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65" r:id="rId70"/>
    <p:sldId id="366" r:id="rId71"/>
    <p:sldId id="367" r:id="rId72"/>
    <p:sldId id="368" r:id="rId73"/>
    <p:sldId id="369" r:id="rId74"/>
    <p:sldId id="370"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63" r:id="rId89"/>
    <p:sldId id="337" r:id="rId90"/>
    <p:sldId id="338" r:id="rId91"/>
    <p:sldId id="339" r:id="rId92"/>
    <p:sldId id="364"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61" r:id="rId106"/>
    <p:sldId id="362" r:id="rId107"/>
    <p:sldId id="352" r:id="rId108"/>
    <p:sldId id="353" r:id="rId109"/>
    <p:sldId id="354" r:id="rId110"/>
    <p:sldId id="355" r:id="rId111"/>
    <p:sldId id="356" r:id="rId112"/>
    <p:sldId id="357" r:id="rId113"/>
    <p:sldId id="358" r:id="rId114"/>
    <p:sldId id="359" r:id="rId115"/>
    <p:sldId id="360"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3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4" Type="http://schemas.openxmlformats.org/officeDocument/2006/relationships/image" Target="../media/image10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5" Type="http://schemas.openxmlformats.org/officeDocument/2006/relationships/image" Target="../media/image115.wmf"/><Relationship Id="rId4" Type="http://schemas.openxmlformats.org/officeDocument/2006/relationships/image" Target="../media/image11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4" Type="http://schemas.openxmlformats.org/officeDocument/2006/relationships/image" Target="../media/image12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4" Type="http://schemas.openxmlformats.org/officeDocument/2006/relationships/image" Target="../media/image13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36.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4" Type="http://schemas.openxmlformats.org/officeDocument/2006/relationships/image" Target="../media/image14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image" Target="../media/image153.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58.wmf"/><Relationship Id="rId1" Type="http://schemas.openxmlformats.org/officeDocument/2006/relationships/image" Target="../media/image157.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image" Target="../media/image159.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64.wmf"/><Relationship Id="rId1" Type="http://schemas.openxmlformats.org/officeDocument/2006/relationships/image" Target="../media/image16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4" Type="http://schemas.openxmlformats.org/officeDocument/2006/relationships/image" Target="../media/image174.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182.wmf"/><Relationship Id="rId3" Type="http://schemas.openxmlformats.org/officeDocument/2006/relationships/image" Target="../media/image177.wmf"/><Relationship Id="rId7" Type="http://schemas.openxmlformats.org/officeDocument/2006/relationships/image" Target="../media/image181.wmf"/><Relationship Id="rId12" Type="http://schemas.openxmlformats.org/officeDocument/2006/relationships/image" Target="../media/image186.wmf"/><Relationship Id="rId2" Type="http://schemas.openxmlformats.org/officeDocument/2006/relationships/image" Target="../media/image176.wmf"/><Relationship Id="rId1" Type="http://schemas.openxmlformats.org/officeDocument/2006/relationships/image" Target="../media/image175.wmf"/><Relationship Id="rId6" Type="http://schemas.openxmlformats.org/officeDocument/2006/relationships/image" Target="../media/image180.wmf"/><Relationship Id="rId11" Type="http://schemas.openxmlformats.org/officeDocument/2006/relationships/image" Target="../media/image185.wmf"/><Relationship Id="rId5" Type="http://schemas.openxmlformats.org/officeDocument/2006/relationships/image" Target="../media/image179.wmf"/><Relationship Id="rId10" Type="http://schemas.openxmlformats.org/officeDocument/2006/relationships/image" Target="../media/image184.wmf"/><Relationship Id="rId4" Type="http://schemas.openxmlformats.org/officeDocument/2006/relationships/image" Target="../media/image178.wmf"/><Relationship Id="rId9" Type="http://schemas.openxmlformats.org/officeDocument/2006/relationships/image" Target="../media/image183.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9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94.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96.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9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8642C-B894-4007-B2D4-CC2923CF864D}" type="datetimeFigureOut">
              <a:rPr lang="en-US" smtClean="0"/>
              <a:pPr/>
              <a:t>11/22/2022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C9018-2EBE-4D3F-B25B-D3AFA6360A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9C9018-2EBE-4D3F-B25B-D3AFA6360A83}"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5D3A2-095C-47BC-BFC7-B9734C8B2DCE}"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C7A71-F49A-490F-9BD9-46F80B4A52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5D3A2-095C-47BC-BFC7-B9734C8B2DCE}" type="datetimeFigureOut">
              <a:rPr lang="en-US" smtClean="0"/>
              <a:pPr/>
              <a:t>11/22/2022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C7A71-F49A-490F-9BD9-46F80B4A52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16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oleObject" Target="../embeddings/oleObject161.bin"/></Relationships>
</file>

<file path=ppt/slides/_rels/slide111.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162.bin"/></Relationships>
</file>

<file path=ppt/slides/_rels/slide112.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163.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32.png"/><Relationship Id="rId7"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34.bin"/><Relationship Id="rId5" Type="http://schemas.openxmlformats.org/officeDocument/2006/relationships/oleObject" Target="../embeddings/oleObject33.bin"/><Relationship Id="rId10" Type="http://schemas.openxmlformats.org/officeDocument/2006/relationships/oleObject" Target="../embeddings/oleObject38.bin"/><Relationship Id="rId4" Type="http://schemas.openxmlformats.org/officeDocument/2006/relationships/oleObject" Target="../embeddings/oleObject32.bin"/><Relationship Id="rId9" Type="http://schemas.openxmlformats.org/officeDocument/2006/relationships/oleObject" Target="../embeddings/oleObject3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oleObject" Target="../embeddings/oleObject48.bin"/><Relationship Id="rId3" Type="http://schemas.openxmlformats.org/officeDocument/2006/relationships/image" Target="../media/image54.png"/><Relationship Id="rId7" Type="http://schemas.openxmlformats.org/officeDocument/2006/relationships/oleObject" Target="../embeddings/oleObject42.bin"/><Relationship Id="rId12"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41.bin"/><Relationship Id="rId11" Type="http://schemas.openxmlformats.org/officeDocument/2006/relationships/oleObject" Target="../embeddings/oleObject46.bin"/><Relationship Id="rId5" Type="http://schemas.openxmlformats.org/officeDocument/2006/relationships/oleObject" Target="../embeddings/oleObject40.bin"/><Relationship Id="rId10" Type="http://schemas.openxmlformats.org/officeDocument/2006/relationships/oleObject" Target="../embeddings/oleObject45.bin"/><Relationship Id="rId4" Type="http://schemas.openxmlformats.org/officeDocument/2006/relationships/oleObject" Target="../embeddings/oleObject39.bin"/><Relationship Id="rId9" Type="http://schemas.openxmlformats.org/officeDocument/2006/relationships/oleObject" Target="../embeddings/oleObject4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52.bin"/><Relationship Id="rId5" Type="http://schemas.openxmlformats.org/officeDocument/2006/relationships/oleObject" Target="../embeddings/oleObject51.bin"/><Relationship Id="rId10" Type="http://schemas.openxmlformats.org/officeDocument/2006/relationships/oleObject" Target="../embeddings/oleObject56.bin"/><Relationship Id="rId4" Type="http://schemas.openxmlformats.org/officeDocument/2006/relationships/oleObject" Target="../embeddings/oleObject50.bin"/><Relationship Id="rId9" Type="http://schemas.openxmlformats.org/officeDocument/2006/relationships/oleObject" Target="../embeddings/oleObject5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69.png"/><Relationship Id="rId7"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59.bin"/><Relationship Id="rId5" Type="http://schemas.openxmlformats.org/officeDocument/2006/relationships/oleObject" Target="../embeddings/oleObject58.bin"/><Relationship Id="rId10" Type="http://schemas.openxmlformats.org/officeDocument/2006/relationships/oleObject" Target="../embeddings/oleObject63.bin"/><Relationship Id="rId4" Type="http://schemas.openxmlformats.org/officeDocument/2006/relationships/oleObject" Target="../embeddings/oleObject57.bin"/><Relationship Id="rId9" Type="http://schemas.openxmlformats.org/officeDocument/2006/relationships/oleObject" Target="../embeddings/oleObject62.bin"/></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0.bin"/><Relationship Id="rId7"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73.bin"/><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oleObject" Target="../embeddings/oleObject75.bin"/><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78.bin"/><Relationship Id="rId5" Type="http://schemas.openxmlformats.org/officeDocument/2006/relationships/oleObject" Target="../embeddings/oleObject77.bin"/><Relationship Id="rId4" Type="http://schemas.openxmlformats.org/officeDocument/2006/relationships/oleObject" Target="../embeddings/oleObject76.bin"/><Relationship Id="rId9" Type="http://schemas.openxmlformats.org/officeDocument/2006/relationships/oleObject" Target="../embeddings/oleObject81.bin"/></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6.bin"/><Relationship Id="rId7"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89.bin"/><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94.bin"/><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4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110.png"/></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99.bin"/><Relationship Id="rId5" Type="http://schemas.openxmlformats.org/officeDocument/2006/relationships/oleObject" Target="../embeddings/oleObject98.bin"/><Relationship Id="rId4" Type="http://schemas.openxmlformats.org/officeDocument/2006/relationships/oleObject" Target="../embeddings/oleObject9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oleObject" Target="../embeddings/oleObject105.bin"/><Relationship Id="rId4" Type="http://schemas.openxmlformats.org/officeDocument/2006/relationships/oleObject" Target="../embeddings/oleObject10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09.bin"/><Relationship Id="rId5" Type="http://schemas.openxmlformats.org/officeDocument/2006/relationships/oleObject" Target="../embeddings/oleObject108.bin"/><Relationship Id="rId4" Type="http://schemas.openxmlformats.org/officeDocument/2006/relationships/oleObject" Target="../embeddings/oleObject107.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111.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oleObject" Target="../embeddings/oleObject115.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114.bin"/><Relationship Id="rId5" Type="http://schemas.openxmlformats.org/officeDocument/2006/relationships/oleObject" Target="../embeddings/oleObject113.bin"/><Relationship Id="rId4" Type="http://schemas.openxmlformats.org/officeDocument/2006/relationships/oleObject" Target="../embeddings/oleObject112.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117.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119.bin"/></Relationships>
</file>

<file path=ppt/slides/_rels/slide6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oleObject" Target="../embeddings/oleObject121.bin"/><Relationship Id="rId4" Type="http://schemas.openxmlformats.org/officeDocument/2006/relationships/oleObject" Target="../embeddings/oleObject120.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125.bin"/><Relationship Id="rId5" Type="http://schemas.openxmlformats.org/officeDocument/2006/relationships/oleObject" Target="../embeddings/oleObject124.bin"/><Relationship Id="rId4" Type="http://schemas.openxmlformats.org/officeDocument/2006/relationships/oleObject" Target="../embeddings/oleObject123.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127.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1.xml"/><Relationship Id="rId1" Type="http://schemas.openxmlformats.org/officeDocument/2006/relationships/vmlDrawing" Target="../drawings/vmlDrawing34.v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7.xml"/><Relationship Id="rId1" Type="http://schemas.openxmlformats.org/officeDocument/2006/relationships/vmlDrawing" Target="../drawings/vmlDrawing35.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131.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133.bin"/></Relationships>
</file>

<file path=ppt/slides/_rels/slide8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134.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136.bin"/></Relationships>
</file>

<file path=ppt/slides/_rels/slide83.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137.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oleObject" Target="../embeddings/oleObject140.bin"/><Relationship Id="rId4" Type="http://schemas.openxmlformats.org/officeDocument/2006/relationships/oleObject" Target="../embeddings/oleObject139.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144.bin"/><Relationship Id="rId5" Type="http://schemas.openxmlformats.org/officeDocument/2006/relationships/oleObject" Target="../embeddings/oleObject143.bin"/><Relationship Id="rId4" Type="http://schemas.openxmlformats.org/officeDocument/2006/relationships/oleObject" Target="../embeddings/oleObject142.bin"/></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oleObject" Target="../embeddings/oleObject155.bin"/><Relationship Id="rId3" Type="http://schemas.openxmlformats.org/officeDocument/2006/relationships/oleObject" Target="../embeddings/oleObject145.bin"/><Relationship Id="rId7" Type="http://schemas.openxmlformats.org/officeDocument/2006/relationships/oleObject" Target="../embeddings/oleObject149.bin"/><Relationship Id="rId12" Type="http://schemas.openxmlformats.org/officeDocument/2006/relationships/oleObject" Target="../embeddings/oleObject154.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148.bin"/><Relationship Id="rId11" Type="http://schemas.openxmlformats.org/officeDocument/2006/relationships/oleObject" Target="../embeddings/oleObject153.bin"/><Relationship Id="rId5" Type="http://schemas.openxmlformats.org/officeDocument/2006/relationships/oleObject" Target="../embeddings/oleObject147.bin"/><Relationship Id="rId10" Type="http://schemas.openxmlformats.org/officeDocument/2006/relationships/oleObject" Target="../embeddings/oleObject152.bin"/><Relationship Id="rId4" Type="http://schemas.openxmlformats.org/officeDocument/2006/relationships/oleObject" Target="../embeddings/oleObject146.bin"/><Relationship Id="rId9" Type="http://schemas.openxmlformats.org/officeDocument/2006/relationships/oleObject" Target="../embeddings/oleObject151.bin"/><Relationship Id="rId14" Type="http://schemas.openxmlformats.org/officeDocument/2006/relationships/oleObject" Target="../embeddings/oleObject156.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1.xml"/><Relationship Id="rId1" Type="http://schemas.openxmlformats.org/officeDocument/2006/relationships/vmlDrawing" Target="../drawings/vmlDrawing44.vml"/><Relationship Id="rId5" Type="http://schemas.openxmlformats.org/officeDocument/2006/relationships/oleObject" Target="../embeddings/oleObject159.bin"/><Relationship Id="rId4" Type="http://schemas.openxmlformats.org/officeDocument/2006/relationships/oleObject" Target="../embeddings/oleObject158.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85799"/>
          </a:xfrm>
        </p:spPr>
        <p:txBody>
          <a:bodyPr>
            <a:normAutofit/>
          </a:bodyPr>
          <a:lstStyle/>
          <a:p>
            <a:r>
              <a:rPr lang="el-GR" sz="2800" b="1" dirty="0" smtClean="0"/>
              <a:t>ΜΕΤΑΣΧΗΜΑΤΙΣΤΕΣ </a:t>
            </a:r>
            <a:endParaRPr lang="en-US" sz="2800" b="1" dirty="0"/>
          </a:p>
        </p:txBody>
      </p:sp>
      <p:sp>
        <p:nvSpPr>
          <p:cNvPr id="3" name="Subtitle 2"/>
          <p:cNvSpPr>
            <a:spLocks noGrp="1"/>
          </p:cNvSpPr>
          <p:nvPr>
            <p:ph type="subTitle" idx="1"/>
          </p:nvPr>
        </p:nvSpPr>
        <p:spPr>
          <a:xfrm>
            <a:off x="685800" y="1219200"/>
            <a:ext cx="7543800" cy="4876800"/>
          </a:xfrm>
        </p:spPr>
        <p:txBody>
          <a:bodyPr/>
          <a:lstStyle/>
          <a:p>
            <a:r>
              <a:rPr lang="el-GR" sz="2400" b="1" dirty="0" smtClean="0">
                <a:solidFill>
                  <a:srgbClr val="FF0000"/>
                </a:solidFill>
              </a:rPr>
              <a:t>Εισαγωγή</a:t>
            </a:r>
            <a:r>
              <a:rPr lang="el-GR" dirty="0" smtClean="0"/>
              <a:t>  </a:t>
            </a:r>
          </a:p>
          <a:p>
            <a:endParaRPr lang="el-GR" sz="2400" b="1" dirty="0" smtClean="0">
              <a:solidFill>
                <a:schemeClr val="tx1"/>
              </a:solidFill>
            </a:endParaRPr>
          </a:p>
          <a:p>
            <a:r>
              <a:rPr lang="el-GR" sz="2400" b="1" dirty="0" smtClean="0">
                <a:solidFill>
                  <a:schemeClr val="tx1"/>
                </a:solidFill>
              </a:rPr>
              <a:t>Ο </a:t>
            </a:r>
            <a:r>
              <a:rPr lang="el-GR" sz="2400" b="1" dirty="0">
                <a:solidFill>
                  <a:schemeClr val="tx1"/>
                </a:solidFill>
              </a:rPr>
              <a:t>μετασχηματιστής (</a:t>
            </a:r>
            <a:r>
              <a:rPr lang="en-US" sz="2400" b="1" dirty="0">
                <a:solidFill>
                  <a:schemeClr val="tx1"/>
                </a:solidFill>
              </a:rPr>
              <a:t>transformer</a:t>
            </a:r>
            <a:r>
              <a:rPr lang="el-GR" sz="2400" b="1" dirty="0">
                <a:solidFill>
                  <a:schemeClr val="tx1"/>
                </a:solidFill>
              </a:rPr>
              <a:t>) στην πιο απλή μορφή του, αποτελείται από δύο τυλίγματα ηλεκτρικά απομονωμένα μεταξύ </a:t>
            </a:r>
            <a:r>
              <a:rPr lang="el-GR" sz="2400" b="1" dirty="0" smtClean="0">
                <a:solidFill>
                  <a:schemeClr val="tx1"/>
                </a:solidFill>
              </a:rPr>
              <a:t>τους </a:t>
            </a:r>
          </a:p>
          <a:p>
            <a:endParaRPr lang="el-GR" sz="2400" b="1" dirty="0" smtClean="0">
              <a:solidFill>
                <a:schemeClr val="tx1"/>
              </a:solidFill>
            </a:endParaRPr>
          </a:p>
          <a:p>
            <a:r>
              <a:rPr lang="el-GR" sz="2400" b="1" dirty="0" smtClean="0">
                <a:solidFill>
                  <a:schemeClr val="tx1"/>
                </a:solidFill>
              </a:rPr>
              <a:t>Τα </a:t>
            </a:r>
            <a:r>
              <a:rPr lang="el-GR" sz="2400" b="1" dirty="0">
                <a:solidFill>
                  <a:schemeClr val="tx1"/>
                </a:solidFill>
              </a:rPr>
              <a:t>τυλίγματα αυτά έχουν μαγνητική σύζευξη, με αποτέλεσμα η χρονική μεταβολή της μαγνητικής ροής σε ένα από τα δύο τυλίγματα το οποίο τροφοδοτείται με τάση, να επάγει ηλεκτρεγερτική στο άλλο τύλιγμα.</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609600" y="1219200"/>
            <a:ext cx="7696200" cy="4800600"/>
          </a:xfrm>
        </p:spPr>
        <p:txBody>
          <a:bodyPr/>
          <a:lstStyle/>
          <a:p>
            <a:r>
              <a:rPr lang="el-GR" dirty="0" smtClean="0">
                <a:solidFill>
                  <a:srgbClr val="FF0000"/>
                </a:solidFill>
              </a:rPr>
              <a:t>Σκοπός του Μετασχηματιστή</a:t>
            </a:r>
          </a:p>
          <a:p>
            <a:r>
              <a:rPr lang="el-GR" dirty="0" smtClean="0">
                <a:solidFill>
                  <a:srgbClr val="FF0000"/>
                </a:solidFill>
              </a:rPr>
              <a:t>    </a:t>
            </a:r>
          </a:p>
          <a:p>
            <a:r>
              <a:rPr lang="el-GR" sz="2400" b="1" dirty="0" smtClean="0">
                <a:solidFill>
                  <a:schemeClr val="tx1"/>
                </a:solidFill>
              </a:rPr>
              <a:t>Είναι να αλλάζει την τιμή της ηλεκτρικής τάσης </a:t>
            </a:r>
            <a:r>
              <a:rPr lang="en-US" sz="2400" b="1" dirty="0" smtClean="0">
                <a:solidFill>
                  <a:schemeClr val="tx1"/>
                </a:solidFill>
              </a:rPr>
              <a:t>(U) </a:t>
            </a:r>
            <a:r>
              <a:rPr lang="el-GR" sz="2400" b="1" dirty="0" smtClean="0">
                <a:solidFill>
                  <a:schemeClr val="tx1"/>
                </a:solidFill>
              </a:rPr>
              <a:t>και έντασης (Ι) , της ηλεκτρικής ισχύος Ε.Ρ που δέχεται στο κύκλωμα εισόδου (πρωτεύον) και να την αποδίδει στο κύκλωμα εξόδου δευτερεύον χωρίς απώλειες.  </a:t>
            </a:r>
          </a:p>
          <a:p>
            <a:endParaRPr lang="el-GR" sz="2400" b="1" dirty="0">
              <a:solidFill>
                <a:schemeClr val="tx1"/>
              </a:solidFill>
            </a:endParaRPr>
          </a:p>
          <a:p>
            <a:r>
              <a:rPr lang="el-GR" sz="2400" b="1" dirty="0" smtClean="0">
                <a:solidFill>
                  <a:schemeClr val="tx1"/>
                </a:solidFill>
              </a:rPr>
              <a:t>Η όλη διαδικασία του μετασχηματισμού των χαρακτηριστικών της τάσεως και εντάσεως πραγματοποιούνται με σταθερή τη συχνότητα (</a:t>
            </a:r>
            <a:r>
              <a:rPr lang="en-US" sz="2400" b="1" dirty="0" smtClean="0">
                <a:solidFill>
                  <a:schemeClr val="tx1"/>
                </a:solidFill>
              </a:rPr>
              <a:t>f)</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0999"/>
          </a:xfrm>
        </p:spPr>
        <p:txBody>
          <a:bodyPr>
            <a:noAutofit/>
          </a:bodyPr>
          <a:lstStyle/>
          <a:p>
            <a:r>
              <a:rPr lang="el-GR" sz="3200" b="1" dirty="0" smtClean="0"/>
              <a:t>Τριφασικοί μετασχηματιστές</a:t>
            </a:r>
            <a:endParaRPr lang="en-US" sz="3200" dirty="0"/>
          </a:p>
        </p:txBody>
      </p:sp>
      <p:sp>
        <p:nvSpPr>
          <p:cNvPr id="3" name="Subtitle 2"/>
          <p:cNvSpPr>
            <a:spLocks noGrp="1"/>
          </p:cNvSpPr>
          <p:nvPr>
            <p:ph type="subTitle" idx="1"/>
          </p:nvPr>
        </p:nvSpPr>
        <p:spPr>
          <a:xfrm>
            <a:off x="228600" y="838200"/>
            <a:ext cx="8686800" cy="5791200"/>
          </a:xfrm>
        </p:spPr>
        <p:txBody>
          <a:bodyPr/>
          <a:lstStyle/>
          <a:p>
            <a:r>
              <a:rPr lang="el-GR" b="1" dirty="0" smtClean="0"/>
              <a:t>Τριφασικοί μετασχηματιστές</a:t>
            </a:r>
            <a:r>
              <a:rPr lang="en-US" b="1" dirty="0" smtClean="0"/>
              <a:t>  </a:t>
            </a:r>
          </a:p>
          <a:p>
            <a:endParaRPr lang="en-US" b="1" dirty="0" smtClean="0"/>
          </a:p>
          <a:p>
            <a:endParaRPr lang="en-US" dirty="0"/>
          </a:p>
        </p:txBody>
      </p:sp>
      <p:pic>
        <p:nvPicPr>
          <p:cNvPr id="130050" name="Picture 2"/>
          <p:cNvPicPr>
            <a:picLocks noChangeAspect="1" noChangeArrowheads="1"/>
          </p:cNvPicPr>
          <p:nvPr/>
        </p:nvPicPr>
        <p:blipFill>
          <a:blip r:embed="rId2" cstate="print"/>
          <a:srcRect/>
          <a:stretch>
            <a:fillRect/>
          </a:stretch>
        </p:blipFill>
        <p:spPr bwMode="auto">
          <a:xfrm>
            <a:off x="1905000" y="1981200"/>
            <a:ext cx="3352800" cy="3733800"/>
          </a:xfrm>
          <a:prstGeom prst="rect">
            <a:avLst/>
          </a:prstGeom>
          <a:noFill/>
          <a:ln w="9525">
            <a:noFill/>
            <a:miter lim="800000"/>
            <a:headEnd/>
            <a:tailEnd/>
          </a:ln>
        </p:spPr>
      </p:pic>
      <p:sp>
        <p:nvSpPr>
          <p:cNvPr id="130051" name="Rectangle 3"/>
          <p:cNvSpPr>
            <a:spLocks noChangeArrowheads="1"/>
          </p:cNvSpPr>
          <p:nvPr/>
        </p:nvSpPr>
        <p:spPr bwMode="auto">
          <a:xfrm>
            <a:off x="228600" y="5943600"/>
            <a:ext cx="8001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3-47: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Τύποι ολόσωμου πυρήνα τριφασικών μετασχηματιστών</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 τύπου πυρήνα    (β) τύπου κελύφους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80999"/>
          </a:xfrm>
        </p:spPr>
        <p:txBody>
          <a:bodyPr>
            <a:noAutofit/>
          </a:bodyPr>
          <a:lstStyle/>
          <a:p>
            <a:r>
              <a:rPr lang="el-GR" sz="2800" b="1" dirty="0" smtClean="0"/>
              <a:t>Τριφασικοί μετασχηματιστές</a:t>
            </a:r>
            <a:endParaRPr lang="en-US" sz="2800" dirty="0"/>
          </a:p>
        </p:txBody>
      </p:sp>
      <p:sp>
        <p:nvSpPr>
          <p:cNvPr id="3" name="Subtitle 2"/>
          <p:cNvSpPr>
            <a:spLocks noGrp="1"/>
          </p:cNvSpPr>
          <p:nvPr>
            <p:ph type="subTitle" idx="1"/>
          </p:nvPr>
        </p:nvSpPr>
        <p:spPr>
          <a:xfrm>
            <a:off x="304800" y="838200"/>
            <a:ext cx="8610600" cy="5867400"/>
          </a:xfrm>
        </p:spPr>
        <p:txBody>
          <a:bodyPr/>
          <a:lstStyle/>
          <a:p>
            <a:r>
              <a:rPr lang="el-GR" b="1" dirty="0" smtClean="0"/>
              <a:t>Συνδεσμολογίες τριφασικών μετασχηματιστών</a:t>
            </a:r>
            <a:r>
              <a:rPr lang="en-US" b="1" dirty="0" smtClean="0"/>
              <a:t> </a:t>
            </a:r>
          </a:p>
          <a:p>
            <a:endParaRPr lang="en-US" b="1" dirty="0" smtClean="0"/>
          </a:p>
          <a:p>
            <a:r>
              <a:rPr lang="el-GR" b="1" dirty="0" smtClean="0">
                <a:solidFill>
                  <a:schemeClr val="tx1"/>
                </a:solidFill>
              </a:rPr>
              <a:t>Τα τρία τυλίγματα σε κάθε πλευρά ενός τριφασικού μετασχηματιστή, μπορούν να συνδεθούν είτε σε αστέρα (Υ)  είτε σε τρίγωνο (Δ). Επομένως, ένας τριφασικός μετασχηματιστής έξι τυλιγμάτων, μπορεί να συνδεθεί σε μια από τις παρακάτω τέσσερις συνδεσμολογίες:</a:t>
            </a:r>
            <a:endParaRPr lang="en-US" b="1" dirty="0" smtClean="0">
              <a:solidFill>
                <a:schemeClr val="tx1"/>
              </a:solidFill>
            </a:endParaRP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399"/>
          </a:xfrm>
        </p:spPr>
        <p:txBody>
          <a:bodyPr>
            <a:noAutofit/>
          </a:bodyPr>
          <a:lstStyle/>
          <a:p>
            <a:r>
              <a:rPr lang="el-GR" sz="3200" b="1" dirty="0" smtClean="0"/>
              <a:t>Τριφασικοί μετασχηματιστές</a:t>
            </a:r>
            <a:endParaRPr lang="en-US" sz="3200" dirty="0"/>
          </a:p>
        </p:txBody>
      </p:sp>
      <p:sp>
        <p:nvSpPr>
          <p:cNvPr id="3" name="Subtitle 2"/>
          <p:cNvSpPr>
            <a:spLocks noGrp="1"/>
          </p:cNvSpPr>
          <p:nvPr>
            <p:ph type="subTitle" idx="1"/>
          </p:nvPr>
        </p:nvSpPr>
        <p:spPr>
          <a:xfrm>
            <a:off x="304800" y="914400"/>
            <a:ext cx="8610600" cy="5715000"/>
          </a:xfrm>
        </p:spPr>
        <p:txBody>
          <a:bodyPr/>
          <a:lstStyle/>
          <a:p>
            <a:r>
              <a:rPr lang="el-GR" b="1" dirty="0" smtClean="0"/>
              <a:t>Συνδεσμολογίες τριφασικών μετασχηματιστών</a:t>
            </a:r>
            <a:r>
              <a:rPr lang="en-US" b="1" dirty="0" smtClean="0"/>
              <a:t>  </a:t>
            </a:r>
          </a:p>
          <a:p>
            <a:pPr hangingPunct="0"/>
            <a:r>
              <a:rPr lang="el-GR" dirty="0" smtClean="0"/>
              <a:t> </a:t>
            </a:r>
            <a:endParaRPr lang="en-US" dirty="0" smtClean="0"/>
          </a:p>
          <a:p>
            <a:pPr hangingPunct="0"/>
            <a:r>
              <a:rPr lang="el-GR" b="1" dirty="0" smtClean="0">
                <a:solidFill>
                  <a:schemeClr val="tx1"/>
                </a:solidFill>
              </a:rPr>
              <a:t>-  Συνδεσμολογία αστέρα-αστέρα (Υ/</a:t>
            </a:r>
            <a:r>
              <a:rPr lang="en-US" b="1" dirty="0" smtClean="0">
                <a:solidFill>
                  <a:schemeClr val="tx1"/>
                </a:solidFill>
              </a:rPr>
              <a:t>y</a:t>
            </a:r>
            <a:r>
              <a:rPr lang="el-GR" b="1" dirty="0" smtClean="0">
                <a:solidFill>
                  <a:schemeClr val="tx1"/>
                </a:solidFill>
              </a:rPr>
              <a:t>)</a:t>
            </a:r>
            <a:endParaRPr lang="en-US" b="1" dirty="0" smtClean="0">
              <a:solidFill>
                <a:schemeClr val="tx1"/>
              </a:solidFill>
            </a:endParaRPr>
          </a:p>
          <a:p>
            <a:pPr hangingPunct="0"/>
            <a:r>
              <a:rPr lang="el-GR" b="1" dirty="0" smtClean="0">
                <a:solidFill>
                  <a:schemeClr val="tx1"/>
                </a:solidFill>
              </a:rPr>
              <a:t>-  Συνδεσμολογία τριγώνου-τριγώνου (</a:t>
            </a:r>
            <a:r>
              <a:rPr lang="en-US" b="1" dirty="0" smtClean="0">
                <a:solidFill>
                  <a:schemeClr val="tx1"/>
                </a:solidFill>
              </a:rPr>
              <a:t>D</a:t>
            </a:r>
            <a:r>
              <a:rPr lang="el-GR" b="1" dirty="0" smtClean="0">
                <a:solidFill>
                  <a:schemeClr val="tx1"/>
                </a:solidFill>
              </a:rPr>
              <a:t>/</a:t>
            </a:r>
            <a:r>
              <a:rPr lang="en-US" b="1" dirty="0" smtClean="0">
                <a:solidFill>
                  <a:schemeClr val="tx1"/>
                </a:solidFill>
              </a:rPr>
              <a:t>d</a:t>
            </a:r>
            <a:r>
              <a:rPr lang="el-GR" b="1" dirty="0" smtClean="0">
                <a:solidFill>
                  <a:schemeClr val="tx1"/>
                </a:solidFill>
              </a:rPr>
              <a:t>)</a:t>
            </a:r>
            <a:endParaRPr lang="en-US" b="1" dirty="0" smtClean="0">
              <a:solidFill>
                <a:schemeClr val="tx1"/>
              </a:solidFill>
            </a:endParaRPr>
          </a:p>
          <a:p>
            <a:pPr hangingPunct="0"/>
            <a:r>
              <a:rPr lang="el-GR" b="1" dirty="0" smtClean="0">
                <a:solidFill>
                  <a:schemeClr val="tx1"/>
                </a:solidFill>
              </a:rPr>
              <a:t>-  Συνδεσμολογία αστέρα-τριγώνου (Υ/</a:t>
            </a:r>
            <a:r>
              <a:rPr lang="en-US" b="1" dirty="0" smtClean="0">
                <a:solidFill>
                  <a:schemeClr val="tx1"/>
                </a:solidFill>
              </a:rPr>
              <a:t>d</a:t>
            </a:r>
            <a:r>
              <a:rPr lang="el-GR" b="1" dirty="0" smtClean="0">
                <a:solidFill>
                  <a:schemeClr val="tx1"/>
                </a:solidFill>
              </a:rPr>
              <a:t>)</a:t>
            </a:r>
            <a:endParaRPr lang="en-US" b="1" dirty="0" smtClean="0">
              <a:solidFill>
                <a:schemeClr val="tx1"/>
              </a:solidFill>
            </a:endParaRPr>
          </a:p>
          <a:p>
            <a:pPr hangingPunct="0"/>
            <a:r>
              <a:rPr lang="el-GR" b="1" dirty="0" smtClean="0">
                <a:solidFill>
                  <a:schemeClr val="tx1"/>
                </a:solidFill>
              </a:rPr>
              <a:t>-  Συνδεσμολογία τριγώνου-αστέρα (</a:t>
            </a:r>
            <a:r>
              <a:rPr lang="en-US" b="1" dirty="0" smtClean="0">
                <a:solidFill>
                  <a:schemeClr val="tx1"/>
                </a:solidFill>
              </a:rPr>
              <a:t>D</a:t>
            </a:r>
            <a:r>
              <a:rPr lang="el-GR" b="1" dirty="0" smtClean="0">
                <a:solidFill>
                  <a:schemeClr val="tx1"/>
                </a:solidFill>
              </a:rPr>
              <a:t>/</a:t>
            </a:r>
            <a:r>
              <a:rPr lang="en-US" b="1" dirty="0" smtClean="0">
                <a:solidFill>
                  <a:schemeClr val="tx1"/>
                </a:solidFill>
              </a:rPr>
              <a:t>y</a:t>
            </a:r>
            <a:r>
              <a:rPr lang="el-GR" b="1" dirty="0" smtClean="0">
                <a:solidFill>
                  <a:schemeClr val="tx1"/>
                </a:solidFill>
              </a:rPr>
              <a:t>)</a:t>
            </a:r>
            <a:endParaRPr lang="en-US" b="1" dirty="0" smtClean="0">
              <a:solidFill>
                <a:schemeClr val="tx1"/>
              </a:solidFill>
            </a:endParaRPr>
          </a:p>
          <a:p>
            <a:endParaRPr lang="en-US" b="1"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Autofit/>
          </a:bodyPr>
          <a:lstStyle/>
          <a:p>
            <a:r>
              <a:rPr lang="el-GR" sz="3200" b="1" dirty="0" smtClean="0"/>
              <a:t>Τριφασικοί μετασχηματιστές</a:t>
            </a:r>
            <a:endParaRPr lang="en-US" sz="3200" dirty="0"/>
          </a:p>
        </p:txBody>
      </p:sp>
      <p:sp>
        <p:nvSpPr>
          <p:cNvPr id="3" name="Subtitle 2"/>
          <p:cNvSpPr>
            <a:spLocks noGrp="1"/>
          </p:cNvSpPr>
          <p:nvPr>
            <p:ph type="subTitle" idx="1"/>
          </p:nvPr>
        </p:nvSpPr>
        <p:spPr>
          <a:xfrm>
            <a:off x="381000" y="762000"/>
            <a:ext cx="8610600" cy="5867400"/>
          </a:xfrm>
        </p:spPr>
        <p:txBody>
          <a:bodyPr/>
          <a:lstStyle/>
          <a:p>
            <a:r>
              <a:rPr lang="el-GR" b="1" dirty="0" smtClean="0"/>
              <a:t>Συνδεσμολογίες τριφασικών μετασχηματιστών</a:t>
            </a:r>
            <a:r>
              <a:rPr lang="en-US" b="1" dirty="0" smtClean="0"/>
              <a:t> </a:t>
            </a:r>
          </a:p>
          <a:p>
            <a:r>
              <a:rPr lang="el-GR" b="1" dirty="0" smtClean="0">
                <a:solidFill>
                  <a:schemeClr val="tx1"/>
                </a:solidFill>
              </a:rPr>
              <a:t>Στην περίπτωση που το δευτερεύοντα τυλίγματα της κάθε φάσης αποτελούνται από δύο ξεχωριστά όμοια τυλίγματα, τότε υπάρχει η δυνατότητα επιπλέον δύο συνδεσμολογιών:</a:t>
            </a:r>
            <a:endParaRPr lang="en-US" b="1" dirty="0" smtClean="0">
              <a:solidFill>
                <a:schemeClr val="tx1"/>
              </a:solidFill>
            </a:endParaRPr>
          </a:p>
          <a:p>
            <a:pPr hangingPunct="0"/>
            <a:r>
              <a:rPr lang="el-GR" dirty="0" smtClean="0"/>
              <a:t>-  </a:t>
            </a:r>
            <a:r>
              <a:rPr lang="el-GR" b="1" dirty="0" smtClean="0">
                <a:solidFill>
                  <a:schemeClr val="tx1"/>
                </a:solidFill>
              </a:rPr>
              <a:t>Συνδεσμολογία αστέρα-τεθλασμένου αστέρα (Υ/</a:t>
            </a:r>
            <a:r>
              <a:rPr lang="en-US" b="1" dirty="0" smtClean="0">
                <a:solidFill>
                  <a:schemeClr val="tx1"/>
                </a:solidFill>
              </a:rPr>
              <a:t>z</a:t>
            </a:r>
            <a:r>
              <a:rPr lang="el-GR" b="1" dirty="0" smtClean="0">
                <a:solidFill>
                  <a:schemeClr val="tx1"/>
                </a:solidFill>
              </a:rPr>
              <a:t>)</a:t>
            </a:r>
            <a:endParaRPr lang="en-US" b="1" dirty="0" smtClean="0">
              <a:solidFill>
                <a:schemeClr val="tx1"/>
              </a:solidFill>
            </a:endParaRPr>
          </a:p>
          <a:p>
            <a:pPr hangingPunct="0"/>
            <a:r>
              <a:rPr lang="el-GR" b="1" dirty="0" smtClean="0">
                <a:solidFill>
                  <a:schemeClr val="tx1"/>
                </a:solidFill>
              </a:rPr>
              <a:t>-  Συνδεσμολογία τριγώνου-τεθλασμένου αστέρα (</a:t>
            </a:r>
            <a:r>
              <a:rPr lang="en-US" b="1" dirty="0" smtClean="0">
                <a:solidFill>
                  <a:schemeClr val="tx1"/>
                </a:solidFill>
              </a:rPr>
              <a:t>D</a:t>
            </a:r>
            <a:r>
              <a:rPr lang="el-GR" b="1" dirty="0" smtClean="0">
                <a:solidFill>
                  <a:schemeClr val="tx1"/>
                </a:solidFill>
              </a:rPr>
              <a:t>/</a:t>
            </a:r>
            <a:r>
              <a:rPr lang="en-US" b="1" dirty="0" smtClean="0">
                <a:solidFill>
                  <a:schemeClr val="tx1"/>
                </a:solidFill>
              </a:rPr>
              <a:t>z</a:t>
            </a:r>
            <a:r>
              <a:rPr lang="el-GR" b="1" dirty="0" smtClean="0">
                <a:solidFill>
                  <a:schemeClr val="tx1"/>
                </a:solidFill>
              </a:rPr>
              <a:t>)</a:t>
            </a:r>
            <a:endParaRPr lang="en-US" b="1" dirty="0" smtClean="0">
              <a:solidFill>
                <a:schemeClr val="tx1"/>
              </a:solidFill>
            </a:endParaRP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1999"/>
          </a:xfrm>
        </p:spPr>
        <p:txBody>
          <a:bodyPr>
            <a:normAutofit/>
          </a:bodyPr>
          <a:lstStyle/>
          <a:p>
            <a:r>
              <a:rPr lang="el-GR" sz="3200" b="1" dirty="0" smtClean="0"/>
              <a:t>Τριφασικοί μετασχηματιστές</a:t>
            </a:r>
            <a:endParaRPr lang="en-US" sz="3200" dirty="0"/>
          </a:p>
        </p:txBody>
      </p:sp>
      <p:sp>
        <p:nvSpPr>
          <p:cNvPr id="3" name="Subtitle 2"/>
          <p:cNvSpPr>
            <a:spLocks noGrp="1"/>
          </p:cNvSpPr>
          <p:nvPr>
            <p:ph type="subTitle" idx="1"/>
          </p:nvPr>
        </p:nvSpPr>
        <p:spPr>
          <a:xfrm>
            <a:off x="381000" y="1066800"/>
            <a:ext cx="8534400" cy="5562600"/>
          </a:xfrm>
        </p:spPr>
        <p:txBody>
          <a:bodyPr/>
          <a:lstStyle/>
          <a:p>
            <a:r>
              <a:rPr lang="el-GR" b="1" dirty="0" smtClean="0"/>
              <a:t>Συνδεσμολογίες τριφασικών μετασχηματιστών</a:t>
            </a:r>
            <a:r>
              <a:rPr lang="en-US" b="1" dirty="0" smtClean="0"/>
              <a:t> </a:t>
            </a:r>
          </a:p>
          <a:p>
            <a:pPr hangingPunct="0"/>
            <a:r>
              <a:rPr lang="el-GR" dirty="0" smtClean="0"/>
              <a:t> </a:t>
            </a:r>
            <a:endParaRPr lang="en-US" dirty="0" smtClean="0"/>
          </a:p>
          <a:p>
            <a:pPr hangingPunct="0"/>
            <a:r>
              <a:rPr lang="el-GR" b="1" dirty="0" smtClean="0">
                <a:solidFill>
                  <a:schemeClr val="tx1"/>
                </a:solidFill>
              </a:rPr>
              <a:t>Ανάλογα δε με τη φάση χρόνου των τάσεων, μεταξύ των τυλιγμάτων πρωτεύοντος και δευτερεύοντος της ίδιας φάσης, οι τριφασικοί μετασχηματιστές κατατάσσονται  κατά κύριο λόγο σε μια από τις εξής τέσσερις κατηγορίες:</a:t>
            </a:r>
            <a:endParaRPr lang="en-US" b="1" dirty="0" smtClean="0">
              <a:solidFill>
                <a:schemeClr val="tx1"/>
              </a:solidFill>
            </a:endParaRPr>
          </a:p>
          <a:p>
            <a:endParaRPr lang="en-US" b="1" dirty="0">
              <a:solidFill>
                <a:schemeClr val="tx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457199"/>
          </a:xfrm>
        </p:spPr>
        <p:txBody>
          <a:bodyPr>
            <a:noAutofit/>
          </a:bodyPr>
          <a:lstStyle/>
          <a:p>
            <a:r>
              <a:rPr lang="el-GR" sz="2800" b="1" dirty="0" smtClean="0"/>
              <a:t>Τριφασικοί μετασχηματιστές</a:t>
            </a:r>
            <a:endParaRPr lang="en-US" sz="2800" dirty="0"/>
          </a:p>
        </p:txBody>
      </p:sp>
      <p:sp>
        <p:nvSpPr>
          <p:cNvPr id="3" name="Subtitle 2"/>
          <p:cNvSpPr>
            <a:spLocks noGrp="1"/>
          </p:cNvSpPr>
          <p:nvPr>
            <p:ph type="subTitle" idx="1"/>
          </p:nvPr>
        </p:nvSpPr>
        <p:spPr>
          <a:xfrm>
            <a:off x="304800" y="1143000"/>
            <a:ext cx="8382000" cy="5257800"/>
          </a:xfrm>
        </p:spPr>
        <p:txBody>
          <a:bodyPr>
            <a:normAutofit fontScale="62500" lnSpcReduction="20000"/>
          </a:bodyPr>
          <a:lstStyle/>
          <a:p>
            <a:r>
              <a:rPr lang="el-GR" sz="2800" b="1" dirty="0" smtClean="0">
                <a:solidFill>
                  <a:srgbClr val="FF0000"/>
                </a:solidFill>
              </a:rPr>
              <a:t>Συνδεσμολογίες τριφασικών μετασχηματιστών</a:t>
            </a:r>
            <a:r>
              <a:rPr lang="en-US" sz="2800" b="1" dirty="0" smtClean="0">
                <a:solidFill>
                  <a:srgbClr val="FF0000"/>
                </a:solidFill>
              </a:rPr>
              <a:t> </a:t>
            </a:r>
          </a:p>
          <a:p>
            <a:pPr hangingPunct="0"/>
            <a:r>
              <a:rPr lang="el-GR" b="1" dirty="0" smtClean="0">
                <a:solidFill>
                  <a:schemeClr val="tx1"/>
                </a:solidFill>
              </a:rPr>
              <a:t>Η συνδεσμολογία των τυλιγμάτων των τριφασικών μετασχηματιστών δείχνεται διεθνώς με τρία χαρακτηριστικά σύμβολα</a:t>
            </a:r>
            <a:r>
              <a:rPr lang="en-US" b="1" dirty="0" smtClean="0">
                <a:solidFill>
                  <a:schemeClr val="tx1"/>
                </a:solidFill>
              </a:rPr>
              <a:t>: </a:t>
            </a:r>
          </a:p>
          <a:p>
            <a:pPr hangingPunct="0"/>
            <a:r>
              <a:rPr lang="el-GR" b="1" dirty="0" smtClean="0">
                <a:solidFill>
                  <a:schemeClr val="tx1"/>
                </a:solidFill>
              </a:rPr>
              <a:t>-</a:t>
            </a:r>
            <a:r>
              <a:rPr lang="en-US" b="1" dirty="0" smtClean="0">
                <a:solidFill>
                  <a:schemeClr val="tx1"/>
                </a:solidFill>
              </a:rPr>
              <a:t>To 1</a:t>
            </a:r>
            <a:r>
              <a:rPr lang="el-GR" b="1" baseline="30000" dirty="0" smtClean="0">
                <a:solidFill>
                  <a:schemeClr val="tx1"/>
                </a:solidFill>
              </a:rPr>
              <a:t>ο</a:t>
            </a:r>
            <a:r>
              <a:rPr lang="el-GR" b="1" dirty="0" smtClean="0">
                <a:solidFill>
                  <a:schemeClr val="tx1"/>
                </a:solidFill>
              </a:rPr>
              <a:t> </a:t>
            </a:r>
            <a:r>
              <a:rPr lang="en-US" b="1" dirty="0" smtClean="0">
                <a:solidFill>
                  <a:schemeClr val="tx1"/>
                </a:solidFill>
              </a:rPr>
              <a:t> </a:t>
            </a:r>
            <a:r>
              <a:rPr lang="el-GR" b="1" dirty="0" smtClean="0">
                <a:solidFill>
                  <a:schemeClr val="tx1"/>
                </a:solidFill>
              </a:rPr>
              <a:t>είναι κεφαλαίο γράμμα </a:t>
            </a:r>
            <a:r>
              <a:rPr lang="en-US" b="1" dirty="0" smtClean="0">
                <a:solidFill>
                  <a:schemeClr val="tx1"/>
                </a:solidFill>
              </a:rPr>
              <a:t>Y, </a:t>
            </a:r>
            <a:r>
              <a:rPr lang="el-GR" b="1" dirty="0" smtClean="0">
                <a:solidFill>
                  <a:schemeClr val="tx1"/>
                </a:solidFill>
              </a:rPr>
              <a:t>Δ,</a:t>
            </a:r>
            <a:r>
              <a:rPr lang="en-US" b="1" dirty="0" smtClean="0">
                <a:solidFill>
                  <a:schemeClr val="tx1"/>
                </a:solidFill>
              </a:rPr>
              <a:t>D </a:t>
            </a:r>
            <a:r>
              <a:rPr lang="el-GR" b="1" dirty="0" smtClean="0">
                <a:solidFill>
                  <a:schemeClr val="tx1"/>
                </a:solidFill>
              </a:rPr>
              <a:t>και δείχνει τη σύνδεση των τυλιγμάτων της Υ.Τ</a:t>
            </a:r>
          </a:p>
          <a:p>
            <a:pPr hangingPunct="0">
              <a:buFontTx/>
              <a:buChar char="-"/>
            </a:pPr>
            <a:r>
              <a:rPr lang="el-GR" b="1" dirty="0" smtClean="0">
                <a:solidFill>
                  <a:schemeClr val="tx1"/>
                </a:solidFill>
              </a:rPr>
              <a:t>Το 2</a:t>
            </a:r>
            <a:r>
              <a:rPr lang="el-GR" b="1" baseline="30000" dirty="0" smtClean="0">
                <a:solidFill>
                  <a:schemeClr val="tx1"/>
                </a:solidFill>
              </a:rPr>
              <a:t>ο</a:t>
            </a:r>
            <a:r>
              <a:rPr lang="el-GR" b="1" dirty="0" smtClean="0">
                <a:solidFill>
                  <a:schemeClr val="tx1"/>
                </a:solidFill>
              </a:rPr>
              <a:t> είναι μικρό γράμμα </a:t>
            </a:r>
            <a:r>
              <a:rPr lang="en-US" b="1" dirty="0" err="1" smtClean="0">
                <a:solidFill>
                  <a:schemeClr val="tx1"/>
                </a:solidFill>
              </a:rPr>
              <a:t>y,d,z</a:t>
            </a:r>
            <a:r>
              <a:rPr lang="en-US" b="1" dirty="0" smtClean="0">
                <a:solidFill>
                  <a:schemeClr val="tx1"/>
                </a:solidFill>
              </a:rPr>
              <a:t> </a:t>
            </a:r>
            <a:r>
              <a:rPr lang="el-GR" b="1" dirty="0" smtClean="0">
                <a:solidFill>
                  <a:schemeClr val="tx1"/>
                </a:solidFill>
              </a:rPr>
              <a:t>και δείχνει τη σύνδεση των τυλιγμάτων της χαμηλής τάσης</a:t>
            </a:r>
          </a:p>
          <a:p>
            <a:pPr hangingPunct="0">
              <a:buFontTx/>
              <a:buChar char="-"/>
            </a:pPr>
            <a:r>
              <a:rPr lang="el-GR" b="1" dirty="0" smtClean="0">
                <a:solidFill>
                  <a:schemeClr val="tx1"/>
                </a:solidFill>
              </a:rPr>
              <a:t> Το 3</a:t>
            </a:r>
            <a:r>
              <a:rPr lang="el-GR" b="1" baseline="30000" dirty="0" smtClean="0">
                <a:solidFill>
                  <a:schemeClr val="tx1"/>
                </a:solidFill>
              </a:rPr>
              <a:t>ο</a:t>
            </a:r>
            <a:r>
              <a:rPr lang="el-GR" b="1" dirty="0" smtClean="0">
                <a:solidFill>
                  <a:schemeClr val="tx1"/>
                </a:solidFill>
              </a:rPr>
              <a:t> είναι η ωριαία ένδειξη φάσης (συντελεστής) δηλαδή ένας αριθμός από τους 0,5,6 και 11 που δείχνει τον αριθμό της ομάδας που ανήκει ο μετασχηματιστής.</a:t>
            </a:r>
          </a:p>
          <a:p>
            <a:pPr hangingPunct="0">
              <a:buFontTx/>
              <a:buChar char="-"/>
            </a:pPr>
            <a:r>
              <a:rPr lang="el-GR" b="1" dirty="0" smtClean="0">
                <a:solidFill>
                  <a:schemeClr val="tx1"/>
                </a:solidFill>
              </a:rPr>
              <a:t>Αυτό σημαίνει ότι εάν πολλαπλασιάσουμε τον αριθμό αυτόν επί 30</a:t>
            </a:r>
            <a:r>
              <a:rPr lang="el-GR" b="1" baseline="30000" dirty="0" smtClean="0">
                <a:solidFill>
                  <a:schemeClr val="tx1"/>
                </a:solidFill>
              </a:rPr>
              <a:t>ο</a:t>
            </a:r>
            <a:r>
              <a:rPr lang="el-GR" b="1" dirty="0" smtClean="0">
                <a:solidFill>
                  <a:schemeClr val="tx1"/>
                </a:solidFill>
              </a:rPr>
              <a:t>  θα βρούμε τη γωνία κατά την οποία καθυστερούν τα διανύσματα της Χ.Τ από τα αντίστοιχα της Υ.Τ. </a:t>
            </a:r>
          </a:p>
          <a:p>
            <a:pPr hangingPunct="0">
              <a:buFontTx/>
              <a:buChar char="-"/>
            </a:pPr>
            <a:r>
              <a:rPr lang="el-GR" b="1" dirty="0" smtClean="0">
                <a:solidFill>
                  <a:schemeClr val="tx1"/>
                </a:solidFill>
              </a:rPr>
              <a:t>Σε περίπτωση που ο ουδέτερος κόμβος του αστέρα οδηγείται στην έξοδο , τότε στα τρία αυτά σύμβολα προστίθεται και το γράμμα </a:t>
            </a:r>
            <a:r>
              <a:rPr lang="en-US" b="1" dirty="0" smtClean="0">
                <a:solidFill>
                  <a:schemeClr val="tx1"/>
                </a:solidFill>
              </a:rPr>
              <a:t>n  </a:t>
            </a:r>
            <a:r>
              <a:rPr lang="el-GR" b="1" dirty="0" smtClean="0">
                <a:solidFill>
                  <a:schemeClr val="tx1"/>
                </a:solidFill>
              </a:rPr>
              <a:t>η Ν .</a:t>
            </a:r>
          </a:p>
          <a:p>
            <a:pPr hangingPunct="0">
              <a:buFontTx/>
              <a:buChar char="-"/>
            </a:pPr>
            <a:endParaRPr lang="el-GR" b="1" dirty="0" smtClean="0">
              <a:solidFill>
                <a:schemeClr val="tx1"/>
              </a:solidFill>
            </a:endParaRPr>
          </a:p>
          <a:p>
            <a:pPr hangingPunct="0"/>
            <a:endParaRPr lang="el-GR" b="1" dirty="0" smtClean="0">
              <a:solidFill>
                <a:schemeClr val="tx1"/>
              </a:solidFill>
            </a:endParaRPr>
          </a:p>
          <a:p>
            <a:pPr hangingPunct="0"/>
            <a:r>
              <a:rPr lang="el-GR" b="1" dirty="0" smtClean="0">
                <a:solidFill>
                  <a:schemeClr val="tx1"/>
                </a:solidFill>
              </a:rPr>
              <a:t> </a:t>
            </a:r>
            <a:endParaRPr lang="en-US" b="1" dirty="0">
              <a:solidFill>
                <a:schemeClr val="tx1"/>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799"/>
          </a:xfrm>
        </p:spPr>
        <p:txBody>
          <a:bodyPr>
            <a:normAutofit/>
          </a:bodyPr>
          <a:lstStyle/>
          <a:p>
            <a:r>
              <a:rPr lang="el-GR" sz="2800" b="1" dirty="0" smtClean="0"/>
              <a:t>Τριφασικοί μετασχηματιστές</a:t>
            </a:r>
            <a:endParaRPr lang="en-US" sz="2800" dirty="0"/>
          </a:p>
        </p:txBody>
      </p:sp>
      <p:sp>
        <p:nvSpPr>
          <p:cNvPr id="3" name="Subtitle 2"/>
          <p:cNvSpPr>
            <a:spLocks noGrp="1"/>
          </p:cNvSpPr>
          <p:nvPr>
            <p:ph type="subTitle" idx="1"/>
          </p:nvPr>
        </p:nvSpPr>
        <p:spPr>
          <a:xfrm>
            <a:off x="381000" y="914400"/>
            <a:ext cx="8610600" cy="5943600"/>
          </a:xfrm>
        </p:spPr>
        <p:txBody>
          <a:bodyPr/>
          <a:lstStyle/>
          <a:p>
            <a:r>
              <a:rPr lang="el-GR" b="1" dirty="0" smtClean="0">
                <a:solidFill>
                  <a:srgbClr val="FF0000"/>
                </a:solidFill>
              </a:rPr>
              <a:t>Συνδεσμολογίες τριφασικών μετασχηματιστών</a:t>
            </a:r>
            <a:r>
              <a:rPr lang="en-US" b="1" dirty="0" smtClean="0">
                <a:solidFill>
                  <a:srgbClr val="FF0000"/>
                </a:solidFill>
              </a:rPr>
              <a:t> </a:t>
            </a:r>
          </a:p>
          <a:p>
            <a:pPr algn="l"/>
            <a:r>
              <a:rPr lang="el-GR" sz="2000" b="1" dirty="0" smtClean="0">
                <a:solidFill>
                  <a:schemeClr val="tx1"/>
                </a:solidFill>
              </a:rPr>
              <a:t>Παράδειγμα </a:t>
            </a:r>
          </a:p>
          <a:p>
            <a:pPr algn="l"/>
            <a:r>
              <a:rPr lang="el-GR" sz="2000" b="1" dirty="0" smtClean="0">
                <a:solidFill>
                  <a:schemeClr val="tx1"/>
                </a:solidFill>
              </a:rPr>
              <a:t>Τα σύμβολα Δ</a:t>
            </a:r>
            <a:r>
              <a:rPr lang="en-US" sz="2000" b="1" dirty="0" smtClean="0">
                <a:solidFill>
                  <a:schemeClr val="tx1"/>
                </a:solidFill>
              </a:rPr>
              <a:t>y n 5 </a:t>
            </a:r>
            <a:r>
              <a:rPr lang="el-GR" sz="2000" b="1" dirty="0" smtClean="0">
                <a:solidFill>
                  <a:schemeClr val="tx1"/>
                </a:solidFill>
              </a:rPr>
              <a:t>σημαίνουν , ότι τα τυλίγματα  Υ.Τ </a:t>
            </a:r>
            <a:r>
              <a:rPr lang="el-GR" sz="2000" b="1" dirty="0" err="1" smtClean="0">
                <a:solidFill>
                  <a:schemeClr val="tx1"/>
                </a:solidFill>
              </a:rPr>
              <a:t>συνδαίονται</a:t>
            </a:r>
            <a:r>
              <a:rPr lang="el-GR" sz="2000" b="1" dirty="0" smtClean="0">
                <a:solidFill>
                  <a:schemeClr val="tx1"/>
                </a:solidFill>
              </a:rPr>
              <a:t> σε τρίγωνο (Δ) , τα τυλίγματα Χ.Τ συνδέονται σε αστέρα (</a:t>
            </a:r>
            <a:r>
              <a:rPr lang="en-US" sz="2000" b="1" dirty="0" smtClean="0">
                <a:solidFill>
                  <a:schemeClr val="tx1"/>
                </a:solidFill>
              </a:rPr>
              <a:t>y)</a:t>
            </a:r>
            <a:r>
              <a:rPr lang="el-GR" sz="2000" b="1" dirty="0" smtClean="0">
                <a:solidFill>
                  <a:schemeClr val="tx1"/>
                </a:solidFill>
              </a:rPr>
              <a:t>  ο ουδέτερος αγωγός οδηγείται στην έξοδο και η μετατόπιση (διαφορά) φάσης είναι 5 Χ 30</a:t>
            </a:r>
            <a:r>
              <a:rPr lang="el-GR" sz="2000" b="1" baseline="30000" dirty="0" smtClean="0">
                <a:solidFill>
                  <a:schemeClr val="tx1"/>
                </a:solidFill>
              </a:rPr>
              <a:t>Ο</a:t>
            </a:r>
            <a:r>
              <a:rPr lang="el-GR" sz="2000" b="1" dirty="0" smtClean="0">
                <a:solidFill>
                  <a:schemeClr val="tx1"/>
                </a:solidFill>
              </a:rPr>
              <a:t> =150</a:t>
            </a:r>
            <a:r>
              <a:rPr lang="el-GR" sz="2000" b="1" baseline="30000" dirty="0" smtClean="0">
                <a:solidFill>
                  <a:schemeClr val="tx1"/>
                </a:solidFill>
              </a:rPr>
              <a:t>Ο</a:t>
            </a:r>
            <a:r>
              <a:rPr lang="el-GR" sz="2000" b="1" dirty="0" smtClean="0">
                <a:solidFill>
                  <a:schemeClr val="tx1"/>
                </a:solidFill>
              </a:rPr>
              <a:t> </a:t>
            </a:r>
          </a:p>
          <a:p>
            <a:pPr algn="l"/>
            <a:r>
              <a:rPr lang="el-GR" sz="2000" b="1" dirty="0" smtClean="0">
                <a:solidFill>
                  <a:schemeClr val="tx1"/>
                </a:solidFill>
              </a:rPr>
              <a:t>Ο συντελεστής αυτός ονομάζεται ωριαία ένδειξη φάσης γιατί αντιστοιχεί στην ένδειξη της ώρας σε ένα ρολόι , όπου το διάνυσμα της φάσης  </a:t>
            </a:r>
            <a:r>
              <a:rPr lang="en-US" sz="2000" b="1" dirty="0" smtClean="0">
                <a:solidFill>
                  <a:schemeClr val="tx1"/>
                </a:solidFill>
              </a:rPr>
              <a:t>V </a:t>
            </a:r>
            <a:r>
              <a:rPr lang="el-GR" sz="2000" b="1" dirty="0" smtClean="0">
                <a:solidFill>
                  <a:schemeClr val="tx1"/>
                </a:solidFill>
              </a:rPr>
              <a:t>(πρωτεύοντος) ταυτισμένο με το λεπτοδείκτη δείχνει 12 ενώ το διάνυσμα της φάσης </a:t>
            </a:r>
            <a:r>
              <a:rPr lang="en-US" sz="2000" b="1" dirty="0" smtClean="0">
                <a:solidFill>
                  <a:schemeClr val="tx1"/>
                </a:solidFill>
              </a:rPr>
              <a:t>v (</a:t>
            </a:r>
            <a:r>
              <a:rPr lang="el-GR" sz="2000" b="1" dirty="0" smtClean="0">
                <a:solidFill>
                  <a:schemeClr val="tx1"/>
                </a:solidFill>
              </a:rPr>
              <a:t>δευτερεύοντος) ταυτισμένο με τον ωροδείκτη μας δείχνει την ώρα , δηλαδή το συντελεστή (0,5,6,11) που προσδιορίζει τη γωνία διαφοράς φάσης.</a:t>
            </a:r>
          </a:p>
          <a:p>
            <a:pPr algn="l"/>
            <a:r>
              <a:rPr lang="el-GR" sz="2000" b="1" dirty="0" smtClean="0">
                <a:solidFill>
                  <a:schemeClr val="tx1"/>
                </a:solidFill>
              </a:rPr>
              <a:t>Κάθε ώρα αντιστοιχεί σε 30</a:t>
            </a:r>
            <a:r>
              <a:rPr lang="el-GR" sz="2000" b="1" baseline="30000" dirty="0" smtClean="0">
                <a:solidFill>
                  <a:schemeClr val="tx1"/>
                </a:solidFill>
              </a:rPr>
              <a:t>ο</a:t>
            </a:r>
            <a:r>
              <a:rPr lang="el-GR" sz="2000" b="1" dirty="0" smtClean="0">
                <a:solidFill>
                  <a:schemeClr val="tx1"/>
                </a:solidFill>
              </a:rPr>
              <a:t> δηλαδή 12ώρες Χ 30</a:t>
            </a:r>
            <a:r>
              <a:rPr lang="el-GR" sz="2000" b="1" baseline="30000" dirty="0" smtClean="0">
                <a:solidFill>
                  <a:schemeClr val="tx1"/>
                </a:solidFill>
              </a:rPr>
              <a:t>ο</a:t>
            </a:r>
            <a:r>
              <a:rPr lang="el-GR" sz="2000" b="1" dirty="0" smtClean="0">
                <a:solidFill>
                  <a:schemeClr val="tx1"/>
                </a:solidFill>
              </a:rPr>
              <a:t> =360</a:t>
            </a:r>
            <a:r>
              <a:rPr lang="el-GR" sz="2000" b="1" baseline="30000" dirty="0" smtClean="0">
                <a:solidFill>
                  <a:schemeClr val="tx1"/>
                </a:solidFill>
              </a:rPr>
              <a:t>ο</a:t>
            </a:r>
            <a:r>
              <a:rPr lang="el-GR" sz="2000" b="1" dirty="0" smtClean="0">
                <a:solidFill>
                  <a:schemeClr val="tx1"/>
                </a:solidFill>
              </a:rPr>
              <a:t> </a:t>
            </a:r>
            <a:endParaRPr lang="en-US" sz="2000" b="1" dirty="0">
              <a:solidFill>
                <a:schemeClr val="tx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0999"/>
          </a:xfrm>
        </p:spPr>
        <p:txBody>
          <a:bodyPr>
            <a:noAutofit/>
          </a:bodyPr>
          <a:lstStyle/>
          <a:p>
            <a:r>
              <a:rPr lang="el-GR" sz="3200" b="1" dirty="0" smtClean="0"/>
              <a:t>Τριφασικοί μετασχηματιστές</a:t>
            </a:r>
            <a:endParaRPr lang="en-US" sz="3200" dirty="0"/>
          </a:p>
        </p:txBody>
      </p:sp>
      <p:sp>
        <p:nvSpPr>
          <p:cNvPr id="3" name="Subtitle 2"/>
          <p:cNvSpPr>
            <a:spLocks noGrp="1"/>
          </p:cNvSpPr>
          <p:nvPr>
            <p:ph type="subTitle" idx="1"/>
          </p:nvPr>
        </p:nvSpPr>
        <p:spPr>
          <a:xfrm>
            <a:off x="228600" y="990600"/>
            <a:ext cx="8686800" cy="5715000"/>
          </a:xfrm>
        </p:spPr>
        <p:txBody>
          <a:bodyPr/>
          <a:lstStyle/>
          <a:p>
            <a:r>
              <a:rPr lang="el-GR" b="1" dirty="0" smtClean="0"/>
              <a:t>Συνδεσμολογίες τριφασικών μετασχηματιστών</a:t>
            </a:r>
            <a:r>
              <a:rPr lang="en-US" b="1" dirty="0" smtClean="0"/>
              <a:t> </a:t>
            </a:r>
          </a:p>
          <a:p>
            <a:pPr hangingPunct="0"/>
            <a:r>
              <a:rPr lang="el-GR" dirty="0" smtClean="0"/>
              <a:t> </a:t>
            </a:r>
            <a:endParaRPr lang="en-US" dirty="0"/>
          </a:p>
        </p:txBody>
      </p:sp>
      <p:graphicFrame>
        <p:nvGraphicFramePr>
          <p:cNvPr id="4" name="Table 3"/>
          <p:cNvGraphicFramePr>
            <a:graphicFrameLocks noGrp="1"/>
          </p:cNvGraphicFramePr>
          <p:nvPr/>
        </p:nvGraphicFramePr>
        <p:xfrm>
          <a:off x="1676400" y="2514600"/>
          <a:ext cx="4495800" cy="1868932"/>
        </p:xfrm>
        <a:graphic>
          <a:graphicData uri="http://schemas.openxmlformats.org/drawingml/2006/table">
            <a:tbl>
              <a:tblPr firstRow="1" bandRow="1">
                <a:tableStyleId>{5C22544A-7EE6-4342-B048-85BDC9FD1C3A}</a:tableStyleId>
              </a:tblPr>
              <a:tblGrid>
                <a:gridCol w="1498600"/>
                <a:gridCol w="1498600"/>
                <a:gridCol w="1498600"/>
              </a:tblGrid>
              <a:tr h="370840">
                <a:tc>
                  <a:txBody>
                    <a:bodyPr/>
                    <a:lstStyle/>
                    <a:p>
                      <a:pPr marL="0" marR="0" algn="ctr" hangingPunct="0">
                        <a:lnSpc>
                          <a:spcPct val="115000"/>
                        </a:lnSpc>
                        <a:spcBef>
                          <a:spcPts val="0"/>
                        </a:spcBef>
                        <a:spcAft>
                          <a:spcPts val="0"/>
                        </a:spcAft>
                        <a:tabLst>
                          <a:tab pos="4824730" algn="r"/>
                        </a:tabLst>
                      </a:pPr>
                      <a:r>
                        <a:rPr lang="el-GR" sz="1100" dirty="0">
                          <a:latin typeface="Times New Roman"/>
                          <a:ea typeface="Times New Roman"/>
                        </a:rPr>
                        <a:t>Κατηγορία</a:t>
                      </a:r>
                      <a:endParaRPr lang="en-US" sz="1000" dirty="0">
                        <a:latin typeface="Times New Roman"/>
                        <a:ea typeface="Times New Roman"/>
                      </a:endParaRPr>
                    </a:p>
                  </a:txBody>
                  <a:tcPr marL="68580" marR="68580" marT="0" marB="0"/>
                </a:tc>
                <a:tc>
                  <a:txBody>
                    <a:bodyPr/>
                    <a:lstStyle/>
                    <a:p>
                      <a:pPr marL="0" marR="0" algn="ctr" hangingPunct="0">
                        <a:lnSpc>
                          <a:spcPct val="115000"/>
                        </a:lnSpc>
                        <a:spcBef>
                          <a:spcPts val="0"/>
                        </a:spcBef>
                        <a:spcAft>
                          <a:spcPts val="0"/>
                        </a:spcAft>
                        <a:tabLst>
                          <a:tab pos="4824730" algn="r"/>
                        </a:tabLst>
                      </a:pPr>
                      <a:r>
                        <a:rPr lang="el-GR" sz="1100">
                          <a:latin typeface="Times New Roman"/>
                          <a:ea typeface="Times New Roman"/>
                        </a:rPr>
                        <a:t>Φασική μετατόπιση</a:t>
                      </a:r>
                      <a:endParaRPr lang="en-US" sz="1000">
                        <a:latin typeface="Times New Roman"/>
                        <a:ea typeface="Times New Roman"/>
                      </a:endParaRPr>
                    </a:p>
                  </a:txBody>
                  <a:tcPr marL="68580" marR="68580" marT="0" marB="0"/>
                </a:tc>
                <a:tc>
                  <a:txBody>
                    <a:bodyPr/>
                    <a:lstStyle/>
                    <a:p>
                      <a:pPr marL="0" marR="0" algn="ctr" hangingPunct="0">
                        <a:lnSpc>
                          <a:spcPct val="115000"/>
                        </a:lnSpc>
                        <a:spcBef>
                          <a:spcPts val="0"/>
                        </a:spcBef>
                        <a:spcAft>
                          <a:spcPts val="0"/>
                        </a:spcAft>
                        <a:tabLst>
                          <a:tab pos="4824730" algn="r"/>
                        </a:tabLst>
                      </a:pPr>
                      <a:r>
                        <a:rPr lang="el-GR" sz="1100">
                          <a:latin typeface="Times New Roman"/>
                          <a:ea typeface="Times New Roman"/>
                        </a:rPr>
                        <a:t>Συνδεσμολογίες τυλιγμάτων</a:t>
                      </a:r>
                      <a:endParaRPr lang="en-US" sz="1000">
                        <a:latin typeface="Times New Roman"/>
                        <a:ea typeface="Times New Roman"/>
                      </a:endParaRPr>
                    </a:p>
                  </a:txBody>
                  <a:tcPr marL="68580" marR="68580" marT="0" marB="0"/>
                </a:tc>
              </a:tr>
              <a:tr h="370840">
                <a:tc>
                  <a:txBody>
                    <a:bodyPr/>
                    <a:lstStyle/>
                    <a:p>
                      <a:pPr marL="0" marR="0" algn="ctr" hangingPunct="0">
                        <a:lnSpc>
                          <a:spcPct val="115000"/>
                        </a:lnSpc>
                        <a:spcBef>
                          <a:spcPts val="0"/>
                        </a:spcBef>
                        <a:spcAft>
                          <a:spcPts val="0"/>
                        </a:spcAft>
                        <a:tabLst>
                          <a:tab pos="4824730" algn="r"/>
                        </a:tabLst>
                      </a:pPr>
                      <a:r>
                        <a:rPr lang="en-US" sz="1100">
                          <a:latin typeface="Times New Roman"/>
                          <a:ea typeface="Times New Roman"/>
                        </a:rPr>
                        <a:t>Group No.1</a:t>
                      </a:r>
                      <a:endParaRPr lang="en-US" sz="1000">
                        <a:latin typeface="Times New Roman"/>
                        <a:ea typeface="Times New Roman"/>
                      </a:endParaRPr>
                    </a:p>
                  </a:txBody>
                  <a:tcPr marL="68580" marR="68580" marT="0" marB="0"/>
                </a:tc>
                <a:tc>
                  <a:txBody>
                    <a:bodyPr/>
                    <a:lstStyle/>
                    <a:p>
                      <a:pPr marL="0" marR="0" algn="ctr" hangingPunct="0">
                        <a:lnSpc>
                          <a:spcPct val="115000"/>
                        </a:lnSpc>
                        <a:spcBef>
                          <a:spcPts val="0"/>
                        </a:spcBef>
                        <a:spcAft>
                          <a:spcPts val="0"/>
                        </a:spcAft>
                        <a:tabLst>
                          <a:tab pos="4824730" algn="r"/>
                        </a:tabLst>
                      </a:pPr>
                      <a:r>
                        <a:rPr lang="en-US" sz="1100" dirty="0" smtClean="0">
                          <a:latin typeface="Times New Roman"/>
                          <a:ea typeface="Times New Roman"/>
                        </a:rPr>
                        <a:t>0 </a:t>
                      </a:r>
                      <a:r>
                        <a:rPr lang="el-GR" sz="1100" dirty="0" smtClean="0">
                          <a:latin typeface="Times New Roman"/>
                          <a:ea typeface="Times New Roman"/>
                        </a:rPr>
                        <a:t>μοίρες</a:t>
                      </a:r>
                      <a:endParaRPr lang="el-GR" sz="1100" dirty="0">
                        <a:latin typeface="Times New Roman"/>
                        <a:ea typeface="Times New Roman"/>
                      </a:endParaRPr>
                    </a:p>
                  </a:txBody>
                  <a:tcPr marL="68580" marR="68580" marT="0" marB="0"/>
                </a:tc>
                <a:tc>
                  <a:txBody>
                    <a:bodyPr/>
                    <a:lstStyle/>
                    <a:p>
                      <a:pPr marL="0" marR="0" algn="ctr" hangingPunct="0">
                        <a:lnSpc>
                          <a:spcPct val="115000"/>
                        </a:lnSpc>
                        <a:spcBef>
                          <a:spcPts val="0"/>
                        </a:spcBef>
                        <a:spcAft>
                          <a:spcPts val="0"/>
                        </a:spcAft>
                        <a:tabLst>
                          <a:tab pos="4824730" algn="r"/>
                        </a:tabLst>
                      </a:pPr>
                      <a:r>
                        <a:rPr lang="el-GR" sz="1100">
                          <a:latin typeface="Times New Roman"/>
                          <a:ea typeface="Times New Roman"/>
                        </a:rPr>
                        <a:t>Υ</a:t>
                      </a:r>
                      <a:r>
                        <a:rPr lang="en-US" sz="1100">
                          <a:latin typeface="Times New Roman"/>
                          <a:ea typeface="Times New Roman"/>
                        </a:rPr>
                        <a:t>y0-Dd0-Dz0</a:t>
                      </a:r>
                      <a:endParaRPr lang="en-US" sz="1000">
                        <a:latin typeface="Times New Roman"/>
                        <a:ea typeface="Times New Roman"/>
                      </a:endParaRPr>
                    </a:p>
                  </a:txBody>
                  <a:tcPr marL="68580" marR="68580" marT="0" marB="0"/>
                </a:tc>
              </a:tr>
              <a:tr h="370840">
                <a:tc>
                  <a:txBody>
                    <a:bodyPr/>
                    <a:lstStyle/>
                    <a:p>
                      <a:pPr marL="0" marR="0" algn="ctr" hangingPunct="0">
                        <a:lnSpc>
                          <a:spcPct val="115000"/>
                        </a:lnSpc>
                        <a:spcBef>
                          <a:spcPts val="0"/>
                        </a:spcBef>
                        <a:spcAft>
                          <a:spcPts val="0"/>
                        </a:spcAft>
                        <a:tabLst>
                          <a:tab pos="4824730" algn="r"/>
                        </a:tabLst>
                      </a:pPr>
                      <a:r>
                        <a:rPr lang="en-US" sz="1100">
                          <a:latin typeface="Times New Roman"/>
                          <a:ea typeface="Times New Roman"/>
                        </a:rPr>
                        <a:t>Group No.2</a:t>
                      </a:r>
                      <a:endParaRPr lang="en-US" sz="1000">
                        <a:latin typeface="Times New Roman"/>
                        <a:ea typeface="Times New Roman"/>
                      </a:endParaRPr>
                    </a:p>
                  </a:txBody>
                  <a:tcPr marL="68580" marR="68580" marT="0" marB="0"/>
                </a:tc>
                <a:tc>
                  <a:txBody>
                    <a:bodyPr/>
                    <a:lstStyle/>
                    <a:p>
                      <a:pPr marL="0" marR="0" algn="ctr" hangingPunct="0">
                        <a:lnSpc>
                          <a:spcPct val="115000"/>
                        </a:lnSpc>
                        <a:spcBef>
                          <a:spcPts val="0"/>
                        </a:spcBef>
                        <a:spcAft>
                          <a:spcPts val="0"/>
                        </a:spcAft>
                        <a:tabLst>
                          <a:tab pos="4824730" algn="r"/>
                        </a:tabLst>
                      </a:pPr>
                      <a:r>
                        <a:rPr lang="en-US" sz="1100" dirty="0" smtClean="0">
                          <a:latin typeface="Times New Roman"/>
                          <a:ea typeface="Times New Roman"/>
                        </a:rPr>
                        <a:t>180</a:t>
                      </a:r>
                      <a:r>
                        <a:rPr lang="el-GR" sz="1100" dirty="0" smtClean="0">
                          <a:latin typeface="Times New Roman"/>
                          <a:ea typeface="Times New Roman"/>
                        </a:rPr>
                        <a:t>μοίρες</a:t>
                      </a:r>
                      <a:endParaRPr lang="el-GR" sz="1100" dirty="0">
                        <a:latin typeface="Times New Roman"/>
                        <a:ea typeface="Times New Roman"/>
                      </a:endParaRPr>
                    </a:p>
                  </a:txBody>
                  <a:tcPr marL="68580" marR="68580" marT="0" marB="0"/>
                </a:tc>
                <a:tc>
                  <a:txBody>
                    <a:bodyPr/>
                    <a:lstStyle/>
                    <a:p>
                      <a:pPr marL="0" marR="0" algn="ctr" hangingPunct="0">
                        <a:lnSpc>
                          <a:spcPct val="115000"/>
                        </a:lnSpc>
                        <a:spcBef>
                          <a:spcPts val="0"/>
                        </a:spcBef>
                        <a:spcAft>
                          <a:spcPts val="0"/>
                        </a:spcAft>
                        <a:tabLst>
                          <a:tab pos="4824730" algn="r"/>
                        </a:tabLst>
                      </a:pPr>
                      <a:r>
                        <a:rPr lang="el-GR" sz="1100">
                          <a:latin typeface="Times New Roman"/>
                          <a:ea typeface="Times New Roman"/>
                        </a:rPr>
                        <a:t>Υ</a:t>
                      </a:r>
                      <a:r>
                        <a:rPr lang="en-US" sz="1100">
                          <a:latin typeface="Times New Roman"/>
                          <a:ea typeface="Times New Roman"/>
                        </a:rPr>
                        <a:t>y6-Dd6-Dz6</a:t>
                      </a:r>
                      <a:endParaRPr lang="en-US" sz="1000">
                        <a:latin typeface="Times New Roman"/>
                        <a:ea typeface="Times New Roman"/>
                      </a:endParaRPr>
                    </a:p>
                  </a:txBody>
                  <a:tcPr marL="68580" marR="68580" marT="0" marB="0"/>
                </a:tc>
              </a:tr>
              <a:tr h="370840">
                <a:tc>
                  <a:txBody>
                    <a:bodyPr/>
                    <a:lstStyle/>
                    <a:p>
                      <a:pPr marL="0" marR="0" algn="ctr" hangingPunct="0">
                        <a:lnSpc>
                          <a:spcPct val="115000"/>
                        </a:lnSpc>
                        <a:spcBef>
                          <a:spcPts val="0"/>
                        </a:spcBef>
                        <a:spcAft>
                          <a:spcPts val="0"/>
                        </a:spcAft>
                        <a:tabLst>
                          <a:tab pos="4824730" algn="r"/>
                        </a:tabLst>
                      </a:pPr>
                      <a:r>
                        <a:rPr lang="en-US" sz="1100">
                          <a:latin typeface="Times New Roman"/>
                          <a:ea typeface="Times New Roman"/>
                        </a:rPr>
                        <a:t>Group No.3</a:t>
                      </a:r>
                      <a:endParaRPr lang="en-US" sz="1000">
                        <a:latin typeface="Times New Roman"/>
                        <a:ea typeface="Times New Roman"/>
                      </a:endParaRPr>
                    </a:p>
                  </a:txBody>
                  <a:tcPr marL="68580" marR="68580" marT="0" marB="0"/>
                </a:tc>
                <a:tc>
                  <a:txBody>
                    <a:bodyPr/>
                    <a:lstStyle/>
                    <a:p>
                      <a:pPr marL="0" marR="0" algn="ctr" hangingPunct="0">
                        <a:lnSpc>
                          <a:spcPct val="115000"/>
                        </a:lnSpc>
                        <a:spcBef>
                          <a:spcPts val="0"/>
                        </a:spcBef>
                        <a:spcAft>
                          <a:spcPts val="0"/>
                        </a:spcAft>
                        <a:tabLst>
                          <a:tab pos="4824730" algn="r"/>
                        </a:tabLst>
                      </a:pPr>
                      <a:r>
                        <a:rPr lang="en-US" sz="1100" dirty="0" smtClean="0">
                          <a:latin typeface="Times New Roman"/>
                          <a:ea typeface="Times New Roman"/>
                        </a:rPr>
                        <a:t>-30</a:t>
                      </a:r>
                      <a:r>
                        <a:rPr lang="el-GR" sz="1100" dirty="0" smtClean="0">
                          <a:latin typeface="Times New Roman"/>
                          <a:ea typeface="Times New Roman"/>
                        </a:rPr>
                        <a:t>μοίρες</a:t>
                      </a:r>
                      <a:endParaRPr lang="el-GR" sz="1100" dirty="0">
                        <a:latin typeface="Times New Roman"/>
                        <a:ea typeface="Times New Roman"/>
                      </a:endParaRPr>
                    </a:p>
                  </a:txBody>
                  <a:tcPr marL="68580" marR="68580" marT="0" marB="0"/>
                </a:tc>
                <a:tc>
                  <a:txBody>
                    <a:bodyPr/>
                    <a:lstStyle/>
                    <a:p>
                      <a:pPr marL="0" marR="0" algn="ctr" hangingPunct="0">
                        <a:lnSpc>
                          <a:spcPct val="115000"/>
                        </a:lnSpc>
                        <a:spcBef>
                          <a:spcPts val="0"/>
                        </a:spcBef>
                        <a:spcAft>
                          <a:spcPts val="0"/>
                        </a:spcAft>
                        <a:tabLst>
                          <a:tab pos="4824730" algn="r"/>
                        </a:tabLst>
                      </a:pPr>
                      <a:r>
                        <a:rPr lang="en-US" sz="1100">
                          <a:latin typeface="Times New Roman"/>
                          <a:ea typeface="Times New Roman"/>
                        </a:rPr>
                        <a:t>Dy1-Yd1-Yz1</a:t>
                      </a:r>
                      <a:endParaRPr lang="en-US" sz="1000">
                        <a:latin typeface="Times New Roman"/>
                        <a:ea typeface="Times New Roman"/>
                      </a:endParaRPr>
                    </a:p>
                  </a:txBody>
                  <a:tcPr marL="68580" marR="68580" marT="0" marB="0"/>
                </a:tc>
              </a:tr>
              <a:tr h="370840">
                <a:tc>
                  <a:txBody>
                    <a:bodyPr/>
                    <a:lstStyle/>
                    <a:p>
                      <a:pPr marL="0" marR="0" algn="ctr" hangingPunct="0">
                        <a:lnSpc>
                          <a:spcPct val="115000"/>
                        </a:lnSpc>
                        <a:spcBef>
                          <a:spcPts val="0"/>
                        </a:spcBef>
                        <a:spcAft>
                          <a:spcPts val="0"/>
                        </a:spcAft>
                        <a:tabLst>
                          <a:tab pos="4824730" algn="r"/>
                        </a:tabLst>
                      </a:pPr>
                      <a:r>
                        <a:rPr lang="en-US" sz="1100">
                          <a:latin typeface="Times New Roman"/>
                          <a:ea typeface="Times New Roman"/>
                        </a:rPr>
                        <a:t>Group No.4</a:t>
                      </a:r>
                      <a:endParaRPr lang="en-US" sz="1000">
                        <a:latin typeface="Times New Roman"/>
                        <a:ea typeface="Times New Roman"/>
                      </a:endParaRPr>
                    </a:p>
                  </a:txBody>
                  <a:tcPr marL="68580" marR="68580" marT="0" marB="0"/>
                </a:tc>
                <a:tc>
                  <a:txBody>
                    <a:bodyPr/>
                    <a:lstStyle/>
                    <a:p>
                      <a:pPr marL="0" marR="0" algn="ctr" hangingPunct="0">
                        <a:lnSpc>
                          <a:spcPct val="115000"/>
                        </a:lnSpc>
                        <a:spcBef>
                          <a:spcPts val="0"/>
                        </a:spcBef>
                        <a:spcAft>
                          <a:spcPts val="0"/>
                        </a:spcAft>
                        <a:tabLst>
                          <a:tab pos="4824730" algn="r"/>
                        </a:tabLst>
                      </a:pPr>
                      <a:r>
                        <a:rPr lang="en-US" sz="1100" dirty="0" smtClean="0">
                          <a:latin typeface="Times New Roman"/>
                          <a:ea typeface="Times New Roman"/>
                        </a:rPr>
                        <a:t>+30</a:t>
                      </a:r>
                      <a:r>
                        <a:rPr lang="el-GR" sz="1100" dirty="0" smtClean="0">
                          <a:latin typeface="Times New Roman"/>
                          <a:ea typeface="Times New Roman"/>
                        </a:rPr>
                        <a:t>μοίρες</a:t>
                      </a:r>
                      <a:endParaRPr lang="el-GR" sz="1100" dirty="0">
                        <a:latin typeface="Times New Roman"/>
                        <a:ea typeface="Times New Roman"/>
                      </a:endParaRPr>
                    </a:p>
                  </a:txBody>
                  <a:tcPr marL="68580" marR="68580" marT="0" marB="0"/>
                </a:tc>
                <a:tc>
                  <a:txBody>
                    <a:bodyPr/>
                    <a:lstStyle/>
                    <a:p>
                      <a:pPr marL="0" marR="0" algn="ctr" hangingPunct="0">
                        <a:lnSpc>
                          <a:spcPct val="115000"/>
                        </a:lnSpc>
                        <a:spcBef>
                          <a:spcPts val="0"/>
                        </a:spcBef>
                        <a:spcAft>
                          <a:spcPts val="0"/>
                        </a:spcAft>
                        <a:tabLst>
                          <a:tab pos="4824730" algn="r"/>
                        </a:tabLst>
                      </a:pPr>
                      <a:r>
                        <a:rPr lang="en-US" sz="1100" dirty="0">
                          <a:latin typeface="Times New Roman"/>
                          <a:ea typeface="Times New Roman"/>
                        </a:rPr>
                        <a:t>Dy11-Yd11-Yz11</a:t>
                      </a:r>
                      <a:endParaRPr lang="en-US" sz="1000" dirty="0">
                        <a:latin typeface="Times New Roman"/>
                        <a:ea typeface="Times New Roman"/>
                      </a:endParaRPr>
                    </a:p>
                  </a:txBody>
                  <a:tcPr marL="68580" marR="68580" marT="0" marB="0"/>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0999"/>
          </a:xfrm>
        </p:spPr>
        <p:txBody>
          <a:bodyPr>
            <a:normAutofit fontScale="90000"/>
          </a:bodyPr>
          <a:lstStyle/>
          <a:p>
            <a:r>
              <a:rPr lang="el-GR" b="1" dirty="0" smtClean="0"/>
              <a:t>Τριφασικοί μετασχηματιστές</a:t>
            </a:r>
            <a:endParaRPr lang="en-US" dirty="0"/>
          </a:p>
        </p:txBody>
      </p:sp>
      <p:sp>
        <p:nvSpPr>
          <p:cNvPr id="3" name="Subtitle 2"/>
          <p:cNvSpPr>
            <a:spLocks noGrp="1"/>
          </p:cNvSpPr>
          <p:nvPr>
            <p:ph type="subTitle" idx="1"/>
          </p:nvPr>
        </p:nvSpPr>
        <p:spPr>
          <a:xfrm>
            <a:off x="381000" y="1143000"/>
            <a:ext cx="8305800" cy="5562600"/>
          </a:xfrm>
        </p:spPr>
        <p:txBody>
          <a:bodyPr/>
          <a:lstStyle/>
          <a:p>
            <a:r>
              <a:rPr lang="el-GR" b="1" dirty="0" smtClean="0"/>
              <a:t>Συνδεσμολογίες τριφασικών μετασχηματιστών</a:t>
            </a:r>
            <a:r>
              <a:rPr lang="en-US" b="1" dirty="0" smtClean="0"/>
              <a:t> </a:t>
            </a:r>
            <a:endParaRPr lang="el-GR" b="1" dirty="0" smtClean="0">
              <a:solidFill>
                <a:schemeClr val="tx1"/>
              </a:solidFill>
            </a:endParaRPr>
          </a:p>
          <a:p>
            <a:endParaRPr lang="el-GR" b="1" dirty="0" smtClean="0">
              <a:solidFill>
                <a:schemeClr val="tx1"/>
              </a:solidFill>
            </a:endParaRPr>
          </a:p>
          <a:p>
            <a:r>
              <a:rPr lang="el-GR" b="1" dirty="0" smtClean="0">
                <a:solidFill>
                  <a:schemeClr val="tx1"/>
                </a:solidFill>
              </a:rPr>
              <a:t>Οι συνδεσμολογίες μεταξύ των τυλιγμάτων της κάθε κατηγορίας, δείχνονται στα σχήματα που ακολουθούν (Σχ.3-48 (α), (β), (γ) και (δ)).</a:t>
            </a:r>
            <a:endParaRPr lang="en-US" b="1" dirty="0" smtClean="0">
              <a:solidFill>
                <a:schemeClr val="tx1"/>
              </a:solidFill>
            </a:endParaRP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457199"/>
          </a:xfrm>
        </p:spPr>
        <p:txBody>
          <a:bodyPr>
            <a:noAutofit/>
          </a:bodyPr>
          <a:lstStyle/>
          <a:p>
            <a:r>
              <a:rPr lang="el-GR" sz="3200" b="1" dirty="0" smtClean="0"/>
              <a:t>Τριφασικοί μετασχηματιστές</a:t>
            </a:r>
            <a:endParaRPr lang="en-US" sz="3200" dirty="0"/>
          </a:p>
        </p:txBody>
      </p:sp>
      <p:sp>
        <p:nvSpPr>
          <p:cNvPr id="3" name="Subtitle 2"/>
          <p:cNvSpPr>
            <a:spLocks noGrp="1"/>
          </p:cNvSpPr>
          <p:nvPr>
            <p:ph type="subTitle" idx="1"/>
          </p:nvPr>
        </p:nvSpPr>
        <p:spPr>
          <a:xfrm>
            <a:off x="152400" y="914400"/>
            <a:ext cx="8763000" cy="5791200"/>
          </a:xfrm>
        </p:spPr>
        <p:txBody>
          <a:bodyPr/>
          <a:lstStyle/>
          <a:p>
            <a:r>
              <a:rPr lang="el-GR" b="1" dirty="0" smtClean="0"/>
              <a:t>Συνδεσμολογίες τριφασικών μετασχηματιστών</a:t>
            </a:r>
            <a:r>
              <a:rPr lang="en-US" b="1" dirty="0" smtClean="0"/>
              <a:t> </a:t>
            </a:r>
            <a:endParaRPr lang="el-GR" b="1" dirty="0" smtClean="0">
              <a:solidFill>
                <a:schemeClr val="tx1"/>
              </a:solidFill>
            </a:endParaRPr>
          </a:p>
          <a:p>
            <a:endParaRPr lang="en-US" dirty="0"/>
          </a:p>
        </p:txBody>
      </p:sp>
      <p:pic>
        <p:nvPicPr>
          <p:cNvPr id="131074" name="Picture 2"/>
          <p:cNvPicPr>
            <a:picLocks noChangeAspect="1" noChangeArrowheads="1"/>
          </p:cNvPicPr>
          <p:nvPr/>
        </p:nvPicPr>
        <p:blipFill>
          <a:blip r:embed="rId3" cstate="print"/>
          <a:srcRect/>
          <a:stretch>
            <a:fillRect/>
          </a:stretch>
        </p:blipFill>
        <p:spPr bwMode="auto">
          <a:xfrm>
            <a:off x="2362200" y="1828800"/>
            <a:ext cx="4371975" cy="4629150"/>
          </a:xfrm>
          <a:prstGeom prst="rect">
            <a:avLst/>
          </a:prstGeom>
          <a:noFill/>
          <a:ln w="9525">
            <a:noFill/>
            <a:miter lim="800000"/>
            <a:headEnd/>
            <a:tailEnd/>
          </a:ln>
        </p:spPr>
      </p:pic>
      <p:sp>
        <p:nvSpPr>
          <p:cNvPr id="131076" name="Rectangle 4"/>
          <p:cNvSpPr>
            <a:spLocks noChangeArrowheads="1"/>
          </p:cNvSpPr>
          <p:nvPr/>
        </p:nvSpPr>
        <p:spPr bwMode="auto">
          <a:xfrm>
            <a:off x="685800" y="6477000"/>
            <a:ext cx="7696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 κατηγορία Νο.1: Φασική μετατόπιση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1075" name="Object 3"/>
          <p:cNvGraphicFramePr>
            <a:graphicFrameLocks noChangeAspect="1"/>
          </p:cNvGraphicFramePr>
          <p:nvPr/>
        </p:nvGraphicFramePr>
        <p:xfrm>
          <a:off x="4191000" y="6553200"/>
          <a:ext cx="180975" cy="200025"/>
        </p:xfrm>
        <a:graphic>
          <a:graphicData uri="http://schemas.openxmlformats.org/presentationml/2006/ole">
            <p:oleObj spid="_x0000_s131075" r:id="rId4" imgW="177569" imgH="202936" progId="">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5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457200" y="1066800"/>
            <a:ext cx="7696200" cy="5105400"/>
          </a:xfrm>
        </p:spPr>
        <p:txBody>
          <a:bodyPr/>
          <a:lstStyle/>
          <a:p>
            <a:r>
              <a:rPr lang="el-GR" dirty="0" smtClean="0">
                <a:solidFill>
                  <a:srgbClr val="FF0000"/>
                </a:solidFill>
              </a:rPr>
              <a:t>Σκοπός του Μετασχηματιστή</a:t>
            </a:r>
          </a:p>
          <a:p>
            <a:r>
              <a:rPr lang="el-GR" sz="2400" b="1" dirty="0" smtClean="0">
                <a:solidFill>
                  <a:schemeClr val="tx1"/>
                </a:solidFill>
              </a:rPr>
              <a:t>Η ροή της ενέργειας συνεπώς γίνεται από το πρωτεύον προς το δευτερεύον τύλιγμα </a:t>
            </a:r>
          </a:p>
          <a:p>
            <a:r>
              <a:rPr lang="el-GR" sz="2400" b="1" dirty="0" smtClean="0">
                <a:solidFill>
                  <a:schemeClr val="tx1"/>
                </a:solidFill>
              </a:rPr>
              <a:t>Το πρωτεύον παραλαμβάνει από την πηγή Ε.Ρ ισχύ </a:t>
            </a:r>
          </a:p>
          <a:p>
            <a:endParaRPr lang="el-GR" sz="2400" b="1" dirty="0">
              <a:solidFill>
                <a:schemeClr val="tx1"/>
              </a:solidFill>
            </a:endParaRPr>
          </a:p>
          <a:p>
            <a:endParaRPr lang="el-GR" sz="2400" b="1" dirty="0" smtClean="0">
              <a:solidFill>
                <a:schemeClr val="tx1"/>
              </a:solidFill>
            </a:endParaRPr>
          </a:p>
          <a:p>
            <a:r>
              <a:rPr lang="el-GR" sz="2400" b="1" dirty="0" smtClean="0">
                <a:solidFill>
                  <a:schemeClr val="tx1"/>
                </a:solidFill>
              </a:rPr>
              <a:t>Ενώ η κατανάλωση (κ) καταναλώνει ισχύ </a:t>
            </a:r>
          </a:p>
          <a:p>
            <a:endParaRPr lang="el-GR" sz="2400" b="1" dirty="0" smtClean="0">
              <a:solidFill>
                <a:schemeClr val="tx1"/>
              </a:solidFill>
            </a:endParaRPr>
          </a:p>
          <a:p>
            <a:endParaRPr lang="en-US" sz="2400" b="1" dirty="0" smtClean="0">
              <a:solidFill>
                <a:schemeClr val="tx1"/>
              </a:solidFill>
            </a:endParaRPr>
          </a:p>
          <a:p>
            <a:pPr>
              <a:buFont typeface="Wingdings" pitchFamily="2" charset="2"/>
              <a:buChar char="Ø"/>
            </a:pPr>
            <a:r>
              <a:rPr lang="el-GR" sz="1400" b="1" dirty="0" smtClean="0">
                <a:solidFill>
                  <a:schemeClr val="tx1"/>
                </a:solidFill>
              </a:rPr>
              <a:t>Όπου φ1 η γωνία που σχηματίζουν τα διανύσματα της τάσης και του ρεύματος στο πρωτεύον τύλιγμα</a:t>
            </a:r>
          </a:p>
          <a:p>
            <a:pPr>
              <a:buFont typeface="Wingdings" pitchFamily="2" charset="2"/>
              <a:buChar char="Ø"/>
            </a:pPr>
            <a:r>
              <a:rPr lang="el-GR" sz="1400" b="1" dirty="0" err="1" smtClean="0">
                <a:solidFill>
                  <a:schemeClr val="tx1"/>
                </a:solidFill>
              </a:rPr>
              <a:t>Οπου</a:t>
            </a:r>
            <a:r>
              <a:rPr lang="el-GR" sz="1400" b="1" dirty="0" smtClean="0">
                <a:solidFill>
                  <a:schemeClr val="tx1"/>
                </a:solidFill>
              </a:rPr>
              <a:t> φ2 η γωνία που σχηματίζουν τα διανύσματα της τάσης και του ρεύματος στο δευτερεύον τύλιγμα</a:t>
            </a:r>
          </a:p>
          <a:p>
            <a:endParaRPr lang="en-US" sz="2400" b="1" dirty="0">
              <a:solidFill>
                <a:schemeClr val="tx1"/>
              </a:solidFill>
            </a:endParaRPr>
          </a:p>
        </p:txBody>
      </p:sp>
      <p:graphicFrame>
        <p:nvGraphicFramePr>
          <p:cNvPr id="2050" name="Object 2"/>
          <p:cNvGraphicFramePr>
            <a:graphicFrameLocks noChangeAspect="1"/>
          </p:cNvGraphicFramePr>
          <p:nvPr/>
        </p:nvGraphicFramePr>
        <p:xfrm>
          <a:off x="3429000" y="3124200"/>
          <a:ext cx="2362200" cy="571500"/>
        </p:xfrm>
        <a:graphic>
          <a:graphicData uri="http://schemas.openxmlformats.org/presentationml/2006/ole">
            <p:oleObj spid="_x0000_s2050" name="Equation" r:id="rId3" imgW="1130040" imgH="228600" progId="Equation.DSMT4">
              <p:embed/>
            </p:oleObj>
          </a:graphicData>
        </a:graphic>
      </p:graphicFrame>
      <p:graphicFrame>
        <p:nvGraphicFramePr>
          <p:cNvPr id="2051" name="Object 3"/>
          <p:cNvGraphicFramePr>
            <a:graphicFrameLocks noChangeAspect="1"/>
          </p:cNvGraphicFramePr>
          <p:nvPr/>
        </p:nvGraphicFramePr>
        <p:xfrm>
          <a:off x="3276600" y="4267200"/>
          <a:ext cx="2667000" cy="685800"/>
        </p:xfrm>
        <a:graphic>
          <a:graphicData uri="http://schemas.openxmlformats.org/presentationml/2006/ole">
            <p:oleObj spid="_x0000_s2051" name="Equation" r:id="rId4" imgW="1180800" imgH="228600" progId="Equation.DSMT4">
              <p:embed/>
            </p:oleObj>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457199"/>
          </a:xfrm>
        </p:spPr>
        <p:txBody>
          <a:bodyPr>
            <a:noAutofit/>
          </a:bodyPr>
          <a:lstStyle/>
          <a:p>
            <a:r>
              <a:rPr lang="el-GR" sz="2800" b="1" dirty="0" smtClean="0"/>
              <a:t>Τριφασικοί μετασχηματιστές</a:t>
            </a:r>
            <a:endParaRPr lang="en-US" sz="2800" dirty="0"/>
          </a:p>
        </p:txBody>
      </p:sp>
      <p:sp>
        <p:nvSpPr>
          <p:cNvPr id="3" name="Subtitle 2"/>
          <p:cNvSpPr>
            <a:spLocks noGrp="1"/>
          </p:cNvSpPr>
          <p:nvPr>
            <p:ph type="subTitle" idx="1"/>
          </p:nvPr>
        </p:nvSpPr>
        <p:spPr>
          <a:xfrm>
            <a:off x="381000" y="990600"/>
            <a:ext cx="8534400" cy="5638800"/>
          </a:xfrm>
        </p:spPr>
        <p:txBody>
          <a:bodyPr/>
          <a:lstStyle/>
          <a:p>
            <a:r>
              <a:rPr lang="el-GR" b="1" dirty="0" smtClean="0"/>
              <a:t>Συνδεσμολογίες τριφασικών μετασχηματιστών </a:t>
            </a:r>
          </a:p>
          <a:p>
            <a:r>
              <a:rPr lang="en-US" b="1" dirty="0" smtClean="0"/>
              <a:t> </a:t>
            </a:r>
            <a:endParaRPr lang="el-GR" b="1" dirty="0" smtClean="0">
              <a:solidFill>
                <a:schemeClr val="tx1"/>
              </a:solidFill>
            </a:endParaRPr>
          </a:p>
          <a:p>
            <a:endParaRPr lang="en-US" dirty="0"/>
          </a:p>
        </p:txBody>
      </p:sp>
      <p:pic>
        <p:nvPicPr>
          <p:cNvPr id="132097" name="Picture 1"/>
          <p:cNvPicPr>
            <a:picLocks noChangeAspect="1" noChangeArrowheads="1"/>
          </p:cNvPicPr>
          <p:nvPr/>
        </p:nvPicPr>
        <p:blipFill>
          <a:blip r:embed="rId3" cstate="print"/>
          <a:srcRect/>
          <a:stretch>
            <a:fillRect/>
          </a:stretch>
        </p:blipFill>
        <p:spPr bwMode="auto">
          <a:xfrm>
            <a:off x="2438400" y="1676400"/>
            <a:ext cx="4371975" cy="4629150"/>
          </a:xfrm>
          <a:prstGeom prst="rect">
            <a:avLst/>
          </a:prstGeom>
          <a:noFill/>
          <a:ln w="9525">
            <a:noFill/>
            <a:miter lim="800000"/>
            <a:headEnd/>
            <a:tailEnd/>
          </a:ln>
        </p:spPr>
      </p:pic>
      <p:sp>
        <p:nvSpPr>
          <p:cNvPr id="132099" name="Rectangle 3"/>
          <p:cNvSpPr>
            <a:spLocks noChangeArrowheads="1"/>
          </p:cNvSpPr>
          <p:nvPr/>
        </p:nvSpPr>
        <p:spPr bwMode="auto">
          <a:xfrm>
            <a:off x="1828800" y="6400800"/>
            <a:ext cx="4572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(β) κατηγορία Νο.2: Φασική μετατόπιση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2098" name="Object 2"/>
          <p:cNvGraphicFramePr>
            <a:graphicFrameLocks noChangeAspect="1"/>
          </p:cNvGraphicFramePr>
          <p:nvPr/>
        </p:nvGraphicFramePr>
        <p:xfrm>
          <a:off x="5334000" y="6477000"/>
          <a:ext cx="304800" cy="200025"/>
        </p:xfrm>
        <a:graphic>
          <a:graphicData uri="http://schemas.openxmlformats.org/presentationml/2006/ole">
            <p:oleObj spid="_x0000_s132098" r:id="rId4" imgW="304536" imgH="203024" progId="">
              <p:embed/>
            </p:oleObj>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0999"/>
          </a:xfrm>
        </p:spPr>
        <p:txBody>
          <a:bodyPr>
            <a:noAutofit/>
          </a:bodyPr>
          <a:lstStyle/>
          <a:p>
            <a:r>
              <a:rPr lang="el-GR" sz="2800" b="1" dirty="0" smtClean="0"/>
              <a:t>Τριφασικοί μετασχηματιστές</a:t>
            </a:r>
            <a:endParaRPr lang="en-US" sz="2800" dirty="0"/>
          </a:p>
        </p:txBody>
      </p:sp>
      <p:sp>
        <p:nvSpPr>
          <p:cNvPr id="3" name="Subtitle 2"/>
          <p:cNvSpPr>
            <a:spLocks noGrp="1"/>
          </p:cNvSpPr>
          <p:nvPr>
            <p:ph type="subTitle" idx="1"/>
          </p:nvPr>
        </p:nvSpPr>
        <p:spPr>
          <a:xfrm>
            <a:off x="228600" y="914400"/>
            <a:ext cx="8686800" cy="5943600"/>
          </a:xfrm>
        </p:spPr>
        <p:txBody>
          <a:bodyPr/>
          <a:lstStyle/>
          <a:p>
            <a:r>
              <a:rPr lang="el-GR" b="1" dirty="0" smtClean="0"/>
              <a:t>Συνδεσμολογίες τριφασικών μετασχηματιστών </a:t>
            </a:r>
            <a:endParaRPr lang="en-US" dirty="0"/>
          </a:p>
        </p:txBody>
      </p:sp>
      <p:pic>
        <p:nvPicPr>
          <p:cNvPr id="139266" name="Picture 2"/>
          <p:cNvPicPr>
            <a:picLocks noChangeAspect="1" noChangeArrowheads="1"/>
          </p:cNvPicPr>
          <p:nvPr/>
        </p:nvPicPr>
        <p:blipFill>
          <a:blip r:embed="rId3" cstate="print"/>
          <a:srcRect/>
          <a:stretch>
            <a:fillRect/>
          </a:stretch>
        </p:blipFill>
        <p:spPr bwMode="auto">
          <a:xfrm>
            <a:off x="2438400" y="1828800"/>
            <a:ext cx="4362450" cy="4629150"/>
          </a:xfrm>
          <a:prstGeom prst="rect">
            <a:avLst/>
          </a:prstGeom>
          <a:noFill/>
          <a:ln w="9525">
            <a:noFill/>
            <a:miter lim="800000"/>
            <a:headEnd/>
            <a:tailEnd/>
          </a:ln>
        </p:spPr>
      </p:pic>
      <p:sp>
        <p:nvSpPr>
          <p:cNvPr id="139268" name="Rectangle 4"/>
          <p:cNvSpPr>
            <a:spLocks noChangeArrowheads="1"/>
          </p:cNvSpPr>
          <p:nvPr/>
        </p:nvSpPr>
        <p:spPr bwMode="auto">
          <a:xfrm>
            <a:off x="1676400" y="6477000"/>
            <a:ext cx="4953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(γ) κατηγορία Νο.3: Φασική μετατόπιση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9267" name="Object 3"/>
          <p:cNvGraphicFramePr>
            <a:graphicFrameLocks noChangeAspect="1"/>
          </p:cNvGraphicFramePr>
          <p:nvPr/>
        </p:nvGraphicFramePr>
        <p:xfrm>
          <a:off x="5181600" y="6477000"/>
          <a:ext cx="352425" cy="200025"/>
        </p:xfrm>
        <a:graphic>
          <a:graphicData uri="http://schemas.openxmlformats.org/presentationml/2006/ole">
            <p:oleObj spid="_x0000_s139267" r:id="rId4" imgW="355292" imgH="203024" progId="">
              <p:embed/>
            </p:oleObj>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38200"/>
            <a:ext cx="8686800" cy="5867400"/>
          </a:xfrm>
        </p:spPr>
        <p:txBody>
          <a:bodyPr/>
          <a:lstStyle/>
          <a:p>
            <a:r>
              <a:rPr lang="el-GR" b="1" dirty="0" smtClean="0"/>
              <a:t>Συνδεσμολογίες τριφασικών μετασχηματιστών </a:t>
            </a:r>
            <a:endParaRPr lang="en-US" dirty="0" smtClean="0"/>
          </a:p>
          <a:p>
            <a:endParaRPr lang="en-US" dirty="0"/>
          </a:p>
        </p:txBody>
      </p:sp>
      <p:sp>
        <p:nvSpPr>
          <p:cNvPr id="4" name="Title 1"/>
          <p:cNvSpPr>
            <a:spLocks noGrp="1"/>
          </p:cNvSpPr>
          <p:nvPr>
            <p:ph type="ctrTitle"/>
          </p:nvPr>
        </p:nvSpPr>
        <p:spPr>
          <a:xfrm>
            <a:off x="685800" y="228601"/>
            <a:ext cx="7772400" cy="380999"/>
          </a:xfrm>
        </p:spPr>
        <p:txBody>
          <a:bodyPr>
            <a:noAutofit/>
          </a:bodyPr>
          <a:lstStyle/>
          <a:p>
            <a:r>
              <a:rPr lang="el-GR" sz="2800" b="1" dirty="0" smtClean="0"/>
              <a:t>Τριφασικοί μετασχηματιστές</a:t>
            </a:r>
            <a:endParaRPr lang="en-US" sz="2800" dirty="0"/>
          </a:p>
        </p:txBody>
      </p:sp>
      <p:pic>
        <p:nvPicPr>
          <p:cNvPr id="140290" name="Picture 2"/>
          <p:cNvPicPr>
            <a:picLocks noChangeAspect="1" noChangeArrowheads="1"/>
          </p:cNvPicPr>
          <p:nvPr/>
        </p:nvPicPr>
        <p:blipFill>
          <a:blip r:embed="rId3" cstate="print"/>
          <a:srcRect/>
          <a:stretch>
            <a:fillRect/>
          </a:stretch>
        </p:blipFill>
        <p:spPr bwMode="auto">
          <a:xfrm>
            <a:off x="2209800" y="1752600"/>
            <a:ext cx="4410075" cy="4629150"/>
          </a:xfrm>
          <a:prstGeom prst="rect">
            <a:avLst/>
          </a:prstGeom>
          <a:noFill/>
          <a:ln w="9525">
            <a:noFill/>
            <a:miter lim="800000"/>
            <a:headEnd/>
            <a:tailEnd/>
          </a:ln>
        </p:spPr>
      </p:pic>
      <p:sp>
        <p:nvSpPr>
          <p:cNvPr id="140292" name="Rectangle 4"/>
          <p:cNvSpPr>
            <a:spLocks noChangeArrowheads="1"/>
          </p:cNvSpPr>
          <p:nvPr/>
        </p:nvSpPr>
        <p:spPr bwMode="auto">
          <a:xfrm>
            <a:off x="914400" y="6477000"/>
            <a:ext cx="6858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(δ) κατηγορία Νο.4: Φασική μετατόπιση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0291" name="Object 3"/>
          <p:cNvGraphicFramePr>
            <a:graphicFrameLocks noChangeAspect="1"/>
          </p:cNvGraphicFramePr>
          <p:nvPr/>
        </p:nvGraphicFramePr>
        <p:xfrm>
          <a:off x="4419600" y="6477000"/>
          <a:ext cx="352425" cy="200025"/>
        </p:xfrm>
        <a:graphic>
          <a:graphicData uri="http://schemas.openxmlformats.org/presentationml/2006/ole">
            <p:oleObj spid="_x0000_s140291" r:id="rId4" imgW="355292" imgH="203024" progId="">
              <p:embed/>
            </p:oleObj>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04799"/>
          </a:xfrm>
        </p:spPr>
        <p:txBody>
          <a:bodyPr>
            <a:noAutofit/>
          </a:bodyPr>
          <a:lstStyle/>
          <a:p>
            <a:r>
              <a:rPr lang="el-GR" sz="2800" b="1" dirty="0" smtClean="0"/>
              <a:t>Τριφασικοί μετασχηματιστές</a:t>
            </a:r>
            <a:endParaRPr lang="en-US" sz="2800" dirty="0"/>
          </a:p>
        </p:txBody>
      </p:sp>
      <p:sp>
        <p:nvSpPr>
          <p:cNvPr id="3" name="Subtitle 2"/>
          <p:cNvSpPr>
            <a:spLocks noGrp="1"/>
          </p:cNvSpPr>
          <p:nvPr>
            <p:ph type="subTitle" idx="1"/>
          </p:nvPr>
        </p:nvSpPr>
        <p:spPr>
          <a:xfrm>
            <a:off x="304800" y="609600"/>
            <a:ext cx="8610600" cy="6096000"/>
          </a:xfrm>
        </p:spPr>
        <p:txBody>
          <a:bodyPr/>
          <a:lstStyle/>
          <a:p>
            <a:r>
              <a:rPr lang="el-GR" b="1" dirty="0" smtClean="0"/>
              <a:t>Συνδεσμολογίες τριφασικών μετασχηματιστών </a:t>
            </a:r>
          </a:p>
          <a:p>
            <a:endParaRPr lang="el-GR" b="1" dirty="0" smtClean="0"/>
          </a:p>
          <a:p>
            <a:r>
              <a:rPr lang="el-GR" b="1" dirty="0" smtClean="0"/>
              <a:t>Συνδεσμολογία αστέρα-αστέρα (</a:t>
            </a:r>
            <a:r>
              <a:rPr lang="en-US" b="1" dirty="0" err="1" smtClean="0"/>
              <a:t>Yy</a:t>
            </a:r>
            <a:r>
              <a:rPr lang="el-GR" b="1" dirty="0" smtClean="0"/>
              <a:t>0) </a:t>
            </a:r>
          </a:p>
          <a:p>
            <a:r>
              <a:rPr lang="el-GR" b="1" dirty="0" smtClean="0">
                <a:solidFill>
                  <a:schemeClr val="tx1"/>
                </a:solidFill>
              </a:rPr>
              <a:t>Στη συνδεσμολογία αστέρα-αστέρα, το ένα από τα δύο άκρα των τυλιγμάτων της κάθε φάσης  (τόσο στο πρωτεύον όσο και στο δευτερεύον), συνδέονται μεταξύ τους και σχηματίζουν κοινό κόμβο, σχ.3-49.  </a:t>
            </a:r>
            <a:endParaRPr lang="en-US" b="1" dirty="0" smtClean="0">
              <a:solidFill>
                <a:schemeClr val="tx1"/>
              </a:solidFill>
            </a:endParaRP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80999"/>
          </a:xfrm>
        </p:spPr>
        <p:txBody>
          <a:bodyPr>
            <a:noAutofit/>
          </a:bodyPr>
          <a:lstStyle/>
          <a:p>
            <a:r>
              <a:rPr lang="el-GR" sz="2800" b="1" dirty="0" smtClean="0"/>
              <a:t>Τριφασικοί μετασχηματιστές</a:t>
            </a:r>
            <a:endParaRPr lang="en-US" sz="2800" dirty="0"/>
          </a:p>
        </p:txBody>
      </p:sp>
      <p:sp>
        <p:nvSpPr>
          <p:cNvPr id="3" name="Subtitle 2"/>
          <p:cNvSpPr>
            <a:spLocks noGrp="1"/>
          </p:cNvSpPr>
          <p:nvPr>
            <p:ph type="subTitle" idx="1"/>
          </p:nvPr>
        </p:nvSpPr>
        <p:spPr>
          <a:xfrm>
            <a:off x="228600" y="838200"/>
            <a:ext cx="8610600" cy="5867400"/>
          </a:xfrm>
        </p:spPr>
        <p:txBody>
          <a:bodyPr/>
          <a:lstStyle/>
          <a:p>
            <a:r>
              <a:rPr lang="el-GR" b="1" dirty="0" smtClean="0"/>
              <a:t>Συνδεσμολογίες τριφασικών μετασχηματιστών </a:t>
            </a:r>
          </a:p>
          <a:p>
            <a:endParaRPr lang="en-US" dirty="0">
              <a:solidFill>
                <a:schemeClr val="tx1"/>
              </a:solidFill>
            </a:endParaRPr>
          </a:p>
        </p:txBody>
      </p:sp>
      <p:pic>
        <p:nvPicPr>
          <p:cNvPr id="141314" name="Picture 2"/>
          <p:cNvPicPr>
            <a:picLocks noChangeAspect="1" noChangeArrowheads="1"/>
          </p:cNvPicPr>
          <p:nvPr/>
        </p:nvPicPr>
        <p:blipFill>
          <a:blip r:embed="rId2" cstate="print"/>
          <a:srcRect/>
          <a:stretch>
            <a:fillRect/>
          </a:stretch>
        </p:blipFill>
        <p:spPr bwMode="auto">
          <a:xfrm>
            <a:off x="2438400" y="1600200"/>
            <a:ext cx="4238625" cy="4200525"/>
          </a:xfrm>
          <a:prstGeom prst="rect">
            <a:avLst/>
          </a:prstGeom>
          <a:noFill/>
          <a:ln w="9525">
            <a:noFill/>
            <a:miter lim="800000"/>
            <a:headEnd/>
            <a:tailEnd/>
          </a:ln>
        </p:spPr>
      </p:pic>
      <p:sp>
        <p:nvSpPr>
          <p:cNvPr id="141315" name="Rectangle 3"/>
          <p:cNvSpPr>
            <a:spLocks noChangeArrowheads="1"/>
          </p:cNvSpPr>
          <p:nvPr/>
        </p:nvSpPr>
        <p:spPr bwMode="auto">
          <a:xfrm>
            <a:off x="228600" y="6096000"/>
            <a:ext cx="8763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3-49: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Συνδεσμολογία αστέρα-αστέρα</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399"/>
          </a:xfrm>
        </p:spPr>
        <p:txBody>
          <a:bodyPr>
            <a:normAutofit/>
          </a:bodyPr>
          <a:lstStyle/>
          <a:p>
            <a:r>
              <a:rPr lang="el-GR" sz="2800" b="1" dirty="0" smtClean="0"/>
              <a:t>Τριφασικοί μετασχηματιστές</a:t>
            </a:r>
            <a:endParaRPr lang="en-US" sz="2800" dirty="0"/>
          </a:p>
        </p:txBody>
      </p:sp>
      <p:sp>
        <p:nvSpPr>
          <p:cNvPr id="3" name="Subtitle 2"/>
          <p:cNvSpPr>
            <a:spLocks noGrp="1"/>
          </p:cNvSpPr>
          <p:nvPr>
            <p:ph type="subTitle" idx="1"/>
          </p:nvPr>
        </p:nvSpPr>
        <p:spPr>
          <a:xfrm>
            <a:off x="228600" y="838200"/>
            <a:ext cx="8763000" cy="5791200"/>
          </a:xfrm>
        </p:spPr>
        <p:txBody>
          <a:bodyPr/>
          <a:lstStyle/>
          <a:p>
            <a:r>
              <a:rPr lang="el-GR" b="1" dirty="0" smtClean="0"/>
              <a:t>Συνδεσμολογίες τριφασικών μετασχηματιστών </a:t>
            </a:r>
          </a:p>
          <a:p>
            <a:endParaRPr lang="el-GR" b="1" dirty="0" smtClean="0"/>
          </a:p>
          <a:p>
            <a:r>
              <a:rPr lang="el-GR" b="1" dirty="0" smtClean="0">
                <a:solidFill>
                  <a:schemeClr val="tx1"/>
                </a:solidFill>
              </a:rPr>
              <a:t>Για λόγους καλής λειτουργίας,  επιβάλλεται ο κοινός κόμβος στο πρωτεύον και στο δευτερεύον κύκλωμα να είναι </a:t>
            </a:r>
            <a:r>
              <a:rPr lang="el-GR" b="1" dirty="0" err="1" smtClean="0">
                <a:solidFill>
                  <a:schemeClr val="tx1"/>
                </a:solidFill>
              </a:rPr>
              <a:t>ουδετερωμένος</a:t>
            </a:r>
            <a:r>
              <a:rPr lang="el-GR" b="1" dirty="0" smtClean="0">
                <a:solidFill>
                  <a:schemeClr val="tx1"/>
                </a:solidFill>
              </a:rPr>
              <a:t>. Η μη γραμμικότητα του </a:t>
            </a:r>
            <a:r>
              <a:rPr lang="el-GR" b="1" dirty="0" err="1" smtClean="0">
                <a:solidFill>
                  <a:schemeClr val="tx1"/>
                </a:solidFill>
              </a:rPr>
              <a:t>σιδηρομαγνητικού</a:t>
            </a:r>
            <a:r>
              <a:rPr lang="el-GR" b="1" dirty="0" smtClean="0">
                <a:solidFill>
                  <a:schemeClr val="tx1"/>
                </a:solidFill>
              </a:rPr>
              <a:t> κυκλώματος, έχει σαν αποτέλεσμα την ύπαρξη αρμονικών συνιστωσών στα ρεύματα διέγερσης των τριών φάσεων</a:t>
            </a:r>
            <a:endParaRPr lang="en-US"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914400"/>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381000" y="1371600"/>
            <a:ext cx="8077200" cy="4876800"/>
          </a:xfrm>
        </p:spPr>
        <p:txBody>
          <a:bodyPr>
            <a:normAutofit/>
          </a:bodyPr>
          <a:lstStyle/>
          <a:p>
            <a:r>
              <a:rPr lang="el-GR" sz="2400" b="1" dirty="0" smtClean="0">
                <a:solidFill>
                  <a:schemeClr val="tx1"/>
                </a:solidFill>
              </a:rPr>
              <a:t>Μετασχηματιστής </a:t>
            </a:r>
          </a:p>
          <a:p>
            <a:r>
              <a:rPr lang="el-GR" sz="2400" b="1" dirty="0" smtClean="0">
                <a:solidFill>
                  <a:schemeClr val="tx1"/>
                </a:solidFill>
              </a:rPr>
              <a:t>Ο Μ/Τ είναι δυνατόν να υποβιβάζει η να ανυψώνει την τάση και αντιστρόφως την ένταση του Ε.Ρ</a:t>
            </a:r>
          </a:p>
          <a:p>
            <a:r>
              <a:rPr lang="el-GR" sz="2400" b="1" dirty="0" smtClean="0">
                <a:solidFill>
                  <a:schemeClr val="tx1"/>
                </a:solidFill>
              </a:rPr>
              <a:t>Σε κάθε μετασχηματιστή η ισχύς εισόδου είναι ίση με την  ισχύ εξόδου μαζί με τις απώλειες </a:t>
            </a:r>
            <a:r>
              <a:rPr lang="en-US" sz="2400" b="1" dirty="0" smtClean="0">
                <a:solidFill>
                  <a:schemeClr val="tx1"/>
                </a:solidFill>
              </a:rPr>
              <a:t>:   </a:t>
            </a:r>
          </a:p>
          <a:p>
            <a:endParaRPr lang="en-US" sz="2400" b="1" dirty="0">
              <a:solidFill>
                <a:schemeClr val="tx1"/>
              </a:solidFill>
            </a:endParaRPr>
          </a:p>
          <a:p>
            <a:endParaRPr lang="en-US" sz="2400" b="1" dirty="0" smtClean="0">
              <a:solidFill>
                <a:schemeClr val="tx1"/>
              </a:solidFill>
            </a:endParaRPr>
          </a:p>
          <a:p>
            <a:r>
              <a:rPr lang="el-GR" sz="2400" b="1" dirty="0" smtClean="0">
                <a:solidFill>
                  <a:srgbClr val="FF0000"/>
                </a:solidFill>
              </a:rPr>
              <a:t>Όπου </a:t>
            </a:r>
            <a:r>
              <a:rPr lang="en-US" sz="2400" b="1" dirty="0" smtClean="0">
                <a:solidFill>
                  <a:srgbClr val="FF0000"/>
                </a:solidFill>
              </a:rPr>
              <a:t>  P1: </a:t>
            </a:r>
            <a:r>
              <a:rPr lang="el-GR" sz="2400" b="1" dirty="0" smtClean="0">
                <a:solidFill>
                  <a:srgbClr val="FF0000"/>
                </a:solidFill>
              </a:rPr>
              <a:t>ισχύς εισόδου </a:t>
            </a:r>
            <a:r>
              <a:rPr lang="en-US" sz="2400" b="1" dirty="0" smtClean="0">
                <a:solidFill>
                  <a:srgbClr val="FF0000"/>
                </a:solidFill>
              </a:rPr>
              <a:t>P2: </a:t>
            </a:r>
            <a:r>
              <a:rPr lang="el-GR" sz="2400" b="1" dirty="0" smtClean="0">
                <a:solidFill>
                  <a:srgbClr val="FF0000"/>
                </a:solidFill>
              </a:rPr>
              <a:t>ισχύς εξόδου και </a:t>
            </a:r>
            <a:r>
              <a:rPr lang="en-US" sz="2400" b="1" dirty="0" smtClean="0">
                <a:solidFill>
                  <a:srgbClr val="FF0000"/>
                </a:solidFill>
              </a:rPr>
              <a:t>P</a:t>
            </a:r>
            <a:r>
              <a:rPr lang="el-GR" sz="2400" b="1" dirty="0" smtClean="0">
                <a:solidFill>
                  <a:srgbClr val="FF0000"/>
                </a:solidFill>
              </a:rPr>
              <a:t>α</a:t>
            </a:r>
            <a:r>
              <a:rPr lang="en-US" sz="2400" b="1" dirty="0" smtClean="0">
                <a:solidFill>
                  <a:srgbClr val="FF0000"/>
                </a:solidFill>
              </a:rPr>
              <a:t>: </a:t>
            </a:r>
            <a:r>
              <a:rPr lang="el-GR" sz="2400" b="1" dirty="0" smtClean="0">
                <a:solidFill>
                  <a:srgbClr val="FF0000"/>
                </a:solidFill>
              </a:rPr>
              <a:t>οι συνολικές απώλειες </a:t>
            </a:r>
            <a:r>
              <a:rPr lang="en-US" sz="2400" b="1" dirty="0" smtClean="0">
                <a:solidFill>
                  <a:srgbClr val="FF0000"/>
                </a:solidFill>
              </a:rPr>
              <a:t>  </a:t>
            </a:r>
          </a:p>
          <a:p>
            <a:endParaRPr lang="en-US" sz="2400" b="1" dirty="0">
              <a:solidFill>
                <a:schemeClr val="tx1"/>
              </a:solidFill>
            </a:endParaRPr>
          </a:p>
        </p:txBody>
      </p:sp>
      <p:graphicFrame>
        <p:nvGraphicFramePr>
          <p:cNvPr id="3074" name="Object 2"/>
          <p:cNvGraphicFramePr>
            <a:graphicFrameLocks noChangeAspect="1"/>
          </p:cNvGraphicFramePr>
          <p:nvPr/>
        </p:nvGraphicFramePr>
        <p:xfrm>
          <a:off x="3733800" y="3429000"/>
          <a:ext cx="1828800" cy="609600"/>
        </p:xfrm>
        <a:graphic>
          <a:graphicData uri="http://schemas.openxmlformats.org/presentationml/2006/ole">
            <p:oleObj spid="_x0000_s3074" name="Equation" r:id="rId3" imgW="723600" imgH="2286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609600"/>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685800" y="1295400"/>
            <a:ext cx="7543800" cy="4800600"/>
          </a:xfrm>
        </p:spPr>
        <p:txBody>
          <a:bodyPr/>
          <a:lstStyle/>
          <a:p>
            <a:r>
              <a:rPr lang="el-GR" b="1" dirty="0" smtClean="0">
                <a:solidFill>
                  <a:srgbClr val="FF0000"/>
                </a:solidFill>
              </a:rPr>
              <a:t>Απώλειες ισχύος </a:t>
            </a:r>
            <a:endParaRPr lang="en-US" b="1" dirty="0" smtClean="0">
              <a:solidFill>
                <a:srgbClr val="FF0000"/>
              </a:solidFill>
            </a:endParaRPr>
          </a:p>
          <a:p>
            <a:r>
              <a:rPr lang="el-GR" sz="2400" b="1" dirty="0" smtClean="0">
                <a:solidFill>
                  <a:schemeClr val="tx1"/>
                </a:solidFill>
              </a:rPr>
              <a:t>Οι απώλειες ισχύος </a:t>
            </a:r>
            <a:r>
              <a:rPr lang="en-US" sz="2400" b="1" dirty="0" smtClean="0">
                <a:solidFill>
                  <a:schemeClr val="tx1"/>
                </a:solidFill>
              </a:rPr>
              <a:t>P</a:t>
            </a:r>
            <a:r>
              <a:rPr lang="en-US" sz="2400" b="1" dirty="0">
                <a:solidFill>
                  <a:schemeClr val="tx1"/>
                </a:solidFill>
              </a:rPr>
              <a:t>a</a:t>
            </a:r>
            <a:r>
              <a:rPr lang="el-GR" sz="2400" b="1" dirty="0" smtClean="0">
                <a:solidFill>
                  <a:schemeClr val="tx1"/>
                </a:solidFill>
              </a:rPr>
              <a:t> χωρίζονται </a:t>
            </a:r>
            <a:r>
              <a:rPr lang="en-US" sz="2400" b="1" dirty="0" smtClean="0">
                <a:solidFill>
                  <a:schemeClr val="tx1"/>
                </a:solidFill>
              </a:rPr>
              <a:t>:</a:t>
            </a:r>
            <a:endParaRPr lang="el-GR" sz="2400" b="1" dirty="0" smtClean="0">
              <a:solidFill>
                <a:schemeClr val="tx1"/>
              </a:solidFill>
            </a:endParaRPr>
          </a:p>
          <a:p>
            <a:endParaRPr lang="en-US" sz="2400" b="1" dirty="0" smtClean="0">
              <a:solidFill>
                <a:schemeClr val="tx1"/>
              </a:solidFill>
            </a:endParaRPr>
          </a:p>
          <a:p>
            <a:r>
              <a:rPr lang="el-GR" sz="2400" b="1" dirty="0">
                <a:solidFill>
                  <a:srgbClr val="FF0000"/>
                </a:solidFill>
              </a:rPr>
              <a:t>α</a:t>
            </a:r>
            <a:r>
              <a:rPr lang="el-GR" sz="2400" b="1" dirty="0" smtClean="0">
                <a:solidFill>
                  <a:srgbClr val="FF0000"/>
                </a:solidFill>
              </a:rPr>
              <a:t>)Σε απώλειες σιδήρου </a:t>
            </a:r>
            <a:r>
              <a:rPr lang="en-US" sz="2400" b="1" dirty="0" err="1" smtClean="0">
                <a:solidFill>
                  <a:srgbClr val="FF0000"/>
                </a:solidFill>
              </a:rPr>
              <a:t>Pfe</a:t>
            </a:r>
            <a:r>
              <a:rPr lang="en-US" sz="2400" b="1" dirty="0">
                <a:solidFill>
                  <a:srgbClr val="FF0000"/>
                </a:solidFill>
              </a:rPr>
              <a:t> </a:t>
            </a:r>
            <a:r>
              <a:rPr lang="el-GR" sz="2400" b="1" dirty="0" smtClean="0">
                <a:solidFill>
                  <a:schemeClr val="tx1"/>
                </a:solidFill>
              </a:rPr>
              <a:t>η μαγνητικές απώλειες , που οφείλονται στην κατανάλωση ενέργειας στο σιδηροπυρήνα (Δινορρεύματα και μαγνητική υστέρηση)</a:t>
            </a:r>
          </a:p>
          <a:p>
            <a:pPr>
              <a:buFont typeface="Arial" pitchFamily="34" charset="0"/>
              <a:buChar char="•"/>
            </a:pPr>
            <a:r>
              <a:rPr lang="el-GR" sz="2400" b="1" dirty="0" smtClean="0">
                <a:solidFill>
                  <a:schemeClr val="tx1"/>
                </a:solidFill>
              </a:rPr>
              <a:t>Οι απώλειες αυτές είναι σταθερές και σχεδόν ίδιες σε όλες τις φάσεις λειτουργίας του Μ/Τ  (χωρίς η με φορτίο)</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143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457200" y="1219200"/>
            <a:ext cx="7924800" cy="4419600"/>
          </a:xfrm>
        </p:spPr>
        <p:txBody>
          <a:bodyPr/>
          <a:lstStyle/>
          <a:p>
            <a:r>
              <a:rPr lang="el-GR" b="1" dirty="0" smtClean="0">
                <a:solidFill>
                  <a:srgbClr val="FF0000"/>
                </a:solidFill>
              </a:rPr>
              <a:t>Απώλειες ισχύος </a:t>
            </a:r>
            <a:endParaRPr lang="en-US" b="1" dirty="0" smtClean="0">
              <a:solidFill>
                <a:srgbClr val="FF0000"/>
              </a:solidFill>
            </a:endParaRPr>
          </a:p>
          <a:p>
            <a:r>
              <a:rPr lang="el-GR" b="1" dirty="0" smtClean="0">
                <a:solidFill>
                  <a:srgbClr val="FF0000"/>
                </a:solidFill>
              </a:rPr>
              <a:t>β) Απώλειες χαλκού (</a:t>
            </a:r>
            <a:r>
              <a:rPr lang="en-US" b="1" dirty="0" err="1" smtClean="0">
                <a:solidFill>
                  <a:srgbClr val="FF0000"/>
                </a:solidFill>
              </a:rPr>
              <a:t>Pcu</a:t>
            </a:r>
            <a:r>
              <a:rPr lang="en-US" b="1" dirty="0" smtClean="0">
                <a:solidFill>
                  <a:srgbClr val="FF0000"/>
                </a:solidFill>
              </a:rPr>
              <a:t>) </a:t>
            </a:r>
            <a:r>
              <a:rPr lang="el-GR" b="1" dirty="0" smtClean="0">
                <a:solidFill>
                  <a:schemeClr val="tx1"/>
                </a:solidFill>
              </a:rPr>
              <a:t>η ηλεκτρικές απώλειες , που οφείλονται στην κατανάλωση ενέργειας στην ισοδύναμη ωμική αντίσταση του πρωτεύοντος και του δευτερεύοντος τυλίγματος του Μ/Σ</a:t>
            </a:r>
            <a:endParaRPr lang="en-US" b="1"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857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762000" y="1066800"/>
            <a:ext cx="7315200" cy="4876800"/>
          </a:xfrm>
        </p:spPr>
        <p:txBody>
          <a:bodyPr/>
          <a:lstStyle/>
          <a:p>
            <a:r>
              <a:rPr lang="el-GR" sz="2400" b="1" dirty="0" smtClean="0">
                <a:solidFill>
                  <a:srgbClr val="FF0000"/>
                </a:solidFill>
              </a:rPr>
              <a:t>Απώλειες ισχύος </a:t>
            </a:r>
            <a:endParaRPr lang="en-US" sz="2400" b="1" dirty="0" smtClean="0">
              <a:solidFill>
                <a:srgbClr val="FF0000"/>
              </a:solidFill>
            </a:endParaRPr>
          </a:p>
          <a:p>
            <a:r>
              <a:rPr lang="el-GR" sz="2400" b="1" dirty="0" smtClean="0">
                <a:solidFill>
                  <a:schemeClr val="tx1"/>
                </a:solidFill>
              </a:rPr>
              <a:t>Σύμφωνα με τα παραπάνω θα ισχύει</a:t>
            </a:r>
            <a:r>
              <a:rPr lang="en-US" sz="2400" b="1" dirty="0" smtClean="0">
                <a:solidFill>
                  <a:schemeClr val="tx1"/>
                </a:solidFill>
              </a:rPr>
              <a:t>:          </a:t>
            </a:r>
          </a:p>
          <a:p>
            <a:r>
              <a:rPr lang="en-US" sz="2800" b="1" dirty="0" smtClean="0">
                <a:solidFill>
                  <a:schemeClr val="tx1"/>
                </a:solidFill>
              </a:rPr>
              <a:t>                    </a:t>
            </a:r>
          </a:p>
          <a:p>
            <a:endParaRPr lang="en-US" sz="2800" b="1" i="1" dirty="0">
              <a:solidFill>
                <a:schemeClr val="tx1"/>
              </a:solidFill>
            </a:endParaRPr>
          </a:p>
          <a:p>
            <a:r>
              <a:rPr lang="el-GR" sz="2400" b="1" i="1" dirty="0" smtClean="0">
                <a:solidFill>
                  <a:schemeClr val="tx1"/>
                </a:solidFill>
              </a:rPr>
              <a:t>Σε συνέπεια των απωλειών είναι η ανάπτυξη θερμοκρασίας στο Μ/Τ (λόγω δινορρευμάτων)</a:t>
            </a:r>
            <a:endParaRPr lang="en-US" sz="2400" b="1" i="1" dirty="0">
              <a:solidFill>
                <a:schemeClr val="tx1"/>
              </a:solidFill>
            </a:endParaRPr>
          </a:p>
        </p:txBody>
      </p:sp>
      <p:graphicFrame>
        <p:nvGraphicFramePr>
          <p:cNvPr id="4098" name="Object 2"/>
          <p:cNvGraphicFramePr>
            <a:graphicFrameLocks noChangeAspect="1"/>
          </p:cNvGraphicFramePr>
          <p:nvPr/>
        </p:nvGraphicFramePr>
        <p:xfrm>
          <a:off x="3733800" y="2209800"/>
          <a:ext cx="1752600" cy="609600"/>
        </p:xfrm>
        <a:graphic>
          <a:graphicData uri="http://schemas.openxmlformats.org/presentationml/2006/ole">
            <p:oleObj spid="_x0000_s4098" name="Equation" r:id="rId3" imgW="812520" imgH="24120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857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685800" y="990600"/>
            <a:ext cx="7543800" cy="4800600"/>
          </a:xfrm>
        </p:spPr>
        <p:txBody>
          <a:bodyPr/>
          <a:lstStyle/>
          <a:p>
            <a:r>
              <a:rPr lang="el-GR" b="1" dirty="0" smtClean="0">
                <a:solidFill>
                  <a:srgbClr val="FF0000"/>
                </a:solidFill>
              </a:rPr>
              <a:t>Συμπεράσματα</a:t>
            </a:r>
            <a:r>
              <a:rPr lang="el-GR" dirty="0" smtClean="0">
                <a:solidFill>
                  <a:srgbClr val="FF0000"/>
                </a:solidFill>
              </a:rPr>
              <a:t>   </a:t>
            </a:r>
          </a:p>
          <a:p>
            <a:r>
              <a:rPr lang="el-GR" dirty="0" smtClean="0">
                <a:solidFill>
                  <a:schemeClr val="tx1"/>
                </a:solidFill>
              </a:rPr>
              <a:t>Από τα παραπάνω συμπεραίνουμε πως ο σιδηροπυρήνας στους Μ/Τ πρέπει να είναι καλός αγωγός του μαγνητισμού , δηλαδή να έχει μεγάλη μαγνητική διαπερατότητα , αλλά κακός αγωγός του ηλεκτρισμού , δηλαδή  να έχει μεγάλη ηλεκτρική αντίσταση , άρα μικρές τιμές στα δινορρεύματα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1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533400" y="1371600"/>
            <a:ext cx="7391400" cy="4419600"/>
          </a:xfrm>
        </p:spPr>
        <p:txBody>
          <a:bodyPr>
            <a:normAutofit/>
          </a:bodyPr>
          <a:lstStyle/>
          <a:p>
            <a:r>
              <a:rPr lang="el-GR" b="1" dirty="0" smtClean="0">
                <a:solidFill>
                  <a:srgbClr val="FF0000"/>
                </a:solidFill>
              </a:rPr>
              <a:t>Συμπεράσματα   </a:t>
            </a:r>
          </a:p>
          <a:p>
            <a:endParaRPr lang="el-GR" b="1" dirty="0">
              <a:solidFill>
                <a:srgbClr val="FF0000"/>
              </a:solidFill>
            </a:endParaRPr>
          </a:p>
          <a:p>
            <a:r>
              <a:rPr lang="el-GR" sz="2400" b="1" dirty="0" smtClean="0">
                <a:solidFill>
                  <a:schemeClr val="tx1"/>
                </a:solidFill>
              </a:rPr>
              <a:t>Για το σκοπό αυτό ο πυρήνας του μετασχηματιστή κατασκευάζεται από ελάσματα σιδήρου, μονωμένα μεταξύ τους για να έχουμε μεγάλη ηλεκτρική αντίσταση , οπότε η τάση που αναπτύσσεται εξ επαγωγής στο ίδιο τον σιδηροπυρήνα να προκαλεί δινορρεύματα μικρής τιμής και έτσι να μην υπερθερμαίνεται. Σαν αποτέλεσμα  έχουμε την αύξηση της ισχύος αλλά και του βαθμού απόδοσης του Μ/Τ</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533400" y="1066800"/>
            <a:ext cx="8229600" cy="5638800"/>
          </a:xfrm>
        </p:spPr>
        <p:txBody>
          <a:bodyPr>
            <a:normAutofit/>
          </a:bodyPr>
          <a:lstStyle/>
          <a:p>
            <a:r>
              <a:rPr lang="el-GR" sz="2400" b="1" dirty="0" smtClean="0">
                <a:solidFill>
                  <a:srgbClr val="FF0000"/>
                </a:solidFill>
              </a:rPr>
              <a:t>Λειτουργία κενού φορτίου</a:t>
            </a:r>
            <a:r>
              <a:rPr lang="en-US" sz="2400" b="1" dirty="0" smtClean="0">
                <a:solidFill>
                  <a:srgbClr val="FF0000"/>
                </a:solidFill>
              </a:rPr>
              <a:t> </a:t>
            </a:r>
          </a:p>
          <a:p>
            <a:endParaRPr lang="en-US" sz="2400" b="1" dirty="0" smtClean="0">
              <a:solidFill>
                <a:srgbClr val="FF0000"/>
              </a:solidFill>
            </a:endParaRPr>
          </a:p>
          <a:p>
            <a:pPr hangingPunct="0"/>
            <a:r>
              <a:rPr lang="el-GR" sz="2400" dirty="0" smtClean="0">
                <a:solidFill>
                  <a:schemeClr val="tx1"/>
                </a:solidFill>
              </a:rPr>
              <a:t>Κατά τη λειτουργία κενού φορτίου το τύλιγμα του δευτερεύοντος είναι ανοιχτό και συνεπώς δεν διαρρέεται από ρεύμα, ενώ το τύλιγμα του πρωτεύοντος τροφοδοτείται με εναλλασσόμενη ημιτονοειδή τάση ονομαστικής τιμής, σχ.</a:t>
            </a:r>
            <a:r>
              <a:rPr lang="en-US" sz="2400" dirty="0" smtClean="0">
                <a:solidFill>
                  <a:schemeClr val="tx1"/>
                </a:solidFill>
              </a:rPr>
              <a:t>1</a:t>
            </a:r>
            <a:r>
              <a:rPr lang="el-GR" sz="2400" dirty="0" smtClean="0">
                <a:solidFill>
                  <a:schemeClr val="tx1"/>
                </a:solidFill>
              </a:rPr>
              <a:t>.</a:t>
            </a:r>
            <a:endParaRPr lang="en-US" sz="2400" dirty="0" smtClean="0">
              <a:solidFill>
                <a:schemeClr val="tx1"/>
              </a:solidFill>
            </a:endParaRPr>
          </a:p>
          <a:p>
            <a:pPr hangingPunct="0"/>
            <a:r>
              <a:rPr lang="el-GR" sz="2400" dirty="0" smtClean="0">
                <a:solidFill>
                  <a:schemeClr val="tx1"/>
                </a:solidFill>
              </a:rPr>
              <a:t> </a:t>
            </a:r>
            <a:endParaRPr lang="en-US" sz="2400" dirty="0" smtClean="0">
              <a:solidFill>
                <a:schemeClr val="tx1"/>
              </a:solidFill>
            </a:endParaRPr>
          </a:p>
          <a:p>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5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304800" y="1143000"/>
            <a:ext cx="8534400" cy="5410200"/>
          </a:xfrm>
        </p:spPr>
        <p:txBody>
          <a:bodyPr>
            <a:normAutofit/>
          </a:bodyPr>
          <a:lstStyle/>
          <a:p>
            <a:r>
              <a:rPr lang="el-GR" sz="2400" b="1" dirty="0" smtClean="0">
                <a:solidFill>
                  <a:srgbClr val="FF0000"/>
                </a:solidFill>
              </a:rPr>
              <a:t>Λειτουργία κενού φορτίου</a:t>
            </a:r>
            <a:r>
              <a:rPr lang="en-US" sz="2400" b="1" dirty="0" smtClean="0">
                <a:solidFill>
                  <a:srgbClr val="FF0000"/>
                </a:solidFill>
              </a:rPr>
              <a:t> </a:t>
            </a:r>
          </a:p>
          <a:p>
            <a:endParaRPr lang="en-US" sz="2400" dirty="0"/>
          </a:p>
        </p:txBody>
      </p:sp>
      <p:pic>
        <p:nvPicPr>
          <p:cNvPr id="29698" name="Picture 2"/>
          <p:cNvPicPr>
            <a:picLocks noChangeAspect="1" noChangeArrowheads="1"/>
          </p:cNvPicPr>
          <p:nvPr/>
        </p:nvPicPr>
        <p:blipFill>
          <a:blip r:embed="rId2" cstate="print"/>
          <a:srcRect/>
          <a:stretch>
            <a:fillRect/>
          </a:stretch>
        </p:blipFill>
        <p:spPr bwMode="auto">
          <a:xfrm>
            <a:off x="2667000" y="2209800"/>
            <a:ext cx="3343275" cy="1600200"/>
          </a:xfrm>
          <a:prstGeom prst="rect">
            <a:avLst/>
          </a:prstGeom>
          <a:noFill/>
          <a:ln w="9525">
            <a:noFill/>
            <a:miter lim="800000"/>
            <a:headEnd/>
            <a:tailEnd/>
          </a:ln>
        </p:spPr>
      </p:pic>
      <p:sp>
        <p:nvSpPr>
          <p:cNvPr id="29699" name="Rectangle 3"/>
          <p:cNvSpPr>
            <a:spLocks noChangeArrowheads="1"/>
          </p:cNvSpPr>
          <p:nvPr/>
        </p:nvSpPr>
        <p:spPr bwMode="auto">
          <a:xfrm>
            <a:off x="228600" y="4288795"/>
            <a:ext cx="655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Λειτουργία κενού φορτίου μονοφασικού μετασχηματιστή.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Rectangle 4"/>
          <p:cNvSpPr>
            <a:spLocks noChangeArrowheads="1"/>
          </p:cNvSpPr>
          <p:nvPr/>
        </p:nvSpPr>
        <p:spPr bwMode="auto">
          <a:xfrm>
            <a:off x="609600" y="4724400"/>
            <a:ext cx="32004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Για καθαρά εκπαιδευτικούς λόγους, μιας και μέχρι στιγμής δεν λαμβάνουμε υπόψη τις απώλειες μαγνητικής σκέδασης, τα τυλίγματα του πρωτεύοντος και του δευτερεύοντος έχουν τοποθετηθεί σε διαφορετικά σκέλη του πυρήνα</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685799"/>
          </a:xfrm>
        </p:spPr>
        <p:txBody>
          <a:bodyPr>
            <a:normAutofit/>
          </a:bodyPr>
          <a:lstStyle/>
          <a:p>
            <a:r>
              <a:rPr lang="el-GR" sz="2800" b="1" dirty="0" smtClean="0"/>
              <a:t>ΜΕΤΑΣΧΗΜΑΤΙΣΤΕΣ </a:t>
            </a:r>
            <a:endParaRPr lang="en-US" sz="2800" dirty="0"/>
          </a:p>
        </p:txBody>
      </p:sp>
      <p:sp>
        <p:nvSpPr>
          <p:cNvPr id="3" name="Subtitle 2"/>
          <p:cNvSpPr>
            <a:spLocks noGrp="1"/>
          </p:cNvSpPr>
          <p:nvPr>
            <p:ph type="subTitle" idx="1"/>
          </p:nvPr>
        </p:nvSpPr>
        <p:spPr>
          <a:xfrm>
            <a:off x="457200" y="1371600"/>
            <a:ext cx="7772400" cy="4876800"/>
          </a:xfrm>
        </p:spPr>
        <p:txBody>
          <a:bodyPr/>
          <a:lstStyle/>
          <a:p>
            <a:r>
              <a:rPr lang="el-GR" b="1" dirty="0" smtClean="0">
                <a:solidFill>
                  <a:srgbClr val="FF0000"/>
                </a:solidFill>
              </a:rPr>
              <a:t>Εισαγωγή</a:t>
            </a:r>
            <a:r>
              <a:rPr lang="el-GR" dirty="0" smtClean="0"/>
              <a:t>  </a:t>
            </a:r>
          </a:p>
          <a:p>
            <a:endParaRPr lang="el-GR" dirty="0" smtClean="0"/>
          </a:p>
          <a:p>
            <a:pPr>
              <a:buFont typeface="Arial" pitchFamily="34" charset="0"/>
              <a:buChar char="•"/>
            </a:pPr>
            <a:r>
              <a:rPr lang="el-GR" sz="2400" b="1" dirty="0" smtClean="0">
                <a:solidFill>
                  <a:srgbClr val="C00000"/>
                </a:solidFill>
              </a:rPr>
              <a:t>Πρωτεύον </a:t>
            </a:r>
            <a:r>
              <a:rPr lang="el-GR" sz="2400" b="1" dirty="0">
                <a:solidFill>
                  <a:srgbClr val="C00000"/>
                </a:solidFill>
              </a:rPr>
              <a:t>τύλιγμα </a:t>
            </a:r>
            <a:r>
              <a:rPr lang="el-GR" sz="2400" b="1" dirty="0"/>
              <a:t>Το τύλιγμα το οποίο τροφοδοτείται με χρονικά μεταβαλλόμενη τάση από το </a:t>
            </a:r>
            <a:r>
              <a:rPr lang="el-GR" sz="2400" b="1" dirty="0" smtClean="0"/>
              <a:t>δίκτυο. </a:t>
            </a:r>
            <a:r>
              <a:rPr lang="el-GR" sz="2400" b="1" dirty="0">
                <a:solidFill>
                  <a:srgbClr val="C00000"/>
                </a:solidFill>
              </a:rPr>
              <a:t>(</a:t>
            </a:r>
            <a:r>
              <a:rPr lang="en-US" sz="2400" b="1" dirty="0">
                <a:solidFill>
                  <a:srgbClr val="C00000"/>
                </a:solidFill>
              </a:rPr>
              <a:t>primary current</a:t>
            </a:r>
            <a:r>
              <a:rPr lang="el-GR" sz="2400" b="1" dirty="0">
                <a:solidFill>
                  <a:srgbClr val="C00000"/>
                </a:solidFill>
              </a:rPr>
              <a:t>) </a:t>
            </a:r>
            <a:r>
              <a:rPr lang="el-GR" sz="2400" b="1" dirty="0" smtClean="0">
                <a:solidFill>
                  <a:srgbClr val="C00000"/>
                </a:solidFill>
              </a:rPr>
              <a:t> </a:t>
            </a:r>
          </a:p>
          <a:p>
            <a:pPr>
              <a:buFont typeface="Arial" pitchFamily="34" charset="0"/>
              <a:buChar char="•"/>
            </a:pPr>
            <a:r>
              <a:rPr lang="el-GR" sz="2400" b="1" dirty="0" smtClean="0">
                <a:solidFill>
                  <a:srgbClr val="C00000"/>
                </a:solidFill>
              </a:rPr>
              <a:t>Δευτερεύον </a:t>
            </a:r>
            <a:r>
              <a:rPr lang="el-GR" sz="2400" b="1" dirty="0">
                <a:solidFill>
                  <a:srgbClr val="C00000"/>
                </a:solidFill>
              </a:rPr>
              <a:t>τύλιγμα </a:t>
            </a:r>
            <a:r>
              <a:rPr lang="el-GR" sz="2400" b="1" dirty="0"/>
              <a:t>το τύλιγμα στο οποίο επάγεται η τάση </a:t>
            </a:r>
            <a:r>
              <a:rPr lang="el-GR" sz="2400" b="1" dirty="0">
                <a:solidFill>
                  <a:srgbClr val="C00000"/>
                </a:solidFill>
              </a:rPr>
              <a:t>(</a:t>
            </a:r>
            <a:r>
              <a:rPr lang="en-US" sz="2400" b="1" dirty="0">
                <a:solidFill>
                  <a:srgbClr val="C00000"/>
                </a:solidFill>
              </a:rPr>
              <a:t>secondary current</a:t>
            </a:r>
            <a:r>
              <a:rPr lang="el-GR" sz="2400" b="1" dirty="0" smtClean="0">
                <a:solidFill>
                  <a:srgbClr val="C00000"/>
                </a:solidFill>
              </a:rPr>
              <a:t>)</a:t>
            </a:r>
          </a:p>
          <a:p>
            <a:endParaRPr lang="el-GR" sz="2400" b="1" dirty="0" smtClean="0">
              <a:solidFill>
                <a:srgbClr val="C00000"/>
              </a:solidFill>
            </a:endParaRPr>
          </a:p>
          <a:p>
            <a:r>
              <a:rPr lang="el-GR" sz="2400" b="1" dirty="0" smtClean="0"/>
              <a:t> </a:t>
            </a:r>
            <a:endParaRPr 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8382000" cy="381000"/>
          </a:xfrm>
        </p:spPr>
        <p:txBody>
          <a:bodyPr>
            <a:normAutofit fontScale="90000"/>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457200" y="838200"/>
            <a:ext cx="8458200" cy="5715000"/>
          </a:xfrm>
        </p:spPr>
        <p:txBody>
          <a:bodyPr/>
          <a:lstStyle/>
          <a:p>
            <a:r>
              <a:rPr lang="el-GR" sz="2400" b="1" dirty="0" smtClean="0">
                <a:solidFill>
                  <a:srgbClr val="FF0000"/>
                </a:solidFill>
              </a:rPr>
              <a:t>Λειτουργία κενού φορτίου</a:t>
            </a:r>
            <a:r>
              <a:rPr lang="en-US" sz="2400" b="1" dirty="0" smtClean="0">
                <a:solidFill>
                  <a:srgbClr val="FF0000"/>
                </a:solidFill>
              </a:rPr>
              <a:t> </a:t>
            </a:r>
          </a:p>
          <a:p>
            <a:endParaRPr lang="en-US" dirty="0"/>
          </a:p>
        </p:txBody>
      </p:sp>
      <p:graphicFrame>
        <p:nvGraphicFramePr>
          <p:cNvPr id="33794" name="Object 2"/>
          <p:cNvGraphicFramePr>
            <a:graphicFrameLocks noChangeAspect="1"/>
          </p:cNvGraphicFramePr>
          <p:nvPr/>
        </p:nvGraphicFramePr>
        <p:xfrm>
          <a:off x="838200" y="1600200"/>
          <a:ext cx="4419600" cy="838200"/>
        </p:xfrm>
        <a:graphic>
          <a:graphicData uri="http://schemas.openxmlformats.org/presentationml/2006/ole">
            <p:oleObj spid="_x0000_s33794" name="Equation" r:id="rId3" imgW="1866600" imgH="266400" progId="Equation.DSMT4">
              <p:embed/>
            </p:oleObj>
          </a:graphicData>
        </a:graphic>
      </p:graphicFrame>
      <p:graphicFrame>
        <p:nvGraphicFramePr>
          <p:cNvPr id="33795" name="Object 3"/>
          <p:cNvGraphicFramePr>
            <a:graphicFrameLocks noChangeAspect="1"/>
          </p:cNvGraphicFramePr>
          <p:nvPr/>
        </p:nvGraphicFramePr>
        <p:xfrm>
          <a:off x="838200" y="2438400"/>
          <a:ext cx="2057400" cy="1295400"/>
        </p:xfrm>
        <a:graphic>
          <a:graphicData uri="http://schemas.openxmlformats.org/presentationml/2006/ole">
            <p:oleObj spid="_x0000_s33795" name="Equation" r:id="rId4" imgW="939600" imgH="393480" progId="Equation.DSMT4">
              <p:embed/>
            </p:oleObj>
          </a:graphicData>
        </a:graphic>
      </p:graphicFrame>
      <p:graphicFrame>
        <p:nvGraphicFramePr>
          <p:cNvPr id="33838" name="Object 46"/>
          <p:cNvGraphicFramePr>
            <a:graphicFrameLocks noChangeAspect="1"/>
          </p:cNvGraphicFramePr>
          <p:nvPr/>
        </p:nvGraphicFramePr>
        <p:xfrm>
          <a:off x="457200" y="3810000"/>
          <a:ext cx="1066800" cy="609600"/>
        </p:xfrm>
        <a:graphic>
          <a:graphicData uri="http://schemas.openxmlformats.org/presentationml/2006/ole">
            <p:oleObj spid="_x0000_s33838" name="Equation" r:id="rId5" imgW="469800" imgH="241200" progId="Equation.DSMT4">
              <p:embed/>
            </p:oleObj>
          </a:graphicData>
        </a:graphic>
      </p:graphicFrame>
      <p:sp>
        <p:nvSpPr>
          <p:cNvPr id="33841" name="Rectangle 49"/>
          <p:cNvSpPr>
            <a:spLocks noChangeArrowheads="1"/>
          </p:cNvSpPr>
          <p:nvPr/>
        </p:nvSpPr>
        <p:spPr bwMode="auto">
          <a:xfrm>
            <a:off x="381000" y="3853934"/>
            <a:ext cx="2895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33842" name="Rectangle 50"/>
          <p:cNvSpPr>
            <a:spLocks noChangeArrowheads="1"/>
          </p:cNvSpPr>
          <p:nvPr/>
        </p:nvSpPr>
        <p:spPr bwMode="auto">
          <a:xfrm>
            <a:off x="1504764" y="3962400"/>
            <a:ext cx="219803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μέγιστη τιμή</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της τάσης εισόδου,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43" name="Rectangle 51"/>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3844" name="Object 52"/>
          <p:cNvGraphicFramePr>
            <a:graphicFrameLocks noChangeAspect="1"/>
          </p:cNvGraphicFramePr>
          <p:nvPr/>
        </p:nvGraphicFramePr>
        <p:xfrm>
          <a:off x="457200" y="4495800"/>
          <a:ext cx="1143000" cy="609600"/>
        </p:xfrm>
        <a:graphic>
          <a:graphicData uri="http://schemas.openxmlformats.org/presentationml/2006/ole">
            <p:oleObj spid="_x0000_s33844" name="Equation" r:id="rId6" imgW="291960" imgH="228600" progId="Equation.DSMT4">
              <p:embed/>
            </p:oleObj>
          </a:graphicData>
        </a:graphic>
      </p:graphicFrame>
      <p:sp>
        <p:nvSpPr>
          <p:cNvPr id="55" name="Rectangle 50"/>
          <p:cNvSpPr>
            <a:spLocks noChangeArrowheads="1"/>
          </p:cNvSpPr>
          <p:nvPr/>
        </p:nvSpPr>
        <p:spPr bwMode="auto">
          <a:xfrm>
            <a:off x="1447800" y="4648200"/>
            <a:ext cx="225500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l-GR" sz="1100" dirty="0" smtClean="0"/>
              <a:t>ενεργός τιμή της τάσης εισόδου, </a:t>
            </a:r>
            <a:endParaRPr lang="el-GR" sz="1100" dirty="0"/>
          </a:p>
        </p:txBody>
      </p:sp>
      <p:graphicFrame>
        <p:nvGraphicFramePr>
          <p:cNvPr id="33845" name="Object 53"/>
          <p:cNvGraphicFramePr>
            <a:graphicFrameLocks noChangeAspect="1"/>
          </p:cNvGraphicFramePr>
          <p:nvPr/>
        </p:nvGraphicFramePr>
        <p:xfrm>
          <a:off x="3657600" y="3886200"/>
          <a:ext cx="609600" cy="381000"/>
        </p:xfrm>
        <a:graphic>
          <a:graphicData uri="http://schemas.openxmlformats.org/presentationml/2006/ole">
            <p:oleObj spid="_x0000_s33845" name="Equation" r:id="rId7" imgW="266400" imgH="139680" progId="Equation.DSMT4">
              <p:embed/>
            </p:oleObj>
          </a:graphicData>
        </a:graphic>
      </p:graphicFrame>
      <p:sp>
        <p:nvSpPr>
          <p:cNvPr id="33847" name="Rectangle 55"/>
          <p:cNvSpPr>
            <a:spLocks noChangeArrowheads="1"/>
          </p:cNvSpPr>
          <p:nvPr/>
        </p:nvSpPr>
        <p:spPr bwMode="auto">
          <a:xfrm>
            <a:off x="441960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κυκλική συχνότητα της τάσης εισόδου,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3846" name="Object 54"/>
          <p:cNvGraphicFramePr>
            <a:graphicFrameLocks noChangeAspect="1"/>
          </p:cNvGraphicFramePr>
          <p:nvPr/>
        </p:nvGraphicFramePr>
        <p:xfrm>
          <a:off x="6934200" y="3962400"/>
          <a:ext cx="487363" cy="198438"/>
        </p:xfrm>
        <a:graphic>
          <a:graphicData uri="http://schemas.openxmlformats.org/presentationml/2006/ole">
            <p:oleObj spid="_x0000_s33846" name="Equation" r:id="rId8" imgW="482391" imgH="203112" progId="Equation.DSMT4">
              <p:embed/>
            </p:oleObj>
          </a:graphicData>
        </a:graphic>
      </p:graphicFrame>
      <p:graphicFrame>
        <p:nvGraphicFramePr>
          <p:cNvPr id="33848" name="Object 56"/>
          <p:cNvGraphicFramePr>
            <a:graphicFrameLocks noChangeAspect="1"/>
          </p:cNvGraphicFramePr>
          <p:nvPr/>
        </p:nvGraphicFramePr>
        <p:xfrm>
          <a:off x="3657600" y="4419600"/>
          <a:ext cx="762000" cy="431800"/>
        </p:xfrm>
        <a:graphic>
          <a:graphicData uri="http://schemas.openxmlformats.org/presentationml/2006/ole">
            <p:oleObj spid="_x0000_s33848" name="Equation" r:id="rId9" imgW="279360" imgH="203040" progId="Equation.DSMT4">
              <p:embed/>
            </p:oleObj>
          </a:graphicData>
        </a:graphic>
      </p:graphicFrame>
      <p:graphicFrame>
        <p:nvGraphicFramePr>
          <p:cNvPr id="33849" name="Object 57"/>
          <p:cNvGraphicFramePr>
            <a:graphicFrameLocks noChangeAspect="1"/>
          </p:cNvGraphicFramePr>
          <p:nvPr/>
        </p:nvGraphicFramePr>
        <p:xfrm>
          <a:off x="6705600" y="4572000"/>
          <a:ext cx="296863" cy="198438"/>
        </p:xfrm>
        <a:graphic>
          <a:graphicData uri="http://schemas.openxmlformats.org/presentationml/2006/ole">
            <p:oleObj spid="_x0000_s33849" name="Equation" r:id="rId10" imgW="291973" imgH="203112" progId="Equation.DSMT4">
              <p:embed/>
            </p:oleObj>
          </a:graphicData>
        </a:graphic>
      </p:graphicFrame>
      <p:sp>
        <p:nvSpPr>
          <p:cNvPr id="33851" name="Rectangle 59"/>
          <p:cNvSpPr>
            <a:spLocks noChangeArrowheads="1"/>
          </p:cNvSpPr>
          <p:nvPr/>
        </p:nvSpPr>
        <p:spPr bwMode="auto">
          <a:xfrm>
            <a:off x="0" y="237351"/>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33852" name="Rectangle 60"/>
          <p:cNvSpPr>
            <a:spLocks noChangeArrowheads="1"/>
          </p:cNvSpPr>
          <p:nvPr/>
        </p:nvSpPr>
        <p:spPr bwMode="auto">
          <a:xfrm>
            <a:off x="4419600" y="464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συχνότητα της τάσης τροφοδοσίας,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3853" name="Object 61"/>
          <p:cNvGraphicFramePr>
            <a:graphicFrameLocks noChangeAspect="1"/>
          </p:cNvGraphicFramePr>
          <p:nvPr/>
        </p:nvGraphicFramePr>
        <p:xfrm>
          <a:off x="533400" y="5257800"/>
          <a:ext cx="685800" cy="685800"/>
        </p:xfrm>
        <a:graphic>
          <a:graphicData uri="http://schemas.openxmlformats.org/presentationml/2006/ole">
            <p:oleObj spid="_x0000_s33853" name="Equation" r:id="rId11" imgW="266400" imgH="152280" progId="Equation.DSMT4">
              <p:embed/>
            </p:oleObj>
          </a:graphicData>
        </a:graphic>
      </p:graphicFrame>
      <p:sp>
        <p:nvSpPr>
          <p:cNvPr id="33855" name="Rectangle 63"/>
          <p:cNvSpPr>
            <a:spLocks noChangeArrowheads="1"/>
          </p:cNvSpPr>
          <p:nvPr/>
        </p:nvSpPr>
        <p:spPr bwMode="auto">
          <a:xfrm>
            <a:off x="1295400" y="563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περίοδος της τάσης τροφοδοσίας,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3854" name="Object 62"/>
          <p:cNvGraphicFramePr>
            <a:graphicFrameLocks noChangeAspect="1"/>
          </p:cNvGraphicFramePr>
          <p:nvPr/>
        </p:nvGraphicFramePr>
        <p:xfrm>
          <a:off x="3581400" y="5562600"/>
          <a:ext cx="190500" cy="198438"/>
        </p:xfrm>
        <a:graphic>
          <a:graphicData uri="http://schemas.openxmlformats.org/presentationml/2006/ole">
            <p:oleObj spid="_x0000_s33854" name="Equation" r:id="rId12" imgW="190417" imgH="203112"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1"/>
            <a:ext cx="7772400" cy="457200"/>
          </a:xfrm>
        </p:spPr>
        <p:txBody>
          <a:bodyPr>
            <a:no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228600" y="1143000"/>
            <a:ext cx="8686800" cy="5486400"/>
          </a:xfrm>
        </p:spPr>
        <p:txBody>
          <a:bodyPr/>
          <a:lstStyle/>
          <a:p>
            <a:r>
              <a:rPr lang="el-GR" sz="2400" b="1" dirty="0" smtClean="0">
                <a:solidFill>
                  <a:srgbClr val="FF0000"/>
                </a:solidFill>
              </a:rPr>
              <a:t>Λειτουργία κενού φορτίου</a:t>
            </a:r>
            <a:r>
              <a:rPr lang="en-US" sz="2400" b="1" dirty="0" smtClean="0">
                <a:solidFill>
                  <a:srgbClr val="FF0000"/>
                </a:solidFill>
              </a:rPr>
              <a:t> </a:t>
            </a:r>
          </a:p>
          <a:p>
            <a:r>
              <a:rPr lang="el-GR" sz="2400" dirty="0" smtClean="0">
                <a:solidFill>
                  <a:schemeClr val="tx1"/>
                </a:solidFill>
              </a:rPr>
              <a:t>Με βάση το νόμο τάσεων του </a:t>
            </a:r>
            <a:r>
              <a:rPr lang="en-US" sz="2400" dirty="0" smtClean="0">
                <a:solidFill>
                  <a:schemeClr val="tx1"/>
                </a:solidFill>
              </a:rPr>
              <a:t>Kirchhoff</a:t>
            </a:r>
            <a:r>
              <a:rPr lang="el-GR" sz="2400" dirty="0" smtClean="0">
                <a:solidFill>
                  <a:schemeClr val="tx1"/>
                </a:solidFill>
              </a:rPr>
              <a:t>, κατά τη λειτουργία χωρίς φορτίο στο τύλιγμα του πρωτεύοντος σύμφωνα με το σχ.</a:t>
            </a:r>
            <a:r>
              <a:rPr lang="en-US" sz="2400" dirty="0" smtClean="0">
                <a:solidFill>
                  <a:schemeClr val="tx1"/>
                </a:solidFill>
              </a:rPr>
              <a:t>1</a:t>
            </a:r>
            <a:r>
              <a:rPr lang="el-GR" sz="2400" dirty="0" smtClean="0">
                <a:solidFill>
                  <a:schemeClr val="tx1"/>
                </a:solidFill>
              </a:rPr>
              <a:t>, θα ισχύει ότι</a:t>
            </a:r>
            <a:endParaRPr lang="en-US" sz="2400" dirty="0" smtClean="0">
              <a:solidFill>
                <a:schemeClr val="tx1"/>
              </a:solidFill>
            </a:endParaRPr>
          </a:p>
          <a:p>
            <a:endParaRPr lang="en-US" sz="2400" dirty="0"/>
          </a:p>
        </p:txBody>
      </p:sp>
      <p:graphicFrame>
        <p:nvGraphicFramePr>
          <p:cNvPr id="34818" name="Object 2"/>
          <p:cNvGraphicFramePr>
            <a:graphicFrameLocks noChangeAspect="1"/>
          </p:cNvGraphicFramePr>
          <p:nvPr/>
        </p:nvGraphicFramePr>
        <p:xfrm>
          <a:off x="1828800" y="3200400"/>
          <a:ext cx="5181600" cy="958850"/>
        </p:xfrm>
        <a:graphic>
          <a:graphicData uri="http://schemas.openxmlformats.org/presentationml/2006/ole">
            <p:oleObj spid="_x0000_s34818" name="Equation" r:id="rId3" imgW="2489040" imgH="393480" progId="Equation.DSMT4">
              <p:embed/>
            </p:oleObj>
          </a:graphicData>
        </a:graphic>
      </p:graphicFrame>
      <p:sp>
        <p:nvSpPr>
          <p:cNvPr id="34820" name="Rectangle 4"/>
          <p:cNvSpPr>
            <a:spLocks noChangeArrowheads="1"/>
          </p:cNvSpPr>
          <p:nvPr/>
        </p:nvSpPr>
        <p:spPr bwMode="auto">
          <a:xfrm rot="10800000" flipV="1">
            <a:off x="381000" y="5073654"/>
            <a:ext cx="7543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 ως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4822" name="Object 6"/>
          <p:cNvGraphicFramePr>
            <a:graphicFrameLocks noChangeAspect="1"/>
          </p:cNvGraphicFramePr>
          <p:nvPr/>
        </p:nvGraphicFramePr>
        <p:xfrm>
          <a:off x="1066800" y="4953000"/>
          <a:ext cx="381000" cy="685800"/>
        </p:xfrm>
        <a:graphic>
          <a:graphicData uri="http://schemas.openxmlformats.org/presentationml/2006/ole">
            <p:oleObj spid="_x0000_s34822" name="Equation" r:id="rId4" imgW="139680" imgH="241200" progId="Equation.DSMT4">
              <p:embed/>
            </p:oleObj>
          </a:graphicData>
        </a:graphic>
      </p:graphicFrame>
      <p:sp>
        <p:nvSpPr>
          <p:cNvPr id="34823" name="Rectangle 7"/>
          <p:cNvSpPr>
            <a:spLocks noChangeArrowheads="1"/>
          </p:cNvSpPr>
          <p:nvPr/>
        </p:nvSpPr>
        <p:spPr bwMode="auto">
          <a:xfrm>
            <a:off x="1447800" y="4903857"/>
            <a:ext cx="7315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ορίζουμε το ρεύμα του πρωτεύοντος κατά την κενή λειτουργία (χωρίς φορτίο,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load</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operation</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Το ρεύμα αυτό είναι γνωστό ως ρεύμα διέγερσης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exciting</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current</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του μετασχηματιστή και</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4824" name="Object 8"/>
          <p:cNvGraphicFramePr>
            <a:graphicFrameLocks noChangeAspect="1"/>
          </p:cNvGraphicFramePr>
          <p:nvPr/>
        </p:nvGraphicFramePr>
        <p:xfrm>
          <a:off x="609600" y="5791200"/>
          <a:ext cx="685800" cy="609600"/>
        </p:xfrm>
        <a:graphic>
          <a:graphicData uri="http://schemas.openxmlformats.org/presentationml/2006/ole">
            <p:oleObj spid="_x0000_s34824" name="Equation" r:id="rId5" imgW="304560" imgH="228600" progId="Equation.DSMT4">
              <p:embed/>
            </p:oleObj>
          </a:graphicData>
        </a:graphic>
      </p:graphicFrame>
      <p:sp>
        <p:nvSpPr>
          <p:cNvPr id="34826" name="Rectangle 10"/>
          <p:cNvSpPr>
            <a:spLocks noChangeArrowheads="1"/>
          </p:cNvSpPr>
          <p:nvPr/>
        </p:nvSpPr>
        <p:spPr bwMode="auto">
          <a:xfrm>
            <a:off x="1371600" y="5927095"/>
            <a:ext cx="9144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ωμική αντίσταση πρωτεύοντος,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4825" name="Object 9"/>
          <p:cNvGraphicFramePr>
            <a:graphicFrameLocks noChangeAspect="1"/>
          </p:cNvGraphicFramePr>
          <p:nvPr/>
        </p:nvGraphicFramePr>
        <p:xfrm>
          <a:off x="3505200" y="5943600"/>
          <a:ext cx="236538" cy="198438"/>
        </p:xfrm>
        <a:graphic>
          <a:graphicData uri="http://schemas.openxmlformats.org/presentationml/2006/ole">
            <p:oleObj spid="_x0000_s34825" name="Equation" r:id="rId6" imgW="241195" imgH="203112"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152400" y="762000"/>
            <a:ext cx="8839200" cy="5715000"/>
          </a:xfrm>
        </p:spPr>
        <p:txBody>
          <a:bodyPr/>
          <a:lstStyle/>
          <a:p>
            <a:r>
              <a:rPr lang="el-GR" sz="2400" b="1" dirty="0" smtClean="0">
                <a:solidFill>
                  <a:srgbClr val="FF0000"/>
                </a:solidFill>
              </a:rPr>
              <a:t>Λειτουργία κενού φορτίου</a:t>
            </a:r>
            <a:r>
              <a:rPr lang="en-US" sz="2400" b="1" dirty="0" smtClean="0">
                <a:solidFill>
                  <a:srgbClr val="FF0000"/>
                </a:solidFill>
              </a:rPr>
              <a:t> </a:t>
            </a:r>
          </a:p>
          <a:p>
            <a:r>
              <a:rPr lang="el-GR" sz="2400" dirty="0" smtClean="0">
                <a:solidFill>
                  <a:schemeClr val="tx1"/>
                </a:solidFill>
              </a:rPr>
              <a:t>Το ρεύμα της διέγερσης, αποτελεί ένα μικρό ποσοστό του αντίστοιχου ονομαστικού ρεύματος του πρωτεύοντος</a:t>
            </a:r>
            <a:r>
              <a:rPr lang="en-US" sz="2400" dirty="0" smtClean="0">
                <a:solidFill>
                  <a:schemeClr val="tx1"/>
                </a:solidFill>
              </a:rPr>
              <a:t>. </a:t>
            </a:r>
            <a:r>
              <a:rPr lang="el-GR" sz="2400" dirty="0" smtClean="0">
                <a:solidFill>
                  <a:schemeClr val="tx1"/>
                </a:solidFill>
              </a:rPr>
              <a:t>Αυτό σημαίνει ότι και η πτώση τάσης στην ωμική αντίσταση του τυλίγματος θα είναι αρκετά μικρότερη της επαγόμενης αντιηλεκτρεγερτικής  δύναμης. Δηλαδή</a:t>
            </a:r>
            <a:endParaRPr lang="en-US" sz="2400" dirty="0" smtClean="0">
              <a:solidFill>
                <a:schemeClr val="tx1"/>
              </a:solidFill>
            </a:endParaRPr>
          </a:p>
          <a:p>
            <a:endParaRPr lang="en-US" dirty="0"/>
          </a:p>
        </p:txBody>
      </p:sp>
      <p:graphicFrame>
        <p:nvGraphicFramePr>
          <p:cNvPr id="35842" name="Object 2"/>
          <p:cNvGraphicFramePr>
            <a:graphicFrameLocks noChangeAspect="1"/>
          </p:cNvGraphicFramePr>
          <p:nvPr/>
        </p:nvGraphicFramePr>
        <p:xfrm>
          <a:off x="4267200" y="3308350"/>
          <a:ext cx="2057400" cy="806450"/>
        </p:xfrm>
        <a:graphic>
          <a:graphicData uri="http://schemas.openxmlformats.org/presentationml/2006/ole">
            <p:oleObj spid="_x0000_s35842" name="Equation" r:id="rId3" imgW="609480" imgH="24120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095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381000" y="990600"/>
            <a:ext cx="8610600" cy="5715000"/>
          </a:xfrm>
        </p:spPr>
        <p:txBody>
          <a:bodyPr/>
          <a:lstStyle/>
          <a:p>
            <a:r>
              <a:rPr lang="el-GR" sz="2400" b="1" dirty="0" smtClean="0">
                <a:solidFill>
                  <a:srgbClr val="FF0000"/>
                </a:solidFill>
              </a:rPr>
              <a:t>Λειτουργία κενού φορτίου</a:t>
            </a:r>
            <a:r>
              <a:rPr lang="en-US" sz="2400" b="1" dirty="0" smtClean="0">
                <a:solidFill>
                  <a:srgbClr val="FF0000"/>
                </a:solidFill>
              </a:rPr>
              <a:t> </a:t>
            </a:r>
          </a:p>
          <a:p>
            <a:endParaRPr lang="en-US" dirty="0"/>
          </a:p>
        </p:txBody>
      </p:sp>
      <p:graphicFrame>
        <p:nvGraphicFramePr>
          <p:cNvPr id="36866" name="Object 2"/>
          <p:cNvGraphicFramePr>
            <a:graphicFrameLocks noChangeAspect="1"/>
          </p:cNvGraphicFramePr>
          <p:nvPr/>
        </p:nvGraphicFramePr>
        <p:xfrm>
          <a:off x="609600" y="1524000"/>
          <a:ext cx="4876800" cy="1066800"/>
        </p:xfrm>
        <a:graphic>
          <a:graphicData uri="http://schemas.openxmlformats.org/presentationml/2006/ole">
            <p:oleObj spid="_x0000_s36866" name="Equation" r:id="rId3" imgW="2489040" imgH="393480" progId="Equation.DSMT4">
              <p:embed/>
            </p:oleObj>
          </a:graphicData>
        </a:graphic>
      </p:graphicFrame>
      <p:sp>
        <p:nvSpPr>
          <p:cNvPr id="5" name="Rectangle 4"/>
          <p:cNvSpPr/>
          <p:nvPr/>
        </p:nvSpPr>
        <p:spPr>
          <a:xfrm>
            <a:off x="533400" y="2590800"/>
            <a:ext cx="4572000" cy="646331"/>
          </a:xfrm>
          <a:prstGeom prst="rect">
            <a:avLst/>
          </a:prstGeom>
        </p:spPr>
        <p:txBody>
          <a:bodyPr>
            <a:spAutoFit/>
          </a:bodyPr>
          <a:lstStyle/>
          <a:p>
            <a:r>
              <a:rPr lang="el-GR" dirty="0" smtClean="0"/>
              <a:t>Λαμβάνοντας υπόψη την παραπάνω παραδοχή, από την (3) προκύπτει</a:t>
            </a:r>
            <a:endParaRPr lang="en-US" dirty="0" smtClean="0"/>
          </a:p>
        </p:txBody>
      </p:sp>
      <p:graphicFrame>
        <p:nvGraphicFramePr>
          <p:cNvPr id="36867" name="Object 3"/>
          <p:cNvGraphicFramePr>
            <a:graphicFrameLocks noChangeAspect="1"/>
          </p:cNvGraphicFramePr>
          <p:nvPr/>
        </p:nvGraphicFramePr>
        <p:xfrm>
          <a:off x="1143000" y="3505200"/>
          <a:ext cx="6629400" cy="1066800"/>
        </p:xfrm>
        <a:graphic>
          <a:graphicData uri="http://schemas.openxmlformats.org/presentationml/2006/ole">
            <p:oleObj spid="_x0000_s36867" name="Equation" r:id="rId4" imgW="3708360" imgH="444240" progId="Equation.DSMT4">
              <p:embed/>
            </p:oleObj>
          </a:graphicData>
        </a:graphic>
      </p:graphicFrame>
      <p:sp>
        <p:nvSpPr>
          <p:cNvPr id="36869" name="Rectangle 5"/>
          <p:cNvSpPr>
            <a:spLocks noChangeArrowheads="1"/>
          </p:cNvSpPr>
          <p:nvPr/>
        </p:nvSpPr>
        <p:spPr bwMode="auto">
          <a:xfrm rot="10800000" flipV="1">
            <a:off x="457200" y="5376818"/>
            <a:ext cx="54864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Δηλαδή, για καθαρά ημιτονοειδή τάση τροφοδοσίας στο πρωτεύον και η μαγνητική ροή που εγκαθίσταται στον πυρήνα του μετασχηματιστή είναι καθαρά ημιτονοειδής και καθυστερεί ως προς την επαγόμενη τάση κατά </a:t>
            </a:r>
            <a:endParaRPr kumimoji="0" lang="el-GR" sz="1800" b="1" i="0" u="none" strike="noStrike" cap="none" normalizeH="0" baseline="0" dirty="0" smtClean="0">
              <a:ln>
                <a:noFill/>
              </a:ln>
              <a:effectLst/>
              <a:latin typeface="Arial" pitchFamily="34" charset="0"/>
              <a:cs typeface="Arial" pitchFamily="34" charset="0"/>
            </a:endParaRPr>
          </a:p>
        </p:txBody>
      </p:sp>
      <p:graphicFrame>
        <p:nvGraphicFramePr>
          <p:cNvPr id="36868" name="Object 4"/>
          <p:cNvGraphicFramePr>
            <a:graphicFrameLocks noChangeAspect="1"/>
          </p:cNvGraphicFramePr>
          <p:nvPr/>
        </p:nvGraphicFramePr>
        <p:xfrm>
          <a:off x="5410200" y="5715000"/>
          <a:ext cx="236538" cy="198438"/>
        </p:xfrm>
        <a:graphic>
          <a:graphicData uri="http://schemas.openxmlformats.org/presentationml/2006/ole">
            <p:oleObj spid="_x0000_s36868" name="Equation" r:id="rId5" imgW="241195" imgH="203112" progId="Equation.DSMT4">
              <p:embed/>
            </p:oleObj>
          </a:graphicData>
        </a:graphic>
      </p:graphicFrame>
      <p:sp>
        <p:nvSpPr>
          <p:cNvPr id="36870" name="Rectangle 6"/>
          <p:cNvSpPr>
            <a:spLocks noChangeArrowheads="1"/>
          </p:cNvSpPr>
          <p:nvPr/>
        </p:nvSpPr>
        <p:spPr bwMode="auto">
          <a:xfrm>
            <a:off x="0" y="1984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8077200" y="3810000"/>
            <a:ext cx="787395" cy="369332"/>
          </a:xfrm>
          <a:prstGeom prst="rect">
            <a:avLst/>
          </a:prstGeom>
        </p:spPr>
        <p:txBody>
          <a:bodyPr wrap="none">
            <a:spAutoFit/>
          </a:bodyPr>
          <a:lstStyle/>
          <a:p>
            <a:r>
              <a:rPr lang="el-GR" dirty="0" smtClean="0">
                <a:latin typeface="Arial" pitchFamily="34" charset="0"/>
                <a:ea typeface="Times New Roman" pitchFamily="18" charset="0"/>
                <a:cs typeface="Arial" pitchFamily="34" charset="0"/>
              </a:rPr>
              <a:t>(3.6),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8381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304800" y="914400"/>
            <a:ext cx="8686800" cy="5638800"/>
          </a:xfrm>
        </p:spPr>
        <p:txBody>
          <a:bodyPr/>
          <a:lstStyle/>
          <a:p>
            <a:r>
              <a:rPr lang="el-GR" b="1" dirty="0" smtClean="0">
                <a:solidFill>
                  <a:srgbClr val="FF0000"/>
                </a:solidFill>
              </a:rPr>
              <a:t>Λειτουργία κενού φορτίου</a:t>
            </a:r>
            <a:r>
              <a:rPr lang="en-US" b="1" dirty="0" smtClean="0">
                <a:solidFill>
                  <a:srgbClr val="FF0000"/>
                </a:solidFill>
              </a:rPr>
              <a:t> </a:t>
            </a:r>
          </a:p>
          <a:p>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838200" y="1828800"/>
            <a:ext cx="3609975" cy="1581150"/>
          </a:xfrm>
          <a:prstGeom prst="rect">
            <a:avLst/>
          </a:prstGeom>
          <a:noFill/>
          <a:ln w="9525">
            <a:noFill/>
            <a:miter lim="800000"/>
            <a:headEnd/>
            <a:tailEnd/>
          </a:ln>
        </p:spPr>
      </p:pic>
      <p:sp>
        <p:nvSpPr>
          <p:cNvPr id="37891" name="Rectangle 3"/>
          <p:cNvSpPr>
            <a:spLocks noChangeArrowheads="1"/>
          </p:cNvSpPr>
          <p:nvPr/>
        </p:nvSpPr>
        <p:spPr bwMode="auto">
          <a:xfrm>
            <a:off x="762000" y="3594556"/>
            <a:ext cx="4800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Χρονικές μεταβολές επαγόμενης αντιηλεκτρεγερτικής δύναμης</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και μαγνητικής ροής.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2" name="Rectangle 4"/>
          <p:cNvSpPr>
            <a:spLocks noChangeArrowheads="1"/>
          </p:cNvSpPr>
          <p:nvPr/>
        </p:nvSpPr>
        <p:spPr bwMode="auto">
          <a:xfrm>
            <a:off x="228600" y="4441195"/>
            <a:ext cx="6324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τη μέγιστη τιμή της μαγνητικής ροής, σύμφωνα με την (3.6), έχουμε</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7893" name="Object 5"/>
          <p:cNvGraphicFramePr>
            <a:graphicFrameLocks noChangeAspect="1"/>
          </p:cNvGraphicFramePr>
          <p:nvPr/>
        </p:nvGraphicFramePr>
        <p:xfrm>
          <a:off x="381000" y="4876800"/>
          <a:ext cx="4419600" cy="914400"/>
        </p:xfrm>
        <a:graphic>
          <a:graphicData uri="http://schemas.openxmlformats.org/presentationml/2006/ole">
            <p:oleObj spid="_x0000_s37893" name="Equation" r:id="rId4" imgW="2209680" imgH="457200" progId="Equation.DSMT4">
              <p:embed/>
            </p:oleObj>
          </a:graphicData>
        </a:graphic>
      </p:graphicFrame>
      <p:sp>
        <p:nvSpPr>
          <p:cNvPr id="8" name="Rectangle 7"/>
          <p:cNvSpPr/>
          <p:nvPr/>
        </p:nvSpPr>
        <p:spPr>
          <a:xfrm>
            <a:off x="4953000" y="5105400"/>
            <a:ext cx="617477" cy="369332"/>
          </a:xfrm>
          <a:prstGeom prst="rect">
            <a:avLst/>
          </a:prstGeom>
        </p:spPr>
        <p:txBody>
          <a:bodyPr wrap="none">
            <a:spAutoFit/>
          </a:bodyPr>
          <a:lstStyle/>
          <a:p>
            <a:r>
              <a:rPr lang="el-GR" dirty="0" smtClean="0"/>
              <a:t>(3.7)</a:t>
            </a:r>
            <a:endParaRPr lang="en-US" dirty="0"/>
          </a:p>
        </p:txBody>
      </p:sp>
      <p:sp>
        <p:nvSpPr>
          <p:cNvPr id="9" name="Rectangle 8"/>
          <p:cNvSpPr/>
          <p:nvPr/>
        </p:nvSpPr>
        <p:spPr>
          <a:xfrm>
            <a:off x="6019800" y="2590800"/>
            <a:ext cx="2819400" cy="3108543"/>
          </a:xfrm>
          <a:prstGeom prst="rect">
            <a:avLst/>
          </a:prstGeom>
        </p:spPr>
        <p:txBody>
          <a:bodyPr wrap="square">
            <a:spAutoFit/>
          </a:bodyPr>
          <a:lstStyle/>
          <a:p>
            <a:r>
              <a:rPr lang="el-GR" sz="1400" dirty="0" smtClean="0"/>
              <a:t>Σύμφωνα λοιπόν με την (3.7), η μέγιστη τιμή της μαγνητικής ροής που εγκαθίσταται στον πυρήνα κατά την κενή λειτουργία, εξαρτάται αποκλειστικά και μόνο από την ενεργή (ενδεικνυόμενη) τιμή και τη συχνότητα της τάσης τροφοδοσίας καθώς και από τον αριθμό των ελιγμάτων του πυρήνα. Δηλαδή, η τάση τροφοδοσίας για δεδομένο τύλιγμα πρωτεύοντος, επιβάλλει τη μορφή και το μέγεθος της μαγνητικής ροής που εγκαθίσταται στον πυρήνα.</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3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304800" y="914400"/>
            <a:ext cx="8610600" cy="5791200"/>
          </a:xfrm>
        </p:spPr>
        <p:txBody>
          <a:bodyPr/>
          <a:lstStyle/>
          <a:p>
            <a:pPr hangingPunct="0"/>
            <a:r>
              <a:rPr lang="el-GR" sz="1600" b="1" dirty="0" smtClean="0">
                <a:solidFill>
                  <a:schemeClr val="tx1"/>
                </a:solidFill>
              </a:rPr>
              <a:t>Ισοδύναμο ηλεκτρικό κύκλωμα πρωτεύοντος κατά την κενή</a:t>
            </a:r>
            <a:endParaRPr lang="en-US" sz="1600" b="1" dirty="0" smtClean="0">
              <a:solidFill>
                <a:schemeClr val="tx1"/>
              </a:solidFill>
            </a:endParaRPr>
          </a:p>
          <a:p>
            <a:pPr hangingPunct="0"/>
            <a:r>
              <a:rPr lang="el-GR" sz="1600" b="1" dirty="0" smtClean="0">
                <a:solidFill>
                  <a:schemeClr val="tx1"/>
                </a:solidFill>
              </a:rPr>
              <a:t>                      λειτουργία</a:t>
            </a:r>
            <a:endParaRPr lang="en-US" sz="1600" b="1" dirty="0" smtClean="0">
              <a:solidFill>
                <a:schemeClr val="tx1"/>
              </a:solidFill>
            </a:endParaRPr>
          </a:p>
          <a:p>
            <a:r>
              <a:rPr lang="en-US" sz="1600" b="1" dirty="0" smtClean="0">
                <a:solidFill>
                  <a:schemeClr val="tx1"/>
                </a:solidFill>
              </a:rPr>
              <a:t> 	</a:t>
            </a:r>
            <a:endParaRPr lang="en-US" sz="1600" b="1" dirty="0">
              <a:solidFill>
                <a:schemeClr val="tx1"/>
              </a:solidFill>
            </a:endParaRPr>
          </a:p>
        </p:txBody>
      </p:sp>
      <p:pic>
        <p:nvPicPr>
          <p:cNvPr id="43010" name="Picture 2"/>
          <p:cNvPicPr>
            <a:picLocks noChangeAspect="1" noChangeArrowheads="1"/>
          </p:cNvPicPr>
          <p:nvPr/>
        </p:nvPicPr>
        <p:blipFill>
          <a:blip r:embed="rId3" cstate="print"/>
          <a:srcRect/>
          <a:stretch>
            <a:fillRect/>
          </a:stretch>
        </p:blipFill>
        <p:spPr bwMode="auto">
          <a:xfrm>
            <a:off x="914400" y="1981200"/>
            <a:ext cx="3000375" cy="1714500"/>
          </a:xfrm>
          <a:prstGeom prst="rect">
            <a:avLst/>
          </a:prstGeom>
          <a:noFill/>
          <a:ln w="9525">
            <a:noFill/>
            <a:miter lim="800000"/>
            <a:headEnd/>
            <a:tailEnd/>
          </a:ln>
        </p:spPr>
      </p:pic>
      <p:graphicFrame>
        <p:nvGraphicFramePr>
          <p:cNvPr id="43011" name="Object 3"/>
          <p:cNvGraphicFramePr>
            <a:graphicFrameLocks noChangeAspect="1"/>
          </p:cNvGraphicFramePr>
          <p:nvPr/>
        </p:nvGraphicFramePr>
        <p:xfrm>
          <a:off x="1447800" y="4419600"/>
          <a:ext cx="457200" cy="457200"/>
        </p:xfrm>
        <a:graphic>
          <a:graphicData uri="http://schemas.openxmlformats.org/presentationml/2006/ole">
            <p:oleObj spid="_x0000_s43011" name="Equation" r:id="rId4" imgW="190440" imgH="228600" progId="Equation.DSMT4">
              <p:embed/>
            </p:oleObj>
          </a:graphicData>
        </a:graphic>
      </p:graphicFrame>
      <p:sp>
        <p:nvSpPr>
          <p:cNvPr id="43013" name="Rectangle 5"/>
          <p:cNvSpPr>
            <a:spLocks noChangeArrowheads="1"/>
          </p:cNvSpPr>
          <p:nvPr/>
        </p:nvSpPr>
        <p:spPr bwMode="auto">
          <a:xfrm>
            <a:off x="1828801" y="4462791"/>
            <a:ext cx="6096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αντιπροσωπεύει τις ηλεκτρικές απώλειες στον πυρήνα και η επαγωγική αντίδραση </a:t>
            </a:r>
            <a:endParaRPr kumimoji="0" lang="el-GR" sz="14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3012" name="Object 4"/>
          <p:cNvGraphicFramePr>
            <a:graphicFrameLocks noChangeAspect="1"/>
          </p:cNvGraphicFramePr>
          <p:nvPr/>
        </p:nvGraphicFramePr>
        <p:xfrm>
          <a:off x="3810000" y="4724400"/>
          <a:ext cx="457200" cy="304800"/>
        </p:xfrm>
        <a:graphic>
          <a:graphicData uri="http://schemas.openxmlformats.org/presentationml/2006/ole">
            <p:oleObj spid="_x0000_s43012" name="Equation" r:id="rId5" imgW="241195" imgH="203112" progId="Equation.DSMT4">
              <p:embed/>
            </p:oleObj>
          </a:graphicData>
        </a:graphic>
      </p:graphicFrame>
      <p:sp>
        <p:nvSpPr>
          <p:cNvPr id="8" name="Rectangle 7"/>
          <p:cNvSpPr/>
          <p:nvPr/>
        </p:nvSpPr>
        <p:spPr>
          <a:xfrm>
            <a:off x="1828800" y="4953000"/>
            <a:ext cx="4572000" cy="584775"/>
          </a:xfrm>
          <a:prstGeom prst="rect">
            <a:avLst/>
          </a:prstGeom>
        </p:spPr>
        <p:txBody>
          <a:bodyPr>
            <a:spAutoFit/>
          </a:bodyPr>
          <a:lstStyle/>
          <a:p>
            <a:r>
              <a:rPr lang="el-GR" sz="1600" b="1" dirty="0" smtClean="0"/>
              <a:t>τη συνολικά καταναλισκόμενη άεργο ισχύ κατά τη λειτουργία χωρίς φορτίο. </a:t>
            </a:r>
            <a:endParaRPr lang="en-US" sz="1600" b="1" dirty="0"/>
          </a:p>
        </p:txBody>
      </p:sp>
      <p:graphicFrame>
        <p:nvGraphicFramePr>
          <p:cNvPr id="43015" name="Object 7"/>
          <p:cNvGraphicFramePr>
            <a:graphicFrameLocks noChangeAspect="1"/>
          </p:cNvGraphicFramePr>
          <p:nvPr/>
        </p:nvGraphicFramePr>
        <p:xfrm>
          <a:off x="1447800" y="5562600"/>
          <a:ext cx="838200" cy="609600"/>
        </p:xfrm>
        <a:graphic>
          <a:graphicData uri="http://schemas.openxmlformats.org/presentationml/2006/ole">
            <p:oleObj spid="_x0000_s43015" name="Equation" r:id="rId6" imgW="291960" imgH="228600" progId="Equation.DSMT4">
              <p:embed/>
            </p:oleObj>
          </a:graphicData>
        </a:graphic>
      </p:graphicFrame>
      <p:sp>
        <p:nvSpPr>
          <p:cNvPr id="11" name="Rectangle 10"/>
          <p:cNvSpPr/>
          <p:nvPr/>
        </p:nvSpPr>
        <p:spPr>
          <a:xfrm>
            <a:off x="2286000" y="5562600"/>
            <a:ext cx="4572000" cy="584775"/>
          </a:xfrm>
          <a:prstGeom prst="rect">
            <a:avLst/>
          </a:prstGeom>
        </p:spPr>
        <p:txBody>
          <a:bodyPr>
            <a:spAutoFit/>
          </a:bodyPr>
          <a:lstStyle/>
          <a:p>
            <a:r>
              <a:rPr lang="el-GR" sz="1600" b="1" dirty="0" smtClean="0"/>
              <a:t>συνιστώσα ρεύματος απωλειών πυρήνα (</a:t>
            </a:r>
            <a:r>
              <a:rPr lang="en-US" sz="1600" b="1" dirty="0" smtClean="0"/>
              <a:t>core</a:t>
            </a:r>
            <a:r>
              <a:rPr lang="el-GR" sz="1600" b="1" dirty="0" smtClean="0"/>
              <a:t>-</a:t>
            </a:r>
            <a:r>
              <a:rPr lang="en-US" sz="1600" b="1" dirty="0" smtClean="0"/>
              <a:t>loss current</a:t>
            </a:r>
            <a:r>
              <a:rPr lang="el-GR" sz="1600" b="1" dirty="0" smtClean="0"/>
              <a:t>)</a:t>
            </a:r>
            <a:endParaRPr lang="en-US" sz="1600" b="1" dirty="0"/>
          </a:p>
        </p:txBody>
      </p:sp>
      <p:graphicFrame>
        <p:nvGraphicFramePr>
          <p:cNvPr id="43017" name="Object 9"/>
          <p:cNvGraphicFramePr>
            <a:graphicFrameLocks noChangeAspect="1"/>
          </p:cNvGraphicFramePr>
          <p:nvPr/>
        </p:nvGraphicFramePr>
        <p:xfrm>
          <a:off x="4724400" y="3505200"/>
          <a:ext cx="533400" cy="533400"/>
        </p:xfrm>
        <a:graphic>
          <a:graphicData uri="http://schemas.openxmlformats.org/presentationml/2006/ole">
            <p:oleObj spid="_x0000_s43017" name="Equation" r:id="rId7" imgW="317160" imgH="228600" progId="Equation.DSMT4">
              <p:embed/>
            </p:oleObj>
          </a:graphicData>
        </a:graphic>
      </p:graphicFrame>
      <p:sp>
        <p:nvSpPr>
          <p:cNvPr id="14" name="Rectangle 13"/>
          <p:cNvSpPr/>
          <p:nvPr/>
        </p:nvSpPr>
        <p:spPr>
          <a:xfrm>
            <a:off x="5410200" y="3505200"/>
            <a:ext cx="3429000" cy="646331"/>
          </a:xfrm>
          <a:prstGeom prst="rect">
            <a:avLst/>
          </a:prstGeom>
        </p:spPr>
        <p:txBody>
          <a:bodyPr wrap="square">
            <a:spAutoFit/>
          </a:bodyPr>
          <a:lstStyle/>
          <a:p>
            <a:r>
              <a:rPr lang="el-GR" dirty="0" smtClean="0"/>
              <a:t>ρεύμα μαγνήτισης (</a:t>
            </a:r>
            <a:r>
              <a:rPr lang="en-US" dirty="0" smtClean="0"/>
              <a:t>magnetizing current</a:t>
            </a:r>
            <a:endParaRPr lang="en-US" dirty="0"/>
          </a:p>
        </p:txBody>
      </p:sp>
      <p:graphicFrame>
        <p:nvGraphicFramePr>
          <p:cNvPr id="43019" name="Object 11"/>
          <p:cNvGraphicFramePr>
            <a:graphicFrameLocks noChangeAspect="1"/>
          </p:cNvGraphicFramePr>
          <p:nvPr/>
        </p:nvGraphicFramePr>
        <p:xfrm>
          <a:off x="4800600" y="2895600"/>
          <a:ext cx="685800" cy="599722"/>
        </p:xfrm>
        <a:graphic>
          <a:graphicData uri="http://schemas.openxmlformats.org/presentationml/2006/ole">
            <p:oleObj spid="_x0000_s43019" name="Equation" r:id="rId8" imgW="228600" imgH="241200" progId="Equation.DSMT4">
              <p:embed/>
            </p:oleObj>
          </a:graphicData>
        </a:graphic>
      </p:graphicFrame>
      <p:sp>
        <p:nvSpPr>
          <p:cNvPr id="17" name="Rectangle 16"/>
          <p:cNvSpPr/>
          <p:nvPr/>
        </p:nvSpPr>
        <p:spPr>
          <a:xfrm>
            <a:off x="5486400" y="2971800"/>
            <a:ext cx="3124200" cy="646331"/>
          </a:xfrm>
          <a:prstGeom prst="rect">
            <a:avLst/>
          </a:prstGeom>
        </p:spPr>
        <p:txBody>
          <a:bodyPr wrap="square">
            <a:spAutoFit/>
          </a:bodyPr>
          <a:lstStyle/>
          <a:p>
            <a:r>
              <a:rPr lang="el-GR" dirty="0" smtClean="0"/>
              <a:t>η ενεργός τιμή της θεμελιώδους συνιστώσας</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04799"/>
          </a:xfrm>
        </p:spPr>
        <p:txBody>
          <a:bodyPr>
            <a:normAutofit fontScale="90000"/>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228600" y="1143000"/>
            <a:ext cx="8686800" cy="5562600"/>
          </a:xfrm>
        </p:spPr>
        <p:txBody>
          <a:bodyPr>
            <a:normAutofit/>
          </a:bodyPr>
          <a:lstStyle/>
          <a:p>
            <a:r>
              <a:rPr lang="el-GR" sz="1600" b="1" dirty="0" smtClean="0">
                <a:solidFill>
                  <a:schemeClr val="tx1"/>
                </a:solidFill>
              </a:rPr>
              <a:t>Ιδανικός μετασχηματιστής</a:t>
            </a:r>
            <a:r>
              <a:rPr lang="en-US" sz="1600" b="1" dirty="0" smtClean="0">
                <a:solidFill>
                  <a:schemeClr val="tx1"/>
                </a:solidFill>
              </a:rPr>
              <a:t> </a:t>
            </a:r>
          </a:p>
          <a:p>
            <a:r>
              <a:rPr lang="en-US" sz="1600" b="1" dirty="0" smtClean="0">
                <a:solidFill>
                  <a:schemeClr val="tx1"/>
                </a:solidFill>
              </a:rPr>
              <a:t> </a:t>
            </a:r>
          </a:p>
          <a:p>
            <a:r>
              <a:rPr lang="el-GR" sz="1600" b="1" dirty="0" smtClean="0">
                <a:solidFill>
                  <a:schemeClr val="tx1"/>
                </a:solidFill>
              </a:rPr>
              <a:t>Για μια πρώτη διερεύνηση της επίδρασης του ρεύματος του δευτερεύοντος τυλίγματος (ρεύμα φορτίου-</a:t>
            </a:r>
            <a:r>
              <a:rPr lang="en-US" sz="1600" b="1" dirty="0" smtClean="0">
                <a:solidFill>
                  <a:schemeClr val="tx1"/>
                </a:solidFill>
              </a:rPr>
              <a:t>load current</a:t>
            </a:r>
            <a:r>
              <a:rPr lang="el-GR" sz="1600" b="1" dirty="0" smtClean="0">
                <a:solidFill>
                  <a:schemeClr val="tx1"/>
                </a:solidFill>
              </a:rPr>
              <a:t>)  στη λειτουργία του μετασχηματιστή, θα επιχειρήσουμε  μια απλουστευμένη ποσοτική ανάλυση των φαινομένων που επεισέρχονται</a:t>
            </a:r>
            <a:r>
              <a:rPr lang="el-GR" sz="1600" dirty="0" smtClean="0"/>
              <a:t>.</a:t>
            </a:r>
            <a:r>
              <a:rPr lang="en-US" sz="1600" dirty="0" smtClean="0"/>
              <a:t> </a:t>
            </a:r>
          </a:p>
          <a:p>
            <a:endParaRPr lang="en-US" sz="1600" dirty="0" smtClean="0"/>
          </a:p>
          <a:p>
            <a:r>
              <a:rPr lang="el-GR" sz="1600" b="1" dirty="0" smtClean="0">
                <a:solidFill>
                  <a:schemeClr val="tx1"/>
                </a:solidFill>
              </a:rPr>
              <a:t>Η ανάλυση αυτή θα βασιστεί σε συγκεκριμένες απλοποιητικές παραδοχές, οι οποίες θα αναλυθούν στη συνέχεια. Τα αποτελέσματα που θα προκύψουν με βάση τις παραδοχές αυτές, δεν θα έχουν σημαντική  απόκλιση  από την πραγματική λειτουργία του μετασχηματιστή.</a:t>
            </a:r>
            <a:endParaRPr lang="en-US" sz="1600" b="1" dirty="0" smtClean="0">
              <a:solidFill>
                <a:schemeClr val="tx1"/>
              </a:solidFill>
            </a:endParaRPr>
          </a:p>
          <a:p>
            <a:endParaRPr lang="en-US" sz="1600" b="1" dirty="0" smtClean="0">
              <a:solidFill>
                <a:schemeClr val="tx1"/>
              </a:solidFill>
            </a:endParaRPr>
          </a:p>
          <a:p>
            <a:r>
              <a:rPr lang="el-GR" sz="1600" b="1" dirty="0" smtClean="0">
                <a:solidFill>
                  <a:srgbClr val="FF0000"/>
                </a:solidFill>
              </a:rPr>
              <a:t>Οι απλοποιητικές παραδοχές είναι οι εξής:</a:t>
            </a:r>
            <a:endParaRPr lang="en-US" sz="1600" b="1" dirty="0" smtClean="0">
              <a:solidFill>
                <a:srgbClr val="FF0000"/>
              </a:solidFill>
            </a:endParaRPr>
          </a:p>
          <a:p>
            <a:pPr lvl="0" hangingPunct="0">
              <a:buFont typeface="Wingdings" pitchFamily="2" charset="2"/>
              <a:buChar char="§"/>
            </a:pPr>
            <a:r>
              <a:rPr lang="el-GR" sz="1600" b="1" dirty="0" smtClean="0">
                <a:solidFill>
                  <a:schemeClr val="tx1"/>
                </a:solidFill>
              </a:rPr>
              <a:t>Οι ωμικές αντιστάσεις των τυλιγμάτων (πρωτεύοντος και δευτερεύοντος) αμελούνται.</a:t>
            </a:r>
            <a:endParaRPr lang="en-US" sz="1600" b="1" dirty="0" smtClean="0">
              <a:solidFill>
                <a:schemeClr val="tx1"/>
              </a:solidFill>
            </a:endParaRPr>
          </a:p>
          <a:p>
            <a:pPr lvl="0" hangingPunct="0">
              <a:buFont typeface="Wingdings" pitchFamily="2" charset="2"/>
              <a:buChar char="§"/>
            </a:pPr>
            <a:r>
              <a:rPr lang="el-GR" sz="1600" b="1" dirty="0" smtClean="0">
                <a:solidFill>
                  <a:schemeClr val="tx1"/>
                </a:solidFill>
              </a:rPr>
              <a:t>Οι μαγνητικές ροές από σκέδαση, τόσο στο πρωτεύον όσο και στο δευτερεύον τύλιγμα αμελούνται.</a:t>
            </a:r>
            <a:endParaRPr lang="en-US" sz="1600" b="1" dirty="0" smtClean="0">
              <a:solidFill>
                <a:schemeClr val="tx1"/>
              </a:solidFill>
            </a:endParaRPr>
          </a:p>
          <a:p>
            <a:pPr lvl="0" hangingPunct="0">
              <a:buFont typeface="Wingdings" pitchFamily="2" charset="2"/>
              <a:buChar char="§"/>
            </a:pPr>
            <a:r>
              <a:rPr lang="el-GR" sz="1600" b="1" dirty="0" smtClean="0">
                <a:solidFill>
                  <a:schemeClr val="tx1"/>
                </a:solidFill>
              </a:rPr>
              <a:t>Η μαγνητική διαπερατότητα του σιδηρομαγνητικού κυκλώματος θεωρείται άπειρη, με αποτέλεσμα το ρεύμα μαγνήτισης που απαιτείται για την εγκατάσταση της μαγνητικής ροής στον πυρήνα να είναι μηδενικό.</a:t>
            </a:r>
            <a:endParaRPr lang="en-US" sz="1600" b="1" dirty="0" smtClean="0">
              <a:solidFill>
                <a:schemeClr val="tx1"/>
              </a:solidFill>
            </a:endParaRPr>
          </a:p>
          <a:p>
            <a:pPr lvl="0" hangingPunct="0">
              <a:buFont typeface="Wingdings" pitchFamily="2" charset="2"/>
              <a:buChar char="§"/>
            </a:pPr>
            <a:r>
              <a:rPr lang="el-GR" sz="1600" b="1" dirty="0" smtClean="0">
                <a:solidFill>
                  <a:schemeClr val="tx1"/>
                </a:solidFill>
              </a:rPr>
              <a:t>Οι απώλειες του πυρήνα (μαγνητικής υστέρησης και δινορρευμάτων) θεωρούνται αμελητέες.</a:t>
            </a:r>
            <a:endParaRPr lang="en-US" sz="1600" b="1" dirty="0" smtClean="0">
              <a:solidFill>
                <a:schemeClr val="tx1"/>
              </a:solidFill>
            </a:endParaRPr>
          </a:p>
          <a:p>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457199"/>
          </a:xfrm>
        </p:spPr>
        <p:txBody>
          <a:bodyPr>
            <a:no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304800" y="1066800"/>
            <a:ext cx="8610600" cy="5638800"/>
          </a:xfrm>
        </p:spPr>
        <p:txBody>
          <a:bodyPr>
            <a:normAutofit/>
          </a:bodyPr>
          <a:lstStyle/>
          <a:p>
            <a:r>
              <a:rPr lang="el-GR" sz="1600" b="1" dirty="0" smtClean="0">
                <a:solidFill>
                  <a:schemeClr val="tx1"/>
                </a:solidFill>
              </a:rPr>
              <a:t>Ιδανικός μετασχηματιστής</a:t>
            </a:r>
            <a:r>
              <a:rPr lang="en-US" sz="1600" b="1" dirty="0" smtClean="0">
                <a:solidFill>
                  <a:schemeClr val="tx1"/>
                </a:solidFill>
              </a:rPr>
              <a:t> </a:t>
            </a:r>
          </a:p>
          <a:p>
            <a:pPr>
              <a:buFont typeface="Arial" pitchFamily="34" charset="0"/>
              <a:buChar char="•"/>
            </a:pPr>
            <a:r>
              <a:rPr lang="el-GR" sz="1600" b="1" dirty="0" smtClean="0">
                <a:solidFill>
                  <a:schemeClr val="tx1"/>
                </a:solidFill>
              </a:rPr>
              <a:t>Σε ένα πραγματικό μετασχηματιστή, οι ωμικές αντιστάσεις είναι πεπερασμένες αλλά μικρής τιμής, με αποτέλεσμα και οι αντίστοιχες πτώσεις τάσης κατά την ονομαστική λειτουργία να είναι σε μέγεθος αρκετά μικρές σε σχέση με τις επαγόμενες τάσεις. </a:t>
            </a:r>
            <a:r>
              <a:rPr lang="en-US" sz="1600" b="1" dirty="0" smtClean="0">
                <a:solidFill>
                  <a:schemeClr val="tx1"/>
                </a:solidFill>
              </a:rPr>
              <a:t> </a:t>
            </a:r>
          </a:p>
          <a:p>
            <a:pPr>
              <a:buFont typeface="Arial" pitchFamily="34" charset="0"/>
              <a:buChar char="•"/>
            </a:pPr>
            <a:endParaRPr lang="en-US" sz="1600" b="1" dirty="0" smtClean="0">
              <a:solidFill>
                <a:schemeClr val="tx1"/>
              </a:solidFill>
            </a:endParaRPr>
          </a:p>
          <a:p>
            <a:pPr>
              <a:buFont typeface="Arial" pitchFamily="34" charset="0"/>
              <a:buChar char="•"/>
            </a:pPr>
            <a:r>
              <a:rPr lang="el-GR" sz="1600" b="1" dirty="0" smtClean="0">
                <a:solidFill>
                  <a:schemeClr val="tx1"/>
                </a:solidFill>
              </a:rPr>
              <a:t>Με τη βελτίωση της ποιότητας των σιδηρομαγνητικών υλικών, οι τιμές της σχετικής μαγνητικής διαπερατότητας είναι πλέον αρκετά υψηλές και αυτό με τη σειρά του έχει σαν αποτέλεσμα τη μείωση σε απαιτήσεις μαγνητεγερτικής δύναμης καθώς και τον περιορισμό των ροών σκέδασης.</a:t>
            </a:r>
            <a:r>
              <a:rPr lang="en-US" sz="1600" b="1" dirty="0" smtClean="0">
                <a:solidFill>
                  <a:schemeClr val="tx1"/>
                </a:solidFill>
              </a:rPr>
              <a:t> </a:t>
            </a:r>
          </a:p>
          <a:p>
            <a:pPr>
              <a:buFont typeface="Arial" pitchFamily="34" charset="0"/>
              <a:buChar char="•"/>
            </a:pPr>
            <a:endParaRPr lang="en-US" sz="1600" b="1" dirty="0" smtClean="0">
              <a:solidFill>
                <a:schemeClr val="tx1"/>
              </a:solidFill>
            </a:endParaRPr>
          </a:p>
          <a:p>
            <a:pPr>
              <a:buFont typeface="Arial" pitchFamily="34" charset="0"/>
              <a:buChar char="•"/>
            </a:pPr>
            <a:r>
              <a:rPr lang="el-GR" sz="1600" b="1" dirty="0" smtClean="0">
                <a:solidFill>
                  <a:schemeClr val="tx1"/>
                </a:solidFill>
              </a:rPr>
              <a:t>Επίσης με την προσθήκη πυριτίου στο κράμα των σιδηρομαγνητικών υλικών, την ελασματοποίηση του πυρήνα και την κατάλληλη μόνωση των ελασμάτων, οι απώλειες του πυρήνα μειώνονται </a:t>
            </a:r>
            <a:r>
              <a:rPr lang="en-US" sz="1600" b="1" dirty="0" smtClean="0">
                <a:solidFill>
                  <a:schemeClr val="tx1"/>
                </a:solidFill>
              </a:rPr>
              <a:t> </a:t>
            </a:r>
            <a:r>
              <a:rPr lang="el-GR" sz="1600" b="1" dirty="0" smtClean="0">
                <a:solidFill>
                  <a:schemeClr val="tx1"/>
                </a:solidFill>
              </a:rPr>
              <a:t>δραστικά. </a:t>
            </a:r>
            <a:endParaRPr lang="en-US" sz="1600" b="1" dirty="0" smtClean="0">
              <a:solidFill>
                <a:schemeClr val="tx1"/>
              </a:solidFill>
            </a:endParaRPr>
          </a:p>
          <a:p>
            <a:pPr>
              <a:buFont typeface="Arial" pitchFamily="34" charset="0"/>
              <a:buChar char="•"/>
            </a:pPr>
            <a:endParaRPr lang="en-US" sz="1600" b="1" dirty="0" smtClean="0">
              <a:solidFill>
                <a:schemeClr val="tx1"/>
              </a:solidFill>
            </a:endParaRPr>
          </a:p>
          <a:p>
            <a:pPr>
              <a:buFont typeface="Arial" pitchFamily="34" charset="0"/>
              <a:buChar char="•"/>
            </a:pPr>
            <a:r>
              <a:rPr lang="el-GR" sz="1600" b="1" dirty="0" smtClean="0">
                <a:solidFill>
                  <a:srgbClr val="FF0000"/>
                </a:solidFill>
              </a:rPr>
              <a:t>Το συμπέρασμα λοιπόν είναι ότι, η χρήση των ως άνω απλοποιητικών παραδοχών δεν αλλοιώνει την εικόνα του μετασχηματιστή σε σχέση με την πραγματικότητα.</a:t>
            </a:r>
            <a:endParaRPr lang="en-US" sz="1600" b="1" dirty="0" smtClean="0">
              <a:solidFill>
                <a:srgbClr val="FF0000"/>
              </a:solidFill>
            </a:endParaRPr>
          </a:p>
          <a:p>
            <a:pPr>
              <a:buFont typeface="Arial" pitchFamily="34" charset="0"/>
              <a:buChar char="•"/>
            </a:pP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200"/>
          </a:xfrm>
        </p:spPr>
        <p:txBody>
          <a:bodyPr>
            <a:normAutofit fontScale="90000"/>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228600" y="762000"/>
            <a:ext cx="8763000" cy="5867400"/>
          </a:xfrm>
        </p:spPr>
        <p:txBody>
          <a:bodyPr>
            <a:normAutofit/>
          </a:bodyPr>
          <a:lstStyle/>
          <a:p>
            <a:r>
              <a:rPr lang="el-GR" sz="1600" b="1" dirty="0" smtClean="0">
                <a:solidFill>
                  <a:schemeClr val="tx1"/>
                </a:solidFill>
              </a:rPr>
              <a:t>Ιδανικός μετασχηματιστής</a:t>
            </a:r>
            <a:r>
              <a:rPr lang="en-US" sz="1600" b="1" dirty="0" smtClean="0">
                <a:solidFill>
                  <a:schemeClr val="tx1"/>
                </a:solidFill>
              </a:rPr>
              <a:t> </a:t>
            </a:r>
          </a:p>
          <a:p>
            <a:endParaRPr lang="en-US" sz="1600" b="1" dirty="0" smtClean="0">
              <a:solidFill>
                <a:schemeClr val="tx1"/>
              </a:solidFill>
            </a:endParaRPr>
          </a:p>
          <a:p>
            <a:r>
              <a:rPr lang="el-GR" sz="1600" b="1" dirty="0" smtClean="0">
                <a:solidFill>
                  <a:schemeClr val="tx1"/>
                </a:solidFill>
              </a:rPr>
              <a:t>Με βάση τα παραπάνω, το ισοδύναμο κύκλωμα του μονοφασικού μετασχηματιστή κατά την υπό φορτίο λειτουργία δείχνεται στο σχ.3-9.</a:t>
            </a:r>
            <a:endParaRPr lang="en-US" sz="1600" b="1" dirty="0" smtClean="0">
              <a:solidFill>
                <a:schemeClr val="tx1"/>
              </a:solidFill>
            </a:endParaRPr>
          </a:p>
          <a:p>
            <a:endParaRPr lang="en-US" sz="1600" dirty="0"/>
          </a:p>
        </p:txBody>
      </p:sp>
      <p:pic>
        <p:nvPicPr>
          <p:cNvPr id="44034" name="Picture 2"/>
          <p:cNvPicPr>
            <a:picLocks noChangeAspect="1" noChangeArrowheads="1"/>
          </p:cNvPicPr>
          <p:nvPr/>
        </p:nvPicPr>
        <p:blipFill>
          <a:blip r:embed="rId3" cstate="print"/>
          <a:srcRect/>
          <a:stretch>
            <a:fillRect/>
          </a:stretch>
        </p:blipFill>
        <p:spPr bwMode="auto">
          <a:xfrm>
            <a:off x="228600" y="2133600"/>
            <a:ext cx="4095750" cy="1600200"/>
          </a:xfrm>
          <a:prstGeom prst="rect">
            <a:avLst/>
          </a:prstGeom>
          <a:noFill/>
          <a:ln w="9525">
            <a:noFill/>
            <a:miter lim="800000"/>
            <a:headEnd/>
            <a:tailEnd/>
          </a:ln>
        </p:spPr>
      </p:pic>
      <p:graphicFrame>
        <p:nvGraphicFramePr>
          <p:cNvPr id="44036" name="Object 4"/>
          <p:cNvGraphicFramePr>
            <a:graphicFrameLocks noChangeAspect="1"/>
          </p:cNvGraphicFramePr>
          <p:nvPr/>
        </p:nvGraphicFramePr>
        <p:xfrm>
          <a:off x="7086600" y="4191000"/>
          <a:ext cx="144463" cy="198438"/>
        </p:xfrm>
        <a:graphic>
          <a:graphicData uri="http://schemas.openxmlformats.org/presentationml/2006/ole">
            <p:oleObj spid="_x0000_s44036" name="Equation" r:id="rId4" imgW="139639" imgH="203112" progId="Equation.DSMT4">
              <p:embed/>
            </p:oleObj>
          </a:graphicData>
        </a:graphic>
      </p:graphicFrame>
      <p:graphicFrame>
        <p:nvGraphicFramePr>
          <p:cNvPr id="44035" name="Object 3"/>
          <p:cNvGraphicFramePr>
            <a:graphicFrameLocks noChangeAspect="1"/>
          </p:cNvGraphicFramePr>
          <p:nvPr/>
        </p:nvGraphicFramePr>
        <p:xfrm>
          <a:off x="7696200" y="4191000"/>
          <a:ext cx="160338" cy="198437"/>
        </p:xfrm>
        <a:graphic>
          <a:graphicData uri="http://schemas.openxmlformats.org/presentationml/2006/ole">
            <p:oleObj spid="_x0000_s44035" name="Equation" r:id="rId5" imgW="164957" imgH="203024" progId="Equation.DSMT4">
              <p:embed/>
            </p:oleObj>
          </a:graphicData>
        </a:graphic>
      </p:graphicFrame>
      <p:sp>
        <p:nvSpPr>
          <p:cNvPr id="44037" name="Rectangle 5"/>
          <p:cNvSpPr>
            <a:spLocks noChangeArrowheads="1"/>
          </p:cNvSpPr>
          <p:nvPr/>
        </p:nvSpPr>
        <p:spPr bwMode="auto">
          <a:xfrm>
            <a:off x="228600" y="4136395"/>
            <a:ext cx="7620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Times New Roman" pitchFamily="18" charset="0"/>
                <a:cs typeface="Arial" pitchFamily="34" charset="0"/>
              </a:rPr>
              <a:t>H</a:t>
            </a:r>
            <a:r>
              <a:rPr kumimoji="0" lang="el-GR" sz="1100" b="0" i="0" u="none" strike="noStrike" cap="none" normalizeH="0" baseline="0" dirty="0" smtClean="0">
                <a:ln>
                  <a:noFill/>
                </a:ln>
                <a:effectLst/>
                <a:latin typeface="Arial" pitchFamily="34" charset="0"/>
                <a:ea typeface="Times New Roman" pitchFamily="18" charset="0"/>
                <a:cs typeface="Arial" pitchFamily="34" charset="0"/>
              </a:rPr>
              <a:t> χρονική μεταβολή της μαγνητικής ροής, έχει σαν αποτέλεσμα την επαγωγή αντιηλεκτρεγερτικών δυνάμεων </a:t>
            </a:r>
            <a:endParaRPr kumimoji="0" lang="el-GR" sz="1800" b="0" i="0" u="none" strike="noStrike" cap="none" normalizeH="0" baseline="0" dirty="0" smtClean="0">
              <a:ln>
                <a:noFill/>
              </a:ln>
              <a:effectLst/>
              <a:latin typeface="Arial" pitchFamily="34" charset="0"/>
              <a:cs typeface="Arial" pitchFamily="34" charset="0"/>
            </a:endParaRPr>
          </a:p>
        </p:txBody>
      </p:sp>
      <p:sp>
        <p:nvSpPr>
          <p:cNvPr id="44038" name="Rectangle 6"/>
          <p:cNvSpPr>
            <a:spLocks noChangeArrowheads="1"/>
          </p:cNvSpPr>
          <p:nvPr/>
        </p:nvSpPr>
        <p:spPr bwMode="auto">
          <a:xfrm>
            <a:off x="7239000" y="426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a:t>
            </a:r>
            <a:r>
              <a:rPr kumimoji="0" lang="el-G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304800" y="449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στα τυλίγματα του πρωτεύοντος και του δευτερεύοντος αντίστοιχα</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304800" y="4724400"/>
            <a:ext cx="4572000" cy="1600438"/>
          </a:xfrm>
          <a:prstGeom prst="rect">
            <a:avLst/>
          </a:prstGeom>
        </p:spPr>
        <p:txBody>
          <a:bodyPr>
            <a:spAutoFit/>
          </a:bodyPr>
          <a:lstStyle/>
          <a:p>
            <a:pPr algn="just"/>
            <a:r>
              <a:rPr lang="el-GR" sz="1400" b="1" dirty="0" smtClean="0"/>
              <a:t>Οι πολικότητες των επαγόμενων τάσεων, σχετίζονται με τις φορές περιέλιξης των τυλιγμάτων (οι οποίες καθορίζονται με τη σύμβαση της τελείας) και είναι άμεση συνέπεια του νόμου του </a:t>
            </a:r>
            <a:r>
              <a:rPr lang="en-US" sz="1400" b="1" dirty="0" smtClean="0"/>
              <a:t>Lentz</a:t>
            </a:r>
            <a:r>
              <a:rPr lang="el-GR" sz="1400" b="1" dirty="0" smtClean="0"/>
              <a:t>. Με βάση τη σύμβαση της τελείας, οι επαγόμενες τάσεις στα δύο τυλίγματα θα έχουν σε κάθε χρονική στιγμή το ίδιο πρόσημο στα άκρα της τελείας, δηλαδή θα είναι σε φάση χρόνου μεταξύ τους. </a:t>
            </a:r>
            <a:endParaRPr lang="en-US" sz="1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04800"/>
          </a:xfrm>
        </p:spPr>
        <p:txBody>
          <a:bodyPr>
            <a:normAutofit fontScale="90000"/>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152400" y="762000"/>
            <a:ext cx="8686800" cy="5867400"/>
          </a:xfrm>
        </p:spPr>
        <p:txBody>
          <a:bodyPr>
            <a:normAutofit/>
          </a:bodyPr>
          <a:lstStyle/>
          <a:p>
            <a:r>
              <a:rPr lang="el-GR" sz="1600" b="1" dirty="0" smtClean="0">
                <a:solidFill>
                  <a:schemeClr val="tx1"/>
                </a:solidFill>
              </a:rPr>
              <a:t>Ιδανικός μετασχηματιστής</a:t>
            </a:r>
            <a:r>
              <a:rPr lang="en-US" sz="1600" b="1" dirty="0" smtClean="0">
                <a:solidFill>
                  <a:schemeClr val="tx1"/>
                </a:solidFill>
              </a:rPr>
              <a:t> </a:t>
            </a:r>
          </a:p>
          <a:p>
            <a:r>
              <a:rPr lang="el-GR" sz="1600" b="1" dirty="0" smtClean="0">
                <a:solidFill>
                  <a:schemeClr val="tx1"/>
                </a:solidFill>
              </a:rPr>
              <a:t>Λαμβάνοντας υπόψη τις ροές των τυλιγμάτων, για τον ιδανικό μετασχηματιστή του </a:t>
            </a:r>
            <a:r>
              <a:rPr lang="el-GR" sz="1600" b="1" dirty="0" err="1" smtClean="0">
                <a:solidFill>
                  <a:schemeClr val="tx1"/>
                </a:solidFill>
              </a:rPr>
              <a:t>σχ</a:t>
            </a:r>
            <a:r>
              <a:rPr lang="en-US" sz="1600" b="1" dirty="0" smtClean="0">
                <a:solidFill>
                  <a:schemeClr val="tx1"/>
                </a:solidFill>
              </a:rPr>
              <a:t> </a:t>
            </a:r>
            <a:r>
              <a:rPr lang="el-GR" sz="1600" b="1" dirty="0" smtClean="0">
                <a:solidFill>
                  <a:schemeClr val="tx1"/>
                </a:solidFill>
              </a:rPr>
              <a:t>3-9, θα ισχύει ότι</a:t>
            </a:r>
            <a:endParaRPr lang="en-US" sz="1600" b="1" dirty="0" smtClean="0">
              <a:solidFill>
                <a:schemeClr val="tx1"/>
              </a:solidFill>
            </a:endParaRPr>
          </a:p>
        </p:txBody>
      </p:sp>
      <p:graphicFrame>
        <p:nvGraphicFramePr>
          <p:cNvPr id="49154" name="Object 2"/>
          <p:cNvGraphicFramePr>
            <a:graphicFrameLocks noChangeAspect="1"/>
          </p:cNvGraphicFramePr>
          <p:nvPr/>
        </p:nvGraphicFramePr>
        <p:xfrm>
          <a:off x="533400" y="1905000"/>
          <a:ext cx="1676400" cy="685800"/>
        </p:xfrm>
        <a:graphic>
          <a:graphicData uri="http://schemas.openxmlformats.org/presentationml/2006/ole">
            <p:oleObj spid="_x0000_s49154" name="Equation" r:id="rId3" imgW="1091880" imgH="393480" progId="Equation.DSMT4">
              <p:embed/>
            </p:oleObj>
          </a:graphicData>
        </a:graphic>
      </p:graphicFrame>
      <p:graphicFrame>
        <p:nvGraphicFramePr>
          <p:cNvPr id="49155" name="Object 3"/>
          <p:cNvGraphicFramePr>
            <a:graphicFrameLocks noChangeAspect="1"/>
          </p:cNvGraphicFramePr>
          <p:nvPr/>
        </p:nvGraphicFramePr>
        <p:xfrm>
          <a:off x="2895600" y="1905000"/>
          <a:ext cx="1600200" cy="762000"/>
        </p:xfrm>
        <a:graphic>
          <a:graphicData uri="http://schemas.openxmlformats.org/presentationml/2006/ole">
            <p:oleObj spid="_x0000_s49155" name="Equation" r:id="rId4" imgW="1143000" imgH="393480" progId="Equation.DSMT4">
              <p:embed/>
            </p:oleObj>
          </a:graphicData>
        </a:graphic>
      </p:graphicFrame>
      <p:graphicFrame>
        <p:nvGraphicFramePr>
          <p:cNvPr id="49159" name="Object 7"/>
          <p:cNvGraphicFramePr>
            <a:graphicFrameLocks noChangeAspect="1"/>
          </p:cNvGraphicFramePr>
          <p:nvPr/>
        </p:nvGraphicFramePr>
        <p:xfrm>
          <a:off x="5181600" y="2971800"/>
          <a:ext cx="1600200" cy="685800"/>
        </p:xfrm>
        <a:graphic>
          <a:graphicData uri="http://schemas.openxmlformats.org/presentationml/2006/ole">
            <p:oleObj spid="_x0000_s49159" name="Equation" r:id="rId5" imgW="723600" imgH="228600" progId="Equation.DSMT4">
              <p:embed/>
            </p:oleObj>
          </a:graphicData>
        </a:graphic>
      </p:graphicFrame>
      <p:sp>
        <p:nvSpPr>
          <p:cNvPr id="10" name="Rectangle 9"/>
          <p:cNvSpPr/>
          <p:nvPr/>
        </p:nvSpPr>
        <p:spPr>
          <a:xfrm>
            <a:off x="762000" y="3124200"/>
            <a:ext cx="4471032" cy="369332"/>
          </a:xfrm>
          <a:prstGeom prst="rect">
            <a:avLst/>
          </a:prstGeom>
        </p:spPr>
        <p:txBody>
          <a:bodyPr wrap="none">
            <a:spAutoFit/>
          </a:bodyPr>
          <a:lstStyle/>
          <a:p>
            <a:r>
              <a:rPr lang="el-GR" dirty="0" smtClean="0"/>
              <a:t>Από τις (3.23) και (3.24) με την παραδοχή ότι </a:t>
            </a:r>
            <a:endParaRPr lang="en-US" dirty="0"/>
          </a:p>
        </p:txBody>
      </p:sp>
      <p:sp>
        <p:nvSpPr>
          <p:cNvPr id="11" name="Rectangle 10"/>
          <p:cNvSpPr/>
          <p:nvPr/>
        </p:nvSpPr>
        <p:spPr>
          <a:xfrm>
            <a:off x="6934200" y="3124200"/>
            <a:ext cx="1164293" cy="369332"/>
          </a:xfrm>
          <a:prstGeom prst="rect">
            <a:avLst/>
          </a:prstGeom>
        </p:spPr>
        <p:txBody>
          <a:bodyPr wrap="none">
            <a:spAutoFit/>
          </a:bodyPr>
          <a:lstStyle/>
          <a:p>
            <a:r>
              <a:rPr lang="el-GR" dirty="0" smtClean="0"/>
              <a:t>προκύπτει</a:t>
            </a:r>
            <a:endParaRPr lang="en-US" dirty="0"/>
          </a:p>
        </p:txBody>
      </p:sp>
      <p:graphicFrame>
        <p:nvGraphicFramePr>
          <p:cNvPr id="49160" name="Object 8"/>
          <p:cNvGraphicFramePr>
            <a:graphicFrameLocks noChangeAspect="1"/>
          </p:cNvGraphicFramePr>
          <p:nvPr/>
        </p:nvGraphicFramePr>
        <p:xfrm>
          <a:off x="609600" y="3733800"/>
          <a:ext cx="2590800" cy="990600"/>
        </p:xfrm>
        <a:graphic>
          <a:graphicData uri="http://schemas.openxmlformats.org/presentationml/2006/ole">
            <p:oleObj spid="_x0000_s49160" name="Equation" r:id="rId6" imgW="1091880" imgH="431640" progId="Equation.DSMT4">
              <p:embed/>
            </p:oleObj>
          </a:graphicData>
        </a:graphic>
      </p:graphicFrame>
      <p:sp>
        <p:nvSpPr>
          <p:cNvPr id="13" name="Rectangle 12"/>
          <p:cNvSpPr/>
          <p:nvPr/>
        </p:nvSpPr>
        <p:spPr>
          <a:xfrm>
            <a:off x="3124200" y="4800600"/>
            <a:ext cx="4572000" cy="1200329"/>
          </a:xfrm>
          <a:prstGeom prst="rect">
            <a:avLst/>
          </a:prstGeom>
        </p:spPr>
        <p:txBody>
          <a:bodyPr>
            <a:spAutoFit/>
          </a:bodyPr>
          <a:lstStyle/>
          <a:p>
            <a:pPr algn="just"/>
            <a:r>
              <a:rPr lang="el-GR" b="1" dirty="0" smtClean="0"/>
              <a:t>Δηλαδή, ο λόγος επαγόμενων τάσεων είναι ίσος με το λόγο των σπειρών των τυλιγμάτων. Ο λόγος αυτός είναι γνωστός ως λόγος μετασχηματισμού (</a:t>
            </a:r>
            <a:r>
              <a:rPr lang="en-US" b="1" dirty="0" smtClean="0"/>
              <a:t>transformation ratio</a:t>
            </a:r>
            <a:r>
              <a:rPr lang="el-GR" b="1" dirty="0" smtClean="0"/>
              <a:t>). </a:t>
            </a:r>
            <a:endParaRPr lang="en-US" b="1" dirty="0"/>
          </a:p>
        </p:txBody>
      </p:sp>
      <p:graphicFrame>
        <p:nvGraphicFramePr>
          <p:cNvPr id="49161" name="Object 9"/>
          <p:cNvGraphicFramePr>
            <a:graphicFrameLocks noChangeAspect="1"/>
          </p:cNvGraphicFramePr>
          <p:nvPr/>
        </p:nvGraphicFramePr>
        <p:xfrm>
          <a:off x="5638800" y="2133600"/>
          <a:ext cx="1587500" cy="254000"/>
        </p:xfrm>
        <a:graphic>
          <a:graphicData uri="http://schemas.openxmlformats.org/presentationml/2006/ole">
            <p:oleObj spid="_x0000_s49161" name="Equation" r:id="rId7" imgW="1587240" imgH="253800" progId="Equation.DSMT4">
              <p:embed/>
            </p:oleObj>
          </a:graphicData>
        </a:graphic>
      </p:graphicFrame>
      <p:graphicFrame>
        <p:nvGraphicFramePr>
          <p:cNvPr id="49162" name="Object 10"/>
          <p:cNvGraphicFramePr>
            <a:graphicFrameLocks noChangeAspect="1"/>
          </p:cNvGraphicFramePr>
          <p:nvPr/>
        </p:nvGraphicFramePr>
        <p:xfrm>
          <a:off x="2209800" y="2133600"/>
          <a:ext cx="419100" cy="254000"/>
        </p:xfrm>
        <a:graphic>
          <a:graphicData uri="http://schemas.openxmlformats.org/presentationml/2006/ole">
            <p:oleObj spid="_x0000_s49162" name="Equation" r:id="rId8" imgW="419040" imgH="253800" progId="Equation.DSMT4">
              <p:embed/>
            </p:oleObj>
          </a:graphicData>
        </a:graphic>
      </p:graphicFrame>
      <p:graphicFrame>
        <p:nvGraphicFramePr>
          <p:cNvPr id="49163" name="Object 11"/>
          <p:cNvGraphicFramePr>
            <a:graphicFrameLocks noChangeAspect="1"/>
          </p:cNvGraphicFramePr>
          <p:nvPr/>
        </p:nvGraphicFramePr>
        <p:xfrm>
          <a:off x="4572000" y="2209800"/>
          <a:ext cx="431800" cy="254000"/>
        </p:xfrm>
        <a:graphic>
          <a:graphicData uri="http://schemas.openxmlformats.org/presentationml/2006/ole">
            <p:oleObj spid="_x0000_s49163" name="Equation" r:id="rId9" imgW="431640" imgH="253800" progId="Equation.DSMT4">
              <p:embed/>
            </p:oleObj>
          </a:graphicData>
        </a:graphic>
      </p:graphicFrame>
      <p:graphicFrame>
        <p:nvGraphicFramePr>
          <p:cNvPr id="49164" name="Object 12"/>
          <p:cNvGraphicFramePr>
            <a:graphicFrameLocks noChangeAspect="1"/>
          </p:cNvGraphicFramePr>
          <p:nvPr/>
        </p:nvGraphicFramePr>
        <p:xfrm>
          <a:off x="3276600" y="4114800"/>
          <a:ext cx="419100" cy="203200"/>
        </p:xfrm>
        <a:graphic>
          <a:graphicData uri="http://schemas.openxmlformats.org/presentationml/2006/ole">
            <p:oleObj spid="_x0000_s49164" name="Equation" r:id="rId10" imgW="419040" imgH="20304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609600" y="1371600"/>
            <a:ext cx="7467600" cy="4495800"/>
          </a:xfrm>
        </p:spPr>
        <p:txBody>
          <a:bodyPr/>
          <a:lstStyle/>
          <a:p>
            <a:r>
              <a:rPr lang="el-GR" b="1" dirty="0" smtClean="0">
                <a:solidFill>
                  <a:srgbClr val="FF0000"/>
                </a:solidFill>
              </a:rPr>
              <a:t>Εισαγωγή  </a:t>
            </a:r>
          </a:p>
          <a:p>
            <a:endParaRPr lang="el-GR" b="1" dirty="0" smtClean="0">
              <a:solidFill>
                <a:srgbClr val="FF0000"/>
              </a:solidFill>
            </a:endParaRPr>
          </a:p>
          <a:p>
            <a:pPr>
              <a:buFont typeface="Arial" pitchFamily="34" charset="0"/>
              <a:buChar char="•"/>
            </a:pPr>
            <a:r>
              <a:rPr lang="el-GR" sz="2400" b="1" dirty="0" smtClean="0">
                <a:solidFill>
                  <a:schemeClr val="tx1"/>
                </a:solidFill>
              </a:rPr>
              <a:t> Ένας </a:t>
            </a:r>
            <a:r>
              <a:rPr lang="el-GR" sz="2400" b="1" dirty="0">
                <a:solidFill>
                  <a:schemeClr val="tx1"/>
                </a:solidFill>
              </a:rPr>
              <a:t>μετασχηματιστής μπορεί να λειτουργήσει ως μετασχηματιστής ανύψωσης (</a:t>
            </a:r>
            <a:r>
              <a:rPr lang="en-US" sz="2400" b="1" dirty="0">
                <a:solidFill>
                  <a:schemeClr val="tx1"/>
                </a:solidFill>
              </a:rPr>
              <a:t>step</a:t>
            </a:r>
            <a:r>
              <a:rPr lang="el-GR" sz="2400" b="1" dirty="0">
                <a:solidFill>
                  <a:schemeClr val="tx1"/>
                </a:solidFill>
              </a:rPr>
              <a:t>-</a:t>
            </a:r>
            <a:r>
              <a:rPr lang="en-US" sz="2400" b="1" dirty="0">
                <a:solidFill>
                  <a:schemeClr val="tx1"/>
                </a:solidFill>
              </a:rPr>
              <a:t>up transformer</a:t>
            </a:r>
            <a:r>
              <a:rPr lang="el-GR" sz="2400" b="1" dirty="0">
                <a:solidFill>
                  <a:schemeClr val="tx1"/>
                </a:solidFill>
              </a:rPr>
              <a:t>) όπου η επαγόμενη τάση του δευτερεύοντος είναι μεγαλύτερη σε μέγεθος από την αντίστοιχη του </a:t>
            </a:r>
            <a:r>
              <a:rPr lang="el-GR" sz="2400" b="1" dirty="0" smtClean="0">
                <a:solidFill>
                  <a:schemeClr val="tx1"/>
                </a:solidFill>
              </a:rPr>
              <a:t>πρωτεύοντος </a:t>
            </a:r>
          </a:p>
          <a:p>
            <a:r>
              <a:rPr lang="el-GR" sz="2400" b="1" dirty="0">
                <a:solidFill>
                  <a:srgbClr val="C00000"/>
                </a:solidFill>
              </a:rPr>
              <a:t>(</a:t>
            </a:r>
            <a:r>
              <a:rPr lang="en-US" sz="2400" b="1" dirty="0">
                <a:solidFill>
                  <a:srgbClr val="C00000"/>
                </a:solidFill>
              </a:rPr>
              <a:t>step</a:t>
            </a:r>
            <a:r>
              <a:rPr lang="el-GR" sz="2400" b="1" dirty="0">
                <a:solidFill>
                  <a:srgbClr val="C00000"/>
                </a:solidFill>
              </a:rPr>
              <a:t>-</a:t>
            </a:r>
            <a:r>
              <a:rPr lang="en-US" sz="2400" b="1" dirty="0">
                <a:solidFill>
                  <a:srgbClr val="C00000"/>
                </a:solidFill>
              </a:rPr>
              <a:t>up transformer</a:t>
            </a:r>
            <a:r>
              <a:rPr lang="el-GR" sz="2400" b="1" dirty="0">
                <a:solidFill>
                  <a:srgbClr val="C00000"/>
                </a:solidFill>
              </a:rPr>
              <a:t>)</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80999"/>
          </a:xfrm>
        </p:spPr>
        <p:txBody>
          <a:bodyPr>
            <a:no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152400" y="914400"/>
            <a:ext cx="8686800" cy="5715000"/>
          </a:xfrm>
        </p:spPr>
        <p:txBody>
          <a:bodyPr>
            <a:normAutofit/>
          </a:bodyPr>
          <a:lstStyle/>
          <a:p>
            <a:r>
              <a:rPr lang="el-GR" sz="1600" b="1" dirty="0" smtClean="0">
                <a:solidFill>
                  <a:schemeClr val="tx1"/>
                </a:solidFill>
              </a:rPr>
              <a:t>Ιδανικός μετασχηματιστής</a:t>
            </a:r>
            <a:r>
              <a:rPr lang="en-US" sz="1600" b="1" dirty="0" smtClean="0">
                <a:solidFill>
                  <a:schemeClr val="tx1"/>
                </a:solidFill>
              </a:rPr>
              <a:t> </a:t>
            </a:r>
          </a:p>
          <a:p>
            <a:pPr hangingPunct="0"/>
            <a:r>
              <a:rPr lang="el-GR" sz="1600" b="1" dirty="0" smtClean="0">
                <a:solidFill>
                  <a:schemeClr val="tx1"/>
                </a:solidFill>
              </a:rPr>
              <a:t>Το ηλεκτρικό ανάλογο του μαγνητικού κυκλώματος, δείχνεται στο σχ.3-10.</a:t>
            </a:r>
            <a:endParaRPr lang="en-US" sz="1600" b="1" dirty="0" smtClean="0">
              <a:solidFill>
                <a:schemeClr val="tx1"/>
              </a:solidFill>
            </a:endParaRPr>
          </a:p>
          <a:p>
            <a:pPr hangingPunct="0"/>
            <a:r>
              <a:rPr lang="el-GR" sz="1600" b="1" dirty="0" smtClean="0">
                <a:solidFill>
                  <a:schemeClr val="tx1"/>
                </a:solidFill>
              </a:rPr>
              <a:t> </a:t>
            </a:r>
            <a:endParaRPr lang="en-US" sz="1600" b="1" dirty="0" smtClean="0">
              <a:solidFill>
                <a:schemeClr val="tx1"/>
              </a:solidFill>
            </a:endParaRPr>
          </a:p>
          <a:p>
            <a:endParaRPr lang="en-US" sz="1600" dirty="0"/>
          </a:p>
        </p:txBody>
      </p:sp>
      <p:pic>
        <p:nvPicPr>
          <p:cNvPr id="50178" name="Picture 2"/>
          <p:cNvPicPr>
            <a:picLocks noChangeAspect="1" noChangeArrowheads="1"/>
          </p:cNvPicPr>
          <p:nvPr/>
        </p:nvPicPr>
        <p:blipFill>
          <a:blip r:embed="rId3" cstate="print"/>
          <a:srcRect/>
          <a:stretch>
            <a:fillRect/>
          </a:stretch>
        </p:blipFill>
        <p:spPr bwMode="auto">
          <a:xfrm>
            <a:off x="914400" y="1828800"/>
            <a:ext cx="4419600" cy="1771650"/>
          </a:xfrm>
          <a:prstGeom prst="rect">
            <a:avLst/>
          </a:prstGeom>
          <a:noFill/>
          <a:ln w="9525">
            <a:noFill/>
            <a:miter lim="800000"/>
            <a:headEnd/>
            <a:tailEnd/>
          </a:ln>
        </p:spPr>
      </p:pic>
      <p:sp>
        <p:nvSpPr>
          <p:cNvPr id="50179" name="Rectangle 3"/>
          <p:cNvSpPr>
            <a:spLocks noChangeArrowheads="1"/>
          </p:cNvSpPr>
          <p:nvPr/>
        </p:nvSpPr>
        <p:spPr bwMode="auto">
          <a:xfrm>
            <a:off x="381000" y="3831595"/>
            <a:ext cx="5791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Από την εφαρμογή του νόμου του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Ampere</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στο μαγνητικό κύκλωμα του σχ.3-10, έχουμε</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0180" name="Object 4"/>
          <p:cNvGraphicFramePr>
            <a:graphicFrameLocks noChangeAspect="1"/>
          </p:cNvGraphicFramePr>
          <p:nvPr/>
        </p:nvGraphicFramePr>
        <p:xfrm>
          <a:off x="457200" y="4191000"/>
          <a:ext cx="3124200" cy="457200"/>
        </p:xfrm>
        <a:graphic>
          <a:graphicData uri="http://schemas.openxmlformats.org/presentationml/2006/ole">
            <p:oleObj spid="_x0000_s50180" name="Equation" r:id="rId4" imgW="1917360" imgH="253800" progId="Equation.DSMT4">
              <p:embed/>
            </p:oleObj>
          </a:graphicData>
        </a:graphic>
      </p:graphicFrame>
      <p:sp>
        <p:nvSpPr>
          <p:cNvPr id="50182" name="Rectangle 6"/>
          <p:cNvSpPr>
            <a:spLocks noChangeArrowheads="1"/>
          </p:cNvSpPr>
          <p:nvPr/>
        </p:nvSpPr>
        <p:spPr bwMode="auto">
          <a:xfrm>
            <a:off x="228600" y="4569209"/>
            <a:ext cx="6629400"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Αλλά με βάση την παραδοχή ότι η σχετική μαγνητική διαπερατότητα του πυρήνα του ιδανικού μετασχηματιστή είναι άπειρη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100" dirty="0" smtClean="0"/>
              <a:t>η μαγνητική αντίσταση του σιδηρομαγνητικού κυκλώματος είναι μηδενική. Επομένως</a:t>
            </a:r>
            <a:endParaRPr lang="en-US" sz="1100" dirty="0" smtClean="0"/>
          </a:p>
          <a:p>
            <a:pPr hangingPunct="0"/>
            <a:r>
              <a:rPr lang="el-GR" dirty="0" smtClean="0"/>
              <a:t> </a:t>
            </a:r>
            <a:endParaRPr lang="en-US" dirty="0" smtClean="0"/>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0181" name="Object 5"/>
          <p:cNvGraphicFramePr>
            <a:graphicFrameLocks noChangeAspect="1"/>
          </p:cNvGraphicFramePr>
          <p:nvPr/>
        </p:nvGraphicFramePr>
        <p:xfrm>
          <a:off x="2209800" y="4800600"/>
          <a:ext cx="495300" cy="198438"/>
        </p:xfrm>
        <a:graphic>
          <a:graphicData uri="http://schemas.openxmlformats.org/presentationml/2006/ole">
            <p:oleObj spid="_x0000_s50181" name="Equation" r:id="rId5" imgW="494870" imgH="203024" progId="Equation.DSMT4">
              <p:embed/>
            </p:oleObj>
          </a:graphicData>
        </a:graphic>
      </p:graphicFrame>
      <p:graphicFrame>
        <p:nvGraphicFramePr>
          <p:cNvPr id="50184" name="Object 8"/>
          <p:cNvGraphicFramePr>
            <a:graphicFrameLocks noChangeAspect="1"/>
          </p:cNvGraphicFramePr>
          <p:nvPr/>
        </p:nvGraphicFramePr>
        <p:xfrm>
          <a:off x="381000" y="5257800"/>
          <a:ext cx="2514600" cy="533400"/>
        </p:xfrm>
        <a:graphic>
          <a:graphicData uri="http://schemas.openxmlformats.org/presentationml/2006/ole">
            <p:oleObj spid="_x0000_s50184" name="Equation" r:id="rId6" imgW="1650960" imgH="253800" progId="Equation.DSMT4">
              <p:embed/>
            </p:oleObj>
          </a:graphicData>
        </a:graphic>
      </p:graphicFrame>
      <p:sp>
        <p:nvSpPr>
          <p:cNvPr id="50185" name="Rectangle 9"/>
          <p:cNvSpPr>
            <a:spLocks noChangeArrowheads="1"/>
          </p:cNvSpPr>
          <p:nvPr/>
        </p:nvSpPr>
        <p:spPr bwMode="auto">
          <a:xfrm>
            <a:off x="228600" y="5965195"/>
            <a:ext cx="533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0186" name="Object 10"/>
          <p:cNvGraphicFramePr>
            <a:graphicFrameLocks noChangeAspect="1"/>
          </p:cNvGraphicFramePr>
          <p:nvPr/>
        </p:nvGraphicFramePr>
        <p:xfrm>
          <a:off x="838200" y="5943600"/>
          <a:ext cx="1600200" cy="685800"/>
        </p:xfrm>
        <a:graphic>
          <a:graphicData uri="http://schemas.openxmlformats.org/presentationml/2006/ole">
            <p:oleObj spid="_x0000_s50186" name="Equation" r:id="rId7" imgW="787320" imgH="431640" progId="Equation.DSMT4">
              <p:embed/>
            </p:oleObj>
          </a:graphicData>
        </a:graphic>
      </p:graphicFrame>
      <p:graphicFrame>
        <p:nvGraphicFramePr>
          <p:cNvPr id="50187" name="Object 11"/>
          <p:cNvGraphicFramePr>
            <a:graphicFrameLocks noChangeAspect="1"/>
          </p:cNvGraphicFramePr>
          <p:nvPr/>
        </p:nvGraphicFramePr>
        <p:xfrm>
          <a:off x="4876800" y="5867400"/>
          <a:ext cx="1828800" cy="609600"/>
        </p:xfrm>
        <a:graphic>
          <a:graphicData uri="http://schemas.openxmlformats.org/presentationml/2006/ole">
            <p:oleObj spid="_x0000_s50187" name="Equation" r:id="rId8" imgW="583920" imgH="228600" progId="Equation.DSMT4">
              <p:embed/>
            </p:oleObj>
          </a:graphicData>
        </a:graphic>
      </p:graphicFrame>
      <p:graphicFrame>
        <p:nvGraphicFramePr>
          <p:cNvPr id="50188" name="Object 12"/>
          <p:cNvGraphicFramePr>
            <a:graphicFrameLocks noChangeAspect="1"/>
          </p:cNvGraphicFramePr>
          <p:nvPr/>
        </p:nvGraphicFramePr>
        <p:xfrm>
          <a:off x="3657600" y="4343400"/>
          <a:ext cx="431800" cy="203200"/>
        </p:xfrm>
        <a:graphic>
          <a:graphicData uri="http://schemas.openxmlformats.org/presentationml/2006/ole">
            <p:oleObj spid="_x0000_s50188" name="Equation" r:id="rId9" imgW="431640" imgH="203040" progId="Equation.DSMT4">
              <p:embed/>
            </p:oleObj>
          </a:graphicData>
        </a:graphic>
      </p:graphicFrame>
      <p:graphicFrame>
        <p:nvGraphicFramePr>
          <p:cNvPr id="50189" name="Object 13"/>
          <p:cNvGraphicFramePr>
            <a:graphicFrameLocks noChangeAspect="1"/>
          </p:cNvGraphicFramePr>
          <p:nvPr/>
        </p:nvGraphicFramePr>
        <p:xfrm>
          <a:off x="2971800" y="5410200"/>
          <a:ext cx="431800" cy="203200"/>
        </p:xfrm>
        <a:graphic>
          <a:graphicData uri="http://schemas.openxmlformats.org/presentationml/2006/ole">
            <p:oleObj spid="_x0000_s50189" name="Equation" r:id="rId10" imgW="431640" imgH="203040" progId="Equation.DSMT4">
              <p:embed/>
            </p:oleObj>
          </a:graphicData>
        </a:graphic>
      </p:graphicFrame>
      <p:graphicFrame>
        <p:nvGraphicFramePr>
          <p:cNvPr id="50191" name="Object 15"/>
          <p:cNvGraphicFramePr>
            <a:graphicFrameLocks noChangeAspect="1"/>
          </p:cNvGraphicFramePr>
          <p:nvPr/>
        </p:nvGraphicFramePr>
        <p:xfrm>
          <a:off x="2438400" y="6172200"/>
          <a:ext cx="419100" cy="203200"/>
        </p:xfrm>
        <a:graphic>
          <a:graphicData uri="http://schemas.openxmlformats.org/presentationml/2006/ole">
            <p:oleObj spid="_x0000_s50191" name="Equation" r:id="rId11" imgW="419040" imgH="203040" progId="Equation.DSMT4">
              <p:embed/>
            </p:oleObj>
          </a:graphicData>
        </a:graphic>
      </p:graphicFrame>
      <p:sp>
        <p:nvSpPr>
          <p:cNvPr id="50192" name="Rectangle 16"/>
          <p:cNvSpPr>
            <a:spLocks noChangeArrowheads="1"/>
          </p:cNvSpPr>
          <p:nvPr/>
        </p:nvSpPr>
        <p:spPr bwMode="auto">
          <a:xfrm>
            <a:off x="3505200" y="5020762"/>
            <a:ext cx="42672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Οι (3.25) και (3.28) επαληθεύουν την υπόθεση του ιδανικού μετασχηματιστή, στον οποίο λόγω της μη ύπαρξης απωλειών ισχύος, η ισχύς εισόδου ισούται με την ισχύ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στο φορτίο (ισχύς εξόδου). Δηλαδή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0193" name="Object 17"/>
          <p:cNvGraphicFramePr>
            <a:graphicFrameLocks noChangeAspect="1"/>
          </p:cNvGraphicFramePr>
          <p:nvPr/>
        </p:nvGraphicFramePr>
        <p:xfrm>
          <a:off x="6705600" y="6172200"/>
          <a:ext cx="431800" cy="203200"/>
        </p:xfrm>
        <a:graphic>
          <a:graphicData uri="http://schemas.openxmlformats.org/presentationml/2006/ole">
            <p:oleObj spid="_x0000_s50193" name="Equation" r:id="rId12" imgW="431640" imgH="203040" progId="Equation.DSMT4">
              <p:embed/>
            </p:oleObj>
          </a:graphicData>
        </a:graphic>
      </p:graphicFrame>
      <p:graphicFrame>
        <p:nvGraphicFramePr>
          <p:cNvPr id="50194" name="Object 18"/>
          <p:cNvGraphicFramePr>
            <a:graphicFrameLocks noChangeAspect="1"/>
          </p:cNvGraphicFramePr>
          <p:nvPr/>
        </p:nvGraphicFramePr>
        <p:xfrm>
          <a:off x="3200400" y="1828800"/>
          <a:ext cx="2641600" cy="203200"/>
        </p:xfrm>
        <a:graphic>
          <a:graphicData uri="http://schemas.openxmlformats.org/presentationml/2006/ole">
            <p:oleObj spid="_x0000_s50194" name="Equation" r:id="rId13" imgW="2641320" imgH="20304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62000"/>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152400" y="685800"/>
            <a:ext cx="8610600" cy="5715000"/>
          </a:xfrm>
        </p:spPr>
        <p:txBody>
          <a:bodyPr/>
          <a:lstStyle/>
          <a:p>
            <a:r>
              <a:rPr lang="el-GR" sz="1600" b="1" dirty="0" smtClean="0">
                <a:solidFill>
                  <a:schemeClr val="tx1"/>
                </a:solidFill>
              </a:rPr>
              <a:t>Ιδανικός μετασχηματιστής</a:t>
            </a:r>
            <a:r>
              <a:rPr lang="en-US" sz="1600" b="1" dirty="0" smtClean="0">
                <a:solidFill>
                  <a:schemeClr val="tx1"/>
                </a:solidFill>
              </a:rPr>
              <a:t> </a:t>
            </a:r>
          </a:p>
          <a:p>
            <a:endParaRPr lang="en-US" sz="1600" b="1" dirty="0" smtClean="0">
              <a:solidFill>
                <a:schemeClr val="tx1"/>
              </a:solidFill>
            </a:endParaRPr>
          </a:p>
          <a:p>
            <a:r>
              <a:rPr lang="el-GR" sz="1600" b="1" i="1" dirty="0" smtClean="0">
                <a:solidFill>
                  <a:schemeClr val="tx1"/>
                </a:solidFill>
              </a:rPr>
              <a:t>Επειδή όπως προαναφέραμε, οι τάσεις του πρωτεύοντος και του δευτερεύοντος καθώς επίσης και τα αντίστοιχα ρεύματα είναι σε φάση χρόνου μεταξύ τους, οι σχέσεις (3.25) και (3.28) θα ισχύουν και στην </a:t>
            </a:r>
            <a:r>
              <a:rPr lang="el-GR" sz="1600" b="1" i="1" dirty="0" err="1" smtClean="0">
                <a:solidFill>
                  <a:schemeClr val="tx1"/>
                </a:solidFill>
              </a:rPr>
              <a:t>ημιτονική</a:t>
            </a:r>
            <a:r>
              <a:rPr lang="el-GR" sz="1600" b="1" i="1" dirty="0" smtClean="0">
                <a:solidFill>
                  <a:schemeClr val="tx1"/>
                </a:solidFill>
              </a:rPr>
              <a:t> μόνιμη κατάσταση, με τους αντίστοιχους παραστατικούς μιγαδικούς αριθμούς. Δηλαδή</a:t>
            </a:r>
            <a:endParaRPr lang="en-US" sz="1600" b="1" i="1" dirty="0" smtClean="0">
              <a:solidFill>
                <a:schemeClr val="tx1"/>
              </a:solidFill>
            </a:endParaRPr>
          </a:p>
          <a:p>
            <a:endParaRPr lang="en-US" dirty="0"/>
          </a:p>
        </p:txBody>
      </p:sp>
      <p:graphicFrame>
        <p:nvGraphicFramePr>
          <p:cNvPr id="51202" name="Object 2"/>
          <p:cNvGraphicFramePr>
            <a:graphicFrameLocks noChangeAspect="1"/>
          </p:cNvGraphicFramePr>
          <p:nvPr/>
        </p:nvGraphicFramePr>
        <p:xfrm>
          <a:off x="3276600" y="2743200"/>
          <a:ext cx="3276600" cy="990600"/>
        </p:xfrm>
        <a:graphic>
          <a:graphicData uri="http://schemas.openxmlformats.org/presentationml/2006/ole">
            <p:oleObj spid="_x0000_s51202" name="Equation" r:id="rId3" imgW="1473120" imgH="431640" progId="Equation.DSMT4">
              <p:embed/>
            </p:oleObj>
          </a:graphicData>
        </a:graphic>
      </p:graphicFrame>
      <p:graphicFrame>
        <p:nvGraphicFramePr>
          <p:cNvPr id="51203" name="Object 3"/>
          <p:cNvGraphicFramePr>
            <a:graphicFrameLocks noChangeAspect="1"/>
          </p:cNvGraphicFramePr>
          <p:nvPr/>
        </p:nvGraphicFramePr>
        <p:xfrm>
          <a:off x="304800" y="2514600"/>
          <a:ext cx="1295400" cy="762000"/>
        </p:xfrm>
        <a:graphic>
          <a:graphicData uri="http://schemas.openxmlformats.org/presentationml/2006/ole">
            <p:oleObj spid="_x0000_s51203" name="Equation" r:id="rId4" imgW="1091880" imgH="431640" progId="Equation.DSMT4">
              <p:embed/>
            </p:oleObj>
          </a:graphicData>
        </a:graphic>
      </p:graphicFrame>
      <p:graphicFrame>
        <p:nvGraphicFramePr>
          <p:cNvPr id="51204" name="Object 4"/>
          <p:cNvGraphicFramePr>
            <a:graphicFrameLocks noChangeAspect="1"/>
          </p:cNvGraphicFramePr>
          <p:nvPr/>
        </p:nvGraphicFramePr>
        <p:xfrm>
          <a:off x="304800" y="3429000"/>
          <a:ext cx="1219200" cy="838200"/>
        </p:xfrm>
        <a:graphic>
          <a:graphicData uri="http://schemas.openxmlformats.org/presentationml/2006/ole">
            <p:oleObj spid="_x0000_s51204" name="Equation" r:id="rId5" imgW="787320" imgH="431640" progId="Equation.DSMT4">
              <p:embed/>
            </p:oleObj>
          </a:graphicData>
        </a:graphic>
      </p:graphicFrame>
      <p:graphicFrame>
        <p:nvGraphicFramePr>
          <p:cNvPr id="51205" name="Object 5"/>
          <p:cNvGraphicFramePr>
            <a:graphicFrameLocks noChangeAspect="1"/>
          </p:cNvGraphicFramePr>
          <p:nvPr/>
        </p:nvGraphicFramePr>
        <p:xfrm>
          <a:off x="1828800" y="2743200"/>
          <a:ext cx="304800" cy="177800"/>
        </p:xfrm>
        <a:graphic>
          <a:graphicData uri="http://schemas.openxmlformats.org/presentationml/2006/ole">
            <p:oleObj spid="_x0000_s51205" name="Equation" r:id="rId6" imgW="304560" imgH="177480" progId="Equation.DSMT4">
              <p:embed/>
            </p:oleObj>
          </a:graphicData>
        </a:graphic>
      </p:graphicFrame>
      <p:graphicFrame>
        <p:nvGraphicFramePr>
          <p:cNvPr id="51206" name="Object 6"/>
          <p:cNvGraphicFramePr>
            <a:graphicFrameLocks noChangeAspect="1"/>
          </p:cNvGraphicFramePr>
          <p:nvPr/>
        </p:nvGraphicFramePr>
        <p:xfrm>
          <a:off x="1752600" y="3733800"/>
          <a:ext cx="304800" cy="177800"/>
        </p:xfrm>
        <a:graphic>
          <a:graphicData uri="http://schemas.openxmlformats.org/presentationml/2006/ole">
            <p:oleObj spid="_x0000_s51206" name="Equation" r:id="rId7" imgW="304560" imgH="177480" progId="Equation.DSMT4">
              <p:embed/>
            </p:oleObj>
          </a:graphicData>
        </a:graphic>
      </p:graphicFrame>
      <p:graphicFrame>
        <p:nvGraphicFramePr>
          <p:cNvPr id="51207" name="Object 7"/>
          <p:cNvGraphicFramePr>
            <a:graphicFrameLocks noChangeAspect="1"/>
          </p:cNvGraphicFramePr>
          <p:nvPr/>
        </p:nvGraphicFramePr>
        <p:xfrm>
          <a:off x="6781800" y="3124200"/>
          <a:ext cx="304800" cy="177800"/>
        </p:xfrm>
        <a:graphic>
          <a:graphicData uri="http://schemas.openxmlformats.org/presentationml/2006/ole">
            <p:oleObj spid="_x0000_s51207" name="Equation" r:id="rId8" imgW="304560" imgH="177480" progId="Equation.DSMT4">
              <p:embed/>
            </p:oleObj>
          </a:graphicData>
        </a:graphic>
      </p:graphicFrame>
      <p:sp>
        <p:nvSpPr>
          <p:cNvPr id="51208" name="Rectangle 8"/>
          <p:cNvSpPr>
            <a:spLocks noChangeArrowheads="1"/>
          </p:cNvSpPr>
          <p:nvPr/>
        </p:nvSpPr>
        <p:spPr bwMode="auto">
          <a:xfrm>
            <a:off x="2819400" y="4572000"/>
            <a:ext cx="3733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Στην περίπτωση αυτή, η (3.29) παίρνει τη μορφή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1209" name="Object 9"/>
          <p:cNvGraphicFramePr>
            <a:graphicFrameLocks noChangeAspect="1"/>
          </p:cNvGraphicFramePr>
          <p:nvPr/>
        </p:nvGraphicFramePr>
        <p:xfrm>
          <a:off x="3429000" y="4953000"/>
          <a:ext cx="1828800" cy="533400"/>
        </p:xfrm>
        <a:graphic>
          <a:graphicData uri="http://schemas.openxmlformats.org/presentationml/2006/ole">
            <p:oleObj spid="_x0000_s51209" name="Equation" r:id="rId9" imgW="723600" imgH="241200" progId="Equation.DSMT4">
              <p:embed/>
            </p:oleObj>
          </a:graphicData>
        </a:graphic>
      </p:graphicFrame>
      <p:graphicFrame>
        <p:nvGraphicFramePr>
          <p:cNvPr id="51210" name="Object 10"/>
          <p:cNvGraphicFramePr>
            <a:graphicFrameLocks noChangeAspect="1"/>
          </p:cNvGraphicFramePr>
          <p:nvPr/>
        </p:nvGraphicFramePr>
        <p:xfrm>
          <a:off x="5334000" y="5105400"/>
          <a:ext cx="406400" cy="203200"/>
        </p:xfrm>
        <a:graphic>
          <a:graphicData uri="http://schemas.openxmlformats.org/presentationml/2006/ole">
            <p:oleObj spid="_x0000_s51210" name="Equation" r:id="rId10" imgW="406080" imgH="20304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04799"/>
          </a:xfrm>
        </p:spPr>
        <p:txBody>
          <a:bodyPr>
            <a:no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457200" y="838200"/>
            <a:ext cx="8382000" cy="5791200"/>
          </a:xfrm>
        </p:spPr>
        <p:txBody>
          <a:bodyPr>
            <a:normAutofit/>
          </a:bodyPr>
          <a:lstStyle/>
          <a:p>
            <a:r>
              <a:rPr lang="el-GR" sz="1600" b="1" dirty="0" smtClean="0">
                <a:solidFill>
                  <a:schemeClr val="tx1"/>
                </a:solidFill>
              </a:rPr>
              <a:t>Πραγματικός  μετασχηματιστής</a:t>
            </a:r>
            <a:r>
              <a:rPr lang="en-US" sz="1600" b="1" dirty="0" smtClean="0">
                <a:solidFill>
                  <a:schemeClr val="tx1"/>
                </a:solidFill>
              </a:rPr>
              <a:t>  </a:t>
            </a:r>
          </a:p>
          <a:p>
            <a:endParaRPr lang="en-US" sz="1600" b="1" dirty="0" smtClean="0">
              <a:solidFill>
                <a:schemeClr val="tx1"/>
              </a:solidFill>
            </a:endParaRPr>
          </a:p>
          <a:p>
            <a:r>
              <a:rPr lang="el-GR" sz="1600" b="1" dirty="0" smtClean="0">
                <a:solidFill>
                  <a:schemeClr val="tx1"/>
                </a:solidFill>
              </a:rPr>
              <a:t>Ο ιδανικός μετασχηματιστής που παρουσιάστηκε στην §3.3, αποτελεί μια απλούστευση του πραγματικού μετασχηματιστή, από τον οποίο αμελήσαμε τις ωμικές αντιστάσεις των τυλιγμάτων, τις μαγνητικές ροές σκέδασης και το ρεύμα διέγερσης που απαιτείται για την εγκατάσταση της μαγνητικής ροής στον πυρήνα. </a:t>
            </a:r>
            <a:r>
              <a:rPr lang="en-US" sz="1600" b="1" dirty="0" smtClean="0">
                <a:solidFill>
                  <a:schemeClr val="tx1"/>
                </a:solidFill>
              </a:rPr>
              <a:t> </a:t>
            </a:r>
          </a:p>
          <a:p>
            <a:endParaRPr lang="en-US" sz="1600" b="1" dirty="0" smtClean="0">
              <a:solidFill>
                <a:schemeClr val="tx1"/>
              </a:solidFill>
            </a:endParaRPr>
          </a:p>
          <a:p>
            <a:endParaRPr lang="en-US" sz="1600" b="1" dirty="0" smtClean="0">
              <a:solidFill>
                <a:schemeClr val="tx1"/>
              </a:solidFill>
            </a:endParaRPr>
          </a:p>
          <a:p>
            <a:pPr hangingPunct="0"/>
            <a:r>
              <a:rPr lang="el-GR" sz="1600" b="1" dirty="0" smtClean="0">
                <a:solidFill>
                  <a:schemeClr val="tx1"/>
                </a:solidFill>
              </a:rPr>
              <a:t>Συνεπώς κατά την ανάλυση της λειτουργίας του πραγματικού μετασχηματιστή, θα πρέπει να λάβουμε υπόψη την επίδραση των συγκεκριμένων παραμέτρων. Με βάση λοιπόν τα παραπάνω, το κύκλωμα του πραγματικού μετασχηματιστή κατά την υπό φορτίο λειτουργία, θα έχει τη μορφή του σχ.3-12.</a:t>
            </a:r>
            <a:endParaRPr lang="en-US" sz="1600" b="1" dirty="0" smtClean="0">
              <a:solidFill>
                <a:schemeClr val="tx1"/>
              </a:solidFill>
            </a:endParaRPr>
          </a:p>
          <a:p>
            <a:pPr hangingPunct="0"/>
            <a:r>
              <a:rPr lang="el-GR" sz="1600" b="1" dirty="0" smtClean="0">
                <a:solidFill>
                  <a:schemeClr val="tx1"/>
                </a:solidFill>
              </a:rPr>
              <a:t> </a:t>
            </a:r>
            <a:endParaRPr lang="en-US" sz="1600" b="1" dirty="0" smtClean="0">
              <a:solidFill>
                <a:schemeClr val="tx1"/>
              </a:solidFill>
            </a:endParaRPr>
          </a:p>
          <a:p>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3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152400" y="838200"/>
            <a:ext cx="8763000" cy="5867400"/>
          </a:xfrm>
        </p:spPr>
        <p:txBody>
          <a:bodyPr>
            <a:normAutofit/>
          </a:bodyPr>
          <a:lstStyle/>
          <a:p>
            <a:r>
              <a:rPr lang="el-GR" sz="1600" b="1" dirty="0" smtClean="0">
                <a:solidFill>
                  <a:schemeClr val="tx1"/>
                </a:solidFill>
              </a:rPr>
              <a:t>Πραγματικός μονοφασικός μετασχηματιστής υπό φορτίο</a:t>
            </a:r>
            <a:endParaRPr lang="en-US" sz="1600" b="1" dirty="0">
              <a:solidFill>
                <a:schemeClr val="tx1"/>
              </a:solidFill>
            </a:endParaRPr>
          </a:p>
        </p:txBody>
      </p:sp>
      <p:pic>
        <p:nvPicPr>
          <p:cNvPr id="52226" name="Picture 2"/>
          <p:cNvPicPr>
            <a:picLocks noChangeAspect="1" noChangeArrowheads="1"/>
          </p:cNvPicPr>
          <p:nvPr/>
        </p:nvPicPr>
        <p:blipFill>
          <a:blip r:embed="rId3" cstate="print"/>
          <a:srcRect/>
          <a:stretch>
            <a:fillRect/>
          </a:stretch>
        </p:blipFill>
        <p:spPr bwMode="auto">
          <a:xfrm>
            <a:off x="838200" y="1371600"/>
            <a:ext cx="7467600" cy="1981200"/>
          </a:xfrm>
          <a:prstGeom prst="rect">
            <a:avLst/>
          </a:prstGeom>
          <a:noFill/>
          <a:ln w="9525">
            <a:noFill/>
            <a:miter lim="800000"/>
            <a:headEnd/>
            <a:tailEnd/>
          </a:ln>
        </p:spPr>
      </p:pic>
      <p:sp>
        <p:nvSpPr>
          <p:cNvPr id="52235" name="Rectangle 11"/>
          <p:cNvSpPr>
            <a:spLocks noChangeArrowheads="1"/>
          </p:cNvSpPr>
          <p:nvPr/>
        </p:nvSpPr>
        <p:spPr bwMode="auto">
          <a:xfrm>
            <a:off x="228600" y="3733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Οι ωμικές αντιστάσεις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2234" name="Object 10"/>
          <p:cNvGraphicFramePr>
            <a:graphicFrameLocks noChangeAspect="1"/>
          </p:cNvGraphicFramePr>
          <p:nvPr/>
        </p:nvGraphicFramePr>
        <p:xfrm>
          <a:off x="1676400" y="3657600"/>
          <a:ext cx="388938" cy="198438"/>
        </p:xfrm>
        <a:graphic>
          <a:graphicData uri="http://schemas.openxmlformats.org/presentationml/2006/ole">
            <p:oleObj spid="_x0000_s52234" name="Equation" r:id="rId4" imgW="393529" imgH="203112" progId="Equation.DSMT4">
              <p:embed/>
            </p:oleObj>
          </a:graphicData>
        </a:graphic>
      </p:graphicFrame>
      <p:sp>
        <p:nvSpPr>
          <p:cNvPr id="52236" name="Rectangle 12"/>
          <p:cNvSpPr>
            <a:spLocks noChangeArrowheads="1"/>
          </p:cNvSpPr>
          <p:nvPr/>
        </p:nvSpPr>
        <p:spPr bwMode="auto">
          <a:xfrm>
            <a:off x="2209800" y="3733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αντιπροσωπεύουν τις ωμικές αντιστάσεις των δύο τυλιγμάτων.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304800" y="3962400"/>
            <a:ext cx="5791200" cy="2462213"/>
          </a:xfrm>
          <a:prstGeom prst="rect">
            <a:avLst/>
          </a:prstGeom>
        </p:spPr>
        <p:txBody>
          <a:bodyPr wrap="square">
            <a:spAutoFit/>
          </a:bodyPr>
          <a:lstStyle/>
          <a:p>
            <a:r>
              <a:rPr lang="el-GR" sz="1100" b="1" dirty="0" smtClean="0"/>
              <a:t>Στην πραγματικότητα, οι αντιστάσεις αυτές είναι διανεμημένες σε ολόκληρο το μήκος των τυλιγμάτων. Στη μοντελοποίηση του πραγματικού μετασχηματιστή, θα ληφθούν υπόψη ως συγκεντρωμένες αντιστάσεις</a:t>
            </a:r>
            <a:r>
              <a:rPr lang="en-US" sz="1100" b="1" dirty="0" smtClean="0"/>
              <a:t> . </a:t>
            </a:r>
            <a:r>
              <a:rPr lang="el-GR" sz="1100" dirty="0" smtClean="0"/>
              <a:t>Η ροή σκέδασης</a:t>
            </a:r>
            <a:r>
              <a:rPr lang="en-US" sz="1100" dirty="0" smtClean="0"/>
              <a:t>        </a:t>
            </a:r>
            <a:r>
              <a:rPr lang="el-GR" sz="1100" dirty="0" smtClean="0"/>
              <a:t> , αντιπροσωπεύει τη συνιστώσα εκείνη της μαγνητικής ροής που δημιουργείται από το ρεύμα του πρωτεύοντος τυλίγματος και δεν εμπλέκει τα ελίγματα του δευτερεύοντος τυλίγματος. Αντίστοιχα, η ροή σκέδασης</a:t>
            </a:r>
            <a:r>
              <a:rPr lang="en-US" sz="1100" dirty="0" smtClean="0"/>
              <a:t>      </a:t>
            </a:r>
            <a:r>
              <a:rPr lang="el-GR" sz="1100" dirty="0" smtClean="0"/>
              <a:t> , αντιπροσωπεύει τη μαγνητική ροή που δημιουργείται από το ρεύμα του δευτερεύοντος τυλίγματος και η οποία δεν εμπλέκει τα ελίγματα του πρωτεύοντος τυλίγματος. </a:t>
            </a:r>
            <a:r>
              <a:rPr lang="en-US" sz="1100" dirty="0" smtClean="0"/>
              <a:t> </a:t>
            </a:r>
            <a:r>
              <a:rPr lang="el-GR" sz="1100" dirty="0" smtClean="0"/>
              <a:t>Λόγω του ότι το μεγαλύτερο μέρος της διαδρομής των ροών σκέδασης είναι στον αέρα, υπάρχει γραμμική σχέση μεταξύ της απαιτούμενης μαγνητεγερτικής δύναμης και της αντίστοιχης μαγνητικής ροής, η οποία σε κάθε τύλιγμα εκφράζεται μέσω μιας σταθερής αυτεπαγωγής σκέδασης (</a:t>
            </a:r>
            <a:r>
              <a:rPr lang="en-US" sz="1100" dirty="0" smtClean="0"/>
              <a:t>leakage inductance</a:t>
            </a:r>
            <a:r>
              <a:rPr lang="el-GR" sz="1100" dirty="0" smtClean="0"/>
              <a:t>) </a:t>
            </a:r>
            <a:r>
              <a:rPr lang="en-US" sz="1100" dirty="0" smtClean="0"/>
              <a:t>     </a:t>
            </a:r>
            <a:r>
              <a:rPr lang="el-GR" sz="1100" dirty="0" smtClean="0"/>
              <a:t> και  αντίστοιχα, ως συγκεντρωμένες παράμετροι επίσης. Δηλαδή, σε αντίθεση με τη μη γραμμικότητα του σιδηρομαγνητικού υλικού, η μαγνητική ροή σκέδασης είναι σχεδόν ανάλογη του ρεύματος που την παράγει. Η σημαντική αυτή ιδιότητα, απλουστεύει  κατά πολύ την ανάλυση του μετασχηματιστή με σιδηροπυρήνα. </a:t>
            </a:r>
            <a:endParaRPr lang="en-US" sz="1100" b="1" dirty="0"/>
          </a:p>
        </p:txBody>
      </p:sp>
      <p:graphicFrame>
        <p:nvGraphicFramePr>
          <p:cNvPr id="52237" name="Object 13"/>
          <p:cNvGraphicFramePr>
            <a:graphicFrameLocks noChangeAspect="1"/>
          </p:cNvGraphicFramePr>
          <p:nvPr/>
        </p:nvGraphicFramePr>
        <p:xfrm>
          <a:off x="4470400" y="3314700"/>
          <a:ext cx="203200" cy="228600"/>
        </p:xfrm>
        <a:graphic>
          <a:graphicData uri="http://schemas.openxmlformats.org/presentationml/2006/ole">
            <p:oleObj spid="_x0000_s52237" name="Equation" r:id="rId5" imgW="203040" imgH="228600" progId="Equation.DSMT4">
              <p:embed/>
            </p:oleObj>
          </a:graphicData>
        </a:graphic>
      </p:graphicFrame>
      <p:graphicFrame>
        <p:nvGraphicFramePr>
          <p:cNvPr id="52238" name="Object 14"/>
          <p:cNvGraphicFramePr>
            <a:graphicFrameLocks noChangeAspect="1"/>
          </p:cNvGraphicFramePr>
          <p:nvPr/>
        </p:nvGraphicFramePr>
        <p:xfrm>
          <a:off x="3124200" y="4343400"/>
          <a:ext cx="203200" cy="228600"/>
        </p:xfrm>
        <a:graphic>
          <a:graphicData uri="http://schemas.openxmlformats.org/presentationml/2006/ole">
            <p:oleObj spid="_x0000_s52238" name="Equation" r:id="rId6" imgW="203040" imgH="228600" progId="Equation.DSMT4">
              <p:embed/>
            </p:oleObj>
          </a:graphicData>
        </a:graphic>
      </p:graphicFrame>
      <p:graphicFrame>
        <p:nvGraphicFramePr>
          <p:cNvPr id="52239" name="Object 15"/>
          <p:cNvGraphicFramePr>
            <a:graphicFrameLocks noChangeAspect="1"/>
          </p:cNvGraphicFramePr>
          <p:nvPr/>
        </p:nvGraphicFramePr>
        <p:xfrm>
          <a:off x="4495800" y="4648200"/>
          <a:ext cx="215900" cy="228600"/>
        </p:xfrm>
        <a:graphic>
          <a:graphicData uri="http://schemas.openxmlformats.org/presentationml/2006/ole">
            <p:oleObj spid="_x0000_s52239" name="Equation" r:id="rId7" imgW="215640" imgH="228600" progId="Equation.DSMT4">
              <p:embed/>
            </p:oleObj>
          </a:graphicData>
        </a:graphic>
      </p:graphicFrame>
      <p:graphicFrame>
        <p:nvGraphicFramePr>
          <p:cNvPr id="52240" name="Object 16"/>
          <p:cNvGraphicFramePr>
            <a:graphicFrameLocks noChangeAspect="1"/>
          </p:cNvGraphicFramePr>
          <p:nvPr/>
        </p:nvGraphicFramePr>
        <p:xfrm>
          <a:off x="4489450" y="3314700"/>
          <a:ext cx="165100" cy="228600"/>
        </p:xfrm>
        <a:graphic>
          <a:graphicData uri="http://schemas.openxmlformats.org/presentationml/2006/ole">
            <p:oleObj spid="_x0000_s52240" name="Equation" r:id="rId8" imgW="164880" imgH="228600" progId="Equation.DSMT4">
              <p:embed/>
            </p:oleObj>
          </a:graphicData>
        </a:graphic>
      </p:graphicFrame>
      <p:graphicFrame>
        <p:nvGraphicFramePr>
          <p:cNvPr id="52241" name="Object 17"/>
          <p:cNvGraphicFramePr>
            <a:graphicFrameLocks noChangeAspect="1"/>
          </p:cNvGraphicFramePr>
          <p:nvPr/>
        </p:nvGraphicFramePr>
        <p:xfrm>
          <a:off x="5334000" y="5486400"/>
          <a:ext cx="165100" cy="228600"/>
        </p:xfrm>
        <a:graphic>
          <a:graphicData uri="http://schemas.openxmlformats.org/presentationml/2006/ole">
            <p:oleObj spid="_x0000_s52241" name="Equation" r:id="rId9" imgW="164880" imgH="228600" progId="Equation.DSMT4">
              <p:embed/>
            </p:oleObj>
          </a:graphicData>
        </a:graphic>
      </p:graphicFrame>
      <p:graphicFrame>
        <p:nvGraphicFramePr>
          <p:cNvPr id="52242" name="Object 18"/>
          <p:cNvGraphicFramePr>
            <a:graphicFrameLocks noChangeAspect="1"/>
          </p:cNvGraphicFramePr>
          <p:nvPr/>
        </p:nvGraphicFramePr>
        <p:xfrm>
          <a:off x="5791200" y="5486400"/>
          <a:ext cx="177800" cy="228600"/>
        </p:xfrm>
        <a:graphic>
          <a:graphicData uri="http://schemas.openxmlformats.org/presentationml/2006/ole">
            <p:oleObj spid="_x0000_s52242" name="Equation" r:id="rId10" imgW="177480" imgH="22860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457199"/>
          </a:xfrm>
        </p:spPr>
        <p:txBody>
          <a:bodyPr>
            <a:normAutofit fontScale="90000"/>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304800" y="838200"/>
            <a:ext cx="8534400" cy="5791200"/>
          </a:xfrm>
        </p:spPr>
        <p:txBody>
          <a:bodyPr/>
          <a:lstStyle/>
          <a:p>
            <a:r>
              <a:rPr lang="el-GR" sz="1600" b="1" dirty="0" smtClean="0">
                <a:solidFill>
                  <a:schemeClr val="tx1"/>
                </a:solidFill>
              </a:rPr>
              <a:t>Πραγματικός μονοφασικός μετασχηματιστής υπό φορτίο</a:t>
            </a:r>
            <a:endParaRPr lang="en-US" sz="1600" b="1" dirty="0" smtClean="0">
              <a:solidFill>
                <a:schemeClr val="tx1"/>
              </a:solidFill>
            </a:endParaRPr>
          </a:p>
          <a:p>
            <a:r>
              <a:rPr lang="el-GR" sz="1400" b="1" dirty="0" smtClean="0">
                <a:solidFill>
                  <a:srgbClr val="FF0000"/>
                </a:solidFill>
              </a:rPr>
              <a:t>Λαμβάνοντας υπόψη τις παρατηρήσεις αυτές, το κύκλωμα του σχ.3-12 παίρνει τη μορφή</a:t>
            </a:r>
            <a:endParaRPr lang="en-US" sz="1400" b="1" dirty="0">
              <a:solidFill>
                <a:srgbClr val="FF0000"/>
              </a:solidFill>
            </a:endParaRPr>
          </a:p>
        </p:txBody>
      </p:sp>
      <p:pic>
        <p:nvPicPr>
          <p:cNvPr id="54274" name="Picture 2"/>
          <p:cNvPicPr>
            <a:picLocks noChangeAspect="1" noChangeArrowheads="1"/>
          </p:cNvPicPr>
          <p:nvPr/>
        </p:nvPicPr>
        <p:blipFill>
          <a:blip r:embed="rId2" cstate="print"/>
          <a:srcRect/>
          <a:stretch>
            <a:fillRect/>
          </a:stretch>
        </p:blipFill>
        <p:spPr bwMode="auto">
          <a:xfrm>
            <a:off x="1347788" y="1995488"/>
            <a:ext cx="6448425" cy="2867025"/>
          </a:xfrm>
          <a:prstGeom prst="rect">
            <a:avLst/>
          </a:prstGeom>
          <a:noFill/>
          <a:ln w="9525">
            <a:noFill/>
            <a:miter lim="800000"/>
            <a:headEnd/>
            <a:tailEnd/>
          </a:ln>
        </p:spPr>
      </p:pic>
      <p:sp>
        <p:nvSpPr>
          <p:cNvPr id="54275" name="Rectangle 3"/>
          <p:cNvSpPr>
            <a:spLocks noChangeArrowheads="1"/>
          </p:cNvSpPr>
          <p:nvPr/>
        </p:nvSpPr>
        <p:spPr bwMode="auto">
          <a:xfrm>
            <a:off x="228600" y="5025480"/>
            <a:ext cx="83058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Το μεγαλύτερο μέρος (ποσοστό) της μαγνητικής ροής που παράγεται από τα δύο τυλίγματα κατά την υπό φορτίο λειτουργία, αποτελεί τη ροή μαγνήτισης η οποία προφανώς αποτελεί την ωφέλιμη συνιστώσα της μαγνητικής ροής, καθότι σχετίζεται με τη μεταφορά ηλεκτρικής ενέργειας  από το ένα τύλιγμα στο άλλο. Το ηλεκτρικό ανάλογο του μαγνητικού κυκλώματος του πραγματικού μετασχηματιστή, δείχνεται στο σχ.3-14.</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7772400" cy="457200"/>
          </a:xfrm>
        </p:spPr>
        <p:txBody>
          <a:bodyPr>
            <a:no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228600" y="838200"/>
            <a:ext cx="8610600" cy="5867400"/>
          </a:xfrm>
        </p:spPr>
        <p:txBody>
          <a:bodyPr/>
          <a:lstStyle/>
          <a:p>
            <a:r>
              <a:rPr lang="el-GR" sz="1600" b="1" dirty="0" smtClean="0">
                <a:solidFill>
                  <a:schemeClr val="tx1"/>
                </a:solidFill>
              </a:rPr>
              <a:t>Πραγματικός μονοφασικός μετασχηματιστής υπό φορτίο</a:t>
            </a:r>
            <a:endParaRPr lang="en-US" sz="1600" b="1" dirty="0" smtClean="0">
              <a:solidFill>
                <a:schemeClr val="tx1"/>
              </a:solidFill>
            </a:endParaRPr>
          </a:p>
          <a:p>
            <a:endParaRPr lang="en-US" dirty="0"/>
          </a:p>
        </p:txBody>
      </p:sp>
      <p:pic>
        <p:nvPicPr>
          <p:cNvPr id="55298" name="Picture 2"/>
          <p:cNvPicPr>
            <a:picLocks noChangeAspect="1" noChangeArrowheads="1"/>
          </p:cNvPicPr>
          <p:nvPr/>
        </p:nvPicPr>
        <p:blipFill>
          <a:blip r:embed="rId3" cstate="print"/>
          <a:srcRect/>
          <a:stretch>
            <a:fillRect/>
          </a:stretch>
        </p:blipFill>
        <p:spPr bwMode="auto">
          <a:xfrm>
            <a:off x="1066800" y="1143000"/>
            <a:ext cx="6096000" cy="2209800"/>
          </a:xfrm>
          <a:prstGeom prst="rect">
            <a:avLst/>
          </a:prstGeom>
          <a:noFill/>
          <a:ln w="9525">
            <a:noFill/>
            <a:miter lim="800000"/>
            <a:headEnd/>
            <a:tailEnd/>
          </a:ln>
        </p:spPr>
      </p:pic>
      <p:graphicFrame>
        <p:nvGraphicFramePr>
          <p:cNvPr id="55299" name="Object 3"/>
          <p:cNvGraphicFramePr>
            <a:graphicFrameLocks noChangeAspect="1"/>
          </p:cNvGraphicFramePr>
          <p:nvPr/>
        </p:nvGraphicFramePr>
        <p:xfrm>
          <a:off x="609600" y="4038600"/>
          <a:ext cx="609600" cy="457200"/>
        </p:xfrm>
        <a:graphic>
          <a:graphicData uri="http://schemas.openxmlformats.org/presentationml/2006/ole">
            <p:oleObj spid="_x0000_s55299" name="Equation" r:id="rId4" imgW="342720" imgH="228600" progId="Equation.DSMT4">
              <p:embed/>
            </p:oleObj>
          </a:graphicData>
        </a:graphic>
      </p:graphicFrame>
      <p:sp>
        <p:nvSpPr>
          <p:cNvPr id="6" name="Rectangle 5"/>
          <p:cNvSpPr/>
          <p:nvPr/>
        </p:nvSpPr>
        <p:spPr>
          <a:xfrm>
            <a:off x="1219200" y="4114800"/>
            <a:ext cx="3427092" cy="369332"/>
          </a:xfrm>
          <a:prstGeom prst="rect">
            <a:avLst/>
          </a:prstGeom>
        </p:spPr>
        <p:txBody>
          <a:bodyPr wrap="none">
            <a:spAutoFit/>
          </a:bodyPr>
          <a:lstStyle/>
          <a:p>
            <a:r>
              <a:rPr lang="el-GR" dirty="0" smtClean="0"/>
              <a:t>μαγνητική αντίσταση μαγνήτισης, </a:t>
            </a:r>
            <a:endParaRPr lang="en-US" dirty="0"/>
          </a:p>
        </p:txBody>
      </p:sp>
      <p:graphicFrame>
        <p:nvGraphicFramePr>
          <p:cNvPr id="55301" name="Object 5"/>
          <p:cNvGraphicFramePr>
            <a:graphicFrameLocks noChangeAspect="1"/>
          </p:cNvGraphicFramePr>
          <p:nvPr/>
        </p:nvGraphicFramePr>
        <p:xfrm>
          <a:off x="457200" y="4648200"/>
          <a:ext cx="609600" cy="457200"/>
        </p:xfrm>
        <a:graphic>
          <a:graphicData uri="http://schemas.openxmlformats.org/presentationml/2006/ole">
            <p:oleObj spid="_x0000_s55301" name="Equation" r:id="rId5" imgW="406080" imgH="241200" progId="Equation.DSMT4">
              <p:embed/>
            </p:oleObj>
          </a:graphicData>
        </a:graphic>
      </p:graphicFrame>
      <p:sp>
        <p:nvSpPr>
          <p:cNvPr id="9" name="Rectangle 8"/>
          <p:cNvSpPr/>
          <p:nvPr/>
        </p:nvSpPr>
        <p:spPr>
          <a:xfrm>
            <a:off x="1143000" y="4648200"/>
            <a:ext cx="4576702" cy="369332"/>
          </a:xfrm>
          <a:prstGeom prst="rect">
            <a:avLst/>
          </a:prstGeom>
        </p:spPr>
        <p:txBody>
          <a:bodyPr wrap="none">
            <a:spAutoFit/>
          </a:bodyPr>
          <a:lstStyle/>
          <a:p>
            <a:r>
              <a:rPr lang="el-GR" dirty="0" smtClean="0"/>
              <a:t>μαγνητική αντίσταση σκέδασης πρωτεύοντος, </a:t>
            </a:r>
            <a:endParaRPr lang="en-US" dirty="0"/>
          </a:p>
        </p:txBody>
      </p:sp>
      <p:graphicFrame>
        <p:nvGraphicFramePr>
          <p:cNvPr id="55303" name="Object 7"/>
          <p:cNvGraphicFramePr>
            <a:graphicFrameLocks noChangeAspect="1"/>
          </p:cNvGraphicFramePr>
          <p:nvPr/>
        </p:nvGraphicFramePr>
        <p:xfrm>
          <a:off x="457200" y="5181600"/>
          <a:ext cx="685800" cy="381000"/>
        </p:xfrm>
        <a:graphic>
          <a:graphicData uri="http://schemas.openxmlformats.org/presentationml/2006/ole">
            <p:oleObj spid="_x0000_s55303" name="Equation" r:id="rId6" imgW="419040" imgH="241200" progId="Equation.DSMT4">
              <p:embed/>
            </p:oleObj>
          </a:graphicData>
        </a:graphic>
      </p:graphicFrame>
      <p:sp>
        <p:nvSpPr>
          <p:cNvPr id="12" name="Rectangle 11"/>
          <p:cNvSpPr/>
          <p:nvPr/>
        </p:nvSpPr>
        <p:spPr>
          <a:xfrm>
            <a:off x="1219200" y="5105400"/>
            <a:ext cx="4572000" cy="646331"/>
          </a:xfrm>
          <a:prstGeom prst="rect">
            <a:avLst/>
          </a:prstGeom>
        </p:spPr>
        <p:txBody>
          <a:bodyPr>
            <a:spAutoFit/>
          </a:bodyPr>
          <a:lstStyle/>
          <a:p>
            <a:r>
              <a:rPr lang="el-GR" dirty="0" smtClean="0"/>
              <a:t>μαγνητική αντίσταση σκέδασης δευτερεύοντος</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304800" y="609600"/>
            <a:ext cx="8610600" cy="5943600"/>
          </a:xfrm>
        </p:spPr>
        <p:txBody>
          <a:bodyPr/>
          <a:lstStyle/>
          <a:p>
            <a:r>
              <a:rPr lang="el-GR" sz="1600" b="1" dirty="0" smtClean="0">
                <a:solidFill>
                  <a:schemeClr val="tx1"/>
                </a:solidFill>
              </a:rPr>
              <a:t>Πραγματικός μονοφασικός μετασχηματιστής υπό φορτίο</a:t>
            </a:r>
            <a:endParaRPr lang="en-US" sz="1600" b="1" dirty="0" smtClean="0">
              <a:solidFill>
                <a:schemeClr val="tx1"/>
              </a:solidFill>
            </a:endParaRPr>
          </a:p>
          <a:p>
            <a:r>
              <a:rPr lang="el-GR" sz="1800" b="1" dirty="0" smtClean="0">
                <a:solidFill>
                  <a:srgbClr val="FF0000"/>
                </a:solidFill>
              </a:rPr>
              <a:t>Με βάση λοιπόν το ηλεκτρικό ανάλογο του μαγνητικού κυκλώματος του μονοφασικού μετασχηματιστή, ισχύει ότι</a:t>
            </a:r>
            <a:endParaRPr lang="en-US" sz="1800" b="1" dirty="0" smtClean="0">
              <a:solidFill>
                <a:srgbClr val="FF0000"/>
              </a:solidFill>
            </a:endParaRPr>
          </a:p>
          <a:p>
            <a:endParaRPr lang="en-US" sz="1800" b="1" dirty="0">
              <a:solidFill>
                <a:srgbClr val="FF0000"/>
              </a:solidFill>
            </a:endParaRPr>
          </a:p>
        </p:txBody>
      </p:sp>
      <p:graphicFrame>
        <p:nvGraphicFramePr>
          <p:cNvPr id="56322" name="Object 2"/>
          <p:cNvGraphicFramePr>
            <a:graphicFrameLocks noChangeAspect="1"/>
          </p:cNvGraphicFramePr>
          <p:nvPr/>
        </p:nvGraphicFramePr>
        <p:xfrm>
          <a:off x="609600" y="1905000"/>
          <a:ext cx="2057400" cy="838200"/>
        </p:xfrm>
        <a:graphic>
          <a:graphicData uri="http://schemas.openxmlformats.org/presentationml/2006/ole">
            <p:oleObj spid="_x0000_s56322" name="Equation" r:id="rId3" imgW="1041120" imgH="444240" progId="Equation.DSMT4">
              <p:embed/>
            </p:oleObj>
          </a:graphicData>
        </a:graphic>
      </p:graphicFrame>
      <p:graphicFrame>
        <p:nvGraphicFramePr>
          <p:cNvPr id="56323" name="Object 3"/>
          <p:cNvGraphicFramePr>
            <a:graphicFrameLocks noChangeAspect="1"/>
          </p:cNvGraphicFramePr>
          <p:nvPr/>
        </p:nvGraphicFramePr>
        <p:xfrm>
          <a:off x="838200" y="3048000"/>
          <a:ext cx="1600200" cy="838200"/>
        </p:xfrm>
        <a:graphic>
          <a:graphicData uri="http://schemas.openxmlformats.org/presentationml/2006/ole">
            <p:oleObj spid="_x0000_s56323" name="Equation" r:id="rId4" imgW="1091880" imgH="444240" progId="Equation.DSMT4">
              <p:embed/>
            </p:oleObj>
          </a:graphicData>
        </a:graphic>
      </p:graphicFrame>
      <p:graphicFrame>
        <p:nvGraphicFramePr>
          <p:cNvPr id="56324" name="Object 4"/>
          <p:cNvGraphicFramePr>
            <a:graphicFrameLocks noChangeAspect="1"/>
          </p:cNvGraphicFramePr>
          <p:nvPr/>
        </p:nvGraphicFramePr>
        <p:xfrm>
          <a:off x="762000" y="4191000"/>
          <a:ext cx="2438400" cy="990600"/>
        </p:xfrm>
        <a:graphic>
          <a:graphicData uri="http://schemas.openxmlformats.org/presentationml/2006/ole">
            <p:oleObj spid="_x0000_s56324" name="Equation" r:id="rId5" imgW="1612800" imgH="43164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228600" y="990600"/>
            <a:ext cx="8686800" cy="5638800"/>
          </a:xfrm>
        </p:spPr>
        <p:txBody>
          <a:bodyPr/>
          <a:lstStyle/>
          <a:p>
            <a:r>
              <a:rPr lang="el-GR" sz="1600" b="1" dirty="0" smtClean="0">
                <a:solidFill>
                  <a:schemeClr val="tx1"/>
                </a:solidFill>
              </a:rPr>
              <a:t>Πραγματικός μονοφασικός μετασχηματιστής υπό φορτίο</a:t>
            </a:r>
            <a:endParaRPr lang="en-US" sz="1600" b="1" dirty="0" smtClean="0">
              <a:solidFill>
                <a:schemeClr val="tx1"/>
              </a:solidFill>
            </a:endParaRPr>
          </a:p>
          <a:p>
            <a:r>
              <a:rPr lang="el-GR" sz="1600" b="1" dirty="0" smtClean="0">
                <a:solidFill>
                  <a:srgbClr val="FF0000"/>
                </a:solidFill>
              </a:rPr>
              <a:t>Λαμβάνοντας υπόψη και τις απώλειες κενής λειτουργίας (πραγματικές και άεργες), το ισοδύναμο κύκλωμα του πραγματικού μετασχηματιστή παίρνει  τη μορφή.</a:t>
            </a:r>
            <a:endParaRPr lang="en-US" sz="1600" b="1" dirty="0" smtClean="0">
              <a:solidFill>
                <a:srgbClr val="FF0000"/>
              </a:solidFill>
            </a:endParaRPr>
          </a:p>
          <a:p>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1219200" y="2286000"/>
            <a:ext cx="6515100"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7162800" cy="461665"/>
          </a:xfrm>
          <a:prstGeom prst="rect">
            <a:avLst/>
          </a:prstGeom>
        </p:spPr>
        <p:txBody>
          <a:bodyPr wrap="square">
            <a:spAutoFit/>
          </a:bodyPr>
          <a:lstStyle/>
          <a:p>
            <a:r>
              <a:rPr lang="el-GR" sz="2400" b="1" dirty="0" smtClean="0"/>
              <a:t>Ισοδύναμο κύκλωμα μονοφασικού μετασχηματιστή</a:t>
            </a:r>
            <a:endParaRPr lang="en-US" sz="2400" dirty="0"/>
          </a:p>
        </p:txBody>
      </p:sp>
      <p:sp>
        <p:nvSpPr>
          <p:cNvPr id="3" name="Subtitle 2"/>
          <p:cNvSpPr txBox="1">
            <a:spLocks/>
          </p:cNvSpPr>
          <p:nvPr/>
        </p:nvSpPr>
        <p:spPr>
          <a:xfrm>
            <a:off x="228600" y="990600"/>
            <a:ext cx="8686800" cy="5638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3"/>
          <p:cNvSpPr/>
          <p:nvPr/>
        </p:nvSpPr>
        <p:spPr>
          <a:xfrm>
            <a:off x="1066800" y="1219200"/>
            <a:ext cx="6858000" cy="1477328"/>
          </a:xfrm>
          <a:prstGeom prst="rect">
            <a:avLst/>
          </a:prstGeom>
        </p:spPr>
        <p:txBody>
          <a:bodyPr wrap="square">
            <a:spAutoFit/>
          </a:bodyPr>
          <a:lstStyle/>
          <a:p>
            <a:r>
              <a:rPr lang="el-GR" dirty="0" smtClean="0"/>
              <a:t>Σύμφωνα με το σχ.3-15, το ισοδύναμο κύκλωμα του πραγματικού μετασχηματιστή παρίσταται από ένα ιδανικό μετασχηματιστή και ένα σύνολο από συγκεντρωμένα στοιχεία (ωμικές αντιστάσεις και επαγωγικές αντιδράσεις), τα όποια χαρακτηρίζονται ως παράμετροι του ισοδυνάμου κυκλώματος</a:t>
            </a:r>
            <a:endParaRPr lang="en-US" dirty="0"/>
          </a:p>
        </p:txBody>
      </p:sp>
      <p:pic>
        <p:nvPicPr>
          <p:cNvPr id="58370" name="Picture 2"/>
          <p:cNvPicPr>
            <a:picLocks noChangeAspect="1" noChangeArrowheads="1"/>
          </p:cNvPicPr>
          <p:nvPr/>
        </p:nvPicPr>
        <p:blipFill>
          <a:blip r:embed="rId2" cstate="print"/>
          <a:srcRect/>
          <a:stretch>
            <a:fillRect/>
          </a:stretch>
        </p:blipFill>
        <p:spPr bwMode="auto">
          <a:xfrm>
            <a:off x="990600" y="2895600"/>
            <a:ext cx="6543675"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8600"/>
            <a:ext cx="7162800" cy="461665"/>
          </a:xfrm>
          <a:prstGeom prst="rect">
            <a:avLst/>
          </a:prstGeom>
        </p:spPr>
        <p:txBody>
          <a:bodyPr wrap="square">
            <a:spAutoFit/>
          </a:bodyPr>
          <a:lstStyle/>
          <a:p>
            <a:r>
              <a:rPr lang="el-GR" sz="2400" b="1" dirty="0" smtClean="0"/>
              <a:t>Ισοδύναμο κύκλωμα μονοφασικού μετασχηματιστή</a:t>
            </a:r>
            <a:endParaRPr lang="en-US" sz="2400" dirty="0"/>
          </a:p>
        </p:txBody>
      </p:sp>
      <p:sp>
        <p:nvSpPr>
          <p:cNvPr id="4" name="Rectangle 3"/>
          <p:cNvSpPr/>
          <p:nvPr/>
        </p:nvSpPr>
        <p:spPr>
          <a:xfrm>
            <a:off x="914400" y="1981200"/>
            <a:ext cx="6858000" cy="1754326"/>
          </a:xfrm>
          <a:prstGeom prst="rect">
            <a:avLst/>
          </a:prstGeom>
        </p:spPr>
        <p:txBody>
          <a:bodyPr wrap="square">
            <a:spAutoFit/>
          </a:bodyPr>
          <a:lstStyle/>
          <a:p>
            <a:pPr algn="just" hangingPunct="0"/>
            <a:r>
              <a:rPr lang="el-GR" b="1" dirty="0" smtClean="0"/>
              <a:t>Για τους σκοπούς της ανάλυσης, εξυπηρετεί η αναγωγή των παραμέτρων του ισοδυνάμου κυκλώματος, είτε προς την πλευρά του πρωτεύοντος είτε προς την πλευρά του δευτερεύοντος και αυτό επιτυγχάνεται με την προς τα δεξιά ή με την προς τα αριστερά μετακίνηση του ιδανικού μετασχηματιστή και την εν συνεχεία παράλειψή του.</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0667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609600" y="1066800"/>
            <a:ext cx="7467600" cy="4724400"/>
          </a:xfrm>
        </p:spPr>
        <p:txBody>
          <a:bodyPr/>
          <a:lstStyle/>
          <a:p>
            <a:r>
              <a:rPr lang="el-GR" b="1" dirty="0" smtClean="0">
                <a:solidFill>
                  <a:srgbClr val="FF0000"/>
                </a:solidFill>
              </a:rPr>
              <a:t>Εισαγωγή  </a:t>
            </a:r>
          </a:p>
          <a:p>
            <a:endParaRPr lang="el-GR" b="1" dirty="0" smtClean="0">
              <a:solidFill>
                <a:srgbClr val="FF0000"/>
              </a:solidFill>
            </a:endParaRPr>
          </a:p>
          <a:p>
            <a:r>
              <a:rPr lang="el-GR" sz="2400" b="1" dirty="0" smtClean="0">
                <a:solidFill>
                  <a:schemeClr val="tx1"/>
                </a:solidFill>
              </a:rPr>
              <a:t>ή </a:t>
            </a:r>
            <a:r>
              <a:rPr lang="el-GR" sz="2400" b="1" dirty="0">
                <a:solidFill>
                  <a:schemeClr val="tx1"/>
                </a:solidFill>
              </a:rPr>
              <a:t>ως μετασχηματιστής υποβιβασμού </a:t>
            </a:r>
            <a:r>
              <a:rPr lang="el-GR" sz="2400" b="1" dirty="0" smtClean="0">
                <a:solidFill>
                  <a:schemeClr val="tx1"/>
                </a:solidFill>
              </a:rPr>
              <a:t>όπου </a:t>
            </a:r>
            <a:r>
              <a:rPr lang="el-GR" sz="2400" b="1" dirty="0">
                <a:solidFill>
                  <a:schemeClr val="tx1"/>
                </a:solidFill>
              </a:rPr>
              <a:t>η τάση του δευτερεύοντος είναι μικρότερη από τη τάση του πρωτεύοντος</a:t>
            </a:r>
            <a:r>
              <a:rPr lang="el-GR" sz="2400" b="1" dirty="0" smtClean="0">
                <a:solidFill>
                  <a:schemeClr val="tx1"/>
                </a:solidFill>
              </a:rPr>
              <a:t>. </a:t>
            </a:r>
          </a:p>
          <a:p>
            <a:r>
              <a:rPr lang="el-GR" sz="2400" b="1" dirty="0" smtClean="0">
                <a:solidFill>
                  <a:schemeClr val="tx1"/>
                </a:solidFill>
              </a:rPr>
              <a:t>(</a:t>
            </a:r>
            <a:r>
              <a:rPr lang="en-US" sz="2400" b="1" dirty="0" smtClean="0">
                <a:solidFill>
                  <a:schemeClr val="tx1"/>
                </a:solidFill>
              </a:rPr>
              <a:t>step</a:t>
            </a:r>
            <a:r>
              <a:rPr lang="el-GR" sz="2400" b="1" dirty="0" smtClean="0">
                <a:solidFill>
                  <a:schemeClr val="tx1"/>
                </a:solidFill>
              </a:rPr>
              <a:t>-</a:t>
            </a:r>
            <a:r>
              <a:rPr lang="en-US" sz="2400" b="1" dirty="0" smtClean="0">
                <a:solidFill>
                  <a:schemeClr val="tx1"/>
                </a:solidFill>
              </a:rPr>
              <a:t>down transformer</a:t>
            </a:r>
            <a:r>
              <a:rPr lang="el-GR" sz="2400" b="1" dirty="0" smtClean="0">
                <a:solidFill>
                  <a:schemeClr val="tx1"/>
                </a:solidFill>
              </a:rPr>
              <a:t>,)</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04800"/>
            <a:ext cx="7162800" cy="461665"/>
          </a:xfrm>
          <a:prstGeom prst="rect">
            <a:avLst/>
          </a:prstGeom>
        </p:spPr>
        <p:txBody>
          <a:bodyPr wrap="square">
            <a:spAutoFit/>
          </a:bodyPr>
          <a:lstStyle/>
          <a:p>
            <a:r>
              <a:rPr lang="el-GR" sz="2400" b="1" dirty="0" smtClean="0"/>
              <a:t>Ισοδύναμο κύκλωμα μονοφασικού μετασχηματιστή</a:t>
            </a:r>
            <a:endParaRPr lang="en-US" sz="2400" dirty="0"/>
          </a:p>
        </p:txBody>
      </p:sp>
      <p:sp>
        <p:nvSpPr>
          <p:cNvPr id="3" name="Rectangle 2"/>
          <p:cNvSpPr/>
          <p:nvPr/>
        </p:nvSpPr>
        <p:spPr>
          <a:xfrm>
            <a:off x="609600" y="1066800"/>
            <a:ext cx="3303790" cy="369332"/>
          </a:xfrm>
          <a:prstGeom prst="rect">
            <a:avLst/>
          </a:prstGeom>
        </p:spPr>
        <p:txBody>
          <a:bodyPr wrap="none">
            <a:spAutoFit/>
          </a:bodyPr>
          <a:lstStyle/>
          <a:p>
            <a:r>
              <a:rPr lang="el-GR" b="1" dirty="0" smtClean="0">
                <a:solidFill>
                  <a:srgbClr val="FF0000"/>
                </a:solidFill>
              </a:rPr>
              <a:t>Αναγωγή στο πρωτεύον τύλιγμα</a:t>
            </a:r>
            <a:endParaRPr lang="en-US" dirty="0">
              <a:solidFill>
                <a:srgbClr val="FF0000"/>
              </a:solidFill>
            </a:endParaRPr>
          </a:p>
        </p:txBody>
      </p:sp>
      <p:sp>
        <p:nvSpPr>
          <p:cNvPr id="61441" name="Rectangle 1"/>
          <p:cNvSpPr>
            <a:spLocks noChangeArrowheads="1"/>
          </p:cNvSpPr>
          <p:nvPr/>
        </p:nvSpPr>
        <p:spPr bwMode="auto">
          <a:xfrm>
            <a:off x="152400" y="1751112"/>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τον </a:t>
            </a:r>
            <a:r>
              <a:rPr lang="el-GR" sz="1400" b="1" dirty="0" smtClean="0">
                <a:latin typeface="Arial" pitchFamily="34" charset="0"/>
                <a:ea typeface="Times New Roman" pitchFamily="18" charset="0"/>
                <a:cs typeface="Arial" pitchFamily="34" charset="0"/>
              </a:rPr>
              <a:t>πραγματικό </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μετασχηματιστή του σχ.3-15, ισχύει ότι</a:t>
            </a:r>
            <a:endParaRPr kumimoji="0" lang="el-GR" sz="14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42" name="Object 2"/>
          <p:cNvGraphicFramePr>
            <a:graphicFrameLocks noChangeAspect="1"/>
          </p:cNvGraphicFramePr>
          <p:nvPr/>
        </p:nvGraphicFramePr>
        <p:xfrm>
          <a:off x="2743200" y="2286000"/>
          <a:ext cx="2209800" cy="762000"/>
        </p:xfrm>
        <a:graphic>
          <a:graphicData uri="http://schemas.openxmlformats.org/presentationml/2006/ole">
            <p:oleObj spid="_x0000_s61442" name="Equation" r:id="rId3" imgW="1130040" imgH="431640" progId="Equation.DSMT4">
              <p:embed/>
            </p:oleObj>
          </a:graphicData>
        </a:graphic>
      </p:graphicFrame>
      <p:graphicFrame>
        <p:nvGraphicFramePr>
          <p:cNvPr id="61444" name="Object 4"/>
          <p:cNvGraphicFramePr>
            <a:graphicFrameLocks noChangeAspect="1"/>
          </p:cNvGraphicFramePr>
          <p:nvPr/>
        </p:nvGraphicFramePr>
        <p:xfrm>
          <a:off x="533400" y="3352800"/>
          <a:ext cx="2514600" cy="457200"/>
        </p:xfrm>
        <a:graphic>
          <a:graphicData uri="http://schemas.openxmlformats.org/presentationml/2006/ole">
            <p:oleObj spid="_x0000_s61444" name="Equation" r:id="rId4" imgW="1422360" imgH="228600" progId="Equation.DSMT4">
              <p:embed/>
            </p:oleObj>
          </a:graphicData>
        </a:graphic>
      </p:graphicFrame>
      <p:sp>
        <p:nvSpPr>
          <p:cNvPr id="8" name="Rectangle 7"/>
          <p:cNvSpPr/>
          <p:nvPr/>
        </p:nvSpPr>
        <p:spPr>
          <a:xfrm>
            <a:off x="3200400" y="3429000"/>
            <a:ext cx="1586448" cy="369332"/>
          </a:xfrm>
          <a:prstGeom prst="rect">
            <a:avLst/>
          </a:prstGeom>
        </p:spPr>
        <p:txBody>
          <a:bodyPr wrap="square">
            <a:spAutoFit/>
          </a:bodyPr>
          <a:lstStyle/>
          <a:p>
            <a:r>
              <a:rPr lang="el-GR" dirty="0" smtClean="0"/>
              <a:t>(3.37)</a:t>
            </a:r>
            <a:endParaRPr lang="en-US" dirty="0"/>
          </a:p>
        </p:txBody>
      </p:sp>
      <p:sp>
        <p:nvSpPr>
          <p:cNvPr id="61445" name="Rectangle 5"/>
          <p:cNvSpPr>
            <a:spLocks noChangeArrowheads="1"/>
          </p:cNvSpPr>
          <p:nvPr/>
        </p:nvSpPr>
        <p:spPr bwMode="auto">
          <a:xfrm>
            <a:off x="228600" y="3983995"/>
            <a:ext cx="6934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Πολλαπλασιάζοντας και τα δύο μέρη της (3.37) με το λόγο μετασχηματισμού, προκύπτει ότι</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46" name="Object 6"/>
          <p:cNvGraphicFramePr>
            <a:graphicFrameLocks noChangeAspect="1"/>
          </p:cNvGraphicFramePr>
          <p:nvPr/>
        </p:nvGraphicFramePr>
        <p:xfrm>
          <a:off x="533400" y="4343400"/>
          <a:ext cx="4419600" cy="609600"/>
        </p:xfrm>
        <a:graphic>
          <a:graphicData uri="http://schemas.openxmlformats.org/presentationml/2006/ole">
            <p:oleObj spid="_x0000_s61446" name="Equation" r:id="rId5" imgW="3276360" imgH="393480" progId="Equation.DSMT4">
              <p:embed/>
            </p:oleObj>
          </a:graphicData>
        </a:graphic>
      </p:graphicFrame>
      <p:sp>
        <p:nvSpPr>
          <p:cNvPr id="11" name="Rectangle 10"/>
          <p:cNvSpPr/>
          <p:nvPr/>
        </p:nvSpPr>
        <p:spPr>
          <a:xfrm>
            <a:off x="5181600" y="2514600"/>
            <a:ext cx="734496" cy="369332"/>
          </a:xfrm>
          <a:prstGeom prst="rect">
            <a:avLst/>
          </a:prstGeom>
        </p:spPr>
        <p:txBody>
          <a:bodyPr wrap="none">
            <a:spAutoFit/>
          </a:bodyPr>
          <a:lstStyle/>
          <a:p>
            <a:r>
              <a:rPr lang="el-GR" dirty="0" smtClean="0"/>
              <a:t>(3.47)</a:t>
            </a:r>
            <a:endParaRPr lang="en-US" dirty="0"/>
          </a:p>
        </p:txBody>
      </p:sp>
      <p:sp>
        <p:nvSpPr>
          <p:cNvPr id="12" name="Rectangle 11"/>
          <p:cNvSpPr/>
          <p:nvPr/>
        </p:nvSpPr>
        <p:spPr>
          <a:xfrm>
            <a:off x="5105400" y="4495800"/>
            <a:ext cx="734496" cy="369332"/>
          </a:xfrm>
          <a:prstGeom prst="rect">
            <a:avLst/>
          </a:prstGeom>
        </p:spPr>
        <p:txBody>
          <a:bodyPr wrap="none">
            <a:spAutoFit/>
          </a:bodyPr>
          <a:lstStyle/>
          <a:p>
            <a:r>
              <a:rPr lang="el-GR" dirty="0" smtClean="0"/>
              <a:t>(3.48)</a:t>
            </a:r>
            <a:endParaRPr lang="en-US" dirty="0"/>
          </a:p>
        </p:txBody>
      </p:sp>
      <p:sp>
        <p:nvSpPr>
          <p:cNvPr id="61447" name="Rectangle 7"/>
          <p:cNvSpPr>
            <a:spLocks noChangeArrowheads="1"/>
          </p:cNvSpPr>
          <p:nvPr/>
        </p:nvSpPr>
        <p:spPr bwMode="auto">
          <a:xfrm>
            <a:off x="304800" y="4953000"/>
            <a:ext cx="3057247"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Λαμβάνοντας υπόψη και την (3.47), έχουμε</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48" name="Object 8"/>
          <p:cNvGraphicFramePr>
            <a:graphicFrameLocks noChangeAspect="1"/>
          </p:cNvGraphicFramePr>
          <p:nvPr/>
        </p:nvGraphicFramePr>
        <p:xfrm>
          <a:off x="228600" y="5334000"/>
          <a:ext cx="3810000" cy="457200"/>
        </p:xfrm>
        <a:graphic>
          <a:graphicData uri="http://schemas.openxmlformats.org/presentationml/2006/ole">
            <p:oleObj spid="_x0000_s61448" name="Equation" r:id="rId6" imgW="2120760" imgH="228600" progId="Equation.DSMT4">
              <p:embed/>
            </p:oleObj>
          </a:graphicData>
        </a:graphic>
      </p:graphicFrame>
      <p:sp>
        <p:nvSpPr>
          <p:cNvPr id="15" name="Rectangle 14"/>
          <p:cNvSpPr/>
          <p:nvPr/>
        </p:nvSpPr>
        <p:spPr>
          <a:xfrm>
            <a:off x="4267200" y="5334000"/>
            <a:ext cx="734496" cy="369332"/>
          </a:xfrm>
          <a:prstGeom prst="rect">
            <a:avLst/>
          </a:prstGeom>
        </p:spPr>
        <p:txBody>
          <a:bodyPr wrap="none">
            <a:spAutoFit/>
          </a:bodyPr>
          <a:lstStyle/>
          <a:p>
            <a:r>
              <a:rPr lang="el-GR" dirty="0" smtClean="0"/>
              <a:t>(3.49)</a:t>
            </a:r>
            <a:endParaRPr lang="en-US" dirty="0"/>
          </a:p>
        </p:txBody>
      </p:sp>
      <p:sp>
        <p:nvSpPr>
          <p:cNvPr id="61449" name="Rectangle 9"/>
          <p:cNvSpPr>
            <a:spLocks noChangeArrowheads="1"/>
          </p:cNvSpPr>
          <p:nvPr/>
        </p:nvSpPr>
        <p:spPr bwMode="auto">
          <a:xfrm>
            <a:off x="381000" y="5867400"/>
            <a:ext cx="38824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50" name="Object 10"/>
          <p:cNvGraphicFramePr>
            <a:graphicFrameLocks noChangeAspect="1"/>
          </p:cNvGraphicFramePr>
          <p:nvPr/>
        </p:nvGraphicFramePr>
        <p:xfrm>
          <a:off x="152400" y="6096000"/>
          <a:ext cx="2667000" cy="609600"/>
        </p:xfrm>
        <a:graphic>
          <a:graphicData uri="http://schemas.openxmlformats.org/presentationml/2006/ole">
            <p:oleObj spid="_x0000_s61450" name="Equation" r:id="rId7" imgW="2209680" imgH="393480" progId="Equation.DSMT4">
              <p:embed/>
            </p:oleObj>
          </a:graphicData>
        </a:graphic>
      </p:graphicFrame>
      <p:sp>
        <p:nvSpPr>
          <p:cNvPr id="18" name="Rectangle 17"/>
          <p:cNvSpPr/>
          <p:nvPr/>
        </p:nvSpPr>
        <p:spPr>
          <a:xfrm>
            <a:off x="3048000" y="6248400"/>
            <a:ext cx="734496" cy="369332"/>
          </a:xfrm>
          <a:prstGeom prst="rect">
            <a:avLst/>
          </a:prstGeom>
        </p:spPr>
        <p:txBody>
          <a:bodyPr wrap="none">
            <a:spAutoFit/>
          </a:bodyPr>
          <a:lstStyle/>
          <a:p>
            <a:r>
              <a:rPr lang="el-GR" dirty="0" smtClean="0"/>
              <a:t>(3.50)</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391400" cy="461665"/>
          </a:xfrm>
          <a:prstGeom prst="rect">
            <a:avLst/>
          </a:prstGeom>
        </p:spPr>
        <p:txBody>
          <a:bodyPr wrap="square">
            <a:spAutoFit/>
          </a:bodyPr>
          <a:lstStyle/>
          <a:p>
            <a:r>
              <a:rPr lang="el-GR" sz="2400" b="1" dirty="0" smtClean="0"/>
              <a:t>Ισοδύναμο κύκλωμα μονοφασικού μετασχηματιστή</a:t>
            </a:r>
            <a:endParaRPr lang="en-US" sz="2400" dirty="0"/>
          </a:p>
        </p:txBody>
      </p:sp>
      <p:sp>
        <p:nvSpPr>
          <p:cNvPr id="63489" name="Rectangle 1"/>
          <p:cNvSpPr>
            <a:spLocks noChangeArrowheads="1"/>
          </p:cNvSpPr>
          <p:nvPr/>
        </p:nvSpPr>
        <p:spPr bwMode="auto">
          <a:xfrm>
            <a:off x="457199" y="622013"/>
            <a:ext cx="800100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όπου με τον εκθέτη «΄», συμβολίζονται τα αντίστοιχα μεγέθη του δευτερεύοντος ανηγμένα στο πρωτεύον. Είναι</a:t>
            </a:r>
            <a:endParaRPr kumimoji="0" lang="el-GR" sz="1600" b="1"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63490" name="Object 2"/>
          <p:cNvGraphicFramePr>
            <a:graphicFrameLocks noChangeAspect="1"/>
          </p:cNvGraphicFramePr>
          <p:nvPr/>
        </p:nvGraphicFramePr>
        <p:xfrm>
          <a:off x="838200" y="1524000"/>
          <a:ext cx="1219200" cy="457200"/>
        </p:xfrm>
        <a:graphic>
          <a:graphicData uri="http://schemas.openxmlformats.org/presentationml/2006/ole">
            <p:oleObj spid="_x0000_s63490" name="Equation" r:id="rId3" imgW="583920" imgH="228600" progId="Equation.DSMT4">
              <p:embed/>
            </p:oleObj>
          </a:graphicData>
        </a:graphic>
      </p:graphicFrame>
      <p:sp>
        <p:nvSpPr>
          <p:cNvPr id="5" name="Rectangle 4"/>
          <p:cNvSpPr/>
          <p:nvPr/>
        </p:nvSpPr>
        <p:spPr>
          <a:xfrm>
            <a:off x="2209800" y="1524000"/>
            <a:ext cx="734496" cy="369332"/>
          </a:xfrm>
          <a:prstGeom prst="rect">
            <a:avLst/>
          </a:prstGeom>
        </p:spPr>
        <p:txBody>
          <a:bodyPr wrap="none">
            <a:spAutoFit/>
          </a:bodyPr>
          <a:lstStyle/>
          <a:p>
            <a:r>
              <a:rPr lang="el-GR" dirty="0" smtClean="0"/>
              <a:t>(3.51)</a:t>
            </a:r>
            <a:endParaRPr lang="en-US" dirty="0"/>
          </a:p>
        </p:txBody>
      </p:sp>
      <p:graphicFrame>
        <p:nvGraphicFramePr>
          <p:cNvPr id="63491" name="Object 3"/>
          <p:cNvGraphicFramePr>
            <a:graphicFrameLocks noChangeAspect="1"/>
          </p:cNvGraphicFramePr>
          <p:nvPr/>
        </p:nvGraphicFramePr>
        <p:xfrm>
          <a:off x="914400" y="2209800"/>
          <a:ext cx="990600" cy="457200"/>
        </p:xfrm>
        <a:graphic>
          <a:graphicData uri="http://schemas.openxmlformats.org/presentationml/2006/ole">
            <p:oleObj spid="_x0000_s63491" name="Equation" r:id="rId4" imgW="583920" imgH="228600" progId="Equation.DSMT4">
              <p:embed/>
            </p:oleObj>
          </a:graphicData>
        </a:graphic>
      </p:graphicFrame>
      <p:sp>
        <p:nvSpPr>
          <p:cNvPr id="7" name="Rectangle 6"/>
          <p:cNvSpPr/>
          <p:nvPr/>
        </p:nvSpPr>
        <p:spPr>
          <a:xfrm>
            <a:off x="2057400" y="2209800"/>
            <a:ext cx="734496" cy="369332"/>
          </a:xfrm>
          <a:prstGeom prst="rect">
            <a:avLst/>
          </a:prstGeom>
        </p:spPr>
        <p:txBody>
          <a:bodyPr wrap="none">
            <a:spAutoFit/>
          </a:bodyPr>
          <a:lstStyle/>
          <a:p>
            <a:r>
              <a:rPr lang="el-GR" dirty="0" smtClean="0"/>
              <a:t>(3.52)</a:t>
            </a:r>
            <a:endParaRPr lang="en-US" dirty="0"/>
          </a:p>
        </p:txBody>
      </p:sp>
      <p:graphicFrame>
        <p:nvGraphicFramePr>
          <p:cNvPr id="63492" name="Object 4"/>
          <p:cNvGraphicFramePr>
            <a:graphicFrameLocks noChangeAspect="1"/>
          </p:cNvGraphicFramePr>
          <p:nvPr/>
        </p:nvGraphicFramePr>
        <p:xfrm>
          <a:off x="990600" y="2819400"/>
          <a:ext cx="914400" cy="609600"/>
        </p:xfrm>
        <a:graphic>
          <a:graphicData uri="http://schemas.openxmlformats.org/presentationml/2006/ole">
            <p:oleObj spid="_x0000_s63492" name="Equation" r:id="rId5" imgW="469800" imgH="393480" progId="Equation.DSMT4">
              <p:embed/>
            </p:oleObj>
          </a:graphicData>
        </a:graphic>
      </p:graphicFrame>
      <p:sp>
        <p:nvSpPr>
          <p:cNvPr id="9" name="Rectangle 8"/>
          <p:cNvSpPr/>
          <p:nvPr/>
        </p:nvSpPr>
        <p:spPr>
          <a:xfrm>
            <a:off x="2133600" y="2895600"/>
            <a:ext cx="734496" cy="369332"/>
          </a:xfrm>
          <a:prstGeom prst="rect">
            <a:avLst/>
          </a:prstGeom>
        </p:spPr>
        <p:txBody>
          <a:bodyPr wrap="none">
            <a:spAutoFit/>
          </a:bodyPr>
          <a:lstStyle/>
          <a:p>
            <a:r>
              <a:rPr lang="el-GR" dirty="0" smtClean="0"/>
              <a:t>(3.53)</a:t>
            </a:r>
            <a:endParaRPr lang="en-US" dirty="0"/>
          </a:p>
        </p:txBody>
      </p:sp>
      <p:graphicFrame>
        <p:nvGraphicFramePr>
          <p:cNvPr id="63493" name="Object 5"/>
          <p:cNvGraphicFramePr>
            <a:graphicFrameLocks noChangeAspect="1"/>
          </p:cNvGraphicFramePr>
          <p:nvPr/>
        </p:nvGraphicFramePr>
        <p:xfrm>
          <a:off x="1066800" y="3505200"/>
          <a:ext cx="990600" cy="457200"/>
        </p:xfrm>
        <a:graphic>
          <a:graphicData uri="http://schemas.openxmlformats.org/presentationml/2006/ole">
            <p:oleObj spid="_x0000_s63493" name="Equation" r:id="rId6" imgW="634680" imgH="241200" progId="Equation.DSMT4">
              <p:embed/>
            </p:oleObj>
          </a:graphicData>
        </a:graphic>
      </p:graphicFrame>
      <p:sp>
        <p:nvSpPr>
          <p:cNvPr id="11" name="Rectangle 10"/>
          <p:cNvSpPr/>
          <p:nvPr/>
        </p:nvSpPr>
        <p:spPr>
          <a:xfrm>
            <a:off x="2209800" y="3581400"/>
            <a:ext cx="734496" cy="369332"/>
          </a:xfrm>
          <a:prstGeom prst="rect">
            <a:avLst/>
          </a:prstGeom>
        </p:spPr>
        <p:txBody>
          <a:bodyPr wrap="none">
            <a:spAutoFit/>
          </a:bodyPr>
          <a:lstStyle/>
          <a:p>
            <a:r>
              <a:rPr lang="el-GR" dirty="0" smtClean="0"/>
              <a:t>(3.54)</a:t>
            </a:r>
            <a:endParaRPr lang="en-US" dirty="0"/>
          </a:p>
        </p:txBody>
      </p:sp>
      <p:graphicFrame>
        <p:nvGraphicFramePr>
          <p:cNvPr id="63494" name="Object 6"/>
          <p:cNvGraphicFramePr>
            <a:graphicFrameLocks noChangeAspect="1"/>
          </p:cNvGraphicFramePr>
          <p:nvPr/>
        </p:nvGraphicFramePr>
        <p:xfrm>
          <a:off x="990600" y="4038600"/>
          <a:ext cx="914400" cy="469900"/>
        </p:xfrm>
        <a:graphic>
          <a:graphicData uri="http://schemas.openxmlformats.org/presentationml/2006/ole">
            <p:oleObj spid="_x0000_s63494" name="Equation" r:id="rId7" imgW="685800" imgH="241200" progId="Equation.DSMT4">
              <p:embed/>
            </p:oleObj>
          </a:graphicData>
        </a:graphic>
      </p:graphicFrame>
      <p:sp>
        <p:nvSpPr>
          <p:cNvPr id="13" name="Rectangle 12"/>
          <p:cNvSpPr/>
          <p:nvPr/>
        </p:nvSpPr>
        <p:spPr>
          <a:xfrm>
            <a:off x="2286000" y="4038600"/>
            <a:ext cx="734496" cy="369332"/>
          </a:xfrm>
          <a:prstGeom prst="rect">
            <a:avLst/>
          </a:prstGeom>
        </p:spPr>
        <p:txBody>
          <a:bodyPr wrap="none">
            <a:spAutoFit/>
          </a:bodyPr>
          <a:lstStyle/>
          <a:p>
            <a:r>
              <a:rPr lang="el-GR" dirty="0" smtClean="0"/>
              <a:t>(3.55)</a:t>
            </a:r>
            <a:endParaRPr lang="en-US" dirty="0"/>
          </a:p>
        </p:txBody>
      </p:sp>
      <p:graphicFrame>
        <p:nvGraphicFramePr>
          <p:cNvPr id="63495" name="Object 7"/>
          <p:cNvGraphicFramePr>
            <a:graphicFrameLocks noChangeAspect="1"/>
          </p:cNvGraphicFramePr>
          <p:nvPr/>
        </p:nvGraphicFramePr>
        <p:xfrm>
          <a:off x="1066800" y="4572000"/>
          <a:ext cx="914400" cy="533400"/>
        </p:xfrm>
        <a:graphic>
          <a:graphicData uri="http://schemas.openxmlformats.org/presentationml/2006/ole">
            <p:oleObj spid="_x0000_s63495" name="Equation" r:id="rId8" imgW="685800" imgH="241200" progId="Equation.DSMT4">
              <p:embed/>
            </p:oleObj>
          </a:graphicData>
        </a:graphic>
      </p:graphicFrame>
      <p:sp>
        <p:nvSpPr>
          <p:cNvPr id="15" name="Rectangle 14"/>
          <p:cNvSpPr/>
          <p:nvPr/>
        </p:nvSpPr>
        <p:spPr>
          <a:xfrm>
            <a:off x="2286000" y="4648200"/>
            <a:ext cx="734496" cy="369332"/>
          </a:xfrm>
          <a:prstGeom prst="rect">
            <a:avLst/>
          </a:prstGeom>
        </p:spPr>
        <p:txBody>
          <a:bodyPr wrap="none">
            <a:spAutoFit/>
          </a:bodyPr>
          <a:lstStyle/>
          <a:p>
            <a:r>
              <a:rPr lang="el-GR" dirty="0" smtClean="0"/>
              <a:t>(3.55)</a:t>
            </a:r>
            <a:endParaRPr lang="en-US" dirty="0"/>
          </a:p>
        </p:txBody>
      </p:sp>
      <p:graphicFrame>
        <p:nvGraphicFramePr>
          <p:cNvPr id="63496" name="Object 8"/>
          <p:cNvGraphicFramePr>
            <a:graphicFrameLocks noChangeAspect="1"/>
          </p:cNvGraphicFramePr>
          <p:nvPr/>
        </p:nvGraphicFramePr>
        <p:xfrm>
          <a:off x="1143000" y="5257800"/>
          <a:ext cx="990600" cy="457200"/>
        </p:xfrm>
        <a:graphic>
          <a:graphicData uri="http://schemas.openxmlformats.org/presentationml/2006/ole">
            <p:oleObj spid="_x0000_s63496" name="Equation" r:id="rId9" imgW="685800" imgH="241200" progId="Equation.DSMT4">
              <p:embed/>
            </p:oleObj>
          </a:graphicData>
        </a:graphic>
      </p:graphicFrame>
      <p:sp>
        <p:nvSpPr>
          <p:cNvPr id="17" name="Rectangle 16"/>
          <p:cNvSpPr/>
          <p:nvPr/>
        </p:nvSpPr>
        <p:spPr>
          <a:xfrm>
            <a:off x="2362200" y="5257800"/>
            <a:ext cx="734496" cy="369332"/>
          </a:xfrm>
          <a:prstGeom prst="rect">
            <a:avLst/>
          </a:prstGeom>
        </p:spPr>
        <p:txBody>
          <a:bodyPr wrap="none">
            <a:spAutoFit/>
          </a:bodyPr>
          <a:lstStyle/>
          <a:p>
            <a:r>
              <a:rPr lang="el-GR" dirty="0" smtClean="0"/>
              <a:t>(3.56)</a:t>
            </a:r>
            <a:endParaRPr lang="en-US" dirty="0"/>
          </a:p>
        </p:txBody>
      </p:sp>
      <p:sp>
        <p:nvSpPr>
          <p:cNvPr id="63497" name="Rectangle 9"/>
          <p:cNvSpPr>
            <a:spLocks noChangeArrowheads="1"/>
          </p:cNvSpPr>
          <p:nvPr/>
        </p:nvSpPr>
        <p:spPr bwMode="auto">
          <a:xfrm>
            <a:off x="457200" y="5910590"/>
            <a:ext cx="7848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Με βάση τα παραπάνω, το ισοδύναμο κύκλωμα του μονοφασικού μετασχηματιστή, παίρνει τη μορφή</a:t>
            </a:r>
            <a:endParaRPr kumimoji="0" lang="el-GR"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
            <a:ext cx="7543800" cy="461665"/>
          </a:xfrm>
          <a:prstGeom prst="rect">
            <a:avLst/>
          </a:prstGeom>
        </p:spPr>
        <p:txBody>
          <a:bodyPr wrap="square">
            <a:spAutoFit/>
          </a:bodyPr>
          <a:lstStyle/>
          <a:p>
            <a:r>
              <a:rPr lang="el-GR" sz="2400" b="1" dirty="0" smtClean="0"/>
              <a:t>Ισοδύναμο κύκλωμα μονοφασικού μετασχηματιστή</a:t>
            </a:r>
            <a:endParaRPr lang="en-US" sz="2400" dirty="0"/>
          </a:p>
        </p:txBody>
      </p:sp>
      <p:pic>
        <p:nvPicPr>
          <p:cNvPr id="62466" name="Picture 2"/>
          <p:cNvPicPr>
            <a:picLocks noChangeAspect="1" noChangeArrowheads="1"/>
          </p:cNvPicPr>
          <p:nvPr/>
        </p:nvPicPr>
        <p:blipFill>
          <a:blip r:embed="rId2" cstate="print"/>
          <a:srcRect/>
          <a:stretch>
            <a:fillRect/>
          </a:stretch>
        </p:blipFill>
        <p:spPr bwMode="auto">
          <a:xfrm>
            <a:off x="381000" y="914400"/>
            <a:ext cx="6257925" cy="2628900"/>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a:stretch>
            <a:fillRect/>
          </a:stretch>
        </p:blipFill>
        <p:spPr bwMode="auto">
          <a:xfrm>
            <a:off x="685800" y="3810000"/>
            <a:ext cx="4772025" cy="1914525"/>
          </a:xfrm>
          <a:prstGeom prst="rect">
            <a:avLst/>
          </a:prstGeom>
          <a:noFill/>
          <a:ln w="9525">
            <a:noFill/>
            <a:miter lim="800000"/>
            <a:headEnd/>
            <a:tailEnd/>
          </a:ln>
        </p:spPr>
      </p:pic>
      <p:sp>
        <p:nvSpPr>
          <p:cNvPr id="62468" name="Rectangle 4"/>
          <p:cNvSpPr>
            <a:spLocks noChangeArrowheads="1"/>
          </p:cNvSpPr>
          <p:nvPr/>
        </p:nvSpPr>
        <p:spPr bwMode="auto">
          <a:xfrm>
            <a:off x="5410200" y="5493350"/>
            <a:ext cx="35052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3-17:   Ισοδύναμο κύκλωμα μονοφασικού μετασχηματιστή</a:t>
            </a:r>
            <a:r>
              <a:rPr lang="el-GR" sz="900" b="1" dirty="0" smtClean="0">
                <a:latin typeface="Arial" pitchFamily="34" charset="0"/>
                <a:ea typeface="Times New Roman" pitchFamily="18" charset="0"/>
                <a:cs typeface="Arial" pitchFamily="34" charset="0"/>
              </a:rPr>
              <a:t> </a:t>
            </a:r>
            <a:r>
              <a:rPr lang="el-GR" sz="900" b="1" dirty="0" err="1" smtClean="0">
                <a:latin typeface="Arial" pitchFamily="34" charset="0"/>
                <a:ea typeface="Times New Roman" pitchFamily="18" charset="0"/>
                <a:cs typeface="Arial" pitchFamily="34" charset="0"/>
              </a:rPr>
              <a:t>ανηγμένο</a:t>
            </a:r>
            <a:r>
              <a:rPr lang="el-GR" sz="900" b="1" dirty="0" smtClean="0">
                <a:latin typeface="Arial" pitchFamily="34" charset="0"/>
                <a:ea typeface="Times New Roman" pitchFamily="18" charset="0"/>
                <a:cs typeface="Arial" pitchFamily="34" charset="0"/>
              </a:rPr>
              <a:t> στο πρωτεύον.</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 Με τον ιδανικό μετασχηματιστή στην πλευρά του φορτίου.</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(β) Χωρίς τον ιδανικό μετασχηματιστή</a:t>
            </a:r>
            <a:endParaRPr kumimoji="0" lang="el-GR" sz="9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6781800" cy="461665"/>
          </a:xfrm>
          <a:prstGeom prst="rect">
            <a:avLst/>
          </a:prstGeom>
        </p:spPr>
        <p:txBody>
          <a:bodyPr wrap="square">
            <a:spAutoFit/>
          </a:bodyPr>
          <a:lstStyle/>
          <a:p>
            <a:r>
              <a:rPr lang="el-GR" sz="2400" b="1" dirty="0" smtClean="0"/>
              <a:t>Αναγωγή στο δευτερεύον τύλιγμα</a:t>
            </a:r>
            <a:endParaRPr lang="en-US" sz="2400" dirty="0"/>
          </a:p>
        </p:txBody>
      </p:sp>
      <p:sp>
        <p:nvSpPr>
          <p:cNvPr id="3" name="Rectangle 2"/>
          <p:cNvSpPr/>
          <p:nvPr/>
        </p:nvSpPr>
        <p:spPr>
          <a:xfrm>
            <a:off x="381000" y="990600"/>
            <a:ext cx="5410200" cy="1200329"/>
          </a:xfrm>
          <a:prstGeom prst="rect">
            <a:avLst/>
          </a:prstGeom>
        </p:spPr>
        <p:txBody>
          <a:bodyPr wrap="square">
            <a:spAutoFit/>
          </a:bodyPr>
          <a:lstStyle/>
          <a:p>
            <a:pPr algn="just"/>
            <a:r>
              <a:rPr lang="el-GR" b="1" dirty="0" smtClean="0">
                <a:solidFill>
                  <a:srgbClr val="FF0000"/>
                </a:solidFill>
              </a:rPr>
              <a:t>Κατά την αναγωγή του πρωτεύοντος τυλίγματος στο δευτερεύον τύλιγμα, ο ιδανικός μετασχηματιστής μετακινείται προς τα αριστερά στο ισοδύναμο κύκλωμα. </a:t>
            </a:r>
            <a:endParaRPr lang="en-US" b="1" dirty="0">
              <a:solidFill>
                <a:srgbClr val="FF0000"/>
              </a:solidFill>
            </a:endParaRPr>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3" name="Object 1"/>
          <p:cNvGraphicFramePr>
            <a:graphicFrameLocks noChangeAspect="1"/>
          </p:cNvGraphicFramePr>
          <p:nvPr/>
        </p:nvGraphicFramePr>
        <p:xfrm>
          <a:off x="609600" y="2209800"/>
          <a:ext cx="2133600" cy="457200"/>
        </p:xfrm>
        <a:graphic>
          <a:graphicData uri="http://schemas.openxmlformats.org/presentationml/2006/ole">
            <p:oleObj spid="_x0000_s64513" name="Equation" r:id="rId3" imgW="1346200" imgH="203200" progId="Equation.DSMT4">
              <p:embed/>
            </p:oleObj>
          </a:graphicData>
        </a:graphic>
      </p:graphicFrame>
      <p:sp>
        <p:nvSpPr>
          <p:cNvPr id="64515" name="Rectangle 3"/>
          <p:cNvSpPr>
            <a:spLocks noChangeArrowheads="1"/>
          </p:cNvSpPr>
          <p:nvPr/>
        </p:nvSpPr>
        <p:spPr bwMode="auto">
          <a:xfrm>
            <a:off x="0" y="1984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2743200" y="2286000"/>
            <a:ext cx="734496" cy="369332"/>
          </a:xfrm>
          <a:prstGeom prst="rect">
            <a:avLst/>
          </a:prstGeom>
        </p:spPr>
        <p:txBody>
          <a:bodyPr wrap="none">
            <a:spAutoFit/>
          </a:bodyPr>
          <a:lstStyle/>
          <a:p>
            <a:r>
              <a:rPr lang="el-GR" dirty="0" smtClean="0"/>
              <a:t>(3.36)</a:t>
            </a:r>
            <a:endParaRPr lang="en-US" dirty="0"/>
          </a:p>
        </p:txBody>
      </p:sp>
      <p:sp>
        <p:nvSpPr>
          <p:cNvPr id="8" name="Rectangle 7"/>
          <p:cNvSpPr/>
          <p:nvPr/>
        </p:nvSpPr>
        <p:spPr>
          <a:xfrm>
            <a:off x="457200" y="2819400"/>
            <a:ext cx="4572000" cy="646331"/>
          </a:xfrm>
          <a:prstGeom prst="rect">
            <a:avLst/>
          </a:prstGeom>
        </p:spPr>
        <p:txBody>
          <a:bodyPr>
            <a:spAutoFit/>
          </a:bodyPr>
          <a:lstStyle/>
          <a:p>
            <a:r>
              <a:rPr lang="el-GR" b="1" dirty="0" smtClean="0"/>
              <a:t>Διαιρώντας την (3.36) με το λόγο του μετασχηματισμού, έχουμε</a:t>
            </a:r>
            <a:endParaRPr lang="en-US" b="1" dirty="0"/>
          </a:p>
        </p:txBody>
      </p:sp>
      <p:graphicFrame>
        <p:nvGraphicFramePr>
          <p:cNvPr id="64516" name="Object 4"/>
          <p:cNvGraphicFramePr>
            <a:graphicFrameLocks noChangeAspect="1"/>
          </p:cNvGraphicFramePr>
          <p:nvPr/>
        </p:nvGraphicFramePr>
        <p:xfrm>
          <a:off x="533400" y="3505200"/>
          <a:ext cx="4495800" cy="838200"/>
        </p:xfrm>
        <a:graphic>
          <a:graphicData uri="http://schemas.openxmlformats.org/presentationml/2006/ole">
            <p:oleObj spid="_x0000_s64516" name="Equation" r:id="rId4" imgW="3009600" imgH="431640" progId="Equation.DSMT4">
              <p:embed/>
            </p:oleObj>
          </a:graphicData>
        </a:graphic>
      </p:graphicFrame>
      <p:graphicFrame>
        <p:nvGraphicFramePr>
          <p:cNvPr id="64517" name="Object 5"/>
          <p:cNvGraphicFramePr>
            <a:graphicFrameLocks noChangeAspect="1"/>
          </p:cNvGraphicFramePr>
          <p:nvPr/>
        </p:nvGraphicFramePr>
        <p:xfrm>
          <a:off x="762000" y="4876800"/>
          <a:ext cx="1295400" cy="660400"/>
        </p:xfrm>
        <a:graphic>
          <a:graphicData uri="http://schemas.openxmlformats.org/presentationml/2006/ole">
            <p:oleObj spid="_x0000_s64517" name="Equation" r:id="rId5" imgW="1130040" imgH="431640" progId="Equation.DSMT4">
              <p:embed/>
            </p:oleObj>
          </a:graphicData>
        </a:graphic>
      </p:graphicFrame>
      <p:sp>
        <p:nvSpPr>
          <p:cNvPr id="64518" name="Rectangle 6"/>
          <p:cNvSpPr>
            <a:spLocks noChangeArrowheads="1"/>
          </p:cNvSpPr>
          <p:nvPr/>
        </p:nvSpPr>
        <p:spPr bwMode="auto">
          <a:xfrm>
            <a:off x="381000" y="5638800"/>
            <a:ext cx="405431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Λαμβάνοντας υπόψη την (3.47), η (3.57) παίρνει τη μορφή</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2286000" y="4953000"/>
            <a:ext cx="915635" cy="369332"/>
          </a:xfrm>
          <a:prstGeom prst="rect">
            <a:avLst/>
          </a:prstGeom>
        </p:spPr>
        <p:txBody>
          <a:bodyPr wrap="none">
            <a:spAutoFit/>
          </a:bodyPr>
          <a:lstStyle/>
          <a:p>
            <a:r>
              <a:rPr lang="el-GR" b="1" dirty="0" smtClean="0">
                <a:latin typeface="Arial" pitchFamily="34" charset="0"/>
                <a:ea typeface="Times New Roman" pitchFamily="18" charset="0"/>
                <a:cs typeface="Arial" pitchFamily="34" charset="0"/>
              </a:rPr>
              <a:t>(3.47), </a:t>
            </a:r>
            <a:endParaRPr lang="en-US" dirty="0"/>
          </a:p>
        </p:txBody>
      </p:sp>
      <p:sp>
        <p:nvSpPr>
          <p:cNvPr id="13" name="Rectangle 12"/>
          <p:cNvSpPr/>
          <p:nvPr/>
        </p:nvSpPr>
        <p:spPr>
          <a:xfrm>
            <a:off x="5181600" y="3733800"/>
            <a:ext cx="734496" cy="369332"/>
          </a:xfrm>
          <a:prstGeom prst="rect">
            <a:avLst/>
          </a:prstGeom>
        </p:spPr>
        <p:txBody>
          <a:bodyPr wrap="none">
            <a:spAutoFit/>
          </a:bodyPr>
          <a:lstStyle/>
          <a:p>
            <a:r>
              <a:rPr lang="el-GR" dirty="0" smtClean="0"/>
              <a:t>(3.57)</a:t>
            </a:r>
            <a:endParaRPr lang="en-US" dirty="0"/>
          </a:p>
        </p:txBody>
      </p:sp>
      <p:graphicFrame>
        <p:nvGraphicFramePr>
          <p:cNvPr id="64519" name="Object 7"/>
          <p:cNvGraphicFramePr>
            <a:graphicFrameLocks noChangeAspect="1"/>
          </p:cNvGraphicFramePr>
          <p:nvPr/>
        </p:nvGraphicFramePr>
        <p:xfrm>
          <a:off x="304800" y="6096000"/>
          <a:ext cx="4267200" cy="457200"/>
        </p:xfrm>
        <a:graphic>
          <a:graphicData uri="http://schemas.openxmlformats.org/presentationml/2006/ole">
            <p:oleObj spid="_x0000_s64519" name="Equation" r:id="rId6" imgW="2565360" imgH="228600" progId="Equation.DSMT4">
              <p:embed/>
            </p:oleObj>
          </a:graphicData>
        </a:graphic>
      </p:graphicFrame>
      <p:sp>
        <p:nvSpPr>
          <p:cNvPr id="15" name="Rectangle 14"/>
          <p:cNvSpPr/>
          <p:nvPr/>
        </p:nvSpPr>
        <p:spPr>
          <a:xfrm>
            <a:off x="4724400" y="6096000"/>
            <a:ext cx="734496" cy="369332"/>
          </a:xfrm>
          <a:prstGeom prst="rect">
            <a:avLst/>
          </a:prstGeom>
        </p:spPr>
        <p:txBody>
          <a:bodyPr wrap="none">
            <a:spAutoFit/>
          </a:bodyPr>
          <a:lstStyle/>
          <a:p>
            <a:r>
              <a:rPr lang="el-GR" dirty="0" smtClean="0"/>
              <a:t>(3.58)</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28600"/>
            <a:ext cx="4553234" cy="461665"/>
          </a:xfrm>
          <a:prstGeom prst="rect">
            <a:avLst/>
          </a:prstGeom>
        </p:spPr>
        <p:txBody>
          <a:bodyPr wrap="none">
            <a:spAutoFit/>
          </a:bodyPr>
          <a:lstStyle/>
          <a:p>
            <a:r>
              <a:rPr lang="el-GR" sz="2400" b="1" dirty="0" smtClean="0"/>
              <a:t>Αναγωγή στο δευτερεύον τύλιγμα</a:t>
            </a:r>
            <a:endParaRPr lang="en-US" sz="2400" dirty="0"/>
          </a:p>
        </p:txBody>
      </p:sp>
      <p:sp>
        <p:nvSpPr>
          <p:cNvPr id="65537" name="Rectangle 1"/>
          <p:cNvSpPr>
            <a:spLocks noChangeArrowheads="1"/>
          </p:cNvSpPr>
          <p:nvPr/>
        </p:nvSpPr>
        <p:spPr bwMode="auto">
          <a:xfrm>
            <a:off x="152400" y="698213"/>
            <a:ext cx="8610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όπου με τον εκθέτη «</a:t>
            </a:r>
            <a:r>
              <a:rPr kumimoji="0" lang="el-GR" sz="16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a:t>
            </a:r>
            <a:r>
              <a:rPr kumimoji="0" lang="el-G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συμβολίζονται τα αντίστοιχα μεγέθη του πρωτεύοντος τυλίγματος ανηγμένα στο δευτερεύον τύλιγμα. Είναι</a:t>
            </a:r>
            <a:endParaRPr kumimoji="0" lang="el-GR" sz="16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65538" name="Object 2"/>
          <p:cNvGraphicFramePr>
            <a:graphicFrameLocks noChangeAspect="1"/>
          </p:cNvGraphicFramePr>
          <p:nvPr/>
        </p:nvGraphicFramePr>
        <p:xfrm>
          <a:off x="533400" y="1524000"/>
          <a:ext cx="1143000" cy="838200"/>
        </p:xfrm>
        <a:graphic>
          <a:graphicData uri="http://schemas.openxmlformats.org/presentationml/2006/ole">
            <p:oleObj spid="_x0000_s65538" name="Equation" r:id="rId3" imgW="533160" imgH="393480" progId="Equation.DSMT4">
              <p:embed/>
            </p:oleObj>
          </a:graphicData>
        </a:graphic>
      </p:graphicFrame>
      <p:sp>
        <p:nvSpPr>
          <p:cNvPr id="5" name="Rectangle 4"/>
          <p:cNvSpPr/>
          <p:nvPr/>
        </p:nvSpPr>
        <p:spPr>
          <a:xfrm>
            <a:off x="1752600" y="1752600"/>
            <a:ext cx="734496" cy="369332"/>
          </a:xfrm>
          <a:prstGeom prst="rect">
            <a:avLst/>
          </a:prstGeom>
        </p:spPr>
        <p:txBody>
          <a:bodyPr wrap="none">
            <a:spAutoFit/>
          </a:bodyPr>
          <a:lstStyle/>
          <a:p>
            <a:r>
              <a:rPr lang="el-GR" dirty="0" smtClean="0"/>
              <a:t>(3.59)</a:t>
            </a:r>
            <a:endParaRPr lang="en-US" dirty="0"/>
          </a:p>
        </p:txBody>
      </p:sp>
      <p:graphicFrame>
        <p:nvGraphicFramePr>
          <p:cNvPr id="65539" name="Object 3"/>
          <p:cNvGraphicFramePr>
            <a:graphicFrameLocks noChangeAspect="1"/>
          </p:cNvGraphicFramePr>
          <p:nvPr/>
        </p:nvGraphicFramePr>
        <p:xfrm>
          <a:off x="609600" y="2438400"/>
          <a:ext cx="914400" cy="609600"/>
        </p:xfrm>
        <a:graphic>
          <a:graphicData uri="http://schemas.openxmlformats.org/presentationml/2006/ole">
            <p:oleObj spid="_x0000_s65539" name="Equation" r:id="rId4" imgW="533160" imgH="393480" progId="Equation.DSMT4">
              <p:embed/>
            </p:oleObj>
          </a:graphicData>
        </a:graphic>
      </p:graphicFrame>
      <p:sp>
        <p:nvSpPr>
          <p:cNvPr id="7" name="Rectangle 6"/>
          <p:cNvSpPr/>
          <p:nvPr/>
        </p:nvSpPr>
        <p:spPr>
          <a:xfrm>
            <a:off x="1752600" y="2438400"/>
            <a:ext cx="734496" cy="369332"/>
          </a:xfrm>
          <a:prstGeom prst="rect">
            <a:avLst/>
          </a:prstGeom>
        </p:spPr>
        <p:txBody>
          <a:bodyPr wrap="none">
            <a:spAutoFit/>
          </a:bodyPr>
          <a:lstStyle/>
          <a:p>
            <a:r>
              <a:rPr lang="el-GR" dirty="0" smtClean="0"/>
              <a:t>(3.60)</a:t>
            </a:r>
            <a:endParaRPr lang="en-US" dirty="0"/>
          </a:p>
        </p:txBody>
      </p:sp>
      <p:graphicFrame>
        <p:nvGraphicFramePr>
          <p:cNvPr id="65540" name="Object 4"/>
          <p:cNvGraphicFramePr>
            <a:graphicFrameLocks noChangeAspect="1"/>
          </p:cNvGraphicFramePr>
          <p:nvPr/>
        </p:nvGraphicFramePr>
        <p:xfrm>
          <a:off x="533400" y="3124200"/>
          <a:ext cx="990600" cy="457200"/>
        </p:xfrm>
        <a:graphic>
          <a:graphicData uri="http://schemas.openxmlformats.org/presentationml/2006/ole">
            <p:oleObj spid="_x0000_s65540" name="Equation" r:id="rId5" imgW="495000" imgH="228600" progId="Equation.DSMT4">
              <p:embed/>
            </p:oleObj>
          </a:graphicData>
        </a:graphic>
      </p:graphicFrame>
      <p:sp>
        <p:nvSpPr>
          <p:cNvPr id="9" name="Rectangle 8"/>
          <p:cNvSpPr/>
          <p:nvPr/>
        </p:nvSpPr>
        <p:spPr>
          <a:xfrm>
            <a:off x="1828800" y="3124200"/>
            <a:ext cx="734496" cy="369332"/>
          </a:xfrm>
          <a:prstGeom prst="rect">
            <a:avLst/>
          </a:prstGeom>
        </p:spPr>
        <p:txBody>
          <a:bodyPr wrap="none">
            <a:spAutoFit/>
          </a:bodyPr>
          <a:lstStyle/>
          <a:p>
            <a:r>
              <a:rPr lang="el-GR" dirty="0" smtClean="0"/>
              <a:t>(3.61)</a:t>
            </a:r>
            <a:endParaRPr lang="en-US" dirty="0"/>
          </a:p>
        </p:txBody>
      </p:sp>
      <p:graphicFrame>
        <p:nvGraphicFramePr>
          <p:cNvPr id="65541" name="Object 5"/>
          <p:cNvGraphicFramePr>
            <a:graphicFrameLocks noChangeAspect="1"/>
          </p:cNvGraphicFramePr>
          <p:nvPr/>
        </p:nvGraphicFramePr>
        <p:xfrm>
          <a:off x="533400" y="3657600"/>
          <a:ext cx="990600" cy="685800"/>
        </p:xfrm>
        <a:graphic>
          <a:graphicData uri="http://schemas.openxmlformats.org/presentationml/2006/ole">
            <p:oleObj spid="_x0000_s65541" name="Equation" r:id="rId6" imgW="507960" imgH="393480" progId="Equation.DSMT4">
              <p:embed/>
            </p:oleObj>
          </a:graphicData>
        </a:graphic>
      </p:graphicFrame>
      <p:sp>
        <p:nvSpPr>
          <p:cNvPr id="11" name="Rectangle 10"/>
          <p:cNvSpPr/>
          <p:nvPr/>
        </p:nvSpPr>
        <p:spPr>
          <a:xfrm>
            <a:off x="1828800" y="3733800"/>
            <a:ext cx="734496" cy="369332"/>
          </a:xfrm>
          <a:prstGeom prst="rect">
            <a:avLst/>
          </a:prstGeom>
        </p:spPr>
        <p:txBody>
          <a:bodyPr wrap="none">
            <a:spAutoFit/>
          </a:bodyPr>
          <a:lstStyle/>
          <a:p>
            <a:r>
              <a:rPr lang="el-GR" dirty="0" smtClean="0"/>
              <a:t>(3.62)</a:t>
            </a:r>
            <a:endParaRPr lang="en-US" dirty="0"/>
          </a:p>
        </p:txBody>
      </p:sp>
      <p:graphicFrame>
        <p:nvGraphicFramePr>
          <p:cNvPr id="65542" name="Object 6"/>
          <p:cNvGraphicFramePr>
            <a:graphicFrameLocks noChangeAspect="1"/>
          </p:cNvGraphicFramePr>
          <p:nvPr/>
        </p:nvGraphicFramePr>
        <p:xfrm>
          <a:off x="609600" y="4419600"/>
          <a:ext cx="838200" cy="685800"/>
        </p:xfrm>
        <a:graphic>
          <a:graphicData uri="http://schemas.openxmlformats.org/presentationml/2006/ole">
            <p:oleObj spid="_x0000_s65542" name="Equation" r:id="rId7" imgW="558720" imgH="393480" progId="Equation.DSMT4">
              <p:embed/>
            </p:oleObj>
          </a:graphicData>
        </a:graphic>
      </p:graphicFrame>
      <p:sp>
        <p:nvSpPr>
          <p:cNvPr id="13" name="Rectangle 12"/>
          <p:cNvSpPr/>
          <p:nvPr/>
        </p:nvSpPr>
        <p:spPr>
          <a:xfrm>
            <a:off x="1676400" y="4572000"/>
            <a:ext cx="734496" cy="369332"/>
          </a:xfrm>
          <a:prstGeom prst="rect">
            <a:avLst/>
          </a:prstGeom>
        </p:spPr>
        <p:txBody>
          <a:bodyPr wrap="none">
            <a:spAutoFit/>
          </a:bodyPr>
          <a:lstStyle/>
          <a:p>
            <a:r>
              <a:rPr lang="el-GR" dirty="0" smtClean="0"/>
              <a:t>(3.63)</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4800"/>
            <a:ext cx="5596698" cy="523220"/>
          </a:xfrm>
          <a:prstGeom prst="rect">
            <a:avLst/>
          </a:prstGeom>
        </p:spPr>
        <p:txBody>
          <a:bodyPr wrap="square">
            <a:spAutoFit/>
          </a:bodyPr>
          <a:lstStyle/>
          <a:p>
            <a:r>
              <a:rPr lang="el-GR" sz="2800" b="1" dirty="0" smtClean="0"/>
              <a:t>Αναγωγή στο δευτερεύον τύλιγμα</a:t>
            </a:r>
            <a:endParaRPr lang="en-US" sz="2800" dirty="0"/>
          </a:p>
        </p:txBody>
      </p:sp>
      <p:sp>
        <p:nvSpPr>
          <p:cNvPr id="66561" name="Rectangle 1"/>
          <p:cNvSpPr>
            <a:spLocks noChangeArrowheads="1"/>
          </p:cNvSpPr>
          <p:nvPr/>
        </p:nvSpPr>
        <p:spPr bwMode="auto">
          <a:xfrm>
            <a:off x="228600" y="914400"/>
            <a:ext cx="599638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Εντελώς ανάλογα, για τον κλάδο μαγνήτισης έχουμε:</a:t>
            </a:r>
            <a:endParaRPr kumimoji="0" lang="el-GR" b="1"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66562" name="Object 2"/>
          <p:cNvGraphicFramePr>
            <a:graphicFrameLocks noChangeAspect="1"/>
          </p:cNvGraphicFramePr>
          <p:nvPr/>
        </p:nvGraphicFramePr>
        <p:xfrm>
          <a:off x="685800" y="1524000"/>
          <a:ext cx="2133600" cy="838200"/>
        </p:xfrm>
        <a:graphic>
          <a:graphicData uri="http://schemas.openxmlformats.org/presentationml/2006/ole">
            <p:oleObj spid="_x0000_s66562" name="Equation" r:id="rId3" imgW="1193760" imgH="431640" progId="Equation.DSMT4">
              <p:embed/>
            </p:oleObj>
          </a:graphicData>
        </a:graphic>
      </p:graphicFrame>
      <p:sp>
        <p:nvSpPr>
          <p:cNvPr id="5" name="Rectangle 4"/>
          <p:cNvSpPr/>
          <p:nvPr/>
        </p:nvSpPr>
        <p:spPr>
          <a:xfrm>
            <a:off x="2971800" y="1676400"/>
            <a:ext cx="734496" cy="369332"/>
          </a:xfrm>
          <a:prstGeom prst="rect">
            <a:avLst/>
          </a:prstGeom>
        </p:spPr>
        <p:txBody>
          <a:bodyPr wrap="none">
            <a:spAutoFit/>
          </a:bodyPr>
          <a:lstStyle/>
          <a:p>
            <a:r>
              <a:rPr lang="el-GR" dirty="0" smtClean="0"/>
              <a:t>(3.64)</a:t>
            </a:r>
            <a:endParaRPr lang="en-US" dirty="0"/>
          </a:p>
        </p:txBody>
      </p:sp>
      <p:graphicFrame>
        <p:nvGraphicFramePr>
          <p:cNvPr id="66563" name="Object 3"/>
          <p:cNvGraphicFramePr>
            <a:graphicFrameLocks noChangeAspect="1"/>
          </p:cNvGraphicFramePr>
          <p:nvPr/>
        </p:nvGraphicFramePr>
        <p:xfrm>
          <a:off x="533400" y="2590800"/>
          <a:ext cx="2057400" cy="838200"/>
        </p:xfrm>
        <a:graphic>
          <a:graphicData uri="http://schemas.openxmlformats.org/presentationml/2006/ole">
            <p:oleObj spid="_x0000_s66563" name="Equation" r:id="rId4" imgW="1346040" imgH="457200" progId="Equation.DSMT4">
              <p:embed/>
            </p:oleObj>
          </a:graphicData>
        </a:graphic>
      </p:graphicFrame>
      <p:sp>
        <p:nvSpPr>
          <p:cNvPr id="7" name="Rectangle 6"/>
          <p:cNvSpPr/>
          <p:nvPr/>
        </p:nvSpPr>
        <p:spPr>
          <a:xfrm>
            <a:off x="2819400" y="2819400"/>
            <a:ext cx="734496" cy="369332"/>
          </a:xfrm>
          <a:prstGeom prst="rect">
            <a:avLst/>
          </a:prstGeom>
        </p:spPr>
        <p:txBody>
          <a:bodyPr wrap="none">
            <a:spAutoFit/>
          </a:bodyPr>
          <a:lstStyle/>
          <a:p>
            <a:r>
              <a:rPr lang="el-GR" dirty="0" smtClean="0"/>
              <a:t>(3.65)</a:t>
            </a:r>
            <a:endParaRPr lang="en-US" dirty="0"/>
          </a:p>
        </p:txBody>
      </p:sp>
      <p:graphicFrame>
        <p:nvGraphicFramePr>
          <p:cNvPr id="66564" name="Object 4"/>
          <p:cNvGraphicFramePr>
            <a:graphicFrameLocks noChangeAspect="1"/>
          </p:cNvGraphicFramePr>
          <p:nvPr/>
        </p:nvGraphicFramePr>
        <p:xfrm>
          <a:off x="762000" y="3657600"/>
          <a:ext cx="990600" cy="762000"/>
        </p:xfrm>
        <a:graphic>
          <a:graphicData uri="http://schemas.openxmlformats.org/presentationml/2006/ole">
            <p:oleObj spid="_x0000_s66564" name="Equation" r:id="rId5" imgW="520560" imgH="393480" progId="Equation.DSMT4">
              <p:embed/>
            </p:oleObj>
          </a:graphicData>
        </a:graphic>
      </p:graphicFrame>
      <p:sp>
        <p:nvSpPr>
          <p:cNvPr id="9" name="Rectangle 8"/>
          <p:cNvSpPr/>
          <p:nvPr/>
        </p:nvSpPr>
        <p:spPr>
          <a:xfrm>
            <a:off x="2209800" y="3733800"/>
            <a:ext cx="734496" cy="369332"/>
          </a:xfrm>
          <a:prstGeom prst="rect">
            <a:avLst/>
          </a:prstGeom>
        </p:spPr>
        <p:txBody>
          <a:bodyPr wrap="none">
            <a:spAutoFit/>
          </a:bodyPr>
          <a:lstStyle/>
          <a:p>
            <a:r>
              <a:rPr lang="el-GR" dirty="0" smtClean="0"/>
              <a:t>(3.66)</a:t>
            </a:r>
            <a:endParaRPr lang="en-US" dirty="0"/>
          </a:p>
        </p:txBody>
      </p:sp>
      <p:graphicFrame>
        <p:nvGraphicFramePr>
          <p:cNvPr id="66565" name="Object 5"/>
          <p:cNvGraphicFramePr>
            <a:graphicFrameLocks noChangeAspect="1"/>
          </p:cNvGraphicFramePr>
          <p:nvPr/>
        </p:nvGraphicFramePr>
        <p:xfrm>
          <a:off x="685800" y="4572000"/>
          <a:ext cx="1066800" cy="609600"/>
        </p:xfrm>
        <a:graphic>
          <a:graphicData uri="http://schemas.openxmlformats.org/presentationml/2006/ole">
            <p:oleObj spid="_x0000_s66565" name="Equation" r:id="rId6" imgW="583920" imgH="393480" progId="Equation.DSMT4">
              <p:embed/>
            </p:oleObj>
          </a:graphicData>
        </a:graphic>
      </p:graphicFrame>
      <p:sp>
        <p:nvSpPr>
          <p:cNvPr id="11" name="Rectangle 10"/>
          <p:cNvSpPr/>
          <p:nvPr/>
        </p:nvSpPr>
        <p:spPr>
          <a:xfrm>
            <a:off x="2057400" y="4724400"/>
            <a:ext cx="734496" cy="369332"/>
          </a:xfrm>
          <a:prstGeom prst="rect">
            <a:avLst/>
          </a:prstGeom>
        </p:spPr>
        <p:txBody>
          <a:bodyPr wrap="none">
            <a:spAutoFit/>
          </a:bodyPr>
          <a:lstStyle/>
          <a:p>
            <a:r>
              <a:rPr lang="el-GR" dirty="0" smtClean="0"/>
              <a:t>(3.67)</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28600"/>
            <a:ext cx="4553234" cy="461665"/>
          </a:xfrm>
          <a:prstGeom prst="rect">
            <a:avLst/>
          </a:prstGeom>
        </p:spPr>
        <p:txBody>
          <a:bodyPr wrap="none">
            <a:spAutoFit/>
          </a:bodyPr>
          <a:lstStyle/>
          <a:p>
            <a:r>
              <a:rPr lang="el-GR" sz="2400" b="1" dirty="0" smtClean="0"/>
              <a:t>Αναγωγή στο δευτερεύον τύλιγμα</a:t>
            </a:r>
            <a:endParaRPr lang="en-US" sz="2400" dirty="0"/>
          </a:p>
        </p:txBody>
      </p:sp>
      <p:sp>
        <p:nvSpPr>
          <p:cNvPr id="67585" name="Rectangle 1"/>
          <p:cNvSpPr>
            <a:spLocks noChangeArrowheads="1"/>
          </p:cNvSpPr>
          <p:nvPr/>
        </p:nvSpPr>
        <p:spPr bwMode="auto">
          <a:xfrm>
            <a:off x="381000" y="698213"/>
            <a:ext cx="830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Με βάση τα παραπάνω, το ισοδύναμο κύκλωμα του μονοφασικού μετασχηματιστή, </a:t>
            </a:r>
            <a:r>
              <a:rPr kumimoji="0" lang="el-GR"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ανηγμένο</a:t>
            </a:r>
            <a:r>
              <a:rPr kumimoji="0" lang="el-G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στο δευτερεύον τύλιγμα, παίρνει τη μορφή</a:t>
            </a:r>
            <a:endParaRPr kumimoji="0" lang="el-GR" sz="16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67586" name="Picture 2"/>
          <p:cNvPicPr>
            <a:picLocks noChangeAspect="1" noChangeArrowheads="1"/>
          </p:cNvPicPr>
          <p:nvPr/>
        </p:nvPicPr>
        <p:blipFill>
          <a:blip r:embed="rId2" cstate="print"/>
          <a:srcRect/>
          <a:stretch>
            <a:fillRect/>
          </a:stretch>
        </p:blipFill>
        <p:spPr bwMode="auto">
          <a:xfrm>
            <a:off x="381000" y="1524000"/>
            <a:ext cx="6096000" cy="2619375"/>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a:off x="685800" y="4267200"/>
            <a:ext cx="4714875" cy="1895475"/>
          </a:xfrm>
          <a:prstGeom prst="rect">
            <a:avLst/>
          </a:prstGeom>
          <a:noFill/>
          <a:ln w="9525">
            <a:noFill/>
            <a:miter lim="800000"/>
            <a:headEnd/>
            <a:tailEnd/>
          </a:ln>
        </p:spPr>
      </p:pic>
      <p:sp>
        <p:nvSpPr>
          <p:cNvPr id="67588" name="Rectangle 4"/>
          <p:cNvSpPr>
            <a:spLocks noChangeArrowheads="1"/>
          </p:cNvSpPr>
          <p:nvPr/>
        </p:nvSpPr>
        <p:spPr bwMode="auto">
          <a:xfrm>
            <a:off x="5562600" y="3573833"/>
            <a:ext cx="335280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3-18:</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Ισοδύναμο κύκλωμα μονοφασικού μετασχηματιστή</a:t>
            </a:r>
            <a:r>
              <a:rPr lang="el-GR" sz="900" b="1" dirty="0" smtClean="0">
                <a:latin typeface="Arial" pitchFamily="34" charset="0"/>
                <a:ea typeface="Times New Roman" pitchFamily="18" charset="0"/>
                <a:cs typeface="Arial" pitchFamily="34" charset="0"/>
              </a:rPr>
              <a:t> </a:t>
            </a:r>
            <a:r>
              <a:rPr lang="el-GR" sz="1000" b="1" dirty="0" err="1" smtClean="0">
                <a:latin typeface="Arial" pitchFamily="34" charset="0"/>
                <a:ea typeface="Times New Roman" pitchFamily="18" charset="0"/>
                <a:cs typeface="Arial" pitchFamily="34" charset="0"/>
              </a:rPr>
              <a:t>ανηγμένο</a:t>
            </a:r>
            <a:r>
              <a:rPr lang="el-GR" sz="900" b="1" dirty="0" smtClean="0">
                <a:latin typeface="Arial" pitchFamily="34" charset="0"/>
                <a:ea typeface="Times New Roman" pitchFamily="18" charset="0"/>
                <a:cs typeface="Arial" pitchFamily="34" charset="0"/>
              </a:rPr>
              <a:t> στο δευτερεύον.</a:t>
            </a:r>
            <a:endParaRPr kumimoji="0" lang="en-US" sz="9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                       </a:t>
            </a:r>
            <a:endParaRPr kumimoji="0" lang="en-US" sz="9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                       (α) Με τον ιδανικό μετασχηματιστή στην πλευρά της εισόδου.</a:t>
            </a:r>
            <a:endParaRPr kumimoji="0" lang="en-US" sz="9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                       (β) Χωρίς τον ιδανικό μετασχηματιστή</a:t>
            </a:r>
            <a:endParaRPr kumimoji="0" lang="el-GR" sz="18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8600"/>
            <a:ext cx="3514808" cy="461665"/>
          </a:xfrm>
          <a:prstGeom prst="rect">
            <a:avLst/>
          </a:prstGeom>
        </p:spPr>
        <p:txBody>
          <a:bodyPr wrap="none">
            <a:spAutoFit/>
          </a:bodyPr>
          <a:lstStyle/>
          <a:p>
            <a:r>
              <a:rPr lang="el-GR" sz="2400" b="1" dirty="0" smtClean="0">
                <a:solidFill>
                  <a:srgbClr val="FF0000"/>
                </a:solidFill>
              </a:rPr>
              <a:t>Εκατοστιαία πτώση τάσης</a:t>
            </a:r>
            <a:endParaRPr lang="en-US" sz="2400" dirty="0">
              <a:solidFill>
                <a:srgbClr val="FF0000"/>
              </a:solidFill>
            </a:endParaRPr>
          </a:p>
        </p:txBody>
      </p:sp>
      <p:sp>
        <p:nvSpPr>
          <p:cNvPr id="3" name="Rectangle 2"/>
          <p:cNvSpPr/>
          <p:nvPr/>
        </p:nvSpPr>
        <p:spPr>
          <a:xfrm>
            <a:off x="1295400" y="1524000"/>
            <a:ext cx="6934200" cy="3046988"/>
          </a:xfrm>
          <a:prstGeom prst="rect">
            <a:avLst/>
          </a:prstGeom>
        </p:spPr>
        <p:txBody>
          <a:bodyPr wrap="square">
            <a:spAutoFit/>
          </a:bodyPr>
          <a:lstStyle/>
          <a:p>
            <a:pPr algn="just"/>
            <a:r>
              <a:rPr lang="el-GR" sz="2400" b="1" dirty="0" smtClean="0"/>
              <a:t>Η εκατοστιαία πτώση τάσης (</a:t>
            </a:r>
            <a:r>
              <a:rPr lang="en-US" sz="2400" b="1" dirty="0" smtClean="0"/>
              <a:t>percent voltage regulation</a:t>
            </a:r>
            <a:r>
              <a:rPr lang="el-GR" sz="2400" b="1" dirty="0" smtClean="0"/>
              <a:t>) ή εκατοστιαία ρύθμιση της τάσης, αποτελεί ένα βασικό μέγεθος το οποίο εκφράζει τη μεταβολή της τάσης στα άκρα του δευτερεύοντος τυλίγματος του μετασχηματιστή (τάση στα άκρα του φορτίου), όταν το πρωτεύον τύλιγμα τροφοδοτείται με ονομαστική τάση και το φορτίο μεταβάλλεται από το κενό μέχρι το πλήρες φορτίο</a:t>
            </a:r>
            <a:endParaRPr lang="en-US" sz="2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81000"/>
            <a:ext cx="3514808" cy="461665"/>
          </a:xfrm>
          <a:prstGeom prst="rect">
            <a:avLst/>
          </a:prstGeom>
        </p:spPr>
        <p:txBody>
          <a:bodyPr wrap="none">
            <a:spAutoFit/>
          </a:bodyPr>
          <a:lstStyle/>
          <a:p>
            <a:r>
              <a:rPr lang="el-GR" sz="2400" b="1" dirty="0" smtClean="0">
                <a:solidFill>
                  <a:srgbClr val="FF0000"/>
                </a:solidFill>
              </a:rPr>
              <a:t>Εκατοστιαία πτώση τάσης</a:t>
            </a:r>
            <a:endParaRPr lang="en-US" sz="2400" dirty="0">
              <a:solidFill>
                <a:srgbClr val="FF0000"/>
              </a:solidFill>
            </a:endParaRPr>
          </a:p>
        </p:txBody>
      </p:sp>
      <p:sp>
        <p:nvSpPr>
          <p:cNvPr id="3" name="Rectangle 2"/>
          <p:cNvSpPr/>
          <p:nvPr/>
        </p:nvSpPr>
        <p:spPr>
          <a:xfrm>
            <a:off x="1828800" y="1295400"/>
            <a:ext cx="914481" cy="369332"/>
          </a:xfrm>
          <a:prstGeom prst="rect">
            <a:avLst/>
          </a:prstGeom>
        </p:spPr>
        <p:txBody>
          <a:bodyPr wrap="none">
            <a:spAutoFit/>
          </a:bodyPr>
          <a:lstStyle/>
          <a:p>
            <a:r>
              <a:rPr lang="el-GR" dirty="0" smtClean="0"/>
              <a:t>Δηλαδή</a:t>
            </a:r>
            <a:endParaRPr lang="en-US" dirty="0"/>
          </a:p>
        </p:txBody>
      </p:sp>
      <p:graphicFrame>
        <p:nvGraphicFramePr>
          <p:cNvPr id="70658" name="Object 2"/>
          <p:cNvGraphicFramePr>
            <a:graphicFrameLocks noChangeAspect="1"/>
          </p:cNvGraphicFramePr>
          <p:nvPr/>
        </p:nvGraphicFramePr>
        <p:xfrm>
          <a:off x="1600200" y="1828800"/>
          <a:ext cx="4191000" cy="990600"/>
        </p:xfrm>
        <a:graphic>
          <a:graphicData uri="http://schemas.openxmlformats.org/presentationml/2006/ole">
            <p:oleObj spid="_x0000_s70658" name="Equation" r:id="rId3" imgW="2514600" imgH="431640" progId="Equation.DSMT4">
              <p:embed/>
            </p:oleObj>
          </a:graphicData>
        </a:graphic>
      </p:graphicFrame>
      <p:pic>
        <p:nvPicPr>
          <p:cNvPr id="70659" name="Picture 3"/>
          <p:cNvPicPr>
            <a:picLocks noChangeAspect="1" noChangeArrowheads="1"/>
          </p:cNvPicPr>
          <p:nvPr/>
        </p:nvPicPr>
        <p:blipFill>
          <a:blip r:embed="rId4" cstate="print"/>
          <a:srcRect/>
          <a:stretch>
            <a:fillRect/>
          </a:stretch>
        </p:blipFill>
        <p:spPr bwMode="auto">
          <a:xfrm>
            <a:off x="1447800" y="3429000"/>
            <a:ext cx="4124325" cy="1409700"/>
          </a:xfrm>
          <a:prstGeom prst="rect">
            <a:avLst/>
          </a:prstGeom>
          <a:noFill/>
          <a:ln w="9525">
            <a:noFill/>
            <a:miter lim="800000"/>
            <a:headEnd/>
            <a:tailEnd/>
          </a:ln>
        </p:spPr>
      </p:pic>
      <p:sp>
        <p:nvSpPr>
          <p:cNvPr id="70660" name="Rectangle 4"/>
          <p:cNvSpPr>
            <a:spLocks noChangeArrowheads="1"/>
          </p:cNvSpPr>
          <p:nvPr/>
        </p:nvSpPr>
        <p:spPr bwMode="auto">
          <a:xfrm>
            <a:off x="914400" y="5029200"/>
            <a:ext cx="6172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3-19:</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Απλοποιημένο ισοδύναμο κύκλωμα μονοφασικού μετασχηματιστή</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661" name="Rectangle 5"/>
          <p:cNvSpPr>
            <a:spLocks noChangeArrowheads="1"/>
          </p:cNvSpPr>
          <p:nvPr/>
        </p:nvSpPr>
        <p:spPr bwMode="auto">
          <a:xfrm>
            <a:off x="1676400" y="5410200"/>
            <a:ext cx="3733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 Ανηγμένο στο πρωτεύον τύλιγμα.</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066800" y="5791200"/>
            <a:ext cx="4572000" cy="646331"/>
          </a:xfrm>
          <a:prstGeom prst="rect">
            <a:avLst/>
          </a:prstGeom>
        </p:spPr>
        <p:txBody>
          <a:bodyPr>
            <a:spAutoFit/>
          </a:bodyPr>
          <a:lstStyle/>
          <a:p>
            <a:r>
              <a:rPr lang="el-GR" dirty="0" smtClean="0"/>
              <a:t>Σύμφωνα με το απλοποιημένο ισοδύναμο κύκλωμα του σχ.3-19(α) </a:t>
            </a:r>
            <a:endParaRPr lang="en-US" dirty="0"/>
          </a:p>
        </p:txBody>
      </p:sp>
      <p:sp>
        <p:nvSpPr>
          <p:cNvPr id="9" name="Rectangle 8"/>
          <p:cNvSpPr/>
          <p:nvPr/>
        </p:nvSpPr>
        <p:spPr>
          <a:xfrm>
            <a:off x="5943600" y="2133600"/>
            <a:ext cx="734496" cy="369332"/>
          </a:xfrm>
          <a:prstGeom prst="rect">
            <a:avLst/>
          </a:prstGeom>
        </p:spPr>
        <p:txBody>
          <a:bodyPr wrap="none">
            <a:spAutoFit/>
          </a:bodyPr>
          <a:lstStyle/>
          <a:p>
            <a:r>
              <a:rPr lang="el-GR" dirty="0" smtClean="0"/>
              <a:t>(3.74)</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81000"/>
            <a:ext cx="3514808" cy="461665"/>
          </a:xfrm>
          <a:prstGeom prst="rect">
            <a:avLst/>
          </a:prstGeom>
        </p:spPr>
        <p:txBody>
          <a:bodyPr wrap="none">
            <a:spAutoFit/>
          </a:bodyPr>
          <a:lstStyle/>
          <a:p>
            <a:r>
              <a:rPr lang="el-GR" sz="2400" b="1" dirty="0" smtClean="0">
                <a:solidFill>
                  <a:srgbClr val="FF0000"/>
                </a:solidFill>
              </a:rPr>
              <a:t>Εκατοστιαία πτώση τάσης</a:t>
            </a:r>
            <a:endParaRPr lang="en-US" sz="2400" dirty="0">
              <a:solidFill>
                <a:srgbClr val="FF0000"/>
              </a:solidFill>
            </a:endParaRPr>
          </a:p>
        </p:txBody>
      </p:sp>
      <p:sp>
        <p:nvSpPr>
          <p:cNvPr id="3" name="Rectangle 2"/>
          <p:cNvSpPr/>
          <p:nvPr/>
        </p:nvSpPr>
        <p:spPr>
          <a:xfrm>
            <a:off x="533400" y="990600"/>
            <a:ext cx="1093056" cy="369332"/>
          </a:xfrm>
          <a:prstGeom prst="rect">
            <a:avLst/>
          </a:prstGeom>
        </p:spPr>
        <p:txBody>
          <a:bodyPr wrap="none">
            <a:spAutoFit/>
          </a:bodyPr>
          <a:lstStyle/>
          <a:p>
            <a:r>
              <a:rPr lang="el-GR" dirty="0" smtClean="0"/>
              <a:t>ισχύει ότι</a:t>
            </a:r>
            <a:endParaRPr lang="en-US" dirty="0"/>
          </a:p>
        </p:txBody>
      </p:sp>
      <p:graphicFrame>
        <p:nvGraphicFramePr>
          <p:cNvPr id="73730" name="Object 2"/>
          <p:cNvGraphicFramePr>
            <a:graphicFrameLocks noChangeAspect="1"/>
          </p:cNvGraphicFramePr>
          <p:nvPr/>
        </p:nvGraphicFramePr>
        <p:xfrm>
          <a:off x="1752600" y="1600200"/>
          <a:ext cx="3200400" cy="457200"/>
        </p:xfrm>
        <a:graphic>
          <a:graphicData uri="http://schemas.openxmlformats.org/presentationml/2006/ole">
            <p:oleObj spid="_x0000_s73730" name="Equation" r:id="rId3" imgW="1536480" imgH="228600" progId="Equation.DSMT4">
              <p:embed/>
            </p:oleObj>
          </a:graphicData>
        </a:graphic>
      </p:graphicFrame>
      <p:sp>
        <p:nvSpPr>
          <p:cNvPr id="73731" name="Rectangle 3"/>
          <p:cNvSpPr>
            <a:spLocks noChangeArrowheads="1"/>
          </p:cNvSpPr>
          <p:nvPr/>
        </p:nvSpPr>
        <p:spPr bwMode="auto">
          <a:xfrm>
            <a:off x="457200" y="2362200"/>
            <a:ext cx="60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029200" y="1676400"/>
            <a:ext cx="734496" cy="369332"/>
          </a:xfrm>
          <a:prstGeom prst="rect">
            <a:avLst/>
          </a:prstGeom>
        </p:spPr>
        <p:txBody>
          <a:bodyPr wrap="none">
            <a:spAutoFit/>
          </a:bodyPr>
          <a:lstStyle/>
          <a:p>
            <a:r>
              <a:rPr lang="el-GR" dirty="0" smtClean="0"/>
              <a:t>(3.75)</a:t>
            </a:r>
            <a:endParaRPr lang="en-US" dirty="0"/>
          </a:p>
        </p:txBody>
      </p:sp>
      <p:graphicFrame>
        <p:nvGraphicFramePr>
          <p:cNvPr id="73732" name="Object 4"/>
          <p:cNvGraphicFramePr>
            <a:graphicFrameLocks noChangeAspect="1"/>
          </p:cNvGraphicFramePr>
          <p:nvPr/>
        </p:nvGraphicFramePr>
        <p:xfrm>
          <a:off x="1371600" y="2438400"/>
          <a:ext cx="330200" cy="228600"/>
        </p:xfrm>
        <a:graphic>
          <a:graphicData uri="http://schemas.openxmlformats.org/presentationml/2006/ole">
            <p:oleObj spid="_x0000_s73732" name="Equation" r:id="rId4" imgW="330120" imgH="228600" progId="Equation.DSMT4">
              <p:embed/>
            </p:oleObj>
          </a:graphicData>
        </a:graphic>
      </p:graphicFrame>
      <p:sp>
        <p:nvSpPr>
          <p:cNvPr id="73734" name="Rectangle 6"/>
          <p:cNvSpPr>
            <a:spLocks noChangeArrowheads="1"/>
          </p:cNvSpPr>
          <p:nvPr/>
        </p:nvSpPr>
        <p:spPr bwMode="auto">
          <a:xfrm rot="10800000" flipV="1">
            <a:off x="1752600" y="2438400"/>
            <a:ext cx="4343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ωμική αντίσταση του φορτίου </a:t>
            </a: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ανηγμένη</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στο πρωτεύον τύλιγμα,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3733" name="Object 5"/>
          <p:cNvGraphicFramePr>
            <a:graphicFrameLocks noChangeAspect="1"/>
          </p:cNvGraphicFramePr>
          <p:nvPr/>
        </p:nvGraphicFramePr>
        <p:xfrm>
          <a:off x="5715000" y="2438400"/>
          <a:ext cx="238125" cy="200025"/>
        </p:xfrm>
        <a:graphic>
          <a:graphicData uri="http://schemas.openxmlformats.org/presentationml/2006/ole">
            <p:oleObj spid="_x0000_s73733" name="Equation" r:id="rId5" imgW="241195" imgH="203112" progId="Equation.DSMT4">
              <p:embed/>
            </p:oleObj>
          </a:graphicData>
        </a:graphic>
      </p:graphicFrame>
      <p:graphicFrame>
        <p:nvGraphicFramePr>
          <p:cNvPr id="73735" name="Object 7"/>
          <p:cNvGraphicFramePr>
            <a:graphicFrameLocks noChangeAspect="1"/>
          </p:cNvGraphicFramePr>
          <p:nvPr/>
        </p:nvGraphicFramePr>
        <p:xfrm>
          <a:off x="1371600" y="2667000"/>
          <a:ext cx="355600" cy="228600"/>
        </p:xfrm>
        <a:graphic>
          <a:graphicData uri="http://schemas.openxmlformats.org/presentationml/2006/ole">
            <p:oleObj spid="_x0000_s73735" name="Equation" r:id="rId6" imgW="355320" imgH="228600" progId="Equation.DSMT4">
              <p:embed/>
            </p:oleObj>
          </a:graphicData>
        </a:graphic>
      </p:graphicFrame>
      <p:sp>
        <p:nvSpPr>
          <p:cNvPr id="11" name="Rectangle 10"/>
          <p:cNvSpPr/>
          <p:nvPr/>
        </p:nvSpPr>
        <p:spPr>
          <a:xfrm>
            <a:off x="1828800" y="2667000"/>
            <a:ext cx="4343400" cy="261610"/>
          </a:xfrm>
          <a:prstGeom prst="rect">
            <a:avLst/>
          </a:prstGeom>
        </p:spPr>
        <p:txBody>
          <a:bodyPr wrap="square">
            <a:spAutoFit/>
          </a:bodyPr>
          <a:lstStyle/>
          <a:p>
            <a:r>
              <a:rPr lang="el-GR" sz="1100" dirty="0" smtClean="0"/>
              <a:t>επαγωγική αντίσταση του φορτίου </a:t>
            </a:r>
            <a:r>
              <a:rPr lang="el-GR" sz="1100" dirty="0" err="1" smtClean="0"/>
              <a:t>ανηγμένη</a:t>
            </a:r>
            <a:r>
              <a:rPr lang="el-GR" sz="1100" dirty="0" smtClean="0"/>
              <a:t> στο πρωτεύον τύλιγμα, </a:t>
            </a:r>
            <a:endParaRPr lang="en-US" sz="1100" dirty="0"/>
          </a:p>
        </p:txBody>
      </p:sp>
      <p:graphicFrame>
        <p:nvGraphicFramePr>
          <p:cNvPr id="73736" name="Object 8"/>
          <p:cNvGraphicFramePr>
            <a:graphicFrameLocks noChangeAspect="1"/>
          </p:cNvGraphicFramePr>
          <p:nvPr/>
        </p:nvGraphicFramePr>
        <p:xfrm>
          <a:off x="5867400" y="2743200"/>
          <a:ext cx="238125" cy="200025"/>
        </p:xfrm>
        <a:graphic>
          <a:graphicData uri="http://schemas.openxmlformats.org/presentationml/2006/ole">
            <p:oleObj spid="_x0000_s73736" name="Equation" r:id="rId7" imgW="241195" imgH="203112" progId="Equation.DSMT4">
              <p:embed/>
            </p:oleObj>
          </a:graphicData>
        </a:graphic>
      </p:graphicFrame>
      <p:sp>
        <p:nvSpPr>
          <p:cNvPr id="73737" name="Rectangle 9"/>
          <p:cNvSpPr>
            <a:spLocks noChangeArrowheads="1"/>
          </p:cNvSpPr>
          <p:nvPr/>
        </p:nvSpPr>
        <p:spPr bwMode="auto">
          <a:xfrm>
            <a:off x="304800" y="3200400"/>
            <a:ext cx="60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3738" name="Object 10"/>
          <p:cNvGraphicFramePr>
            <a:graphicFrameLocks noChangeAspect="1"/>
          </p:cNvGraphicFramePr>
          <p:nvPr/>
        </p:nvGraphicFramePr>
        <p:xfrm>
          <a:off x="990600" y="3124200"/>
          <a:ext cx="3200400" cy="609600"/>
        </p:xfrm>
        <a:graphic>
          <a:graphicData uri="http://schemas.openxmlformats.org/presentationml/2006/ole">
            <p:oleObj spid="_x0000_s73738" name="Equation" r:id="rId8" imgW="1498320" imgH="241200" progId="Equation.DSMT4">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8381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609600" y="990600"/>
            <a:ext cx="7620000" cy="4648200"/>
          </a:xfrm>
        </p:spPr>
        <p:txBody>
          <a:bodyPr>
            <a:normAutofit lnSpcReduction="10000"/>
          </a:bodyPr>
          <a:lstStyle/>
          <a:p>
            <a:r>
              <a:rPr lang="el-GR" b="1" dirty="0" smtClean="0">
                <a:solidFill>
                  <a:srgbClr val="FF0000"/>
                </a:solidFill>
              </a:rPr>
              <a:t>Εισαγωγή  </a:t>
            </a:r>
          </a:p>
          <a:p>
            <a:r>
              <a:rPr lang="el-GR" b="1" dirty="0">
                <a:solidFill>
                  <a:srgbClr val="C00000"/>
                </a:solidFill>
              </a:rPr>
              <a:t>Μ</a:t>
            </a:r>
            <a:r>
              <a:rPr lang="el-GR" b="1" dirty="0" smtClean="0">
                <a:solidFill>
                  <a:srgbClr val="C00000"/>
                </a:solidFill>
              </a:rPr>
              <a:t>ετασχηματιστές </a:t>
            </a:r>
            <a:r>
              <a:rPr lang="el-GR" b="1" dirty="0">
                <a:solidFill>
                  <a:srgbClr val="C00000"/>
                </a:solidFill>
              </a:rPr>
              <a:t>με λόγο ελιγμάτων </a:t>
            </a:r>
            <a:r>
              <a:rPr lang="el-GR" b="1" dirty="0" smtClean="0">
                <a:solidFill>
                  <a:srgbClr val="C00000"/>
                </a:solidFill>
              </a:rPr>
              <a:t>1:1 </a:t>
            </a:r>
          </a:p>
          <a:p>
            <a:r>
              <a:rPr lang="el-GR" b="1" dirty="0">
                <a:solidFill>
                  <a:schemeClr val="tx1"/>
                </a:solidFill>
              </a:rPr>
              <a:t>Υπάρχουν βέβαια και περιπτώσεις όπου για λόγους γαλβανικής απομόνωσης (κυρίως σε εργοτάξια), χρησιμοποιούνται μετασχηματιστές με λόγο ελιγμάτων 1:1 και οι οποίοι είναι γνωστοί ως μετασχηματιστές απομόνωσης (</a:t>
            </a:r>
            <a:r>
              <a:rPr lang="en-US" b="1" dirty="0">
                <a:solidFill>
                  <a:schemeClr val="tx1"/>
                </a:solidFill>
              </a:rPr>
              <a:t>isolation transformers</a:t>
            </a:r>
            <a:r>
              <a:rPr lang="el-GR" b="1" dirty="0">
                <a:solidFill>
                  <a:schemeClr val="tx1"/>
                </a:solidFill>
              </a:rPr>
              <a:t>).</a:t>
            </a:r>
            <a:endParaRPr lang="en-US" b="1" dirty="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304800"/>
            <a:ext cx="2997937" cy="400110"/>
          </a:xfrm>
          <a:prstGeom prst="rect">
            <a:avLst/>
          </a:prstGeom>
        </p:spPr>
        <p:txBody>
          <a:bodyPr wrap="none">
            <a:spAutoFit/>
          </a:bodyPr>
          <a:lstStyle/>
          <a:p>
            <a:r>
              <a:rPr lang="el-GR" sz="2000" b="1" dirty="0" smtClean="0">
                <a:solidFill>
                  <a:srgbClr val="FF0000"/>
                </a:solidFill>
              </a:rPr>
              <a:t>Απόδοση μετασχηματιστή</a:t>
            </a:r>
            <a:endParaRPr lang="en-US" sz="2000" dirty="0">
              <a:solidFill>
                <a:srgbClr val="FF0000"/>
              </a:solidFill>
            </a:endParaRPr>
          </a:p>
        </p:txBody>
      </p:sp>
      <p:sp>
        <p:nvSpPr>
          <p:cNvPr id="3" name="Rectangle 2"/>
          <p:cNvSpPr/>
          <p:nvPr/>
        </p:nvSpPr>
        <p:spPr>
          <a:xfrm>
            <a:off x="1600200" y="1143000"/>
            <a:ext cx="5257800" cy="1631216"/>
          </a:xfrm>
          <a:prstGeom prst="rect">
            <a:avLst/>
          </a:prstGeom>
        </p:spPr>
        <p:txBody>
          <a:bodyPr wrap="square">
            <a:spAutoFit/>
          </a:bodyPr>
          <a:lstStyle/>
          <a:p>
            <a:pPr algn="just"/>
            <a:r>
              <a:rPr lang="el-GR" sz="2000" b="1" dirty="0" smtClean="0">
                <a:solidFill>
                  <a:srgbClr val="C00000"/>
                </a:solidFill>
              </a:rPr>
              <a:t>Κατά τη ροή της ισχύος στο εσωτερικό της συσκευής υφίστανται απώλειες, με αποτέλεσμα για συγκεκριμένη ισχύ στην έξοδο να απαιτείται μεγαλύτερη ισχύς στην είσοδο της συσκευής, σχ.3-25. </a:t>
            </a:r>
            <a:endParaRPr lang="en-US" sz="2000" b="1" dirty="0">
              <a:solidFill>
                <a:srgbClr val="C00000"/>
              </a:solidFill>
            </a:endParaRPr>
          </a:p>
        </p:txBody>
      </p:sp>
      <p:pic>
        <p:nvPicPr>
          <p:cNvPr id="74755" name="Picture 3"/>
          <p:cNvPicPr>
            <a:picLocks noChangeAspect="1" noChangeArrowheads="1"/>
          </p:cNvPicPr>
          <p:nvPr/>
        </p:nvPicPr>
        <p:blipFill>
          <a:blip r:embed="rId2" cstate="print"/>
          <a:srcRect/>
          <a:stretch>
            <a:fillRect/>
          </a:stretch>
        </p:blipFill>
        <p:spPr bwMode="auto">
          <a:xfrm>
            <a:off x="1600200" y="3124200"/>
            <a:ext cx="3438525" cy="1333500"/>
          </a:xfrm>
          <a:prstGeom prst="rect">
            <a:avLst/>
          </a:prstGeom>
          <a:noFill/>
          <a:ln w="9525">
            <a:noFill/>
            <a:miter lim="800000"/>
            <a:headEnd/>
            <a:tailEnd/>
          </a:ln>
        </p:spPr>
      </p:pic>
      <p:sp>
        <p:nvSpPr>
          <p:cNvPr id="74756" name="Rectangle 4"/>
          <p:cNvSpPr>
            <a:spLocks noChangeArrowheads="1"/>
          </p:cNvSpPr>
          <p:nvPr/>
        </p:nvSpPr>
        <p:spPr bwMode="auto">
          <a:xfrm>
            <a:off x="1295400" y="4648200"/>
            <a:ext cx="5867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Κύριος στόχος κατά τη σχεδίαση ενός συστήματος, είναι η όσο το δυνατόν μείωση των απωλειών ισχύος, αφενός μεν γιατί το κόστος της ισχύος αυτής είναι το ίδιο με εκείνο της ωφέλιμης ισχύος και αφετέρου διότι η ισχύς αυτή μπορεί να προκαλέσει προβλήματα υπερθέρμανσης, με αποτέλεσμα την επιπλέον μείωση της απόδοσης καθώς και ενδεχόμενα λειτουργικά προβλήματα (μείωση του ρυθμού και του χρόνου φόρτισης, αυξημένη συντήρηση κλπ.), ή την ανάγκη χρησιμοποίησης επιπρόσθετων συστημάτων ψύξης με εξαναγκασμένη κυκλοφορία αέρα, με αποτέλεσμα όχι μόνο την αύξηση του κόστους, αλλά και του όγκου του συστήματος.</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304800"/>
            <a:ext cx="2997937" cy="400110"/>
          </a:xfrm>
          <a:prstGeom prst="rect">
            <a:avLst/>
          </a:prstGeom>
        </p:spPr>
        <p:txBody>
          <a:bodyPr wrap="none">
            <a:spAutoFit/>
          </a:bodyPr>
          <a:lstStyle/>
          <a:p>
            <a:r>
              <a:rPr lang="el-GR" sz="2000" b="1" dirty="0" smtClean="0">
                <a:solidFill>
                  <a:srgbClr val="FF0000"/>
                </a:solidFill>
              </a:rPr>
              <a:t>Απόδοση μετασχηματιστή</a:t>
            </a:r>
            <a:endParaRPr lang="en-US" sz="2000" dirty="0">
              <a:solidFill>
                <a:srgbClr val="FF0000"/>
              </a:solidFill>
            </a:endParaRPr>
          </a:p>
        </p:txBody>
      </p:sp>
      <p:sp>
        <p:nvSpPr>
          <p:cNvPr id="75777" name="Rectangle 1"/>
          <p:cNvSpPr>
            <a:spLocks noChangeArrowheads="1"/>
          </p:cNvSpPr>
          <p:nvPr/>
        </p:nvSpPr>
        <p:spPr bwMode="auto">
          <a:xfrm>
            <a:off x="838200" y="685800"/>
            <a:ext cx="3429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Ο βαθμός απόδοσης μιας οποιασδήποτε συσκευής ή διάταξης, ορίζεται από το λόγο της ωφέλιμης ισχύος στην έξοδο της συσκευής προς την απαιτούμενη ισχύ στην είσοδο της συσκευής.</a:t>
            </a:r>
            <a:endParaRPr kumimoji="0" lang="el-GR" sz="16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aphicFrame>
        <p:nvGraphicFramePr>
          <p:cNvPr id="75778" name="Object 2"/>
          <p:cNvGraphicFramePr>
            <a:graphicFrameLocks noChangeAspect="1"/>
          </p:cNvGraphicFramePr>
          <p:nvPr/>
        </p:nvGraphicFramePr>
        <p:xfrm>
          <a:off x="2133600" y="2667000"/>
          <a:ext cx="1066800" cy="838200"/>
        </p:xfrm>
        <a:graphic>
          <a:graphicData uri="http://schemas.openxmlformats.org/presentationml/2006/ole">
            <p:oleObj spid="_x0000_s75778" name="Equation" r:id="rId3" imgW="520560" imgH="431640" progId="Equation.DSMT4">
              <p:embed/>
            </p:oleObj>
          </a:graphicData>
        </a:graphic>
      </p:graphicFrame>
      <p:sp>
        <p:nvSpPr>
          <p:cNvPr id="5" name="Rectangle 4"/>
          <p:cNvSpPr/>
          <p:nvPr/>
        </p:nvSpPr>
        <p:spPr>
          <a:xfrm>
            <a:off x="3276600" y="2895600"/>
            <a:ext cx="851515" cy="369332"/>
          </a:xfrm>
          <a:prstGeom prst="rect">
            <a:avLst/>
          </a:prstGeom>
        </p:spPr>
        <p:txBody>
          <a:bodyPr wrap="none">
            <a:spAutoFit/>
          </a:bodyPr>
          <a:lstStyle/>
          <a:p>
            <a:r>
              <a:rPr lang="el-GR" dirty="0" smtClean="0"/>
              <a:t>(3.122)</a:t>
            </a:r>
            <a:endParaRPr lang="en-US" dirty="0"/>
          </a:p>
        </p:txBody>
      </p:sp>
      <p:sp>
        <p:nvSpPr>
          <p:cNvPr id="75779" name="Rectangle 3"/>
          <p:cNvSpPr>
            <a:spLocks noChangeArrowheads="1"/>
          </p:cNvSpPr>
          <p:nvPr/>
        </p:nvSpPr>
        <p:spPr bwMode="auto">
          <a:xfrm>
            <a:off x="609600" y="3457545"/>
            <a:ext cx="5791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Γενικότερα, ο όρος απόδοση σε  ένα σύστημα, αποτελεί ένα μέτρο του κατά πόσο το συγκεκριμένο σύστημα εκπληρώνει τους στόχους της υλοποίησης του. </a:t>
            </a:r>
            <a:endParaRPr kumimoji="0" lang="el-GR" sz="16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75780" name="Rectangle 4"/>
          <p:cNvSpPr>
            <a:spLocks noChangeArrowheads="1"/>
          </p:cNvSpPr>
          <p:nvPr/>
        </p:nvSpPr>
        <p:spPr bwMode="auto">
          <a:xfrm>
            <a:off x="990600" y="4572000"/>
            <a:ext cx="38862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Κατά τον υπολογισμό του βαθμού απόδοσης, χρειάζεται  ιδιαίτερη προσοχή ώστε να ληφθούν υπόψη όλοι οι παράγοντες που επηρεάζουν και </a:t>
            </a: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συνδιαμορφώνουν</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το ισοζύγιο της ισχύος. Ένας επιπλέον εναλλακτικός ορισμός της απόδοσης, είναι ο λόγος της ωφέλιμης ενέργειας εξόδου προς τη συνολική ενέργεια εισόδου, σε συγκεκριμένο χρονικό διάστημα λειτουργίας. Δηλαδή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304800"/>
            <a:ext cx="2997937" cy="400110"/>
          </a:xfrm>
          <a:prstGeom prst="rect">
            <a:avLst/>
          </a:prstGeom>
        </p:spPr>
        <p:txBody>
          <a:bodyPr wrap="none">
            <a:spAutoFit/>
          </a:bodyPr>
          <a:lstStyle/>
          <a:p>
            <a:r>
              <a:rPr lang="el-GR" sz="2000" b="1" dirty="0" smtClean="0">
                <a:solidFill>
                  <a:srgbClr val="FF0000"/>
                </a:solidFill>
              </a:rPr>
              <a:t>Απόδοση μετασχηματιστή</a:t>
            </a:r>
            <a:endParaRPr lang="en-US" sz="2000" dirty="0">
              <a:solidFill>
                <a:srgbClr val="FF0000"/>
              </a:solidFill>
            </a:endParaRPr>
          </a:p>
        </p:txBody>
      </p:sp>
      <p:sp>
        <p:nvSpPr>
          <p:cNvPr id="3" name="Rectangle 4"/>
          <p:cNvSpPr>
            <a:spLocks noChangeArrowheads="1"/>
          </p:cNvSpPr>
          <p:nvPr/>
        </p:nvSpPr>
        <p:spPr bwMode="auto">
          <a:xfrm>
            <a:off x="381000" y="1406842"/>
            <a:ext cx="6019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Κατά τον υπολογισμό του βαθμού απόδοσης, χρειάζεται  ιδιαίτερη προσοχή ώστε να ληφθούν υπόψη όλοι οι παράγοντες που επηρεάζουν και </a:t>
            </a:r>
            <a:r>
              <a:rPr kumimoji="0" lang="el-GR" sz="1600" b="1"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συνδιαμορφώνουν</a:t>
            </a:r>
            <a:r>
              <a:rPr kumimoji="0" lang="el-GR" sz="1600" b="1"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το ισοζύγιο της ισχύος. Ένας επιπλέον εναλλακτικός ορισμός της απόδοσης, είναι ο λόγος της ωφέλιμης ενέργειας εξόδου προς τη συνολική ενέργεια εισόδου, σε συγκεκριμένο χρονικό διάστημα λειτουργίας. Δηλαδή</a:t>
            </a:r>
            <a:endParaRPr kumimoji="0" lang="el-GR" sz="16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aphicFrame>
        <p:nvGraphicFramePr>
          <p:cNvPr id="76802" name="Object 2"/>
          <p:cNvGraphicFramePr>
            <a:graphicFrameLocks noChangeAspect="1"/>
          </p:cNvGraphicFramePr>
          <p:nvPr/>
        </p:nvGraphicFramePr>
        <p:xfrm>
          <a:off x="1219200" y="3733800"/>
          <a:ext cx="2209800" cy="1371600"/>
        </p:xfrm>
        <a:graphic>
          <a:graphicData uri="http://schemas.openxmlformats.org/presentationml/2006/ole">
            <p:oleObj spid="_x0000_s76802" name="Equation" r:id="rId3" imgW="1320480" imgH="914400" progId="Equation.DSMT4">
              <p:embed/>
            </p:oleObj>
          </a:graphicData>
        </a:graphic>
      </p:graphicFrame>
      <p:sp>
        <p:nvSpPr>
          <p:cNvPr id="5" name="Rectangle 4"/>
          <p:cNvSpPr/>
          <p:nvPr/>
        </p:nvSpPr>
        <p:spPr>
          <a:xfrm>
            <a:off x="3810000" y="4267200"/>
            <a:ext cx="851515" cy="369332"/>
          </a:xfrm>
          <a:prstGeom prst="rect">
            <a:avLst/>
          </a:prstGeom>
        </p:spPr>
        <p:txBody>
          <a:bodyPr wrap="none">
            <a:spAutoFit/>
          </a:bodyPr>
          <a:lstStyle/>
          <a:p>
            <a:r>
              <a:rPr lang="el-GR" dirty="0" smtClean="0"/>
              <a:t>(3.123)</a:t>
            </a:r>
            <a:endParaRPr lang="en-US" dirty="0"/>
          </a:p>
        </p:txBody>
      </p:sp>
      <p:graphicFrame>
        <p:nvGraphicFramePr>
          <p:cNvPr id="76804" name="Object 4"/>
          <p:cNvGraphicFramePr>
            <a:graphicFrameLocks noChangeAspect="1"/>
          </p:cNvGraphicFramePr>
          <p:nvPr/>
        </p:nvGraphicFramePr>
        <p:xfrm>
          <a:off x="838200" y="5562600"/>
          <a:ext cx="209550" cy="200025"/>
        </p:xfrm>
        <a:graphic>
          <a:graphicData uri="http://schemas.openxmlformats.org/presentationml/2006/ole">
            <p:oleObj spid="_x0000_s76804" name="Equation" r:id="rId4" imgW="215713" imgH="203024" progId="Equation.DSMT4">
              <p:embed/>
            </p:oleObj>
          </a:graphicData>
        </a:graphic>
      </p:graphicFrame>
      <p:graphicFrame>
        <p:nvGraphicFramePr>
          <p:cNvPr id="76803" name="Object 3"/>
          <p:cNvGraphicFramePr>
            <a:graphicFrameLocks noChangeAspect="1"/>
          </p:cNvGraphicFramePr>
          <p:nvPr/>
        </p:nvGraphicFramePr>
        <p:xfrm>
          <a:off x="1905000" y="5562600"/>
          <a:ext cx="266700" cy="200025"/>
        </p:xfrm>
        <a:graphic>
          <a:graphicData uri="http://schemas.openxmlformats.org/presentationml/2006/ole">
            <p:oleObj spid="_x0000_s76803" name="Equation" r:id="rId5" imgW="266469" imgH="203024" progId="Equation.DSMT4">
              <p:embed/>
            </p:oleObj>
          </a:graphicData>
        </a:graphic>
      </p:graphicFrame>
      <p:sp>
        <p:nvSpPr>
          <p:cNvPr id="76805" name="Rectangle 5"/>
          <p:cNvSpPr>
            <a:spLocks noChangeArrowheads="1"/>
          </p:cNvSpPr>
          <p:nvPr/>
        </p:nvSpPr>
        <p:spPr bwMode="auto">
          <a:xfrm>
            <a:off x="685800" y="5257800"/>
            <a:ext cx="5029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Στην ειδική περίπτωση που οι στιγμιαίες ισχείς εισόδου και εξόδου, </a:t>
            </a:r>
            <a:endParaRPr kumimoji="0" lang="el-GR" sz="18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76806" name="Rectangle 6"/>
          <p:cNvSpPr>
            <a:spLocks noChangeArrowheads="1"/>
          </p:cNvSpPr>
          <p:nvPr/>
        </p:nvSpPr>
        <p:spPr bwMode="auto">
          <a:xfrm rot="10800000" flipV="1">
            <a:off x="1295400" y="5562600"/>
            <a:ext cx="2057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και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807" name="Rectangle 7"/>
          <p:cNvSpPr>
            <a:spLocks noChangeArrowheads="1"/>
          </p:cNvSpPr>
          <p:nvPr/>
        </p:nvSpPr>
        <p:spPr bwMode="auto">
          <a:xfrm rot="10800000" flipV="1">
            <a:off x="533400" y="5791200"/>
            <a:ext cx="4876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1"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αντίστοιχα είναι σταθερές ποσότητες και όχι χρονικές συναρτήσεις, οι </a:t>
            </a:r>
            <a:r>
              <a:rPr kumimoji="0" lang="en-US" sz="1100" b="1"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l-GR" sz="1100" b="1"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δύο παραπάνω ορισμοί της απόδοσης είναι ισοδύναμοι.</a:t>
            </a:r>
            <a:endParaRPr kumimoji="0" lang="el-GR" sz="18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81000"/>
            <a:ext cx="3027111" cy="461665"/>
          </a:xfrm>
          <a:prstGeom prst="rect">
            <a:avLst/>
          </a:prstGeom>
        </p:spPr>
        <p:txBody>
          <a:bodyPr wrap="none">
            <a:spAutoFit/>
          </a:bodyPr>
          <a:lstStyle/>
          <a:p>
            <a:r>
              <a:rPr lang="el-GR" sz="2400" b="1" dirty="0" smtClean="0">
                <a:solidFill>
                  <a:srgbClr val="FF0000"/>
                </a:solidFill>
              </a:rPr>
              <a:t>Τάση βραχυκύκλωσης</a:t>
            </a:r>
            <a:endParaRPr lang="en-US" sz="2400" dirty="0">
              <a:solidFill>
                <a:srgbClr val="FF0000"/>
              </a:solidFill>
            </a:endParaRPr>
          </a:p>
        </p:txBody>
      </p:sp>
      <p:sp>
        <p:nvSpPr>
          <p:cNvPr id="3" name="Rectangle 2"/>
          <p:cNvSpPr/>
          <p:nvPr/>
        </p:nvSpPr>
        <p:spPr>
          <a:xfrm>
            <a:off x="1295400" y="1219200"/>
            <a:ext cx="5562600" cy="2246769"/>
          </a:xfrm>
          <a:prstGeom prst="rect">
            <a:avLst/>
          </a:prstGeom>
        </p:spPr>
        <p:txBody>
          <a:bodyPr wrap="square">
            <a:spAutoFit/>
          </a:bodyPr>
          <a:lstStyle/>
          <a:p>
            <a:r>
              <a:rPr lang="el-GR" sz="2000" b="1" dirty="0" smtClean="0">
                <a:solidFill>
                  <a:srgbClr val="FFC000"/>
                </a:solidFill>
              </a:rPr>
              <a:t>Η τάση βραχυκύκλωσης (</a:t>
            </a:r>
            <a:r>
              <a:rPr lang="en-US" sz="2000" b="1" dirty="0" smtClean="0">
                <a:solidFill>
                  <a:srgbClr val="FFC000"/>
                </a:solidFill>
              </a:rPr>
              <a:t>short</a:t>
            </a:r>
            <a:r>
              <a:rPr lang="el-GR" sz="2000" b="1" dirty="0" smtClean="0">
                <a:solidFill>
                  <a:srgbClr val="FFC000"/>
                </a:solidFill>
              </a:rPr>
              <a:t>-</a:t>
            </a:r>
            <a:r>
              <a:rPr lang="en-US" sz="2000" b="1" dirty="0" smtClean="0">
                <a:solidFill>
                  <a:srgbClr val="FFC000"/>
                </a:solidFill>
              </a:rPr>
              <a:t>circuit voltage</a:t>
            </a:r>
            <a:r>
              <a:rPr lang="el-GR" sz="2000" b="1" dirty="0" smtClean="0">
                <a:solidFill>
                  <a:srgbClr val="FFC000"/>
                </a:solidFill>
              </a:rPr>
              <a:t>), αποτελεί σημαντικό μέγεθος σε ένα μετασχηματιστή και ορίζεται ως η τάση που πρέπει να εφαρμοστεί στο πρωτεύον τύλιγμα με βραχυκυκλωμένο το δευτερεύον τύλιγμα, ώστε ο μετασχηματιστής να διαρρέεται με τα ονομαστικά ρεύματα. </a:t>
            </a:r>
            <a:endParaRPr lang="en-US" sz="2000" b="1" dirty="0">
              <a:solidFill>
                <a:srgbClr val="FFC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81000"/>
            <a:ext cx="3027111" cy="461665"/>
          </a:xfrm>
          <a:prstGeom prst="rect">
            <a:avLst/>
          </a:prstGeom>
        </p:spPr>
        <p:txBody>
          <a:bodyPr wrap="none">
            <a:spAutoFit/>
          </a:bodyPr>
          <a:lstStyle/>
          <a:p>
            <a:r>
              <a:rPr lang="el-GR" sz="2400" b="1" dirty="0" smtClean="0">
                <a:solidFill>
                  <a:srgbClr val="FF0000"/>
                </a:solidFill>
              </a:rPr>
              <a:t>Τάση βραχυκύκλωσης</a:t>
            </a:r>
            <a:endParaRPr lang="en-US" sz="2400" dirty="0">
              <a:solidFill>
                <a:srgbClr val="FF0000"/>
              </a:solidFill>
            </a:endParaRPr>
          </a:p>
        </p:txBody>
      </p:sp>
      <p:sp>
        <p:nvSpPr>
          <p:cNvPr id="77825" name="Rectangle 1"/>
          <p:cNvSpPr>
            <a:spLocks noChangeArrowheads="1"/>
          </p:cNvSpPr>
          <p:nvPr/>
        </p:nvSpPr>
        <p:spPr bwMode="auto">
          <a:xfrm>
            <a:off x="533400" y="944434"/>
            <a:ext cx="60960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Δηλαδή, με βάση το απλουστευμένο ισοδύναμο κύκλωμα του μετασχηματιστή του σχ.3-21, θα ισχύει ότι</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7826" name="Object 2"/>
          <p:cNvGraphicFramePr>
            <a:graphicFrameLocks noChangeAspect="1"/>
          </p:cNvGraphicFramePr>
          <p:nvPr/>
        </p:nvGraphicFramePr>
        <p:xfrm>
          <a:off x="533400" y="1600200"/>
          <a:ext cx="4038600" cy="685800"/>
        </p:xfrm>
        <a:graphic>
          <a:graphicData uri="http://schemas.openxmlformats.org/presentationml/2006/ole">
            <p:oleObj spid="_x0000_s77826" name="Equation" r:id="rId3" imgW="1688760" imgH="241200" progId="Equation.DSMT4">
              <p:embed/>
            </p:oleObj>
          </a:graphicData>
        </a:graphic>
      </p:graphicFrame>
      <p:sp>
        <p:nvSpPr>
          <p:cNvPr id="5" name="Rectangle 4"/>
          <p:cNvSpPr/>
          <p:nvPr/>
        </p:nvSpPr>
        <p:spPr>
          <a:xfrm>
            <a:off x="4724400" y="1752600"/>
            <a:ext cx="851515" cy="369332"/>
          </a:xfrm>
          <a:prstGeom prst="rect">
            <a:avLst/>
          </a:prstGeom>
        </p:spPr>
        <p:txBody>
          <a:bodyPr wrap="none">
            <a:spAutoFit/>
          </a:bodyPr>
          <a:lstStyle/>
          <a:p>
            <a:r>
              <a:rPr lang="el-GR" dirty="0" smtClean="0"/>
              <a:t>(3.139)</a:t>
            </a:r>
            <a:endParaRPr lang="en-US" dirty="0"/>
          </a:p>
        </p:txBody>
      </p:sp>
      <p:sp>
        <p:nvSpPr>
          <p:cNvPr id="77827" name="Rectangle 3"/>
          <p:cNvSpPr>
            <a:spLocks noChangeArrowheads="1"/>
          </p:cNvSpPr>
          <p:nvPr/>
        </p:nvSpPr>
        <p:spPr bwMode="auto">
          <a:xfrm>
            <a:off x="457200" y="2514600"/>
            <a:ext cx="6934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Συνηθίζεται, η τάση βραχυκύκλωσης να εκφράζεται επί τοις % (ή σε ανά μονάδα) της ονομαστικής τάσης. Δηλαδή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7828" name="Object 4"/>
          <p:cNvGraphicFramePr>
            <a:graphicFrameLocks noChangeAspect="1"/>
          </p:cNvGraphicFramePr>
          <p:nvPr/>
        </p:nvGraphicFramePr>
        <p:xfrm>
          <a:off x="533400" y="3048000"/>
          <a:ext cx="3962400" cy="1143000"/>
        </p:xfrm>
        <a:graphic>
          <a:graphicData uri="http://schemas.openxmlformats.org/presentationml/2006/ole">
            <p:oleObj spid="_x0000_s77828" name="Equation" r:id="rId4" imgW="2095200" imgH="469800" progId="Equation.DSMT4">
              <p:embed/>
            </p:oleObj>
          </a:graphicData>
        </a:graphic>
      </p:graphicFrame>
      <p:sp>
        <p:nvSpPr>
          <p:cNvPr id="8" name="Rectangle 7"/>
          <p:cNvSpPr/>
          <p:nvPr/>
        </p:nvSpPr>
        <p:spPr>
          <a:xfrm>
            <a:off x="4724400" y="3429000"/>
            <a:ext cx="904415" cy="369332"/>
          </a:xfrm>
          <a:prstGeom prst="rect">
            <a:avLst/>
          </a:prstGeom>
        </p:spPr>
        <p:txBody>
          <a:bodyPr wrap="none">
            <a:spAutoFit/>
          </a:bodyPr>
          <a:lstStyle/>
          <a:p>
            <a:r>
              <a:rPr lang="el-GR" dirty="0" smtClean="0"/>
              <a:t>(3.140) </a:t>
            </a:r>
            <a:endParaRPr lang="en-US" dirty="0"/>
          </a:p>
        </p:txBody>
      </p:sp>
      <p:graphicFrame>
        <p:nvGraphicFramePr>
          <p:cNvPr id="77830" name="Object 6"/>
          <p:cNvGraphicFramePr>
            <a:graphicFrameLocks noChangeAspect="1"/>
          </p:cNvGraphicFramePr>
          <p:nvPr/>
        </p:nvGraphicFramePr>
        <p:xfrm>
          <a:off x="5029200" y="4953000"/>
          <a:ext cx="447675" cy="161925"/>
        </p:xfrm>
        <a:graphic>
          <a:graphicData uri="http://schemas.openxmlformats.org/presentationml/2006/ole">
            <p:oleObj spid="_x0000_s77830" name="Equation" r:id="rId5" imgW="444114" imgH="164957" progId="Equation.DSMT4">
              <p:embed/>
            </p:oleObj>
          </a:graphicData>
        </a:graphic>
      </p:graphicFrame>
      <p:graphicFrame>
        <p:nvGraphicFramePr>
          <p:cNvPr id="77829" name="Object 5"/>
          <p:cNvGraphicFramePr>
            <a:graphicFrameLocks noChangeAspect="1"/>
          </p:cNvGraphicFramePr>
          <p:nvPr/>
        </p:nvGraphicFramePr>
        <p:xfrm>
          <a:off x="5867400" y="4953000"/>
          <a:ext cx="504825" cy="161925"/>
        </p:xfrm>
        <a:graphic>
          <a:graphicData uri="http://schemas.openxmlformats.org/presentationml/2006/ole">
            <p:oleObj spid="_x0000_s77829" name="Equation" r:id="rId6" imgW="507780" imgH="165028" progId="Equation.DSMT4">
              <p:embed/>
            </p:oleObj>
          </a:graphicData>
        </a:graphic>
      </p:graphicFrame>
      <p:sp>
        <p:nvSpPr>
          <p:cNvPr id="77831" name="Rectangle 7"/>
          <p:cNvSpPr>
            <a:spLocks noChangeArrowheads="1"/>
          </p:cNvSpPr>
          <p:nvPr/>
        </p:nvSpPr>
        <p:spPr bwMode="auto">
          <a:xfrm rot="10800000" flipV="1">
            <a:off x="304800" y="4724400"/>
            <a:ext cx="58674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τάση βραχυκύκλωσης αυξάνει ανάλογα με την ικανότητα φόρτισης του μετασχηματιστή. Τυπικές τιμές της τάσης βραχυκύκλωσης, για μετασχηματιστές ισχύος από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832" name="Rectangle 8"/>
          <p:cNvSpPr>
            <a:spLocks noChangeArrowheads="1"/>
          </p:cNvSpPr>
          <p:nvPr/>
        </p:nvSpPr>
        <p:spPr bwMode="auto">
          <a:xfrm>
            <a:off x="5410200" y="4876800"/>
            <a:ext cx="2819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έως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833" name="Rectangle 9"/>
          <p:cNvSpPr>
            <a:spLocks noChangeArrowheads="1"/>
          </p:cNvSpPr>
          <p:nvPr/>
        </p:nvSpPr>
        <p:spPr bwMode="auto">
          <a:xfrm rot="10800000" flipV="1">
            <a:off x="152400" y="5105400"/>
            <a:ext cx="5562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κυμαίνονται κατά προσέγγιση στα όρια από 3%-20%.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81000"/>
            <a:ext cx="3027111" cy="461665"/>
          </a:xfrm>
          <a:prstGeom prst="rect">
            <a:avLst/>
          </a:prstGeom>
        </p:spPr>
        <p:txBody>
          <a:bodyPr wrap="none">
            <a:spAutoFit/>
          </a:bodyPr>
          <a:lstStyle/>
          <a:p>
            <a:r>
              <a:rPr lang="el-GR" sz="2400" b="1" dirty="0" smtClean="0">
                <a:solidFill>
                  <a:srgbClr val="FF0000"/>
                </a:solidFill>
              </a:rPr>
              <a:t>Τάση βραχυκύκλωσης</a:t>
            </a:r>
            <a:endParaRPr lang="en-US" sz="2400" dirty="0">
              <a:solidFill>
                <a:srgbClr val="FF0000"/>
              </a:solidFill>
            </a:endParaRPr>
          </a:p>
        </p:txBody>
      </p:sp>
      <p:sp>
        <p:nvSpPr>
          <p:cNvPr id="3" name="Rectangle 2"/>
          <p:cNvSpPr/>
          <p:nvPr/>
        </p:nvSpPr>
        <p:spPr>
          <a:xfrm>
            <a:off x="609600" y="1447800"/>
            <a:ext cx="5715000" cy="1938992"/>
          </a:xfrm>
          <a:prstGeom prst="rect">
            <a:avLst/>
          </a:prstGeom>
        </p:spPr>
        <p:txBody>
          <a:bodyPr wrap="square">
            <a:spAutoFit/>
          </a:bodyPr>
          <a:lstStyle/>
          <a:p>
            <a:pPr algn="just"/>
            <a:r>
              <a:rPr lang="el-GR" sz="2000" b="1" dirty="0" smtClean="0">
                <a:solidFill>
                  <a:srgbClr val="92D050"/>
                </a:solidFill>
              </a:rPr>
              <a:t>Το ονομαστικό ρεύμα βραχυκύκλωσης, ορίζεται ως το ρεύμα που διαρρέει το πρωτεύον (ή το δευτερεύον) τύλιγμα του μετασχηματιστή, όταν το δευτερεύον τύλιγμα είναι βραχυκυκλωμένο και στο πρωτεύον τύλιγμα έχει εφαρμοστεί η ονομαστική τάση</a:t>
            </a:r>
            <a:endParaRPr lang="en-US" sz="2000" b="1" dirty="0">
              <a:solidFill>
                <a:srgbClr val="92D050"/>
              </a:solidFill>
            </a:endParaRPr>
          </a:p>
        </p:txBody>
      </p:sp>
      <p:sp>
        <p:nvSpPr>
          <p:cNvPr id="4" name="Rectangle 3"/>
          <p:cNvSpPr/>
          <p:nvPr/>
        </p:nvSpPr>
        <p:spPr>
          <a:xfrm>
            <a:off x="685800" y="3505200"/>
            <a:ext cx="4572000" cy="646331"/>
          </a:xfrm>
          <a:prstGeom prst="rect">
            <a:avLst/>
          </a:prstGeom>
        </p:spPr>
        <p:txBody>
          <a:bodyPr>
            <a:spAutoFit/>
          </a:bodyPr>
          <a:lstStyle/>
          <a:p>
            <a:r>
              <a:rPr lang="el-GR" dirty="0" smtClean="0"/>
              <a:t>Σύμφωνα με τον παραπάνω ορισμό, θα ισχύει ότι</a:t>
            </a:r>
            <a:endParaRPr lang="en-US" dirty="0"/>
          </a:p>
        </p:txBody>
      </p:sp>
      <p:graphicFrame>
        <p:nvGraphicFramePr>
          <p:cNvPr id="79874" name="Object 2"/>
          <p:cNvGraphicFramePr>
            <a:graphicFrameLocks noChangeAspect="1"/>
          </p:cNvGraphicFramePr>
          <p:nvPr/>
        </p:nvGraphicFramePr>
        <p:xfrm>
          <a:off x="685800" y="4267200"/>
          <a:ext cx="4953000" cy="1066800"/>
        </p:xfrm>
        <a:graphic>
          <a:graphicData uri="http://schemas.openxmlformats.org/presentationml/2006/ole">
            <p:oleObj spid="_x0000_s79874" name="Equation" r:id="rId3" imgW="3035160" imgH="469800" progId="Equation.DSMT4">
              <p:embed/>
            </p:oleObj>
          </a:graphicData>
        </a:graphic>
      </p:graphicFrame>
      <p:sp>
        <p:nvSpPr>
          <p:cNvPr id="6" name="Rectangle 5"/>
          <p:cNvSpPr/>
          <p:nvPr/>
        </p:nvSpPr>
        <p:spPr>
          <a:xfrm>
            <a:off x="5867400" y="4648200"/>
            <a:ext cx="851515" cy="369332"/>
          </a:xfrm>
          <a:prstGeom prst="rect">
            <a:avLst/>
          </a:prstGeom>
        </p:spPr>
        <p:txBody>
          <a:bodyPr wrap="none">
            <a:spAutoFit/>
          </a:bodyPr>
          <a:lstStyle/>
          <a:p>
            <a:r>
              <a:rPr lang="el-GR" dirty="0" smtClean="0"/>
              <a:t>(3.141)</a:t>
            </a:r>
            <a:endParaRPr lang="en-US" dirty="0"/>
          </a:p>
        </p:txBody>
      </p:sp>
      <p:sp>
        <p:nvSpPr>
          <p:cNvPr id="79875" name="Rectangle 3"/>
          <p:cNvSpPr>
            <a:spLocks noChangeArrowheads="1"/>
          </p:cNvSpPr>
          <p:nvPr/>
        </p:nvSpPr>
        <p:spPr bwMode="auto">
          <a:xfrm>
            <a:off x="457200" y="5334000"/>
            <a:ext cx="914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9876" name="Object 4"/>
          <p:cNvGraphicFramePr>
            <a:graphicFrameLocks noChangeAspect="1"/>
          </p:cNvGraphicFramePr>
          <p:nvPr/>
        </p:nvGraphicFramePr>
        <p:xfrm>
          <a:off x="457200" y="5638800"/>
          <a:ext cx="1905000" cy="838200"/>
        </p:xfrm>
        <a:graphic>
          <a:graphicData uri="http://schemas.openxmlformats.org/presentationml/2006/ole">
            <p:oleObj spid="_x0000_s79876" name="Equation" r:id="rId4" imgW="952200" imgH="457200" progId="Equation.DSMT4">
              <p:embed/>
            </p:oleObj>
          </a:graphicData>
        </a:graphic>
      </p:graphicFrame>
      <p:sp>
        <p:nvSpPr>
          <p:cNvPr id="79877" name="Rectangle 5"/>
          <p:cNvSpPr>
            <a:spLocks noChangeArrowheads="1"/>
          </p:cNvSpPr>
          <p:nvPr/>
        </p:nvSpPr>
        <p:spPr bwMode="auto">
          <a:xfrm>
            <a:off x="2667000" y="5943600"/>
            <a:ext cx="4572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ανά μονάδα τιμή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unit</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value</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της τάσης βραχυκύκλωσης.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81000"/>
            <a:ext cx="3027111" cy="461665"/>
          </a:xfrm>
          <a:prstGeom prst="rect">
            <a:avLst/>
          </a:prstGeom>
        </p:spPr>
        <p:txBody>
          <a:bodyPr wrap="none">
            <a:spAutoFit/>
          </a:bodyPr>
          <a:lstStyle/>
          <a:p>
            <a:r>
              <a:rPr lang="el-GR" sz="2400" b="1" dirty="0" smtClean="0">
                <a:solidFill>
                  <a:srgbClr val="FF0000"/>
                </a:solidFill>
              </a:rPr>
              <a:t>Τάση βραχυκύκλωσης</a:t>
            </a:r>
            <a:endParaRPr lang="en-US" sz="2400" dirty="0">
              <a:solidFill>
                <a:srgbClr val="FF0000"/>
              </a:solidFill>
            </a:endParaRPr>
          </a:p>
        </p:txBody>
      </p:sp>
      <p:sp>
        <p:nvSpPr>
          <p:cNvPr id="3" name="Rectangle 2"/>
          <p:cNvSpPr/>
          <p:nvPr/>
        </p:nvSpPr>
        <p:spPr>
          <a:xfrm>
            <a:off x="1828800" y="1752600"/>
            <a:ext cx="5029200" cy="1631216"/>
          </a:xfrm>
          <a:prstGeom prst="rect">
            <a:avLst/>
          </a:prstGeom>
        </p:spPr>
        <p:txBody>
          <a:bodyPr wrap="square">
            <a:spAutoFit/>
          </a:bodyPr>
          <a:lstStyle/>
          <a:p>
            <a:pPr algn="just"/>
            <a:r>
              <a:rPr lang="el-GR" sz="2000" b="1" dirty="0" smtClean="0">
                <a:solidFill>
                  <a:srgbClr val="FF0000"/>
                </a:solidFill>
              </a:rPr>
              <a:t>Δηλαδή, για ένα μετασχηματιστή με τάση βραχυκύκλωσης 10% ή 0.1</a:t>
            </a:r>
            <a:r>
              <a:rPr lang="el-GR" sz="2000" b="1" baseline="30000" dirty="0" smtClean="0">
                <a:solidFill>
                  <a:srgbClr val="FF0000"/>
                </a:solidFill>
              </a:rPr>
              <a:t> </a:t>
            </a:r>
            <a:r>
              <a:rPr lang="el-GR" sz="2000" b="1" dirty="0" err="1" smtClean="0">
                <a:solidFill>
                  <a:srgbClr val="FF0000"/>
                </a:solidFill>
              </a:rPr>
              <a:t>α.μ</a:t>
            </a:r>
            <a:r>
              <a:rPr lang="el-GR" sz="2000" b="1" dirty="0" smtClean="0">
                <a:solidFill>
                  <a:srgbClr val="FF0000"/>
                </a:solidFill>
              </a:rPr>
              <a:t>., το ονομαστικό ρεύμα βραχυκύκλωσης θα είναι ίσο με το δεκαπλάσιο του αντίστοιχου ονομαστικού ρεύματος. </a:t>
            </a:r>
            <a:endParaRPr lang="en-US" sz="2000" b="1"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04800"/>
            <a:ext cx="5715000" cy="707886"/>
          </a:xfrm>
          <a:prstGeom prst="rect">
            <a:avLst/>
          </a:prstGeom>
        </p:spPr>
        <p:txBody>
          <a:bodyPr wrap="square">
            <a:spAutoFit/>
          </a:bodyPr>
          <a:lstStyle/>
          <a:p>
            <a:r>
              <a:rPr lang="el-GR" sz="2000" b="1" dirty="0" smtClean="0">
                <a:solidFill>
                  <a:srgbClr val="FF0000"/>
                </a:solidFill>
              </a:rPr>
              <a:t>Προσδιορισμός παραμέτρων ισοδυνάμου κυκλώματος</a:t>
            </a:r>
            <a:endParaRPr lang="en-US" sz="2000" dirty="0">
              <a:solidFill>
                <a:srgbClr val="FF0000"/>
              </a:solidFill>
            </a:endParaRPr>
          </a:p>
        </p:txBody>
      </p:sp>
      <p:sp>
        <p:nvSpPr>
          <p:cNvPr id="3" name="Rectangle 2"/>
          <p:cNvSpPr/>
          <p:nvPr/>
        </p:nvSpPr>
        <p:spPr>
          <a:xfrm>
            <a:off x="1524000" y="1524000"/>
            <a:ext cx="5334000" cy="2246769"/>
          </a:xfrm>
          <a:prstGeom prst="rect">
            <a:avLst/>
          </a:prstGeom>
        </p:spPr>
        <p:txBody>
          <a:bodyPr wrap="square">
            <a:spAutoFit/>
          </a:bodyPr>
          <a:lstStyle/>
          <a:p>
            <a:r>
              <a:rPr lang="el-GR" sz="2000" b="1" dirty="0" smtClean="0">
                <a:solidFill>
                  <a:srgbClr val="FFC000"/>
                </a:solidFill>
              </a:rPr>
              <a:t>Για τον προσδιορισμό των παραμέτρων του ισοδυνάμου κυκλώματος, απαιτούνται δύο πολύ απλές και χαμηλής κατανάλωσης ισχύος εργαστηριακές δοκιμές, η δοκιμή κενού φορτίου ή ανοιχτού κυκλώματος (</a:t>
            </a:r>
            <a:r>
              <a:rPr lang="en-US" sz="2000" b="1" dirty="0" smtClean="0">
                <a:solidFill>
                  <a:srgbClr val="FFC000"/>
                </a:solidFill>
              </a:rPr>
              <a:t>open</a:t>
            </a:r>
            <a:r>
              <a:rPr lang="el-GR" sz="2000" b="1" dirty="0" smtClean="0">
                <a:solidFill>
                  <a:srgbClr val="FFC000"/>
                </a:solidFill>
              </a:rPr>
              <a:t>-</a:t>
            </a:r>
            <a:r>
              <a:rPr lang="en-US" sz="2000" b="1" dirty="0" smtClean="0">
                <a:solidFill>
                  <a:srgbClr val="FFC000"/>
                </a:solidFill>
              </a:rPr>
              <a:t>circuit </a:t>
            </a:r>
            <a:r>
              <a:rPr lang="el-GR" sz="2000" b="1" dirty="0" smtClean="0">
                <a:solidFill>
                  <a:srgbClr val="FFC000"/>
                </a:solidFill>
              </a:rPr>
              <a:t>ή </a:t>
            </a:r>
            <a:r>
              <a:rPr lang="en-US" sz="2000" b="1" dirty="0" smtClean="0">
                <a:solidFill>
                  <a:srgbClr val="FFC000"/>
                </a:solidFill>
              </a:rPr>
              <a:t>no</a:t>
            </a:r>
            <a:r>
              <a:rPr lang="el-GR" sz="2000" b="1" dirty="0" smtClean="0">
                <a:solidFill>
                  <a:srgbClr val="FFC000"/>
                </a:solidFill>
              </a:rPr>
              <a:t>-</a:t>
            </a:r>
            <a:r>
              <a:rPr lang="en-US" sz="2000" b="1" dirty="0" smtClean="0">
                <a:solidFill>
                  <a:srgbClr val="FFC000"/>
                </a:solidFill>
              </a:rPr>
              <a:t>load test</a:t>
            </a:r>
            <a:r>
              <a:rPr lang="el-GR" sz="2000" b="1" dirty="0" smtClean="0">
                <a:solidFill>
                  <a:srgbClr val="FFC000"/>
                </a:solidFill>
              </a:rPr>
              <a:t>) και η δοκιμή βραχυκύκλωσης (</a:t>
            </a:r>
            <a:r>
              <a:rPr lang="en-US" sz="2000" b="1" dirty="0" smtClean="0">
                <a:solidFill>
                  <a:srgbClr val="FFC000"/>
                </a:solidFill>
              </a:rPr>
              <a:t>short</a:t>
            </a:r>
            <a:r>
              <a:rPr lang="el-GR" sz="2000" b="1" dirty="0" smtClean="0">
                <a:solidFill>
                  <a:srgbClr val="FFC000"/>
                </a:solidFill>
              </a:rPr>
              <a:t>-</a:t>
            </a:r>
            <a:r>
              <a:rPr lang="en-US" sz="2000" b="1" dirty="0" smtClean="0">
                <a:solidFill>
                  <a:srgbClr val="FFC000"/>
                </a:solidFill>
              </a:rPr>
              <a:t>circuit test</a:t>
            </a:r>
            <a:r>
              <a:rPr lang="el-GR" sz="2000" b="1" dirty="0" smtClean="0">
                <a:solidFill>
                  <a:srgbClr val="FFC000"/>
                </a:solidFill>
              </a:rPr>
              <a:t>).</a:t>
            </a:r>
            <a:endParaRPr lang="en-US" sz="2000" b="1" dirty="0">
              <a:solidFill>
                <a:srgbClr val="FFC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533400" y="1219200"/>
            <a:ext cx="2362057" cy="369332"/>
          </a:xfrm>
          <a:prstGeom prst="rect">
            <a:avLst/>
          </a:prstGeom>
        </p:spPr>
        <p:txBody>
          <a:bodyPr wrap="none">
            <a:spAutoFit/>
          </a:bodyPr>
          <a:lstStyle/>
          <a:p>
            <a:r>
              <a:rPr lang="el-GR" b="1" dirty="0" smtClean="0"/>
              <a:t>Δοκιμή κενού φορτίου</a:t>
            </a:r>
            <a:endParaRPr lang="en-US" dirty="0"/>
          </a:p>
        </p:txBody>
      </p:sp>
      <p:sp>
        <p:nvSpPr>
          <p:cNvPr id="4" name="Rectangle 3"/>
          <p:cNvSpPr/>
          <p:nvPr/>
        </p:nvSpPr>
        <p:spPr>
          <a:xfrm>
            <a:off x="685800" y="2136339"/>
            <a:ext cx="6172200" cy="2031325"/>
          </a:xfrm>
          <a:prstGeom prst="rect">
            <a:avLst/>
          </a:prstGeom>
        </p:spPr>
        <p:txBody>
          <a:bodyPr wrap="square">
            <a:spAutoFit/>
          </a:bodyPr>
          <a:lstStyle/>
          <a:p>
            <a:r>
              <a:rPr lang="el-GR" dirty="0" smtClean="0"/>
              <a:t>Με τη δοκιμή κενού φορτίου (</a:t>
            </a:r>
            <a:r>
              <a:rPr lang="en-US" dirty="0" smtClean="0"/>
              <a:t>open</a:t>
            </a:r>
            <a:r>
              <a:rPr lang="el-GR" dirty="0" smtClean="0"/>
              <a:t>-</a:t>
            </a:r>
            <a:r>
              <a:rPr lang="en-US" dirty="0" smtClean="0"/>
              <a:t>circuit test</a:t>
            </a:r>
            <a:r>
              <a:rPr lang="el-GR" dirty="0" smtClean="0"/>
              <a:t>), υπολογίζονται τα στοιχεία του κλάδου μαγνήτισης, δηλαδή του παράλληλου κλάδου του ισοδύναμου κυκλώματος. Η συγκεκριμένη δοκιμή μπορεί να γίνει είτε από το πρωτεύον τύλιγμα είτε από το δευτερεύον, εφαρμόζοντας ημιτονοειδή τάση ίση με την ονομαστική σε ένα από τα δύο τυλίγματα και διατηρώντας το άλλο ανοιχτοκυκλωμένο</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533400" y="1219200"/>
            <a:ext cx="2362057" cy="369332"/>
          </a:xfrm>
          <a:prstGeom prst="rect">
            <a:avLst/>
          </a:prstGeom>
        </p:spPr>
        <p:txBody>
          <a:bodyPr wrap="none">
            <a:spAutoFit/>
          </a:bodyPr>
          <a:lstStyle/>
          <a:p>
            <a:r>
              <a:rPr lang="el-GR" b="1" dirty="0" smtClean="0"/>
              <a:t>Δοκιμή κενού φορτίου</a:t>
            </a:r>
            <a:endParaRPr lang="en-US" dirty="0"/>
          </a:p>
        </p:txBody>
      </p:sp>
      <p:sp>
        <p:nvSpPr>
          <p:cNvPr id="4" name="Rectangle 3"/>
          <p:cNvSpPr/>
          <p:nvPr/>
        </p:nvSpPr>
        <p:spPr>
          <a:xfrm>
            <a:off x="838200" y="1997839"/>
            <a:ext cx="6019800" cy="2031325"/>
          </a:xfrm>
          <a:prstGeom prst="rect">
            <a:avLst/>
          </a:prstGeom>
        </p:spPr>
        <p:txBody>
          <a:bodyPr wrap="square">
            <a:spAutoFit/>
          </a:bodyPr>
          <a:lstStyle/>
          <a:p>
            <a:r>
              <a:rPr lang="el-GR" dirty="0" smtClean="0"/>
              <a:t>Για προφανείς λόγους, συνηθίζεται να γίνεται από την πλευρά του τυλίγματος χαμηλής τάσης, με το κύκλωμα της υψηλής τάσης ανοιχτό. Η δοκιμή αυτή, όπως άλλωστε και η δοκιμή βραχυκύκλωσης, απαιτεί τη χρήση τριών οργάνων (ενός αμπερομέτρου, ενός βολτομέτρου και ενός </a:t>
            </a:r>
            <a:r>
              <a:rPr lang="el-GR" dirty="0" err="1" smtClean="0"/>
              <a:t>βατομέτρου</a:t>
            </a:r>
            <a:r>
              <a:rPr lang="el-GR" dirty="0" smtClean="0"/>
              <a:t>) για τη μέτρηση των αντιστοίχων μεγεθών, από την πλευρά του τυλίγματος που εφαρμόζεται η τάση</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1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457200" y="1143000"/>
            <a:ext cx="7924800" cy="4876800"/>
          </a:xfrm>
        </p:spPr>
        <p:txBody>
          <a:bodyPr/>
          <a:lstStyle/>
          <a:p>
            <a:r>
              <a:rPr lang="el-GR" b="1" dirty="0" smtClean="0">
                <a:solidFill>
                  <a:srgbClr val="FF0000"/>
                </a:solidFill>
              </a:rPr>
              <a:t>Πυρήνες Μετασχηματιστών   </a:t>
            </a:r>
          </a:p>
          <a:p>
            <a:endParaRPr lang="el-GR" b="1" dirty="0">
              <a:solidFill>
                <a:srgbClr val="FF0000"/>
              </a:solidFill>
            </a:endParaRPr>
          </a:p>
          <a:p>
            <a:pPr>
              <a:buFont typeface="Arial" pitchFamily="34" charset="0"/>
              <a:buChar char="•"/>
            </a:pPr>
            <a:r>
              <a:rPr lang="el-GR" sz="2400" b="1" dirty="0">
                <a:solidFill>
                  <a:schemeClr val="tx1"/>
                </a:solidFill>
              </a:rPr>
              <a:t>Για τον περιορισμό των απωλειών από δινορρεύματα, οι πυρήνες των μετασχηματιστών δεν είναι συμπαγείς αλλά κατασκευάζονται από ελάσματα καταλλήλου πάχους (περίπου από </a:t>
            </a:r>
            <a:r>
              <a:rPr lang="el-GR" sz="2400" b="1" dirty="0" smtClean="0">
                <a:solidFill>
                  <a:schemeClr val="tx1"/>
                </a:solidFill>
              </a:rPr>
              <a:t>0,25 – 0,5 </a:t>
            </a:r>
            <a:r>
              <a:rPr lang="en-US" sz="2400" b="1" dirty="0" smtClean="0">
                <a:solidFill>
                  <a:schemeClr val="tx1"/>
                </a:solidFill>
              </a:rPr>
              <a:t>mm</a:t>
            </a:r>
            <a:r>
              <a:rPr lang="el-GR" sz="2400" b="1" dirty="0" smtClean="0">
                <a:solidFill>
                  <a:schemeClr val="tx1"/>
                </a:solidFill>
              </a:rPr>
              <a:t>). </a:t>
            </a:r>
            <a:endParaRPr lang="en-US" sz="2400" b="1" dirty="0" smtClean="0">
              <a:solidFill>
                <a:schemeClr val="tx1"/>
              </a:solidFill>
            </a:endParaRPr>
          </a:p>
          <a:p>
            <a:pPr>
              <a:buFont typeface="Arial" pitchFamily="34" charset="0"/>
              <a:buChar char="•"/>
            </a:pPr>
            <a:r>
              <a:rPr lang="el-GR" sz="2400" b="1" dirty="0">
                <a:solidFill>
                  <a:schemeClr val="tx1"/>
                </a:solidFill>
              </a:rPr>
              <a:t>Τα ελάσματα αυτά είναι κατασκευασμένα από πυριτιούχο χάλυβα (πρόσμειξη πυριτίου , για την αύξηση της ηλεκτρικής αντίστασης του κράματος) και είναι επίσης μονωμένα μεταξύ τους με κατάλληλα βερνίκια, για τον περιορισμό των δινορρευμάτων</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533400" y="1219200"/>
            <a:ext cx="2362057" cy="369332"/>
          </a:xfrm>
          <a:prstGeom prst="rect">
            <a:avLst/>
          </a:prstGeom>
        </p:spPr>
        <p:txBody>
          <a:bodyPr wrap="none">
            <a:spAutoFit/>
          </a:bodyPr>
          <a:lstStyle/>
          <a:p>
            <a:r>
              <a:rPr lang="el-GR" b="1" dirty="0" smtClean="0"/>
              <a:t>Δοκιμή κενού φορτίου</a:t>
            </a:r>
            <a:endParaRPr lang="en-US" dirty="0"/>
          </a:p>
        </p:txBody>
      </p:sp>
      <p:sp>
        <p:nvSpPr>
          <p:cNvPr id="80897" name="Rectangle 1"/>
          <p:cNvSpPr>
            <a:spLocks noChangeArrowheads="1"/>
          </p:cNvSpPr>
          <p:nvPr/>
        </p:nvSpPr>
        <p:spPr bwMode="auto">
          <a:xfrm>
            <a:off x="304800" y="1514073"/>
            <a:ext cx="4572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Στην περίπτωση που η δοκιμή ανοιχτού κυκλώματος  γίνεται από το πρωτεύον τύλιγμα,  η συνδεσμολογία του κυκλώματος θα έχει τη μορφή του σχ.3-27.</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0898" name="Picture 2"/>
          <p:cNvPicPr>
            <a:picLocks noChangeAspect="1" noChangeArrowheads="1"/>
          </p:cNvPicPr>
          <p:nvPr/>
        </p:nvPicPr>
        <p:blipFill>
          <a:blip r:embed="rId2" cstate="print"/>
          <a:srcRect/>
          <a:stretch>
            <a:fillRect/>
          </a:stretch>
        </p:blipFill>
        <p:spPr bwMode="auto">
          <a:xfrm>
            <a:off x="838200" y="2743200"/>
            <a:ext cx="4343400" cy="1295400"/>
          </a:xfrm>
          <a:prstGeom prst="rect">
            <a:avLst/>
          </a:prstGeom>
          <a:noFill/>
          <a:ln w="9525">
            <a:noFill/>
            <a:miter lim="800000"/>
            <a:headEnd/>
            <a:tailEnd/>
          </a:ln>
        </p:spPr>
      </p:pic>
      <p:sp>
        <p:nvSpPr>
          <p:cNvPr id="80899" name="Rectangle 3"/>
          <p:cNvSpPr>
            <a:spLocks noChangeArrowheads="1"/>
          </p:cNvSpPr>
          <p:nvPr/>
        </p:nvSpPr>
        <p:spPr bwMode="auto">
          <a:xfrm>
            <a:off x="457200" y="4221034"/>
            <a:ext cx="6781800"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3-27 : </a:t>
            </a:r>
            <a:r>
              <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Συνδεσμολογία δοκιμής ανοιχτού κυκλώματος από το</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πρωτεύον τύλιγμα.</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838200" y="4876800"/>
            <a:ext cx="6705600" cy="1600438"/>
          </a:xfrm>
          <a:prstGeom prst="rect">
            <a:avLst/>
          </a:prstGeom>
        </p:spPr>
        <p:txBody>
          <a:bodyPr wrap="square">
            <a:spAutoFit/>
          </a:bodyPr>
          <a:lstStyle/>
          <a:p>
            <a:r>
              <a:rPr lang="el-GR" sz="1400" dirty="0" smtClean="0"/>
              <a:t>Από τη δοκιμή κενού φορτίου, το ρεύμα που απορροφά το πρωτεύον τύλιγμα του μετασχηματιστή, ισούται κατά προσέγγιση με το ρεύμα διέγερσης (το οποίο παρίσταται με το ισοδύναμο ημιτονοειδές κύμα). Το ρεύμα αυτό αποτελεί ένα μικρό ποσοστό του ονομαστικού ρεύματος, με αποτέλεσμα η πτώση τάσης στη σύνθετη αντίσταση (ωμική αντίσταση και αντίδραση σκέδασης) του πρωτεύοντος να είναι κατά πολύ μικρότερη από την αντίστοιχη πτώση τάσης στον κλάδο μαγνήτισης και για το λόγο αυτό μπορεί με αρκετά καλή προσέγγιση να αμεληθεί. </a:t>
            </a:r>
            <a:endParaRPr lang="en-US" sz="1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685800" y="1066800"/>
            <a:ext cx="2362057" cy="369332"/>
          </a:xfrm>
          <a:prstGeom prst="rect">
            <a:avLst/>
          </a:prstGeom>
        </p:spPr>
        <p:txBody>
          <a:bodyPr wrap="none">
            <a:spAutoFit/>
          </a:bodyPr>
          <a:lstStyle/>
          <a:p>
            <a:r>
              <a:rPr lang="el-GR" b="1" dirty="0" smtClean="0"/>
              <a:t>Δοκιμή κενού φορτίου</a:t>
            </a:r>
            <a:endParaRPr lang="en-US" dirty="0"/>
          </a:p>
        </p:txBody>
      </p:sp>
      <p:sp>
        <p:nvSpPr>
          <p:cNvPr id="86017" name="Rectangle 1"/>
          <p:cNvSpPr>
            <a:spLocks noChangeArrowheads="1"/>
          </p:cNvSpPr>
          <p:nvPr/>
        </p:nvSpPr>
        <p:spPr bwMode="auto">
          <a:xfrm>
            <a:off x="533400" y="1575629"/>
            <a:ext cx="5943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Δηλαδή, ολόκληρη η τάση της πηγής τροφοδοσίας κατά τη δοκιμή κενού φορτίου, πρακτικά εφαρμόζεται στον κλάδο μαγνήτισης. Με την παραδοχή αυτή, κατά τη δοκιμή ανοιχτού κυκλώματος, το σχ.3-27 παίρνει τη μορφή</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6018" name="Picture 2"/>
          <p:cNvPicPr>
            <a:picLocks noChangeAspect="1" noChangeArrowheads="1"/>
          </p:cNvPicPr>
          <p:nvPr/>
        </p:nvPicPr>
        <p:blipFill>
          <a:blip r:embed="rId3" cstate="print"/>
          <a:srcRect/>
          <a:stretch>
            <a:fillRect/>
          </a:stretch>
        </p:blipFill>
        <p:spPr bwMode="auto">
          <a:xfrm>
            <a:off x="838200" y="2514600"/>
            <a:ext cx="4343400" cy="1524000"/>
          </a:xfrm>
          <a:prstGeom prst="rect">
            <a:avLst/>
          </a:prstGeom>
          <a:noFill/>
          <a:ln w="9525">
            <a:noFill/>
            <a:miter lim="800000"/>
            <a:headEnd/>
            <a:tailEnd/>
          </a:ln>
        </p:spPr>
      </p:pic>
      <p:sp>
        <p:nvSpPr>
          <p:cNvPr id="86019" name="Rectangle 3"/>
          <p:cNvSpPr>
            <a:spLocks noChangeArrowheads="1"/>
          </p:cNvSpPr>
          <p:nvPr/>
        </p:nvSpPr>
        <p:spPr bwMode="auto">
          <a:xfrm>
            <a:off x="609600" y="4267200"/>
            <a:ext cx="6096000" cy="2616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24413" algn="r"/>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3-28 :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Ισοδύναμο κύκλωμα  μετασχηματιστή κατά τη δοκιμή κενού φορτίου.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6021" name="Object 5"/>
          <p:cNvGraphicFramePr>
            <a:graphicFrameLocks noChangeAspect="1"/>
          </p:cNvGraphicFramePr>
          <p:nvPr/>
        </p:nvGraphicFramePr>
        <p:xfrm>
          <a:off x="1447800" y="4724400"/>
          <a:ext cx="209550" cy="200025"/>
        </p:xfrm>
        <a:graphic>
          <a:graphicData uri="http://schemas.openxmlformats.org/presentationml/2006/ole">
            <p:oleObj spid="_x0000_s86021" name="Equation" r:id="rId4" imgW="215713" imgH="203024" progId="Equation.DSMT4">
              <p:embed/>
            </p:oleObj>
          </a:graphicData>
        </a:graphic>
      </p:graphicFrame>
      <p:sp>
        <p:nvSpPr>
          <p:cNvPr id="86022" name="Rectangle 6"/>
          <p:cNvSpPr>
            <a:spLocks noChangeArrowheads="1"/>
          </p:cNvSpPr>
          <p:nvPr/>
        </p:nvSpPr>
        <p:spPr bwMode="auto">
          <a:xfrm>
            <a:off x="762000" y="4724400"/>
            <a:ext cx="5562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ισχύς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1828800" y="4648200"/>
            <a:ext cx="5029200" cy="600164"/>
          </a:xfrm>
          <a:prstGeom prst="rect">
            <a:avLst/>
          </a:prstGeom>
        </p:spPr>
        <p:txBody>
          <a:bodyPr wrap="square">
            <a:spAutoFit/>
          </a:bodyPr>
          <a:lstStyle/>
          <a:p>
            <a:r>
              <a:rPr lang="el-GR" sz="1100" dirty="0" smtClean="0"/>
              <a:t>που δείχνει την ένδειξη του </a:t>
            </a:r>
            <a:r>
              <a:rPr lang="el-GR" sz="1100" dirty="0" err="1" smtClean="0"/>
              <a:t>βατομέτρου</a:t>
            </a:r>
            <a:r>
              <a:rPr lang="el-GR" sz="1100" dirty="0" smtClean="0"/>
              <a:t>, καταναλίσκεται εξ’ ολοκλήρου στην ωμική αντίσταση του πυρήνα. Επομένως, από τις ενδείξεις του </a:t>
            </a:r>
            <a:r>
              <a:rPr lang="el-GR" sz="1100" dirty="0" err="1" smtClean="0"/>
              <a:t>βατομέτρου</a:t>
            </a:r>
            <a:r>
              <a:rPr lang="el-GR" sz="1100" dirty="0" smtClean="0"/>
              <a:t> και του βολτομέτρου, υπολογίζουμε την ωμική αντίσταση </a:t>
            </a:r>
            <a:endParaRPr lang="en-US" sz="1100" dirty="0"/>
          </a:p>
        </p:txBody>
      </p:sp>
      <p:graphicFrame>
        <p:nvGraphicFramePr>
          <p:cNvPr id="86025" name="Object 9"/>
          <p:cNvGraphicFramePr>
            <a:graphicFrameLocks noChangeAspect="1"/>
          </p:cNvGraphicFramePr>
          <p:nvPr/>
        </p:nvGraphicFramePr>
        <p:xfrm>
          <a:off x="4800600" y="5029200"/>
          <a:ext cx="177800" cy="228600"/>
        </p:xfrm>
        <a:graphic>
          <a:graphicData uri="http://schemas.openxmlformats.org/presentationml/2006/ole">
            <p:oleObj spid="_x0000_s86025" name="Equation" r:id="rId5" imgW="177480" imgH="228600" progId="Equation.DSMT4">
              <p:embed/>
            </p:oleObj>
          </a:graphicData>
        </a:graphic>
      </p:graphicFrame>
      <p:sp>
        <p:nvSpPr>
          <p:cNvPr id="14" name="Rectangle 13"/>
          <p:cNvSpPr/>
          <p:nvPr/>
        </p:nvSpPr>
        <p:spPr>
          <a:xfrm>
            <a:off x="5029200" y="5029200"/>
            <a:ext cx="1463862" cy="261610"/>
          </a:xfrm>
          <a:prstGeom prst="rect">
            <a:avLst/>
          </a:prstGeom>
        </p:spPr>
        <p:txBody>
          <a:bodyPr wrap="none">
            <a:spAutoFit/>
          </a:bodyPr>
          <a:lstStyle/>
          <a:p>
            <a:r>
              <a:rPr lang="el-GR" sz="1100" dirty="0" smtClean="0"/>
              <a:t>σύμφωνα με τη σχέση</a:t>
            </a:r>
            <a:endParaRPr lang="en-US" sz="1100" dirty="0"/>
          </a:p>
        </p:txBody>
      </p:sp>
      <p:graphicFrame>
        <p:nvGraphicFramePr>
          <p:cNvPr id="86026" name="Object 10"/>
          <p:cNvGraphicFramePr>
            <a:graphicFrameLocks noChangeAspect="1"/>
          </p:cNvGraphicFramePr>
          <p:nvPr/>
        </p:nvGraphicFramePr>
        <p:xfrm>
          <a:off x="6477000" y="4876800"/>
          <a:ext cx="546100" cy="457200"/>
        </p:xfrm>
        <a:graphic>
          <a:graphicData uri="http://schemas.openxmlformats.org/presentationml/2006/ole">
            <p:oleObj spid="_x0000_s86026" name="Equation" r:id="rId6" imgW="545760" imgH="457200" progId="Equation.DSMT4">
              <p:embed/>
            </p:oleObj>
          </a:graphicData>
        </a:graphic>
      </p:graphicFrame>
      <p:sp>
        <p:nvSpPr>
          <p:cNvPr id="16" name="Rectangle 15"/>
          <p:cNvSpPr/>
          <p:nvPr/>
        </p:nvSpPr>
        <p:spPr>
          <a:xfrm>
            <a:off x="7162800" y="4876800"/>
            <a:ext cx="595035" cy="261610"/>
          </a:xfrm>
          <a:prstGeom prst="rect">
            <a:avLst/>
          </a:prstGeom>
        </p:spPr>
        <p:txBody>
          <a:bodyPr wrap="none">
            <a:spAutoFit/>
          </a:bodyPr>
          <a:lstStyle/>
          <a:p>
            <a:r>
              <a:rPr lang="el-GR" sz="1100" dirty="0" smtClean="0"/>
              <a:t>(3.144)</a:t>
            </a:r>
            <a:endParaRPr lang="en-US" sz="1100" dirty="0"/>
          </a:p>
        </p:txBody>
      </p:sp>
      <p:sp>
        <p:nvSpPr>
          <p:cNvPr id="86027" name="Rectangle 11"/>
          <p:cNvSpPr>
            <a:spLocks noChangeArrowheads="1"/>
          </p:cNvSpPr>
          <p:nvPr/>
        </p:nvSpPr>
        <p:spPr bwMode="auto">
          <a:xfrm>
            <a:off x="685800" y="5638800"/>
            <a:ext cx="4800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τη φαινόμενη ισχύ κατά τη δοκιμή κενού φορτίου, ισχύει ότι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6028" name="Object 12"/>
          <p:cNvGraphicFramePr>
            <a:graphicFrameLocks noChangeAspect="1"/>
          </p:cNvGraphicFramePr>
          <p:nvPr/>
        </p:nvGraphicFramePr>
        <p:xfrm>
          <a:off x="762000" y="5943600"/>
          <a:ext cx="1143000" cy="457200"/>
        </p:xfrm>
        <a:graphic>
          <a:graphicData uri="http://schemas.openxmlformats.org/presentationml/2006/ole">
            <p:oleObj spid="_x0000_s86028" name="Equation" r:id="rId7" imgW="698400" imgH="228600" progId="Equation.DSMT4">
              <p:embed/>
            </p:oleObj>
          </a:graphicData>
        </a:graphic>
      </p:graphicFrame>
      <p:sp>
        <p:nvSpPr>
          <p:cNvPr id="19" name="Rectangle 18"/>
          <p:cNvSpPr/>
          <p:nvPr/>
        </p:nvSpPr>
        <p:spPr>
          <a:xfrm>
            <a:off x="1981200" y="6019800"/>
            <a:ext cx="595035" cy="261610"/>
          </a:xfrm>
          <a:prstGeom prst="rect">
            <a:avLst/>
          </a:prstGeom>
        </p:spPr>
        <p:txBody>
          <a:bodyPr wrap="none">
            <a:spAutoFit/>
          </a:bodyPr>
          <a:lstStyle/>
          <a:p>
            <a:r>
              <a:rPr lang="el-GR" sz="1100" dirty="0" smtClean="0"/>
              <a:t>(3.145)</a:t>
            </a:r>
            <a:endParaRPr lang="en-US" sz="11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685800" y="1066800"/>
            <a:ext cx="2362057" cy="369332"/>
          </a:xfrm>
          <a:prstGeom prst="rect">
            <a:avLst/>
          </a:prstGeom>
        </p:spPr>
        <p:txBody>
          <a:bodyPr wrap="none">
            <a:spAutoFit/>
          </a:bodyPr>
          <a:lstStyle/>
          <a:p>
            <a:r>
              <a:rPr lang="el-GR" b="1" dirty="0" smtClean="0"/>
              <a:t>Δοκιμή κενού φορτίου</a:t>
            </a:r>
            <a:endParaRPr lang="en-US" dirty="0"/>
          </a:p>
        </p:txBody>
      </p:sp>
      <p:sp>
        <p:nvSpPr>
          <p:cNvPr id="87041" name="Rectangle 1"/>
          <p:cNvSpPr>
            <a:spLocks noChangeArrowheads="1"/>
          </p:cNvSpPr>
          <p:nvPr/>
        </p:nvSpPr>
        <p:spPr bwMode="auto">
          <a:xfrm>
            <a:off x="533400" y="1524000"/>
            <a:ext cx="3810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 για την άεργη ισχύ</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7042" name="Object 2"/>
          <p:cNvGraphicFramePr>
            <a:graphicFrameLocks noChangeAspect="1"/>
          </p:cNvGraphicFramePr>
          <p:nvPr/>
        </p:nvGraphicFramePr>
        <p:xfrm>
          <a:off x="2057400" y="1371600"/>
          <a:ext cx="1600200" cy="457200"/>
        </p:xfrm>
        <a:graphic>
          <a:graphicData uri="http://schemas.openxmlformats.org/presentationml/2006/ole">
            <p:oleObj spid="_x0000_s87042" name="Equation" r:id="rId3" imgW="1002960" imgH="291960" progId="Equation.DSMT4">
              <p:embed/>
            </p:oleObj>
          </a:graphicData>
        </a:graphic>
      </p:graphicFrame>
      <p:sp>
        <p:nvSpPr>
          <p:cNvPr id="6" name="Rectangle 5"/>
          <p:cNvSpPr/>
          <p:nvPr/>
        </p:nvSpPr>
        <p:spPr>
          <a:xfrm>
            <a:off x="3733800" y="1447800"/>
            <a:ext cx="595035" cy="261610"/>
          </a:xfrm>
          <a:prstGeom prst="rect">
            <a:avLst/>
          </a:prstGeom>
        </p:spPr>
        <p:txBody>
          <a:bodyPr wrap="none">
            <a:spAutoFit/>
          </a:bodyPr>
          <a:lstStyle/>
          <a:p>
            <a:r>
              <a:rPr lang="el-GR" sz="1100" dirty="0" smtClean="0"/>
              <a:t>(3.146)</a:t>
            </a:r>
            <a:endParaRPr lang="en-US" sz="1100" dirty="0"/>
          </a:p>
        </p:txBody>
      </p:sp>
      <p:sp>
        <p:nvSpPr>
          <p:cNvPr id="7" name="Rectangle 6"/>
          <p:cNvSpPr/>
          <p:nvPr/>
        </p:nvSpPr>
        <p:spPr>
          <a:xfrm>
            <a:off x="381000" y="1981200"/>
            <a:ext cx="4572000" cy="1477328"/>
          </a:xfrm>
          <a:prstGeom prst="rect">
            <a:avLst/>
          </a:prstGeom>
        </p:spPr>
        <p:txBody>
          <a:bodyPr>
            <a:spAutoFit/>
          </a:bodyPr>
          <a:lstStyle/>
          <a:p>
            <a:pPr hangingPunct="0"/>
            <a:r>
              <a:rPr lang="el-GR" dirty="0" smtClean="0"/>
              <a:t>Σε αντιστοιχία με την πραγματική ισχύ, η άεργη ισχύς κατά τη δοκιμή κενού φορτίου καταναλίσκεται εξ’ ολοκλήρου στη αντίδραση μαγνήτισης. Επομένως, σε αναλογία με την (3.144) θα ισχύει ότι</a:t>
            </a:r>
            <a:endParaRPr lang="en-US" dirty="0"/>
          </a:p>
        </p:txBody>
      </p:sp>
      <p:graphicFrame>
        <p:nvGraphicFramePr>
          <p:cNvPr id="87043" name="Object 3"/>
          <p:cNvGraphicFramePr>
            <a:graphicFrameLocks noChangeAspect="1"/>
          </p:cNvGraphicFramePr>
          <p:nvPr/>
        </p:nvGraphicFramePr>
        <p:xfrm>
          <a:off x="457200" y="3505200"/>
          <a:ext cx="1219200" cy="762000"/>
        </p:xfrm>
        <a:graphic>
          <a:graphicData uri="http://schemas.openxmlformats.org/presentationml/2006/ole">
            <p:oleObj spid="_x0000_s87043" name="Equation" r:id="rId4" imgW="622080" imgH="457200" progId="Equation.DSMT4">
              <p:embed/>
            </p:oleObj>
          </a:graphicData>
        </a:graphic>
      </p:graphicFrame>
      <p:sp>
        <p:nvSpPr>
          <p:cNvPr id="9" name="Rectangle 8"/>
          <p:cNvSpPr/>
          <p:nvPr/>
        </p:nvSpPr>
        <p:spPr>
          <a:xfrm>
            <a:off x="1828800" y="3657600"/>
            <a:ext cx="595035" cy="261610"/>
          </a:xfrm>
          <a:prstGeom prst="rect">
            <a:avLst/>
          </a:prstGeom>
        </p:spPr>
        <p:txBody>
          <a:bodyPr wrap="none">
            <a:spAutoFit/>
          </a:bodyPr>
          <a:lstStyle/>
          <a:p>
            <a:r>
              <a:rPr lang="el-GR" sz="1100" dirty="0" smtClean="0"/>
              <a:t>(3.147)</a:t>
            </a:r>
            <a:endParaRPr lang="en-US" sz="11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381000" y="1066800"/>
            <a:ext cx="2503570" cy="369332"/>
          </a:xfrm>
          <a:prstGeom prst="rect">
            <a:avLst/>
          </a:prstGeom>
        </p:spPr>
        <p:txBody>
          <a:bodyPr wrap="none">
            <a:spAutoFit/>
          </a:bodyPr>
          <a:lstStyle/>
          <a:p>
            <a:r>
              <a:rPr lang="el-GR" b="1" dirty="0" smtClean="0"/>
              <a:t>Δοκιμή βραχυκύκλωσης</a:t>
            </a:r>
            <a:endParaRPr lang="en-US" dirty="0"/>
          </a:p>
        </p:txBody>
      </p:sp>
      <p:sp>
        <p:nvSpPr>
          <p:cNvPr id="4" name="Rectangle 3"/>
          <p:cNvSpPr/>
          <p:nvPr/>
        </p:nvSpPr>
        <p:spPr>
          <a:xfrm>
            <a:off x="914400" y="2274838"/>
            <a:ext cx="5943600" cy="2246769"/>
          </a:xfrm>
          <a:prstGeom prst="rect">
            <a:avLst/>
          </a:prstGeom>
        </p:spPr>
        <p:txBody>
          <a:bodyPr wrap="square">
            <a:spAutoFit/>
          </a:bodyPr>
          <a:lstStyle/>
          <a:p>
            <a:r>
              <a:rPr lang="el-GR" sz="2000" b="1" dirty="0" smtClean="0"/>
              <a:t>Κατά τη δοκιμή βραχυκύκλωσης το ένα από τα δύο τυλίγματα βραχυκυκλώνεται και η ημιτονοειδής εναλλασσόμενη τάση που εφαρμόζεται στο άλλο τύλιγμα, αυξάνεται βαθμιαία από το μηδέν μέχρι την τιμή εκείνη  όπου τα τυλίγματα του μετασχηματιστή διαρρέονται από τα αντίστοιχα ονομαστικά ρεύματα (τάση βραχυκύκλωσης</a:t>
            </a:r>
            <a:r>
              <a:rPr lang="el-GR" dirty="0" smtClean="0"/>
              <a:t>,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381000" y="1066800"/>
            <a:ext cx="2503570" cy="369332"/>
          </a:xfrm>
          <a:prstGeom prst="rect">
            <a:avLst/>
          </a:prstGeom>
        </p:spPr>
        <p:txBody>
          <a:bodyPr wrap="none">
            <a:spAutoFit/>
          </a:bodyPr>
          <a:lstStyle/>
          <a:p>
            <a:r>
              <a:rPr lang="el-GR" b="1" dirty="0" smtClean="0"/>
              <a:t>Δοκιμή βραχυκύκλωσης</a:t>
            </a:r>
            <a:endParaRPr lang="en-US" dirty="0"/>
          </a:p>
        </p:txBody>
      </p:sp>
      <p:sp>
        <p:nvSpPr>
          <p:cNvPr id="88065" name="Rectangle 1"/>
          <p:cNvSpPr>
            <a:spLocks noChangeArrowheads="1"/>
          </p:cNvSpPr>
          <p:nvPr/>
        </p:nvSpPr>
        <p:spPr bwMode="auto">
          <a:xfrm>
            <a:off x="609600" y="1445568"/>
            <a:ext cx="74676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Συνηθίζεται κατά τη δοκιμή βραχυκύκλωσης, να βραχυκυκλώνεται το τύλιγμα χαμηλής τάσης του μετασχηματιστή και τα όργανα μέτρησης να τοποθετούνται από την πλευρά του τυλίγματος υψηλής τάσης.</a:t>
            </a:r>
            <a:endParaRPr kumimoji="0" lang="en-US" sz="16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Στην περίπτωση που η δοκιμή βραχυκύκλωσης γίνει από την πλευρά του πρωτεύοντος τυλίγματος (με βραχυκυκλωμένο του δευτερεύον τύλιγμα), η συνδεσμολογία του κυκλώματος θα έχει τη μορφή</a:t>
            </a:r>
            <a:endParaRPr kumimoji="0" lang="en-US" sz="16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pic>
        <p:nvPicPr>
          <p:cNvPr id="88066" name="Picture 2"/>
          <p:cNvPicPr>
            <a:picLocks noChangeAspect="1" noChangeArrowheads="1"/>
          </p:cNvPicPr>
          <p:nvPr/>
        </p:nvPicPr>
        <p:blipFill>
          <a:blip r:embed="rId2" cstate="print"/>
          <a:srcRect/>
          <a:stretch>
            <a:fillRect/>
          </a:stretch>
        </p:blipFill>
        <p:spPr bwMode="auto">
          <a:xfrm>
            <a:off x="1295400" y="3200400"/>
            <a:ext cx="3695700" cy="1524000"/>
          </a:xfrm>
          <a:prstGeom prst="rect">
            <a:avLst/>
          </a:prstGeom>
          <a:noFill/>
          <a:ln w="9525">
            <a:noFill/>
            <a:miter lim="800000"/>
            <a:headEnd/>
            <a:tailEnd/>
          </a:ln>
        </p:spPr>
      </p:pic>
      <p:sp>
        <p:nvSpPr>
          <p:cNvPr id="88067" name="Rectangle 3"/>
          <p:cNvSpPr>
            <a:spLocks noChangeArrowheads="1"/>
          </p:cNvSpPr>
          <p:nvPr/>
        </p:nvSpPr>
        <p:spPr bwMode="auto">
          <a:xfrm>
            <a:off x="838200" y="4953000"/>
            <a:ext cx="5638800" cy="4308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3-29 :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Συνδεσμολογία δοκιμής βραχυκύκλωσης από την πλευρά του</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πρωτεύοντος τυλίγματος.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381000" y="1066800"/>
            <a:ext cx="2503570" cy="369332"/>
          </a:xfrm>
          <a:prstGeom prst="rect">
            <a:avLst/>
          </a:prstGeom>
        </p:spPr>
        <p:txBody>
          <a:bodyPr wrap="none">
            <a:spAutoFit/>
          </a:bodyPr>
          <a:lstStyle/>
          <a:p>
            <a:r>
              <a:rPr lang="el-GR" b="1" dirty="0" smtClean="0"/>
              <a:t>Δοκιμή βραχυκύκλωσης</a:t>
            </a:r>
            <a:endParaRPr lang="en-US" dirty="0"/>
          </a:p>
        </p:txBody>
      </p:sp>
      <p:sp>
        <p:nvSpPr>
          <p:cNvPr id="7" name="Rectangle 6"/>
          <p:cNvSpPr/>
          <p:nvPr/>
        </p:nvSpPr>
        <p:spPr>
          <a:xfrm>
            <a:off x="381000" y="1524000"/>
            <a:ext cx="5486400" cy="923330"/>
          </a:xfrm>
          <a:prstGeom prst="rect">
            <a:avLst/>
          </a:prstGeom>
        </p:spPr>
        <p:txBody>
          <a:bodyPr wrap="square">
            <a:spAutoFit/>
          </a:bodyPr>
          <a:lstStyle/>
          <a:p>
            <a:r>
              <a:rPr lang="el-GR" dirty="0" smtClean="0"/>
              <a:t>Η απαιτούμενη τάση (και κατ’ επέκταση η μαγνητική ροή στο πυρήνα) για τη δοκιμή βραχυκύκλωσης, κυμαίνεται συνήθως στο </a:t>
            </a:r>
            <a:endParaRPr lang="en-US" dirty="0"/>
          </a:p>
        </p:txBody>
      </p:sp>
      <p:graphicFrame>
        <p:nvGraphicFramePr>
          <p:cNvPr id="90116" name="Object 4"/>
          <p:cNvGraphicFramePr>
            <a:graphicFrameLocks noChangeAspect="1"/>
          </p:cNvGraphicFramePr>
          <p:nvPr/>
        </p:nvGraphicFramePr>
        <p:xfrm>
          <a:off x="457200" y="2438400"/>
          <a:ext cx="762000" cy="304800"/>
        </p:xfrm>
        <a:graphic>
          <a:graphicData uri="http://schemas.openxmlformats.org/presentationml/2006/ole">
            <p:oleObj spid="_x0000_s90116" name="Equation" r:id="rId3" imgW="583920" imgH="177480" progId="Equation.DSMT4">
              <p:embed/>
            </p:oleObj>
          </a:graphicData>
        </a:graphic>
      </p:graphicFrame>
      <p:sp>
        <p:nvSpPr>
          <p:cNvPr id="90117" name="Rectangle 5"/>
          <p:cNvSpPr>
            <a:spLocks noChangeArrowheads="1"/>
          </p:cNvSpPr>
          <p:nvPr/>
        </p:nvSpPr>
        <p:spPr bwMode="auto">
          <a:xfrm>
            <a:off x="381000" y="2743200"/>
            <a:ext cx="5486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της ονομαστικής τάσης τροφοδοσίας. Επιπλέον η σύνθετη αντίσταση του κλάδου μαγνήτισης, είναι κατά πολύ μεγαλύτερη της ισοδύναμης σύνθετης αντίστασης του σε σειρά κλάδου</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0118" name="Object 6"/>
          <p:cNvGraphicFramePr>
            <a:graphicFrameLocks noChangeAspect="1"/>
          </p:cNvGraphicFramePr>
          <p:nvPr/>
        </p:nvGraphicFramePr>
        <p:xfrm>
          <a:off x="609600" y="4114800"/>
          <a:ext cx="4114800" cy="1143000"/>
        </p:xfrm>
        <a:graphic>
          <a:graphicData uri="http://schemas.openxmlformats.org/presentationml/2006/ole">
            <p:oleObj spid="_x0000_s90118" name="Equation" r:id="rId4" imgW="2361960" imgH="482400" progId="Equation.DSMT4">
              <p:embed/>
            </p:oleObj>
          </a:graphicData>
        </a:graphic>
      </p:graphicFrame>
      <p:sp>
        <p:nvSpPr>
          <p:cNvPr id="11" name="Rectangle 10"/>
          <p:cNvSpPr/>
          <p:nvPr/>
        </p:nvSpPr>
        <p:spPr>
          <a:xfrm>
            <a:off x="5181600" y="4495800"/>
            <a:ext cx="851515" cy="369332"/>
          </a:xfrm>
          <a:prstGeom prst="rect">
            <a:avLst/>
          </a:prstGeom>
        </p:spPr>
        <p:txBody>
          <a:bodyPr wrap="none">
            <a:spAutoFit/>
          </a:bodyPr>
          <a:lstStyle/>
          <a:p>
            <a:r>
              <a:rPr lang="el-GR" dirty="0" smtClean="0"/>
              <a:t>(3.148)</a:t>
            </a:r>
            <a:endParaRPr lang="en-US" dirty="0"/>
          </a:p>
        </p:txBody>
      </p:sp>
      <p:sp>
        <p:nvSpPr>
          <p:cNvPr id="12" name="Rectangle 11"/>
          <p:cNvSpPr/>
          <p:nvPr/>
        </p:nvSpPr>
        <p:spPr>
          <a:xfrm>
            <a:off x="609600" y="5410200"/>
            <a:ext cx="4572000" cy="923330"/>
          </a:xfrm>
          <a:prstGeom prst="rect">
            <a:avLst/>
          </a:prstGeom>
        </p:spPr>
        <p:txBody>
          <a:bodyPr>
            <a:spAutoFit/>
          </a:bodyPr>
          <a:lstStyle/>
          <a:p>
            <a:r>
              <a:rPr lang="el-GR" dirty="0" smtClean="0"/>
              <a:t>με αποτέλεσμα το ρεύμα διέγερσης να είναι πρακτικά αμελητέο, σε σχέση με τα υπόλοιπα ρεύματα του μετασχηματιστή.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381000" y="1066800"/>
            <a:ext cx="2503570" cy="369332"/>
          </a:xfrm>
          <a:prstGeom prst="rect">
            <a:avLst/>
          </a:prstGeom>
        </p:spPr>
        <p:txBody>
          <a:bodyPr wrap="none">
            <a:spAutoFit/>
          </a:bodyPr>
          <a:lstStyle/>
          <a:p>
            <a:r>
              <a:rPr lang="el-GR" b="1" dirty="0" smtClean="0"/>
              <a:t>Δοκιμή βραχυκύκλωσης</a:t>
            </a:r>
            <a:endParaRPr lang="en-US" dirty="0"/>
          </a:p>
        </p:txBody>
      </p:sp>
      <p:sp>
        <p:nvSpPr>
          <p:cNvPr id="4" name="Rectangle 3"/>
          <p:cNvSpPr/>
          <p:nvPr/>
        </p:nvSpPr>
        <p:spPr>
          <a:xfrm>
            <a:off x="381000" y="1371600"/>
            <a:ext cx="4572000" cy="646331"/>
          </a:xfrm>
          <a:prstGeom prst="rect">
            <a:avLst/>
          </a:prstGeom>
        </p:spPr>
        <p:txBody>
          <a:bodyPr>
            <a:spAutoFit/>
          </a:bodyPr>
          <a:lstStyle/>
          <a:p>
            <a:r>
              <a:rPr lang="el-GR" dirty="0" smtClean="0"/>
              <a:t>Με την παραδοχή αυτή κατά τη δοκιμή βραχυκύκλωσης, το </a:t>
            </a:r>
            <a:r>
              <a:rPr lang="el-GR" dirty="0" err="1" smtClean="0"/>
              <a:t>σχ</a:t>
            </a:r>
            <a:r>
              <a:rPr lang="el-GR" dirty="0" smtClean="0"/>
              <a:t> .3-29 παίρνει τη μορφή</a:t>
            </a:r>
            <a:endParaRPr lang="en-US" dirty="0"/>
          </a:p>
        </p:txBody>
      </p:sp>
      <p:pic>
        <p:nvPicPr>
          <p:cNvPr id="91138" name="Picture 2"/>
          <p:cNvPicPr>
            <a:picLocks noChangeAspect="1" noChangeArrowheads="1"/>
          </p:cNvPicPr>
          <p:nvPr/>
        </p:nvPicPr>
        <p:blipFill>
          <a:blip r:embed="rId3" cstate="print"/>
          <a:srcRect/>
          <a:stretch>
            <a:fillRect/>
          </a:stretch>
        </p:blipFill>
        <p:spPr bwMode="auto">
          <a:xfrm>
            <a:off x="762000" y="2209800"/>
            <a:ext cx="4724400" cy="1676400"/>
          </a:xfrm>
          <a:prstGeom prst="rect">
            <a:avLst/>
          </a:prstGeom>
          <a:noFill/>
          <a:ln w="9525">
            <a:noFill/>
            <a:miter lim="800000"/>
            <a:headEnd/>
            <a:tailEnd/>
          </a:ln>
        </p:spPr>
      </p:pic>
      <p:sp>
        <p:nvSpPr>
          <p:cNvPr id="91139" name="Rectangle 3"/>
          <p:cNvSpPr>
            <a:spLocks noChangeArrowheads="1"/>
          </p:cNvSpPr>
          <p:nvPr/>
        </p:nvSpPr>
        <p:spPr bwMode="auto">
          <a:xfrm>
            <a:off x="228600" y="4114800"/>
            <a:ext cx="7086600" cy="4308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3-30: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Ισοδύναμο κύκλωμα  μετασχηματιστή κατά τη δοκιμή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βραχυκύκλωσης.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40" name="Rectangle 4"/>
          <p:cNvSpPr>
            <a:spLocks noChangeArrowheads="1"/>
          </p:cNvSpPr>
          <p:nvPr/>
        </p:nvSpPr>
        <p:spPr bwMode="auto">
          <a:xfrm>
            <a:off x="228600" y="4724400"/>
            <a:ext cx="3810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1141" name="Object 5"/>
          <p:cNvGraphicFramePr>
            <a:graphicFrameLocks noChangeAspect="1"/>
          </p:cNvGraphicFramePr>
          <p:nvPr/>
        </p:nvGraphicFramePr>
        <p:xfrm>
          <a:off x="838200" y="4724400"/>
          <a:ext cx="1066800" cy="381000"/>
        </p:xfrm>
        <a:graphic>
          <a:graphicData uri="http://schemas.openxmlformats.org/presentationml/2006/ole">
            <p:oleObj spid="_x0000_s91141" name="Equation" r:id="rId4" imgW="812520" imgH="241200" progId="Equation.DSMT4">
              <p:embed/>
            </p:oleObj>
          </a:graphicData>
        </a:graphic>
      </p:graphicFrame>
      <p:sp>
        <p:nvSpPr>
          <p:cNvPr id="9" name="Rectangle 8"/>
          <p:cNvSpPr/>
          <p:nvPr/>
        </p:nvSpPr>
        <p:spPr>
          <a:xfrm>
            <a:off x="2057400" y="4724400"/>
            <a:ext cx="851515" cy="369332"/>
          </a:xfrm>
          <a:prstGeom prst="rect">
            <a:avLst/>
          </a:prstGeom>
        </p:spPr>
        <p:txBody>
          <a:bodyPr wrap="none">
            <a:spAutoFit/>
          </a:bodyPr>
          <a:lstStyle/>
          <a:p>
            <a:r>
              <a:rPr lang="el-GR" dirty="0" smtClean="0"/>
              <a:t>(3.149)</a:t>
            </a:r>
            <a:endParaRPr lang="en-US" dirty="0"/>
          </a:p>
        </p:txBody>
      </p:sp>
      <p:sp>
        <p:nvSpPr>
          <p:cNvPr id="91142" name="Rectangle 6"/>
          <p:cNvSpPr>
            <a:spLocks noChangeArrowheads="1"/>
          </p:cNvSpPr>
          <p:nvPr/>
        </p:nvSpPr>
        <p:spPr bwMode="auto">
          <a:xfrm>
            <a:off x="304800" y="5181600"/>
            <a:ext cx="2209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1143" name="Object 7"/>
          <p:cNvGraphicFramePr>
            <a:graphicFrameLocks noChangeAspect="1"/>
          </p:cNvGraphicFramePr>
          <p:nvPr/>
        </p:nvGraphicFramePr>
        <p:xfrm>
          <a:off x="838200" y="5181600"/>
          <a:ext cx="1295400" cy="457200"/>
        </p:xfrm>
        <a:graphic>
          <a:graphicData uri="http://schemas.openxmlformats.org/presentationml/2006/ole">
            <p:oleObj spid="_x0000_s91143" name="Equation" r:id="rId5" imgW="888840" imgH="241200" progId="Equation.DSMT4">
              <p:embed/>
            </p:oleObj>
          </a:graphicData>
        </a:graphic>
      </p:graphicFrame>
      <p:sp>
        <p:nvSpPr>
          <p:cNvPr id="12" name="Rectangle 11"/>
          <p:cNvSpPr/>
          <p:nvPr/>
        </p:nvSpPr>
        <p:spPr>
          <a:xfrm>
            <a:off x="2362200" y="5257800"/>
            <a:ext cx="851515" cy="369332"/>
          </a:xfrm>
          <a:prstGeom prst="rect">
            <a:avLst/>
          </a:prstGeom>
        </p:spPr>
        <p:txBody>
          <a:bodyPr wrap="none">
            <a:spAutoFit/>
          </a:bodyPr>
          <a:lstStyle/>
          <a:p>
            <a:r>
              <a:rPr lang="el-GR" dirty="0" smtClean="0"/>
              <a:t>(3.150)</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381000" y="1066800"/>
            <a:ext cx="2503570" cy="369332"/>
          </a:xfrm>
          <a:prstGeom prst="rect">
            <a:avLst/>
          </a:prstGeom>
        </p:spPr>
        <p:txBody>
          <a:bodyPr wrap="none">
            <a:spAutoFit/>
          </a:bodyPr>
          <a:lstStyle/>
          <a:p>
            <a:r>
              <a:rPr lang="el-GR" b="1" dirty="0" smtClean="0"/>
              <a:t>Δοκιμή βραχυκύκλωσης</a:t>
            </a:r>
            <a:endParaRPr lang="en-US" dirty="0"/>
          </a:p>
        </p:txBody>
      </p:sp>
      <p:sp>
        <p:nvSpPr>
          <p:cNvPr id="7" name="Rectangle 6"/>
          <p:cNvSpPr/>
          <p:nvPr/>
        </p:nvSpPr>
        <p:spPr>
          <a:xfrm>
            <a:off x="457200" y="1447800"/>
            <a:ext cx="5867400" cy="646331"/>
          </a:xfrm>
          <a:prstGeom prst="rect">
            <a:avLst/>
          </a:prstGeom>
        </p:spPr>
        <p:txBody>
          <a:bodyPr wrap="square">
            <a:spAutoFit/>
          </a:bodyPr>
          <a:lstStyle/>
          <a:p>
            <a:r>
              <a:rPr lang="el-GR" dirty="0" smtClean="0"/>
              <a:t>Η πραγματική ισχύς κατά τη δοκιμή κενού φορτίου, καταναλίσκεται στη ισοδύναμη ωμική αντίσταση </a:t>
            </a:r>
            <a:endParaRPr lang="en-US" dirty="0"/>
          </a:p>
        </p:txBody>
      </p:sp>
      <p:graphicFrame>
        <p:nvGraphicFramePr>
          <p:cNvPr id="92164" name="Object 4"/>
          <p:cNvGraphicFramePr>
            <a:graphicFrameLocks noChangeAspect="1"/>
          </p:cNvGraphicFramePr>
          <p:nvPr/>
        </p:nvGraphicFramePr>
        <p:xfrm>
          <a:off x="5181600" y="1752600"/>
          <a:ext cx="533400" cy="546100"/>
        </p:xfrm>
        <a:graphic>
          <a:graphicData uri="http://schemas.openxmlformats.org/presentationml/2006/ole">
            <p:oleObj spid="_x0000_s92164" name="Equation" r:id="rId3" imgW="228600" imgH="241200" progId="Equation.DSMT4">
              <p:embed/>
            </p:oleObj>
          </a:graphicData>
        </a:graphic>
      </p:graphicFrame>
      <p:sp>
        <p:nvSpPr>
          <p:cNvPr id="92165" name="Rectangle 5"/>
          <p:cNvSpPr>
            <a:spLocks noChangeArrowheads="1"/>
          </p:cNvSpPr>
          <p:nvPr/>
        </p:nvSpPr>
        <p:spPr bwMode="auto">
          <a:xfrm>
            <a:off x="381000" y="2133600"/>
            <a:ext cx="6553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Επομένως, η τιμή της αντίστασης αυτής θα προκύψει από τις ενδείξεις του αμπερομέτρου και του </a:t>
            </a:r>
            <a:r>
              <a:rPr kumimoji="0" lang="el-G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βατομέτρου</a:t>
            </a:r>
            <a:r>
              <a:rPr kumimoji="0" 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σύμφωνα με τη σχέση</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2166" name="Object 6"/>
          <p:cNvGraphicFramePr>
            <a:graphicFrameLocks noChangeAspect="1"/>
          </p:cNvGraphicFramePr>
          <p:nvPr/>
        </p:nvGraphicFramePr>
        <p:xfrm>
          <a:off x="1447800" y="2743200"/>
          <a:ext cx="1066800" cy="685800"/>
        </p:xfrm>
        <a:graphic>
          <a:graphicData uri="http://schemas.openxmlformats.org/presentationml/2006/ole">
            <p:oleObj spid="_x0000_s92166" name="Equation" r:id="rId4" imgW="583920" imgH="431640" progId="Equation.DSMT4">
              <p:embed/>
            </p:oleObj>
          </a:graphicData>
        </a:graphic>
      </p:graphicFrame>
      <p:sp>
        <p:nvSpPr>
          <p:cNvPr id="11" name="Rectangle 10"/>
          <p:cNvSpPr/>
          <p:nvPr/>
        </p:nvSpPr>
        <p:spPr>
          <a:xfrm>
            <a:off x="2590800" y="2895600"/>
            <a:ext cx="851515" cy="369332"/>
          </a:xfrm>
          <a:prstGeom prst="rect">
            <a:avLst/>
          </a:prstGeom>
        </p:spPr>
        <p:txBody>
          <a:bodyPr wrap="none">
            <a:spAutoFit/>
          </a:bodyPr>
          <a:lstStyle/>
          <a:p>
            <a:r>
              <a:rPr lang="el-GR" dirty="0" smtClean="0"/>
              <a:t>(3.151)</a:t>
            </a:r>
            <a:endParaRPr lang="en-US" dirty="0"/>
          </a:p>
        </p:txBody>
      </p:sp>
      <p:sp>
        <p:nvSpPr>
          <p:cNvPr id="92167" name="Rectangle 7"/>
          <p:cNvSpPr>
            <a:spLocks noChangeArrowheads="1"/>
          </p:cNvSpPr>
          <p:nvPr/>
        </p:nvSpPr>
        <p:spPr bwMode="auto">
          <a:xfrm>
            <a:off x="381000" y="3429000"/>
            <a:ext cx="4800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τη σύνθετη αντίσταση του κλάδου σειράς, ισχύει ότι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2168" name="Object 8"/>
          <p:cNvGraphicFramePr>
            <a:graphicFrameLocks noChangeAspect="1"/>
          </p:cNvGraphicFramePr>
          <p:nvPr/>
        </p:nvGraphicFramePr>
        <p:xfrm>
          <a:off x="762000" y="3810000"/>
          <a:ext cx="2057400" cy="762000"/>
        </p:xfrm>
        <a:graphic>
          <a:graphicData uri="http://schemas.openxmlformats.org/presentationml/2006/ole">
            <p:oleObj spid="_x0000_s92168" name="Equation" r:id="rId5" imgW="1409400" imgH="431640" progId="Equation.DSMT4">
              <p:embed/>
            </p:oleObj>
          </a:graphicData>
        </a:graphic>
      </p:graphicFrame>
      <p:sp>
        <p:nvSpPr>
          <p:cNvPr id="14" name="Rectangle 13"/>
          <p:cNvSpPr/>
          <p:nvPr/>
        </p:nvSpPr>
        <p:spPr>
          <a:xfrm>
            <a:off x="3048000" y="4038600"/>
            <a:ext cx="851515" cy="369332"/>
          </a:xfrm>
          <a:prstGeom prst="rect">
            <a:avLst/>
          </a:prstGeom>
        </p:spPr>
        <p:txBody>
          <a:bodyPr wrap="none">
            <a:spAutoFit/>
          </a:bodyPr>
          <a:lstStyle/>
          <a:p>
            <a:r>
              <a:rPr lang="el-GR" dirty="0" smtClean="0"/>
              <a:t>(3.152)</a:t>
            </a:r>
            <a:endParaRPr lang="en-US" dirty="0"/>
          </a:p>
        </p:txBody>
      </p:sp>
      <p:sp>
        <p:nvSpPr>
          <p:cNvPr id="92169" name="Rectangle 9"/>
          <p:cNvSpPr>
            <a:spLocks noChangeArrowheads="1"/>
          </p:cNvSpPr>
          <p:nvPr/>
        </p:nvSpPr>
        <p:spPr bwMode="auto">
          <a:xfrm>
            <a:off x="304800" y="4724400"/>
            <a:ext cx="4419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Επομένως με βάση τις δύο τελευταίες σχέσεις υπολογίζουμε την ισοδύναμη αντίδραση σκέδασης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2170" name="Object 10"/>
          <p:cNvGraphicFramePr>
            <a:graphicFrameLocks noChangeAspect="1"/>
          </p:cNvGraphicFramePr>
          <p:nvPr/>
        </p:nvGraphicFramePr>
        <p:xfrm>
          <a:off x="685800" y="5257800"/>
          <a:ext cx="1981200" cy="914400"/>
        </p:xfrm>
        <a:graphic>
          <a:graphicData uri="http://schemas.openxmlformats.org/presentationml/2006/ole">
            <p:oleObj spid="_x0000_s92170" name="Equation" r:id="rId6" imgW="1295280" imgH="558720" progId="Equation.DSMT4">
              <p:embed/>
            </p:oleObj>
          </a:graphicData>
        </a:graphic>
      </p:graphicFrame>
      <p:sp>
        <p:nvSpPr>
          <p:cNvPr id="17" name="Rectangle 16"/>
          <p:cNvSpPr/>
          <p:nvPr/>
        </p:nvSpPr>
        <p:spPr>
          <a:xfrm>
            <a:off x="2819400" y="5562600"/>
            <a:ext cx="851515" cy="369332"/>
          </a:xfrm>
          <a:prstGeom prst="rect">
            <a:avLst/>
          </a:prstGeom>
        </p:spPr>
        <p:txBody>
          <a:bodyPr wrap="none">
            <a:spAutoFit/>
          </a:bodyPr>
          <a:lstStyle/>
          <a:p>
            <a:r>
              <a:rPr lang="el-GR" dirty="0" smtClean="0"/>
              <a:t>(3.153)</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4572000" cy="646331"/>
          </a:xfrm>
          <a:prstGeom prst="rect">
            <a:avLst/>
          </a:prstGeom>
        </p:spPr>
        <p:txBody>
          <a:bodyPr>
            <a:spAutoFit/>
          </a:bodyPr>
          <a:lstStyle/>
          <a:p>
            <a:r>
              <a:rPr lang="el-GR" b="1" dirty="0" smtClean="0">
                <a:solidFill>
                  <a:srgbClr val="FF0000"/>
                </a:solidFill>
              </a:rPr>
              <a:t>Προσδιορισμός παραμέτρων ισοδυνάμου κυκλώματος</a:t>
            </a:r>
            <a:endParaRPr lang="en-US" dirty="0">
              <a:solidFill>
                <a:srgbClr val="FF0000"/>
              </a:solidFill>
            </a:endParaRPr>
          </a:p>
        </p:txBody>
      </p:sp>
      <p:sp>
        <p:nvSpPr>
          <p:cNvPr id="3" name="Rectangle 2"/>
          <p:cNvSpPr/>
          <p:nvPr/>
        </p:nvSpPr>
        <p:spPr>
          <a:xfrm>
            <a:off x="381000" y="1066800"/>
            <a:ext cx="2503570" cy="369332"/>
          </a:xfrm>
          <a:prstGeom prst="rect">
            <a:avLst/>
          </a:prstGeom>
        </p:spPr>
        <p:txBody>
          <a:bodyPr wrap="none">
            <a:spAutoFit/>
          </a:bodyPr>
          <a:lstStyle/>
          <a:p>
            <a:r>
              <a:rPr lang="el-GR" b="1" dirty="0" smtClean="0"/>
              <a:t>Δοκιμή βραχυκύκλωσης</a:t>
            </a:r>
            <a:endParaRPr lang="en-US" dirty="0"/>
          </a:p>
        </p:txBody>
      </p:sp>
      <p:sp>
        <p:nvSpPr>
          <p:cNvPr id="93185" name="Rectangle 1"/>
          <p:cNvSpPr>
            <a:spLocks noChangeArrowheads="1"/>
          </p:cNvSpPr>
          <p:nvPr/>
        </p:nvSpPr>
        <p:spPr bwMode="auto">
          <a:xfrm>
            <a:off x="304800" y="1524000"/>
            <a:ext cx="6477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τις επιμέρους τιμές των ωμικών αντιστάσεων και των αντιδράσεων σκέδασης των τυλιγμάτων, δεχόμαστε αντίστοιχα  ότι  εφόσον αναχθούν στην ίδια πλευρά είναι μεταξύ τους ίσες. Δηλαδή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3186" name="Object 2"/>
          <p:cNvGraphicFramePr>
            <a:graphicFrameLocks noChangeAspect="1"/>
          </p:cNvGraphicFramePr>
          <p:nvPr/>
        </p:nvGraphicFramePr>
        <p:xfrm>
          <a:off x="381000" y="1981200"/>
          <a:ext cx="1752600" cy="838200"/>
        </p:xfrm>
        <a:graphic>
          <a:graphicData uri="http://schemas.openxmlformats.org/presentationml/2006/ole">
            <p:oleObj spid="_x0000_s93186" name="Equation" r:id="rId3" imgW="863280" imgH="419040" progId="Equation.DSMT4">
              <p:embed/>
            </p:oleObj>
          </a:graphicData>
        </a:graphic>
      </p:graphicFrame>
      <p:sp>
        <p:nvSpPr>
          <p:cNvPr id="6" name="Rectangle 5"/>
          <p:cNvSpPr/>
          <p:nvPr/>
        </p:nvSpPr>
        <p:spPr>
          <a:xfrm>
            <a:off x="2286000" y="2286000"/>
            <a:ext cx="556563" cy="246221"/>
          </a:xfrm>
          <a:prstGeom prst="rect">
            <a:avLst/>
          </a:prstGeom>
        </p:spPr>
        <p:txBody>
          <a:bodyPr wrap="none">
            <a:spAutoFit/>
          </a:bodyPr>
          <a:lstStyle/>
          <a:p>
            <a:r>
              <a:rPr lang="el-GR" sz="1000" dirty="0" smtClean="0"/>
              <a:t>(3.154)</a:t>
            </a:r>
            <a:endParaRPr lang="en-US" sz="1000" dirty="0"/>
          </a:p>
        </p:txBody>
      </p:sp>
      <p:sp>
        <p:nvSpPr>
          <p:cNvPr id="93187" name="Rectangle 3"/>
          <p:cNvSpPr>
            <a:spLocks noChangeArrowheads="1"/>
          </p:cNvSpPr>
          <p:nvPr/>
        </p:nvSpPr>
        <p:spPr bwMode="auto">
          <a:xfrm>
            <a:off x="2514600" y="2887347"/>
            <a:ext cx="685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l-GR" sz="1100" dirty="0" smtClean="0"/>
              <a:t>(3.155)</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3188" name="Object 4"/>
          <p:cNvGraphicFramePr>
            <a:graphicFrameLocks noChangeAspect="1"/>
          </p:cNvGraphicFramePr>
          <p:nvPr/>
        </p:nvGraphicFramePr>
        <p:xfrm>
          <a:off x="914400" y="2743200"/>
          <a:ext cx="1447800" cy="762000"/>
        </p:xfrm>
        <a:graphic>
          <a:graphicData uri="http://schemas.openxmlformats.org/presentationml/2006/ole">
            <p:oleObj spid="_x0000_s93188" name="Equation" r:id="rId4" imgW="952200" imgH="419040" progId="Equation.DSMT4">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09599"/>
          </a:xfrm>
        </p:spPr>
        <p:txBody>
          <a:bodyPr>
            <a:normAutofit/>
          </a:bodyPr>
          <a:lstStyle/>
          <a:p>
            <a:r>
              <a:rPr lang="el-GR" sz="2400" b="1" dirty="0" smtClean="0"/>
              <a:t>ΔΙΑΝΥΣΜΑΤΙΚΟ ΔΙΑΓΡΑΜΜΑ ΕΝΟΣ ΜΕΤΑΣΧΗΜΑΤΙΣΤΗ</a:t>
            </a:r>
            <a:endParaRPr lang="en-US" sz="2400" b="1" dirty="0"/>
          </a:p>
        </p:txBody>
      </p:sp>
      <p:sp>
        <p:nvSpPr>
          <p:cNvPr id="3" name="Subtitle 2"/>
          <p:cNvSpPr>
            <a:spLocks noGrp="1"/>
          </p:cNvSpPr>
          <p:nvPr>
            <p:ph type="subTitle" idx="1"/>
          </p:nvPr>
        </p:nvSpPr>
        <p:spPr>
          <a:xfrm>
            <a:off x="609600" y="1066800"/>
            <a:ext cx="8305800" cy="4572000"/>
          </a:xfrm>
        </p:spPr>
        <p:txBody>
          <a:bodyPr>
            <a:normAutofit/>
          </a:bodyPr>
          <a:lstStyle/>
          <a:p>
            <a:pPr algn="l"/>
            <a:r>
              <a:rPr lang="el-GR" sz="2000" b="1" dirty="0" smtClean="0">
                <a:solidFill>
                  <a:schemeClr val="tx1"/>
                </a:solidFill>
              </a:rPr>
              <a:t>ΠΡΟΣΔΙΟΡΙΣΜΟΣ ΔΙΑΚΥΜΑΝΣΗΣ ΤΑΣΗΣ</a:t>
            </a:r>
          </a:p>
          <a:p>
            <a:pPr algn="just"/>
            <a:r>
              <a:rPr lang="el-GR" sz="2000" b="1" dirty="0" smtClean="0">
                <a:solidFill>
                  <a:schemeClr val="tx1"/>
                </a:solidFill>
              </a:rPr>
              <a:t>Για τον προσδιορισμό της διακύμανσης της τάσης ενός μετασχηματιστή είναι απαραίτητος ο προσδιορισμός των πτώσεων τάσης στο εσωτερικό του </a:t>
            </a:r>
            <a:endParaRPr lang="el-GR" sz="2000" b="1" dirty="0" smtClean="0">
              <a:solidFill>
                <a:schemeClr val="tx1"/>
              </a:solidFill>
            </a:endParaRPr>
          </a:p>
          <a:p>
            <a:pPr algn="just"/>
            <a:endParaRPr lang="el-GR" sz="2000" b="1" dirty="0" smtClean="0">
              <a:solidFill>
                <a:schemeClr val="tx1"/>
              </a:solidFill>
            </a:endParaRPr>
          </a:p>
          <a:p>
            <a:pPr algn="just"/>
            <a:r>
              <a:rPr lang="el-GR" sz="2000" b="1" dirty="0" smtClean="0">
                <a:solidFill>
                  <a:schemeClr val="tx1"/>
                </a:solidFill>
              </a:rPr>
              <a:t>Η διακύμανση της τάσης ενός μετασχηματιστή εξαρτάται τόσο από τις σύνθετες αντιστάσεις σειράς όσο και από τη φάση του ρεύματος.</a:t>
            </a:r>
          </a:p>
          <a:p>
            <a:pPr algn="just"/>
            <a:endParaRPr lang="el-GR" sz="2000" b="1" dirty="0" smtClean="0">
              <a:solidFill>
                <a:schemeClr val="tx1"/>
              </a:solidFill>
            </a:endParaRPr>
          </a:p>
          <a:p>
            <a:pPr algn="just"/>
            <a:r>
              <a:rPr lang="el-GR" sz="2000" b="1" dirty="0" smtClean="0">
                <a:solidFill>
                  <a:schemeClr val="tx1"/>
                </a:solidFill>
              </a:rPr>
              <a:t>Αυτές οι ποσότητες είναι πολύ εύκολο μα παρατηρηθούν με το σχεδιασμό του διανυσματικού διαγράμματος του μετασχηματιστή, δηλαδή με τη σχεδίαση των διανυσμάτων των ρευμάτων και των τάσεων που αναπτύσσονται στο εσωτερικό του </a:t>
            </a:r>
            <a:endParaRPr lang="en-US" sz="20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3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381000" y="1066800"/>
            <a:ext cx="8001000" cy="5105400"/>
          </a:xfrm>
        </p:spPr>
        <p:txBody>
          <a:bodyPr/>
          <a:lstStyle/>
          <a:p>
            <a:r>
              <a:rPr lang="el-GR" b="1" dirty="0" smtClean="0">
                <a:solidFill>
                  <a:srgbClr val="FF0000"/>
                </a:solidFill>
              </a:rPr>
              <a:t>Πυρήνες Μετασχηματιστών   </a:t>
            </a:r>
            <a:endParaRPr lang="en-US" b="1" dirty="0" smtClean="0">
              <a:solidFill>
                <a:srgbClr val="FF0000"/>
              </a:solidFill>
            </a:endParaRPr>
          </a:p>
          <a:p>
            <a:endParaRPr lang="el-GR" b="1" dirty="0" smtClean="0">
              <a:solidFill>
                <a:srgbClr val="FF0000"/>
              </a:solidFill>
            </a:endParaRPr>
          </a:p>
          <a:p>
            <a:pPr>
              <a:buFont typeface="Arial" pitchFamily="34" charset="0"/>
              <a:buChar char="•"/>
            </a:pPr>
            <a:r>
              <a:rPr lang="el-GR" sz="2800" b="1" dirty="0">
                <a:solidFill>
                  <a:schemeClr val="tx1"/>
                </a:solidFill>
              </a:rPr>
              <a:t>Ανάλογα με το σχήμα του πυρήνα, οι μετασχηματιστές διακρίνονται σε δύο τύπους, τον τύπο πυρήνα (</a:t>
            </a:r>
            <a:r>
              <a:rPr lang="en-US" sz="2800" b="1" dirty="0">
                <a:solidFill>
                  <a:schemeClr val="tx1"/>
                </a:solidFill>
              </a:rPr>
              <a:t>core</a:t>
            </a:r>
            <a:r>
              <a:rPr lang="el-GR" sz="2800" b="1" dirty="0">
                <a:solidFill>
                  <a:schemeClr val="tx1"/>
                </a:solidFill>
              </a:rPr>
              <a:t>-</a:t>
            </a:r>
            <a:r>
              <a:rPr lang="en-US" sz="2800" b="1" dirty="0">
                <a:solidFill>
                  <a:schemeClr val="tx1"/>
                </a:solidFill>
              </a:rPr>
              <a:t>type transformer</a:t>
            </a:r>
            <a:r>
              <a:rPr lang="el-GR" sz="2800" b="1" dirty="0">
                <a:solidFill>
                  <a:schemeClr val="tx1"/>
                </a:solidFill>
              </a:rPr>
              <a:t>) και τον τύπο κελύφους (</a:t>
            </a:r>
            <a:r>
              <a:rPr lang="en-US" sz="2800" b="1" dirty="0">
                <a:solidFill>
                  <a:schemeClr val="tx1"/>
                </a:solidFill>
              </a:rPr>
              <a:t>shell</a:t>
            </a:r>
            <a:r>
              <a:rPr lang="el-GR" sz="2800" b="1" dirty="0">
                <a:solidFill>
                  <a:schemeClr val="tx1"/>
                </a:solidFill>
              </a:rPr>
              <a:t>-</a:t>
            </a:r>
            <a:r>
              <a:rPr lang="en-US" sz="2800" b="1" dirty="0">
                <a:solidFill>
                  <a:schemeClr val="tx1"/>
                </a:solidFill>
              </a:rPr>
              <a:t>type transformer</a:t>
            </a:r>
            <a:r>
              <a:rPr lang="el-GR" sz="2800" b="1" dirty="0">
                <a:solidFill>
                  <a:schemeClr val="tx1"/>
                </a:solidFill>
              </a:rPr>
              <a:t>)</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609600"/>
          </a:xfrm>
        </p:spPr>
        <p:txBody>
          <a:bodyPr>
            <a:normAutofit/>
          </a:bodyPr>
          <a:lstStyle/>
          <a:p>
            <a:r>
              <a:rPr lang="el-GR" sz="2400" b="1" dirty="0" smtClean="0"/>
              <a:t>ΔΙΑΝΥΣΜΑΤΙΚΟ ΔΙΑΓΡΑΜΜΑ ΕΝΟΣ ΜΕΤΑΣΧΗΜΑΤΙΣΤΗ</a:t>
            </a:r>
            <a:endParaRPr lang="en-US" sz="2400" dirty="0"/>
          </a:p>
        </p:txBody>
      </p:sp>
      <p:sp>
        <p:nvSpPr>
          <p:cNvPr id="3" name="Subtitle 2"/>
          <p:cNvSpPr>
            <a:spLocks noGrp="1"/>
          </p:cNvSpPr>
          <p:nvPr>
            <p:ph type="subTitle" idx="1"/>
          </p:nvPr>
        </p:nvSpPr>
        <p:spPr>
          <a:xfrm>
            <a:off x="381000" y="1219200"/>
            <a:ext cx="8229600" cy="4419600"/>
          </a:xfrm>
        </p:spPr>
        <p:txBody>
          <a:bodyPr>
            <a:normAutofit/>
          </a:bodyPr>
          <a:lstStyle/>
          <a:p>
            <a:pPr algn="l"/>
            <a:r>
              <a:rPr lang="el-GR" sz="1800" b="1" dirty="0" smtClean="0">
                <a:solidFill>
                  <a:schemeClr val="tx1"/>
                </a:solidFill>
              </a:rPr>
              <a:t>ΔΙΑΝΥΣΜΑΤΙΚΟ ΔΙΑΓΡΑΜΜΑ ΕΝΟΣ </a:t>
            </a:r>
            <a:r>
              <a:rPr lang="el-GR" sz="1800" b="1" dirty="0" smtClean="0">
                <a:solidFill>
                  <a:schemeClr val="tx1"/>
                </a:solidFill>
              </a:rPr>
              <a:t>ΜΕΤΑΣΧΗΜΑΤΙΣΤΗ</a:t>
            </a:r>
          </a:p>
          <a:p>
            <a:pPr algn="l"/>
            <a:r>
              <a:rPr lang="el-GR" sz="2000" b="1" dirty="0" smtClean="0">
                <a:solidFill>
                  <a:schemeClr val="tx1"/>
                </a:solidFill>
              </a:rPr>
              <a:t>Σε όλα τα επόμενα διανυσματικά διαγράμματα ο διάνυσμα της τάσης </a:t>
            </a:r>
            <a:r>
              <a:rPr lang="en-US" sz="2000" b="1" dirty="0" smtClean="0">
                <a:solidFill>
                  <a:schemeClr val="tx1"/>
                </a:solidFill>
              </a:rPr>
              <a:t>Vs </a:t>
            </a:r>
            <a:r>
              <a:rPr lang="el-GR" sz="2000" b="1" dirty="0" smtClean="0">
                <a:solidFill>
                  <a:schemeClr val="tx1"/>
                </a:solidFill>
              </a:rPr>
              <a:t> ότι έχει μηδενική φάση και λαμβάνεται ως αναφορά όλων των στρεφόμενων διανυσμάτων </a:t>
            </a:r>
          </a:p>
          <a:p>
            <a:pPr algn="l"/>
            <a:r>
              <a:rPr lang="el-GR" sz="2000" b="1" dirty="0" smtClean="0">
                <a:solidFill>
                  <a:schemeClr val="tx1"/>
                </a:solidFill>
              </a:rPr>
              <a:t>Εφαρμόζοντας το νόμο  τάσεων του </a:t>
            </a:r>
            <a:r>
              <a:rPr lang="en-US" sz="2000" b="1" dirty="0" smtClean="0">
                <a:solidFill>
                  <a:schemeClr val="tx1"/>
                </a:solidFill>
              </a:rPr>
              <a:t>Kirchhoff </a:t>
            </a:r>
            <a:r>
              <a:rPr lang="el-GR" sz="2000" b="1" dirty="0" smtClean="0">
                <a:solidFill>
                  <a:schemeClr val="tx1"/>
                </a:solidFill>
              </a:rPr>
              <a:t>στο ισοδύναμο κύκλωμα  του προηγούμενου σχήματος η τάση πρωτεύοντος δίνεται από τη σχέση</a:t>
            </a:r>
            <a:endParaRPr lang="en-US" sz="2000" b="1" dirty="0" smtClean="0">
              <a:solidFill>
                <a:schemeClr val="tx1"/>
              </a:solidFill>
            </a:endParaRPr>
          </a:p>
          <a:p>
            <a:pPr algn="l"/>
            <a:endParaRPr lang="en-US" sz="2000" b="1" dirty="0" smtClean="0">
              <a:solidFill>
                <a:schemeClr val="tx1"/>
              </a:solidFill>
            </a:endParaRPr>
          </a:p>
          <a:p>
            <a:pPr algn="l"/>
            <a:endParaRPr lang="el-GR" sz="2000" b="1" dirty="0" smtClean="0">
              <a:solidFill>
                <a:schemeClr val="tx1"/>
              </a:solidFill>
            </a:endParaRPr>
          </a:p>
          <a:p>
            <a:pPr algn="l"/>
            <a:r>
              <a:rPr lang="en-US" sz="2000" b="1" dirty="0" err="1" smtClean="0">
                <a:solidFill>
                  <a:schemeClr val="tx1"/>
                </a:solidFill>
              </a:rPr>
              <a:t>Vp</a:t>
            </a:r>
            <a:r>
              <a:rPr lang="en-US" sz="2000" b="1" dirty="0" smtClean="0">
                <a:solidFill>
                  <a:schemeClr val="tx1"/>
                </a:solidFill>
              </a:rPr>
              <a:t>/a= Vs + </a:t>
            </a:r>
            <a:r>
              <a:rPr lang="en-US" sz="2000" b="1" dirty="0" err="1" smtClean="0">
                <a:solidFill>
                  <a:schemeClr val="tx1"/>
                </a:solidFill>
              </a:rPr>
              <a:t>ReqIs+jXeqIs</a:t>
            </a:r>
            <a:endParaRPr lang="el-GR" sz="2000" b="1" dirty="0" smtClean="0">
              <a:solidFill>
                <a:schemeClr val="tx1"/>
              </a:solidFill>
            </a:endParaRPr>
          </a:p>
          <a:p>
            <a:pPr algn="l"/>
            <a:endParaRPr lang="el-GR" sz="2000" b="1" dirty="0" smtClean="0">
              <a:solidFill>
                <a:schemeClr val="tx1"/>
              </a:solidFill>
            </a:endParaRPr>
          </a:p>
          <a:p>
            <a:pPr algn="l"/>
            <a:endParaRPr lang="el-GR" sz="2000" b="1" dirty="0" smtClean="0">
              <a:solidFill>
                <a:schemeClr val="tx1"/>
              </a:solidFill>
            </a:endParaRPr>
          </a:p>
          <a:p>
            <a:pPr algn="l"/>
            <a:endParaRPr lang="el-GR" sz="2000" b="1" dirty="0" smtClean="0">
              <a:solidFill>
                <a:schemeClr val="tx1"/>
              </a:solidFill>
            </a:endParaRPr>
          </a:p>
          <a:p>
            <a:pPr algn="l"/>
            <a:endParaRPr lang="el-GR" sz="2000" b="1" dirty="0" smtClean="0">
              <a:solidFill>
                <a:schemeClr val="tx1"/>
              </a:solidFill>
            </a:endParaRPr>
          </a:p>
          <a:p>
            <a:pPr algn="l"/>
            <a:endParaRPr lang="el-GR" sz="2000" b="1" dirty="0" smtClean="0">
              <a:solidFill>
                <a:schemeClr val="tx1"/>
              </a:solidFill>
            </a:endParaRPr>
          </a:p>
          <a:p>
            <a:pPr algn="l"/>
            <a:endParaRPr lang="en-US" sz="2000" b="1"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609599"/>
          </a:xfrm>
        </p:spPr>
        <p:txBody>
          <a:bodyPr>
            <a:normAutofit/>
          </a:bodyPr>
          <a:lstStyle/>
          <a:p>
            <a:r>
              <a:rPr lang="el-GR" sz="1800" b="1" dirty="0" smtClean="0"/>
              <a:t>ΔΙΑΝΥΣΜΑΤΙΚΟ ΔΙΑΓΡΑΜΜΑ ΕΝΟΣ ΜΕΤΑΣΧΗΜΑΤΙΣΤΗ</a:t>
            </a:r>
            <a:endParaRPr lang="en-US" sz="1800" dirty="0"/>
          </a:p>
        </p:txBody>
      </p:sp>
      <p:sp>
        <p:nvSpPr>
          <p:cNvPr id="3" name="Subtitle 2"/>
          <p:cNvSpPr>
            <a:spLocks noGrp="1"/>
          </p:cNvSpPr>
          <p:nvPr>
            <p:ph type="subTitle" idx="1"/>
          </p:nvPr>
        </p:nvSpPr>
        <p:spPr>
          <a:xfrm>
            <a:off x="457200" y="1143000"/>
            <a:ext cx="8153400" cy="4495800"/>
          </a:xfrm>
        </p:spPr>
        <p:txBody>
          <a:bodyPr>
            <a:normAutofit/>
          </a:bodyPr>
          <a:lstStyle/>
          <a:p>
            <a:r>
              <a:rPr lang="el-GR" sz="1200" b="1" dirty="0" smtClean="0">
                <a:solidFill>
                  <a:schemeClr val="tx1"/>
                </a:solidFill>
              </a:rPr>
              <a:t>ΔΙΑΝΥΣΜΑΤΙΚΟ ΔΙΑΓΡΑΜΜΑ ΕΝΟΣ </a:t>
            </a:r>
            <a:r>
              <a:rPr lang="el-GR" sz="1200" b="1" dirty="0" smtClean="0">
                <a:solidFill>
                  <a:schemeClr val="tx1"/>
                </a:solidFill>
              </a:rPr>
              <a:t>ΜΕΤΑΣΧΗΜΑΤΙΣΤΗ</a:t>
            </a:r>
            <a:r>
              <a:rPr lang="en-US" sz="1200" b="1" dirty="0" smtClean="0">
                <a:solidFill>
                  <a:schemeClr val="tx1"/>
                </a:solidFill>
              </a:rPr>
              <a:t>  </a:t>
            </a:r>
          </a:p>
          <a:p>
            <a:pPr algn="l"/>
            <a:r>
              <a:rPr lang="el-GR" sz="1200" b="1" dirty="0" smtClean="0">
                <a:solidFill>
                  <a:schemeClr val="tx1"/>
                </a:solidFill>
              </a:rPr>
              <a:t>Το διανυσματικό διάγραμμα ενός μετασχηματιστή είναι απλώς η γραφική παρουσίαση της παραπάνω εξίσωσης  </a:t>
            </a:r>
          </a:p>
          <a:p>
            <a:pPr algn="l"/>
            <a:r>
              <a:rPr lang="el-GR" sz="1200" b="1" dirty="0" smtClean="0">
                <a:solidFill>
                  <a:schemeClr val="tx1"/>
                </a:solidFill>
              </a:rPr>
              <a:t>Ένα τέτοιο διάγραμμα φαίνεται στο σχήμα 2.26 όπου ο μετασχηματιστή λειτουργεί με επαγωγικό συντελεστή ισχύος. Εδώ ισχύει ότι </a:t>
            </a:r>
            <a:r>
              <a:rPr lang="en-US" sz="1200" b="1" dirty="0" err="1" smtClean="0">
                <a:solidFill>
                  <a:schemeClr val="tx1"/>
                </a:solidFill>
              </a:rPr>
              <a:t>Vp</a:t>
            </a:r>
            <a:r>
              <a:rPr lang="en-US" sz="1200" b="1" dirty="0" smtClean="0">
                <a:solidFill>
                  <a:schemeClr val="tx1"/>
                </a:solidFill>
              </a:rPr>
              <a:t>/a &gt; Vs </a:t>
            </a:r>
            <a:r>
              <a:rPr lang="el-GR" sz="1200" b="1" dirty="0" smtClean="0">
                <a:solidFill>
                  <a:schemeClr val="tx1"/>
                </a:solidFill>
              </a:rPr>
              <a:t>επειδή το φορτίο είναι επαγωγικό τότε η διακύμανση της τάσης θα είναι σε αυτή την περίπτωση θετική.</a:t>
            </a:r>
            <a:endParaRPr lang="en-US" sz="1200" b="1"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685800" y="2590800"/>
            <a:ext cx="6832600" cy="1619250"/>
          </a:xfrm>
          <a:prstGeom prst="rect">
            <a:avLst/>
          </a:prstGeom>
          <a:noFill/>
          <a:ln w="9525">
            <a:noFill/>
            <a:miter lim="800000"/>
            <a:headEnd/>
            <a:tailEnd/>
          </a:ln>
        </p:spPr>
      </p:pic>
      <p:pic>
        <p:nvPicPr>
          <p:cNvPr id="169986" name="Picture 2"/>
          <p:cNvPicPr>
            <a:picLocks noChangeAspect="1" noChangeArrowheads="1"/>
          </p:cNvPicPr>
          <p:nvPr/>
        </p:nvPicPr>
        <p:blipFill>
          <a:blip r:embed="rId3" cstate="print"/>
          <a:srcRect/>
          <a:stretch>
            <a:fillRect/>
          </a:stretch>
        </p:blipFill>
        <p:spPr bwMode="auto">
          <a:xfrm>
            <a:off x="838200" y="4800600"/>
            <a:ext cx="6769100" cy="3810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533399"/>
          </a:xfrm>
        </p:spPr>
        <p:txBody>
          <a:bodyPr>
            <a:normAutofit/>
          </a:bodyPr>
          <a:lstStyle/>
          <a:p>
            <a:r>
              <a:rPr lang="el-GR" sz="2400" b="1" dirty="0" smtClean="0"/>
              <a:t>ΔΙΑΝΥΣΜΑΤΙΚΟ ΔΙΑΓΡΑΜΜΑ ΕΝΟΣ ΜΕΤΑΣΧΗΜΑΤΙΣΤΗ</a:t>
            </a:r>
            <a:endParaRPr lang="en-US" sz="2400" dirty="0"/>
          </a:p>
        </p:txBody>
      </p:sp>
      <p:sp>
        <p:nvSpPr>
          <p:cNvPr id="3" name="Subtitle 2"/>
          <p:cNvSpPr>
            <a:spLocks noGrp="1"/>
          </p:cNvSpPr>
          <p:nvPr>
            <p:ph type="subTitle" idx="1"/>
          </p:nvPr>
        </p:nvSpPr>
        <p:spPr>
          <a:xfrm>
            <a:off x="533400" y="1752600"/>
            <a:ext cx="8001000" cy="3886200"/>
          </a:xfrm>
        </p:spPr>
        <p:txBody>
          <a:bodyPr>
            <a:normAutofit/>
          </a:bodyPr>
          <a:lstStyle/>
          <a:p>
            <a:pPr algn="l"/>
            <a:r>
              <a:rPr lang="el-GR" sz="1600" b="1" dirty="0" smtClean="0">
                <a:solidFill>
                  <a:schemeClr val="tx1"/>
                </a:solidFill>
              </a:rPr>
              <a:t>ΔΙΑΝΥΣΜΑΤΙΚΟ ΔΙΑΓΡΑΜΜΑ ΕΝΟΣ </a:t>
            </a:r>
            <a:r>
              <a:rPr lang="el-GR" sz="1600" b="1" dirty="0" smtClean="0">
                <a:solidFill>
                  <a:schemeClr val="tx1"/>
                </a:solidFill>
              </a:rPr>
              <a:t>ΜΕΤΑΣΧΗΜΑΤΙΣΤΗ    </a:t>
            </a:r>
          </a:p>
          <a:p>
            <a:pPr algn="l"/>
            <a:endParaRPr lang="el-GR" sz="1600" b="1" dirty="0" smtClean="0">
              <a:solidFill>
                <a:schemeClr val="tx1"/>
              </a:solidFill>
            </a:endParaRPr>
          </a:p>
          <a:p>
            <a:pPr algn="just"/>
            <a:r>
              <a:rPr lang="el-GR" sz="1600" b="1" dirty="0" smtClean="0">
                <a:solidFill>
                  <a:schemeClr val="tx1"/>
                </a:solidFill>
              </a:rPr>
              <a:t>Στο σχήμα 2.27</a:t>
            </a:r>
            <a:r>
              <a:rPr lang="el-GR" sz="1600" b="1" baseline="30000" dirty="0" smtClean="0">
                <a:solidFill>
                  <a:schemeClr val="tx1"/>
                </a:solidFill>
              </a:rPr>
              <a:t> </a:t>
            </a:r>
            <a:r>
              <a:rPr lang="el-GR" sz="1600" b="1" dirty="0" smtClean="0">
                <a:solidFill>
                  <a:schemeClr val="tx1"/>
                </a:solidFill>
              </a:rPr>
              <a:t>α  φαίνεται ένα διαφορετικό διανυσματικό διάγραμμα για κάποιο μετασχηματιστή με ωμικό φορτίο. Η τάση στο πρωτεύον είναι και πάλι μεγαλύτερη από την τάση του δευτερεύοντος και η διακύμανση της τάσης είναι θετική. Σε αυτή την περίπτωση όμως  η διακύμανση της τάσης έχει μικρότερη τιμή από αυτή της προηγούμενης περίπτωσης.</a:t>
            </a:r>
          </a:p>
          <a:p>
            <a:pPr algn="l"/>
            <a:endParaRPr lang="en-US" sz="1600" dirty="0">
              <a:solidFill>
                <a:schemeClr val="tx1"/>
              </a:solidFill>
            </a:endParaRPr>
          </a:p>
        </p:txBody>
      </p:sp>
      <p:pic>
        <p:nvPicPr>
          <p:cNvPr id="171011" name="Picture 3"/>
          <p:cNvPicPr>
            <a:picLocks noChangeAspect="1" noChangeArrowheads="1"/>
          </p:cNvPicPr>
          <p:nvPr/>
        </p:nvPicPr>
        <p:blipFill>
          <a:blip r:embed="rId2" cstate="print"/>
          <a:srcRect/>
          <a:stretch>
            <a:fillRect/>
          </a:stretch>
        </p:blipFill>
        <p:spPr bwMode="auto">
          <a:xfrm>
            <a:off x="838201" y="3886200"/>
            <a:ext cx="5486400" cy="16002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381000" y="5715000"/>
            <a:ext cx="6280150" cy="32385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609599"/>
          </a:xfrm>
        </p:spPr>
        <p:txBody>
          <a:bodyPr>
            <a:normAutofit/>
          </a:bodyPr>
          <a:lstStyle/>
          <a:p>
            <a:r>
              <a:rPr lang="el-GR" sz="2000" b="1" dirty="0" smtClean="0"/>
              <a:t>ΔΙΑΝΥΣΜΑΤΙΚΟ ΔΙΑΓΡΑΜΜΑ ΕΝΟΣ ΜΕΤΑΣΧΗΜΑΤΙΣΤΗ</a:t>
            </a:r>
            <a:endParaRPr lang="en-US" sz="2000" dirty="0"/>
          </a:p>
        </p:txBody>
      </p:sp>
      <p:sp>
        <p:nvSpPr>
          <p:cNvPr id="3" name="Subtitle 2"/>
          <p:cNvSpPr>
            <a:spLocks noGrp="1"/>
          </p:cNvSpPr>
          <p:nvPr>
            <p:ph type="subTitle" idx="1"/>
          </p:nvPr>
        </p:nvSpPr>
        <p:spPr>
          <a:xfrm>
            <a:off x="381000" y="1752600"/>
            <a:ext cx="8229600" cy="4419600"/>
          </a:xfrm>
        </p:spPr>
        <p:txBody>
          <a:bodyPr>
            <a:normAutofit/>
          </a:bodyPr>
          <a:lstStyle/>
          <a:p>
            <a:pPr algn="l"/>
            <a:r>
              <a:rPr lang="el-GR" sz="1200" b="1" dirty="0" smtClean="0">
                <a:solidFill>
                  <a:schemeClr val="tx1"/>
                </a:solidFill>
              </a:rPr>
              <a:t>ΔΙΑΝΥΣΜΑΤΙΚΟ ΔΙΑΓΡΑΜΜΑ ΕΝΟΣ </a:t>
            </a:r>
            <a:r>
              <a:rPr lang="el-GR" sz="1200" b="1" dirty="0" smtClean="0">
                <a:solidFill>
                  <a:schemeClr val="tx1"/>
                </a:solidFill>
              </a:rPr>
              <a:t>ΜΕΤΑΣΧΗΜΑΤΙΣΤΗ  </a:t>
            </a:r>
          </a:p>
          <a:p>
            <a:pPr algn="l"/>
            <a:endParaRPr lang="el-GR" sz="1200" b="1" dirty="0" smtClean="0">
              <a:solidFill>
                <a:schemeClr val="tx1"/>
              </a:solidFill>
            </a:endParaRPr>
          </a:p>
          <a:p>
            <a:r>
              <a:rPr lang="el-GR" sz="1200" b="1" dirty="0" smtClean="0">
                <a:solidFill>
                  <a:schemeClr val="tx1"/>
                </a:solidFill>
              </a:rPr>
              <a:t>Όταν  το φορτίο του μετασχηματιστή είναι χωρητικό η τάση στο δευτερεύον μπορεί να είναι μεγαλύτερη από αυτή του  πρωτεύοντος. Τότε η διακύμανση του μετασχηματιστή είναι αρνητική </a:t>
            </a:r>
            <a:endParaRPr lang="en-US" sz="1200" dirty="0">
              <a:solidFill>
                <a:schemeClr val="tx1"/>
              </a:solidFill>
            </a:endParaRPr>
          </a:p>
        </p:txBody>
      </p:sp>
      <p:pic>
        <p:nvPicPr>
          <p:cNvPr id="172035" name="Picture 3"/>
          <p:cNvPicPr>
            <a:picLocks noChangeAspect="1" noChangeArrowheads="1"/>
          </p:cNvPicPr>
          <p:nvPr/>
        </p:nvPicPr>
        <p:blipFill>
          <a:blip r:embed="rId2" cstate="print"/>
          <a:srcRect/>
          <a:stretch>
            <a:fillRect/>
          </a:stretch>
        </p:blipFill>
        <p:spPr bwMode="auto">
          <a:xfrm>
            <a:off x="457200" y="2971800"/>
            <a:ext cx="6629400" cy="2444750"/>
          </a:xfrm>
          <a:prstGeom prst="rect">
            <a:avLst/>
          </a:prstGeom>
          <a:noFill/>
          <a:ln w="9525">
            <a:noFill/>
            <a:miter lim="800000"/>
            <a:headEnd/>
            <a:tailEnd/>
          </a:ln>
        </p:spPr>
      </p:pic>
      <p:pic>
        <p:nvPicPr>
          <p:cNvPr id="172037" name="Picture 5"/>
          <p:cNvPicPr>
            <a:picLocks noChangeAspect="1" noChangeArrowheads="1"/>
          </p:cNvPicPr>
          <p:nvPr/>
        </p:nvPicPr>
        <p:blipFill>
          <a:blip r:embed="rId3" cstate="print"/>
          <a:srcRect/>
          <a:stretch>
            <a:fillRect/>
          </a:stretch>
        </p:blipFill>
        <p:spPr bwMode="auto">
          <a:xfrm>
            <a:off x="228600" y="5562600"/>
            <a:ext cx="6394450" cy="5334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1"/>
            <a:ext cx="7772400" cy="609600"/>
          </a:xfrm>
        </p:spPr>
        <p:txBody>
          <a:bodyPr>
            <a:normAutofit/>
          </a:bodyPr>
          <a:lstStyle/>
          <a:p>
            <a:r>
              <a:rPr lang="el-GR" sz="2000" b="1" dirty="0" smtClean="0"/>
              <a:t>ΔΙΑΝΥΣΜΑΤΙΚΟ ΔΙΑΓΡΑΜΜΑ ΕΝΟΣ ΜΕΤΑΣΧΗΜΑΤΙΣΤΗ</a:t>
            </a:r>
            <a:endParaRPr lang="en-US" sz="2000" dirty="0"/>
          </a:p>
        </p:txBody>
      </p:sp>
      <p:sp>
        <p:nvSpPr>
          <p:cNvPr id="3" name="Subtitle 2"/>
          <p:cNvSpPr>
            <a:spLocks noGrp="1"/>
          </p:cNvSpPr>
          <p:nvPr>
            <p:ph type="subTitle" idx="1"/>
          </p:nvPr>
        </p:nvSpPr>
        <p:spPr>
          <a:xfrm>
            <a:off x="381000" y="1524000"/>
            <a:ext cx="8382000" cy="4495800"/>
          </a:xfrm>
        </p:spPr>
        <p:txBody>
          <a:bodyPr>
            <a:normAutofit/>
          </a:bodyPr>
          <a:lstStyle/>
          <a:p>
            <a:pPr algn="l"/>
            <a:r>
              <a:rPr lang="el-GR" sz="1400" b="1" dirty="0" smtClean="0"/>
              <a:t>Γράφημα για την διακύμανση της τάσης σε σχέση με το φορτίο </a:t>
            </a:r>
            <a:endParaRPr lang="en-US" sz="1400" dirty="0"/>
          </a:p>
        </p:txBody>
      </p:sp>
      <p:graphicFrame>
        <p:nvGraphicFramePr>
          <p:cNvPr id="173058" name="Object 2"/>
          <p:cNvGraphicFramePr>
            <a:graphicFrameLocks noChangeAspect="1"/>
          </p:cNvGraphicFramePr>
          <p:nvPr/>
        </p:nvGraphicFramePr>
        <p:xfrm>
          <a:off x="2667000" y="2514600"/>
          <a:ext cx="3543300" cy="3238500"/>
        </p:xfrm>
        <a:graphic>
          <a:graphicData uri="http://schemas.openxmlformats.org/presentationml/2006/ole">
            <p:oleObj spid="_x0000_s173058" name="Visio" r:id="rId3" imgW="3813237" imgH="3479530" progId="Visio.Drawing.11">
              <p:embed/>
            </p:oleObj>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4572000" cy="646331"/>
          </a:xfrm>
          <a:prstGeom prst="rect">
            <a:avLst/>
          </a:prstGeom>
        </p:spPr>
        <p:txBody>
          <a:bodyPr>
            <a:spAutoFit/>
          </a:bodyPr>
          <a:lstStyle/>
          <a:p>
            <a:r>
              <a:rPr lang="el-GR" b="1" dirty="0" smtClean="0">
                <a:solidFill>
                  <a:srgbClr val="FF0000"/>
                </a:solidFill>
              </a:rPr>
              <a:t>Παράλληλη λειτουργία μονοφασικών μετασχηματιστών</a:t>
            </a:r>
            <a:endParaRPr lang="en-US" dirty="0">
              <a:solidFill>
                <a:srgbClr val="FF0000"/>
              </a:solidFill>
            </a:endParaRPr>
          </a:p>
        </p:txBody>
      </p:sp>
      <p:sp>
        <p:nvSpPr>
          <p:cNvPr id="9" name="Rectangle 8"/>
          <p:cNvSpPr/>
          <p:nvPr/>
        </p:nvSpPr>
        <p:spPr>
          <a:xfrm>
            <a:off x="685800" y="1143000"/>
            <a:ext cx="5867400" cy="2031325"/>
          </a:xfrm>
          <a:prstGeom prst="rect">
            <a:avLst/>
          </a:prstGeom>
        </p:spPr>
        <p:txBody>
          <a:bodyPr wrap="square">
            <a:spAutoFit/>
          </a:bodyPr>
          <a:lstStyle/>
          <a:p>
            <a:r>
              <a:rPr lang="el-GR" dirty="0" smtClean="0"/>
              <a:t>Στους υποσταθμούς μεγάλων βιομηχανικών μονάδων, ο παραλληλισμός των μετασχηματιστών καθίσταται αναγκαίος για την κάλυψη της ενδεχόμενης αύξησης του φορτίου. Ο επιθυμητός στόχος κατά τον παραλληλισμό μετασχηματιστών είναι, το συνολικό φορτίο να διαμοιράζεται στους επιμέρους μετασχηματιστές με βάση τις ονομαστικές τους ικανότητες (σε ), </a:t>
            </a:r>
            <a:endParaRPr lang="en-US" dirty="0"/>
          </a:p>
        </p:txBody>
      </p:sp>
      <p:graphicFrame>
        <p:nvGraphicFramePr>
          <p:cNvPr id="99335" name="Object 7"/>
          <p:cNvGraphicFramePr>
            <a:graphicFrameLocks noChangeAspect="1"/>
          </p:cNvGraphicFramePr>
          <p:nvPr/>
        </p:nvGraphicFramePr>
        <p:xfrm>
          <a:off x="4343400" y="2895600"/>
          <a:ext cx="342900" cy="177800"/>
        </p:xfrm>
        <a:graphic>
          <a:graphicData uri="http://schemas.openxmlformats.org/presentationml/2006/ole">
            <p:oleObj spid="_x0000_s99335" name="Equation" r:id="rId3" imgW="342720" imgH="177480" progId="Equation.DSMT4">
              <p:embed/>
            </p:oleObj>
          </a:graphicData>
        </a:graphic>
      </p:graphicFrame>
      <p:sp>
        <p:nvSpPr>
          <p:cNvPr id="11" name="Rectangle 10"/>
          <p:cNvSpPr/>
          <p:nvPr/>
        </p:nvSpPr>
        <p:spPr>
          <a:xfrm>
            <a:off x="685800" y="3124200"/>
            <a:ext cx="6553200" cy="923330"/>
          </a:xfrm>
          <a:prstGeom prst="rect">
            <a:avLst/>
          </a:prstGeom>
        </p:spPr>
        <p:txBody>
          <a:bodyPr wrap="square">
            <a:spAutoFit/>
          </a:bodyPr>
          <a:lstStyle/>
          <a:p>
            <a:r>
              <a:rPr lang="el-GR" dirty="0" smtClean="0"/>
              <a:t>ώστε να αποφεύγονται τα φαινόμενα υπερφόρτισης σε μερικούς από αυτούς, ενώ κάποιοι άλλοι πιθανότατα  λειτουργούν κάτω από τα ονομαστικά ποσοστά φόρτισης. </a:t>
            </a:r>
            <a:endParaRPr lang="en-US" dirty="0"/>
          </a:p>
        </p:txBody>
      </p:sp>
      <p:sp>
        <p:nvSpPr>
          <p:cNvPr id="12" name="Rectangle 11"/>
          <p:cNvSpPr/>
          <p:nvPr/>
        </p:nvSpPr>
        <p:spPr>
          <a:xfrm>
            <a:off x="1524000" y="4495800"/>
            <a:ext cx="4572000" cy="1477328"/>
          </a:xfrm>
          <a:prstGeom prst="rect">
            <a:avLst/>
          </a:prstGeom>
        </p:spPr>
        <p:txBody>
          <a:bodyPr>
            <a:spAutoFit/>
          </a:bodyPr>
          <a:lstStyle/>
          <a:p>
            <a:r>
              <a:rPr lang="el-GR" dirty="0" smtClean="0"/>
              <a:t>Στην περίπτωση αυτή, η ισχύς στο πλήρες φορτίο των παραλληλισμένων μετασχηματιστών είναι μικρότερη του αριθμητικού αθροίσματος των ονομαστικών ισχύων των επιμέρους μετασχηματιστών.</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4572000" cy="646331"/>
          </a:xfrm>
          <a:prstGeom prst="rect">
            <a:avLst/>
          </a:prstGeom>
        </p:spPr>
        <p:txBody>
          <a:bodyPr>
            <a:spAutoFit/>
          </a:bodyPr>
          <a:lstStyle/>
          <a:p>
            <a:r>
              <a:rPr lang="el-GR" b="1" dirty="0" smtClean="0">
                <a:solidFill>
                  <a:srgbClr val="FF0000"/>
                </a:solidFill>
              </a:rPr>
              <a:t>Παράλληλη λειτουργία μονοφασικών μετασχηματιστών</a:t>
            </a:r>
            <a:endParaRPr lang="en-US" dirty="0">
              <a:solidFill>
                <a:srgbClr val="FF0000"/>
              </a:solidFill>
            </a:endParaRPr>
          </a:p>
        </p:txBody>
      </p:sp>
      <p:sp>
        <p:nvSpPr>
          <p:cNvPr id="100353" name="Rectangle 1"/>
          <p:cNvSpPr>
            <a:spLocks noChangeArrowheads="1"/>
          </p:cNvSpPr>
          <p:nvPr/>
        </p:nvSpPr>
        <p:spPr bwMode="auto">
          <a:xfrm>
            <a:off x="1447800" y="1219200"/>
            <a:ext cx="5486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24413" algn="r"/>
              </a:tabLst>
            </a:pPr>
            <a:r>
              <a:rPr kumimoji="0" lang="el-GR"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Οι συνθήκες που πρέπει να ισχύουν κατά τον παραλληλισμό δύο ή περισσότερων μετασχηματιστών, κατά σειρά σπουδαιότητας είναι:</a:t>
            </a:r>
            <a:endParaRPr kumimoji="0" lang="en-US"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24413" algn="r"/>
              </a:tabLst>
            </a:pPr>
            <a:endParaRPr kumimoji="0" lang="en-US" sz="18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0354" name="Rectangle 2"/>
          <p:cNvSpPr>
            <a:spLocks noChangeArrowheads="1"/>
          </p:cNvSpPr>
          <p:nvPr/>
        </p:nvSpPr>
        <p:spPr bwMode="auto">
          <a:xfrm>
            <a:off x="381000" y="2604701"/>
            <a:ext cx="83058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824413" algn="r"/>
              </a:tabLst>
            </a:pPr>
            <a:r>
              <a:rPr kumimoji="0" lang="el-GR"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Ταύτιση της πολικότητας των επαγόμενων τάσεων των τυλιγμάτων στις συνδέσεις.</a:t>
            </a:r>
            <a:endParaRPr kumimoji="0" lang="en-US"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24413" algn="r"/>
              </a:tabLst>
            </a:pPr>
            <a:r>
              <a:rPr kumimoji="0" lang="el-GR"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Ίσες τιμές ονομαστικών τάσεων στα πρωτεύοντα και δευτερεύοντα τυλίγματα.</a:t>
            </a:r>
            <a:endParaRPr kumimoji="0" lang="en-US"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24413" algn="r"/>
              </a:tabLst>
            </a:pPr>
            <a:r>
              <a:rPr kumimoji="0" lang="el-GR"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Ίσες σχέσεις μεταφοράς (λόγοι μετασχηματισμού).</a:t>
            </a:r>
            <a:endParaRPr kumimoji="0" lang="en-US"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24413" algn="r"/>
              </a:tabLst>
            </a:pPr>
            <a:r>
              <a:rPr kumimoji="0" lang="el-GR"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Ίσες τάσεις βραχυκύκλωσης</a:t>
            </a:r>
            <a:endParaRPr kumimoji="0" lang="en-US"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24413" algn="r"/>
              </a:tabLst>
            </a:pPr>
            <a:r>
              <a:rPr kumimoji="0" lang="el-GR"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Ίσοι λόγοι ισοδύναμων ωμικών αντιστάσεων προς τις ισοδύναμες επαγωγικές αντιδράσεις σκέδασης.</a:t>
            </a:r>
            <a:endParaRPr kumimoji="0" lang="en-US"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24413"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4572000" cy="646331"/>
          </a:xfrm>
          <a:prstGeom prst="rect">
            <a:avLst/>
          </a:prstGeom>
        </p:spPr>
        <p:txBody>
          <a:bodyPr>
            <a:spAutoFit/>
          </a:bodyPr>
          <a:lstStyle/>
          <a:p>
            <a:r>
              <a:rPr lang="el-GR" b="1" dirty="0" smtClean="0">
                <a:solidFill>
                  <a:srgbClr val="FF0000"/>
                </a:solidFill>
              </a:rPr>
              <a:t>Παράλληλη λειτουργία μονοφασικών μετασχηματιστών</a:t>
            </a:r>
            <a:endParaRPr lang="en-US" dirty="0">
              <a:solidFill>
                <a:srgbClr val="FF0000"/>
              </a:solidFill>
            </a:endParaRPr>
          </a:p>
        </p:txBody>
      </p:sp>
      <p:sp>
        <p:nvSpPr>
          <p:cNvPr id="101377" name="Rectangle 1"/>
          <p:cNvSpPr>
            <a:spLocks noChangeArrowheads="1"/>
          </p:cNvSpPr>
          <p:nvPr/>
        </p:nvSpPr>
        <p:spPr bwMode="auto">
          <a:xfrm>
            <a:off x="685800" y="1073259"/>
            <a:ext cx="6096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Ο έλεγχος της ορθής πολικότητας των δευτερευόντων τυλιγμάτων των μετασχηματιστών είναι καθοριστικής σημασίας, διότι λανθασμένη πολικότητα θα έχει σαν αποτέλεσμα το βραχυκύκλωμα των μετασχηματιστών, με καταστροφικές συνέπειες. Ο έλεγχος της πολικότητας των τυλιγμάτων κατά τον παραλληλισμό δύο μετασχηματιστών, δείχνεται στο σχήμα που ακολουθεί</a:t>
            </a:r>
            <a:endParaRPr kumimoji="0" lang="el-GR" sz="16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1378" name="Picture 2"/>
          <p:cNvPicPr>
            <a:picLocks noChangeAspect="1" noChangeArrowheads="1"/>
          </p:cNvPicPr>
          <p:nvPr/>
        </p:nvPicPr>
        <p:blipFill>
          <a:blip r:embed="rId2" cstate="print"/>
          <a:srcRect/>
          <a:stretch>
            <a:fillRect/>
          </a:stretch>
        </p:blipFill>
        <p:spPr bwMode="auto">
          <a:xfrm>
            <a:off x="1371600" y="3200400"/>
            <a:ext cx="4800600" cy="2514600"/>
          </a:xfrm>
          <a:prstGeom prst="rect">
            <a:avLst/>
          </a:prstGeom>
          <a:noFill/>
          <a:ln w="9525">
            <a:noFill/>
            <a:miter lim="800000"/>
            <a:headEnd/>
            <a:tailEnd/>
          </a:ln>
        </p:spPr>
      </p:pic>
      <p:sp>
        <p:nvSpPr>
          <p:cNvPr id="101379" name="Rectangle 3"/>
          <p:cNvSpPr>
            <a:spLocks noChangeArrowheads="1"/>
          </p:cNvSpPr>
          <p:nvPr/>
        </p:nvSpPr>
        <p:spPr bwMode="auto">
          <a:xfrm>
            <a:off x="304800" y="6032956"/>
            <a:ext cx="7772400" cy="4308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24413" algn="r"/>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3-31: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Συνδεσμολογία για τον έλεγχο της πολικότητας των επαγόμενων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τάσεων των τυλιγμάτων πριν τον παραλληλισμό.</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4572000" cy="646331"/>
          </a:xfrm>
          <a:prstGeom prst="rect">
            <a:avLst/>
          </a:prstGeom>
        </p:spPr>
        <p:txBody>
          <a:bodyPr>
            <a:spAutoFit/>
          </a:bodyPr>
          <a:lstStyle/>
          <a:p>
            <a:r>
              <a:rPr lang="el-GR" b="1" dirty="0" smtClean="0">
                <a:solidFill>
                  <a:srgbClr val="FF0000"/>
                </a:solidFill>
              </a:rPr>
              <a:t>Παράλληλη λειτουργία μονοφασικών μετασχηματιστών</a:t>
            </a:r>
            <a:endParaRPr lang="en-US" dirty="0">
              <a:solidFill>
                <a:srgbClr val="FF0000"/>
              </a:solidFill>
            </a:endParaRPr>
          </a:p>
        </p:txBody>
      </p:sp>
      <p:sp>
        <p:nvSpPr>
          <p:cNvPr id="102401" name="Rectangle 1"/>
          <p:cNvSpPr>
            <a:spLocks noChangeArrowheads="1"/>
          </p:cNvSpPr>
          <p:nvPr/>
        </p:nvSpPr>
        <p:spPr bwMode="auto">
          <a:xfrm>
            <a:off x="457200" y="1371600"/>
            <a:ext cx="5943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Στην περίπτωση ταύτισης της πολικότητας των επαγόμενων τάσεων των δευτερευόντων τυλιγμάτων των δύο μετασχηματιστών, η ένδειξη του βολτομέτρου θα είναι μηδενική (ή η μικρότερη δυνατή στην περίπτωση μη ισότητας των σχέσεων μεταφοράς) και το εσωτερικό ρεύμα κυκλοφορίας μηδενικό. Δηλαδή</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2402" name="Object 2"/>
          <p:cNvGraphicFramePr>
            <a:graphicFrameLocks noChangeAspect="1"/>
          </p:cNvGraphicFramePr>
          <p:nvPr/>
        </p:nvGraphicFramePr>
        <p:xfrm>
          <a:off x="1143000" y="3429000"/>
          <a:ext cx="2971800" cy="914400"/>
        </p:xfrm>
        <a:graphic>
          <a:graphicData uri="http://schemas.openxmlformats.org/presentationml/2006/ole">
            <p:oleObj spid="_x0000_s102402" name="Equation" r:id="rId3" imgW="1193760" imgH="469800" progId="Equation.DSMT4">
              <p:embed/>
            </p:oleObj>
          </a:graphicData>
        </a:graphic>
      </p:graphicFrame>
      <p:sp>
        <p:nvSpPr>
          <p:cNvPr id="5" name="Rectangle 4"/>
          <p:cNvSpPr/>
          <p:nvPr/>
        </p:nvSpPr>
        <p:spPr>
          <a:xfrm>
            <a:off x="4191000" y="3657600"/>
            <a:ext cx="595035" cy="261610"/>
          </a:xfrm>
          <a:prstGeom prst="rect">
            <a:avLst/>
          </a:prstGeom>
        </p:spPr>
        <p:txBody>
          <a:bodyPr wrap="none">
            <a:spAutoFit/>
          </a:bodyPr>
          <a:lstStyle/>
          <a:p>
            <a:r>
              <a:rPr lang="el-GR" sz="1100" dirty="0" smtClean="0"/>
              <a:t>(3.156)</a:t>
            </a:r>
            <a:endParaRPr lang="en-US" sz="1100" dirty="0"/>
          </a:p>
        </p:txBody>
      </p:sp>
      <p:sp>
        <p:nvSpPr>
          <p:cNvPr id="102403" name="Rectangle 3"/>
          <p:cNvSpPr>
            <a:spLocks noChangeArrowheads="1"/>
          </p:cNvSpPr>
          <p:nvPr/>
        </p:nvSpPr>
        <p:spPr bwMode="auto">
          <a:xfrm>
            <a:off x="381000" y="4419600"/>
            <a:ext cx="5791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Στην περίπτωση εσφαλμένης σύνδεσης το εσωτερικό ρεύμα κυκλοφορίας μεταξύ των δευτερευόντων τυλιγμάτων, θα είναι ίσο με το ρεύμα βραχυκύκλωσης. Δηλαδή</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2404" name="Object 4"/>
          <p:cNvGraphicFramePr>
            <a:graphicFrameLocks noChangeAspect="1"/>
          </p:cNvGraphicFramePr>
          <p:nvPr/>
        </p:nvGraphicFramePr>
        <p:xfrm>
          <a:off x="1447800" y="5715000"/>
          <a:ext cx="2514600" cy="838200"/>
        </p:xfrm>
        <a:graphic>
          <a:graphicData uri="http://schemas.openxmlformats.org/presentationml/2006/ole">
            <p:oleObj spid="_x0000_s102404" name="Equation" r:id="rId4" imgW="1409400" imgH="469800" progId="Equation.DSMT4">
              <p:embed/>
            </p:oleObj>
          </a:graphicData>
        </a:graphic>
      </p:graphicFrame>
      <p:sp>
        <p:nvSpPr>
          <p:cNvPr id="8" name="Rectangle 7"/>
          <p:cNvSpPr/>
          <p:nvPr/>
        </p:nvSpPr>
        <p:spPr>
          <a:xfrm>
            <a:off x="4038600" y="5943600"/>
            <a:ext cx="622286" cy="369332"/>
          </a:xfrm>
          <a:prstGeom prst="rect">
            <a:avLst/>
          </a:prstGeom>
        </p:spPr>
        <p:txBody>
          <a:bodyPr wrap="none">
            <a:spAutoFit/>
          </a:bodyPr>
          <a:lstStyle/>
          <a:p>
            <a:r>
              <a:rPr lang="el-GR" dirty="0" smtClean="0"/>
              <a:t>(</a:t>
            </a:r>
            <a:r>
              <a:rPr lang="el-GR" sz="1100" dirty="0" smtClean="0"/>
              <a:t>3.157)</a:t>
            </a:r>
            <a:endParaRPr lang="en-US" sz="11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4572000" cy="646331"/>
          </a:xfrm>
          <a:prstGeom prst="rect">
            <a:avLst/>
          </a:prstGeom>
        </p:spPr>
        <p:txBody>
          <a:bodyPr>
            <a:spAutoFit/>
          </a:bodyPr>
          <a:lstStyle/>
          <a:p>
            <a:r>
              <a:rPr lang="el-GR" b="1" dirty="0" smtClean="0">
                <a:solidFill>
                  <a:srgbClr val="FF0000"/>
                </a:solidFill>
              </a:rPr>
              <a:t>Παράλληλη λειτουργία μονοφασικών μετασχηματιστών</a:t>
            </a:r>
            <a:endParaRPr lang="en-US" dirty="0">
              <a:solidFill>
                <a:srgbClr val="FF0000"/>
              </a:solidFill>
            </a:endParaRPr>
          </a:p>
        </p:txBody>
      </p:sp>
      <p:sp>
        <p:nvSpPr>
          <p:cNvPr id="3" name="Rectangle 2"/>
          <p:cNvSpPr/>
          <p:nvPr/>
        </p:nvSpPr>
        <p:spPr>
          <a:xfrm>
            <a:off x="457200" y="1524000"/>
            <a:ext cx="7467600" cy="2308324"/>
          </a:xfrm>
          <a:prstGeom prst="rect">
            <a:avLst/>
          </a:prstGeom>
        </p:spPr>
        <p:txBody>
          <a:bodyPr wrap="square">
            <a:spAutoFit/>
          </a:bodyPr>
          <a:lstStyle/>
          <a:p>
            <a:r>
              <a:rPr lang="el-GR" b="1" dirty="0" smtClean="0">
                <a:solidFill>
                  <a:srgbClr val="0070C0"/>
                </a:solidFill>
              </a:rPr>
              <a:t>Στην περίπτωση όπου η πολικότητα σύνδεσης είναι η σωστή, αλλά οι σχέσεις μεταφοράς δεν είναι όμοιες, θα υπάρχει σύμφωνα με την(3.156) εσωτερική κυκλοφορία ρεύματος μεταξύ των δευτερευόντων τυλιγμάτων, ακόμη και στην περίπτωση κενού φορτίου. Η κατάσταση αυτή είναι προφανώς μη επιθυμητή  και όπως θα δειχτεί σε επόμενες παραγράφους, συμβάλλει στην ανομοιομορφία των φορτίσεων των παραλληλισμένων μετασχηματιστών σε σχέση με τις ονομαστικές τους ικανότητες.</a:t>
            </a:r>
            <a:endParaRPr lang="en-US" b="1" dirty="0" smtClean="0">
              <a:solidFill>
                <a:srgbClr val="0070C0"/>
              </a:solidFill>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6857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533400" y="1295400"/>
            <a:ext cx="7772400" cy="4953000"/>
          </a:xfrm>
        </p:spPr>
        <p:txBody>
          <a:bodyPr/>
          <a:lstStyle/>
          <a:p>
            <a:r>
              <a:rPr lang="el-GR" b="1" dirty="0" smtClean="0">
                <a:solidFill>
                  <a:srgbClr val="FF0000"/>
                </a:solidFill>
              </a:rPr>
              <a:t>Πυρήνες Μετασχηματιστών   </a:t>
            </a:r>
            <a:endParaRPr lang="en-US" b="1" dirty="0">
              <a:solidFill>
                <a:srgbClr val="FF0000"/>
              </a:solidFill>
            </a:endParaRPr>
          </a:p>
          <a:p>
            <a:r>
              <a:rPr lang="el-GR" sz="2400" b="1" dirty="0" smtClean="0">
                <a:solidFill>
                  <a:schemeClr val="tx1"/>
                </a:solidFill>
              </a:rPr>
              <a:t>Τύποι </a:t>
            </a:r>
            <a:r>
              <a:rPr lang="el-GR" sz="2400" b="1" dirty="0">
                <a:solidFill>
                  <a:schemeClr val="tx1"/>
                </a:solidFill>
              </a:rPr>
              <a:t>πυρήνων </a:t>
            </a:r>
            <a:r>
              <a:rPr lang="el-GR" sz="2400" b="1" dirty="0" smtClean="0">
                <a:solidFill>
                  <a:schemeClr val="tx1"/>
                </a:solidFill>
              </a:rPr>
              <a:t>μονοφασικών μετασχηματιστών.</a:t>
            </a:r>
            <a:endParaRPr lang="el-GR" sz="2400" b="1" dirty="0">
              <a:solidFill>
                <a:schemeClr val="tx1"/>
              </a:solidFill>
            </a:endParaRPr>
          </a:p>
          <a:p>
            <a:r>
              <a:rPr lang="el-GR" sz="2400" b="1" dirty="0" smtClean="0">
                <a:solidFill>
                  <a:schemeClr val="tx1"/>
                </a:solidFill>
              </a:rPr>
              <a:t>(</a:t>
            </a:r>
            <a:r>
              <a:rPr lang="el-GR" sz="2400" b="1" dirty="0">
                <a:solidFill>
                  <a:schemeClr val="tx1"/>
                </a:solidFill>
              </a:rPr>
              <a:t>α) Τύπος </a:t>
            </a:r>
            <a:r>
              <a:rPr lang="el-GR" sz="2400" b="1" dirty="0" smtClean="0">
                <a:solidFill>
                  <a:schemeClr val="tx1"/>
                </a:solidFill>
              </a:rPr>
              <a:t>πυρήν</a:t>
            </a:r>
            <a:r>
              <a:rPr lang="el-GR" sz="2400" b="1" dirty="0">
                <a:solidFill>
                  <a:schemeClr val="tx1"/>
                </a:solidFill>
              </a:rPr>
              <a:t>α</a:t>
            </a:r>
            <a:r>
              <a:rPr lang="el-GR" sz="2400" b="1" dirty="0" smtClean="0">
                <a:solidFill>
                  <a:schemeClr val="tx1"/>
                </a:solidFill>
              </a:rPr>
              <a:t>           (</a:t>
            </a:r>
            <a:r>
              <a:rPr lang="el-GR" sz="2400" b="1" dirty="0">
                <a:solidFill>
                  <a:schemeClr val="tx1"/>
                </a:solidFill>
              </a:rPr>
              <a:t>β) Τύπος κελύφους</a:t>
            </a:r>
            <a:endParaRPr lang="en-US" sz="2400" b="1" dirty="0">
              <a:solidFill>
                <a:schemeClr val="tx1"/>
              </a:solidFill>
            </a:endParaRP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0" y="3200400"/>
            <a:ext cx="5638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467600" cy="1200329"/>
          </a:xfrm>
          <a:prstGeom prst="rect">
            <a:avLst/>
          </a:prstGeom>
        </p:spPr>
        <p:txBody>
          <a:bodyPr wrap="square">
            <a:spAutoFit/>
          </a:bodyPr>
          <a:lstStyle/>
          <a:p>
            <a:r>
              <a:rPr lang="el-GR" b="1" dirty="0" smtClean="0"/>
              <a:t>Κατά την παράλληλη σύνδεση των μετασχηματιστών, οι τάσεις στα πρωτεύοντα τυλίγματα είναι μεταξύ τους ίσες, στην τιμή που επιβάλλει η τάση τροφοδοσίας. Το ίδιο ισχύει και για τις τάσεις των δευτερευόντων τυλιγμάτων, οι οποίες είναι ίσες με την τάση στο φορτίο, σχ.3-32.</a:t>
            </a:r>
            <a:endParaRPr lang="en-US" b="1" dirty="0"/>
          </a:p>
        </p:txBody>
      </p:sp>
      <p:sp>
        <p:nvSpPr>
          <p:cNvPr id="3" name="Rectangle 2"/>
          <p:cNvSpPr/>
          <p:nvPr/>
        </p:nvSpPr>
        <p:spPr>
          <a:xfrm>
            <a:off x="1066800" y="228600"/>
            <a:ext cx="4572000" cy="646331"/>
          </a:xfrm>
          <a:prstGeom prst="rect">
            <a:avLst/>
          </a:prstGeom>
        </p:spPr>
        <p:txBody>
          <a:bodyPr>
            <a:spAutoFit/>
          </a:bodyPr>
          <a:lstStyle/>
          <a:p>
            <a:r>
              <a:rPr lang="el-GR" b="1" dirty="0" smtClean="0">
                <a:solidFill>
                  <a:srgbClr val="FF0000"/>
                </a:solidFill>
              </a:rPr>
              <a:t>Παράλληλη λειτουργία μονοφασικών μετασχηματιστών</a:t>
            </a:r>
            <a:endParaRPr lang="en-US" dirty="0">
              <a:solidFill>
                <a:srgbClr val="FF0000"/>
              </a:solidFill>
            </a:endParaRPr>
          </a:p>
        </p:txBody>
      </p:sp>
      <p:sp>
        <p:nvSpPr>
          <p:cNvPr id="4" name="Rectangle 3"/>
          <p:cNvSpPr/>
          <p:nvPr/>
        </p:nvSpPr>
        <p:spPr>
          <a:xfrm>
            <a:off x="1219200" y="2590800"/>
            <a:ext cx="914481" cy="369332"/>
          </a:xfrm>
          <a:prstGeom prst="rect">
            <a:avLst/>
          </a:prstGeom>
        </p:spPr>
        <p:txBody>
          <a:bodyPr wrap="none">
            <a:spAutoFit/>
          </a:bodyPr>
          <a:lstStyle/>
          <a:p>
            <a:r>
              <a:rPr lang="el-GR" dirty="0" smtClean="0"/>
              <a:t>Δηλαδή</a:t>
            </a:r>
            <a:endParaRPr lang="en-US" dirty="0"/>
          </a:p>
        </p:txBody>
      </p:sp>
      <p:graphicFrame>
        <p:nvGraphicFramePr>
          <p:cNvPr id="105474" name="Object 2"/>
          <p:cNvGraphicFramePr>
            <a:graphicFrameLocks noChangeAspect="1"/>
          </p:cNvGraphicFramePr>
          <p:nvPr/>
        </p:nvGraphicFramePr>
        <p:xfrm>
          <a:off x="1219200" y="3124200"/>
          <a:ext cx="2590800" cy="381000"/>
        </p:xfrm>
        <a:graphic>
          <a:graphicData uri="http://schemas.openxmlformats.org/presentationml/2006/ole">
            <p:oleObj spid="_x0000_s105474" name="Equation" r:id="rId3" imgW="1803240" imgH="241200" progId="Equation.DSMT4">
              <p:embed/>
            </p:oleObj>
          </a:graphicData>
        </a:graphic>
      </p:graphicFrame>
      <p:sp>
        <p:nvSpPr>
          <p:cNvPr id="6" name="Rectangle 5"/>
          <p:cNvSpPr/>
          <p:nvPr/>
        </p:nvSpPr>
        <p:spPr>
          <a:xfrm>
            <a:off x="4038600" y="3124200"/>
            <a:ext cx="851515" cy="369332"/>
          </a:xfrm>
          <a:prstGeom prst="rect">
            <a:avLst/>
          </a:prstGeom>
        </p:spPr>
        <p:txBody>
          <a:bodyPr wrap="none">
            <a:spAutoFit/>
          </a:bodyPr>
          <a:lstStyle/>
          <a:p>
            <a:r>
              <a:rPr lang="el-GR" dirty="0" smtClean="0"/>
              <a:t>(3.158)</a:t>
            </a:r>
            <a:endParaRPr lang="en-US" dirty="0"/>
          </a:p>
        </p:txBody>
      </p:sp>
      <p:sp>
        <p:nvSpPr>
          <p:cNvPr id="105475" name="Rectangle 3"/>
          <p:cNvSpPr>
            <a:spLocks noChangeArrowheads="1"/>
          </p:cNvSpPr>
          <p:nvPr/>
        </p:nvSpPr>
        <p:spPr bwMode="auto">
          <a:xfrm>
            <a:off x="1295400" y="3581400"/>
            <a:ext cx="3505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5476" name="Object 4"/>
          <p:cNvGraphicFramePr>
            <a:graphicFrameLocks noChangeAspect="1"/>
          </p:cNvGraphicFramePr>
          <p:nvPr/>
        </p:nvGraphicFramePr>
        <p:xfrm>
          <a:off x="1295400" y="3962400"/>
          <a:ext cx="2362200" cy="381000"/>
        </p:xfrm>
        <a:graphic>
          <a:graphicData uri="http://schemas.openxmlformats.org/presentationml/2006/ole">
            <p:oleObj spid="_x0000_s105476" name="Equation" r:id="rId4" imgW="1815840" imgH="241200" progId="Equation.DSMT4">
              <p:embed/>
            </p:oleObj>
          </a:graphicData>
        </a:graphic>
      </p:graphicFrame>
      <p:sp>
        <p:nvSpPr>
          <p:cNvPr id="9" name="Rectangle 8"/>
          <p:cNvSpPr/>
          <p:nvPr/>
        </p:nvSpPr>
        <p:spPr>
          <a:xfrm>
            <a:off x="4114800" y="3810000"/>
            <a:ext cx="851515" cy="369332"/>
          </a:xfrm>
          <a:prstGeom prst="rect">
            <a:avLst/>
          </a:prstGeom>
        </p:spPr>
        <p:txBody>
          <a:bodyPr wrap="none">
            <a:spAutoFit/>
          </a:bodyPr>
          <a:lstStyle/>
          <a:p>
            <a:r>
              <a:rPr lang="el-GR" dirty="0" smtClean="0"/>
              <a:t>(3.159)</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4572000" cy="646331"/>
          </a:xfrm>
          <a:prstGeom prst="rect">
            <a:avLst/>
          </a:prstGeom>
        </p:spPr>
        <p:txBody>
          <a:bodyPr>
            <a:spAutoFit/>
          </a:bodyPr>
          <a:lstStyle/>
          <a:p>
            <a:r>
              <a:rPr lang="el-GR" b="1" dirty="0" smtClean="0">
                <a:solidFill>
                  <a:srgbClr val="FF0000"/>
                </a:solidFill>
              </a:rPr>
              <a:t>Παράλληλη λειτουργία μονοφασικών μετασχηματιστών</a:t>
            </a:r>
            <a:endParaRPr lang="en-US" dirty="0">
              <a:solidFill>
                <a:srgbClr val="FF0000"/>
              </a:solidFill>
            </a:endParaRPr>
          </a:p>
        </p:txBody>
      </p:sp>
      <p:pic>
        <p:nvPicPr>
          <p:cNvPr id="107522" name="Picture 2"/>
          <p:cNvPicPr>
            <a:picLocks noChangeAspect="1" noChangeArrowheads="1"/>
          </p:cNvPicPr>
          <p:nvPr/>
        </p:nvPicPr>
        <p:blipFill>
          <a:blip r:embed="rId3" cstate="print"/>
          <a:srcRect/>
          <a:stretch>
            <a:fillRect/>
          </a:stretch>
        </p:blipFill>
        <p:spPr bwMode="auto">
          <a:xfrm>
            <a:off x="1843088" y="1719263"/>
            <a:ext cx="5457825" cy="3419475"/>
          </a:xfrm>
          <a:prstGeom prst="rect">
            <a:avLst/>
          </a:prstGeom>
          <a:noFill/>
          <a:ln w="9525">
            <a:noFill/>
            <a:miter lim="800000"/>
            <a:headEnd/>
            <a:tailEnd/>
          </a:ln>
        </p:spPr>
      </p:pic>
      <p:sp>
        <p:nvSpPr>
          <p:cNvPr id="107524" name="Rectangle 4"/>
          <p:cNvSpPr>
            <a:spLocks noChangeArrowheads="1"/>
          </p:cNvSpPr>
          <p:nvPr/>
        </p:nvSpPr>
        <p:spPr bwMode="auto">
          <a:xfrm>
            <a:off x="1066800" y="5715000"/>
            <a:ext cx="6096000" cy="2616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3-32: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Παράλληλη λειτουργία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7523" name="Object 3"/>
          <p:cNvGraphicFramePr>
            <a:graphicFrameLocks noChangeAspect="1"/>
          </p:cNvGraphicFramePr>
          <p:nvPr/>
        </p:nvGraphicFramePr>
        <p:xfrm>
          <a:off x="3505200" y="5791200"/>
          <a:ext cx="114300" cy="123825"/>
        </p:xfrm>
        <a:graphic>
          <a:graphicData uri="http://schemas.openxmlformats.org/presentationml/2006/ole">
            <p:oleObj spid="_x0000_s107523" name="Equation" r:id="rId4" imgW="114102" imgH="126780" progId="Equation.DSMT4">
              <p:embed/>
            </p:oleObj>
          </a:graphicData>
        </a:graphic>
      </p:graphicFrame>
      <p:sp>
        <p:nvSpPr>
          <p:cNvPr id="107525" name="Rectangle 5"/>
          <p:cNvSpPr>
            <a:spLocks noChangeArrowheads="1"/>
          </p:cNvSpPr>
          <p:nvPr/>
        </p:nvSpPr>
        <p:spPr bwMode="auto">
          <a:xfrm rot="10800000" flipV="1">
            <a:off x="3733800" y="5638800"/>
            <a:ext cx="4724400" cy="2616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μονοφασικών μετασχηματιστών</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943600" y="5562600"/>
            <a:ext cx="3657600" cy="369332"/>
          </a:xfrm>
          <a:prstGeom prst="rect">
            <a:avLst/>
          </a:prstGeom>
        </p:spPr>
        <p:txBody>
          <a:bodyPr wrap="square">
            <a:spAutoFit/>
          </a:bodyPr>
          <a:lstStyle/>
          <a:p>
            <a:r>
              <a:rPr lang="el-GR" sz="1100" dirty="0" smtClean="0"/>
              <a:t>με ίσες σχέσεις μεταφοράς</a:t>
            </a:r>
            <a:r>
              <a:rPr lang="el-GR" dirty="0" smtClean="0"/>
              <a:t>.</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4572000" cy="646331"/>
          </a:xfrm>
          <a:prstGeom prst="rect">
            <a:avLst/>
          </a:prstGeom>
        </p:spPr>
        <p:txBody>
          <a:bodyPr>
            <a:spAutoFit/>
          </a:bodyPr>
          <a:lstStyle/>
          <a:p>
            <a:r>
              <a:rPr lang="el-GR" b="1" dirty="0" smtClean="0">
                <a:solidFill>
                  <a:srgbClr val="FF0000"/>
                </a:solidFill>
              </a:rPr>
              <a:t>Παράλληλη λειτουργία μονοφασικών μετασχηματιστών</a:t>
            </a:r>
            <a:endParaRPr lang="en-US" dirty="0">
              <a:solidFill>
                <a:srgbClr val="FF0000"/>
              </a:solidFill>
            </a:endParaRPr>
          </a:p>
        </p:txBody>
      </p:sp>
      <p:sp>
        <p:nvSpPr>
          <p:cNvPr id="108545" name="Rectangle 1"/>
          <p:cNvSpPr>
            <a:spLocks noChangeArrowheads="1"/>
          </p:cNvSpPr>
          <p:nvPr/>
        </p:nvSpPr>
        <p:spPr bwMode="auto">
          <a:xfrm>
            <a:off x="685800" y="1237446"/>
            <a:ext cx="6172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Αντίστοιχα, το ρεύμα της πηγής θα είναι ίσο με το διανυσματικό άθροισμα των ρευμάτων στα πρωτεύοντα τυλίγματα. Το ίδιο ισχύει και για το ρεύμα στο φορτίο, το οποίο θα είναι ίσο με το διανυσματικό άθροισμα των ρευμάτων στα δευτερεύοντα τυλίγματα. Δηλαδή</a:t>
            </a:r>
            <a:endParaRPr kumimoji="0" lang="el-GR" sz="14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8546" name="Object 2"/>
          <p:cNvGraphicFramePr>
            <a:graphicFrameLocks noChangeAspect="1"/>
          </p:cNvGraphicFramePr>
          <p:nvPr/>
        </p:nvGraphicFramePr>
        <p:xfrm>
          <a:off x="762000" y="2286000"/>
          <a:ext cx="3124200" cy="533400"/>
        </p:xfrm>
        <a:graphic>
          <a:graphicData uri="http://schemas.openxmlformats.org/presentationml/2006/ole">
            <p:oleObj spid="_x0000_s108546" name="Equation" r:id="rId3" imgW="1549080" imgH="241200" progId="Equation.DSMT4">
              <p:embed/>
            </p:oleObj>
          </a:graphicData>
        </a:graphic>
      </p:graphicFrame>
      <p:graphicFrame>
        <p:nvGraphicFramePr>
          <p:cNvPr id="108547" name="Object 3"/>
          <p:cNvGraphicFramePr>
            <a:graphicFrameLocks noChangeAspect="1"/>
          </p:cNvGraphicFramePr>
          <p:nvPr/>
        </p:nvGraphicFramePr>
        <p:xfrm>
          <a:off x="762000" y="3276600"/>
          <a:ext cx="2819400" cy="457200"/>
        </p:xfrm>
        <a:graphic>
          <a:graphicData uri="http://schemas.openxmlformats.org/presentationml/2006/ole">
            <p:oleObj spid="_x0000_s108547" name="Equation" r:id="rId4" imgW="1562040" imgH="241200" progId="Equation.DSMT4">
              <p:embed/>
            </p:oleObj>
          </a:graphicData>
        </a:graphic>
      </p:graphicFrame>
      <p:sp>
        <p:nvSpPr>
          <p:cNvPr id="108548" name="Rectangle 4"/>
          <p:cNvSpPr>
            <a:spLocks noChangeArrowheads="1"/>
          </p:cNvSpPr>
          <p:nvPr/>
        </p:nvSpPr>
        <p:spPr bwMode="auto">
          <a:xfrm>
            <a:off x="762000" y="2971800"/>
            <a:ext cx="3352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038600" y="2362200"/>
            <a:ext cx="851515" cy="369332"/>
          </a:xfrm>
          <a:prstGeom prst="rect">
            <a:avLst/>
          </a:prstGeom>
        </p:spPr>
        <p:txBody>
          <a:bodyPr wrap="none">
            <a:spAutoFit/>
          </a:bodyPr>
          <a:lstStyle/>
          <a:p>
            <a:r>
              <a:rPr lang="el-GR" dirty="0" smtClean="0"/>
              <a:t>(3.160)</a:t>
            </a:r>
            <a:endParaRPr lang="en-US" dirty="0"/>
          </a:p>
        </p:txBody>
      </p:sp>
      <p:sp>
        <p:nvSpPr>
          <p:cNvPr id="8" name="Rectangle 7"/>
          <p:cNvSpPr/>
          <p:nvPr/>
        </p:nvSpPr>
        <p:spPr>
          <a:xfrm>
            <a:off x="4146242" y="3244334"/>
            <a:ext cx="851515" cy="369332"/>
          </a:xfrm>
          <a:prstGeom prst="rect">
            <a:avLst/>
          </a:prstGeom>
        </p:spPr>
        <p:txBody>
          <a:bodyPr wrap="none">
            <a:spAutoFit/>
          </a:bodyPr>
          <a:lstStyle/>
          <a:p>
            <a:r>
              <a:rPr lang="el-GR" dirty="0" smtClean="0"/>
              <a:t>(3.161)</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572000" cy="646331"/>
          </a:xfrm>
          <a:prstGeom prst="rect">
            <a:avLst/>
          </a:prstGeom>
        </p:spPr>
        <p:txBody>
          <a:bodyPr>
            <a:spAutoFit/>
          </a:bodyPr>
          <a:lstStyle/>
          <a:p>
            <a:r>
              <a:rPr lang="el-GR" b="1" dirty="0" smtClean="0">
                <a:solidFill>
                  <a:srgbClr val="FF0000"/>
                </a:solidFill>
              </a:rPr>
              <a:t>Παράλληλη λειτουργία μονοφασικών μετασχηματιστών</a:t>
            </a:r>
            <a:endParaRPr lang="en-US" dirty="0">
              <a:solidFill>
                <a:srgbClr val="FF0000"/>
              </a:solidFill>
            </a:endParaRPr>
          </a:p>
        </p:txBody>
      </p:sp>
      <p:sp>
        <p:nvSpPr>
          <p:cNvPr id="109569" name="Rectangle 1"/>
          <p:cNvSpPr>
            <a:spLocks noChangeArrowheads="1"/>
          </p:cNvSpPr>
          <p:nvPr/>
        </p:nvSpPr>
        <p:spPr bwMode="auto">
          <a:xfrm>
            <a:off x="533400" y="1645622"/>
            <a:ext cx="7696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Εάν αμελήσουμε την επίδραση του ρεύματος διέγερσης (και κατ’ επέκταση του παράλληλου κλάδου), το ισοδύναμο κύκλωμα των μετασχηματιστών κατά την παράλληλη σύνδεση, θα έχει τη μορφή του σχ.3-33.</a:t>
            </a:r>
            <a:endParaRPr kumimoji="0" lang="el-GR" sz="16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9570" name="Picture 2"/>
          <p:cNvPicPr>
            <a:picLocks noChangeAspect="1" noChangeArrowheads="1"/>
          </p:cNvPicPr>
          <p:nvPr/>
        </p:nvPicPr>
        <p:blipFill>
          <a:blip r:embed="rId3" cstate="print"/>
          <a:srcRect/>
          <a:stretch>
            <a:fillRect/>
          </a:stretch>
        </p:blipFill>
        <p:spPr bwMode="auto">
          <a:xfrm>
            <a:off x="2819400" y="3048000"/>
            <a:ext cx="3114675" cy="1704975"/>
          </a:xfrm>
          <a:prstGeom prst="rect">
            <a:avLst/>
          </a:prstGeom>
          <a:noFill/>
          <a:ln w="9525">
            <a:noFill/>
            <a:miter lim="800000"/>
            <a:headEnd/>
            <a:tailEnd/>
          </a:ln>
        </p:spPr>
      </p:pic>
      <p:sp>
        <p:nvSpPr>
          <p:cNvPr id="109572" name="Rectangle 4"/>
          <p:cNvSpPr>
            <a:spLocks noChangeArrowheads="1"/>
          </p:cNvSpPr>
          <p:nvPr/>
        </p:nvSpPr>
        <p:spPr bwMode="auto">
          <a:xfrm>
            <a:off x="1143000" y="5257800"/>
            <a:ext cx="6629400" cy="2616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Σχήμα 3-33: </a:t>
            </a:r>
            <a:r>
              <a:rPr kumimoji="0" lang="el-G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Ισοδύναμο κύκλωμα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9571" name="Object 3"/>
          <p:cNvGraphicFramePr>
            <a:graphicFrameLocks noChangeAspect="1"/>
          </p:cNvGraphicFramePr>
          <p:nvPr/>
        </p:nvGraphicFramePr>
        <p:xfrm>
          <a:off x="3581400" y="5334000"/>
          <a:ext cx="114300" cy="123825"/>
        </p:xfrm>
        <a:graphic>
          <a:graphicData uri="http://schemas.openxmlformats.org/presentationml/2006/ole">
            <p:oleObj spid="_x0000_s109571" name="Equation" r:id="rId4" imgW="114102" imgH="126780" progId="Equation.DSMT4">
              <p:embed/>
            </p:oleObj>
          </a:graphicData>
        </a:graphic>
      </p:graphicFrame>
      <p:sp>
        <p:nvSpPr>
          <p:cNvPr id="109573" name="Rectangle 5"/>
          <p:cNvSpPr>
            <a:spLocks noChangeArrowheads="1"/>
          </p:cNvSpPr>
          <p:nvPr/>
        </p:nvSpPr>
        <p:spPr bwMode="auto">
          <a:xfrm rot="10800000" flipV="1">
            <a:off x="3962400" y="5257800"/>
            <a:ext cx="4495800" cy="4308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μονοφασικών μετασχηματιστών</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σε παράλληλη σύνδεση.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4572000" cy="646331"/>
          </a:xfrm>
          <a:prstGeom prst="rect">
            <a:avLst/>
          </a:prstGeom>
        </p:spPr>
        <p:txBody>
          <a:bodyPr>
            <a:spAutoFit/>
          </a:bodyPr>
          <a:lstStyle/>
          <a:p>
            <a:r>
              <a:rPr lang="el-GR" b="1" dirty="0" smtClean="0">
                <a:solidFill>
                  <a:srgbClr val="FF0000"/>
                </a:solidFill>
              </a:rPr>
              <a:t>Παράλληλη λειτουργία μονοφασικών μετασχηματιστών</a:t>
            </a:r>
            <a:endParaRPr lang="en-US" dirty="0">
              <a:solidFill>
                <a:srgbClr val="FF0000"/>
              </a:solidFill>
            </a:endParaRPr>
          </a:p>
        </p:txBody>
      </p:sp>
      <p:sp>
        <p:nvSpPr>
          <p:cNvPr id="110593" name="Rectangle 1"/>
          <p:cNvSpPr>
            <a:spLocks noChangeArrowheads="1"/>
          </p:cNvSpPr>
          <p:nvPr/>
        </p:nvSpPr>
        <p:spPr bwMode="auto">
          <a:xfrm>
            <a:off x="914400" y="990600"/>
            <a:ext cx="2286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0594" name="Object 2"/>
          <p:cNvGraphicFramePr>
            <a:graphicFrameLocks noChangeAspect="1"/>
          </p:cNvGraphicFramePr>
          <p:nvPr/>
        </p:nvGraphicFramePr>
        <p:xfrm>
          <a:off x="304800" y="1447800"/>
          <a:ext cx="4114800" cy="457200"/>
        </p:xfrm>
        <a:graphic>
          <a:graphicData uri="http://schemas.openxmlformats.org/presentationml/2006/ole">
            <p:oleObj spid="_x0000_s110594" name="Equation" r:id="rId3" imgW="2692080" imgH="279360" progId="Equation.DSMT4">
              <p:embed/>
            </p:oleObj>
          </a:graphicData>
        </a:graphic>
      </p:graphicFrame>
      <p:sp>
        <p:nvSpPr>
          <p:cNvPr id="5" name="Rectangle 4"/>
          <p:cNvSpPr/>
          <p:nvPr/>
        </p:nvSpPr>
        <p:spPr>
          <a:xfrm>
            <a:off x="4648200" y="1447800"/>
            <a:ext cx="851515" cy="369332"/>
          </a:xfrm>
          <a:prstGeom prst="rect">
            <a:avLst/>
          </a:prstGeom>
        </p:spPr>
        <p:txBody>
          <a:bodyPr wrap="none">
            <a:spAutoFit/>
          </a:bodyPr>
          <a:lstStyle/>
          <a:p>
            <a:r>
              <a:rPr lang="el-GR" dirty="0" smtClean="0"/>
              <a:t>(3.162)</a:t>
            </a:r>
            <a:endParaRPr lang="en-US" dirty="0"/>
          </a:p>
        </p:txBody>
      </p:sp>
      <p:sp>
        <p:nvSpPr>
          <p:cNvPr id="110596" name="Rectangle 4"/>
          <p:cNvSpPr>
            <a:spLocks noChangeArrowheads="1"/>
          </p:cNvSpPr>
          <p:nvPr/>
        </p:nvSpPr>
        <p:spPr bwMode="auto">
          <a:xfrm>
            <a:off x="533400" y="2209800"/>
            <a:ext cx="38862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ισοδύναμη σύνθετη αντίσταση (ωμική αντίσταση και αντίδραση σκέδασης) του κλάδου σειράς του ισοδυνάμου κυκλώματος του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0595" name="Object 3"/>
          <p:cNvGraphicFramePr>
            <a:graphicFrameLocks noChangeAspect="1"/>
          </p:cNvGraphicFramePr>
          <p:nvPr/>
        </p:nvGraphicFramePr>
        <p:xfrm>
          <a:off x="1676400" y="2590800"/>
          <a:ext cx="228600" cy="161925"/>
        </p:xfrm>
        <a:graphic>
          <a:graphicData uri="http://schemas.openxmlformats.org/presentationml/2006/ole">
            <p:oleObj spid="_x0000_s110595" name="Equation" r:id="rId4" imgW="228501" imgH="165028" progId="Equation.DSMT4">
              <p:embed/>
            </p:oleObj>
          </a:graphicData>
        </a:graphic>
      </p:graphicFrame>
      <p:sp>
        <p:nvSpPr>
          <p:cNvPr id="110597" name="Rectangle 5"/>
          <p:cNvSpPr>
            <a:spLocks noChangeArrowheads="1"/>
          </p:cNvSpPr>
          <p:nvPr/>
        </p:nvSpPr>
        <p:spPr bwMode="auto">
          <a:xfrm rot="10800000" flipV="1">
            <a:off x="2209800" y="2590800"/>
            <a:ext cx="1905000" cy="4308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μετασχηματιστή, </a:t>
            </a: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ανηγμένη</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στο πρωτεύον.</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8" name="Rectangle 6"/>
          <p:cNvSpPr>
            <a:spLocks noChangeArrowheads="1"/>
          </p:cNvSpPr>
          <p:nvPr/>
        </p:nvSpPr>
        <p:spPr bwMode="auto">
          <a:xfrm>
            <a:off x="457200" y="3276600"/>
            <a:ext cx="5257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Κατά την παράλληλη σύνδεση και σύμφωνα με το σχ.3-33, θα ισχύει ότι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0599" name="Object 7"/>
          <p:cNvGraphicFramePr>
            <a:graphicFrameLocks noChangeAspect="1"/>
          </p:cNvGraphicFramePr>
          <p:nvPr/>
        </p:nvGraphicFramePr>
        <p:xfrm>
          <a:off x="457200" y="3733800"/>
          <a:ext cx="3810000" cy="381000"/>
        </p:xfrm>
        <a:graphic>
          <a:graphicData uri="http://schemas.openxmlformats.org/presentationml/2006/ole">
            <p:oleObj spid="_x0000_s110599" name="Equation" r:id="rId5" imgW="2692080" imgH="253800" progId="Equation.DSMT4">
              <p:embed/>
            </p:oleObj>
          </a:graphicData>
        </a:graphic>
      </p:graphicFrame>
      <p:sp>
        <p:nvSpPr>
          <p:cNvPr id="11" name="Rectangle 10"/>
          <p:cNvSpPr/>
          <p:nvPr/>
        </p:nvSpPr>
        <p:spPr>
          <a:xfrm>
            <a:off x="4419600" y="3733800"/>
            <a:ext cx="851515" cy="369332"/>
          </a:xfrm>
          <a:prstGeom prst="rect">
            <a:avLst/>
          </a:prstGeom>
        </p:spPr>
        <p:txBody>
          <a:bodyPr wrap="none">
            <a:spAutoFit/>
          </a:bodyPr>
          <a:lstStyle/>
          <a:p>
            <a:r>
              <a:rPr lang="el-GR" dirty="0" smtClean="0"/>
              <a:t>(3.163)</a:t>
            </a:r>
            <a:endParaRPr lang="en-US" dirty="0"/>
          </a:p>
        </p:txBody>
      </p:sp>
      <p:sp>
        <p:nvSpPr>
          <p:cNvPr id="110600" name="Rectangle 8"/>
          <p:cNvSpPr>
            <a:spLocks noChangeArrowheads="1"/>
          </p:cNvSpPr>
          <p:nvPr/>
        </p:nvSpPr>
        <p:spPr bwMode="auto">
          <a:xfrm>
            <a:off x="990600" y="4495800"/>
            <a:ext cx="3733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Στην περίπτωση που ισχύουν οι τρεις πρώτες συνθήκες παραλληλισμού (και ιδιαίτερα εκείνη των ίσων σχέσεων μεταφοράς), δεν θα υπάρχουν εσωτερικά ρεύματα μεταξύ των δευτερευόντων τυλιγμάτων των μετασχηματιστών και αυτό έχει σαν αποτέλεσμα τα ρεύματα των τυλιγμάτων να συνδέονται μεταξύ τους όπως τα ρεύματα των παράλληλων συνδεδεμένων αντιστάσεων.</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3054747" cy="461665"/>
          </a:xfrm>
          <a:prstGeom prst="rect">
            <a:avLst/>
          </a:prstGeom>
        </p:spPr>
        <p:txBody>
          <a:bodyPr wrap="none">
            <a:spAutoFit/>
          </a:bodyPr>
          <a:lstStyle/>
          <a:p>
            <a:r>
              <a:rPr lang="el-GR" sz="2400" b="1" dirty="0" smtClean="0"/>
              <a:t>Αυτομετασχηματιστής</a:t>
            </a:r>
            <a:endParaRPr lang="en-US" sz="2400" dirty="0"/>
          </a:p>
        </p:txBody>
      </p:sp>
      <p:sp>
        <p:nvSpPr>
          <p:cNvPr id="111617" name="Rectangle 1"/>
          <p:cNvSpPr>
            <a:spLocks noChangeArrowheads="1"/>
          </p:cNvSpPr>
          <p:nvPr/>
        </p:nvSpPr>
        <p:spPr bwMode="auto">
          <a:xfrm>
            <a:off x="762000" y="996807"/>
            <a:ext cx="69342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Στο μετασχηματιστή δύο τυλιγμάτων που εξετάσαμε μέχρι τώρα, τα δύο τυλίγματα πρωτεύοντος και δευτερεύοντος ήταν ηλεκτρικά απομονωμένα μεταξύ τους (δεν υπήρχε γαλβανική σύνδεση). Τα τυλίγματα αυτά έχουν μαγνητική σύζευξη, η δε μεταφορά ηλεκτρικής ενέργειας από το ένα τύλιγμα στο άλλο, στηρίζεται στο φαινόμενο της μαγνητικής επαγωγής. Στην περίπτωση που τα δύο αυτά τυλίγματα συνδεθούν και αγώγιμα μεταξύ τους, σχηματίζεται ο λεγόμενος </a:t>
            </a:r>
            <a:r>
              <a:rPr kumimoji="0" lang="el-GR"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αυτομετασχηματιστής</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autotransformer</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σχ.3-35.</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3536802" cy="523220"/>
          </a:xfrm>
          <a:prstGeom prst="rect">
            <a:avLst/>
          </a:prstGeom>
        </p:spPr>
        <p:txBody>
          <a:bodyPr wrap="none">
            <a:spAutoFit/>
          </a:bodyPr>
          <a:lstStyle/>
          <a:p>
            <a:r>
              <a:rPr lang="el-GR" sz="2800" b="1" dirty="0" smtClean="0"/>
              <a:t>Αυτομετασχηματιστής</a:t>
            </a:r>
            <a:endParaRPr lang="en-US" sz="2800" dirty="0"/>
          </a:p>
        </p:txBody>
      </p:sp>
      <p:pic>
        <p:nvPicPr>
          <p:cNvPr id="112642" name="Picture 2"/>
          <p:cNvPicPr>
            <a:picLocks noChangeAspect="1" noChangeArrowheads="1"/>
          </p:cNvPicPr>
          <p:nvPr/>
        </p:nvPicPr>
        <p:blipFill>
          <a:blip r:embed="rId2" cstate="print"/>
          <a:srcRect/>
          <a:stretch>
            <a:fillRect/>
          </a:stretch>
        </p:blipFill>
        <p:spPr bwMode="auto">
          <a:xfrm>
            <a:off x="1676400" y="1561744"/>
            <a:ext cx="4933950" cy="3181706"/>
          </a:xfrm>
          <a:prstGeom prst="rect">
            <a:avLst/>
          </a:prstGeom>
          <a:noFill/>
          <a:ln w="9525">
            <a:noFill/>
            <a:miter lim="800000"/>
            <a:headEnd/>
            <a:tailEnd/>
          </a:ln>
        </p:spPr>
      </p:pic>
      <p:sp>
        <p:nvSpPr>
          <p:cNvPr id="112643" name="Rectangle 3"/>
          <p:cNvSpPr>
            <a:spLocks noChangeArrowheads="1"/>
          </p:cNvSpPr>
          <p:nvPr/>
        </p:nvSpPr>
        <p:spPr bwMode="auto">
          <a:xfrm>
            <a:off x="1219200" y="5257800"/>
            <a:ext cx="5486400" cy="4308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3-35: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Σύνδεση απλού μετασχηματιστή δύο τυλιγμάτων ως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αυτομετασχηματιστή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3536802" cy="523220"/>
          </a:xfrm>
          <a:prstGeom prst="rect">
            <a:avLst/>
          </a:prstGeom>
        </p:spPr>
        <p:txBody>
          <a:bodyPr wrap="none">
            <a:spAutoFit/>
          </a:bodyPr>
          <a:lstStyle/>
          <a:p>
            <a:r>
              <a:rPr lang="el-GR" sz="2800" b="1" dirty="0" smtClean="0"/>
              <a:t>Αυτομετασχηματιστής</a:t>
            </a:r>
            <a:endParaRPr lang="en-US" sz="2800" dirty="0"/>
          </a:p>
        </p:txBody>
      </p:sp>
      <p:sp>
        <p:nvSpPr>
          <p:cNvPr id="3" name="Rectangle 2"/>
          <p:cNvSpPr/>
          <p:nvPr/>
        </p:nvSpPr>
        <p:spPr>
          <a:xfrm>
            <a:off x="457200" y="1219200"/>
            <a:ext cx="7924800" cy="2677656"/>
          </a:xfrm>
          <a:prstGeom prst="rect">
            <a:avLst/>
          </a:prstGeom>
        </p:spPr>
        <p:txBody>
          <a:bodyPr wrap="square">
            <a:spAutoFit/>
          </a:bodyPr>
          <a:lstStyle/>
          <a:p>
            <a:pPr algn="just"/>
            <a:r>
              <a:rPr lang="el-GR" sz="2400" b="1" dirty="0" smtClean="0"/>
              <a:t>Στο σχ.3-35, δείχνονται όλες οι δυνατές συνδέσεις ενός απλού μονοφασικού μετασχηματιστή σεαυτομετασχηματιστή. Παρατηρούμε ότι, ανάλογα με τη συνδεσμολογία των δύο τυλιγμάτων ο </a:t>
            </a:r>
            <a:r>
              <a:rPr lang="el-GR" sz="2400" b="1" dirty="0" err="1" smtClean="0"/>
              <a:t>αυτομετασχηματιστής</a:t>
            </a:r>
            <a:r>
              <a:rPr lang="el-GR" sz="2400" b="1" dirty="0" smtClean="0"/>
              <a:t>, μπορεί να λειτουργεί ως μετασχηματιστής ανύψωσης ή υποβιβασμού της τάσης τροφοδοσίας</a:t>
            </a:r>
            <a:endParaRPr lang="en-US" sz="2400"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400"/>
          </a:xfrm>
        </p:spPr>
        <p:txBody>
          <a:bodyPr>
            <a:noAutofit/>
          </a:bodyPr>
          <a:lstStyle/>
          <a:p>
            <a:r>
              <a:rPr lang="el-GR" sz="3200" b="1" dirty="0" smtClean="0"/>
              <a:t>Αυτομετασχηματιστής</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533400" y="685800"/>
            <a:ext cx="8305800" cy="5181600"/>
          </a:xfrm>
        </p:spPr>
        <p:txBody>
          <a:bodyPr>
            <a:normAutofit/>
          </a:bodyPr>
          <a:lstStyle/>
          <a:p>
            <a:pPr algn="just"/>
            <a:r>
              <a:rPr lang="el-GR" sz="2600" b="1" dirty="0" smtClean="0">
                <a:solidFill>
                  <a:schemeClr val="tx1">
                    <a:lumMod val="85000"/>
                    <a:lumOff val="15000"/>
                  </a:schemeClr>
                </a:solidFill>
              </a:rPr>
              <a:t>Η γαλβανική σύνδεση μεταξύ των δύο τυλιγμάτων είναι που εξασφαλίζει ότι ένα μέρος της μεταφερόμενης ηλεκτρικής ενέργειας από το πρωτεύον στο δευτερεύον τύλιγμα γίνεται δια αγωγής και το υπόλοιπο για επαγωγής λόγω της μαγνητικής σύζευξης. Λόγω δε της γαλβανικής σύνδεσης, το ένα από τα δύο τυλίγματα ανήκει από κοινού στο πρωτεύον και στο δευτερεύον τύλιγμα και είναι γνωστό ως κοινό τύλιγμα (</a:t>
            </a:r>
            <a:r>
              <a:rPr lang="en-US" sz="2600" b="1" dirty="0" smtClean="0">
                <a:solidFill>
                  <a:schemeClr val="tx1">
                    <a:lumMod val="85000"/>
                    <a:lumOff val="15000"/>
                  </a:schemeClr>
                </a:solidFill>
              </a:rPr>
              <a:t>common winding</a:t>
            </a:r>
            <a:r>
              <a:rPr lang="el-GR" sz="2600" b="1" dirty="0" smtClean="0">
                <a:solidFill>
                  <a:schemeClr val="tx1">
                    <a:lumMod val="85000"/>
                    <a:lumOff val="15000"/>
                  </a:schemeClr>
                </a:solidFill>
              </a:rPr>
              <a:t>), ενώ το άλλο τύλιγμα είναι γνωστό ως τύλιγμα σειράς (</a:t>
            </a:r>
            <a:r>
              <a:rPr lang="en-US" sz="2600" b="1" dirty="0" smtClean="0">
                <a:solidFill>
                  <a:schemeClr val="tx1">
                    <a:lumMod val="85000"/>
                    <a:lumOff val="15000"/>
                  </a:schemeClr>
                </a:solidFill>
              </a:rPr>
              <a:t>series winding</a:t>
            </a:r>
            <a:r>
              <a:rPr lang="el-GR" sz="2600" b="1" dirty="0" smtClean="0">
                <a:solidFill>
                  <a:schemeClr val="tx1">
                    <a:lumMod val="85000"/>
                    <a:lumOff val="15000"/>
                  </a:schemeClr>
                </a:solidFill>
              </a:rPr>
              <a:t>)</a:t>
            </a:r>
            <a:r>
              <a:rPr lang="el-GR" sz="2600" dirty="0" smtClean="0"/>
              <a:t>.</a:t>
            </a:r>
            <a:endParaRPr lang="en-US" sz="2600" dirty="0" smtClean="0"/>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3536802" cy="523220"/>
          </a:xfrm>
          <a:prstGeom prst="rect">
            <a:avLst/>
          </a:prstGeom>
        </p:spPr>
        <p:txBody>
          <a:bodyPr wrap="none">
            <a:spAutoFit/>
          </a:bodyPr>
          <a:lstStyle/>
          <a:p>
            <a:r>
              <a:rPr lang="el-GR" sz="2800" b="1" dirty="0" smtClean="0"/>
              <a:t>Αυτομετασχηματιστής</a:t>
            </a:r>
            <a:endParaRPr lang="en-US" sz="2800" dirty="0"/>
          </a:p>
        </p:txBody>
      </p:sp>
      <p:sp>
        <p:nvSpPr>
          <p:cNvPr id="113665" name="Rectangle 1"/>
          <p:cNvSpPr>
            <a:spLocks noChangeArrowheads="1"/>
          </p:cNvSpPr>
          <p:nvPr/>
        </p:nvSpPr>
        <p:spPr bwMode="auto">
          <a:xfrm>
            <a:off x="381000" y="1295400"/>
            <a:ext cx="6400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24413" algn="r"/>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την ανάλυση της λειτουργίας του αυτομετασχηματιστή και τον προσδιορισμό του ισοδυνάμου κυκλώματος, ας θεωρήσουμε το κύκλωμα  του σχ.3-36.</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24413"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3666" name="Picture 2"/>
          <p:cNvPicPr>
            <a:picLocks noChangeAspect="1" noChangeArrowheads="1"/>
          </p:cNvPicPr>
          <p:nvPr/>
        </p:nvPicPr>
        <p:blipFill>
          <a:blip r:embed="rId2" cstate="print"/>
          <a:srcRect/>
          <a:stretch>
            <a:fillRect/>
          </a:stretch>
        </p:blipFill>
        <p:spPr bwMode="auto">
          <a:xfrm>
            <a:off x="1295400" y="2590800"/>
            <a:ext cx="2819400" cy="2438400"/>
          </a:xfrm>
          <a:prstGeom prst="rect">
            <a:avLst/>
          </a:prstGeom>
          <a:noFill/>
          <a:ln w="9525">
            <a:noFill/>
            <a:miter lim="800000"/>
            <a:headEnd/>
            <a:tailEnd/>
          </a:ln>
        </p:spPr>
      </p:pic>
      <p:sp>
        <p:nvSpPr>
          <p:cNvPr id="113667" name="Rectangle 3"/>
          <p:cNvSpPr>
            <a:spLocks noChangeArrowheads="1"/>
          </p:cNvSpPr>
          <p:nvPr/>
        </p:nvSpPr>
        <p:spPr bwMode="auto">
          <a:xfrm>
            <a:off x="990600" y="5638800"/>
            <a:ext cx="5486400" cy="2616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3-36: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Συνδεσμολογία μονοφασικού μετασχηματιστή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normAutofit/>
          </a:bodyPr>
          <a:lstStyle/>
          <a:p>
            <a:r>
              <a:rPr lang="el-GR" sz="2800" b="1" dirty="0" smtClean="0"/>
              <a:t>ΜΕΤΑΣΧΗΜΑΤΙΣΤΕΣ</a:t>
            </a:r>
            <a:endParaRPr lang="en-US" sz="2800" dirty="0"/>
          </a:p>
        </p:txBody>
      </p:sp>
      <p:sp>
        <p:nvSpPr>
          <p:cNvPr id="3" name="Subtitle 2"/>
          <p:cNvSpPr>
            <a:spLocks noGrp="1"/>
          </p:cNvSpPr>
          <p:nvPr>
            <p:ph type="subTitle" idx="1"/>
          </p:nvPr>
        </p:nvSpPr>
        <p:spPr>
          <a:xfrm>
            <a:off x="304800" y="1143000"/>
            <a:ext cx="7924800" cy="4876800"/>
          </a:xfrm>
        </p:spPr>
        <p:txBody>
          <a:bodyPr/>
          <a:lstStyle/>
          <a:p>
            <a:r>
              <a:rPr lang="el-GR" sz="2800" b="1" dirty="0" smtClean="0">
                <a:solidFill>
                  <a:srgbClr val="FF0000"/>
                </a:solidFill>
              </a:rPr>
              <a:t>Πυρήνες Μετασχηματιστών   </a:t>
            </a:r>
          </a:p>
          <a:p>
            <a:endParaRPr lang="en-US" sz="2800" b="1" dirty="0" smtClean="0">
              <a:solidFill>
                <a:srgbClr val="FF0000"/>
              </a:solidFill>
            </a:endParaRPr>
          </a:p>
          <a:p>
            <a:pPr>
              <a:buFont typeface="Arial" pitchFamily="34" charset="0"/>
              <a:buChar char="•"/>
            </a:pPr>
            <a:r>
              <a:rPr lang="el-GR" b="1" dirty="0">
                <a:solidFill>
                  <a:schemeClr val="tx1"/>
                </a:solidFill>
              </a:rPr>
              <a:t>Για τον περιορισμό των απωλειών σκέδασης  στο μετασχηματιστή τύπου πυρήνα, τα τυλίγματα του πρωτεύοντος και του δευτερεύοντος μοιράζονται εξίσου και στα δύο σκέλη. Οι αγωγοί των τυλιγμάτων κατασκευάζονται από χαλκό ή αλουμίνιο.</a:t>
            </a:r>
            <a:endParaRPr lang="en-US" b="1" dirty="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3536802" cy="523220"/>
          </a:xfrm>
          <a:prstGeom prst="rect">
            <a:avLst/>
          </a:prstGeom>
        </p:spPr>
        <p:txBody>
          <a:bodyPr wrap="none">
            <a:spAutoFit/>
          </a:bodyPr>
          <a:lstStyle/>
          <a:p>
            <a:r>
              <a:rPr lang="el-GR" sz="2800" b="1" dirty="0" smtClean="0"/>
              <a:t>Αυτομετασχηματιστής</a:t>
            </a:r>
            <a:endParaRPr lang="en-US" sz="2800" dirty="0"/>
          </a:p>
        </p:txBody>
      </p:sp>
      <p:sp>
        <p:nvSpPr>
          <p:cNvPr id="115713" name="Rectangle 1"/>
          <p:cNvSpPr>
            <a:spLocks noChangeArrowheads="1"/>
          </p:cNvSpPr>
          <p:nvPr/>
        </p:nvSpPr>
        <p:spPr bwMode="auto">
          <a:xfrm>
            <a:off x="914400" y="1081444"/>
            <a:ext cx="7315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24413" algn="r"/>
              </a:tabLst>
            </a:pPr>
            <a:r>
              <a:rPr kumimoji="0" lang="el-G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Όπως στον απλό μετασχηματιστή δύο τυλιγμάτων έτσι και στον αυτομετασχηματιστή του σχ.3-36, ισχύει ότι</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24413" algn="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5714" name="Object 2"/>
          <p:cNvGraphicFramePr>
            <a:graphicFrameLocks noChangeAspect="1"/>
          </p:cNvGraphicFramePr>
          <p:nvPr/>
        </p:nvGraphicFramePr>
        <p:xfrm>
          <a:off x="838200" y="1981200"/>
          <a:ext cx="1905000" cy="685800"/>
        </p:xfrm>
        <a:graphic>
          <a:graphicData uri="http://schemas.openxmlformats.org/presentationml/2006/ole">
            <p:oleObj spid="_x0000_s115714" name="Equation" r:id="rId3" imgW="1130040" imgH="431640" progId="Equation.DSMT4">
              <p:embed/>
            </p:oleObj>
          </a:graphicData>
        </a:graphic>
      </p:graphicFrame>
      <p:sp>
        <p:nvSpPr>
          <p:cNvPr id="5" name="Rectangle 4"/>
          <p:cNvSpPr/>
          <p:nvPr/>
        </p:nvSpPr>
        <p:spPr>
          <a:xfrm>
            <a:off x="2971800" y="2133600"/>
            <a:ext cx="851515" cy="369332"/>
          </a:xfrm>
          <a:prstGeom prst="rect">
            <a:avLst/>
          </a:prstGeom>
        </p:spPr>
        <p:txBody>
          <a:bodyPr wrap="none">
            <a:spAutoFit/>
          </a:bodyPr>
          <a:lstStyle/>
          <a:p>
            <a:r>
              <a:rPr lang="el-GR" dirty="0" smtClean="0"/>
              <a:t>(3.195)</a:t>
            </a:r>
            <a:endParaRPr lang="en-US" dirty="0"/>
          </a:p>
        </p:txBody>
      </p:sp>
      <p:sp>
        <p:nvSpPr>
          <p:cNvPr id="115715" name="Rectangle 3"/>
          <p:cNvSpPr>
            <a:spLocks noChangeArrowheads="1"/>
          </p:cNvSpPr>
          <p:nvPr/>
        </p:nvSpPr>
        <p:spPr bwMode="auto">
          <a:xfrm>
            <a:off x="685800" y="2971800"/>
            <a:ext cx="4267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Επιπλέον είναι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5716" name="Object 4"/>
          <p:cNvGraphicFramePr>
            <a:graphicFrameLocks noChangeAspect="1"/>
          </p:cNvGraphicFramePr>
          <p:nvPr/>
        </p:nvGraphicFramePr>
        <p:xfrm>
          <a:off x="762000" y="3429000"/>
          <a:ext cx="1524000" cy="457200"/>
        </p:xfrm>
        <a:graphic>
          <a:graphicData uri="http://schemas.openxmlformats.org/presentationml/2006/ole">
            <p:oleObj spid="_x0000_s115716" name="Equation" r:id="rId4" imgW="838080" imgH="228600" progId="Equation.DSMT4">
              <p:embed/>
            </p:oleObj>
          </a:graphicData>
        </a:graphic>
      </p:graphicFrame>
      <p:sp>
        <p:nvSpPr>
          <p:cNvPr id="8" name="Rectangle 7"/>
          <p:cNvSpPr/>
          <p:nvPr/>
        </p:nvSpPr>
        <p:spPr>
          <a:xfrm>
            <a:off x="2590800" y="3505200"/>
            <a:ext cx="904415" cy="369332"/>
          </a:xfrm>
          <a:prstGeom prst="rect">
            <a:avLst/>
          </a:prstGeom>
        </p:spPr>
        <p:txBody>
          <a:bodyPr wrap="none">
            <a:spAutoFit/>
          </a:bodyPr>
          <a:lstStyle/>
          <a:p>
            <a:r>
              <a:rPr lang="el-GR" dirty="0" smtClean="0"/>
              <a:t> (3.196)</a:t>
            </a:r>
            <a:endParaRPr lang="en-US" dirty="0"/>
          </a:p>
        </p:txBody>
      </p:sp>
      <p:sp>
        <p:nvSpPr>
          <p:cNvPr id="115717" name="Rectangle 5"/>
          <p:cNvSpPr>
            <a:spLocks noChangeArrowheads="1"/>
          </p:cNvSpPr>
          <p:nvPr/>
        </p:nvSpPr>
        <p:spPr bwMode="auto">
          <a:xfrm>
            <a:off x="685800" y="4267200"/>
            <a:ext cx="6172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Από τις (3.195) και (3.196), προκύπτει ότι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5718" name="Object 6"/>
          <p:cNvGraphicFramePr>
            <a:graphicFrameLocks noChangeAspect="1"/>
          </p:cNvGraphicFramePr>
          <p:nvPr/>
        </p:nvGraphicFramePr>
        <p:xfrm>
          <a:off x="762000" y="4800600"/>
          <a:ext cx="3733800" cy="914400"/>
        </p:xfrm>
        <a:graphic>
          <a:graphicData uri="http://schemas.openxmlformats.org/presentationml/2006/ole">
            <p:oleObj spid="_x0000_s115718" name="Equation" r:id="rId5" imgW="2501640" imgH="482400" progId="Equation.DSMT4">
              <p:embed/>
            </p:oleObj>
          </a:graphicData>
        </a:graphic>
      </p:graphicFrame>
      <p:sp>
        <p:nvSpPr>
          <p:cNvPr id="11" name="Rectangle 10"/>
          <p:cNvSpPr/>
          <p:nvPr/>
        </p:nvSpPr>
        <p:spPr>
          <a:xfrm>
            <a:off x="4572000" y="5029200"/>
            <a:ext cx="851515" cy="369332"/>
          </a:xfrm>
          <a:prstGeom prst="rect">
            <a:avLst/>
          </a:prstGeom>
        </p:spPr>
        <p:txBody>
          <a:bodyPr wrap="none">
            <a:spAutoFit/>
          </a:bodyPr>
          <a:lstStyle/>
          <a:p>
            <a:r>
              <a:rPr lang="el-GR" dirty="0" smtClean="0"/>
              <a:t>(3.197)</a:t>
            </a:r>
            <a:endParaRPr lang="en-US" dirty="0"/>
          </a:p>
        </p:txBody>
      </p:sp>
      <p:sp>
        <p:nvSpPr>
          <p:cNvPr id="115719" name="Rectangle 7"/>
          <p:cNvSpPr>
            <a:spLocks noChangeArrowheads="1"/>
          </p:cNvSpPr>
          <p:nvPr/>
        </p:nvSpPr>
        <p:spPr bwMode="auto">
          <a:xfrm>
            <a:off x="685800" y="5943600"/>
            <a:ext cx="2057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5720" name="Object 8"/>
          <p:cNvGraphicFramePr>
            <a:graphicFrameLocks noChangeAspect="1"/>
          </p:cNvGraphicFramePr>
          <p:nvPr/>
        </p:nvGraphicFramePr>
        <p:xfrm>
          <a:off x="838200" y="6096000"/>
          <a:ext cx="1676400" cy="609600"/>
        </p:xfrm>
        <a:graphic>
          <a:graphicData uri="http://schemas.openxmlformats.org/presentationml/2006/ole">
            <p:oleObj spid="_x0000_s115720" name="Equation" r:id="rId6" imgW="1282680" imgH="431640" progId="Equation.DSMT4">
              <p:embed/>
            </p:oleObj>
          </a:graphicData>
        </a:graphic>
      </p:graphicFrame>
      <p:sp>
        <p:nvSpPr>
          <p:cNvPr id="14" name="Rectangle 13"/>
          <p:cNvSpPr/>
          <p:nvPr/>
        </p:nvSpPr>
        <p:spPr>
          <a:xfrm>
            <a:off x="2819400" y="6172200"/>
            <a:ext cx="904415" cy="369332"/>
          </a:xfrm>
          <a:prstGeom prst="rect">
            <a:avLst/>
          </a:prstGeom>
        </p:spPr>
        <p:txBody>
          <a:bodyPr wrap="none">
            <a:spAutoFit/>
          </a:bodyPr>
          <a:lstStyle/>
          <a:p>
            <a:r>
              <a:rPr lang="el-GR" dirty="0" smtClean="0"/>
              <a:t>(3.198) </a:t>
            </a:r>
            <a:endParaRPr lang="en-US" dirty="0"/>
          </a:p>
        </p:txBody>
      </p:sp>
      <p:sp>
        <p:nvSpPr>
          <p:cNvPr id="15" name="Rectangle 14"/>
          <p:cNvSpPr/>
          <p:nvPr/>
        </p:nvSpPr>
        <p:spPr>
          <a:xfrm>
            <a:off x="3733800" y="6019800"/>
            <a:ext cx="4038600" cy="646331"/>
          </a:xfrm>
          <a:prstGeom prst="rect">
            <a:avLst/>
          </a:prstGeom>
        </p:spPr>
        <p:txBody>
          <a:bodyPr wrap="square">
            <a:spAutoFit/>
          </a:bodyPr>
          <a:lstStyle/>
          <a:p>
            <a:r>
              <a:rPr lang="el-GR" dirty="0" smtClean="0"/>
              <a:t>ο λόγος μεταφοράς του αυτομετασχηματιστή. </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3536802" cy="523220"/>
          </a:xfrm>
          <a:prstGeom prst="rect">
            <a:avLst/>
          </a:prstGeom>
        </p:spPr>
        <p:txBody>
          <a:bodyPr wrap="none">
            <a:spAutoFit/>
          </a:bodyPr>
          <a:lstStyle/>
          <a:p>
            <a:r>
              <a:rPr lang="el-GR" sz="2800" b="1" dirty="0" smtClean="0"/>
              <a:t>Αυτομετασχηματιστής</a:t>
            </a:r>
            <a:endParaRPr lang="en-US" sz="2800" dirty="0"/>
          </a:p>
        </p:txBody>
      </p:sp>
      <p:graphicFrame>
        <p:nvGraphicFramePr>
          <p:cNvPr id="116738" name="Object 2"/>
          <p:cNvGraphicFramePr>
            <a:graphicFrameLocks noChangeAspect="1"/>
          </p:cNvGraphicFramePr>
          <p:nvPr/>
        </p:nvGraphicFramePr>
        <p:xfrm>
          <a:off x="3657600" y="1524000"/>
          <a:ext cx="190500" cy="200025"/>
        </p:xfrm>
        <a:graphic>
          <a:graphicData uri="http://schemas.openxmlformats.org/presentationml/2006/ole">
            <p:oleObj spid="_x0000_s116738" name="Equation" r:id="rId3" imgW="190417" imgH="203112" progId="Equation.DSMT4">
              <p:embed/>
            </p:oleObj>
          </a:graphicData>
        </a:graphic>
      </p:graphicFrame>
      <p:graphicFrame>
        <p:nvGraphicFramePr>
          <p:cNvPr id="116737" name="Object 1"/>
          <p:cNvGraphicFramePr>
            <a:graphicFrameLocks noChangeAspect="1"/>
          </p:cNvGraphicFramePr>
          <p:nvPr/>
        </p:nvGraphicFramePr>
        <p:xfrm>
          <a:off x="4267200" y="1524000"/>
          <a:ext cx="200025" cy="200025"/>
        </p:xfrm>
        <a:graphic>
          <a:graphicData uri="http://schemas.openxmlformats.org/presentationml/2006/ole">
            <p:oleObj spid="_x0000_s116737" name="Equation" r:id="rId4" imgW="203024" imgH="203024" progId="Equation.DSMT4">
              <p:embed/>
            </p:oleObj>
          </a:graphicData>
        </a:graphic>
      </p:graphicFrame>
      <p:sp>
        <p:nvSpPr>
          <p:cNvPr id="116739" name="Rectangle 3"/>
          <p:cNvSpPr>
            <a:spLocks noChangeArrowheads="1"/>
          </p:cNvSpPr>
          <p:nvPr/>
        </p:nvSpPr>
        <p:spPr bwMode="auto">
          <a:xfrm>
            <a:off x="228600" y="1447800"/>
            <a:ext cx="5867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Μιας και οι επαγόμενες αντιηλεκτρεγερτικές δυνάμεις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741" name="Rectangle 5"/>
          <p:cNvSpPr>
            <a:spLocks noChangeArrowheads="1"/>
          </p:cNvSpPr>
          <p:nvPr/>
        </p:nvSpPr>
        <p:spPr bwMode="auto">
          <a:xfrm rot="10800000" flipV="1">
            <a:off x="152400" y="1676400"/>
            <a:ext cx="6400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είναι σε φάση χρόνου μεταξύ τους, οι (3.196) και (3.197) ισχύουν και αριθμητικά. Για τις τάσεις, ισχύει επίσης ότι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rot="10800000" flipV="1">
            <a:off x="3810000" y="1447800"/>
            <a:ext cx="4724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και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6742" name="Object 6"/>
          <p:cNvGraphicFramePr>
            <a:graphicFrameLocks noChangeAspect="1"/>
          </p:cNvGraphicFramePr>
          <p:nvPr/>
        </p:nvGraphicFramePr>
        <p:xfrm>
          <a:off x="228600" y="2362200"/>
          <a:ext cx="1752600" cy="457200"/>
        </p:xfrm>
        <a:graphic>
          <a:graphicData uri="http://schemas.openxmlformats.org/presentationml/2006/ole">
            <p:oleObj spid="_x0000_s116742" name="Equation" r:id="rId5" imgW="825480" imgH="228600" progId="Equation.DSMT4">
              <p:embed/>
            </p:oleObj>
          </a:graphicData>
        </a:graphic>
      </p:graphicFrame>
      <p:sp>
        <p:nvSpPr>
          <p:cNvPr id="10" name="Rectangle 9"/>
          <p:cNvSpPr/>
          <p:nvPr/>
        </p:nvSpPr>
        <p:spPr>
          <a:xfrm>
            <a:off x="2209800" y="2438400"/>
            <a:ext cx="851515" cy="369332"/>
          </a:xfrm>
          <a:prstGeom prst="rect">
            <a:avLst/>
          </a:prstGeom>
        </p:spPr>
        <p:txBody>
          <a:bodyPr wrap="none">
            <a:spAutoFit/>
          </a:bodyPr>
          <a:lstStyle/>
          <a:p>
            <a:r>
              <a:rPr lang="el-GR" dirty="0" smtClean="0"/>
              <a:t>(3.199)</a:t>
            </a:r>
            <a:endParaRPr lang="en-US" dirty="0"/>
          </a:p>
        </p:txBody>
      </p:sp>
      <p:sp>
        <p:nvSpPr>
          <p:cNvPr id="116743" name="Rectangle 7"/>
          <p:cNvSpPr>
            <a:spLocks noChangeArrowheads="1"/>
          </p:cNvSpPr>
          <p:nvPr/>
        </p:nvSpPr>
        <p:spPr bwMode="auto">
          <a:xfrm>
            <a:off x="304800" y="2895600"/>
            <a:ext cx="5029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6744" name="Object 8"/>
          <p:cNvGraphicFramePr>
            <a:graphicFrameLocks noChangeAspect="1"/>
          </p:cNvGraphicFramePr>
          <p:nvPr/>
        </p:nvGraphicFramePr>
        <p:xfrm>
          <a:off x="228600" y="3200400"/>
          <a:ext cx="1066800" cy="342901"/>
        </p:xfrm>
        <a:graphic>
          <a:graphicData uri="http://schemas.openxmlformats.org/presentationml/2006/ole">
            <p:oleObj spid="_x0000_s116744" name="Equation" r:id="rId6" imgW="520560" imgH="228600" progId="Equation.DSMT4">
              <p:embed/>
            </p:oleObj>
          </a:graphicData>
        </a:graphic>
      </p:graphicFrame>
      <p:sp>
        <p:nvSpPr>
          <p:cNvPr id="13" name="Rectangle 12"/>
          <p:cNvSpPr/>
          <p:nvPr/>
        </p:nvSpPr>
        <p:spPr>
          <a:xfrm>
            <a:off x="1600200" y="3200400"/>
            <a:ext cx="851515" cy="369332"/>
          </a:xfrm>
          <a:prstGeom prst="rect">
            <a:avLst/>
          </a:prstGeom>
        </p:spPr>
        <p:txBody>
          <a:bodyPr wrap="none">
            <a:spAutoFit/>
          </a:bodyPr>
          <a:lstStyle/>
          <a:p>
            <a:r>
              <a:rPr lang="el-GR" dirty="0" smtClean="0"/>
              <a:t>(3.200)</a:t>
            </a:r>
            <a:endParaRPr lang="en-US" dirty="0"/>
          </a:p>
        </p:txBody>
      </p:sp>
      <p:sp>
        <p:nvSpPr>
          <p:cNvPr id="23" name="Rectangle 22"/>
          <p:cNvSpPr/>
          <p:nvPr/>
        </p:nvSpPr>
        <p:spPr>
          <a:xfrm>
            <a:off x="381000" y="3733800"/>
            <a:ext cx="1112805" cy="369332"/>
          </a:xfrm>
          <a:prstGeom prst="rect">
            <a:avLst/>
          </a:prstGeom>
        </p:spPr>
        <p:txBody>
          <a:bodyPr wrap="none">
            <a:spAutoFit/>
          </a:bodyPr>
          <a:lstStyle/>
          <a:p>
            <a:r>
              <a:rPr lang="el-GR" dirty="0" smtClean="0"/>
              <a:t>Οι τάσεις </a:t>
            </a:r>
            <a:endParaRPr lang="en-US" dirty="0"/>
          </a:p>
        </p:txBody>
      </p:sp>
      <p:graphicFrame>
        <p:nvGraphicFramePr>
          <p:cNvPr id="116754" name="Object 18"/>
          <p:cNvGraphicFramePr>
            <a:graphicFrameLocks noChangeAspect="1"/>
          </p:cNvGraphicFramePr>
          <p:nvPr/>
        </p:nvGraphicFramePr>
        <p:xfrm>
          <a:off x="1371600" y="3810000"/>
          <a:ext cx="190500" cy="228600"/>
        </p:xfrm>
        <a:graphic>
          <a:graphicData uri="http://schemas.openxmlformats.org/presentationml/2006/ole">
            <p:oleObj spid="_x0000_s116754" name="Equation" r:id="rId7" imgW="190440" imgH="228600" progId="Equation.DSMT4">
              <p:embed/>
            </p:oleObj>
          </a:graphicData>
        </a:graphic>
      </p:graphicFrame>
      <p:sp>
        <p:nvSpPr>
          <p:cNvPr id="25" name="Rectangle 24"/>
          <p:cNvSpPr/>
          <p:nvPr/>
        </p:nvSpPr>
        <p:spPr>
          <a:xfrm>
            <a:off x="1676400" y="3733800"/>
            <a:ext cx="582788" cy="369332"/>
          </a:xfrm>
          <a:prstGeom prst="rect">
            <a:avLst/>
          </a:prstGeom>
        </p:spPr>
        <p:txBody>
          <a:bodyPr wrap="none">
            <a:spAutoFit/>
          </a:bodyPr>
          <a:lstStyle/>
          <a:p>
            <a:r>
              <a:rPr lang="el-GR" dirty="0" smtClean="0"/>
              <a:t> και </a:t>
            </a:r>
            <a:endParaRPr lang="en-US" dirty="0"/>
          </a:p>
        </p:txBody>
      </p:sp>
      <p:graphicFrame>
        <p:nvGraphicFramePr>
          <p:cNvPr id="116755" name="Object 19"/>
          <p:cNvGraphicFramePr>
            <a:graphicFrameLocks noChangeAspect="1"/>
          </p:cNvGraphicFramePr>
          <p:nvPr/>
        </p:nvGraphicFramePr>
        <p:xfrm>
          <a:off x="2209800" y="3810000"/>
          <a:ext cx="190500" cy="228600"/>
        </p:xfrm>
        <a:graphic>
          <a:graphicData uri="http://schemas.openxmlformats.org/presentationml/2006/ole">
            <p:oleObj spid="_x0000_s116755" name="Equation" r:id="rId8" imgW="190440" imgH="228600" progId="Equation.DSMT4">
              <p:embed/>
            </p:oleObj>
          </a:graphicData>
        </a:graphic>
      </p:graphicFrame>
      <p:sp>
        <p:nvSpPr>
          <p:cNvPr id="27" name="Rectangle 26"/>
          <p:cNvSpPr/>
          <p:nvPr/>
        </p:nvSpPr>
        <p:spPr>
          <a:xfrm>
            <a:off x="2514600" y="3733800"/>
            <a:ext cx="4267200" cy="307777"/>
          </a:xfrm>
          <a:prstGeom prst="rect">
            <a:avLst/>
          </a:prstGeom>
        </p:spPr>
        <p:txBody>
          <a:bodyPr wrap="square">
            <a:spAutoFit/>
          </a:bodyPr>
          <a:lstStyle/>
          <a:p>
            <a:r>
              <a:rPr lang="el-GR" sz="1400" smtClean="0"/>
              <a:t>διαφέρουν από τις αντιηλεκτρεγερτικές δυνάμεις </a:t>
            </a:r>
            <a:endParaRPr lang="en-US" sz="1400" dirty="0"/>
          </a:p>
        </p:txBody>
      </p:sp>
      <p:graphicFrame>
        <p:nvGraphicFramePr>
          <p:cNvPr id="116756" name="Object 20"/>
          <p:cNvGraphicFramePr>
            <a:graphicFrameLocks noChangeAspect="1"/>
          </p:cNvGraphicFramePr>
          <p:nvPr/>
        </p:nvGraphicFramePr>
        <p:xfrm>
          <a:off x="6324600" y="3810000"/>
          <a:ext cx="190500" cy="228600"/>
        </p:xfrm>
        <a:graphic>
          <a:graphicData uri="http://schemas.openxmlformats.org/presentationml/2006/ole">
            <p:oleObj spid="_x0000_s116756" name="Equation" r:id="rId9" imgW="190440" imgH="228600" progId="Equation.DSMT4">
              <p:embed/>
            </p:oleObj>
          </a:graphicData>
        </a:graphic>
      </p:graphicFrame>
      <p:sp>
        <p:nvSpPr>
          <p:cNvPr id="29" name="Rectangle 28"/>
          <p:cNvSpPr/>
          <p:nvPr/>
        </p:nvSpPr>
        <p:spPr>
          <a:xfrm>
            <a:off x="6553200" y="3733800"/>
            <a:ext cx="490647" cy="338554"/>
          </a:xfrm>
          <a:prstGeom prst="rect">
            <a:avLst/>
          </a:prstGeom>
        </p:spPr>
        <p:txBody>
          <a:bodyPr wrap="none">
            <a:spAutoFit/>
          </a:bodyPr>
          <a:lstStyle/>
          <a:p>
            <a:r>
              <a:rPr lang="el-GR" sz="1600" dirty="0" smtClean="0"/>
              <a:t>και </a:t>
            </a:r>
            <a:endParaRPr lang="en-US" sz="1600" dirty="0"/>
          </a:p>
        </p:txBody>
      </p:sp>
      <p:graphicFrame>
        <p:nvGraphicFramePr>
          <p:cNvPr id="116757" name="Object 21"/>
          <p:cNvGraphicFramePr>
            <a:graphicFrameLocks noChangeAspect="1"/>
          </p:cNvGraphicFramePr>
          <p:nvPr/>
        </p:nvGraphicFramePr>
        <p:xfrm>
          <a:off x="7086600" y="3810000"/>
          <a:ext cx="203200" cy="228600"/>
        </p:xfrm>
        <a:graphic>
          <a:graphicData uri="http://schemas.openxmlformats.org/presentationml/2006/ole">
            <p:oleObj spid="_x0000_s116757" name="Equation" r:id="rId10" imgW="203040" imgH="228600" progId="Equation.DSMT4">
              <p:embed/>
            </p:oleObj>
          </a:graphicData>
        </a:graphic>
      </p:graphicFrame>
      <p:sp>
        <p:nvSpPr>
          <p:cNvPr id="31" name="Rectangle 30"/>
          <p:cNvSpPr/>
          <p:nvPr/>
        </p:nvSpPr>
        <p:spPr>
          <a:xfrm>
            <a:off x="457200" y="4114800"/>
            <a:ext cx="6858000" cy="584775"/>
          </a:xfrm>
          <a:prstGeom prst="rect">
            <a:avLst/>
          </a:prstGeom>
        </p:spPr>
        <p:txBody>
          <a:bodyPr wrap="square">
            <a:spAutoFit/>
          </a:bodyPr>
          <a:lstStyle/>
          <a:p>
            <a:r>
              <a:rPr lang="el-GR" sz="1600" dirty="0" smtClean="0"/>
              <a:t>μόνο κατά ένα μικρό ποσοστό οφειλόμενο στις πτώσεις τάσης στις ωμικές αντιστάσεις και στις επαγωγικές αντιδράσεις σκέδασης των τυλιγμάτων. </a:t>
            </a:r>
            <a:endParaRPr lang="en-US" sz="1600" dirty="0"/>
          </a:p>
        </p:txBody>
      </p:sp>
      <p:sp>
        <p:nvSpPr>
          <p:cNvPr id="32" name="Rectangle 31"/>
          <p:cNvSpPr/>
          <p:nvPr/>
        </p:nvSpPr>
        <p:spPr>
          <a:xfrm>
            <a:off x="457200" y="4876800"/>
            <a:ext cx="6858000" cy="646331"/>
          </a:xfrm>
          <a:prstGeom prst="rect">
            <a:avLst/>
          </a:prstGeom>
        </p:spPr>
        <p:txBody>
          <a:bodyPr wrap="square">
            <a:spAutoFit/>
          </a:bodyPr>
          <a:lstStyle/>
          <a:p>
            <a:r>
              <a:rPr lang="el-GR" dirty="0" smtClean="0"/>
              <a:t>Επομένως, με αρκετά καλή προσέγγιση μπορεί να θεωρηθεί όπως και στην περίπτωση του απλού μετασχηματιστή ότι και οι τάσεις </a:t>
            </a:r>
            <a:endParaRPr lang="en-US" dirty="0"/>
          </a:p>
        </p:txBody>
      </p:sp>
      <p:graphicFrame>
        <p:nvGraphicFramePr>
          <p:cNvPr id="116758" name="Object 22"/>
          <p:cNvGraphicFramePr>
            <a:graphicFrameLocks noChangeAspect="1"/>
          </p:cNvGraphicFramePr>
          <p:nvPr/>
        </p:nvGraphicFramePr>
        <p:xfrm>
          <a:off x="6324600" y="5257800"/>
          <a:ext cx="190500" cy="228600"/>
        </p:xfrm>
        <a:graphic>
          <a:graphicData uri="http://schemas.openxmlformats.org/presentationml/2006/ole">
            <p:oleObj spid="_x0000_s116758" name="Equation" r:id="rId11" imgW="190440" imgH="228600" progId="Equation.DSMT4">
              <p:embed/>
            </p:oleObj>
          </a:graphicData>
        </a:graphic>
      </p:graphicFrame>
      <p:graphicFrame>
        <p:nvGraphicFramePr>
          <p:cNvPr id="116759" name="Object 23"/>
          <p:cNvGraphicFramePr>
            <a:graphicFrameLocks noChangeAspect="1"/>
          </p:cNvGraphicFramePr>
          <p:nvPr/>
        </p:nvGraphicFramePr>
        <p:xfrm>
          <a:off x="6629400" y="5257800"/>
          <a:ext cx="190500" cy="228600"/>
        </p:xfrm>
        <a:graphic>
          <a:graphicData uri="http://schemas.openxmlformats.org/presentationml/2006/ole">
            <p:oleObj spid="_x0000_s116759" name="Equation" r:id="rId12" imgW="190440" imgH="228600" progId="Equation.DSMT4">
              <p:embed/>
            </p:oleObj>
          </a:graphicData>
        </a:graphic>
      </p:graphicFrame>
      <p:graphicFrame>
        <p:nvGraphicFramePr>
          <p:cNvPr id="116760" name="Object 24"/>
          <p:cNvGraphicFramePr>
            <a:graphicFrameLocks noChangeAspect="1"/>
          </p:cNvGraphicFramePr>
          <p:nvPr/>
        </p:nvGraphicFramePr>
        <p:xfrm>
          <a:off x="6934200" y="5257800"/>
          <a:ext cx="228600" cy="228600"/>
        </p:xfrm>
        <a:graphic>
          <a:graphicData uri="http://schemas.openxmlformats.org/presentationml/2006/ole">
            <p:oleObj spid="_x0000_s116760" name="Equation" r:id="rId13" imgW="228600" imgH="228600" progId="Equation.DSMT4">
              <p:embed/>
            </p:oleObj>
          </a:graphicData>
        </a:graphic>
      </p:graphicFrame>
      <p:sp>
        <p:nvSpPr>
          <p:cNvPr id="36" name="Rectangle 35"/>
          <p:cNvSpPr/>
          <p:nvPr/>
        </p:nvSpPr>
        <p:spPr>
          <a:xfrm>
            <a:off x="533400" y="5486400"/>
            <a:ext cx="4142737" cy="369332"/>
          </a:xfrm>
          <a:prstGeom prst="rect">
            <a:avLst/>
          </a:prstGeom>
        </p:spPr>
        <p:txBody>
          <a:bodyPr wrap="none">
            <a:spAutoFit/>
          </a:bodyPr>
          <a:lstStyle/>
          <a:p>
            <a:r>
              <a:rPr lang="el-GR" dirty="0" smtClean="0"/>
              <a:t>είναι επίσης σε φάση χρόνου μεταξύ τους</a:t>
            </a:r>
            <a:endParaRPr lang="en-US" dirty="0"/>
          </a:p>
        </p:txBody>
      </p:sp>
      <p:sp>
        <p:nvSpPr>
          <p:cNvPr id="28" name="Rectangle 27"/>
          <p:cNvSpPr/>
          <p:nvPr/>
        </p:nvSpPr>
        <p:spPr>
          <a:xfrm>
            <a:off x="609600" y="5943600"/>
            <a:ext cx="914481" cy="369332"/>
          </a:xfrm>
          <a:prstGeom prst="rect">
            <a:avLst/>
          </a:prstGeom>
        </p:spPr>
        <p:txBody>
          <a:bodyPr wrap="none">
            <a:spAutoFit/>
          </a:bodyPr>
          <a:lstStyle/>
          <a:p>
            <a:r>
              <a:rPr lang="el-GR" dirty="0" smtClean="0"/>
              <a:t>Δηλαδή</a:t>
            </a:r>
            <a:endParaRPr lang="en-US" dirty="0"/>
          </a:p>
        </p:txBody>
      </p:sp>
      <p:sp>
        <p:nvSpPr>
          <p:cNvPr id="116762"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6761" name="Object 25"/>
          <p:cNvGraphicFramePr>
            <a:graphicFrameLocks noChangeAspect="1"/>
          </p:cNvGraphicFramePr>
          <p:nvPr/>
        </p:nvGraphicFramePr>
        <p:xfrm>
          <a:off x="1676400" y="5943600"/>
          <a:ext cx="2590800" cy="609600"/>
        </p:xfrm>
        <a:graphic>
          <a:graphicData uri="http://schemas.openxmlformats.org/presentationml/2006/ole">
            <p:oleObj spid="_x0000_s116761" r:id="rId14" imgW="1688367" imgH="444307" progId="">
              <p:embed/>
            </p:oleObj>
          </a:graphicData>
        </a:graphic>
      </p:graphicFrame>
      <p:sp>
        <p:nvSpPr>
          <p:cNvPr id="116763" name="Rectangle 27"/>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(3.201)</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380999"/>
          </a:xfrm>
        </p:spPr>
        <p:txBody>
          <a:bodyPr>
            <a:noAutofit/>
          </a:bodyPr>
          <a:lstStyle/>
          <a:p>
            <a:r>
              <a:rPr lang="el-GR" sz="2800" b="1" dirty="0" smtClean="0"/>
              <a:t>Αυτομετασχηματιστής</a:t>
            </a:r>
            <a:r>
              <a:rPr lang="en-US" sz="2800" dirty="0" smtClean="0"/>
              <a:t/>
            </a:r>
            <a:br>
              <a:rPr lang="en-US" sz="2800" dirty="0" smtClean="0"/>
            </a:br>
            <a:endParaRPr lang="en-US" sz="2800" dirty="0"/>
          </a:p>
        </p:txBody>
      </p:sp>
      <p:sp>
        <p:nvSpPr>
          <p:cNvPr id="3" name="Subtitle 2"/>
          <p:cNvSpPr>
            <a:spLocks noGrp="1"/>
          </p:cNvSpPr>
          <p:nvPr>
            <p:ph type="subTitle" idx="1"/>
          </p:nvPr>
        </p:nvSpPr>
        <p:spPr>
          <a:xfrm>
            <a:off x="304800" y="1143000"/>
            <a:ext cx="8610600" cy="5105400"/>
          </a:xfrm>
        </p:spPr>
        <p:txBody>
          <a:bodyPr>
            <a:normAutofit/>
          </a:bodyPr>
          <a:lstStyle/>
          <a:p>
            <a:r>
              <a:rPr lang="el-GR" sz="2000" b="1" dirty="0" smtClean="0">
                <a:solidFill>
                  <a:schemeClr val="tx1">
                    <a:lumMod val="85000"/>
                    <a:lumOff val="15000"/>
                  </a:schemeClr>
                </a:solidFill>
              </a:rPr>
              <a:t>Σύμφωνα επίσης με το σχ.3-36, για τα ρεύματα του αυτομετασχηματιστή ισχύουν οι σχέσεις</a:t>
            </a:r>
            <a:endParaRPr lang="en-US" sz="2000" b="1" dirty="0" smtClean="0">
              <a:solidFill>
                <a:schemeClr val="tx1">
                  <a:lumMod val="85000"/>
                  <a:lumOff val="15000"/>
                </a:schemeClr>
              </a:solidFill>
            </a:endParaRPr>
          </a:p>
          <a:p>
            <a:endParaRPr lang="en-US" sz="2600" dirty="0" smtClean="0"/>
          </a:p>
          <a:p>
            <a:endParaRPr lang="en-US" sz="2600" dirty="0" smtClean="0"/>
          </a:p>
          <a:p>
            <a:endParaRPr lang="en-US" sz="2600" dirty="0" smtClean="0"/>
          </a:p>
          <a:p>
            <a:pPr algn="just"/>
            <a:endParaRPr lang="en-US" sz="2000" b="1" dirty="0" smtClean="0">
              <a:solidFill>
                <a:schemeClr val="tx1">
                  <a:lumMod val="85000"/>
                  <a:lumOff val="15000"/>
                </a:schemeClr>
              </a:solidFill>
            </a:endParaRPr>
          </a:p>
          <a:p>
            <a:pPr algn="just"/>
            <a:r>
              <a:rPr lang="el-GR" sz="2000" b="1" dirty="0" smtClean="0">
                <a:solidFill>
                  <a:schemeClr val="tx1">
                    <a:lumMod val="85000"/>
                    <a:lumOff val="15000"/>
                  </a:schemeClr>
                </a:solidFill>
              </a:rPr>
              <a:t>Δηλαδή, το ρεύμα του τυλίγματος σειράς ισούται με το ρεύμα του πρωτεύοντος, ενώ το ρεύμα του δευτερεύοντος ισούται με το διανυσματικό άθροισμα των ρευμάτων των δύο τυλιγμάτων (σειράς και κοινού). Στην περίπτωση που αγνοήσουμε το ρεύμα διέγερσης, όπως και στην περίπτωση του συμβατικού μετασχηματιστή, η μαγνητεγερτική δύναμη του ενός τυλίγματος αντισταθμίζει τη μαγνητεγερτική δύναμη του άλλου τυλίγματος. </a:t>
            </a:r>
            <a:endParaRPr lang="en-US" sz="2000" b="1" dirty="0" smtClean="0">
              <a:solidFill>
                <a:schemeClr val="tx1">
                  <a:lumMod val="85000"/>
                  <a:lumOff val="15000"/>
                </a:schemeClr>
              </a:solidFill>
            </a:endParaRPr>
          </a:p>
          <a:p>
            <a:pPr algn="just"/>
            <a:r>
              <a:rPr lang="el-GR" sz="2000" b="1" dirty="0" smtClean="0">
                <a:solidFill>
                  <a:schemeClr val="tx1">
                    <a:lumMod val="85000"/>
                    <a:lumOff val="15000"/>
                  </a:schemeClr>
                </a:solidFill>
              </a:rPr>
              <a:t>Δηλαδή</a:t>
            </a:r>
            <a:r>
              <a:rPr lang="en-US" sz="2000" b="1" dirty="0" smtClean="0">
                <a:solidFill>
                  <a:schemeClr val="tx1">
                    <a:lumMod val="85000"/>
                    <a:lumOff val="15000"/>
                  </a:schemeClr>
                </a:solidFill>
              </a:rPr>
              <a:t>:</a:t>
            </a:r>
          </a:p>
          <a:p>
            <a:endParaRPr lang="en-US" dirty="0"/>
          </a:p>
        </p:txBody>
      </p:sp>
      <p:sp>
        <p:nvSpPr>
          <p:cNvPr id="151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1553" name="Object 1"/>
          <p:cNvGraphicFramePr>
            <a:graphicFrameLocks noChangeAspect="1"/>
          </p:cNvGraphicFramePr>
          <p:nvPr/>
        </p:nvGraphicFramePr>
        <p:xfrm>
          <a:off x="457200" y="2133600"/>
          <a:ext cx="1066800" cy="428625"/>
        </p:xfrm>
        <a:graphic>
          <a:graphicData uri="http://schemas.openxmlformats.org/presentationml/2006/ole">
            <p:oleObj spid="_x0000_s151553" r:id="rId3" imgW="457002" imgH="203112" progId="">
              <p:embed/>
            </p:oleObj>
          </a:graphicData>
        </a:graphic>
      </p:graphicFrame>
      <p:sp>
        <p:nvSpPr>
          <p:cNvPr id="151555" name="Rectangle 3"/>
          <p:cNvSpPr>
            <a:spLocks noChangeArrowheads="1"/>
          </p:cNvSpPr>
          <p:nvPr/>
        </p:nvSpPr>
        <p:spPr bwMode="auto">
          <a:xfrm>
            <a:off x="1600200" y="2057400"/>
            <a:ext cx="685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(3.202)</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5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1556" name="Object 4"/>
          <p:cNvGraphicFramePr>
            <a:graphicFrameLocks noChangeAspect="1"/>
          </p:cNvGraphicFramePr>
          <p:nvPr/>
        </p:nvGraphicFramePr>
        <p:xfrm>
          <a:off x="457200" y="2819400"/>
          <a:ext cx="1066800" cy="457200"/>
        </p:xfrm>
        <a:graphic>
          <a:graphicData uri="http://schemas.openxmlformats.org/presentationml/2006/ole">
            <p:oleObj spid="_x0000_s151556" r:id="rId4" imgW="710891" imgH="203112" progId="">
              <p:embed/>
            </p:oleObj>
          </a:graphicData>
        </a:graphic>
      </p:graphicFrame>
      <p:sp>
        <p:nvSpPr>
          <p:cNvPr id="10" name="Rectangle 9"/>
          <p:cNvSpPr/>
          <p:nvPr/>
        </p:nvSpPr>
        <p:spPr>
          <a:xfrm>
            <a:off x="1752600" y="2895600"/>
            <a:ext cx="1066799" cy="307777"/>
          </a:xfrm>
          <a:prstGeom prst="rect">
            <a:avLst/>
          </a:prstGeom>
        </p:spPr>
        <p:txBody>
          <a:bodyPr wrap="square">
            <a:spAutoFit/>
          </a:bodyPr>
          <a:lstStyle/>
          <a:p>
            <a:r>
              <a:rPr lang="el-GR" sz="1400" dirty="0" smtClean="0"/>
              <a:t>(3.203)</a:t>
            </a:r>
            <a:endParaRPr lang="en-US" sz="1400" dirty="0"/>
          </a:p>
        </p:txBody>
      </p:sp>
      <p:sp>
        <p:nvSpPr>
          <p:cNvPr id="151562" name="Rectangle 10"/>
          <p:cNvSpPr>
            <a:spLocks noChangeArrowheads="1"/>
          </p:cNvSpPr>
          <p:nvPr/>
        </p:nvSpPr>
        <p:spPr bwMode="auto">
          <a:xfrm rot="10800000" flipV="1">
            <a:off x="2819400" y="5499558"/>
            <a:ext cx="990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824413" algn="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(3.204)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1563" name="Object 11"/>
          <p:cNvGraphicFramePr>
            <a:graphicFrameLocks noChangeAspect="1"/>
          </p:cNvGraphicFramePr>
          <p:nvPr/>
        </p:nvGraphicFramePr>
        <p:xfrm>
          <a:off x="1447800" y="5562600"/>
          <a:ext cx="1219200" cy="457200"/>
        </p:xfrm>
        <a:graphic>
          <a:graphicData uri="http://schemas.openxmlformats.org/presentationml/2006/ole">
            <p:oleObj spid="_x0000_s151563" r:id="rId5" imgW="748975" imgH="203112" progId="">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457199"/>
          </a:xfrm>
        </p:spPr>
        <p:txBody>
          <a:bodyPr>
            <a:noAutofit/>
          </a:bodyPr>
          <a:lstStyle/>
          <a:p>
            <a:r>
              <a:rPr lang="el-GR" sz="3200" b="1" dirty="0" smtClean="0"/>
              <a:t>Τριφασικοί μετασχηματιστές</a:t>
            </a:r>
            <a:endParaRPr lang="en-US" sz="3200" dirty="0"/>
          </a:p>
        </p:txBody>
      </p:sp>
      <p:sp>
        <p:nvSpPr>
          <p:cNvPr id="3" name="Subtitle 2"/>
          <p:cNvSpPr>
            <a:spLocks noGrp="1"/>
          </p:cNvSpPr>
          <p:nvPr>
            <p:ph type="subTitle" idx="1"/>
          </p:nvPr>
        </p:nvSpPr>
        <p:spPr>
          <a:xfrm>
            <a:off x="228600" y="762000"/>
            <a:ext cx="8534400" cy="5867400"/>
          </a:xfrm>
        </p:spPr>
        <p:txBody>
          <a:bodyPr/>
          <a:lstStyle/>
          <a:p>
            <a:r>
              <a:rPr lang="el-GR" b="1" dirty="0" smtClean="0"/>
              <a:t>Τριφασικοί μετασχηματιστές</a:t>
            </a:r>
            <a:r>
              <a:rPr lang="en-US" b="1" dirty="0" smtClean="0"/>
              <a:t>    </a:t>
            </a:r>
          </a:p>
          <a:p>
            <a:endParaRPr lang="en-US" b="1" dirty="0" smtClean="0"/>
          </a:p>
          <a:p>
            <a:r>
              <a:rPr lang="el-GR" b="1" dirty="0" smtClean="0">
                <a:solidFill>
                  <a:schemeClr val="tx1"/>
                </a:solidFill>
              </a:rPr>
              <a:t>Καθαρά οικονομοτεχνικοί λόγοι επιβάλλουν την παραγωγή, τη μεταφορά και τη διανομή της ηλεκτρικής ενέργειας με τριφασικά συστήματα εναλλασσόμενης τάσης. Οι τριφασικοί μετασχηματιστές παίζουν καθοριστικό ρόλο στην όλη διαδικασία, από το στάδιο της παραγωγής μέχρι και το στάδιο της κατανάλωσης.</a:t>
            </a:r>
            <a:endParaRPr lang="en-US" b="1"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0999"/>
          </a:xfrm>
        </p:spPr>
        <p:txBody>
          <a:bodyPr>
            <a:noAutofit/>
          </a:bodyPr>
          <a:lstStyle/>
          <a:p>
            <a:r>
              <a:rPr lang="el-GR" sz="3200" b="1" dirty="0" smtClean="0"/>
              <a:t>Τριφασικοί μετασχηματιστές</a:t>
            </a:r>
            <a:endParaRPr lang="en-US" sz="3200" dirty="0"/>
          </a:p>
        </p:txBody>
      </p:sp>
      <p:sp>
        <p:nvSpPr>
          <p:cNvPr id="3" name="Subtitle 2"/>
          <p:cNvSpPr>
            <a:spLocks noGrp="1"/>
          </p:cNvSpPr>
          <p:nvPr>
            <p:ph type="subTitle" idx="1"/>
          </p:nvPr>
        </p:nvSpPr>
        <p:spPr>
          <a:xfrm>
            <a:off x="152400" y="838200"/>
            <a:ext cx="8839200" cy="5791200"/>
          </a:xfrm>
        </p:spPr>
        <p:txBody>
          <a:bodyPr/>
          <a:lstStyle/>
          <a:p>
            <a:r>
              <a:rPr lang="el-GR" b="1" dirty="0" smtClean="0">
                <a:solidFill>
                  <a:schemeClr val="tx1"/>
                </a:solidFill>
              </a:rPr>
              <a:t>Τριφασικοί μετασχηματιστές</a:t>
            </a:r>
            <a:r>
              <a:rPr lang="en-US" b="1" dirty="0" smtClean="0">
                <a:solidFill>
                  <a:schemeClr val="tx1"/>
                </a:solidFill>
              </a:rPr>
              <a:t>   </a:t>
            </a:r>
          </a:p>
          <a:p>
            <a:endParaRPr lang="en-US" b="1" dirty="0" smtClean="0">
              <a:solidFill>
                <a:schemeClr val="tx1"/>
              </a:solidFill>
            </a:endParaRPr>
          </a:p>
          <a:p>
            <a:r>
              <a:rPr lang="el-GR" b="1" dirty="0" smtClean="0">
                <a:solidFill>
                  <a:schemeClr val="tx1"/>
                </a:solidFill>
              </a:rPr>
              <a:t>Το μέγεθος της τάσης σε κάθε στάδιο ποικίλει. Συνήθως, η παραγωγή της ηλεκτρικής ενέργειας γίνεται στη μέση τάση (6-20</a:t>
            </a:r>
            <a:r>
              <a:rPr lang="en-US" b="1" dirty="0" smtClean="0">
                <a:solidFill>
                  <a:schemeClr val="tx1"/>
                </a:solidFill>
              </a:rPr>
              <a:t>KV</a:t>
            </a:r>
            <a:r>
              <a:rPr lang="el-GR" b="1" dirty="0" smtClean="0">
                <a:solidFill>
                  <a:schemeClr val="tx1"/>
                </a:solidFill>
              </a:rPr>
              <a:t>), η μεταφορά στην υψηλή τάση (&gt;150Κ</a:t>
            </a:r>
            <a:r>
              <a:rPr lang="en-US" b="1" dirty="0" smtClean="0">
                <a:solidFill>
                  <a:schemeClr val="tx1"/>
                </a:solidFill>
              </a:rPr>
              <a:t>V</a:t>
            </a:r>
            <a:r>
              <a:rPr lang="el-GR" b="1" dirty="0" smtClean="0">
                <a:solidFill>
                  <a:schemeClr val="tx1"/>
                </a:solidFill>
              </a:rPr>
              <a:t>) και η διανομή της ηλεκτρικής ενέργειας είτε στη μέση τάση είτε στη χαμηλή τάση (230/400</a:t>
            </a:r>
            <a:r>
              <a:rPr lang="en-US" b="1" dirty="0" smtClean="0">
                <a:solidFill>
                  <a:schemeClr val="tx1"/>
                </a:solidFill>
              </a:rPr>
              <a:t>V</a:t>
            </a:r>
            <a:r>
              <a:rPr lang="el-GR" b="1" dirty="0" smtClean="0">
                <a:solidFill>
                  <a:schemeClr val="tx1"/>
                </a:solidFill>
              </a:rPr>
              <a:t>). </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52401"/>
            <a:ext cx="7772400" cy="228599"/>
          </a:xfrm>
        </p:spPr>
        <p:txBody>
          <a:bodyPr>
            <a:noAutofit/>
          </a:bodyPr>
          <a:lstStyle/>
          <a:p>
            <a:r>
              <a:rPr lang="el-GR" sz="3200" b="1" dirty="0" smtClean="0"/>
              <a:t>Τριφασικοί μετασχηματιστές</a:t>
            </a:r>
            <a:endParaRPr lang="en-US" sz="3200" dirty="0"/>
          </a:p>
        </p:txBody>
      </p:sp>
      <p:sp>
        <p:nvSpPr>
          <p:cNvPr id="5" name="Title 1"/>
          <p:cNvSpPr>
            <a:spLocks noGrp="1"/>
          </p:cNvSpPr>
          <p:nvPr>
            <p:ph type="subTitle" idx="1"/>
          </p:nvPr>
        </p:nvSpPr>
        <p:spPr>
          <a:xfrm>
            <a:off x="381000" y="762000"/>
            <a:ext cx="8534400" cy="5867400"/>
          </a:xfrm>
        </p:spPr>
        <p:txBody>
          <a:bodyPr>
            <a:noAutofit/>
          </a:bodyPr>
          <a:lstStyle/>
          <a:p>
            <a:r>
              <a:rPr lang="el-GR" sz="3200" b="1" dirty="0" smtClean="0"/>
              <a:t>Τριφασικοί μετασχηματιστές</a:t>
            </a:r>
            <a:r>
              <a:rPr lang="en-US" sz="3200" b="1" dirty="0" smtClean="0"/>
              <a:t> </a:t>
            </a:r>
          </a:p>
          <a:p>
            <a:endParaRPr lang="en-US" b="1" dirty="0" smtClean="0"/>
          </a:p>
          <a:p>
            <a:r>
              <a:rPr lang="el-GR" b="1" dirty="0" smtClean="0">
                <a:solidFill>
                  <a:schemeClr val="tx1"/>
                </a:solidFill>
              </a:rPr>
              <a:t>Οι τριφασικοί μετασχηματιστές μπορούν να κατασκευαστούν είτε από τριφασικές συστοιχίες μονοφασικών μετασχηματιστών (</a:t>
            </a:r>
            <a:r>
              <a:rPr lang="en-US" b="1" dirty="0" smtClean="0">
                <a:solidFill>
                  <a:schemeClr val="tx1"/>
                </a:solidFill>
              </a:rPr>
              <a:t>three</a:t>
            </a:r>
            <a:r>
              <a:rPr lang="el-GR" b="1" dirty="0" smtClean="0">
                <a:solidFill>
                  <a:schemeClr val="tx1"/>
                </a:solidFill>
              </a:rPr>
              <a:t>-</a:t>
            </a:r>
            <a:r>
              <a:rPr lang="en-US" b="1" dirty="0" smtClean="0">
                <a:solidFill>
                  <a:schemeClr val="tx1"/>
                </a:solidFill>
              </a:rPr>
              <a:t>phase transformer bank</a:t>
            </a:r>
            <a:r>
              <a:rPr lang="el-GR" b="1" dirty="0" smtClean="0">
                <a:solidFill>
                  <a:schemeClr val="tx1"/>
                </a:solidFill>
              </a:rPr>
              <a:t>) είτε από ολόσωμους τριφασικούς μετασχηματιστές, όπου τα έξι τυλίγματα (δύο για κάθε φάση, πρωτεύον-δευτερεύον), τοποθετούνται σε κοινό πυρήνα. </a:t>
            </a:r>
            <a:endParaRPr lang="en-US" sz="3200" b="1" dirty="0">
              <a:solidFill>
                <a:schemeClr val="tx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0999"/>
          </a:xfrm>
        </p:spPr>
        <p:txBody>
          <a:bodyPr>
            <a:noAutofit/>
          </a:bodyPr>
          <a:lstStyle/>
          <a:p>
            <a:r>
              <a:rPr lang="el-GR" sz="3200" b="1" dirty="0" smtClean="0"/>
              <a:t>Τριφασικοί μετασχηματιστές</a:t>
            </a:r>
            <a:endParaRPr lang="en-US" sz="3200" dirty="0"/>
          </a:p>
        </p:txBody>
      </p:sp>
      <p:sp>
        <p:nvSpPr>
          <p:cNvPr id="3" name="Subtitle 2"/>
          <p:cNvSpPr>
            <a:spLocks noGrp="1"/>
          </p:cNvSpPr>
          <p:nvPr>
            <p:ph type="subTitle" idx="1"/>
          </p:nvPr>
        </p:nvSpPr>
        <p:spPr>
          <a:xfrm>
            <a:off x="381000" y="914400"/>
            <a:ext cx="8534400" cy="5791200"/>
          </a:xfrm>
        </p:spPr>
        <p:txBody>
          <a:bodyPr>
            <a:normAutofit fontScale="92500"/>
          </a:bodyPr>
          <a:lstStyle/>
          <a:p>
            <a:r>
              <a:rPr lang="el-GR" b="1" dirty="0" smtClean="0"/>
              <a:t>Τριφασικοί μετασχηματιστές</a:t>
            </a:r>
            <a:r>
              <a:rPr lang="en-US" b="1" dirty="0" smtClean="0"/>
              <a:t> </a:t>
            </a:r>
          </a:p>
          <a:p>
            <a:endParaRPr lang="en-US" b="1" dirty="0" smtClean="0"/>
          </a:p>
          <a:p>
            <a:r>
              <a:rPr lang="el-GR" b="1" dirty="0" smtClean="0">
                <a:solidFill>
                  <a:schemeClr val="tx1"/>
                </a:solidFill>
              </a:rPr>
              <a:t>Προφανώς, στον ολόσωμο μετασχηματιστή τα μαγνητικά κυκλώματα των τριών φάσεων είναι αλληλοσυνδεδεμένα, ενώ αυτό δεν ισχύει για την τριφασική συστοιχία από μονοφασικούς μετασχηματιστές. Οι ολόσωμοι μετασχηματιστές, παρουσιάζουν μικρότερο βάρος, μικρότερο όγκο, έχουν μικρότερο κατασκευαστικό κόστος και παρουσιάζουν μεγαλύτερη απόδοση σε σχέση με τους μη ολόσωμους μετασχηματιστές και για τους παραπάνω λόγους η χρήση τους έχει επικρατήσει.</a:t>
            </a:r>
            <a:endParaRPr lang="en-US" b="1" dirty="0" smtClean="0">
              <a:solidFill>
                <a:schemeClr val="tx1"/>
              </a:solidFill>
            </a:endParaRP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304800"/>
          </a:xfrm>
        </p:spPr>
        <p:txBody>
          <a:bodyPr>
            <a:noAutofit/>
          </a:bodyPr>
          <a:lstStyle/>
          <a:p>
            <a:r>
              <a:rPr lang="el-GR" sz="3200" b="1" dirty="0" smtClean="0"/>
              <a:t>Τριφασικοί μετασχηματιστές</a:t>
            </a:r>
            <a:endParaRPr lang="en-US" sz="3200" dirty="0"/>
          </a:p>
        </p:txBody>
      </p:sp>
      <p:sp>
        <p:nvSpPr>
          <p:cNvPr id="3" name="Subtitle 2"/>
          <p:cNvSpPr>
            <a:spLocks noGrp="1"/>
          </p:cNvSpPr>
          <p:nvPr>
            <p:ph type="subTitle" idx="1"/>
          </p:nvPr>
        </p:nvSpPr>
        <p:spPr>
          <a:xfrm>
            <a:off x="228600" y="838200"/>
            <a:ext cx="8686800" cy="5867400"/>
          </a:xfrm>
        </p:spPr>
        <p:txBody>
          <a:bodyPr/>
          <a:lstStyle/>
          <a:p>
            <a:r>
              <a:rPr lang="el-GR" b="1" dirty="0" smtClean="0"/>
              <a:t>Τριφασικοί μετασχηματιστές</a:t>
            </a:r>
            <a:r>
              <a:rPr lang="en-US" b="1" dirty="0" smtClean="0"/>
              <a:t>  </a:t>
            </a:r>
          </a:p>
          <a:p>
            <a:r>
              <a:rPr lang="el-GR" b="1" dirty="0" smtClean="0">
                <a:solidFill>
                  <a:schemeClr val="tx1"/>
                </a:solidFill>
              </a:rPr>
              <a:t>Όμως η τριφασική συστοιχία από μονοφασικούς μετασχηματιστές, παρουσιάζει το πλεονέκτημα της εύκολης επισκευής για τον κάθε ένα από τους τρεις ξεχωριστούς μετασχηματιστές, μιας και η απομάκρυνση τους από τη συστοιχία είναι σχετικά εύκολη και ταυτόχρονα επιτρέπει τη λειτουργία των φορτίων από τους υπόλοιπους δύο μετασχηματιστές. </a:t>
            </a:r>
            <a:endParaRPr lang="en-US" b="1" dirty="0">
              <a:solidFill>
                <a:schemeClr val="tx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04799"/>
          </a:xfrm>
        </p:spPr>
        <p:txBody>
          <a:bodyPr>
            <a:noAutofit/>
          </a:bodyPr>
          <a:lstStyle/>
          <a:p>
            <a:r>
              <a:rPr lang="el-GR" sz="3200" b="1" dirty="0" smtClean="0"/>
              <a:t>Τριφασικοί μετασχηματιστές</a:t>
            </a:r>
            <a:r>
              <a:rPr lang="en-US" sz="3200" b="1" dirty="0" smtClean="0"/>
              <a:t>  </a:t>
            </a:r>
            <a:br>
              <a:rPr lang="en-US" sz="3200" b="1" dirty="0" smtClean="0"/>
            </a:br>
            <a:endParaRPr lang="en-US" sz="3200" dirty="0"/>
          </a:p>
        </p:txBody>
      </p:sp>
      <p:sp>
        <p:nvSpPr>
          <p:cNvPr id="3" name="Subtitle 2"/>
          <p:cNvSpPr>
            <a:spLocks noGrp="1"/>
          </p:cNvSpPr>
          <p:nvPr>
            <p:ph type="subTitle" idx="1"/>
          </p:nvPr>
        </p:nvSpPr>
        <p:spPr>
          <a:xfrm>
            <a:off x="609600" y="457200"/>
            <a:ext cx="8382000" cy="6172200"/>
          </a:xfrm>
        </p:spPr>
        <p:txBody>
          <a:bodyPr/>
          <a:lstStyle/>
          <a:p>
            <a:r>
              <a:rPr lang="el-GR" b="1" dirty="0" smtClean="0"/>
              <a:t>Τριφασικοί μετασχηματιστές</a:t>
            </a:r>
            <a:r>
              <a:rPr lang="en-US" b="1" dirty="0" smtClean="0"/>
              <a:t>  </a:t>
            </a:r>
          </a:p>
          <a:p>
            <a:pPr hangingPunct="0"/>
            <a:r>
              <a:rPr lang="el-GR" b="1" dirty="0" smtClean="0">
                <a:solidFill>
                  <a:schemeClr val="tx1"/>
                </a:solidFill>
              </a:rPr>
              <a:t>Ανάλογα με το σχήμα του ολόσωμου πυρήνα, οι τριφασικοί μετασχηματιστές σε αναλογία με τους μονοφασικούς μετασχηματιστές, διακρίνονται σε δύο τύπους, τον τύπο πυρήνα (</a:t>
            </a:r>
            <a:r>
              <a:rPr lang="en-US" b="1" dirty="0" smtClean="0">
                <a:solidFill>
                  <a:schemeClr val="tx1"/>
                </a:solidFill>
              </a:rPr>
              <a:t>core</a:t>
            </a:r>
            <a:r>
              <a:rPr lang="el-GR" b="1" dirty="0" smtClean="0">
                <a:solidFill>
                  <a:schemeClr val="tx1"/>
                </a:solidFill>
              </a:rPr>
              <a:t>-</a:t>
            </a:r>
            <a:r>
              <a:rPr lang="en-US" b="1" dirty="0" smtClean="0">
                <a:solidFill>
                  <a:schemeClr val="tx1"/>
                </a:solidFill>
              </a:rPr>
              <a:t>type transformer</a:t>
            </a:r>
            <a:r>
              <a:rPr lang="el-GR" b="1" dirty="0" smtClean="0">
                <a:solidFill>
                  <a:schemeClr val="tx1"/>
                </a:solidFill>
              </a:rPr>
              <a:t>) σχ.3-47(α) και τον τύπο κελύφους (</a:t>
            </a:r>
            <a:r>
              <a:rPr lang="en-US" b="1" dirty="0" smtClean="0">
                <a:solidFill>
                  <a:schemeClr val="tx1"/>
                </a:solidFill>
              </a:rPr>
              <a:t>shell</a:t>
            </a:r>
            <a:r>
              <a:rPr lang="el-GR" b="1" dirty="0" smtClean="0">
                <a:solidFill>
                  <a:schemeClr val="tx1"/>
                </a:solidFill>
              </a:rPr>
              <a:t>-</a:t>
            </a:r>
            <a:r>
              <a:rPr lang="en-US" b="1" dirty="0" smtClean="0">
                <a:solidFill>
                  <a:schemeClr val="tx1"/>
                </a:solidFill>
              </a:rPr>
              <a:t>type transformer</a:t>
            </a:r>
            <a:r>
              <a:rPr lang="el-GR" b="1" dirty="0" smtClean="0">
                <a:solidFill>
                  <a:schemeClr val="tx1"/>
                </a:solidFill>
              </a:rPr>
              <a:t>), σχ. 3-47(β).</a:t>
            </a:r>
            <a:endParaRPr lang="en-US" b="1" dirty="0" smtClean="0">
              <a:solidFill>
                <a:schemeClr val="tx1"/>
              </a:solidFill>
            </a:endParaRPr>
          </a:p>
          <a:p>
            <a:pPr hangingPunct="0"/>
            <a:r>
              <a:rPr lang="el-GR" b="1" dirty="0" smtClean="0">
                <a:solidFill>
                  <a:schemeClr val="tx1"/>
                </a:solidFill>
              </a:rPr>
              <a:t> </a:t>
            </a:r>
            <a:endParaRPr lang="en-US" b="1" dirty="0" smtClean="0">
              <a:solidFill>
                <a:schemeClr val="tx1"/>
              </a:solidFill>
            </a:endParaRP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52400"/>
          </a:xfrm>
        </p:spPr>
        <p:txBody>
          <a:bodyPr>
            <a:normAutofit fontScale="90000"/>
          </a:bodyPr>
          <a:lstStyle/>
          <a:p>
            <a:r>
              <a:rPr lang="el-GR" sz="3600" b="1" dirty="0" smtClean="0"/>
              <a:t>Τριφασικοί μετασχηματιστές</a:t>
            </a:r>
            <a:r>
              <a:rPr lang="en-US" sz="3600" b="1" dirty="0" smtClean="0"/>
              <a:t>  </a:t>
            </a:r>
            <a:r>
              <a:rPr lang="en-US" b="1" dirty="0" smtClean="0"/>
              <a:t/>
            </a:r>
            <a:br>
              <a:rPr lang="en-US" b="1" dirty="0" smtClean="0"/>
            </a:br>
            <a:endParaRPr lang="en-US" dirty="0"/>
          </a:p>
        </p:txBody>
      </p:sp>
      <p:sp>
        <p:nvSpPr>
          <p:cNvPr id="3" name="Subtitle 2"/>
          <p:cNvSpPr>
            <a:spLocks noGrp="1"/>
          </p:cNvSpPr>
          <p:nvPr>
            <p:ph type="subTitle" idx="1"/>
          </p:nvPr>
        </p:nvSpPr>
        <p:spPr>
          <a:xfrm>
            <a:off x="457200" y="609600"/>
            <a:ext cx="8458200" cy="5943600"/>
          </a:xfrm>
        </p:spPr>
        <p:txBody>
          <a:bodyPr/>
          <a:lstStyle/>
          <a:p>
            <a:r>
              <a:rPr lang="el-GR" b="1" dirty="0" smtClean="0"/>
              <a:t>Τριφασικοί μετασχηματιστές</a:t>
            </a:r>
            <a:r>
              <a:rPr lang="en-US" b="1" dirty="0" smtClean="0"/>
              <a:t>  </a:t>
            </a:r>
          </a:p>
          <a:p>
            <a:endParaRPr lang="en-US" dirty="0"/>
          </a:p>
        </p:txBody>
      </p:sp>
      <p:pic>
        <p:nvPicPr>
          <p:cNvPr id="122882" name="Picture 2"/>
          <p:cNvPicPr>
            <a:picLocks noChangeAspect="1" noChangeArrowheads="1"/>
          </p:cNvPicPr>
          <p:nvPr/>
        </p:nvPicPr>
        <p:blipFill>
          <a:blip r:embed="rId2" cstate="print"/>
          <a:srcRect/>
          <a:stretch>
            <a:fillRect/>
          </a:stretch>
        </p:blipFill>
        <p:spPr bwMode="auto">
          <a:xfrm>
            <a:off x="2514600" y="1447800"/>
            <a:ext cx="3962400" cy="4876800"/>
          </a:xfrm>
          <a:prstGeom prst="rect">
            <a:avLst/>
          </a:prstGeom>
          <a:noFill/>
          <a:ln w="9525">
            <a:noFill/>
            <a:miter lim="800000"/>
            <a:headEnd/>
            <a:tailEnd/>
          </a:ln>
        </p:spPr>
      </p:pic>
      <p:sp>
        <p:nvSpPr>
          <p:cNvPr id="122883" name="Rectangle 3"/>
          <p:cNvSpPr>
            <a:spLocks noChangeArrowheads="1"/>
          </p:cNvSpPr>
          <p:nvPr/>
        </p:nvSpPr>
        <p:spPr bwMode="auto">
          <a:xfrm>
            <a:off x="609600" y="6096000"/>
            <a:ext cx="3352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3-46: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Τυπικό σύστημα ηλεκτρικής ενέργειας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6607</Words>
  <Application>Microsoft Office PowerPoint</Application>
  <PresentationFormat>On-screen Show (4:3)</PresentationFormat>
  <Paragraphs>638</Paragraphs>
  <Slides>115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115</vt:i4>
      </vt:variant>
    </vt:vector>
  </HeadingPairs>
  <TitlesOfParts>
    <vt:vector size="118" baseType="lpstr">
      <vt:lpstr>Office Theme</vt:lpstr>
      <vt:lpstr>Equation</vt:lpstr>
      <vt:lpstr>Visio</vt:lpstr>
      <vt:lpstr>ΜΕΤΑΣΧΗΜΑΤΙΣΤΕΣ </vt:lpstr>
      <vt:lpstr>ΜΕΤΑΣΧΗΜΑΤΙΣΤΕΣ </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ΜΕΤΑΣΧΗΜΑΤΙΣΤΕΣ</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ΔΙΑΝΥΣΜΑΤΙΚΟ ΔΙΑΓΡΑΜΜΑ ΕΝΟΣ ΜΕΤΑΣΧΗΜΑΤΙΣΤΗ</vt:lpstr>
      <vt:lpstr>ΔΙΑΝΥΣΜΑΤΙΚΟ ΔΙΑΓΡΑΜΜΑ ΕΝΟΣ ΜΕΤΑΣΧΗΜΑΤΙΣΤΗ</vt:lpstr>
      <vt:lpstr>ΔΙΑΝΥΣΜΑΤΙΚΟ ΔΙΑΓΡΑΜΜΑ ΕΝΟΣ ΜΕΤΑΣΧΗΜΑΤΙΣΤΗ</vt:lpstr>
      <vt:lpstr>ΔΙΑΝΥΣΜΑΤΙΚΟ ΔΙΑΓΡΑΜΜΑ ΕΝΟΣ ΜΕΤΑΣΧΗΜΑΤΙΣΤΗ</vt:lpstr>
      <vt:lpstr>ΔΙΑΝΥΣΜΑΤΙΚΟ ΔΙΑΓΡΑΜΜΑ ΕΝΟΣ ΜΕΤΑΣΧΗΜΑΤΙΣΤΗ</vt:lpstr>
      <vt:lpstr>ΔΙΑΝΥΣΜΑΤΙΚΟ ΔΙΑΓΡΑΜΜΑ ΕΝΟΣ ΜΕΤΑΣΧΗΜΑΤΙΣΤΗ</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Αυτομετασχηματιστής </vt:lpstr>
      <vt:lpstr>Slide 89</vt:lpstr>
      <vt:lpstr>Slide 90</vt:lpstr>
      <vt:lpstr>Slide 91</vt:lpstr>
      <vt:lpstr>Αυτομετασχηματιστής </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   </vt:lpstr>
      <vt:lpstr>Τριφασικοί μετασχηματιστές   </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lpstr>Τριφασικοί μετασχηματιστές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ΜΕΤΑΣΧΗΜΑΤΙΣΤΕΣ </dc:title>
  <dc:creator>Chryssa</dc:creator>
  <cp:lastModifiedBy>Chryssa</cp:lastModifiedBy>
  <cp:revision>567</cp:revision>
  <dcterms:created xsi:type="dcterms:W3CDTF">2016-10-07T19:20:17Z</dcterms:created>
  <dcterms:modified xsi:type="dcterms:W3CDTF">2022-11-22T20:10:55Z</dcterms:modified>
</cp:coreProperties>
</file>