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8" r:id="rId4"/>
    <p:sldMasterId id="2147483703" r:id="rId5"/>
    <p:sldMasterId id="2147483733" r:id="rId6"/>
    <p:sldMasterId id="2147483759" r:id="rId7"/>
    <p:sldMasterId id="2147483774" r:id="rId8"/>
  </p:sldMasterIdLst>
  <p:notesMasterIdLst>
    <p:notesMasterId r:id="rId217"/>
  </p:notesMasterIdLst>
  <p:sldIdLst>
    <p:sldId id="256" r:id="rId9"/>
    <p:sldId id="409" r:id="rId10"/>
    <p:sldId id="410" r:id="rId11"/>
    <p:sldId id="407" r:id="rId12"/>
    <p:sldId id="265" r:id="rId13"/>
    <p:sldId id="272" r:id="rId14"/>
    <p:sldId id="275" r:id="rId15"/>
    <p:sldId id="299" r:id="rId16"/>
    <p:sldId id="262" r:id="rId17"/>
    <p:sldId id="287" r:id="rId18"/>
    <p:sldId id="288" r:id="rId19"/>
    <p:sldId id="274" r:id="rId20"/>
    <p:sldId id="452" r:id="rId21"/>
    <p:sldId id="453" r:id="rId22"/>
    <p:sldId id="466" r:id="rId23"/>
    <p:sldId id="454" r:id="rId24"/>
    <p:sldId id="460" r:id="rId25"/>
    <p:sldId id="461" r:id="rId26"/>
    <p:sldId id="462" r:id="rId27"/>
    <p:sldId id="463" r:id="rId28"/>
    <p:sldId id="464" r:id="rId29"/>
    <p:sldId id="465" r:id="rId30"/>
    <p:sldId id="456" r:id="rId31"/>
    <p:sldId id="457" r:id="rId32"/>
    <p:sldId id="451" r:id="rId33"/>
    <p:sldId id="273" r:id="rId34"/>
    <p:sldId id="459" r:id="rId35"/>
    <p:sldId id="458" r:id="rId36"/>
    <p:sldId id="521" r:id="rId37"/>
    <p:sldId id="522" r:id="rId38"/>
    <p:sldId id="523" r:id="rId39"/>
    <p:sldId id="524" r:id="rId40"/>
    <p:sldId id="525" r:id="rId41"/>
    <p:sldId id="526" r:id="rId42"/>
    <p:sldId id="527" r:id="rId43"/>
    <p:sldId id="528" r:id="rId44"/>
    <p:sldId id="529" r:id="rId45"/>
    <p:sldId id="530" r:id="rId46"/>
    <p:sldId id="531" r:id="rId47"/>
    <p:sldId id="532" r:id="rId48"/>
    <p:sldId id="533" r:id="rId49"/>
    <p:sldId id="534" r:id="rId50"/>
    <p:sldId id="535" r:id="rId51"/>
    <p:sldId id="536" r:id="rId52"/>
    <p:sldId id="537" r:id="rId53"/>
    <p:sldId id="538" r:id="rId54"/>
    <p:sldId id="539" r:id="rId55"/>
    <p:sldId id="540" r:id="rId56"/>
    <p:sldId id="541" r:id="rId57"/>
    <p:sldId id="542" r:id="rId58"/>
    <p:sldId id="543" r:id="rId59"/>
    <p:sldId id="544" r:id="rId60"/>
    <p:sldId id="545" r:id="rId61"/>
    <p:sldId id="546" r:id="rId62"/>
    <p:sldId id="547" r:id="rId63"/>
    <p:sldId id="548" r:id="rId64"/>
    <p:sldId id="549" r:id="rId65"/>
    <p:sldId id="550" r:id="rId66"/>
    <p:sldId id="551" r:id="rId67"/>
    <p:sldId id="552" r:id="rId68"/>
    <p:sldId id="553" r:id="rId69"/>
    <p:sldId id="554" r:id="rId70"/>
    <p:sldId id="555" r:id="rId71"/>
    <p:sldId id="556" r:id="rId72"/>
    <p:sldId id="557" r:id="rId73"/>
    <p:sldId id="558" r:id="rId74"/>
    <p:sldId id="559" r:id="rId75"/>
    <p:sldId id="560" r:id="rId76"/>
    <p:sldId id="561" r:id="rId77"/>
    <p:sldId id="562" r:id="rId78"/>
    <p:sldId id="563" r:id="rId79"/>
    <p:sldId id="564" r:id="rId80"/>
    <p:sldId id="565" r:id="rId81"/>
    <p:sldId id="566" r:id="rId82"/>
    <p:sldId id="567" r:id="rId83"/>
    <p:sldId id="568" r:id="rId84"/>
    <p:sldId id="569" r:id="rId85"/>
    <p:sldId id="570" r:id="rId86"/>
    <p:sldId id="571" r:id="rId87"/>
    <p:sldId id="572" r:id="rId88"/>
    <p:sldId id="573" r:id="rId89"/>
    <p:sldId id="574" r:id="rId90"/>
    <p:sldId id="575" r:id="rId91"/>
    <p:sldId id="576" r:id="rId92"/>
    <p:sldId id="577" r:id="rId93"/>
    <p:sldId id="578" r:id="rId94"/>
    <p:sldId id="579" r:id="rId95"/>
    <p:sldId id="580" r:id="rId96"/>
    <p:sldId id="581" r:id="rId97"/>
    <p:sldId id="582" r:id="rId98"/>
    <p:sldId id="583" r:id="rId99"/>
    <p:sldId id="584" r:id="rId100"/>
    <p:sldId id="585" r:id="rId101"/>
    <p:sldId id="587" r:id="rId102"/>
    <p:sldId id="330" r:id="rId103"/>
    <p:sldId id="285" r:id="rId104"/>
    <p:sldId id="319" r:id="rId105"/>
    <p:sldId id="336" r:id="rId106"/>
    <p:sldId id="266" r:id="rId107"/>
    <p:sldId id="312" r:id="rId108"/>
    <p:sldId id="304" r:id="rId109"/>
    <p:sldId id="322" r:id="rId110"/>
    <p:sldId id="323" r:id="rId111"/>
    <p:sldId id="294" r:id="rId112"/>
    <p:sldId id="295" r:id="rId113"/>
    <p:sldId id="296" r:id="rId114"/>
    <p:sldId id="297" r:id="rId115"/>
    <p:sldId id="311" r:id="rId116"/>
    <p:sldId id="406" r:id="rId117"/>
    <p:sldId id="313" r:id="rId118"/>
    <p:sldId id="314" r:id="rId119"/>
    <p:sldId id="301" r:id="rId120"/>
    <p:sldId id="404" r:id="rId121"/>
    <p:sldId id="405" r:id="rId122"/>
    <p:sldId id="334" r:id="rId123"/>
    <p:sldId id="398" r:id="rId124"/>
    <p:sldId id="276" r:id="rId125"/>
    <p:sldId id="317" r:id="rId126"/>
    <p:sldId id="333" r:id="rId127"/>
    <p:sldId id="332" r:id="rId128"/>
    <p:sldId id="306" r:id="rId129"/>
    <p:sldId id="384" r:id="rId130"/>
    <p:sldId id="411" r:id="rId131"/>
    <p:sldId id="324" r:id="rId132"/>
    <p:sldId id="358" r:id="rId133"/>
    <p:sldId id="399" r:id="rId134"/>
    <p:sldId id="268" r:id="rId135"/>
    <p:sldId id="267" r:id="rId136"/>
    <p:sldId id="348" r:id="rId137"/>
    <p:sldId id="269" r:id="rId138"/>
    <p:sldId id="264" r:id="rId139"/>
    <p:sldId id="412" r:id="rId140"/>
    <p:sldId id="413" r:id="rId141"/>
    <p:sldId id="414" r:id="rId142"/>
    <p:sldId id="508" r:id="rId143"/>
    <p:sldId id="509" r:id="rId144"/>
    <p:sldId id="510" r:id="rId145"/>
    <p:sldId id="511" r:id="rId146"/>
    <p:sldId id="512" r:id="rId147"/>
    <p:sldId id="513" r:id="rId148"/>
    <p:sldId id="514" r:id="rId149"/>
    <p:sldId id="515" r:id="rId150"/>
    <p:sldId id="516" r:id="rId151"/>
    <p:sldId id="517" r:id="rId152"/>
    <p:sldId id="518" r:id="rId153"/>
    <p:sldId id="519" r:id="rId154"/>
    <p:sldId id="300" r:id="rId155"/>
    <p:sldId id="418" r:id="rId156"/>
    <p:sldId id="419" r:id="rId157"/>
    <p:sldId id="420" r:id="rId158"/>
    <p:sldId id="302" r:id="rId159"/>
    <p:sldId id="303" r:id="rId160"/>
    <p:sldId id="421" r:id="rId161"/>
    <p:sldId id="422" r:id="rId162"/>
    <p:sldId id="423" r:id="rId163"/>
    <p:sldId id="424" r:id="rId164"/>
    <p:sldId id="425" r:id="rId165"/>
    <p:sldId id="289" r:id="rId166"/>
    <p:sldId id="290" r:id="rId167"/>
    <p:sldId id="293" r:id="rId168"/>
    <p:sldId id="426" r:id="rId169"/>
    <p:sldId id="427" r:id="rId170"/>
    <p:sldId id="428" r:id="rId171"/>
    <p:sldId id="283" r:id="rId172"/>
    <p:sldId id="429" r:id="rId173"/>
    <p:sldId id="431" r:id="rId174"/>
    <p:sldId id="433" r:id="rId175"/>
    <p:sldId id="434" r:id="rId176"/>
    <p:sldId id="435" r:id="rId177"/>
    <p:sldId id="592" r:id="rId178"/>
    <p:sldId id="593" r:id="rId179"/>
    <p:sldId id="594" r:id="rId180"/>
    <p:sldId id="595" r:id="rId181"/>
    <p:sldId id="596" r:id="rId182"/>
    <p:sldId id="597" r:id="rId183"/>
    <p:sldId id="598" r:id="rId184"/>
    <p:sldId id="291" r:id="rId185"/>
    <p:sldId id="599" r:id="rId186"/>
    <p:sldId id="436" r:id="rId187"/>
    <p:sldId id="280" r:id="rId188"/>
    <p:sldId id="437" r:id="rId189"/>
    <p:sldId id="438" r:id="rId190"/>
    <p:sldId id="439" r:id="rId191"/>
    <p:sldId id="440" r:id="rId192"/>
    <p:sldId id="441" r:id="rId193"/>
    <p:sldId id="442" r:id="rId194"/>
    <p:sldId id="281" r:id="rId195"/>
    <p:sldId id="270" r:id="rId196"/>
    <p:sldId id="443" r:id="rId197"/>
    <p:sldId id="444" r:id="rId198"/>
    <p:sldId id="445" r:id="rId199"/>
    <p:sldId id="446" r:id="rId200"/>
    <p:sldId id="447" r:id="rId201"/>
    <p:sldId id="448" r:id="rId202"/>
    <p:sldId id="449" r:id="rId203"/>
    <p:sldId id="309" r:id="rId204"/>
    <p:sldId id="307" r:id="rId205"/>
    <p:sldId id="339" r:id="rId206"/>
    <p:sldId id="329" r:id="rId207"/>
    <p:sldId id="588" r:id="rId208"/>
    <p:sldId id="589" r:id="rId209"/>
    <p:sldId id="590" r:id="rId210"/>
    <p:sldId id="591" r:id="rId211"/>
    <p:sldId id="520" r:id="rId212"/>
    <p:sldId id="278" r:id="rId213"/>
    <p:sldId id="277" r:id="rId214"/>
    <p:sldId id="340" r:id="rId215"/>
    <p:sldId id="361" r:id="rId2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02D2401-61B0-4919-8242-A1A6BD38280E}">
          <p14:sldIdLst>
            <p14:sldId id="256"/>
            <p14:sldId id="409"/>
            <p14:sldId id="410"/>
            <p14:sldId id="407"/>
            <p14:sldId id="265"/>
            <p14:sldId id="272"/>
            <p14:sldId id="275"/>
            <p14:sldId id="299"/>
            <p14:sldId id="262"/>
            <p14:sldId id="287"/>
            <p14:sldId id="288"/>
            <p14:sldId id="274"/>
            <p14:sldId id="452"/>
            <p14:sldId id="453"/>
            <p14:sldId id="466"/>
            <p14:sldId id="454"/>
            <p14:sldId id="460"/>
            <p14:sldId id="461"/>
            <p14:sldId id="462"/>
            <p14:sldId id="463"/>
            <p14:sldId id="464"/>
            <p14:sldId id="465"/>
            <p14:sldId id="456"/>
            <p14:sldId id="457"/>
            <p14:sldId id="451"/>
            <p14:sldId id="273"/>
            <p14:sldId id="459"/>
            <p14:sldId id="458"/>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7"/>
            <p14:sldId id="330"/>
            <p14:sldId id="285"/>
            <p14:sldId id="319"/>
            <p14:sldId id="336"/>
            <p14:sldId id="266"/>
            <p14:sldId id="312"/>
            <p14:sldId id="304"/>
            <p14:sldId id="322"/>
            <p14:sldId id="323"/>
            <p14:sldId id="294"/>
            <p14:sldId id="295"/>
            <p14:sldId id="296"/>
            <p14:sldId id="297"/>
            <p14:sldId id="311"/>
            <p14:sldId id="406"/>
            <p14:sldId id="313"/>
            <p14:sldId id="314"/>
            <p14:sldId id="301"/>
            <p14:sldId id="404"/>
            <p14:sldId id="405"/>
            <p14:sldId id="334"/>
            <p14:sldId id="398"/>
            <p14:sldId id="276"/>
            <p14:sldId id="317"/>
            <p14:sldId id="333"/>
            <p14:sldId id="332"/>
            <p14:sldId id="306"/>
            <p14:sldId id="384"/>
            <p14:sldId id="411"/>
            <p14:sldId id="324"/>
            <p14:sldId id="358"/>
            <p14:sldId id="399"/>
            <p14:sldId id="268"/>
            <p14:sldId id="267"/>
            <p14:sldId id="348"/>
            <p14:sldId id="269"/>
            <p14:sldId id="264"/>
            <p14:sldId id="412"/>
            <p14:sldId id="413"/>
            <p14:sldId id="414"/>
            <p14:sldId id="508"/>
            <p14:sldId id="509"/>
            <p14:sldId id="510"/>
            <p14:sldId id="511"/>
            <p14:sldId id="512"/>
            <p14:sldId id="513"/>
            <p14:sldId id="514"/>
            <p14:sldId id="515"/>
            <p14:sldId id="516"/>
            <p14:sldId id="517"/>
            <p14:sldId id="518"/>
            <p14:sldId id="519"/>
            <p14:sldId id="300"/>
            <p14:sldId id="418"/>
            <p14:sldId id="419"/>
            <p14:sldId id="420"/>
            <p14:sldId id="302"/>
            <p14:sldId id="303"/>
            <p14:sldId id="421"/>
            <p14:sldId id="422"/>
            <p14:sldId id="423"/>
            <p14:sldId id="424"/>
            <p14:sldId id="425"/>
            <p14:sldId id="289"/>
            <p14:sldId id="290"/>
            <p14:sldId id="293"/>
            <p14:sldId id="426"/>
            <p14:sldId id="427"/>
            <p14:sldId id="428"/>
            <p14:sldId id="283"/>
            <p14:sldId id="429"/>
            <p14:sldId id="431"/>
            <p14:sldId id="433"/>
            <p14:sldId id="434"/>
            <p14:sldId id="435"/>
            <p14:sldId id="592"/>
            <p14:sldId id="593"/>
            <p14:sldId id="594"/>
            <p14:sldId id="595"/>
            <p14:sldId id="596"/>
            <p14:sldId id="597"/>
            <p14:sldId id="598"/>
            <p14:sldId id="291"/>
            <p14:sldId id="599"/>
            <p14:sldId id="436"/>
            <p14:sldId id="280"/>
            <p14:sldId id="437"/>
            <p14:sldId id="438"/>
            <p14:sldId id="439"/>
            <p14:sldId id="440"/>
            <p14:sldId id="441"/>
            <p14:sldId id="442"/>
            <p14:sldId id="281"/>
            <p14:sldId id="270"/>
            <p14:sldId id="443"/>
            <p14:sldId id="444"/>
            <p14:sldId id="445"/>
            <p14:sldId id="446"/>
            <p14:sldId id="447"/>
            <p14:sldId id="448"/>
            <p14:sldId id="449"/>
            <p14:sldId id="309"/>
            <p14:sldId id="307"/>
            <p14:sldId id="339"/>
            <p14:sldId id="329"/>
            <p14:sldId id="588"/>
            <p14:sldId id="589"/>
            <p14:sldId id="590"/>
            <p14:sldId id="591"/>
          </p14:sldIdLst>
        </p14:section>
        <p14:section name="Ενότητα χωρίς τίτλο" id="{618DCE84-5A1A-4FCD-8428-3CC971B700F9}">
          <p14:sldIdLst>
            <p14:sldId id="520"/>
            <p14:sldId id="278"/>
            <p14:sldId id="277"/>
            <p14:sldId id="340"/>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1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presProps" Target="presProps.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6.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tableStyles" Target="tableStyles.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 Target="slides/slide2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A4C0A-547B-4375-B2FD-D3296F014FCC}" type="doc">
      <dgm:prSet loTypeId="urn:microsoft.com/office/officeart/2005/8/layout/pyramid1" loCatId="pyramid" qsTypeId="urn:microsoft.com/office/officeart/2005/8/quickstyle/simple1" qsCatId="simple" csTypeId="urn:microsoft.com/office/officeart/2005/8/colors/accent1_2" csCatId="accent1" phldr="1"/>
      <dgm:spPr/>
    </dgm:pt>
    <dgm:pt modelId="{512418E7-E156-4CAD-800F-74EC9E197D57}">
      <dgm:prSet phldrT="[Κείμενο]" custT="1"/>
      <dgm:spPr/>
      <dgm:t>
        <a:bodyPr/>
        <a:lstStyle/>
        <a:p>
          <a:r>
            <a:rPr lang="el-GR" sz="1500" dirty="0">
              <a:solidFill>
                <a:schemeClr val="tx1"/>
              </a:solidFill>
            </a:rPr>
            <a:t>ΉΘΟΣ</a:t>
          </a:r>
        </a:p>
      </dgm:t>
    </dgm:pt>
    <dgm:pt modelId="{BEADC60B-EE20-4084-9102-2FADB3E8B4F9}" type="parTrans" cxnId="{62D107F6-9A1F-4DCA-BEF7-7328EBCF22F0}">
      <dgm:prSet/>
      <dgm:spPr/>
      <dgm:t>
        <a:bodyPr/>
        <a:lstStyle/>
        <a:p>
          <a:endParaRPr lang="el-GR"/>
        </a:p>
      </dgm:t>
    </dgm:pt>
    <dgm:pt modelId="{689179D8-911A-4566-ACD8-142B5EEEC8C2}" type="sibTrans" cxnId="{62D107F6-9A1F-4DCA-BEF7-7328EBCF22F0}">
      <dgm:prSet/>
      <dgm:spPr/>
      <dgm:t>
        <a:bodyPr/>
        <a:lstStyle/>
        <a:p>
          <a:endParaRPr lang="el-GR"/>
        </a:p>
      </dgm:t>
    </dgm:pt>
    <dgm:pt modelId="{43E6D6CA-CA3E-451D-8745-5E19D6157C6A}">
      <dgm:prSet phldrT="[Κείμενο]" custT="1"/>
      <dgm:spPr/>
      <dgm:t>
        <a:bodyPr/>
        <a:lstStyle/>
        <a:p>
          <a:r>
            <a:rPr lang="el-GR" sz="1200" b="1" dirty="0">
              <a:solidFill>
                <a:schemeClr val="tx1"/>
              </a:solidFill>
            </a:rPr>
            <a:t>ΑΥΤΟΠΡΑΓΜΑΤΩΣΗ</a:t>
          </a:r>
          <a:r>
            <a:rPr lang="el-GR" sz="1200" b="1" dirty="0"/>
            <a:t> </a:t>
          </a:r>
        </a:p>
      </dgm:t>
    </dgm:pt>
    <dgm:pt modelId="{9400B5A5-90B6-4A32-922F-4D81D1876CEF}" type="parTrans" cxnId="{8CAF0EC6-071B-4F36-999B-6F1DEA434494}">
      <dgm:prSet/>
      <dgm:spPr/>
      <dgm:t>
        <a:bodyPr/>
        <a:lstStyle/>
        <a:p>
          <a:endParaRPr lang="el-GR"/>
        </a:p>
      </dgm:t>
    </dgm:pt>
    <dgm:pt modelId="{E01A61FE-CA08-44A0-B3F2-76EFFE514239}" type="sibTrans" cxnId="{8CAF0EC6-071B-4F36-999B-6F1DEA434494}">
      <dgm:prSet/>
      <dgm:spPr/>
      <dgm:t>
        <a:bodyPr/>
        <a:lstStyle/>
        <a:p>
          <a:endParaRPr lang="el-GR"/>
        </a:p>
      </dgm:t>
    </dgm:pt>
    <dgm:pt modelId="{8FE19D45-7158-4F39-8AAB-53E973FF80FB}">
      <dgm:prSet phldrT="[Κείμενο]" custT="1"/>
      <dgm:spPr/>
      <dgm:t>
        <a:bodyPr/>
        <a:lstStyle/>
        <a:p>
          <a:r>
            <a:rPr lang="el-GR" sz="1600" b="1" dirty="0">
              <a:solidFill>
                <a:schemeClr val="tx1"/>
              </a:solidFill>
            </a:rPr>
            <a:t>ΚΟΙΝΩΝΙΚΗ ΑΠΟΔΟΧΗ</a:t>
          </a:r>
        </a:p>
      </dgm:t>
    </dgm:pt>
    <dgm:pt modelId="{9386B5A8-81E1-4FFB-BE83-75E65DD6EBD9}" type="parTrans" cxnId="{C0C5719D-FFDA-4677-B5FF-0C618C3D37C2}">
      <dgm:prSet/>
      <dgm:spPr/>
      <dgm:t>
        <a:bodyPr/>
        <a:lstStyle/>
        <a:p>
          <a:endParaRPr lang="el-GR"/>
        </a:p>
      </dgm:t>
    </dgm:pt>
    <dgm:pt modelId="{6088888F-9F4B-405A-8A48-F142BD7C2B06}" type="sibTrans" cxnId="{C0C5719D-FFDA-4677-B5FF-0C618C3D37C2}">
      <dgm:prSet/>
      <dgm:spPr/>
      <dgm:t>
        <a:bodyPr/>
        <a:lstStyle/>
        <a:p>
          <a:endParaRPr lang="el-GR"/>
        </a:p>
      </dgm:t>
    </dgm:pt>
    <dgm:pt modelId="{26C6E3C3-9FA3-4876-AFDC-0F455B63013E}">
      <dgm:prSet phldrT="[Κείμενο]" custT="1"/>
      <dgm:spPr/>
      <dgm:t>
        <a:bodyPr/>
        <a:lstStyle/>
        <a:p>
          <a:r>
            <a:rPr lang="el-GR" sz="1500" b="1" dirty="0">
              <a:solidFill>
                <a:schemeClr val="tx1"/>
              </a:solidFill>
            </a:rPr>
            <a:t>ΣΥΝΑΙΣΘΗΜΑΤΙΚΗ ΑΝΤΑΠΟΚΡΙΣΗ </a:t>
          </a:r>
        </a:p>
        <a:p>
          <a:r>
            <a:rPr lang="el-GR" sz="1400" dirty="0">
              <a:solidFill>
                <a:schemeClr val="tx1"/>
              </a:solidFill>
            </a:rPr>
            <a:t>(ΦΙΛΙΑ, ΟΙΚΟΓΕΝΕΙΑΚΗ ΘΑΛΠΩΡΗ, ΚΟΙΝΩΝΙΚΗ ΕΠΙΔΟΚΙΜΑΣΙΑ)</a:t>
          </a:r>
        </a:p>
      </dgm:t>
    </dgm:pt>
    <dgm:pt modelId="{5B838E6C-06CE-43A3-8161-0A945B7FD2EF}" type="parTrans" cxnId="{89980D87-B277-44FC-9E70-B03D3AC0BB3B}">
      <dgm:prSet/>
      <dgm:spPr/>
      <dgm:t>
        <a:bodyPr/>
        <a:lstStyle/>
        <a:p>
          <a:endParaRPr lang="el-GR"/>
        </a:p>
      </dgm:t>
    </dgm:pt>
    <dgm:pt modelId="{CA53560B-5C42-4E40-9F33-93BF6F52D396}" type="sibTrans" cxnId="{89980D87-B277-44FC-9E70-B03D3AC0BB3B}">
      <dgm:prSet/>
      <dgm:spPr/>
      <dgm:t>
        <a:bodyPr/>
        <a:lstStyle/>
        <a:p>
          <a:endParaRPr lang="el-GR"/>
        </a:p>
      </dgm:t>
    </dgm:pt>
    <dgm:pt modelId="{CA94F047-BEB9-44DE-AB2B-234D02BBFEB8}">
      <dgm:prSet phldrT="[Κείμενο]" custT="1"/>
      <dgm:spPr/>
      <dgm:t>
        <a:bodyPr/>
        <a:lstStyle/>
        <a:p>
          <a:r>
            <a:rPr lang="el-GR" sz="1600" b="1" dirty="0">
              <a:solidFill>
                <a:schemeClr val="tx1"/>
              </a:solidFill>
            </a:rPr>
            <a:t>ΑΣΦΑΛΕΙΑ ΚΑΙ ΠΡΟΣΤΑΣΙΑ</a:t>
          </a:r>
        </a:p>
        <a:p>
          <a:r>
            <a:rPr lang="el-GR" sz="1400" b="0" dirty="0">
              <a:solidFill>
                <a:schemeClr val="tx1"/>
              </a:solidFill>
            </a:rPr>
            <a:t>(ΣΤΕΓΗ, ΣΤΑΘΕΡΟΤΗΤΑ, ΑΠΟ ΒΙΑ…)</a:t>
          </a:r>
        </a:p>
      </dgm:t>
    </dgm:pt>
    <dgm:pt modelId="{81659536-E0CA-41D7-A18D-21279E1D78EB}" type="parTrans" cxnId="{7B0D2912-5E64-4646-8D85-28749ACDF643}">
      <dgm:prSet/>
      <dgm:spPr/>
      <dgm:t>
        <a:bodyPr/>
        <a:lstStyle/>
        <a:p>
          <a:endParaRPr lang="el-GR"/>
        </a:p>
      </dgm:t>
    </dgm:pt>
    <dgm:pt modelId="{37585A89-3A00-4439-BD72-597D9F118615}" type="sibTrans" cxnId="{7B0D2912-5E64-4646-8D85-28749ACDF643}">
      <dgm:prSet/>
      <dgm:spPr/>
      <dgm:t>
        <a:bodyPr/>
        <a:lstStyle/>
        <a:p>
          <a:endParaRPr lang="el-GR"/>
        </a:p>
      </dgm:t>
    </dgm:pt>
    <dgm:pt modelId="{6205AA48-ABFF-42C0-9B95-ADD7F1E433B2}">
      <dgm:prSet phldrT="[Κείμενο]" custT="1"/>
      <dgm:spPr/>
      <dgm:t>
        <a:bodyPr/>
        <a:lstStyle/>
        <a:p>
          <a:r>
            <a:rPr lang="el-GR" sz="1600" b="1" dirty="0">
              <a:solidFill>
                <a:schemeClr val="tx1"/>
              </a:solidFill>
            </a:rPr>
            <a:t>ΒΙΟΛΟΓΙΚΕΣ ΑΝΑΓΚΕΣ</a:t>
          </a:r>
          <a:r>
            <a:rPr lang="el-GR" sz="1600" dirty="0">
              <a:solidFill>
                <a:schemeClr val="tx1"/>
              </a:solidFill>
            </a:rPr>
            <a:t>  </a:t>
          </a:r>
        </a:p>
        <a:p>
          <a:r>
            <a:rPr lang="el-GR" sz="1400" dirty="0">
              <a:solidFill>
                <a:schemeClr val="tx1"/>
              </a:solidFill>
            </a:rPr>
            <a:t>(ΤΡΟΦΗ, ΝΕΡΟ ΥΠΝΟΣ)</a:t>
          </a:r>
        </a:p>
      </dgm:t>
    </dgm:pt>
    <dgm:pt modelId="{B471BDE9-CA93-4503-85D0-FC0CB5C00199}" type="parTrans" cxnId="{49333233-AFCD-43C7-85BD-53FD6CC5CC0F}">
      <dgm:prSet/>
      <dgm:spPr/>
      <dgm:t>
        <a:bodyPr/>
        <a:lstStyle/>
        <a:p>
          <a:endParaRPr lang="el-GR"/>
        </a:p>
      </dgm:t>
    </dgm:pt>
    <dgm:pt modelId="{804336F6-7212-4771-8184-DACBEF81D7A2}" type="sibTrans" cxnId="{49333233-AFCD-43C7-85BD-53FD6CC5CC0F}">
      <dgm:prSet/>
      <dgm:spPr/>
      <dgm:t>
        <a:bodyPr/>
        <a:lstStyle/>
        <a:p>
          <a:endParaRPr lang="el-GR"/>
        </a:p>
      </dgm:t>
    </dgm:pt>
    <dgm:pt modelId="{A653C7C6-5D8C-4CB9-B307-F8FE261C50EA}" type="pres">
      <dgm:prSet presAssocID="{551A4C0A-547B-4375-B2FD-D3296F014FCC}" presName="Name0" presStyleCnt="0">
        <dgm:presLayoutVars>
          <dgm:dir/>
          <dgm:animLvl val="lvl"/>
          <dgm:resizeHandles val="exact"/>
        </dgm:presLayoutVars>
      </dgm:prSet>
      <dgm:spPr/>
    </dgm:pt>
    <dgm:pt modelId="{BB241FC5-5D52-4EE3-9032-79731A20FE03}" type="pres">
      <dgm:prSet presAssocID="{512418E7-E156-4CAD-800F-74EC9E197D57}" presName="Name8" presStyleCnt="0"/>
      <dgm:spPr/>
    </dgm:pt>
    <dgm:pt modelId="{AAC1DC39-9C80-48B5-B9F7-D2BC9CE4E6F1}" type="pres">
      <dgm:prSet presAssocID="{512418E7-E156-4CAD-800F-74EC9E197D57}" presName="level" presStyleLbl="node1" presStyleIdx="0" presStyleCnt="6">
        <dgm:presLayoutVars>
          <dgm:chMax val="1"/>
          <dgm:bulletEnabled val="1"/>
        </dgm:presLayoutVars>
      </dgm:prSet>
      <dgm:spPr/>
    </dgm:pt>
    <dgm:pt modelId="{427ED74D-89BF-487A-AE3B-91BCFCEDA866}" type="pres">
      <dgm:prSet presAssocID="{512418E7-E156-4CAD-800F-74EC9E197D57}" presName="levelTx" presStyleLbl="revTx" presStyleIdx="0" presStyleCnt="0">
        <dgm:presLayoutVars>
          <dgm:chMax val="1"/>
          <dgm:bulletEnabled val="1"/>
        </dgm:presLayoutVars>
      </dgm:prSet>
      <dgm:spPr/>
    </dgm:pt>
    <dgm:pt modelId="{2694676D-0CAF-403F-A6AA-8375F24E5EBD}" type="pres">
      <dgm:prSet presAssocID="{43E6D6CA-CA3E-451D-8745-5E19D6157C6A}" presName="Name8" presStyleCnt="0"/>
      <dgm:spPr/>
    </dgm:pt>
    <dgm:pt modelId="{17BB35EA-1687-407D-ACB2-65909A1107A4}" type="pres">
      <dgm:prSet presAssocID="{43E6D6CA-CA3E-451D-8745-5E19D6157C6A}" presName="level" presStyleLbl="node1" presStyleIdx="1" presStyleCnt="6">
        <dgm:presLayoutVars>
          <dgm:chMax val="1"/>
          <dgm:bulletEnabled val="1"/>
        </dgm:presLayoutVars>
      </dgm:prSet>
      <dgm:spPr/>
    </dgm:pt>
    <dgm:pt modelId="{35753A1D-07F3-4716-B625-701E0335C7BC}" type="pres">
      <dgm:prSet presAssocID="{43E6D6CA-CA3E-451D-8745-5E19D6157C6A}" presName="levelTx" presStyleLbl="revTx" presStyleIdx="0" presStyleCnt="0">
        <dgm:presLayoutVars>
          <dgm:chMax val="1"/>
          <dgm:bulletEnabled val="1"/>
        </dgm:presLayoutVars>
      </dgm:prSet>
      <dgm:spPr/>
    </dgm:pt>
    <dgm:pt modelId="{D5A9A4CD-875C-4E53-A277-F7A9EB37F17C}" type="pres">
      <dgm:prSet presAssocID="{8FE19D45-7158-4F39-8AAB-53E973FF80FB}" presName="Name8" presStyleCnt="0"/>
      <dgm:spPr/>
    </dgm:pt>
    <dgm:pt modelId="{610E971B-B524-438F-90E3-A0DDFE2ADF42}" type="pres">
      <dgm:prSet presAssocID="{8FE19D45-7158-4F39-8AAB-53E973FF80FB}" presName="level" presStyleLbl="node1" presStyleIdx="2" presStyleCnt="6" custLinFactNeighborX="-398" custLinFactNeighborY="1305">
        <dgm:presLayoutVars>
          <dgm:chMax val="1"/>
          <dgm:bulletEnabled val="1"/>
        </dgm:presLayoutVars>
      </dgm:prSet>
      <dgm:spPr/>
    </dgm:pt>
    <dgm:pt modelId="{1762620E-0182-49E1-8ACE-3E7A49E56352}" type="pres">
      <dgm:prSet presAssocID="{8FE19D45-7158-4F39-8AAB-53E973FF80FB}" presName="levelTx" presStyleLbl="revTx" presStyleIdx="0" presStyleCnt="0">
        <dgm:presLayoutVars>
          <dgm:chMax val="1"/>
          <dgm:bulletEnabled val="1"/>
        </dgm:presLayoutVars>
      </dgm:prSet>
      <dgm:spPr/>
    </dgm:pt>
    <dgm:pt modelId="{204C58F5-2472-45B5-874D-742809B9BEDC}" type="pres">
      <dgm:prSet presAssocID="{26C6E3C3-9FA3-4876-AFDC-0F455B63013E}" presName="Name8" presStyleCnt="0"/>
      <dgm:spPr/>
    </dgm:pt>
    <dgm:pt modelId="{D175BBB7-CC76-4083-A822-F03F12BD35DD}" type="pres">
      <dgm:prSet presAssocID="{26C6E3C3-9FA3-4876-AFDC-0F455B63013E}" presName="level" presStyleLbl="node1" presStyleIdx="3" presStyleCnt="6" custScaleY="120689">
        <dgm:presLayoutVars>
          <dgm:chMax val="1"/>
          <dgm:bulletEnabled val="1"/>
        </dgm:presLayoutVars>
      </dgm:prSet>
      <dgm:spPr/>
    </dgm:pt>
    <dgm:pt modelId="{C4289F28-072F-40C6-B2A1-9B88DF01C141}" type="pres">
      <dgm:prSet presAssocID="{26C6E3C3-9FA3-4876-AFDC-0F455B63013E}" presName="levelTx" presStyleLbl="revTx" presStyleIdx="0" presStyleCnt="0">
        <dgm:presLayoutVars>
          <dgm:chMax val="1"/>
          <dgm:bulletEnabled val="1"/>
        </dgm:presLayoutVars>
      </dgm:prSet>
      <dgm:spPr/>
    </dgm:pt>
    <dgm:pt modelId="{5B7B5670-CE0E-4D96-9BE4-DABFC73B4941}" type="pres">
      <dgm:prSet presAssocID="{CA94F047-BEB9-44DE-AB2B-234D02BBFEB8}" presName="Name8" presStyleCnt="0"/>
      <dgm:spPr/>
    </dgm:pt>
    <dgm:pt modelId="{84CE95EA-9995-4C47-B12B-2233EEC9E58D}" type="pres">
      <dgm:prSet presAssocID="{CA94F047-BEB9-44DE-AB2B-234D02BBFEB8}" presName="level" presStyleLbl="node1" presStyleIdx="4" presStyleCnt="6" custLinFactNeighborX="256">
        <dgm:presLayoutVars>
          <dgm:chMax val="1"/>
          <dgm:bulletEnabled val="1"/>
        </dgm:presLayoutVars>
      </dgm:prSet>
      <dgm:spPr/>
    </dgm:pt>
    <dgm:pt modelId="{D8754307-AD5F-4526-8E3D-A546081A9E06}" type="pres">
      <dgm:prSet presAssocID="{CA94F047-BEB9-44DE-AB2B-234D02BBFEB8}" presName="levelTx" presStyleLbl="revTx" presStyleIdx="0" presStyleCnt="0">
        <dgm:presLayoutVars>
          <dgm:chMax val="1"/>
          <dgm:bulletEnabled val="1"/>
        </dgm:presLayoutVars>
      </dgm:prSet>
      <dgm:spPr/>
    </dgm:pt>
    <dgm:pt modelId="{10C7FF56-FFEC-4607-8DEE-D30E442186BF}" type="pres">
      <dgm:prSet presAssocID="{6205AA48-ABFF-42C0-9B95-ADD7F1E433B2}" presName="Name8" presStyleCnt="0"/>
      <dgm:spPr/>
    </dgm:pt>
    <dgm:pt modelId="{26DA9255-039C-4EA8-A314-91D7DAB298A5}" type="pres">
      <dgm:prSet presAssocID="{6205AA48-ABFF-42C0-9B95-ADD7F1E433B2}" presName="level" presStyleLbl="node1" presStyleIdx="5" presStyleCnt="6">
        <dgm:presLayoutVars>
          <dgm:chMax val="1"/>
          <dgm:bulletEnabled val="1"/>
        </dgm:presLayoutVars>
      </dgm:prSet>
      <dgm:spPr/>
    </dgm:pt>
    <dgm:pt modelId="{805EC574-D072-4CFC-BD7F-68E0C505109F}" type="pres">
      <dgm:prSet presAssocID="{6205AA48-ABFF-42C0-9B95-ADD7F1E433B2}" presName="levelTx" presStyleLbl="revTx" presStyleIdx="0" presStyleCnt="0">
        <dgm:presLayoutVars>
          <dgm:chMax val="1"/>
          <dgm:bulletEnabled val="1"/>
        </dgm:presLayoutVars>
      </dgm:prSet>
      <dgm:spPr/>
    </dgm:pt>
  </dgm:ptLst>
  <dgm:cxnLst>
    <dgm:cxn modelId="{BF345D0F-1E83-4916-B35C-D0A948DEC4F1}" type="presOf" srcId="{26C6E3C3-9FA3-4876-AFDC-0F455B63013E}" destId="{D175BBB7-CC76-4083-A822-F03F12BD35DD}" srcOrd="0" destOrd="0" presId="urn:microsoft.com/office/officeart/2005/8/layout/pyramid1"/>
    <dgm:cxn modelId="{7B0D2912-5E64-4646-8D85-28749ACDF643}" srcId="{551A4C0A-547B-4375-B2FD-D3296F014FCC}" destId="{CA94F047-BEB9-44DE-AB2B-234D02BBFEB8}" srcOrd="4" destOrd="0" parTransId="{81659536-E0CA-41D7-A18D-21279E1D78EB}" sibTransId="{37585A89-3A00-4439-BD72-597D9F118615}"/>
    <dgm:cxn modelId="{13E98720-6E47-4703-B140-889397B00FD9}" type="presOf" srcId="{551A4C0A-547B-4375-B2FD-D3296F014FCC}" destId="{A653C7C6-5D8C-4CB9-B307-F8FE261C50EA}" srcOrd="0" destOrd="0" presId="urn:microsoft.com/office/officeart/2005/8/layout/pyramid1"/>
    <dgm:cxn modelId="{772A982F-C5EB-4F60-860B-A027C44A245B}" type="presOf" srcId="{26C6E3C3-9FA3-4876-AFDC-0F455B63013E}" destId="{C4289F28-072F-40C6-B2A1-9B88DF01C141}" srcOrd="1" destOrd="0" presId="urn:microsoft.com/office/officeart/2005/8/layout/pyramid1"/>
    <dgm:cxn modelId="{6C487331-4AC9-4B65-BDD6-7249C8532030}" type="presOf" srcId="{512418E7-E156-4CAD-800F-74EC9E197D57}" destId="{427ED74D-89BF-487A-AE3B-91BCFCEDA866}" srcOrd="1" destOrd="0" presId="urn:microsoft.com/office/officeart/2005/8/layout/pyramid1"/>
    <dgm:cxn modelId="{49333233-AFCD-43C7-85BD-53FD6CC5CC0F}" srcId="{551A4C0A-547B-4375-B2FD-D3296F014FCC}" destId="{6205AA48-ABFF-42C0-9B95-ADD7F1E433B2}" srcOrd="5" destOrd="0" parTransId="{B471BDE9-CA93-4503-85D0-FC0CB5C00199}" sibTransId="{804336F6-7212-4771-8184-DACBEF81D7A2}"/>
    <dgm:cxn modelId="{82F9F85F-D9FF-4272-AB56-EDCB70ADBFE0}" type="presOf" srcId="{512418E7-E156-4CAD-800F-74EC9E197D57}" destId="{AAC1DC39-9C80-48B5-B9F7-D2BC9CE4E6F1}" srcOrd="0" destOrd="0" presId="urn:microsoft.com/office/officeart/2005/8/layout/pyramid1"/>
    <dgm:cxn modelId="{AE362541-F6A9-4362-8AEC-2090B842F025}" type="presOf" srcId="{43E6D6CA-CA3E-451D-8745-5E19D6157C6A}" destId="{17BB35EA-1687-407D-ACB2-65909A1107A4}" srcOrd="0" destOrd="0" presId="urn:microsoft.com/office/officeart/2005/8/layout/pyramid1"/>
    <dgm:cxn modelId="{DAB37863-A2F3-4CB3-964E-2DF47A085FEC}" type="presOf" srcId="{8FE19D45-7158-4F39-8AAB-53E973FF80FB}" destId="{610E971B-B524-438F-90E3-A0DDFE2ADF42}" srcOrd="0" destOrd="0" presId="urn:microsoft.com/office/officeart/2005/8/layout/pyramid1"/>
    <dgm:cxn modelId="{08331D67-AC68-4AB2-99F7-9AB0509D9172}" type="presOf" srcId="{6205AA48-ABFF-42C0-9B95-ADD7F1E433B2}" destId="{805EC574-D072-4CFC-BD7F-68E0C505109F}" srcOrd="1" destOrd="0" presId="urn:microsoft.com/office/officeart/2005/8/layout/pyramid1"/>
    <dgm:cxn modelId="{0BC3CC68-7CEE-43F5-A49A-B44C5F665FD3}" type="presOf" srcId="{6205AA48-ABFF-42C0-9B95-ADD7F1E433B2}" destId="{26DA9255-039C-4EA8-A314-91D7DAB298A5}" srcOrd="0" destOrd="0" presId="urn:microsoft.com/office/officeart/2005/8/layout/pyramid1"/>
    <dgm:cxn modelId="{89980D87-B277-44FC-9E70-B03D3AC0BB3B}" srcId="{551A4C0A-547B-4375-B2FD-D3296F014FCC}" destId="{26C6E3C3-9FA3-4876-AFDC-0F455B63013E}" srcOrd="3" destOrd="0" parTransId="{5B838E6C-06CE-43A3-8161-0A945B7FD2EF}" sibTransId="{CA53560B-5C42-4E40-9F33-93BF6F52D396}"/>
    <dgm:cxn modelId="{C0C5719D-FFDA-4677-B5FF-0C618C3D37C2}" srcId="{551A4C0A-547B-4375-B2FD-D3296F014FCC}" destId="{8FE19D45-7158-4F39-8AAB-53E973FF80FB}" srcOrd="2" destOrd="0" parTransId="{9386B5A8-81E1-4FFB-BE83-75E65DD6EBD9}" sibTransId="{6088888F-9F4B-405A-8A48-F142BD7C2B06}"/>
    <dgm:cxn modelId="{43C99FC1-1679-4206-889F-9F6ED85ECD38}" type="presOf" srcId="{43E6D6CA-CA3E-451D-8745-5E19D6157C6A}" destId="{35753A1D-07F3-4716-B625-701E0335C7BC}" srcOrd="1" destOrd="0" presId="urn:microsoft.com/office/officeart/2005/8/layout/pyramid1"/>
    <dgm:cxn modelId="{8CAF0EC6-071B-4F36-999B-6F1DEA434494}" srcId="{551A4C0A-547B-4375-B2FD-D3296F014FCC}" destId="{43E6D6CA-CA3E-451D-8745-5E19D6157C6A}" srcOrd="1" destOrd="0" parTransId="{9400B5A5-90B6-4A32-922F-4D81D1876CEF}" sibTransId="{E01A61FE-CA08-44A0-B3F2-76EFFE514239}"/>
    <dgm:cxn modelId="{AE55FCCA-19D1-4A71-B99C-163A02EDC3A1}" type="presOf" srcId="{CA94F047-BEB9-44DE-AB2B-234D02BBFEB8}" destId="{84CE95EA-9995-4C47-B12B-2233EEC9E58D}" srcOrd="0" destOrd="0" presId="urn:microsoft.com/office/officeart/2005/8/layout/pyramid1"/>
    <dgm:cxn modelId="{A5349EE2-D1D8-4855-A402-51452AC8918D}" type="presOf" srcId="{8FE19D45-7158-4F39-8AAB-53E973FF80FB}" destId="{1762620E-0182-49E1-8ACE-3E7A49E56352}" srcOrd="1" destOrd="0" presId="urn:microsoft.com/office/officeart/2005/8/layout/pyramid1"/>
    <dgm:cxn modelId="{62D107F6-9A1F-4DCA-BEF7-7328EBCF22F0}" srcId="{551A4C0A-547B-4375-B2FD-D3296F014FCC}" destId="{512418E7-E156-4CAD-800F-74EC9E197D57}" srcOrd="0" destOrd="0" parTransId="{BEADC60B-EE20-4084-9102-2FADB3E8B4F9}" sibTransId="{689179D8-911A-4566-ACD8-142B5EEEC8C2}"/>
    <dgm:cxn modelId="{8E230CFE-9372-46AE-B8C4-2FE60990DE29}" type="presOf" srcId="{CA94F047-BEB9-44DE-AB2B-234D02BBFEB8}" destId="{D8754307-AD5F-4526-8E3D-A546081A9E06}" srcOrd="1" destOrd="0" presId="urn:microsoft.com/office/officeart/2005/8/layout/pyramid1"/>
    <dgm:cxn modelId="{C442A162-B42A-465C-B791-FD5659B35C16}" type="presParOf" srcId="{A653C7C6-5D8C-4CB9-B307-F8FE261C50EA}" destId="{BB241FC5-5D52-4EE3-9032-79731A20FE03}" srcOrd="0" destOrd="0" presId="urn:microsoft.com/office/officeart/2005/8/layout/pyramid1"/>
    <dgm:cxn modelId="{8BC31CA1-4526-4FB0-A726-253B21B152AF}" type="presParOf" srcId="{BB241FC5-5D52-4EE3-9032-79731A20FE03}" destId="{AAC1DC39-9C80-48B5-B9F7-D2BC9CE4E6F1}" srcOrd="0" destOrd="0" presId="urn:microsoft.com/office/officeart/2005/8/layout/pyramid1"/>
    <dgm:cxn modelId="{E4110CEE-3FC1-42A7-9191-A84E80E0DD10}" type="presParOf" srcId="{BB241FC5-5D52-4EE3-9032-79731A20FE03}" destId="{427ED74D-89BF-487A-AE3B-91BCFCEDA866}" srcOrd="1" destOrd="0" presId="urn:microsoft.com/office/officeart/2005/8/layout/pyramid1"/>
    <dgm:cxn modelId="{B041CF35-1A1A-4FF6-82D2-E6E24491ACB1}" type="presParOf" srcId="{A653C7C6-5D8C-4CB9-B307-F8FE261C50EA}" destId="{2694676D-0CAF-403F-A6AA-8375F24E5EBD}" srcOrd="1" destOrd="0" presId="urn:microsoft.com/office/officeart/2005/8/layout/pyramid1"/>
    <dgm:cxn modelId="{C9B2342B-B7E1-442C-9DE3-2E1C3A924A42}" type="presParOf" srcId="{2694676D-0CAF-403F-A6AA-8375F24E5EBD}" destId="{17BB35EA-1687-407D-ACB2-65909A1107A4}" srcOrd="0" destOrd="0" presId="urn:microsoft.com/office/officeart/2005/8/layout/pyramid1"/>
    <dgm:cxn modelId="{3A29F610-311B-42E6-BEB8-6BA7722CE776}" type="presParOf" srcId="{2694676D-0CAF-403F-A6AA-8375F24E5EBD}" destId="{35753A1D-07F3-4716-B625-701E0335C7BC}" srcOrd="1" destOrd="0" presId="urn:microsoft.com/office/officeart/2005/8/layout/pyramid1"/>
    <dgm:cxn modelId="{4E020687-4A49-462C-B0EE-708C97CBF3EB}" type="presParOf" srcId="{A653C7C6-5D8C-4CB9-B307-F8FE261C50EA}" destId="{D5A9A4CD-875C-4E53-A277-F7A9EB37F17C}" srcOrd="2" destOrd="0" presId="urn:microsoft.com/office/officeart/2005/8/layout/pyramid1"/>
    <dgm:cxn modelId="{299284E5-B829-402E-A1F6-DDBD09118CA4}" type="presParOf" srcId="{D5A9A4CD-875C-4E53-A277-F7A9EB37F17C}" destId="{610E971B-B524-438F-90E3-A0DDFE2ADF42}" srcOrd="0" destOrd="0" presId="urn:microsoft.com/office/officeart/2005/8/layout/pyramid1"/>
    <dgm:cxn modelId="{A6245A34-199B-456F-8EDD-470CDAF5A646}" type="presParOf" srcId="{D5A9A4CD-875C-4E53-A277-F7A9EB37F17C}" destId="{1762620E-0182-49E1-8ACE-3E7A49E56352}" srcOrd="1" destOrd="0" presId="urn:microsoft.com/office/officeart/2005/8/layout/pyramid1"/>
    <dgm:cxn modelId="{7774CA4A-AF59-4D35-843E-5A94F644721F}" type="presParOf" srcId="{A653C7C6-5D8C-4CB9-B307-F8FE261C50EA}" destId="{204C58F5-2472-45B5-874D-742809B9BEDC}" srcOrd="3" destOrd="0" presId="urn:microsoft.com/office/officeart/2005/8/layout/pyramid1"/>
    <dgm:cxn modelId="{FFCE10E7-09C1-4E1C-86D4-B026644625EF}" type="presParOf" srcId="{204C58F5-2472-45B5-874D-742809B9BEDC}" destId="{D175BBB7-CC76-4083-A822-F03F12BD35DD}" srcOrd="0" destOrd="0" presId="urn:microsoft.com/office/officeart/2005/8/layout/pyramid1"/>
    <dgm:cxn modelId="{C62C2A97-C7B0-4603-AB31-24CCDE3653B1}" type="presParOf" srcId="{204C58F5-2472-45B5-874D-742809B9BEDC}" destId="{C4289F28-072F-40C6-B2A1-9B88DF01C141}" srcOrd="1" destOrd="0" presId="urn:microsoft.com/office/officeart/2005/8/layout/pyramid1"/>
    <dgm:cxn modelId="{35D0463B-8987-4566-B2D3-3FD8DF73A347}" type="presParOf" srcId="{A653C7C6-5D8C-4CB9-B307-F8FE261C50EA}" destId="{5B7B5670-CE0E-4D96-9BE4-DABFC73B4941}" srcOrd="4" destOrd="0" presId="urn:microsoft.com/office/officeart/2005/8/layout/pyramid1"/>
    <dgm:cxn modelId="{52904DA4-A1C0-44B0-AF02-E8768EB73F6A}" type="presParOf" srcId="{5B7B5670-CE0E-4D96-9BE4-DABFC73B4941}" destId="{84CE95EA-9995-4C47-B12B-2233EEC9E58D}" srcOrd="0" destOrd="0" presId="urn:microsoft.com/office/officeart/2005/8/layout/pyramid1"/>
    <dgm:cxn modelId="{D0131578-C764-4DBA-8B86-5527AD370701}" type="presParOf" srcId="{5B7B5670-CE0E-4D96-9BE4-DABFC73B4941}" destId="{D8754307-AD5F-4526-8E3D-A546081A9E06}" srcOrd="1" destOrd="0" presId="urn:microsoft.com/office/officeart/2005/8/layout/pyramid1"/>
    <dgm:cxn modelId="{D853EAB9-D884-41E0-B430-E835C346D22C}" type="presParOf" srcId="{A653C7C6-5D8C-4CB9-B307-F8FE261C50EA}" destId="{10C7FF56-FFEC-4607-8DEE-D30E442186BF}" srcOrd="5" destOrd="0" presId="urn:microsoft.com/office/officeart/2005/8/layout/pyramid1"/>
    <dgm:cxn modelId="{2583A036-F86A-4C2E-AC21-A183E9707C15}" type="presParOf" srcId="{10C7FF56-FFEC-4607-8DEE-D30E442186BF}" destId="{26DA9255-039C-4EA8-A314-91D7DAB298A5}" srcOrd="0" destOrd="0" presId="urn:microsoft.com/office/officeart/2005/8/layout/pyramid1"/>
    <dgm:cxn modelId="{F1E87C50-0D7E-4389-8DCB-F1E6FF4FF116}" type="presParOf" srcId="{10C7FF56-FFEC-4607-8DEE-D30E442186BF}" destId="{805EC574-D072-4CFC-BD7F-68E0C505109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88F722-1288-41E7-9E59-983379A98205}" type="doc">
      <dgm:prSet loTypeId="urn:microsoft.com/office/officeart/2005/8/layout/cycle1" loCatId="cycle" qsTypeId="urn:microsoft.com/office/officeart/2005/8/quickstyle/simple1" qsCatId="simple" csTypeId="urn:microsoft.com/office/officeart/2005/8/colors/accent1_2" csCatId="accent1"/>
      <dgm:spPr/>
    </dgm:pt>
    <dgm:pt modelId="{1EA4EB4E-52D3-4FAE-96AB-BFB58A191B7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Πιο θετικές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Αναγνώριση επιτυχιών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Ισορροπημένες και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Αναγνώριση δυνατών σημείων</a:t>
          </a:r>
        </a:p>
      </dgm:t>
    </dgm:pt>
    <dgm:pt modelId="{DCA8F9DC-87A9-4AD2-A493-75D478E98F8C}" type="parTrans" cxnId="{72F293DD-6A75-485E-8BF8-D06AA13C557C}">
      <dgm:prSet/>
      <dgm:spPr/>
    </dgm:pt>
    <dgm:pt modelId="{3C0677B9-6E14-4601-9978-0C35A5650606}" type="sibTrans" cxnId="{72F293DD-6A75-485E-8BF8-D06AA13C557C}">
      <dgm:prSet/>
      <dgm:spPr/>
    </dgm:pt>
    <dgm:pt modelId="{F482F1B4-6A21-4546-89E7-BD5E7A55762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Ευχάριστα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Χαλαρότητα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Ευτυχία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Ηρεμία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0" i="0" u="none" strike="noStrike" cap="none" normalizeH="0" baseline="0">
            <a:ln>
              <a:noFill/>
            </a:ln>
            <a:solidFill>
              <a:schemeClr val="tx1"/>
            </a:solidFill>
            <a:effectLst/>
            <a:latin typeface="Arial" pitchFamily="34" charset="0"/>
            <a:cs typeface="Arial" pitchFamily="34" charset="0"/>
          </a:endParaRPr>
        </a:p>
      </dgm:t>
    </dgm:pt>
    <dgm:pt modelId="{A565A6A8-72BD-400F-8C3F-59C041C57653}" type="parTrans" cxnId="{46410C82-64C4-4783-A585-66F4E2AABDE5}">
      <dgm:prSet/>
      <dgm:spPr/>
    </dgm:pt>
    <dgm:pt modelId="{BEDF3D26-9F59-4FB2-8224-EF4963E86C44}" type="sibTrans" cxnId="{46410C82-64C4-4783-A585-66F4E2AABDE5}">
      <dgm:prSet/>
      <dgm:spPr/>
    </dgm:pt>
    <dgm:pt modelId="{DED157B3-D7C3-4B14-98F3-C100CEB2CB1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3. Συμπεριφορά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Αντιμετωπίζω</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Προσπαθώ</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κατάλληλα</a:t>
          </a:r>
        </a:p>
      </dgm:t>
    </dgm:pt>
    <dgm:pt modelId="{8369FFAA-E54A-40E9-82C7-4B21CEE6ABC4}" type="parTrans" cxnId="{2BBD0CE6-C8E9-443A-BF50-2AE58BA79A9B}">
      <dgm:prSet/>
      <dgm:spPr/>
    </dgm:pt>
    <dgm:pt modelId="{0561DE11-F100-46CB-BEC8-BA6B0E159E64}" type="sibTrans" cxnId="{2BBD0CE6-C8E9-443A-BF50-2AE58BA79A9B}">
      <dgm:prSet/>
      <dgm:spPr/>
    </dgm:pt>
    <dgm:pt modelId="{FE83BEF7-080D-45E1-A81D-A70F51A515A0}" type="pres">
      <dgm:prSet presAssocID="{0D88F722-1288-41E7-9E59-983379A98205}" presName="cycle" presStyleCnt="0">
        <dgm:presLayoutVars>
          <dgm:dir/>
          <dgm:resizeHandles val="exact"/>
        </dgm:presLayoutVars>
      </dgm:prSet>
      <dgm:spPr/>
    </dgm:pt>
    <dgm:pt modelId="{700792B3-EA78-4C6D-9842-5A7117A4DE5B}" type="pres">
      <dgm:prSet presAssocID="{1EA4EB4E-52D3-4FAE-96AB-BFB58A191B79}" presName="dummy" presStyleCnt="0"/>
      <dgm:spPr/>
    </dgm:pt>
    <dgm:pt modelId="{8C12EA3D-E370-49C7-94DB-2A77B7C4FFB2}" type="pres">
      <dgm:prSet presAssocID="{1EA4EB4E-52D3-4FAE-96AB-BFB58A191B79}" presName="node" presStyleLbl="revTx" presStyleIdx="0" presStyleCnt="3">
        <dgm:presLayoutVars>
          <dgm:bulletEnabled val="1"/>
        </dgm:presLayoutVars>
      </dgm:prSet>
      <dgm:spPr/>
    </dgm:pt>
    <dgm:pt modelId="{90738E04-9046-4071-B743-1D36421BFAF2}" type="pres">
      <dgm:prSet presAssocID="{3C0677B9-6E14-4601-9978-0C35A5650606}" presName="sibTrans" presStyleLbl="node1" presStyleIdx="0" presStyleCnt="3"/>
      <dgm:spPr/>
    </dgm:pt>
    <dgm:pt modelId="{FEE84243-A36A-4612-B94C-9433A36257D2}" type="pres">
      <dgm:prSet presAssocID="{F482F1B4-6A21-4546-89E7-BD5E7A557625}" presName="dummy" presStyleCnt="0"/>
      <dgm:spPr/>
    </dgm:pt>
    <dgm:pt modelId="{2C661D76-7A43-4603-ADDD-A1A35140A6E4}" type="pres">
      <dgm:prSet presAssocID="{F482F1B4-6A21-4546-89E7-BD5E7A557625}" presName="node" presStyleLbl="revTx" presStyleIdx="1" presStyleCnt="3">
        <dgm:presLayoutVars>
          <dgm:bulletEnabled val="1"/>
        </dgm:presLayoutVars>
      </dgm:prSet>
      <dgm:spPr/>
    </dgm:pt>
    <dgm:pt modelId="{8B233D40-4F3D-4061-BE57-40FD2750F61A}" type="pres">
      <dgm:prSet presAssocID="{BEDF3D26-9F59-4FB2-8224-EF4963E86C44}" presName="sibTrans" presStyleLbl="node1" presStyleIdx="1" presStyleCnt="3"/>
      <dgm:spPr/>
    </dgm:pt>
    <dgm:pt modelId="{2356CD75-EB1B-4713-B324-962CD6B7D048}" type="pres">
      <dgm:prSet presAssocID="{DED157B3-D7C3-4B14-98F3-C100CEB2CB13}" presName="dummy" presStyleCnt="0"/>
      <dgm:spPr/>
    </dgm:pt>
    <dgm:pt modelId="{1C4792D8-A20C-4BA4-9DDB-A0ECC39A3112}" type="pres">
      <dgm:prSet presAssocID="{DED157B3-D7C3-4B14-98F3-C100CEB2CB13}" presName="node" presStyleLbl="revTx" presStyleIdx="2" presStyleCnt="3">
        <dgm:presLayoutVars>
          <dgm:bulletEnabled val="1"/>
        </dgm:presLayoutVars>
      </dgm:prSet>
      <dgm:spPr/>
    </dgm:pt>
    <dgm:pt modelId="{1C1EE1FE-A161-46A1-ADA0-8B8DE43C4F0D}" type="pres">
      <dgm:prSet presAssocID="{0561DE11-F100-46CB-BEC8-BA6B0E159E64}" presName="sibTrans" presStyleLbl="node1" presStyleIdx="2" presStyleCnt="3"/>
      <dgm:spPr/>
    </dgm:pt>
  </dgm:ptLst>
  <dgm:cxnLst>
    <dgm:cxn modelId="{012A0D25-963E-4101-A2F3-F5E0D2090766}" type="presOf" srcId="{0561DE11-F100-46CB-BEC8-BA6B0E159E64}" destId="{1C1EE1FE-A161-46A1-ADA0-8B8DE43C4F0D}" srcOrd="0" destOrd="0" presId="urn:microsoft.com/office/officeart/2005/8/layout/cycle1"/>
    <dgm:cxn modelId="{8DE59134-6841-4EAB-8E04-AA43C7B16776}" type="presOf" srcId="{3C0677B9-6E14-4601-9978-0C35A5650606}" destId="{90738E04-9046-4071-B743-1D36421BFAF2}" srcOrd="0" destOrd="0" presId="urn:microsoft.com/office/officeart/2005/8/layout/cycle1"/>
    <dgm:cxn modelId="{CA856569-5A51-4A2F-A98E-FD8C06E77729}" type="presOf" srcId="{BEDF3D26-9F59-4FB2-8224-EF4963E86C44}" destId="{8B233D40-4F3D-4061-BE57-40FD2750F61A}" srcOrd="0" destOrd="0" presId="urn:microsoft.com/office/officeart/2005/8/layout/cycle1"/>
    <dgm:cxn modelId="{46410C82-64C4-4783-A585-66F4E2AABDE5}" srcId="{0D88F722-1288-41E7-9E59-983379A98205}" destId="{F482F1B4-6A21-4546-89E7-BD5E7A557625}" srcOrd="1" destOrd="0" parTransId="{A565A6A8-72BD-400F-8C3F-59C041C57653}" sibTransId="{BEDF3D26-9F59-4FB2-8224-EF4963E86C44}"/>
    <dgm:cxn modelId="{6B46338F-8670-4EED-B242-77C81C7596E7}" type="presOf" srcId="{0D88F722-1288-41E7-9E59-983379A98205}" destId="{FE83BEF7-080D-45E1-A81D-A70F51A515A0}" srcOrd="0" destOrd="0" presId="urn:microsoft.com/office/officeart/2005/8/layout/cycle1"/>
    <dgm:cxn modelId="{2EE342CB-F90F-4559-BB60-8E34C7282FBA}" type="presOf" srcId="{1EA4EB4E-52D3-4FAE-96AB-BFB58A191B79}" destId="{8C12EA3D-E370-49C7-94DB-2A77B7C4FFB2}" srcOrd="0" destOrd="0" presId="urn:microsoft.com/office/officeart/2005/8/layout/cycle1"/>
    <dgm:cxn modelId="{194BB3D5-4304-410D-B38C-B67CC9710A6D}" type="presOf" srcId="{DED157B3-D7C3-4B14-98F3-C100CEB2CB13}" destId="{1C4792D8-A20C-4BA4-9DDB-A0ECC39A3112}" srcOrd="0" destOrd="0" presId="urn:microsoft.com/office/officeart/2005/8/layout/cycle1"/>
    <dgm:cxn modelId="{72F293DD-6A75-485E-8BF8-D06AA13C557C}" srcId="{0D88F722-1288-41E7-9E59-983379A98205}" destId="{1EA4EB4E-52D3-4FAE-96AB-BFB58A191B79}" srcOrd="0" destOrd="0" parTransId="{DCA8F9DC-87A9-4AD2-A493-75D478E98F8C}" sibTransId="{3C0677B9-6E14-4601-9978-0C35A5650606}"/>
    <dgm:cxn modelId="{2BBD0CE6-C8E9-443A-BF50-2AE58BA79A9B}" srcId="{0D88F722-1288-41E7-9E59-983379A98205}" destId="{DED157B3-D7C3-4B14-98F3-C100CEB2CB13}" srcOrd="2" destOrd="0" parTransId="{8369FFAA-E54A-40E9-82C7-4B21CEE6ABC4}" sibTransId="{0561DE11-F100-46CB-BEC8-BA6B0E159E64}"/>
    <dgm:cxn modelId="{7603B9F1-A283-492B-A0D7-A1A53B150A51}" type="presOf" srcId="{F482F1B4-6A21-4546-89E7-BD5E7A557625}" destId="{2C661D76-7A43-4603-ADDD-A1A35140A6E4}" srcOrd="0" destOrd="0" presId="urn:microsoft.com/office/officeart/2005/8/layout/cycle1"/>
    <dgm:cxn modelId="{45EAFA59-977F-4CAC-84DD-C03DF83E9EBC}" type="presParOf" srcId="{FE83BEF7-080D-45E1-A81D-A70F51A515A0}" destId="{700792B3-EA78-4C6D-9842-5A7117A4DE5B}" srcOrd="0" destOrd="0" presId="urn:microsoft.com/office/officeart/2005/8/layout/cycle1"/>
    <dgm:cxn modelId="{A788C637-73FD-43DE-B26E-FAF462A6AE9E}" type="presParOf" srcId="{FE83BEF7-080D-45E1-A81D-A70F51A515A0}" destId="{8C12EA3D-E370-49C7-94DB-2A77B7C4FFB2}" srcOrd="1" destOrd="0" presId="urn:microsoft.com/office/officeart/2005/8/layout/cycle1"/>
    <dgm:cxn modelId="{9DD6815C-C396-4B56-930F-547553E00A01}" type="presParOf" srcId="{FE83BEF7-080D-45E1-A81D-A70F51A515A0}" destId="{90738E04-9046-4071-B743-1D36421BFAF2}" srcOrd="2" destOrd="0" presId="urn:microsoft.com/office/officeart/2005/8/layout/cycle1"/>
    <dgm:cxn modelId="{A1131C1A-B757-4EAB-A973-249822A0830C}" type="presParOf" srcId="{FE83BEF7-080D-45E1-A81D-A70F51A515A0}" destId="{FEE84243-A36A-4612-B94C-9433A36257D2}" srcOrd="3" destOrd="0" presId="urn:microsoft.com/office/officeart/2005/8/layout/cycle1"/>
    <dgm:cxn modelId="{718349DA-3C30-471C-8296-69D4251D7116}" type="presParOf" srcId="{FE83BEF7-080D-45E1-A81D-A70F51A515A0}" destId="{2C661D76-7A43-4603-ADDD-A1A35140A6E4}" srcOrd="4" destOrd="0" presId="urn:microsoft.com/office/officeart/2005/8/layout/cycle1"/>
    <dgm:cxn modelId="{D4618C76-C8D7-440E-8F42-14864D2A5486}" type="presParOf" srcId="{FE83BEF7-080D-45E1-A81D-A70F51A515A0}" destId="{8B233D40-4F3D-4061-BE57-40FD2750F61A}" srcOrd="5" destOrd="0" presId="urn:microsoft.com/office/officeart/2005/8/layout/cycle1"/>
    <dgm:cxn modelId="{5E3BDC8C-7ACB-45CB-9297-97E34F8E0229}" type="presParOf" srcId="{FE83BEF7-080D-45E1-A81D-A70F51A515A0}" destId="{2356CD75-EB1B-4713-B324-962CD6B7D048}" srcOrd="6" destOrd="0" presId="urn:microsoft.com/office/officeart/2005/8/layout/cycle1"/>
    <dgm:cxn modelId="{E81AE989-5823-40B2-A392-48470B004E96}" type="presParOf" srcId="{FE83BEF7-080D-45E1-A81D-A70F51A515A0}" destId="{1C4792D8-A20C-4BA4-9DDB-A0ECC39A3112}" srcOrd="7" destOrd="0" presId="urn:microsoft.com/office/officeart/2005/8/layout/cycle1"/>
    <dgm:cxn modelId="{D24CCB69-F936-4115-A586-3BBCBC403963}" type="presParOf" srcId="{FE83BEF7-080D-45E1-A81D-A70F51A515A0}" destId="{1C1EE1FE-A161-46A1-ADA0-8B8DE43C4F0D}" srcOrd="8"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A7D7CA-7DAC-4055-AB71-4E476F63C0B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l-GR"/>
        </a:p>
      </dgm:t>
    </dgm:pt>
    <dgm:pt modelId="{C1E39D8A-32FE-4DAF-8A50-A46773F5D6C0}">
      <dgm:prSet phldrT="[Κείμενο]" custT="1"/>
      <dgm:spPr/>
      <dgm:t>
        <a:bodyPr/>
        <a:lstStyle/>
        <a:p>
          <a:r>
            <a:rPr lang="el-GR" sz="1600" b="1" dirty="0"/>
            <a:t>Απόδοση αιτίων/ δημιουργία προσδοκίας</a:t>
          </a:r>
        </a:p>
      </dgm:t>
    </dgm:pt>
    <dgm:pt modelId="{6F5C3F08-D6EB-4DEC-A249-011F1B66D152}" type="parTrans" cxnId="{FFEC7EE4-442A-42B4-89DA-1FDBCB49140E}">
      <dgm:prSet/>
      <dgm:spPr/>
      <dgm:t>
        <a:bodyPr/>
        <a:lstStyle/>
        <a:p>
          <a:endParaRPr lang="el-GR"/>
        </a:p>
      </dgm:t>
    </dgm:pt>
    <dgm:pt modelId="{1EEF6F34-1F33-44CA-823D-03B44A4B2191}" type="sibTrans" cxnId="{FFEC7EE4-442A-42B4-89DA-1FDBCB49140E}">
      <dgm:prSet/>
      <dgm:spPr/>
      <dgm:t>
        <a:bodyPr/>
        <a:lstStyle/>
        <a:p>
          <a:endParaRPr lang="el-GR"/>
        </a:p>
      </dgm:t>
    </dgm:pt>
    <dgm:pt modelId="{57CF6674-DEAC-4A9F-97EF-FCDBC296E74F}">
      <dgm:prSet phldrT="[Κείμενο]" custT="1"/>
      <dgm:spPr/>
      <dgm:t>
        <a:bodyPr/>
        <a:lstStyle/>
        <a:p>
          <a:r>
            <a:rPr lang="el-GR" sz="1100" dirty="0"/>
            <a:t>Επίδραση στη συμπεριφορά του ενήλικα</a:t>
          </a:r>
        </a:p>
      </dgm:t>
    </dgm:pt>
    <dgm:pt modelId="{9A1A0A5B-170F-48F2-B06B-FA3329F7F4AD}" type="parTrans" cxnId="{A640C7FA-7026-4139-8C9F-F19F3424796E}">
      <dgm:prSet/>
      <dgm:spPr/>
      <dgm:t>
        <a:bodyPr/>
        <a:lstStyle/>
        <a:p>
          <a:endParaRPr lang="el-GR"/>
        </a:p>
      </dgm:t>
    </dgm:pt>
    <dgm:pt modelId="{37679156-34E0-4D7E-8338-A3B943CF838E}" type="sibTrans" cxnId="{A640C7FA-7026-4139-8C9F-F19F3424796E}">
      <dgm:prSet/>
      <dgm:spPr/>
      <dgm:t>
        <a:bodyPr/>
        <a:lstStyle/>
        <a:p>
          <a:endParaRPr lang="el-GR"/>
        </a:p>
      </dgm:t>
    </dgm:pt>
    <dgm:pt modelId="{9591083F-8CC7-447D-BC91-5C7F64F0E6D0}">
      <dgm:prSet phldrT="[Κείμενο]" custT="1"/>
      <dgm:spPr/>
      <dgm:t>
        <a:bodyPr/>
        <a:lstStyle/>
        <a:p>
          <a:r>
            <a:rPr lang="el-GR" sz="1100" dirty="0"/>
            <a:t>Σταθεροποίηση της συμπεριφοράς του παιδιού </a:t>
          </a:r>
        </a:p>
      </dgm:t>
    </dgm:pt>
    <dgm:pt modelId="{3B6480D9-2914-42DB-84A3-F9F4E1642A3D}" type="parTrans" cxnId="{D3B04C4A-4BCA-4111-8624-1298C7BDDFFD}">
      <dgm:prSet/>
      <dgm:spPr/>
      <dgm:t>
        <a:bodyPr/>
        <a:lstStyle/>
        <a:p>
          <a:endParaRPr lang="el-GR"/>
        </a:p>
      </dgm:t>
    </dgm:pt>
    <dgm:pt modelId="{44DB8FB8-1381-4136-BD2F-5F22480AF51B}" type="sibTrans" cxnId="{D3B04C4A-4BCA-4111-8624-1298C7BDDFFD}">
      <dgm:prSet/>
      <dgm:spPr/>
      <dgm:t>
        <a:bodyPr/>
        <a:lstStyle/>
        <a:p>
          <a:endParaRPr lang="el-GR"/>
        </a:p>
      </dgm:t>
    </dgm:pt>
    <dgm:pt modelId="{BB768668-E36F-472B-A94F-F6FE24B41A0D}">
      <dgm:prSet phldrT="[Κείμενο]" custT="1"/>
      <dgm:spPr/>
      <dgm:t>
        <a:bodyPr/>
        <a:lstStyle/>
        <a:p>
          <a:r>
            <a:rPr lang="el-GR" sz="1100" b="1" dirty="0"/>
            <a:t>Επιβεβαίωση των προσδοκιών του ενήλικα</a:t>
          </a:r>
        </a:p>
      </dgm:t>
    </dgm:pt>
    <dgm:pt modelId="{3DAC5511-DE40-4FE1-8D55-8D8B1A0242E7}" type="parTrans" cxnId="{51C6ADF7-46ED-4469-B1AE-73314AF92613}">
      <dgm:prSet/>
      <dgm:spPr/>
      <dgm:t>
        <a:bodyPr/>
        <a:lstStyle/>
        <a:p>
          <a:endParaRPr lang="el-GR"/>
        </a:p>
      </dgm:t>
    </dgm:pt>
    <dgm:pt modelId="{92338EAF-9391-46D3-BE84-FA47C0DAABF8}" type="sibTrans" cxnId="{51C6ADF7-46ED-4469-B1AE-73314AF92613}">
      <dgm:prSet/>
      <dgm:spPr/>
      <dgm:t>
        <a:bodyPr/>
        <a:lstStyle/>
        <a:p>
          <a:endParaRPr lang="el-GR"/>
        </a:p>
      </dgm:t>
    </dgm:pt>
    <dgm:pt modelId="{08926845-DE90-4C25-B677-A1393B5DC096}">
      <dgm:prSet phldrT="[Κείμενο]" custT="1"/>
      <dgm:spPr/>
      <dgm:t>
        <a:bodyPr/>
        <a:lstStyle/>
        <a:p>
          <a:r>
            <a:rPr lang="el-GR" sz="1100" dirty="0"/>
            <a:t>Επίδραση στη συμπεριφορά του παιδιού</a:t>
          </a:r>
        </a:p>
      </dgm:t>
    </dgm:pt>
    <dgm:pt modelId="{15386C26-AD09-47A1-9C4B-CB2827991452}" type="parTrans" cxnId="{CFEE62E4-6CF7-4166-8823-296891140021}">
      <dgm:prSet/>
      <dgm:spPr/>
      <dgm:t>
        <a:bodyPr/>
        <a:lstStyle/>
        <a:p>
          <a:endParaRPr lang="el-GR"/>
        </a:p>
      </dgm:t>
    </dgm:pt>
    <dgm:pt modelId="{5E8B9FDE-4F73-4BC5-902D-177523411CAF}" type="sibTrans" cxnId="{CFEE62E4-6CF7-4166-8823-296891140021}">
      <dgm:prSet/>
      <dgm:spPr/>
      <dgm:t>
        <a:bodyPr/>
        <a:lstStyle/>
        <a:p>
          <a:endParaRPr lang="el-GR"/>
        </a:p>
      </dgm:t>
    </dgm:pt>
    <dgm:pt modelId="{355A0549-499D-4A1F-BE6B-26190BFB1A00}">
      <dgm:prSet phldrT="[Κείμενο]" custT="1"/>
      <dgm:spPr/>
      <dgm:t>
        <a:bodyPr/>
        <a:lstStyle/>
        <a:p>
          <a:r>
            <a:rPr lang="el-GR" sz="1050" dirty="0"/>
            <a:t>Επίδραση στην αυτοεκτίμηση και την αυτοαποτελεσματικότητα του παιδιού</a:t>
          </a:r>
        </a:p>
      </dgm:t>
    </dgm:pt>
    <dgm:pt modelId="{65EE4240-312F-46B8-A89F-E8091CE5AE9E}" type="parTrans" cxnId="{09C638EF-F0D0-4CC4-892B-53AF3DB2134D}">
      <dgm:prSet/>
      <dgm:spPr/>
      <dgm:t>
        <a:bodyPr/>
        <a:lstStyle/>
        <a:p>
          <a:endParaRPr lang="el-GR"/>
        </a:p>
      </dgm:t>
    </dgm:pt>
    <dgm:pt modelId="{2DF4AD88-38FA-4041-8E48-9DC653B5FC6D}" type="sibTrans" cxnId="{09C638EF-F0D0-4CC4-892B-53AF3DB2134D}">
      <dgm:prSet/>
      <dgm:spPr/>
      <dgm:t>
        <a:bodyPr/>
        <a:lstStyle/>
        <a:p>
          <a:endParaRPr lang="el-GR"/>
        </a:p>
      </dgm:t>
    </dgm:pt>
    <dgm:pt modelId="{768A6908-5F6A-4FE8-90E9-9FCB862B7BD0}" type="pres">
      <dgm:prSet presAssocID="{7FA7D7CA-7DAC-4055-AB71-4E476F63C0BB}" presName="cycle" presStyleCnt="0">
        <dgm:presLayoutVars>
          <dgm:dir/>
          <dgm:resizeHandles val="exact"/>
        </dgm:presLayoutVars>
      </dgm:prSet>
      <dgm:spPr/>
    </dgm:pt>
    <dgm:pt modelId="{550FD484-7EA7-483E-9CC4-44665AAF17BF}" type="pres">
      <dgm:prSet presAssocID="{C1E39D8A-32FE-4DAF-8A50-A46773F5D6C0}" presName="dummy" presStyleCnt="0"/>
      <dgm:spPr/>
    </dgm:pt>
    <dgm:pt modelId="{39C01C3A-A5C8-43AC-83BD-079776B57DF2}" type="pres">
      <dgm:prSet presAssocID="{C1E39D8A-32FE-4DAF-8A50-A46773F5D6C0}" presName="node" presStyleLbl="revTx" presStyleIdx="0" presStyleCnt="6" custScaleX="126476">
        <dgm:presLayoutVars>
          <dgm:bulletEnabled val="1"/>
        </dgm:presLayoutVars>
      </dgm:prSet>
      <dgm:spPr/>
    </dgm:pt>
    <dgm:pt modelId="{2C64DA47-F8F8-4CEB-906C-DE9E62B73D96}" type="pres">
      <dgm:prSet presAssocID="{1EEF6F34-1F33-44CA-823D-03B44A4B2191}" presName="sibTrans" presStyleLbl="node1" presStyleIdx="0" presStyleCnt="6"/>
      <dgm:spPr/>
    </dgm:pt>
    <dgm:pt modelId="{4DF54B27-059D-4E7C-A238-70B6BCD7EFB7}" type="pres">
      <dgm:prSet presAssocID="{57CF6674-DEAC-4A9F-97EF-FCDBC296E74F}" presName="dummy" presStyleCnt="0"/>
      <dgm:spPr/>
    </dgm:pt>
    <dgm:pt modelId="{B8B0B135-CB67-47EF-A339-25B23FDED740}" type="pres">
      <dgm:prSet presAssocID="{57CF6674-DEAC-4A9F-97EF-FCDBC296E74F}" presName="node" presStyleLbl="revTx" presStyleIdx="1" presStyleCnt="6">
        <dgm:presLayoutVars>
          <dgm:bulletEnabled val="1"/>
        </dgm:presLayoutVars>
      </dgm:prSet>
      <dgm:spPr/>
    </dgm:pt>
    <dgm:pt modelId="{EA233C7B-EB7C-4048-8C3C-6F7D2BD419AC}" type="pres">
      <dgm:prSet presAssocID="{37679156-34E0-4D7E-8338-A3B943CF838E}" presName="sibTrans" presStyleLbl="node1" presStyleIdx="1" presStyleCnt="6"/>
      <dgm:spPr/>
    </dgm:pt>
    <dgm:pt modelId="{42D48E2F-8C3E-42F5-997D-2E85A61755CE}" type="pres">
      <dgm:prSet presAssocID="{08926845-DE90-4C25-B677-A1393B5DC096}" presName="dummy" presStyleCnt="0"/>
      <dgm:spPr/>
    </dgm:pt>
    <dgm:pt modelId="{7F5D1959-D437-45E6-8BF1-02FBD5C88F9C}" type="pres">
      <dgm:prSet presAssocID="{08926845-DE90-4C25-B677-A1393B5DC096}" presName="node" presStyleLbl="revTx" presStyleIdx="2" presStyleCnt="6">
        <dgm:presLayoutVars>
          <dgm:bulletEnabled val="1"/>
        </dgm:presLayoutVars>
      </dgm:prSet>
      <dgm:spPr/>
    </dgm:pt>
    <dgm:pt modelId="{31B04568-2660-47E5-98E9-6632F427CA40}" type="pres">
      <dgm:prSet presAssocID="{5E8B9FDE-4F73-4BC5-902D-177523411CAF}" presName="sibTrans" presStyleLbl="node1" presStyleIdx="2" presStyleCnt="6"/>
      <dgm:spPr/>
    </dgm:pt>
    <dgm:pt modelId="{B443D81D-7FC8-47C7-81BA-053389890B4D}" type="pres">
      <dgm:prSet presAssocID="{355A0549-499D-4A1F-BE6B-26190BFB1A00}" presName="dummy" presStyleCnt="0"/>
      <dgm:spPr/>
    </dgm:pt>
    <dgm:pt modelId="{7FFD3178-350B-44A3-9FAC-08F99160C4B7}" type="pres">
      <dgm:prSet presAssocID="{355A0549-499D-4A1F-BE6B-26190BFB1A00}" presName="node" presStyleLbl="revTx" presStyleIdx="3" presStyleCnt="6" custScaleX="166456">
        <dgm:presLayoutVars>
          <dgm:bulletEnabled val="1"/>
        </dgm:presLayoutVars>
      </dgm:prSet>
      <dgm:spPr/>
    </dgm:pt>
    <dgm:pt modelId="{F28F0252-E740-4AA1-BA31-E03F69B1D6E7}" type="pres">
      <dgm:prSet presAssocID="{2DF4AD88-38FA-4041-8E48-9DC653B5FC6D}" presName="sibTrans" presStyleLbl="node1" presStyleIdx="3" presStyleCnt="6"/>
      <dgm:spPr/>
    </dgm:pt>
    <dgm:pt modelId="{9712F592-02F7-404F-A228-106ECE7CC700}" type="pres">
      <dgm:prSet presAssocID="{9591083F-8CC7-447D-BC91-5C7F64F0E6D0}" presName="dummy" presStyleCnt="0"/>
      <dgm:spPr/>
    </dgm:pt>
    <dgm:pt modelId="{046023E3-2AD5-4A2A-AE3E-5F37DB75DED8}" type="pres">
      <dgm:prSet presAssocID="{9591083F-8CC7-447D-BC91-5C7F64F0E6D0}" presName="node" presStyleLbl="revTx" presStyleIdx="4" presStyleCnt="6">
        <dgm:presLayoutVars>
          <dgm:bulletEnabled val="1"/>
        </dgm:presLayoutVars>
      </dgm:prSet>
      <dgm:spPr/>
    </dgm:pt>
    <dgm:pt modelId="{0774659C-EF47-4F49-A72F-8018C6F2B9ED}" type="pres">
      <dgm:prSet presAssocID="{44DB8FB8-1381-4136-BD2F-5F22480AF51B}" presName="sibTrans" presStyleLbl="node1" presStyleIdx="4" presStyleCnt="6"/>
      <dgm:spPr/>
    </dgm:pt>
    <dgm:pt modelId="{84B6D267-88EB-4B47-B3E8-3BD157A5FBB0}" type="pres">
      <dgm:prSet presAssocID="{BB768668-E36F-472B-A94F-F6FE24B41A0D}" presName="dummy" presStyleCnt="0"/>
      <dgm:spPr/>
    </dgm:pt>
    <dgm:pt modelId="{99CCA918-DFD0-4135-BEB5-41B406E40524}" type="pres">
      <dgm:prSet presAssocID="{BB768668-E36F-472B-A94F-F6FE24B41A0D}" presName="node" presStyleLbl="revTx" presStyleIdx="5" presStyleCnt="6">
        <dgm:presLayoutVars>
          <dgm:bulletEnabled val="1"/>
        </dgm:presLayoutVars>
      </dgm:prSet>
      <dgm:spPr/>
    </dgm:pt>
    <dgm:pt modelId="{2383CB96-57C4-45B5-B69F-9D09619EC1B6}" type="pres">
      <dgm:prSet presAssocID="{92338EAF-9391-46D3-BE84-FA47C0DAABF8}" presName="sibTrans" presStyleLbl="node1" presStyleIdx="5" presStyleCnt="6"/>
      <dgm:spPr/>
    </dgm:pt>
  </dgm:ptLst>
  <dgm:cxnLst>
    <dgm:cxn modelId="{B7334E09-16F3-4BC2-BDB7-12DA6F17AD57}" type="presOf" srcId="{1EEF6F34-1F33-44CA-823D-03B44A4B2191}" destId="{2C64DA47-F8F8-4CEB-906C-DE9E62B73D96}" srcOrd="0" destOrd="0" presId="urn:microsoft.com/office/officeart/2005/8/layout/cycle1"/>
    <dgm:cxn modelId="{897F5531-7F38-4C0D-A057-885AAE4638DF}" type="presOf" srcId="{57CF6674-DEAC-4A9F-97EF-FCDBC296E74F}" destId="{B8B0B135-CB67-47EF-A339-25B23FDED740}" srcOrd="0" destOrd="0" presId="urn:microsoft.com/office/officeart/2005/8/layout/cycle1"/>
    <dgm:cxn modelId="{D3B04C4A-4BCA-4111-8624-1298C7BDDFFD}" srcId="{7FA7D7CA-7DAC-4055-AB71-4E476F63C0BB}" destId="{9591083F-8CC7-447D-BC91-5C7F64F0E6D0}" srcOrd="4" destOrd="0" parTransId="{3B6480D9-2914-42DB-84A3-F9F4E1642A3D}" sibTransId="{44DB8FB8-1381-4136-BD2F-5F22480AF51B}"/>
    <dgm:cxn modelId="{37B92570-9F0D-4934-9EFA-B6107F003490}" type="presOf" srcId="{44DB8FB8-1381-4136-BD2F-5F22480AF51B}" destId="{0774659C-EF47-4F49-A72F-8018C6F2B9ED}" srcOrd="0" destOrd="0" presId="urn:microsoft.com/office/officeart/2005/8/layout/cycle1"/>
    <dgm:cxn modelId="{9F73F353-53D6-46F1-9AF3-B9987E5157CB}" type="presOf" srcId="{08926845-DE90-4C25-B677-A1393B5DC096}" destId="{7F5D1959-D437-45E6-8BF1-02FBD5C88F9C}" srcOrd="0" destOrd="0" presId="urn:microsoft.com/office/officeart/2005/8/layout/cycle1"/>
    <dgm:cxn modelId="{B6120578-8850-431E-BEEA-8058EF0955D2}" type="presOf" srcId="{9591083F-8CC7-447D-BC91-5C7F64F0E6D0}" destId="{046023E3-2AD5-4A2A-AE3E-5F37DB75DED8}" srcOrd="0" destOrd="0" presId="urn:microsoft.com/office/officeart/2005/8/layout/cycle1"/>
    <dgm:cxn modelId="{3D989B7B-459A-4DE3-BEDB-C569B4FF3F57}" type="presOf" srcId="{2DF4AD88-38FA-4041-8E48-9DC653B5FC6D}" destId="{F28F0252-E740-4AA1-BA31-E03F69B1D6E7}" srcOrd="0" destOrd="0" presId="urn:microsoft.com/office/officeart/2005/8/layout/cycle1"/>
    <dgm:cxn modelId="{CEC2AE8A-18C7-4183-AFDF-699A33DDF0FE}" type="presOf" srcId="{5E8B9FDE-4F73-4BC5-902D-177523411CAF}" destId="{31B04568-2660-47E5-98E9-6632F427CA40}" srcOrd="0" destOrd="0" presId="urn:microsoft.com/office/officeart/2005/8/layout/cycle1"/>
    <dgm:cxn modelId="{E3A16EAE-5F41-46F4-958A-ED6714F0207B}" type="presOf" srcId="{92338EAF-9391-46D3-BE84-FA47C0DAABF8}" destId="{2383CB96-57C4-45B5-B69F-9D09619EC1B6}" srcOrd="0" destOrd="0" presId="urn:microsoft.com/office/officeart/2005/8/layout/cycle1"/>
    <dgm:cxn modelId="{C75A32B3-F88C-4FA6-86EE-4C51F60F4DD5}" type="presOf" srcId="{C1E39D8A-32FE-4DAF-8A50-A46773F5D6C0}" destId="{39C01C3A-A5C8-43AC-83BD-079776B57DF2}" srcOrd="0" destOrd="0" presId="urn:microsoft.com/office/officeart/2005/8/layout/cycle1"/>
    <dgm:cxn modelId="{20733BD0-E331-4C7B-A045-2E51FF338365}" type="presOf" srcId="{7FA7D7CA-7DAC-4055-AB71-4E476F63C0BB}" destId="{768A6908-5F6A-4FE8-90E9-9FCB862B7BD0}" srcOrd="0" destOrd="0" presId="urn:microsoft.com/office/officeart/2005/8/layout/cycle1"/>
    <dgm:cxn modelId="{A5A11CE0-BB20-4578-A829-B0E2E975AC27}" type="presOf" srcId="{37679156-34E0-4D7E-8338-A3B943CF838E}" destId="{EA233C7B-EB7C-4048-8C3C-6F7D2BD419AC}" srcOrd="0" destOrd="0" presId="urn:microsoft.com/office/officeart/2005/8/layout/cycle1"/>
    <dgm:cxn modelId="{CFEE62E4-6CF7-4166-8823-296891140021}" srcId="{7FA7D7CA-7DAC-4055-AB71-4E476F63C0BB}" destId="{08926845-DE90-4C25-B677-A1393B5DC096}" srcOrd="2" destOrd="0" parTransId="{15386C26-AD09-47A1-9C4B-CB2827991452}" sibTransId="{5E8B9FDE-4F73-4BC5-902D-177523411CAF}"/>
    <dgm:cxn modelId="{FFEC7EE4-442A-42B4-89DA-1FDBCB49140E}" srcId="{7FA7D7CA-7DAC-4055-AB71-4E476F63C0BB}" destId="{C1E39D8A-32FE-4DAF-8A50-A46773F5D6C0}" srcOrd="0" destOrd="0" parTransId="{6F5C3F08-D6EB-4DEC-A249-011F1B66D152}" sibTransId="{1EEF6F34-1F33-44CA-823D-03B44A4B2191}"/>
    <dgm:cxn modelId="{09C638EF-F0D0-4CC4-892B-53AF3DB2134D}" srcId="{7FA7D7CA-7DAC-4055-AB71-4E476F63C0BB}" destId="{355A0549-499D-4A1F-BE6B-26190BFB1A00}" srcOrd="3" destOrd="0" parTransId="{65EE4240-312F-46B8-A89F-E8091CE5AE9E}" sibTransId="{2DF4AD88-38FA-4041-8E48-9DC653B5FC6D}"/>
    <dgm:cxn modelId="{EB49C1F3-700E-4D06-97B8-221125A12A0D}" type="presOf" srcId="{355A0549-499D-4A1F-BE6B-26190BFB1A00}" destId="{7FFD3178-350B-44A3-9FAC-08F99160C4B7}" srcOrd="0" destOrd="0" presId="urn:microsoft.com/office/officeart/2005/8/layout/cycle1"/>
    <dgm:cxn modelId="{51C6ADF7-46ED-4469-B1AE-73314AF92613}" srcId="{7FA7D7CA-7DAC-4055-AB71-4E476F63C0BB}" destId="{BB768668-E36F-472B-A94F-F6FE24B41A0D}" srcOrd="5" destOrd="0" parTransId="{3DAC5511-DE40-4FE1-8D55-8D8B1A0242E7}" sibTransId="{92338EAF-9391-46D3-BE84-FA47C0DAABF8}"/>
    <dgm:cxn modelId="{A640C7FA-7026-4139-8C9F-F19F3424796E}" srcId="{7FA7D7CA-7DAC-4055-AB71-4E476F63C0BB}" destId="{57CF6674-DEAC-4A9F-97EF-FCDBC296E74F}" srcOrd="1" destOrd="0" parTransId="{9A1A0A5B-170F-48F2-B06B-FA3329F7F4AD}" sibTransId="{37679156-34E0-4D7E-8338-A3B943CF838E}"/>
    <dgm:cxn modelId="{6BA676FF-B31E-47AE-8179-7C84EA94C430}" type="presOf" srcId="{BB768668-E36F-472B-A94F-F6FE24B41A0D}" destId="{99CCA918-DFD0-4135-BEB5-41B406E40524}" srcOrd="0" destOrd="0" presId="urn:microsoft.com/office/officeart/2005/8/layout/cycle1"/>
    <dgm:cxn modelId="{063130A4-754E-403E-A5E4-051881B73889}" type="presParOf" srcId="{768A6908-5F6A-4FE8-90E9-9FCB862B7BD0}" destId="{550FD484-7EA7-483E-9CC4-44665AAF17BF}" srcOrd="0" destOrd="0" presId="urn:microsoft.com/office/officeart/2005/8/layout/cycle1"/>
    <dgm:cxn modelId="{8B8D3A60-8AD8-4031-9B8E-248B11049ECB}" type="presParOf" srcId="{768A6908-5F6A-4FE8-90E9-9FCB862B7BD0}" destId="{39C01C3A-A5C8-43AC-83BD-079776B57DF2}" srcOrd="1" destOrd="0" presId="urn:microsoft.com/office/officeart/2005/8/layout/cycle1"/>
    <dgm:cxn modelId="{30EACC09-A7E9-46AB-A3FB-C0ECD0AAEAB0}" type="presParOf" srcId="{768A6908-5F6A-4FE8-90E9-9FCB862B7BD0}" destId="{2C64DA47-F8F8-4CEB-906C-DE9E62B73D96}" srcOrd="2" destOrd="0" presId="urn:microsoft.com/office/officeart/2005/8/layout/cycle1"/>
    <dgm:cxn modelId="{CB6F0E43-C820-439D-BF29-9172D4B47E00}" type="presParOf" srcId="{768A6908-5F6A-4FE8-90E9-9FCB862B7BD0}" destId="{4DF54B27-059D-4E7C-A238-70B6BCD7EFB7}" srcOrd="3" destOrd="0" presId="urn:microsoft.com/office/officeart/2005/8/layout/cycle1"/>
    <dgm:cxn modelId="{D3730786-7025-499C-B44C-66113E334F6D}" type="presParOf" srcId="{768A6908-5F6A-4FE8-90E9-9FCB862B7BD0}" destId="{B8B0B135-CB67-47EF-A339-25B23FDED740}" srcOrd="4" destOrd="0" presId="urn:microsoft.com/office/officeart/2005/8/layout/cycle1"/>
    <dgm:cxn modelId="{931BCDE0-FFF0-4986-AA3B-69F676C08323}" type="presParOf" srcId="{768A6908-5F6A-4FE8-90E9-9FCB862B7BD0}" destId="{EA233C7B-EB7C-4048-8C3C-6F7D2BD419AC}" srcOrd="5" destOrd="0" presId="urn:microsoft.com/office/officeart/2005/8/layout/cycle1"/>
    <dgm:cxn modelId="{A889B6E9-3E93-4D68-BFC4-E37D46F47B13}" type="presParOf" srcId="{768A6908-5F6A-4FE8-90E9-9FCB862B7BD0}" destId="{42D48E2F-8C3E-42F5-997D-2E85A61755CE}" srcOrd="6" destOrd="0" presId="urn:microsoft.com/office/officeart/2005/8/layout/cycle1"/>
    <dgm:cxn modelId="{E4C14C0C-67FE-42FB-8662-495FA053DA27}" type="presParOf" srcId="{768A6908-5F6A-4FE8-90E9-9FCB862B7BD0}" destId="{7F5D1959-D437-45E6-8BF1-02FBD5C88F9C}" srcOrd="7" destOrd="0" presId="urn:microsoft.com/office/officeart/2005/8/layout/cycle1"/>
    <dgm:cxn modelId="{9406910A-1514-4438-8DD7-B7725E027789}" type="presParOf" srcId="{768A6908-5F6A-4FE8-90E9-9FCB862B7BD0}" destId="{31B04568-2660-47E5-98E9-6632F427CA40}" srcOrd="8" destOrd="0" presId="urn:microsoft.com/office/officeart/2005/8/layout/cycle1"/>
    <dgm:cxn modelId="{B2FB2E52-59D9-4A2A-BC74-ADFE7CA94791}" type="presParOf" srcId="{768A6908-5F6A-4FE8-90E9-9FCB862B7BD0}" destId="{B443D81D-7FC8-47C7-81BA-053389890B4D}" srcOrd="9" destOrd="0" presId="urn:microsoft.com/office/officeart/2005/8/layout/cycle1"/>
    <dgm:cxn modelId="{2CDCFA04-F171-4EDB-A9BD-9E7135C3A76F}" type="presParOf" srcId="{768A6908-5F6A-4FE8-90E9-9FCB862B7BD0}" destId="{7FFD3178-350B-44A3-9FAC-08F99160C4B7}" srcOrd="10" destOrd="0" presId="urn:microsoft.com/office/officeart/2005/8/layout/cycle1"/>
    <dgm:cxn modelId="{42DA0F8C-6B9D-446B-83B0-F8A557D4512F}" type="presParOf" srcId="{768A6908-5F6A-4FE8-90E9-9FCB862B7BD0}" destId="{F28F0252-E740-4AA1-BA31-E03F69B1D6E7}" srcOrd="11" destOrd="0" presId="urn:microsoft.com/office/officeart/2005/8/layout/cycle1"/>
    <dgm:cxn modelId="{270208E0-4210-4838-A000-B7232B15514D}" type="presParOf" srcId="{768A6908-5F6A-4FE8-90E9-9FCB862B7BD0}" destId="{9712F592-02F7-404F-A228-106ECE7CC700}" srcOrd="12" destOrd="0" presId="urn:microsoft.com/office/officeart/2005/8/layout/cycle1"/>
    <dgm:cxn modelId="{CF974DD0-3E07-41D1-B466-686DB0D7AB31}" type="presParOf" srcId="{768A6908-5F6A-4FE8-90E9-9FCB862B7BD0}" destId="{046023E3-2AD5-4A2A-AE3E-5F37DB75DED8}" srcOrd="13" destOrd="0" presId="urn:microsoft.com/office/officeart/2005/8/layout/cycle1"/>
    <dgm:cxn modelId="{CC79ABB7-8C5F-4798-8A7B-21E98DC73745}" type="presParOf" srcId="{768A6908-5F6A-4FE8-90E9-9FCB862B7BD0}" destId="{0774659C-EF47-4F49-A72F-8018C6F2B9ED}" srcOrd="14" destOrd="0" presId="urn:microsoft.com/office/officeart/2005/8/layout/cycle1"/>
    <dgm:cxn modelId="{45CFF495-B6CA-43DD-AAC3-CCBC80461910}" type="presParOf" srcId="{768A6908-5F6A-4FE8-90E9-9FCB862B7BD0}" destId="{84B6D267-88EB-4B47-B3E8-3BD157A5FBB0}" srcOrd="15" destOrd="0" presId="urn:microsoft.com/office/officeart/2005/8/layout/cycle1"/>
    <dgm:cxn modelId="{FDE28E8D-95E7-4DF4-8A3A-04BC91C10066}" type="presParOf" srcId="{768A6908-5F6A-4FE8-90E9-9FCB862B7BD0}" destId="{99CCA918-DFD0-4135-BEB5-41B406E40524}" srcOrd="16" destOrd="0" presId="urn:microsoft.com/office/officeart/2005/8/layout/cycle1"/>
    <dgm:cxn modelId="{37C31940-4ADF-4083-95B0-EAF789AF07FC}" type="presParOf" srcId="{768A6908-5F6A-4FE8-90E9-9FCB862B7BD0}" destId="{2383CB96-57C4-45B5-B69F-9D09619EC1B6}"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5670C-5D14-434C-AE4F-2125C5BD6A94}" type="doc">
      <dgm:prSet loTypeId="urn:microsoft.com/office/officeart/2005/8/layout/gear1" loCatId="cycle" qsTypeId="urn:microsoft.com/office/officeart/2005/8/quickstyle/simple1" qsCatId="simple" csTypeId="urn:microsoft.com/office/officeart/2005/8/colors/accent1_2" csCatId="accent1" phldr="1"/>
      <dgm:spPr/>
    </dgm:pt>
    <dgm:pt modelId="{58B58E99-76CF-45D3-A78B-C77A0F3F00C4}">
      <dgm:prSet phldrT="[Κείμενο]"/>
      <dgm:spPr/>
      <dgm:t>
        <a:bodyPr/>
        <a:lstStyle/>
        <a:p>
          <a:r>
            <a:rPr lang="el-GR" dirty="0"/>
            <a:t>Ποιοι, πού; </a:t>
          </a:r>
        </a:p>
      </dgm:t>
    </dgm:pt>
    <dgm:pt modelId="{537FB2AB-4E64-47C7-B1B2-3F447EF4A45E}" type="parTrans" cxnId="{15A643EC-BC95-43DF-9B2C-51D99F90305B}">
      <dgm:prSet/>
      <dgm:spPr/>
      <dgm:t>
        <a:bodyPr/>
        <a:lstStyle/>
        <a:p>
          <a:endParaRPr lang="el-GR"/>
        </a:p>
      </dgm:t>
    </dgm:pt>
    <dgm:pt modelId="{AE9B9F67-A92A-4298-ABE3-FDBF44D93768}" type="sibTrans" cxnId="{15A643EC-BC95-43DF-9B2C-51D99F90305B}">
      <dgm:prSet/>
      <dgm:spPr/>
      <dgm:t>
        <a:bodyPr/>
        <a:lstStyle/>
        <a:p>
          <a:endParaRPr lang="el-GR"/>
        </a:p>
      </dgm:t>
    </dgm:pt>
    <dgm:pt modelId="{DBF042B9-7EF0-44E3-9769-CBC77DB89DE1}">
      <dgm:prSet phldrT="[Κείμενο]"/>
      <dgm:spPr/>
      <dgm:t>
        <a:bodyPr/>
        <a:lstStyle/>
        <a:p>
          <a:r>
            <a:rPr lang="el-GR" dirty="0"/>
            <a:t>Πώς; </a:t>
          </a:r>
        </a:p>
      </dgm:t>
    </dgm:pt>
    <dgm:pt modelId="{6B6F3C01-B628-4056-BDA0-CE5256B6D29E}" type="parTrans" cxnId="{1BF607B7-2DC6-453C-834D-8E50B1A987AE}">
      <dgm:prSet/>
      <dgm:spPr/>
      <dgm:t>
        <a:bodyPr/>
        <a:lstStyle/>
        <a:p>
          <a:endParaRPr lang="el-GR"/>
        </a:p>
      </dgm:t>
    </dgm:pt>
    <dgm:pt modelId="{2B8839FF-1DB8-4F66-8CFF-E07A8A2967CD}" type="sibTrans" cxnId="{1BF607B7-2DC6-453C-834D-8E50B1A987AE}">
      <dgm:prSet/>
      <dgm:spPr/>
      <dgm:t>
        <a:bodyPr/>
        <a:lstStyle/>
        <a:p>
          <a:endParaRPr lang="el-GR"/>
        </a:p>
      </dgm:t>
    </dgm:pt>
    <dgm:pt modelId="{2B9F2F74-0A76-4EE3-B7A3-96D2027E0A92}">
      <dgm:prSet phldrT="[Κείμενο]"/>
      <dgm:spPr/>
      <dgm:t>
        <a:bodyPr/>
        <a:lstStyle/>
        <a:p>
          <a:r>
            <a:rPr lang="el-GR" dirty="0"/>
            <a:t>Τι, γιατί;</a:t>
          </a:r>
        </a:p>
      </dgm:t>
    </dgm:pt>
    <dgm:pt modelId="{404565E8-56B6-4FE5-8031-E7124907BF0E}" type="parTrans" cxnId="{8B1755BD-76E3-496C-8D5D-C7E39C0E6571}">
      <dgm:prSet/>
      <dgm:spPr/>
      <dgm:t>
        <a:bodyPr/>
        <a:lstStyle/>
        <a:p>
          <a:endParaRPr lang="el-GR"/>
        </a:p>
      </dgm:t>
    </dgm:pt>
    <dgm:pt modelId="{2EC8DA41-3D64-4D58-A99C-4E1F2583747D}" type="sibTrans" cxnId="{8B1755BD-76E3-496C-8D5D-C7E39C0E6571}">
      <dgm:prSet/>
      <dgm:spPr/>
      <dgm:t>
        <a:bodyPr/>
        <a:lstStyle/>
        <a:p>
          <a:endParaRPr lang="el-GR"/>
        </a:p>
      </dgm:t>
    </dgm:pt>
    <dgm:pt modelId="{62ADF6CC-30E2-41B1-B1C0-B49BC5A6E21E}" type="pres">
      <dgm:prSet presAssocID="{16D5670C-5D14-434C-AE4F-2125C5BD6A94}" presName="composite" presStyleCnt="0">
        <dgm:presLayoutVars>
          <dgm:chMax val="3"/>
          <dgm:animLvl val="lvl"/>
          <dgm:resizeHandles val="exact"/>
        </dgm:presLayoutVars>
      </dgm:prSet>
      <dgm:spPr/>
    </dgm:pt>
    <dgm:pt modelId="{C71D9CB8-62B4-4AF1-932C-7929D8BCF613}" type="pres">
      <dgm:prSet presAssocID="{58B58E99-76CF-45D3-A78B-C77A0F3F00C4}" presName="gear1" presStyleLbl="node1" presStyleIdx="0" presStyleCnt="3">
        <dgm:presLayoutVars>
          <dgm:chMax val="1"/>
          <dgm:bulletEnabled val="1"/>
        </dgm:presLayoutVars>
      </dgm:prSet>
      <dgm:spPr/>
    </dgm:pt>
    <dgm:pt modelId="{14EE5FE4-A9EB-4323-97A4-04EB6949703F}" type="pres">
      <dgm:prSet presAssocID="{58B58E99-76CF-45D3-A78B-C77A0F3F00C4}" presName="gear1srcNode" presStyleLbl="node1" presStyleIdx="0" presStyleCnt="3"/>
      <dgm:spPr/>
    </dgm:pt>
    <dgm:pt modelId="{3A7597FF-A840-4DA5-BD8A-F79FE8A831FD}" type="pres">
      <dgm:prSet presAssocID="{58B58E99-76CF-45D3-A78B-C77A0F3F00C4}" presName="gear1dstNode" presStyleLbl="node1" presStyleIdx="0" presStyleCnt="3"/>
      <dgm:spPr/>
    </dgm:pt>
    <dgm:pt modelId="{0DFFC6AD-238A-420D-BAD1-A6AD633FB485}" type="pres">
      <dgm:prSet presAssocID="{DBF042B9-7EF0-44E3-9769-CBC77DB89DE1}" presName="gear2" presStyleLbl="node1" presStyleIdx="1" presStyleCnt="3">
        <dgm:presLayoutVars>
          <dgm:chMax val="1"/>
          <dgm:bulletEnabled val="1"/>
        </dgm:presLayoutVars>
      </dgm:prSet>
      <dgm:spPr/>
    </dgm:pt>
    <dgm:pt modelId="{02D91FD1-6A46-4022-8CC3-8AB4903CCF63}" type="pres">
      <dgm:prSet presAssocID="{DBF042B9-7EF0-44E3-9769-CBC77DB89DE1}" presName="gear2srcNode" presStyleLbl="node1" presStyleIdx="1" presStyleCnt="3"/>
      <dgm:spPr/>
    </dgm:pt>
    <dgm:pt modelId="{6642156F-57C9-4DBA-8D32-C7610E7D346B}" type="pres">
      <dgm:prSet presAssocID="{DBF042B9-7EF0-44E3-9769-CBC77DB89DE1}" presName="gear2dstNode" presStyleLbl="node1" presStyleIdx="1" presStyleCnt="3"/>
      <dgm:spPr/>
    </dgm:pt>
    <dgm:pt modelId="{DF0E626B-4027-4997-BA25-BA111FC00D74}" type="pres">
      <dgm:prSet presAssocID="{2B9F2F74-0A76-4EE3-B7A3-96D2027E0A92}" presName="gear3" presStyleLbl="node1" presStyleIdx="2" presStyleCnt="3"/>
      <dgm:spPr/>
    </dgm:pt>
    <dgm:pt modelId="{E7D0820D-0EE9-4937-BCF4-F8D542C91F25}" type="pres">
      <dgm:prSet presAssocID="{2B9F2F74-0A76-4EE3-B7A3-96D2027E0A92}" presName="gear3tx" presStyleLbl="node1" presStyleIdx="2" presStyleCnt="3">
        <dgm:presLayoutVars>
          <dgm:chMax val="1"/>
          <dgm:bulletEnabled val="1"/>
        </dgm:presLayoutVars>
      </dgm:prSet>
      <dgm:spPr/>
    </dgm:pt>
    <dgm:pt modelId="{6BD61C85-218A-4275-B017-84AD1ED18D94}" type="pres">
      <dgm:prSet presAssocID="{2B9F2F74-0A76-4EE3-B7A3-96D2027E0A92}" presName="gear3srcNode" presStyleLbl="node1" presStyleIdx="2" presStyleCnt="3"/>
      <dgm:spPr/>
    </dgm:pt>
    <dgm:pt modelId="{9FFC475B-E1D5-416B-8F59-EE26E5074ECA}" type="pres">
      <dgm:prSet presAssocID="{2B9F2F74-0A76-4EE3-B7A3-96D2027E0A92}" presName="gear3dstNode" presStyleLbl="node1" presStyleIdx="2" presStyleCnt="3"/>
      <dgm:spPr/>
    </dgm:pt>
    <dgm:pt modelId="{85853EB1-728D-4CCA-AB39-49CDF1F57D06}" type="pres">
      <dgm:prSet presAssocID="{AE9B9F67-A92A-4298-ABE3-FDBF44D93768}" presName="connector1" presStyleLbl="sibTrans2D1" presStyleIdx="0" presStyleCnt="3"/>
      <dgm:spPr/>
    </dgm:pt>
    <dgm:pt modelId="{9B1020D9-9E22-4C33-91EB-5498F05D24BA}" type="pres">
      <dgm:prSet presAssocID="{2B8839FF-1DB8-4F66-8CFF-E07A8A2967CD}" presName="connector2" presStyleLbl="sibTrans2D1" presStyleIdx="1" presStyleCnt="3"/>
      <dgm:spPr/>
    </dgm:pt>
    <dgm:pt modelId="{152336BA-138B-4F96-9A48-9DE6114BF024}" type="pres">
      <dgm:prSet presAssocID="{2EC8DA41-3D64-4D58-A99C-4E1F2583747D}" presName="connector3" presStyleLbl="sibTrans2D1" presStyleIdx="2" presStyleCnt="3"/>
      <dgm:spPr/>
    </dgm:pt>
  </dgm:ptLst>
  <dgm:cxnLst>
    <dgm:cxn modelId="{5042DF0C-1F6A-4951-98F3-1440B9C13426}" type="presOf" srcId="{DBF042B9-7EF0-44E3-9769-CBC77DB89DE1}" destId="{6642156F-57C9-4DBA-8D32-C7610E7D346B}" srcOrd="2" destOrd="0" presId="urn:microsoft.com/office/officeart/2005/8/layout/gear1"/>
    <dgm:cxn modelId="{3B5A7E19-2B21-4F4D-82C7-FDA01AD9B824}" type="presOf" srcId="{2B9F2F74-0A76-4EE3-B7A3-96D2027E0A92}" destId="{E7D0820D-0EE9-4937-BCF4-F8D542C91F25}" srcOrd="1" destOrd="0" presId="urn:microsoft.com/office/officeart/2005/8/layout/gear1"/>
    <dgm:cxn modelId="{6ADC1837-96E7-49C1-93EF-45A7C5651F17}" type="presOf" srcId="{2B8839FF-1DB8-4F66-8CFF-E07A8A2967CD}" destId="{9B1020D9-9E22-4C33-91EB-5498F05D24BA}" srcOrd="0" destOrd="0" presId="urn:microsoft.com/office/officeart/2005/8/layout/gear1"/>
    <dgm:cxn modelId="{B851A36E-C02F-4200-AC6D-4BE7A170F498}" type="presOf" srcId="{AE9B9F67-A92A-4298-ABE3-FDBF44D93768}" destId="{85853EB1-728D-4CCA-AB39-49CDF1F57D06}" srcOrd="0" destOrd="0" presId="urn:microsoft.com/office/officeart/2005/8/layout/gear1"/>
    <dgm:cxn modelId="{69990B7E-C945-4C2B-AE5E-4BD4B43A0E5A}" type="presOf" srcId="{DBF042B9-7EF0-44E3-9769-CBC77DB89DE1}" destId="{0DFFC6AD-238A-420D-BAD1-A6AD633FB485}" srcOrd="0" destOrd="0" presId="urn:microsoft.com/office/officeart/2005/8/layout/gear1"/>
    <dgm:cxn modelId="{240A4781-0DEF-47EF-9FBA-06251DC14573}" type="presOf" srcId="{58B58E99-76CF-45D3-A78B-C77A0F3F00C4}" destId="{C71D9CB8-62B4-4AF1-932C-7929D8BCF613}" srcOrd="0" destOrd="0" presId="urn:microsoft.com/office/officeart/2005/8/layout/gear1"/>
    <dgm:cxn modelId="{1A0E37A3-5595-468B-89B0-B502CC5BE8B7}" type="presOf" srcId="{2B9F2F74-0A76-4EE3-B7A3-96D2027E0A92}" destId="{9FFC475B-E1D5-416B-8F59-EE26E5074ECA}" srcOrd="3" destOrd="0" presId="urn:microsoft.com/office/officeart/2005/8/layout/gear1"/>
    <dgm:cxn modelId="{128F95AA-F3BC-4A7B-9320-129AD983B131}" type="presOf" srcId="{58B58E99-76CF-45D3-A78B-C77A0F3F00C4}" destId="{14EE5FE4-A9EB-4323-97A4-04EB6949703F}" srcOrd="1" destOrd="0" presId="urn:microsoft.com/office/officeart/2005/8/layout/gear1"/>
    <dgm:cxn modelId="{79A6F6AD-0C4B-439E-AC3D-89CE0BE8B406}" type="presOf" srcId="{DBF042B9-7EF0-44E3-9769-CBC77DB89DE1}" destId="{02D91FD1-6A46-4022-8CC3-8AB4903CCF63}" srcOrd="1" destOrd="0" presId="urn:microsoft.com/office/officeart/2005/8/layout/gear1"/>
    <dgm:cxn modelId="{1BF607B7-2DC6-453C-834D-8E50B1A987AE}" srcId="{16D5670C-5D14-434C-AE4F-2125C5BD6A94}" destId="{DBF042B9-7EF0-44E3-9769-CBC77DB89DE1}" srcOrd="1" destOrd="0" parTransId="{6B6F3C01-B628-4056-BDA0-CE5256B6D29E}" sibTransId="{2B8839FF-1DB8-4F66-8CFF-E07A8A2967CD}"/>
    <dgm:cxn modelId="{8B1755BD-76E3-496C-8D5D-C7E39C0E6571}" srcId="{16D5670C-5D14-434C-AE4F-2125C5BD6A94}" destId="{2B9F2F74-0A76-4EE3-B7A3-96D2027E0A92}" srcOrd="2" destOrd="0" parTransId="{404565E8-56B6-4FE5-8031-E7124907BF0E}" sibTransId="{2EC8DA41-3D64-4D58-A99C-4E1F2583747D}"/>
    <dgm:cxn modelId="{1694AFCD-386E-476D-8731-6B13682BA897}" type="presOf" srcId="{2B9F2F74-0A76-4EE3-B7A3-96D2027E0A92}" destId="{6BD61C85-218A-4275-B017-84AD1ED18D94}" srcOrd="2" destOrd="0" presId="urn:microsoft.com/office/officeart/2005/8/layout/gear1"/>
    <dgm:cxn modelId="{13CDA1D0-1C3A-4BFF-8100-C2CC90DD7E59}" type="presOf" srcId="{16D5670C-5D14-434C-AE4F-2125C5BD6A94}" destId="{62ADF6CC-30E2-41B1-B1C0-B49BC5A6E21E}" srcOrd="0" destOrd="0" presId="urn:microsoft.com/office/officeart/2005/8/layout/gear1"/>
    <dgm:cxn modelId="{837EF7D7-8CFA-4B1E-AC73-C85204BAE138}" type="presOf" srcId="{2B9F2F74-0A76-4EE3-B7A3-96D2027E0A92}" destId="{DF0E626B-4027-4997-BA25-BA111FC00D74}" srcOrd="0" destOrd="0" presId="urn:microsoft.com/office/officeart/2005/8/layout/gear1"/>
    <dgm:cxn modelId="{643DA9E3-DA53-41D8-9AA8-BE00DF8F6CAC}" type="presOf" srcId="{2EC8DA41-3D64-4D58-A99C-4E1F2583747D}" destId="{152336BA-138B-4F96-9A48-9DE6114BF024}" srcOrd="0" destOrd="0" presId="urn:microsoft.com/office/officeart/2005/8/layout/gear1"/>
    <dgm:cxn modelId="{15A643EC-BC95-43DF-9B2C-51D99F90305B}" srcId="{16D5670C-5D14-434C-AE4F-2125C5BD6A94}" destId="{58B58E99-76CF-45D3-A78B-C77A0F3F00C4}" srcOrd="0" destOrd="0" parTransId="{537FB2AB-4E64-47C7-B1B2-3F447EF4A45E}" sibTransId="{AE9B9F67-A92A-4298-ABE3-FDBF44D93768}"/>
    <dgm:cxn modelId="{0B3DD3F1-04C1-471D-8611-644467EDAF93}" type="presOf" srcId="{58B58E99-76CF-45D3-A78B-C77A0F3F00C4}" destId="{3A7597FF-A840-4DA5-BD8A-F79FE8A831FD}" srcOrd="2" destOrd="0" presId="urn:microsoft.com/office/officeart/2005/8/layout/gear1"/>
    <dgm:cxn modelId="{AD4F8FA6-1957-4118-920C-6C67FF5231F3}" type="presParOf" srcId="{62ADF6CC-30E2-41B1-B1C0-B49BC5A6E21E}" destId="{C71D9CB8-62B4-4AF1-932C-7929D8BCF613}" srcOrd="0" destOrd="0" presId="urn:microsoft.com/office/officeart/2005/8/layout/gear1"/>
    <dgm:cxn modelId="{D050908A-837D-4FB5-A276-B9D42DD09A52}" type="presParOf" srcId="{62ADF6CC-30E2-41B1-B1C0-B49BC5A6E21E}" destId="{14EE5FE4-A9EB-4323-97A4-04EB6949703F}" srcOrd="1" destOrd="0" presId="urn:microsoft.com/office/officeart/2005/8/layout/gear1"/>
    <dgm:cxn modelId="{442E43AB-42B1-4ABA-A08C-8D71469DB2B5}" type="presParOf" srcId="{62ADF6CC-30E2-41B1-B1C0-B49BC5A6E21E}" destId="{3A7597FF-A840-4DA5-BD8A-F79FE8A831FD}" srcOrd="2" destOrd="0" presId="urn:microsoft.com/office/officeart/2005/8/layout/gear1"/>
    <dgm:cxn modelId="{F241B8FB-CB36-490B-B0ED-ADC48C940C7C}" type="presParOf" srcId="{62ADF6CC-30E2-41B1-B1C0-B49BC5A6E21E}" destId="{0DFFC6AD-238A-420D-BAD1-A6AD633FB485}" srcOrd="3" destOrd="0" presId="urn:microsoft.com/office/officeart/2005/8/layout/gear1"/>
    <dgm:cxn modelId="{47EC741F-78F2-4640-B14A-7C30CBAA19CE}" type="presParOf" srcId="{62ADF6CC-30E2-41B1-B1C0-B49BC5A6E21E}" destId="{02D91FD1-6A46-4022-8CC3-8AB4903CCF63}" srcOrd="4" destOrd="0" presId="urn:microsoft.com/office/officeart/2005/8/layout/gear1"/>
    <dgm:cxn modelId="{61BA4C96-1F46-4893-B2B5-364410C51267}" type="presParOf" srcId="{62ADF6CC-30E2-41B1-B1C0-B49BC5A6E21E}" destId="{6642156F-57C9-4DBA-8D32-C7610E7D346B}" srcOrd="5" destOrd="0" presId="urn:microsoft.com/office/officeart/2005/8/layout/gear1"/>
    <dgm:cxn modelId="{D3D766FD-D792-4D52-9EBC-B0DF6A6C8342}" type="presParOf" srcId="{62ADF6CC-30E2-41B1-B1C0-B49BC5A6E21E}" destId="{DF0E626B-4027-4997-BA25-BA111FC00D74}" srcOrd="6" destOrd="0" presId="urn:microsoft.com/office/officeart/2005/8/layout/gear1"/>
    <dgm:cxn modelId="{1A6B178E-C56C-46C6-9B6C-3DBA979F3800}" type="presParOf" srcId="{62ADF6CC-30E2-41B1-B1C0-B49BC5A6E21E}" destId="{E7D0820D-0EE9-4937-BCF4-F8D542C91F25}" srcOrd="7" destOrd="0" presId="urn:microsoft.com/office/officeart/2005/8/layout/gear1"/>
    <dgm:cxn modelId="{0B6A2122-B39D-4675-AEFE-332566A1C12B}" type="presParOf" srcId="{62ADF6CC-30E2-41B1-B1C0-B49BC5A6E21E}" destId="{6BD61C85-218A-4275-B017-84AD1ED18D94}" srcOrd="8" destOrd="0" presId="urn:microsoft.com/office/officeart/2005/8/layout/gear1"/>
    <dgm:cxn modelId="{49531B7B-BFC5-4CC6-9756-DFB0473F672B}" type="presParOf" srcId="{62ADF6CC-30E2-41B1-B1C0-B49BC5A6E21E}" destId="{9FFC475B-E1D5-416B-8F59-EE26E5074ECA}" srcOrd="9" destOrd="0" presId="urn:microsoft.com/office/officeart/2005/8/layout/gear1"/>
    <dgm:cxn modelId="{06694A99-6D68-407F-998F-4D38DDA8DFEA}" type="presParOf" srcId="{62ADF6CC-30E2-41B1-B1C0-B49BC5A6E21E}" destId="{85853EB1-728D-4CCA-AB39-49CDF1F57D06}" srcOrd="10" destOrd="0" presId="urn:microsoft.com/office/officeart/2005/8/layout/gear1"/>
    <dgm:cxn modelId="{1ECC8F04-B655-46F6-9A6D-3E0818715082}" type="presParOf" srcId="{62ADF6CC-30E2-41B1-B1C0-B49BC5A6E21E}" destId="{9B1020D9-9E22-4C33-91EB-5498F05D24BA}" srcOrd="11" destOrd="0" presId="urn:microsoft.com/office/officeart/2005/8/layout/gear1"/>
    <dgm:cxn modelId="{96457E7F-9A76-4D6A-BE70-9A383C87235D}" type="presParOf" srcId="{62ADF6CC-30E2-41B1-B1C0-B49BC5A6E21E}" destId="{152336BA-138B-4F96-9A48-9DE6114BF02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AE04D-FEC9-4CCB-99E5-AECF6CE75D9E}" type="doc">
      <dgm:prSet loTypeId="urn:microsoft.com/office/officeart/2005/8/layout/pyramid1" loCatId="pyramid" qsTypeId="urn:microsoft.com/office/officeart/2005/8/quickstyle/simple1" qsCatId="simple" csTypeId="urn:microsoft.com/office/officeart/2005/8/colors/accent1_2" csCatId="accent1" phldr="1"/>
      <dgm:spPr/>
    </dgm:pt>
    <dgm:pt modelId="{8C48F233-6DE9-4A69-BA4C-788CB2AA21E4}">
      <dgm:prSet phldrT="[Κείμενο]" custT="1"/>
      <dgm:spPr/>
      <dgm:t>
        <a:bodyPr/>
        <a:lstStyle/>
        <a:p>
          <a:r>
            <a:rPr lang="el-GR" sz="2000" b="0" dirty="0"/>
            <a:t>Δημιουργικότητα</a:t>
          </a:r>
        </a:p>
      </dgm:t>
    </dgm:pt>
    <dgm:pt modelId="{541E8B5D-399D-4D33-94A1-E9658F912849}" type="parTrans" cxnId="{ACEC3F38-2B6B-44A0-B0BD-838DDB4AAC42}">
      <dgm:prSet/>
      <dgm:spPr/>
      <dgm:t>
        <a:bodyPr/>
        <a:lstStyle/>
        <a:p>
          <a:endParaRPr lang="el-GR" sz="2800"/>
        </a:p>
      </dgm:t>
    </dgm:pt>
    <dgm:pt modelId="{4B91C844-FC0F-47B8-9D5B-9ED02FAF98EB}" type="sibTrans" cxnId="{ACEC3F38-2B6B-44A0-B0BD-838DDB4AAC42}">
      <dgm:prSet/>
      <dgm:spPr/>
      <dgm:t>
        <a:bodyPr/>
        <a:lstStyle/>
        <a:p>
          <a:endParaRPr lang="el-GR" sz="2800"/>
        </a:p>
      </dgm:t>
    </dgm:pt>
    <dgm:pt modelId="{2C50EFB6-F2E9-405D-87B2-A6AC05844241}">
      <dgm:prSet phldrT="[Κείμενο]" custT="1"/>
      <dgm:spPr/>
      <dgm:t>
        <a:bodyPr/>
        <a:lstStyle/>
        <a:p>
          <a:r>
            <a:rPr lang="el-GR" sz="2000" dirty="0"/>
            <a:t>Αξιολόγηση </a:t>
          </a:r>
        </a:p>
      </dgm:t>
    </dgm:pt>
    <dgm:pt modelId="{B4105B20-BD14-46AF-AA3A-59B6EBEB95EA}" type="parTrans" cxnId="{4C8FDB97-9143-4350-A91B-A909F4433C89}">
      <dgm:prSet/>
      <dgm:spPr/>
      <dgm:t>
        <a:bodyPr/>
        <a:lstStyle/>
        <a:p>
          <a:endParaRPr lang="el-GR" sz="2800"/>
        </a:p>
      </dgm:t>
    </dgm:pt>
    <dgm:pt modelId="{558FE259-2C7F-41D3-98BA-B970A41EFD32}" type="sibTrans" cxnId="{4C8FDB97-9143-4350-A91B-A909F4433C89}">
      <dgm:prSet/>
      <dgm:spPr/>
      <dgm:t>
        <a:bodyPr/>
        <a:lstStyle/>
        <a:p>
          <a:endParaRPr lang="el-GR" sz="2800"/>
        </a:p>
      </dgm:t>
    </dgm:pt>
    <dgm:pt modelId="{96FF5250-2410-4DDB-A8FD-10CBD59C726D}">
      <dgm:prSet phldrT="[Κείμενο]" custT="1"/>
      <dgm:spPr/>
      <dgm:t>
        <a:bodyPr/>
        <a:lstStyle/>
        <a:p>
          <a:r>
            <a:rPr lang="el-GR" sz="2000"/>
            <a:t>Ανάλυση </a:t>
          </a:r>
          <a:endParaRPr lang="el-GR" sz="2000" dirty="0"/>
        </a:p>
      </dgm:t>
    </dgm:pt>
    <dgm:pt modelId="{8C7E55CC-C950-470C-8A82-F671DEB80369}" type="parTrans" cxnId="{0688BB00-0AB1-4E2B-B398-F3C6A97C9A1B}">
      <dgm:prSet/>
      <dgm:spPr/>
      <dgm:t>
        <a:bodyPr/>
        <a:lstStyle/>
        <a:p>
          <a:endParaRPr lang="el-GR" sz="2800"/>
        </a:p>
      </dgm:t>
    </dgm:pt>
    <dgm:pt modelId="{F8E0B020-C38F-453C-AF79-A0BCBBB3C4E3}" type="sibTrans" cxnId="{0688BB00-0AB1-4E2B-B398-F3C6A97C9A1B}">
      <dgm:prSet/>
      <dgm:spPr/>
      <dgm:t>
        <a:bodyPr/>
        <a:lstStyle/>
        <a:p>
          <a:endParaRPr lang="el-GR" sz="2800"/>
        </a:p>
      </dgm:t>
    </dgm:pt>
    <dgm:pt modelId="{A87270B1-F9CD-4F22-98E4-AFAC770E6052}">
      <dgm:prSet custT="1"/>
      <dgm:spPr/>
      <dgm:t>
        <a:bodyPr/>
        <a:lstStyle/>
        <a:p>
          <a:r>
            <a:rPr lang="el-GR" sz="2000"/>
            <a:t>Εφαρμογή</a:t>
          </a:r>
        </a:p>
      </dgm:t>
    </dgm:pt>
    <dgm:pt modelId="{BCF65381-3A6F-4416-9597-D3013CC59634}" type="parTrans" cxnId="{DF5B4CFD-B8B0-4AB1-8C2A-F9E1A4B23AAE}">
      <dgm:prSet/>
      <dgm:spPr/>
      <dgm:t>
        <a:bodyPr/>
        <a:lstStyle/>
        <a:p>
          <a:endParaRPr lang="el-GR" sz="2800"/>
        </a:p>
      </dgm:t>
    </dgm:pt>
    <dgm:pt modelId="{DE590C78-850C-4DD7-9B91-B7DFA94F3E6C}" type="sibTrans" cxnId="{DF5B4CFD-B8B0-4AB1-8C2A-F9E1A4B23AAE}">
      <dgm:prSet/>
      <dgm:spPr/>
      <dgm:t>
        <a:bodyPr/>
        <a:lstStyle/>
        <a:p>
          <a:endParaRPr lang="el-GR" sz="2800"/>
        </a:p>
      </dgm:t>
    </dgm:pt>
    <dgm:pt modelId="{010C288F-E07C-4B75-9045-DA42FADDF0CF}">
      <dgm:prSet custT="1"/>
      <dgm:spPr/>
      <dgm:t>
        <a:bodyPr/>
        <a:lstStyle/>
        <a:p>
          <a:r>
            <a:rPr lang="el-GR" sz="2000"/>
            <a:t>Κατανόηση </a:t>
          </a:r>
        </a:p>
      </dgm:t>
    </dgm:pt>
    <dgm:pt modelId="{5CA9A2C7-97DA-4DA2-9090-B9A3530D17A1}" type="parTrans" cxnId="{EBA973E9-0644-44D4-A979-69EE3870A989}">
      <dgm:prSet/>
      <dgm:spPr/>
      <dgm:t>
        <a:bodyPr/>
        <a:lstStyle/>
        <a:p>
          <a:endParaRPr lang="el-GR" sz="2800"/>
        </a:p>
      </dgm:t>
    </dgm:pt>
    <dgm:pt modelId="{ADECF3B0-353B-43D0-B0CB-259935E0AC43}" type="sibTrans" cxnId="{EBA973E9-0644-44D4-A979-69EE3870A989}">
      <dgm:prSet/>
      <dgm:spPr/>
      <dgm:t>
        <a:bodyPr/>
        <a:lstStyle/>
        <a:p>
          <a:endParaRPr lang="el-GR" sz="2800"/>
        </a:p>
      </dgm:t>
    </dgm:pt>
    <dgm:pt modelId="{66691248-4B5B-4982-AB93-BC2A5E66B7D2}">
      <dgm:prSet custT="1"/>
      <dgm:spPr/>
      <dgm:t>
        <a:bodyPr/>
        <a:lstStyle/>
        <a:p>
          <a:r>
            <a:rPr lang="el-GR" sz="2000"/>
            <a:t>Γνώση </a:t>
          </a:r>
        </a:p>
      </dgm:t>
    </dgm:pt>
    <dgm:pt modelId="{353334A0-AAEF-4D13-8190-A765405DDC44}" type="parTrans" cxnId="{FDAF4A41-CCFE-4EA9-9D7A-293E7A55C40B}">
      <dgm:prSet/>
      <dgm:spPr/>
      <dgm:t>
        <a:bodyPr/>
        <a:lstStyle/>
        <a:p>
          <a:endParaRPr lang="el-GR" sz="2800"/>
        </a:p>
      </dgm:t>
    </dgm:pt>
    <dgm:pt modelId="{AB189A80-760D-4EF8-B652-5C73DAC4BF1A}" type="sibTrans" cxnId="{FDAF4A41-CCFE-4EA9-9D7A-293E7A55C40B}">
      <dgm:prSet/>
      <dgm:spPr/>
      <dgm:t>
        <a:bodyPr/>
        <a:lstStyle/>
        <a:p>
          <a:endParaRPr lang="el-GR" sz="2800"/>
        </a:p>
      </dgm:t>
    </dgm:pt>
    <dgm:pt modelId="{404E9DFF-9823-493D-94F6-A292EC1D5CE4}" type="pres">
      <dgm:prSet presAssocID="{D61AE04D-FEC9-4CCB-99E5-AECF6CE75D9E}" presName="Name0" presStyleCnt="0">
        <dgm:presLayoutVars>
          <dgm:dir/>
          <dgm:animLvl val="lvl"/>
          <dgm:resizeHandles val="exact"/>
        </dgm:presLayoutVars>
      </dgm:prSet>
      <dgm:spPr/>
    </dgm:pt>
    <dgm:pt modelId="{2BD0FCA0-45B3-4877-9B0B-89ECB26805BA}" type="pres">
      <dgm:prSet presAssocID="{8C48F233-6DE9-4A69-BA4C-788CB2AA21E4}" presName="Name8" presStyleCnt="0"/>
      <dgm:spPr/>
    </dgm:pt>
    <dgm:pt modelId="{DB555AEB-81CA-4DE3-9451-98892E7B65E2}" type="pres">
      <dgm:prSet presAssocID="{8C48F233-6DE9-4A69-BA4C-788CB2AA21E4}" presName="level" presStyleLbl="node1" presStyleIdx="0" presStyleCnt="6">
        <dgm:presLayoutVars>
          <dgm:chMax val="1"/>
          <dgm:bulletEnabled val="1"/>
        </dgm:presLayoutVars>
      </dgm:prSet>
      <dgm:spPr/>
    </dgm:pt>
    <dgm:pt modelId="{268C5944-E8FB-416A-B9AB-46AE43016FD1}" type="pres">
      <dgm:prSet presAssocID="{8C48F233-6DE9-4A69-BA4C-788CB2AA21E4}" presName="levelTx" presStyleLbl="revTx" presStyleIdx="0" presStyleCnt="0">
        <dgm:presLayoutVars>
          <dgm:chMax val="1"/>
          <dgm:bulletEnabled val="1"/>
        </dgm:presLayoutVars>
      </dgm:prSet>
      <dgm:spPr/>
    </dgm:pt>
    <dgm:pt modelId="{DBBFAE58-5F57-43F7-92F5-F1FABB31234A}" type="pres">
      <dgm:prSet presAssocID="{2C50EFB6-F2E9-405D-87B2-A6AC05844241}" presName="Name8" presStyleCnt="0"/>
      <dgm:spPr/>
    </dgm:pt>
    <dgm:pt modelId="{5027A309-1603-4D4E-AE17-7C5C360A8219}" type="pres">
      <dgm:prSet presAssocID="{2C50EFB6-F2E9-405D-87B2-A6AC05844241}" presName="level" presStyleLbl="node1" presStyleIdx="1" presStyleCnt="6">
        <dgm:presLayoutVars>
          <dgm:chMax val="1"/>
          <dgm:bulletEnabled val="1"/>
        </dgm:presLayoutVars>
      </dgm:prSet>
      <dgm:spPr/>
    </dgm:pt>
    <dgm:pt modelId="{EF3C5404-489A-4959-BE13-794DFF38DF9D}" type="pres">
      <dgm:prSet presAssocID="{2C50EFB6-F2E9-405D-87B2-A6AC05844241}" presName="levelTx" presStyleLbl="revTx" presStyleIdx="0" presStyleCnt="0">
        <dgm:presLayoutVars>
          <dgm:chMax val="1"/>
          <dgm:bulletEnabled val="1"/>
        </dgm:presLayoutVars>
      </dgm:prSet>
      <dgm:spPr/>
    </dgm:pt>
    <dgm:pt modelId="{6649A67C-D7F5-424B-BA31-251C1473AA9C}" type="pres">
      <dgm:prSet presAssocID="{96FF5250-2410-4DDB-A8FD-10CBD59C726D}" presName="Name8" presStyleCnt="0"/>
      <dgm:spPr/>
    </dgm:pt>
    <dgm:pt modelId="{475013D3-A9B6-4D89-A248-8A590336E9FF}" type="pres">
      <dgm:prSet presAssocID="{96FF5250-2410-4DDB-A8FD-10CBD59C726D}" presName="level" presStyleLbl="node1" presStyleIdx="2" presStyleCnt="6">
        <dgm:presLayoutVars>
          <dgm:chMax val="1"/>
          <dgm:bulletEnabled val="1"/>
        </dgm:presLayoutVars>
      </dgm:prSet>
      <dgm:spPr/>
    </dgm:pt>
    <dgm:pt modelId="{79BAD61A-34E0-47BB-80B4-AE9885A75247}" type="pres">
      <dgm:prSet presAssocID="{96FF5250-2410-4DDB-A8FD-10CBD59C726D}" presName="levelTx" presStyleLbl="revTx" presStyleIdx="0" presStyleCnt="0">
        <dgm:presLayoutVars>
          <dgm:chMax val="1"/>
          <dgm:bulletEnabled val="1"/>
        </dgm:presLayoutVars>
      </dgm:prSet>
      <dgm:spPr/>
    </dgm:pt>
    <dgm:pt modelId="{0A63578D-03C7-45DB-B31B-D4B11BFB27E0}" type="pres">
      <dgm:prSet presAssocID="{A87270B1-F9CD-4F22-98E4-AFAC770E6052}" presName="Name8" presStyleCnt="0"/>
      <dgm:spPr/>
    </dgm:pt>
    <dgm:pt modelId="{071F9FA3-AAE5-4F79-B0D0-D1D487F0D49B}" type="pres">
      <dgm:prSet presAssocID="{A87270B1-F9CD-4F22-98E4-AFAC770E6052}" presName="level" presStyleLbl="node1" presStyleIdx="3" presStyleCnt="6">
        <dgm:presLayoutVars>
          <dgm:chMax val="1"/>
          <dgm:bulletEnabled val="1"/>
        </dgm:presLayoutVars>
      </dgm:prSet>
      <dgm:spPr/>
    </dgm:pt>
    <dgm:pt modelId="{AFF8EA40-404A-4F7D-8356-CB95D526946E}" type="pres">
      <dgm:prSet presAssocID="{A87270B1-F9CD-4F22-98E4-AFAC770E6052}" presName="levelTx" presStyleLbl="revTx" presStyleIdx="0" presStyleCnt="0">
        <dgm:presLayoutVars>
          <dgm:chMax val="1"/>
          <dgm:bulletEnabled val="1"/>
        </dgm:presLayoutVars>
      </dgm:prSet>
      <dgm:spPr/>
    </dgm:pt>
    <dgm:pt modelId="{8C7C68F4-0946-48CF-809E-6C1BDA823E19}" type="pres">
      <dgm:prSet presAssocID="{010C288F-E07C-4B75-9045-DA42FADDF0CF}" presName="Name8" presStyleCnt="0"/>
      <dgm:spPr/>
    </dgm:pt>
    <dgm:pt modelId="{401E1F03-AAF8-445E-9E16-4049D4FB74F0}" type="pres">
      <dgm:prSet presAssocID="{010C288F-E07C-4B75-9045-DA42FADDF0CF}" presName="level" presStyleLbl="node1" presStyleIdx="4" presStyleCnt="6">
        <dgm:presLayoutVars>
          <dgm:chMax val="1"/>
          <dgm:bulletEnabled val="1"/>
        </dgm:presLayoutVars>
      </dgm:prSet>
      <dgm:spPr/>
    </dgm:pt>
    <dgm:pt modelId="{42858730-D023-4E06-9D29-13BE9A973378}" type="pres">
      <dgm:prSet presAssocID="{010C288F-E07C-4B75-9045-DA42FADDF0CF}" presName="levelTx" presStyleLbl="revTx" presStyleIdx="0" presStyleCnt="0">
        <dgm:presLayoutVars>
          <dgm:chMax val="1"/>
          <dgm:bulletEnabled val="1"/>
        </dgm:presLayoutVars>
      </dgm:prSet>
      <dgm:spPr/>
    </dgm:pt>
    <dgm:pt modelId="{B1F2E991-8ACF-4D49-8653-A8D68A319676}" type="pres">
      <dgm:prSet presAssocID="{66691248-4B5B-4982-AB93-BC2A5E66B7D2}" presName="Name8" presStyleCnt="0"/>
      <dgm:spPr/>
    </dgm:pt>
    <dgm:pt modelId="{BC330BF9-3BFB-4907-88C0-209EBCE8C665}" type="pres">
      <dgm:prSet presAssocID="{66691248-4B5B-4982-AB93-BC2A5E66B7D2}" presName="level" presStyleLbl="node1" presStyleIdx="5" presStyleCnt="6">
        <dgm:presLayoutVars>
          <dgm:chMax val="1"/>
          <dgm:bulletEnabled val="1"/>
        </dgm:presLayoutVars>
      </dgm:prSet>
      <dgm:spPr/>
    </dgm:pt>
    <dgm:pt modelId="{27ECD10C-806D-4E45-AC5E-F1DBA6FB2E98}" type="pres">
      <dgm:prSet presAssocID="{66691248-4B5B-4982-AB93-BC2A5E66B7D2}" presName="levelTx" presStyleLbl="revTx" presStyleIdx="0" presStyleCnt="0">
        <dgm:presLayoutVars>
          <dgm:chMax val="1"/>
          <dgm:bulletEnabled val="1"/>
        </dgm:presLayoutVars>
      </dgm:prSet>
      <dgm:spPr/>
    </dgm:pt>
  </dgm:ptLst>
  <dgm:cxnLst>
    <dgm:cxn modelId="{0688BB00-0AB1-4E2B-B398-F3C6A97C9A1B}" srcId="{D61AE04D-FEC9-4CCB-99E5-AECF6CE75D9E}" destId="{96FF5250-2410-4DDB-A8FD-10CBD59C726D}" srcOrd="2" destOrd="0" parTransId="{8C7E55CC-C950-470C-8A82-F671DEB80369}" sibTransId="{F8E0B020-C38F-453C-AF79-A0BCBBB3C4E3}"/>
    <dgm:cxn modelId="{ACEC3F38-2B6B-44A0-B0BD-838DDB4AAC42}" srcId="{D61AE04D-FEC9-4CCB-99E5-AECF6CE75D9E}" destId="{8C48F233-6DE9-4A69-BA4C-788CB2AA21E4}" srcOrd="0" destOrd="0" parTransId="{541E8B5D-399D-4D33-94A1-E9658F912849}" sibTransId="{4B91C844-FC0F-47B8-9D5B-9ED02FAF98EB}"/>
    <dgm:cxn modelId="{FDAF4A41-CCFE-4EA9-9D7A-293E7A55C40B}" srcId="{D61AE04D-FEC9-4CCB-99E5-AECF6CE75D9E}" destId="{66691248-4B5B-4982-AB93-BC2A5E66B7D2}" srcOrd="5" destOrd="0" parTransId="{353334A0-AAEF-4D13-8190-A765405DDC44}" sibTransId="{AB189A80-760D-4EF8-B652-5C73DAC4BF1A}"/>
    <dgm:cxn modelId="{92285B62-D54C-453D-BC2F-9D37D67A1A25}" type="presOf" srcId="{96FF5250-2410-4DDB-A8FD-10CBD59C726D}" destId="{79BAD61A-34E0-47BB-80B4-AE9885A75247}" srcOrd="1" destOrd="0" presId="urn:microsoft.com/office/officeart/2005/8/layout/pyramid1"/>
    <dgm:cxn modelId="{3ECA2C6E-5863-4EF5-B56F-096BE2EA5CA3}" type="presOf" srcId="{66691248-4B5B-4982-AB93-BC2A5E66B7D2}" destId="{BC330BF9-3BFB-4907-88C0-209EBCE8C665}" srcOrd="0" destOrd="0" presId="urn:microsoft.com/office/officeart/2005/8/layout/pyramid1"/>
    <dgm:cxn modelId="{341EBD56-5497-4CF4-996A-DBF4AA889252}" type="presOf" srcId="{010C288F-E07C-4B75-9045-DA42FADDF0CF}" destId="{401E1F03-AAF8-445E-9E16-4049D4FB74F0}" srcOrd="0" destOrd="0" presId="urn:microsoft.com/office/officeart/2005/8/layout/pyramid1"/>
    <dgm:cxn modelId="{E7C6077F-74EA-43FF-BC8C-9ED97E6FE9F1}" type="presOf" srcId="{8C48F233-6DE9-4A69-BA4C-788CB2AA21E4}" destId="{268C5944-E8FB-416A-B9AB-46AE43016FD1}" srcOrd="1" destOrd="0" presId="urn:microsoft.com/office/officeart/2005/8/layout/pyramid1"/>
    <dgm:cxn modelId="{AEB38D8E-14BF-41DC-83CC-03D15BF05636}" type="presOf" srcId="{2C50EFB6-F2E9-405D-87B2-A6AC05844241}" destId="{EF3C5404-489A-4959-BE13-794DFF38DF9D}" srcOrd="1" destOrd="0" presId="urn:microsoft.com/office/officeart/2005/8/layout/pyramid1"/>
    <dgm:cxn modelId="{00454293-A668-4EA4-BF4E-81ED070DC627}" type="presOf" srcId="{66691248-4B5B-4982-AB93-BC2A5E66B7D2}" destId="{27ECD10C-806D-4E45-AC5E-F1DBA6FB2E98}" srcOrd="1" destOrd="0" presId="urn:microsoft.com/office/officeart/2005/8/layout/pyramid1"/>
    <dgm:cxn modelId="{17640197-8FF7-4606-B852-238C9D5B28E9}" type="presOf" srcId="{010C288F-E07C-4B75-9045-DA42FADDF0CF}" destId="{42858730-D023-4E06-9D29-13BE9A973378}" srcOrd="1" destOrd="0" presId="urn:microsoft.com/office/officeart/2005/8/layout/pyramid1"/>
    <dgm:cxn modelId="{4C8FDB97-9143-4350-A91B-A909F4433C89}" srcId="{D61AE04D-FEC9-4CCB-99E5-AECF6CE75D9E}" destId="{2C50EFB6-F2E9-405D-87B2-A6AC05844241}" srcOrd="1" destOrd="0" parTransId="{B4105B20-BD14-46AF-AA3A-59B6EBEB95EA}" sibTransId="{558FE259-2C7F-41D3-98BA-B970A41EFD32}"/>
    <dgm:cxn modelId="{CE05F0A8-1463-4713-BF28-DC86FCC843AF}" type="presOf" srcId="{D61AE04D-FEC9-4CCB-99E5-AECF6CE75D9E}" destId="{404E9DFF-9823-493D-94F6-A292EC1D5CE4}" srcOrd="0" destOrd="0" presId="urn:microsoft.com/office/officeart/2005/8/layout/pyramid1"/>
    <dgm:cxn modelId="{EA8623AB-BF21-48F8-A80A-9B37C358B9FF}" type="presOf" srcId="{A87270B1-F9CD-4F22-98E4-AFAC770E6052}" destId="{071F9FA3-AAE5-4F79-B0D0-D1D487F0D49B}" srcOrd="0" destOrd="0" presId="urn:microsoft.com/office/officeart/2005/8/layout/pyramid1"/>
    <dgm:cxn modelId="{F5F014BB-27B8-4E48-ABA7-B2AF6313D0B6}" type="presOf" srcId="{A87270B1-F9CD-4F22-98E4-AFAC770E6052}" destId="{AFF8EA40-404A-4F7D-8356-CB95D526946E}" srcOrd="1" destOrd="0" presId="urn:microsoft.com/office/officeart/2005/8/layout/pyramid1"/>
    <dgm:cxn modelId="{2C3691DA-FDAA-4436-AA30-CC57C256E890}" type="presOf" srcId="{2C50EFB6-F2E9-405D-87B2-A6AC05844241}" destId="{5027A309-1603-4D4E-AE17-7C5C360A8219}" srcOrd="0" destOrd="0" presId="urn:microsoft.com/office/officeart/2005/8/layout/pyramid1"/>
    <dgm:cxn modelId="{4CD058DC-C539-43F7-8806-5178AB77B9C8}" type="presOf" srcId="{96FF5250-2410-4DDB-A8FD-10CBD59C726D}" destId="{475013D3-A9B6-4D89-A248-8A590336E9FF}" srcOrd="0" destOrd="0" presId="urn:microsoft.com/office/officeart/2005/8/layout/pyramid1"/>
    <dgm:cxn modelId="{EBA973E9-0644-44D4-A979-69EE3870A989}" srcId="{D61AE04D-FEC9-4CCB-99E5-AECF6CE75D9E}" destId="{010C288F-E07C-4B75-9045-DA42FADDF0CF}" srcOrd="4" destOrd="0" parTransId="{5CA9A2C7-97DA-4DA2-9090-B9A3530D17A1}" sibTransId="{ADECF3B0-353B-43D0-B0CB-259935E0AC43}"/>
    <dgm:cxn modelId="{7782E7F8-02ED-4BBE-B36B-B9D8189B6B32}" type="presOf" srcId="{8C48F233-6DE9-4A69-BA4C-788CB2AA21E4}" destId="{DB555AEB-81CA-4DE3-9451-98892E7B65E2}" srcOrd="0" destOrd="0" presId="urn:microsoft.com/office/officeart/2005/8/layout/pyramid1"/>
    <dgm:cxn modelId="{DF5B4CFD-B8B0-4AB1-8C2A-F9E1A4B23AAE}" srcId="{D61AE04D-FEC9-4CCB-99E5-AECF6CE75D9E}" destId="{A87270B1-F9CD-4F22-98E4-AFAC770E6052}" srcOrd="3" destOrd="0" parTransId="{BCF65381-3A6F-4416-9597-D3013CC59634}" sibTransId="{DE590C78-850C-4DD7-9B91-B7DFA94F3E6C}"/>
    <dgm:cxn modelId="{EEA07C2D-5449-42A3-9959-13A5B5F94B33}" type="presParOf" srcId="{404E9DFF-9823-493D-94F6-A292EC1D5CE4}" destId="{2BD0FCA0-45B3-4877-9B0B-89ECB26805BA}" srcOrd="0" destOrd="0" presId="urn:microsoft.com/office/officeart/2005/8/layout/pyramid1"/>
    <dgm:cxn modelId="{D838AFFA-DB54-4CFC-809F-83C6AFBFDCB1}" type="presParOf" srcId="{2BD0FCA0-45B3-4877-9B0B-89ECB26805BA}" destId="{DB555AEB-81CA-4DE3-9451-98892E7B65E2}" srcOrd="0" destOrd="0" presId="urn:microsoft.com/office/officeart/2005/8/layout/pyramid1"/>
    <dgm:cxn modelId="{8D67DEFD-C1E4-4E51-AF47-C7693585DA37}" type="presParOf" srcId="{2BD0FCA0-45B3-4877-9B0B-89ECB26805BA}" destId="{268C5944-E8FB-416A-B9AB-46AE43016FD1}" srcOrd="1" destOrd="0" presId="urn:microsoft.com/office/officeart/2005/8/layout/pyramid1"/>
    <dgm:cxn modelId="{4A47E77D-F5EB-467D-A7E2-8975E89338C4}" type="presParOf" srcId="{404E9DFF-9823-493D-94F6-A292EC1D5CE4}" destId="{DBBFAE58-5F57-43F7-92F5-F1FABB31234A}" srcOrd="1" destOrd="0" presId="urn:microsoft.com/office/officeart/2005/8/layout/pyramid1"/>
    <dgm:cxn modelId="{C6A0084E-1215-4970-8725-052E348A8DAF}" type="presParOf" srcId="{DBBFAE58-5F57-43F7-92F5-F1FABB31234A}" destId="{5027A309-1603-4D4E-AE17-7C5C360A8219}" srcOrd="0" destOrd="0" presId="urn:microsoft.com/office/officeart/2005/8/layout/pyramid1"/>
    <dgm:cxn modelId="{9137CCF2-C418-431C-AAED-AEC882655071}" type="presParOf" srcId="{DBBFAE58-5F57-43F7-92F5-F1FABB31234A}" destId="{EF3C5404-489A-4959-BE13-794DFF38DF9D}" srcOrd="1" destOrd="0" presId="urn:microsoft.com/office/officeart/2005/8/layout/pyramid1"/>
    <dgm:cxn modelId="{F1B99528-B253-4635-91F4-488F2D5CF3E6}" type="presParOf" srcId="{404E9DFF-9823-493D-94F6-A292EC1D5CE4}" destId="{6649A67C-D7F5-424B-BA31-251C1473AA9C}" srcOrd="2" destOrd="0" presId="urn:microsoft.com/office/officeart/2005/8/layout/pyramid1"/>
    <dgm:cxn modelId="{68D9B58B-9A74-4B12-8B3C-6FAED9C7B636}" type="presParOf" srcId="{6649A67C-D7F5-424B-BA31-251C1473AA9C}" destId="{475013D3-A9B6-4D89-A248-8A590336E9FF}" srcOrd="0" destOrd="0" presId="urn:microsoft.com/office/officeart/2005/8/layout/pyramid1"/>
    <dgm:cxn modelId="{9E9B4994-A36E-434C-9D2F-544EE766BC57}" type="presParOf" srcId="{6649A67C-D7F5-424B-BA31-251C1473AA9C}" destId="{79BAD61A-34E0-47BB-80B4-AE9885A75247}" srcOrd="1" destOrd="0" presId="urn:microsoft.com/office/officeart/2005/8/layout/pyramid1"/>
    <dgm:cxn modelId="{B9B199E2-2897-4525-9C74-67BA18489810}" type="presParOf" srcId="{404E9DFF-9823-493D-94F6-A292EC1D5CE4}" destId="{0A63578D-03C7-45DB-B31B-D4B11BFB27E0}" srcOrd="3" destOrd="0" presId="urn:microsoft.com/office/officeart/2005/8/layout/pyramid1"/>
    <dgm:cxn modelId="{1FD89198-20EF-4210-96EA-92BD6A2719D1}" type="presParOf" srcId="{0A63578D-03C7-45DB-B31B-D4B11BFB27E0}" destId="{071F9FA3-AAE5-4F79-B0D0-D1D487F0D49B}" srcOrd="0" destOrd="0" presId="urn:microsoft.com/office/officeart/2005/8/layout/pyramid1"/>
    <dgm:cxn modelId="{DDFC1777-2443-4A3A-9284-262BCFDFFB49}" type="presParOf" srcId="{0A63578D-03C7-45DB-B31B-D4B11BFB27E0}" destId="{AFF8EA40-404A-4F7D-8356-CB95D526946E}" srcOrd="1" destOrd="0" presId="urn:microsoft.com/office/officeart/2005/8/layout/pyramid1"/>
    <dgm:cxn modelId="{5B8B76D3-0CFE-4E01-B54A-1AC46B18535C}" type="presParOf" srcId="{404E9DFF-9823-493D-94F6-A292EC1D5CE4}" destId="{8C7C68F4-0946-48CF-809E-6C1BDA823E19}" srcOrd="4" destOrd="0" presId="urn:microsoft.com/office/officeart/2005/8/layout/pyramid1"/>
    <dgm:cxn modelId="{DADD6DB4-83CC-42E2-BB5B-B2752E16CA0F}" type="presParOf" srcId="{8C7C68F4-0946-48CF-809E-6C1BDA823E19}" destId="{401E1F03-AAF8-445E-9E16-4049D4FB74F0}" srcOrd="0" destOrd="0" presId="urn:microsoft.com/office/officeart/2005/8/layout/pyramid1"/>
    <dgm:cxn modelId="{8CB69035-4FD4-4CA8-A04D-DDB1ED7A883C}" type="presParOf" srcId="{8C7C68F4-0946-48CF-809E-6C1BDA823E19}" destId="{42858730-D023-4E06-9D29-13BE9A973378}" srcOrd="1" destOrd="0" presId="urn:microsoft.com/office/officeart/2005/8/layout/pyramid1"/>
    <dgm:cxn modelId="{D158F5B5-06EF-4FC8-9315-BA15631446E6}" type="presParOf" srcId="{404E9DFF-9823-493D-94F6-A292EC1D5CE4}" destId="{B1F2E991-8ACF-4D49-8653-A8D68A319676}" srcOrd="5" destOrd="0" presId="urn:microsoft.com/office/officeart/2005/8/layout/pyramid1"/>
    <dgm:cxn modelId="{49DC2C81-B7A1-4F03-9A66-282BFFC419AC}" type="presParOf" srcId="{B1F2E991-8ACF-4D49-8653-A8D68A319676}" destId="{BC330BF9-3BFB-4907-88C0-209EBCE8C665}" srcOrd="0" destOrd="0" presId="urn:microsoft.com/office/officeart/2005/8/layout/pyramid1"/>
    <dgm:cxn modelId="{AB8F8A26-8DD4-4947-9931-D5FBB4F08022}" type="presParOf" srcId="{B1F2E991-8ACF-4D49-8653-A8D68A319676}" destId="{27ECD10C-806D-4E45-AC5E-F1DBA6FB2E9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1A4C0A-547B-4375-B2FD-D3296F014FCC}" type="doc">
      <dgm:prSet loTypeId="urn:microsoft.com/office/officeart/2005/8/layout/pyramid1" loCatId="pyramid" qsTypeId="urn:microsoft.com/office/officeart/2005/8/quickstyle/simple1" qsCatId="simple" csTypeId="urn:microsoft.com/office/officeart/2005/8/colors/accent1_2" csCatId="accent1" phldr="1"/>
      <dgm:spPr/>
    </dgm:pt>
    <dgm:pt modelId="{512418E7-E156-4CAD-800F-74EC9E197D57}">
      <dgm:prSet phldrT="[Κείμενο]" custT="1"/>
      <dgm:spPr/>
      <dgm:t>
        <a:bodyPr/>
        <a:lstStyle/>
        <a:p>
          <a:r>
            <a:rPr lang="el-GR" sz="1500" dirty="0">
              <a:solidFill>
                <a:schemeClr val="tx1"/>
              </a:solidFill>
            </a:rPr>
            <a:t>ΉΘΟΣ</a:t>
          </a:r>
        </a:p>
      </dgm:t>
    </dgm:pt>
    <dgm:pt modelId="{BEADC60B-EE20-4084-9102-2FADB3E8B4F9}" type="parTrans" cxnId="{62D107F6-9A1F-4DCA-BEF7-7328EBCF22F0}">
      <dgm:prSet/>
      <dgm:spPr/>
      <dgm:t>
        <a:bodyPr/>
        <a:lstStyle/>
        <a:p>
          <a:endParaRPr lang="el-GR"/>
        </a:p>
      </dgm:t>
    </dgm:pt>
    <dgm:pt modelId="{689179D8-911A-4566-ACD8-142B5EEEC8C2}" type="sibTrans" cxnId="{62D107F6-9A1F-4DCA-BEF7-7328EBCF22F0}">
      <dgm:prSet/>
      <dgm:spPr/>
      <dgm:t>
        <a:bodyPr/>
        <a:lstStyle/>
        <a:p>
          <a:endParaRPr lang="el-GR"/>
        </a:p>
      </dgm:t>
    </dgm:pt>
    <dgm:pt modelId="{43E6D6CA-CA3E-451D-8745-5E19D6157C6A}">
      <dgm:prSet phldrT="[Κείμενο]" custT="1"/>
      <dgm:spPr/>
      <dgm:t>
        <a:bodyPr/>
        <a:lstStyle/>
        <a:p>
          <a:r>
            <a:rPr lang="el-GR" sz="1200" b="1" dirty="0">
              <a:solidFill>
                <a:schemeClr val="tx1"/>
              </a:solidFill>
            </a:rPr>
            <a:t>ΑΥΤΟΠΡΑΓΜΑΤΩΣΗ</a:t>
          </a:r>
          <a:r>
            <a:rPr lang="el-GR" sz="1200" b="1" dirty="0"/>
            <a:t> </a:t>
          </a:r>
        </a:p>
      </dgm:t>
    </dgm:pt>
    <dgm:pt modelId="{9400B5A5-90B6-4A32-922F-4D81D1876CEF}" type="parTrans" cxnId="{8CAF0EC6-071B-4F36-999B-6F1DEA434494}">
      <dgm:prSet/>
      <dgm:spPr/>
      <dgm:t>
        <a:bodyPr/>
        <a:lstStyle/>
        <a:p>
          <a:endParaRPr lang="el-GR"/>
        </a:p>
      </dgm:t>
    </dgm:pt>
    <dgm:pt modelId="{E01A61FE-CA08-44A0-B3F2-76EFFE514239}" type="sibTrans" cxnId="{8CAF0EC6-071B-4F36-999B-6F1DEA434494}">
      <dgm:prSet/>
      <dgm:spPr/>
      <dgm:t>
        <a:bodyPr/>
        <a:lstStyle/>
        <a:p>
          <a:endParaRPr lang="el-GR"/>
        </a:p>
      </dgm:t>
    </dgm:pt>
    <dgm:pt modelId="{8FE19D45-7158-4F39-8AAB-53E973FF80FB}">
      <dgm:prSet phldrT="[Κείμενο]" custT="1"/>
      <dgm:spPr/>
      <dgm:t>
        <a:bodyPr/>
        <a:lstStyle/>
        <a:p>
          <a:r>
            <a:rPr lang="el-GR" sz="1600" b="1" dirty="0">
              <a:solidFill>
                <a:schemeClr val="tx1"/>
              </a:solidFill>
            </a:rPr>
            <a:t>ΚΟΙΝΩΝΙΚΗ ΑΠΟΔΟΧΗ</a:t>
          </a:r>
        </a:p>
      </dgm:t>
    </dgm:pt>
    <dgm:pt modelId="{9386B5A8-81E1-4FFB-BE83-75E65DD6EBD9}" type="parTrans" cxnId="{C0C5719D-FFDA-4677-B5FF-0C618C3D37C2}">
      <dgm:prSet/>
      <dgm:spPr/>
      <dgm:t>
        <a:bodyPr/>
        <a:lstStyle/>
        <a:p>
          <a:endParaRPr lang="el-GR"/>
        </a:p>
      </dgm:t>
    </dgm:pt>
    <dgm:pt modelId="{6088888F-9F4B-405A-8A48-F142BD7C2B06}" type="sibTrans" cxnId="{C0C5719D-FFDA-4677-B5FF-0C618C3D37C2}">
      <dgm:prSet/>
      <dgm:spPr/>
      <dgm:t>
        <a:bodyPr/>
        <a:lstStyle/>
        <a:p>
          <a:endParaRPr lang="el-GR"/>
        </a:p>
      </dgm:t>
    </dgm:pt>
    <dgm:pt modelId="{26C6E3C3-9FA3-4876-AFDC-0F455B63013E}">
      <dgm:prSet phldrT="[Κείμενο]" custT="1"/>
      <dgm:spPr/>
      <dgm:t>
        <a:bodyPr/>
        <a:lstStyle/>
        <a:p>
          <a:r>
            <a:rPr lang="el-GR" sz="1500" b="1" dirty="0">
              <a:solidFill>
                <a:schemeClr val="tx1"/>
              </a:solidFill>
            </a:rPr>
            <a:t>ΣΥΝΑΙΣΘΗΜΑΤΙΚΗ ΑΝΤΑΠΟΚΡΙΣΗ </a:t>
          </a:r>
        </a:p>
        <a:p>
          <a:r>
            <a:rPr lang="el-GR" sz="1400" dirty="0">
              <a:solidFill>
                <a:schemeClr val="tx1"/>
              </a:solidFill>
            </a:rPr>
            <a:t>(ΦΙΛΙΑ, ΟΙΚΟΓΕΝΕΙΑΚΗ ΘΑΛΠΩΡΗ, ΚΟΙΝΩΝΙΚΗ ΕΠΙΔΟΚΙΜΑΣΙΑ)</a:t>
          </a:r>
        </a:p>
      </dgm:t>
    </dgm:pt>
    <dgm:pt modelId="{5B838E6C-06CE-43A3-8161-0A945B7FD2EF}" type="parTrans" cxnId="{89980D87-B277-44FC-9E70-B03D3AC0BB3B}">
      <dgm:prSet/>
      <dgm:spPr/>
      <dgm:t>
        <a:bodyPr/>
        <a:lstStyle/>
        <a:p>
          <a:endParaRPr lang="el-GR"/>
        </a:p>
      </dgm:t>
    </dgm:pt>
    <dgm:pt modelId="{CA53560B-5C42-4E40-9F33-93BF6F52D396}" type="sibTrans" cxnId="{89980D87-B277-44FC-9E70-B03D3AC0BB3B}">
      <dgm:prSet/>
      <dgm:spPr/>
      <dgm:t>
        <a:bodyPr/>
        <a:lstStyle/>
        <a:p>
          <a:endParaRPr lang="el-GR"/>
        </a:p>
      </dgm:t>
    </dgm:pt>
    <dgm:pt modelId="{CA94F047-BEB9-44DE-AB2B-234D02BBFEB8}">
      <dgm:prSet phldrT="[Κείμενο]" custT="1"/>
      <dgm:spPr/>
      <dgm:t>
        <a:bodyPr/>
        <a:lstStyle/>
        <a:p>
          <a:r>
            <a:rPr lang="el-GR" sz="1600" b="1" dirty="0">
              <a:solidFill>
                <a:schemeClr val="tx1"/>
              </a:solidFill>
            </a:rPr>
            <a:t>ΑΣΦΑΛΕΙΑ ΚΑΙ ΠΡΟΣΤΑΣΙΑ</a:t>
          </a:r>
        </a:p>
        <a:p>
          <a:r>
            <a:rPr lang="el-GR" sz="1400" b="0" dirty="0">
              <a:solidFill>
                <a:schemeClr val="tx1"/>
              </a:solidFill>
            </a:rPr>
            <a:t>(ΣΤΕΓΗ, ΣΤΑΘΕΡΟΤΗΤΑ, ΑΠΟ ΒΙΑ…)</a:t>
          </a:r>
        </a:p>
      </dgm:t>
    </dgm:pt>
    <dgm:pt modelId="{81659536-E0CA-41D7-A18D-21279E1D78EB}" type="parTrans" cxnId="{7B0D2912-5E64-4646-8D85-28749ACDF643}">
      <dgm:prSet/>
      <dgm:spPr/>
      <dgm:t>
        <a:bodyPr/>
        <a:lstStyle/>
        <a:p>
          <a:endParaRPr lang="el-GR"/>
        </a:p>
      </dgm:t>
    </dgm:pt>
    <dgm:pt modelId="{37585A89-3A00-4439-BD72-597D9F118615}" type="sibTrans" cxnId="{7B0D2912-5E64-4646-8D85-28749ACDF643}">
      <dgm:prSet/>
      <dgm:spPr/>
      <dgm:t>
        <a:bodyPr/>
        <a:lstStyle/>
        <a:p>
          <a:endParaRPr lang="el-GR"/>
        </a:p>
      </dgm:t>
    </dgm:pt>
    <dgm:pt modelId="{6205AA48-ABFF-42C0-9B95-ADD7F1E433B2}">
      <dgm:prSet phldrT="[Κείμενο]" custT="1"/>
      <dgm:spPr/>
      <dgm:t>
        <a:bodyPr/>
        <a:lstStyle/>
        <a:p>
          <a:r>
            <a:rPr lang="el-GR" sz="1600" b="1" dirty="0">
              <a:solidFill>
                <a:schemeClr val="tx1"/>
              </a:solidFill>
            </a:rPr>
            <a:t>ΒΙΟΛΟΓΙΚΕΣ ΑΝΑΓΚΕΣ</a:t>
          </a:r>
          <a:r>
            <a:rPr lang="el-GR" sz="1600" dirty="0">
              <a:solidFill>
                <a:schemeClr val="tx1"/>
              </a:solidFill>
            </a:rPr>
            <a:t>  </a:t>
          </a:r>
        </a:p>
        <a:p>
          <a:r>
            <a:rPr lang="el-GR" sz="1400" dirty="0">
              <a:solidFill>
                <a:schemeClr val="tx1"/>
              </a:solidFill>
            </a:rPr>
            <a:t>(ΤΡΟΦΗ, ΝΕΡΟ ΥΠΝΟΣ)</a:t>
          </a:r>
        </a:p>
      </dgm:t>
    </dgm:pt>
    <dgm:pt modelId="{B471BDE9-CA93-4503-85D0-FC0CB5C00199}" type="parTrans" cxnId="{49333233-AFCD-43C7-85BD-53FD6CC5CC0F}">
      <dgm:prSet/>
      <dgm:spPr/>
      <dgm:t>
        <a:bodyPr/>
        <a:lstStyle/>
        <a:p>
          <a:endParaRPr lang="el-GR"/>
        </a:p>
      </dgm:t>
    </dgm:pt>
    <dgm:pt modelId="{804336F6-7212-4771-8184-DACBEF81D7A2}" type="sibTrans" cxnId="{49333233-AFCD-43C7-85BD-53FD6CC5CC0F}">
      <dgm:prSet/>
      <dgm:spPr/>
      <dgm:t>
        <a:bodyPr/>
        <a:lstStyle/>
        <a:p>
          <a:endParaRPr lang="el-GR"/>
        </a:p>
      </dgm:t>
    </dgm:pt>
    <dgm:pt modelId="{A653C7C6-5D8C-4CB9-B307-F8FE261C50EA}" type="pres">
      <dgm:prSet presAssocID="{551A4C0A-547B-4375-B2FD-D3296F014FCC}" presName="Name0" presStyleCnt="0">
        <dgm:presLayoutVars>
          <dgm:dir/>
          <dgm:animLvl val="lvl"/>
          <dgm:resizeHandles val="exact"/>
        </dgm:presLayoutVars>
      </dgm:prSet>
      <dgm:spPr/>
    </dgm:pt>
    <dgm:pt modelId="{BB241FC5-5D52-4EE3-9032-79731A20FE03}" type="pres">
      <dgm:prSet presAssocID="{512418E7-E156-4CAD-800F-74EC9E197D57}" presName="Name8" presStyleCnt="0"/>
      <dgm:spPr/>
    </dgm:pt>
    <dgm:pt modelId="{AAC1DC39-9C80-48B5-B9F7-D2BC9CE4E6F1}" type="pres">
      <dgm:prSet presAssocID="{512418E7-E156-4CAD-800F-74EC9E197D57}" presName="level" presStyleLbl="node1" presStyleIdx="0" presStyleCnt="6">
        <dgm:presLayoutVars>
          <dgm:chMax val="1"/>
          <dgm:bulletEnabled val="1"/>
        </dgm:presLayoutVars>
      </dgm:prSet>
      <dgm:spPr/>
    </dgm:pt>
    <dgm:pt modelId="{427ED74D-89BF-487A-AE3B-91BCFCEDA866}" type="pres">
      <dgm:prSet presAssocID="{512418E7-E156-4CAD-800F-74EC9E197D57}" presName="levelTx" presStyleLbl="revTx" presStyleIdx="0" presStyleCnt="0">
        <dgm:presLayoutVars>
          <dgm:chMax val="1"/>
          <dgm:bulletEnabled val="1"/>
        </dgm:presLayoutVars>
      </dgm:prSet>
      <dgm:spPr/>
    </dgm:pt>
    <dgm:pt modelId="{2694676D-0CAF-403F-A6AA-8375F24E5EBD}" type="pres">
      <dgm:prSet presAssocID="{43E6D6CA-CA3E-451D-8745-5E19D6157C6A}" presName="Name8" presStyleCnt="0"/>
      <dgm:spPr/>
    </dgm:pt>
    <dgm:pt modelId="{17BB35EA-1687-407D-ACB2-65909A1107A4}" type="pres">
      <dgm:prSet presAssocID="{43E6D6CA-CA3E-451D-8745-5E19D6157C6A}" presName="level" presStyleLbl="node1" presStyleIdx="1" presStyleCnt="6">
        <dgm:presLayoutVars>
          <dgm:chMax val="1"/>
          <dgm:bulletEnabled val="1"/>
        </dgm:presLayoutVars>
      </dgm:prSet>
      <dgm:spPr/>
    </dgm:pt>
    <dgm:pt modelId="{35753A1D-07F3-4716-B625-701E0335C7BC}" type="pres">
      <dgm:prSet presAssocID="{43E6D6CA-CA3E-451D-8745-5E19D6157C6A}" presName="levelTx" presStyleLbl="revTx" presStyleIdx="0" presStyleCnt="0">
        <dgm:presLayoutVars>
          <dgm:chMax val="1"/>
          <dgm:bulletEnabled val="1"/>
        </dgm:presLayoutVars>
      </dgm:prSet>
      <dgm:spPr/>
    </dgm:pt>
    <dgm:pt modelId="{D5A9A4CD-875C-4E53-A277-F7A9EB37F17C}" type="pres">
      <dgm:prSet presAssocID="{8FE19D45-7158-4F39-8AAB-53E973FF80FB}" presName="Name8" presStyleCnt="0"/>
      <dgm:spPr/>
    </dgm:pt>
    <dgm:pt modelId="{610E971B-B524-438F-90E3-A0DDFE2ADF42}" type="pres">
      <dgm:prSet presAssocID="{8FE19D45-7158-4F39-8AAB-53E973FF80FB}" presName="level" presStyleLbl="node1" presStyleIdx="2" presStyleCnt="6" custLinFactNeighborX="-398" custLinFactNeighborY="1305">
        <dgm:presLayoutVars>
          <dgm:chMax val="1"/>
          <dgm:bulletEnabled val="1"/>
        </dgm:presLayoutVars>
      </dgm:prSet>
      <dgm:spPr/>
    </dgm:pt>
    <dgm:pt modelId="{1762620E-0182-49E1-8ACE-3E7A49E56352}" type="pres">
      <dgm:prSet presAssocID="{8FE19D45-7158-4F39-8AAB-53E973FF80FB}" presName="levelTx" presStyleLbl="revTx" presStyleIdx="0" presStyleCnt="0">
        <dgm:presLayoutVars>
          <dgm:chMax val="1"/>
          <dgm:bulletEnabled val="1"/>
        </dgm:presLayoutVars>
      </dgm:prSet>
      <dgm:spPr/>
    </dgm:pt>
    <dgm:pt modelId="{204C58F5-2472-45B5-874D-742809B9BEDC}" type="pres">
      <dgm:prSet presAssocID="{26C6E3C3-9FA3-4876-AFDC-0F455B63013E}" presName="Name8" presStyleCnt="0"/>
      <dgm:spPr/>
    </dgm:pt>
    <dgm:pt modelId="{D175BBB7-CC76-4083-A822-F03F12BD35DD}" type="pres">
      <dgm:prSet presAssocID="{26C6E3C3-9FA3-4876-AFDC-0F455B63013E}" presName="level" presStyleLbl="node1" presStyleIdx="3" presStyleCnt="6" custScaleY="120689">
        <dgm:presLayoutVars>
          <dgm:chMax val="1"/>
          <dgm:bulletEnabled val="1"/>
        </dgm:presLayoutVars>
      </dgm:prSet>
      <dgm:spPr/>
    </dgm:pt>
    <dgm:pt modelId="{C4289F28-072F-40C6-B2A1-9B88DF01C141}" type="pres">
      <dgm:prSet presAssocID="{26C6E3C3-9FA3-4876-AFDC-0F455B63013E}" presName="levelTx" presStyleLbl="revTx" presStyleIdx="0" presStyleCnt="0">
        <dgm:presLayoutVars>
          <dgm:chMax val="1"/>
          <dgm:bulletEnabled val="1"/>
        </dgm:presLayoutVars>
      </dgm:prSet>
      <dgm:spPr/>
    </dgm:pt>
    <dgm:pt modelId="{5B7B5670-CE0E-4D96-9BE4-DABFC73B4941}" type="pres">
      <dgm:prSet presAssocID="{CA94F047-BEB9-44DE-AB2B-234D02BBFEB8}" presName="Name8" presStyleCnt="0"/>
      <dgm:spPr/>
    </dgm:pt>
    <dgm:pt modelId="{84CE95EA-9995-4C47-B12B-2233EEC9E58D}" type="pres">
      <dgm:prSet presAssocID="{CA94F047-BEB9-44DE-AB2B-234D02BBFEB8}" presName="level" presStyleLbl="node1" presStyleIdx="4" presStyleCnt="6" custLinFactNeighborX="256">
        <dgm:presLayoutVars>
          <dgm:chMax val="1"/>
          <dgm:bulletEnabled val="1"/>
        </dgm:presLayoutVars>
      </dgm:prSet>
      <dgm:spPr/>
    </dgm:pt>
    <dgm:pt modelId="{D8754307-AD5F-4526-8E3D-A546081A9E06}" type="pres">
      <dgm:prSet presAssocID="{CA94F047-BEB9-44DE-AB2B-234D02BBFEB8}" presName="levelTx" presStyleLbl="revTx" presStyleIdx="0" presStyleCnt="0">
        <dgm:presLayoutVars>
          <dgm:chMax val="1"/>
          <dgm:bulletEnabled val="1"/>
        </dgm:presLayoutVars>
      </dgm:prSet>
      <dgm:spPr/>
    </dgm:pt>
    <dgm:pt modelId="{10C7FF56-FFEC-4607-8DEE-D30E442186BF}" type="pres">
      <dgm:prSet presAssocID="{6205AA48-ABFF-42C0-9B95-ADD7F1E433B2}" presName="Name8" presStyleCnt="0"/>
      <dgm:spPr/>
    </dgm:pt>
    <dgm:pt modelId="{26DA9255-039C-4EA8-A314-91D7DAB298A5}" type="pres">
      <dgm:prSet presAssocID="{6205AA48-ABFF-42C0-9B95-ADD7F1E433B2}" presName="level" presStyleLbl="node1" presStyleIdx="5" presStyleCnt="6">
        <dgm:presLayoutVars>
          <dgm:chMax val="1"/>
          <dgm:bulletEnabled val="1"/>
        </dgm:presLayoutVars>
      </dgm:prSet>
      <dgm:spPr/>
    </dgm:pt>
    <dgm:pt modelId="{805EC574-D072-4CFC-BD7F-68E0C505109F}" type="pres">
      <dgm:prSet presAssocID="{6205AA48-ABFF-42C0-9B95-ADD7F1E433B2}" presName="levelTx" presStyleLbl="revTx" presStyleIdx="0" presStyleCnt="0">
        <dgm:presLayoutVars>
          <dgm:chMax val="1"/>
          <dgm:bulletEnabled val="1"/>
        </dgm:presLayoutVars>
      </dgm:prSet>
      <dgm:spPr/>
    </dgm:pt>
  </dgm:ptLst>
  <dgm:cxnLst>
    <dgm:cxn modelId="{21387E03-88E7-450A-9B04-06204F5D600E}" type="presOf" srcId="{551A4C0A-547B-4375-B2FD-D3296F014FCC}" destId="{A653C7C6-5D8C-4CB9-B307-F8FE261C50EA}" srcOrd="0" destOrd="0" presId="urn:microsoft.com/office/officeart/2005/8/layout/pyramid1"/>
    <dgm:cxn modelId="{7B0D2912-5E64-4646-8D85-28749ACDF643}" srcId="{551A4C0A-547B-4375-B2FD-D3296F014FCC}" destId="{CA94F047-BEB9-44DE-AB2B-234D02BBFEB8}" srcOrd="4" destOrd="0" parTransId="{81659536-E0CA-41D7-A18D-21279E1D78EB}" sibTransId="{37585A89-3A00-4439-BD72-597D9F118615}"/>
    <dgm:cxn modelId="{9B274426-0544-4A13-A70E-3C3139FE3CAB}" type="presOf" srcId="{6205AA48-ABFF-42C0-9B95-ADD7F1E433B2}" destId="{805EC574-D072-4CFC-BD7F-68E0C505109F}" srcOrd="1" destOrd="0" presId="urn:microsoft.com/office/officeart/2005/8/layout/pyramid1"/>
    <dgm:cxn modelId="{49333233-AFCD-43C7-85BD-53FD6CC5CC0F}" srcId="{551A4C0A-547B-4375-B2FD-D3296F014FCC}" destId="{6205AA48-ABFF-42C0-9B95-ADD7F1E433B2}" srcOrd="5" destOrd="0" parTransId="{B471BDE9-CA93-4503-85D0-FC0CB5C00199}" sibTransId="{804336F6-7212-4771-8184-DACBEF81D7A2}"/>
    <dgm:cxn modelId="{4FC4A838-BF37-4F93-A52D-DD3BF1013D2E}" type="presOf" srcId="{43E6D6CA-CA3E-451D-8745-5E19D6157C6A}" destId="{35753A1D-07F3-4716-B625-701E0335C7BC}" srcOrd="1" destOrd="0" presId="urn:microsoft.com/office/officeart/2005/8/layout/pyramid1"/>
    <dgm:cxn modelId="{1D395066-2B69-455B-AE61-E7E12B1E5A40}" type="presOf" srcId="{8FE19D45-7158-4F39-8AAB-53E973FF80FB}" destId="{610E971B-B524-438F-90E3-A0DDFE2ADF42}" srcOrd="0" destOrd="0" presId="urn:microsoft.com/office/officeart/2005/8/layout/pyramid1"/>
    <dgm:cxn modelId="{CE06974D-A661-4CF3-B26A-E4ECD4AB61FF}" type="presOf" srcId="{43E6D6CA-CA3E-451D-8745-5E19D6157C6A}" destId="{17BB35EA-1687-407D-ACB2-65909A1107A4}" srcOrd="0" destOrd="0" presId="urn:microsoft.com/office/officeart/2005/8/layout/pyramid1"/>
    <dgm:cxn modelId="{5C5C4E71-11BF-43C1-B822-DAB2DA7B1F90}" type="presOf" srcId="{8FE19D45-7158-4F39-8AAB-53E973FF80FB}" destId="{1762620E-0182-49E1-8ACE-3E7A49E56352}" srcOrd="1" destOrd="0" presId="urn:microsoft.com/office/officeart/2005/8/layout/pyramid1"/>
    <dgm:cxn modelId="{89980D87-B277-44FC-9E70-B03D3AC0BB3B}" srcId="{551A4C0A-547B-4375-B2FD-D3296F014FCC}" destId="{26C6E3C3-9FA3-4876-AFDC-0F455B63013E}" srcOrd="3" destOrd="0" parTransId="{5B838E6C-06CE-43A3-8161-0A945B7FD2EF}" sibTransId="{CA53560B-5C42-4E40-9F33-93BF6F52D396}"/>
    <dgm:cxn modelId="{09DB6987-BA4D-468E-8710-33766CCA24D4}" type="presOf" srcId="{512418E7-E156-4CAD-800F-74EC9E197D57}" destId="{427ED74D-89BF-487A-AE3B-91BCFCEDA866}" srcOrd="1" destOrd="0" presId="urn:microsoft.com/office/officeart/2005/8/layout/pyramid1"/>
    <dgm:cxn modelId="{DBD7B68D-0536-4B3B-AB3C-B4F5ADC1B2C9}" type="presOf" srcId="{CA94F047-BEB9-44DE-AB2B-234D02BBFEB8}" destId="{D8754307-AD5F-4526-8E3D-A546081A9E06}" srcOrd="1" destOrd="0" presId="urn:microsoft.com/office/officeart/2005/8/layout/pyramid1"/>
    <dgm:cxn modelId="{79AE959A-26A6-4A58-B749-430599B02C74}" type="presOf" srcId="{26C6E3C3-9FA3-4876-AFDC-0F455B63013E}" destId="{C4289F28-072F-40C6-B2A1-9B88DF01C141}" srcOrd="1" destOrd="0" presId="urn:microsoft.com/office/officeart/2005/8/layout/pyramid1"/>
    <dgm:cxn modelId="{C0C5719D-FFDA-4677-B5FF-0C618C3D37C2}" srcId="{551A4C0A-547B-4375-B2FD-D3296F014FCC}" destId="{8FE19D45-7158-4F39-8AAB-53E973FF80FB}" srcOrd="2" destOrd="0" parTransId="{9386B5A8-81E1-4FFB-BE83-75E65DD6EBD9}" sibTransId="{6088888F-9F4B-405A-8A48-F142BD7C2B06}"/>
    <dgm:cxn modelId="{08E219AE-0BA1-43BA-8DE6-BB4D406F0A77}" type="presOf" srcId="{6205AA48-ABFF-42C0-9B95-ADD7F1E433B2}" destId="{26DA9255-039C-4EA8-A314-91D7DAB298A5}" srcOrd="0" destOrd="0" presId="urn:microsoft.com/office/officeart/2005/8/layout/pyramid1"/>
    <dgm:cxn modelId="{5A856DB2-83E2-4273-A18E-D63A7D572FC9}" type="presOf" srcId="{512418E7-E156-4CAD-800F-74EC9E197D57}" destId="{AAC1DC39-9C80-48B5-B9F7-D2BC9CE4E6F1}" srcOrd="0" destOrd="0" presId="urn:microsoft.com/office/officeart/2005/8/layout/pyramid1"/>
    <dgm:cxn modelId="{8CAF0EC6-071B-4F36-999B-6F1DEA434494}" srcId="{551A4C0A-547B-4375-B2FD-D3296F014FCC}" destId="{43E6D6CA-CA3E-451D-8745-5E19D6157C6A}" srcOrd="1" destOrd="0" parTransId="{9400B5A5-90B6-4A32-922F-4D81D1876CEF}" sibTransId="{E01A61FE-CA08-44A0-B3F2-76EFFE514239}"/>
    <dgm:cxn modelId="{B64B71CB-83EE-443B-A354-320F3DF53A1E}" type="presOf" srcId="{26C6E3C3-9FA3-4876-AFDC-0F455B63013E}" destId="{D175BBB7-CC76-4083-A822-F03F12BD35DD}" srcOrd="0" destOrd="0" presId="urn:microsoft.com/office/officeart/2005/8/layout/pyramid1"/>
    <dgm:cxn modelId="{E92B33E9-F3FC-4207-8129-1E646C2B982D}" type="presOf" srcId="{CA94F047-BEB9-44DE-AB2B-234D02BBFEB8}" destId="{84CE95EA-9995-4C47-B12B-2233EEC9E58D}" srcOrd="0" destOrd="0" presId="urn:microsoft.com/office/officeart/2005/8/layout/pyramid1"/>
    <dgm:cxn modelId="{62D107F6-9A1F-4DCA-BEF7-7328EBCF22F0}" srcId="{551A4C0A-547B-4375-B2FD-D3296F014FCC}" destId="{512418E7-E156-4CAD-800F-74EC9E197D57}" srcOrd="0" destOrd="0" parTransId="{BEADC60B-EE20-4084-9102-2FADB3E8B4F9}" sibTransId="{689179D8-911A-4566-ACD8-142B5EEEC8C2}"/>
    <dgm:cxn modelId="{93D13DBE-D35F-40AA-B8D3-9EC091504E60}" type="presParOf" srcId="{A653C7C6-5D8C-4CB9-B307-F8FE261C50EA}" destId="{BB241FC5-5D52-4EE3-9032-79731A20FE03}" srcOrd="0" destOrd="0" presId="urn:microsoft.com/office/officeart/2005/8/layout/pyramid1"/>
    <dgm:cxn modelId="{2C271669-BC08-4538-AE2E-62389AEEB4E3}" type="presParOf" srcId="{BB241FC5-5D52-4EE3-9032-79731A20FE03}" destId="{AAC1DC39-9C80-48B5-B9F7-D2BC9CE4E6F1}" srcOrd="0" destOrd="0" presId="urn:microsoft.com/office/officeart/2005/8/layout/pyramid1"/>
    <dgm:cxn modelId="{444E211A-A808-4395-9503-7C986A22E6F7}" type="presParOf" srcId="{BB241FC5-5D52-4EE3-9032-79731A20FE03}" destId="{427ED74D-89BF-487A-AE3B-91BCFCEDA866}" srcOrd="1" destOrd="0" presId="urn:microsoft.com/office/officeart/2005/8/layout/pyramid1"/>
    <dgm:cxn modelId="{3FEF8D82-A65D-42C0-87D3-47AFEEB5170A}" type="presParOf" srcId="{A653C7C6-5D8C-4CB9-B307-F8FE261C50EA}" destId="{2694676D-0CAF-403F-A6AA-8375F24E5EBD}" srcOrd="1" destOrd="0" presId="urn:microsoft.com/office/officeart/2005/8/layout/pyramid1"/>
    <dgm:cxn modelId="{1AB0EE4B-2F9E-4AD2-9BFE-4D3146ABA8DD}" type="presParOf" srcId="{2694676D-0CAF-403F-A6AA-8375F24E5EBD}" destId="{17BB35EA-1687-407D-ACB2-65909A1107A4}" srcOrd="0" destOrd="0" presId="urn:microsoft.com/office/officeart/2005/8/layout/pyramid1"/>
    <dgm:cxn modelId="{FE087D59-CE77-4B8A-BFAF-02A3F0A57FA0}" type="presParOf" srcId="{2694676D-0CAF-403F-A6AA-8375F24E5EBD}" destId="{35753A1D-07F3-4716-B625-701E0335C7BC}" srcOrd="1" destOrd="0" presId="urn:microsoft.com/office/officeart/2005/8/layout/pyramid1"/>
    <dgm:cxn modelId="{2D584711-3668-41C5-8E2C-F056CBF007F8}" type="presParOf" srcId="{A653C7C6-5D8C-4CB9-B307-F8FE261C50EA}" destId="{D5A9A4CD-875C-4E53-A277-F7A9EB37F17C}" srcOrd="2" destOrd="0" presId="urn:microsoft.com/office/officeart/2005/8/layout/pyramid1"/>
    <dgm:cxn modelId="{D77F3E64-3D35-4CB7-93B9-2CF571C8A1B6}" type="presParOf" srcId="{D5A9A4CD-875C-4E53-A277-F7A9EB37F17C}" destId="{610E971B-B524-438F-90E3-A0DDFE2ADF42}" srcOrd="0" destOrd="0" presId="urn:microsoft.com/office/officeart/2005/8/layout/pyramid1"/>
    <dgm:cxn modelId="{5183E210-B1F9-4F89-8CD6-0A501F05F2C6}" type="presParOf" srcId="{D5A9A4CD-875C-4E53-A277-F7A9EB37F17C}" destId="{1762620E-0182-49E1-8ACE-3E7A49E56352}" srcOrd="1" destOrd="0" presId="urn:microsoft.com/office/officeart/2005/8/layout/pyramid1"/>
    <dgm:cxn modelId="{57D2C26F-EDD2-4B1D-BFCA-B4D14B6C95E3}" type="presParOf" srcId="{A653C7C6-5D8C-4CB9-B307-F8FE261C50EA}" destId="{204C58F5-2472-45B5-874D-742809B9BEDC}" srcOrd="3" destOrd="0" presId="urn:microsoft.com/office/officeart/2005/8/layout/pyramid1"/>
    <dgm:cxn modelId="{D1ED2256-9EB1-4924-8F71-61ABC5085C4E}" type="presParOf" srcId="{204C58F5-2472-45B5-874D-742809B9BEDC}" destId="{D175BBB7-CC76-4083-A822-F03F12BD35DD}" srcOrd="0" destOrd="0" presId="urn:microsoft.com/office/officeart/2005/8/layout/pyramid1"/>
    <dgm:cxn modelId="{87910CF0-5572-482F-A3F2-14F8D4E6DE8B}" type="presParOf" srcId="{204C58F5-2472-45B5-874D-742809B9BEDC}" destId="{C4289F28-072F-40C6-B2A1-9B88DF01C141}" srcOrd="1" destOrd="0" presId="urn:microsoft.com/office/officeart/2005/8/layout/pyramid1"/>
    <dgm:cxn modelId="{57E12947-69DC-4245-90F2-BEB321D0E8BF}" type="presParOf" srcId="{A653C7C6-5D8C-4CB9-B307-F8FE261C50EA}" destId="{5B7B5670-CE0E-4D96-9BE4-DABFC73B4941}" srcOrd="4" destOrd="0" presId="urn:microsoft.com/office/officeart/2005/8/layout/pyramid1"/>
    <dgm:cxn modelId="{26E8C041-05C1-4FD4-BD0B-739A8B818696}" type="presParOf" srcId="{5B7B5670-CE0E-4D96-9BE4-DABFC73B4941}" destId="{84CE95EA-9995-4C47-B12B-2233EEC9E58D}" srcOrd="0" destOrd="0" presId="urn:microsoft.com/office/officeart/2005/8/layout/pyramid1"/>
    <dgm:cxn modelId="{E237249C-D808-45B8-B4F4-037F2D6FC0F4}" type="presParOf" srcId="{5B7B5670-CE0E-4D96-9BE4-DABFC73B4941}" destId="{D8754307-AD5F-4526-8E3D-A546081A9E06}" srcOrd="1" destOrd="0" presId="urn:microsoft.com/office/officeart/2005/8/layout/pyramid1"/>
    <dgm:cxn modelId="{D1D4BD12-6719-4B7F-965D-8B6E2E0B7318}" type="presParOf" srcId="{A653C7C6-5D8C-4CB9-B307-F8FE261C50EA}" destId="{10C7FF56-FFEC-4607-8DEE-D30E442186BF}" srcOrd="5" destOrd="0" presId="urn:microsoft.com/office/officeart/2005/8/layout/pyramid1"/>
    <dgm:cxn modelId="{0B5F30C8-E366-439A-BDB1-BF0E9D6DB79C}" type="presParOf" srcId="{10C7FF56-FFEC-4607-8DEE-D30E442186BF}" destId="{26DA9255-039C-4EA8-A314-91D7DAB298A5}" srcOrd="0" destOrd="0" presId="urn:microsoft.com/office/officeart/2005/8/layout/pyramid1"/>
    <dgm:cxn modelId="{1DBABD8B-DCF2-4A17-8AE4-1F7DBADFD7BA}" type="presParOf" srcId="{10C7FF56-FFEC-4607-8DEE-D30E442186BF}" destId="{805EC574-D072-4CFC-BD7F-68E0C505109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1707D5-FD7D-4117-A68F-0776C086F811}" type="doc">
      <dgm:prSet loTypeId="urn:microsoft.com/office/officeart/2005/8/layout/chart3" loCatId="cycle" qsTypeId="urn:microsoft.com/office/officeart/2005/8/quickstyle/simple1" qsCatId="simple" csTypeId="urn:microsoft.com/office/officeart/2005/8/colors/accent1_2" csCatId="accent1" phldr="1"/>
      <dgm:spPr/>
    </dgm:pt>
    <dgm:pt modelId="{10EEE243-6E29-4072-8950-609D4F7A2371}">
      <dgm:prSet phldrT="[Κείμενο]"/>
      <dgm:spPr/>
      <dgm:t>
        <a:bodyPr/>
        <a:lstStyle/>
        <a:p>
          <a:r>
            <a:rPr lang="el-GR" dirty="0"/>
            <a:t>Γνωστικοί-Προσωπικοί παράγοντες</a:t>
          </a:r>
        </a:p>
      </dgm:t>
    </dgm:pt>
    <dgm:pt modelId="{CDEE2E4D-22A8-4120-822B-7D6347B67C97}" type="parTrans" cxnId="{681252A3-8CD7-4AFE-B03A-07C22D8FB282}">
      <dgm:prSet/>
      <dgm:spPr/>
      <dgm:t>
        <a:bodyPr/>
        <a:lstStyle/>
        <a:p>
          <a:endParaRPr lang="el-GR"/>
        </a:p>
      </dgm:t>
    </dgm:pt>
    <dgm:pt modelId="{A5C6D22E-0A44-4960-A33C-B49F7EC8BDE3}" type="sibTrans" cxnId="{681252A3-8CD7-4AFE-B03A-07C22D8FB282}">
      <dgm:prSet/>
      <dgm:spPr/>
      <dgm:t>
        <a:bodyPr/>
        <a:lstStyle/>
        <a:p>
          <a:endParaRPr lang="el-GR"/>
        </a:p>
      </dgm:t>
    </dgm:pt>
    <dgm:pt modelId="{3556448C-9D92-4F73-8C29-DD6825CAE47D}">
      <dgm:prSet phldrT="[Κείμενο]" custT="1"/>
      <dgm:spPr/>
      <dgm:t>
        <a:bodyPr/>
        <a:lstStyle/>
        <a:p>
          <a:r>
            <a:rPr lang="el-GR" sz="1400" dirty="0"/>
            <a:t>Περιβαλλοντικοί παράγοντες </a:t>
          </a:r>
        </a:p>
      </dgm:t>
    </dgm:pt>
    <dgm:pt modelId="{6106939B-EC20-4A6E-835B-6ADBF795E8E1}" type="parTrans" cxnId="{1B89E0E7-A94D-469D-A1B9-CDA8221F2640}">
      <dgm:prSet/>
      <dgm:spPr/>
      <dgm:t>
        <a:bodyPr/>
        <a:lstStyle/>
        <a:p>
          <a:endParaRPr lang="el-GR"/>
        </a:p>
      </dgm:t>
    </dgm:pt>
    <dgm:pt modelId="{F9925ADA-5DC1-4AB5-99E1-A4049A4A42F2}" type="sibTrans" cxnId="{1B89E0E7-A94D-469D-A1B9-CDA8221F2640}">
      <dgm:prSet/>
      <dgm:spPr/>
      <dgm:t>
        <a:bodyPr/>
        <a:lstStyle/>
        <a:p>
          <a:endParaRPr lang="el-GR"/>
        </a:p>
      </dgm:t>
    </dgm:pt>
    <dgm:pt modelId="{B7A734F6-2233-46F2-8429-804F27C5557F}">
      <dgm:prSet phldrT="[Κείμενο]" custT="1"/>
      <dgm:spPr/>
      <dgm:t>
        <a:bodyPr/>
        <a:lstStyle/>
        <a:p>
          <a:r>
            <a:rPr lang="el-GR" sz="2000" dirty="0"/>
            <a:t>Συμπεριφορά </a:t>
          </a:r>
        </a:p>
      </dgm:t>
    </dgm:pt>
    <dgm:pt modelId="{05B54D50-3EE9-4167-8FC8-BE6F45464DC1}" type="sibTrans" cxnId="{0B11EC2B-E18E-445C-A168-599B95BDA80A}">
      <dgm:prSet/>
      <dgm:spPr/>
      <dgm:t>
        <a:bodyPr/>
        <a:lstStyle/>
        <a:p>
          <a:endParaRPr lang="el-GR"/>
        </a:p>
      </dgm:t>
    </dgm:pt>
    <dgm:pt modelId="{15721B7C-AB2C-4885-9450-73DFC4104289}" type="parTrans" cxnId="{0B11EC2B-E18E-445C-A168-599B95BDA80A}">
      <dgm:prSet/>
      <dgm:spPr/>
      <dgm:t>
        <a:bodyPr/>
        <a:lstStyle/>
        <a:p>
          <a:endParaRPr lang="el-GR"/>
        </a:p>
      </dgm:t>
    </dgm:pt>
    <dgm:pt modelId="{8A2CA471-FD1C-44E5-9E46-31A96C2F25B7}" type="pres">
      <dgm:prSet presAssocID="{B01707D5-FD7D-4117-A68F-0776C086F811}" presName="compositeShape" presStyleCnt="0">
        <dgm:presLayoutVars>
          <dgm:chMax val="7"/>
          <dgm:dir/>
          <dgm:resizeHandles val="exact"/>
        </dgm:presLayoutVars>
      </dgm:prSet>
      <dgm:spPr/>
    </dgm:pt>
    <dgm:pt modelId="{37F3364C-1960-499C-8CEB-E1EE32363869}" type="pres">
      <dgm:prSet presAssocID="{B01707D5-FD7D-4117-A68F-0776C086F811}" presName="wedge1" presStyleLbl="node1" presStyleIdx="0" presStyleCnt="3" custLinFactNeighborX="-3717" custLinFactNeighborY="4081"/>
      <dgm:spPr/>
    </dgm:pt>
    <dgm:pt modelId="{B439750F-6E4B-4858-9612-926398E65221}" type="pres">
      <dgm:prSet presAssocID="{B01707D5-FD7D-4117-A68F-0776C086F811}" presName="wedge1Tx" presStyleLbl="node1" presStyleIdx="0" presStyleCnt="3">
        <dgm:presLayoutVars>
          <dgm:chMax val="0"/>
          <dgm:chPref val="0"/>
          <dgm:bulletEnabled val="1"/>
        </dgm:presLayoutVars>
      </dgm:prSet>
      <dgm:spPr/>
    </dgm:pt>
    <dgm:pt modelId="{00FF731D-4A9B-4C6F-AC72-802F566009F1}" type="pres">
      <dgm:prSet presAssocID="{B01707D5-FD7D-4117-A68F-0776C086F811}" presName="wedge2" presStyleLbl="node1" presStyleIdx="1" presStyleCnt="3" custLinFactNeighborX="1438" custLinFactNeighborY="1105"/>
      <dgm:spPr/>
    </dgm:pt>
    <dgm:pt modelId="{1BF77E1A-043E-45B8-BF9E-4E00039A4D5C}" type="pres">
      <dgm:prSet presAssocID="{B01707D5-FD7D-4117-A68F-0776C086F811}" presName="wedge2Tx" presStyleLbl="node1" presStyleIdx="1" presStyleCnt="3">
        <dgm:presLayoutVars>
          <dgm:chMax val="0"/>
          <dgm:chPref val="0"/>
          <dgm:bulletEnabled val="1"/>
        </dgm:presLayoutVars>
      </dgm:prSet>
      <dgm:spPr/>
    </dgm:pt>
    <dgm:pt modelId="{9B79E730-1E5F-47A5-8737-B2A8BE282472}" type="pres">
      <dgm:prSet presAssocID="{B01707D5-FD7D-4117-A68F-0776C086F811}" presName="wedge3" presStyleLbl="node1" presStyleIdx="2" presStyleCnt="3" custLinFactNeighborX="1438" custLinFactNeighborY="1105"/>
      <dgm:spPr/>
    </dgm:pt>
    <dgm:pt modelId="{DF7C6DFE-BCFB-44A5-832F-46BC62856970}" type="pres">
      <dgm:prSet presAssocID="{B01707D5-FD7D-4117-A68F-0776C086F811}" presName="wedge3Tx" presStyleLbl="node1" presStyleIdx="2" presStyleCnt="3">
        <dgm:presLayoutVars>
          <dgm:chMax val="0"/>
          <dgm:chPref val="0"/>
          <dgm:bulletEnabled val="1"/>
        </dgm:presLayoutVars>
      </dgm:prSet>
      <dgm:spPr/>
    </dgm:pt>
  </dgm:ptLst>
  <dgm:cxnLst>
    <dgm:cxn modelId="{00BA5611-B62A-485C-A25E-F45F12401B38}" type="presOf" srcId="{10EEE243-6E29-4072-8950-609D4F7A2371}" destId="{37F3364C-1960-499C-8CEB-E1EE32363869}" srcOrd="0" destOrd="0" presId="urn:microsoft.com/office/officeart/2005/8/layout/chart3"/>
    <dgm:cxn modelId="{F67C3E1A-BC49-4720-B126-A49899437963}" type="presOf" srcId="{10EEE243-6E29-4072-8950-609D4F7A2371}" destId="{B439750F-6E4B-4858-9612-926398E65221}" srcOrd="1" destOrd="0" presId="urn:microsoft.com/office/officeart/2005/8/layout/chart3"/>
    <dgm:cxn modelId="{5549531A-A779-436E-8444-63E5ED8C9192}" type="presOf" srcId="{3556448C-9D92-4F73-8C29-DD6825CAE47D}" destId="{DF7C6DFE-BCFB-44A5-832F-46BC62856970}" srcOrd="1" destOrd="0" presId="urn:microsoft.com/office/officeart/2005/8/layout/chart3"/>
    <dgm:cxn modelId="{0B11EC2B-E18E-445C-A168-599B95BDA80A}" srcId="{B01707D5-FD7D-4117-A68F-0776C086F811}" destId="{B7A734F6-2233-46F2-8429-804F27C5557F}" srcOrd="1" destOrd="0" parTransId="{15721B7C-AB2C-4885-9450-73DFC4104289}" sibTransId="{05B54D50-3EE9-4167-8FC8-BE6F45464DC1}"/>
    <dgm:cxn modelId="{B0830989-246B-4D04-ADE5-A4D721610105}" type="presOf" srcId="{3556448C-9D92-4F73-8C29-DD6825CAE47D}" destId="{9B79E730-1E5F-47A5-8737-B2A8BE282472}" srcOrd="0" destOrd="0" presId="urn:microsoft.com/office/officeart/2005/8/layout/chart3"/>
    <dgm:cxn modelId="{48138B8E-95DC-4C4D-AE35-4A06ED897F4A}" type="presOf" srcId="{B7A734F6-2233-46F2-8429-804F27C5557F}" destId="{00FF731D-4A9B-4C6F-AC72-802F566009F1}" srcOrd="0" destOrd="0" presId="urn:microsoft.com/office/officeart/2005/8/layout/chart3"/>
    <dgm:cxn modelId="{681252A3-8CD7-4AFE-B03A-07C22D8FB282}" srcId="{B01707D5-FD7D-4117-A68F-0776C086F811}" destId="{10EEE243-6E29-4072-8950-609D4F7A2371}" srcOrd="0" destOrd="0" parTransId="{CDEE2E4D-22A8-4120-822B-7D6347B67C97}" sibTransId="{A5C6D22E-0A44-4960-A33C-B49F7EC8BDE3}"/>
    <dgm:cxn modelId="{F7404FB8-E024-49E8-AF32-ECEA2B0D385D}" type="presOf" srcId="{B7A734F6-2233-46F2-8429-804F27C5557F}" destId="{1BF77E1A-043E-45B8-BF9E-4E00039A4D5C}" srcOrd="1" destOrd="0" presId="urn:microsoft.com/office/officeart/2005/8/layout/chart3"/>
    <dgm:cxn modelId="{1B89E0E7-A94D-469D-A1B9-CDA8221F2640}" srcId="{B01707D5-FD7D-4117-A68F-0776C086F811}" destId="{3556448C-9D92-4F73-8C29-DD6825CAE47D}" srcOrd="2" destOrd="0" parTransId="{6106939B-EC20-4A6E-835B-6ADBF795E8E1}" sibTransId="{F9925ADA-5DC1-4AB5-99E1-A4049A4A42F2}"/>
    <dgm:cxn modelId="{F7C900F9-1CAE-49DF-8C03-5EE9EC17EF83}" type="presOf" srcId="{B01707D5-FD7D-4117-A68F-0776C086F811}" destId="{8A2CA471-FD1C-44E5-9E46-31A96C2F25B7}" srcOrd="0" destOrd="0" presId="urn:microsoft.com/office/officeart/2005/8/layout/chart3"/>
    <dgm:cxn modelId="{7B11DD6B-F50B-4DCD-970E-B24B8CF38CEB}" type="presParOf" srcId="{8A2CA471-FD1C-44E5-9E46-31A96C2F25B7}" destId="{37F3364C-1960-499C-8CEB-E1EE32363869}" srcOrd="0" destOrd="0" presId="urn:microsoft.com/office/officeart/2005/8/layout/chart3"/>
    <dgm:cxn modelId="{BED8C047-9F59-48BD-94CE-3F834758A7AE}" type="presParOf" srcId="{8A2CA471-FD1C-44E5-9E46-31A96C2F25B7}" destId="{B439750F-6E4B-4858-9612-926398E65221}" srcOrd="1" destOrd="0" presId="urn:microsoft.com/office/officeart/2005/8/layout/chart3"/>
    <dgm:cxn modelId="{5284ED30-1DE3-446F-B62C-C0535FFC8027}" type="presParOf" srcId="{8A2CA471-FD1C-44E5-9E46-31A96C2F25B7}" destId="{00FF731D-4A9B-4C6F-AC72-802F566009F1}" srcOrd="2" destOrd="0" presId="urn:microsoft.com/office/officeart/2005/8/layout/chart3"/>
    <dgm:cxn modelId="{1285DA8B-C91D-4EDB-8938-5DD3B5BBF2FB}" type="presParOf" srcId="{8A2CA471-FD1C-44E5-9E46-31A96C2F25B7}" destId="{1BF77E1A-043E-45B8-BF9E-4E00039A4D5C}" srcOrd="3" destOrd="0" presId="urn:microsoft.com/office/officeart/2005/8/layout/chart3"/>
    <dgm:cxn modelId="{3518B6B2-7B83-49FD-A9E2-2E506F59F372}" type="presParOf" srcId="{8A2CA471-FD1C-44E5-9E46-31A96C2F25B7}" destId="{9B79E730-1E5F-47A5-8737-B2A8BE282472}" srcOrd="4" destOrd="0" presId="urn:microsoft.com/office/officeart/2005/8/layout/chart3"/>
    <dgm:cxn modelId="{7ECC1572-9735-4580-81C8-CAEB5D0478A2}" type="presParOf" srcId="{8A2CA471-FD1C-44E5-9E46-31A96C2F25B7}" destId="{DF7C6DFE-BCFB-44A5-832F-46BC62856970}"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62C2D3-3801-4083-9BD2-0606E8988E92}" type="doc">
      <dgm:prSet loTypeId="urn:microsoft.com/office/officeart/2005/8/layout/orgChart1" loCatId="hierarchy" qsTypeId="urn:microsoft.com/office/officeart/2005/8/quickstyle/simple1" qsCatId="simple" csTypeId="urn:microsoft.com/office/officeart/2005/8/colors/accent1_2" csCatId="accent1" phldr="1"/>
      <dgm:spPr/>
    </dgm:pt>
    <dgm:pt modelId="{A6F302A7-882A-47B0-87F8-C0631F6E0BFD}">
      <dgm:prSet custT="1"/>
      <dgm:spPr/>
      <dgm:t>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8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ΒΡΑΧΥΧΡΟΝΗ  ΜΝΗΜΗ</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l-GR" sz="18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Οργάνωση (π.χ. συνένωση)</a:t>
          </a: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Συγκράτηση (φωναχτή ή σιωπηλή επανάληψη) και</a:t>
          </a: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Ανάσυρση  πληροφοριών</a:t>
          </a:r>
        </a:p>
      </dgm:t>
    </dgm:pt>
    <dgm:pt modelId="{25CDE73A-9F12-4B6F-957F-236D7ED3992B}" type="parTrans" cxnId="{CFCD46A4-3422-4079-90EF-587B51821CD8}">
      <dgm:prSet/>
      <dgm:spPr/>
      <dgm:t>
        <a:bodyPr/>
        <a:lstStyle/>
        <a:p>
          <a:endParaRPr lang="el-GR"/>
        </a:p>
      </dgm:t>
    </dgm:pt>
    <dgm:pt modelId="{8E05A649-7520-4168-8DE3-907D296A0D9F}" type="sibTrans" cxnId="{CFCD46A4-3422-4079-90EF-587B51821CD8}">
      <dgm:prSet/>
      <dgm:spPr/>
      <dgm:t>
        <a:bodyPr/>
        <a:lstStyle/>
        <a:p>
          <a:endParaRPr lang="el-GR"/>
        </a:p>
      </dgm:t>
    </dgm:pt>
    <dgm:pt modelId="{352D05C7-36D0-4EFF-AF31-8888E002FE4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0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ΑΜΕΣΗ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1" u="none" strike="noStrike" cap="none" normalizeH="0" baseline="0" dirty="0">
              <a:ln>
                <a:noFill/>
              </a:ln>
              <a:solidFill>
                <a:schemeClr val="bg1"/>
              </a:solidFill>
              <a:effectLst/>
              <a:latin typeface="Arial" panose="020B0604020202020204" pitchFamily="34" charset="0"/>
              <a:cs typeface="Arial" panose="020B0604020202020204" pitchFamily="34" charset="0"/>
            </a:rPr>
            <a:t>το πινάκιο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όπου ακουμπάμε τις πληροφορίες έως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ότου αποφασίσουμε</a:t>
          </a:r>
          <a:r>
            <a:rPr kumimoji="0" lang="en-US"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να τις επεξεργαστούμε</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ΕΠΗΡΕΑΖΕΤΑΙ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Από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Την αξία της πληροφορίας</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Τις απειλές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Τα συναισθήματα</a:t>
          </a:r>
          <a:endParaRPr kumimoji="0" lang="el-GR" altLang="el-G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dgm:t>
    </dgm:pt>
    <dgm:pt modelId="{88D650F0-911C-430F-AB74-A72D08A2CDD1}" type="parTrans" cxnId="{AA642975-68A5-4EA2-9AD3-07DB322C80BB}">
      <dgm:prSet/>
      <dgm:spPr/>
      <dgm:t>
        <a:bodyPr/>
        <a:lstStyle/>
        <a:p>
          <a:endParaRPr lang="el-GR"/>
        </a:p>
      </dgm:t>
    </dgm:pt>
    <dgm:pt modelId="{3AA0F3A1-2677-4466-AB3C-77A899FBA2AB}" type="sibTrans" cxnId="{AA642975-68A5-4EA2-9AD3-07DB322C80BB}">
      <dgm:prSet/>
      <dgm:spPr/>
      <dgm:t>
        <a:bodyPr/>
        <a:lstStyle/>
        <a:p>
          <a:endParaRPr lang="el-GR"/>
        </a:p>
      </dgm:t>
    </dgm:pt>
    <dgm:pt modelId="{2F33D9BC-6D41-45A7-A7A0-84C1C189548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ΕΝΕΡΓΟΣ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1" u="none" strike="noStrike" cap="none" normalizeH="0" baseline="0" dirty="0">
              <a:ln>
                <a:noFill/>
              </a:ln>
              <a:solidFill>
                <a:schemeClr val="bg1"/>
              </a:solidFill>
              <a:effectLst/>
              <a:latin typeface="Arial" panose="020B0604020202020204" pitchFamily="34" charset="0"/>
              <a:cs typeface="Arial" panose="020B0604020202020204" pitchFamily="34" charset="0"/>
            </a:rPr>
            <a:t>το τραπέζι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Όπου πραγματοποιείται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Ενεργητική και ευέλικτη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επεξεργασία των πληροφοριών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Το κέντρο 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ανθρώπινης συνείδησης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dgm:t>
    </dgm:pt>
    <dgm:pt modelId="{F0D029A8-A3A2-4C94-AA48-0C9D69FB2C43}" type="parTrans" cxnId="{A4A2459B-3310-4F5D-B84D-23E62E7089E8}">
      <dgm:prSet/>
      <dgm:spPr/>
      <dgm:t>
        <a:bodyPr/>
        <a:lstStyle/>
        <a:p>
          <a:endParaRPr lang="el-GR"/>
        </a:p>
      </dgm:t>
    </dgm:pt>
    <dgm:pt modelId="{F91DA183-F41E-40E7-B188-94725FF1BEF3}" type="sibTrans" cxnId="{A4A2459B-3310-4F5D-B84D-23E62E7089E8}">
      <dgm:prSet/>
      <dgm:spPr/>
      <dgm:t>
        <a:bodyPr/>
        <a:lstStyle/>
        <a:p>
          <a:endParaRPr lang="el-GR"/>
        </a:p>
      </dgm:t>
    </dgm:pt>
    <dgm:pt modelId="{3D2B4E98-EAAC-41FC-9484-4612B93049C4}" type="pres">
      <dgm:prSet presAssocID="{0262C2D3-3801-4083-9BD2-0606E8988E92}" presName="hierChild1" presStyleCnt="0">
        <dgm:presLayoutVars>
          <dgm:orgChart val="1"/>
          <dgm:chPref val="1"/>
          <dgm:dir/>
          <dgm:animOne val="branch"/>
          <dgm:animLvl val="lvl"/>
          <dgm:resizeHandles/>
        </dgm:presLayoutVars>
      </dgm:prSet>
      <dgm:spPr/>
    </dgm:pt>
    <dgm:pt modelId="{B160DA14-FE66-4DB6-979C-D9A85284C96A}" type="pres">
      <dgm:prSet presAssocID="{A6F302A7-882A-47B0-87F8-C0631F6E0BFD}" presName="hierRoot1" presStyleCnt="0">
        <dgm:presLayoutVars>
          <dgm:hierBranch/>
        </dgm:presLayoutVars>
      </dgm:prSet>
      <dgm:spPr/>
    </dgm:pt>
    <dgm:pt modelId="{6B492176-F00B-47EC-ADB3-A9DD708E2CAB}" type="pres">
      <dgm:prSet presAssocID="{A6F302A7-882A-47B0-87F8-C0631F6E0BFD}" presName="rootComposite1" presStyleCnt="0"/>
      <dgm:spPr/>
    </dgm:pt>
    <dgm:pt modelId="{2A3A9966-8F0A-457C-9DCE-58DB55946A70}" type="pres">
      <dgm:prSet presAssocID="{A6F302A7-882A-47B0-87F8-C0631F6E0BFD}" presName="rootText1" presStyleLbl="node0" presStyleIdx="0" presStyleCnt="1" custScaleX="107955">
        <dgm:presLayoutVars>
          <dgm:chPref val="3"/>
        </dgm:presLayoutVars>
      </dgm:prSet>
      <dgm:spPr/>
    </dgm:pt>
    <dgm:pt modelId="{F6BA53E4-F326-4ABD-9E95-D82359E815E9}" type="pres">
      <dgm:prSet presAssocID="{A6F302A7-882A-47B0-87F8-C0631F6E0BFD}" presName="rootConnector1" presStyleLbl="node1" presStyleIdx="0" presStyleCnt="0"/>
      <dgm:spPr/>
    </dgm:pt>
    <dgm:pt modelId="{D0E98EAD-FDD9-465B-AD30-C7364B2013A8}" type="pres">
      <dgm:prSet presAssocID="{A6F302A7-882A-47B0-87F8-C0631F6E0BFD}" presName="hierChild2" presStyleCnt="0"/>
      <dgm:spPr/>
    </dgm:pt>
    <dgm:pt modelId="{533431D8-ECCE-4138-8C63-ADF1FA664870}" type="pres">
      <dgm:prSet presAssocID="{88D650F0-911C-430F-AB74-A72D08A2CDD1}" presName="Name35" presStyleLbl="parChTrans1D2" presStyleIdx="0" presStyleCnt="2"/>
      <dgm:spPr/>
    </dgm:pt>
    <dgm:pt modelId="{6649D720-A673-459C-85F3-51517FFA9ADA}" type="pres">
      <dgm:prSet presAssocID="{352D05C7-36D0-4EFF-AF31-8888E002FE40}" presName="hierRoot2" presStyleCnt="0">
        <dgm:presLayoutVars>
          <dgm:hierBranch/>
        </dgm:presLayoutVars>
      </dgm:prSet>
      <dgm:spPr/>
    </dgm:pt>
    <dgm:pt modelId="{E6C969BA-73FF-4F57-A852-E8F077CF3100}" type="pres">
      <dgm:prSet presAssocID="{352D05C7-36D0-4EFF-AF31-8888E002FE40}" presName="rootComposite" presStyleCnt="0"/>
      <dgm:spPr/>
    </dgm:pt>
    <dgm:pt modelId="{97F3C594-EB5C-4101-8A1E-8E594953F735}" type="pres">
      <dgm:prSet presAssocID="{352D05C7-36D0-4EFF-AF31-8888E002FE40}" presName="rootText" presStyleLbl="node2" presStyleIdx="0" presStyleCnt="2" custScaleY="107058">
        <dgm:presLayoutVars>
          <dgm:chPref val="3"/>
        </dgm:presLayoutVars>
      </dgm:prSet>
      <dgm:spPr/>
    </dgm:pt>
    <dgm:pt modelId="{86496CAD-A287-4086-BCDA-962D6710D88A}" type="pres">
      <dgm:prSet presAssocID="{352D05C7-36D0-4EFF-AF31-8888E002FE40}" presName="rootConnector" presStyleLbl="node2" presStyleIdx="0" presStyleCnt="2"/>
      <dgm:spPr/>
    </dgm:pt>
    <dgm:pt modelId="{D3AD7563-A72B-4520-B98D-B63E6CD68914}" type="pres">
      <dgm:prSet presAssocID="{352D05C7-36D0-4EFF-AF31-8888E002FE40}" presName="hierChild4" presStyleCnt="0"/>
      <dgm:spPr/>
    </dgm:pt>
    <dgm:pt modelId="{69CF5322-24FE-44DD-A3F4-AB802DEF62B8}" type="pres">
      <dgm:prSet presAssocID="{352D05C7-36D0-4EFF-AF31-8888E002FE40}" presName="hierChild5" presStyleCnt="0"/>
      <dgm:spPr/>
    </dgm:pt>
    <dgm:pt modelId="{BF63E91B-74C2-42E7-B93F-9FA196213F6F}" type="pres">
      <dgm:prSet presAssocID="{F0D029A8-A3A2-4C94-AA48-0C9D69FB2C43}" presName="Name35" presStyleLbl="parChTrans1D2" presStyleIdx="1" presStyleCnt="2"/>
      <dgm:spPr/>
    </dgm:pt>
    <dgm:pt modelId="{D6B7A40C-AB78-43AC-B949-6A4355956BC9}" type="pres">
      <dgm:prSet presAssocID="{2F33D9BC-6D41-45A7-A7A0-84C1C1895486}" presName="hierRoot2" presStyleCnt="0">
        <dgm:presLayoutVars>
          <dgm:hierBranch/>
        </dgm:presLayoutVars>
      </dgm:prSet>
      <dgm:spPr/>
    </dgm:pt>
    <dgm:pt modelId="{7C9C8AA8-D469-49D6-B847-E1A9252DDEE0}" type="pres">
      <dgm:prSet presAssocID="{2F33D9BC-6D41-45A7-A7A0-84C1C1895486}" presName="rootComposite" presStyleCnt="0"/>
      <dgm:spPr/>
    </dgm:pt>
    <dgm:pt modelId="{AB7C8E37-9E76-4983-BD08-AE57BE477F3F}" type="pres">
      <dgm:prSet presAssocID="{2F33D9BC-6D41-45A7-A7A0-84C1C1895486}" presName="rootText" presStyleLbl="node2" presStyleIdx="1" presStyleCnt="2" custScaleY="108323">
        <dgm:presLayoutVars>
          <dgm:chPref val="3"/>
        </dgm:presLayoutVars>
      </dgm:prSet>
      <dgm:spPr/>
    </dgm:pt>
    <dgm:pt modelId="{C4F70786-CE8F-4A3B-9C91-BB17A1F6E264}" type="pres">
      <dgm:prSet presAssocID="{2F33D9BC-6D41-45A7-A7A0-84C1C1895486}" presName="rootConnector" presStyleLbl="node2" presStyleIdx="1" presStyleCnt="2"/>
      <dgm:spPr/>
    </dgm:pt>
    <dgm:pt modelId="{84D18839-A65D-4598-B2F5-411CF84B011A}" type="pres">
      <dgm:prSet presAssocID="{2F33D9BC-6D41-45A7-A7A0-84C1C1895486}" presName="hierChild4" presStyleCnt="0"/>
      <dgm:spPr/>
    </dgm:pt>
    <dgm:pt modelId="{DF3338BF-D316-4378-B4FA-AAAB82C75800}" type="pres">
      <dgm:prSet presAssocID="{2F33D9BC-6D41-45A7-A7A0-84C1C1895486}" presName="hierChild5" presStyleCnt="0"/>
      <dgm:spPr/>
    </dgm:pt>
    <dgm:pt modelId="{C0C00415-165C-4AFB-8CD4-90095FE19395}" type="pres">
      <dgm:prSet presAssocID="{A6F302A7-882A-47B0-87F8-C0631F6E0BFD}" presName="hierChild3" presStyleCnt="0"/>
      <dgm:spPr/>
    </dgm:pt>
  </dgm:ptLst>
  <dgm:cxnLst>
    <dgm:cxn modelId="{0D1B240D-0C89-4818-B6A3-B025DEAC2246}" type="presOf" srcId="{2F33D9BC-6D41-45A7-A7A0-84C1C1895486}" destId="{AB7C8E37-9E76-4983-BD08-AE57BE477F3F}" srcOrd="0" destOrd="0" presId="urn:microsoft.com/office/officeart/2005/8/layout/orgChart1"/>
    <dgm:cxn modelId="{96D90737-7CCE-4A08-B7CC-2A89955A5331}" type="presOf" srcId="{0262C2D3-3801-4083-9BD2-0606E8988E92}" destId="{3D2B4E98-EAAC-41FC-9484-4612B93049C4}" srcOrd="0" destOrd="0" presId="urn:microsoft.com/office/officeart/2005/8/layout/orgChart1"/>
    <dgm:cxn modelId="{2308B94D-84F5-4DE9-87BD-9451BA4D9421}" type="presOf" srcId="{88D650F0-911C-430F-AB74-A72D08A2CDD1}" destId="{533431D8-ECCE-4138-8C63-ADF1FA664870}" srcOrd="0" destOrd="0" presId="urn:microsoft.com/office/officeart/2005/8/layout/orgChart1"/>
    <dgm:cxn modelId="{AA642975-68A5-4EA2-9AD3-07DB322C80BB}" srcId="{A6F302A7-882A-47B0-87F8-C0631F6E0BFD}" destId="{352D05C7-36D0-4EFF-AF31-8888E002FE40}" srcOrd="0" destOrd="0" parTransId="{88D650F0-911C-430F-AB74-A72D08A2CDD1}" sibTransId="{3AA0F3A1-2677-4466-AB3C-77A899FBA2AB}"/>
    <dgm:cxn modelId="{C0B57956-F310-4684-8D08-5667EE7F3A34}" type="presOf" srcId="{F0D029A8-A3A2-4C94-AA48-0C9D69FB2C43}" destId="{BF63E91B-74C2-42E7-B93F-9FA196213F6F}" srcOrd="0" destOrd="0" presId="urn:microsoft.com/office/officeart/2005/8/layout/orgChart1"/>
    <dgm:cxn modelId="{878C0B57-85F5-484A-AF7E-A63663C0D446}" type="presOf" srcId="{A6F302A7-882A-47B0-87F8-C0631F6E0BFD}" destId="{F6BA53E4-F326-4ABD-9E95-D82359E815E9}" srcOrd="1" destOrd="0" presId="urn:microsoft.com/office/officeart/2005/8/layout/orgChart1"/>
    <dgm:cxn modelId="{42113E85-690B-4D34-8606-7B508E301996}" type="presOf" srcId="{A6F302A7-882A-47B0-87F8-C0631F6E0BFD}" destId="{2A3A9966-8F0A-457C-9DCE-58DB55946A70}" srcOrd="0" destOrd="0" presId="urn:microsoft.com/office/officeart/2005/8/layout/orgChart1"/>
    <dgm:cxn modelId="{B4934386-F472-494C-B38A-8D1AC8EAEFDB}" type="presOf" srcId="{352D05C7-36D0-4EFF-AF31-8888E002FE40}" destId="{97F3C594-EB5C-4101-8A1E-8E594953F735}" srcOrd="0" destOrd="0" presId="urn:microsoft.com/office/officeart/2005/8/layout/orgChart1"/>
    <dgm:cxn modelId="{A4A2459B-3310-4F5D-B84D-23E62E7089E8}" srcId="{A6F302A7-882A-47B0-87F8-C0631F6E0BFD}" destId="{2F33D9BC-6D41-45A7-A7A0-84C1C1895486}" srcOrd="1" destOrd="0" parTransId="{F0D029A8-A3A2-4C94-AA48-0C9D69FB2C43}" sibTransId="{F91DA183-F41E-40E7-B188-94725FF1BEF3}"/>
    <dgm:cxn modelId="{CFCD46A4-3422-4079-90EF-587B51821CD8}" srcId="{0262C2D3-3801-4083-9BD2-0606E8988E92}" destId="{A6F302A7-882A-47B0-87F8-C0631F6E0BFD}" srcOrd="0" destOrd="0" parTransId="{25CDE73A-9F12-4B6F-957F-236D7ED3992B}" sibTransId="{8E05A649-7520-4168-8DE3-907D296A0D9F}"/>
    <dgm:cxn modelId="{5C7643B5-D307-4444-A069-1AC1473AA8DD}" type="presOf" srcId="{352D05C7-36D0-4EFF-AF31-8888E002FE40}" destId="{86496CAD-A287-4086-BCDA-962D6710D88A}" srcOrd="1" destOrd="0" presId="urn:microsoft.com/office/officeart/2005/8/layout/orgChart1"/>
    <dgm:cxn modelId="{5390C3DA-0CDC-47E0-B7A7-CDD1CDAAF68B}" type="presOf" srcId="{2F33D9BC-6D41-45A7-A7A0-84C1C1895486}" destId="{C4F70786-CE8F-4A3B-9C91-BB17A1F6E264}" srcOrd="1" destOrd="0" presId="urn:microsoft.com/office/officeart/2005/8/layout/orgChart1"/>
    <dgm:cxn modelId="{62E7EDAC-29AE-4DAF-A8F2-59503D2814C3}" type="presParOf" srcId="{3D2B4E98-EAAC-41FC-9484-4612B93049C4}" destId="{B160DA14-FE66-4DB6-979C-D9A85284C96A}" srcOrd="0" destOrd="0" presId="urn:microsoft.com/office/officeart/2005/8/layout/orgChart1"/>
    <dgm:cxn modelId="{90DFFD2C-3112-4641-8164-C6492868A167}" type="presParOf" srcId="{B160DA14-FE66-4DB6-979C-D9A85284C96A}" destId="{6B492176-F00B-47EC-ADB3-A9DD708E2CAB}" srcOrd="0" destOrd="0" presId="urn:microsoft.com/office/officeart/2005/8/layout/orgChart1"/>
    <dgm:cxn modelId="{F22E6DD2-2A99-4607-A084-6E27F5C7C0CF}" type="presParOf" srcId="{6B492176-F00B-47EC-ADB3-A9DD708E2CAB}" destId="{2A3A9966-8F0A-457C-9DCE-58DB55946A70}" srcOrd="0" destOrd="0" presId="urn:microsoft.com/office/officeart/2005/8/layout/orgChart1"/>
    <dgm:cxn modelId="{7BC2BD8E-DC7E-4B3F-AFC8-D71848435567}" type="presParOf" srcId="{6B492176-F00B-47EC-ADB3-A9DD708E2CAB}" destId="{F6BA53E4-F326-4ABD-9E95-D82359E815E9}" srcOrd="1" destOrd="0" presId="urn:microsoft.com/office/officeart/2005/8/layout/orgChart1"/>
    <dgm:cxn modelId="{C245A4C2-2535-44D9-910B-0260DFEFABE4}" type="presParOf" srcId="{B160DA14-FE66-4DB6-979C-D9A85284C96A}" destId="{D0E98EAD-FDD9-465B-AD30-C7364B2013A8}" srcOrd="1" destOrd="0" presId="urn:microsoft.com/office/officeart/2005/8/layout/orgChart1"/>
    <dgm:cxn modelId="{7FD481F2-2EC9-49D1-97B2-A4F1C195A40D}" type="presParOf" srcId="{D0E98EAD-FDD9-465B-AD30-C7364B2013A8}" destId="{533431D8-ECCE-4138-8C63-ADF1FA664870}" srcOrd="0" destOrd="0" presId="urn:microsoft.com/office/officeart/2005/8/layout/orgChart1"/>
    <dgm:cxn modelId="{774F7E80-F57A-4781-9BF9-E3EB8840E134}" type="presParOf" srcId="{D0E98EAD-FDD9-465B-AD30-C7364B2013A8}" destId="{6649D720-A673-459C-85F3-51517FFA9ADA}" srcOrd="1" destOrd="0" presId="urn:microsoft.com/office/officeart/2005/8/layout/orgChart1"/>
    <dgm:cxn modelId="{CC1E3E24-E934-4603-ABE8-AB83A051CBD3}" type="presParOf" srcId="{6649D720-A673-459C-85F3-51517FFA9ADA}" destId="{E6C969BA-73FF-4F57-A852-E8F077CF3100}" srcOrd="0" destOrd="0" presId="urn:microsoft.com/office/officeart/2005/8/layout/orgChart1"/>
    <dgm:cxn modelId="{1E036A8F-521B-4418-AE3D-7CA984471A3A}" type="presParOf" srcId="{E6C969BA-73FF-4F57-A852-E8F077CF3100}" destId="{97F3C594-EB5C-4101-8A1E-8E594953F735}" srcOrd="0" destOrd="0" presId="urn:microsoft.com/office/officeart/2005/8/layout/orgChart1"/>
    <dgm:cxn modelId="{6C3DF854-E247-4A91-990D-8A47010CDC4D}" type="presParOf" srcId="{E6C969BA-73FF-4F57-A852-E8F077CF3100}" destId="{86496CAD-A287-4086-BCDA-962D6710D88A}" srcOrd="1" destOrd="0" presId="urn:microsoft.com/office/officeart/2005/8/layout/orgChart1"/>
    <dgm:cxn modelId="{173AD1B2-71D2-4C5E-A37D-DCAB0E29FA2B}" type="presParOf" srcId="{6649D720-A673-459C-85F3-51517FFA9ADA}" destId="{D3AD7563-A72B-4520-B98D-B63E6CD68914}" srcOrd="1" destOrd="0" presId="urn:microsoft.com/office/officeart/2005/8/layout/orgChart1"/>
    <dgm:cxn modelId="{3DD79D82-B192-4714-8959-B7B5713F1DE8}" type="presParOf" srcId="{6649D720-A673-459C-85F3-51517FFA9ADA}" destId="{69CF5322-24FE-44DD-A3F4-AB802DEF62B8}" srcOrd="2" destOrd="0" presId="urn:microsoft.com/office/officeart/2005/8/layout/orgChart1"/>
    <dgm:cxn modelId="{8EDBE1D6-2FC9-4A84-9B61-769E52802C04}" type="presParOf" srcId="{D0E98EAD-FDD9-465B-AD30-C7364B2013A8}" destId="{BF63E91B-74C2-42E7-B93F-9FA196213F6F}" srcOrd="2" destOrd="0" presId="urn:microsoft.com/office/officeart/2005/8/layout/orgChart1"/>
    <dgm:cxn modelId="{DDCFEDF6-62CB-43C8-8276-A28C96527A44}" type="presParOf" srcId="{D0E98EAD-FDD9-465B-AD30-C7364B2013A8}" destId="{D6B7A40C-AB78-43AC-B949-6A4355956BC9}" srcOrd="3" destOrd="0" presId="urn:microsoft.com/office/officeart/2005/8/layout/orgChart1"/>
    <dgm:cxn modelId="{629F7775-C9D4-467F-8AB5-4118BF8F5F82}" type="presParOf" srcId="{D6B7A40C-AB78-43AC-B949-6A4355956BC9}" destId="{7C9C8AA8-D469-49D6-B847-E1A9252DDEE0}" srcOrd="0" destOrd="0" presId="urn:microsoft.com/office/officeart/2005/8/layout/orgChart1"/>
    <dgm:cxn modelId="{DC1A4F7F-6577-40D5-8314-9D8D13E9219A}" type="presParOf" srcId="{7C9C8AA8-D469-49D6-B847-E1A9252DDEE0}" destId="{AB7C8E37-9E76-4983-BD08-AE57BE477F3F}" srcOrd="0" destOrd="0" presId="urn:microsoft.com/office/officeart/2005/8/layout/orgChart1"/>
    <dgm:cxn modelId="{4EBC972C-1025-4487-A644-321D9DF738F8}" type="presParOf" srcId="{7C9C8AA8-D469-49D6-B847-E1A9252DDEE0}" destId="{C4F70786-CE8F-4A3B-9C91-BB17A1F6E264}" srcOrd="1" destOrd="0" presId="urn:microsoft.com/office/officeart/2005/8/layout/orgChart1"/>
    <dgm:cxn modelId="{CB5F2B0D-D50F-4190-A04A-00237FA7237A}" type="presParOf" srcId="{D6B7A40C-AB78-43AC-B949-6A4355956BC9}" destId="{84D18839-A65D-4598-B2F5-411CF84B011A}" srcOrd="1" destOrd="0" presId="urn:microsoft.com/office/officeart/2005/8/layout/orgChart1"/>
    <dgm:cxn modelId="{BB0C509C-72BE-40CB-AEBC-E3755F0D54F4}" type="presParOf" srcId="{D6B7A40C-AB78-43AC-B949-6A4355956BC9}" destId="{DF3338BF-D316-4378-B4FA-AAAB82C75800}" srcOrd="2" destOrd="0" presId="urn:microsoft.com/office/officeart/2005/8/layout/orgChart1"/>
    <dgm:cxn modelId="{3B04AA02-36A6-4EC9-8E13-24770C68F197}" type="presParOf" srcId="{B160DA14-FE66-4DB6-979C-D9A85284C96A}" destId="{C0C00415-165C-4AFB-8CD4-90095FE193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618156-90C9-466E-81DC-96F805FF46D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B716524E-C0E2-4DD0-A44E-9AE7975F0776}">
      <dgm:prSet phldrT="[Κείμενο]" custT="1"/>
      <dgm:spPr/>
      <dgm:t>
        <a:bodyPr/>
        <a:lstStyle/>
        <a:p>
          <a:r>
            <a:rPr lang="el-GR" sz="1800" b="1" dirty="0">
              <a:solidFill>
                <a:schemeClr val="bg1"/>
              </a:solidFill>
            </a:rPr>
            <a:t>Επιλογή στρατηγικής</a:t>
          </a:r>
        </a:p>
      </dgm:t>
    </dgm:pt>
    <dgm:pt modelId="{13B79E16-FB71-4ACA-BB92-577AE57834EB}" type="parTrans" cxnId="{FF1B1A4F-3C7F-4DD4-9D62-4385EA0C8072}">
      <dgm:prSet/>
      <dgm:spPr/>
      <dgm:t>
        <a:bodyPr/>
        <a:lstStyle/>
        <a:p>
          <a:endParaRPr lang="el-GR" sz="1400"/>
        </a:p>
      </dgm:t>
    </dgm:pt>
    <dgm:pt modelId="{5F8084F5-8959-4332-B756-CDDF21C95174}" type="sibTrans" cxnId="{FF1B1A4F-3C7F-4DD4-9D62-4385EA0C8072}">
      <dgm:prSet/>
      <dgm:spPr/>
      <dgm:t>
        <a:bodyPr/>
        <a:lstStyle/>
        <a:p>
          <a:endParaRPr lang="el-GR" sz="1400">
            <a:solidFill>
              <a:schemeClr val="bg1"/>
            </a:solidFill>
          </a:endParaRPr>
        </a:p>
      </dgm:t>
    </dgm:pt>
    <dgm:pt modelId="{75F16E9C-F031-4D43-8FAC-B9FC2DA05CE6}">
      <dgm:prSet phldrT="[Κείμενο]" custT="1"/>
      <dgm:spPr/>
      <dgm:t>
        <a:bodyPr/>
        <a:lstStyle/>
        <a:p>
          <a:r>
            <a:rPr lang="el-GR" sz="1400" dirty="0"/>
            <a:t>Προϋπάρχουσα γνώση / πρόκληση ενδιαφέροντος</a:t>
          </a:r>
        </a:p>
      </dgm:t>
    </dgm:pt>
    <dgm:pt modelId="{88875172-D832-489A-9A39-24F78F277CFA}" type="parTrans" cxnId="{57588FDA-556D-4F6D-AAF7-8951E3EC97A2}">
      <dgm:prSet/>
      <dgm:spPr/>
      <dgm:t>
        <a:bodyPr/>
        <a:lstStyle/>
        <a:p>
          <a:endParaRPr lang="el-GR" sz="1400"/>
        </a:p>
      </dgm:t>
    </dgm:pt>
    <dgm:pt modelId="{165890E4-F6D8-4338-BB61-A261541B55E9}" type="sibTrans" cxnId="{57588FDA-556D-4F6D-AAF7-8951E3EC97A2}">
      <dgm:prSet/>
      <dgm:spPr/>
      <dgm:t>
        <a:bodyPr/>
        <a:lstStyle/>
        <a:p>
          <a:endParaRPr lang="el-GR" sz="1400"/>
        </a:p>
      </dgm:t>
    </dgm:pt>
    <dgm:pt modelId="{A7081227-D444-4BF7-975E-E10866C04B97}">
      <dgm:prSet phldrT="[Κείμενο]" custT="1"/>
      <dgm:spPr/>
      <dgm:t>
        <a:bodyPr/>
        <a:lstStyle/>
        <a:p>
          <a:r>
            <a:rPr lang="el-GR" sz="1400" dirty="0"/>
            <a:t>Παρουσίαση στρατηγικής</a:t>
          </a:r>
        </a:p>
      </dgm:t>
    </dgm:pt>
    <dgm:pt modelId="{3D419BA0-14E1-4544-9596-DCBFE0DB49F3}" type="parTrans" cxnId="{8DD291C1-99EE-4942-AE84-356FA484084C}">
      <dgm:prSet/>
      <dgm:spPr/>
      <dgm:t>
        <a:bodyPr/>
        <a:lstStyle/>
        <a:p>
          <a:endParaRPr lang="el-GR" sz="1400"/>
        </a:p>
      </dgm:t>
    </dgm:pt>
    <dgm:pt modelId="{14EDF49C-F2C3-493E-85FF-0B779B561B0A}" type="sibTrans" cxnId="{8DD291C1-99EE-4942-AE84-356FA484084C}">
      <dgm:prSet/>
      <dgm:spPr/>
      <dgm:t>
        <a:bodyPr/>
        <a:lstStyle/>
        <a:p>
          <a:endParaRPr lang="el-GR" sz="1400"/>
        </a:p>
      </dgm:t>
    </dgm:pt>
    <dgm:pt modelId="{EE2AE55E-4CA5-40EF-8FD9-223D09F1842D}">
      <dgm:prSet phldrT="[Κείμενο]" custT="1"/>
      <dgm:spPr/>
      <dgm:t>
        <a:bodyPr/>
        <a:lstStyle/>
        <a:p>
          <a:r>
            <a:rPr lang="el-GR" sz="1400" dirty="0"/>
            <a:t>Ανατροφοδότηση </a:t>
          </a:r>
        </a:p>
      </dgm:t>
    </dgm:pt>
    <dgm:pt modelId="{9A9A1DA6-86CC-4F07-A800-F85F62183CE6}" type="parTrans" cxnId="{ABE782C3-2DFE-4CF7-B737-D1C5A2382904}">
      <dgm:prSet/>
      <dgm:spPr/>
      <dgm:t>
        <a:bodyPr/>
        <a:lstStyle/>
        <a:p>
          <a:endParaRPr lang="el-GR" sz="1400"/>
        </a:p>
      </dgm:t>
    </dgm:pt>
    <dgm:pt modelId="{85A10C97-71B3-468E-A723-813D1AB8D275}" type="sibTrans" cxnId="{ABE782C3-2DFE-4CF7-B737-D1C5A2382904}">
      <dgm:prSet/>
      <dgm:spPr/>
      <dgm:t>
        <a:bodyPr/>
        <a:lstStyle/>
        <a:p>
          <a:endParaRPr lang="el-GR" sz="1400"/>
        </a:p>
      </dgm:t>
    </dgm:pt>
    <dgm:pt modelId="{0D20EB79-04C2-4ABC-B287-E181EC939B9E}">
      <dgm:prSet phldrT="[Κείμενο]" custT="1"/>
      <dgm:spPr/>
      <dgm:t>
        <a:bodyPr/>
        <a:lstStyle/>
        <a:p>
          <a:r>
            <a:rPr lang="el-GR" sz="1400" dirty="0"/>
            <a:t>Γενίκευση </a:t>
          </a:r>
        </a:p>
      </dgm:t>
    </dgm:pt>
    <dgm:pt modelId="{62369D94-6781-4FE4-A056-F12A46E9942C}" type="parTrans" cxnId="{B4D4F058-ECB1-462B-AC5A-C5B97AFC53E9}">
      <dgm:prSet/>
      <dgm:spPr/>
      <dgm:t>
        <a:bodyPr/>
        <a:lstStyle/>
        <a:p>
          <a:endParaRPr lang="el-GR" sz="1400"/>
        </a:p>
      </dgm:t>
    </dgm:pt>
    <dgm:pt modelId="{9C8259B6-F5EE-49FA-A8B6-04777A22BD66}" type="sibTrans" cxnId="{B4D4F058-ECB1-462B-AC5A-C5B97AFC53E9}">
      <dgm:prSet/>
      <dgm:spPr/>
      <dgm:t>
        <a:bodyPr/>
        <a:lstStyle/>
        <a:p>
          <a:endParaRPr lang="el-GR" sz="1400"/>
        </a:p>
      </dgm:t>
    </dgm:pt>
    <dgm:pt modelId="{3512FE0F-E86B-42E9-A712-642FBCC181D4}">
      <dgm:prSet phldrT="[Κείμενο]" custT="1"/>
      <dgm:spPr/>
      <dgm:t>
        <a:bodyPr/>
        <a:lstStyle/>
        <a:p>
          <a:r>
            <a:rPr lang="el-GR" sz="1400" dirty="0"/>
            <a:t>Εφαρμογή στρατηγικής</a:t>
          </a:r>
        </a:p>
      </dgm:t>
    </dgm:pt>
    <dgm:pt modelId="{CEE8E9CC-A851-47D7-859B-5E3AA0AF1D76}" type="parTrans" cxnId="{52A5D898-F34A-41D3-A73C-AA1C13119A3E}">
      <dgm:prSet/>
      <dgm:spPr/>
      <dgm:t>
        <a:bodyPr/>
        <a:lstStyle/>
        <a:p>
          <a:endParaRPr lang="el-GR" sz="1400"/>
        </a:p>
      </dgm:t>
    </dgm:pt>
    <dgm:pt modelId="{A16EB843-B28F-4CEE-B7C2-761FDED6AEE6}" type="sibTrans" cxnId="{52A5D898-F34A-41D3-A73C-AA1C13119A3E}">
      <dgm:prSet/>
      <dgm:spPr/>
      <dgm:t>
        <a:bodyPr/>
        <a:lstStyle/>
        <a:p>
          <a:endParaRPr lang="el-GR" sz="1400"/>
        </a:p>
      </dgm:t>
    </dgm:pt>
    <dgm:pt modelId="{A96FE33F-5072-4B65-94DD-4EF29F1C9619}" type="pres">
      <dgm:prSet presAssocID="{7B618156-90C9-466E-81DC-96F805FF46D1}" presName="cycle" presStyleCnt="0">
        <dgm:presLayoutVars>
          <dgm:dir/>
          <dgm:resizeHandles val="exact"/>
        </dgm:presLayoutVars>
      </dgm:prSet>
      <dgm:spPr/>
    </dgm:pt>
    <dgm:pt modelId="{9268396E-40D8-4F1B-A77B-D9530E5125BA}" type="pres">
      <dgm:prSet presAssocID="{B716524E-C0E2-4DD0-A44E-9AE7975F0776}" presName="node" presStyleLbl="node1" presStyleIdx="0" presStyleCnt="6" custScaleX="119950">
        <dgm:presLayoutVars>
          <dgm:bulletEnabled val="1"/>
        </dgm:presLayoutVars>
      </dgm:prSet>
      <dgm:spPr/>
    </dgm:pt>
    <dgm:pt modelId="{EBFC4098-6174-47DA-BE02-8FF844CCF6D1}" type="pres">
      <dgm:prSet presAssocID="{B716524E-C0E2-4DD0-A44E-9AE7975F0776}" presName="spNode" presStyleCnt="0"/>
      <dgm:spPr/>
    </dgm:pt>
    <dgm:pt modelId="{6333D9D7-72BE-486F-B8A5-200F798442DE}" type="pres">
      <dgm:prSet presAssocID="{5F8084F5-8959-4332-B756-CDDF21C95174}" presName="sibTrans" presStyleLbl="sibTrans1D1" presStyleIdx="0" presStyleCnt="6"/>
      <dgm:spPr/>
    </dgm:pt>
    <dgm:pt modelId="{4EFA7230-CB10-43A5-B068-DC05421AD108}" type="pres">
      <dgm:prSet presAssocID="{75F16E9C-F031-4D43-8FAC-B9FC2DA05CE6}" presName="node" presStyleLbl="node1" presStyleIdx="1" presStyleCnt="6" custScaleX="138105" custScaleY="115050">
        <dgm:presLayoutVars>
          <dgm:bulletEnabled val="1"/>
        </dgm:presLayoutVars>
      </dgm:prSet>
      <dgm:spPr/>
    </dgm:pt>
    <dgm:pt modelId="{01B18F29-3391-4F80-AF24-77DA7FC5E61E}" type="pres">
      <dgm:prSet presAssocID="{75F16E9C-F031-4D43-8FAC-B9FC2DA05CE6}" presName="spNode" presStyleCnt="0"/>
      <dgm:spPr/>
    </dgm:pt>
    <dgm:pt modelId="{A6298A72-4DAE-4309-A218-4EDC722AE6AE}" type="pres">
      <dgm:prSet presAssocID="{165890E4-F6D8-4338-BB61-A261541B55E9}" presName="sibTrans" presStyleLbl="sibTrans1D1" presStyleIdx="1" presStyleCnt="6"/>
      <dgm:spPr/>
    </dgm:pt>
    <dgm:pt modelId="{86E79577-EAB0-4C1D-A8C3-86F90FFDA48C}" type="pres">
      <dgm:prSet presAssocID="{A7081227-D444-4BF7-975E-E10866C04B97}" presName="node" presStyleLbl="node1" presStyleIdx="2" presStyleCnt="6" custScaleX="129397">
        <dgm:presLayoutVars>
          <dgm:bulletEnabled val="1"/>
        </dgm:presLayoutVars>
      </dgm:prSet>
      <dgm:spPr/>
    </dgm:pt>
    <dgm:pt modelId="{76EFAB6B-1042-4E60-8EF9-D1A4B6707A00}" type="pres">
      <dgm:prSet presAssocID="{A7081227-D444-4BF7-975E-E10866C04B97}" presName="spNode" presStyleCnt="0"/>
      <dgm:spPr/>
    </dgm:pt>
    <dgm:pt modelId="{7E76B571-4323-45ED-934E-59B0E373574B}" type="pres">
      <dgm:prSet presAssocID="{14EDF49C-F2C3-493E-85FF-0B779B561B0A}" presName="sibTrans" presStyleLbl="sibTrans1D1" presStyleIdx="2" presStyleCnt="6"/>
      <dgm:spPr/>
    </dgm:pt>
    <dgm:pt modelId="{4F1619EE-7533-4141-988F-E8D980B72163}" type="pres">
      <dgm:prSet presAssocID="{3512FE0F-E86B-42E9-A712-642FBCC181D4}" presName="node" presStyleLbl="node1" presStyleIdx="3" presStyleCnt="6">
        <dgm:presLayoutVars>
          <dgm:bulletEnabled val="1"/>
        </dgm:presLayoutVars>
      </dgm:prSet>
      <dgm:spPr/>
    </dgm:pt>
    <dgm:pt modelId="{32E147F0-8FC7-4523-A13F-22A5F136C464}" type="pres">
      <dgm:prSet presAssocID="{3512FE0F-E86B-42E9-A712-642FBCC181D4}" presName="spNode" presStyleCnt="0"/>
      <dgm:spPr/>
    </dgm:pt>
    <dgm:pt modelId="{898B023D-5094-49E7-9531-65715C3EBE7F}" type="pres">
      <dgm:prSet presAssocID="{A16EB843-B28F-4CEE-B7C2-761FDED6AEE6}" presName="sibTrans" presStyleLbl="sibTrans1D1" presStyleIdx="3" presStyleCnt="6"/>
      <dgm:spPr/>
    </dgm:pt>
    <dgm:pt modelId="{27095D5B-84E1-40F5-9EAA-5B2E37FBCC2E}" type="pres">
      <dgm:prSet presAssocID="{EE2AE55E-4CA5-40EF-8FD9-223D09F1842D}" presName="node" presStyleLbl="node1" presStyleIdx="4" presStyleCnt="6" custScaleX="122234">
        <dgm:presLayoutVars>
          <dgm:bulletEnabled val="1"/>
        </dgm:presLayoutVars>
      </dgm:prSet>
      <dgm:spPr/>
    </dgm:pt>
    <dgm:pt modelId="{4D8F0A76-6F6A-43B8-AAFF-B33ADDABF1D4}" type="pres">
      <dgm:prSet presAssocID="{EE2AE55E-4CA5-40EF-8FD9-223D09F1842D}" presName="spNode" presStyleCnt="0"/>
      <dgm:spPr/>
    </dgm:pt>
    <dgm:pt modelId="{771C37BD-A2FE-4D4E-A6EB-9D1DF74E0EEC}" type="pres">
      <dgm:prSet presAssocID="{85A10C97-71B3-468E-A723-813D1AB8D275}" presName="sibTrans" presStyleLbl="sibTrans1D1" presStyleIdx="4" presStyleCnt="6"/>
      <dgm:spPr/>
    </dgm:pt>
    <dgm:pt modelId="{8D56E58E-B3B8-4073-B10D-5F1AE73E5F54}" type="pres">
      <dgm:prSet presAssocID="{0D20EB79-04C2-4ABC-B287-E181EC939B9E}" presName="node" presStyleLbl="node1" presStyleIdx="5" presStyleCnt="6" custScaleX="144619">
        <dgm:presLayoutVars>
          <dgm:bulletEnabled val="1"/>
        </dgm:presLayoutVars>
      </dgm:prSet>
      <dgm:spPr/>
    </dgm:pt>
    <dgm:pt modelId="{EE0CCA92-B701-4C32-9B3B-0028EDA4E9D7}" type="pres">
      <dgm:prSet presAssocID="{0D20EB79-04C2-4ABC-B287-E181EC939B9E}" presName="spNode" presStyleCnt="0"/>
      <dgm:spPr/>
    </dgm:pt>
    <dgm:pt modelId="{D7BBE039-D0AC-49F5-A4EE-79641323C933}" type="pres">
      <dgm:prSet presAssocID="{9C8259B6-F5EE-49FA-A8B6-04777A22BD66}" presName="sibTrans" presStyleLbl="sibTrans1D1" presStyleIdx="5" presStyleCnt="6"/>
      <dgm:spPr/>
    </dgm:pt>
  </dgm:ptLst>
  <dgm:cxnLst>
    <dgm:cxn modelId="{16B39D0F-B2E9-4068-915F-6900679C221B}" type="presOf" srcId="{3512FE0F-E86B-42E9-A712-642FBCC181D4}" destId="{4F1619EE-7533-4141-988F-E8D980B72163}" srcOrd="0" destOrd="0" presId="urn:microsoft.com/office/officeart/2005/8/layout/cycle5"/>
    <dgm:cxn modelId="{5CECC51E-2719-428D-8022-88C87C676DF7}" type="presOf" srcId="{A7081227-D444-4BF7-975E-E10866C04B97}" destId="{86E79577-EAB0-4C1D-A8C3-86F90FFDA48C}" srcOrd="0" destOrd="0" presId="urn:microsoft.com/office/officeart/2005/8/layout/cycle5"/>
    <dgm:cxn modelId="{26C3C264-BADF-4193-9F7B-5E02857A026F}" type="presOf" srcId="{7B618156-90C9-466E-81DC-96F805FF46D1}" destId="{A96FE33F-5072-4B65-94DD-4EF29F1C9619}" srcOrd="0" destOrd="0" presId="urn:microsoft.com/office/officeart/2005/8/layout/cycle5"/>
    <dgm:cxn modelId="{19308165-A01C-407D-894D-9338DB49F34A}" type="presOf" srcId="{EE2AE55E-4CA5-40EF-8FD9-223D09F1842D}" destId="{27095D5B-84E1-40F5-9EAA-5B2E37FBCC2E}" srcOrd="0" destOrd="0" presId="urn:microsoft.com/office/officeart/2005/8/layout/cycle5"/>
    <dgm:cxn modelId="{1680DF4B-738F-4D86-B42B-C03696C6FB79}" type="presOf" srcId="{5F8084F5-8959-4332-B756-CDDF21C95174}" destId="{6333D9D7-72BE-486F-B8A5-200F798442DE}" srcOrd="0" destOrd="0" presId="urn:microsoft.com/office/officeart/2005/8/layout/cycle5"/>
    <dgm:cxn modelId="{FF1B1A4F-3C7F-4DD4-9D62-4385EA0C8072}" srcId="{7B618156-90C9-466E-81DC-96F805FF46D1}" destId="{B716524E-C0E2-4DD0-A44E-9AE7975F0776}" srcOrd="0" destOrd="0" parTransId="{13B79E16-FB71-4ACA-BB92-577AE57834EB}" sibTransId="{5F8084F5-8959-4332-B756-CDDF21C95174}"/>
    <dgm:cxn modelId="{B4D4F058-ECB1-462B-AC5A-C5B97AFC53E9}" srcId="{7B618156-90C9-466E-81DC-96F805FF46D1}" destId="{0D20EB79-04C2-4ABC-B287-E181EC939B9E}" srcOrd="5" destOrd="0" parTransId="{62369D94-6781-4FE4-A056-F12A46E9942C}" sibTransId="{9C8259B6-F5EE-49FA-A8B6-04777A22BD66}"/>
    <dgm:cxn modelId="{817EDB7A-E789-4B2E-995E-72C7457E366D}" type="presOf" srcId="{9C8259B6-F5EE-49FA-A8B6-04777A22BD66}" destId="{D7BBE039-D0AC-49F5-A4EE-79641323C933}" srcOrd="0" destOrd="0" presId="urn:microsoft.com/office/officeart/2005/8/layout/cycle5"/>
    <dgm:cxn modelId="{52A5D898-F34A-41D3-A73C-AA1C13119A3E}" srcId="{7B618156-90C9-466E-81DC-96F805FF46D1}" destId="{3512FE0F-E86B-42E9-A712-642FBCC181D4}" srcOrd="3" destOrd="0" parTransId="{CEE8E9CC-A851-47D7-859B-5E3AA0AF1D76}" sibTransId="{A16EB843-B28F-4CEE-B7C2-761FDED6AEE6}"/>
    <dgm:cxn modelId="{8DD291C1-99EE-4942-AE84-356FA484084C}" srcId="{7B618156-90C9-466E-81DC-96F805FF46D1}" destId="{A7081227-D444-4BF7-975E-E10866C04B97}" srcOrd="2" destOrd="0" parTransId="{3D419BA0-14E1-4544-9596-DCBFE0DB49F3}" sibTransId="{14EDF49C-F2C3-493E-85FF-0B779B561B0A}"/>
    <dgm:cxn modelId="{ABE782C3-2DFE-4CF7-B737-D1C5A2382904}" srcId="{7B618156-90C9-466E-81DC-96F805FF46D1}" destId="{EE2AE55E-4CA5-40EF-8FD9-223D09F1842D}" srcOrd="4" destOrd="0" parTransId="{9A9A1DA6-86CC-4F07-A800-F85F62183CE6}" sibTransId="{85A10C97-71B3-468E-A723-813D1AB8D275}"/>
    <dgm:cxn modelId="{F88C73D1-D6E9-4F58-A80B-E79B0D9B8720}" type="presOf" srcId="{0D20EB79-04C2-4ABC-B287-E181EC939B9E}" destId="{8D56E58E-B3B8-4073-B10D-5F1AE73E5F54}" srcOrd="0" destOrd="0" presId="urn:microsoft.com/office/officeart/2005/8/layout/cycle5"/>
    <dgm:cxn modelId="{C95AFED9-DAEF-473F-A17D-0C618083E0BE}" type="presOf" srcId="{85A10C97-71B3-468E-A723-813D1AB8D275}" destId="{771C37BD-A2FE-4D4E-A6EB-9D1DF74E0EEC}" srcOrd="0" destOrd="0" presId="urn:microsoft.com/office/officeart/2005/8/layout/cycle5"/>
    <dgm:cxn modelId="{57588FDA-556D-4F6D-AAF7-8951E3EC97A2}" srcId="{7B618156-90C9-466E-81DC-96F805FF46D1}" destId="{75F16E9C-F031-4D43-8FAC-B9FC2DA05CE6}" srcOrd="1" destOrd="0" parTransId="{88875172-D832-489A-9A39-24F78F277CFA}" sibTransId="{165890E4-F6D8-4338-BB61-A261541B55E9}"/>
    <dgm:cxn modelId="{1A850EDB-0EAA-4A09-BC7F-6BDA121187E4}" type="presOf" srcId="{165890E4-F6D8-4338-BB61-A261541B55E9}" destId="{A6298A72-4DAE-4309-A218-4EDC722AE6AE}" srcOrd="0" destOrd="0" presId="urn:microsoft.com/office/officeart/2005/8/layout/cycle5"/>
    <dgm:cxn modelId="{99BE15E0-18EF-48D1-ACF2-86B7C7BA9F92}" type="presOf" srcId="{75F16E9C-F031-4D43-8FAC-B9FC2DA05CE6}" destId="{4EFA7230-CB10-43A5-B068-DC05421AD108}" srcOrd="0" destOrd="0" presId="urn:microsoft.com/office/officeart/2005/8/layout/cycle5"/>
    <dgm:cxn modelId="{E7B79AE1-D527-49B8-A332-DC869552E61A}" type="presOf" srcId="{B716524E-C0E2-4DD0-A44E-9AE7975F0776}" destId="{9268396E-40D8-4F1B-A77B-D9530E5125BA}" srcOrd="0" destOrd="0" presId="urn:microsoft.com/office/officeart/2005/8/layout/cycle5"/>
    <dgm:cxn modelId="{5C0AE8E9-2131-479F-B56F-C42E62D83E0B}" type="presOf" srcId="{A16EB843-B28F-4CEE-B7C2-761FDED6AEE6}" destId="{898B023D-5094-49E7-9531-65715C3EBE7F}" srcOrd="0" destOrd="0" presId="urn:microsoft.com/office/officeart/2005/8/layout/cycle5"/>
    <dgm:cxn modelId="{BAA0C1FE-7DB5-4EC3-AFC8-5AE934E7DAF4}" type="presOf" srcId="{14EDF49C-F2C3-493E-85FF-0B779B561B0A}" destId="{7E76B571-4323-45ED-934E-59B0E373574B}" srcOrd="0" destOrd="0" presId="urn:microsoft.com/office/officeart/2005/8/layout/cycle5"/>
    <dgm:cxn modelId="{8F401B5E-271E-41D7-9446-90CB3828AB96}" type="presParOf" srcId="{A96FE33F-5072-4B65-94DD-4EF29F1C9619}" destId="{9268396E-40D8-4F1B-A77B-D9530E5125BA}" srcOrd="0" destOrd="0" presId="urn:microsoft.com/office/officeart/2005/8/layout/cycle5"/>
    <dgm:cxn modelId="{ADDEE8ED-4313-43F6-9CC8-08C464840ED2}" type="presParOf" srcId="{A96FE33F-5072-4B65-94DD-4EF29F1C9619}" destId="{EBFC4098-6174-47DA-BE02-8FF844CCF6D1}" srcOrd="1" destOrd="0" presId="urn:microsoft.com/office/officeart/2005/8/layout/cycle5"/>
    <dgm:cxn modelId="{05E06D51-E572-4AD7-A6FE-83F032693B15}" type="presParOf" srcId="{A96FE33F-5072-4B65-94DD-4EF29F1C9619}" destId="{6333D9D7-72BE-486F-B8A5-200F798442DE}" srcOrd="2" destOrd="0" presId="urn:microsoft.com/office/officeart/2005/8/layout/cycle5"/>
    <dgm:cxn modelId="{F220FFFE-3916-4E3F-92B9-88513E397EB4}" type="presParOf" srcId="{A96FE33F-5072-4B65-94DD-4EF29F1C9619}" destId="{4EFA7230-CB10-43A5-B068-DC05421AD108}" srcOrd="3" destOrd="0" presId="urn:microsoft.com/office/officeart/2005/8/layout/cycle5"/>
    <dgm:cxn modelId="{079C68A2-8425-489B-AA1D-502782C83438}" type="presParOf" srcId="{A96FE33F-5072-4B65-94DD-4EF29F1C9619}" destId="{01B18F29-3391-4F80-AF24-77DA7FC5E61E}" srcOrd="4" destOrd="0" presId="urn:microsoft.com/office/officeart/2005/8/layout/cycle5"/>
    <dgm:cxn modelId="{3FB34E78-BCBE-45E8-958C-9495F84D0426}" type="presParOf" srcId="{A96FE33F-5072-4B65-94DD-4EF29F1C9619}" destId="{A6298A72-4DAE-4309-A218-4EDC722AE6AE}" srcOrd="5" destOrd="0" presId="urn:microsoft.com/office/officeart/2005/8/layout/cycle5"/>
    <dgm:cxn modelId="{F192745C-6F13-444D-9A28-7E2DB88AB7BA}" type="presParOf" srcId="{A96FE33F-5072-4B65-94DD-4EF29F1C9619}" destId="{86E79577-EAB0-4C1D-A8C3-86F90FFDA48C}" srcOrd="6" destOrd="0" presId="urn:microsoft.com/office/officeart/2005/8/layout/cycle5"/>
    <dgm:cxn modelId="{16B6F884-CD33-4EB3-A4CF-27EE4C89BE35}" type="presParOf" srcId="{A96FE33F-5072-4B65-94DD-4EF29F1C9619}" destId="{76EFAB6B-1042-4E60-8EF9-D1A4B6707A00}" srcOrd="7" destOrd="0" presId="urn:microsoft.com/office/officeart/2005/8/layout/cycle5"/>
    <dgm:cxn modelId="{30BC1CA3-C54B-455C-BE7B-6427D2989F28}" type="presParOf" srcId="{A96FE33F-5072-4B65-94DD-4EF29F1C9619}" destId="{7E76B571-4323-45ED-934E-59B0E373574B}" srcOrd="8" destOrd="0" presId="urn:microsoft.com/office/officeart/2005/8/layout/cycle5"/>
    <dgm:cxn modelId="{AA31DA31-17F2-4015-A6C0-F50874AFAF9C}" type="presParOf" srcId="{A96FE33F-5072-4B65-94DD-4EF29F1C9619}" destId="{4F1619EE-7533-4141-988F-E8D980B72163}" srcOrd="9" destOrd="0" presId="urn:microsoft.com/office/officeart/2005/8/layout/cycle5"/>
    <dgm:cxn modelId="{36D36069-695D-437B-AA46-1D73AAA5545C}" type="presParOf" srcId="{A96FE33F-5072-4B65-94DD-4EF29F1C9619}" destId="{32E147F0-8FC7-4523-A13F-22A5F136C464}" srcOrd="10" destOrd="0" presId="urn:microsoft.com/office/officeart/2005/8/layout/cycle5"/>
    <dgm:cxn modelId="{6C1E25F6-A54A-4107-9EDF-BC0FAB07181B}" type="presParOf" srcId="{A96FE33F-5072-4B65-94DD-4EF29F1C9619}" destId="{898B023D-5094-49E7-9531-65715C3EBE7F}" srcOrd="11" destOrd="0" presId="urn:microsoft.com/office/officeart/2005/8/layout/cycle5"/>
    <dgm:cxn modelId="{35DC02A9-E508-47A1-B112-FB6FF6403D0E}" type="presParOf" srcId="{A96FE33F-5072-4B65-94DD-4EF29F1C9619}" destId="{27095D5B-84E1-40F5-9EAA-5B2E37FBCC2E}" srcOrd="12" destOrd="0" presId="urn:microsoft.com/office/officeart/2005/8/layout/cycle5"/>
    <dgm:cxn modelId="{821B1362-0153-4089-8012-0830FBC8F5DB}" type="presParOf" srcId="{A96FE33F-5072-4B65-94DD-4EF29F1C9619}" destId="{4D8F0A76-6F6A-43B8-AAFF-B33ADDABF1D4}" srcOrd="13" destOrd="0" presId="urn:microsoft.com/office/officeart/2005/8/layout/cycle5"/>
    <dgm:cxn modelId="{CD3E5C24-26F5-43B5-995F-9C3B95B40887}" type="presParOf" srcId="{A96FE33F-5072-4B65-94DD-4EF29F1C9619}" destId="{771C37BD-A2FE-4D4E-A6EB-9D1DF74E0EEC}" srcOrd="14" destOrd="0" presId="urn:microsoft.com/office/officeart/2005/8/layout/cycle5"/>
    <dgm:cxn modelId="{62FA1977-2EF3-40C0-B1A0-FC5A5CE8832B}" type="presParOf" srcId="{A96FE33F-5072-4B65-94DD-4EF29F1C9619}" destId="{8D56E58E-B3B8-4073-B10D-5F1AE73E5F54}" srcOrd="15" destOrd="0" presId="urn:microsoft.com/office/officeart/2005/8/layout/cycle5"/>
    <dgm:cxn modelId="{9395544C-9497-46B1-83F0-3C57A1502156}" type="presParOf" srcId="{A96FE33F-5072-4B65-94DD-4EF29F1C9619}" destId="{EE0CCA92-B701-4C32-9B3B-0028EDA4E9D7}" srcOrd="16" destOrd="0" presId="urn:microsoft.com/office/officeart/2005/8/layout/cycle5"/>
    <dgm:cxn modelId="{8E50E2BE-1292-4BF6-BB72-D410B92BB1BC}" type="presParOf" srcId="{A96FE33F-5072-4B65-94DD-4EF29F1C9619}" destId="{D7BBE039-D0AC-49F5-A4EE-79641323C933}"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63B61B-7ED2-4100-9D59-EDD69079F8BD}" type="doc">
      <dgm:prSet loTypeId="urn:microsoft.com/office/officeart/2005/8/layout/cycle5" loCatId="cycle" qsTypeId="urn:microsoft.com/office/officeart/2005/8/quickstyle/simple1" qsCatId="simple" csTypeId="urn:microsoft.com/office/officeart/2005/8/colors/colorful1#1" csCatId="colorful" phldr="1"/>
      <dgm:spPr/>
      <dgm:t>
        <a:bodyPr/>
        <a:lstStyle/>
        <a:p>
          <a:endParaRPr lang="el-GR"/>
        </a:p>
      </dgm:t>
    </dgm:pt>
    <dgm:pt modelId="{AE5D753A-DDBC-4F2D-8FEF-269009BC57BC}">
      <dgm:prSet phldrT="[Κείμενο]" custT="1"/>
      <dgm:spPr/>
      <dgm:t>
        <a:bodyPr/>
        <a:lstStyle/>
        <a:p>
          <a:r>
            <a:rPr lang="el-GR" sz="2800" b="1" dirty="0"/>
            <a:t>ΣΚΕΨΕΙΣ</a:t>
          </a:r>
        </a:p>
        <a:p>
          <a:r>
            <a:rPr lang="el-GR" sz="2800" b="1" dirty="0"/>
            <a:t>(γνωσίες)</a:t>
          </a:r>
          <a:endParaRPr lang="en-US" sz="2800" b="1" dirty="0"/>
        </a:p>
        <a:p>
          <a:endParaRPr lang="el-GR" sz="3200" b="1" dirty="0"/>
        </a:p>
      </dgm:t>
    </dgm:pt>
    <dgm:pt modelId="{33B88F39-DD60-4B65-A641-6856A474F1D2}" type="parTrans" cxnId="{7EAD02E2-3D2E-4710-AFFD-D96FDDF0950A}">
      <dgm:prSet/>
      <dgm:spPr/>
      <dgm:t>
        <a:bodyPr/>
        <a:lstStyle/>
        <a:p>
          <a:endParaRPr lang="el-GR"/>
        </a:p>
      </dgm:t>
    </dgm:pt>
    <dgm:pt modelId="{B532ADC9-91C3-459E-B9C4-9B7B30CD1167}" type="sibTrans" cxnId="{7EAD02E2-3D2E-4710-AFFD-D96FDDF0950A}">
      <dgm:prSet/>
      <dgm:spPr/>
      <dgm:t>
        <a:bodyPr/>
        <a:lstStyle/>
        <a:p>
          <a:endParaRPr lang="el-GR" dirty="0"/>
        </a:p>
      </dgm:t>
    </dgm:pt>
    <dgm:pt modelId="{DAA85ADD-32D8-4EE1-AAB2-D7838CD7C963}">
      <dgm:prSet phldrT="[Κείμενο]" custT="1"/>
      <dgm:spPr/>
      <dgm:t>
        <a:bodyPr/>
        <a:lstStyle/>
        <a:p>
          <a:r>
            <a:rPr lang="el-GR" sz="2400" b="1" dirty="0"/>
            <a:t>ΣΥΝΑΙΣΘΗΜΑΤΑ</a:t>
          </a:r>
          <a:r>
            <a:rPr lang="el-GR" sz="1900" dirty="0"/>
            <a:t> </a:t>
          </a:r>
        </a:p>
      </dgm:t>
    </dgm:pt>
    <dgm:pt modelId="{18B74DE3-B53D-4F05-A8D0-DCF0D5EC293F}" type="parTrans" cxnId="{E321CE29-BF9B-45A4-8CED-95DDC4C0CA98}">
      <dgm:prSet/>
      <dgm:spPr/>
      <dgm:t>
        <a:bodyPr/>
        <a:lstStyle/>
        <a:p>
          <a:endParaRPr lang="el-GR"/>
        </a:p>
      </dgm:t>
    </dgm:pt>
    <dgm:pt modelId="{2529A18A-48C8-458F-A739-F89EF4E3EFD1}" type="sibTrans" cxnId="{E321CE29-BF9B-45A4-8CED-95DDC4C0CA98}">
      <dgm:prSet/>
      <dgm:spPr/>
      <dgm:t>
        <a:bodyPr/>
        <a:lstStyle/>
        <a:p>
          <a:endParaRPr lang="el-GR" dirty="0"/>
        </a:p>
      </dgm:t>
    </dgm:pt>
    <dgm:pt modelId="{FAF88107-7758-44C7-8DB3-8731014C686D}">
      <dgm:prSet phldrT="[Κείμενο]" custT="1"/>
      <dgm:spPr/>
      <dgm:t>
        <a:bodyPr/>
        <a:lstStyle/>
        <a:p>
          <a:r>
            <a:rPr lang="el-GR" sz="2400" b="1" dirty="0"/>
            <a:t>ΣΥΜΠΕΡΙΦΟΡΕΣ</a:t>
          </a:r>
          <a:r>
            <a:rPr lang="el-GR" sz="1800" dirty="0"/>
            <a:t> </a:t>
          </a:r>
        </a:p>
      </dgm:t>
    </dgm:pt>
    <dgm:pt modelId="{B9671C97-8236-49D7-A4E0-ACC2B5660AF8}" type="parTrans" cxnId="{7FE3BBA2-98CE-46BD-9135-494B3A3A6E46}">
      <dgm:prSet/>
      <dgm:spPr/>
      <dgm:t>
        <a:bodyPr/>
        <a:lstStyle/>
        <a:p>
          <a:endParaRPr lang="el-GR"/>
        </a:p>
      </dgm:t>
    </dgm:pt>
    <dgm:pt modelId="{F6485874-3E43-4BD0-B89F-DACDC3DBCCD2}" type="sibTrans" cxnId="{7FE3BBA2-98CE-46BD-9135-494B3A3A6E46}">
      <dgm:prSet/>
      <dgm:spPr/>
      <dgm:t>
        <a:bodyPr/>
        <a:lstStyle/>
        <a:p>
          <a:endParaRPr lang="el-GR" dirty="0"/>
        </a:p>
      </dgm:t>
    </dgm:pt>
    <dgm:pt modelId="{2F55947A-F5B5-4FD0-A297-BD433A491656}" type="pres">
      <dgm:prSet presAssocID="{F663B61B-7ED2-4100-9D59-EDD69079F8BD}" presName="cycle" presStyleCnt="0">
        <dgm:presLayoutVars>
          <dgm:dir/>
          <dgm:resizeHandles val="exact"/>
        </dgm:presLayoutVars>
      </dgm:prSet>
      <dgm:spPr/>
    </dgm:pt>
    <dgm:pt modelId="{9EF30D03-7F34-42D9-AC96-0A753496CB10}" type="pres">
      <dgm:prSet presAssocID="{AE5D753A-DDBC-4F2D-8FEF-269009BC57BC}" presName="node" presStyleLbl="node1" presStyleIdx="0" presStyleCnt="3">
        <dgm:presLayoutVars>
          <dgm:bulletEnabled val="1"/>
        </dgm:presLayoutVars>
      </dgm:prSet>
      <dgm:spPr/>
    </dgm:pt>
    <dgm:pt modelId="{BBE6127A-8528-4EBE-866B-59800C34403A}" type="pres">
      <dgm:prSet presAssocID="{AE5D753A-DDBC-4F2D-8FEF-269009BC57BC}" presName="spNode" presStyleCnt="0"/>
      <dgm:spPr/>
    </dgm:pt>
    <dgm:pt modelId="{88CEC2F4-3D87-4F93-A6CC-287DD9FE471E}" type="pres">
      <dgm:prSet presAssocID="{B532ADC9-91C3-459E-B9C4-9B7B30CD1167}" presName="sibTrans" presStyleLbl="sibTrans1D1" presStyleIdx="0" presStyleCnt="3"/>
      <dgm:spPr/>
    </dgm:pt>
    <dgm:pt modelId="{EAEDE9FF-2BEE-4B97-BD2E-E860F09B4AD0}" type="pres">
      <dgm:prSet presAssocID="{DAA85ADD-32D8-4EE1-AAB2-D7838CD7C963}" presName="node" presStyleLbl="node1" presStyleIdx="1" presStyleCnt="3" custScaleX="110108" custRadScaleRad="123620" custRadScaleInc="-23520">
        <dgm:presLayoutVars>
          <dgm:bulletEnabled val="1"/>
        </dgm:presLayoutVars>
      </dgm:prSet>
      <dgm:spPr/>
    </dgm:pt>
    <dgm:pt modelId="{CE55D89C-F59E-444E-8F1E-AEA187D30037}" type="pres">
      <dgm:prSet presAssocID="{DAA85ADD-32D8-4EE1-AAB2-D7838CD7C963}" presName="spNode" presStyleCnt="0"/>
      <dgm:spPr/>
    </dgm:pt>
    <dgm:pt modelId="{9B0A350C-B518-4F1F-AD07-6136681E2603}" type="pres">
      <dgm:prSet presAssocID="{2529A18A-48C8-458F-A739-F89EF4E3EFD1}" presName="sibTrans" presStyleLbl="sibTrans1D1" presStyleIdx="1" presStyleCnt="3"/>
      <dgm:spPr/>
    </dgm:pt>
    <dgm:pt modelId="{EF707354-306A-42A2-8ACD-AFDC0F67F778}" type="pres">
      <dgm:prSet presAssocID="{FAF88107-7758-44C7-8DB3-8731014C686D}" presName="node" presStyleLbl="node1" presStyleIdx="2" presStyleCnt="3" custScaleX="101825" custRadScaleRad="99581" custRadScaleInc="6477">
        <dgm:presLayoutVars>
          <dgm:bulletEnabled val="1"/>
        </dgm:presLayoutVars>
      </dgm:prSet>
      <dgm:spPr/>
    </dgm:pt>
    <dgm:pt modelId="{666C5867-13AD-49CC-90EB-84806C6FDD71}" type="pres">
      <dgm:prSet presAssocID="{FAF88107-7758-44C7-8DB3-8731014C686D}" presName="spNode" presStyleCnt="0"/>
      <dgm:spPr/>
    </dgm:pt>
    <dgm:pt modelId="{4AAB4B86-E33A-4195-92A9-76A7FB3DFDEA}" type="pres">
      <dgm:prSet presAssocID="{F6485874-3E43-4BD0-B89F-DACDC3DBCCD2}" presName="sibTrans" presStyleLbl="sibTrans1D1" presStyleIdx="2" presStyleCnt="3"/>
      <dgm:spPr/>
    </dgm:pt>
  </dgm:ptLst>
  <dgm:cxnLst>
    <dgm:cxn modelId="{E321CE29-BF9B-45A4-8CED-95DDC4C0CA98}" srcId="{F663B61B-7ED2-4100-9D59-EDD69079F8BD}" destId="{DAA85ADD-32D8-4EE1-AAB2-D7838CD7C963}" srcOrd="1" destOrd="0" parTransId="{18B74DE3-B53D-4F05-A8D0-DCF0D5EC293F}" sibTransId="{2529A18A-48C8-458F-A739-F89EF4E3EFD1}"/>
    <dgm:cxn modelId="{D2C2DC4C-3F41-483B-89FD-16C49D473C0A}" type="presOf" srcId="{DAA85ADD-32D8-4EE1-AAB2-D7838CD7C963}" destId="{EAEDE9FF-2BEE-4B97-BD2E-E860F09B4AD0}" srcOrd="0" destOrd="0" presId="urn:microsoft.com/office/officeart/2005/8/layout/cycle5"/>
    <dgm:cxn modelId="{0BFEAE4E-3548-478C-BA82-E5F93D6764B0}" type="presOf" srcId="{F663B61B-7ED2-4100-9D59-EDD69079F8BD}" destId="{2F55947A-F5B5-4FD0-A297-BD433A491656}" srcOrd="0" destOrd="0" presId="urn:microsoft.com/office/officeart/2005/8/layout/cycle5"/>
    <dgm:cxn modelId="{F628D17A-F1D6-479D-A84C-44AB44CEB509}" type="presOf" srcId="{B532ADC9-91C3-459E-B9C4-9B7B30CD1167}" destId="{88CEC2F4-3D87-4F93-A6CC-287DD9FE471E}" srcOrd="0" destOrd="0" presId="urn:microsoft.com/office/officeart/2005/8/layout/cycle5"/>
    <dgm:cxn modelId="{23DD45A0-1EC3-473F-9FA7-01C256640621}" type="presOf" srcId="{F6485874-3E43-4BD0-B89F-DACDC3DBCCD2}" destId="{4AAB4B86-E33A-4195-92A9-76A7FB3DFDEA}" srcOrd="0" destOrd="0" presId="urn:microsoft.com/office/officeart/2005/8/layout/cycle5"/>
    <dgm:cxn modelId="{7FE3BBA2-98CE-46BD-9135-494B3A3A6E46}" srcId="{F663B61B-7ED2-4100-9D59-EDD69079F8BD}" destId="{FAF88107-7758-44C7-8DB3-8731014C686D}" srcOrd="2" destOrd="0" parTransId="{B9671C97-8236-49D7-A4E0-ACC2B5660AF8}" sibTransId="{F6485874-3E43-4BD0-B89F-DACDC3DBCCD2}"/>
    <dgm:cxn modelId="{0C1ECCAF-4448-4C11-B497-A263268754AC}" type="presOf" srcId="{2529A18A-48C8-458F-A739-F89EF4E3EFD1}" destId="{9B0A350C-B518-4F1F-AD07-6136681E2603}" srcOrd="0" destOrd="0" presId="urn:microsoft.com/office/officeart/2005/8/layout/cycle5"/>
    <dgm:cxn modelId="{DA2766BA-2AE2-4B5E-AB38-5BF2DDA7A67B}" type="presOf" srcId="{AE5D753A-DDBC-4F2D-8FEF-269009BC57BC}" destId="{9EF30D03-7F34-42D9-AC96-0A753496CB10}" srcOrd="0" destOrd="0" presId="urn:microsoft.com/office/officeart/2005/8/layout/cycle5"/>
    <dgm:cxn modelId="{6068A2CF-4AC6-45B8-BC9A-78B55AD22DBE}" type="presOf" srcId="{FAF88107-7758-44C7-8DB3-8731014C686D}" destId="{EF707354-306A-42A2-8ACD-AFDC0F67F778}" srcOrd="0" destOrd="0" presId="urn:microsoft.com/office/officeart/2005/8/layout/cycle5"/>
    <dgm:cxn modelId="{7EAD02E2-3D2E-4710-AFFD-D96FDDF0950A}" srcId="{F663B61B-7ED2-4100-9D59-EDD69079F8BD}" destId="{AE5D753A-DDBC-4F2D-8FEF-269009BC57BC}" srcOrd="0" destOrd="0" parTransId="{33B88F39-DD60-4B65-A641-6856A474F1D2}" sibTransId="{B532ADC9-91C3-459E-B9C4-9B7B30CD1167}"/>
    <dgm:cxn modelId="{63A8D76E-9668-439F-9088-AF6BEDAAE66D}" type="presParOf" srcId="{2F55947A-F5B5-4FD0-A297-BD433A491656}" destId="{9EF30D03-7F34-42D9-AC96-0A753496CB10}" srcOrd="0" destOrd="0" presId="urn:microsoft.com/office/officeart/2005/8/layout/cycle5"/>
    <dgm:cxn modelId="{00F68066-D5E5-481D-B991-0C773CE6709B}" type="presParOf" srcId="{2F55947A-F5B5-4FD0-A297-BD433A491656}" destId="{BBE6127A-8528-4EBE-866B-59800C34403A}" srcOrd="1" destOrd="0" presId="urn:microsoft.com/office/officeart/2005/8/layout/cycle5"/>
    <dgm:cxn modelId="{36B12F8B-C799-4E0E-BB34-DA0A590BAB1F}" type="presParOf" srcId="{2F55947A-F5B5-4FD0-A297-BD433A491656}" destId="{88CEC2F4-3D87-4F93-A6CC-287DD9FE471E}" srcOrd="2" destOrd="0" presId="urn:microsoft.com/office/officeart/2005/8/layout/cycle5"/>
    <dgm:cxn modelId="{B28D40BC-E0F9-4E02-857A-9FA204386BF1}" type="presParOf" srcId="{2F55947A-F5B5-4FD0-A297-BD433A491656}" destId="{EAEDE9FF-2BEE-4B97-BD2E-E860F09B4AD0}" srcOrd="3" destOrd="0" presId="urn:microsoft.com/office/officeart/2005/8/layout/cycle5"/>
    <dgm:cxn modelId="{2161E008-2744-4553-B4CB-C675B5DC6DD3}" type="presParOf" srcId="{2F55947A-F5B5-4FD0-A297-BD433A491656}" destId="{CE55D89C-F59E-444E-8F1E-AEA187D30037}" srcOrd="4" destOrd="0" presId="urn:microsoft.com/office/officeart/2005/8/layout/cycle5"/>
    <dgm:cxn modelId="{C06662D1-B624-4B41-86FF-B491243D0CE1}" type="presParOf" srcId="{2F55947A-F5B5-4FD0-A297-BD433A491656}" destId="{9B0A350C-B518-4F1F-AD07-6136681E2603}" srcOrd="5" destOrd="0" presId="urn:microsoft.com/office/officeart/2005/8/layout/cycle5"/>
    <dgm:cxn modelId="{06D16600-C0F3-4213-9FC0-11CD4B5E679D}" type="presParOf" srcId="{2F55947A-F5B5-4FD0-A297-BD433A491656}" destId="{EF707354-306A-42A2-8ACD-AFDC0F67F778}" srcOrd="6" destOrd="0" presId="urn:microsoft.com/office/officeart/2005/8/layout/cycle5"/>
    <dgm:cxn modelId="{C5A01634-4815-4ED7-860C-702C3A3C450F}" type="presParOf" srcId="{2F55947A-F5B5-4FD0-A297-BD433A491656}" destId="{666C5867-13AD-49CC-90EB-84806C6FDD71}" srcOrd="7" destOrd="0" presId="urn:microsoft.com/office/officeart/2005/8/layout/cycle5"/>
    <dgm:cxn modelId="{DB122889-8249-430C-B47C-7CF6D598C0D5}" type="presParOf" srcId="{2F55947A-F5B5-4FD0-A297-BD433A491656}" destId="{4AAB4B86-E33A-4195-92A9-76A7FB3DFDEA}"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9A9B61-1BE1-4E5F-BF83-E95F91DF4552}" type="doc">
      <dgm:prSet loTypeId="urn:microsoft.com/office/officeart/2005/8/layout/cycle1" loCatId="cycle" qsTypeId="urn:microsoft.com/office/officeart/2005/8/quickstyle/simple1" qsCatId="simple" csTypeId="urn:microsoft.com/office/officeart/2005/8/colors/accent1_2" csCatId="accent1"/>
      <dgm:spPr/>
    </dgm:pt>
    <dgm:pt modelId="{BCDD702D-A6E6-4494-9760-548036C444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Αρνητικές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Αυτο-επικριτικές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Επιλεκτικές και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προκατειλημμένες</a:t>
          </a:r>
        </a:p>
      </dgm:t>
    </dgm:pt>
    <dgm:pt modelId="{5A673EBE-5157-4F6D-9287-ADF013FFE6CD}" type="parTrans" cxnId="{83F36609-00B9-4C44-911E-4EA2EB946315}">
      <dgm:prSet/>
      <dgm:spPr/>
    </dgm:pt>
    <dgm:pt modelId="{F32530E9-131B-4EB4-BFF8-C78C06A538AE}" type="sibTrans" cxnId="{83F36609-00B9-4C44-911E-4EA2EB946315}">
      <dgm:prSet/>
      <dgm:spPr/>
    </dgm:pt>
    <dgm:pt modelId="{B1C9A5E0-A69A-4D03-8FDB-CC73D05649C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Δυσάρεστα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Αγχώδη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Καταθλιπτικά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Θυμού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0" i="0" u="none" strike="noStrike" cap="none" normalizeH="0" baseline="0">
            <a:ln>
              <a:noFill/>
            </a:ln>
            <a:solidFill>
              <a:schemeClr val="tx1"/>
            </a:solidFill>
            <a:effectLst/>
            <a:latin typeface="Arial" pitchFamily="34" charset="0"/>
            <a:cs typeface="Arial" pitchFamily="34" charset="0"/>
          </a:endParaRPr>
        </a:p>
      </dgm:t>
    </dgm:pt>
    <dgm:pt modelId="{3EF82BB8-8F06-4842-924F-44B61B49F908}" type="parTrans" cxnId="{9872CCF3-962D-4287-90F9-3D66DCCAA3F3}">
      <dgm:prSet/>
      <dgm:spPr/>
    </dgm:pt>
    <dgm:pt modelId="{F27A0DB4-D477-48C5-8EF2-CFB411A33458}" type="sibTrans" cxnId="{9872CCF3-962D-4287-90F9-3D66DCCAA3F3}">
      <dgm:prSet/>
      <dgm:spPr/>
    </dgm:pt>
    <dgm:pt modelId="{2905FB3B-8F61-4688-B0BC-535080F746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3. Συμπεριφορά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Αποφεύγω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Παραιτούμαι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ακατάλληλα </a:t>
          </a:r>
        </a:p>
      </dgm:t>
    </dgm:pt>
    <dgm:pt modelId="{97B4DF08-D191-451C-82AE-336F1982D4EA}" type="parTrans" cxnId="{04F282CC-73EA-48BD-B65C-0586FCF1D526}">
      <dgm:prSet/>
      <dgm:spPr/>
    </dgm:pt>
    <dgm:pt modelId="{99BB7590-1574-4D55-AEFD-EA63868E6017}" type="sibTrans" cxnId="{04F282CC-73EA-48BD-B65C-0586FCF1D526}">
      <dgm:prSet/>
      <dgm:spPr/>
    </dgm:pt>
    <dgm:pt modelId="{3666F5FE-F0AB-4BBC-8A3B-CF3FA6C2D8DC}" type="pres">
      <dgm:prSet presAssocID="{D29A9B61-1BE1-4E5F-BF83-E95F91DF4552}" presName="cycle" presStyleCnt="0">
        <dgm:presLayoutVars>
          <dgm:dir/>
          <dgm:resizeHandles val="exact"/>
        </dgm:presLayoutVars>
      </dgm:prSet>
      <dgm:spPr/>
    </dgm:pt>
    <dgm:pt modelId="{83014790-FF61-44A9-B17B-99E7D4BBAB87}" type="pres">
      <dgm:prSet presAssocID="{BCDD702D-A6E6-4494-9760-548036C4445C}" presName="dummy" presStyleCnt="0"/>
      <dgm:spPr/>
    </dgm:pt>
    <dgm:pt modelId="{6343C2C5-4275-4F6A-B0D0-B634A7F0302A}" type="pres">
      <dgm:prSet presAssocID="{BCDD702D-A6E6-4494-9760-548036C4445C}" presName="node" presStyleLbl="revTx" presStyleIdx="0" presStyleCnt="3">
        <dgm:presLayoutVars>
          <dgm:bulletEnabled val="1"/>
        </dgm:presLayoutVars>
      </dgm:prSet>
      <dgm:spPr/>
    </dgm:pt>
    <dgm:pt modelId="{0CCE7F8A-D974-4BC3-9090-5830F967F6EC}" type="pres">
      <dgm:prSet presAssocID="{F32530E9-131B-4EB4-BFF8-C78C06A538AE}" presName="sibTrans" presStyleLbl="node1" presStyleIdx="0" presStyleCnt="3"/>
      <dgm:spPr/>
    </dgm:pt>
    <dgm:pt modelId="{8EADF719-034D-44A1-8971-ABC35B7CDD24}" type="pres">
      <dgm:prSet presAssocID="{B1C9A5E0-A69A-4D03-8FDB-CC73D05649C7}" presName="dummy" presStyleCnt="0"/>
      <dgm:spPr/>
    </dgm:pt>
    <dgm:pt modelId="{9D493B61-B7DD-4E81-96FC-49CD64F3C058}" type="pres">
      <dgm:prSet presAssocID="{B1C9A5E0-A69A-4D03-8FDB-CC73D05649C7}" presName="node" presStyleLbl="revTx" presStyleIdx="1" presStyleCnt="3">
        <dgm:presLayoutVars>
          <dgm:bulletEnabled val="1"/>
        </dgm:presLayoutVars>
      </dgm:prSet>
      <dgm:spPr/>
    </dgm:pt>
    <dgm:pt modelId="{54C8F9B6-AC34-489D-8C1E-88979261CF8E}" type="pres">
      <dgm:prSet presAssocID="{F27A0DB4-D477-48C5-8EF2-CFB411A33458}" presName="sibTrans" presStyleLbl="node1" presStyleIdx="1" presStyleCnt="3"/>
      <dgm:spPr/>
    </dgm:pt>
    <dgm:pt modelId="{C4FB2C54-529E-4698-8BDE-D50749AD05A7}" type="pres">
      <dgm:prSet presAssocID="{2905FB3B-8F61-4688-B0BC-535080F746E0}" presName="dummy" presStyleCnt="0"/>
      <dgm:spPr/>
    </dgm:pt>
    <dgm:pt modelId="{B232EF4C-1880-4C84-8F6F-05F6C9C63C1A}" type="pres">
      <dgm:prSet presAssocID="{2905FB3B-8F61-4688-B0BC-535080F746E0}" presName="node" presStyleLbl="revTx" presStyleIdx="2" presStyleCnt="3">
        <dgm:presLayoutVars>
          <dgm:bulletEnabled val="1"/>
        </dgm:presLayoutVars>
      </dgm:prSet>
      <dgm:spPr/>
    </dgm:pt>
    <dgm:pt modelId="{1A27ECDA-044B-464A-A3EE-5BF62F45445A}" type="pres">
      <dgm:prSet presAssocID="{99BB7590-1574-4D55-AEFD-EA63868E6017}" presName="sibTrans" presStyleLbl="node1" presStyleIdx="2" presStyleCnt="3"/>
      <dgm:spPr/>
    </dgm:pt>
  </dgm:ptLst>
  <dgm:cxnLst>
    <dgm:cxn modelId="{83F36609-00B9-4C44-911E-4EA2EB946315}" srcId="{D29A9B61-1BE1-4E5F-BF83-E95F91DF4552}" destId="{BCDD702D-A6E6-4494-9760-548036C4445C}" srcOrd="0" destOrd="0" parTransId="{5A673EBE-5157-4F6D-9287-ADF013FFE6CD}" sibTransId="{F32530E9-131B-4EB4-BFF8-C78C06A538AE}"/>
    <dgm:cxn modelId="{0BD6F312-2519-4842-9373-FC59715D3FEF}" type="presOf" srcId="{B1C9A5E0-A69A-4D03-8FDB-CC73D05649C7}" destId="{9D493B61-B7DD-4E81-96FC-49CD64F3C058}" srcOrd="0" destOrd="0" presId="urn:microsoft.com/office/officeart/2005/8/layout/cycle1"/>
    <dgm:cxn modelId="{9B6AE95B-56E5-49BC-915E-5463CB628918}" type="presOf" srcId="{2905FB3B-8F61-4688-B0BC-535080F746E0}" destId="{B232EF4C-1880-4C84-8F6F-05F6C9C63C1A}" srcOrd="0" destOrd="0" presId="urn:microsoft.com/office/officeart/2005/8/layout/cycle1"/>
    <dgm:cxn modelId="{212C9F41-4BE0-4EEC-9B43-785FA49B933E}" type="presOf" srcId="{F32530E9-131B-4EB4-BFF8-C78C06A538AE}" destId="{0CCE7F8A-D974-4BC3-9090-5830F967F6EC}" srcOrd="0" destOrd="0" presId="urn:microsoft.com/office/officeart/2005/8/layout/cycle1"/>
    <dgm:cxn modelId="{A7A66D4C-BE22-403E-970C-A2697EECF42C}" type="presOf" srcId="{F27A0DB4-D477-48C5-8EF2-CFB411A33458}" destId="{54C8F9B6-AC34-489D-8C1E-88979261CF8E}" srcOrd="0" destOrd="0" presId="urn:microsoft.com/office/officeart/2005/8/layout/cycle1"/>
    <dgm:cxn modelId="{7474BC57-06C4-4F76-8E85-EA4CCD60B4E8}" type="presOf" srcId="{D29A9B61-1BE1-4E5F-BF83-E95F91DF4552}" destId="{3666F5FE-F0AB-4BBC-8A3B-CF3FA6C2D8DC}" srcOrd="0" destOrd="0" presId="urn:microsoft.com/office/officeart/2005/8/layout/cycle1"/>
    <dgm:cxn modelId="{2BED3A94-3160-4ED2-99F6-385A61D39492}" type="presOf" srcId="{BCDD702D-A6E6-4494-9760-548036C4445C}" destId="{6343C2C5-4275-4F6A-B0D0-B634A7F0302A}" srcOrd="0" destOrd="0" presId="urn:microsoft.com/office/officeart/2005/8/layout/cycle1"/>
    <dgm:cxn modelId="{A207C9B9-D22D-4151-B685-EC1DB0D1DD40}" type="presOf" srcId="{99BB7590-1574-4D55-AEFD-EA63868E6017}" destId="{1A27ECDA-044B-464A-A3EE-5BF62F45445A}" srcOrd="0" destOrd="0" presId="urn:microsoft.com/office/officeart/2005/8/layout/cycle1"/>
    <dgm:cxn modelId="{04F282CC-73EA-48BD-B65C-0586FCF1D526}" srcId="{D29A9B61-1BE1-4E5F-BF83-E95F91DF4552}" destId="{2905FB3B-8F61-4688-B0BC-535080F746E0}" srcOrd="2" destOrd="0" parTransId="{97B4DF08-D191-451C-82AE-336F1982D4EA}" sibTransId="{99BB7590-1574-4D55-AEFD-EA63868E6017}"/>
    <dgm:cxn modelId="{9872CCF3-962D-4287-90F9-3D66DCCAA3F3}" srcId="{D29A9B61-1BE1-4E5F-BF83-E95F91DF4552}" destId="{B1C9A5E0-A69A-4D03-8FDB-CC73D05649C7}" srcOrd="1" destOrd="0" parTransId="{3EF82BB8-8F06-4842-924F-44B61B49F908}" sibTransId="{F27A0DB4-D477-48C5-8EF2-CFB411A33458}"/>
    <dgm:cxn modelId="{64A03891-4621-4841-AC37-902C817F2431}" type="presParOf" srcId="{3666F5FE-F0AB-4BBC-8A3B-CF3FA6C2D8DC}" destId="{83014790-FF61-44A9-B17B-99E7D4BBAB87}" srcOrd="0" destOrd="0" presId="urn:microsoft.com/office/officeart/2005/8/layout/cycle1"/>
    <dgm:cxn modelId="{E6E61A8E-4AE7-4623-84DD-F8FFCBF5EA43}" type="presParOf" srcId="{3666F5FE-F0AB-4BBC-8A3B-CF3FA6C2D8DC}" destId="{6343C2C5-4275-4F6A-B0D0-B634A7F0302A}" srcOrd="1" destOrd="0" presId="urn:microsoft.com/office/officeart/2005/8/layout/cycle1"/>
    <dgm:cxn modelId="{02BAE69E-5099-40BF-BE7A-D5EB72693881}" type="presParOf" srcId="{3666F5FE-F0AB-4BBC-8A3B-CF3FA6C2D8DC}" destId="{0CCE7F8A-D974-4BC3-9090-5830F967F6EC}" srcOrd="2" destOrd="0" presId="urn:microsoft.com/office/officeart/2005/8/layout/cycle1"/>
    <dgm:cxn modelId="{46EECCCE-7825-4FE9-B2CC-D1DF413BC363}" type="presParOf" srcId="{3666F5FE-F0AB-4BBC-8A3B-CF3FA6C2D8DC}" destId="{8EADF719-034D-44A1-8971-ABC35B7CDD24}" srcOrd="3" destOrd="0" presId="urn:microsoft.com/office/officeart/2005/8/layout/cycle1"/>
    <dgm:cxn modelId="{4D4331E1-C8C0-43D6-945B-F9CB0D38385F}" type="presParOf" srcId="{3666F5FE-F0AB-4BBC-8A3B-CF3FA6C2D8DC}" destId="{9D493B61-B7DD-4E81-96FC-49CD64F3C058}" srcOrd="4" destOrd="0" presId="urn:microsoft.com/office/officeart/2005/8/layout/cycle1"/>
    <dgm:cxn modelId="{48400541-4753-49CD-AAB2-00774F364368}" type="presParOf" srcId="{3666F5FE-F0AB-4BBC-8A3B-CF3FA6C2D8DC}" destId="{54C8F9B6-AC34-489D-8C1E-88979261CF8E}" srcOrd="5" destOrd="0" presId="urn:microsoft.com/office/officeart/2005/8/layout/cycle1"/>
    <dgm:cxn modelId="{8B79DFF4-CD25-49C5-A8BA-154DC6191483}" type="presParOf" srcId="{3666F5FE-F0AB-4BBC-8A3B-CF3FA6C2D8DC}" destId="{C4FB2C54-529E-4698-8BDE-D50749AD05A7}" srcOrd="6" destOrd="0" presId="urn:microsoft.com/office/officeart/2005/8/layout/cycle1"/>
    <dgm:cxn modelId="{FA959FC7-90F7-42E7-A9A6-6F079281C036}" type="presParOf" srcId="{3666F5FE-F0AB-4BBC-8A3B-CF3FA6C2D8DC}" destId="{B232EF4C-1880-4C84-8F6F-05F6C9C63C1A}" srcOrd="7" destOrd="0" presId="urn:microsoft.com/office/officeart/2005/8/layout/cycle1"/>
    <dgm:cxn modelId="{CC094201-E734-4369-9D27-167A77349E82}" type="presParOf" srcId="{3666F5FE-F0AB-4BBC-8A3B-CF3FA6C2D8DC}" destId="{1A27ECDA-044B-464A-A3EE-5BF62F45445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1DC39-9C80-48B5-B9F7-D2BC9CE4E6F1}">
      <dsp:nvSpPr>
        <dsp:cNvPr id="0" name=""/>
        <dsp:cNvSpPr/>
      </dsp:nvSpPr>
      <dsp:spPr>
        <a:xfrm>
          <a:off x="3505819" y="0"/>
          <a:ext cx="134660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dirty="0">
              <a:solidFill>
                <a:schemeClr val="tx1"/>
              </a:solidFill>
            </a:rPr>
            <a:t>ΉΘΟΣ</a:t>
          </a:r>
        </a:p>
      </dsp:txBody>
      <dsp:txXfrm>
        <a:off x="3505819" y="0"/>
        <a:ext cx="1346607" cy="851700"/>
      </dsp:txXfrm>
    </dsp:sp>
    <dsp:sp modelId="{17BB35EA-1687-407D-ACB2-65909A1107A4}">
      <dsp:nvSpPr>
        <dsp:cNvPr id="0" name=""/>
        <dsp:cNvSpPr/>
      </dsp:nvSpPr>
      <dsp:spPr>
        <a:xfrm>
          <a:off x="2832515" y="851700"/>
          <a:ext cx="2693215"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tx1"/>
              </a:solidFill>
            </a:rPr>
            <a:t>ΑΥΤΟΠΡΑΓΜΑΤΩΣΗ</a:t>
          </a:r>
          <a:r>
            <a:rPr lang="el-GR" sz="1200" b="1" kern="1200" dirty="0"/>
            <a:t> </a:t>
          </a:r>
        </a:p>
      </dsp:txBody>
      <dsp:txXfrm>
        <a:off x="3303828" y="851700"/>
        <a:ext cx="1750590" cy="851700"/>
      </dsp:txXfrm>
    </dsp:sp>
    <dsp:sp modelId="{610E971B-B524-438F-90E3-A0DDFE2ADF42}">
      <dsp:nvSpPr>
        <dsp:cNvPr id="0" name=""/>
        <dsp:cNvSpPr/>
      </dsp:nvSpPr>
      <dsp:spPr>
        <a:xfrm>
          <a:off x="2143133" y="1714515"/>
          <a:ext cx="4039823"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ΚΟΙΝΩΝΙΚΗ ΑΠΟΔΟΧΗ</a:t>
          </a:r>
        </a:p>
      </dsp:txBody>
      <dsp:txXfrm>
        <a:off x="2850102" y="1714515"/>
        <a:ext cx="2625885" cy="851700"/>
      </dsp:txXfrm>
    </dsp:sp>
    <dsp:sp modelId="{D175BBB7-CC76-4083-A822-F03F12BD35DD}">
      <dsp:nvSpPr>
        <dsp:cNvPr id="0" name=""/>
        <dsp:cNvSpPr/>
      </dsp:nvSpPr>
      <dsp:spPr>
        <a:xfrm>
          <a:off x="1346607" y="2555101"/>
          <a:ext cx="5665031" cy="1027908"/>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solidFill>
                <a:schemeClr val="tx1"/>
              </a:solidFill>
            </a:rPr>
            <a:t>ΣΥΝΑΙΣΘΗΜΑΤΙΚΗ ΑΝΤΑΠΟΚΡΙΣΗ </a:t>
          </a:r>
        </a:p>
        <a:p>
          <a:pPr marL="0" lvl="0" indent="0" algn="ctr" defTabSz="666750">
            <a:lnSpc>
              <a:spcPct val="90000"/>
            </a:lnSpc>
            <a:spcBef>
              <a:spcPct val="0"/>
            </a:spcBef>
            <a:spcAft>
              <a:spcPct val="35000"/>
            </a:spcAft>
            <a:buNone/>
          </a:pPr>
          <a:r>
            <a:rPr lang="el-GR" sz="1400" kern="1200" dirty="0">
              <a:solidFill>
                <a:schemeClr val="tx1"/>
              </a:solidFill>
            </a:rPr>
            <a:t>(ΦΙΛΙΑ, ΟΙΚΟΓΕΝΕΙΑΚΗ ΘΑΛΠΩΡΗ, ΚΟΙΝΩΝΙΚΗ ΕΠΙΔΟΚΙΜΑΣΙΑ)</a:t>
          </a:r>
        </a:p>
      </dsp:txBody>
      <dsp:txXfrm>
        <a:off x="2337988" y="2555101"/>
        <a:ext cx="3682270" cy="1027908"/>
      </dsp:txXfrm>
    </dsp:sp>
    <dsp:sp modelId="{84CE95EA-9995-4C47-B12B-2233EEC9E58D}">
      <dsp:nvSpPr>
        <dsp:cNvPr id="0" name=""/>
        <dsp:cNvSpPr/>
      </dsp:nvSpPr>
      <dsp:spPr>
        <a:xfrm>
          <a:off x="691253" y="3583010"/>
          <a:ext cx="7011639"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ΑΣΦΑΛΕΙΑ ΚΑΙ ΠΡΟΣΤΑΣΙΑ</a:t>
          </a:r>
        </a:p>
        <a:p>
          <a:pPr marL="0" lvl="0" indent="0" algn="ctr" defTabSz="711200">
            <a:lnSpc>
              <a:spcPct val="90000"/>
            </a:lnSpc>
            <a:spcBef>
              <a:spcPct val="0"/>
            </a:spcBef>
            <a:spcAft>
              <a:spcPct val="35000"/>
            </a:spcAft>
            <a:buNone/>
          </a:pPr>
          <a:r>
            <a:rPr lang="el-GR" sz="1400" b="0" kern="1200" dirty="0">
              <a:solidFill>
                <a:schemeClr val="tx1"/>
              </a:solidFill>
            </a:rPr>
            <a:t>(ΣΤΕΓΗ, ΣΤΑΘΕΡΟΤΗΤΑ, ΑΠΟ ΒΙΑ…)</a:t>
          </a:r>
        </a:p>
      </dsp:txBody>
      <dsp:txXfrm>
        <a:off x="1918290" y="3583010"/>
        <a:ext cx="4557565" cy="851700"/>
      </dsp:txXfrm>
    </dsp:sp>
    <dsp:sp modelId="{26DA9255-039C-4EA8-A314-91D7DAB298A5}">
      <dsp:nvSpPr>
        <dsp:cNvPr id="0" name=""/>
        <dsp:cNvSpPr/>
      </dsp:nvSpPr>
      <dsp:spPr>
        <a:xfrm>
          <a:off x="0" y="4434711"/>
          <a:ext cx="835824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ΒΙΟΛΟΓΙΚΕΣ ΑΝΑΓΚΕΣ</a:t>
          </a:r>
          <a:r>
            <a:rPr lang="el-GR" sz="1600" kern="1200" dirty="0">
              <a:solidFill>
                <a:schemeClr val="tx1"/>
              </a:solidFill>
            </a:rPr>
            <a:t>  </a:t>
          </a:r>
        </a:p>
        <a:p>
          <a:pPr marL="0" lvl="0" indent="0" algn="ctr" defTabSz="711200">
            <a:lnSpc>
              <a:spcPct val="90000"/>
            </a:lnSpc>
            <a:spcBef>
              <a:spcPct val="0"/>
            </a:spcBef>
            <a:spcAft>
              <a:spcPct val="35000"/>
            </a:spcAft>
            <a:buNone/>
          </a:pPr>
          <a:r>
            <a:rPr lang="el-GR" sz="1400" kern="1200" dirty="0">
              <a:solidFill>
                <a:schemeClr val="tx1"/>
              </a:solidFill>
            </a:rPr>
            <a:t>(ΤΡΟΦΗ, ΝΕΡΟ ΥΠΝΟΣ)</a:t>
          </a:r>
        </a:p>
      </dsp:txBody>
      <dsp:txXfrm>
        <a:off x="1462693" y="4434711"/>
        <a:ext cx="5432860" cy="851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2EA3D-E370-49C7-94DB-2A77B7C4FFB2}">
      <dsp:nvSpPr>
        <dsp:cNvPr id="0" name=""/>
        <dsp:cNvSpPr/>
      </dsp:nvSpPr>
      <dsp:spPr>
        <a:xfrm>
          <a:off x="2840164" y="1138731"/>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Πιο θετικές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Αναγνώριση επιτυχιών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Ισορροπημένες και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Αναγνώριση δυνατών σημείων</a:t>
          </a:r>
        </a:p>
      </dsp:txBody>
      <dsp:txXfrm>
        <a:off x="2840164" y="1138731"/>
        <a:ext cx="1686777" cy="1686777"/>
      </dsp:txXfrm>
    </dsp:sp>
    <dsp:sp modelId="{90738E04-9046-4071-B743-1D36421BFAF2}">
      <dsp:nvSpPr>
        <dsp:cNvPr id="0" name=""/>
        <dsp:cNvSpPr/>
      </dsp:nvSpPr>
      <dsp:spPr>
        <a:xfrm>
          <a:off x="268024" y="806078"/>
          <a:ext cx="3991501" cy="3991501"/>
        </a:xfrm>
        <a:prstGeom prst="circularArrow">
          <a:avLst>
            <a:gd name="adj1" fmla="val 8241"/>
            <a:gd name="adj2" fmla="val 575443"/>
            <a:gd name="adj3" fmla="val 2966940"/>
            <a:gd name="adj4" fmla="val 496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61D76-7A43-4603-ADDD-A1A35140A6E4}">
      <dsp:nvSpPr>
        <dsp:cNvPr id="0" name=""/>
        <dsp:cNvSpPr/>
      </dsp:nvSpPr>
      <dsp:spPr>
        <a:xfrm>
          <a:off x="1420386" y="3597860"/>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Ευχάριστα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Χαλαρότητα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Ευτυχία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Ηρεμία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0" i="0" u="none" strike="noStrike" kern="1200" cap="none" normalizeH="0" baseline="0">
            <a:ln>
              <a:noFill/>
            </a:ln>
            <a:solidFill>
              <a:schemeClr val="tx1"/>
            </a:solidFill>
            <a:effectLst/>
            <a:latin typeface="Arial" pitchFamily="34" charset="0"/>
            <a:cs typeface="Arial" pitchFamily="34" charset="0"/>
          </a:endParaRPr>
        </a:p>
      </dsp:txBody>
      <dsp:txXfrm>
        <a:off x="1420386" y="3597860"/>
        <a:ext cx="1686777" cy="1686777"/>
      </dsp:txXfrm>
    </dsp:sp>
    <dsp:sp modelId="{8B233D40-4F3D-4061-BE57-40FD2750F61A}">
      <dsp:nvSpPr>
        <dsp:cNvPr id="0" name=""/>
        <dsp:cNvSpPr/>
      </dsp:nvSpPr>
      <dsp:spPr>
        <a:xfrm>
          <a:off x="268024" y="806078"/>
          <a:ext cx="3991501" cy="3991501"/>
        </a:xfrm>
        <a:prstGeom prst="circularArrow">
          <a:avLst>
            <a:gd name="adj1" fmla="val 8241"/>
            <a:gd name="adj2" fmla="val 575443"/>
            <a:gd name="adj3" fmla="val 10174902"/>
            <a:gd name="adj4" fmla="val 7257617"/>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4792D8-A20C-4BA4-9DDB-A0ECC39A3112}">
      <dsp:nvSpPr>
        <dsp:cNvPr id="0" name=""/>
        <dsp:cNvSpPr/>
      </dsp:nvSpPr>
      <dsp:spPr>
        <a:xfrm>
          <a:off x="607" y="1138731"/>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3. Συμπεριφορά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Αντιμετωπίζω</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Προσπαθώ</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κατάλληλα</a:t>
          </a:r>
        </a:p>
      </dsp:txBody>
      <dsp:txXfrm>
        <a:off x="607" y="1138731"/>
        <a:ext cx="1686777" cy="1686777"/>
      </dsp:txXfrm>
    </dsp:sp>
    <dsp:sp modelId="{1C1EE1FE-A161-46A1-ADA0-8B8DE43C4F0D}">
      <dsp:nvSpPr>
        <dsp:cNvPr id="0" name=""/>
        <dsp:cNvSpPr/>
      </dsp:nvSpPr>
      <dsp:spPr>
        <a:xfrm>
          <a:off x="268024" y="806078"/>
          <a:ext cx="3991501" cy="3991501"/>
        </a:xfrm>
        <a:prstGeom prst="circularArrow">
          <a:avLst>
            <a:gd name="adj1" fmla="val 8241"/>
            <a:gd name="adj2" fmla="val 575443"/>
            <a:gd name="adj3" fmla="val 16859603"/>
            <a:gd name="adj4" fmla="val 149649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01C3A-A5C8-43AC-83BD-079776B57DF2}">
      <dsp:nvSpPr>
        <dsp:cNvPr id="0" name=""/>
        <dsp:cNvSpPr/>
      </dsp:nvSpPr>
      <dsp:spPr>
        <a:xfrm>
          <a:off x="5022789" y="12109"/>
          <a:ext cx="1461375"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t>Απόδοση αιτίων/ δημιουργία προσδοκίας</a:t>
          </a:r>
        </a:p>
      </dsp:txBody>
      <dsp:txXfrm>
        <a:off x="5022789" y="12109"/>
        <a:ext cx="1461375" cy="1155456"/>
      </dsp:txXfrm>
    </dsp:sp>
    <dsp:sp modelId="{2C64DA47-F8F8-4CEB-906C-DE9E62B73D96}">
      <dsp:nvSpPr>
        <dsp:cNvPr id="0" name=""/>
        <dsp:cNvSpPr/>
      </dsp:nvSpPr>
      <dsp:spPr>
        <a:xfrm>
          <a:off x="1643534" y="463"/>
          <a:ext cx="5642650" cy="5642650"/>
        </a:xfrm>
        <a:prstGeom prst="circularArrow">
          <a:avLst>
            <a:gd name="adj1" fmla="val 3993"/>
            <a:gd name="adj2" fmla="val 250509"/>
            <a:gd name="adj3" fmla="val 20572261"/>
            <a:gd name="adj4" fmla="val 19204163"/>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0B135-CB67-47EF-A339-25B23FDED740}">
      <dsp:nvSpPr>
        <dsp:cNvPr id="0" name=""/>
        <dsp:cNvSpPr/>
      </dsp:nvSpPr>
      <dsp:spPr>
        <a:xfrm>
          <a:off x="6464366" y="2244060"/>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Επίδραση στη συμπεριφορά του ενήλικα</a:t>
          </a:r>
        </a:p>
      </dsp:txBody>
      <dsp:txXfrm>
        <a:off x="6464366" y="2244060"/>
        <a:ext cx="1155456" cy="1155456"/>
      </dsp:txXfrm>
    </dsp:sp>
    <dsp:sp modelId="{EA233C7B-EB7C-4048-8C3C-6F7D2BD419AC}">
      <dsp:nvSpPr>
        <dsp:cNvPr id="0" name=""/>
        <dsp:cNvSpPr/>
      </dsp:nvSpPr>
      <dsp:spPr>
        <a:xfrm>
          <a:off x="1643534" y="463"/>
          <a:ext cx="5642650" cy="5642650"/>
        </a:xfrm>
        <a:prstGeom prst="circularArrow">
          <a:avLst>
            <a:gd name="adj1" fmla="val 3993"/>
            <a:gd name="adj2" fmla="val 250509"/>
            <a:gd name="adj3" fmla="val 2365521"/>
            <a:gd name="adj4" fmla="val 777230"/>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5D1959-D437-45E6-8BF1-02FBD5C88F9C}">
      <dsp:nvSpPr>
        <dsp:cNvPr id="0" name=""/>
        <dsp:cNvSpPr/>
      </dsp:nvSpPr>
      <dsp:spPr>
        <a:xfrm>
          <a:off x="5175748" y="4476011"/>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Επίδραση στη συμπεριφορά του παιδιού</a:t>
          </a:r>
        </a:p>
      </dsp:txBody>
      <dsp:txXfrm>
        <a:off x="5175748" y="4476011"/>
        <a:ext cx="1155456" cy="1155456"/>
      </dsp:txXfrm>
    </dsp:sp>
    <dsp:sp modelId="{31B04568-2660-47E5-98E9-6632F427CA40}">
      <dsp:nvSpPr>
        <dsp:cNvPr id="0" name=""/>
        <dsp:cNvSpPr/>
      </dsp:nvSpPr>
      <dsp:spPr>
        <a:xfrm>
          <a:off x="1643534" y="463"/>
          <a:ext cx="5642650" cy="5642650"/>
        </a:xfrm>
        <a:prstGeom prst="circularArrow">
          <a:avLst>
            <a:gd name="adj1" fmla="val 3993"/>
            <a:gd name="adj2" fmla="val 250509"/>
            <a:gd name="adj3" fmla="val 5586790"/>
            <a:gd name="adj4" fmla="val 4439297"/>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FD3178-350B-44A3-9FAC-08F99160C4B7}">
      <dsp:nvSpPr>
        <dsp:cNvPr id="0" name=""/>
        <dsp:cNvSpPr/>
      </dsp:nvSpPr>
      <dsp:spPr>
        <a:xfrm>
          <a:off x="2214578" y="4476011"/>
          <a:ext cx="1923327"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l-GR" sz="1050" kern="1200" dirty="0"/>
            <a:t>Επίδραση στην αυτοεκτίμηση και την αυτοαποτελεσματικότητα του παιδιού</a:t>
          </a:r>
        </a:p>
      </dsp:txBody>
      <dsp:txXfrm>
        <a:off x="2214578" y="4476011"/>
        <a:ext cx="1923327" cy="1155456"/>
      </dsp:txXfrm>
    </dsp:sp>
    <dsp:sp modelId="{F28F0252-E740-4AA1-BA31-E03F69B1D6E7}">
      <dsp:nvSpPr>
        <dsp:cNvPr id="0" name=""/>
        <dsp:cNvSpPr/>
      </dsp:nvSpPr>
      <dsp:spPr>
        <a:xfrm>
          <a:off x="1643534" y="463"/>
          <a:ext cx="5642650" cy="5642650"/>
        </a:xfrm>
        <a:prstGeom prst="circularArrow">
          <a:avLst>
            <a:gd name="adj1" fmla="val 3993"/>
            <a:gd name="adj2" fmla="val 250509"/>
            <a:gd name="adj3" fmla="val 9772261"/>
            <a:gd name="adj4" fmla="val 8404163"/>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023E3-2AD5-4A2A-AE3E-5F37DB75DED8}">
      <dsp:nvSpPr>
        <dsp:cNvPr id="0" name=""/>
        <dsp:cNvSpPr/>
      </dsp:nvSpPr>
      <dsp:spPr>
        <a:xfrm>
          <a:off x="1309896" y="2244060"/>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Σταθεροποίηση της συμπεριφοράς του παιδιού </a:t>
          </a:r>
        </a:p>
      </dsp:txBody>
      <dsp:txXfrm>
        <a:off x="1309896" y="2244060"/>
        <a:ext cx="1155456" cy="1155456"/>
      </dsp:txXfrm>
    </dsp:sp>
    <dsp:sp modelId="{0774659C-EF47-4F49-A72F-8018C6F2B9ED}">
      <dsp:nvSpPr>
        <dsp:cNvPr id="0" name=""/>
        <dsp:cNvSpPr/>
      </dsp:nvSpPr>
      <dsp:spPr>
        <a:xfrm>
          <a:off x="1643534" y="463"/>
          <a:ext cx="5642650" cy="5642650"/>
        </a:xfrm>
        <a:prstGeom prst="circularArrow">
          <a:avLst>
            <a:gd name="adj1" fmla="val 3993"/>
            <a:gd name="adj2" fmla="val 250509"/>
            <a:gd name="adj3" fmla="val 13165521"/>
            <a:gd name="adj4" fmla="val 11577230"/>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CCA918-DFD0-4135-BEB5-41B406E40524}">
      <dsp:nvSpPr>
        <dsp:cNvPr id="0" name=""/>
        <dsp:cNvSpPr/>
      </dsp:nvSpPr>
      <dsp:spPr>
        <a:xfrm>
          <a:off x="2598513" y="12109"/>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Επιβεβαίωση των προσδοκιών του ενήλικα</a:t>
          </a:r>
        </a:p>
      </dsp:txBody>
      <dsp:txXfrm>
        <a:off x="2598513" y="12109"/>
        <a:ext cx="1155456" cy="1155456"/>
      </dsp:txXfrm>
    </dsp:sp>
    <dsp:sp modelId="{2383CB96-57C4-45B5-B69F-9D09619EC1B6}">
      <dsp:nvSpPr>
        <dsp:cNvPr id="0" name=""/>
        <dsp:cNvSpPr/>
      </dsp:nvSpPr>
      <dsp:spPr>
        <a:xfrm>
          <a:off x="1643534" y="463"/>
          <a:ext cx="5642650" cy="5642650"/>
        </a:xfrm>
        <a:prstGeom prst="circularArrow">
          <a:avLst>
            <a:gd name="adj1" fmla="val 3993"/>
            <a:gd name="adj2" fmla="val 250509"/>
            <a:gd name="adj3" fmla="val 16699647"/>
            <a:gd name="adj4" fmla="val 15239297"/>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CB8-62B4-4AF1-932C-7929D8BCF613}">
      <dsp:nvSpPr>
        <dsp:cNvPr id="0" name=""/>
        <dsp:cNvSpPr/>
      </dsp:nvSpPr>
      <dsp:spPr>
        <a:xfrm>
          <a:off x="3724209" y="2036683"/>
          <a:ext cx="2489279" cy="248927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Ποιοι, πού; </a:t>
          </a:r>
        </a:p>
      </dsp:txBody>
      <dsp:txXfrm>
        <a:off x="4224665" y="2619785"/>
        <a:ext cx="1488367" cy="1279541"/>
      </dsp:txXfrm>
    </dsp:sp>
    <dsp:sp modelId="{0DFFC6AD-238A-420D-BAD1-A6AD633FB485}">
      <dsp:nvSpPr>
        <dsp:cNvPr id="0" name=""/>
        <dsp:cNvSpPr/>
      </dsp:nvSpPr>
      <dsp:spPr>
        <a:xfrm>
          <a:off x="2275901" y="1448308"/>
          <a:ext cx="1810385" cy="1810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Πώς; </a:t>
          </a:r>
        </a:p>
      </dsp:txBody>
      <dsp:txXfrm>
        <a:off x="2731671" y="1906833"/>
        <a:ext cx="898845" cy="893335"/>
      </dsp:txXfrm>
    </dsp:sp>
    <dsp:sp modelId="{DF0E626B-4027-4997-BA25-BA111FC00D74}">
      <dsp:nvSpPr>
        <dsp:cNvPr id="0" name=""/>
        <dsp:cNvSpPr/>
      </dsp:nvSpPr>
      <dsp:spPr>
        <a:xfrm rot="20700000">
          <a:off x="3289901" y="199327"/>
          <a:ext cx="1773807" cy="17738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Τι, γιατί;</a:t>
          </a:r>
        </a:p>
      </dsp:txBody>
      <dsp:txXfrm rot="-20700000">
        <a:off x="3678949" y="588375"/>
        <a:ext cx="995711" cy="995711"/>
      </dsp:txXfrm>
    </dsp:sp>
    <dsp:sp modelId="{85853EB1-728D-4CCA-AB39-49CDF1F57D06}">
      <dsp:nvSpPr>
        <dsp:cNvPr id="0" name=""/>
        <dsp:cNvSpPr/>
      </dsp:nvSpPr>
      <dsp:spPr>
        <a:xfrm>
          <a:off x="3536454"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020D9-9E22-4C33-91EB-5498F05D24BA}">
      <dsp:nvSpPr>
        <dsp:cNvPr id="0" name=""/>
        <dsp:cNvSpPr/>
      </dsp:nvSpPr>
      <dsp:spPr>
        <a:xfrm>
          <a:off x="1955285"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336BA-138B-4F96-9A48-9DE6114BF024}">
      <dsp:nvSpPr>
        <dsp:cNvPr id="0" name=""/>
        <dsp:cNvSpPr/>
      </dsp:nvSpPr>
      <dsp:spPr>
        <a:xfrm>
          <a:off x="2879601"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5AEB-81CA-4DE3-9451-98892E7B65E2}">
      <dsp:nvSpPr>
        <dsp:cNvPr id="0" name=""/>
        <dsp:cNvSpPr/>
      </dsp:nvSpPr>
      <dsp:spPr>
        <a:xfrm>
          <a:off x="3429000" y="0"/>
          <a:ext cx="13715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0" kern="1200" dirty="0"/>
            <a:t>Δημιουργικότητα</a:t>
          </a:r>
        </a:p>
      </dsp:txBody>
      <dsp:txXfrm>
        <a:off x="3429000" y="0"/>
        <a:ext cx="1371599" cy="936104"/>
      </dsp:txXfrm>
    </dsp:sp>
    <dsp:sp modelId="{5027A309-1603-4D4E-AE17-7C5C360A8219}">
      <dsp:nvSpPr>
        <dsp:cNvPr id="0" name=""/>
        <dsp:cNvSpPr/>
      </dsp:nvSpPr>
      <dsp:spPr>
        <a:xfrm>
          <a:off x="2743200" y="936104"/>
          <a:ext cx="27431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Αξιολόγηση </a:t>
          </a:r>
        </a:p>
      </dsp:txBody>
      <dsp:txXfrm>
        <a:off x="3223260" y="936104"/>
        <a:ext cx="1783080" cy="936104"/>
      </dsp:txXfrm>
    </dsp:sp>
    <dsp:sp modelId="{475013D3-A9B6-4D89-A248-8A590336E9FF}">
      <dsp:nvSpPr>
        <dsp:cNvPr id="0" name=""/>
        <dsp:cNvSpPr/>
      </dsp:nvSpPr>
      <dsp:spPr>
        <a:xfrm>
          <a:off x="2057400" y="1872208"/>
          <a:ext cx="41148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Ανάλυση </a:t>
          </a:r>
          <a:endParaRPr lang="el-GR" sz="2000" kern="1200" dirty="0"/>
        </a:p>
      </dsp:txBody>
      <dsp:txXfrm>
        <a:off x="2777489" y="1872208"/>
        <a:ext cx="2674620" cy="936104"/>
      </dsp:txXfrm>
    </dsp:sp>
    <dsp:sp modelId="{071F9FA3-AAE5-4F79-B0D0-D1D487F0D49B}">
      <dsp:nvSpPr>
        <dsp:cNvPr id="0" name=""/>
        <dsp:cNvSpPr/>
      </dsp:nvSpPr>
      <dsp:spPr>
        <a:xfrm>
          <a:off x="1371600" y="2808312"/>
          <a:ext cx="54863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Εφαρμογή</a:t>
          </a:r>
        </a:p>
      </dsp:txBody>
      <dsp:txXfrm>
        <a:off x="2331720" y="2808312"/>
        <a:ext cx="3566160" cy="936104"/>
      </dsp:txXfrm>
    </dsp:sp>
    <dsp:sp modelId="{401E1F03-AAF8-445E-9E16-4049D4FB74F0}">
      <dsp:nvSpPr>
        <dsp:cNvPr id="0" name=""/>
        <dsp:cNvSpPr/>
      </dsp:nvSpPr>
      <dsp:spPr>
        <a:xfrm>
          <a:off x="685799" y="3744416"/>
          <a:ext cx="68580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Κατανόηση </a:t>
          </a:r>
        </a:p>
      </dsp:txBody>
      <dsp:txXfrm>
        <a:off x="1885949" y="3744416"/>
        <a:ext cx="4457700" cy="936104"/>
      </dsp:txXfrm>
    </dsp:sp>
    <dsp:sp modelId="{BC330BF9-3BFB-4907-88C0-209EBCE8C665}">
      <dsp:nvSpPr>
        <dsp:cNvPr id="0" name=""/>
        <dsp:cNvSpPr/>
      </dsp:nvSpPr>
      <dsp:spPr>
        <a:xfrm>
          <a:off x="0" y="4680520"/>
          <a:ext cx="82296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Γνώση </a:t>
          </a:r>
        </a:p>
      </dsp:txBody>
      <dsp:txXfrm>
        <a:off x="1440179" y="4680520"/>
        <a:ext cx="5349240" cy="936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1DC39-9C80-48B5-B9F7-D2BC9CE4E6F1}">
      <dsp:nvSpPr>
        <dsp:cNvPr id="0" name=""/>
        <dsp:cNvSpPr/>
      </dsp:nvSpPr>
      <dsp:spPr>
        <a:xfrm>
          <a:off x="3505819" y="0"/>
          <a:ext cx="134660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dirty="0">
              <a:solidFill>
                <a:schemeClr val="tx1"/>
              </a:solidFill>
            </a:rPr>
            <a:t>ΉΘΟΣ</a:t>
          </a:r>
        </a:p>
      </dsp:txBody>
      <dsp:txXfrm>
        <a:off x="3505819" y="0"/>
        <a:ext cx="1346607" cy="851700"/>
      </dsp:txXfrm>
    </dsp:sp>
    <dsp:sp modelId="{17BB35EA-1687-407D-ACB2-65909A1107A4}">
      <dsp:nvSpPr>
        <dsp:cNvPr id="0" name=""/>
        <dsp:cNvSpPr/>
      </dsp:nvSpPr>
      <dsp:spPr>
        <a:xfrm>
          <a:off x="2832515" y="851700"/>
          <a:ext cx="2693215"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tx1"/>
              </a:solidFill>
            </a:rPr>
            <a:t>ΑΥΤΟΠΡΑΓΜΑΤΩΣΗ</a:t>
          </a:r>
          <a:r>
            <a:rPr lang="el-GR" sz="1200" b="1" kern="1200" dirty="0"/>
            <a:t> </a:t>
          </a:r>
        </a:p>
      </dsp:txBody>
      <dsp:txXfrm>
        <a:off x="3303828" y="851700"/>
        <a:ext cx="1750590" cy="851700"/>
      </dsp:txXfrm>
    </dsp:sp>
    <dsp:sp modelId="{610E971B-B524-438F-90E3-A0DDFE2ADF42}">
      <dsp:nvSpPr>
        <dsp:cNvPr id="0" name=""/>
        <dsp:cNvSpPr/>
      </dsp:nvSpPr>
      <dsp:spPr>
        <a:xfrm>
          <a:off x="2143133" y="1714515"/>
          <a:ext cx="4039823"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ΚΟΙΝΩΝΙΚΗ ΑΠΟΔΟΧΗ</a:t>
          </a:r>
        </a:p>
      </dsp:txBody>
      <dsp:txXfrm>
        <a:off x="2850102" y="1714515"/>
        <a:ext cx="2625885" cy="851700"/>
      </dsp:txXfrm>
    </dsp:sp>
    <dsp:sp modelId="{D175BBB7-CC76-4083-A822-F03F12BD35DD}">
      <dsp:nvSpPr>
        <dsp:cNvPr id="0" name=""/>
        <dsp:cNvSpPr/>
      </dsp:nvSpPr>
      <dsp:spPr>
        <a:xfrm>
          <a:off x="1346607" y="2555101"/>
          <a:ext cx="5665031" cy="1027908"/>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solidFill>
                <a:schemeClr val="tx1"/>
              </a:solidFill>
            </a:rPr>
            <a:t>ΣΥΝΑΙΣΘΗΜΑΤΙΚΗ ΑΝΤΑΠΟΚΡΙΣΗ </a:t>
          </a:r>
        </a:p>
        <a:p>
          <a:pPr marL="0" lvl="0" indent="0" algn="ctr" defTabSz="666750">
            <a:lnSpc>
              <a:spcPct val="90000"/>
            </a:lnSpc>
            <a:spcBef>
              <a:spcPct val="0"/>
            </a:spcBef>
            <a:spcAft>
              <a:spcPct val="35000"/>
            </a:spcAft>
            <a:buNone/>
          </a:pPr>
          <a:r>
            <a:rPr lang="el-GR" sz="1400" kern="1200" dirty="0">
              <a:solidFill>
                <a:schemeClr val="tx1"/>
              </a:solidFill>
            </a:rPr>
            <a:t>(ΦΙΛΙΑ, ΟΙΚΟΓΕΝΕΙΑΚΗ ΘΑΛΠΩΡΗ, ΚΟΙΝΩΝΙΚΗ ΕΠΙΔΟΚΙΜΑΣΙΑ)</a:t>
          </a:r>
        </a:p>
      </dsp:txBody>
      <dsp:txXfrm>
        <a:off x="2337988" y="2555101"/>
        <a:ext cx="3682270" cy="1027908"/>
      </dsp:txXfrm>
    </dsp:sp>
    <dsp:sp modelId="{84CE95EA-9995-4C47-B12B-2233EEC9E58D}">
      <dsp:nvSpPr>
        <dsp:cNvPr id="0" name=""/>
        <dsp:cNvSpPr/>
      </dsp:nvSpPr>
      <dsp:spPr>
        <a:xfrm>
          <a:off x="691253" y="3583010"/>
          <a:ext cx="7011639"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ΑΣΦΑΛΕΙΑ ΚΑΙ ΠΡΟΣΤΑΣΙΑ</a:t>
          </a:r>
        </a:p>
        <a:p>
          <a:pPr marL="0" lvl="0" indent="0" algn="ctr" defTabSz="711200">
            <a:lnSpc>
              <a:spcPct val="90000"/>
            </a:lnSpc>
            <a:spcBef>
              <a:spcPct val="0"/>
            </a:spcBef>
            <a:spcAft>
              <a:spcPct val="35000"/>
            </a:spcAft>
            <a:buNone/>
          </a:pPr>
          <a:r>
            <a:rPr lang="el-GR" sz="1400" b="0" kern="1200" dirty="0">
              <a:solidFill>
                <a:schemeClr val="tx1"/>
              </a:solidFill>
            </a:rPr>
            <a:t>(ΣΤΕΓΗ, ΣΤΑΘΕΡΟΤΗΤΑ, ΑΠΟ ΒΙΑ…)</a:t>
          </a:r>
        </a:p>
      </dsp:txBody>
      <dsp:txXfrm>
        <a:off x="1918290" y="3583010"/>
        <a:ext cx="4557565" cy="851700"/>
      </dsp:txXfrm>
    </dsp:sp>
    <dsp:sp modelId="{26DA9255-039C-4EA8-A314-91D7DAB298A5}">
      <dsp:nvSpPr>
        <dsp:cNvPr id="0" name=""/>
        <dsp:cNvSpPr/>
      </dsp:nvSpPr>
      <dsp:spPr>
        <a:xfrm>
          <a:off x="0" y="4434711"/>
          <a:ext cx="835824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ΒΙΟΛΟΓΙΚΕΣ ΑΝΑΓΚΕΣ</a:t>
          </a:r>
          <a:r>
            <a:rPr lang="el-GR" sz="1600" kern="1200" dirty="0">
              <a:solidFill>
                <a:schemeClr val="tx1"/>
              </a:solidFill>
            </a:rPr>
            <a:t>  </a:t>
          </a:r>
        </a:p>
        <a:p>
          <a:pPr marL="0" lvl="0" indent="0" algn="ctr" defTabSz="711200">
            <a:lnSpc>
              <a:spcPct val="90000"/>
            </a:lnSpc>
            <a:spcBef>
              <a:spcPct val="0"/>
            </a:spcBef>
            <a:spcAft>
              <a:spcPct val="35000"/>
            </a:spcAft>
            <a:buNone/>
          </a:pPr>
          <a:r>
            <a:rPr lang="el-GR" sz="1400" kern="1200" dirty="0">
              <a:solidFill>
                <a:schemeClr val="tx1"/>
              </a:solidFill>
            </a:rPr>
            <a:t>(ΤΡΟΦΗ, ΝΕΡΟ ΥΠΝΟΣ)</a:t>
          </a:r>
        </a:p>
      </dsp:txBody>
      <dsp:txXfrm>
        <a:off x="1462693" y="4434711"/>
        <a:ext cx="5432860" cy="851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3364C-1960-499C-8CEB-E1EE32363869}">
      <dsp:nvSpPr>
        <dsp:cNvPr id="0" name=""/>
        <dsp:cNvSpPr/>
      </dsp:nvSpPr>
      <dsp:spPr>
        <a:xfrm>
          <a:off x="2170569" y="460654"/>
          <a:ext cx="3801808" cy="380180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l-GR" sz="1900" kern="1200" dirty="0"/>
            <a:t>Γνωστικοί-Προσωπικοί παράγοντες</a:t>
          </a:r>
        </a:p>
      </dsp:txBody>
      <dsp:txXfrm>
        <a:off x="4237576" y="1162178"/>
        <a:ext cx="1289899" cy="1267269"/>
      </dsp:txXfrm>
    </dsp:sp>
    <dsp:sp modelId="{00FF731D-4A9B-4C6F-AC72-802F566009F1}">
      <dsp:nvSpPr>
        <dsp:cNvPr id="0" name=""/>
        <dsp:cNvSpPr/>
      </dsp:nvSpPr>
      <dsp:spPr>
        <a:xfrm>
          <a:off x="2170578" y="460661"/>
          <a:ext cx="3801808" cy="380180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Συμπεριφορά </a:t>
          </a:r>
        </a:p>
      </dsp:txBody>
      <dsp:txXfrm>
        <a:off x="3211549" y="2859421"/>
        <a:ext cx="1719865" cy="1176750"/>
      </dsp:txXfrm>
    </dsp:sp>
    <dsp:sp modelId="{9B79E730-1E5F-47A5-8737-B2A8BE282472}">
      <dsp:nvSpPr>
        <dsp:cNvPr id="0" name=""/>
        <dsp:cNvSpPr/>
      </dsp:nvSpPr>
      <dsp:spPr>
        <a:xfrm>
          <a:off x="2170578" y="460661"/>
          <a:ext cx="3801808" cy="380180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t>Περιβαλλοντικοί παράγοντες </a:t>
          </a:r>
        </a:p>
      </dsp:txBody>
      <dsp:txXfrm>
        <a:off x="2577915" y="1207445"/>
        <a:ext cx="1289899" cy="12672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3E91B-74C2-42E7-B93F-9FA196213F6F}">
      <dsp:nvSpPr>
        <dsp:cNvPr id="0" name=""/>
        <dsp:cNvSpPr/>
      </dsp:nvSpPr>
      <dsp:spPr>
        <a:xfrm>
          <a:off x="4869337" y="2166256"/>
          <a:ext cx="2617982" cy="908721"/>
        </a:xfrm>
        <a:custGeom>
          <a:avLst/>
          <a:gdLst/>
          <a:ahLst/>
          <a:cxnLst/>
          <a:rect l="0" t="0" r="0" b="0"/>
          <a:pathLst>
            <a:path>
              <a:moveTo>
                <a:pt x="0" y="0"/>
              </a:moveTo>
              <a:lnTo>
                <a:pt x="0" y="454360"/>
              </a:lnTo>
              <a:lnTo>
                <a:pt x="2617982" y="454360"/>
              </a:lnTo>
              <a:lnTo>
                <a:pt x="2617982" y="908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3431D8-ECCE-4138-8C63-ADF1FA664870}">
      <dsp:nvSpPr>
        <dsp:cNvPr id="0" name=""/>
        <dsp:cNvSpPr/>
      </dsp:nvSpPr>
      <dsp:spPr>
        <a:xfrm>
          <a:off x="2251355" y="2166256"/>
          <a:ext cx="2617982" cy="908721"/>
        </a:xfrm>
        <a:custGeom>
          <a:avLst/>
          <a:gdLst/>
          <a:ahLst/>
          <a:cxnLst/>
          <a:rect l="0" t="0" r="0" b="0"/>
          <a:pathLst>
            <a:path>
              <a:moveTo>
                <a:pt x="2617982" y="0"/>
              </a:moveTo>
              <a:lnTo>
                <a:pt x="2617982" y="454360"/>
              </a:lnTo>
              <a:lnTo>
                <a:pt x="0" y="454360"/>
              </a:lnTo>
              <a:lnTo>
                <a:pt x="0" y="908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A9966-8F0A-457C-9DCE-58DB55946A70}">
      <dsp:nvSpPr>
        <dsp:cNvPr id="0" name=""/>
        <dsp:cNvSpPr/>
      </dsp:nvSpPr>
      <dsp:spPr>
        <a:xfrm>
          <a:off x="2533600" y="2634"/>
          <a:ext cx="4671475" cy="21636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8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ΒΡΑΧΥΧΡΟΝΗ  ΜΝΗΜΗ</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l-GR" sz="18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Οργάνωση (π.χ. συνένωση)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Συγκράτηση (φωναχτή ή σιωπηλή επανάληψη) και</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Ανάσυρση  πληροφοριών</a:t>
          </a:r>
        </a:p>
      </dsp:txBody>
      <dsp:txXfrm>
        <a:off x="2533600" y="2634"/>
        <a:ext cx="4671475" cy="2163621"/>
      </dsp:txXfrm>
    </dsp:sp>
    <dsp:sp modelId="{97F3C594-EB5C-4101-8A1E-8E594953F735}">
      <dsp:nvSpPr>
        <dsp:cNvPr id="0" name=""/>
        <dsp:cNvSpPr/>
      </dsp:nvSpPr>
      <dsp:spPr>
        <a:xfrm>
          <a:off x="87733" y="3074977"/>
          <a:ext cx="4327243" cy="23163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0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ΑΜΕΣΗ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1" u="none" strike="noStrike" kern="1200" cap="none" normalizeH="0" baseline="0" dirty="0">
              <a:ln>
                <a:noFill/>
              </a:ln>
              <a:solidFill>
                <a:schemeClr val="bg1"/>
              </a:solidFill>
              <a:effectLst/>
              <a:latin typeface="Arial" panose="020B0604020202020204" pitchFamily="34" charset="0"/>
              <a:cs typeface="Arial" panose="020B0604020202020204" pitchFamily="34" charset="0"/>
            </a:rPr>
            <a:t>το πινάκιο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1" i="1"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όπου ακουμπάμε τις πληροφορίες έως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ότου αποφασίσουμε</a:t>
          </a:r>
          <a:r>
            <a:rPr kumimoji="0" lang="en-US"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να τις επεξεργαστούμε</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ΕΠΗΡΕΑΖΕΤΑΙ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Από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Την αξία της πληροφορίας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Τις απειλές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Τα συναισθήματα</a:t>
          </a:r>
          <a:endParaRPr kumimoji="0" lang="el-GR" altLang="el-GR" sz="10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dsp:txBody>
      <dsp:txXfrm>
        <a:off x="87733" y="3074977"/>
        <a:ext cx="4327243" cy="2316330"/>
      </dsp:txXfrm>
    </dsp:sp>
    <dsp:sp modelId="{AB7C8E37-9E76-4983-BD08-AE57BE477F3F}">
      <dsp:nvSpPr>
        <dsp:cNvPr id="0" name=""/>
        <dsp:cNvSpPr/>
      </dsp:nvSpPr>
      <dsp:spPr>
        <a:xfrm>
          <a:off x="5323698" y="3074977"/>
          <a:ext cx="4327243" cy="23437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ΕΝΕΡΓΟΣ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1" u="none" strike="noStrike" kern="1200" cap="none" normalizeH="0" baseline="0" dirty="0">
              <a:ln>
                <a:noFill/>
              </a:ln>
              <a:solidFill>
                <a:schemeClr val="bg1"/>
              </a:solidFill>
              <a:effectLst/>
              <a:latin typeface="Arial" panose="020B0604020202020204" pitchFamily="34" charset="0"/>
              <a:cs typeface="Arial" panose="020B0604020202020204" pitchFamily="34" charset="0"/>
            </a:rPr>
            <a:t>το τραπέζι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Όπου πραγματοποιείται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Ενεργητική και ευέλικτη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επεξεργασία των πληροφοριών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Το κέντρο 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ανθρώπινης συνείδησης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3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dsp:txBody>
      <dsp:txXfrm>
        <a:off x="5323698" y="3074977"/>
        <a:ext cx="4327243" cy="23437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8396E-40D8-4F1B-A77B-D9530E5125BA}">
      <dsp:nvSpPr>
        <dsp:cNvPr id="0" name=""/>
        <dsp:cNvSpPr/>
      </dsp:nvSpPr>
      <dsp:spPr>
        <a:xfrm>
          <a:off x="3350243" y="1101"/>
          <a:ext cx="1583076"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rPr>
            <a:t>Επιλογή στρατηγικής</a:t>
          </a:r>
        </a:p>
      </dsp:txBody>
      <dsp:txXfrm>
        <a:off x="3392120" y="42978"/>
        <a:ext cx="1499322" cy="774103"/>
      </dsp:txXfrm>
    </dsp:sp>
    <dsp:sp modelId="{6333D9D7-72BE-486F-B8A5-200F798442DE}">
      <dsp:nvSpPr>
        <dsp:cNvPr id="0" name=""/>
        <dsp:cNvSpPr/>
      </dsp:nvSpPr>
      <dsp:spPr>
        <a:xfrm>
          <a:off x="2119125" y="430030"/>
          <a:ext cx="4045313" cy="4045313"/>
        </a:xfrm>
        <a:custGeom>
          <a:avLst/>
          <a:gdLst/>
          <a:ahLst/>
          <a:cxnLst/>
          <a:rect l="0" t="0" r="0" b="0"/>
          <a:pathLst>
            <a:path>
              <a:moveTo>
                <a:pt x="2934588" y="217242"/>
              </a:moveTo>
              <a:arcTo wR="2022656" hR="2022656" stAng="17807926" swAng="68212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FA7230-CB10-43A5-B068-DC05421AD108}">
      <dsp:nvSpPr>
        <dsp:cNvPr id="0" name=""/>
        <dsp:cNvSpPr/>
      </dsp:nvSpPr>
      <dsp:spPr>
        <a:xfrm>
          <a:off x="4982113" y="947876"/>
          <a:ext cx="1822682" cy="9869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Προϋπάρχουσα γνώση / πρόκληση ενδιαφέροντος</a:t>
          </a:r>
        </a:p>
      </dsp:txBody>
      <dsp:txXfrm>
        <a:off x="5030293" y="996056"/>
        <a:ext cx="1726322" cy="890604"/>
      </dsp:txXfrm>
    </dsp:sp>
    <dsp:sp modelId="{A6298A72-4DAE-4309-A218-4EDC722AE6AE}">
      <dsp:nvSpPr>
        <dsp:cNvPr id="0" name=""/>
        <dsp:cNvSpPr/>
      </dsp:nvSpPr>
      <dsp:spPr>
        <a:xfrm>
          <a:off x="2119125" y="430030"/>
          <a:ext cx="4045313" cy="4045313"/>
        </a:xfrm>
        <a:custGeom>
          <a:avLst/>
          <a:gdLst/>
          <a:ahLst/>
          <a:cxnLst/>
          <a:rect l="0" t="0" r="0" b="0"/>
          <a:pathLst>
            <a:path>
              <a:moveTo>
                <a:pt x="4022571" y="1720198"/>
              </a:moveTo>
              <a:arcTo wR="2022656" hR="2022656" stAng="21084000" swAng="11460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6E79577-EAB0-4C1D-A8C3-86F90FFDA48C}">
      <dsp:nvSpPr>
        <dsp:cNvPr id="0" name=""/>
        <dsp:cNvSpPr/>
      </dsp:nvSpPr>
      <dsp:spPr>
        <a:xfrm>
          <a:off x="5039576" y="3035086"/>
          <a:ext cx="1707756"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Παρουσίαση στρατηγικής</a:t>
          </a:r>
        </a:p>
      </dsp:txBody>
      <dsp:txXfrm>
        <a:off x="5081453" y="3076963"/>
        <a:ext cx="1624002" cy="774103"/>
      </dsp:txXfrm>
    </dsp:sp>
    <dsp:sp modelId="{7E76B571-4323-45ED-934E-59B0E373574B}">
      <dsp:nvSpPr>
        <dsp:cNvPr id="0" name=""/>
        <dsp:cNvSpPr/>
      </dsp:nvSpPr>
      <dsp:spPr>
        <a:xfrm>
          <a:off x="2119125" y="430030"/>
          <a:ext cx="4045313" cy="4045313"/>
        </a:xfrm>
        <a:custGeom>
          <a:avLst/>
          <a:gdLst/>
          <a:ahLst/>
          <a:cxnLst/>
          <a:rect l="0" t="0" r="0" b="0"/>
          <a:pathLst>
            <a:path>
              <a:moveTo>
                <a:pt x="3309992" y="3582755"/>
              </a:moveTo>
              <a:arcTo wR="2022656" hR="2022656" stAng="3028310" swAng="9250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F1619EE-7533-4141-988F-E8D980B72163}">
      <dsp:nvSpPr>
        <dsp:cNvPr id="0" name=""/>
        <dsp:cNvSpPr/>
      </dsp:nvSpPr>
      <dsp:spPr>
        <a:xfrm>
          <a:off x="3481892" y="4046415"/>
          <a:ext cx="1319780"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Εφαρμογή στρατηγικής</a:t>
          </a:r>
        </a:p>
      </dsp:txBody>
      <dsp:txXfrm>
        <a:off x="3523769" y="4088292"/>
        <a:ext cx="1236026" cy="774103"/>
      </dsp:txXfrm>
    </dsp:sp>
    <dsp:sp modelId="{898B023D-5094-49E7-9531-65715C3EBE7F}">
      <dsp:nvSpPr>
        <dsp:cNvPr id="0" name=""/>
        <dsp:cNvSpPr/>
      </dsp:nvSpPr>
      <dsp:spPr>
        <a:xfrm>
          <a:off x="2119125" y="430030"/>
          <a:ext cx="4045313" cy="4045313"/>
        </a:xfrm>
        <a:custGeom>
          <a:avLst/>
          <a:gdLst/>
          <a:ahLst/>
          <a:cxnLst/>
          <a:rect l="0" t="0" r="0" b="0"/>
          <a:pathLst>
            <a:path>
              <a:moveTo>
                <a:pt x="1196416" y="3868860"/>
              </a:moveTo>
              <a:arcTo wR="2022656" hR="2022656" stAng="6846610" swAng="9250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095D5B-84E1-40F5-9EAA-5B2E37FBCC2E}">
      <dsp:nvSpPr>
        <dsp:cNvPr id="0" name=""/>
        <dsp:cNvSpPr/>
      </dsp:nvSpPr>
      <dsp:spPr>
        <a:xfrm>
          <a:off x="1583499" y="3035086"/>
          <a:ext cx="1613220"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Ανατροφοδότηση </a:t>
          </a:r>
        </a:p>
      </dsp:txBody>
      <dsp:txXfrm>
        <a:off x="1625376" y="3076963"/>
        <a:ext cx="1529466" cy="774103"/>
      </dsp:txXfrm>
    </dsp:sp>
    <dsp:sp modelId="{771C37BD-A2FE-4D4E-A6EB-9D1DF74E0EEC}">
      <dsp:nvSpPr>
        <dsp:cNvPr id="0" name=""/>
        <dsp:cNvSpPr/>
      </dsp:nvSpPr>
      <dsp:spPr>
        <a:xfrm>
          <a:off x="2119125" y="430030"/>
          <a:ext cx="4045313" cy="4045313"/>
        </a:xfrm>
        <a:custGeom>
          <a:avLst/>
          <a:gdLst/>
          <a:ahLst/>
          <a:cxnLst/>
          <a:rect l="0" t="0" r="0" b="0"/>
          <a:pathLst>
            <a:path>
              <a:moveTo>
                <a:pt x="31564" y="2378597"/>
              </a:moveTo>
              <a:arcTo wR="2022656" hR="2022656" stAng="10191870" swAng="121626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56E58E-B3B8-4073-B10D-5F1AE73E5F54}">
      <dsp:nvSpPr>
        <dsp:cNvPr id="0" name=""/>
        <dsp:cNvSpPr/>
      </dsp:nvSpPr>
      <dsp:spPr>
        <a:xfrm>
          <a:off x="1435783" y="1012429"/>
          <a:ext cx="1908652"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Γενίκευση </a:t>
          </a:r>
        </a:p>
      </dsp:txBody>
      <dsp:txXfrm>
        <a:off x="1477660" y="1054306"/>
        <a:ext cx="1824898" cy="774103"/>
      </dsp:txXfrm>
    </dsp:sp>
    <dsp:sp modelId="{D7BBE039-D0AC-49F5-A4EE-79641323C933}">
      <dsp:nvSpPr>
        <dsp:cNvPr id="0" name=""/>
        <dsp:cNvSpPr/>
      </dsp:nvSpPr>
      <dsp:spPr>
        <a:xfrm>
          <a:off x="2119125" y="430030"/>
          <a:ext cx="4045313" cy="4045313"/>
        </a:xfrm>
        <a:custGeom>
          <a:avLst/>
          <a:gdLst/>
          <a:ahLst/>
          <a:cxnLst/>
          <a:rect l="0" t="0" r="0" b="0"/>
          <a:pathLst>
            <a:path>
              <a:moveTo>
                <a:pt x="714138" y="480282"/>
              </a:moveTo>
              <a:arcTo wR="2022656" hR="2022656" stAng="13781365" swAng="77918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30D03-7F34-42D9-AC96-0A753496CB10}">
      <dsp:nvSpPr>
        <dsp:cNvPr id="0" name=""/>
        <dsp:cNvSpPr/>
      </dsp:nvSpPr>
      <dsp:spPr>
        <a:xfrm>
          <a:off x="2566823" y="770"/>
          <a:ext cx="2676391" cy="173965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t>ΣΚΕΨΕΙΣ</a:t>
          </a:r>
        </a:p>
        <a:p>
          <a:pPr marL="0" lvl="0" indent="0" algn="ctr" defTabSz="1244600">
            <a:lnSpc>
              <a:spcPct val="90000"/>
            </a:lnSpc>
            <a:spcBef>
              <a:spcPct val="0"/>
            </a:spcBef>
            <a:spcAft>
              <a:spcPct val="35000"/>
            </a:spcAft>
            <a:buNone/>
          </a:pPr>
          <a:r>
            <a:rPr lang="el-GR" sz="2800" b="1" kern="1200" dirty="0"/>
            <a:t>(γνωσίες)</a:t>
          </a:r>
          <a:endParaRPr lang="en-US" sz="2800" b="1" kern="1200" dirty="0"/>
        </a:p>
        <a:p>
          <a:pPr marL="0" lvl="0" indent="0" algn="ctr" defTabSz="1244600">
            <a:lnSpc>
              <a:spcPct val="90000"/>
            </a:lnSpc>
            <a:spcBef>
              <a:spcPct val="0"/>
            </a:spcBef>
            <a:spcAft>
              <a:spcPct val="35000"/>
            </a:spcAft>
            <a:buNone/>
          </a:pPr>
          <a:endParaRPr lang="el-GR" sz="3200" b="1" kern="1200" dirty="0"/>
        </a:p>
      </dsp:txBody>
      <dsp:txXfrm>
        <a:off x="2651746" y="85693"/>
        <a:ext cx="2506545" cy="1569808"/>
      </dsp:txXfrm>
    </dsp:sp>
    <dsp:sp modelId="{88CEC2F4-3D87-4F93-A6CC-287DD9FE471E}">
      <dsp:nvSpPr>
        <dsp:cNvPr id="0" name=""/>
        <dsp:cNvSpPr/>
      </dsp:nvSpPr>
      <dsp:spPr>
        <a:xfrm>
          <a:off x="1998471" y="1103188"/>
          <a:ext cx="4640112" cy="4640112"/>
        </a:xfrm>
        <a:custGeom>
          <a:avLst/>
          <a:gdLst/>
          <a:ahLst/>
          <a:cxnLst/>
          <a:rect l="0" t="0" r="0" b="0"/>
          <a:pathLst>
            <a:path>
              <a:moveTo>
                <a:pt x="3672806" y="435188"/>
              </a:moveTo>
              <a:arcTo wR="2320056" hR="2320056" stAng="18339996" swAng="239044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EDE9FF-2BEE-4B97-BD2E-E860F09B4AD0}">
      <dsp:nvSpPr>
        <dsp:cNvPr id="0" name=""/>
        <dsp:cNvSpPr/>
      </dsp:nvSpPr>
      <dsp:spPr>
        <a:xfrm>
          <a:off x="4973959" y="3329552"/>
          <a:ext cx="2946920" cy="173965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t>ΣΥΝΑΙΣΘΗΜΑΤΑ</a:t>
          </a:r>
          <a:r>
            <a:rPr lang="el-GR" sz="1900" kern="1200" dirty="0"/>
            <a:t> </a:t>
          </a:r>
        </a:p>
      </dsp:txBody>
      <dsp:txXfrm>
        <a:off x="5058882" y="3414475"/>
        <a:ext cx="2777074" cy="1569808"/>
      </dsp:txXfrm>
    </dsp:sp>
    <dsp:sp modelId="{9B0A350C-B518-4F1F-AD07-6136681E2603}">
      <dsp:nvSpPr>
        <dsp:cNvPr id="0" name=""/>
        <dsp:cNvSpPr/>
      </dsp:nvSpPr>
      <dsp:spPr>
        <a:xfrm>
          <a:off x="1918715" y="1122515"/>
          <a:ext cx="4640112" cy="4640112"/>
        </a:xfrm>
        <a:custGeom>
          <a:avLst/>
          <a:gdLst/>
          <a:ahLst/>
          <a:cxnLst/>
          <a:rect l="0" t="0" r="0" b="0"/>
          <a:pathLst>
            <a:path>
              <a:moveTo>
                <a:pt x="3459491" y="4341033"/>
              </a:moveTo>
              <a:arcTo wR="2320056" hR="2320056" stAng="3635131" swAng="34138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707354-306A-42A2-8ACD-AFDC0F67F778}">
      <dsp:nvSpPr>
        <dsp:cNvPr id="0" name=""/>
        <dsp:cNvSpPr/>
      </dsp:nvSpPr>
      <dsp:spPr>
        <a:xfrm>
          <a:off x="491420" y="3384372"/>
          <a:ext cx="2725235" cy="173965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t>ΣΥΜΠΕΡΙΦΟΡΕΣ</a:t>
          </a:r>
          <a:r>
            <a:rPr lang="el-GR" sz="1800" kern="1200" dirty="0"/>
            <a:t> </a:t>
          </a:r>
        </a:p>
      </dsp:txBody>
      <dsp:txXfrm>
        <a:off x="576343" y="3469295"/>
        <a:ext cx="2555389" cy="1569808"/>
      </dsp:txXfrm>
    </dsp:sp>
    <dsp:sp modelId="{4AAB4B86-E33A-4195-92A9-76A7FB3DFDEA}">
      <dsp:nvSpPr>
        <dsp:cNvPr id="0" name=""/>
        <dsp:cNvSpPr/>
      </dsp:nvSpPr>
      <dsp:spPr>
        <a:xfrm>
          <a:off x="1594161" y="864068"/>
          <a:ext cx="4640112" cy="4640112"/>
        </a:xfrm>
        <a:custGeom>
          <a:avLst/>
          <a:gdLst/>
          <a:ahLst/>
          <a:cxnLst/>
          <a:rect l="0" t="0" r="0" b="0"/>
          <a:pathLst>
            <a:path>
              <a:moveTo>
                <a:pt x="14512" y="2060963"/>
              </a:moveTo>
              <a:arcTo wR="2320056" hR="2320056" stAng="11184713" swAng="220324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3C2C5-4275-4F6A-B0D0-B634A7F0302A}">
      <dsp:nvSpPr>
        <dsp:cNvPr id="0" name=""/>
        <dsp:cNvSpPr/>
      </dsp:nvSpPr>
      <dsp:spPr>
        <a:xfrm>
          <a:off x="2533442" y="561319"/>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Αρνητικές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Αυτο-επικριτικές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Επιλεκτικές και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προκατειλημμένες</a:t>
          </a:r>
        </a:p>
      </dsp:txBody>
      <dsp:txXfrm>
        <a:off x="2533442" y="561319"/>
        <a:ext cx="1504615" cy="1504615"/>
      </dsp:txXfrm>
    </dsp:sp>
    <dsp:sp modelId="{0CCE7F8A-D974-4BC3-9090-5830F967F6EC}">
      <dsp:nvSpPr>
        <dsp:cNvPr id="0" name=""/>
        <dsp:cNvSpPr/>
      </dsp:nvSpPr>
      <dsp:spPr>
        <a:xfrm>
          <a:off x="239078" y="264591"/>
          <a:ext cx="3560442" cy="3560442"/>
        </a:xfrm>
        <a:prstGeom prst="circularArrow">
          <a:avLst>
            <a:gd name="adj1" fmla="val 8241"/>
            <a:gd name="adj2" fmla="val 575443"/>
            <a:gd name="adj3" fmla="val 2966940"/>
            <a:gd name="adj4" fmla="val 496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493B61-B7DD-4E81-96FC-49CD64F3C058}">
      <dsp:nvSpPr>
        <dsp:cNvPr id="0" name=""/>
        <dsp:cNvSpPr/>
      </dsp:nvSpPr>
      <dsp:spPr>
        <a:xfrm>
          <a:off x="1266992" y="2754875"/>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Δυσάρεστα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Αγχώδη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Καταθλιπτικά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Θυμού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400" b="0" i="0" u="none" strike="noStrike" kern="1200" cap="none" normalizeH="0" baseline="0">
            <a:ln>
              <a:noFill/>
            </a:ln>
            <a:solidFill>
              <a:schemeClr val="tx1"/>
            </a:solidFill>
            <a:effectLst/>
            <a:latin typeface="Arial" pitchFamily="34" charset="0"/>
            <a:cs typeface="Arial" pitchFamily="34" charset="0"/>
          </a:endParaRPr>
        </a:p>
      </dsp:txBody>
      <dsp:txXfrm>
        <a:off x="1266992" y="2754875"/>
        <a:ext cx="1504615" cy="1504615"/>
      </dsp:txXfrm>
    </dsp:sp>
    <dsp:sp modelId="{54C8F9B6-AC34-489D-8C1E-88979261CF8E}">
      <dsp:nvSpPr>
        <dsp:cNvPr id="0" name=""/>
        <dsp:cNvSpPr/>
      </dsp:nvSpPr>
      <dsp:spPr>
        <a:xfrm>
          <a:off x="239078" y="264591"/>
          <a:ext cx="3560442" cy="3560442"/>
        </a:xfrm>
        <a:prstGeom prst="circularArrow">
          <a:avLst>
            <a:gd name="adj1" fmla="val 8241"/>
            <a:gd name="adj2" fmla="val 575443"/>
            <a:gd name="adj3" fmla="val 10174902"/>
            <a:gd name="adj4" fmla="val 7257617"/>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2EF4C-1880-4C84-8F6F-05F6C9C63C1A}">
      <dsp:nvSpPr>
        <dsp:cNvPr id="0" name=""/>
        <dsp:cNvSpPr/>
      </dsp:nvSpPr>
      <dsp:spPr>
        <a:xfrm>
          <a:off x="541" y="561319"/>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3. Συμπεριφορά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Αποφεύγω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Παραιτούμαι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ακατάλληλα </a:t>
          </a:r>
        </a:p>
      </dsp:txBody>
      <dsp:txXfrm>
        <a:off x="541" y="561319"/>
        <a:ext cx="1504615" cy="1504615"/>
      </dsp:txXfrm>
    </dsp:sp>
    <dsp:sp modelId="{1A27ECDA-044B-464A-A3EE-5BF62F45445A}">
      <dsp:nvSpPr>
        <dsp:cNvPr id="0" name=""/>
        <dsp:cNvSpPr/>
      </dsp:nvSpPr>
      <dsp:spPr>
        <a:xfrm>
          <a:off x="239078" y="264591"/>
          <a:ext cx="3560442" cy="3560442"/>
        </a:xfrm>
        <a:prstGeom prst="circularArrow">
          <a:avLst>
            <a:gd name="adj1" fmla="val 8241"/>
            <a:gd name="adj2" fmla="val 575443"/>
            <a:gd name="adj3" fmla="val 16859603"/>
            <a:gd name="adj4" fmla="val 149649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0:29.222"/>
    </inkml:context>
    <inkml:brush xml:id="br0">
      <inkml:brushProperty name="width" value="0.06667" units="cm"/>
      <inkml:brushProperty name="height" value="0.06667" units="cm"/>
      <inkml:brushProperty name="fitToCurve" value="1"/>
    </inkml:brush>
  </inkml:definitions>
  <inkml:trace contextRef="#ctx0" brushRef="#br0">0 0 0</inkml:trace>
  <inkml:trace contextRef="#ctx0" brushRef="#br0" timeOffset="-92047.94">2386-385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5.9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9.8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19.1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0.03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9.695"/>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40.159"/>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25141-AEA0-41D1-AB7E-1041E44A2DC6}" type="datetimeFigureOut">
              <a:rPr lang="el-GR" smtClean="0"/>
              <a:t>22/9/2022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94845-5E3B-4231-AF94-C6407F4EF0F6}" type="slidenum">
              <a:rPr lang="el-GR" smtClean="0"/>
              <a:t>‹#›</a:t>
            </a:fld>
            <a:endParaRPr lang="el-GR"/>
          </a:p>
        </p:txBody>
      </p:sp>
    </p:spTree>
    <p:extLst>
      <p:ext uri="{BB962C8B-B14F-4D97-AF65-F5344CB8AC3E}">
        <p14:creationId xmlns:p14="http://schemas.microsoft.com/office/powerpoint/2010/main" val="391144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xfrm>
            <a:off x="381000" y="685800"/>
            <a:ext cx="6096000" cy="3429000"/>
          </a:xfrm>
          <a:ln/>
        </p:spPr>
      </p:sp>
      <p:sp>
        <p:nvSpPr>
          <p:cNvPr id="7270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2708"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D6F6C-8476-4336-93E3-983B2B3D96E2}"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a:ln/>
        </p:spPr>
      </p:sp>
      <p:sp>
        <p:nvSpPr>
          <p:cNvPr id="60419" name="2 - Θέση σημειώσεων"/>
          <p:cNvSpPr>
            <a:spLocks noGrp="1"/>
          </p:cNvSpPr>
          <p:nvPr>
            <p:ph type="body" idx="1"/>
          </p:nvPr>
        </p:nvSpPr>
        <p:spPr>
          <a:noFill/>
          <a:ln/>
        </p:spPr>
        <p:txBody>
          <a:bodyPr/>
          <a:lstStyle/>
          <a:p>
            <a:endParaRPr lang="el-GR"/>
          </a:p>
        </p:txBody>
      </p:sp>
      <p:sp>
        <p:nvSpPr>
          <p:cNvPr id="60420"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6574FC-EE2B-47FE-A824-BABFC31D1FD1}"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xfrm>
            <a:off x="381000" y="685800"/>
            <a:ext cx="6096000" cy="3429000"/>
          </a:xfrm>
          <a:ln/>
        </p:spPr>
      </p:sp>
      <p:sp>
        <p:nvSpPr>
          <p:cNvPr id="7475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4756"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8B032-4503-44F3-A8AA-F6D456BA636E}"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p:spPr>
        <p:txBody>
          <a:bodyPr/>
          <a:lstStyle/>
          <a:p>
            <a:endParaRPr lang="el-GR"/>
          </a:p>
        </p:txBody>
      </p:sp>
      <p:sp>
        <p:nvSpPr>
          <p:cNvPr id="135172" name="3 - Θέση αριθμού διαφάνειας"/>
          <p:cNvSpPr>
            <a:spLocks noGrp="1"/>
          </p:cNvSpPr>
          <p:nvPr>
            <p:ph type="sldNum" sz="quarter" idx="5"/>
          </p:nvPr>
        </p:nvSpPr>
        <p:spPr>
          <a:ln>
            <a:miter lim="800000"/>
            <a:headEnd/>
            <a:tailEnd/>
          </a:ln>
        </p:spPr>
        <p:txBody>
          <a:bodyPr/>
          <a:lstStyle/>
          <a:p>
            <a:pPr>
              <a:defRPr/>
            </a:pPr>
            <a:fld id="{8865C3CC-A3E7-4DB2-A495-9315FF150F68}" type="slidenum">
              <a:rPr lang="el-GR" smtClean="0"/>
              <a:pPr>
                <a:defRPr/>
              </a:pPr>
              <a:t>118</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Θέση εικόνας διαφάνειας">
            <a:extLst>
              <a:ext uri="{FF2B5EF4-FFF2-40B4-BE49-F238E27FC236}">
                <a16:creationId xmlns:a16="http://schemas.microsoft.com/office/drawing/2014/main" id="{47AF9902-5FE1-4C9B-8A45-C29F5D1BA0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 Θέση σημειώσεων">
            <a:extLst>
              <a:ext uri="{FF2B5EF4-FFF2-40B4-BE49-F238E27FC236}">
                <a16:creationId xmlns:a16="http://schemas.microsoft.com/office/drawing/2014/main" id="{3F0AD285-DAFE-4559-A234-10B027902E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45060" name="3 - Θέση αριθμού διαφάνειας">
            <a:extLst>
              <a:ext uri="{FF2B5EF4-FFF2-40B4-BE49-F238E27FC236}">
                <a16:creationId xmlns:a16="http://schemas.microsoft.com/office/drawing/2014/main" id="{2DB43A74-807C-4A3B-8AC2-278EF9F3DD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61FBAC-1144-4DD5-BE5C-5D2E8218D42F}"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Θέση εικόνας διαφάνειας"/>
          <p:cNvSpPr>
            <a:spLocks noGrp="1" noRot="1" noChangeAspect="1" noTextEdit="1"/>
          </p:cNvSpPr>
          <p:nvPr>
            <p:ph type="sldImg"/>
          </p:nvPr>
        </p:nvSpPr>
        <p:spPr>
          <a:ln/>
        </p:spPr>
      </p:sp>
      <p:sp>
        <p:nvSpPr>
          <p:cNvPr id="55299" name="2 - Θέση σημειώσεων"/>
          <p:cNvSpPr>
            <a:spLocks noGrp="1"/>
          </p:cNvSpPr>
          <p:nvPr>
            <p:ph type="body" idx="1"/>
          </p:nvPr>
        </p:nvSpPr>
        <p:spPr>
          <a:noFill/>
          <a:ln/>
        </p:spPr>
        <p:txBody>
          <a:bodyPr/>
          <a:lstStyle/>
          <a:p>
            <a:endParaRPr lang="el-GR" dirty="0"/>
          </a:p>
        </p:txBody>
      </p:sp>
      <p:sp>
        <p:nvSpPr>
          <p:cNvPr id="55300" name="3 - Θέση αριθμού διαφάνειας"/>
          <p:cNvSpPr>
            <a:spLocks noGrp="1"/>
          </p:cNvSpPr>
          <p:nvPr>
            <p:ph type="sldNum" sz="quarter" idx="5"/>
          </p:nvPr>
        </p:nvSpPr>
        <p:spPr>
          <a:noFill/>
        </p:spPr>
        <p:txBody>
          <a:bodyPr/>
          <a:lstStyle/>
          <a:p>
            <a:fld id="{BE35A456-56BD-4987-9D96-D646F50086EF}" type="slidenum">
              <a:rPr lang="el-GR" smtClean="0"/>
              <a:pPr/>
              <a:t>131</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ln/>
        </p:spPr>
      </p:sp>
      <p:sp>
        <p:nvSpPr>
          <p:cNvPr id="62467" name="2 - Θέση σημειώσεων"/>
          <p:cNvSpPr>
            <a:spLocks noGrp="1"/>
          </p:cNvSpPr>
          <p:nvPr>
            <p:ph type="body" idx="1"/>
          </p:nvPr>
        </p:nvSpPr>
        <p:spPr>
          <a:noFill/>
          <a:ln/>
        </p:spPr>
        <p:txBody>
          <a:bodyPr/>
          <a:lstStyle/>
          <a:p>
            <a:endParaRPr lang="el-GR"/>
          </a:p>
        </p:txBody>
      </p:sp>
      <p:sp>
        <p:nvSpPr>
          <p:cNvPr id="62468" name="3 - Θέση αριθμού διαφάνειας"/>
          <p:cNvSpPr>
            <a:spLocks noGrp="1"/>
          </p:cNvSpPr>
          <p:nvPr>
            <p:ph type="sldNum" sz="quarter" idx="5"/>
          </p:nvPr>
        </p:nvSpPr>
        <p:spPr>
          <a:noFill/>
        </p:spPr>
        <p:txBody>
          <a:bodyPr/>
          <a:lstStyle/>
          <a:p>
            <a:fld id="{320EA39C-8836-4CBA-8F77-0FC66A2BD4B0}" type="slidenum">
              <a:rPr lang="el-GR" smtClean="0"/>
              <a:pPr/>
              <a:t>141</a:t>
            </a:fld>
            <a:endParaRPr lang="el-GR"/>
          </a:p>
        </p:txBody>
      </p:sp>
    </p:spTree>
    <p:extLst>
      <p:ext uri="{BB962C8B-B14F-4D97-AF65-F5344CB8AC3E}">
        <p14:creationId xmlns:p14="http://schemas.microsoft.com/office/powerpoint/2010/main" val="315591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a:ln/>
        </p:spPr>
      </p:sp>
      <p:sp>
        <p:nvSpPr>
          <p:cNvPr id="63491" name="2 - Θέση σημειώσεων"/>
          <p:cNvSpPr>
            <a:spLocks noGrp="1"/>
          </p:cNvSpPr>
          <p:nvPr>
            <p:ph type="body" idx="1"/>
          </p:nvPr>
        </p:nvSpPr>
        <p:spPr>
          <a:noFill/>
          <a:ln/>
        </p:spPr>
        <p:txBody>
          <a:bodyPr/>
          <a:lstStyle/>
          <a:p>
            <a:endParaRPr lang="el-GR"/>
          </a:p>
        </p:txBody>
      </p:sp>
      <p:sp>
        <p:nvSpPr>
          <p:cNvPr id="63492" name="3 - Θέση αριθμού διαφάνειας"/>
          <p:cNvSpPr>
            <a:spLocks noGrp="1"/>
          </p:cNvSpPr>
          <p:nvPr>
            <p:ph type="sldNum" sz="quarter" idx="5"/>
          </p:nvPr>
        </p:nvSpPr>
        <p:spPr>
          <a:noFill/>
        </p:spPr>
        <p:txBody>
          <a:bodyPr/>
          <a:lstStyle/>
          <a:p>
            <a:fld id="{FDF0540C-5D75-4E6B-8CC5-F6999FBA9926}" type="slidenum">
              <a:rPr lang="el-GR" smtClean="0"/>
              <a:pPr/>
              <a:t>146</a:t>
            </a:fld>
            <a:endParaRPr lang="el-GR"/>
          </a:p>
        </p:txBody>
      </p:sp>
    </p:spTree>
    <p:extLst>
      <p:ext uri="{BB962C8B-B14F-4D97-AF65-F5344CB8AC3E}">
        <p14:creationId xmlns:p14="http://schemas.microsoft.com/office/powerpoint/2010/main" val="75401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Θέση εικόνας διαφάνειας">
            <a:extLst>
              <a:ext uri="{FF2B5EF4-FFF2-40B4-BE49-F238E27FC236}">
                <a16:creationId xmlns:a16="http://schemas.microsoft.com/office/drawing/2014/main" id="{AA455078-8FA9-0147-A9C8-7B610451D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 Θέση σημειώσεων">
            <a:extLst>
              <a:ext uri="{FF2B5EF4-FFF2-40B4-BE49-F238E27FC236}">
                <a16:creationId xmlns:a16="http://schemas.microsoft.com/office/drawing/2014/main" id="{84401090-426F-9C16-9769-0E28E2DD92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latin typeface="Arial" panose="020B0604020202020204" pitchFamily="34" charset="0"/>
            </a:endParaRPr>
          </a:p>
        </p:txBody>
      </p:sp>
      <p:sp>
        <p:nvSpPr>
          <p:cNvPr id="8196" name="3 - Θέση αριθμού διαφάνειας">
            <a:extLst>
              <a:ext uri="{FF2B5EF4-FFF2-40B4-BE49-F238E27FC236}">
                <a16:creationId xmlns:a16="http://schemas.microsoft.com/office/drawing/2014/main" id="{F6184633-7768-4EE2-03B2-67766B7C86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6479CF-7E19-44F2-A6F4-283E9F08DAFC}" type="slidenum">
              <a:rPr lang="el-GR" altLang="el-GR">
                <a:latin typeface="Arial" panose="020B0604020202020204" pitchFamily="34" charset="0"/>
              </a:rPr>
              <a:pPr>
                <a:spcBef>
                  <a:spcPct val="0"/>
                </a:spcBef>
              </a:pPr>
              <a:t>149</a:t>
            </a:fld>
            <a:endParaRPr lang="el-GR" altLang="el-G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Θέση εικόνας διαφάνειας"/>
          <p:cNvSpPr>
            <a:spLocks noGrp="1" noRot="1" noChangeAspect="1" noTextEdit="1"/>
          </p:cNvSpPr>
          <p:nvPr>
            <p:ph type="sldImg"/>
          </p:nvPr>
        </p:nvSpPr>
        <p:spPr>
          <a:ln/>
        </p:spPr>
      </p:sp>
      <p:sp>
        <p:nvSpPr>
          <p:cNvPr id="56323"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6324" name="3 - Θέση αριθμού διαφάνειας"/>
          <p:cNvSpPr>
            <a:spLocks noGrp="1"/>
          </p:cNvSpPr>
          <p:nvPr>
            <p:ph type="sldNum" sz="quarter" idx="5"/>
          </p:nvPr>
        </p:nvSpPr>
        <p:spPr>
          <a:noFill/>
        </p:spPr>
        <p:txBody>
          <a:bodyPr/>
          <a:lstStyle/>
          <a:p>
            <a:fld id="{529732CC-ACB4-473B-85EB-CB63001FF126}" type="slidenum">
              <a:rPr lang="el-GR" smtClean="0">
                <a:latin typeface="Arial" pitchFamily="34" charset="0"/>
              </a:rPr>
              <a:pPr/>
              <a:t>154</a:t>
            </a:fld>
            <a:endParaRPr lang="el-G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Θέση εικόνας διαφάνειας"/>
          <p:cNvSpPr>
            <a:spLocks noGrp="1" noRot="1" noChangeAspect="1" noTextEdit="1"/>
          </p:cNvSpPr>
          <p:nvPr>
            <p:ph type="sldImg"/>
          </p:nvPr>
        </p:nvSpPr>
        <p:spPr>
          <a:ln/>
        </p:spPr>
      </p:sp>
      <p:sp>
        <p:nvSpPr>
          <p:cNvPr id="5734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7348" name="3 - Θέση αριθμού διαφάνειας"/>
          <p:cNvSpPr>
            <a:spLocks noGrp="1"/>
          </p:cNvSpPr>
          <p:nvPr>
            <p:ph type="sldNum" sz="quarter" idx="5"/>
          </p:nvPr>
        </p:nvSpPr>
        <p:spPr>
          <a:noFill/>
        </p:spPr>
        <p:txBody>
          <a:bodyPr/>
          <a:lstStyle/>
          <a:p>
            <a:fld id="{6AA02F47-AC95-457E-A33F-7287A9464E35}" type="slidenum">
              <a:rPr lang="el-GR" smtClean="0">
                <a:latin typeface="Arial" pitchFamily="34" charset="0"/>
              </a:rPr>
              <a:pPr/>
              <a:t>155</a:t>
            </a:fld>
            <a:endParaRPr lang="el-GR">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p:cNvSpPr>
            <a:spLocks noGrp="1" noRot="1" noChangeAspect="1" noTextEdit="1"/>
          </p:cNvSpPr>
          <p:nvPr>
            <p:ph type="sldImg"/>
          </p:nvPr>
        </p:nvSpPr>
        <p:spPr>
          <a:ln/>
        </p:spPr>
      </p:sp>
      <p:sp>
        <p:nvSpPr>
          <p:cNvPr id="50179" name="2 - Θέση σημειώσεων"/>
          <p:cNvSpPr>
            <a:spLocks noGrp="1"/>
          </p:cNvSpPr>
          <p:nvPr>
            <p:ph type="body" idx="1"/>
          </p:nvPr>
        </p:nvSpPr>
        <p:spPr>
          <a:noFill/>
          <a:ln/>
        </p:spPr>
        <p:txBody>
          <a:bodyPr/>
          <a:lstStyle/>
          <a:p>
            <a:endParaRPr lang="el-GR"/>
          </a:p>
        </p:txBody>
      </p:sp>
      <p:sp>
        <p:nvSpPr>
          <p:cNvPr id="50180"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B60B3-8461-4840-BF3D-4DB073300FCD}"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a:ln/>
        </p:spPr>
      </p:sp>
      <p:sp>
        <p:nvSpPr>
          <p:cNvPr id="5939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9396" name="3 - Θέση αριθμού διαφάνειας"/>
          <p:cNvSpPr>
            <a:spLocks noGrp="1"/>
          </p:cNvSpPr>
          <p:nvPr>
            <p:ph type="sldNum" sz="quarter" idx="5"/>
          </p:nvPr>
        </p:nvSpPr>
        <p:spPr>
          <a:noFill/>
        </p:spPr>
        <p:txBody>
          <a:bodyPr/>
          <a:lstStyle/>
          <a:p>
            <a:fld id="{06354D71-FC0E-4C0F-A247-F68B224B2EA9}" type="slidenum">
              <a:rPr lang="el-GR" smtClean="0">
                <a:latin typeface="Arial" pitchFamily="34" charset="0"/>
              </a:rPr>
              <a:pPr/>
              <a:t>156</a:t>
            </a:fld>
            <a:endParaRPr lang="el-GR">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a:ln/>
        </p:spPr>
      </p:sp>
      <p:sp>
        <p:nvSpPr>
          <p:cNvPr id="6041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0420" name="3 - Θέση αριθμού διαφάνειας"/>
          <p:cNvSpPr>
            <a:spLocks noGrp="1"/>
          </p:cNvSpPr>
          <p:nvPr>
            <p:ph type="sldNum" sz="quarter" idx="5"/>
          </p:nvPr>
        </p:nvSpPr>
        <p:spPr>
          <a:noFill/>
        </p:spPr>
        <p:txBody>
          <a:bodyPr/>
          <a:lstStyle/>
          <a:p>
            <a:fld id="{C8F85924-2F47-4B45-89E1-33897AA2F7B2}" type="slidenum">
              <a:rPr lang="el-GR" smtClean="0">
                <a:latin typeface="Arial" pitchFamily="34" charset="0"/>
              </a:rPr>
              <a:pPr/>
              <a:t>157</a:t>
            </a:fld>
            <a:endParaRPr lang="el-GR">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ln/>
        </p:spPr>
      </p:sp>
      <p:sp>
        <p:nvSpPr>
          <p:cNvPr id="6246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2468" name="3 - Θέση αριθμού διαφάνειας"/>
          <p:cNvSpPr>
            <a:spLocks noGrp="1"/>
          </p:cNvSpPr>
          <p:nvPr>
            <p:ph type="sldNum" sz="quarter" idx="5"/>
          </p:nvPr>
        </p:nvSpPr>
        <p:spPr>
          <a:noFill/>
        </p:spPr>
        <p:txBody>
          <a:bodyPr/>
          <a:lstStyle/>
          <a:p>
            <a:fld id="{9D2B2FEB-FECC-47AD-BF30-ED6721D2EE87}" type="slidenum">
              <a:rPr lang="el-GR" smtClean="0">
                <a:latin typeface="Arial" pitchFamily="34" charset="0"/>
              </a:rPr>
              <a:pPr/>
              <a:t>158</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a:ln/>
        </p:spPr>
      </p:sp>
      <p:sp>
        <p:nvSpPr>
          <p:cNvPr id="63491"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3492" name="3 - Θέση αριθμού διαφάνειας"/>
          <p:cNvSpPr>
            <a:spLocks noGrp="1"/>
          </p:cNvSpPr>
          <p:nvPr>
            <p:ph type="sldNum" sz="quarter" idx="5"/>
          </p:nvPr>
        </p:nvSpPr>
        <p:spPr>
          <a:noFill/>
        </p:spPr>
        <p:txBody>
          <a:bodyPr/>
          <a:lstStyle/>
          <a:p>
            <a:fld id="{D257BF83-058C-429D-B1E2-DDC6F1759087}" type="slidenum">
              <a:rPr lang="el-GR" smtClean="0">
                <a:latin typeface="Arial" pitchFamily="34" charset="0"/>
              </a:rPr>
              <a:pPr/>
              <a:t>159</a:t>
            </a:fld>
            <a:endParaRPr lang="el-GR">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a:ln/>
        </p:spPr>
      </p:sp>
      <p:sp>
        <p:nvSpPr>
          <p:cNvPr id="6451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4516" name="3 - Θέση αριθμού διαφάνειας"/>
          <p:cNvSpPr>
            <a:spLocks noGrp="1"/>
          </p:cNvSpPr>
          <p:nvPr>
            <p:ph type="sldNum" sz="quarter" idx="5"/>
          </p:nvPr>
        </p:nvSpPr>
        <p:spPr>
          <a:noFill/>
        </p:spPr>
        <p:txBody>
          <a:bodyPr/>
          <a:lstStyle/>
          <a:p>
            <a:fld id="{3829170D-60EF-4126-BEBD-A9D9F56552BB}" type="slidenum">
              <a:rPr lang="el-GR" smtClean="0">
                <a:latin typeface="Arial" pitchFamily="34" charset="0"/>
              </a:rPr>
              <a:pPr/>
              <a:t>160</a:t>
            </a:fld>
            <a:endParaRPr lang="el-GR">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Θέση εικόνας διαφάνειας"/>
          <p:cNvSpPr>
            <a:spLocks noGrp="1" noRot="1" noChangeAspect="1" noTextEdit="1"/>
          </p:cNvSpPr>
          <p:nvPr>
            <p:ph type="sldImg"/>
          </p:nvPr>
        </p:nvSpPr>
        <p:spPr>
          <a:ln/>
        </p:spPr>
      </p:sp>
      <p:sp>
        <p:nvSpPr>
          <p:cNvPr id="6553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5540" name="3 - Θέση αριθμού διαφάνειας"/>
          <p:cNvSpPr>
            <a:spLocks noGrp="1"/>
          </p:cNvSpPr>
          <p:nvPr>
            <p:ph type="sldNum" sz="quarter" idx="5"/>
          </p:nvPr>
        </p:nvSpPr>
        <p:spPr>
          <a:noFill/>
        </p:spPr>
        <p:txBody>
          <a:bodyPr/>
          <a:lstStyle/>
          <a:p>
            <a:fld id="{08CA62CA-ADD5-4938-8471-F5C6C1369473}" type="slidenum">
              <a:rPr lang="el-GR" smtClean="0">
                <a:latin typeface="Arial" pitchFamily="34" charset="0"/>
              </a:rPr>
              <a:pPr/>
              <a:t>161</a:t>
            </a:fld>
            <a:endParaRPr lang="el-GR">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Θέση εικόνας διαφάνειας"/>
          <p:cNvSpPr>
            <a:spLocks noGrp="1" noRot="1" noChangeAspect="1" noTextEdit="1"/>
          </p:cNvSpPr>
          <p:nvPr>
            <p:ph type="sldImg"/>
          </p:nvPr>
        </p:nvSpPr>
        <p:spPr>
          <a:ln/>
        </p:spPr>
      </p:sp>
      <p:sp>
        <p:nvSpPr>
          <p:cNvPr id="66563" name="2 - Θέση σημειώσεων"/>
          <p:cNvSpPr>
            <a:spLocks noGrp="1"/>
          </p:cNvSpPr>
          <p:nvPr>
            <p:ph type="body" idx="1"/>
          </p:nvPr>
        </p:nvSpPr>
        <p:spPr>
          <a:noFill/>
          <a:ln/>
        </p:spPr>
        <p:txBody>
          <a:bodyPr/>
          <a:lstStyle/>
          <a:p>
            <a:endParaRPr lang="el-GR">
              <a:latin typeface="Arial" pitchFamily="34" charset="0"/>
            </a:endParaRPr>
          </a:p>
        </p:txBody>
      </p:sp>
      <p:sp>
        <p:nvSpPr>
          <p:cNvPr id="66564" name="3 - Θέση αριθμού διαφάνειας"/>
          <p:cNvSpPr>
            <a:spLocks noGrp="1"/>
          </p:cNvSpPr>
          <p:nvPr>
            <p:ph type="sldNum" sz="quarter" idx="5"/>
          </p:nvPr>
        </p:nvSpPr>
        <p:spPr>
          <a:noFill/>
        </p:spPr>
        <p:txBody>
          <a:bodyPr/>
          <a:lstStyle/>
          <a:p>
            <a:fld id="{C03638F3-50FE-4281-B5B1-E6019BB82010}" type="slidenum">
              <a:rPr lang="el-GR" smtClean="0">
                <a:latin typeface="Arial" pitchFamily="34" charset="0"/>
              </a:rPr>
              <a:pPr/>
              <a:t>162</a:t>
            </a:fld>
            <a:endParaRPr lang="el-GR">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7588" name="3 - Θέση αριθμού διαφάνειας"/>
          <p:cNvSpPr>
            <a:spLocks noGrp="1"/>
          </p:cNvSpPr>
          <p:nvPr>
            <p:ph type="sldNum" sz="quarter" idx="5"/>
          </p:nvPr>
        </p:nvSpPr>
        <p:spPr>
          <a:noFill/>
        </p:spPr>
        <p:txBody>
          <a:bodyPr/>
          <a:lstStyle/>
          <a:p>
            <a:fld id="{5303C2AB-7FAC-4DB1-B4A6-77397AF7F202}" type="slidenum">
              <a:rPr lang="el-GR" smtClean="0">
                <a:latin typeface="Arial" pitchFamily="34" charset="0"/>
              </a:rPr>
              <a:pPr/>
              <a:t>163</a:t>
            </a:fld>
            <a:endParaRPr lang="el-GR">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0660" name="3 - Θέση αριθμού διαφάνειας"/>
          <p:cNvSpPr>
            <a:spLocks noGrp="1"/>
          </p:cNvSpPr>
          <p:nvPr>
            <p:ph type="sldNum" sz="quarter" idx="5"/>
          </p:nvPr>
        </p:nvSpPr>
        <p:spPr>
          <a:noFill/>
        </p:spPr>
        <p:txBody>
          <a:bodyPr/>
          <a:lstStyle/>
          <a:p>
            <a:fld id="{56C347A8-D3B9-4796-93FB-72BC16C8A107}" type="slidenum">
              <a:rPr lang="el-GR" smtClean="0">
                <a:latin typeface="Arial" pitchFamily="34" charset="0"/>
              </a:rPr>
              <a:pPr/>
              <a:t>164</a:t>
            </a:fld>
            <a:endParaRPr lang="el-GR">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1684" name="3 - Θέση αριθμού διαφάνειας"/>
          <p:cNvSpPr>
            <a:spLocks noGrp="1"/>
          </p:cNvSpPr>
          <p:nvPr>
            <p:ph type="sldNum" sz="quarter" idx="5"/>
          </p:nvPr>
        </p:nvSpPr>
        <p:spPr>
          <a:noFill/>
        </p:spPr>
        <p:txBody>
          <a:bodyPr/>
          <a:lstStyle/>
          <a:p>
            <a:fld id="{54D2E7E4-0738-4639-87C6-4FAAFF63C711}" type="slidenum">
              <a:rPr lang="el-GR" smtClean="0">
                <a:latin typeface="Arial" pitchFamily="34" charset="0"/>
              </a:rPr>
              <a:pPr/>
              <a:t>165</a:t>
            </a:fld>
            <a:endParaRPr lang="el-GR">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a:xfrm>
            <a:off x="381000" y="685800"/>
            <a:ext cx="6096000" cy="3429000"/>
          </a:xfrm>
          <a:ln/>
        </p:spPr>
      </p:sp>
      <p:sp>
        <p:nvSpPr>
          <p:cNvPr id="51203" name="2 - Θέση σημειώσεων"/>
          <p:cNvSpPr>
            <a:spLocks noGrp="1"/>
          </p:cNvSpPr>
          <p:nvPr>
            <p:ph type="body" idx="1"/>
          </p:nvPr>
        </p:nvSpPr>
        <p:spPr>
          <a:noFill/>
          <a:ln/>
        </p:spPr>
        <p:txBody>
          <a:bodyPr/>
          <a:lstStyle/>
          <a:p>
            <a:endParaRPr lang="el-GR"/>
          </a:p>
        </p:txBody>
      </p:sp>
      <p:sp>
        <p:nvSpPr>
          <p:cNvPr id="51204"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B331C-F418-43F7-AC35-8055E24D4BF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54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547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DDD01D-48C3-4389-8079-B24CD73E917D}" type="slidenum">
              <a:rPr lang="el-GR" smtClean="0">
                <a:latin typeface="Arial" pitchFamily="34" charset="0"/>
              </a:rPr>
              <a:pPr fontAlgn="base">
                <a:spcBef>
                  <a:spcPct val="0"/>
                </a:spcBef>
                <a:spcAft>
                  <a:spcPct val="0"/>
                </a:spcAft>
                <a:defRPr/>
              </a:pPr>
              <a:t>167</a:t>
            </a:fld>
            <a:endParaRPr lang="el-GR">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64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75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8C32F2-5CCD-483A-9F7B-FB3EFA36A9D9}" type="slidenum">
              <a:rPr lang="el-GR" smtClean="0">
                <a:latin typeface="Arial" pitchFamily="34" charset="0"/>
              </a:rPr>
              <a:pPr fontAlgn="base">
                <a:spcBef>
                  <a:spcPct val="0"/>
                </a:spcBef>
                <a:spcAft>
                  <a:spcPct val="0"/>
                </a:spcAft>
                <a:defRPr/>
              </a:pPr>
              <a:t>180</a:t>
            </a:fld>
            <a:endParaRPr lang="el-GR">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75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854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400F08-67E5-490F-81CA-84896E0577D9}" type="slidenum">
              <a:rPr lang="el-GR" smtClean="0">
                <a:latin typeface="Arial" pitchFamily="34" charset="0"/>
              </a:rPr>
              <a:pPr fontAlgn="base">
                <a:spcBef>
                  <a:spcPct val="0"/>
                </a:spcBef>
                <a:spcAft>
                  <a:spcPct val="0"/>
                </a:spcAft>
                <a:defRPr/>
              </a:pPr>
              <a:t>181</a:t>
            </a:fld>
            <a:endParaRPr lang="el-G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85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957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C869E5-7049-49AC-9B4A-72403723ADB8}" type="slidenum">
              <a:rPr lang="el-GR" smtClean="0">
                <a:latin typeface="Arial" pitchFamily="34" charset="0"/>
              </a:rPr>
              <a:pPr fontAlgn="base">
                <a:spcBef>
                  <a:spcPct val="0"/>
                </a:spcBef>
                <a:spcAft>
                  <a:spcPct val="0"/>
                </a:spcAft>
                <a:defRPr/>
              </a:pPr>
              <a:t>187</a:t>
            </a:fld>
            <a:endParaRPr lang="el-GR">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95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1059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9DA551-F18F-4B6A-AE63-A9B875B6584E}" type="slidenum">
              <a:rPr lang="el-GR" smtClean="0">
                <a:latin typeface="Arial" pitchFamily="34" charset="0"/>
              </a:rPr>
              <a:pPr fontAlgn="base">
                <a:spcBef>
                  <a:spcPct val="0"/>
                </a:spcBef>
                <a:spcAft>
                  <a:spcPct val="0"/>
                </a:spcAft>
                <a:defRPr/>
              </a:pPr>
              <a:t>190</a:t>
            </a:fld>
            <a:endParaRPr lang="el-GR">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105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1162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D64CDB-C5ED-474A-981D-B4DF423C24CE}" type="slidenum">
              <a:rPr lang="el-GR" smtClean="0"/>
              <a:pPr fontAlgn="base">
                <a:spcBef>
                  <a:spcPct val="0"/>
                </a:spcBef>
                <a:spcAft>
                  <a:spcPct val="0"/>
                </a:spcAft>
                <a:defRPr/>
              </a:pPr>
              <a:t>192</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116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1264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673AE0-001C-4630-99EC-ED3C5BD0D30F}" type="slidenum">
              <a:rPr lang="el-GR" smtClean="0"/>
              <a:pPr fontAlgn="base">
                <a:spcBef>
                  <a:spcPct val="0"/>
                </a:spcBef>
                <a:spcAft>
                  <a:spcPct val="0"/>
                </a:spcAft>
                <a:defRPr/>
              </a:pPr>
              <a:t>194</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Θέση εικόνας διαφάνειας">
            <a:extLst>
              <a:ext uri="{FF2B5EF4-FFF2-40B4-BE49-F238E27FC236}">
                <a16:creationId xmlns:a16="http://schemas.microsoft.com/office/drawing/2014/main" id="{CDF87288-5973-E9BC-40A6-2DA35A03E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 Θέση σημειώσεων">
            <a:extLst>
              <a:ext uri="{FF2B5EF4-FFF2-40B4-BE49-F238E27FC236}">
                <a16:creationId xmlns:a16="http://schemas.microsoft.com/office/drawing/2014/main" id="{CC4817AA-3E29-4578-2EBC-61735CB5FF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48132" name="3 - Θέση αριθμού διαφάνειας">
            <a:extLst>
              <a:ext uri="{FF2B5EF4-FFF2-40B4-BE49-F238E27FC236}">
                <a16:creationId xmlns:a16="http://schemas.microsoft.com/office/drawing/2014/main" id="{ADA96590-7EE6-4D30-F8E7-07A7668E73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7307B-A03C-463B-B928-87E93F5F12B0}" type="slidenum">
              <a:rPr lang="el-GR" altLang="el-GR"/>
              <a:pPr>
                <a:spcBef>
                  <a:spcPct val="0"/>
                </a:spcBef>
              </a:pPr>
              <a:t>200</a:t>
            </a:fld>
            <a:endParaRPr lang="el-GR" altLang="el-GR"/>
          </a:p>
        </p:txBody>
      </p:sp>
    </p:spTree>
    <p:extLst>
      <p:ext uri="{BB962C8B-B14F-4D97-AF65-F5344CB8AC3E}">
        <p14:creationId xmlns:p14="http://schemas.microsoft.com/office/powerpoint/2010/main" val="2334482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a:extLst>
              <a:ext uri="{FF2B5EF4-FFF2-40B4-BE49-F238E27FC236}">
                <a16:creationId xmlns:a16="http://schemas.microsoft.com/office/drawing/2014/main" id="{2367EDAF-0A75-6D1A-ECD4-73D2F2061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 Θέση σημειώσεων">
            <a:extLst>
              <a:ext uri="{FF2B5EF4-FFF2-40B4-BE49-F238E27FC236}">
                <a16:creationId xmlns:a16="http://schemas.microsoft.com/office/drawing/2014/main" id="{BA11FCB0-6821-D843-134F-2F09DF8AF0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0180" name="3 - Θέση αριθμού διαφάνειας">
            <a:extLst>
              <a:ext uri="{FF2B5EF4-FFF2-40B4-BE49-F238E27FC236}">
                <a16:creationId xmlns:a16="http://schemas.microsoft.com/office/drawing/2014/main" id="{F85F0B96-DB4C-C851-4FED-424BEB3924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2C028D-8D58-45F4-9CD0-7FDA3454A8BC}" type="slidenum">
              <a:rPr lang="el-GR" altLang="el-GR"/>
              <a:pPr>
                <a:spcBef>
                  <a:spcPct val="0"/>
                </a:spcBef>
              </a:pPr>
              <a:t>201</a:t>
            </a:fld>
            <a:endParaRPr lang="el-GR" altLang="el-GR"/>
          </a:p>
        </p:txBody>
      </p:sp>
    </p:spTree>
    <p:extLst>
      <p:ext uri="{BB962C8B-B14F-4D97-AF65-F5344CB8AC3E}">
        <p14:creationId xmlns:p14="http://schemas.microsoft.com/office/powerpoint/2010/main" val="3476295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a:extLst>
              <a:ext uri="{FF2B5EF4-FFF2-40B4-BE49-F238E27FC236}">
                <a16:creationId xmlns:a16="http://schemas.microsoft.com/office/drawing/2014/main" id="{4B770B7D-1A16-791B-66C5-2AE37358F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 Θέση σημειώσεων">
            <a:extLst>
              <a:ext uri="{FF2B5EF4-FFF2-40B4-BE49-F238E27FC236}">
                <a16:creationId xmlns:a16="http://schemas.microsoft.com/office/drawing/2014/main" id="{E2E598A6-A06A-18FA-23E2-B847E87A8D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2228" name="3 - Θέση αριθμού διαφάνειας">
            <a:extLst>
              <a:ext uri="{FF2B5EF4-FFF2-40B4-BE49-F238E27FC236}">
                <a16:creationId xmlns:a16="http://schemas.microsoft.com/office/drawing/2014/main" id="{7FB97D21-6B61-616C-2B0E-366B5E8637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A1AC38-316C-4A40-8B32-301EBB65AD6C}" type="slidenum">
              <a:rPr lang="el-GR" altLang="el-GR"/>
              <a:pPr>
                <a:spcBef>
                  <a:spcPct val="0"/>
                </a:spcBef>
              </a:pPr>
              <a:t>202</a:t>
            </a:fld>
            <a:endParaRPr lang="el-GR" altLang="el-GR"/>
          </a:p>
        </p:txBody>
      </p:sp>
    </p:spTree>
    <p:extLst>
      <p:ext uri="{BB962C8B-B14F-4D97-AF65-F5344CB8AC3E}">
        <p14:creationId xmlns:p14="http://schemas.microsoft.com/office/powerpoint/2010/main" val="212328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xfrm>
            <a:off x="381000" y="685800"/>
            <a:ext cx="6096000" cy="3429000"/>
          </a:xfrm>
          <a:ln/>
        </p:spPr>
      </p:sp>
      <p:sp>
        <p:nvSpPr>
          <p:cNvPr id="144387" name="2 - Θέση σημειώσεων"/>
          <p:cNvSpPr>
            <a:spLocks noGrp="1"/>
          </p:cNvSpPr>
          <p:nvPr>
            <p:ph type="body" idx="1"/>
          </p:nvPr>
        </p:nvSpPr>
        <p:spPr>
          <a:noFill/>
        </p:spPr>
        <p:txBody>
          <a:bodyPr/>
          <a:lstStyle/>
          <a:p>
            <a:endParaRPr lang="el-GR"/>
          </a:p>
        </p:txBody>
      </p:sp>
      <p:sp>
        <p:nvSpPr>
          <p:cNvPr id="134148" name="3 - Θέση αριθμού διαφάνειας"/>
          <p:cNvSpPr>
            <a:spLocks noGrp="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078D8-D3E2-4DAE-9044-9570634999E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a:extLst>
              <a:ext uri="{FF2B5EF4-FFF2-40B4-BE49-F238E27FC236}">
                <a16:creationId xmlns:a16="http://schemas.microsoft.com/office/drawing/2014/main" id="{04FC5CD7-89D1-6930-9095-E62665AC8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 Θέση σημειώσεων">
            <a:extLst>
              <a:ext uri="{FF2B5EF4-FFF2-40B4-BE49-F238E27FC236}">
                <a16:creationId xmlns:a16="http://schemas.microsoft.com/office/drawing/2014/main" id="{FB3E9EE0-E8A1-8A59-704C-762A47CF1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4276" name="3 - Θέση αριθμού διαφάνειας">
            <a:extLst>
              <a:ext uri="{FF2B5EF4-FFF2-40B4-BE49-F238E27FC236}">
                <a16:creationId xmlns:a16="http://schemas.microsoft.com/office/drawing/2014/main" id="{99702CA5-48A8-152E-4571-7063B67C53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79EA06-E67F-4353-8296-01895CBE128A}" type="slidenum">
              <a:rPr lang="el-GR" altLang="el-GR"/>
              <a:pPr>
                <a:spcBef>
                  <a:spcPct val="0"/>
                </a:spcBef>
              </a:pPr>
              <a:t>203</a:t>
            </a:fld>
            <a:endParaRPr lang="el-GR" altLang="el-GR"/>
          </a:p>
        </p:txBody>
      </p:sp>
    </p:spTree>
    <p:extLst>
      <p:ext uri="{BB962C8B-B14F-4D97-AF65-F5344CB8AC3E}">
        <p14:creationId xmlns:p14="http://schemas.microsoft.com/office/powerpoint/2010/main" val="299661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80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xfrm>
            <a:off x="381000" y="685800"/>
            <a:ext cx="6096000" cy="3429000"/>
          </a:xfrm>
          <a:ln/>
        </p:spPr>
      </p:sp>
      <p:sp>
        <p:nvSpPr>
          <p:cNvPr id="6246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2468"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B2FEB-FECC-47AD-BF30-ED6721D2EE87}"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A07DF-DEA5-4213-AC02-33D7F0D2563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1 - Θέση εικόνας διαφάνειας"/>
          <p:cNvSpPr>
            <a:spLocks noGrp="1" noRot="1" noChangeAspect="1" noTextEdit="1"/>
          </p:cNvSpPr>
          <p:nvPr>
            <p:ph type="sldImg"/>
          </p:nvPr>
        </p:nvSpPr>
        <p:spPr>
          <a:ln/>
        </p:spPr>
      </p:sp>
      <p:sp>
        <p:nvSpPr>
          <p:cNvPr id="143364" name="2 - Θέση σημειώσεων"/>
          <p:cNvSpPr>
            <a:spLocks noGrp="1"/>
          </p:cNvSpPr>
          <p:nvPr>
            <p:ph type="body" idx="1"/>
          </p:nvPr>
        </p:nvSpPr>
        <p:spPr>
          <a:noFill/>
        </p:spPr>
        <p:txBody>
          <a:bodyPr/>
          <a:lstStyle/>
          <a:p>
            <a:pPr eaLnBrk="1" hangingPunct="1"/>
            <a:endParaRPr lang="el-GR"/>
          </a:p>
        </p:txBody>
      </p:sp>
      <p:sp>
        <p:nvSpPr>
          <p:cNvPr id="143365"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F6430D60-D296-4148-82C4-651EA607AF79}" type="slidenum">
              <a:rPr kumimoji="0" lang="el-GR" sz="1200" b="0" i="0" u="none" strike="noStrike" kern="1200" cap="none" spc="0" normalizeH="0" baseline="0" noProof="0">
                <a:ln>
                  <a:noFill/>
                </a:ln>
                <a:solidFill>
                  <a:prstClr val="black"/>
                </a:solidFill>
                <a:effectLst/>
                <a:uLnTx/>
                <a:uFillTx/>
                <a:latin typeface="Verdana" pitchFamily="34"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l-GR" sz="1200" b="0" i="0" u="none" strike="noStrike" kern="1200" cap="none" spc="0" normalizeH="0" baseline="0" noProof="0">
              <a:ln>
                <a:noFill/>
              </a:ln>
              <a:solidFill>
                <a:prstClr val="black"/>
              </a:solidFill>
              <a:effectLst/>
              <a:uLnTx/>
              <a:uFillTx/>
              <a:latin typeface="Verdana" pitchFamily="34" charset="0"/>
              <a:ea typeface="+mn-ea"/>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xfrm>
            <a:off x="381000" y="685800"/>
            <a:ext cx="6096000" cy="3429000"/>
          </a:xfrm>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a:ln/>
        </p:spPr>
      </p:sp>
      <p:sp>
        <p:nvSpPr>
          <p:cNvPr id="59395" name="2 - Θέση σημειώσεων"/>
          <p:cNvSpPr>
            <a:spLocks noGrp="1"/>
          </p:cNvSpPr>
          <p:nvPr>
            <p:ph type="body" idx="1"/>
          </p:nvPr>
        </p:nvSpPr>
        <p:spPr>
          <a:noFill/>
          <a:ln/>
        </p:spPr>
        <p:txBody>
          <a:bodyPr/>
          <a:lstStyle/>
          <a:p>
            <a:endParaRPr lang="el-GR"/>
          </a:p>
        </p:txBody>
      </p:sp>
      <p:sp>
        <p:nvSpPr>
          <p:cNvPr id="59396"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6CBB1D-6F77-4DE0-BF6D-D1987AED0098}"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366E9-87AC-4211-89EC-65F44B0B7A6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53B305A-6902-4C51-A126-F64704E1F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0216C12-F393-4C1F-AAF0-6D3747EF934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9E143BB9-48C5-408A-B98B-6D04B6B7B9A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B2E428B-08F5-4A6C-AC99-55F06039725C}"/>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04443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A385FE-5E8E-4993-B601-F17E26F4C24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DC501F8-5716-42DC-8E4A-9C67DDBBD7A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BB99537-9EFD-4570-B8D8-5C4A674E98AA}"/>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0E7BAF28-6DE6-48BF-80BA-1ABC994FEE9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885ADA-B6F9-4910-9A04-9C8868DCEAA4}"/>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748636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pPr>
                <a:defRPr/>
              </a:pPr>
              <a:t>‹#›</a:t>
            </a:fld>
            <a:endParaRPr lang="el-GR"/>
          </a:p>
        </p:txBody>
      </p:sp>
    </p:spTree>
    <p:extLst>
      <p:ext uri="{BB962C8B-B14F-4D97-AF65-F5344CB8AC3E}">
        <p14:creationId xmlns:p14="http://schemas.microsoft.com/office/powerpoint/2010/main" val="3432797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pPr>
                <a:defRPr/>
              </a:pPr>
              <a:t>‹#›</a:t>
            </a:fld>
            <a:endParaRPr lang="el-GR"/>
          </a:p>
        </p:txBody>
      </p:sp>
    </p:spTree>
    <p:extLst>
      <p:ext uri="{BB962C8B-B14F-4D97-AF65-F5344CB8AC3E}">
        <p14:creationId xmlns:p14="http://schemas.microsoft.com/office/powerpoint/2010/main" val="14541983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pPr>
                <a:defRPr/>
              </a:pPr>
              <a:t>‹#›</a:t>
            </a:fld>
            <a:endParaRPr lang="el-GR"/>
          </a:p>
        </p:txBody>
      </p:sp>
    </p:spTree>
    <p:extLst>
      <p:ext uri="{BB962C8B-B14F-4D97-AF65-F5344CB8AC3E}">
        <p14:creationId xmlns:p14="http://schemas.microsoft.com/office/powerpoint/2010/main" val="1628963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pPr>
                <a:defRPr/>
              </a:pPr>
              <a:t>‹#›</a:t>
            </a:fld>
            <a:endParaRPr lang="el-GR"/>
          </a:p>
        </p:txBody>
      </p:sp>
    </p:spTree>
    <p:extLst>
      <p:ext uri="{BB962C8B-B14F-4D97-AF65-F5344CB8AC3E}">
        <p14:creationId xmlns:p14="http://schemas.microsoft.com/office/powerpoint/2010/main" val="2896813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pPr>
                <a:defRPr/>
              </a:pPr>
              <a:t>‹#›</a:t>
            </a:fld>
            <a:endParaRPr lang="el-GR"/>
          </a:p>
        </p:txBody>
      </p:sp>
    </p:spTree>
    <p:extLst>
      <p:ext uri="{BB962C8B-B14F-4D97-AF65-F5344CB8AC3E}">
        <p14:creationId xmlns:p14="http://schemas.microsoft.com/office/powerpoint/2010/main" val="1071450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pPr>
                <a:defRPr/>
              </a:pPr>
              <a:t>‹#›</a:t>
            </a:fld>
            <a:endParaRPr lang="el-GR"/>
          </a:p>
        </p:txBody>
      </p:sp>
    </p:spTree>
    <p:extLst>
      <p:ext uri="{BB962C8B-B14F-4D97-AF65-F5344CB8AC3E}">
        <p14:creationId xmlns:p14="http://schemas.microsoft.com/office/powerpoint/2010/main" val="428611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pPr>
                <a:defRPr/>
              </a:pPr>
              <a:t>‹#›</a:t>
            </a:fld>
            <a:endParaRPr lang="el-GR"/>
          </a:p>
        </p:txBody>
      </p:sp>
    </p:spTree>
    <p:extLst>
      <p:ext uri="{BB962C8B-B14F-4D97-AF65-F5344CB8AC3E}">
        <p14:creationId xmlns:p14="http://schemas.microsoft.com/office/powerpoint/2010/main" val="17620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87A6845-A429-4518-897B-D6179B5D7D2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20CDD37-6B03-48FE-BAF3-3498C23F071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E75FA6-A4BA-4A97-99F1-95EF6397D9CB}"/>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E6443CEB-E6F0-493A-92D1-42C5CFE73E9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6BC64F-2BEA-438F-931E-E252F343502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27483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52231" y="216822"/>
            <a:ext cx="10008141" cy="755831"/>
          </a:xfrm>
          <a:prstGeom prst="rect">
            <a:avLst/>
          </a:prstGeom>
          <a:noFill/>
          <a:ln w="0">
            <a:noFill/>
          </a:ln>
        </p:spPr>
        <p:txBody>
          <a:bodyPr lIns="0" tIns="0" rIns="0" bIns="0" anchor="ctr">
            <a:noAutofit/>
          </a:bodyPr>
          <a:lstStyle/>
          <a:p>
            <a:pPr algn="ctr">
              <a:buNone/>
            </a:pPr>
            <a:endParaRPr lang="el-GR" sz="1693" b="1" strike="noStrike" spc="-1">
              <a:solidFill>
                <a:srgbClr val="FF6600"/>
              </a:solidFill>
              <a:latin typeface="Times New Roman"/>
            </a:endParaRPr>
          </a:p>
        </p:txBody>
      </p:sp>
      <p:sp>
        <p:nvSpPr>
          <p:cNvPr id="14" name="PlaceHolder 2"/>
          <p:cNvSpPr>
            <a:spLocks noGrp="1"/>
          </p:cNvSpPr>
          <p:nvPr>
            <p:ph/>
          </p:nvPr>
        </p:nvSpPr>
        <p:spPr>
          <a:xfrm>
            <a:off x="652667"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15" name="PlaceHolder 3"/>
          <p:cNvSpPr>
            <a:spLocks noGrp="1"/>
          </p:cNvSpPr>
          <p:nvPr>
            <p:ph/>
          </p:nvPr>
        </p:nvSpPr>
        <p:spPr>
          <a:xfrm>
            <a:off x="689241"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1AF2231-E48D-4643-8199-8C44B74837E0}" type="slidenum">
              <a:t>‹#›</a:t>
            </a:fld>
            <a:endParaRPr/>
          </a:p>
        </p:txBody>
      </p:sp>
      <p:sp>
        <p:nvSpPr>
          <p:cNvPr id="7" name="PlaceHolder 6"/>
          <p:cNvSpPr>
            <a:spLocks noGrp="1"/>
          </p:cNvSpPr>
          <p:nvPr>
            <p:ph type="dt" idx="3"/>
          </p:nvPr>
        </p:nvSpPr>
        <p:spPr/>
        <p:txBody>
          <a:bodyPr/>
          <a:lstStyle/>
          <a:p>
            <a:endParaRPr/>
          </a:p>
        </p:txBody>
      </p:sp>
    </p:spTree>
    <p:extLst>
      <p:ext uri="{BB962C8B-B14F-4D97-AF65-F5344CB8AC3E}">
        <p14:creationId xmlns:p14="http://schemas.microsoft.com/office/powerpoint/2010/main" val="330828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053753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161375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13237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405682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41046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186477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92195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C5D220-09D2-4DCE-A702-C7923C1B447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AEA27B0-A0A9-4C51-87FC-3411D30662A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86082B1-A349-434A-B78B-D79222882C0B}"/>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09C43E49-959E-48EE-9037-7815C50B4D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A957906-4FF1-48B3-A46A-86EC9152ACFA}"/>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656514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70903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77816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14302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615263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a:normAutofit/>
          </a:bodyPr>
          <a:lstStyle/>
          <a:p>
            <a:pPr lvl="0"/>
            <a:endParaRPr lang="el-GR" noProof="0"/>
          </a:p>
        </p:txBody>
      </p:sp>
      <p:sp>
        <p:nvSpPr>
          <p:cNvPr id="4" name="13 - Θέση ημερομηνίας"/>
          <p:cNvSpPr>
            <a:spLocks noGrp="1"/>
          </p:cNvSpPr>
          <p:nvPr>
            <p:ph type="dt" sz="half" idx="10"/>
          </p:nvPr>
        </p:nvSpPr>
        <p:spPr/>
        <p:txBody>
          <a:bodyPr/>
          <a:lstStyle>
            <a:lvl1pPr>
              <a:defRPr/>
            </a:lvl1pPr>
          </a:lstStyle>
          <a:p>
            <a:pPr>
              <a:defRPr/>
            </a:pPr>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962BFA8A-873F-443B-9FDB-48093BEC4397}" type="slidenum">
              <a:rPr lang="el-GR"/>
              <a:pPr>
                <a:defRPr/>
              </a:pPr>
              <a:t>‹#›</a:t>
            </a:fld>
            <a:endParaRPr lang="el-GR"/>
          </a:p>
        </p:txBody>
      </p:sp>
    </p:spTree>
    <p:extLst>
      <p:ext uri="{BB962C8B-B14F-4D97-AF65-F5344CB8AC3E}">
        <p14:creationId xmlns:p14="http://schemas.microsoft.com/office/powerpoint/2010/main" val="2836584260"/>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BC99C33-3783-4328-A43C-BFB37BE29D8B}" type="slidenum">
              <a:rPr lang="el-GR"/>
              <a:pPr>
                <a:defRPr/>
              </a:pPr>
              <a:t>‹#›</a:t>
            </a:fld>
            <a:endParaRPr lang="el-GR"/>
          </a:p>
        </p:txBody>
      </p:sp>
    </p:spTree>
    <p:extLst>
      <p:ext uri="{BB962C8B-B14F-4D97-AF65-F5344CB8AC3E}">
        <p14:creationId xmlns:p14="http://schemas.microsoft.com/office/powerpoint/2010/main" val="3039038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p:cNvSpPr>
            <a:spLocks noGrp="1"/>
          </p:cNvSpPr>
          <p:nvPr>
            <p:ph type="dt" sz="half" idx="10"/>
          </p:nvPr>
        </p:nvSpPr>
        <p:spPr/>
        <p:txBody>
          <a:bodyPr/>
          <a:lstStyle>
            <a:lvl1pPr>
              <a:defRPr/>
            </a:lvl1pPr>
          </a:lstStyle>
          <a:p>
            <a:pPr>
              <a:defRPr/>
            </a:pPr>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D8581AB0-2283-4062-96C7-11283A141CD8}" type="slidenum">
              <a:rPr lang="el-GR"/>
              <a:pPr>
                <a:defRPr/>
              </a:pPr>
              <a:t>‹#›</a:t>
            </a:fld>
            <a:endParaRPr lang="el-GR"/>
          </a:p>
        </p:txBody>
      </p:sp>
    </p:spTree>
    <p:extLst>
      <p:ext uri="{BB962C8B-B14F-4D97-AF65-F5344CB8AC3E}">
        <p14:creationId xmlns:p14="http://schemas.microsoft.com/office/powerpoint/2010/main" val="2062426867"/>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52231" y="216822"/>
            <a:ext cx="10008141" cy="755831"/>
          </a:xfrm>
          <a:prstGeom prst="rect">
            <a:avLst/>
          </a:prstGeom>
          <a:noFill/>
          <a:ln w="0">
            <a:noFill/>
          </a:ln>
        </p:spPr>
        <p:txBody>
          <a:bodyPr lIns="0" tIns="0" rIns="0" bIns="0" anchor="ctr">
            <a:noAutofit/>
          </a:bodyPr>
          <a:lstStyle/>
          <a:p>
            <a:pPr algn="ctr">
              <a:buNone/>
            </a:pPr>
            <a:endParaRPr lang="el-GR" sz="1693" b="1" strike="noStrike" spc="-1">
              <a:solidFill>
                <a:srgbClr val="FF6600"/>
              </a:solidFill>
              <a:latin typeface="Times New Roman"/>
            </a:endParaRPr>
          </a:p>
        </p:txBody>
      </p:sp>
      <p:sp>
        <p:nvSpPr>
          <p:cNvPr id="104" name="PlaceHolder 2"/>
          <p:cNvSpPr>
            <a:spLocks noGrp="1"/>
          </p:cNvSpPr>
          <p:nvPr>
            <p:ph/>
          </p:nvPr>
        </p:nvSpPr>
        <p:spPr>
          <a:xfrm>
            <a:off x="652667"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105" name="PlaceHolder 3"/>
          <p:cNvSpPr>
            <a:spLocks noGrp="1"/>
          </p:cNvSpPr>
          <p:nvPr>
            <p:ph/>
          </p:nvPr>
        </p:nvSpPr>
        <p:spPr>
          <a:xfrm>
            <a:off x="689241"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F307D988-D839-4CED-A67F-19231CE60650}" type="slidenum">
              <a:t>‹#›</a:t>
            </a:fld>
            <a:endParaRPr/>
          </a:p>
        </p:txBody>
      </p:sp>
      <p:sp>
        <p:nvSpPr>
          <p:cNvPr id="7" name="PlaceHolder 6"/>
          <p:cNvSpPr>
            <a:spLocks noGrp="1"/>
          </p:cNvSpPr>
          <p:nvPr>
            <p:ph type="dt" idx="9"/>
          </p:nvPr>
        </p:nvSpPr>
        <p:spPr/>
        <p:txBody>
          <a:bodyPr/>
          <a:lstStyle/>
          <a:p>
            <a:endParaRPr/>
          </a:p>
        </p:txBody>
      </p:sp>
    </p:spTree>
    <p:extLst>
      <p:ext uri="{BB962C8B-B14F-4D97-AF65-F5344CB8AC3E}">
        <p14:creationId xmlns:p14="http://schemas.microsoft.com/office/powerpoint/2010/main" val="2274012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3584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8114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85BB2D-D93E-44E2-87B2-1CE38D25565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0734C0-4A06-4FFE-A874-ED6477DCE9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D4FB600-45D0-42C7-B6B8-D19C1657448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BAB7F333-3372-4710-83BF-DCC124F2A0F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8110220-7264-4D7E-AA8B-7A4196276160}"/>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736318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37383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75516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96562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5292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170861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2316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93197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42112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58728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6437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AE70AD-70A8-4448-9AF2-4DC9FD5D9C7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3A5EF62-F2DE-4716-BF05-76B3C50A6C0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81FB984-2AE5-4361-BBDC-325480C7B97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943ED15-9F01-4A91-B5EC-9EB639EBF1E1}"/>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1E3EB219-21F6-43C1-BEC2-B3841F94E1E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1CDC169-7C76-4D6A-8AEC-91843E372BCE}"/>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158679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a:extLst>
              <a:ext uri="{FF2B5EF4-FFF2-40B4-BE49-F238E27FC236}">
                <a16:creationId xmlns:a16="http://schemas.microsoft.com/office/drawing/2014/main" id="{100BF461-5880-4873-9209-6B05631229A2}"/>
              </a:ext>
            </a:extLst>
          </p:cNvPr>
          <p:cNvSpPr>
            <a:spLocks noGrp="1"/>
          </p:cNvSpPr>
          <p:nvPr>
            <p:ph type="dt" sz="half" idx="10"/>
          </p:nvPr>
        </p:nvSpPr>
        <p:spPr/>
        <p:txBody>
          <a:bodyPr/>
          <a:lstStyle>
            <a:lvl1pPr>
              <a:defRPr/>
            </a:lvl1pPr>
          </a:lstStyle>
          <a:p>
            <a:pPr>
              <a:defRPr/>
            </a:pPr>
            <a:fld id="{32A853C3-1B64-44B6-AE80-2A8D14A167C3}"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E5263D73-B0C8-4D6C-BD55-DD3307763F69}"/>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94BAFCBD-36A5-4B52-8A88-32CD2CA172A5}"/>
              </a:ext>
            </a:extLst>
          </p:cNvPr>
          <p:cNvSpPr>
            <a:spLocks noGrp="1"/>
          </p:cNvSpPr>
          <p:nvPr>
            <p:ph type="sldNum" sz="quarter" idx="12"/>
          </p:nvPr>
        </p:nvSpPr>
        <p:spPr/>
        <p:txBody>
          <a:bodyPr/>
          <a:lstStyle>
            <a:lvl1pPr>
              <a:defRPr/>
            </a:lvl1pPr>
          </a:lstStyle>
          <a:p>
            <a:pPr>
              <a:defRPr/>
            </a:pPr>
            <a:fld id="{55F7622B-2F23-44E3-8569-BDD39169CE38}" type="slidenum">
              <a:rPr lang="el-GR" altLang="el-GR"/>
              <a:pPr>
                <a:defRPr/>
              </a:pPr>
              <a:t>‹#›</a:t>
            </a:fld>
            <a:endParaRPr lang="el-GR" altLang="el-GR"/>
          </a:p>
        </p:txBody>
      </p:sp>
    </p:spTree>
    <p:extLst>
      <p:ext uri="{BB962C8B-B14F-4D97-AF65-F5344CB8AC3E}">
        <p14:creationId xmlns:p14="http://schemas.microsoft.com/office/powerpoint/2010/main" val="3038762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C144C988-65DA-40EF-9730-3E16D29282A2}"/>
              </a:ext>
            </a:extLst>
          </p:cNvPr>
          <p:cNvSpPr>
            <a:spLocks noGrp="1"/>
          </p:cNvSpPr>
          <p:nvPr>
            <p:ph type="dt" sz="half" idx="10"/>
          </p:nvPr>
        </p:nvSpPr>
        <p:spPr/>
        <p:txBody>
          <a:bodyPr/>
          <a:lstStyle>
            <a:lvl1pPr>
              <a:defRPr/>
            </a:lvl1pPr>
          </a:lstStyle>
          <a:p>
            <a:pPr>
              <a:defRPr/>
            </a:pPr>
            <a:fld id="{D509B9C9-4E89-4862-8CB3-834D753C8268}"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F64535B8-6CD8-4F59-ACBE-47D8541C8175}"/>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8CC31E61-E003-43D3-A9A8-A45C94F91123}"/>
              </a:ext>
            </a:extLst>
          </p:cNvPr>
          <p:cNvSpPr>
            <a:spLocks noGrp="1"/>
          </p:cNvSpPr>
          <p:nvPr>
            <p:ph type="sldNum" sz="quarter" idx="12"/>
          </p:nvPr>
        </p:nvSpPr>
        <p:spPr/>
        <p:txBody>
          <a:bodyPr/>
          <a:lstStyle>
            <a:lvl1pPr>
              <a:defRPr/>
            </a:lvl1pPr>
          </a:lstStyle>
          <a:p>
            <a:pPr>
              <a:defRPr/>
            </a:pPr>
            <a:fld id="{B7B79FD1-9AA8-4D9F-B03A-6342A74AFD4A}" type="slidenum">
              <a:rPr lang="el-GR" altLang="el-GR"/>
              <a:pPr>
                <a:defRPr/>
              </a:pPr>
              <a:t>‹#›</a:t>
            </a:fld>
            <a:endParaRPr lang="el-GR" altLang="el-GR"/>
          </a:p>
        </p:txBody>
      </p:sp>
    </p:spTree>
    <p:extLst>
      <p:ext uri="{BB962C8B-B14F-4D97-AF65-F5344CB8AC3E}">
        <p14:creationId xmlns:p14="http://schemas.microsoft.com/office/powerpoint/2010/main" val="792752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16:creationId xmlns:a16="http://schemas.microsoft.com/office/drawing/2014/main" id="{740539D6-4A98-402B-83AA-DD12DF712D3E}"/>
              </a:ext>
            </a:extLst>
          </p:cNvPr>
          <p:cNvSpPr>
            <a:spLocks noGrp="1"/>
          </p:cNvSpPr>
          <p:nvPr>
            <p:ph type="dt" sz="half" idx="10"/>
          </p:nvPr>
        </p:nvSpPr>
        <p:spPr/>
        <p:txBody>
          <a:bodyPr/>
          <a:lstStyle>
            <a:lvl1pPr>
              <a:defRPr/>
            </a:lvl1pPr>
          </a:lstStyle>
          <a:p>
            <a:pPr>
              <a:defRPr/>
            </a:pPr>
            <a:fld id="{A2BD595F-DE4A-4E06-9AFF-D64398EEE9C2}"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A5B493E1-FE40-4809-9373-84DAD97E3B62}"/>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24F0C876-56E2-4F8C-BD6C-87FFEE7C4E5B}"/>
              </a:ext>
            </a:extLst>
          </p:cNvPr>
          <p:cNvSpPr>
            <a:spLocks noGrp="1"/>
          </p:cNvSpPr>
          <p:nvPr>
            <p:ph type="sldNum" sz="quarter" idx="12"/>
          </p:nvPr>
        </p:nvSpPr>
        <p:spPr/>
        <p:txBody>
          <a:bodyPr/>
          <a:lstStyle>
            <a:lvl1pPr>
              <a:defRPr/>
            </a:lvl1pPr>
          </a:lstStyle>
          <a:p>
            <a:pPr>
              <a:defRPr/>
            </a:pPr>
            <a:fld id="{975025C6-74FF-4EA1-A92D-D5A4E7332EC1}" type="slidenum">
              <a:rPr lang="el-GR" altLang="el-GR"/>
              <a:pPr>
                <a:defRPr/>
              </a:pPr>
              <a:t>‹#›</a:t>
            </a:fld>
            <a:endParaRPr lang="el-GR" altLang="el-GR"/>
          </a:p>
        </p:txBody>
      </p:sp>
    </p:spTree>
    <p:extLst>
      <p:ext uri="{BB962C8B-B14F-4D97-AF65-F5344CB8AC3E}">
        <p14:creationId xmlns:p14="http://schemas.microsoft.com/office/powerpoint/2010/main" val="1710546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a:extLst>
              <a:ext uri="{FF2B5EF4-FFF2-40B4-BE49-F238E27FC236}">
                <a16:creationId xmlns:a16="http://schemas.microsoft.com/office/drawing/2014/main" id="{A9A1AA30-EDE3-49CB-99F6-1C535525AAB8}"/>
              </a:ext>
            </a:extLst>
          </p:cNvPr>
          <p:cNvSpPr>
            <a:spLocks noGrp="1"/>
          </p:cNvSpPr>
          <p:nvPr>
            <p:ph type="dt" sz="half" idx="10"/>
          </p:nvPr>
        </p:nvSpPr>
        <p:spPr/>
        <p:txBody>
          <a:bodyPr/>
          <a:lstStyle>
            <a:lvl1pPr>
              <a:defRPr/>
            </a:lvl1pPr>
          </a:lstStyle>
          <a:p>
            <a:pPr>
              <a:defRPr/>
            </a:pPr>
            <a:fld id="{8ADA5659-B487-4333-B9B6-58E23D9D9AA0}"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683D0AEA-0053-4260-9E2D-DA66AFBAB1DF}"/>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4FFC2E3A-19C3-4342-85F5-FB5CCAADDB1F}"/>
              </a:ext>
            </a:extLst>
          </p:cNvPr>
          <p:cNvSpPr>
            <a:spLocks noGrp="1"/>
          </p:cNvSpPr>
          <p:nvPr>
            <p:ph type="sldNum" sz="quarter" idx="12"/>
          </p:nvPr>
        </p:nvSpPr>
        <p:spPr/>
        <p:txBody>
          <a:bodyPr/>
          <a:lstStyle>
            <a:lvl1pPr>
              <a:defRPr/>
            </a:lvl1pPr>
          </a:lstStyle>
          <a:p>
            <a:pPr>
              <a:defRPr/>
            </a:pPr>
            <a:fld id="{0F098FDF-1D67-49A2-A2C6-EBDD40A4F27E}" type="slidenum">
              <a:rPr lang="el-GR" altLang="el-GR"/>
              <a:pPr>
                <a:defRPr/>
              </a:pPr>
              <a:t>‹#›</a:t>
            </a:fld>
            <a:endParaRPr lang="el-GR" altLang="el-GR"/>
          </a:p>
        </p:txBody>
      </p:sp>
    </p:spTree>
    <p:extLst>
      <p:ext uri="{BB962C8B-B14F-4D97-AF65-F5344CB8AC3E}">
        <p14:creationId xmlns:p14="http://schemas.microsoft.com/office/powerpoint/2010/main" val="1121916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a:extLst>
              <a:ext uri="{FF2B5EF4-FFF2-40B4-BE49-F238E27FC236}">
                <a16:creationId xmlns:a16="http://schemas.microsoft.com/office/drawing/2014/main" id="{623936A1-F210-4399-BE3F-D7AB22977755}"/>
              </a:ext>
            </a:extLst>
          </p:cNvPr>
          <p:cNvSpPr>
            <a:spLocks noGrp="1"/>
          </p:cNvSpPr>
          <p:nvPr>
            <p:ph type="dt" sz="half" idx="10"/>
          </p:nvPr>
        </p:nvSpPr>
        <p:spPr/>
        <p:txBody>
          <a:bodyPr/>
          <a:lstStyle>
            <a:lvl1pPr>
              <a:defRPr/>
            </a:lvl1pPr>
          </a:lstStyle>
          <a:p>
            <a:pPr>
              <a:defRPr/>
            </a:pPr>
            <a:fld id="{81D9EF4D-B5C2-444C-B905-AA25F88895F2}" type="datetimeFigureOut">
              <a:rPr lang="el-GR"/>
              <a:pPr>
                <a:defRPr/>
              </a:pPr>
              <a:t>22/9/2022</a:t>
            </a:fld>
            <a:endParaRPr lang="el-GR"/>
          </a:p>
        </p:txBody>
      </p:sp>
      <p:sp>
        <p:nvSpPr>
          <p:cNvPr id="8" name="4 - Θέση υποσέλιδου">
            <a:extLst>
              <a:ext uri="{FF2B5EF4-FFF2-40B4-BE49-F238E27FC236}">
                <a16:creationId xmlns:a16="http://schemas.microsoft.com/office/drawing/2014/main" id="{3A9B4AAA-ECED-494C-9333-C4EB6552C842}"/>
              </a:ext>
            </a:extLst>
          </p:cNvPr>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id="{FE0F7B8C-5D16-4CEF-8773-3BE74BD33045}"/>
              </a:ext>
            </a:extLst>
          </p:cNvPr>
          <p:cNvSpPr>
            <a:spLocks noGrp="1"/>
          </p:cNvSpPr>
          <p:nvPr>
            <p:ph type="sldNum" sz="quarter" idx="12"/>
          </p:nvPr>
        </p:nvSpPr>
        <p:spPr/>
        <p:txBody>
          <a:bodyPr/>
          <a:lstStyle>
            <a:lvl1pPr>
              <a:defRPr/>
            </a:lvl1pPr>
          </a:lstStyle>
          <a:p>
            <a:pPr>
              <a:defRPr/>
            </a:pPr>
            <a:fld id="{32AAF65C-252A-46BF-B277-19F5F8DAD8C8}" type="slidenum">
              <a:rPr lang="el-GR" altLang="el-GR"/>
              <a:pPr>
                <a:defRPr/>
              </a:pPr>
              <a:t>‹#›</a:t>
            </a:fld>
            <a:endParaRPr lang="el-GR" altLang="el-GR"/>
          </a:p>
        </p:txBody>
      </p:sp>
    </p:spTree>
    <p:extLst>
      <p:ext uri="{BB962C8B-B14F-4D97-AF65-F5344CB8AC3E}">
        <p14:creationId xmlns:p14="http://schemas.microsoft.com/office/powerpoint/2010/main" val="2356543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a:extLst>
              <a:ext uri="{FF2B5EF4-FFF2-40B4-BE49-F238E27FC236}">
                <a16:creationId xmlns:a16="http://schemas.microsoft.com/office/drawing/2014/main" id="{BED90BA8-FADC-4FCB-B672-5257962E6B5E}"/>
              </a:ext>
            </a:extLst>
          </p:cNvPr>
          <p:cNvSpPr>
            <a:spLocks noGrp="1"/>
          </p:cNvSpPr>
          <p:nvPr>
            <p:ph type="dt" sz="half" idx="10"/>
          </p:nvPr>
        </p:nvSpPr>
        <p:spPr/>
        <p:txBody>
          <a:bodyPr/>
          <a:lstStyle>
            <a:lvl1pPr>
              <a:defRPr/>
            </a:lvl1pPr>
          </a:lstStyle>
          <a:p>
            <a:pPr>
              <a:defRPr/>
            </a:pPr>
            <a:fld id="{F0B2E119-5FC5-430C-A82A-35DEA6C163E3}" type="datetimeFigureOut">
              <a:rPr lang="el-GR"/>
              <a:pPr>
                <a:defRPr/>
              </a:pPr>
              <a:t>22/9/2022</a:t>
            </a:fld>
            <a:endParaRPr lang="el-GR"/>
          </a:p>
        </p:txBody>
      </p:sp>
      <p:sp>
        <p:nvSpPr>
          <p:cNvPr id="4" name="4 - Θέση υποσέλιδου">
            <a:extLst>
              <a:ext uri="{FF2B5EF4-FFF2-40B4-BE49-F238E27FC236}">
                <a16:creationId xmlns:a16="http://schemas.microsoft.com/office/drawing/2014/main" id="{7F177343-912C-45DA-9A85-39ACF770EC37}"/>
              </a:ext>
            </a:extLst>
          </p:cNvPr>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a:extLst>
              <a:ext uri="{FF2B5EF4-FFF2-40B4-BE49-F238E27FC236}">
                <a16:creationId xmlns:a16="http://schemas.microsoft.com/office/drawing/2014/main" id="{A0233315-BF40-4329-9F4C-C97211BE3D4B}"/>
              </a:ext>
            </a:extLst>
          </p:cNvPr>
          <p:cNvSpPr>
            <a:spLocks noGrp="1"/>
          </p:cNvSpPr>
          <p:nvPr>
            <p:ph type="sldNum" sz="quarter" idx="12"/>
          </p:nvPr>
        </p:nvSpPr>
        <p:spPr/>
        <p:txBody>
          <a:bodyPr/>
          <a:lstStyle>
            <a:lvl1pPr>
              <a:defRPr/>
            </a:lvl1pPr>
          </a:lstStyle>
          <a:p>
            <a:pPr>
              <a:defRPr/>
            </a:pPr>
            <a:fld id="{4E633D43-39A0-467E-BDC0-ABFFAE037D33}" type="slidenum">
              <a:rPr lang="el-GR" altLang="el-GR"/>
              <a:pPr>
                <a:defRPr/>
              </a:pPr>
              <a:t>‹#›</a:t>
            </a:fld>
            <a:endParaRPr lang="el-GR" altLang="el-GR"/>
          </a:p>
        </p:txBody>
      </p:sp>
    </p:spTree>
    <p:extLst>
      <p:ext uri="{BB962C8B-B14F-4D97-AF65-F5344CB8AC3E}">
        <p14:creationId xmlns:p14="http://schemas.microsoft.com/office/powerpoint/2010/main" val="457062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16:creationId xmlns:a16="http://schemas.microsoft.com/office/drawing/2014/main" id="{AE732E3E-FB4A-4535-93DC-9818F6400EDD}"/>
              </a:ext>
            </a:extLst>
          </p:cNvPr>
          <p:cNvSpPr>
            <a:spLocks noGrp="1"/>
          </p:cNvSpPr>
          <p:nvPr>
            <p:ph type="dt" sz="half" idx="10"/>
          </p:nvPr>
        </p:nvSpPr>
        <p:spPr/>
        <p:txBody>
          <a:bodyPr/>
          <a:lstStyle>
            <a:lvl1pPr>
              <a:defRPr/>
            </a:lvl1pPr>
          </a:lstStyle>
          <a:p>
            <a:pPr>
              <a:defRPr/>
            </a:pPr>
            <a:fld id="{30E5D9CE-C4E9-4D0A-A61F-83E8DF903DD1}" type="datetimeFigureOut">
              <a:rPr lang="el-GR"/>
              <a:pPr>
                <a:defRPr/>
              </a:pPr>
              <a:t>22/9/2022</a:t>
            </a:fld>
            <a:endParaRPr lang="el-GR"/>
          </a:p>
        </p:txBody>
      </p:sp>
      <p:sp>
        <p:nvSpPr>
          <p:cNvPr id="3" name="4 - Θέση υποσέλιδου">
            <a:extLst>
              <a:ext uri="{FF2B5EF4-FFF2-40B4-BE49-F238E27FC236}">
                <a16:creationId xmlns:a16="http://schemas.microsoft.com/office/drawing/2014/main" id="{F42717BA-29F4-4703-B8FC-D9A20B29AD5B}"/>
              </a:ext>
            </a:extLst>
          </p:cNvPr>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a:extLst>
              <a:ext uri="{FF2B5EF4-FFF2-40B4-BE49-F238E27FC236}">
                <a16:creationId xmlns:a16="http://schemas.microsoft.com/office/drawing/2014/main" id="{4810493B-1E34-482C-ABE9-5C613AFA1DF3}"/>
              </a:ext>
            </a:extLst>
          </p:cNvPr>
          <p:cNvSpPr>
            <a:spLocks noGrp="1"/>
          </p:cNvSpPr>
          <p:nvPr>
            <p:ph type="sldNum" sz="quarter" idx="12"/>
          </p:nvPr>
        </p:nvSpPr>
        <p:spPr/>
        <p:txBody>
          <a:bodyPr/>
          <a:lstStyle>
            <a:lvl1pPr>
              <a:defRPr/>
            </a:lvl1pPr>
          </a:lstStyle>
          <a:p>
            <a:pPr>
              <a:defRPr/>
            </a:pPr>
            <a:fld id="{47DFA446-46EE-4C8F-B840-83CD6DC3535E}" type="slidenum">
              <a:rPr lang="el-GR" altLang="el-GR"/>
              <a:pPr>
                <a:defRPr/>
              </a:pPr>
              <a:t>‹#›</a:t>
            </a:fld>
            <a:endParaRPr lang="el-GR" altLang="el-GR"/>
          </a:p>
        </p:txBody>
      </p:sp>
    </p:spTree>
    <p:extLst>
      <p:ext uri="{BB962C8B-B14F-4D97-AF65-F5344CB8AC3E}">
        <p14:creationId xmlns:p14="http://schemas.microsoft.com/office/powerpoint/2010/main" val="71394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6D098E43-77FD-4FFC-85C9-10CF287E6CD9}"/>
              </a:ext>
            </a:extLst>
          </p:cNvPr>
          <p:cNvSpPr>
            <a:spLocks noGrp="1"/>
          </p:cNvSpPr>
          <p:nvPr>
            <p:ph type="dt" sz="half" idx="10"/>
          </p:nvPr>
        </p:nvSpPr>
        <p:spPr/>
        <p:txBody>
          <a:bodyPr/>
          <a:lstStyle>
            <a:lvl1pPr>
              <a:defRPr/>
            </a:lvl1pPr>
          </a:lstStyle>
          <a:p>
            <a:pPr>
              <a:defRPr/>
            </a:pPr>
            <a:fld id="{3DA1EB25-7735-4213-815D-B339ECC836B5}"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B6F9EE20-D41F-4697-B996-C12F549A3DEC}"/>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7009222A-8969-4498-880B-8FE39148D6E9}"/>
              </a:ext>
            </a:extLst>
          </p:cNvPr>
          <p:cNvSpPr>
            <a:spLocks noGrp="1"/>
          </p:cNvSpPr>
          <p:nvPr>
            <p:ph type="sldNum" sz="quarter" idx="12"/>
          </p:nvPr>
        </p:nvSpPr>
        <p:spPr/>
        <p:txBody>
          <a:bodyPr/>
          <a:lstStyle>
            <a:lvl1pPr>
              <a:defRPr/>
            </a:lvl1pPr>
          </a:lstStyle>
          <a:p>
            <a:pPr>
              <a:defRPr/>
            </a:pPr>
            <a:fld id="{A3B2D29B-48EA-42A9-9C8B-86484CFBC63C}" type="slidenum">
              <a:rPr lang="el-GR" altLang="el-GR"/>
              <a:pPr>
                <a:defRPr/>
              </a:pPr>
              <a:t>‹#›</a:t>
            </a:fld>
            <a:endParaRPr lang="el-GR" altLang="el-GR"/>
          </a:p>
        </p:txBody>
      </p:sp>
    </p:spTree>
    <p:extLst>
      <p:ext uri="{BB962C8B-B14F-4D97-AF65-F5344CB8AC3E}">
        <p14:creationId xmlns:p14="http://schemas.microsoft.com/office/powerpoint/2010/main" val="359031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34304CE7-6247-4FAF-BB59-A890A997BDD3}"/>
              </a:ext>
            </a:extLst>
          </p:cNvPr>
          <p:cNvSpPr>
            <a:spLocks noGrp="1"/>
          </p:cNvSpPr>
          <p:nvPr>
            <p:ph type="dt" sz="half" idx="10"/>
          </p:nvPr>
        </p:nvSpPr>
        <p:spPr/>
        <p:txBody>
          <a:bodyPr/>
          <a:lstStyle>
            <a:lvl1pPr>
              <a:defRPr/>
            </a:lvl1pPr>
          </a:lstStyle>
          <a:p>
            <a:pPr>
              <a:defRPr/>
            </a:pPr>
            <a:fld id="{FD90F20E-7958-4E8E-99E8-FF84FCD1C4D4}"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E3C659C0-1503-4D1E-92A3-4F909BE73978}"/>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6AA69749-CA24-40DD-AD1B-E74192FFA5EE}"/>
              </a:ext>
            </a:extLst>
          </p:cNvPr>
          <p:cNvSpPr>
            <a:spLocks noGrp="1"/>
          </p:cNvSpPr>
          <p:nvPr>
            <p:ph type="sldNum" sz="quarter" idx="12"/>
          </p:nvPr>
        </p:nvSpPr>
        <p:spPr/>
        <p:txBody>
          <a:bodyPr/>
          <a:lstStyle>
            <a:lvl1pPr>
              <a:defRPr/>
            </a:lvl1pPr>
          </a:lstStyle>
          <a:p>
            <a:pPr>
              <a:defRPr/>
            </a:pPr>
            <a:fld id="{A8F64A04-259A-4D89-ACD0-F7780E85D02F}" type="slidenum">
              <a:rPr lang="el-GR" altLang="el-GR"/>
              <a:pPr>
                <a:defRPr/>
              </a:pPr>
              <a:t>‹#›</a:t>
            </a:fld>
            <a:endParaRPr lang="el-GR" altLang="el-GR"/>
          </a:p>
        </p:txBody>
      </p:sp>
    </p:spTree>
    <p:extLst>
      <p:ext uri="{BB962C8B-B14F-4D97-AF65-F5344CB8AC3E}">
        <p14:creationId xmlns:p14="http://schemas.microsoft.com/office/powerpoint/2010/main" val="3697034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1D3EDF5E-B73F-4796-8E91-6921C8D7BAB1}"/>
              </a:ext>
            </a:extLst>
          </p:cNvPr>
          <p:cNvSpPr>
            <a:spLocks noGrp="1"/>
          </p:cNvSpPr>
          <p:nvPr>
            <p:ph type="dt" sz="half" idx="10"/>
          </p:nvPr>
        </p:nvSpPr>
        <p:spPr/>
        <p:txBody>
          <a:bodyPr/>
          <a:lstStyle>
            <a:lvl1pPr>
              <a:defRPr/>
            </a:lvl1pPr>
          </a:lstStyle>
          <a:p>
            <a:pPr>
              <a:defRPr/>
            </a:pPr>
            <a:fld id="{393B7296-9B6D-41EC-ADCB-33F61A479B7E}"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99DC443E-5569-4543-8B5E-EC586F66FFB2}"/>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879CEFE9-8AEF-429B-9052-78CC546AAC97}"/>
              </a:ext>
            </a:extLst>
          </p:cNvPr>
          <p:cNvSpPr>
            <a:spLocks noGrp="1"/>
          </p:cNvSpPr>
          <p:nvPr>
            <p:ph type="sldNum" sz="quarter" idx="12"/>
          </p:nvPr>
        </p:nvSpPr>
        <p:spPr/>
        <p:txBody>
          <a:bodyPr/>
          <a:lstStyle>
            <a:lvl1pPr>
              <a:defRPr/>
            </a:lvl1pPr>
          </a:lstStyle>
          <a:p>
            <a:pPr>
              <a:defRPr/>
            </a:pPr>
            <a:fld id="{17417497-2345-4736-B56B-FD87767D7811}" type="slidenum">
              <a:rPr lang="el-GR" altLang="el-GR"/>
              <a:pPr>
                <a:defRPr/>
              </a:pPr>
              <a:t>‹#›</a:t>
            </a:fld>
            <a:endParaRPr lang="el-GR" altLang="el-GR"/>
          </a:p>
        </p:txBody>
      </p:sp>
    </p:spTree>
    <p:extLst>
      <p:ext uri="{BB962C8B-B14F-4D97-AF65-F5344CB8AC3E}">
        <p14:creationId xmlns:p14="http://schemas.microsoft.com/office/powerpoint/2010/main" val="388151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8B8B91-AE2F-4E26-814B-E224AA17C2B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D4C5118-4396-4DEE-8A46-D7D07066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A598B6D-3EAA-4000-8377-616FCCC0166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75D7355-C984-4B42-9EDE-B8C6860AF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FB02619-2CE4-4FBA-A43A-19DEC44FD8D4}"/>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00D78D88-444C-45E9-A5D9-D8B6C64F967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8" name="Θέση υποσέλιδου 7">
            <a:extLst>
              <a:ext uri="{FF2B5EF4-FFF2-40B4-BE49-F238E27FC236}">
                <a16:creationId xmlns:a16="http://schemas.microsoft.com/office/drawing/2014/main" id="{BA454D49-2ECA-43DF-8BF1-52B2FA6FA58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10DD98E-3712-4CBE-B848-FA5137DB8824}"/>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456714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5662FAF1-DC88-424B-959A-C33F6D50EB9D}"/>
              </a:ext>
            </a:extLst>
          </p:cNvPr>
          <p:cNvSpPr>
            <a:spLocks noGrp="1"/>
          </p:cNvSpPr>
          <p:nvPr>
            <p:ph type="dt" sz="half" idx="10"/>
          </p:nvPr>
        </p:nvSpPr>
        <p:spPr/>
        <p:txBody>
          <a:bodyPr/>
          <a:lstStyle>
            <a:lvl1pPr>
              <a:defRPr/>
            </a:lvl1pPr>
          </a:lstStyle>
          <a:p>
            <a:pPr>
              <a:defRPr/>
            </a:pPr>
            <a:fld id="{75E2C82D-58A0-406B-A4EC-287F93D00173}"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EF0A00C0-A9C6-4B04-8067-0A6F05AC0CC9}"/>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299A4FA5-BB60-4306-BDAF-EAD1E3BDD605}"/>
              </a:ext>
            </a:extLst>
          </p:cNvPr>
          <p:cNvSpPr>
            <a:spLocks noGrp="1"/>
          </p:cNvSpPr>
          <p:nvPr>
            <p:ph type="sldNum" sz="quarter" idx="12"/>
          </p:nvPr>
        </p:nvSpPr>
        <p:spPr/>
        <p:txBody>
          <a:bodyPr/>
          <a:lstStyle>
            <a:lvl1pPr>
              <a:defRPr/>
            </a:lvl1pPr>
          </a:lstStyle>
          <a:p>
            <a:pPr>
              <a:defRPr/>
            </a:pPr>
            <a:fld id="{EF7CA6B2-1A3D-40B4-9D9D-67CD57C0BCF1}" type="slidenum">
              <a:rPr lang="el-GR" altLang="el-GR"/>
              <a:pPr>
                <a:defRPr/>
              </a:pPr>
              <a:t>‹#›</a:t>
            </a:fld>
            <a:endParaRPr lang="el-GR" altLang="el-GR"/>
          </a:p>
        </p:txBody>
      </p:sp>
    </p:spTree>
    <p:extLst>
      <p:ext uri="{BB962C8B-B14F-4D97-AF65-F5344CB8AC3E}">
        <p14:creationId xmlns:p14="http://schemas.microsoft.com/office/powerpoint/2010/main" val="115230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rtlCol="0">
            <a:normAutofit/>
          </a:bodyPr>
          <a:lstStyle/>
          <a:p>
            <a:pPr lvl="0"/>
            <a:endParaRPr lang="el-GR" noProof="0"/>
          </a:p>
        </p:txBody>
      </p:sp>
      <p:sp>
        <p:nvSpPr>
          <p:cNvPr id="4" name="13 - Θέση ημερομηνίας">
            <a:extLst>
              <a:ext uri="{FF2B5EF4-FFF2-40B4-BE49-F238E27FC236}">
                <a16:creationId xmlns:a16="http://schemas.microsoft.com/office/drawing/2014/main" id="{8279E4E5-8816-4AFA-BEF6-EBFABBA2A608}"/>
              </a:ext>
            </a:extLst>
          </p:cNvPr>
          <p:cNvSpPr>
            <a:spLocks noGrp="1"/>
          </p:cNvSpPr>
          <p:nvPr>
            <p:ph type="dt" sz="half" idx="10"/>
          </p:nvPr>
        </p:nvSpPr>
        <p:spPr/>
        <p:txBody>
          <a:bodyPr/>
          <a:lstStyle>
            <a:lvl1pPr>
              <a:defRPr/>
            </a:lvl1pPr>
          </a:lstStyle>
          <a:p>
            <a:pPr>
              <a:defRPr/>
            </a:pPr>
            <a:endParaRPr lang="el-GR"/>
          </a:p>
        </p:txBody>
      </p:sp>
      <p:sp>
        <p:nvSpPr>
          <p:cNvPr id="5" name="2 - Θέση υποσέλιδου">
            <a:extLst>
              <a:ext uri="{FF2B5EF4-FFF2-40B4-BE49-F238E27FC236}">
                <a16:creationId xmlns:a16="http://schemas.microsoft.com/office/drawing/2014/main" id="{DE1389D3-66D6-4209-8D81-80FD444A41A9}"/>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23AB014B-A4A6-4CE5-AD59-6B593DEBD514}"/>
              </a:ext>
            </a:extLst>
          </p:cNvPr>
          <p:cNvSpPr>
            <a:spLocks noGrp="1"/>
          </p:cNvSpPr>
          <p:nvPr>
            <p:ph type="sldNum" sz="quarter" idx="12"/>
          </p:nvPr>
        </p:nvSpPr>
        <p:spPr/>
        <p:txBody>
          <a:bodyPr/>
          <a:lstStyle>
            <a:lvl1pPr>
              <a:defRPr smtClean="0"/>
            </a:lvl1pPr>
          </a:lstStyle>
          <a:p>
            <a:pPr>
              <a:defRPr/>
            </a:pPr>
            <a:fld id="{A2EDBE4C-6AEA-452E-B166-BADB26222E96}" type="slidenum">
              <a:rPr lang="el-GR" altLang="el-GR"/>
              <a:pPr>
                <a:defRPr/>
              </a:pPr>
              <a:t>‹#›</a:t>
            </a:fld>
            <a:endParaRPr lang="el-GR" altLang="el-GR"/>
          </a:p>
        </p:txBody>
      </p:sp>
    </p:spTree>
    <p:extLst>
      <p:ext uri="{BB962C8B-B14F-4D97-AF65-F5344CB8AC3E}">
        <p14:creationId xmlns:p14="http://schemas.microsoft.com/office/powerpoint/2010/main" val="3143078196"/>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rtlCol="0">
            <a:normAutofit/>
          </a:bodyPr>
          <a:lstStyle/>
          <a:p>
            <a:pPr lvl="0"/>
            <a:endParaRPr lang="el-GR" noProof="0"/>
          </a:p>
        </p:txBody>
      </p:sp>
      <p:sp>
        <p:nvSpPr>
          <p:cNvPr id="4" name="Rectangle 40">
            <a:extLst>
              <a:ext uri="{FF2B5EF4-FFF2-40B4-BE49-F238E27FC236}">
                <a16:creationId xmlns:a16="http://schemas.microsoft.com/office/drawing/2014/main" id="{5F2CD48C-C4AD-4F2B-ADF3-25C92C4E42D5}"/>
              </a:ext>
            </a:extLst>
          </p:cNvPr>
          <p:cNvSpPr>
            <a:spLocks noGrp="1" noChangeArrowheads="1"/>
          </p:cNvSpPr>
          <p:nvPr>
            <p:ph type="dt" sz="half" idx="10"/>
          </p:nvPr>
        </p:nvSpPr>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9E38BB64-06D2-4354-B030-07F0A72092A7}"/>
              </a:ext>
            </a:extLst>
          </p:cNvPr>
          <p:cNvSpPr>
            <a:spLocks noGrp="1" noChangeArrowheads="1"/>
          </p:cNvSpPr>
          <p:nvPr>
            <p:ph type="ftr" sz="quarter" idx="11"/>
          </p:nvPr>
        </p:nvSpPr>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C7D27BEA-3D83-496D-8D77-250DEE5A6CA0}"/>
              </a:ext>
            </a:extLst>
          </p:cNvPr>
          <p:cNvSpPr>
            <a:spLocks noGrp="1" noChangeArrowheads="1"/>
          </p:cNvSpPr>
          <p:nvPr>
            <p:ph type="sldNum" sz="quarter" idx="12"/>
          </p:nvPr>
        </p:nvSpPr>
        <p:spPr/>
        <p:txBody>
          <a:bodyPr/>
          <a:lstStyle>
            <a:lvl1pPr>
              <a:defRPr smtClean="0"/>
            </a:lvl1pPr>
          </a:lstStyle>
          <a:p>
            <a:pPr>
              <a:defRPr/>
            </a:pPr>
            <a:fld id="{736DC6EA-6629-41E9-94C3-982197649056}" type="slidenum">
              <a:rPr lang="el-GR" altLang="el-GR"/>
              <a:pPr>
                <a:defRPr/>
              </a:pPr>
              <a:t>‹#›</a:t>
            </a:fld>
            <a:endParaRPr lang="el-GR" altLang="el-GR"/>
          </a:p>
        </p:txBody>
      </p:sp>
    </p:spTree>
    <p:extLst>
      <p:ext uri="{BB962C8B-B14F-4D97-AF65-F5344CB8AC3E}">
        <p14:creationId xmlns:p14="http://schemas.microsoft.com/office/powerpoint/2010/main" val="3963778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a:extLst>
              <a:ext uri="{FF2B5EF4-FFF2-40B4-BE49-F238E27FC236}">
                <a16:creationId xmlns:a16="http://schemas.microsoft.com/office/drawing/2014/main" id="{ADF17BB8-CBD6-4A30-9FDC-91896D4D22E7}"/>
              </a:ext>
            </a:extLst>
          </p:cNvPr>
          <p:cNvSpPr>
            <a:spLocks noGrp="1"/>
          </p:cNvSpPr>
          <p:nvPr>
            <p:ph type="dt" sz="half" idx="10"/>
          </p:nvPr>
        </p:nvSpPr>
        <p:spPr/>
        <p:txBody>
          <a:bodyPr/>
          <a:lstStyle>
            <a:lvl1pPr>
              <a:defRPr/>
            </a:lvl1pPr>
          </a:lstStyle>
          <a:p>
            <a:pPr>
              <a:defRPr/>
            </a:pPr>
            <a:endParaRPr lang="el-GR"/>
          </a:p>
        </p:txBody>
      </p:sp>
      <p:sp>
        <p:nvSpPr>
          <p:cNvPr id="4" name="2 - Θέση υποσέλιδου">
            <a:extLst>
              <a:ext uri="{FF2B5EF4-FFF2-40B4-BE49-F238E27FC236}">
                <a16:creationId xmlns:a16="http://schemas.microsoft.com/office/drawing/2014/main" id="{684BD7C6-5396-4930-9D06-E10D85158D33}"/>
              </a:ext>
            </a:extLst>
          </p:cNvPr>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a:extLst>
              <a:ext uri="{FF2B5EF4-FFF2-40B4-BE49-F238E27FC236}">
                <a16:creationId xmlns:a16="http://schemas.microsoft.com/office/drawing/2014/main" id="{CAF48308-CFBB-466C-BCDA-7D07D59A6242}"/>
              </a:ext>
            </a:extLst>
          </p:cNvPr>
          <p:cNvSpPr>
            <a:spLocks noGrp="1"/>
          </p:cNvSpPr>
          <p:nvPr>
            <p:ph type="sldNum" sz="quarter" idx="12"/>
          </p:nvPr>
        </p:nvSpPr>
        <p:spPr/>
        <p:txBody>
          <a:bodyPr/>
          <a:lstStyle>
            <a:lvl1pPr>
              <a:defRPr smtClean="0"/>
            </a:lvl1pPr>
          </a:lstStyle>
          <a:p>
            <a:pPr>
              <a:defRPr/>
            </a:pPr>
            <a:fld id="{A84624E5-1EAA-4E79-9438-A34F126400A4}" type="slidenum">
              <a:rPr lang="el-GR" altLang="el-GR"/>
              <a:pPr>
                <a:defRPr/>
              </a:pPr>
              <a:t>‹#›</a:t>
            </a:fld>
            <a:endParaRPr lang="el-GR" altLang="el-GR"/>
          </a:p>
        </p:txBody>
      </p:sp>
    </p:spTree>
    <p:extLst>
      <p:ext uri="{BB962C8B-B14F-4D97-AF65-F5344CB8AC3E}">
        <p14:creationId xmlns:p14="http://schemas.microsoft.com/office/powerpoint/2010/main" val="4186351580"/>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sz="1800" b="0"/>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sz="1800" b="0"/>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sz="1800" b="0"/>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sz="1800" b="0"/>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sz="1800" b="0"/>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sz="1800" b="0"/>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sz="1800" b="0"/>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sz="1800" b="0"/>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sz="1800" b="0"/>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sz="1800" b="0"/>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sz="1800" b="0"/>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sz="1800" b="0"/>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sz="1800" b="0"/>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sz="1800" b="0"/>
            </a:p>
          </p:txBody>
        </p:sp>
      </p:grpSp>
      <p:sp>
        <p:nvSpPr>
          <p:cNvPr id="171047" name="Rectangle 39"/>
          <p:cNvSpPr>
            <a:spLocks noGrp="1" noChangeArrowheads="1"/>
          </p:cNvSpPr>
          <p:nvPr>
            <p:ph type="ctrTitle" sz="quarter"/>
          </p:nvPr>
        </p:nvSpPr>
        <p:spPr>
          <a:xfrm>
            <a:off x="914400" y="1692276"/>
            <a:ext cx="10363200" cy="1736725"/>
          </a:xfrm>
        </p:spPr>
        <p:txBody>
          <a:bodyPr anchor="b"/>
          <a:lstStyle>
            <a:lvl1pPr>
              <a:defRPr sz="5400"/>
            </a:lvl1pPr>
          </a:lstStyle>
          <a:p>
            <a:r>
              <a:rPr lang="el-GR"/>
              <a:t>Click to edit Master title style</a:t>
            </a:r>
          </a:p>
        </p:txBody>
      </p:sp>
      <p:sp>
        <p:nvSpPr>
          <p:cNvPr id="17104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l-GR"/>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l-GR"/>
          </a:p>
        </p:txBody>
      </p:sp>
      <p:sp>
        <p:nvSpPr>
          <p:cNvPr id="42" name="Rectangle 42"/>
          <p:cNvSpPr>
            <a:spLocks noGrp="1" noChangeArrowheads="1"/>
          </p:cNvSpPr>
          <p:nvPr>
            <p:ph type="ftr" sz="quarter" idx="11"/>
          </p:nvPr>
        </p:nvSpPr>
        <p:spPr/>
        <p:txBody>
          <a:bodyPr/>
          <a:lstStyle>
            <a:lvl1pPr>
              <a:defRPr/>
            </a:lvl1pPr>
          </a:lstStyle>
          <a:p>
            <a:pPr>
              <a:defRPr/>
            </a:pPr>
            <a:endParaRPr lang="el-GR"/>
          </a:p>
        </p:txBody>
      </p:sp>
      <p:sp>
        <p:nvSpPr>
          <p:cNvPr id="43" name="Rectangle 43"/>
          <p:cNvSpPr>
            <a:spLocks noGrp="1" noChangeArrowheads="1"/>
          </p:cNvSpPr>
          <p:nvPr>
            <p:ph type="sldNum" sz="quarter" idx="12"/>
          </p:nvPr>
        </p:nvSpPr>
        <p:spPr/>
        <p:txBody>
          <a:bodyPr/>
          <a:lstStyle>
            <a:lvl1pPr>
              <a:defRPr/>
            </a:lvl1pPr>
          </a:lstStyle>
          <a:p>
            <a:pPr>
              <a:defRPr/>
            </a:pPr>
            <a:fld id="{4772ABA6-3B0A-48C4-B413-4A40C0CDBFC1}" type="slidenum">
              <a:rPr lang="el-GR"/>
              <a:pPr>
                <a:defRPr/>
              </a:pPr>
              <a:t>‹#›</a:t>
            </a:fld>
            <a:endParaRPr lang="el-GR"/>
          </a:p>
        </p:txBody>
      </p:sp>
    </p:spTree>
    <p:extLst>
      <p:ext uri="{BB962C8B-B14F-4D97-AF65-F5344CB8AC3E}">
        <p14:creationId xmlns:p14="http://schemas.microsoft.com/office/powerpoint/2010/main" val="2851721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0C4DB32C-9EC5-4C78-B39F-61BBC286FE3C}" type="slidenum">
              <a:rPr lang="el-GR"/>
              <a:pPr>
                <a:defRPr/>
              </a:pPr>
              <a:t>‹#›</a:t>
            </a:fld>
            <a:endParaRPr lang="el-GR"/>
          </a:p>
        </p:txBody>
      </p:sp>
    </p:spTree>
    <p:extLst>
      <p:ext uri="{BB962C8B-B14F-4D97-AF65-F5344CB8AC3E}">
        <p14:creationId xmlns:p14="http://schemas.microsoft.com/office/powerpoint/2010/main" val="322214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89E1EAE-C891-4D14-9D71-E4E297663463}" type="slidenum">
              <a:rPr lang="el-GR"/>
              <a:pPr>
                <a:defRPr/>
              </a:pPr>
              <a:t>‹#›</a:t>
            </a:fld>
            <a:endParaRPr lang="el-GR"/>
          </a:p>
        </p:txBody>
      </p:sp>
    </p:spTree>
    <p:extLst>
      <p:ext uri="{BB962C8B-B14F-4D97-AF65-F5344CB8AC3E}">
        <p14:creationId xmlns:p14="http://schemas.microsoft.com/office/powerpoint/2010/main" val="3702936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245B2377-D284-411B-B326-C50212DCFB42}" type="slidenum">
              <a:rPr lang="el-GR"/>
              <a:pPr>
                <a:defRPr/>
              </a:pPr>
              <a:t>‹#›</a:t>
            </a:fld>
            <a:endParaRPr lang="el-GR"/>
          </a:p>
        </p:txBody>
      </p:sp>
    </p:spTree>
    <p:extLst>
      <p:ext uri="{BB962C8B-B14F-4D97-AF65-F5344CB8AC3E}">
        <p14:creationId xmlns:p14="http://schemas.microsoft.com/office/powerpoint/2010/main" val="3446223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0"/>
          <p:cNvSpPr>
            <a:spLocks noGrp="1" noChangeArrowheads="1"/>
          </p:cNvSpPr>
          <p:nvPr>
            <p:ph type="dt" sz="half" idx="10"/>
          </p:nvPr>
        </p:nvSpPr>
        <p:spPr>
          <a:ln/>
        </p:spPr>
        <p:txBody>
          <a:bodyPr/>
          <a:lstStyle>
            <a:lvl1pPr>
              <a:defRPr/>
            </a:lvl1pPr>
          </a:lstStyle>
          <a:p>
            <a:pPr>
              <a:defRPr/>
            </a:pPr>
            <a:endParaRPr lang="el-GR"/>
          </a:p>
        </p:txBody>
      </p:sp>
      <p:sp>
        <p:nvSpPr>
          <p:cNvPr id="8" name="Rectangle 41"/>
          <p:cNvSpPr>
            <a:spLocks noGrp="1" noChangeArrowheads="1"/>
          </p:cNvSpPr>
          <p:nvPr>
            <p:ph type="ftr" sz="quarter" idx="11"/>
          </p:nvPr>
        </p:nvSpPr>
        <p:spPr>
          <a:ln/>
        </p:spPr>
        <p:txBody>
          <a:bodyPr/>
          <a:lstStyle>
            <a:lvl1pPr>
              <a:defRPr/>
            </a:lvl1pPr>
          </a:lstStyle>
          <a:p>
            <a:pPr>
              <a:defRPr/>
            </a:pPr>
            <a:endParaRPr lang="el-GR"/>
          </a:p>
        </p:txBody>
      </p:sp>
      <p:sp>
        <p:nvSpPr>
          <p:cNvPr id="9" name="Rectangle 42"/>
          <p:cNvSpPr>
            <a:spLocks noGrp="1" noChangeArrowheads="1"/>
          </p:cNvSpPr>
          <p:nvPr>
            <p:ph type="sldNum" sz="quarter" idx="12"/>
          </p:nvPr>
        </p:nvSpPr>
        <p:spPr>
          <a:ln/>
        </p:spPr>
        <p:txBody>
          <a:bodyPr/>
          <a:lstStyle>
            <a:lvl1pPr>
              <a:defRPr/>
            </a:lvl1pPr>
          </a:lstStyle>
          <a:p>
            <a:pPr>
              <a:defRPr/>
            </a:pPr>
            <a:fld id="{A6995C8C-1374-4A3C-ADDE-7A11ED7B16DD}" type="slidenum">
              <a:rPr lang="el-GR"/>
              <a:pPr>
                <a:defRPr/>
              </a:pPr>
              <a:t>‹#›</a:t>
            </a:fld>
            <a:endParaRPr lang="el-GR"/>
          </a:p>
        </p:txBody>
      </p:sp>
    </p:spTree>
    <p:extLst>
      <p:ext uri="{BB962C8B-B14F-4D97-AF65-F5344CB8AC3E}">
        <p14:creationId xmlns:p14="http://schemas.microsoft.com/office/powerpoint/2010/main" val="589697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p>
        </p:txBody>
      </p:sp>
      <p:sp>
        <p:nvSpPr>
          <p:cNvPr id="5" name="Rectangle 42"/>
          <p:cNvSpPr>
            <a:spLocks noGrp="1" noChangeArrowheads="1"/>
          </p:cNvSpPr>
          <p:nvPr>
            <p:ph type="sldNum" sz="quarter" idx="12"/>
          </p:nvPr>
        </p:nvSpPr>
        <p:spPr>
          <a:ln/>
        </p:spPr>
        <p:txBody>
          <a:bodyPr/>
          <a:lstStyle>
            <a:lvl1pPr>
              <a:defRPr/>
            </a:lvl1pPr>
          </a:lstStyle>
          <a:p>
            <a:pPr>
              <a:defRPr/>
            </a:pPr>
            <a:fld id="{23A2613A-F8D6-4E66-99FC-4FB269BC51F1}" type="slidenum">
              <a:rPr lang="el-GR"/>
              <a:pPr>
                <a:defRPr/>
              </a:pPr>
              <a:t>‹#›</a:t>
            </a:fld>
            <a:endParaRPr lang="el-GR"/>
          </a:p>
        </p:txBody>
      </p:sp>
    </p:spTree>
    <p:extLst>
      <p:ext uri="{BB962C8B-B14F-4D97-AF65-F5344CB8AC3E}">
        <p14:creationId xmlns:p14="http://schemas.microsoft.com/office/powerpoint/2010/main" val="187913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02A252-D50B-4976-BC1E-E50C0E1B189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4E78C9B-057B-453A-B600-0B94259DADD6}"/>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4" name="Θέση υποσέλιδου 3">
            <a:extLst>
              <a:ext uri="{FF2B5EF4-FFF2-40B4-BE49-F238E27FC236}">
                <a16:creationId xmlns:a16="http://schemas.microsoft.com/office/drawing/2014/main" id="{2FE8F3BF-967C-4727-8488-A5CD3F617A9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3036E78-9FD2-49E6-9D36-5912C0978F9F}"/>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299754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l-GR"/>
          </a:p>
        </p:txBody>
      </p:sp>
      <p:sp>
        <p:nvSpPr>
          <p:cNvPr id="3" name="Rectangle 41"/>
          <p:cNvSpPr>
            <a:spLocks noGrp="1" noChangeArrowheads="1"/>
          </p:cNvSpPr>
          <p:nvPr>
            <p:ph type="ftr" sz="quarter" idx="11"/>
          </p:nvPr>
        </p:nvSpPr>
        <p:spPr>
          <a:ln/>
        </p:spPr>
        <p:txBody>
          <a:bodyPr/>
          <a:lstStyle>
            <a:lvl1pPr>
              <a:defRPr/>
            </a:lvl1pPr>
          </a:lstStyle>
          <a:p>
            <a:pPr>
              <a:defRPr/>
            </a:pPr>
            <a:endParaRPr lang="el-GR"/>
          </a:p>
        </p:txBody>
      </p:sp>
      <p:sp>
        <p:nvSpPr>
          <p:cNvPr id="4" name="Rectangle 42"/>
          <p:cNvSpPr>
            <a:spLocks noGrp="1" noChangeArrowheads="1"/>
          </p:cNvSpPr>
          <p:nvPr>
            <p:ph type="sldNum" sz="quarter" idx="12"/>
          </p:nvPr>
        </p:nvSpPr>
        <p:spPr>
          <a:ln/>
        </p:spPr>
        <p:txBody>
          <a:bodyPr/>
          <a:lstStyle>
            <a:lvl1pPr>
              <a:defRPr/>
            </a:lvl1pPr>
          </a:lstStyle>
          <a:p>
            <a:pPr>
              <a:defRPr/>
            </a:pPr>
            <a:fld id="{41ECBB9B-2556-49B7-9F77-E5F06585487F}" type="slidenum">
              <a:rPr lang="el-GR"/>
              <a:pPr>
                <a:defRPr/>
              </a:pPr>
              <a:t>‹#›</a:t>
            </a:fld>
            <a:endParaRPr lang="el-GR"/>
          </a:p>
        </p:txBody>
      </p:sp>
    </p:spTree>
    <p:extLst>
      <p:ext uri="{BB962C8B-B14F-4D97-AF65-F5344CB8AC3E}">
        <p14:creationId xmlns:p14="http://schemas.microsoft.com/office/powerpoint/2010/main" val="2982395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2C7B4C9C-2029-413B-9474-5ED60D4CC796}" type="slidenum">
              <a:rPr lang="el-GR"/>
              <a:pPr>
                <a:defRPr/>
              </a:pPr>
              <a:t>‹#›</a:t>
            </a:fld>
            <a:endParaRPr lang="el-GR"/>
          </a:p>
        </p:txBody>
      </p:sp>
    </p:spTree>
    <p:extLst>
      <p:ext uri="{BB962C8B-B14F-4D97-AF65-F5344CB8AC3E}">
        <p14:creationId xmlns:p14="http://schemas.microsoft.com/office/powerpoint/2010/main" val="3457899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E4E75C8C-EC35-493B-A5A5-A08DFD224320}" type="slidenum">
              <a:rPr lang="el-GR"/>
              <a:pPr>
                <a:defRPr/>
              </a:pPr>
              <a:t>‹#›</a:t>
            </a:fld>
            <a:endParaRPr lang="el-GR"/>
          </a:p>
        </p:txBody>
      </p:sp>
    </p:spTree>
    <p:extLst>
      <p:ext uri="{BB962C8B-B14F-4D97-AF65-F5344CB8AC3E}">
        <p14:creationId xmlns:p14="http://schemas.microsoft.com/office/powerpoint/2010/main" val="2818681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F845FB90-A27C-44B2-8D4C-61ED18566592}" type="slidenum">
              <a:rPr lang="el-GR"/>
              <a:pPr>
                <a:defRPr/>
              </a:pPr>
              <a:t>‹#›</a:t>
            </a:fld>
            <a:endParaRPr lang="el-GR"/>
          </a:p>
        </p:txBody>
      </p:sp>
    </p:spTree>
    <p:extLst>
      <p:ext uri="{BB962C8B-B14F-4D97-AF65-F5344CB8AC3E}">
        <p14:creationId xmlns:p14="http://schemas.microsoft.com/office/powerpoint/2010/main" val="3168727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7813"/>
            <a:ext cx="27432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7813"/>
            <a:ext cx="80264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30DCF906-7919-47F5-8CA6-DFCC3B08ACCA}" type="slidenum">
              <a:rPr lang="el-GR"/>
              <a:pPr>
                <a:defRPr/>
              </a:pPr>
              <a:t>‹#›</a:t>
            </a:fld>
            <a:endParaRPr lang="el-GR"/>
          </a:p>
        </p:txBody>
      </p:sp>
    </p:spTree>
    <p:extLst>
      <p:ext uri="{BB962C8B-B14F-4D97-AF65-F5344CB8AC3E}">
        <p14:creationId xmlns:p14="http://schemas.microsoft.com/office/powerpoint/2010/main" val="2657219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pPr>
                <a:defRPr/>
              </a:pPr>
              <a:t>‹#›</a:t>
            </a:fld>
            <a:endParaRPr lang="el-GR"/>
          </a:p>
        </p:txBody>
      </p:sp>
    </p:spTree>
    <p:extLst>
      <p:ext uri="{BB962C8B-B14F-4D97-AF65-F5344CB8AC3E}">
        <p14:creationId xmlns:p14="http://schemas.microsoft.com/office/powerpoint/2010/main" val="3909882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97A910CE-FF2B-4F74-9F98-6CA04CBC580B}" type="slidenum">
              <a:rPr lang="el-GR"/>
              <a:pPr>
                <a:defRPr/>
              </a:pPr>
              <a:t>‹#›</a:t>
            </a:fld>
            <a:endParaRPr lang="el-GR"/>
          </a:p>
        </p:txBody>
      </p:sp>
    </p:spTree>
    <p:extLst>
      <p:ext uri="{BB962C8B-B14F-4D97-AF65-F5344CB8AC3E}">
        <p14:creationId xmlns:p14="http://schemas.microsoft.com/office/powerpoint/2010/main" val="1506161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1"/>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BC99C33-3783-4328-A43C-BFB37BE29D8B}" type="slidenum">
              <a:rPr lang="el-GR"/>
              <a:pPr>
                <a:defRPr/>
              </a:pPr>
              <a:t>‹#›</a:t>
            </a:fld>
            <a:endParaRPr lang="el-GR"/>
          </a:p>
        </p:txBody>
      </p:sp>
    </p:spTree>
    <p:extLst>
      <p:ext uri="{BB962C8B-B14F-4D97-AF65-F5344CB8AC3E}">
        <p14:creationId xmlns:p14="http://schemas.microsoft.com/office/powerpoint/2010/main" val="1519115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00657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0501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6BED6A1-6DFE-4853-8BE5-FDE2D331EFA5}"/>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3" name="Θέση υποσέλιδου 2">
            <a:extLst>
              <a:ext uri="{FF2B5EF4-FFF2-40B4-BE49-F238E27FC236}">
                <a16:creationId xmlns:a16="http://schemas.microsoft.com/office/drawing/2014/main" id="{68230827-E9DE-40F7-BED2-5AD3F874631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7A96914-AC27-4903-BCF1-287472F3E073}"/>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05470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8926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74043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485305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843623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591828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252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85444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375252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22507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301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A8AE75-FA9F-4B28-A5D0-8D96BB61FA4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51A650B-8474-4B76-9C98-429079565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2603F8B-1054-46B0-A8E1-F72AD6545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4027742-1D6C-4DE6-BEC5-734068AA3E29}"/>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EBF37BFC-0991-48B3-A3B3-6B5D594AB0F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E00A5D4-998B-450E-8751-290C3278DA6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67474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97787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44D23812-659E-46FB-B191-E37C0AD3A37F}"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2A2FF0C-EB04-4E68-AC3B-FA68C1B268BF}" type="slidenum">
              <a:rPr lang="el-GR"/>
              <a:pPr>
                <a:defRPr/>
              </a:pPr>
              <a:t>‹#›</a:t>
            </a:fld>
            <a:endParaRPr lang="el-GR"/>
          </a:p>
        </p:txBody>
      </p:sp>
    </p:spTree>
    <p:extLst>
      <p:ext uri="{BB962C8B-B14F-4D97-AF65-F5344CB8AC3E}">
        <p14:creationId xmlns:p14="http://schemas.microsoft.com/office/powerpoint/2010/main" val="3699945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8686AF74-8B3C-498E-8E19-97950DEF921A}"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3E0120F-513B-4E90-831F-73C9C4D9977B}" type="slidenum">
              <a:rPr lang="el-GR"/>
              <a:pPr>
                <a:defRPr/>
              </a:pPr>
              <a:t>‹#›</a:t>
            </a:fld>
            <a:endParaRPr lang="el-GR"/>
          </a:p>
        </p:txBody>
      </p:sp>
    </p:spTree>
    <p:extLst>
      <p:ext uri="{BB962C8B-B14F-4D97-AF65-F5344CB8AC3E}">
        <p14:creationId xmlns:p14="http://schemas.microsoft.com/office/powerpoint/2010/main" val="4194220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644432D2-CF52-4B67-9889-4F96BF516041}"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98A5BB4A-F595-44F3-BCE5-C3438B8291E5}" type="slidenum">
              <a:rPr lang="el-GR"/>
              <a:pPr>
                <a:defRPr/>
              </a:pPr>
              <a:t>‹#›</a:t>
            </a:fld>
            <a:endParaRPr lang="el-GR"/>
          </a:p>
        </p:txBody>
      </p:sp>
    </p:spTree>
    <p:extLst>
      <p:ext uri="{BB962C8B-B14F-4D97-AF65-F5344CB8AC3E}">
        <p14:creationId xmlns:p14="http://schemas.microsoft.com/office/powerpoint/2010/main" val="456983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9B3CA46A-37B8-48F2-AC56-47396992996A}"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2BAB632-B032-4AFD-A03A-95C6F7FC43D2}" type="slidenum">
              <a:rPr lang="el-GR"/>
              <a:pPr>
                <a:defRPr/>
              </a:pPr>
              <a:t>‹#›</a:t>
            </a:fld>
            <a:endParaRPr lang="el-GR"/>
          </a:p>
        </p:txBody>
      </p:sp>
    </p:spTree>
    <p:extLst>
      <p:ext uri="{BB962C8B-B14F-4D97-AF65-F5344CB8AC3E}">
        <p14:creationId xmlns:p14="http://schemas.microsoft.com/office/powerpoint/2010/main" val="3800251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B1CA1854-40FE-46D7-954C-721E8FF77DB9}" type="datetimeFigureOut">
              <a:rPr lang="el-GR"/>
              <a:pPr>
                <a:defRPr/>
              </a:pPr>
              <a:t>22/9/2022</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09CC8B67-AD94-4C01-9E19-0257C8DB67DA}" type="slidenum">
              <a:rPr lang="el-GR"/>
              <a:pPr>
                <a:defRPr/>
              </a:pPr>
              <a:t>‹#›</a:t>
            </a:fld>
            <a:endParaRPr lang="el-GR"/>
          </a:p>
        </p:txBody>
      </p:sp>
    </p:spTree>
    <p:extLst>
      <p:ext uri="{BB962C8B-B14F-4D97-AF65-F5344CB8AC3E}">
        <p14:creationId xmlns:p14="http://schemas.microsoft.com/office/powerpoint/2010/main" val="378310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ABD89C35-4E62-4452-B1B7-F263C6294568}" type="datetimeFigureOut">
              <a:rPr lang="el-GR"/>
              <a:pPr>
                <a:defRPr/>
              </a:pPr>
              <a:t>22/9/2022</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A18A412F-87C6-4CEF-BD43-2D67B6AEA390}" type="slidenum">
              <a:rPr lang="el-GR"/>
              <a:pPr>
                <a:defRPr/>
              </a:pPr>
              <a:t>‹#›</a:t>
            </a:fld>
            <a:endParaRPr lang="el-GR"/>
          </a:p>
        </p:txBody>
      </p:sp>
    </p:spTree>
    <p:extLst>
      <p:ext uri="{BB962C8B-B14F-4D97-AF65-F5344CB8AC3E}">
        <p14:creationId xmlns:p14="http://schemas.microsoft.com/office/powerpoint/2010/main" val="4267547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E28FA5B6-676D-4DF8-84A7-F25362B20F74}" type="datetimeFigureOut">
              <a:rPr lang="el-GR"/>
              <a:pPr>
                <a:defRPr/>
              </a:pPr>
              <a:t>22/9/2022</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2045575B-0AC1-46AC-8950-2B30CA932D0C}" type="slidenum">
              <a:rPr lang="el-GR"/>
              <a:pPr>
                <a:defRPr/>
              </a:pPr>
              <a:t>‹#›</a:t>
            </a:fld>
            <a:endParaRPr lang="el-GR"/>
          </a:p>
        </p:txBody>
      </p:sp>
    </p:spTree>
    <p:extLst>
      <p:ext uri="{BB962C8B-B14F-4D97-AF65-F5344CB8AC3E}">
        <p14:creationId xmlns:p14="http://schemas.microsoft.com/office/powerpoint/2010/main" val="1742133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F49C862-D5BB-4181-BD41-975AF84245C6}"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2A32EB0-2919-409C-B298-419CDE955D6D}" type="slidenum">
              <a:rPr lang="el-GR"/>
              <a:pPr>
                <a:defRPr/>
              </a:pPr>
              <a:t>‹#›</a:t>
            </a:fld>
            <a:endParaRPr lang="el-GR"/>
          </a:p>
        </p:txBody>
      </p:sp>
    </p:spTree>
    <p:extLst>
      <p:ext uri="{BB962C8B-B14F-4D97-AF65-F5344CB8AC3E}">
        <p14:creationId xmlns:p14="http://schemas.microsoft.com/office/powerpoint/2010/main" val="432478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0E0CD84-2F71-4CB7-B103-3EC9B933FB1D}"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A14D3F8-FA0F-495E-87D3-295BFC05AFE2}" type="slidenum">
              <a:rPr lang="el-GR"/>
              <a:pPr>
                <a:defRPr/>
              </a:pPr>
              <a:t>‹#›</a:t>
            </a:fld>
            <a:endParaRPr lang="el-GR"/>
          </a:p>
        </p:txBody>
      </p:sp>
    </p:spTree>
    <p:extLst>
      <p:ext uri="{BB962C8B-B14F-4D97-AF65-F5344CB8AC3E}">
        <p14:creationId xmlns:p14="http://schemas.microsoft.com/office/powerpoint/2010/main" val="2731695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439D6-E064-4692-9012-3E4B50605A9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0495ABA-9B67-4566-A061-8DE022888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6E1D718-23A2-4425-BDA3-1475C5331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4A5ABE2-3602-45E3-B6EB-A12FE5F81D18}"/>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27B54B8E-94C9-4021-A990-021546A731F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23E2F28-9EFB-4E7D-89A8-FD93877C4A7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118988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7E3D5ED6-EC89-4FAF-813C-333F683BB117}"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E63F259-DF58-4EB1-B5AA-0512E8A043E1}" type="slidenum">
              <a:rPr lang="el-GR"/>
              <a:pPr>
                <a:defRPr/>
              </a:pPr>
              <a:t>‹#›</a:t>
            </a:fld>
            <a:endParaRPr lang="el-GR"/>
          </a:p>
        </p:txBody>
      </p:sp>
    </p:spTree>
    <p:extLst>
      <p:ext uri="{BB962C8B-B14F-4D97-AF65-F5344CB8AC3E}">
        <p14:creationId xmlns:p14="http://schemas.microsoft.com/office/powerpoint/2010/main" val="280416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99EC8FF9-F15B-4FA9-ABC3-7CBE76313D96}"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02E06D0-9922-4F79-985E-ABE22C20F0CE}" type="slidenum">
              <a:rPr lang="el-GR"/>
              <a:pPr>
                <a:defRPr/>
              </a:pPr>
              <a:t>‹#›</a:t>
            </a:fld>
            <a:endParaRPr lang="el-GR"/>
          </a:p>
        </p:txBody>
      </p:sp>
    </p:spTree>
    <p:extLst>
      <p:ext uri="{BB962C8B-B14F-4D97-AF65-F5344CB8AC3E}">
        <p14:creationId xmlns:p14="http://schemas.microsoft.com/office/powerpoint/2010/main" val="299365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rtlCol="0">
            <a:normAutofit/>
          </a:bodyPr>
          <a:lstStyle/>
          <a:p>
            <a:pPr lvl="0"/>
            <a:endParaRPr lang="el-GR" noProof="0"/>
          </a:p>
        </p:txBody>
      </p:sp>
      <p:sp>
        <p:nvSpPr>
          <p:cNvPr id="4" name="13 - Θέση ημερομηνίας"/>
          <p:cNvSpPr>
            <a:spLocks noGrp="1"/>
          </p:cNvSpPr>
          <p:nvPr>
            <p:ph type="dt" sz="half" idx="10"/>
          </p:nvPr>
        </p:nvSpPr>
        <p:spPr/>
        <p:txBody>
          <a:bodyPr/>
          <a:lstStyle>
            <a:lvl1pPr>
              <a:defRPr/>
            </a:lvl1pPr>
          </a:lstStyle>
          <a:p>
            <a:pPr>
              <a:defRPr/>
            </a:pPr>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B3EF10FB-322B-4704-AEDF-CCE3446E630F}" type="slidenum">
              <a:rPr lang="el-GR"/>
              <a:pPr>
                <a:defRPr/>
              </a:pPr>
              <a:t>‹#›</a:t>
            </a:fld>
            <a:endParaRPr lang="el-GR"/>
          </a:p>
        </p:txBody>
      </p:sp>
    </p:spTree>
    <p:extLst>
      <p:ext uri="{BB962C8B-B14F-4D97-AF65-F5344CB8AC3E}">
        <p14:creationId xmlns:p14="http://schemas.microsoft.com/office/powerpoint/2010/main" val="2929788402"/>
      </p:ext>
    </p:extLst>
  </p:cSld>
  <p:clrMapOvr>
    <a:masterClrMapping/>
  </p:clrMapOvr>
  <p:transition>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rtlCol="0">
            <a:normAutofit/>
          </a:bodyPr>
          <a:lstStyle/>
          <a:p>
            <a:pPr lvl="0"/>
            <a:endParaRPr lang="el-GR" noProof="0"/>
          </a:p>
        </p:txBody>
      </p:sp>
      <p:sp>
        <p:nvSpPr>
          <p:cNvPr id="4" name="Rectangle 40"/>
          <p:cNvSpPr>
            <a:spLocks noGrp="1" noChangeArrowheads="1"/>
          </p:cNvSpPr>
          <p:nvPr>
            <p:ph type="dt" sz="half" idx="10"/>
          </p:nvPr>
        </p:nvSpPr>
        <p:spPr/>
        <p:txBody>
          <a:bodyPr/>
          <a:lstStyle>
            <a:lvl1pPr>
              <a:defRPr/>
            </a:lvl1pPr>
          </a:lstStyle>
          <a:p>
            <a:pPr>
              <a:defRPr/>
            </a:pPr>
            <a:endParaRPr lang="el-GR"/>
          </a:p>
        </p:txBody>
      </p:sp>
      <p:sp>
        <p:nvSpPr>
          <p:cNvPr id="5" name="Rectangle 41"/>
          <p:cNvSpPr>
            <a:spLocks noGrp="1" noChangeArrowheads="1"/>
          </p:cNvSpPr>
          <p:nvPr>
            <p:ph type="ftr" sz="quarter" idx="11"/>
          </p:nvPr>
        </p:nvSpPr>
        <p:spPr/>
        <p:txBody>
          <a:bodyPr/>
          <a:lstStyle>
            <a:lvl1pPr>
              <a:defRPr/>
            </a:lvl1pPr>
          </a:lstStyle>
          <a:p>
            <a:pPr>
              <a:defRPr/>
            </a:pPr>
            <a:endParaRPr lang="el-GR"/>
          </a:p>
        </p:txBody>
      </p:sp>
      <p:sp>
        <p:nvSpPr>
          <p:cNvPr id="6" name="Rectangle 42"/>
          <p:cNvSpPr>
            <a:spLocks noGrp="1" noChangeArrowheads="1"/>
          </p:cNvSpPr>
          <p:nvPr>
            <p:ph type="sldNum" sz="quarter" idx="12"/>
          </p:nvPr>
        </p:nvSpPr>
        <p:spPr/>
        <p:txBody>
          <a:bodyPr/>
          <a:lstStyle>
            <a:lvl1pPr>
              <a:defRPr/>
            </a:lvl1pPr>
          </a:lstStyle>
          <a:p>
            <a:pPr>
              <a:defRPr/>
            </a:pPr>
            <a:fld id="{BC1CDB8A-AD90-4FB8-BBE0-8A55651B3E87}" type="slidenum">
              <a:rPr lang="el-GR"/>
              <a:pPr>
                <a:defRPr/>
              </a:pPr>
              <a:t>‹#›</a:t>
            </a:fld>
            <a:endParaRPr lang="el-GR"/>
          </a:p>
        </p:txBody>
      </p:sp>
    </p:spTree>
    <p:extLst>
      <p:ext uri="{BB962C8B-B14F-4D97-AF65-F5344CB8AC3E}">
        <p14:creationId xmlns:p14="http://schemas.microsoft.com/office/powerpoint/2010/main" val="1752472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p:cNvSpPr>
            <a:spLocks noGrp="1"/>
          </p:cNvSpPr>
          <p:nvPr>
            <p:ph type="dt" sz="half" idx="10"/>
          </p:nvPr>
        </p:nvSpPr>
        <p:spPr/>
        <p:txBody>
          <a:bodyPr/>
          <a:lstStyle>
            <a:lvl1pPr>
              <a:defRPr/>
            </a:lvl1pPr>
          </a:lstStyle>
          <a:p>
            <a:pPr>
              <a:defRPr/>
            </a:pPr>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25FBA865-C98A-4B81-8393-CCAF1F5BC717}" type="slidenum">
              <a:rPr lang="el-GR"/>
              <a:pPr>
                <a:defRPr/>
              </a:pPr>
              <a:t>‹#›</a:t>
            </a:fld>
            <a:endParaRPr lang="el-GR"/>
          </a:p>
        </p:txBody>
      </p:sp>
    </p:spTree>
    <p:extLst>
      <p:ext uri="{BB962C8B-B14F-4D97-AF65-F5344CB8AC3E}">
        <p14:creationId xmlns:p14="http://schemas.microsoft.com/office/powerpoint/2010/main" val="3138128210"/>
      </p:ext>
    </p:extLst>
  </p:cSld>
  <p:clrMapOvr>
    <a:masterClrMapping/>
  </p:clrMapOvr>
  <p:transition>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pPr>
                <a:defRPr/>
              </a:pPr>
              <a:t>‹#›</a:t>
            </a:fld>
            <a:endParaRPr lang="el-GR"/>
          </a:p>
        </p:txBody>
      </p:sp>
    </p:spTree>
    <p:extLst>
      <p:ext uri="{BB962C8B-B14F-4D97-AF65-F5344CB8AC3E}">
        <p14:creationId xmlns:p14="http://schemas.microsoft.com/office/powerpoint/2010/main" val="32653217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pPr>
                <a:defRPr/>
              </a:pPr>
              <a:t>‹#›</a:t>
            </a:fld>
            <a:endParaRPr lang="el-GR"/>
          </a:p>
        </p:txBody>
      </p:sp>
    </p:spTree>
    <p:extLst>
      <p:ext uri="{BB962C8B-B14F-4D97-AF65-F5344CB8AC3E}">
        <p14:creationId xmlns:p14="http://schemas.microsoft.com/office/powerpoint/2010/main" val="13242076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pPr>
                <a:defRPr/>
              </a:pPr>
              <a:t>‹#›</a:t>
            </a:fld>
            <a:endParaRPr lang="el-GR"/>
          </a:p>
        </p:txBody>
      </p:sp>
    </p:spTree>
    <p:extLst>
      <p:ext uri="{BB962C8B-B14F-4D97-AF65-F5344CB8AC3E}">
        <p14:creationId xmlns:p14="http://schemas.microsoft.com/office/powerpoint/2010/main" val="2266917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pPr>
                <a:defRPr/>
              </a:pPr>
              <a:t>‹#›</a:t>
            </a:fld>
            <a:endParaRPr lang="el-GR"/>
          </a:p>
        </p:txBody>
      </p:sp>
    </p:spTree>
    <p:extLst>
      <p:ext uri="{BB962C8B-B14F-4D97-AF65-F5344CB8AC3E}">
        <p14:creationId xmlns:p14="http://schemas.microsoft.com/office/powerpoint/2010/main" val="4213843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pPr>
                <a:defRPr/>
              </a:pPr>
              <a:t>‹#›</a:t>
            </a:fld>
            <a:endParaRPr lang="el-GR"/>
          </a:p>
        </p:txBody>
      </p:sp>
    </p:spTree>
    <p:extLst>
      <p:ext uri="{BB962C8B-B14F-4D97-AF65-F5344CB8AC3E}">
        <p14:creationId xmlns:p14="http://schemas.microsoft.com/office/powerpoint/2010/main" val="175428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7.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7A246D0-46EC-4811-89F6-E2F251EFD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312C610-1C2B-4D8B-9BB3-778A12522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4E0EDA6-C0B1-4587-AE26-F91E4863C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E36F5853-579A-417C-8AAB-D3E105CEB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070EAE0-72DB-4798-9015-69F874D21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643F1-E2A0-4776-8AC9-46370F9C4263}" type="slidenum">
              <a:rPr lang="el-GR" smtClean="0"/>
              <a:t>‹#›</a:t>
            </a:fld>
            <a:endParaRPr lang="el-GR"/>
          </a:p>
        </p:txBody>
      </p:sp>
    </p:spTree>
    <p:extLst>
      <p:ext uri="{BB962C8B-B14F-4D97-AF65-F5344CB8AC3E}">
        <p14:creationId xmlns:p14="http://schemas.microsoft.com/office/powerpoint/2010/main" val="386906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A9342-AA4B-4F0C-A691-BCB583AD6565}" type="slidenum">
              <a:rPr lang="el-GR" smtClean="0"/>
              <a:pPr/>
              <a:t>‹#›</a:t>
            </a:fld>
            <a:endParaRPr lang="el-GR"/>
          </a:p>
        </p:txBody>
      </p:sp>
    </p:spTree>
    <p:extLst>
      <p:ext uri="{BB962C8B-B14F-4D97-AF65-F5344CB8AC3E}">
        <p14:creationId xmlns:p14="http://schemas.microsoft.com/office/powerpoint/2010/main" val="1857537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8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38834356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id="{CA605E48-B756-4478-A66F-17F931094F6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a:extLst>
              <a:ext uri="{FF2B5EF4-FFF2-40B4-BE49-F238E27FC236}">
                <a16:creationId xmlns:a16="http://schemas.microsoft.com/office/drawing/2014/main" id="{4E0A4CAB-ADC3-4A48-B3F2-B92EE64FA54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a:extLst>
              <a:ext uri="{FF2B5EF4-FFF2-40B4-BE49-F238E27FC236}">
                <a16:creationId xmlns:a16="http://schemas.microsoft.com/office/drawing/2014/main" id="{72B97F34-1BCE-4C15-8F1D-A7D6518C488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D7C4516-5AD3-4FF6-B491-E78730B4DCFC}"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453215F2-A528-4608-B49E-B3EA047DF79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a:extLst>
              <a:ext uri="{FF2B5EF4-FFF2-40B4-BE49-F238E27FC236}">
                <a16:creationId xmlns:a16="http://schemas.microsoft.com/office/drawing/2014/main" id="{E911CDB1-A3AC-4146-8DD8-3F4A22A795A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88DEB344-DB41-4DC5-8EAC-73974DA4B73F}" type="slidenum">
              <a:rPr lang="el-GR" altLang="el-GR"/>
              <a:pPr>
                <a:defRPr/>
              </a:pPr>
              <a:t>‹#›</a:t>
            </a:fld>
            <a:endParaRPr lang="el-GR" altLang="el-GR"/>
          </a:p>
        </p:txBody>
      </p:sp>
    </p:spTree>
    <p:extLst>
      <p:ext uri="{BB962C8B-B14F-4D97-AF65-F5344CB8AC3E}">
        <p14:creationId xmlns:p14="http://schemas.microsoft.com/office/powerpoint/2010/main" val="40222244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16998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6998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6998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grpSp>
          <p:nvGrpSpPr>
            <p:cNvPr id="2059" name="Group 6"/>
            <p:cNvGrpSpPr>
              <a:grpSpLocks/>
            </p:cNvGrpSpPr>
            <p:nvPr/>
          </p:nvGrpSpPr>
          <p:grpSpPr bwMode="auto">
            <a:xfrm>
              <a:off x="288" y="0"/>
              <a:ext cx="5098" cy="4316"/>
              <a:chOff x="288" y="0"/>
              <a:chExt cx="5098" cy="4316"/>
            </a:xfrm>
          </p:grpSpPr>
          <p:sp>
            <p:nvSpPr>
              <p:cNvPr id="16999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grpSp>
        <p:sp>
          <p:nvSpPr>
            <p:cNvPr id="17000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7000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7000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70007"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sz="1800" b="0"/>
            </a:p>
          </p:txBody>
        </p:sp>
        <p:sp>
          <p:nvSpPr>
            <p:cNvPr id="170008"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sz="1800" b="0"/>
            </a:p>
          </p:txBody>
        </p:sp>
        <p:sp>
          <p:nvSpPr>
            <p:cNvPr id="17000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70010"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sz="1800" b="0"/>
            </a:p>
          </p:txBody>
        </p:sp>
        <p:sp>
          <p:nvSpPr>
            <p:cNvPr id="170011"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sz="1800" b="0"/>
            </a:p>
          </p:txBody>
        </p:sp>
        <p:sp>
          <p:nvSpPr>
            <p:cNvPr id="170012"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3"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4"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sz="1800" b="0"/>
            </a:p>
          </p:txBody>
        </p:sp>
        <p:grpSp>
          <p:nvGrpSpPr>
            <p:cNvPr id="2071" name="Group 31"/>
            <p:cNvGrpSpPr>
              <a:grpSpLocks/>
            </p:cNvGrpSpPr>
            <p:nvPr/>
          </p:nvGrpSpPr>
          <p:grpSpPr bwMode="auto">
            <a:xfrm>
              <a:off x="1" y="392"/>
              <a:ext cx="5758" cy="1571"/>
              <a:chOff x="1" y="392"/>
              <a:chExt cx="5758" cy="1571"/>
            </a:xfrm>
          </p:grpSpPr>
          <p:sp>
            <p:nvSpPr>
              <p:cNvPr id="17001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2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sz="1800" b="0"/>
              </a:p>
            </p:txBody>
          </p:sp>
        </p:grpSp>
        <p:sp>
          <p:nvSpPr>
            <p:cNvPr id="1700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sz="1800" b="0"/>
            </a:p>
          </p:txBody>
        </p:sp>
        <p:sp>
          <p:nvSpPr>
            <p:cNvPr id="1700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sz="1800" b="0"/>
            </a:p>
          </p:txBody>
        </p:sp>
      </p:grpSp>
      <p:sp>
        <p:nvSpPr>
          <p:cNvPr id="17002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Click to edit Master title style</a:t>
            </a:r>
          </a:p>
        </p:txBody>
      </p:sp>
      <p:sp>
        <p:nvSpPr>
          <p:cNvPr id="17002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defRPr>
            </a:lvl1pPr>
          </a:lstStyle>
          <a:p>
            <a:pPr>
              <a:defRPr/>
            </a:pPr>
            <a:endParaRPr lang="el-GR"/>
          </a:p>
        </p:txBody>
      </p:sp>
      <p:sp>
        <p:nvSpPr>
          <p:cNvPr id="17002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defRPr>
            </a:lvl1pPr>
          </a:lstStyle>
          <a:p>
            <a:pPr>
              <a:defRPr/>
            </a:pPr>
            <a:endParaRPr lang="el-GR"/>
          </a:p>
        </p:txBody>
      </p:sp>
      <p:sp>
        <p:nvSpPr>
          <p:cNvPr id="17002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defRPr>
            </a:lvl1pPr>
          </a:lstStyle>
          <a:p>
            <a:pPr>
              <a:defRPr/>
            </a:pPr>
            <a:fld id="{58B72D3F-69A1-4E42-A908-26D10AD1A816}" type="slidenum">
              <a:rPr lang="el-GR"/>
              <a:pPr>
                <a:defRPr/>
              </a:pPr>
              <a:t>‹#›</a:t>
            </a:fld>
            <a:endParaRPr lang="el-GR"/>
          </a:p>
        </p:txBody>
      </p:sp>
      <p:sp>
        <p:nvSpPr>
          <p:cNvPr id="17002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Tree>
    <p:extLst>
      <p:ext uri="{BB962C8B-B14F-4D97-AF65-F5344CB8AC3E}">
        <p14:creationId xmlns:p14="http://schemas.microsoft.com/office/powerpoint/2010/main" val="2119287229"/>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21766679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4099" name="2 - Θέση κειμένου"/>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1BAF39D-08E1-497F-92D3-0D3B9D3630FB}" type="datetimeFigureOut">
              <a:rPr lang="el-GR"/>
              <a:pPr>
                <a:defRPr/>
              </a:pPr>
              <a:t>22/9/2022</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2A9E157-FA51-4905-9A17-5DC879472584}" type="slidenum">
              <a:rPr lang="el-GR"/>
              <a:pPr>
                <a:defRPr/>
              </a:pPr>
              <a:t>‹#›</a:t>
            </a:fld>
            <a:endParaRPr lang="el-GR"/>
          </a:p>
        </p:txBody>
      </p:sp>
    </p:spTree>
    <p:extLst>
      <p:ext uri="{BB962C8B-B14F-4D97-AF65-F5344CB8AC3E}">
        <p14:creationId xmlns:p14="http://schemas.microsoft.com/office/powerpoint/2010/main" val="49455886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l-G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l-G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B8D4A8D-C6BE-4FE3-9C6B-D1D0902A8205}" type="slidenum">
              <a:rPr lang="el-GR"/>
              <a:pPr>
                <a:defRPr/>
              </a:pPr>
              <a:t>‹#›</a:t>
            </a:fld>
            <a:endParaRPr lang="el-GR"/>
          </a:p>
        </p:txBody>
      </p:sp>
    </p:spTree>
    <p:extLst>
      <p:ext uri="{BB962C8B-B14F-4D97-AF65-F5344CB8AC3E}">
        <p14:creationId xmlns:p14="http://schemas.microsoft.com/office/powerpoint/2010/main" val="18977884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1.bin"/><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1.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8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7.xml"/></Relationships>
</file>

<file path=ppt/slides/_rels/slide1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7.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2.xml"/></Relationships>
</file>

<file path=ppt/slides/_rels/slide1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9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8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181.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84.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7.xml"/></Relationships>
</file>

<file path=ppt/slides/_rels/slide1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7.xml"/></Relationships>
</file>

<file path=ppt/slides/_rels/slide1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1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7.xml"/></Relationships>
</file>

<file path=ppt/slides/_rels/slide19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9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204.xml.rels><?xml version="1.0" encoding="UTF-8" standalone="yes"?>
<Relationships xmlns="http://schemas.openxmlformats.org/package/2006/relationships"><Relationship Id="rId3" Type="http://schemas.openxmlformats.org/officeDocument/2006/relationships/hyperlink" Target="https://www.additudemag.com/" TargetMode="External"/><Relationship Id="rId2" Type="http://schemas.openxmlformats.org/officeDocument/2006/relationships/hyperlink" Target="https://www.researchgate.net/publication/343859075_4o_Panellenio_Synedrio_Ekpaideuse_ston_21o_aiona_Scholeio_kai_Politismos" TargetMode="External"/><Relationship Id="rId1" Type="http://schemas.openxmlformats.org/officeDocument/2006/relationships/slideLayout" Target="../slideLayouts/slideLayout87.xml"/><Relationship Id="rId6" Type="http://schemas.openxmlformats.org/officeDocument/2006/relationships/hyperlink" Target="http://www.smartbrief.com/" TargetMode="External"/><Relationship Id="rId5" Type="http://schemas.openxmlformats.org/officeDocument/2006/relationships/hyperlink" Target="http://www.ncld.org/" TargetMode="External"/><Relationship Id="rId4" Type="http://schemas.openxmlformats.org/officeDocument/2006/relationships/hyperlink" Target="http://www.ldonline.org/about" TargetMode="External"/></Relationships>
</file>

<file path=ppt/slides/_rels/slide205.xml.rels><?xml version="1.0" encoding="UTF-8" standalone="yes"?>
<Relationships xmlns="http://schemas.openxmlformats.org/package/2006/relationships"><Relationship Id="rId2" Type="http://schemas.openxmlformats.org/officeDocument/2006/relationships/hyperlink" Target="http://hdl.handle.net/11610/18113" TargetMode="External"/><Relationship Id="rId1" Type="http://schemas.openxmlformats.org/officeDocument/2006/relationships/slideLayout" Target="../slideLayouts/slideLayout27.xml"/></Relationships>
</file>

<file path=ppt/slides/_rels/slide206.xml.rels><?xml version="1.0" encoding="UTF-8" standalone="yes"?>
<Relationships xmlns="http://schemas.openxmlformats.org/package/2006/relationships"><Relationship Id="rId3" Type="http://schemas.openxmlformats.org/officeDocument/2006/relationships/hyperlink" Target="https://edutech-thesis.uniwa.gr/wp-content/uploads/sites/207/2021/02/&#917;&#954;&#960;&#945;&#943;&#948;&#949;&#965;&#963;&#951;-&#945;&#965;&#964;&#953;&#963;&#964;&#953;&#954;&#974;&#957;-&#960;&#945;&#953;&#948;&#953;&#974;&#957;-&#956;&#949;-&#957;&#941;&#949;&#962;-&#964;&#949;&#967;&#957;&#959;&#955;&#959;&#947;&#943;&#949;&#962;.pdf" TargetMode="External"/><Relationship Id="rId2" Type="http://schemas.openxmlformats.org/officeDocument/2006/relationships/hyperlink" Target="https://www.inarcadia.gr/news/arthra/ekpaid/theodor-logism-amea.pdf" TargetMode="External"/><Relationship Id="rId1" Type="http://schemas.openxmlformats.org/officeDocument/2006/relationships/slideLayout" Target="../slideLayouts/slideLayout27.xml"/></Relationships>
</file>

<file path=ppt/slides/_rels/slide207.xml.rels><?xml version="1.0" encoding="UTF-8" standalone="yes"?>
<Relationships xmlns="http://schemas.openxmlformats.org/package/2006/relationships"><Relationship Id="rId3" Type="http://schemas.openxmlformats.org/officeDocument/2006/relationships/hyperlink" Target="http://www.psychiatrictimes.com/" TargetMode="External"/><Relationship Id="rId7" Type="http://schemas.openxmlformats.org/officeDocument/2006/relationships/hyperlink" Target="https://www.disabilityscoop.com/" TargetMode="External"/><Relationship Id="rId2" Type="http://schemas.openxmlformats.org/officeDocument/2006/relationships/hyperlink" Target="http://www.dyskolies.gr/files/ergaleia/2.pdf" TargetMode="External"/><Relationship Id="rId1" Type="http://schemas.openxmlformats.org/officeDocument/2006/relationships/slideLayout" Target="../slideLayouts/slideLayout81.xml"/><Relationship Id="rId6" Type="http://schemas.openxmlformats.org/officeDocument/2006/relationships/hyperlink" Target="http://www.specialeducation.gr/" TargetMode="External"/><Relationship Id="rId5" Type="http://schemas.openxmlformats.org/officeDocument/2006/relationships/hyperlink" Target="http://www.ldonline.org/" TargetMode="External"/><Relationship Id="rId4" Type="http://schemas.openxmlformats.org/officeDocument/2006/relationships/hyperlink" Target="http://www.smartbrief.com/cec/" TargetMode="External"/></Relationships>
</file>

<file path=ppt/slides/_rels/slide208.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87.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hyperlink" Target="http://callcentre.education.ed.ac.uk/common-assets/cm-files/posters/ipad-apps-for-learners-with-dyslexia.pdf#page=1" TargetMode="External"/><Relationship Id="rId2" Type="http://schemas.openxmlformats.org/officeDocument/2006/relationships/image" Target="../media/image44.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60.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19.xml"/><Relationship Id="rId6" Type="http://schemas.openxmlformats.org/officeDocument/2006/relationships/customXml" Target="../ink/ink3.xml"/><Relationship Id="rId5" Type="http://schemas.openxmlformats.org/officeDocument/2006/relationships/image" Target="../media/image470.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19.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0ABD54-3491-4128-89FD-0C57C398722F}"/>
              </a:ext>
            </a:extLst>
          </p:cNvPr>
          <p:cNvSpPr>
            <a:spLocks noGrp="1"/>
          </p:cNvSpPr>
          <p:nvPr>
            <p:ph type="ctrTitle"/>
          </p:nvPr>
        </p:nvSpPr>
        <p:spPr>
          <a:xfrm>
            <a:off x="1" y="195943"/>
            <a:ext cx="12191999" cy="3233057"/>
          </a:xfrm>
        </p:spPr>
        <p:txBody>
          <a:bodyPr>
            <a:normAutofit fontScale="90000"/>
          </a:bodyPr>
          <a:lstStyle/>
          <a:p>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t>Οι Νέες Τεχνολογίες Πληροφορίας </a:t>
            </a: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t>στην Ειδική Αγωγή κι Εκπαίδευση</a:t>
            </a: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effectLst/>
                <a:latin typeface="Calibri" panose="020F0502020204030204" pitchFamily="34" charset="0"/>
                <a:ea typeface="Calibri" panose="020F0502020204030204" pitchFamily="34" charset="0"/>
                <a:cs typeface="Times New Roman" panose="02020603050405020304" pitchFamily="18" charset="0"/>
              </a:rPr>
            </a:br>
            <a:r>
              <a:rPr lang="el-GR" sz="3600" b="1" i="1" dirty="0">
                <a:effectLst/>
                <a:latin typeface="Calibri Light" panose="020F0302020204030204" pitchFamily="34" charset="0"/>
                <a:ea typeface="Times New Roman" panose="02020603050405020304" pitchFamily="18" charset="0"/>
              </a:rPr>
              <a:t>Σύγχρονη διδακτική και παιδαγωγική των ατόμων </a:t>
            </a:r>
            <a:br>
              <a:rPr lang="el-GR" sz="3600" b="1" i="1" dirty="0">
                <a:effectLst/>
                <a:latin typeface="Calibri Light" panose="020F0302020204030204" pitchFamily="34" charset="0"/>
                <a:ea typeface="Times New Roman" panose="02020603050405020304" pitchFamily="18" charset="0"/>
              </a:rPr>
            </a:br>
            <a:r>
              <a:rPr lang="el-GR" sz="3600" b="1" i="1" dirty="0">
                <a:effectLst/>
                <a:latin typeface="Calibri Light" panose="020F0302020204030204" pitchFamily="34" charset="0"/>
                <a:ea typeface="Times New Roman" panose="02020603050405020304" pitchFamily="18" charset="0"/>
              </a:rPr>
              <a:t>με Δυσκολίες Μάθησης ή/και Προβλήματα Συμπεριφοράς</a:t>
            </a:r>
            <a:endParaRPr lang="el-GR" sz="8800" b="1" i="1" dirty="0"/>
          </a:p>
        </p:txBody>
      </p:sp>
      <p:sp>
        <p:nvSpPr>
          <p:cNvPr id="3" name="Υπότιτλος 2">
            <a:extLst>
              <a:ext uri="{FF2B5EF4-FFF2-40B4-BE49-F238E27FC236}">
                <a16:creationId xmlns:a16="http://schemas.microsoft.com/office/drawing/2014/main" id="{DC916C5C-9A55-49C0-BAF8-68BF56F33D10}"/>
              </a:ext>
            </a:extLst>
          </p:cNvPr>
          <p:cNvSpPr>
            <a:spLocks noGrp="1"/>
          </p:cNvSpPr>
          <p:nvPr>
            <p:ph type="subTitle" idx="1"/>
          </p:nvPr>
        </p:nvSpPr>
        <p:spPr>
          <a:xfrm>
            <a:off x="0" y="4728030"/>
            <a:ext cx="12191999" cy="2129970"/>
          </a:xfrm>
        </p:spPr>
        <p:txBody>
          <a:bodyPr>
            <a:normAutofit/>
          </a:bodyPr>
          <a:lstStyle/>
          <a:p>
            <a:r>
              <a:rPr lang="el-GR" b="1" i="1" dirty="0"/>
              <a:t>Δρ. Ανδρέας Γρ. Κανδαράκης</a:t>
            </a:r>
          </a:p>
          <a:p>
            <a:r>
              <a:rPr lang="el-GR" dirty="0"/>
              <a:t>Ειδικός Ψυχοπαιδαγωγός &amp; Σύμβουλος Οικογένειας</a:t>
            </a:r>
          </a:p>
          <a:p>
            <a:r>
              <a:rPr lang="el-GR" dirty="0"/>
              <a:t>Υπεύθυνος Τμήματος </a:t>
            </a:r>
            <a:r>
              <a:rPr lang="el-GR" i="1" dirty="0"/>
              <a:t>«Ψυχοπαιδαγωγικής Αντιμετώπισης Δυσκολιών Μάθησης και Προβλημάτων Συμπεριφοράς» </a:t>
            </a:r>
            <a:r>
              <a:rPr lang="el-GR" dirty="0"/>
              <a:t>της Ελληνικής Εταιρείας Ιατρικής Ψυχολογίας (</a:t>
            </a:r>
            <a:r>
              <a:rPr lang="en-US" dirty="0"/>
              <a:t>https://medicalpsychology.eu/</a:t>
            </a:r>
            <a:r>
              <a:rPr lang="el-GR" dirty="0"/>
              <a:t>)</a:t>
            </a:r>
          </a:p>
          <a:p>
            <a:endParaRPr lang="el-GR" dirty="0"/>
          </a:p>
        </p:txBody>
      </p:sp>
    </p:spTree>
    <p:extLst>
      <p:ext uri="{BB962C8B-B14F-4D97-AF65-F5344CB8AC3E}">
        <p14:creationId xmlns:p14="http://schemas.microsoft.com/office/powerpoint/2010/main" val="3154325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81188" y="-214313"/>
            <a:ext cx="8229600" cy="1139826"/>
          </a:xfrm>
        </p:spPr>
        <p:txBody>
          <a:bodyPr/>
          <a:lstStyle/>
          <a:p>
            <a:pPr eaLnBrk="1" hangingPunct="1">
              <a:defRPr/>
            </a:pPr>
            <a:r>
              <a:rPr lang="el-GR" sz="1800" b="1" dirty="0"/>
              <a:t>ΣΥΜΠΕΡΙΦΟΡΕΣ ΠΟΥ ΣΥΜΦΩΝΑ ΜΕ ΤΟ ΕΞΕΛΙΚΤΙΚΟ ΣΤΑΔΙΟ ΠΟΥ ΔΙΑΝΥΕΙ ΤΟ ΠΑΙΔΙ ΘΕΩΡΟΥΝΤΑΙ ΚΑΝΟΝΙΚΕΣ Ή ΠΡΟΒΛΗΜΑΤΙΚΕΣ.</a:t>
            </a:r>
          </a:p>
        </p:txBody>
      </p:sp>
      <p:graphicFrame>
        <p:nvGraphicFramePr>
          <p:cNvPr id="53310" name="Group 62"/>
          <p:cNvGraphicFramePr>
            <a:graphicFrameLocks noGrp="1"/>
          </p:cNvGraphicFramePr>
          <p:nvPr>
            <p:ph type="tbl" idx="1"/>
          </p:nvPr>
        </p:nvGraphicFramePr>
        <p:xfrm>
          <a:off x="1524000" y="786009"/>
          <a:ext cx="9144000" cy="6053890"/>
        </p:xfrm>
        <a:graphic>
          <a:graphicData uri="http://schemas.openxmlformats.org/drawingml/2006/table">
            <a:tbl>
              <a:tblPr/>
              <a:tblGrid>
                <a:gridCol w="887413">
                  <a:extLst>
                    <a:ext uri="{9D8B030D-6E8A-4147-A177-3AD203B41FA5}">
                      <a16:colId xmlns:a16="http://schemas.microsoft.com/office/drawing/2014/main" val="20000"/>
                    </a:ext>
                  </a:extLst>
                </a:gridCol>
                <a:gridCol w="2460625">
                  <a:extLst>
                    <a:ext uri="{9D8B030D-6E8A-4147-A177-3AD203B41FA5}">
                      <a16:colId xmlns:a16="http://schemas.microsoft.com/office/drawing/2014/main" val="20001"/>
                    </a:ext>
                  </a:extLst>
                </a:gridCol>
                <a:gridCol w="3519487">
                  <a:extLst>
                    <a:ext uri="{9D8B030D-6E8A-4147-A177-3AD203B41FA5}">
                      <a16:colId xmlns:a16="http://schemas.microsoft.com/office/drawing/2014/main" val="20002"/>
                    </a:ext>
                  </a:extLst>
                </a:gridCol>
                <a:gridCol w="2276475">
                  <a:extLst>
                    <a:ext uri="{9D8B030D-6E8A-4147-A177-3AD203B41FA5}">
                      <a16:colId xmlns:a16="http://schemas.microsoft.com/office/drawing/2014/main" val="20003"/>
                    </a:ext>
                  </a:extLst>
                </a:gridCol>
              </a:tblGrid>
              <a:tr h="94849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Ηλικία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επιτεύγματα</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προβλήματα συμπεριφοράς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Κλινικές διαταραχές που μπορούν να γίνουν αντιληπτές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3217">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6-11</a:t>
                      </a:r>
                      <a:endParaRPr kumimoji="0" lang="el-GR" sz="17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Σχολική προσαρμογή (επιδόσεις, συμπεριφορά)</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συμμετοχή σε ομαδικά παιχνίδια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διεκπεραίωση απλών υπευθυνοτήτων</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δυσκολίες στη συγκέντρωση της προσοχής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έλλειψη αυτογνωσίας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αυτοπροβολή</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 Ε. Π. – Υ.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μαθησιακές δυσκολίες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άγχους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απόσυρση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σωματικά ενοχλήματα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επιθετικότητα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παραβατικότητα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προβλήματα σκέψης</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762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12-20</a:t>
                      </a:r>
                      <a:endParaRPr kumimoji="0" lang="el-GR" sz="17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Σχέσεις με το άλλο φύλο</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προσωπική ταυτότητα</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ανεξαρτητοποίηση</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υπευθυνότητα</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επιμονή</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Ανορεξία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βουλιμία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Παραβατικότητα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τάσεις αυτοκτονίας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κατάχρηση ουσιών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Ψύχωση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24593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2"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Calibri"/>
                <a:cs typeface="Arial" pitchFamily="34" charset="0"/>
              </a:endParaRPr>
            </a:p>
            <a:p>
              <a:pPr algn="ctr" fontAlgn="base">
                <a:spcBef>
                  <a:spcPct val="0"/>
                </a:spcBef>
                <a:spcAft>
                  <a:spcPct val="0"/>
                </a:spcAft>
              </a:pPr>
              <a:endParaRPr lang="el-GR" sz="1200">
                <a:solidFill>
                  <a:srgbClr val="000000"/>
                </a:solidFill>
                <a:latin typeface="Calibri"/>
                <a:cs typeface="Arial" pitchFamily="34" charset="0"/>
              </a:endParaRPr>
            </a:p>
            <a:p>
              <a:pPr algn="ctr" fontAlgn="base">
                <a:spcBef>
                  <a:spcPct val="0"/>
                </a:spcBef>
                <a:spcAft>
                  <a:spcPct val="0"/>
                </a:spcAft>
              </a:pPr>
              <a:r>
                <a:rPr lang="el-GR" sz="1200">
                  <a:solidFill>
                    <a:srgbClr val="000000"/>
                  </a:solidFill>
                  <a:latin typeface="Calibri"/>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Calibri"/>
                <a:cs typeface="Arial" pitchFamily="34" charset="0"/>
              </a:endParaRPr>
            </a:p>
          </p:txBody>
        </p:sp>
      </p:grpSp>
      <p:sp>
        <p:nvSpPr>
          <p:cNvPr id="2060" name="Text Box 12"/>
          <p:cNvSpPr txBox="1">
            <a:spLocks noChangeArrowheads="1"/>
          </p:cNvSpPr>
          <p:nvPr/>
        </p:nvSpPr>
        <p:spPr bwMode="auto">
          <a:xfrm>
            <a:off x="1992315" y="6165851"/>
            <a:ext cx="7704137" cy="369332"/>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Calibri"/>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2" name="Line 14"/>
          <p:cNvSpPr>
            <a:spLocks noChangeShapeType="1"/>
          </p:cNvSpPr>
          <p:nvPr/>
        </p:nvSpPr>
        <p:spPr bwMode="auto">
          <a:xfrm>
            <a:off x="1847851"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3" name="Line 15"/>
          <p:cNvSpPr>
            <a:spLocks noChangeShapeType="1"/>
          </p:cNvSpPr>
          <p:nvPr/>
        </p:nvSpPr>
        <p:spPr bwMode="auto">
          <a:xfrm>
            <a:off x="1847851"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4" name="Text Box 16"/>
          <p:cNvSpPr txBox="1">
            <a:spLocks noChangeArrowheads="1"/>
          </p:cNvSpPr>
          <p:nvPr/>
        </p:nvSpPr>
        <p:spPr bwMode="auto">
          <a:xfrm>
            <a:off x="1776414" y="5013326"/>
            <a:ext cx="1079500" cy="276999"/>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ΚΑΝΟΝΤΑΣ</a:t>
            </a:r>
          </a:p>
        </p:txBody>
      </p:sp>
      <p:sp>
        <p:nvSpPr>
          <p:cNvPr id="2065" name="Line 17"/>
          <p:cNvSpPr>
            <a:spLocks noChangeShapeType="1"/>
          </p:cNvSpPr>
          <p:nvPr/>
        </p:nvSpPr>
        <p:spPr bwMode="auto">
          <a:xfrm>
            <a:off x="2279651" y="5229227"/>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6" name="Text Box 18"/>
          <p:cNvSpPr txBox="1">
            <a:spLocks noChangeArrowheads="1"/>
          </p:cNvSpPr>
          <p:nvPr/>
        </p:nvSpPr>
        <p:spPr bwMode="auto">
          <a:xfrm>
            <a:off x="1703390" y="2781302"/>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ΛΕΚΤΙΚΗ ΚΑΙ ΟΠΤΙΚΗ ΕΠΕΞΕΡΓΑΣΙΑ</a:t>
            </a:r>
          </a:p>
        </p:txBody>
      </p:sp>
      <p:sp>
        <p:nvSpPr>
          <p:cNvPr id="2067" name="Line 19"/>
          <p:cNvSpPr>
            <a:spLocks noChangeShapeType="1"/>
          </p:cNvSpPr>
          <p:nvPr/>
        </p:nvSpPr>
        <p:spPr bwMode="auto">
          <a:xfrm>
            <a:off x="1703389" y="6021388"/>
            <a:ext cx="7921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8" name="Line 20"/>
          <p:cNvSpPr>
            <a:spLocks noChangeShapeType="1"/>
          </p:cNvSpPr>
          <p:nvPr/>
        </p:nvSpPr>
        <p:spPr bwMode="auto">
          <a:xfrm flipV="1">
            <a:off x="2279651"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9" name="Line 21"/>
          <p:cNvSpPr>
            <a:spLocks noChangeShapeType="1"/>
          </p:cNvSpPr>
          <p:nvPr/>
        </p:nvSpPr>
        <p:spPr bwMode="auto">
          <a:xfrm>
            <a:off x="2279651" y="3357564"/>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0" name="Line 22"/>
          <p:cNvSpPr>
            <a:spLocks noChangeShapeType="1"/>
          </p:cNvSpPr>
          <p:nvPr/>
        </p:nvSpPr>
        <p:spPr bwMode="auto">
          <a:xfrm flipV="1">
            <a:off x="2279651" y="2133601"/>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1" name="Text Box 23"/>
          <p:cNvSpPr txBox="1">
            <a:spLocks noChangeArrowheads="1"/>
          </p:cNvSpPr>
          <p:nvPr/>
        </p:nvSpPr>
        <p:spPr bwMode="auto">
          <a:xfrm>
            <a:off x="1703391" y="981077"/>
            <a:ext cx="1298575" cy="461665"/>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ΛΕΚΤΙΚΗ ΕΠΕΞΕΡΓΑΣΙΑ</a:t>
            </a:r>
          </a:p>
        </p:txBody>
      </p:sp>
      <p:sp>
        <p:nvSpPr>
          <p:cNvPr id="2072" name="Line 24"/>
          <p:cNvSpPr>
            <a:spLocks noChangeShapeType="1"/>
          </p:cNvSpPr>
          <p:nvPr/>
        </p:nvSpPr>
        <p:spPr bwMode="auto">
          <a:xfrm>
            <a:off x="2279651"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3" name="Line 25"/>
          <p:cNvSpPr>
            <a:spLocks noChangeShapeType="1"/>
          </p:cNvSpPr>
          <p:nvPr/>
        </p:nvSpPr>
        <p:spPr bwMode="auto">
          <a:xfrm flipV="1">
            <a:off x="2279651"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4" name="Line 26"/>
          <p:cNvSpPr>
            <a:spLocks noChangeShapeType="1"/>
          </p:cNvSpPr>
          <p:nvPr/>
        </p:nvSpPr>
        <p:spPr bwMode="auto">
          <a:xfrm>
            <a:off x="8832852"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5" name="Line 27"/>
          <p:cNvSpPr>
            <a:spLocks noChangeShapeType="1"/>
          </p:cNvSpPr>
          <p:nvPr/>
        </p:nvSpPr>
        <p:spPr bwMode="auto">
          <a:xfrm>
            <a:off x="8329614"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6" name="Line 28"/>
          <p:cNvSpPr>
            <a:spLocks noChangeShapeType="1"/>
          </p:cNvSpPr>
          <p:nvPr/>
        </p:nvSpPr>
        <p:spPr bwMode="auto">
          <a:xfrm>
            <a:off x="7897814"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7" name="Line 29"/>
          <p:cNvSpPr>
            <a:spLocks noChangeShapeType="1"/>
          </p:cNvSpPr>
          <p:nvPr/>
        </p:nvSpPr>
        <p:spPr bwMode="auto">
          <a:xfrm>
            <a:off x="7319964" y="3284538"/>
            <a:ext cx="25209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8" name="Line 30"/>
          <p:cNvSpPr>
            <a:spLocks noChangeShapeType="1"/>
          </p:cNvSpPr>
          <p:nvPr/>
        </p:nvSpPr>
        <p:spPr bwMode="auto">
          <a:xfrm>
            <a:off x="6959602"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9" name="Line 31"/>
          <p:cNvSpPr>
            <a:spLocks noChangeShapeType="1"/>
          </p:cNvSpPr>
          <p:nvPr/>
        </p:nvSpPr>
        <p:spPr bwMode="auto">
          <a:xfrm>
            <a:off x="6456364" y="1844675"/>
            <a:ext cx="33845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80" name="Line 32"/>
          <p:cNvSpPr>
            <a:spLocks noChangeShapeType="1"/>
          </p:cNvSpPr>
          <p:nvPr/>
        </p:nvSpPr>
        <p:spPr bwMode="auto">
          <a:xfrm>
            <a:off x="6240464" y="1196975"/>
            <a:ext cx="36004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81" name="Text Box 33"/>
          <p:cNvSpPr txBox="1">
            <a:spLocks noChangeArrowheads="1"/>
          </p:cNvSpPr>
          <p:nvPr/>
        </p:nvSpPr>
        <p:spPr bwMode="auto">
          <a:xfrm>
            <a:off x="9912352" y="5445126"/>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90%</a:t>
            </a:r>
          </a:p>
        </p:txBody>
      </p:sp>
      <p:sp>
        <p:nvSpPr>
          <p:cNvPr id="2082" name="Text Box 34"/>
          <p:cNvSpPr txBox="1">
            <a:spLocks noChangeArrowheads="1"/>
          </p:cNvSpPr>
          <p:nvPr/>
        </p:nvSpPr>
        <p:spPr bwMode="auto">
          <a:xfrm>
            <a:off x="9912352" y="4652964"/>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75%</a:t>
            </a:r>
          </a:p>
        </p:txBody>
      </p:sp>
      <p:sp>
        <p:nvSpPr>
          <p:cNvPr id="2083" name="Text Box 35"/>
          <p:cNvSpPr txBox="1">
            <a:spLocks noChangeArrowheads="1"/>
          </p:cNvSpPr>
          <p:nvPr/>
        </p:nvSpPr>
        <p:spPr bwMode="auto">
          <a:xfrm>
            <a:off x="9912350" y="3933826"/>
            <a:ext cx="755651"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50%</a:t>
            </a:r>
          </a:p>
        </p:txBody>
      </p:sp>
      <p:sp>
        <p:nvSpPr>
          <p:cNvPr id="2084" name="Text Box 36"/>
          <p:cNvSpPr txBox="1">
            <a:spLocks noChangeArrowheads="1"/>
          </p:cNvSpPr>
          <p:nvPr/>
        </p:nvSpPr>
        <p:spPr bwMode="auto">
          <a:xfrm>
            <a:off x="9912352" y="3141664"/>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30%</a:t>
            </a:r>
          </a:p>
        </p:txBody>
      </p:sp>
      <p:sp>
        <p:nvSpPr>
          <p:cNvPr id="2085" name="Text Box 37"/>
          <p:cNvSpPr txBox="1">
            <a:spLocks noChangeArrowheads="1"/>
          </p:cNvSpPr>
          <p:nvPr/>
        </p:nvSpPr>
        <p:spPr bwMode="auto">
          <a:xfrm>
            <a:off x="9912352" y="2420939"/>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20%</a:t>
            </a:r>
          </a:p>
        </p:txBody>
      </p:sp>
      <p:sp>
        <p:nvSpPr>
          <p:cNvPr id="2086" name="Text Box 38"/>
          <p:cNvSpPr txBox="1">
            <a:spLocks noChangeArrowheads="1"/>
          </p:cNvSpPr>
          <p:nvPr/>
        </p:nvSpPr>
        <p:spPr bwMode="auto">
          <a:xfrm>
            <a:off x="9912350" y="1700215"/>
            <a:ext cx="755651"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10%</a:t>
            </a:r>
          </a:p>
        </p:txBody>
      </p:sp>
      <p:sp>
        <p:nvSpPr>
          <p:cNvPr id="2087" name="Text Box 39"/>
          <p:cNvSpPr txBox="1">
            <a:spLocks noChangeArrowheads="1"/>
          </p:cNvSpPr>
          <p:nvPr/>
        </p:nvSpPr>
        <p:spPr bwMode="auto">
          <a:xfrm>
            <a:off x="9912352" y="1052514"/>
            <a:ext cx="50641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 5%</a:t>
            </a:r>
          </a:p>
        </p:txBody>
      </p:sp>
    </p:spTree>
    <p:extLst>
      <p:ext uri="{BB962C8B-B14F-4D97-AF65-F5344CB8AC3E}">
        <p14:creationId xmlns:p14="http://schemas.microsoft.com/office/powerpoint/2010/main" val="408944699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nvPr>
        </p:nvGraphicFramePr>
        <p:xfrm>
          <a:off x="1992315" y="1133476"/>
          <a:ext cx="8351837" cy="4662488"/>
        </p:xfrm>
        <a:graphic>
          <a:graphicData uri="http://schemas.openxmlformats.org/presentationml/2006/ole">
            <mc:AlternateContent xmlns:mc="http://schemas.openxmlformats.org/markup-compatibility/2006">
              <mc:Choice xmlns:v="urn:schemas-microsoft-com:vml" Requires="v">
                <p:oleObj name="Γράφημα" r:id="rId2" imgW="4419651" imgH="2466923" progId="Excel.Sheet.8">
                  <p:embed/>
                </p:oleObj>
              </mc:Choice>
              <mc:Fallback>
                <p:oleObj name="Γράφημα" r:id="rId2" imgW="4419651" imgH="2466923" progId="Excel.Sheet.8">
                  <p:embed/>
                  <p:pic>
                    <p:nvPicPr>
                      <p:cNvPr id="5122"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5" y="1133476"/>
                        <a:ext cx="8351837" cy="466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31868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3657600" y="304800"/>
            <a:ext cx="4662488" cy="6248400"/>
          </a:xfrm>
          <a:prstGeom prst="rect">
            <a:avLst/>
          </a:prstGeom>
          <a:noFill/>
          <a:ln w="9525">
            <a:noFill/>
            <a:miter lim="800000"/>
            <a:headEnd/>
            <a:tailEnd/>
          </a:ln>
        </p:spPr>
      </p:pic>
      <p:sp>
        <p:nvSpPr>
          <p:cNvPr id="137219" name="2 - Ορθογώνιο"/>
          <p:cNvSpPr>
            <a:spLocks noChangeArrowheads="1"/>
          </p:cNvSpPr>
          <p:nvPr/>
        </p:nvSpPr>
        <p:spPr bwMode="auto">
          <a:xfrm>
            <a:off x="1524000" y="381000"/>
            <a:ext cx="1981200" cy="3170238"/>
          </a:xfrm>
          <a:prstGeom prst="rect">
            <a:avLst/>
          </a:prstGeom>
          <a:noFill/>
          <a:ln w="9525">
            <a:noFill/>
            <a:miter lim="800000"/>
            <a:headEnd/>
            <a:tailEnd/>
          </a:ln>
        </p:spPr>
        <p:txBody>
          <a:bodyPr>
            <a:spAutoFit/>
          </a:bodyPr>
          <a:lstStyle/>
          <a:p>
            <a:r>
              <a:rPr lang="el-GR" sz="2000">
                <a:solidFill>
                  <a:prstClr val="black"/>
                </a:solidFill>
                <a:latin typeface="Calibri"/>
              </a:rPr>
              <a:t>1. Είμαι ξύπνιος και</a:t>
            </a:r>
          </a:p>
          <a:p>
            <a:r>
              <a:rPr lang="el-GR" sz="2000">
                <a:solidFill>
                  <a:prstClr val="black"/>
                </a:solidFill>
                <a:latin typeface="Calibri"/>
              </a:rPr>
              <a:t>σε εγρήγορση.</a:t>
            </a:r>
          </a:p>
          <a:p>
            <a:r>
              <a:rPr lang="el-GR" sz="2000">
                <a:solidFill>
                  <a:prstClr val="black"/>
                </a:solidFill>
                <a:latin typeface="Calibri"/>
              </a:rPr>
              <a:t>Άρχισε το</a:t>
            </a:r>
            <a:r>
              <a:rPr lang="en-US" sz="2000">
                <a:solidFill>
                  <a:prstClr val="black"/>
                </a:solidFill>
                <a:latin typeface="Calibri"/>
              </a:rPr>
              <a:t> </a:t>
            </a:r>
            <a:r>
              <a:rPr lang="el-GR" sz="2000">
                <a:solidFill>
                  <a:prstClr val="black"/>
                </a:solidFill>
                <a:latin typeface="Calibri"/>
              </a:rPr>
              <a:t>μάθημα</a:t>
            </a:r>
          </a:p>
          <a:p>
            <a:r>
              <a:rPr lang="el-GR" sz="2000">
                <a:solidFill>
                  <a:prstClr val="black"/>
                </a:solidFill>
                <a:latin typeface="Calibri"/>
              </a:rPr>
              <a:t>και</a:t>
            </a:r>
          </a:p>
          <a:p>
            <a:r>
              <a:rPr lang="el-GR" sz="2000">
                <a:solidFill>
                  <a:prstClr val="black"/>
                </a:solidFill>
                <a:latin typeface="Calibri"/>
              </a:rPr>
              <a:t>παρακολουθώ με</a:t>
            </a:r>
          </a:p>
          <a:p>
            <a:r>
              <a:rPr lang="el-GR" sz="2000">
                <a:solidFill>
                  <a:prstClr val="black"/>
                </a:solidFill>
                <a:latin typeface="Calibri"/>
              </a:rPr>
              <a:t>ενδιαφέρον τον κ. Κανδαράκη!!!</a:t>
            </a:r>
          </a:p>
        </p:txBody>
      </p:sp>
      <p:sp>
        <p:nvSpPr>
          <p:cNvPr id="137220" name="3 - Ορθογώνιο"/>
          <p:cNvSpPr>
            <a:spLocks noChangeArrowheads="1"/>
          </p:cNvSpPr>
          <p:nvPr/>
        </p:nvSpPr>
        <p:spPr bwMode="auto">
          <a:xfrm>
            <a:off x="8458200" y="228601"/>
            <a:ext cx="2209800" cy="2246313"/>
          </a:xfrm>
          <a:prstGeom prst="rect">
            <a:avLst/>
          </a:prstGeom>
          <a:noFill/>
          <a:ln w="9525">
            <a:noFill/>
            <a:miter lim="800000"/>
            <a:headEnd/>
            <a:tailEnd/>
          </a:ln>
        </p:spPr>
        <p:txBody>
          <a:bodyPr>
            <a:spAutoFit/>
          </a:bodyPr>
          <a:lstStyle/>
          <a:p>
            <a:r>
              <a:rPr lang="el-GR" sz="2000">
                <a:solidFill>
                  <a:prstClr val="black"/>
                </a:solidFill>
                <a:latin typeface="Calibri"/>
              </a:rPr>
              <a:t>2. Είμαι ξύπνιος αλλά αρχίζω να βαριέμαι τον κ.</a:t>
            </a:r>
          </a:p>
          <a:p>
            <a:r>
              <a:rPr lang="el-GR" sz="2000">
                <a:solidFill>
                  <a:prstClr val="black"/>
                </a:solidFill>
                <a:latin typeface="Calibri"/>
              </a:rPr>
              <a:t>Κανδαράκη και νυστάζω. Νιώθω  υπνηλία και χασμουριέμαι.</a:t>
            </a:r>
          </a:p>
        </p:txBody>
      </p:sp>
      <p:sp>
        <p:nvSpPr>
          <p:cNvPr id="137221" name="4 - Ορθογώνιο"/>
          <p:cNvSpPr>
            <a:spLocks noChangeArrowheads="1"/>
          </p:cNvSpPr>
          <p:nvPr/>
        </p:nvSpPr>
        <p:spPr bwMode="auto">
          <a:xfrm>
            <a:off x="8458200" y="2895600"/>
            <a:ext cx="2438400" cy="1938992"/>
          </a:xfrm>
          <a:prstGeom prst="rect">
            <a:avLst/>
          </a:prstGeom>
          <a:noFill/>
          <a:ln w="9525">
            <a:noFill/>
            <a:miter lim="800000"/>
            <a:headEnd/>
            <a:tailEnd/>
          </a:ln>
        </p:spPr>
        <p:txBody>
          <a:bodyPr>
            <a:spAutoFit/>
          </a:bodyPr>
          <a:lstStyle/>
          <a:p>
            <a:r>
              <a:rPr lang="el-GR" sz="2000">
                <a:solidFill>
                  <a:prstClr val="black"/>
                </a:solidFill>
                <a:latin typeface="Calibri"/>
              </a:rPr>
              <a:t>3. Δεν κρατιέμαι…και</a:t>
            </a:r>
          </a:p>
          <a:p>
            <a:r>
              <a:rPr lang="el-GR" sz="2000">
                <a:solidFill>
                  <a:prstClr val="black"/>
                </a:solidFill>
                <a:latin typeface="Calibri"/>
              </a:rPr>
              <a:t>αποκοιμιέμαι στο</a:t>
            </a:r>
          </a:p>
          <a:p>
            <a:r>
              <a:rPr lang="el-GR" sz="2000">
                <a:solidFill>
                  <a:prstClr val="black"/>
                </a:solidFill>
                <a:latin typeface="Calibri"/>
              </a:rPr>
              <a:t>μάθημα. Ο ύπνος μου βαθαίνει από το στάδιο1 στο στάδιο 4.</a:t>
            </a:r>
          </a:p>
        </p:txBody>
      </p:sp>
      <p:sp>
        <p:nvSpPr>
          <p:cNvPr id="137222" name="5 - Ορθογώνιο"/>
          <p:cNvSpPr>
            <a:spLocks noChangeArrowheads="1"/>
          </p:cNvSpPr>
          <p:nvPr/>
        </p:nvSpPr>
        <p:spPr bwMode="auto">
          <a:xfrm>
            <a:off x="1524000" y="4953001"/>
            <a:ext cx="2057400" cy="646113"/>
          </a:xfrm>
          <a:prstGeom prst="rect">
            <a:avLst/>
          </a:prstGeom>
          <a:noFill/>
          <a:ln w="9525">
            <a:noFill/>
            <a:miter lim="800000"/>
            <a:headEnd/>
            <a:tailEnd/>
          </a:ln>
        </p:spPr>
        <p:txBody>
          <a:bodyPr>
            <a:spAutoFit/>
          </a:bodyPr>
          <a:lstStyle/>
          <a:p>
            <a:r>
              <a:rPr lang="el-GR">
                <a:solidFill>
                  <a:prstClr val="black"/>
                </a:solidFill>
                <a:latin typeface="Calibri"/>
              </a:rPr>
              <a:t>4. Βλέπω και όνειρο!</a:t>
            </a:r>
          </a:p>
        </p:txBody>
      </p:sp>
      <p:cxnSp>
        <p:nvCxnSpPr>
          <p:cNvPr id="8" name="7 - Ευθύγραμμο βέλος σύνδεσης"/>
          <p:cNvCxnSpPr>
            <a:stCxn id="137219" idx="3"/>
          </p:cNvCxnSpPr>
          <p:nvPr/>
        </p:nvCxnSpPr>
        <p:spPr>
          <a:xfrm flipV="1">
            <a:off x="3505200" y="609601"/>
            <a:ext cx="1219200" cy="1355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a:stCxn id="137220" idx="1"/>
          </p:cNvCxnSpPr>
          <p:nvPr/>
        </p:nvCxnSpPr>
        <p:spPr>
          <a:xfrm rot="10800000">
            <a:off x="7543800" y="1295400"/>
            <a:ext cx="914400"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flipH="1" flipV="1">
            <a:off x="7010400" y="2667000"/>
            <a:ext cx="1309688"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rot="16200000" flipV="1">
            <a:off x="7086600" y="2209800"/>
            <a:ext cx="1295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flipV="1">
            <a:off x="3124200" y="4495800"/>
            <a:ext cx="1600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rot="10800000" flipV="1">
            <a:off x="7391400" y="3429000"/>
            <a:ext cx="914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25"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2011-04 (Απρ)\σάρωση0002.jpg"/>
          <p:cNvPicPr>
            <a:picLocks noChangeAspect="1" noChangeArrowheads="1"/>
          </p:cNvPicPr>
          <p:nvPr/>
        </p:nvPicPr>
        <p:blipFill>
          <a:blip r:embed="rId2" cstate="print"/>
          <a:srcRect/>
          <a:stretch>
            <a:fillRect/>
          </a:stretch>
        </p:blipFill>
        <p:spPr bwMode="auto">
          <a:xfrm>
            <a:off x="1524000" y="827089"/>
            <a:ext cx="9144000" cy="5203825"/>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F:\2011-04 (Απρ)\σάρωση0003.jpg"/>
          <p:cNvPicPr>
            <a:picLocks noChangeAspect="1" noChangeArrowheads="1"/>
          </p:cNvPicPr>
          <p:nvPr/>
        </p:nvPicPr>
        <p:blipFill>
          <a:blip r:embed="rId2" cstate="print"/>
          <a:srcRect/>
          <a:stretch>
            <a:fillRect/>
          </a:stretch>
        </p:blipFill>
        <p:spPr bwMode="auto">
          <a:xfrm>
            <a:off x="1841500" y="541339"/>
            <a:ext cx="8509000" cy="57753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2011-04 (Απρ)\σάρωση0004.jpg"/>
          <p:cNvPicPr>
            <a:picLocks noChangeAspect="1" noChangeArrowheads="1"/>
          </p:cNvPicPr>
          <p:nvPr/>
        </p:nvPicPr>
        <p:blipFill>
          <a:blip r:embed="rId2" cstate="print"/>
          <a:srcRect l="19167" b="1527"/>
          <a:stretch>
            <a:fillRect/>
          </a:stretch>
        </p:blipFill>
        <p:spPr bwMode="auto">
          <a:xfrm>
            <a:off x="1828800" y="457200"/>
            <a:ext cx="8305800" cy="55626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2011-04 (Απρ)\σάρωση0005.jpg"/>
          <p:cNvPicPr>
            <a:picLocks noChangeAspect="1" noChangeArrowheads="1"/>
          </p:cNvPicPr>
          <p:nvPr/>
        </p:nvPicPr>
        <p:blipFill>
          <a:blip r:embed="rId2" cstate="print"/>
          <a:srcRect/>
          <a:stretch>
            <a:fillRect/>
          </a:stretch>
        </p:blipFill>
        <p:spPr bwMode="auto">
          <a:xfrm>
            <a:off x="1878014" y="577850"/>
            <a:ext cx="8435975" cy="57023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TURBO_X\Pictures\Οι σαρώσεις μου\2011-05 (Μαϊ)\σάρωση0003.jpg"/>
          <p:cNvPicPr>
            <a:picLocks noChangeAspect="1" noChangeArrowheads="1"/>
          </p:cNvPicPr>
          <p:nvPr/>
        </p:nvPicPr>
        <p:blipFill>
          <a:blip r:embed="rId2" cstate="print"/>
          <a:srcRect/>
          <a:stretch>
            <a:fillRect/>
          </a:stretch>
        </p:blipFill>
        <p:spPr bwMode="auto">
          <a:xfrm>
            <a:off x="1524000" y="57150"/>
            <a:ext cx="9144000" cy="67437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C:\Users\TURBO_X\Pictures\Οι σαρώσεις μου\2011-05 (Μαϊ)\σάρωση0004.jpg"/>
          <p:cNvPicPr>
            <a:picLocks noChangeAspect="1" noChangeArrowheads="1"/>
          </p:cNvPicPr>
          <p:nvPr/>
        </p:nvPicPr>
        <p:blipFill>
          <a:blip r:embed="rId2" cstate="print"/>
          <a:srcRect l="8588" r="8568" b="14313"/>
          <a:stretch>
            <a:fillRect/>
          </a:stretch>
        </p:blipFill>
        <p:spPr bwMode="auto">
          <a:xfrm>
            <a:off x="2057400" y="0"/>
            <a:ext cx="81534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16"/>
          <p:cNvSpPr>
            <a:spLocks noGrp="1" noChangeArrowheads="1"/>
          </p:cNvSpPr>
          <p:nvPr>
            <p:ph type="title"/>
          </p:nvPr>
        </p:nvSpPr>
        <p:spPr/>
        <p:txBody>
          <a:bodyPr/>
          <a:lstStyle/>
          <a:p>
            <a:pPr eaLnBrk="1" hangingPunct="1"/>
            <a:r>
              <a:rPr lang="el-GR" sz="1800" b="1" u="sng" dirty="0"/>
              <a:t>Συχνά εμφανιζόμενες διαστάσεις της παιδικής-εφηβικής ψυχοπαθολογίας</a:t>
            </a:r>
            <a:r>
              <a:rPr lang="el-GR" sz="1600" b="1" u="sng" dirty="0"/>
              <a:t> </a:t>
            </a:r>
            <a:br>
              <a:rPr lang="el-GR" sz="1400" b="1" dirty="0"/>
            </a:br>
            <a:r>
              <a:rPr lang="el-GR" sz="1400" b="1" dirty="0"/>
              <a:t>Σύμφωνα με τα ερωτηματολόγια </a:t>
            </a:r>
            <a:r>
              <a:rPr lang="en-US" sz="1400" b="1" i="1" dirty="0"/>
              <a:t>Child Behavior Checklist</a:t>
            </a:r>
            <a:r>
              <a:rPr lang="el-GR" sz="1400" b="1" i="1" dirty="0"/>
              <a:t> (</a:t>
            </a:r>
            <a:r>
              <a:rPr lang="en-US" sz="1400" b="1" i="1" dirty="0"/>
              <a:t>CBCL</a:t>
            </a:r>
            <a:r>
              <a:rPr lang="el-GR" sz="1400" b="1" i="1" dirty="0"/>
              <a:t>), </a:t>
            </a:r>
            <a:r>
              <a:rPr lang="en-US" sz="1400" b="1" i="1" dirty="0"/>
              <a:t>Teachers</a:t>
            </a:r>
            <a:r>
              <a:rPr lang="el-GR" sz="1400" b="1" i="1" dirty="0"/>
              <a:t> </a:t>
            </a:r>
            <a:br>
              <a:rPr lang="en-US" sz="1400" b="1" i="1" dirty="0"/>
            </a:br>
            <a:r>
              <a:rPr lang="en-US" sz="1400" b="1" i="1" dirty="0"/>
              <a:t>Report Form</a:t>
            </a:r>
            <a:r>
              <a:rPr lang="en-GB" sz="1400" b="1" i="1" dirty="0"/>
              <a:t> (</a:t>
            </a:r>
            <a:r>
              <a:rPr lang="en-US" sz="1400" b="1" i="1" dirty="0"/>
              <a:t>TRF</a:t>
            </a:r>
            <a:r>
              <a:rPr lang="en-GB" sz="1400" b="1" i="1" dirty="0"/>
              <a:t>), </a:t>
            </a:r>
            <a:r>
              <a:rPr lang="en-US" sz="1400" b="1" i="1" dirty="0"/>
              <a:t>Youth Self Report</a:t>
            </a:r>
            <a:r>
              <a:rPr lang="en-GB" sz="1400" b="1" i="1" dirty="0"/>
              <a:t> (</a:t>
            </a:r>
            <a:r>
              <a:rPr lang="en-US" sz="1400" b="1" i="1" dirty="0"/>
              <a:t>YSR</a:t>
            </a:r>
            <a:r>
              <a:rPr lang="en-GB" sz="1400" b="1" i="1" dirty="0"/>
              <a:t>) </a:t>
            </a:r>
            <a:br>
              <a:rPr lang="el-GR" sz="1400" b="1" i="1" dirty="0"/>
            </a:br>
            <a:r>
              <a:rPr lang="el-GR" sz="1400" b="1" i="1" dirty="0"/>
              <a:t>των</a:t>
            </a:r>
            <a:r>
              <a:rPr lang="de-DE" sz="1400" b="1" i="1" dirty="0"/>
              <a:t> Achenbach, T. M., &amp; </a:t>
            </a:r>
            <a:r>
              <a:rPr lang="de-DE" sz="1400" b="1" i="1" dirty="0" err="1"/>
              <a:t>Rescorla</a:t>
            </a:r>
            <a:r>
              <a:rPr lang="de-DE" sz="1400" b="1" i="1" dirty="0"/>
              <a:t>, L. A. (2001)</a:t>
            </a:r>
            <a:endParaRPr lang="el-GR" sz="1000" b="1" i="1" dirty="0"/>
          </a:p>
        </p:txBody>
      </p:sp>
      <p:graphicFrame>
        <p:nvGraphicFramePr>
          <p:cNvPr id="17564" name="Group 156"/>
          <p:cNvGraphicFramePr>
            <a:graphicFrameLocks noGrp="1"/>
          </p:cNvGraphicFramePr>
          <p:nvPr>
            <p:ph type="tbl" idx="1"/>
          </p:nvPr>
        </p:nvGraphicFramePr>
        <p:xfrm>
          <a:off x="1593850" y="1484786"/>
          <a:ext cx="9074150" cy="5422485"/>
        </p:xfrm>
        <a:graphic>
          <a:graphicData uri="http://schemas.openxmlformats.org/drawingml/2006/table">
            <a:tbl>
              <a:tblPr/>
              <a:tblGrid>
                <a:gridCol w="4079875">
                  <a:extLst>
                    <a:ext uri="{9D8B030D-6E8A-4147-A177-3AD203B41FA5}">
                      <a16:colId xmlns:a16="http://schemas.microsoft.com/office/drawing/2014/main" val="20000"/>
                    </a:ext>
                  </a:extLst>
                </a:gridCol>
                <a:gridCol w="4994275">
                  <a:extLst>
                    <a:ext uri="{9D8B030D-6E8A-4147-A177-3AD203B41FA5}">
                      <a16:colId xmlns:a16="http://schemas.microsoft.com/office/drawing/2014/main" val="20001"/>
                    </a:ext>
                  </a:extLst>
                </a:gridCol>
              </a:tblGrid>
              <a:tr h="39932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ΚΛΙΜΑΚΕΣ</a:t>
                      </a:r>
                      <a:r>
                        <a:rPr kumimoji="0" lang="en-GB"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ΣΥΝΔΡΟΜΩΝ</a:t>
                      </a:r>
                      <a:endParaRPr kumimoji="0" lang="el-GR" sz="18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ΕΝΔΕΙΚΤΙΚΑ</a:t>
                      </a:r>
                      <a:r>
                        <a:rPr kumimoji="0" lang="en-GB"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ΣΥΜΠΤΩΜΑΤΑ</a:t>
                      </a:r>
                      <a:endParaRPr kumimoji="0" lang="el-GR" sz="18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9084">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n-GB"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1.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Άγχος / Κατάθλιψη</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Κλαίει πολύ, Φοβάται, Αισθάνεται ανάξια, Νευρική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 Απόσυρση / Κατάθλιψη</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Προτιμά μόνη, Δεν μιλά, Μυστικοπαθής, Ντροπαλή, Δειλή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3. Σωματικά Ενοχλήματα</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Έχει ζαλάδες, Υπερβολικά κουρασμένη, Διάφοροι πόνοι</a:t>
                      </a: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4. Κοινωνικά Προβλήματα</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Εξαρτημένη, Δεν τα πάει καλά με τους συνομηλίκους,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Την πειράζουν, Μη αγαπητή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310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5. Προβλήματα Σκέψης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Ακούει πράγματα, Βλέπει πράγματα,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Παράξενη συμπεριφορά,  Παράξενες ιδέες</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310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6. Προβλήματα Προσοχής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Απρόσεκτη, Δεν συγκεντρώνεται,</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Δεν μπορεί να σταθεί ακίνητη, Σε σύγχυση</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7. Παράβαση Κανόνων</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Δεν αισθάνεται τύψεις, Κακοί φίλοι, Ψέματα, Εξαπατά</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Σκασιαρχείο</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8.Επιθετική Συμπεριφορά</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Αντιμιλά, Σκληρή, Επιτίθεται σε άλλους,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Καταστρέφει πράγματα άλλων</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2831408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Users\TURBO_X\Pictures\Οι σαρώσεις μου\2011-05 (Μαϊ)\σάρωση0005.jpg"/>
          <p:cNvPicPr>
            <a:picLocks noChangeAspect="1" noChangeArrowheads="1"/>
          </p:cNvPicPr>
          <p:nvPr/>
        </p:nvPicPr>
        <p:blipFill>
          <a:blip r:embed="rId2" cstate="print"/>
          <a:srcRect l="2882" t="14529" r="11719" b="12970"/>
          <a:stretch>
            <a:fillRect/>
          </a:stretch>
        </p:blipFill>
        <p:spPr bwMode="auto">
          <a:xfrm>
            <a:off x="2438400" y="0"/>
            <a:ext cx="6629400" cy="70104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TURBO_X\Pictures\Οι σαρώσεις μου\2011-05 (Μαϊ)\σάρωση0006.jpg"/>
          <p:cNvPicPr>
            <a:picLocks noChangeAspect="1" noChangeArrowheads="1"/>
          </p:cNvPicPr>
          <p:nvPr/>
        </p:nvPicPr>
        <p:blipFill>
          <a:blip r:embed="rId2" cstate="print"/>
          <a:srcRect/>
          <a:stretch>
            <a:fillRect/>
          </a:stretch>
        </p:blipFill>
        <p:spPr bwMode="auto">
          <a:xfrm>
            <a:off x="2514600" y="0"/>
            <a:ext cx="6629400" cy="70104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2011-04 (Απρ)\σάρωση0010.jpg"/>
          <p:cNvPicPr>
            <a:picLocks noChangeAspect="1" noChangeArrowheads="1"/>
          </p:cNvPicPr>
          <p:nvPr/>
        </p:nvPicPr>
        <p:blipFill>
          <a:blip r:embed="rId2" cstate="print"/>
          <a:srcRect l="11784" t="10001" r="14844" b="18889"/>
          <a:stretch>
            <a:fillRect/>
          </a:stretch>
        </p:blipFill>
        <p:spPr bwMode="auto">
          <a:xfrm>
            <a:off x="3733800" y="685800"/>
            <a:ext cx="4495800" cy="54102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82" name="Rectangle 238"/>
          <p:cNvSpPr>
            <a:spLocks noGrp="1" noChangeArrowheads="1"/>
          </p:cNvSpPr>
          <p:nvPr>
            <p:ph type="title"/>
          </p:nvPr>
        </p:nvSpPr>
        <p:spPr/>
        <p:txBody>
          <a:bodyPr/>
          <a:lstStyle/>
          <a:p>
            <a:pPr eaLnBrk="1" hangingPunct="1">
              <a:defRPr/>
            </a:pPr>
            <a:r>
              <a:rPr lang="el-GR" sz="1800" b="1" i="1" dirty="0"/>
              <a:t>ΠΟΛΛΑΠΛΗ ΝΟΗΜΟΣΥΝΗ ΚΑΙ ΜΑΘΗΣΗ</a:t>
            </a:r>
          </a:p>
        </p:txBody>
      </p:sp>
      <p:graphicFrame>
        <p:nvGraphicFramePr>
          <p:cNvPr id="31997" name="Group 253"/>
          <p:cNvGraphicFramePr>
            <a:graphicFrameLocks noGrp="1"/>
          </p:cNvGraphicFramePr>
          <p:nvPr>
            <p:ph idx="1"/>
          </p:nvPr>
        </p:nvGraphicFramePr>
        <p:xfrm>
          <a:off x="1631950" y="1196975"/>
          <a:ext cx="8928100" cy="5731510"/>
        </p:xfrm>
        <a:graphic>
          <a:graphicData uri="http://schemas.openxmlformats.org/drawingml/2006/table">
            <a:tbl>
              <a:tblPr/>
              <a:tblGrid>
                <a:gridCol w="2016125">
                  <a:extLst>
                    <a:ext uri="{9D8B030D-6E8A-4147-A177-3AD203B41FA5}">
                      <a16:colId xmlns:a16="http://schemas.microsoft.com/office/drawing/2014/main" val="20000"/>
                    </a:ext>
                  </a:extLst>
                </a:gridCol>
                <a:gridCol w="2303463">
                  <a:extLst>
                    <a:ext uri="{9D8B030D-6E8A-4147-A177-3AD203B41FA5}">
                      <a16:colId xmlns:a16="http://schemas.microsoft.com/office/drawing/2014/main" val="20001"/>
                    </a:ext>
                  </a:extLst>
                </a:gridCol>
                <a:gridCol w="2201862">
                  <a:extLst>
                    <a:ext uri="{9D8B030D-6E8A-4147-A177-3AD203B41FA5}">
                      <a16:colId xmlns:a16="http://schemas.microsoft.com/office/drawing/2014/main" val="20002"/>
                    </a:ext>
                  </a:extLst>
                </a:gridCol>
                <a:gridCol w="2406650">
                  <a:extLst>
                    <a:ext uri="{9D8B030D-6E8A-4147-A177-3AD203B41FA5}">
                      <a16:colId xmlns:a16="http://schemas.microsoft.com/office/drawing/2014/main" val="20003"/>
                    </a:ext>
                  </a:extLst>
                </a:gridCol>
              </a:tblGrid>
              <a:tr h="31908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ΕΙΔΟΣ ΝΟΗΜΟΣΥΝΗΣ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ΑΡΕΣΚΕΤΑΙ</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ΙΔΙΑΙΤΕΡΕΣ ΙΚΑΝΟΤΗΤΕΣ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ΜΑΘΑΙΝΕΙ  ΚΑΛΥΤΕΡΑ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42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Γλωσσική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διαβάζει, να γράφει, να διηγείται ιστορίες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Θυμάται ονόματα, τοποθεσίες, ημερομηνίες, ασήμαντα πράγματα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Εκφέροντας, ακούγοντας και βλέποντας λέξεις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6842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Λογικο -μαθηματική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κάνει πειράματα, να υπολογίζει, να επεξεργάζεται αριθμούς, να ανακαλύπτει μοτίβα και σχέσεις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Στα μαθηματικά, στη λογική και επαγωγική σκέψη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Κατηγοριοποιώντας, ταξινομώντας, εργαζόμενος με περιλήψεις, μοτίβα και σχέσεις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130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Χωρική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Η ζωγραφική, οι κατασκευές, να δημιουργεί αντικείμενα, να παρατηρεί τις εικόνες, να βλέπει ταινίες, να ονειροπολεί</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 να  οπτικοποιεί  τις έννοιες, να διαισθάνεται τις αλλαγές, στα παζλ, στην ανάγνωση χαρτών και πινάκων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Με διαγράμματα οπτικοποίησης εννοιών, με τη χρήση χρωμάτων και εικόνων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937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Σωματική-κιναισθητική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κινείται, να αγγίζει και να μιλά και να χρησιμοποιεί τη γλώσσα του σώματος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Σε σωματικές δραστηριότητες (σπορ, χορός, δράση), στη χειροτεχνία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Αγγίζοντας, κινούμενος, με τη βοήθεια των αισθήσεων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63" name="Rectangle 91"/>
          <p:cNvSpPr>
            <a:spLocks noGrp="1" noChangeArrowheads="1"/>
          </p:cNvSpPr>
          <p:nvPr>
            <p:ph type="title"/>
          </p:nvPr>
        </p:nvSpPr>
        <p:spPr/>
        <p:txBody>
          <a:bodyPr/>
          <a:lstStyle/>
          <a:p>
            <a:pPr eaLnBrk="1" hangingPunct="1">
              <a:defRPr/>
            </a:pPr>
            <a:r>
              <a:rPr lang="el-GR" sz="1800" b="1" dirty="0"/>
              <a:t>ΠΟΛΛΑΠΛΗ ΝΟΗΜΟΣΥΝΗ ΚΑΙ ΜΑΘΗΣΗ</a:t>
            </a:r>
          </a:p>
        </p:txBody>
      </p:sp>
      <p:graphicFrame>
        <p:nvGraphicFramePr>
          <p:cNvPr id="54373" name="Group 101"/>
          <p:cNvGraphicFramePr>
            <a:graphicFrameLocks noGrp="1"/>
          </p:cNvGraphicFramePr>
          <p:nvPr>
            <p:ph idx="1"/>
          </p:nvPr>
        </p:nvGraphicFramePr>
        <p:xfrm>
          <a:off x="1738314" y="1600201"/>
          <a:ext cx="8786873" cy="4781233"/>
        </p:xfrm>
        <a:graphic>
          <a:graphicData uri="http://schemas.openxmlformats.org/drawingml/2006/table">
            <a:tbl>
              <a:tblPr/>
              <a:tblGrid>
                <a:gridCol w="1961785">
                  <a:extLst>
                    <a:ext uri="{9D8B030D-6E8A-4147-A177-3AD203B41FA5}">
                      <a16:colId xmlns:a16="http://schemas.microsoft.com/office/drawing/2014/main" val="20000"/>
                    </a:ext>
                  </a:extLst>
                </a:gridCol>
                <a:gridCol w="2237899">
                  <a:extLst>
                    <a:ext uri="{9D8B030D-6E8A-4147-A177-3AD203B41FA5}">
                      <a16:colId xmlns:a16="http://schemas.microsoft.com/office/drawing/2014/main" val="20001"/>
                    </a:ext>
                  </a:extLst>
                </a:gridCol>
                <a:gridCol w="2143318">
                  <a:extLst>
                    <a:ext uri="{9D8B030D-6E8A-4147-A177-3AD203B41FA5}">
                      <a16:colId xmlns:a16="http://schemas.microsoft.com/office/drawing/2014/main" val="20002"/>
                    </a:ext>
                  </a:extLst>
                </a:gridCol>
                <a:gridCol w="2443871">
                  <a:extLst>
                    <a:ext uri="{9D8B030D-6E8A-4147-A177-3AD203B41FA5}">
                      <a16:colId xmlns:a16="http://schemas.microsoft.com/office/drawing/2014/main" val="20003"/>
                    </a:ext>
                  </a:extLst>
                </a:gridCol>
              </a:tblGrid>
              <a:tr h="10271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Μουσική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τραγουδά, να ακούει μουσική, να παίζει όργανο μουσικής, να σιγοτραγουδά</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κατανοεί τη διαφορετικότητα των ήχων, θυμάται μελωδίες, αναγνωρίζει τόνους ήχων, ρυθμών, αρμονιών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Ακούγοντας ταυτόχρονα μουσική, τραγουδώντας, με ρυθμούς και μελωδίες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65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Διαπροσωπική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πολλούς φίλους, να συνομιλεί, να συμμετέχει σε ομάδες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ηγείται των άλλων, να οργανώνει, να επικοινωνεί, να διαχειρίζεται με επιτυχία τις συγκρούσεις, να μπαίνει στη θέση των άλλων (ενσυναίσθηση)</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Συμμετέχοντας, συσχετίζοντας, συνεργαζόμενος, με  συζήτηση και λογικά επιχειρήματα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5825">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Ενδοπροσωπική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εργάζεται μόνος, να ασχολείται με τον εαυτό του, να διαλογίζεται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Διαθέτει αυτογνωσία, αυθεντικότητα, να εστιάζει στα συναισθήματα, να ακολουθεί το ένστικτό του</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Εργαζόμενος μόνος, στον προσωπικό του χώρο, χωρίς θορύβους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065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Νατουραλιστική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βρίσκεται εκτός σπιτιού, κοντά σε ζώα, να μελετά  γεωγραφία, με τις εναλλαγές του καιρού, να αλληλεπιδρά με τον περιβάλλοντα χώρο</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κατηγοριοποίηση, στην οργάνωση της ζωής σε μια περιοχή, στην οργάνωση ενός ταξιδιού, στην αυτοσυντήρησή του</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Μελετώντας τα φυσικά φαινόμενα, σε ένα φυσικό περιβάλλον, κατανοώντας τον τρόπο που λειτουργεί κάτι </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3C97E4-716C-43D6-9486-E27C71149274}"/>
              </a:ext>
            </a:extLst>
          </p:cNvPr>
          <p:cNvSpPr txBox="1"/>
          <p:nvPr/>
        </p:nvSpPr>
        <p:spPr>
          <a:xfrm>
            <a:off x="593271" y="914691"/>
            <a:ext cx="11005457" cy="4180953"/>
          </a:xfrm>
          <a:prstGeom prst="rect">
            <a:avLst/>
          </a:prstGeom>
          <a:noFill/>
        </p:spPr>
        <p:txBody>
          <a:bodyPr wrap="square">
            <a:spAutoFit/>
          </a:bodyPr>
          <a:lstStyle/>
          <a:p>
            <a:pPr algn="just">
              <a:lnSpc>
                <a:spcPct val="150000"/>
              </a:lnSpc>
            </a:pPr>
            <a:r>
              <a:rPr lang="el-GR" sz="1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l-GR" sz="1000" dirty="0">
              <a:effectLst/>
              <a:latin typeface="Times" panose="02020603050405020304" pitchFamily="18" charset="0"/>
              <a:ea typeface="MS Mincho" panose="02020609040205080304" pitchFamily="49" charset="-128"/>
              <a:cs typeface="Times New Roman" panose="02020603050405020304" pitchFamily="18" charset="0"/>
            </a:endParaRPr>
          </a:p>
          <a:p>
            <a:pPr algn="just">
              <a:lnSpc>
                <a:spcPct val="150000"/>
              </a:lnSpc>
            </a:pP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Η έννοια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Προβλήματα Συμπεριφοράς</a:t>
            </a:r>
            <a:r>
              <a:rPr lang="el-GR" sz="2400" b="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είναι ένας όρος «ομπρέλα», καθώς εμπεριέχει τα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εσωτερικευμένα προβλήματα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που παρεμποδίζουν το παιδί να ζει αρμονικά με τον εαυτό του και τα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εξωτερικευμένα προβλήματα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που δεν επιτρέπουν στο παιδί να ζει αρμονικά με τους άλλους. Πιο συγκεκριμένα ο όρος αυτός αναφέρεται στο παιδί που αδυνατεί να νιώσει ψυχικά γαλήνιο και να προσαρμοστεί στις απαιτήσεις του περιβάλλοντός του, περιορίζοντας την ψυχοκοινωνική, τη σχολική και την επαγγελματική του επιτυχία. </a:t>
            </a:r>
            <a:endParaRPr lang="el-GR" sz="1600" dirty="0">
              <a:effectLst/>
              <a:latin typeface="Times"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942926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HD, anxiety, neurodiversity, learning dis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397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2208213" y="188913"/>
            <a:ext cx="8229600" cy="431800"/>
          </a:xfrm>
        </p:spPr>
        <p:txBody>
          <a:bodyPr>
            <a:noAutofit/>
          </a:bodyPr>
          <a:lstStyle/>
          <a:p>
            <a:pPr>
              <a:defRPr/>
            </a:pPr>
            <a:r>
              <a:rPr lang="en-US" sz="1600" b="1" dirty="0"/>
              <a:t>KA</a:t>
            </a:r>
            <a:r>
              <a:rPr lang="el-GR" sz="1600" b="1" dirty="0"/>
              <a:t>ΠΟΙΕΣ ΑΠΟ ΤΙΣ ΣΥΧΝΑ ΕΜΦΑΝΙΖΟΜΕΝΕΣ </a:t>
            </a:r>
            <a:br>
              <a:rPr lang="el-GR" sz="1600" b="1" dirty="0"/>
            </a:br>
            <a:r>
              <a:rPr lang="el-GR" sz="1600" b="1" dirty="0"/>
              <a:t>ΨΥΧΙΚΕΣ ΔΙΑΤΑΡΑΧΕΣ ΚΑΙ ΔΙΑΤΑΡΑΧΕΣ ΣΥΜΠΕΡΙΦΟΡΑΣ</a:t>
            </a:r>
            <a:br>
              <a:rPr lang="el-GR" sz="1600" b="1" dirty="0"/>
            </a:br>
            <a:r>
              <a:rPr lang="el-GR" sz="1600" b="1" dirty="0"/>
              <a:t>(</a:t>
            </a:r>
            <a:r>
              <a:rPr lang="en-US" sz="1600" b="1" dirty="0"/>
              <a:t>DSM-IV-TR 2000 A.P.A.)</a:t>
            </a:r>
            <a:endParaRPr lang="el-GR" sz="1600" b="1" dirty="0"/>
          </a:p>
        </p:txBody>
      </p:sp>
      <p:graphicFrame>
        <p:nvGraphicFramePr>
          <p:cNvPr id="53320" name="Group 72"/>
          <p:cNvGraphicFramePr>
            <a:graphicFrameLocks noGrp="1"/>
          </p:cNvGraphicFramePr>
          <p:nvPr>
            <p:ph type="tbl" idx="1"/>
          </p:nvPr>
        </p:nvGraphicFramePr>
        <p:xfrm>
          <a:off x="1524000" y="777264"/>
          <a:ext cx="9144000" cy="6080736"/>
        </p:xfrm>
        <a:graphic>
          <a:graphicData uri="http://schemas.openxmlformats.org/drawingml/2006/table">
            <a:tbl>
              <a:tblPr/>
              <a:tblGrid>
                <a:gridCol w="4758357">
                  <a:extLst>
                    <a:ext uri="{9D8B030D-6E8A-4147-A177-3AD203B41FA5}">
                      <a16:colId xmlns:a16="http://schemas.microsoft.com/office/drawing/2014/main" val="20000"/>
                    </a:ext>
                  </a:extLst>
                </a:gridCol>
                <a:gridCol w="4385643">
                  <a:extLst>
                    <a:ext uri="{9D8B030D-6E8A-4147-A177-3AD203B41FA5}">
                      <a16:colId xmlns:a16="http://schemas.microsoft.com/office/drawing/2014/main" val="20001"/>
                    </a:ext>
                  </a:extLst>
                </a:gridCol>
              </a:tblGrid>
              <a:tr h="119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ΔΙΑΘΕΣΗΣ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1"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Κατάθλιψη </a:t>
                      </a:r>
                      <a:r>
                        <a:rPr kumimoji="0" lang="el-GR" sz="1000" b="0" i="0" u="none" strike="noStrike" cap="none" normalizeH="0" baseline="0">
                          <a:ln>
                            <a:noFill/>
                          </a:ln>
                          <a:solidFill>
                            <a:schemeClr val="tx1"/>
                          </a:solidFill>
                          <a:effectLst/>
                          <a:latin typeface="Arial" charset="0"/>
                        </a:rPr>
                        <a:t>(με συμπτώματα όπως: διαταραγμένος ύπνος, απώλεια αυτοπεποίθησης,  κόπωση, μειωμένη συγκέντρωση, διαταραγμένη όρεξη, σκέψεις ή πράξεις αυτοκτονίας)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Διπολική διαταραχή</a:t>
                      </a:r>
                      <a:r>
                        <a:rPr kumimoji="0" lang="el-GR" sz="1000" b="0" i="0" u="none" strike="noStrike" cap="none" normalizeH="0" baseline="0">
                          <a:ln>
                            <a:noFill/>
                          </a:ln>
                          <a:solidFill>
                            <a:schemeClr val="tx1"/>
                          </a:solidFill>
                          <a:effectLst/>
                          <a:latin typeface="Arial" charset="0"/>
                        </a:rPr>
                        <a:t> (με συμπτώματα όπως : αυξημένη ενεργητικότητα, γρήγορη ομιλία, μειωμένη ανάγκη για ύπνο, ευερεθιστικότητα, άρση αναστολών, υπερτίμηση του εαυτού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2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ΔΙΑΤΑΡΑΧΕΣ ΑΓΧΟΥΣ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Πανικός</a:t>
                      </a:r>
                      <a:r>
                        <a:rPr kumimoji="0" lang="el-GR" sz="1000" b="0" i="0" u="none" strike="noStrike" cap="none" normalizeH="0" baseline="0">
                          <a:ln>
                            <a:noFill/>
                          </a:ln>
                          <a:solidFill>
                            <a:schemeClr val="tx1"/>
                          </a:solidFill>
                          <a:effectLst/>
                          <a:latin typeface="Arial" charset="0"/>
                        </a:rPr>
                        <a:t> (ξαφνικός και έντονος φόβος ή δυσφορία με συμπτώματα όπως : ταχυπαλμία, ναυτία, μούδιασμα, ασφυξία...)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Ειδική φοβία</a:t>
                      </a:r>
                      <a:r>
                        <a:rPr kumimoji="0" lang="el-GR" sz="1200" b="0" i="0" u="none" strike="noStrike" cap="none" normalizeH="0" baseline="0">
                          <a:ln>
                            <a:noFill/>
                          </a:ln>
                          <a:solidFill>
                            <a:schemeClr val="tx1"/>
                          </a:solidFill>
                          <a:effectLst/>
                          <a:latin typeface="Arial" charset="0"/>
                        </a:rPr>
                        <a:t> (</a:t>
                      </a:r>
                      <a:r>
                        <a:rPr kumimoji="0" lang="el-GR" sz="1000" b="0" i="0" u="none" strike="noStrike" cap="none" normalizeH="0" baseline="0">
                          <a:ln>
                            <a:noFill/>
                          </a:ln>
                          <a:solidFill>
                            <a:schemeClr val="tx1"/>
                          </a:solidFill>
                          <a:effectLst/>
                          <a:latin typeface="Arial" charset="0"/>
                        </a:rPr>
                        <a:t>παράλογα έντονος φόβος για συγκεκριμένα αντικείμενα καταστάσεις, όπως το αεροπλάνο, τα ζώα, το ύψος, τα έντομα...)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Κοινωνική φοβία</a:t>
                      </a:r>
                      <a:r>
                        <a:rPr kumimoji="0" lang="el-GR" sz="1000" b="0" i="0" u="none" strike="noStrike" cap="none" normalizeH="0" baseline="0">
                          <a:ln>
                            <a:noFill/>
                          </a:ln>
                          <a:solidFill>
                            <a:schemeClr val="tx1"/>
                          </a:solidFill>
                          <a:effectLst/>
                          <a:latin typeface="Arial" charset="0"/>
                        </a:rPr>
                        <a:t> (έντονος φόβος για συμμετοχή σε ομαδικές δραστηριότητες, μοναχικότητα...)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Ιδεοψυχαναγκαστική διαταραχή</a:t>
                      </a:r>
                      <a:r>
                        <a:rPr kumimoji="0" lang="el-GR" sz="1000" b="0" i="0" u="none" strike="noStrike" cap="none" normalizeH="0" baseline="0">
                          <a:ln>
                            <a:noFill/>
                          </a:ln>
                          <a:solidFill>
                            <a:schemeClr val="tx1"/>
                          </a:solidFill>
                          <a:effectLst/>
                          <a:latin typeface="Arial" charset="0"/>
                        </a:rPr>
                        <a:t> (ψευδείς σκέψεις, ιδέες, εικόνες που επαναλαμβάνονται και βιώνονται με ένταση π.χ. Η πόρτα είναι ξεκλείδωτη και πρέπει να κλείσει, υπάρχει σκόνη και πρέπει να καθαριστεί...)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Μετατραυματική διαταραχή άγχους</a:t>
                      </a:r>
                      <a:r>
                        <a:rPr kumimoji="0" lang="el-GR" sz="1000" b="0" i="0" u="none" strike="noStrike" cap="none" normalizeH="0" baseline="0">
                          <a:ln>
                            <a:noFill/>
                          </a:ln>
                          <a:solidFill>
                            <a:schemeClr val="tx1"/>
                          </a:solidFill>
                          <a:effectLst/>
                          <a:latin typeface="Arial" charset="0"/>
                        </a:rPr>
                        <a:t> ((άγχος προκαλούμενο ύστερα από φυσική καταστροφή, βίαιη ενέργεια...)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1" i="0" u="none" strike="noStrike" cap="none" normalizeH="0" baseline="0">
                          <a:ln>
                            <a:noFill/>
                          </a:ln>
                          <a:solidFill>
                            <a:schemeClr val="tx1"/>
                          </a:solidFill>
                          <a:effectLst/>
                          <a:latin typeface="Arial" charset="0"/>
                        </a:rPr>
                        <a:t> Γενικευμένη αγχώδης διαταραχή</a:t>
                      </a:r>
                      <a:r>
                        <a:rPr kumimoji="0" lang="el-GR" sz="1000" b="0" i="0" u="none" strike="noStrike" cap="none" normalizeH="0" baseline="0">
                          <a:ln>
                            <a:noFill/>
                          </a:ln>
                          <a:solidFill>
                            <a:schemeClr val="tx1"/>
                          </a:solidFill>
                          <a:effectLst/>
                          <a:latin typeface="Arial" charset="0"/>
                        </a:rPr>
                        <a:t> (χρόνιες, έντονες και ανυπόστατες ανησυχίες για καταστάσεις που δεν είναι επικίνδυνες με συμπτώματα, όπως νευρικότητα, αγωνία, ευερεθιστικότητα, δυσκολίες στον ύπνο...)</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Αγχώδης διαταραχή οφειλόμενη σε κάποια γενική σωματική νόσο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ΆΛΛΕΣ ΔΙΑΤΑΡΑΧΕΣ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όπως: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err="1">
                          <a:ln>
                            <a:noFill/>
                          </a:ln>
                          <a:solidFill>
                            <a:schemeClr val="tx1"/>
                          </a:solidFill>
                          <a:effectLst/>
                          <a:latin typeface="Arial" charset="0"/>
                        </a:rPr>
                        <a:t>Ψυχωσικές</a:t>
                      </a:r>
                      <a:r>
                        <a:rPr kumimoji="0" lang="el-GR" sz="1200" b="1" i="0" u="none" strike="noStrike" cap="none" normalizeH="0" baseline="0" dirty="0">
                          <a:ln>
                            <a:noFill/>
                          </a:ln>
                          <a:solidFill>
                            <a:schemeClr val="tx1"/>
                          </a:solidFill>
                          <a:effectLst/>
                          <a:latin typeface="Arial" charset="0"/>
                        </a:rPr>
                        <a:t> διαταραχές</a:t>
                      </a:r>
                      <a:r>
                        <a:rPr kumimoji="0" lang="el-GR" sz="1200" b="0" i="0" u="none" strike="noStrike" cap="none" normalizeH="0" baseline="0" dirty="0">
                          <a:ln>
                            <a:noFill/>
                          </a:ln>
                          <a:solidFill>
                            <a:schemeClr val="tx1"/>
                          </a:solidFill>
                          <a:effectLst/>
                          <a:latin typeface="Arial" charset="0"/>
                        </a:rPr>
                        <a:t> (κοινωνική απόσυρση, διαταραγμένη σκέψη, ψευδαισθήσεις...)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a:ln>
                            <a:noFill/>
                          </a:ln>
                          <a:solidFill>
                            <a:schemeClr val="tx1"/>
                          </a:solidFill>
                          <a:effectLst/>
                          <a:latin typeface="Arial" charset="0"/>
                        </a:rPr>
                        <a:t>Διαταραχή ελλειμματικής προσοχής-υπερκινητικότητα</a:t>
                      </a:r>
                      <a:r>
                        <a:rPr kumimoji="0" lang="en-US" sz="1200" b="1" i="0" u="none" strike="noStrike" cap="none" normalizeH="0" baseline="0" dirty="0">
                          <a:ln>
                            <a:noFill/>
                          </a:ln>
                          <a:solidFill>
                            <a:schemeClr val="tx1"/>
                          </a:solidFill>
                          <a:effectLst/>
                          <a:latin typeface="Arial" charset="0"/>
                        </a:rPr>
                        <a:t>  </a:t>
                      </a:r>
                      <a:r>
                        <a:rPr kumimoji="0" lang="el-GR" sz="1200" b="0" i="0" u="none" strike="noStrike" cap="none" normalizeH="0" baseline="0" dirty="0">
                          <a:ln>
                            <a:noFill/>
                          </a:ln>
                          <a:solidFill>
                            <a:schemeClr val="tx1"/>
                          </a:solidFill>
                          <a:effectLst/>
                          <a:latin typeface="Arial" charset="0"/>
                        </a:rPr>
                        <a:t> ( δυσκολία στη διατήρηση της προσοχής, υπερβολική σωματική ανησυχία, παρορμητικότητα)</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75845181"/>
      </p:ext>
    </p:extLst>
  </p:cSld>
  <p:clrMapOvr>
    <a:masterClrMapping/>
  </p:clrMapOvr>
  <p:transition>
    <p:dissolv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1050" dirty="0"/>
              <a:t>T</a:t>
            </a:r>
            <a:r>
              <a:rPr lang="el-GR" sz="1050" dirty="0"/>
              <a:t>α προβλήματα συμπεριφοράς που παρουσιάζουν παιδιά και έφηβοι με δυσκολίες στη μάθηση και στη συμπεριφορά σύμφωνα με το </a:t>
            </a:r>
            <a:r>
              <a:rPr lang="en-US" sz="1050" dirty="0"/>
              <a:t>CBCL</a:t>
            </a:r>
            <a:r>
              <a:rPr lang="el-GR" sz="1050" dirty="0"/>
              <a:t> του συστήματος (ΣΑΕΒΑ),  (Ν = 50 , Α=33, Κ=17). Παρατηρήθηκε ποσοστό </a:t>
            </a:r>
            <a:r>
              <a:rPr lang="el-GR" sz="1050" b="1" dirty="0"/>
              <a:t>74% συνύπαρξης δύο ή περισσοτέρων συνδρόμων.</a:t>
            </a:r>
            <a:br>
              <a:rPr lang="el-GR" sz="1050" b="1" dirty="0"/>
            </a:br>
            <a:endParaRPr lang="el-GR" sz="1050" b="1" dirty="0"/>
          </a:p>
        </p:txBody>
      </p:sp>
      <p:graphicFrame>
        <p:nvGraphicFramePr>
          <p:cNvPr id="4" name="3 - Θέση πίνακα"/>
          <p:cNvGraphicFramePr>
            <a:graphicFrameLocks noGrp="1"/>
          </p:cNvGraphicFramePr>
          <p:nvPr/>
        </p:nvGraphicFramePr>
        <p:xfrm>
          <a:off x="1952626" y="1071563"/>
          <a:ext cx="8501063" cy="5722936"/>
        </p:xfrm>
        <a:graphic>
          <a:graphicData uri="http://schemas.openxmlformats.org/drawingml/2006/table">
            <a:tbl>
              <a:tblPr/>
              <a:tblGrid>
                <a:gridCol w="3500438">
                  <a:extLst>
                    <a:ext uri="{9D8B030D-6E8A-4147-A177-3AD203B41FA5}">
                      <a16:colId xmlns:a16="http://schemas.microsoft.com/office/drawing/2014/main" val="20000"/>
                    </a:ext>
                  </a:extLst>
                </a:gridCol>
                <a:gridCol w="3286125">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tblGrid>
              <a:tr h="555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dirty="0">
                          <a:ln>
                            <a:noFill/>
                          </a:ln>
                          <a:solidFill>
                            <a:schemeClr val="tx1"/>
                          </a:solidFill>
                          <a:effectLst/>
                          <a:latin typeface="Times New Roman" pitchFamily="18" charset="0"/>
                          <a:cs typeface="Times New Roman" pitchFamily="18" charset="0"/>
                        </a:rPr>
                        <a:t>Κλίμακες συνδρόμων</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a:ln>
                            <a:noFill/>
                          </a:ln>
                          <a:solidFill>
                            <a:schemeClr val="tx1"/>
                          </a:solidFill>
                          <a:effectLst/>
                          <a:latin typeface="Times New Roman" pitchFamily="18" charset="0"/>
                          <a:cs typeface="Times New Roman" pitchFamily="18" charset="0"/>
                        </a:rPr>
                        <a:t>Ενδεικτικά συμπτώματα</a:t>
                      </a:r>
                      <a:endParaRPr kumimoji="0" lang="el-GR" sz="20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Ποσοστό (%)</a:t>
                      </a:r>
                      <a:endParaRPr kumimoji="0" lang="el-GR"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και αριθμός Αγοριών/Κοριτσιών (Α/Κ)</a:t>
                      </a:r>
                      <a:endParaRPr kumimoji="0" lang="el-GR" sz="11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Άγχος / Κατάθλιψη</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Κλαίει πολύ</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Φοβάται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Αισθάνεται ανάξια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Νευρική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30%  (9Α/6Κ)</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Απόσυρση / Κατάθλιψη</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Προτιμά μόνη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μιλά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Μυστικοπαθής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Ντροπαλή-δειλή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38%  (12/7 )</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Σωματικά ενοχλήματα</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Έχει ζαλάδες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Υπερβολικά κουρασμένη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Διάφοροι πόνοι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Πονοκέφαλοι</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16%  (5/3)</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4875">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Κοινωνικά προβλήματα</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Εξαρτημένη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τα πάει καλά με τους συνομηλίκους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Την πειράζουν μη αγαπητή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40% (15/5)</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Προβλήματα σκέψης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Ακούει πράγματα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Βλέπει πράγματα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Παράξενη συμπεριφορά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Παράξενες ιδέες</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24% (6/6)</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Προβλήματα προσοχής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Απρόσεκτη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 συγκεντρώνεται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μπορεί να σταθεί ακίνητη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Σε σύγχυση</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52% (20/6)</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Παράβαση κανόνων</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αισθάνεται τύψεις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Κακοί φίλοι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Ψέματα, εξαπατά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Σκασιαρχείο</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12% (10/2)</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Επιθετική συμπεριφορά</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Αντιμιλά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Σκληρή, μοχθηρή</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Επιτίθεται σε άλλους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Καταστρέφει πράγματα άλλων</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32% (11/5)</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5388">
                <a:tc>
                  <a:txBody>
                    <a:bodyPr/>
                    <a:lstStyle/>
                    <a:p>
                      <a:pPr marL="685800" marR="0" lvl="0" indent="-2286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Κανένα πρόβλημα συμπεριφοράς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14400" marR="0" lvl="0" indent="0" algn="l" defTabSz="914400" rtl="0" eaLnBrk="1" fontAlgn="base" latinLnBrk="0" hangingPunct="1">
                        <a:lnSpc>
                          <a:spcPct val="115000"/>
                        </a:lnSpc>
                        <a:spcBef>
                          <a:spcPct val="0"/>
                        </a:spcBef>
                        <a:spcAft>
                          <a:spcPct val="0"/>
                        </a:spcAft>
                        <a:buClrTx/>
                        <a:buSzTx/>
                        <a:buFontTx/>
                        <a:buNone/>
                        <a:tabLst/>
                      </a:pPr>
                      <a:endPar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2% (1Κ)</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DAD4B4-E70F-4BD1-BF62-DCE19300479A}"/>
              </a:ext>
            </a:extLst>
          </p:cNvPr>
          <p:cNvSpPr txBox="1"/>
          <p:nvPr/>
        </p:nvSpPr>
        <p:spPr>
          <a:xfrm>
            <a:off x="1189264" y="1481920"/>
            <a:ext cx="9813471" cy="3040512"/>
          </a:xfrm>
          <a:prstGeom prst="rect">
            <a:avLst/>
          </a:prstGeom>
          <a:noFill/>
        </p:spPr>
        <p:txBody>
          <a:bodyPr wrap="square">
            <a:spAutoFit/>
          </a:bodyPr>
          <a:lstStyle/>
          <a:p>
            <a:pPr algn="just">
              <a:lnSpc>
                <a:spcPct val="115000"/>
              </a:lnSpc>
              <a:spcAft>
                <a:spcPts val="10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Ο όρος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Διαταραχή Ελλειμματικής Προσοχής-Υπερκινητικότητας</a:t>
            </a:r>
            <a:r>
              <a:rPr lang="el-GR" sz="2400" dirty="0">
                <a:effectLst/>
                <a:latin typeface="Calibri" panose="020F0502020204030204" pitchFamily="34" charset="0"/>
                <a:ea typeface="Calibri" panose="020F0502020204030204" pitchFamily="34" charset="0"/>
                <a:cs typeface="Times New Roman" panose="02020603050405020304" pitchFamily="18" charset="0"/>
              </a:rPr>
              <a:t>» (Δ.Ε.Π.-Υ.) χρησιμοποιείται για να περιγράψει ένα σύνολο συμπτωμάτων που περιλαμβάνουν τη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διάσπαση προσοχής</a:t>
            </a:r>
            <a:r>
              <a:rPr lang="el-GR" sz="2400" dirty="0">
                <a:effectLst/>
                <a:latin typeface="Calibri" panose="020F0502020204030204" pitchFamily="34" charset="0"/>
                <a:ea typeface="Calibri" panose="020F0502020204030204" pitchFamily="34" charset="0"/>
                <a:cs typeface="Times New Roman" panose="02020603050405020304" pitchFamily="18" charset="0"/>
              </a:rPr>
              <a:t>,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υπερκινητικότητα</a:t>
            </a:r>
            <a:r>
              <a:rPr lang="el-GR" sz="2400" dirty="0">
                <a:effectLst/>
                <a:latin typeface="Calibri" panose="020F0502020204030204" pitchFamily="34" charset="0"/>
                <a:ea typeface="Calibri" panose="020F0502020204030204" pitchFamily="34" charset="0"/>
                <a:cs typeface="Times New Roman" panose="02020603050405020304" pitchFamily="18" charset="0"/>
              </a:rPr>
              <a:t> ή/και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παρορμητικότητα</a:t>
            </a:r>
            <a:r>
              <a:rPr lang="el-GR" sz="2400" dirty="0">
                <a:effectLst/>
                <a:latin typeface="Calibri" panose="020F0502020204030204" pitchFamily="34" charset="0"/>
                <a:ea typeface="Calibri" panose="020F0502020204030204" pitchFamily="34" charset="0"/>
                <a:cs typeface="Times New Roman" panose="02020603050405020304" pitchFamily="18" charset="0"/>
              </a:rPr>
              <a:t>. Τα άτομα με Δ.Ε.Π.-Υ. χαρακτηρίζονται από τη μειωμένη ικανότητα για αυτορρύθμιση και έλεγχο της συμπεριφοράς τους. Αδυνατούν να ελέγξουν τον εαυτό τους γεγονός που οδηγεί σε προβλήματα πειθαρχίας, αντικοινωνικότητας, μοναχικότητας, χαμηλής σχολικής επίδοσης.</a:t>
            </a:r>
          </a:p>
        </p:txBody>
      </p:sp>
    </p:spTree>
    <p:extLst>
      <p:ext uri="{BB962C8B-B14F-4D97-AF65-F5344CB8AC3E}">
        <p14:creationId xmlns:p14="http://schemas.microsoft.com/office/powerpoint/2010/main" val="389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14" name="Group 18">
            <a:extLst>
              <a:ext uri="{FF2B5EF4-FFF2-40B4-BE49-F238E27FC236}">
                <a16:creationId xmlns:a16="http://schemas.microsoft.com/office/drawing/2014/main" id="{1A58CF89-5425-A45C-E431-42C93F83A0A3}"/>
              </a:ext>
            </a:extLst>
          </p:cNvPr>
          <p:cNvGraphicFramePr>
            <a:graphicFrameLocks noGrp="1"/>
          </p:cNvGraphicFramePr>
          <p:nvPr>
            <p:ph type="tbl" idx="1"/>
          </p:nvPr>
        </p:nvGraphicFramePr>
        <p:xfrm>
          <a:off x="1774825" y="1628776"/>
          <a:ext cx="8497888" cy="4240213"/>
        </p:xfrm>
        <a:graphic>
          <a:graphicData uri="http://schemas.openxmlformats.org/drawingml/2006/table">
            <a:tbl>
              <a:tblPr/>
              <a:tblGrid>
                <a:gridCol w="4249863">
                  <a:extLst>
                    <a:ext uri="{9D8B030D-6E8A-4147-A177-3AD203B41FA5}">
                      <a16:colId xmlns:a16="http://schemas.microsoft.com/office/drawing/2014/main" val="20000"/>
                    </a:ext>
                  </a:extLst>
                </a:gridCol>
                <a:gridCol w="4248025">
                  <a:extLst>
                    <a:ext uri="{9D8B030D-6E8A-4147-A177-3AD203B41FA5}">
                      <a16:colId xmlns:a16="http://schemas.microsoft.com/office/drawing/2014/main" val="20001"/>
                    </a:ext>
                  </a:extLst>
                </a:gridCol>
              </a:tblGrid>
              <a:tr h="83026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0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Περισσότερο συχνά στα αγόρια</a:t>
                      </a:r>
                      <a:endParaRPr kumimoji="0" lang="el-GR" sz="20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Περισσότερο συχνά στα κορίτσια</a:t>
                      </a:r>
                      <a:endParaRPr kumimoji="0" lang="el-GR" sz="2000" b="1" i="1"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099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 Ε. Π. – Υ</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Επιθετικότητα, παραβατικότητα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Νοητική Υστέρηση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Αυτισμός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λόγου και ομιλίας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Ανάγνωσης  (δυσλεξία)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Ενούρηση</a:t>
                      </a:r>
                      <a:endParaRPr kumimoji="0" lang="el-GR" sz="20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Άγχους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 στην εφηβεία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πρόσληψης τροφής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Σεξουαλική κακοποίηση </a:t>
                      </a:r>
                      <a:endParaRPr kumimoji="0" lang="el-GR" sz="20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7" name="Rectangle 44">
            <a:extLst>
              <a:ext uri="{FF2B5EF4-FFF2-40B4-BE49-F238E27FC236}">
                <a16:creationId xmlns:a16="http://schemas.microsoft.com/office/drawing/2014/main" id="{A5762B33-89B9-3D0C-189A-57B828C8F68E}"/>
              </a:ext>
            </a:extLst>
          </p:cNvPr>
          <p:cNvSpPr>
            <a:spLocks noGrp="1" noChangeArrowheads="1"/>
          </p:cNvSpPr>
          <p:nvPr>
            <p:ph type="title"/>
          </p:nvPr>
        </p:nvSpPr>
        <p:spPr/>
        <p:txBody>
          <a:bodyPr/>
          <a:lstStyle/>
          <a:p>
            <a:pPr eaLnBrk="1" hangingPunct="1"/>
            <a:r>
              <a:rPr lang="el-GR" altLang="el-GR" sz="1800" b="1"/>
              <a:t>ΣΥΧΝΟΤΕΡΑ ΕΜΦΑΝΙΖΟΜΕΝΕΣ ΔΙΑΤΑΡΑΧΕΣ  ΣΕ ΑΓΟΡΙΑ ΚΑΙ ΚΟΡΙΤΣΙΑ</a:t>
            </a:r>
            <a:br>
              <a:rPr lang="el-GR" altLang="el-GR" sz="1400" b="1"/>
            </a:br>
            <a:r>
              <a:rPr lang="el-GR" altLang="el-GR" sz="1400" b="1" i="1"/>
              <a:t>Πηγή</a:t>
            </a:r>
            <a:r>
              <a:rPr lang="de-DE" altLang="el-GR" sz="1400" b="1" i="1"/>
              <a:t>: Hartung, C. M., &amp; Widiger, T. A., (1998). </a:t>
            </a:r>
            <a:r>
              <a:rPr lang="en-US" altLang="el-GR" sz="1400" b="1" i="1"/>
              <a:t>Gender Differences in Diagnosis of Mental Disorders. Conclusions and Controversies of DSM- IV, Psychological Bulletin, 123, 260-278</a:t>
            </a:r>
            <a:r>
              <a:rPr lang="en-US" altLang="el-GR" sz="1400" b="1"/>
              <a:t>.</a:t>
            </a:r>
            <a:endParaRPr lang="el-GR" altLang="el-GR" sz="1200" b="1"/>
          </a:p>
        </p:txBody>
      </p:sp>
    </p:spTree>
  </p:cSld>
  <p:clrMapOvr>
    <a:masterClrMapping/>
  </p:clrMapOvr>
  <p:transition>
    <p:dissolv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AD3AAE1-21D0-4D64-AA7D-543BAC202481}"/>
              </a:ext>
            </a:extLst>
          </p:cNvPr>
          <p:cNvPicPr>
            <a:picLocks noChangeAspect="1"/>
          </p:cNvPicPr>
          <p:nvPr/>
        </p:nvPicPr>
        <p:blipFill>
          <a:blip r:embed="rId2"/>
          <a:stretch>
            <a:fillRect/>
          </a:stretch>
        </p:blipFill>
        <p:spPr>
          <a:xfrm>
            <a:off x="2628901" y="0"/>
            <a:ext cx="7331528" cy="6858000"/>
          </a:xfrm>
          <a:prstGeom prst="rect">
            <a:avLst/>
          </a:prstGeom>
        </p:spPr>
      </p:pic>
    </p:spTree>
    <p:extLst>
      <p:ext uri="{BB962C8B-B14F-4D97-AF65-F5344CB8AC3E}">
        <p14:creationId xmlns:p14="http://schemas.microsoft.com/office/powerpoint/2010/main" val="41655414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6F5597F-D558-47E5-AD2F-3BCFAC35C903}"/>
              </a:ext>
            </a:extLst>
          </p:cNvPr>
          <p:cNvSpPr>
            <a:spLocks noGrp="1"/>
          </p:cNvSpPr>
          <p:nvPr>
            <p:ph type="title"/>
          </p:nvPr>
        </p:nvSpPr>
        <p:spPr/>
        <p:txBody>
          <a:bodyPr/>
          <a:lstStyle/>
          <a:p>
            <a:pPr eaLnBrk="1" hangingPunct="1"/>
            <a:r>
              <a:rPr lang="el-GR" altLang="el-GR" sz="1800" b="1" u="sng"/>
              <a:t>ΑΝΤΙΜΕΤΩΠΙΖΟΝΤΑΣ ΤΗ  Δ. Ε. Π. – Υ</a:t>
            </a:r>
            <a:r>
              <a:rPr lang="el-GR" altLang="el-GR" sz="1800" b="1"/>
              <a:t>. </a:t>
            </a:r>
            <a:br>
              <a:rPr lang="el-GR" altLang="el-GR" sz="1400"/>
            </a:br>
            <a:endParaRPr lang="el-GR" altLang="el-GR" sz="1400"/>
          </a:p>
        </p:txBody>
      </p:sp>
      <p:sp>
        <p:nvSpPr>
          <p:cNvPr id="44035" name="Rectangle 3">
            <a:extLst>
              <a:ext uri="{FF2B5EF4-FFF2-40B4-BE49-F238E27FC236}">
                <a16:creationId xmlns:a16="http://schemas.microsoft.com/office/drawing/2014/main" id="{9DF343B0-1779-4CF5-B7F3-9B4C74ADBD8B}"/>
              </a:ext>
            </a:extLst>
          </p:cNvPr>
          <p:cNvSpPr>
            <a:spLocks noGrp="1"/>
          </p:cNvSpPr>
          <p:nvPr>
            <p:ph type="body" idx="1"/>
          </p:nvPr>
        </p:nvSpPr>
        <p:spPr>
          <a:xfrm>
            <a:off x="1703389" y="1196975"/>
            <a:ext cx="8785225" cy="4929188"/>
          </a:xfrm>
        </p:spPr>
        <p:txBody>
          <a:bodyPr/>
          <a:lstStyle/>
          <a:p>
            <a:pPr eaLnBrk="1" hangingPunct="1">
              <a:lnSpc>
                <a:spcPct val="80000"/>
              </a:lnSpc>
            </a:pPr>
            <a:r>
              <a:rPr lang="el-GR" altLang="el-GR" sz="1800"/>
              <a:t>διατηρούμε οπτική επαφή με το παιδί</a:t>
            </a:r>
          </a:p>
          <a:p>
            <a:pPr eaLnBrk="1" hangingPunct="1">
              <a:lnSpc>
                <a:spcPct val="80000"/>
              </a:lnSpc>
            </a:pPr>
            <a:r>
              <a:rPr lang="el-GR" altLang="el-GR" sz="1800"/>
              <a:t>διατυπώνουμε σύντομες και σαφείς οδηγίες ζητώντας πάντα να τις επαναλάβει για να είμαστε βέβαιοι ότι τις έχει αντιληφθεί</a:t>
            </a:r>
          </a:p>
          <a:p>
            <a:pPr eaLnBrk="1" hangingPunct="1">
              <a:lnSpc>
                <a:spcPct val="80000"/>
              </a:lnSpc>
            </a:pPr>
            <a:r>
              <a:rPr lang="el-GR" altLang="el-GR" sz="1800"/>
              <a:t>χρησιμοποιούμε σήματα με τα χέρια ή εικόνες (π.χ. το </a:t>
            </a:r>
            <a:r>
              <a:rPr lang="en-US" altLang="el-GR" sz="1800"/>
              <a:t>STOP </a:t>
            </a:r>
            <a:r>
              <a:rPr lang="el-GR" altLang="el-GR" sz="1800"/>
              <a:t>της σήμανσης των δρόμων) για να σταματήσει το παιδί την ομιλία και να συγκεντρωθεί</a:t>
            </a:r>
          </a:p>
          <a:p>
            <a:pPr eaLnBrk="1" hangingPunct="1">
              <a:lnSpc>
                <a:spcPct val="80000"/>
              </a:lnSpc>
            </a:pPr>
            <a:r>
              <a:rPr lang="el-GR" altLang="el-GR" sz="1800"/>
              <a:t>βάζουμε ένα στόχο κάθε φορά και τον προσεγγίζουμε σταδιακά με τη στρατηγική των μικρών βημάτων</a:t>
            </a:r>
          </a:p>
          <a:p>
            <a:pPr eaLnBrk="1" hangingPunct="1">
              <a:lnSpc>
                <a:spcPct val="80000"/>
              </a:lnSpc>
            </a:pPr>
            <a:r>
              <a:rPr lang="el-GR" altLang="el-GR" sz="1800"/>
              <a:t>δίνουμε τόσο προφορικές όσο και γραπτές στον πίνακα οδηγίες υπογραμμίζοντας με έγχρωμες κιμωλίες τα βασικά σημεία</a:t>
            </a:r>
          </a:p>
          <a:p>
            <a:pPr eaLnBrk="1" hangingPunct="1">
              <a:lnSpc>
                <a:spcPct val="80000"/>
              </a:lnSpc>
            </a:pPr>
            <a:r>
              <a:rPr lang="el-GR" altLang="el-GR" sz="1800"/>
              <a:t>χρησιμοποιούμε διαγράμματα όσο πιο συχνά γίνεται </a:t>
            </a:r>
          </a:p>
          <a:p>
            <a:pPr eaLnBrk="1" hangingPunct="1">
              <a:lnSpc>
                <a:spcPct val="80000"/>
              </a:lnSpc>
            </a:pPr>
            <a:r>
              <a:rPr lang="el-GR" altLang="el-GR" sz="1800"/>
              <a:t>δίνουμε δυνατότητα να κινείται συχνότερα από ότι τα άλλα παιδιά (π.χ. να πάει στην τουαλέτα, τις απουσίες στο γραφείο…) και να κάνει συχνότερα μικρά διαλείμματα</a:t>
            </a:r>
          </a:p>
          <a:p>
            <a:pPr eaLnBrk="1" hangingPunct="1">
              <a:lnSpc>
                <a:spcPct val="80000"/>
              </a:lnSpc>
            </a:pPr>
            <a:r>
              <a:rPr lang="el-GR" altLang="el-GR" sz="1800"/>
              <a:t>τοποθετούμε το παιδί σε θρανίο που βρίσκεται κοντά μας, μαζί με συμμαθητές που μπορούν και θέλουν να το βοηθήσουν (αποτελώντας πρότυπα μίμησης της επιθυμητής συμπεριφοράς) </a:t>
            </a:r>
          </a:p>
          <a:p>
            <a:pPr eaLnBrk="1" hangingPunct="1">
              <a:lnSpc>
                <a:spcPct val="80000"/>
              </a:lnSpc>
            </a:pPr>
            <a:r>
              <a:rPr lang="el-GR" altLang="el-GR" sz="1800"/>
              <a:t>έχουμε ρεαλιστικές απαιτήσεις από το παιδί και εμμένουμε με σταθερότητα και συνέπεια σε αυτές </a:t>
            </a:r>
          </a:p>
          <a:p>
            <a:pPr eaLnBrk="1" hangingPunct="1">
              <a:lnSpc>
                <a:spcPct val="80000"/>
              </a:lnSpc>
            </a:pPr>
            <a:r>
              <a:rPr lang="el-GR" altLang="el-GR" sz="1800"/>
              <a:t>ενθαρρύνουμε, αποδεχόμαστε, σεβόμαστε την ιδιαιτερότητά του</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srcRect/>
          <a:stretch>
            <a:fillRect/>
          </a:stretch>
        </p:blipFill>
        <p:spPr bwMode="auto">
          <a:xfrm>
            <a:off x="2666976" y="681039"/>
            <a:ext cx="6858048" cy="5495925"/>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B4728B-0EDD-4A3B-94FA-C5E81005CA7B}"/>
              </a:ext>
            </a:extLst>
          </p:cNvPr>
          <p:cNvSpPr>
            <a:spLocks noGrp="1"/>
          </p:cNvSpPr>
          <p:nvPr>
            <p:ph type="ctrTitle"/>
          </p:nvPr>
        </p:nvSpPr>
        <p:spPr>
          <a:xfrm>
            <a:off x="467361" y="365125"/>
            <a:ext cx="6209483" cy="1325563"/>
          </a:xfrm>
        </p:spPr>
        <p:txBody>
          <a:bodyPr vert="horz" lIns="91440" tIns="45720" rIns="91440" bIns="45720" rtlCol="0" anchor="ctr">
            <a:normAutofit fontScale="90000"/>
          </a:bodyPr>
          <a:lstStyle/>
          <a:p>
            <a:r>
              <a:rPr lang="en-US" sz="4400" b="1" kern="1200" dirty="0">
                <a:solidFill>
                  <a:schemeClr val="tx1"/>
                </a:solidFill>
                <a:latin typeface="Century" panose="02040604050505020304" pitchFamily="18" charset="0"/>
              </a:rPr>
              <a:t>Δια</a:t>
            </a:r>
            <a:r>
              <a:rPr lang="en-US" sz="4400" b="1" kern="1200" dirty="0" err="1">
                <a:solidFill>
                  <a:schemeClr val="tx1"/>
                </a:solidFill>
                <a:latin typeface="Century" panose="02040604050505020304" pitchFamily="18" charset="0"/>
              </a:rPr>
              <a:t>χείριση</a:t>
            </a:r>
            <a:r>
              <a:rPr lang="en-US" sz="4400" b="1" kern="1200" dirty="0">
                <a:solidFill>
                  <a:schemeClr val="tx1"/>
                </a:solidFill>
                <a:latin typeface="Century" panose="02040604050505020304" pitchFamily="18" charset="0"/>
              </a:rPr>
              <a:t> μα</a:t>
            </a:r>
            <a:r>
              <a:rPr lang="en-US" sz="4400" b="1" kern="1200" dirty="0" err="1">
                <a:solidFill>
                  <a:schemeClr val="tx1"/>
                </a:solidFill>
                <a:latin typeface="Century" panose="02040604050505020304" pitchFamily="18" charset="0"/>
              </a:rPr>
              <a:t>θητών</a:t>
            </a:r>
            <a:r>
              <a:rPr lang="en-US" sz="4400" b="1" kern="1200" dirty="0">
                <a:solidFill>
                  <a:schemeClr val="tx1"/>
                </a:solidFill>
                <a:latin typeface="Century" panose="02040604050505020304" pitchFamily="18" charset="0"/>
              </a:rPr>
              <a:t> </a:t>
            </a:r>
            <a:r>
              <a:rPr lang="en-US" sz="4400" b="1" kern="1200" dirty="0" err="1">
                <a:solidFill>
                  <a:schemeClr val="tx1"/>
                </a:solidFill>
                <a:latin typeface="Century" panose="02040604050505020304" pitchFamily="18" charset="0"/>
              </a:rPr>
              <a:t>με</a:t>
            </a:r>
            <a:r>
              <a:rPr lang="en-US" sz="4400" b="1" kern="1200" dirty="0">
                <a:solidFill>
                  <a:schemeClr val="tx1"/>
                </a:solidFill>
                <a:latin typeface="Century" panose="02040604050505020304" pitchFamily="18" charset="0"/>
              </a:rPr>
              <a:t> ΔΕΠ-Υ σ</a:t>
            </a:r>
            <a:r>
              <a:rPr lang="el-GR" sz="4400" b="1" dirty="0">
                <a:latin typeface="Century" panose="02040604050505020304" pitchFamily="18" charset="0"/>
              </a:rPr>
              <a:t>τ</a:t>
            </a:r>
            <a:r>
              <a:rPr lang="en-US" sz="4400" b="1" kern="1200" dirty="0">
                <a:solidFill>
                  <a:schemeClr val="tx1"/>
                </a:solidFill>
                <a:latin typeface="Century" panose="02040604050505020304" pitchFamily="18" charset="0"/>
              </a:rPr>
              <a:t>η </a:t>
            </a:r>
            <a:r>
              <a:rPr lang="el-GR" sz="4400" b="1" kern="1200" dirty="0">
                <a:solidFill>
                  <a:schemeClr val="tx1"/>
                </a:solidFill>
                <a:latin typeface="Century" panose="02040604050505020304" pitchFamily="18" charset="0"/>
              </a:rPr>
              <a:t> </a:t>
            </a:r>
            <a:r>
              <a:rPr lang="en-US" sz="4400" b="1" kern="1200" dirty="0" err="1">
                <a:solidFill>
                  <a:schemeClr val="tx1"/>
                </a:solidFill>
                <a:latin typeface="Century" panose="02040604050505020304" pitchFamily="18" charset="0"/>
              </a:rPr>
              <a:t>σχολική</a:t>
            </a:r>
            <a:r>
              <a:rPr lang="en-US" sz="4400" b="1" kern="1200" dirty="0">
                <a:solidFill>
                  <a:schemeClr val="tx1"/>
                </a:solidFill>
                <a:latin typeface="Century" panose="02040604050505020304" pitchFamily="18" charset="0"/>
              </a:rPr>
              <a:t> τ</a:t>
            </a:r>
            <a:r>
              <a:rPr lang="el-GR" sz="4400" b="1" kern="1200" dirty="0">
                <a:solidFill>
                  <a:schemeClr val="tx1"/>
                </a:solidFill>
                <a:latin typeface="Century" panose="02040604050505020304" pitchFamily="18" charset="0"/>
              </a:rPr>
              <a:t>ά</a:t>
            </a:r>
            <a:r>
              <a:rPr lang="en-US" sz="4400" b="1" kern="1200" dirty="0" err="1">
                <a:solidFill>
                  <a:schemeClr val="tx1"/>
                </a:solidFill>
                <a:latin typeface="Century" panose="02040604050505020304" pitchFamily="18" charset="0"/>
              </a:rPr>
              <a:t>ξη</a:t>
            </a:r>
            <a:endParaRPr lang="en-US" sz="4400" b="1" kern="1200" dirty="0">
              <a:solidFill>
                <a:schemeClr val="tx1"/>
              </a:solidFill>
              <a:latin typeface="Century" panose="02040604050505020304" pitchFamily="18" charset="0"/>
            </a:endParaRPr>
          </a:p>
        </p:txBody>
      </p:sp>
      <p:sp>
        <p:nvSpPr>
          <p:cNvPr id="3" name="Υπότιτλος 2">
            <a:extLst>
              <a:ext uri="{FF2B5EF4-FFF2-40B4-BE49-F238E27FC236}">
                <a16:creationId xmlns:a16="http://schemas.microsoft.com/office/drawing/2014/main" id="{3685ECDB-31CE-4A9D-99F1-02D07409DB05}"/>
              </a:ext>
            </a:extLst>
          </p:cNvPr>
          <p:cNvSpPr>
            <a:spLocks noGrp="1"/>
          </p:cNvSpPr>
          <p:nvPr>
            <p:ph type="subTitle" idx="1"/>
          </p:nvPr>
        </p:nvSpPr>
        <p:spPr>
          <a:xfrm>
            <a:off x="467362" y="2055183"/>
            <a:ext cx="6209482" cy="4351338"/>
          </a:xfrm>
        </p:spPr>
        <p:txBody>
          <a:bodyPr vert="horz" lIns="91440" tIns="45720" rIns="91440" bIns="45720" rtlCol="0">
            <a:normAutofit/>
          </a:bodyPr>
          <a:lstStyle/>
          <a:p>
            <a:r>
              <a:rPr lang="el-GR" i="1" dirty="0">
                <a:latin typeface="Century" panose="02040604050505020304" pitchFamily="18" charset="0"/>
              </a:rPr>
              <a:t>       </a:t>
            </a:r>
          </a:p>
          <a:p>
            <a:r>
              <a:rPr lang="en-US" b="1" i="1" dirty="0" err="1">
                <a:latin typeface="Century" panose="02040604050505020304" pitchFamily="18" charset="0"/>
              </a:rPr>
              <a:t>Δρ</a:t>
            </a:r>
            <a:r>
              <a:rPr lang="en-US" b="1" i="1" dirty="0">
                <a:latin typeface="Century" panose="02040604050505020304" pitchFamily="18" charset="0"/>
              </a:rPr>
              <a:t>. </a:t>
            </a:r>
            <a:r>
              <a:rPr lang="en-US" b="1" i="1" dirty="0" err="1">
                <a:latin typeface="Century" panose="02040604050505020304" pitchFamily="18" charset="0"/>
              </a:rPr>
              <a:t>Ανδρέ</a:t>
            </a:r>
            <a:r>
              <a:rPr lang="en-US" b="1" i="1" dirty="0">
                <a:latin typeface="Century" panose="02040604050505020304" pitchFamily="18" charset="0"/>
              </a:rPr>
              <a:t>ας Γρ. Κανδαράκης</a:t>
            </a:r>
            <a:endParaRPr lang="el-GR" b="1" i="1" dirty="0">
              <a:latin typeface="Century" panose="02040604050505020304" pitchFamily="18" charset="0"/>
            </a:endParaRPr>
          </a:p>
          <a:p>
            <a:r>
              <a:rPr lang="el-GR" sz="1800" b="1" i="1" dirty="0">
                <a:latin typeface="Century" panose="02040604050505020304" pitchFamily="18" charset="0"/>
              </a:rPr>
              <a:t>Ειδικός Ψυχοπαιδαγωγός &amp; Σύμβουλος Οικογένειας</a:t>
            </a:r>
            <a:endParaRPr lang="en-US" sz="1800" b="1" i="1" dirty="0">
              <a:latin typeface="Century" panose="02040604050505020304" pitchFamily="18" charset="0"/>
            </a:endParaRPr>
          </a:p>
          <a:p>
            <a:pPr indent="-228600" algn="l">
              <a:buFont typeface="Arial" panose="020B0604020202020204" pitchFamily="34" charset="0"/>
              <a:buChar char="•"/>
            </a:pPr>
            <a:endParaRPr lang="en-US" dirty="0">
              <a:latin typeface="Century" panose="02040604050505020304" pitchFamily="18" charset="0"/>
            </a:endParaRPr>
          </a:p>
          <a:p>
            <a:pPr marL="457200" indent="-228600" algn="l">
              <a:buFont typeface="Arial" panose="020B0604020202020204" pitchFamily="34" charset="0"/>
              <a:buChar char="•"/>
            </a:pPr>
            <a:r>
              <a:rPr lang="en-US" sz="1800" dirty="0">
                <a:latin typeface="Century" panose="02040604050505020304" pitchFamily="18" charset="0"/>
              </a:rPr>
              <a:t>Υπ</a:t>
            </a:r>
            <a:r>
              <a:rPr lang="en-US" sz="1800" dirty="0" err="1">
                <a:latin typeface="Century" panose="02040604050505020304" pitchFamily="18" charset="0"/>
              </a:rPr>
              <a:t>εύθυνος</a:t>
            </a:r>
            <a:r>
              <a:rPr lang="en-US" sz="1800" dirty="0">
                <a:latin typeface="Century" panose="02040604050505020304" pitchFamily="18" charset="0"/>
              </a:rPr>
              <a:t>  </a:t>
            </a:r>
            <a:r>
              <a:rPr lang="en-US" sz="1800" dirty="0" err="1">
                <a:latin typeface="Century" panose="02040604050505020304" pitchFamily="18" charset="0"/>
              </a:rPr>
              <a:t>Τμήμ</a:t>
            </a:r>
            <a:r>
              <a:rPr lang="en-US" sz="1800" dirty="0">
                <a:latin typeface="Century" panose="02040604050505020304" pitchFamily="18" charset="0"/>
              </a:rPr>
              <a:t>ατος Δυσκολιών Μάθησης και Προβλημάτων Συμπεριφοράς (παιδιών &amp; εφήβων) της Ελληνικής Εταιρείας Ιατρικής Ψυχολογίας,</a:t>
            </a:r>
          </a:p>
          <a:p>
            <a:pPr marL="457200" indent="-228600" algn="l">
              <a:buFont typeface="Arial" panose="020B0604020202020204" pitchFamily="34" charset="0"/>
              <a:buChar char="•"/>
            </a:pPr>
            <a:r>
              <a:rPr lang="en-US" sz="1800" dirty="0">
                <a:latin typeface="Century" panose="02040604050505020304" pitchFamily="18" charset="0"/>
              </a:rPr>
              <a:t>Επ</a:t>
            </a:r>
            <a:r>
              <a:rPr lang="en-US" sz="1800" dirty="0" err="1">
                <a:latin typeface="Century" panose="02040604050505020304" pitchFamily="18" charset="0"/>
              </a:rPr>
              <a:t>ιστημονικός</a:t>
            </a:r>
            <a:r>
              <a:rPr lang="en-US" sz="1800" dirty="0">
                <a:latin typeface="Century" panose="02040604050505020304" pitchFamily="18" charset="0"/>
              </a:rPr>
              <a:t>  </a:t>
            </a:r>
            <a:r>
              <a:rPr lang="en-US" sz="1800" dirty="0" err="1">
                <a:latin typeface="Century" panose="02040604050505020304" pitchFamily="18" charset="0"/>
              </a:rPr>
              <a:t>Συνεργάτης</a:t>
            </a:r>
            <a:r>
              <a:rPr lang="el-GR" sz="1800" dirty="0">
                <a:latin typeface="Century" panose="02040604050505020304" pitchFamily="18" charset="0"/>
              </a:rPr>
              <a:t>: </a:t>
            </a:r>
            <a:r>
              <a:rPr lang="en-US" sz="1800" dirty="0">
                <a:latin typeface="Century" panose="02040604050505020304" pitchFamily="18" charset="0"/>
              </a:rPr>
              <a:t>ΠΑΔΑ,</a:t>
            </a:r>
            <a:r>
              <a:rPr lang="el-GR" sz="1800" dirty="0">
                <a:latin typeface="Century" panose="02040604050505020304" pitchFamily="18" charset="0"/>
              </a:rPr>
              <a:t> </a:t>
            </a:r>
            <a:r>
              <a:rPr lang="en-US" sz="1800" dirty="0">
                <a:latin typeface="Century" panose="02040604050505020304" pitchFamily="18" charset="0"/>
              </a:rPr>
              <a:t>ΑΣΠΑΙΤΕ</a:t>
            </a:r>
            <a:endParaRPr lang="el-GR" sz="1800" dirty="0">
              <a:latin typeface="Century" panose="02040604050505020304" pitchFamily="18" charset="0"/>
            </a:endParaRPr>
          </a:p>
          <a:p>
            <a:pPr marL="457200" indent="-228600" algn="l">
              <a:buFont typeface="Arial" panose="020B0604020202020204" pitchFamily="34" charset="0"/>
              <a:buChar char="•"/>
            </a:pPr>
            <a:endParaRPr lang="el-GR" sz="1800" dirty="0">
              <a:latin typeface="Century" panose="02040604050505020304" pitchFamily="18" charset="0"/>
            </a:endParaRPr>
          </a:p>
          <a:p>
            <a:pPr marL="457200" indent="-228600" algn="l">
              <a:buFont typeface="Arial" panose="020B0604020202020204" pitchFamily="34" charset="0"/>
              <a:buChar char="•"/>
            </a:pPr>
            <a:endParaRPr lang="en-US" sz="1800" dirty="0">
              <a:latin typeface="Century" panose="02040604050505020304" pitchFamily="18" charset="0"/>
            </a:endParaRPr>
          </a:p>
          <a:p>
            <a:pPr indent="-228600" algn="l">
              <a:buFont typeface="Arial" panose="020B0604020202020204" pitchFamily="34" charset="0"/>
              <a:buChar char="•"/>
            </a:pPr>
            <a:endParaRPr lang="en-US" dirty="0"/>
          </a:p>
          <a:p>
            <a:pPr indent="-228600" algn="l">
              <a:buFont typeface="Arial" panose="020B0604020202020204" pitchFamily="34" charset="0"/>
              <a:buChar char="•"/>
            </a:pPr>
            <a:endParaRPr lang="en-US" dirty="0"/>
          </a:p>
        </p:txBody>
      </p:sp>
      <p:pic>
        <p:nvPicPr>
          <p:cNvPr id="5" name="Εικόνα 4">
            <a:extLst>
              <a:ext uri="{FF2B5EF4-FFF2-40B4-BE49-F238E27FC236}">
                <a16:creationId xmlns:a16="http://schemas.microsoft.com/office/drawing/2014/main" id="{43B2A223-0734-402F-9EB7-F4BD5E019D76}"/>
              </a:ext>
            </a:extLst>
          </p:cNvPr>
          <p:cNvPicPr>
            <a:picLocks noChangeAspect="1"/>
          </p:cNvPicPr>
          <p:nvPr/>
        </p:nvPicPr>
        <p:blipFill>
          <a:blip r:embed="rId2"/>
          <a:stretch>
            <a:fillRect/>
          </a:stretch>
        </p:blipFill>
        <p:spPr>
          <a:xfrm>
            <a:off x="2193650" y="5672717"/>
            <a:ext cx="3312231" cy="1028242"/>
          </a:xfrm>
          <a:prstGeom prst="rect">
            <a:avLst/>
          </a:prstGeom>
        </p:spPr>
      </p:pic>
    </p:spTree>
    <p:extLst>
      <p:ext uri="{BB962C8B-B14F-4D97-AF65-F5344CB8AC3E}">
        <p14:creationId xmlns:p14="http://schemas.microsoft.com/office/powerpoint/2010/main" val="1585643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BACCBCC-34EC-4F1C-A932-A226DA78FB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0981" y="457200"/>
            <a:ext cx="71300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256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Πίνακας 6">
            <a:extLst>
              <a:ext uri="{FF2B5EF4-FFF2-40B4-BE49-F238E27FC236}">
                <a16:creationId xmlns:a16="http://schemas.microsoft.com/office/drawing/2014/main" id="{8552BFB1-5BB5-4154-AFC5-FBEE5C06C170}"/>
              </a:ext>
            </a:extLst>
          </p:cNvPr>
          <p:cNvGraphicFramePr>
            <a:graphicFrameLocks noGrp="1"/>
          </p:cNvGraphicFramePr>
          <p:nvPr>
            <p:ph idx="1"/>
          </p:nvPr>
        </p:nvGraphicFramePr>
        <p:xfrm>
          <a:off x="0" y="1157413"/>
          <a:ext cx="12192000" cy="5700587"/>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271679232"/>
                    </a:ext>
                  </a:extLst>
                </a:gridCol>
                <a:gridCol w="6096000">
                  <a:extLst>
                    <a:ext uri="{9D8B030D-6E8A-4147-A177-3AD203B41FA5}">
                      <a16:colId xmlns:a16="http://schemas.microsoft.com/office/drawing/2014/main" val="4177028371"/>
                    </a:ext>
                  </a:extLst>
                </a:gridCol>
              </a:tblGrid>
              <a:tr h="793841">
                <a:tc rowSpan="2">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Σύγχρονη διδακτική και παιδαγωγική των ατόμων με Δυσκολίες Μάθησης ή/και Προβλήματα Συμπεριφοράς</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Γνωστικές διεργασίες επεξεργασίας των πληροφοριών στα άτομα με Δυσκολίες Μάθησης ή/και ΔΕΠ.-Υ.</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7888158"/>
                  </a:ext>
                </a:extLst>
              </a:tr>
              <a:tr h="803520">
                <a:tc vMerge="1">
                  <a:txBody>
                    <a:bodyPr/>
                    <a:lstStyle/>
                    <a:p>
                      <a:endParaRPr lang="el-GR"/>
                    </a:p>
                  </a:txBody>
                  <a:tcPr/>
                </a:tc>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Γλώσσας με την παιδαγωγική αξιοποίηση των ΤΠΕ στην συμπεριληπτική εκπαίδευση</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4581283"/>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Παιδαγωγική και Ψυχολογική υποστήριξη μαθητών με Νοητική Αναπτυξιακή Διαταραχή (ΝΑΔ) ή/και Διάχυτες Αναπτυξιακές Διαταραχές (ΔΑΦ)</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Φυσικών επιστημών με την παιδαγωγική αξιοποίηση των ΤΠΕ στην συμπεριληπτική εκπαίδευση</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0488011"/>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Ειδική Αγωγή και Νέες Τεχνολογίες</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Η ψηφιακή αφήγηση ως εκπαιδευτικό εργαλείο στην Ειδική Αγωγή</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8476843"/>
                  </a:ext>
                </a:extLst>
              </a:tr>
              <a:tr h="793841">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Εκπαιδευτική αξιολόγηση στην Ειδική αγωγή με Νέες Τεχνολογίες </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Καλλιτεχνικές παρεμβάσεις της Αισθητικής Αγωγής με ψηφιακή εργαλειοποίηση για την Ειδική Αγωγή</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7542633"/>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Εκπαιδευτική Έρευνα με χρήση του SPSS</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l-GR"/>
                    </a:p>
                  </a:txBody>
                  <a:tcPr/>
                </a:tc>
                <a:extLst>
                  <a:ext uri="{0D108BD9-81ED-4DB2-BD59-A6C34878D82A}">
                    <a16:rowId xmlns:a16="http://schemas.microsoft.com/office/drawing/2014/main" val="2425596205"/>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Αγωγή της Υγείας στην Ειδική Αγωγή </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Προαγωγή της Ψυχικής Υγείας στην Ειδική Αγωγή μέσω της αξιοποίησης των ΤΠΕ</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3051339"/>
                  </a:ext>
                </a:extLst>
              </a:tr>
            </a:tbl>
          </a:graphicData>
        </a:graphic>
      </p:graphicFrame>
      <p:graphicFrame>
        <p:nvGraphicFramePr>
          <p:cNvPr id="7" name="Πίνακας 6">
            <a:extLst>
              <a:ext uri="{FF2B5EF4-FFF2-40B4-BE49-F238E27FC236}">
                <a16:creationId xmlns:a16="http://schemas.microsoft.com/office/drawing/2014/main" id="{575C8D98-24C6-4116-93DA-49DF6DC5DD7E}"/>
              </a:ext>
            </a:extLst>
          </p:cNvPr>
          <p:cNvGraphicFramePr>
            <a:graphicFrameLocks noGrp="1"/>
          </p:cNvGraphicFramePr>
          <p:nvPr/>
        </p:nvGraphicFramePr>
        <p:xfrm>
          <a:off x="0" y="0"/>
          <a:ext cx="12192000" cy="943547"/>
        </p:xfrm>
        <a:graphic>
          <a:graphicData uri="http://schemas.openxmlformats.org/drawingml/2006/table">
            <a:tbl>
              <a:tblPr firstRow="1" firstCol="1" bandRow="1"/>
              <a:tblGrid>
                <a:gridCol w="12192000">
                  <a:extLst>
                    <a:ext uri="{9D8B030D-6E8A-4147-A177-3AD203B41FA5}">
                      <a16:colId xmlns:a16="http://schemas.microsoft.com/office/drawing/2014/main" val="1900840612"/>
                    </a:ext>
                  </a:extLst>
                </a:gridCol>
              </a:tblGrid>
              <a:tr h="770185">
                <a:tc>
                  <a:txBody>
                    <a:bodyPr/>
                    <a:lstStyle/>
                    <a:p>
                      <a:pPr algn="ctr">
                        <a:lnSpc>
                          <a:spcPct val="115000"/>
                        </a:lnSpc>
                        <a:spcAft>
                          <a:spcPts val="1000"/>
                        </a:spcAft>
                      </a:pPr>
                      <a:r>
                        <a:rPr lang="el-GR" sz="2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ΟΙ ΝΕΕΣ ΤΕΧΝΟΛΟΓΙΕΣ ΠΛΗΡΟΦΟΡΙΑΣ (ΝΤΠ) ΣΤΗΝ ΕΙΔΙΚΗ ΑΓΩΓΗ ΚΑΙ ΕΚΠΑΙΔΕΥΣΗ </a:t>
                      </a:r>
                    </a:p>
                    <a:p>
                      <a:pPr algn="ctr">
                        <a:lnSpc>
                          <a:spcPct val="115000"/>
                        </a:lnSpc>
                        <a:spcAft>
                          <a:spcPts val="1000"/>
                        </a:spcAft>
                      </a:pPr>
                      <a:r>
                        <a:rPr lang="el-GR" sz="2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ΔΙΔΑΚΤΙΚΕΣ ΕΝΟΤΗΤΕΣ</a:t>
                      </a: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val="1298802598"/>
                  </a:ext>
                </a:extLst>
              </a:tr>
            </a:tbl>
          </a:graphicData>
        </a:graphic>
      </p:graphicFrame>
    </p:spTree>
    <p:extLst>
      <p:ext uri="{BB962C8B-B14F-4D97-AF65-F5344CB8AC3E}">
        <p14:creationId xmlns:p14="http://schemas.microsoft.com/office/powerpoint/2010/main" val="18336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4774" y="6165163"/>
            <a:ext cx="11287593" cy="792088"/>
          </a:xfrm>
        </p:spPr>
        <p:txBody>
          <a:bodyPr>
            <a:normAutofit/>
          </a:bodyPr>
          <a:lstStyle/>
          <a:p>
            <a:r>
              <a:rPr lang="en-US" sz="2800" b="1" dirty="0"/>
              <a:t>A Personal Learning Network/Environment</a:t>
            </a:r>
            <a:r>
              <a:rPr lang="el-GR" sz="2800" b="1" dirty="0"/>
              <a:t>, </a:t>
            </a:r>
            <a:r>
              <a:rPr lang="en-US" sz="2800" b="1" dirty="0"/>
              <a:t>Credit: Jason Hews</a:t>
            </a:r>
            <a:endParaRPr lang="el-GR"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46" y="158313"/>
            <a:ext cx="11092721" cy="60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47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30CDF0-89A9-4321-AE44-DA97EF0C22BB}"/>
              </a:ext>
            </a:extLst>
          </p:cNvPr>
          <p:cNvSpPr>
            <a:spLocks noGrp="1"/>
          </p:cNvSpPr>
          <p:nvPr>
            <p:ph type="title"/>
          </p:nvPr>
        </p:nvSpPr>
        <p:spPr>
          <a:xfrm>
            <a:off x="1028700" y="1967266"/>
            <a:ext cx="2628900" cy="2547257"/>
          </a:xfrm>
          <a:noFill/>
        </p:spPr>
        <p:txBody>
          <a:bodyPr anchor="ctr">
            <a:normAutofit fontScale="90000"/>
          </a:bodyPr>
          <a:lstStyle/>
          <a:p>
            <a:pPr algn="ctr"/>
            <a:r>
              <a:rPr lang="el-GR"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a:t>
            </a:r>
            <a:r>
              <a:rPr lang="el-GR"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b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συνθετική απεικόνιση σύμφωνα με τους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Atkinson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Shiffrin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(1968),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Barkley</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(1997),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Poulos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(2008),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Sousa</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(2011)</a:t>
            </a:r>
            <a:endParaRPr lang="el-GR" sz="3600" dirty="0">
              <a:solidFill>
                <a:srgbClr val="FFFF00"/>
              </a:solidFill>
            </a:endParaRPr>
          </a:p>
        </p:txBody>
      </p:sp>
      <p:pic>
        <p:nvPicPr>
          <p:cNvPr id="3" name="Εικόνα 2">
            <a:extLst>
              <a:ext uri="{FF2B5EF4-FFF2-40B4-BE49-F238E27FC236}">
                <a16:creationId xmlns:a16="http://schemas.microsoft.com/office/drawing/2014/main" id="{43041571-47F8-4916-89D5-F36D7A93F201}"/>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4527804" y="751655"/>
            <a:ext cx="7030212" cy="535236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2375806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771DDF-B9F5-4D08-A5DE-FC5B6C9A6C5C}"/>
              </a:ext>
            </a:extLst>
          </p:cNvPr>
          <p:cNvSpPr>
            <a:spLocks noGrp="1"/>
          </p:cNvSpPr>
          <p:nvPr>
            <p:ph type="ctrTitle"/>
          </p:nvPr>
        </p:nvSpPr>
        <p:spPr>
          <a:xfrm>
            <a:off x="1524000" y="238443"/>
            <a:ext cx="9144000" cy="1361757"/>
          </a:xfrm>
        </p:spPr>
        <p:txBody>
          <a:bodyPr>
            <a:normAutofit/>
          </a:bodyPr>
          <a:lstStyle/>
          <a:p>
            <a:r>
              <a:rPr lang="el-GR" sz="5400" b="1" dirty="0"/>
              <a:t>ΤΙ ΕΙΝΑΙ ΔΕΠ-Υ:</a:t>
            </a:r>
          </a:p>
        </p:txBody>
      </p:sp>
      <p:sp>
        <p:nvSpPr>
          <p:cNvPr id="3" name="Υπότιτλος 2">
            <a:extLst>
              <a:ext uri="{FF2B5EF4-FFF2-40B4-BE49-F238E27FC236}">
                <a16:creationId xmlns:a16="http://schemas.microsoft.com/office/drawing/2014/main" id="{218B7C94-9F91-4967-8142-1C6C509D39AD}"/>
              </a:ext>
            </a:extLst>
          </p:cNvPr>
          <p:cNvSpPr>
            <a:spLocks noGrp="1"/>
          </p:cNvSpPr>
          <p:nvPr>
            <p:ph type="subTitle" idx="1"/>
          </p:nvPr>
        </p:nvSpPr>
        <p:spPr>
          <a:xfrm>
            <a:off x="775227" y="1699404"/>
            <a:ext cx="10332720" cy="4528503"/>
          </a:xfrm>
        </p:spPr>
        <p:txBody>
          <a:bodyPr>
            <a:normAutofit lnSpcReduction="10000"/>
          </a:bodyPr>
          <a:lstStyle/>
          <a:p>
            <a:r>
              <a:rPr lang="el-GR" sz="3200" i="1" dirty="0"/>
              <a:t>Μία διαταραχή της συμπεριφοράς που οφείλεται στην αδυναμία επαρκούς επεξεργασίας των πληροφοριών </a:t>
            </a:r>
          </a:p>
          <a:p>
            <a:r>
              <a:rPr lang="el-GR" sz="3200" i="1" dirty="0"/>
              <a:t>από τον εγκέφαλο</a:t>
            </a:r>
          </a:p>
          <a:p>
            <a:endParaRPr lang="el-GR" sz="3200" i="1" dirty="0"/>
          </a:p>
          <a:p>
            <a:pPr algn="l"/>
            <a:r>
              <a:rPr lang="el-GR" sz="3200" b="1" dirty="0"/>
              <a:t>ΤΥΠΟΙ ΔΕΠ-Υ</a:t>
            </a:r>
          </a:p>
          <a:p>
            <a:pPr marL="342900" indent="-342900" algn="l">
              <a:buFont typeface="Arial" panose="020B0604020202020204" pitchFamily="34" charset="0"/>
              <a:buChar char="•"/>
            </a:pPr>
            <a:r>
              <a:rPr lang="el-GR" sz="3200" dirty="0"/>
              <a:t>ΔΕΠ-Υ, τύπος ελλειμματικής προσοχής</a:t>
            </a:r>
          </a:p>
          <a:p>
            <a:pPr marL="342900" indent="-342900" algn="l">
              <a:buFont typeface="Arial" panose="020B0604020202020204" pitchFamily="34" charset="0"/>
              <a:buChar char="•"/>
            </a:pPr>
            <a:r>
              <a:rPr lang="el-GR" sz="3200" dirty="0"/>
              <a:t>ΔΕΠ-Υ, τύπος υπερκινητικότητας/παρορμητικότητας</a:t>
            </a:r>
          </a:p>
          <a:p>
            <a:pPr marL="342900" indent="-342900" algn="l">
              <a:buFont typeface="Arial" panose="020B0604020202020204" pitchFamily="34" charset="0"/>
              <a:buChar char="•"/>
            </a:pPr>
            <a:r>
              <a:rPr lang="el-GR" sz="3200" dirty="0"/>
              <a:t>ΔΕΠ-Υ, συνδυασμένος τύπος</a:t>
            </a:r>
          </a:p>
          <a:p>
            <a:endParaRPr lang="el-GR" dirty="0"/>
          </a:p>
        </p:txBody>
      </p:sp>
    </p:spTree>
    <p:extLst>
      <p:ext uri="{BB962C8B-B14F-4D97-AF65-F5344CB8AC3E}">
        <p14:creationId xmlns:p14="http://schemas.microsoft.com/office/powerpoint/2010/main" val="39550080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 </a:t>
            </a:r>
            <a:r>
              <a:rPr kumimoji="0" lang="el-GR" sz="2000" b="1" i="0" u="none" strike="noStrike" kern="1200" cap="none" spc="0" normalizeH="0" baseline="0" noProof="0" dirty="0">
                <a:ln>
                  <a:noFill/>
                </a:ln>
                <a:solidFill>
                  <a:prstClr val="black"/>
                </a:solidFill>
                <a:effectLst/>
                <a:uLnTx/>
                <a:uFillTx/>
                <a:latin typeface="Calibri"/>
                <a:ea typeface="+mn-ea"/>
                <a:cs typeface="+mn-cs"/>
              </a:rPr>
              <a:t>γνώση είναι κατανεμημένη σε ένα δίκτυο συνδέσμων και η μάθηση βασίζεται στη δυνατότητα κατασκευής και διάσχισης των συγκεκριμένων δικτύων.</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(Siemens,2010)</a:t>
            </a:r>
          </a:p>
        </p:txBody>
      </p:sp>
    </p:spTree>
    <p:extLst>
      <p:ext uri="{BB962C8B-B14F-4D97-AF65-F5344CB8AC3E}">
        <p14:creationId xmlns:p14="http://schemas.microsoft.com/office/powerpoint/2010/main" val="416553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brain 2">
            <a:extLst>
              <a:ext uri="{FF2B5EF4-FFF2-40B4-BE49-F238E27FC236}">
                <a16:creationId xmlns:a16="http://schemas.microsoft.com/office/drawing/2014/main" id="{E8065E15-2A0D-E56B-9B6E-24602B0B7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228600"/>
            <a:ext cx="71072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5089C-7FCC-4C31-87FF-B9DCD24C90EF}"/>
              </a:ext>
            </a:extLst>
          </p:cNvPr>
          <p:cNvSpPr>
            <a:spLocks noGrp="1"/>
          </p:cNvSpPr>
          <p:nvPr>
            <p:ph type="title"/>
          </p:nvPr>
        </p:nvSpPr>
        <p:spPr/>
        <p:txBody>
          <a:bodyPr/>
          <a:lstStyle/>
          <a:p>
            <a:r>
              <a:rPr lang="el-GR" b="1" dirty="0"/>
              <a:t>ΣΥΝΥΠΑΡΞΗ ΔΕΠ-Υ ΜΕ ΑΛΛΕΣ ΔΙΑΤΑΡΑΧΕΣ</a:t>
            </a:r>
          </a:p>
        </p:txBody>
      </p:sp>
      <p:graphicFrame>
        <p:nvGraphicFramePr>
          <p:cNvPr id="4" name="Πίνακας 4">
            <a:extLst>
              <a:ext uri="{FF2B5EF4-FFF2-40B4-BE49-F238E27FC236}">
                <a16:creationId xmlns:a16="http://schemas.microsoft.com/office/drawing/2014/main" id="{9A4F200F-7709-4A73-AE5E-DAA2424F3A59}"/>
              </a:ext>
            </a:extLst>
          </p:cNvPr>
          <p:cNvGraphicFramePr>
            <a:graphicFrameLocks noGrp="1"/>
          </p:cNvGraphicFramePr>
          <p:nvPr>
            <p:ph idx="1"/>
          </p:nvPr>
        </p:nvGraphicFramePr>
        <p:xfrm>
          <a:off x="609600" y="1581785"/>
          <a:ext cx="10515600" cy="4724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1252495"/>
                    </a:ext>
                  </a:extLst>
                </a:gridCol>
                <a:gridCol w="5257800">
                  <a:extLst>
                    <a:ext uri="{9D8B030D-6E8A-4147-A177-3AD203B41FA5}">
                      <a16:colId xmlns:a16="http://schemas.microsoft.com/office/drawing/2014/main" val="2994675691"/>
                    </a:ext>
                  </a:extLst>
                </a:gridCol>
              </a:tblGrid>
              <a:tr h="370840">
                <a:tc>
                  <a:txBody>
                    <a:bodyPr/>
                    <a:lstStyle/>
                    <a:p>
                      <a:r>
                        <a:rPr lang="el-GR" sz="2800" dirty="0"/>
                        <a:t>ΕΙΔΙΚΕΣ ΜΑΘΗΣΙΑΚΕΣ ΔΥΣΚΟΛΙΕΣ</a:t>
                      </a:r>
                    </a:p>
                  </a:txBody>
                  <a:tcPr/>
                </a:tc>
                <a:tc>
                  <a:txBody>
                    <a:bodyPr/>
                    <a:lstStyle/>
                    <a:p>
                      <a:r>
                        <a:rPr lang="el-GR" sz="2800" dirty="0"/>
                        <a:t>Έως 45% στη Δυσλεξία</a:t>
                      </a:r>
                    </a:p>
                  </a:txBody>
                  <a:tcPr/>
                </a:tc>
                <a:extLst>
                  <a:ext uri="{0D108BD9-81ED-4DB2-BD59-A6C34878D82A}">
                    <a16:rowId xmlns:a16="http://schemas.microsoft.com/office/drawing/2014/main" val="4002670741"/>
                  </a:ext>
                </a:extLst>
              </a:tr>
              <a:tr h="370840">
                <a:tc>
                  <a:txBody>
                    <a:bodyPr/>
                    <a:lstStyle/>
                    <a:p>
                      <a:r>
                        <a:rPr lang="el-GR" sz="2800" dirty="0"/>
                        <a:t>ΕΣΩΤΕΡΙΚΕΥΜΕΝΑ ΠΡΟΒΛΗΜΑΤΑ </a:t>
                      </a:r>
                    </a:p>
                  </a:txBody>
                  <a:tcPr/>
                </a:tc>
                <a:tc>
                  <a:txBody>
                    <a:bodyPr/>
                    <a:lstStyle/>
                    <a:p>
                      <a:r>
                        <a:rPr lang="el-GR" sz="2800" dirty="0"/>
                        <a:t>Έως  και </a:t>
                      </a:r>
                      <a:r>
                        <a:rPr lang="el-GR" sz="2800" b="1" dirty="0"/>
                        <a:t>50%</a:t>
                      </a:r>
                      <a:r>
                        <a:rPr lang="el-GR" sz="2800" dirty="0"/>
                        <a:t> κατάθλιψη, το </a:t>
                      </a:r>
                      <a:r>
                        <a:rPr lang="el-GR" sz="2800" b="1" dirty="0"/>
                        <a:t>90%</a:t>
                      </a:r>
                      <a:r>
                        <a:rPr lang="el-GR" sz="2800" dirty="0"/>
                        <a:t> των παιδιών με Διπολική Διαταραχή έχουν ΔΕΠ-Υ</a:t>
                      </a:r>
                    </a:p>
                  </a:txBody>
                  <a:tcPr/>
                </a:tc>
                <a:extLst>
                  <a:ext uri="{0D108BD9-81ED-4DB2-BD59-A6C34878D82A}">
                    <a16:rowId xmlns:a16="http://schemas.microsoft.com/office/drawing/2014/main" val="1435443926"/>
                  </a:ext>
                </a:extLst>
              </a:tr>
              <a:tr h="370840">
                <a:tc>
                  <a:txBody>
                    <a:bodyPr/>
                    <a:lstStyle/>
                    <a:p>
                      <a:r>
                        <a:rPr lang="el-GR" sz="2800" dirty="0"/>
                        <a:t>ΕΞΩΤΕΡΙΚΕΥΜΕΝΑ ΠΡΟΒΛΗΜΑΤΑ</a:t>
                      </a:r>
                    </a:p>
                  </a:txBody>
                  <a:tcPr/>
                </a:tc>
                <a:tc>
                  <a:txBody>
                    <a:bodyPr/>
                    <a:lstStyle/>
                    <a:p>
                      <a:r>
                        <a:rPr lang="el-GR" sz="2800" dirty="0"/>
                        <a:t>Έως και</a:t>
                      </a:r>
                      <a:r>
                        <a:rPr lang="en-BZ" sz="2800" dirty="0"/>
                        <a:t> </a:t>
                      </a:r>
                      <a:r>
                        <a:rPr lang="el-GR" sz="2800" b="1" dirty="0"/>
                        <a:t>75% </a:t>
                      </a:r>
                      <a:r>
                        <a:rPr lang="el-GR" sz="2800" dirty="0"/>
                        <a:t>διαταραχή διαγωγής, έως και </a:t>
                      </a:r>
                      <a:r>
                        <a:rPr lang="el-GR" sz="2800" b="1" dirty="0"/>
                        <a:t>70% </a:t>
                      </a:r>
                      <a:r>
                        <a:rPr lang="el-GR" sz="2800" dirty="0"/>
                        <a:t>εναντιωματική προκλητική διαταραχή</a:t>
                      </a:r>
                    </a:p>
                  </a:txBody>
                  <a:tcPr/>
                </a:tc>
                <a:extLst>
                  <a:ext uri="{0D108BD9-81ED-4DB2-BD59-A6C34878D82A}">
                    <a16:rowId xmlns:a16="http://schemas.microsoft.com/office/drawing/2014/main" val="1403204105"/>
                  </a:ext>
                </a:extLst>
              </a:tr>
              <a:tr h="370840">
                <a:tc>
                  <a:txBody>
                    <a:bodyPr/>
                    <a:lstStyle/>
                    <a:p>
                      <a:r>
                        <a:rPr lang="el-GR" sz="2800" dirty="0"/>
                        <a:t>ΚΑΤΑΧΡΗΣΗ ΟΥΣΙΩΝ</a:t>
                      </a:r>
                    </a:p>
                  </a:txBody>
                  <a:tcPr/>
                </a:tc>
                <a:tc>
                  <a:txBody>
                    <a:bodyPr/>
                    <a:lstStyle/>
                    <a:p>
                      <a:r>
                        <a:rPr lang="el-GR" sz="2800" b="1" dirty="0"/>
                        <a:t>41% </a:t>
                      </a:r>
                      <a:r>
                        <a:rPr lang="el-GR" sz="2800" dirty="0"/>
                        <a:t>αλκοόλ, </a:t>
                      </a:r>
                      <a:r>
                        <a:rPr lang="el-GR" sz="2800" b="1" dirty="0"/>
                        <a:t>20%</a:t>
                      </a:r>
                      <a:r>
                        <a:rPr lang="el-GR" sz="2800" dirty="0"/>
                        <a:t> μαριχουάνα</a:t>
                      </a:r>
                    </a:p>
                  </a:txBody>
                  <a:tcPr/>
                </a:tc>
                <a:extLst>
                  <a:ext uri="{0D108BD9-81ED-4DB2-BD59-A6C34878D82A}">
                    <a16:rowId xmlns:a16="http://schemas.microsoft.com/office/drawing/2014/main" val="1423191485"/>
                  </a:ext>
                </a:extLst>
              </a:tr>
              <a:tr h="370840">
                <a:tc>
                  <a:txBody>
                    <a:bodyPr/>
                    <a:lstStyle/>
                    <a:p>
                      <a:r>
                        <a:rPr lang="el-GR" sz="2800" dirty="0"/>
                        <a:t>ΠΡΟΒΛΗΜΑΤΑ ΣΧΕΣΕΩΝ ΜΕ ΣΥΝΟΜΗΛΙΚΟΥΣ</a:t>
                      </a:r>
                    </a:p>
                  </a:txBody>
                  <a:tcPr/>
                </a:tc>
                <a:tc>
                  <a:txBody>
                    <a:bodyPr/>
                    <a:lstStyle/>
                    <a:p>
                      <a:r>
                        <a:rPr lang="el-GR" sz="2800" b="0" dirty="0"/>
                        <a:t>Το </a:t>
                      </a:r>
                      <a:r>
                        <a:rPr lang="el-GR" sz="2800" b="1" dirty="0"/>
                        <a:t>50%</a:t>
                      </a:r>
                    </a:p>
                  </a:txBody>
                  <a:tcPr/>
                </a:tc>
                <a:extLst>
                  <a:ext uri="{0D108BD9-81ED-4DB2-BD59-A6C34878D82A}">
                    <a16:rowId xmlns:a16="http://schemas.microsoft.com/office/drawing/2014/main" val="3043534710"/>
                  </a:ext>
                </a:extLst>
              </a:tr>
            </a:tbl>
          </a:graphicData>
        </a:graphic>
      </p:graphicFrame>
    </p:spTree>
    <p:extLst>
      <p:ext uri="{BB962C8B-B14F-4D97-AF65-F5344CB8AC3E}">
        <p14:creationId xmlns:p14="http://schemas.microsoft.com/office/powerpoint/2010/main" val="29012909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68" name="Rectangle 44"/>
          <p:cNvSpPr>
            <a:spLocks noGrp="1" noChangeArrowheads="1"/>
          </p:cNvSpPr>
          <p:nvPr>
            <p:ph type="title"/>
          </p:nvPr>
        </p:nvSpPr>
        <p:spPr>
          <a:xfrm>
            <a:off x="1524000" y="274638"/>
            <a:ext cx="9144000" cy="1143000"/>
          </a:xfrm>
        </p:spPr>
        <p:txBody>
          <a:bodyPr>
            <a:normAutofit fontScale="90000"/>
          </a:bodyPr>
          <a:lstStyle/>
          <a:p>
            <a:pPr algn="ctr" eaLnBrk="1" hangingPunct="1">
              <a:defRPr/>
            </a:pPr>
            <a:r>
              <a:rPr lang="el-GR" sz="3200" b="1" i="1" u="sng" dirty="0"/>
              <a:t>Οι δυσκολίες που συνήθως παρουσιάζουν οι μαθητές </a:t>
            </a:r>
            <a:br>
              <a:rPr lang="en-US" sz="3200" b="1" i="1" u="sng" dirty="0"/>
            </a:br>
            <a:r>
              <a:rPr lang="el-GR" sz="3200" b="1" i="1" u="sng" dirty="0"/>
              <a:t>με προβλήματα συμπεριφοράς ή/και μάθησης</a:t>
            </a:r>
            <a:r>
              <a:rPr lang="el-GR" sz="3200" b="1" dirty="0"/>
              <a:t>.</a:t>
            </a:r>
            <a:r>
              <a:rPr lang="el-GR" sz="3200" dirty="0"/>
              <a:t> </a:t>
            </a:r>
          </a:p>
        </p:txBody>
      </p:sp>
      <p:graphicFrame>
        <p:nvGraphicFramePr>
          <p:cNvPr id="26667" name="Group 43"/>
          <p:cNvGraphicFramePr>
            <a:graphicFrameLocks noGrp="1"/>
          </p:cNvGraphicFramePr>
          <p:nvPr>
            <p:ph idx="1"/>
          </p:nvPr>
        </p:nvGraphicFramePr>
        <p:xfrm>
          <a:off x="391887" y="1600201"/>
          <a:ext cx="11642269" cy="5212080"/>
        </p:xfrm>
        <a:graphic>
          <a:graphicData uri="http://schemas.openxmlformats.org/drawingml/2006/table">
            <a:tbl>
              <a:tblPr/>
              <a:tblGrid>
                <a:gridCol w="3881457">
                  <a:extLst>
                    <a:ext uri="{9D8B030D-6E8A-4147-A177-3AD203B41FA5}">
                      <a16:colId xmlns:a16="http://schemas.microsoft.com/office/drawing/2014/main" val="20000"/>
                    </a:ext>
                  </a:extLst>
                </a:gridCol>
                <a:gridCol w="3879354">
                  <a:extLst>
                    <a:ext uri="{9D8B030D-6E8A-4147-A177-3AD203B41FA5}">
                      <a16:colId xmlns:a16="http://schemas.microsoft.com/office/drawing/2014/main" val="20001"/>
                    </a:ext>
                  </a:extLst>
                </a:gridCol>
                <a:gridCol w="3881458">
                  <a:extLst>
                    <a:ext uri="{9D8B030D-6E8A-4147-A177-3AD203B41FA5}">
                      <a16:colId xmlns:a16="http://schemas.microsoft.com/office/drawing/2014/main" val="20002"/>
                    </a:ext>
                  </a:extLst>
                </a:gridCol>
              </a:tblGrid>
              <a:tr h="71697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ΜΗ ΑΚΑΔΗΜΑΪΚΕΣ ΔΥΣΚΟΛΙΕΣ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ΑΚΑΔΗΜΑΪΚΕΣ ΔΥΣΚΟΛΙΕΣ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ΠΡΟΒΛΗΜΑΤΑ ΣΥΜΠΕΡΙΦΟΡΑΣ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078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αντίληψη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συγκέντρωση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μνήμη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μεταγνωστική ενημερότητα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Στις εκτελεστικές λειτουργίες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λειτουργία του γλωσσικού συστήματος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Στον οπτικοκινητικό συντονισμό</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Στον προσανατολισμό στο χώρο και την αίσθηση του χώρου</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ανάγνωση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κατανόηση του περιεχομένου των κειμένων που ακούει ή/και διαβάζει</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γραπτή έκφραση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γραφή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ορθογραφία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Στα μαθηματικά (πράξεις, κατανόηση του προβλήματος, συλλογιστική)</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κοινωνική προσαρμογή</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επίλυση κοινωνικών προβλημάτων</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αυτοαντίληψη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αυτοεκτίμηση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απόδοση των αιτίων </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HD, anxiety, neurodiversity, learning disord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3512" y="5301209"/>
            <a:ext cx="3645728" cy="1446550"/>
          </a:xfrm>
          <a:prstGeom prst="rect">
            <a:avLst/>
          </a:prstGeom>
          <a:noFill/>
        </p:spPr>
        <p:txBody>
          <a:bodyPr wrap="square" rtlCol="0">
            <a:spAutoFit/>
          </a:bodyPr>
          <a:lstStyle/>
          <a:p>
            <a:r>
              <a:rPr lang="el-GR" sz="2000" dirty="0">
                <a:solidFill>
                  <a:schemeClr val="bg1"/>
                </a:solidFill>
              </a:rPr>
              <a:t>Παρατηρείται ποσοστό  </a:t>
            </a:r>
          </a:p>
          <a:p>
            <a:r>
              <a:rPr lang="el-GR" sz="2800" b="1" u="sng" dirty="0">
                <a:solidFill>
                  <a:schemeClr val="bg1"/>
                </a:solidFill>
              </a:rPr>
              <a:t>74% συνύπαρξης </a:t>
            </a:r>
          </a:p>
          <a:p>
            <a:r>
              <a:rPr lang="el-GR" sz="2000" dirty="0">
                <a:solidFill>
                  <a:schemeClr val="bg1"/>
                </a:solidFill>
              </a:rPr>
              <a:t>δύο ή περισσοτέρων συνδρόμων (</a:t>
            </a:r>
            <a:r>
              <a:rPr lang="el-GR" sz="2000" i="1" dirty="0">
                <a:solidFill>
                  <a:schemeClr val="bg1"/>
                </a:solidFill>
              </a:rPr>
              <a:t>Κανδαράκης, 2010</a:t>
            </a:r>
            <a:r>
              <a:rPr lang="el-GR" sz="2000" dirty="0">
                <a:solidFill>
                  <a:schemeClr val="bg1"/>
                </a:solidFill>
              </a:rPr>
              <a:t>) </a:t>
            </a:r>
            <a:endParaRPr lang="el-GR" dirty="0">
              <a:solidFill>
                <a:schemeClr val="bg1"/>
              </a:solidFill>
            </a:endParaRPr>
          </a:p>
        </p:txBody>
      </p:sp>
    </p:spTree>
    <p:extLst>
      <p:ext uri="{BB962C8B-B14F-4D97-AF65-F5344CB8AC3E}">
        <p14:creationId xmlns:p14="http://schemas.microsoft.com/office/powerpoint/2010/main" val="37760066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id with ADHD at school Child with ADHD acting out in a classroom, EPS 8 vector illustration adhd classroom stock illustrations">
            <a:extLst>
              <a:ext uri="{FF2B5EF4-FFF2-40B4-BE49-F238E27FC236}">
                <a16:creationId xmlns:a16="http://schemas.microsoft.com/office/drawing/2014/main" id="{9719676E-54FA-4483-AD6D-37298689A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706" y="1080234"/>
            <a:ext cx="8160588" cy="469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000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516B3-BCDD-4EF7-93DA-9419919604EC}"/>
              </a:ext>
            </a:extLst>
          </p:cNvPr>
          <p:cNvSpPr>
            <a:spLocks noGrp="1"/>
          </p:cNvSpPr>
          <p:nvPr>
            <p:ph type="title"/>
          </p:nvPr>
        </p:nvSpPr>
        <p:spPr/>
        <p:txBody>
          <a:bodyPr/>
          <a:lstStyle/>
          <a:p>
            <a:pPr algn="ctr"/>
            <a:r>
              <a:rPr lang="el-GR" b="1" dirty="0"/>
              <a:t>ΒΑΣΙΚΑ ΣΥΜΠΤΩΜΑΤΑ ΔΕΠ-Υ ΣΤΟ ΣΧΟΛΕΙΟ:</a:t>
            </a:r>
          </a:p>
        </p:txBody>
      </p:sp>
      <p:sp>
        <p:nvSpPr>
          <p:cNvPr id="3" name="Θέση περιεχομένου 2">
            <a:extLst>
              <a:ext uri="{FF2B5EF4-FFF2-40B4-BE49-F238E27FC236}">
                <a16:creationId xmlns:a16="http://schemas.microsoft.com/office/drawing/2014/main" id="{CB45CBB0-74D2-4657-84D7-FAA7A9119855}"/>
              </a:ext>
            </a:extLst>
          </p:cNvPr>
          <p:cNvSpPr>
            <a:spLocks noGrp="1"/>
          </p:cNvSpPr>
          <p:nvPr>
            <p:ph idx="1"/>
          </p:nvPr>
        </p:nvSpPr>
        <p:spPr/>
        <p:txBody>
          <a:bodyPr/>
          <a:lstStyle/>
          <a:p>
            <a:r>
              <a:rPr lang="el-GR" sz="3600" dirty="0"/>
              <a:t>ΕΚΠΡΟΘΕΣΜΗ ΟΛΟΚΛΗΡΩΣΗ ΕΡΓΑΣΙΩΝ</a:t>
            </a:r>
          </a:p>
          <a:p>
            <a:r>
              <a:rPr lang="el-GR" sz="3600" dirty="0"/>
              <a:t> ΔΙΑΣΠΑΣΗ ΠΡΟΣΟΧΗΣ </a:t>
            </a:r>
          </a:p>
          <a:p>
            <a:r>
              <a:rPr lang="el-GR" sz="3600" dirty="0"/>
              <a:t> ΔΙΑΣΠΑΣΤΙΚΗ ΣΥΜΠΕΡΙΦΟΡΑ</a:t>
            </a:r>
          </a:p>
          <a:p>
            <a:r>
              <a:rPr lang="el-GR" sz="3600" dirty="0"/>
              <a:t>ΔΥΣΚΟΛΙΕΣ ΟΡΓΑΝΩΣΗΣ </a:t>
            </a:r>
          </a:p>
          <a:p>
            <a:r>
              <a:rPr lang="el-GR" sz="3600" dirty="0"/>
              <a:t>ΝΕΥΡΙΚΗ – ΑΝΗΣΥΧΗ ΣΥΜΠΕΡΙΦΟΡΑ</a:t>
            </a:r>
          </a:p>
          <a:p>
            <a:r>
              <a:rPr lang="el-GR" sz="3600" dirty="0"/>
              <a:t>ΕΛΛΙΠΕΙΣ ΚΟΙΝΩΝΙΚΕΣ ΔΕΞΙΟΤΗΤΕΣ</a:t>
            </a:r>
          </a:p>
          <a:p>
            <a:endParaRPr lang="el-GR" b="1" dirty="0"/>
          </a:p>
          <a:p>
            <a:endParaRPr lang="el-GR" b="1" dirty="0"/>
          </a:p>
          <a:p>
            <a:endParaRPr lang="el-GR" b="1" dirty="0"/>
          </a:p>
          <a:p>
            <a:endParaRPr lang="el-GR" b="1" dirty="0"/>
          </a:p>
          <a:p>
            <a:endParaRPr lang="el-GR" dirty="0"/>
          </a:p>
        </p:txBody>
      </p:sp>
    </p:spTree>
    <p:extLst>
      <p:ext uri="{BB962C8B-B14F-4D97-AF65-F5344CB8AC3E}">
        <p14:creationId xmlns:p14="http://schemas.microsoft.com/office/powerpoint/2010/main" val="13616116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908BD542-95B1-4F38-B9AA-95DADDD652D8}"/>
              </a:ext>
            </a:extLst>
          </p:cNvPr>
          <p:cNvGraphicFramePr>
            <a:graphicFrameLocks noGrp="1"/>
          </p:cNvGraphicFramePr>
          <p:nvPr>
            <p:ph idx="1"/>
          </p:nvPr>
        </p:nvGraphicFramePr>
        <p:xfrm>
          <a:off x="838200" y="438784"/>
          <a:ext cx="10515600" cy="547729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26487315"/>
                    </a:ext>
                  </a:extLst>
                </a:gridCol>
                <a:gridCol w="525780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ΕΚΠΡΟΘΕΣΜΗ ΟΛΟΚΛΗΡΩΣΗ ΕΡΓΑΣΙΩΝ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Αργεί να τελειώσει την εργασία στην τάξη</a:t>
                      </a:r>
                    </a:p>
                  </a:txBody>
                  <a:tcPr/>
                </a:tc>
                <a:tc>
                  <a:txBody>
                    <a:bodyPr/>
                    <a:lstStyle/>
                    <a:p>
                      <a:r>
                        <a:rPr lang="el-GR" sz="2800" dirty="0"/>
                        <a:t>Δίνω περισσότερο χρόνο </a:t>
                      </a:r>
                    </a:p>
                  </a:txBody>
                  <a:tcPr/>
                </a:tc>
                <a:extLst>
                  <a:ext uri="{0D108BD9-81ED-4DB2-BD59-A6C34878D82A}">
                    <a16:rowId xmlns:a16="http://schemas.microsoft.com/office/drawing/2014/main" val="3297210593"/>
                  </a:ext>
                </a:extLst>
              </a:tr>
              <a:tr h="635529">
                <a:tc>
                  <a:txBody>
                    <a:bodyPr/>
                    <a:lstStyle/>
                    <a:p>
                      <a:r>
                        <a:rPr lang="el-GR" sz="2800" dirty="0"/>
                        <a:t>Ξεκινά την εργασία με διάθεση, σταδιακά όμως η ποιότητά της μειώνεται</a:t>
                      </a:r>
                    </a:p>
                  </a:txBody>
                  <a:tcPr/>
                </a:tc>
                <a:tc>
                  <a:txBody>
                    <a:bodyPr/>
                    <a:lstStyle/>
                    <a:p>
                      <a:r>
                        <a:rPr lang="el-GR" sz="2800" dirty="0"/>
                        <a:t>Μειώνω τον όγκο της εργασίας ή την καταμερίζω</a:t>
                      </a:r>
                    </a:p>
                  </a:txBody>
                  <a:tcPr/>
                </a:tc>
                <a:extLst>
                  <a:ext uri="{0D108BD9-81ED-4DB2-BD59-A6C34878D82A}">
                    <a16:rowId xmlns:a16="http://schemas.microsoft.com/office/drawing/2014/main" val="734480422"/>
                  </a:ext>
                </a:extLst>
              </a:tr>
              <a:tr h="635529">
                <a:tc>
                  <a:txBody>
                    <a:bodyPr/>
                    <a:lstStyle/>
                    <a:p>
                      <a:r>
                        <a:rPr lang="el-GR" sz="2800" dirty="0"/>
                        <a:t>Αδυνατεί να παρακολουθήσει την οδηγία </a:t>
                      </a:r>
                    </a:p>
                  </a:txBody>
                  <a:tcPr/>
                </a:tc>
                <a:tc>
                  <a:txBody>
                    <a:bodyPr/>
                    <a:lstStyle/>
                    <a:p>
                      <a:r>
                        <a:rPr lang="el-GR" sz="2800" dirty="0"/>
                        <a:t>Δίνω ταυτόχρονα γραπτώς και προφορικώς την οδηγία</a:t>
                      </a:r>
                    </a:p>
                  </a:txBody>
                  <a:tcPr/>
                </a:tc>
                <a:extLst>
                  <a:ext uri="{0D108BD9-81ED-4DB2-BD59-A6C34878D82A}">
                    <a16:rowId xmlns:a16="http://schemas.microsoft.com/office/drawing/2014/main" val="664841725"/>
                  </a:ext>
                </a:extLst>
              </a:tr>
              <a:tr h="635529">
                <a:tc>
                  <a:txBody>
                    <a:bodyPr/>
                    <a:lstStyle/>
                    <a:p>
                      <a:r>
                        <a:rPr lang="el-GR" sz="2800" dirty="0"/>
                        <a:t>Κάνει λάθη απροσεξίας</a:t>
                      </a:r>
                    </a:p>
                  </a:txBody>
                  <a:tcPr/>
                </a:tc>
                <a:tc>
                  <a:txBody>
                    <a:bodyPr/>
                    <a:lstStyle/>
                    <a:p>
                      <a:r>
                        <a:rPr lang="el-GR" sz="2800" dirty="0"/>
                        <a:t>Προγραμματίζω έναν ολιγόλεπτο έλεγχο πριν την παράδοση </a:t>
                      </a:r>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6529520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8FCBFB9-9025-4EDE-9D7A-2D79F5E46B18}"/>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740EB98D-8175-40C2-8191-BADCF94B1A62}"/>
              </a:ext>
            </a:extLst>
          </p:cNvPr>
          <p:cNvGraphicFramePr>
            <a:graphicFrameLocks/>
          </p:cNvGraphicFramePr>
          <p:nvPr/>
        </p:nvGraphicFramePr>
        <p:xfrm>
          <a:off x="685800" y="681037"/>
          <a:ext cx="10957560" cy="5498678"/>
        </p:xfrm>
        <a:graphic>
          <a:graphicData uri="http://schemas.openxmlformats.org/drawingml/2006/table">
            <a:tbl>
              <a:tblPr firstRow="1" bandRow="1">
                <a:tableStyleId>{5C22544A-7EE6-4342-B048-85BDC9FD1C3A}</a:tableStyleId>
              </a:tblPr>
              <a:tblGrid>
                <a:gridCol w="5478780">
                  <a:extLst>
                    <a:ext uri="{9D8B030D-6E8A-4147-A177-3AD203B41FA5}">
                      <a16:colId xmlns:a16="http://schemas.microsoft.com/office/drawing/2014/main" val="2426487315"/>
                    </a:ext>
                  </a:extLst>
                </a:gridCol>
                <a:gridCol w="547878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ΔΙΑΣΠΑΣΗ ΠΡΟΣΟΧΗΣ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Αδυνατεί να παρακολουθήσει το μάθημα και τη συζήτηση</a:t>
                      </a:r>
                    </a:p>
                  </a:txBody>
                  <a:tcPr/>
                </a:tc>
                <a:tc>
                  <a:txBody>
                    <a:bodyPr/>
                    <a:lstStyle/>
                    <a:p>
                      <a:r>
                        <a:rPr lang="el-GR" sz="2800" dirty="0"/>
                        <a:t>Απευθύνω ερωτήσεις που ενθαρρύνουν τη συμμετοχή</a:t>
                      </a:r>
                    </a:p>
                  </a:txBody>
                  <a:tcPr/>
                </a:tc>
                <a:extLst>
                  <a:ext uri="{0D108BD9-81ED-4DB2-BD59-A6C34878D82A}">
                    <a16:rowId xmlns:a16="http://schemas.microsoft.com/office/drawing/2014/main" val="3297210593"/>
                  </a:ext>
                </a:extLst>
              </a:tr>
              <a:tr h="635529">
                <a:tc>
                  <a:txBody>
                    <a:bodyPr/>
                    <a:lstStyle/>
                    <a:p>
                      <a:r>
                        <a:rPr lang="el-GR" sz="2800" dirty="0"/>
                        <a:t>Διαμαρτύρεται ότι το μάθημα είναι βαρετό</a:t>
                      </a:r>
                    </a:p>
                  </a:txBody>
                  <a:tcPr/>
                </a:tc>
                <a:tc>
                  <a:txBody>
                    <a:bodyPr/>
                    <a:lstStyle/>
                    <a:p>
                      <a:r>
                        <a:rPr lang="el-GR" sz="2800" dirty="0"/>
                        <a:t>Εμπλέκω τον/την μαθητή/μαθήτρια στην παρουσίαση του μαθήματος </a:t>
                      </a:r>
                    </a:p>
                  </a:txBody>
                  <a:tcPr/>
                </a:tc>
                <a:extLst>
                  <a:ext uri="{0D108BD9-81ED-4DB2-BD59-A6C34878D82A}">
                    <a16:rowId xmlns:a16="http://schemas.microsoft.com/office/drawing/2014/main" val="734480422"/>
                  </a:ext>
                </a:extLst>
              </a:tr>
              <a:tr h="635529">
                <a:tc>
                  <a:txBody>
                    <a:bodyPr/>
                    <a:lstStyle/>
                    <a:p>
                      <a:r>
                        <a:rPr lang="el-GR" sz="2800" dirty="0"/>
                        <a:t>Εύκολα διασπάται από διάφορα εξωτερικά ερεθίσματα</a:t>
                      </a:r>
                    </a:p>
                  </a:txBody>
                  <a:tcPr/>
                </a:tc>
                <a:tc>
                  <a:txBody>
                    <a:bodyPr/>
                    <a:lstStyle/>
                    <a:p>
                      <a:r>
                        <a:rPr lang="el-GR" sz="2800" dirty="0"/>
                        <a:t>Τοποθετώ τον/την μαθητή/μαθήτρια σε μπροστινή θέση και επινοώ ένα οπτικό σύνθημα επικοινωνίας</a:t>
                      </a:r>
                    </a:p>
                  </a:txBody>
                  <a:tcPr/>
                </a:tc>
                <a:extLst>
                  <a:ext uri="{0D108BD9-81ED-4DB2-BD59-A6C34878D82A}">
                    <a16:rowId xmlns:a16="http://schemas.microsoft.com/office/drawing/2014/main" val="664841725"/>
                  </a:ext>
                </a:extLst>
              </a:tr>
              <a:tr h="539540">
                <a:tc>
                  <a:txBody>
                    <a:bodyPr/>
                    <a:lstStyle/>
                    <a:p>
                      <a:endParaRPr lang="el-GR" sz="2800" dirty="0"/>
                    </a:p>
                  </a:txBody>
                  <a:tcPr/>
                </a:tc>
                <a:tc>
                  <a:txBody>
                    <a:bodyPr/>
                    <a:lstStyle/>
                    <a:p>
                      <a:endParaRPr lang="el-GR" sz="2800" dirty="0"/>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8301464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5">
            <a:extLst>
              <a:ext uri="{FF2B5EF4-FFF2-40B4-BE49-F238E27FC236}">
                <a16:creationId xmlns:a16="http://schemas.microsoft.com/office/drawing/2014/main" id="{F8D9CAA2-7825-446D-827D-FC2699FFB9F6}"/>
              </a:ext>
            </a:extLst>
          </p:cNvPr>
          <p:cNvGraphicFramePr>
            <a:graphicFrameLocks noGrp="1"/>
          </p:cNvGraphicFramePr>
          <p:nvPr>
            <p:ph idx="1"/>
          </p:nvPr>
        </p:nvGraphicFramePr>
        <p:xfrm>
          <a:off x="838200" y="4879976"/>
          <a:ext cx="10515600" cy="1188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006410621"/>
                    </a:ext>
                  </a:extLst>
                </a:gridCol>
                <a:gridCol w="5257800">
                  <a:extLst>
                    <a:ext uri="{9D8B030D-6E8A-4147-A177-3AD203B41FA5}">
                      <a16:colId xmlns:a16="http://schemas.microsoft.com/office/drawing/2014/main" val="2090599412"/>
                    </a:ext>
                  </a:extLst>
                </a:gridCol>
              </a:tblGrid>
              <a:tr h="584520">
                <a:tc>
                  <a:txBody>
                    <a:bodyPr/>
                    <a:lstStyle/>
                    <a:p>
                      <a:r>
                        <a:rPr lang="el-GR" dirty="0"/>
                        <a:t>Χρειάζεται μακροχρόνια υποστήριξη που αφορά στη διαχείριση της αρνητικής συμπεριφοράς</a:t>
                      </a:r>
                    </a:p>
                  </a:txBody>
                  <a:tcPr/>
                </a:tc>
                <a:tc>
                  <a:txBody>
                    <a:bodyPr/>
                    <a:lstStyle/>
                    <a:p>
                      <a:r>
                        <a:rPr lang="el-GR" dirty="0"/>
                        <a:t>Συντάσσω σε συνεργασία με τον/την μαθητή/μαθήτρια συμβόλαιο «Θετικής Συμπεριφοράς»,  και ενημερώνω εγγράφως κάθε εβδομάδα  την οικογένεια </a:t>
                      </a:r>
                    </a:p>
                  </a:txBody>
                  <a:tcPr/>
                </a:tc>
                <a:extLst>
                  <a:ext uri="{0D108BD9-81ED-4DB2-BD59-A6C34878D82A}">
                    <a16:rowId xmlns:a16="http://schemas.microsoft.com/office/drawing/2014/main" val="3806580411"/>
                  </a:ext>
                </a:extLst>
              </a:tr>
            </a:tbl>
          </a:graphicData>
        </a:graphic>
      </p:graphicFrame>
      <p:graphicFrame>
        <p:nvGraphicFramePr>
          <p:cNvPr id="4" name="Πίνακας 4">
            <a:extLst>
              <a:ext uri="{FF2B5EF4-FFF2-40B4-BE49-F238E27FC236}">
                <a16:creationId xmlns:a16="http://schemas.microsoft.com/office/drawing/2014/main" id="{011ABFD8-98A2-478D-A7A8-BD9065179279}"/>
              </a:ext>
            </a:extLst>
          </p:cNvPr>
          <p:cNvGraphicFramePr>
            <a:graphicFrameLocks/>
          </p:cNvGraphicFramePr>
          <p:nvPr/>
        </p:nvGraphicFramePr>
        <p:xfrm>
          <a:off x="0" y="0"/>
          <a:ext cx="12192000" cy="715191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26487315"/>
                    </a:ext>
                  </a:extLst>
                </a:gridCol>
                <a:gridCol w="6096000">
                  <a:extLst>
                    <a:ext uri="{9D8B030D-6E8A-4147-A177-3AD203B41FA5}">
                      <a16:colId xmlns:a16="http://schemas.microsoft.com/office/drawing/2014/main" val="1832787186"/>
                    </a:ext>
                  </a:extLst>
                </a:gridCol>
              </a:tblGrid>
              <a:tr h="672627">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72627">
                <a:tc gridSpan="2">
                  <a:txBody>
                    <a:bodyPr/>
                    <a:lstStyle/>
                    <a:p>
                      <a:pPr algn="ctr"/>
                      <a:r>
                        <a:rPr lang="el-GR" sz="2800" b="1" dirty="0"/>
                        <a:t>ΔΙΑΣΠΑΣΤΙΚΗ ΣΥΜΠΕΡΙΦΟΡΑ</a:t>
                      </a:r>
                    </a:p>
                  </a:txBody>
                  <a:tcPr/>
                </a:tc>
                <a:tc hMerge="1">
                  <a:txBody>
                    <a:bodyPr/>
                    <a:lstStyle/>
                    <a:p>
                      <a:endParaRPr lang="el-GR" dirty="0"/>
                    </a:p>
                  </a:txBody>
                  <a:tcPr/>
                </a:tc>
                <a:extLst>
                  <a:ext uri="{0D108BD9-81ED-4DB2-BD59-A6C34878D82A}">
                    <a16:rowId xmlns:a16="http://schemas.microsoft.com/office/drawing/2014/main" val="3081898398"/>
                  </a:ext>
                </a:extLst>
              </a:tr>
              <a:tr h="1903294">
                <a:tc>
                  <a:txBody>
                    <a:bodyPr/>
                    <a:lstStyle/>
                    <a:p>
                      <a:r>
                        <a:rPr lang="el-GR" sz="2800" dirty="0"/>
                        <a:t>Κάνει τα πάντα για να γίνει το κέντρο της προσοχής</a:t>
                      </a:r>
                    </a:p>
                  </a:txBody>
                  <a:tcPr/>
                </a:tc>
                <a:tc>
                  <a:txBody>
                    <a:bodyPr/>
                    <a:lstStyle/>
                    <a:p>
                      <a:r>
                        <a:rPr lang="el-GR" sz="2800" dirty="0"/>
                        <a:t>Τοποθετώ δίπλα του/της έναν μαθητή/μαθήτρια με καλή σχολική προσαρμογή για να αποτελέσει πρότυπο μίμησης </a:t>
                      </a:r>
                    </a:p>
                  </a:txBody>
                  <a:tcPr/>
                </a:tc>
                <a:extLst>
                  <a:ext uri="{0D108BD9-81ED-4DB2-BD59-A6C34878D82A}">
                    <a16:rowId xmlns:a16="http://schemas.microsoft.com/office/drawing/2014/main" val="3297210593"/>
                  </a:ext>
                </a:extLst>
              </a:tr>
              <a:tr h="1451665">
                <a:tc>
                  <a:txBody>
                    <a:bodyPr/>
                    <a:lstStyle/>
                    <a:p>
                      <a:r>
                        <a:rPr lang="el-GR" sz="2800" dirty="0"/>
                        <a:t>Απαντά σε ερωτήσεις χωρίς να σηκώνει χέρι και διακόπτει τους άλλους</a:t>
                      </a:r>
                    </a:p>
                  </a:txBody>
                  <a:tcPr/>
                </a:tc>
                <a:tc>
                  <a:txBody>
                    <a:bodyPr/>
                    <a:lstStyle/>
                    <a:p>
                      <a:r>
                        <a:rPr lang="el-GR" sz="2800" dirty="0"/>
                        <a:t>Αναγνωρίζω και αποδέχομαι απαντήσεις όπου έχει σηκωθεί χέρι κι έχω δώσει την άδεια λόγου</a:t>
                      </a:r>
                    </a:p>
                  </a:txBody>
                  <a:tcPr/>
                </a:tc>
                <a:extLst>
                  <a:ext uri="{0D108BD9-81ED-4DB2-BD59-A6C34878D82A}">
                    <a16:rowId xmlns:a16="http://schemas.microsoft.com/office/drawing/2014/main" val="734480422"/>
                  </a:ext>
                </a:extLst>
              </a:tr>
              <a:tr h="1000036">
                <a:tc>
                  <a:txBody>
                    <a:bodyPr/>
                    <a:lstStyle/>
                    <a:p>
                      <a:r>
                        <a:rPr lang="el-GR" sz="2800" dirty="0"/>
                        <a:t>Αγγίζει άλλους μαθητές/μαθήτριες </a:t>
                      </a:r>
                    </a:p>
                  </a:txBody>
                  <a:tcPr/>
                </a:tc>
                <a:tc>
                  <a:txBody>
                    <a:bodyPr/>
                    <a:lstStyle/>
                    <a:p>
                      <a:r>
                        <a:rPr lang="el-GR" sz="2800" dirty="0"/>
                        <a:t>Αυξάνω την απόσταση μεταξύ των θρανίων</a:t>
                      </a:r>
                    </a:p>
                  </a:txBody>
                  <a:tcPr/>
                </a:tc>
                <a:extLst>
                  <a:ext uri="{0D108BD9-81ED-4DB2-BD59-A6C34878D82A}">
                    <a16:rowId xmlns:a16="http://schemas.microsoft.com/office/drawing/2014/main" val="664841725"/>
                  </a:ext>
                </a:extLst>
              </a:tr>
              <a:tr h="1451665">
                <a:tc>
                  <a:txBody>
                    <a:bodyPr/>
                    <a:lstStyle/>
                    <a:p>
                      <a:r>
                        <a:rPr lang="el-GR" sz="2800" dirty="0"/>
                        <a:t>Δεν ανταποκρίνεται στον περιορισμό ή στην ποινή</a:t>
                      </a:r>
                    </a:p>
                  </a:txBody>
                  <a:tcPr/>
                </a:tc>
                <a:tc>
                  <a:txBody>
                    <a:bodyPr/>
                    <a:lstStyle/>
                    <a:p>
                      <a:r>
                        <a:rPr lang="el-GR" sz="2800" dirty="0"/>
                        <a:t>Εφαρμόζω σύστημα αμοιβών και ποινών ως συνέπεια συμπεριφοράς</a:t>
                      </a:r>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37149090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908BD542-95B1-4F38-B9AA-95DADDD652D8}"/>
              </a:ext>
            </a:extLst>
          </p:cNvPr>
          <p:cNvGraphicFramePr>
            <a:graphicFrameLocks noGrp="1"/>
          </p:cNvGraphicFramePr>
          <p:nvPr>
            <p:ph idx="1"/>
          </p:nvPr>
        </p:nvGraphicFramePr>
        <p:xfrm>
          <a:off x="838200" y="736071"/>
          <a:ext cx="10515600" cy="538585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26487315"/>
                    </a:ext>
                  </a:extLst>
                </a:gridCol>
                <a:gridCol w="525780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ΔΥΣΚΟΛΙΕΣ ΟΡΓΑΝΩΣΗΣ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Χάνει τα χαρτιά με τις εργασίες και τα κριτήρια αξιολόγησης</a:t>
                      </a:r>
                    </a:p>
                  </a:txBody>
                  <a:tcPr/>
                </a:tc>
                <a:tc>
                  <a:txBody>
                    <a:bodyPr/>
                    <a:lstStyle/>
                    <a:p>
                      <a:r>
                        <a:rPr lang="el-GR" sz="2800" dirty="0"/>
                        <a:t> Ζητώ διαχωριστικό ντοσιέ, φακέλους αρχειοθέτησης και έγχρωμους σελιδοδείκτες</a:t>
                      </a:r>
                    </a:p>
                  </a:txBody>
                  <a:tcPr/>
                </a:tc>
                <a:extLst>
                  <a:ext uri="{0D108BD9-81ED-4DB2-BD59-A6C34878D82A}">
                    <a16:rowId xmlns:a16="http://schemas.microsoft.com/office/drawing/2014/main" val="3297210593"/>
                  </a:ext>
                </a:extLst>
              </a:tr>
              <a:tr h="635529">
                <a:tc>
                  <a:txBody>
                    <a:bodyPr/>
                    <a:lstStyle/>
                    <a:p>
                      <a:r>
                        <a:rPr lang="el-GR" sz="2800" dirty="0"/>
                        <a:t>Δεν γράφει σωστά τις εργασίες για το σπίτι</a:t>
                      </a:r>
                    </a:p>
                  </a:txBody>
                  <a:tcPr/>
                </a:tc>
                <a:tc>
                  <a:txBody>
                    <a:bodyPr/>
                    <a:lstStyle/>
                    <a:p>
                      <a:r>
                        <a:rPr lang="el-GR" sz="2800" dirty="0"/>
                        <a:t>Προτείνω ανά δύο να ανταλλάσσουν τα τετράδια και να ελέγχουν το τι έχουν σημειώσει</a:t>
                      </a:r>
                    </a:p>
                  </a:txBody>
                  <a:tcPr/>
                </a:tc>
                <a:extLst>
                  <a:ext uri="{0D108BD9-81ED-4DB2-BD59-A6C34878D82A}">
                    <a16:rowId xmlns:a16="http://schemas.microsoft.com/office/drawing/2014/main" val="734480422"/>
                  </a:ext>
                </a:extLst>
              </a:tr>
              <a:tr h="635529">
                <a:tc>
                  <a:txBody>
                    <a:bodyPr/>
                    <a:lstStyle/>
                    <a:p>
                      <a:r>
                        <a:rPr lang="el-GR" sz="2800" dirty="0"/>
                        <a:t>Χάνει βιβλία και άλλα σχολικά αντικείμενα </a:t>
                      </a:r>
                    </a:p>
                  </a:txBody>
                  <a:tcPr/>
                </a:tc>
                <a:tc>
                  <a:txBody>
                    <a:bodyPr/>
                    <a:lstStyle/>
                    <a:p>
                      <a:r>
                        <a:rPr lang="el-GR" sz="2800" dirty="0"/>
                        <a:t>Επιτρέπω στον/στην μαθητή/μαθήτρια να έχει ένα ακόμη σετ βιβλίων στο σπίτι</a:t>
                      </a:r>
                    </a:p>
                  </a:txBody>
                  <a:tcPr/>
                </a:tc>
                <a:extLst>
                  <a:ext uri="{0D108BD9-81ED-4DB2-BD59-A6C34878D82A}">
                    <a16:rowId xmlns:a16="http://schemas.microsoft.com/office/drawing/2014/main" val="664841725"/>
                  </a:ext>
                </a:extLst>
              </a:tr>
            </a:tbl>
          </a:graphicData>
        </a:graphic>
      </p:graphicFrame>
    </p:spTree>
    <p:extLst>
      <p:ext uri="{BB962C8B-B14F-4D97-AF65-F5344CB8AC3E}">
        <p14:creationId xmlns:p14="http://schemas.microsoft.com/office/powerpoint/2010/main" val="29156773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CD23956-3FC7-4BCD-8BE1-CCF7032D289C}"/>
              </a:ext>
            </a:extLst>
          </p:cNvPr>
          <p:cNvSpPr>
            <a:spLocks noGrp="1"/>
          </p:cNvSpPr>
          <p:nvPr>
            <p:ph idx="1"/>
          </p:nvPr>
        </p:nvSpPr>
        <p:spPr/>
        <p:txBody>
          <a:bodyPr/>
          <a:lstStyle/>
          <a:p>
            <a:pPr marL="0" algn="l" rtl="0" eaLnBrk="1" fontAlgn="t" latinLnBrk="0" hangingPunct="1">
              <a:spcBef>
                <a:spcPts val="0"/>
              </a:spcBef>
              <a:spcAft>
                <a:spcPts val="0"/>
              </a:spcAft>
            </a:pPr>
            <a:r>
              <a:rPr lang="el-GR" sz="2800" b="1" i="0" u="none" strike="noStrike" kern="1200" dirty="0">
                <a:solidFill>
                  <a:srgbClr val="FFFFFF"/>
                </a:solidFill>
                <a:effectLst/>
                <a:latin typeface="Calibri" panose="020F0502020204030204" pitchFamily="34" charset="0"/>
              </a:rPr>
              <a:t>Δεν ανταποκρίνεται στον περιορισμό ή στην ποινή</a:t>
            </a:r>
            <a:endParaRPr lang="el-GR" sz="2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l-GR" sz="2800" b="1" i="0" u="none" strike="noStrike" kern="1200" dirty="0">
                <a:solidFill>
                  <a:srgbClr val="FFFFFF"/>
                </a:solidFill>
                <a:effectLst/>
                <a:latin typeface="Calibri" panose="020F0502020204030204" pitchFamily="34" charset="0"/>
              </a:rPr>
              <a:t>Εφαρμόζω σύστημα αμοιβών και ποινών ως συνέπεια συμπεριφοράς</a:t>
            </a:r>
            <a:endParaRPr lang="el-GR" sz="2800" b="0" i="0" u="none" strike="noStrike" dirty="0">
              <a:effectLst/>
              <a:latin typeface="Arial" panose="020B0604020202020204" pitchFamily="34" charset="0"/>
            </a:endParaRPr>
          </a:p>
          <a:p>
            <a:pPr marL="0" indent="0">
              <a:buNone/>
            </a:pPr>
            <a:endParaRPr lang="el-GR" dirty="0"/>
          </a:p>
        </p:txBody>
      </p:sp>
      <p:graphicFrame>
        <p:nvGraphicFramePr>
          <p:cNvPr id="9" name="Πίνακας 9">
            <a:extLst>
              <a:ext uri="{FF2B5EF4-FFF2-40B4-BE49-F238E27FC236}">
                <a16:creationId xmlns:a16="http://schemas.microsoft.com/office/drawing/2014/main" id="{5FCB2074-DFC1-4C7B-8FC1-176137AB14A4}"/>
              </a:ext>
            </a:extLst>
          </p:cNvPr>
          <p:cNvGraphicFramePr>
            <a:graphicFrameLocks noGrp="1"/>
          </p:cNvGraphicFramePr>
          <p:nvPr/>
        </p:nvGraphicFramePr>
        <p:xfrm>
          <a:off x="838200" y="681037"/>
          <a:ext cx="10515600" cy="6096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785258801"/>
                    </a:ext>
                  </a:extLst>
                </a:gridCol>
                <a:gridCol w="5257800">
                  <a:extLst>
                    <a:ext uri="{9D8B030D-6E8A-4147-A177-3AD203B41FA5}">
                      <a16:colId xmlns:a16="http://schemas.microsoft.com/office/drawing/2014/main" val="1055455129"/>
                    </a:ext>
                  </a:extLst>
                </a:gridCol>
              </a:tblGrid>
              <a:tr h="370840">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3166708437"/>
                  </a:ext>
                </a:extLst>
              </a:tr>
              <a:tr h="370840">
                <a:tc gridSpan="2">
                  <a:txBody>
                    <a:bodyPr/>
                    <a:lstStyle/>
                    <a:p>
                      <a:pPr algn="ctr"/>
                      <a:r>
                        <a:rPr lang="el-GR" sz="2800" b="1" dirty="0"/>
                        <a:t>ΝΕΥΡΙΚΗ – ΑΝΗΣΥΧΗ ΣΥΜΠΕΡΙΦΟΡΑ</a:t>
                      </a:r>
                    </a:p>
                  </a:txBody>
                  <a:tcPr/>
                </a:tc>
                <a:tc hMerge="1">
                  <a:txBody>
                    <a:bodyPr/>
                    <a:lstStyle/>
                    <a:p>
                      <a:endParaRPr lang="el-GR" dirty="0"/>
                    </a:p>
                  </a:txBody>
                  <a:tcPr/>
                </a:tc>
                <a:extLst>
                  <a:ext uri="{0D108BD9-81ED-4DB2-BD59-A6C34878D82A}">
                    <a16:rowId xmlns:a16="http://schemas.microsoft.com/office/drawing/2014/main" val="3324927806"/>
                  </a:ext>
                </a:extLst>
              </a:tr>
              <a:tr h="370840">
                <a:tc>
                  <a:txBody>
                    <a:bodyPr/>
                    <a:lstStyle/>
                    <a:p>
                      <a:r>
                        <a:rPr lang="el-GR" sz="2800" dirty="0"/>
                        <a:t>Κινείται συχνά στην τάξη, σηκώνεται από τη θέση του/της χωρίς άδεια</a:t>
                      </a:r>
                    </a:p>
                  </a:txBody>
                  <a:tcPr/>
                </a:tc>
                <a:tc>
                  <a:txBody>
                    <a:bodyPr/>
                    <a:lstStyle/>
                    <a:p>
                      <a:r>
                        <a:rPr lang="el-GR" sz="2800" dirty="0"/>
                        <a:t>Επιτρέπω τακτικά την κίνηση για κάποιον λόγο ή να στέκεται όταν έχει την ανάγκη όρθιος/όρθια στο θρανίο του/της και να εργάζεται</a:t>
                      </a:r>
                    </a:p>
                  </a:txBody>
                  <a:tcPr/>
                </a:tc>
                <a:extLst>
                  <a:ext uri="{0D108BD9-81ED-4DB2-BD59-A6C34878D82A}">
                    <a16:rowId xmlns:a16="http://schemas.microsoft.com/office/drawing/2014/main" val="2223544330"/>
                  </a:ext>
                </a:extLst>
              </a:tr>
              <a:tr h="370840">
                <a:tc>
                  <a:txBody>
                    <a:bodyPr/>
                    <a:lstStyle/>
                    <a:p>
                      <a:r>
                        <a:rPr lang="el-GR" sz="2800" dirty="0"/>
                        <a:t>Χάνει τη συγκέντρωση, όταν το μάθημα διαρκεί πολλή ώρα</a:t>
                      </a:r>
                    </a:p>
                  </a:txBody>
                  <a:tcPr/>
                </a:tc>
                <a:tc>
                  <a:txBody>
                    <a:bodyPr/>
                    <a:lstStyle/>
                    <a:p>
                      <a:r>
                        <a:rPr lang="el-GR" sz="2800" dirty="0"/>
                        <a:t>Παρέχω τακτικά μικρά διαλείμματα κατά τη διάρκεια της ημέρας </a:t>
                      </a:r>
                    </a:p>
                  </a:txBody>
                  <a:tcPr/>
                </a:tc>
                <a:extLst>
                  <a:ext uri="{0D108BD9-81ED-4DB2-BD59-A6C34878D82A}">
                    <a16:rowId xmlns:a16="http://schemas.microsoft.com/office/drawing/2014/main" val="1471951216"/>
                  </a:ext>
                </a:extLst>
              </a:tr>
              <a:tr h="370840">
                <a:tc>
                  <a:txBody>
                    <a:bodyPr/>
                    <a:lstStyle/>
                    <a:p>
                      <a:r>
                        <a:rPr lang="el-GR" sz="2800" dirty="0"/>
                        <a:t>Χτυπάει τα χέρια στο θρανίο, κουνάει τα πόδια, βγάζει ήχους, φωνάζει</a:t>
                      </a:r>
                    </a:p>
                  </a:txBody>
                  <a:tcPr/>
                </a:tc>
                <a:tc>
                  <a:txBody>
                    <a:bodyPr/>
                    <a:lstStyle/>
                    <a:p>
                      <a:r>
                        <a:rPr lang="el-GR" sz="2800" dirty="0"/>
                        <a:t>Επιτρέπω με προϋποθέσεις  τα «αντιστρές» παιχνίδια</a:t>
                      </a:r>
                    </a:p>
                  </a:txBody>
                  <a:tcPr/>
                </a:tc>
                <a:extLst>
                  <a:ext uri="{0D108BD9-81ED-4DB2-BD59-A6C34878D82A}">
                    <a16:rowId xmlns:a16="http://schemas.microsoft.com/office/drawing/2014/main" val="387078620"/>
                  </a:ext>
                </a:extLst>
              </a:tr>
              <a:tr h="370840">
                <a:tc>
                  <a:txBody>
                    <a:bodyPr/>
                    <a:lstStyle/>
                    <a:p>
                      <a:endParaRPr lang="el-GR" sz="2800"/>
                    </a:p>
                  </a:txBody>
                  <a:tcPr/>
                </a:tc>
                <a:tc>
                  <a:txBody>
                    <a:bodyPr/>
                    <a:lstStyle/>
                    <a:p>
                      <a:endParaRPr lang="el-GR" sz="2800" dirty="0"/>
                    </a:p>
                  </a:txBody>
                  <a:tcPr/>
                </a:tc>
                <a:extLst>
                  <a:ext uri="{0D108BD9-81ED-4DB2-BD59-A6C34878D82A}">
                    <a16:rowId xmlns:a16="http://schemas.microsoft.com/office/drawing/2014/main" val="468384153"/>
                  </a:ext>
                </a:extLst>
              </a:tr>
            </a:tbl>
          </a:graphicData>
        </a:graphic>
      </p:graphicFrame>
    </p:spTree>
    <p:extLst>
      <p:ext uri="{BB962C8B-B14F-4D97-AF65-F5344CB8AC3E}">
        <p14:creationId xmlns:p14="http://schemas.microsoft.com/office/powerpoint/2010/main" val="376309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brain_anatomy">
            <a:extLst>
              <a:ext uri="{FF2B5EF4-FFF2-40B4-BE49-F238E27FC236}">
                <a16:creationId xmlns:a16="http://schemas.microsoft.com/office/drawing/2014/main" id="{1FAC199B-F0FB-2AF9-CE39-013AD1DC8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1695450"/>
            <a:ext cx="50482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9">
            <a:extLst>
              <a:ext uri="{FF2B5EF4-FFF2-40B4-BE49-F238E27FC236}">
                <a16:creationId xmlns:a16="http://schemas.microsoft.com/office/drawing/2014/main" id="{173543A3-EA3A-484D-853F-D01F03E9D29B}"/>
              </a:ext>
            </a:extLst>
          </p:cNvPr>
          <p:cNvGraphicFramePr>
            <a:graphicFrameLocks noGrp="1"/>
          </p:cNvGraphicFramePr>
          <p:nvPr/>
        </p:nvGraphicFramePr>
        <p:xfrm>
          <a:off x="495300" y="167640"/>
          <a:ext cx="11201400" cy="6522720"/>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2785258801"/>
                    </a:ext>
                  </a:extLst>
                </a:gridCol>
                <a:gridCol w="5600700">
                  <a:extLst>
                    <a:ext uri="{9D8B030D-6E8A-4147-A177-3AD203B41FA5}">
                      <a16:colId xmlns:a16="http://schemas.microsoft.com/office/drawing/2014/main" val="1055455129"/>
                    </a:ext>
                  </a:extLst>
                </a:gridCol>
              </a:tblGrid>
              <a:tr h="370840">
                <a:tc>
                  <a:txBody>
                    <a:bodyPr/>
                    <a:lstStyle/>
                    <a:p>
                      <a:r>
                        <a:rPr lang="el-GR" sz="2800" dirty="0"/>
                        <a:t>ΣΥΠΕΡΙΦΟΡΑ ΜΑΘΗΤΗ </a:t>
                      </a:r>
                    </a:p>
                  </a:txBody>
                  <a:tcPr/>
                </a:tc>
                <a:tc>
                  <a:txBody>
                    <a:bodyPr/>
                    <a:lstStyle/>
                    <a:p>
                      <a:r>
                        <a:rPr lang="el-GR" sz="2800" dirty="0"/>
                        <a:t>ΕΝΕΡΓΕΙΕΣ ΕΚΠΑΙΔΕΥΤΙΚΟΥ</a:t>
                      </a:r>
                    </a:p>
                  </a:txBody>
                  <a:tcPr/>
                </a:tc>
                <a:extLst>
                  <a:ext uri="{0D108BD9-81ED-4DB2-BD59-A6C34878D82A}">
                    <a16:rowId xmlns:a16="http://schemas.microsoft.com/office/drawing/2014/main" val="3166708437"/>
                  </a:ext>
                </a:extLst>
              </a:tr>
              <a:tr h="370840">
                <a:tc gridSpan="2">
                  <a:txBody>
                    <a:bodyPr/>
                    <a:lstStyle/>
                    <a:p>
                      <a:pPr algn="ctr"/>
                      <a:r>
                        <a:rPr lang="el-GR" sz="2800" b="1" dirty="0"/>
                        <a:t>ΕΛΛΙΠΕΙΣ ΚΟΙΝΩΝΙΚΕΣ ΔΕΞΙΟΤΗΤΕΣ</a:t>
                      </a:r>
                    </a:p>
                  </a:txBody>
                  <a:tcPr/>
                </a:tc>
                <a:tc hMerge="1">
                  <a:txBody>
                    <a:bodyPr/>
                    <a:lstStyle/>
                    <a:p>
                      <a:endParaRPr lang="el-GR" dirty="0"/>
                    </a:p>
                  </a:txBody>
                  <a:tcPr/>
                </a:tc>
                <a:extLst>
                  <a:ext uri="{0D108BD9-81ED-4DB2-BD59-A6C34878D82A}">
                    <a16:rowId xmlns:a16="http://schemas.microsoft.com/office/drawing/2014/main" val="3324927806"/>
                  </a:ext>
                </a:extLst>
              </a:tr>
              <a:tr h="370840">
                <a:tc>
                  <a:txBody>
                    <a:bodyPr/>
                    <a:lstStyle/>
                    <a:p>
                      <a:r>
                        <a:rPr lang="el-GR" sz="2800" dirty="0"/>
                        <a:t>Μοναχικότητα – απομόνωση </a:t>
                      </a:r>
                    </a:p>
                  </a:txBody>
                  <a:tcPr/>
                </a:tc>
                <a:tc>
                  <a:txBody>
                    <a:bodyPr/>
                    <a:lstStyle/>
                    <a:p>
                      <a:r>
                        <a:rPr lang="el-GR" sz="2800" dirty="0"/>
                        <a:t>Σχεδιάζω και εφαρμόζω ομαδικές δραστηριότητες που προάγουν την κοινωνικότητα</a:t>
                      </a:r>
                    </a:p>
                  </a:txBody>
                  <a:tcPr/>
                </a:tc>
                <a:extLst>
                  <a:ext uri="{0D108BD9-81ED-4DB2-BD59-A6C34878D82A}">
                    <a16:rowId xmlns:a16="http://schemas.microsoft.com/office/drawing/2014/main" val="2223544330"/>
                  </a:ext>
                </a:extLst>
              </a:tr>
              <a:tr h="370840">
                <a:tc>
                  <a:txBody>
                    <a:bodyPr/>
                    <a:lstStyle/>
                    <a:p>
                      <a:r>
                        <a:rPr lang="el-GR" sz="2800" dirty="0"/>
                        <a:t>Εύκολα ματαιώνεται </a:t>
                      </a:r>
                    </a:p>
                  </a:txBody>
                  <a:tcPr/>
                </a:tc>
                <a:tc>
                  <a:txBody>
                    <a:bodyPr/>
                    <a:lstStyle/>
                    <a:p>
                      <a:r>
                        <a:rPr lang="el-GR" sz="2800" dirty="0"/>
                        <a:t>Αναγνωρίζω και ενθαρρύνω τη θετική προσπάθεια</a:t>
                      </a:r>
                    </a:p>
                  </a:txBody>
                  <a:tcPr/>
                </a:tc>
                <a:extLst>
                  <a:ext uri="{0D108BD9-81ED-4DB2-BD59-A6C34878D82A}">
                    <a16:rowId xmlns:a16="http://schemas.microsoft.com/office/drawing/2014/main" val="1471951216"/>
                  </a:ext>
                </a:extLst>
              </a:tr>
              <a:tr h="370840">
                <a:tc>
                  <a:txBody>
                    <a:bodyPr/>
                    <a:lstStyle/>
                    <a:p>
                      <a:r>
                        <a:rPr lang="el-GR" sz="2800" dirty="0"/>
                        <a:t>Δε συνεργάζεται εύκολα με τους άλλους</a:t>
                      </a:r>
                    </a:p>
                  </a:txBody>
                  <a:tcPr/>
                </a:tc>
                <a:tc>
                  <a:txBody>
                    <a:bodyPr/>
                    <a:lstStyle/>
                    <a:p>
                      <a:r>
                        <a:rPr lang="el-GR" sz="2800" dirty="0"/>
                        <a:t>Ενθαρρύνω τη συνεργασία, αναλαμβάνει μέρος της εργασίας που εκπονεί η ομάδα κι εργάζεται μόνος/μόνη</a:t>
                      </a:r>
                    </a:p>
                  </a:txBody>
                  <a:tcPr/>
                </a:tc>
                <a:extLst>
                  <a:ext uri="{0D108BD9-81ED-4DB2-BD59-A6C34878D82A}">
                    <a16:rowId xmlns:a16="http://schemas.microsoft.com/office/drawing/2014/main" val="387078620"/>
                  </a:ext>
                </a:extLst>
              </a:tr>
              <a:tr h="370840">
                <a:tc>
                  <a:txBody>
                    <a:bodyPr/>
                    <a:lstStyle/>
                    <a:p>
                      <a:r>
                        <a:rPr lang="el-GR" sz="2800" dirty="0"/>
                        <a:t>Δε χαίρει εκτίμησης από την τάξη</a:t>
                      </a:r>
                    </a:p>
                  </a:txBody>
                  <a:tcPr/>
                </a:tc>
                <a:tc>
                  <a:txBody>
                    <a:bodyPr/>
                    <a:lstStyle/>
                    <a:p>
                      <a:r>
                        <a:rPr lang="el-GR" sz="2800" dirty="0"/>
                        <a:t>Εντοπίζω τα δυνατά σημεία-ταλέντα και τα αναγνωρίζω συζητώντας τα στην τάξη (πολλαπλή νοημοσύνη)</a:t>
                      </a:r>
                    </a:p>
                  </a:txBody>
                  <a:tcPr/>
                </a:tc>
                <a:extLst>
                  <a:ext uri="{0D108BD9-81ED-4DB2-BD59-A6C34878D82A}">
                    <a16:rowId xmlns:a16="http://schemas.microsoft.com/office/drawing/2014/main" val="468384153"/>
                  </a:ext>
                </a:extLst>
              </a:tr>
            </a:tbl>
          </a:graphicData>
        </a:graphic>
      </p:graphicFrame>
    </p:spTree>
    <p:extLst>
      <p:ext uri="{BB962C8B-B14F-4D97-AF65-F5344CB8AC3E}">
        <p14:creationId xmlns:p14="http://schemas.microsoft.com/office/powerpoint/2010/main" val="16831080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4157" y="0"/>
            <a:ext cx="10515600" cy="1417638"/>
          </a:xfrm>
        </p:spPr>
        <p:txBody>
          <a:bodyPr>
            <a:normAutofit/>
          </a:bodyPr>
          <a:lstStyle/>
          <a:p>
            <a:pPr algn="ctr" eaLnBrk="1" hangingPunct="1">
              <a:defRPr/>
            </a:pPr>
            <a:r>
              <a:rPr lang="el-GR" sz="3600" b="1" u="sng" dirty="0"/>
              <a:t>ΒΗΜΑΤΑ </a:t>
            </a:r>
            <a:r>
              <a:rPr lang="el-GR" sz="3200" b="1" u="sng" dirty="0"/>
              <a:t>ΘΕΣΠΙΣΗΣ ΤΩΝ ΚΑΝΟΝΩΝ ΛΕΙΤΟΥΡΓΙΑΣ ΤΗΣ ΤΑΞΗΣ</a:t>
            </a:r>
          </a:p>
        </p:txBody>
      </p:sp>
      <p:sp>
        <p:nvSpPr>
          <p:cNvPr id="44035" name="Rectangle 3"/>
          <p:cNvSpPr>
            <a:spLocks noGrp="1" noChangeArrowheads="1"/>
          </p:cNvSpPr>
          <p:nvPr>
            <p:ph type="body" idx="1"/>
          </p:nvPr>
        </p:nvSpPr>
        <p:spPr>
          <a:xfrm>
            <a:off x="838200" y="1264920"/>
            <a:ext cx="10515600" cy="4912043"/>
          </a:xfrm>
        </p:spPr>
        <p:txBody>
          <a:bodyPr>
            <a:normAutofit fontScale="40000" lnSpcReduction="20000"/>
          </a:bodyPr>
          <a:lstStyle/>
          <a:p>
            <a:pPr eaLnBrk="1" hangingPunct="1">
              <a:lnSpc>
                <a:spcPct val="80000"/>
              </a:lnSpc>
              <a:defRPr/>
            </a:pPr>
            <a:endParaRPr lang="el-GR" sz="2400" dirty="0"/>
          </a:p>
          <a:p>
            <a:pPr eaLnBrk="1" hangingPunct="1">
              <a:lnSpc>
                <a:spcPct val="80000"/>
              </a:lnSpc>
              <a:defRPr/>
            </a:pPr>
            <a:r>
              <a:rPr lang="el-GR" sz="5900" dirty="0"/>
              <a:t>Βοηθήστε τους μαθητές να σκεφτούν και να διατυπώσουν τους κανόνες</a:t>
            </a:r>
          </a:p>
          <a:p>
            <a:pPr eaLnBrk="1" hangingPunct="1">
              <a:lnSpc>
                <a:spcPct val="80000"/>
              </a:lnSpc>
              <a:defRPr/>
            </a:pPr>
            <a:r>
              <a:rPr lang="el-GR" sz="5900" dirty="0"/>
              <a:t>Διατυπώστε κανόνες που είναι ξεκάθαροι και λογικοί</a:t>
            </a:r>
          </a:p>
          <a:p>
            <a:pPr eaLnBrk="1" hangingPunct="1">
              <a:lnSpc>
                <a:spcPct val="80000"/>
              </a:lnSpc>
              <a:defRPr/>
            </a:pPr>
            <a:r>
              <a:rPr lang="el-GR" sz="5900" dirty="0"/>
              <a:t>Επιλέξτε το μικρότερο αριθμό κανόνων</a:t>
            </a:r>
          </a:p>
          <a:p>
            <a:pPr eaLnBrk="1" hangingPunct="1">
              <a:lnSpc>
                <a:spcPct val="80000"/>
              </a:lnSpc>
              <a:defRPr/>
            </a:pPr>
            <a:r>
              <a:rPr lang="el-GR" sz="5900" dirty="0"/>
              <a:t>Προσδιορίστε λογικές συνέπειες που προκύπτουν από την παράβαση των κανόνων</a:t>
            </a:r>
          </a:p>
          <a:p>
            <a:pPr eaLnBrk="1" hangingPunct="1">
              <a:lnSpc>
                <a:spcPct val="80000"/>
              </a:lnSpc>
              <a:defRPr/>
            </a:pPr>
            <a:r>
              <a:rPr lang="el-GR" sz="5900" dirty="0"/>
              <a:t>Συζητήστε με το διευθυντή του σχολείου εάν οι κανόνες ταιριάζουν με τις απαιτήσεις του σχολείου</a:t>
            </a:r>
          </a:p>
          <a:p>
            <a:pPr eaLnBrk="1" hangingPunct="1">
              <a:lnSpc>
                <a:spcPct val="80000"/>
              </a:lnSpc>
              <a:defRPr/>
            </a:pPr>
            <a:r>
              <a:rPr lang="el-GR" sz="5900" dirty="0"/>
              <a:t>Ωθήστε τους μαθητές σας να αξιολογούν τη συμπεριφορά τους σε σχέση με τους κανόνες</a:t>
            </a:r>
          </a:p>
          <a:p>
            <a:pPr eaLnBrk="1" hangingPunct="1">
              <a:lnSpc>
                <a:spcPct val="80000"/>
              </a:lnSpc>
              <a:defRPr/>
            </a:pPr>
            <a:r>
              <a:rPr lang="el-GR" sz="5900" dirty="0"/>
              <a:t>Τροποποιήστε, σε συνεργασία με τους μαθητές σας, τους κανόνες όταν αυτό είναι απαραίτητο</a:t>
            </a:r>
          </a:p>
          <a:p>
            <a:pPr eaLnBrk="1" hangingPunct="1">
              <a:lnSpc>
                <a:spcPct val="80000"/>
              </a:lnSpc>
              <a:defRPr/>
            </a:pPr>
            <a:r>
              <a:rPr lang="el-GR" sz="5900" dirty="0"/>
              <a:t>Θεσπίστε τακτικές συναντήσεις στα πλαίσια της τάξης για συζητήσεις (απολογισμού και προγραμματισμού)</a:t>
            </a:r>
          </a:p>
          <a:p>
            <a:pPr eaLnBrk="1" hangingPunct="1">
              <a:lnSpc>
                <a:spcPct val="80000"/>
              </a:lnSpc>
              <a:defRPr/>
            </a:pPr>
            <a:r>
              <a:rPr lang="el-GR" sz="5900" dirty="0"/>
              <a:t>Επιτρέψτε στους μαθητές σας να βρίσκουν οι ίδιοι λύσεις για να αντιμετωπίζουν τα προβλήματα συμπεριφορών </a:t>
            </a:r>
          </a:p>
        </p:txBody>
      </p:sp>
    </p:spTree>
    <p:extLst>
      <p:ext uri="{BB962C8B-B14F-4D97-AF65-F5344CB8AC3E}">
        <p14:creationId xmlns:p14="http://schemas.microsoft.com/office/powerpoint/2010/main" val="75124942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524000" y="188641"/>
            <a:ext cx="8892480" cy="1080120"/>
          </a:xfrm>
        </p:spPr>
        <p:txBody>
          <a:bodyPr>
            <a:normAutofit/>
          </a:bodyPr>
          <a:lstStyle/>
          <a:p>
            <a:r>
              <a:rPr lang="el-GR" sz="3600" b="1" u="sng" dirty="0"/>
              <a:t>ΠΑΡΑΔΕΙΓΜΑ ΚΑΝΟΝΩΝ ΣΥΜΠΕΡΙΦΟΡΑΣ</a:t>
            </a:r>
            <a:endParaRPr lang="el-GR" sz="2000" b="1" u="sng" dirty="0"/>
          </a:p>
        </p:txBody>
      </p:sp>
      <p:sp>
        <p:nvSpPr>
          <p:cNvPr id="3" name="2 - Υπότιτλος"/>
          <p:cNvSpPr>
            <a:spLocks noGrp="1"/>
          </p:cNvSpPr>
          <p:nvPr>
            <p:ph type="subTitle" idx="1"/>
          </p:nvPr>
        </p:nvSpPr>
        <p:spPr>
          <a:xfrm>
            <a:off x="792480" y="2240868"/>
            <a:ext cx="10881360" cy="2376264"/>
          </a:xfrm>
        </p:spPr>
        <p:txBody>
          <a:bodyPr>
            <a:noAutofit/>
          </a:bodyPr>
          <a:lstStyle/>
          <a:p>
            <a:r>
              <a:rPr lang="el-GR" sz="2800" b="1" dirty="0"/>
              <a:t>ΚΑΤΆ ΤΗ ΔΙΑΡΚΕΙΑ ΤΟΥ ΜΑΘΗΜΑΤΟΣ ΚΑΘΟΜΑΙ ΣΤΗ ΘΕΣΗ ΜΟΥ</a:t>
            </a:r>
          </a:p>
          <a:p>
            <a:pPr marL="342900" indent="-342900">
              <a:buAutoNum type="arabicPeriod"/>
            </a:pPr>
            <a:endParaRPr lang="el-GR" sz="2800" b="1" dirty="0"/>
          </a:p>
          <a:p>
            <a:r>
              <a:rPr lang="el-GR" sz="2800" b="1" dirty="0"/>
              <a:t>ΑΠΟΦΕΥΓΩ ΝΑ ΧΤΥΠΩ ΤΟΥΣ ΣΥΜΜΑΘΗΤΕΣ ΜΟΥ </a:t>
            </a:r>
          </a:p>
          <a:p>
            <a:pPr marL="342900" indent="-342900">
              <a:buAutoNum type="arabicPeriod"/>
            </a:pPr>
            <a:endParaRPr lang="el-GR" sz="2800" b="1" dirty="0"/>
          </a:p>
          <a:p>
            <a:r>
              <a:rPr lang="el-GR" sz="2800" b="1" dirty="0"/>
              <a:t>ΟΤΑΝ ΘΕΛΩ ΝΑ ΠΩ ΚΑΤΙ, ΣΗΚΩΝΩ ΤΟ ΧΕΡΙ ΜΟΥ</a:t>
            </a:r>
          </a:p>
        </p:txBody>
      </p:sp>
    </p:spTree>
    <p:extLst>
      <p:ext uri="{BB962C8B-B14F-4D97-AF65-F5344CB8AC3E}">
        <p14:creationId xmlns:p14="http://schemas.microsoft.com/office/powerpoint/2010/main" val="9923481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944880" y="137161"/>
          <a:ext cx="10408918" cy="6583680"/>
        </p:xfrm>
        <a:graphic>
          <a:graphicData uri="http://schemas.openxmlformats.org/drawingml/2006/table">
            <a:tbl>
              <a:tblPr firstRow="1" bandRow="1">
                <a:tableStyleId>{5C22544A-7EE6-4342-B048-85BDC9FD1C3A}</a:tableStyleId>
              </a:tblPr>
              <a:tblGrid>
                <a:gridCol w="1850911">
                  <a:extLst>
                    <a:ext uri="{9D8B030D-6E8A-4147-A177-3AD203B41FA5}">
                      <a16:colId xmlns:a16="http://schemas.microsoft.com/office/drawing/2014/main" val="20000"/>
                    </a:ext>
                  </a:extLst>
                </a:gridCol>
                <a:gridCol w="1728059">
                  <a:extLst>
                    <a:ext uri="{9D8B030D-6E8A-4147-A177-3AD203B41FA5}">
                      <a16:colId xmlns:a16="http://schemas.microsoft.com/office/drawing/2014/main" val="20001"/>
                    </a:ext>
                  </a:extLst>
                </a:gridCol>
                <a:gridCol w="1543199">
                  <a:extLst>
                    <a:ext uri="{9D8B030D-6E8A-4147-A177-3AD203B41FA5}">
                      <a16:colId xmlns:a16="http://schemas.microsoft.com/office/drawing/2014/main" val="20002"/>
                    </a:ext>
                  </a:extLst>
                </a:gridCol>
                <a:gridCol w="1583765">
                  <a:extLst>
                    <a:ext uri="{9D8B030D-6E8A-4147-A177-3AD203B41FA5}">
                      <a16:colId xmlns:a16="http://schemas.microsoft.com/office/drawing/2014/main" val="20003"/>
                    </a:ext>
                  </a:extLst>
                </a:gridCol>
                <a:gridCol w="1728059">
                  <a:extLst>
                    <a:ext uri="{9D8B030D-6E8A-4147-A177-3AD203B41FA5}">
                      <a16:colId xmlns:a16="http://schemas.microsoft.com/office/drawing/2014/main" val="20004"/>
                    </a:ext>
                  </a:extLst>
                </a:gridCol>
                <a:gridCol w="1974925">
                  <a:extLst>
                    <a:ext uri="{9D8B030D-6E8A-4147-A177-3AD203B41FA5}">
                      <a16:colId xmlns:a16="http://schemas.microsoft.com/office/drawing/2014/main" val="20005"/>
                    </a:ext>
                  </a:extLst>
                </a:gridCol>
              </a:tblGrid>
              <a:tr h="509659">
                <a:tc>
                  <a:txBody>
                    <a:bodyPr/>
                    <a:lstStyle/>
                    <a:p>
                      <a:pPr algn="ctr"/>
                      <a:r>
                        <a:rPr lang="el-GR" dirty="0"/>
                        <a:t>ΚΑΝΟΝΕΣ</a:t>
                      </a:r>
                    </a:p>
                  </a:txBody>
                  <a:tcPr/>
                </a:tc>
                <a:tc>
                  <a:txBody>
                    <a:bodyPr/>
                    <a:lstStyle/>
                    <a:p>
                      <a:pPr algn="ctr"/>
                      <a:r>
                        <a:rPr lang="el-GR" dirty="0"/>
                        <a:t>ΔΕΥΤΕΡΑ</a:t>
                      </a:r>
                    </a:p>
                  </a:txBody>
                  <a:tcPr/>
                </a:tc>
                <a:tc>
                  <a:txBody>
                    <a:bodyPr/>
                    <a:lstStyle/>
                    <a:p>
                      <a:pPr algn="ctr"/>
                      <a:r>
                        <a:rPr lang="el-GR" dirty="0"/>
                        <a:t>ΤΡΙΤΗ</a:t>
                      </a:r>
                    </a:p>
                  </a:txBody>
                  <a:tcPr/>
                </a:tc>
                <a:tc>
                  <a:txBody>
                    <a:bodyPr/>
                    <a:lstStyle/>
                    <a:p>
                      <a:pPr algn="ctr"/>
                      <a:r>
                        <a:rPr lang="el-GR" dirty="0"/>
                        <a:t>ΤΕΤΑΡΤΗ</a:t>
                      </a:r>
                    </a:p>
                  </a:txBody>
                  <a:tcPr/>
                </a:tc>
                <a:tc>
                  <a:txBody>
                    <a:bodyPr/>
                    <a:lstStyle/>
                    <a:p>
                      <a:pPr algn="ctr"/>
                      <a:r>
                        <a:rPr lang="el-GR" dirty="0"/>
                        <a:t>ΠΕΜΠΤΗ</a:t>
                      </a:r>
                    </a:p>
                  </a:txBody>
                  <a:tcPr/>
                </a:tc>
                <a:tc>
                  <a:txBody>
                    <a:bodyPr/>
                    <a:lstStyle/>
                    <a:p>
                      <a:pPr algn="ctr"/>
                      <a:r>
                        <a:rPr lang="el-GR" dirty="0"/>
                        <a:t>ΠΑΡΑΣΚΕΥ</a:t>
                      </a:r>
                      <a:r>
                        <a:rPr lang="el-GR" sz="1600" dirty="0"/>
                        <a:t>Η </a:t>
                      </a:r>
                      <a:endParaRPr lang="el-GR" dirty="0"/>
                    </a:p>
                  </a:txBody>
                  <a:tcPr/>
                </a:tc>
                <a:extLst>
                  <a:ext uri="{0D108BD9-81ED-4DB2-BD59-A6C34878D82A}">
                    <a16:rowId xmlns:a16="http://schemas.microsoft.com/office/drawing/2014/main" val="10000"/>
                  </a:ext>
                </a:extLst>
              </a:tr>
              <a:tr h="2136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ΚΑΤΑ ΤΗ ΔΙΑΡΚΕΙΑ ΤΟΥ ΜΑΘΗΜΑΤΟΣ ΚΑΘΟΜΑΙ ΣΤΗ ΘΕΣΗ ΜΟΥ</a:t>
                      </a:r>
                    </a:p>
                    <a:p>
                      <a:pPr algn="ctr"/>
                      <a:endParaRPr lang="el-GR" sz="1400"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a:p>
                  </a:txBody>
                  <a:tcPr/>
                </a:tc>
                <a:extLst>
                  <a:ext uri="{0D108BD9-81ED-4DB2-BD59-A6C34878D82A}">
                    <a16:rowId xmlns:a16="http://schemas.microsoft.com/office/drawing/2014/main" val="10001"/>
                  </a:ext>
                </a:extLst>
              </a:tr>
              <a:tr h="2136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ΑΠΟΦΕΥΓΩ ΝΑ ΧΤΥΠΩ ΤΟΥΣ ΣΥΜΜΑΘΗΤΕ</a:t>
                      </a:r>
                      <a:r>
                        <a:rPr lang="el-GR" sz="1200" b="1" dirty="0"/>
                        <a:t>Σ</a:t>
                      </a:r>
                      <a:r>
                        <a:rPr lang="el-GR" sz="1400" b="1" dirty="0"/>
                        <a:t> ΜΟΥ </a:t>
                      </a:r>
                    </a:p>
                    <a:p>
                      <a:pPr algn="ctr"/>
                      <a:endParaRPr lang="el-GR" sz="1400" dirty="0"/>
                    </a:p>
                  </a:txBody>
                  <a:tcPr/>
                </a:tc>
                <a:tc>
                  <a:txBody>
                    <a:bodyPr/>
                    <a:lstStyle/>
                    <a:p>
                      <a:pPr algn="ctr"/>
                      <a:endParaRPr lang="el-GR" dirty="0"/>
                    </a:p>
                  </a:txBody>
                  <a:tcPr/>
                </a:tc>
                <a:tc>
                  <a:txBody>
                    <a:bodyPr/>
                    <a:lstStyle/>
                    <a:p>
                      <a:pPr algn="ctr"/>
                      <a:endParaRPr lang="el-GR"/>
                    </a:p>
                  </a:txBody>
                  <a:tcPr/>
                </a:tc>
                <a:tc>
                  <a:txBody>
                    <a:bodyPr/>
                    <a:lstStyle/>
                    <a:p>
                      <a:pPr algn="ctr"/>
                      <a:endParaRPr lang="el-GR" dirty="0"/>
                    </a:p>
                  </a:txBody>
                  <a:tcPr/>
                </a:tc>
                <a:tc>
                  <a:txBody>
                    <a:bodyPr/>
                    <a:lstStyle/>
                    <a:p>
                      <a:pPr algn="ctr"/>
                      <a:endParaRPr lang="el-GR" dirty="0"/>
                    </a:p>
                  </a:txBody>
                  <a:tcPr/>
                </a:tc>
                <a:tc>
                  <a:txBody>
                    <a:bodyPr/>
                    <a:lstStyle/>
                    <a:p>
                      <a:pPr algn="ctr"/>
                      <a:endParaRPr lang="el-GR"/>
                    </a:p>
                  </a:txBody>
                  <a:tcPr/>
                </a:tc>
                <a:extLst>
                  <a:ext uri="{0D108BD9-81ED-4DB2-BD59-A6C34878D82A}">
                    <a16:rowId xmlns:a16="http://schemas.microsoft.com/office/drawing/2014/main" val="10002"/>
                  </a:ext>
                </a:extLst>
              </a:tr>
              <a:tr h="18012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ΟΤΑΝ ΘΕΛΩ ΝΑ ΠΩ ΚΑΤΙ, ΣΗΚΩΝΩ ΤΟ ΧΕΡΙ ΜΟΥ</a:t>
                      </a:r>
                    </a:p>
                    <a:p>
                      <a:pPr algn="ctr"/>
                      <a:endParaRPr lang="el-GR" sz="1400" dirty="0"/>
                    </a:p>
                  </a:txBody>
                  <a:tcPr/>
                </a:tc>
                <a:tc>
                  <a:txBody>
                    <a:bodyPr/>
                    <a:lstStyle/>
                    <a:p>
                      <a:pPr algn="ctr"/>
                      <a:endParaRPr lang="el-GR"/>
                    </a:p>
                  </a:txBody>
                  <a:tcPr/>
                </a:tc>
                <a:tc>
                  <a:txBody>
                    <a:bodyPr/>
                    <a:lstStyle/>
                    <a:p>
                      <a:pPr algn="ctr"/>
                      <a:endParaRPr lang="el-GR"/>
                    </a:p>
                  </a:txBody>
                  <a:tcPr/>
                </a:tc>
                <a:tc>
                  <a:txBody>
                    <a:bodyPr/>
                    <a:lstStyle/>
                    <a:p>
                      <a:pPr algn="ctr"/>
                      <a:endParaRPr lang="el-GR"/>
                    </a:p>
                  </a:txBody>
                  <a:tcPr/>
                </a:tc>
                <a:tc>
                  <a:txBody>
                    <a:bodyPr/>
                    <a:lstStyle/>
                    <a:p>
                      <a:pPr algn="ctr"/>
                      <a:endParaRPr lang="el-GR" dirty="0"/>
                    </a:p>
                  </a:txBody>
                  <a:tcPr/>
                </a:tc>
                <a:tc>
                  <a:txBody>
                    <a:bodyPr/>
                    <a:lstStyle/>
                    <a:p>
                      <a:pPr algn="ctr"/>
                      <a:endParaRPr lang="el-GR" dirty="0"/>
                    </a:p>
                  </a:txBody>
                  <a:tcPr/>
                </a:tc>
                <a:extLst>
                  <a:ext uri="{0D108BD9-81ED-4DB2-BD59-A6C34878D82A}">
                    <a16:rowId xmlns:a16="http://schemas.microsoft.com/office/drawing/2014/main" val="10003"/>
                  </a:ext>
                </a:extLst>
              </a:tr>
            </a:tbl>
          </a:graphicData>
        </a:graphic>
      </p:graphicFrame>
      <p:sp>
        <p:nvSpPr>
          <p:cNvPr id="3" name="2 - Γελαστό πρόσωπο"/>
          <p:cNvSpPr/>
          <p:nvPr/>
        </p:nvSpPr>
        <p:spPr>
          <a:xfrm>
            <a:off x="3575720" y="1340768"/>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Γελαστό πρόσωπο"/>
          <p:cNvSpPr/>
          <p:nvPr/>
        </p:nvSpPr>
        <p:spPr>
          <a:xfrm>
            <a:off x="5015880" y="1412776"/>
            <a:ext cx="720080" cy="864096"/>
          </a:xfrm>
          <a:prstGeom prst="smileyFace">
            <a:avLst>
              <a:gd name="adj" fmla="val -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Γελαστό πρόσωπο"/>
          <p:cNvSpPr/>
          <p:nvPr/>
        </p:nvSpPr>
        <p:spPr>
          <a:xfrm>
            <a:off x="6384032" y="1412776"/>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Γελαστό πρόσωπο"/>
          <p:cNvSpPr/>
          <p:nvPr/>
        </p:nvSpPr>
        <p:spPr>
          <a:xfrm>
            <a:off x="7968208" y="1412776"/>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Γελαστό πρόσωπο"/>
          <p:cNvSpPr/>
          <p:nvPr/>
        </p:nvSpPr>
        <p:spPr>
          <a:xfrm>
            <a:off x="9336360" y="1412776"/>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Γελαστό πρόσωπο"/>
          <p:cNvSpPr/>
          <p:nvPr/>
        </p:nvSpPr>
        <p:spPr>
          <a:xfrm>
            <a:off x="7968208" y="3501008"/>
            <a:ext cx="720080" cy="864096"/>
          </a:xfrm>
          <a:prstGeom prst="smileyFace">
            <a:avLst>
              <a:gd name="adj" fmla="val -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Γελαστό πρόσωπο"/>
          <p:cNvSpPr/>
          <p:nvPr/>
        </p:nvSpPr>
        <p:spPr>
          <a:xfrm>
            <a:off x="6456040" y="3429000"/>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Γελαστό πρόσωπο"/>
          <p:cNvSpPr/>
          <p:nvPr/>
        </p:nvSpPr>
        <p:spPr>
          <a:xfrm>
            <a:off x="5015880" y="3429000"/>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Γελαστό πρόσωπο"/>
          <p:cNvSpPr/>
          <p:nvPr/>
        </p:nvSpPr>
        <p:spPr>
          <a:xfrm>
            <a:off x="3503712" y="3429000"/>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Γελαστό πρόσωπο"/>
          <p:cNvSpPr/>
          <p:nvPr/>
        </p:nvSpPr>
        <p:spPr>
          <a:xfrm>
            <a:off x="9408368" y="5445224"/>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Γελαστό πρόσωπο"/>
          <p:cNvSpPr/>
          <p:nvPr/>
        </p:nvSpPr>
        <p:spPr>
          <a:xfrm>
            <a:off x="7896200" y="5445224"/>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Γελαστό πρόσωπο"/>
          <p:cNvSpPr/>
          <p:nvPr/>
        </p:nvSpPr>
        <p:spPr>
          <a:xfrm>
            <a:off x="6456040" y="5445224"/>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Γελαστό πρόσωπο"/>
          <p:cNvSpPr/>
          <p:nvPr/>
        </p:nvSpPr>
        <p:spPr>
          <a:xfrm>
            <a:off x="4943872" y="5445224"/>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Γελαστό πρόσωπο"/>
          <p:cNvSpPr/>
          <p:nvPr/>
        </p:nvSpPr>
        <p:spPr>
          <a:xfrm>
            <a:off x="3575720" y="5373216"/>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Γελαστό πρόσωπο"/>
          <p:cNvSpPr/>
          <p:nvPr/>
        </p:nvSpPr>
        <p:spPr>
          <a:xfrm>
            <a:off x="9408368" y="3501008"/>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499467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gital Kindergarten: Using Blooms Taxonomy with Technology">
            <a:extLst>
              <a:ext uri="{FF2B5EF4-FFF2-40B4-BE49-F238E27FC236}">
                <a16:creationId xmlns:a16="http://schemas.microsoft.com/office/drawing/2014/main" id="{45B05D8F-4EC9-4F6E-A93A-6E23BC53B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121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708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69055"/>
            <a:ext cx="10515600" cy="1325563"/>
          </a:xfrm>
        </p:spPr>
        <p:txBody>
          <a:bodyPr/>
          <a:lstStyle/>
          <a:p>
            <a:pPr algn="ctr" eaLnBrk="1" hangingPunct="1">
              <a:defRPr/>
            </a:pPr>
            <a:r>
              <a:rPr lang="el-GR" sz="2800" b="1" u="sng" dirty="0"/>
              <a:t>ΑΝΤΙΜΕΤΩΠΙΖΟΝΤΑΣ ΤΗ  Δ. Ε. Π. – Υ</a:t>
            </a:r>
            <a:r>
              <a:rPr lang="el-GR" sz="2800" b="1" dirty="0"/>
              <a:t>. </a:t>
            </a:r>
            <a:br>
              <a:rPr lang="el-GR" sz="1400" dirty="0"/>
            </a:br>
            <a:endParaRPr lang="el-GR" sz="1400" dirty="0"/>
          </a:p>
        </p:txBody>
      </p:sp>
      <p:sp>
        <p:nvSpPr>
          <p:cNvPr id="37891" name="Rectangle 3"/>
          <p:cNvSpPr>
            <a:spLocks noGrp="1" noChangeArrowheads="1"/>
          </p:cNvSpPr>
          <p:nvPr>
            <p:ph type="body" idx="1"/>
          </p:nvPr>
        </p:nvSpPr>
        <p:spPr>
          <a:xfrm>
            <a:off x="310243" y="1196975"/>
            <a:ext cx="11413671" cy="5591970"/>
          </a:xfrm>
        </p:spPr>
        <p:txBody>
          <a:bodyPr>
            <a:normAutofit lnSpcReduction="10000"/>
          </a:bodyPr>
          <a:lstStyle/>
          <a:p>
            <a:pPr eaLnBrk="1" hangingPunct="1">
              <a:lnSpc>
                <a:spcPct val="80000"/>
              </a:lnSpc>
              <a:defRPr/>
            </a:pPr>
            <a:r>
              <a:rPr lang="el-GR" sz="2400" dirty="0"/>
              <a:t>διατηρούμε οπτική επαφή με το παιδί</a:t>
            </a:r>
          </a:p>
          <a:p>
            <a:pPr eaLnBrk="1" hangingPunct="1">
              <a:lnSpc>
                <a:spcPct val="80000"/>
              </a:lnSpc>
              <a:defRPr/>
            </a:pPr>
            <a:r>
              <a:rPr lang="el-GR" sz="2400" dirty="0"/>
              <a:t>διατυπώνουμε σύντομες και σαφείς οδηγίες ζητώντας πάντα να τις επαναλάβει για να είμαστε βέβαιοι ότι τις έχει αντιληφθεί</a:t>
            </a:r>
          </a:p>
          <a:p>
            <a:pPr eaLnBrk="1" hangingPunct="1">
              <a:lnSpc>
                <a:spcPct val="80000"/>
              </a:lnSpc>
              <a:defRPr/>
            </a:pPr>
            <a:r>
              <a:rPr lang="el-GR" sz="2400" dirty="0"/>
              <a:t>χρησιμοποιούμε σήματα με τα χέρια ή εικόνες (π.χ. το </a:t>
            </a:r>
            <a:r>
              <a:rPr lang="en-US" sz="2400" dirty="0"/>
              <a:t>STOP </a:t>
            </a:r>
            <a:r>
              <a:rPr lang="el-GR" sz="2400" dirty="0"/>
              <a:t>της σήμανσης των δρόμων) για να σταματήσει το παιδί την ομιλία και να συγκεντρωθεί</a:t>
            </a:r>
          </a:p>
          <a:p>
            <a:pPr eaLnBrk="1" hangingPunct="1">
              <a:lnSpc>
                <a:spcPct val="80000"/>
              </a:lnSpc>
              <a:defRPr/>
            </a:pPr>
            <a:r>
              <a:rPr lang="el-GR" sz="2400" dirty="0"/>
              <a:t>βάζουμε ένα στόχο κάθε φορά και τον προσεγγίζουμε σταδιακά με τη στρατηγική των μικρών βημάτων</a:t>
            </a:r>
          </a:p>
          <a:p>
            <a:pPr eaLnBrk="1" hangingPunct="1">
              <a:lnSpc>
                <a:spcPct val="80000"/>
              </a:lnSpc>
              <a:defRPr/>
            </a:pPr>
            <a:r>
              <a:rPr lang="el-GR" sz="2400" dirty="0"/>
              <a:t>δίνουμε τόσο προφορικές όσο και γραπτές στον πίνακα οδηγίες υπογραμμίζοντας με έγχρωμες κιμωλίες τα βασικά σημεία</a:t>
            </a:r>
          </a:p>
          <a:p>
            <a:pPr eaLnBrk="1" hangingPunct="1">
              <a:lnSpc>
                <a:spcPct val="80000"/>
              </a:lnSpc>
              <a:defRPr/>
            </a:pPr>
            <a:r>
              <a:rPr lang="el-GR" sz="2400" dirty="0"/>
              <a:t>χρησιμοποιούμε διαγράμματα όσο πιο συχνά γίνεται </a:t>
            </a:r>
          </a:p>
          <a:p>
            <a:pPr eaLnBrk="1" hangingPunct="1">
              <a:lnSpc>
                <a:spcPct val="80000"/>
              </a:lnSpc>
              <a:defRPr/>
            </a:pPr>
            <a:r>
              <a:rPr lang="el-GR" sz="2400" dirty="0"/>
              <a:t>δίνουμε δυνατότητα να κινείται συχνότερα από ότι τα άλλα παιδιά (π.χ. να πάει στην τουαλέτα, τις απουσίες στο γραφείο…) και να κάνει συχνότερα μικρά διαλείμματα</a:t>
            </a:r>
          </a:p>
          <a:p>
            <a:pPr eaLnBrk="1" hangingPunct="1">
              <a:lnSpc>
                <a:spcPct val="80000"/>
              </a:lnSpc>
              <a:defRPr/>
            </a:pPr>
            <a:r>
              <a:rPr lang="el-GR" sz="2400" dirty="0"/>
              <a:t>τοποθετούμε το παιδί σε θρανίο που βρίσκεται κοντά μας, μαζί με συμμαθητές που μπορούν και θέλουν να το βοηθήσουν (αποτελώντας πρότυπα μίμησης της επιθυμητής συμπεριφοράς) </a:t>
            </a:r>
          </a:p>
          <a:p>
            <a:pPr eaLnBrk="1" hangingPunct="1">
              <a:lnSpc>
                <a:spcPct val="80000"/>
              </a:lnSpc>
              <a:defRPr/>
            </a:pPr>
            <a:r>
              <a:rPr lang="el-GR" sz="2400" dirty="0"/>
              <a:t>έχουμε ρεαλιστικές απαιτήσεις από το παιδί και εμμένουμε με σταθερότητα και συνέπεια σε αυτές </a:t>
            </a:r>
          </a:p>
          <a:p>
            <a:pPr eaLnBrk="1" hangingPunct="1">
              <a:lnSpc>
                <a:spcPct val="80000"/>
              </a:lnSpc>
              <a:defRPr/>
            </a:pPr>
            <a:r>
              <a:rPr lang="el-GR" sz="2400" dirty="0"/>
              <a:t>ενθαρρύνουμε, αποδεχόμαστε, σεβόμαστε την ιδιαιτερότητά του</a:t>
            </a:r>
          </a:p>
        </p:txBody>
      </p:sp>
    </p:spTree>
    <p:extLst>
      <p:ext uri="{BB962C8B-B14F-4D97-AF65-F5344CB8AC3E}">
        <p14:creationId xmlns:p14="http://schemas.microsoft.com/office/powerpoint/2010/main" val="199954315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D02735-5775-BD2E-6C4B-9F70F4AB1590}"/>
              </a:ext>
            </a:extLst>
          </p:cNvPr>
          <p:cNvSpPr>
            <a:spLocks noGrp="1"/>
          </p:cNvSpPr>
          <p:nvPr>
            <p:ph type="title"/>
          </p:nvPr>
        </p:nvSpPr>
        <p:spPr>
          <a:xfrm>
            <a:off x="296779" y="1295400"/>
            <a:ext cx="11598442" cy="3429000"/>
          </a:xfrm>
          <a:effectLst/>
        </p:spPr>
        <p:txBody>
          <a:bodyPr vert="horz" lIns="91440" tIns="45720" rIns="91440" bIns="45720" rtlCol="0" anchor="b">
            <a:normAutofit fontScale="90000"/>
          </a:bodyPr>
          <a:lstStyle/>
          <a:p>
            <a:pPr>
              <a:spcAft>
                <a:spcPts val="1000"/>
              </a:spcAft>
            </a:pPr>
            <a:br>
              <a:rPr lang="el-GR" b="1" dirty="0">
                <a:solidFill>
                  <a:srgbClr val="FF0000"/>
                </a:solidFill>
                <a:effectLst/>
              </a:rPr>
            </a:br>
            <a:br>
              <a:rPr lang="el-GR" dirty="0">
                <a:effectLst/>
              </a:rPr>
            </a:br>
            <a:r>
              <a:rPr lang="en-US" b="1" dirty="0">
                <a:cs typeface="Times New Roman" panose="02020603050405020304" pitchFamily="18" charset="0"/>
              </a:rPr>
              <a:t>Γνωστικές διεργασίες επεξεργασίας των πληροφοριών </a:t>
            </a:r>
            <a:br>
              <a:rPr lang="en-US" b="1" dirty="0">
                <a:cs typeface="Times New Roman" panose="02020603050405020304" pitchFamily="18" charset="0"/>
              </a:rPr>
            </a:br>
            <a:r>
              <a:rPr lang="en-US" b="1" dirty="0">
                <a:cs typeface="Times New Roman" panose="02020603050405020304" pitchFamily="18" charset="0"/>
              </a:rPr>
              <a:t>στα άτομα </a:t>
            </a:r>
            <a:r>
              <a:rPr lang="en-US" b="1" dirty="0"/>
              <a:t>με Δυσκολίες Μάθησης ή/και ΔΕΠ.-Υ.</a:t>
            </a:r>
            <a:br>
              <a:rPr lang="en-US" b="1" dirty="0"/>
            </a:br>
            <a:br>
              <a:rPr lang="en-US" sz="1500" b="1" dirty="0"/>
            </a:br>
            <a:r>
              <a:rPr lang="en-US" sz="1500" b="1" dirty="0"/>
              <a:t> </a:t>
            </a:r>
            <a:br>
              <a:rPr lang="en-US" sz="1600" b="1" dirty="0"/>
            </a:br>
            <a:r>
              <a:rPr lang="en-US" sz="1600" b="1" dirty="0">
                <a:cs typeface="Times New Roman" panose="02020603050405020304" pitchFamily="18" charset="0"/>
              </a:rPr>
              <a:t>ΑΝΔΡΕΑΣ  ΓΡ. ΚΑΝΔΑΡΑΚΗΣ, PhD</a:t>
            </a:r>
            <a:br>
              <a:rPr lang="en-US" sz="1500" b="1" dirty="0">
                <a:cs typeface="Times New Roman" panose="02020603050405020304" pitchFamily="18" charset="0"/>
              </a:rPr>
            </a:br>
            <a:br>
              <a:rPr lang="en-US" sz="1500" dirty="0">
                <a:cs typeface="Times New Roman" panose="02020603050405020304" pitchFamily="18" charset="0"/>
              </a:rPr>
            </a:br>
            <a:r>
              <a:rPr lang="en-US" sz="1500" i="1" dirty="0">
                <a:cs typeface="Times New Roman" panose="02020603050405020304" pitchFamily="18" charset="0"/>
              </a:rPr>
              <a:t>ΕΙΔΙΚΟΣ ΨΥΧΟΠΑΙΔΑΓΩΓΟΣ &amp; ΣΥΜΒΟΥΛΟΣ ΟΙΚΟΓΕΝΕΙΑΣ</a:t>
            </a:r>
            <a:br>
              <a:rPr lang="en-US" sz="1500" i="1" dirty="0">
                <a:cs typeface="Times New Roman" panose="02020603050405020304" pitchFamily="18" charset="0"/>
              </a:rPr>
            </a:br>
            <a:br>
              <a:rPr lang="en-US" sz="1500" dirty="0">
                <a:cs typeface="Times New Roman" panose="02020603050405020304" pitchFamily="18" charset="0"/>
              </a:rPr>
            </a:br>
            <a:r>
              <a:rPr lang="en-US" sz="1500" i="1" dirty="0">
                <a:cs typeface="Times New Roman" panose="02020603050405020304" pitchFamily="18" charset="0"/>
              </a:rPr>
              <a:t>ΥΠΕΥΘΥΝΟΣ ΤΜΗΜΑΤΟΣ ΨΥΧΟΠΑΙΔΑΓΩΓΙΚΗΣ ΑΝΤΙΜΕΤΩΠΙΣΗΣ ΔΥΣΚΟΛΙΩΝ ΜΑΘΗΣΗΣ ΚΑΙ ΣΥΜΠΕΡΙΦΟΡΑΣ </a:t>
            </a:r>
            <a:br>
              <a:rPr lang="en-US" sz="1500" i="1" dirty="0">
                <a:cs typeface="Times New Roman" panose="02020603050405020304" pitchFamily="18" charset="0"/>
              </a:rPr>
            </a:br>
            <a:r>
              <a:rPr lang="en-US" sz="1500" i="1" dirty="0">
                <a:cs typeface="Times New Roman" panose="02020603050405020304" pitchFamily="18" charset="0"/>
              </a:rPr>
              <a:t>ΣΤΗΝ ΕΛΛΗΝΙΚΗ ΕΤΑΙΡΕΙΑ ΙΑΤΡΙΚΗΣ ΨΥΧΟΛΟΓΙΑΣ</a:t>
            </a:r>
            <a:br>
              <a:rPr lang="en-US" sz="1500" dirty="0">
                <a:cs typeface="Times New Roman" panose="02020603050405020304" pitchFamily="18" charset="0"/>
              </a:rPr>
            </a:br>
            <a:endParaRPr lang="en-US" sz="1500" dirty="0"/>
          </a:p>
        </p:txBody>
      </p:sp>
    </p:spTree>
    <p:extLst>
      <p:ext uri="{BB962C8B-B14F-4D97-AF65-F5344CB8AC3E}">
        <p14:creationId xmlns:p14="http://schemas.microsoft.com/office/powerpoint/2010/main" val="42212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ain's 'daydream' network is more active than we thought">
            <a:extLst>
              <a:ext uri="{FF2B5EF4-FFF2-40B4-BE49-F238E27FC236}">
                <a16:creationId xmlns:a16="http://schemas.microsoft.com/office/drawing/2014/main" id="{006DECF0-0F84-C2AE-345C-3999D7AFF3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42" b="56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155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εικόνα 6">
            <a:extLst>
              <a:ext uri="{FF2B5EF4-FFF2-40B4-BE49-F238E27FC236}">
                <a16:creationId xmlns:a16="http://schemas.microsoft.com/office/drawing/2014/main" id="{AAD9D53D-7B8A-50BE-52C2-6880C48EFDE7}"/>
              </a:ext>
            </a:extLst>
          </p:cNvPr>
          <p:cNvPicPr>
            <a:picLocks noChangeAspect="1" noChangeArrowheads="1"/>
          </p:cNvPicPr>
          <p:nvPr/>
        </p:nvPicPr>
        <p:blipFill>
          <a:blip r:embed="rId3">
            <a:clrChange>
              <a:clrFrom>
                <a:srgbClr val="F5F4F2"/>
              </a:clrFrom>
              <a:clrTo>
                <a:srgbClr val="F5F4F2">
                  <a:alpha val="0"/>
                </a:srgbClr>
              </a:clrTo>
            </a:clrChange>
            <a:extLst>
              <a:ext uri="{28A0092B-C50C-407E-A947-70E740481C1C}">
                <a14:useLocalDpi xmlns:a14="http://schemas.microsoft.com/office/drawing/2010/main" val="0"/>
              </a:ext>
            </a:extLst>
          </a:blip>
          <a:srcRect/>
          <a:stretch>
            <a:fillRect/>
          </a:stretch>
        </p:blipFill>
        <p:spPr bwMode="auto">
          <a:xfrm>
            <a:off x="-889000" y="-3411538"/>
            <a:ext cx="13469938" cy="164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descr="960-299-494-0">
            <a:extLst>
              <a:ext uri="{FF2B5EF4-FFF2-40B4-BE49-F238E27FC236}">
                <a16:creationId xmlns:a16="http://schemas.microsoft.com/office/drawing/2014/main" id="{01571047-972E-DFF4-158F-AA268AD63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8914"/>
            <a:ext cx="84963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a:extLst>
              <a:ext uri="{FF2B5EF4-FFF2-40B4-BE49-F238E27FC236}">
                <a16:creationId xmlns:a16="http://schemas.microsoft.com/office/drawing/2014/main" id="{5817F367-F6B5-D428-FD21-683A60F99D7F}"/>
              </a:ext>
            </a:extLst>
          </p:cNvPr>
          <p:cNvSpPr>
            <a:spLocks noGrp="1"/>
          </p:cNvSpPr>
          <p:nvPr>
            <p:ph type="title"/>
          </p:nvPr>
        </p:nvSpPr>
        <p:spPr>
          <a:xfrm>
            <a:off x="1981200" y="277814"/>
            <a:ext cx="8229600" cy="1139825"/>
          </a:xfrm>
        </p:spPr>
        <p:txBody>
          <a:bodyPr/>
          <a:lstStyle/>
          <a:p>
            <a:pPr eaLnBrk="1" hangingPunct="1"/>
            <a:r>
              <a:rPr lang="el-GR" altLang="el-GR" sz="1800" b="1"/>
              <a:t>ΣΥΣΤΗΜΑ ΙΕΡΑΡΧΗΣΗΣ ΤΩΝ ΑΝΘΡΩΠΙΝΩΝ ΑΝΑΓΚΩΝ</a:t>
            </a:r>
            <a:br>
              <a:rPr lang="en-US" altLang="el-GR" sz="1800" b="1"/>
            </a:br>
            <a:r>
              <a:rPr lang="el-GR" altLang="el-GR" sz="1600" b="1"/>
              <a:t>( </a:t>
            </a:r>
            <a:r>
              <a:rPr lang="en-US" altLang="el-GR" sz="1600" b="1"/>
              <a:t>Maslow</a:t>
            </a:r>
            <a:r>
              <a:rPr lang="el-GR" altLang="el-GR" sz="1600" b="1"/>
              <a:t>, </a:t>
            </a:r>
            <a:r>
              <a:rPr lang="en-US" altLang="el-GR" sz="1600" b="1"/>
              <a:t>A</a:t>
            </a:r>
            <a:r>
              <a:rPr lang="el-GR" altLang="el-GR" sz="1600" b="1"/>
              <a:t>., 1968,1971)</a:t>
            </a:r>
          </a:p>
        </p:txBody>
      </p:sp>
      <p:graphicFrame>
        <p:nvGraphicFramePr>
          <p:cNvPr id="6" name="5 - Διάγραμμα">
            <a:extLst>
              <a:ext uri="{FF2B5EF4-FFF2-40B4-BE49-F238E27FC236}">
                <a16:creationId xmlns:a16="http://schemas.microsoft.com/office/drawing/2014/main" id="{F7F9DB3A-3E9E-8CA5-9466-84DA0A2A00B4}"/>
              </a:ext>
            </a:extLst>
          </p:cNvPr>
          <p:cNvGraphicFramePr/>
          <p:nvPr/>
        </p:nvGraphicFramePr>
        <p:xfrm>
          <a:off x="1881159" y="1214423"/>
          <a:ext cx="8358247"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435280" cy="1143000"/>
          </a:xfrm>
        </p:spPr>
        <p:txBody>
          <a:bodyPr>
            <a:normAutofit fontScale="90000"/>
          </a:bodyPr>
          <a:lstStyle/>
          <a:p>
            <a:r>
              <a:rPr lang="el-GR" b="1" dirty="0"/>
              <a:t>Ανθρώπινη Συμπεριφορά &amp; Μάθηση</a:t>
            </a:r>
          </a:p>
        </p:txBody>
      </p:sp>
      <p:graphicFrame>
        <p:nvGraphicFramePr>
          <p:cNvPr id="5" name="Θέση περιεχομένου 4"/>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19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i="1" dirty="0"/>
              <a:t>Ο ανθρώπινος νους ως</a:t>
            </a:r>
            <a:r>
              <a:rPr lang="en-US" b="1" i="1" dirty="0"/>
              <a:t>…</a:t>
            </a:r>
            <a:r>
              <a:rPr lang="el-GR" b="1" i="1" dirty="0"/>
              <a:t> </a:t>
            </a:r>
            <a:br>
              <a:rPr lang="el-GR" b="1" i="1" dirty="0"/>
            </a:br>
            <a:r>
              <a:rPr lang="el-GR" b="1" i="1" dirty="0"/>
              <a:t>Σύστημα Επεξεργασίας Πληροφοριών</a:t>
            </a:r>
          </a:p>
        </p:txBody>
      </p:sp>
      <p:pic>
        <p:nvPicPr>
          <p:cNvPr id="3074" name="Picture 2"/>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993463" y="1866900"/>
            <a:ext cx="61944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221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30CDF0-89A9-4321-AE44-DA97EF0C22BB}"/>
              </a:ext>
            </a:extLst>
          </p:cNvPr>
          <p:cNvSpPr>
            <a:spLocks noGrp="1"/>
          </p:cNvSpPr>
          <p:nvPr>
            <p:ph type="title"/>
          </p:nvPr>
        </p:nvSpPr>
        <p:spPr>
          <a:xfrm>
            <a:off x="411480" y="1898033"/>
            <a:ext cx="3947160" cy="3061934"/>
          </a:xfrm>
          <a:noFill/>
        </p:spPr>
        <p:txBody>
          <a:bodyPr anchor="ctr">
            <a:normAutofit/>
          </a:bodyPr>
          <a:lstStyle/>
          <a:p>
            <a:pPr algn="ctr"/>
            <a:r>
              <a:rPr lang="el-GR" sz="3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a:t>
            </a:r>
            <a:r>
              <a:rPr lang="el-G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br>
              <a:rPr lang="el-G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συνθετική απεικόνιση σύμφωνα με τους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Atkinson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Shiffrin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(1968),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Barkley</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(1997),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Poulos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(2008),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Sousa</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(2011)</a:t>
            </a:r>
            <a:endParaRPr lang="el-GR" sz="3600" dirty="0">
              <a:solidFill>
                <a:srgbClr val="FFFF00"/>
              </a:solidFill>
            </a:endParaRPr>
          </a:p>
        </p:txBody>
      </p:sp>
      <p:pic>
        <p:nvPicPr>
          <p:cNvPr id="3" name="Εικόνα 2">
            <a:extLst>
              <a:ext uri="{FF2B5EF4-FFF2-40B4-BE49-F238E27FC236}">
                <a16:creationId xmlns:a16="http://schemas.microsoft.com/office/drawing/2014/main" id="{43041571-47F8-4916-89D5-F36D7A93F201}"/>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4527804" y="751655"/>
            <a:ext cx="7030212" cy="535236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667960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6"/>
          <p:cNvSpPr>
            <a:spLocks noGrp="1" noChangeArrowheads="1"/>
          </p:cNvSpPr>
          <p:nvPr>
            <p:ph type="title"/>
          </p:nvPr>
        </p:nvSpPr>
        <p:spPr>
          <a:xfrm>
            <a:off x="1981200" y="228918"/>
            <a:ext cx="7570788" cy="1143000"/>
          </a:xfrm>
        </p:spPr>
        <p:txBody>
          <a:bodyPr>
            <a:normAutofit/>
          </a:bodyPr>
          <a:lstStyle/>
          <a:p>
            <a:pPr>
              <a:defRPr/>
            </a:pPr>
            <a:r>
              <a:rPr lang="el-GR" sz="2800" b="1" dirty="0">
                <a:solidFill>
                  <a:schemeClr val="bg1"/>
                </a:solidFill>
              </a:rPr>
              <a:t>ΔΙΑΣΤΑΣΕΙΣ ΤΗΣ ΒΡΑΧΥΧΡΟΝΗΣ ΜΝΗΜΗΣ</a:t>
            </a:r>
          </a:p>
        </p:txBody>
      </p:sp>
      <p:graphicFrame>
        <p:nvGraphicFramePr>
          <p:cNvPr id="2" name="Διάγραμμα 1">
            <a:extLst>
              <a:ext uri="{FF2B5EF4-FFF2-40B4-BE49-F238E27FC236}">
                <a16:creationId xmlns:a16="http://schemas.microsoft.com/office/drawing/2014/main" id="{0172C38C-0A08-43C6-A2CD-9998DA7230BC}"/>
              </a:ext>
            </a:extLst>
          </p:cNvPr>
          <p:cNvGraphicFramePr/>
          <p:nvPr/>
        </p:nvGraphicFramePr>
        <p:xfrm>
          <a:off x="1226662" y="1162050"/>
          <a:ext cx="9738676" cy="542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4"/>
          <p:cNvSpPr>
            <a:spLocks noGrp="1" noChangeArrowheads="1"/>
          </p:cNvSpPr>
          <p:nvPr>
            <p:ph type="title"/>
          </p:nvPr>
        </p:nvSpPr>
        <p:spPr/>
        <p:txBody>
          <a:bodyPr>
            <a:noAutofit/>
          </a:bodyPr>
          <a:lstStyle/>
          <a:p>
            <a:pPr>
              <a:defRPr/>
            </a:pPr>
            <a:r>
              <a:rPr lang="el-GR" sz="2000" b="1" dirty="0">
                <a:solidFill>
                  <a:schemeClr val="bg1"/>
                </a:solidFill>
              </a:rPr>
              <a:t>ΟΙ ΔΥΝΑΤΟΤΗΤΕΣ ΤΗΣ ΕΝΕΡΓΟΥΣ ΜΝΗΜΗΣ ΟΣΟΝ ΑΦΟΡΑ ΤΗ ΣΥΝΕΝΩΣΗ ΠΛΗΡΟΦΟΡΙΩΝ </a:t>
            </a:r>
            <a:br>
              <a:rPr lang="el-GR" sz="2000" b="1" dirty="0">
                <a:solidFill>
                  <a:schemeClr val="bg1"/>
                </a:solidFill>
              </a:rPr>
            </a:br>
            <a:r>
              <a:rPr lang="el-GR" sz="2000" b="1" dirty="0">
                <a:solidFill>
                  <a:schemeClr val="bg1"/>
                </a:solidFill>
              </a:rPr>
              <a:t>ΑΝΑΛΟΓΑ ΜΕ ΤΗΝ ΗΛΙΚΙΑ</a:t>
            </a:r>
            <a:br>
              <a:rPr lang="el-GR" sz="2000" b="1" dirty="0">
                <a:solidFill>
                  <a:schemeClr val="bg1"/>
                </a:solidFill>
              </a:rPr>
            </a:br>
            <a:endParaRPr lang="el-GR" sz="2000" b="1" dirty="0">
              <a:solidFill>
                <a:schemeClr val="bg1"/>
              </a:solidFill>
            </a:endParaRPr>
          </a:p>
        </p:txBody>
      </p:sp>
      <p:graphicFrame>
        <p:nvGraphicFramePr>
          <p:cNvPr id="20630" name="Group 150"/>
          <p:cNvGraphicFramePr>
            <a:graphicFrameLocks noGrp="1"/>
          </p:cNvGraphicFramePr>
          <p:nvPr/>
        </p:nvGraphicFramePr>
        <p:xfrm>
          <a:off x="2063751" y="2349500"/>
          <a:ext cx="7993063" cy="1720852"/>
        </p:xfrm>
        <a:graphic>
          <a:graphicData uri="http://schemas.openxmlformats.org/drawingml/2006/table">
            <a:tbl>
              <a:tblPr/>
              <a:tblGrid>
                <a:gridCol w="2097088">
                  <a:extLst>
                    <a:ext uri="{9D8B030D-6E8A-4147-A177-3AD203B41FA5}">
                      <a16:colId xmlns:a16="http://schemas.microsoft.com/office/drawing/2014/main" val="20000"/>
                    </a:ext>
                  </a:extLst>
                </a:gridCol>
                <a:gridCol w="2097087">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1703388">
                  <a:extLst>
                    <a:ext uri="{9D8B030D-6E8A-4147-A177-3AD203B41FA5}">
                      <a16:colId xmlns:a16="http://schemas.microsoft.com/office/drawing/2014/main" val="20003"/>
                    </a:ext>
                  </a:extLst>
                </a:gridCol>
              </a:tblGrid>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tx1"/>
                          </a:solidFill>
                          <a:effectLst/>
                          <a:latin typeface="Times New Roman" pitchFamily="18" charset="0"/>
                          <a:cs typeface="Times New Roman" pitchFamily="18" charset="0"/>
                        </a:rPr>
                        <a:t>ΗΛΙΚΙΑ</a:t>
                      </a:r>
                      <a:endParaRPr kumimoji="0" lang="el-GR"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Το ελάχιστο</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Το μέγιστο</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Ο μέσος όρος</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0-5 ετών</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1</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3</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2</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5-14 ετών</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3</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7</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5</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14 και άνω</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5</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9</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tx1"/>
                          </a:solidFill>
                          <a:effectLst/>
                          <a:latin typeface="Times New Roman" pitchFamily="18" charset="0"/>
                          <a:cs typeface="Times New Roman" pitchFamily="18" charset="0"/>
                        </a:rPr>
                        <a:t>7</a:t>
                      </a:r>
                      <a:endParaRPr kumimoji="0" lang="el-GR" sz="20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606" name="Rectangle 149"/>
          <p:cNvSpPr>
            <a:spLocks noChangeArrowheads="1"/>
          </p:cNvSpPr>
          <p:nvPr/>
        </p:nvSpPr>
        <p:spPr bwMode="auto">
          <a:xfrm>
            <a:off x="2653804" y="5002214"/>
            <a:ext cx="6812955" cy="646331"/>
          </a:xfrm>
          <a:prstGeom prst="rect">
            <a:avLst/>
          </a:prstGeom>
          <a:noFill/>
          <a:ln w="9525">
            <a:noFill/>
            <a:miter lim="800000"/>
            <a:headEnd/>
            <a:tailEnd/>
          </a:ln>
        </p:spPr>
        <p:txBody>
          <a:bodyPr wrap="none" anchor="ctr">
            <a:spAutoFit/>
          </a:bodyPr>
          <a:lstStyle/>
          <a:p>
            <a:r>
              <a:rPr lang="el-GR" sz="2000" b="1" dirty="0">
                <a:solidFill>
                  <a:schemeClr val="bg1"/>
                </a:solidFill>
                <a:cs typeface="Times New Roman" pitchFamily="18" charset="0"/>
              </a:rPr>
              <a:t>Η Β.Μ ΜΠΟΡΕΙ ΝΑ ΣΥΓΚΡΑΤΗΣΕΙ </a:t>
            </a:r>
            <a:r>
              <a:rPr lang="el-GR" sz="2000" b="1" dirty="0">
                <a:solidFill>
                  <a:schemeClr val="bg1"/>
                </a:solidFill>
              </a:rPr>
              <a:t>  </a:t>
            </a:r>
            <a:r>
              <a:rPr lang="el-GR" sz="2000" b="1" dirty="0">
                <a:cs typeface="Times New Roman" pitchFamily="18" charset="0"/>
              </a:rPr>
              <a:t>7 ( - + ) 2 </a:t>
            </a:r>
            <a:r>
              <a:rPr lang="el-GR" sz="2000" b="1" dirty="0">
                <a:solidFill>
                  <a:schemeClr val="bg1"/>
                </a:solidFill>
                <a:cs typeface="Times New Roman" pitchFamily="18" charset="0"/>
              </a:rPr>
              <a:t>ΠΛΗΡΟΦΟΡΙΕΣ</a:t>
            </a:r>
            <a:endParaRPr lang="el-GR" sz="2000" b="1" dirty="0">
              <a:solidFill>
                <a:schemeClr val="bg1"/>
              </a:solidFill>
            </a:endParaRPr>
          </a:p>
          <a:p>
            <a:pPr eaLnBrk="0" hangingPunct="0"/>
            <a:endParaRPr lang="el-GR" sz="1600" b="1" dirty="0"/>
          </a:p>
        </p:txBody>
      </p:sp>
    </p:spTree>
  </p:cSld>
  <p:clrMapOvr>
    <a:masterClrMapping/>
  </p:clrMapOvr>
  <p:transition>
    <p:dissolv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249680" y="30481"/>
            <a:ext cx="9692640" cy="487680"/>
          </a:xfrm>
        </p:spPr>
        <p:txBody>
          <a:bodyPr>
            <a:noAutofit/>
          </a:bodyPr>
          <a:lstStyle/>
          <a:p>
            <a:pPr>
              <a:defRPr/>
            </a:pPr>
            <a:r>
              <a:rPr lang="el-GR" sz="1800" u="sng" dirty="0">
                <a:solidFill>
                  <a:schemeClr val="bg1"/>
                </a:solidFill>
              </a:rPr>
              <a:t>ΜΝΗΜΟΝΙΚΑ ΣΥΣΤΗΜΑΤΑ ΚΑΙ ΔΙΑΔΙΚΑΣΙΕΣ ΕΛΕΓΧΟΥ ΤΩΝ ΠΛΗΡΟΦΟΡΙΩΝ</a:t>
            </a:r>
            <a:br>
              <a:rPr lang="el-GR" sz="1800" dirty="0">
                <a:solidFill>
                  <a:schemeClr val="bg1"/>
                </a:solidFill>
              </a:rPr>
            </a:br>
            <a:r>
              <a:rPr lang="el-GR" sz="1400" dirty="0">
                <a:solidFill>
                  <a:schemeClr val="bg1"/>
                </a:solidFill>
              </a:rPr>
              <a:t>(Κολιάδης,2002:423)</a:t>
            </a:r>
            <a:r>
              <a:rPr lang="el-GR" sz="1800" dirty="0">
                <a:solidFill>
                  <a:schemeClr val="bg1"/>
                </a:solidFill>
              </a:rPr>
              <a:t> </a:t>
            </a:r>
          </a:p>
        </p:txBody>
      </p:sp>
      <p:graphicFrame>
        <p:nvGraphicFramePr>
          <p:cNvPr id="26685" name="Group 61"/>
          <p:cNvGraphicFramePr>
            <a:graphicFrameLocks noGrp="1"/>
          </p:cNvGraphicFramePr>
          <p:nvPr>
            <p:ph type="tbl" idx="1"/>
          </p:nvPr>
        </p:nvGraphicFramePr>
        <p:xfrm>
          <a:off x="0" y="518161"/>
          <a:ext cx="12192000" cy="6852073"/>
        </p:xfrm>
        <a:graphic>
          <a:graphicData uri="http://schemas.openxmlformats.org/drawingml/2006/table">
            <a:tbl>
              <a:tblPr/>
              <a:tblGrid>
                <a:gridCol w="3048000">
                  <a:extLst>
                    <a:ext uri="{9D8B030D-6E8A-4147-A177-3AD203B41FA5}">
                      <a16:colId xmlns:a16="http://schemas.microsoft.com/office/drawing/2014/main" val="20000"/>
                    </a:ext>
                  </a:extLst>
                </a:gridCol>
                <a:gridCol w="2727960">
                  <a:extLst>
                    <a:ext uri="{9D8B030D-6E8A-4147-A177-3AD203B41FA5}">
                      <a16:colId xmlns:a16="http://schemas.microsoft.com/office/drawing/2014/main" val="20001"/>
                    </a:ext>
                  </a:extLst>
                </a:gridCol>
                <a:gridCol w="3139440">
                  <a:extLst>
                    <a:ext uri="{9D8B030D-6E8A-4147-A177-3AD203B41FA5}">
                      <a16:colId xmlns:a16="http://schemas.microsoft.com/office/drawing/2014/main" val="20002"/>
                    </a:ext>
                  </a:extLst>
                </a:gridCol>
                <a:gridCol w="3276600">
                  <a:extLst>
                    <a:ext uri="{9D8B030D-6E8A-4147-A177-3AD203B41FA5}">
                      <a16:colId xmlns:a16="http://schemas.microsoft.com/office/drawing/2014/main" val="20003"/>
                    </a:ext>
                  </a:extLst>
                </a:gridCol>
              </a:tblGrid>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ΔΙΑΔΙΚΑΣΙΕΣ ΕΛΕΓΧΟΥ ΤΩΝ ΠΛΗΡΟΦΟΡΙΩΝ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ΑΙΣΘΗΤΗΡΙΑΚΗ ΜΝΗΜΗ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ΒΡΑΧΥΧΡΟΝΗ ΜΝΗΜΗ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ΜΑΚΡΟΧΡΟΝΗ ΜΝΗΜΗ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37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Εισαγωγή πληροφοριών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Επιλεκτική προσοχή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Πολύ γρήγορη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Σχετικά αργή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Χωρητικότητα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Μεγάλη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Περιορισμένη (επιδέχεται βελτίωσης)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Απεριόριστη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2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Διάρκεια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¼ - 2 δευτερόλεπτα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20-30 δευτερόλεπτα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Απεριόριστη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Συγκράτηση πληροφοριών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Αδύνατη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Με συνεχιζόμενη προσοχή  και επανάληψη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Με επανάληψη και οργάνωση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Περιεχόμενο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Όλα τα αισθητηριακά ερεθίσματα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Λέξεις, εικόνες, ιδέες, προτάσεις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Διασυνδετικά δίκτυα, σχήματα, παραγωγές, γεγονότα, εικόνες,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Ανάσυρση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Αδύνατη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Άμεση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Εξαρτάται από τη μορφή αναπαράστασης και την οργάνωση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Λήθη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Φθορά και παρεμβολή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Παρεμβολή και φθορά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Παρεμβολή, ακατάλληλες νύξεις ανάσυρσης, πιθανή φθορά, απώθηση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13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Μορφές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Εικονική, ακουστική μνήμη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Άμεση / Ενεργός μνήμη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Διαδικαστική μνήμη,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Μνήμη επεισοδίων,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Σημασιολογική μνήμη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644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Παράδειγμα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μπορεί το άτομο να δει κινούμενες εικόνες (εικονική) και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αναγνωρίσει λέξεις στον προφορικό λόγο (ακουστική)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θυμάται έναν αριθμό τηλεφώνου που μόλις είδε ή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κρατά σημειώσεις κατά τη διάρκεια μιας ομιλίας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Να θυμάται πώς οδηγεί αυτοκίνητο (διαδικαστική)</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Πού άφησε τα κλειδιά του (μνήμη επεισοδίων Και να μπορεί να διαβάζει μια πινακίδα στο δρόμο (σημασιολογική)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normAutofit/>
          </a:bodyPr>
          <a:lstStyle/>
          <a:p>
            <a:pPr>
              <a:defRPr/>
            </a:pPr>
            <a:r>
              <a:rPr lang="el-GR" sz="2800" b="1" dirty="0">
                <a:solidFill>
                  <a:schemeClr val="bg1"/>
                </a:solidFill>
              </a:rPr>
              <a:t>ΒΡΑΧΥΧΡΟΝΗ ΚΑΙ ΜΑΚΡΟΧΡΟΝΗ ΜΝΗΜΗ</a:t>
            </a:r>
          </a:p>
        </p:txBody>
      </p:sp>
      <p:graphicFrame>
        <p:nvGraphicFramePr>
          <p:cNvPr id="12390" name="Group 102"/>
          <p:cNvGraphicFramePr>
            <a:graphicFrameLocks noGrp="1"/>
          </p:cNvGraphicFramePr>
          <p:nvPr>
            <p:ph type="dgm" idx="1"/>
          </p:nvPr>
        </p:nvGraphicFramePr>
        <p:xfrm>
          <a:off x="792480" y="1417638"/>
          <a:ext cx="10972800" cy="4582859"/>
        </p:xfrm>
        <a:graphic>
          <a:graphicData uri="http://schemas.openxmlformats.org/drawingml/2006/table">
            <a:tbl>
              <a:tblPr/>
              <a:tblGrid>
                <a:gridCol w="1844040">
                  <a:extLst>
                    <a:ext uri="{9D8B030D-6E8A-4147-A177-3AD203B41FA5}">
                      <a16:colId xmlns:a16="http://schemas.microsoft.com/office/drawing/2014/main" val="20000"/>
                    </a:ext>
                  </a:extLst>
                </a:gridCol>
                <a:gridCol w="16154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95072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2057400">
                  <a:extLst>
                    <a:ext uri="{9D8B030D-6E8A-4147-A177-3AD203B41FA5}">
                      <a16:colId xmlns:a16="http://schemas.microsoft.com/office/drawing/2014/main" val="20005"/>
                    </a:ext>
                  </a:extLst>
                </a:gridCol>
              </a:tblGrid>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ΒΑΣΙΚΕΣ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ΛΕΙΤΟΥΡΓΙΕΣ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ΧΩΡΗΤΙΚΟΤΗΤΑ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ΜΟΡΦΕΣ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ΚΩΔΙΚΟΠΟΙΗΣΗΣ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ΠΛΗΡΟΦΟΡΙΩΝ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ΔΙΑΡΚΕΙΑ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ΣΥΓΚΡΑΤΗΣΗΣ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ΠΛΗΡΟΦΟΡΙΩΝ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ΧΑΡΑΚΤΗΡΙΣΜΟΣ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3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ΑΜΕΣΗ/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1" i="0" u="none" strike="noStrike" cap="none" normalizeH="0" baseline="0" dirty="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rPr>
                        <a:t>ENE</a:t>
                      </a:r>
                      <a:r>
                        <a:rPr kumimoji="0" lang="el-GR" sz="1600" b="1" i="0" u="none" strike="noStrike" cap="none" normalizeH="0" baseline="0" dirty="0">
                          <a:ln>
                            <a:noFill/>
                          </a:ln>
                          <a:solidFill>
                            <a:schemeClr val="bg1"/>
                          </a:solidFill>
                          <a:effectLst/>
                          <a:latin typeface="Arial" pitchFamily="34" charset="0"/>
                        </a:rPr>
                        <a:t>ΡΓΟΣ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ΜΝΗΜΗ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Οργάνωση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Συγκράτηση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Ανάσυρση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περιορισμένη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Ακουστική (κυρίως)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Οπτική</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Σημασιολογική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5 - 30</a:t>
                      </a:r>
                      <a:r>
                        <a:rPr kumimoji="0" lang="el-GR" sz="16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δευτερόλεπτα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&lt;&lt;πινάκιο&gt;&gt;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&lt;&lt;πάγκος εργασίας&gt;&gt;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30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ΜΑΚΡΟΧΡΟΝΗ ΜΝΗΜΗ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Κωδικοποίηση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Συγκράτηση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Ανάσυρση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απεριόριστη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Γλωσσικοί κώδικες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Νοητικές εικόνες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απεριόριστη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&lt;&lt;αποθηκευτικός χώρος&gt;&gt;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a:defRPr/>
            </a:pPr>
            <a:r>
              <a:rPr lang="el-GR" b="1" dirty="0">
                <a:solidFill>
                  <a:schemeClr val="bg1"/>
                </a:solidFill>
              </a:rPr>
              <a:t>Τι είναι μάθηση;  </a:t>
            </a:r>
          </a:p>
        </p:txBody>
      </p:sp>
      <p:sp>
        <p:nvSpPr>
          <p:cNvPr id="27651" name="2 - Θέση περιεχομένου"/>
          <p:cNvSpPr>
            <a:spLocks noGrp="1"/>
          </p:cNvSpPr>
          <p:nvPr>
            <p:ph idx="1"/>
          </p:nvPr>
        </p:nvSpPr>
        <p:spPr/>
        <p:txBody>
          <a:bodyPr/>
          <a:lstStyle/>
          <a:p>
            <a:pPr algn="ctr" eaLnBrk="1" hangingPunct="1">
              <a:buFontTx/>
              <a:buNone/>
            </a:pPr>
            <a:endParaRPr lang="el-GR" dirty="0"/>
          </a:p>
          <a:p>
            <a:pPr algn="ctr" eaLnBrk="1" hangingPunct="1">
              <a:buFontTx/>
              <a:buNone/>
            </a:pPr>
            <a:endParaRPr lang="el-GR" dirty="0"/>
          </a:p>
          <a:p>
            <a:pPr algn="ctr" eaLnBrk="1" hangingPunct="1">
              <a:buFontTx/>
              <a:buNone/>
            </a:pPr>
            <a:r>
              <a:rPr lang="el-GR" sz="2800" dirty="0">
                <a:solidFill>
                  <a:schemeClr val="bg1"/>
                </a:solidFill>
              </a:rPr>
              <a:t>Ενεργός διαδικασία πρόσκτησης, επεξεργασίας, αποθήκευσης, διατήρησης και μελλοντικής εφαρμογής  της γνώσης</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pPr>
              <a:defRPr/>
            </a:pPr>
            <a:r>
              <a:rPr lang="el-GR" b="1" dirty="0">
                <a:solidFill>
                  <a:schemeClr val="bg1"/>
                </a:solidFill>
              </a:rPr>
              <a:t>Τι είναι οι στρατηγικές μάθησης;</a:t>
            </a:r>
          </a:p>
        </p:txBody>
      </p:sp>
      <p:sp>
        <p:nvSpPr>
          <p:cNvPr id="28675" name="2 - Θέση περιεχομένου"/>
          <p:cNvSpPr>
            <a:spLocks noGrp="1"/>
          </p:cNvSpPr>
          <p:nvPr>
            <p:ph idx="1"/>
          </p:nvPr>
        </p:nvSpPr>
        <p:spPr>
          <a:xfrm>
            <a:off x="487680" y="2076450"/>
            <a:ext cx="11414759" cy="3714749"/>
          </a:xfrm>
        </p:spPr>
        <p:txBody>
          <a:bodyPr>
            <a:normAutofit/>
          </a:bodyPr>
          <a:lstStyle/>
          <a:p>
            <a:pPr eaLnBrk="1" hangingPunct="1"/>
            <a:r>
              <a:rPr lang="el-GR" sz="3200" dirty="0"/>
              <a:t>Τα καλά οργανωμένα και αποτελεσματικά βήματα που εφαρμόζουμε καθώς μαθαίνουμε, θυμόμαστε ή ενεργούμε</a:t>
            </a:r>
          </a:p>
          <a:p>
            <a:pPr eaLnBrk="1" hangingPunct="1"/>
            <a:r>
              <a:rPr lang="el-GR" sz="3200" dirty="0"/>
              <a:t>Οι τεχνικές που μας βοηθούν να κατανοήσουμε και να διατηρήσουμε νέες γνώσεις ή δεξιότητες, να εντάξουμε τη νέα πληροφορία στο τι ήδη γνωρίζουμε, με τέτοιο τρόπο ώστε να έχει νόημα και να μπορεί να ανακληθεί.</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εικόνα 9">
            <a:extLst>
              <a:ext uri="{FF2B5EF4-FFF2-40B4-BE49-F238E27FC236}">
                <a16:creationId xmlns:a16="http://schemas.microsoft.com/office/drawing/2014/main" id="{4E75F00F-176A-8D48-2DDE-1D45A15AF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88914"/>
            <a:ext cx="87852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pPr>
              <a:defRPr/>
            </a:pPr>
            <a:r>
              <a:rPr lang="el-GR" sz="3600" b="1" dirty="0">
                <a:solidFill>
                  <a:schemeClr val="bg1"/>
                </a:solidFill>
              </a:rPr>
              <a:t>ΤΥΠΟΙ ΣΤΡΑΤΗΓΙΚΩΝ ΜΑΘΗΣΗΣ</a:t>
            </a:r>
          </a:p>
        </p:txBody>
      </p:sp>
      <p:sp>
        <p:nvSpPr>
          <p:cNvPr id="11267" name="2 - Θέση κειμένου"/>
          <p:cNvSpPr>
            <a:spLocks noGrp="1"/>
          </p:cNvSpPr>
          <p:nvPr>
            <p:ph type="body" idx="1"/>
          </p:nvPr>
        </p:nvSpPr>
        <p:spPr>
          <a:xfrm>
            <a:off x="1385744" y="1568696"/>
            <a:ext cx="4040188" cy="750887"/>
          </a:xfrm>
        </p:spPr>
        <p:txBody>
          <a:bodyPr>
            <a:normAutofit/>
          </a:bodyPr>
          <a:lstStyle/>
          <a:p>
            <a:pPr>
              <a:spcAft>
                <a:spcPts val="0"/>
              </a:spcAft>
              <a:buClr>
                <a:schemeClr val="tx1">
                  <a:shade val="95000"/>
                </a:schemeClr>
              </a:buClr>
              <a:defRPr/>
            </a:pPr>
            <a:r>
              <a:rPr lang="el-GR" b="1" dirty="0">
                <a:solidFill>
                  <a:schemeClr val="bg1"/>
                </a:solidFill>
              </a:rPr>
              <a:t>ΓΝΩΣΤΙΚΕΣ </a:t>
            </a:r>
          </a:p>
        </p:txBody>
      </p:sp>
      <p:sp>
        <p:nvSpPr>
          <p:cNvPr id="11269" name="4 - Θέση κειμένου"/>
          <p:cNvSpPr>
            <a:spLocks noGrp="1"/>
          </p:cNvSpPr>
          <p:nvPr>
            <p:ph type="body" sz="half" idx="3"/>
          </p:nvPr>
        </p:nvSpPr>
        <p:spPr>
          <a:xfrm>
            <a:off x="6764481" y="1502020"/>
            <a:ext cx="4041775" cy="750887"/>
          </a:xfrm>
        </p:spPr>
        <p:txBody>
          <a:bodyPr>
            <a:normAutofit/>
          </a:bodyPr>
          <a:lstStyle/>
          <a:p>
            <a:pPr>
              <a:spcAft>
                <a:spcPts val="0"/>
              </a:spcAft>
              <a:buClr>
                <a:schemeClr val="tx1">
                  <a:shade val="95000"/>
                </a:schemeClr>
              </a:buClr>
              <a:defRPr/>
            </a:pPr>
            <a:r>
              <a:rPr lang="el-GR" b="1" dirty="0">
                <a:solidFill>
                  <a:schemeClr val="bg1"/>
                </a:solidFill>
              </a:rPr>
              <a:t>ΜΕΤΑΓΝΩΣΤΙΚΕΣ</a:t>
            </a:r>
          </a:p>
        </p:txBody>
      </p:sp>
      <p:sp>
        <p:nvSpPr>
          <p:cNvPr id="4" name="3 - Θέση περιεχομένου"/>
          <p:cNvSpPr>
            <a:spLocks noGrp="1"/>
          </p:cNvSpPr>
          <p:nvPr>
            <p:ph sz="quarter" idx="2"/>
          </p:nvPr>
        </p:nvSpPr>
        <p:spPr>
          <a:xfrm>
            <a:off x="913796" y="2702103"/>
            <a:ext cx="4984084" cy="3043533"/>
          </a:xfrm>
        </p:spPr>
        <p:txBody>
          <a:bodyPr>
            <a:normAutofit fontScale="92500" lnSpcReduction="20000"/>
          </a:bodyPr>
          <a:lstStyle/>
          <a:p>
            <a:pPr marL="548640" indent="-411480">
              <a:spcAft>
                <a:spcPts val="0"/>
              </a:spcAft>
              <a:buClr>
                <a:schemeClr val="tx1">
                  <a:shade val="95000"/>
                </a:schemeClr>
              </a:buClr>
              <a:buNone/>
              <a:defRPr/>
            </a:pPr>
            <a:r>
              <a:rPr lang="el-GR" dirty="0"/>
              <a:t>    </a:t>
            </a:r>
          </a:p>
          <a:p>
            <a:pPr marL="548640" indent="-411480">
              <a:spcAft>
                <a:spcPts val="0"/>
              </a:spcAft>
              <a:buClr>
                <a:schemeClr val="tx1">
                  <a:shade val="95000"/>
                </a:schemeClr>
              </a:buClr>
              <a:buNone/>
              <a:defRPr/>
            </a:pPr>
            <a:r>
              <a:rPr lang="el-GR" sz="2000" dirty="0"/>
              <a:t>     </a:t>
            </a:r>
            <a:r>
              <a:rPr lang="el-GR" sz="2400" dirty="0"/>
              <a:t>Βοηθούν να χειριστούμε πληροφορίες προκειμένου να επιτύχουμε στόχους</a:t>
            </a:r>
          </a:p>
          <a:p>
            <a:pPr marL="548640" indent="-411480">
              <a:spcAft>
                <a:spcPts val="0"/>
              </a:spcAft>
              <a:buClr>
                <a:schemeClr val="tx1">
                  <a:shade val="95000"/>
                </a:schemeClr>
              </a:buClr>
              <a:buNone/>
              <a:defRPr/>
            </a:pPr>
            <a:endParaRPr lang="el-GR" dirty="0"/>
          </a:p>
          <a:p>
            <a:pPr marL="548640" indent="-411480">
              <a:spcAft>
                <a:spcPts val="0"/>
              </a:spcAft>
              <a:buClr>
                <a:schemeClr val="tx1">
                  <a:shade val="95000"/>
                </a:schemeClr>
              </a:buClr>
              <a:buNone/>
              <a:defRPr/>
            </a:pPr>
            <a:endParaRPr lang="el-GR" dirty="0"/>
          </a:p>
          <a:p>
            <a:pPr marL="548640" indent="-411480">
              <a:spcAft>
                <a:spcPts val="0"/>
              </a:spcAft>
              <a:buClr>
                <a:schemeClr val="tx1">
                  <a:shade val="95000"/>
                </a:schemeClr>
              </a:buClr>
              <a:buNone/>
              <a:defRPr/>
            </a:pPr>
            <a:r>
              <a:rPr lang="el-GR" dirty="0"/>
              <a:t>	</a:t>
            </a:r>
            <a:r>
              <a:rPr lang="el-GR" sz="2000" dirty="0"/>
              <a:t>π.χ. </a:t>
            </a:r>
          </a:p>
          <a:p>
            <a:pPr marL="548640" indent="-411480">
              <a:spcAft>
                <a:spcPts val="0"/>
              </a:spcAft>
              <a:buClr>
                <a:schemeClr val="tx1">
                  <a:shade val="95000"/>
                </a:schemeClr>
              </a:buClr>
              <a:buNone/>
              <a:defRPr/>
            </a:pPr>
            <a:r>
              <a:rPr lang="el-GR" sz="2000" dirty="0"/>
              <a:t>    κρατάμε σημειώσεις</a:t>
            </a:r>
          </a:p>
          <a:p>
            <a:pPr marL="457200" indent="-457200">
              <a:spcAft>
                <a:spcPts val="0"/>
              </a:spcAft>
              <a:buClr>
                <a:schemeClr val="tx1">
                  <a:shade val="95000"/>
                </a:schemeClr>
              </a:buClr>
              <a:buNone/>
              <a:defRPr/>
            </a:pPr>
            <a:r>
              <a:rPr lang="el-GR" sz="2000" dirty="0"/>
              <a:t>     απευθύνουμε ερωτήσεις</a:t>
            </a:r>
          </a:p>
          <a:p>
            <a:pPr marL="457200" indent="-457200">
              <a:spcAft>
                <a:spcPts val="0"/>
              </a:spcAft>
              <a:buClr>
                <a:schemeClr val="tx1">
                  <a:shade val="95000"/>
                </a:schemeClr>
              </a:buClr>
              <a:buNone/>
              <a:defRPr/>
            </a:pPr>
            <a:r>
              <a:rPr lang="el-GR" sz="2000" dirty="0"/>
              <a:t>     συμπληρώνουμε πίνακα..</a:t>
            </a:r>
          </a:p>
        </p:txBody>
      </p:sp>
      <p:sp>
        <p:nvSpPr>
          <p:cNvPr id="29702" name="5 - Θέση περιεχομένου"/>
          <p:cNvSpPr>
            <a:spLocks noGrp="1"/>
          </p:cNvSpPr>
          <p:nvPr>
            <p:ph sz="quarter" idx="4"/>
          </p:nvPr>
        </p:nvSpPr>
        <p:spPr>
          <a:xfrm>
            <a:off x="6169026" y="2319583"/>
            <a:ext cx="5109178" cy="3426054"/>
          </a:xfrm>
        </p:spPr>
        <p:txBody>
          <a:bodyPr>
            <a:normAutofit fontScale="92500" lnSpcReduction="20000"/>
          </a:bodyPr>
          <a:lstStyle/>
          <a:p>
            <a:pPr eaLnBrk="1" hangingPunct="1">
              <a:buFontTx/>
              <a:buNone/>
            </a:pPr>
            <a:r>
              <a:rPr lang="el-GR" sz="2200" dirty="0"/>
              <a:t>    </a:t>
            </a:r>
            <a:r>
              <a:rPr lang="el-GR" sz="2600" dirty="0"/>
              <a:t>Είναι ελεγκτικές στη φύση τους και χρησιμοποιούνται όταν σχεδιάζουμε, ρυθμίζουμε και αξιολογούμε την πορεία μάθησης ή τη στρατηγικής που εφαρμόζουμε</a:t>
            </a:r>
            <a:r>
              <a:rPr lang="el-GR" sz="2200" dirty="0"/>
              <a:t>.</a:t>
            </a:r>
          </a:p>
          <a:p>
            <a:pPr eaLnBrk="1" hangingPunct="1">
              <a:buFontTx/>
              <a:buNone/>
            </a:pPr>
            <a:endParaRPr lang="el-GR" dirty="0"/>
          </a:p>
          <a:p>
            <a:pPr eaLnBrk="1" hangingPunct="1">
              <a:buFontTx/>
              <a:buNone/>
            </a:pPr>
            <a:r>
              <a:rPr lang="el-GR" dirty="0"/>
              <a:t>     </a:t>
            </a:r>
            <a:r>
              <a:rPr lang="el-GR" sz="2000" dirty="0"/>
              <a:t>π.χ.</a:t>
            </a:r>
          </a:p>
          <a:p>
            <a:pPr eaLnBrk="1" hangingPunct="1">
              <a:buFontTx/>
              <a:buNone/>
            </a:pPr>
            <a:r>
              <a:rPr lang="el-GR" sz="2000" dirty="0"/>
              <a:t>	Προγραφικό στάδιο </a:t>
            </a:r>
          </a:p>
          <a:p>
            <a:pPr eaLnBrk="1" hangingPunct="1">
              <a:buFontTx/>
              <a:buNone/>
            </a:pPr>
            <a:r>
              <a:rPr lang="el-GR" sz="2000" dirty="0"/>
              <a:t>	Μάθηση της μάθησης</a:t>
            </a:r>
          </a:p>
          <a:p>
            <a:pPr eaLnBrk="1" hangingPunct="1">
              <a:buFontTx/>
              <a:buNone/>
            </a:pPr>
            <a:r>
              <a:rPr lang="el-GR" sz="2000" dirty="0"/>
              <a:t>    Επιλογή κατάλληλης στρατηγικής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6"/>
          <p:cNvSpPr>
            <a:spLocks noGrp="1" noChangeArrowheads="1"/>
          </p:cNvSpPr>
          <p:nvPr>
            <p:ph type="title"/>
          </p:nvPr>
        </p:nvSpPr>
        <p:spPr>
          <a:xfrm>
            <a:off x="1981200" y="122239"/>
            <a:ext cx="8229600" cy="561975"/>
          </a:xfrm>
        </p:spPr>
        <p:txBody>
          <a:bodyPr>
            <a:noAutofit/>
          </a:bodyPr>
          <a:lstStyle/>
          <a:p>
            <a:pPr>
              <a:defRPr/>
            </a:pPr>
            <a:r>
              <a:rPr lang="el-GR" sz="2800" b="1" u="sng" dirty="0">
                <a:solidFill>
                  <a:schemeClr val="bg1"/>
                </a:solidFill>
              </a:rPr>
              <a:t>ΣΤΡΑΤΗΓΙΚΕΣ ΚΑΙ ΤΕΧΝΙΚΕΣ ΜΑΘΗΣΗΣ</a:t>
            </a:r>
            <a:br>
              <a:rPr lang="el-GR" sz="2800" b="1" u="sng" dirty="0">
                <a:solidFill>
                  <a:schemeClr val="bg1"/>
                </a:solidFill>
              </a:rPr>
            </a:br>
            <a:r>
              <a:rPr lang="el-GR" sz="1600" b="1" dirty="0">
                <a:solidFill>
                  <a:schemeClr val="bg1"/>
                </a:solidFill>
              </a:rPr>
              <a:t>(Κολιάδης, 2002:454)</a:t>
            </a:r>
          </a:p>
        </p:txBody>
      </p:sp>
      <p:graphicFrame>
        <p:nvGraphicFramePr>
          <p:cNvPr id="2247" name="Group 199"/>
          <p:cNvGraphicFramePr>
            <a:graphicFrameLocks noGrp="1"/>
          </p:cNvGraphicFramePr>
          <p:nvPr>
            <p:ph type="dgm" idx="1"/>
          </p:nvPr>
        </p:nvGraphicFramePr>
        <p:xfrm>
          <a:off x="213360" y="719328"/>
          <a:ext cx="11765280" cy="6138672"/>
        </p:xfrm>
        <a:graphic>
          <a:graphicData uri="http://schemas.openxmlformats.org/drawingml/2006/table">
            <a:tbl>
              <a:tblPr/>
              <a:tblGrid>
                <a:gridCol w="5181600">
                  <a:extLst>
                    <a:ext uri="{9D8B030D-6E8A-4147-A177-3AD203B41FA5}">
                      <a16:colId xmlns:a16="http://schemas.microsoft.com/office/drawing/2014/main" val="20000"/>
                    </a:ext>
                  </a:extLst>
                </a:gridCol>
                <a:gridCol w="6583680">
                  <a:extLst>
                    <a:ext uri="{9D8B030D-6E8A-4147-A177-3AD203B41FA5}">
                      <a16:colId xmlns:a16="http://schemas.microsoft.com/office/drawing/2014/main" val="20001"/>
                    </a:ext>
                  </a:extLst>
                </a:gridCol>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rPr>
                        <a:t>ΣΤΡΑΤΗΓΙΚΕΣ ΜΑΘΗΣΗΣ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rPr>
                        <a:t>ΤΕΧΝΙΚΕΣ ΜΑΘΗΣΗΣ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4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Επανάληψη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Μηχανιστική επανάληψη πληροφοριών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Υπογράμμιση βασικών σημείων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Συνοψίσεις (περιλήψεις)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tx1"/>
                          </a:solidFill>
                          <a:effectLst/>
                          <a:latin typeface="Arial" charset="0"/>
                        </a:rPr>
                        <a:t>Επεξεργασία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Χρήση νοητικών εικόνων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Χρήση μνημονικών τεχνικών (ακρωνύμια, λέξεις κλειδιά...)</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Υποβολή ερωτήσεων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Σημειώσεις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5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Οργάνωση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Χρήση μνημονικών τεχνικών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Ομαδοποιήσεις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Διαγράμματα, περιγράμματα, οργανογράμματα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Χαρτογραφήσεις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6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Καθοδήγηση για την κατανόηση κειμένων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Αυτοερωτήσεις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Επανάληψη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Έλεγχος λογικής αλληλουχίας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Παραφράσεις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Στήριξη και καθοδήγηση του θυμικο-συναισθηματικού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Αντιμετώπιση του άγχους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Δόμηση θετικών πεποιθήσεων, αξιοσύνη, προσδοκίες, στάσεις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Δημιουργία θετικού περιβάλλοντος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Αποτελεσματική χρήση του χρόνου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975710" y="1524001"/>
          <a:ext cx="8240579" cy="490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7" name="2 - TextBox"/>
          <p:cNvSpPr txBox="1">
            <a:spLocks noChangeArrowheads="1"/>
          </p:cNvSpPr>
          <p:nvPr/>
        </p:nvSpPr>
        <p:spPr bwMode="auto">
          <a:xfrm>
            <a:off x="1813560" y="428626"/>
            <a:ext cx="8564880" cy="523220"/>
          </a:xfrm>
          <a:prstGeom prst="rect">
            <a:avLst/>
          </a:prstGeom>
          <a:noFill/>
          <a:ln w="9525">
            <a:noFill/>
            <a:miter lim="800000"/>
            <a:headEnd/>
            <a:tailEnd/>
          </a:ln>
        </p:spPr>
        <p:txBody>
          <a:bodyPr wrap="square">
            <a:spAutoFit/>
          </a:bodyPr>
          <a:lstStyle/>
          <a:p>
            <a:pPr algn="ctr"/>
            <a:r>
              <a:rPr lang="el-GR" sz="2800" b="1" dirty="0">
                <a:solidFill>
                  <a:schemeClr val="bg1"/>
                </a:solidFill>
              </a:rPr>
              <a:t>ΔΙΔΑΣΚΑΛΙΑ ΕΦΑΡΜΟΓΗΣ ΣΤΡΑΤΗΓΙΚΩΝ ΜΑΘΗΣΗΣ</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11" name="Group 131"/>
          <p:cNvGraphicFramePr>
            <a:graphicFrameLocks noGrp="1"/>
          </p:cNvGraphicFramePr>
          <p:nvPr>
            <p:ph/>
          </p:nvPr>
        </p:nvGraphicFramePr>
        <p:xfrm>
          <a:off x="640080" y="1773238"/>
          <a:ext cx="11018520" cy="4389440"/>
        </p:xfrm>
        <a:graphic>
          <a:graphicData uri="http://schemas.openxmlformats.org/drawingml/2006/table">
            <a:tbl>
              <a:tblPr/>
              <a:tblGrid>
                <a:gridCol w="5509260">
                  <a:extLst>
                    <a:ext uri="{9D8B030D-6E8A-4147-A177-3AD203B41FA5}">
                      <a16:colId xmlns:a16="http://schemas.microsoft.com/office/drawing/2014/main" val="20000"/>
                    </a:ext>
                  </a:extLst>
                </a:gridCol>
                <a:gridCol w="5509260">
                  <a:extLst>
                    <a:ext uri="{9D8B030D-6E8A-4147-A177-3AD203B41FA5}">
                      <a16:colId xmlns:a16="http://schemas.microsoft.com/office/drawing/2014/main" val="20001"/>
                    </a:ext>
                  </a:extLst>
                </a:gridCol>
              </a:tblGrid>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ΑΚΡΟΣΤΙΧΙΔΑ</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Ιησούς Χριστός Θεού Υιός Σωτήρ  (Ι.Χ.Θ.Υ.Σ.)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a:ln>
                            <a:noFill/>
                          </a:ln>
                          <a:solidFill>
                            <a:schemeClr val="tx1"/>
                          </a:solidFill>
                          <a:effectLst/>
                          <a:latin typeface="Arial" charset="0"/>
                        </a:rPr>
                        <a:t>ΟΠΤΙΚΟΠΟΙΗΣΗ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Αφηρημένες έννοιες συνδέονται με εικόνες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ΕΝΝΟΙΟΛΟΓΙΚΗ ΚΑΤΗΓΟΡΙΟΠΟΙΗΣΗ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Supermarket</a:t>
                      </a:r>
                      <a:r>
                        <a:rPr kumimoji="0" lang="el-GR" sz="2000" b="0" i="0" u="none" strike="noStrike" cap="none" normalizeH="0" baseline="0" dirty="0">
                          <a:ln>
                            <a:noFill/>
                          </a:ln>
                          <a:solidFill>
                            <a:schemeClr val="tx1"/>
                          </a:solidFill>
                          <a:effectLst/>
                          <a:latin typeface="Arial" charset="0"/>
                        </a:rPr>
                        <a:t>: φρούτα, απορρυπαντικά...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ΡΙΜΑ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Οι βασικές λέξεις εντάσσονται σε τραγουδάκι, ποίημα...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ΑΣΤΕΙΕΣ ΣΥΣΧΕΤΙΣΕΙΣ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Ικτίνος και Καλλικράτης (το Κτήνος ο Καλλικράτης)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ΣΥΝΔΕΣΗ ΛΕΞΕΩΝ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rPr>
                        <a:t>Βάζω τις λέξεις σε ιστορία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793" name="Rectangle 110"/>
          <p:cNvSpPr>
            <a:spLocks noChangeArrowheads="1"/>
          </p:cNvSpPr>
          <p:nvPr/>
        </p:nvSpPr>
        <p:spPr bwMode="auto">
          <a:xfrm>
            <a:off x="3498057" y="394335"/>
            <a:ext cx="5302566" cy="863600"/>
          </a:xfrm>
          <a:prstGeom prst="rect">
            <a:avLst/>
          </a:prstGeom>
          <a:solidFill>
            <a:schemeClr val="bg1"/>
          </a:solidFill>
          <a:ln w="9525">
            <a:solidFill>
              <a:schemeClr val="bg1"/>
            </a:solidFill>
            <a:miter lim="800000"/>
            <a:headEnd/>
            <a:tailEnd/>
          </a:ln>
        </p:spPr>
        <p:txBody>
          <a:bodyPr wrap="none" anchor="ctr"/>
          <a:lstStyle/>
          <a:p>
            <a:pPr algn="ctr"/>
            <a:r>
              <a:rPr lang="el-GR" sz="2400" b="1" dirty="0">
                <a:highlight>
                  <a:srgbClr val="000000"/>
                </a:highlight>
              </a:rPr>
              <a:t>ΕΣΩΤΕΡΙΚΕΣ</a:t>
            </a:r>
          </a:p>
          <a:p>
            <a:pPr algn="ctr"/>
            <a:r>
              <a:rPr lang="el-GR" sz="2400" b="1" dirty="0">
                <a:highlight>
                  <a:srgbClr val="000000"/>
                </a:highlight>
              </a:rPr>
              <a:t>ΓΝΩΣΤΙΚΕΣ ΜΝΗΜΟΝΙΚΕΣ ΤΕΧΝΙΚΕΣ</a:t>
            </a:r>
          </a:p>
          <a:p>
            <a:pPr algn="ctr"/>
            <a:r>
              <a:rPr lang="el-GR" sz="2400" b="1" dirty="0">
                <a:highlight>
                  <a:srgbClr val="000000"/>
                </a:highlight>
              </a:rPr>
              <a:t>(παραδείγματα)</a:t>
            </a:r>
          </a:p>
        </p:txBody>
      </p:sp>
    </p:spTree>
  </p:cSld>
  <p:clrMapOvr>
    <a:masterClrMapping/>
  </p:clrMapOvr>
  <p:transition>
    <p:dissolv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96" name="Group 88"/>
          <p:cNvGraphicFramePr>
            <a:graphicFrameLocks noGrp="1"/>
          </p:cNvGraphicFramePr>
          <p:nvPr>
            <p:ph type="tbl" idx="1"/>
          </p:nvPr>
        </p:nvGraphicFramePr>
        <p:xfrm>
          <a:off x="198120" y="0"/>
          <a:ext cx="11887200" cy="6888190"/>
        </p:xfrm>
        <a:graphic>
          <a:graphicData uri="http://schemas.openxmlformats.org/drawingml/2006/table">
            <a:tbl>
              <a:tblPr/>
              <a:tblGrid>
                <a:gridCol w="3966528">
                  <a:extLst>
                    <a:ext uri="{9D8B030D-6E8A-4147-A177-3AD203B41FA5}">
                      <a16:colId xmlns:a16="http://schemas.microsoft.com/office/drawing/2014/main" val="20000"/>
                    </a:ext>
                  </a:extLst>
                </a:gridCol>
                <a:gridCol w="7920672">
                  <a:extLst>
                    <a:ext uri="{9D8B030D-6E8A-4147-A177-3AD203B41FA5}">
                      <a16:colId xmlns:a16="http://schemas.microsoft.com/office/drawing/2014/main" val="20001"/>
                    </a:ext>
                  </a:extLst>
                </a:gridCol>
              </a:tblGrid>
              <a:tr h="639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chemeClr val="bg1"/>
                          </a:solidFill>
                          <a:effectLst/>
                          <a:latin typeface="Arial" charset="0"/>
                        </a:rPr>
                        <a:t>LASSI (AUSTIN, 1981)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Learning and Study Strategies Inventory</a:t>
                      </a:r>
                      <a:r>
                        <a:rPr kumimoji="0" lang="el-GR" sz="1400" b="1" i="0" u="none" strike="noStrike" cap="none" normalizeH="0" baseline="0" dirty="0">
                          <a:ln>
                            <a:noFill/>
                          </a:ln>
                          <a:solidFill>
                            <a:schemeClr val="bg1"/>
                          </a:solidFill>
                          <a:effectLst/>
                          <a:latin typeface="Arial" charset="0"/>
                        </a:rPr>
                        <a:t> ΘΕΜΑΤΑ ΠΟΥ ΠΕΡΙΛΑΜΒΑΝΟΝΤΑΙ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bg1"/>
                          </a:solidFill>
                          <a:effectLst/>
                          <a:latin typeface="Arial" charset="0"/>
                        </a:rPr>
                        <a:t>ΠΑΡΑΔΕΙΓΜΑΤΑ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1. ΑΓΧΟΣ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Ανησυχώ ότι δε θα πάω καλά (στις εξετάσεις) και αυτό επηρεάζει τη συγκέντρωσή μου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Όταν αρχίζουν οι εξετάσεις, αισθάνομαι σίγουρος ότι θα τα πάω καλά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8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2. ΣΤΑΣΕΙΣ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Η επιτυχία στο σχολείο είναι πολύ σημαντική για μένα.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Αισθάνομαι μπερδεμένος και δεν μπορώ να αποφασίσω τι πρέπει να κάνω με τις σπουδές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3. ΣΥΓΚΕΝΤΡΩΣΗ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Συχνά ανακαλύπτω ότι διάβασα κάτι αλλά δεν καταλαβαίνω τι αφορούσε</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Συγκεντρώνομαι πολύ όταν μελετώ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8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4. ΕΠΕΞΕΡΓΑΣΙΑ ΠΛΗΡΟΦΟΡΙΩΝ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Προσπαθώ να βρίσκω σχέσεις ανάμεσα σε αυτό που διαβάζω και σε αυτά που ήδη γνωρίζω</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Όταν μελετώ, οργανώνω το υλικό στο μυαλό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0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5. ΚΙΝΗΤΡΑ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Βιάζομαι να κάνω τις εργασίες που μας αναθέτουν και να τελειώνω, παρά να κάνω καλή δουλειά</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Φαίνεται ότι καταφέρνω να βρίσκω κάθε είδους δικαιολογίες φτάνει να μη μελετήσω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4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6. ΧΡΟΝΙΚΟΣ ΠΡΟΓΡΑΜΜΑΤΙΣΜΟΣ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Μελετώ μόνο όταν υπάρχει η πίεση των εξετάσεων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Αξιοποιώ το χρόνο ανάμεσα στις παραδόσεις μελετώντας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84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7. ΕΠΙΛΟΓΗ ΚΥΡΙΩΝ ΙΔΕΩΝ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Η υπογράμμιση με βοηθά όταν κάνω επισκόπηση του κειμένου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Όταν διαβάζω δυσκολεύομαι να βρω ποια είναι τα σημαντικά σημεία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3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8. ΑΥΤΟΕΞΕΤΑΣΗ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Σταματώ κατά διαστήματα το διάβασμα και επαναλαμβάνω αυτά που έχουν λεχθεί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Σπάνια κάνω εξετάσεις πριν από τις εξετάσεις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9. ΒΟΗΘΗΜΑΤΑ ΜΕΛΕΤΗΣ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Δε λύνω ασκήσεις και ενδεικτικά προβλήματα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Κάνω σχήματα, διαγράμματα ή πίνακες για να συνοψίσω το υλικό των μαθημάτων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10. ΣΤΡΑΤΗΓΙΚΕΣ ΕΞΕΤΑΣΕΩΝ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Εξετάζω καλά το νόημα της ερώτησης πριν απαντήσω</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Την ώρα της εξέτασης ανακαλύπτω ότι έχω διαβάσει λάθος ύλη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ransition>
    <p:dissolv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περιεχομένου"/>
          <p:cNvSpPr>
            <a:spLocks noGrp="1"/>
          </p:cNvSpPr>
          <p:nvPr>
            <p:ph/>
          </p:nvPr>
        </p:nvSpPr>
        <p:spPr/>
        <p:txBody>
          <a:bodyPr/>
          <a:lstStyle/>
          <a:p>
            <a:pPr eaLnBrk="1" hangingPunct="1">
              <a:buFontTx/>
              <a:buNone/>
            </a:pPr>
            <a:endParaRPr lang="el-GR" dirty="0"/>
          </a:p>
          <a:p>
            <a:pPr eaLnBrk="1" hangingPunct="1">
              <a:buFontTx/>
              <a:buNone/>
            </a:pPr>
            <a:endParaRPr lang="el-GR" dirty="0"/>
          </a:p>
          <a:p>
            <a:pPr eaLnBrk="1" hangingPunct="1">
              <a:buFontTx/>
              <a:buNone/>
            </a:pPr>
            <a:endParaRPr lang="el-GR" dirty="0"/>
          </a:p>
          <a:p>
            <a:pPr algn="ctr" eaLnBrk="1" hangingPunct="1">
              <a:buFontTx/>
              <a:buNone/>
            </a:pPr>
            <a:r>
              <a:rPr lang="el-GR" sz="4000" dirty="0">
                <a:solidFill>
                  <a:schemeClr val="bg1"/>
                </a:solidFill>
              </a:rPr>
              <a:t>ΟΙ ΠΙΟ ΑΠΟΤΕΛΕΣΜΑΤΙΚΕΣ ΠΑΡΕΜΒΑΣΕΙΣ ΑΠΑΙΤΟΥΝ ΣΥΝΔΥΑΣΜΟ ΓΝΩΣΤΙΚΩΝ ΚΑΙ ΜΕΤΑΓΝΩΣΤΙΚΩΝ ΣΤΡΑΤΗΓΙΚΩΝ ΜΑΘΗΣΗΣ</a:t>
            </a:r>
          </a:p>
        </p:txBody>
      </p:sp>
    </p:spTree>
  </p:cSld>
  <p:clrMapOvr>
    <a:masterClrMapping/>
  </p:clrMapOvr>
  <p:transition>
    <p:dissolv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55631" y="1441938"/>
            <a:ext cx="7080738" cy="3974124"/>
          </a:xfrm>
        </p:spPr>
        <p:txBody>
          <a:bodyPr rtlCol="0">
            <a:normAutofit/>
          </a:bodyPr>
          <a:lstStyle/>
          <a:p>
            <a:pPr algn="ctr">
              <a:defRPr/>
            </a:pPr>
            <a:br>
              <a:rPr lang="el-GR" sz="1400" dirty="0">
                <a:solidFill>
                  <a:schemeClr val="bg1">
                    <a:lumMod val="95000"/>
                    <a:lumOff val="5000"/>
                  </a:schemeClr>
                </a:solidFill>
              </a:rPr>
            </a:br>
            <a:br>
              <a:rPr lang="el-GR" sz="1400" dirty="0">
                <a:solidFill>
                  <a:schemeClr val="bg1">
                    <a:lumMod val="95000"/>
                    <a:lumOff val="5000"/>
                  </a:schemeClr>
                </a:solidFill>
              </a:rPr>
            </a:br>
            <a:r>
              <a:rPr lang="el-GR" sz="1400" b="1" dirty="0">
                <a:solidFill>
                  <a:schemeClr val="bg1">
                    <a:lumMod val="95000"/>
                    <a:lumOff val="5000"/>
                  </a:schemeClr>
                </a:solidFill>
              </a:rPr>
              <a:t>ΣΥΜΒΟΥΛΕΥΤΙΚΗ </a:t>
            </a:r>
            <a:br>
              <a:rPr lang="el-GR" sz="1400" b="1" dirty="0">
                <a:solidFill>
                  <a:schemeClr val="bg1">
                    <a:lumMod val="95000"/>
                    <a:lumOff val="5000"/>
                  </a:schemeClr>
                </a:solidFill>
              </a:rPr>
            </a:br>
            <a:r>
              <a:rPr lang="el-GR" sz="1400" b="1" dirty="0">
                <a:solidFill>
                  <a:schemeClr val="bg1">
                    <a:lumMod val="95000"/>
                    <a:lumOff val="5000"/>
                  </a:schemeClr>
                </a:solidFill>
              </a:rPr>
              <a:t>ΓΟΝΕΩΝ κι ΕΚΠΑΙΔΕΥΤΙΚΩΝ </a:t>
            </a:r>
            <a:br>
              <a:rPr lang="el-GR" sz="1400" dirty="0">
                <a:solidFill>
                  <a:schemeClr val="bg1">
                    <a:lumMod val="95000"/>
                    <a:lumOff val="5000"/>
                  </a:schemeClr>
                </a:solidFill>
              </a:rPr>
            </a:br>
            <a:br>
              <a:rPr lang="el-GR" sz="1400" dirty="0">
                <a:solidFill>
                  <a:schemeClr val="bg1">
                    <a:lumMod val="95000"/>
                    <a:lumOff val="5000"/>
                  </a:schemeClr>
                </a:solidFill>
              </a:rPr>
            </a:br>
            <a:r>
              <a:rPr lang="el-GR" sz="1400" dirty="0">
                <a:solidFill>
                  <a:schemeClr val="bg1">
                    <a:lumMod val="95000"/>
                    <a:lumOff val="5000"/>
                  </a:schemeClr>
                </a:solidFill>
              </a:rPr>
              <a:t>Δρ. Ανδρέας Γρ. Κανδαράκης</a:t>
            </a:r>
            <a:br>
              <a:rPr lang="el-GR" sz="1400" dirty="0">
                <a:solidFill>
                  <a:schemeClr val="bg1">
                    <a:lumMod val="95000"/>
                    <a:lumOff val="5000"/>
                  </a:schemeClr>
                </a:solidFill>
              </a:rPr>
            </a:br>
            <a:r>
              <a:rPr lang="el-GR" sz="1400" dirty="0">
                <a:solidFill>
                  <a:schemeClr val="bg1">
                    <a:lumMod val="95000"/>
                    <a:lumOff val="5000"/>
                  </a:schemeClr>
                </a:solidFill>
              </a:rPr>
              <a:t>Ειδικός Ψυχοπαιδαγωγός &amp; Σύμβουλος Οικογένειας</a:t>
            </a:r>
            <a:br>
              <a:rPr lang="el-GR" sz="1400" dirty="0">
                <a:solidFill>
                  <a:schemeClr val="bg1">
                    <a:lumMod val="95000"/>
                    <a:lumOff val="5000"/>
                  </a:schemeClr>
                </a:solidFill>
              </a:rPr>
            </a:br>
            <a:r>
              <a:rPr lang="el-GR" sz="1400" dirty="0">
                <a:solidFill>
                  <a:schemeClr val="bg1">
                    <a:lumMod val="95000"/>
                    <a:lumOff val="5000"/>
                  </a:schemeClr>
                </a:solidFill>
              </a:rPr>
              <a:t>Υπεύθυνος Τμήματος «Ψυχοπαιδαγωγικής Αντιμετώπισης Δυσκολιών Μάθησης και Προβλημάτων Συμπεριφοράς» της Ελληνικής Εταιρείας Ιατρικής Ψυχολογίας (https://medicalpsychology.eu/)</a:t>
            </a:r>
            <a:br>
              <a:rPr lang="el-GR" sz="1400" dirty="0">
                <a:solidFill>
                  <a:schemeClr val="bg1">
                    <a:lumMod val="95000"/>
                    <a:lumOff val="5000"/>
                  </a:schemeClr>
                </a:solidFill>
              </a:rPr>
            </a:br>
            <a:br>
              <a:rPr lang="el-GR" sz="1400" dirty="0">
                <a:solidFill>
                  <a:schemeClr val="bg1">
                    <a:lumMod val="95000"/>
                    <a:lumOff val="5000"/>
                  </a:schemeClr>
                </a:solidFill>
              </a:rPr>
            </a:br>
            <a:br>
              <a:rPr lang="el-GR" sz="1400" dirty="0">
                <a:solidFill>
                  <a:schemeClr val="bg1">
                    <a:lumMod val="95000"/>
                    <a:lumOff val="5000"/>
                  </a:schemeClr>
                </a:solidFill>
              </a:rPr>
            </a:br>
            <a:br>
              <a:rPr lang="el-GR" sz="1400" dirty="0">
                <a:solidFill>
                  <a:schemeClr val="bg1">
                    <a:lumMod val="95000"/>
                    <a:lumOff val="5000"/>
                  </a:schemeClr>
                </a:solidFill>
              </a:rPr>
            </a:br>
            <a:endParaRPr lang="el-GR" sz="1400"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2208213" y="188913"/>
            <a:ext cx="8229600" cy="431800"/>
          </a:xfrm>
        </p:spPr>
        <p:txBody>
          <a:bodyPr>
            <a:normAutofit fontScale="90000"/>
          </a:bodyPr>
          <a:lstStyle/>
          <a:p>
            <a:pPr eaLnBrk="1" hangingPunct="1"/>
            <a:r>
              <a:rPr lang="en-US" sz="1600" b="1"/>
              <a:t>KA</a:t>
            </a:r>
            <a:r>
              <a:rPr lang="el-GR" sz="1600" b="1"/>
              <a:t>ΠΟΙΕΣ ΑΠΟ ΤΙΣ ΣΥΧΝΑ ΕΜΦΑΝΙΖΟΜΕΝΕΣ </a:t>
            </a:r>
            <a:br>
              <a:rPr lang="el-GR" sz="1600" b="1"/>
            </a:br>
            <a:r>
              <a:rPr lang="el-GR" sz="1600" b="1"/>
              <a:t>ΨΥΧΙΚΕΣ ΔΙΑΤΑΡΑΧΕΣ ΚΑΙ ΔΙΑΤΑΡΑΧΕΣ ΣΥΜΠΕΡΙΦΟΡΑΣ</a:t>
            </a:r>
            <a:br>
              <a:rPr lang="el-GR" sz="1600" b="1"/>
            </a:br>
            <a:r>
              <a:rPr lang="el-GR" sz="1600" b="1"/>
              <a:t>(</a:t>
            </a:r>
            <a:r>
              <a:rPr lang="en-US" sz="1600" b="1"/>
              <a:t>DSM-IV-TR 2000 A.P.A.)</a:t>
            </a:r>
            <a:endParaRPr lang="el-GR" sz="1600" b="1"/>
          </a:p>
        </p:txBody>
      </p:sp>
      <p:graphicFrame>
        <p:nvGraphicFramePr>
          <p:cNvPr id="53320" name="Group 72"/>
          <p:cNvGraphicFramePr>
            <a:graphicFrameLocks noGrp="1"/>
          </p:cNvGraphicFramePr>
          <p:nvPr>
            <p:ph type="tbl" idx="1"/>
          </p:nvPr>
        </p:nvGraphicFramePr>
        <p:xfrm>
          <a:off x="1524000" y="777875"/>
          <a:ext cx="9144000" cy="6080736"/>
        </p:xfrm>
        <a:graphic>
          <a:graphicData uri="http://schemas.openxmlformats.org/drawingml/2006/table">
            <a:tbl>
              <a:tblPr/>
              <a:tblGrid>
                <a:gridCol w="4758357">
                  <a:extLst>
                    <a:ext uri="{9D8B030D-6E8A-4147-A177-3AD203B41FA5}">
                      <a16:colId xmlns:a16="http://schemas.microsoft.com/office/drawing/2014/main" val="20000"/>
                    </a:ext>
                  </a:extLst>
                </a:gridCol>
                <a:gridCol w="4385643">
                  <a:extLst>
                    <a:ext uri="{9D8B030D-6E8A-4147-A177-3AD203B41FA5}">
                      <a16:colId xmlns:a16="http://schemas.microsoft.com/office/drawing/2014/main" val="20001"/>
                    </a:ext>
                  </a:extLst>
                </a:gridCol>
              </a:tblGrid>
              <a:tr h="119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ΔΙΑΘΕΣΗΣ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1"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Κατάθλιψη </a:t>
                      </a:r>
                      <a:r>
                        <a:rPr kumimoji="0" lang="el-GR" sz="1000" b="0" i="0" u="none" strike="noStrike" cap="none" normalizeH="0" baseline="0">
                          <a:ln>
                            <a:noFill/>
                          </a:ln>
                          <a:solidFill>
                            <a:schemeClr val="tx1"/>
                          </a:solidFill>
                          <a:effectLst/>
                          <a:latin typeface="Arial" charset="0"/>
                        </a:rPr>
                        <a:t>(με συμπτώματα όπως: διαταραγμένος ύπνος, απώλεια αυτοπεποίθησης,  κόπωση, μειωμένη συγκέντρωση, διαταραγμένη όρεξη, σκέψεις ή πράξεις αυτοκτονίας)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Διπολική διαταραχή</a:t>
                      </a:r>
                      <a:r>
                        <a:rPr kumimoji="0" lang="el-GR" sz="1000" b="0" i="0" u="none" strike="noStrike" cap="none" normalizeH="0" baseline="0">
                          <a:ln>
                            <a:noFill/>
                          </a:ln>
                          <a:solidFill>
                            <a:schemeClr val="tx1"/>
                          </a:solidFill>
                          <a:effectLst/>
                          <a:latin typeface="Arial" charset="0"/>
                        </a:rPr>
                        <a:t> (με συμπτώματα όπως : αυξημένη ενεργητικότητα, γρήγορη ομιλία, μειωμένη ανάγκη για ύπνο, ευερεθιστικότητα, άρση αναστολών, υπερτίμηση του εαυτού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2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ΑΓΧΟΥΣ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Πανικός</a:t>
                      </a:r>
                      <a:r>
                        <a:rPr kumimoji="0" lang="el-GR" sz="1000" b="0" i="0" u="none" strike="noStrike" cap="none" normalizeH="0" baseline="0">
                          <a:ln>
                            <a:noFill/>
                          </a:ln>
                          <a:solidFill>
                            <a:schemeClr val="tx1"/>
                          </a:solidFill>
                          <a:effectLst/>
                          <a:latin typeface="Arial" charset="0"/>
                        </a:rPr>
                        <a:t> (ξαφνικός και έντονος φόβος ή δυσφορία με συμπτώματα όπως : ταχυπαλμία, ναυτία, μούδιασμα, ασφυξία...)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Ειδική φοβία</a:t>
                      </a:r>
                      <a:r>
                        <a:rPr kumimoji="0" lang="el-GR" sz="1200" b="0" i="0" u="none" strike="noStrike" cap="none" normalizeH="0" baseline="0">
                          <a:ln>
                            <a:noFill/>
                          </a:ln>
                          <a:solidFill>
                            <a:schemeClr val="tx1"/>
                          </a:solidFill>
                          <a:effectLst/>
                          <a:latin typeface="Arial" charset="0"/>
                        </a:rPr>
                        <a:t> (</a:t>
                      </a:r>
                      <a:r>
                        <a:rPr kumimoji="0" lang="el-GR" sz="1000" b="0" i="0" u="none" strike="noStrike" cap="none" normalizeH="0" baseline="0">
                          <a:ln>
                            <a:noFill/>
                          </a:ln>
                          <a:solidFill>
                            <a:schemeClr val="tx1"/>
                          </a:solidFill>
                          <a:effectLst/>
                          <a:latin typeface="Arial" charset="0"/>
                        </a:rPr>
                        <a:t>παράλογα έντονος φόβος για συγκεκριμένα αντικείμενα καταστάσεις, όπως το αεροπλάνο, τα ζώα, το ύψος, τα έντομα...)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Κοινωνική φοβία</a:t>
                      </a:r>
                      <a:r>
                        <a:rPr kumimoji="0" lang="el-GR" sz="1000" b="0" i="0" u="none" strike="noStrike" cap="none" normalizeH="0" baseline="0">
                          <a:ln>
                            <a:noFill/>
                          </a:ln>
                          <a:solidFill>
                            <a:schemeClr val="tx1"/>
                          </a:solidFill>
                          <a:effectLst/>
                          <a:latin typeface="Arial" charset="0"/>
                        </a:rPr>
                        <a:t> (έντονος φόβος για συμμετοχή σε ομαδικές δραστηριότητες, μοναχικότητα...)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Ιδεοψυχαναγκαστική διαταραχή</a:t>
                      </a:r>
                      <a:r>
                        <a:rPr kumimoji="0" lang="el-GR" sz="1000" b="0" i="0" u="none" strike="noStrike" cap="none" normalizeH="0" baseline="0">
                          <a:ln>
                            <a:noFill/>
                          </a:ln>
                          <a:solidFill>
                            <a:schemeClr val="tx1"/>
                          </a:solidFill>
                          <a:effectLst/>
                          <a:latin typeface="Arial" charset="0"/>
                        </a:rPr>
                        <a:t> (ψευδείς σκέψεις, ιδέες, εικόνες που επαναλαμβάνονται και βιώνονται με ένταση π.χ. Η πόρτα είναι ξεκλείδωτη και πρέπει να κλείσει, υπάρχει σκόνη και πρέπει να καθαριστεί...)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Μετατραυματική διαταραχή άγχους</a:t>
                      </a:r>
                      <a:r>
                        <a:rPr kumimoji="0" lang="el-GR" sz="1000" b="0" i="0" u="none" strike="noStrike" cap="none" normalizeH="0" baseline="0">
                          <a:ln>
                            <a:noFill/>
                          </a:ln>
                          <a:solidFill>
                            <a:schemeClr val="tx1"/>
                          </a:solidFill>
                          <a:effectLst/>
                          <a:latin typeface="Arial" charset="0"/>
                        </a:rPr>
                        <a:t> ((άγχος προκαλούμενο ύστερα από φυσική καταστροφή, βίαιη ενέργεια...)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1" i="0" u="none" strike="noStrike" cap="none" normalizeH="0" baseline="0">
                          <a:ln>
                            <a:noFill/>
                          </a:ln>
                          <a:solidFill>
                            <a:schemeClr val="tx1"/>
                          </a:solidFill>
                          <a:effectLst/>
                          <a:latin typeface="Arial" charset="0"/>
                        </a:rPr>
                        <a:t> Γενικευμένη αγχώδης διαταραχή</a:t>
                      </a:r>
                      <a:r>
                        <a:rPr kumimoji="0" lang="el-GR" sz="1000" b="0" i="0" u="none" strike="noStrike" cap="none" normalizeH="0" baseline="0">
                          <a:ln>
                            <a:noFill/>
                          </a:ln>
                          <a:solidFill>
                            <a:schemeClr val="tx1"/>
                          </a:solidFill>
                          <a:effectLst/>
                          <a:latin typeface="Arial" charset="0"/>
                        </a:rPr>
                        <a:t> (χρόνιες, έντονες και ανυπόστατες ανησυχίες για καταστάσεις που δεν είναι επικίνδυνες με συμπτώματα, όπως νευρικότητα, αγωνία, ευερεθιστικότητα, δυσκολίες στον ύπνο...)</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Αγχώδης διαταραχή οφειλόμενη σε κάποια γενική σωματική νόσο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ΆΛΛΕΣ ΔΙΑΤΑΡΑΧΕΣ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όπως: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err="1">
                          <a:ln>
                            <a:noFill/>
                          </a:ln>
                          <a:solidFill>
                            <a:schemeClr val="tx1"/>
                          </a:solidFill>
                          <a:effectLst/>
                          <a:latin typeface="Arial" charset="0"/>
                        </a:rPr>
                        <a:t>Ψυχωσικές</a:t>
                      </a:r>
                      <a:r>
                        <a:rPr kumimoji="0" lang="el-GR" sz="1200" b="1" i="0" u="none" strike="noStrike" cap="none" normalizeH="0" baseline="0" dirty="0">
                          <a:ln>
                            <a:noFill/>
                          </a:ln>
                          <a:solidFill>
                            <a:schemeClr val="tx1"/>
                          </a:solidFill>
                          <a:effectLst/>
                          <a:latin typeface="Arial" charset="0"/>
                        </a:rPr>
                        <a:t> διαταραχές</a:t>
                      </a:r>
                      <a:r>
                        <a:rPr kumimoji="0" lang="el-GR" sz="1200" b="0" i="0" u="none" strike="noStrike" cap="none" normalizeH="0" baseline="0" dirty="0">
                          <a:ln>
                            <a:noFill/>
                          </a:ln>
                          <a:solidFill>
                            <a:schemeClr val="tx1"/>
                          </a:solidFill>
                          <a:effectLst/>
                          <a:latin typeface="Arial" charset="0"/>
                        </a:rPr>
                        <a:t> (κοινωνική απόσυρση, διαταραγμένη σκέψη, ψευδαισθήσεις...)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a:ln>
                            <a:noFill/>
                          </a:ln>
                          <a:solidFill>
                            <a:schemeClr val="tx1"/>
                          </a:solidFill>
                          <a:effectLst/>
                          <a:latin typeface="Arial" charset="0"/>
                        </a:rPr>
                        <a:t>Διαταραχή ελλειμματικής προσοχής-υπερκινητικότητα</a:t>
                      </a:r>
                      <a:r>
                        <a:rPr kumimoji="0" lang="en-US" sz="1200" b="1" i="0" u="none" strike="noStrike" cap="none" normalizeH="0" baseline="0" dirty="0">
                          <a:ln>
                            <a:noFill/>
                          </a:ln>
                          <a:solidFill>
                            <a:schemeClr val="tx1"/>
                          </a:solidFill>
                          <a:effectLst/>
                          <a:latin typeface="Arial" charset="0"/>
                        </a:rPr>
                        <a:t>  </a:t>
                      </a:r>
                      <a:r>
                        <a:rPr kumimoji="0" lang="el-GR" sz="1200" b="0" i="0" u="none" strike="noStrike" cap="none" normalizeH="0" baseline="0" dirty="0">
                          <a:ln>
                            <a:noFill/>
                          </a:ln>
                          <a:solidFill>
                            <a:schemeClr val="tx1"/>
                          </a:solidFill>
                          <a:effectLst/>
                          <a:latin typeface="Arial" charset="0"/>
                        </a:rPr>
                        <a:t> ( δυσκολία στη διατήρηση της προσοχής, υπερβολική σωματική ανησυχία, παρορμητικότητα)</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dissolv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7 - TextBox"/>
          <p:cNvSpPr txBox="1">
            <a:spLocks noChangeArrowheads="1"/>
          </p:cNvSpPr>
          <p:nvPr/>
        </p:nvSpPr>
        <p:spPr bwMode="auto">
          <a:xfrm>
            <a:off x="7175500" y="3429000"/>
            <a:ext cx="1873250" cy="369888"/>
          </a:xfrm>
          <a:prstGeom prst="rect">
            <a:avLst/>
          </a:prstGeom>
          <a:noFill/>
          <a:ln w="9525">
            <a:noFill/>
            <a:miter lim="800000"/>
            <a:headEnd/>
            <a:tailEnd/>
          </a:ln>
        </p:spPr>
        <p:txBody>
          <a:bodyPr>
            <a:spAutoFit/>
          </a:bodyPr>
          <a:lstStyle/>
          <a:p>
            <a:endParaRPr lang="el-GR">
              <a:latin typeface="Calibri" pitchFamily="34" charset="0"/>
            </a:endParaRPr>
          </a:p>
        </p:txBody>
      </p:sp>
      <p:graphicFrame>
        <p:nvGraphicFramePr>
          <p:cNvPr id="12" name="11 - Διάγραμμα"/>
          <p:cNvGraphicFramePr/>
          <p:nvPr/>
        </p:nvGraphicFramePr>
        <p:xfrm>
          <a:off x="2135560" y="260648"/>
          <a:ext cx="792088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1981200" y="274638"/>
            <a:ext cx="8229600" cy="6583362"/>
          </a:xfrm>
        </p:spPr>
        <p:txBody>
          <a:bodyPr/>
          <a:lstStyle/>
          <a:p>
            <a:pPr algn="l" eaLnBrk="1" hangingPunct="1"/>
            <a:r>
              <a:rPr lang="el-GR" sz="2400"/>
              <a:t>Η τωρινή μας κατάσταση είναι αποτέλεσμα των χτεσινών μας σκέψεων και οι σημερινές μας σκέψεις  πλάθουν την αυριανή μας ζωή: η ζωή μας είναι δημιούργημα της σκέψης μας</a:t>
            </a:r>
            <a:br>
              <a:rPr lang="el-GR" sz="2400"/>
            </a:br>
            <a:r>
              <a:rPr lang="el-GR" sz="2400" b="1" i="1"/>
              <a:t>Νταμμαπάντα η οδός της αλήθειας </a:t>
            </a:r>
            <a:r>
              <a:rPr lang="el-GR" sz="2400"/>
              <a:t>(483 π.Χ.) </a:t>
            </a:r>
            <a:br>
              <a:rPr lang="el-GR" sz="2400"/>
            </a:br>
            <a:br>
              <a:rPr lang="el-GR" sz="2400"/>
            </a:br>
            <a:br>
              <a:rPr lang="el-GR" sz="2400"/>
            </a:br>
            <a:r>
              <a:rPr lang="el-GR" sz="2400"/>
              <a:t>Γεννηθήκαμε μια φορά και δε γίνεται να γεννηθούμε και δεύτερη, κι είναι  βέβαιο πως δε θα υπάρξουμε ξανά στον αιώνα τον άπαντα. Εσύ όμως, ενώ δεν εξουσιάζεις το αύριο, αναβάλλεις την ευτυχία για αργότερα. Κι η ζωή κυλά με αναβολές, κι ο καθένας μας πεθαίνει μες στις έγνοιες. </a:t>
            </a:r>
            <a:br>
              <a:rPr lang="el-GR" sz="2400"/>
            </a:br>
            <a:r>
              <a:rPr lang="el-GR" sz="2400" b="1" i="1"/>
              <a:t>Επίκουρου Προσφώνησις 14 </a:t>
            </a:r>
            <a:r>
              <a:rPr lang="el-GR" sz="2400"/>
              <a:t> (300 π.Χ.)</a:t>
            </a:r>
            <a:br>
              <a:rPr lang="el-GR" sz="2400"/>
            </a:br>
            <a:br>
              <a:rPr lang="el-GR" sz="2400"/>
            </a:br>
            <a:endParaRPr lang="el-G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1139C29-4AF0-3DB8-7BF4-5AC4C3212014}"/>
              </a:ext>
            </a:extLst>
          </p:cNvPr>
          <p:cNvSpPr>
            <a:spLocks noGrp="1" noChangeArrowheads="1"/>
          </p:cNvSpPr>
          <p:nvPr>
            <p:ph type="ctrTitle"/>
          </p:nvPr>
        </p:nvSpPr>
        <p:spPr>
          <a:xfrm>
            <a:off x="2351088" y="188913"/>
            <a:ext cx="7772400" cy="576262"/>
          </a:xfrm>
        </p:spPr>
        <p:txBody>
          <a:bodyPr/>
          <a:lstStyle/>
          <a:p>
            <a:pPr eaLnBrk="1" hangingPunct="1"/>
            <a:r>
              <a:rPr lang="el-GR" altLang="el-GR" sz="2800"/>
              <a:t>ΦΛΟΙΟΣ ΕΓΚΕΦΑΛΙΚΩΝ ΗΜΙΣΦΑΙΡΙΩΝ</a:t>
            </a:r>
          </a:p>
        </p:txBody>
      </p:sp>
      <p:graphicFrame>
        <p:nvGraphicFramePr>
          <p:cNvPr id="2162" name="Group 114">
            <a:extLst>
              <a:ext uri="{FF2B5EF4-FFF2-40B4-BE49-F238E27FC236}">
                <a16:creationId xmlns:a16="http://schemas.microsoft.com/office/drawing/2014/main" id="{5DC28214-C002-EFCF-4DB9-CBCFCFDC77B2}"/>
              </a:ext>
            </a:extLst>
          </p:cNvPr>
          <p:cNvGraphicFramePr>
            <a:graphicFrameLocks noGrp="1"/>
          </p:cNvGraphicFramePr>
          <p:nvPr/>
        </p:nvGraphicFramePr>
        <p:xfrm>
          <a:off x="1703389" y="981075"/>
          <a:ext cx="8785225" cy="5543550"/>
        </p:xfrm>
        <a:graphic>
          <a:graphicData uri="http://schemas.openxmlformats.org/drawingml/2006/table">
            <a:tbl>
              <a:tblPr/>
              <a:tblGrid>
                <a:gridCol w="3082925">
                  <a:extLst>
                    <a:ext uri="{9D8B030D-6E8A-4147-A177-3AD203B41FA5}">
                      <a16:colId xmlns:a16="http://schemas.microsoft.com/office/drawing/2014/main" val="20000"/>
                    </a:ext>
                  </a:extLst>
                </a:gridCol>
                <a:gridCol w="2894012">
                  <a:extLst>
                    <a:ext uri="{9D8B030D-6E8A-4147-A177-3AD203B41FA5}">
                      <a16:colId xmlns:a16="http://schemas.microsoft.com/office/drawing/2014/main" val="20001"/>
                    </a:ext>
                  </a:extLst>
                </a:gridCol>
                <a:gridCol w="2808288">
                  <a:extLst>
                    <a:ext uri="{9D8B030D-6E8A-4147-A177-3AD203B41FA5}">
                      <a16:colId xmlns:a16="http://schemas.microsoft.com/office/drawing/2014/main" val="20002"/>
                    </a:ext>
                  </a:extLst>
                </a:gridCol>
              </a:tblGrid>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ΧΑΡΑΚΤΗΡΙΣΤΙΚΑ ΣΤΟΙΧΕΙΑ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9267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Περίπου 10.000 </a:t>
                      </a:r>
                      <a:r>
                        <a:rPr kumimoji="0" lang="en-US" sz="1800" b="0" i="0" u="none" strike="noStrike" cap="none" normalizeH="0" baseline="0" dirty="0">
                          <a:ln>
                            <a:noFill/>
                          </a:ln>
                          <a:solidFill>
                            <a:schemeClr val="tx1"/>
                          </a:solidFill>
                          <a:effectLst/>
                          <a:latin typeface="Arial" pitchFamily="34" charset="0"/>
                        </a:rPr>
                        <a:t>mi/</a:t>
                      </a:r>
                      <a:r>
                        <a:rPr kumimoji="0" lang="en-US" sz="1800" b="0" i="0" u="none" strike="noStrike" cap="none" normalizeH="0" baseline="0" dirty="0" err="1">
                          <a:ln>
                            <a:noFill/>
                          </a:ln>
                          <a:solidFill>
                            <a:schemeClr val="tx1"/>
                          </a:solidFill>
                          <a:effectLst/>
                          <a:latin typeface="Arial" pitchFamily="34" charset="0"/>
                        </a:rPr>
                        <a:t>sq</a:t>
                      </a:r>
                      <a:r>
                        <a:rPr kumimoji="0" lang="en-US" sz="1800" b="0" i="0" u="none" strike="noStrike" cap="none" normalizeH="0" baseline="0" dirty="0">
                          <a:ln>
                            <a:noFill/>
                          </a:ln>
                          <a:solidFill>
                            <a:schemeClr val="tx1"/>
                          </a:solidFill>
                          <a:effectLst/>
                          <a:latin typeface="Arial" pitchFamily="34" charset="0"/>
                        </a:rPr>
                        <a:t> in </a:t>
                      </a:r>
                      <a:r>
                        <a:rPr kumimoji="0" lang="el-GR" sz="1800" b="0" i="0" u="none" strike="noStrike" cap="none" normalizeH="0" baseline="0" dirty="0">
                          <a:ln>
                            <a:noFill/>
                          </a:ln>
                          <a:solidFill>
                            <a:schemeClr val="tx1"/>
                          </a:solidFill>
                          <a:effectLst/>
                          <a:latin typeface="Arial" pitchFamily="34" charset="0"/>
                        </a:rPr>
                        <a:t>νευρωνικά δίκτυα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Λεπτό όσο 3 ανθρώπινες τρίχες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Λαμβάνουν μέρος σημαντικές γνωστικές λειτουργίες (συλλογισμός, ομιλία, μνήμη)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-περισσότερες συνάψεις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Ταχύτερος ρυθμός αύξησης των νευρωνικών δικτύων οδηγεί σε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1. Καλύτερη  πρόσληψη –επεξεργασία πληροφοριών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2. Καλύτερη αντιμετώπιση πολλαπλών αντικειμένων-στόχων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3. Άνετη πρόσβαση σε γλωσσικές πηγές (ανάγνωση, γραφή, κατανόηση καθώς διδάσκονται)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αργότερα και μπορεί να έχει ως αποτέλεσμα τα αγόρια να ρισκάρουν στη συμπεριφορά, να είναι παρορμητικά,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«να μη σκέφτονται πριν δράσουν»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47528" y="1844824"/>
            <a:ext cx="8229600" cy="1143000"/>
          </a:xfrm>
        </p:spPr>
        <p:txBody>
          <a:bodyPr>
            <a:normAutofit fontScale="90000"/>
          </a:bodyPr>
          <a:lstStyle/>
          <a:p>
            <a:r>
              <a:rPr lang="el-GR" b="1" dirty="0"/>
              <a:t>ΘΕΩΡΗΤΙΚΕΣ ΑΠΟΨΕΙΣ ΓΙΑ ΤΗΝ ΚΑΤΑΘΛΙΨΗ</a:t>
            </a:r>
          </a:p>
        </p:txBody>
      </p:sp>
    </p:spTree>
    <p:extLst>
      <p:ext uri="{BB962C8B-B14F-4D97-AF65-F5344CB8AC3E}">
        <p14:creationId xmlns:p14="http://schemas.microsoft.com/office/powerpoint/2010/main" val="938947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63552" y="548680"/>
            <a:ext cx="8229600" cy="5890666"/>
          </a:xfrm>
        </p:spPr>
        <p:txBody>
          <a:bodyPr>
            <a:noAutofit/>
          </a:bodyPr>
          <a:lstStyle/>
          <a:p>
            <a:r>
              <a:rPr lang="el-GR" sz="2600" dirty="0"/>
              <a:t>Η ειδοποιός διαφορά μεταξύ καταθλιπτικών καταστάσεων και διεργασίας του πένθους εντοπίζεται στο ότι στις φυσιολογικές αντιδράσεις θλίψης ενός ατόμου</a:t>
            </a:r>
            <a:r>
              <a:rPr lang="en-US" sz="2600" dirty="0"/>
              <a:t> </a:t>
            </a:r>
            <a:r>
              <a:rPr lang="el-GR" sz="2600" dirty="0"/>
              <a:t>ο εξωτερικός κόσμος βιώνεται ως συρρικνωμένος (π.χ. έχοντας χάσει ένα σημαντικό πρόσωπο), ενώ στις καταθλιπτικές καταστάσεις, αυτό που βιώνεται ως απολεσθέν ή κατεστραμμένο είναι ένα τμήμα του εαυτού. Η θλίψη έρχεται σε κύματα: επεισόδια έντονου πόνου όταν θυμόμαστε την απώλεια, στα οποία παρεμβάλλονται διαστήματα όπου μπορούμε να λειτουργούμε σχεδόν φυσιολογικά. Αντίθετα, η κατάθλιψη είναι αμείλικτη και μας απονεκρώνει. Η διεργασία πένθους τελειώνει με μια σταδιακή ανάκτηση της καλής διάθεσης, ενώ η κατάθλιψη μπορεί να συνεχιστεί επί αόριστον!</a:t>
            </a:r>
            <a:br>
              <a:rPr lang="el-GR" sz="2600" dirty="0"/>
            </a:br>
            <a:br>
              <a:rPr lang="el-GR" sz="2600" dirty="0"/>
            </a:br>
            <a:r>
              <a:rPr lang="en-US" sz="2800" b="1" dirty="0"/>
              <a:t>(Freud, 1917)</a:t>
            </a:r>
            <a:endParaRPr lang="el-GR" sz="2800" b="1" dirty="0"/>
          </a:p>
        </p:txBody>
      </p:sp>
    </p:spTree>
    <p:extLst>
      <p:ext uri="{BB962C8B-B14F-4D97-AF65-F5344CB8AC3E}">
        <p14:creationId xmlns:p14="http://schemas.microsoft.com/office/powerpoint/2010/main" val="420069160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nvGraphicFramePr>
        <p:xfrm>
          <a:off x="1631507" y="1397000"/>
          <a:ext cx="8784975" cy="374904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Ιατρο-βιολογικό μοντέλο  (εγκέφαλος και σώμα)</a:t>
                      </a:r>
                    </a:p>
                    <a:p>
                      <a:endParaRPr lang="el-GR" sz="2400" dirty="0"/>
                    </a:p>
                  </a:txBody>
                  <a:tcPr/>
                </a:tc>
                <a:tc>
                  <a:txBody>
                    <a:bodyPr/>
                    <a:lstStyle/>
                    <a:p>
                      <a:r>
                        <a:rPr lang="el-GR" sz="2400" dirty="0"/>
                        <a:t>ΧΑΡΑΚΤΗΡΙΣΤΙΚΑ ΤΟΥ ΠΑΙΔΙΟΥ:</a:t>
                      </a:r>
                    </a:p>
                    <a:p>
                      <a:endParaRPr lang="el-GR" sz="2400" dirty="0"/>
                    </a:p>
                    <a:p>
                      <a:r>
                        <a:rPr lang="el-GR" sz="2400" dirty="0"/>
                        <a:t>Γονίδια</a:t>
                      </a:r>
                    </a:p>
                    <a:p>
                      <a:r>
                        <a:rPr lang="el-GR" sz="2400" dirty="0"/>
                        <a:t>Λειτουργία νευροδιαβιβαστών</a:t>
                      </a:r>
                    </a:p>
                    <a:p>
                      <a:r>
                        <a:rPr lang="el-GR" sz="2400" dirty="0"/>
                        <a:t>Νευροτυπική</a:t>
                      </a:r>
                      <a:r>
                        <a:rPr lang="el-GR" sz="2400" baseline="0" dirty="0"/>
                        <a:t> διαφοροποίηση</a:t>
                      </a:r>
                    </a:p>
                    <a:p>
                      <a:r>
                        <a:rPr lang="el-GR" sz="2400" baseline="0" dirty="0"/>
                        <a:t>Ιδιοσυγκρασία </a:t>
                      </a:r>
                    </a:p>
                    <a:p>
                      <a:endParaRPr lang="el-GR" sz="2400" dirty="0"/>
                    </a:p>
                  </a:txBody>
                  <a:tcPr/>
                </a:tc>
                <a:tc>
                  <a:txBody>
                    <a:bodyPr/>
                    <a:lstStyle/>
                    <a:p>
                      <a:r>
                        <a:rPr lang="el-GR" sz="2400" dirty="0"/>
                        <a:t>ΧΑΡΑΚΤΗΡΙΣΤΙΚΑ ΤΟΥ ΠΕΡΙΒΑΛΛΟΝΤΟΣ:</a:t>
                      </a:r>
                    </a:p>
                    <a:p>
                      <a:endParaRPr lang="el-GR" sz="2400" dirty="0"/>
                    </a:p>
                    <a:p>
                      <a:r>
                        <a:rPr lang="el-GR" sz="2400" dirty="0"/>
                        <a:t>Οικογενειακό ιστορικό κατάθλιψης</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60410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521208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ΣΥΜΠΕΡΙΦΟΡΙΚΟ</a:t>
                      </a:r>
                      <a:r>
                        <a:rPr lang="el-GR" sz="2400" baseline="0" dirty="0"/>
                        <a:t> ΜΟΝΤΕΛΟ (μαθημένη/</a:t>
                      </a:r>
                      <a:r>
                        <a:rPr lang="en-US" sz="2400" baseline="0" dirty="0"/>
                        <a:t> </a:t>
                      </a:r>
                      <a:r>
                        <a:rPr lang="el-GR" sz="2400" baseline="0" dirty="0"/>
                        <a:t>επίκτητη συμπεριφορά)</a:t>
                      </a:r>
                      <a:endParaRPr lang="el-GR" sz="2400" dirty="0"/>
                    </a:p>
                  </a:txBody>
                  <a:tcPr/>
                </a:tc>
                <a:tc>
                  <a:txBody>
                    <a:bodyPr/>
                    <a:lstStyle/>
                    <a:p>
                      <a:r>
                        <a:rPr lang="el-GR" sz="2400" dirty="0"/>
                        <a:t>ΧΑΡΑΚΤΗΡΙΣΤΙΚΑ ΤΟΥ ΠΑΙΔΙΟΥ:</a:t>
                      </a:r>
                    </a:p>
                    <a:p>
                      <a:endParaRPr lang="el-GR" sz="2400" dirty="0"/>
                    </a:p>
                    <a:p>
                      <a:endParaRPr lang="el-GR" sz="2400" dirty="0"/>
                    </a:p>
                    <a:p>
                      <a:r>
                        <a:rPr lang="el-GR" sz="2400" dirty="0"/>
                        <a:t>Η</a:t>
                      </a:r>
                      <a:r>
                        <a:rPr lang="el-GR" sz="2400" baseline="0" dirty="0"/>
                        <a:t> καταθλιπτική συμπεριφορά ενισχύεται από την προσοχή των άλλων</a:t>
                      </a:r>
                    </a:p>
                    <a:p>
                      <a:r>
                        <a:rPr lang="el-GR" sz="2400" baseline="0" dirty="0"/>
                        <a:t>Η καταθλιπτική συμπεριφορά απωθεί τους άλλους και απομονώνει περισσότερο το παιδί</a:t>
                      </a:r>
                      <a:endParaRPr lang="el-GR" sz="2400" dirty="0"/>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a:t>
                      </a:r>
                    </a:p>
                    <a:p>
                      <a:r>
                        <a:rPr lang="el-GR" sz="2400" baseline="0" dirty="0"/>
                        <a:t>Το άτομο που φροντίζει ενισχύει την κατάθλιψη</a:t>
                      </a:r>
                    </a:p>
                    <a:p>
                      <a:r>
                        <a:rPr lang="el-GR" sz="2400" baseline="0" dirty="0"/>
                        <a:t>Απόρριψη από συνομήλικους</a:t>
                      </a:r>
                    </a:p>
                    <a:p>
                      <a:r>
                        <a:rPr lang="el-GR" sz="2400" baseline="0" dirty="0"/>
                        <a:t>Εξωτερικοί αρνητικοί παράγοντες</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568896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448056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r>
                        <a:rPr lang="el-GR" sz="2400" dirty="0"/>
                        <a:t>ΓΝΩΣΤΙΚΟ</a:t>
                      </a:r>
                      <a:r>
                        <a:rPr lang="el-GR" sz="2400" baseline="0" dirty="0"/>
                        <a:t> ΜΟΝΤΕΛΟ (σκέψεις και πεποιθήσεις)</a:t>
                      </a:r>
                      <a:endParaRPr lang="el-GR" sz="2400" dirty="0"/>
                    </a:p>
                  </a:txBody>
                  <a:tcPr/>
                </a:tc>
                <a:tc>
                  <a:txBody>
                    <a:bodyPr/>
                    <a:lstStyle/>
                    <a:p>
                      <a:r>
                        <a:rPr lang="el-GR" sz="2400" dirty="0"/>
                        <a:t>ΧΑΡΑΚΤΗΡΙΣΤΙΚΑ ΤΟΥ ΠΑΙΔΙΟΥ:</a:t>
                      </a:r>
                    </a:p>
                    <a:p>
                      <a:endParaRPr lang="el-GR" sz="2400" dirty="0"/>
                    </a:p>
                    <a:p>
                      <a:r>
                        <a:rPr lang="el-GR" sz="2400" dirty="0"/>
                        <a:t>Αρνητικές σκέψεις</a:t>
                      </a:r>
                    </a:p>
                    <a:p>
                      <a:r>
                        <a:rPr lang="el-GR" sz="2400" dirty="0"/>
                        <a:t>Αδυναμία-απελπισία-απαξίωση</a:t>
                      </a:r>
                    </a:p>
                    <a:p>
                      <a:r>
                        <a:rPr lang="el-GR" sz="2400" dirty="0"/>
                        <a:t>Επίκτητη αίσθηση αδυναμίας</a:t>
                      </a:r>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 και μίμηση αρνητικών αλληλεπιδράσεων των γονέων</a:t>
                      </a:r>
                    </a:p>
                    <a:p>
                      <a:r>
                        <a:rPr lang="el-GR" sz="2400" baseline="0" dirty="0"/>
                        <a:t>Συνομήλικοι που εκφοβίζουν και απαξιώνουν</a:t>
                      </a:r>
                    </a:p>
                    <a:p>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8021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411480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Προσκόλληση</a:t>
                      </a:r>
                      <a:r>
                        <a:rPr lang="el-GR" sz="2400" baseline="0" dirty="0"/>
                        <a:t>ς /δεσμού με γονέα</a:t>
                      </a:r>
                      <a:r>
                        <a:rPr lang="el-GR" sz="2400" dirty="0"/>
                        <a:t>  </a:t>
                      </a:r>
                    </a:p>
                    <a:p>
                      <a:endParaRPr lang="el-GR" sz="2400" dirty="0"/>
                    </a:p>
                  </a:txBody>
                  <a:tcPr/>
                </a:tc>
                <a:tc>
                  <a:txBody>
                    <a:bodyPr/>
                    <a:lstStyle/>
                    <a:p>
                      <a:r>
                        <a:rPr lang="el-GR" sz="2400" dirty="0"/>
                        <a:t>ΧΑΡΑΚΤΗΡΙΣΤΙΚΑ ΤΟΥ ΠΑΙΔΙΟΥ:</a:t>
                      </a:r>
                    </a:p>
                    <a:p>
                      <a:endParaRPr lang="el-GR" sz="2400" dirty="0"/>
                    </a:p>
                    <a:p>
                      <a:r>
                        <a:rPr lang="el-GR" sz="2400" baseline="0" dirty="0"/>
                        <a:t>Ελλιπής προσκόλληση </a:t>
                      </a:r>
                    </a:p>
                    <a:p>
                      <a:r>
                        <a:rPr lang="el-GR" sz="2400" baseline="0" dirty="0"/>
                        <a:t>Χαμηλή αυτοεκτίμηση</a:t>
                      </a:r>
                    </a:p>
                    <a:p>
                      <a:r>
                        <a:rPr lang="el-GR" sz="2400" baseline="0" dirty="0"/>
                        <a:t>Ελλιπής επικοινωνία και φροντίδα  από τους γονείς</a:t>
                      </a:r>
                    </a:p>
                    <a:p>
                      <a:endParaRPr lang="el-GR" sz="2400" dirty="0"/>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a:t>
                      </a:r>
                    </a:p>
                    <a:p>
                      <a:r>
                        <a:rPr lang="el-GR" sz="2400" baseline="0" dirty="0"/>
                        <a:t>Απορριπτικοί γονείς</a:t>
                      </a:r>
                    </a:p>
                    <a:p>
                      <a:r>
                        <a:rPr lang="el-GR" sz="2400" baseline="0" dirty="0"/>
                        <a:t>Αυταρχικότητα και αδιαφορία</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062449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301752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r>
                        <a:rPr lang="el-GR" sz="2400" dirty="0"/>
                        <a:t>Κοινωνικο-πολιτισμικό</a:t>
                      </a:r>
                      <a:r>
                        <a:rPr lang="el-GR" sz="2400" baseline="0" dirty="0"/>
                        <a:t> μοντέλο</a:t>
                      </a:r>
                    </a:p>
                    <a:p>
                      <a:r>
                        <a:rPr lang="el-GR" sz="2400" baseline="0" dirty="0"/>
                        <a:t>(περιβαλλοντικές συνθήκες)</a:t>
                      </a:r>
                      <a:endParaRPr lang="el-GR" sz="2400" dirty="0"/>
                    </a:p>
                  </a:txBody>
                  <a:tcPr/>
                </a:tc>
                <a:tc>
                  <a:txBody>
                    <a:bodyPr/>
                    <a:lstStyle/>
                    <a:p>
                      <a:r>
                        <a:rPr lang="el-GR" sz="2400" dirty="0"/>
                        <a:t>ΧΑΡΑΚΤΗΡΙΣΤΙΚΑ ΤΟΥ ΠΑΙΔΙΟΥ:</a:t>
                      </a:r>
                    </a:p>
                    <a:p>
                      <a:endParaRPr lang="el-GR" sz="2400" dirty="0"/>
                    </a:p>
                    <a:p>
                      <a:r>
                        <a:rPr lang="el-GR" sz="2400" dirty="0"/>
                        <a:t>Ανασφάλεια</a:t>
                      </a:r>
                    </a:p>
                    <a:p>
                      <a:r>
                        <a:rPr lang="el-GR" sz="2400" dirty="0"/>
                        <a:t>Προβλήματα</a:t>
                      </a:r>
                      <a:r>
                        <a:rPr lang="el-GR" sz="2400" baseline="0" dirty="0"/>
                        <a:t> στο σχολείο και τη γειτονιά</a:t>
                      </a:r>
                      <a:endParaRPr lang="el-GR" sz="2400" dirty="0"/>
                    </a:p>
                  </a:txBody>
                  <a:tcPr/>
                </a:tc>
                <a:tc>
                  <a:txBody>
                    <a:bodyPr/>
                    <a:lstStyle/>
                    <a:p>
                      <a:r>
                        <a:rPr lang="el-GR" sz="2400" dirty="0"/>
                        <a:t>ΧΑΡΑΚΤΗΡΙΣΤΙΚΑ ΤΟΥ ΠΕΡΙΒΑΛΛΟΝΤΟΣ:</a:t>
                      </a:r>
                    </a:p>
                    <a:p>
                      <a:endParaRPr lang="el-GR" sz="2400" dirty="0"/>
                    </a:p>
                    <a:p>
                      <a:r>
                        <a:rPr lang="el-GR" sz="2400" dirty="0"/>
                        <a:t>Πείνα, φτώχεια, οικογενειακό</a:t>
                      </a:r>
                      <a:r>
                        <a:rPr lang="el-GR" sz="2400" baseline="0" dirty="0"/>
                        <a:t> άγχος, έλλειψη κοινωνικού δεσμού</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83052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719534DE-3798-4816-94EE-91C94508B182}"/>
              </a:ext>
            </a:extLst>
          </p:cNvPr>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rtlCol="0">
            <a:normAutofit/>
          </a:bodyPr>
          <a:lstStyle/>
          <a:p>
            <a:pPr eaLnBrk="1" fontAlgn="auto" hangingPunct="1">
              <a:spcAft>
                <a:spcPts val="0"/>
              </a:spcAft>
              <a:defRPr/>
            </a:pPr>
            <a:r>
              <a:rPr lang="el-GR" dirty="0"/>
              <a:t>Αξιολόγηση ψυχικής υγείας…</a:t>
            </a:r>
            <a:endParaRPr lang="en-US" dirty="0"/>
          </a:p>
        </p:txBody>
      </p:sp>
      <p:sp>
        <p:nvSpPr>
          <p:cNvPr id="3" name="2 - Θέση περιεχομένου">
            <a:extLst>
              <a:ext uri="{FF2B5EF4-FFF2-40B4-BE49-F238E27FC236}">
                <a16:creationId xmlns:a16="http://schemas.microsoft.com/office/drawing/2014/main" id="{21338374-7F38-4291-BABA-F47E22E27FEB}"/>
              </a:ext>
            </a:extLst>
          </p:cNvPr>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rtlCol="0">
            <a:normAutofit/>
          </a:bodyPr>
          <a:lstStyle/>
          <a:p>
            <a:pPr algn="ctr" eaLnBrk="1" fontAlgn="auto" hangingPunct="1">
              <a:spcAft>
                <a:spcPts val="0"/>
              </a:spcAft>
              <a:buNone/>
              <a:defRPr/>
            </a:pPr>
            <a:r>
              <a:rPr lang="el-GR" b="1" dirty="0"/>
              <a:t>Οι τέσσερις πλευρές του  «μη φυσιολογικού»</a:t>
            </a:r>
          </a:p>
          <a:p>
            <a:pPr algn="just" eaLnBrk="1" fontAlgn="auto" hangingPunct="1">
              <a:spcAft>
                <a:spcPts val="0"/>
              </a:spcAft>
              <a:buNone/>
              <a:defRPr/>
            </a:pPr>
            <a:endParaRPr lang="el-GR" sz="2400" dirty="0"/>
          </a:p>
          <a:p>
            <a:pPr algn="just" eaLnBrk="1" fontAlgn="auto" hangingPunct="1">
              <a:spcAft>
                <a:spcPts val="0"/>
              </a:spcAft>
              <a:defRPr/>
            </a:pPr>
            <a:r>
              <a:rPr lang="el-GR" sz="2400" dirty="0"/>
              <a:t>Η παρέκκλιση από τον μέσο όρο</a:t>
            </a:r>
          </a:p>
          <a:p>
            <a:pPr algn="just" eaLnBrk="1" fontAlgn="auto" hangingPunct="1">
              <a:spcAft>
                <a:spcPts val="0"/>
              </a:spcAft>
              <a:defRPr/>
            </a:pPr>
            <a:r>
              <a:rPr lang="el-GR" sz="2400" dirty="0"/>
              <a:t>Η δυσλειτουργία</a:t>
            </a:r>
          </a:p>
          <a:p>
            <a:pPr algn="just" eaLnBrk="1" fontAlgn="auto" hangingPunct="1">
              <a:spcAft>
                <a:spcPts val="0"/>
              </a:spcAft>
              <a:defRPr/>
            </a:pPr>
            <a:r>
              <a:rPr lang="el-GR" sz="2400" dirty="0"/>
              <a:t>Η δυσφορία</a:t>
            </a:r>
          </a:p>
          <a:p>
            <a:pPr algn="just" eaLnBrk="1" fontAlgn="auto" hangingPunct="1">
              <a:spcAft>
                <a:spcPts val="0"/>
              </a:spcAft>
              <a:defRPr/>
            </a:pPr>
            <a:r>
              <a:rPr lang="el-GR" sz="2400" dirty="0"/>
              <a:t>Ο κίνδυνος</a:t>
            </a:r>
          </a:p>
          <a:p>
            <a:pPr algn="just" eaLnBrk="1" fontAlgn="auto" hangingPunct="1">
              <a:spcAft>
                <a:spcPts val="0"/>
              </a:spcAft>
              <a:defRPr/>
            </a:pPr>
            <a:endParaRPr lang="el-GR" sz="2400" dirty="0"/>
          </a:p>
          <a:p>
            <a:pPr marL="0" indent="0" algn="ctr" eaLnBrk="1" fontAlgn="auto" hangingPunct="1">
              <a:spcAft>
                <a:spcPts val="0"/>
              </a:spcAft>
              <a:buNone/>
              <a:defRPr/>
            </a:pPr>
            <a:r>
              <a:rPr lang="el-GR" sz="2400" b="1" dirty="0"/>
              <a:t>ΕΝΤΑΣΗ+ΔΙΑΡΚΕΙΑ+ΣΥΧΝΟΤΗΤΑ+ΔΙΑΠΕΡΙΣΤΑΣΙΑΚΟΤΗΤΑ</a:t>
            </a:r>
          </a:p>
          <a:p>
            <a:pPr eaLnBrk="1" fontAlgn="auto" hangingPunct="1">
              <a:spcAft>
                <a:spcPts val="0"/>
              </a:spcAft>
              <a:buNone/>
              <a:defRPr/>
            </a:pPr>
            <a:endParaRPr lang="el-GR" sz="2400" dirty="0"/>
          </a:p>
        </p:txBody>
      </p:sp>
    </p:spTree>
    <p:extLst>
      <p:ext uri="{BB962C8B-B14F-4D97-AF65-F5344CB8AC3E}">
        <p14:creationId xmlns:p14="http://schemas.microsoft.com/office/powerpoint/2010/main" val="8495178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75ADA6C-49C7-42F0-9240-03E984B8EC92}"/>
              </a:ext>
            </a:extLst>
          </p:cNvPr>
          <p:cNvSpPr>
            <a:spLocks noGrp="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rtlCol="0">
            <a:normAutofit/>
          </a:bodyPr>
          <a:lstStyle/>
          <a:p>
            <a:pPr eaLnBrk="1" fontAlgn="auto" hangingPunct="1">
              <a:spcAft>
                <a:spcPts val="0"/>
              </a:spcAft>
              <a:defRPr/>
            </a:pPr>
            <a:r>
              <a:rPr lang="el-GR" sz="2800" dirty="0"/>
              <a:t>Τα βασικά </a:t>
            </a:r>
            <a:r>
              <a:rPr lang="el-GR" sz="2800" dirty="0" err="1"/>
              <a:t>ατοµικά</a:t>
            </a:r>
            <a:r>
              <a:rPr lang="el-GR" sz="2800" dirty="0"/>
              <a:t> χαρακτηριστικά πού συνθέτουν τη ψυχική υγεία</a:t>
            </a:r>
            <a:endParaRPr lang="en-US" sz="2800" dirty="0"/>
          </a:p>
        </p:txBody>
      </p:sp>
      <p:sp>
        <p:nvSpPr>
          <p:cNvPr id="3" name="2 - Θέση περιεχομένου">
            <a:extLst>
              <a:ext uri="{FF2B5EF4-FFF2-40B4-BE49-F238E27FC236}">
                <a16:creationId xmlns:a16="http://schemas.microsoft.com/office/drawing/2014/main" id="{F6AEE257-8AEA-48F8-A765-F196E5D26477}"/>
              </a:ext>
            </a:extLst>
          </p:cNvPr>
          <p:cNvSpPr>
            <a:spLocks noGrp="1"/>
          </p:cNvSpPr>
          <p:nvPr>
            <p:ph idx="1"/>
          </p:nvPr>
        </p:nvSpPr>
        <p:spPr>
          <a:xfrm>
            <a:off x="1752600" y="1600200"/>
            <a:ext cx="8915400" cy="4953000"/>
          </a:xfrm>
        </p:spPr>
        <p:style>
          <a:lnRef idx="1">
            <a:schemeClr val="accent3"/>
          </a:lnRef>
          <a:fillRef idx="2">
            <a:schemeClr val="accent3"/>
          </a:fillRef>
          <a:effectRef idx="1">
            <a:schemeClr val="accent3"/>
          </a:effectRef>
          <a:fontRef idx="minor">
            <a:schemeClr val="dk1"/>
          </a:fontRef>
        </p:style>
        <p:txBody>
          <a:bodyPr rtlCol="0">
            <a:normAutofit fontScale="70000" lnSpcReduction="20000"/>
          </a:bodyPr>
          <a:lstStyle/>
          <a:p>
            <a:pPr eaLnBrk="1" fontAlgn="auto" hangingPunct="1">
              <a:spcAft>
                <a:spcPts val="0"/>
              </a:spcAft>
              <a:defRPr/>
            </a:pPr>
            <a:r>
              <a:rPr lang="el-GR" dirty="0"/>
              <a:t>Σε γενικές </a:t>
            </a:r>
            <a:r>
              <a:rPr lang="el-GR" dirty="0" err="1"/>
              <a:t>γραµµές</a:t>
            </a:r>
            <a:r>
              <a:rPr lang="el-GR" dirty="0"/>
              <a:t> θα </a:t>
            </a:r>
            <a:r>
              <a:rPr lang="el-GR" dirty="0" err="1"/>
              <a:t>λέγαµε</a:t>
            </a:r>
            <a:r>
              <a:rPr lang="el-GR" dirty="0"/>
              <a:t> ότι τα βασικά </a:t>
            </a:r>
            <a:r>
              <a:rPr lang="el-GR" dirty="0" err="1"/>
              <a:t>ατοµικά</a:t>
            </a:r>
            <a:r>
              <a:rPr lang="el-GR" dirty="0"/>
              <a:t> χαρακτηριστικά πού συνθέτουν τη ψυχική υγεία είναι: </a:t>
            </a:r>
          </a:p>
          <a:p>
            <a:pPr marL="514350" indent="-514350" eaLnBrk="1" fontAlgn="auto" hangingPunct="1">
              <a:spcAft>
                <a:spcPts val="0"/>
              </a:spcAft>
              <a:defRPr/>
            </a:pPr>
            <a:r>
              <a:rPr lang="el-GR" dirty="0"/>
              <a:t>Ικανότητα </a:t>
            </a:r>
            <a:r>
              <a:rPr lang="el-GR" dirty="0" err="1"/>
              <a:t>προσαρµογής</a:t>
            </a:r>
            <a:r>
              <a:rPr lang="el-GR" dirty="0"/>
              <a:t> </a:t>
            </a:r>
          </a:p>
          <a:p>
            <a:pPr marL="514350" indent="-514350" eaLnBrk="1" fontAlgn="auto" hangingPunct="1">
              <a:spcAft>
                <a:spcPts val="0"/>
              </a:spcAft>
              <a:defRPr/>
            </a:pPr>
            <a:r>
              <a:rPr lang="el-GR" dirty="0"/>
              <a:t>Επίγνωση εαυτού (προσωπική ταυτότητα), </a:t>
            </a:r>
            <a:r>
              <a:rPr lang="el-GR" dirty="0" err="1"/>
              <a:t>συνδυασµένη</a:t>
            </a:r>
            <a:r>
              <a:rPr lang="el-GR" dirty="0"/>
              <a:t> µε </a:t>
            </a:r>
            <a:r>
              <a:rPr lang="el-GR" dirty="0" err="1"/>
              <a:t>αίσθηµα</a:t>
            </a:r>
            <a:r>
              <a:rPr lang="el-GR" dirty="0"/>
              <a:t> </a:t>
            </a:r>
            <a:r>
              <a:rPr lang="el-GR" dirty="0" err="1"/>
              <a:t>αυτονοµίας</a:t>
            </a:r>
            <a:r>
              <a:rPr lang="el-GR" dirty="0"/>
              <a:t> και ικανότητα ελέγχου της </a:t>
            </a:r>
            <a:r>
              <a:rPr lang="el-GR" dirty="0" err="1"/>
              <a:t>αντικειµενικής</a:t>
            </a:r>
            <a:r>
              <a:rPr lang="el-GR" dirty="0"/>
              <a:t> </a:t>
            </a:r>
            <a:r>
              <a:rPr lang="el-GR" dirty="0" err="1"/>
              <a:t>πραγµατικότητας</a:t>
            </a:r>
            <a:r>
              <a:rPr lang="el-GR" dirty="0"/>
              <a:t>. </a:t>
            </a:r>
          </a:p>
          <a:p>
            <a:pPr marL="514350" indent="-514350" eaLnBrk="1" fontAlgn="auto" hangingPunct="1">
              <a:spcAft>
                <a:spcPts val="0"/>
              </a:spcAft>
              <a:defRPr/>
            </a:pPr>
            <a:r>
              <a:rPr lang="el-GR" dirty="0"/>
              <a:t>Επίγνωση σκοπού στη ζωή </a:t>
            </a:r>
          </a:p>
          <a:p>
            <a:pPr marL="514350" indent="-514350" eaLnBrk="1" fontAlgn="auto" hangingPunct="1">
              <a:spcAft>
                <a:spcPts val="0"/>
              </a:spcAft>
              <a:defRPr/>
            </a:pPr>
            <a:r>
              <a:rPr lang="el-GR" dirty="0"/>
              <a:t>Επίγνωση των αναγκών τού συνανθρώπου σε </a:t>
            </a:r>
            <a:r>
              <a:rPr lang="el-GR" dirty="0" err="1"/>
              <a:t>συνδυασµό</a:t>
            </a:r>
            <a:r>
              <a:rPr lang="el-GR" dirty="0"/>
              <a:t> µε ικανότητα </a:t>
            </a:r>
            <a:r>
              <a:rPr lang="el-GR" dirty="0" err="1"/>
              <a:t>συναισθηµατικής</a:t>
            </a:r>
            <a:r>
              <a:rPr lang="el-GR" dirty="0"/>
              <a:t> συναλλαγής και </a:t>
            </a:r>
            <a:r>
              <a:rPr lang="el-GR" dirty="0" err="1"/>
              <a:t>οµαλών</a:t>
            </a:r>
            <a:r>
              <a:rPr lang="el-GR" dirty="0"/>
              <a:t> διαπροσωπικών σχέσεων.</a:t>
            </a:r>
          </a:p>
          <a:p>
            <a:pPr marL="514350" indent="-514350" eaLnBrk="1" fontAlgn="auto" hangingPunct="1">
              <a:spcAft>
                <a:spcPts val="0"/>
              </a:spcAft>
              <a:defRPr/>
            </a:pPr>
            <a:r>
              <a:rPr lang="el-GR" dirty="0"/>
              <a:t>Επίγνωση τού κοινωνικού ρόλου συνδυασμένη µε ικανότητα για υπεύθυνη ανάληψη επαγγελματικών, οικογενειακών, και ευρύτερων υποχρεώσεων.</a:t>
            </a:r>
          </a:p>
          <a:p>
            <a:pPr marL="514350" indent="-514350" eaLnBrk="1" fontAlgn="auto" hangingPunct="1">
              <a:spcAft>
                <a:spcPts val="0"/>
              </a:spcAft>
              <a:defRPr/>
            </a:pPr>
            <a:r>
              <a:rPr lang="el-GR" dirty="0"/>
              <a:t>Ψυχική Αντοχή στις πιεστικές συνθήκες τού περιβάλλοντος. Η αντοχή αυτή συνυφαίνεται µε την ισχύ τού Εγώ</a:t>
            </a:r>
            <a:endParaRPr lang="en-US" dirty="0"/>
          </a:p>
        </p:txBody>
      </p:sp>
    </p:spTree>
    <p:extLst>
      <p:ext uri="{BB962C8B-B14F-4D97-AF65-F5344CB8AC3E}">
        <p14:creationId xmlns:p14="http://schemas.microsoft.com/office/powerpoint/2010/main" val="12009701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703388" y="6275388"/>
            <a:ext cx="8964612" cy="582612"/>
          </a:xfrm>
        </p:spPr>
        <p:txBody>
          <a:bodyPr rtlCol="0">
            <a:normAutofit fontScale="92500" lnSpcReduction="20000"/>
          </a:bodyPr>
          <a:lstStyle/>
          <a:p>
            <a:pPr algn="ctr">
              <a:defRPr/>
            </a:pPr>
            <a:r>
              <a:rPr lang="el-GR" sz="2200" b="1" dirty="0"/>
              <a:t>ΕΜΠΕΙΡΙΚΗ ΘΕΜΕΛΙΩΣΗ ΤΗΣ ΓΝΩΣΙΑΚΗΣ-ΣΥΜΠΕΡΙΦΟΡΙΣΤΙΚΗΣ ΘΕΡΑΠΕΙΑΣ (</a:t>
            </a:r>
            <a:r>
              <a:rPr lang="en-US" sz="2200" b="1" dirty="0"/>
              <a:t>COGNITIVE-BEHAVIORAL THERAPY, CBT)</a:t>
            </a:r>
            <a:endParaRPr lang="el-GR" sz="2200" b="1" dirty="0"/>
          </a:p>
          <a:p>
            <a:pPr>
              <a:defRPr/>
            </a:pPr>
            <a:endParaRPr lang="el-GR" dirty="0"/>
          </a:p>
        </p:txBody>
      </p:sp>
      <p:graphicFrame>
        <p:nvGraphicFramePr>
          <p:cNvPr id="5" name="4 - Θέση εικόνας"/>
          <p:cNvGraphicFramePr>
            <a:graphicFrameLocks noGrp="1"/>
          </p:cNvGraphicFramePr>
          <p:nvPr>
            <p:ph type="pic" idx="1"/>
          </p:nvPr>
        </p:nvGraphicFramePr>
        <p:xfrm>
          <a:off x="1524000" y="0"/>
          <a:ext cx="9144000" cy="7245424"/>
        </p:xfrm>
        <a:graphic>
          <a:graphicData uri="http://schemas.openxmlformats.org/drawingml/2006/table">
            <a:tbl>
              <a:tblPr firstRow="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12206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mn-lt"/>
                          <a:ea typeface="+mj-ea"/>
                          <a:cs typeface="+mj-cs"/>
                        </a:rPr>
                        <a:t>PAVLOV</a:t>
                      </a:r>
                      <a:r>
                        <a:rPr kumimoji="0" lang="el-GR" sz="1800" b="1" i="0" u="none" strike="noStrike" kern="1200" cap="all" spc="0" normalizeH="0" baseline="0" noProof="0" dirty="0">
                          <a:ln>
                            <a:noFill/>
                          </a:ln>
                          <a:solidFill>
                            <a:prstClr val="black"/>
                          </a:solidFill>
                          <a:effectLst/>
                          <a:uLnTx/>
                          <a:uFillTx/>
                          <a:latin typeface="+mn-lt"/>
                          <a:ea typeface="+mj-ea"/>
                          <a:cs typeface="+mj-cs"/>
                        </a:rPr>
                        <a:t>, </a:t>
                      </a:r>
                      <a:r>
                        <a:rPr kumimoji="0" lang="en-US" sz="1800" b="1" i="0" u="none" strike="noStrike" kern="1200" cap="all" spc="0" normalizeH="0" baseline="0" noProof="0" dirty="0">
                          <a:ln>
                            <a:noFill/>
                          </a:ln>
                          <a:solidFill>
                            <a:prstClr val="black"/>
                          </a:solidFill>
                          <a:effectLst/>
                          <a:uLnTx/>
                          <a:uFillTx/>
                          <a:latin typeface="+mn-lt"/>
                          <a:ea typeface="+mj-ea"/>
                          <a:cs typeface="+mj-cs"/>
                        </a:rPr>
                        <a:t> </a:t>
                      </a:r>
                      <a:endParaRPr kumimoji="0" lang="el-GR" sz="1800" b="1" i="0" u="none" strike="noStrike" kern="1200" cap="all" spc="0" normalizeH="0" baseline="0" noProof="0" dirty="0">
                        <a:ln>
                          <a:noFill/>
                        </a:ln>
                        <a:solidFill>
                          <a:prstClr val="black"/>
                        </a:solidFill>
                        <a:effectLst/>
                        <a:uLnTx/>
                        <a:uFillTx/>
                        <a:latin typeface="+mn-lt"/>
                        <a:ea typeface="+mj-ea"/>
                        <a:cs typeface="+mj-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all" spc="0" normalizeH="0" baseline="0" noProof="0" dirty="0">
                          <a:ln>
                            <a:noFill/>
                          </a:ln>
                          <a:solidFill>
                            <a:prstClr val="black"/>
                          </a:solidFill>
                          <a:effectLst/>
                          <a:uLnTx/>
                          <a:uFillTx/>
                          <a:latin typeface="+mn-lt"/>
                          <a:ea typeface="+mj-ea"/>
                          <a:cs typeface="+mj-cs"/>
                        </a:rPr>
                        <a:t>ΕΞΑΡΤΗΜΕΝΗ ΑΝΤΑΝΑΚΛΑΣΤΙΚΗ ΜΑΘΗΣΗ</a:t>
                      </a:r>
                      <a:br>
                        <a:rPr kumimoji="0" lang="el-GR"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solidFill>
                      <a:schemeClr val="tx2">
                        <a:lumMod val="60000"/>
                        <a:lumOff val="40000"/>
                      </a:schemeClr>
                    </a:solidFill>
                  </a:tcPr>
                </a:tc>
                <a:tc>
                  <a:txBody>
                    <a:bodyPr/>
                    <a:lstStyle/>
                    <a:p>
                      <a:br>
                        <a:rPr kumimoji="0" lang="el-GR" sz="18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αντιδρασεισ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γινουν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εξαρτημενεσ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ανακλαστικεσ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αντιδρασεισ</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συγκεκριμενα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γεγονοτα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800" dirty="0"/>
                    </a:p>
                  </a:txBody>
                  <a:tcPr/>
                </a:tc>
                <a:extLst>
                  <a:ext uri="{0D108BD9-81ED-4DB2-BD59-A6C34878D82A}">
                    <a16:rowId xmlns:a16="http://schemas.microsoft.com/office/drawing/2014/main" val="10000"/>
                  </a:ext>
                </a:extLst>
              </a:tr>
              <a:tr h="1723125">
                <a:tc>
                  <a:txBody>
                    <a:bodyPr/>
                    <a:lstStyle/>
                    <a:p>
                      <a:r>
                        <a:rPr lang="en-US" sz="1800" b="1" dirty="0"/>
                        <a:t>SKINNER, 1974, </a:t>
                      </a:r>
                      <a:endParaRPr lang="el-GR" sz="1800" b="1" dirty="0"/>
                    </a:p>
                    <a:p>
                      <a:r>
                        <a:rPr lang="el-GR" sz="1800" b="1" dirty="0"/>
                        <a:t>ΣΥΝΤΕΛΕΣΤΙΚΗ ΜΑΘΗΣΗ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all" spc="0" normalizeH="0" baseline="0" noProof="0" dirty="0">
                          <a:ln>
                            <a:noFill/>
                          </a:ln>
                          <a:solidFill>
                            <a:prstClr val="black"/>
                          </a:solidFill>
                          <a:effectLst/>
                          <a:uLnTx/>
                          <a:uFillTx/>
                          <a:latin typeface="+mn-lt"/>
                          <a:ea typeface="+mj-ea"/>
                          <a:cs typeface="+mj-cs"/>
                        </a:rPr>
                        <a:t>1.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επηρεαζεται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απο</a:t>
                      </a:r>
                      <a:r>
                        <a:rPr kumimoji="0" lang="el-GR" sz="1600" b="1" i="0" u="none" strike="noStrike" kern="1200" cap="all" spc="0" normalizeH="0" baseline="0" noProof="0" dirty="0">
                          <a:ln>
                            <a:noFill/>
                          </a:ln>
                          <a:solidFill>
                            <a:prstClr val="black"/>
                          </a:solidFill>
                          <a:effectLst/>
                          <a:uLnTx/>
                          <a:uFillTx/>
                          <a:latin typeface="+mn-lt"/>
                          <a:ea typeface="+mj-ea"/>
                          <a:cs typeface="+mj-cs"/>
                        </a:rPr>
                        <a:t> 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προγενομενα</a:t>
                      </a:r>
                      <a:r>
                        <a:rPr kumimoji="0" lang="el-GR" sz="1600" b="1" i="0" u="none" strike="noStrike" kern="1200" cap="all" spc="0" normalizeH="0" baseline="0" noProof="0" dirty="0">
                          <a:ln>
                            <a:noFill/>
                          </a:ln>
                          <a:solidFill>
                            <a:prstClr val="black"/>
                          </a:solidFill>
                          <a:effectLst/>
                          <a:uLnTx/>
                          <a:uFillTx/>
                          <a:latin typeface="+mn-lt"/>
                          <a:ea typeface="+mj-ea"/>
                          <a:cs typeface="+mj-cs"/>
                        </a:rPr>
                        <a:t> και τις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2. 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συνεπειεσ</a:t>
                      </a:r>
                      <a:r>
                        <a:rPr kumimoji="0" lang="el-GR" sz="1600" b="1" i="0" u="none" strike="noStrike" kern="1200" cap="all" spc="0" normalizeH="0" baseline="0" noProof="0" dirty="0">
                          <a:ln>
                            <a:noFill/>
                          </a:ln>
                          <a:solidFill>
                            <a:prstClr val="black"/>
                          </a:solidFill>
                          <a:effectLst/>
                          <a:uLnTx/>
                          <a:uFillTx/>
                          <a:latin typeface="+mn-lt"/>
                          <a:ea typeface="+mj-ea"/>
                          <a:cs typeface="+mj-cs"/>
                        </a:rPr>
                        <a:t> που </a:t>
                      </a:r>
                      <a:r>
                        <a:rPr kumimoji="0" lang="el-GR" sz="1600" b="1" i="0" u="none" strike="noStrike" kern="1200" cap="all" spc="0" normalizeH="0" baseline="0" noProof="0" dirty="0" err="1">
                          <a:ln>
                            <a:noFill/>
                          </a:ln>
                          <a:solidFill>
                            <a:prstClr val="black"/>
                          </a:solidFill>
                          <a:effectLst/>
                          <a:uLnTx/>
                          <a:uFillTx/>
                          <a:latin typeface="+mn-lt"/>
                          <a:ea typeface="+mj-ea"/>
                          <a:cs typeface="+mj-cs"/>
                        </a:rPr>
                        <a:t>αυξανουν</a:t>
                      </a:r>
                      <a:r>
                        <a:rPr kumimoji="0" lang="el-GR" sz="1600" b="1" i="0" u="none" strike="noStrike" kern="1200" cap="all" spc="0" normalizeH="0" baseline="0" noProof="0" dirty="0">
                          <a:ln>
                            <a:noFill/>
                          </a:ln>
                          <a:solidFill>
                            <a:prstClr val="black"/>
                          </a:solidFill>
                          <a:effectLst/>
                          <a:uLnTx/>
                          <a:uFillTx/>
                          <a:latin typeface="+mn-lt"/>
                          <a:ea typeface="+mj-ea"/>
                          <a:cs typeface="+mj-cs"/>
                        </a:rPr>
                        <a:t> την </a:t>
                      </a:r>
                      <a:r>
                        <a:rPr kumimoji="0" lang="el-GR" sz="1600" b="1" i="0" u="none" strike="noStrike" kern="1200" cap="all" spc="0" normalizeH="0" baseline="0" noProof="0" dirty="0" err="1">
                          <a:ln>
                            <a:noFill/>
                          </a:ln>
                          <a:solidFill>
                            <a:prstClr val="black"/>
                          </a:solidFill>
                          <a:effectLst/>
                          <a:uLnTx/>
                          <a:uFillTx/>
                          <a:latin typeface="+mn-lt"/>
                          <a:ea typeface="+mj-ea"/>
                          <a:cs typeface="+mj-cs"/>
                        </a:rPr>
                        <a:t>πιθανοτητα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μιασ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λειτουργουν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ωσ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ενισχυτεσ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3.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τροποποιηση</a:t>
                      </a:r>
                      <a:r>
                        <a:rPr kumimoji="0" lang="el-GR" sz="1600" b="1" i="0" u="none" strike="noStrike" kern="1200" cap="all" spc="0" normalizeH="0" baseline="0" noProof="0" dirty="0">
                          <a:ln>
                            <a:noFill/>
                          </a:ln>
                          <a:solidFill>
                            <a:prstClr val="black"/>
                          </a:solidFill>
                          <a:effectLst/>
                          <a:uLnTx/>
                          <a:uFillTx/>
                          <a:latin typeface="+mn-lt"/>
                          <a:ea typeface="+mj-ea"/>
                          <a:cs typeface="+mj-cs"/>
                        </a:rPr>
                        <a:t>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προγενομενων</a:t>
                      </a:r>
                      <a:r>
                        <a:rPr kumimoji="0" lang="el-GR" sz="1600" b="1" i="0" u="none" strike="noStrike" kern="1200" cap="all" spc="0" normalizeH="0" baseline="0" noProof="0" dirty="0">
                          <a:ln>
                            <a:noFill/>
                          </a:ln>
                          <a:solidFill>
                            <a:prstClr val="black"/>
                          </a:solidFill>
                          <a:effectLst/>
                          <a:uLnTx/>
                          <a:uFillTx/>
                          <a:latin typeface="+mn-lt"/>
                          <a:ea typeface="+mj-ea"/>
                          <a:cs typeface="+mj-cs"/>
                        </a:rPr>
                        <a:t> και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οδηγησει</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αλλαγεσ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τηΣ</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600" dirty="0"/>
                    </a:p>
                  </a:txBody>
                  <a:tcPr/>
                </a:tc>
                <a:extLst>
                  <a:ext uri="{0D108BD9-81ED-4DB2-BD59-A6C34878D82A}">
                    <a16:rowId xmlns:a16="http://schemas.microsoft.com/office/drawing/2014/main" val="10001"/>
                  </a:ext>
                </a:extLst>
              </a:tr>
              <a:tr h="1077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mn-lt"/>
                          <a:ea typeface="+mj-ea"/>
                          <a:cs typeface="+mj-cs"/>
                        </a:rPr>
                        <a:t>meichenbaum (1975)</a:t>
                      </a:r>
                      <a:br>
                        <a:rPr kumimoji="0" lang="en-US" sz="1800" b="1" i="0" u="none" strike="noStrike" kern="1200" cap="all" spc="0" normalizeH="0" baseline="0" noProof="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a:ln>
                            <a:noFill/>
                          </a:ln>
                          <a:solidFill>
                            <a:prstClr val="black"/>
                          </a:solidFill>
                          <a:effectLst/>
                          <a:uLnTx/>
                          <a:uFillTx/>
                          <a:latin typeface="+mn-lt"/>
                          <a:ea typeface="+mj-ea"/>
                          <a:cs typeface="+mj-cs"/>
                        </a:rPr>
                        <a:t>1. η συμπεριφορα επηρεαζεται από γνωσιακα γεγονοτα και διαδικασιεσ</a:t>
                      </a:r>
                      <a:br>
                        <a:rPr kumimoji="0" lang="el-GR" sz="1600" b="1" i="0" u="none" strike="noStrike" kern="1200" cap="all" spc="0" normalizeH="0" baseline="0" noProof="0">
                          <a:ln>
                            <a:noFill/>
                          </a:ln>
                          <a:solidFill>
                            <a:prstClr val="black"/>
                          </a:solidFill>
                          <a:effectLst/>
                          <a:uLnTx/>
                          <a:uFillTx/>
                          <a:latin typeface="+mn-lt"/>
                          <a:ea typeface="+mj-ea"/>
                          <a:cs typeface="+mj-cs"/>
                        </a:rPr>
                      </a:br>
                      <a:r>
                        <a:rPr kumimoji="0" lang="el-GR" sz="1600" b="1" i="0" u="none" strike="noStrike" kern="1200" cap="all" spc="0" normalizeH="0" baseline="0" noProof="0">
                          <a:ln>
                            <a:noFill/>
                          </a:ln>
                          <a:solidFill>
                            <a:prstClr val="black"/>
                          </a:solidFill>
                          <a:effectLst/>
                          <a:uLnTx/>
                          <a:uFillTx/>
                          <a:latin typeface="+mn-lt"/>
                          <a:ea typeface="+mj-ea"/>
                          <a:cs typeface="+mj-cs"/>
                        </a:rPr>
                        <a:t>2. η τροποποιηση των γνωσιακων διαδικασιων μπορει να οδηγησει σε αλλαγεσ στη συμπεριφορα</a:t>
                      </a:r>
                      <a:endParaRPr lang="el-GR" sz="1600"/>
                    </a:p>
                  </a:txBody>
                  <a:tcPr/>
                </a:tc>
                <a:extLst>
                  <a:ext uri="{0D108BD9-81ED-4DB2-BD59-A6C34878D82A}">
                    <a16:rowId xmlns:a16="http://schemas.microsoft.com/office/drawing/2014/main" val="10002"/>
                  </a:ext>
                </a:extLst>
              </a:tr>
              <a:tr h="1746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mn-lt"/>
                          <a:ea typeface="+mj-ea"/>
                          <a:cs typeface="+mj-cs"/>
                        </a:rPr>
                        <a:t>beck (1976)</a:t>
                      </a:r>
                      <a:br>
                        <a:rPr kumimoji="0" lang="en-US" sz="1800" b="1" i="0" u="none" strike="noStrike" kern="1200" cap="all" spc="0" normalizeH="0" baseline="0" noProof="0" dirty="0">
                          <a:ln>
                            <a:noFill/>
                          </a:ln>
                          <a:solidFill>
                            <a:prstClr val="black"/>
                          </a:solidFill>
                          <a:effectLst/>
                          <a:uLnTx/>
                          <a:uFillTx/>
                          <a:latin typeface="+mn-lt"/>
                          <a:ea typeface="+mj-ea"/>
                          <a:cs typeface="+mj-cs"/>
                        </a:rPr>
                      </a:br>
                      <a:br>
                        <a:rPr kumimoji="0" lang="el-GR"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dirty="0">
                          <a:ln>
                            <a:noFill/>
                          </a:ln>
                          <a:solidFill>
                            <a:prstClr val="black"/>
                          </a:solidFill>
                          <a:effectLst/>
                          <a:uLnTx/>
                          <a:uFillTx/>
                          <a:latin typeface="+mn-lt"/>
                          <a:ea typeface="+mj-ea"/>
                          <a:cs typeface="+mj-cs"/>
                        </a:rPr>
                        <a:t>1.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συναισθηματικη</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κατασταση</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επηρεαζεται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απο</a:t>
                      </a:r>
                      <a:r>
                        <a:rPr kumimoji="0" lang="el-GR" sz="1600" b="1" i="0" u="none" strike="noStrike" kern="1200" cap="all" spc="0" normalizeH="0" baseline="0" noProof="0" dirty="0">
                          <a:ln>
                            <a:noFill/>
                          </a:ln>
                          <a:solidFill>
                            <a:prstClr val="black"/>
                          </a:solidFill>
                          <a:effectLst/>
                          <a:uLnTx/>
                          <a:uFillTx/>
                          <a:latin typeface="+mn-lt"/>
                          <a:ea typeface="+mj-ea"/>
                          <a:cs typeface="+mj-cs"/>
                        </a:rPr>
                        <a:t> τι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γνωσιεσ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2. 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παραλογεσ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πεποιθησεισ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σχετιζονται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με </a:t>
                      </a:r>
                      <a:r>
                        <a:rPr kumimoji="0" lang="el-GR" sz="1600" b="1" i="0" u="none" strike="noStrike" kern="1200" cap="all" spc="0" normalizeH="0" baseline="0" noProof="0" dirty="0" err="1">
                          <a:ln>
                            <a:noFill/>
                          </a:ln>
                          <a:solidFill>
                            <a:prstClr val="black"/>
                          </a:solidFill>
                          <a:effectLst/>
                          <a:uLnTx/>
                          <a:uFillTx/>
                          <a:latin typeface="+mn-lt"/>
                          <a:ea typeface="+mj-ea"/>
                          <a:cs typeface="+mj-cs"/>
                        </a:rPr>
                        <a:t>αρνητικεσ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καταστασεισ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3.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τροποποιση</a:t>
                      </a:r>
                      <a:r>
                        <a:rPr kumimoji="0" lang="el-GR" sz="1600" b="1" i="0" u="none" strike="noStrike" kern="1200" cap="all" spc="0" normalizeH="0" baseline="0" noProof="0" dirty="0">
                          <a:ln>
                            <a:noFill/>
                          </a:ln>
                          <a:solidFill>
                            <a:prstClr val="black"/>
                          </a:solidFill>
                          <a:effectLst/>
                          <a:uLnTx/>
                          <a:uFillTx/>
                          <a:latin typeface="+mn-lt"/>
                          <a:ea typeface="+mj-ea"/>
                          <a:cs typeface="+mj-cs"/>
                        </a:rPr>
                        <a:t>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γνωσιακων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διαδικασιων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προκαλεσει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αλλαγεσ</a:t>
                      </a:r>
                      <a:r>
                        <a:rPr kumimoji="0" lang="el-GR" sz="1600" b="1" i="0" u="none" strike="noStrike" kern="1200" cap="all" spc="0" normalizeH="0" baseline="0" noProof="0" dirty="0">
                          <a:ln>
                            <a:noFill/>
                          </a:ln>
                          <a:solidFill>
                            <a:prstClr val="black"/>
                          </a:solidFill>
                          <a:effectLst/>
                          <a:uLnTx/>
                          <a:uFillTx/>
                          <a:latin typeface="+mn-lt"/>
                          <a:ea typeface="+mj-ea"/>
                          <a:cs typeface="+mj-cs"/>
                        </a:rPr>
                        <a:t> στο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600" dirty="0"/>
                    </a:p>
                  </a:txBody>
                  <a:tcPr/>
                </a:tc>
                <a:extLst>
                  <a:ext uri="{0D108BD9-81ED-4DB2-BD59-A6C34878D82A}">
                    <a16:rowId xmlns:a16="http://schemas.microsoft.com/office/drawing/2014/main" val="10003"/>
                  </a:ext>
                </a:extLst>
              </a:tr>
              <a:tr h="1478090">
                <a:tc>
                  <a:txBody>
                    <a:bodyPr/>
                    <a:lstStyle/>
                    <a:p>
                      <a:r>
                        <a:rPr kumimoji="0" lang="en-US" sz="1800" b="1" i="0" u="none" strike="noStrike" kern="1200" cap="all" spc="0" normalizeH="0" baseline="0" noProof="0" dirty="0">
                          <a:ln>
                            <a:noFill/>
                          </a:ln>
                          <a:solidFill>
                            <a:prstClr val="black"/>
                          </a:solidFill>
                          <a:effectLst/>
                          <a:uLnTx/>
                          <a:uFillTx/>
                          <a:latin typeface="+mn-lt"/>
                          <a:ea typeface="+mj-ea"/>
                          <a:cs typeface="+mj-cs"/>
                        </a:rPr>
                        <a:t>young (1990)</a:t>
                      </a:r>
                      <a:br>
                        <a:rPr kumimoji="0" lang="en-US"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dirty="0">
                          <a:ln>
                            <a:noFill/>
                          </a:ln>
                          <a:solidFill>
                            <a:prstClr val="black"/>
                          </a:solidFill>
                          <a:effectLst/>
                          <a:uLnTx/>
                          <a:uFillTx/>
                          <a:latin typeface="+mn-lt"/>
                          <a:ea typeface="+mj-ea"/>
                          <a:cs typeface="+mj-cs"/>
                        </a:rPr>
                        <a:t>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δυσπροσαρμοστικα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γνωσιακα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σχηματα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αναπτυσσονται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κατά τη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διαρκεια</a:t>
                      </a:r>
                      <a:r>
                        <a:rPr kumimoji="0" lang="el-GR" sz="1600" b="1" i="0" u="none" strike="noStrike" kern="1200" cap="all" spc="0" normalizeH="0" baseline="0" noProof="0" dirty="0">
                          <a:ln>
                            <a:noFill/>
                          </a:ln>
                          <a:solidFill>
                            <a:prstClr val="black"/>
                          </a:solidFill>
                          <a:effectLst/>
                          <a:uLnTx/>
                          <a:uFillTx/>
                          <a:latin typeface="+mn-lt"/>
                          <a:ea typeface="+mj-ea"/>
                          <a:cs typeface="+mj-cs"/>
                        </a:rPr>
                        <a:t> της </a:t>
                      </a:r>
                      <a:r>
                        <a:rPr kumimoji="0" lang="el-GR" sz="1600" b="1" i="0" u="none" strike="noStrike" kern="1200" cap="all" spc="0" normalizeH="0" baseline="0" noProof="0" dirty="0" err="1">
                          <a:ln>
                            <a:noFill/>
                          </a:ln>
                          <a:solidFill>
                            <a:prstClr val="black"/>
                          </a:solidFill>
                          <a:effectLst/>
                          <a:uLnTx/>
                          <a:uFillTx/>
                          <a:latin typeface="+mn-lt"/>
                          <a:ea typeface="+mj-ea"/>
                          <a:cs typeface="+mj-cs"/>
                        </a:rPr>
                        <a:t>παιδικησ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ηλικιασ</a:t>
                      </a:r>
                      <a:r>
                        <a:rPr kumimoji="0" lang="el-GR" sz="1600" b="1" i="0" u="none" strike="noStrike" kern="1200" cap="all" spc="0" normalizeH="0" baseline="0" noProof="0" dirty="0">
                          <a:ln>
                            <a:noFill/>
                          </a:ln>
                          <a:solidFill>
                            <a:prstClr val="black"/>
                          </a:solidFill>
                          <a:effectLst/>
                          <a:uLnTx/>
                          <a:uFillTx/>
                          <a:latin typeface="+mn-lt"/>
                          <a:ea typeface="+mj-ea"/>
                          <a:cs typeface="+mj-cs"/>
                        </a:rPr>
                        <a:t>  και </a:t>
                      </a:r>
                      <a:r>
                        <a:rPr kumimoji="0" lang="el-GR" sz="1600" b="1" i="0" u="none" strike="noStrike" kern="1200" cap="all" spc="0" normalizeH="0" baseline="0" noProof="0" dirty="0" err="1">
                          <a:ln>
                            <a:noFill/>
                          </a:ln>
                          <a:solidFill>
                            <a:prstClr val="black"/>
                          </a:solidFill>
                          <a:effectLst/>
                          <a:uLnTx/>
                          <a:uFillTx/>
                          <a:latin typeface="+mn-lt"/>
                          <a:ea typeface="+mj-ea"/>
                          <a:cs typeface="+mj-cs"/>
                        </a:rPr>
                        <a:t>οδηγουν</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προτυπα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ηττοπαθουσ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οποια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επαναλαμβανονται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a:t>
                      </a:r>
                      <a:r>
                        <a:rPr kumimoji="0" lang="el-GR" sz="1600" b="1" i="0" u="none" strike="noStrike" kern="1200" cap="all" spc="0" normalizeH="0" baseline="0" noProof="0" dirty="0">
                          <a:ln>
                            <a:noFill/>
                          </a:ln>
                          <a:solidFill>
                            <a:prstClr val="black"/>
                          </a:solidFill>
                          <a:effectLst/>
                          <a:uLnTx/>
                          <a:uFillTx/>
                          <a:latin typeface="+mn-lt"/>
                          <a:ea typeface="+mj-ea"/>
                          <a:cs typeface="+mj-cs"/>
                        </a:rPr>
                        <a:t> τη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διαρκεια</a:t>
                      </a:r>
                      <a:r>
                        <a:rPr kumimoji="0" lang="el-GR" sz="1600" b="1" i="0" u="none" strike="noStrike" kern="1200" cap="all" spc="0" normalizeH="0" baseline="0" noProof="0" dirty="0">
                          <a:ln>
                            <a:noFill/>
                          </a:ln>
                          <a:solidFill>
                            <a:prstClr val="black"/>
                          </a:solidFill>
                          <a:effectLst/>
                          <a:uLnTx/>
                          <a:uFillTx/>
                          <a:latin typeface="+mn-lt"/>
                          <a:ea typeface="+mj-ea"/>
                          <a:cs typeface="+mj-cs"/>
                        </a:rPr>
                        <a:t> της </a:t>
                      </a:r>
                      <a:r>
                        <a:rPr kumimoji="0" lang="el-GR" sz="1600" b="1" i="0" u="none" strike="noStrike" kern="1200" cap="all" spc="0" normalizeH="0" baseline="0" noProof="0" dirty="0" err="1">
                          <a:ln>
                            <a:noFill/>
                          </a:ln>
                          <a:solidFill>
                            <a:prstClr val="black"/>
                          </a:solidFill>
                          <a:effectLst/>
                          <a:uLnTx/>
                          <a:uFillTx/>
                          <a:latin typeface="+mn-lt"/>
                          <a:ea typeface="+mj-ea"/>
                          <a:cs typeface="+mj-cs"/>
                        </a:rPr>
                        <a:t>ζωησ</a:t>
                      </a:r>
                      <a:endParaRPr lang="el-GR" sz="160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9">
            <a:extLst>
              <a:ext uri="{FF2B5EF4-FFF2-40B4-BE49-F238E27FC236}">
                <a16:creationId xmlns:a16="http://schemas.microsoft.com/office/drawing/2014/main" id="{532E0775-C1BE-A3A6-A0EB-335A624944C6}"/>
              </a:ext>
            </a:extLst>
          </p:cNvPr>
          <p:cNvSpPr>
            <a:spLocks noGrp="1" noChangeArrowheads="1"/>
          </p:cNvSpPr>
          <p:nvPr>
            <p:ph type="title"/>
          </p:nvPr>
        </p:nvSpPr>
        <p:spPr>
          <a:xfrm>
            <a:off x="1992313" y="549276"/>
            <a:ext cx="8229600" cy="792163"/>
          </a:xfrm>
        </p:spPr>
        <p:txBody>
          <a:bodyPr/>
          <a:lstStyle/>
          <a:p>
            <a:pPr eaLnBrk="1" hangingPunct="1"/>
            <a:r>
              <a:rPr lang="el-GR" altLang="el-GR" sz="2800"/>
              <a:t>ΜΕΤΩΠΙΑΙΟΣ ΦΛΟΙΟΣ</a:t>
            </a:r>
          </a:p>
        </p:txBody>
      </p:sp>
      <p:graphicFrame>
        <p:nvGraphicFramePr>
          <p:cNvPr id="3103" name="Group 31">
            <a:extLst>
              <a:ext uri="{FF2B5EF4-FFF2-40B4-BE49-F238E27FC236}">
                <a16:creationId xmlns:a16="http://schemas.microsoft.com/office/drawing/2014/main" id="{2DA0D21C-233D-799F-B247-9B7A9262D438}"/>
              </a:ext>
            </a:extLst>
          </p:cNvPr>
          <p:cNvGraphicFramePr>
            <a:graphicFrameLocks noGrp="1"/>
          </p:cNvGraphicFramePr>
          <p:nvPr>
            <p:ph idx="1"/>
          </p:nvPr>
        </p:nvGraphicFramePr>
        <p:xfrm>
          <a:off x="1981200" y="1557338"/>
          <a:ext cx="8229600" cy="482441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50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ΒΑΣΙΚΑ ΧΑΡΑΚΤΗΡΙΣΤΙΚΑ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3499">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ένα από τα τελευταία μέρη του εγκεφάλου που ωριμάζουν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Το κέντρο ελέγχου της γνωστικής λειτουργίας (προγραμματισμός-οργάνωση-επεξεργασία πληροφοριών)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Υπεύθυνο για τον αυτοέλεγχο (συναισθημάτων – συμπεριφοράς)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νωρίτερα κάνοντας τα κορίτσια λιγότερο παρορμητικά, να αποφεύγουν παρακινδυνευμένες συμπεριφορές,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λιγότερο πιθανό να κάνουν χρήση ουσιών ή να εμφανίσουν παραβατική συμπεριφορά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αργότερα οδηγώντας τα αγόρια σε παρορμητικότητα, παρακινδυνευμένες συμπεριφορές, ατυχήματα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081464" y="1339851"/>
            <a:ext cx="2301875" cy="576263"/>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ΠΥΡΗΝΙΚΗ ΠΕΠΟΙΘΗΣΗ</a:t>
            </a:r>
          </a:p>
          <a:p>
            <a:pPr algn="ctr"/>
            <a:r>
              <a:rPr lang="el-GR" sz="1200">
                <a:latin typeface="Calibri" pitchFamily="34" charset="0"/>
              </a:rPr>
              <a:t>Είμαι ανεπαρκής</a:t>
            </a:r>
          </a:p>
        </p:txBody>
      </p:sp>
      <p:sp>
        <p:nvSpPr>
          <p:cNvPr id="49155" name="Rectangle 5"/>
          <p:cNvSpPr>
            <a:spLocks noChangeArrowheads="1"/>
          </p:cNvSpPr>
          <p:nvPr/>
        </p:nvSpPr>
        <p:spPr bwMode="auto">
          <a:xfrm>
            <a:off x="4151314" y="2205038"/>
            <a:ext cx="2232025" cy="647700"/>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ΕΝΔΙΑΜΕΣΗ</a:t>
            </a:r>
            <a:r>
              <a:rPr lang="el-GR" b="1">
                <a:latin typeface="Calibri" pitchFamily="34" charset="0"/>
              </a:rPr>
              <a:t> </a:t>
            </a:r>
            <a:r>
              <a:rPr lang="el-GR" sz="1200" b="1">
                <a:latin typeface="Calibri" pitchFamily="34" charset="0"/>
              </a:rPr>
              <a:t>ΠΕΠΟΙΘΗΣΗ</a:t>
            </a:r>
          </a:p>
          <a:p>
            <a:pPr algn="ctr"/>
            <a:r>
              <a:rPr lang="el-GR" sz="1200">
                <a:latin typeface="Calibri" pitchFamily="34" charset="0"/>
              </a:rPr>
              <a:t>Αν δεν καταλάβω κάτι τέλεια, </a:t>
            </a:r>
          </a:p>
          <a:p>
            <a:pPr algn="ctr"/>
            <a:r>
              <a:rPr lang="el-GR" sz="1200">
                <a:latin typeface="Calibri" pitchFamily="34" charset="0"/>
              </a:rPr>
              <a:t>τότε είμαι βλάκας.</a:t>
            </a:r>
          </a:p>
        </p:txBody>
      </p:sp>
      <p:sp>
        <p:nvSpPr>
          <p:cNvPr id="49156" name="Rectangle 6"/>
          <p:cNvSpPr>
            <a:spLocks noChangeArrowheads="1"/>
          </p:cNvSpPr>
          <p:nvPr/>
        </p:nvSpPr>
        <p:spPr bwMode="auto">
          <a:xfrm>
            <a:off x="1847851" y="3355976"/>
            <a:ext cx="2017713" cy="720725"/>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ΚΑΤΑΣΤΑΣΗ</a:t>
            </a:r>
          </a:p>
          <a:p>
            <a:pPr algn="ctr"/>
            <a:r>
              <a:rPr lang="el-GR" sz="1200">
                <a:latin typeface="Calibri" pitchFamily="34" charset="0"/>
              </a:rPr>
              <a:t>Διαβάζει το βιβλίο</a:t>
            </a:r>
          </a:p>
        </p:txBody>
      </p:sp>
      <p:sp>
        <p:nvSpPr>
          <p:cNvPr id="49157" name="Rectangle 7"/>
          <p:cNvSpPr>
            <a:spLocks noChangeArrowheads="1"/>
          </p:cNvSpPr>
          <p:nvPr/>
        </p:nvSpPr>
        <p:spPr bwMode="auto">
          <a:xfrm>
            <a:off x="4151313" y="3213101"/>
            <a:ext cx="2235200" cy="1008063"/>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ΑΥΤΟΜΑΤΕΣ ΣΚΕΨΕΙΣ</a:t>
            </a:r>
          </a:p>
          <a:p>
            <a:pPr algn="ctr"/>
            <a:r>
              <a:rPr lang="el-GR" sz="1200">
                <a:latin typeface="Calibri" pitchFamily="34" charset="0"/>
              </a:rPr>
              <a:t>Είναι τόσο δύσκολο.</a:t>
            </a:r>
          </a:p>
          <a:p>
            <a:pPr algn="ctr"/>
            <a:r>
              <a:rPr lang="el-GR" sz="1200">
                <a:latin typeface="Calibri" pitchFamily="34" charset="0"/>
              </a:rPr>
              <a:t>Δε θα το καταλάβω.</a:t>
            </a:r>
          </a:p>
        </p:txBody>
      </p:sp>
      <p:sp>
        <p:nvSpPr>
          <p:cNvPr id="49158" name="Rectangle 9"/>
          <p:cNvSpPr>
            <a:spLocks noChangeArrowheads="1"/>
          </p:cNvSpPr>
          <p:nvPr/>
        </p:nvSpPr>
        <p:spPr bwMode="auto">
          <a:xfrm>
            <a:off x="8832851" y="2636838"/>
            <a:ext cx="1655763" cy="647700"/>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ΣΥΝΑΙΣΘΗΜΑΤΙΚΗ</a:t>
            </a:r>
          </a:p>
          <a:p>
            <a:pPr algn="ctr"/>
            <a:r>
              <a:rPr lang="el-GR" sz="1200">
                <a:latin typeface="Calibri" pitchFamily="34" charset="0"/>
              </a:rPr>
              <a:t>λύπη</a:t>
            </a:r>
          </a:p>
        </p:txBody>
      </p:sp>
      <p:sp>
        <p:nvSpPr>
          <p:cNvPr id="49159" name="Rectangle 10"/>
          <p:cNvSpPr>
            <a:spLocks noChangeArrowheads="1"/>
          </p:cNvSpPr>
          <p:nvPr/>
        </p:nvSpPr>
        <p:spPr bwMode="auto">
          <a:xfrm>
            <a:off x="8832851" y="3500439"/>
            <a:ext cx="1655763" cy="504825"/>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ΣΩΜΑΤΙΚΗ</a:t>
            </a:r>
          </a:p>
          <a:p>
            <a:pPr algn="ctr"/>
            <a:r>
              <a:rPr lang="el-GR" sz="1200">
                <a:latin typeface="Calibri" pitchFamily="34" charset="0"/>
              </a:rPr>
              <a:t>Βάρος στο στομάχι</a:t>
            </a:r>
          </a:p>
        </p:txBody>
      </p:sp>
      <p:sp>
        <p:nvSpPr>
          <p:cNvPr id="49160" name="Rectangle 11"/>
          <p:cNvSpPr>
            <a:spLocks noChangeArrowheads="1"/>
          </p:cNvSpPr>
          <p:nvPr/>
        </p:nvSpPr>
        <p:spPr bwMode="auto">
          <a:xfrm>
            <a:off x="8832850" y="4148138"/>
            <a:ext cx="1690688" cy="576262"/>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ΣΥΜΠΕΡΙΦΟΡΙΚΗ</a:t>
            </a:r>
          </a:p>
          <a:p>
            <a:pPr algn="ctr"/>
            <a:r>
              <a:rPr lang="el-GR" sz="1200">
                <a:latin typeface="Calibri" pitchFamily="34" charset="0"/>
              </a:rPr>
              <a:t>Κλείνει το βιβλίο</a:t>
            </a:r>
          </a:p>
        </p:txBody>
      </p:sp>
      <p:sp>
        <p:nvSpPr>
          <p:cNvPr id="49161" name="Rectangle 12"/>
          <p:cNvSpPr>
            <a:spLocks noChangeArrowheads="1"/>
          </p:cNvSpPr>
          <p:nvPr/>
        </p:nvSpPr>
        <p:spPr bwMode="auto">
          <a:xfrm>
            <a:off x="6818313" y="3429001"/>
            <a:ext cx="1727200" cy="504825"/>
          </a:xfrm>
          <a:prstGeom prst="rect">
            <a:avLst/>
          </a:prstGeom>
          <a:solidFill>
            <a:schemeClr val="accent1"/>
          </a:solidFill>
          <a:ln w="9525">
            <a:solidFill>
              <a:schemeClr val="tx1"/>
            </a:solidFill>
            <a:miter lim="800000"/>
            <a:headEnd/>
            <a:tailEnd/>
          </a:ln>
        </p:spPr>
        <p:txBody>
          <a:bodyPr wrap="none" anchor="ctr"/>
          <a:lstStyle/>
          <a:p>
            <a:pPr algn="ctr"/>
            <a:r>
              <a:rPr lang="el-GR" sz="1400" b="1">
                <a:latin typeface="Calibri" pitchFamily="34" charset="0"/>
              </a:rPr>
              <a:t>ΑΝΤΙΔΡΑΣΕΙΣ</a:t>
            </a:r>
          </a:p>
        </p:txBody>
      </p:sp>
      <p:sp>
        <p:nvSpPr>
          <p:cNvPr id="49162" name="Line 13"/>
          <p:cNvSpPr>
            <a:spLocks noChangeShapeType="1"/>
          </p:cNvSpPr>
          <p:nvPr/>
        </p:nvSpPr>
        <p:spPr bwMode="auto">
          <a:xfrm>
            <a:off x="5232400" y="1916113"/>
            <a:ext cx="0" cy="215900"/>
          </a:xfrm>
          <a:prstGeom prst="line">
            <a:avLst/>
          </a:prstGeom>
          <a:noFill/>
          <a:ln w="9525">
            <a:solidFill>
              <a:schemeClr val="tx1"/>
            </a:solidFill>
            <a:round/>
            <a:headEnd/>
            <a:tailEnd type="triangle" w="med" len="med"/>
          </a:ln>
        </p:spPr>
        <p:txBody>
          <a:bodyPr/>
          <a:lstStyle/>
          <a:p>
            <a:endParaRPr lang="el-GR"/>
          </a:p>
        </p:txBody>
      </p:sp>
      <p:sp>
        <p:nvSpPr>
          <p:cNvPr id="49163" name="Line 14"/>
          <p:cNvSpPr>
            <a:spLocks noChangeShapeType="1"/>
          </p:cNvSpPr>
          <p:nvPr/>
        </p:nvSpPr>
        <p:spPr bwMode="auto">
          <a:xfrm>
            <a:off x="5232400" y="2852739"/>
            <a:ext cx="0" cy="287337"/>
          </a:xfrm>
          <a:prstGeom prst="line">
            <a:avLst/>
          </a:prstGeom>
          <a:noFill/>
          <a:ln w="9525">
            <a:solidFill>
              <a:schemeClr val="tx1"/>
            </a:solidFill>
            <a:round/>
            <a:headEnd/>
            <a:tailEnd type="triangle" w="med" len="med"/>
          </a:ln>
        </p:spPr>
        <p:txBody>
          <a:bodyPr/>
          <a:lstStyle/>
          <a:p>
            <a:endParaRPr lang="el-GR"/>
          </a:p>
        </p:txBody>
      </p:sp>
      <p:sp>
        <p:nvSpPr>
          <p:cNvPr id="49164" name="Line 15"/>
          <p:cNvSpPr>
            <a:spLocks noChangeShapeType="1"/>
          </p:cNvSpPr>
          <p:nvPr/>
        </p:nvSpPr>
        <p:spPr bwMode="auto">
          <a:xfrm>
            <a:off x="3865563" y="3716338"/>
            <a:ext cx="215900" cy="0"/>
          </a:xfrm>
          <a:prstGeom prst="line">
            <a:avLst/>
          </a:prstGeom>
          <a:noFill/>
          <a:ln w="9525">
            <a:solidFill>
              <a:schemeClr val="tx1"/>
            </a:solidFill>
            <a:round/>
            <a:headEnd/>
            <a:tailEnd type="triangle" w="med" len="med"/>
          </a:ln>
        </p:spPr>
        <p:txBody>
          <a:bodyPr/>
          <a:lstStyle/>
          <a:p>
            <a:endParaRPr lang="el-GR"/>
          </a:p>
        </p:txBody>
      </p:sp>
      <p:sp>
        <p:nvSpPr>
          <p:cNvPr id="49165" name="Line 16"/>
          <p:cNvSpPr>
            <a:spLocks noChangeShapeType="1"/>
          </p:cNvSpPr>
          <p:nvPr/>
        </p:nvSpPr>
        <p:spPr bwMode="auto">
          <a:xfrm>
            <a:off x="6383338" y="3716338"/>
            <a:ext cx="360362" cy="0"/>
          </a:xfrm>
          <a:prstGeom prst="line">
            <a:avLst/>
          </a:prstGeom>
          <a:noFill/>
          <a:ln w="9525">
            <a:solidFill>
              <a:schemeClr val="tx1"/>
            </a:solidFill>
            <a:round/>
            <a:headEnd/>
            <a:tailEnd type="triangle" w="med" len="med"/>
          </a:ln>
        </p:spPr>
        <p:txBody>
          <a:bodyPr/>
          <a:lstStyle/>
          <a:p>
            <a:endParaRPr lang="el-GR"/>
          </a:p>
        </p:txBody>
      </p:sp>
      <p:sp>
        <p:nvSpPr>
          <p:cNvPr id="49166" name="Line 17"/>
          <p:cNvSpPr>
            <a:spLocks noChangeShapeType="1"/>
          </p:cNvSpPr>
          <p:nvPr/>
        </p:nvSpPr>
        <p:spPr bwMode="auto">
          <a:xfrm flipV="1">
            <a:off x="8545513" y="3213101"/>
            <a:ext cx="215900" cy="504825"/>
          </a:xfrm>
          <a:prstGeom prst="line">
            <a:avLst/>
          </a:prstGeom>
          <a:noFill/>
          <a:ln w="9525">
            <a:solidFill>
              <a:schemeClr val="tx1"/>
            </a:solidFill>
            <a:round/>
            <a:headEnd/>
            <a:tailEnd type="triangle" w="med" len="med"/>
          </a:ln>
        </p:spPr>
        <p:txBody>
          <a:bodyPr/>
          <a:lstStyle/>
          <a:p>
            <a:endParaRPr lang="el-GR"/>
          </a:p>
        </p:txBody>
      </p:sp>
      <p:sp>
        <p:nvSpPr>
          <p:cNvPr id="49167" name="Line 18"/>
          <p:cNvSpPr>
            <a:spLocks noChangeShapeType="1"/>
          </p:cNvSpPr>
          <p:nvPr/>
        </p:nvSpPr>
        <p:spPr bwMode="auto">
          <a:xfrm>
            <a:off x="8545513" y="3716338"/>
            <a:ext cx="215900" cy="0"/>
          </a:xfrm>
          <a:prstGeom prst="line">
            <a:avLst/>
          </a:prstGeom>
          <a:noFill/>
          <a:ln w="9525">
            <a:solidFill>
              <a:schemeClr val="tx1"/>
            </a:solidFill>
            <a:round/>
            <a:headEnd/>
            <a:tailEnd type="triangle" w="med" len="med"/>
          </a:ln>
        </p:spPr>
        <p:txBody>
          <a:bodyPr/>
          <a:lstStyle/>
          <a:p>
            <a:endParaRPr lang="el-GR"/>
          </a:p>
        </p:txBody>
      </p:sp>
      <p:sp>
        <p:nvSpPr>
          <p:cNvPr id="49168" name="Line 19"/>
          <p:cNvSpPr>
            <a:spLocks noChangeShapeType="1"/>
          </p:cNvSpPr>
          <p:nvPr/>
        </p:nvSpPr>
        <p:spPr bwMode="auto">
          <a:xfrm>
            <a:off x="8545513" y="3716338"/>
            <a:ext cx="215900" cy="576262"/>
          </a:xfrm>
          <a:prstGeom prst="line">
            <a:avLst/>
          </a:prstGeom>
          <a:noFill/>
          <a:ln w="9525">
            <a:solidFill>
              <a:schemeClr val="tx1"/>
            </a:solidFill>
            <a:round/>
            <a:headEnd/>
            <a:tailEnd type="triangle" w="med" len="med"/>
          </a:ln>
        </p:spPr>
        <p:txBody>
          <a:bodyPr/>
          <a:lstStyle/>
          <a:p>
            <a:endParaRPr lang="el-GR"/>
          </a:p>
        </p:txBody>
      </p:sp>
      <p:sp>
        <p:nvSpPr>
          <p:cNvPr id="49169" name="Rectangle 20"/>
          <p:cNvSpPr>
            <a:spLocks noChangeArrowheads="1"/>
          </p:cNvSpPr>
          <p:nvPr/>
        </p:nvSpPr>
        <p:spPr bwMode="auto">
          <a:xfrm>
            <a:off x="3071814" y="188914"/>
            <a:ext cx="6192837" cy="503237"/>
          </a:xfrm>
          <a:prstGeom prst="rect">
            <a:avLst/>
          </a:prstGeom>
          <a:solidFill>
            <a:schemeClr val="bg1"/>
          </a:solidFill>
          <a:ln w="9525">
            <a:solidFill>
              <a:schemeClr val="tx1"/>
            </a:solidFill>
            <a:miter lim="800000"/>
            <a:headEnd/>
            <a:tailEnd/>
          </a:ln>
        </p:spPr>
        <p:txBody>
          <a:bodyPr wrap="none" anchor="ctr"/>
          <a:lstStyle/>
          <a:p>
            <a:pPr algn="ctr"/>
            <a:r>
              <a:rPr lang="el-GR" sz="1600" b="1">
                <a:latin typeface="Calibri" pitchFamily="34" charset="0"/>
              </a:rPr>
              <a:t>Η ΣΧΕΣΗ ΤΗΣ ΣΥΜΠΕΡΙΦΟΡΑΣ ΜΕ ΤΙΣ ΑΥΤΟΜΑΤΕΣ ΣΚΕΨΕΙΣ</a:t>
            </a:r>
          </a:p>
          <a:p>
            <a:pPr algn="ctr"/>
            <a:r>
              <a:rPr lang="el-GR" sz="1400">
                <a:latin typeface="Calibri" pitchFamily="34" charset="0"/>
              </a:rPr>
              <a:t>(Γνωστικό Μοντέλο, </a:t>
            </a:r>
            <a:r>
              <a:rPr lang="en-US" sz="1400">
                <a:latin typeface="Calibri" pitchFamily="34" charset="0"/>
              </a:rPr>
              <a:t>Beck. J., 1995:45)</a:t>
            </a:r>
            <a:r>
              <a:rPr lang="el-GR" sz="1400">
                <a:latin typeface="Calibri" pitchFamily="34" charset="0"/>
              </a:rPr>
              <a:t> </a:t>
            </a:r>
          </a:p>
        </p:txBody>
      </p:sp>
    </p:spTree>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1"/>
          <p:cNvSpPr>
            <a:spLocks noGrp="1" noChangeArrowheads="1"/>
          </p:cNvSpPr>
          <p:nvPr>
            <p:ph type="title"/>
          </p:nvPr>
        </p:nvSpPr>
        <p:spPr/>
        <p:txBody>
          <a:bodyPr/>
          <a:lstStyle/>
          <a:p>
            <a:pPr eaLnBrk="1" hangingPunct="1"/>
            <a:r>
              <a:rPr lang="el-GR" sz="4000" b="1"/>
              <a:t>ΓΝΩΣΙΑΚΗ ΘΕΡΑΠΕΙΑ </a:t>
            </a:r>
          </a:p>
        </p:txBody>
      </p:sp>
      <p:graphicFrame>
        <p:nvGraphicFramePr>
          <p:cNvPr id="2" name="Διάγραμμα 1"/>
          <p:cNvGraphicFramePr/>
          <p:nvPr/>
        </p:nvGraphicFramePr>
        <p:xfrm>
          <a:off x="1981200" y="1600202"/>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0180" name="Diagram 62"/>
          <p:cNvGrpSpPr>
            <a:grpSpLocks/>
          </p:cNvGrpSpPr>
          <p:nvPr/>
        </p:nvGrpSpPr>
        <p:grpSpPr bwMode="auto">
          <a:xfrm>
            <a:off x="6140450" y="765176"/>
            <a:ext cx="4527550" cy="6092825"/>
            <a:chOff x="2908" y="482"/>
            <a:chExt cx="2852" cy="3838"/>
          </a:xfrm>
        </p:grpSpPr>
        <p:graphicFrame>
          <p:nvGraphicFramePr>
            <p:cNvPr id="5" name="Διάγραμμα 4"/>
            <p:cNvGraphicFramePr/>
            <p:nvPr/>
          </p:nvGraphicFramePr>
          <p:xfrm>
            <a:off x="2908" y="482"/>
            <a:ext cx="2852" cy="38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0186" name="Rectangle 71"/>
            <p:cNvSpPr>
              <a:spLocks noChangeArrowheads="1"/>
            </p:cNvSpPr>
            <p:nvPr/>
          </p:nvSpPr>
          <p:spPr bwMode="auto">
            <a:xfrm>
              <a:off x="3288" y="4021"/>
              <a:ext cx="2223" cy="226"/>
            </a:xfrm>
            <a:prstGeom prst="rect">
              <a:avLst/>
            </a:prstGeom>
            <a:solidFill>
              <a:schemeClr val="bg1"/>
            </a:solidFill>
            <a:ln w="9525">
              <a:solidFill>
                <a:schemeClr val="tx1"/>
              </a:solidFill>
              <a:miter lim="800000"/>
              <a:headEnd/>
              <a:tailEnd/>
            </a:ln>
          </p:spPr>
          <p:txBody>
            <a:bodyPr wrap="none" anchor="ctr"/>
            <a:lstStyle/>
            <a:p>
              <a:pPr algn="ctr"/>
              <a:r>
                <a:rPr lang="el-GR" altLang="fr-FR" b="1"/>
                <a:t>ΛΕΙΤΟΥΡΓΙΚΟΣ ΚΥΚΛΟΣ</a:t>
              </a:r>
            </a:p>
          </p:txBody>
        </p:sp>
      </p:grpSp>
      <p:sp>
        <p:nvSpPr>
          <p:cNvPr id="50181" name="Text Box 43"/>
          <p:cNvSpPr txBox="1">
            <a:spLocks noChangeArrowheads="1"/>
          </p:cNvSpPr>
          <p:nvPr/>
        </p:nvSpPr>
        <p:spPr bwMode="auto">
          <a:xfrm>
            <a:off x="2424114" y="6375400"/>
            <a:ext cx="3673475" cy="369888"/>
          </a:xfrm>
          <a:prstGeom prst="rect">
            <a:avLst/>
          </a:prstGeom>
          <a:noFill/>
          <a:ln w="9525">
            <a:noFill/>
            <a:miter lim="800000"/>
            <a:headEnd/>
            <a:tailEnd/>
          </a:ln>
        </p:spPr>
        <p:txBody>
          <a:bodyPr>
            <a:spAutoFit/>
          </a:bodyPr>
          <a:lstStyle/>
          <a:p>
            <a:pPr>
              <a:spcBef>
                <a:spcPct val="50000"/>
              </a:spcBef>
            </a:pPr>
            <a:endParaRPr lang="el-GR" b="1">
              <a:latin typeface="Calibri" pitchFamily="34" charset="0"/>
            </a:endParaRPr>
          </a:p>
        </p:txBody>
      </p:sp>
      <p:sp>
        <p:nvSpPr>
          <p:cNvPr id="50182" name="Line 46"/>
          <p:cNvSpPr>
            <a:spLocks noChangeShapeType="1"/>
          </p:cNvSpPr>
          <p:nvPr/>
        </p:nvSpPr>
        <p:spPr bwMode="auto">
          <a:xfrm>
            <a:off x="6024564" y="1557338"/>
            <a:ext cx="71437" cy="5300662"/>
          </a:xfrm>
          <a:prstGeom prst="line">
            <a:avLst/>
          </a:prstGeom>
          <a:noFill/>
          <a:ln w="9525">
            <a:solidFill>
              <a:schemeClr val="tx1"/>
            </a:solidFill>
            <a:round/>
            <a:headEnd/>
            <a:tailEnd/>
          </a:ln>
        </p:spPr>
        <p:txBody>
          <a:bodyPr/>
          <a:lstStyle/>
          <a:p>
            <a:endParaRPr lang="el-GR"/>
          </a:p>
        </p:txBody>
      </p:sp>
      <p:sp>
        <p:nvSpPr>
          <p:cNvPr id="50183" name="Line 47"/>
          <p:cNvSpPr>
            <a:spLocks noChangeShapeType="1"/>
          </p:cNvSpPr>
          <p:nvPr/>
        </p:nvSpPr>
        <p:spPr bwMode="auto">
          <a:xfrm>
            <a:off x="1776413" y="1557338"/>
            <a:ext cx="8642350" cy="0"/>
          </a:xfrm>
          <a:prstGeom prst="line">
            <a:avLst/>
          </a:prstGeom>
          <a:noFill/>
          <a:ln w="9525">
            <a:solidFill>
              <a:schemeClr val="tx1"/>
            </a:solidFill>
            <a:round/>
            <a:headEnd/>
            <a:tailEnd/>
          </a:ln>
        </p:spPr>
        <p:txBody>
          <a:bodyPr/>
          <a:lstStyle/>
          <a:p>
            <a:endParaRPr lang="el-GR"/>
          </a:p>
        </p:txBody>
      </p:sp>
      <p:sp>
        <p:nvSpPr>
          <p:cNvPr id="50184" name="Rectangle 72"/>
          <p:cNvSpPr>
            <a:spLocks noChangeArrowheads="1"/>
          </p:cNvSpPr>
          <p:nvPr/>
        </p:nvSpPr>
        <p:spPr bwMode="auto">
          <a:xfrm>
            <a:off x="2135188" y="6383339"/>
            <a:ext cx="3529012" cy="358775"/>
          </a:xfrm>
          <a:prstGeom prst="rect">
            <a:avLst/>
          </a:prstGeom>
          <a:solidFill>
            <a:schemeClr val="bg1"/>
          </a:solidFill>
          <a:ln w="9525">
            <a:solidFill>
              <a:schemeClr val="tx1"/>
            </a:solidFill>
            <a:miter lim="800000"/>
            <a:headEnd/>
            <a:tailEnd/>
          </a:ln>
        </p:spPr>
        <p:txBody>
          <a:bodyPr wrap="none" anchor="ctr"/>
          <a:lstStyle/>
          <a:p>
            <a:pPr algn="ctr"/>
            <a:r>
              <a:rPr lang="el-GR" b="1">
                <a:latin typeface="Calibri" pitchFamily="34" charset="0"/>
              </a:rPr>
              <a:t>ΔΥΣΛΕΙΤΟΥΡΓΙΚΟΣ ΚΥΚΛΟΣ</a:t>
            </a:r>
          </a:p>
        </p:txBody>
      </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176464" y="2119314"/>
            <a:ext cx="7839075" cy="2619375"/>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0"/>
          <a:ext cx="9144000" cy="6857998"/>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3500">
                <a:tc>
                  <a:txBody>
                    <a:bodyPr/>
                    <a:lstStyle/>
                    <a:p>
                      <a:r>
                        <a:rPr lang="el-GR" sz="2000" b="1" dirty="0">
                          <a:solidFill>
                            <a:schemeClr val="bg1"/>
                          </a:solidFill>
                        </a:rPr>
                        <a:t>ΓΝΩΣΙΑΚΑ</a:t>
                      </a:r>
                      <a:r>
                        <a:rPr lang="el-GR" sz="2000" b="1" baseline="0" dirty="0">
                          <a:solidFill>
                            <a:schemeClr val="bg1"/>
                          </a:solidFill>
                        </a:rPr>
                        <a:t> / ΔΙΕΡΓΑΣΙΑΚΑ ΛΑΘΗ </a:t>
                      </a:r>
                      <a:endParaRPr lang="el-GR" sz="2000" b="1" dirty="0">
                        <a:solidFill>
                          <a:schemeClr val="bg1"/>
                        </a:solidFill>
                      </a:endParaRPr>
                    </a:p>
                  </a:txBody>
                  <a:tcPr>
                    <a:solidFill>
                      <a:schemeClr val="tx2"/>
                    </a:solidFill>
                  </a:tcPr>
                </a:tc>
                <a:tc>
                  <a:txBody>
                    <a:bodyPr/>
                    <a:lstStyle/>
                    <a:p>
                      <a:r>
                        <a:rPr lang="el-GR" sz="2000" b="1" dirty="0">
                          <a:solidFill>
                            <a:schemeClr val="bg1"/>
                          </a:solidFill>
                        </a:rPr>
                        <a:t>ΠΑΡΑΔΕΙΓΜΑΤΑ </a:t>
                      </a:r>
                    </a:p>
                  </a:txBody>
                  <a:tcPr>
                    <a:solidFill>
                      <a:schemeClr val="tx2"/>
                    </a:solidFill>
                  </a:tcPr>
                </a:tc>
                <a:extLst>
                  <a:ext uri="{0D108BD9-81ED-4DB2-BD59-A6C34878D82A}">
                    <a16:rowId xmlns:a16="http://schemas.microsoft.com/office/drawing/2014/main" val="10000"/>
                  </a:ext>
                </a:extLst>
              </a:tr>
              <a:tr h="988414">
                <a:tc>
                  <a:txBody>
                    <a:bodyPr/>
                    <a:lstStyle/>
                    <a:p>
                      <a:r>
                        <a:rPr lang="el-GR" sz="1800" b="1" dirty="0">
                          <a:solidFill>
                            <a:schemeClr val="bg1"/>
                          </a:solidFill>
                        </a:rPr>
                        <a:t>ΤΑ ΛΑΘΗ ΠΟΥ ΜΑΣ ΡΙΧΝΟΥΝ  </a:t>
                      </a:r>
                    </a:p>
                    <a:p>
                      <a:r>
                        <a:rPr lang="el-GR" sz="1800" b="1" dirty="0">
                          <a:solidFill>
                            <a:schemeClr val="bg1"/>
                          </a:solidFill>
                        </a:rPr>
                        <a:t>(Δίδεται</a:t>
                      </a:r>
                      <a:r>
                        <a:rPr lang="el-GR" sz="1800" b="1" baseline="0" dirty="0">
                          <a:solidFill>
                            <a:schemeClr val="bg1"/>
                          </a:solidFill>
                        </a:rPr>
                        <a:t> </a:t>
                      </a:r>
                      <a:r>
                        <a:rPr lang="el-GR" sz="1800" b="1" dirty="0">
                          <a:solidFill>
                            <a:schemeClr val="bg1"/>
                          </a:solidFill>
                        </a:rPr>
                        <a:t>έμφαση</a:t>
                      </a:r>
                      <a:r>
                        <a:rPr lang="el-GR" sz="1800" b="1" baseline="0" dirty="0">
                          <a:solidFill>
                            <a:schemeClr val="bg1"/>
                          </a:solidFill>
                        </a:rPr>
                        <a:t> στα αρνητικά )</a:t>
                      </a:r>
                      <a:endParaRPr lang="el-GR" sz="1800" b="1" dirty="0">
                        <a:solidFill>
                          <a:schemeClr val="bg1"/>
                        </a:solidFill>
                      </a:endParaRPr>
                    </a:p>
                  </a:txBody>
                  <a:tcPr>
                    <a:solidFill>
                      <a:schemeClr val="tx2"/>
                    </a:solidFill>
                  </a:tcPr>
                </a:tc>
                <a:tc>
                  <a:txBody>
                    <a:bodyPr/>
                    <a:lstStyle/>
                    <a:p>
                      <a:r>
                        <a:rPr lang="el-GR" sz="1800" b="1" dirty="0">
                          <a:solidFill>
                            <a:schemeClr val="bg1"/>
                          </a:solidFill>
                        </a:rPr>
                        <a:t>Όλα</a:t>
                      </a:r>
                      <a:r>
                        <a:rPr lang="el-GR" sz="1800" b="1" baseline="0" dirty="0">
                          <a:solidFill>
                            <a:schemeClr val="bg1"/>
                          </a:solidFill>
                        </a:rPr>
                        <a:t> πάνε στραβά</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1"/>
                  </a:ext>
                </a:extLst>
              </a:tr>
              <a:tr h="988414">
                <a:tc>
                  <a:txBody>
                    <a:bodyPr/>
                    <a:lstStyle/>
                    <a:p>
                      <a:r>
                        <a:rPr lang="el-GR" sz="1800" b="1" dirty="0">
                          <a:solidFill>
                            <a:schemeClr val="bg1"/>
                          </a:solidFill>
                        </a:rPr>
                        <a:t>ΜΕΓΕΘΥΝΟΝΤΑΣ ΤΑ ΠΡΑΓΜΑΤΑ </a:t>
                      </a:r>
                    </a:p>
                    <a:p>
                      <a:r>
                        <a:rPr lang="el-GR" sz="1800" b="1" dirty="0">
                          <a:solidFill>
                            <a:schemeClr val="bg1"/>
                          </a:solidFill>
                        </a:rPr>
                        <a:t>(Τα λάθη μεγεθύνονται )</a:t>
                      </a:r>
                    </a:p>
                  </a:txBody>
                  <a:tcPr>
                    <a:solidFill>
                      <a:schemeClr val="tx2"/>
                    </a:solidFill>
                  </a:tcPr>
                </a:tc>
                <a:tc>
                  <a:txBody>
                    <a:bodyPr/>
                    <a:lstStyle/>
                    <a:p>
                      <a:r>
                        <a:rPr lang="el-GR" sz="1800" b="1" dirty="0">
                          <a:solidFill>
                            <a:schemeClr val="bg1"/>
                          </a:solidFill>
                        </a:rPr>
                        <a:t>Όλοι με κοιτούσαν και γέλαγαν μαζί μου,</a:t>
                      </a:r>
                      <a:r>
                        <a:rPr lang="el-GR" sz="1800" b="1" baseline="0" dirty="0">
                          <a:solidFill>
                            <a:schemeClr val="bg1"/>
                          </a:solidFill>
                        </a:rPr>
                        <a:t> </a:t>
                      </a:r>
                    </a:p>
                    <a:p>
                      <a:r>
                        <a:rPr lang="el-GR" sz="1800" b="1" baseline="0" dirty="0">
                          <a:solidFill>
                            <a:schemeClr val="bg1"/>
                          </a:solidFill>
                        </a:rPr>
                        <a:t>Δεν μπορώ να κάνω τίποτα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2"/>
                  </a:ext>
                </a:extLst>
              </a:tr>
              <a:tr h="988414">
                <a:tc>
                  <a:txBody>
                    <a:bodyPr/>
                    <a:lstStyle/>
                    <a:p>
                      <a:r>
                        <a:rPr lang="el-GR" sz="1800" b="1" dirty="0">
                          <a:solidFill>
                            <a:schemeClr val="bg1"/>
                          </a:solidFill>
                        </a:rPr>
                        <a:t>Η ΠΡΟΒΛΕΨΗ ΤΗΣ ΑΠΟΤΥΧΙΑΣ</a:t>
                      </a:r>
                    </a:p>
                    <a:p>
                      <a:r>
                        <a:rPr lang="el-GR" sz="1800" b="1" dirty="0">
                          <a:solidFill>
                            <a:schemeClr val="bg1"/>
                          </a:solidFill>
                        </a:rPr>
                        <a:t>(Περιμένουμε το χειρότερο) </a:t>
                      </a:r>
                    </a:p>
                  </a:txBody>
                  <a:tcPr>
                    <a:solidFill>
                      <a:schemeClr val="tx2"/>
                    </a:solidFill>
                  </a:tcPr>
                </a:tc>
                <a:tc>
                  <a:txBody>
                    <a:bodyPr/>
                    <a:lstStyle/>
                    <a:p>
                      <a:r>
                        <a:rPr lang="el-GR" sz="1800" b="1" dirty="0">
                          <a:solidFill>
                            <a:schemeClr val="bg1"/>
                          </a:solidFill>
                        </a:rPr>
                        <a:t>Ξέρω ότι δεν της αρέσω </a:t>
                      </a:r>
                    </a:p>
                    <a:p>
                      <a:r>
                        <a:rPr lang="el-GR" sz="1800" b="1" dirty="0">
                          <a:solidFill>
                            <a:schemeClr val="bg1"/>
                          </a:solidFill>
                        </a:rPr>
                        <a:t>Είμαι σίγουρος ότι δεν θα τα καταφέρω</a:t>
                      </a:r>
                    </a:p>
                  </a:txBody>
                  <a:tcPr>
                    <a:solidFill>
                      <a:schemeClr val="tx2"/>
                    </a:solidFill>
                  </a:tcPr>
                </a:tc>
                <a:extLst>
                  <a:ext uri="{0D108BD9-81ED-4DB2-BD59-A6C34878D82A}">
                    <a16:rowId xmlns:a16="http://schemas.microsoft.com/office/drawing/2014/main" val="10003"/>
                  </a:ext>
                </a:extLst>
              </a:tr>
              <a:tr h="1218477">
                <a:tc>
                  <a:txBody>
                    <a:bodyPr/>
                    <a:lstStyle/>
                    <a:p>
                      <a:r>
                        <a:rPr lang="el-GR" sz="1800" b="1" dirty="0">
                          <a:solidFill>
                            <a:schemeClr val="bg1"/>
                          </a:solidFill>
                        </a:rPr>
                        <a:t>ΣΥΝΑΙΣΘΗΜΑΤΙΚΕΣ</a:t>
                      </a:r>
                      <a:r>
                        <a:rPr lang="el-GR" sz="1800" b="1" baseline="0" dirty="0">
                          <a:solidFill>
                            <a:schemeClr val="bg1"/>
                          </a:solidFill>
                        </a:rPr>
                        <a:t> ΣΚΕΨΕΙΣ </a:t>
                      </a:r>
                    </a:p>
                    <a:p>
                      <a:r>
                        <a:rPr lang="el-GR" sz="1800" b="1" baseline="0" dirty="0">
                          <a:solidFill>
                            <a:schemeClr val="bg1"/>
                          </a:solidFill>
                        </a:rPr>
                        <a:t>(Τα συναισθήματά μας είναι πολύ ισχυρά)</a:t>
                      </a:r>
                    </a:p>
                  </a:txBody>
                  <a:tcPr>
                    <a:solidFill>
                      <a:schemeClr val="tx2"/>
                    </a:solidFill>
                  </a:tcPr>
                </a:tc>
                <a:tc>
                  <a:txBody>
                    <a:bodyPr/>
                    <a:lstStyle/>
                    <a:p>
                      <a:r>
                        <a:rPr lang="el-GR" sz="1800" b="1" dirty="0">
                          <a:solidFill>
                            <a:schemeClr val="bg1"/>
                          </a:solidFill>
                        </a:rPr>
                        <a:t>Είμαι</a:t>
                      </a:r>
                      <a:r>
                        <a:rPr lang="el-GR" sz="1800" b="1" baseline="0" dirty="0">
                          <a:solidFill>
                            <a:schemeClr val="bg1"/>
                          </a:solidFill>
                        </a:rPr>
                        <a:t> αποτυχημένος </a:t>
                      </a:r>
                    </a:p>
                    <a:p>
                      <a:r>
                        <a:rPr lang="el-GR" sz="1800" b="1" baseline="0" dirty="0">
                          <a:solidFill>
                            <a:schemeClr val="bg1"/>
                          </a:solidFill>
                        </a:rPr>
                        <a:t>Είμαι σκουπίδι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4"/>
                  </a:ext>
                </a:extLst>
              </a:tr>
              <a:tr h="988414">
                <a:tc>
                  <a:txBody>
                    <a:bodyPr/>
                    <a:lstStyle/>
                    <a:p>
                      <a:r>
                        <a:rPr lang="el-GR" sz="1800" b="1" dirty="0">
                          <a:solidFill>
                            <a:schemeClr val="bg1"/>
                          </a:solidFill>
                        </a:rPr>
                        <a:t>ΠΡΟΓΡΑΜΜΑΤΙΣΜΟΣ ΓΙΑ ΑΠΟΤΥΧΙΑ</a:t>
                      </a:r>
                      <a:r>
                        <a:rPr lang="el-GR" sz="1800" b="1" baseline="0" dirty="0">
                          <a:solidFill>
                            <a:schemeClr val="bg1"/>
                          </a:solidFill>
                        </a:rPr>
                        <a:t> </a:t>
                      </a:r>
                    </a:p>
                    <a:p>
                      <a:r>
                        <a:rPr lang="el-GR" sz="1800" b="1" baseline="0" dirty="0">
                          <a:solidFill>
                            <a:schemeClr val="bg1"/>
                          </a:solidFill>
                        </a:rPr>
                        <a:t>(Έχουμε υψηλούς στόχους)</a:t>
                      </a:r>
                      <a:endParaRPr lang="el-GR" sz="1800" b="1" dirty="0">
                        <a:solidFill>
                          <a:schemeClr val="bg1"/>
                        </a:solidFill>
                      </a:endParaRPr>
                    </a:p>
                  </a:txBody>
                  <a:tcPr>
                    <a:solidFill>
                      <a:schemeClr val="tx2"/>
                    </a:solidFill>
                  </a:tcPr>
                </a:tc>
                <a:tc>
                  <a:txBody>
                    <a:bodyPr/>
                    <a:lstStyle/>
                    <a:p>
                      <a:r>
                        <a:rPr lang="el-GR" sz="1800" b="1" dirty="0">
                          <a:solidFill>
                            <a:schemeClr val="bg1"/>
                          </a:solidFill>
                        </a:rPr>
                        <a:t>Έπρεπε …</a:t>
                      </a:r>
                    </a:p>
                    <a:p>
                      <a:r>
                        <a:rPr lang="el-GR" sz="1800" b="1" dirty="0">
                          <a:solidFill>
                            <a:schemeClr val="bg1"/>
                          </a:solidFill>
                        </a:rPr>
                        <a:t>Δεν</a:t>
                      </a:r>
                      <a:r>
                        <a:rPr lang="el-GR" sz="1800" b="1" baseline="0" dirty="0">
                          <a:solidFill>
                            <a:schemeClr val="bg1"/>
                          </a:solidFill>
                        </a:rPr>
                        <a:t> μπορώ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5"/>
                  </a:ext>
                </a:extLst>
              </a:tr>
              <a:tr h="10723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ΠΡΟΣΩΠΟΠΟΙΗΣΗ </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(Είμαι</a:t>
                      </a:r>
                      <a:r>
                        <a:rPr lang="el-GR" sz="1800" b="1" baseline="0" dirty="0">
                          <a:solidFill>
                            <a:schemeClr val="bg1"/>
                          </a:solidFill>
                        </a:rPr>
                        <a:t> υπεύθυνος για τα αρνητικά) </a:t>
                      </a:r>
                      <a:endParaRPr lang="el-GR" sz="1800" b="1" dirty="0">
                        <a:solidFill>
                          <a:schemeClr val="bg1"/>
                        </a:solidFill>
                      </a:endParaRPr>
                    </a:p>
                    <a:p>
                      <a:endParaRPr lang="el-GR" sz="1800" b="1" dirty="0">
                        <a:solidFill>
                          <a:schemeClr val="bg1"/>
                        </a:solidFill>
                      </a:endParaRPr>
                    </a:p>
                  </a:txBody>
                  <a:tcPr>
                    <a:solidFill>
                      <a:schemeClr val="tx2"/>
                    </a:solidFill>
                  </a:tcPr>
                </a:tc>
                <a:tc>
                  <a:txBody>
                    <a:bodyPr/>
                    <a:lstStyle/>
                    <a:p>
                      <a:r>
                        <a:rPr lang="el-GR" sz="1800" b="1" dirty="0">
                          <a:solidFill>
                            <a:schemeClr val="bg1"/>
                          </a:solidFill>
                        </a:rPr>
                        <a:t>Για οτιδήποτε</a:t>
                      </a:r>
                      <a:r>
                        <a:rPr lang="el-GR" sz="1800" b="1" baseline="0" dirty="0">
                          <a:solidFill>
                            <a:schemeClr val="bg1"/>
                          </a:solidFill>
                        </a:rPr>
                        <a:t> πάει στραβά φταίω εγώ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533526" y="0"/>
            <a:ext cx="9134475" cy="6858000"/>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2135188" y="0"/>
            <a:ext cx="8229600" cy="1143000"/>
          </a:xfrm>
        </p:spPr>
        <p:txBody>
          <a:bodyPr/>
          <a:lstStyle/>
          <a:p>
            <a:pPr eaLnBrk="1" hangingPunct="1"/>
            <a:r>
              <a:rPr lang="el-GR" sz="2000" b="1"/>
              <a:t>ΣΧΕΣΗ ΣΥΓΚΕΚΡΙΜΕΝΩΝ ΕΜΠΕΙΡΙΩΝ ΤΗΣ ΠΑΙΔΙΚΗΣ ΗΛΙΚΙΑΣ ΜΕ ΣΥΓΧΡΟΝΟΥΣ ΦΟΒΟΥΣ ΚΑΙ ΥΠΟΒΟΣΚΟΥΣΕΣ ΠΕΠΟΙΘΗΣΕΙΣ</a:t>
            </a:r>
            <a:br>
              <a:rPr lang="el-GR" sz="2000" b="1"/>
            </a:br>
            <a:r>
              <a:rPr lang="en-US" sz="2000" b="1"/>
              <a:t>(Beck et.al., 1985:292)</a:t>
            </a:r>
            <a:endParaRPr lang="el-GR" sz="2000" b="1"/>
          </a:p>
        </p:txBody>
      </p:sp>
      <p:graphicFrame>
        <p:nvGraphicFramePr>
          <p:cNvPr id="43081" name="Group 73"/>
          <p:cNvGraphicFramePr>
            <a:graphicFrameLocks noGrp="1"/>
          </p:cNvGraphicFramePr>
          <p:nvPr>
            <p:ph type="tbl" idx="1"/>
          </p:nvPr>
        </p:nvGraphicFramePr>
        <p:xfrm>
          <a:off x="1524000" y="1196975"/>
          <a:ext cx="9144000" cy="566764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746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charset="0"/>
                        </a:rPr>
                        <a:t>Εμπειρία παιδικής ηλικίας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charset="0"/>
                        </a:rPr>
                        <a:t>Σημερινός φόβος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charset="0"/>
                        </a:rPr>
                        <a:t>Υποβόσκουσα πεποίθηση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4 χρονών ο μεγάλος μου αδελφός με θεωρούσε ενοχλητική και με έδιωχνε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να μιλήσω στον προϊστάμενο μου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Δεν πρέπει να ενοχλώ τα πρόσωπα που είναι φορείς εξουσίας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Στην Α΄ Δημοτικού ο δάσκαλος με ταπείνωσε μπροστά σε όλους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να κάνω ερώτηση στο αμφιθέατρο της σχολής, μήπως ο καθηγητής με ειρωνευτεί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Τα πρόσωπα που είναι φορείς εξουσίας θα με ταπεινώσουν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χρονών, ο πατέρας μου με χτύπησε.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μήπως προκαλέσω αναστάτωση στη δουλειά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Αν δεν είμαι τέλειος θα τιμωρηθώ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και ενώ έλειπα σε ταξίδι, το σκυλάκι μου πέθανε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Κάποιο μέλος της οικογένειάς μου θα πεθάνει όταν θα φεύγω σε ταξίδι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δεν είμαι κοντά στους άλλους, κάτι κακό θα τους συμβεί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4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ετών, ο πατέρας μου με ανάγκασε να δουλέψω τα σαββατοκύριακα.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Ο εργοδότης μου θα με βάλει να δουλέψω υπερωρίες και θα με εκμεταλλευτεί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Τα πρόσωπα-φορείς εξουσίας έχουν απόλυτο έλεγχο πάνω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απομακρύνθηκα από το σπίτι μου και χάθηκα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a:ln>
                            <a:noFill/>
                          </a:ln>
                          <a:solidFill>
                            <a:schemeClr val="tx1"/>
                          </a:solidFill>
                          <a:effectLst/>
                          <a:latin typeface="Arial" charset="0"/>
                        </a:rPr>
                        <a:t>Φόβος ότι θα χαθώ σε ανοικτούς δρόμους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ξέρω ακριβώς πού πηγαίνω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με τσάκωσαν να κλέβω αυτοκινητάκια από ένα μαγαζί</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θα με κατηγορήσουν για ατιμία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είμαι απόλυτα έντιμος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34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ετών, με πίεσαν να χρησιμοποιώ το δεξί χέρι, αντί το αριστερό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θα με απορρίψουν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αλλάξω για να είμαι αποδεκτή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7 ετών, ο πατέρας μου τσακώθηκε με τη μητέρα μου και έφυγε οριστικά από το σπίτι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αν διεκδικήσω, οι άλλοι θα με αφήσουν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a:ln>
                            <a:noFill/>
                          </a:ln>
                          <a:solidFill>
                            <a:schemeClr val="tx1"/>
                          </a:solidFill>
                          <a:effectLst/>
                          <a:latin typeface="Arial" charset="0"/>
                        </a:rPr>
                        <a:t>Αν προκαλέσω θυμό στους άλλους, θα με εγκαταλείψουν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3349625" y="5041900"/>
            <a:ext cx="5492750" cy="400050"/>
          </a:xfrm>
          <a:prstGeom prst="rect">
            <a:avLst/>
          </a:prstGeom>
          <a:noFill/>
          <a:ln w="9525">
            <a:noFill/>
            <a:miter lim="800000"/>
            <a:headEnd/>
            <a:tailEnd/>
          </a:ln>
        </p:spPr>
        <p:txBody>
          <a:bodyPr wrap="none" anchor="ctr">
            <a:spAutoFit/>
          </a:bodyPr>
          <a:lstStyle/>
          <a:p>
            <a:pPr algn="ctr"/>
            <a:r>
              <a:rPr lang="el-GR" sz="2000" b="1" u="sng">
                <a:latin typeface="Calibri" pitchFamily="34" charset="0"/>
                <a:ea typeface="Calibri" pitchFamily="34" charset="0"/>
                <a:cs typeface="Times New Roman" pitchFamily="18" charset="0"/>
              </a:rPr>
              <a:t>(</a:t>
            </a:r>
            <a:r>
              <a:rPr lang="el-GR" sz="1600" b="1">
                <a:latin typeface="Calibri" pitchFamily="34" charset="0"/>
                <a:ea typeface="Calibri" pitchFamily="34" charset="0"/>
                <a:cs typeface="Times New Roman" pitchFamily="18" charset="0"/>
              </a:rPr>
              <a:t>ΟΝΟΜΑ</a:t>
            </a:r>
            <a:r>
              <a:rPr lang="el-GR" sz="2000" b="1">
                <a:latin typeface="Calibri" pitchFamily="34" charset="0"/>
                <a:ea typeface="Calibri" pitchFamily="34" charset="0"/>
                <a:cs typeface="Times New Roman" pitchFamily="18" charset="0"/>
              </a:rPr>
              <a:t>:__________________</a:t>
            </a:r>
            <a:r>
              <a:rPr lang="el-GR" sz="1600" b="1">
                <a:latin typeface="Calibri" pitchFamily="34" charset="0"/>
                <a:ea typeface="Calibri" pitchFamily="34" charset="0"/>
                <a:cs typeface="Times New Roman" pitchFamily="18" charset="0"/>
              </a:rPr>
              <a:t>ΗΜΕΡΕΣ:</a:t>
            </a:r>
            <a:r>
              <a:rPr lang="el-GR" sz="2000" b="1">
                <a:latin typeface="Calibri" pitchFamily="34" charset="0"/>
                <a:ea typeface="Calibri" pitchFamily="34" charset="0"/>
                <a:cs typeface="Times New Roman" pitchFamily="18" charset="0"/>
              </a:rPr>
              <a:t>__________)</a:t>
            </a:r>
            <a:endParaRPr lang="el-GR" sz="3600">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1703389" y="1700214"/>
          <a:ext cx="8784977" cy="3473345"/>
        </p:xfrm>
        <a:graphic>
          <a:graphicData uri="http://schemas.openxmlformats.org/drawingml/2006/table">
            <a:tbl>
              <a:tblPr/>
              <a:tblGrid>
                <a:gridCol w="745095">
                  <a:extLst>
                    <a:ext uri="{9D8B030D-6E8A-4147-A177-3AD203B41FA5}">
                      <a16:colId xmlns:a16="http://schemas.microsoft.com/office/drawing/2014/main" val="20000"/>
                    </a:ext>
                  </a:extLst>
                </a:gridCol>
                <a:gridCol w="1559163">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864095">
                  <a:extLst>
                    <a:ext uri="{9D8B030D-6E8A-4147-A177-3AD203B41FA5}">
                      <a16:colId xmlns:a16="http://schemas.microsoft.com/office/drawing/2014/main" val="20006"/>
                    </a:ext>
                  </a:extLst>
                </a:gridCol>
              </a:tblGrid>
              <a:tr h="1537907">
                <a:tc>
                  <a:txBody>
                    <a:bodyPr/>
                    <a:lstStyle/>
                    <a:p>
                      <a:pPr algn="ctr">
                        <a:lnSpc>
                          <a:spcPct val="115000"/>
                        </a:lnSpc>
                        <a:spcAft>
                          <a:spcPts val="0"/>
                        </a:spcAft>
                      </a:pPr>
                      <a:endParaRPr lang="el-GR" sz="1600" dirty="0">
                        <a:latin typeface="Calibri"/>
                        <a:ea typeface="Calibri"/>
                        <a:cs typeface="Times New Roman"/>
                      </a:endParaRPr>
                    </a:p>
                    <a:p>
                      <a:pPr algn="ctr">
                        <a:lnSpc>
                          <a:spcPct val="115000"/>
                        </a:lnSpc>
                        <a:spcAft>
                          <a:spcPts val="0"/>
                        </a:spcAft>
                      </a:pPr>
                      <a:r>
                        <a:rPr lang="el-GR" sz="1800" b="1" dirty="0">
                          <a:latin typeface="Calibri"/>
                          <a:ea typeface="Calibri"/>
                          <a:cs typeface="Times New Roman"/>
                        </a:rPr>
                        <a:t>ΠΟΤΕ/ ΠΟΥ</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ΕΓΙΝΕ </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ΠΡΟΗΓΗΘΗΚΕ</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ΕΝΙΩΣΑ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ΣΚΕΦΤΗΚΑ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ΠΩΣ ΑΝΤΕΔΡΑΣΑ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ΣΤΟ ΤΕΛΟΣ</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7413" name="Rectangle 1"/>
          <p:cNvSpPr>
            <a:spLocks noChangeArrowheads="1"/>
          </p:cNvSpPr>
          <p:nvPr/>
        </p:nvSpPr>
        <p:spPr bwMode="auto">
          <a:xfrm>
            <a:off x="3104032" y="569805"/>
            <a:ext cx="6206186" cy="646331"/>
          </a:xfrm>
          <a:prstGeom prst="rect">
            <a:avLst/>
          </a:prstGeom>
          <a:noFill/>
          <a:ln w="9525">
            <a:noFill/>
            <a:miter lim="800000"/>
            <a:headEnd/>
            <a:tailEnd/>
          </a:ln>
        </p:spPr>
        <p:txBody>
          <a:bodyPr wrap="none" anchor="ctr">
            <a:spAutoFit/>
          </a:bodyPr>
          <a:lstStyle/>
          <a:p>
            <a:pPr algn="ctr"/>
            <a:r>
              <a:rPr lang="en-US" sz="3600"/>
              <a:t> </a:t>
            </a:r>
            <a:r>
              <a:rPr lang="el-GR" sz="2400" b="1"/>
              <a:t>ΗΜΕΡΟΛΟΓΙΟ ΚΑΤΑΓΡΑΦΗΣ ΚΑΙ ΑΞΙΟΛΟΓΗΣΗΣ</a:t>
            </a:r>
            <a:endParaRPr lang="el-GR" sz="3600" b="1"/>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flipV="1">
            <a:off x="2881290" y="5638800"/>
            <a:ext cx="6415110" cy="504844"/>
          </a:xfrm>
        </p:spPr>
        <p:txBody>
          <a:bodyPr>
            <a:normAutofit fontScale="92500" lnSpcReduction="10000"/>
          </a:bodyPr>
          <a:lstStyle/>
          <a:p>
            <a:endParaRPr lang="el-GR" dirty="0"/>
          </a:p>
        </p:txBody>
      </p:sp>
      <p:graphicFrame>
        <p:nvGraphicFramePr>
          <p:cNvPr id="754" name="753 - Πίνακας"/>
          <p:cNvGraphicFramePr>
            <a:graphicFrameLocks noGrp="1"/>
          </p:cNvGraphicFramePr>
          <p:nvPr/>
        </p:nvGraphicFramePr>
        <p:xfrm>
          <a:off x="2238348" y="428605"/>
          <a:ext cx="7572428" cy="4754266"/>
        </p:xfrm>
        <a:graphic>
          <a:graphicData uri="http://schemas.openxmlformats.org/drawingml/2006/table">
            <a:tbl>
              <a:tblPr/>
              <a:tblGrid>
                <a:gridCol w="3827368">
                  <a:extLst>
                    <a:ext uri="{9D8B030D-6E8A-4147-A177-3AD203B41FA5}">
                      <a16:colId xmlns:a16="http://schemas.microsoft.com/office/drawing/2014/main" val="20000"/>
                    </a:ext>
                  </a:extLst>
                </a:gridCol>
                <a:gridCol w="3745060">
                  <a:extLst>
                    <a:ext uri="{9D8B030D-6E8A-4147-A177-3AD203B41FA5}">
                      <a16:colId xmlns:a16="http://schemas.microsoft.com/office/drawing/2014/main" val="20001"/>
                    </a:ext>
                  </a:extLst>
                </a:gridCol>
              </a:tblGrid>
              <a:tr h="791866">
                <a:tc>
                  <a:txBody>
                    <a:bodyPr/>
                    <a:lstStyle/>
                    <a:p>
                      <a:pPr algn="ctr" fontAlgn="ctr"/>
                      <a:r>
                        <a:rPr lang="en-US" sz="1800" b="1" dirty="0"/>
                        <a:t> </a:t>
                      </a:r>
                      <a:r>
                        <a:rPr lang="el-GR" sz="1800" b="1" dirty="0"/>
                        <a:t> ΣΧΗΜΑ  ΚΑΤΑΘΛΙΠΤΙΚΟΥ</a:t>
                      </a:r>
                      <a:r>
                        <a:rPr lang="en-US" sz="1800" b="1" dirty="0"/>
                        <a:t> </a:t>
                      </a:r>
                      <a:r>
                        <a:rPr lang="el-GR" sz="1800" b="1" dirty="0"/>
                        <a:t>ΕΑΥΤΟΥ</a:t>
                      </a:r>
                      <a:endParaRPr lang="el-GR" sz="1800" dirty="0"/>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800" b="1" dirty="0"/>
                        <a:t>  ΣΧΗΜΑ</a:t>
                      </a:r>
                      <a:r>
                        <a:rPr lang="en-US" sz="1800" b="1" dirty="0"/>
                        <a:t> </a:t>
                      </a:r>
                      <a:r>
                        <a:rPr lang="el-GR" sz="1800" b="1" dirty="0"/>
                        <a:t>ΥΓΙΟΥΣ</a:t>
                      </a:r>
                      <a:r>
                        <a:rPr lang="en-US" sz="1800" b="1" baseline="0" dirty="0"/>
                        <a:t>  </a:t>
                      </a:r>
                      <a:r>
                        <a:rPr lang="el-GR" sz="1800" b="1" dirty="0"/>
                        <a:t>ΕΑΥΤΟΥ</a:t>
                      </a:r>
                      <a:endParaRPr lang="el-GR" sz="1800" dirty="0"/>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7613">
                <a:tc>
                  <a:txBody>
                    <a:bodyPr/>
                    <a:lstStyle/>
                    <a:p>
                      <a:pPr algn="l" fontAlgn="ctr"/>
                      <a:r>
                        <a:rPr lang="el-GR" sz="2000" b="1" dirty="0"/>
                        <a:t>1</a:t>
                      </a:r>
                      <a:r>
                        <a:rPr lang="el-GR" sz="2000" dirty="0"/>
                        <a:t>. Είμαι φοβισμένος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Είμαι κάπως φοβισμένος, αρκετά γενναιόδωρος και ικανοποιητικά έξυπνος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7613">
                <a:tc>
                  <a:txBody>
                    <a:bodyPr/>
                    <a:lstStyle/>
                    <a:p>
                      <a:pPr algn="l" fontAlgn="ctr"/>
                      <a:r>
                        <a:rPr lang="el-GR" sz="2000" b="1" dirty="0"/>
                        <a:t>2</a:t>
                      </a:r>
                      <a:r>
                        <a:rPr lang="el-GR" sz="2000" dirty="0"/>
                        <a:t>. Είμαι ένας αξιοκαταφρόνητος δειλός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Είμαι πιο θαρραλέος από τα περισσότερα άτομα</a:t>
                      </a:r>
                      <a:r>
                        <a:rPr lang="el-GR" sz="2000" baseline="0" dirty="0"/>
                        <a:t> </a:t>
                      </a:r>
                      <a:r>
                        <a:rPr lang="el-GR" sz="2000" dirty="0"/>
                        <a:t>που γνωρίζω</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7698">
                <a:tc>
                  <a:txBody>
                    <a:bodyPr/>
                    <a:lstStyle/>
                    <a:p>
                      <a:pPr algn="l" fontAlgn="ctr"/>
                      <a:r>
                        <a:rPr lang="el-GR" sz="2000" b="1"/>
                        <a:t>3</a:t>
                      </a:r>
                      <a:r>
                        <a:rPr lang="el-GR" sz="2000"/>
                        <a:t>. Πάντα ήμουν και θα παραμείνω δειλός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Οι φόβοι μου κυμαίνονται </a:t>
                      </a:r>
                      <a:r>
                        <a:rPr lang="en-US" sz="2000" baseline="0" dirty="0"/>
                        <a:t> </a:t>
                      </a:r>
                      <a:r>
                        <a:rPr lang="el-GR" sz="2000" dirty="0"/>
                        <a:t>κατά χρονική στιγμή</a:t>
                      </a:r>
                      <a:r>
                        <a:rPr lang="en-US" sz="2000" baseline="0" dirty="0"/>
                        <a:t> </a:t>
                      </a:r>
                      <a:r>
                        <a:rPr lang="el-GR" sz="2000" dirty="0"/>
                        <a:t>και περίσταση</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7613">
                <a:tc>
                  <a:txBody>
                    <a:bodyPr/>
                    <a:lstStyle/>
                    <a:p>
                      <a:pPr algn="l" fontAlgn="ctr"/>
                      <a:r>
                        <a:rPr lang="el-GR" sz="2000" b="1"/>
                        <a:t>4</a:t>
                      </a:r>
                      <a:r>
                        <a:rPr lang="el-GR" sz="2000"/>
                        <a:t>. Αποφεύγω πολύ κάποιες καταστάσεις και έχω πολλούς φόβους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Έχω κάποια ελαττώματα στον χαρακτήρα μου</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497">
                <a:tc>
                  <a:txBody>
                    <a:bodyPr/>
                    <a:lstStyle/>
                    <a:p>
                      <a:pPr algn="l" fontAlgn="ctr"/>
                      <a:r>
                        <a:rPr lang="el-GR" sz="2000" b="1" dirty="0"/>
                        <a:t>5</a:t>
                      </a:r>
                      <a:r>
                        <a:rPr lang="el-GR" sz="2000" dirty="0"/>
                        <a:t>. Εφόσον είμαι κατά</a:t>
                      </a:r>
                      <a:r>
                        <a:rPr lang="en-US" sz="2000" dirty="0"/>
                        <a:t> </a:t>
                      </a:r>
                      <a:r>
                        <a:rPr lang="el-GR" sz="2000" dirty="0"/>
                        <a:t>βάση αδύναμος, </a:t>
                      </a:r>
                      <a:r>
                        <a:rPr lang="el-GR" sz="2000" baseline="0" dirty="0"/>
                        <a:t> </a:t>
                      </a:r>
                      <a:r>
                        <a:rPr lang="el-GR" sz="2000" dirty="0"/>
                        <a:t>δεν έχω</a:t>
                      </a:r>
                      <a:r>
                        <a:rPr lang="en-US" sz="2000" baseline="0" dirty="0"/>
                        <a:t> </a:t>
                      </a:r>
                      <a:r>
                        <a:rPr lang="el-GR" sz="2000" dirty="0"/>
                        <a:t>καμιά ελπίδα</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Μπορώ να μάθω τρόπους να αντιμετωπίζω τις</a:t>
                      </a:r>
                      <a:r>
                        <a:rPr lang="en-US" sz="2000" baseline="0" dirty="0"/>
                        <a:t> </a:t>
                      </a:r>
                      <a:r>
                        <a:rPr lang="el-GR" sz="2000" dirty="0"/>
                        <a:t>περιστάσεις και να καταπολεμώ τους φόβους μου</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9">
            <a:extLst>
              <a:ext uri="{FF2B5EF4-FFF2-40B4-BE49-F238E27FC236}">
                <a16:creationId xmlns:a16="http://schemas.microsoft.com/office/drawing/2014/main" id="{AF0D8A33-2232-E180-B694-E0D1C569EF57}"/>
              </a:ext>
            </a:extLst>
          </p:cNvPr>
          <p:cNvSpPr>
            <a:spLocks noGrp="1" noChangeArrowheads="1"/>
          </p:cNvSpPr>
          <p:nvPr>
            <p:ph type="title"/>
          </p:nvPr>
        </p:nvSpPr>
        <p:spPr/>
        <p:txBody>
          <a:bodyPr/>
          <a:lstStyle/>
          <a:p>
            <a:pPr eaLnBrk="1" hangingPunct="1"/>
            <a:r>
              <a:rPr lang="el-GR" altLang="el-GR" sz="2800"/>
              <a:t>ΠΑΡΕΓΚΕΦΑΛΙΔΑ</a:t>
            </a:r>
          </a:p>
        </p:txBody>
      </p:sp>
      <p:graphicFrame>
        <p:nvGraphicFramePr>
          <p:cNvPr id="11302" name="Group 38">
            <a:extLst>
              <a:ext uri="{FF2B5EF4-FFF2-40B4-BE49-F238E27FC236}">
                <a16:creationId xmlns:a16="http://schemas.microsoft.com/office/drawing/2014/main" id="{534338D5-9BCE-DCB3-9DDD-DA297445AD51}"/>
              </a:ext>
            </a:extLst>
          </p:cNvPr>
          <p:cNvGraphicFramePr>
            <a:graphicFrameLocks noGrp="1"/>
          </p:cNvGraphicFramePr>
          <p:nvPr>
            <p:ph idx="1"/>
          </p:nvPr>
        </p:nvGraphicFramePr>
        <p:xfrm>
          <a:off x="1992314" y="1600200"/>
          <a:ext cx="8218487" cy="4516491"/>
        </p:xfrm>
        <a:graphic>
          <a:graphicData uri="http://schemas.openxmlformats.org/drawingml/2006/table">
            <a:tbl>
              <a:tblPr/>
              <a:tblGrid>
                <a:gridCol w="2732087">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91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ΒΑΣΙΚΑ ΧΑΡΑΚΤΗΡΙΣΤΙΚΑ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67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Στο παρελθόν θεωρούνταν υπεύθυνη για το συντονισμό των μυών. Τώρα γνωρίζουμε ότι εμπλέκεται επίσης στο συντονισμό της σκέψης μας.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Η υγιής ανάπτυξη του εγκεφάλου απαιτεί φυσική άσκηση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Προτείνονται περισσότερη κίνηση και άσκηση</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Είναι μεγαλύτερο στα αγόρια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Τα αγόρια μαθαίνουν μετακινούμενα (το να κάθονται δημιουργεί προβλήματα)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Το ότι ένας μαθητής επισκέπτεται το δ/ντή επειδή δεν μπορεί να σταματήσει να πειράζει το συμμαθητή του απαντά σε βιολογικές ανάγκες</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l-GR" sz="2000" u="sng"/>
              <a:t>ΗΜΕΡΟΛΟΓΙΟ ΔΥΣΛΕΙΤΟΥΡΓΙΚΩΝ ΣΚΕΨΕΩΝ</a:t>
            </a:r>
          </a:p>
        </p:txBody>
      </p:sp>
      <p:graphicFrame>
        <p:nvGraphicFramePr>
          <p:cNvPr id="47222" name="Group 118"/>
          <p:cNvGraphicFramePr>
            <a:graphicFrameLocks noGrp="1"/>
          </p:cNvGraphicFramePr>
          <p:nvPr>
            <p:ph type="tbl" idx="1"/>
          </p:nvPr>
        </p:nvGraphicFramePr>
        <p:xfrm>
          <a:off x="1631951" y="1600200"/>
          <a:ext cx="8928101" cy="5205222"/>
        </p:xfrm>
        <a:graphic>
          <a:graphicData uri="http://schemas.openxmlformats.org/drawingml/2006/table">
            <a:tbl>
              <a:tblPr/>
              <a:tblGrid>
                <a:gridCol w="854075">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101725">
                  <a:extLst>
                    <a:ext uri="{9D8B030D-6E8A-4147-A177-3AD203B41FA5}">
                      <a16:colId xmlns:a16="http://schemas.microsoft.com/office/drawing/2014/main" val="20002"/>
                    </a:ext>
                  </a:extLst>
                </a:gridCol>
                <a:gridCol w="1100139">
                  <a:extLst>
                    <a:ext uri="{9D8B030D-6E8A-4147-A177-3AD203B41FA5}">
                      <a16:colId xmlns:a16="http://schemas.microsoft.com/office/drawing/2014/main" val="20003"/>
                    </a:ext>
                  </a:extLst>
                </a:gridCol>
                <a:gridCol w="1081087">
                  <a:extLst>
                    <a:ext uri="{9D8B030D-6E8A-4147-A177-3AD203B41FA5}">
                      <a16:colId xmlns:a16="http://schemas.microsoft.com/office/drawing/2014/main" val="20004"/>
                    </a:ext>
                  </a:extLst>
                </a:gridCol>
                <a:gridCol w="1233488">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1055687">
                  <a:extLst>
                    <a:ext uri="{9D8B030D-6E8A-4147-A177-3AD203B41FA5}">
                      <a16:colId xmlns:a16="http://schemas.microsoft.com/office/drawing/2014/main" val="20007"/>
                    </a:ext>
                  </a:extLst>
                </a:gridCol>
              </a:tblGrid>
              <a:tr h="1309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Ημέρα, Ώρα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Γεγονός/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Κατάσταση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Αυτόματη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σκέψη</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Δεδομένα που υποστηρίζουν τη σκέψη μου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Συναισθήματα</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Δεδομένα που αντικρούουν τη σκέψη μου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Εναλλακτικές σκέψεις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Συναισθήματα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95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Τρίτη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12μμ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Πίνουμε καφέ με τον Τάκη.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Δε φαίνεται χαρούμενος.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Με θεωρεί βαρετή.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Είπα ένα αστείο και δε γέλασε</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Είναι σοβαρός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Κοιτάζει το ρολόι του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Λύπη 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Μπορεί να μην κατάλαβε το αστείο μου</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Μου έχει δηλώσει ότι με βρίσκει ενδιαφέρουσα</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Αυτός μου πρότεινε να βγούμε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-Μπορεί να τσακώθηκε με τους γονείς του.</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 -Δεν έχω ένδειξη ότι με θεωρεί βαρετή</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Λύπη 10%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Ανακούφιση 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855914" y="260350"/>
            <a:ext cx="6408737" cy="1868488"/>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1524000" y="2492376"/>
            <a:ext cx="9144000" cy="4365625"/>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9"/>
          <p:cNvSpPr>
            <a:spLocks noGrp="1" noChangeArrowheads="1"/>
          </p:cNvSpPr>
          <p:nvPr>
            <p:ph type="title"/>
          </p:nvPr>
        </p:nvSpPr>
        <p:spPr>
          <a:xfrm>
            <a:off x="1981200" y="277814"/>
            <a:ext cx="8229600" cy="1139825"/>
          </a:xfrm>
        </p:spPr>
        <p:txBody>
          <a:bodyPr/>
          <a:lstStyle/>
          <a:p>
            <a:pPr eaLnBrk="1" hangingPunct="1"/>
            <a:r>
              <a:rPr lang="el-GR" sz="1600" b="1"/>
              <a:t>Ο ΚΥΚΛΟΣ ΤΟΥ ΜΗΧΑΝΙΣΜΟΥ ΕΠΙΒΕΒΑΙΩΣΗΣ ΤΩΝ ΠΡΟΣΔΟΚΙΩΝ</a:t>
            </a:r>
            <a:br>
              <a:rPr lang="el-GR" sz="1600" b="1"/>
            </a:br>
            <a:r>
              <a:rPr lang="el-GR" sz="1600" b="1"/>
              <a:t>(ΕΚΠΑΙΔΕΥΤΙΚΩΝ ΚΑΙ ΓΟΝΕΩΝ</a:t>
            </a:r>
            <a:r>
              <a:rPr lang="el-GR" sz="1400" b="1"/>
              <a:t>)</a:t>
            </a:r>
          </a:p>
        </p:txBody>
      </p:sp>
      <p:graphicFrame>
        <p:nvGraphicFramePr>
          <p:cNvPr id="6" name="5 - Διάγραμμα"/>
          <p:cNvGraphicFramePr/>
          <p:nvPr/>
        </p:nvGraphicFramePr>
        <p:xfrm>
          <a:off x="1738283" y="1214422"/>
          <a:ext cx="8929719" cy="5643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txBox="1">
            <a:spLocks noChangeArrowheads="1"/>
          </p:cNvSpPr>
          <p:nvPr/>
        </p:nvSpPr>
        <p:spPr bwMode="auto">
          <a:xfrm>
            <a:off x="1919288" y="-171450"/>
            <a:ext cx="8229600" cy="1143000"/>
          </a:xfrm>
          <a:prstGeom prst="rect">
            <a:avLst/>
          </a:prstGeom>
          <a:noFill/>
          <a:ln w="9525">
            <a:noFill/>
            <a:miter lim="800000"/>
            <a:headEnd/>
            <a:tailEnd/>
          </a:ln>
        </p:spPr>
        <p:txBody>
          <a:bodyPr anchor="ctr"/>
          <a:lstStyle/>
          <a:p>
            <a:pPr algn="ctr"/>
            <a:r>
              <a:rPr lang="el-GR" sz="2000" b="1">
                <a:solidFill>
                  <a:srgbClr val="000000"/>
                </a:solidFill>
                <a:latin typeface="Calibri" pitchFamily="34" charset="0"/>
              </a:rPr>
              <a:t>ΔΕΞΙΟΤΗΤΕΣ ΕΠΙΚΟΙΝΩΝΙΑΣ</a:t>
            </a:r>
            <a:r>
              <a:rPr lang="el-GR" sz="1600">
                <a:solidFill>
                  <a:srgbClr val="000000"/>
                </a:solidFill>
                <a:latin typeface="Calibri" pitchFamily="34" charset="0"/>
              </a:rPr>
              <a:t> </a:t>
            </a:r>
            <a:br>
              <a:rPr lang="el-GR" sz="1600">
                <a:solidFill>
                  <a:srgbClr val="000000"/>
                </a:solidFill>
                <a:latin typeface="Calibri" pitchFamily="34" charset="0"/>
              </a:rPr>
            </a:br>
            <a:r>
              <a:rPr lang="en-US" sz="1600" b="1">
                <a:solidFill>
                  <a:srgbClr val="000000"/>
                </a:solidFill>
                <a:latin typeface="Calibri" pitchFamily="34" charset="0"/>
              </a:rPr>
              <a:t>Carl Rogers:</a:t>
            </a:r>
            <a:r>
              <a:rPr lang="en-US" sz="1600">
                <a:solidFill>
                  <a:srgbClr val="000000"/>
                </a:solidFill>
                <a:latin typeface="Calibri" pitchFamily="34" charset="0"/>
              </a:rPr>
              <a:t> </a:t>
            </a:r>
            <a:r>
              <a:rPr lang="el-GR" sz="1600">
                <a:solidFill>
                  <a:srgbClr val="000000"/>
                </a:solidFill>
                <a:latin typeface="Calibri" pitchFamily="34" charset="0"/>
              </a:rPr>
              <a:t>«όσο υψηλότερα είναι τα επίπεδα κατανόησης, αυθεντικότητας και σεβασμού που οι εκπαιδευτικοί και οι γονείς παρέχουν στα παιδιά, τόσο περισσότερα θα μάθουν»</a:t>
            </a:r>
          </a:p>
        </p:txBody>
      </p:sp>
      <p:graphicFrame>
        <p:nvGraphicFramePr>
          <p:cNvPr id="4" name="Group 3"/>
          <p:cNvGraphicFramePr>
            <a:graphicFrameLocks/>
          </p:cNvGraphicFramePr>
          <p:nvPr/>
        </p:nvGraphicFramePr>
        <p:xfrm>
          <a:off x="1558926" y="846139"/>
          <a:ext cx="9109075" cy="6012145"/>
        </p:xfrm>
        <a:graphic>
          <a:graphicData uri="http://schemas.openxmlformats.org/drawingml/2006/table">
            <a:tbl>
              <a:tblPr/>
              <a:tblGrid>
                <a:gridCol w="3924300">
                  <a:extLst>
                    <a:ext uri="{9D8B030D-6E8A-4147-A177-3AD203B41FA5}">
                      <a16:colId xmlns:a16="http://schemas.microsoft.com/office/drawing/2014/main" val="20000"/>
                    </a:ext>
                  </a:extLst>
                </a:gridCol>
                <a:gridCol w="5184775">
                  <a:extLst>
                    <a:ext uri="{9D8B030D-6E8A-4147-A177-3AD203B41FA5}">
                      <a16:colId xmlns:a16="http://schemas.microsoft.com/office/drawing/2014/main" val="20001"/>
                    </a:ext>
                  </a:extLst>
                </a:gridCol>
              </a:tblGrid>
              <a:tr h="232219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ΣΕΒΑΣΜΟΣ</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άνευ όρων θετική αντιμετώπιση</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latin typeface="Arial" pitchFamily="34" charset="0"/>
                        </a:rPr>
                        <a:t>Δείχνουμε σεβασμό όταν: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αφιερώνουμε μέρος από το χρόνο μας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Βεβαιωνόμαστε ότι και οι δύο καθόμαστε άνετα</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δίνουμε αμέριστα την προσοχή μας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Τον ακούμε με ενεργό τρόπο χωρίς να τον διακόπτουμε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απευθύνουμε ερωτήσεις (κυρίως ανοικτές)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Δεν τον  επικρίνουμε</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Χρησιμοποιούμε τη γλώσσα που καταλαβαίνει</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4403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latin typeface="Arial" pitchFamily="34" charset="0"/>
                        </a:rPr>
                        <a:t>ΕΝΣΥΝΑΙΣΘΗΣΗ</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a:ln>
                            <a:noFill/>
                          </a:ln>
                          <a:solidFill>
                            <a:schemeClr val="tx1"/>
                          </a:solidFill>
                          <a:effectLst/>
                          <a:latin typeface="Arial" pitchFamily="34" charset="0"/>
                        </a:rPr>
                        <a:t>Αντιλαμβάνομαι τον κόσμο από την οπτική γωνία του άλλου</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Δείχνουμε </a:t>
                      </a:r>
                      <a:r>
                        <a:rPr kumimoji="0" lang="el-GR" sz="1800" b="1" i="0" u="none" strike="noStrike" cap="none" normalizeH="0" baseline="0" dirty="0" err="1">
                          <a:ln>
                            <a:noFill/>
                          </a:ln>
                          <a:solidFill>
                            <a:schemeClr val="tx1"/>
                          </a:solidFill>
                          <a:effectLst/>
                          <a:latin typeface="Arial" pitchFamily="34" charset="0"/>
                        </a:rPr>
                        <a:t>ενσυναίσθηση</a:t>
                      </a:r>
                      <a:r>
                        <a:rPr kumimoji="0" lang="el-GR" sz="1800" b="1" i="0" u="none" strike="noStrike" cap="none" normalizeH="0" baseline="0" dirty="0">
                          <a:ln>
                            <a:noFill/>
                          </a:ln>
                          <a:solidFill>
                            <a:schemeClr val="tx1"/>
                          </a:solidFill>
                          <a:effectLst/>
                          <a:latin typeface="Arial" pitchFamily="34" charset="0"/>
                        </a:rPr>
                        <a:t> όταν: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Χαμογελάμε ή κατσουφιάζουμε την ίδια στιγμή</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Μοιραζόμαστε παρόμοιες εμπειρίες, χωρίς μα μονοπωλούμε το ενδιαφέρον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Εκφράζουμε τα συναισθήματα που υποθέτουμε ότι βιώνει ο συνομιλητής μας («ακούγεσαι χαρούμενος») και δεν τα υποβαθμίζουμε («δε θα έπρεπε να λυπάσαι» ή «ξέχασέ το, τώρα τελείωσε»)</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3926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ΑΥΘΕΝΤΙΚΟΤΗΤΑ</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Ό,τι  λέμε  το εννοούμε</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Τιμιότητα</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Συνέπεια</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Δείχνουμε αυθεντικότητα όταν: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Μιλάμε με ευθύτητα για τον εαυτό μας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Μοιραζόμαστε συναισθήματα</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Δεν προσποιούμαστε</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Δεν κρατάμε αμυντική στάση</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Είμαστε συνεπείς και τηρούμε τις υποσχέσεις/συμφωνίες μας</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50" name="Group 38"/>
          <p:cNvGraphicFramePr>
            <a:graphicFrameLocks noGrp="1"/>
          </p:cNvGraphicFramePr>
          <p:nvPr>
            <p:ph type="tbl" idx="1"/>
          </p:nvPr>
        </p:nvGraphicFramePr>
        <p:xfrm>
          <a:off x="1631950" y="476250"/>
          <a:ext cx="8856984" cy="5025204"/>
        </p:xfrm>
        <a:graphic>
          <a:graphicData uri="http://schemas.openxmlformats.org/drawingml/2006/table">
            <a:tbl>
              <a:tblPr/>
              <a:tblGrid>
                <a:gridCol w="4464496">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864096">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ΠΩΣ ΑΠΟΘΑΡΡΥΝΟΥΜΕ</a:t>
                      </a: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ΠΩΣ ΕΝΘΑΡΡΥΝΟΥΜΕ</a:t>
                      </a: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61108">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Εστιάζοντας στα λάθη</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αρνητικές προσδοκίες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υπερβολικές απαιτήσεις (τελειομανία)</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ελάχιστες απαιτήσεις (υπερπροστασία)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εστιάζοντας στις δυνατότητες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δείχνοντας εμπιστοσύνη</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αποδεχόμενοι πλήρως το παιδί  και έχοντας λογικές προσδοκίες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υποστηρίζοντας την ανεξαρτησία του</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703388" y="260350"/>
          <a:ext cx="8712968" cy="6597350"/>
        </p:xfrm>
        <a:graphic>
          <a:graphicData uri="http://schemas.openxmlformats.org/drawingml/2006/table">
            <a:tbl>
              <a:tblPr/>
              <a:tblGrid>
                <a:gridCol w="8712968">
                  <a:extLst>
                    <a:ext uri="{9D8B030D-6E8A-4147-A177-3AD203B41FA5}">
                      <a16:colId xmlns:a16="http://schemas.microsoft.com/office/drawing/2014/main" val="20000"/>
                    </a:ext>
                  </a:extLst>
                </a:gridCol>
              </a:tblGrid>
              <a:tr h="899104">
                <a:tc>
                  <a:txBody>
                    <a:bodyPr/>
                    <a:lstStyle/>
                    <a:p>
                      <a:pPr algn="ctr">
                        <a:lnSpc>
                          <a:spcPct val="115000"/>
                        </a:lnSpc>
                        <a:spcAft>
                          <a:spcPts val="0"/>
                        </a:spcAft>
                      </a:pPr>
                      <a:r>
                        <a:rPr lang="el-GR" sz="3200" b="1" dirty="0">
                          <a:latin typeface="Calibri"/>
                          <a:ea typeface="Calibri"/>
                          <a:cs typeface="Times New Roman"/>
                        </a:rPr>
                        <a:t>ΤΙ ΚΑΝΟΥΜΕ ΣΕ ΚΑΥΓΑΔΕΣ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8182">
                <a:tc>
                  <a:txBody>
                    <a:bodyPr/>
                    <a:lstStyle/>
                    <a:p>
                      <a:pPr>
                        <a:lnSpc>
                          <a:spcPct val="115000"/>
                        </a:lnSpc>
                        <a:spcAft>
                          <a:spcPts val="0"/>
                        </a:spcAft>
                        <a:buFont typeface="Arial" pitchFamily="34" charset="0"/>
                        <a:buChar char="•"/>
                      </a:pPr>
                      <a:r>
                        <a:rPr lang="el-GR" sz="2800" dirty="0">
                          <a:latin typeface="Calibri"/>
                          <a:ea typeface="Calibri"/>
                          <a:cs typeface="Times New Roman"/>
                        </a:rPr>
                        <a:t>Προσέχουμε τα λόγια μας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Σεβόμαστε την προσωπικότητά του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Δεν ψάχνουμε τα πράγματά του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διακριτικοί και ευγενικοί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φιλικοί και δείχνουμε κατανόηση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ανεκτικοί και δείχνουμε εμπιστοσύνη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Συμφιλιωνόμαστε μετά τον καυγά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28182">
                <a:tc>
                  <a:txBody>
                    <a:bodyPr/>
                    <a:lstStyle/>
                    <a:p>
                      <a:pPr>
                        <a:lnSpc>
                          <a:spcPct val="115000"/>
                        </a:lnSpc>
                        <a:spcAft>
                          <a:spcPts val="0"/>
                        </a:spcAft>
                        <a:buFont typeface="Arial" pitchFamily="34" charset="0"/>
                        <a:buChar char="•"/>
                      </a:pPr>
                      <a:r>
                        <a:rPr lang="el-GR" sz="2800" dirty="0">
                          <a:latin typeface="Calibri"/>
                          <a:ea typeface="Calibri"/>
                          <a:cs typeface="Times New Roman"/>
                        </a:rPr>
                        <a:t>Λέμε συγγνώμη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l-GR" altLang="fr-FR" sz="2800"/>
              <a:t>ΤΕΧΝΙΚΕΣ ΑΝΤΙΜΕΤΩΠΙΣΗΣ ΠΡΟΒΛΗΜΑΤΩΝ ΣΥΜΠΕΡΙΦΟΡΑΣ ΤΩΝ ΑΓΟΡΙΩΝ</a:t>
            </a:r>
          </a:p>
        </p:txBody>
      </p:sp>
      <p:sp>
        <p:nvSpPr>
          <p:cNvPr id="65539" name="Rectangle 3"/>
          <p:cNvSpPr>
            <a:spLocks noGrp="1" noChangeArrowheads="1"/>
          </p:cNvSpPr>
          <p:nvPr>
            <p:ph type="body" idx="1"/>
          </p:nvPr>
        </p:nvSpPr>
        <p:spPr>
          <a:xfrm>
            <a:off x="2063750" y="1844676"/>
            <a:ext cx="8229600" cy="4525963"/>
          </a:xfrm>
        </p:spPr>
        <p:txBody>
          <a:bodyPr/>
          <a:lstStyle/>
          <a:p>
            <a:pPr eaLnBrk="1" hangingPunct="1"/>
            <a:r>
              <a:rPr lang="el-GR" altLang="fr-FR" sz="2000"/>
              <a:t>Όταν ένα αγόρι είναι εκτός εαυτού, περπατήστε μαζί του και συζητήστε</a:t>
            </a:r>
          </a:p>
          <a:p>
            <a:pPr eaLnBrk="1" hangingPunct="1"/>
            <a:r>
              <a:rPr lang="el-GR" altLang="fr-FR" sz="2000"/>
              <a:t>Μη ζητάτε από ένα αγόρι που έχει παρεκτραπεί να σας κοιτάζει στα μάτια</a:t>
            </a:r>
          </a:p>
          <a:p>
            <a:pPr eaLnBrk="1" hangingPunct="1"/>
            <a:r>
              <a:rPr lang="el-GR" altLang="fr-FR" sz="2000"/>
              <a:t>Μη λέτε πολλά (10 λέξεις είναι αρκετές)</a:t>
            </a:r>
          </a:p>
          <a:p>
            <a:pPr eaLnBrk="1" hangingPunct="1"/>
            <a:r>
              <a:rPr lang="el-GR" altLang="fr-FR" sz="2000"/>
              <a:t>Μη ζητάτε από τα αγόρια να απολογηθούν ή να συζητήσουν τα συναισθήματά τους κατά τη στιγμή της έντασης</a:t>
            </a:r>
          </a:p>
          <a:p>
            <a:pPr eaLnBrk="1" hangingPunct="1"/>
            <a:r>
              <a:rPr lang="el-GR" altLang="fr-FR" sz="2000"/>
              <a:t>Μην τιμωρείτε τα αγόρια βάζοντάς τα να κάθονται ακίνητα, δώστε τους τη δυνατότητα να συμμετέχουν σε δραστηριότητες που απαιτούν κίνηση</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sz="2400" b="1"/>
              <a:t>Η ΔΕΞΙΟΤΗΤΑ ΤΗΣ ΕΝΕΡΓΗΤΙΚΗΣ ΑΚΡΟΑΣΗΣ</a:t>
            </a:r>
          </a:p>
        </p:txBody>
      </p:sp>
      <p:sp>
        <p:nvSpPr>
          <p:cNvPr id="66563" name="Rectangle 3"/>
          <p:cNvSpPr>
            <a:spLocks noGrp="1" noChangeArrowheads="1"/>
          </p:cNvSpPr>
          <p:nvPr>
            <p:ph type="body" idx="1"/>
          </p:nvPr>
        </p:nvSpPr>
        <p:spPr/>
        <p:txBody>
          <a:bodyPr/>
          <a:lstStyle/>
          <a:p>
            <a:pPr eaLnBrk="1" hangingPunct="1"/>
            <a:r>
              <a:rPr lang="el-GR" sz="1800" b="1" i="1" u="sng">
                <a:latin typeface="Arial" pitchFamily="34" charset="0"/>
              </a:rPr>
              <a:t>Γλώσσα του σώματος</a:t>
            </a:r>
            <a:r>
              <a:rPr lang="el-GR" sz="1800">
                <a:latin typeface="Arial" pitchFamily="34" charset="0"/>
              </a:rPr>
              <a:t> (οπτική επαφή, στάση σώματος, ανταπόδοση συναισθημάτων)</a:t>
            </a:r>
          </a:p>
          <a:p>
            <a:pPr eaLnBrk="1" hangingPunct="1"/>
            <a:endParaRPr lang="el-GR" sz="1800">
              <a:latin typeface="Arial" pitchFamily="34" charset="0"/>
            </a:endParaRPr>
          </a:p>
          <a:p>
            <a:pPr eaLnBrk="1" hangingPunct="1"/>
            <a:r>
              <a:rPr lang="el-GR" sz="1800" b="1" i="1" u="sng">
                <a:latin typeface="Arial" pitchFamily="34" charset="0"/>
              </a:rPr>
              <a:t>Ενθαρρυντικές εκφράσεις</a:t>
            </a:r>
            <a:r>
              <a:rPr lang="el-GR" sz="1800">
                <a:latin typeface="Arial" pitchFamily="34" charset="0"/>
              </a:rPr>
              <a:t> («συνέχισε», «αχά», «χμμ»)</a:t>
            </a:r>
          </a:p>
          <a:p>
            <a:pPr eaLnBrk="1" hangingPunct="1"/>
            <a:endParaRPr lang="el-GR" sz="1800">
              <a:latin typeface="Arial" pitchFamily="34" charset="0"/>
            </a:endParaRPr>
          </a:p>
          <a:p>
            <a:pPr eaLnBrk="1" hangingPunct="1"/>
            <a:r>
              <a:rPr lang="el-GR" sz="1800" b="1" i="1" u="sng">
                <a:latin typeface="Arial" pitchFamily="34" charset="0"/>
              </a:rPr>
              <a:t>Ανασκόπηση </a:t>
            </a:r>
            <a:r>
              <a:rPr lang="el-GR" sz="1800">
                <a:latin typeface="Arial" pitchFamily="34" charset="0"/>
              </a:rPr>
              <a:t>(επανάληψη του τι νομίζουμε ότι ακούσαμε) </a:t>
            </a:r>
          </a:p>
          <a:p>
            <a:pPr eaLnBrk="1" hangingPunct="1">
              <a:buFont typeface="Wingdings" pitchFamily="2" charset="2"/>
              <a:buNone/>
            </a:pPr>
            <a:r>
              <a:rPr lang="el-GR" sz="1800">
                <a:latin typeface="Arial" pitchFamily="34" charset="0"/>
              </a:rPr>
              <a:t>     π.χ. «ακούγεσαι πολύ θυμωμένος κάθε φορά που αναφέρεσαι στους γονείς σου»</a:t>
            </a:r>
          </a:p>
          <a:p>
            <a:pPr eaLnBrk="1" hangingPunct="1">
              <a:buFont typeface="Wingdings" pitchFamily="2" charset="2"/>
              <a:buNone/>
            </a:pPr>
            <a:endParaRPr lang="el-GR" sz="1800">
              <a:latin typeface="Arial" pitchFamily="34" charset="0"/>
            </a:endParaRPr>
          </a:p>
          <a:p>
            <a:pPr eaLnBrk="1" hangingPunct="1"/>
            <a:r>
              <a:rPr lang="el-GR" sz="1800" b="1" i="1" u="sng">
                <a:latin typeface="Arial" pitchFamily="34" charset="0"/>
              </a:rPr>
              <a:t>Επανάληψη και ανακεφαλαίωση</a:t>
            </a:r>
          </a:p>
          <a:p>
            <a:pPr eaLnBrk="1" hangingPunct="1"/>
            <a:endParaRPr lang="el-GR" sz="1800" b="1" i="1" u="sng">
              <a:latin typeface="Arial" pitchFamily="34" charset="0"/>
            </a:endParaRPr>
          </a:p>
          <a:p>
            <a:pPr eaLnBrk="1" hangingPunct="1"/>
            <a:r>
              <a:rPr lang="el-GR" sz="1800" b="1" i="1" u="sng">
                <a:latin typeface="Arial" pitchFamily="34" charset="0"/>
              </a:rPr>
              <a:t>Διευκρίνιση</a:t>
            </a:r>
          </a:p>
          <a:p>
            <a:pPr eaLnBrk="1" hangingPunct="1">
              <a:buFont typeface="Wingdings" pitchFamily="2" charset="2"/>
              <a:buNone/>
            </a:pPr>
            <a:r>
              <a:rPr lang="el-GR" sz="1800">
                <a:latin typeface="Arial" pitchFamily="34" charset="0"/>
              </a:rPr>
              <a:t>     π.χ. «μπορείς να μου πεις περισσότερα για το τι εννοείς όταν λες ότι κατά τη γνώμη σου ο δάσκαλος δε σε συμπαθεί;»</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C7D68E98-8790-DCBD-9CC8-D327DC787815}"/>
              </a:ext>
            </a:extLst>
          </p:cNvPr>
          <p:cNvGraphicFramePr>
            <a:graphicFrameLocks noGrp="1"/>
          </p:cNvGraphicFramePr>
          <p:nvPr/>
        </p:nvGraphicFramePr>
        <p:xfrm>
          <a:off x="1524000" y="547689"/>
          <a:ext cx="9124950" cy="6310313"/>
        </p:xfrm>
        <a:graphic>
          <a:graphicData uri="http://schemas.openxmlformats.org/drawingml/2006/table">
            <a:tbl>
              <a:tblPr/>
              <a:tblGrid>
                <a:gridCol w="1846263">
                  <a:extLst>
                    <a:ext uri="{9D8B030D-6E8A-4147-A177-3AD203B41FA5}">
                      <a16:colId xmlns:a16="http://schemas.microsoft.com/office/drawing/2014/main" val="20000"/>
                    </a:ext>
                  </a:extLst>
                </a:gridCol>
                <a:gridCol w="579437">
                  <a:extLst>
                    <a:ext uri="{9D8B030D-6E8A-4147-A177-3AD203B41FA5}">
                      <a16:colId xmlns:a16="http://schemas.microsoft.com/office/drawing/2014/main" val="20001"/>
                    </a:ext>
                  </a:extLst>
                </a:gridCol>
                <a:gridCol w="1846263">
                  <a:extLst>
                    <a:ext uri="{9D8B030D-6E8A-4147-A177-3AD203B41FA5}">
                      <a16:colId xmlns:a16="http://schemas.microsoft.com/office/drawing/2014/main" val="20002"/>
                    </a:ext>
                  </a:extLst>
                </a:gridCol>
                <a:gridCol w="581025">
                  <a:extLst>
                    <a:ext uri="{9D8B030D-6E8A-4147-A177-3AD203B41FA5}">
                      <a16:colId xmlns:a16="http://schemas.microsoft.com/office/drawing/2014/main" val="20003"/>
                    </a:ext>
                  </a:extLst>
                </a:gridCol>
                <a:gridCol w="1844675">
                  <a:extLst>
                    <a:ext uri="{9D8B030D-6E8A-4147-A177-3AD203B41FA5}">
                      <a16:colId xmlns:a16="http://schemas.microsoft.com/office/drawing/2014/main" val="20004"/>
                    </a:ext>
                  </a:extLst>
                </a:gridCol>
                <a:gridCol w="581025">
                  <a:extLst>
                    <a:ext uri="{9D8B030D-6E8A-4147-A177-3AD203B41FA5}">
                      <a16:colId xmlns:a16="http://schemas.microsoft.com/office/drawing/2014/main" val="20005"/>
                    </a:ext>
                  </a:extLst>
                </a:gridCol>
                <a:gridCol w="1846262">
                  <a:extLst>
                    <a:ext uri="{9D8B030D-6E8A-4147-A177-3AD203B41FA5}">
                      <a16:colId xmlns:a16="http://schemas.microsoft.com/office/drawing/2014/main" val="20006"/>
                    </a:ext>
                  </a:extLst>
                </a:gridCol>
              </a:tblGrid>
              <a:tr h="571500">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ΕΝΤΟΠΙΣΜΟΣ ΚΑΙ ΑΝΑΓΝΩΡΙΣΗ</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el-GR" sz="1200" b="1" i="0" u="none" strike="noStrike" cap="none" normalizeH="0" baseline="0">
                        <a:ln>
                          <a:noFill/>
                        </a:ln>
                        <a:solidFill>
                          <a:srgbClr val="000000"/>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ΟΡΙΣΜΟΣ ΤΟΥ ΠΡΟΒΛΗΜΑΤΟΣ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ΔΙΑΜΟΡΦΩΣΗ</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ΠΡΟΓΡΑΜΜΑΤΟΣ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000" b="1" i="0" u="none" strike="noStrike" cap="none" normalizeH="0" baseline="0">
                          <a:ln>
                            <a:noFill/>
                          </a:ln>
                          <a:solidFill>
                            <a:schemeClr val="tx1"/>
                          </a:solidFill>
                          <a:effectLst/>
                          <a:latin typeface="Times New Roman" pitchFamily="18" charset="0"/>
                          <a:cs typeface="Times New Roman" pitchFamily="18" charset="0"/>
                        </a:rPr>
                        <a:t>ΑΠΟΤΕΛΕΣΜΑΤΙΚΟΤΗΤΑ  ΤΟΥ</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000" b="1" i="0" u="none" strike="noStrike" cap="none" normalizeH="0" baseline="0">
                          <a:ln>
                            <a:noFill/>
                          </a:ln>
                          <a:solidFill>
                            <a:schemeClr val="tx1"/>
                          </a:solidFill>
                          <a:effectLst/>
                          <a:latin typeface="Times New Roman" pitchFamily="18" charset="0"/>
                          <a:cs typeface="Times New Roman" pitchFamily="18" charset="0"/>
                        </a:rPr>
                        <a:t> </a:t>
                      </a:r>
                      <a:r>
                        <a:rPr kumimoji="0" lang="el-GR" sz="1200" b="1" i="0" u="none" strike="noStrike" cap="none" normalizeH="0" baseline="0">
                          <a:ln>
                            <a:noFill/>
                          </a:ln>
                          <a:solidFill>
                            <a:schemeClr val="tx1"/>
                          </a:solidFill>
                          <a:effectLst/>
                          <a:latin typeface="Times New Roman" pitchFamily="18" charset="0"/>
                          <a:cs typeface="Times New Roman" pitchFamily="18" charset="0"/>
                        </a:rPr>
                        <a:t>ΠΡΟΓΡΑΜΜΑΤΟΣ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71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υπάρχει πιθανότητα έκφρασης δυσκολιών;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1.έχει ο μαθητής δυσκολίες;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τι είδους δυσκολίες (μαθησιακές ή/και συμπεριφορικές;)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ποιες είναι οι δυνατότητες και ποιες οι αδυναμίες του;</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απαντά στα κριτήρια για ειδική αγωγή;</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τι δεν μπορεί να κάνει ο μαθητής;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τι δεν μπορεί να καταλάβει;</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ποια θα είναι η στρατηγική που θα εφαρμοστεί;</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από πού θα ξεκινήσει η εφαρμογή του προγράμματος αντιμετώπισης;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θα χρησιμοποιηθούν τεχνολογικά μέσα;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επιτεύχθηκαν οι στόχοι;</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πέτυχε το διδακτικό πρόγραμμα;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προόδευσε ο μαθητής;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χρειάζεται να τροποποιηθεί το πρόγραμμα αντιμετώπισης;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68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ετοιμότητας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-κλίμακες αξιολόγησης της συμπεριφοράς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ετοιμότητας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494" name="AutoShape 9">
            <a:extLst>
              <a:ext uri="{FF2B5EF4-FFF2-40B4-BE49-F238E27FC236}">
                <a16:creationId xmlns:a16="http://schemas.microsoft.com/office/drawing/2014/main" id="{B6B9281E-657E-BDF5-EF78-59E0BC6A6A02}"/>
              </a:ext>
            </a:extLst>
          </p:cNvPr>
          <p:cNvSpPr>
            <a:spLocks noChangeArrowheads="1"/>
          </p:cNvSpPr>
          <p:nvPr/>
        </p:nvSpPr>
        <p:spPr bwMode="auto">
          <a:xfrm>
            <a:off x="8397875" y="239871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5" name="AutoShape 8">
            <a:extLst>
              <a:ext uri="{FF2B5EF4-FFF2-40B4-BE49-F238E27FC236}">
                <a16:creationId xmlns:a16="http://schemas.microsoft.com/office/drawing/2014/main" id="{63241119-02CD-2B42-B2E3-EE6415082F09}"/>
              </a:ext>
            </a:extLst>
          </p:cNvPr>
          <p:cNvSpPr>
            <a:spLocks noChangeArrowheads="1"/>
          </p:cNvSpPr>
          <p:nvPr/>
        </p:nvSpPr>
        <p:spPr bwMode="auto">
          <a:xfrm>
            <a:off x="6024563" y="25193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6" name="AutoShape 7">
            <a:extLst>
              <a:ext uri="{FF2B5EF4-FFF2-40B4-BE49-F238E27FC236}">
                <a16:creationId xmlns:a16="http://schemas.microsoft.com/office/drawing/2014/main" id="{B2E07EDD-2B7D-859C-6B22-00902DF7C0CC}"/>
              </a:ext>
            </a:extLst>
          </p:cNvPr>
          <p:cNvSpPr>
            <a:spLocks noChangeArrowheads="1"/>
          </p:cNvSpPr>
          <p:nvPr/>
        </p:nvSpPr>
        <p:spPr bwMode="auto">
          <a:xfrm>
            <a:off x="3575050" y="2484438"/>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7" name="AutoShape 6">
            <a:extLst>
              <a:ext uri="{FF2B5EF4-FFF2-40B4-BE49-F238E27FC236}">
                <a16:creationId xmlns:a16="http://schemas.microsoft.com/office/drawing/2014/main" id="{7BC0906E-51FA-9E0C-0CB1-33C3CFBED35B}"/>
              </a:ext>
            </a:extLst>
          </p:cNvPr>
          <p:cNvSpPr>
            <a:spLocks noChangeArrowheads="1"/>
          </p:cNvSpPr>
          <p:nvPr/>
        </p:nvSpPr>
        <p:spPr bwMode="auto">
          <a:xfrm>
            <a:off x="6016625" y="682625"/>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8" name="AutoShape 5">
            <a:extLst>
              <a:ext uri="{FF2B5EF4-FFF2-40B4-BE49-F238E27FC236}">
                <a16:creationId xmlns:a16="http://schemas.microsoft.com/office/drawing/2014/main" id="{684A5C28-0FA3-80F9-B915-C16176787C7E}"/>
              </a:ext>
            </a:extLst>
          </p:cNvPr>
          <p:cNvSpPr>
            <a:spLocks noChangeArrowheads="1"/>
          </p:cNvSpPr>
          <p:nvPr/>
        </p:nvSpPr>
        <p:spPr bwMode="auto">
          <a:xfrm>
            <a:off x="3568700" y="682625"/>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9" name="AutoShape 4">
            <a:extLst>
              <a:ext uri="{FF2B5EF4-FFF2-40B4-BE49-F238E27FC236}">
                <a16:creationId xmlns:a16="http://schemas.microsoft.com/office/drawing/2014/main" id="{D3452FB9-8F75-AAA4-82AB-0895853EAF7F}"/>
              </a:ext>
            </a:extLst>
          </p:cNvPr>
          <p:cNvSpPr>
            <a:spLocks noChangeArrowheads="1"/>
          </p:cNvSpPr>
          <p:nvPr/>
        </p:nvSpPr>
        <p:spPr bwMode="auto">
          <a:xfrm>
            <a:off x="3494088"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0" name="AutoShape 3">
            <a:extLst>
              <a:ext uri="{FF2B5EF4-FFF2-40B4-BE49-F238E27FC236}">
                <a16:creationId xmlns:a16="http://schemas.microsoft.com/office/drawing/2014/main" id="{B474FC43-2B5A-AA35-0328-8C2BD849AC17}"/>
              </a:ext>
            </a:extLst>
          </p:cNvPr>
          <p:cNvSpPr>
            <a:spLocks noChangeArrowheads="1"/>
          </p:cNvSpPr>
          <p:nvPr/>
        </p:nvSpPr>
        <p:spPr bwMode="auto">
          <a:xfrm>
            <a:off x="8399463" y="68421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1" name="AutoShape 2">
            <a:extLst>
              <a:ext uri="{FF2B5EF4-FFF2-40B4-BE49-F238E27FC236}">
                <a16:creationId xmlns:a16="http://schemas.microsoft.com/office/drawing/2014/main" id="{3CB4BA49-CF55-0B3C-7174-B08F8716E827}"/>
              </a:ext>
            </a:extLst>
          </p:cNvPr>
          <p:cNvSpPr>
            <a:spLocks noChangeArrowheads="1"/>
          </p:cNvSpPr>
          <p:nvPr/>
        </p:nvSpPr>
        <p:spPr bwMode="auto">
          <a:xfrm>
            <a:off x="8377238"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2" name="AutoShape 1">
            <a:extLst>
              <a:ext uri="{FF2B5EF4-FFF2-40B4-BE49-F238E27FC236}">
                <a16:creationId xmlns:a16="http://schemas.microsoft.com/office/drawing/2014/main" id="{15E29D1E-AC23-6562-FB2F-4394193FF41E}"/>
              </a:ext>
            </a:extLst>
          </p:cNvPr>
          <p:cNvSpPr>
            <a:spLocks noChangeArrowheads="1"/>
          </p:cNvSpPr>
          <p:nvPr/>
        </p:nvSpPr>
        <p:spPr bwMode="auto">
          <a:xfrm>
            <a:off x="6019800"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3" name="Ορθογώνιο 11">
            <a:extLst>
              <a:ext uri="{FF2B5EF4-FFF2-40B4-BE49-F238E27FC236}">
                <a16:creationId xmlns:a16="http://schemas.microsoft.com/office/drawing/2014/main" id="{D3DF81E9-1E5E-BDE5-9F99-D1608A84282B}"/>
              </a:ext>
            </a:extLst>
          </p:cNvPr>
          <p:cNvSpPr>
            <a:spLocks noChangeArrowheads="1"/>
          </p:cNvSpPr>
          <p:nvPr/>
        </p:nvSpPr>
        <p:spPr bwMode="auto">
          <a:xfrm>
            <a:off x="1992314" y="115889"/>
            <a:ext cx="85677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000" b="1" u="sng"/>
              <a:t>Διαδικασία ψυχοπαιδαγωγικής αξιολόγησης προβλημάτων συμπεριφοράς</a:t>
            </a:r>
            <a:endParaRPr lang="fr-FR" altLang="el-GR" sz="2000" b="1" u="sng"/>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a:t>Παραδοσιακή και Ψυχοπαιδαγωγική ψυχολογική αξιολόγηση Π.Σ. ή/και Μ.Δ</a:t>
            </a:r>
          </a:p>
        </p:txBody>
      </p:sp>
      <p:graphicFrame>
        <p:nvGraphicFramePr>
          <p:cNvPr id="4" name="3 - Θέση πίνακα"/>
          <p:cNvGraphicFramePr>
            <a:graphicFrameLocks noGrp="1"/>
          </p:cNvGraphicFramePr>
          <p:nvPr>
            <p:ph type="tbl" idx="1"/>
            <p:extLst>
              <p:ext uri="{D42A27DB-BD31-4B8C-83A1-F6EECF244321}">
                <p14:modId xmlns:p14="http://schemas.microsoft.com/office/powerpoint/2010/main" val="4026442905"/>
              </p:ext>
            </p:extLst>
          </p:nvPr>
        </p:nvGraphicFramePr>
        <p:xfrm>
          <a:off x="1703512" y="1600201"/>
          <a:ext cx="8784976" cy="4853135"/>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084211">
                <a:tc>
                  <a:txBody>
                    <a:bodyPr/>
                    <a:lstStyle/>
                    <a:p>
                      <a:r>
                        <a:rPr lang="el-GR" dirty="0"/>
                        <a:t>ΠΑΡΑΔΟΣΙΑΚΗ</a:t>
                      </a:r>
                      <a:r>
                        <a:rPr lang="el-GR" baseline="0" dirty="0"/>
                        <a:t> ΨΥΧΟΛΟΓΙΚΗ ΑΞΙΟΛΟΓΗΣΗ</a:t>
                      </a:r>
                      <a:endParaRPr lang="el-GR" dirty="0"/>
                    </a:p>
                  </a:txBody>
                  <a:tcPr/>
                </a:tc>
                <a:tc>
                  <a:txBody>
                    <a:bodyPr/>
                    <a:lstStyle/>
                    <a:p>
                      <a:r>
                        <a:rPr lang="el-GR" dirty="0"/>
                        <a:t>ΨΥΧΟΠΑΙΔΑΓΩΓΙΚΗ ΑΞΙΟΛΟΓΗΣΗ</a:t>
                      </a:r>
                    </a:p>
                  </a:txBody>
                  <a:tcPr/>
                </a:tc>
                <a:extLst>
                  <a:ext uri="{0D108BD9-81ED-4DB2-BD59-A6C34878D82A}">
                    <a16:rowId xmlns:a16="http://schemas.microsoft.com/office/drawing/2014/main" val="10000"/>
                  </a:ext>
                </a:extLst>
              </a:tr>
              <a:tr h="628154">
                <a:tc>
                  <a:txBody>
                    <a:bodyPr/>
                    <a:lstStyle/>
                    <a:p>
                      <a:r>
                        <a:rPr lang="el-GR" dirty="0"/>
                        <a:t>Νομοθετική</a:t>
                      </a:r>
                      <a:r>
                        <a:rPr lang="el-GR" baseline="0" dirty="0"/>
                        <a:t> </a:t>
                      </a:r>
                      <a:endParaRPr lang="el-GR" dirty="0"/>
                    </a:p>
                  </a:txBody>
                  <a:tcPr/>
                </a:tc>
                <a:tc>
                  <a:txBody>
                    <a:bodyPr/>
                    <a:lstStyle/>
                    <a:p>
                      <a:r>
                        <a:rPr lang="el-GR" dirty="0"/>
                        <a:t>Ιδιογραφική και νομοθετική </a:t>
                      </a:r>
                    </a:p>
                  </a:txBody>
                  <a:tcPr/>
                </a:tc>
                <a:extLst>
                  <a:ext uri="{0D108BD9-81ED-4DB2-BD59-A6C34878D82A}">
                    <a16:rowId xmlns:a16="http://schemas.microsoft.com/office/drawing/2014/main" val="10001"/>
                  </a:ext>
                </a:extLst>
              </a:tr>
              <a:tr h="628154">
                <a:tc>
                  <a:txBody>
                    <a:bodyPr/>
                    <a:lstStyle/>
                    <a:p>
                      <a:r>
                        <a:rPr lang="el-GR" dirty="0"/>
                        <a:t>Έμμεση </a:t>
                      </a:r>
                    </a:p>
                  </a:txBody>
                  <a:tcPr/>
                </a:tc>
                <a:tc>
                  <a:txBody>
                    <a:bodyPr/>
                    <a:lstStyle/>
                    <a:p>
                      <a:r>
                        <a:rPr lang="el-GR" dirty="0"/>
                        <a:t>Άμεση</a:t>
                      </a:r>
                      <a:r>
                        <a:rPr lang="el-GR" baseline="0" dirty="0"/>
                        <a:t> </a:t>
                      </a:r>
                      <a:endParaRPr lang="el-GR" dirty="0"/>
                    </a:p>
                  </a:txBody>
                  <a:tcPr/>
                </a:tc>
                <a:extLst>
                  <a:ext uri="{0D108BD9-81ED-4DB2-BD59-A6C34878D82A}">
                    <a16:rowId xmlns:a16="http://schemas.microsoft.com/office/drawing/2014/main" val="10002"/>
                  </a:ext>
                </a:extLst>
              </a:tr>
              <a:tr h="628154">
                <a:tc>
                  <a:txBody>
                    <a:bodyPr/>
                    <a:lstStyle/>
                    <a:p>
                      <a:r>
                        <a:rPr lang="el-GR" dirty="0"/>
                        <a:t>Εστιάζει στο παιδί </a:t>
                      </a:r>
                    </a:p>
                  </a:txBody>
                  <a:tcPr/>
                </a:tc>
                <a:tc>
                  <a:txBody>
                    <a:bodyPr/>
                    <a:lstStyle/>
                    <a:p>
                      <a:r>
                        <a:rPr lang="el-GR" dirty="0"/>
                        <a:t>Εστιάζει στο περιβάλλον/ολιστική </a:t>
                      </a:r>
                    </a:p>
                  </a:txBody>
                  <a:tcPr/>
                </a:tc>
                <a:extLst>
                  <a:ext uri="{0D108BD9-81ED-4DB2-BD59-A6C34878D82A}">
                    <a16:rowId xmlns:a16="http://schemas.microsoft.com/office/drawing/2014/main" val="10003"/>
                  </a:ext>
                </a:extLst>
              </a:tr>
              <a:tr h="628154">
                <a:tc>
                  <a:txBody>
                    <a:bodyPr/>
                    <a:lstStyle/>
                    <a:p>
                      <a:r>
                        <a:rPr lang="el-GR" baseline="0" dirty="0"/>
                        <a:t> Στατική </a:t>
                      </a:r>
                      <a:endParaRPr lang="el-GR" dirty="0"/>
                    </a:p>
                  </a:txBody>
                  <a:tcPr/>
                </a:tc>
                <a:tc>
                  <a:txBody>
                    <a:bodyPr/>
                    <a:lstStyle/>
                    <a:p>
                      <a:r>
                        <a:rPr lang="el-GR" dirty="0"/>
                        <a:t>Διαρκής </a:t>
                      </a:r>
                    </a:p>
                  </a:txBody>
                  <a:tcPr/>
                </a:tc>
                <a:extLst>
                  <a:ext uri="{0D108BD9-81ED-4DB2-BD59-A6C34878D82A}">
                    <a16:rowId xmlns:a16="http://schemas.microsoft.com/office/drawing/2014/main" val="10004"/>
                  </a:ext>
                </a:extLst>
              </a:tr>
              <a:tr h="628154">
                <a:tc>
                  <a:txBody>
                    <a:bodyPr/>
                    <a:lstStyle/>
                    <a:p>
                      <a:r>
                        <a:rPr lang="el-GR" dirty="0"/>
                        <a:t>Περιστασιακή</a:t>
                      </a:r>
                    </a:p>
                  </a:txBody>
                  <a:tcPr/>
                </a:tc>
                <a:tc>
                  <a:txBody>
                    <a:bodyPr/>
                    <a:lstStyle/>
                    <a:p>
                      <a:r>
                        <a:rPr lang="el-GR" dirty="0"/>
                        <a:t>Διαπεριστασιακή </a:t>
                      </a:r>
                    </a:p>
                  </a:txBody>
                  <a:tcPr/>
                </a:tc>
                <a:extLst>
                  <a:ext uri="{0D108BD9-81ED-4DB2-BD59-A6C34878D82A}">
                    <a16:rowId xmlns:a16="http://schemas.microsoft.com/office/drawing/2014/main" val="10005"/>
                  </a:ext>
                </a:extLst>
              </a:tr>
              <a:tr h="628154">
                <a:tc>
                  <a:txBody>
                    <a:bodyPr/>
                    <a:lstStyle/>
                    <a:p>
                      <a:r>
                        <a:rPr lang="el-GR" dirty="0"/>
                        <a:t>Έλλειψη</a:t>
                      </a:r>
                      <a:r>
                        <a:rPr lang="el-GR" baseline="0" dirty="0"/>
                        <a:t> εκπαιδευτικής εγκυρότητας </a:t>
                      </a:r>
                      <a:endParaRPr lang="el-GR" dirty="0"/>
                    </a:p>
                  </a:txBody>
                  <a:tcPr/>
                </a:tc>
                <a:tc>
                  <a:txBody>
                    <a:bodyPr/>
                    <a:lstStyle/>
                    <a:p>
                      <a:r>
                        <a:rPr lang="el-GR" dirty="0"/>
                        <a:t>Εκπαιδευτικά έγκυρη </a:t>
                      </a:r>
                    </a:p>
                  </a:txBody>
                  <a:tcPr/>
                </a:tc>
                <a:extLst>
                  <a:ext uri="{0D108BD9-81ED-4DB2-BD59-A6C34878D82A}">
                    <a16:rowId xmlns:a16="http://schemas.microsoft.com/office/drawing/2014/main" val="10006"/>
                  </a:ext>
                </a:extLst>
              </a:tr>
            </a:tbl>
          </a:graphicData>
        </a:graphic>
      </p:graphicFrame>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B11798-15C9-47D4-A4D2-EC8BC327EB76}"/>
              </a:ext>
            </a:extLst>
          </p:cNvPr>
          <p:cNvSpPr txBox="1"/>
          <p:nvPr/>
        </p:nvSpPr>
        <p:spPr>
          <a:xfrm>
            <a:off x="82446" y="1001152"/>
            <a:ext cx="12027107" cy="3539430"/>
          </a:xfrm>
          <a:prstGeom prst="rect">
            <a:avLst/>
          </a:prstGeom>
          <a:noFill/>
        </p:spPr>
        <p:txBody>
          <a:bodyPr wrap="square">
            <a:spAutoFit/>
          </a:bodyPr>
          <a:lstStyle/>
          <a:p>
            <a:pPr algn="just"/>
            <a:r>
              <a:rPr lang="el-GR" sz="2800" b="0" i="0" dirty="0">
                <a:solidFill>
                  <a:srgbClr val="000000"/>
                </a:solidFill>
                <a:effectLst/>
                <a:latin typeface="Arial" panose="020B0604020202020204" pitchFamily="34" charset="0"/>
              </a:rPr>
              <a:t>Η </a:t>
            </a:r>
            <a:r>
              <a:rPr lang="el-GR" sz="2800" b="1" i="0" u="sng" dirty="0">
                <a:solidFill>
                  <a:srgbClr val="000000"/>
                </a:solidFill>
                <a:effectLst/>
                <a:latin typeface="Arial" panose="020B0604020202020204" pitchFamily="34" charset="0"/>
              </a:rPr>
              <a:t>Ειδική Αγωγή και Εκπαίδευση </a:t>
            </a:r>
            <a:r>
              <a:rPr lang="el-GR" sz="2800" b="0" i="0" dirty="0">
                <a:solidFill>
                  <a:srgbClr val="000000"/>
                </a:solidFill>
                <a:effectLst/>
                <a:latin typeface="Arial" panose="020B0604020202020204" pitchFamily="34" charset="0"/>
              </a:rPr>
              <a:t>είναι το σύνολο των εκπαιδευτικών υπηρεσιών που παρέχονται σε μαθητές με επιβεβαιωμένες ειδικές εκπαιδευτικές ανάγκες και με ή χωρίς αναπηρία. Με την ειδική αγωγή γίνεται μια προσπάθεια για το παιδί να ενταχθεί στην κοινωνία σαν ένα ανεξάρτητο και ταυτόχρονα παραγωγικό μέλος της. Στην ειδική αγωγή συμπεριλαμβάνεται οτιδήποτε προσφέρεται στο παιδί και έχει βοηθητικό ρόλο, κάτι που πρέπει να δίνεται στο σχολικό πλαίσιο και σ’ όλη την σχολική ζωή του παιδιού.</a:t>
            </a:r>
            <a:endParaRPr lang="el-GR" sz="2800" dirty="0"/>
          </a:p>
        </p:txBody>
      </p:sp>
    </p:spTree>
    <p:extLst>
      <p:ext uri="{BB962C8B-B14F-4D97-AF65-F5344CB8AC3E}">
        <p14:creationId xmlns:p14="http://schemas.microsoft.com/office/powerpoint/2010/main" val="372890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91E1D2-59C0-A518-FEB8-4689E044EC5B}"/>
              </a:ext>
            </a:extLst>
          </p:cNvPr>
          <p:cNvSpPr>
            <a:spLocks noGrp="1" noChangeArrowheads="1"/>
          </p:cNvSpPr>
          <p:nvPr>
            <p:ph type="title"/>
          </p:nvPr>
        </p:nvSpPr>
        <p:spPr/>
        <p:txBody>
          <a:bodyPr/>
          <a:lstStyle/>
          <a:p>
            <a:pPr eaLnBrk="1" hangingPunct="1"/>
            <a:r>
              <a:rPr lang="el-GR" altLang="el-GR" sz="2800"/>
              <a:t>ΜΕΣΟΛΟΒΙΟ</a:t>
            </a:r>
          </a:p>
        </p:txBody>
      </p:sp>
      <p:graphicFrame>
        <p:nvGraphicFramePr>
          <p:cNvPr id="5160" name="Group 40">
            <a:extLst>
              <a:ext uri="{FF2B5EF4-FFF2-40B4-BE49-F238E27FC236}">
                <a16:creationId xmlns:a16="http://schemas.microsoft.com/office/drawing/2014/main" id="{243DFE93-C662-6C38-98BE-35B74DD40C6C}"/>
              </a:ext>
            </a:extLst>
          </p:cNvPr>
          <p:cNvGraphicFramePr>
            <a:graphicFrameLocks noGrp="1"/>
          </p:cNvGraphicFramePr>
          <p:nvPr>
            <p:ph idx="1"/>
          </p:nvPr>
        </p:nvGraphicFramePr>
        <p:xfrm>
          <a:off x="1981200" y="1484314"/>
          <a:ext cx="8229600" cy="4472087"/>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7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Συνδέει τα δύο ημισφαίρια</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Μεγαλύτερο στα κορίτσια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 αυτό μπορούν και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Επεξεργάζονται τις πληροφορίες βλέποντας, ακούγοντας, κρατώντας σημειώσεις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Κατανοούν τα συναισθήματά τους και τα περιγράφουν λεκτικά </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Λιγότερη επικοινωνία μεταξύ των δύο ημισφαιρίων,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O </a:t>
                      </a:r>
                      <a:r>
                        <a:rPr kumimoji="0" lang="el-GR" sz="1800" b="0" i="0" u="none" strike="noStrike" cap="none" normalizeH="0" baseline="0" dirty="0">
                          <a:ln>
                            <a:noFill/>
                          </a:ln>
                          <a:solidFill>
                            <a:schemeClr val="tx1"/>
                          </a:solidFill>
                          <a:effectLst/>
                          <a:latin typeface="Arial" pitchFamily="34" charset="0"/>
                        </a:rPr>
                        <a:t>εγκέφαλος των αγοριών χρειάζεται περισσότερο χρόνο να συνδυάσει λέξεις-ενέργειες-συναισθήματα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Χρειάζονται περισσότερο χρόνο επεξεργασίας των πληροφοριών πριν απαντήσουν </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8">
            <a:extLst>
              <a:ext uri="{FF2B5EF4-FFF2-40B4-BE49-F238E27FC236}">
                <a16:creationId xmlns:a16="http://schemas.microsoft.com/office/drawing/2014/main" id="{F24CFD59-F39C-837E-DF3F-977D390F21BF}"/>
              </a:ext>
            </a:extLst>
          </p:cNvPr>
          <p:cNvSpPr>
            <a:spLocks noGrp="1"/>
          </p:cNvSpPr>
          <p:nvPr>
            <p:ph type="title"/>
          </p:nvPr>
        </p:nvSpPr>
        <p:spPr/>
        <p:txBody>
          <a:bodyPr/>
          <a:lstStyle/>
          <a:p>
            <a:pPr eaLnBrk="1" hangingPunct="1"/>
            <a:r>
              <a:rPr lang="el-GR" altLang="el-GR" sz="2000" b="1" i="1"/>
              <a:t>Τομείς όπου το σχολείο οφείλει να δράσει και πιθανές ενέργειες στις οποίες μπορεί να προβεί προκειμένου να αντιμετωπίσει τα προβλήματα συμπεριφοράς των μαθητών του.</a:t>
            </a:r>
          </a:p>
        </p:txBody>
      </p:sp>
      <p:graphicFrame>
        <p:nvGraphicFramePr>
          <p:cNvPr id="47194" name="Group 90">
            <a:extLst>
              <a:ext uri="{FF2B5EF4-FFF2-40B4-BE49-F238E27FC236}">
                <a16:creationId xmlns:a16="http://schemas.microsoft.com/office/drawing/2014/main" id="{1305F27D-6987-EC92-C41A-BE4AC142A09E}"/>
              </a:ext>
            </a:extLst>
          </p:cNvPr>
          <p:cNvGraphicFramePr>
            <a:graphicFrameLocks noGrp="1"/>
          </p:cNvGraphicFramePr>
          <p:nvPr>
            <p:ph idx="1"/>
          </p:nvPr>
        </p:nvGraphicFramePr>
        <p:xfrm>
          <a:off x="1595438" y="1714500"/>
          <a:ext cx="8858250" cy="4846638"/>
        </p:xfrm>
        <a:graphic>
          <a:graphicData uri="http://schemas.openxmlformats.org/drawingml/2006/table">
            <a:tbl>
              <a:tblPr/>
              <a:tblGrid>
                <a:gridCol w="2162215">
                  <a:extLst>
                    <a:ext uri="{9D8B030D-6E8A-4147-A177-3AD203B41FA5}">
                      <a16:colId xmlns:a16="http://schemas.microsoft.com/office/drawing/2014/main" val="20000"/>
                    </a:ext>
                  </a:extLst>
                </a:gridCol>
                <a:gridCol w="6696035">
                  <a:extLst>
                    <a:ext uri="{9D8B030D-6E8A-4147-A177-3AD203B41FA5}">
                      <a16:colId xmlns:a16="http://schemas.microsoft.com/office/drawing/2014/main" val="20001"/>
                    </a:ext>
                  </a:extLst>
                </a:gridCol>
              </a:tblGrid>
              <a:tr h="365784">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80854">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1. Οργάνωση και λειτουργία του σχολείου και της τάξης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διακρίνεται για τη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δημοκρατικότητα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και τον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ανθρωπισμό</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του</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υψηλές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προσδοκίες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που αφορούν σε θέματα μάθησης και συμπεριφορών και να βοηθά τους μαθητές του να τις πραγματοποιούν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επικοινωνεί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με σαφήνεια τις προσδοκίες και τις απαιτήσεις του σε θέματα μάθησης και συμπεριφοράς σε όλους τους μαθητές</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ένα συγκεκριμένο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σύστημα ενθάρρυνσης και σταδιακής διαμόρφωσης</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της συμπεριφοράς των α.μ.ε.ε.α</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ενθαρρύνει τη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συμμετοχή όλων των μαθητών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τόσο σε θέματα μάθησης όσο και σε θέματα αντιμετώπισης πειθαρχικών προβλημάτων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να εμπλέκει το διδακτικό προσωπικό (τόσο το δικό του όσο και της εκπαιδευτικής περιφέρειάς του), τους μαθητές, τους γονείς και τα μέλη της κοινότητας στη διαδικασία διαμόρφωσης και εφαρμογής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κοινής εκπαιδευτικής πολιτικής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σε θέματα αντιμετώπισης προβλημάτων  μάθησης και συμπεριφοράς </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9420703"/>
      </p:ext>
    </p:extLst>
  </p:cSld>
  <p:clrMapOvr>
    <a:masterClrMapping/>
  </p:clrMapOvr>
  <p:transition>
    <p:dissolv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75" name="Group 35">
            <a:extLst>
              <a:ext uri="{FF2B5EF4-FFF2-40B4-BE49-F238E27FC236}">
                <a16:creationId xmlns:a16="http://schemas.microsoft.com/office/drawing/2014/main" id="{FF1FE823-1B8F-FAAF-89F4-EE2938AABDD5}"/>
              </a:ext>
            </a:extLst>
          </p:cNvPr>
          <p:cNvGraphicFramePr>
            <a:graphicFrameLocks noGrp="1"/>
          </p:cNvGraphicFramePr>
          <p:nvPr>
            <p:ph idx="1"/>
          </p:nvPr>
        </p:nvGraphicFramePr>
        <p:xfrm>
          <a:off x="2024064" y="1600200"/>
          <a:ext cx="8339137" cy="4686300"/>
        </p:xfrm>
        <a:graphic>
          <a:graphicData uri="http://schemas.openxmlformats.org/drawingml/2006/table">
            <a:tbl>
              <a:tblPr/>
              <a:tblGrid>
                <a:gridCol w="4357703">
                  <a:extLst>
                    <a:ext uri="{9D8B030D-6E8A-4147-A177-3AD203B41FA5}">
                      <a16:colId xmlns:a16="http://schemas.microsoft.com/office/drawing/2014/main" val="20000"/>
                    </a:ext>
                  </a:extLst>
                </a:gridCol>
                <a:gridCol w="3981434">
                  <a:extLst>
                    <a:ext uri="{9D8B030D-6E8A-4147-A177-3AD203B41FA5}">
                      <a16:colId xmlns:a16="http://schemas.microsoft.com/office/drawing/2014/main" val="20001"/>
                    </a:ext>
                  </a:extLst>
                </a:gridCol>
              </a:tblGrid>
              <a:tr h="4913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94962">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 Σχολική επίδοση και πρώιμη παρέμβαση</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είναι σε θέση 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εντοπίζει εγκαίρως</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τα παιδιά που βρίσκονται στη ζώνη κινδύνου εμφάνισης προβλημάτων συμπεριφοράς και μαθησιακών δυσκολιών και να τα αντιμετωπίζει κατάλληλα</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αξιολογεί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τις γνωστικές, κοινωνικές και συναισθηματικές ανάγκες όλων των μαθητών του</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οργανώνει 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ένταξη</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των α.μ.ε.ε.α  στην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κανονική τάξη</a:t>
                      </a:r>
                      <a:endParaRPr kumimoji="0" lang="el-GR" sz="1800" b="1"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34861190"/>
      </p:ext>
    </p:extLst>
  </p:cSld>
  <p:clrMapOvr>
    <a:masterClrMapping/>
  </p:clrMapOvr>
  <p:transition>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42" name="Group 30">
            <a:extLst>
              <a:ext uri="{FF2B5EF4-FFF2-40B4-BE49-F238E27FC236}">
                <a16:creationId xmlns:a16="http://schemas.microsoft.com/office/drawing/2014/main" id="{21B31394-6FC3-A5CB-4328-B21EE180A9A0}"/>
              </a:ext>
            </a:extLst>
          </p:cNvPr>
          <p:cNvGraphicFramePr>
            <a:graphicFrameLocks noGrp="1"/>
          </p:cNvGraphicFramePr>
          <p:nvPr>
            <p:ph idx="1"/>
          </p:nvPr>
        </p:nvGraphicFramePr>
        <p:xfrm>
          <a:off x="1809751" y="1600200"/>
          <a:ext cx="8607425" cy="4471988"/>
        </p:xfrm>
        <a:graphic>
          <a:graphicData uri="http://schemas.openxmlformats.org/drawingml/2006/table">
            <a:tbl>
              <a:tblPr/>
              <a:tblGrid>
                <a:gridCol w="4431674">
                  <a:extLst>
                    <a:ext uri="{9D8B030D-6E8A-4147-A177-3AD203B41FA5}">
                      <a16:colId xmlns:a16="http://schemas.microsoft.com/office/drawing/2014/main" val="20000"/>
                    </a:ext>
                  </a:extLst>
                </a:gridCol>
                <a:gridCol w="4175751">
                  <a:extLst>
                    <a:ext uri="{9D8B030D-6E8A-4147-A177-3AD203B41FA5}">
                      <a16:colId xmlns:a16="http://schemas.microsoft.com/office/drawing/2014/main" val="20001"/>
                    </a:ext>
                  </a:extLst>
                </a:gridCol>
              </a:tblGrid>
              <a:tr h="461961">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10027">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3. Συμμετοχή γονέων, ιατροπαιδαγωγικών   κέντρων και τοπικών κοινοτήτων</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επιδιώκει 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εμπλοκή των γονέων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διαμόρφωση σχεδίου βελτίωσης της λειτουργίας του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ασκεί ατομικά και ομαδικά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συμβουλευτική</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στους γονείς σε θέματα μάθησης, συμπεριφοράς και διαπαιδαγώγησης των παιδιών τους</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συνεργάζεται</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με  ιατροπαιδαγωγικά κέντρα  και ειδικούς επιστήμονες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5596418"/>
      </p:ext>
    </p:extLst>
  </p:cSld>
  <p:clrMapOvr>
    <a:masterClrMapping/>
  </p:clrMapOvr>
  <p:transition>
    <p:dissolv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13" name="Group 29">
            <a:extLst>
              <a:ext uri="{FF2B5EF4-FFF2-40B4-BE49-F238E27FC236}">
                <a16:creationId xmlns:a16="http://schemas.microsoft.com/office/drawing/2014/main" id="{2CA4D38E-83EA-405C-116F-53D48797EB18}"/>
              </a:ext>
            </a:extLst>
          </p:cNvPr>
          <p:cNvGraphicFramePr>
            <a:graphicFrameLocks noGrp="1"/>
          </p:cNvGraphicFramePr>
          <p:nvPr>
            <p:ph idx="1"/>
          </p:nvPr>
        </p:nvGraphicFramePr>
        <p:xfrm>
          <a:off x="1981200" y="1600200"/>
          <a:ext cx="8401050" cy="4471988"/>
        </p:xfrm>
        <a:graphic>
          <a:graphicData uri="http://schemas.openxmlformats.org/drawingml/2006/table">
            <a:tbl>
              <a:tblPr/>
              <a:tblGrid>
                <a:gridCol w="4200525">
                  <a:extLst>
                    <a:ext uri="{9D8B030D-6E8A-4147-A177-3AD203B41FA5}">
                      <a16:colId xmlns:a16="http://schemas.microsoft.com/office/drawing/2014/main" val="20000"/>
                    </a:ext>
                  </a:extLst>
                </a:gridCol>
                <a:gridCol w="4200525">
                  <a:extLst>
                    <a:ext uri="{9D8B030D-6E8A-4147-A177-3AD203B41FA5}">
                      <a16:colId xmlns:a16="http://schemas.microsoft.com/office/drawing/2014/main" val="20001"/>
                    </a:ext>
                  </a:extLst>
                </a:gridCol>
              </a:tblGrid>
              <a:tr h="56036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11625">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4. Επιστημονική εξέλιξη του προσωπικού</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Διαρκής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επιμόρφωση</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των δασκάλων σε θέματα ειδικής παιδαγωγικής και εφαρμογής της ψυχοπαιδαγωγικής συμβουλευτικής στο σχολείο </a:t>
                      </a:r>
                    </a:p>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Ανάπτυξη δεξιοτήτων συνεργασίας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και επικοινωνίας με εξειδικευμένους επιστήμονες και ειδικούς παιδαγωγούς.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13481956"/>
      </p:ext>
    </p:extLst>
  </p:cSld>
  <p:clrMapOvr>
    <a:masterClrMapping/>
  </p:clrMapOvr>
  <p:transition>
    <p:dissolv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EFB89-29E5-4628-912F-DC5D1070F926}"/>
              </a:ext>
            </a:extLst>
          </p:cNvPr>
          <p:cNvSpPr txBox="1"/>
          <p:nvPr/>
        </p:nvSpPr>
        <p:spPr>
          <a:xfrm>
            <a:off x="0" y="0"/>
            <a:ext cx="12387532" cy="7043788"/>
          </a:xfrm>
          <a:prstGeom prst="rect">
            <a:avLst/>
          </a:prstGeom>
          <a:noFill/>
        </p:spPr>
        <p:txBody>
          <a:bodyPr wrap="square">
            <a:spAutoFit/>
          </a:bodyPr>
          <a:lstStyle/>
          <a:p>
            <a:pPr marR="53340" lvl="0" defTabSz="914400" rtl="0" eaLnBrk="1" fontAlgn="auto" latinLnBrk="0" hangingPunct="1">
              <a:lnSpc>
                <a:spcPct val="115000"/>
              </a:lnSpc>
              <a:spcBef>
                <a:spcPts val="0"/>
              </a:spcBef>
              <a:spcAft>
                <a:spcPts val="1000"/>
              </a:spcAft>
              <a:buClrTx/>
              <a:buSzTx/>
              <a:tabLst/>
              <a:defRPr/>
            </a:pPr>
            <a:r>
              <a:rPr kumimoji="0" lang="el-GR" sz="1400" b="1"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Ενδεικτική βιβλιογραφία:</a:t>
            </a:r>
          </a:p>
          <a:p>
            <a:pPr marR="53340" lvl="0" defTabSz="914400" rtl="0" eaLnBrk="1" fontAlgn="auto" latinLnBrk="0" hangingPunct="1">
              <a:lnSpc>
                <a:spcPct val="115000"/>
              </a:lnSpc>
              <a:spcBef>
                <a:spcPts val="0"/>
              </a:spcBef>
              <a:spcAft>
                <a:spcPts val="1000"/>
              </a:spcAft>
              <a:buClrTx/>
              <a:buSzTx/>
              <a:tabLst/>
              <a:defRPr/>
            </a:pP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American Psychiatric Association. (2013). </a:t>
            </a:r>
            <a:r>
              <a:rPr kumimoji="0" lang="en-US" sz="1400" b="0" i="1"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Diagnostic and Statistical Manual of Mental Disorders,</a:t>
            </a: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 5</a:t>
            </a:r>
            <a:r>
              <a:rPr kumimoji="0" lang="en-US" sz="1400" b="0" i="0" u="none" strike="noStrike" kern="1200" cap="none" spc="0" normalizeH="0" baseline="30000" noProof="0" dirty="0">
                <a:ln>
                  <a:noFill/>
                </a:ln>
                <a:solidFill>
                  <a:prstClr val="black"/>
                </a:solidFill>
                <a:effectLst/>
                <a:uLnTx/>
                <a:uFillTx/>
                <a:ea typeface="Times New Roman" panose="02020603050405020304" pitchFamily="18" charset="0"/>
                <a:cs typeface="Cambria" panose="02040503050406030204" pitchFamily="18" charset="0"/>
              </a:rPr>
              <a:t>th</a:t>
            </a: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 ed. Washington, DC: American Psychiatric Association. </a:t>
            </a:r>
            <a:endParaRPr lang="el-GR" sz="1400" dirty="0">
              <a:solidFill>
                <a:prstClr val="black"/>
              </a:solidFill>
              <a:ea typeface="Times New Roman" panose="02020603050405020304" pitchFamily="18" charset="0"/>
              <a:cs typeface="Cambria" panose="02040503050406030204" pitchFamily="18" charset="0"/>
            </a:endParaRPr>
          </a:p>
          <a:p>
            <a:pPr marR="53340" lvl="0" defTabSz="914400" rtl="0" eaLnBrk="1" fontAlgn="auto" latinLnBrk="0" hangingPunct="1">
              <a:lnSpc>
                <a:spcPct val="115000"/>
              </a:lnSpc>
              <a:spcBef>
                <a:spcPts val="0"/>
              </a:spcBef>
              <a:spcAft>
                <a:spcPts val="1000"/>
              </a:spcAft>
              <a:buClrTx/>
              <a:buSzTx/>
              <a:tabLst/>
              <a:defRPr/>
            </a:pPr>
            <a:r>
              <a:rPr lang="el-GR" sz="1400" dirty="0">
                <a:effectLst/>
                <a:ea typeface="Times New Roman" panose="02020603050405020304" pitchFamily="18" charset="0"/>
              </a:rPr>
              <a:t>Κανδαράκης</a:t>
            </a:r>
            <a:r>
              <a:rPr lang="en-US" sz="1400" dirty="0">
                <a:effectLst/>
                <a:ea typeface="Times New Roman" panose="02020603050405020304" pitchFamily="18" charset="0"/>
              </a:rPr>
              <a:t>, </a:t>
            </a:r>
            <a:r>
              <a:rPr lang="el-GR" sz="1400" dirty="0">
                <a:effectLst/>
                <a:ea typeface="Times New Roman" panose="02020603050405020304" pitchFamily="18" charset="0"/>
              </a:rPr>
              <a:t>Α</a:t>
            </a:r>
            <a:r>
              <a:rPr lang="en-US" sz="1400" dirty="0">
                <a:effectLst/>
                <a:ea typeface="Times New Roman" panose="02020603050405020304" pitchFamily="18" charset="0"/>
              </a:rPr>
              <a:t>. </a:t>
            </a:r>
            <a:r>
              <a:rPr lang="el-GR" sz="1400" dirty="0">
                <a:effectLst/>
                <a:ea typeface="Times New Roman" panose="02020603050405020304" pitchFamily="18" charset="0"/>
              </a:rPr>
              <a:t>Γ. </a:t>
            </a:r>
            <a:r>
              <a:rPr lang="en-US" sz="1400" dirty="0">
                <a:effectLst/>
                <a:ea typeface="Times New Roman" panose="02020603050405020304" pitchFamily="18" charset="0"/>
              </a:rPr>
              <a:t>(2001). </a:t>
            </a:r>
            <a:r>
              <a:rPr lang="el-GR" sz="1400" dirty="0">
                <a:effectLst/>
                <a:ea typeface="Times New Roman" panose="02020603050405020304" pitchFamily="18" charset="0"/>
              </a:rPr>
              <a:t>Πρόγραμμα αντιμετώπισης πειθαρχικών προβλημάτων σε μία σχολική τάξη. Γνωστική- Συμπεριφορική προσέγγιση. </a:t>
            </a:r>
            <a:r>
              <a:rPr lang="el-GR" sz="1400" i="1" dirty="0">
                <a:effectLst/>
                <a:ea typeface="Times New Roman" panose="02020603050405020304" pitchFamily="18" charset="0"/>
              </a:rPr>
              <a:t>Ανοιχτό σχολείο, </a:t>
            </a:r>
            <a:r>
              <a:rPr lang="el-GR" sz="1050" i="1" dirty="0">
                <a:effectLst/>
                <a:ea typeface="Times New Roman" panose="02020603050405020304" pitchFamily="18" charset="0"/>
              </a:rPr>
              <a:t>81,</a:t>
            </a:r>
            <a:r>
              <a:rPr lang="el-GR" sz="1050" dirty="0">
                <a:effectLst/>
                <a:ea typeface="Times New Roman" panose="02020603050405020304" pitchFamily="18" charset="0"/>
              </a:rPr>
              <a:t> 33-36</a:t>
            </a:r>
            <a:r>
              <a:rPr lang="el-GR" sz="1400" dirty="0">
                <a:effectLst/>
                <a:ea typeface="Times New Roman" panose="02020603050405020304" pitchFamily="18" charset="0"/>
              </a:rPr>
              <a:t>.</a:t>
            </a:r>
          </a:p>
          <a:p>
            <a:r>
              <a:rPr lang="el-GR" sz="1400" dirty="0">
                <a:effectLst/>
                <a:ea typeface="Times New Roman" panose="02020603050405020304" pitchFamily="18" charset="0"/>
              </a:rPr>
              <a:t>Κανδαράκης, Α. Γ. (2002). Πρόγραμμα αντιμετώπισης πειθαρχικών προβλημάτων σε μία σχολική τάξη. Γνωστική- Συμπεριφορική προσέγγιση. </a:t>
            </a:r>
            <a:r>
              <a:rPr lang="el-GR" sz="1400" i="1" dirty="0">
                <a:effectLst/>
                <a:ea typeface="Times New Roman" panose="02020603050405020304" pitchFamily="18" charset="0"/>
              </a:rPr>
              <a:t>Ανοιχτό σχολείο, </a:t>
            </a:r>
            <a:r>
              <a:rPr lang="el-GR" sz="1100" i="1" dirty="0">
                <a:effectLst/>
                <a:ea typeface="Times New Roman" panose="02020603050405020304" pitchFamily="18" charset="0"/>
              </a:rPr>
              <a:t>82,</a:t>
            </a:r>
            <a:r>
              <a:rPr lang="el-GR" sz="1100" dirty="0">
                <a:effectLst/>
                <a:ea typeface="Times New Roman" panose="02020603050405020304" pitchFamily="18" charset="0"/>
              </a:rPr>
              <a:t> 39-41.</a:t>
            </a:r>
            <a:endParaRPr kumimoji="0" lang="el-GR" sz="1400" b="0" i="0" u="none" strike="noStrike" kern="1200" cap="none" spc="0" normalizeH="0" baseline="0" noProof="0" dirty="0">
              <a:ln>
                <a:noFill/>
              </a:ln>
              <a:solidFill>
                <a:prstClr val="black"/>
              </a:solidFill>
              <a:effectLst/>
              <a:uLnTx/>
              <a:uFillTx/>
              <a:ea typeface="Cambria" panose="02040503050406030204" pitchFamily="18" charset="0"/>
              <a:cs typeface="Cambria" panose="020405030504060302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(2004).</a:t>
            </a:r>
            <a:r>
              <a:rPr lang="el-GR" sz="1400" b="1" dirty="0">
                <a:effectLst/>
                <a:ea typeface="Times New Roman" panose="02020603050405020304" pitchFamily="18" charset="0"/>
                <a:cs typeface="Times New Roman" panose="02020603050405020304" pitchFamily="18" charset="0"/>
              </a:rPr>
              <a:t> </a:t>
            </a:r>
            <a:r>
              <a:rPr lang="el-GR" sz="1400" i="1" dirty="0">
                <a:effectLst/>
                <a:ea typeface="Times New Roman" panose="02020603050405020304" pitchFamily="18" charset="0"/>
                <a:cs typeface="Times New Roman" panose="02020603050405020304" pitchFamily="18" charset="0"/>
              </a:rPr>
              <a:t>Συνυπάρχουν οι μαθησιακές δυσκολίες με τα προβλήματα συμπεριφοράς;</a:t>
            </a:r>
            <a:r>
              <a:rPr lang="el-GR" sz="1400" dirty="0">
                <a:effectLst/>
                <a:ea typeface="Times New Roman" panose="02020603050405020304" pitchFamily="18" charset="0"/>
                <a:cs typeface="Times New Roman" panose="02020603050405020304" pitchFamily="18" charset="0"/>
              </a:rPr>
              <a:t> Αθήνα, Σαββάλας.</a:t>
            </a:r>
            <a:endParaRPr lang="el-GR" sz="1400" dirty="0">
              <a:effectLst/>
              <a:ea typeface="Calibri" panose="020F0502020204030204" pitchFamily="34" charset="0"/>
              <a:cs typeface="Times New Roman" panose="020206030504050203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(2007).</a:t>
            </a:r>
            <a:r>
              <a:rPr lang="el-GR" sz="1400" b="1" dirty="0">
                <a:effectLst/>
                <a:ea typeface="Times New Roman" panose="02020603050405020304" pitchFamily="18" charset="0"/>
                <a:cs typeface="Times New Roman" panose="02020603050405020304" pitchFamily="18" charset="0"/>
              </a:rPr>
              <a:t> </a:t>
            </a:r>
            <a:r>
              <a:rPr lang="el-GR" sz="1400" i="1" dirty="0">
                <a:effectLst/>
                <a:ea typeface="Times New Roman" panose="02020603050405020304" pitchFamily="18" charset="0"/>
                <a:cs typeface="Times New Roman" panose="02020603050405020304" pitchFamily="18" charset="0"/>
              </a:rPr>
              <a:t>Ιδιοσυγκρασία και σχολική προσαρμογή</a:t>
            </a:r>
            <a:r>
              <a:rPr lang="el-GR" sz="1400" dirty="0">
                <a:effectLst/>
                <a:ea typeface="Times New Roman" panose="02020603050405020304" pitchFamily="18" charset="0"/>
                <a:cs typeface="Times New Roman" panose="02020603050405020304" pitchFamily="18" charset="0"/>
              </a:rPr>
              <a:t>, Αθήνα,</a:t>
            </a:r>
            <a:r>
              <a:rPr lang="en-US" sz="1400" dirty="0">
                <a:effectLst/>
                <a:ea typeface="Times New Roman" panose="02020603050405020304" pitchFamily="18" charset="0"/>
                <a:cs typeface="Times New Roman" panose="02020603050405020304" pitchFamily="18" charset="0"/>
              </a:rPr>
              <a:t>Gutenberg</a:t>
            </a:r>
            <a:r>
              <a:rPr lang="el-GR" sz="1400" dirty="0">
                <a:effectLst/>
                <a:ea typeface="Times New Roman" panose="02020603050405020304" pitchFamily="18" charset="0"/>
                <a:cs typeface="Times New Roman" panose="02020603050405020304" pitchFamily="18" charset="0"/>
              </a:rPr>
              <a:t>.</a:t>
            </a:r>
            <a:endParaRPr lang="el-GR" sz="1400" dirty="0">
              <a:effectLst/>
              <a:ea typeface="Calibri" panose="020F0502020204030204" pitchFamily="34" charset="0"/>
              <a:cs typeface="Times New Roman" panose="020206030504050203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(2010).</a:t>
            </a:r>
            <a:r>
              <a:rPr lang="el-GR" sz="1400" b="1" dirty="0">
                <a:effectLst/>
                <a:ea typeface="Times New Roman" panose="02020603050405020304" pitchFamily="18" charset="0"/>
                <a:cs typeface="Times New Roman" panose="02020603050405020304" pitchFamily="18" charset="0"/>
              </a:rPr>
              <a:t> </a:t>
            </a:r>
            <a:r>
              <a:rPr lang="el-GR" sz="1400" dirty="0">
                <a:effectLst/>
                <a:ea typeface="Times New Roman" panose="02020603050405020304" pitchFamily="18" charset="0"/>
                <a:cs typeface="Times New Roman" panose="02020603050405020304" pitchFamily="18" charset="0"/>
              </a:rPr>
              <a:t>Ψυχοπαιδαγωγική αξιολόγηση προβλημάτων συμπεριφοράς παιδιών και εφήβων. </a:t>
            </a:r>
            <a:r>
              <a:rPr lang="el-GR" sz="1400" i="1" dirty="0">
                <a:effectLst/>
                <a:ea typeface="Times New Roman" panose="02020603050405020304" pitchFamily="18" charset="0"/>
                <a:cs typeface="Times New Roman" panose="02020603050405020304" pitchFamily="18" charset="0"/>
              </a:rPr>
              <a:t>Παιδαγωγική Επιθεώρηση, 49, 7-22, </a:t>
            </a:r>
            <a:r>
              <a:rPr lang="el-GR" sz="1400" dirty="0">
                <a:effectLst/>
                <a:ea typeface="Times New Roman" panose="02020603050405020304" pitchFamily="18" charset="0"/>
                <a:cs typeface="Times New Roman" panose="02020603050405020304" pitchFamily="18" charset="0"/>
              </a:rPr>
              <a:t>Ατραπός.</a:t>
            </a:r>
            <a:r>
              <a:rPr lang="el-GR" sz="1400" dirty="0">
                <a:ea typeface="Times New Roman" panose="02020603050405020304" pitchFamily="18" charset="0"/>
                <a:cs typeface="Times New Roman" panose="02020603050405020304" pitchFamily="18" charset="0"/>
              </a:rPr>
              <a:t> </a:t>
            </a:r>
            <a:r>
              <a:rPr lang="de-DE" sz="1400" dirty="0">
                <a:ea typeface="Times New Roman" panose="02020603050405020304" pitchFamily="18" charset="0"/>
                <a:cs typeface="Times New Roman" panose="02020603050405020304" pitchFamily="18" charset="0"/>
              </a:rPr>
              <a:t>Kandarakis, A. G., Poulos, M. S. (2008).</a:t>
            </a:r>
            <a:r>
              <a:rPr lang="de-DE" sz="1400" b="1" dirty="0">
                <a:ea typeface="Times New Roman" panose="02020603050405020304" pitchFamily="18" charset="0"/>
                <a:cs typeface="Times New Roman" panose="02020603050405020304" pitchFamily="18" charset="0"/>
              </a:rPr>
              <a:t> </a:t>
            </a:r>
            <a:r>
              <a:rPr lang="en-GB" sz="1400" dirty="0">
                <a:ea typeface="Times New Roman" panose="02020603050405020304" pitchFamily="18" charset="0"/>
                <a:cs typeface="Times New Roman" panose="02020603050405020304" pitchFamily="18" charset="0"/>
              </a:rPr>
              <a:t>Teaching Implications of Information –Processing Theory and Evaluation Approach of Learning Strategies using LVQ Neural Network. </a:t>
            </a:r>
            <a:r>
              <a:rPr lang="en-GB" sz="1400" i="1" dirty="0">
                <a:ea typeface="Times New Roman" panose="02020603050405020304" pitchFamily="18" charset="0"/>
                <a:cs typeface="Times New Roman" panose="02020603050405020304" pitchFamily="18" charset="0"/>
              </a:rPr>
              <a:t>WSEAS, Transactions on Advances in Engineering Education, 3, 5,</a:t>
            </a:r>
            <a:r>
              <a:rPr lang="en-GB" sz="1400" dirty="0">
                <a:ea typeface="Times New Roman" panose="02020603050405020304" pitchFamily="18" charset="0"/>
                <a:cs typeface="Times New Roman" panose="02020603050405020304" pitchFamily="18" charset="0"/>
              </a:rPr>
              <a:t> 111-119.</a:t>
            </a:r>
            <a:r>
              <a:rPr lang="el-GR" sz="1400" dirty="0">
                <a:ea typeface="Times New Roman" panose="02020603050405020304" pitchFamily="18" charset="0"/>
                <a:cs typeface="Times New Roman" panose="02020603050405020304" pitchFamily="18" charset="0"/>
              </a:rPr>
              <a:t> </a:t>
            </a:r>
          </a:p>
          <a:p>
            <a:pPr>
              <a:lnSpc>
                <a:spcPct val="115000"/>
              </a:lnSpc>
              <a:spcAft>
                <a:spcPts val="1000"/>
              </a:spcAft>
            </a:pPr>
            <a:r>
              <a:rPr lang="en-US" sz="1400" dirty="0">
                <a:ea typeface="Times New Roman" panose="02020603050405020304" pitchFamily="18" charset="0"/>
                <a:cs typeface="Times New Roman" panose="02020603050405020304" pitchFamily="18" charset="0"/>
              </a:rPr>
              <a:t>Poulos, M.S, Kandarakis, A.Gr., Tsinarelis , G.S. (2012).</a:t>
            </a:r>
            <a:r>
              <a:rPr lang="en-US" sz="1400" b="1" dirty="0">
                <a:ea typeface="Times New Roman" panose="02020603050405020304" pitchFamily="18"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An automatic evaluation system of the results of the thought-operated computer system "Play attention" Using neural network technique.</a:t>
            </a:r>
            <a:r>
              <a:rPr lang="en-GB" sz="1400" i="1" dirty="0">
                <a:ea typeface="Times New Roman" panose="02020603050405020304" pitchFamily="18" charset="0"/>
                <a:cs typeface="Times New Roman" panose="02020603050405020304" pitchFamily="18" charset="0"/>
              </a:rPr>
              <a:t> WSEAS, Transactions on Advances in Engineering Education</a:t>
            </a:r>
            <a:r>
              <a:rPr lang="en-US" sz="1400" dirty="0">
                <a:ea typeface="Times New Roman" panose="02020603050405020304" pitchFamily="18" charset="0"/>
                <a:cs typeface="Times New Roman" panose="02020603050405020304" pitchFamily="18" charset="0"/>
              </a:rPr>
              <a:t>, 207-211.</a:t>
            </a:r>
            <a:endParaRPr lang="el-GR" sz="1400" dirty="0">
              <a:ea typeface="Times New Roman" panose="02020603050405020304" pitchFamily="18" charset="0"/>
              <a:cs typeface="Times New Roman" panose="02020603050405020304" pitchFamily="18" charset="0"/>
            </a:endParaRPr>
          </a:p>
          <a:p>
            <a:pPr marR="53340">
              <a:lnSpc>
                <a:spcPct val="115000"/>
              </a:lnSpc>
              <a:spcAft>
                <a:spcPts val="1000"/>
              </a:spcAft>
            </a:pPr>
            <a:r>
              <a:rPr lang="el-GR" sz="1400" dirty="0">
                <a:ea typeface="Times New Roman" panose="02020603050405020304" pitchFamily="18" charset="0"/>
                <a:cs typeface="Times New Roman" panose="02020603050405020304" pitchFamily="18" charset="0"/>
              </a:rPr>
              <a:t>Κανδαράκης, Α. Γ. (2020). «Ανάπτυξη Μεταγνωστικών Δεξιοτήτων Μάθησης σε μαθητές με Μαθησιακές Δυσκολίες ή/και ΔΕΠ-Υ μέσα από τη χρήση Φορητών Υπολογιστικών Μηχανών στην Εκπαίδευση», στο Παπαδημητρίου Γ.  και Κωσταρής Χ. (επιμ.), </a:t>
            </a:r>
            <a:r>
              <a:rPr lang="el-GR" sz="1400" i="1" dirty="0">
                <a:ea typeface="Times New Roman" panose="02020603050405020304" pitchFamily="18" charset="0"/>
                <a:cs typeface="Times New Roman" panose="02020603050405020304" pitchFamily="18" charset="0"/>
              </a:rPr>
              <a:t>Πρακτικά του Β΄ τόμου του </a:t>
            </a:r>
            <a:r>
              <a:rPr lang="el-GR" sz="1400" i="1" dirty="0">
                <a:solidFill>
                  <a:srgbClr val="000000"/>
                </a:solidFill>
              </a:rPr>
              <a:t>4ου Πανελλήνιου Συνεδρίου «Εκπαίδευση στον 21ο αιώνα: Σχολείο και Πολιτισμός», </a:t>
            </a:r>
            <a:r>
              <a:rPr lang="el-GR" sz="1400" dirty="0">
                <a:solidFill>
                  <a:srgbClr val="000000"/>
                </a:solidFill>
              </a:rPr>
              <a:t>Κολλέγιο Αθηνών, σελ. </a:t>
            </a:r>
            <a:r>
              <a:rPr lang="el-GR" sz="1400" dirty="0">
                <a:ea typeface="Times New Roman" panose="02020603050405020304" pitchFamily="18" charset="0"/>
                <a:cs typeface="Times New Roman" panose="02020603050405020304" pitchFamily="18" charset="0"/>
              </a:rPr>
              <a:t>168-179. </a:t>
            </a:r>
          </a:p>
          <a:p>
            <a:pPr marR="53340">
              <a:lnSpc>
                <a:spcPct val="115000"/>
              </a:lnSpc>
              <a:spcAft>
                <a:spcPts val="1000"/>
              </a:spcAft>
            </a:pPr>
            <a:r>
              <a:rPr lang="el-GR" sz="1400" dirty="0">
                <a:ea typeface="Times New Roman" panose="02020603050405020304" pitchFamily="18" charset="0"/>
                <a:cs typeface="Times New Roman" panose="02020603050405020304" pitchFamily="18" charset="0"/>
              </a:rPr>
              <a:t>(στο: </a:t>
            </a:r>
            <a:r>
              <a:rPr lang="el-GR" sz="1400" b="1" u="sng" dirty="0">
                <a:solidFill>
                  <a:srgbClr val="0000FF"/>
                </a:solidFill>
                <a:ea typeface="Times New Roman" panose="02020603050405020304" pitchFamily="18" charset="0"/>
                <a:cs typeface="Times New Roman" panose="02020603050405020304" pitchFamily="18" charset="0"/>
                <a:hlinkClick r:id="rId2"/>
              </a:rPr>
              <a:t>https://www.researchgate.net/publication/343859075_4o_Panellenio_Synedrio_Ekpaideuse_ston_21o_aiona_Scholeio_kai_Politismos</a:t>
            </a:r>
            <a:r>
              <a:rPr lang="el-GR" sz="1400" b="1" u="sng" dirty="0">
                <a:solidFill>
                  <a:srgbClr val="0000FF"/>
                </a:solidFill>
                <a:ea typeface="Times New Roman" panose="02020603050405020304" pitchFamily="18" charset="0"/>
                <a:cs typeface="Times New Roman" panose="02020603050405020304" pitchFamily="18" charset="0"/>
              </a:rPr>
              <a:t> )</a:t>
            </a:r>
            <a:endParaRPr lang="el-GR" sz="1400" dirty="0">
              <a:effectLst/>
              <a:ea typeface="Times New Roman" panose="02020603050405020304" pitchFamily="18" charset="0"/>
              <a:cs typeface="Times New Roman" panose="02020603050405020304" pitchFamily="18" charset="0"/>
            </a:endParaRPr>
          </a:p>
          <a:p>
            <a:pPr>
              <a:lnSpc>
                <a:spcPct val="115000"/>
              </a:lnSpc>
              <a:spcAft>
                <a:spcPts val="1000"/>
              </a:spcAft>
            </a:pPr>
            <a:r>
              <a:rPr lang="el-GR" sz="1400" b="1" dirty="0">
                <a:effectLst/>
                <a:ea typeface="Times New Roman" panose="02020603050405020304" pitchFamily="18" charset="0"/>
                <a:cs typeface="Times New Roman" panose="02020603050405020304" pitchFamily="18" charset="0"/>
              </a:rPr>
              <a:t>Ιστοσελίδες:</a:t>
            </a:r>
          </a:p>
          <a:p>
            <a:pPr marR="53340">
              <a:lnSpc>
                <a:spcPct val="115000"/>
              </a:lnSpc>
              <a:spcAft>
                <a:spcPts val="1000"/>
              </a:spcAft>
            </a:pPr>
            <a:r>
              <a:rPr lang="en-US" sz="1400" dirty="0">
                <a:effectLst/>
                <a:ea typeface="Times New Roman" panose="02020603050405020304" pitchFamily="18" charset="0"/>
                <a:cs typeface="Times New Roman" panose="02020603050405020304" pitchFamily="18" charset="0"/>
                <a:hlinkClick r:id="rId3"/>
              </a:rPr>
              <a:t>https://www.additudemag.com/</a:t>
            </a:r>
            <a:endParaRPr lang="el-GR" sz="1400" dirty="0">
              <a:ea typeface="Calibri" panose="020F0502020204030204" pitchFamily="34" charset="0"/>
              <a:cs typeface="Times New Roman" panose="02020603050405020304" pitchFamily="18" charset="0"/>
            </a:endParaRPr>
          </a:p>
          <a:p>
            <a:pPr marR="53340">
              <a:lnSpc>
                <a:spcPct val="115000"/>
              </a:lnSpc>
              <a:spcAft>
                <a:spcPts val="1000"/>
              </a:spcAft>
            </a:pPr>
            <a:r>
              <a:rPr lang="el-GR" sz="1400" u="sng" dirty="0">
                <a:solidFill>
                  <a:srgbClr val="0000FF"/>
                </a:solidFill>
                <a:ea typeface="Times New Roman" panose="02020603050405020304" pitchFamily="18" charset="0"/>
                <a:cs typeface="Times New Roman" panose="02020603050405020304" pitchFamily="18" charset="0"/>
                <a:hlinkClick r:id="rId4"/>
              </a:rPr>
              <a:t>http://www.ldonline.org/about</a:t>
            </a:r>
            <a:endParaRPr lang="el-GR" sz="1400" dirty="0">
              <a:effectLst/>
              <a:ea typeface="Times New Roman" panose="02020603050405020304" pitchFamily="18" charset="0"/>
              <a:cs typeface="Times New Roman" panose="02020603050405020304" pitchFamily="18" charset="0"/>
            </a:endParaRPr>
          </a:p>
          <a:p>
            <a:pPr>
              <a:lnSpc>
                <a:spcPct val="115000"/>
              </a:lnSpc>
              <a:spcAft>
                <a:spcPts val="1000"/>
              </a:spcAft>
            </a:pPr>
            <a:r>
              <a:rPr lang="el-GR" sz="1400" u="sng" dirty="0">
                <a:solidFill>
                  <a:srgbClr val="0000FF"/>
                </a:solidFill>
                <a:effectLst/>
                <a:ea typeface="Times New Roman" panose="02020603050405020304" pitchFamily="18" charset="0"/>
                <a:cs typeface="Times New Roman" panose="02020603050405020304" pitchFamily="18" charset="0"/>
                <a:hlinkClick r:id="rId5"/>
              </a:rPr>
              <a:t> http://www.ncld.org</a:t>
            </a:r>
            <a:endParaRPr lang="el-GR" sz="1400" dirty="0">
              <a:effectLst/>
              <a:ea typeface="Calibri" panose="020F0502020204030204" pitchFamily="34" charset="0"/>
              <a:cs typeface="Times New Roman" panose="02020603050405020304" pitchFamily="18" charset="0"/>
            </a:endParaRPr>
          </a:p>
          <a:p>
            <a:pPr>
              <a:lnSpc>
                <a:spcPct val="115000"/>
              </a:lnSpc>
              <a:spcAft>
                <a:spcPts val="1000"/>
              </a:spcAft>
            </a:pPr>
            <a:r>
              <a:rPr lang="el-GR" sz="1400" u="sng" dirty="0">
                <a:solidFill>
                  <a:srgbClr val="0000FF"/>
                </a:solidFill>
                <a:effectLst/>
                <a:ea typeface="Times New Roman" panose="02020603050405020304" pitchFamily="18" charset="0"/>
                <a:cs typeface="Times New Roman" panose="02020603050405020304" pitchFamily="18" charset="0"/>
                <a:hlinkClick r:id="rId6"/>
              </a:rPr>
              <a:t>http://www.smartbrief.com</a:t>
            </a:r>
            <a:endParaRPr lang="el-GR" sz="1400" dirty="0">
              <a:effectLst/>
              <a:ea typeface="Calibri" panose="020F0502020204030204" pitchFamily="34" charset="0"/>
              <a:cs typeface="Times New Roman" panose="02020603050405020304" pitchFamily="18" charset="0"/>
            </a:endParaRPr>
          </a:p>
          <a:p>
            <a:pPr marR="53340" algn="just">
              <a:lnSpc>
                <a:spcPct val="115000"/>
              </a:lnSpc>
              <a:spcAft>
                <a:spcPts val="1000"/>
              </a:spcAft>
            </a:pP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32454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652423" y="477619"/>
            <a:ext cx="10011273" cy="236415"/>
          </a:xfrm>
          <a:prstGeom prst="rect">
            <a:avLst/>
          </a:prstGeom>
          <a:noFill/>
          <a:ln w="0">
            <a:noFill/>
          </a:ln>
        </p:spPr>
        <p:txBody>
          <a:bodyPr vert="horz" lIns="0" tIns="0" rIns="0" bIns="0" rtlCol="0" anchor="ctr">
            <a:noAutofit/>
          </a:bodyPr>
          <a:lstStyle/>
          <a:p>
            <a:pPr algn="ctr">
              <a:buNone/>
            </a:pPr>
            <a:r>
              <a:rPr lang="el-GR" sz="1693" b="1" spc="-1">
                <a:solidFill>
                  <a:srgbClr val="FF6600"/>
                </a:solidFill>
                <a:latin typeface="Times New Roman"/>
              </a:rPr>
              <a:t>Βιβλιογραφικές Αναφορές</a:t>
            </a:r>
          </a:p>
        </p:txBody>
      </p:sp>
      <p:sp>
        <p:nvSpPr>
          <p:cNvPr id="271" name="PlaceHolder 2"/>
          <p:cNvSpPr>
            <a:spLocks noGrp="1"/>
          </p:cNvSpPr>
          <p:nvPr>
            <p:ph/>
          </p:nvPr>
        </p:nvSpPr>
        <p:spPr>
          <a:xfrm>
            <a:off x="376388" y="819832"/>
            <a:ext cx="11161129" cy="4839755"/>
          </a:xfrm>
          <a:prstGeom prst="rect">
            <a:avLst/>
          </a:prstGeom>
          <a:noFill/>
          <a:ln w="0">
            <a:noFill/>
          </a:ln>
        </p:spPr>
        <p:txBody>
          <a:bodyPr vert="horz" lIns="0" tIns="0" rIns="0" bIns="0" rtlCol="0" anchor="t">
            <a:normAutofit fontScale="98000" lnSpcReduction="10000"/>
          </a:bodyPr>
          <a:lstStyle/>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Τσιγκάκου, Δ. (2017). Τα εμπόδια μιας συμπεριληπτικής εκπαίδευσης στην Ελλάδα. Μια συστημική προσέγγιση (μεταπτυχιακή διπλωματική εργασία). Πανεπιστήμιο Αιγαίου, Τμήμα Επιστημών της προσχολικής αγωγής και του εκπαιδευτικού σχεδιασμού. Ανάκληση από: </a:t>
            </a:r>
            <a:r>
              <a:rPr lang="el-GR" sz="1451" spc="-1">
                <a:latin typeface="Times New Roman"/>
                <a:hlinkClick r:id="rId2"/>
              </a:rPr>
              <a:t>http://hdl.handle.net/11610/18113</a:t>
            </a:r>
            <a:r>
              <a:rPr lang="el-GR" sz="1451" spc="-1">
                <a:latin typeface="Times New Roman"/>
              </a:rPr>
              <a:t>.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Τσικολάτας, Α. (2011). Οι ΤΠΕ ως εκπαιδευτικό εργαλείο στην Ειδική Αγωγή. Πρακτικά 2ου Πανελλήνιου Συνεδρίου, Μέρος Β’- Σύντομες Ανακοινώσεις- Εκπαιδευτικά Σενάρια (σελ. 1229-1232). Πάτρα: ΕΤΠΕ.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Φραγκάκη, Μ. (2011). Η Τεχνολογία στην Ειδική Αγωγή: Ένα εναλλακτικό μέσο σε μια πολυμορφική εκπαίδευση. Διεθνές Συνέδριο για την Ανοικτή &amp; Εξ αποστάσεως εκπαίδευση (σσ. 601-614), 6.</a:t>
            </a: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a:solidFill>
                  <a:srgbClr val="000000"/>
                </a:solidFill>
                <a:latin typeface="Times New Roman"/>
                <a:ea typeface="Microsoft YaHei"/>
              </a:rPr>
              <a:t>  </a:t>
            </a:r>
            <a:endParaRPr lang="el-GR" sz="1451" spc="-1">
              <a:latin typeface="Times New Roman"/>
            </a:endParaRPr>
          </a:p>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a:solidFill>
                  <a:srgbClr val="000000"/>
                </a:solidFill>
                <a:latin typeface="Times New Roman"/>
                <a:ea typeface="Microsoft YaHei"/>
              </a:rPr>
              <a:t> </a:t>
            </a: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a:solidFill>
                  <a:srgbClr val="000000"/>
                </a:solidFill>
                <a:latin typeface="Times New Roman"/>
                <a:ea typeface="Microsoft YaHei"/>
              </a:rPr>
              <a:t> </a:t>
            </a:r>
            <a:endParaRPr lang="el-GR" sz="1451" spc="-1">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p:txBody>
      </p:sp>
      <p:sp>
        <p:nvSpPr>
          <p:cNvPr id="4" name="PlaceHolder 3"/>
          <p:cNvSpPr>
            <a:spLocks noGrp="1"/>
          </p:cNvSpPr>
          <p:nvPr>
            <p:ph type="sldNum" idx="14"/>
          </p:nvPr>
        </p:nvSpPr>
        <p:spPr>
          <a:xfrm>
            <a:off x="7198920" y="5400360"/>
            <a:ext cx="2334240" cy="264240"/>
          </a:xfrm>
          <a:prstGeom prst="rect">
            <a:avLst/>
          </a:prstGeom>
          <a:noFill/>
          <a:ln w="0">
            <a:noFill/>
          </a:ln>
        </p:spPr>
        <p:txBody>
          <a:bodyPr lIns="0" tIns="0" rIns="0" bIns="0" anchor="t">
            <a:noAutofit/>
          </a:bodyPr>
          <a:lstStyle>
            <a:defPPr>
              <a:defRPr lang="el-GR"/>
            </a:defPPr>
            <a:lvl1pPr marL="0" algn="r" defTabSz="914400" rtl="0" eaLnBrk="1" latinLnBrk="0" hangingPunct="1">
              <a:lnSpc>
                <a:spcPct val="93000"/>
              </a:lnSpc>
              <a:spcBef>
                <a:spcPts val="26"/>
              </a:spcBef>
              <a:spcAft>
                <a:spcPts val="26"/>
              </a:spcAft>
              <a:buNone/>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defRPr lang="el-GR" sz="14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1F775E-5295-4633-B50C-3ADB59F49E40}" type="slidenum">
              <a:rPr lang="el-GR" smtClean="0"/>
              <a:pPr/>
              <a:t>205</a:t>
            </a:fld>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652423" y="467169"/>
            <a:ext cx="10011273" cy="257749"/>
          </a:xfrm>
          <a:prstGeom prst="rect">
            <a:avLst/>
          </a:prstGeom>
          <a:noFill/>
          <a:ln w="0">
            <a:noFill/>
          </a:ln>
        </p:spPr>
        <p:txBody>
          <a:bodyPr vert="horz" lIns="0" tIns="0" rIns="0" bIns="0" rtlCol="0" anchor="ctr">
            <a:noAutofit/>
          </a:bodyPr>
          <a:lstStyle/>
          <a:p>
            <a:pPr algn="ctr">
              <a:buNone/>
            </a:pPr>
            <a:r>
              <a:rPr lang="el-GR" sz="1693" b="1" spc="-1">
                <a:solidFill>
                  <a:srgbClr val="FF6600"/>
                </a:solidFill>
                <a:latin typeface="Times New Roman"/>
              </a:rPr>
              <a:t>Βιβλιογραφικές Αναφορές</a:t>
            </a:r>
          </a:p>
        </p:txBody>
      </p:sp>
      <p:sp>
        <p:nvSpPr>
          <p:cNvPr id="269" name="PlaceHolder 2"/>
          <p:cNvSpPr>
            <a:spLocks noGrp="1"/>
          </p:cNvSpPr>
          <p:nvPr>
            <p:ph/>
          </p:nvPr>
        </p:nvSpPr>
        <p:spPr>
          <a:xfrm>
            <a:off x="655906" y="1088466"/>
            <a:ext cx="10664353" cy="4571557"/>
          </a:xfrm>
          <a:prstGeom prst="rect">
            <a:avLst/>
          </a:prstGeom>
          <a:noFill/>
          <a:ln w="0">
            <a:noFill/>
          </a:ln>
        </p:spPr>
        <p:txBody>
          <a:bodyPr vert="horz" lIns="0" tIns="0" rIns="0" bIns="0" rtlCol="0" anchor="t">
            <a:normAutofit lnSpcReduction="10000"/>
          </a:bodyPr>
          <a:lstStyle/>
          <a:p>
            <a:pPr>
              <a:lnSpc>
                <a:spcPct val="150000"/>
              </a:lnSpc>
              <a:spcBef>
                <a:spcPts val="641"/>
              </a:spcBef>
            </a:pPr>
            <a:endParaRPr lang="el-GR" sz="1451" spc="-1">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Θεοδωρόπουλος, Ρ. (2017). Εκπαιδευτικά Λογισμικά για παιδιά με μαθησιακές δυσκολίες και ΑμεΑ. Ανακτήθηκε στις 10/09/2022 από: </a:t>
            </a:r>
            <a:r>
              <a:rPr lang="el-GR" sz="1451" spc="-1">
                <a:latin typeface="Times New Roman"/>
                <a:hlinkClick r:id="rId2"/>
              </a:rPr>
              <a:t>https://www.inarcadia.gr/news/arthra/ekpaid/theodor-logism-amea.pdf</a:t>
            </a:r>
            <a:r>
              <a:rPr lang="el-GR" sz="1451" spc="-1">
                <a:latin typeface="Times New Roman"/>
              </a:rPr>
              <a:t>.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Λαμπροπούλου, Α. (2022). Ειδική Αγωγή και Νέες Τεχνολογίες. [σημειώσεις επιμορφωτικού προγράμματος]. Πανεπιστήμιο Δυτικής Αττικής, Κέντρο Επιμόρφωσης και Δια βίου μάθησης, εργαστήριο διδακτικής και αξιολόγησης (ΑΣΠΑΙΤΕ).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Ποζατζίδου, Σ. (2020). Εκπαίδευση αυτιστικών παιδιών με νέες τεχνολογίες (μεταπτυχιακή διπλωματική εργασία). Πανεπιστήμιο Δυτικής Αττικής, Σχολή Επιστημών Υγείας και Πρόνοιας &amp; Σχολή Διοικητικών, Οικονομικών και Κοινωνικών Επιστημών. Ανάκληση από: </a:t>
            </a:r>
            <a:r>
              <a:rPr lang="el-GR" sz="1451" spc="-1">
                <a:latin typeface="Times New Roman"/>
                <a:hlinkClick r:id="rId3"/>
              </a:rPr>
              <a:t>https://edutech-thesis.uniwa.gr/wp-content/uploads/sites/207/2021/02/%CE%95%CE%BA%CF%80%CE%B1%CE%AF%CE%B4%CE%B5%CF%85%CF%83%CE%B7-%CE%B1%CF%85%CF%84%CE%B9%CF%83%CF%84%CE%B9%CE%BA%CF%8E%CE%BD-%CF%80%CE%B1%CE%B9%CE%B4%CE%B9%CF%8E%CE%BD-%CE%BC%CE%B5-%CE%BD%CE%AD%CE%B5%CF%82-%CF%84%CE%B5%CF%87%CE%BD%CE%BF%CE%BB%CE%BF%CE%B3%CE%AF%CE%B5%CF%82.pdf</a:t>
            </a:r>
            <a:endParaRPr lang="el-GR" sz="1451" spc="-1">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Στασινός Δ. (2016: έκδοση αναθεωρημένη). Η Ειδική Εκπαίδευση 2020 plus. Αθήνα: Παπαζήση. </a:t>
            </a: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algn="just">
              <a:lnSpc>
                <a:spcPct val="139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p:txBody>
      </p:sp>
      <p:sp>
        <p:nvSpPr>
          <p:cNvPr id="4" name="PlaceHolder 3"/>
          <p:cNvSpPr>
            <a:spLocks noGrp="1"/>
          </p:cNvSpPr>
          <p:nvPr>
            <p:ph type="sldNum" idx="8"/>
          </p:nvPr>
        </p:nvSpPr>
        <p:spPr/>
        <p:txBody>
          <a:bodyPr/>
          <a:lstStyle/>
          <a:p>
            <a:fld id="{85F1D4DE-B4BC-4CA6-B88B-693DA16C813F}" type="slidenum">
              <a:t>206</a:t>
            </a:fld>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135188" y="-100013"/>
            <a:ext cx="7772400" cy="1008063"/>
          </a:xfrm>
        </p:spPr>
        <p:txBody>
          <a:bodyPr rtlCol="0">
            <a:normAutofit/>
          </a:bodyPr>
          <a:lstStyle/>
          <a:p>
            <a:pPr eaLnBrk="1" fontAlgn="auto" hangingPunct="1">
              <a:spcAft>
                <a:spcPts val="0"/>
              </a:spcAft>
              <a:defRPr/>
            </a:pPr>
            <a:r>
              <a:rPr lang="el-GR" sz="2400" b="1" dirty="0">
                <a:solidFill>
                  <a:schemeClr val="tx1">
                    <a:lumMod val="95000"/>
                    <a:lumOff val="5000"/>
                  </a:schemeClr>
                </a:solidFill>
              </a:rPr>
              <a:t>ΠΗΓΕΣ ΓΙΑ ΠΕΡΙΣΣΟΤΕΡΕΣ ΠΛΗΡΟΦΟΡΙΕΣ</a:t>
            </a:r>
          </a:p>
        </p:txBody>
      </p:sp>
      <p:sp>
        <p:nvSpPr>
          <p:cNvPr id="3" name="Υπότιτλος 2"/>
          <p:cNvSpPr>
            <a:spLocks noGrp="1"/>
          </p:cNvSpPr>
          <p:nvPr>
            <p:ph type="subTitle" idx="1"/>
          </p:nvPr>
        </p:nvSpPr>
        <p:spPr>
          <a:xfrm>
            <a:off x="0" y="522514"/>
            <a:ext cx="12192000" cy="6629400"/>
          </a:xfrm>
        </p:spPr>
        <p:txBody>
          <a:bodyPr rtlCol="0">
            <a:noAutofit/>
          </a:bodyPr>
          <a:lstStyle/>
          <a:p>
            <a:pPr algn="l" eaLnBrk="1" fontAlgn="auto" hangingPunct="1">
              <a:spcAft>
                <a:spcPts val="0"/>
              </a:spcAft>
              <a:defRPr/>
            </a:pPr>
            <a:r>
              <a:rPr lang="el-GR" sz="1800" b="1" dirty="0">
                <a:solidFill>
                  <a:schemeClr val="tx1"/>
                </a:solidFill>
                <a:latin typeface="+mj-lt"/>
              </a:rPr>
              <a:t>Ανδρέας Γ. Κανδαράκης (2004). </a:t>
            </a:r>
            <a:r>
              <a:rPr lang="el-GR" sz="1800" dirty="0">
                <a:solidFill>
                  <a:schemeClr val="tx1"/>
                </a:solidFill>
                <a:latin typeface="+mj-lt"/>
              </a:rPr>
              <a:t>Συνυπάρχουν οι μαθησιακές δυσκολίες με τα προβλήματα συμπεριφοράς; Εκδ. Σαββάλας, Αθήνα.</a:t>
            </a:r>
          </a:p>
          <a:p>
            <a:pPr algn="l" eaLnBrk="1" fontAlgn="auto" hangingPunct="1">
              <a:spcAft>
                <a:spcPts val="0"/>
              </a:spcAft>
              <a:defRPr/>
            </a:pPr>
            <a:r>
              <a:rPr lang="el-GR" sz="1800" b="1" dirty="0">
                <a:solidFill>
                  <a:schemeClr val="tx1"/>
                </a:solidFill>
                <a:latin typeface="+mj-lt"/>
              </a:rPr>
              <a:t>Ανδρέας Γ. Κανδαράκης (2007). </a:t>
            </a:r>
            <a:r>
              <a:rPr lang="el-GR" sz="1800" dirty="0">
                <a:solidFill>
                  <a:schemeClr val="tx1"/>
                </a:solidFill>
                <a:latin typeface="+mj-lt"/>
              </a:rPr>
              <a:t>Ιδιοσυγκρασία και σχολική προσαρμογή. Εκδ. </a:t>
            </a:r>
            <a:r>
              <a:rPr lang="en-US" sz="1800" dirty="0">
                <a:solidFill>
                  <a:schemeClr val="tx1"/>
                </a:solidFill>
                <a:latin typeface="+mj-lt"/>
              </a:rPr>
              <a:t>Gutenberg, </a:t>
            </a:r>
            <a:r>
              <a:rPr lang="el-GR" sz="1800" dirty="0">
                <a:solidFill>
                  <a:schemeClr val="tx1"/>
                </a:solidFill>
                <a:latin typeface="+mj-lt"/>
              </a:rPr>
              <a:t>Αθήνα.</a:t>
            </a:r>
          </a:p>
          <a:p>
            <a:pPr algn="l" eaLnBrk="1" fontAlgn="auto" hangingPunct="1">
              <a:spcBef>
                <a:spcPts val="0"/>
              </a:spcBef>
              <a:spcAft>
                <a:spcPts val="0"/>
              </a:spcAft>
              <a:defRPr/>
            </a:pPr>
            <a:r>
              <a:rPr lang="el-GR" sz="1800" b="1" dirty="0">
                <a:solidFill>
                  <a:schemeClr val="tx1"/>
                </a:solidFill>
                <a:latin typeface="+mj-lt"/>
              </a:rPr>
              <a:t>Ανδρέας Γ. Κανδαράκης (2010). </a:t>
            </a:r>
            <a:r>
              <a:rPr lang="el-GR" sz="1800" dirty="0">
                <a:solidFill>
                  <a:schemeClr val="tx1"/>
                </a:solidFill>
                <a:latin typeface="+mj-lt"/>
              </a:rPr>
              <a:t>Ψυχοπαιδαγωγική αξιολόγηση προβλημάτων συμπεριφοράς παιδιών και εφήβων. </a:t>
            </a:r>
            <a:r>
              <a:rPr lang="el-GR" sz="1800" i="1" dirty="0">
                <a:solidFill>
                  <a:schemeClr val="tx1"/>
                </a:solidFill>
                <a:latin typeface="+mj-lt"/>
              </a:rPr>
              <a:t>Παιδαγωγική Επιθεώρηση. </a:t>
            </a:r>
            <a:r>
              <a:rPr lang="el-GR" sz="1800" dirty="0">
                <a:solidFill>
                  <a:schemeClr val="tx1"/>
                </a:solidFill>
                <a:latin typeface="+mj-lt"/>
              </a:rPr>
              <a:t>Εκδ. Ατραπός, Αθήνα. </a:t>
            </a:r>
          </a:p>
          <a:p>
            <a:pPr algn="l" eaLnBrk="1" fontAlgn="auto" hangingPunct="1">
              <a:spcBef>
                <a:spcPts val="0"/>
              </a:spcBef>
              <a:spcAft>
                <a:spcPts val="0"/>
              </a:spcAft>
              <a:defRPr/>
            </a:pPr>
            <a:endParaRPr lang="en-US" sz="1800" dirty="0">
              <a:solidFill>
                <a:schemeClr val="tx1"/>
              </a:solidFill>
              <a:latin typeface="+mj-lt"/>
            </a:endParaRPr>
          </a:p>
          <a:p>
            <a:pPr algn="l" eaLnBrk="1" fontAlgn="auto" hangingPunct="1">
              <a:spcBef>
                <a:spcPts val="0"/>
              </a:spcBef>
              <a:spcAft>
                <a:spcPts val="0"/>
              </a:spcAft>
              <a:defRPr/>
            </a:pPr>
            <a:r>
              <a:rPr kumimoji="0" lang="el-GR" sz="1800" b="1" i="0" u="none" strike="noStrike" kern="1200" cap="none" spc="0" normalizeH="0" baseline="0" noProof="0" dirty="0">
                <a:ln>
                  <a:noFill/>
                </a:ln>
                <a:solidFill>
                  <a:prstClr val="black"/>
                </a:solidFill>
                <a:effectLst/>
                <a:uLnTx/>
                <a:uFillTx/>
                <a:latin typeface="+mj-lt"/>
                <a:ea typeface="+mj-ea"/>
                <a:cs typeface="+mj-cs"/>
              </a:rPr>
              <a:t>Διερευνητικά – Ανιχνευτικά Εργαλεία (Κριτήρια) των Μαθησιακών Δυσκολιών: </a:t>
            </a:r>
          </a:p>
          <a:p>
            <a:pPr marL="285750" indent="-285750" algn="l" eaLnBrk="1" fontAlgn="auto" hangingPunct="1">
              <a:spcBef>
                <a:spcPts val="0"/>
              </a:spcBef>
              <a:spcAft>
                <a:spcPts val="0"/>
              </a:spcAft>
              <a:buFont typeface="Wingdings" panose="05000000000000000000" pitchFamily="2" charset="2"/>
              <a:buChar char="ü"/>
              <a:defRPr/>
            </a:pPr>
            <a:r>
              <a:rPr kumimoji="0" lang="en-US" sz="1800" b="0" i="0" u="none" strike="noStrike" kern="1200" cap="none" spc="0" normalizeH="0" baseline="0" noProof="0" dirty="0">
                <a:ln>
                  <a:noFill/>
                </a:ln>
                <a:solidFill>
                  <a:prstClr val="black"/>
                </a:solidFill>
                <a:effectLst/>
                <a:uLnTx/>
                <a:uFillTx/>
                <a:latin typeface="+mj-lt"/>
                <a:ea typeface="+mj-ea"/>
                <a:cs typeface="+mj-cs"/>
                <a:hlinkClick r:id="rId2"/>
              </a:rPr>
              <a:t>http://www.dyskolies.gr/files/ergaleia/2.pdf</a:t>
            </a:r>
            <a:endParaRPr lang="el-GR" sz="2000" i="1" dirty="0">
              <a:solidFill>
                <a:srgbClr val="0000FF"/>
              </a:solidFill>
              <a:latin typeface="+mj-lt"/>
              <a:hlinkClick r:id="rId3">
                <a:extLst>
                  <a:ext uri="{A12FA001-AC4F-418D-AE19-62706E023703}">
                    <ahyp:hlinkClr xmlns:ahyp="http://schemas.microsoft.com/office/drawing/2018/hyperlinkcolor" val="tx"/>
                  </a:ext>
                </a:extLst>
              </a:hlinkClick>
            </a:endParaRPr>
          </a:p>
          <a:p>
            <a:pPr marL="285750" indent="-285750" algn="l" eaLnBrk="1" fontAlgn="auto" hangingPunct="1">
              <a:spcAft>
                <a:spcPts val="0"/>
              </a:spcAft>
              <a:buFont typeface="Wingdings" panose="05000000000000000000" pitchFamily="2" charset="2"/>
              <a:buChar char="ü"/>
              <a:defRPr/>
            </a:pPr>
            <a:r>
              <a:rPr lang="el-GR" sz="1800" b="1" dirty="0" err="1">
                <a:solidFill>
                  <a:schemeClr val="tx1"/>
                </a:solidFill>
                <a:latin typeface="+mj-lt"/>
                <a:hlinkClick r:id="rId3">
                  <a:extLst>
                    <a:ext uri="{A12FA001-AC4F-418D-AE19-62706E023703}">
                      <ahyp:hlinkClr xmlns:ahyp="http://schemas.microsoft.com/office/drawing/2018/hyperlinkcolor" val="tx"/>
                    </a:ext>
                  </a:extLst>
                </a:hlinkClick>
              </a:rPr>
              <a:t>Λογόμετρο</a:t>
            </a:r>
            <a:r>
              <a:rPr lang="el-GR" sz="1800" dirty="0">
                <a:solidFill>
                  <a:srgbClr val="0000FF"/>
                </a:solidFill>
                <a:latin typeface="+mj-lt"/>
                <a:hlinkClick r:id="rId3">
                  <a:extLst>
                    <a:ext uri="{A12FA001-AC4F-418D-AE19-62706E023703}">
                      <ahyp:hlinkClr xmlns:ahyp="http://schemas.microsoft.com/office/drawing/2018/hyperlinkcolor" val="tx"/>
                    </a:ext>
                  </a:extLst>
                </a:hlinkClick>
              </a:rPr>
              <a:t> </a:t>
            </a:r>
            <a:r>
              <a:rPr lang="en-US" sz="1800"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dirty="0">
                <a:solidFill>
                  <a:srgbClr val="0000FF"/>
                </a:solidFill>
                <a:latin typeface="+mj-lt"/>
                <a:hlinkClick r:id="rId3">
                  <a:extLst>
                    <a:ext uri="{A12FA001-AC4F-418D-AE19-62706E023703}">
                      <ahyp:hlinkClr xmlns:ahyp="http://schemas.microsoft.com/office/drawing/2018/hyperlinkcolor" val="tx"/>
                    </a:ext>
                  </a:extLst>
                </a:hlinkClick>
              </a:rPr>
              <a:t>https://www.logometro.gr/start/</a:t>
            </a:r>
          </a:p>
          <a:p>
            <a:pPr marL="285750" indent="-285750" algn="l" eaLnBrk="1" fontAlgn="auto" hangingPunct="1">
              <a:spcAft>
                <a:spcPts val="0"/>
              </a:spcAft>
              <a:buFont typeface="Wingdings" panose="05000000000000000000" pitchFamily="2" charset="2"/>
              <a:buChar char="ü"/>
              <a:defRPr/>
            </a:pPr>
            <a:r>
              <a:rPr lang="el-GR" sz="1800" b="1" i="1" dirty="0">
                <a:solidFill>
                  <a:schemeClr val="tx1"/>
                </a:solidFill>
                <a:latin typeface="+mj-lt"/>
                <a:hlinkClick r:id="rId3">
                  <a:extLst>
                    <a:ext uri="{A12FA001-AC4F-418D-AE19-62706E023703}">
                      <ahyp:hlinkClr xmlns:ahyp="http://schemas.microsoft.com/office/drawing/2018/hyperlinkcolor" val="tx"/>
                    </a:ext>
                  </a:extLst>
                </a:hlinkClick>
              </a:rPr>
              <a:t>Λάμδα τεστ</a:t>
            </a:r>
            <a:r>
              <a:rPr lang="en-US" sz="1800" b="1" i="1" dirty="0">
                <a:solidFill>
                  <a:schemeClr val="tx1"/>
                </a:solidFill>
                <a:latin typeface="+mj-lt"/>
                <a:hlinkClick r:id="rId3">
                  <a:extLst>
                    <a:ext uri="{A12FA001-AC4F-418D-AE19-62706E023703}">
                      <ahyp:hlinkClr xmlns:ahyp="http://schemas.microsoft.com/office/drawing/2018/hyperlinkcolor" val="tx"/>
                    </a:ext>
                  </a:extLst>
                </a:hlinkClick>
              </a:rPr>
              <a:t> </a:t>
            </a:r>
            <a:r>
              <a:rPr lang="en-US" sz="1800" i="1"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http://kesy.dra.sch.gr/images/pdfs/Parousiasi_lamda.pdf</a:t>
            </a:r>
          </a:p>
          <a:p>
            <a:pPr algn="l" eaLnBrk="1" fontAlgn="auto" hangingPunct="1">
              <a:spcAft>
                <a:spcPts val="0"/>
              </a:spcAft>
              <a:defRPr/>
            </a:pP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b="1" i="1" dirty="0">
                <a:solidFill>
                  <a:schemeClr val="tx1"/>
                </a:solidFill>
                <a:latin typeface="+mj-lt"/>
                <a:hlinkClick r:id="rId3">
                  <a:extLst>
                    <a:ext uri="{A12FA001-AC4F-418D-AE19-62706E023703}">
                      <ahyp:hlinkClr xmlns:ahyp="http://schemas.microsoft.com/office/drawing/2018/hyperlinkcolor" val="tx"/>
                    </a:ext>
                  </a:extLst>
                </a:hlinkClick>
              </a:rPr>
              <a:t>Υ</a:t>
            </a:r>
            <a:r>
              <a:rPr lang="el-GR" sz="1800" b="1" dirty="0">
                <a:solidFill>
                  <a:schemeClr val="tx1"/>
                </a:solidFill>
                <a:latin typeface="+mj-lt"/>
                <a:hlinkClick r:id="rId3">
                  <a:extLst>
                    <a:ext uri="{A12FA001-AC4F-418D-AE19-62706E023703}">
                      <ahyp:hlinkClr xmlns:ahyp="http://schemas.microsoft.com/office/drawing/2018/hyperlinkcolor" val="tx"/>
                    </a:ext>
                  </a:extLst>
                </a:hlinkClick>
              </a:rPr>
              <a:t>λικό προς εκτύπωση</a:t>
            </a: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   https://upbility.gr/ </a:t>
            </a:r>
          </a:p>
          <a:p>
            <a:pPr algn="l" eaLnBrk="1" fontAlgn="auto" hangingPunct="1">
              <a:spcAft>
                <a:spcPts val="0"/>
              </a:spcAft>
              <a:defRPr/>
            </a:pPr>
            <a:endParaRPr lang="el-GR" sz="1800" i="1" dirty="0">
              <a:solidFill>
                <a:srgbClr val="0000FF"/>
              </a:solidFill>
              <a:latin typeface="+mj-lt"/>
              <a:hlinkClick r:id="rId3">
                <a:extLst>
                  <a:ext uri="{A12FA001-AC4F-418D-AE19-62706E023703}">
                    <ahyp:hlinkClr xmlns:ahyp="http://schemas.microsoft.com/office/drawing/2018/hyperlinkcolor" val="tx"/>
                  </a:ext>
                </a:extLst>
              </a:hlinkClick>
            </a:endParaRPr>
          </a:p>
          <a:p>
            <a:pPr algn="l" eaLnBrk="1" fontAlgn="auto" hangingPunct="1">
              <a:spcAft>
                <a:spcPts val="0"/>
              </a:spcAft>
              <a:defRPr/>
            </a:pPr>
            <a:r>
              <a:rPr lang="fr-FR" sz="2000" i="1" dirty="0">
                <a:solidFill>
                  <a:srgbClr val="0000FF"/>
                </a:solidFill>
                <a:latin typeface="+mj-lt"/>
                <a:hlinkClick r:id="rId3">
                  <a:extLst>
                    <a:ext uri="{A12FA001-AC4F-418D-AE19-62706E023703}">
                      <ahyp:hlinkClr xmlns:ahyp="http://schemas.microsoft.com/office/drawing/2018/hyperlinkcolor" val="tx"/>
                    </a:ext>
                  </a:extLst>
                </a:hlinkClick>
              </a:rPr>
              <a:t>www.</a:t>
            </a:r>
            <a:r>
              <a:rPr lang="fr-FR" sz="2000" b="1" i="1" dirty="0">
                <a:solidFill>
                  <a:srgbClr val="0000FF"/>
                </a:solidFill>
                <a:latin typeface="+mj-lt"/>
                <a:hlinkClick r:id="rId3">
                  <a:extLst>
                    <a:ext uri="{A12FA001-AC4F-418D-AE19-62706E023703}">
                      <ahyp:hlinkClr xmlns:ahyp="http://schemas.microsoft.com/office/drawing/2018/hyperlinkcolor" val="tx"/>
                    </a:ext>
                  </a:extLst>
                </a:hlinkClick>
              </a:rPr>
              <a:t>psychiatrictimes</a:t>
            </a:r>
            <a:r>
              <a:rPr lang="fr-FR" sz="2000" i="1" dirty="0">
                <a:solidFill>
                  <a:srgbClr val="0000FF"/>
                </a:solidFill>
                <a:latin typeface="+mj-lt"/>
                <a:hlinkClick r:id="rId3">
                  <a:extLst>
                    <a:ext uri="{A12FA001-AC4F-418D-AE19-62706E023703}">
                      <ahyp:hlinkClr xmlns:ahyp="http://schemas.microsoft.com/office/drawing/2018/hyperlinkcolor" val="tx"/>
                    </a:ext>
                  </a:extLst>
                </a:hlinkClick>
              </a:rPr>
              <a:t>.com/</a:t>
            </a:r>
            <a:endParaRPr lang="el-GR" sz="2000" i="1" dirty="0">
              <a:latin typeface="+mj-lt"/>
            </a:endParaRPr>
          </a:p>
          <a:p>
            <a:pPr algn="l" eaLnBrk="1" fontAlgn="auto" hangingPunct="1">
              <a:spcAft>
                <a:spcPts val="0"/>
              </a:spcAft>
              <a:defRPr/>
            </a:pPr>
            <a:r>
              <a:rPr lang="fr-FR" sz="2000" i="1" dirty="0">
                <a:latin typeface="+mj-lt"/>
                <a:hlinkClick r:id="rId4"/>
              </a:rPr>
              <a:t>www.</a:t>
            </a:r>
            <a:r>
              <a:rPr lang="fr-FR" sz="2000" b="1" i="1" dirty="0">
                <a:latin typeface="+mj-lt"/>
                <a:hlinkClick r:id="rId4"/>
              </a:rPr>
              <a:t>smartbrief</a:t>
            </a:r>
            <a:r>
              <a:rPr lang="fr-FR" sz="2000" i="1" dirty="0">
                <a:latin typeface="+mj-lt"/>
                <a:hlinkClick r:id="rId4"/>
              </a:rPr>
              <a:t>.com/</a:t>
            </a:r>
            <a:r>
              <a:rPr lang="fr-FR" sz="2000" b="1" i="1" dirty="0">
                <a:latin typeface="+mj-lt"/>
                <a:hlinkClick r:id="rId4"/>
              </a:rPr>
              <a:t>cec</a:t>
            </a:r>
            <a:r>
              <a:rPr lang="fr-FR" sz="2000" i="1" dirty="0">
                <a:latin typeface="+mj-lt"/>
                <a:hlinkClick r:id="rId4"/>
              </a:rPr>
              <a:t>/</a:t>
            </a:r>
            <a:endParaRPr lang="el-GR" sz="2000" i="1" dirty="0">
              <a:solidFill>
                <a:schemeClr val="tx1"/>
              </a:solidFill>
              <a:latin typeface="+mj-lt"/>
            </a:endParaRPr>
          </a:p>
          <a:p>
            <a:pPr algn="l" eaLnBrk="1" fontAlgn="auto" hangingPunct="1">
              <a:spcAft>
                <a:spcPts val="0"/>
              </a:spcAft>
              <a:defRPr/>
            </a:pPr>
            <a:r>
              <a:rPr lang="fr-FR" sz="2000" i="1" dirty="0">
                <a:latin typeface="+mj-lt"/>
                <a:hlinkClick r:id="rId5"/>
              </a:rPr>
              <a:t>www.</a:t>
            </a:r>
            <a:r>
              <a:rPr lang="fr-FR" sz="2000" b="1" i="1" dirty="0">
                <a:latin typeface="+mj-lt"/>
                <a:hlinkClick r:id="rId5"/>
              </a:rPr>
              <a:t>ldonline</a:t>
            </a:r>
            <a:r>
              <a:rPr lang="fr-FR" sz="2000" i="1" dirty="0">
                <a:latin typeface="+mj-lt"/>
                <a:hlinkClick r:id="rId5"/>
              </a:rPr>
              <a:t>.org/</a:t>
            </a:r>
            <a:r>
              <a:rPr lang="el-GR" sz="2000" i="1" dirty="0">
                <a:latin typeface="+mj-lt"/>
              </a:rPr>
              <a:t> </a:t>
            </a:r>
          </a:p>
          <a:p>
            <a:pPr algn="l" eaLnBrk="1" fontAlgn="auto" hangingPunct="1">
              <a:spcAft>
                <a:spcPts val="0"/>
              </a:spcAft>
              <a:defRPr/>
            </a:pPr>
            <a:r>
              <a:rPr lang="fr-FR" sz="2000" i="1" dirty="0">
                <a:latin typeface="+mj-lt"/>
                <a:hlinkClick r:id="rId6"/>
              </a:rPr>
              <a:t>www.specialeducation.gr/</a:t>
            </a:r>
            <a:endParaRPr lang="fr-FR" sz="2000" i="1" dirty="0">
              <a:latin typeface="+mj-lt"/>
            </a:endParaRPr>
          </a:p>
          <a:p>
            <a:pPr algn="l" eaLnBrk="1" fontAlgn="auto" hangingPunct="1">
              <a:spcAft>
                <a:spcPts val="0"/>
              </a:spcAft>
              <a:defRPr/>
            </a:pPr>
            <a:r>
              <a:rPr lang="fr-FR" sz="2000" i="1" dirty="0">
                <a:latin typeface="+mj-lt"/>
                <a:hlinkClick r:id="rId7"/>
              </a:rPr>
              <a:t>https://www.disabilityscoop.com/</a:t>
            </a:r>
            <a:r>
              <a:rPr lang="el-GR" sz="2000" i="1" dirty="0">
                <a:latin typeface="+mj-lt"/>
              </a:rPr>
              <a:t>           </a:t>
            </a:r>
            <a:r>
              <a:rPr lang="fr-FR" sz="2000" i="1" dirty="0">
                <a:latin typeface="+mj-lt"/>
              </a:rPr>
              <a:t> </a:t>
            </a:r>
            <a:r>
              <a:rPr lang="el-GR" sz="2000" i="1" dirty="0">
                <a:latin typeface="+mj-lt"/>
              </a:rPr>
              <a:t>                                                             </a:t>
            </a:r>
            <a:r>
              <a:rPr lang="el-GR" sz="2000" b="1" dirty="0">
                <a:solidFill>
                  <a:schemeClr val="tx1"/>
                </a:solidFill>
                <a:latin typeface="+mj-lt"/>
              </a:rPr>
              <a:t>Δρ. Ανδρέας Γ</a:t>
            </a:r>
            <a:r>
              <a:rPr lang="en-US" sz="2000" b="1" dirty="0">
                <a:solidFill>
                  <a:schemeClr val="tx1"/>
                </a:solidFill>
                <a:latin typeface="+mj-lt"/>
              </a:rPr>
              <a:t>r</a:t>
            </a:r>
            <a:r>
              <a:rPr lang="el-GR" sz="2000" b="1" dirty="0">
                <a:solidFill>
                  <a:schemeClr val="tx1"/>
                </a:solidFill>
                <a:latin typeface="+mj-lt"/>
              </a:rPr>
              <a:t>. Κανδαράκης</a:t>
            </a:r>
            <a:r>
              <a:rPr lang="en-US" sz="2000" b="1" dirty="0">
                <a:solidFill>
                  <a:schemeClr val="tx1"/>
                </a:solidFill>
                <a:latin typeface="+mj-lt"/>
              </a:rPr>
              <a:t> </a:t>
            </a:r>
            <a:r>
              <a:rPr lang="el-GR" sz="2000" b="1" dirty="0">
                <a:solidFill>
                  <a:schemeClr val="tx1"/>
                </a:solidFill>
                <a:latin typeface="+mj-lt"/>
              </a:rPr>
              <a:t> </a:t>
            </a:r>
          </a:p>
          <a:p>
            <a:pPr eaLnBrk="1" fontAlgn="auto" hangingPunct="1">
              <a:spcAft>
                <a:spcPts val="0"/>
              </a:spcAft>
              <a:defRPr/>
            </a:pPr>
            <a:r>
              <a:rPr lang="el-GR" sz="2000" b="1" i="1" dirty="0">
                <a:solidFill>
                  <a:schemeClr val="tx1"/>
                </a:solidFill>
                <a:latin typeface="+mj-lt"/>
              </a:rPr>
              <a:t>                                                                                                               Ειδικός Ψυχοπαιδαγωγός &amp; Σύμβουλος Οικογένειας</a:t>
            </a:r>
            <a:br>
              <a:rPr lang="el-GR" sz="2000" b="1" dirty="0">
                <a:solidFill>
                  <a:schemeClr val="tx1"/>
                </a:solidFill>
                <a:latin typeface="+mj-lt"/>
              </a:rPr>
            </a:br>
            <a:r>
              <a:rPr lang="el-GR" sz="2000" b="1" dirty="0">
                <a:solidFill>
                  <a:schemeClr val="tx1"/>
                </a:solidFill>
                <a:latin typeface="+mj-lt"/>
              </a:rPr>
              <a:t>                                                                                                                     τηλ. 697 40000 35   </a:t>
            </a:r>
            <a:r>
              <a:rPr lang="en-US" sz="2000" b="1" dirty="0">
                <a:solidFill>
                  <a:schemeClr val="tx1"/>
                </a:solidFill>
                <a:latin typeface="+mj-lt"/>
              </a:rPr>
              <a:t>mail</a:t>
            </a:r>
            <a:r>
              <a:rPr lang="el-GR" sz="2000" b="1" dirty="0">
                <a:solidFill>
                  <a:schemeClr val="tx1"/>
                </a:solidFill>
                <a:latin typeface="+mj-lt"/>
              </a:rPr>
              <a:t>:</a:t>
            </a:r>
            <a:r>
              <a:rPr lang="en-US" sz="2000" b="1" dirty="0">
                <a:solidFill>
                  <a:schemeClr val="tx1"/>
                </a:solidFill>
                <a:latin typeface="+mj-lt"/>
              </a:rPr>
              <a:t> </a:t>
            </a:r>
            <a:r>
              <a:rPr lang="en-US" sz="2000" b="1" dirty="0" err="1">
                <a:solidFill>
                  <a:schemeClr val="tx1"/>
                </a:solidFill>
                <a:latin typeface="+mj-lt"/>
              </a:rPr>
              <a:t>kaan</a:t>
            </a:r>
            <a:r>
              <a:rPr lang="el-GR" sz="2000" b="1" dirty="0">
                <a:solidFill>
                  <a:schemeClr val="tx1"/>
                </a:solidFill>
                <a:latin typeface="+mj-lt"/>
              </a:rPr>
              <a:t>1@</a:t>
            </a:r>
            <a:r>
              <a:rPr lang="en-US" sz="2000" b="1" dirty="0">
                <a:solidFill>
                  <a:schemeClr val="tx1"/>
                </a:solidFill>
                <a:latin typeface="+mj-lt"/>
              </a:rPr>
              <a:t>ymail.com</a:t>
            </a:r>
            <a:endParaRPr lang="el-GR" sz="2000" b="1" i="1" dirty="0">
              <a:solidFill>
                <a:schemeClr val="tx1"/>
              </a:solidFill>
              <a:latin typeface="+mj-lt"/>
            </a:endParaRPr>
          </a:p>
          <a:p>
            <a:pPr algn="l" eaLnBrk="1" fontAlgn="auto" hangingPunct="1">
              <a:spcAft>
                <a:spcPts val="0"/>
              </a:spcAft>
              <a:defRPr/>
            </a:pPr>
            <a:endParaRPr lang="el-GR" sz="1800"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9096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7745C7E-1209-EA19-EECA-C618FD862467}"/>
              </a:ext>
            </a:extLst>
          </p:cNvPr>
          <p:cNvSpPr>
            <a:spLocks noGrp="1" noChangeArrowheads="1"/>
          </p:cNvSpPr>
          <p:nvPr>
            <p:ph type="title"/>
          </p:nvPr>
        </p:nvSpPr>
        <p:spPr/>
        <p:txBody>
          <a:bodyPr/>
          <a:lstStyle/>
          <a:p>
            <a:pPr eaLnBrk="1" hangingPunct="1"/>
            <a:r>
              <a:rPr lang="el-GR" altLang="el-GR" sz="2800"/>
              <a:t>ΙΠΠΟΚΑΜΠΟΣ</a:t>
            </a:r>
          </a:p>
        </p:txBody>
      </p:sp>
      <p:graphicFrame>
        <p:nvGraphicFramePr>
          <p:cNvPr id="7198" name="Group 30">
            <a:extLst>
              <a:ext uri="{FF2B5EF4-FFF2-40B4-BE49-F238E27FC236}">
                <a16:creationId xmlns:a16="http://schemas.microsoft.com/office/drawing/2014/main" id="{4A5EDB5B-E62B-BEF4-4DDA-49A5968CE92B}"/>
              </a:ext>
            </a:extLst>
          </p:cNvPr>
          <p:cNvGraphicFramePr>
            <a:graphicFrameLocks noGrp="1"/>
          </p:cNvGraphicFramePr>
          <p:nvPr>
            <p:ph idx="1"/>
          </p:nvPr>
        </p:nvGraphicFramePr>
        <p:xfrm>
          <a:off x="1919288" y="1600200"/>
          <a:ext cx="8291512" cy="4656348"/>
        </p:xfrm>
        <a:graphic>
          <a:graphicData uri="http://schemas.openxmlformats.org/drawingml/2006/table">
            <a:tbl>
              <a:tblPr/>
              <a:tblGrid>
                <a:gridCol w="2805112">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88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72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l-GR" sz="1800" b="0" i="0" u="none" strike="noStrike" cap="none" normalizeH="0" baseline="0" dirty="0">
                          <a:ln>
                            <a:noFill/>
                          </a:ln>
                          <a:solidFill>
                            <a:schemeClr val="tx1"/>
                          </a:solidFill>
                          <a:effectLst/>
                          <a:latin typeface="Times New Roman" pitchFamily="18" charset="0"/>
                          <a:cs typeface="Times New Roman" pitchFamily="18" charset="0"/>
                        </a:rPr>
                        <a:t>προσωρινός χώρος αποθήκευσης πληροφοριών</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Μεταφέρει τις πληροφορίες από την ενεργό στη μακρόχρονη</a:t>
                      </a:r>
                      <a:r>
                        <a:rPr kumimoji="0" lang="en-US" sz="1800" b="0" i="0" u="none" strike="noStrike" cap="none" normalizeH="0" baseline="0" dirty="0">
                          <a:ln>
                            <a:noFill/>
                          </a:ln>
                          <a:solidFill>
                            <a:schemeClr val="tx1"/>
                          </a:solidFill>
                          <a:effectLst/>
                          <a:latin typeface="Arial" pitchFamily="34" charset="0"/>
                        </a:rPr>
                        <a:t> </a:t>
                      </a:r>
                      <a:r>
                        <a:rPr kumimoji="0" lang="el-GR" sz="1800" b="0" i="0" u="none" strike="noStrike" cap="none" normalizeH="0" baseline="0" dirty="0">
                          <a:ln>
                            <a:noFill/>
                          </a:ln>
                          <a:solidFill>
                            <a:schemeClr val="tx1"/>
                          </a:solidFill>
                          <a:effectLst/>
                          <a:latin typeface="Arial" pitchFamily="34" charset="0"/>
                        </a:rPr>
                        <a:t>μνήμη</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None/>
                        <a:tabLst>
                          <a:tab pos="571500" algn="l"/>
                        </a:tabLst>
                      </a:pPr>
                      <a:endParaRPr kumimoji="0" lang="el-GR" sz="1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71500" algn="l"/>
                        </a:tabLst>
                      </a:pPr>
                      <a:r>
                        <a:rPr kumimoji="0" lang="el-GR" sz="1800" b="1" i="0" u="none" strike="noStrike" cap="none" normalizeH="0" baseline="0" dirty="0">
                          <a:ln>
                            <a:noFill/>
                          </a:ln>
                          <a:solidFill>
                            <a:schemeClr val="tx1"/>
                          </a:solidFill>
                          <a:effectLst/>
                          <a:latin typeface="Times New Roman" pitchFamily="18" charset="0"/>
                          <a:cs typeface="Times New Roman" pitchFamily="18" charset="0"/>
                        </a:rPr>
                        <a:t>(</a:t>
                      </a:r>
                      <a:r>
                        <a:rPr kumimoji="0" lang="el-GR" sz="2000" b="1" i="0" u="none" strike="noStrike" cap="none" normalizeH="0" baseline="0" dirty="0">
                          <a:ln>
                            <a:noFill/>
                          </a:ln>
                          <a:solidFill>
                            <a:schemeClr val="tx1"/>
                          </a:solidFill>
                          <a:effectLst/>
                          <a:latin typeface="Times New Roman" pitchFamily="18" charset="0"/>
                          <a:cs typeface="Times New Roman" pitchFamily="18" charset="0"/>
                        </a:rPr>
                        <a:t>ιππόκαμπος</a:t>
                      </a:r>
                      <a:r>
                        <a:rPr kumimoji="0" lang="el-GR" sz="1800" b="1" i="0" u="none" strike="noStrike" cap="none" normalizeH="0" baseline="0" dirty="0">
                          <a:ln>
                            <a:noFill/>
                          </a:ln>
                          <a:solidFill>
                            <a:schemeClr val="tx1"/>
                          </a:solidFill>
                          <a:effectLst/>
                          <a:latin typeface="Times New Roman" pitchFamily="18" charset="0"/>
                          <a:cs typeface="Times New Roman" pitchFamily="18" charset="0"/>
                        </a:rPr>
                        <a:t> </a:t>
                      </a:r>
                      <a:r>
                        <a:rPr kumimoji="0" lang="el-GR" sz="1800" b="0" i="0" u="none" strike="noStrike" cap="none" normalizeH="0" baseline="0" dirty="0">
                          <a:ln>
                            <a:noFill/>
                          </a:ln>
                          <a:solidFill>
                            <a:schemeClr val="tx1"/>
                          </a:solidFill>
                          <a:effectLst/>
                          <a:latin typeface="Times New Roman" pitchFamily="18" charset="0"/>
                          <a:cs typeface="Times New Roman" pitchFamily="18" charset="0"/>
                        </a:rPr>
                        <a:t>= &lt;&lt;βιβλιοθηκάριος της μνήμης)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Συνήθως μεγαλύτερος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και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η μεταβίβαση των μηνυμάτων γίνεται ταχύτερα οδηγώντας σε μεγαλύτερη δυνατότητα αποθήκευσης</a:t>
                      </a: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Μικρότερος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Τα αγόρια συχνά κάνουν κάτι για να το τελειώσουν γρήγορα (ξεφόρτωμα)</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9">
            <a:extLst>
              <a:ext uri="{FF2B5EF4-FFF2-40B4-BE49-F238E27FC236}">
                <a16:creationId xmlns:a16="http://schemas.microsoft.com/office/drawing/2014/main" id="{3BE34050-2B57-9C10-0F14-EB2C273C5308}"/>
              </a:ext>
            </a:extLst>
          </p:cNvPr>
          <p:cNvSpPr>
            <a:spLocks noGrp="1" noChangeArrowheads="1"/>
          </p:cNvSpPr>
          <p:nvPr>
            <p:ph type="title"/>
          </p:nvPr>
        </p:nvSpPr>
        <p:spPr/>
        <p:txBody>
          <a:bodyPr/>
          <a:lstStyle/>
          <a:p>
            <a:pPr eaLnBrk="1" hangingPunct="1"/>
            <a:r>
              <a:rPr lang="el-GR" altLang="el-GR" sz="2800"/>
              <a:t>ΑΜΥΓΔΑΛΗ </a:t>
            </a:r>
          </a:p>
        </p:txBody>
      </p:sp>
      <p:graphicFrame>
        <p:nvGraphicFramePr>
          <p:cNvPr id="9248" name="Group 32">
            <a:extLst>
              <a:ext uri="{FF2B5EF4-FFF2-40B4-BE49-F238E27FC236}">
                <a16:creationId xmlns:a16="http://schemas.microsoft.com/office/drawing/2014/main" id="{BF915095-5406-807B-2B7D-63B5A944DE58}"/>
              </a:ext>
            </a:extLst>
          </p:cNvPr>
          <p:cNvGraphicFramePr>
            <a:graphicFrameLocks noGrp="1"/>
          </p:cNvGraphicFramePr>
          <p:nvPr>
            <p:ph idx="1"/>
          </p:nvPr>
        </p:nvGraphicFramePr>
        <p:xfrm>
          <a:off x="1981200" y="1600200"/>
          <a:ext cx="8229600" cy="377348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24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Στο τέλος του Ιππόκαμπου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υπεύθυνη για τη ρύθμιση των συναισθημάτων (κυρίως του φόβου και του θυμού)</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ώριμο από τη γέννηση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Σχετίζονται ευκολότερα με τη συναισθηματική και αισθητηριακή διάσταση των γεγονότων, διατηρώντας τα περισσότερο χρόνο στη μνήμη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μεγαλύτερη συμβάλλοντας στην επιθετικότητα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25023806-E43B-BBF6-90F0-D4ACA48EEAEE}"/>
              </a:ext>
            </a:extLst>
          </p:cNvPr>
          <p:cNvSpPr>
            <a:spLocks noGrp="1" noChangeArrowheads="1"/>
          </p:cNvSpPr>
          <p:nvPr>
            <p:ph type="title"/>
          </p:nvPr>
        </p:nvSpPr>
        <p:spPr/>
        <p:txBody>
          <a:bodyPr/>
          <a:lstStyle/>
          <a:p>
            <a:pPr eaLnBrk="1" hangingPunct="1"/>
            <a:r>
              <a:rPr lang="el-GR" altLang="el-GR" sz="3200" b="1"/>
              <a:t>ΨΥΧΟΠΑΙΔΑΓΩΓΙΚΗ ΑΝΤΙΜΕΤΩΠΙΣΗ</a:t>
            </a:r>
          </a:p>
        </p:txBody>
      </p:sp>
      <p:sp>
        <p:nvSpPr>
          <p:cNvPr id="23557" name="Rectangle 5">
            <a:extLst>
              <a:ext uri="{FF2B5EF4-FFF2-40B4-BE49-F238E27FC236}">
                <a16:creationId xmlns:a16="http://schemas.microsoft.com/office/drawing/2014/main" id="{E05A7775-C7FE-3EB5-794B-DF4D9DD849C9}"/>
              </a:ext>
            </a:extLst>
          </p:cNvPr>
          <p:cNvSpPr>
            <a:spLocks noChangeArrowheads="1"/>
          </p:cNvSpPr>
          <p:nvPr/>
        </p:nvSpPr>
        <p:spPr bwMode="auto">
          <a:xfrm>
            <a:off x="1524000" y="1525558"/>
            <a:ext cx="9144000" cy="5324535"/>
          </a:xfrm>
          <a:prstGeom prst="rect">
            <a:avLst/>
          </a:prstGeom>
          <a:noFill/>
          <a:ln>
            <a:noFill/>
          </a:ln>
          <a:effectLst/>
        </p:spPr>
        <p:txBody>
          <a:bodyPr anchor="ctr">
            <a:spAutoFit/>
          </a:bodyPr>
          <a:lstStyle/>
          <a:p>
            <a:pPr marL="342900" indent="-342900" algn="ctr">
              <a:defRPr/>
            </a:pPr>
            <a:endParaRPr lang="el-GR" sz="2000" dirty="0"/>
          </a:p>
          <a:p>
            <a:pPr marL="457200" indent="-457200">
              <a:buFont typeface="+mj-lt"/>
              <a:buAutoNum type="arabicPeriod"/>
              <a:defRPr/>
            </a:pPr>
            <a:r>
              <a:rPr lang="el-GR" sz="2000" dirty="0"/>
              <a:t>Είσοδος των αγοριών στην Α΄ τάξη κατά ένα χρόνο αργότερα από τα κορίτσια </a:t>
            </a:r>
          </a:p>
          <a:p>
            <a:pPr marL="457200" indent="-457200">
              <a:buFont typeface="+mj-lt"/>
              <a:buAutoNum type="arabicPeriod"/>
              <a:defRPr/>
            </a:pPr>
            <a:r>
              <a:rPr lang="el-GR" sz="2000" dirty="0"/>
              <a:t>μικρότερος αριθμός μαθητών στις σχολικές τάξεις</a:t>
            </a:r>
          </a:p>
          <a:p>
            <a:pPr marL="457200" indent="-457200">
              <a:buFont typeface="+mj-lt"/>
              <a:buAutoNum type="arabicPeriod"/>
              <a:defRPr/>
            </a:pPr>
            <a:r>
              <a:rPr lang="el-GR" sz="2000" dirty="0"/>
              <a:t>μεγάλες και ευρύχωρες τάξεις  όπου υπάρχει σχετική ανοχή και επιτρέπεται η κίνηση των μαθητών (π.χ. στα αγόρια καθώς διαβάζουν δυνατά επιτρέπουμε να ζουλάνε ένα μπαλάκι)</a:t>
            </a:r>
          </a:p>
          <a:p>
            <a:pPr marL="457200" indent="-457200">
              <a:buFont typeface="+mj-lt"/>
              <a:buAutoNum type="arabicPeriod"/>
              <a:defRPr/>
            </a:pPr>
            <a:r>
              <a:rPr lang="el-GR" sz="2000" dirty="0"/>
              <a:t>συχνά ολιγόλεπτα διαλείμματα</a:t>
            </a:r>
          </a:p>
          <a:p>
            <a:pPr marL="457200" indent="-457200">
              <a:buFont typeface="+mj-lt"/>
              <a:buAutoNum type="arabicPeriod"/>
              <a:defRPr/>
            </a:pPr>
            <a:r>
              <a:rPr lang="el-GR" sz="2000" dirty="0"/>
              <a:t>τάξεις αγοριών και κοριτσιών σε κάποια μαθήματα (περισσότερες ευκαιρίες, δεσμοί μεταξύ αγοριών-κοριτσιών) αν και δεν αποκλείουμε την πιθανότητα το ξεχωριστό να οδηγεί σε ανισότητες.</a:t>
            </a:r>
          </a:p>
          <a:p>
            <a:pPr marL="457200" indent="-457200">
              <a:buFont typeface="+mj-lt"/>
              <a:buAutoNum type="arabicPeriod"/>
              <a:defRPr/>
            </a:pPr>
            <a:r>
              <a:rPr lang="el-GR" sz="2000" dirty="0"/>
              <a:t>καλή σχέση Δ-Μ</a:t>
            </a:r>
          </a:p>
          <a:p>
            <a:pPr marL="457200" indent="-457200">
              <a:buFont typeface="+mj-lt"/>
              <a:buAutoNum type="arabicPeriod"/>
              <a:defRPr/>
            </a:pPr>
            <a:r>
              <a:rPr lang="el-GR" sz="2000" dirty="0"/>
              <a:t>κανόνες-συνέπειες</a:t>
            </a:r>
          </a:p>
          <a:p>
            <a:pPr marL="457200" indent="-457200">
              <a:buFont typeface="+mj-lt"/>
              <a:buAutoNum type="arabicPeriod"/>
              <a:defRPr/>
            </a:pPr>
            <a:r>
              <a:rPr lang="el-GR" sz="2000" dirty="0"/>
              <a:t>ποικιλία μεθόδων διδασκαλίας (έμφαση στη συνεργατική μάθηση)</a:t>
            </a:r>
          </a:p>
          <a:p>
            <a:pPr marL="457200" indent="-457200">
              <a:buFont typeface="+mj-lt"/>
              <a:buAutoNum type="arabicPeriod"/>
              <a:defRPr/>
            </a:pPr>
            <a:r>
              <a:rPr lang="el-GR" sz="2000" dirty="0"/>
              <a:t>έμφαση στην πολλαπλή ευφυΐα (και ιδιαιτέρως στη  χωρική νοημοσύνη)</a:t>
            </a:r>
            <a:endParaRPr lang="en-US" sz="2000" dirty="0"/>
          </a:p>
          <a:p>
            <a:pPr marL="457200" indent="-457200">
              <a:buFont typeface="+mj-lt"/>
              <a:buAutoNum type="arabicPeriod"/>
              <a:defRPr/>
            </a:pPr>
            <a:r>
              <a:rPr lang="en-US" sz="2000" dirty="0"/>
              <a:t>BRAIN GYM</a:t>
            </a:r>
            <a:endParaRPr lang="el-GR" sz="2000" dirty="0"/>
          </a:p>
          <a:p>
            <a:pPr marL="342900" indent="-342900">
              <a:buFontTx/>
              <a:buAutoNum type="arabicPeriod"/>
              <a:defRPr/>
            </a:pPr>
            <a:endParaRPr lang="el-GR" sz="2000" dirty="0"/>
          </a:p>
          <a:p>
            <a:pPr marL="342900" indent="-342900" algn="ctr">
              <a:defRPr/>
            </a:pPr>
            <a:endParaRPr lang="el-GR"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53EF188-5A1B-0BC9-D9DC-98192730903D}"/>
              </a:ext>
            </a:extLst>
          </p:cNvPr>
          <p:cNvSpPr>
            <a:spLocks noGrp="1" noChangeArrowheads="1"/>
          </p:cNvSpPr>
          <p:nvPr>
            <p:ph type="title"/>
          </p:nvPr>
        </p:nvSpPr>
        <p:spPr/>
        <p:txBody>
          <a:bodyPr/>
          <a:lstStyle/>
          <a:p>
            <a:pPr eaLnBrk="1" hangingPunct="1"/>
            <a:r>
              <a:rPr lang="el-GR" altLang="el-GR" sz="2800"/>
              <a:t>ΤΕΧΝΙΚΕΣ ΑΝΤΙΜΕΤΩΠΙΣΗΣ ΠΡΟΒΛΗΜΑΤΩΝ ΣΥΜΠΕΡΙΦΟΡΑΣ ΤΩΝ ΑΓΟΡΙΩΝ</a:t>
            </a:r>
          </a:p>
        </p:txBody>
      </p:sp>
      <p:sp>
        <p:nvSpPr>
          <p:cNvPr id="12291" name="Rectangle 3">
            <a:extLst>
              <a:ext uri="{FF2B5EF4-FFF2-40B4-BE49-F238E27FC236}">
                <a16:creationId xmlns:a16="http://schemas.microsoft.com/office/drawing/2014/main" id="{A8E6437B-A50B-1BCB-F2D6-8B822C391722}"/>
              </a:ext>
            </a:extLst>
          </p:cNvPr>
          <p:cNvSpPr>
            <a:spLocks noGrp="1" noChangeArrowheads="1"/>
          </p:cNvSpPr>
          <p:nvPr>
            <p:ph type="body" idx="1"/>
          </p:nvPr>
        </p:nvSpPr>
        <p:spPr>
          <a:xfrm>
            <a:off x="2063750" y="1844676"/>
            <a:ext cx="8229600" cy="4525963"/>
          </a:xfrm>
        </p:spPr>
        <p:txBody>
          <a:bodyPr/>
          <a:lstStyle/>
          <a:p>
            <a:pPr eaLnBrk="1" hangingPunct="1"/>
            <a:r>
              <a:rPr lang="el-GR" altLang="el-GR" sz="2000"/>
              <a:t>Όταν ένα αγόρι είναι εκτός εαυτού, περπατήστε μαζί του και συζητήστε</a:t>
            </a:r>
          </a:p>
          <a:p>
            <a:pPr eaLnBrk="1" hangingPunct="1"/>
            <a:r>
              <a:rPr lang="el-GR" altLang="el-GR" sz="2000"/>
              <a:t>Μη ζητάτε από ένα αγόρι που έχει παρεκτραπεί να σας κοιτάζει στα μάτια</a:t>
            </a:r>
          </a:p>
          <a:p>
            <a:pPr eaLnBrk="1" hangingPunct="1"/>
            <a:r>
              <a:rPr lang="el-GR" altLang="el-GR" sz="2000"/>
              <a:t>Μη λέτε πολλά (10 λέξεις είναι αρκετές)</a:t>
            </a:r>
          </a:p>
          <a:p>
            <a:pPr eaLnBrk="1" hangingPunct="1"/>
            <a:r>
              <a:rPr lang="el-GR" altLang="el-GR" sz="2000"/>
              <a:t>Μη ζητάτε από τα αγόρια να απολογηθούν ή να συζητήσουν τα συναισθήματά τους κατά τη στιγμή της έντασης</a:t>
            </a:r>
          </a:p>
          <a:p>
            <a:pPr eaLnBrk="1" hangingPunct="1"/>
            <a:r>
              <a:rPr lang="el-GR" altLang="el-GR" sz="2000"/>
              <a:t>Μην τιμωρείτε τα αγόρια βάζοντάς τα να κάθονται ακίνητα, δώστε τους τη δυνατότητα να συμμετέχουν σε δραστηριότητες που απαιτούν κίνηση</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BE5C7A6-0D9C-827B-FD1E-8E30FB4BE394}"/>
              </a:ext>
            </a:extLst>
          </p:cNvPr>
          <p:cNvSpPr>
            <a:spLocks noGrp="1" noChangeArrowheads="1"/>
          </p:cNvSpPr>
          <p:nvPr>
            <p:ph type="title"/>
          </p:nvPr>
        </p:nvSpPr>
        <p:spPr>
          <a:xfrm>
            <a:off x="1524000" y="4797426"/>
            <a:ext cx="9144000" cy="1655763"/>
          </a:xfrm>
        </p:spPr>
        <p:txBody>
          <a:bodyPr/>
          <a:lstStyle/>
          <a:p>
            <a:pPr eaLnBrk="1" hangingPunct="1"/>
            <a:r>
              <a:rPr lang="el-GR" altLang="el-GR" sz="1800" b="1"/>
              <a:t>Κανδαράκης, Α. (2002). </a:t>
            </a:r>
            <a:r>
              <a:rPr lang="el-GR" altLang="el-GR" sz="1800" i="1"/>
              <a:t>Η ενδοπροσωπική και η διαπροσωπική προσαρμογή των μαθητών με χαμηλή σχολική επίδοση και η επίδρασή της στις σχέσεις με τους συμμαθητές, </a:t>
            </a:r>
            <a:r>
              <a:rPr lang="el-GR" altLang="el-GR" sz="1800"/>
              <a:t>διδακτορική διατριβή, Π.ΤΔ.Ε. Πανεπιστημίου Αθηνών, Αθήνα.</a:t>
            </a:r>
            <a:r>
              <a:rPr lang="el-GR" altLang="el-GR" sz="2400"/>
              <a:t> </a:t>
            </a:r>
            <a:endParaRPr lang="el-GR" altLang="el-GR"/>
          </a:p>
        </p:txBody>
      </p:sp>
      <p:sp>
        <p:nvSpPr>
          <p:cNvPr id="5123" name="Rectangle 3">
            <a:extLst>
              <a:ext uri="{FF2B5EF4-FFF2-40B4-BE49-F238E27FC236}">
                <a16:creationId xmlns:a16="http://schemas.microsoft.com/office/drawing/2014/main" id="{53942A80-4C6C-E392-B538-F771763BE16E}"/>
              </a:ext>
            </a:extLst>
          </p:cNvPr>
          <p:cNvSpPr>
            <a:spLocks noGrp="1" noChangeArrowheads="1"/>
          </p:cNvSpPr>
          <p:nvPr>
            <p:ph type="body" idx="1"/>
          </p:nvPr>
        </p:nvSpPr>
        <p:spPr>
          <a:xfrm>
            <a:off x="2063750" y="549275"/>
            <a:ext cx="8229600" cy="3905250"/>
          </a:xfrm>
        </p:spPr>
        <p:txBody>
          <a:bodyPr/>
          <a:lstStyle/>
          <a:p>
            <a:pPr eaLnBrk="1" hangingPunct="1">
              <a:lnSpc>
                <a:spcPct val="90000"/>
              </a:lnSpc>
            </a:pPr>
            <a:r>
              <a:rPr lang="el-GR" altLang="el-GR" sz="2000"/>
              <a:t>Σύμφωνα με τους δασκάλους το φύλο επιδρά στη  διαπροσωπική προσαρμογή, αλλά όχι στην ενδοπροσωπική προσαρμογή</a:t>
            </a:r>
            <a:endParaRPr lang="en-US" altLang="el-GR" sz="2000"/>
          </a:p>
          <a:p>
            <a:pPr eaLnBrk="1" hangingPunct="1">
              <a:lnSpc>
                <a:spcPct val="90000"/>
              </a:lnSpc>
              <a:buFontTx/>
              <a:buNone/>
            </a:pPr>
            <a:r>
              <a:rPr lang="en-US" altLang="el-GR" sz="2000"/>
              <a:t>   </a:t>
            </a:r>
            <a:r>
              <a:rPr lang="el-GR" altLang="el-GR" sz="2000"/>
              <a:t> (τα αγόρια έχουν περισσότερα προβλήματα διαπροσωπικής προσαρμογής αλλά όχι και ενδοπροσωπικής από τα κορίτσια)</a:t>
            </a:r>
            <a:endParaRPr lang="en-US" altLang="el-GR" sz="2000"/>
          </a:p>
          <a:p>
            <a:pPr eaLnBrk="1" hangingPunct="1">
              <a:lnSpc>
                <a:spcPct val="90000"/>
              </a:lnSpc>
            </a:pPr>
            <a:endParaRPr lang="el-GR" altLang="el-GR" sz="2000"/>
          </a:p>
          <a:p>
            <a:pPr eaLnBrk="1" hangingPunct="1">
              <a:lnSpc>
                <a:spcPct val="90000"/>
              </a:lnSpc>
            </a:pPr>
            <a:r>
              <a:rPr lang="el-GR" altLang="el-GR" sz="2000"/>
              <a:t>Η επίδραση του φύλου στα πρβλ. Διαπροσωπικής προσαρμογής είναι προσθετική στην επίδραση της σχολικής επίδοσης. Έτσι τα αγόρια με Χ.Σ.Ε. παρουσιάζουν τα περισσότερα πρβλ. στη συμπεριφορά τους, ενώ τα κορίτσια με Υ.Μ.Σ.Ε. τα λιγότερα.  </a:t>
            </a:r>
            <a:endParaRPr lang="en-US" altLang="el-GR" sz="2000"/>
          </a:p>
          <a:p>
            <a:pPr eaLnBrk="1" hangingPunct="1">
              <a:lnSpc>
                <a:spcPct val="90000"/>
              </a:lnSpc>
            </a:pPr>
            <a:endParaRPr lang="el-GR" altLang="el-GR" sz="2000"/>
          </a:p>
          <a:p>
            <a:pPr eaLnBrk="1" hangingPunct="1">
              <a:lnSpc>
                <a:spcPct val="90000"/>
              </a:lnSpc>
            </a:pPr>
            <a:r>
              <a:rPr lang="el-GR" altLang="el-GR" sz="2000"/>
              <a:t>Σύμφωνα με τους γονείς το φύλο δεν επιδρά ούτε στη διαπροσωπική ούτε στην ενδοπροσωπική προσαρμογή. </a:t>
            </a:r>
          </a:p>
          <a:p>
            <a:pPr eaLnBrk="1" hangingPunct="1">
              <a:lnSpc>
                <a:spcPct val="90000"/>
              </a:lnSpc>
              <a:buFontTx/>
              <a:buNone/>
            </a:pPr>
            <a:endParaRPr lang="el-GR" altLang="el-GR" sz="2000"/>
          </a:p>
          <a:p>
            <a:pPr eaLnBrk="1" hangingPunct="1">
              <a:lnSpc>
                <a:spcPct val="90000"/>
              </a:lnSpc>
            </a:pPr>
            <a:endParaRPr lang="el-GR" altLang="el-G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BF4CDBDE-689D-D845-1637-8D319D1FD0F6}"/>
              </a:ext>
            </a:extLst>
          </p:cNvPr>
          <p:cNvSpPr>
            <a:spLocks noGrp="1" noChangeArrowheads="1"/>
          </p:cNvSpPr>
          <p:nvPr>
            <p:ph type="title"/>
          </p:nvPr>
        </p:nvSpPr>
        <p:spPr>
          <a:xfrm>
            <a:off x="1992313" y="1"/>
            <a:ext cx="8229600" cy="836613"/>
          </a:xfrm>
        </p:spPr>
        <p:txBody>
          <a:bodyPr/>
          <a:lstStyle/>
          <a:p>
            <a:pPr eaLnBrk="1" hangingPunct="1"/>
            <a:r>
              <a:rPr lang="el-GR" altLang="el-GR" sz="2400" b="1"/>
              <a:t> </a:t>
            </a:r>
            <a:r>
              <a:rPr lang="el-GR" altLang="el-GR" sz="3200" b="1"/>
              <a:t>ΑΠΟΤΕΛΕΣΜΑΤΙΚΟΣ ΕΚΠΑΙΔΕΥΤΙΚΟΣ</a:t>
            </a:r>
            <a:r>
              <a:rPr lang="el-GR" altLang="el-GR" sz="2400"/>
              <a:t> </a:t>
            </a:r>
          </a:p>
        </p:txBody>
      </p:sp>
      <p:sp>
        <p:nvSpPr>
          <p:cNvPr id="13315" name="Rectangle 5">
            <a:extLst>
              <a:ext uri="{FF2B5EF4-FFF2-40B4-BE49-F238E27FC236}">
                <a16:creationId xmlns:a16="http://schemas.microsoft.com/office/drawing/2014/main" id="{0404A3E9-54C8-849A-7334-6DF72277A64E}"/>
              </a:ext>
            </a:extLst>
          </p:cNvPr>
          <p:cNvSpPr>
            <a:spLocks noGrp="1" noChangeArrowheads="1"/>
          </p:cNvSpPr>
          <p:nvPr>
            <p:ph type="body" sz="half" idx="1"/>
          </p:nvPr>
        </p:nvSpPr>
        <p:spPr>
          <a:xfrm>
            <a:off x="1524001" y="908050"/>
            <a:ext cx="4506913" cy="5949950"/>
          </a:xfrm>
        </p:spPr>
        <p:txBody>
          <a:bodyPr/>
          <a:lstStyle/>
          <a:p>
            <a:pPr algn="ctr" eaLnBrk="1" hangingPunct="1">
              <a:lnSpc>
                <a:spcPct val="80000"/>
              </a:lnSpc>
              <a:buFontTx/>
              <a:buNone/>
            </a:pPr>
            <a:r>
              <a:rPr lang="el-GR" altLang="el-GR" sz="2400" b="1" u="sng"/>
              <a:t>ΑΓΟΡΙΑ</a:t>
            </a:r>
          </a:p>
          <a:p>
            <a:pPr eaLnBrk="1" hangingPunct="1">
              <a:lnSpc>
                <a:spcPct val="80000"/>
              </a:lnSpc>
            </a:pPr>
            <a:endParaRPr lang="el-GR" altLang="el-GR" sz="2400" b="1" u="sng"/>
          </a:p>
          <a:p>
            <a:pPr eaLnBrk="1" hangingPunct="1">
              <a:lnSpc>
                <a:spcPct val="80000"/>
              </a:lnSpc>
            </a:pPr>
            <a:r>
              <a:rPr lang="el-GR" altLang="el-GR" sz="1600"/>
              <a:t>Διατηρεί υψηλές προσδοκίες</a:t>
            </a:r>
          </a:p>
          <a:p>
            <a:pPr eaLnBrk="1" hangingPunct="1">
              <a:lnSpc>
                <a:spcPct val="80000"/>
              </a:lnSpc>
            </a:pPr>
            <a:r>
              <a:rPr lang="el-GR" altLang="el-GR" sz="1600"/>
              <a:t>Είναι ειλικρινής</a:t>
            </a:r>
          </a:p>
          <a:p>
            <a:pPr eaLnBrk="1" hangingPunct="1">
              <a:lnSpc>
                <a:spcPct val="80000"/>
              </a:lnSpc>
            </a:pPr>
            <a:r>
              <a:rPr lang="el-GR" altLang="el-GR" sz="1600"/>
              <a:t>Ξέρει ότι τα αγόρια είναι συναισθηματικά και τα βοηθά να εκφραστούν μέσα από δραστηριότητες</a:t>
            </a:r>
          </a:p>
          <a:p>
            <a:pPr eaLnBrk="1" hangingPunct="1">
              <a:lnSpc>
                <a:spcPct val="80000"/>
              </a:lnSpc>
            </a:pPr>
            <a:r>
              <a:rPr lang="el-GR" altLang="el-GR" sz="1600"/>
              <a:t>Διδάσκει δεξιότητες διαχείρισης του θυμού</a:t>
            </a:r>
          </a:p>
          <a:p>
            <a:pPr eaLnBrk="1" hangingPunct="1">
              <a:lnSpc>
                <a:spcPct val="80000"/>
              </a:lnSpc>
            </a:pPr>
            <a:r>
              <a:rPr lang="el-GR" altLang="el-GR" sz="1600"/>
              <a:t>Θέτει κανόνες και τους εφαρμόζει </a:t>
            </a:r>
          </a:p>
          <a:p>
            <a:pPr eaLnBrk="1" hangingPunct="1">
              <a:lnSpc>
                <a:spcPct val="80000"/>
              </a:lnSpc>
            </a:pPr>
            <a:r>
              <a:rPr lang="el-GR" altLang="el-GR" sz="1600"/>
              <a:t>Δεν παίρνει τα πράγματα προσωπικά (θέμα εξουσίας)</a:t>
            </a:r>
          </a:p>
          <a:p>
            <a:pPr eaLnBrk="1" hangingPunct="1">
              <a:lnSpc>
                <a:spcPct val="80000"/>
              </a:lnSpc>
            </a:pPr>
            <a:r>
              <a:rPr lang="el-GR" altLang="el-GR" sz="1600"/>
              <a:t>Συζητά τα στερεότυπα</a:t>
            </a:r>
          </a:p>
          <a:p>
            <a:pPr eaLnBrk="1" hangingPunct="1">
              <a:lnSpc>
                <a:spcPct val="80000"/>
              </a:lnSpc>
            </a:pPr>
            <a:r>
              <a:rPr lang="el-GR" altLang="el-GR" sz="1600"/>
              <a:t>Αυτοαποκαλύπτεται </a:t>
            </a:r>
          </a:p>
          <a:p>
            <a:pPr eaLnBrk="1" hangingPunct="1">
              <a:lnSpc>
                <a:spcPct val="80000"/>
              </a:lnSpc>
            </a:pPr>
            <a:r>
              <a:rPr lang="el-GR" altLang="el-GR" sz="1600"/>
              <a:t>Κατανοεί ότι τα αγόρια έχουν χιούμορ και ενεργητικότητα και προσεγγίζει ευέλικτα</a:t>
            </a:r>
          </a:p>
          <a:p>
            <a:pPr eaLnBrk="1" hangingPunct="1">
              <a:lnSpc>
                <a:spcPct val="80000"/>
              </a:lnSpc>
            </a:pPr>
            <a:r>
              <a:rPr lang="el-GR" altLang="el-GR" sz="1600"/>
              <a:t>Αναπτύσσει το γραπτό και τον προφορικό λόγο με καταιγισμό ιδεών και εικονοποίηση της σκέψης τους (μεταγνώση) </a:t>
            </a:r>
            <a:endParaRPr lang="en-US" altLang="el-GR" sz="1600"/>
          </a:p>
          <a:p>
            <a:pPr eaLnBrk="1" hangingPunct="1">
              <a:lnSpc>
                <a:spcPct val="80000"/>
              </a:lnSpc>
            </a:pPr>
            <a:r>
              <a:rPr lang="el-GR" altLang="el-GR" sz="1600"/>
              <a:t>Προτείνει λογοτεχνικά βιβλία με περιεχόμενο που τα ενδιαφέρει και επιδιώκει συναντήσεις με άνδρες συγγραφείς</a:t>
            </a:r>
          </a:p>
          <a:p>
            <a:pPr eaLnBrk="1" hangingPunct="1">
              <a:lnSpc>
                <a:spcPct val="80000"/>
              </a:lnSpc>
            </a:pPr>
            <a:r>
              <a:rPr lang="el-GR" altLang="el-GR" sz="1600"/>
              <a:t>Επιτρέπει την κίνηση, κάνει διαλείμματα,</a:t>
            </a:r>
            <a:endParaRPr lang="en-US" altLang="el-GR" sz="1600"/>
          </a:p>
          <a:p>
            <a:pPr eaLnBrk="1" hangingPunct="1">
              <a:lnSpc>
                <a:spcPct val="80000"/>
              </a:lnSpc>
            </a:pPr>
            <a:r>
              <a:rPr lang="el-GR" altLang="el-GR" sz="1600"/>
              <a:t> </a:t>
            </a:r>
            <a:r>
              <a:rPr lang="en-US" altLang="el-GR" sz="1600"/>
              <a:t>BRAIN GYM</a:t>
            </a:r>
            <a:endParaRPr lang="el-GR" altLang="el-GR" sz="1600"/>
          </a:p>
          <a:p>
            <a:pPr eaLnBrk="1" hangingPunct="1">
              <a:lnSpc>
                <a:spcPct val="80000"/>
              </a:lnSpc>
            </a:pPr>
            <a:endParaRPr lang="el-GR" altLang="el-GR" sz="1600"/>
          </a:p>
        </p:txBody>
      </p:sp>
      <p:sp>
        <p:nvSpPr>
          <p:cNvPr id="13316" name="Rectangle 6">
            <a:extLst>
              <a:ext uri="{FF2B5EF4-FFF2-40B4-BE49-F238E27FC236}">
                <a16:creationId xmlns:a16="http://schemas.microsoft.com/office/drawing/2014/main" id="{3CB2C795-D958-98AB-F28F-7285B9197EB9}"/>
              </a:ext>
            </a:extLst>
          </p:cNvPr>
          <p:cNvSpPr>
            <a:spLocks noGrp="1" noChangeArrowheads="1"/>
          </p:cNvSpPr>
          <p:nvPr>
            <p:ph type="body" sz="half" idx="2"/>
          </p:nvPr>
        </p:nvSpPr>
        <p:spPr>
          <a:xfrm>
            <a:off x="6172200" y="908050"/>
            <a:ext cx="4495800" cy="6121400"/>
          </a:xfrm>
        </p:spPr>
        <p:txBody>
          <a:bodyPr/>
          <a:lstStyle/>
          <a:p>
            <a:pPr algn="ctr" eaLnBrk="1" hangingPunct="1">
              <a:lnSpc>
                <a:spcPct val="80000"/>
              </a:lnSpc>
              <a:buFontTx/>
              <a:buNone/>
            </a:pPr>
            <a:r>
              <a:rPr lang="el-GR" altLang="el-GR" sz="2400" b="1" u="sng"/>
              <a:t>ΚΟΡΙΤΣΙΑ</a:t>
            </a:r>
            <a:endParaRPr lang="en-US" altLang="el-GR" sz="2400" b="1" u="sng"/>
          </a:p>
          <a:p>
            <a:pPr algn="ctr" eaLnBrk="1" hangingPunct="1">
              <a:lnSpc>
                <a:spcPct val="80000"/>
              </a:lnSpc>
              <a:buFontTx/>
              <a:buNone/>
            </a:pPr>
            <a:endParaRPr lang="el-GR" altLang="el-GR" sz="2400"/>
          </a:p>
          <a:p>
            <a:pPr eaLnBrk="1" hangingPunct="1">
              <a:lnSpc>
                <a:spcPct val="80000"/>
              </a:lnSpc>
            </a:pPr>
            <a:r>
              <a:rPr lang="el-GR" altLang="el-GR" sz="1600"/>
              <a:t>Καθοδηγεί να διατυπώνουν καλές ερωτήσεις και να επεξεργάζονται προσεκτικά τις πληροφορίες</a:t>
            </a:r>
          </a:p>
          <a:p>
            <a:pPr eaLnBrk="1" hangingPunct="1">
              <a:lnSpc>
                <a:spcPct val="80000"/>
              </a:lnSpc>
            </a:pPr>
            <a:r>
              <a:rPr lang="el-GR" altLang="el-GR" sz="1600"/>
              <a:t>Ενθαρρύνει να ρισκάρουν  και να δρουν ανεξάρτητα</a:t>
            </a:r>
          </a:p>
          <a:p>
            <a:pPr eaLnBrk="1" hangingPunct="1">
              <a:lnSpc>
                <a:spcPct val="80000"/>
              </a:lnSpc>
            </a:pPr>
            <a:r>
              <a:rPr lang="el-GR" altLang="el-GR" sz="1600"/>
              <a:t>Αποτρέπει από το  να απολογούνται χωρίς λόγο</a:t>
            </a:r>
          </a:p>
          <a:p>
            <a:pPr eaLnBrk="1" hangingPunct="1">
              <a:lnSpc>
                <a:spcPct val="80000"/>
              </a:lnSpc>
            </a:pPr>
            <a:r>
              <a:rPr lang="el-GR" altLang="el-GR" sz="1600"/>
              <a:t>Συμβουλεύει να μην ξεχνούν τις ανάγκες τους </a:t>
            </a:r>
          </a:p>
          <a:p>
            <a:pPr eaLnBrk="1" hangingPunct="1">
              <a:lnSpc>
                <a:spcPct val="80000"/>
              </a:lnSpc>
            </a:pPr>
            <a:r>
              <a:rPr lang="el-GR" altLang="el-GR" sz="1600"/>
              <a:t>Μοιράζεται μαζί τους σκέψεις και ανησυχίες</a:t>
            </a:r>
          </a:p>
          <a:p>
            <a:pPr eaLnBrk="1" hangingPunct="1">
              <a:lnSpc>
                <a:spcPct val="80000"/>
              </a:lnSpc>
            </a:pPr>
            <a:r>
              <a:rPr lang="el-GR" altLang="el-GR" sz="1600"/>
              <a:t>Επενδύει στις γλωσσικές τους ικανότητες και βελτιώνει με  δραστηριότητες τη χωρική τους ικανότητα</a:t>
            </a:r>
          </a:p>
          <a:p>
            <a:pPr eaLnBrk="1" hangingPunct="1">
              <a:lnSpc>
                <a:spcPct val="80000"/>
              </a:lnSpc>
            </a:pPr>
            <a:r>
              <a:rPr lang="el-GR" altLang="el-GR" sz="1600"/>
              <a:t>Δημιουργεί ομάδες κοριτσιών σε μαθήματα όπως η λογοτεχνία</a:t>
            </a:r>
          </a:p>
          <a:p>
            <a:pPr eaLnBrk="1" hangingPunct="1">
              <a:lnSpc>
                <a:spcPct val="80000"/>
              </a:lnSpc>
            </a:pPr>
            <a:r>
              <a:rPr lang="el-GR" altLang="el-GR" sz="1600"/>
              <a:t>Διδάσκει δεξιότητες διαχείρισης του άγχους</a:t>
            </a:r>
          </a:p>
          <a:p>
            <a:pPr eaLnBrk="1" hangingPunct="1">
              <a:lnSpc>
                <a:spcPct val="80000"/>
              </a:lnSpc>
            </a:pPr>
            <a:r>
              <a:rPr lang="el-GR" altLang="el-GR" sz="1600"/>
              <a:t>Συζητά για τα πρότυπα των Μ.Μ.Ε. και δίνει έμφαση στην προσωπική ευτυχία που απορρέει από το σεβασμό και την πλήρη αποδοχή του εαυτού τους</a:t>
            </a:r>
          </a:p>
          <a:p>
            <a:pPr eaLnBrk="1" hangingPunct="1">
              <a:lnSpc>
                <a:spcPct val="80000"/>
              </a:lnSpc>
            </a:pPr>
            <a:endParaRPr lang="el-GR" altLang="el-GR" sz="1600"/>
          </a:p>
          <a:p>
            <a:pPr eaLnBrk="1" hangingPunct="1">
              <a:lnSpc>
                <a:spcPct val="80000"/>
              </a:lnSpc>
            </a:pPr>
            <a:endParaRPr lang="el-GR" altLang="el-GR" sz="1600"/>
          </a:p>
          <a:p>
            <a:pPr eaLnBrk="1" hangingPunct="1">
              <a:lnSpc>
                <a:spcPct val="80000"/>
              </a:lnSpc>
            </a:pPr>
            <a:endParaRPr lang="el-GR" altLang="el-GR"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Εικόνα 062">
            <a:extLst>
              <a:ext uri="{FF2B5EF4-FFF2-40B4-BE49-F238E27FC236}">
                <a16:creationId xmlns:a16="http://schemas.microsoft.com/office/drawing/2014/main" id="{CCBD01BD-7DB7-0FA6-66F0-34BC011C0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404813"/>
            <a:ext cx="5400675"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Εικόνα 059">
            <a:extLst>
              <a:ext uri="{FF2B5EF4-FFF2-40B4-BE49-F238E27FC236}">
                <a16:creationId xmlns:a16="http://schemas.microsoft.com/office/drawing/2014/main" id="{183B1E74-2AB7-03D4-8C4D-7E1A10505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7350"/>
            <a:ext cx="91440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3A24DD-3627-2979-C7A3-992104F4C24E}"/>
              </a:ext>
            </a:extLst>
          </p:cNvPr>
          <p:cNvSpPr>
            <a:spLocks noGrp="1"/>
          </p:cNvSpPr>
          <p:nvPr>
            <p:ph type="ctrTitle"/>
          </p:nvPr>
        </p:nvSpPr>
        <p:spPr>
          <a:xfrm>
            <a:off x="1370692" y="4220681"/>
            <a:ext cx="9440034" cy="1088336"/>
          </a:xfrm>
        </p:spPr>
        <p:txBody>
          <a:bodyPr>
            <a:noAutofit/>
          </a:bodyPr>
          <a:lstStyle/>
          <a:p>
            <a:br>
              <a:rPr kumimoji="0" lang="el-GR" sz="12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br>
              <a:rPr kumimoji="0" lang="el-GR" sz="7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Γνωστικές διεργασίες επεξεργασίας των πληροφοριών </a:t>
            </a:r>
            <a:b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στα άτομα με Δυσκολίες Μάθησης ή/και ΔΕΠ.-Υ.</a:t>
            </a:r>
            <a:endParaRPr lang="el-GR" sz="2800" dirty="0">
              <a:solidFill>
                <a:srgbClr val="FFFF00"/>
              </a:solidFill>
            </a:endParaRPr>
          </a:p>
        </p:txBody>
      </p:sp>
      <p:sp>
        <p:nvSpPr>
          <p:cNvPr id="3" name="Υπότιτλος 2">
            <a:extLst>
              <a:ext uri="{FF2B5EF4-FFF2-40B4-BE49-F238E27FC236}">
                <a16:creationId xmlns:a16="http://schemas.microsoft.com/office/drawing/2014/main" id="{B246F702-C9DC-9B7D-CB5D-228E260E6FD1}"/>
              </a:ext>
            </a:extLst>
          </p:cNvPr>
          <p:cNvSpPr>
            <a:spLocks noGrp="1"/>
          </p:cNvSpPr>
          <p:nvPr>
            <p:ph type="subTitle" idx="1"/>
          </p:nvPr>
        </p:nvSpPr>
        <p:spPr>
          <a:xfrm>
            <a:off x="-6914" y="5309016"/>
            <a:ext cx="12181419" cy="1411823"/>
          </a:xfrm>
        </p:spPr>
        <p:txBody>
          <a:bodyPr>
            <a:normAutofit/>
          </a:bodyPr>
          <a:lstStyle/>
          <a:p>
            <a: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ΑΝΔΡΕΑΣ  ΓΡ. ΚΑΝΔΑΡΑΚΗΣ, </a:t>
            </a:r>
            <a:r>
              <a:rPr kumimoji="0" lang="el-GR" sz="1600" b="1" i="0" u="none" strike="noStrike" kern="1200" cap="none" spc="0" normalizeH="0" baseline="0" noProof="0" dirty="0" err="1">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PhD</a:t>
            </a:r>
            <a:b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6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ΕΙΔΙΚΟΣ ΨΥΧΟΠΑΙΔΑΓΩΓΟΣ &amp; ΣΥΜΒΟΥΛΟΣ ΟΙΚΟΓΕΝΕΙΑΣ</a:t>
            </a:r>
            <a:b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2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ΥΠΕΥΘΥΝΟΣ ΤΜΗΜΑΤΟΣ ΨΥΧΟΠΑΙΔΑΓΩΓΙΚΗΣ ΑΝΤΙΜΕΤΩΠΙΣΗΣ ΔΥΣΚΟΛΙΩΝ ΜΑΘΗΣΗΣ ΚΑΙ ΣΥΜΠΕΡΙΦΟΡΑΣ </a:t>
            </a:r>
            <a:b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ΣΤΗΝ ΕΛΛΗΝΙΚΗ ΕΤΑΙΡΕΙΑ ΙΑΤΡΙΚΗΣ ΨΥΧΟΛΟΓΙΑΣ</a:t>
            </a:r>
            <a:endParaRPr lang="el-GR" sz="1200" dirty="0">
              <a:solidFill>
                <a:srgbClr val="FFFF00"/>
              </a:solidFill>
            </a:endParaRPr>
          </a:p>
        </p:txBody>
      </p:sp>
      <p:pic>
        <p:nvPicPr>
          <p:cNvPr id="13" name="Picture 3" descr="Φωτισμένο τεχνολογικό δίκτυο σε σκοτεινό φόντο">
            <a:extLst>
              <a:ext uri="{FF2B5EF4-FFF2-40B4-BE49-F238E27FC236}">
                <a16:creationId xmlns:a16="http://schemas.microsoft.com/office/drawing/2014/main" id="{83558EB2-B429-B883-1D42-D830273B6D7B}"/>
              </a:ext>
            </a:extLst>
          </p:cNvPr>
          <p:cNvPicPr>
            <a:picLocks noChangeAspect="1"/>
          </p:cNvPicPr>
          <p:nvPr/>
        </p:nvPicPr>
        <p:blipFill rotWithShape="1">
          <a:blip r:embed="rId2"/>
          <a:srcRect t="19792" r="-1" b="18698"/>
          <a:stretch/>
        </p:blipFill>
        <p:spPr>
          <a:xfrm>
            <a:off x="-1" y="-1"/>
            <a:ext cx="12198915" cy="4220682"/>
          </a:xfrm>
          <a:prstGeom prst="rect">
            <a:avLst/>
          </a:prstGeom>
        </p:spPr>
      </p:pic>
    </p:spTree>
    <p:extLst>
      <p:ext uri="{BB962C8B-B14F-4D97-AF65-F5344CB8AC3E}">
        <p14:creationId xmlns:p14="http://schemas.microsoft.com/office/powerpoint/2010/main" val="67947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5360"/>
            <a:ext cx="12192000" cy="6832640"/>
          </a:xfrm>
          <a:prstGeom prst="rect">
            <a:avLst/>
          </a:prstGeom>
        </p:spPr>
        <p:txBody>
          <a:bodyPr wrap="square">
            <a:spAutoFit/>
          </a:bodyPr>
          <a:lstStyle/>
          <a:p>
            <a:r>
              <a:rPr lang="el-GR" sz="2400" b="1" i="1" dirty="0">
                <a:solidFill>
                  <a:prstClr val="black"/>
                </a:solidFill>
                <a:latin typeface="Arial"/>
              </a:rPr>
              <a:t>Συμπεριληπτική εκπαίδευση </a:t>
            </a:r>
            <a:r>
              <a:rPr lang="el-GR" sz="2400" b="1" dirty="0">
                <a:solidFill>
                  <a:prstClr val="black"/>
                </a:solidFill>
                <a:latin typeface="Arial"/>
              </a:rPr>
              <a:t>:</a:t>
            </a:r>
          </a:p>
          <a:p>
            <a:endParaRPr lang="el-GR" sz="2000" dirty="0">
              <a:solidFill>
                <a:prstClr val="black"/>
              </a:solidFill>
              <a:latin typeface="Arial"/>
            </a:endParaRPr>
          </a:p>
          <a:p>
            <a:pPr algn="just"/>
            <a:r>
              <a:rPr lang="el-GR" sz="2800"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endParaRPr lang="el-GR" sz="2800" dirty="0">
              <a:solidFill>
                <a:prstClr val="black"/>
              </a:solidFill>
              <a:latin typeface="Arial,Italic"/>
            </a:endParaRPr>
          </a:p>
          <a:p>
            <a:pPr algn="ctr"/>
            <a:r>
              <a:rPr lang="el-GR" sz="2800" b="1" i="1" dirty="0">
                <a:solidFill>
                  <a:prstClr val="black"/>
                </a:solidFill>
                <a:latin typeface="Arial,Italic"/>
              </a:rPr>
              <a:t>ΤΟ ΠΡΟΓΡΑΜΜΑ ΤΩΝ Ν.Τ.Π. ΓΙΑ ΤΗ ΣΥΜΠΕΡΙΛΗΠΤΙΚΗ ΕΚΠΑΙΔΕΥΣΗ:</a:t>
            </a:r>
          </a:p>
          <a:p>
            <a:pPr algn="ctr"/>
            <a:endParaRPr lang="el-GR" sz="2800" b="1" i="1" dirty="0">
              <a:solidFill>
                <a:prstClr val="black"/>
              </a:solidFill>
              <a:latin typeface="Arial,Italic"/>
            </a:endParaRPr>
          </a:p>
          <a:p>
            <a:pPr algn="just"/>
            <a:r>
              <a:rPr lang="el-GR" sz="2000" dirty="0">
                <a:solidFill>
                  <a:prstClr val="black"/>
                </a:solidFill>
                <a:latin typeface="Arial"/>
              </a:rPr>
              <a:t>Π.χ. Όταν </a:t>
            </a:r>
            <a:r>
              <a:rPr lang="el-GR" sz="2000" b="1" dirty="0">
                <a:solidFill>
                  <a:prstClr val="black"/>
                </a:solidFill>
                <a:latin typeface="Arial"/>
              </a:rPr>
              <a:t>ένας μαθητής με ειδικές εκπαιδευτικές ανάγκες (συν)</a:t>
            </a:r>
            <a:r>
              <a:rPr lang="el-GR" sz="2000" dirty="0">
                <a:solidFill>
                  <a:prstClr val="black"/>
                </a:solidFill>
                <a:latin typeface="Arial"/>
              </a:rPr>
              <a:t>εκπαιδεύεται σε μια </a:t>
            </a:r>
            <a:r>
              <a:rPr lang="el-GR" sz="2000" b="1" dirty="0">
                <a:solidFill>
                  <a:prstClr val="black"/>
                </a:solidFill>
                <a:latin typeface="Arial"/>
              </a:rPr>
              <a:t>κανονική/συνηθισμένη τάξη </a:t>
            </a:r>
            <a:r>
              <a:rPr lang="el-GR" sz="2000" dirty="0">
                <a:solidFill>
                  <a:prstClr val="black"/>
                </a:solidFill>
                <a:latin typeface="Arial"/>
              </a:rPr>
              <a:t>με συμμαθητές χωρίς δυσκολίες μάθησης ή/και προβλήματα συμπεριφοράς για το μεγαλύτερο μέρος της σχολικής εβδομάδας και χρησιμοποιεί </a:t>
            </a:r>
            <a:r>
              <a:rPr lang="el-GR" sz="2000" b="1" i="1" dirty="0">
                <a:solidFill>
                  <a:prstClr val="black"/>
                </a:solidFill>
                <a:latin typeface="Arial,Italic"/>
              </a:rPr>
              <a:t>διαδεδομένες τεχνολογίες</a:t>
            </a:r>
            <a:r>
              <a:rPr lang="el-GR" sz="2000" i="1" dirty="0">
                <a:solidFill>
                  <a:prstClr val="black"/>
                </a:solidFill>
                <a:latin typeface="Arial,Italic"/>
              </a:rPr>
              <a:t> (</a:t>
            </a:r>
            <a:r>
              <a:rPr lang="el-GR" sz="2000" dirty="0">
                <a:solidFill>
                  <a:prstClr val="black"/>
                </a:solidFill>
                <a:latin typeface="Arial,Italic"/>
              </a:rPr>
              <a:t>φορητούς υπολογιστές, ταμπλέτες και περιφερειακά, διαδραστικούς πίνακες, κινητά τηλέφωνα, κ.λπ</a:t>
            </a:r>
            <a:r>
              <a:rPr lang="el-GR" sz="2000" i="1" dirty="0">
                <a:solidFill>
                  <a:prstClr val="black"/>
                </a:solidFill>
                <a:latin typeface="Arial,Italic"/>
              </a:rPr>
              <a:t>.</a:t>
            </a:r>
            <a:r>
              <a:rPr lang="el-GR" sz="2000" dirty="0">
                <a:solidFill>
                  <a:prstClr val="black"/>
                </a:solidFill>
                <a:latin typeface="Arial"/>
              </a:rPr>
              <a:t>) ή/και  </a:t>
            </a:r>
            <a:r>
              <a:rPr lang="el-GR" sz="2000" b="1" i="1" dirty="0">
                <a:solidFill>
                  <a:prstClr val="black"/>
                </a:solidFill>
                <a:latin typeface="Arial,Italic"/>
              </a:rPr>
              <a:t>υποστηρικτικές τεχνολογίες </a:t>
            </a:r>
            <a:r>
              <a:rPr lang="el-GR" sz="2000" dirty="0">
                <a:solidFill>
                  <a:prstClr val="black"/>
                </a:solidFill>
                <a:latin typeface="Arial,Italic"/>
              </a:rPr>
              <a:t> (π.χ. </a:t>
            </a:r>
            <a:r>
              <a:rPr lang="el-GR" sz="2000" dirty="0">
                <a:solidFill>
                  <a:prstClr val="black"/>
                </a:solidFill>
                <a:latin typeface="Arial"/>
              </a:rPr>
              <a:t>συσκευές κινητικότητας, βοηθήματα για την υποστήριξη της ακοής, εναλλακτικά πληκτρολόγια…).</a:t>
            </a:r>
          </a:p>
          <a:p>
            <a:pPr algn="ctr"/>
            <a:r>
              <a:rPr lang="el-GR" sz="2000" b="1" i="1" dirty="0">
                <a:solidFill>
                  <a:prstClr val="black"/>
                </a:solidFill>
                <a:latin typeface="Arial,Italic"/>
              </a:rPr>
              <a:t>Οι Ν.Τ.Π. χρησιμοποιούνται τόσο σε ειδικά όσο και </a:t>
            </a:r>
          </a:p>
          <a:p>
            <a:pPr algn="ctr"/>
            <a:r>
              <a:rPr lang="el-GR" sz="2000" b="1" i="1" dirty="0">
                <a:solidFill>
                  <a:prstClr val="black"/>
                </a:solidFill>
                <a:latin typeface="Arial,Italic"/>
              </a:rPr>
              <a:t>σε συμπεριληπτικά εκπαιδευτικά</a:t>
            </a:r>
          </a:p>
          <a:p>
            <a:pPr algn="ctr"/>
            <a:r>
              <a:rPr lang="el-GR" sz="2000"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246297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2.wp.com/antikleidi.com/wp-content/uploads/2014/06/971978_535804926478107_1301936771_n.jpg"/>
          <p:cNvPicPr>
            <a:picLocks noChangeAspect="1" noChangeArrowheads="1"/>
          </p:cNvPicPr>
          <p:nvPr/>
        </p:nvPicPr>
        <p:blipFill>
          <a:blip r:embed="rId2"/>
          <a:srcRect/>
          <a:stretch>
            <a:fillRect/>
          </a:stretch>
        </p:blipFill>
        <p:spPr bwMode="auto">
          <a:xfrm>
            <a:off x="2738415" y="0"/>
            <a:ext cx="6429420" cy="6858000"/>
          </a:xfrm>
          <a:prstGeom prst="rect">
            <a:avLst/>
          </a:prstGeom>
          <a:noFill/>
        </p:spPr>
      </p:pic>
      <p:sp>
        <p:nvSpPr>
          <p:cNvPr id="3" name="2 - Ορθογώνιο"/>
          <p:cNvSpPr/>
          <p:nvPr/>
        </p:nvSpPr>
        <p:spPr>
          <a:xfrm>
            <a:off x="2738414" y="6286496"/>
            <a:ext cx="6429420"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white"/>
                </a:solidFill>
                <a:latin typeface="Calibri"/>
              </a:rPr>
              <a:t>Το να πιστεύω στην πρόοδο, δε σημαίνει ότι πιστεύω ότι …</a:t>
            </a:r>
          </a:p>
          <a:p>
            <a:pPr algn="ctr"/>
            <a:r>
              <a:rPr lang="el-GR" b="1" dirty="0">
                <a:solidFill>
                  <a:prstClr val="white"/>
                </a:solidFill>
                <a:latin typeface="Calibri"/>
              </a:rPr>
              <a:t>έχει γίνει πρόοδος!!!</a:t>
            </a:r>
            <a:endParaRPr lang="el-GR" dirty="0">
              <a:solidFill>
                <a:prstClr val="white"/>
              </a:solidFill>
              <a:latin typeface="Calibri"/>
            </a:endParaRPr>
          </a:p>
        </p:txBody>
      </p:sp>
    </p:spTree>
    <p:extLst>
      <p:ext uri="{BB962C8B-B14F-4D97-AF65-F5344CB8AC3E}">
        <p14:creationId xmlns:p14="http://schemas.microsoft.com/office/powerpoint/2010/main" val="197774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411504"/>
            <a:ext cx="9036496" cy="1477328"/>
          </a:xfrm>
          <a:prstGeom prst="rect">
            <a:avLst/>
          </a:prstGeom>
          <a:noFill/>
        </p:spPr>
        <p:txBody>
          <a:bodyPr wrap="square" rtlCol="0">
            <a:spAutoFit/>
          </a:bodyPr>
          <a:lstStyle/>
          <a:p>
            <a:pPr algn="just"/>
            <a:r>
              <a:rPr lang="el-GR" dirty="0">
                <a:solidFill>
                  <a:prstClr val="black"/>
                </a:solidFill>
                <a:latin typeface="Calibri"/>
              </a:rPr>
              <a:t>‘Βομβαρδισμός’ από μεγάλο όγκο περιττών-επικίνδυνων πληροφοριών και λέξεων που έχουν χάσει το αληθινό τους περιεχόμενο. Η προσοχή εύκολα αποσπάται και η σκέψη αποπροσανατολίζεται! Είναι απαραίτητο να αναπτύξουμε/βελτιώσουμε εγκαίρως τις προσωπικές μεταγνωστικές δεξιότητες αξιολόγησης των πληροφοριών και της συγκέντρωσης των μαθητών μας!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476672"/>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188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428626"/>
            <a:ext cx="9144000" cy="6429375"/>
          </a:xfrm>
        </p:spPr>
        <p:txBody>
          <a:bodyPr>
            <a:noAutofit/>
          </a:bodyPr>
          <a:lstStyle/>
          <a:p>
            <a:pPr algn="l"/>
            <a:r>
              <a:rPr lang="el-GR" sz="2800" b="1" dirty="0"/>
              <a:t>«Η Κατάσταση των Παιδιών στον Κόσμο</a:t>
            </a:r>
            <a:r>
              <a:rPr lang="en-US" sz="2800" b="1" dirty="0"/>
              <a:t> </a:t>
            </a:r>
            <a:r>
              <a:rPr lang="el-GR" sz="2800" b="1" dirty="0"/>
              <a:t>το 2017: </a:t>
            </a:r>
            <a:br>
              <a:rPr lang="el-GR" sz="2800" b="1" dirty="0"/>
            </a:br>
            <a:r>
              <a:rPr lang="el-GR" sz="2800" b="1" dirty="0"/>
              <a:t>Τα παιδιά σε έναν ψηφιακό κόσμο», </a:t>
            </a:r>
            <a:r>
              <a:rPr lang="en-US" sz="2000" b="1" i="1" dirty="0"/>
              <a:t>UNICEF</a:t>
            </a:r>
            <a:br>
              <a:rPr lang="en-US" sz="2400" b="1" dirty="0"/>
            </a:br>
            <a:br>
              <a:rPr lang="en-US" sz="2800" b="1" dirty="0"/>
            </a:br>
            <a:r>
              <a:rPr lang="en-US" sz="2400" b="1" dirty="0"/>
              <a:t>1. </a:t>
            </a:r>
            <a:r>
              <a:rPr lang="el-GR" sz="2400" b="1" dirty="0"/>
              <a:t>Ένας στους τρεις χρήστες </a:t>
            </a:r>
            <a:r>
              <a:rPr lang="el-GR" sz="2400" dirty="0"/>
              <a:t>του Διαδικτύου παγκοσμίως είναι </a:t>
            </a:r>
            <a:r>
              <a:rPr lang="el-GR" sz="2400" b="1" dirty="0"/>
              <a:t>παιδί</a:t>
            </a:r>
            <a:br>
              <a:rPr lang="el-GR" sz="2400" dirty="0"/>
            </a:br>
            <a:r>
              <a:rPr lang="el-GR" sz="2400" dirty="0"/>
              <a:t> </a:t>
            </a:r>
            <a:br>
              <a:rPr lang="el-GR" sz="2400" dirty="0"/>
            </a:br>
            <a:r>
              <a:rPr lang="en-US" sz="2400" b="1" dirty="0"/>
              <a:t>2. </a:t>
            </a:r>
            <a:r>
              <a:rPr lang="el-GR" sz="2400" dirty="0"/>
              <a:t>Η πανταχού παρουσία των </a:t>
            </a:r>
            <a:r>
              <a:rPr lang="el-GR" sz="2400" b="1" dirty="0"/>
              <a:t>φορητών συσκευών</a:t>
            </a:r>
            <a:r>
              <a:rPr lang="el-GR" sz="2400" dirty="0"/>
              <a:t>, σύμφωνα με την έκθεση, έχει κάνει τη διαδικτυακή πρόσβαση για πολλά παιδιά </a:t>
            </a:r>
            <a:r>
              <a:rPr lang="el-GR" sz="2400" b="1" dirty="0"/>
              <a:t>λιγότερο ελεγχόμενη  </a:t>
            </a:r>
            <a:r>
              <a:rPr lang="el-GR" sz="2400" dirty="0"/>
              <a:t>και ενδεχομένως πιο </a:t>
            </a:r>
            <a:r>
              <a:rPr lang="el-GR" sz="2400" b="1" dirty="0"/>
              <a:t>επικίνδυνη</a:t>
            </a:r>
            <a:br>
              <a:rPr lang="el-GR" sz="2400" dirty="0"/>
            </a:br>
            <a:br>
              <a:rPr lang="el-GR" sz="2400" dirty="0"/>
            </a:br>
            <a:r>
              <a:rPr lang="en-US" sz="2400" b="1" dirty="0"/>
              <a:t>3. </a:t>
            </a:r>
            <a:r>
              <a:rPr lang="el-GR" sz="2400" dirty="0"/>
              <a:t>Τόσο </a:t>
            </a:r>
            <a:r>
              <a:rPr lang="el-GR" sz="2400" b="1" dirty="0"/>
              <a:t>οι κυβερνήσεις </a:t>
            </a:r>
            <a:r>
              <a:rPr lang="el-GR" sz="2400" dirty="0"/>
              <a:t>όσο και </a:t>
            </a:r>
            <a:r>
              <a:rPr lang="el-GR" sz="2400" b="1" dirty="0"/>
              <a:t>ο ιδιωτικός τομέας</a:t>
            </a:r>
            <a:r>
              <a:rPr lang="el-GR" sz="2400" dirty="0"/>
              <a:t>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a:t>
            </a:r>
            <a:br>
              <a:rPr lang="el-GR" sz="1800" dirty="0"/>
            </a:br>
            <a:endParaRPr lang="el-GR" sz="1800" dirty="0"/>
          </a:p>
        </p:txBody>
      </p:sp>
    </p:spTree>
    <p:extLst>
      <p:ext uri="{BB962C8B-B14F-4D97-AF65-F5344CB8AC3E}">
        <p14:creationId xmlns:p14="http://schemas.microsoft.com/office/powerpoint/2010/main" val="17138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2438400" y="333375"/>
            <a:ext cx="8229600" cy="647700"/>
          </a:xfrm>
        </p:spPr>
        <p:txBody>
          <a:bodyPr>
            <a:noAutofit/>
          </a:bodyPr>
          <a:lstStyle/>
          <a:p>
            <a:pPr algn="l"/>
            <a:br>
              <a:rPr lang="el-GR" sz="2800" dirty="0"/>
            </a:br>
            <a:br>
              <a:rPr lang="el-GR" sz="2800" dirty="0"/>
            </a:br>
            <a:br>
              <a:rPr lang="el-GR" sz="2800" dirty="0"/>
            </a:br>
            <a:br>
              <a:rPr lang="el-GR" sz="2000" dirty="0"/>
            </a:br>
            <a:r>
              <a:rPr lang="el-GR" sz="2400" dirty="0"/>
              <a:t>Βρέφη 6 μηνών χρησιμοποιούν Φορητές Συσκευές (ΦΣ)</a:t>
            </a:r>
            <a:br>
              <a:rPr lang="el-GR" sz="2400" dirty="0"/>
            </a:br>
            <a:r>
              <a:rPr lang="el-GR" sz="2400" dirty="0"/>
              <a:t>Νήπια 1 έτους χρησιμοποιούν ΦΣ τουλάχιστον 1</a:t>
            </a:r>
            <a:r>
              <a:rPr lang="en-US" sz="2400" dirty="0"/>
              <a:t>h/day</a:t>
            </a:r>
            <a:br>
              <a:rPr lang="en-US" sz="2400" dirty="0"/>
            </a:br>
            <a:r>
              <a:rPr lang="el-GR" sz="2400" dirty="0"/>
              <a:t>Τα περισσότερα δίχρονα νήπια χρησιμοποιούν ΦΣ.</a:t>
            </a:r>
            <a:br>
              <a:rPr lang="el-GR" sz="2400" dirty="0"/>
            </a:br>
            <a:br>
              <a:rPr lang="el-GR" sz="2400" dirty="0"/>
            </a:br>
            <a:endParaRPr lang="el-G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3" y="2060849"/>
            <a:ext cx="388843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613" y="2060849"/>
            <a:ext cx="439248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49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991544" y="3212976"/>
            <a:ext cx="8229600" cy="493712"/>
          </a:xfrm>
        </p:spPr>
        <p:txBody>
          <a:bodyPr>
            <a:normAutofit fontScale="90000"/>
          </a:bodyPr>
          <a:lstStyle/>
          <a:p>
            <a:r>
              <a:rPr lang="el-GR" dirty="0"/>
              <a:t>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a:t>
            </a:r>
            <a:r>
              <a:rPr lang="el-GR" dirty="0" err="1"/>
              <a:t>εκπ</a:t>
            </a:r>
            <a:r>
              <a:rPr lang="el-GR" dirty="0"/>
              <a:t>/</a:t>
            </a:r>
            <a:r>
              <a:rPr lang="el-GR" dirty="0" err="1"/>
              <a:t>κές</a:t>
            </a:r>
            <a:r>
              <a:rPr lang="el-GR" dirty="0"/>
              <a:t> δραστηριότητες. </a:t>
            </a:r>
            <a:br>
              <a:rPr lang="en-US" dirty="0"/>
            </a:br>
            <a:br>
              <a:rPr lang="el-GR" dirty="0"/>
            </a:br>
            <a:r>
              <a:rPr lang="en-US" dirty="0" err="1"/>
              <a:t>Vigdor</a:t>
            </a:r>
            <a:r>
              <a:rPr lang="en-US" dirty="0"/>
              <a:t> &amp; Ladd (2010)</a:t>
            </a:r>
            <a:endParaRPr lang="el-GR" dirty="0"/>
          </a:p>
        </p:txBody>
      </p:sp>
    </p:spTree>
    <p:extLst>
      <p:ext uri="{BB962C8B-B14F-4D97-AF65-F5344CB8AC3E}">
        <p14:creationId xmlns:p14="http://schemas.microsoft.com/office/powerpoint/2010/main" val="137566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09720" y="571480"/>
            <a:ext cx="8286808" cy="6247864"/>
          </a:xfrm>
          <a:prstGeom prst="rect">
            <a:avLst/>
          </a:prstGeom>
        </p:spPr>
        <p:txBody>
          <a:bodyPr wrap="square">
            <a:spAutoFit/>
          </a:bodyPr>
          <a:lstStyle/>
          <a:p>
            <a:pPr algn="ctr"/>
            <a:r>
              <a:rPr lang="el-GR" sz="4000" dirty="0">
                <a:solidFill>
                  <a:srgbClr val="000000"/>
                </a:solidFill>
                <a:latin typeface="Arial"/>
              </a:rPr>
              <a:t>Τα </a:t>
            </a:r>
            <a:r>
              <a:rPr lang="el-GR" sz="4000" b="1" dirty="0">
                <a:solidFill>
                  <a:srgbClr val="000000"/>
                </a:solidFill>
                <a:latin typeface="Arial"/>
              </a:rPr>
              <a:t>παιδιά με ΔΕΠ-Υ</a:t>
            </a:r>
            <a:r>
              <a:rPr lang="el-GR" sz="4000" dirty="0">
                <a:solidFill>
                  <a:srgbClr val="000000"/>
                </a:solidFill>
                <a:latin typeface="Arial"/>
              </a:rPr>
              <a:t>, </a:t>
            </a:r>
          </a:p>
          <a:p>
            <a:pPr algn="ctr"/>
            <a:r>
              <a:rPr lang="el-GR" sz="4000" dirty="0">
                <a:solidFill>
                  <a:srgbClr val="000000"/>
                </a:solidFill>
                <a:latin typeface="Arial"/>
              </a:rPr>
              <a:t>έχουν διπλάσιες πιθανότητες σε σχέση με το μέσο μαθητικό πληθυσμό, </a:t>
            </a:r>
          </a:p>
          <a:p>
            <a:pPr algn="ctr"/>
            <a:r>
              <a:rPr lang="el-GR" sz="4000" dirty="0">
                <a:solidFill>
                  <a:srgbClr val="000000"/>
                </a:solidFill>
                <a:latin typeface="Arial"/>
              </a:rPr>
              <a:t>να </a:t>
            </a:r>
            <a:r>
              <a:rPr lang="el-GR" sz="4000" b="1" dirty="0">
                <a:solidFill>
                  <a:srgbClr val="000000"/>
                </a:solidFill>
                <a:latin typeface="Arial"/>
              </a:rPr>
              <a:t>αναπτύξουν εθισμό στο διαδίκτυο</a:t>
            </a:r>
            <a:r>
              <a:rPr lang="el-GR" sz="4000" dirty="0">
                <a:solidFill>
                  <a:srgbClr val="000000"/>
                </a:solidFill>
                <a:latin typeface="Arial"/>
              </a:rPr>
              <a:t>. </a:t>
            </a:r>
          </a:p>
          <a:p>
            <a:pPr algn="ctr"/>
            <a:r>
              <a:rPr lang="el-GR" sz="4000" dirty="0">
                <a:solidFill>
                  <a:srgbClr val="000000"/>
                </a:solidFill>
                <a:latin typeface="Arial"/>
              </a:rPr>
              <a:t>Η ΔΕΠΥ μάλιστα είναι ισχυρότερος </a:t>
            </a:r>
            <a:r>
              <a:rPr lang="el-GR" sz="4000" b="1" dirty="0">
                <a:solidFill>
                  <a:srgbClr val="000000"/>
                </a:solidFill>
                <a:latin typeface="Arial"/>
              </a:rPr>
              <a:t>προγνωστικός παράγοντας </a:t>
            </a:r>
            <a:r>
              <a:rPr lang="el-GR" sz="4000" dirty="0">
                <a:solidFill>
                  <a:srgbClr val="000000"/>
                </a:solidFill>
                <a:latin typeface="Arial"/>
              </a:rPr>
              <a:t>από την κατάθλιψη, για πιθανή εμφάνιση εθισμού στο διαδίκτυο, μελλοντικά.</a:t>
            </a:r>
          </a:p>
        </p:txBody>
      </p:sp>
    </p:spTree>
    <p:extLst>
      <p:ext uri="{BB962C8B-B14F-4D97-AF65-F5344CB8AC3E}">
        <p14:creationId xmlns:p14="http://schemas.microsoft.com/office/powerpoint/2010/main" val="120302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b Tornoe's cartoon for Friday, September 18, 2020.">
            <a:extLst>
              <a:ext uri="{FF2B5EF4-FFF2-40B4-BE49-F238E27FC236}">
                <a16:creationId xmlns:a16="http://schemas.microsoft.com/office/drawing/2014/main" id="{B13D4743-74F1-4283-A456-CE15C40C85B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400" b="533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865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5480" y="548680"/>
            <a:ext cx="9252520" cy="1228998"/>
          </a:xfrm>
        </p:spPr>
        <p:txBody>
          <a:bodyPr>
            <a:normAutofit fontScale="90000"/>
          </a:bodyPr>
          <a:lstStyle/>
          <a:p>
            <a:r>
              <a:rPr lang="en-US" sz="2200" i="1" dirty="0"/>
              <a:t>Please think about the effects of digital devices on students/children. Do you believe that students‘/</a:t>
            </a:r>
            <a:r>
              <a:rPr lang="en-US" sz="2000" i="1" dirty="0"/>
              <a:t>child’s </a:t>
            </a:r>
            <a:r>
              <a:rPr lang="en-US" sz="2200" i="1" dirty="0"/>
              <a:t> use of digital devices such as smartphones, tablets and computers has helpful or harmful effects in the following areas?</a:t>
            </a:r>
            <a:r>
              <a:rPr lang="en-US" sz="2200" i="1" cap="all" dirty="0">
                <a:solidFill>
                  <a:schemeClr val="dk1"/>
                </a:solidFill>
                <a:latin typeface="+mn-lt"/>
                <a:ea typeface="+mn-ea"/>
                <a:cs typeface="+mn-cs"/>
              </a:rPr>
              <a:t> </a:t>
            </a:r>
            <a:br>
              <a:rPr lang="en-US" sz="2200" i="1" cap="all" dirty="0">
                <a:solidFill>
                  <a:schemeClr val="dk1"/>
                </a:solidFill>
                <a:latin typeface="+mn-lt"/>
                <a:ea typeface="+mn-ea"/>
                <a:cs typeface="+mn-cs"/>
              </a:rPr>
            </a:br>
            <a:r>
              <a:rPr lang="en-US" sz="2000" b="1" cap="all" dirty="0">
                <a:solidFill>
                  <a:schemeClr val="dk1"/>
                </a:solidFill>
                <a:latin typeface="+mn-lt"/>
                <a:ea typeface="+mn-ea"/>
                <a:cs typeface="+mn-cs"/>
              </a:rPr>
              <a:t>GALLUP PANEL, APRIL 6, 2018.</a:t>
            </a:r>
            <a:r>
              <a:rPr lang="el-GR" sz="2000" b="1" cap="all" dirty="0">
                <a:solidFill>
                  <a:schemeClr val="dk1"/>
                </a:solidFill>
                <a:latin typeface="+mn-lt"/>
                <a:ea typeface="+mn-ea"/>
                <a:cs typeface="+mn-cs"/>
              </a:rPr>
              <a:t> </a:t>
            </a:r>
            <a:br>
              <a:rPr lang="el-GR" sz="1800" dirty="0"/>
            </a:br>
            <a:r>
              <a:rPr lang="en-US" sz="1600" dirty="0"/>
              <a:t>These data are based on results from an online web-based survey with 1,000 U.S. adults who are parents of children aged 2-18. The study was fielded using the Survey Sampling International (SSI) panel of consumers and was fielded Jan. 12-14, 2018.</a:t>
            </a:r>
            <a:br>
              <a:rPr lang="el-GR" sz="1800" dirty="0"/>
            </a:br>
            <a:endParaRPr lang="el-GR" sz="2200" dirty="0"/>
          </a:p>
        </p:txBody>
      </p:sp>
      <p:graphicFrame>
        <p:nvGraphicFramePr>
          <p:cNvPr id="4" name="Θέση περιεχομένου 3"/>
          <p:cNvGraphicFramePr>
            <a:graphicFrameLocks noGrp="1"/>
          </p:cNvGraphicFramePr>
          <p:nvPr>
            <p:ph idx="1"/>
          </p:nvPr>
        </p:nvGraphicFramePr>
        <p:xfrm>
          <a:off x="1703512" y="2060848"/>
          <a:ext cx="8856984" cy="419989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126216">
                <a:tc>
                  <a:txBody>
                    <a:bodyPr/>
                    <a:lstStyle/>
                    <a:p>
                      <a:endParaRPr lang="el-GR" dirty="0"/>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a:solidFill>
                            <a:srgbClr val="000000"/>
                          </a:solidFill>
                          <a:effectLst/>
                        </a:rPr>
                        <a:t>Mostly/More</a:t>
                      </a:r>
                      <a:r>
                        <a:rPr lang="en-US" b="1" baseline="0">
                          <a:solidFill>
                            <a:srgbClr val="000000"/>
                          </a:solidFill>
                          <a:effectLst/>
                        </a:rPr>
                        <a:t> </a:t>
                      </a:r>
                      <a:r>
                        <a:rPr lang="en-US" b="1">
                          <a:solidFill>
                            <a:srgbClr val="000000"/>
                          </a:solidFill>
                          <a:effectLst/>
                        </a:rPr>
                        <a:t> </a:t>
                      </a:r>
                      <a:r>
                        <a:rPr lang="en-US" b="1" dirty="0">
                          <a:solidFill>
                            <a:srgbClr val="000000"/>
                          </a:solidFill>
                          <a:effectLst/>
                        </a:rPr>
                        <a:t>helpful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T/P</a:t>
                      </a:r>
                    </a:p>
                  </a:txBody>
                  <a:tcPr marL="95250" marT="28575" marB="28575"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dirty="0">
                          <a:solidFill>
                            <a:srgbClr val="000000"/>
                          </a:solidFill>
                          <a:effectLst/>
                        </a:rPr>
                        <a:t>Neither helpful nor harmful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a:t>
                      </a:r>
                    </a:p>
                  </a:txBody>
                  <a:tcPr marL="95250" marT="28575" marB="28575"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Mostly harmful</a:t>
                      </a:r>
                    </a:p>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a:r>
                        <a:rPr lang="en-US" b="1" dirty="0">
                          <a:solidFill>
                            <a:schemeClr val="tx1"/>
                          </a:solidFill>
                        </a:rPr>
                        <a:t>T/P</a:t>
                      </a:r>
                      <a:endParaRPr lang="el-GR"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extLst>
                  <a:ext uri="{0D108BD9-81ED-4DB2-BD59-A6C34878D82A}">
                    <a16:rowId xmlns:a16="http://schemas.microsoft.com/office/drawing/2014/main" val="10000"/>
                  </a:ext>
                </a:extLst>
              </a:tr>
              <a:tr h="370840">
                <a:tc>
                  <a:txBody>
                    <a:bodyPr/>
                    <a:lstStyle/>
                    <a:p>
                      <a:pPr algn="l" fontAlgn="b"/>
                      <a:r>
                        <a:rPr lang="en-US" b="0" dirty="0">
                          <a:solidFill>
                            <a:srgbClr val="000000"/>
                          </a:solidFill>
                          <a:effectLst/>
                        </a:rPr>
                        <a:t>Effects of digital devices on students' education</a:t>
                      </a:r>
                    </a:p>
                  </a:txBody>
                  <a:tcPr marT="28575" marB="28575" anchor="b"/>
                </a:tc>
                <a:tc>
                  <a:txBody>
                    <a:bodyPr/>
                    <a:lstStyle/>
                    <a:p>
                      <a:pPr algn="ctr" fontAlgn="t"/>
                      <a:r>
                        <a:rPr lang="el-GR" b="0" dirty="0">
                          <a:solidFill>
                            <a:srgbClr val="000000"/>
                          </a:solidFill>
                          <a:effectLst/>
                        </a:rPr>
                        <a:t>42/</a:t>
                      </a:r>
                      <a:r>
                        <a:rPr lang="en-US" b="1" dirty="0"/>
                        <a:t>87</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30</a:t>
                      </a:r>
                    </a:p>
                  </a:txBody>
                  <a:tcPr marL="95250" marT="28575" marB="28575"/>
                </a:tc>
                <a:tc>
                  <a:txBody>
                    <a:bodyPr/>
                    <a:lstStyle/>
                    <a:p>
                      <a:pPr algn="ctr" fontAlgn="t"/>
                      <a:r>
                        <a:rPr lang="el-GR" b="0" dirty="0">
                          <a:solidFill>
                            <a:srgbClr val="000000"/>
                          </a:solidFill>
                          <a:effectLst/>
                        </a:rPr>
                        <a:t>28/</a:t>
                      </a:r>
                      <a:r>
                        <a:rPr lang="en-US" b="1" dirty="0"/>
                        <a:t>13</a:t>
                      </a:r>
                      <a:endParaRPr lang="el-GR" b="1" dirty="0">
                        <a:solidFill>
                          <a:srgbClr val="000000"/>
                        </a:solidFill>
                        <a:effectLst/>
                      </a:endParaRPr>
                    </a:p>
                  </a:txBody>
                  <a:tcPr marL="95250" marT="28575" marB="28575"/>
                </a:tc>
                <a:extLst>
                  <a:ext uri="{0D108BD9-81ED-4DB2-BD59-A6C34878D82A}">
                    <a16:rowId xmlns:a16="http://schemas.microsoft.com/office/drawing/2014/main" val="10001"/>
                  </a:ext>
                </a:extLst>
              </a:tr>
              <a:tr h="370840">
                <a:tc>
                  <a:txBody>
                    <a:bodyPr/>
                    <a:lstStyle/>
                    <a:p>
                      <a:pPr algn="l" fontAlgn="b"/>
                      <a:r>
                        <a:rPr lang="en-US" b="0" dirty="0">
                          <a:solidFill>
                            <a:srgbClr val="000000"/>
                          </a:solidFill>
                          <a:effectLst/>
                        </a:rPr>
                        <a:t>Effects of digital devices on students' physical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59 </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42</a:t>
                      </a:r>
                    </a:p>
                  </a:txBody>
                  <a:tcPr marL="95250" marT="28575" marB="28575"/>
                </a:tc>
                <a:tc>
                  <a:txBody>
                    <a:bodyPr/>
                    <a:lstStyle/>
                    <a:p>
                      <a:pPr algn="ctr" fontAlgn="t"/>
                      <a:r>
                        <a:rPr lang="el-GR" b="0" dirty="0">
                          <a:solidFill>
                            <a:srgbClr val="000000"/>
                          </a:solidFill>
                          <a:effectLst/>
                        </a:rPr>
                        <a:t>55</a:t>
                      </a:r>
                    </a:p>
                  </a:txBody>
                  <a:tcPr marL="95250" marT="28575" marB="28575"/>
                </a:tc>
                <a:extLst>
                  <a:ext uri="{0D108BD9-81ED-4DB2-BD59-A6C34878D82A}">
                    <a16:rowId xmlns:a16="http://schemas.microsoft.com/office/drawing/2014/main" val="10002"/>
                  </a:ext>
                </a:extLst>
              </a:tr>
              <a:tr h="370840">
                <a:tc>
                  <a:txBody>
                    <a:bodyPr/>
                    <a:lstStyle/>
                    <a:p>
                      <a:pPr algn="l" fontAlgn="b"/>
                      <a:r>
                        <a:rPr lang="en-US" b="0" dirty="0">
                          <a:solidFill>
                            <a:srgbClr val="000000"/>
                          </a:solidFill>
                          <a:effectLst/>
                        </a:rPr>
                        <a:t>Effects of digital devices on students' mental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69</a:t>
                      </a:r>
                      <a:r>
                        <a:rPr lang="el-GR" sz="1800" b="0" i="0" kern="1200" dirty="0">
                          <a:solidFill>
                            <a:schemeClr val="dk1"/>
                          </a:solidFill>
                          <a:effectLst/>
                          <a:latin typeface="+mn-lt"/>
                          <a:ea typeface="+mn-ea"/>
                          <a:cs typeface="+mn-cs"/>
                        </a:rPr>
                        <a:t> </a:t>
                      </a:r>
                      <a:endParaRPr lang="el-GR" b="0" dirty="0">
                        <a:solidFill>
                          <a:srgbClr val="000000"/>
                        </a:solidFill>
                        <a:effectLst/>
                      </a:endParaRPr>
                    </a:p>
                  </a:txBody>
                  <a:tcPr marL="95250" marT="28575" marB="28575"/>
                </a:tc>
                <a:tc>
                  <a:txBody>
                    <a:bodyPr/>
                    <a:lstStyle/>
                    <a:p>
                      <a:pPr algn="ctr" fontAlgn="t"/>
                      <a:r>
                        <a:rPr lang="el-GR" b="0" dirty="0">
                          <a:solidFill>
                            <a:srgbClr val="000000"/>
                          </a:solidFill>
                          <a:effectLst/>
                        </a:rPr>
                        <a:t>27</a:t>
                      </a:r>
                    </a:p>
                  </a:txBody>
                  <a:tcPr marL="95250" marT="28575" marB="28575"/>
                </a:tc>
                <a:tc>
                  <a:txBody>
                    <a:bodyPr/>
                    <a:lstStyle/>
                    <a:p>
                      <a:pPr algn="ctr" fontAlgn="t"/>
                      <a:r>
                        <a:rPr lang="el-GR" b="0" dirty="0">
                          <a:solidFill>
                            <a:srgbClr val="000000"/>
                          </a:solidFill>
                          <a:effectLst/>
                        </a:rPr>
                        <a:t>69</a:t>
                      </a:r>
                    </a:p>
                  </a:txBody>
                  <a:tcPr marL="95250" marT="28575" marB="28575"/>
                </a:tc>
                <a:extLst>
                  <a:ext uri="{0D108BD9-81ED-4DB2-BD59-A6C34878D82A}">
                    <a16:rowId xmlns:a16="http://schemas.microsoft.com/office/drawing/2014/main" val="10003"/>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9965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87F75-6ACF-46A2-B22A-52CC27A224E0}"/>
              </a:ext>
            </a:extLst>
          </p:cNvPr>
          <p:cNvSpPr>
            <a:spLocks noGrp="1"/>
          </p:cNvSpPr>
          <p:nvPr>
            <p:ph type="title"/>
          </p:nvPr>
        </p:nvSpPr>
        <p:spPr>
          <a:xfrm>
            <a:off x="1229192" y="5554664"/>
            <a:ext cx="9458795" cy="1143000"/>
          </a:xfrm>
        </p:spPr>
        <p:txBody>
          <a:bodyPr/>
          <a:lstStyle/>
          <a:p>
            <a:r>
              <a:rPr lang="el-GR" sz="1800" b="1">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 συνθετική απεικόνιση σύμφωνα με τους </a:t>
            </a:r>
            <a:r>
              <a:rPr lang="en-US" sz="1800" b="1">
                <a:effectLst/>
                <a:latin typeface="Calibri" panose="020F0502020204030204" pitchFamily="34" charset="0"/>
                <a:ea typeface="Calibri" panose="020F0502020204030204" pitchFamily="34" charset="0"/>
                <a:cs typeface="Times New Roman" panose="02020603050405020304" pitchFamily="18" charset="0"/>
              </a:rPr>
              <a:t>Atkinson</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Shiffrin</a:t>
            </a:r>
            <a:r>
              <a:rPr lang="el-GR" sz="1800" b="1">
                <a:effectLst/>
                <a:latin typeface="Calibri" panose="020F0502020204030204" pitchFamily="34" charset="0"/>
                <a:ea typeface="Calibri" panose="020F0502020204030204" pitchFamily="34" charset="0"/>
                <a:cs typeface="Times New Roman" panose="02020603050405020304" pitchFamily="18" charset="0"/>
              </a:rPr>
              <a:t> (1968), </a:t>
            </a:r>
            <a:r>
              <a:rPr lang="en-US" sz="1800" b="1">
                <a:effectLst/>
                <a:latin typeface="Calibri" panose="020F0502020204030204" pitchFamily="34" charset="0"/>
                <a:ea typeface="Calibri" panose="020F0502020204030204" pitchFamily="34" charset="0"/>
                <a:cs typeface="Times New Roman" panose="02020603050405020304" pitchFamily="18" charset="0"/>
              </a:rPr>
              <a:t>Barkley</a:t>
            </a:r>
            <a:r>
              <a:rPr lang="el-GR" sz="1800" b="1">
                <a:effectLst/>
                <a:latin typeface="Calibri" panose="020F0502020204030204" pitchFamily="34" charset="0"/>
                <a:ea typeface="Calibri" panose="020F0502020204030204" pitchFamily="34" charset="0"/>
                <a:cs typeface="Times New Roman" panose="02020603050405020304" pitchFamily="18" charset="0"/>
              </a:rPr>
              <a:t> (1997), </a:t>
            </a:r>
            <a:r>
              <a:rPr lang="en-US" sz="1800" b="1">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Poulos</a:t>
            </a:r>
            <a:r>
              <a:rPr lang="el-GR" sz="1800" b="1">
                <a:effectLst/>
                <a:latin typeface="Calibri" panose="020F0502020204030204" pitchFamily="34" charset="0"/>
                <a:ea typeface="Calibri" panose="020F0502020204030204" pitchFamily="34" charset="0"/>
                <a:cs typeface="Times New Roman" panose="02020603050405020304" pitchFamily="18" charset="0"/>
              </a:rPr>
              <a:t> (2008), </a:t>
            </a:r>
            <a:r>
              <a:rPr lang="en-US" sz="1800" b="1">
                <a:effectLst/>
                <a:latin typeface="Calibri" panose="020F0502020204030204" pitchFamily="34" charset="0"/>
                <a:ea typeface="Calibri" panose="020F0502020204030204" pitchFamily="34" charset="0"/>
                <a:cs typeface="Times New Roman" panose="02020603050405020304" pitchFamily="18" charset="0"/>
              </a:rPr>
              <a:t>Sousa</a:t>
            </a:r>
            <a:r>
              <a:rPr lang="el-GR" sz="1800" b="1">
                <a:effectLst/>
                <a:latin typeface="Calibri" panose="020F0502020204030204" pitchFamily="34" charset="0"/>
                <a:ea typeface="Calibri" panose="020F0502020204030204" pitchFamily="34" charset="0"/>
                <a:cs typeface="Times New Roman" panose="02020603050405020304" pitchFamily="18" charset="0"/>
              </a:rPr>
              <a:t> (2011)</a:t>
            </a:r>
            <a:endParaRPr lang="en-US" b="1" dirty="0"/>
          </a:p>
        </p:txBody>
      </p:sp>
      <p:pic>
        <p:nvPicPr>
          <p:cNvPr id="3" name="Εικόνα 2">
            <a:extLst>
              <a:ext uri="{FF2B5EF4-FFF2-40B4-BE49-F238E27FC236}">
                <a16:creationId xmlns:a16="http://schemas.microsoft.com/office/drawing/2014/main" id="{3F360694-3AB7-46D5-8B81-B3D950851B72}"/>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974362" y="160336"/>
            <a:ext cx="10223290" cy="5625867"/>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2625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805816" y="260648"/>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Calibri"/>
              </a:rPr>
              <a:t>ΜΑΘΗΣΗ</a:t>
            </a:r>
          </a:p>
        </p:txBody>
      </p:sp>
      <p:sp>
        <p:nvSpPr>
          <p:cNvPr id="3" name="Έλλειψη 2"/>
          <p:cNvSpPr/>
          <p:nvPr/>
        </p:nvSpPr>
        <p:spPr>
          <a:xfrm>
            <a:off x="2099213" y="1304078"/>
            <a:ext cx="25612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a:rPr>
              <a:t>ΝΟΗΜΑΤΙΚΗ</a:t>
            </a:r>
          </a:p>
        </p:txBody>
      </p:sp>
      <p:sp>
        <p:nvSpPr>
          <p:cNvPr id="4" name="Ορθογώνιο 3"/>
          <p:cNvSpPr/>
          <p:nvPr/>
        </p:nvSpPr>
        <p:spPr>
          <a:xfrm>
            <a:off x="4660433" y="2714311"/>
            <a:ext cx="1800200" cy="78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Calibri"/>
              </a:rPr>
              <a:t>ΓΝΩΣΤΙΚΗ ΔΟΜΗ</a:t>
            </a:r>
          </a:p>
        </p:txBody>
      </p:sp>
      <p:sp>
        <p:nvSpPr>
          <p:cNvPr id="6" name="Ορθογώνιο 5"/>
          <p:cNvSpPr/>
          <p:nvPr/>
        </p:nvSpPr>
        <p:spPr>
          <a:xfrm>
            <a:off x="2567608" y="4286853"/>
            <a:ext cx="1872208"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Calibri"/>
              </a:rPr>
              <a:t>ΕΝΝΟΙΟΛΟΓΙΚΟΙ </a:t>
            </a:r>
          </a:p>
          <a:p>
            <a:pPr algn="ctr"/>
            <a:r>
              <a:rPr lang="el-GR" b="1" dirty="0">
                <a:solidFill>
                  <a:srgbClr val="FFFF00"/>
                </a:solidFill>
                <a:latin typeface="Calibri"/>
              </a:rPr>
              <a:t>ΧΑΡΤΕΣ </a:t>
            </a:r>
          </a:p>
        </p:txBody>
      </p:sp>
      <p:sp>
        <p:nvSpPr>
          <p:cNvPr id="7" name="Ορθογώνιο 6"/>
          <p:cNvSpPr/>
          <p:nvPr/>
        </p:nvSpPr>
        <p:spPr>
          <a:xfrm>
            <a:off x="4277990" y="5229200"/>
            <a:ext cx="12601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ΠΟΙΟΤΗΤΑ</a:t>
            </a:r>
          </a:p>
        </p:txBody>
      </p:sp>
      <p:sp>
        <p:nvSpPr>
          <p:cNvPr id="8" name="Ορθογώνιο 7"/>
          <p:cNvSpPr/>
          <p:nvPr/>
        </p:nvSpPr>
        <p:spPr>
          <a:xfrm>
            <a:off x="5813928" y="5229200"/>
            <a:ext cx="12657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ΠΟΣΟΤΗΤΑ</a:t>
            </a:r>
          </a:p>
        </p:txBody>
      </p:sp>
      <p:sp>
        <p:nvSpPr>
          <p:cNvPr id="9" name="Ορθογώνιο 8"/>
          <p:cNvSpPr/>
          <p:nvPr/>
        </p:nvSpPr>
        <p:spPr>
          <a:xfrm>
            <a:off x="6600056" y="4286853"/>
            <a:ext cx="1800200"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b="1" dirty="0">
                <a:solidFill>
                  <a:srgbClr val="FFFF00"/>
                </a:solidFill>
                <a:latin typeface="Calibri"/>
              </a:rPr>
              <a:t>ΜΕΤΑΓΝΩΣΗ </a:t>
            </a:r>
          </a:p>
          <a:p>
            <a:pPr algn="ctr"/>
            <a:r>
              <a:rPr lang="el-GR" b="1" dirty="0">
                <a:solidFill>
                  <a:srgbClr val="FFFF00"/>
                </a:solidFill>
                <a:latin typeface="Calibri"/>
              </a:rPr>
              <a:t>ΣΤΡΑΤΗΓΙΚΕΣ</a:t>
            </a:r>
          </a:p>
        </p:txBody>
      </p:sp>
      <p:sp>
        <p:nvSpPr>
          <p:cNvPr id="10" name="Ορθογώνιο 9"/>
          <p:cNvSpPr/>
          <p:nvPr/>
        </p:nvSpPr>
        <p:spPr>
          <a:xfrm>
            <a:off x="9525718" y="2642619"/>
            <a:ext cx="1142283" cy="53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ΦΘΟΡΑ</a:t>
            </a:r>
            <a:endParaRPr lang="en-US" dirty="0">
              <a:solidFill>
                <a:prstClr val="white"/>
              </a:solidFill>
              <a:latin typeface="Calibri"/>
            </a:endParaRPr>
          </a:p>
          <a:p>
            <a:pPr algn="ctr"/>
            <a:r>
              <a:rPr lang="el-GR" dirty="0">
                <a:solidFill>
                  <a:prstClr val="white"/>
                </a:solidFill>
                <a:latin typeface="Calibri"/>
              </a:rPr>
              <a:t>ΛΗΘΗ</a:t>
            </a:r>
            <a:endParaRPr lang="en-US" dirty="0">
              <a:solidFill>
                <a:prstClr val="white"/>
              </a:solidFill>
              <a:latin typeface="Calibri"/>
            </a:endParaRPr>
          </a:p>
        </p:txBody>
      </p:sp>
      <p:sp>
        <p:nvSpPr>
          <p:cNvPr id="11" name="Ορθογώνιο 10"/>
          <p:cNvSpPr/>
          <p:nvPr/>
        </p:nvSpPr>
        <p:spPr>
          <a:xfrm>
            <a:off x="8832304" y="3557496"/>
            <a:ext cx="1476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ΠΑΡΕΜΒΟΛΗ</a:t>
            </a:r>
          </a:p>
        </p:txBody>
      </p:sp>
      <p:sp>
        <p:nvSpPr>
          <p:cNvPr id="12" name="Ορθογώνιο 11"/>
          <p:cNvSpPr/>
          <p:nvPr/>
        </p:nvSpPr>
        <p:spPr>
          <a:xfrm>
            <a:off x="7054138" y="3106688"/>
            <a:ext cx="1548172" cy="47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ΠΑΡΑΠΟΙΗΣΗ</a:t>
            </a:r>
          </a:p>
        </p:txBody>
      </p:sp>
      <p:sp>
        <p:nvSpPr>
          <p:cNvPr id="13" name="Έλλειψη 12"/>
          <p:cNvSpPr/>
          <p:nvPr/>
        </p:nvSpPr>
        <p:spPr>
          <a:xfrm>
            <a:off x="7189750" y="1304078"/>
            <a:ext cx="286273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400" b="1" dirty="0">
                <a:solidFill>
                  <a:srgbClr val="FF0000"/>
                </a:solidFill>
                <a:latin typeface="Calibri"/>
              </a:rPr>
              <a:t>ΜΗΧΑΝΙΣΤΙΚΗ</a:t>
            </a:r>
          </a:p>
        </p:txBody>
      </p:sp>
      <p:sp>
        <p:nvSpPr>
          <p:cNvPr id="14" name="TextBox 13"/>
          <p:cNvSpPr txBox="1"/>
          <p:nvPr/>
        </p:nvSpPr>
        <p:spPr>
          <a:xfrm>
            <a:off x="4908061" y="1121163"/>
            <a:ext cx="1913979" cy="369332"/>
          </a:xfrm>
          <a:prstGeom prst="rect">
            <a:avLst/>
          </a:prstGeom>
          <a:noFill/>
        </p:spPr>
        <p:txBody>
          <a:bodyPr wrap="square" rtlCol="0">
            <a:spAutoFit/>
          </a:bodyPr>
          <a:lstStyle/>
          <a:p>
            <a:r>
              <a:rPr lang="el-GR" dirty="0">
                <a:solidFill>
                  <a:prstClr val="black"/>
                </a:solidFill>
                <a:latin typeface="Calibri"/>
              </a:rPr>
              <a:t>Μπορεί να είναι</a:t>
            </a:r>
          </a:p>
        </p:txBody>
      </p:sp>
      <p:sp>
        <p:nvSpPr>
          <p:cNvPr id="15" name="TextBox 14"/>
          <p:cNvSpPr txBox="1"/>
          <p:nvPr/>
        </p:nvSpPr>
        <p:spPr>
          <a:xfrm>
            <a:off x="3939954" y="2340106"/>
            <a:ext cx="1280610" cy="369332"/>
          </a:xfrm>
          <a:prstGeom prst="rect">
            <a:avLst/>
          </a:prstGeom>
          <a:noFill/>
        </p:spPr>
        <p:txBody>
          <a:bodyPr wrap="square" rtlCol="0">
            <a:spAutoFit/>
          </a:bodyPr>
          <a:lstStyle/>
          <a:p>
            <a:r>
              <a:rPr lang="el-GR" i="1" dirty="0">
                <a:solidFill>
                  <a:prstClr val="black"/>
                </a:solidFill>
                <a:latin typeface="Calibri"/>
              </a:rPr>
              <a:t>δημιουργεί</a:t>
            </a:r>
          </a:p>
        </p:txBody>
      </p:sp>
      <p:sp>
        <p:nvSpPr>
          <p:cNvPr id="16" name="TextBox 15"/>
          <p:cNvSpPr txBox="1"/>
          <p:nvPr/>
        </p:nvSpPr>
        <p:spPr>
          <a:xfrm>
            <a:off x="6062975" y="2251161"/>
            <a:ext cx="1518128" cy="369332"/>
          </a:xfrm>
          <a:prstGeom prst="rect">
            <a:avLst/>
          </a:prstGeom>
          <a:noFill/>
        </p:spPr>
        <p:txBody>
          <a:bodyPr wrap="square" rtlCol="0">
            <a:spAutoFit/>
          </a:bodyPr>
          <a:lstStyle/>
          <a:p>
            <a:r>
              <a:rPr lang="el-GR" i="1" dirty="0">
                <a:solidFill>
                  <a:prstClr val="black"/>
                </a:solidFill>
                <a:latin typeface="Calibri"/>
              </a:rPr>
              <a:t>δε δημιουργεί </a:t>
            </a:r>
          </a:p>
        </p:txBody>
      </p:sp>
      <p:sp>
        <p:nvSpPr>
          <p:cNvPr id="17" name="TextBox 16"/>
          <p:cNvSpPr txBox="1"/>
          <p:nvPr/>
        </p:nvSpPr>
        <p:spPr>
          <a:xfrm>
            <a:off x="2899921" y="3773520"/>
            <a:ext cx="2160240" cy="369332"/>
          </a:xfrm>
          <a:prstGeom prst="rect">
            <a:avLst/>
          </a:prstGeom>
          <a:noFill/>
        </p:spPr>
        <p:txBody>
          <a:bodyPr wrap="square" rtlCol="0">
            <a:spAutoFit/>
          </a:bodyPr>
          <a:lstStyle/>
          <a:p>
            <a:r>
              <a:rPr lang="el-GR" dirty="0">
                <a:solidFill>
                  <a:prstClr val="black"/>
                </a:solidFill>
                <a:latin typeface="Calibri"/>
              </a:rPr>
              <a:t>Αποτυπώνεται σε…</a:t>
            </a:r>
          </a:p>
        </p:txBody>
      </p:sp>
      <p:sp>
        <p:nvSpPr>
          <p:cNvPr id="18" name="TextBox 17"/>
          <p:cNvSpPr txBox="1"/>
          <p:nvPr/>
        </p:nvSpPr>
        <p:spPr>
          <a:xfrm>
            <a:off x="5034075" y="3874455"/>
            <a:ext cx="1008111" cy="369332"/>
          </a:xfrm>
          <a:prstGeom prst="rect">
            <a:avLst/>
          </a:prstGeom>
          <a:noFill/>
        </p:spPr>
        <p:txBody>
          <a:bodyPr wrap="square" rtlCol="0">
            <a:spAutoFit/>
          </a:bodyPr>
          <a:lstStyle/>
          <a:p>
            <a:r>
              <a:rPr lang="el-GR" dirty="0">
                <a:solidFill>
                  <a:prstClr val="black"/>
                </a:solidFill>
                <a:latin typeface="Calibri"/>
              </a:rPr>
              <a:t>Διαθέτει </a:t>
            </a:r>
          </a:p>
        </p:txBody>
      </p:sp>
      <p:sp>
        <p:nvSpPr>
          <p:cNvPr id="19" name="TextBox 18"/>
          <p:cNvSpPr txBox="1"/>
          <p:nvPr/>
        </p:nvSpPr>
        <p:spPr>
          <a:xfrm>
            <a:off x="6143144" y="3804878"/>
            <a:ext cx="2093213" cy="369332"/>
          </a:xfrm>
          <a:prstGeom prst="rect">
            <a:avLst/>
          </a:prstGeom>
          <a:noFill/>
        </p:spPr>
        <p:txBody>
          <a:bodyPr wrap="square" rtlCol="0">
            <a:spAutoFit/>
          </a:bodyPr>
          <a:lstStyle/>
          <a:p>
            <a:r>
              <a:rPr lang="el-GR" dirty="0">
                <a:solidFill>
                  <a:prstClr val="black"/>
                </a:solidFill>
                <a:latin typeface="Calibri"/>
              </a:rPr>
              <a:t>Αναπτύσσεται με… </a:t>
            </a:r>
          </a:p>
        </p:txBody>
      </p:sp>
      <p:sp>
        <p:nvSpPr>
          <p:cNvPr id="20" name="TextBox 19"/>
          <p:cNvSpPr txBox="1"/>
          <p:nvPr/>
        </p:nvSpPr>
        <p:spPr>
          <a:xfrm>
            <a:off x="8127906" y="2403411"/>
            <a:ext cx="1620180" cy="369332"/>
          </a:xfrm>
          <a:prstGeom prst="rect">
            <a:avLst/>
          </a:prstGeom>
          <a:noFill/>
        </p:spPr>
        <p:txBody>
          <a:bodyPr wrap="square" rtlCol="0">
            <a:spAutoFit/>
          </a:bodyPr>
          <a:lstStyle/>
          <a:p>
            <a:r>
              <a:rPr lang="el-GR" dirty="0">
                <a:solidFill>
                  <a:prstClr val="black"/>
                </a:solidFill>
                <a:latin typeface="Calibri"/>
              </a:rPr>
              <a:t>Οδηγεί σε…</a:t>
            </a:r>
          </a:p>
        </p:txBody>
      </p:sp>
      <p:cxnSp>
        <p:nvCxnSpPr>
          <p:cNvPr id="22" name="Ευθύγραμμο βέλος σύνδεσης 21"/>
          <p:cNvCxnSpPr>
            <a:stCxn id="2" idx="2"/>
          </p:cNvCxnSpPr>
          <p:nvPr/>
        </p:nvCxnSpPr>
        <p:spPr>
          <a:xfrm flipH="1">
            <a:off x="4004608" y="908720"/>
            <a:ext cx="1809320" cy="3953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2" idx="2"/>
          </p:cNvCxnSpPr>
          <p:nvPr/>
        </p:nvCxnSpPr>
        <p:spPr>
          <a:xfrm>
            <a:off x="5813929" y="908720"/>
            <a:ext cx="1905273" cy="395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0" idx="2"/>
          </p:cNvCxnSpPr>
          <p:nvPr/>
        </p:nvCxnSpPr>
        <p:spPr>
          <a:xfrm flipH="1">
            <a:off x="8289924" y="2772743"/>
            <a:ext cx="648072" cy="203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20" idx="2"/>
          </p:cNvCxnSpPr>
          <p:nvPr/>
        </p:nvCxnSpPr>
        <p:spPr>
          <a:xfrm>
            <a:off x="8937996" y="2772743"/>
            <a:ext cx="470372" cy="13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Ευθύγραμμο βέλος σύνδεσης 1023"/>
          <p:cNvCxnSpPr>
            <a:stCxn id="20" idx="2"/>
          </p:cNvCxnSpPr>
          <p:nvPr/>
        </p:nvCxnSpPr>
        <p:spPr>
          <a:xfrm>
            <a:off x="8937997" y="2772744"/>
            <a:ext cx="608607" cy="65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Ευθύγραμμο βέλος σύνδεσης 1028"/>
          <p:cNvCxnSpPr>
            <a:stCxn id="13" idx="4"/>
          </p:cNvCxnSpPr>
          <p:nvPr/>
        </p:nvCxnSpPr>
        <p:spPr>
          <a:xfrm flipH="1">
            <a:off x="6600057" y="2312191"/>
            <a:ext cx="2021062" cy="72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7" name="Ευθύγραμμο βέλος σύνδεσης 1036"/>
          <p:cNvCxnSpPr>
            <a:stCxn id="3" idx="4"/>
          </p:cNvCxnSpPr>
          <p:nvPr/>
        </p:nvCxnSpPr>
        <p:spPr>
          <a:xfrm>
            <a:off x="3379823" y="2312191"/>
            <a:ext cx="1200436" cy="7944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Ευθύγραμμο βέλος σύνδεσης 1040"/>
          <p:cNvCxnSpPr>
            <a:stCxn id="4" idx="2"/>
          </p:cNvCxnSpPr>
          <p:nvPr/>
        </p:nvCxnSpPr>
        <p:spPr>
          <a:xfrm flipH="1">
            <a:off x="4580259" y="3499063"/>
            <a:ext cx="980274"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4" name="Ευθύγραμμο βέλος σύνδεσης 1043"/>
          <p:cNvCxnSpPr>
            <a:stCxn id="4" idx="2"/>
          </p:cNvCxnSpPr>
          <p:nvPr/>
        </p:nvCxnSpPr>
        <p:spPr>
          <a:xfrm>
            <a:off x="5560534" y="3499063"/>
            <a:ext cx="886245"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8" name="Ευθύγραμμο βέλος σύνδεσης 1047"/>
          <p:cNvCxnSpPr>
            <a:stCxn id="18" idx="2"/>
          </p:cNvCxnSpPr>
          <p:nvPr/>
        </p:nvCxnSpPr>
        <p:spPr>
          <a:xfrm flipH="1">
            <a:off x="5034074" y="4243787"/>
            <a:ext cx="504056"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Ευθύγραμμο βέλος σύνδεσης 1049"/>
          <p:cNvCxnSpPr>
            <a:stCxn id="18" idx="2"/>
          </p:cNvCxnSpPr>
          <p:nvPr/>
        </p:nvCxnSpPr>
        <p:spPr>
          <a:xfrm>
            <a:off x="5538131" y="4243787"/>
            <a:ext cx="605013"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 name="TextBox 1052"/>
          <p:cNvSpPr txBox="1"/>
          <p:nvPr/>
        </p:nvSpPr>
        <p:spPr>
          <a:xfrm>
            <a:off x="2711625" y="6242447"/>
            <a:ext cx="5524731" cy="677108"/>
          </a:xfrm>
          <a:prstGeom prst="rect">
            <a:avLst/>
          </a:prstGeom>
          <a:noFill/>
        </p:spPr>
        <p:txBody>
          <a:bodyPr wrap="square" rtlCol="0">
            <a:spAutoFit/>
          </a:bodyPr>
          <a:lstStyle/>
          <a:p>
            <a:r>
              <a:rPr lang="en-US" dirty="0">
                <a:solidFill>
                  <a:prstClr val="black"/>
                </a:solidFill>
                <a:latin typeface="Calibri"/>
              </a:rPr>
              <a:t>                                  </a:t>
            </a:r>
            <a:r>
              <a:rPr lang="el-GR" sz="2400" b="1" dirty="0">
                <a:solidFill>
                  <a:prstClr val="black"/>
                </a:solidFill>
                <a:latin typeface="Calibri"/>
              </a:rPr>
              <a:t>ΘΕΩΡΙΑ ΑΦΟΜΟΙΩΣΗΣ </a:t>
            </a:r>
            <a:endParaRPr lang="en-US" sz="2000" b="1" dirty="0">
              <a:solidFill>
                <a:prstClr val="black"/>
              </a:solidFill>
              <a:latin typeface="Calibri"/>
            </a:endParaRPr>
          </a:p>
          <a:p>
            <a:r>
              <a:rPr lang="en-US" sz="1400" dirty="0">
                <a:solidFill>
                  <a:prstClr val="black"/>
                </a:solidFill>
                <a:latin typeface="Calibri"/>
              </a:rPr>
              <a:t>                                </a:t>
            </a:r>
            <a:r>
              <a:rPr lang="el-GR" sz="1400" dirty="0">
                <a:solidFill>
                  <a:prstClr val="black"/>
                </a:solidFill>
                <a:latin typeface="Calibri"/>
              </a:rPr>
              <a:t>                            </a:t>
            </a:r>
            <a:r>
              <a:rPr lang="en-US" sz="1400" dirty="0">
                <a:solidFill>
                  <a:prstClr val="black"/>
                </a:solidFill>
                <a:latin typeface="Calibri"/>
              </a:rPr>
              <a:t>  </a:t>
            </a:r>
            <a:r>
              <a:rPr lang="el-GR" sz="1400" dirty="0">
                <a:solidFill>
                  <a:prstClr val="black"/>
                </a:solidFill>
                <a:latin typeface="Calibri"/>
              </a:rPr>
              <a:t>(</a:t>
            </a:r>
            <a:r>
              <a:rPr lang="en-US" sz="1400" dirty="0">
                <a:solidFill>
                  <a:prstClr val="black"/>
                </a:solidFill>
                <a:latin typeface="Calibri"/>
              </a:rPr>
              <a:t>AUSUBEL D.,</a:t>
            </a:r>
            <a:r>
              <a:rPr lang="el-GR" sz="1400" dirty="0">
                <a:solidFill>
                  <a:prstClr val="black"/>
                </a:solidFill>
                <a:latin typeface="Calibri"/>
              </a:rPr>
              <a:t> 1980</a:t>
            </a:r>
            <a:r>
              <a:rPr lang="en-US" sz="1400" dirty="0">
                <a:solidFill>
                  <a:prstClr val="black"/>
                </a:solidFill>
                <a:latin typeface="Calibri"/>
              </a:rPr>
              <a:t>)</a:t>
            </a:r>
            <a:endParaRPr lang="el-GR" sz="1400" i="1" dirty="0">
              <a:solidFill>
                <a:prstClr val="black"/>
              </a:solidFill>
              <a:latin typeface="Calibri"/>
            </a:endParaRPr>
          </a:p>
        </p:txBody>
      </p:sp>
      <p:cxnSp>
        <p:nvCxnSpPr>
          <p:cNvPr id="1063" name="Ευθεία γραμμή σύνδεσης 1062"/>
          <p:cNvCxnSpPr>
            <a:stCxn id="9" idx="2"/>
          </p:cNvCxnSpPr>
          <p:nvPr/>
        </p:nvCxnSpPr>
        <p:spPr>
          <a:xfrm>
            <a:off x="7500156" y="4934926"/>
            <a:ext cx="0" cy="1158371"/>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1065" name="Ευθεία γραμμή σύνδεσης 1064"/>
          <p:cNvCxnSpPr/>
          <p:nvPr/>
        </p:nvCxnSpPr>
        <p:spPr>
          <a:xfrm flipH="1">
            <a:off x="3503713" y="6093296"/>
            <a:ext cx="3996445"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70" name="Ευθύγραμμο βέλος σύνδεσης 1069"/>
          <p:cNvCxnSpPr/>
          <p:nvPr/>
        </p:nvCxnSpPr>
        <p:spPr>
          <a:xfrm flipV="1">
            <a:off x="3503712" y="5085185"/>
            <a:ext cx="0" cy="1008113"/>
          </a:xfrm>
          <a:prstGeom prst="straightConnector1">
            <a:avLst/>
          </a:prstGeom>
          <a:ln w="381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11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309F6-A068-E82C-5D5D-46ABFD8A8171}"/>
              </a:ext>
            </a:extLst>
          </p:cNvPr>
          <p:cNvSpPr txBox="1"/>
          <p:nvPr/>
        </p:nvSpPr>
        <p:spPr>
          <a:xfrm>
            <a:off x="114301" y="165222"/>
            <a:ext cx="12077699" cy="6527556"/>
          </a:xfrm>
          <a:prstGeom prst="rect">
            <a:avLst/>
          </a:prstGeom>
          <a:noFill/>
        </p:spPr>
        <p:txBody>
          <a:bodyPr wrap="square">
            <a:spAutoFit/>
          </a:bodyPr>
          <a:lstStyle/>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1" i="0" u="sng" strike="noStrike" kern="1200" cap="none" spc="-1" normalizeH="0" baseline="0" noProof="0" dirty="0">
                <a:ln>
                  <a:noFill/>
                </a:ln>
                <a:solidFill>
                  <a:prstClr val="black"/>
                </a:solidFill>
                <a:effectLst/>
                <a:uLnTx/>
                <a:uFillTx/>
                <a:latin typeface="Times New Roman"/>
              </a:rPr>
              <a:t>Η συμπεριληπτική εκπαίδευση </a:t>
            </a:r>
            <a:r>
              <a:rPr kumimoji="0" lang="el-GR" sz="2300" b="0" i="0" u="none" strike="noStrike" kern="1200" cap="none" spc="-1" normalizeH="0" baseline="0" noProof="0" dirty="0">
                <a:ln>
                  <a:noFill/>
                </a:ln>
                <a:solidFill>
                  <a:prstClr val="black"/>
                </a:solidFill>
                <a:effectLst/>
                <a:uLnTx/>
                <a:uFillTx/>
                <a:latin typeface="Times New Roman"/>
              </a:rPr>
              <a:t>είναι μια δυναμική διαδικασία που έχει αρχή αλλά δεν έχει τέλος. Δίνει έμφαση στα ατομικά χαρακτηριστικά κάθε παιδιού, είτε είναι παιδί τυπικής ανάπτυξης είτε είναι παιδί με αναπηρία, και ταυτόχρονα στο σύνολο της τάξης. Με άλλα λόγια ο εκπαιδευτικός απευθύνεται στο σύνολο της τάξης και ξεχωριστά στον κάθε μαθητή προωθώντας τη βασική αρχή της “μιας τάξης για όλους”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p>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0" i="0" u="none" strike="noStrike" kern="1200" cap="none" spc="-1" normalizeH="0" baseline="0" noProof="0" dirty="0">
                <a:ln>
                  <a:noFill/>
                </a:ln>
                <a:solidFill>
                  <a:prstClr val="black"/>
                </a:solidFill>
                <a:effectLst/>
                <a:uLnTx/>
                <a:uFillTx/>
                <a:latin typeface="Times New Roman"/>
              </a:rPr>
              <a:t>Πρόκειται για μια προσέγγιση κατά την οποία όλοι οι μαθητές, ανεξάρτητα από την εθνικότητα, το φύλο, το κοινωνικό υπόβαθρο, την αναπηρία, τις επιδόσεις κ.α., συμμετέχουν σε μια κοινή εκπαιδευτική διαδικασία στο σχολείο της γειτονιάς τους προωθώντας τη φιλοσοφία της “μηδενικής απόρριψης” και ενισχύοντας τη συνεργατική μάθηση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p>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0" i="0" u="none" strike="noStrike" kern="1200" cap="none" spc="-1" normalizeH="0" baseline="0" noProof="0" dirty="0">
                <a:ln>
                  <a:noFill/>
                </a:ln>
                <a:solidFill>
                  <a:prstClr val="black"/>
                </a:solidFill>
                <a:effectLst/>
                <a:uLnTx/>
                <a:uFillTx/>
                <a:latin typeface="Times New Roman"/>
              </a:rPr>
              <a:t> Ωστόσο, για να μπορέσει το σύγχρονο σχολείο να γίνει πραγματικά συμπεριληπτικό, είναι αναγκαίο να προσανατολίζεται στις ιδιαίτερες ανάγκες όλων των μαθητών και να συνδέεται άρρηκτα με την κοινωνία και τη ζωή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r>
              <a:rPr kumimoji="0" lang="el-GR" sz="2300" b="0" i="0" u="none" strike="noStrike" kern="1200" cap="none" spc="-1" normalizeH="0" baseline="0" noProof="0" dirty="0" err="1">
                <a:ln>
                  <a:noFill/>
                </a:ln>
                <a:solidFill>
                  <a:prstClr val="black"/>
                </a:solidFill>
                <a:effectLst/>
                <a:uLnTx/>
                <a:uFillTx/>
                <a:latin typeface="Times New Roman"/>
              </a:rPr>
              <a:t>Φραγκάκη</a:t>
            </a:r>
            <a:r>
              <a:rPr kumimoji="0" lang="el-GR" sz="2300" b="0" i="0" u="none" strike="noStrike" kern="1200" cap="none" spc="-1" normalizeH="0" baseline="0" noProof="0" dirty="0">
                <a:ln>
                  <a:noFill/>
                </a:ln>
                <a:solidFill>
                  <a:prstClr val="black"/>
                </a:solidFill>
                <a:effectLst/>
                <a:uLnTx/>
                <a:uFillTx/>
                <a:latin typeface="Times New Roman"/>
              </a:rPr>
              <a:t>, 2011)</a:t>
            </a:r>
            <a:r>
              <a:rPr kumimoji="0" lang="el-GR" sz="2300" b="0" i="0" u="none" strike="noStrike" kern="1200" cap="none" spc="-1" normalizeH="0" baseline="0" noProof="0" dirty="0">
                <a:ln>
                  <a:noFill/>
                </a:ln>
                <a:solidFill>
                  <a:srgbClr val="000000"/>
                </a:solidFill>
                <a:effectLst/>
                <a:uLnTx/>
                <a:uFillTx/>
                <a:latin typeface="Arial"/>
              </a:rPr>
              <a:t>.</a:t>
            </a:r>
            <a:endParaRPr kumimoji="0" lang="el-GR" sz="2300" b="0" i="0" u="none" strike="noStrike" kern="1200" cap="none" spc="-1" normalizeH="0" baseline="0" noProof="0" dirty="0">
              <a:ln>
                <a:noFill/>
              </a:ln>
              <a:solidFill>
                <a:prstClr val="black"/>
              </a:solidFill>
              <a:effectLst/>
              <a:uLnTx/>
              <a:uFillTx/>
              <a:latin typeface="Times New Roman"/>
            </a:endParaRPr>
          </a:p>
        </p:txBody>
      </p:sp>
    </p:spTree>
    <p:extLst>
      <p:ext uri="{BB962C8B-B14F-4D97-AF65-F5344CB8AC3E}">
        <p14:creationId xmlns:p14="http://schemas.microsoft.com/office/powerpoint/2010/main" val="3985901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algn="ctr"/>
            <a:r>
              <a:rPr lang="en-US" sz="2000" b="1" dirty="0">
                <a:solidFill>
                  <a:prstClr val="black"/>
                </a:solidFill>
                <a:latin typeface="Calibri"/>
              </a:rPr>
              <a:t>“H </a:t>
            </a:r>
            <a:r>
              <a:rPr lang="el-GR" sz="2000" b="1" dirty="0">
                <a:solidFill>
                  <a:prstClr val="black"/>
                </a:solidFill>
                <a:latin typeface="Calibri"/>
              </a:rPr>
              <a:t>γνώση είναι κατανεμημένη σε ένα δίκτυο συνδέσμων και η μάθηση βασίζεται στη δυνατότητα κατασκευής και διάσχισης των συγκεκριμένων δικτύων.</a:t>
            </a:r>
            <a:r>
              <a:rPr lang="en-US" sz="2000" b="1" dirty="0">
                <a:solidFill>
                  <a:prstClr val="black"/>
                </a:solidFill>
                <a:latin typeface="Calibri"/>
              </a:rPr>
              <a:t>”</a:t>
            </a:r>
            <a:r>
              <a:rPr lang="el-GR" sz="2000" b="1" dirty="0">
                <a:solidFill>
                  <a:prstClr val="black"/>
                </a:solidFill>
                <a:latin typeface="Calibri"/>
              </a:rPr>
              <a:t> </a:t>
            </a:r>
            <a:r>
              <a:rPr lang="el-GR" sz="2000" dirty="0">
                <a:solidFill>
                  <a:prstClr val="black"/>
                </a:solidFill>
                <a:latin typeface="Calibri"/>
              </a:rPr>
              <a:t>(Siemens,2010)</a:t>
            </a:r>
          </a:p>
        </p:txBody>
      </p:sp>
    </p:spTree>
    <p:extLst>
      <p:ext uri="{BB962C8B-B14F-4D97-AF65-F5344CB8AC3E}">
        <p14:creationId xmlns:p14="http://schemas.microsoft.com/office/powerpoint/2010/main" val="3719567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G_22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283"/>
            <a:ext cx="9144000" cy="65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15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4543" y="332656"/>
            <a:ext cx="8229600" cy="792088"/>
          </a:xfrm>
        </p:spPr>
        <p:txBody>
          <a:bodyPr>
            <a:normAutofit fontScale="90000"/>
          </a:bodyPr>
          <a:lstStyle/>
          <a:p>
            <a:r>
              <a:rPr lang="en-US" sz="2800" dirty="0"/>
              <a:t>A Personal Learning Network/Environment </a:t>
            </a:r>
            <a:br>
              <a:rPr lang="en-US" sz="2800" dirty="0"/>
            </a:br>
            <a:r>
              <a:rPr lang="en-US" sz="2800" dirty="0"/>
              <a:t>Credit: Jason Hews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04" y="1124744"/>
            <a:ext cx="802005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28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24000" y="1"/>
            <a:ext cx="9144000" cy="7232749"/>
          </a:xfrm>
          <a:prstGeom prst="rect">
            <a:avLst/>
          </a:prstGeom>
        </p:spPr>
        <p:txBody>
          <a:bodyPr wrap="square">
            <a:spAutoFit/>
          </a:bodyPr>
          <a:lstStyle/>
          <a:p>
            <a:r>
              <a:rPr lang="el-GR" sz="2000" b="1" dirty="0">
                <a:solidFill>
                  <a:prstClr val="black"/>
                </a:solidFill>
                <a:latin typeface="Arial"/>
              </a:rPr>
              <a:t>Ορισμός ενταξιακής εκπαίδευσης :</a:t>
            </a:r>
          </a:p>
          <a:p>
            <a:endParaRPr lang="el-GR" dirty="0">
              <a:solidFill>
                <a:prstClr val="black"/>
              </a:solidFill>
              <a:latin typeface="Arial"/>
            </a:endParaRPr>
          </a:p>
          <a:p>
            <a:pPr algn="just"/>
            <a:r>
              <a:rPr lang="el-GR" sz="2400" i="1"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r>
              <a:rPr lang="el-GR" dirty="0">
                <a:solidFill>
                  <a:prstClr val="black"/>
                </a:solidFill>
                <a:latin typeface="Arial"/>
              </a:rPr>
              <a:t>(Εκπαιδευτικός, Επιστημονικός και Πολιτιστικός Οργανισμός των Ηνωμένων Εθνών/Διεθνές Γραφείο της Εκπαίδευσης,2008, σελ. 3).</a:t>
            </a:r>
            <a:endParaRPr lang="el-GR" dirty="0">
              <a:solidFill>
                <a:prstClr val="black"/>
              </a:solidFill>
              <a:latin typeface="Calibri"/>
            </a:endParaRPr>
          </a:p>
          <a:p>
            <a:pPr algn="just"/>
            <a:endParaRPr lang="el-GR" sz="2400" i="1" dirty="0">
              <a:solidFill>
                <a:prstClr val="black"/>
              </a:solidFill>
              <a:latin typeface="Arial,Italic"/>
            </a:endParaRPr>
          </a:p>
          <a:p>
            <a:pPr algn="ctr"/>
            <a:r>
              <a:rPr lang="el-GR" sz="2400" b="1" i="1" dirty="0">
                <a:solidFill>
                  <a:prstClr val="black"/>
                </a:solidFill>
                <a:latin typeface="Arial,Italic"/>
              </a:rPr>
              <a:t>ΤΟ ΠΡΟΓΡΑΜΜΑ ΤΩΝ ΤΠΕ ΓΙΑ ΤΗΝ ΕΝΤΑΞΗ:</a:t>
            </a:r>
          </a:p>
          <a:p>
            <a:pPr algn="ctr"/>
            <a:endParaRPr lang="el-GR" sz="2400" b="1" i="1" dirty="0">
              <a:solidFill>
                <a:prstClr val="black"/>
              </a:solidFill>
              <a:latin typeface="Arial,Italic"/>
            </a:endParaRPr>
          </a:p>
          <a:p>
            <a:r>
              <a:rPr lang="el-GR" dirty="0">
                <a:solidFill>
                  <a:prstClr val="black"/>
                </a:solidFill>
                <a:latin typeface="Arial"/>
              </a:rPr>
              <a:t>Π.χ. Όταν ένας μαθητής με αναπηρία ή ειδικές εκπαιδευτικές ανάγκες εκπαιδεύεται σε μια κανονική/συνηθισμένη τάξη με μη ανάπηρους συμμαθητές  για το μεγαλύτερο μέρος της σχολικής εβδομάδας και χρησιμοποιεί </a:t>
            </a:r>
            <a:r>
              <a:rPr lang="el-GR" b="1" i="1" dirty="0">
                <a:solidFill>
                  <a:prstClr val="black"/>
                </a:solidFill>
                <a:latin typeface="Arial,Italic"/>
              </a:rPr>
              <a:t>διαδεδομένες τεχνολογίες</a:t>
            </a:r>
            <a:r>
              <a:rPr lang="el-GR" i="1" dirty="0">
                <a:solidFill>
                  <a:prstClr val="black"/>
                </a:solidFill>
                <a:latin typeface="Arial,Italic"/>
              </a:rPr>
              <a:t> (</a:t>
            </a:r>
            <a:r>
              <a:rPr lang="el-GR" dirty="0">
                <a:solidFill>
                  <a:prstClr val="black"/>
                </a:solidFill>
                <a:latin typeface="Arial,Italic"/>
              </a:rPr>
              <a:t>φορητοί υπολογιστές, ταμπλέτες και περιφερειακά, διαδραστικοί πίνακες, κινητά τηλέφωνα, κ.λπ</a:t>
            </a:r>
            <a:r>
              <a:rPr lang="el-GR" i="1" dirty="0">
                <a:solidFill>
                  <a:prstClr val="black"/>
                </a:solidFill>
                <a:latin typeface="Arial,Italic"/>
              </a:rPr>
              <a:t>.</a:t>
            </a:r>
            <a:r>
              <a:rPr lang="el-GR" dirty="0">
                <a:solidFill>
                  <a:prstClr val="black"/>
                </a:solidFill>
                <a:latin typeface="Arial"/>
              </a:rPr>
              <a:t>) ή/και  </a:t>
            </a:r>
            <a:r>
              <a:rPr lang="el-GR" b="1" i="1" dirty="0">
                <a:solidFill>
                  <a:prstClr val="black"/>
                </a:solidFill>
                <a:latin typeface="Arial,Italic"/>
              </a:rPr>
              <a:t>υποστηρικτικές τεχνολογίες </a:t>
            </a:r>
            <a:r>
              <a:rPr lang="el-GR" dirty="0">
                <a:solidFill>
                  <a:prstClr val="black"/>
                </a:solidFill>
                <a:latin typeface="Arial,Italic"/>
              </a:rPr>
              <a:t> (π.χ. </a:t>
            </a:r>
            <a:r>
              <a:rPr lang="el-GR" dirty="0">
                <a:solidFill>
                  <a:prstClr val="black"/>
                </a:solidFill>
                <a:latin typeface="Arial"/>
              </a:rPr>
              <a:t>συσκευές κινητικότητας, βοηθήματα για την υποστήριξη της ακοής, εναλλακτικά πληκτρολόγια…).</a:t>
            </a:r>
          </a:p>
          <a:p>
            <a:endParaRPr lang="el-GR" dirty="0">
              <a:solidFill>
                <a:prstClr val="black"/>
              </a:solidFill>
              <a:latin typeface="Arial"/>
            </a:endParaRPr>
          </a:p>
          <a:p>
            <a:pPr algn="ctr"/>
            <a:r>
              <a:rPr lang="el-GR" b="1" i="1" dirty="0">
                <a:solidFill>
                  <a:prstClr val="black"/>
                </a:solidFill>
                <a:latin typeface="Arial,Italic"/>
              </a:rPr>
              <a:t>Οι ΤΠΕ χρησιμοποιούνται τόσο σε ειδικά όσο και </a:t>
            </a:r>
          </a:p>
          <a:p>
            <a:pPr algn="ctr"/>
            <a:r>
              <a:rPr lang="el-GR" b="1" i="1" dirty="0">
                <a:solidFill>
                  <a:prstClr val="black"/>
                </a:solidFill>
                <a:latin typeface="Arial,Italic"/>
              </a:rPr>
              <a:t>σε ενταξιακά εκπαιδευτικά</a:t>
            </a:r>
          </a:p>
          <a:p>
            <a:pPr algn="ctr"/>
            <a:r>
              <a:rPr lang="el-GR"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239379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836712"/>
            <a:ext cx="8229600" cy="1143000"/>
          </a:xfrm>
        </p:spPr>
        <p:txBody>
          <a:bodyPr>
            <a:normAutofit fontScale="90000"/>
          </a:bodyPr>
          <a:lstStyle/>
          <a:p>
            <a:r>
              <a:rPr lang="el-GR" sz="4000" dirty="0"/>
              <a:t>Δεξιότητες του 21</a:t>
            </a:r>
            <a:r>
              <a:rPr lang="el-GR" sz="4000" baseline="30000" dirty="0"/>
              <a:t>ου</a:t>
            </a:r>
            <a:r>
              <a:rPr lang="el-GR" sz="4000" dirty="0"/>
              <a:t> αι. για μαθητές</a:t>
            </a:r>
            <a:br>
              <a:rPr lang="el-GR" sz="4000" dirty="0"/>
            </a:br>
            <a:r>
              <a:rPr lang="el-GR" sz="4000"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00808"/>
            <a:ext cx="496855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04112" y="2276872"/>
            <a:ext cx="3240360" cy="2677656"/>
          </a:xfrm>
          <a:prstGeom prst="rect">
            <a:avLst/>
          </a:prstGeom>
          <a:noFill/>
        </p:spPr>
        <p:txBody>
          <a:bodyPr wrap="square" rtlCol="0">
            <a:spAutoFit/>
          </a:bodyPr>
          <a:lstStyle/>
          <a:p>
            <a:r>
              <a:rPr lang="el-GR" sz="2400" b="1" dirty="0">
                <a:solidFill>
                  <a:srgbClr val="000000"/>
                </a:solidFill>
                <a:latin typeface="Arial"/>
              </a:rPr>
              <a:t>ΚΡΙΤΙΚΗ ΣΚΕΨΗ</a:t>
            </a:r>
          </a:p>
          <a:p>
            <a:endParaRPr lang="el-GR" sz="2400" b="1" dirty="0">
              <a:solidFill>
                <a:srgbClr val="000000"/>
              </a:solidFill>
              <a:latin typeface="Arial"/>
            </a:endParaRPr>
          </a:p>
          <a:p>
            <a:r>
              <a:rPr lang="el-GR" sz="2400" b="1" dirty="0">
                <a:solidFill>
                  <a:srgbClr val="000000"/>
                </a:solidFill>
                <a:latin typeface="Arial"/>
              </a:rPr>
              <a:t>ΕΠΙΚΟΙΝΩΝΙΑ</a:t>
            </a:r>
          </a:p>
          <a:p>
            <a:endParaRPr lang="el-GR" sz="2400" b="1" dirty="0">
              <a:solidFill>
                <a:srgbClr val="000000"/>
              </a:solidFill>
              <a:latin typeface="Arial"/>
            </a:endParaRPr>
          </a:p>
          <a:p>
            <a:r>
              <a:rPr lang="el-GR" sz="2400" b="1" dirty="0">
                <a:solidFill>
                  <a:srgbClr val="000000"/>
                </a:solidFill>
                <a:latin typeface="Arial"/>
              </a:rPr>
              <a:t>ΣΥΝΕΡΓΑΣΙΑ</a:t>
            </a:r>
          </a:p>
          <a:p>
            <a:endParaRPr lang="el-GR" sz="2400" b="1" dirty="0">
              <a:solidFill>
                <a:srgbClr val="000000"/>
              </a:solidFill>
              <a:latin typeface="Arial"/>
            </a:endParaRPr>
          </a:p>
          <a:p>
            <a:r>
              <a:rPr lang="el-GR" sz="2400" b="1" dirty="0">
                <a:solidFill>
                  <a:srgbClr val="000000"/>
                </a:solidFill>
                <a:latin typeface="Arial"/>
              </a:rPr>
              <a:t>ΔΗΜΙΟΥΡΓΙΚΟΤΗΤΑ</a:t>
            </a:r>
          </a:p>
        </p:txBody>
      </p:sp>
    </p:spTree>
    <p:extLst>
      <p:ext uri="{BB962C8B-B14F-4D97-AF65-F5344CB8AC3E}">
        <p14:creationId xmlns:p14="http://schemas.microsoft.com/office/powerpoint/2010/main" val="1863139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3"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r>
                <a:rPr lang="el-GR" sz="1200">
                  <a:solidFill>
                    <a:srgbClr val="000000"/>
                  </a:solidFill>
                  <a:latin typeface="Arial"/>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Arial"/>
                <a:cs typeface="Arial" pitchFamily="34" charset="0"/>
              </a:endParaRPr>
            </a:p>
          </p:txBody>
        </p:sp>
      </p:grpSp>
      <p:sp>
        <p:nvSpPr>
          <p:cNvPr id="2060" name="Text Box 12"/>
          <p:cNvSpPr txBox="1">
            <a:spLocks noChangeArrowheads="1"/>
          </p:cNvSpPr>
          <p:nvPr/>
        </p:nvSpPr>
        <p:spPr bwMode="auto">
          <a:xfrm>
            <a:off x="1992314" y="6165851"/>
            <a:ext cx="7704137" cy="366713"/>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Arial"/>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2" name="Line 14"/>
          <p:cNvSpPr>
            <a:spLocks noChangeShapeType="1"/>
          </p:cNvSpPr>
          <p:nvPr/>
        </p:nvSpPr>
        <p:spPr bwMode="auto">
          <a:xfrm>
            <a:off x="1847850"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3" name="Line 15"/>
          <p:cNvSpPr>
            <a:spLocks noChangeShapeType="1"/>
          </p:cNvSpPr>
          <p:nvPr/>
        </p:nvSpPr>
        <p:spPr bwMode="auto">
          <a:xfrm>
            <a:off x="1847850"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4" name="Text Box 16"/>
          <p:cNvSpPr txBox="1">
            <a:spLocks noChangeArrowheads="1"/>
          </p:cNvSpPr>
          <p:nvPr/>
        </p:nvSpPr>
        <p:spPr bwMode="auto">
          <a:xfrm>
            <a:off x="1776413" y="5013325"/>
            <a:ext cx="1079500" cy="274638"/>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ΚΑΝΟΝΤΑΣ</a:t>
            </a:r>
          </a:p>
        </p:txBody>
      </p:sp>
      <p:sp>
        <p:nvSpPr>
          <p:cNvPr id="2065" name="Line 17"/>
          <p:cNvSpPr>
            <a:spLocks noChangeShapeType="1"/>
          </p:cNvSpPr>
          <p:nvPr/>
        </p:nvSpPr>
        <p:spPr bwMode="auto">
          <a:xfrm>
            <a:off x="2279650" y="5229226"/>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6" name="Text Box 18"/>
          <p:cNvSpPr txBox="1">
            <a:spLocks noChangeArrowheads="1"/>
          </p:cNvSpPr>
          <p:nvPr/>
        </p:nvSpPr>
        <p:spPr bwMode="auto">
          <a:xfrm>
            <a:off x="1703389" y="2781301"/>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ΚΑΙ ΟΠΤΙΚΗ ΕΠΕΞΕΡΓΑΣΙΑ</a:t>
            </a:r>
          </a:p>
        </p:txBody>
      </p:sp>
      <p:sp>
        <p:nvSpPr>
          <p:cNvPr id="2067" name="Line 19"/>
          <p:cNvSpPr>
            <a:spLocks noChangeShapeType="1"/>
          </p:cNvSpPr>
          <p:nvPr/>
        </p:nvSpPr>
        <p:spPr bwMode="auto">
          <a:xfrm>
            <a:off x="1703388" y="6021388"/>
            <a:ext cx="792162"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8" name="Line 20"/>
          <p:cNvSpPr>
            <a:spLocks noChangeShapeType="1"/>
          </p:cNvSpPr>
          <p:nvPr/>
        </p:nvSpPr>
        <p:spPr bwMode="auto">
          <a:xfrm flipV="1">
            <a:off x="2279650"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9" name="Line 21"/>
          <p:cNvSpPr>
            <a:spLocks noChangeShapeType="1"/>
          </p:cNvSpPr>
          <p:nvPr/>
        </p:nvSpPr>
        <p:spPr bwMode="auto">
          <a:xfrm>
            <a:off x="2279650" y="3357563"/>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0" name="Line 22"/>
          <p:cNvSpPr>
            <a:spLocks noChangeShapeType="1"/>
          </p:cNvSpPr>
          <p:nvPr/>
        </p:nvSpPr>
        <p:spPr bwMode="auto">
          <a:xfrm flipV="1">
            <a:off x="2279650" y="2133600"/>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1" name="Text Box 23"/>
          <p:cNvSpPr txBox="1">
            <a:spLocks noChangeArrowheads="1"/>
          </p:cNvSpPr>
          <p:nvPr/>
        </p:nvSpPr>
        <p:spPr bwMode="auto">
          <a:xfrm>
            <a:off x="1703389" y="981075"/>
            <a:ext cx="1298575" cy="457200"/>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ΕΠΕΞΕΡΓΑΣΙΑ</a:t>
            </a:r>
          </a:p>
        </p:txBody>
      </p:sp>
      <p:sp>
        <p:nvSpPr>
          <p:cNvPr id="2072" name="Line 24"/>
          <p:cNvSpPr>
            <a:spLocks noChangeShapeType="1"/>
          </p:cNvSpPr>
          <p:nvPr/>
        </p:nvSpPr>
        <p:spPr bwMode="auto">
          <a:xfrm>
            <a:off x="2279650"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3" name="Line 25"/>
          <p:cNvSpPr>
            <a:spLocks noChangeShapeType="1"/>
          </p:cNvSpPr>
          <p:nvPr/>
        </p:nvSpPr>
        <p:spPr bwMode="auto">
          <a:xfrm flipV="1">
            <a:off x="2279650"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4" name="Line 26"/>
          <p:cNvSpPr>
            <a:spLocks noChangeShapeType="1"/>
          </p:cNvSpPr>
          <p:nvPr/>
        </p:nvSpPr>
        <p:spPr bwMode="auto">
          <a:xfrm>
            <a:off x="8832851"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5" name="Line 27"/>
          <p:cNvSpPr>
            <a:spLocks noChangeShapeType="1"/>
          </p:cNvSpPr>
          <p:nvPr/>
        </p:nvSpPr>
        <p:spPr bwMode="auto">
          <a:xfrm>
            <a:off x="8329613"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6" name="Line 28"/>
          <p:cNvSpPr>
            <a:spLocks noChangeShapeType="1"/>
          </p:cNvSpPr>
          <p:nvPr/>
        </p:nvSpPr>
        <p:spPr bwMode="auto">
          <a:xfrm>
            <a:off x="7897813"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7" name="Line 29"/>
          <p:cNvSpPr>
            <a:spLocks noChangeShapeType="1"/>
          </p:cNvSpPr>
          <p:nvPr/>
        </p:nvSpPr>
        <p:spPr bwMode="auto">
          <a:xfrm>
            <a:off x="7319963" y="3284538"/>
            <a:ext cx="25209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8" name="Line 30"/>
          <p:cNvSpPr>
            <a:spLocks noChangeShapeType="1"/>
          </p:cNvSpPr>
          <p:nvPr/>
        </p:nvSpPr>
        <p:spPr bwMode="auto">
          <a:xfrm>
            <a:off x="6959601"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9" name="Line 31"/>
          <p:cNvSpPr>
            <a:spLocks noChangeShapeType="1"/>
          </p:cNvSpPr>
          <p:nvPr/>
        </p:nvSpPr>
        <p:spPr bwMode="auto">
          <a:xfrm>
            <a:off x="6456363" y="1844675"/>
            <a:ext cx="33845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0" name="Line 32"/>
          <p:cNvSpPr>
            <a:spLocks noChangeShapeType="1"/>
          </p:cNvSpPr>
          <p:nvPr/>
        </p:nvSpPr>
        <p:spPr bwMode="auto">
          <a:xfrm>
            <a:off x="6240463" y="1196975"/>
            <a:ext cx="36004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1" name="Text Box 33"/>
          <p:cNvSpPr txBox="1">
            <a:spLocks noChangeArrowheads="1"/>
          </p:cNvSpPr>
          <p:nvPr/>
        </p:nvSpPr>
        <p:spPr bwMode="auto">
          <a:xfrm>
            <a:off x="9912351" y="5445125"/>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90%</a:t>
            </a:r>
          </a:p>
        </p:txBody>
      </p:sp>
      <p:sp>
        <p:nvSpPr>
          <p:cNvPr id="2082" name="Text Box 34"/>
          <p:cNvSpPr txBox="1">
            <a:spLocks noChangeArrowheads="1"/>
          </p:cNvSpPr>
          <p:nvPr/>
        </p:nvSpPr>
        <p:spPr bwMode="auto">
          <a:xfrm>
            <a:off x="9912351" y="46529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75%</a:t>
            </a:r>
          </a:p>
        </p:txBody>
      </p:sp>
      <p:sp>
        <p:nvSpPr>
          <p:cNvPr id="2083" name="Text Box 35"/>
          <p:cNvSpPr txBox="1">
            <a:spLocks noChangeArrowheads="1"/>
          </p:cNvSpPr>
          <p:nvPr/>
        </p:nvSpPr>
        <p:spPr bwMode="auto">
          <a:xfrm>
            <a:off x="9912350" y="3933825"/>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50%</a:t>
            </a:r>
          </a:p>
        </p:txBody>
      </p:sp>
      <p:sp>
        <p:nvSpPr>
          <p:cNvPr id="2084" name="Text Box 36"/>
          <p:cNvSpPr txBox="1">
            <a:spLocks noChangeArrowheads="1"/>
          </p:cNvSpPr>
          <p:nvPr/>
        </p:nvSpPr>
        <p:spPr bwMode="auto">
          <a:xfrm>
            <a:off x="9912351" y="31416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30%</a:t>
            </a:r>
          </a:p>
        </p:txBody>
      </p:sp>
      <p:sp>
        <p:nvSpPr>
          <p:cNvPr id="2085" name="Text Box 37"/>
          <p:cNvSpPr txBox="1">
            <a:spLocks noChangeArrowheads="1"/>
          </p:cNvSpPr>
          <p:nvPr/>
        </p:nvSpPr>
        <p:spPr bwMode="auto">
          <a:xfrm>
            <a:off x="9912351" y="2420938"/>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20%</a:t>
            </a:r>
          </a:p>
        </p:txBody>
      </p:sp>
      <p:sp>
        <p:nvSpPr>
          <p:cNvPr id="2086" name="Text Box 38"/>
          <p:cNvSpPr txBox="1">
            <a:spLocks noChangeArrowheads="1"/>
          </p:cNvSpPr>
          <p:nvPr/>
        </p:nvSpPr>
        <p:spPr bwMode="auto">
          <a:xfrm>
            <a:off x="9912350" y="1700213"/>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10%</a:t>
            </a:r>
          </a:p>
        </p:txBody>
      </p:sp>
      <p:sp>
        <p:nvSpPr>
          <p:cNvPr id="2087" name="Text Box 39"/>
          <p:cNvSpPr txBox="1">
            <a:spLocks noChangeArrowheads="1"/>
          </p:cNvSpPr>
          <p:nvPr/>
        </p:nvSpPr>
        <p:spPr bwMode="auto">
          <a:xfrm>
            <a:off x="9912351" y="1052513"/>
            <a:ext cx="50641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 5%</a:t>
            </a:r>
          </a:p>
        </p:txBody>
      </p:sp>
    </p:spTree>
    <p:extLst>
      <p:ext uri="{BB962C8B-B14F-4D97-AF65-F5344CB8AC3E}">
        <p14:creationId xmlns:p14="http://schemas.microsoft.com/office/powerpoint/2010/main" val="171958296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95375"/>
            <a:ext cx="8351837"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001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Χρήση Η/Υ, ΦΣΜ</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59218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715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825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351584" y="260649"/>
            <a:ext cx="7772400" cy="1470025"/>
          </a:xfrm>
        </p:spPr>
        <p:txBody>
          <a:bodyPr/>
          <a:lstStyle/>
          <a:p>
            <a:r>
              <a:rPr lang="en-US" sz="4000" b="1" dirty="0"/>
              <a:t>Mobile Learn</a:t>
            </a:r>
            <a:r>
              <a:rPr lang="el-GR" sz="4000" b="1" dirty="0" err="1"/>
              <a:t>ing</a:t>
            </a:r>
            <a:r>
              <a:rPr lang="el-GR" sz="4000" b="1" dirty="0"/>
              <a:t> (</a:t>
            </a:r>
            <a:r>
              <a:rPr lang="en-US" sz="4000" b="1" dirty="0"/>
              <a:t>M</a:t>
            </a:r>
            <a:r>
              <a:rPr lang="el-GR" sz="4000" b="1" dirty="0"/>
              <a:t>-</a:t>
            </a:r>
            <a:r>
              <a:rPr lang="en-US" sz="4000" b="1" dirty="0"/>
              <a:t> L</a:t>
            </a:r>
            <a:r>
              <a:rPr lang="el-GR" sz="4000" b="1" dirty="0"/>
              <a:t>earning)</a:t>
            </a:r>
          </a:p>
        </p:txBody>
      </p:sp>
      <p:sp>
        <p:nvSpPr>
          <p:cNvPr id="3" name="2 - Υπότιτλος"/>
          <p:cNvSpPr>
            <a:spLocks noGrp="1"/>
          </p:cNvSpPr>
          <p:nvPr>
            <p:ph type="subTitle" idx="4294967295"/>
          </p:nvPr>
        </p:nvSpPr>
        <p:spPr>
          <a:xfrm>
            <a:off x="2063552" y="1844825"/>
            <a:ext cx="8286750" cy="4143375"/>
          </a:xfrm>
        </p:spPr>
        <p:txBody>
          <a:bodyPr>
            <a:normAutofit/>
          </a:bodyPr>
          <a:lstStyle/>
          <a:p>
            <a:pPr marL="0" indent="0">
              <a:buNone/>
            </a:pPr>
            <a:r>
              <a:rPr lang="el-GR" sz="3600" dirty="0"/>
              <a:t>Το </a:t>
            </a:r>
            <a:r>
              <a:rPr lang="en-US" sz="3600" dirty="0"/>
              <a:t>M</a:t>
            </a:r>
            <a:r>
              <a:rPr lang="el-GR" sz="3600" dirty="0" err="1"/>
              <a:t>obile</a:t>
            </a:r>
            <a:r>
              <a:rPr lang="el-GR" sz="3600" dirty="0"/>
              <a:t> </a:t>
            </a:r>
            <a:r>
              <a:rPr lang="en-US" sz="3600" dirty="0"/>
              <a:t>L</a:t>
            </a:r>
            <a:r>
              <a:rPr lang="el-GR" sz="3600" dirty="0" err="1"/>
              <a:t>earning</a:t>
            </a:r>
            <a:r>
              <a:rPr lang="el-GR" sz="3600" dirty="0"/>
              <a:t> (Μ-</a:t>
            </a:r>
            <a:r>
              <a:rPr lang="el-GR" sz="3600" dirty="0" err="1"/>
              <a:t>learnin</a:t>
            </a:r>
            <a:r>
              <a:rPr lang="el-GR" sz="3600" dirty="0"/>
              <a:t>g) είναι μία σύγχρονη εκπαιδευτική μέθοδος , που περιλαμβάνει τη </a:t>
            </a:r>
            <a:r>
              <a:rPr lang="el-GR" sz="3600" b="1" u="sng" dirty="0"/>
              <a:t>χρήση</a:t>
            </a:r>
            <a:r>
              <a:rPr lang="el-GR" sz="3600" dirty="0"/>
              <a:t> φορητών συσκευών (κινητά, tablets, κλπ.) και ασύρματων δικτύων, ανεξαρτήτως τόπου και χρόνου.</a:t>
            </a:r>
          </a:p>
          <a:p>
            <a:endParaRPr lang="el-GR" dirty="0"/>
          </a:p>
        </p:txBody>
      </p:sp>
    </p:spTree>
    <p:extLst>
      <p:ext uri="{BB962C8B-B14F-4D97-AF65-F5344CB8AC3E}">
        <p14:creationId xmlns:p14="http://schemas.microsoft.com/office/powerpoint/2010/main" val="77263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652423" y="587829"/>
            <a:ext cx="10924534" cy="136219"/>
          </a:xfrm>
          <a:prstGeom prst="rect">
            <a:avLst/>
          </a:prstGeom>
          <a:noFill/>
          <a:ln w="0">
            <a:noFill/>
          </a:ln>
        </p:spPr>
        <p:txBody>
          <a:bodyPr vert="horz" lIns="0" tIns="0" rIns="0" bIns="0" rtlCol="0" anchor="ctr">
            <a:noAutofit/>
          </a:bodyPr>
          <a:lstStyle/>
          <a:p>
            <a:pPr algn="ctr">
              <a:buNone/>
            </a:pPr>
            <a:r>
              <a:rPr lang="el-GR" sz="2800" b="1" spc="-1" dirty="0">
                <a:latin typeface="Times New Roman"/>
              </a:rPr>
              <a:t>Βασικές αλλαγές για την προώθηση της συμπεριληπτικής εκπαίδευσης</a:t>
            </a:r>
          </a:p>
        </p:txBody>
      </p:sp>
      <p:sp>
        <p:nvSpPr>
          <p:cNvPr id="247" name="PlaceHolder 2"/>
          <p:cNvSpPr>
            <a:spLocks noGrp="1"/>
          </p:cNvSpPr>
          <p:nvPr>
            <p:ph/>
          </p:nvPr>
        </p:nvSpPr>
        <p:spPr>
          <a:xfrm>
            <a:off x="228600" y="1061357"/>
            <a:ext cx="11740243" cy="5330343"/>
          </a:xfrm>
          <a:prstGeom prst="rect">
            <a:avLst/>
          </a:prstGeom>
          <a:noFill/>
          <a:ln w="0">
            <a:noFill/>
          </a:ln>
        </p:spPr>
        <p:txBody>
          <a:bodyPr vert="horz" lIns="0" tIns="0" rIns="0" bIns="0" rtlCol="0" anchor="t">
            <a:normAutofit/>
          </a:bodyPr>
          <a:lstStyle/>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Εξίσου σημαντική είναι η εφαρμογή του Εξατομικευμένου Εκπαιδευτικού Προγράμματος με συνεργασία ανάμεσα στους εκπαιδευτικούς γενικής και ειδικής αγωγής καθώς και η προώθηση της </a:t>
            </a:r>
            <a:r>
              <a:rPr lang="el-GR" sz="2000" spc="-1" dirty="0" err="1">
                <a:latin typeface="Times New Roman"/>
              </a:rPr>
              <a:t>ομαδοσυνεργατικής</a:t>
            </a:r>
            <a:r>
              <a:rPr lang="el-GR" sz="2000" spc="-1" dirty="0">
                <a:latin typeface="Times New Roman"/>
              </a:rPr>
              <a:t> διδασκαλίας (</a:t>
            </a:r>
            <a:r>
              <a:rPr lang="el-GR" sz="2000" spc="-1" dirty="0" err="1">
                <a:latin typeface="Times New Roman"/>
              </a:rPr>
              <a:t>Στασινός</a:t>
            </a:r>
            <a:r>
              <a:rPr lang="el-GR" sz="2000" spc="-1" dirty="0">
                <a:latin typeface="Times New Roman"/>
              </a:rPr>
              <a:t>, 2016).</a:t>
            </a:r>
          </a:p>
          <a:p>
            <a:pPr marL="522461" indent="-391846" algn="just">
              <a:lnSpc>
                <a:spcPct val="150000"/>
              </a:lnSpc>
              <a:spcBef>
                <a:spcPts val="641"/>
              </a:spcBef>
              <a:buClr>
                <a:srgbClr val="FF6600"/>
              </a:buClr>
              <a:buSzPct val="45000"/>
              <a:buFont typeface="Wingdings" charset="2"/>
              <a:buChar char=""/>
            </a:pPr>
            <a:endParaRPr lang="el-GR" sz="20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Πολύ σημαντική αλλαγή αποτελεί η ανάπτυξη συνεργασιών μεταξύ εκπαιδευτικών με τη βοήθεια ενός ακαδημαϊκού φίλου- συμβούλου μέσα από τις οποίες θα αναπτυχθούν κουλτούρες συνεργασίας οι οποίες θα οδηγήσουν σε συμπεριληπτικές κουλτούρες και στην υιοθέτηση συμπεριληπτικών πρακτικών (Αγγελίδης, 2011). </a:t>
            </a:r>
          </a:p>
          <a:p>
            <a:pPr marL="522461" indent="-391846" algn="just">
              <a:lnSpc>
                <a:spcPct val="150000"/>
              </a:lnSpc>
              <a:spcBef>
                <a:spcPts val="641"/>
              </a:spcBef>
              <a:buClr>
                <a:srgbClr val="FF6600"/>
              </a:buClr>
              <a:buSzPct val="45000"/>
              <a:buFont typeface="Wingdings" charset="2"/>
              <a:buChar char=""/>
            </a:pPr>
            <a:endParaRPr lang="el-GR" sz="20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Η πιο βασική όμως αλλαγή για την προώθηση της συμπεριληπτικής εκπαίδευσης στο σύγχρονο σχολείο είναι η ενσωμάτωση των Νέων Τεχνολογιών και των Τ.Π.Ε. στο σύνολο της εκπαιδευτικής διαδικασίας. </a:t>
            </a:r>
          </a:p>
        </p:txBody>
      </p:sp>
      <p:sp>
        <p:nvSpPr>
          <p:cNvPr id="4" name="PlaceHolder 3"/>
          <p:cNvSpPr>
            <a:spLocks noGrp="1"/>
          </p:cNvSpPr>
          <p:nvPr>
            <p:ph type="sldNum" idx="2"/>
          </p:nvPr>
        </p:nvSpPr>
        <p:spPr/>
        <p:txBody>
          <a:bodyPr/>
          <a:lstStyle/>
          <a:p>
            <a:fld id="{B326CAC5-38AF-4983-BA85-AA9A71D407E9}" type="slidenum">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Παιδαγωγικά οφέλη και    πλεονεκτήματα του m-learning</a:t>
            </a:r>
          </a:p>
        </p:txBody>
      </p:sp>
      <p:sp>
        <p:nvSpPr>
          <p:cNvPr id="3" name="2 - Θέση περιεχομένου"/>
          <p:cNvSpPr>
            <a:spLocks noGrp="1"/>
          </p:cNvSpPr>
          <p:nvPr>
            <p:ph idx="1"/>
          </p:nvPr>
        </p:nvSpPr>
        <p:spPr>
          <a:xfrm>
            <a:off x="2024035" y="2214555"/>
            <a:ext cx="8229600" cy="3257560"/>
          </a:xfrm>
        </p:spPr>
        <p:txBody>
          <a:bodyPr/>
          <a:lstStyle/>
          <a:p>
            <a:r>
              <a:rPr lang="el-GR" dirty="0"/>
              <a:t>Ευέλικτο – φορητό – διαθέσιμο – προσιτό ,</a:t>
            </a:r>
          </a:p>
          <a:p>
            <a:r>
              <a:rPr lang="el-GR" dirty="0"/>
              <a:t>Ατομικό – διαδραστικό – συνεργατικό,</a:t>
            </a:r>
          </a:p>
          <a:p>
            <a:r>
              <a:rPr lang="el-GR" dirty="0"/>
              <a:t>Διαχρονικό – διαπεριστασιακό,</a:t>
            </a:r>
          </a:p>
          <a:p>
            <a:r>
              <a:rPr lang="el-GR" dirty="0"/>
              <a:t>Παιγνιώδες – ενισχυτικό,</a:t>
            </a:r>
          </a:p>
          <a:p>
            <a:r>
              <a:rPr lang="el-GR" dirty="0"/>
              <a:t>Εξατομικευμένο – αποτελεσματικό…</a:t>
            </a:r>
          </a:p>
        </p:txBody>
      </p:sp>
    </p:spTree>
    <p:extLst>
      <p:ext uri="{BB962C8B-B14F-4D97-AF65-F5344CB8AC3E}">
        <p14:creationId xmlns:p14="http://schemas.microsoft.com/office/powerpoint/2010/main" val="3648071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714356"/>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3600" b="1" dirty="0">
                <a:solidFill>
                  <a:srgbClr val="000000"/>
                </a:solidFill>
                <a:latin typeface="Calibri" pitchFamily="34" charset="0"/>
                <a:ea typeface="Calibri" pitchFamily="34" charset="0"/>
                <a:cs typeface="Times New Roman" pitchFamily="18" charset="0"/>
              </a:rPr>
              <a:t>Φορητές συσκευές για χρήση στην εκπ/ση:</a:t>
            </a:r>
          </a:p>
          <a:p>
            <a:pPr fontAlgn="base">
              <a:spcBef>
                <a:spcPct val="0"/>
              </a:spcBef>
              <a:spcAft>
                <a:spcPct val="0"/>
              </a:spcAft>
            </a:pP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Smartphones - κινητά τηλέφωνα </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Φορητοί υπολογιστές</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Ηλεκτρονικοί αναγνώστες (eBook readers)</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Φορητές συσκευές αναπαραγωγής πολυμέσων (</a:t>
            </a:r>
            <a:r>
              <a:rPr lang="el-GR" sz="3600" dirty="0" err="1">
                <a:solidFill>
                  <a:srgbClr val="000000"/>
                </a:solidFill>
                <a:latin typeface="Calibri" pitchFamily="34" charset="0"/>
                <a:ea typeface="Calibri" pitchFamily="34" charset="0"/>
                <a:cs typeface="Times New Roman" pitchFamily="18" charset="0"/>
              </a:rPr>
              <a:t>media</a:t>
            </a:r>
            <a:r>
              <a:rPr lang="el-GR" sz="3600" dirty="0">
                <a:solidFill>
                  <a:srgbClr val="000000"/>
                </a:solidFill>
                <a:latin typeface="Calibri" pitchFamily="34" charset="0"/>
                <a:ea typeface="Calibri" pitchFamily="34" charset="0"/>
                <a:cs typeface="Times New Roman" pitchFamily="18" charset="0"/>
              </a:rPr>
              <a:t>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 (π.χ. </a:t>
            </a:r>
            <a:r>
              <a:rPr lang="el-GR" sz="3600" dirty="0" err="1">
                <a:solidFill>
                  <a:srgbClr val="000000"/>
                </a:solidFill>
                <a:latin typeface="Calibri" pitchFamily="34" charset="0"/>
                <a:ea typeface="Calibri" pitchFamily="34" charset="0"/>
                <a:cs typeface="Times New Roman" pitchFamily="18" charset="0"/>
              </a:rPr>
              <a:t>iPods</a:t>
            </a:r>
            <a:r>
              <a:rPr lang="el-GR" sz="3600" dirty="0">
                <a:solidFill>
                  <a:srgbClr val="000000"/>
                </a:solidFill>
                <a:latin typeface="Calibri" pitchFamily="34" charset="0"/>
                <a:ea typeface="Calibri" pitchFamily="34" charset="0"/>
                <a:cs typeface="Times New Roman" pitchFamily="18" charset="0"/>
              </a:rPr>
              <a:t>, MP3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err="1">
                <a:solidFill>
                  <a:srgbClr val="000000"/>
                </a:solidFill>
                <a:latin typeface="Calibri" pitchFamily="34" charset="0"/>
                <a:ea typeface="Calibri" pitchFamily="34" charset="0"/>
                <a:cs typeface="Times New Roman" pitchFamily="18" charset="0"/>
              </a:rPr>
              <a:t>Tablets</a:t>
            </a:r>
            <a:r>
              <a:rPr lang="el-GR" sz="3600" dirty="0">
                <a:solidFill>
                  <a:srgbClr val="000000"/>
                </a:solidFill>
                <a:latin typeface="Calibri" pitchFamily="34" charset="0"/>
                <a:ea typeface="Calibri" pitchFamily="34" charset="0"/>
                <a:cs typeface="Times New Roman" pitchFamily="18" charset="0"/>
              </a:rPr>
              <a:t>…</a:t>
            </a:r>
            <a:endParaRPr lang="el-GR" sz="5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754668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6858000"/>
          </a:xfrm>
        </p:spPr>
        <p:txBody>
          <a:bodyPr>
            <a:noAutofit/>
          </a:bodyPr>
          <a:lstStyle/>
          <a:p>
            <a:pPr algn="just"/>
            <a:r>
              <a:rPr lang="el-GR" sz="2400" u="sng" dirty="0"/>
              <a:t>Για τους </a:t>
            </a:r>
            <a:r>
              <a:rPr lang="el-GR" sz="2400" b="1" u="sng" dirty="0"/>
              <a:t>μαθητές με Μαθησιακές Δυσκολίες </a:t>
            </a:r>
            <a:r>
              <a:rPr lang="el-GR" sz="2400" u="sng" dirty="0"/>
              <a:t>ή/και </a:t>
            </a:r>
            <a:r>
              <a:rPr lang="el-GR" sz="2400" b="1" u="sng" dirty="0"/>
              <a:t>ΔΕΠ-Υ</a:t>
            </a:r>
            <a:br>
              <a:rPr lang="el-GR" sz="2400" b="1" u="sng" dirty="0"/>
            </a:br>
            <a:br>
              <a:rPr lang="el-GR" sz="2400" b="1" u="sng" dirty="0"/>
            </a:br>
            <a:r>
              <a:rPr lang="el-GR" sz="2400" dirty="0"/>
              <a:t>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a:t>
            </a:r>
            <a:r>
              <a:rPr lang="el-GR" sz="2400" u="sng" dirty="0"/>
              <a:t>ακουστική</a:t>
            </a:r>
            <a:r>
              <a:rPr lang="el-GR" sz="2400" dirty="0"/>
              <a:t> ή </a:t>
            </a:r>
            <a:r>
              <a:rPr lang="el-GR" sz="2400" u="sng" dirty="0"/>
              <a:t>οπτική</a:t>
            </a:r>
            <a:r>
              <a:rPr lang="el-GR" sz="2400" dirty="0"/>
              <a:t> αναφορά </a:t>
            </a:r>
            <a:r>
              <a:rPr lang="el-GR" sz="2400" u="sng" dirty="0"/>
              <a:t>αντί για </a:t>
            </a:r>
            <a:r>
              <a:rPr lang="el-GR" sz="2400" dirty="0"/>
              <a:t>ένα </a:t>
            </a:r>
            <a:r>
              <a:rPr lang="el-GR" sz="2400" u="sng" dirty="0"/>
              <a:t>γραπτό </a:t>
            </a:r>
            <a:r>
              <a:rPr lang="el-GR" sz="2400" dirty="0"/>
              <a:t>κείμενο , χρησιμοποιώντας τις εφαρμογές στο κινητό του τηλέφωνο ή στον υπολογιστή – tablet.</a:t>
            </a:r>
          </a:p>
        </p:txBody>
      </p:sp>
    </p:spTree>
    <p:extLst>
      <p:ext uri="{BB962C8B-B14F-4D97-AF65-F5344CB8AC3E}">
        <p14:creationId xmlns:p14="http://schemas.microsoft.com/office/powerpoint/2010/main" val="1912416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980728"/>
            <a:ext cx="662473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746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81159" y="571481"/>
            <a:ext cx="8429684" cy="5509200"/>
          </a:xfrm>
          <a:prstGeom prst="rect">
            <a:avLst/>
          </a:prstGeom>
        </p:spPr>
        <p:txBody>
          <a:bodyPr wrap="square">
            <a:spAutoFit/>
          </a:bodyPr>
          <a:lstStyle/>
          <a:p>
            <a:pPr algn="ctr"/>
            <a:r>
              <a:rPr lang="el-GR" sz="3200" b="1" dirty="0">
                <a:solidFill>
                  <a:prstClr val="black"/>
                </a:solidFill>
                <a:latin typeface="Calibri"/>
              </a:rPr>
              <a:t>Εμπόδια για την εφαρμογή του m-learning:</a:t>
            </a:r>
          </a:p>
          <a:p>
            <a:pPr algn="ctr"/>
            <a:endParaRPr lang="el-GR" sz="3200" b="1" dirty="0">
              <a:solidFill>
                <a:prstClr val="black"/>
              </a:solidFill>
              <a:latin typeface="Calibri"/>
            </a:endParaRPr>
          </a:p>
          <a:p>
            <a:pPr algn="just"/>
            <a:r>
              <a:rPr lang="el-GR" sz="2400" dirty="0">
                <a:solidFill>
                  <a:prstClr val="black"/>
                </a:solidFill>
                <a:latin typeface="Calibri"/>
              </a:rPr>
              <a:t>• Οι περισσότεροι από τους εκπ/κούς δεν είναι γνώστες των δυνατοτήτων που παρέχουν οι  φορητές συσκευές ως εργαλεία μάθησης.</a:t>
            </a:r>
          </a:p>
          <a:p>
            <a:pPr algn="just"/>
            <a:r>
              <a:rPr lang="el-GR" sz="2400" dirty="0">
                <a:solidFill>
                  <a:prstClr val="black"/>
                </a:solidFill>
                <a:latin typeface="Calibri"/>
              </a:rPr>
              <a:t>• Οι περισσότεροι εκπ/κοί δε διαθέτουν τις απαραίτητες γνώσεις/ δεξιότητες για να χρησιμοποιήσουν στο σχολείο τις φορητές συσκευές.</a:t>
            </a:r>
          </a:p>
          <a:p>
            <a:pPr algn="just"/>
            <a:r>
              <a:rPr lang="el-GR" sz="2400" dirty="0">
                <a:solidFill>
                  <a:prstClr val="black"/>
                </a:solidFill>
                <a:latin typeface="Calibri"/>
              </a:rPr>
              <a:t>•Η πεποίθηση των ενηλίκων ότι:  «</a:t>
            </a:r>
            <a:r>
              <a:rPr lang="el-GR" sz="2400" i="1" dirty="0">
                <a:solidFill>
                  <a:prstClr val="black"/>
                </a:solidFill>
                <a:latin typeface="Calibri"/>
              </a:rPr>
              <a:t>Οι φορητές συσκευές και κυρίως τα smartphones, για την πλειοψηφία των ανθρώπων: όχι απλά δεν μπορούν να συμβάλουν στη διαδικασία της μάθησης, αλλά προάγουν ακριβώς αντίθετα αποτελέσματα</a:t>
            </a:r>
            <a:r>
              <a:rPr lang="el-GR" sz="2400" dirty="0">
                <a:solidFill>
                  <a:prstClr val="black"/>
                </a:solidFill>
                <a:latin typeface="Calibri"/>
              </a:rPr>
              <a:t>» (εβδομαδιαία έκθεση της UNESCO για το Mobile Learning, 12-16 Δεκεμβρίου 2011, σ.11).</a:t>
            </a:r>
          </a:p>
        </p:txBody>
      </p:sp>
    </p:spTree>
    <p:extLst>
      <p:ext uri="{BB962C8B-B14F-4D97-AF65-F5344CB8AC3E}">
        <p14:creationId xmlns:p14="http://schemas.microsoft.com/office/powerpoint/2010/main" val="1109015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74638"/>
            <a:ext cx="9144000" cy="1143000"/>
          </a:xfrm>
        </p:spPr>
        <p:txBody>
          <a:bodyPr>
            <a:normAutofit fontScale="90000"/>
          </a:bodyPr>
          <a:lstStyle/>
          <a:p>
            <a:r>
              <a:rPr lang="el-GR" b="1" dirty="0"/>
              <a:t>ΣΧΕΔΙΑΣΜΟΣ </a:t>
            </a:r>
            <a:r>
              <a:rPr lang="en-US" b="1" dirty="0"/>
              <a:t>M-LEARNING </a:t>
            </a:r>
            <a:r>
              <a:rPr lang="el-GR" b="1" dirty="0"/>
              <a:t>ΠΡΟΣΕΓΓΙΣΗΣ</a:t>
            </a:r>
            <a:br>
              <a:rPr lang="el-GR" dirty="0"/>
            </a:br>
            <a:endParaRPr lang="el-GR" dirty="0"/>
          </a:p>
        </p:txBody>
      </p:sp>
      <p:graphicFrame>
        <p:nvGraphicFramePr>
          <p:cNvPr id="5" name="4 - Θέση περιεχομένου"/>
          <p:cNvGraphicFramePr>
            <a:graphicFrameLocks noGrp="1"/>
          </p:cNvGraphicFramePr>
          <p:nvPr>
            <p:ph idx="1"/>
          </p:nvPr>
        </p:nvGraphicFramePr>
        <p:xfrm>
          <a:off x="1981202" y="1600202"/>
          <a:ext cx="790101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133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7146" y="116632"/>
            <a:ext cx="8341233" cy="448816"/>
          </a:xfrm>
        </p:spPr>
        <p:txBody>
          <a:bodyPr>
            <a:noAutofit/>
          </a:bodyPr>
          <a:lstStyle/>
          <a:p>
            <a:r>
              <a:rPr lang="el-GR" sz="3200" b="1" dirty="0"/>
              <a:t>Ταξινόμηση διδακτικών στόχων </a:t>
            </a:r>
            <a:br>
              <a:rPr lang="en-US" sz="3200" dirty="0"/>
            </a:br>
            <a:r>
              <a:rPr lang="el-GR" sz="2000" i="1" dirty="0"/>
              <a:t>(</a:t>
            </a:r>
            <a:r>
              <a:rPr lang="en-US" sz="2000" i="1" dirty="0"/>
              <a:t>Bloom, Anderson, et al.,  2000)  </a:t>
            </a:r>
            <a:endParaRPr lang="el-GR" sz="2400" i="1" dirty="0"/>
          </a:p>
        </p:txBody>
      </p:sp>
      <p:graphicFrame>
        <p:nvGraphicFramePr>
          <p:cNvPr id="4" name="Θέση περιεχομένου 3"/>
          <p:cNvGraphicFramePr>
            <a:graphicFrameLocks noGrp="1"/>
          </p:cNvGraphicFramePr>
          <p:nvPr>
            <p:ph idx="1"/>
          </p:nvPr>
        </p:nvGraphicFramePr>
        <p:xfrm>
          <a:off x="1981200" y="1052736"/>
          <a:ext cx="82296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Αριστερή αγκύλη 5"/>
          <p:cNvSpPr/>
          <p:nvPr/>
        </p:nvSpPr>
        <p:spPr>
          <a:xfrm>
            <a:off x="3647728" y="1556792"/>
            <a:ext cx="360040" cy="230425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sp>
        <p:nvSpPr>
          <p:cNvPr id="7" name="Δεξιά αγκύλη 6"/>
          <p:cNvSpPr/>
          <p:nvPr/>
        </p:nvSpPr>
        <p:spPr>
          <a:xfrm>
            <a:off x="8148228" y="1500094"/>
            <a:ext cx="396044" cy="236095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146" y="3861047"/>
            <a:ext cx="1576567"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305" y="3861047"/>
            <a:ext cx="1424955"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524001" y="3861046"/>
            <a:ext cx="1187625" cy="187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 Δ. εισάγει τους Μ στη νέα Υ. </a:t>
            </a:r>
          </a:p>
          <a:p>
            <a:pPr algn="ctr"/>
            <a:r>
              <a:rPr lang="el-GR" dirty="0">
                <a:solidFill>
                  <a:prstClr val="white"/>
                </a:solidFill>
                <a:latin typeface="Calibri"/>
              </a:rPr>
              <a:t>στο σχολείο </a:t>
            </a:r>
          </a:p>
        </p:txBody>
      </p:sp>
      <p:sp>
        <p:nvSpPr>
          <p:cNvPr id="9" name="Ορθογώνιο 8"/>
          <p:cNvSpPr/>
          <p:nvPr/>
        </p:nvSpPr>
        <p:spPr>
          <a:xfrm>
            <a:off x="9472732" y="3906088"/>
            <a:ext cx="1195268" cy="182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Η Υ. εισάγεται στο σπίτι  </a:t>
            </a:r>
          </a:p>
        </p:txBody>
      </p:sp>
      <p:sp>
        <p:nvSpPr>
          <p:cNvPr id="10" name="Ορθογώνιο 9"/>
          <p:cNvSpPr/>
          <p:nvPr/>
        </p:nvSpPr>
        <p:spPr>
          <a:xfrm>
            <a:off x="2715428" y="1124745"/>
            <a:ext cx="1364348" cy="273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Οι Μ. εργάζονται στο σπίτι και είναι υπεύθυνοι για τα  επίπεδα αυτά </a:t>
            </a:r>
          </a:p>
        </p:txBody>
      </p:sp>
      <p:sp>
        <p:nvSpPr>
          <p:cNvPr id="11" name="Ορθογώνιο 10"/>
          <p:cNvSpPr/>
          <p:nvPr/>
        </p:nvSpPr>
        <p:spPr>
          <a:xfrm>
            <a:off x="8148228" y="1124745"/>
            <a:ext cx="1324504" cy="273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Μ+Δ </a:t>
            </a:r>
            <a:r>
              <a:rPr lang="el-GR" dirty="0" err="1">
                <a:solidFill>
                  <a:prstClr val="white"/>
                </a:solidFill>
                <a:latin typeface="Calibri"/>
              </a:rPr>
              <a:t>συνεργάζο</a:t>
            </a:r>
            <a:r>
              <a:rPr lang="el-GR" dirty="0">
                <a:solidFill>
                  <a:prstClr val="white"/>
                </a:solidFill>
                <a:latin typeface="Calibri"/>
              </a:rPr>
              <a:t>-</a:t>
            </a:r>
          </a:p>
          <a:p>
            <a:pPr algn="ctr"/>
            <a:r>
              <a:rPr lang="el-GR" dirty="0" err="1">
                <a:solidFill>
                  <a:prstClr val="white"/>
                </a:solidFill>
                <a:latin typeface="Calibri"/>
              </a:rPr>
              <a:t>νται</a:t>
            </a:r>
            <a:r>
              <a:rPr lang="el-GR" dirty="0">
                <a:solidFill>
                  <a:prstClr val="white"/>
                </a:solidFill>
                <a:latin typeface="Calibri"/>
              </a:rPr>
              <a:t> στο σχολείο για τα επίπεδα αυτά </a:t>
            </a:r>
          </a:p>
        </p:txBody>
      </p:sp>
      <p:sp>
        <p:nvSpPr>
          <p:cNvPr id="12" name="Ορθογώνιο 11"/>
          <p:cNvSpPr/>
          <p:nvPr/>
        </p:nvSpPr>
        <p:spPr>
          <a:xfrm>
            <a:off x="1927146" y="764704"/>
            <a:ext cx="323275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ΠΑΡΑΔΟΣΙΑΚΗ ΤΑΞΗ</a:t>
            </a:r>
          </a:p>
        </p:txBody>
      </p:sp>
      <p:sp>
        <p:nvSpPr>
          <p:cNvPr id="14" name="Ορθογώνιο 13"/>
          <p:cNvSpPr/>
          <p:nvPr/>
        </p:nvSpPr>
        <p:spPr>
          <a:xfrm>
            <a:off x="6960097" y="764704"/>
            <a:ext cx="329716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ΑΝΕΣΤΡΑΜΜΕΝΗ ΤΑΞΗ </a:t>
            </a:r>
          </a:p>
        </p:txBody>
      </p:sp>
      <p:cxnSp>
        <p:nvCxnSpPr>
          <p:cNvPr id="5" name="Ευθεία γραμμή σύνδεσης 4"/>
          <p:cNvCxnSpPr/>
          <p:nvPr/>
        </p:nvCxnSpPr>
        <p:spPr>
          <a:xfrm flipV="1">
            <a:off x="1524000" y="3861046"/>
            <a:ext cx="9252520" cy="450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53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09755" y="6072207"/>
            <a:ext cx="8358247" cy="566738"/>
          </a:xfrm>
        </p:spPr>
        <p:txBody>
          <a:bodyPr>
            <a:noAutofit/>
          </a:bodyPr>
          <a:lstStyle/>
          <a:p>
            <a:pPr algn="ctr"/>
            <a:r>
              <a:rPr lang="el-GR" sz="2400" dirty="0"/>
              <a:t>Ταξινόμηση διδαχτικών στόχων του </a:t>
            </a:r>
            <a:r>
              <a:rPr lang="el-GR" sz="2400" dirty="0" err="1"/>
              <a:t>Bloom</a:t>
            </a:r>
            <a:r>
              <a:rPr lang="el-GR" sz="2400" dirty="0"/>
              <a:t>  και αντίστοιχες εφαρμογές </a:t>
            </a:r>
            <a:r>
              <a:rPr lang="en-US" sz="2400" dirty="0" err="1"/>
              <a:t>iPad</a:t>
            </a:r>
            <a:r>
              <a:rPr lang="en-US" sz="2400" dirty="0"/>
              <a:t> </a:t>
            </a:r>
            <a:r>
              <a:rPr lang="el-GR" sz="2400" dirty="0"/>
              <a:t>(bit.ly/H9YZZB)</a:t>
            </a:r>
          </a:p>
        </p:txBody>
      </p:sp>
      <p:pic>
        <p:nvPicPr>
          <p:cNvPr id="1026" name="Picture 2" descr="http://langwitches.org/blog/wp-content/uploads/2012/03/Bloom-iPads-Apps.jpg"/>
          <p:cNvPicPr>
            <a:picLocks noGrp="1" noChangeAspect="1" noChangeArrowheads="1"/>
          </p:cNvPicPr>
          <p:nvPr>
            <p:ph type="pic" idx="1"/>
          </p:nvPr>
        </p:nvPicPr>
        <p:blipFill>
          <a:blip r:embed="rId2"/>
          <a:srcRect/>
          <a:stretch>
            <a:fillRect/>
          </a:stretch>
        </p:blipFill>
        <p:spPr bwMode="auto">
          <a:xfrm>
            <a:off x="1809720" y="1"/>
            <a:ext cx="8286808" cy="5643578"/>
          </a:xfrm>
          <a:prstGeom prst="rect">
            <a:avLst/>
          </a:prstGeom>
          <a:noFill/>
        </p:spPr>
      </p:pic>
    </p:spTree>
    <p:extLst>
      <p:ext uri="{BB962C8B-B14F-4D97-AF65-F5344CB8AC3E}">
        <p14:creationId xmlns:p14="http://schemas.microsoft.com/office/powerpoint/2010/main" val="52826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96908"/>
          </a:xfrm>
        </p:spPr>
        <p:txBody>
          <a:bodyPr>
            <a:noAutofit/>
          </a:bodyPr>
          <a:lstStyle/>
          <a:p>
            <a:r>
              <a:rPr lang="el-GR" sz="3200" b="1" dirty="0"/>
              <a:t>Ταξινόμηση των εφαρμογών βάσει δεξιοτήτων </a:t>
            </a:r>
            <a:br>
              <a:rPr lang="el-GR" sz="4000" b="1" dirty="0"/>
            </a:br>
            <a:endParaRPr lang="el-GR" sz="4000" b="1" dirty="0"/>
          </a:p>
        </p:txBody>
      </p:sp>
      <p:graphicFrame>
        <p:nvGraphicFramePr>
          <p:cNvPr id="4" name="3 - Θέση περιεχομένου"/>
          <p:cNvGraphicFramePr>
            <a:graphicFrameLocks noGrp="1"/>
          </p:cNvGraphicFramePr>
          <p:nvPr>
            <p:ph idx="1"/>
          </p:nvPr>
        </p:nvGraphicFramePr>
        <p:xfrm>
          <a:off x="1524000" y="785795"/>
          <a:ext cx="9144000" cy="610451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9799">
                <a:tc>
                  <a:txBody>
                    <a:bodyPr/>
                    <a:lstStyle/>
                    <a:p>
                      <a:pPr algn="ctr"/>
                      <a:r>
                        <a:rPr lang="el-GR" sz="2800" dirty="0"/>
                        <a:t>ΤΥΠΟΣ</a:t>
                      </a:r>
                      <a:r>
                        <a:rPr lang="el-GR" sz="2800" baseline="0" dirty="0"/>
                        <a:t> </a:t>
                      </a:r>
                      <a:r>
                        <a:rPr lang="el-GR" sz="2800" dirty="0"/>
                        <a:t>ΕΦΑΡΜΟΓΗΣ </a:t>
                      </a:r>
                    </a:p>
                  </a:txBody>
                  <a:tcPr/>
                </a:tc>
                <a:tc>
                  <a:txBody>
                    <a:bodyPr/>
                    <a:lstStyle/>
                    <a:p>
                      <a:pPr algn="ctr"/>
                      <a:r>
                        <a:rPr lang="el-GR" sz="2800"/>
                        <a:t>ΣΧΟΛΙΚΕΣ  ΔΕΞΙΟΤΗΤΕΣ</a:t>
                      </a:r>
                      <a:endParaRPr lang="el-GR" sz="2800" dirty="0"/>
                    </a:p>
                  </a:txBody>
                  <a:tcPr/>
                </a:tc>
                <a:extLst>
                  <a:ext uri="{0D108BD9-81ED-4DB2-BD59-A6C34878D82A}">
                    <a16:rowId xmlns:a16="http://schemas.microsoft.com/office/drawing/2014/main" val="10000"/>
                  </a:ext>
                </a:extLst>
              </a:tr>
              <a:tr h="1419939">
                <a:tc>
                  <a:txBody>
                    <a:bodyPr/>
                    <a:lstStyle/>
                    <a:p>
                      <a:r>
                        <a:rPr lang="el-GR" sz="2800" b="1" dirty="0"/>
                        <a:t>Γλωσσικός:</a:t>
                      </a:r>
                    </a:p>
                  </a:txBody>
                  <a:tcPr/>
                </a:tc>
                <a:tc>
                  <a:txBody>
                    <a:bodyPr/>
                    <a:lstStyle/>
                    <a:p>
                      <a:r>
                        <a:rPr lang="el-GR" sz="2000" dirty="0"/>
                        <a:t>αλφαβητισμός, εξάσκηση ανάγνωσης, καλλιγραφία, προφορά, γραμματική, σχέδιο, λογοτεχνία, λεξιλόγιο, γραφή. </a:t>
                      </a:r>
                    </a:p>
                  </a:txBody>
                  <a:tcPr/>
                </a:tc>
                <a:extLst>
                  <a:ext uri="{0D108BD9-81ED-4DB2-BD59-A6C34878D82A}">
                    <a16:rowId xmlns:a16="http://schemas.microsoft.com/office/drawing/2014/main" val="10001"/>
                  </a:ext>
                </a:extLst>
              </a:tr>
              <a:tr h="2192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800" b="1" dirty="0"/>
                        <a:t>Μαθηματικός:</a:t>
                      </a:r>
                    </a:p>
                  </a:txBody>
                  <a:tcPr/>
                </a:tc>
                <a:tc>
                  <a:txBody>
                    <a:bodyPr/>
                    <a:lstStyle/>
                    <a:p>
                      <a:r>
                        <a:rPr lang="el-GR" sz="2000" dirty="0"/>
                        <a:t>μέτρημα, πρόσθεση, αφαίρεση, πολλαπλασιασμός, διαίρεση, χρόνος, χρήμα, κλάσματα, δεκαδικοί, επίλυση προβλημάτων, λογική σκέψη, γραφήματα, άλγεβρα, γεωμετρία, λογισμός, στατιστική, πιθανότητες, αριθμομηχανές.</a:t>
                      </a:r>
                    </a:p>
                  </a:txBody>
                  <a:tcPr/>
                </a:tc>
                <a:extLst>
                  <a:ext uri="{0D108BD9-81ED-4DB2-BD59-A6C34878D82A}">
                    <a16:rowId xmlns:a16="http://schemas.microsoft.com/office/drawing/2014/main" val="10002"/>
                  </a:ext>
                </a:extLst>
              </a:tr>
              <a:tr h="1419939">
                <a:tc>
                  <a:txBody>
                    <a:bodyPr/>
                    <a:lstStyle/>
                    <a:p>
                      <a:r>
                        <a:rPr lang="el-GR" sz="2800" b="1" dirty="0"/>
                        <a:t> Επιστήμης: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Ενέργεια και περιβάλλον, γεωγραφία, φυσική, χημεία, επιστήμες της ζωής, ζώα, ανατομία του ανθρώπου, επιστήμες του διαστήματος.</a:t>
                      </a:r>
                    </a:p>
                  </a:txBody>
                  <a:tcPr/>
                </a:tc>
                <a:extLst>
                  <a:ext uri="{0D108BD9-81ED-4DB2-BD59-A6C34878D82A}">
                    <a16:rowId xmlns:a16="http://schemas.microsoft.com/office/drawing/2014/main" val="10003"/>
                  </a:ext>
                </a:extLst>
              </a:tr>
              <a:tr h="519799">
                <a:tc>
                  <a:txBody>
                    <a:bodyPr/>
                    <a:lstStyle/>
                    <a:p>
                      <a:r>
                        <a:rPr lang="el-GR" sz="2800" b="1" dirty="0"/>
                        <a:t> Κοινωνικών μελετών: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Ανθρωπογεωγραφία και Ιστορία.</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9716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892480" cy="1143000"/>
          </a:xfrm>
        </p:spPr>
        <p:txBody>
          <a:bodyPr>
            <a:normAutofit/>
          </a:bodyPr>
          <a:lstStyle/>
          <a:p>
            <a:r>
              <a:rPr lang="el-GR" sz="3600" dirty="0"/>
              <a:t>Παραδοσιακή  και   Ανεστραμμένη τάξη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412776"/>
            <a:ext cx="885698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321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652423" y="466299"/>
            <a:ext cx="10009532" cy="257749"/>
          </a:xfrm>
          <a:prstGeom prst="rect">
            <a:avLst/>
          </a:prstGeom>
          <a:noFill/>
          <a:ln w="0">
            <a:noFill/>
          </a:ln>
        </p:spPr>
        <p:txBody>
          <a:bodyPr vert="horz" lIns="0" tIns="0" rIns="0" bIns="0" rtlCol="0" anchor="ctr">
            <a:noAutofit/>
          </a:bodyPr>
          <a:lstStyle/>
          <a:p>
            <a:pPr algn="ctr">
              <a:buNone/>
            </a:pPr>
            <a:r>
              <a:rPr lang="el-GR" sz="2800" b="1" spc="-1" dirty="0">
                <a:latin typeface="Times New Roman"/>
              </a:rPr>
              <a:t>Προαγωγή της Συμπεριληπτικής Εκπαίδευσης μέσω των ΝΤ</a:t>
            </a:r>
          </a:p>
        </p:txBody>
      </p:sp>
      <p:sp>
        <p:nvSpPr>
          <p:cNvPr id="260" name="PlaceHolder 2"/>
          <p:cNvSpPr>
            <a:spLocks noGrp="1"/>
          </p:cNvSpPr>
          <p:nvPr>
            <p:ph/>
          </p:nvPr>
        </p:nvSpPr>
        <p:spPr>
          <a:xfrm>
            <a:off x="0" y="1348042"/>
            <a:ext cx="11838214" cy="5509958"/>
          </a:xfrm>
          <a:prstGeom prst="rect">
            <a:avLst/>
          </a:prstGeom>
          <a:noFill/>
          <a:ln w="0">
            <a:noFill/>
          </a:ln>
        </p:spPr>
        <p:txBody>
          <a:bodyPr vert="horz" lIns="0" tIns="0" rIns="0" bIns="0" rtlCol="0" anchor="t">
            <a:normAutofit fontScale="60000" lnSpcReduction="20000"/>
          </a:bodyPr>
          <a:lstStyle/>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Οι Νέες Τεχνολογίες αποτελούν όλο και περισσότερο σημαντικό εργαλείο στο σύγχρονο σχολείο. Στα πλαίσια της συμπεριληπτικής εκπαίδευσης μετατρέπονται σε απαραίτητο εργαλείο καθώς βοηθούν στην ενεργό συμμετοχή όλων των μαθητών, κυρίως αυτών με ειδικές εκπαιδευτικές ανάγκες, στην εκπαιδευτική διαδικασία, χωρίς αποκλεισμούς και διακρίσεις. </a:t>
            </a:r>
          </a:p>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Η χρήση του Ηλεκτρονικού Υπολογιστή βοηθά τη διαδικασία της μάθησης και προσφέρει ποικίλες εκπαιδευτικές εμπειρίες καθώς οι μαθητές είτε είναι τυπικοί, είτε μαθητές με ειδικές εκπαιδευτικές ανάγκες ή/και αναπηρία, εκτελούν εκπαιδευτικές δραστηριότητες με τον δικό τους ρυθμό και με υλικό ανταποκρινόμενο στις ιδιαίτερες ανάγκες τους. </a:t>
            </a:r>
          </a:p>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Τα εκπαιδευτικά λογισμικά που χρησιμοποιούν οι μαθητές αποκαθιστούν τις φυσικές τους αδυναμίες αναδεικνύοντας τα ιδιαίτερα ταλέντα τους προς με απώτερο στόχο τη μάθηση καθώς οι Νέες Τεχνολογίες προσφέρουν φυσική, γνωστική και υποστηρικτική πρόσβαση στα μαθησιακά αγαθά. </a:t>
            </a:r>
          </a:p>
          <a:p>
            <a:pPr marL="522461" indent="-391846" algn="just">
              <a:lnSpc>
                <a:spcPct val="150000"/>
              </a:lnSpc>
              <a:spcBef>
                <a:spcPts val="641"/>
              </a:spcBef>
              <a:buClr>
                <a:srgbClr val="FF6600"/>
              </a:buClr>
              <a:buSzPct val="45000"/>
              <a:buFont typeface="Wingdings" charset="2"/>
              <a:buChar char=""/>
            </a:pPr>
            <a:endParaRPr lang="el-GR" sz="3200" spc="-1" dirty="0">
              <a:latin typeface="Times New Roman"/>
            </a:endParaRPr>
          </a:p>
          <a:p>
            <a:pPr marL="522461" indent="-391846" algn="just">
              <a:lnSpc>
                <a:spcPct val="150000"/>
              </a:lnSpc>
              <a:spcBef>
                <a:spcPts val="641"/>
              </a:spcBef>
              <a:buClr>
                <a:srgbClr val="FF6600"/>
              </a:buClr>
              <a:buSzPct val="45000"/>
              <a:buFont typeface="Wingdings" charset="2"/>
              <a:buChar char=""/>
            </a:pPr>
            <a:endParaRPr lang="el-GR" sz="18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1800" spc="-1" dirty="0">
                <a:latin typeface="Times New Roman"/>
              </a:rPr>
              <a:t>(</a:t>
            </a:r>
            <a:r>
              <a:rPr lang="el-GR" sz="1800" spc="-1" dirty="0" err="1">
                <a:latin typeface="Times New Roman"/>
              </a:rPr>
              <a:t>Τσικολάτας</a:t>
            </a:r>
            <a:r>
              <a:rPr lang="el-GR" sz="1800" spc="-1" dirty="0">
                <a:latin typeface="Times New Roman"/>
              </a:rPr>
              <a:t>, 2011)</a:t>
            </a:r>
          </a:p>
        </p:txBody>
      </p:sp>
      <p:sp>
        <p:nvSpPr>
          <p:cNvPr id="4" name="PlaceHolder 3"/>
          <p:cNvSpPr>
            <a:spLocks noGrp="1"/>
          </p:cNvSpPr>
          <p:nvPr>
            <p:ph type="sldNum" idx="8"/>
          </p:nvPr>
        </p:nvSpPr>
        <p:spPr>
          <a:xfrm>
            <a:off x="7198920" y="5400360"/>
            <a:ext cx="2334240" cy="264240"/>
          </a:xfrm>
          <a:prstGeom prst="rect">
            <a:avLst/>
          </a:prstGeom>
          <a:noFill/>
          <a:ln w="0">
            <a:noFill/>
          </a:ln>
        </p:spPr>
        <p:txBody>
          <a:bodyPr lIns="0" tIns="0" rIns="0" bIns="0" anchor="t">
            <a:noAutofit/>
          </a:bodyPr>
          <a:lstStyle>
            <a:defPPr>
              <a:defRPr lang="el-GR"/>
            </a:defPPr>
            <a:lvl1pPr marL="0" algn="r" defTabSz="914400" rtl="0" eaLnBrk="1" latinLnBrk="0" hangingPunct="1">
              <a:lnSpc>
                <a:spcPct val="93000"/>
              </a:lnSpc>
              <a:spcBef>
                <a:spcPts val="26"/>
              </a:spcBef>
              <a:spcAft>
                <a:spcPts val="26"/>
              </a:spcAft>
              <a:buNone/>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defRPr lang="el-GR" sz="14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7D988-D839-4CED-A67F-19231CE60650}" type="slidenum">
              <a:rPr lang="el-GR" smtClean="0"/>
              <a:pPr/>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a:t>Η ανεστραμμένη τάξη (</a:t>
            </a:r>
            <a:r>
              <a:rPr lang="el-GR" sz="2400" dirty="0" err="1"/>
              <a:t>flipped</a:t>
            </a:r>
            <a:r>
              <a:rPr lang="el-GR" sz="2400" dirty="0"/>
              <a:t> </a:t>
            </a:r>
            <a:r>
              <a:rPr lang="el-GR" sz="2400" dirty="0" err="1"/>
              <a:t>classroom</a:t>
            </a:r>
            <a:r>
              <a:rPr lang="el-GR" sz="2400" dirty="0"/>
              <a:t>)</a:t>
            </a:r>
          </a:p>
        </p:txBody>
      </p:sp>
      <p:sp>
        <p:nvSpPr>
          <p:cNvPr id="4" name="3 - Θέση κειμένου"/>
          <p:cNvSpPr>
            <a:spLocks noGrp="1"/>
          </p:cNvSpPr>
          <p:nvPr>
            <p:ph type="body" sz="half" idx="2"/>
          </p:nvPr>
        </p:nvSpPr>
        <p:spPr>
          <a:xfrm>
            <a:off x="2024035" y="5367339"/>
            <a:ext cx="8429684" cy="1490662"/>
          </a:xfrm>
        </p:spPr>
        <p:txBody>
          <a:bodyPr>
            <a:noAutofit/>
          </a:bodyPr>
          <a:lstStyle/>
          <a:p>
            <a:r>
              <a:rPr lang="el-GR" sz="1600" dirty="0"/>
              <a:t>Η παράδοση του μαθήματος γίνεται ως εργασία στο σπίτι (με μορφή </a:t>
            </a:r>
            <a:r>
              <a:rPr lang="el-GR" sz="1600" dirty="0" err="1"/>
              <a:t>ppt</a:t>
            </a:r>
            <a:r>
              <a:rPr lang="el-GR" sz="1600" dirty="0"/>
              <a:t> ή </a:t>
            </a:r>
            <a:r>
              <a:rPr lang="el-GR" sz="1600" dirty="0" err="1"/>
              <a:t>pdf</a:t>
            </a:r>
            <a:r>
              <a:rPr lang="el-GR" sz="1600" dirty="0"/>
              <a:t> αρχείων τα οποία περιέχουν θέμα εργασίας και σχετικά </a:t>
            </a:r>
            <a:r>
              <a:rPr lang="en-US" sz="1600" dirty="0"/>
              <a:t>links, </a:t>
            </a:r>
            <a:r>
              <a:rPr lang="el-GR" sz="1600" dirty="0" err="1"/>
              <a:t>videos</a:t>
            </a:r>
            <a:r>
              <a:rPr lang="el-GR" sz="1600" dirty="0"/>
              <a:t>, εικόνες, χάρτες κλπ)</a:t>
            </a:r>
            <a:r>
              <a:rPr lang="en-US" sz="1600" dirty="0"/>
              <a:t>,</a:t>
            </a:r>
            <a:r>
              <a:rPr lang="el-GR" sz="1600" dirty="0"/>
              <a:t> ενώ ο σχολικός χρόνος αφιερώνεται στη συνεργατική εργασία των μαθητών και τη συζήτηση με τον δάσκαλο. Οι μαθητές με τη χρήση ΤΠΕ μαθαίνουν με το δικό τους ρυθμό, ενώ προάγεται η συνεργασία και ο διάλογος μέσα στην τάξη και εκτός (με τη χρήση </a:t>
            </a:r>
            <a:r>
              <a:rPr lang="el-GR" sz="1600" dirty="0" err="1"/>
              <a:t>skype</a:t>
            </a:r>
            <a:r>
              <a:rPr lang="el-GR" sz="1600" dirty="0"/>
              <a:t>, </a:t>
            </a:r>
            <a:r>
              <a:rPr lang="el-GR" sz="1600" dirty="0" err="1"/>
              <a:t>moodle</a:t>
            </a:r>
            <a:r>
              <a:rPr lang="el-GR" sz="1600" dirty="0"/>
              <a:t>…).</a:t>
            </a:r>
          </a:p>
        </p:txBody>
      </p:sp>
      <p:pic>
        <p:nvPicPr>
          <p:cNvPr id="20482" name="Picture 2" descr="Αποτέλεσμα εικόνας για Flipped Classroom"/>
          <p:cNvPicPr>
            <a:picLocks noGrp="1" noChangeAspect="1" noChangeArrowheads="1"/>
          </p:cNvPicPr>
          <p:nvPr>
            <p:ph type="pic" idx="1"/>
          </p:nvPr>
        </p:nvPicPr>
        <p:blipFill>
          <a:blip r:embed="rId2"/>
          <a:srcRect l="11376" r="11376"/>
          <a:stretch>
            <a:fillRect/>
          </a:stretch>
        </p:blipFill>
        <p:spPr bwMode="auto">
          <a:xfrm>
            <a:off x="2452663" y="285728"/>
            <a:ext cx="7215239" cy="4500594"/>
          </a:xfrm>
          <a:prstGeom prst="rect">
            <a:avLst/>
          </a:prstGeom>
          <a:noFill/>
        </p:spPr>
      </p:pic>
    </p:spTree>
    <p:extLst>
      <p:ext uri="{BB962C8B-B14F-4D97-AF65-F5344CB8AC3E}">
        <p14:creationId xmlns:p14="http://schemas.microsoft.com/office/powerpoint/2010/main" val="3244788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690" y="1628800"/>
            <a:ext cx="8572500" cy="494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501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e Small Learning Communities with the Station Rotat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692696"/>
            <a:ext cx="4464496"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Implement a Station Rotation Blended Learning Model - DreamBox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1916832"/>
            <a:ext cx="360040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55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7" y="1508596"/>
            <a:ext cx="8985448" cy="5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95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706" y="1"/>
            <a:ext cx="2341047"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05"/>
            <a:ext cx="2574032" cy="304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36" y="3717030"/>
            <a:ext cx="2610036" cy="3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36" y="23600"/>
            <a:ext cx="2610036"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717032"/>
            <a:ext cx="2339752" cy="31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80177" y="3573016"/>
            <a:ext cx="2790375"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3592" y="3132256"/>
            <a:ext cx="7047656" cy="584775"/>
          </a:xfrm>
          <a:prstGeom prst="rect">
            <a:avLst/>
          </a:prstGeom>
          <a:noFill/>
        </p:spPr>
        <p:txBody>
          <a:bodyPr wrap="square" rtlCol="0">
            <a:spAutoFit/>
          </a:bodyPr>
          <a:lstStyle/>
          <a:p>
            <a:pPr algn="ctr"/>
            <a:r>
              <a:rPr lang="el-GR" sz="3200" b="1" dirty="0">
                <a:solidFill>
                  <a:prstClr val="black"/>
                </a:solidFill>
                <a:latin typeface="Calibri"/>
              </a:rPr>
              <a:t>ΟΡΓΑΝΩΣΗ</a:t>
            </a:r>
            <a:r>
              <a:rPr lang="en-US" sz="3200" b="1" dirty="0">
                <a:solidFill>
                  <a:prstClr val="black"/>
                </a:solidFill>
                <a:latin typeface="Calibri"/>
              </a:rPr>
              <a:t> </a:t>
            </a:r>
            <a:r>
              <a:rPr lang="el-GR" sz="3200" b="1" dirty="0">
                <a:solidFill>
                  <a:prstClr val="black"/>
                </a:solidFill>
                <a:latin typeface="Calibri"/>
              </a:rPr>
              <a:t>ΨΗΦΙΑΚΗΣ/ΜΙΚΤΗΣ  ΤΑΞΗΣ </a:t>
            </a:r>
          </a:p>
        </p:txBody>
      </p:sp>
    </p:spTree>
    <p:extLst>
      <p:ext uri="{BB962C8B-B14F-4D97-AF65-F5344CB8AC3E}">
        <p14:creationId xmlns:p14="http://schemas.microsoft.com/office/powerpoint/2010/main" val="132047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327" y="0"/>
            <a:ext cx="5169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41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lscotland.org.uk/common-assets/images/posters/poster3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28" y="155550"/>
            <a:ext cx="4341148" cy="664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5551"/>
            <a:ext cx="4319786"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658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Temp\Rar$DI00.286\IMG_2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258"/>
            <a:ext cx="7056784" cy="7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98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0"/>
            <a:ext cx="92911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288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332656"/>
            <a:ext cx="4572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332656"/>
            <a:ext cx="712879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99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εικόνα 6"/>
          <p:cNvPicPr>
            <a:picLocks noChangeAspect="1" noChangeArrowheads="1"/>
          </p:cNvPicPr>
          <p:nvPr/>
        </p:nvPicPr>
        <p:blipFill>
          <a:blip r:embed="rId3" cstate="print">
            <a:clrChange>
              <a:clrFrom>
                <a:srgbClr val="F5F4F2"/>
              </a:clrFrom>
              <a:clrTo>
                <a:srgbClr val="F5F4F2">
                  <a:alpha val="0"/>
                </a:srgbClr>
              </a:clrTo>
            </a:clrChange>
          </a:blip>
          <a:srcRect/>
          <a:stretch>
            <a:fillRect/>
          </a:stretch>
        </p:blipFill>
        <p:spPr bwMode="auto">
          <a:xfrm>
            <a:off x="-889000" y="-3411538"/>
            <a:ext cx="13469939" cy="16489363"/>
          </a:xfrm>
          <a:prstGeom prst="rect">
            <a:avLst/>
          </a:prstGeom>
          <a:noFill/>
          <a:ln w="9525">
            <a:noFill/>
            <a:miter lim="800000"/>
            <a:headEnd/>
            <a:tailEnd/>
          </a:ln>
        </p:spPr>
      </p:pic>
    </p:spTree>
    <p:extLst>
      <p:ext uri="{BB962C8B-B14F-4D97-AF65-F5344CB8AC3E}">
        <p14:creationId xmlns:p14="http://schemas.microsoft.com/office/powerpoint/2010/main" val="4036436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n Smith's Classroom Ideas Fourteen Fabulously Free Math Apps With An iPad Give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00" y="548681"/>
            <a:ext cx="31432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hlinkClick r:id="rId3" tooltip="Page 1"/>
          </p:cNvPr>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l-GR" altLang="el-GR">
              <a:solidFill>
                <a:prstClr val="black"/>
              </a:solidFill>
              <a:latin typeface="Arial" charset="0"/>
              <a:cs typeface="Arial" charset="0"/>
            </a:endParaRPr>
          </a:p>
        </p:txBody>
      </p:sp>
      <p:sp>
        <p:nvSpPr>
          <p:cNvPr id="3" name="Rectangle 4"/>
          <p:cNvSpPr>
            <a:spLocks noChangeArrowheads="1"/>
          </p:cNvSpPr>
          <p:nvPr/>
        </p:nvSpPr>
        <p:spPr bwMode="auto">
          <a:xfrm>
            <a:off x="20546710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4" name="Rectangle 5"/>
          <p:cNvSpPr>
            <a:spLocks noChangeArrowheads="1"/>
          </p:cNvSpPr>
          <p:nvPr/>
        </p:nvSpPr>
        <p:spPr bwMode="auto">
          <a:xfrm>
            <a:off x="2092220225"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5" name="Rectangle 6"/>
          <p:cNvSpPr>
            <a:spLocks noChangeArrowheads="1"/>
          </p:cNvSpPr>
          <p:nvPr/>
        </p:nvSpPr>
        <p:spPr bwMode="auto">
          <a:xfrm>
            <a:off x="2147483647" y="2147252815"/>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6" name="Rectangle 7"/>
          <p:cNvSpPr>
            <a:spLocks noChangeArrowheads="1"/>
          </p:cNvSpPr>
          <p:nvPr/>
        </p:nvSpPr>
        <p:spPr bwMode="auto">
          <a:xfrm>
            <a:off x="2147483647" y="2147252815"/>
            <a:ext cx="46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7" name="Rectangle 8"/>
          <p:cNvSpPr>
            <a:spLocks noChangeArrowheads="1"/>
          </p:cNvSpPr>
          <p:nvPr/>
        </p:nvSpPr>
        <p:spPr bwMode="auto">
          <a:xfrm>
            <a:off x="2147483647" y="2147252815"/>
            <a:ext cx="425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8" name="Rectangle 9"/>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Adobe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9" name="Rectangle 10"/>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 name="Rectangle 11"/>
          <p:cNvSpPr>
            <a:spLocks noChangeArrowheads="1"/>
          </p:cNvSpPr>
          <p:nvPr/>
        </p:nvSpPr>
        <p:spPr bwMode="auto">
          <a:xfrm>
            <a:off x="2147483647" y="2147260509"/>
            <a:ext cx="2920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Blio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 name="Rectangle 12"/>
          <p:cNvSpPr>
            <a:spLocks noChangeArrowheads="1"/>
          </p:cNvSpPr>
          <p:nvPr/>
        </p:nvSpPr>
        <p:spPr bwMode="auto">
          <a:xfrm>
            <a:off x="2147483647" y="2147260509"/>
            <a:ext cx="4187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Readiris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 name="Rectangle 13"/>
          <p:cNvSpPr>
            <a:spLocks noChangeArrowheads="1"/>
          </p:cNvSpPr>
          <p:nvPr/>
        </p:nvSpPr>
        <p:spPr bwMode="auto">
          <a:xfrm>
            <a:off x="2111454375" y="553131737"/>
            <a:ext cx="7152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OneNote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3" name="Rectangle 14"/>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4" name="Rectangle 15"/>
          <p:cNvSpPr>
            <a:spLocks noChangeArrowheads="1"/>
          </p:cNvSpPr>
          <p:nvPr/>
        </p:nvSpPr>
        <p:spPr bwMode="auto">
          <a:xfrm>
            <a:off x="2147483647" y="2147260509"/>
            <a:ext cx="3802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5" name="Rectangle 16"/>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6" name="Rectangle 17"/>
          <p:cNvSpPr>
            <a:spLocks noChangeArrowheads="1"/>
          </p:cNvSpPr>
          <p:nvPr/>
        </p:nvSpPr>
        <p:spPr bwMode="auto">
          <a:xfrm>
            <a:off x="954747900"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7" name="Rectangle 18"/>
          <p:cNvSpPr>
            <a:spLocks noChangeArrowheads="1"/>
          </p:cNvSpPr>
          <p:nvPr/>
        </p:nvSpPr>
        <p:spPr bwMode="auto">
          <a:xfrm>
            <a:off x="985421575" y="2147260509"/>
            <a:ext cx="3305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8" name="Rectangle 19"/>
          <p:cNvSpPr>
            <a:spLocks noChangeArrowheads="1"/>
          </p:cNvSpPr>
          <p:nvPr/>
        </p:nvSpPr>
        <p:spPr bwMode="auto">
          <a:xfrm>
            <a:off x="155638500" y="2147260509"/>
            <a:ext cx="460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9" name="Rectangle 20"/>
          <p:cNvSpPr>
            <a:spLocks noChangeArrowheads="1"/>
          </p:cNvSpPr>
          <p:nvPr/>
        </p:nvSpPr>
        <p:spPr bwMode="auto">
          <a:xfrm>
            <a:off x="1591576700" y="2147260509"/>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0" name="Rectangle 21"/>
          <p:cNvSpPr>
            <a:spLocks noChangeArrowheads="1"/>
          </p:cNvSpPr>
          <p:nvPr/>
        </p:nvSpPr>
        <p:spPr bwMode="auto">
          <a:xfrm>
            <a:off x="2147483647" y="2147260509"/>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1" name="Rectangle 22"/>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2" name="Rectangle 23"/>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3" name="Rectangle 24"/>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4" name="Rectangle 25"/>
          <p:cNvSpPr>
            <a:spLocks noChangeArrowheads="1"/>
          </p:cNvSpPr>
          <p:nvPr/>
        </p:nvSpPr>
        <p:spPr bwMode="auto">
          <a:xfrm>
            <a:off x="1931111200"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Evernote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5" name="Rectangle 26"/>
          <p:cNvSpPr>
            <a:spLocks noChangeArrowheads="1"/>
          </p:cNvSpPr>
          <p:nvPr/>
        </p:nvSpPr>
        <p:spPr bwMode="auto">
          <a:xfrm>
            <a:off x="2006209475" y="1680782200"/>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Clear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6" name="Rectangle 2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7" name="Rectangle 28"/>
          <p:cNvSpPr>
            <a:spLocks noChangeArrowheads="1"/>
          </p:cNvSpPr>
          <p:nvPr/>
        </p:nvSpPr>
        <p:spPr bwMode="auto">
          <a:xfrm>
            <a:off x="1128215613" y="2147260509"/>
            <a:ext cx="4491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Ideament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8" name="Rectangle 29"/>
          <p:cNvSpPr>
            <a:spLocks noChangeArrowheads="1"/>
          </p:cNvSpPr>
          <p:nvPr/>
        </p:nvSpPr>
        <p:spPr bwMode="auto">
          <a:xfrm>
            <a:off x="736085650" y="2147260509"/>
            <a:ext cx="47801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Inspiration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9" name="Rectangle 30"/>
          <p:cNvSpPr>
            <a:spLocks noChangeArrowheads="1"/>
          </p:cNvSpPr>
          <p:nvPr/>
        </p:nvSpPr>
        <p:spPr bwMode="auto">
          <a:xfrm>
            <a:off x="2147483647" y="2147260509"/>
            <a:ext cx="5132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knfbReader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0" name="Rectangle 31"/>
          <p:cNvSpPr>
            <a:spLocks noChangeArrowheads="1"/>
          </p:cNvSpPr>
          <p:nvPr/>
        </p:nvSpPr>
        <p:spPr bwMode="auto">
          <a:xfrm>
            <a:off x="2147483647" y="275658962"/>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Kindle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1" name="Rectangle 32"/>
          <p:cNvSpPr>
            <a:spLocks noChangeArrowheads="1"/>
          </p:cNvSpPr>
          <p:nvPr/>
        </p:nvSpPr>
        <p:spPr bwMode="auto">
          <a:xfrm>
            <a:off x="438272238" y="2147260509"/>
            <a:ext cx="3225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4" name="Rectangle 33"/>
          <p:cNvSpPr>
            <a:spLocks noChangeArrowheads="1"/>
          </p:cNvSpPr>
          <p:nvPr/>
        </p:nvSpPr>
        <p:spPr bwMode="auto">
          <a:xfrm>
            <a:off x="395257338" y="2147260509"/>
            <a:ext cx="3994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5" name="Rectangle 34"/>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MyScript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7" name="Rectangle 35"/>
          <p:cNvSpPr>
            <a:spLocks noChangeArrowheads="1"/>
          </p:cNvSpPr>
          <p:nvPr/>
        </p:nvSpPr>
        <p:spPr bwMode="auto">
          <a:xfrm>
            <a:off x="2147483647" y="2147260509"/>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8" name="Rectangle 36"/>
          <p:cNvSpPr>
            <a:spLocks noChangeArrowheads="1"/>
          </p:cNvSpPr>
          <p:nvPr/>
        </p:nvSpPr>
        <p:spPr bwMode="auto">
          <a:xfrm>
            <a:off x="1657415088"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Notability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9" name="Rectangle 37"/>
          <p:cNvSpPr>
            <a:spLocks noChangeArrowheads="1"/>
          </p:cNvSpPr>
          <p:nvPr/>
        </p:nvSpPr>
        <p:spPr bwMode="auto">
          <a:xfrm>
            <a:off x="1226710463"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Popplet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0" name="Rectangle 38"/>
          <p:cNvSpPr>
            <a:spLocks noChangeArrowheads="1"/>
          </p:cNvSpPr>
          <p:nvPr/>
        </p:nvSpPr>
        <p:spPr bwMode="auto">
          <a:xfrm>
            <a:off x="440139138" y="2147260509"/>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Outline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1" name="Rectangle 39"/>
          <p:cNvSpPr>
            <a:spLocks noChangeArrowheads="1"/>
          </p:cNvSpPr>
          <p:nvPr/>
        </p:nvSpPr>
        <p:spPr bwMode="auto">
          <a:xfrm>
            <a:off x="502950163" y="2147260509"/>
            <a:ext cx="2840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2" name="Rectangle 40"/>
          <p:cNvSpPr>
            <a:spLocks noChangeArrowheads="1"/>
          </p:cNvSpPr>
          <p:nvPr/>
        </p:nvSpPr>
        <p:spPr bwMode="auto">
          <a:xfrm>
            <a:off x="1879747638" y="2147260509"/>
            <a:ext cx="3658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3" name="Rectangle 41"/>
          <p:cNvSpPr>
            <a:spLocks noChangeArrowheads="1"/>
          </p:cNvSpPr>
          <p:nvPr/>
        </p:nvSpPr>
        <p:spPr bwMode="auto">
          <a:xfrm>
            <a:off x="2147483647"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Paperport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4" name="Rectangle 42"/>
          <p:cNvSpPr>
            <a:spLocks noChangeArrowheads="1"/>
          </p:cNvSpPr>
          <p:nvPr/>
        </p:nvSpPr>
        <p:spPr bwMode="auto">
          <a:xfrm>
            <a:off x="2147483647"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5" name="Rectangle 43"/>
          <p:cNvSpPr>
            <a:spLocks noChangeArrowheads="1"/>
          </p:cNvSpPr>
          <p:nvPr/>
        </p:nvSpPr>
        <p:spPr bwMode="auto">
          <a:xfrm>
            <a:off x="2147483647" y="2147260509"/>
            <a:ext cx="3129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6" name="Rectangle 44"/>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Expert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7" name="Rectangle 45"/>
          <p:cNvSpPr>
            <a:spLocks noChangeArrowheads="1"/>
          </p:cNvSpPr>
          <p:nvPr/>
        </p:nvSpPr>
        <p:spPr bwMode="auto">
          <a:xfrm>
            <a:off x="824615763"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Pinterest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8" name="Rectangle 4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Prizmo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9" name="Rectangle 47"/>
          <p:cNvSpPr>
            <a:spLocks noChangeArrowheads="1"/>
          </p:cNvSpPr>
          <p:nvPr/>
        </p:nvSpPr>
        <p:spPr bwMode="auto">
          <a:xfrm>
            <a:off x="1611445850" y="1770729950"/>
            <a:ext cx="5164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Remember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0" name="Rectangle 48"/>
          <p:cNvSpPr>
            <a:spLocks noChangeArrowheads="1"/>
          </p:cNvSpPr>
          <p:nvPr/>
        </p:nvSpPr>
        <p:spPr bwMode="auto">
          <a:xfrm>
            <a:off x="1659540750" y="1847882450"/>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Milk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1" name="Rectangle 49"/>
          <p:cNvSpPr>
            <a:spLocks noChangeArrowheads="1"/>
          </p:cNvSpPr>
          <p:nvPr/>
        </p:nvSpPr>
        <p:spPr bwMode="auto">
          <a:xfrm>
            <a:off x="1338322825" y="159629862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2" name="Rectangle 50"/>
          <p:cNvSpPr>
            <a:spLocks noChangeArrowheads="1"/>
          </p:cNvSpPr>
          <p:nvPr/>
        </p:nvSpPr>
        <p:spPr bwMode="auto">
          <a:xfrm>
            <a:off x="580102663"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Safari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3" name="Rectangle 51"/>
          <p:cNvSpPr>
            <a:spLocks noChangeArrowheads="1"/>
          </p:cNvSpPr>
          <p:nvPr/>
        </p:nvSpPr>
        <p:spPr bwMode="auto">
          <a:xfrm>
            <a:off x="1089898125"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Scoop 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4" name="Rectangle 52"/>
          <p:cNvSpPr>
            <a:spLocks noChangeArrowheads="1"/>
          </p:cNvSpPr>
          <p:nvPr/>
        </p:nvSpPr>
        <p:spPr bwMode="auto">
          <a:xfrm>
            <a:off x="2147483647" y="2147260509"/>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5" name="Rectangle 53"/>
          <p:cNvSpPr>
            <a:spLocks noChangeArrowheads="1"/>
          </p:cNvSpPr>
          <p:nvPr/>
        </p:nvSpPr>
        <p:spPr bwMode="auto">
          <a:xfrm>
            <a:off x="2147483647" y="18624747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6" name="Rectangle 54"/>
          <p:cNvSpPr>
            <a:spLocks noChangeArrowheads="1"/>
          </p:cNvSpPr>
          <p:nvPr/>
        </p:nvSpPr>
        <p:spPr bwMode="auto">
          <a:xfrm>
            <a:off x="2147483647" y="1939627250"/>
            <a:ext cx="2375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7" name="Rectangle 55"/>
          <p:cNvSpPr>
            <a:spLocks noChangeArrowheads="1"/>
          </p:cNvSpPr>
          <p:nvPr/>
        </p:nvSpPr>
        <p:spPr bwMode="auto">
          <a:xfrm>
            <a:off x="2147483647" y="202218201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8" name="Rectangle 56"/>
          <p:cNvSpPr>
            <a:spLocks noChangeArrowheads="1"/>
          </p:cNvSpPr>
          <p:nvPr/>
        </p:nvSpPr>
        <p:spPr bwMode="auto">
          <a:xfrm>
            <a:off x="2147483647" y="2099334512"/>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Selection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9" name="Rectangle 57"/>
          <p:cNvSpPr>
            <a:spLocks noChangeArrowheads="1"/>
          </p:cNvSpPr>
          <p:nvPr/>
        </p:nvSpPr>
        <p:spPr bwMode="auto">
          <a:xfrm>
            <a:off x="2147483647" y="2147260509"/>
            <a:ext cx="3080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0" name="Rectangle 58"/>
          <p:cNvSpPr>
            <a:spLocks noChangeArrowheads="1"/>
          </p:cNvSpPr>
          <p:nvPr/>
        </p:nvSpPr>
        <p:spPr bwMode="auto">
          <a:xfrm>
            <a:off x="2147483647" y="2147260509"/>
            <a:ext cx="4171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Grabber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1" name="Rectangle 59"/>
          <p:cNvSpPr>
            <a:spLocks noChangeArrowheads="1"/>
          </p:cNvSpPr>
          <p:nvPr/>
        </p:nvSpPr>
        <p:spPr bwMode="auto">
          <a:xfrm>
            <a:off x="1435342888" y="2147260509"/>
            <a:ext cx="3161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2" name="Rectangle 60"/>
          <p:cNvSpPr>
            <a:spLocks noChangeArrowheads="1"/>
          </p:cNvSpPr>
          <p:nvPr/>
        </p:nvSpPr>
        <p:spPr bwMode="auto">
          <a:xfrm>
            <a:off x="13918199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3" name="Rectangle 61"/>
          <p:cNvSpPr>
            <a:spLocks noChangeArrowheads="1"/>
          </p:cNvSpPr>
          <p:nvPr/>
        </p:nvSpPr>
        <p:spPr bwMode="auto">
          <a:xfrm>
            <a:off x="2147483647"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4" name="Rectangle 62"/>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Talking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5" name="Rectangle 63"/>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6" name="Rectangle 64"/>
          <p:cNvSpPr>
            <a:spLocks noChangeArrowheads="1"/>
          </p:cNvSpPr>
          <p:nvPr/>
        </p:nvSpPr>
        <p:spPr bwMode="auto">
          <a:xfrm>
            <a:off x="2147483647" y="1722393750"/>
            <a:ext cx="57579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7" name="Rectangle 65"/>
          <p:cNvSpPr>
            <a:spLocks noChangeArrowheads="1"/>
          </p:cNvSpPr>
          <p:nvPr/>
        </p:nvSpPr>
        <p:spPr bwMode="auto">
          <a:xfrm>
            <a:off x="2147483647" y="462031462"/>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Pocket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8" name="Rectangle 66"/>
          <p:cNvSpPr>
            <a:spLocks noChangeArrowheads="1"/>
          </p:cNvSpPr>
          <p:nvPr/>
        </p:nvSpPr>
        <p:spPr bwMode="auto">
          <a:xfrm>
            <a:off x="2147483647" y="46773212"/>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9" name="Rectangle 67"/>
          <p:cNvSpPr>
            <a:spLocks noChangeArrowheads="1"/>
          </p:cNvSpPr>
          <p:nvPr/>
        </p:nvSpPr>
        <p:spPr bwMode="auto">
          <a:xfrm>
            <a:off x="2147483647" y="2147260509"/>
            <a:ext cx="55656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abcJoinedUp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0" name="Rectangle 6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1" name="Rectangle 69"/>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Wizard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2" name="Rectangle 70"/>
          <p:cNvSpPr>
            <a:spLocks noChangeArrowheads="1"/>
          </p:cNvSpPr>
          <p:nvPr/>
        </p:nvSpPr>
        <p:spPr bwMode="auto">
          <a:xfrm>
            <a:off x="1170166888" y="2147260509"/>
            <a:ext cx="5325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Flashcards+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3" name="Rectangle 71"/>
          <p:cNvSpPr>
            <a:spLocks noChangeArrowheads="1"/>
          </p:cNvSpPr>
          <p:nvPr/>
        </p:nvSpPr>
        <p:spPr bwMode="auto">
          <a:xfrm>
            <a:off x="1764972975" y="2147260509"/>
            <a:ext cx="5645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Brain 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4" name="Rectangle 72"/>
          <p:cNvSpPr>
            <a:spLocks noChangeArrowheads="1"/>
          </p:cNvSpPr>
          <p:nvPr/>
        </p:nvSpPr>
        <p:spPr bwMode="auto">
          <a:xfrm>
            <a:off x="1837947175"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Training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5" name="Rectangle 73"/>
          <p:cNvSpPr>
            <a:spLocks noChangeArrowheads="1"/>
          </p:cNvSpPr>
          <p:nvPr/>
        </p:nvSpPr>
        <p:spPr bwMode="auto">
          <a:xfrm>
            <a:off x="590111850" y="80271765"/>
            <a:ext cx="463736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iPad Apps for Learners with Dyslexia/</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6" name="Rectangle 74"/>
          <p:cNvSpPr>
            <a:spLocks noChangeArrowheads="1"/>
          </p:cNvSpPr>
          <p:nvPr/>
        </p:nvSpPr>
        <p:spPr bwMode="auto">
          <a:xfrm>
            <a:off x="984626238" y="388881765"/>
            <a:ext cx="390831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Reading and Writing Difficulties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7" name="Rectangle 75"/>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8" name="Rectangle 7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9" name="Rectangle 77"/>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0" name="Rectangle 78"/>
          <p:cNvSpPr>
            <a:spLocks noChangeArrowheads="1"/>
          </p:cNvSpPr>
          <p:nvPr/>
        </p:nvSpPr>
        <p:spPr bwMode="auto">
          <a:xfrm>
            <a:off x="37623750"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1" name="Rectangle 79"/>
          <p:cNvSpPr>
            <a:spLocks noChangeArrowheads="1"/>
          </p:cNvSpPr>
          <p:nvPr/>
        </p:nvSpPr>
        <p:spPr bwMode="auto">
          <a:xfrm>
            <a:off x="2147483647"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2" name="Rectangle 80"/>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3" name="Rectangle 81"/>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4" name="Rectangle 82"/>
          <p:cNvSpPr>
            <a:spLocks noChangeArrowheads="1"/>
          </p:cNvSpPr>
          <p:nvPr/>
        </p:nvSpPr>
        <p:spPr bwMode="auto">
          <a:xfrm>
            <a:off x="2147483647"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5" name="Rectangle 83"/>
          <p:cNvSpPr>
            <a:spLocks noChangeArrowheads="1"/>
          </p:cNvSpPr>
          <p:nvPr/>
        </p:nvSpPr>
        <p:spPr bwMode="auto">
          <a:xfrm>
            <a:off x="2147483647"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6" name="Rectangle 84"/>
          <p:cNvSpPr>
            <a:spLocks noChangeArrowheads="1"/>
          </p:cNvSpPr>
          <p:nvPr/>
        </p:nvSpPr>
        <p:spPr bwMode="auto">
          <a:xfrm>
            <a:off x="2147483647" y="2147260509"/>
            <a:ext cx="52129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Handwriting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7" name="Rectangle 85"/>
          <p:cNvSpPr>
            <a:spLocks noChangeArrowheads="1"/>
          </p:cNvSpPr>
          <p:nvPr/>
        </p:nvSpPr>
        <p:spPr bwMode="auto">
          <a:xfrm>
            <a:off x="2147483647"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8" name="Rectangle 86"/>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9" name="Rectangle 87"/>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0" name="Rectangle 88"/>
          <p:cNvSpPr>
            <a:spLocks noChangeArrowheads="1"/>
          </p:cNvSpPr>
          <p:nvPr/>
        </p:nvSpPr>
        <p:spPr bwMode="auto">
          <a:xfrm>
            <a:off x="2147483647" y="2147252815"/>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Audio 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1" name="Rectangle 89"/>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2" name="Rectangle 90"/>
          <p:cNvSpPr>
            <a:spLocks noChangeArrowheads="1"/>
          </p:cNvSpPr>
          <p:nvPr/>
        </p:nvSpPr>
        <p:spPr bwMode="auto">
          <a:xfrm>
            <a:off x="2147483647" y="2147260509"/>
            <a:ext cx="5004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Processing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3" name="Rectangle 91"/>
          <p:cNvSpPr>
            <a:spLocks noChangeArrowheads="1"/>
          </p:cNvSpPr>
          <p:nvPr/>
        </p:nvSpPr>
        <p:spPr bwMode="auto">
          <a:xfrm>
            <a:off x="2147483647" y="2147260509"/>
            <a:ext cx="3401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4" name="Rectangle 92"/>
          <p:cNvSpPr>
            <a:spLocks noChangeArrowheads="1"/>
          </p:cNvSpPr>
          <p:nvPr/>
        </p:nvSpPr>
        <p:spPr bwMode="auto">
          <a:xfrm>
            <a:off x="2060617863" y="2147260509"/>
            <a:ext cx="4283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5" name="Rectangle 93"/>
          <p:cNvSpPr>
            <a:spLocks noChangeArrowheads="1"/>
          </p:cNvSpPr>
          <p:nvPr/>
        </p:nvSpPr>
        <p:spPr bwMode="auto">
          <a:xfrm>
            <a:off x="2147483647" y="2147260509"/>
            <a:ext cx="4812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Improving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6" name="Rectangle 94"/>
          <p:cNvSpPr>
            <a:spLocks noChangeArrowheads="1"/>
          </p:cNvSpPr>
          <p:nvPr/>
        </p:nvSpPr>
        <p:spPr bwMode="auto">
          <a:xfrm>
            <a:off x="2147483647"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7" name="Rectangle 95"/>
          <p:cNvSpPr>
            <a:spLocks noChangeArrowheads="1"/>
          </p:cNvSpPr>
          <p:nvPr/>
        </p:nvSpPr>
        <p:spPr bwMode="auto">
          <a:xfrm>
            <a:off x="2147483647"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8" name="Rectangle 96"/>
          <p:cNvSpPr>
            <a:spLocks noChangeArrowheads="1"/>
          </p:cNvSpPr>
          <p:nvPr/>
        </p:nvSpPr>
        <p:spPr bwMode="auto">
          <a:xfrm>
            <a:off x="295879838"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Early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9" name="Rectangle 97"/>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0" name="Rectangle 98"/>
          <p:cNvSpPr>
            <a:spLocks noChangeArrowheads="1"/>
          </p:cNvSpPr>
          <p:nvPr/>
        </p:nvSpPr>
        <p:spPr bwMode="auto">
          <a:xfrm>
            <a:off x="2147483647" y="19698357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Bitsboard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1" name="Rectangle 99"/>
          <p:cNvSpPr>
            <a:spLocks noChangeArrowheads="1"/>
          </p:cNvSpPr>
          <p:nvPr/>
        </p:nvSpPr>
        <p:spPr bwMode="auto">
          <a:xfrm>
            <a:off x="2147483647" y="1642740937"/>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Our 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2" name="Rectangle 100"/>
          <p:cNvSpPr>
            <a:spLocks noChangeArrowheads="1"/>
          </p:cNvSpPr>
          <p:nvPr/>
        </p:nvSpPr>
        <p:spPr bwMode="auto">
          <a:xfrm>
            <a:off x="2147483647" y="1719893437"/>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3" name="Rectangle 101"/>
          <p:cNvSpPr>
            <a:spLocks noChangeArrowheads="1"/>
          </p:cNvSpPr>
          <p:nvPr/>
        </p:nvSpPr>
        <p:spPr bwMode="auto">
          <a:xfrm>
            <a:off x="2147483647" y="1999679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4" name="Rectangle 102"/>
          <p:cNvSpPr>
            <a:spLocks noChangeArrowheads="1"/>
          </p:cNvSpPr>
          <p:nvPr/>
        </p:nvSpPr>
        <p:spPr bwMode="auto">
          <a:xfrm>
            <a:off x="2147483647" y="2076831700"/>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5" name="Rectangle 103"/>
          <p:cNvSpPr>
            <a:spLocks noChangeArrowheads="1"/>
          </p:cNvSpPr>
          <p:nvPr/>
        </p:nvSpPr>
        <p:spPr bwMode="auto">
          <a:xfrm>
            <a:off x="2147483647"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6" name="Rectangle 104"/>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7" name="Rectangle 10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8" name="Rectangle 106"/>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Spelling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9" name="Rectangle 107"/>
          <p:cNvSpPr>
            <a:spLocks noChangeArrowheads="1"/>
          </p:cNvSpPr>
          <p:nvPr/>
        </p:nvSpPr>
        <p:spPr bwMode="auto">
          <a:xfrm>
            <a:off x="2147483647" y="2009589962"/>
            <a:ext cx="468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0" name="Rectangle 108"/>
          <p:cNvSpPr>
            <a:spLocks noChangeArrowheads="1"/>
          </p:cNvSpPr>
          <p:nvPr/>
        </p:nvSpPr>
        <p:spPr bwMode="auto">
          <a:xfrm>
            <a:off x="245167150" y="2147252815"/>
            <a:ext cx="623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Organisation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1" name="Rectangle 109"/>
          <p:cNvSpPr>
            <a:spLocks noChangeArrowheads="1"/>
          </p:cNvSpPr>
          <p:nvPr/>
        </p:nvSpPr>
        <p:spPr bwMode="auto">
          <a:xfrm>
            <a:off x="2147483647"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2" name="Rectangle 110"/>
          <p:cNvSpPr>
            <a:spLocks noChangeArrowheads="1"/>
          </p:cNvSpPr>
          <p:nvPr/>
        </p:nvSpPr>
        <p:spPr bwMode="auto">
          <a:xfrm>
            <a:off x="2147483647" y="2147260509"/>
            <a:ext cx="4764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with PDFs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3" name="Rectangle 111"/>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 Taking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4" name="Rectangle 112"/>
          <p:cNvSpPr>
            <a:spLocks noChangeArrowheads="1"/>
          </p:cNvSpPr>
          <p:nvPr/>
        </p:nvSpPr>
        <p:spPr bwMode="auto">
          <a:xfrm>
            <a:off x="2041007475" y="2147260509"/>
            <a:ext cx="5196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5" name="Rectangle 113"/>
          <p:cNvSpPr>
            <a:spLocks noChangeArrowheads="1"/>
          </p:cNvSpPr>
          <p:nvPr/>
        </p:nvSpPr>
        <p:spPr bwMode="auto">
          <a:xfrm>
            <a:off x="2086236938"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Gathering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6" name="Rectangle 114"/>
          <p:cNvSpPr>
            <a:spLocks noChangeArrowheads="1"/>
          </p:cNvSpPr>
          <p:nvPr/>
        </p:nvSpPr>
        <p:spPr bwMode="auto">
          <a:xfrm>
            <a:off x="2147483647" y="1211866450"/>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First Words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7" name="Rectangle 115"/>
          <p:cNvSpPr>
            <a:spLocks noChangeArrowheads="1"/>
          </p:cNvSpPr>
          <p:nvPr/>
        </p:nvSpPr>
        <p:spPr bwMode="auto">
          <a:xfrm>
            <a:off x="2147483647" y="12890189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Deluxe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8" name="Rectangle 116"/>
          <p:cNvSpPr>
            <a:spLocks noChangeArrowheads="1"/>
          </p:cNvSpPr>
          <p:nvPr/>
        </p:nvSpPr>
        <p:spPr bwMode="auto">
          <a:xfrm>
            <a:off x="2147483647" y="1602967712"/>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9" name="Rectangle 117"/>
          <p:cNvSpPr>
            <a:spLocks noChangeArrowheads="1"/>
          </p:cNvSpPr>
          <p:nvPr/>
        </p:nvSpPr>
        <p:spPr bwMode="auto">
          <a:xfrm>
            <a:off x="2147483647" y="1680120212"/>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Magic</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0" name="Rectangle 118"/>
          <p:cNvSpPr>
            <a:spLocks noChangeArrowheads="1"/>
          </p:cNvSpPr>
          <p:nvPr/>
        </p:nvSpPr>
        <p:spPr bwMode="auto">
          <a:xfrm>
            <a:off x="28925838" y="1620112712"/>
            <a:ext cx="4299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1" name="Rectangle 119"/>
          <p:cNvSpPr>
            <a:spLocks noChangeArrowheads="1"/>
          </p:cNvSpPr>
          <p:nvPr/>
        </p:nvSpPr>
        <p:spPr bwMode="auto">
          <a:xfrm>
            <a:off x="2147483647" y="169726521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Genius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2" name="Rectangle 120"/>
          <p:cNvSpPr>
            <a:spLocks noChangeArrowheads="1"/>
          </p:cNvSpPr>
          <p:nvPr/>
        </p:nvSpPr>
        <p:spPr bwMode="auto">
          <a:xfrm>
            <a:off x="2147483647" y="1432421000"/>
            <a:ext cx="7104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Three Pandas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3" name="Rectangle 121"/>
          <p:cNvSpPr>
            <a:spLocks noChangeArrowheads="1"/>
          </p:cNvSpPr>
          <p:nvPr/>
        </p:nvSpPr>
        <p:spPr bwMode="auto">
          <a:xfrm>
            <a:off x="2147483647" y="1093092875"/>
            <a:ext cx="6447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Toy Story Read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4" name="Rectangle 122"/>
          <p:cNvSpPr>
            <a:spLocks noChangeArrowheads="1"/>
          </p:cNvSpPr>
          <p:nvPr/>
        </p:nvSpPr>
        <p:spPr bwMode="auto">
          <a:xfrm>
            <a:off x="2147483647" y="11702453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Along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5" name="Rectangle 123"/>
          <p:cNvSpPr>
            <a:spLocks noChangeArrowheads="1"/>
          </p:cNvSpPr>
          <p:nvPr/>
        </p:nvSpPr>
        <p:spPr bwMode="auto">
          <a:xfrm>
            <a:off x="2147483647" y="136629527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Comic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6" name="Rectangle 124"/>
          <p:cNvSpPr>
            <a:spLocks noChangeArrowheads="1"/>
          </p:cNvSpPr>
          <p:nvPr/>
        </p:nvSpPr>
        <p:spPr bwMode="auto">
          <a:xfrm>
            <a:off x="2147483647" y="1443447775"/>
            <a:ext cx="2872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Life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7" name="Rectangle 125"/>
          <p:cNvSpPr>
            <a:spLocks noChangeArrowheads="1"/>
          </p:cNvSpPr>
          <p:nvPr/>
        </p:nvSpPr>
        <p:spPr bwMode="auto">
          <a:xfrm>
            <a:off x="2147483647" y="534540525"/>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8" name="Rectangle 126"/>
          <p:cNvSpPr>
            <a:spLocks noChangeArrowheads="1"/>
          </p:cNvSpPr>
          <p:nvPr/>
        </p:nvSpPr>
        <p:spPr bwMode="auto">
          <a:xfrm>
            <a:off x="2147483647" y="54024912"/>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9" name="Rectangle 127"/>
          <p:cNvSpPr>
            <a:spLocks noChangeArrowheads="1"/>
          </p:cNvSpPr>
          <p:nvPr/>
        </p:nvSpPr>
        <p:spPr bwMode="auto">
          <a:xfrm>
            <a:off x="412759525"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0" name="Rectangle 128"/>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1" name="Rectangle 129"/>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Abilipad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2" name="Rectangle 130"/>
          <p:cNvSpPr>
            <a:spLocks noChangeArrowheads="1"/>
          </p:cNvSpPr>
          <p:nvPr/>
        </p:nvSpPr>
        <p:spPr bwMode="auto">
          <a:xfrm>
            <a:off x="1910018088" y="2147260509"/>
            <a:ext cx="4828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AudioNote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3" name="Rectangle 131"/>
          <p:cNvSpPr>
            <a:spLocks noChangeArrowheads="1"/>
          </p:cNvSpPr>
          <p:nvPr/>
        </p:nvSpPr>
        <p:spPr bwMode="auto">
          <a:xfrm>
            <a:off x="2067082163" y="2147260509"/>
            <a:ext cx="5036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SoundNote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4" name="Rectangle 132"/>
          <p:cNvSpPr>
            <a:spLocks noChangeArrowheads="1"/>
          </p:cNvSpPr>
          <p:nvPr/>
        </p:nvSpPr>
        <p:spPr bwMode="auto">
          <a:xfrm>
            <a:off x="1501914700"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Mindscope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5" name="Rectangle 133"/>
          <p:cNvSpPr>
            <a:spLocks noChangeArrowheads="1"/>
          </p:cNvSpPr>
          <p:nvPr/>
        </p:nvSpPr>
        <p:spPr bwMode="auto">
          <a:xfrm>
            <a:off x="1978375838"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 Secret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6" name="Rectangle 134"/>
          <p:cNvSpPr>
            <a:spLocks noChangeArrowheads="1"/>
          </p:cNvSpPr>
          <p:nvPr/>
        </p:nvSpPr>
        <p:spPr bwMode="auto">
          <a:xfrm>
            <a:off x="2053536025" y="2147260509"/>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Diary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7" name="Rectangle 135"/>
          <p:cNvSpPr>
            <a:spLocks noChangeArrowheads="1"/>
          </p:cNvSpPr>
          <p:nvPr/>
        </p:nvSpPr>
        <p:spPr bwMode="auto">
          <a:xfrm>
            <a:off x="228388863" y="2147252815"/>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This is the 6th version of iPad Apps for Learners with Dyslexia/Reading and Writing Difficulties to be produced since it was first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8" name="Rectangle 136"/>
          <p:cNvSpPr>
            <a:spLocks noChangeArrowheads="1"/>
          </p:cNvSpPr>
          <p:nvPr/>
        </p:nvSpPr>
        <p:spPr bwMode="auto">
          <a:xfrm>
            <a:off x="228388863" y="2147252815"/>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launched in October 2013. The ‘Wheel of Apps’ is not comprehensive, but attempts to identify relevant, useful apps and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9" name="Rectangle 137"/>
          <p:cNvSpPr>
            <a:spLocks noChangeArrowheads="1"/>
          </p:cNvSpPr>
          <p:nvPr/>
        </p:nvSpPr>
        <p:spPr bwMode="auto">
          <a:xfrm>
            <a:off x="228388863" y="2147252815"/>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categorise them according to difficulties faced by people with dyslexia. Note that some apps address a range of difficulties.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0" name="Rectangle 138"/>
          <p:cNvSpPr>
            <a:spLocks noChangeArrowheads="1"/>
          </p:cNvSpPr>
          <p:nvPr/>
        </p:nvSpPr>
        <p:spPr bwMode="auto">
          <a:xfrm>
            <a:off x="228388863" y="2147252815"/>
            <a:ext cx="4437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save space, we have not placed individual apps into multiple categories, but have listed them under a single category that is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1" name="Rectangle 139"/>
          <p:cNvSpPr>
            <a:spLocks noChangeArrowheads="1"/>
          </p:cNvSpPr>
          <p:nvPr/>
        </p:nvSpPr>
        <p:spPr bwMode="auto">
          <a:xfrm>
            <a:off x="228388863" y="2147252815"/>
            <a:ext cx="4560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particularly relevant to the app. Links on the electronic version are ‘clickable’ and will take you to iTunes, where you can find out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2" name="Rectangle 140"/>
          <p:cNvSpPr>
            <a:spLocks noChangeArrowheads="1"/>
          </p:cNvSpPr>
          <p:nvPr/>
        </p:nvSpPr>
        <p:spPr bwMode="auto">
          <a:xfrm>
            <a:off x="228388863" y="2147252815"/>
            <a:ext cx="1260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more about the individual apps.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3" name="Rectangle 141"/>
          <p:cNvSpPr>
            <a:spLocks noChangeArrowheads="1"/>
          </p:cNvSpPr>
          <p:nvPr/>
        </p:nvSpPr>
        <p:spPr bwMode="auto">
          <a:xfrm>
            <a:off x="228388863" y="2147252815"/>
            <a:ext cx="313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 more comprehensive guide to Apps to Support Literacy Difficulties is included in our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4" name="Rectangle 142"/>
          <p:cNvSpPr>
            <a:spLocks noChangeArrowheads="1"/>
          </p:cNvSpPr>
          <p:nvPr/>
        </p:nvSpPr>
        <p:spPr bwMode="auto">
          <a:xfrm>
            <a:off x="2147483647" y="2147252815"/>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iPads for Communication, Access, Literacy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5" name="Rectangle 143"/>
          <p:cNvSpPr>
            <a:spLocks noChangeArrowheads="1"/>
          </p:cNvSpPr>
          <p:nvPr/>
        </p:nvSpPr>
        <p:spPr bwMode="auto">
          <a:xfrm>
            <a:off x="228388863" y="2147252815"/>
            <a:ext cx="638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and Learning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6" name="Rectangle 144"/>
          <p:cNvSpPr>
            <a:spLocks noChangeArrowheads="1"/>
          </p:cNvSpPr>
          <p:nvPr/>
        </p:nvSpPr>
        <p:spPr bwMode="auto">
          <a:xfrm>
            <a:off x="789806650" y="2147252815"/>
            <a:ext cx="1962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book, available printed, or as a free download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7" name="Rectangle 145"/>
          <p:cNvSpPr>
            <a:spLocks noChangeArrowheads="1"/>
          </p:cNvSpPr>
          <p:nvPr/>
        </p:nvSpPr>
        <p:spPr bwMode="auto">
          <a:xfrm>
            <a:off x="2147483647" y="2147252815"/>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8" name="Rectangle 146"/>
          <p:cNvSpPr>
            <a:spLocks noChangeArrowheads="1"/>
          </p:cNvSpPr>
          <p:nvPr/>
        </p:nvSpPr>
        <p:spPr bwMode="auto">
          <a:xfrm>
            <a:off x="228388863" y="2147252815"/>
            <a:ext cx="4594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has produced a wide range of posters providing information about how assistive technology can support learners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9" name="Rectangle 147"/>
          <p:cNvSpPr>
            <a:spLocks noChangeArrowheads="1"/>
          </p:cNvSpPr>
          <p:nvPr/>
        </p:nvSpPr>
        <p:spPr bwMode="auto">
          <a:xfrm>
            <a:off x="228388863" y="2147252815"/>
            <a:ext cx="1946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with additional support needs. Download free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0" name="Rectangle 148"/>
          <p:cNvSpPr>
            <a:spLocks noChangeArrowheads="1"/>
          </p:cNvSpPr>
          <p:nvPr/>
        </p:nvSpPr>
        <p:spPr bwMode="auto">
          <a:xfrm>
            <a:off x="2147483647" y="2147252815"/>
            <a:ext cx="2319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1" name="Rectangle 149"/>
          <p:cNvSpPr>
            <a:spLocks noChangeArrowheads="1"/>
          </p:cNvSpPr>
          <p:nvPr/>
        </p:nvSpPr>
        <p:spPr bwMode="auto">
          <a:xfrm>
            <a:off x="1481197825" y="2147252815"/>
            <a:ext cx="2638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Version 1.6, October 2017 CALL Scotland, The University of Edinburgh.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2" name="Rectangle 150"/>
          <p:cNvSpPr>
            <a:spLocks noChangeArrowheads="1"/>
          </p:cNvSpPr>
          <p:nvPr/>
        </p:nvSpPr>
        <p:spPr bwMode="auto">
          <a:xfrm>
            <a:off x="1711940950" y="214725281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is part funded by the Scottish Government.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3" name="Rectangle 151"/>
          <p:cNvSpPr>
            <a:spLocks noChangeArrowheads="1"/>
          </p:cNvSpPr>
          <p:nvPr/>
        </p:nvSpPr>
        <p:spPr bwMode="auto">
          <a:xfrm>
            <a:off x="1685794825" y="2147252815"/>
            <a:ext cx="2210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 electronic version of this chart can be downloaded from: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4" name="Rectangle 152"/>
          <p:cNvSpPr>
            <a:spLocks noChangeArrowheads="1"/>
          </p:cNvSpPr>
          <p:nvPr/>
        </p:nvSpPr>
        <p:spPr bwMode="auto">
          <a:xfrm>
            <a:off x="1621501075" y="214725281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5" name="Rectangle 153"/>
          <p:cNvSpPr>
            <a:spLocks noChangeArrowheads="1"/>
          </p:cNvSpPr>
          <p:nvPr/>
        </p:nvSpPr>
        <p:spPr bwMode="auto">
          <a:xfrm>
            <a:off x="1524265113" y="2518893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Lumosity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6" name="Rectangle 154"/>
          <p:cNvSpPr>
            <a:spLocks noChangeArrowheads="1"/>
          </p:cNvSpPr>
          <p:nvPr/>
        </p:nvSpPr>
        <p:spPr bwMode="auto">
          <a:xfrm>
            <a:off x="702117913" y="2147260509"/>
            <a:ext cx="5549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SimpleMind+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7" name="Rectangle 155"/>
          <p:cNvSpPr>
            <a:spLocks noChangeArrowheads="1"/>
          </p:cNvSpPr>
          <p:nvPr/>
        </p:nvSpPr>
        <p:spPr bwMode="auto">
          <a:xfrm>
            <a:off x="2147483647" y="2147260509"/>
            <a:ext cx="5453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Hairy Letters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8" name="Rectangle 156"/>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Calendar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9" name="Rectangle 157"/>
          <p:cNvSpPr>
            <a:spLocks noChangeArrowheads="1"/>
          </p:cNvSpPr>
          <p:nvPr/>
        </p:nvSpPr>
        <p:spPr bwMode="auto">
          <a:xfrm>
            <a:off x="2147483647" y="579474712"/>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App 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0" name="Rectangle 158"/>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Marvin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1" name="Rectangle 159"/>
          <p:cNvSpPr>
            <a:spLocks noChangeArrowheads="1"/>
          </p:cNvSpPr>
          <p:nvPr/>
        </p:nvSpPr>
        <p:spPr bwMode="auto">
          <a:xfrm>
            <a:off x="2147483647" y="158716256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2" name="Rectangle 160"/>
          <p:cNvSpPr>
            <a:spLocks noChangeArrowheads="1"/>
          </p:cNvSpPr>
          <p:nvPr/>
        </p:nvSpPr>
        <p:spPr bwMode="auto">
          <a:xfrm>
            <a:off x="442191775" y="166431506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Screen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3" name="Rectangle 161"/>
          <p:cNvSpPr>
            <a:spLocks noChangeArrowheads="1"/>
          </p:cNvSpPr>
          <p:nvPr/>
        </p:nvSpPr>
        <p:spPr bwMode="auto">
          <a:xfrm>
            <a:off x="2147483647" y="2147260509"/>
            <a:ext cx="53091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CapturaTalk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4" name="Rectangle 162"/>
          <p:cNvSpPr>
            <a:spLocks noChangeArrowheads="1"/>
          </p:cNvSpPr>
          <p:nvPr/>
        </p:nvSpPr>
        <p:spPr bwMode="auto">
          <a:xfrm>
            <a:off x="2147483647" y="49014762"/>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Ginger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5" name="Rectangle 163"/>
          <p:cNvSpPr>
            <a:spLocks noChangeArrowheads="1"/>
          </p:cNvSpPr>
          <p:nvPr/>
        </p:nvSpPr>
        <p:spPr bwMode="auto">
          <a:xfrm>
            <a:off x="2147483647" y="499875875"/>
            <a:ext cx="5501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 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6" name="Rectangle 164"/>
          <p:cNvSpPr>
            <a:spLocks noChangeArrowheads="1"/>
          </p:cNvSpPr>
          <p:nvPr/>
        </p:nvSpPr>
        <p:spPr bwMode="auto">
          <a:xfrm>
            <a:off x="2147483647" y="469961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7" name="Rectangle 165"/>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Keedogo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8" name="Rectangle 166"/>
          <p:cNvSpPr>
            <a:spLocks noChangeArrowheads="1"/>
          </p:cNvSpPr>
          <p:nvPr/>
        </p:nvSpPr>
        <p:spPr bwMode="auto">
          <a:xfrm>
            <a:off x="2147483647" y="2147260509"/>
            <a:ext cx="3097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Plus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9" name="Rectangle 16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Swype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0" name="Rectangle 168"/>
          <p:cNvSpPr>
            <a:spLocks noChangeArrowheads="1"/>
          </p:cNvSpPr>
          <p:nvPr/>
        </p:nvSpPr>
        <p:spPr bwMode="auto">
          <a:xfrm>
            <a:off x="2147483647" y="2147260509"/>
            <a:ext cx="3016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inku</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1" name="Rectangle 169"/>
          <p:cNvSpPr>
            <a:spLocks noChangeArrowheads="1"/>
          </p:cNvSpPr>
          <p:nvPr/>
        </p:nvSpPr>
        <p:spPr bwMode="auto">
          <a:xfrm>
            <a:off x="2147483647" y="1189965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Creative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2" name="Rectangle 170"/>
          <p:cNvSpPr>
            <a:spLocks noChangeArrowheads="1"/>
          </p:cNvSpPr>
          <p:nvPr/>
        </p:nvSpPr>
        <p:spPr bwMode="auto">
          <a:xfrm>
            <a:off x="370603463" y="1267117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3" name="Rectangle 171"/>
          <p:cNvSpPr>
            <a:spLocks noChangeArrowheads="1"/>
          </p:cNvSpPr>
          <p:nvPr/>
        </p:nvSpPr>
        <p:spPr bwMode="auto">
          <a:xfrm>
            <a:off x="2147483647" y="134427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4" name="Rectangle 172"/>
          <p:cNvSpPr>
            <a:spLocks noChangeArrowheads="1"/>
          </p:cNvSpPr>
          <p:nvPr/>
        </p:nvSpPr>
        <p:spPr bwMode="auto">
          <a:xfrm>
            <a:off x="2147483647" y="2147260509"/>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Office Lens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5" name="Rectangle 173"/>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Rainbow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6" name="Rectangle 174"/>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7" name="Rectangle 175"/>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8" name="Rectangle 176"/>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9" name="Rectangle 177"/>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0" name="Rectangle 178"/>
          <p:cNvSpPr>
            <a:spLocks noChangeArrowheads="1"/>
          </p:cNvSpPr>
          <p:nvPr/>
        </p:nvSpPr>
        <p:spPr bwMode="auto">
          <a:xfrm>
            <a:off x="2147483647" y="2147260509"/>
            <a:ext cx="55976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GoodNotes 4</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1" name="Rectangle 179"/>
          <p:cNvSpPr>
            <a:spLocks noChangeArrowheads="1"/>
          </p:cNvSpPr>
          <p:nvPr/>
        </p:nvSpPr>
        <p:spPr bwMode="auto">
          <a:xfrm>
            <a:off x="1423430288"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Pear 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2" name="Rectangle 180"/>
          <p:cNvSpPr>
            <a:spLocks noChangeArrowheads="1"/>
          </p:cNvSpPr>
          <p:nvPr/>
        </p:nvSpPr>
        <p:spPr bwMode="auto">
          <a:xfrm>
            <a:off x="1643708613"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openWeb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3" name="Rectangle 181"/>
          <p:cNvSpPr>
            <a:spLocks noChangeArrowheads="1"/>
          </p:cNvSpPr>
          <p:nvPr/>
        </p:nvSpPr>
        <p:spPr bwMode="auto">
          <a:xfrm>
            <a:off x="2147483647" y="230546975"/>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4" name="Rectangle 182"/>
          <p:cNvSpPr>
            <a:spLocks noChangeArrowheads="1"/>
          </p:cNvSpPr>
          <p:nvPr/>
        </p:nvSpPr>
        <p:spPr bwMode="auto">
          <a:xfrm>
            <a:off x="2147483647" y="2147260509"/>
            <a:ext cx="5485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5" name="Rectangle 183"/>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6" name="Rectangle 184"/>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7" name="Rectangle 185"/>
          <p:cNvSpPr>
            <a:spLocks noChangeArrowheads="1"/>
          </p:cNvSpPr>
          <p:nvPr/>
        </p:nvSpPr>
        <p:spPr bwMode="auto">
          <a:xfrm>
            <a:off x="2147483647"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8" name="Rectangle 186"/>
          <p:cNvSpPr>
            <a:spLocks noChangeArrowheads="1"/>
          </p:cNvSpPr>
          <p:nvPr/>
        </p:nvSpPr>
        <p:spPr bwMode="auto">
          <a:xfrm>
            <a:off x="38606413"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Structure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9" name="Rectangle 187"/>
          <p:cNvSpPr>
            <a:spLocks noChangeArrowheads="1"/>
          </p:cNvSpPr>
          <p:nvPr/>
        </p:nvSpPr>
        <p:spPr bwMode="auto">
          <a:xfrm>
            <a:off x="2147483647" y="2147260509"/>
            <a:ext cx="4972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SuperKeys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0" name="Rectangle 18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iWordQ</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1" name="Rectangle 189"/>
          <p:cNvSpPr>
            <a:spLocks noChangeArrowheads="1"/>
          </p:cNvSpPr>
          <p:nvPr/>
        </p:nvSpPr>
        <p:spPr bwMode="auto">
          <a:xfrm>
            <a:off x="1753222300" y="1403711062"/>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Google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2" name="Rectangle 190"/>
          <p:cNvSpPr>
            <a:spLocks noChangeArrowheads="1"/>
          </p:cNvSpPr>
          <p:nvPr/>
        </p:nvSpPr>
        <p:spPr bwMode="auto">
          <a:xfrm>
            <a:off x="1785689850" y="1480863562"/>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3" name="Rectangle 191"/>
          <p:cNvSpPr>
            <a:spLocks noChangeArrowheads="1"/>
          </p:cNvSpPr>
          <p:nvPr/>
        </p:nvSpPr>
        <p:spPr bwMode="auto">
          <a:xfrm>
            <a:off x="2147483647" y="2147260509"/>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4" name="Rectangle 192"/>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5" name="Rectangle 193"/>
          <p:cNvSpPr>
            <a:spLocks noChangeArrowheads="1"/>
          </p:cNvSpPr>
          <p:nvPr/>
        </p:nvSpPr>
        <p:spPr bwMode="auto">
          <a:xfrm>
            <a:off x="2147483647" y="2140820650"/>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Clarospeak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6" name="Rectangle 194"/>
          <p:cNvSpPr>
            <a:spLocks noChangeArrowheads="1"/>
          </p:cNvSpPr>
          <p:nvPr/>
        </p:nvSpPr>
        <p:spPr bwMode="auto">
          <a:xfrm>
            <a:off x="2147483647" y="3143780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iAnnotate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7" name="Rectangle 195"/>
          <p:cNvSpPr>
            <a:spLocks noChangeArrowheads="1"/>
          </p:cNvSpPr>
          <p:nvPr/>
        </p:nvSpPr>
        <p:spPr bwMode="auto">
          <a:xfrm>
            <a:off x="2147483647" y="2147260509"/>
            <a:ext cx="5293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Read&amp;Write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8" name="Rectangle 196"/>
          <p:cNvSpPr>
            <a:spLocks noChangeArrowheads="1"/>
          </p:cNvSpPr>
          <p:nvPr/>
        </p:nvSpPr>
        <p:spPr bwMode="auto">
          <a:xfrm>
            <a:off x="606650425" y="437429975"/>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9" name="Rectangle 197"/>
          <p:cNvSpPr>
            <a:spLocks noChangeArrowheads="1"/>
          </p:cNvSpPr>
          <p:nvPr/>
        </p:nvSpPr>
        <p:spPr bwMode="auto">
          <a:xfrm>
            <a:off x="628643650" y="445145225"/>
            <a:ext cx="3321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0" name="Rectangle 198"/>
          <p:cNvSpPr>
            <a:spLocks noChangeArrowheads="1"/>
          </p:cNvSpPr>
          <p:nvPr/>
        </p:nvSpPr>
        <p:spPr bwMode="auto">
          <a:xfrm>
            <a:off x="95622903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1" name="Rectangle 199"/>
          <p:cNvSpPr>
            <a:spLocks noChangeArrowheads="1"/>
          </p:cNvSpPr>
          <p:nvPr/>
        </p:nvSpPr>
        <p:spPr bwMode="auto">
          <a:xfrm>
            <a:off x="926717413"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2" name="Rectangle 200"/>
          <p:cNvSpPr>
            <a:spLocks noChangeArrowheads="1"/>
          </p:cNvSpPr>
          <p:nvPr/>
        </p:nvSpPr>
        <p:spPr bwMode="auto">
          <a:xfrm>
            <a:off x="1222611538"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Fast Typer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3" name="Rectangle 201"/>
          <p:cNvSpPr>
            <a:spLocks noChangeArrowheads="1"/>
          </p:cNvSpPr>
          <p:nvPr/>
        </p:nvSpPr>
        <p:spPr bwMode="auto">
          <a:xfrm>
            <a:off x="1367709038" y="2147260509"/>
            <a:ext cx="2199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2</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4" name="Rectangle 202"/>
          <p:cNvSpPr>
            <a:spLocks noChangeArrowheads="1"/>
          </p:cNvSpPr>
          <p:nvPr/>
        </p:nvSpPr>
        <p:spPr bwMode="auto">
          <a:xfrm>
            <a:off x="1575717575" y="2147260509"/>
            <a:ext cx="4844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TapTyping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5" name="Rectangle 203"/>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6" name="Rectangle 204"/>
          <p:cNvSpPr>
            <a:spLocks noChangeArrowheads="1"/>
          </p:cNvSpPr>
          <p:nvPr/>
        </p:nvSpPr>
        <p:spPr bwMode="auto">
          <a:xfrm>
            <a:off x="537267150" y="2147260509"/>
            <a:ext cx="4619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ScanPen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7" name="Rectangle 205"/>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8" name="Rectangle 206"/>
          <p:cNvSpPr>
            <a:spLocks noChangeArrowheads="1"/>
          </p:cNvSpPr>
          <p:nvPr/>
        </p:nvSpPr>
        <p:spPr bwMode="auto">
          <a:xfrm>
            <a:off x="2147483647" y="2147260509"/>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SnapType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9" name="Rectangle 207"/>
          <p:cNvSpPr>
            <a:spLocks noChangeArrowheads="1"/>
          </p:cNvSpPr>
          <p:nvPr/>
        </p:nvSpPr>
        <p:spPr bwMode="auto">
          <a:xfrm>
            <a:off x="2147483647" y="1900238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Capti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0" name="Rectangle 208"/>
          <p:cNvSpPr>
            <a:spLocks noChangeArrowheads="1"/>
          </p:cNvSpPr>
          <p:nvPr/>
        </p:nvSpPr>
        <p:spPr bwMode="auto">
          <a:xfrm>
            <a:off x="2147483647" y="1977390700"/>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1" name="Rectangle 209"/>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Speechify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2" name="Rectangle 210"/>
          <p:cNvSpPr>
            <a:spLocks noChangeArrowheads="1"/>
          </p:cNvSpPr>
          <p:nvPr/>
        </p:nvSpPr>
        <p:spPr bwMode="auto">
          <a:xfrm>
            <a:off x="51309428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3" name="Rectangle 211"/>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4" name="Rectangle 212"/>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LetterReflex</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5" name="Rectangle 213"/>
          <p:cNvSpPr>
            <a:spLocks noChangeArrowheads="1"/>
          </p:cNvSpPr>
          <p:nvPr/>
        </p:nvSpPr>
        <p:spPr bwMode="auto">
          <a:xfrm>
            <a:off x="1195233513" y="2147260509"/>
            <a:ext cx="6094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Documents by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6" name="Rectangle 214"/>
          <p:cNvSpPr>
            <a:spLocks noChangeArrowheads="1"/>
          </p:cNvSpPr>
          <p:nvPr/>
        </p:nvSpPr>
        <p:spPr bwMode="auto">
          <a:xfrm>
            <a:off x="1299005213"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7" name="Rectangle 21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8" name="Rectangle 216"/>
          <p:cNvSpPr>
            <a:spLocks noChangeArrowheads="1"/>
          </p:cNvSpPr>
          <p:nvPr/>
        </p:nvSpPr>
        <p:spPr bwMode="auto">
          <a:xfrm>
            <a:off x="2147483647" y="577268087"/>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9" name="Rectangle 217"/>
          <p:cNvSpPr>
            <a:spLocks noChangeArrowheads="1"/>
          </p:cNvSpPr>
          <p:nvPr/>
        </p:nvSpPr>
        <p:spPr bwMode="auto">
          <a:xfrm>
            <a:off x="2147483647" y="584983337"/>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Aid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0" name="Rectangle 218"/>
          <p:cNvSpPr>
            <a:spLocks noChangeArrowheads="1"/>
          </p:cNvSpPr>
          <p:nvPr/>
        </p:nvSpPr>
        <p:spPr bwMode="auto">
          <a:xfrm>
            <a:off x="1898989725" y="19454247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1" name="Rectangle 219"/>
          <p:cNvSpPr>
            <a:spLocks noChangeArrowheads="1"/>
          </p:cNvSpPr>
          <p:nvPr/>
        </p:nvSpPr>
        <p:spPr bwMode="auto">
          <a:xfrm>
            <a:off x="2147483647" y="2147260509"/>
            <a:ext cx="57099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Wizard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2" name="Rectangle 220"/>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Kids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3" name="Rectangle 221"/>
          <p:cNvSpPr>
            <a:spLocks noChangeArrowheads="1"/>
          </p:cNvSpPr>
          <p:nvPr/>
        </p:nvSpPr>
        <p:spPr bwMode="auto">
          <a:xfrm>
            <a:off x="984885000" y="2075233087"/>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Elevate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pic>
        <p:nvPicPr>
          <p:cNvPr id="1250" name="Picture 226" descr="Mind Map of Mind Mapping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5" y="404664"/>
            <a:ext cx="4695825" cy="63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35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4"/>
            <a:ext cx="8229600" cy="5069160"/>
          </a:xfrm>
        </p:spPr>
        <p:txBody>
          <a:bodyPr>
            <a:normAutofit/>
          </a:bodyPr>
          <a:lstStyle/>
          <a:p>
            <a:pPr marL="0" indent="0" algn="ctr">
              <a:buNone/>
            </a:pPr>
            <a:r>
              <a:rPr lang="el-GR" sz="2800" b="1" dirty="0"/>
              <a:t>    </a:t>
            </a:r>
            <a:r>
              <a:rPr lang="el-GR" sz="2800" b="1" u="sng" dirty="0">
                <a:effectLst>
                  <a:outerShdw blurRad="38100" dist="38100" dir="2700000" algn="tl">
                    <a:srgbClr val="000000">
                      <a:alpha val="43137"/>
                    </a:srgbClr>
                  </a:outerShdw>
                </a:effectLst>
              </a:rPr>
              <a:t>Τι είναι «Εννοιολογικός Χάρτης»</a:t>
            </a:r>
            <a:r>
              <a:rPr lang="en-US" sz="2800" b="1" u="sng" dirty="0">
                <a:effectLst>
                  <a:outerShdw blurRad="38100" dist="38100" dir="2700000" algn="tl">
                    <a:srgbClr val="000000">
                      <a:alpha val="43137"/>
                    </a:srgbClr>
                  </a:outerShdw>
                </a:effectLst>
              </a:rPr>
              <a:t> (</a:t>
            </a:r>
            <a:r>
              <a:rPr lang="en-US" sz="2800" b="1" i="1" dirty="0"/>
              <a:t>Novak &amp; </a:t>
            </a:r>
            <a:r>
              <a:rPr lang="en-US" sz="2800" b="1" i="1" dirty="0" err="1"/>
              <a:t>Gowin</a:t>
            </a:r>
            <a:r>
              <a:rPr lang="en-US" sz="2800" b="1" i="1" dirty="0"/>
              <a:t>, 1984)</a:t>
            </a:r>
            <a:endParaRPr lang="el-GR" sz="2800" b="1" i="1" dirty="0"/>
          </a:p>
          <a:p>
            <a:pPr marL="0" indent="0" algn="ctr">
              <a:buNone/>
            </a:pPr>
            <a:r>
              <a:rPr lang="el-GR" sz="2400" dirty="0"/>
              <a:t>οι οποίες είναι</a:t>
            </a:r>
          </a:p>
          <a:p>
            <a:pPr marL="0" indent="0" algn="ctr">
              <a:buNone/>
            </a:pPr>
            <a:endParaRPr lang="el-GR" sz="2400" dirty="0"/>
          </a:p>
          <a:p>
            <a:pPr marL="0" indent="0">
              <a:buNone/>
            </a:pPr>
            <a:endParaRPr lang="el-GR" sz="2400" dirty="0"/>
          </a:p>
          <a:p>
            <a:pPr marL="0" indent="0">
              <a:buNone/>
            </a:pPr>
            <a:endParaRPr lang="en-US" sz="2400" dirty="0"/>
          </a:p>
          <a:p>
            <a:pPr marL="0" indent="0">
              <a:buNone/>
            </a:pPr>
            <a:r>
              <a:rPr lang="el-GR" sz="2400" dirty="0"/>
              <a:t>Η έννοια της                                                      Ο άνθρωπος</a:t>
            </a:r>
          </a:p>
          <a:p>
            <a:pPr marL="0" indent="0">
              <a:buNone/>
            </a:pPr>
            <a:r>
              <a:rPr lang="el-GR" sz="2400" b="1" i="1" dirty="0"/>
              <a:t>«Αναπαράστασης»                                          κατασκευάζει τη</a:t>
            </a:r>
          </a:p>
          <a:p>
            <a:pPr marL="0" indent="0">
              <a:buNone/>
            </a:pPr>
            <a:r>
              <a:rPr lang="el-GR" sz="2400" dirty="0"/>
              <a:t>ερμηνεύει τον τρόπο                                        </a:t>
            </a:r>
            <a:r>
              <a:rPr lang="el-GR" sz="2400" b="1" i="1" dirty="0"/>
              <a:t>γνώση</a:t>
            </a:r>
            <a:r>
              <a:rPr lang="el-GR" sz="2400" dirty="0"/>
              <a:t> ή αλλιώς </a:t>
            </a:r>
          </a:p>
          <a:p>
            <a:pPr marL="0" indent="0">
              <a:buNone/>
            </a:pPr>
            <a:r>
              <a:rPr lang="el-GR" sz="2400" dirty="0"/>
              <a:t>με τον οποίον                                                     </a:t>
            </a:r>
            <a:r>
              <a:rPr lang="el-GR" sz="2400" b="1" i="1" dirty="0"/>
              <a:t>μαθαίνει</a:t>
            </a:r>
          </a:p>
          <a:p>
            <a:pPr marL="0" indent="0">
              <a:buNone/>
            </a:pPr>
            <a:endParaRPr lang="en-US" sz="2400" b="1" i="1" dirty="0"/>
          </a:p>
        </p:txBody>
      </p:sp>
      <p:sp>
        <p:nvSpPr>
          <p:cNvPr id="4" name="Oval 3"/>
          <p:cNvSpPr/>
          <p:nvPr/>
        </p:nvSpPr>
        <p:spPr>
          <a:xfrm>
            <a:off x="1703512" y="2564904"/>
            <a:ext cx="3600400" cy="1224136"/>
          </a:xfrm>
          <a:prstGeom prst="ellipse">
            <a:avLst/>
          </a:prstGeom>
          <a:solidFill>
            <a:schemeClr val="accent2">
              <a:alpha val="59000"/>
            </a:schemeClr>
          </a:solidFill>
          <a:ln w="25400" cap="flat" cmpd="sng" algn="ctr">
            <a:solidFill>
              <a:srgbClr val="4F81BD">
                <a:shade val="50000"/>
              </a:srgbClr>
            </a:solidFill>
            <a:prstDash val="solid"/>
          </a:ln>
          <a:effectLst/>
        </p:spPr>
        <p:txBody>
          <a:bodyPr rtlCol="0" anchor="ctr"/>
          <a:lstStyle/>
          <a:p>
            <a:pPr>
              <a:defRPr/>
            </a:pPr>
            <a:r>
              <a:rPr lang="el-GR" sz="2000" b="1" dirty="0">
                <a:solidFill>
                  <a:prstClr val="black"/>
                </a:solidFill>
                <a:latin typeface="Calibri"/>
              </a:rPr>
              <a:t>Το άτομο κωδικοποιεί τις   πληροφορίες </a:t>
            </a:r>
          </a:p>
        </p:txBody>
      </p:sp>
      <p:sp>
        <p:nvSpPr>
          <p:cNvPr id="5" name="Oval 4"/>
          <p:cNvSpPr/>
          <p:nvPr/>
        </p:nvSpPr>
        <p:spPr>
          <a:xfrm>
            <a:off x="6888088" y="2564904"/>
            <a:ext cx="3600400" cy="1224136"/>
          </a:xfrm>
          <a:prstGeom prst="ellipse">
            <a:avLst/>
          </a:prstGeom>
          <a:solidFill>
            <a:schemeClr val="accent2">
              <a:alpha val="52000"/>
            </a:schemeClr>
          </a:solidFill>
          <a:ln w="25400" cap="flat" cmpd="sng" algn="ctr">
            <a:solidFill>
              <a:srgbClr val="4F81BD">
                <a:shade val="50000"/>
              </a:srgbClr>
            </a:solidFill>
            <a:prstDash val="solid"/>
          </a:ln>
          <a:effectLst/>
        </p:spPr>
        <p:txBody>
          <a:bodyPr rtlCol="0" anchor="ctr"/>
          <a:lstStyle/>
          <a:p>
            <a:pPr>
              <a:defRPr/>
            </a:pPr>
            <a:r>
              <a:rPr lang="el-GR" b="1" dirty="0">
                <a:solidFill>
                  <a:prstClr val="black"/>
                </a:solidFill>
                <a:latin typeface="Calibri"/>
              </a:rPr>
              <a:t>οργανωμένες ώστε να σχετίζονται εννοιολογικά</a:t>
            </a:r>
          </a:p>
        </p:txBody>
      </p:sp>
      <p:cxnSp>
        <p:nvCxnSpPr>
          <p:cNvPr id="7" name="Straight Arrow Connector 6"/>
          <p:cNvCxnSpPr/>
          <p:nvPr/>
        </p:nvCxnSpPr>
        <p:spPr>
          <a:xfrm>
            <a:off x="5447928" y="3169467"/>
            <a:ext cx="1296144" cy="0"/>
          </a:xfrm>
          <a:prstGeom prst="straightConnector1">
            <a:avLst/>
          </a:prstGeom>
          <a:ln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4962898" y="3807363"/>
            <a:ext cx="1781175" cy="2209800"/>
          </a:xfrm>
          <a:prstGeom prst="rect">
            <a:avLst/>
          </a:prstGeom>
          <a:noFill/>
          <a:ln w="9525">
            <a:noFill/>
            <a:miter lim="800000"/>
            <a:headEnd/>
            <a:tailEnd/>
          </a:ln>
        </p:spPr>
      </p:pic>
    </p:spTree>
    <p:extLst>
      <p:ext uri="{BB962C8B-B14F-4D97-AF65-F5344CB8AC3E}">
        <p14:creationId xmlns:p14="http://schemas.microsoft.com/office/powerpoint/2010/main" val="5227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500"/>
                                        <p:tgtEl>
                                          <p:spTgt spid="3">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ox(in)">
                                      <p:cBhvr>
                                        <p:cTn id="33" dur="500"/>
                                        <p:tgtEl>
                                          <p:spTgt spid="3">
                                            <p:txEl>
                                              <p:pRg st="7" end="7"/>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in)">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Μελάνι 2"/>
              <p14:cNvContentPartPr/>
              <p14:nvPr/>
            </p14:nvContentPartPr>
            <p14:xfrm>
              <a:off x="6303884" y="2383080"/>
              <a:ext cx="859320" cy="138960"/>
            </p14:xfrm>
          </p:contentPart>
        </mc:Choice>
        <mc:Fallback xmlns="">
          <p:pic>
            <p:nvPicPr>
              <p:cNvPr id="3" name="Μελάνι 2"/>
              <p:cNvPicPr/>
              <p:nvPr/>
            </p:nvPicPr>
            <p:blipFill>
              <a:blip r:embed="rId3"/>
              <a:stretch>
                <a:fillRect/>
              </a:stretch>
            </p:blipFill>
            <p:spPr>
              <a:xfrm>
                <a:off x="6292004" y="2371200"/>
                <a:ext cx="883080" cy="162720"/>
              </a:xfrm>
              <a:prstGeom prst="rect">
                <a:avLst/>
              </a:prstGeom>
            </p:spPr>
          </p:pic>
        </mc:Fallback>
      </mc:AlternateContent>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l-GR">
              <a:solidFill>
                <a:prstClr val="black"/>
              </a:solidFill>
              <a:latin typeface="Calibri"/>
            </a:endParaRPr>
          </a:p>
        </p:txBody>
      </p:sp>
      <p:sp>
        <p:nvSpPr>
          <p:cNvPr id="5" name="Μελάνι 2"/>
          <p:cNvSpPr>
            <a:spLocks noRot="1" noChangeAspect="1" noEditPoints="1" noChangeArrowheads="1" noChangeShapeType="1" noTextEdit="1"/>
          </p:cNvSpPr>
          <p:nvPr/>
        </p:nvSpPr>
        <p:spPr bwMode="auto">
          <a:xfrm>
            <a:off x="3651250" y="782638"/>
            <a:ext cx="25400" cy="25400"/>
          </a:xfrm>
          <a:custGeom>
            <a:avLst/>
            <a:gdLst>
              <a:gd name="T0" fmla="*/ 0 w 1"/>
              <a:gd name="T1" fmla="*/ 0 h 1"/>
              <a:gd name="T2" fmla="*/ 0 w 1"/>
              <a:gd name="T3" fmla="*/ 0 h 1"/>
            </a:gdLst>
            <a:ahLst/>
            <a:cxnLst>
              <a:cxn ang="0">
                <a:pos x="T0" y="T1"/>
              </a:cxn>
              <a:cxn ang="0">
                <a:pos x="T2" y="T3"/>
              </a:cxn>
            </a:cxnLst>
            <a:rect l="0" t="0" r="r" b="b"/>
            <a:pathLst>
              <a:path w="1" h="1" extrusionOk="0">
                <a:moveTo>
                  <a:pt x="0" y="0"/>
                </a:moveTo>
                <a:lnTo>
                  <a:pt x="0" y="0"/>
                </a:lnTo>
              </a:path>
            </a:pathLst>
          </a:custGeom>
          <a:noFill/>
          <a:ln w="24000" cap="rnd" algn="ctr">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l-GR">
              <a:solidFill>
                <a:prstClr val="black"/>
              </a:solidFill>
              <a:latin typeface="Calibri"/>
            </a:endParaRPr>
          </a:p>
        </p:txBody>
      </p:sp>
      <p:sp>
        <p:nvSpPr>
          <p:cNvPr id="6" name="Rectangle 3"/>
          <p:cNvSpPr>
            <a:spLocks noChangeArrowheads="1"/>
          </p:cNvSpPr>
          <p:nvPr/>
        </p:nvSpPr>
        <p:spPr bwMode="auto">
          <a:xfrm>
            <a:off x="1524000" y="-1320082"/>
            <a:ext cx="9134480" cy="82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ΤΙ ΕΙΝΑΙ Ο ΕΝΝΟΙΟΛΟΓΙΚΟΣ ΧΑΡΤΗΣ</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είναι μία τεχνική μελέτης με σχήματα που βοηθά να θυμάσαι στη σχολή σου αυτά που διάβασες την προηγούμενη μέρα στο σπίτι σου</a:t>
            </a:r>
          </a:p>
          <a:p>
            <a:pPr eaLnBrk="0" fontAlgn="base" hangingPunct="0">
              <a:spcBef>
                <a:spcPct val="0"/>
              </a:spcBef>
              <a:spcAft>
                <a:spcPct val="0"/>
              </a:spcAft>
              <a:defRPr/>
            </a:pPr>
            <a:endParaRPr lang="el-GR" altLang="el-GR" sz="2800" dirty="0">
              <a:solidFill>
                <a:prstClr val="black"/>
              </a:solidFill>
              <a:latin typeface="Calibri"/>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ΠΟΤΕ ΧΡΗΣΙΜΟΠΟΙΩ ΤΟΝ ΕΝΝΟΙΟΛΟΓΙΚΟ ΧΑΡΤΗ:</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όταν θέλω να δείξω, το πώς ένα θέμα και οι πληροφορίες-λεπτομέρειες  γι’ αυτό, σχετίζονται μεταξύ τους</a:t>
            </a: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a:pPr>
            <a:r>
              <a:rPr 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ΠΩΣ ΔΗΜΙΟΥΡΓΩ ΕΝΑΝ Ε.Ν.</a:t>
            </a:r>
            <a:endParaRPr lang="el-GR" altLang="el-GR" sz="2800" dirty="0">
              <a:solidFill>
                <a:prstClr val="black"/>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τα βασικά σημεία του θέματός μου</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τις λέξεις-κλειδιά των βασικών σημείων</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Σχεδιάζω τον χάρτη μου με τον τίτλο του θέματος, τα βασικά σημεία και τις λέξεις-κλειδιά και λεπτομέρειες που σχετίζονται μεταξύ τους</a:t>
            </a:r>
            <a:endParaRPr lang="el-GR" altLang="el-GR" sz="2800" dirty="0">
              <a:solidFill>
                <a:prstClr val="black"/>
              </a:solidFill>
              <a:latin typeface="Calibri"/>
            </a:endParaRPr>
          </a:p>
          <a:p>
            <a:pPr eaLnBrk="0" fontAlgn="base" hangingPunct="0">
              <a:spcBef>
                <a:spcPct val="0"/>
              </a:spcBef>
              <a:spcAft>
                <a:spcPct val="0"/>
              </a:spcAft>
              <a:defRPr/>
            </a:pPr>
            <a:endParaRPr lang="el-GR" altLang="el-GR" sz="4400" dirty="0">
              <a:solidFill>
                <a:prstClr val="black"/>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8" name="Μελάνι 7"/>
              <p14:cNvContentPartPr/>
              <p14:nvPr/>
            </p14:nvContentPartPr>
            <p14:xfrm>
              <a:off x="4391924" y="1787280"/>
              <a:ext cx="360" cy="360"/>
            </p14:xfrm>
          </p:contentPart>
        </mc:Choice>
        <mc:Fallback xmlns="">
          <p:pic>
            <p:nvPicPr>
              <p:cNvPr id="8" name="Μελάνι 7"/>
              <p:cNvPicPr/>
              <p:nvPr/>
            </p:nvPicPr>
            <p:blipFill>
              <a:blip r:embed="rId5"/>
              <a:stretch>
                <a:fillRect/>
              </a:stretch>
            </p:blipFill>
            <p:spPr>
              <a:xfrm>
                <a:off x="4380044" y="17754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Μελάνι 10"/>
              <p14:cNvContentPartPr/>
              <p14:nvPr/>
            </p14:nvContentPartPr>
            <p14:xfrm>
              <a:off x="5577960" y="2469000"/>
              <a:ext cx="360" cy="360"/>
            </p14:xfrm>
          </p:contentPart>
        </mc:Choice>
        <mc:Fallback xmlns="">
          <p:pic>
            <p:nvPicPr>
              <p:cNvPr id="11" name="Μελάνι 10"/>
              <p:cNvPicPr/>
              <p:nvPr/>
            </p:nvPicPr>
            <p:blipFill>
              <a:blip r:embed="rId5"/>
              <a:stretch>
                <a:fillRect/>
              </a:stretch>
            </p:blipFill>
            <p:spPr>
              <a:xfrm>
                <a:off x="5566080" y="24571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Μελάνι 11"/>
              <p14:cNvContentPartPr/>
              <p14:nvPr/>
            </p14:nvContentPartPr>
            <p14:xfrm>
              <a:off x="5364480" y="2407800"/>
              <a:ext cx="360" cy="360"/>
            </p14:xfrm>
          </p:contentPart>
        </mc:Choice>
        <mc:Fallback xmlns="">
          <p:pic>
            <p:nvPicPr>
              <p:cNvPr id="12" name="Μελάνι 11"/>
              <p:cNvPicPr/>
              <p:nvPr/>
            </p:nvPicPr>
            <p:blipFill>
              <a:blip r:embed="rId5"/>
              <a:stretch>
                <a:fillRect/>
              </a:stretch>
            </p:blipFill>
            <p:spPr>
              <a:xfrm>
                <a:off x="5352600" y="23959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Μελάνι 13"/>
              <p14:cNvContentPartPr/>
              <p14:nvPr/>
            </p14:nvContentPartPr>
            <p14:xfrm>
              <a:off x="7711320" y="1508880"/>
              <a:ext cx="360" cy="360"/>
            </p14:xfrm>
          </p:contentPart>
        </mc:Choice>
        <mc:Fallback xmlns="">
          <p:pic>
            <p:nvPicPr>
              <p:cNvPr id="14" name="Μελάνι 13"/>
              <p:cNvPicPr/>
              <p:nvPr/>
            </p:nvPicPr>
            <p:blipFill>
              <a:blip r:embed="rId5"/>
              <a:stretch>
                <a:fillRect/>
              </a:stretch>
            </p:blipFill>
            <p:spPr>
              <a:xfrm>
                <a:off x="7699440" y="1497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Μελάνι 15"/>
              <p14:cNvContentPartPr/>
              <p14:nvPr/>
            </p14:nvContentPartPr>
            <p14:xfrm>
              <a:off x="14401680" y="5135880"/>
              <a:ext cx="360" cy="360"/>
            </p14:xfrm>
          </p:contentPart>
        </mc:Choice>
        <mc:Fallback xmlns="">
          <p:pic>
            <p:nvPicPr>
              <p:cNvPr id="16" name="Μελάνι 15"/>
              <p:cNvPicPr/>
              <p:nvPr/>
            </p:nvPicPr>
            <p:blipFill>
              <a:blip r:embed="rId5"/>
              <a:stretch>
                <a:fillRect/>
              </a:stretch>
            </p:blipFill>
            <p:spPr>
              <a:xfrm>
                <a:off x="14389800" y="5124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Μελάνι 17"/>
              <p14:cNvContentPartPr/>
              <p14:nvPr/>
            </p14:nvContentPartPr>
            <p14:xfrm>
              <a:off x="3581400" y="2865000"/>
              <a:ext cx="360" cy="360"/>
            </p14:xfrm>
          </p:contentPart>
        </mc:Choice>
        <mc:Fallback xmlns="">
          <p:pic>
            <p:nvPicPr>
              <p:cNvPr id="18" name="Μελάνι 17"/>
              <p:cNvPicPr/>
              <p:nvPr/>
            </p:nvPicPr>
            <p:blipFill>
              <a:blip r:embed="rId5"/>
              <a:stretch>
                <a:fillRect/>
              </a:stretch>
            </p:blipFill>
            <p:spPr>
              <a:xfrm>
                <a:off x="3569520" y="2853120"/>
                <a:ext cx="24120" cy="24120"/>
              </a:xfrm>
              <a:prstGeom prst="rect">
                <a:avLst/>
              </a:prstGeom>
            </p:spPr>
          </p:pic>
        </mc:Fallback>
      </mc:AlternateContent>
    </p:spTree>
    <p:extLst>
      <p:ext uri="{BB962C8B-B14F-4D97-AF65-F5344CB8AC3E}">
        <p14:creationId xmlns:p14="http://schemas.microsoft.com/office/powerpoint/2010/main" val="6141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624841"/>
            <a:ext cx="10972800" cy="4525963"/>
          </a:xfrm>
        </p:spPr>
        <p:txBody>
          <a:bodyPr>
            <a:noAutofit/>
          </a:bodyPr>
          <a:lstStyle/>
          <a:p>
            <a:pPr marL="0" indent="0" algn="ctr">
              <a:buNone/>
            </a:pPr>
            <a:r>
              <a:rPr lang="el-GR" sz="2800" u="sng" dirty="0"/>
              <a:t> </a:t>
            </a:r>
            <a:r>
              <a:rPr lang="el-GR" b="1" u="sng" dirty="0">
                <a:effectLst>
                  <a:outerShdw blurRad="38100" dist="38100" dir="2700000" algn="tl">
                    <a:srgbClr val="000000">
                      <a:alpha val="43137"/>
                    </a:srgbClr>
                  </a:outerShdw>
                </a:effectLst>
              </a:rPr>
              <a:t>Εννοιολογικός Χάρτης: μέθοδος</a:t>
            </a:r>
            <a:r>
              <a:rPr lang="en-US" b="1" u="sng" dirty="0">
                <a:effectLst>
                  <a:outerShdw blurRad="38100" dist="38100" dir="2700000" algn="tl">
                    <a:srgbClr val="000000">
                      <a:alpha val="43137"/>
                    </a:srgbClr>
                  </a:outerShdw>
                </a:effectLst>
              </a:rPr>
              <a:t> (Novak &amp; </a:t>
            </a:r>
            <a:r>
              <a:rPr lang="en-US" b="1" u="sng" dirty="0" err="1">
                <a:effectLst>
                  <a:outerShdw blurRad="38100" dist="38100" dir="2700000" algn="tl">
                    <a:srgbClr val="000000">
                      <a:alpha val="43137"/>
                    </a:srgbClr>
                  </a:outerShdw>
                </a:effectLst>
              </a:rPr>
              <a:t>Gowin</a:t>
            </a:r>
            <a:r>
              <a:rPr lang="en-US" b="1" u="sng" dirty="0">
                <a:effectLst>
                  <a:outerShdw blurRad="38100" dist="38100" dir="2700000" algn="tl">
                    <a:srgbClr val="000000">
                      <a:alpha val="43137"/>
                    </a:srgbClr>
                  </a:outerShdw>
                </a:effectLst>
              </a:rPr>
              <a:t>, 1984)</a:t>
            </a:r>
            <a:endParaRPr lang="el-GR" b="1" u="sng" dirty="0">
              <a:effectLst>
                <a:outerShdw blurRad="38100" dist="38100" dir="2700000" algn="tl">
                  <a:srgbClr val="000000">
                    <a:alpha val="43137"/>
                  </a:srgbClr>
                </a:outerShdw>
              </a:effectLst>
            </a:endParaRPr>
          </a:p>
          <a:p>
            <a:pPr marL="0" indent="0" algn="ctr">
              <a:buNone/>
            </a:pPr>
            <a:endParaRPr lang="el-GR" sz="2800" b="1" u="sng" dirty="0">
              <a:effectLst>
                <a:outerShdw blurRad="38100" dist="38100" dir="2700000" algn="tl">
                  <a:srgbClr val="000000">
                    <a:alpha val="43137"/>
                  </a:srgbClr>
                </a:outerShdw>
              </a:effectLst>
            </a:endParaRPr>
          </a:p>
          <a:p>
            <a:pPr>
              <a:lnSpc>
                <a:spcPct val="160000"/>
              </a:lnSpc>
              <a:buAutoNum type="arabicPeriod"/>
            </a:pPr>
            <a:r>
              <a:rPr lang="el-GR" sz="2800" b="1" i="1" dirty="0"/>
              <a:t>Ορισμός του θέματος</a:t>
            </a:r>
          </a:p>
          <a:p>
            <a:pPr>
              <a:lnSpc>
                <a:spcPct val="160000"/>
              </a:lnSpc>
              <a:buAutoNum type="arabicPeriod"/>
            </a:pPr>
            <a:r>
              <a:rPr lang="el-GR" sz="2800" b="1" i="1" dirty="0"/>
              <a:t>Αναγνώριση &amp; κατηγοριοποίηση </a:t>
            </a:r>
            <a:r>
              <a:rPr lang="el-GR" sz="2800" dirty="0"/>
              <a:t>των πιο σημαντικών εννοιών</a:t>
            </a:r>
          </a:p>
          <a:p>
            <a:pPr>
              <a:lnSpc>
                <a:spcPct val="160000"/>
              </a:lnSpc>
              <a:buAutoNum type="arabicPeriod"/>
            </a:pPr>
            <a:r>
              <a:rPr lang="el-GR" sz="2800" dirty="0"/>
              <a:t>Ανάλυση </a:t>
            </a:r>
            <a:r>
              <a:rPr lang="el-GR" sz="2800" b="1" i="1" dirty="0"/>
              <a:t>από τις γενικές έννοιες στις πιο ειδικές έννοιες</a:t>
            </a:r>
          </a:p>
          <a:p>
            <a:pPr>
              <a:lnSpc>
                <a:spcPct val="160000"/>
              </a:lnSpc>
              <a:buAutoNum type="arabicPeriod"/>
            </a:pPr>
            <a:r>
              <a:rPr lang="el-GR" sz="2800" dirty="0"/>
              <a:t>Προσθήκη συνδέσμων </a:t>
            </a:r>
            <a:r>
              <a:rPr lang="el-GR" sz="2800" b="1" i="1" dirty="0"/>
              <a:t>(έννοιες κλειδιά)</a:t>
            </a:r>
          </a:p>
          <a:p>
            <a:pPr>
              <a:lnSpc>
                <a:spcPct val="160000"/>
              </a:lnSpc>
              <a:buAutoNum type="arabicPeriod"/>
            </a:pPr>
            <a:r>
              <a:rPr lang="el-GR" sz="2800" dirty="0"/>
              <a:t>Προσθήκη </a:t>
            </a:r>
            <a:r>
              <a:rPr lang="el-GR" sz="2800" b="1" i="1" dirty="0"/>
              <a:t>συνδετικών φράσεων </a:t>
            </a:r>
            <a:r>
              <a:rPr lang="el-GR" sz="2800" dirty="0"/>
              <a:t>μεταξύ των εννοιών</a:t>
            </a:r>
          </a:p>
          <a:p>
            <a:pPr>
              <a:lnSpc>
                <a:spcPct val="160000"/>
              </a:lnSpc>
              <a:buAutoNum type="arabicPeriod"/>
            </a:pPr>
            <a:r>
              <a:rPr lang="el-GR" sz="2800" dirty="0"/>
              <a:t>Εισαγωγή εικόνων</a:t>
            </a:r>
          </a:p>
          <a:p>
            <a:pPr marL="514350" indent="-514350">
              <a:buFont typeface="+mj-lt"/>
              <a:buAutoNum type="arabicPeriod"/>
            </a:pPr>
            <a:endParaRPr lang="en-US" sz="2800" dirty="0"/>
          </a:p>
        </p:txBody>
      </p:sp>
    </p:spTree>
    <p:extLst>
      <p:ext uri="{BB962C8B-B14F-4D97-AF65-F5344CB8AC3E}">
        <p14:creationId xmlns:p14="http://schemas.microsoft.com/office/powerpoint/2010/main" val="25361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ox(i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ox(in)">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ox(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4330"/>
            <a:ext cx="8229600" cy="4525963"/>
          </a:xfrm>
        </p:spPr>
        <p:txBody>
          <a:bodyPr/>
          <a:lstStyle/>
          <a:p>
            <a:pPr marL="0" indent="0">
              <a:buNone/>
            </a:pPr>
            <a:r>
              <a:rPr lang="el-GR" dirty="0"/>
              <a:t>    </a:t>
            </a:r>
            <a:r>
              <a:rPr lang="el-GR" b="1" u="sng" dirty="0">
                <a:effectLst>
                  <a:outerShdw blurRad="38100" dist="38100" dir="2700000" algn="tl">
                    <a:srgbClr val="000000">
                      <a:alpha val="43137"/>
                    </a:srgbClr>
                  </a:outerShdw>
                </a:effectLst>
              </a:rPr>
              <a:t>Τι περιλαμβάνει ο «Εννοιολογικός Χάρτης»;</a:t>
            </a:r>
          </a:p>
          <a:p>
            <a:pPr marL="0" indent="0">
              <a:buNone/>
            </a:pPr>
            <a:endParaRPr lang="el-GR" dirty="0"/>
          </a:p>
          <a:p>
            <a:pPr marL="0" indent="0">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495600" y="1700809"/>
            <a:ext cx="7200800" cy="4525963"/>
          </a:xfrm>
          <a:prstGeom prst="rect">
            <a:avLst/>
          </a:prstGeom>
          <a:noFill/>
          <a:ln w="9525">
            <a:noFill/>
            <a:miter lim="800000"/>
            <a:headEnd/>
            <a:tailEnd/>
          </a:ln>
        </p:spPr>
      </p:pic>
    </p:spTree>
    <p:extLst>
      <p:ext uri="{BB962C8B-B14F-4D97-AF65-F5344CB8AC3E}">
        <p14:creationId xmlns:p14="http://schemas.microsoft.com/office/powerpoint/2010/main" val="188513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Psychology Introduction &amp; History Approaches Graphic Organizer Great for  vocabulary review, study guide, or note taki… | Graphic organizers,  Psychology, Study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4495"/>
            <a:ext cx="3517119" cy="2642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cdn.teacherspayteachers.com/thumbitem/Psychological-Disorders-Graphic-Organizer-4478358-1553899931/original-4478358-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546644"/>
            <a:ext cx="3537345" cy="17585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sychology Graphic Organizers | Teachers Pay Teach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300450"/>
            <a:ext cx="3517120" cy="225095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638DF4E-5802-E962-4864-626B622E0A70}"/>
              </a:ext>
            </a:extLst>
          </p:cNvPr>
          <p:cNvSpPr>
            <a:spLocks noGrp="1"/>
          </p:cNvSpPr>
          <p:nvPr>
            <p:ph type="title"/>
          </p:nvPr>
        </p:nvSpPr>
        <p:spPr/>
        <p:txBody>
          <a:bodyPr/>
          <a:lstStyle/>
          <a:p>
            <a:r>
              <a:rPr lang="el-GR" dirty="0"/>
              <a:t>Μορφές εννοιολογικών χαρτών</a:t>
            </a:r>
          </a:p>
        </p:txBody>
      </p:sp>
    </p:spTree>
    <p:extLst>
      <p:ext uri="{BB962C8B-B14F-4D97-AF65-F5344CB8AC3E}">
        <p14:creationId xmlns:p14="http://schemas.microsoft.com/office/powerpoint/2010/main" val="36229946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σάρωση0001.jpg"/>
          <p:cNvPicPr>
            <a:picLocks noChangeAspect="1" noChangeArrowheads="1"/>
          </p:cNvPicPr>
          <p:nvPr/>
        </p:nvPicPr>
        <p:blipFill>
          <a:blip r:embed="rId2" cstate="print"/>
          <a:srcRect/>
          <a:stretch>
            <a:fillRect/>
          </a:stretch>
        </p:blipFill>
        <p:spPr bwMode="auto">
          <a:xfrm>
            <a:off x="3767139" y="0"/>
            <a:ext cx="4657725" cy="6858000"/>
          </a:xfrm>
          <a:prstGeom prst="rect">
            <a:avLst/>
          </a:prstGeom>
          <a:noFill/>
          <a:ln w="9525">
            <a:noFill/>
            <a:miter lim="800000"/>
            <a:headEnd/>
            <a:tailEnd/>
          </a:ln>
        </p:spPr>
      </p:pic>
    </p:spTree>
    <p:extLst>
      <p:ext uri="{BB962C8B-B14F-4D97-AF65-F5344CB8AC3E}">
        <p14:creationId xmlns:p14="http://schemas.microsoft.com/office/powerpoint/2010/main" val="631808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TURBO_X\Pictures\Οι σαρώσεις μου\2011-05 (Μαϊ)\σάρωση0002.jpg"/>
          <p:cNvPicPr>
            <a:picLocks noChangeAspect="1" noChangeArrowheads="1"/>
          </p:cNvPicPr>
          <p:nvPr/>
        </p:nvPicPr>
        <p:blipFill>
          <a:blip r:embed="rId2" cstate="print"/>
          <a:srcRect/>
          <a:stretch>
            <a:fillRect/>
          </a:stretch>
        </p:blipFill>
        <p:spPr bwMode="auto">
          <a:xfrm>
            <a:off x="1524000" y="1"/>
            <a:ext cx="9144000" cy="6753225"/>
          </a:xfrm>
          <a:prstGeom prst="rect">
            <a:avLst/>
          </a:prstGeom>
          <a:noFill/>
          <a:ln w="9525">
            <a:noFill/>
            <a:miter lim="800000"/>
            <a:headEnd/>
            <a:tailEnd/>
          </a:ln>
        </p:spPr>
      </p:pic>
    </p:spTree>
    <p:extLst>
      <p:ext uri="{BB962C8B-B14F-4D97-AF65-F5344CB8AC3E}">
        <p14:creationId xmlns:p14="http://schemas.microsoft.com/office/powerpoint/2010/main" val="3768932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320480"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IMG_2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8640"/>
            <a:ext cx="4392488" cy="6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94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xJ-Qe-PHNjg/VFcBCUC0sbI/AAAAAAAABBY/lhTdv06a3V0/s1600/popplet%2B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6872"/>
            <a:ext cx="5332464" cy="4398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6903209" y="358261"/>
            <a:ext cx="3582144" cy="6463308"/>
          </a:xfrm>
          <a:prstGeom prst="rect">
            <a:avLst/>
          </a:prstGeom>
        </p:spPr>
        <p:txBody>
          <a:bodyPr wrap="square">
            <a:spAutoFit/>
          </a:bodyPr>
          <a:lstStyle/>
          <a:p>
            <a:pPr>
              <a:buFont typeface="+mj-lt"/>
              <a:buAutoNum type="arabicPeriod"/>
            </a:pPr>
            <a:r>
              <a:rPr lang="en-US" dirty="0">
                <a:solidFill>
                  <a:srgbClr val="333333"/>
                </a:solidFill>
                <a:latin typeface="Verdana"/>
              </a:rPr>
              <a:t>Tap the gear and select make new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Changes the color of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Add text. The only formatting options are 3 sizes and justification.</a:t>
            </a:r>
          </a:p>
          <a:p>
            <a:pPr>
              <a:buFont typeface="+mj-lt"/>
              <a:buAutoNum type="arabicPeriod"/>
            </a:pPr>
            <a:r>
              <a:rPr lang="en-US" dirty="0">
                <a:solidFill>
                  <a:srgbClr val="333333"/>
                </a:solidFill>
                <a:latin typeface="Verdana"/>
              </a:rPr>
              <a:t>Free draw inside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Insert an image from the camera, camera roll, or clipboard.</a:t>
            </a:r>
          </a:p>
          <a:p>
            <a:pPr>
              <a:buFont typeface="+mj-lt"/>
              <a:buAutoNum type="arabicPeriod"/>
            </a:pPr>
            <a:r>
              <a:rPr lang="en-US" dirty="0">
                <a:solidFill>
                  <a:srgbClr val="333333"/>
                </a:solidFill>
                <a:latin typeface="Verdana"/>
              </a:rPr>
              <a:t>Tap any dot to add another </a:t>
            </a:r>
            <a:r>
              <a:rPr lang="en-US" dirty="0" err="1">
                <a:solidFill>
                  <a:srgbClr val="333333"/>
                </a:solidFill>
                <a:latin typeface="Verdana"/>
              </a:rPr>
              <a:t>popple</a:t>
            </a:r>
            <a:r>
              <a:rPr lang="en-US" dirty="0">
                <a:solidFill>
                  <a:srgbClr val="333333"/>
                </a:solidFill>
                <a:latin typeface="Verdana"/>
              </a:rPr>
              <a:t> in that direction.</a:t>
            </a:r>
          </a:p>
          <a:p>
            <a:pPr>
              <a:buFont typeface="+mj-lt"/>
              <a:buAutoNum type="arabicPeriod"/>
            </a:pPr>
            <a:r>
              <a:rPr lang="en-US" dirty="0">
                <a:solidFill>
                  <a:srgbClr val="333333"/>
                </a:solidFill>
                <a:latin typeface="Verdana"/>
              </a:rPr>
              <a:t>Change the background color of the </a:t>
            </a:r>
            <a:r>
              <a:rPr lang="en-US" dirty="0" err="1">
                <a:solidFill>
                  <a:srgbClr val="333333"/>
                </a:solidFill>
                <a:latin typeface="Verdana"/>
              </a:rPr>
              <a:t>popplet</a:t>
            </a:r>
            <a:r>
              <a:rPr lang="en-US" dirty="0">
                <a:solidFill>
                  <a:srgbClr val="333333"/>
                </a:solidFill>
                <a:latin typeface="Verdana"/>
              </a:rPr>
              <a:t>.</a:t>
            </a:r>
          </a:p>
          <a:p>
            <a:pPr>
              <a:buFont typeface="+mj-lt"/>
              <a:buAutoNum type="arabicPeriod"/>
            </a:pPr>
            <a:r>
              <a:rPr lang="en-US" dirty="0">
                <a:solidFill>
                  <a:srgbClr val="333333"/>
                </a:solidFill>
                <a:latin typeface="Verdana"/>
              </a:rPr>
              <a:t>Tap Export to save the </a:t>
            </a:r>
            <a:r>
              <a:rPr lang="en-US" dirty="0" err="1">
                <a:solidFill>
                  <a:srgbClr val="333333"/>
                </a:solidFill>
                <a:latin typeface="Verdana"/>
              </a:rPr>
              <a:t>popplet</a:t>
            </a:r>
            <a:r>
              <a:rPr lang="en-US" dirty="0">
                <a:solidFill>
                  <a:srgbClr val="333333"/>
                </a:solidFill>
                <a:latin typeface="Verdana"/>
              </a:rPr>
              <a:t> as a PDF or JPEG. These file types are not editable. Another way to get the </a:t>
            </a:r>
            <a:r>
              <a:rPr lang="en-US" dirty="0" err="1">
                <a:solidFill>
                  <a:srgbClr val="333333"/>
                </a:solidFill>
                <a:latin typeface="Verdana"/>
              </a:rPr>
              <a:t>popplet</a:t>
            </a:r>
            <a:r>
              <a:rPr lang="en-US" dirty="0">
                <a:solidFill>
                  <a:srgbClr val="333333"/>
                </a:solidFill>
                <a:latin typeface="Verdana"/>
              </a:rPr>
              <a:t> off the </a:t>
            </a:r>
            <a:r>
              <a:rPr lang="en-US" dirty="0" err="1">
                <a:solidFill>
                  <a:srgbClr val="333333"/>
                </a:solidFill>
                <a:latin typeface="Verdana"/>
              </a:rPr>
              <a:t>iPad</a:t>
            </a:r>
            <a:r>
              <a:rPr lang="en-US" dirty="0">
                <a:solidFill>
                  <a:srgbClr val="333333"/>
                </a:solidFill>
                <a:latin typeface="Verdana"/>
              </a:rPr>
              <a:t> is to take a screen shot and insert it into another app.</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296" y="358261"/>
            <a:ext cx="3419871" cy="16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082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2"/>
          <p:cNvSpPr>
            <a:spLocks noGrp="1" noChangeArrowheads="1"/>
          </p:cNvSpPr>
          <p:nvPr>
            <p:ph type="title"/>
          </p:nvPr>
        </p:nvSpPr>
        <p:spPr/>
        <p:txBody>
          <a:bodyPr/>
          <a:lstStyle/>
          <a:p>
            <a:pPr eaLnBrk="1" hangingPunct="1">
              <a:defRPr/>
            </a:pPr>
            <a:r>
              <a:rPr lang="el-GR" sz="1800" b="1" dirty="0"/>
              <a:t>ΣΥΣΤΗΜΑ ΙΕΡΑΡΧΗΣΗΣ ΤΩΝ ΑΝΘΡΩΠΙΝΩΝ ΑΝΑΓΚΩΝ</a:t>
            </a:r>
            <a:br>
              <a:rPr lang="en-US" sz="1800" b="1" dirty="0"/>
            </a:br>
            <a:r>
              <a:rPr lang="el-GR" sz="1600" b="1" dirty="0"/>
              <a:t>( </a:t>
            </a:r>
            <a:r>
              <a:rPr lang="en-US" sz="1600" b="1" dirty="0"/>
              <a:t>Maslow</a:t>
            </a:r>
            <a:r>
              <a:rPr lang="el-GR" sz="1600" b="1" dirty="0"/>
              <a:t>, </a:t>
            </a:r>
            <a:r>
              <a:rPr lang="en-US" sz="1600" b="1" dirty="0"/>
              <a:t>A</a:t>
            </a:r>
            <a:r>
              <a:rPr lang="el-GR" sz="1600" b="1" dirty="0"/>
              <a:t>., 1968,1971)</a:t>
            </a:r>
          </a:p>
        </p:txBody>
      </p:sp>
      <p:graphicFrame>
        <p:nvGraphicFramePr>
          <p:cNvPr id="6" name="5 - Διάγραμμα"/>
          <p:cNvGraphicFramePr/>
          <p:nvPr/>
        </p:nvGraphicFramePr>
        <p:xfrm>
          <a:off x="1881159" y="1214423"/>
          <a:ext cx="8358247"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0014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ÏÎ¿ÏÎ­Î»ÎµÏÎ¼Î± ÎµÎ¹ÎºÏÎ½Î±Ï Î³Î¹Î± imindmap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9" y="1"/>
            <a:ext cx="60045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784"/>
            <a:ext cx="3110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53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400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IMG_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4374"/>
            <a:ext cx="9144000" cy="5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13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764704"/>
            <a:ext cx="8229600" cy="5112568"/>
          </a:xfrm>
        </p:spPr>
        <p:txBody>
          <a:bodyPr>
            <a:normAutofit fontScale="90000"/>
          </a:bodyPr>
          <a:lstStyle/>
          <a:p>
            <a:r>
              <a:rPr lang="en-US" dirty="0"/>
              <a:t>“</a:t>
            </a:r>
            <a:r>
              <a:rPr lang="el-GR" dirty="0"/>
              <a:t>Οποτεδήποτε εισάγεται μια νέα τεχνολογία στην κοινωνία, πρέπει να υπάρχει μια αντισταθμιστική ανθρώπινη απάντηση.</a:t>
            </a:r>
            <a:br>
              <a:rPr lang="el-GR" dirty="0"/>
            </a:br>
            <a:br>
              <a:rPr lang="el-GR" dirty="0"/>
            </a:br>
            <a:r>
              <a:rPr lang="el-GR" dirty="0"/>
              <a:t> Όσο πιο υψηλή είναι η τεχνολογία, </a:t>
            </a:r>
            <a:br>
              <a:rPr lang="el-GR" dirty="0"/>
            </a:br>
            <a:r>
              <a:rPr lang="el-GR" dirty="0"/>
              <a:t>τόσο ισχυρότερο το άγγιγμα!</a:t>
            </a:r>
            <a:r>
              <a:rPr lang="en-US" dirty="0"/>
              <a:t>”</a:t>
            </a:r>
            <a:br>
              <a:rPr lang="en-US" dirty="0"/>
            </a:br>
            <a:br>
              <a:rPr lang="el-GR" dirty="0"/>
            </a:br>
            <a:r>
              <a:rPr lang="el-GR" sz="3100" dirty="0"/>
              <a:t>(</a:t>
            </a:r>
            <a:r>
              <a:rPr lang="en-US" sz="3100" dirty="0" err="1"/>
              <a:t>Naisbitt</a:t>
            </a:r>
            <a:r>
              <a:rPr lang="en-US" sz="3100" dirty="0"/>
              <a:t>, 1984)</a:t>
            </a:r>
            <a:endParaRPr lang="el-GR" sz="3100" dirty="0"/>
          </a:p>
        </p:txBody>
      </p:sp>
    </p:spTree>
    <p:extLst>
      <p:ext uri="{BB962C8B-B14F-4D97-AF65-F5344CB8AC3E}">
        <p14:creationId xmlns:p14="http://schemas.microsoft.com/office/powerpoint/2010/main" val="3360003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43919"/>
            <a:ext cx="10972800" cy="850106"/>
          </a:xfrm>
        </p:spPr>
        <p:txBody>
          <a:bodyPr>
            <a:noAutofit/>
          </a:bodyPr>
          <a:lstStyle/>
          <a:p>
            <a:r>
              <a:rPr lang="en-US" sz="2400" dirty="0"/>
              <a:t>The problem is not usually the students; it is the system. Change the system in the right ways and many of the problems of poor behavior, low motivation and disengagement tend to disappear. It can be the system itself that creates the problems.</a:t>
            </a:r>
            <a:r>
              <a:rPr lang="el-GR" sz="2400" dirty="0"/>
              <a:t> </a:t>
            </a:r>
            <a:br>
              <a:rPr lang="el-GR" sz="2400" dirty="0"/>
            </a:br>
            <a:r>
              <a:rPr lang="en-US" sz="2400" b="1" dirty="0"/>
              <a:t>Prioritize Art</a:t>
            </a:r>
            <a:r>
              <a:rPr lang="el-GR" sz="2400" b="1" dirty="0"/>
              <a:t>!</a:t>
            </a:r>
            <a:br>
              <a:rPr lang="en-US" sz="2400" dirty="0"/>
            </a:br>
            <a:endParaRPr lang="el-GR" sz="2400"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109728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754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89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47675"/>
            <a:ext cx="53721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292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9144000" cy="6858000"/>
          </a:xfrm>
        </p:spPr>
        <p:txBody>
          <a:bodyPr>
            <a:normAutofit fontScale="90000"/>
          </a:bodyPr>
          <a:lstStyle/>
          <a:p>
            <a:pPr algn="l"/>
            <a:br>
              <a:rPr lang="en-US" sz="2700" dirty="0"/>
            </a:br>
            <a:br>
              <a:rPr lang="el-GR" sz="2700" dirty="0"/>
            </a:br>
            <a:br>
              <a:rPr lang="el-GR" sz="2700" dirty="0"/>
            </a:br>
            <a:br>
              <a:rPr lang="el-GR" sz="2700" dirty="0"/>
            </a:br>
            <a:r>
              <a:rPr lang="el-GR" sz="2700" dirty="0"/>
              <a:t>                                             </a:t>
            </a:r>
            <a:r>
              <a:rPr lang="el-GR" sz="3100" b="1" dirty="0"/>
              <a:t>ΣΧΟΛΕΙΟ ΚΑΙ ΓΟΝΕΙΣ…</a:t>
            </a:r>
            <a:br>
              <a:rPr lang="el-GR" sz="3100" dirty="0"/>
            </a:br>
            <a:r>
              <a:rPr lang="el-GR" sz="3100" dirty="0"/>
              <a:t> </a:t>
            </a:r>
            <a:r>
              <a:rPr lang="el-GR" sz="3100" b="1" dirty="0"/>
              <a:t>Επικοινωνία-Ενδυνάμωση-Ενημέρωση-Επίβλεψη -Έλεγχος </a:t>
            </a:r>
            <a:br>
              <a:rPr lang="en-US" sz="3100" b="1" dirty="0"/>
            </a:br>
            <a:br>
              <a:rPr lang="en-US" sz="3100" dirty="0"/>
            </a:br>
            <a:r>
              <a:rPr lang="el-GR" sz="2700" dirty="0"/>
              <a:t>1. Ενδυνάμωση των παιδιών και ενίσχυση της ανθεκτικότητας τους  (αγάπη, υποστήριξη, καθοδήγηση, ποικίλες εμπειρίες, φιλίες, αθλητισμός…),</a:t>
            </a:r>
            <a:br>
              <a:rPr lang="en-US" sz="2700" dirty="0"/>
            </a:br>
            <a:r>
              <a:rPr lang="en-US" sz="2700" dirty="0"/>
              <a:t>2</a:t>
            </a:r>
            <a:r>
              <a:rPr lang="el-GR" sz="2700" dirty="0"/>
              <a:t>.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a:t>
            </a:r>
            <a:r>
              <a:rPr lang="en-US" sz="2700" dirty="0"/>
              <a:t>)</a:t>
            </a:r>
            <a:r>
              <a:rPr lang="el-GR" sz="2700" dirty="0"/>
              <a:t>,</a:t>
            </a:r>
            <a:br>
              <a:rPr lang="en-US" sz="2700" dirty="0"/>
            </a:br>
            <a:r>
              <a:rPr lang="en-US" sz="2700" dirty="0"/>
              <a:t>3. </a:t>
            </a:r>
            <a:r>
              <a:rPr lang="el-GR" sz="2700" dirty="0"/>
              <a:t>Παροχή σε όλα τα παιδιά προσιτής πρόσβασης σε υψηλής ποιότητας διαδικτυακούς πόρους,</a:t>
            </a:r>
            <a:br>
              <a:rPr lang="en-US" sz="2700" dirty="0"/>
            </a:br>
            <a:r>
              <a:rPr lang="en-US" sz="2700" dirty="0"/>
              <a:t>4. </a:t>
            </a:r>
            <a:r>
              <a:rPr lang="el-GR" sz="2700" dirty="0"/>
              <a:t>Παροχή ψηφιακής παιδείας για να είναι τα παιδιά ενημερωμένα, αφοσιωμένα και ασφαλή στο διαδίκτυο.</a:t>
            </a:r>
            <a:br>
              <a:rPr lang="en-US" sz="2700" dirty="0"/>
            </a:br>
            <a:r>
              <a:rPr lang="en-US" sz="2700" dirty="0"/>
              <a:t>5. </a:t>
            </a:r>
            <a:r>
              <a:rPr lang="el-GR" sz="2700" dirty="0"/>
              <a:t>Περιορισμός χρόνου έκθεσης σε οθόνη: </a:t>
            </a:r>
            <a:br>
              <a:rPr lang="el-GR" sz="2700" dirty="0"/>
            </a:br>
            <a:r>
              <a:rPr lang="el-GR" sz="2700" dirty="0"/>
              <a:t>(ώρες στην οθόνη      αύξηση παιδιών με ΔΕΠ-Υ</a:t>
            </a:r>
            <a:r>
              <a:rPr lang="en-US" sz="2700" dirty="0"/>
              <a:t> ? </a:t>
            </a:r>
            <a:r>
              <a:rPr lang="el-GR" sz="2700" dirty="0"/>
              <a:t>, πρβλ. υγείας)</a:t>
            </a:r>
            <a:br>
              <a:rPr lang="el-GR" sz="2700" dirty="0"/>
            </a:br>
            <a:br>
              <a:rPr lang="el-GR" sz="2700" dirty="0"/>
            </a:br>
            <a:br>
              <a:rPr lang="en-US" sz="3600" dirty="0"/>
            </a:br>
            <a:br>
              <a:rPr lang="en-US" dirty="0"/>
            </a:br>
            <a:br>
              <a:rPr lang="el-GR" dirty="0"/>
            </a:br>
            <a:endParaRPr lang="el-GR" dirty="0"/>
          </a:p>
        </p:txBody>
      </p:sp>
      <p:sp>
        <p:nvSpPr>
          <p:cNvPr id="3" name="2 - Δεξιό βέλος"/>
          <p:cNvSpPr/>
          <p:nvPr/>
        </p:nvSpPr>
        <p:spPr>
          <a:xfrm>
            <a:off x="3952860" y="578645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Tree>
    <p:extLst>
      <p:ext uri="{BB962C8B-B14F-4D97-AF65-F5344CB8AC3E}">
        <p14:creationId xmlns:p14="http://schemas.microsoft.com/office/powerpoint/2010/main" val="661988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03278"/>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800" dirty="0">
                <a:solidFill>
                  <a:prstClr val="black"/>
                </a:solidFill>
                <a:latin typeface="Arial" pitchFamily="34" charset="0"/>
                <a:cs typeface="Arial" pitchFamily="34" charset="0"/>
              </a:rPr>
              <a:t>Η  χρήση υπολογιστή ή παιχνιδιών πάνω από </a:t>
            </a:r>
            <a:r>
              <a:rPr lang="el-GR" sz="2800" b="1" dirty="0">
                <a:solidFill>
                  <a:prstClr val="black"/>
                </a:solidFill>
                <a:latin typeface="Arial" pitchFamily="34" charset="0"/>
                <a:cs typeface="Arial" pitchFamily="34" charset="0"/>
              </a:rPr>
              <a:t>δύο ώρες την ημέρα </a:t>
            </a:r>
            <a:r>
              <a:rPr lang="el-GR" sz="2800" dirty="0">
                <a:solidFill>
                  <a:prstClr val="black"/>
                </a:solidFill>
                <a:latin typeface="Arial" pitchFamily="34" charset="0"/>
                <a:cs typeface="Arial" pitchFamily="34" charset="0"/>
              </a:rPr>
              <a:t>αποδιοργανώνει την καθημερινότητα του παιδιού.</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λιγότερο από το Μ.Ο. χρόνο στην οθόνη είναι περισσότερο χαρούμενα. </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περισσότερο από το Μ.Ο. χρόνο στην οθόνη είναι λιγότερο χαρούμενα.</a:t>
            </a:r>
          </a:p>
          <a:p>
            <a:pPr algn="ctr" fontAlgn="base">
              <a:spcBef>
                <a:spcPct val="0"/>
              </a:spcBef>
              <a:spcAft>
                <a:spcPct val="0"/>
              </a:spcAft>
            </a:pPr>
            <a:endParaRPr lang="el-GR" sz="1200" dirty="0">
              <a:solidFill>
                <a:prstClr val="black"/>
              </a:solidFill>
              <a:latin typeface="Arial" pitchFamily="34" charset="0"/>
              <a:cs typeface="Arial" pitchFamily="34" charset="0"/>
            </a:endParaRPr>
          </a:p>
          <a:p>
            <a:pPr eaLnBrk="0" fontAlgn="base" hangingPunct="0">
              <a:spcBef>
                <a:spcPct val="0"/>
              </a:spcBef>
              <a:spcAft>
                <a:spcPct val="0"/>
              </a:spcAft>
            </a:pPr>
            <a:br>
              <a:rPr lang="el-GR" sz="1200" dirty="0">
                <a:solidFill>
                  <a:srgbClr val="000000"/>
                </a:solidFill>
                <a:latin typeface="Open Sans"/>
                <a:cs typeface="Arial" pitchFamily="34" charset="0"/>
              </a:rPr>
            </a:br>
            <a:br>
              <a:rPr lang="el-GR" sz="1200" dirty="0">
                <a:solidFill>
                  <a:srgbClr val="000000"/>
                </a:solidFill>
                <a:latin typeface="Open Sans"/>
                <a:cs typeface="Arial" pitchFamily="34" charset="0"/>
              </a:rPr>
            </a:br>
            <a:r>
              <a:rPr lang="el-GR" sz="1200" dirty="0">
                <a:solidFill>
                  <a:srgbClr val="000000"/>
                </a:solidFill>
                <a:latin typeface="Open Sans"/>
                <a:cs typeface="Arial" pitchFamily="34" charset="0"/>
              </a:rPr>
              <a:t> </a:t>
            </a:r>
            <a:r>
              <a:rPr lang="el-GR" sz="800" dirty="0">
                <a:solidFill>
                  <a:prstClr val="black"/>
                </a:solidFill>
                <a:latin typeface="Arial" pitchFamily="34" charset="0"/>
                <a:cs typeface="Arial" pitchFamily="34" charset="0"/>
              </a:rPr>
              <a:t> </a:t>
            </a:r>
            <a:endParaRPr lang="el-GR" dirty="0">
              <a:solidFill>
                <a:prstClr val="black"/>
              </a:solidFill>
              <a:latin typeface="Arial" pitchFamily="34" charset="0"/>
              <a:cs typeface="Arial" pitchFamily="34" charset="0"/>
            </a:endParaRPr>
          </a:p>
        </p:txBody>
      </p:sp>
      <p:pic>
        <p:nvPicPr>
          <p:cNvPr id="3" name="Picture 2" descr="https://cdn-images-1.medium.com/max/1600/0*gwWNBsqUlUWbSWbm.jpg"/>
          <p:cNvPicPr>
            <a:picLocks noChangeAspect="1" noChangeArrowheads="1"/>
          </p:cNvPicPr>
          <p:nvPr/>
        </p:nvPicPr>
        <p:blipFill>
          <a:blip r:embed="rId2"/>
          <a:srcRect/>
          <a:stretch>
            <a:fillRect/>
          </a:stretch>
        </p:blipFill>
        <p:spPr bwMode="auto">
          <a:xfrm>
            <a:off x="3167042" y="3571876"/>
            <a:ext cx="5715040" cy="3286124"/>
          </a:xfrm>
          <a:prstGeom prst="rect">
            <a:avLst/>
          </a:prstGeom>
          <a:noFill/>
        </p:spPr>
      </p:pic>
    </p:spTree>
    <p:extLst>
      <p:ext uri="{BB962C8B-B14F-4D97-AF65-F5344CB8AC3E}">
        <p14:creationId xmlns:p14="http://schemas.microsoft.com/office/powerpoint/2010/main" val="4250185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5786454"/>
            <a:ext cx="6572296" cy="707886"/>
          </a:xfrm>
          <a:prstGeom prst="rect">
            <a:avLst/>
          </a:prstGeom>
        </p:spPr>
        <p:txBody>
          <a:bodyPr wrap="square">
            <a:spAutoFit/>
          </a:bodyPr>
          <a:lstStyle/>
          <a:p>
            <a:pPr algn="ctr"/>
            <a:r>
              <a:rPr lang="el-GR" sz="2000" b="1" dirty="0">
                <a:solidFill>
                  <a:prstClr val="black"/>
                </a:solidFill>
                <a:latin typeface="Calibri"/>
              </a:rPr>
              <a:t>Η ελευθερία του ατόμου δεν είναι αγαθό του πολιτισμού.</a:t>
            </a:r>
            <a:endParaRPr lang="en-US" sz="2000" b="1" dirty="0">
              <a:solidFill>
                <a:prstClr val="black"/>
              </a:solidFill>
              <a:latin typeface="Calibri"/>
            </a:endParaRPr>
          </a:p>
          <a:p>
            <a:pPr algn="ctr"/>
            <a:r>
              <a:rPr lang="el-GR" sz="2000" b="1" dirty="0">
                <a:solidFill>
                  <a:prstClr val="black"/>
                </a:solidFill>
                <a:latin typeface="Calibri"/>
              </a:rPr>
              <a:t> Ήταν στο μέγιστο σημείο πριν από κάθε πολιτισμό</a:t>
            </a:r>
            <a:r>
              <a:rPr lang="en-US" sz="2000" b="1" dirty="0">
                <a:solidFill>
                  <a:prstClr val="black"/>
                </a:solidFill>
                <a:latin typeface="Calibri"/>
              </a:rPr>
              <a:t> (S.F.)</a:t>
            </a:r>
            <a:endParaRPr lang="el-GR" sz="2000" dirty="0">
              <a:solidFill>
                <a:prstClr val="black"/>
              </a:solidFill>
              <a:latin typeface="Calibri"/>
            </a:endParaRPr>
          </a:p>
        </p:txBody>
      </p:sp>
      <p:sp>
        <p:nvSpPr>
          <p:cNvPr id="1026" name="AutoShape 2"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sp>
        <p:nvSpPr>
          <p:cNvPr id="1028" name="AutoShape 4"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pic>
        <p:nvPicPr>
          <p:cNvPr id="1030" name="Picture 6" descr="Αποτέλεσμα εικόνας για Technology-civilization addiction"/>
          <p:cNvPicPr>
            <a:picLocks noChangeAspect="1" noChangeArrowheads="1"/>
          </p:cNvPicPr>
          <p:nvPr/>
        </p:nvPicPr>
        <p:blipFill>
          <a:blip r:embed="rId2"/>
          <a:srcRect/>
          <a:stretch>
            <a:fillRect/>
          </a:stretch>
        </p:blipFill>
        <p:spPr bwMode="auto">
          <a:xfrm>
            <a:off x="2478299" y="357166"/>
            <a:ext cx="6912768" cy="5143536"/>
          </a:xfrm>
          <a:prstGeom prst="rect">
            <a:avLst/>
          </a:prstGeom>
          <a:noFill/>
        </p:spPr>
      </p:pic>
    </p:spTree>
    <p:extLst>
      <p:ext uri="{BB962C8B-B14F-4D97-AF65-F5344CB8AC3E}">
        <p14:creationId xmlns:p14="http://schemas.microsoft.com/office/powerpoint/2010/main" val="300946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4" name="Rectangle 134"/>
          <p:cNvSpPr>
            <a:spLocks noGrp="1" noChangeArrowheads="1"/>
          </p:cNvSpPr>
          <p:nvPr>
            <p:ph type="title"/>
          </p:nvPr>
        </p:nvSpPr>
        <p:spPr/>
        <p:txBody>
          <a:bodyPr/>
          <a:lstStyle/>
          <a:p>
            <a:pPr eaLnBrk="1" hangingPunct="1">
              <a:defRPr/>
            </a:pPr>
            <a:r>
              <a:rPr lang="el-GR" sz="1800" b="1" dirty="0"/>
              <a:t>ΣΥΜΠΕΡΙΦΟΡΕΣ ΠΟΥ ΣΥΜΦΩΝΑ ΜΕ ΤΟ ΕΞΕΛΙΚΤΙΚΟ ΣΤΑΔΙΟ ΠΟΥ ΔΙΑΝΥΕΙ ΤΟ ΠΑΙΔΙ ΘΕΩΡΟΥΝΤΑΙ ΚΑΝΟΝΙΚΕΣ Ή ΠΡΟΒΛΗΜΑΤΙΚΕΣ</a:t>
            </a:r>
            <a:r>
              <a:rPr lang="en-US" sz="1800" b="1" dirty="0"/>
              <a:t>.</a:t>
            </a:r>
            <a:br>
              <a:rPr lang="el-GR" sz="1400" b="1" dirty="0"/>
            </a:br>
            <a:endParaRPr lang="el-GR" sz="1400" b="1" dirty="0"/>
          </a:p>
        </p:txBody>
      </p:sp>
      <p:graphicFrame>
        <p:nvGraphicFramePr>
          <p:cNvPr id="20649" name="Group 169"/>
          <p:cNvGraphicFramePr>
            <a:graphicFrameLocks noGrp="1"/>
          </p:cNvGraphicFramePr>
          <p:nvPr>
            <p:ph idx="1"/>
          </p:nvPr>
        </p:nvGraphicFramePr>
        <p:xfrm>
          <a:off x="1631951" y="1341438"/>
          <a:ext cx="8785225" cy="5474358"/>
        </p:xfrm>
        <a:graphic>
          <a:graphicData uri="http://schemas.openxmlformats.org/drawingml/2006/table">
            <a:tbl>
              <a:tblPr/>
              <a:tblGrid>
                <a:gridCol w="892150">
                  <a:extLst>
                    <a:ext uri="{9D8B030D-6E8A-4147-A177-3AD203B41FA5}">
                      <a16:colId xmlns:a16="http://schemas.microsoft.com/office/drawing/2014/main" val="20000"/>
                    </a:ext>
                  </a:extLst>
                </a:gridCol>
                <a:gridCol w="2276500">
                  <a:extLst>
                    <a:ext uri="{9D8B030D-6E8A-4147-A177-3AD203B41FA5}">
                      <a16:colId xmlns:a16="http://schemas.microsoft.com/office/drawing/2014/main" val="20001"/>
                    </a:ext>
                  </a:extLst>
                </a:gridCol>
                <a:gridCol w="3421063">
                  <a:extLst>
                    <a:ext uri="{9D8B030D-6E8A-4147-A177-3AD203B41FA5}">
                      <a16:colId xmlns:a16="http://schemas.microsoft.com/office/drawing/2014/main" val="20002"/>
                    </a:ext>
                  </a:extLst>
                </a:gridCol>
                <a:gridCol w="2195512">
                  <a:extLst>
                    <a:ext uri="{9D8B030D-6E8A-4147-A177-3AD203B41FA5}">
                      <a16:colId xmlns:a16="http://schemas.microsoft.com/office/drawing/2014/main" val="20003"/>
                    </a:ext>
                  </a:extLst>
                </a:gridCol>
              </a:tblGrid>
              <a:tr h="7937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Ηλικία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επιτεύγματα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προβλήματα συμπεριφοράς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Κλινικές διαταραχές που μπορούν να γίνουν αντιληπτές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39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0-2</a:t>
                      </a:r>
                      <a:endParaRPr kumimoji="0" lang="el-GR" sz="16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Διατροφή</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 ύπνος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συναισθηματική επαφή</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Πείσματα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θυμός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μη έλεγχος σφιγκτήρων</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Νοητική υστέρηση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στην πρόσληψη της τροφής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αυτισμός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140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2-5</a:t>
                      </a:r>
                      <a:endParaRPr kumimoji="0" lang="el-GR" sz="16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Γλώσσα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έλεγχος σφιγκτήρων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δεξιότητες αυτοεξυπηρέτησης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 αυτοέλεγχος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σχέσεις με συνομηλίκους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απαιτεί την προσοχή των άλλων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ανυπακοή</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φόβοι</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υπερκινητικότητα,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δυσκολίες στον ύπνο</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λόγου και ομιλίας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πρβλ</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από κακοποίηση ή παραμέληση</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διαταραχές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άγχους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φοβίες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dutopia.org/sites/default/files/styles/responsive_1240px/public/slates/film-fest-blended-learning-thinkstock.jpg?itok=74KKttZP&amp;timestamp=1400806138"/>
          <p:cNvPicPr>
            <a:picLocks noChangeAspect="1" noChangeArrowheads="1"/>
          </p:cNvPicPr>
          <p:nvPr/>
        </p:nvPicPr>
        <p:blipFill>
          <a:blip r:embed="rId2"/>
          <a:srcRect/>
          <a:stretch>
            <a:fillRect/>
          </a:stretch>
        </p:blipFill>
        <p:spPr bwMode="auto">
          <a:xfrm>
            <a:off x="2738414" y="285729"/>
            <a:ext cx="7072363" cy="4786346"/>
          </a:xfrm>
          <a:prstGeom prst="rect">
            <a:avLst/>
          </a:prstGeom>
          <a:noFill/>
        </p:spPr>
      </p:pic>
      <p:sp>
        <p:nvSpPr>
          <p:cNvPr id="3" name="2 - Ορθογώνιο"/>
          <p:cNvSpPr/>
          <p:nvPr/>
        </p:nvSpPr>
        <p:spPr>
          <a:xfrm>
            <a:off x="2738414" y="5357826"/>
            <a:ext cx="7072363"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i="1" dirty="0">
                <a:solidFill>
                  <a:prstClr val="white"/>
                </a:solidFill>
                <a:latin typeface="Calibri"/>
              </a:rPr>
              <a:t>«Το ερώτημα δεν είναι κατά πόσο πρέπει να αναμίξουμε στρατηγικές. Το ερώτημα είναι μάλλον ποια είναι τα συστατικά για να πετύχουμε μία αποτελεσματική μίξη»</a:t>
            </a:r>
            <a:endParaRPr lang="el-GR" sz="2400" dirty="0">
              <a:solidFill>
                <a:prstClr val="white"/>
              </a:solidFill>
              <a:latin typeface="Calibri"/>
            </a:endParaRPr>
          </a:p>
        </p:txBody>
      </p:sp>
    </p:spTree>
    <p:extLst>
      <p:ext uri="{BB962C8B-B14F-4D97-AF65-F5344CB8AC3E}">
        <p14:creationId xmlns:p14="http://schemas.microsoft.com/office/powerpoint/2010/main" val="3098811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G_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72650"/>
            <a:ext cx="8748464" cy="61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094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10093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ποτέλεσμα εικόνας για mobile learning in education"/>
          <p:cNvPicPr>
            <a:picLocks noChangeAspect="1" noChangeArrowheads="1"/>
          </p:cNvPicPr>
          <p:nvPr/>
        </p:nvPicPr>
        <p:blipFill>
          <a:blip r:embed="rId2"/>
          <a:srcRect/>
          <a:stretch>
            <a:fillRect/>
          </a:stretch>
        </p:blipFill>
        <p:spPr bwMode="auto">
          <a:xfrm>
            <a:off x="2524101" y="428606"/>
            <a:ext cx="7000924" cy="3843341"/>
          </a:xfrm>
          <a:prstGeom prst="rect">
            <a:avLst/>
          </a:prstGeom>
          <a:noFill/>
        </p:spPr>
      </p:pic>
      <p:sp>
        <p:nvSpPr>
          <p:cNvPr id="4" name="3 - Ορθογώνιο"/>
          <p:cNvSpPr/>
          <p:nvPr/>
        </p:nvSpPr>
        <p:spPr>
          <a:xfrm>
            <a:off x="2666978" y="5286364"/>
            <a:ext cx="6643735" cy="15716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prstClr val="white"/>
                </a:solidFill>
                <a:latin typeface="Calibri"/>
              </a:rPr>
              <a:t>Ευχαριστώ για την προσοχή σας!!!</a:t>
            </a:r>
          </a:p>
          <a:p>
            <a:pPr algn="ctr"/>
            <a:endParaRPr lang="el-GR" dirty="0">
              <a:solidFill>
                <a:prstClr val="white"/>
              </a:solidFill>
              <a:latin typeface="Calibri"/>
            </a:endParaRPr>
          </a:p>
          <a:p>
            <a:pPr algn="ctr"/>
            <a:r>
              <a:rPr lang="el-GR" sz="2400" i="1" dirty="0">
                <a:solidFill>
                  <a:prstClr val="white"/>
                </a:solidFill>
                <a:latin typeface="Calibri"/>
              </a:rPr>
              <a:t>Δρ. Ανδρέας Γρ. Κανδαράκης</a:t>
            </a:r>
            <a:r>
              <a:rPr lang="el-GR" sz="1600" i="1" dirty="0">
                <a:solidFill>
                  <a:prstClr val="white"/>
                </a:solidFill>
                <a:latin typeface="Calibri"/>
              </a:rPr>
              <a:t> </a:t>
            </a:r>
          </a:p>
        </p:txBody>
      </p:sp>
    </p:spTree>
    <p:extLst>
      <p:ext uri="{BB962C8B-B14F-4D97-AF65-F5344CB8AC3E}">
        <p14:creationId xmlns:p14="http://schemas.microsoft.com/office/powerpoint/2010/main" val="10626784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ain's 'daydream' network is more active than we thought">
            <a:extLst>
              <a:ext uri="{FF2B5EF4-FFF2-40B4-BE49-F238E27FC236}">
                <a16:creationId xmlns:a16="http://schemas.microsoft.com/office/drawing/2014/main" id="{006DECF0-0F84-C2AE-345C-3999D7AFF3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42" b="56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391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7F94DD-FFD1-4AA6-8491-CF0E28A53B6B}"/>
              </a:ext>
            </a:extLst>
          </p:cNvPr>
          <p:cNvSpPr>
            <a:spLocks noGrp="1"/>
          </p:cNvSpPr>
          <p:nvPr>
            <p:ph type="title"/>
          </p:nvPr>
        </p:nvSpPr>
        <p:spPr>
          <a:xfrm>
            <a:off x="609600" y="274638"/>
            <a:ext cx="10972800" cy="1143000"/>
          </a:xfrm>
        </p:spPr>
        <p:txBody>
          <a:bodyPr anchor="ctr">
            <a:normAutofit/>
          </a:bodyPr>
          <a:lstStyle/>
          <a:p>
            <a:pPr>
              <a:lnSpc>
                <a:spcPct val="90000"/>
              </a:lnSpc>
              <a:spcAft>
                <a:spcPts val="1000"/>
              </a:spcAft>
            </a:pPr>
            <a:r>
              <a:rPr lang="el-GR" sz="2400" b="0" dirty="0">
                <a:effectLst/>
              </a:rPr>
              <a:t>Σύστημα Επεξεργασίας Πληροφοριών, συνθετική απεικόνιση σύμφωνα με τους </a:t>
            </a:r>
            <a:r>
              <a:rPr lang="en-US" sz="2400" b="0" dirty="0">
                <a:effectLst/>
              </a:rPr>
              <a:t>Atkinson</a:t>
            </a:r>
            <a:r>
              <a:rPr lang="el-GR" sz="2400" b="0" dirty="0">
                <a:effectLst/>
              </a:rPr>
              <a:t> &amp; </a:t>
            </a:r>
            <a:r>
              <a:rPr lang="en-US" sz="2400" b="0" dirty="0">
                <a:effectLst/>
              </a:rPr>
              <a:t>Shiffrin</a:t>
            </a:r>
            <a:r>
              <a:rPr lang="el-GR" sz="2400" b="0" dirty="0">
                <a:effectLst/>
              </a:rPr>
              <a:t> (1968), </a:t>
            </a:r>
            <a:r>
              <a:rPr lang="en-US" sz="2400" b="0" dirty="0">
                <a:effectLst/>
              </a:rPr>
              <a:t>Barkley</a:t>
            </a:r>
            <a:r>
              <a:rPr lang="el-GR" sz="2400" b="0" dirty="0">
                <a:effectLst/>
              </a:rPr>
              <a:t> (1997), </a:t>
            </a:r>
            <a:r>
              <a:rPr lang="en-US" sz="2400" b="0" dirty="0">
                <a:effectLst/>
              </a:rPr>
              <a:t>Kandarakis</a:t>
            </a:r>
            <a:r>
              <a:rPr lang="el-GR" sz="2400" b="0" dirty="0">
                <a:effectLst/>
              </a:rPr>
              <a:t> &amp; </a:t>
            </a:r>
            <a:r>
              <a:rPr lang="en-US" sz="2400" b="0" dirty="0">
                <a:effectLst/>
              </a:rPr>
              <a:t>Poulos</a:t>
            </a:r>
            <a:r>
              <a:rPr lang="el-GR" sz="2400" b="0" dirty="0">
                <a:effectLst/>
              </a:rPr>
              <a:t> (2008), </a:t>
            </a:r>
            <a:r>
              <a:rPr lang="en-US" sz="2400" b="0" dirty="0">
                <a:effectLst/>
              </a:rPr>
              <a:t>Sousa</a:t>
            </a:r>
            <a:r>
              <a:rPr lang="el-GR" sz="2400" b="0" dirty="0">
                <a:effectLst/>
              </a:rPr>
              <a:t> (2011)</a:t>
            </a:r>
            <a:br>
              <a:rPr lang="el-GR" sz="2400" b="1" dirty="0">
                <a:effectLst/>
              </a:rPr>
            </a:br>
            <a:endParaRPr lang="en-US" sz="2400" dirty="0"/>
          </a:p>
        </p:txBody>
      </p:sp>
      <p:pic>
        <p:nvPicPr>
          <p:cNvPr id="4" name="Θέση περιεχομένου 3">
            <a:extLst>
              <a:ext uri="{FF2B5EF4-FFF2-40B4-BE49-F238E27FC236}">
                <a16:creationId xmlns:a16="http://schemas.microsoft.com/office/drawing/2014/main" id="{AFA86AB5-26F3-4640-9781-8B2F376BA8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bwMode="auto">
          <a:xfrm>
            <a:off x="1270907" y="1335995"/>
            <a:ext cx="9650186" cy="4983160"/>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18893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a:defRPr/>
            </a:pPr>
            <a:r>
              <a:rPr lang="el-GR"/>
              <a:t>Τι είναι μάθηση;  </a:t>
            </a:r>
          </a:p>
        </p:txBody>
      </p:sp>
      <p:sp>
        <p:nvSpPr>
          <p:cNvPr id="27651" name="2 - Θέση περιεχομένου"/>
          <p:cNvSpPr>
            <a:spLocks noGrp="1"/>
          </p:cNvSpPr>
          <p:nvPr>
            <p:ph idx="1"/>
          </p:nvPr>
        </p:nvSpPr>
        <p:spPr/>
        <p:txBody>
          <a:bodyPr/>
          <a:lstStyle/>
          <a:p>
            <a:pPr algn="ctr" eaLnBrk="1" hangingPunct="1">
              <a:buFontTx/>
              <a:buNone/>
            </a:pPr>
            <a:endParaRPr lang="el-GR" dirty="0"/>
          </a:p>
          <a:p>
            <a:pPr algn="ctr" eaLnBrk="1" hangingPunct="1">
              <a:buFontTx/>
              <a:buNone/>
            </a:pPr>
            <a:endParaRPr lang="el-GR" dirty="0"/>
          </a:p>
          <a:p>
            <a:pPr algn="ctr" eaLnBrk="1" hangingPunct="1">
              <a:buFontTx/>
              <a:buNone/>
            </a:pPr>
            <a:r>
              <a:rPr lang="el-GR" dirty="0"/>
              <a:t>Ενεργός διαδικασία πρόσκτησης, επεξεργασίας, αποθήκευσης, διατήρησης και μελλοντικής ανάκτησης και εφαρμογής  της γνώσης</a:t>
            </a:r>
          </a:p>
        </p:txBody>
      </p:sp>
    </p:spTree>
    <p:extLst>
      <p:ext uri="{BB962C8B-B14F-4D97-AF65-F5344CB8AC3E}">
        <p14:creationId xmlns:p14="http://schemas.microsoft.com/office/powerpoint/2010/main" val="1329532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p:nvPr>
        </p:nvSpPr>
        <p:spPr/>
        <p:txBody>
          <a:bodyPr/>
          <a:lstStyle/>
          <a:p>
            <a:r>
              <a:rPr lang="el-GR" sz="2400" b="1"/>
              <a:t>Τι είναι οι μαθησιακές δυσκολίες</a:t>
            </a:r>
            <a:r>
              <a:rPr lang="el-GR" sz="2000"/>
              <a:t>;</a:t>
            </a:r>
            <a:br>
              <a:rPr lang="el-GR" sz="2000"/>
            </a:br>
            <a:r>
              <a:rPr lang="el-GR" sz="2000" i="1"/>
              <a:t>( </a:t>
            </a:r>
            <a:r>
              <a:rPr lang="en-US" sz="2000" i="1"/>
              <a:t>National Joint Committee on Learning Disabilities, 1998)</a:t>
            </a:r>
            <a:endParaRPr lang="el-GR" sz="2000" i="1"/>
          </a:p>
        </p:txBody>
      </p:sp>
      <p:sp>
        <p:nvSpPr>
          <p:cNvPr id="92163" name="2 - Θέση περιεχομένου"/>
          <p:cNvSpPr>
            <a:spLocks noGrp="1"/>
          </p:cNvSpPr>
          <p:nvPr>
            <p:ph idx="1"/>
          </p:nvPr>
        </p:nvSpPr>
        <p:spPr/>
        <p:txBody>
          <a:bodyPr>
            <a:normAutofit/>
          </a:bodyPr>
          <a:lstStyle/>
          <a:p>
            <a:pPr algn="just"/>
            <a:r>
              <a:rPr lang="el-GR" sz="2000"/>
              <a:t>Οι Μ.Δ. είναι ένας γενικός όρος ο οποίος αναφέρεται σε μια ανομοιογενή ομάδα διαταραχών που εκδηλώνονται ως δυσκολίες στη μάθηση και χρήση της ομιλίας, της ανάγνωσης, της γραφής, του συλλογισμού ή των μαθηματικών ικανοτήτων. Οι διαταραχές αυτές είναι εγγενείς στο άτομο, αποδίδονται σε δυσλειτουργίες του Κ.Ν.Σ. και είναι δυνατό να εκδηλώνονται καθ’ όλη τη διάρκεια της ζωής του.</a:t>
            </a:r>
          </a:p>
          <a:p>
            <a:pPr algn="just"/>
            <a:r>
              <a:rPr lang="el-GR" sz="2000"/>
              <a:t>Με τις Μ.Δ. είναι δυνατό να συνυπάρχουν πρβλ. αυτοελέγχου της συμπεριφοράς, κοινωνικής αντίληψης και κοινωνικής αλληλεπίδρασης, τα οποία όμως δε συνιστούν Μ.Δ.  </a:t>
            </a:r>
          </a:p>
          <a:p>
            <a:pPr algn="just"/>
            <a:r>
              <a:rPr lang="el-GR" sz="2000"/>
              <a:t>Αν και οι Μ.Δ. είναι δυνατό να εκδηλώνονται μαζί με άλλες μειονεκτικές καταστάσεις (π.χ. αισθητηριακές βλάβες, νοητική καθυστέρηση, σοβαρή συναισθηματική διαταραχή) ή με επιδράσεις εξωγενών παραγόντων (όπως οι πολιτισμικές διαφορές και η ανεπαρκής ή ακατάλληλη εκπ/ση) εντούτοις οι Μ.Δ. δεν είναι το άμεσο αποτέλεσμα αυτών των καταστάσεων ή εξωτερικών παραγόντων</a:t>
            </a:r>
          </a:p>
          <a:p>
            <a:endParaRPr lang="el-GR" sz="1800"/>
          </a:p>
        </p:txBody>
      </p:sp>
    </p:spTree>
    <p:extLst>
      <p:ext uri="{BB962C8B-B14F-4D97-AF65-F5344CB8AC3E}">
        <p14:creationId xmlns:p14="http://schemas.microsoft.com/office/powerpoint/2010/main" val="26442943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842BCF-B224-4D16-95C7-17DE403B25D5}"/>
              </a:ext>
            </a:extLst>
          </p:cNvPr>
          <p:cNvSpPr txBox="1"/>
          <p:nvPr/>
        </p:nvSpPr>
        <p:spPr>
          <a:xfrm>
            <a:off x="0" y="261257"/>
            <a:ext cx="12192000" cy="5940088"/>
          </a:xfrm>
          <a:prstGeom prst="rect">
            <a:avLst/>
          </a:prstGeom>
          <a:noFill/>
        </p:spPr>
        <p:txBody>
          <a:bodyPr wrap="square">
            <a:spAutoFit/>
          </a:bodyPr>
          <a:lstStyle/>
          <a:p>
            <a:r>
              <a:rPr lang="el-GR" sz="2000" b="1" dirty="0"/>
              <a:t>Ειδικοί τύποι μαθησιακών δυσκολιών </a:t>
            </a:r>
            <a:r>
              <a:rPr lang="el-GR" sz="2000" dirty="0"/>
              <a:t>(</a:t>
            </a:r>
            <a:r>
              <a:rPr lang="en-US" sz="2000" dirty="0"/>
              <a:t>APA</a:t>
            </a:r>
            <a:r>
              <a:rPr lang="el-GR" sz="2000" dirty="0"/>
              <a:t>):</a:t>
            </a:r>
          </a:p>
          <a:p>
            <a:r>
              <a:rPr lang="el-GR" sz="2000" dirty="0"/>
              <a:t>•	</a:t>
            </a:r>
            <a:r>
              <a:rPr lang="el-GR" sz="2000" b="1" dirty="0"/>
              <a:t>Δυσλεξία: </a:t>
            </a:r>
            <a:r>
              <a:rPr lang="el-GR" sz="2000" dirty="0"/>
              <a:t>Εκδηλώνεται σε διάφορους βαθμούς σοβαρότητας και χαρακτηρίζεται από δυσκολίες στην ακριβή και ευχερή αναγνώριση λέξεων, στην ορθογραφία και στις ικανότητες αποκωδικοποίησης.  Η δυσλεξία δεν είναι αποτέλεσμα έλλειψης κινήτρων, αισθητηριακών ανεπαρκειών ή μειωμένων περιβαλλοντικών ευκαιριών. </a:t>
            </a:r>
          </a:p>
          <a:p>
            <a:r>
              <a:rPr lang="el-GR" sz="2000" dirty="0"/>
              <a:t>•	</a:t>
            </a:r>
            <a:r>
              <a:rPr lang="el-GR" sz="2000" b="1" dirty="0"/>
              <a:t>Δυσαριθμησία:</a:t>
            </a:r>
            <a:r>
              <a:rPr lang="el-GR" sz="2000" dirty="0"/>
              <a:t> Η δυσαριθμησία περιλαμβάνει δυσκολίες  στην εκμάθηση μαθηματικών εννοιών, δυσκολία στη συγκράτηση μαθηματικών δεδομένων,  δυσκολία στην κατανόηση των μαθηματικών συμβόλων, δυσκολία στην επίλυση μαθηματικών προβλημάτων, δυσκολία στην κατανόηση της χρονικής ακολουθίας των γεγονότων αλλά ακόμη και  δυσκολίες σε χρηματικές συναλλαγές. </a:t>
            </a:r>
          </a:p>
          <a:p>
            <a:r>
              <a:rPr lang="el-GR" sz="2000" dirty="0"/>
              <a:t>•	</a:t>
            </a:r>
            <a:r>
              <a:rPr lang="el-GR" sz="2000" b="1" dirty="0"/>
              <a:t>Δυσγραφία:</a:t>
            </a:r>
            <a:r>
              <a:rPr lang="el-GR" sz="2000" dirty="0"/>
              <a:t> Τα άτομα που έχουν διάγνωση δυσγραφίας συνήθως έχουν έναν συνδυασμό δυσκολιών στην γραπτή έκφραση, όπως αποδεικνύεται από τα γραμματικά λάθη και τα λάθη στη στίξη στο πλαίσιο των προτάσεών τους, τη φτωχή οργάνωση της παραγράφου, τα πολλαπλά ορθογραφικά λάθη και την υπερβολικά φτωχή καλλιγραφία</a:t>
            </a:r>
          </a:p>
          <a:p>
            <a:r>
              <a:rPr lang="el-GR" sz="2000" dirty="0"/>
              <a:t>•	</a:t>
            </a:r>
            <a:r>
              <a:rPr lang="el-GR" sz="2000" b="1" dirty="0"/>
              <a:t>Δυσπραξία:</a:t>
            </a:r>
            <a:r>
              <a:rPr lang="el-GR" sz="2000" dirty="0"/>
              <a:t> Πρόκειται για διαταραχή με κύριο χαρακτηριστικό σοβαρή βλάβη στην ανάπτυξη του κινητικού συντονισμού που δεν εξηγείται από νοητική καθυστέρηση ή κάποια σωματική ανεπάρκεια.  Στη δυσπραξία υφίστανται δυσκολίες στη αδρή κινητικότητα (περπάτημα κ.α.), προβλήματα στη λεπτή κινητικότητα (δυσκολίες συντονισμού δακτύλων) αλλά και οπτικοκινητικά προβλήματα (δυσκολίες στο πιάσιμο της μπάλας κ.α.) </a:t>
            </a:r>
          </a:p>
          <a:p>
            <a:r>
              <a:rPr lang="el-GR" sz="2000" dirty="0"/>
              <a:t>•	</a:t>
            </a:r>
            <a:r>
              <a:rPr lang="el-GR" sz="2000" b="1" dirty="0"/>
              <a:t>Μη λεκτική μαθησιακή δυσκολία: </a:t>
            </a:r>
            <a:r>
              <a:rPr lang="el-GR" sz="2000" dirty="0"/>
              <a:t>Το άτομο με μη λεκτική μαθησιακή δυσκολία έχει δυσκολία στην ερμηνεία των μη λεκτικών στοιχείων όπως η οπτική-χωρική οργάνωση, ο κινητικός συντονισμός, οι ελλιπείς κοινωνικές δεξιότητες εξαιτίας προβλημάτων στην κατανόηση ασαφών κοινωνικών σημάτων και υπονοούμενων).</a:t>
            </a:r>
          </a:p>
        </p:txBody>
      </p:sp>
    </p:spTree>
    <p:extLst>
      <p:ext uri="{BB962C8B-B14F-4D97-AF65-F5344CB8AC3E}">
        <p14:creationId xmlns:p14="http://schemas.microsoft.com/office/powerpoint/2010/main" val="30492761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68" name="Rectangle 44"/>
          <p:cNvSpPr>
            <a:spLocks noGrp="1" noChangeArrowheads="1"/>
          </p:cNvSpPr>
          <p:nvPr>
            <p:ph type="title" idx="4294967295"/>
          </p:nvPr>
        </p:nvSpPr>
        <p:spPr>
          <a:xfrm>
            <a:off x="1524000" y="274638"/>
            <a:ext cx="9144000" cy="1143000"/>
          </a:xfrm>
        </p:spPr>
        <p:txBody>
          <a:bodyPr anchorCtr="1"/>
          <a:lstStyle/>
          <a:p>
            <a:pPr eaLnBrk="1" hangingPunct="1">
              <a:defRPr/>
            </a:pPr>
            <a:r>
              <a:rPr lang="el-GR" sz="1800" b="1" i="1" u="sng" dirty="0">
                <a:effectLst>
                  <a:outerShdw blurRad="38100" dist="38100" dir="2700000" algn="tl">
                    <a:srgbClr val="C0C0C0"/>
                  </a:outerShdw>
                </a:effectLst>
              </a:rPr>
              <a:t>Οι δυσκολίες που συνήθως παρουσιάζουν οι μαθητές </a:t>
            </a:r>
            <a:br>
              <a:rPr lang="en-US" sz="1800" b="1" i="1" u="sng" dirty="0">
                <a:effectLst>
                  <a:outerShdw blurRad="38100" dist="38100" dir="2700000" algn="tl">
                    <a:srgbClr val="C0C0C0"/>
                  </a:outerShdw>
                </a:effectLst>
              </a:rPr>
            </a:br>
            <a:r>
              <a:rPr lang="el-GR" sz="1800" b="1" i="1" u="sng" dirty="0">
                <a:effectLst>
                  <a:outerShdw blurRad="38100" dist="38100" dir="2700000" algn="tl">
                    <a:srgbClr val="C0C0C0"/>
                  </a:outerShdw>
                </a:effectLst>
              </a:rPr>
              <a:t>με προβλήματα συμπεριφοράς ή/και μάθησης</a:t>
            </a:r>
            <a:r>
              <a:rPr lang="el-GR" sz="1800" b="1" dirty="0">
                <a:effectLst>
                  <a:outerShdw blurRad="38100" dist="38100" dir="2700000" algn="tl">
                    <a:srgbClr val="C0C0C0"/>
                  </a:outerShdw>
                </a:effectLst>
              </a:rPr>
              <a:t>.</a:t>
            </a:r>
            <a:r>
              <a:rPr lang="el-GR" sz="1800" dirty="0">
                <a:effectLst>
                  <a:outerShdw blurRad="38100" dist="38100" dir="2700000" algn="tl">
                    <a:srgbClr val="C0C0C0"/>
                  </a:outerShdw>
                </a:effectLst>
              </a:rPr>
              <a:t> </a:t>
            </a:r>
          </a:p>
        </p:txBody>
      </p:sp>
      <p:graphicFrame>
        <p:nvGraphicFramePr>
          <p:cNvPr id="26667" name="Group 43"/>
          <p:cNvGraphicFramePr>
            <a:graphicFrameLocks noGrp="1"/>
          </p:cNvGraphicFramePr>
          <p:nvPr>
            <p:ph idx="4294967295"/>
          </p:nvPr>
        </p:nvGraphicFramePr>
        <p:xfrm>
          <a:off x="1703389" y="1600201"/>
          <a:ext cx="8785225" cy="4525963"/>
        </p:xfrm>
        <a:graphic>
          <a:graphicData uri="http://schemas.openxmlformats.org/drawingml/2006/table">
            <a:tbl>
              <a:tblPr/>
              <a:tblGrid>
                <a:gridCol w="2928937">
                  <a:extLst>
                    <a:ext uri="{9D8B030D-6E8A-4147-A177-3AD203B41FA5}">
                      <a16:colId xmlns:a16="http://schemas.microsoft.com/office/drawing/2014/main" val="20000"/>
                    </a:ext>
                  </a:extLst>
                </a:gridCol>
                <a:gridCol w="2927350">
                  <a:extLst>
                    <a:ext uri="{9D8B030D-6E8A-4147-A177-3AD203B41FA5}">
                      <a16:colId xmlns:a16="http://schemas.microsoft.com/office/drawing/2014/main" val="20001"/>
                    </a:ext>
                  </a:extLst>
                </a:gridCol>
                <a:gridCol w="2928938">
                  <a:extLst>
                    <a:ext uri="{9D8B030D-6E8A-4147-A177-3AD203B41FA5}">
                      <a16:colId xmlns:a16="http://schemas.microsoft.com/office/drawing/2014/main" val="20002"/>
                    </a:ext>
                  </a:extLst>
                </a:gridCol>
              </a:tblGrid>
              <a:tr h="7731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ΜΗ ΑΚΑΔΗΜΑΪΚΕΣ ΔΥΣΚΟΛΙΕΣ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ΑΚΑΔΗΜΑΪΚΕΣ ΔΥΣΚΟΛΙΕΣ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ΠΡΟΒΛΗΜΑΤΑ ΣΥΜΠΕΡΙΦΟΡΑΣ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2850">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αντίληψη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συγκέντρωση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μνήμη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μεταγνωστική ενημερότητα</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λειτουργία του γλωσσικού συστήματος</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Στον οπτικοκινητικό συντονισμό</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Στον προσανατολισμό στο χώρο και την αίσθηση του χώρου</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ανάγνωση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κατανόηση του περιεχομένου των κειμένων που ακούει ή/και διαβάζει</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γραπτή έκφραση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γραφή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ορθογραφία</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Στα μαθηματικά (πράξεις, κατανόηση του προβλήματος, συλλογιστική)</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κοινωνική προσαρμογή</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επίλυση κοινωνικών προβλημάτων</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αυτοαντίληψη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αυτοεκτίμηση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απόδοση των αιτιών </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9643258"/>
      </p:ext>
    </p:extLst>
  </p:cSld>
  <p:clrMapOvr>
    <a:masterClrMapping/>
  </p:clrMapOvr>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13872</Words>
  <Application>Microsoft Office PowerPoint</Application>
  <PresentationFormat>Ευρεία οθόνη</PresentationFormat>
  <Paragraphs>2030</Paragraphs>
  <Slides>208</Slides>
  <Notes>40</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208</vt:i4>
      </vt:variant>
    </vt:vector>
  </HeadingPairs>
  <TitlesOfParts>
    <vt:vector size="231" baseType="lpstr">
      <vt:lpstr>Arial</vt:lpstr>
      <vt:lpstr>Arial,Italic</vt:lpstr>
      <vt:lpstr>Calibri</vt:lpstr>
      <vt:lpstr>Calibri Light</vt:lpstr>
      <vt:lpstr>Cambria</vt:lpstr>
      <vt:lpstr>Century</vt:lpstr>
      <vt:lpstr>Courier New</vt:lpstr>
      <vt:lpstr>Lucida Sans</vt:lpstr>
      <vt:lpstr>Open Sans</vt:lpstr>
      <vt:lpstr>Symbol</vt:lpstr>
      <vt:lpstr>Times</vt:lpstr>
      <vt:lpstr>Times New Roman</vt:lpstr>
      <vt:lpstr>Verdana</vt:lpstr>
      <vt:lpstr>Wingdings</vt:lpstr>
      <vt:lpstr>Θέμα του Office</vt:lpstr>
      <vt:lpstr>1_Θέμα του Office</vt:lpstr>
      <vt:lpstr>8_Default Design</vt:lpstr>
      <vt:lpstr>2_Θέμα του Office</vt:lpstr>
      <vt:lpstr>Globe</vt:lpstr>
      <vt:lpstr>Default Design</vt:lpstr>
      <vt:lpstr>5_Θέμα του Office</vt:lpstr>
      <vt:lpstr>1_Default Design</vt:lpstr>
      <vt:lpstr>Γράφημα</vt:lpstr>
      <vt:lpstr>         Οι Νέες Τεχνολογίες Πληροφορίας  στην Ειδική Αγωγή κι Εκπαίδευση   Σύγχρονη διδακτική και παιδαγωγική των ατόμων  με Δυσκολίες Μάθησης ή/και Προβλήματα Συμπεριφοράς</vt:lpstr>
      <vt:lpstr>Παρουσίαση του PowerPoint</vt:lpstr>
      <vt:lpstr>Παρουσίαση του PowerPoint</vt:lpstr>
      <vt:lpstr>Παρουσίαση του PowerPoint</vt:lpstr>
      <vt:lpstr>Βασικές αλλαγές για την προώθηση της συμπεριληπτικής εκπαίδευσης</vt:lpstr>
      <vt:lpstr>Προαγωγή της Συμπεριληπτικής Εκπαίδευσης μέσω των ΝΤ</vt:lpstr>
      <vt:lpstr>Παρουσίαση του PowerPoint</vt:lpstr>
      <vt:lpstr>ΣΥΣΤΗΜΑ ΙΕΡΑΡΧΗΣΗΣ ΤΩΝ ΑΝΘΡΩΠΙΝΩΝ ΑΝΑΓΚΩΝ ( Maslow, A., 1968,1971)</vt:lpstr>
      <vt:lpstr>ΣΥΜΠΕΡΙΦΟΡΕΣ ΠΟΥ ΣΥΜΦΩΝΑ ΜΕ ΤΟ ΕΞΕΛΙΚΤΙΚΟ ΣΤΑΔΙΟ ΠΟΥ ΔΙΑΝΥΕΙ ΤΟ ΠΑΙΔΙ ΘΕΩΡΟΥΝΤΑΙ ΚΑΝΟΝΙΚΕΣ Ή ΠΡΟΒΛΗΜΑΤΙΚΕΣ. </vt:lpstr>
      <vt:lpstr>ΣΥΜΠΕΡΙΦΟΡΕΣ ΠΟΥ ΣΥΜΦΩΝΑ ΜΕ ΤΟ ΕΞΕΛΙΚΤΙΚΟ ΣΤΑΔΙΟ ΠΟΥ ΔΙΑΝΥΕΙ ΤΟ ΠΑΙΔΙ ΘΕΩΡΟΥΝΤΑΙ ΚΑΝΟΝΙΚΕΣ Ή ΠΡΟΒΛΗΜΑΤΙΚΕΣ.</vt:lpstr>
      <vt:lpstr>Συχνά εμφανιζόμενες διαστάσεις της παιδικής-εφηβικής ψυχοπαθολογίας  Σύμφωνα με τα ερωτηματολόγια Child Behavior Checklist (CBCL), Teachers  Report Form (TRF), Youth Self Report (YSR)  των Achenbach, T. M., &amp; Rescorla, L. A. (2001)</vt:lpstr>
      <vt:lpstr>ΣΥΧΝΟΤΕΡΑ ΕΜΦΑΝΙΖΟΜΕΝΕΣ ΔΙΑΤΑΡΑΧΕΣ  ΣΕ ΑΓΟΡΙΑ ΚΑΙ ΚΟΡΙΤΣΙΑ Πηγή: Hartung, C. M., &amp; Widiger, T. A., (1998). Gender Differences in Diagnosis of Mental Disorders. Conclusions and Controversies of DSM- IV, Psychological Bulletin, 123, 260-278.</vt:lpstr>
      <vt:lpstr>Παρουσίαση του PowerPoint</vt:lpstr>
      <vt:lpstr>Παρουσίαση του PowerPoint</vt:lpstr>
      <vt:lpstr>Παρουσίαση του PowerPoint</vt:lpstr>
      <vt:lpstr>Παρουσίαση του PowerPoint</vt:lpstr>
      <vt:lpstr>ΦΛΟΙΟΣ ΕΓΚΕΦΑΛΙΚΩΝ ΗΜΙΣΦΑΙΡΙΩΝ</vt:lpstr>
      <vt:lpstr>ΜΕΤΩΠΙΑΙΟΣ ΦΛΟΙΟΣ</vt:lpstr>
      <vt:lpstr>ΠΑΡΕΓΚΕΦΑΛΙΔΑ</vt:lpstr>
      <vt:lpstr>ΜΕΣΟΛΟΒΙΟ</vt:lpstr>
      <vt:lpstr>ΙΠΠΟΚΑΜΠΟΣ</vt:lpstr>
      <vt:lpstr>ΑΜΥΓΔΑΛΗ </vt:lpstr>
      <vt:lpstr>ΨΥΧΟΠΑΙΔΑΓΩΓΙΚΗ ΑΝΤΙΜΕΤΩΠΙΣΗ</vt:lpstr>
      <vt:lpstr>ΤΕΧΝΙΚΕΣ ΑΝΤΙΜΕΤΩΠΙΣΗΣ ΠΡΟΒΛΗΜΑΤΩΝ ΣΥΜΠΕΡΙΦΟΡΑΣ ΤΩΝ ΑΓΟΡΙΩΝ</vt:lpstr>
      <vt:lpstr>Κανδαράκης, Α. (2002). Η ενδοπροσωπική και η διαπροσωπική προσαρμογή των μαθητών με χαμηλή σχολική επίδοση και η επίδρασή της στις σχέσεις με τους συμμαθητές, διδακτορική διατριβή, Π.ΤΔ.Ε. Πανεπιστημίου Αθηνών, Αθήνα. </vt:lpstr>
      <vt:lpstr> ΑΠΟΤΕΛΕΣΜΑΤΙΚΟΣ ΕΚΠΑΙΔΕΥΤΙΚΟΣ </vt:lpstr>
      <vt:lpstr>Παρουσίαση του PowerPoint</vt:lpstr>
      <vt:lpstr>Παρουσίαση του PowerPoint</vt:lpstr>
      <vt:lpstr>  Γνωστικές διεργασίες επεξεργασίας των πληροφοριών  στα άτομα με Δυσκολίες Μάθησης ή/και ΔΕΠ.-Υ.</vt:lpstr>
      <vt:lpstr>Παρουσίαση του PowerPoint</vt:lpstr>
      <vt:lpstr>Παρουσίαση του PowerPoint</vt:lpstr>
      <vt:lpstr>«Η Κατάσταση των Παιδιών στον Κόσμο το 2017:  Τα παιδιά σε έναν ψηφιακό κόσμο», UNICEF  1. Ένας στους τρεις χρήστες του Διαδικτύου παγκοσμίως είναι παιδί   2. Η πανταχού παρουσία των φορητών συσκευών, σύμφωνα με την έκθεση, έχει κάνει τη διαδικτυακή πρόσβαση για πολλά παιδιά λιγότερο ελεγχόμενη  και ενδεχομένως πιο επικίνδυνη  3. Τόσο οι κυβερνήσεις όσο και ο ιδιωτικός τομέας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vt:lpstr>
      <vt:lpstr>    Βρέφη 6 μηνών χρησιμοποιούν Φορητές Συσκευές (ΦΣ) Νήπια 1 έτους χρησιμοποιούν ΦΣ τουλάχιστον 1h/day Τα περισσότερα δίχρονα νήπια χρησιμοποιούν ΦΣ.  </vt:lpstr>
      <vt:lpstr>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εκπ/κές δραστηριότητες.   Vigdor &amp; Ladd (2010)</vt:lpstr>
      <vt:lpstr>Παρουσίαση του PowerPoint</vt:lpstr>
      <vt:lpstr>Παρουσίαση του PowerPoint</vt:lpstr>
      <vt:lpstr>Please think about the effects of digital devices on students/children. Do you believe that students‘/child’s  use of digital devices such as smartphones, tablets and computers has helpful or harmful effects in the following areas?  GALLUP PANEL, APRIL 6, 2018.  These data are based on results from an online web-based survey with 1,000 U.S. adults who are parents of children aged 2-18. The study was fielded using the Survey Sampling International (SSI) panel of consumers and was fielded Jan. 12-14, 2018. </vt:lpstr>
      <vt:lpstr>Σύστημα Επεξεργασίας Πληροφοριών, συνθετική απεικόνιση σύμφωνα με τους Atkinson &amp; Shiffrin (1968), Barkley (1997), Kandarakis &amp; Poulos (2008), Sousa (2011)</vt:lpstr>
      <vt:lpstr>Παρουσίαση του PowerPoint</vt:lpstr>
      <vt:lpstr>The world of networks</vt:lpstr>
      <vt:lpstr>Παρουσίαση του PowerPoint</vt:lpstr>
      <vt:lpstr>A Personal Learning Network/Environment  Credit: Jason Hews</vt:lpstr>
      <vt:lpstr>Παρουσίαση του PowerPoint</vt:lpstr>
      <vt:lpstr>Δεξιότητες του 21ου αι. για μαθητές  </vt:lpstr>
      <vt:lpstr>Παρουσίαση του PowerPoint</vt:lpstr>
      <vt:lpstr>Παρουσίαση του PowerPoint</vt:lpstr>
      <vt:lpstr>Παρουσίαση του PowerPoint</vt:lpstr>
      <vt:lpstr>Παρουσίαση του PowerPoint</vt:lpstr>
      <vt:lpstr>Mobile Learning (M- Learning)</vt:lpstr>
      <vt:lpstr>Παιδαγωγικά οφέλη και    πλεονεκτήματα του m-learning</vt:lpstr>
      <vt:lpstr>Παρουσίαση του PowerPoint</vt:lpstr>
      <vt:lpstr>Για τους μαθητές με Μαθησιακές Δυσκολίες ή/και ΔΕΠ-Υ  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ακουστική ή οπτική αναφορά αντί για ένα γραπτό κείμενο , χρησιμοποιώντας τις εφαρμογές στο κινητό του τηλέφωνο ή στον υπολογιστή – tablet.</vt:lpstr>
      <vt:lpstr>Παρουσίαση του PowerPoint</vt:lpstr>
      <vt:lpstr>Παρουσίαση του PowerPoint</vt:lpstr>
      <vt:lpstr>ΣΧΕΔΙΑΣΜΟΣ M-LEARNING ΠΡΟΣΕΓΓΙΣΗΣ </vt:lpstr>
      <vt:lpstr>Ταξινόμηση διδακτικών στόχων  (Bloom, Anderson, et al.,  2000)  </vt:lpstr>
      <vt:lpstr>Ταξινόμηση διδαχτικών στόχων του Bloom  και αντίστοιχες εφαρμογές iPad (bit.ly/H9YZZB)</vt:lpstr>
      <vt:lpstr>Ταξινόμηση των εφαρμογών βάσει δεξιοτήτων  </vt:lpstr>
      <vt:lpstr>Παραδοσιακή  και   Ανεστραμμένη τάξη  </vt:lpstr>
      <vt:lpstr>Η ανεστραμμένη τάξη (flipped classroom)</vt:lpstr>
      <vt:lpstr>ΜΙΚΤΗ ΜΑΘΗΣΗ</vt:lpstr>
      <vt:lpstr>Παρουσίαση του PowerPoint</vt:lpstr>
      <vt:lpstr>ΜΙΚΤΗ ΜΑΘΗΣΗ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Μορφές εννοιολογικών χαρτών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“Οποτεδήποτε εισάγεται μια νέα τεχνολογία στην κοινωνία, πρέπει να υπάρχει μια αντισταθμιστική ανθρώπινη απάντηση.   Όσο πιο υψηλή είναι η τεχνολογία,  τόσο ισχυρότερο το άγγιγμα!”  (Naisbitt, 1984)</vt:lpstr>
      <vt:lpstr>The problem is not usually the students; it is the system. Change the system in the right ways and many of the problems of poor behavior, low motivation and disengagement tend to disappear. It can be the system itself that creates the problems.  Prioritize Art! </vt:lpstr>
      <vt:lpstr>Παρουσίαση του PowerPoint</vt:lpstr>
      <vt:lpstr>Παρουσίαση του PowerPoint</vt:lpstr>
      <vt:lpstr>                                                 ΣΧΟΛΕΙΟ ΚΑΙ ΓΟΝΕΙΣ…  Επικοινωνία-Ενδυνάμωση-Ενημέρωση-Επίβλεψη -Έλεγχος   1. Ενδυνάμωση των παιδιών και ενίσχυση της ανθεκτικότητας τους  (αγάπη, υποστήριξη, καθοδήγηση, ποικίλες εμπειρίες, φιλίες, αθλητισμός…), 2.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 3. Παροχή σε όλα τα παιδιά προσιτής πρόσβασης σε υψηλής ποιότητας διαδικτυακούς πόρους, 4. Παροχή ψηφιακής παιδείας για να είναι τα παιδιά ενημερωμένα, αφοσιωμένα και ασφαλή στο διαδίκτυο. 5. Περιορισμός χρόνου έκθεσης σε οθόνη:  (ώρες στην οθόνη      αύξηση παιδιών με ΔΕΠ-Υ ? , πρβλ. υγείας)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Σύστημα Επεξεργασίας Πληροφοριών, συνθετική απεικόνιση σύμφωνα με τους Atkinson &amp; Shiffrin (1968), Barkley (1997), Kandarakis &amp; Poulos (2008), Sousa (2011) </vt:lpstr>
      <vt:lpstr>Τι είναι μάθηση;  </vt:lpstr>
      <vt:lpstr>Τι είναι οι μαθησιακές δυσκολίες; ( National Joint Committee on Learning Disabilities, 1998)</vt:lpstr>
      <vt:lpstr>Παρουσίαση του PowerPoint</vt:lpstr>
      <vt:lpstr>Οι δυσκολίες που συνήθως παρουσιάζουν οι μαθητές  με προβλήματα συμπεριφοράς ή/και μάθησης.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ΠΟΛΛΑΠΛΗ ΝΟΗΜΟΣΥΝΗ ΚΑΙ ΜΑΘΗΣΗ</vt:lpstr>
      <vt:lpstr>ΠΟΛΛΑΠΛΗ ΝΟΗΜΟΣΥΝΗ ΚΑΙ ΜΑΘΗΣΗ</vt:lpstr>
      <vt:lpstr>Παρουσίαση του PowerPoint</vt:lpstr>
      <vt:lpstr>Παρουσίαση του PowerPoint</vt:lpstr>
      <vt:lpstr>KAΠΟΙΕΣ ΑΠΟ ΤΙΣ ΣΥΧΝΑ ΕΜΦΑΝΙΖΟΜΕΝΕΣ  ΨΥΧΙΚΕΣ ΔΙΑΤΑΡΑΧΕΣ ΚΑΙ ΔΙΑΤΑΡΑΧΕΣ ΣΥΜΠΕΡΙΦΟΡΑΣ (DSM-IV-TR 2000 A.P.A.)</vt:lpstr>
      <vt:lpstr>Tα προβλήματα συμπεριφοράς που παρουσιάζουν παιδιά και έφηβοι με δυσκολίες στη μάθηση και στη συμπεριφορά σύμφωνα με το CBCL του συστήματος (ΣΑΕΒΑ),  (Ν = 50 , Α=33, Κ=17). Παρατηρήθηκε ποσοστό 74% συνύπαρξης δύο ή περισσοτέρων συνδρόμων. </vt:lpstr>
      <vt:lpstr>Παρουσίαση του PowerPoint</vt:lpstr>
      <vt:lpstr>Παρουσίαση του PowerPoint</vt:lpstr>
      <vt:lpstr>ΑΝΤΙΜΕΤΩΠΙΖΟΝΤΑΣ ΤΗ  Δ. Ε. Π. – Υ.  </vt:lpstr>
      <vt:lpstr>Παρουσίαση του PowerPoint</vt:lpstr>
      <vt:lpstr>Διαχείριση μαθητών με ΔΕΠ-Υ στη  σχολική τάξη</vt:lpstr>
      <vt:lpstr>Παρουσίαση του PowerPoint</vt:lpstr>
      <vt:lpstr>Παρουσίαση του PowerPoint</vt:lpstr>
      <vt:lpstr>A Personal Learning Network/Environment, Credit: Jason Hews</vt:lpstr>
      <vt:lpstr>Σύστημα Επεξεργασίας Πληροφοριών,  συνθετική απεικόνιση σύμφωνα με τους Atkinson &amp; Shiffrin (1968), Barkley (1997), Kandarakis &amp; Poulos (2008), Sousa (2011)</vt:lpstr>
      <vt:lpstr>ΤΙ ΕΙΝΑΙ ΔΕΠ-Υ:</vt:lpstr>
      <vt:lpstr>The world of networks</vt:lpstr>
      <vt:lpstr>ΣΥΝΥΠΑΡΞΗ ΔΕΠ-Υ ΜΕ ΑΛΛΕΣ ΔΙΑΤΑΡΑΧΕΣ</vt:lpstr>
      <vt:lpstr>Οι δυσκολίες που συνήθως παρουσιάζουν οι μαθητές  με προβλήματα συμπεριφοράς ή/και μάθησης. </vt:lpstr>
      <vt:lpstr>Παρουσίαση του PowerPoint</vt:lpstr>
      <vt:lpstr>Παρουσίαση του PowerPoint</vt:lpstr>
      <vt:lpstr>ΒΑΣΙΚΑ ΣΥΜΠΤΩΜΑΤΑ ΔΕΠ-Υ ΣΤΟ ΣΧΟΛΕΙΟ: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ΒΗΜΑΤΑ ΘΕΣΠΙΣΗΣ ΤΩΝ ΚΑΝΟΝΩΝ ΛΕΙΤΟΥΡΓΙΑΣ ΤΗΣ ΤΑΞΗΣ</vt:lpstr>
      <vt:lpstr>ΠΑΡΑΔΕΙΓΜΑ ΚΑΝΟΝΩΝ ΣΥΜΠΕΡΙΦΟΡΑΣ</vt:lpstr>
      <vt:lpstr>Παρουσίαση του PowerPoint</vt:lpstr>
      <vt:lpstr>Παρουσίαση του PowerPoint</vt:lpstr>
      <vt:lpstr>Παρουσίαση του PowerPoint</vt:lpstr>
      <vt:lpstr>ΑΝΤΙΜΕΤΩΠΙΖΟΝΤΑΣ ΤΗ  Δ. Ε. Π. – Υ.  </vt:lpstr>
      <vt:lpstr>  Γνωστικές διεργασίες επεξεργασίας των πληροφοριών  στα άτομα με Δυσκολίες Μάθησης ή/και ΔΕΠ.-Υ.    ΑΝΔΡΕΑΣ  ΓΡ. ΚΑΝΔΑΡΑΚΗΣ, PhD  ΕΙΔΙΚΟΣ ΨΥΧΟΠΑΙΔΑΓΩΓΟΣ &amp; ΣΥΜΒΟΥΛΟΣ ΟΙΚΟΓΕΝΕΙΑΣ  ΥΠΕΥΘΥΝΟΣ ΤΜΗΜΑΤΟΣ ΨΥΧΟΠΑΙΔΑΓΩΓΙΚΗΣ ΑΝΤΙΜΕΤΩΠΙΣΗΣ ΔΥΣΚΟΛΙΩΝ ΜΑΘΗΣΗΣ ΚΑΙ ΣΥΜΠΕΡΙΦΟΡΑΣ  ΣΤΗΝ ΕΛΛΗΝΙΚΗ ΕΤΑΙΡΕΙΑ ΙΑΤΡΙΚΗΣ ΨΥΧΟΛΟΓΙΑΣ </vt:lpstr>
      <vt:lpstr>Παρουσίαση του PowerPoint</vt:lpstr>
      <vt:lpstr>Παρουσίαση του PowerPoint</vt:lpstr>
      <vt:lpstr>ΣΥΣΤΗΜΑ ΙΕΡΑΡΧΗΣΗΣ ΤΩΝ ΑΝΘΡΩΠΙΝΩΝ ΑΝΑΓΚΩΝ ( Maslow, A., 1968,1971)</vt:lpstr>
      <vt:lpstr>Ανθρώπινη Συμπεριφορά &amp; Μάθηση</vt:lpstr>
      <vt:lpstr>Ο ανθρώπινος νους ως…  Σύστημα Επεξεργασίας Πληροφοριών</vt:lpstr>
      <vt:lpstr>Σύστημα Επεξεργασίας Πληροφοριών,  συνθετική απεικόνιση σύμφωνα με τους Atkinson &amp; Shiffrin (1968), Barkley (1997), Kandarakis &amp; Poulos (2008), Sousa (2011)</vt:lpstr>
      <vt:lpstr>ΔΙΑΣΤΑΣΕΙΣ ΤΗΣ ΒΡΑΧΥΧΡΟΝΗΣ ΜΝΗΜΗΣ</vt:lpstr>
      <vt:lpstr>ΟΙ ΔΥΝΑΤΟΤΗΤΕΣ ΤΗΣ ΕΝΕΡΓΟΥΣ ΜΝΗΜΗΣ ΟΣΟΝ ΑΦΟΡΑ ΤΗ ΣΥΝΕΝΩΣΗ ΠΛΗΡΟΦΟΡΙΩΝ  ΑΝΑΛΟΓΑ ΜΕ ΤΗΝ ΗΛΙΚΙΑ </vt:lpstr>
      <vt:lpstr>ΜΝΗΜΟΝΙΚΑ ΣΥΣΤΗΜΑΤΑ ΚΑΙ ΔΙΑΔΙΚΑΣΙΕΣ ΕΛΕΓΧΟΥ ΤΩΝ ΠΛΗΡΟΦΟΡΙΩΝ (Κολιάδης,2002:423) </vt:lpstr>
      <vt:lpstr>ΒΡΑΧΥΧΡΟΝΗ ΚΑΙ ΜΑΚΡΟΧΡΟΝΗ ΜΝΗΜΗ</vt:lpstr>
      <vt:lpstr>Τι είναι μάθηση;  </vt:lpstr>
      <vt:lpstr>Τι είναι οι στρατηγικές μάθησης;</vt:lpstr>
      <vt:lpstr>ΤΥΠΟΙ ΣΤΡΑΤΗΓΙΚΩΝ ΜΑΘΗΣΗΣ</vt:lpstr>
      <vt:lpstr>ΣΤΡΑΤΗΓΙΚΕΣ ΚΑΙ ΤΕΧΝΙΚΕΣ ΜΑΘΗΣΗΣ (Κολιάδης, 2002:454)</vt:lpstr>
      <vt:lpstr>Παρουσίαση του PowerPoint</vt:lpstr>
      <vt:lpstr>Παρουσίαση του PowerPoint</vt:lpstr>
      <vt:lpstr>Παρουσίαση του PowerPoint</vt:lpstr>
      <vt:lpstr>Παρουσίαση του PowerPoint</vt:lpstr>
      <vt:lpstr>  ΣΥΜΒΟΥΛΕΥΤΙΚΗ  ΓΟΝΕΩΝ κι ΕΚΠΑΙΔΕΥΤΙΚΩΝ   Δρ. Ανδρέας Γρ. Κανδαράκης Ειδικός Ψυχοπαιδαγωγός &amp; Σύμβουλος Οικογένειας Υπεύθυνος Τμήματος «Ψυχοπαιδαγωγικής Αντιμετώπισης Δυσκολιών Μάθησης και Προβλημάτων Συμπεριφοράς» της Ελληνικής Εταιρείας Ιατρικής Ψυχολογίας (https://medicalpsychology.eu/)    </vt:lpstr>
      <vt:lpstr>KAΠΟΙΕΣ ΑΠΟ ΤΙΣ ΣΥΧΝΑ ΕΜΦΑΝΙΖΟΜΕΝΕΣ  ΨΥΧΙΚΕΣ ΔΙΑΤΑΡΑΧΕΣ ΚΑΙ ΔΙΑΤΑΡΑΧΕΣ ΣΥΜΠΕΡΙΦΟΡΑΣ (DSM-IV-TR 2000 A.P.A.)</vt:lpstr>
      <vt:lpstr>Παρουσίαση του PowerPoint</vt:lpstr>
      <vt:lpstr>Η τωρινή μας κατάσταση είναι αποτέλεσμα των χτεσινών μας σκέψεων και οι σημερινές μας σκέψεις  πλάθουν την αυριανή μας ζωή: η ζωή μας είναι δημιούργημα της σκέψης μας Νταμμαπάντα η οδός της αλήθειας (483 π.Χ.)    Γεννηθήκαμε μια φορά και δε γίνεται να γεννηθούμε και δεύτερη, κι είναι  βέβαιο πως δε θα υπάρξουμε ξανά στον αιώνα τον άπαντα. Εσύ όμως, ενώ δεν εξουσιάζεις το αύριο, αναβάλλεις την ευτυχία για αργότερα. Κι η ζωή κυλά με αναβολές, κι ο καθένας μας πεθαίνει μες στις έγνοιες.  Επίκουρου Προσφώνησις 14  (300 π.Χ.)  </vt:lpstr>
      <vt:lpstr>ΘΕΩΡΗΤΙΚΕΣ ΑΠΟΨΕΙΣ ΓΙΑ ΤΗΝ ΚΑΤΑΘΛΙΨΗ</vt:lpstr>
      <vt:lpstr>Η ειδοποιός διαφορά μεταξύ καταθλιπτικών καταστάσεων και διεργασίας του πένθους εντοπίζεται στο ότι στις φυσιολογικές αντιδράσεις θλίψης ενός ατόμου ο εξωτερικός κόσμος βιώνεται ως συρρικνωμένος (π.χ. έχοντας χάσει ένα σημαντικό πρόσωπο), ενώ στις καταθλιπτικές καταστάσεις, αυτό που βιώνεται ως απολεσθέν ή κατεστραμμένο είναι ένα τμήμα του εαυτού. Η θλίψη έρχεται σε κύματα: επεισόδια έντονου πόνου όταν θυμόμαστε την απώλεια, στα οποία παρεμβάλλονται διαστήματα όπου μπορούμε να λειτουργούμε σχεδόν φυσιολογικά. Αντίθετα, η κατάθλιψη είναι αμείλικτη και μας απονεκρώνει. Η διεργασία πένθους τελειώνει με μια σταδιακή ανάκτηση της καλής διάθεσης, ενώ η κατάθλιψη μπορεί να συνεχιστεί επί αόριστον!  (Freud, 1917)</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Αξιολόγηση ψυχικής υγείας…</vt:lpstr>
      <vt:lpstr>Τα βασικά ατοµικά χαρακτηριστικά πού συνθέτουν τη ψυχική υγεία</vt:lpstr>
      <vt:lpstr>Παρουσίαση του PowerPoint</vt:lpstr>
      <vt:lpstr>Παρουσίαση του PowerPoint</vt:lpstr>
      <vt:lpstr>ΓΝΩΣΙΑΚΗ ΘΕΡΑΠΕΙΑ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ΣΧΕΣΗ ΣΥΓΚΕΚΡΙΜΕΝΩΝ ΕΜΠΕΙΡΙΩΝ ΤΗΣ ΠΑΙΔΙΚΗΣ ΗΛΙΚΙΑΣ ΜΕ ΣΥΓΧΡΟΝΟΥΣ ΦΟΒΟΥΣ ΚΑΙ ΥΠΟΒΟΣΚΟΥΣΕΣ ΠΕΠΟΙΘΗΣΕΙΣ (Beck et.al., 1985:292)</vt:lpstr>
      <vt:lpstr>Παρουσίαση του PowerPoint</vt:lpstr>
      <vt:lpstr>Παρουσίαση του PowerPoint</vt:lpstr>
      <vt:lpstr>ΗΜΕΡΟΛΟΓΙΟ ΔΥΣΛΕΙΤΟΥΡΓΙΚΩΝ ΣΚΕΨΕΩΝ</vt:lpstr>
      <vt:lpstr>Παρουσίαση του PowerPoint</vt:lpstr>
      <vt:lpstr>Ο ΚΥΚΛΟΣ ΤΟΥ ΜΗΧΑΝΙΣΜΟΥ ΕΠΙΒΕΒΑΙΩΣΗΣ ΤΩΝ ΠΡΟΣΔΟΚΙΩΝ (ΕΚΠΑΙΔΕΥΤΙΚΩΝ ΚΑΙ ΓΟΝΕΩΝ)</vt:lpstr>
      <vt:lpstr>Παρουσίαση του PowerPoint</vt:lpstr>
      <vt:lpstr>Παρουσίαση του PowerPoint</vt:lpstr>
      <vt:lpstr>Παρουσίαση του PowerPoint</vt:lpstr>
      <vt:lpstr>ΤΕΧΝΙΚΕΣ ΑΝΤΙΜΕΤΩΠΙΣΗΣ ΠΡΟΒΛΗΜΑΤΩΝ ΣΥΜΠΕΡΙΦΟΡΑΣ ΤΩΝ ΑΓΟΡΙΩΝ</vt:lpstr>
      <vt:lpstr>Η ΔΕΞΙΟΤΗΤΑ ΤΗΣ ΕΝΕΡΓΗΤΙΚΗΣ ΑΚΡΟΑΣΗΣ</vt:lpstr>
      <vt:lpstr>Παρουσίαση του PowerPoint</vt:lpstr>
      <vt:lpstr>Παραδοσιακή και Ψυχοπαιδαγωγική ψυχολογική αξιολόγηση Π.Σ. ή/και Μ.Δ</vt:lpstr>
      <vt:lpstr>Τομείς όπου το σχολείο οφείλει να δράσει και πιθανές ενέργειες στις οποίες μπορεί να προβεί προκειμένου να αντιμετωπίσει τα προβλήματα συμπεριφοράς των μαθητών του.</vt:lpstr>
      <vt:lpstr>Παρουσίαση του PowerPoint</vt:lpstr>
      <vt:lpstr>Παρουσίαση του PowerPoint</vt:lpstr>
      <vt:lpstr>Παρουσίαση του PowerPoint</vt:lpstr>
      <vt:lpstr>Παρουσίαση του PowerPoint</vt:lpstr>
      <vt:lpstr>Βιβλιογραφικές Αναφορές</vt:lpstr>
      <vt:lpstr>Βιβλιογραφικές Αναφορές</vt:lpstr>
      <vt:lpstr>ΠΗΓΕΣ ΓΙΑ ΠΕΡΙΣΣΟΤΕΡΕΣ ΠΛΗΡΟΦΟΡΙΕΣ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Σύγχρονη διδακτική και παιδαγωγική των ατόμων με Δυσκολίες Μάθησης ή/και Προβλήματα Συμπεριφοράς</dc:title>
  <dc:creator>Andreas Kandarakis</dc:creator>
  <cp:lastModifiedBy>Andreas Kandarakis</cp:lastModifiedBy>
  <cp:revision>19</cp:revision>
  <dcterms:created xsi:type="dcterms:W3CDTF">2022-01-27T18:32:26Z</dcterms:created>
  <dcterms:modified xsi:type="dcterms:W3CDTF">2022-09-22T15:57:26Z</dcterms:modified>
</cp:coreProperties>
</file>