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6" r:id="rId4"/>
    <p:sldId id="268" r:id="rId5"/>
    <p:sldId id="272" r:id="rId6"/>
    <p:sldId id="270" r:id="rId7"/>
    <p:sldId id="267" r:id="rId8"/>
    <p:sldId id="271" r:id="rId9"/>
    <p:sldId id="265" r:id="rId10"/>
    <p:sldId id="273" r:id="rId11"/>
    <p:sldId id="274" r:id="rId12"/>
    <p:sldId id="257" r:id="rId13"/>
    <p:sldId id="260" r:id="rId14"/>
    <p:sldId id="258" r:id="rId15"/>
    <p:sldId id="261" r:id="rId16"/>
    <p:sldId id="262" r:id="rId17"/>
    <p:sldId id="263" r:id="rId18"/>
    <p:sldId id="264" r:id="rId19"/>
    <p:sldId id="275" r:id="rId20"/>
    <p:sldId id="276"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138" y="3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0192C8D-B62B-415E-A3D8-7866F89DAE81}" type="datetimeFigureOut">
              <a:rPr lang="el-GR" smtClean="0"/>
              <a:t>23/5/2021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B4D837E-B720-42EF-9A1A-2032A47066BF}" type="slidenum">
              <a:rPr lang="el-GR" smtClean="0"/>
              <a:t>‹#›</a:t>
            </a:fld>
            <a:endParaRPr lang="el-GR"/>
          </a:p>
        </p:txBody>
      </p:sp>
    </p:spTree>
    <p:extLst>
      <p:ext uri="{BB962C8B-B14F-4D97-AF65-F5344CB8AC3E}">
        <p14:creationId xmlns:p14="http://schemas.microsoft.com/office/powerpoint/2010/main" val="228963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0192C8D-B62B-415E-A3D8-7866F89DAE81}" type="datetimeFigureOut">
              <a:rPr lang="el-GR" smtClean="0"/>
              <a:t>23/5/2021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B4D837E-B720-42EF-9A1A-2032A47066BF}" type="slidenum">
              <a:rPr lang="el-GR" smtClean="0"/>
              <a:t>‹#›</a:t>
            </a:fld>
            <a:endParaRPr lang="el-GR"/>
          </a:p>
        </p:txBody>
      </p:sp>
    </p:spTree>
    <p:extLst>
      <p:ext uri="{BB962C8B-B14F-4D97-AF65-F5344CB8AC3E}">
        <p14:creationId xmlns:p14="http://schemas.microsoft.com/office/powerpoint/2010/main" val="145034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0192C8D-B62B-415E-A3D8-7866F89DAE81}" type="datetimeFigureOut">
              <a:rPr lang="el-GR" smtClean="0"/>
              <a:t>23/5/2021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B4D837E-B720-42EF-9A1A-2032A47066BF}" type="slidenum">
              <a:rPr lang="el-GR" smtClean="0"/>
              <a:t>‹#›</a:t>
            </a:fld>
            <a:endParaRPr lang="el-GR"/>
          </a:p>
        </p:txBody>
      </p:sp>
    </p:spTree>
    <p:extLst>
      <p:ext uri="{BB962C8B-B14F-4D97-AF65-F5344CB8AC3E}">
        <p14:creationId xmlns:p14="http://schemas.microsoft.com/office/powerpoint/2010/main" val="318774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0192C8D-B62B-415E-A3D8-7866F89DAE81}" type="datetimeFigureOut">
              <a:rPr lang="el-GR" smtClean="0"/>
              <a:t>23/5/2021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B4D837E-B720-42EF-9A1A-2032A47066BF}" type="slidenum">
              <a:rPr lang="el-GR" smtClean="0"/>
              <a:t>‹#›</a:t>
            </a:fld>
            <a:endParaRPr lang="el-GR"/>
          </a:p>
        </p:txBody>
      </p:sp>
    </p:spTree>
    <p:extLst>
      <p:ext uri="{BB962C8B-B14F-4D97-AF65-F5344CB8AC3E}">
        <p14:creationId xmlns:p14="http://schemas.microsoft.com/office/powerpoint/2010/main" val="358076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0192C8D-B62B-415E-A3D8-7866F89DAE81}" type="datetimeFigureOut">
              <a:rPr lang="el-GR" smtClean="0"/>
              <a:t>23/5/2021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B4D837E-B720-42EF-9A1A-2032A47066BF}" type="slidenum">
              <a:rPr lang="el-GR" smtClean="0"/>
              <a:t>‹#›</a:t>
            </a:fld>
            <a:endParaRPr lang="el-GR"/>
          </a:p>
        </p:txBody>
      </p:sp>
    </p:spTree>
    <p:extLst>
      <p:ext uri="{BB962C8B-B14F-4D97-AF65-F5344CB8AC3E}">
        <p14:creationId xmlns:p14="http://schemas.microsoft.com/office/powerpoint/2010/main" val="321396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0192C8D-B62B-415E-A3D8-7866F89DAE81}" type="datetimeFigureOut">
              <a:rPr lang="el-GR" smtClean="0"/>
              <a:t>23/5/2021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B4D837E-B720-42EF-9A1A-2032A47066BF}" type="slidenum">
              <a:rPr lang="el-GR" smtClean="0"/>
              <a:t>‹#›</a:t>
            </a:fld>
            <a:endParaRPr lang="el-GR"/>
          </a:p>
        </p:txBody>
      </p:sp>
    </p:spTree>
    <p:extLst>
      <p:ext uri="{BB962C8B-B14F-4D97-AF65-F5344CB8AC3E}">
        <p14:creationId xmlns:p14="http://schemas.microsoft.com/office/powerpoint/2010/main" val="18697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0192C8D-B62B-415E-A3D8-7866F89DAE81}" type="datetimeFigureOut">
              <a:rPr lang="el-GR" smtClean="0"/>
              <a:t>23/5/2021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B4D837E-B720-42EF-9A1A-2032A47066BF}" type="slidenum">
              <a:rPr lang="el-GR" smtClean="0"/>
              <a:t>‹#›</a:t>
            </a:fld>
            <a:endParaRPr lang="el-GR"/>
          </a:p>
        </p:txBody>
      </p:sp>
    </p:spTree>
    <p:extLst>
      <p:ext uri="{BB962C8B-B14F-4D97-AF65-F5344CB8AC3E}">
        <p14:creationId xmlns:p14="http://schemas.microsoft.com/office/powerpoint/2010/main" val="170910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0192C8D-B62B-415E-A3D8-7866F89DAE81}" type="datetimeFigureOut">
              <a:rPr lang="el-GR" smtClean="0"/>
              <a:t>23/5/2021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B4D837E-B720-42EF-9A1A-2032A47066BF}" type="slidenum">
              <a:rPr lang="el-GR" smtClean="0"/>
              <a:t>‹#›</a:t>
            </a:fld>
            <a:endParaRPr lang="el-GR"/>
          </a:p>
        </p:txBody>
      </p:sp>
    </p:spTree>
    <p:extLst>
      <p:ext uri="{BB962C8B-B14F-4D97-AF65-F5344CB8AC3E}">
        <p14:creationId xmlns:p14="http://schemas.microsoft.com/office/powerpoint/2010/main" val="370216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0192C8D-B62B-415E-A3D8-7866F89DAE81}" type="datetimeFigureOut">
              <a:rPr lang="el-GR" smtClean="0"/>
              <a:t>23/5/2021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B4D837E-B720-42EF-9A1A-2032A47066BF}" type="slidenum">
              <a:rPr lang="el-GR" smtClean="0"/>
              <a:t>‹#›</a:t>
            </a:fld>
            <a:endParaRPr lang="el-GR"/>
          </a:p>
        </p:txBody>
      </p:sp>
    </p:spTree>
    <p:extLst>
      <p:ext uri="{BB962C8B-B14F-4D97-AF65-F5344CB8AC3E}">
        <p14:creationId xmlns:p14="http://schemas.microsoft.com/office/powerpoint/2010/main" val="21149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0192C8D-B62B-415E-A3D8-7866F89DAE81}" type="datetimeFigureOut">
              <a:rPr lang="el-GR" smtClean="0"/>
              <a:t>23/5/2021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B4D837E-B720-42EF-9A1A-2032A47066BF}" type="slidenum">
              <a:rPr lang="el-GR" smtClean="0"/>
              <a:t>‹#›</a:t>
            </a:fld>
            <a:endParaRPr lang="el-GR"/>
          </a:p>
        </p:txBody>
      </p:sp>
    </p:spTree>
    <p:extLst>
      <p:ext uri="{BB962C8B-B14F-4D97-AF65-F5344CB8AC3E}">
        <p14:creationId xmlns:p14="http://schemas.microsoft.com/office/powerpoint/2010/main" val="131879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0192C8D-B62B-415E-A3D8-7866F89DAE81}" type="datetimeFigureOut">
              <a:rPr lang="el-GR" smtClean="0"/>
              <a:t>23/5/2021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B4D837E-B720-42EF-9A1A-2032A47066BF}" type="slidenum">
              <a:rPr lang="el-GR" smtClean="0"/>
              <a:t>‹#›</a:t>
            </a:fld>
            <a:endParaRPr lang="el-GR"/>
          </a:p>
        </p:txBody>
      </p:sp>
    </p:spTree>
    <p:extLst>
      <p:ext uri="{BB962C8B-B14F-4D97-AF65-F5344CB8AC3E}">
        <p14:creationId xmlns:p14="http://schemas.microsoft.com/office/powerpoint/2010/main" val="93933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92C8D-B62B-415E-A3D8-7866F89DAE81}" type="datetimeFigureOut">
              <a:rPr lang="el-GR" smtClean="0"/>
              <a:t>23/5/2021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D837E-B720-42EF-9A1A-2032A47066BF}" type="slidenum">
              <a:rPr lang="el-GR" smtClean="0"/>
              <a:t>‹#›</a:t>
            </a:fld>
            <a:endParaRPr lang="el-GR"/>
          </a:p>
        </p:txBody>
      </p:sp>
    </p:spTree>
    <p:extLst>
      <p:ext uri="{BB962C8B-B14F-4D97-AF65-F5344CB8AC3E}">
        <p14:creationId xmlns:p14="http://schemas.microsoft.com/office/powerpoint/2010/main" val="34611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0.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210687" y="655320"/>
            <a:ext cx="5734050" cy="3810000"/>
          </a:xfrm>
          <a:prstGeom prst="rect">
            <a:avLst/>
          </a:prstGeom>
          <a:ln>
            <a:noFill/>
          </a:ln>
          <a:effectLst>
            <a:softEdge rad="112500"/>
          </a:effectLst>
        </p:spPr>
      </p:pic>
      <p:sp>
        <p:nvSpPr>
          <p:cNvPr id="3" name="TextBox 2"/>
          <p:cNvSpPr txBox="1"/>
          <p:nvPr/>
        </p:nvSpPr>
        <p:spPr>
          <a:xfrm>
            <a:off x="3456432" y="5358384"/>
            <a:ext cx="6571488" cy="1015663"/>
          </a:xfrm>
          <a:prstGeom prst="rect">
            <a:avLst/>
          </a:prstGeom>
          <a:noFill/>
        </p:spPr>
        <p:txBody>
          <a:bodyPr wrap="square" rtlCol="0">
            <a:spAutoFit/>
          </a:bodyPr>
          <a:lstStyle/>
          <a:p>
            <a:pPr algn="ctr"/>
            <a:r>
              <a:rPr lang="el-GR" sz="2000" b="1" dirty="0" smtClean="0">
                <a:solidFill>
                  <a:srgbClr val="C00000"/>
                </a:solidFill>
              </a:rPr>
              <a:t>Ρυθμός και Κίνηση Θεωρία Μάθημα 9</a:t>
            </a:r>
            <a:r>
              <a:rPr lang="el-GR" sz="2000" b="1" baseline="30000" dirty="0" smtClean="0">
                <a:solidFill>
                  <a:srgbClr val="C00000"/>
                </a:solidFill>
              </a:rPr>
              <a:t>ο</a:t>
            </a:r>
            <a:r>
              <a:rPr lang="el-GR" sz="2000" b="1" dirty="0" smtClean="0">
                <a:solidFill>
                  <a:srgbClr val="C00000"/>
                </a:solidFill>
              </a:rPr>
              <a:t> </a:t>
            </a:r>
          </a:p>
          <a:p>
            <a:pPr algn="ctr"/>
            <a:r>
              <a:rPr lang="el-GR" sz="2000" b="1" dirty="0" smtClean="0">
                <a:solidFill>
                  <a:srgbClr val="C00000"/>
                </a:solidFill>
              </a:rPr>
              <a:t>Α) μέρος: Ρυθμοί</a:t>
            </a:r>
          </a:p>
          <a:p>
            <a:pPr algn="ctr"/>
            <a:r>
              <a:rPr lang="el-GR" sz="2000" b="1" dirty="0" smtClean="0">
                <a:solidFill>
                  <a:srgbClr val="C00000"/>
                </a:solidFill>
              </a:rPr>
              <a:t>Β) μέρος: Σχεδιάζοντας ένα μάθημα Δημιουργικής Κίνησης</a:t>
            </a:r>
            <a:endParaRPr lang="el-GR" sz="2000" b="1" dirty="0">
              <a:solidFill>
                <a:srgbClr val="C00000"/>
              </a:solidFill>
            </a:endParaRPr>
          </a:p>
        </p:txBody>
      </p:sp>
    </p:spTree>
    <p:extLst>
      <p:ext uri="{BB962C8B-B14F-4D97-AF65-F5344CB8AC3E}">
        <p14:creationId xmlns:p14="http://schemas.microsoft.com/office/powerpoint/2010/main" val="1614437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362200" y="1251857"/>
            <a:ext cx="8055429" cy="3450772"/>
          </a:xfrm>
          <a:prstGeom prst="rect">
            <a:avLst/>
          </a:prstGeom>
        </p:spPr>
      </p:pic>
    </p:spTree>
    <p:extLst>
      <p:ext uri="{BB962C8B-B14F-4D97-AF65-F5344CB8AC3E}">
        <p14:creationId xmlns:p14="http://schemas.microsoft.com/office/powerpoint/2010/main" val="134162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698172" y="2275114"/>
            <a:ext cx="7668616" cy="1422133"/>
          </a:xfrm>
          <a:prstGeom prst="rect">
            <a:avLst/>
          </a:prstGeom>
        </p:spPr>
      </p:pic>
      <p:pic>
        <p:nvPicPr>
          <p:cNvPr id="3" name="Εικόνα 2"/>
          <p:cNvPicPr>
            <a:picLocks noChangeAspect="1"/>
          </p:cNvPicPr>
          <p:nvPr/>
        </p:nvPicPr>
        <p:blipFill>
          <a:blip r:embed="rId3"/>
          <a:stretch>
            <a:fillRect/>
          </a:stretch>
        </p:blipFill>
        <p:spPr>
          <a:xfrm>
            <a:off x="1698172" y="4018516"/>
            <a:ext cx="6151397" cy="1237595"/>
          </a:xfrm>
          <a:prstGeom prst="rect">
            <a:avLst/>
          </a:prstGeom>
        </p:spPr>
      </p:pic>
    </p:spTree>
    <p:extLst>
      <p:ext uri="{BB962C8B-B14F-4D97-AF65-F5344CB8AC3E}">
        <p14:creationId xmlns:p14="http://schemas.microsoft.com/office/powerpoint/2010/main" val="3584952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4"/>
          <a:stretch>
            <a:fillRect/>
          </a:stretch>
        </p:blipFill>
        <p:spPr>
          <a:xfrm>
            <a:off x="4376737" y="923544"/>
            <a:ext cx="3438525" cy="3511296"/>
          </a:xfrm>
          <a:prstGeom prst="rect">
            <a:avLst/>
          </a:prstGeom>
        </p:spPr>
      </p:pic>
      <p:pic>
        <p:nvPicPr>
          <p:cNvPr id="3" name="track14Χιόνι_χιόνι_χιόνισε_1_2__">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16517" y="2123821"/>
            <a:ext cx="487363" cy="487363"/>
          </a:xfrm>
          <a:prstGeom prst="rect">
            <a:avLst/>
          </a:prstGeom>
        </p:spPr>
      </p:pic>
      <p:sp>
        <p:nvSpPr>
          <p:cNvPr id="5" name="TextBox 4"/>
          <p:cNvSpPr txBox="1"/>
          <p:nvPr/>
        </p:nvSpPr>
        <p:spPr>
          <a:xfrm>
            <a:off x="320040" y="585216"/>
            <a:ext cx="2535936" cy="369332"/>
          </a:xfrm>
          <a:prstGeom prst="rect">
            <a:avLst/>
          </a:prstGeom>
          <a:noFill/>
        </p:spPr>
        <p:txBody>
          <a:bodyPr wrap="square" rtlCol="0">
            <a:spAutoFit/>
          </a:bodyPr>
          <a:lstStyle/>
          <a:p>
            <a:r>
              <a:rPr lang="el-GR" dirty="0" smtClean="0"/>
              <a:t>Θέμα: Το χιόνι</a:t>
            </a:r>
            <a:endParaRPr lang="el-GR" dirty="0"/>
          </a:p>
        </p:txBody>
      </p:sp>
    </p:spTree>
    <p:extLst>
      <p:ext uri="{BB962C8B-B14F-4D97-AF65-F5344CB8AC3E}">
        <p14:creationId xmlns:p14="http://schemas.microsoft.com/office/powerpoint/2010/main" val="20473631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275" fill="hold"/>
                                        <p:tgtEl>
                                          <p:spTgt spid="3"/>
                                        </p:tgtEl>
                                      </p:cBhvr>
                                    </p:cmd>
                                  </p:childTnLst>
                                </p:cTn>
                              </p:par>
                            </p:childTnLst>
                          </p:cTn>
                        </p:par>
                      </p:childTnLst>
                    </p:cTn>
                  </p:par>
                </p:childTnLst>
              </p:cTn>
              <p:nextCondLst>
                <p:cond evt="onClick" delay="0">
                  <p:tgtEl>
                    <p:spTgt spid="3"/>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4" cstate="print">
            <a:extLst>
              <a:ext uri="{28A0092B-C50C-407E-A947-70E740481C1C}">
                <a14:useLocalDpi xmlns:a14="http://schemas.microsoft.com/office/drawing/2010/main" val="0"/>
              </a:ext>
            </a:extLst>
          </a:blip>
          <a:srcRect b="57867"/>
          <a:stretch/>
        </p:blipFill>
        <p:spPr>
          <a:xfrm>
            <a:off x="804672" y="905256"/>
            <a:ext cx="9793224" cy="4498848"/>
          </a:xfrm>
          <a:prstGeom prst="rect">
            <a:avLst/>
          </a:prstGeom>
        </p:spPr>
      </p:pic>
      <p:pic>
        <p:nvPicPr>
          <p:cNvPr id="3" name="track14Χιόνι_χιόνι_χιόνισε_1_2__">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89085" y="5160422"/>
            <a:ext cx="487363" cy="487363"/>
          </a:xfrm>
          <a:prstGeom prst="rect">
            <a:avLst/>
          </a:prstGeom>
        </p:spPr>
      </p:pic>
    </p:spTree>
    <p:extLst>
      <p:ext uri="{BB962C8B-B14F-4D97-AF65-F5344CB8AC3E}">
        <p14:creationId xmlns:p14="http://schemas.microsoft.com/office/powerpoint/2010/main" val="23560539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27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66700" y="0"/>
            <a:ext cx="11074400" cy="5940088"/>
          </a:xfrm>
          <a:prstGeom prst="rect">
            <a:avLst/>
          </a:prstGeom>
        </p:spPr>
        <p:txBody>
          <a:bodyPr wrap="square">
            <a:spAutoFit/>
          </a:bodyPr>
          <a:lstStyle/>
          <a:p>
            <a:pPr algn="just"/>
            <a:r>
              <a:rPr lang="el-GR" sz="2000" b="1" dirty="0" smtClean="0"/>
              <a:t>Α) Μουσική ακρόαση και εκτέλεση </a:t>
            </a:r>
          </a:p>
          <a:p>
            <a:pPr algn="just"/>
            <a:r>
              <a:rPr lang="el-GR" sz="2000" b="1" dirty="0" smtClean="0"/>
              <a:t>Στόχος:</a:t>
            </a:r>
          </a:p>
          <a:p>
            <a:pPr algn="just"/>
            <a:r>
              <a:rPr lang="el-GR" sz="2000" dirty="0" smtClean="0"/>
              <a:t>Γνωρίζουμε το ρυθμό 5/8, μέσα από το λόγο, το βηματισμό, το χτύπημα στα κρουστά, το τραγούδι</a:t>
            </a:r>
          </a:p>
          <a:p>
            <a:pPr algn="just"/>
            <a:r>
              <a:rPr lang="el-GR" sz="2000" b="1" dirty="0" smtClean="0"/>
              <a:t>Δραστηριότητες:</a:t>
            </a:r>
          </a:p>
          <a:p>
            <a:pPr marL="285750" indent="-285750" algn="just">
              <a:buFont typeface="Wingdings" panose="05000000000000000000" pitchFamily="2" charset="2"/>
              <a:buChar char="ü"/>
            </a:pPr>
            <a:r>
              <a:rPr lang="el-GR" sz="2000" dirty="0" smtClean="0"/>
              <a:t>Βρίσκουμε </a:t>
            </a:r>
            <a:r>
              <a:rPr lang="el-GR" sz="2000" dirty="0"/>
              <a:t>λέξεις και φράσεις που να ταιριάζουν στο μέτρο των 5/8: «χιόνισε-χιόνι», </a:t>
            </a:r>
            <a:r>
              <a:rPr lang="el-GR" sz="2000" dirty="0" smtClean="0"/>
              <a:t>«ήρθε </a:t>
            </a:r>
            <a:r>
              <a:rPr lang="el-GR" sz="2000" dirty="0"/>
              <a:t>το–κρύο». Λέμε τις λέξεις ή τις φράσεις και χτυπάμε τον ρυθμό τους, τονίζοντας την 1η και την 4η συλλαβή. </a:t>
            </a:r>
            <a:endParaRPr lang="el-GR" sz="2000" dirty="0" smtClean="0"/>
          </a:p>
          <a:p>
            <a:pPr marL="285750" indent="-285750" algn="just">
              <a:buFont typeface="Wingdings" panose="05000000000000000000" pitchFamily="2" charset="2"/>
              <a:buChar char="ü"/>
            </a:pPr>
            <a:r>
              <a:rPr lang="el-GR" sz="2000" dirty="0"/>
              <a:t>Π</a:t>
            </a:r>
            <a:r>
              <a:rPr lang="el-GR" sz="2000" dirty="0" smtClean="0"/>
              <a:t>ροτρέπουμε τα παιδιά να περπατούν ελεύθερα στο χώρο, </a:t>
            </a:r>
            <a:r>
              <a:rPr lang="el-GR" sz="2000" dirty="0"/>
              <a:t>συντονίζοντας το βήμα τους με τον ρυθμό των </a:t>
            </a:r>
            <a:r>
              <a:rPr lang="el-GR" sz="2000" dirty="0" smtClean="0"/>
              <a:t>5/8, τον οποίο χτυπάμε εμείς στο τύμπανο, τέταρτο </a:t>
            </a:r>
            <a:r>
              <a:rPr lang="el-GR" sz="2000" dirty="0" err="1"/>
              <a:t>παρεστιγμένο</a:t>
            </a:r>
            <a:r>
              <a:rPr lang="el-GR" sz="2000" dirty="0"/>
              <a:t> και </a:t>
            </a:r>
            <a:r>
              <a:rPr lang="el-GR" sz="2000" dirty="0" smtClean="0"/>
              <a:t>τέταρτο. </a:t>
            </a:r>
          </a:p>
          <a:p>
            <a:pPr marL="285750" indent="-285750" algn="just">
              <a:buFont typeface="Wingdings" panose="05000000000000000000" pitchFamily="2" charset="2"/>
              <a:buChar char="ü"/>
            </a:pPr>
            <a:r>
              <a:rPr lang="el-GR" sz="2000" dirty="0" smtClean="0"/>
              <a:t>Στη </a:t>
            </a:r>
            <a:r>
              <a:rPr lang="el-GR" sz="2000" dirty="0"/>
              <a:t>συνέχεια </a:t>
            </a:r>
            <a:r>
              <a:rPr lang="el-GR" sz="2000" dirty="0" smtClean="0"/>
              <a:t>φοράμε στους καρπούς των παιδιών κουδουνάκια. Τα παιδιά χορεύουν ελεύθερα στο χώρο ενώ εμείς τραγουδάμε τη μελωδία και σείουμε τα κουδουνάκια στους </a:t>
            </a:r>
            <a:r>
              <a:rPr lang="el-GR" sz="2000" dirty="0" err="1" smtClean="0"/>
              <a:t>μικροκτύπους</a:t>
            </a:r>
            <a:r>
              <a:rPr lang="el-GR" sz="2000" dirty="0" smtClean="0"/>
              <a:t> των 5/8, </a:t>
            </a:r>
            <a:r>
              <a:rPr lang="el-GR" sz="2000" dirty="0"/>
              <a:t>όλα τα όγδοα (Τι-τι-τι, Τι-τι), τονίζοντας το 1ο και 4ο όγδοο. </a:t>
            </a:r>
            <a:endParaRPr lang="el-GR" sz="2000" dirty="0" smtClean="0"/>
          </a:p>
          <a:p>
            <a:pPr marL="285750" indent="-285750" algn="just">
              <a:buFont typeface="Wingdings" panose="05000000000000000000" pitchFamily="2" charset="2"/>
              <a:buChar char="ü"/>
            </a:pPr>
            <a:r>
              <a:rPr lang="el-GR" sz="2000" dirty="0" smtClean="0"/>
              <a:t>Παίζουμε </a:t>
            </a:r>
            <a:r>
              <a:rPr lang="el-GR" sz="2000" dirty="0"/>
              <a:t>και τραγουδάμε το Χιόνι, χιόνι, χιόνισε (κείμενο δημοτικό, μελωδία: Π. </a:t>
            </a:r>
            <a:r>
              <a:rPr lang="el-GR" sz="2000" dirty="0" err="1"/>
              <a:t>Ματέυ</a:t>
            </a:r>
            <a:r>
              <a:rPr lang="el-GR" sz="2000" dirty="0"/>
              <a:t>). Το παραπάνω τραγούδι πρέπει πρώτα να το απαγγείλουν τα παιδιά ομαδικά, κρατώντας τον ρυθμό της μουσικής. Η απαγγελία πρέπει να γίνει πολύ σιγανά, σχεδόν ψιθυριστά. Έπειτα προτρέπουμε τα παιδιά να το τραγουδήσουν με πολύ σιγανή φωνή και, τελικά, τα αφήνουμε να βρουν τον δικό τους τρόπο να το αποδώσουν με κινήσεις, ιδίως την τελευταία φράση, όλα τα κουκούλωσε (διδασκαλία: Π. </a:t>
            </a:r>
            <a:r>
              <a:rPr lang="el-GR" sz="2000" dirty="0" err="1"/>
              <a:t>Ματέυ</a:t>
            </a:r>
            <a:r>
              <a:rPr lang="el-GR" sz="2000" dirty="0" smtClean="0"/>
              <a:t>)</a:t>
            </a:r>
          </a:p>
          <a:p>
            <a:pPr marL="285750" indent="-285750" algn="just">
              <a:buFont typeface="Wingdings" panose="05000000000000000000" pitchFamily="2" charset="2"/>
              <a:buChar char="ü"/>
            </a:pPr>
            <a:endParaRPr lang="el-GR" sz="2000" dirty="0"/>
          </a:p>
          <a:p>
            <a:pPr algn="just"/>
            <a:r>
              <a:rPr lang="el-GR" sz="2000" dirty="0" smtClean="0"/>
              <a:t>Πηγή: Παιδαγωγικό Ινστιτούτο, βιβλίο Μουσικής Α και  Β΄ Δημοτικού (Βιβλίο εκπαιδευτικού)</a:t>
            </a:r>
            <a:endParaRPr lang="el-GR" sz="2000" dirty="0"/>
          </a:p>
        </p:txBody>
      </p:sp>
    </p:spTree>
    <p:extLst>
      <p:ext uri="{BB962C8B-B14F-4D97-AF65-F5344CB8AC3E}">
        <p14:creationId xmlns:p14="http://schemas.microsoft.com/office/powerpoint/2010/main" val="343880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48640" y="548640"/>
            <a:ext cx="10451592" cy="4093428"/>
          </a:xfrm>
          <a:prstGeom prst="rect">
            <a:avLst/>
          </a:prstGeom>
        </p:spPr>
        <p:txBody>
          <a:bodyPr wrap="square">
            <a:spAutoFit/>
          </a:bodyPr>
          <a:lstStyle/>
          <a:p>
            <a:pPr lvl="0" algn="just"/>
            <a:r>
              <a:rPr lang="el-GR" sz="2000" b="1" dirty="0" smtClean="0">
                <a:solidFill>
                  <a:prstClr val="black"/>
                </a:solidFill>
              </a:rPr>
              <a:t>Β) Δημιουργική κίνηση και αυτοσχεδιασμός</a:t>
            </a:r>
          </a:p>
          <a:p>
            <a:pPr lvl="0" algn="just"/>
            <a:endParaRPr lang="el-GR" sz="2000" b="1" dirty="0" smtClean="0">
              <a:solidFill>
                <a:prstClr val="black"/>
              </a:solidFill>
            </a:endParaRPr>
          </a:p>
          <a:p>
            <a:pPr lvl="0" algn="just"/>
            <a:r>
              <a:rPr lang="el-GR" sz="2000" b="1" dirty="0" smtClean="0">
                <a:solidFill>
                  <a:prstClr val="black"/>
                </a:solidFill>
              </a:rPr>
              <a:t>Σκοπός:</a:t>
            </a:r>
            <a:r>
              <a:rPr lang="el-GR" sz="2000" b="1" dirty="0">
                <a:latin typeface="Calibri" panose="020F0502020204030204" pitchFamily="34" charset="0"/>
                <a:ea typeface="Times New Roman" panose="02020603050405020304" pitchFamily="18" charset="0"/>
                <a:cs typeface="Times New Roman" panose="02020603050405020304" pitchFamily="18" charset="0"/>
              </a:rPr>
              <a:t> </a:t>
            </a:r>
            <a:r>
              <a:rPr lang="el-GR" sz="2000" dirty="0">
                <a:latin typeface="Calibri" panose="020F0502020204030204" pitchFamily="34" charset="0"/>
                <a:ea typeface="Times New Roman" panose="02020603050405020304" pitchFamily="18" charset="0"/>
                <a:cs typeface="Times New Roman" panose="02020603050405020304" pitchFamily="18" charset="0"/>
              </a:rPr>
              <a:t>Σκοπός της δημιουργικής κίνησης και του χορού είναι να δώσουν ευκαιρίες στο παιδί να αναπτύξει μια σταδιακά αυξανόμενη επίγνωση των σωματικών του δυνατοτήτων και να αποκτήσει αυτοπεποίθηση στην ικανότητά του να </a:t>
            </a:r>
            <a:r>
              <a:rPr lang="el-GR" sz="2000" dirty="0" smtClean="0">
                <a:latin typeface="Calibri" panose="020F0502020204030204" pitchFamily="34" charset="0"/>
                <a:ea typeface="Times New Roman" panose="02020603050405020304" pitchFamily="18" charset="0"/>
                <a:cs typeface="Times New Roman" panose="02020603050405020304" pitchFamily="18" charset="0"/>
              </a:rPr>
              <a:t>εκφράζεται </a:t>
            </a:r>
            <a:r>
              <a:rPr lang="el-GR" sz="2000" dirty="0">
                <a:latin typeface="Calibri" panose="020F0502020204030204" pitchFamily="34" charset="0"/>
                <a:ea typeface="Times New Roman" panose="02020603050405020304" pitchFamily="18" charset="0"/>
                <a:cs typeface="Times New Roman" panose="02020603050405020304" pitchFamily="18" charset="0"/>
              </a:rPr>
              <a:t>δημιουργικά μέσα από το σώμα </a:t>
            </a:r>
            <a:r>
              <a:rPr lang="el-GR" sz="2000" dirty="0" smtClean="0">
                <a:latin typeface="Calibri" panose="020F0502020204030204" pitchFamily="34" charset="0"/>
                <a:ea typeface="Times New Roman" panose="02020603050405020304" pitchFamily="18" charset="0"/>
                <a:cs typeface="Times New Roman" panose="02020603050405020304" pitchFamily="18" charset="0"/>
              </a:rPr>
              <a:t>του.</a:t>
            </a:r>
          </a:p>
          <a:p>
            <a:pPr lvl="0" algn="just"/>
            <a:endParaRPr lang="el-GR" sz="2000" dirty="0">
              <a:solidFill>
                <a:prstClr val="black"/>
              </a:solidFill>
            </a:endParaRPr>
          </a:p>
          <a:p>
            <a:pPr lvl="0" algn="just"/>
            <a:r>
              <a:rPr lang="el-GR" sz="2000" dirty="0" smtClean="0">
                <a:solidFill>
                  <a:prstClr val="black"/>
                </a:solidFill>
              </a:rPr>
              <a:t>Η διαδικασία του σχεδιασμού περιλαμβάνει πέντε στάδια:</a:t>
            </a:r>
          </a:p>
          <a:p>
            <a:pPr lvl="0" algn="just"/>
            <a:endParaRPr lang="el-GR" sz="2000" dirty="0" smtClean="0">
              <a:solidFill>
                <a:prstClr val="black"/>
              </a:solidFill>
            </a:endParaRPr>
          </a:p>
          <a:p>
            <a:pPr marL="342900" lvl="0" indent="-342900" algn="just">
              <a:buFont typeface="Wingdings" panose="05000000000000000000" pitchFamily="2" charset="2"/>
              <a:buChar char="Ø"/>
            </a:pPr>
            <a:r>
              <a:rPr lang="el-GR" sz="2000" dirty="0" smtClean="0">
                <a:solidFill>
                  <a:prstClr val="black"/>
                </a:solidFill>
              </a:rPr>
              <a:t>Επιλογή θέματος (στην προκειμένη περίπτωση επιλέγουμε ως παράδειγμα το </a:t>
            </a:r>
            <a:r>
              <a:rPr lang="el-GR" sz="2000" b="1" dirty="0" smtClean="0">
                <a:solidFill>
                  <a:prstClr val="black"/>
                </a:solidFill>
              </a:rPr>
              <a:t>χιόνι</a:t>
            </a:r>
            <a:r>
              <a:rPr lang="el-GR" sz="2000" dirty="0" smtClean="0">
                <a:solidFill>
                  <a:prstClr val="black"/>
                </a:solidFill>
              </a:rPr>
              <a:t>)</a:t>
            </a:r>
          </a:p>
          <a:p>
            <a:pPr marL="342900" lvl="0" indent="-342900" algn="just">
              <a:buFont typeface="Wingdings" panose="05000000000000000000" pitchFamily="2" charset="2"/>
              <a:buChar char="Ø"/>
            </a:pPr>
            <a:r>
              <a:rPr lang="el-GR" sz="2000" dirty="0" smtClean="0">
                <a:solidFill>
                  <a:prstClr val="black"/>
                </a:solidFill>
              </a:rPr>
              <a:t>Καταιγισμός ιδεών (</a:t>
            </a:r>
            <a:r>
              <a:rPr lang="en-US" sz="2000" dirty="0" smtClean="0">
                <a:solidFill>
                  <a:prstClr val="black"/>
                </a:solidFill>
              </a:rPr>
              <a:t>brainstorming)</a:t>
            </a:r>
          </a:p>
          <a:p>
            <a:pPr marL="342900" lvl="0" indent="-342900" algn="just">
              <a:buFont typeface="Wingdings" panose="05000000000000000000" pitchFamily="2" charset="2"/>
              <a:buChar char="Ø"/>
            </a:pPr>
            <a:r>
              <a:rPr lang="el-GR" sz="2000" dirty="0" smtClean="0">
                <a:solidFill>
                  <a:prstClr val="black"/>
                </a:solidFill>
              </a:rPr>
              <a:t>Ανάπτυξη δραστηριοτήτων</a:t>
            </a:r>
          </a:p>
          <a:p>
            <a:pPr marL="342900" lvl="0" indent="-342900" algn="just">
              <a:buFont typeface="Wingdings" panose="05000000000000000000" pitchFamily="2" charset="2"/>
              <a:buChar char="Ø"/>
            </a:pPr>
            <a:r>
              <a:rPr lang="el-GR" sz="2000" dirty="0" smtClean="0">
                <a:solidFill>
                  <a:prstClr val="black"/>
                </a:solidFill>
              </a:rPr>
              <a:t>Σχεδιασμός χώρου και υλικών</a:t>
            </a:r>
          </a:p>
          <a:p>
            <a:pPr lvl="0" algn="just"/>
            <a:endParaRPr lang="el-GR" sz="2000" dirty="0">
              <a:solidFill>
                <a:prstClr val="black"/>
              </a:solidFill>
            </a:endParaRPr>
          </a:p>
        </p:txBody>
      </p:sp>
    </p:spTree>
    <p:extLst>
      <p:ext uri="{BB962C8B-B14F-4D97-AF65-F5344CB8AC3E}">
        <p14:creationId xmlns:p14="http://schemas.microsoft.com/office/powerpoint/2010/main" val="495184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10758" y="0"/>
            <a:ext cx="11365556" cy="6258123"/>
          </a:xfrm>
          <a:prstGeom prst="rect">
            <a:avLst/>
          </a:prstGeom>
        </p:spPr>
        <p:txBody>
          <a:bodyPr wrap="square">
            <a:spAutoFit/>
          </a:bodyPr>
          <a:lstStyle/>
          <a:p>
            <a:pPr algn="just"/>
            <a:r>
              <a:rPr lang="el-GR" b="1" dirty="0">
                <a:latin typeface="Calibri" panose="020F0502020204030204" pitchFamily="34" charset="0"/>
                <a:ea typeface="Times New Roman" panose="02020603050405020304" pitchFamily="18" charset="0"/>
                <a:cs typeface="Times New Roman" panose="02020603050405020304" pitchFamily="18" charset="0"/>
              </a:rPr>
              <a:t>Τι είναι </a:t>
            </a:r>
            <a:r>
              <a:rPr lang="el-GR" b="1" dirty="0" smtClean="0">
                <a:latin typeface="Calibri" panose="020F0502020204030204" pitchFamily="34" charset="0"/>
                <a:ea typeface="Times New Roman" panose="02020603050405020304" pitchFamily="18" charset="0"/>
                <a:cs typeface="Times New Roman" panose="02020603050405020304" pitchFamily="18" charset="0"/>
              </a:rPr>
              <a:t>ένα θέμα; Τα </a:t>
            </a:r>
            <a:r>
              <a:rPr lang="el-GR" b="1" dirty="0">
                <a:latin typeface="Calibri" panose="020F0502020204030204" pitchFamily="34" charset="0"/>
                <a:ea typeface="Times New Roman" panose="02020603050405020304" pitchFamily="18" charset="0"/>
                <a:cs typeface="Times New Roman" panose="02020603050405020304" pitchFamily="18" charset="0"/>
              </a:rPr>
              <a:t>θέματα είναι λεκτικά ερεθίσματα για μη λεκτική </a:t>
            </a:r>
            <a:r>
              <a:rPr lang="el-GR" b="1" dirty="0" smtClean="0">
                <a:latin typeface="Calibri" panose="020F0502020204030204" pitchFamily="34" charset="0"/>
                <a:ea typeface="Times New Roman" panose="02020603050405020304" pitchFamily="18" charset="0"/>
                <a:cs typeface="Times New Roman" panose="02020603050405020304" pitchFamily="18" charset="0"/>
              </a:rPr>
              <a:t>δραστηριότητα. Είναι λέξεις, ήχοι, εικόνες, αντικείμενα κ. ά. που </a:t>
            </a:r>
            <a:r>
              <a:rPr lang="el-GR" b="1" dirty="0">
                <a:latin typeface="Calibri" panose="020F0502020204030204" pitchFamily="34" charset="0"/>
                <a:ea typeface="Times New Roman" panose="02020603050405020304" pitchFamily="18" charset="0"/>
                <a:cs typeface="Times New Roman" panose="02020603050405020304" pitchFamily="18" charset="0"/>
              </a:rPr>
              <a:t>είναι συναισθηματικά φορτισμένα με διαφορετικούς τρόπους για διαφορετικούς ανθρώπους και για αυτό εκμαιεύουν διαφορετικές κινητικές </a:t>
            </a:r>
            <a:r>
              <a:rPr lang="el-GR" b="1" dirty="0" smtClean="0">
                <a:latin typeface="Calibri" panose="020F0502020204030204" pitchFamily="34" charset="0"/>
                <a:ea typeface="Times New Roman" panose="02020603050405020304" pitchFamily="18" charset="0"/>
                <a:cs typeface="Times New Roman" panose="02020603050405020304" pitchFamily="18" charset="0"/>
              </a:rPr>
              <a:t>ανταποκρίσεις.</a:t>
            </a:r>
          </a:p>
          <a:p>
            <a:pPr algn="just"/>
            <a:endParaRPr lang="el-GR" sz="2000" dirty="0" smtClean="0">
              <a:solidFill>
                <a:prstClr val="black"/>
              </a:solidFill>
            </a:endParaRPr>
          </a:p>
          <a:p>
            <a:r>
              <a:rPr lang="el-GR" sz="2000" b="1" dirty="0" smtClean="0">
                <a:solidFill>
                  <a:prstClr val="black"/>
                </a:solidFill>
              </a:rPr>
              <a:t>Επιλογή θέματος:</a:t>
            </a:r>
          </a:p>
          <a:p>
            <a:pPr marL="342900" lvl="0" indent="-342900" algn="just">
              <a:spcAft>
                <a:spcPts val="1000"/>
              </a:spcAft>
              <a:buFont typeface="Wingdings" panose="05000000000000000000" pitchFamily="2" charset="2"/>
              <a:buChar char=""/>
            </a:pPr>
            <a:r>
              <a:rPr lang="el-GR" sz="1600" dirty="0" smtClean="0">
                <a:solidFill>
                  <a:prstClr val="black"/>
                </a:solidFill>
              </a:rPr>
              <a:t>Να είναι σημαντικό για τα παιδιά,</a:t>
            </a:r>
            <a:r>
              <a:rPr lang="el-GR" sz="1600" dirty="0">
                <a:solidFill>
                  <a:prstClr val="black"/>
                </a:solidFill>
              </a:rPr>
              <a:t> </a:t>
            </a:r>
            <a:r>
              <a:rPr lang="el-GR" sz="1600" dirty="0" smtClean="0">
                <a:solidFill>
                  <a:prstClr val="black"/>
                </a:solidFill>
              </a:rPr>
              <a:t>να τα ενθουσιάζει και να συνάδει με τις βιωμένες εμπειρίες τους. Να ενεργοποιεί τη φαντασία τους.</a:t>
            </a:r>
            <a:r>
              <a:rPr lang="el-GR" sz="1600" dirty="0">
                <a:solidFill>
                  <a:prstClr val="black"/>
                </a:solidFill>
                <a:ea typeface="Times New Roman" panose="02020603050405020304" pitchFamily="18" charset="0"/>
                <a:cs typeface="Times New Roman" panose="02020603050405020304" pitchFamily="18" charset="0"/>
              </a:rPr>
              <a:t> </a:t>
            </a:r>
            <a:endParaRPr lang="el-GR" sz="1600" dirty="0" smtClean="0">
              <a:solidFill>
                <a:prstClr val="black"/>
              </a:solidFill>
              <a:ea typeface="Times New Roman" panose="02020603050405020304" pitchFamily="18" charset="0"/>
              <a:cs typeface="Times New Roman" panose="02020603050405020304" pitchFamily="18" charset="0"/>
            </a:endParaRPr>
          </a:p>
          <a:p>
            <a:pPr marL="342900" lvl="0" indent="-342900" algn="just">
              <a:spcAft>
                <a:spcPts val="1000"/>
              </a:spcAft>
              <a:buFont typeface="Wingdings" panose="05000000000000000000" pitchFamily="2" charset="2"/>
              <a:buChar char=""/>
            </a:pPr>
            <a:r>
              <a:rPr lang="el-GR" sz="1600" dirty="0" smtClean="0">
                <a:solidFill>
                  <a:prstClr val="black"/>
                </a:solidFill>
                <a:ea typeface="Times New Roman" panose="02020603050405020304" pitchFamily="18" charset="0"/>
                <a:cs typeface="Times New Roman" panose="02020603050405020304" pitchFamily="18" charset="0"/>
              </a:rPr>
              <a:t>Η </a:t>
            </a:r>
            <a:r>
              <a:rPr lang="el-GR" sz="1600" dirty="0">
                <a:solidFill>
                  <a:prstClr val="black"/>
                </a:solidFill>
                <a:ea typeface="Times New Roman" panose="02020603050405020304" pitchFamily="18" charset="0"/>
                <a:cs typeface="Times New Roman" panose="02020603050405020304" pitchFamily="18" charset="0"/>
              </a:rPr>
              <a:t>χρήση της φαντασίας και των εικόνων πρέπει να είναι εφάμιλλη της εμπειρίας των </a:t>
            </a:r>
            <a:r>
              <a:rPr lang="el-GR" sz="1600" dirty="0" smtClean="0">
                <a:solidFill>
                  <a:prstClr val="black"/>
                </a:solidFill>
                <a:ea typeface="Times New Roman" panose="02020603050405020304" pitchFamily="18" charset="0"/>
                <a:cs typeface="Times New Roman" panose="02020603050405020304" pitchFamily="18" charset="0"/>
              </a:rPr>
              <a:t>παιδιών</a:t>
            </a:r>
            <a:r>
              <a:rPr lang="el-GR" sz="1600" dirty="0">
                <a:solidFill>
                  <a:prstClr val="black"/>
                </a:solidFill>
                <a:ea typeface="Times New Roman" panose="02020603050405020304" pitchFamily="18" charset="0"/>
                <a:cs typeface="Times New Roman" panose="02020603050405020304" pitchFamily="18" charset="0"/>
              </a:rPr>
              <a:t>.</a:t>
            </a:r>
            <a:endParaRPr lang="el-GR" sz="1600" dirty="0" smtClean="0">
              <a:solidFill>
                <a:prstClr val="black"/>
              </a:solidFill>
            </a:endParaRPr>
          </a:p>
          <a:p>
            <a:pPr marL="342900" lvl="0" indent="-342900" algn="just">
              <a:spcAft>
                <a:spcPts val="0"/>
              </a:spcAft>
              <a:buFont typeface="Wingdings" panose="05000000000000000000" pitchFamily="2" charset="2"/>
              <a:buChar char=""/>
            </a:pPr>
            <a:r>
              <a:rPr lang="el-GR" sz="1600" dirty="0" smtClean="0">
                <a:solidFill>
                  <a:prstClr val="black"/>
                </a:solidFill>
              </a:rPr>
              <a:t>Να προσφέρεται για κινητική εξερεύνηση.</a:t>
            </a:r>
          </a:p>
          <a:p>
            <a:pPr marL="342900" lvl="0" indent="-342900" algn="just">
              <a:spcAft>
                <a:spcPts val="0"/>
              </a:spcAft>
              <a:buFont typeface="Wingdings" panose="05000000000000000000" pitchFamily="2" charset="2"/>
              <a:buChar char=""/>
            </a:pPr>
            <a:r>
              <a:rPr lang="el-GR" sz="1600" dirty="0" smtClean="0">
                <a:solidFill>
                  <a:prstClr val="black"/>
                </a:solidFill>
              </a:rPr>
              <a:t> </a:t>
            </a:r>
            <a:r>
              <a:rPr lang="el-GR" sz="1600" dirty="0">
                <a:ea typeface="Times New Roman" panose="02020603050405020304" pitchFamily="18" charset="0"/>
                <a:cs typeface="Times New Roman" panose="02020603050405020304" pitchFamily="18" charset="0"/>
              </a:rPr>
              <a:t>Τα θέματα είναι πιο απλά και συγκεκριμένα για τους αρχάριους και πιο σύνθετα και αφηρημένα για τους προχωρημένους.  </a:t>
            </a:r>
            <a:endParaRPr lang="el-GR" sz="1600" i="1" dirty="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l-GR" sz="1600" dirty="0">
                <a:ea typeface="Times New Roman" panose="02020603050405020304" pitchFamily="18" charset="0"/>
                <a:cs typeface="Times New Roman" panose="02020603050405020304" pitchFamily="18" charset="0"/>
              </a:rPr>
              <a:t>Οι οδηγίες που δίνονται είναι πιο λεπτομερείς για τους αρχάριους ενώ για τους προχωρημένους δίνονται μεγαλύτερα περιθώρια ελευθερίας  επιλογών και αυτορρύθμισης. </a:t>
            </a:r>
            <a:endParaRPr lang="el-GR" sz="1600" i="1" dirty="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l-GR" sz="1600" dirty="0">
                <a:ea typeface="Times New Roman" panose="02020603050405020304" pitchFamily="18" charset="0"/>
                <a:cs typeface="Times New Roman" panose="02020603050405020304" pitchFamily="18" charset="0"/>
              </a:rPr>
              <a:t>Οι αρχάριοι είναι καλό να δουλεύουν αρχικά ατομικά (σόλο) ή σε ζευγάρια, μέχρι να αποκτήσουν εμπειρία στη συνεργασία και εξοικείωση στη στενή επαφή των σωμάτων.  Οι προχωρημένοι δουλεύουν σόλο, σε ζευγάρια, τριάδες (τρίο), τετράδες (κουαρτέτο) και σε μικρές ή μεγαλύτερες ομάδες.</a:t>
            </a:r>
            <a:endParaRPr lang="el-GR" sz="1600" i="1" dirty="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l-GR" sz="1600" dirty="0">
                <a:ea typeface="Times New Roman" panose="02020603050405020304" pitchFamily="18" charset="0"/>
                <a:cs typeface="Times New Roman" panose="02020603050405020304" pitchFamily="18" charset="0"/>
              </a:rPr>
              <a:t>Επιλέγουμε για τους αρχάριους θέματα που αναπτύσσουν πρώτα ένα ευρύ ρεπερτόριο μεμονωμένων κινήσεων πριν μπορέσουν να δημιουργήσουν σειρές κινήσεων και συνθέσεων.</a:t>
            </a:r>
            <a:endParaRPr lang="el-GR" sz="1600" i="1" dirty="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l-GR" sz="1600" dirty="0">
                <a:ea typeface="Times New Roman" panose="02020603050405020304" pitchFamily="18" charset="0"/>
                <a:cs typeface="Times New Roman" panose="02020603050405020304" pitchFamily="18" charset="0"/>
              </a:rPr>
              <a:t>Όταν επιλέγουμε θέματα που συνδυάζουν διακριτές ικανότητες π. χ. ρυθμό και σειρά κινήσεων (κινητικό μοτίβο) ή χρήση κρουστών οργάνων και κίνηση, φροντίζουμε οι μαθητές να έχουν ήδη εμπεδώσει ξεχωριστά τις ικανότητες που απαιτούνται πριν τις συνδυάσουν.</a:t>
            </a:r>
            <a:endParaRPr lang="el-GR" sz="1600" i="1" dirty="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l-GR" sz="1600" dirty="0">
                <a:ea typeface="Times New Roman" panose="02020603050405020304" pitchFamily="18" charset="0"/>
                <a:cs typeface="Times New Roman" panose="02020603050405020304" pitchFamily="18" charset="0"/>
              </a:rPr>
              <a:t>Οι αρχάριοι χρειάζονται περισσότερη θετική ανατροφοδότηση και επιβράβευση για να νιώσουν εμπιστοσύνη στον εαυτό τους και να απελευθερώσουν την κίνησή τους</a:t>
            </a:r>
            <a:r>
              <a:rPr lang="el-GR" sz="1600" dirty="0" smtClean="0">
                <a:ea typeface="Times New Roman" panose="02020603050405020304" pitchFamily="18" charset="0"/>
                <a:cs typeface="Times New Roman" panose="02020603050405020304" pitchFamily="18" charset="0"/>
              </a:rPr>
              <a:t>.</a:t>
            </a:r>
            <a:endParaRPr lang="el-GR" sz="2000" dirty="0" smtClean="0">
              <a:solidFill>
                <a:prstClr val="black"/>
              </a:solidFill>
            </a:endParaRPr>
          </a:p>
          <a:p>
            <a:pPr marL="342900" indent="-342900">
              <a:buFont typeface="Arial" panose="020B0604020202020204" pitchFamily="34" charset="0"/>
              <a:buChar char="•"/>
            </a:pPr>
            <a:endParaRPr lang="el-GR" dirty="0"/>
          </a:p>
        </p:txBody>
      </p:sp>
    </p:spTree>
    <p:extLst>
      <p:ext uri="{BB962C8B-B14F-4D97-AF65-F5344CB8AC3E}">
        <p14:creationId xmlns:p14="http://schemas.microsoft.com/office/powerpoint/2010/main" val="3604726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801112" y="428822"/>
            <a:ext cx="6096000" cy="5834418"/>
          </a:xfrm>
          <a:prstGeom prst="rect">
            <a:avLst/>
          </a:prstGeom>
        </p:spPr>
        <p:txBody>
          <a:bodyPr>
            <a:spAutoFit/>
          </a:bodyPr>
          <a:lstStyle/>
          <a:p>
            <a:pPr lvl="0" algn="just">
              <a:lnSpc>
                <a:spcPct val="120000"/>
              </a:lnSpc>
              <a:spcAft>
                <a:spcPts val="0"/>
              </a:spcAft>
            </a:pPr>
            <a:r>
              <a:rPr lang="el-GR" sz="1600" b="1" dirty="0" smtClean="0">
                <a:latin typeface="Calibri" panose="020F0502020204030204" pitchFamily="34" charset="0"/>
                <a:ea typeface="Times New Roman" panose="02020603050405020304" pitchFamily="18" charset="0"/>
                <a:cs typeface="Times New Roman" panose="02020603050405020304" pitchFamily="18" charset="0"/>
              </a:rPr>
              <a:t>Θέματα για κινητική εξερεύνηση:</a:t>
            </a:r>
          </a:p>
          <a:p>
            <a:pPr marL="342900" lvl="0" indent="-342900" algn="just">
              <a:lnSpc>
                <a:spcPct val="120000"/>
              </a:lnSpc>
              <a:spcAft>
                <a:spcPts val="0"/>
              </a:spcAft>
              <a:buFont typeface="Wingdings" panose="05000000000000000000" pitchFamily="2" charset="2"/>
              <a:buChar char=""/>
            </a:pPr>
            <a:r>
              <a:rPr lang="el-GR" sz="1600" b="1" dirty="0" smtClean="0">
                <a:latin typeface="Calibri" panose="020F0502020204030204" pitchFamily="34" charset="0"/>
                <a:ea typeface="Times New Roman" panose="02020603050405020304" pitchFamily="18" charset="0"/>
                <a:cs typeface="Times New Roman" panose="02020603050405020304" pitchFamily="18" charset="0"/>
              </a:rPr>
              <a:t>Φωνήματα</a:t>
            </a:r>
            <a:r>
              <a:rPr lang="el-GR" sz="1600" dirty="0" smtClean="0">
                <a:latin typeface="Calibri" panose="020F0502020204030204" pitchFamily="34" charset="0"/>
                <a:ea typeface="Times New Roman" panose="02020603050405020304" pitchFamily="18" charset="0"/>
                <a:cs typeface="Times New Roman" panose="02020603050405020304" pitchFamily="18" charset="0"/>
              </a:rPr>
              <a:t> </a:t>
            </a:r>
            <a:r>
              <a:rPr lang="el-GR" sz="1600" dirty="0">
                <a:latin typeface="Calibri" panose="020F0502020204030204" pitchFamily="34" charset="0"/>
                <a:ea typeface="Times New Roman" panose="02020603050405020304" pitchFamily="18" charset="0"/>
                <a:cs typeface="Times New Roman" panose="02020603050405020304" pitchFamily="18" charset="0"/>
              </a:rPr>
              <a:t>(ουδέτερες συλλαβές, σύμφωνα φωνήεντα, αυτοσχέδιοι ήχοι κ. ά.)</a:t>
            </a:r>
            <a:endParaRPr lang="el-GR" sz="1100" i="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l-GR" sz="1600" b="1" dirty="0">
                <a:latin typeface="Calibri" panose="020F0502020204030204" pitchFamily="34" charset="0"/>
                <a:ea typeface="Times New Roman" panose="02020603050405020304" pitchFamily="18" charset="0"/>
                <a:cs typeface="Times New Roman" panose="02020603050405020304" pitchFamily="18" charset="0"/>
              </a:rPr>
              <a:t>Ολοκληρωμένες προτάσεις</a:t>
            </a:r>
            <a:r>
              <a:rPr lang="el-GR" sz="1600" dirty="0">
                <a:latin typeface="Calibri" panose="020F0502020204030204" pitchFamily="34" charset="0"/>
                <a:ea typeface="Times New Roman" panose="02020603050405020304" pitchFamily="18" charset="0"/>
                <a:cs typeface="Times New Roman" panose="02020603050405020304" pitchFamily="18" charset="0"/>
              </a:rPr>
              <a:t> (π.χ. τρέχουμε γρήγορα σ’ όλο το χώρο….. τρέχω, τρέχω, </a:t>
            </a:r>
            <a:r>
              <a:rPr lang="el-GR" sz="1600" dirty="0" err="1">
                <a:latin typeface="Calibri" panose="020F0502020204030204" pitchFamily="34" charset="0"/>
                <a:ea typeface="Times New Roman" panose="02020603050405020304" pitchFamily="18" charset="0"/>
                <a:cs typeface="Times New Roman" panose="02020603050405020304" pitchFamily="18" charset="0"/>
              </a:rPr>
              <a:t>τρέχωωωωωωωω</a:t>
            </a:r>
            <a:r>
              <a:rPr lang="el-GR" sz="1600" dirty="0">
                <a:latin typeface="Calibri" panose="020F0502020204030204" pitchFamily="34" charset="0"/>
                <a:ea typeface="Times New Roman" panose="02020603050405020304" pitchFamily="18" charset="0"/>
                <a:cs typeface="Times New Roman" panose="02020603050405020304" pitchFamily="18" charset="0"/>
              </a:rPr>
              <a:t> παγώνω)</a:t>
            </a:r>
            <a:endParaRPr lang="el-GR" sz="1100" i="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l-GR" sz="1600" b="1" dirty="0" err="1">
                <a:latin typeface="Calibri" panose="020F0502020204030204" pitchFamily="34" charset="0"/>
                <a:ea typeface="Times New Roman" panose="02020603050405020304" pitchFamily="18" charset="0"/>
                <a:cs typeface="Times New Roman" panose="02020603050405020304" pitchFamily="18" charset="0"/>
              </a:rPr>
              <a:t>Λαχνίσματα</a:t>
            </a:r>
            <a:r>
              <a:rPr lang="el-GR" sz="1600" b="1" dirty="0">
                <a:latin typeface="Calibri" panose="020F0502020204030204" pitchFamily="34" charset="0"/>
                <a:ea typeface="Times New Roman" panose="02020603050405020304" pitchFamily="18" charset="0"/>
                <a:cs typeface="Times New Roman" panose="02020603050405020304" pitchFamily="18" charset="0"/>
              </a:rPr>
              <a:t>, παροιμίες, αινίγματα</a:t>
            </a:r>
            <a:endParaRPr lang="el-GR" sz="1100" i="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l-GR" sz="1600" b="1" dirty="0">
                <a:latin typeface="Calibri" panose="020F0502020204030204" pitchFamily="34" charset="0"/>
                <a:ea typeface="Times New Roman" panose="02020603050405020304" pitchFamily="18" charset="0"/>
                <a:cs typeface="Times New Roman" panose="02020603050405020304" pitchFamily="18" charset="0"/>
              </a:rPr>
              <a:t>Μύθοι, μικρές ιστορίες</a:t>
            </a:r>
            <a:endParaRPr lang="el-GR" sz="1100" i="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l-GR" sz="1600" b="1" dirty="0">
                <a:latin typeface="Calibri" panose="020F0502020204030204" pitchFamily="34" charset="0"/>
                <a:ea typeface="Times New Roman" panose="02020603050405020304" pitchFamily="18" charset="0"/>
                <a:cs typeface="Times New Roman" panose="02020603050405020304" pitchFamily="18" charset="0"/>
              </a:rPr>
              <a:t>Διαφημιστικά σλόγκαν</a:t>
            </a:r>
            <a:endParaRPr lang="el-GR" sz="1100" i="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1000"/>
              </a:spcAft>
              <a:buFont typeface="Wingdings" panose="05000000000000000000" pitchFamily="2" charset="2"/>
              <a:buChar char=""/>
            </a:pPr>
            <a:r>
              <a:rPr lang="el-GR" sz="1600" b="1" dirty="0">
                <a:latin typeface="Calibri" panose="020F0502020204030204" pitchFamily="34" charset="0"/>
                <a:ea typeface="Times New Roman" panose="02020603050405020304" pitchFamily="18" charset="0"/>
                <a:cs typeface="Times New Roman" panose="02020603050405020304" pitchFamily="18" charset="0"/>
              </a:rPr>
              <a:t>Ποιήματα – Παιδικά τραγούδια</a:t>
            </a:r>
            <a:endParaRPr lang="el-GR" sz="1100" i="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l-GR" sz="1600" b="1" dirty="0" smtClean="0">
                <a:latin typeface="Calibri" panose="020F0502020204030204" pitchFamily="34" charset="0"/>
                <a:ea typeface="Times New Roman" panose="02020603050405020304" pitchFamily="18" charset="0"/>
                <a:cs typeface="Times New Roman" panose="02020603050405020304" pitchFamily="18" charset="0"/>
              </a:rPr>
              <a:t>Διάφορα </a:t>
            </a:r>
            <a:r>
              <a:rPr lang="el-GR" sz="1600" b="1" dirty="0">
                <a:latin typeface="Calibri" panose="020F0502020204030204" pitchFamily="34" charset="0"/>
                <a:ea typeface="Times New Roman" panose="02020603050405020304" pitchFamily="18" charset="0"/>
                <a:cs typeface="Times New Roman" panose="02020603050405020304" pitchFamily="18" charset="0"/>
              </a:rPr>
              <a:t>αντικείμενα</a:t>
            </a:r>
            <a:r>
              <a:rPr lang="el-GR" sz="1600" dirty="0">
                <a:latin typeface="Calibri" panose="020F0502020204030204" pitchFamily="34" charset="0"/>
                <a:ea typeface="Times New Roman" panose="02020603050405020304" pitchFamily="18" charset="0"/>
                <a:cs typeface="Times New Roman" panose="02020603050405020304" pitchFamily="18" charset="0"/>
              </a:rPr>
              <a:t> (πανιά, ρούχα, στεφάνια, ράβδοι, κύβοι, καρέκλες, χαρτόκουτα, λάστιχα κ.ά.)</a:t>
            </a:r>
            <a:endParaRPr lang="el-GR" sz="1600" i="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l-GR" sz="1600" b="1" dirty="0">
                <a:latin typeface="Calibri" panose="020F0502020204030204" pitchFamily="34" charset="0"/>
                <a:ea typeface="Times New Roman" panose="02020603050405020304" pitchFamily="18" charset="0"/>
                <a:cs typeface="Times New Roman" panose="02020603050405020304" pitchFamily="18" charset="0"/>
              </a:rPr>
              <a:t>Κρουστά και μελωδικά όργανα</a:t>
            </a:r>
            <a:endParaRPr lang="el-GR" sz="1600" i="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l-GR" sz="1600" b="1" dirty="0">
                <a:latin typeface="Calibri" panose="020F0502020204030204" pitchFamily="34" charset="0"/>
                <a:ea typeface="Times New Roman" panose="02020603050405020304" pitchFamily="18" charset="0"/>
                <a:cs typeface="Times New Roman" panose="02020603050405020304" pitchFamily="18" charset="0"/>
              </a:rPr>
              <a:t>Ηχογραφημένη μουσική</a:t>
            </a:r>
            <a:endParaRPr lang="el-GR" sz="1600" i="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l-GR" sz="1600" b="1" dirty="0">
                <a:latin typeface="Calibri" panose="020F0502020204030204" pitchFamily="34" charset="0"/>
                <a:ea typeface="Times New Roman" panose="02020603050405020304" pitchFamily="18" charset="0"/>
                <a:cs typeface="Times New Roman" panose="02020603050405020304" pitchFamily="18" charset="0"/>
              </a:rPr>
              <a:t>Εικόνες με έργα τέχνης, τοπία, </a:t>
            </a:r>
            <a:r>
              <a:rPr lang="en-US" sz="1600" b="1" dirty="0" smtClean="0">
                <a:latin typeface="Calibri" panose="020F0502020204030204" pitchFamily="34" charset="0"/>
                <a:ea typeface="Times New Roman" panose="02020603050405020304" pitchFamily="18" charset="0"/>
                <a:cs typeface="Times New Roman" panose="02020603050405020304" pitchFamily="18" charset="0"/>
              </a:rPr>
              <a:t>video</a:t>
            </a:r>
            <a:endParaRPr lang="el-GR" sz="1600" b="1"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l-GR" sz="1600" b="1" dirty="0" smtClean="0">
                <a:latin typeface="Calibri" panose="020F0502020204030204" pitchFamily="34" charset="0"/>
                <a:ea typeface="Times New Roman" panose="02020603050405020304" pitchFamily="18" charset="0"/>
                <a:cs typeface="Times New Roman" panose="02020603050405020304" pitchFamily="18" charset="0"/>
              </a:rPr>
              <a:t>Εποχές, φύση, καιρικά φαινόμενα, ζώα</a:t>
            </a:r>
            <a:endParaRPr lang="el-GR" sz="16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l-GR" sz="1600" b="1" dirty="0">
                <a:latin typeface="Calibri" panose="020F0502020204030204" pitchFamily="34" charset="0"/>
                <a:ea typeface="Times New Roman" panose="02020603050405020304" pitchFamily="18" charset="0"/>
                <a:cs typeface="Times New Roman" panose="02020603050405020304" pitchFamily="18" charset="0"/>
              </a:rPr>
              <a:t>Καθημερινές </a:t>
            </a:r>
            <a:r>
              <a:rPr lang="el-GR" sz="1600" b="1" dirty="0" err="1">
                <a:latin typeface="Calibri" panose="020F0502020204030204" pitchFamily="34" charset="0"/>
                <a:ea typeface="Times New Roman" panose="02020603050405020304" pitchFamily="18" charset="0"/>
                <a:cs typeface="Times New Roman" panose="02020603050405020304" pitchFamily="18" charset="0"/>
              </a:rPr>
              <a:t>ρουτίνες</a:t>
            </a:r>
            <a:r>
              <a:rPr lang="el-GR" sz="1600" b="1" dirty="0">
                <a:latin typeface="Calibri" panose="020F0502020204030204" pitchFamily="34" charset="0"/>
                <a:ea typeface="Times New Roman" panose="02020603050405020304" pitchFamily="18" charset="0"/>
                <a:cs typeface="Times New Roman" panose="02020603050405020304" pitchFamily="18" charset="0"/>
              </a:rPr>
              <a:t> </a:t>
            </a:r>
            <a:r>
              <a:rPr lang="el-GR" sz="1600" dirty="0">
                <a:latin typeface="Calibri" panose="020F0502020204030204" pitchFamily="34" charset="0"/>
                <a:ea typeface="Times New Roman" panose="02020603050405020304" pitchFamily="18" charset="0"/>
                <a:cs typeface="Times New Roman" panose="02020603050405020304" pitchFamily="18" charset="0"/>
              </a:rPr>
              <a:t>(ξύπνημα, πρωινό, δουλειές στο σπίτι </a:t>
            </a:r>
            <a:r>
              <a:rPr lang="el-GR" sz="1600" dirty="0" err="1">
                <a:latin typeface="Calibri" panose="020F0502020204030204" pitchFamily="34" charset="0"/>
                <a:ea typeface="Times New Roman" panose="02020603050405020304" pitchFamily="18" charset="0"/>
                <a:cs typeface="Times New Roman" panose="02020603050405020304" pitchFamily="18" charset="0"/>
              </a:rPr>
              <a:t>κ.ά</a:t>
            </a:r>
            <a:r>
              <a:rPr lang="el-GR" sz="1600" dirty="0">
                <a:latin typeface="Calibri" panose="020F0502020204030204" pitchFamily="34" charset="0"/>
                <a:ea typeface="Times New Roman" panose="02020603050405020304" pitchFamily="18" charset="0"/>
                <a:cs typeface="Times New Roman" panose="02020603050405020304" pitchFamily="18" charset="0"/>
              </a:rPr>
              <a:t>)</a:t>
            </a:r>
            <a:endParaRPr lang="el-GR" sz="1600" i="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l-GR" sz="1600" b="1" dirty="0">
                <a:latin typeface="Calibri" panose="020F0502020204030204" pitchFamily="34" charset="0"/>
                <a:ea typeface="Times New Roman" panose="02020603050405020304" pitchFamily="18" charset="0"/>
                <a:cs typeface="Times New Roman" panose="02020603050405020304" pitchFamily="18" charset="0"/>
              </a:rPr>
              <a:t>Επέτειοι, γιορτές (Χριστούγεννα, </a:t>
            </a:r>
            <a:r>
              <a:rPr lang="el-GR" sz="1600" b="1" dirty="0" err="1">
                <a:latin typeface="Calibri" panose="020F0502020204030204" pitchFamily="34" charset="0"/>
                <a:ea typeface="Times New Roman" panose="02020603050405020304" pitchFamily="18" charset="0"/>
                <a:cs typeface="Times New Roman" panose="02020603050405020304" pitchFamily="18" charset="0"/>
              </a:rPr>
              <a:t>απόκριες</a:t>
            </a:r>
            <a:r>
              <a:rPr lang="el-GR" sz="1600" b="1" dirty="0">
                <a:latin typeface="Calibri" panose="020F0502020204030204" pitchFamily="34" charset="0"/>
                <a:ea typeface="Times New Roman" panose="02020603050405020304" pitchFamily="18" charset="0"/>
                <a:cs typeface="Times New Roman" panose="02020603050405020304" pitchFamily="18" charset="0"/>
              </a:rPr>
              <a:t>, παρελάσεις κ. ά.)</a:t>
            </a:r>
            <a:endParaRPr lang="el-GR" sz="1600" i="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0"/>
              </a:spcAft>
              <a:buFont typeface="Wingdings" panose="05000000000000000000" pitchFamily="2" charset="2"/>
              <a:buChar char=""/>
            </a:pPr>
            <a:r>
              <a:rPr lang="el-GR" sz="1600" b="1" dirty="0">
                <a:latin typeface="Calibri" panose="020F0502020204030204" pitchFamily="34" charset="0"/>
                <a:ea typeface="Times New Roman" panose="02020603050405020304" pitchFamily="18" charset="0"/>
                <a:cs typeface="Times New Roman" panose="02020603050405020304" pitchFamily="18" charset="0"/>
              </a:rPr>
              <a:t>Θέματα που φέρνουν τα παιδιά στην τάξη</a:t>
            </a:r>
            <a:endParaRPr lang="el-GR" sz="1600" i="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1000"/>
              </a:spcAft>
              <a:buFont typeface="Wingdings" panose="05000000000000000000" pitchFamily="2" charset="2"/>
              <a:buChar char=""/>
            </a:pPr>
            <a:r>
              <a:rPr lang="el-GR" sz="1600" b="1" dirty="0">
                <a:latin typeface="Calibri" panose="020F0502020204030204" pitchFamily="34" charset="0"/>
                <a:ea typeface="Times New Roman" panose="02020603050405020304" pitchFamily="18" charset="0"/>
                <a:cs typeface="Times New Roman" panose="02020603050405020304" pitchFamily="18" charset="0"/>
              </a:rPr>
              <a:t>Επίκαιρα θέματα – προσωπικοί προβληματισμοί</a:t>
            </a:r>
            <a:endParaRPr lang="el-GR" sz="16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061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3097" y="577185"/>
            <a:ext cx="11292935" cy="4093428"/>
          </a:xfrm>
          <a:prstGeom prst="rect">
            <a:avLst/>
          </a:prstGeom>
        </p:spPr>
        <p:txBody>
          <a:bodyPr wrap="square">
            <a:spAutoFit/>
          </a:bodyPr>
          <a:lstStyle/>
          <a:p>
            <a:pPr lvl="0" algn="just"/>
            <a:r>
              <a:rPr lang="el-GR" sz="2000" b="1" dirty="0">
                <a:solidFill>
                  <a:prstClr val="black"/>
                </a:solidFill>
              </a:rPr>
              <a:t>Καταιγισμός ιδεών (</a:t>
            </a:r>
            <a:r>
              <a:rPr lang="en-US" sz="2000" b="1" dirty="0">
                <a:solidFill>
                  <a:prstClr val="black"/>
                </a:solidFill>
              </a:rPr>
              <a:t>brainstorming</a:t>
            </a:r>
            <a:r>
              <a:rPr lang="en-US" sz="2000" b="1" dirty="0" smtClean="0">
                <a:solidFill>
                  <a:prstClr val="black"/>
                </a:solidFill>
              </a:rPr>
              <a:t>)</a:t>
            </a:r>
            <a:r>
              <a:rPr lang="el-GR" sz="2000" b="1" dirty="0" smtClean="0">
                <a:solidFill>
                  <a:prstClr val="black"/>
                </a:solidFill>
              </a:rPr>
              <a:t>: </a:t>
            </a:r>
          </a:p>
          <a:p>
            <a:pPr lvl="0" algn="just"/>
            <a:r>
              <a:rPr lang="el-GR" sz="2000" dirty="0" smtClean="0">
                <a:solidFill>
                  <a:prstClr val="black"/>
                </a:solidFill>
              </a:rPr>
              <a:t>Δείχνουμε στα παιδιά εικόνες, βίντεο με χιονισμένα τοπία ή χιόνι που πέφτει, σχήματα από χιονονιφάδες κ. ά. Συζητάμε </a:t>
            </a:r>
            <a:r>
              <a:rPr lang="el-GR" sz="2000" dirty="0" smtClean="0">
                <a:solidFill>
                  <a:prstClr val="black"/>
                </a:solidFill>
              </a:rPr>
              <a:t>με τα παιδιά σχετικά </a:t>
            </a:r>
            <a:r>
              <a:rPr lang="el-GR" sz="2000" dirty="0" smtClean="0">
                <a:solidFill>
                  <a:prstClr val="black"/>
                </a:solidFill>
              </a:rPr>
              <a:t>με </a:t>
            </a:r>
            <a:r>
              <a:rPr lang="el-GR" sz="2000" dirty="0" smtClean="0">
                <a:solidFill>
                  <a:prstClr val="black"/>
                </a:solidFill>
              </a:rPr>
              <a:t>το χιόνι. Οτιδήποτε μας έρχεται στο μυαλό σχετικά με το χιόνι το οποίο θα μπορούσε να «μεταφραστεί» σε κίνηση. Ο/η παιδαγωγός καταγράφει τις ιδέες των παιδιών, προτείνει δικές της και παρακινεί με κατάλληλες ερωτήσεις τα παιδιά να αναπτύξουν κι άλλο το θέμα. </a:t>
            </a:r>
            <a:endParaRPr lang="el-GR" sz="2000" dirty="0" smtClean="0">
              <a:solidFill>
                <a:prstClr val="black"/>
              </a:solidFill>
            </a:endParaRPr>
          </a:p>
          <a:p>
            <a:pPr lvl="0" algn="just"/>
            <a:endParaRPr lang="el-GR" sz="2000" dirty="0" smtClean="0">
              <a:solidFill>
                <a:prstClr val="black"/>
              </a:solidFill>
            </a:endParaRPr>
          </a:p>
          <a:p>
            <a:pPr lvl="0" algn="just"/>
            <a:r>
              <a:rPr lang="el-GR" sz="2000" dirty="0" smtClean="0">
                <a:solidFill>
                  <a:prstClr val="black"/>
                </a:solidFill>
              </a:rPr>
              <a:t>Π.χ. Πώς πέφτει το χιόνι; (απαλά, αργά, χιονοθύελλα, μικρές – μεγάλες νιφάδες  κ.ά.)</a:t>
            </a:r>
          </a:p>
          <a:p>
            <a:pPr lvl="0" algn="just"/>
            <a:r>
              <a:rPr lang="el-GR" sz="2000" dirty="0" smtClean="0">
                <a:solidFill>
                  <a:prstClr val="black"/>
                </a:solidFill>
              </a:rPr>
              <a:t>Τί κάνουν οι άνθρωποι όταν χιονίζει; (ντύνονται ζεστά, τρέμουν, φτιάχνουν χιονάνθρωπους, παίζουν χιονόμπαλες, κάνουν σκι, έλκηθρο, πατινάζ, φτυαρίζουν  κ.ά. )</a:t>
            </a:r>
          </a:p>
          <a:p>
            <a:pPr lvl="0" algn="just"/>
            <a:r>
              <a:rPr lang="el-GR" sz="2000" dirty="0" smtClean="0">
                <a:solidFill>
                  <a:prstClr val="black"/>
                </a:solidFill>
              </a:rPr>
              <a:t>Πώς περπατούν στο χιόνι; (σε πολύ μαλακό χιόνι, σε παγωμένο χιόνι, στη χιονοθύελλα κ. ά.)</a:t>
            </a:r>
            <a:r>
              <a:rPr lang="el-GR" sz="2000" dirty="0">
                <a:solidFill>
                  <a:prstClr val="black"/>
                </a:solidFill>
              </a:rPr>
              <a:t> </a:t>
            </a:r>
            <a:endParaRPr lang="el-GR" sz="2000" dirty="0" smtClean="0">
              <a:solidFill>
                <a:prstClr val="black"/>
              </a:solidFill>
            </a:endParaRPr>
          </a:p>
          <a:p>
            <a:pPr lvl="0" algn="just"/>
            <a:r>
              <a:rPr lang="el-GR" sz="2000" dirty="0" smtClean="0">
                <a:solidFill>
                  <a:prstClr val="black"/>
                </a:solidFill>
              </a:rPr>
              <a:t>Πώς μοιάζουν τα τοπία όταν έχει πέσει πολύ χιόνι; </a:t>
            </a:r>
          </a:p>
          <a:p>
            <a:pPr lvl="0" algn="just"/>
            <a:r>
              <a:rPr lang="el-GR" sz="2000" b="1" dirty="0" smtClean="0">
                <a:solidFill>
                  <a:prstClr val="black"/>
                </a:solidFill>
              </a:rPr>
              <a:t>Κινητικές ιδέες – έννοιες: </a:t>
            </a:r>
            <a:r>
              <a:rPr lang="el-GR" sz="2000" dirty="0" smtClean="0">
                <a:solidFill>
                  <a:prstClr val="black"/>
                </a:solidFill>
              </a:rPr>
              <a:t>απαλότητα, αργά – γρήγορα, πτώσεις, καμπύλα- γωνιώδη σχήματα, λιώσιμο, άπλωμα, κάλυψη</a:t>
            </a:r>
            <a:endParaRPr lang="el-GR" sz="2000" dirty="0" smtClean="0">
              <a:solidFill>
                <a:prstClr val="black"/>
              </a:solidFill>
            </a:endParaRPr>
          </a:p>
        </p:txBody>
      </p:sp>
    </p:spTree>
    <p:extLst>
      <p:ext uri="{BB962C8B-B14F-4D97-AF65-F5344CB8AC3E}">
        <p14:creationId xmlns:p14="http://schemas.microsoft.com/office/powerpoint/2010/main" val="3486440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44286" y="522515"/>
            <a:ext cx="8599714" cy="6247864"/>
          </a:xfrm>
          <a:prstGeom prst="rect">
            <a:avLst/>
          </a:prstGeom>
        </p:spPr>
        <p:txBody>
          <a:bodyPr wrap="square">
            <a:spAutoFit/>
          </a:bodyPr>
          <a:lstStyle/>
          <a:p>
            <a:pPr lvl="0" algn="just"/>
            <a:r>
              <a:rPr lang="el-GR" sz="2000" b="1" dirty="0">
                <a:solidFill>
                  <a:prstClr val="black"/>
                </a:solidFill>
              </a:rPr>
              <a:t>Ανάπτυξη </a:t>
            </a:r>
            <a:r>
              <a:rPr lang="el-GR" sz="2000" b="1" dirty="0" smtClean="0">
                <a:solidFill>
                  <a:prstClr val="black"/>
                </a:solidFill>
              </a:rPr>
              <a:t>δράσεων μέσω κινητικής εξερεύνησης:</a:t>
            </a:r>
          </a:p>
          <a:p>
            <a:pPr marL="342900" lvl="0" indent="-342900" algn="just">
              <a:buFont typeface="Arial" panose="020B0604020202020204" pitchFamily="34" charset="0"/>
              <a:buChar char="•"/>
            </a:pPr>
            <a:r>
              <a:rPr lang="el-GR" sz="2000" dirty="0" smtClean="0">
                <a:solidFill>
                  <a:prstClr val="black"/>
                </a:solidFill>
              </a:rPr>
              <a:t>Εξερεύνηση απαλών ήχων (με το σώμα, το στόμα, τα μουσικά όργανα)</a:t>
            </a:r>
          </a:p>
          <a:p>
            <a:pPr marL="342900" lvl="0" indent="-342900" algn="just">
              <a:buFont typeface="Arial" panose="020B0604020202020204" pitchFamily="34" charset="0"/>
              <a:buChar char="•"/>
            </a:pPr>
            <a:r>
              <a:rPr lang="el-GR" sz="2000" dirty="0" smtClean="0">
                <a:solidFill>
                  <a:prstClr val="black"/>
                </a:solidFill>
              </a:rPr>
              <a:t>Σιωπή- κίνηση χωρίς να ακούγεται τίποτα</a:t>
            </a:r>
          </a:p>
          <a:p>
            <a:pPr marL="342900" lvl="0" indent="-342900" algn="just">
              <a:buFont typeface="Arial" panose="020B0604020202020204" pitchFamily="34" charset="0"/>
              <a:buChar char="•"/>
            </a:pPr>
            <a:r>
              <a:rPr lang="el-GR" sz="2000" dirty="0" smtClean="0">
                <a:solidFill>
                  <a:prstClr val="black"/>
                </a:solidFill>
              </a:rPr>
              <a:t>Εξερεύνηση απαλού περπατήματος στο χώρο</a:t>
            </a:r>
          </a:p>
          <a:p>
            <a:pPr marL="342900" lvl="0" indent="-342900" algn="just">
              <a:buFont typeface="Arial" panose="020B0604020202020204" pitchFamily="34" charset="0"/>
              <a:buChar char="•"/>
            </a:pPr>
            <a:r>
              <a:rPr lang="el-GR" sz="2000" dirty="0" smtClean="0">
                <a:solidFill>
                  <a:prstClr val="black"/>
                </a:solidFill>
              </a:rPr>
              <a:t>Εξερευνούμε κινητικά την έννοια της πτώσης (απαλή, αργή, γρήγορη, απότομη, από διαφορετικά επίπεδα)</a:t>
            </a:r>
          </a:p>
          <a:p>
            <a:pPr marL="342900" lvl="0" indent="-342900" algn="just">
              <a:buFont typeface="Arial" panose="020B0604020202020204" pitchFamily="34" charset="0"/>
              <a:buChar char="•"/>
            </a:pPr>
            <a:r>
              <a:rPr lang="el-GR" sz="2000" dirty="0" smtClean="0">
                <a:solidFill>
                  <a:prstClr val="black"/>
                </a:solidFill>
              </a:rPr>
              <a:t>Φτιάχνουμε χιονάνθρωπο (μικρές – μεγάλες χιονόμπαλες, βαριές – ελαφριές, πλάθω - σπρώχνω – σηκώνω)</a:t>
            </a:r>
          </a:p>
          <a:p>
            <a:pPr marL="342900" lvl="0" indent="-342900" algn="just">
              <a:buFont typeface="Arial" panose="020B0604020202020204" pitchFamily="34" charset="0"/>
              <a:buChar char="•"/>
            </a:pPr>
            <a:r>
              <a:rPr lang="el-GR" sz="2000" dirty="0" smtClean="0">
                <a:solidFill>
                  <a:prstClr val="black"/>
                </a:solidFill>
              </a:rPr>
              <a:t>Λιώσιμο αργό του χιονάνθρωπου </a:t>
            </a:r>
          </a:p>
          <a:p>
            <a:pPr marL="342900" lvl="0" indent="-342900" algn="just">
              <a:buFont typeface="Arial" panose="020B0604020202020204" pitchFamily="34" charset="0"/>
              <a:buChar char="•"/>
            </a:pPr>
            <a:r>
              <a:rPr lang="el-GR" sz="2000" dirty="0" smtClean="0">
                <a:solidFill>
                  <a:prstClr val="black"/>
                </a:solidFill>
              </a:rPr>
              <a:t>Περπατάμε σε βαθύ χιόνι, σε παγωμένο χιόνι, κάνουμε σκι, πατινάζ, έλκηθρο</a:t>
            </a:r>
          </a:p>
          <a:p>
            <a:pPr marL="342900" lvl="0" indent="-342900" algn="just">
              <a:buFont typeface="Arial" panose="020B0604020202020204" pitchFamily="34" charset="0"/>
              <a:buChar char="•"/>
            </a:pPr>
            <a:r>
              <a:rPr lang="el-GR" sz="2000" dirty="0" smtClean="0">
                <a:solidFill>
                  <a:prstClr val="black"/>
                </a:solidFill>
              </a:rPr>
              <a:t>Φτιάχνουμε με το σώμα μας σωματικά σχήματα από δέντρα ή άλλα αντικείμενα καλυμμένα με χιόνι.</a:t>
            </a:r>
          </a:p>
          <a:p>
            <a:pPr lvl="0" algn="just"/>
            <a:r>
              <a:rPr lang="el-GR" sz="2000" dirty="0">
                <a:solidFill>
                  <a:prstClr val="black"/>
                </a:solidFill>
              </a:rPr>
              <a:t>Ερωτήσεις που βοηθούν στην κινητική εξερεύνηση: </a:t>
            </a:r>
          </a:p>
          <a:p>
            <a:pPr marL="342900" lvl="0" indent="-342900" algn="just">
              <a:buFont typeface="Arial" panose="020B0604020202020204" pitchFamily="34" charset="0"/>
              <a:buChar char="•"/>
            </a:pPr>
            <a:r>
              <a:rPr lang="el-GR" sz="2000" dirty="0">
                <a:solidFill>
                  <a:prstClr val="black"/>
                </a:solidFill>
              </a:rPr>
              <a:t>Μπορείτε να……… </a:t>
            </a:r>
          </a:p>
          <a:p>
            <a:pPr marL="342900" lvl="0" indent="-342900" algn="just">
              <a:buFont typeface="Arial" panose="020B0604020202020204" pitchFamily="34" charset="0"/>
              <a:buChar char="•"/>
            </a:pPr>
            <a:r>
              <a:rPr lang="el-GR" sz="2000" dirty="0">
                <a:solidFill>
                  <a:prstClr val="black"/>
                </a:solidFill>
              </a:rPr>
              <a:t>Προσπαθήστε να…….. </a:t>
            </a:r>
          </a:p>
          <a:p>
            <a:pPr marL="342900" lvl="0" indent="-342900" algn="just">
              <a:buFont typeface="Arial" panose="020B0604020202020204" pitchFamily="34" charset="0"/>
              <a:buChar char="•"/>
            </a:pPr>
            <a:r>
              <a:rPr lang="el-GR" sz="2000" dirty="0">
                <a:solidFill>
                  <a:prstClr val="black"/>
                </a:solidFill>
              </a:rPr>
              <a:t>Φανταστείτε ότι…………… </a:t>
            </a:r>
          </a:p>
          <a:p>
            <a:pPr marL="342900" lvl="0" indent="-342900" algn="just">
              <a:buFont typeface="Arial" panose="020B0604020202020204" pitchFamily="34" charset="0"/>
              <a:buChar char="•"/>
            </a:pPr>
            <a:r>
              <a:rPr lang="el-GR" sz="2000" dirty="0">
                <a:solidFill>
                  <a:prstClr val="black"/>
                </a:solidFill>
              </a:rPr>
              <a:t>Με ποιον άλλο </a:t>
            </a:r>
            <a:r>
              <a:rPr lang="el-GR" sz="2000" dirty="0" smtClean="0">
                <a:solidFill>
                  <a:prstClr val="black"/>
                </a:solidFill>
              </a:rPr>
              <a:t>τρόπο;……..</a:t>
            </a:r>
            <a:endParaRPr lang="el-GR" sz="2000" dirty="0">
              <a:solidFill>
                <a:prstClr val="black"/>
              </a:solidFill>
            </a:endParaRPr>
          </a:p>
          <a:p>
            <a:pPr marL="342900" lvl="0" indent="-342900" algn="just">
              <a:buFont typeface="Arial" panose="020B0604020202020204" pitchFamily="34" charset="0"/>
              <a:buChar char="•"/>
            </a:pPr>
            <a:r>
              <a:rPr lang="el-GR" sz="2000" dirty="0">
                <a:solidFill>
                  <a:prstClr val="black"/>
                </a:solidFill>
              </a:rPr>
              <a:t>Με ποιο άλλο μέρος του σώματος</a:t>
            </a:r>
            <a:r>
              <a:rPr lang="el-GR" sz="2000" dirty="0" smtClean="0">
                <a:solidFill>
                  <a:prstClr val="black"/>
                </a:solidFill>
              </a:rPr>
              <a:t>;……….</a:t>
            </a:r>
            <a:endParaRPr lang="el-GR" sz="2000" dirty="0">
              <a:solidFill>
                <a:prstClr val="black"/>
              </a:solidFill>
            </a:endParaRPr>
          </a:p>
          <a:p>
            <a:pPr marL="342900" lvl="0" indent="-342900" algn="just">
              <a:buFont typeface="Arial" panose="020B0604020202020204" pitchFamily="34" charset="0"/>
              <a:buChar char="•"/>
            </a:pPr>
            <a:endParaRPr lang="el-GR" sz="2000" dirty="0">
              <a:solidFill>
                <a:prstClr val="black"/>
              </a:solidFill>
            </a:endParaRPr>
          </a:p>
          <a:p>
            <a:pPr lvl="0" algn="just"/>
            <a:endParaRPr lang="el-GR" sz="2000" dirty="0">
              <a:solidFill>
                <a:prstClr val="black"/>
              </a:solidFill>
            </a:endParaRPr>
          </a:p>
        </p:txBody>
      </p:sp>
    </p:spTree>
    <p:extLst>
      <p:ext uri="{BB962C8B-B14F-4D97-AF65-F5344CB8AC3E}">
        <p14:creationId xmlns:p14="http://schemas.microsoft.com/office/powerpoint/2010/main" val="378823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923544" y="685800"/>
            <a:ext cx="9720643" cy="5477256"/>
          </a:xfrm>
          <a:prstGeom prst="rect">
            <a:avLst/>
          </a:prstGeom>
        </p:spPr>
      </p:pic>
    </p:spTree>
    <p:extLst>
      <p:ext uri="{BB962C8B-B14F-4D97-AF65-F5344CB8AC3E}">
        <p14:creationId xmlns:p14="http://schemas.microsoft.com/office/powerpoint/2010/main" val="3320191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 y="478972"/>
            <a:ext cx="8839200" cy="4401205"/>
          </a:xfrm>
          <a:prstGeom prst="rect">
            <a:avLst/>
          </a:prstGeom>
        </p:spPr>
        <p:txBody>
          <a:bodyPr wrap="square">
            <a:spAutoFit/>
          </a:bodyPr>
          <a:lstStyle/>
          <a:p>
            <a:pPr lvl="0" algn="just"/>
            <a:r>
              <a:rPr lang="el-GR" sz="2000" b="1" dirty="0">
                <a:solidFill>
                  <a:prstClr val="black"/>
                </a:solidFill>
              </a:rPr>
              <a:t>Μικρή κινητική φόρμα – χορός: </a:t>
            </a:r>
            <a:r>
              <a:rPr lang="el-GR" sz="2000" dirty="0">
                <a:solidFill>
                  <a:prstClr val="black"/>
                </a:solidFill>
              </a:rPr>
              <a:t>Τρέχω απαλά στο χώρο, παγώνω σε ένα σωματικό σχήμα (με το σήμα) πέφτω απαλά ή λιώνω, απλώνομαι στο πάτωμα. Επαναλαμβάνω αρκετές φορές κάνοντας διαφορετικά σωματικά σχήματα (καμπύλα – γωνιώδη) και επινοώντας διαφορετικές πτώσεις.</a:t>
            </a:r>
          </a:p>
          <a:p>
            <a:pPr lvl="0" algn="just"/>
            <a:r>
              <a:rPr lang="el-GR" sz="2000" dirty="0">
                <a:solidFill>
                  <a:prstClr val="black"/>
                </a:solidFill>
              </a:rPr>
              <a:t>Ο χορός στις μικρές ηλικίες ξεδιπλώνεται παράλληλα με τον κινητικό αυτοσχεδιασμό και δεν είναι ποτέ μια  στατική φόρμα η οποία επαναλαμβάνεται με ακρίβεια.</a:t>
            </a:r>
          </a:p>
          <a:p>
            <a:pPr lvl="0" algn="just"/>
            <a:endParaRPr lang="el-GR" sz="2000" b="1" dirty="0" smtClean="0">
              <a:solidFill>
                <a:prstClr val="black"/>
              </a:solidFill>
            </a:endParaRPr>
          </a:p>
          <a:p>
            <a:pPr lvl="0" algn="just"/>
            <a:r>
              <a:rPr lang="el-GR" sz="2000" b="1" dirty="0" smtClean="0">
                <a:solidFill>
                  <a:prstClr val="black"/>
                </a:solidFill>
              </a:rPr>
              <a:t>Σχεδιασμός </a:t>
            </a:r>
            <a:r>
              <a:rPr lang="el-GR" sz="2000" b="1" dirty="0">
                <a:solidFill>
                  <a:prstClr val="black"/>
                </a:solidFill>
              </a:rPr>
              <a:t>χώρου και υλικών:</a:t>
            </a:r>
          </a:p>
          <a:p>
            <a:pPr marL="342900" lvl="0" indent="-342900" algn="just">
              <a:buFont typeface="Arial" panose="020B0604020202020204" pitchFamily="34" charset="0"/>
              <a:buChar char="•"/>
            </a:pPr>
            <a:r>
              <a:rPr lang="el-GR" sz="2000" dirty="0">
                <a:solidFill>
                  <a:prstClr val="black"/>
                </a:solidFill>
              </a:rPr>
              <a:t>Εικόνες με χιονισμένα τοπία, βίντεο, μουσικά κομμάτια, τραγούδια</a:t>
            </a:r>
          </a:p>
          <a:p>
            <a:pPr marL="342900" lvl="0" indent="-342900" algn="just">
              <a:buFont typeface="Arial" panose="020B0604020202020204" pitchFamily="34" charset="0"/>
              <a:buChar char="•"/>
            </a:pPr>
            <a:r>
              <a:rPr lang="el-GR" sz="2000" dirty="0">
                <a:solidFill>
                  <a:prstClr val="black"/>
                </a:solidFill>
              </a:rPr>
              <a:t>Κρουστά: κουδουνάκια, τύμπανο</a:t>
            </a:r>
          </a:p>
          <a:p>
            <a:pPr marL="342900" lvl="0" indent="-342900" algn="just">
              <a:buFont typeface="Arial" panose="020B0604020202020204" pitchFamily="34" charset="0"/>
              <a:buChar char="•"/>
            </a:pPr>
            <a:r>
              <a:rPr lang="el-GR" sz="2000" dirty="0">
                <a:solidFill>
                  <a:prstClr val="black"/>
                </a:solidFill>
              </a:rPr>
              <a:t>Άσπρα πανιά</a:t>
            </a:r>
          </a:p>
          <a:p>
            <a:pPr marL="342900" lvl="0" indent="-342900" algn="just">
              <a:buFont typeface="Arial" panose="020B0604020202020204" pitchFamily="34" charset="0"/>
              <a:buChar char="•"/>
            </a:pPr>
            <a:r>
              <a:rPr lang="el-GR" sz="2000" dirty="0">
                <a:solidFill>
                  <a:prstClr val="black"/>
                </a:solidFill>
              </a:rPr>
              <a:t>Μπάλες </a:t>
            </a:r>
            <a:r>
              <a:rPr lang="el-GR" sz="2000" dirty="0" err="1">
                <a:solidFill>
                  <a:prstClr val="black"/>
                </a:solidFill>
              </a:rPr>
              <a:t>φελιζόλ</a:t>
            </a:r>
            <a:r>
              <a:rPr lang="el-GR" sz="2000" dirty="0">
                <a:solidFill>
                  <a:prstClr val="black"/>
                </a:solidFill>
              </a:rPr>
              <a:t> </a:t>
            </a:r>
          </a:p>
          <a:p>
            <a:pPr marL="342900" lvl="0" indent="-342900" algn="just">
              <a:buFont typeface="Arial" panose="020B0604020202020204" pitchFamily="34" charset="0"/>
              <a:buChar char="•"/>
            </a:pPr>
            <a:r>
              <a:rPr lang="el-GR" sz="2000" dirty="0">
                <a:solidFill>
                  <a:prstClr val="black"/>
                </a:solidFill>
              </a:rPr>
              <a:t>Χιονονιφάδες από χαρτί κ. ά.</a:t>
            </a:r>
            <a:endParaRPr lang="el-GR" sz="2000" dirty="0">
              <a:solidFill>
                <a:prstClr val="black"/>
              </a:solidFill>
            </a:endParaRPr>
          </a:p>
        </p:txBody>
      </p:sp>
    </p:spTree>
    <p:extLst>
      <p:ext uri="{BB962C8B-B14F-4D97-AF65-F5344CB8AC3E}">
        <p14:creationId xmlns:p14="http://schemas.microsoft.com/office/powerpoint/2010/main" val="313736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603501" y="342899"/>
            <a:ext cx="6107112" cy="6388101"/>
          </a:xfrm>
          <a:prstGeom prst="rect">
            <a:avLst/>
          </a:prstGeom>
        </p:spPr>
      </p:pic>
    </p:spTree>
    <p:extLst>
      <p:ext uri="{BB962C8B-B14F-4D97-AF65-F5344CB8AC3E}">
        <p14:creationId xmlns:p14="http://schemas.microsoft.com/office/powerpoint/2010/main" val="427209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898904" y="279630"/>
            <a:ext cx="7693152" cy="1393721"/>
          </a:xfrm>
          <a:prstGeom prst="rect">
            <a:avLst/>
          </a:prstGeom>
        </p:spPr>
      </p:pic>
      <p:pic>
        <p:nvPicPr>
          <p:cNvPr id="6" name="Εικόνα 5"/>
          <p:cNvPicPr>
            <a:picLocks noChangeAspect="1"/>
          </p:cNvPicPr>
          <p:nvPr/>
        </p:nvPicPr>
        <p:blipFill>
          <a:blip r:embed="rId3"/>
          <a:stretch>
            <a:fillRect/>
          </a:stretch>
        </p:blipFill>
        <p:spPr>
          <a:xfrm>
            <a:off x="2087880" y="1886903"/>
            <a:ext cx="7504176" cy="1487234"/>
          </a:xfrm>
          <a:prstGeom prst="rect">
            <a:avLst/>
          </a:prstGeom>
        </p:spPr>
      </p:pic>
    </p:spTree>
    <p:extLst>
      <p:ext uri="{BB962C8B-B14F-4D97-AF65-F5344CB8AC3E}">
        <p14:creationId xmlns:p14="http://schemas.microsoft.com/office/powerpoint/2010/main" val="137457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838633" y="2703871"/>
            <a:ext cx="8458200" cy="2635045"/>
          </a:xfrm>
          <a:prstGeom prst="rect">
            <a:avLst/>
          </a:prstGeom>
        </p:spPr>
      </p:pic>
      <p:pic>
        <p:nvPicPr>
          <p:cNvPr id="3" name="Εικόνα 2"/>
          <p:cNvPicPr>
            <a:picLocks noChangeAspect="1"/>
          </p:cNvPicPr>
          <p:nvPr/>
        </p:nvPicPr>
        <p:blipFill>
          <a:blip r:embed="rId3"/>
          <a:stretch>
            <a:fillRect/>
          </a:stretch>
        </p:blipFill>
        <p:spPr>
          <a:xfrm>
            <a:off x="1838633" y="658909"/>
            <a:ext cx="8458200" cy="1115665"/>
          </a:xfrm>
          <a:prstGeom prst="rect">
            <a:avLst/>
          </a:prstGeom>
        </p:spPr>
      </p:pic>
    </p:spTree>
    <p:extLst>
      <p:ext uri="{BB962C8B-B14F-4D97-AF65-F5344CB8AC3E}">
        <p14:creationId xmlns:p14="http://schemas.microsoft.com/office/powerpoint/2010/main" val="2191416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093642" y="710126"/>
            <a:ext cx="7693819" cy="1322947"/>
          </a:xfrm>
          <a:prstGeom prst="rect">
            <a:avLst/>
          </a:prstGeom>
        </p:spPr>
      </p:pic>
    </p:spTree>
    <p:extLst>
      <p:ext uri="{BB962C8B-B14F-4D97-AF65-F5344CB8AC3E}">
        <p14:creationId xmlns:p14="http://schemas.microsoft.com/office/powerpoint/2010/main" val="213714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srcRect l="5095"/>
          <a:stretch/>
        </p:blipFill>
        <p:spPr>
          <a:xfrm>
            <a:off x="1554479" y="644080"/>
            <a:ext cx="7105269" cy="942975"/>
          </a:xfrm>
          <a:prstGeom prst="rect">
            <a:avLst/>
          </a:prstGeom>
        </p:spPr>
      </p:pic>
      <p:pic>
        <p:nvPicPr>
          <p:cNvPr id="3" name="Εικόνα 2"/>
          <p:cNvPicPr>
            <a:picLocks noChangeAspect="1"/>
          </p:cNvPicPr>
          <p:nvPr/>
        </p:nvPicPr>
        <p:blipFill rotWithShape="1">
          <a:blip r:embed="rId3"/>
          <a:srcRect l="5338"/>
          <a:stretch/>
        </p:blipFill>
        <p:spPr>
          <a:xfrm>
            <a:off x="1572767" y="1666875"/>
            <a:ext cx="7086981" cy="781050"/>
          </a:xfrm>
          <a:prstGeom prst="rect">
            <a:avLst/>
          </a:prstGeom>
        </p:spPr>
      </p:pic>
      <p:pic>
        <p:nvPicPr>
          <p:cNvPr id="4" name="Εικόνα 3"/>
          <p:cNvPicPr>
            <a:picLocks noChangeAspect="1"/>
          </p:cNvPicPr>
          <p:nvPr/>
        </p:nvPicPr>
        <p:blipFill rotWithShape="1">
          <a:blip r:embed="rId4"/>
          <a:srcRect l="4972"/>
          <a:stretch/>
        </p:blipFill>
        <p:spPr>
          <a:xfrm>
            <a:off x="1545335" y="2606421"/>
            <a:ext cx="7114413" cy="1809750"/>
          </a:xfrm>
          <a:prstGeom prst="rect">
            <a:avLst/>
          </a:prstGeom>
        </p:spPr>
      </p:pic>
      <p:pic>
        <p:nvPicPr>
          <p:cNvPr id="5" name="Εικόνα 4"/>
          <p:cNvPicPr>
            <a:picLocks noChangeAspect="1"/>
          </p:cNvPicPr>
          <p:nvPr/>
        </p:nvPicPr>
        <p:blipFill rotWithShape="1">
          <a:blip r:embed="rId5"/>
          <a:srcRect l="5161"/>
          <a:stretch/>
        </p:blipFill>
        <p:spPr>
          <a:xfrm>
            <a:off x="1572767" y="4765167"/>
            <a:ext cx="7086981" cy="857250"/>
          </a:xfrm>
          <a:prstGeom prst="rect">
            <a:avLst/>
          </a:prstGeom>
        </p:spPr>
      </p:pic>
    </p:spTree>
    <p:extLst>
      <p:ext uri="{BB962C8B-B14F-4D97-AF65-F5344CB8AC3E}">
        <p14:creationId xmlns:p14="http://schemas.microsoft.com/office/powerpoint/2010/main" val="91846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105842" y="688794"/>
            <a:ext cx="7523116" cy="1237595"/>
          </a:xfrm>
          <a:prstGeom prst="rect">
            <a:avLst/>
          </a:prstGeom>
        </p:spPr>
      </p:pic>
      <p:pic>
        <p:nvPicPr>
          <p:cNvPr id="3" name="Εικόνα 2"/>
          <p:cNvPicPr>
            <a:picLocks noChangeAspect="1"/>
          </p:cNvPicPr>
          <p:nvPr/>
        </p:nvPicPr>
        <p:blipFill>
          <a:blip r:embed="rId3"/>
          <a:stretch>
            <a:fillRect/>
          </a:stretch>
        </p:blipFill>
        <p:spPr>
          <a:xfrm>
            <a:off x="2105842" y="2643187"/>
            <a:ext cx="7523116" cy="2157413"/>
          </a:xfrm>
          <a:prstGeom prst="rect">
            <a:avLst/>
          </a:prstGeom>
        </p:spPr>
      </p:pic>
    </p:spTree>
    <p:extLst>
      <p:ext uri="{BB962C8B-B14F-4D97-AF65-F5344CB8AC3E}">
        <p14:creationId xmlns:p14="http://schemas.microsoft.com/office/powerpoint/2010/main" val="66827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2702869" y="509097"/>
            <a:ext cx="6610350" cy="5826389"/>
          </a:xfrm>
          <a:prstGeom prst="rect">
            <a:avLst/>
          </a:prstGeom>
        </p:spPr>
      </p:pic>
    </p:spTree>
    <p:extLst>
      <p:ext uri="{BB962C8B-B14F-4D97-AF65-F5344CB8AC3E}">
        <p14:creationId xmlns:p14="http://schemas.microsoft.com/office/powerpoint/2010/main" val="354811563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1181</Words>
  <Application>Microsoft Office PowerPoint</Application>
  <PresentationFormat>Ευρεία οθόνη</PresentationFormat>
  <Paragraphs>84</Paragraphs>
  <Slides>20</Slides>
  <Notes>0</Notes>
  <HiddenSlides>0</HiddenSlides>
  <MMClips>2</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20</vt:i4>
      </vt:variant>
    </vt:vector>
  </HeadingPairs>
  <TitlesOfParts>
    <vt:vector size="26" baseType="lpstr">
      <vt:lpstr>Arial</vt:lpstr>
      <vt:lpstr>Calibri</vt:lpstr>
      <vt:lpstr>Calibri Light</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Λογαριασμός Microsoft</dc:creator>
  <cp:lastModifiedBy>Λογαριασμός Microsoft</cp:lastModifiedBy>
  <cp:revision>41</cp:revision>
  <dcterms:created xsi:type="dcterms:W3CDTF">2021-05-11T13:13:04Z</dcterms:created>
  <dcterms:modified xsi:type="dcterms:W3CDTF">2021-05-23T17:59:31Z</dcterms:modified>
</cp:coreProperties>
</file>