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7" r:id="rId1"/>
  </p:sldMasterIdLst>
  <p:sldIdLst>
    <p:sldId id="256" r:id="rId2"/>
    <p:sldId id="257" r:id="rId3"/>
    <p:sldId id="258" r:id="rId4"/>
    <p:sldId id="259" r:id="rId5"/>
    <p:sldId id="386" r:id="rId6"/>
    <p:sldId id="387" r:id="rId7"/>
    <p:sldId id="388" r:id="rId8"/>
    <p:sldId id="260" r:id="rId9"/>
    <p:sldId id="261" r:id="rId10"/>
    <p:sldId id="262" r:id="rId11"/>
    <p:sldId id="264" r:id="rId12"/>
    <p:sldId id="263" r:id="rId13"/>
    <p:sldId id="267" r:id="rId14"/>
    <p:sldId id="265" r:id="rId15"/>
    <p:sldId id="268" r:id="rId16"/>
    <p:sldId id="269" r:id="rId17"/>
    <p:sldId id="270" r:id="rId18"/>
    <p:sldId id="271" r:id="rId19"/>
    <p:sldId id="266" r:id="rId20"/>
    <p:sldId id="272" r:id="rId21"/>
    <p:sldId id="389" r:id="rId22"/>
    <p:sldId id="390" r:id="rId23"/>
    <p:sldId id="273" r:id="rId24"/>
    <p:sldId id="280" r:id="rId25"/>
    <p:sldId id="274" r:id="rId26"/>
    <p:sldId id="275" r:id="rId27"/>
    <p:sldId id="276" r:id="rId28"/>
    <p:sldId id="391" r:id="rId29"/>
    <p:sldId id="285" r:id="rId30"/>
    <p:sldId id="277" r:id="rId31"/>
    <p:sldId id="278" r:id="rId32"/>
    <p:sldId id="393" r:id="rId33"/>
    <p:sldId id="392" r:id="rId34"/>
    <p:sldId id="279" r:id="rId35"/>
    <p:sldId id="281" r:id="rId36"/>
    <p:sldId id="282" r:id="rId37"/>
    <p:sldId id="28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41" d="100"/>
          <a:sy n="41" d="100"/>
        </p:scale>
        <p:origin x="38"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498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6166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2930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5242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5425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651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3741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3609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0534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663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576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385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l-GR"/>
              <a:t>Κάντε κλικ για να επεξεργαστείτε τον τίτλο υποδείγματος</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680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Content Placeholder 3"/>
          <p:cNvSpPr>
            <a:spLocks noGrp="1"/>
          </p:cNvSpPr>
          <p:nvPr>
            <p:ph sz="quarter" idx="13"/>
          </p:nvPr>
        </p:nvSpPr>
        <p:spPr>
          <a:xfrm>
            <a:off x="913774" y="3051012"/>
            <a:ext cx="5106027" cy="2740187"/>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3" name="Content Placeholder 5"/>
          <p:cNvSpPr>
            <a:spLocks noGrp="1"/>
          </p:cNvSpPr>
          <p:nvPr>
            <p:ph sz="quarter" idx="14"/>
          </p:nvPr>
        </p:nvSpPr>
        <p:spPr>
          <a:xfrm>
            <a:off x="6172200" y="3051012"/>
            <a:ext cx="5105401" cy="2740187"/>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348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950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329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l-GR"/>
              <a:t>Κάντε κλικ για να επεξεργαστείτε τον τίτλο υποδείγματος</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6934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982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5/14/2024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942503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982C56-353C-48BF-9371-8005DD706377}"/>
              </a:ext>
            </a:extLst>
          </p:cNvPr>
          <p:cNvSpPr>
            <a:spLocks noGrp="1"/>
          </p:cNvSpPr>
          <p:nvPr>
            <p:ph type="ctrTitle"/>
          </p:nvPr>
        </p:nvSpPr>
        <p:spPr/>
        <p:txBody>
          <a:bodyPr/>
          <a:lstStyle/>
          <a:p>
            <a:r>
              <a:rPr lang="el-GR" dirty="0" err="1"/>
              <a:t>Βραχυθεραπεια</a:t>
            </a:r>
            <a:r>
              <a:rPr lang="el-GR" dirty="0"/>
              <a:t> </a:t>
            </a:r>
          </a:p>
        </p:txBody>
      </p:sp>
      <p:sp>
        <p:nvSpPr>
          <p:cNvPr id="3" name="Υπότιτλος 2">
            <a:extLst>
              <a:ext uri="{FF2B5EF4-FFF2-40B4-BE49-F238E27FC236}">
                <a16:creationId xmlns:a16="http://schemas.microsoft.com/office/drawing/2014/main" id="{61009D88-3E9F-4FFC-9443-4E6370F7DC7C}"/>
              </a:ext>
            </a:extLst>
          </p:cNvPr>
          <p:cNvSpPr>
            <a:spLocks noGrp="1"/>
          </p:cNvSpPr>
          <p:nvPr>
            <p:ph type="subTitle" idx="1"/>
          </p:nvPr>
        </p:nvSpPr>
        <p:spPr/>
        <p:txBody>
          <a:bodyPr>
            <a:normAutofit fontScale="92500" lnSpcReduction="10000"/>
          </a:bodyPr>
          <a:lstStyle/>
          <a:p>
            <a:r>
              <a:rPr lang="el-GR" dirty="0"/>
              <a:t>Μπαλαφουτα μυρσινη</a:t>
            </a:r>
          </a:p>
          <a:p>
            <a:r>
              <a:rPr lang="el-GR" dirty="0" err="1"/>
              <a:t>Ακτινοθεραπευτης</a:t>
            </a:r>
            <a:r>
              <a:rPr lang="el-GR" dirty="0"/>
              <a:t> ογκολογος </a:t>
            </a:r>
          </a:p>
          <a:p>
            <a:r>
              <a:rPr lang="el-GR" dirty="0" err="1"/>
              <a:t>επικ</a:t>
            </a:r>
            <a:r>
              <a:rPr lang="el-GR" dirty="0"/>
              <a:t>. </a:t>
            </a:r>
            <a:r>
              <a:rPr lang="el-GR" dirty="0" err="1"/>
              <a:t>Καθηγητρια</a:t>
            </a:r>
            <a:r>
              <a:rPr lang="el-GR" dirty="0"/>
              <a:t> </a:t>
            </a:r>
            <a:r>
              <a:rPr lang="el-GR" dirty="0" err="1"/>
              <a:t>παδα</a:t>
            </a:r>
            <a:endParaRPr lang="el-GR" dirty="0"/>
          </a:p>
        </p:txBody>
      </p:sp>
    </p:spTree>
    <p:extLst>
      <p:ext uri="{BB962C8B-B14F-4D97-AF65-F5344CB8AC3E}">
        <p14:creationId xmlns:p14="http://schemas.microsoft.com/office/powerpoint/2010/main" val="1660395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2B62A2-8D75-4D1A-8702-E5268E4C35C3}"/>
              </a:ext>
            </a:extLst>
          </p:cNvPr>
          <p:cNvSpPr>
            <a:spLocks noGrp="1"/>
          </p:cNvSpPr>
          <p:nvPr>
            <p:ph type="title"/>
          </p:nvPr>
        </p:nvSpPr>
        <p:spPr/>
        <p:txBody>
          <a:bodyPr/>
          <a:lstStyle/>
          <a:p>
            <a:r>
              <a:rPr lang="el-GR" dirty="0"/>
              <a:t>Η ΒΡΘ </a:t>
            </a:r>
            <a:r>
              <a:rPr lang="el-GR" dirty="0" err="1"/>
              <a:t>αναλογα</a:t>
            </a:r>
            <a:r>
              <a:rPr lang="el-GR" dirty="0"/>
              <a:t> με τη </a:t>
            </a:r>
            <a:r>
              <a:rPr lang="el-GR" dirty="0" err="1"/>
              <a:t>θεση</a:t>
            </a:r>
            <a:r>
              <a:rPr lang="el-GR" dirty="0"/>
              <a:t> των </a:t>
            </a:r>
            <a:r>
              <a:rPr lang="el-GR" dirty="0" err="1"/>
              <a:t>πηγων</a:t>
            </a:r>
            <a:r>
              <a:rPr lang="el-GR" dirty="0"/>
              <a:t> σε σχεση με τον </a:t>
            </a:r>
            <a:r>
              <a:rPr lang="el-GR" dirty="0" err="1"/>
              <a:t>ογκο</a:t>
            </a:r>
            <a:r>
              <a:rPr lang="el-GR" u="sng" dirty="0"/>
              <a:t>,</a:t>
            </a:r>
            <a:r>
              <a:rPr lang="el-GR" dirty="0"/>
              <a:t> </a:t>
            </a:r>
            <a:r>
              <a:rPr lang="el-GR" dirty="0" err="1"/>
              <a:t>διακρινεται</a:t>
            </a:r>
            <a:r>
              <a:rPr lang="el-GR" dirty="0"/>
              <a:t>:</a:t>
            </a:r>
            <a:br>
              <a:rPr lang="el-GR" dirty="0"/>
            </a:br>
            <a:endParaRPr lang="el-GR" dirty="0"/>
          </a:p>
        </p:txBody>
      </p:sp>
      <p:sp>
        <p:nvSpPr>
          <p:cNvPr id="3" name="Θέση περιεχομένου 2">
            <a:extLst>
              <a:ext uri="{FF2B5EF4-FFF2-40B4-BE49-F238E27FC236}">
                <a16:creationId xmlns:a16="http://schemas.microsoft.com/office/drawing/2014/main" id="{66B32089-D14C-4FC3-A913-A847C5588456}"/>
              </a:ext>
            </a:extLst>
          </p:cNvPr>
          <p:cNvSpPr>
            <a:spLocks noGrp="1"/>
          </p:cNvSpPr>
          <p:nvPr>
            <p:ph sz="quarter" idx="13"/>
          </p:nvPr>
        </p:nvSpPr>
        <p:spPr>
          <a:xfrm>
            <a:off x="525295" y="1673157"/>
            <a:ext cx="11322994" cy="4824919"/>
          </a:xfrm>
        </p:spPr>
        <p:txBody>
          <a:bodyPr/>
          <a:lstStyle/>
          <a:p>
            <a:pPr lvl="0"/>
            <a:r>
              <a:rPr lang="el-GR" b="1" dirty="0"/>
              <a:t>Σε Ενδοϊστική ΒΡΘ μόνιμων εμφυτευμάτων</a:t>
            </a:r>
            <a:r>
              <a:rPr lang="el-GR" dirty="0"/>
              <a:t> για θεραπεία συνήθως όγκων εγκεφάλου και προστάτου με πηγές μικρού χρόνου ημιζωής όπως το Ιώδιο (</a:t>
            </a:r>
            <a:r>
              <a:rPr lang="en-US" dirty="0"/>
              <a:t>I</a:t>
            </a:r>
            <a:r>
              <a:rPr lang="el-GR" dirty="0"/>
              <a:t> 125) με χρόνο ημιζωής 60 ημέρες, ο χρυσός ( </a:t>
            </a:r>
            <a:r>
              <a:rPr lang="en-US" dirty="0"/>
              <a:t>Au</a:t>
            </a:r>
            <a:r>
              <a:rPr lang="el-GR" dirty="0"/>
              <a:t> 198) με χρόνο ημιζωής 2,7 ημέρες, το Παλλάδιο (</a:t>
            </a:r>
            <a:r>
              <a:rPr lang="en-US" dirty="0"/>
              <a:t>Pd</a:t>
            </a:r>
            <a:r>
              <a:rPr lang="el-GR" dirty="0"/>
              <a:t> 103) με χρόνο ημιζωής 17 ημέρες. Οι πηγές εμφυτεύονται μέσα στον όγκο και απελευθερώνουν σταδιακά την ακτινοβολία. Επειδή η ενέργειά τους είναι χαμηλή, η ακτινοπροστασία είναι απλή.</a:t>
            </a:r>
          </a:p>
          <a:p>
            <a:pPr lvl="0"/>
            <a:r>
              <a:rPr lang="el-GR" b="1" dirty="0"/>
              <a:t>Σε Ενδοϊστική ΒΡΘ προσωρινών ή αφαιρούμενων  πηγών,</a:t>
            </a:r>
            <a:r>
              <a:rPr lang="el-GR" dirty="0"/>
              <a:t> αφού οι πηγές απομακρύνονται από τον ασθενή μετά την απόδοση της επιθυμητής δόσης. Τα ραδιοϊσότοπα που χρησιμοποιούνται συνήθως  είναι το ιρίδιο (</a:t>
            </a:r>
            <a:r>
              <a:rPr lang="en-US" dirty="0" err="1"/>
              <a:t>Ir</a:t>
            </a:r>
            <a:r>
              <a:rPr lang="el-GR" dirty="0"/>
              <a:t>-192) και το καίσιο (</a:t>
            </a:r>
            <a:r>
              <a:rPr lang="en-US" dirty="0"/>
              <a:t>Cs</a:t>
            </a:r>
            <a:r>
              <a:rPr lang="el-GR" dirty="0"/>
              <a:t>-137).</a:t>
            </a:r>
          </a:p>
          <a:p>
            <a:r>
              <a:rPr lang="el-GR" b="1" dirty="0"/>
              <a:t>Σε ΒΡΘ εξ επαφής ή πλησιοθεραπεία</a:t>
            </a:r>
            <a:r>
              <a:rPr lang="el-GR" dirty="0"/>
              <a:t> που διακρίνεται σε </a:t>
            </a:r>
            <a:r>
              <a:rPr lang="el-GR" b="1" dirty="0"/>
              <a:t>ενδοκοιλοτική</a:t>
            </a:r>
            <a:r>
              <a:rPr lang="el-GR" dirty="0"/>
              <a:t> (τράχηλος μήτρας, ρινοφάρυγγας), σε </a:t>
            </a:r>
            <a:r>
              <a:rPr lang="el-GR" b="1" dirty="0"/>
              <a:t>ενδοαυλική</a:t>
            </a:r>
            <a:r>
              <a:rPr lang="el-GR" dirty="0"/>
              <a:t> (οισοφάγος), σε </a:t>
            </a:r>
            <a:r>
              <a:rPr lang="el-GR" b="1" dirty="0"/>
              <a:t>ενδοαγγειακή</a:t>
            </a:r>
            <a:r>
              <a:rPr lang="el-GR" dirty="0"/>
              <a:t> (χοληφόρα) και σε </a:t>
            </a:r>
            <a:r>
              <a:rPr lang="el-GR" b="1" dirty="0"/>
              <a:t>επιφανείας</a:t>
            </a:r>
            <a:r>
              <a:rPr lang="el-GR" dirty="0"/>
              <a:t> (δέρμα). Οι πηγές παραμένουν κοντά στον όγκο για το χρονικό διάστημα που απαιτείται για την επιθυμητή δόση και στη συνέχεια απομακρύνονται. </a:t>
            </a:r>
          </a:p>
          <a:p>
            <a:endParaRPr lang="el-GR" dirty="0"/>
          </a:p>
        </p:txBody>
      </p:sp>
    </p:spTree>
    <p:extLst>
      <p:ext uri="{BB962C8B-B14F-4D97-AF65-F5344CB8AC3E}">
        <p14:creationId xmlns:p14="http://schemas.microsoft.com/office/powerpoint/2010/main" val="1641448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7F2382-6B3C-42E5-A654-40AD954DBB14}"/>
              </a:ext>
            </a:extLst>
          </p:cNvPr>
          <p:cNvSpPr>
            <a:spLocks noGrp="1"/>
          </p:cNvSpPr>
          <p:nvPr>
            <p:ph type="title"/>
          </p:nvPr>
        </p:nvSpPr>
        <p:spPr/>
        <p:txBody>
          <a:bodyPr>
            <a:normAutofit fontScale="90000"/>
          </a:bodyPr>
          <a:lstStyle/>
          <a:p>
            <a:r>
              <a:rPr lang="el-GR" dirty="0"/>
              <a:t>ΒΡΘ </a:t>
            </a:r>
            <a:r>
              <a:rPr lang="el-GR" dirty="0" err="1"/>
              <a:t>αναλογα</a:t>
            </a:r>
            <a:r>
              <a:rPr lang="el-GR" dirty="0"/>
              <a:t> με τον </a:t>
            </a:r>
            <a:r>
              <a:rPr lang="el-GR" dirty="0" err="1"/>
              <a:t>ρυθμο</a:t>
            </a:r>
            <a:r>
              <a:rPr lang="el-GR" dirty="0"/>
              <a:t> </a:t>
            </a:r>
            <a:r>
              <a:rPr lang="el-GR" dirty="0" err="1"/>
              <a:t>δοσης</a:t>
            </a:r>
            <a:r>
              <a:rPr lang="el-GR" dirty="0"/>
              <a:t> της </a:t>
            </a:r>
            <a:r>
              <a:rPr lang="el-GR" dirty="0" err="1"/>
              <a:t>ακτινοβολιας</a:t>
            </a:r>
            <a:r>
              <a:rPr lang="el-GR" dirty="0"/>
              <a:t> στην </a:t>
            </a:r>
            <a:r>
              <a:rPr lang="el-GR" dirty="0" err="1"/>
              <a:t>ωρα</a:t>
            </a:r>
            <a:r>
              <a:rPr lang="el-GR" dirty="0"/>
              <a:t> (και τη </a:t>
            </a:r>
            <a:r>
              <a:rPr lang="el-GR" dirty="0" err="1"/>
              <a:t>διαρκεια</a:t>
            </a:r>
            <a:r>
              <a:rPr lang="el-GR" dirty="0"/>
              <a:t> της</a:t>
            </a:r>
            <a:r>
              <a:rPr lang="el-GR" u="sng" dirty="0"/>
              <a:t>)</a:t>
            </a:r>
            <a:r>
              <a:rPr lang="el-GR" dirty="0"/>
              <a:t> </a:t>
            </a:r>
            <a:r>
              <a:rPr lang="el-GR" dirty="0" err="1"/>
              <a:t>διακρινεται</a:t>
            </a:r>
            <a:r>
              <a:rPr lang="el-GR" dirty="0"/>
              <a:t>: </a:t>
            </a:r>
            <a:br>
              <a:rPr lang="el-GR" dirty="0"/>
            </a:br>
            <a:endParaRPr lang="el-GR" dirty="0"/>
          </a:p>
        </p:txBody>
      </p:sp>
      <p:sp>
        <p:nvSpPr>
          <p:cNvPr id="3" name="Θέση περιεχομένου 2">
            <a:extLst>
              <a:ext uri="{FF2B5EF4-FFF2-40B4-BE49-F238E27FC236}">
                <a16:creationId xmlns:a16="http://schemas.microsoft.com/office/drawing/2014/main" id="{FEAB8B3B-CD43-403C-B413-81C1D2DD1676}"/>
              </a:ext>
            </a:extLst>
          </p:cNvPr>
          <p:cNvSpPr>
            <a:spLocks noGrp="1"/>
          </p:cNvSpPr>
          <p:nvPr>
            <p:ph sz="quarter" idx="13"/>
          </p:nvPr>
        </p:nvSpPr>
        <p:spPr>
          <a:xfrm>
            <a:off x="913774" y="1828800"/>
            <a:ext cx="10363826" cy="3962399"/>
          </a:xfrm>
        </p:spPr>
        <p:txBody>
          <a:bodyPr/>
          <a:lstStyle/>
          <a:p>
            <a:pPr lvl="0"/>
            <a:r>
              <a:rPr lang="el-GR" sz="2400" b="1" dirty="0"/>
              <a:t>Χαμηλός ρυθμός δόσης </a:t>
            </a:r>
            <a:r>
              <a:rPr lang="el-GR" sz="2400" dirty="0"/>
              <a:t>(ΧΡΔ : 0,4-2 </a:t>
            </a:r>
            <a:r>
              <a:rPr lang="en-US" sz="2400" dirty="0"/>
              <a:t>Gy</a:t>
            </a:r>
            <a:r>
              <a:rPr lang="el-GR" sz="2400" dirty="0"/>
              <a:t>/</a:t>
            </a:r>
            <a:r>
              <a:rPr lang="en-US" sz="2400" dirty="0" err="1"/>
              <a:t>hr</a:t>
            </a:r>
            <a:r>
              <a:rPr lang="el-GR" sz="2400" dirty="0"/>
              <a:t> ή 10 </a:t>
            </a:r>
            <a:r>
              <a:rPr lang="en-US" sz="2400" dirty="0"/>
              <a:t>Gy</a:t>
            </a:r>
            <a:r>
              <a:rPr lang="el-GR" sz="2400" dirty="0"/>
              <a:t>/</a:t>
            </a:r>
            <a:r>
              <a:rPr lang="en-US" sz="2400" dirty="0"/>
              <a:t>day</a:t>
            </a:r>
            <a:r>
              <a:rPr lang="el-GR" sz="2400" dirty="0"/>
              <a:t>)</a:t>
            </a:r>
          </a:p>
          <a:p>
            <a:pPr lvl="0"/>
            <a:r>
              <a:rPr lang="el-GR" sz="2400" b="1" dirty="0"/>
              <a:t>Μέσος ρυθμός δόσης </a:t>
            </a:r>
            <a:r>
              <a:rPr lang="el-GR" sz="2400" dirty="0"/>
              <a:t> (ΜΡΔ : 2-12 </a:t>
            </a:r>
            <a:r>
              <a:rPr lang="en-US" sz="2400" dirty="0"/>
              <a:t>Gy</a:t>
            </a:r>
            <a:r>
              <a:rPr lang="el-GR" sz="2400" dirty="0"/>
              <a:t>/</a:t>
            </a:r>
            <a:r>
              <a:rPr lang="en-US" sz="2400" dirty="0" err="1"/>
              <a:t>hr</a:t>
            </a:r>
            <a:r>
              <a:rPr lang="el-GR" sz="2400" dirty="0"/>
              <a:t> ή 10 </a:t>
            </a:r>
            <a:r>
              <a:rPr lang="en-US" sz="2400" dirty="0"/>
              <a:t>Gy</a:t>
            </a:r>
            <a:r>
              <a:rPr lang="el-GR" sz="2400" dirty="0"/>
              <a:t>/</a:t>
            </a:r>
            <a:r>
              <a:rPr lang="en-US" sz="2400" dirty="0" err="1"/>
              <a:t>hr</a:t>
            </a:r>
            <a:r>
              <a:rPr lang="el-GR" sz="2400" dirty="0"/>
              <a:t>)</a:t>
            </a:r>
          </a:p>
          <a:p>
            <a:pPr lvl="0"/>
            <a:r>
              <a:rPr lang="el-GR" sz="2400" b="1" dirty="0"/>
              <a:t>Υψηλός ρυθμός δόσης </a:t>
            </a:r>
            <a:r>
              <a:rPr lang="el-GR" sz="2400" dirty="0"/>
              <a:t>(ΥΡΔ: &gt;12 </a:t>
            </a:r>
            <a:r>
              <a:rPr lang="en-US" sz="2400" dirty="0"/>
              <a:t>Gy</a:t>
            </a:r>
            <a:r>
              <a:rPr lang="el-GR" sz="2400" dirty="0"/>
              <a:t>/</a:t>
            </a:r>
            <a:r>
              <a:rPr lang="en-US" sz="2400" dirty="0" err="1"/>
              <a:t>hr</a:t>
            </a:r>
            <a:r>
              <a:rPr lang="el-GR" sz="2400" dirty="0"/>
              <a:t> ή 10 </a:t>
            </a:r>
            <a:r>
              <a:rPr lang="en-US" sz="2400" dirty="0"/>
              <a:t>Gy</a:t>
            </a:r>
            <a:r>
              <a:rPr lang="el-GR" sz="2400" dirty="0"/>
              <a:t> /</a:t>
            </a:r>
            <a:r>
              <a:rPr lang="en-US" sz="2400" dirty="0"/>
              <a:t>min</a:t>
            </a:r>
            <a:r>
              <a:rPr lang="el-GR" sz="2400" dirty="0"/>
              <a:t>)</a:t>
            </a:r>
          </a:p>
          <a:p>
            <a:pPr lvl="0"/>
            <a:r>
              <a:rPr lang="el-GR" sz="2400" b="1" dirty="0"/>
              <a:t>Παλμικού ρυθμού δόσης </a:t>
            </a:r>
            <a:r>
              <a:rPr lang="el-GR" sz="2400" dirty="0"/>
              <a:t>(ΠΡΔ) : συνδυάζει την ΥΡΔ και την διάρκεια της ΧΡΔ ΒΡΘ</a:t>
            </a:r>
            <a:r>
              <a:rPr lang="el-GR" dirty="0"/>
              <a:t>.</a:t>
            </a:r>
          </a:p>
          <a:p>
            <a:endParaRPr lang="el-GR" dirty="0"/>
          </a:p>
        </p:txBody>
      </p:sp>
    </p:spTree>
    <p:extLst>
      <p:ext uri="{BB962C8B-B14F-4D97-AF65-F5344CB8AC3E}">
        <p14:creationId xmlns:p14="http://schemas.microsoft.com/office/powerpoint/2010/main" val="2567566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6AAFC6-712D-403A-81B0-96665577FBE7}"/>
              </a:ext>
            </a:extLst>
          </p:cNvPr>
          <p:cNvSpPr>
            <a:spLocks noGrp="1"/>
          </p:cNvSpPr>
          <p:nvPr>
            <p:ph type="title"/>
          </p:nvPr>
        </p:nvSpPr>
        <p:spPr/>
        <p:txBody>
          <a:bodyPr/>
          <a:lstStyle/>
          <a:p>
            <a:r>
              <a:rPr lang="el-GR" dirty="0" err="1"/>
              <a:t>Σημερα</a:t>
            </a:r>
            <a:r>
              <a:rPr lang="el-GR" dirty="0"/>
              <a:t> </a:t>
            </a:r>
            <a:r>
              <a:rPr lang="en-US" dirty="0"/>
              <a:t>: </a:t>
            </a:r>
            <a:r>
              <a:rPr lang="el-GR" dirty="0" err="1"/>
              <a:t>Υρδ</a:t>
            </a:r>
            <a:r>
              <a:rPr lang="el-GR" dirty="0"/>
              <a:t> </a:t>
            </a:r>
            <a:r>
              <a:rPr lang="el-GR" dirty="0" err="1"/>
              <a:t>βρθ</a:t>
            </a:r>
            <a:endParaRPr lang="el-GR" dirty="0"/>
          </a:p>
        </p:txBody>
      </p:sp>
      <p:sp>
        <p:nvSpPr>
          <p:cNvPr id="3" name="Θέση περιεχομένου 2">
            <a:extLst>
              <a:ext uri="{FF2B5EF4-FFF2-40B4-BE49-F238E27FC236}">
                <a16:creationId xmlns:a16="http://schemas.microsoft.com/office/drawing/2014/main" id="{7F32A82D-4FEA-4954-B4C1-448AAB309A29}"/>
              </a:ext>
            </a:extLst>
          </p:cNvPr>
          <p:cNvSpPr>
            <a:spLocks noGrp="1"/>
          </p:cNvSpPr>
          <p:nvPr>
            <p:ph sz="quarter" idx="13"/>
          </p:nvPr>
        </p:nvSpPr>
        <p:spPr/>
        <p:txBody>
          <a:bodyPr>
            <a:normAutofit/>
          </a:bodyPr>
          <a:lstStyle/>
          <a:p>
            <a:r>
              <a:rPr lang="el-GR" sz="2400" dirty="0"/>
              <a:t>Η ΥΡΔ ΒΡΘ τα τελευταία 20 χρόνια έχει αντικαταστήσει την ΧΡΔ ΒΡΘ αφού είναι </a:t>
            </a:r>
            <a:r>
              <a:rPr lang="el-GR" sz="2400" b="1" u="sng" dirty="0"/>
              <a:t>μικρότερος ο  χρόνος νοσηλείας του ασθενούς, είναι οικονομικότερη θεραπεία </a:t>
            </a:r>
            <a:r>
              <a:rPr lang="el-GR" sz="2400" dirty="0"/>
              <a:t>αφού εναλλάσσεται μεγαλύτερος αριθμός ασθενών σε σχέση  με την ΧΡΔ </a:t>
            </a:r>
            <a:r>
              <a:rPr lang="el-GR" sz="2400" b="1" u="sng" dirty="0"/>
              <a:t>και δεν απαιτείται νοσηλευτικό και ιατρικό προσωπικό όλο το 24ωρο.</a:t>
            </a:r>
          </a:p>
        </p:txBody>
      </p:sp>
    </p:spTree>
    <p:extLst>
      <p:ext uri="{BB962C8B-B14F-4D97-AF65-F5344CB8AC3E}">
        <p14:creationId xmlns:p14="http://schemas.microsoft.com/office/powerpoint/2010/main" val="3935717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4A7501-528D-4C31-88E3-7B0A9177E8DB}"/>
              </a:ext>
            </a:extLst>
          </p:cNvPr>
          <p:cNvSpPr>
            <a:spLocks noGrp="1"/>
          </p:cNvSpPr>
          <p:nvPr>
            <p:ph type="title"/>
          </p:nvPr>
        </p:nvSpPr>
        <p:spPr/>
        <p:txBody>
          <a:bodyPr/>
          <a:lstStyle/>
          <a:p>
            <a:r>
              <a:rPr lang="el-GR" dirty="0" err="1"/>
              <a:t>Παλμικου</a:t>
            </a:r>
            <a:r>
              <a:rPr lang="el-GR" dirty="0"/>
              <a:t> </a:t>
            </a:r>
            <a:r>
              <a:rPr lang="el-GR" dirty="0" err="1"/>
              <a:t>ρυθμου</a:t>
            </a:r>
            <a:r>
              <a:rPr lang="el-GR" dirty="0"/>
              <a:t> </a:t>
            </a:r>
            <a:r>
              <a:rPr lang="el-GR" dirty="0" err="1"/>
              <a:t>δοσησ</a:t>
            </a:r>
            <a:r>
              <a:rPr lang="el-GR" dirty="0"/>
              <a:t> </a:t>
            </a:r>
            <a:r>
              <a:rPr lang="el-GR" dirty="0" err="1"/>
              <a:t>βρθ</a:t>
            </a:r>
            <a:endParaRPr lang="el-GR" dirty="0"/>
          </a:p>
        </p:txBody>
      </p:sp>
      <p:sp>
        <p:nvSpPr>
          <p:cNvPr id="3" name="Θέση περιεχομένου 2">
            <a:extLst>
              <a:ext uri="{FF2B5EF4-FFF2-40B4-BE49-F238E27FC236}">
                <a16:creationId xmlns:a16="http://schemas.microsoft.com/office/drawing/2014/main" id="{F757BB24-D4B5-458B-885C-9FCC9E0C8997}"/>
              </a:ext>
            </a:extLst>
          </p:cNvPr>
          <p:cNvSpPr>
            <a:spLocks noGrp="1"/>
          </p:cNvSpPr>
          <p:nvPr>
            <p:ph sz="quarter" idx="13"/>
          </p:nvPr>
        </p:nvSpPr>
        <p:spPr/>
        <p:txBody>
          <a:bodyPr>
            <a:normAutofit fontScale="92500" lnSpcReduction="20000"/>
          </a:bodyPr>
          <a:lstStyle/>
          <a:p>
            <a:r>
              <a:rPr lang="el-GR" b="1" u="sng" dirty="0"/>
              <a:t>Πιο σύγχρονη μέθοδος </a:t>
            </a:r>
            <a:r>
              <a:rPr lang="el-GR" dirty="0"/>
              <a:t>ΒΡΘ είναι η ΠΡΔ η οποία </a:t>
            </a:r>
            <a:r>
              <a:rPr lang="el-GR" b="1" u="sng" dirty="0"/>
              <a:t>συνδυάζει</a:t>
            </a:r>
            <a:r>
              <a:rPr lang="en-US" b="1" u="sng" dirty="0"/>
              <a:t>:</a:t>
            </a:r>
          </a:p>
          <a:p>
            <a:r>
              <a:rPr lang="el-GR" dirty="0"/>
              <a:t> την δραστικότητα της ΥΡΔ και την διάρκεια της ΧΡΔ για να μειωθούν οι παρενέργειες. Η «φιλοσοφία» της ΠΡΔ ΒΡΘ είναι να αντικατασταθεί το συνεχές της ΧΡΔ με μια σειρά θεραπευτικά κύματα ΥΡΔ. Δηλαδή πρέπει να χορηγούμε την ΥΡΔ θεραπεία σε μικρά κλάσματα </a:t>
            </a:r>
            <a:r>
              <a:rPr lang="el-GR" b="1" u="sng" dirty="0"/>
              <a:t>(ώσεις ή παλμοί</a:t>
            </a:r>
            <a:r>
              <a:rPr lang="el-GR" dirty="0"/>
              <a:t>), που κάθε ένα θα διαρκεί περίπου 10 λεπτά ενώ θα υπάρχουν διαλείμματα μεταξύ των ώσεων διάρκειας 1-4 ώρες. Με αυτόν τον τρόπο ο ασθενής μπορεί κατά τη διάρκεια των διαλειμμάτων να δέχεται ακίνδυνα επισκέψεις και  νοσηλεία, κάτι που απαγορεύεται κατά τη διάρκεια της ΒΡΘ με ΧΡΔ. </a:t>
            </a:r>
            <a:endParaRPr lang="en-US" dirty="0"/>
          </a:p>
          <a:p>
            <a:r>
              <a:rPr lang="el-GR" u="sng" dirty="0"/>
              <a:t>Απαιτείται μία μόνο πηγή </a:t>
            </a:r>
            <a:r>
              <a:rPr lang="el-GR" dirty="0"/>
              <a:t>που είναι ασφαλώς οικονομικότερη και για την φύλαξή της ασφαλέστερη. </a:t>
            </a:r>
          </a:p>
          <a:p>
            <a:endParaRPr lang="el-GR" dirty="0"/>
          </a:p>
        </p:txBody>
      </p:sp>
    </p:spTree>
    <p:extLst>
      <p:ext uri="{BB962C8B-B14F-4D97-AF65-F5344CB8AC3E}">
        <p14:creationId xmlns:p14="http://schemas.microsoft.com/office/powerpoint/2010/main" val="297267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5879C1-4C30-408C-B23A-CFE0E8BCF912}"/>
              </a:ext>
            </a:extLst>
          </p:cNvPr>
          <p:cNvSpPr>
            <a:spLocks noGrp="1"/>
          </p:cNvSpPr>
          <p:nvPr>
            <p:ph type="title"/>
          </p:nvPr>
        </p:nvSpPr>
        <p:spPr/>
        <p:txBody>
          <a:bodyPr/>
          <a:lstStyle/>
          <a:p>
            <a:r>
              <a:rPr lang="el-GR" dirty="0"/>
              <a:t>ΒΡΘ </a:t>
            </a:r>
            <a:r>
              <a:rPr lang="el-GR" dirty="0" err="1"/>
              <a:t>αναλογα</a:t>
            </a:r>
            <a:r>
              <a:rPr lang="el-GR" dirty="0"/>
              <a:t> με τον </a:t>
            </a:r>
            <a:r>
              <a:rPr lang="el-GR" dirty="0" err="1"/>
              <a:t>τροπο</a:t>
            </a:r>
            <a:r>
              <a:rPr lang="el-GR" dirty="0"/>
              <a:t> </a:t>
            </a:r>
            <a:r>
              <a:rPr lang="el-GR" dirty="0" err="1"/>
              <a:t>φορτισης</a:t>
            </a:r>
            <a:r>
              <a:rPr lang="el-GR" dirty="0"/>
              <a:t> των </a:t>
            </a:r>
            <a:r>
              <a:rPr lang="el-GR" dirty="0" err="1"/>
              <a:t>πηγων</a:t>
            </a:r>
            <a:r>
              <a:rPr lang="el-GR" dirty="0"/>
              <a:t> </a:t>
            </a:r>
          </a:p>
        </p:txBody>
      </p:sp>
      <p:sp>
        <p:nvSpPr>
          <p:cNvPr id="3" name="Θέση περιεχομένου 2">
            <a:extLst>
              <a:ext uri="{FF2B5EF4-FFF2-40B4-BE49-F238E27FC236}">
                <a16:creationId xmlns:a16="http://schemas.microsoft.com/office/drawing/2014/main" id="{A952E738-A71B-43DF-A610-A8B779FFA701}"/>
              </a:ext>
            </a:extLst>
          </p:cNvPr>
          <p:cNvSpPr>
            <a:spLocks noGrp="1"/>
          </p:cNvSpPr>
          <p:nvPr>
            <p:ph sz="quarter" idx="13"/>
          </p:nvPr>
        </p:nvSpPr>
        <p:spPr>
          <a:xfrm>
            <a:off x="913149" y="1848256"/>
            <a:ext cx="10364451" cy="3942944"/>
          </a:xfrm>
        </p:spPr>
        <p:txBody>
          <a:bodyPr>
            <a:normAutofit lnSpcReduction="10000"/>
          </a:bodyPr>
          <a:lstStyle/>
          <a:p>
            <a:pPr lvl="0"/>
            <a:r>
              <a:rPr lang="el-GR" b="1" u="sng" dirty="0"/>
              <a:t>Προφορτιζόμενη</a:t>
            </a:r>
            <a:r>
              <a:rPr lang="el-GR" u="sng" dirty="0"/>
              <a:t> ΒΡΘ </a:t>
            </a:r>
            <a:r>
              <a:rPr lang="el-GR" dirty="0"/>
              <a:t>: όταν οι πηγές έχουν τοποθετηθεί εκ των προτέρων στους εφαρμογείς όπως είναι οι εφαρμογείς της Στοκχόλμης, του Μάντσεστερ, του Παρισιού για τη θεραπεία του καρκίνου του ενδομητρίου και του τραχήλου της μήτρας.</a:t>
            </a:r>
          </a:p>
          <a:p>
            <a:pPr lvl="0"/>
            <a:r>
              <a:rPr lang="el-GR" b="1" u="sng" dirty="0"/>
              <a:t>Μεταφορτιζόμενη </a:t>
            </a:r>
            <a:r>
              <a:rPr lang="el-GR" u="sng" dirty="0"/>
              <a:t>ΒΡΘ </a:t>
            </a:r>
            <a:r>
              <a:rPr lang="el-GR" dirty="0"/>
              <a:t>: όταν οι πηγές προωθούνται  στους εφαρμογείς μετά την τοποθέτηση των εφαρμογέων-υποδοχέων στην περιοχή θεραπείας των ασθενών. Ο τρόπος φόρτισης των </a:t>
            </a:r>
            <a:r>
              <a:rPr lang="el-GR" u="sng" dirty="0"/>
              <a:t>πηγών παλαιότερα γινόταν χειροκίνητα</a:t>
            </a:r>
            <a:r>
              <a:rPr lang="el-GR" dirty="0"/>
              <a:t>, σήμερα όμως γίνεται </a:t>
            </a:r>
            <a:r>
              <a:rPr lang="el-GR" u="sng" dirty="0"/>
              <a:t>με τηλεχειριζόμενα συστήματα</a:t>
            </a:r>
            <a:r>
              <a:rPr lang="el-GR" dirty="0"/>
              <a:t>. Έτσι έχουμε υψηλής ποιότητας εφαρμογές και τέλεια ακτινοπροστασία. Τα μηχανήματα  μεταφόρτισης λειτουργούν με πίεση αέρα και έχουν την δυνατότητα να προωθούν και να αποσύρουν τις πηγές προς και από τον ασθενή μέσα από εύκαμπτα καλώδια.</a:t>
            </a:r>
          </a:p>
          <a:p>
            <a:endParaRPr lang="el-GR" dirty="0"/>
          </a:p>
        </p:txBody>
      </p:sp>
    </p:spTree>
    <p:extLst>
      <p:ext uri="{BB962C8B-B14F-4D97-AF65-F5344CB8AC3E}">
        <p14:creationId xmlns:p14="http://schemas.microsoft.com/office/powerpoint/2010/main" val="3407810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60A428-A089-4A44-BAAC-B9347B28F93F}"/>
              </a:ext>
            </a:extLst>
          </p:cNvPr>
          <p:cNvSpPr>
            <a:spLocks noGrp="1"/>
          </p:cNvSpPr>
          <p:nvPr>
            <p:ph type="title"/>
          </p:nvPr>
        </p:nvSpPr>
        <p:spPr/>
        <p:txBody>
          <a:bodyPr/>
          <a:lstStyle/>
          <a:p>
            <a:r>
              <a:rPr lang="el-GR" dirty="0"/>
              <a:t>ΤΥΠΟΙ ΥΠΟΔΟΧΕΩΝ (</a:t>
            </a:r>
            <a:r>
              <a:rPr lang="el-GR" dirty="0" err="1"/>
              <a:t>εφαρμογεων</a:t>
            </a:r>
            <a:r>
              <a:rPr lang="el-GR" dirty="0"/>
              <a:t>) ΒΡΑΧΥΘΕΡΑΠΕΙΑΣ </a:t>
            </a:r>
            <a:br>
              <a:rPr lang="el-GR" dirty="0"/>
            </a:br>
            <a:endParaRPr lang="el-GR" dirty="0"/>
          </a:p>
        </p:txBody>
      </p:sp>
      <p:sp>
        <p:nvSpPr>
          <p:cNvPr id="3" name="Θέση περιεχομένου 2">
            <a:extLst>
              <a:ext uri="{FF2B5EF4-FFF2-40B4-BE49-F238E27FC236}">
                <a16:creationId xmlns:a16="http://schemas.microsoft.com/office/drawing/2014/main" id="{069F84D3-5CA7-44E7-8A59-A3ADF688C795}"/>
              </a:ext>
            </a:extLst>
          </p:cNvPr>
          <p:cNvSpPr>
            <a:spLocks noGrp="1"/>
          </p:cNvSpPr>
          <p:nvPr>
            <p:ph sz="quarter" idx="13"/>
          </p:nvPr>
        </p:nvSpPr>
        <p:spPr/>
        <p:txBody>
          <a:bodyPr/>
          <a:lstStyle/>
          <a:p>
            <a:pPr marL="0" indent="0">
              <a:buNone/>
            </a:pPr>
            <a:r>
              <a:rPr lang="el-GR" dirty="0"/>
              <a:t>Υπάρχουν διαφορετικοί τύποι εφαρμογέων ανάλογα με το είδος της ΒΡΘ που θα εφαρμοστεί (ενδοκοιλοτική, ενδοϊστική κ.λπ.). Οι υποδοχείς λέγονται και εφαρμογείς γιατί εφαρμόζουν τέλεια σε κάθε ανατομική περιοχή όπως ο ρινοφάρυγγας, η μήτρα, ο οισοφάγος, ο βρόγχος κ.λπ.</a:t>
            </a:r>
          </a:p>
          <a:p>
            <a:endParaRPr lang="el-GR" dirty="0"/>
          </a:p>
        </p:txBody>
      </p:sp>
    </p:spTree>
    <p:extLst>
      <p:ext uri="{BB962C8B-B14F-4D97-AF65-F5344CB8AC3E}">
        <p14:creationId xmlns:p14="http://schemas.microsoft.com/office/powerpoint/2010/main" val="216223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C1BAD2-7A3C-466B-AE01-FA2792596907}"/>
              </a:ext>
            </a:extLst>
          </p:cNvPr>
          <p:cNvSpPr>
            <a:spLocks noGrp="1"/>
          </p:cNvSpPr>
          <p:nvPr>
            <p:ph type="title"/>
          </p:nvPr>
        </p:nvSpPr>
        <p:spPr/>
        <p:txBody>
          <a:bodyPr/>
          <a:lstStyle/>
          <a:p>
            <a:r>
              <a:rPr lang="el-GR" dirty="0"/>
              <a:t>Για την ενδοκοιλοτική ΒΡΘ </a:t>
            </a:r>
          </a:p>
        </p:txBody>
      </p:sp>
      <p:sp>
        <p:nvSpPr>
          <p:cNvPr id="3" name="Θέση περιεχομένου 2">
            <a:extLst>
              <a:ext uri="{FF2B5EF4-FFF2-40B4-BE49-F238E27FC236}">
                <a16:creationId xmlns:a16="http://schemas.microsoft.com/office/drawing/2014/main" id="{E646D1F3-6053-4251-AB55-7C31D984E3FD}"/>
              </a:ext>
            </a:extLst>
          </p:cNvPr>
          <p:cNvSpPr>
            <a:spLocks noGrp="1"/>
          </p:cNvSpPr>
          <p:nvPr>
            <p:ph sz="quarter" idx="13"/>
          </p:nvPr>
        </p:nvSpPr>
        <p:spPr>
          <a:xfrm>
            <a:off x="913774" y="1712068"/>
            <a:ext cx="10363826" cy="4079131"/>
          </a:xfrm>
        </p:spPr>
        <p:txBody>
          <a:bodyPr/>
          <a:lstStyle/>
          <a:p>
            <a:r>
              <a:rPr lang="el-GR" sz="2400" dirty="0"/>
              <a:t>Μεταλλικοί ή πλαστικοί οδηγοί προκαθορισμένου τύπου ανάλογα την περιοχή που θέλουμε να θεραπεύσουμε . Υπάρχουν πολλές παραλλαγές εφαρμογέων για αυτή την ΒΡΘ.</a:t>
            </a:r>
          </a:p>
          <a:p>
            <a:r>
              <a:rPr lang="el-GR" sz="2400" dirty="0"/>
              <a:t>Εφαρμογείς με καλούπι κατά παραγγελία για ΒΡΘ ρινοφάρυγγα ανάλογα με την οδό προσπέλασης δηλ. στοματικοί, ή ρινικοί. </a:t>
            </a:r>
          </a:p>
          <a:p>
            <a:endParaRPr lang="el-GR" dirty="0"/>
          </a:p>
        </p:txBody>
      </p:sp>
    </p:spTree>
    <p:extLst>
      <p:ext uri="{BB962C8B-B14F-4D97-AF65-F5344CB8AC3E}">
        <p14:creationId xmlns:p14="http://schemas.microsoft.com/office/powerpoint/2010/main" val="4246871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E1A083-1ABD-4BE5-A196-E26CDCBB0463}"/>
              </a:ext>
            </a:extLst>
          </p:cNvPr>
          <p:cNvSpPr>
            <a:spLocks noGrp="1"/>
          </p:cNvSpPr>
          <p:nvPr>
            <p:ph type="title"/>
          </p:nvPr>
        </p:nvSpPr>
        <p:spPr/>
        <p:txBody>
          <a:bodyPr>
            <a:normAutofit fontScale="90000"/>
          </a:bodyPr>
          <a:lstStyle/>
          <a:p>
            <a:r>
              <a:rPr lang="el-GR" i="1" dirty="0"/>
              <a:t>Κολπικοί εφαρμογείς </a:t>
            </a:r>
            <a:r>
              <a:rPr lang="en-US" i="1" dirty="0" err="1"/>
              <a:t>ovoids</a:t>
            </a:r>
            <a:r>
              <a:rPr lang="el-GR" i="1" dirty="0"/>
              <a:t> διαφόρων μεγεθών.</a:t>
            </a:r>
            <a:br>
              <a:rPr lang="el-GR" dirty="0"/>
            </a:br>
            <a:r>
              <a:rPr lang="el-GR" dirty="0"/>
              <a:t> </a:t>
            </a:r>
            <a:br>
              <a:rPr lang="el-GR" dirty="0"/>
            </a:br>
            <a:endParaRPr lang="el-GR" dirty="0"/>
          </a:p>
        </p:txBody>
      </p:sp>
      <p:pic>
        <p:nvPicPr>
          <p:cNvPr id="4" name="Θέση περιεχομένου 3">
            <a:extLst>
              <a:ext uri="{FF2B5EF4-FFF2-40B4-BE49-F238E27FC236}">
                <a16:creationId xmlns:a16="http://schemas.microsoft.com/office/drawing/2014/main" id="{6F4DDCE7-C6D2-4A31-8350-CCCF9137B001}"/>
              </a:ext>
            </a:extLst>
          </p:cNvPr>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373549" y="1536970"/>
            <a:ext cx="6887183" cy="4702513"/>
          </a:xfrm>
          <a:prstGeom prst="rect">
            <a:avLst/>
          </a:prstGeom>
          <a:noFill/>
          <a:ln>
            <a:noFill/>
          </a:ln>
        </p:spPr>
      </p:pic>
    </p:spTree>
    <p:extLst>
      <p:ext uri="{BB962C8B-B14F-4D97-AF65-F5344CB8AC3E}">
        <p14:creationId xmlns:p14="http://schemas.microsoft.com/office/powerpoint/2010/main" val="356412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9908F4B-D85C-41B1-8F52-B5F31B5EF123}"/>
              </a:ext>
            </a:extLst>
          </p:cNvPr>
          <p:cNvSpPr>
            <a:spLocks noGrp="1"/>
          </p:cNvSpPr>
          <p:nvPr>
            <p:ph sz="quarter" idx="13"/>
          </p:nvPr>
        </p:nvSpPr>
        <p:spPr>
          <a:xfrm>
            <a:off x="797668" y="1108953"/>
            <a:ext cx="10479932" cy="4682247"/>
          </a:xfrm>
        </p:spPr>
        <p:txBody>
          <a:bodyPr/>
          <a:lstStyle/>
          <a:p>
            <a:endParaRPr lang="el-GR" dirty="0"/>
          </a:p>
          <a:p>
            <a:r>
              <a:rPr lang="el-GR" sz="2400" b="1" u="sng" dirty="0"/>
              <a:t>Για την ενδοαυλική ΒΡΘ </a:t>
            </a:r>
            <a:r>
              <a:rPr lang="en-US" sz="2400" b="1" u="sng" dirty="0"/>
              <a:t>: </a:t>
            </a:r>
            <a:r>
              <a:rPr lang="el-GR" sz="2400" dirty="0"/>
              <a:t>Καθετήρες για θεραπεία καρκίνου του οισοφάγου, βρόγχων, ενδοαγγειακή θεραπεία καρκίνου χοληφόρου πόρου.</a:t>
            </a:r>
          </a:p>
          <a:p>
            <a:r>
              <a:rPr lang="el-GR" sz="2400" b="1" u="sng" dirty="0"/>
              <a:t>Για επιφανειακή ΒΡΘ </a:t>
            </a:r>
            <a:r>
              <a:rPr lang="en-US" sz="2400" b="1" u="sng" dirty="0"/>
              <a:t>: </a:t>
            </a:r>
            <a:r>
              <a:rPr lang="el-GR" sz="2400" dirty="0"/>
              <a:t>Εφαρμογείς καθορισμένου τύπου ή καλούπι και εφαρμόζονται σε όγκου του δέρματος και επιφανειακά σαρκώματα</a:t>
            </a:r>
            <a:r>
              <a:rPr lang="en-US" sz="2400" dirty="0"/>
              <a:t>.</a:t>
            </a:r>
            <a:endParaRPr lang="el-GR" sz="2400" b="1" u="sng" dirty="0"/>
          </a:p>
        </p:txBody>
      </p:sp>
    </p:spTree>
    <p:extLst>
      <p:ext uri="{BB962C8B-B14F-4D97-AF65-F5344CB8AC3E}">
        <p14:creationId xmlns:p14="http://schemas.microsoft.com/office/powerpoint/2010/main" val="3894610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87BF36-1AFB-404C-9609-1E013461DA7D}"/>
              </a:ext>
            </a:extLst>
          </p:cNvPr>
          <p:cNvSpPr>
            <a:spLocks noGrp="1"/>
          </p:cNvSpPr>
          <p:nvPr>
            <p:ph type="title"/>
          </p:nvPr>
        </p:nvSpPr>
        <p:spPr/>
        <p:txBody>
          <a:bodyPr/>
          <a:lstStyle/>
          <a:p>
            <a:r>
              <a:rPr lang="el-GR" dirty="0"/>
              <a:t>Για ενδοϊστική ΒΡΘ χρησιμοποιούνται</a:t>
            </a:r>
            <a:r>
              <a:rPr lang="en-US" dirty="0"/>
              <a:t> (1)</a:t>
            </a:r>
            <a:endParaRPr lang="el-GR" dirty="0"/>
          </a:p>
        </p:txBody>
      </p:sp>
      <p:sp>
        <p:nvSpPr>
          <p:cNvPr id="3" name="Θέση περιεχομένου 2">
            <a:extLst>
              <a:ext uri="{FF2B5EF4-FFF2-40B4-BE49-F238E27FC236}">
                <a16:creationId xmlns:a16="http://schemas.microsoft.com/office/drawing/2014/main" id="{7BB16923-4D2F-4E67-805E-A4264113DCD4}"/>
              </a:ext>
            </a:extLst>
          </p:cNvPr>
          <p:cNvSpPr>
            <a:spLocks noGrp="1"/>
          </p:cNvSpPr>
          <p:nvPr>
            <p:ph sz="quarter" idx="13"/>
          </p:nvPr>
        </p:nvSpPr>
        <p:spPr>
          <a:xfrm>
            <a:off x="913149" y="1614792"/>
            <a:ext cx="10364451" cy="4176408"/>
          </a:xfrm>
        </p:spPr>
        <p:txBody>
          <a:bodyPr>
            <a:normAutofit fontScale="92500" lnSpcReduction="10000"/>
          </a:bodyPr>
          <a:lstStyle/>
          <a:p>
            <a:r>
              <a:rPr lang="el-GR" b="1" u="sng" dirty="0"/>
              <a:t>Πλαστικοί οδηγοί-σωλήνες</a:t>
            </a:r>
            <a:r>
              <a:rPr lang="el-GR" dirty="0"/>
              <a:t>. Αυτοί χρησιμοποιούνται κυρίως για ΒΡΘ όγκων κεφαλής και τραχήλου, μαστού δέρματος, σαρκώματα, ουροδόχου κύστεως, προστάτου, γυναικολογικούς όγκους. </a:t>
            </a:r>
            <a:endParaRPr lang="en-US" dirty="0"/>
          </a:p>
          <a:p>
            <a:r>
              <a:rPr lang="el-GR" b="1" u="sng" dirty="0"/>
              <a:t>Άκαμπτοι οδηγοί-υποδοχείς</a:t>
            </a:r>
            <a:r>
              <a:rPr lang="el-GR" dirty="0"/>
              <a:t>. Είναι άκαμπτοι με συγκεκριμένο σχήμα (ευθείς ή ημικυκλίου μονοί ή διπλοί) μήκους 30-60</a:t>
            </a:r>
            <a:r>
              <a:rPr lang="en-US" dirty="0"/>
              <a:t>mm</a:t>
            </a:r>
            <a:r>
              <a:rPr lang="el-GR" dirty="0"/>
              <a:t> και εξωτερική διάμετρο 1,8</a:t>
            </a:r>
            <a:r>
              <a:rPr lang="en-US" dirty="0"/>
              <a:t>mm</a:t>
            </a:r>
            <a:r>
              <a:rPr lang="el-GR" dirty="0"/>
              <a:t>. η μεταφόρτισή τους γίνεται με την άμεση αντικατάστασή τους από το ραδιοϊσότοπο, συνήθως </a:t>
            </a:r>
            <a:r>
              <a:rPr lang="en-US" dirty="0" err="1"/>
              <a:t>Ir</a:t>
            </a:r>
            <a:r>
              <a:rPr lang="el-GR" dirty="0"/>
              <a:t>-192. Εφαρμόζονται σε νεοπλάσματα κεφαλής και τραχήλου, μήτρας, ουροδόχου κύστης και προστάτη.</a:t>
            </a:r>
          </a:p>
          <a:p>
            <a:r>
              <a:rPr lang="el-GR" b="1" u="sng" dirty="0"/>
              <a:t>Υποδερμικές βελόνες</a:t>
            </a:r>
            <a:r>
              <a:rPr lang="el-GR" dirty="0"/>
              <a:t>. Είναι άκαμπτες βελόνες με ελαφρά γωνία, μήκους 20-80 </a:t>
            </a:r>
            <a:r>
              <a:rPr lang="en-US" dirty="0"/>
              <a:t>mm</a:t>
            </a:r>
            <a:r>
              <a:rPr lang="el-GR" dirty="0"/>
              <a:t> και εξωτερική διάμετρο 0,8</a:t>
            </a:r>
            <a:r>
              <a:rPr lang="en-US" dirty="0"/>
              <a:t>mm</a:t>
            </a:r>
            <a:r>
              <a:rPr lang="el-GR" dirty="0"/>
              <a:t>. η μεταφόρτιση γίνεται με άμεση αντικατάστασή τους από το ραδιοϊσότοπο συνήθως </a:t>
            </a:r>
            <a:r>
              <a:rPr lang="en-US" dirty="0" err="1"/>
              <a:t>Ir</a:t>
            </a:r>
            <a:r>
              <a:rPr lang="el-GR" dirty="0"/>
              <a:t>-192.  Εφαρμόζονται σε λεμφαδενικές μάζες, καρκινώματα δέρματος, χείλους, πέους. </a:t>
            </a:r>
          </a:p>
          <a:p>
            <a:endParaRPr lang="el-GR" dirty="0"/>
          </a:p>
        </p:txBody>
      </p:sp>
    </p:spTree>
    <p:extLst>
      <p:ext uri="{BB962C8B-B14F-4D97-AF65-F5344CB8AC3E}">
        <p14:creationId xmlns:p14="http://schemas.microsoft.com/office/powerpoint/2010/main" val="403479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1062AE-7565-44B2-B0ED-E2BE6EE035DB}"/>
              </a:ext>
            </a:extLst>
          </p:cNvPr>
          <p:cNvSpPr>
            <a:spLocks noGrp="1"/>
          </p:cNvSpPr>
          <p:nvPr>
            <p:ph type="title"/>
          </p:nvPr>
        </p:nvSpPr>
        <p:spPr/>
        <p:txBody>
          <a:bodyPr/>
          <a:lstStyle/>
          <a:p>
            <a:r>
              <a:rPr lang="el-GR" dirty="0"/>
              <a:t>Ακτινοθεραπεια </a:t>
            </a:r>
          </a:p>
        </p:txBody>
      </p:sp>
      <p:sp>
        <p:nvSpPr>
          <p:cNvPr id="3" name="Θέση περιεχομένου 2">
            <a:extLst>
              <a:ext uri="{FF2B5EF4-FFF2-40B4-BE49-F238E27FC236}">
                <a16:creationId xmlns:a16="http://schemas.microsoft.com/office/drawing/2014/main" id="{A4EDB78B-7449-4B2F-8C1E-80E1A4162132}"/>
              </a:ext>
            </a:extLst>
          </p:cNvPr>
          <p:cNvSpPr>
            <a:spLocks noGrp="1"/>
          </p:cNvSpPr>
          <p:nvPr>
            <p:ph sz="quarter" idx="13"/>
          </p:nvPr>
        </p:nvSpPr>
        <p:spPr/>
        <p:txBody>
          <a:bodyPr>
            <a:normAutofit/>
          </a:bodyPr>
          <a:lstStyle/>
          <a:p>
            <a:r>
              <a:rPr lang="el-GR" sz="3200" dirty="0" err="1"/>
              <a:t>Εξωτερικη</a:t>
            </a:r>
            <a:r>
              <a:rPr lang="el-GR" sz="3200" dirty="0"/>
              <a:t>  ή  </a:t>
            </a:r>
            <a:r>
              <a:rPr lang="el-GR" sz="3200" dirty="0" err="1"/>
              <a:t>τηλεθεραπεια</a:t>
            </a:r>
            <a:r>
              <a:rPr lang="el-GR" sz="3200" dirty="0"/>
              <a:t> </a:t>
            </a:r>
          </a:p>
          <a:p>
            <a:r>
              <a:rPr lang="el-GR" sz="3200" dirty="0" err="1"/>
              <a:t>Εσωτερικη</a:t>
            </a:r>
            <a:r>
              <a:rPr lang="el-GR" sz="3200" dirty="0"/>
              <a:t>  ή  </a:t>
            </a:r>
            <a:r>
              <a:rPr lang="el-GR" sz="3200" dirty="0" err="1"/>
              <a:t>βραχυθεραπεια</a:t>
            </a:r>
            <a:r>
              <a:rPr lang="el-GR" sz="3200" dirty="0"/>
              <a:t> </a:t>
            </a:r>
          </a:p>
        </p:txBody>
      </p:sp>
    </p:spTree>
    <p:extLst>
      <p:ext uri="{BB962C8B-B14F-4D97-AF65-F5344CB8AC3E}">
        <p14:creationId xmlns:p14="http://schemas.microsoft.com/office/powerpoint/2010/main" val="301593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38CDE0-8C81-4CE3-AFD4-390D705685D0}"/>
              </a:ext>
            </a:extLst>
          </p:cNvPr>
          <p:cNvSpPr>
            <a:spLocks noGrp="1"/>
          </p:cNvSpPr>
          <p:nvPr>
            <p:ph type="title"/>
          </p:nvPr>
        </p:nvSpPr>
        <p:spPr/>
        <p:txBody>
          <a:bodyPr/>
          <a:lstStyle/>
          <a:p>
            <a:r>
              <a:rPr lang="el-GR" dirty="0"/>
              <a:t>Για ενδοϊστική ΒΡΘ χρησιμοποιούνται</a:t>
            </a:r>
            <a:r>
              <a:rPr lang="en-US" dirty="0"/>
              <a:t> (2)</a:t>
            </a:r>
            <a:endParaRPr lang="el-GR" dirty="0"/>
          </a:p>
        </p:txBody>
      </p:sp>
      <p:sp>
        <p:nvSpPr>
          <p:cNvPr id="3" name="Θέση περιεχομένου 2">
            <a:extLst>
              <a:ext uri="{FF2B5EF4-FFF2-40B4-BE49-F238E27FC236}">
                <a16:creationId xmlns:a16="http://schemas.microsoft.com/office/drawing/2014/main" id="{3316722D-5CBD-4E06-9A71-3535AF973ABD}"/>
              </a:ext>
            </a:extLst>
          </p:cNvPr>
          <p:cNvSpPr>
            <a:spLocks noGrp="1"/>
          </p:cNvSpPr>
          <p:nvPr>
            <p:ph sz="quarter" idx="13"/>
          </p:nvPr>
        </p:nvSpPr>
        <p:spPr>
          <a:xfrm>
            <a:off x="252919" y="1673157"/>
            <a:ext cx="11264630" cy="4566325"/>
          </a:xfrm>
        </p:spPr>
        <p:txBody>
          <a:bodyPr/>
          <a:lstStyle/>
          <a:p>
            <a:r>
              <a:rPr lang="el-GR" b="1" u="sng" dirty="0"/>
              <a:t>Πλαστικές βελόνες</a:t>
            </a:r>
            <a:r>
              <a:rPr lang="el-GR" dirty="0"/>
              <a:t>. Είναι ημιεύκαμπτες βελόνες με μέγιστο μήκος 200-294 και εξωτερική διάμετρο 2</a:t>
            </a:r>
            <a:r>
              <a:rPr lang="en-US" dirty="0"/>
              <a:t>mm</a:t>
            </a:r>
            <a:r>
              <a:rPr lang="el-GR" dirty="0"/>
              <a:t>. Η μεταφόρτιση γίνεται με άμεση αντικατάστασή τους από το ραδιοϊσότοπο.  Εφαρμόζεται σε όγκους πρωκτού, ορθού, γυναικολογικούς, όγκους εγκεφάλου.</a:t>
            </a:r>
            <a:endParaRPr lang="en-US" dirty="0"/>
          </a:p>
          <a:p>
            <a:pPr lvl="0"/>
            <a:r>
              <a:rPr lang="el-GR" b="1" u="sng" dirty="0"/>
              <a:t>Βελόνες οδηγοί</a:t>
            </a:r>
            <a:r>
              <a:rPr lang="el-GR" dirty="0"/>
              <a:t>. Είναι άκαμπτες με ελαφρά γωνίωση. Η μεταφόρτησή τους γίνεται με την άμεση αντικατάστασή τους από τις ραδιενεργείς πηγές. Χρησιμοποιούνται σε όγκους σπλαγχνικού κρανίου και τραχήλου, μαστού και πυέλου.</a:t>
            </a:r>
          </a:p>
          <a:p>
            <a:pPr lvl="0"/>
            <a:r>
              <a:rPr lang="el-GR" b="1" u="sng" dirty="0"/>
              <a:t>Μεταξωτά νήματα</a:t>
            </a:r>
            <a:r>
              <a:rPr lang="el-GR" dirty="0"/>
              <a:t>. Είναι μία χειρουργική «ύφανση» του όγκου με θεραπευτικό ολικό μήκος 1 </a:t>
            </a:r>
            <a:r>
              <a:rPr lang="en-US" dirty="0"/>
              <a:t>m</a:t>
            </a:r>
            <a:r>
              <a:rPr lang="el-GR" dirty="0"/>
              <a:t>. Τα νήματα είναι προφορτισμένα όταν τοποθετούνται. Ενδείκνυνται σε όγκους κεφαλής και τραχήλου, χείλους, επικουρικών τμημάτων οφθαλμού.</a:t>
            </a:r>
          </a:p>
          <a:p>
            <a:endParaRPr lang="el-GR" dirty="0"/>
          </a:p>
          <a:p>
            <a:endParaRPr lang="el-GR" dirty="0"/>
          </a:p>
        </p:txBody>
      </p:sp>
    </p:spTree>
    <p:extLst>
      <p:ext uri="{BB962C8B-B14F-4D97-AF65-F5344CB8AC3E}">
        <p14:creationId xmlns:p14="http://schemas.microsoft.com/office/powerpoint/2010/main" val="2412546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Η βραχυθεραπεία επί αδενοκαρκινώματος του προστάτη | Νοσοκομείο ΥΓΕΙΑ">
            <a:extLst>
              <a:ext uri="{FF2B5EF4-FFF2-40B4-BE49-F238E27FC236}">
                <a16:creationId xmlns:a16="http://schemas.microsoft.com/office/drawing/2014/main" id="{EA0FA074-1EA0-463F-8A9B-A88883A5C830}"/>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866122" y="197876"/>
            <a:ext cx="7476931" cy="666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99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3ED573-20AC-411B-9C98-C2A8CEA30BAF}"/>
              </a:ext>
            </a:extLst>
          </p:cNvPr>
          <p:cNvSpPr>
            <a:spLocks noGrp="1"/>
          </p:cNvSpPr>
          <p:nvPr>
            <p:ph type="title"/>
          </p:nvPr>
        </p:nvSpPr>
        <p:spPr/>
        <p:txBody>
          <a:bodyPr/>
          <a:lstStyle/>
          <a:p>
            <a:r>
              <a:rPr lang="el-GR" dirty="0"/>
              <a:t>ΒΡΘ για τον καρκίνο του προστάτη, όπου ραδιενεργοί κόκκοι </a:t>
            </a:r>
            <a:r>
              <a:rPr lang="el-GR" b="1" dirty="0"/>
              <a:t>ιωδίου 125</a:t>
            </a:r>
            <a:r>
              <a:rPr lang="el-GR" dirty="0"/>
              <a:t> </a:t>
            </a:r>
          </a:p>
        </p:txBody>
      </p:sp>
      <p:pic>
        <p:nvPicPr>
          <p:cNvPr id="3074" name="Picture 2" descr="Στέλιος Βούλγαρης | Βραχυθεραπεία">
            <a:extLst>
              <a:ext uri="{FF2B5EF4-FFF2-40B4-BE49-F238E27FC236}">
                <a16:creationId xmlns:a16="http://schemas.microsoft.com/office/drawing/2014/main" id="{5D1B8E1F-ACB6-4F1E-88FE-3B2A05D91C21}"/>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713584" y="2205166"/>
            <a:ext cx="5129057" cy="403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370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6F77D9-4EDB-470B-911F-52E2742A4111}"/>
              </a:ext>
            </a:extLst>
          </p:cNvPr>
          <p:cNvSpPr>
            <a:spLocks noGrp="1"/>
          </p:cNvSpPr>
          <p:nvPr>
            <p:ph type="title"/>
          </p:nvPr>
        </p:nvSpPr>
        <p:spPr/>
        <p:txBody>
          <a:bodyPr/>
          <a:lstStyle/>
          <a:p>
            <a:r>
              <a:rPr lang="el-GR" i="1" dirty="0"/>
              <a:t>Μηχάνημα βραχυθεραπείας τύπου </a:t>
            </a:r>
            <a:r>
              <a:rPr lang="en-US" i="1" dirty="0"/>
              <a:t>micro Selectron</a:t>
            </a:r>
            <a:r>
              <a:rPr lang="el-GR" i="1" dirty="0"/>
              <a:t> </a:t>
            </a:r>
            <a:endParaRPr lang="el-GR" dirty="0"/>
          </a:p>
        </p:txBody>
      </p:sp>
      <p:pic>
        <p:nvPicPr>
          <p:cNvPr id="4" name="Θέση περιεχομένου 3">
            <a:extLst>
              <a:ext uri="{FF2B5EF4-FFF2-40B4-BE49-F238E27FC236}">
                <a16:creationId xmlns:a16="http://schemas.microsoft.com/office/drawing/2014/main" id="{A610A2D9-A09D-4B26-A88D-1153901C91A0}"/>
              </a:ext>
            </a:extLst>
          </p:cNvPr>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365771" y="2042808"/>
            <a:ext cx="3988470" cy="4591455"/>
          </a:xfrm>
          <a:prstGeom prst="rect">
            <a:avLst/>
          </a:prstGeom>
          <a:noFill/>
          <a:ln>
            <a:noFill/>
          </a:ln>
        </p:spPr>
      </p:pic>
    </p:spTree>
    <p:extLst>
      <p:ext uri="{BB962C8B-B14F-4D97-AF65-F5344CB8AC3E}">
        <p14:creationId xmlns:p14="http://schemas.microsoft.com/office/powerpoint/2010/main" val="791059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484214-B47C-484C-98C3-E304B29EB000}"/>
              </a:ext>
            </a:extLst>
          </p:cNvPr>
          <p:cNvSpPr>
            <a:spLocks noGrp="1"/>
          </p:cNvSpPr>
          <p:nvPr>
            <p:ph type="title"/>
          </p:nvPr>
        </p:nvSpPr>
        <p:spPr>
          <a:xfrm>
            <a:off x="913775" y="618517"/>
            <a:ext cx="10364451" cy="762227"/>
          </a:xfrm>
        </p:spPr>
        <p:txBody>
          <a:bodyPr>
            <a:normAutofit fontScale="90000"/>
          </a:bodyPr>
          <a:lstStyle/>
          <a:p>
            <a:r>
              <a:rPr lang="el-GR" sz="2000" b="1" dirty="0"/>
              <a:t> </a:t>
            </a:r>
            <a:r>
              <a:rPr lang="el-GR" sz="2000" i="1" dirty="0"/>
              <a:t>Βραχυθεραπεία σε καρκίνο πέους με βελόνες ιριδίου.</a:t>
            </a:r>
            <a:br>
              <a:rPr lang="el-GR" dirty="0"/>
            </a:br>
            <a:endParaRPr lang="el-GR" dirty="0"/>
          </a:p>
        </p:txBody>
      </p:sp>
      <p:pic>
        <p:nvPicPr>
          <p:cNvPr id="4" name="Picture 6" descr="ΒΡΘ">
            <a:extLst>
              <a:ext uri="{FF2B5EF4-FFF2-40B4-BE49-F238E27FC236}">
                <a16:creationId xmlns:a16="http://schemas.microsoft.com/office/drawing/2014/main" id="{82A05D99-A1CE-43F6-A2AC-625D814AEFFF}"/>
              </a:ext>
            </a:extLst>
          </p:cNvPr>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t="1978" r="2719" b="2418"/>
          <a:stretch/>
        </p:blipFill>
        <p:spPr bwMode="auto">
          <a:xfrm>
            <a:off x="3328417" y="1380744"/>
            <a:ext cx="4971146" cy="54772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4931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0816EA-CAF2-4753-AF52-F1FD9C7CAE84}"/>
              </a:ext>
            </a:extLst>
          </p:cNvPr>
          <p:cNvSpPr>
            <a:spLocks noGrp="1"/>
          </p:cNvSpPr>
          <p:nvPr>
            <p:ph type="title"/>
          </p:nvPr>
        </p:nvSpPr>
        <p:spPr/>
        <p:txBody>
          <a:bodyPr/>
          <a:lstStyle/>
          <a:p>
            <a:r>
              <a:rPr lang="el-GR" dirty="0"/>
              <a:t>ΣΥΝΔΥΑΣΜΟΙ ΒΡΘ ΜΕ ΑΛΛΕΣ ΘΕΡΑΠΕΙΕΣ</a:t>
            </a:r>
            <a:br>
              <a:rPr lang="el-GR" dirty="0"/>
            </a:br>
            <a:endParaRPr lang="el-GR" dirty="0"/>
          </a:p>
        </p:txBody>
      </p:sp>
      <p:sp>
        <p:nvSpPr>
          <p:cNvPr id="3" name="Θέση περιεχομένου 2">
            <a:extLst>
              <a:ext uri="{FF2B5EF4-FFF2-40B4-BE49-F238E27FC236}">
                <a16:creationId xmlns:a16="http://schemas.microsoft.com/office/drawing/2014/main" id="{B4201E3A-1C3A-47DB-842A-98848932D910}"/>
              </a:ext>
            </a:extLst>
          </p:cNvPr>
          <p:cNvSpPr>
            <a:spLocks noGrp="1"/>
          </p:cNvSpPr>
          <p:nvPr>
            <p:ph sz="quarter" idx="13"/>
          </p:nvPr>
        </p:nvSpPr>
        <p:spPr>
          <a:xfrm>
            <a:off x="544749" y="1614791"/>
            <a:ext cx="10914434" cy="4624691"/>
          </a:xfrm>
        </p:spPr>
        <p:txBody>
          <a:bodyPr>
            <a:normAutofit/>
          </a:bodyPr>
          <a:lstStyle/>
          <a:p>
            <a:r>
              <a:rPr lang="el-GR" sz="2400" dirty="0"/>
              <a:t>Συνδυασμός με Εξωτερική Ακτινοβολία</a:t>
            </a:r>
            <a:r>
              <a:rPr lang="en-US" sz="2400" dirty="0"/>
              <a:t>. (boost) </a:t>
            </a:r>
          </a:p>
          <a:p>
            <a:r>
              <a:rPr lang="el-GR" sz="2400" dirty="0"/>
              <a:t>Συνδυασμός με Χειρουργική</a:t>
            </a:r>
            <a:r>
              <a:rPr lang="en-US" sz="2400" dirty="0"/>
              <a:t>: </a:t>
            </a:r>
            <a:r>
              <a:rPr lang="el-GR" sz="2400" dirty="0"/>
              <a:t>προεγχειρητική μέθοδος ( στον καρκίνο του τραχήλου της μήτρας), είτε ως μετεγχειρητική ( στον καρκίνο του ενδομητρίου), είτε ως διεγχειρητική ( στα σαρκώματα, χηλοειδή, προστάτη όγκοι εγκεφάλου). </a:t>
            </a:r>
          </a:p>
          <a:p>
            <a:r>
              <a:rPr lang="el-GR" sz="2400" dirty="0"/>
              <a:t>Συνδυασμός με Χημειοθεραπεία</a:t>
            </a:r>
            <a:endParaRPr lang="en-US" sz="2400" dirty="0"/>
          </a:p>
          <a:p>
            <a:r>
              <a:rPr lang="el-GR" sz="2400" dirty="0"/>
              <a:t>Συνδυασμός με Υπερθερμία.</a:t>
            </a:r>
          </a:p>
        </p:txBody>
      </p:sp>
    </p:spTree>
    <p:extLst>
      <p:ext uri="{BB962C8B-B14F-4D97-AF65-F5344CB8AC3E}">
        <p14:creationId xmlns:p14="http://schemas.microsoft.com/office/powerpoint/2010/main" val="1571380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630CF2-D7A9-4C38-9B23-EBEA64BE7D23}"/>
              </a:ext>
            </a:extLst>
          </p:cNvPr>
          <p:cNvSpPr>
            <a:spLocks noGrp="1"/>
          </p:cNvSpPr>
          <p:nvPr>
            <p:ph type="title"/>
          </p:nvPr>
        </p:nvSpPr>
        <p:spPr/>
        <p:txBody>
          <a:bodyPr/>
          <a:lstStyle/>
          <a:p>
            <a:r>
              <a:rPr lang="el-GR" dirty="0"/>
              <a:t>ΚΛΙΝΙΚΕΣ ΕΦΑΡΜΟΓΕΣ ΤΗΣ ΒΡΘ</a:t>
            </a:r>
            <a:r>
              <a:rPr lang="en-US" dirty="0"/>
              <a:t> (1)</a:t>
            </a:r>
            <a:br>
              <a:rPr lang="el-GR" dirty="0"/>
            </a:br>
            <a:endParaRPr lang="el-GR" dirty="0"/>
          </a:p>
        </p:txBody>
      </p:sp>
      <p:sp>
        <p:nvSpPr>
          <p:cNvPr id="3" name="Θέση περιεχομένου 2">
            <a:extLst>
              <a:ext uri="{FF2B5EF4-FFF2-40B4-BE49-F238E27FC236}">
                <a16:creationId xmlns:a16="http://schemas.microsoft.com/office/drawing/2014/main" id="{76DA0AF9-14DB-44FA-AE71-EADB4E91F052}"/>
              </a:ext>
            </a:extLst>
          </p:cNvPr>
          <p:cNvSpPr>
            <a:spLocks noGrp="1"/>
          </p:cNvSpPr>
          <p:nvPr>
            <p:ph sz="quarter" idx="13"/>
          </p:nvPr>
        </p:nvSpPr>
        <p:spPr>
          <a:xfrm>
            <a:off x="603115" y="1439694"/>
            <a:ext cx="10914434" cy="4799789"/>
          </a:xfrm>
        </p:spPr>
        <p:txBody>
          <a:bodyPr/>
          <a:lstStyle/>
          <a:p>
            <a:r>
              <a:rPr lang="el-GR" dirty="0"/>
              <a:t>Στον καρκίνο της κεφαλής και του τραχήλου με κύριες εντοπίσεις στον καρκίνο της γλώσσας (σταδίου Τ1-2Ν0 η ΒΡΘ μπορεί να είναι μονοθεραπεία ή σε συνδυασμό με χειρουργείο), στον καρκίνο του εδάφους του στόματος, στον καρκίνο του στοματοφάρυγγα και του ρινοφάρυγγα ως ενισχυτική δόση μετά την εξωτερική ΑΚΘ. Σημαντική   είναι η θέση της ΒΡΘ στην επανακτινοβόληση των όγκων αυτών μετά από υποτροπή.</a:t>
            </a:r>
          </a:p>
          <a:p>
            <a:r>
              <a:rPr lang="el-GR" dirty="0"/>
              <a:t>Στον καρκίνο του τραχήλου της μήτρας. </a:t>
            </a:r>
            <a:endParaRPr lang="en-US" dirty="0"/>
          </a:p>
          <a:p>
            <a:r>
              <a:rPr lang="el-GR" dirty="0"/>
              <a:t>Στον καρκίνο του ενδομητρίου μετεγχειρητικά η ΒΡΘ μπορεί να εφαρμοστεί μόνη της ή να ακολουθήσει την εξωτερική ΑΚΘ. </a:t>
            </a:r>
            <a:endParaRPr lang="en-US" dirty="0"/>
          </a:p>
          <a:p>
            <a:r>
              <a:rPr lang="el-GR" dirty="0"/>
              <a:t>Στον καρκίνο του μαστού συμπληρώνει την δόση της εξωτερικής ΑΚΘ στην κοίτη του όγκου (στις ογκεκτομές).</a:t>
            </a:r>
          </a:p>
          <a:p>
            <a:endParaRPr lang="el-GR" dirty="0"/>
          </a:p>
        </p:txBody>
      </p:sp>
    </p:spTree>
    <p:extLst>
      <p:ext uri="{BB962C8B-B14F-4D97-AF65-F5344CB8AC3E}">
        <p14:creationId xmlns:p14="http://schemas.microsoft.com/office/powerpoint/2010/main" val="287715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DD6A39-D974-4331-871D-B35B3BEF80AF}"/>
              </a:ext>
            </a:extLst>
          </p:cNvPr>
          <p:cNvSpPr>
            <a:spLocks noGrp="1"/>
          </p:cNvSpPr>
          <p:nvPr>
            <p:ph type="title"/>
          </p:nvPr>
        </p:nvSpPr>
        <p:spPr>
          <a:xfrm>
            <a:off x="913775" y="618518"/>
            <a:ext cx="10364451" cy="840632"/>
          </a:xfrm>
        </p:spPr>
        <p:txBody>
          <a:bodyPr>
            <a:normAutofit fontScale="90000"/>
          </a:bodyPr>
          <a:lstStyle/>
          <a:p>
            <a:r>
              <a:rPr lang="el-GR" dirty="0"/>
              <a:t>ΚΛΙΝΙΚΕΣ ΕΦΑΡΜΟΓΕΣ ΤΗΣ ΒΡΘ</a:t>
            </a:r>
            <a:r>
              <a:rPr lang="en-US" dirty="0"/>
              <a:t> (2)</a:t>
            </a:r>
            <a:br>
              <a:rPr lang="el-GR" dirty="0"/>
            </a:br>
            <a:endParaRPr lang="el-GR" dirty="0"/>
          </a:p>
        </p:txBody>
      </p:sp>
      <p:sp>
        <p:nvSpPr>
          <p:cNvPr id="3" name="Θέση περιεχομένου 2">
            <a:extLst>
              <a:ext uri="{FF2B5EF4-FFF2-40B4-BE49-F238E27FC236}">
                <a16:creationId xmlns:a16="http://schemas.microsoft.com/office/drawing/2014/main" id="{CBCB30E5-DC59-4083-A10A-82F3BE22CB2D}"/>
              </a:ext>
            </a:extLst>
          </p:cNvPr>
          <p:cNvSpPr>
            <a:spLocks noGrp="1"/>
          </p:cNvSpPr>
          <p:nvPr>
            <p:ph sz="quarter" idx="13"/>
          </p:nvPr>
        </p:nvSpPr>
        <p:spPr>
          <a:xfrm>
            <a:off x="719847" y="1147864"/>
            <a:ext cx="10739336" cy="5091618"/>
          </a:xfrm>
        </p:spPr>
        <p:txBody>
          <a:bodyPr>
            <a:normAutofit/>
          </a:bodyPr>
          <a:lstStyle/>
          <a:p>
            <a:r>
              <a:rPr lang="el-GR" sz="2400" dirty="0"/>
              <a:t>Στον καρκίνο του προστάτη οι ενδείξεις για ΒΡΘ είναι  όγκοι σταδίου Τ1</a:t>
            </a:r>
            <a:r>
              <a:rPr lang="en-US" sz="2400" dirty="0"/>
              <a:t>c </a:t>
            </a:r>
            <a:r>
              <a:rPr lang="el-GR" sz="2400" dirty="0"/>
              <a:t>και </a:t>
            </a:r>
            <a:r>
              <a:rPr lang="en-US" sz="2400" dirty="0"/>
              <a:t>T</a:t>
            </a:r>
            <a:r>
              <a:rPr lang="el-GR" sz="2400" dirty="0"/>
              <a:t>2</a:t>
            </a:r>
            <a:r>
              <a:rPr lang="en-US" sz="2400" dirty="0"/>
              <a:t>a</a:t>
            </a:r>
            <a:r>
              <a:rPr lang="el-GR" sz="2400" dirty="0"/>
              <a:t> και μέγεθος προστάτη μικρότερο των 50</a:t>
            </a:r>
            <a:r>
              <a:rPr lang="en-US" sz="2400" dirty="0"/>
              <a:t>cc</a:t>
            </a:r>
            <a:r>
              <a:rPr lang="el-GR" sz="2400" dirty="0"/>
              <a:t>. Η ΒΡΘ μπορεί να εφαρμοσθεί ως ριζική θεραπεία ή ως συμπληρωματική σε μεγαλύτερου μεγέθους νόσο.</a:t>
            </a:r>
          </a:p>
          <a:p>
            <a:pPr lvl="0"/>
            <a:r>
              <a:rPr lang="el-GR" sz="2400" dirty="0"/>
              <a:t>Στον καρκίνο του οισοφάγου η ΒΡΘ αποτελεί συμπλήρωμα της εξωτερικής ΑΚΘ σε ανεγχείρητη νόσο.</a:t>
            </a:r>
          </a:p>
          <a:p>
            <a:r>
              <a:rPr lang="el-GR" sz="2400" dirty="0"/>
              <a:t>Στους όγκους του εγκεφάλου που είναι υπερσκηνιδιακοί, περιφερικοί, καλά περιγεγραμμένοι, μεγέθους όχι πάνω από 5</a:t>
            </a:r>
            <a:r>
              <a:rPr lang="en-US" sz="2400" dirty="0"/>
              <a:t>cm</a:t>
            </a:r>
            <a:r>
              <a:rPr lang="el-GR" sz="2400" dirty="0"/>
              <a:t>, αστροκυττώματα ή γλοιοβλαστώματα με ασθενή σε καλή γενική κατάσταση. </a:t>
            </a:r>
          </a:p>
        </p:txBody>
      </p:sp>
    </p:spTree>
    <p:extLst>
      <p:ext uri="{BB962C8B-B14F-4D97-AF65-F5344CB8AC3E}">
        <p14:creationId xmlns:p14="http://schemas.microsoft.com/office/powerpoint/2010/main" val="2091340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B53F9C-C716-4A9A-BAFA-B0572F38B602}"/>
              </a:ext>
            </a:extLst>
          </p:cNvPr>
          <p:cNvSpPr>
            <a:spLocks noGrp="1"/>
          </p:cNvSpPr>
          <p:nvPr>
            <p:ph type="title"/>
          </p:nvPr>
        </p:nvSpPr>
        <p:spPr/>
        <p:txBody>
          <a:bodyPr/>
          <a:lstStyle/>
          <a:p>
            <a:r>
              <a:rPr lang="el-GR" dirty="0"/>
              <a:t>ΒΡΘ σε τραχήλου μήτρας</a:t>
            </a:r>
          </a:p>
        </p:txBody>
      </p:sp>
      <p:pic>
        <p:nvPicPr>
          <p:cNvPr id="4098" name="Picture 2" descr="Βραχυθεραπεία - Αναστασία Στεργιούλα, MD">
            <a:extLst>
              <a:ext uri="{FF2B5EF4-FFF2-40B4-BE49-F238E27FC236}">
                <a16:creationId xmlns:a16="http://schemas.microsoft.com/office/drawing/2014/main" id="{B1DC2D70-1A9F-4E7E-B1AD-5CB828AA2CE4}"/>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959429" y="1841265"/>
            <a:ext cx="8192277" cy="443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932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BE1246-431C-43CB-B300-C5292716F2E1}"/>
              </a:ext>
            </a:extLst>
          </p:cNvPr>
          <p:cNvSpPr>
            <a:spLocks noGrp="1"/>
          </p:cNvSpPr>
          <p:nvPr>
            <p:ph type="title"/>
          </p:nvPr>
        </p:nvSpPr>
        <p:spPr>
          <a:xfrm>
            <a:off x="913775" y="618517"/>
            <a:ext cx="10364451" cy="1210283"/>
          </a:xfrm>
        </p:spPr>
        <p:txBody>
          <a:bodyPr/>
          <a:lstStyle/>
          <a:p>
            <a:r>
              <a:rPr lang="el-GR" dirty="0"/>
              <a:t>ΚΛΙΝΙΚΕΣ ΕΦΑΡΜΟΓΕΣ ΤΗΣ ΒΡΘ</a:t>
            </a:r>
            <a:r>
              <a:rPr lang="en-US" dirty="0"/>
              <a:t> (3)</a:t>
            </a:r>
            <a:endParaRPr lang="el-GR" dirty="0"/>
          </a:p>
        </p:txBody>
      </p:sp>
      <p:sp>
        <p:nvSpPr>
          <p:cNvPr id="3" name="Θέση περιεχομένου 2">
            <a:extLst>
              <a:ext uri="{FF2B5EF4-FFF2-40B4-BE49-F238E27FC236}">
                <a16:creationId xmlns:a16="http://schemas.microsoft.com/office/drawing/2014/main" id="{8BB4278A-4400-4ED2-AF6D-DDE9DF3DD1E1}"/>
              </a:ext>
            </a:extLst>
          </p:cNvPr>
          <p:cNvSpPr>
            <a:spLocks noGrp="1"/>
          </p:cNvSpPr>
          <p:nvPr>
            <p:ph sz="quarter" idx="13"/>
          </p:nvPr>
        </p:nvSpPr>
        <p:spPr>
          <a:xfrm>
            <a:off x="408561" y="1828800"/>
            <a:ext cx="11167353" cy="4410683"/>
          </a:xfrm>
        </p:spPr>
        <p:txBody>
          <a:bodyPr/>
          <a:lstStyle/>
          <a:p>
            <a:pPr lvl="0"/>
            <a:r>
              <a:rPr lang="el-GR" sz="2400" dirty="0"/>
              <a:t>Στους όγκους του χοληφόρου πόρου. Η θέση της ΒΡΘ είναι ανακουφιστική σε ανεγχείρητη νόσο, ενώ αυξάνει την επιβίωση μετά από χειρουργική αφαίρεση.</a:t>
            </a:r>
          </a:p>
          <a:p>
            <a:pPr lvl="0"/>
            <a:r>
              <a:rPr lang="el-GR" sz="2400" dirty="0"/>
              <a:t>Σε μελάνωμα  συνήθως σε συνδυασμό με υπερθερμία.</a:t>
            </a:r>
          </a:p>
          <a:p>
            <a:pPr lvl="0"/>
            <a:r>
              <a:rPr lang="el-GR" sz="2400" dirty="0"/>
              <a:t>Στα χηλοειδή  η εφαρμογή της ΒΡΘ γίνεται κυρίως για κοσμητικούς λόγους, σπανιότερα δε λόγω πόνου, κνησμού, αισθήματος καύσους.</a:t>
            </a:r>
          </a:p>
          <a:p>
            <a:pPr lvl="0"/>
            <a:r>
              <a:rPr lang="el-GR" sz="2400" dirty="0"/>
              <a:t>Στα μελανώματα του χοριοειδούς πλέγματος του οφθαλμού η ΒΡΘ αποτελεί τη βασική θεραπεία με ραδιοϊσότοπο το ρουθήνιο.</a:t>
            </a:r>
          </a:p>
          <a:p>
            <a:endParaRPr lang="el-GR" dirty="0"/>
          </a:p>
        </p:txBody>
      </p:sp>
    </p:spTree>
    <p:extLst>
      <p:ext uri="{BB962C8B-B14F-4D97-AF65-F5344CB8AC3E}">
        <p14:creationId xmlns:p14="http://schemas.microsoft.com/office/powerpoint/2010/main" val="453296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C68C25-51B7-49B8-81EC-B4CE6085F753}"/>
              </a:ext>
            </a:extLst>
          </p:cNvPr>
          <p:cNvSpPr>
            <a:spLocks noGrp="1"/>
          </p:cNvSpPr>
          <p:nvPr>
            <p:ph type="title"/>
          </p:nvPr>
        </p:nvSpPr>
        <p:spPr/>
        <p:txBody>
          <a:bodyPr/>
          <a:lstStyle/>
          <a:p>
            <a:r>
              <a:rPr lang="el-GR" dirty="0" err="1"/>
              <a:t>Βραχυθεραπεια</a:t>
            </a:r>
            <a:r>
              <a:rPr lang="el-GR" dirty="0"/>
              <a:t> </a:t>
            </a:r>
          </a:p>
        </p:txBody>
      </p:sp>
      <p:sp>
        <p:nvSpPr>
          <p:cNvPr id="3" name="Θέση περιεχομένου 2">
            <a:extLst>
              <a:ext uri="{FF2B5EF4-FFF2-40B4-BE49-F238E27FC236}">
                <a16:creationId xmlns:a16="http://schemas.microsoft.com/office/drawing/2014/main" id="{0695265F-CE35-4C9A-9D20-1579CE897173}"/>
              </a:ext>
            </a:extLst>
          </p:cNvPr>
          <p:cNvSpPr>
            <a:spLocks noGrp="1"/>
          </p:cNvSpPr>
          <p:nvPr>
            <p:ph sz="quarter" idx="13"/>
          </p:nvPr>
        </p:nvSpPr>
        <p:spPr>
          <a:xfrm>
            <a:off x="913148" y="1770434"/>
            <a:ext cx="10364452" cy="4307637"/>
          </a:xfrm>
        </p:spPr>
        <p:txBody>
          <a:bodyPr>
            <a:normAutofit fontScale="92500"/>
          </a:bodyPr>
          <a:lstStyle/>
          <a:p>
            <a:r>
              <a:rPr lang="el-GR" sz="2400" b="1" dirty="0"/>
              <a:t>  Η ΒΡΘ είναι η τεχνική της ΑΚΘ κατά την οποία ραδιενεργείς πηγές κλεισμένες σε θήκες εισάγονται μέσα στον όγκο, ή σε κοιλότητες ή στους αυλούς των οργάνων που πάσχουν από κακοήθεια ή ακόμα και στα αγγεία</a:t>
            </a:r>
            <a:r>
              <a:rPr lang="el-GR" sz="2400" dirty="0"/>
              <a:t>. </a:t>
            </a:r>
          </a:p>
          <a:p>
            <a:r>
              <a:rPr lang="el-GR" sz="2400" dirty="0"/>
              <a:t>Η ΒΡΘ ενδείκνυται  για όγκους προσιτούς με σαφή όρια, μέγιστης διαμέτρου 40 </a:t>
            </a:r>
            <a:r>
              <a:rPr lang="en-US" sz="2400" dirty="0"/>
              <a:t>mm</a:t>
            </a:r>
            <a:r>
              <a:rPr lang="el-GR" sz="2400" dirty="0"/>
              <a:t>.  </a:t>
            </a:r>
          </a:p>
          <a:p>
            <a:r>
              <a:rPr lang="el-GR" sz="2400" dirty="0"/>
              <a:t>Σκοπός της ΒΡΘ είναι η ενίσχυση της δόσης στον όγκο, χωρίς να επιβαρυνθούν ιδιαίτερα οι γειτονικοί ιστοί, ενώ η Ε-ΑΚΘ έχει ως σκοπό να αντιμετωπίσει εκτός από την κύρια βλάβη και την περιφερική νόσο (μεταστάσεις στους λεμφαδένες). </a:t>
            </a:r>
          </a:p>
        </p:txBody>
      </p:sp>
    </p:spTree>
    <p:extLst>
      <p:ext uri="{BB962C8B-B14F-4D97-AF65-F5344CB8AC3E}">
        <p14:creationId xmlns:p14="http://schemas.microsoft.com/office/powerpoint/2010/main" val="925668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B19690-FB53-42CA-A0BA-CF293915C9B5}"/>
              </a:ext>
            </a:extLst>
          </p:cNvPr>
          <p:cNvSpPr>
            <a:spLocks noGrp="1"/>
          </p:cNvSpPr>
          <p:nvPr>
            <p:ph type="title"/>
          </p:nvPr>
        </p:nvSpPr>
        <p:spPr>
          <a:xfrm>
            <a:off x="913775" y="618518"/>
            <a:ext cx="10364451" cy="1113006"/>
          </a:xfrm>
        </p:spPr>
        <p:txBody>
          <a:bodyPr>
            <a:normAutofit fontScale="90000"/>
          </a:bodyPr>
          <a:lstStyle/>
          <a:p>
            <a:r>
              <a:rPr lang="el-GR" sz="2000" i="1" dirty="0"/>
              <a:t>.α.  εφαρμογή ΒΡΘ με βελόνες  </a:t>
            </a:r>
            <a:r>
              <a:rPr lang="en-US" sz="2000" i="1" dirty="0"/>
              <a:t>Iridium</a:t>
            </a:r>
            <a:r>
              <a:rPr lang="el-GR" sz="2000" i="1" dirty="0"/>
              <a:t>-192 σε ασθενή μετά από ογκεκτομή και εξωτερική ΑΚΘ</a:t>
            </a:r>
            <a:br>
              <a:rPr lang="el-GR" sz="2000" dirty="0"/>
            </a:br>
            <a:r>
              <a:rPr lang="el-GR" sz="2000" i="1" dirty="0"/>
              <a:t>β. η ακτινογραφία της ίδιας ασθενούς για έλεγχο της ακριβούς τοποθέτησης των εφαρμογέων των  βελονών</a:t>
            </a:r>
            <a:endParaRPr lang="el-GR" sz="2000" dirty="0"/>
          </a:p>
        </p:txBody>
      </p:sp>
      <p:pic>
        <p:nvPicPr>
          <p:cNvPr id="4" name="Θέση περιεχομένου 3">
            <a:extLst>
              <a:ext uri="{FF2B5EF4-FFF2-40B4-BE49-F238E27FC236}">
                <a16:creationId xmlns:a16="http://schemas.microsoft.com/office/drawing/2014/main" id="{87E66A1E-10C2-4193-9F34-A03E621AF964}"/>
              </a:ext>
            </a:extLst>
          </p:cNvPr>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653703" y="1731525"/>
            <a:ext cx="8579796" cy="4727642"/>
          </a:xfrm>
          <a:prstGeom prst="rect">
            <a:avLst/>
          </a:prstGeom>
          <a:noFill/>
          <a:ln>
            <a:noFill/>
          </a:ln>
        </p:spPr>
      </p:pic>
    </p:spTree>
    <p:extLst>
      <p:ext uri="{BB962C8B-B14F-4D97-AF65-F5344CB8AC3E}">
        <p14:creationId xmlns:p14="http://schemas.microsoft.com/office/powerpoint/2010/main" val="1016660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07844DE-91E0-4094-88A8-B289AF25B215}"/>
              </a:ext>
            </a:extLst>
          </p:cNvPr>
          <p:cNvPicPr>
            <a:picLocks noGrp="1"/>
          </p:cNvPicPr>
          <p:nvPr>
            <p:ph sz="quarter" idx="13"/>
          </p:nvPr>
        </p:nvPicPr>
        <p:blipFill>
          <a:blip r:embed="rId2">
            <a:lum bright="6000" contrast="12000"/>
            <a:extLst>
              <a:ext uri="{28A0092B-C50C-407E-A947-70E740481C1C}">
                <a14:useLocalDpi xmlns:a14="http://schemas.microsoft.com/office/drawing/2010/main" val="0"/>
              </a:ext>
            </a:extLst>
          </a:blip>
          <a:srcRect/>
          <a:stretch>
            <a:fillRect/>
          </a:stretch>
        </p:blipFill>
        <p:spPr>
          <a:xfrm>
            <a:off x="913773" y="1595336"/>
            <a:ext cx="5350839" cy="3973946"/>
          </a:xfrm>
          <a:prstGeom prst="rect">
            <a:avLst/>
          </a:prstGeom>
          <a:noFill/>
        </p:spPr>
      </p:pic>
      <p:pic>
        <p:nvPicPr>
          <p:cNvPr id="5" name="Picture 6">
            <a:extLst>
              <a:ext uri="{FF2B5EF4-FFF2-40B4-BE49-F238E27FC236}">
                <a16:creationId xmlns:a16="http://schemas.microsoft.com/office/drawing/2014/main" id="{919CD374-95CC-461C-9F23-96BB5A9225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36987" y="1595336"/>
            <a:ext cx="4741240" cy="3973946"/>
          </a:xfrm>
          <a:prstGeom prst="rect">
            <a:avLst/>
          </a:prstGeom>
          <a:noFill/>
          <a:ln>
            <a:noFill/>
          </a:ln>
        </p:spPr>
      </p:pic>
    </p:spTree>
    <p:extLst>
      <p:ext uri="{BB962C8B-B14F-4D97-AF65-F5344CB8AC3E}">
        <p14:creationId xmlns:p14="http://schemas.microsoft.com/office/powerpoint/2010/main" val="397632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FB7FBF-1D25-4C7B-9DCE-01D1DC2BBB7C}"/>
              </a:ext>
            </a:extLst>
          </p:cNvPr>
          <p:cNvSpPr>
            <a:spLocks noGrp="1"/>
          </p:cNvSpPr>
          <p:nvPr>
            <p:ph type="title"/>
          </p:nvPr>
        </p:nvSpPr>
        <p:spPr/>
        <p:txBody>
          <a:bodyPr/>
          <a:lstStyle/>
          <a:p>
            <a:r>
              <a:rPr lang="el-GR" dirty="0"/>
              <a:t>Κόκκοι </a:t>
            </a:r>
            <a:r>
              <a:rPr lang="el-GR" dirty="0" err="1"/>
              <a:t>ιωδιου</a:t>
            </a:r>
            <a:r>
              <a:rPr lang="el-GR" dirty="0"/>
              <a:t> 125</a:t>
            </a:r>
          </a:p>
        </p:txBody>
      </p:sp>
      <p:pic>
        <p:nvPicPr>
          <p:cNvPr id="6146" name="Picture 2" descr="ακτινοθεραπεία - Καραγιάννης Αθανάσιος, Ογκολόγος">
            <a:extLst>
              <a:ext uri="{FF2B5EF4-FFF2-40B4-BE49-F238E27FC236}">
                <a16:creationId xmlns:a16="http://schemas.microsoft.com/office/drawing/2014/main" id="{B66FB692-A1F0-453E-AE51-1875E06CD545}"/>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13775" y="2519265"/>
            <a:ext cx="10794268" cy="372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67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C20E02-9C7D-44A0-8342-8697C5B66358}"/>
              </a:ext>
            </a:extLst>
          </p:cNvPr>
          <p:cNvSpPr>
            <a:spLocks noGrp="1"/>
          </p:cNvSpPr>
          <p:nvPr>
            <p:ph type="title"/>
          </p:nvPr>
        </p:nvSpPr>
        <p:spPr/>
        <p:txBody>
          <a:bodyPr/>
          <a:lstStyle/>
          <a:p>
            <a:r>
              <a:rPr lang="el-GR" dirty="0"/>
              <a:t>ΒΡΘ </a:t>
            </a:r>
            <a:r>
              <a:rPr lang="el-GR" dirty="0" err="1"/>
              <a:t>προστατη</a:t>
            </a:r>
            <a:endParaRPr lang="el-GR" dirty="0"/>
          </a:p>
        </p:txBody>
      </p:sp>
      <p:pic>
        <p:nvPicPr>
          <p:cNvPr id="5122" name="Picture 2" descr="Αποτελέσματα Βραχυθεραπείας - aktinotherapeia.gr">
            <a:extLst>
              <a:ext uri="{FF2B5EF4-FFF2-40B4-BE49-F238E27FC236}">
                <a16:creationId xmlns:a16="http://schemas.microsoft.com/office/drawing/2014/main" id="{4D6E6B49-E8AD-4590-B20A-0D793DC78E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1" t="22961" r="3798" b="10412"/>
          <a:stretch/>
        </p:blipFill>
        <p:spPr bwMode="auto">
          <a:xfrm>
            <a:off x="1870964" y="1723465"/>
            <a:ext cx="8450071" cy="451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257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EF846B-8DFB-4A7D-8D16-E6A4BCECE276}"/>
              </a:ext>
            </a:extLst>
          </p:cNvPr>
          <p:cNvSpPr>
            <a:spLocks noGrp="1"/>
          </p:cNvSpPr>
          <p:nvPr>
            <p:ph type="title"/>
          </p:nvPr>
        </p:nvSpPr>
        <p:spPr/>
        <p:txBody>
          <a:bodyPr>
            <a:normAutofit/>
          </a:bodyPr>
          <a:lstStyle/>
          <a:p>
            <a:r>
              <a:rPr lang="el-GR" sz="2000" i="1" dirty="0"/>
              <a:t>Ακτινογραφίες ασθενών μετά την εφαρμογή των ραδιενεργών κόκκων. Τεχνική εφαρμογής της μεθόδου.</a:t>
            </a:r>
            <a:endParaRPr lang="el-GR" sz="2000" dirty="0"/>
          </a:p>
        </p:txBody>
      </p:sp>
      <p:pic>
        <p:nvPicPr>
          <p:cNvPr id="4" name="Picture 3">
            <a:extLst>
              <a:ext uri="{FF2B5EF4-FFF2-40B4-BE49-F238E27FC236}">
                <a16:creationId xmlns:a16="http://schemas.microsoft.com/office/drawing/2014/main" id="{126ED57A-FF71-43B2-AC7E-BE45413ACAD0}"/>
              </a:ext>
            </a:extLst>
          </p:cNvPr>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76300" y="2474558"/>
            <a:ext cx="5219700" cy="3403600"/>
          </a:xfrm>
          <a:prstGeom prst="rect">
            <a:avLst/>
          </a:prstGeom>
          <a:noFill/>
          <a:ln>
            <a:noFill/>
          </a:ln>
        </p:spPr>
      </p:pic>
      <p:pic>
        <p:nvPicPr>
          <p:cNvPr id="5" name="Picture 4">
            <a:extLst>
              <a:ext uri="{FF2B5EF4-FFF2-40B4-BE49-F238E27FC236}">
                <a16:creationId xmlns:a16="http://schemas.microsoft.com/office/drawing/2014/main" id="{E820AA73-A5AA-475B-80B6-FE0B7D0CD0F2}"/>
              </a:ext>
            </a:extLst>
          </p:cNvPr>
          <p:cNvPicPr/>
          <p:nvPr/>
        </p:nvPicPr>
        <p:blipFill>
          <a:blip r:embed="rId3">
            <a:extLst>
              <a:ext uri="{28A0092B-C50C-407E-A947-70E740481C1C}">
                <a14:useLocalDpi xmlns:a14="http://schemas.microsoft.com/office/drawing/2010/main" val="0"/>
              </a:ext>
            </a:extLst>
          </a:blip>
          <a:srcRect l="4765" t="3732" r="6937" b="6841"/>
          <a:stretch>
            <a:fillRect/>
          </a:stretch>
        </p:blipFill>
        <p:spPr bwMode="auto">
          <a:xfrm>
            <a:off x="6096000" y="2214694"/>
            <a:ext cx="4390417" cy="3663464"/>
          </a:xfrm>
          <a:prstGeom prst="rect">
            <a:avLst/>
          </a:prstGeom>
          <a:noFill/>
          <a:ln>
            <a:noFill/>
          </a:ln>
        </p:spPr>
      </p:pic>
    </p:spTree>
    <p:extLst>
      <p:ext uri="{BB962C8B-B14F-4D97-AF65-F5344CB8AC3E}">
        <p14:creationId xmlns:p14="http://schemas.microsoft.com/office/powerpoint/2010/main" val="2958443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64740B-DA88-4CDA-9CD0-53ABF656F9CC}"/>
              </a:ext>
            </a:extLst>
          </p:cNvPr>
          <p:cNvSpPr>
            <a:spLocks noGrp="1"/>
          </p:cNvSpPr>
          <p:nvPr>
            <p:ph type="title"/>
          </p:nvPr>
        </p:nvSpPr>
        <p:spPr>
          <a:xfrm>
            <a:off x="913775" y="618517"/>
            <a:ext cx="10364451" cy="1210283"/>
          </a:xfrm>
        </p:spPr>
        <p:txBody>
          <a:bodyPr>
            <a:normAutofit fontScale="90000"/>
          </a:bodyPr>
          <a:lstStyle/>
          <a:p>
            <a:r>
              <a:rPr lang="el-GR" sz="2000" i="1" dirty="0"/>
              <a:t>Βραχυθεραπεία πολύμορφου γλοιοβλαστώματος δεξιού κροταφικού λοβού μετεγχειρητικά.  Ισοδοσιακές καμπύλες μετά την εμφύτευση των ραδιενεργών κόκκων ιωδίου-186.</a:t>
            </a:r>
            <a:br>
              <a:rPr lang="el-GR" dirty="0"/>
            </a:br>
            <a:endParaRPr lang="el-GR" dirty="0"/>
          </a:p>
        </p:txBody>
      </p:sp>
      <p:pic>
        <p:nvPicPr>
          <p:cNvPr id="4" name="Θέση περιεχομένου 3">
            <a:extLst>
              <a:ext uri="{FF2B5EF4-FFF2-40B4-BE49-F238E27FC236}">
                <a16:creationId xmlns:a16="http://schemas.microsoft.com/office/drawing/2014/main" id="{26743494-8FD7-4BAA-8096-72CA9D9DFD38}"/>
              </a:ext>
            </a:extLst>
          </p:cNvPr>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l="38218" t="49223" r="22507" b="25621"/>
          <a:stretch/>
        </p:blipFill>
        <p:spPr bwMode="auto">
          <a:xfrm rot="10800000">
            <a:off x="2996117" y="1595336"/>
            <a:ext cx="4905123" cy="48832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655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EA71DD-EE54-420D-A583-72088CC66D7F}"/>
              </a:ext>
            </a:extLst>
          </p:cNvPr>
          <p:cNvSpPr>
            <a:spLocks noGrp="1"/>
          </p:cNvSpPr>
          <p:nvPr>
            <p:ph type="title"/>
          </p:nvPr>
        </p:nvSpPr>
        <p:spPr>
          <a:xfrm>
            <a:off x="913775" y="972766"/>
            <a:ext cx="10364451" cy="661482"/>
          </a:xfrm>
        </p:spPr>
        <p:txBody>
          <a:bodyPr>
            <a:normAutofit fontScale="90000"/>
          </a:bodyPr>
          <a:lstStyle/>
          <a:p>
            <a:r>
              <a:rPr lang="el-GR" i="1" dirty="0"/>
              <a:t>.  </a:t>
            </a:r>
            <a:r>
              <a:rPr lang="el-GR" sz="2000" i="1" dirty="0"/>
              <a:t>Ασθενής στο χειρουργείο με τοποθέτηση ενδοκρανιακά καθετήρων, θερμαινόμενες «αντένες» υπερθερμίας σε συνδυασμό με ΒΡΘ. </a:t>
            </a:r>
            <a:br>
              <a:rPr lang="el-GR" dirty="0"/>
            </a:br>
            <a:r>
              <a:rPr lang="el-GR" i="1" dirty="0"/>
              <a:t> </a:t>
            </a:r>
            <a:br>
              <a:rPr lang="el-GR" dirty="0"/>
            </a:br>
            <a:endParaRPr lang="el-GR" dirty="0"/>
          </a:p>
        </p:txBody>
      </p:sp>
      <p:pic>
        <p:nvPicPr>
          <p:cNvPr id="4" name="Θέση περιεχομένου 3">
            <a:extLst>
              <a:ext uri="{FF2B5EF4-FFF2-40B4-BE49-F238E27FC236}">
                <a16:creationId xmlns:a16="http://schemas.microsoft.com/office/drawing/2014/main" id="{AE1D0D4A-0896-4AA9-90B3-35B2FEC144C0}"/>
              </a:ext>
            </a:extLst>
          </p:cNvPr>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l="153" t="60514" r="20541" b="16362"/>
          <a:stretch/>
        </p:blipFill>
        <p:spPr bwMode="auto">
          <a:xfrm>
            <a:off x="1225685" y="1634248"/>
            <a:ext cx="9474741" cy="48638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6481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6047B3BD-D54A-4D25-AC51-DF96DA29291B}"/>
              </a:ext>
            </a:extLst>
          </p:cNvPr>
          <p:cNvPicPr>
            <a:picLocks noGrp="1" noChangeAspect="1"/>
          </p:cNvPicPr>
          <p:nvPr>
            <p:ph sz="quarter" idx="13"/>
          </p:nvPr>
        </p:nvPicPr>
        <p:blipFill>
          <a:blip r:embed="rId2"/>
          <a:stretch>
            <a:fillRect/>
          </a:stretch>
        </p:blipFill>
        <p:spPr>
          <a:xfrm>
            <a:off x="3346704" y="381264"/>
            <a:ext cx="4754880" cy="6339842"/>
          </a:xfrm>
        </p:spPr>
      </p:pic>
    </p:spTree>
    <p:extLst>
      <p:ext uri="{BB962C8B-B14F-4D97-AF65-F5344CB8AC3E}">
        <p14:creationId xmlns:p14="http://schemas.microsoft.com/office/powerpoint/2010/main" val="3683802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747844-E28B-4B72-81B1-60F8AFC4CC6D}"/>
              </a:ext>
            </a:extLst>
          </p:cNvPr>
          <p:cNvSpPr>
            <a:spLocks noGrp="1"/>
          </p:cNvSpPr>
          <p:nvPr>
            <p:ph type="title"/>
          </p:nvPr>
        </p:nvSpPr>
        <p:spPr>
          <a:xfrm>
            <a:off x="913775" y="618517"/>
            <a:ext cx="10184531" cy="502071"/>
          </a:xfrm>
        </p:spPr>
        <p:txBody>
          <a:bodyPr>
            <a:normAutofit fontScale="90000"/>
          </a:bodyPr>
          <a:lstStyle/>
          <a:p>
            <a:r>
              <a:rPr lang="el-GR" dirty="0" err="1"/>
              <a:t>Ιστορια</a:t>
            </a:r>
            <a:endParaRPr lang="el-GR" dirty="0"/>
          </a:p>
        </p:txBody>
      </p:sp>
      <p:sp>
        <p:nvSpPr>
          <p:cNvPr id="3" name="Θέση περιεχομένου 2">
            <a:extLst>
              <a:ext uri="{FF2B5EF4-FFF2-40B4-BE49-F238E27FC236}">
                <a16:creationId xmlns:a16="http://schemas.microsoft.com/office/drawing/2014/main" id="{FF66FEA5-81F0-4D6A-A2AC-B52EBA556D9E}"/>
              </a:ext>
            </a:extLst>
          </p:cNvPr>
          <p:cNvSpPr>
            <a:spLocks noGrp="1"/>
          </p:cNvSpPr>
          <p:nvPr>
            <p:ph sz="quarter" idx="13"/>
          </p:nvPr>
        </p:nvSpPr>
        <p:spPr>
          <a:xfrm>
            <a:off x="447472" y="1517516"/>
            <a:ext cx="11050622" cy="5000016"/>
          </a:xfrm>
        </p:spPr>
        <p:txBody>
          <a:bodyPr>
            <a:noAutofit/>
          </a:bodyPr>
          <a:lstStyle/>
          <a:p>
            <a:r>
              <a:rPr lang="el-GR" sz="2400" dirty="0"/>
              <a:t>η πρώτη ΒΡΘ έγινε με ράδιο (</a:t>
            </a:r>
            <a:r>
              <a:rPr lang="en-US" sz="2400" dirty="0"/>
              <a:t>Ra</a:t>
            </a:r>
            <a:r>
              <a:rPr lang="el-GR" sz="2400" dirty="0"/>
              <a:t>-226) το οποίο εκπέμπει ακτινοβολία γ, τρία χρόνια μετά την ανακάλυψή του από την Μαρία Κιουρί το 1898, σε καρκίνο του τραχήλου της μήτρας. Μερικά χρόνια αργότερα το 1903 έγινε η πρώτη αποδεδειγμένη ιστολογικά ΒΡΘ σε βασικοκυτταρικό καρκίνο του δέρματος. </a:t>
            </a:r>
          </a:p>
          <a:p>
            <a:r>
              <a:rPr lang="el-GR" sz="2400" dirty="0"/>
              <a:t>όμως οι ασθενείς που υποβλήθηκαν σε </a:t>
            </a:r>
            <a:r>
              <a:rPr lang="el-GR" sz="2400" i="1" dirty="0"/>
              <a:t>ραδιοθεραπεία</a:t>
            </a:r>
            <a:r>
              <a:rPr lang="el-GR" sz="2400" dirty="0"/>
              <a:t>  παρουσίασαν ακτινικές νεκρώσεις λόγω της υπερ-ακτινοβόλησης των ιστών που χορηγήθηκε κατ’ εκτίμηση αφού δεν υπήρχαν συστήματα υπολογισμού της δόσης. Αργότερα το </a:t>
            </a:r>
            <a:r>
              <a:rPr lang="en-US" sz="2400" dirty="0"/>
              <a:t>Ra</a:t>
            </a:r>
            <a:r>
              <a:rPr lang="el-GR" sz="2400" dirty="0"/>
              <a:t>-226 λόγω σημαντικών μειονεκτημάτων  αντικαταστάθηκε από άλλα ραδιοϊσότοπα όπως το κοβάλτιο, το </a:t>
            </a:r>
            <a:r>
              <a:rPr lang="el-GR" sz="2400" dirty="0" err="1"/>
              <a:t>καισιο</a:t>
            </a:r>
            <a:r>
              <a:rPr lang="el-GR" sz="2400" dirty="0"/>
              <a:t>, το ιρίδιο κ. ά</a:t>
            </a:r>
          </a:p>
        </p:txBody>
      </p:sp>
    </p:spTree>
    <p:extLst>
      <p:ext uri="{BB962C8B-B14F-4D97-AF65-F5344CB8AC3E}">
        <p14:creationId xmlns:p14="http://schemas.microsoft.com/office/powerpoint/2010/main" val="1660006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479488-12AC-4425-8533-3F79149E40A3}"/>
              </a:ext>
            </a:extLst>
          </p:cNvPr>
          <p:cNvSpPr>
            <a:spLocks noGrp="1"/>
          </p:cNvSpPr>
          <p:nvPr>
            <p:ph type="title"/>
          </p:nvPr>
        </p:nvSpPr>
        <p:spPr>
          <a:xfrm>
            <a:off x="1941095" y="624110"/>
            <a:ext cx="10250905" cy="1280890"/>
          </a:xfrm>
        </p:spPr>
        <p:txBody>
          <a:bodyPr>
            <a:normAutofit fontScale="90000"/>
          </a:bodyPr>
          <a:lstStyle/>
          <a:p>
            <a:r>
              <a:rPr lang="el-GR" sz="3100" i="1" dirty="0"/>
              <a:t>ΑΚΘ επιθηλιώματος σε πρόσωπο γυναίκας, με ακτίνες Χ,  παραγόμενες  από </a:t>
            </a:r>
            <a:r>
              <a:rPr lang="en-US" sz="3100" i="1" dirty="0"/>
              <a:t>Roentgen</a:t>
            </a:r>
            <a:r>
              <a:rPr lang="el-GR" sz="3100" i="1" dirty="0"/>
              <a:t> λυχνία το 1915</a:t>
            </a:r>
            <a:r>
              <a:rPr lang="el-GR" i="1" dirty="0"/>
              <a:t>. </a:t>
            </a:r>
            <a:br>
              <a:rPr lang="el-GR" dirty="0"/>
            </a:br>
            <a:r>
              <a:rPr lang="el-GR" b="1" i="1" dirty="0"/>
              <a:t> </a:t>
            </a:r>
            <a:br>
              <a:rPr lang="el-GR" dirty="0"/>
            </a:br>
            <a:endParaRPr lang="el-GR" dirty="0"/>
          </a:p>
        </p:txBody>
      </p:sp>
      <p:pic>
        <p:nvPicPr>
          <p:cNvPr id="4" name="Θέση περιεχομένου 3" descr="C:\Users\ersi\Desktop\ιστορία ΑΚΘ\325px-Technic_of_roentgenotherapy_to_treat_epitheleoma_of_the_face_-_1915.jpg">
            <a:extLst>
              <a:ext uri="{FF2B5EF4-FFF2-40B4-BE49-F238E27FC236}">
                <a16:creationId xmlns:a16="http://schemas.microsoft.com/office/drawing/2014/main" id="{AB89CC55-B8BD-4962-88BE-8314E9580C0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7185" y="2614390"/>
            <a:ext cx="4127500" cy="3619500"/>
          </a:xfrm>
          <a:prstGeom prst="rect">
            <a:avLst/>
          </a:prstGeom>
          <a:noFill/>
          <a:ln>
            <a:noFill/>
          </a:ln>
        </p:spPr>
      </p:pic>
    </p:spTree>
    <p:extLst>
      <p:ext uri="{BB962C8B-B14F-4D97-AF65-F5344CB8AC3E}">
        <p14:creationId xmlns:p14="http://schemas.microsoft.com/office/powerpoint/2010/main" val="1960258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7F1F09-3B0F-4680-BECC-DCE65BF481CC}"/>
              </a:ext>
            </a:extLst>
          </p:cNvPr>
          <p:cNvSpPr>
            <a:spLocks noGrp="1"/>
          </p:cNvSpPr>
          <p:nvPr>
            <p:ph type="title"/>
          </p:nvPr>
        </p:nvSpPr>
        <p:spPr>
          <a:xfrm>
            <a:off x="1938541" y="624110"/>
            <a:ext cx="9566071" cy="1280890"/>
          </a:xfrm>
        </p:spPr>
        <p:txBody>
          <a:bodyPr>
            <a:normAutofit fontScale="90000"/>
          </a:bodyPr>
          <a:lstStyle/>
          <a:p>
            <a:r>
              <a:rPr lang="el-GR" i="1" dirty="0"/>
              <a:t>  Τοποθέτηση μικρής πηγής </a:t>
            </a:r>
            <a:r>
              <a:rPr lang="el-GR" i="1" dirty="0" err="1"/>
              <a:t>ραδίου</a:t>
            </a:r>
            <a:r>
              <a:rPr lang="el-GR" i="1" dirty="0"/>
              <a:t> στο πρόσωπο γυναίκας το 1905.</a:t>
            </a:r>
            <a:br>
              <a:rPr lang="el-GR" dirty="0"/>
            </a:br>
            <a:endParaRPr lang="el-GR" dirty="0"/>
          </a:p>
        </p:txBody>
      </p:sp>
      <p:pic>
        <p:nvPicPr>
          <p:cNvPr id="4" name="Θέση περιεχομένου 3" descr="C:\Users\ersi\Desktop\ιστορία ΑΚΘ\Application_of_radium_tubes_-_1905.jpg">
            <a:extLst>
              <a:ext uri="{FF2B5EF4-FFF2-40B4-BE49-F238E27FC236}">
                <a16:creationId xmlns:a16="http://schemas.microsoft.com/office/drawing/2014/main" id="{26046B7B-3F24-4F0D-879D-70F8C4EE3DB4}"/>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3931" y="1905000"/>
            <a:ext cx="3334681" cy="3778250"/>
          </a:xfrm>
          <a:prstGeom prst="rect">
            <a:avLst/>
          </a:prstGeom>
          <a:noFill/>
          <a:ln>
            <a:noFill/>
          </a:ln>
        </p:spPr>
      </p:pic>
    </p:spTree>
    <p:extLst>
      <p:ext uri="{BB962C8B-B14F-4D97-AF65-F5344CB8AC3E}">
        <p14:creationId xmlns:p14="http://schemas.microsoft.com/office/powerpoint/2010/main" val="3621967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2A072B-4525-4BAA-8882-7241CC8C2C54}"/>
              </a:ext>
            </a:extLst>
          </p:cNvPr>
          <p:cNvSpPr>
            <a:spLocks noGrp="1"/>
          </p:cNvSpPr>
          <p:nvPr>
            <p:ph type="title"/>
          </p:nvPr>
        </p:nvSpPr>
        <p:spPr>
          <a:xfrm>
            <a:off x="913775" y="618518"/>
            <a:ext cx="10364451" cy="893042"/>
          </a:xfrm>
        </p:spPr>
        <p:txBody>
          <a:bodyPr/>
          <a:lstStyle/>
          <a:p>
            <a:r>
              <a:rPr lang="el-GR" dirty="0"/>
              <a:t>1905. </a:t>
            </a:r>
            <a:r>
              <a:rPr lang="el-GR" dirty="0" err="1"/>
              <a:t>τηλεθεραπεία</a:t>
            </a:r>
            <a:endParaRPr lang="el-GR" dirty="0"/>
          </a:p>
        </p:txBody>
      </p:sp>
      <p:pic>
        <p:nvPicPr>
          <p:cNvPr id="5" name="Θέση περιεχομένου 4">
            <a:extLst>
              <a:ext uri="{FF2B5EF4-FFF2-40B4-BE49-F238E27FC236}">
                <a16:creationId xmlns:a16="http://schemas.microsoft.com/office/drawing/2014/main" id="{12C78C8A-B4D5-4F78-9FCC-A9164601B7F3}"/>
              </a:ext>
            </a:extLst>
          </p:cNvPr>
          <p:cNvPicPr>
            <a:picLocks noGrp="1" noChangeAspect="1"/>
          </p:cNvPicPr>
          <p:nvPr>
            <p:ph sz="quarter" idx="13"/>
          </p:nvPr>
        </p:nvPicPr>
        <p:blipFill>
          <a:blip r:embed="rId2"/>
          <a:stretch>
            <a:fillRect/>
          </a:stretch>
        </p:blipFill>
        <p:spPr>
          <a:xfrm>
            <a:off x="2164701" y="2126805"/>
            <a:ext cx="8280173" cy="4423285"/>
          </a:xfrm>
        </p:spPr>
      </p:pic>
    </p:spTree>
    <p:extLst>
      <p:ext uri="{BB962C8B-B14F-4D97-AF65-F5344CB8AC3E}">
        <p14:creationId xmlns:p14="http://schemas.microsoft.com/office/powerpoint/2010/main" val="490413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7DF114-86A2-4BA0-97F7-600D1920FCB1}"/>
              </a:ext>
            </a:extLst>
          </p:cNvPr>
          <p:cNvSpPr>
            <a:spLocks noGrp="1"/>
          </p:cNvSpPr>
          <p:nvPr>
            <p:ph type="title"/>
          </p:nvPr>
        </p:nvSpPr>
        <p:spPr/>
        <p:txBody>
          <a:bodyPr/>
          <a:lstStyle/>
          <a:p>
            <a:r>
              <a:rPr lang="el-GR" dirty="0" err="1"/>
              <a:t>Μειονεκτηματα</a:t>
            </a:r>
            <a:r>
              <a:rPr lang="el-GR" dirty="0"/>
              <a:t> </a:t>
            </a:r>
            <a:r>
              <a:rPr lang="el-GR" dirty="0" err="1"/>
              <a:t>ραδιου</a:t>
            </a:r>
            <a:r>
              <a:rPr lang="en-US" dirty="0"/>
              <a:t> (ra-226)</a:t>
            </a:r>
            <a:endParaRPr lang="el-GR" dirty="0"/>
          </a:p>
        </p:txBody>
      </p:sp>
      <p:sp>
        <p:nvSpPr>
          <p:cNvPr id="3" name="Θέση περιεχομένου 2">
            <a:extLst>
              <a:ext uri="{FF2B5EF4-FFF2-40B4-BE49-F238E27FC236}">
                <a16:creationId xmlns:a16="http://schemas.microsoft.com/office/drawing/2014/main" id="{218DCAF3-F123-4FF5-A74D-3EBB6FA02EFA}"/>
              </a:ext>
            </a:extLst>
          </p:cNvPr>
          <p:cNvSpPr>
            <a:spLocks noGrp="1"/>
          </p:cNvSpPr>
          <p:nvPr>
            <p:ph sz="quarter" idx="13"/>
          </p:nvPr>
        </p:nvSpPr>
        <p:spPr>
          <a:xfrm>
            <a:off x="913773" y="1634247"/>
            <a:ext cx="10817783" cy="4605235"/>
          </a:xfrm>
        </p:spPr>
        <p:txBody>
          <a:bodyPr>
            <a:normAutofit/>
          </a:bodyPr>
          <a:lstStyle/>
          <a:p>
            <a:pPr lvl="0"/>
            <a:r>
              <a:rPr lang="el-GR" dirty="0"/>
              <a:t>Ένα θυγατρικό παράγωγο του ραδίου είναι </a:t>
            </a:r>
            <a:r>
              <a:rPr lang="el-GR" b="1" dirty="0">
                <a:solidFill>
                  <a:srgbClr val="FF0000"/>
                </a:solidFill>
              </a:rPr>
              <a:t>το ραδόνιο </a:t>
            </a:r>
            <a:r>
              <a:rPr lang="el-GR" dirty="0"/>
              <a:t>το οποίο εκπέμπει σωματιδιακή ακτινοβολία α, είναι ευγενές αέριο διαλυτό στους ιστούς και μπορεί να διαφύγει και να επικαθίσει μόνιμα στα οστά.</a:t>
            </a:r>
          </a:p>
          <a:p>
            <a:pPr lvl="0"/>
            <a:r>
              <a:rPr lang="el-GR" dirty="0"/>
              <a:t>Η ακτινοβολία γ που εκπέμπει το </a:t>
            </a:r>
            <a:r>
              <a:rPr lang="en-US" dirty="0"/>
              <a:t>Ra</a:t>
            </a:r>
            <a:r>
              <a:rPr lang="el-GR" dirty="0"/>
              <a:t>-226 είναι πολύ μεγαλύτερης ενέργειας από αυτή που χρειαζόμαστε  στη ΒΡΘ και επιπλέον είναι </a:t>
            </a:r>
            <a:r>
              <a:rPr lang="el-GR" b="1" dirty="0">
                <a:solidFill>
                  <a:srgbClr val="FF0000"/>
                </a:solidFill>
              </a:rPr>
              <a:t>απαραίτητη μεγάλη θωράκιση για την προστασία του προσωπικού. </a:t>
            </a:r>
          </a:p>
          <a:p>
            <a:pPr lvl="0"/>
            <a:r>
              <a:rPr lang="el-GR" b="1" dirty="0">
                <a:solidFill>
                  <a:srgbClr val="FF0000"/>
                </a:solidFill>
              </a:rPr>
              <a:t>Οι πηγές του </a:t>
            </a:r>
            <a:r>
              <a:rPr lang="en-US" b="1" dirty="0">
                <a:solidFill>
                  <a:srgbClr val="FF0000"/>
                </a:solidFill>
              </a:rPr>
              <a:t>Ra</a:t>
            </a:r>
            <a:r>
              <a:rPr lang="el-GR" b="1" dirty="0">
                <a:solidFill>
                  <a:srgbClr val="FF0000"/>
                </a:solidFill>
              </a:rPr>
              <a:t>-226 είναι μεγάλες και ακατάλληλες για τα συστήματα μεταφόρτισης πηγών.</a:t>
            </a:r>
          </a:p>
          <a:p>
            <a:pPr lvl="0"/>
            <a:r>
              <a:rPr lang="el-GR" b="1" dirty="0">
                <a:solidFill>
                  <a:srgbClr val="FF0000"/>
                </a:solidFill>
              </a:rPr>
              <a:t>Ο χρόνος ημιζωής του </a:t>
            </a:r>
            <a:r>
              <a:rPr lang="en-US" b="1" dirty="0">
                <a:solidFill>
                  <a:srgbClr val="FF0000"/>
                </a:solidFill>
              </a:rPr>
              <a:t>Ra</a:t>
            </a:r>
            <a:r>
              <a:rPr lang="el-GR" b="1" dirty="0">
                <a:solidFill>
                  <a:srgbClr val="FF0000"/>
                </a:solidFill>
              </a:rPr>
              <a:t>-226 είναι 1622 χρόνια </a:t>
            </a:r>
            <a:r>
              <a:rPr lang="el-GR" dirty="0"/>
              <a:t>οπότε αν κατά λάθος χαθούν πηγές, η ραδιενέργεια θα απελευθερώνεται  για 1622 χρόνια με τραγικά αποτελέσματα.</a:t>
            </a:r>
          </a:p>
          <a:p>
            <a:endParaRPr lang="el-GR" dirty="0"/>
          </a:p>
        </p:txBody>
      </p:sp>
    </p:spTree>
    <p:extLst>
      <p:ext uri="{BB962C8B-B14F-4D97-AF65-F5344CB8AC3E}">
        <p14:creationId xmlns:p14="http://schemas.microsoft.com/office/powerpoint/2010/main" val="608586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20FFA7-52BE-42A7-8919-BBA48C9C551C}"/>
              </a:ext>
            </a:extLst>
          </p:cNvPr>
          <p:cNvSpPr>
            <a:spLocks noGrp="1"/>
          </p:cNvSpPr>
          <p:nvPr>
            <p:ph type="title"/>
          </p:nvPr>
        </p:nvSpPr>
        <p:spPr/>
        <p:txBody>
          <a:bodyPr/>
          <a:lstStyle/>
          <a:p>
            <a:r>
              <a:rPr lang="el-GR" dirty="0"/>
              <a:t>ΠΛΕΟΝΕΚΤΗΜΑΤΑ ΤΗΣ ΒΡΘ</a:t>
            </a:r>
            <a:br>
              <a:rPr lang="el-GR" dirty="0"/>
            </a:br>
            <a:endParaRPr lang="el-GR" dirty="0"/>
          </a:p>
        </p:txBody>
      </p:sp>
      <p:sp>
        <p:nvSpPr>
          <p:cNvPr id="3" name="Θέση περιεχομένου 2">
            <a:extLst>
              <a:ext uri="{FF2B5EF4-FFF2-40B4-BE49-F238E27FC236}">
                <a16:creationId xmlns:a16="http://schemas.microsoft.com/office/drawing/2014/main" id="{E015628E-8041-4EAD-A026-9249F5EC25D8}"/>
              </a:ext>
            </a:extLst>
          </p:cNvPr>
          <p:cNvSpPr>
            <a:spLocks noGrp="1"/>
          </p:cNvSpPr>
          <p:nvPr>
            <p:ph sz="quarter" idx="13"/>
          </p:nvPr>
        </p:nvSpPr>
        <p:spPr>
          <a:xfrm>
            <a:off x="913774" y="1439694"/>
            <a:ext cx="10363826" cy="4351505"/>
          </a:xfrm>
        </p:spPr>
        <p:txBody>
          <a:bodyPr/>
          <a:lstStyle/>
          <a:p>
            <a:pPr lvl="0"/>
            <a:r>
              <a:rPr lang="el-GR" dirty="0"/>
              <a:t>Στην </a:t>
            </a:r>
            <a:r>
              <a:rPr lang="el-GR" b="1" u="sng" dirty="0"/>
              <a:t>ΒΡΘ η δόση κατανέμεται αντιστρόφως ανάλογα του τετραγώνου της από</a:t>
            </a:r>
            <a:r>
              <a:rPr lang="el-GR" dirty="0"/>
              <a:t>στασης. Αυτό σημαίνει πως η δόση είναι σημαντικά υψηλότερη κοντά τις ραδιενεργείς πηγές δηλαδή πετυχαίνουμε μέγιστη δόση στον όγκο και ταυτόχρονη προστασία των γειτονικών δομών, κάτι που δύσκολα συμβαίνει με την Ε-ΑΚΘ.</a:t>
            </a:r>
          </a:p>
          <a:p>
            <a:pPr lvl="0"/>
            <a:r>
              <a:rPr lang="el-GR" dirty="0"/>
              <a:t>Η </a:t>
            </a:r>
            <a:r>
              <a:rPr lang="el-GR" b="1" u="sng" dirty="0"/>
              <a:t>ΒΡΘ δρα αποτελεσματικά στο υποξικό κέντρο του όγκου</a:t>
            </a:r>
            <a:r>
              <a:rPr lang="el-GR" dirty="0"/>
              <a:t>, σε αντίθεση με την Ε-ΑΚΘ που δρα στην περιφέρεια καταστρέφοντας την καλά αιματούμενη περιοχή της νόσου.</a:t>
            </a:r>
          </a:p>
          <a:p>
            <a:r>
              <a:rPr lang="el-GR" dirty="0"/>
              <a:t>Στην </a:t>
            </a:r>
            <a:r>
              <a:rPr lang="el-GR" u="sng" dirty="0"/>
              <a:t>ΒΡΘ η δόση  χορηγείται συνεχόμενα χωρίς διακοπές και έτσι αποφεύγεται ο επαναποικισμός και η ανάκαμψη του όγκου. </a:t>
            </a:r>
            <a:r>
              <a:rPr lang="el-GR" dirty="0"/>
              <a:t>Σε αντίθεση με την Ε-ΑΚΘ που δίδεται με ημερήσια κλάσματα τα οποία αφήνουν χρόνο για ανάκαμψη των κυττάρων που βρίσκονται σε υποθανάτια βλάβη και επαναποίκιση του όγκου</a:t>
            </a:r>
          </a:p>
        </p:txBody>
      </p:sp>
    </p:spTree>
    <p:extLst>
      <p:ext uri="{BB962C8B-B14F-4D97-AF65-F5344CB8AC3E}">
        <p14:creationId xmlns:p14="http://schemas.microsoft.com/office/powerpoint/2010/main" val="1306737317"/>
      </p:ext>
    </p:extLst>
  </p:cSld>
  <p:clrMapOvr>
    <a:masterClrMapping/>
  </p:clrMapOvr>
</p:sld>
</file>

<file path=ppt/theme/theme1.xml><?xml version="1.0" encoding="utf-8"?>
<a:theme xmlns:a="http://schemas.openxmlformats.org/drawingml/2006/main" name="Σταγονίδιο">
  <a:themeElements>
    <a:clrScheme name="Σταγονίδιο">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Σταγονίδιο">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Σταγονίδιο">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TM04033925[[fn=Σταγονίδιο]]</Template>
  <TotalTime>89</TotalTime>
  <Words>1936</Words>
  <Application>Microsoft Office PowerPoint</Application>
  <PresentationFormat>Ευρεία οθόνη</PresentationFormat>
  <Paragraphs>90</Paragraphs>
  <Slides>37</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37</vt:i4>
      </vt:variant>
    </vt:vector>
  </HeadingPairs>
  <TitlesOfParts>
    <vt:vector size="40" baseType="lpstr">
      <vt:lpstr>Arial</vt:lpstr>
      <vt:lpstr>Tw Cen MT</vt:lpstr>
      <vt:lpstr>Σταγονίδιο</vt:lpstr>
      <vt:lpstr>Βραχυθεραπεια </vt:lpstr>
      <vt:lpstr>Ακτινοθεραπεια </vt:lpstr>
      <vt:lpstr>Βραχυθεραπεια </vt:lpstr>
      <vt:lpstr>Ιστορια</vt:lpstr>
      <vt:lpstr>ΑΚΘ επιθηλιώματος σε πρόσωπο γυναίκας, με ακτίνες Χ,  παραγόμενες  από Roentgen λυχνία το 1915.    </vt:lpstr>
      <vt:lpstr>  Τοποθέτηση μικρής πηγής ραδίου στο πρόσωπο γυναίκας το 1905. </vt:lpstr>
      <vt:lpstr>1905. τηλεθεραπεία</vt:lpstr>
      <vt:lpstr>Μειονεκτηματα ραδιου (ra-226)</vt:lpstr>
      <vt:lpstr>ΠΛΕΟΝΕΚΤΗΜΑΤΑ ΤΗΣ ΒΡΘ </vt:lpstr>
      <vt:lpstr>Η ΒΡΘ αναλογα με τη θεση των πηγων σε σχεση με τον ογκο, διακρινεται: </vt:lpstr>
      <vt:lpstr>ΒΡΘ αναλογα με τον ρυθμο δοσης της ακτινοβολιας στην ωρα (και τη διαρκεια της) διακρινεται:  </vt:lpstr>
      <vt:lpstr>Σημερα : Υρδ βρθ</vt:lpstr>
      <vt:lpstr>Παλμικου ρυθμου δοσησ βρθ</vt:lpstr>
      <vt:lpstr>ΒΡΘ αναλογα με τον τροπο φορτισης των πηγων </vt:lpstr>
      <vt:lpstr>ΤΥΠΟΙ ΥΠΟΔΟΧΕΩΝ (εφαρμογεων) ΒΡΑΧΥΘΕΡΑΠΕΙΑΣ  </vt:lpstr>
      <vt:lpstr>Για την ενδοκοιλοτική ΒΡΘ </vt:lpstr>
      <vt:lpstr>Κολπικοί εφαρμογείς ovoids διαφόρων μεγεθών.   </vt:lpstr>
      <vt:lpstr>Παρουσίαση του PowerPoint</vt:lpstr>
      <vt:lpstr>Για ενδοϊστική ΒΡΘ χρησιμοποιούνται (1)</vt:lpstr>
      <vt:lpstr>Για ενδοϊστική ΒΡΘ χρησιμοποιούνται (2)</vt:lpstr>
      <vt:lpstr>Παρουσίαση του PowerPoint</vt:lpstr>
      <vt:lpstr>ΒΡΘ για τον καρκίνο του προστάτη, όπου ραδιενεργοί κόκκοι ιωδίου 125 </vt:lpstr>
      <vt:lpstr>Μηχάνημα βραχυθεραπείας τύπου micro Selectron </vt:lpstr>
      <vt:lpstr> Βραχυθεραπεία σε καρκίνο πέους με βελόνες ιριδίου. </vt:lpstr>
      <vt:lpstr>ΣΥΝΔΥΑΣΜΟΙ ΒΡΘ ΜΕ ΑΛΛΕΣ ΘΕΡΑΠΕΙΕΣ </vt:lpstr>
      <vt:lpstr>ΚΛΙΝΙΚΕΣ ΕΦΑΡΜΟΓΕΣ ΤΗΣ ΒΡΘ (1) </vt:lpstr>
      <vt:lpstr>ΚΛΙΝΙΚΕΣ ΕΦΑΡΜΟΓΕΣ ΤΗΣ ΒΡΘ (2) </vt:lpstr>
      <vt:lpstr>ΒΡΘ σε τραχήλου μήτρας</vt:lpstr>
      <vt:lpstr>ΚΛΙΝΙΚΕΣ ΕΦΑΡΜΟΓΕΣ ΤΗΣ ΒΡΘ (3)</vt:lpstr>
      <vt:lpstr>.α.  εφαρμογή ΒΡΘ με βελόνες  Iridium-192 σε ασθενή μετά από ογκεκτομή και εξωτερική ΑΚΘ β. η ακτινογραφία της ίδιας ασθενούς για έλεγχο της ακριβούς τοποθέτησης των εφαρμογέων των  βελονών</vt:lpstr>
      <vt:lpstr>Παρουσίαση του PowerPoint</vt:lpstr>
      <vt:lpstr>Κόκκοι ιωδιου 125</vt:lpstr>
      <vt:lpstr>ΒΡΘ προστατη</vt:lpstr>
      <vt:lpstr>Ακτινογραφίες ασθενών μετά την εφαρμογή των ραδιενεργών κόκκων. Τεχνική εφαρμογής της μεθόδου.</vt:lpstr>
      <vt:lpstr>Βραχυθεραπεία πολύμορφου γλοιοβλαστώματος δεξιού κροταφικού λοβού μετεγχειρητικά.  Ισοδοσιακές καμπύλες μετά την εμφύτευση των ραδιενεργών κόκκων ιωδίου-186. </vt:lpstr>
      <vt:lpstr>.  Ασθενής στο χειρουργείο με τοποθέτηση ενδοκρανιακά καθετήρων, θερμαινόμενες «αντένες» υπερθερμίας σε συνδυασμό με ΒΡΘ.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Βραχυθεραπεια </dc:title>
  <dc:creator>Jojo Seamy</dc:creator>
  <cp:lastModifiedBy>UNIWA</cp:lastModifiedBy>
  <cp:revision>18</cp:revision>
  <dcterms:created xsi:type="dcterms:W3CDTF">2020-04-04T15:33:51Z</dcterms:created>
  <dcterms:modified xsi:type="dcterms:W3CDTF">2024-05-14T13:03:25Z</dcterms:modified>
</cp:coreProperties>
</file>