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532" r:id="rId1"/>
    <p:sldMasterId id="2147485544" r:id="rId2"/>
  </p:sldMasterIdLst>
  <p:notesMasterIdLst>
    <p:notesMasterId r:id="rId18"/>
  </p:notesMasterIdLst>
  <p:sldIdLst>
    <p:sldId id="256" r:id="rId3"/>
    <p:sldId id="258" r:id="rId4"/>
    <p:sldId id="318" r:id="rId5"/>
    <p:sldId id="308" r:id="rId6"/>
    <p:sldId id="309" r:id="rId7"/>
    <p:sldId id="319" r:id="rId8"/>
    <p:sldId id="314" r:id="rId9"/>
    <p:sldId id="315" r:id="rId10"/>
    <p:sldId id="316" r:id="rId11"/>
    <p:sldId id="317" r:id="rId12"/>
    <p:sldId id="310" r:id="rId13"/>
    <p:sldId id="311" r:id="rId14"/>
    <p:sldId id="312" r:id="rId15"/>
    <p:sldId id="313" r:id="rId16"/>
    <p:sldId id="32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735" autoAdjust="0"/>
    <p:restoredTop sz="94660"/>
  </p:normalViewPr>
  <p:slideViewPr>
    <p:cSldViewPr>
      <p:cViewPr varScale="1">
        <p:scale>
          <a:sx n="65" d="100"/>
          <a:sy n="65" d="100"/>
        </p:scale>
        <p:origin x="-1218" y="-102"/>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286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D6ABD9-75F8-459E-B625-5892679893CA}" type="datetimeFigureOut">
              <a:rPr lang="el-GR" smtClean="0"/>
              <a:t>8/1/2017</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16D1C5-1752-4991-9DC5-0CB9A2E36CC7}" type="slidenum">
              <a:rPr lang="el-GR" smtClean="0"/>
              <a:t>‹#›</a:t>
            </a:fld>
            <a:endParaRPr lang="el-GR"/>
          </a:p>
        </p:txBody>
      </p:sp>
    </p:spTree>
    <p:extLst>
      <p:ext uri="{BB962C8B-B14F-4D97-AF65-F5344CB8AC3E}">
        <p14:creationId xmlns:p14="http://schemas.microsoft.com/office/powerpoint/2010/main" val="702199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8BD707-D9CF-40AE-B4C6-C98DA3205C09}" type="datetimeFigureOut">
              <a:rPr lang="en-US" smtClean="0"/>
              <a:pPr/>
              <a:t>1/8/2017</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A4551A71-7B64-43DE-B23B-44DBED16434B}" type="datetimeFigureOut">
              <a:rPr lang="el-GR" smtClean="0"/>
              <a:t>8/1/2017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AE7D753-20DD-44F5-B7A1-49AD44AE59F3}" type="slidenum">
              <a:rPr lang="el-GR" smtClean="0"/>
              <a:t>‹#›</a:t>
            </a:fld>
            <a:endParaRPr lang="el-GR"/>
          </a:p>
        </p:txBody>
      </p:sp>
    </p:spTree>
    <p:extLst>
      <p:ext uri="{BB962C8B-B14F-4D97-AF65-F5344CB8AC3E}">
        <p14:creationId xmlns:p14="http://schemas.microsoft.com/office/powerpoint/2010/main" val="36893845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A4551A71-7B64-43DE-B23B-44DBED16434B}" type="datetimeFigureOut">
              <a:rPr lang="el-GR" smtClean="0"/>
              <a:t>8/1/2017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AE7D753-20DD-44F5-B7A1-49AD44AE59F3}" type="slidenum">
              <a:rPr lang="el-GR" smtClean="0"/>
              <a:t>‹#›</a:t>
            </a:fld>
            <a:endParaRPr lang="el-GR"/>
          </a:p>
        </p:txBody>
      </p:sp>
    </p:spTree>
    <p:extLst>
      <p:ext uri="{BB962C8B-B14F-4D97-AF65-F5344CB8AC3E}">
        <p14:creationId xmlns:p14="http://schemas.microsoft.com/office/powerpoint/2010/main" val="22084073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551A71-7B64-43DE-B23B-44DBED16434B}" type="datetimeFigureOut">
              <a:rPr lang="el-GR" smtClean="0"/>
              <a:t>8/1/2017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AE7D753-20DD-44F5-B7A1-49AD44AE59F3}" type="slidenum">
              <a:rPr lang="el-GR" smtClean="0"/>
              <a:t>‹#›</a:t>
            </a:fld>
            <a:endParaRPr lang="el-GR"/>
          </a:p>
        </p:txBody>
      </p:sp>
    </p:spTree>
    <p:extLst>
      <p:ext uri="{BB962C8B-B14F-4D97-AF65-F5344CB8AC3E}">
        <p14:creationId xmlns:p14="http://schemas.microsoft.com/office/powerpoint/2010/main" val="26221204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A4551A71-7B64-43DE-B23B-44DBED16434B}" type="datetimeFigureOut">
              <a:rPr lang="el-GR" smtClean="0"/>
              <a:t>8/1/2017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AE7D753-20DD-44F5-B7A1-49AD44AE59F3}" type="slidenum">
              <a:rPr lang="el-GR" smtClean="0"/>
              <a:t>‹#›</a:t>
            </a:fld>
            <a:endParaRPr lang="el-GR"/>
          </a:p>
        </p:txBody>
      </p:sp>
    </p:spTree>
    <p:extLst>
      <p:ext uri="{BB962C8B-B14F-4D97-AF65-F5344CB8AC3E}">
        <p14:creationId xmlns:p14="http://schemas.microsoft.com/office/powerpoint/2010/main" val="21943936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A4551A71-7B64-43DE-B23B-44DBED16434B}" type="datetimeFigureOut">
              <a:rPr lang="el-GR" smtClean="0"/>
              <a:t>8/1/2017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AE7D753-20DD-44F5-B7A1-49AD44AE59F3}" type="slidenum">
              <a:rPr lang="el-GR" smtClean="0"/>
              <a:t>‹#›</a:t>
            </a:fld>
            <a:endParaRPr lang="el-GR"/>
          </a:p>
        </p:txBody>
      </p:sp>
    </p:spTree>
    <p:extLst>
      <p:ext uri="{BB962C8B-B14F-4D97-AF65-F5344CB8AC3E}">
        <p14:creationId xmlns:p14="http://schemas.microsoft.com/office/powerpoint/2010/main" val="15213805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A4551A71-7B64-43DE-B23B-44DBED16434B}" type="datetimeFigureOut">
              <a:rPr lang="el-GR" smtClean="0"/>
              <a:t>8/1/2017</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AE7D753-20DD-44F5-B7A1-49AD44AE59F3}" type="slidenum">
              <a:rPr lang="el-GR" smtClean="0"/>
              <a:t>‹#›</a:t>
            </a:fld>
            <a:endParaRPr lang="el-GR"/>
          </a:p>
        </p:txBody>
      </p:sp>
    </p:spTree>
    <p:extLst>
      <p:ext uri="{BB962C8B-B14F-4D97-AF65-F5344CB8AC3E}">
        <p14:creationId xmlns:p14="http://schemas.microsoft.com/office/powerpoint/2010/main" val="28450876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551A71-7B64-43DE-B23B-44DBED16434B}" type="datetimeFigureOut">
              <a:rPr lang="el-GR" smtClean="0"/>
              <a:t>8/1/2017</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AE7D753-20DD-44F5-B7A1-49AD44AE59F3}" type="slidenum">
              <a:rPr lang="el-GR" smtClean="0"/>
              <a:t>‹#›</a:t>
            </a:fld>
            <a:endParaRPr lang="el-GR"/>
          </a:p>
        </p:txBody>
      </p:sp>
    </p:spTree>
    <p:extLst>
      <p:ext uri="{BB962C8B-B14F-4D97-AF65-F5344CB8AC3E}">
        <p14:creationId xmlns:p14="http://schemas.microsoft.com/office/powerpoint/2010/main" val="15979071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551A71-7B64-43DE-B23B-44DBED16434B}" type="datetimeFigureOut">
              <a:rPr lang="el-GR" smtClean="0"/>
              <a:t>8/1/2017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AE7D753-20DD-44F5-B7A1-49AD44AE59F3}" type="slidenum">
              <a:rPr lang="el-GR" smtClean="0"/>
              <a:t>‹#›</a:t>
            </a:fld>
            <a:endParaRPr lang="el-GR"/>
          </a:p>
        </p:txBody>
      </p:sp>
    </p:spTree>
    <p:extLst>
      <p:ext uri="{BB962C8B-B14F-4D97-AF65-F5344CB8AC3E}">
        <p14:creationId xmlns:p14="http://schemas.microsoft.com/office/powerpoint/2010/main" val="2175494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551A71-7B64-43DE-B23B-44DBED16434B}" type="datetimeFigureOut">
              <a:rPr lang="el-GR" smtClean="0"/>
              <a:t>8/1/2017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AE7D753-20DD-44F5-B7A1-49AD44AE59F3}" type="slidenum">
              <a:rPr lang="el-GR" smtClean="0"/>
              <a:t>‹#›</a:t>
            </a:fld>
            <a:endParaRPr lang="el-GR"/>
          </a:p>
        </p:txBody>
      </p:sp>
    </p:spTree>
    <p:extLst>
      <p:ext uri="{BB962C8B-B14F-4D97-AF65-F5344CB8AC3E}">
        <p14:creationId xmlns:p14="http://schemas.microsoft.com/office/powerpoint/2010/main" val="27180968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A4551A71-7B64-43DE-B23B-44DBED16434B}" type="datetimeFigureOut">
              <a:rPr lang="el-GR" smtClean="0"/>
              <a:t>8/1/2017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AE7D753-20DD-44F5-B7A1-49AD44AE59F3}" type="slidenum">
              <a:rPr lang="el-GR" smtClean="0"/>
              <a:t>‹#›</a:t>
            </a:fld>
            <a:endParaRPr lang="el-GR"/>
          </a:p>
        </p:txBody>
      </p:sp>
    </p:spTree>
    <p:extLst>
      <p:ext uri="{BB962C8B-B14F-4D97-AF65-F5344CB8AC3E}">
        <p14:creationId xmlns:p14="http://schemas.microsoft.com/office/powerpoint/2010/main" val="34570758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A4551A71-7B64-43DE-B23B-44DBED16434B}" type="datetimeFigureOut">
              <a:rPr lang="el-GR" smtClean="0"/>
              <a:t>8/1/2017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AE7D753-20DD-44F5-B7A1-49AD44AE59F3}" type="slidenum">
              <a:rPr lang="el-GR" smtClean="0"/>
              <a:t>‹#›</a:t>
            </a:fld>
            <a:endParaRPr lang="el-GR"/>
          </a:p>
        </p:txBody>
      </p:sp>
    </p:spTree>
    <p:extLst>
      <p:ext uri="{BB962C8B-B14F-4D97-AF65-F5344CB8AC3E}">
        <p14:creationId xmlns:p14="http://schemas.microsoft.com/office/powerpoint/2010/main" val="129639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1/8/2017</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1/8/2017</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8BD707-D9CF-40AE-B4C6-C98DA3205C09}" type="datetimeFigureOut">
              <a:rPr lang="en-US" smtClean="0"/>
              <a:pPr/>
              <a:t>1/8/2017</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5533" r:id="rId1"/>
    <p:sldLayoutId id="2147485534" r:id="rId2"/>
    <p:sldLayoutId id="2147485535" r:id="rId3"/>
    <p:sldLayoutId id="2147485536" r:id="rId4"/>
    <p:sldLayoutId id="2147485537" r:id="rId5"/>
    <p:sldLayoutId id="2147485538" r:id="rId6"/>
    <p:sldLayoutId id="2147485539" r:id="rId7"/>
    <p:sldLayoutId id="2147485540" r:id="rId8"/>
    <p:sldLayoutId id="2147485541" r:id="rId9"/>
    <p:sldLayoutId id="2147485542" r:id="rId10"/>
    <p:sldLayoutId id="2147485543" r:id="rId11"/>
  </p:sldLayoutIdLst>
  <p:timing>
    <p:tnLst>
      <p:par>
        <p:cTn id="1" dur="indefinite" restart="never" nodeType="tmRoot"/>
      </p:par>
    </p:tnLst>
  </p:timing>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551A71-7B64-43DE-B23B-44DBED16434B}" type="datetimeFigureOut">
              <a:rPr lang="el-GR" smtClean="0"/>
              <a:t>8/1/2017</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E7D753-20DD-44F5-B7A1-49AD44AE59F3}" type="slidenum">
              <a:rPr lang="el-GR" smtClean="0"/>
              <a:t>‹#›</a:t>
            </a:fld>
            <a:endParaRPr lang="el-GR"/>
          </a:p>
        </p:txBody>
      </p:sp>
    </p:spTree>
    <p:extLst>
      <p:ext uri="{BB962C8B-B14F-4D97-AF65-F5344CB8AC3E}">
        <p14:creationId xmlns:p14="http://schemas.microsoft.com/office/powerpoint/2010/main" val="2488811565"/>
      </p:ext>
    </p:extLst>
  </p:cSld>
  <p:clrMap bg1="lt1" tx1="dk1" bg2="lt2" tx2="dk2" accent1="accent1" accent2="accent2" accent3="accent3" accent4="accent4" accent5="accent5" accent6="accent6" hlink="hlink" folHlink="folHlink"/>
  <p:sldLayoutIdLst>
    <p:sldLayoutId id="2147485545" r:id="rId1"/>
    <p:sldLayoutId id="2147485546" r:id="rId2"/>
    <p:sldLayoutId id="2147485547" r:id="rId3"/>
    <p:sldLayoutId id="2147485548" r:id="rId4"/>
    <p:sldLayoutId id="2147485549" r:id="rId5"/>
    <p:sldLayoutId id="2147485550" r:id="rId6"/>
    <p:sldLayoutId id="2147485551" r:id="rId7"/>
    <p:sldLayoutId id="2147485552" r:id="rId8"/>
    <p:sldLayoutId id="2147485553" r:id="rId9"/>
    <p:sldLayoutId id="2147485554" r:id="rId10"/>
    <p:sldLayoutId id="214748555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ΔΗΜΟΓΡΑΦΙΑ ΚΑΙ ΥΓΕΙΑ</a:t>
            </a:r>
            <a:endParaRPr lang="el-GR" dirty="0"/>
          </a:p>
        </p:txBody>
      </p:sp>
      <p:sp>
        <p:nvSpPr>
          <p:cNvPr id="3" name="Subtitle 2"/>
          <p:cNvSpPr>
            <a:spLocks noGrp="1"/>
          </p:cNvSpPr>
          <p:nvPr>
            <p:ph type="subTitle" idx="1"/>
          </p:nvPr>
        </p:nvSpPr>
        <p:spPr/>
        <p:txBody>
          <a:bodyPr/>
          <a:lstStyle/>
          <a:p>
            <a:r>
              <a:rPr lang="el-GR" dirty="0" smtClean="0"/>
              <a:t>ΕΡΓΑΣΤΗΡΙΟ</a:t>
            </a:r>
            <a:endParaRPr lang="el-GR" dirty="0"/>
          </a:p>
        </p:txBody>
      </p:sp>
    </p:spTree>
    <p:extLst>
      <p:ext uri="{BB962C8B-B14F-4D97-AF65-F5344CB8AC3E}">
        <p14:creationId xmlns:p14="http://schemas.microsoft.com/office/powerpoint/2010/main" val="25216896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53536"/>
            <a:ext cx="7924800" cy="875264"/>
          </a:xfrm>
        </p:spPr>
        <p:txBody>
          <a:bodyPr>
            <a:normAutofit/>
          </a:bodyPr>
          <a:lstStyle/>
          <a:p>
            <a:pPr lvl="0"/>
            <a:r>
              <a:rPr lang="el-GR" sz="2400" dirty="0">
                <a:solidFill>
                  <a:schemeClr val="tx1"/>
                </a:solidFill>
              </a:rPr>
              <a:t>Να υπολογίσετε και να ερμηνεύσετε τον</a:t>
            </a:r>
            <a:r>
              <a:rPr lang="el-GR" sz="2400" u="sng" dirty="0">
                <a:solidFill>
                  <a:schemeClr val="tx1"/>
                </a:solidFill>
              </a:rPr>
              <a:t> επιπολασμό περιόδου</a:t>
            </a:r>
            <a:r>
              <a:rPr lang="el-GR" sz="2400" dirty="0">
                <a:solidFill>
                  <a:schemeClr val="tx1"/>
                </a:solidFill>
              </a:rPr>
              <a:t> από 1/10/1990 μέχρι 30/09/1991.</a:t>
            </a:r>
          </a:p>
        </p:txBody>
      </p:sp>
      <p:pic>
        <p:nvPicPr>
          <p:cNvPr id="5"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6800" y="2324100"/>
            <a:ext cx="7162799" cy="4152900"/>
          </a:xfrm>
          <a:prstGeom prst="rect">
            <a:avLst/>
          </a:prstGeom>
          <a:noFill/>
          <a:ln>
            <a:noFill/>
          </a:ln>
        </p:spPr>
      </p:pic>
    </p:spTree>
    <p:extLst>
      <p:ext uri="{BB962C8B-B14F-4D97-AF65-F5344CB8AC3E}">
        <p14:creationId xmlns:p14="http://schemas.microsoft.com/office/powerpoint/2010/main" val="27061458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838200"/>
            <a:ext cx="8001000" cy="646664"/>
          </a:xfrm>
        </p:spPr>
        <p:txBody>
          <a:bodyPr>
            <a:normAutofit/>
          </a:bodyPr>
          <a:lstStyle/>
          <a:p>
            <a:r>
              <a:rPr lang="el-GR" sz="2400" b="1" dirty="0" smtClean="0"/>
              <a:t>Δείκτες</a:t>
            </a:r>
            <a:r>
              <a:rPr lang="en-US" sz="2400" b="1" dirty="0" smtClean="0"/>
              <a:t> </a:t>
            </a:r>
            <a:r>
              <a:rPr lang="el-GR" sz="2400" b="1" dirty="0" smtClean="0"/>
              <a:t>Προσβολής – </a:t>
            </a:r>
            <a:r>
              <a:rPr lang="en-US" sz="2400" b="1" dirty="0" smtClean="0"/>
              <a:t>attack rates</a:t>
            </a:r>
            <a:endParaRPr lang="el-GR" sz="2400" b="1" dirty="0"/>
          </a:p>
        </p:txBody>
      </p:sp>
      <p:sp>
        <p:nvSpPr>
          <p:cNvPr id="4" name="Content Placeholder 3"/>
          <p:cNvSpPr>
            <a:spLocks noGrp="1"/>
          </p:cNvSpPr>
          <p:nvPr>
            <p:ph idx="1"/>
          </p:nvPr>
        </p:nvSpPr>
        <p:spPr>
          <a:xfrm>
            <a:off x="738692" y="1514500"/>
            <a:ext cx="7490908" cy="4572000"/>
          </a:xfrm>
        </p:spPr>
        <p:txBody>
          <a:bodyPr lIns="72000" rIns="72000" numCol="1">
            <a:normAutofit/>
          </a:bodyPr>
          <a:lstStyle/>
          <a:p>
            <a:r>
              <a:rPr lang="el-GR" sz="2000" dirty="0" smtClean="0">
                <a:solidFill>
                  <a:schemeClr val="tx1"/>
                </a:solidFill>
              </a:rPr>
              <a:t>Είναι δείκτες επίπτωσης στους οποίους δεν υπάρχει ανάγκη συγκεκριμένης αναφοράς σε μία χρονική περίοδο</a:t>
            </a:r>
          </a:p>
          <a:p>
            <a:r>
              <a:rPr lang="el-GR" sz="2000" dirty="0" smtClean="0">
                <a:solidFill>
                  <a:schemeClr val="tx1"/>
                </a:solidFill>
              </a:rPr>
              <a:t>Χρησιμοποιούνται σε καταστάσεις, στις οποίες ένας ‘κλειστός’ πληθυσμός (οικογένειες, </a:t>
            </a:r>
            <a:r>
              <a:rPr lang="el-GR" sz="2000" dirty="0">
                <a:solidFill>
                  <a:schemeClr val="tx1"/>
                </a:solidFill>
              </a:rPr>
              <a:t>σχολεία, </a:t>
            </a:r>
            <a:r>
              <a:rPr lang="el-GR" sz="2000" dirty="0" smtClean="0">
                <a:solidFill>
                  <a:schemeClr val="tx1"/>
                </a:solidFill>
              </a:rPr>
              <a:t>στρατόπεδα) εκτίθεται στον κίνδυνο μιας νόσου για περιορισμένο χρονικό διάστημα (π.χ. τροφικές δηλητηριάσεις, βιομηχανικές δηλητηριάσεις, επιδημίες λοιμωδών νοσημάτων)</a:t>
            </a:r>
          </a:p>
          <a:p>
            <a:pPr marL="68580" indent="0" defTabSz="2247900">
              <a:buNone/>
            </a:pPr>
            <a:endParaRPr lang="el-GR" dirty="0" smtClean="0">
              <a:solidFill>
                <a:srgbClr val="FF0000"/>
              </a:solidFill>
            </a:endParaRPr>
          </a:p>
          <a:p>
            <a:pPr marL="68580" indent="0" defTabSz="2247900">
              <a:buNone/>
            </a:pPr>
            <a:endParaRPr lang="el-GR" dirty="0" smtClean="0">
              <a:solidFill>
                <a:schemeClr val="tx1"/>
              </a:solidFill>
            </a:endParaRPr>
          </a:p>
          <a:p>
            <a:pPr defTabSz="2247900"/>
            <a:endParaRPr lang="el-GR" dirty="0" smtClean="0">
              <a:solidFill>
                <a:schemeClr val="tx1"/>
              </a:solidFill>
            </a:endParaRPr>
          </a:p>
        </p:txBody>
      </p:sp>
      <mc:AlternateContent xmlns:mc="http://schemas.openxmlformats.org/markup-compatibility/2006" xmlns:a14="http://schemas.microsoft.com/office/drawing/2010/main">
        <mc:Choice Requires="a14">
          <p:sp>
            <p:nvSpPr>
              <p:cNvPr id="12" name="TextBox 11"/>
              <p:cNvSpPr txBox="1"/>
              <p:nvPr/>
            </p:nvSpPr>
            <p:spPr>
              <a:xfrm>
                <a:off x="685800" y="4343400"/>
                <a:ext cx="7543800" cy="604461"/>
              </a:xfrm>
              <a:prstGeom prst="rect">
                <a:avLst/>
              </a:prstGeom>
              <a:noFill/>
            </p:spPr>
            <p:txBody>
              <a:bodyPr wrap="square" rtlCol="0">
                <a:spAutoFit/>
              </a:bodyPr>
              <a:lstStyle/>
              <a:p>
                <a:r>
                  <a:rPr lang="el-GR" sz="1600" b="1" dirty="0" smtClean="0"/>
                  <a:t>Δείκτης προσβολής για ψάρι</a:t>
                </a:r>
                <a14:m>
                  <m:oMath xmlns:m="http://schemas.openxmlformats.org/officeDocument/2006/math">
                    <m:r>
                      <a:rPr lang="en-US" b="1" i="1" smtClean="0">
                        <a:latin typeface="Cambria Math"/>
                      </a:rPr>
                      <m:t>=</m:t>
                    </m:r>
                    <m:f>
                      <m:fPr>
                        <m:ctrlPr>
                          <a:rPr lang="en-US" b="1" i="1" smtClean="0">
                            <a:latin typeface="Cambria Math"/>
                          </a:rPr>
                        </m:ctrlPr>
                      </m:fPr>
                      <m:num>
                        <m:sPre>
                          <m:sPrePr>
                            <m:ctrlPr>
                              <a:rPr lang="en-US" b="1" i="1" smtClean="0">
                                <a:latin typeface="Cambria Math"/>
                              </a:rPr>
                            </m:ctrlPr>
                          </m:sPrePr>
                          <m:sub/>
                          <m:sup>
                            <m:r>
                              <a:rPr lang="en-US" b="1" i="1" smtClean="0">
                                <a:latin typeface="Cambria Math"/>
                              </a:rPr>
                              <m:t>𝒕</m:t>
                            </m:r>
                          </m:sup>
                          <m:e>
                            <m:r>
                              <m:rPr>
                                <m:nor/>
                              </m:rPr>
                              <a:rPr lang="el-GR" b="1" i="0" smtClean="0">
                                <a:latin typeface="Cambria Math"/>
                              </a:rPr>
                              <m:t>άτομα</m:t>
                            </m:r>
                            <m:r>
                              <m:rPr>
                                <m:nor/>
                              </m:rPr>
                              <a:rPr lang="el-GR" b="1" i="0" smtClean="0">
                                <a:latin typeface="Cambria Math"/>
                              </a:rPr>
                              <m:t> </m:t>
                            </m:r>
                            <m:r>
                              <m:rPr>
                                <m:nor/>
                              </m:rPr>
                              <a:rPr lang="el-GR" b="1" i="0" smtClean="0">
                                <a:latin typeface="Cambria Math"/>
                              </a:rPr>
                              <m:t>που</m:t>
                            </m:r>
                            <m:r>
                              <m:rPr>
                                <m:nor/>
                              </m:rPr>
                              <a:rPr lang="el-GR" b="1" i="0" smtClean="0">
                                <a:latin typeface="Cambria Math"/>
                              </a:rPr>
                              <m:t> </m:t>
                            </m:r>
                            <m:r>
                              <m:rPr>
                                <m:nor/>
                              </m:rPr>
                              <a:rPr lang="el-GR" b="1" i="0" smtClean="0">
                                <a:latin typeface="Cambria Math"/>
                              </a:rPr>
                              <m:t>έφαγαν</m:t>
                            </m:r>
                            <m:r>
                              <m:rPr>
                                <m:nor/>
                              </m:rPr>
                              <a:rPr lang="el-GR" b="1" i="0" smtClean="0">
                                <a:latin typeface="Cambria Math"/>
                              </a:rPr>
                              <m:t> </m:t>
                            </m:r>
                            <m:r>
                              <m:rPr>
                                <m:nor/>
                              </m:rPr>
                              <a:rPr lang="el-GR" b="1" i="0" smtClean="0">
                                <a:latin typeface="Cambria Math"/>
                              </a:rPr>
                              <m:t>ψάρι</m:t>
                            </m:r>
                            <m:r>
                              <m:rPr>
                                <m:nor/>
                              </m:rPr>
                              <a:rPr lang="el-GR" b="1" i="0" smtClean="0">
                                <a:latin typeface="Cambria Math"/>
                              </a:rPr>
                              <m:t> </m:t>
                            </m:r>
                            <m:r>
                              <m:rPr>
                                <m:nor/>
                              </m:rPr>
                              <a:rPr lang="el-GR" b="1" i="0" smtClean="0">
                                <a:latin typeface="Cambria Math"/>
                              </a:rPr>
                              <m:t>και</m:t>
                            </m:r>
                            <m:r>
                              <m:rPr>
                                <m:nor/>
                              </m:rPr>
                              <a:rPr lang="el-GR" b="1" i="0" smtClean="0">
                                <a:latin typeface="Cambria Math"/>
                              </a:rPr>
                              <m:t> </m:t>
                            </m:r>
                            <m:r>
                              <m:rPr>
                                <m:nor/>
                              </m:rPr>
                              <a:rPr lang="el-GR" b="1" i="0" smtClean="0">
                                <a:latin typeface="Cambria Math"/>
                              </a:rPr>
                              <m:t>αρρώστησαν</m:t>
                            </m:r>
                          </m:e>
                        </m:sPre>
                      </m:num>
                      <m:den>
                        <m:sPre>
                          <m:sPrePr>
                            <m:ctrlPr>
                              <a:rPr lang="en-US" b="1" i="1">
                                <a:latin typeface="Cambria Math"/>
                              </a:rPr>
                            </m:ctrlPr>
                          </m:sPrePr>
                          <m:sub/>
                          <m:sup>
                            <m:r>
                              <a:rPr lang="en-US" b="1" i="1">
                                <a:latin typeface="Cambria Math"/>
                              </a:rPr>
                              <m:t>𝒕</m:t>
                            </m:r>
                          </m:sup>
                          <m:e>
                            <m:r>
                              <m:rPr>
                                <m:nor/>
                              </m:rPr>
                              <a:rPr lang="el-GR" b="1" i="0" smtClean="0">
                                <a:latin typeface="Cambria Math"/>
                              </a:rPr>
                              <m:t>άτομα</m:t>
                            </m:r>
                            <m:r>
                              <m:rPr>
                                <m:nor/>
                              </m:rPr>
                              <a:rPr lang="el-GR" b="1" i="0" smtClean="0">
                                <a:latin typeface="Cambria Math"/>
                              </a:rPr>
                              <m:t> </m:t>
                            </m:r>
                            <m:r>
                              <m:rPr>
                                <m:nor/>
                              </m:rPr>
                              <a:rPr lang="el-GR" b="1" i="0" smtClean="0">
                                <a:latin typeface="Cambria Math"/>
                              </a:rPr>
                              <m:t>που</m:t>
                            </m:r>
                            <m:r>
                              <m:rPr>
                                <m:nor/>
                              </m:rPr>
                              <a:rPr lang="el-GR" b="1" i="0" smtClean="0">
                                <a:latin typeface="Cambria Math"/>
                              </a:rPr>
                              <m:t> </m:t>
                            </m:r>
                            <m:r>
                              <m:rPr>
                                <m:nor/>
                              </m:rPr>
                              <a:rPr lang="el-GR" b="1" i="0" smtClean="0">
                                <a:latin typeface="Cambria Math"/>
                              </a:rPr>
                              <m:t>έφαγαν</m:t>
                            </m:r>
                            <m:r>
                              <m:rPr>
                                <m:nor/>
                              </m:rPr>
                              <a:rPr lang="el-GR" b="1" i="0" smtClean="0">
                                <a:latin typeface="Cambria Math"/>
                              </a:rPr>
                              <m:t> </m:t>
                            </m:r>
                            <m:r>
                              <m:rPr>
                                <m:nor/>
                              </m:rPr>
                              <a:rPr lang="el-GR" b="1" i="0" smtClean="0">
                                <a:latin typeface="Cambria Math"/>
                              </a:rPr>
                              <m:t>ψάρι</m:t>
                            </m:r>
                          </m:e>
                        </m:sPre>
                      </m:den>
                    </m:f>
                  </m:oMath>
                </a14:m>
                <a:endParaRPr lang="el-GR" b="1" dirty="0"/>
              </a:p>
            </p:txBody>
          </p:sp>
        </mc:Choice>
        <mc:Fallback xmlns="">
          <p:sp>
            <p:nvSpPr>
              <p:cNvPr id="12" name="TextBox 11"/>
              <p:cNvSpPr txBox="1">
                <a:spLocks noRot="1" noChangeAspect="1" noMove="1" noResize="1" noEditPoints="1" noAdjustHandles="1" noChangeArrowheads="1" noChangeShapeType="1" noTextEdit="1"/>
              </p:cNvSpPr>
              <p:nvPr/>
            </p:nvSpPr>
            <p:spPr>
              <a:xfrm>
                <a:off x="685800" y="4343400"/>
                <a:ext cx="7543800" cy="604461"/>
              </a:xfrm>
              <a:prstGeom prst="rect">
                <a:avLst/>
              </a:prstGeom>
              <a:blipFill rotWithShape="1">
                <a:blip r:embed="rId2"/>
                <a:stretch>
                  <a:fillRect l="-485"/>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457200" y="5029200"/>
                <a:ext cx="7981335" cy="1519134"/>
              </a:xfrm>
              <a:prstGeom prst="rect">
                <a:avLst/>
              </a:prstGeom>
              <a:noFill/>
            </p:spPr>
            <p:txBody>
              <a:bodyPr wrap="square" rtlCol="0">
                <a:spAutoFit/>
              </a:bodyPr>
              <a:lstStyle/>
              <a:p>
                <a:r>
                  <a:rPr lang="el-GR" sz="1600" b="1" dirty="0" smtClean="0"/>
                  <a:t>Δείκτης δ</a:t>
                </a:r>
                <a14:m>
                  <m:oMath xmlns:m="http://schemas.openxmlformats.org/officeDocument/2006/math">
                    <m:r>
                      <m:rPr>
                        <m:nor/>
                      </m:rPr>
                      <a:rPr lang="el-GR" b="1" i="0" smtClean="0">
                        <a:latin typeface="Cambria Math"/>
                      </a:rPr>
                      <m:t>ευτερογενούς</m:t>
                    </m:r>
                    <m:r>
                      <m:rPr>
                        <m:nor/>
                      </m:rPr>
                      <a:rPr lang="el-GR" b="1" i="0" smtClean="0">
                        <a:latin typeface="Cambria Math"/>
                      </a:rPr>
                      <m:t> </m:t>
                    </m:r>
                    <m:r>
                      <m:rPr>
                        <m:nor/>
                      </m:rPr>
                      <a:rPr lang="el-GR" b="1" i="0" smtClean="0">
                        <a:latin typeface="Cambria Math"/>
                      </a:rPr>
                      <m:t>προσβολής</m:t>
                    </m:r>
                  </m:oMath>
                </a14:m>
                <a:endParaRPr lang="el-GR" b="1" i="1" dirty="0" smtClean="0">
                  <a:latin typeface="Cambria Math"/>
                </a:endParaRPr>
              </a:p>
              <a:p>
                <a:endParaRPr lang="el-GR" sz="800" b="1" i="1" dirty="0" smtClean="0">
                  <a:latin typeface="Cambria Math"/>
                </a:endParaRPr>
              </a:p>
              <a:p>
                <a:pPr/>
                <a14:m>
                  <m:oMathPara xmlns:m="http://schemas.openxmlformats.org/officeDocument/2006/math">
                    <m:oMathParaPr>
                      <m:jc m:val="centerGroup"/>
                    </m:oMathParaPr>
                    <m:oMath xmlns:m="http://schemas.openxmlformats.org/officeDocument/2006/math">
                      <m:f>
                        <m:fPr>
                          <m:ctrlPr>
                            <a:rPr lang="en-US" b="1" i="1" smtClean="0">
                              <a:latin typeface="Cambria Math"/>
                            </a:rPr>
                          </m:ctrlPr>
                        </m:fPr>
                        <m:num>
                          <m:sPre>
                            <m:sPrePr>
                              <m:ctrlPr>
                                <a:rPr lang="en-US" b="1" i="1" smtClean="0">
                                  <a:latin typeface="Cambria Math"/>
                                </a:rPr>
                              </m:ctrlPr>
                            </m:sPrePr>
                            <m:sub/>
                            <m:sup>
                              <m:r>
                                <m:rPr>
                                  <m:nor/>
                                </m:rPr>
                                <a:rPr lang="en-US" b="1" i="0" smtClean="0">
                                  <a:latin typeface="Cambria Math"/>
                                </a:rPr>
                                <m:t>t</m:t>
                              </m:r>
                            </m:sup>
                            <m:e>
                              <m:r>
                                <m:rPr>
                                  <m:nor/>
                                </m:rPr>
                                <a:rPr lang="el-GR" b="1" i="0" smtClean="0">
                                  <a:latin typeface="Cambria Math"/>
                                </a:rPr>
                                <m:t>δευτερογενή</m:t>
                              </m:r>
                              <m:r>
                                <m:rPr>
                                  <m:nor/>
                                </m:rPr>
                                <a:rPr lang="el-GR" b="1" i="0" smtClean="0">
                                  <a:latin typeface="Cambria Math"/>
                                </a:rPr>
                                <m:t> </m:t>
                              </m:r>
                              <m:r>
                                <m:rPr>
                                  <m:nor/>
                                </m:rPr>
                                <a:rPr lang="el-GR" b="1" i="0" smtClean="0">
                                  <a:latin typeface="Cambria Math"/>
                                </a:rPr>
                                <m:t>κρούσματα</m:t>
                              </m:r>
                            </m:e>
                          </m:sPre>
                        </m:num>
                        <m:den>
                          <m:sPre>
                            <m:sPrePr>
                              <m:ctrlPr>
                                <a:rPr lang="en-US" b="1" i="1">
                                  <a:latin typeface="Cambria Math"/>
                                </a:rPr>
                              </m:ctrlPr>
                            </m:sPrePr>
                            <m:sub/>
                            <m:sup>
                              <m:r>
                                <m:rPr>
                                  <m:nor/>
                                </m:rPr>
                                <a:rPr lang="en-US" b="1" i="0">
                                  <a:latin typeface="Cambria Math"/>
                                </a:rPr>
                                <m:t>t</m:t>
                              </m:r>
                            </m:sup>
                            <m:e>
                              <m:eqArr>
                                <m:eqArrPr>
                                  <m:ctrlPr>
                                    <a:rPr lang="el-GR" b="1" i="1" smtClean="0">
                                      <a:latin typeface="Cambria Math"/>
                                    </a:rPr>
                                  </m:ctrlPr>
                                </m:eqArrPr>
                                <m:e>
                                  <m:r>
                                    <m:rPr>
                                      <m:nor/>
                                    </m:rPr>
                                    <a:rPr lang="el-GR" b="1" i="0" smtClean="0">
                                      <a:latin typeface="Cambria Math"/>
                                    </a:rPr>
                                    <m:t>σύνολο</m:t>
                                  </m:r>
                                  <m:r>
                                    <m:rPr>
                                      <m:nor/>
                                    </m:rPr>
                                    <a:rPr lang="el-GR" b="1" i="0" smtClean="0">
                                      <a:latin typeface="Cambria Math"/>
                                    </a:rPr>
                                    <m:t> </m:t>
                                  </m:r>
                                  <m:r>
                                    <m:rPr>
                                      <m:nor/>
                                    </m:rPr>
                                    <a:rPr lang="el-GR" b="1" i="0" smtClean="0">
                                      <a:latin typeface="Cambria Math"/>
                                    </a:rPr>
                                    <m:t>εκτεθειμένων</m:t>
                                  </m:r>
                                  <m:r>
                                    <m:rPr>
                                      <m:nor/>
                                    </m:rPr>
                                    <a:rPr lang="el-GR" b="1" i="0" smtClean="0">
                                      <a:latin typeface="Cambria Math"/>
                                    </a:rPr>
                                    <m:t> </m:t>
                                  </m:r>
                                  <m:r>
                                    <m:rPr>
                                      <m:nor/>
                                    </m:rPr>
                                    <a:rPr lang="el-GR" b="1" i="0" smtClean="0">
                                      <a:latin typeface="Cambria Math"/>
                                    </a:rPr>
                                    <m:t>ατόμων</m:t>
                                  </m:r>
                                  <m:r>
                                    <m:rPr>
                                      <m:nor/>
                                    </m:rPr>
                                    <a:rPr lang="el-GR" b="1" i="0" smtClean="0">
                                      <a:latin typeface="Cambria Math"/>
                                    </a:rPr>
                                    <m:t> </m:t>
                                  </m:r>
                                  <m:r>
                                    <m:rPr>
                                      <m:nor/>
                                    </m:rPr>
                                    <a:rPr lang="el-GR" b="1" i="0" smtClean="0">
                                      <a:latin typeface="Cambria Math"/>
                                    </a:rPr>
                                    <m:t>μέιον</m:t>
                                  </m:r>
                                  <m:r>
                                    <m:rPr>
                                      <m:nor/>
                                    </m:rPr>
                                    <a:rPr lang="el-GR" b="1" i="0" smtClean="0">
                                      <a:latin typeface="Cambria Math"/>
                                    </a:rPr>
                                    <m:t> </m:t>
                                  </m:r>
                                  <m:r>
                                    <m:rPr>
                                      <m:nor/>
                                    </m:rPr>
                                    <a:rPr lang="el-GR" b="1" i="0" smtClean="0">
                                      <a:latin typeface="Cambria Math"/>
                                    </a:rPr>
                                    <m:t>τα</m:t>
                                  </m:r>
                                  <m:r>
                                    <m:rPr>
                                      <m:nor/>
                                    </m:rPr>
                                    <a:rPr lang="el-GR" b="1" i="0" smtClean="0">
                                      <a:latin typeface="Cambria Math"/>
                                    </a:rPr>
                                    <m:t> </m:t>
                                  </m:r>
                                  <m:r>
                                    <m:rPr>
                                      <m:nor/>
                                    </m:rPr>
                                    <a:rPr lang="el-GR" b="1" i="0" smtClean="0">
                                      <a:latin typeface="Cambria Math"/>
                                    </a:rPr>
                                    <m:t>πρωτογενή</m:t>
                                  </m:r>
                                  <m:r>
                                    <m:rPr>
                                      <m:nor/>
                                    </m:rPr>
                                    <a:rPr lang="el-GR" b="1" i="0" smtClean="0">
                                      <a:latin typeface="Cambria Math"/>
                                    </a:rPr>
                                    <m:t> </m:t>
                                  </m:r>
                                  <m:r>
                                    <m:rPr>
                                      <m:nor/>
                                    </m:rPr>
                                    <a:rPr lang="el-GR" b="1" i="0" smtClean="0">
                                      <a:latin typeface="Cambria Math"/>
                                    </a:rPr>
                                    <m:t>κρούσματα</m:t>
                                  </m:r>
                                  <m:r>
                                    <m:rPr>
                                      <m:nor/>
                                    </m:rPr>
                                    <a:rPr lang="el-GR" b="1" i="0" smtClean="0">
                                      <a:latin typeface="Cambria Math"/>
                                    </a:rPr>
                                    <m:t> </m:t>
                                  </m:r>
                                </m:e>
                                <m:e>
                                  <m:r>
                                    <m:rPr>
                                      <m:nor/>
                                    </m:rPr>
                                    <a:rPr lang="el-GR" b="1" i="0" smtClean="0">
                                      <a:latin typeface="Cambria Math"/>
                                    </a:rPr>
                                    <m:t>μείον</m:t>
                                  </m:r>
                                  <m:r>
                                    <m:rPr>
                                      <m:nor/>
                                    </m:rPr>
                                    <a:rPr lang="el-GR" b="1" i="0" smtClean="0">
                                      <a:latin typeface="Cambria Math"/>
                                    </a:rPr>
                                    <m:t> </m:t>
                                  </m:r>
                                  <m:r>
                                    <m:rPr>
                                      <m:nor/>
                                    </m:rPr>
                                    <a:rPr lang="el-GR" b="1" i="0" smtClean="0">
                                      <a:latin typeface="Cambria Math"/>
                                    </a:rPr>
                                    <m:t>τα</m:t>
                                  </m:r>
                                  <m:r>
                                    <m:rPr>
                                      <m:nor/>
                                    </m:rPr>
                                    <a:rPr lang="el-GR" b="1" i="0" smtClean="0">
                                      <a:latin typeface="Cambria Math"/>
                                    </a:rPr>
                                    <m:t> </m:t>
                                  </m:r>
                                  <m:r>
                                    <m:rPr>
                                      <m:nor/>
                                    </m:rPr>
                                    <a:rPr lang="el-GR" b="1" i="0" smtClean="0">
                                      <a:latin typeface="Cambria Math"/>
                                    </a:rPr>
                                    <m:t>άνοσα</m:t>
                                  </m:r>
                                  <m:r>
                                    <m:rPr>
                                      <m:nor/>
                                    </m:rPr>
                                    <a:rPr lang="el-GR" b="1" i="0" smtClean="0">
                                      <a:latin typeface="Cambria Math"/>
                                    </a:rPr>
                                    <m:t> </m:t>
                                  </m:r>
                                  <m:r>
                                    <m:rPr>
                                      <m:nor/>
                                    </m:rPr>
                                    <a:rPr lang="el-GR" b="1" i="0" smtClean="0">
                                      <a:latin typeface="Cambria Math"/>
                                    </a:rPr>
                                    <m:t>άτομα</m:t>
                                  </m:r>
                                </m:e>
                              </m:eqArr>
                            </m:e>
                          </m:sPre>
                        </m:den>
                      </m:f>
                    </m:oMath>
                  </m:oMathPara>
                </a14:m>
                <a:endParaRPr lang="el-GR" b="1" dirty="0"/>
              </a:p>
            </p:txBody>
          </p:sp>
        </mc:Choice>
        <mc:Fallback xmlns="">
          <p:sp>
            <p:nvSpPr>
              <p:cNvPr id="5" name="TextBox 4"/>
              <p:cNvSpPr txBox="1">
                <a:spLocks noRot="1" noChangeAspect="1" noMove="1" noResize="1" noEditPoints="1" noAdjustHandles="1" noChangeArrowheads="1" noChangeShapeType="1" noTextEdit="1"/>
              </p:cNvSpPr>
              <p:nvPr/>
            </p:nvSpPr>
            <p:spPr>
              <a:xfrm>
                <a:off x="457200" y="5029200"/>
                <a:ext cx="7981335" cy="1519134"/>
              </a:xfrm>
              <a:prstGeom prst="rect">
                <a:avLst/>
              </a:prstGeom>
              <a:blipFill rotWithShape="1">
                <a:blip r:embed="rId3"/>
                <a:stretch>
                  <a:fillRect l="-382"/>
                </a:stretch>
              </a:blipFill>
            </p:spPr>
            <p:txBody>
              <a:bodyPr/>
              <a:lstStyle/>
              <a:p>
                <a:r>
                  <a:rPr lang="el-GR">
                    <a:noFill/>
                  </a:rPr>
                  <a:t> </a:t>
                </a:r>
              </a:p>
            </p:txBody>
          </p:sp>
        </mc:Fallback>
      </mc:AlternateContent>
    </p:spTree>
    <p:extLst>
      <p:ext uri="{BB962C8B-B14F-4D97-AF65-F5344CB8AC3E}">
        <p14:creationId xmlns:p14="http://schemas.microsoft.com/office/powerpoint/2010/main" val="29963535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914400"/>
            <a:ext cx="7024744" cy="494264"/>
          </a:xfrm>
        </p:spPr>
        <p:txBody>
          <a:bodyPr>
            <a:normAutofit/>
          </a:bodyPr>
          <a:lstStyle/>
          <a:p>
            <a:r>
              <a:rPr lang="el-GR" sz="2400" b="1" dirty="0" smtClean="0"/>
              <a:t>Άσκηση 1</a:t>
            </a:r>
            <a:endParaRPr lang="el-GR" sz="2400" b="1" dirty="0"/>
          </a:p>
        </p:txBody>
      </p:sp>
      <p:sp>
        <p:nvSpPr>
          <p:cNvPr id="3" name="Content Placeholder 2"/>
          <p:cNvSpPr>
            <a:spLocks noGrp="1"/>
          </p:cNvSpPr>
          <p:nvPr>
            <p:ph idx="1"/>
          </p:nvPr>
        </p:nvSpPr>
        <p:spPr>
          <a:xfrm>
            <a:off x="990600" y="1676400"/>
            <a:ext cx="6777317" cy="3508977"/>
          </a:xfrm>
        </p:spPr>
        <p:txBody>
          <a:bodyPr/>
          <a:lstStyle/>
          <a:p>
            <a:r>
              <a:rPr lang="el-GR" dirty="0" smtClean="0"/>
              <a:t>Σε ένα σχολείο με 40 μαθητές οι 10 έχουν ανοσία για τη νόσο Α. Οι 2 μολύνονται έξω από το σχολείο και μετά από 3 μέρες μολύνονται και άλλοι 7.</a:t>
            </a:r>
          </a:p>
          <a:p>
            <a:r>
              <a:rPr lang="el-GR" dirty="0" smtClean="0"/>
              <a:t>Πόσα είναι τα πρωτογενή κρούσματα;</a:t>
            </a:r>
          </a:p>
          <a:p>
            <a:r>
              <a:rPr lang="el-GR" dirty="0"/>
              <a:t>Πόσα είναι τα </a:t>
            </a:r>
            <a:r>
              <a:rPr lang="el-GR" dirty="0" smtClean="0"/>
              <a:t>δευτερογενή</a:t>
            </a:r>
            <a:r>
              <a:rPr lang="el-GR" dirty="0"/>
              <a:t> κρούσματα</a:t>
            </a:r>
            <a:r>
              <a:rPr lang="el-GR" dirty="0" smtClean="0"/>
              <a:t>;</a:t>
            </a:r>
          </a:p>
          <a:p>
            <a:r>
              <a:rPr lang="el-GR" dirty="0" smtClean="0"/>
              <a:t>Υπολογίστε τον δείκτη δευτερογενούς προσβολής.</a:t>
            </a:r>
            <a:endParaRPr lang="el-GR" dirty="0"/>
          </a:p>
        </p:txBody>
      </p:sp>
    </p:spTree>
    <p:extLst>
      <p:ext uri="{BB962C8B-B14F-4D97-AF65-F5344CB8AC3E}">
        <p14:creationId xmlns:p14="http://schemas.microsoft.com/office/powerpoint/2010/main" val="31664010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914400"/>
            <a:ext cx="7024744" cy="494264"/>
          </a:xfrm>
        </p:spPr>
        <p:txBody>
          <a:bodyPr>
            <a:normAutofit/>
          </a:bodyPr>
          <a:lstStyle/>
          <a:p>
            <a:r>
              <a:rPr lang="el-GR" sz="2400" b="1" dirty="0" smtClean="0"/>
              <a:t>Άσκηση 2</a:t>
            </a:r>
            <a:endParaRPr lang="el-GR" sz="2400" b="1" dirty="0"/>
          </a:p>
        </p:txBody>
      </p:sp>
      <p:sp>
        <p:nvSpPr>
          <p:cNvPr id="3" name="Content Placeholder 2"/>
          <p:cNvSpPr>
            <a:spLocks noGrp="1"/>
          </p:cNvSpPr>
          <p:nvPr>
            <p:ph idx="1"/>
          </p:nvPr>
        </p:nvSpPr>
        <p:spPr>
          <a:xfrm>
            <a:off x="609600" y="1524000"/>
            <a:ext cx="7848600" cy="4343400"/>
          </a:xfrm>
        </p:spPr>
        <p:txBody>
          <a:bodyPr>
            <a:normAutofit fontScale="92500" lnSpcReduction="10000"/>
          </a:bodyPr>
          <a:lstStyle/>
          <a:p>
            <a:r>
              <a:rPr lang="el-GR" sz="2600" dirty="0"/>
              <a:t>Θεωρήστε ότι συνέβη μία επιδημία σιγκέλλωσης (λοίμωξη από βακτήριο) κατά την οποία νόσησαν 18 άτομα από 18 διαφορετικά νοικοκυριά. Αν ο πληθυσμός της κοινότητας απαρτίζεται από 1000 άτομα, να υπολογίσετε και να σχολιάσετε τον </a:t>
            </a:r>
            <a:r>
              <a:rPr lang="el-GR" sz="2600" u="sng" dirty="0"/>
              <a:t>συνολικό δείκτη προσβολής</a:t>
            </a:r>
            <a:r>
              <a:rPr lang="el-GR" sz="2600" u="sng" dirty="0" smtClean="0"/>
              <a:t>.</a:t>
            </a:r>
          </a:p>
          <a:p>
            <a:pPr marL="68580" indent="0">
              <a:buNone/>
            </a:pPr>
            <a:endParaRPr lang="el-GR" sz="2600" dirty="0"/>
          </a:p>
          <a:p>
            <a:r>
              <a:rPr lang="el-GR" sz="2600" dirty="0"/>
              <a:t>Δέκα μέρες αργότερα, 17 ακόμα άτομα από τα ίδια νοικοκυριά αρρώστησαν με σιγκέλλα. Αν τα 18 νοικοκυριά αποτελούνται από 86 άτομα να βρεθεί και να σχολιαστεί ο </a:t>
            </a:r>
            <a:r>
              <a:rPr lang="el-GR" sz="2600" u="sng" dirty="0"/>
              <a:t>δείκτης</a:t>
            </a:r>
            <a:r>
              <a:rPr lang="el-GR" sz="2600" dirty="0"/>
              <a:t> </a:t>
            </a:r>
            <a:r>
              <a:rPr lang="el-GR" sz="2600" u="sng" dirty="0"/>
              <a:t>δευτερογενούς προσβολής των νοικοκυριών.</a:t>
            </a:r>
            <a:r>
              <a:rPr lang="el-GR" sz="2600" dirty="0"/>
              <a:t> </a:t>
            </a:r>
          </a:p>
          <a:p>
            <a:endParaRPr lang="el-GR" dirty="0"/>
          </a:p>
        </p:txBody>
      </p:sp>
    </p:spTree>
    <p:extLst>
      <p:ext uri="{BB962C8B-B14F-4D97-AF65-F5344CB8AC3E}">
        <p14:creationId xmlns:p14="http://schemas.microsoft.com/office/powerpoint/2010/main" val="2232655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914400"/>
            <a:ext cx="7024744" cy="494264"/>
          </a:xfrm>
        </p:spPr>
        <p:txBody>
          <a:bodyPr>
            <a:normAutofit/>
          </a:bodyPr>
          <a:lstStyle/>
          <a:p>
            <a:r>
              <a:rPr lang="el-GR" sz="2400" b="1" dirty="0" smtClean="0"/>
              <a:t>Άσκηση 3</a:t>
            </a:r>
            <a:endParaRPr lang="el-GR" sz="2400" b="1" dirty="0"/>
          </a:p>
        </p:txBody>
      </p:sp>
      <p:sp>
        <p:nvSpPr>
          <p:cNvPr id="3" name="Content Placeholder 2"/>
          <p:cNvSpPr>
            <a:spLocks noGrp="1"/>
          </p:cNvSpPr>
          <p:nvPr>
            <p:ph idx="1"/>
          </p:nvPr>
        </p:nvSpPr>
        <p:spPr>
          <a:xfrm>
            <a:off x="609600" y="1524000"/>
            <a:ext cx="8001000" cy="4343400"/>
          </a:xfrm>
        </p:spPr>
        <p:txBody>
          <a:bodyPr>
            <a:normAutofit fontScale="92500"/>
          </a:bodyPr>
          <a:lstStyle/>
          <a:p>
            <a:r>
              <a:rPr lang="el-GR" sz="2600" dirty="0"/>
              <a:t>Σε μία κοινότητα 4399 ατόμων 115 αρρώστησαν ξαφνικά από άγνωστη αιτία. Οι 115 περιπτώσεις συνέβησαν σε 77 νοικοκυριά (σπίτια). Ο συνολικός αριθμός των ατόμων που ζουν στα 77 νοικοκυριά είναι 424. Να βρεθεί:</a:t>
            </a:r>
          </a:p>
          <a:p>
            <a:pPr marL="265113" indent="0">
              <a:buNone/>
            </a:pPr>
            <a:r>
              <a:rPr lang="el-GR" sz="2600" b="1" dirty="0"/>
              <a:t>α.</a:t>
            </a:r>
            <a:r>
              <a:rPr lang="el-GR" sz="2600" dirty="0"/>
              <a:t> ο συνολικός δείκτης προσβολής στην κοινότητα</a:t>
            </a:r>
          </a:p>
          <a:p>
            <a:pPr marL="265113" indent="0">
              <a:buNone/>
            </a:pPr>
            <a:r>
              <a:rPr lang="el-GR" sz="2600" b="1" dirty="0"/>
              <a:t>β.</a:t>
            </a:r>
            <a:r>
              <a:rPr lang="el-GR" sz="2600" dirty="0"/>
              <a:t> ο δείκτης δευτερογενούς προσβολής στα νοικοκυριά δεδομένου ότι μόνο μία περίπτωση ασθενούς ανά νοικοκυριό αποτέλεσε πρωτογενές κρούσμα.</a:t>
            </a:r>
          </a:p>
          <a:p>
            <a:endParaRPr lang="el-GR" dirty="0"/>
          </a:p>
        </p:txBody>
      </p:sp>
    </p:spTree>
    <p:extLst>
      <p:ext uri="{BB962C8B-B14F-4D97-AF65-F5344CB8AC3E}">
        <p14:creationId xmlns:p14="http://schemas.microsoft.com/office/powerpoint/2010/main" val="4256383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000" b="1" dirty="0" smtClean="0">
                <a:solidFill>
                  <a:schemeClr val="tx1"/>
                </a:solidFill>
              </a:rPr>
              <a:t>ΑΣΚΗΣΗ</a:t>
            </a:r>
            <a:r>
              <a:rPr lang="el-GR" sz="2000" dirty="0" smtClean="0">
                <a:solidFill>
                  <a:schemeClr val="tx1"/>
                </a:solidFill>
              </a:rPr>
              <a:t/>
            </a:r>
            <a:br>
              <a:rPr lang="el-GR" sz="2000" dirty="0" smtClean="0">
                <a:solidFill>
                  <a:schemeClr val="tx1"/>
                </a:solidFill>
              </a:rPr>
            </a:br>
            <a:r>
              <a:rPr lang="el-GR" sz="2200" dirty="0" smtClean="0">
                <a:solidFill>
                  <a:schemeClr val="tx1"/>
                </a:solidFill>
              </a:rPr>
              <a:t>Δίνεται </a:t>
            </a:r>
            <a:r>
              <a:rPr lang="el-GR" sz="2200" dirty="0">
                <a:solidFill>
                  <a:schemeClr val="tx1"/>
                </a:solidFill>
              </a:rPr>
              <a:t>ο παρακάτω πίνακας 10 μαθητών ενός σχολείου στο οποίο εμφανίστηκε έξαρση γρίπης Η1Ν1:</a:t>
            </a:r>
            <a:br>
              <a:rPr lang="el-GR" sz="2200" dirty="0">
                <a:solidFill>
                  <a:schemeClr val="tx1"/>
                </a:solidFill>
              </a:rPr>
            </a:br>
            <a:endParaRPr lang="el-GR" sz="2200" dirty="0">
              <a:solidFill>
                <a:schemeClr val="tx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1948392455"/>
              </p:ext>
            </p:extLst>
          </p:nvPr>
        </p:nvGraphicFramePr>
        <p:xfrm>
          <a:off x="631054" y="2000072"/>
          <a:ext cx="8110492" cy="3333928"/>
        </p:xfrm>
        <a:graphic>
          <a:graphicData uri="http://schemas.openxmlformats.org/presentationml/2006/ole">
            <mc:AlternateContent xmlns:mc="http://schemas.openxmlformats.org/markup-compatibility/2006">
              <mc:Choice xmlns:v="urn:schemas-microsoft-com:vml" Requires="v">
                <p:oleObj spid="_x0000_s1028" name="Document" r:id="rId3" imgW="5404768" imgH="2107917" progId="Word.Document.12">
                  <p:embed/>
                </p:oleObj>
              </mc:Choice>
              <mc:Fallback>
                <p:oleObj name="Document" r:id="rId3" imgW="5404768" imgH="2107917" progId="Word.Document.12">
                  <p:embed/>
                  <p:pic>
                    <p:nvPicPr>
                      <p:cNvPr id="0" name=""/>
                      <p:cNvPicPr/>
                      <p:nvPr/>
                    </p:nvPicPr>
                    <p:blipFill>
                      <a:blip r:embed="rId4"/>
                      <a:stretch>
                        <a:fillRect/>
                      </a:stretch>
                    </p:blipFill>
                    <p:spPr>
                      <a:xfrm>
                        <a:off x="631054" y="2000072"/>
                        <a:ext cx="8110492" cy="3333928"/>
                      </a:xfrm>
                      <a:prstGeom prst="rect">
                        <a:avLst/>
                      </a:prstGeom>
                    </p:spPr>
                  </p:pic>
                </p:oleObj>
              </mc:Fallback>
            </mc:AlternateContent>
          </a:graphicData>
        </a:graphic>
      </p:graphicFrame>
      <p:sp>
        <p:nvSpPr>
          <p:cNvPr id="8" name="Rectangle 7"/>
          <p:cNvSpPr/>
          <p:nvPr/>
        </p:nvSpPr>
        <p:spPr>
          <a:xfrm>
            <a:off x="1039760" y="4953000"/>
            <a:ext cx="7418439" cy="1200329"/>
          </a:xfrm>
          <a:prstGeom prst="rect">
            <a:avLst/>
          </a:prstGeom>
        </p:spPr>
        <p:txBody>
          <a:bodyPr wrap="square">
            <a:spAutoFit/>
          </a:bodyPr>
          <a:lstStyle/>
          <a:p>
            <a:pPr algn="just"/>
            <a:r>
              <a:rPr lang="el-GR" dirty="0"/>
              <a:t>Να υπολογίσετε και να ερμηνεύσετε το </a:t>
            </a:r>
            <a:r>
              <a:rPr lang="el-GR" b="1" dirty="0"/>
              <a:t>λόγο του φύλου</a:t>
            </a:r>
            <a:r>
              <a:rPr lang="el-GR" dirty="0"/>
              <a:t>, το </a:t>
            </a:r>
            <a:r>
              <a:rPr lang="el-GR" b="1" dirty="0"/>
              <a:t>ποσοστό των μαθητών ηλικίας άνω των 10 ετών</a:t>
            </a:r>
            <a:r>
              <a:rPr lang="el-GR" dirty="0"/>
              <a:t>, </a:t>
            </a:r>
            <a:r>
              <a:rPr lang="el-GR" b="1" dirty="0"/>
              <a:t>το ποσοστό των ασθενών μαθητών που νοσηλεύτηκε</a:t>
            </a:r>
            <a:r>
              <a:rPr lang="el-GR" dirty="0"/>
              <a:t> και </a:t>
            </a:r>
            <a:r>
              <a:rPr lang="el-GR" b="1" dirty="0"/>
              <a:t>το λόγο εμβολιασμένων προς μη εμβολιασμένους μαθητές.</a:t>
            </a:r>
          </a:p>
        </p:txBody>
      </p:sp>
    </p:spTree>
    <p:extLst>
      <p:ext uri="{BB962C8B-B14F-4D97-AF65-F5344CB8AC3E}">
        <p14:creationId xmlns:p14="http://schemas.microsoft.com/office/powerpoint/2010/main" val="2088063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l-GR" dirty="0" smtClean="0"/>
              <a:t>Εφαρμοσμένη</a:t>
            </a:r>
            <a:br>
              <a:rPr lang="el-GR" dirty="0" smtClean="0"/>
            </a:br>
            <a:r>
              <a:rPr lang="el-GR" dirty="0" smtClean="0"/>
              <a:t>Κοινωνική</a:t>
            </a:r>
            <a:br>
              <a:rPr lang="el-GR" dirty="0" smtClean="0"/>
            </a:br>
            <a:r>
              <a:rPr lang="el-GR" dirty="0" smtClean="0"/>
              <a:t>Πολιτική</a:t>
            </a:r>
            <a:endParaRPr lang="el-GR"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33400" y="914400"/>
            <a:ext cx="3682701"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9694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600200"/>
            <a:ext cx="6395884" cy="1600200"/>
          </a:xfrm>
        </p:spPr>
        <p:txBody>
          <a:bodyPr>
            <a:normAutofit fontScale="90000"/>
          </a:bodyPr>
          <a:lstStyle/>
          <a:p>
            <a:r>
              <a:rPr lang="el-GR" sz="3600" b="1" dirty="0" smtClean="0"/>
              <a:t>Δείκτες</a:t>
            </a:r>
            <a:r>
              <a:rPr lang="en-US" sz="3600" b="1" dirty="0" smtClean="0"/>
              <a:t> </a:t>
            </a:r>
            <a:r>
              <a:rPr lang="el-GR" sz="3600" b="1" dirty="0" smtClean="0"/>
              <a:t>Νοσηρότητας</a:t>
            </a:r>
            <a:r>
              <a:rPr lang="en-US" sz="3100" b="1" dirty="0" smtClean="0"/>
              <a:t/>
            </a:r>
            <a:br>
              <a:rPr lang="en-US" sz="3100" b="1" dirty="0" smtClean="0"/>
            </a:br>
            <a:r>
              <a:rPr lang="en-US" sz="3100" b="1" dirty="0"/>
              <a:t/>
            </a:r>
            <a:br>
              <a:rPr lang="en-US" sz="3100" b="1" dirty="0"/>
            </a:br>
            <a:r>
              <a:rPr lang="el-GR" sz="2700" b="1" dirty="0" smtClean="0"/>
              <a:t>Α. Επιπολασμός </a:t>
            </a:r>
            <a:r>
              <a:rPr lang="en-US" sz="2700" b="1" dirty="0" smtClean="0"/>
              <a:t>(prevalence)</a:t>
            </a:r>
            <a:r>
              <a:rPr lang="el-GR" sz="2700" b="1" dirty="0" smtClean="0"/>
              <a:t/>
            </a:r>
            <a:br>
              <a:rPr lang="el-GR" sz="2700" b="1" dirty="0" smtClean="0"/>
            </a:br>
            <a:r>
              <a:rPr lang="en-US" sz="2700" b="1" dirty="0" smtClean="0"/>
              <a:t/>
            </a:r>
            <a:br>
              <a:rPr lang="en-US" sz="2700" b="1" dirty="0" smtClean="0"/>
            </a:br>
            <a:r>
              <a:rPr lang="en-US" sz="2700" b="1" dirty="0" smtClean="0"/>
              <a:t>B. </a:t>
            </a:r>
            <a:r>
              <a:rPr lang="el-GR" sz="2700" b="1" dirty="0" smtClean="0"/>
              <a:t>Επίπτωση</a:t>
            </a:r>
            <a:r>
              <a:rPr lang="en-US" sz="2700" b="1" dirty="0" smtClean="0"/>
              <a:t> (incidence)</a:t>
            </a:r>
            <a:endParaRPr lang="el-GR" sz="2700" b="1" dirty="0"/>
          </a:p>
        </p:txBody>
      </p:sp>
    </p:spTree>
    <p:extLst>
      <p:ext uri="{BB962C8B-B14F-4D97-AF65-F5344CB8AC3E}">
        <p14:creationId xmlns:p14="http://schemas.microsoft.com/office/powerpoint/2010/main" val="300404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0"/>
            <a:ext cx="6395884" cy="646664"/>
          </a:xfrm>
        </p:spPr>
        <p:txBody>
          <a:bodyPr>
            <a:normAutofit/>
          </a:bodyPr>
          <a:lstStyle/>
          <a:p>
            <a:r>
              <a:rPr lang="el-GR" sz="2400" b="1" dirty="0" smtClean="0"/>
              <a:t>Δείκτες</a:t>
            </a:r>
            <a:r>
              <a:rPr lang="en-US" sz="2400" b="1" dirty="0" smtClean="0"/>
              <a:t> </a:t>
            </a:r>
            <a:r>
              <a:rPr lang="el-GR" sz="2400" b="1" dirty="0" smtClean="0"/>
              <a:t>Νοσηρότητας – Α. επιπολασμός</a:t>
            </a:r>
            <a:endParaRPr lang="el-GR" sz="2400" b="1" dirty="0"/>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a:xfrm>
                <a:off x="902746" y="1524000"/>
                <a:ext cx="7490908" cy="4953000"/>
              </a:xfrm>
            </p:spPr>
            <p:txBody>
              <a:bodyPr lIns="72000" rIns="72000" numCol="1">
                <a:normAutofit lnSpcReduction="10000"/>
              </a:bodyPr>
              <a:lstStyle/>
              <a:p>
                <a:r>
                  <a:rPr lang="el-GR" sz="2000" dirty="0" smtClean="0">
                    <a:solidFill>
                      <a:srgbClr val="FF0000"/>
                    </a:solidFill>
                  </a:rPr>
                  <a:t>Επιπολασμός - </a:t>
                </a:r>
                <a:r>
                  <a:rPr lang="en-US" sz="2000" dirty="0" smtClean="0">
                    <a:solidFill>
                      <a:srgbClr val="FF0000"/>
                    </a:solidFill>
                  </a:rPr>
                  <a:t>prevalence</a:t>
                </a:r>
                <a:endParaRPr lang="el-GR" sz="2000" dirty="0" smtClean="0">
                  <a:solidFill>
                    <a:srgbClr val="FF0000"/>
                  </a:solidFill>
                </a:endParaRPr>
              </a:p>
              <a:p>
                <a:pPr>
                  <a:buFont typeface="Wingdings" pitchFamily="2" charset="2"/>
                  <a:buChar char="Ø"/>
                </a:pPr>
                <a:r>
                  <a:rPr lang="el-GR" sz="2000" dirty="0" smtClean="0"/>
                  <a:t>Συχνότητα κατάστασης (νόσημα, παθολογικό χαρακτηριστικό, αναπηρία, νοσηλεία σε νοσοκομείο) σε μία ορισμένη χρονική στιγμή </a:t>
                </a:r>
                <a14:m>
                  <m:oMath xmlns:m="http://schemas.openxmlformats.org/officeDocument/2006/math">
                    <m:r>
                      <a:rPr lang="en-US" sz="2000" b="0" i="1" dirty="0" smtClean="0">
                        <a:latin typeface="Cambria Math"/>
                      </a:rPr>
                      <m:t>𝑡</m:t>
                    </m:r>
                  </m:oMath>
                </a14:m>
                <a:endParaRPr lang="en-US" sz="2000" dirty="0" smtClean="0"/>
              </a:p>
              <a:p>
                <a:pPr>
                  <a:buFont typeface="Wingdings" pitchFamily="2" charset="2"/>
                  <a:buChar char="Ø"/>
                </a:pPr>
                <a:r>
                  <a:rPr lang="el-GR" sz="2000" dirty="0" smtClean="0"/>
                  <a:t>Δεν έχει χρονική διάσταση, θυμίζει μια ‘φωτογραφία’</a:t>
                </a:r>
              </a:p>
              <a:p>
                <a:pPr>
                  <a:buFont typeface="Wingdings" pitchFamily="2" charset="2"/>
                  <a:buChar char="Ø"/>
                </a:pPr>
                <a:r>
                  <a:rPr lang="el-GR" sz="2000" i="1" dirty="0" smtClean="0"/>
                  <a:t>Διερευνά το σύνολο των αναγκών υγείας</a:t>
                </a:r>
              </a:p>
              <a:p>
                <a:pPr>
                  <a:buFont typeface="Wingdings" pitchFamily="2" charset="2"/>
                  <a:buChar char="Ø"/>
                </a:pPr>
                <a:endParaRPr lang="el-GR" sz="2000" dirty="0" smtClean="0"/>
              </a:p>
              <a:p>
                <a:pPr marL="68580" indent="0">
                  <a:buNone/>
                </a:pPr>
                <a:r>
                  <a:rPr lang="el-GR" sz="2000" b="1" dirty="0" smtClean="0"/>
                  <a:t>	</a:t>
                </a:r>
              </a:p>
              <a:p>
                <a:pPr marL="68580" indent="0">
                  <a:buNone/>
                </a:pPr>
                <a:endParaRPr lang="el-GR" sz="2000" b="1" dirty="0" smtClean="0"/>
              </a:p>
              <a:p>
                <a:pPr defTabSz="2247900"/>
                <a:r>
                  <a:rPr lang="el-GR" sz="2000" dirty="0" smtClean="0">
                    <a:solidFill>
                      <a:srgbClr val="FF0000"/>
                    </a:solidFill>
                  </a:rPr>
                  <a:t>Παραδείγματα</a:t>
                </a:r>
              </a:p>
              <a:p>
                <a:pPr defTabSz="2247900">
                  <a:buFont typeface="Wingdings" pitchFamily="2" charset="2"/>
                  <a:buChar char="Ø"/>
                </a:pPr>
                <a:r>
                  <a:rPr lang="el-GR" sz="1800" dirty="0" smtClean="0">
                    <a:solidFill>
                      <a:schemeClr val="tx1"/>
                    </a:solidFill>
                  </a:rPr>
                  <a:t>Περιπτώσεις με καρκίνο του πνεύμονα την 1/1/2010 προς τον συνολικό πληθυσμό την 1/1/2010</a:t>
                </a:r>
              </a:p>
              <a:p>
                <a:pPr defTabSz="2247900">
                  <a:buFont typeface="Wingdings" pitchFamily="2" charset="2"/>
                  <a:buChar char="Ø"/>
                </a:pPr>
                <a:r>
                  <a:rPr lang="el-GR" sz="1800" dirty="0" smtClean="0">
                    <a:solidFill>
                      <a:schemeClr val="tx1"/>
                    </a:solidFill>
                  </a:rPr>
                  <a:t>Αριθμός φορέων του αντιγόνου της ηπατίτιδας Β σε ένα κέντρο νεοσύλλεκτων 1990-1995 προς το σύνολο των νεοσύλλεκτων που εξετάστηκαν στο κέντρο το 1990-1995  </a:t>
                </a:r>
              </a:p>
              <a:p>
                <a:pPr marL="68580" indent="0" defTabSz="2247900">
                  <a:buNone/>
                </a:pPr>
                <a:endParaRPr lang="el-GR" sz="1800" dirty="0" smtClean="0">
                  <a:solidFill>
                    <a:schemeClr val="tx1"/>
                  </a:solidFill>
                </a:endParaRPr>
              </a:p>
              <a:p>
                <a:pPr defTabSz="2247900"/>
                <a:endParaRPr lang="el-GR" dirty="0" smtClean="0">
                  <a:solidFill>
                    <a:schemeClr val="tx1"/>
                  </a:solidFill>
                </a:endParaRPr>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xfrm>
                <a:off x="902746" y="1524000"/>
                <a:ext cx="7490908" cy="4953000"/>
              </a:xfrm>
              <a:blipFill rotWithShape="1">
                <a:blip r:embed="rId2"/>
                <a:stretch>
                  <a:fillRect t="-1230" r="-407"/>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1905000" y="3581400"/>
                <a:ext cx="5486400" cy="661463"/>
              </a:xfrm>
              <a:prstGeom prst="rect">
                <a:avLst/>
              </a:prstGeom>
              <a:noFill/>
            </p:spPr>
            <p:txBody>
              <a:bodyPr wrap="square" rtlCol="0">
                <a:spAutoFit/>
              </a:bodyPr>
              <a:lstStyle/>
              <a:p>
                <a:r>
                  <a:rPr lang="el-GR" b="1" dirty="0" smtClean="0"/>
                  <a:t>Επιπολασμός = </a:t>
                </a:r>
                <a14:m>
                  <m:oMath xmlns:m="http://schemas.openxmlformats.org/officeDocument/2006/math">
                    <m:f>
                      <m:fPr>
                        <m:ctrlPr>
                          <a:rPr lang="en-US" b="1" i="1" smtClean="0">
                            <a:latin typeface="Cambria Math"/>
                          </a:rPr>
                        </m:ctrlPr>
                      </m:fPr>
                      <m:num>
                        <m:sPre>
                          <m:sPrePr>
                            <m:ctrlPr>
                              <a:rPr lang="en-US" b="1" i="1" smtClean="0">
                                <a:latin typeface="Cambria Math"/>
                              </a:rPr>
                            </m:ctrlPr>
                          </m:sPrePr>
                          <m:sub/>
                          <m:sup>
                            <m:r>
                              <m:rPr>
                                <m:nor/>
                              </m:rPr>
                              <a:rPr lang="en-US" b="1" i="0" smtClean="0">
                                <a:latin typeface="Cambria Math"/>
                              </a:rPr>
                              <m:t>t</m:t>
                            </m:r>
                          </m:sup>
                          <m:e>
                            <m:r>
                              <m:rPr>
                                <m:nor/>
                              </m:rPr>
                              <a:rPr lang="el-GR" b="1" i="0" smtClean="0">
                                <a:latin typeface="Cambria Math"/>
                              </a:rPr>
                              <m:t>αριθμός</m:t>
                            </m:r>
                            <m:r>
                              <m:rPr>
                                <m:nor/>
                              </m:rPr>
                              <a:rPr lang="el-GR" b="1" i="0" smtClean="0">
                                <a:latin typeface="Cambria Math"/>
                              </a:rPr>
                              <m:t> </m:t>
                            </m:r>
                            <m:r>
                              <m:rPr>
                                <m:nor/>
                              </m:rPr>
                              <a:rPr lang="el-GR" b="1" i="0" smtClean="0">
                                <a:latin typeface="Cambria Math"/>
                              </a:rPr>
                              <m:t>ασθενών</m:t>
                            </m:r>
                            <m:r>
                              <m:rPr>
                                <m:nor/>
                              </m:rPr>
                              <a:rPr lang="el-GR" b="1" i="0" smtClean="0">
                                <a:latin typeface="Cambria Math"/>
                              </a:rPr>
                              <m:t> </m:t>
                            </m:r>
                            <m:r>
                              <m:rPr>
                                <m:nor/>
                              </m:rPr>
                              <a:rPr lang="el-GR" b="1" i="0" smtClean="0">
                                <a:latin typeface="Cambria Math"/>
                              </a:rPr>
                              <m:t>από</m:t>
                            </m:r>
                            <m:r>
                              <m:rPr>
                                <m:nor/>
                              </m:rPr>
                              <a:rPr lang="el-GR" b="1" i="0" smtClean="0">
                                <a:latin typeface="Cambria Math"/>
                              </a:rPr>
                              <m:t> </m:t>
                            </m:r>
                            <m:r>
                              <m:rPr>
                                <m:nor/>
                              </m:rPr>
                              <a:rPr lang="el-GR" b="1" i="0" smtClean="0">
                                <a:latin typeface="Cambria Math"/>
                              </a:rPr>
                              <m:t>μία</m:t>
                            </m:r>
                            <m:r>
                              <m:rPr>
                                <m:nor/>
                              </m:rPr>
                              <a:rPr lang="el-GR" b="1" i="0" smtClean="0">
                                <a:latin typeface="Cambria Math"/>
                              </a:rPr>
                              <m:t> </m:t>
                            </m:r>
                            <m:r>
                              <m:rPr>
                                <m:nor/>
                              </m:rPr>
                              <a:rPr lang="el-GR" b="1" i="0" smtClean="0">
                                <a:latin typeface="Cambria Math"/>
                              </a:rPr>
                              <m:t>νόσο</m:t>
                            </m:r>
                          </m:e>
                        </m:sPre>
                      </m:num>
                      <m:den>
                        <m:sPre>
                          <m:sPrePr>
                            <m:ctrlPr>
                              <a:rPr lang="en-US" b="1" i="1">
                                <a:latin typeface="Cambria Math"/>
                              </a:rPr>
                            </m:ctrlPr>
                          </m:sPrePr>
                          <m:sub/>
                          <m:sup>
                            <m:r>
                              <m:rPr>
                                <m:nor/>
                              </m:rPr>
                              <a:rPr lang="en-US" b="1" i="0">
                                <a:latin typeface="Cambria Math"/>
                              </a:rPr>
                              <m:t>t</m:t>
                            </m:r>
                          </m:sup>
                          <m:e>
                            <m:r>
                              <m:rPr>
                                <m:nor/>
                              </m:rPr>
                              <a:rPr lang="el-GR" b="1" i="0" smtClean="0">
                                <a:latin typeface="Cambria Math"/>
                              </a:rPr>
                              <m:t>σύνολο</m:t>
                            </m:r>
                            <m:r>
                              <m:rPr>
                                <m:nor/>
                              </m:rPr>
                              <a:rPr lang="el-GR" b="1" i="0" smtClean="0">
                                <a:latin typeface="Cambria Math"/>
                              </a:rPr>
                              <m:t> </m:t>
                            </m:r>
                            <m:r>
                              <m:rPr>
                                <m:nor/>
                              </m:rPr>
                              <a:rPr lang="el-GR" b="1" i="0" smtClean="0">
                                <a:latin typeface="Cambria Math"/>
                              </a:rPr>
                              <m:t>πληθυσμού</m:t>
                            </m:r>
                          </m:e>
                        </m:sPre>
                        <m:r>
                          <m:rPr>
                            <m:nor/>
                          </m:rPr>
                          <a:rPr lang="el-GR" b="1" i="0" smtClean="0">
                            <a:latin typeface="Cambria Math"/>
                          </a:rPr>
                          <m:t> </m:t>
                        </m:r>
                        <m:r>
                          <m:rPr>
                            <m:nor/>
                          </m:rPr>
                          <a:rPr lang="el-GR" b="1" i="0" smtClean="0">
                            <a:latin typeface="Cambria Math"/>
                          </a:rPr>
                          <m:t>αναφοράς</m:t>
                        </m:r>
                      </m:den>
                    </m:f>
                  </m:oMath>
                </a14:m>
                <a:endParaRPr lang="el-GR" b="1" dirty="0"/>
              </a:p>
            </p:txBody>
          </p:sp>
        </mc:Choice>
        <mc:Fallback xmlns="">
          <p:sp>
            <p:nvSpPr>
              <p:cNvPr id="6" name="TextBox 5"/>
              <p:cNvSpPr txBox="1">
                <a:spLocks noRot="1" noChangeAspect="1" noMove="1" noResize="1" noEditPoints="1" noAdjustHandles="1" noChangeArrowheads="1" noChangeShapeType="1" noTextEdit="1"/>
              </p:cNvSpPr>
              <p:nvPr/>
            </p:nvSpPr>
            <p:spPr>
              <a:xfrm>
                <a:off x="1905000" y="3581400"/>
                <a:ext cx="5486400" cy="661463"/>
              </a:xfrm>
              <a:prstGeom prst="rect">
                <a:avLst/>
              </a:prstGeom>
              <a:blipFill rotWithShape="1">
                <a:blip r:embed="rId3"/>
                <a:stretch>
                  <a:fillRect l="-1000"/>
                </a:stretch>
              </a:blipFill>
            </p:spPr>
            <p:txBody>
              <a:bodyPr/>
              <a:lstStyle/>
              <a:p>
                <a:r>
                  <a:rPr lang="el-GR">
                    <a:noFill/>
                  </a:rPr>
                  <a:t> </a:t>
                </a:r>
              </a:p>
            </p:txBody>
          </p:sp>
        </mc:Fallback>
      </mc:AlternateContent>
    </p:spTree>
    <p:extLst>
      <p:ext uri="{BB962C8B-B14F-4D97-AF65-F5344CB8AC3E}">
        <p14:creationId xmlns:p14="http://schemas.microsoft.com/office/powerpoint/2010/main" val="4086300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838200"/>
            <a:ext cx="8001000" cy="646664"/>
          </a:xfrm>
        </p:spPr>
        <p:txBody>
          <a:bodyPr>
            <a:normAutofit/>
          </a:bodyPr>
          <a:lstStyle/>
          <a:p>
            <a:r>
              <a:rPr lang="el-GR" sz="2400" b="1" dirty="0" smtClean="0"/>
              <a:t>Δείκτες</a:t>
            </a:r>
            <a:r>
              <a:rPr lang="en-US" sz="2400" b="1" dirty="0" smtClean="0"/>
              <a:t> </a:t>
            </a:r>
            <a:r>
              <a:rPr lang="el-GR" sz="2400" b="1" dirty="0" smtClean="0"/>
              <a:t>Νοσηρότητας – Β. επίπτωση</a:t>
            </a:r>
            <a:endParaRPr lang="el-GR" sz="2400" b="1" dirty="0"/>
          </a:p>
        </p:txBody>
      </p:sp>
      <p:sp>
        <p:nvSpPr>
          <p:cNvPr id="4" name="Content Placeholder 3"/>
          <p:cNvSpPr>
            <a:spLocks noGrp="1"/>
          </p:cNvSpPr>
          <p:nvPr>
            <p:ph idx="1"/>
          </p:nvPr>
        </p:nvSpPr>
        <p:spPr>
          <a:xfrm>
            <a:off x="864646" y="1524000"/>
            <a:ext cx="7490908" cy="4572000"/>
          </a:xfrm>
        </p:spPr>
        <p:txBody>
          <a:bodyPr lIns="72000" rIns="72000" numCol="1">
            <a:normAutofit fontScale="92500" lnSpcReduction="10000"/>
          </a:bodyPr>
          <a:lstStyle/>
          <a:p>
            <a:r>
              <a:rPr lang="el-GR" sz="2000" dirty="0" smtClean="0">
                <a:solidFill>
                  <a:srgbClr val="FF0000"/>
                </a:solidFill>
              </a:rPr>
              <a:t>Επίπτωση</a:t>
            </a:r>
            <a:r>
              <a:rPr lang="en-US" sz="2000" dirty="0" smtClean="0">
                <a:solidFill>
                  <a:srgbClr val="FF0000"/>
                </a:solidFill>
              </a:rPr>
              <a:t> -  incidence</a:t>
            </a:r>
            <a:endParaRPr lang="el-GR" sz="2000" dirty="0" smtClean="0">
              <a:solidFill>
                <a:srgbClr val="FF0000"/>
              </a:solidFill>
            </a:endParaRPr>
          </a:p>
          <a:p>
            <a:pPr defTabSz="2247900">
              <a:buFont typeface="Wingdings" pitchFamily="2" charset="2"/>
              <a:buChar char="Ø"/>
            </a:pPr>
            <a:r>
              <a:rPr lang="el-GR" sz="1900" dirty="0" smtClean="0"/>
              <a:t>Συχνότητα επέλευσης ενός γεγονότος (έναρξη μιας νόσου, διάγνωση μιας νόσου, είσοδος στο νοσοκομείο, έξοδος από το νοσοκομείο, εμβολιασμός, έναρξη μικροβιοφορίας, ορομετρατοπή)</a:t>
            </a:r>
          </a:p>
          <a:p>
            <a:pPr defTabSz="2247900">
              <a:buFont typeface="Wingdings" pitchFamily="2" charset="2"/>
              <a:buChar char="Ø"/>
            </a:pPr>
            <a:r>
              <a:rPr lang="el-GR" sz="2000" dirty="0"/>
              <a:t>Έ</a:t>
            </a:r>
            <a:r>
              <a:rPr lang="el-GR" sz="2000" dirty="0" smtClean="0"/>
              <a:t>χει </a:t>
            </a:r>
            <a:r>
              <a:rPr lang="el-GR" sz="2000" dirty="0"/>
              <a:t>χρονική </a:t>
            </a:r>
            <a:r>
              <a:rPr lang="el-GR" sz="2000" dirty="0" smtClean="0"/>
              <a:t>διάσταση και η τιμή της εξαρτάται από το μέγεθος της χρονικής περιόδου και το είδος της χρονικής μονάδας που χρησιμοποιείται (εβδομάδα, μήνας, έτος)</a:t>
            </a:r>
          </a:p>
          <a:p>
            <a:pPr defTabSz="2247900">
              <a:buFont typeface="Wingdings" pitchFamily="2" charset="2"/>
              <a:buChar char="Ø"/>
            </a:pPr>
            <a:r>
              <a:rPr lang="el-GR" sz="2000" i="1" dirty="0" smtClean="0">
                <a:solidFill>
                  <a:schemeClr val="tx1"/>
                </a:solidFill>
              </a:rPr>
              <a:t>Προσδιορίζει τις νέες ανάγκες υγείας</a:t>
            </a:r>
            <a:endParaRPr lang="el-GR" sz="2200" i="1" dirty="0" smtClean="0">
              <a:solidFill>
                <a:schemeClr val="tx1"/>
              </a:solidFill>
            </a:endParaRPr>
          </a:p>
          <a:p>
            <a:pPr marL="68580" indent="0" defTabSz="2247900">
              <a:buNone/>
            </a:pPr>
            <a:endParaRPr lang="el-GR" dirty="0" smtClean="0">
              <a:solidFill>
                <a:srgbClr val="FF0000"/>
              </a:solidFill>
            </a:endParaRPr>
          </a:p>
          <a:p>
            <a:pPr marL="68580" indent="0" defTabSz="2247900">
              <a:buNone/>
            </a:pPr>
            <a:endParaRPr lang="el-GR" dirty="0" smtClean="0">
              <a:solidFill>
                <a:schemeClr val="tx1"/>
              </a:solidFill>
            </a:endParaRPr>
          </a:p>
          <a:p>
            <a:pPr defTabSz="2247900"/>
            <a:endParaRPr lang="el-GR" sz="2000" dirty="0" smtClean="0">
              <a:solidFill>
                <a:srgbClr val="FF0000"/>
              </a:solidFill>
            </a:endParaRPr>
          </a:p>
          <a:p>
            <a:pPr defTabSz="2247900"/>
            <a:r>
              <a:rPr lang="el-GR" sz="2000" dirty="0" smtClean="0">
                <a:solidFill>
                  <a:srgbClr val="FF0000"/>
                </a:solidFill>
              </a:rPr>
              <a:t>Παραδείγματα</a:t>
            </a:r>
          </a:p>
          <a:p>
            <a:pPr defTabSz="2247900">
              <a:buFont typeface="Wingdings" pitchFamily="2" charset="2"/>
              <a:buChar char="Ø"/>
            </a:pPr>
            <a:r>
              <a:rPr lang="el-GR" sz="1800" dirty="0" smtClean="0">
                <a:solidFill>
                  <a:schemeClr val="tx1"/>
                </a:solidFill>
              </a:rPr>
              <a:t>Επίπτωση φυματίωσης (σε 100.000 κατοίκους και ανά έτος)</a:t>
            </a:r>
          </a:p>
          <a:p>
            <a:pPr defTabSz="2247900">
              <a:buFont typeface="Wingdings" pitchFamily="2" charset="2"/>
              <a:buChar char="Ø"/>
            </a:pPr>
            <a:r>
              <a:rPr lang="el-GR" sz="1800" dirty="0" smtClean="0">
                <a:solidFill>
                  <a:schemeClr val="tx1"/>
                </a:solidFill>
              </a:rPr>
              <a:t>Επίπτωση του </a:t>
            </a:r>
            <a:r>
              <a:rPr lang="en-US" sz="1800" dirty="0" smtClean="0">
                <a:solidFill>
                  <a:schemeClr val="tx1"/>
                </a:solidFill>
              </a:rPr>
              <a:t>AIDS </a:t>
            </a:r>
            <a:r>
              <a:rPr lang="el-GR" sz="1800" dirty="0" smtClean="0">
                <a:solidFill>
                  <a:schemeClr val="tx1"/>
                </a:solidFill>
              </a:rPr>
              <a:t>στους ενήλικες ηλικίας από 15-49 ετών (%)</a:t>
            </a:r>
          </a:p>
          <a:p>
            <a:pPr defTabSz="2247900"/>
            <a:endParaRPr lang="el-GR" dirty="0" smtClean="0">
              <a:solidFill>
                <a:schemeClr val="tx1"/>
              </a:solidFill>
            </a:endParaRPr>
          </a:p>
        </p:txBody>
      </p:sp>
      <mc:AlternateContent xmlns:mc="http://schemas.openxmlformats.org/markup-compatibility/2006" xmlns:a14="http://schemas.microsoft.com/office/drawing/2010/main">
        <mc:Choice Requires="a14">
          <p:sp>
            <p:nvSpPr>
              <p:cNvPr id="12" name="TextBox 11"/>
              <p:cNvSpPr txBox="1"/>
              <p:nvPr/>
            </p:nvSpPr>
            <p:spPr>
              <a:xfrm>
                <a:off x="1600200" y="4299266"/>
                <a:ext cx="6019800" cy="604461"/>
              </a:xfrm>
              <a:prstGeom prst="rect">
                <a:avLst/>
              </a:prstGeom>
              <a:noFill/>
            </p:spPr>
            <p:txBody>
              <a:bodyPr wrap="square" rtlCol="0">
                <a:spAutoFit/>
              </a:bodyPr>
              <a:lstStyle/>
              <a:p>
                <a:r>
                  <a:rPr lang="el-GR" sz="1600" b="1" dirty="0" smtClean="0"/>
                  <a:t>Επίπτωση</a:t>
                </a:r>
                <a14:m>
                  <m:oMath xmlns:m="http://schemas.openxmlformats.org/officeDocument/2006/math">
                    <m:r>
                      <a:rPr lang="en-US" b="1" i="1" smtClean="0">
                        <a:latin typeface="Cambria Math"/>
                      </a:rPr>
                      <m:t>=</m:t>
                    </m:r>
                    <m:f>
                      <m:fPr>
                        <m:ctrlPr>
                          <a:rPr lang="en-US" b="1" i="1" smtClean="0">
                            <a:latin typeface="Cambria Math"/>
                          </a:rPr>
                        </m:ctrlPr>
                      </m:fPr>
                      <m:num>
                        <m:sPre>
                          <m:sPrePr>
                            <m:ctrlPr>
                              <a:rPr lang="en-US" b="1" i="1" smtClean="0">
                                <a:latin typeface="Cambria Math"/>
                              </a:rPr>
                            </m:ctrlPr>
                          </m:sPrePr>
                          <m:sub/>
                          <m:sup>
                            <m:r>
                              <a:rPr lang="en-US" b="1" i="1" smtClean="0">
                                <a:latin typeface="Cambria Math"/>
                              </a:rPr>
                              <m:t>𝒕</m:t>
                            </m:r>
                          </m:sup>
                          <m:e>
                            <m:r>
                              <m:rPr>
                                <m:nor/>
                              </m:rPr>
                              <a:rPr lang="el-GR" b="1" i="0" smtClean="0">
                                <a:latin typeface="Cambria Math"/>
                              </a:rPr>
                              <m:t>αριθμός</m:t>
                            </m:r>
                            <m:r>
                              <m:rPr>
                                <m:nor/>
                              </m:rPr>
                              <a:rPr lang="el-GR" b="1" i="0" smtClean="0">
                                <a:latin typeface="Cambria Math"/>
                              </a:rPr>
                              <m:t> </m:t>
                            </m:r>
                            <m:r>
                              <m:rPr>
                                <m:nor/>
                              </m:rPr>
                              <a:rPr lang="el-GR" b="1" i="0" smtClean="0">
                                <a:latin typeface="Cambria Math"/>
                              </a:rPr>
                              <m:t>νέων</m:t>
                            </m:r>
                            <m:r>
                              <m:rPr>
                                <m:nor/>
                              </m:rPr>
                              <a:rPr lang="el-GR" b="1" i="0" smtClean="0">
                                <a:latin typeface="Cambria Math"/>
                              </a:rPr>
                              <m:t> </m:t>
                            </m:r>
                            <m:r>
                              <m:rPr>
                                <m:nor/>
                              </m:rPr>
                              <a:rPr lang="el-GR" b="1" i="0" smtClean="0">
                                <a:latin typeface="Cambria Math"/>
                              </a:rPr>
                              <m:t>κρουσμάτων</m:t>
                            </m:r>
                            <m:r>
                              <m:rPr>
                                <m:nor/>
                              </m:rPr>
                              <a:rPr lang="el-GR" b="1" i="0" smtClean="0">
                                <a:latin typeface="Cambria Math"/>
                              </a:rPr>
                              <m:t> </m:t>
                            </m:r>
                            <m:r>
                              <m:rPr>
                                <m:nor/>
                              </m:rPr>
                              <a:rPr lang="el-GR" b="1" i="0" smtClean="0">
                                <a:latin typeface="Cambria Math"/>
                              </a:rPr>
                              <m:t>από</m:t>
                            </m:r>
                            <m:r>
                              <m:rPr>
                                <m:nor/>
                              </m:rPr>
                              <a:rPr lang="el-GR" b="1" i="0" smtClean="0">
                                <a:latin typeface="Cambria Math"/>
                              </a:rPr>
                              <m:t> </m:t>
                            </m:r>
                            <m:r>
                              <m:rPr>
                                <m:nor/>
                              </m:rPr>
                              <a:rPr lang="el-GR" b="1" i="0" smtClean="0">
                                <a:latin typeface="Cambria Math"/>
                              </a:rPr>
                              <m:t>μία</m:t>
                            </m:r>
                            <m:r>
                              <m:rPr>
                                <m:nor/>
                              </m:rPr>
                              <a:rPr lang="el-GR" b="1" i="0" smtClean="0">
                                <a:latin typeface="Cambria Math"/>
                              </a:rPr>
                              <m:t> </m:t>
                            </m:r>
                            <m:r>
                              <m:rPr>
                                <m:nor/>
                              </m:rPr>
                              <a:rPr lang="el-GR" b="1" i="0" smtClean="0">
                                <a:latin typeface="Cambria Math"/>
                              </a:rPr>
                              <m:t>νόσο</m:t>
                            </m:r>
                          </m:e>
                        </m:sPre>
                      </m:num>
                      <m:den>
                        <m:sPre>
                          <m:sPrePr>
                            <m:ctrlPr>
                              <a:rPr lang="en-US" b="1" i="1">
                                <a:latin typeface="Cambria Math"/>
                              </a:rPr>
                            </m:ctrlPr>
                          </m:sPrePr>
                          <m:sub/>
                          <m:sup>
                            <m:r>
                              <a:rPr lang="en-US" b="1" i="1">
                                <a:latin typeface="Cambria Math"/>
                              </a:rPr>
                              <m:t>𝒕</m:t>
                            </m:r>
                          </m:sup>
                          <m:e>
                            <m:r>
                              <m:rPr>
                                <m:nor/>
                              </m:rPr>
                              <a:rPr lang="el-GR" b="1">
                                <a:latin typeface="Cambria Math"/>
                              </a:rPr>
                              <m:t>σύνολο</m:t>
                            </m:r>
                            <m:r>
                              <m:rPr>
                                <m:nor/>
                              </m:rPr>
                              <a:rPr lang="el-GR" b="1">
                                <a:latin typeface="Cambria Math"/>
                              </a:rPr>
                              <m:t> </m:t>
                            </m:r>
                            <m:r>
                              <m:rPr>
                                <m:nor/>
                              </m:rPr>
                              <a:rPr lang="el-GR" b="1">
                                <a:latin typeface="Cambria Math"/>
                              </a:rPr>
                              <m:t>πληθυσμού</m:t>
                            </m:r>
                            <m:r>
                              <m:rPr>
                                <m:nor/>
                              </m:rPr>
                              <a:rPr lang="el-GR" b="1">
                                <a:latin typeface="Cambria Math"/>
                              </a:rPr>
                              <m:t> </m:t>
                            </m:r>
                            <m:r>
                              <m:rPr>
                                <m:nor/>
                              </m:rPr>
                              <a:rPr lang="el-GR" b="1" i="0" smtClean="0">
                                <a:latin typeface="Cambria Math"/>
                              </a:rPr>
                              <m:t>σε</m:t>
                            </m:r>
                            <m:r>
                              <m:rPr>
                                <m:nor/>
                              </m:rPr>
                              <a:rPr lang="el-GR" b="1" i="0" smtClean="0">
                                <a:latin typeface="Cambria Math"/>
                              </a:rPr>
                              <m:t> </m:t>
                            </m:r>
                            <m:r>
                              <m:rPr>
                                <m:nor/>
                              </m:rPr>
                              <a:rPr lang="el-GR" b="1" i="0" smtClean="0">
                                <a:latin typeface="Cambria Math"/>
                              </a:rPr>
                              <m:t>κίνδυνο</m:t>
                            </m:r>
                          </m:e>
                        </m:sPre>
                      </m:den>
                    </m:f>
                  </m:oMath>
                </a14:m>
                <a:endParaRPr lang="el-GR" b="1" dirty="0"/>
              </a:p>
            </p:txBody>
          </p:sp>
        </mc:Choice>
        <mc:Fallback xmlns="">
          <p:sp>
            <p:nvSpPr>
              <p:cNvPr id="12" name="TextBox 11"/>
              <p:cNvSpPr txBox="1">
                <a:spLocks noRot="1" noChangeAspect="1" noMove="1" noResize="1" noEditPoints="1" noAdjustHandles="1" noChangeArrowheads="1" noChangeShapeType="1" noTextEdit="1"/>
              </p:cNvSpPr>
              <p:nvPr/>
            </p:nvSpPr>
            <p:spPr>
              <a:xfrm>
                <a:off x="1600200" y="4299266"/>
                <a:ext cx="6019800" cy="604461"/>
              </a:xfrm>
              <a:prstGeom prst="rect">
                <a:avLst/>
              </a:prstGeom>
              <a:blipFill rotWithShape="1">
                <a:blip r:embed="rId2"/>
                <a:stretch>
                  <a:fillRect l="-608"/>
                </a:stretch>
              </a:blipFill>
            </p:spPr>
            <p:txBody>
              <a:bodyPr/>
              <a:lstStyle/>
              <a:p>
                <a:r>
                  <a:rPr lang="el-GR">
                    <a:noFill/>
                  </a:rPr>
                  <a:t> </a:t>
                </a:r>
              </a:p>
            </p:txBody>
          </p:sp>
        </mc:Fallback>
      </mc:AlternateContent>
    </p:spTree>
    <p:extLst>
      <p:ext uri="{BB962C8B-B14F-4D97-AF65-F5344CB8AC3E}">
        <p14:creationId xmlns:p14="http://schemas.microsoft.com/office/powerpoint/2010/main" val="23253598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066800"/>
            <a:ext cx="7024744" cy="494264"/>
          </a:xfrm>
        </p:spPr>
        <p:txBody>
          <a:bodyPr>
            <a:normAutofit/>
          </a:bodyPr>
          <a:lstStyle/>
          <a:p>
            <a:r>
              <a:rPr lang="el-GR" sz="2400" b="1" dirty="0" smtClean="0"/>
              <a:t>Άσκηση 1</a:t>
            </a:r>
            <a:endParaRPr lang="el-GR" sz="2400" b="1" dirty="0"/>
          </a:p>
        </p:txBody>
      </p:sp>
      <p:sp>
        <p:nvSpPr>
          <p:cNvPr id="3" name="Content Placeholder 2"/>
          <p:cNvSpPr>
            <a:spLocks noGrp="1"/>
          </p:cNvSpPr>
          <p:nvPr>
            <p:ph idx="1"/>
          </p:nvPr>
        </p:nvSpPr>
        <p:spPr>
          <a:xfrm>
            <a:off x="990600" y="1676400"/>
            <a:ext cx="7010400" cy="2286000"/>
          </a:xfrm>
        </p:spPr>
        <p:txBody>
          <a:bodyPr>
            <a:normAutofit fontScale="92500" lnSpcReduction="10000"/>
          </a:bodyPr>
          <a:lstStyle/>
          <a:p>
            <a:r>
              <a:rPr lang="el-GR" dirty="0" smtClean="0"/>
              <a:t>Σε πληθυσμό 70.000 κατοίκων μιας πόλης την χρονική στιγμή 31/12/2010, </a:t>
            </a:r>
          </a:p>
          <a:p>
            <a:pPr marL="68580" indent="0">
              <a:buNone/>
            </a:pPr>
            <a:r>
              <a:rPr lang="el-GR" dirty="0" smtClean="0"/>
              <a:t>ο επιπολασμός για την ασθένεια Α ήταν </a:t>
            </a:r>
            <a:r>
              <a:rPr lang="el-GR" b="1" dirty="0" smtClean="0"/>
              <a:t>28,6‰. </a:t>
            </a:r>
          </a:p>
          <a:p>
            <a:pPr marL="68580" indent="0">
              <a:buNone/>
            </a:pPr>
            <a:r>
              <a:rPr lang="el-GR" dirty="0" smtClean="0"/>
              <a:t>(α) Σχολιάστε το δείκτη του επιπολασμού.</a:t>
            </a:r>
          </a:p>
          <a:p>
            <a:pPr marL="68580" indent="0">
              <a:buNone/>
            </a:pPr>
            <a:r>
              <a:rPr lang="el-GR" dirty="0" smtClean="0"/>
              <a:t>(β) Πόσοι είναι οι ασθενείς από την ασθένεια Α τη συγκεκριμένη στιγμή;</a:t>
            </a:r>
            <a:endParaRPr lang="el-GR" dirty="0"/>
          </a:p>
        </p:txBody>
      </p:sp>
      <p:sp>
        <p:nvSpPr>
          <p:cNvPr id="5" name="Content Placeholder 2"/>
          <p:cNvSpPr txBox="1">
            <a:spLocks/>
          </p:cNvSpPr>
          <p:nvPr/>
        </p:nvSpPr>
        <p:spPr>
          <a:xfrm>
            <a:off x="985684" y="4114800"/>
            <a:ext cx="7167716" cy="2209800"/>
          </a:xfrm>
          <a:prstGeom prst="rect">
            <a:avLst/>
          </a:prstGeom>
        </p:spPr>
        <p:txBody>
          <a:bodyPr vert="horz" lIns="91440" tIns="45720" rIns="91440" bIns="45720" rtlCol="0">
            <a:norm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r>
              <a:rPr lang="el-GR" sz="2200" dirty="0" smtClean="0"/>
              <a:t>Κατά τη διάρκεια της περιόδου 1/1/2011 – 31/12/2011 διαπιστώθηκαν για την ίδια αιτία 500 νέες περιπτώσεις, 100 θάνατοι και 1000 περιπτώσεις αποθεραπείας. </a:t>
            </a:r>
          </a:p>
          <a:p>
            <a:pPr marL="68580" indent="0">
              <a:buNone/>
            </a:pPr>
            <a:r>
              <a:rPr lang="el-GR" sz="2200" dirty="0" smtClean="0"/>
              <a:t>(α) Να βρεθεί ο σημειακός επιπολασμός τη στιγμή 31/12/2011.</a:t>
            </a:r>
            <a:endParaRPr lang="el-GR" sz="2200" dirty="0"/>
          </a:p>
        </p:txBody>
      </p:sp>
    </p:spTree>
    <p:extLst>
      <p:ext uri="{BB962C8B-B14F-4D97-AF65-F5344CB8AC3E}">
        <p14:creationId xmlns:p14="http://schemas.microsoft.com/office/powerpoint/2010/main" val="18147884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077200" cy="2514600"/>
          </a:xfrm>
        </p:spPr>
        <p:txBody>
          <a:bodyPr>
            <a:noAutofit/>
          </a:bodyPr>
          <a:lstStyle/>
          <a:p>
            <a:r>
              <a:rPr lang="el-GR" sz="2000" dirty="0">
                <a:solidFill>
                  <a:schemeClr val="tx1"/>
                </a:solidFill>
              </a:rPr>
              <a:t>Σε ένα πληθυσμό </a:t>
            </a:r>
            <a:r>
              <a:rPr lang="el-GR" sz="2000" b="1" dirty="0">
                <a:solidFill>
                  <a:schemeClr val="tx1"/>
                </a:solidFill>
              </a:rPr>
              <a:t>20 ατόμων</a:t>
            </a:r>
            <a:r>
              <a:rPr lang="el-GR" sz="2000" dirty="0">
                <a:solidFill>
                  <a:schemeClr val="tx1"/>
                </a:solidFill>
              </a:rPr>
              <a:t>, τα 10 από αυτά εμφανίζουν την ασθένεια Α. Στο παρακάτω σχήμα απεικονίζονται τα 10 επεισόδια ασθένειας σε ένα χρονικό διάστημα 16 μηνών. Κάθε οριζόντια γραμμή αντιπροσωπεύει το χρονικό διάστημα που ένα άτομο είναι άρρωστο. Κάθε γραμμή ξεκινά με την έναρξη της ασθένειας και τελειώνει είτε με την πλήρη ανάρρωση του ατόμου είτε με θάνατο.</a:t>
            </a: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57400" y="2743200"/>
            <a:ext cx="6210831" cy="3508375"/>
          </a:xfrm>
          <a:prstGeom prst="rect">
            <a:avLst/>
          </a:prstGeom>
          <a:noFill/>
          <a:ln>
            <a:noFill/>
          </a:ln>
        </p:spPr>
      </p:pic>
    </p:spTree>
    <p:extLst>
      <p:ext uri="{BB962C8B-B14F-4D97-AF65-F5344CB8AC3E}">
        <p14:creationId xmlns:p14="http://schemas.microsoft.com/office/powerpoint/2010/main" val="41670713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8200"/>
            <a:ext cx="7924800" cy="1332464"/>
          </a:xfrm>
        </p:spPr>
        <p:txBody>
          <a:bodyPr>
            <a:normAutofit/>
          </a:bodyPr>
          <a:lstStyle/>
          <a:p>
            <a:pPr marL="342900" lvl="0" indent="-342900">
              <a:buFont typeface="Arial" pitchFamily="34" charset="0"/>
              <a:buChar char="•"/>
            </a:pPr>
            <a:r>
              <a:rPr lang="el-GR" sz="2400" dirty="0">
                <a:solidFill>
                  <a:schemeClr val="tx1"/>
                </a:solidFill>
              </a:rPr>
              <a:t>Να υπολογίσετε και να ερμηνεύσετε την </a:t>
            </a:r>
            <a:r>
              <a:rPr lang="el-GR" sz="2400" u="sng" dirty="0">
                <a:solidFill>
                  <a:schemeClr val="tx1"/>
                </a:solidFill>
              </a:rPr>
              <a:t>ετήσια επίπτωση</a:t>
            </a:r>
            <a:r>
              <a:rPr lang="el-GR" sz="2400" dirty="0">
                <a:solidFill>
                  <a:schemeClr val="tx1"/>
                </a:solidFill>
              </a:rPr>
              <a:t> (1/10/1990 – 30/09/1991).</a:t>
            </a:r>
            <a:br>
              <a:rPr lang="el-GR" sz="2400" dirty="0">
                <a:solidFill>
                  <a:schemeClr val="tx1"/>
                </a:solidFill>
              </a:rPr>
            </a:br>
            <a:endParaRPr lang="el-GR" sz="2400" dirty="0"/>
          </a:p>
        </p:txBody>
      </p:sp>
      <p:pic>
        <p:nvPicPr>
          <p:cNvPr id="5"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6800" y="2324100"/>
            <a:ext cx="7162799" cy="4152900"/>
          </a:xfrm>
          <a:prstGeom prst="rect">
            <a:avLst/>
          </a:prstGeom>
          <a:noFill/>
          <a:ln>
            <a:noFill/>
          </a:ln>
        </p:spPr>
      </p:pic>
    </p:spTree>
    <p:extLst>
      <p:ext uri="{BB962C8B-B14F-4D97-AF65-F5344CB8AC3E}">
        <p14:creationId xmlns:p14="http://schemas.microsoft.com/office/powerpoint/2010/main" val="7226399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8200"/>
            <a:ext cx="7924800" cy="1332464"/>
          </a:xfrm>
        </p:spPr>
        <p:txBody>
          <a:bodyPr>
            <a:normAutofit/>
          </a:bodyPr>
          <a:lstStyle/>
          <a:p>
            <a:pPr marL="342900" lvl="0" indent="-342900">
              <a:buFont typeface="Arial" pitchFamily="34" charset="0"/>
              <a:buChar char="•"/>
            </a:pPr>
            <a:r>
              <a:rPr lang="el-GR" sz="2400" dirty="0">
                <a:solidFill>
                  <a:schemeClr val="tx1"/>
                </a:solidFill>
              </a:rPr>
              <a:t>Να υπολογίσετε και να ερμηνεύσετε τον </a:t>
            </a:r>
            <a:r>
              <a:rPr lang="el-GR" sz="2400" u="sng" dirty="0">
                <a:solidFill>
                  <a:schemeClr val="tx1"/>
                </a:solidFill>
              </a:rPr>
              <a:t>σημειακό επιπολασμό</a:t>
            </a:r>
            <a:r>
              <a:rPr lang="el-GR" sz="2400" dirty="0">
                <a:solidFill>
                  <a:schemeClr val="tx1"/>
                </a:solidFill>
              </a:rPr>
              <a:t> στις 1/04/1991.</a:t>
            </a:r>
            <a:br>
              <a:rPr lang="el-GR" sz="2400" dirty="0">
                <a:solidFill>
                  <a:schemeClr val="tx1"/>
                </a:solidFill>
              </a:rPr>
            </a:br>
            <a:endParaRPr lang="el-GR" sz="2400" dirty="0"/>
          </a:p>
        </p:txBody>
      </p:sp>
      <p:pic>
        <p:nvPicPr>
          <p:cNvPr id="5"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6800" y="2324100"/>
            <a:ext cx="7162799" cy="4152900"/>
          </a:xfrm>
          <a:prstGeom prst="rect">
            <a:avLst/>
          </a:prstGeom>
          <a:noFill/>
          <a:ln>
            <a:noFill/>
          </a:ln>
        </p:spPr>
      </p:pic>
    </p:spTree>
    <p:extLst>
      <p:ext uri="{BB962C8B-B14F-4D97-AF65-F5344CB8AC3E}">
        <p14:creationId xmlns:p14="http://schemas.microsoft.com/office/powerpoint/2010/main" val="14107148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812</TotalTime>
  <Words>709</Words>
  <Application>Microsoft Office PowerPoint</Application>
  <PresentationFormat>On-screen Show (4:3)</PresentationFormat>
  <Paragraphs>62</Paragraphs>
  <Slides>15</Slides>
  <Notes>0</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18" baseType="lpstr">
      <vt:lpstr>Austin</vt:lpstr>
      <vt:lpstr>Custom Design</vt:lpstr>
      <vt:lpstr>Document</vt:lpstr>
      <vt:lpstr>ΔΗΜΟΓΡΑΦΙΑ ΚΑΙ ΥΓΕΙΑ</vt:lpstr>
      <vt:lpstr>Εφαρμοσμένη Κοινωνική Πολιτική</vt:lpstr>
      <vt:lpstr>Δείκτες Νοσηρότητας  Α. Επιπολασμός (prevalence)  B. Επίπτωση (incidence)</vt:lpstr>
      <vt:lpstr>Δείκτες Νοσηρότητας – Α. επιπολασμός</vt:lpstr>
      <vt:lpstr>Δείκτες Νοσηρότητας – Β. επίπτωση</vt:lpstr>
      <vt:lpstr>Άσκηση 1</vt:lpstr>
      <vt:lpstr>Σε ένα πληθυσμό 20 ατόμων, τα 10 από αυτά εμφανίζουν την ασθένεια Α. Στο παρακάτω σχήμα απεικονίζονται τα 10 επεισόδια ασθένειας σε ένα χρονικό διάστημα 16 μηνών. Κάθε οριζόντια γραμμή αντιπροσωπεύει το χρονικό διάστημα που ένα άτομο είναι άρρωστο. Κάθε γραμμή ξεκινά με την έναρξη της ασθένειας και τελειώνει είτε με την πλήρη ανάρρωση του ατόμου είτε με θάνατο.</vt:lpstr>
      <vt:lpstr>Να υπολογίσετε και να ερμηνεύσετε την ετήσια επίπτωση (1/10/1990 – 30/09/1991). </vt:lpstr>
      <vt:lpstr>Να υπολογίσετε και να ερμηνεύσετε τον σημειακό επιπολασμό στις 1/04/1991. </vt:lpstr>
      <vt:lpstr>Να υπολογίσετε και να ερμηνεύσετε τον επιπολασμό περιόδου από 1/10/1990 μέχρι 30/09/1991.</vt:lpstr>
      <vt:lpstr>Δείκτες Προσβολής – attack rates</vt:lpstr>
      <vt:lpstr>Άσκηση 1</vt:lpstr>
      <vt:lpstr>Άσκηση 2</vt:lpstr>
      <vt:lpstr>Άσκηση 3</vt:lpstr>
      <vt:lpstr>ΑΣΚΗΣΗ Δίνεται ο παρακάτω πίνακας 10 μαθητών ενός σχολείου στο οποίο εμφανίστηκε έξαρση γρίπης Η1Ν1: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ΔΗΜΟΓΡΑΦΙΑ ΚΑΙ ΥΓΕΙΑ</dc:title>
  <dc:creator>toshiba</dc:creator>
  <cp:lastModifiedBy>toshiba</cp:lastModifiedBy>
  <cp:revision>182</cp:revision>
  <dcterms:created xsi:type="dcterms:W3CDTF">2006-08-16T00:00:00Z</dcterms:created>
  <dcterms:modified xsi:type="dcterms:W3CDTF">2017-01-08T12:41:36Z</dcterms:modified>
</cp:coreProperties>
</file>