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notesMasterIdLst>
    <p:notesMasterId r:id="rId76"/>
  </p:notesMasterIdLst>
  <p:sldIdLst>
    <p:sldId id="441" r:id="rId2"/>
    <p:sldId id="442" r:id="rId3"/>
    <p:sldId id="375" r:id="rId4"/>
    <p:sldId id="376" r:id="rId5"/>
    <p:sldId id="377" r:id="rId6"/>
    <p:sldId id="378" r:id="rId7"/>
    <p:sldId id="379" r:id="rId8"/>
    <p:sldId id="380" r:id="rId9"/>
    <p:sldId id="381" r:id="rId10"/>
    <p:sldId id="382" r:id="rId11"/>
    <p:sldId id="383" r:id="rId12"/>
    <p:sldId id="384" r:id="rId13"/>
    <p:sldId id="385" r:id="rId14"/>
    <p:sldId id="386" r:id="rId15"/>
    <p:sldId id="411" r:id="rId16"/>
    <p:sldId id="387" r:id="rId17"/>
    <p:sldId id="388" r:id="rId18"/>
    <p:sldId id="428" r:id="rId19"/>
    <p:sldId id="414" r:id="rId20"/>
    <p:sldId id="389" r:id="rId21"/>
    <p:sldId id="427" r:id="rId22"/>
    <p:sldId id="457" r:id="rId23"/>
    <p:sldId id="390" r:id="rId24"/>
    <p:sldId id="401" r:id="rId25"/>
    <p:sldId id="278" r:id="rId26"/>
    <p:sldId id="412" r:id="rId27"/>
    <p:sldId id="404" r:id="rId28"/>
    <p:sldId id="410" r:id="rId29"/>
    <p:sldId id="405" r:id="rId30"/>
    <p:sldId id="406" r:id="rId31"/>
    <p:sldId id="327" r:id="rId32"/>
    <p:sldId id="407" r:id="rId33"/>
    <p:sldId id="415" r:id="rId34"/>
    <p:sldId id="409" r:id="rId35"/>
    <p:sldId id="413" r:id="rId36"/>
    <p:sldId id="416" r:id="rId37"/>
    <p:sldId id="417" r:id="rId38"/>
    <p:sldId id="420" r:id="rId39"/>
    <p:sldId id="421" r:id="rId40"/>
    <p:sldId id="423" r:id="rId41"/>
    <p:sldId id="418" r:id="rId42"/>
    <p:sldId id="425" r:id="rId43"/>
    <p:sldId id="426" r:id="rId44"/>
    <p:sldId id="422" r:id="rId45"/>
    <p:sldId id="459" r:id="rId46"/>
    <p:sldId id="444" r:id="rId47"/>
    <p:sldId id="445" r:id="rId48"/>
    <p:sldId id="446" r:id="rId49"/>
    <p:sldId id="447" r:id="rId50"/>
    <p:sldId id="448" r:id="rId51"/>
    <p:sldId id="393" r:id="rId52"/>
    <p:sldId id="429" r:id="rId53"/>
    <p:sldId id="430" r:id="rId54"/>
    <p:sldId id="437" r:id="rId55"/>
    <p:sldId id="438" r:id="rId56"/>
    <p:sldId id="439" r:id="rId57"/>
    <p:sldId id="436" r:id="rId58"/>
    <p:sldId id="431" r:id="rId59"/>
    <p:sldId id="432" r:id="rId60"/>
    <p:sldId id="435" r:id="rId61"/>
    <p:sldId id="433" r:id="rId62"/>
    <p:sldId id="434" r:id="rId63"/>
    <p:sldId id="281" r:id="rId64"/>
    <p:sldId id="458" r:id="rId65"/>
    <p:sldId id="285" r:id="rId66"/>
    <p:sldId id="282" r:id="rId67"/>
    <p:sldId id="443" r:id="rId68"/>
    <p:sldId id="449" r:id="rId69"/>
    <p:sldId id="450" r:id="rId70"/>
    <p:sldId id="451" r:id="rId71"/>
    <p:sldId id="454" r:id="rId72"/>
    <p:sldId id="452" r:id="rId73"/>
    <p:sldId id="453" r:id="rId74"/>
    <p:sldId id="455"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878" y="-642"/>
      </p:cViewPr>
      <p:guideLst>
        <p:guide orient="horz" pos="2160"/>
        <p:guide pos="2880"/>
      </p:guideLst>
    </p:cSldViewPr>
  </p:slideViewPr>
  <p:notesTextViewPr>
    <p:cViewPr>
      <p:scale>
        <a:sx n="100" d="100"/>
        <a:sy n="100" d="100"/>
      </p:scale>
      <p:origin x="0" y="0"/>
    </p:cViewPr>
  </p:notesTextViewPr>
  <p:sorterViewPr>
    <p:cViewPr>
      <p:scale>
        <a:sx n="40" d="100"/>
        <a:sy n="40" d="100"/>
      </p:scale>
      <p:origin x="0" y="7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FC9AD-7A84-4AA3-A354-D3F7D3DD8D5E}" type="datetimeFigureOut">
              <a:rPr lang="el-GR" smtClean="0"/>
              <a:pPr/>
              <a:t>8/11/2018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2D780-ED20-4CD0-AE1B-EEE23E0E331F}" type="slidenum">
              <a:rPr lang="el-GR" smtClean="0"/>
              <a:pPr/>
              <a:t>‹#›</a:t>
            </a:fld>
            <a:endParaRPr lang="el-GR"/>
          </a:p>
        </p:txBody>
      </p:sp>
    </p:spTree>
    <p:extLst>
      <p:ext uri="{BB962C8B-B14F-4D97-AF65-F5344CB8AC3E}">
        <p14:creationId xmlns:p14="http://schemas.microsoft.com/office/powerpoint/2010/main" val="110328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290F55F-664B-47A4-AF0C-70B279C544E9}" type="slidenum">
              <a:rPr lang="en-US" sz="1200">
                <a:solidFill>
                  <a:schemeClr val="tx1"/>
                </a:solidFill>
                <a:latin typeface="Times New Roman" pitchFamily="18" charset="-95"/>
              </a:rPr>
              <a:pPr algn="r"/>
              <a:t>5</a:t>
            </a:fld>
            <a:endParaRPr lang="en-US" sz="1200">
              <a:solidFill>
                <a:schemeClr val="tx1"/>
              </a:solidFill>
              <a:latin typeface="Times New Roman" pitchFamily="18" charset="-95"/>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D784076-926E-40DA-A195-6E23401623BA}" type="slidenum">
              <a:rPr lang="en-US" sz="1200">
                <a:solidFill>
                  <a:schemeClr val="tx1"/>
                </a:solidFill>
                <a:latin typeface="Times New Roman" pitchFamily="18" charset="-95"/>
              </a:rPr>
              <a:pPr algn="r"/>
              <a:t>13</a:t>
            </a:fld>
            <a:endParaRPr lang="en-US" sz="1200">
              <a:solidFill>
                <a:schemeClr val="tx1"/>
              </a:solidFill>
              <a:latin typeface="Times New Roman" pitchFamily="18" charset="-95"/>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642D780-ED20-4CD0-AE1B-EEE23E0E331F}" type="slidenum">
              <a:rPr lang="el-GR" smtClean="0"/>
              <a:pPr/>
              <a:t>15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0B200C4D-5B1C-426E-AE6E-BFB0098D61CC}" type="slidenum">
              <a:rPr lang="en-US" sz="1200">
                <a:solidFill>
                  <a:schemeClr val="tx1"/>
                </a:solidFill>
                <a:latin typeface="Times New Roman" pitchFamily="18" charset="-95"/>
              </a:rPr>
              <a:pPr algn="r"/>
              <a:t>17</a:t>
            </a:fld>
            <a:endParaRPr lang="en-US" sz="1200">
              <a:solidFill>
                <a:schemeClr val="tx1"/>
              </a:solidFill>
              <a:latin typeface="Times New Roman" pitchFamily="18" charset="-95"/>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642D780-ED20-4CD0-AE1B-EEE23E0E331F}" type="slidenum">
              <a:rPr lang="el-GR" smtClean="0"/>
              <a:pPr/>
              <a:t>40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642D780-ED20-4CD0-AE1B-EEE23E0E331F}" type="slidenum">
              <a:rPr lang="el-GR" smtClean="0"/>
              <a:pPr/>
              <a:t>65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pPr>
              <a:defRPr/>
            </a:pPr>
            <a:endParaRPr lang="en-US" altLang="en-US"/>
          </a:p>
        </p:txBody>
      </p:sp>
      <p:sp>
        <p:nvSpPr>
          <p:cNvPr id="17" name="16 - Θέση υποσέλιδου"/>
          <p:cNvSpPr>
            <a:spLocks noGrp="1"/>
          </p:cNvSpPr>
          <p:nvPr>
            <p:ph type="ftr" sz="quarter" idx="11"/>
          </p:nvPr>
        </p:nvSpPr>
        <p:spPr>
          <a:xfrm>
            <a:off x="5410200" y="4205288"/>
            <a:ext cx="1295400" cy="457200"/>
          </a:xfrm>
        </p:spPr>
        <p:txBody>
          <a:bodyPr/>
          <a:lstStyle/>
          <a:p>
            <a:pPr>
              <a:defRPr/>
            </a:pPr>
            <a:endParaRPr lang="en-US" altLang="en-US"/>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n-US" altLang="en-US"/>
          </a:p>
        </p:txBody>
      </p:sp>
      <p:sp>
        <p:nvSpPr>
          <p:cNvPr id="5" name="4 - Θέση υποσέλιδου"/>
          <p:cNvSpPr>
            <a:spLocks noGrp="1"/>
          </p:cNvSpPr>
          <p:nvPr>
            <p:ph type="ftr" sz="quarter" idx="11"/>
          </p:nvPr>
        </p:nvSpPr>
        <p:spPr/>
        <p:txBody>
          <a:bodyPr/>
          <a:lstStyle/>
          <a:p>
            <a:pPr>
              <a:defRPr/>
            </a:pPr>
            <a:endParaRPr lang="en-US" altLang="en-US"/>
          </a:p>
        </p:txBody>
      </p:sp>
      <p:sp>
        <p:nvSpPr>
          <p:cNvPr id="6" name="5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n-US" altLang="en-US"/>
          </a:p>
        </p:txBody>
      </p:sp>
      <p:sp>
        <p:nvSpPr>
          <p:cNvPr id="6" name="5 - Θέση υποσέλιδου"/>
          <p:cNvSpPr>
            <a:spLocks noGrp="1"/>
          </p:cNvSpPr>
          <p:nvPr>
            <p:ph type="ftr" sz="quarter" idx="11"/>
          </p:nvPr>
        </p:nvSpPr>
        <p:spPr/>
        <p:txBody>
          <a:bodyPr/>
          <a:lstStyle/>
          <a:p>
            <a:pPr>
              <a:defRPr/>
            </a:pPr>
            <a:endParaRPr lang="en-US" altLang="en-US"/>
          </a:p>
        </p:txBody>
      </p:sp>
      <p:sp>
        <p:nvSpPr>
          <p:cNvPr id="7" name="6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pPr>
              <a:defRPr/>
            </a:pPr>
            <a:endParaRPr lang="en-US" altLang="en-US"/>
          </a:p>
        </p:txBody>
      </p:sp>
      <p:sp>
        <p:nvSpPr>
          <p:cNvPr id="27" name="26 - Θέση αριθμού διαφάνειας"/>
          <p:cNvSpPr>
            <a:spLocks noGrp="1"/>
          </p:cNvSpPr>
          <p:nvPr>
            <p:ph type="sldNum" sz="quarter" idx="11"/>
          </p:nvPr>
        </p:nvSpPr>
        <p:spPr/>
        <p:txBody>
          <a:bodyPr rtlCol="0"/>
          <a:lstStyle/>
          <a:p>
            <a:pPr>
              <a:defRPr/>
            </a:pPr>
            <a:fld id="{5DFC1B39-59DB-4D8E-9255-4CA92BA760B8}" type="slidenum">
              <a:rPr lang="en-US" altLang="en-US" smtClean="0"/>
              <a:pPr>
                <a:defRPr/>
              </a:pPr>
              <a:t>‹#›</a:t>
            </a:fld>
            <a:endParaRPr lang="en-US" altLang="en-US"/>
          </a:p>
        </p:txBody>
      </p:sp>
      <p:sp>
        <p:nvSpPr>
          <p:cNvPr id="28" name="27 - Θέση υποσέλιδου"/>
          <p:cNvSpPr>
            <a:spLocks noGrp="1"/>
          </p:cNvSpPr>
          <p:nvPr>
            <p:ph type="ftr" sz="quarter" idx="12"/>
          </p:nvPr>
        </p:nvSpPr>
        <p:spPr/>
        <p:txBody>
          <a:bodyPr rtlCol="0"/>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pPr>
              <a:defRPr/>
            </a:pPr>
            <a:endParaRPr lang="en-US" altLang="en-US"/>
          </a:p>
        </p:txBody>
      </p:sp>
      <p:sp>
        <p:nvSpPr>
          <p:cNvPr id="4" name="3 - Θέση υποσέλιδου"/>
          <p:cNvSpPr>
            <a:spLocks noGrp="1"/>
          </p:cNvSpPr>
          <p:nvPr>
            <p:ph type="ftr" sz="quarter" idx="11"/>
          </p:nvPr>
        </p:nvSpPr>
        <p:spPr>
          <a:xfrm>
            <a:off x="5257800" y="612648"/>
            <a:ext cx="1325880" cy="457200"/>
          </a:xfrm>
        </p:spPr>
        <p:txBody>
          <a:bodyPr/>
          <a:lstStyle/>
          <a:p>
            <a:pPr>
              <a:defRPr/>
            </a:pPr>
            <a:endParaRPr lang="en-US" altLang="en-US"/>
          </a:p>
        </p:txBody>
      </p:sp>
      <p:sp>
        <p:nvSpPr>
          <p:cNvPr id="5" name="4 - Θέση αριθμού διαφάνειας"/>
          <p:cNvSpPr>
            <a:spLocks noGrp="1"/>
          </p:cNvSpPr>
          <p:nvPr>
            <p:ph type="sldNum" sz="quarter" idx="12"/>
          </p:nvPr>
        </p:nvSpPr>
        <p:spPr>
          <a:xfrm>
            <a:off x="8174736" y="2272"/>
            <a:ext cx="762000" cy="365760"/>
          </a:xfrm>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n-US" altLang="en-US"/>
          </a:p>
        </p:txBody>
      </p:sp>
      <p:sp>
        <p:nvSpPr>
          <p:cNvPr id="3" name="2 - Θέση υποσέλιδου"/>
          <p:cNvSpPr>
            <a:spLocks noGrp="1"/>
          </p:cNvSpPr>
          <p:nvPr>
            <p:ph type="ftr" sz="quarter" idx="11"/>
          </p:nvPr>
        </p:nvSpPr>
        <p:spPr/>
        <p:txBody>
          <a:bodyPr/>
          <a:lstStyle/>
          <a:p>
            <a:pPr>
              <a:defRPr/>
            </a:pPr>
            <a:endParaRPr lang="en-US" altLang="en-US"/>
          </a:p>
        </p:txBody>
      </p:sp>
      <p:sp>
        <p:nvSpPr>
          <p:cNvPr id="4" name="3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n-US" altLang="en-US"/>
          </a:p>
        </p:txBody>
      </p:sp>
      <p:sp>
        <p:nvSpPr>
          <p:cNvPr id="6" name="5 - Θέση υποσέλιδου"/>
          <p:cNvSpPr>
            <a:spLocks noGrp="1"/>
          </p:cNvSpPr>
          <p:nvPr>
            <p:ph type="ftr" sz="quarter" idx="11"/>
          </p:nvPr>
        </p:nvSpPr>
        <p:spPr/>
        <p:txBody>
          <a:bodyPr/>
          <a:lstStyle/>
          <a:p>
            <a:pPr>
              <a:defRPr/>
            </a:pPr>
            <a:endParaRPr lang="en-US" altLang="en-US"/>
          </a:p>
        </p:txBody>
      </p:sp>
      <p:sp>
        <p:nvSpPr>
          <p:cNvPr id="7" name="6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n-US" altLang="en-US"/>
          </a:p>
        </p:txBody>
      </p:sp>
      <p:sp>
        <p:nvSpPr>
          <p:cNvPr id="6" name="5 - Θέση υποσέλιδου"/>
          <p:cNvSpPr>
            <a:spLocks noGrp="1"/>
          </p:cNvSpPr>
          <p:nvPr>
            <p:ph type="ftr" sz="quarter" idx="11"/>
          </p:nvPr>
        </p:nvSpPr>
        <p:spPr/>
        <p:txBody>
          <a:bodyPr/>
          <a:lstStyle/>
          <a:p>
            <a:pPr>
              <a:defRPr/>
            </a:pPr>
            <a:endParaRPr lang="en-US" altLang="en-US"/>
          </a:p>
        </p:txBody>
      </p:sp>
      <p:sp>
        <p:nvSpPr>
          <p:cNvPr id="7" name="6 - Θέση αριθμού διαφάνειας"/>
          <p:cNvSpPr>
            <a:spLocks noGrp="1"/>
          </p:cNvSpPr>
          <p:nvPr>
            <p:ph type="sldNum" sz="quarter" idx="12"/>
          </p:nvPr>
        </p:nvSpPr>
        <p:spPr/>
        <p:txBody>
          <a:bodyPr/>
          <a:lstStyle/>
          <a:p>
            <a:pPr>
              <a:defRPr/>
            </a:pPr>
            <a:fld id="{5DFC1B39-59DB-4D8E-9255-4CA92BA760B8}"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ltLang="en-US"/>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ltLang="en-US"/>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5DFC1B39-59DB-4D8E-9255-4CA92BA760B8}"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Ενότητα 3β: Ενδογενείς παράγοντες που επηρεάζουν την ανάπτυξη των μικροοργανισμών στα τρόφιμα</a:t>
            </a:r>
            <a:endParaRPr lang="el-GR" dirty="0"/>
          </a:p>
        </p:txBody>
      </p:sp>
      <p:sp>
        <p:nvSpPr>
          <p:cNvPr id="4" name="2 - Υπότιτλος"/>
          <p:cNvSpPr txBox="1">
            <a:spLocks/>
          </p:cNvSpPr>
          <p:nvPr/>
        </p:nvSpPr>
        <p:spPr>
          <a:xfrm>
            <a:off x="1547664" y="4293096"/>
            <a:ext cx="5760640" cy="1800200"/>
          </a:xfrm>
          <a:prstGeom prst="rect">
            <a:avLst/>
          </a:prstGeom>
          <a:ln w="9525">
            <a:solidFill>
              <a:schemeClr val="tx1"/>
            </a:solidFill>
          </a:ln>
        </p:spPr>
        <p:txBody>
          <a:bodyPr vert="horz">
            <a:normAutofit fontScale="92500"/>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Εισαγωγή στην Μικροβιολογία Τροφίμων</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Τμήμα Επιστήμης και Τεχνολογίας Τροφίμων</a:t>
            </a: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l-GR" sz="2400" b="0" i="0" u="none" strike="noStrike" kern="1200" cap="none" spc="0" normalizeH="0" baseline="0" noProof="0" dirty="0" smtClean="0">
                <a:ln>
                  <a:noFill/>
                </a:ln>
                <a:solidFill>
                  <a:schemeClr val="tx2"/>
                </a:solidFill>
                <a:effectLst/>
                <a:uLnTx/>
                <a:uFillTx/>
                <a:latin typeface="+mn-lt"/>
                <a:ea typeface="+mn-ea"/>
                <a:cs typeface="+mn-cs"/>
              </a:rPr>
              <a:t>Πανεπιστήμιο Δυτικής Αττικής</a:t>
            </a:r>
            <a:endParaRPr kumimoji="0" lang="el-GR"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04664"/>
            <a:ext cx="8229600" cy="1066800"/>
          </a:xfrm>
        </p:spPr>
        <p:txBody>
          <a:bodyPr>
            <a:normAutofit fontScale="90000"/>
          </a:bodyPr>
          <a:lstStyle/>
          <a:p>
            <a:r>
              <a:rPr lang="el-GR" sz="2800" dirty="0" smtClean="0"/>
              <a:t>Οι διάφοροι μικροοργανισμοί έχουν διαφορετικές απαιτήσεις σε νερό και επομένως διαφορετικές ελάχιστες τιμές </a:t>
            </a:r>
            <a:r>
              <a:rPr lang="en-US" sz="2800" dirty="0" smtClean="0"/>
              <a:t>a</a:t>
            </a:r>
            <a:r>
              <a:rPr lang="en-US" sz="2800" baseline="-25000" dirty="0" smtClean="0"/>
              <a:t>w</a:t>
            </a:r>
            <a:endParaRPr lang="el-GR" sz="2800" baseline="-25000" dirty="0"/>
          </a:p>
        </p:txBody>
      </p:sp>
      <p:sp>
        <p:nvSpPr>
          <p:cNvPr id="3" name="2 - Θέση περιεχομένου"/>
          <p:cNvSpPr>
            <a:spLocks noGrp="1"/>
          </p:cNvSpPr>
          <p:nvPr>
            <p:ph idx="1"/>
          </p:nvPr>
        </p:nvSpPr>
        <p:spPr>
          <a:xfrm>
            <a:off x="457200" y="1772816"/>
            <a:ext cx="8229600" cy="5085184"/>
          </a:xfrm>
        </p:spPr>
        <p:txBody>
          <a:bodyPr>
            <a:normAutofit fontScale="85000" lnSpcReduction="20000"/>
          </a:bodyPr>
          <a:lstStyle/>
          <a:p>
            <a:r>
              <a:rPr lang="el-GR" dirty="0" smtClean="0"/>
              <a:t>Τα βακτήρια απαιτούν υψηλότερες τιμές </a:t>
            </a:r>
            <a:r>
              <a:rPr lang="el-GR" dirty="0" err="1" smtClean="0"/>
              <a:t>ενεργότητας</a:t>
            </a:r>
            <a:r>
              <a:rPr lang="el-GR" dirty="0" smtClean="0"/>
              <a:t> νερού για την ανάπτυξη τους, σε σύγκριση με τους μύκητες. </a:t>
            </a:r>
          </a:p>
          <a:p>
            <a:r>
              <a:rPr lang="el-GR" dirty="0" smtClean="0"/>
              <a:t>Τα </a:t>
            </a:r>
            <a:r>
              <a:rPr lang="en-US" b="1" dirty="0" smtClean="0"/>
              <a:t>gram</a:t>
            </a:r>
            <a:r>
              <a:rPr lang="el-GR" b="1" dirty="0" smtClean="0"/>
              <a:t>-αρνητικά </a:t>
            </a:r>
            <a:r>
              <a:rPr lang="el-GR" dirty="0" smtClean="0"/>
              <a:t>βακτήρια είναι πιο ευαίσθητα σε χαμηλές τιμές </a:t>
            </a:r>
            <a:r>
              <a:rPr lang="el-GR" dirty="0" err="1" smtClean="0"/>
              <a:t>ενεργότητας</a:t>
            </a:r>
            <a:r>
              <a:rPr lang="el-GR" dirty="0" smtClean="0"/>
              <a:t> νερού σε σύγκριση με τα </a:t>
            </a:r>
            <a:r>
              <a:rPr lang="en-US" b="1" dirty="0" smtClean="0"/>
              <a:t>gram</a:t>
            </a:r>
            <a:r>
              <a:rPr lang="el-GR" b="1" dirty="0" smtClean="0"/>
              <a:t>-θετικά</a:t>
            </a:r>
            <a:r>
              <a:rPr lang="el-GR" dirty="0" smtClean="0"/>
              <a:t>. </a:t>
            </a:r>
          </a:p>
          <a:p>
            <a:r>
              <a:rPr lang="el-GR" dirty="0" smtClean="0"/>
              <a:t>Τα περισσότερα </a:t>
            </a:r>
            <a:r>
              <a:rPr lang="el-GR" dirty="0" err="1" smtClean="0"/>
              <a:t>αλλοιωγόνα</a:t>
            </a:r>
            <a:r>
              <a:rPr lang="el-GR" dirty="0" smtClean="0"/>
              <a:t> βακτήρια δεν αναπτύσσονται σε τιμές </a:t>
            </a:r>
            <a:r>
              <a:rPr lang="el-GR" dirty="0" err="1" smtClean="0"/>
              <a:t>ενεργότητας</a:t>
            </a:r>
            <a:r>
              <a:rPr lang="el-GR" dirty="0" smtClean="0"/>
              <a:t> νερού μικρότερες του 0,91. </a:t>
            </a:r>
          </a:p>
          <a:p>
            <a:r>
              <a:rPr lang="el-GR" dirty="0" smtClean="0"/>
              <a:t>στα παθογόνα βακτήρια, ο </a:t>
            </a:r>
            <a:r>
              <a:rPr lang="en-US" b="1" i="1" dirty="0" smtClean="0"/>
              <a:t>Staphylococcus </a:t>
            </a:r>
            <a:r>
              <a:rPr lang="en-US" b="1" i="1" dirty="0" err="1" smtClean="0"/>
              <a:t>aureus</a:t>
            </a:r>
            <a:r>
              <a:rPr lang="el-GR" b="1" dirty="0" smtClean="0"/>
              <a:t> </a:t>
            </a:r>
            <a:r>
              <a:rPr lang="el-GR" dirty="0" smtClean="0"/>
              <a:t>έχει παρατηρηθεί πως αναπτύσσεται σε τιμές </a:t>
            </a:r>
            <a:r>
              <a:rPr lang="el-GR" dirty="0" err="1" smtClean="0"/>
              <a:t>ενεργότητας</a:t>
            </a:r>
            <a:r>
              <a:rPr lang="el-GR" dirty="0" smtClean="0"/>
              <a:t> νερού ως και 0,86, </a:t>
            </a:r>
          </a:p>
          <a:p>
            <a:r>
              <a:rPr lang="el-GR" dirty="0" smtClean="0"/>
              <a:t>το </a:t>
            </a:r>
            <a:r>
              <a:rPr lang="en-US" b="1" i="1" dirty="0" smtClean="0"/>
              <a:t>Clostridium </a:t>
            </a:r>
            <a:r>
              <a:rPr lang="en-US" b="1" i="1" dirty="0" err="1" smtClean="0"/>
              <a:t>botulinum</a:t>
            </a:r>
            <a:r>
              <a:rPr lang="el-GR" b="1" dirty="0" smtClean="0"/>
              <a:t> </a:t>
            </a:r>
            <a:r>
              <a:rPr lang="el-GR" dirty="0" smtClean="0"/>
              <a:t>δεν αναπτύσσεται σε τιμές χαμηλότερες του 0,94. </a:t>
            </a:r>
          </a:p>
          <a:p>
            <a:r>
              <a:rPr lang="el-GR" dirty="0" smtClean="0"/>
              <a:t>Οι ζύμες και οι μύκητες αναπτύσσονται σε ευρύ φάσμα τιμών </a:t>
            </a:r>
            <a:r>
              <a:rPr lang="el-GR" dirty="0" err="1" smtClean="0"/>
              <a:t>ενεργότητας</a:t>
            </a:r>
            <a:r>
              <a:rPr lang="el-GR" dirty="0" smtClean="0"/>
              <a:t> νερού. </a:t>
            </a:r>
            <a:endParaRPr lang="el-GR" b="1" dirty="0" smtClean="0"/>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908720"/>
            <a:ext cx="8229600" cy="1066800"/>
          </a:xfrm>
        </p:spPr>
        <p:txBody>
          <a:bodyPr>
            <a:noAutofit/>
          </a:bodyPr>
          <a:lstStyle/>
          <a:p>
            <a:r>
              <a:rPr lang="el-GR" sz="2800" dirty="0" smtClean="0"/>
              <a:t>Η τιμή </a:t>
            </a:r>
            <a:r>
              <a:rPr lang="en-US" sz="2800" dirty="0" smtClean="0"/>
              <a:t>a</a:t>
            </a:r>
            <a:r>
              <a:rPr lang="en-US" sz="2800" baseline="-25000" dirty="0" smtClean="0"/>
              <a:t>w</a:t>
            </a:r>
            <a:r>
              <a:rPr lang="en-US" sz="2800" dirty="0" smtClean="0"/>
              <a:t> </a:t>
            </a:r>
            <a:r>
              <a:rPr lang="el-GR" sz="2800" dirty="0" smtClean="0"/>
              <a:t>χρησιμοποιείται ευρέως για την πρόβλεψη της μικροβιακής σταθερότητας ενός τροφίμου</a:t>
            </a:r>
            <a:endParaRPr lang="el-GR" sz="2800" dirty="0"/>
          </a:p>
        </p:txBody>
      </p:sp>
      <p:sp>
        <p:nvSpPr>
          <p:cNvPr id="3" name="2 - Θέση περιεχομένου"/>
          <p:cNvSpPr>
            <a:spLocks noGrp="1"/>
          </p:cNvSpPr>
          <p:nvPr>
            <p:ph idx="1"/>
          </p:nvPr>
        </p:nvSpPr>
        <p:spPr/>
        <p:txBody>
          <a:bodyPr/>
          <a:lstStyle/>
          <a:p>
            <a:r>
              <a:rPr lang="el-GR" dirty="0" smtClean="0"/>
              <a:t>Αν η τιμή </a:t>
            </a:r>
            <a:r>
              <a:rPr lang="en-US" dirty="0" smtClean="0"/>
              <a:t>a</a:t>
            </a:r>
            <a:r>
              <a:rPr lang="en-US" baseline="-25000" dirty="0" smtClean="0"/>
              <a:t>w</a:t>
            </a:r>
            <a:r>
              <a:rPr lang="en-US" dirty="0" smtClean="0"/>
              <a:t> </a:t>
            </a:r>
            <a:r>
              <a:rPr lang="el-GR" dirty="0" smtClean="0"/>
              <a:t>μειωθεί κάτω από 0,6 το τρόφιμο δεν αλλοιώνεται</a:t>
            </a:r>
            <a:endParaRPr lang="el-GR" dirty="0"/>
          </a:p>
        </p:txBody>
      </p:sp>
      <p:pic>
        <p:nvPicPr>
          <p:cNvPr id="4" name="Picture 4" descr="Image result for water activity"/>
          <p:cNvPicPr>
            <a:picLocks noChangeAspect="1" noChangeArrowheads="1"/>
          </p:cNvPicPr>
          <p:nvPr/>
        </p:nvPicPr>
        <p:blipFill>
          <a:blip r:embed="rId2" cstate="print"/>
          <a:srcRect/>
          <a:stretch>
            <a:fillRect/>
          </a:stretch>
        </p:blipFill>
        <p:spPr bwMode="auto">
          <a:xfrm>
            <a:off x="2771800" y="3645024"/>
            <a:ext cx="4114800" cy="25241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539552" y="1988840"/>
          <a:ext cx="7560840" cy="2926080"/>
        </p:xfrm>
        <a:graphic>
          <a:graphicData uri="http://schemas.openxmlformats.org/drawingml/2006/table">
            <a:tbl>
              <a:tblPr/>
              <a:tblGrid>
                <a:gridCol w="4828121"/>
                <a:gridCol w="2732719"/>
              </a:tblGrid>
              <a:tr h="268605">
                <a:tc>
                  <a:txBody>
                    <a:bodyPr/>
                    <a:lstStyle/>
                    <a:p>
                      <a:pPr algn="ctr">
                        <a:lnSpc>
                          <a:spcPct val="120000"/>
                        </a:lnSpc>
                        <a:spcAft>
                          <a:spcPts val="0"/>
                        </a:spcAft>
                      </a:pPr>
                      <a:r>
                        <a:rPr lang="el-GR" sz="2000" b="1" dirty="0">
                          <a:latin typeface="Times New Roman"/>
                          <a:ea typeface="Times New Roman"/>
                          <a:cs typeface="Times New Roman"/>
                        </a:rPr>
                        <a:t>Ομάδες μικροοργανισμών</a:t>
                      </a:r>
                      <a:endParaRPr lang="el-GR" sz="20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lnSpc>
                          <a:spcPct val="120000"/>
                        </a:lnSpc>
                        <a:spcAft>
                          <a:spcPts val="0"/>
                        </a:spcAft>
                      </a:pPr>
                      <a:r>
                        <a:rPr lang="el-GR" sz="2000" b="1">
                          <a:latin typeface="Times New Roman"/>
                          <a:ea typeface="Times New Roman"/>
                          <a:cs typeface="Times New Roman"/>
                        </a:rPr>
                        <a:t>Τιμές Ενεργότητας νερού </a:t>
                      </a:r>
                      <a:r>
                        <a:rPr lang="el-GR" sz="2000">
                          <a:latin typeface="Times New Roman"/>
                          <a:ea typeface="Times New Roman"/>
                          <a:cs typeface="Times New Roman"/>
                        </a:rPr>
                        <a:t>(</a:t>
                      </a:r>
                      <a:r>
                        <a:rPr lang="en-GB" sz="2000">
                          <a:latin typeface="Times New Roman"/>
                          <a:ea typeface="Times New Roman"/>
                          <a:cs typeface="Times New Roman"/>
                        </a:rPr>
                        <a:t>a</a:t>
                      </a:r>
                      <a:r>
                        <a:rPr lang="en-GB" sz="2000" baseline="-25000">
                          <a:latin typeface="Times New Roman"/>
                          <a:ea typeface="Times New Roman"/>
                          <a:cs typeface="Times New Roman"/>
                        </a:rPr>
                        <a:t>w</a:t>
                      </a:r>
                      <a:r>
                        <a:rPr lang="el-GR" sz="2000">
                          <a:latin typeface="Times New Roman"/>
                          <a:ea typeface="Times New Roman"/>
                          <a:cs typeface="Times New Roman"/>
                        </a:rPr>
                        <a:t>)</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a:txBody>
                    <a:bodyPr/>
                    <a:lstStyle/>
                    <a:p>
                      <a:pPr algn="ctr">
                        <a:lnSpc>
                          <a:spcPct val="120000"/>
                        </a:lnSpc>
                        <a:spcAft>
                          <a:spcPts val="0"/>
                        </a:spcAft>
                      </a:pPr>
                      <a:r>
                        <a:rPr lang="el-GR" sz="2000" dirty="0">
                          <a:latin typeface="Times New Roman"/>
                          <a:ea typeface="Times New Roman"/>
                          <a:cs typeface="Times New Roman"/>
                        </a:rPr>
                        <a:t>Τα περισσότερα </a:t>
                      </a:r>
                      <a:r>
                        <a:rPr lang="el-GR" sz="2000" dirty="0" err="1">
                          <a:latin typeface="Times New Roman"/>
                          <a:ea typeface="Times New Roman"/>
                          <a:cs typeface="Times New Roman"/>
                        </a:rPr>
                        <a:t>αλλοιωγόνα</a:t>
                      </a:r>
                      <a:r>
                        <a:rPr lang="el-GR" sz="2000" dirty="0">
                          <a:latin typeface="Times New Roman"/>
                          <a:ea typeface="Times New Roman"/>
                          <a:cs typeface="Times New Roman"/>
                        </a:rPr>
                        <a:t> βακτήρια</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a:latin typeface="Times New Roman"/>
                          <a:ea typeface="Times New Roman"/>
                          <a:cs typeface="Times New Roman"/>
                        </a:rPr>
                        <a:t>0,9</a:t>
                      </a:r>
                      <a:r>
                        <a:rPr lang="el-GR" sz="2000">
                          <a:latin typeface="Times New Roman"/>
                          <a:ea typeface="Times New Roman"/>
                          <a:cs typeface="Times New Roman"/>
                        </a:rPr>
                        <a:t>0</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20000"/>
                        </a:lnSpc>
                        <a:spcAft>
                          <a:spcPts val="0"/>
                        </a:spcAft>
                      </a:pPr>
                      <a:r>
                        <a:rPr lang="el-GR" sz="2000" dirty="0">
                          <a:latin typeface="Times New Roman"/>
                          <a:ea typeface="Times New Roman"/>
                          <a:cs typeface="Times New Roman"/>
                        </a:rPr>
                        <a:t>Οι περισσότερες </a:t>
                      </a:r>
                      <a:r>
                        <a:rPr lang="el-GR" sz="2000" dirty="0" err="1">
                          <a:latin typeface="Times New Roman"/>
                          <a:ea typeface="Times New Roman"/>
                          <a:cs typeface="Times New Roman"/>
                        </a:rPr>
                        <a:t>αλλοιωγόνες</a:t>
                      </a:r>
                      <a:r>
                        <a:rPr lang="el-GR" sz="2000" dirty="0">
                          <a:latin typeface="Times New Roman"/>
                          <a:ea typeface="Times New Roman"/>
                          <a:cs typeface="Times New Roman"/>
                        </a:rPr>
                        <a:t> ζύμες</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a:latin typeface="Times New Roman"/>
                          <a:ea typeface="Times New Roman"/>
                          <a:cs typeface="Times New Roman"/>
                        </a:rPr>
                        <a:t>0,88</a:t>
                      </a:r>
                      <a:endParaRPr lang="el-GR" sz="200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20000"/>
                        </a:lnSpc>
                        <a:spcAft>
                          <a:spcPts val="0"/>
                        </a:spcAft>
                      </a:pPr>
                      <a:r>
                        <a:rPr lang="el-GR" sz="2000" dirty="0">
                          <a:latin typeface="Times New Roman"/>
                          <a:ea typeface="Times New Roman"/>
                          <a:cs typeface="Times New Roman"/>
                        </a:rPr>
                        <a:t>Οι περισσότεροι </a:t>
                      </a:r>
                      <a:r>
                        <a:rPr lang="el-GR" sz="2000" dirty="0" err="1">
                          <a:latin typeface="Times New Roman"/>
                          <a:ea typeface="Times New Roman"/>
                          <a:cs typeface="Times New Roman"/>
                        </a:rPr>
                        <a:t>αλλοιωγόνοι</a:t>
                      </a:r>
                      <a:r>
                        <a:rPr lang="el-GR" sz="2000" dirty="0">
                          <a:latin typeface="Times New Roman"/>
                          <a:ea typeface="Times New Roman"/>
                          <a:cs typeface="Times New Roman"/>
                        </a:rPr>
                        <a:t> μύκητες</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dirty="0">
                          <a:latin typeface="Times New Roman"/>
                          <a:ea typeface="Times New Roman"/>
                          <a:cs typeface="Times New Roman"/>
                        </a:rPr>
                        <a:t>0,80</a:t>
                      </a:r>
                      <a:endParaRPr lang="el-GR" sz="20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20000"/>
                        </a:lnSpc>
                        <a:spcAft>
                          <a:spcPts val="0"/>
                        </a:spcAft>
                      </a:pPr>
                      <a:r>
                        <a:rPr lang="el-GR" sz="2000">
                          <a:latin typeface="Times New Roman"/>
                          <a:ea typeface="Times New Roman"/>
                          <a:cs typeface="Times New Roman"/>
                        </a:rPr>
                        <a:t>Αλόφιλα βακτήρια (</a:t>
                      </a:r>
                      <a:r>
                        <a:rPr lang="en-GB" sz="2000">
                          <a:latin typeface="Times New Roman"/>
                          <a:ea typeface="Times New Roman"/>
                          <a:cs typeface="Times New Roman"/>
                        </a:rPr>
                        <a:t>Halophilic bacteria</a:t>
                      </a:r>
                      <a:r>
                        <a:rPr lang="el-GR" sz="2000">
                          <a:latin typeface="Times New Roman"/>
                          <a:ea typeface="Times New Roman"/>
                          <a:cs typeface="Times New Roman"/>
                        </a:rPr>
                        <a:t>)</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dirty="0">
                          <a:latin typeface="Times New Roman"/>
                          <a:ea typeface="Times New Roman"/>
                          <a:cs typeface="Times New Roman"/>
                        </a:rPr>
                        <a:t>0,75</a:t>
                      </a:r>
                      <a:endParaRPr lang="el-GR" sz="20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20000"/>
                        </a:lnSpc>
                        <a:spcAft>
                          <a:spcPts val="0"/>
                        </a:spcAft>
                      </a:pPr>
                      <a:r>
                        <a:rPr lang="el-GR" sz="2000">
                          <a:latin typeface="Times New Roman"/>
                          <a:ea typeface="Times New Roman"/>
                          <a:cs typeface="Times New Roman"/>
                        </a:rPr>
                        <a:t>Ξηρόφιλοι μύκητες (</a:t>
                      </a:r>
                      <a:r>
                        <a:rPr lang="en-GB" sz="2000">
                          <a:latin typeface="Times New Roman"/>
                          <a:ea typeface="Times New Roman"/>
                          <a:cs typeface="Times New Roman"/>
                        </a:rPr>
                        <a:t>Xerophilic moulds</a:t>
                      </a:r>
                      <a:r>
                        <a:rPr lang="el-GR" sz="2000">
                          <a:latin typeface="Times New Roman"/>
                          <a:ea typeface="Times New Roman"/>
                          <a:cs typeface="Times New Roman"/>
                        </a:rPr>
                        <a:t>)</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dirty="0">
                          <a:latin typeface="Times New Roman"/>
                          <a:ea typeface="Times New Roman"/>
                          <a:cs typeface="Times New Roman"/>
                        </a:rPr>
                        <a:t>0,61</a:t>
                      </a:r>
                      <a:endParaRPr lang="el-GR" sz="20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20000"/>
                        </a:lnSpc>
                        <a:spcAft>
                          <a:spcPts val="0"/>
                        </a:spcAft>
                      </a:pPr>
                      <a:r>
                        <a:rPr lang="el-GR" sz="2000">
                          <a:latin typeface="Times New Roman"/>
                          <a:ea typeface="Times New Roman"/>
                          <a:cs typeface="Times New Roman"/>
                        </a:rPr>
                        <a:t>Οσμόφιλες ζύμες (</a:t>
                      </a:r>
                      <a:r>
                        <a:rPr lang="en-GB" sz="2000">
                          <a:latin typeface="Times New Roman"/>
                          <a:ea typeface="Times New Roman"/>
                          <a:cs typeface="Times New Roman"/>
                        </a:rPr>
                        <a:t>Osmophilic yeasts</a:t>
                      </a:r>
                      <a:r>
                        <a:rPr lang="el-GR" sz="2000">
                          <a:latin typeface="Times New Roman"/>
                          <a:ea typeface="Times New Roman"/>
                          <a:cs typeface="Times New Roman"/>
                        </a:rPr>
                        <a:t>)</a:t>
                      </a: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2000" dirty="0">
                          <a:latin typeface="Times New Roman"/>
                          <a:ea typeface="Times New Roman"/>
                          <a:cs typeface="Times New Roman"/>
                        </a:rPr>
                        <a:t>0,61</a:t>
                      </a:r>
                      <a:endParaRPr lang="el-GR" sz="2000" dirty="0">
                        <a:latin typeface="Times New Roman"/>
                        <a:ea typeface="Times New Roman"/>
                        <a:cs typeface="Times New Roman"/>
                      </a:endParaRPr>
                    </a:p>
                  </a:txBody>
                  <a:tcPr marL="47625" marR="47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 Τίτλος"/>
          <p:cNvSpPr>
            <a:spLocks noGrp="1"/>
          </p:cNvSpPr>
          <p:nvPr>
            <p:ph type="title"/>
          </p:nvPr>
        </p:nvSpPr>
        <p:spPr>
          <a:xfrm>
            <a:off x="467544" y="836712"/>
            <a:ext cx="8229600" cy="1066800"/>
          </a:xfrm>
        </p:spPr>
        <p:txBody>
          <a:bodyPr>
            <a:noAutofit/>
          </a:bodyPr>
          <a:lstStyle/>
          <a:p>
            <a:r>
              <a:rPr lang="el-GR" sz="2400" b="1" dirty="0" smtClean="0"/>
              <a:t>Ελάχιστες τιμές </a:t>
            </a:r>
            <a:r>
              <a:rPr lang="el-GR" sz="2400" b="1" dirty="0" err="1" smtClean="0"/>
              <a:t>ενεργότητας</a:t>
            </a:r>
            <a:r>
              <a:rPr lang="el-GR" sz="2400" b="1" dirty="0" smtClean="0"/>
              <a:t> νερού (κατά προσέγγιση) για την ανάπτυξη μικροοργανισμών σε διάφορες ομάδες τροφίμων</a:t>
            </a:r>
            <a:br>
              <a:rPr lang="el-GR" sz="2400" b="1" dirty="0" smtClean="0"/>
            </a:br>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1000" y="620688"/>
            <a:ext cx="8763000" cy="457200"/>
          </a:xfrm>
          <a:prstGeom prst="rect">
            <a:avLst/>
          </a:prstGeom>
          <a:noFill/>
          <a:ln w="9525">
            <a:noFill/>
            <a:miter lim="800000"/>
            <a:headEnd/>
            <a:tailEnd/>
          </a:ln>
          <a:effectLst>
            <a:outerShdw dist="45791" dir="2021404" algn="ctr" rotWithShape="0">
              <a:srgbClr val="F82300"/>
            </a:outerShdw>
          </a:effectLst>
        </p:spPr>
        <p:txBody>
          <a:bodyPr anchor="ctr"/>
          <a:lstStyle/>
          <a:p>
            <a:pPr algn="l"/>
            <a:r>
              <a:rPr lang="el-GR" sz="3600" b="1" dirty="0">
                <a:effectLst>
                  <a:outerShdw blurRad="38100" dist="38100" dir="2700000" algn="tl">
                    <a:srgbClr val="C0C0C0"/>
                  </a:outerShdw>
                </a:effectLst>
                <a:latin typeface="Book Antiqua" pitchFamily="18" charset="0"/>
              </a:rPr>
              <a:t>ΕΝΕΡΓΟΤΗΤΑ ΝΕΡΟΥ-[</a:t>
            </a:r>
            <a:r>
              <a:rPr lang="en-US" sz="3600" b="1" dirty="0">
                <a:effectLst>
                  <a:outerShdw blurRad="38100" dist="38100" dir="2700000" algn="tl">
                    <a:srgbClr val="C0C0C0"/>
                  </a:outerShdw>
                </a:effectLst>
                <a:latin typeface="Book Antiqua" pitchFamily="18" charset="0"/>
              </a:rPr>
              <a:t>a</a:t>
            </a:r>
            <a:r>
              <a:rPr lang="en-US" sz="3600" b="1" baseline="-25000" dirty="0">
                <a:effectLst>
                  <a:outerShdw blurRad="38100" dist="38100" dir="2700000" algn="tl">
                    <a:srgbClr val="C0C0C0"/>
                  </a:outerShdw>
                </a:effectLst>
                <a:latin typeface="Book Antiqua" pitchFamily="18" charset="0"/>
              </a:rPr>
              <a:t>w</a:t>
            </a:r>
            <a:r>
              <a:rPr lang="en-US" sz="3600" b="1" dirty="0">
                <a:effectLst>
                  <a:outerShdw blurRad="38100" dist="38100" dir="2700000" algn="tl">
                    <a:srgbClr val="C0C0C0"/>
                  </a:outerShdw>
                </a:effectLst>
                <a:latin typeface="Book Antiqua" pitchFamily="18" charset="0"/>
              </a:rPr>
              <a:t>]</a:t>
            </a:r>
          </a:p>
        </p:txBody>
      </p:sp>
      <p:sp>
        <p:nvSpPr>
          <p:cNvPr id="51233" name="Rectangle 33"/>
          <p:cNvSpPr>
            <a:spLocks noChangeArrowheads="1"/>
          </p:cNvSpPr>
          <p:nvPr/>
        </p:nvSpPr>
        <p:spPr bwMode="auto">
          <a:xfrm>
            <a:off x="2197100" y="4953000"/>
            <a:ext cx="1724025" cy="304800"/>
          </a:xfrm>
          <a:prstGeom prst="rect">
            <a:avLst/>
          </a:prstGeom>
          <a:noFill/>
          <a:ln w="9525">
            <a:noFill/>
            <a:miter lim="800000"/>
            <a:headEnd/>
            <a:tailEnd/>
          </a:ln>
          <a:effectLst>
            <a:outerShdw dist="35921" dir="2700000" algn="ctr" rotWithShape="0">
              <a:schemeClr val="bg2"/>
            </a:outerShdw>
          </a:effectLst>
        </p:spPr>
        <p:txBody>
          <a:bodyPr anchor="ctr"/>
          <a:lstStyle/>
          <a:p>
            <a:pPr algn="l"/>
            <a:r>
              <a:rPr lang="el-GR" sz="1600" b="1">
                <a:solidFill>
                  <a:srgbClr val="AC1900"/>
                </a:solidFill>
                <a:latin typeface="Book Antiqua" pitchFamily="18" charset="0"/>
              </a:rPr>
              <a:t>ΜΥΚΗΤΕΣ</a:t>
            </a:r>
            <a:endParaRPr lang="en-US" sz="1600" b="1">
              <a:solidFill>
                <a:schemeClr val="tx1"/>
              </a:solidFill>
              <a:latin typeface="Book Antiqua" pitchFamily="18" charset="0"/>
            </a:endParaRPr>
          </a:p>
        </p:txBody>
      </p:sp>
      <p:sp>
        <p:nvSpPr>
          <p:cNvPr id="37892" name="AutoShape 35"/>
          <p:cNvSpPr>
            <a:spLocks noChangeArrowheads="1"/>
          </p:cNvSpPr>
          <p:nvPr/>
        </p:nvSpPr>
        <p:spPr bwMode="auto">
          <a:xfrm>
            <a:off x="1884363" y="1752600"/>
            <a:ext cx="236537" cy="4183063"/>
          </a:xfrm>
          <a:prstGeom prst="roundRect">
            <a:avLst>
              <a:gd name="adj" fmla="val 0"/>
            </a:avLst>
          </a:prstGeom>
          <a:gradFill rotWithShape="0">
            <a:gsLst>
              <a:gs pos="0">
                <a:srgbClr val="AC1900"/>
              </a:gs>
              <a:gs pos="100000">
                <a:srgbClr val="500C00"/>
              </a:gs>
            </a:gsLst>
            <a:path path="shape">
              <a:fillToRect l="50000" t="50000" r="50000" b="50000"/>
            </a:path>
          </a:gradFill>
          <a:ln w="9525">
            <a:solidFill>
              <a:schemeClr val="tx1"/>
            </a:solidFill>
            <a:round/>
            <a:headEnd/>
            <a:tailEnd/>
          </a:ln>
        </p:spPr>
        <p:txBody>
          <a:bodyPr wrap="none" anchor="ctr"/>
          <a:lstStyle/>
          <a:p>
            <a:pPr algn="l"/>
            <a:endParaRPr lang="el-GR">
              <a:solidFill>
                <a:schemeClr val="tx1"/>
              </a:solidFill>
              <a:latin typeface="Times New Roman" pitchFamily="18" charset="-95"/>
            </a:endParaRPr>
          </a:p>
        </p:txBody>
      </p:sp>
      <p:sp>
        <p:nvSpPr>
          <p:cNvPr id="37893" name="Rectangle 36"/>
          <p:cNvSpPr>
            <a:spLocks noChangeArrowheads="1"/>
          </p:cNvSpPr>
          <p:nvPr/>
        </p:nvSpPr>
        <p:spPr bwMode="auto">
          <a:xfrm>
            <a:off x="971600" y="1340768"/>
            <a:ext cx="1371600" cy="304800"/>
          </a:xfrm>
          <a:prstGeom prst="rect">
            <a:avLst/>
          </a:prstGeom>
          <a:noFill/>
          <a:ln w="9525">
            <a:noFill/>
            <a:miter lim="800000"/>
            <a:headEnd/>
            <a:tailEnd/>
          </a:ln>
        </p:spPr>
        <p:txBody>
          <a:bodyPr anchor="ctr"/>
          <a:lstStyle/>
          <a:p>
            <a:r>
              <a:rPr lang="en-US" sz="4000" b="1" dirty="0">
                <a:solidFill>
                  <a:schemeClr val="tx1"/>
                </a:solidFill>
                <a:latin typeface="Tahoma" pitchFamily="34" charset="0"/>
              </a:rPr>
              <a:t>a</a:t>
            </a:r>
            <a:r>
              <a:rPr lang="en-US" sz="4000" b="1" baseline="-25000" dirty="0">
                <a:solidFill>
                  <a:schemeClr val="tx1"/>
                </a:solidFill>
                <a:latin typeface="Tahoma" pitchFamily="34" charset="0"/>
              </a:rPr>
              <a:t>w</a:t>
            </a:r>
            <a:endParaRPr lang="en-US" sz="4000" b="1" dirty="0">
              <a:solidFill>
                <a:schemeClr val="tx1"/>
              </a:solidFill>
              <a:latin typeface="Tahoma" pitchFamily="34" charset="0"/>
            </a:endParaRPr>
          </a:p>
        </p:txBody>
      </p:sp>
      <p:sp>
        <p:nvSpPr>
          <p:cNvPr id="37894" name="Rectangle 37"/>
          <p:cNvSpPr>
            <a:spLocks noChangeArrowheads="1"/>
          </p:cNvSpPr>
          <p:nvPr/>
        </p:nvSpPr>
        <p:spPr bwMode="auto">
          <a:xfrm>
            <a:off x="1187624" y="1916832"/>
            <a:ext cx="1371600" cy="304800"/>
          </a:xfrm>
          <a:prstGeom prst="rect">
            <a:avLst/>
          </a:prstGeom>
          <a:noFill/>
          <a:ln w="9525">
            <a:noFill/>
            <a:miter lim="800000"/>
            <a:headEnd/>
            <a:tailEnd/>
          </a:ln>
        </p:spPr>
        <p:txBody>
          <a:bodyPr anchor="ctr"/>
          <a:lstStyle/>
          <a:p>
            <a:r>
              <a:rPr lang="el-GR" sz="1600" b="1" dirty="0">
                <a:latin typeface="Tahoma" pitchFamily="34" charset="0"/>
              </a:rPr>
              <a:t>1.000</a:t>
            </a:r>
            <a:endParaRPr lang="en-US" sz="1600" b="1" dirty="0">
              <a:latin typeface="Tahoma" pitchFamily="34" charset="0"/>
            </a:endParaRPr>
          </a:p>
        </p:txBody>
      </p:sp>
      <p:sp>
        <p:nvSpPr>
          <p:cNvPr id="37895" name="Rectangle 40"/>
          <p:cNvSpPr>
            <a:spLocks noChangeArrowheads="1"/>
          </p:cNvSpPr>
          <p:nvPr/>
        </p:nvSpPr>
        <p:spPr bwMode="auto">
          <a:xfrm>
            <a:off x="1115616" y="5301208"/>
            <a:ext cx="1371600" cy="304800"/>
          </a:xfrm>
          <a:prstGeom prst="rect">
            <a:avLst/>
          </a:prstGeom>
          <a:noFill/>
          <a:ln w="9525">
            <a:noFill/>
            <a:miter lim="800000"/>
            <a:headEnd/>
            <a:tailEnd/>
          </a:ln>
        </p:spPr>
        <p:txBody>
          <a:bodyPr anchor="ctr"/>
          <a:lstStyle/>
          <a:p>
            <a:r>
              <a:rPr lang="el-GR" sz="1600" b="1" dirty="0">
                <a:latin typeface="Tahoma" pitchFamily="34" charset="0"/>
              </a:rPr>
              <a:t>0.600</a:t>
            </a:r>
            <a:endParaRPr lang="en-US" sz="1600" b="1" dirty="0">
              <a:latin typeface="Tahoma" pitchFamily="34" charset="0"/>
            </a:endParaRPr>
          </a:p>
        </p:txBody>
      </p:sp>
      <p:sp>
        <p:nvSpPr>
          <p:cNvPr id="37896" name="Rectangle 41"/>
          <p:cNvSpPr>
            <a:spLocks noChangeArrowheads="1"/>
          </p:cNvSpPr>
          <p:nvPr/>
        </p:nvSpPr>
        <p:spPr bwMode="auto">
          <a:xfrm>
            <a:off x="1115616" y="4509120"/>
            <a:ext cx="1371600" cy="304800"/>
          </a:xfrm>
          <a:prstGeom prst="rect">
            <a:avLst/>
          </a:prstGeom>
          <a:noFill/>
          <a:ln w="9525">
            <a:noFill/>
            <a:miter lim="800000"/>
            <a:headEnd/>
            <a:tailEnd/>
          </a:ln>
        </p:spPr>
        <p:txBody>
          <a:bodyPr anchor="ctr"/>
          <a:lstStyle/>
          <a:p>
            <a:r>
              <a:rPr lang="el-GR" sz="1600" b="1" dirty="0">
                <a:latin typeface="Tahoma" pitchFamily="34" charset="0"/>
              </a:rPr>
              <a:t>0.700</a:t>
            </a:r>
            <a:endParaRPr lang="en-US" sz="1600" b="1" dirty="0">
              <a:latin typeface="Tahoma" pitchFamily="34" charset="0"/>
            </a:endParaRPr>
          </a:p>
        </p:txBody>
      </p:sp>
      <p:sp>
        <p:nvSpPr>
          <p:cNvPr id="37897" name="Rectangle 42"/>
          <p:cNvSpPr>
            <a:spLocks noChangeArrowheads="1"/>
          </p:cNvSpPr>
          <p:nvPr/>
        </p:nvSpPr>
        <p:spPr bwMode="auto">
          <a:xfrm>
            <a:off x="1115616" y="3645024"/>
            <a:ext cx="1371600" cy="304800"/>
          </a:xfrm>
          <a:prstGeom prst="rect">
            <a:avLst/>
          </a:prstGeom>
          <a:noFill/>
          <a:ln w="9525">
            <a:noFill/>
            <a:miter lim="800000"/>
            <a:headEnd/>
            <a:tailEnd/>
          </a:ln>
        </p:spPr>
        <p:txBody>
          <a:bodyPr anchor="ctr"/>
          <a:lstStyle/>
          <a:p>
            <a:r>
              <a:rPr lang="el-GR" sz="1600" b="1" dirty="0">
                <a:latin typeface="Tahoma" pitchFamily="34" charset="0"/>
              </a:rPr>
              <a:t>0.800</a:t>
            </a:r>
            <a:endParaRPr lang="en-US" sz="1600" b="1" dirty="0">
              <a:latin typeface="Tahoma" pitchFamily="34" charset="0"/>
            </a:endParaRPr>
          </a:p>
        </p:txBody>
      </p:sp>
      <p:sp>
        <p:nvSpPr>
          <p:cNvPr id="37898" name="Rectangle 43"/>
          <p:cNvSpPr>
            <a:spLocks noChangeArrowheads="1"/>
          </p:cNvSpPr>
          <p:nvPr/>
        </p:nvSpPr>
        <p:spPr bwMode="auto">
          <a:xfrm>
            <a:off x="1187624" y="2708920"/>
            <a:ext cx="1371600" cy="304800"/>
          </a:xfrm>
          <a:prstGeom prst="rect">
            <a:avLst/>
          </a:prstGeom>
          <a:noFill/>
          <a:ln w="9525">
            <a:noFill/>
            <a:miter lim="800000"/>
            <a:headEnd/>
            <a:tailEnd/>
          </a:ln>
        </p:spPr>
        <p:txBody>
          <a:bodyPr anchor="ctr"/>
          <a:lstStyle/>
          <a:p>
            <a:r>
              <a:rPr lang="el-GR" sz="1600" b="1" dirty="0">
                <a:latin typeface="Tahoma" pitchFamily="34" charset="0"/>
              </a:rPr>
              <a:t>0.900</a:t>
            </a:r>
            <a:endParaRPr lang="en-US" sz="1600" b="1" dirty="0">
              <a:latin typeface="Tahoma" pitchFamily="34" charset="0"/>
            </a:endParaRPr>
          </a:p>
        </p:txBody>
      </p:sp>
      <p:sp>
        <p:nvSpPr>
          <p:cNvPr id="51244" name="Rectangle 44"/>
          <p:cNvSpPr>
            <a:spLocks noChangeArrowheads="1"/>
          </p:cNvSpPr>
          <p:nvPr/>
        </p:nvSpPr>
        <p:spPr bwMode="auto">
          <a:xfrm>
            <a:off x="2197100" y="4000500"/>
            <a:ext cx="1724025" cy="304800"/>
          </a:xfrm>
          <a:prstGeom prst="rect">
            <a:avLst/>
          </a:prstGeom>
          <a:noFill/>
          <a:ln w="9525">
            <a:noFill/>
            <a:miter lim="800000"/>
            <a:headEnd/>
            <a:tailEnd/>
          </a:ln>
          <a:effectLst>
            <a:outerShdw dist="35921" dir="2700000" algn="ctr" rotWithShape="0">
              <a:schemeClr val="bg2"/>
            </a:outerShdw>
          </a:effectLst>
        </p:spPr>
        <p:txBody>
          <a:bodyPr anchor="ctr"/>
          <a:lstStyle/>
          <a:p>
            <a:pPr algn="l"/>
            <a:r>
              <a:rPr lang="el-GR" sz="1600" b="1">
                <a:solidFill>
                  <a:srgbClr val="AC1900"/>
                </a:solidFill>
                <a:latin typeface="Book Antiqua" pitchFamily="18" charset="0"/>
              </a:rPr>
              <a:t>ΖΥΜΕΣ</a:t>
            </a:r>
            <a:endParaRPr lang="en-US" sz="1600" b="1">
              <a:solidFill>
                <a:schemeClr val="tx1"/>
              </a:solidFill>
              <a:latin typeface="Book Antiqua" pitchFamily="18" charset="0"/>
            </a:endParaRPr>
          </a:p>
        </p:txBody>
      </p:sp>
      <p:sp>
        <p:nvSpPr>
          <p:cNvPr id="37900" name="AutoShape 45"/>
          <p:cNvSpPr>
            <a:spLocks noChangeArrowheads="1"/>
          </p:cNvSpPr>
          <p:nvPr/>
        </p:nvSpPr>
        <p:spPr bwMode="auto">
          <a:xfrm>
            <a:off x="3908425" y="1739900"/>
            <a:ext cx="109538" cy="3362325"/>
          </a:xfrm>
          <a:prstGeom prst="upArrow">
            <a:avLst>
              <a:gd name="adj1" fmla="val 1519"/>
              <a:gd name="adj2" fmla="val 280097"/>
            </a:avLst>
          </a:prstGeom>
          <a:solidFill>
            <a:schemeClr val="bg1"/>
          </a:solidFill>
          <a:ln w="9525">
            <a:solidFill>
              <a:srgbClr val="AC1900"/>
            </a:solidFill>
            <a:miter lim="800000"/>
            <a:headEnd/>
            <a:tailEnd/>
          </a:ln>
        </p:spPr>
        <p:txBody>
          <a:bodyPr wrap="none" anchor="ctr"/>
          <a:lstStyle/>
          <a:p>
            <a:pPr algn="l"/>
            <a:endParaRPr lang="el-GR">
              <a:solidFill>
                <a:schemeClr val="tx1"/>
              </a:solidFill>
              <a:latin typeface="Times New Roman" pitchFamily="18" charset="-95"/>
            </a:endParaRPr>
          </a:p>
        </p:txBody>
      </p:sp>
      <p:sp>
        <p:nvSpPr>
          <p:cNvPr id="37901" name="Line 46"/>
          <p:cNvSpPr>
            <a:spLocks noChangeShapeType="1"/>
          </p:cNvSpPr>
          <p:nvPr/>
        </p:nvSpPr>
        <p:spPr bwMode="auto">
          <a:xfrm flipV="1">
            <a:off x="3392488" y="5105400"/>
            <a:ext cx="573087" cy="0"/>
          </a:xfrm>
          <a:prstGeom prst="line">
            <a:avLst/>
          </a:prstGeom>
          <a:noFill/>
          <a:ln w="9525">
            <a:solidFill>
              <a:srgbClr val="AC1900"/>
            </a:solidFill>
            <a:round/>
            <a:headEnd/>
            <a:tailEnd/>
          </a:ln>
        </p:spPr>
        <p:txBody>
          <a:bodyPr wrap="none" anchor="ctr"/>
          <a:lstStyle/>
          <a:p>
            <a:endParaRPr lang="el-GR"/>
          </a:p>
        </p:txBody>
      </p:sp>
      <p:sp>
        <p:nvSpPr>
          <p:cNvPr id="37902" name="AutoShape 47"/>
          <p:cNvSpPr>
            <a:spLocks noChangeArrowheads="1"/>
          </p:cNvSpPr>
          <p:nvPr/>
        </p:nvSpPr>
        <p:spPr bwMode="auto">
          <a:xfrm>
            <a:off x="3667125" y="1739900"/>
            <a:ext cx="96838" cy="2435225"/>
          </a:xfrm>
          <a:prstGeom prst="upArrow">
            <a:avLst>
              <a:gd name="adj1" fmla="val 1519"/>
              <a:gd name="adj2" fmla="val 229470"/>
            </a:avLst>
          </a:prstGeom>
          <a:solidFill>
            <a:schemeClr val="bg1"/>
          </a:solidFill>
          <a:ln w="9525">
            <a:solidFill>
              <a:srgbClr val="AC1900"/>
            </a:solidFill>
            <a:miter lim="800000"/>
            <a:headEnd/>
            <a:tailEnd/>
          </a:ln>
        </p:spPr>
        <p:txBody>
          <a:bodyPr wrap="none" anchor="ctr"/>
          <a:lstStyle/>
          <a:p>
            <a:pPr algn="l"/>
            <a:endParaRPr lang="el-GR">
              <a:solidFill>
                <a:schemeClr val="tx1"/>
              </a:solidFill>
              <a:latin typeface="Times New Roman" pitchFamily="18" charset="-95"/>
            </a:endParaRPr>
          </a:p>
        </p:txBody>
      </p:sp>
      <p:sp>
        <p:nvSpPr>
          <p:cNvPr id="37903" name="AutoShape 48"/>
          <p:cNvSpPr>
            <a:spLocks noChangeArrowheads="1"/>
          </p:cNvSpPr>
          <p:nvPr/>
        </p:nvSpPr>
        <p:spPr bwMode="auto">
          <a:xfrm>
            <a:off x="3209925" y="1752600"/>
            <a:ext cx="134938" cy="835025"/>
          </a:xfrm>
          <a:prstGeom prst="upArrow">
            <a:avLst>
              <a:gd name="adj1" fmla="val 1519"/>
              <a:gd name="adj2" fmla="val 56467"/>
            </a:avLst>
          </a:prstGeom>
          <a:solidFill>
            <a:schemeClr val="bg1"/>
          </a:solidFill>
          <a:ln w="9525">
            <a:solidFill>
              <a:srgbClr val="AC1900"/>
            </a:solidFill>
            <a:miter lim="800000"/>
            <a:headEnd/>
            <a:tailEnd/>
          </a:ln>
        </p:spPr>
        <p:txBody>
          <a:bodyPr wrap="none" anchor="ctr"/>
          <a:lstStyle/>
          <a:p>
            <a:pPr algn="l"/>
            <a:endParaRPr lang="el-GR">
              <a:solidFill>
                <a:schemeClr val="tx1"/>
              </a:solidFill>
              <a:latin typeface="Times New Roman" pitchFamily="18" charset="-95"/>
            </a:endParaRPr>
          </a:p>
        </p:txBody>
      </p:sp>
      <p:sp>
        <p:nvSpPr>
          <p:cNvPr id="37904" name="Line 49"/>
          <p:cNvSpPr>
            <a:spLocks noChangeShapeType="1"/>
          </p:cNvSpPr>
          <p:nvPr/>
        </p:nvSpPr>
        <p:spPr bwMode="auto">
          <a:xfrm>
            <a:off x="3124200" y="1727200"/>
            <a:ext cx="1447800" cy="0"/>
          </a:xfrm>
          <a:prstGeom prst="line">
            <a:avLst/>
          </a:prstGeom>
          <a:noFill/>
          <a:ln w="9525">
            <a:solidFill>
              <a:schemeClr val="bg1"/>
            </a:solidFill>
            <a:prstDash val="dash"/>
            <a:round/>
            <a:headEnd/>
            <a:tailEnd/>
          </a:ln>
        </p:spPr>
        <p:txBody>
          <a:bodyPr wrap="none" anchor="ctr"/>
          <a:lstStyle/>
          <a:p>
            <a:endParaRPr lang="el-GR"/>
          </a:p>
        </p:txBody>
      </p:sp>
      <p:sp>
        <p:nvSpPr>
          <p:cNvPr id="37905" name="Line 50"/>
          <p:cNvSpPr>
            <a:spLocks noChangeShapeType="1"/>
          </p:cNvSpPr>
          <p:nvPr/>
        </p:nvSpPr>
        <p:spPr bwMode="auto">
          <a:xfrm flipV="1">
            <a:off x="3151188" y="4178300"/>
            <a:ext cx="573087" cy="0"/>
          </a:xfrm>
          <a:prstGeom prst="line">
            <a:avLst/>
          </a:prstGeom>
          <a:noFill/>
          <a:ln w="9525">
            <a:solidFill>
              <a:srgbClr val="AC1900"/>
            </a:solidFill>
            <a:round/>
            <a:headEnd/>
            <a:tailEnd/>
          </a:ln>
        </p:spPr>
        <p:txBody>
          <a:bodyPr wrap="none" anchor="ctr"/>
          <a:lstStyle/>
          <a:p>
            <a:endParaRPr lang="el-GR"/>
          </a:p>
        </p:txBody>
      </p:sp>
      <p:sp>
        <p:nvSpPr>
          <p:cNvPr id="51253" name="Rectangle 53"/>
          <p:cNvSpPr>
            <a:spLocks noChangeArrowheads="1"/>
          </p:cNvSpPr>
          <p:nvPr/>
        </p:nvSpPr>
        <p:spPr bwMode="auto">
          <a:xfrm>
            <a:off x="2260600" y="3124200"/>
            <a:ext cx="863600" cy="304800"/>
          </a:xfrm>
          <a:prstGeom prst="rect">
            <a:avLst/>
          </a:prstGeom>
          <a:noFill/>
          <a:ln w="9525">
            <a:noFill/>
            <a:miter lim="800000"/>
            <a:headEnd/>
            <a:tailEnd/>
          </a:ln>
          <a:effectLst>
            <a:outerShdw dist="35921" dir="2700000" algn="ctr" rotWithShape="0">
              <a:schemeClr val="bg2"/>
            </a:outerShdw>
          </a:effectLst>
        </p:spPr>
        <p:txBody>
          <a:bodyPr anchor="ctr"/>
          <a:lstStyle/>
          <a:p>
            <a:pPr algn="l">
              <a:defRPr/>
            </a:pPr>
            <a:r>
              <a:rPr lang="el-GR" sz="1600" b="1">
                <a:solidFill>
                  <a:srgbClr val="AC1900"/>
                </a:solidFill>
                <a:latin typeface="Tahoma" pitchFamily="34" charset="0"/>
              </a:rPr>
              <a:t>Gram</a:t>
            </a:r>
            <a:r>
              <a:rPr lang="el-GR" sz="1600" b="1" baseline="30000">
                <a:solidFill>
                  <a:srgbClr val="AC1900"/>
                </a:solidFill>
                <a:latin typeface="Tahoma" pitchFamily="34" charset="0"/>
              </a:rPr>
              <a:t>+</a:t>
            </a:r>
            <a:endParaRPr lang="en-US" sz="1600" b="1">
              <a:solidFill>
                <a:schemeClr val="tx1"/>
              </a:solidFill>
              <a:latin typeface="Tahoma" pitchFamily="34" charset="0"/>
            </a:endParaRPr>
          </a:p>
        </p:txBody>
      </p:sp>
      <p:sp>
        <p:nvSpPr>
          <p:cNvPr id="51254" name="Rectangle 54"/>
          <p:cNvSpPr>
            <a:spLocks noChangeArrowheads="1"/>
          </p:cNvSpPr>
          <p:nvPr/>
        </p:nvSpPr>
        <p:spPr bwMode="auto">
          <a:xfrm>
            <a:off x="2162175" y="2438400"/>
            <a:ext cx="1143000" cy="304800"/>
          </a:xfrm>
          <a:prstGeom prst="rect">
            <a:avLst/>
          </a:prstGeom>
          <a:noFill/>
          <a:ln w="9525">
            <a:noFill/>
            <a:miter lim="800000"/>
            <a:headEnd/>
            <a:tailEnd/>
          </a:ln>
          <a:effectLst>
            <a:outerShdw dist="35921" dir="2700000" algn="ctr" rotWithShape="0">
              <a:schemeClr val="bg2"/>
            </a:outerShdw>
          </a:effectLst>
        </p:spPr>
        <p:txBody>
          <a:bodyPr anchor="ctr"/>
          <a:lstStyle/>
          <a:p>
            <a:pPr algn="l">
              <a:defRPr/>
            </a:pPr>
            <a:r>
              <a:rPr lang="el-GR" sz="1600" b="1">
                <a:solidFill>
                  <a:srgbClr val="AC1900"/>
                </a:solidFill>
                <a:latin typeface="Tahoma" pitchFamily="34" charset="0"/>
              </a:rPr>
              <a:t>Gram</a:t>
            </a:r>
            <a:r>
              <a:rPr lang="el-GR" sz="1600" b="1" baseline="30000">
                <a:solidFill>
                  <a:srgbClr val="AC1900"/>
                </a:solidFill>
                <a:latin typeface="Tahoma" pitchFamily="34" charset="0"/>
              </a:rPr>
              <a:t>-</a:t>
            </a:r>
            <a:endParaRPr lang="en-US" sz="1600" b="1">
              <a:solidFill>
                <a:schemeClr val="tx1"/>
              </a:solidFill>
              <a:latin typeface="Tahoma" pitchFamily="34" charset="0"/>
            </a:endParaRPr>
          </a:p>
        </p:txBody>
      </p:sp>
      <p:sp>
        <p:nvSpPr>
          <p:cNvPr id="37908" name="AutoShape 55"/>
          <p:cNvSpPr>
            <a:spLocks noChangeArrowheads="1"/>
          </p:cNvSpPr>
          <p:nvPr/>
        </p:nvSpPr>
        <p:spPr bwMode="auto">
          <a:xfrm>
            <a:off x="3425825" y="1752600"/>
            <a:ext cx="96838" cy="1508125"/>
          </a:xfrm>
          <a:prstGeom prst="upArrow">
            <a:avLst>
              <a:gd name="adj1" fmla="val 1519"/>
              <a:gd name="adj2" fmla="val 142110"/>
            </a:avLst>
          </a:prstGeom>
          <a:solidFill>
            <a:schemeClr val="bg1"/>
          </a:solidFill>
          <a:ln w="9525">
            <a:solidFill>
              <a:srgbClr val="AC1900"/>
            </a:solidFill>
            <a:miter lim="800000"/>
            <a:headEnd/>
            <a:tailEnd/>
          </a:ln>
        </p:spPr>
        <p:txBody>
          <a:bodyPr wrap="none" anchor="ctr"/>
          <a:lstStyle/>
          <a:p>
            <a:pPr algn="l"/>
            <a:endParaRPr lang="el-GR">
              <a:solidFill>
                <a:schemeClr val="tx1"/>
              </a:solidFill>
              <a:latin typeface="Times New Roman" pitchFamily="18" charset="-95"/>
            </a:endParaRPr>
          </a:p>
        </p:txBody>
      </p:sp>
      <p:sp>
        <p:nvSpPr>
          <p:cNvPr id="37909" name="Line 56"/>
          <p:cNvSpPr>
            <a:spLocks noChangeShapeType="1"/>
          </p:cNvSpPr>
          <p:nvPr/>
        </p:nvSpPr>
        <p:spPr bwMode="auto">
          <a:xfrm>
            <a:off x="3163888" y="3276600"/>
            <a:ext cx="319087" cy="0"/>
          </a:xfrm>
          <a:prstGeom prst="line">
            <a:avLst/>
          </a:prstGeom>
          <a:noFill/>
          <a:ln w="9525">
            <a:solidFill>
              <a:srgbClr val="AC1900"/>
            </a:solidFill>
            <a:round/>
            <a:headEnd/>
            <a:tailEnd/>
          </a:ln>
        </p:spPr>
        <p:txBody>
          <a:bodyPr wrap="none" anchor="ctr"/>
          <a:lstStyle/>
          <a:p>
            <a:endParaRPr lang="el-GR"/>
          </a:p>
        </p:txBody>
      </p:sp>
      <p:sp>
        <p:nvSpPr>
          <p:cNvPr id="37910" name="Line 57"/>
          <p:cNvSpPr>
            <a:spLocks noChangeShapeType="1"/>
          </p:cNvSpPr>
          <p:nvPr/>
        </p:nvSpPr>
        <p:spPr bwMode="auto">
          <a:xfrm>
            <a:off x="2960688" y="2603500"/>
            <a:ext cx="319087" cy="0"/>
          </a:xfrm>
          <a:prstGeom prst="line">
            <a:avLst/>
          </a:prstGeom>
          <a:noFill/>
          <a:ln w="9525">
            <a:solidFill>
              <a:srgbClr val="AC1900"/>
            </a:solidFill>
            <a:round/>
            <a:headEnd/>
            <a:tailEnd/>
          </a:ln>
        </p:spPr>
        <p:txBody>
          <a:bodyPr wrap="none" anchor="ctr"/>
          <a:lstStyle/>
          <a:p>
            <a:endParaRPr lang="el-GR"/>
          </a:p>
        </p:txBody>
      </p:sp>
      <p:sp>
        <p:nvSpPr>
          <p:cNvPr id="23" name="22 - TextBox"/>
          <p:cNvSpPr txBox="1"/>
          <p:nvPr/>
        </p:nvSpPr>
        <p:spPr>
          <a:xfrm>
            <a:off x="4860032" y="1556792"/>
            <a:ext cx="3744416" cy="4278094"/>
          </a:xfrm>
          <a:prstGeom prst="rect">
            <a:avLst/>
          </a:prstGeom>
          <a:noFill/>
        </p:spPr>
        <p:txBody>
          <a:bodyPr wrap="square" rtlCol="0">
            <a:spAutoFit/>
          </a:bodyPr>
          <a:lstStyle/>
          <a:p>
            <a:endParaRPr lang="el-GR" b="1" dirty="0" smtClean="0"/>
          </a:p>
          <a:p>
            <a:r>
              <a:rPr lang="el-GR" b="1" dirty="0" smtClean="0"/>
              <a:t>Τα βακτήρια δεν αντέχουν σε </a:t>
            </a:r>
            <a:r>
              <a:rPr lang="en-US" b="1" dirty="0" smtClean="0"/>
              <a:t>a</a:t>
            </a:r>
            <a:r>
              <a:rPr lang="en-US" b="1" baseline="-25000" dirty="0" smtClean="0"/>
              <a:t>w</a:t>
            </a:r>
            <a:r>
              <a:rPr lang="el-GR" b="1" dirty="0" smtClean="0"/>
              <a:t> κάτω από ~0,85.</a:t>
            </a:r>
          </a:p>
          <a:p>
            <a:endParaRPr lang="el-GR" b="1" dirty="0" smtClean="0"/>
          </a:p>
          <a:p>
            <a:r>
              <a:rPr lang="el-GR" b="1" dirty="0" smtClean="0"/>
              <a:t>Οι μύκητες έχουν την μεγαλύτερη ανεκτικότητα σε χαμηλές </a:t>
            </a:r>
            <a:r>
              <a:rPr lang="en-US" b="1" dirty="0" smtClean="0"/>
              <a:t>a</a:t>
            </a:r>
            <a:r>
              <a:rPr lang="en-US" b="1" baseline="-25000" dirty="0" smtClean="0"/>
              <a:t>w </a:t>
            </a:r>
            <a:endParaRPr lang="el-GR" b="1" baseline="-25000" dirty="0" smtClean="0"/>
          </a:p>
          <a:p>
            <a:endParaRPr lang="el-GR" b="1" baseline="-25000" dirty="0" smtClean="0"/>
          </a:p>
          <a:p>
            <a:r>
              <a:rPr lang="el-GR" b="1" dirty="0" smtClean="0"/>
              <a:t>Μύκητες που αντέχουν σε </a:t>
            </a:r>
            <a:r>
              <a:rPr lang="en-US" b="1" dirty="0" smtClean="0"/>
              <a:t>a</a:t>
            </a:r>
            <a:r>
              <a:rPr lang="en-US" b="1" baseline="-25000" dirty="0" smtClean="0"/>
              <a:t>w</a:t>
            </a:r>
            <a:r>
              <a:rPr lang="el-GR" b="1" dirty="0" smtClean="0"/>
              <a:t> 0,65 λέγονται </a:t>
            </a:r>
            <a:r>
              <a:rPr lang="el-GR" b="1" u="sng" dirty="0" smtClean="0"/>
              <a:t>ξηρόφιλοι </a:t>
            </a:r>
            <a:r>
              <a:rPr lang="el-GR" b="1" dirty="0" smtClean="0"/>
              <a:t>και οι ζύμες </a:t>
            </a:r>
            <a:r>
              <a:rPr lang="el-GR" b="1" u="sng" dirty="0" err="1" smtClean="0"/>
              <a:t>ωσμόφιλες</a:t>
            </a:r>
            <a:r>
              <a:rPr lang="el-GR" b="1" u="sng" dirty="0" smtClean="0"/>
              <a:t>.</a:t>
            </a:r>
          </a:p>
          <a:p>
            <a:endParaRPr lang="el-GR" b="1" baseline="-25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404664"/>
            <a:ext cx="3024336" cy="4752528"/>
          </a:xfrm>
        </p:spPr>
        <p:txBody>
          <a:bodyPr>
            <a:normAutofit fontScale="77500" lnSpcReduction="20000"/>
          </a:bodyPr>
          <a:lstStyle/>
          <a:p>
            <a:r>
              <a:rPr lang="el-GR" dirty="0" smtClean="0"/>
              <a:t>Η χαμηλότερη τιμή </a:t>
            </a:r>
            <a:r>
              <a:rPr lang="el-GR" dirty="0" err="1" smtClean="0"/>
              <a:t>ενεργότητας</a:t>
            </a:r>
            <a:r>
              <a:rPr lang="el-GR" dirty="0" smtClean="0"/>
              <a:t> νερού που έχει παρατηρηθεί στα βακτήρια είναι 0,75 και αναφέρεται σε «</a:t>
            </a:r>
            <a:r>
              <a:rPr lang="el-GR" b="1" dirty="0" err="1" smtClean="0"/>
              <a:t>αλόφιλα</a:t>
            </a:r>
            <a:r>
              <a:rPr lang="el-GR" dirty="0" smtClean="0"/>
              <a:t>» βακτήρια (</a:t>
            </a:r>
            <a:r>
              <a:rPr lang="en-US" dirty="0" err="1" smtClean="0"/>
              <a:t>halophilic</a:t>
            </a:r>
            <a:r>
              <a:rPr lang="en-US" dirty="0" smtClean="0"/>
              <a:t> bacteria</a:t>
            </a:r>
            <a:r>
              <a:rPr lang="el-GR" dirty="0" smtClean="0"/>
              <a:t>), τα οποία έχουν την ικανότητα να αναπτύσσονται σε υψηλές συγκεντρώσεις άλατος (</a:t>
            </a:r>
            <a:r>
              <a:rPr lang="en-US" dirty="0" err="1" smtClean="0"/>
              <a:t>NaCl</a:t>
            </a:r>
            <a:r>
              <a:rPr lang="en-US" dirty="0" smtClean="0"/>
              <a:t>)</a:t>
            </a:r>
            <a:endParaRPr lang="el-GR" dirty="0" smtClean="0"/>
          </a:p>
        </p:txBody>
      </p:sp>
      <p:pic>
        <p:nvPicPr>
          <p:cNvPr id="4" name="Picture 3" descr="p184.tif                                                       00055C7CMacintosh HD                   BC3495AF:"/>
          <p:cNvPicPr>
            <a:picLocks noChangeAspect="1" noChangeArrowheads="1"/>
          </p:cNvPicPr>
          <p:nvPr/>
        </p:nvPicPr>
        <p:blipFill>
          <a:blip r:embed="rId2" cstate="print"/>
          <a:srcRect/>
          <a:stretch>
            <a:fillRect/>
          </a:stretch>
        </p:blipFill>
        <p:spPr bwMode="auto">
          <a:xfrm>
            <a:off x="3249597" y="260648"/>
            <a:ext cx="5894403" cy="602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sp>
        <p:nvSpPr>
          <p:cNvPr id="5" name="4 - Ορθογώνιο"/>
          <p:cNvSpPr/>
          <p:nvPr/>
        </p:nvSpPr>
        <p:spPr>
          <a:xfrm>
            <a:off x="467544" y="692696"/>
            <a:ext cx="3960440" cy="3785652"/>
          </a:xfrm>
          <a:prstGeom prst="rect">
            <a:avLst/>
          </a:prstGeom>
        </p:spPr>
        <p:txBody>
          <a:bodyPr wrap="square">
            <a:spAutoFit/>
          </a:bodyPr>
          <a:lstStyle/>
          <a:p>
            <a:r>
              <a:rPr lang="el-GR" dirty="0" smtClean="0"/>
              <a:t>οι </a:t>
            </a:r>
            <a:r>
              <a:rPr lang="el-GR" b="1" dirty="0" smtClean="0"/>
              <a:t>ξηρόφιλοι</a:t>
            </a:r>
            <a:r>
              <a:rPr lang="el-GR" dirty="0" smtClean="0"/>
              <a:t> μύκητες (</a:t>
            </a:r>
            <a:r>
              <a:rPr lang="en-GB" dirty="0" err="1" smtClean="0"/>
              <a:t>xerophilic</a:t>
            </a:r>
            <a:r>
              <a:rPr lang="en-GB" dirty="0" smtClean="0"/>
              <a:t> moulds</a:t>
            </a:r>
            <a:r>
              <a:rPr lang="el-GR" dirty="0" smtClean="0"/>
              <a:t>), που έχουν την ικανότητα ν’ αναπτύσσονται σε συνθήκες ξηρότητας και οι </a:t>
            </a:r>
            <a:r>
              <a:rPr lang="el-GR" b="1" dirty="0" err="1" smtClean="0"/>
              <a:t>οσμόφιλες</a:t>
            </a:r>
            <a:r>
              <a:rPr lang="el-GR" dirty="0" smtClean="0"/>
              <a:t> ζύμες (</a:t>
            </a:r>
            <a:r>
              <a:rPr lang="en-GB" dirty="0" err="1" smtClean="0"/>
              <a:t>osmophilic</a:t>
            </a:r>
            <a:r>
              <a:rPr lang="en-GB" dirty="0" smtClean="0"/>
              <a:t> yeasts</a:t>
            </a:r>
            <a:r>
              <a:rPr lang="el-GR" dirty="0" smtClean="0"/>
              <a:t>), αναπτύσσονται σε τιμές </a:t>
            </a:r>
            <a:r>
              <a:rPr lang="el-GR" dirty="0" err="1" smtClean="0"/>
              <a:t>ενεργότητας</a:t>
            </a:r>
            <a:r>
              <a:rPr lang="el-GR" dirty="0" smtClean="0"/>
              <a:t> νερού 0,65 και 0,61 αντίστοιχα.</a:t>
            </a:r>
            <a:endParaRPr lang="el-GR" b="1" dirty="0" smtClean="0"/>
          </a:p>
          <a:p>
            <a:endParaRPr lang="el-GR" dirty="0"/>
          </a:p>
        </p:txBody>
      </p:sp>
      <p:pic>
        <p:nvPicPr>
          <p:cNvPr id="109572" name="Picture 4" descr="petri-dish.jpg"/>
          <p:cNvPicPr>
            <a:picLocks noChangeAspect="1" noChangeArrowheads="1"/>
          </p:cNvPicPr>
          <p:nvPr/>
        </p:nvPicPr>
        <p:blipFill>
          <a:blip r:embed="rId3" cstate="print"/>
          <a:srcRect/>
          <a:stretch>
            <a:fillRect/>
          </a:stretch>
        </p:blipFill>
        <p:spPr bwMode="auto">
          <a:xfrm>
            <a:off x="4572000" y="836712"/>
            <a:ext cx="3433564" cy="34335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Τα περισσότερα ωμά τρόφιμα, όπως τα κρέατα, τα φρούτα και τα λαχανικά, διαθέτουν τιμές </a:t>
            </a:r>
            <a:r>
              <a:rPr lang="el-GR" dirty="0" err="1" smtClean="0"/>
              <a:t>ενεργότητας</a:t>
            </a:r>
            <a:r>
              <a:rPr lang="el-GR" dirty="0" smtClean="0"/>
              <a:t> νερού μεταξύ 0,97- 0,99 οι οποίες θεωρούνται ιδανικές για την ανάπτυξη των περισσοτέρων μικροοργανισμών.</a:t>
            </a:r>
          </a:p>
          <a:p>
            <a:endParaRPr lang="el-GR" b="1" dirty="0" smtClean="0"/>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1000" y="548680"/>
            <a:ext cx="8763000" cy="457200"/>
          </a:xfrm>
          <a:prstGeom prst="rect">
            <a:avLst/>
          </a:prstGeom>
          <a:noFill/>
          <a:ln w="9525">
            <a:noFill/>
            <a:miter lim="800000"/>
            <a:headEnd/>
            <a:tailEnd/>
          </a:ln>
          <a:effectLst>
            <a:outerShdw dist="45791" dir="2021404" algn="ctr" rotWithShape="0">
              <a:srgbClr val="F82300"/>
            </a:outerShdw>
          </a:effectLst>
        </p:spPr>
        <p:txBody>
          <a:bodyPr anchor="ctr"/>
          <a:lstStyle/>
          <a:p>
            <a:pPr algn="l"/>
            <a:r>
              <a:rPr lang="el-GR" sz="3600" b="1" dirty="0">
                <a:effectLst>
                  <a:outerShdw blurRad="38100" dist="38100" dir="2700000" algn="tl">
                    <a:srgbClr val="C0C0C0"/>
                  </a:outerShdw>
                </a:effectLst>
                <a:latin typeface="Book Antiqua" pitchFamily="18" charset="0"/>
              </a:rPr>
              <a:t>ΕΝΕΡΓΟΤΗΤΑ ΝΕΡΟΥ-[</a:t>
            </a:r>
            <a:r>
              <a:rPr lang="en-US" sz="3600" b="1" dirty="0">
                <a:effectLst>
                  <a:outerShdw blurRad="38100" dist="38100" dir="2700000" algn="tl">
                    <a:srgbClr val="C0C0C0"/>
                  </a:outerShdw>
                </a:effectLst>
                <a:latin typeface="Book Antiqua" pitchFamily="18" charset="0"/>
              </a:rPr>
              <a:t>a</a:t>
            </a:r>
            <a:r>
              <a:rPr lang="en-US" sz="3600" b="1" baseline="-25000" dirty="0">
                <a:effectLst>
                  <a:outerShdw blurRad="38100" dist="38100" dir="2700000" algn="tl">
                    <a:srgbClr val="C0C0C0"/>
                  </a:outerShdw>
                </a:effectLst>
                <a:latin typeface="Book Antiqua" pitchFamily="18" charset="0"/>
              </a:rPr>
              <a:t>w</a:t>
            </a:r>
            <a:r>
              <a:rPr lang="en-US" sz="3600" b="1" dirty="0">
                <a:effectLst>
                  <a:outerShdw blurRad="38100" dist="38100" dir="2700000" algn="tl">
                    <a:srgbClr val="C0C0C0"/>
                  </a:outerShdw>
                </a:effectLst>
                <a:latin typeface="Book Antiqua" pitchFamily="18" charset="0"/>
              </a:rPr>
              <a:t>]</a:t>
            </a:r>
          </a:p>
        </p:txBody>
      </p:sp>
      <p:sp>
        <p:nvSpPr>
          <p:cNvPr id="36867" name="Rectangle 9"/>
          <p:cNvSpPr>
            <a:spLocks noChangeArrowheads="1"/>
          </p:cNvSpPr>
          <p:nvPr/>
        </p:nvSpPr>
        <p:spPr bwMode="auto">
          <a:xfrm>
            <a:off x="533400" y="1143000"/>
            <a:ext cx="2571750" cy="304800"/>
          </a:xfrm>
          <a:prstGeom prst="rect">
            <a:avLst/>
          </a:prstGeom>
          <a:noFill/>
          <a:ln w="9525">
            <a:noFill/>
            <a:miter lim="800000"/>
            <a:headEnd/>
            <a:tailEnd/>
          </a:ln>
        </p:spPr>
        <p:txBody>
          <a:bodyPr anchor="ctr"/>
          <a:lstStyle/>
          <a:p>
            <a:r>
              <a:rPr lang="el-GR" sz="2000" b="1" dirty="0">
                <a:latin typeface="Book Antiqua" pitchFamily="18" charset="0"/>
              </a:rPr>
              <a:t>ΤΡΟΦΙΜΟ</a:t>
            </a:r>
            <a:endParaRPr lang="en-US" sz="2000" b="1" dirty="0">
              <a:latin typeface="Book Antiqua" pitchFamily="18" charset="0"/>
            </a:endParaRPr>
          </a:p>
        </p:txBody>
      </p:sp>
      <p:sp>
        <p:nvSpPr>
          <p:cNvPr id="36868" name="Rectangle 14"/>
          <p:cNvSpPr>
            <a:spLocks noChangeArrowheads="1"/>
          </p:cNvSpPr>
          <p:nvPr/>
        </p:nvSpPr>
        <p:spPr bwMode="auto">
          <a:xfrm>
            <a:off x="533400" y="23241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Νωπό κρέας - Ψάρια</a:t>
            </a:r>
            <a:endParaRPr lang="en-US" sz="1600" b="1">
              <a:solidFill>
                <a:schemeClr val="tx1"/>
              </a:solidFill>
              <a:latin typeface="Book Antiqua" pitchFamily="18" charset="0"/>
            </a:endParaRPr>
          </a:p>
        </p:txBody>
      </p:sp>
      <p:sp>
        <p:nvSpPr>
          <p:cNvPr id="36869" name="Rectangle 24"/>
          <p:cNvSpPr>
            <a:spLocks noChangeArrowheads="1"/>
          </p:cNvSpPr>
          <p:nvPr/>
        </p:nvSpPr>
        <p:spPr bwMode="auto">
          <a:xfrm>
            <a:off x="4051300" y="1143000"/>
            <a:ext cx="1735138" cy="304800"/>
          </a:xfrm>
          <a:prstGeom prst="rect">
            <a:avLst/>
          </a:prstGeom>
          <a:noFill/>
          <a:ln w="9525">
            <a:noFill/>
            <a:miter lim="800000"/>
            <a:headEnd/>
            <a:tailEnd/>
          </a:ln>
        </p:spPr>
        <p:txBody>
          <a:bodyPr anchor="ctr"/>
          <a:lstStyle/>
          <a:p>
            <a:r>
              <a:rPr lang="el-GR" sz="2000" b="1" dirty="0" err="1">
                <a:latin typeface="Tahoma" pitchFamily="34" charset="0"/>
              </a:rPr>
              <a:t>a</a:t>
            </a:r>
            <a:r>
              <a:rPr lang="el-GR" sz="2000" b="1" baseline="-25000" dirty="0" err="1">
                <a:latin typeface="Tahoma" pitchFamily="34" charset="0"/>
              </a:rPr>
              <a:t>w</a:t>
            </a:r>
            <a:endParaRPr lang="en-US" sz="2000" b="1" baseline="-25000" dirty="0">
              <a:latin typeface="Tahoma" pitchFamily="34" charset="0"/>
            </a:endParaRPr>
          </a:p>
        </p:txBody>
      </p:sp>
      <p:sp>
        <p:nvSpPr>
          <p:cNvPr id="36870" name="Rectangle 25"/>
          <p:cNvSpPr>
            <a:spLocks noChangeArrowheads="1"/>
          </p:cNvSpPr>
          <p:nvPr/>
        </p:nvSpPr>
        <p:spPr bwMode="auto">
          <a:xfrm>
            <a:off x="4057650" y="2324100"/>
            <a:ext cx="1735138" cy="304800"/>
          </a:xfrm>
          <a:prstGeom prst="rect">
            <a:avLst/>
          </a:prstGeom>
          <a:noFill/>
          <a:ln w="9525">
            <a:noFill/>
            <a:miter lim="800000"/>
            <a:headEnd/>
            <a:tailEnd/>
          </a:ln>
        </p:spPr>
        <p:txBody>
          <a:bodyPr anchor="ctr"/>
          <a:lstStyle/>
          <a:p>
            <a:pPr algn="l"/>
            <a:r>
              <a:rPr lang="el-GR" sz="1600" b="1" dirty="0">
                <a:solidFill>
                  <a:schemeClr val="tx1"/>
                </a:solidFill>
                <a:latin typeface="Tahoma" pitchFamily="34" charset="0"/>
              </a:rPr>
              <a:t>0.990 - 0.995</a:t>
            </a:r>
            <a:endParaRPr lang="en-US" sz="1600" b="1" dirty="0">
              <a:solidFill>
                <a:schemeClr val="tx1"/>
              </a:solidFill>
              <a:latin typeface="Tahoma" pitchFamily="34" charset="0"/>
            </a:endParaRPr>
          </a:p>
        </p:txBody>
      </p:sp>
      <p:sp>
        <p:nvSpPr>
          <p:cNvPr id="36871" name="Rectangle 26"/>
          <p:cNvSpPr>
            <a:spLocks noChangeArrowheads="1"/>
          </p:cNvSpPr>
          <p:nvPr/>
        </p:nvSpPr>
        <p:spPr bwMode="auto">
          <a:xfrm>
            <a:off x="533400" y="16256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Νερό</a:t>
            </a:r>
            <a:endParaRPr lang="en-US" sz="1600" b="1">
              <a:solidFill>
                <a:schemeClr val="tx1"/>
              </a:solidFill>
              <a:latin typeface="Book Antiqua" pitchFamily="18" charset="0"/>
            </a:endParaRPr>
          </a:p>
        </p:txBody>
      </p:sp>
      <p:sp>
        <p:nvSpPr>
          <p:cNvPr id="36872" name="Rectangle 27"/>
          <p:cNvSpPr>
            <a:spLocks noChangeArrowheads="1"/>
          </p:cNvSpPr>
          <p:nvPr/>
        </p:nvSpPr>
        <p:spPr bwMode="auto">
          <a:xfrm>
            <a:off x="4057650" y="16256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1.000</a:t>
            </a:r>
            <a:endParaRPr lang="en-US" sz="1600" b="1">
              <a:solidFill>
                <a:schemeClr val="tx1"/>
              </a:solidFill>
              <a:latin typeface="Tahoma" pitchFamily="34" charset="0"/>
            </a:endParaRPr>
          </a:p>
        </p:txBody>
      </p:sp>
      <p:sp>
        <p:nvSpPr>
          <p:cNvPr id="36873" name="Rectangle 28"/>
          <p:cNvSpPr>
            <a:spLocks noChangeArrowheads="1"/>
          </p:cNvSpPr>
          <p:nvPr/>
        </p:nvSpPr>
        <p:spPr bwMode="auto">
          <a:xfrm>
            <a:off x="533400" y="26670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Μαγειρεμένο κρέας</a:t>
            </a:r>
            <a:endParaRPr lang="en-US" sz="1600" b="1">
              <a:solidFill>
                <a:schemeClr val="tx1"/>
              </a:solidFill>
              <a:latin typeface="Book Antiqua" pitchFamily="18" charset="0"/>
            </a:endParaRPr>
          </a:p>
        </p:txBody>
      </p:sp>
      <p:sp>
        <p:nvSpPr>
          <p:cNvPr id="36874" name="Rectangle 29"/>
          <p:cNvSpPr>
            <a:spLocks noChangeArrowheads="1"/>
          </p:cNvSpPr>
          <p:nvPr/>
        </p:nvSpPr>
        <p:spPr bwMode="auto">
          <a:xfrm>
            <a:off x="4057650" y="26670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0.965 - 0.980</a:t>
            </a:r>
            <a:endParaRPr lang="en-US" sz="1600" b="1">
              <a:solidFill>
                <a:schemeClr val="tx1"/>
              </a:solidFill>
              <a:latin typeface="Tahoma" pitchFamily="34" charset="0"/>
            </a:endParaRPr>
          </a:p>
        </p:txBody>
      </p:sp>
      <p:sp>
        <p:nvSpPr>
          <p:cNvPr id="36875" name="Rectangle 30"/>
          <p:cNvSpPr>
            <a:spLocks noChangeArrowheads="1"/>
          </p:cNvSpPr>
          <p:nvPr/>
        </p:nvSpPr>
        <p:spPr bwMode="auto">
          <a:xfrm>
            <a:off x="533400" y="30226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Ψωμί</a:t>
            </a:r>
            <a:endParaRPr lang="en-US" sz="1600" b="1">
              <a:solidFill>
                <a:schemeClr val="tx1"/>
              </a:solidFill>
              <a:latin typeface="Book Antiqua" pitchFamily="18" charset="0"/>
            </a:endParaRPr>
          </a:p>
        </p:txBody>
      </p:sp>
      <p:sp>
        <p:nvSpPr>
          <p:cNvPr id="36876" name="Rectangle 31"/>
          <p:cNvSpPr>
            <a:spLocks noChangeArrowheads="1"/>
          </p:cNvSpPr>
          <p:nvPr/>
        </p:nvSpPr>
        <p:spPr bwMode="auto">
          <a:xfrm>
            <a:off x="4057650" y="30226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0.900 - 0.850</a:t>
            </a:r>
            <a:endParaRPr lang="en-US" sz="1600" b="1">
              <a:solidFill>
                <a:schemeClr val="tx1"/>
              </a:solidFill>
              <a:latin typeface="Tahoma" pitchFamily="34" charset="0"/>
            </a:endParaRPr>
          </a:p>
        </p:txBody>
      </p:sp>
      <p:sp>
        <p:nvSpPr>
          <p:cNvPr id="36877" name="Rectangle 32"/>
          <p:cNvSpPr>
            <a:spLocks noChangeArrowheads="1"/>
          </p:cNvSpPr>
          <p:nvPr/>
        </p:nvSpPr>
        <p:spPr bwMode="auto">
          <a:xfrm>
            <a:off x="533400" y="33782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Σαλάμι</a:t>
            </a:r>
            <a:endParaRPr lang="en-US" sz="1600" b="1">
              <a:solidFill>
                <a:schemeClr val="tx1"/>
              </a:solidFill>
              <a:latin typeface="Book Antiqua" pitchFamily="18" charset="0"/>
            </a:endParaRPr>
          </a:p>
        </p:txBody>
      </p:sp>
      <p:sp>
        <p:nvSpPr>
          <p:cNvPr id="36878" name="Rectangle 33"/>
          <p:cNvSpPr>
            <a:spLocks noChangeArrowheads="1"/>
          </p:cNvSpPr>
          <p:nvPr/>
        </p:nvSpPr>
        <p:spPr bwMode="auto">
          <a:xfrm>
            <a:off x="4057650" y="33782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0.850 - 0.900</a:t>
            </a:r>
            <a:endParaRPr lang="en-US" sz="1600" b="1">
              <a:solidFill>
                <a:schemeClr val="tx1"/>
              </a:solidFill>
              <a:latin typeface="Tahoma" pitchFamily="34" charset="0"/>
            </a:endParaRPr>
          </a:p>
        </p:txBody>
      </p:sp>
      <p:sp>
        <p:nvSpPr>
          <p:cNvPr id="36879" name="Rectangle 34"/>
          <p:cNvSpPr>
            <a:spLocks noChangeArrowheads="1"/>
          </p:cNvSpPr>
          <p:nvPr/>
        </p:nvSpPr>
        <p:spPr bwMode="auto">
          <a:xfrm>
            <a:off x="533400" y="37465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Μέλι</a:t>
            </a:r>
            <a:endParaRPr lang="en-US" sz="1600" b="1">
              <a:solidFill>
                <a:schemeClr val="tx1"/>
              </a:solidFill>
              <a:latin typeface="Book Antiqua" pitchFamily="18" charset="0"/>
            </a:endParaRPr>
          </a:p>
        </p:txBody>
      </p:sp>
      <p:sp>
        <p:nvSpPr>
          <p:cNvPr id="36880" name="Rectangle 35"/>
          <p:cNvSpPr>
            <a:spLocks noChangeArrowheads="1"/>
          </p:cNvSpPr>
          <p:nvPr/>
        </p:nvSpPr>
        <p:spPr bwMode="auto">
          <a:xfrm>
            <a:off x="4057650" y="37465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0.750 </a:t>
            </a:r>
            <a:endParaRPr lang="en-US" sz="1600" b="1">
              <a:solidFill>
                <a:schemeClr val="tx1"/>
              </a:solidFill>
              <a:latin typeface="Tahoma" pitchFamily="34" charset="0"/>
            </a:endParaRPr>
          </a:p>
        </p:txBody>
      </p:sp>
      <p:sp>
        <p:nvSpPr>
          <p:cNvPr id="36881" name="Rectangle 36"/>
          <p:cNvSpPr>
            <a:spLocks noChangeArrowheads="1"/>
          </p:cNvSpPr>
          <p:nvPr/>
        </p:nvSpPr>
        <p:spPr bwMode="auto">
          <a:xfrm>
            <a:off x="533400" y="41021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Αποξηραμένα φρούτα</a:t>
            </a:r>
            <a:endParaRPr lang="en-US" sz="1600" b="1">
              <a:solidFill>
                <a:schemeClr val="tx1"/>
              </a:solidFill>
              <a:latin typeface="Book Antiqua" pitchFamily="18" charset="0"/>
            </a:endParaRPr>
          </a:p>
        </p:txBody>
      </p:sp>
      <p:sp>
        <p:nvSpPr>
          <p:cNvPr id="36882" name="Rectangle 37"/>
          <p:cNvSpPr>
            <a:spLocks noChangeArrowheads="1"/>
          </p:cNvSpPr>
          <p:nvPr/>
        </p:nvSpPr>
        <p:spPr bwMode="auto">
          <a:xfrm>
            <a:off x="4057650" y="41021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0.600 - 0.750</a:t>
            </a:r>
            <a:endParaRPr lang="en-US" sz="1600" b="1">
              <a:solidFill>
                <a:schemeClr val="tx1"/>
              </a:solidFill>
              <a:latin typeface="Tahoma" pitchFamily="34" charset="0"/>
            </a:endParaRPr>
          </a:p>
        </p:txBody>
      </p:sp>
      <p:sp>
        <p:nvSpPr>
          <p:cNvPr id="36883" name="Rectangle 38"/>
          <p:cNvSpPr>
            <a:spLocks noChangeArrowheads="1"/>
          </p:cNvSpPr>
          <p:nvPr/>
        </p:nvSpPr>
        <p:spPr bwMode="auto">
          <a:xfrm>
            <a:off x="533400" y="44577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Σκόνη γάλακτος</a:t>
            </a:r>
            <a:endParaRPr lang="en-US" sz="1600" b="1">
              <a:solidFill>
                <a:schemeClr val="tx1"/>
              </a:solidFill>
              <a:latin typeface="Book Antiqua" pitchFamily="18" charset="0"/>
            </a:endParaRPr>
          </a:p>
        </p:txBody>
      </p:sp>
      <p:sp>
        <p:nvSpPr>
          <p:cNvPr id="36884" name="Rectangle 39"/>
          <p:cNvSpPr>
            <a:spLocks noChangeArrowheads="1"/>
          </p:cNvSpPr>
          <p:nvPr/>
        </p:nvSpPr>
        <p:spPr bwMode="auto">
          <a:xfrm>
            <a:off x="4057650" y="44577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0.700</a:t>
            </a:r>
            <a:endParaRPr lang="en-US" sz="1600" b="1">
              <a:solidFill>
                <a:schemeClr val="tx1"/>
              </a:solidFill>
              <a:latin typeface="Tahoma" pitchFamily="34" charset="0"/>
            </a:endParaRPr>
          </a:p>
        </p:txBody>
      </p:sp>
      <p:sp>
        <p:nvSpPr>
          <p:cNvPr id="36885" name="Rectangle 40"/>
          <p:cNvSpPr>
            <a:spLocks noChangeArrowheads="1"/>
          </p:cNvSpPr>
          <p:nvPr/>
        </p:nvSpPr>
        <p:spPr bwMode="auto">
          <a:xfrm>
            <a:off x="533400" y="48133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Πάγος (-40</a:t>
            </a:r>
            <a:r>
              <a:rPr lang="el-GR" sz="1600" b="1" baseline="30000">
                <a:solidFill>
                  <a:schemeClr val="tx1"/>
                </a:solidFill>
                <a:latin typeface="Book Antiqua" pitchFamily="18" charset="0"/>
              </a:rPr>
              <a:t>ο</a:t>
            </a:r>
            <a:r>
              <a:rPr lang="en-US" sz="1600" b="1">
                <a:solidFill>
                  <a:schemeClr val="tx1"/>
                </a:solidFill>
                <a:latin typeface="Book Antiqua" pitchFamily="18" charset="0"/>
              </a:rPr>
              <a:t>C)</a:t>
            </a:r>
          </a:p>
        </p:txBody>
      </p:sp>
      <p:sp>
        <p:nvSpPr>
          <p:cNvPr id="36886" name="Rectangle 41"/>
          <p:cNvSpPr>
            <a:spLocks noChangeArrowheads="1"/>
          </p:cNvSpPr>
          <p:nvPr/>
        </p:nvSpPr>
        <p:spPr bwMode="auto">
          <a:xfrm>
            <a:off x="4057650" y="48133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0.680</a:t>
            </a:r>
            <a:endParaRPr lang="en-US" sz="1600" b="1">
              <a:solidFill>
                <a:schemeClr val="tx1"/>
              </a:solidFill>
              <a:latin typeface="Tahoma" pitchFamily="34" charset="0"/>
            </a:endParaRPr>
          </a:p>
        </p:txBody>
      </p:sp>
      <p:sp>
        <p:nvSpPr>
          <p:cNvPr id="36887" name="Rectangle 42"/>
          <p:cNvSpPr>
            <a:spLocks noChangeArrowheads="1"/>
          </p:cNvSpPr>
          <p:nvPr/>
        </p:nvSpPr>
        <p:spPr bwMode="auto">
          <a:xfrm>
            <a:off x="533400" y="196850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Γάλα - Φρούτα - Λαχανικά</a:t>
            </a:r>
            <a:endParaRPr lang="en-US" sz="1600" b="1">
              <a:solidFill>
                <a:schemeClr val="tx1"/>
              </a:solidFill>
              <a:latin typeface="Book Antiqua" pitchFamily="18" charset="0"/>
            </a:endParaRPr>
          </a:p>
        </p:txBody>
      </p:sp>
      <p:sp>
        <p:nvSpPr>
          <p:cNvPr id="36888" name="Rectangle 43"/>
          <p:cNvSpPr>
            <a:spLocks noChangeArrowheads="1"/>
          </p:cNvSpPr>
          <p:nvPr/>
        </p:nvSpPr>
        <p:spPr bwMode="auto">
          <a:xfrm>
            <a:off x="4057650" y="196850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0.995 - 0.998</a:t>
            </a:r>
            <a:endParaRPr lang="en-US" sz="1600" b="1">
              <a:solidFill>
                <a:schemeClr val="tx1"/>
              </a:solidFill>
              <a:latin typeface="Tahoma" pitchFamily="34" charset="0"/>
            </a:endParaRPr>
          </a:p>
        </p:txBody>
      </p:sp>
      <p:sp>
        <p:nvSpPr>
          <p:cNvPr id="36889" name="Rectangle 45"/>
          <p:cNvSpPr>
            <a:spLocks noChangeArrowheads="1"/>
          </p:cNvSpPr>
          <p:nvPr/>
        </p:nvSpPr>
        <p:spPr bwMode="auto">
          <a:xfrm>
            <a:off x="533400" y="5175250"/>
            <a:ext cx="2946400" cy="304800"/>
          </a:xfrm>
          <a:prstGeom prst="rect">
            <a:avLst/>
          </a:prstGeom>
          <a:noFill/>
          <a:ln w="9525">
            <a:noFill/>
            <a:miter lim="800000"/>
            <a:headEnd/>
            <a:tailEnd/>
          </a:ln>
        </p:spPr>
        <p:txBody>
          <a:bodyPr anchor="ctr"/>
          <a:lstStyle/>
          <a:p>
            <a:pPr algn="l"/>
            <a:r>
              <a:rPr lang="el-GR" sz="1600" b="1">
                <a:solidFill>
                  <a:schemeClr val="tx1"/>
                </a:solidFill>
                <a:latin typeface="Book Antiqua" pitchFamily="18" charset="0"/>
              </a:rPr>
              <a:t>Ζυμαρικά</a:t>
            </a:r>
            <a:endParaRPr lang="en-US" sz="1600" b="1">
              <a:solidFill>
                <a:schemeClr val="tx1"/>
              </a:solidFill>
              <a:latin typeface="Book Antiqua" pitchFamily="18" charset="0"/>
            </a:endParaRPr>
          </a:p>
        </p:txBody>
      </p:sp>
      <p:sp>
        <p:nvSpPr>
          <p:cNvPr id="36890" name="Rectangle 46"/>
          <p:cNvSpPr>
            <a:spLocks noChangeArrowheads="1"/>
          </p:cNvSpPr>
          <p:nvPr/>
        </p:nvSpPr>
        <p:spPr bwMode="auto">
          <a:xfrm>
            <a:off x="4057650" y="5175250"/>
            <a:ext cx="1735138" cy="304800"/>
          </a:xfrm>
          <a:prstGeom prst="rect">
            <a:avLst/>
          </a:prstGeom>
          <a:noFill/>
          <a:ln w="9525">
            <a:noFill/>
            <a:miter lim="800000"/>
            <a:headEnd/>
            <a:tailEnd/>
          </a:ln>
        </p:spPr>
        <p:txBody>
          <a:bodyPr anchor="ctr"/>
          <a:lstStyle/>
          <a:p>
            <a:pPr algn="l"/>
            <a:r>
              <a:rPr lang="el-GR" sz="1600" b="1">
                <a:solidFill>
                  <a:schemeClr val="tx1"/>
                </a:solidFill>
                <a:latin typeface="Tahoma" pitchFamily="34" charset="0"/>
              </a:rPr>
              <a:t>0.20 - 0.60</a:t>
            </a:r>
            <a:endParaRPr lang="en-US" sz="1600" b="1">
              <a:solidFill>
                <a:schemeClr val="tx1"/>
              </a:solidFill>
              <a:latin typeface="Tahoma" pitchFamily="34" charset="0"/>
            </a:endParaRPr>
          </a:p>
        </p:txBody>
      </p:sp>
      <p:sp>
        <p:nvSpPr>
          <p:cNvPr id="27" name="26 - TextBox"/>
          <p:cNvSpPr txBox="1"/>
          <p:nvPr/>
        </p:nvSpPr>
        <p:spPr>
          <a:xfrm>
            <a:off x="395536" y="5805264"/>
            <a:ext cx="8352928" cy="830997"/>
          </a:xfrm>
          <a:prstGeom prst="rect">
            <a:avLst/>
          </a:prstGeom>
          <a:noFill/>
        </p:spPr>
        <p:txBody>
          <a:bodyPr wrap="square" rtlCol="0">
            <a:spAutoFit/>
          </a:bodyPr>
          <a:lstStyle/>
          <a:p>
            <a:r>
              <a:rPr lang="el-GR" dirty="0" smtClean="0"/>
              <a:t>Όσο πιο &lt;1 είναι η </a:t>
            </a:r>
            <a:r>
              <a:rPr lang="en-US" dirty="0" smtClean="0"/>
              <a:t>a</a:t>
            </a:r>
            <a:r>
              <a:rPr lang="en-US" baseline="-25000" dirty="0" smtClean="0"/>
              <a:t>w</a:t>
            </a:r>
            <a:r>
              <a:rPr lang="en-US" dirty="0" smtClean="0"/>
              <a:t> </a:t>
            </a:r>
            <a:r>
              <a:rPr lang="el-GR" dirty="0" smtClean="0"/>
              <a:t>τόσο λιγότερο ευνοϊκό είναι το περιβάλλον για την ανάπτυξη του μικροοργανισμού</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419872" y="764704"/>
            <a:ext cx="5040560" cy="5865379"/>
          </a:xfrm>
          <a:prstGeom prst="rect">
            <a:avLst/>
          </a:prstGeom>
          <a:noFill/>
          <a:ln w="9525">
            <a:noFill/>
            <a:miter lim="800000"/>
            <a:headEnd/>
            <a:tailEnd/>
          </a:ln>
        </p:spPr>
      </p:pic>
      <p:sp>
        <p:nvSpPr>
          <p:cNvPr id="3" name="2 - TextBox"/>
          <p:cNvSpPr txBox="1"/>
          <p:nvPr/>
        </p:nvSpPr>
        <p:spPr>
          <a:xfrm>
            <a:off x="179512" y="1916833"/>
            <a:ext cx="3312368" cy="2062103"/>
          </a:xfrm>
          <a:prstGeom prst="rect">
            <a:avLst/>
          </a:prstGeom>
          <a:noFill/>
        </p:spPr>
        <p:txBody>
          <a:bodyPr wrap="square" rtlCol="0">
            <a:spAutoFit/>
          </a:bodyPr>
          <a:lstStyle/>
          <a:p>
            <a:r>
              <a:rPr lang="el-GR" sz="3200" dirty="0" smtClean="0"/>
              <a:t>Όρια ανάπτυξης μικροοργανισμών σε διαφορετικές τιμές </a:t>
            </a:r>
            <a:r>
              <a:rPr lang="en-US" sz="3200" b="1" dirty="0" smtClean="0"/>
              <a:t>a</a:t>
            </a:r>
            <a:r>
              <a:rPr lang="en-US" sz="3200" b="1" baseline="-25000" dirty="0" smtClean="0"/>
              <a:t>w</a:t>
            </a:r>
            <a:endParaRPr lang="el-GR" sz="3200" b="1" baseline="-25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483768" y="401962"/>
          <a:ext cx="6480719" cy="6456038"/>
        </p:xfrm>
        <a:graphic>
          <a:graphicData uri="http://schemas.openxmlformats.org/drawingml/2006/table">
            <a:tbl>
              <a:tblPr/>
              <a:tblGrid>
                <a:gridCol w="2168711"/>
                <a:gridCol w="1070943"/>
                <a:gridCol w="2168711"/>
                <a:gridCol w="1072354"/>
              </a:tblGrid>
              <a:tr h="280032">
                <a:tc>
                  <a:txBody>
                    <a:bodyPr/>
                    <a:lstStyle/>
                    <a:p>
                      <a:pPr algn="ctr">
                        <a:spcAft>
                          <a:spcPts val="0"/>
                        </a:spcAft>
                      </a:pPr>
                      <a:r>
                        <a:rPr lang="el-GR" sz="1400" b="1" dirty="0">
                          <a:latin typeface="Times New Roman"/>
                          <a:ea typeface="Times New Roman"/>
                          <a:cs typeface="Times New Roman"/>
                        </a:rPr>
                        <a:t>Προϊόντα ζωικής προέλευσης</a:t>
                      </a:r>
                      <a:endParaRPr lang="el-GR" sz="14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b="1" dirty="0">
                          <a:latin typeface="Times New Roman"/>
                          <a:ea typeface="Times New Roman"/>
                          <a:cs typeface="Times New Roman"/>
                        </a:rPr>
                        <a:t>a</a:t>
                      </a:r>
                      <a:r>
                        <a:rPr lang="en-GB" sz="1400" b="1" baseline="-25000" dirty="0">
                          <a:latin typeface="Times New Roman"/>
                          <a:ea typeface="Times New Roman"/>
                          <a:cs typeface="Times New Roman"/>
                        </a:rPr>
                        <a:t>w</a:t>
                      </a:r>
                      <a:endParaRPr lang="el-GR" sz="14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l-GR" sz="1400" b="1" dirty="0">
                          <a:latin typeface="Times New Roman"/>
                          <a:ea typeface="Times New Roman"/>
                          <a:cs typeface="Times New Roman"/>
                        </a:rPr>
                        <a:t>Προϊόντα φυτικής προέλευσης</a:t>
                      </a:r>
                      <a:endParaRPr lang="el-GR" sz="14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400" b="1" dirty="0">
                          <a:latin typeface="Times New Roman"/>
                          <a:ea typeface="Times New Roman"/>
                          <a:cs typeface="Times New Roman"/>
                        </a:rPr>
                        <a:t>a</a:t>
                      </a:r>
                      <a:r>
                        <a:rPr lang="en-GB" sz="1400" b="1" baseline="-25000" dirty="0">
                          <a:latin typeface="Times New Roman"/>
                          <a:ea typeface="Times New Roman"/>
                          <a:cs typeface="Times New Roman"/>
                        </a:rPr>
                        <a:t>w</a:t>
                      </a:r>
                      <a:endParaRPr lang="el-GR" sz="14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0032">
                <a:tc>
                  <a:txBody>
                    <a:bodyPr/>
                    <a:lstStyle/>
                    <a:p>
                      <a:pPr algn="ctr">
                        <a:spcAft>
                          <a:spcPts val="0"/>
                        </a:spcAft>
                      </a:pPr>
                      <a:r>
                        <a:rPr lang="el-GR" sz="1200" dirty="0">
                          <a:latin typeface="Times New Roman"/>
                          <a:ea typeface="Times New Roman"/>
                          <a:cs typeface="Times New Roman"/>
                        </a:rPr>
                        <a:t>Φρέσκα κρέατα, πουλερικά, ψάρια</a:t>
                      </a: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l-GR" sz="1200" dirty="0">
                          <a:latin typeface="Times New Roman"/>
                          <a:ea typeface="Times New Roman"/>
                          <a:cs typeface="Times New Roman"/>
                        </a:rPr>
                        <a:t>0,99 – 1,00</a:t>
                      </a: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Πουτίγκες</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0,97 – 0,99</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l-GR" sz="1200" dirty="0">
                          <a:latin typeface="Times New Roman"/>
                          <a:ea typeface="Times New Roman"/>
                          <a:cs typeface="Times New Roman"/>
                        </a:rPr>
                        <a:t>Λουκάνικα</a:t>
                      </a: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l-GR" sz="1200" dirty="0">
                          <a:latin typeface="Times New Roman"/>
                          <a:ea typeface="Times New Roman"/>
                          <a:cs typeface="Times New Roman"/>
                        </a:rPr>
                        <a:t>0,96</a:t>
                      </a: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Πουτίγκα με δαμάσκηνα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0,80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l-GR" sz="1200">
                          <a:latin typeface="Times New Roman"/>
                          <a:ea typeface="Times New Roman"/>
                          <a:cs typeface="Times New Roman"/>
                        </a:rPr>
                        <a:t>Σαλάμι</a:t>
                      </a: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l-GR" sz="1200" dirty="0">
                          <a:latin typeface="Times New Roman"/>
                          <a:ea typeface="Times New Roman"/>
                          <a:cs typeface="Times New Roman"/>
                        </a:rPr>
                        <a:t>0,82</a:t>
                      </a: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Ζάχαρη</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0,19</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Χαβιάρι</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0,92</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Καραμελωμένα</a:t>
                      </a:r>
                      <a:r>
                        <a:rPr lang="en-GB" sz="1200" dirty="0">
                          <a:latin typeface="Times New Roman"/>
                          <a:ea typeface="Times New Roman"/>
                          <a:cs typeface="Times New Roman"/>
                        </a:rPr>
                        <a:t> </a:t>
                      </a:r>
                      <a:r>
                        <a:rPr lang="en-GB" sz="1200" dirty="0" err="1">
                          <a:latin typeface="Times New Roman"/>
                          <a:ea typeface="Times New Roman"/>
                          <a:cs typeface="Times New Roman"/>
                        </a:rPr>
                        <a:t>γλυκά</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0,30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Τυριά</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0,95 – 1,00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Τριμμένο</a:t>
                      </a:r>
                      <a:r>
                        <a:rPr lang="en-GB" sz="1200" dirty="0">
                          <a:latin typeface="Times New Roman"/>
                          <a:ea typeface="Times New Roman"/>
                          <a:cs typeface="Times New Roman"/>
                        </a:rPr>
                        <a:t> </a:t>
                      </a:r>
                      <a:r>
                        <a:rPr lang="en-GB" sz="1200" dirty="0" err="1">
                          <a:latin typeface="Times New Roman"/>
                          <a:ea typeface="Times New Roman"/>
                          <a:cs typeface="Times New Roman"/>
                        </a:rPr>
                        <a:t>αμύγδαλο</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0,75</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Αυγά</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0,97</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Καραμέλα</a:t>
                      </a:r>
                      <a:r>
                        <a:rPr lang="en-GB" sz="1200" dirty="0">
                          <a:latin typeface="Times New Roman"/>
                          <a:ea typeface="Times New Roman"/>
                          <a:cs typeface="Times New Roman"/>
                        </a:rPr>
                        <a:t> </a:t>
                      </a:r>
                      <a:r>
                        <a:rPr lang="en-GB" sz="1200" dirty="0" err="1">
                          <a:latin typeface="Times New Roman"/>
                          <a:ea typeface="Times New Roman"/>
                          <a:cs typeface="Times New Roman"/>
                        </a:rPr>
                        <a:t>βουτύρου</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0,60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Συντηρημένα κρέατα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0,87 – 0,95</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Μαρμελάδες</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0,75 – 0,80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Γάλα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0,11</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Ζελέ</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0,82 – 0,94</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Ζαχαρούχο γάλα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0,83</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Ρύζι</a:t>
                      </a:r>
                      <a:r>
                        <a:rPr lang="en-GB" sz="1200" dirty="0">
                          <a:latin typeface="Times New Roman"/>
                          <a:ea typeface="Times New Roman"/>
                          <a:cs typeface="Times New Roman"/>
                        </a:rPr>
                        <a:t> </a:t>
                      </a:r>
                      <a:r>
                        <a:rPr lang="en-GB" sz="1200" dirty="0" err="1">
                          <a:latin typeface="Times New Roman"/>
                          <a:ea typeface="Times New Roman"/>
                          <a:cs typeface="Times New Roman"/>
                        </a:rPr>
                        <a:t>ωμό</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0,80 – 0,87</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Γάλα σκόνη</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0,20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Αλεύρι</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0,67 – 0,87</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Τυρί παρμεζάνα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0,68 – 0,76</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Δημητριακά</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0,10 – 0,20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Τυρί κίτρινο ωριμασμένο </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0,85</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Βρώμη</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0,65</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Τυρί κρέμα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0,95</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Δημητριακά πρωινού</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0,20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Μέλι</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0,75</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Πατατάκια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0,08</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Αποξηραμένο αυγό</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0,40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Αποξηραμένα φρούτα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0,55 – 0,80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Αφυδατωμένο γάλα (σκόνη)</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0,20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Ξηροί καρποί</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0,65</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32">
                <a:tc gridSpan="2">
                  <a:txBody>
                    <a:bodyPr/>
                    <a:lstStyle/>
                    <a:p>
                      <a:pPr algn="ctr">
                        <a:lnSpc>
                          <a:spcPct val="120000"/>
                        </a:lnSpc>
                        <a:spcAft>
                          <a:spcPts val="0"/>
                        </a:spcAft>
                      </a:pPr>
                      <a:r>
                        <a:rPr lang="el-GR" sz="1200" b="1">
                          <a:latin typeface="Times New Roman"/>
                          <a:ea typeface="Times New Roman"/>
                          <a:cs typeface="Times New Roman"/>
                        </a:rPr>
                        <a:t>Προϊόντα φυτικής προέλευσης</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l-GR"/>
                    </a:p>
                  </a:txBody>
                  <a:tcPr/>
                </a:tc>
                <a:tc>
                  <a:txBody>
                    <a:bodyPr/>
                    <a:lstStyle/>
                    <a:p>
                      <a:pPr algn="ctr">
                        <a:spcAft>
                          <a:spcPts val="0"/>
                        </a:spcAft>
                      </a:pPr>
                      <a:r>
                        <a:rPr lang="en-GB" sz="1200">
                          <a:latin typeface="Times New Roman"/>
                          <a:ea typeface="Times New Roman"/>
                          <a:cs typeface="Times New Roman"/>
                        </a:rPr>
                        <a:t>Συμπυκνωμένοι χυμοί φρούτων </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0,79 – 0,84</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Φρέσκα φρούτα &amp; λαχανικά</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0,97 – 1,00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Φυστικοβούτυρο</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0,70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Αποξηραμένα λαχανικά</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0,20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Σάλτσα σόγιας</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0,80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Ψωμί</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~0,96</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Μπαχαρικά</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0,50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Λευκό ψωμί</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0,94 – 0,97</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Κακάο</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0,40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Κόρα ψωμιού</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0,30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Καφές</a:t>
                      </a:r>
                      <a:r>
                        <a:rPr lang="en-GB" sz="1200" dirty="0">
                          <a:latin typeface="Times New Roman"/>
                          <a:ea typeface="Times New Roman"/>
                          <a:cs typeface="Times New Roman"/>
                        </a:rPr>
                        <a:t> </a:t>
                      </a:r>
                      <a:r>
                        <a:rPr lang="en-GB" sz="1200" dirty="0" err="1">
                          <a:latin typeface="Times New Roman"/>
                          <a:ea typeface="Times New Roman"/>
                          <a:cs typeface="Times New Roman"/>
                        </a:rPr>
                        <a:t>κονιορτοποιημένος</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0,20</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Κρακεράκια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0,10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Σιρόπι</a:t>
                      </a:r>
                      <a:r>
                        <a:rPr lang="en-GB" sz="1200" dirty="0">
                          <a:latin typeface="Times New Roman"/>
                          <a:ea typeface="Times New Roman"/>
                          <a:cs typeface="Times New Roman"/>
                        </a:rPr>
                        <a:t> </a:t>
                      </a:r>
                      <a:r>
                        <a:rPr lang="en-GB" sz="1200" dirty="0" err="1">
                          <a:latin typeface="Times New Roman"/>
                          <a:ea typeface="Times New Roman"/>
                          <a:cs typeface="Times New Roman"/>
                        </a:rPr>
                        <a:t>σφενδάμου</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0,85</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38">
                <a:tc>
                  <a:txBody>
                    <a:bodyPr/>
                    <a:lstStyle/>
                    <a:p>
                      <a:pPr algn="ctr">
                        <a:lnSpc>
                          <a:spcPct val="120000"/>
                        </a:lnSpc>
                        <a:spcAft>
                          <a:spcPts val="0"/>
                        </a:spcAft>
                      </a:pPr>
                      <a:r>
                        <a:rPr lang="en-GB" sz="1200">
                          <a:latin typeface="Times New Roman"/>
                          <a:ea typeface="Times New Roman"/>
                          <a:cs typeface="Times New Roman"/>
                        </a:rPr>
                        <a:t>Μπισκότα</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0,20-0,30</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Πάστα</a:t>
                      </a:r>
                      <a:r>
                        <a:rPr lang="en-GB" sz="1200" dirty="0">
                          <a:latin typeface="Times New Roman"/>
                          <a:ea typeface="Times New Roman"/>
                          <a:cs typeface="Times New Roman"/>
                        </a:rPr>
                        <a:t> </a:t>
                      </a:r>
                      <a:r>
                        <a:rPr lang="en-GB" sz="1200" dirty="0" err="1">
                          <a:latin typeface="Times New Roman"/>
                          <a:ea typeface="Times New Roman"/>
                          <a:cs typeface="Times New Roman"/>
                        </a:rPr>
                        <a:t>από</a:t>
                      </a:r>
                      <a:r>
                        <a:rPr lang="en-GB" sz="1200" dirty="0">
                          <a:latin typeface="Times New Roman"/>
                          <a:ea typeface="Times New Roman"/>
                          <a:cs typeface="Times New Roman"/>
                        </a:rPr>
                        <a:t> </a:t>
                      </a:r>
                      <a:r>
                        <a:rPr lang="en-GB" sz="1200" dirty="0" err="1">
                          <a:latin typeface="Times New Roman"/>
                          <a:ea typeface="Times New Roman"/>
                          <a:cs typeface="Times New Roman"/>
                        </a:rPr>
                        <a:t>κόκκινα</a:t>
                      </a:r>
                      <a:r>
                        <a:rPr lang="en-GB" sz="1200" dirty="0">
                          <a:latin typeface="Times New Roman"/>
                          <a:ea typeface="Times New Roman"/>
                          <a:cs typeface="Times New Roman"/>
                        </a:rPr>
                        <a:t> </a:t>
                      </a:r>
                      <a:r>
                        <a:rPr lang="en-GB" sz="1200" dirty="0" err="1">
                          <a:latin typeface="Times New Roman"/>
                          <a:ea typeface="Times New Roman"/>
                          <a:cs typeface="Times New Roman"/>
                        </a:rPr>
                        <a:t>φασόλια</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0,93</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Κέικ</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0,90 – 0,94</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Γλάσο κέικ</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0,76 – 0,84</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018">
                <a:tc>
                  <a:txBody>
                    <a:bodyPr/>
                    <a:lstStyle/>
                    <a:p>
                      <a:pPr algn="ctr">
                        <a:lnSpc>
                          <a:spcPct val="120000"/>
                        </a:lnSpc>
                        <a:spcAft>
                          <a:spcPts val="0"/>
                        </a:spcAft>
                      </a:pPr>
                      <a:r>
                        <a:rPr lang="en-GB" sz="1200">
                          <a:latin typeface="Times New Roman"/>
                          <a:ea typeface="Times New Roman"/>
                          <a:cs typeface="Times New Roman"/>
                        </a:rPr>
                        <a:t>Κέικ φρούτων</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a:latin typeface="Times New Roman"/>
                          <a:ea typeface="Times New Roman"/>
                          <a:cs typeface="Times New Roman"/>
                        </a:rPr>
                        <a:t>0,73 – 0,83</a:t>
                      </a:r>
                      <a:endParaRPr lang="el-GR" sz="120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err="1">
                          <a:latin typeface="Times New Roman"/>
                          <a:ea typeface="Times New Roman"/>
                          <a:cs typeface="Times New Roman"/>
                        </a:rPr>
                        <a:t>Σάλτσα</a:t>
                      </a:r>
                      <a:r>
                        <a:rPr lang="en-GB" sz="1200" dirty="0">
                          <a:latin typeface="Times New Roman"/>
                          <a:ea typeface="Times New Roman"/>
                          <a:cs typeface="Times New Roman"/>
                        </a:rPr>
                        <a:t> </a:t>
                      </a:r>
                      <a:r>
                        <a:rPr lang="en-GB" sz="1200" dirty="0" err="1">
                          <a:latin typeface="Times New Roman"/>
                          <a:ea typeface="Times New Roman"/>
                          <a:cs typeface="Times New Roman"/>
                        </a:rPr>
                        <a:t>σοκολάτας</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200" dirty="0">
                          <a:latin typeface="Times New Roman"/>
                          <a:ea typeface="Times New Roman"/>
                          <a:cs typeface="Times New Roman"/>
                        </a:rPr>
                        <a:t>0,83</a:t>
                      </a:r>
                      <a:endParaRPr lang="el-GR" sz="1200" dirty="0">
                        <a:latin typeface="Times New Roman"/>
                        <a:ea typeface="Times New Roman"/>
                        <a:cs typeface="Times New Roman"/>
                      </a:endParaRPr>
                    </a:p>
                  </a:txBody>
                  <a:tcPr marL="30412" marR="3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 Ορθογώνιο"/>
          <p:cNvSpPr/>
          <p:nvPr/>
        </p:nvSpPr>
        <p:spPr>
          <a:xfrm>
            <a:off x="179512" y="836712"/>
            <a:ext cx="2304256" cy="1584176"/>
          </a:xfrm>
          <a:prstGeom prst="rect">
            <a:avLst/>
          </a:prstGeom>
        </p:spPr>
        <p:txBody>
          <a:bodyPr wrap="square">
            <a:spAutoFit/>
          </a:bodyPr>
          <a:lstStyle/>
          <a:p>
            <a:r>
              <a:rPr lang="el-GR" b="1" dirty="0" smtClean="0"/>
              <a:t>ΤΙΜΕΣ </a:t>
            </a:r>
            <a:r>
              <a:rPr lang="en-GB" b="1" dirty="0" smtClean="0"/>
              <a:t>a</a:t>
            </a:r>
            <a:r>
              <a:rPr lang="en-GB" b="1" baseline="-25000" dirty="0" smtClean="0"/>
              <a:t>w</a:t>
            </a:r>
            <a:r>
              <a:rPr lang="el-GR" b="1" dirty="0" smtClean="0"/>
              <a:t> ΓΙΑ ΔΙΑΦΟΡΕΣ ΚΑΤΗΓΟΡΙΕΣ ΤΡΟΦΙΜΩΝ</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Ενδογενείς παράγοντες</a:t>
            </a:r>
            <a:endParaRPr lang="el-GR" dirty="0"/>
          </a:p>
        </p:txBody>
      </p:sp>
      <p:sp>
        <p:nvSpPr>
          <p:cNvPr id="3" name="2 - Θέση περιεχομένου"/>
          <p:cNvSpPr>
            <a:spLocks noGrp="1"/>
          </p:cNvSpPr>
          <p:nvPr>
            <p:ph idx="1"/>
          </p:nvPr>
        </p:nvSpPr>
        <p:spPr/>
        <p:txBody>
          <a:bodyPr/>
          <a:lstStyle/>
          <a:p>
            <a:pPr marL="566928" indent="-457200">
              <a:buFont typeface="+mj-lt"/>
              <a:buAutoNum type="arabicPeriod"/>
            </a:pPr>
            <a:r>
              <a:rPr lang="el-GR" dirty="0" err="1" smtClean="0"/>
              <a:t>Ενεργότητα</a:t>
            </a:r>
            <a:r>
              <a:rPr lang="el-GR" dirty="0" smtClean="0"/>
              <a:t> νερού </a:t>
            </a:r>
            <a:r>
              <a:rPr lang="en-US" dirty="0" smtClean="0"/>
              <a:t>a</a:t>
            </a:r>
            <a:r>
              <a:rPr lang="en-US" baseline="-25000" dirty="0" smtClean="0"/>
              <a:t>w</a:t>
            </a:r>
            <a:endParaRPr lang="el-GR" baseline="-25000" dirty="0" smtClean="0"/>
          </a:p>
          <a:p>
            <a:pPr marL="566928" indent="-457200">
              <a:buFont typeface="+mj-lt"/>
              <a:buAutoNum type="arabicPeriod"/>
            </a:pPr>
            <a:r>
              <a:rPr lang="en-US" dirty="0" smtClean="0"/>
              <a:t>pH </a:t>
            </a:r>
          </a:p>
          <a:p>
            <a:pPr marL="566928" indent="-457200">
              <a:buFont typeface="+mj-lt"/>
              <a:buAutoNum type="arabicPeriod"/>
            </a:pPr>
            <a:r>
              <a:rPr lang="el-GR" dirty="0" smtClean="0"/>
              <a:t>Θρεπτικά συστατικά</a:t>
            </a:r>
          </a:p>
          <a:p>
            <a:pPr marL="566928" indent="-457200">
              <a:buFont typeface="+mj-lt"/>
              <a:buAutoNum type="arabicPeriod"/>
            </a:pPr>
            <a:r>
              <a:rPr lang="el-GR" dirty="0" smtClean="0"/>
              <a:t>Δυναμικό οξειδοαναγωγής</a:t>
            </a:r>
          </a:p>
          <a:p>
            <a:pPr marL="566928" indent="-457200">
              <a:buFont typeface="+mj-lt"/>
              <a:buAutoNum type="arabicPeriod"/>
            </a:pPr>
            <a:r>
              <a:rPr lang="el-GR" dirty="0" err="1" smtClean="0"/>
              <a:t>Αντιμικροβιακές</a:t>
            </a:r>
            <a:r>
              <a:rPr lang="el-GR" dirty="0" smtClean="0"/>
              <a:t> ενώσεις που περιέχονται στα τρόφιμα</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Image result for water activity"/>
          <p:cNvPicPr>
            <a:picLocks noChangeAspect="1" noChangeArrowheads="1"/>
          </p:cNvPicPr>
          <p:nvPr/>
        </p:nvPicPr>
        <p:blipFill>
          <a:blip r:embed="rId2" cstate="print"/>
          <a:srcRect/>
          <a:stretch>
            <a:fillRect/>
          </a:stretch>
        </p:blipFill>
        <p:spPr bwMode="auto">
          <a:xfrm>
            <a:off x="323528" y="2852936"/>
            <a:ext cx="8162925" cy="3371851"/>
          </a:xfrm>
          <a:prstGeom prst="rect">
            <a:avLst/>
          </a:prstGeom>
          <a:noFill/>
        </p:spPr>
      </p:pic>
      <p:sp>
        <p:nvSpPr>
          <p:cNvPr id="3" name="2 - TextBox"/>
          <p:cNvSpPr txBox="1"/>
          <p:nvPr/>
        </p:nvSpPr>
        <p:spPr>
          <a:xfrm>
            <a:off x="467544" y="620689"/>
            <a:ext cx="8496944" cy="2062103"/>
          </a:xfrm>
          <a:prstGeom prst="rect">
            <a:avLst/>
          </a:prstGeom>
          <a:noFill/>
        </p:spPr>
        <p:txBody>
          <a:bodyPr wrap="square" rtlCol="0">
            <a:spAutoFit/>
          </a:bodyPr>
          <a:lstStyle/>
          <a:p>
            <a:r>
              <a:rPr lang="el-GR" sz="3200" dirty="0" smtClean="0"/>
              <a:t>Παραδείγματα τροφίμων στα οποία μπορούν να αναπτυχθούν διαφορετικές κατηγορίες </a:t>
            </a:r>
          </a:p>
          <a:p>
            <a:r>
              <a:rPr lang="el-GR" sz="3200" dirty="0" smtClean="0"/>
              <a:t>μικροοργανισμών ανάλογα με τα όρια ανάπτυξης τους σε διαφορετικές τιμές </a:t>
            </a:r>
            <a:r>
              <a:rPr lang="en-US" sz="3200" b="1" dirty="0" smtClean="0"/>
              <a:t>a</a:t>
            </a:r>
            <a:r>
              <a:rPr lang="en-US" sz="3200" b="1" baseline="-25000" dirty="0" smtClean="0"/>
              <a:t>w</a:t>
            </a:r>
            <a:endParaRPr lang="el-GR" sz="32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3568" y="1844824"/>
            <a:ext cx="2143125" cy="46672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275856" y="1844824"/>
            <a:ext cx="2695575" cy="30670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228184" y="1844824"/>
            <a:ext cx="2438400" cy="3771900"/>
          </a:xfrm>
          <a:prstGeom prst="rect">
            <a:avLst/>
          </a:prstGeom>
          <a:noFill/>
          <a:ln w="9525">
            <a:noFill/>
            <a:miter lim="800000"/>
            <a:headEnd/>
            <a:tailEnd/>
          </a:ln>
        </p:spPr>
      </p:pic>
      <p:sp>
        <p:nvSpPr>
          <p:cNvPr id="5" name="4 - Τίτλος"/>
          <p:cNvSpPr>
            <a:spLocks noGrp="1"/>
          </p:cNvSpPr>
          <p:nvPr>
            <p:ph type="title"/>
          </p:nvPr>
        </p:nvSpPr>
        <p:spPr>
          <a:xfrm>
            <a:off x="179512" y="692696"/>
            <a:ext cx="8676456" cy="864096"/>
          </a:xfrm>
        </p:spPr>
        <p:txBody>
          <a:bodyPr>
            <a:normAutofit fontScale="90000"/>
          </a:bodyPr>
          <a:lstStyle/>
          <a:p>
            <a:r>
              <a:rPr lang="el-GR" dirty="0" smtClean="0"/>
              <a:t>Τρόποι ρύθμισης (μείωσης) της </a:t>
            </a:r>
            <a:r>
              <a:rPr lang="el-GR" dirty="0" err="1" smtClean="0"/>
              <a:t>ενεργότητας</a:t>
            </a:r>
            <a:r>
              <a:rPr lang="el-GR" dirty="0" smtClean="0"/>
              <a:t> νερού στα τρόφιμα</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908720"/>
            <a:ext cx="4032448" cy="576064"/>
          </a:xfrm>
        </p:spPr>
        <p:txBody>
          <a:bodyPr>
            <a:normAutofit fontScale="90000"/>
          </a:bodyPr>
          <a:lstStyle/>
          <a:p>
            <a:r>
              <a:rPr lang="en-US" dirty="0" smtClean="0"/>
              <a:t>a</a:t>
            </a:r>
            <a:r>
              <a:rPr lang="en-US" baseline="-25000" dirty="0" smtClean="0"/>
              <a:t>w</a:t>
            </a:r>
            <a:r>
              <a:rPr lang="en-US" dirty="0" smtClean="0"/>
              <a:t> </a:t>
            </a:r>
            <a:r>
              <a:rPr lang="el-GR" dirty="0" smtClean="0"/>
              <a:t>και </a:t>
            </a:r>
            <a:r>
              <a:rPr lang="en-US" dirty="0" err="1" smtClean="0"/>
              <a:t>NaCl</a:t>
            </a:r>
            <a:endParaRPr lang="el-GR" dirty="0"/>
          </a:p>
        </p:txBody>
      </p:sp>
      <p:sp>
        <p:nvSpPr>
          <p:cNvPr id="3" name="2 - Θέση περιεχομένου"/>
          <p:cNvSpPr>
            <a:spLocks noGrp="1"/>
          </p:cNvSpPr>
          <p:nvPr>
            <p:ph idx="1"/>
          </p:nvPr>
        </p:nvSpPr>
        <p:spPr>
          <a:xfrm>
            <a:off x="457200" y="2249424"/>
            <a:ext cx="3754760" cy="4275920"/>
          </a:xfrm>
        </p:spPr>
        <p:txBody>
          <a:bodyPr>
            <a:normAutofit/>
          </a:bodyPr>
          <a:lstStyle/>
          <a:p>
            <a:r>
              <a:rPr lang="el-GR" dirty="0" smtClean="0"/>
              <a:t>Η προσθήκη αλατιού </a:t>
            </a:r>
            <a:r>
              <a:rPr lang="en-US" dirty="0" smtClean="0"/>
              <a:t>(</a:t>
            </a:r>
            <a:r>
              <a:rPr lang="en-US" dirty="0" err="1" smtClean="0"/>
              <a:t>NaCl</a:t>
            </a:r>
            <a:r>
              <a:rPr lang="en-US" dirty="0" smtClean="0"/>
              <a:t>) </a:t>
            </a:r>
            <a:r>
              <a:rPr lang="el-GR" dirty="0" smtClean="0"/>
              <a:t>μειώνει την </a:t>
            </a:r>
            <a:r>
              <a:rPr lang="el-GR" dirty="0" err="1" smtClean="0"/>
              <a:t>ενεργότητα</a:t>
            </a:r>
            <a:r>
              <a:rPr lang="el-GR" dirty="0" smtClean="0"/>
              <a:t> νερού και μειώνει την μικροβιακή ανάπτυξη (τρόπος συντήρησης τροφίμων)</a:t>
            </a:r>
            <a:endParaRPr lang="el-GR" dirty="0"/>
          </a:p>
        </p:txBody>
      </p:sp>
      <p:pic>
        <p:nvPicPr>
          <p:cNvPr id="91138" name="Picture 2" descr="Image result for aw and percentage of salt and sugar"/>
          <p:cNvPicPr>
            <a:picLocks noChangeAspect="1" noChangeArrowheads="1"/>
          </p:cNvPicPr>
          <p:nvPr/>
        </p:nvPicPr>
        <p:blipFill>
          <a:blip r:embed="rId2" cstate="print"/>
          <a:srcRect/>
          <a:stretch>
            <a:fillRect/>
          </a:stretch>
        </p:blipFill>
        <p:spPr bwMode="auto">
          <a:xfrm>
            <a:off x="4427984" y="908720"/>
            <a:ext cx="4073483" cy="55283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Image result for water activity"/>
          <p:cNvPicPr>
            <a:picLocks noChangeAspect="1" noChangeArrowheads="1"/>
          </p:cNvPicPr>
          <p:nvPr/>
        </p:nvPicPr>
        <p:blipFill>
          <a:blip r:embed="rId2" cstate="print"/>
          <a:srcRect/>
          <a:stretch>
            <a:fillRect/>
          </a:stretch>
        </p:blipFill>
        <p:spPr bwMode="auto">
          <a:xfrm>
            <a:off x="1331640" y="1988840"/>
            <a:ext cx="6172113" cy="4104456"/>
          </a:xfrm>
          <a:prstGeom prst="rect">
            <a:avLst/>
          </a:prstGeom>
          <a:noFill/>
        </p:spPr>
      </p:pic>
      <p:sp>
        <p:nvSpPr>
          <p:cNvPr id="4" name="3 - TextBox"/>
          <p:cNvSpPr txBox="1"/>
          <p:nvPr/>
        </p:nvSpPr>
        <p:spPr>
          <a:xfrm>
            <a:off x="539552" y="1268761"/>
            <a:ext cx="5832648" cy="461665"/>
          </a:xfrm>
          <a:prstGeom prst="rect">
            <a:avLst/>
          </a:prstGeom>
          <a:noFill/>
        </p:spPr>
        <p:txBody>
          <a:bodyPr wrap="square" rtlCol="0">
            <a:spAutoFit/>
          </a:bodyPr>
          <a:lstStyle/>
          <a:p>
            <a:r>
              <a:rPr lang="el-GR" dirty="0" smtClean="0"/>
              <a:t>Μηχάνημα μέτρησης </a:t>
            </a:r>
            <a:r>
              <a:rPr lang="el-GR" dirty="0" err="1" smtClean="0"/>
              <a:t>ενεργότητας</a:t>
            </a:r>
            <a:r>
              <a:rPr lang="el-GR" dirty="0" smtClean="0"/>
              <a:t> νερού</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Σχετική υγρασία περιβάλλοντος</a:t>
            </a:r>
            <a:endParaRPr lang="el-GR" dirty="0"/>
          </a:p>
        </p:txBody>
      </p:sp>
      <p:sp>
        <p:nvSpPr>
          <p:cNvPr id="3" name="2 - Θέση περιεχομένου"/>
          <p:cNvSpPr>
            <a:spLocks noGrp="1"/>
          </p:cNvSpPr>
          <p:nvPr>
            <p:ph idx="1"/>
          </p:nvPr>
        </p:nvSpPr>
        <p:spPr/>
        <p:txBody>
          <a:bodyPr/>
          <a:lstStyle/>
          <a:p>
            <a:r>
              <a:rPr lang="el-GR" dirty="0" smtClean="0"/>
              <a:t>Τρόφιμα με χαμηλή </a:t>
            </a:r>
            <a:r>
              <a:rPr lang="en-US" dirty="0" smtClean="0"/>
              <a:t>a</a:t>
            </a:r>
            <a:r>
              <a:rPr lang="en-US" baseline="-25000" dirty="0" smtClean="0"/>
              <a:t>w</a:t>
            </a:r>
            <a:r>
              <a:rPr lang="en-US" dirty="0" smtClean="0"/>
              <a:t> </a:t>
            </a:r>
            <a:r>
              <a:rPr lang="el-GR" dirty="0" smtClean="0"/>
              <a:t>όταν αποθηκεύονται σε περιβάλλον με υψηλή σχετική υγρασία, απορροφούν υγρασία από το περιβάλλον για να εξισορροπηθεί η εσωτερική τους υγρασία με αποτέλεσμα να αυξάνεται η </a:t>
            </a:r>
            <a:r>
              <a:rPr lang="en-US" dirty="0" smtClean="0"/>
              <a:t>a</a:t>
            </a:r>
            <a:r>
              <a:rPr lang="en-US" baseline="-25000" dirty="0" smtClean="0"/>
              <a:t>w</a:t>
            </a:r>
            <a:r>
              <a:rPr lang="en-US" dirty="0" smtClean="0"/>
              <a:t> </a:t>
            </a:r>
            <a:endParaRPr lang="el-GR" dirty="0" smtClean="0"/>
          </a:p>
          <a:p>
            <a:r>
              <a:rPr lang="el-GR" dirty="0" smtClean="0"/>
              <a:t>Το αντίθετο συμβαίνει όταν τρόφιμα με </a:t>
            </a:r>
            <a:r>
              <a:rPr lang="el-GR" smtClean="0"/>
              <a:t>υψηλή τοποθετηθούν </a:t>
            </a:r>
            <a:r>
              <a:rPr lang="el-GR" dirty="0" smtClean="0"/>
              <a:t>σε περιβάλλον με χαμηλή σχετική υγρασία</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24579" name="Picture 3" descr="p182.tif                                                       00055C7CMacintosh HD                   BC3495AF:"/>
          <p:cNvPicPr>
            <a:picLocks noChangeAspect="1" noChangeArrowheads="1"/>
          </p:cNvPicPr>
          <p:nvPr/>
        </p:nvPicPr>
        <p:blipFill>
          <a:blip r:embed="rId2" cstate="print"/>
          <a:srcRect/>
          <a:stretch>
            <a:fillRect/>
          </a:stretch>
        </p:blipFill>
        <p:spPr bwMode="auto">
          <a:xfrm>
            <a:off x="3563888" y="228600"/>
            <a:ext cx="5278438" cy="6629400"/>
          </a:xfrm>
          <a:prstGeom prst="rect">
            <a:avLst/>
          </a:prstGeom>
          <a:noFill/>
          <a:ln w="9525">
            <a:noFill/>
            <a:miter lim="800000"/>
            <a:headEnd/>
            <a:tailEnd/>
          </a:ln>
        </p:spPr>
      </p:pic>
      <p:sp>
        <p:nvSpPr>
          <p:cNvPr id="6" name="5 - TextBox"/>
          <p:cNvSpPr txBox="1"/>
          <p:nvPr/>
        </p:nvSpPr>
        <p:spPr>
          <a:xfrm>
            <a:off x="539552" y="1268760"/>
            <a:ext cx="3096344" cy="3046988"/>
          </a:xfrm>
          <a:prstGeom prst="rect">
            <a:avLst/>
          </a:prstGeom>
          <a:noFill/>
        </p:spPr>
        <p:txBody>
          <a:bodyPr wrap="square" rtlCol="0">
            <a:spAutoFit/>
          </a:bodyPr>
          <a:lstStyle/>
          <a:p>
            <a:r>
              <a:rPr lang="el-GR" sz="4800" b="1" u="sng" dirty="0" smtClean="0">
                <a:effectLst>
                  <a:outerShdw blurRad="38100" dist="38100" dir="2700000" algn="tl">
                    <a:srgbClr val="000000">
                      <a:alpha val="43137"/>
                    </a:srgbClr>
                  </a:outerShdw>
                </a:effectLst>
              </a:rPr>
              <a:t>2. </a:t>
            </a:r>
            <a:r>
              <a:rPr lang="en-US" sz="4800" b="1" u="sng" dirty="0" smtClean="0">
                <a:effectLst>
                  <a:outerShdw blurRad="38100" dist="38100" dir="2700000" algn="tl">
                    <a:srgbClr val="000000">
                      <a:alpha val="43137"/>
                    </a:srgbClr>
                  </a:outerShdw>
                </a:effectLst>
              </a:rPr>
              <a:t>pH</a:t>
            </a:r>
            <a:r>
              <a:rPr lang="el-GR" dirty="0" smtClean="0"/>
              <a:t>: </a:t>
            </a:r>
          </a:p>
          <a:p>
            <a:r>
              <a:rPr lang="el-GR" dirty="0" smtClean="0"/>
              <a:t>η συγκέντρωση των ιόντων υδρογόνου σε ένα περιβάλλον επηρεάζει την ανάπτυξη των μικροοργανισμών</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304800" y="1981200"/>
            <a:ext cx="8534400" cy="1219200"/>
          </a:xfrm>
          <a:prstGeom prst="rect">
            <a:avLst/>
          </a:prstGeom>
          <a:noFill/>
          <a:ln w="9525">
            <a:noFill/>
            <a:miter lim="800000"/>
            <a:headEnd/>
            <a:tailEnd/>
          </a:ln>
        </p:spPr>
        <p:txBody>
          <a:bodyPr anchor="ctr"/>
          <a:lstStyle/>
          <a:p>
            <a:pPr algn="l"/>
            <a:r>
              <a:rPr lang="el-GR" sz="2800" dirty="0">
                <a:solidFill>
                  <a:schemeClr val="tx1"/>
                </a:solidFill>
                <a:latin typeface="Book Antiqua" pitchFamily="18" charset="0"/>
              </a:rPr>
              <a:t>Η συγκέντρωση </a:t>
            </a:r>
            <a:r>
              <a:rPr lang="en-US" sz="2800" dirty="0">
                <a:solidFill>
                  <a:schemeClr val="tx1"/>
                </a:solidFill>
                <a:latin typeface="Book Antiqua" pitchFamily="18" charset="0"/>
              </a:rPr>
              <a:t>H</a:t>
            </a:r>
            <a:r>
              <a:rPr lang="en-US" sz="2800" baseline="30000" dirty="0">
                <a:solidFill>
                  <a:schemeClr val="tx1"/>
                </a:solidFill>
                <a:latin typeface="Book Antiqua" pitchFamily="18" charset="0"/>
              </a:rPr>
              <a:t>+ </a:t>
            </a:r>
            <a:r>
              <a:rPr lang="el-GR" sz="2800" dirty="0">
                <a:solidFill>
                  <a:schemeClr val="tx1"/>
                </a:solidFill>
                <a:latin typeface="Book Antiqua" pitchFamily="18" charset="0"/>
              </a:rPr>
              <a:t>επηρεάζει το </a:t>
            </a:r>
            <a:r>
              <a:rPr lang="en-US" sz="2800" dirty="0">
                <a:solidFill>
                  <a:schemeClr val="tx1"/>
                </a:solidFill>
                <a:latin typeface="Book Antiqua" pitchFamily="18" charset="0"/>
              </a:rPr>
              <a:t>pH </a:t>
            </a:r>
            <a:r>
              <a:rPr lang="el-GR" sz="2800" dirty="0">
                <a:solidFill>
                  <a:schemeClr val="tx1"/>
                </a:solidFill>
                <a:latin typeface="Book Antiqua" pitchFamily="18" charset="0"/>
              </a:rPr>
              <a:t>και συνεπώς:</a:t>
            </a:r>
            <a:br>
              <a:rPr lang="el-GR" sz="2800" dirty="0">
                <a:solidFill>
                  <a:schemeClr val="tx1"/>
                </a:solidFill>
                <a:latin typeface="Book Antiqua" pitchFamily="18" charset="0"/>
              </a:rPr>
            </a:br>
            <a:r>
              <a:rPr lang="el-GR" sz="2800" dirty="0" smtClean="0">
                <a:solidFill>
                  <a:schemeClr val="tx1"/>
                </a:solidFill>
                <a:latin typeface="Book Antiqua" pitchFamily="18" charset="0"/>
                <a:sym typeface="Wingdings 2" pitchFamily="18" charset="2"/>
              </a:rPr>
              <a:t> </a:t>
            </a:r>
          </a:p>
          <a:p>
            <a:pPr algn="l">
              <a:buFont typeface="Wingdings" pitchFamily="2" charset="2"/>
              <a:buChar char="Ø"/>
            </a:pPr>
            <a:r>
              <a:rPr lang="el-GR" sz="2800" dirty="0" smtClean="0">
                <a:solidFill>
                  <a:schemeClr val="tx1"/>
                </a:solidFill>
                <a:latin typeface="Book Antiqua" pitchFamily="18" charset="0"/>
              </a:rPr>
              <a:t>τις </a:t>
            </a:r>
            <a:r>
              <a:rPr lang="el-GR" sz="2800" dirty="0">
                <a:solidFill>
                  <a:schemeClr val="tx1"/>
                </a:solidFill>
                <a:latin typeface="Book Antiqua" pitchFamily="18" charset="0"/>
              </a:rPr>
              <a:t>χημικές αντιδράσεις  στο εσωτερικό του κυττάρου</a:t>
            </a:r>
            <a:br>
              <a:rPr lang="el-GR" sz="2800" dirty="0">
                <a:solidFill>
                  <a:schemeClr val="tx1"/>
                </a:solidFill>
                <a:latin typeface="Book Antiqua" pitchFamily="18" charset="0"/>
              </a:rPr>
            </a:br>
            <a:endParaRPr lang="el-GR" sz="2800" dirty="0" smtClean="0">
              <a:solidFill>
                <a:schemeClr val="tx1"/>
              </a:solidFill>
              <a:latin typeface="Book Antiqua" pitchFamily="18" charset="0"/>
              <a:sym typeface="Wingdings 2" pitchFamily="18" charset="2"/>
            </a:endParaRPr>
          </a:p>
          <a:p>
            <a:pPr algn="l">
              <a:buFont typeface="Wingdings" pitchFamily="2" charset="2"/>
              <a:buChar char="Ø"/>
            </a:pPr>
            <a:r>
              <a:rPr lang="el-GR" sz="2800" dirty="0" smtClean="0">
                <a:solidFill>
                  <a:schemeClr val="tx1"/>
                </a:solidFill>
                <a:latin typeface="Book Antiqua" pitchFamily="18" charset="0"/>
              </a:rPr>
              <a:t>την </a:t>
            </a:r>
            <a:r>
              <a:rPr lang="el-GR" sz="2800" dirty="0">
                <a:solidFill>
                  <a:schemeClr val="tx1"/>
                </a:solidFill>
                <a:latin typeface="Book Antiqua" pitchFamily="18" charset="0"/>
              </a:rPr>
              <a:t>λειτουργία ενζύμων στην κυτταρική μεμβράνη </a:t>
            </a:r>
            <a:endParaRPr lang="el-GR" sz="2800" dirty="0">
              <a:latin typeface="Book Antiqua" pitchFamily="18" charset="0"/>
            </a:endParaRPr>
          </a:p>
          <a:p>
            <a:pPr algn="l"/>
            <a:endParaRPr lang="el-GR" sz="2800" dirty="0" smtClean="0">
              <a:solidFill>
                <a:schemeClr val="tx1"/>
              </a:solidFill>
              <a:latin typeface="Book Antiqua" pitchFamily="18" charset="0"/>
            </a:endParaRPr>
          </a:p>
          <a:p>
            <a:pPr algn="l">
              <a:buFont typeface="Wingdings" pitchFamily="2" charset="2"/>
              <a:buChar char="Ø"/>
            </a:pPr>
            <a:r>
              <a:rPr lang="el-GR" sz="2800" dirty="0" smtClean="0">
                <a:solidFill>
                  <a:schemeClr val="tx1"/>
                </a:solidFill>
                <a:latin typeface="Book Antiqua" pitchFamily="18" charset="0"/>
              </a:rPr>
              <a:t>το </a:t>
            </a:r>
            <a:r>
              <a:rPr lang="el-GR" sz="2800" dirty="0">
                <a:solidFill>
                  <a:schemeClr val="tx1"/>
                </a:solidFill>
                <a:latin typeface="Book Antiqua" pitchFamily="18" charset="0"/>
              </a:rPr>
              <a:t>ηλεκτροχημικό δυναμικό της μεμβράνης</a:t>
            </a:r>
            <a:endParaRPr lang="en-US" sz="2800" dirty="0">
              <a:solidFill>
                <a:schemeClr val="tx1"/>
              </a:solidFill>
              <a:latin typeface="Book Antiqu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908720"/>
            <a:ext cx="8064896" cy="1152128"/>
          </a:xfrm>
        </p:spPr>
        <p:txBody>
          <a:bodyPr>
            <a:normAutofit fontScale="92500" lnSpcReduction="20000"/>
          </a:bodyPr>
          <a:lstStyle/>
          <a:p>
            <a:r>
              <a:rPr lang="el-GR" dirty="0" smtClean="0"/>
              <a:t>Κάθε μικροοργανισμός έχει</a:t>
            </a:r>
            <a:r>
              <a:rPr lang="en-US" dirty="0" smtClean="0"/>
              <a:t> </a:t>
            </a:r>
            <a:r>
              <a:rPr lang="el-GR" dirty="0" smtClean="0"/>
              <a:t>μία ελάχιστη, μία μέγιστη και μία άριστη </a:t>
            </a:r>
            <a:r>
              <a:rPr lang="el-GR" sz="2800" dirty="0" smtClean="0">
                <a:solidFill>
                  <a:schemeClr val="tx1"/>
                </a:solidFill>
              </a:rPr>
              <a:t>τιμή </a:t>
            </a:r>
            <a:r>
              <a:rPr lang="en-US" sz="2800" dirty="0" smtClean="0">
                <a:solidFill>
                  <a:schemeClr val="tx1"/>
                </a:solidFill>
              </a:rPr>
              <a:t>pH </a:t>
            </a:r>
            <a:r>
              <a:rPr lang="el-GR" sz="2800" dirty="0" smtClean="0">
                <a:solidFill>
                  <a:schemeClr val="tx1"/>
                </a:solidFill>
              </a:rPr>
              <a:t>για την ανάπτυξη του</a:t>
            </a:r>
          </a:p>
        </p:txBody>
      </p:sp>
      <p:pic>
        <p:nvPicPr>
          <p:cNvPr id="2050" name="Picture 2" descr="Image result for ph of microbial growth"/>
          <p:cNvPicPr>
            <a:picLocks noChangeAspect="1" noChangeArrowheads="1"/>
          </p:cNvPicPr>
          <p:nvPr/>
        </p:nvPicPr>
        <p:blipFill>
          <a:blip r:embed="rId2" cstate="print"/>
          <a:srcRect/>
          <a:stretch>
            <a:fillRect/>
          </a:stretch>
        </p:blipFill>
        <p:spPr bwMode="auto">
          <a:xfrm>
            <a:off x="683568" y="2133599"/>
            <a:ext cx="7143750" cy="4724401"/>
          </a:xfrm>
          <a:prstGeom prst="rect">
            <a:avLst/>
          </a:prstGeom>
          <a:noFill/>
        </p:spPr>
      </p:pic>
      <p:sp>
        <p:nvSpPr>
          <p:cNvPr id="5" name="4 - TextBox"/>
          <p:cNvSpPr txBox="1"/>
          <p:nvPr/>
        </p:nvSpPr>
        <p:spPr>
          <a:xfrm>
            <a:off x="3635896" y="2348881"/>
            <a:ext cx="2376264" cy="461665"/>
          </a:xfrm>
          <a:prstGeom prst="rect">
            <a:avLst/>
          </a:prstGeom>
          <a:noFill/>
        </p:spPr>
        <p:txBody>
          <a:bodyPr wrap="square" rtlCol="0">
            <a:spAutoFit/>
          </a:bodyPr>
          <a:lstStyle/>
          <a:p>
            <a:r>
              <a:rPr lang="el-GR" dirty="0" err="1" smtClean="0"/>
              <a:t>Αριστη</a:t>
            </a:r>
            <a:r>
              <a:rPr lang="el-GR" dirty="0" smtClean="0"/>
              <a:t> τιμή </a:t>
            </a:r>
            <a:r>
              <a:rPr lang="en-US" dirty="0" smtClean="0"/>
              <a:t>pH</a:t>
            </a:r>
            <a:endParaRPr lang="el-GR" dirty="0"/>
          </a:p>
        </p:txBody>
      </p:sp>
      <p:cxnSp>
        <p:nvCxnSpPr>
          <p:cNvPr id="9" name="8 - Ευθύγραμμο βέλος σύνδεσης"/>
          <p:cNvCxnSpPr/>
          <p:nvPr/>
        </p:nvCxnSpPr>
        <p:spPr>
          <a:xfrm flipH="1">
            <a:off x="3275856" y="2924944"/>
            <a:ext cx="6480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4788024" y="2924944"/>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a:off x="5508104" y="2852936"/>
            <a:ext cx="50405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Από την τιμή του </a:t>
            </a:r>
            <a:r>
              <a:rPr lang="en-US" dirty="0" smtClean="0"/>
              <a:t>pH </a:t>
            </a:r>
            <a:r>
              <a:rPr lang="el-GR" dirty="0" smtClean="0"/>
              <a:t>επηρεάζεται η ανάπτυξη των μικροοργανισμών αλλά και ο βαθμός επιβίωσης τους κατά την διάρκεια </a:t>
            </a:r>
          </a:p>
          <a:p>
            <a:pPr lvl="1"/>
            <a:r>
              <a:rPr lang="el-GR" dirty="0" smtClean="0"/>
              <a:t>Αποθήκευσης</a:t>
            </a:r>
          </a:p>
          <a:p>
            <a:pPr lvl="1"/>
            <a:r>
              <a:rPr lang="el-GR" dirty="0" smtClean="0"/>
              <a:t>Θέρμανσης</a:t>
            </a:r>
          </a:p>
          <a:p>
            <a:pPr lvl="1"/>
            <a:r>
              <a:rPr lang="el-GR" dirty="0" smtClean="0"/>
              <a:t>Αφυδάτωσης</a:t>
            </a:r>
          </a:p>
          <a:p>
            <a:pPr lvl="1"/>
            <a:r>
              <a:rPr lang="el-GR" dirty="0" smtClean="0"/>
              <a:t>Επεξεργασίας</a:t>
            </a:r>
          </a:p>
          <a:p>
            <a:pPr lvl="1">
              <a:buNone/>
            </a:pP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pH</a:t>
            </a:r>
            <a:r>
              <a:rPr lang="el-GR" dirty="0" smtClean="0"/>
              <a:t> τροφίμων</a:t>
            </a:r>
            <a:endParaRPr lang="el-GR" dirty="0"/>
          </a:p>
        </p:txBody>
      </p:sp>
      <p:sp>
        <p:nvSpPr>
          <p:cNvPr id="3" name="2 - Θέση περιεχομένου"/>
          <p:cNvSpPr>
            <a:spLocks noGrp="1"/>
          </p:cNvSpPr>
          <p:nvPr>
            <p:ph idx="1"/>
          </p:nvPr>
        </p:nvSpPr>
        <p:spPr>
          <a:xfrm>
            <a:off x="179512" y="2249424"/>
            <a:ext cx="2952328" cy="4325112"/>
          </a:xfrm>
        </p:spPr>
        <p:txBody>
          <a:bodyPr/>
          <a:lstStyle/>
          <a:p>
            <a:r>
              <a:rPr lang="el-GR" dirty="0" smtClean="0"/>
              <a:t>Το </a:t>
            </a:r>
            <a:r>
              <a:rPr lang="en-US" dirty="0" smtClean="0"/>
              <a:t>pH</a:t>
            </a:r>
            <a:r>
              <a:rPr lang="el-GR" dirty="0" smtClean="0"/>
              <a:t> των περισσότερων τροφίμων είναι όξινο ή ουδέτερο</a:t>
            </a:r>
            <a:endParaRPr lang="el-GR" dirty="0"/>
          </a:p>
        </p:txBody>
      </p:sp>
      <p:pic>
        <p:nvPicPr>
          <p:cNvPr id="1026" name="Picture 2" descr="Image result for ph of microbial growth"/>
          <p:cNvPicPr>
            <a:picLocks noChangeAspect="1" noChangeArrowheads="1"/>
          </p:cNvPicPr>
          <p:nvPr/>
        </p:nvPicPr>
        <p:blipFill>
          <a:blip r:embed="rId2" cstate="print"/>
          <a:srcRect/>
          <a:stretch>
            <a:fillRect/>
          </a:stretch>
        </p:blipFill>
        <p:spPr bwMode="auto">
          <a:xfrm>
            <a:off x="3131840" y="2348880"/>
            <a:ext cx="4968552" cy="37804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76672"/>
            <a:ext cx="8763000" cy="457200"/>
          </a:xfrm>
          <a:prstGeom prst="rect">
            <a:avLst/>
          </a:prstGeom>
          <a:noFill/>
          <a:ln w="9525">
            <a:noFill/>
            <a:miter lim="800000"/>
            <a:headEnd/>
            <a:tailEnd/>
          </a:ln>
          <a:effectLst>
            <a:outerShdw dist="35921" dir="2700000" algn="ctr" rotWithShape="0">
              <a:srgbClr val="F82300"/>
            </a:outerShdw>
          </a:effectLst>
        </p:spPr>
        <p:txBody>
          <a:bodyPr anchor="ctr"/>
          <a:lstStyle/>
          <a:p>
            <a:pPr algn="l"/>
            <a:r>
              <a:rPr lang="en-US" sz="3600" b="1" u="sng" dirty="0" smtClean="0">
                <a:effectLst>
                  <a:outerShdw blurRad="38100" dist="38100" dir="2700000" algn="tl">
                    <a:srgbClr val="C0C0C0"/>
                  </a:outerShdw>
                </a:effectLst>
                <a:latin typeface="Book Antiqua" pitchFamily="18" charset="0"/>
              </a:rPr>
              <a:t>1</a:t>
            </a:r>
            <a:r>
              <a:rPr lang="el-GR" sz="3600" b="1" u="sng" dirty="0" smtClean="0">
                <a:effectLst>
                  <a:outerShdw blurRad="38100" dist="38100" dir="2700000" algn="tl">
                    <a:srgbClr val="C0C0C0"/>
                  </a:outerShdw>
                </a:effectLst>
                <a:latin typeface="Book Antiqua" pitchFamily="18" charset="0"/>
              </a:rPr>
              <a:t>. ΕΝΕΡΓΟΤΗΤΑ ΝΕΡΟΥ [</a:t>
            </a:r>
            <a:r>
              <a:rPr lang="en-US" sz="3600" b="1" u="sng" dirty="0">
                <a:effectLst>
                  <a:outerShdw blurRad="38100" dist="38100" dir="2700000" algn="tl">
                    <a:srgbClr val="C0C0C0"/>
                  </a:outerShdw>
                </a:effectLst>
                <a:latin typeface="Book Antiqua" pitchFamily="18" charset="0"/>
              </a:rPr>
              <a:t>a</a:t>
            </a:r>
            <a:r>
              <a:rPr lang="en-US" sz="3600" b="1" u="sng" baseline="-25000" dirty="0">
                <a:effectLst>
                  <a:outerShdw blurRad="38100" dist="38100" dir="2700000" algn="tl">
                    <a:srgbClr val="C0C0C0"/>
                  </a:outerShdw>
                </a:effectLst>
                <a:latin typeface="Book Antiqua" pitchFamily="18" charset="0"/>
              </a:rPr>
              <a:t>w</a:t>
            </a:r>
            <a:r>
              <a:rPr lang="en-US" sz="3600" b="1" u="sng" dirty="0">
                <a:effectLst>
                  <a:outerShdw blurRad="38100" dist="38100" dir="2700000" algn="tl">
                    <a:srgbClr val="C0C0C0"/>
                  </a:outerShdw>
                </a:effectLst>
                <a:latin typeface="Book Antiqua" pitchFamily="18" charset="0"/>
              </a:rPr>
              <a:t>]</a:t>
            </a:r>
          </a:p>
        </p:txBody>
      </p:sp>
      <p:sp>
        <p:nvSpPr>
          <p:cNvPr id="4" name="3 - Θέση περιεχομένου"/>
          <p:cNvSpPr>
            <a:spLocks noGrp="1"/>
          </p:cNvSpPr>
          <p:nvPr>
            <p:ph idx="1"/>
          </p:nvPr>
        </p:nvSpPr>
        <p:spPr>
          <a:xfrm>
            <a:off x="323528" y="1268760"/>
            <a:ext cx="8640960" cy="5589240"/>
          </a:xfrm>
        </p:spPr>
        <p:txBody>
          <a:bodyPr>
            <a:normAutofit fontScale="92500" lnSpcReduction="20000"/>
          </a:bodyPr>
          <a:lstStyle/>
          <a:p>
            <a:r>
              <a:rPr lang="el-GR" b="1" dirty="0" smtClean="0"/>
              <a:t>Η σημασία του νερού:</a:t>
            </a:r>
          </a:p>
          <a:p>
            <a:r>
              <a:rPr lang="el-GR" dirty="0" smtClean="0"/>
              <a:t>Οι μικροοργανισμοί μπορούν να αναπτυχθούν μόνο παρουσία νερού</a:t>
            </a:r>
          </a:p>
          <a:p>
            <a:r>
              <a:rPr lang="el-GR" dirty="0" smtClean="0"/>
              <a:t>Το νερό διαλύει τις περισσότερες ουσίες από κάθε άλλο διαλύτη</a:t>
            </a:r>
          </a:p>
          <a:p>
            <a:r>
              <a:rPr lang="el-GR" dirty="0" smtClean="0"/>
              <a:t>Το νερό συμμετέχει στις βιοχημικές αντιδράσεις που λαμβάνουν χώρα μέσα στα κύτταρα</a:t>
            </a:r>
          </a:p>
          <a:p>
            <a:r>
              <a:rPr lang="el-GR" dirty="0" smtClean="0"/>
              <a:t>Είναι το συστατικό του κυττάρου με την μεγαλύτερη αναλογία</a:t>
            </a:r>
          </a:p>
          <a:p>
            <a:r>
              <a:rPr lang="el-GR" dirty="0" smtClean="0"/>
              <a:t>Διευκολύνει την είσοδο των διαλυτών θρεπτικών συστατικών απαραίτητων για την θρέψη του κυττάρου</a:t>
            </a:r>
          </a:p>
          <a:p>
            <a:r>
              <a:rPr lang="el-GR" dirty="0" smtClean="0"/>
              <a:t>Είναι απαραίτητο να περιβάλλει το κύτταρο</a:t>
            </a:r>
          </a:p>
          <a:p>
            <a:r>
              <a:rPr lang="el-GR" dirty="0" smtClean="0"/>
              <a:t>Μεταφέρει τα ανεπιθύμητα προϊόντα αποικοδόμησης των θρεπτικών ουσιών μακριά από το κύτταρο</a:t>
            </a:r>
          </a:p>
          <a:p>
            <a:r>
              <a:rPr lang="el-GR" dirty="0" smtClean="0"/>
              <a:t>Προστατεύει το κύτταρο από την αφυδάτωση</a:t>
            </a:r>
          </a:p>
          <a:p>
            <a:endParaRPr lang="el-G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όξινα τρόφιμα είναι πιο σταθερά μικροβιολογικά</a:t>
            </a:r>
            <a:endParaRPr lang="el-GR" dirty="0"/>
          </a:p>
        </p:txBody>
      </p:sp>
      <p:sp>
        <p:nvSpPr>
          <p:cNvPr id="3" name="2 - Θέση περιεχομένου"/>
          <p:cNvSpPr>
            <a:spLocks noGrp="1"/>
          </p:cNvSpPr>
          <p:nvPr>
            <p:ph idx="1"/>
          </p:nvPr>
        </p:nvSpPr>
        <p:spPr/>
        <p:txBody>
          <a:bodyPr/>
          <a:lstStyle/>
          <a:p>
            <a:r>
              <a:rPr lang="el-GR" dirty="0" smtClean="0"/>
              <a:t>Τα τρόφιμα με χαμηλό </a:t>
            </a:r>
            <a:r>
              <a:rPr lang="en-US" dirty="0" smtClean="0"/>
              <a:t>pH </a:t>
            </a:r>
            <a:r>
              <a:rPr lang="el-GR" dirty="0" smtClean="0"/>
              <a:t>συντηρούνται περισσότερο και υφίστανται λιγότερες αλλοιώσεις</a:t>
            </a:r>
          </a:p>
          <a:p>
            <a:r>
              <a:rPr lang="el-GR" dirty="0" smtClean="0"/>
              <a:t>Το χαμηλό </a:t>
            </a:r>
            <a:r>
              <a:rPr lang="en-US" dirty="0" smtClean="0"/>
              <a:t>pH </a:t>
            </a:r>
            <a:r>
              <a:rPr lang="el-GR" dirty="0" smtClean="0"/>
              <a:t>μπορεί να οφείλεται στην φυσική τους οξύτητα (πχ λεμόνι) ή είναι αποτέλεσμα ζύμωσης (παραγωγή γαλακτικού οξέως)</a:t>
            </a:r>
          </a:p>
          <a:p>
            <a:r>
              <a:rPr lang="el-GR" dirty="0" smtClean="0"/>
              <a:t>Τρόφιμα με </a:t>
            </a:r>
            <a:r>
              <a:rPr lang="en-US" dirty="0" smtClean="0"/>
              <a:t>pH&lt;4,6 </a:t>
            </a:r>
            <a:r>
              <a:rPr lang="el-GR" dirty="0" smtClean="0"/>
              <a:t>δεν υφίστανται αλλοιώσεις από βακτήρια αλλά από μύκητες ή ζύμες</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323528" y="764704"/>
            <a:ext cx="8305800" cy="936104"/>
          </a:xfrm>
          <a:prstGeom prst="rect">
            <a:avLst/>
          </a:prstGeom>
          <a:noFill/>
          <a:ln w="9525">
            <a:noFill/>
            <a:miter lim="800000"/>
            <a:headEnd/>
            <a:tailEnd/>
          </a:ln>
          <a:effectLst/>
        </p:spPr>
        <p:txBody>
          <a:bodyPr anchor="ctr"/>
          <a:lstStyle/>
          <a:p>
            <a:r>
              <a:rPr lang="el-GR" sz="3200" b="1" dirty="0">
                <a:solidFill>
                  <a:srgbClr val="CC0000"/>
                </a:solidFill>
                <a:effectLst>
                  <a:outerShdw blurRad="38100" dist="38100" dir="2700000" algn="tl">
                    <a:srgbClr val="C0C0C0"/>
                  </a:outerShdw>
                </a:effectLst>
                <a:latin typeface="Book Antiqua" pitchFamily="18" charset="0"/>
              </a:rPr>
              <a:t>ΕΥΡΟΣ ΤΙΜΩΝ </a:t>
            </a:r>
            <a:r>
              <a:rPr lang="en-US" sz="3200" b="1" dirty="0" smtClean="0">
                <a:solidFill>
                  <a:srgbClr val="CC0000"/>
                </a:solidFill>
                <a:effectLst>
                  <a:outerShdw blurRad="38100" dist="38100" dir="2700000" algn="tl">
                    <a:srgbClr val="C0C0C0"/>
                  </a:outerShdw>
                </a:effectLst>
                <a:latin typeface="Book Antiqua" pitchFamily="18" charset="0"/>
              </a:rPr>
              <a:t>pH</a:t>
            </a:r>
            <a:r>
              <a:rPr lang="el-GR" sz="3200" b="1" dirty="0" smtClean="0">
                <a:solidFill>
                  <a:srgbClr val="CC0000"/>
                </a:solidFill>
                <a:effectLst>
                  <a:outerShdw blurRad="38100" dist="38100" dir="2700000" algn="tl">
                    <a:srgbClr val="C0C0C0"/>
                  </a:outerShdw>
                </a:effectLst>
                <a:latin typeface="Book Antiqua" pitchFamily="18" charset="0"/>
              </a:rPr>
              <a:t> που αναπτύσσονται οι μικροοργανισμοί</a:t>
            </a:r>
            <a:endParaRPr lang="en-US" sz="3200" dirty="0">
              <a:solidFill>
                <a:srgbClr val="CC0000"/>
              </a:solidFill>
              <a:effectLst>
                <a:outerShdw blurRad="38100" dist="38100" dir="2700000" algn="tl">
                  <a:srgbClr val="C0C0C0"/>
                </a:outerShdw>
              </a:effectLst>
              <a:latin typeface="Book Antiqua" pitchFamily="18" charset="0"/>
            </a:endParaRPr>
          </a:p>
        </p:txBody>
      </p:sp>
      <p:sp>
        <p:nvSpPr>
          <p:cNvPr id="30723" name="Rectangle 4"/>
          <p:cNvSpPr>
            <a:spLocks noChangeArrowheads="1"/>
          </p:cNvSpPr>
          <p:nvPr/>
        </p:nvSpPr>
        <p:spPr bwMode="auto">
          <a:xfrm>
            <a:off x="304800" y="1905000"/>
            <a:ext cx="1219200" cy="304800"/>
          </a:xfrm>
          <a:prstGeom prst="rect">
            <a:avLst/>
          </a:prstGeom>
          <a:solidFill>
            <a:srgbClr val="CC0000"/>
          </a:solidFill>
          <a:ln w="9525">
            <a:noFill/>
            <a:miter lim="800000"/>
            <a:headEnd/>
            <a:tailEnd/>
          </a:ln>
        </p:spPr>
        <p:txBody>
          <a:bodyPr anchor="ctr"/>
          <a:lstStyle/>
          <a:p>
            <a:r>
              <a:rPr lang="en-US" sz="2000">
                <a:solidFill>
                  <a:schemeClr val="bg1"/>
                </a:solidFill>
                <a:latin typeface="Tahoma" pitchFamily="34" charset="0"/>
              </a:rPr>
              <a:t>0.0-2.0</a:t>
            </a:r>
          </a:p>
        </p:txBody>
      </p:sp>
      <p:sp>
        <p:nvSpPr>
          <p:cNvPr id="30724" name="Rectangle 6"/>
          <p:cNvSpPr>
            <a:spLocks noChangeArrowheads="1"/>
          </p:cNvSpPr>
          <p:nvPr/>
        </p:nvSpPr>
        <p:spPr bwMode="auto">
          <a:xfrm>
            <a:off x="304800" y="2362200"/>
            <a:ext cx="1219200" cy="304800"/>
          </a:xfrm>
          <a:prstGeom prst="rect">
            <a:avLst/>
          </a:prstGeom>
          <a:noFill/>
          <a:ln w="9525">
            <a:noFill/>
            <a:miter lim="800000"/>
            <a:headEnd/>
            <a:tailEnd/>
          </a:ln>
        </p:spPr>
        <p:txBody>
          <a:bodyPr anchor="ctr"/>
          <a:lstStyle/>
          <a:p>
            <a:pPr algn="l"/>
            <a:r>
              <a:rPr lang="el-GR" sz="1600">
                <a:solidFill>
                  <a:srgbClr val="CC0000"/>
                </a:solidFill>
                <a:latin typeface="Book Antiqua" pitchFamily="18" charset="0"/>
              </a:rPr>
              <a:t>Πολύ όξινο</a:t>
            </a:r>
            <a:endParaRPr lang="en-US" sz="1600">
              <a:solidFill>
                <a:schemeClr val="tx1"/>
              </a:solidFill>
              <a:latin typeface="Book Antiqua" pitchFamily="18" charset="0"/>
            </a:endParaRPr>
          </a:p>
        </p:txBody>
      </p:sp>
      <p:sp>
        <p:nvSpPr>
          <p:cNvPr id="30725" name="Rectangle 20"/>
          <p:cNvSpPr>
            <a:spLocks noChangeArrowheads="1"/>
          </p:cNvSpPr>
          <p:nvPr/>
        </p:nvSpPr>
        <p:spPr bwMode="auto">
          <a:xfrm>
            <a:off x="1600200" y="1905000"/>
            <a:ext cx="1295400" cy="304800"/>
          </a:xfrm>
          <a:prstGeom prst="rect">
            <a:avLst/>
          </a:prstGeom>
          <a:solidFill>
            <a:srgbClr val="F82300"/>
          </a:solidFill>
          <a:ln w="9525">
            <a:noFill/>
            <a:miter lim="800000"/>
            <a:headEnd/>
            <a:tailEnd/>
          </a:ln>
        </p:spPr>
        <p:txBody>
          <a:bodyPr anchor="ctr"/>
          <a:lstStyle/>
          <a:p>
            <a:r>
              <a:rPr lang="en-US" sz="2000">
                <a:solidFill>
                  <a:schemeClr val="bg1"/>
                </a:solidFill>
                <a:latin typeface="Tahoma" pitchFamily="34" charset="0"/>
              </a:rPr>
              <a:t>2.0-4.5</a:t>
            </a:r>
          </a:p>
        </p:txBody>
      </p:sp>
      <p:sp>
        <p:nvSpPr>
          <p:cNvPr id="30726" name="Rectangle 24"/>
          <p:cNvSpPr>
            <a:spLocks noChangeArrowheads="1"/>
          </p:cNvSpPr>
          <p:nvPr/>
        </p:nvSpPr>
        <p:spPr bwMode="auto">
          <a:xfrm>
            <a:off x="2971800" y="1905000"/>
            <a:ext cx="1295400" cy="304800"/>
          </a:xfrm>
          <a:prstGeom prst="rect">
            <a:avLst/>
          </a:prstGeom>
          <a:solidFill>
            <a:srgbClr val="FF9900"/>
          </a:solidFill>
          <a:ln w="9525">
            <a:noFill/>
            <a:miter lim="800000"/>
            <a:headEnd/>
            <a:tailEnd/>
          </a:ln>
        </p:spPr>
        <p:txBody>
          <a:bodyPr anchor="ctr"/>
          <a:lstStyle/>
          <a:p>
            <a:r>
              <a:rPr lang="en-US" sz="2000">
                <a:solidFill>
                  <a:schemeClr val="bg1"/>
                </a:solidFill>
                <a:latin typeface="Tahoma" pitchFamily="34" charset="0"/>
              </a:rPr>
              <a:t>4.6-6.6</a:t>
            </a:r>
          </a:p>
        </p:txBody>
      </p:sp>
      <p:sp>
        <p:nvSpPr>
          <p:cNvPr id="30727" name="Rectangle 25"/>
          <p:cNvSpPr>
            <a:spLocks noChangeArrowheads="1"/>
          </p:cNvSpPr>
          <p:nvPr/>
        </p:nvSpPr>
        <p:spPr bwMode="auto">
          <a:xfrm>
            <a:off x="4343400" y="1905000"/>
            <a:ext cx="1295400" cy="304800"/>
          </a:xfrm>
          <a:prstGeom prst="rect">
            <a:avLst/>
          </a:prstGeom>
          <a:solidFill>
            <a:srgbClr val="669900"/>
          </a:solidFill>
          <a:ln w="9525">
            <a:noFill/>
            <a:miter lim="800000"/>
            <a:headEnd/>
            <a:tailEnd/>
          </a:ln>
        </p:spPr>
        <p:txBody>
          <a:bodyPr anchor="ctr"/>
          <a:lstStyle/>
          <a:p>
            <a:r>
              <a:rPr lang="en-US" sz="2000">
                <a:solidFill>
                  <a:schemeClr val="bg1"/>
                </a:solidFill>
                <a:latin typeface="Tahoma" pitchFamily="34" charset="0"/>
              </a:rPr>
              <a:t>6.7-7.5</a:t>
            </a:r>
          </a:p>
        </p:txBody>
      </p:sp>
      <p:sp>
        <p:nvSpPr>
          <p:cNvPr id="30728" name="Rectangle 26"/>
          <p:cNvSpPr>
            <a:spLocks noChangeArrowheads="1"/>
          </p:cNvSpPr>
          <p:nvPr/>
        </p:nvSpPr>
        <p:spPr bwMode="auto">
          <a:xfrm>
            <a:off x="5715000" y="1905000"/>
            <a:ext cx="1295400" cy="304800"/>
          </a:xfrm>
          <a:prstGeom prst="rect">
            <a:avLst/>
          </a:prstGeom>
          <a:solidFill>
            <a:srgbClr val="0F80BF"/>
          </a:solidFill>
          <a:ln w="9525">
            <a:noFill/>
            <a:miter lim="800000"/>
            <a:headEnd/>
            <a:tailEnd/>
          </a:ln>
        </p:spPr>
        <p:txBody>
          <a:bodyPr anchor="ctr"/>
          <a:lstStyle/>
          <a:p>
            <a:r>
              <a:rPr lang="en-US" sz="2000">
                <a:solidFill>
                  <a:schemeClr val="bg1"/>
                </a:solidFill>
                <a:latin typeface="Tahoma" pitchFamily="34" charset="0"/>
              </a:rPr>
              <a:t>7.8-10</a:t>
            </a:r>
          </a:p>
        </p:txBody>
      </p:sp>
      <p:sp>
        <p:nvSpPr>
          <p:cNvPr id="30729" name="Rectangle 27"/>
          <p:cNvSpPr>
            <a:spLocks noChangeArrowheads="1"/>
          </p:cNvSpPr>
          <p:nvPr/>
        </p:nvSpPr>
        <p:spPr bwMode="auto">
          <a:xfrm>
            <a:off x="1676400" y="2362200"/>
            <a:ext cx="1219200" cy="304800"/>
          </a:xfrm>
          <a:prstGeom prst="rect">
            <a:avLst/>
          </a:prstGeom>
          <a:noFill/>
          <a:ln w="9525">
            <a:noFill/>
            <a:miter lim="800000"/>
            <a:headEnd/>
            <a:tailEnd/>
          </a:ln>
        </p:spPr>
        <p:txBody>
          <a:bodyPr anchor="ctr"/>
          <a:lstStyle/>
          <a:p>
            <a:r>
              <a:rPr lang="el-GR" sz="1600">
                <a:solidFill>
                  <a:srgbClr val="CC0000"/>
                </a:solidFill>
                <a:latin typeface="Book Antiqua" pitchFamily="18" charset="0"/>
              </a:rPr>
              <a:t>Όξινο</a:t>
            </a:r>
            <a:endParaRPr lang="en-US" sz="1600">
              <a:solidFill>
                <a:schemeClr val="tx1"/>
              </a:solidFill>
              <a:latin typeface="Book Antiqua" pitchFamily="18" charset="0"/>
            </a:endParaRPr>
          </a:p>
        </p:txBody>
      </p:sp>
      <p:sp>
        <p:nvSpPr>
          <p:cNvPr id="30730" name="Rectangle 28"/>
          <p:cNvSpPr>
            <a:spLocks noChangeArrowheads="1"/>
          </p:cNvSpPr>
          <p:nvPr/>
        </p:nvSpPr>
        <p:spPr bwMode="auto">
          <a:xfrm>
            <a:off x="2971800" y="2362200"/>
            <a:ext cx="1371600" cy="304800"/>
          </a:xfrm>
          <a:prstGeom prst="rect">
            <a:avLst/>
          </a:prstGeom>
          <a:noFill/>
          <a:ln w="9525">
            <a:noFill/>
            <a:miter lim="800000"/>
            <a:headEnd/>
            <a:tailEnd/>
          </a:ln>
        </p:spPr>
        <p:txBody>
          <a:bodyPr anchor="ctr"/>
          <a:lstStyle/>
          <a:p>
            <a:r>
              <a:rPr lang="el-GR" sz="1600">
                <a:solidFill>
                  <a:srgbClr val="CC0000"/>
                </a:solidFill>
                <a:latin typeface="Book Antiqua" pitchFamily="18" charset="0"/>
              </a:rPr>
              <a:t>Μέτρια όξινο</a:t>
            </a:r>
            <a:endParaRPr lang="en-US" sz="1600">
              <a:solidFill>
                <a:schemeClr val="tx1"/>
              </a:solidFill>
              <a:latin typeface="Book Antiqua" pitchFamily="18" charset="0"/>
            </a:endParaRPr>
          </a:p>
        </p:txBody>
      </p:sp>
      <p:sp>
        <p:nvSpPr>
          <p:cNvPr id="30731" name="Rectangle 29"/>
          <p:cNvSpPr>
            <a:spLocks noChangeArrowheads="1"/>
          </p:cNvSpPr>
          <p:nvPr/>
        </p:nvSpPr>
        <p:spPr bwMode="auto">
          <a:xfrm>
            <a:off x="4419600" y="2362200"/>
            <a:ext cx="1295400" cy="304800"/>
          </a:xfrm>
          <a:prstGeom prst="rect">
            <a:avLst/>
          </a:prstGeom>
          <a:noFill/>
          <a:ln w="9525">
            <a:noFill/>
            <a:miter lim="800000"/>
            <a:headEnd/>
            <a:tailEnd/>
          </a:ln>
        </p:spPr>
        <p:txBody>
          <a:bodyPr anchor="ctr"/>
          <a:lstStyle/>
          <a:p>
            <a:r>
              <a:rPr lang="el-GR" sz="1600">
                <a:solidFill>
                  <a:srgbClr val="CC0000"/>
                </a:solidFill>
                <a:latin typeface="Book Antiqua" pitchFamily="18" charset="0"/>
              </a:rPr>
              <a:t>Ουδέτερο</a:t>
            </a:r>
            <a:endParaRPr lang="en-US" sz="1600">
              <a:solidFill>
                <a:schemeClr val="tx1"/>
              </a:solidFill>
              <a:latin typeface="Book Antiqua" pitchFamily="18" charset="0"/>
            </a:endParaRPr>
          </a:p>
        </p:txBody>
      </p:sp>
      <p:sp>
        <p:nvSpPr>
          <p:cNvPr id="30732" name="Rectangle 30"/>
          <p:cNvSpPr>
            <a:spLocks noChangeArrowheads="1"/>
          </p:cNvSpPr>
          <p:nvPr/>
        </p:nvSpPr>
        <p:spPr bwMode="auto">
          <a:xfrm>
            <a:off x="5791200" y="2362200"/>
            <a:ext cx="1219200" cy="304800"/>
          </a:xfrm>
          <a:prstGeom prst="rect">
            <a:avLst/>
          </a:prstGeom>
          <a:noFill/>
          <a:ln w="9525">
            <a:noFill/>
            <a:miter lim="800000"/>
            <a:headEnd/>
            <a:tailEnd/>
          </a:ln>
        </p:spPr>
        <p:txBody>
          <a:bodyPr anchor="ctr"/>
          <a:lstStyle/>
          <a:p>
            <a:r>
              <a:rPr lang="el-GR" sz="1600">
                <a:solidFill>
                  <a:srgbClr val="CC0000"/>
                </a:solidFill>
                <a:latin typeface="Book Antiqua" pitchFamily="18" charset="0"/>
              </a:rPr>
              <a:t>Αλκαλικό</a:t>
            </a:r>
            <a:endParaRPr lang="en-US" sz="1600">
              <a:solidFill>
                <a:schemeClr val="tx1"/>
              </a:solidFill>
              <a:latin typeface="Book Antiqua" pitchFamily="18" charset="0"/>
            </a:endParaRPr>
          </a:p>
        </p:txBody>
      </p:sp>
      <p:sp>
        <p:nvSpPr>
          <p:cNvPr id="30733" name="Rectangle 31"/>
          <p:cNvSpPr>
            <a:spLocks noChangeArrowheads="1"/>
          </p:cNvSpPr>
          <p:nvPr/>
        </p:nvSpPr>
        <p:spPr bwMode="auto">
          <a:xfrm>
            <a:off x="7162800" y="1905000"/>
            <a:ext cx="1295400" cy="304800"/>
          </a:xfrm>
          <a:prstGeom prst="rect">
            <a:avLst/>
          </a:prstGeom>
          <a:solidFill>
            <a:srgbClr val="0D2E7F"/>
          </a:solidFill>
          <a:ln w="9525">
            <a:noFill/>
            <a:miter lim="800000"/>
            <a:headEnd/>
            <a:tailEnd/>
          </a:ln>
        </p:spPr>
        <p:txBody>
          <a:bodyPr anchor="ctr"/>
          <a:lstStyle/>
          <a:p>
            <a:r>
              <a:rPr lang="en-US" sz="2000">
                <a:solidFill>
                  <a:schemeClr val="bg1"/>
                </a:solidFill>
                <a:latin typeface="Tahoma" pitchFamily="34" charset="0"/>
              </a:rPr>
              <a:t>10-12</a:t>
            </a:r>
          </a:p>
        </p:txBody>
      </p:sp>
      <p:sp>
        <p:nvSpPr>
          <p:cNvPr id="30734" name="Rectangle 32"/>
          <p:cNvSpPr>
            <a:spLocks noChangeArrowheads="1"/>
          </p:cNvSpPr>
          <p:nvPr/>
        </p:nvSpPr>
        <p:spPr bwMode="auto">
          <a:xfrm>
            <a:off x="7086600" y="2362200"/>
            <a:ext cx="1676400" cy="304800"/>
          </a:xfrm>
          <a:prstGeom prst="rect">
            <a:avLst/>
          </a:prstGeom>
          <a:noFill/>
          <a:ln w="9525">
            <a:noFill/>
            <a:miter lim="800000"/>
            <a:headEnd/>
            <a:tailEnd/>
          </a:ln>
        </p:spPr>
        <p:txBody>
          <a:bodyPr anchor="ctr"/>
          <a:lstStyle/>
          <a:p>
            <a:pPr algn="l"/>
            <a:r>
              <a:rPr lang="el-GR" sz="1600">
                <a:solidFill>
                  <a:srgbClr val="CC0000"/>
                </a:solidFill>
                <a:latin typeface="Book Antiqua" pitchFamily="18" charset="0"/>
              </a:rPr>
              <a:t>ΠολύΑλκαλικό</a:t>
            </a:r>
            <a:endParaRPr lang="en-US" sz="1600">
              <a:solidFill>
                <a:schemeClr val="tx1"/>
              </a:solidFill>
              <a:latin typeface="Book Antiqua" pitchFamily="18" charset="0"/>
            </a:endParaRPr>
          </a:p>
        </p:txBody>
      </p:sp>
      <p:sp>
        <p:nvSpPr>
          <p:cNvPr id="30736" name="AutoShape 35"/>
          <p:cNvSpPr>
            <a:spLocks/>
          </p:cNvSpPr>
          <p:nvPr/>
        </p:nvSpPr>
        <p:spPr bwMode="auto">
          <a:xfrm rot="-5400000">
            <a:off x="2209800" y="1371600"/>
            <a:ext cx="152400" cy="3200400"/>
          </a:xfrm>
          <a:prstGeom prst="leftBracket">
            <a:avLst>
              <a:gd name="adj" fmla="val 0"/>
            </a:avLst>
          </a:prstGeom>
          <a:noFill/>
          <a:ln w="9525">
            <a:solidFill>
              <a:srgbClr val="F82300"/>
            </a:solidFill>
            <a:round/>
            <a:headEnd/>
            <a:tailEnd/>
          </a:ln>
        </p:spPr>
        <p:txBody>
          <a:bodyPr wrap="none" anchor="ctr"/>
          <a:lstStyle/>
          <a:p>
            <a:pPr algn="l"/>
            <a:endParaRPr lang="el-GR">
              <a:solidFill>
                <a:schemeClr val="tx1"/>
              </a:solidFill>
              <a:latin typeface="Times New Roman" pitchFamily="18" charset="-95"/>
            </a:endParaRPr>
          </a:p>
        </p:txBody>
      </p:sp>
      <p:sp>
        <p:nvSpPr>
          <p:cNvPr id="30737" name="Rectangle 37"/>
          <p:cNvSpPr>
            <a:spLocks noChangeArrowheads="1"/>
          </p:cNvSpPr>
          <p:nvPr/>
        </p:nvSpPr>
        <p:spPr bwMode="auto">
          <a:xfrm>
            <a:off x="1447800" y="3124200"/>
            <a:ext cx="1371600" cy="304800"/>
          </a:xfrm>
          <a:prstGeom prst="rect">
            <a:avLst/>
          </a:prstGeom>
          <a:noFill/>
          <a:ln w="9525">
            <a:noFill/>
            <a:miter lim="800000"/>
            <a:headEnd/>
            <a:tailEnd/>
          </a:ln>
        </p:spPr>
        <p:txBody>
          <a:bodyPr anchor="ctr"/>
          <a:lstStyle/>
          <a:p>
            <a:r>
              <a:rPr lang="el-GR" sz="1600" b="1">
                <a:solidFill>
                  <a:srgbClr val="CC0000"/>
                </a:solidFill>
                <a:latin typeface="Book Antiqua" pitchFamily="18" charset="0"/>
              </a:rPr>
              <a:t>ΟΞΕΟΦΙΛΑ</a:t>
            </a:r>
            <a:endParaRPr lang="en-US" sz="1600" b="1">
              <a:solidFill>
                <a:schemeClr val="tx1"/>
              </a:solidFill>
              <a:latin typeface="Book Antiqua" pitchFamily="18" charset="0"/>
            </a:endParaRPr>
          </a:p>
        </p:txBody>
      </p:sp>
      <p:sp>
        <p:nvSpPr>
          <p:cNvPr id="30738" name="AutoShape 38"/>
          <p:cNvSpPr>
            <a:spLocks/>
          </p:cNvSpPr>
          <p:nvPr/>
        </p:nvSpPr>
        <p:spPr bwMode="auto">
          <a:xfrm rot="-5400000">
            <a:off x="5067300" y="2400300"/>
            <a:ext cx="152400" cy="1143000"/>
          </a:xfrm>
          <a:prstGeom prst="leftBracket">
            <a:avLst>
              <a:gd name="adj" fmla="val 0"/>
            </a:avLst>
          </a:prstGeom>
          <a:noFill/>
          <a:ln w="9525">
            <a:solidFill>
              <a:srgbClr val="669900"/>
            </a:solidFill>
            <a:round/>
            <a:headEnd/>
            <a:tailEnd/>
          </a:ln>
        </p:spPr>
        <p:txBody>
          <a:bodyPr wrap="none" anchor="ctr"/>
          <a:lstStyle/>
          <a:p>
            <a:pPr algn="l"/>
            <a:endParaRPr lang="el-GR">
              <a:solidFill>
                <a:schemeClr val="tx1"/>
              </a:solidFill>
              <a:latin typeface="Times New Roman" pitchFamily="18" charset="-95"/>
            </a:endParaRPr>
          </a:p>
        </p:txBody>
      </p:sp>
      <p:sp>
        <p:nvSpPr>
          <p:cNvPr id="30739" name="Rectangle 39"/>
          <p:cNvSpPr>
            <a:spLocks noChangeArrowheads="1"/>
          </p:cNvSpPr>
          <p:nvPr/>
        </p:nvSpPr>
        <p:spPr bwMode="auto">
          <a:xfrm>
            <a:off x="4191000" y="3124200"/>
            <a:ext cx="1905000" cy="304800"/>
          </a:xfrm>
          <a:prstGeom prst="rect">
            <a:avLst/>
          </a:prstGeom>
          <a:noFill/>
          <a:ln w="9525">
            <a:noFill/>
            <a:miter lim="800000"/>
            <a:headEnd/>
            <a:tailEnd/>
          </a:ln>
        </p:spPr>
        <p:txBody>
          <a:bodyPr anchor="ctr"/>
          <a:lstStyle/>
          <a:p>
            <a:r>
              <a:rPr lang="el-GR" sz="1600" b="1">
                <a:solidFill>
                  <a:srgbClr val="669900"/>
                </a:solidFill>
                <a:latin typeface="Book Antiqua" pitchFamily="18" charset="0"/>
              </a:rPr>
              <a:t>ΟΥΔΕΤΕΡΟΦΙΛΑ</a:t>
            </a:r>
            <a:endParaRPr lang="en-US" sz="1600" b="1">
              <a:solidFill>
                <a:srgbClr val="669900"/>
              </a:solidFill>
              <a:latin typeface="Book Antiqua" pitchFamily="18" charset="0"/>
            </a:endParaRPr>
          </a:p>
        </p:txBody>
      </p:sp>
      <p:sp>
        <p:nvSpPr>
          <p:cNvPr id="30740" name="AutoShape 40"/>
          <p:cNvSpPr>
            <a:spLocks/>
          </p:cNvSpPr>
          <p:nvPr/>
        </p:nvSpPr>
        <p:spPr bwMode="auto">
          <a:xfrm rot="-5400000">
            <a:off x="7162800" y="2400300"/>
            <a:ext cx="152400" cy="1143000"/>
          </a:xfrm>
          <a:prstGeom prst="leftBracket">
            <a:avLst>
              <a:gd name="adj" fmla="val 0"/>
            </a:avLst>
          </a:prstGeom>
          <a:noFill/>
          <a:ln w="9525">
            <a:solidFill>
              <a:srgbClr val="333333"/>
            </a:solidFill>
            <a:round/>
            <a:headEnd/>
            <a:tailEnd/>
          </a:ln>
        </p:spPr>
        <p:txBody>
          <a:bodyPr wrap="none" anchor="ctr"/>
          <a:lstStyle/>
          <a:p>
            <a:pPr algn="l"/>
            <a:endParaRPr lang="el-GR">
              <a:solidFill>
                <a:schemeClr val="tx1"/>
              </a:solidFill>
              <a:latin typeface="Times New Roman" pitchFamily="18" charset="-95"/>
            </a:endParaRPr>
          </a:p>
        </p:txBody>
      </p:sp>
      <p:sp>
        <p:nvSpPr>
          <p:cNvPr id="30741" name="Rectangle 41"/>
          <p:cNvSpPr>
            <a:spLocks noChangeArrowheads="1"/>
          </p:cNvSpPr>
          <p:nvPr/>
        </p:nvSpPr>
        <p:spPr bwMode="auto">
          <a:xfrm>
            <a:off x="6286500" y="3124200"/>
            <a:ext cx="1905000" cy="304800"/>
          </a:xfrm>
          <a:prstGeom prst="rect">
            <a:avLst/>
          </a:prstGeom>
          <a:noFill/>
          <a:ln w="9525">
            <a:noFill/>
            <a:miter lim="800000"/>
            <a:headEnd/>
            <a:tailEnd/>
          </a:ln>
        </p:spPr>
        <p:txBody>
          <a:bodyPr anchor="ctr"/>
          <a:lstStyle/>
          <a:p>
            <a:r>
              <a:rPr lang="el-GR" sz="1600" b="1">
                <a:solidFill>
                  <a:srgbClr val="333333"/>
                </a:solidFill>
                <a:latin typeface="Book Antiqua" pitchFamily="18" charset="0"/>
              </a:rPr>
              <a:t>ΒΑΣΕΟΦΙΛΑ</a:t>
            </a:r>
            <a:endParaRPr lang="en-US" sz="1600" b="1">
              <a:solidFill>
                <a:srgbClr val="333333"/>
              </a:solidFill>
              <a:latin typeface="Book Antiqua" pitchFamily="18" charset="0"/>
            </a:endParaRPr>
          </a:p>
        </p:txBody>
      </p:sp>
      <p:sp>
        <p:nvSpPr>
          <p:cNvPr id="30742" name="AutoShape 42"/>
          <p:cNvSpPr>
            <a:spLocks noChangeArrowheads="1"/>
          </p:cNvSpPr>
          <p:nvPr/>
        </p:nvSpPr>
        <p:spPr bwMode="auto">
          <a:xfrm>
            <a:off x="766763" y="3744913"/>
            <a:ext cx="5900737" cy="234950"/>
          </a:xfrm>
          <a:prstGeom prst="leftRightArrow">
            <a:avLst>
              <a:gd name="adj1" fmla="val 45287"/>
              <a:gd name="adj2" fmla="val 71740"/>
            </a:avLst>
          </a:prstGeom>
          <a:solidFill>
            <a:srgbClr val="AC1900"/>
          </a:solidFill>
          <a:ln w="9525">
            <a:solidFill>
              <a:srgbClr val="AC1900"/>
            </a:solidFill>
            <a:miter lim="800000"/>
            <a:headEnd/>
            <a:tailEnd/>
          </a:ln>
        </p:spPr>
        <p:txBody>
          <a:bodyPr wrap="none" anchor="ctr"/>
          <a:lstStyle/>
          <a:p>
            <a:pPr algn="l"/>
            <a:endParaRPr lang="el-GR">
              <a:solidFill>
                <a:schemeClr val="tx1"/>
              </a:solidFill>
              <a:latin typeface="Times New Roman" pitchFamily="18" charset="-95"/>
            </a:endParaRPr>
          </a:p>
        </p:txBody>
      </p:sp>
      <p:sp>
        <p:nvSpPr>
          <p:cNvPr id="30743" name="Rectangle 44"/>
          <p:cNvSpPr>
            <a:spLocks noChangeArrowheads="1"/>
          </p:cNvSpPr>
          <p:nvPr/>
        </p:nvSpPr>
        <p:spPr bwMode="auto">
          <a:xfrm>
            <a:off x="3200400" y="3713163"/>
            <a:ext cx="1371600" cy="304800"/>
          </a:xfrm>
          <a:prstGeom prst="rect">
            <a:avLst/>
          </a:prstGeom>
          <a:solidFill>
            <a:srgbClr val="AC1900"/>
          </a:solidFill>
          <a:ln w="9525">
            <a:noFill/>
            <a:miter lim="800000"/>
            <a:headEnd/>
            <a:tailEnd/>
          </a:ln>
        </p:spPr>
        <p:txBody>
          <a:bodyPr anchor="ctr"/>
          <a:lstStyle/>
          <a:p>
            <a:r>
              <a:rPr lang="el-GR" sz="1600" b="1">
                <a:solidFill>
                  <a:schemeClr val="bg1"/>
                </a:solidFill>
                <a:latin typeface="Book Antiqua" pitchFamily="18" charset="0"/>
              </a:rPr>
              <a:t>ΜΥΚΗΤΕΣ</a:t>
            </a:r>
            <a:endParaRPr lang="en-US" sz="1600" b="1">
              <a:solidFill>
                <a:schemeClr val="bg1"/>
              </a:solidFill>
              <a:latin typeface="Book Antiqua" pitchFamily="18" charset="0"/>
            </a:endParaRPr>
          </a:p>
        </p:txBody>
      </p:sp>
      <p:sp>
        <p:nvSpPr>
          <p:cNvPr id="30744" name="AutoShape 45"/>
          <p:cNvSpPr>
            <a:spLocks noChangeArrowheads="1"/>
          </p:cNvSpPr>
          <p:nvPr/>
        </p:nvSpPr>
        <p:spPr bwMode="auto">
          <a:xfrm>
            <a:off x="2047875" y="4506913"/>
            <a:ext cx="4238625" cy="234950"/>
          </a:xfrm>
          <a:prstGeom prst="leftRightArrow">
            <a:avLst>
              <a:gd name="adj1" fmla="val 45287"/>
              <a:gd name="adj2" fmla="val 51532"/>
            </a:avLst>
          </a:prstGeom>
          <a:solidFill>
            <a:srgbClr val="669900"/>
          </a:solidFill>
          <a:ln w="9525">
            <a:solidFill>
              <a:srgbClr val="669900"/>
            </a:solidFill>
            <a:miter lim="800000"/>
            <a:headEnd/>
            <a:tailEnd/>
          </a:ln>
        </p:spPr>
        <p:txBody>
          <a:bodyPr wrap="none" anchor="ctr"/>
          <a:lstStyle/>
          <a:p>
            <a:pPr algn="l"/>
            <a:endParaRPr lang="el-GR">
              <a:solidFill>
                <a:schemeClr val="tx1"/>
              </a:solidFill>
              <a:latin typeface="Times New Roman" pitchFamily="18" charset="-95"/>
            </a:endParaRPr>
          </a:p>
        </p:txBody>
      </p:sp>
      <p:sp>
        <p:nvSpPr>
          <p:cNvPr id="30745" name="Rectangle 46"/>
          <p:cNvSpPr>
            <a:spLocks noChangeArrowheads="1"/>
          </p:cNvSpPr>
          <p:nvPr/>
        </p:nvSpPr>
        <p:spPr bwMode="auto">
          <a:xfrm>
            <a:off x="3624263" y="4475163"/>
            <a:ext cx="1074737" cy="304800"/>
          </a:xfrm>
          <a:prstGeom prst="rect">
            <a:avLst/>
          </a:prstGeom>
          <a:solidFill>
            <a:srgbClr val="669900"/>
          </a:solidFill>
          <a:ln w="9525">
            <a:solidFill>
              <a:srgbClr val="669900"/>
            </a:solidFill>
            <a:miter lim="800000"/>
            <a:headEnd/>
            <a:tailEnd/>
          </a:ln>
        </p:spPr>
        <p:txBody>
          <a:bodyPr anchor="ctr"/>
          <a:lstStyle/>
          <a:p>
            <a:r>
              <a:rPr lang="en-US" sz="1600" b="1">
                <a:solidFill>
                  <a:schemeClr val="bg1"/>
                </a:solidFill>
                <a:latin typeface="Tahoma" pitchFamily="34" charset="0"/>
              </a:rPr>
              <a:t>Gram+</a:t>
            </a:r>
          </a:p>
        </p:txBody>
      </p:sp>
      <p:sp>
        <p:nvSpPr>
          <p:cNvPr id="30746" name="AutoShape 47"/>
          <p:cNvSpPr>
            <a:spLocks noChangeArrowheads="1"/>
          </p:cNvSpPr>
          <p:nvPr/>
        </p:nvSpPr>
        <p:spPr bwMode="auto">
          <a:xfrm>
            <a:off x="2971800" y="5040313"/>
            <a:ext cx="3695700" cy="234950"/>
          </a:xfrm>
          <a:prstGeom prst="leftRightArrow">
            <a:avLst>
              <a:gd name="adj1" fmla="val 45287"/>
              <a:gd name="adj2" fmla="val 44932"/>
            </a:avLst>
          </a:prstGeom>
          <a:solidFill>
            <a:srgbClr val="0F3491"/>
          </a:solidFill>
          <a:ln w="9525">
            <a:solidFill>
              <a:srgbClr val="0F3491"/>
            </a:solidFill>
            <a:miter lim="800000"/>
            <a:headEnd/>
            <a:tailEnd/>
          </a:ln>
        </p:spPr>
        <p:txBody>
          <a:bodyPr wrap="none" anchor="ctr"/>
          <a:lstStyle/>
          <a:p>
            <a:pPr algn="l"/>
            <a:endParaRPr lang="el-GR">
              <a:solidFill>
                <a:schemeClr val="tx1"/>
              </a:solidFill>
              <a:latin typeface="Times New Roman" pitchFamily="18" charset="-95"/>
            </a:endParaRPr>
          </a:p>
        </p:txBody>
      </p:sp>
      <p:sp>
        <p:nvSpPr>
          <p:cNvPr id="30747" name="Rectangle 48"/>
          <p:cNvSpPr>
            <a:spLocks noChangeArrowheads="1"/>
          </p:cNvSpPr>
          <p:nvPr/>
        </p:nvSpPr>
        <p:spPr bwMode="auto">
          <a:xfrm>
            <a:off x="4197350" y="4995863"/>
            <a:ext cx="1090613" cy="304800"/>
          </a:xfrm>
          <a:prstGeom prst="rect">
            <a:avLst/>
          </a:prstGeom>
          <a:solidFill>
            <a:srgbClr val="0F3491"/>
          </a:solidFill>
          <a:ln w="9525">
            <a:solidFill>
              <a:srgbClr val="0F3491"/>
            </a:solidFill>
            <a:miter lim="800000"/>
            <a:headEnd/>
            <a:tailEnd/>
          </a:ln>
        </p:spPr>
        <p:txBody>
          <a:bodyPr anchor="ctr"/>
          <a:lstStyle/>
          <a:p>
            <a:r>
              <a:rPr lang="en-US" sz="1600" b="1">
                <a:solidFill>
                  <a:schemeClr val="bg1"/>
                </a:solidFill>
                <a:latin typeface="Tahoma" pitchFamily="34" charset="0"/>
              </a:rPr>
              <a:t>Gram-</a:t>
            </a:r>
          </a:p>
        </p:txBody>
      </p:sp>
      <p:sp>
        <p:nvSpPr>
          <p:cNvPr id="30748" name="Rectangle 50"/>
          <p:cNvSpPr>
            <a:spLocks noChangeArrowheads="1"/>
          </p:cNvSpPr>
          <p:nvPr/>
        </p:nvSpPr>
        <p:spPr bwMode="auto">
          <a:xfrm>
            <a:off x="279400" y="3713163"/>
            <a:ext cx="533400" cy="304800"/>
          </a:xfrm>
          <a:prstGeom prst="rect">
            <a:avLst/>
          </a:prstGeom>
          <a:noFill/>
          <a:ln w="9525">
            <a:noFill/>
            <a:miter lim="800000"/>
            <a:headEnd/>
            <a:tailEnd/>
          </a:ln>
        </p:spPr>
        <p:txBody>
          <a:bodyPr anchor="ctr"/>
          <a:lstStyle/>
          <a:p>
            <a:r>
              <a:rPr lang="el-GR" sz="1600" b="1">
                <a:solidFill>
                  <a:srgbClr val="CC0000"/>
                </a:solidFill>
                <a:latin typeface="Tahoma" pitchFamily="34" charset="0"/>
              </a:rPr>
              <a:t>1.5</a:t>
            </a:r>
            <a:endParaRPr lang="en-US" sz="1600" b="1">
              <a:solidFill>
                <a:schemeClr val="tx1"/>
              </a:solidFill>
              <a:latin typeface="Tahoma" pitchFamily="34" charset="0"/>
            </a:endParaRPr>
          </a:p>
        </p:txBody>
      </p:sp>
      <p:sp>
        <p:nvSpPr>
          <p:cNvPr id="30749" name="Rectangle 53"/>
          <p:cNvSpPr>
            <a:spLocks noChangeArrowheads="1"/>
          </p:cNvSpPr>
          <p:nvPr/>
        </p:nvSpPr>
        <p:spPr bwMode="auto">
          <a:xfrm>
            <a:off x="6553200" y="3700463"/>
            <a:ext cx="681038" cy="304800"/>
          </a:xfrm>
          <a:prstGeom prst="rect">
            <a:avLst/>
          </a:prstGeom>
          <a:noFill/>
          <a:ln w="9525">
            <a:noFill/>
            <a:miter lim="800000"/>
            <a:headEnd/>
            <a:tailEnd/>
          </a:ln>
        </p:spPr>
        <p:txBody>
          <a:bodyPr anchor="ctr"/>
          <a:lstStyle/>
          <a:p>
            <a:r>
              <a:rPr lang="el-GR" sz="1600" b="1">
                <a:solidFill>
                  <a:srgbClr val="CC0000"/>
                </a:solidFill>
                <a:latin typeface="Tahoma" pitchFamily="34" charset="0"/>
              </a:rPr>
              <a:t>9.0</a:t>
            </a:r>
            <a:endParaRPr lang="en-US" sz="1600" b="1">
              <a:solidFill>
                <a:schemeClr val="tx1"/>
              </a:solidFill>
              <a:latin typeface="Tahoma" pitchFamily="34" charset="0"/>
            </a:endParaRPr>
          </a:p>
        </p:txBody>
      </p:sp>
      <p:sp>
        <p:nvSpPr>
          <p:cNvPr id="30750" name="Rectangle 55"/>
          <p:cNvSpPr>
            <a:spLocks noChangeArrowheads="1"/>
          </p:cNvSpPr>
          <p:nvPr/>
        </p:nvSpPr>
        <p:spPr bwMode="auto">
          <a:xfrm>
            <a:off x="1549400" y="4475163"/>
            <a:ext cx="533400" cy="304800"/>
          </a:xfrm>
          <a:prstGeom prst="rect">
            <a:avLst/>
          </a:prstGeom>
          <a:noFill/>
          <a:ln w="9525">
            <a:noFill/>
            <a:miter lim="800000"/>
            <a:headEnd/>
            <a:tailEnd/>
          </a:ln>
        </p:spPr>
        <p:txBody>
          <a:bodyPr anchor="ctr"/>
          <a:lstStyle/>
          <a:p>
            <a:r>
              <a:rPr lang="el-GR" sz="1600" b="1">
                <a:solidFill>
                  <a:srgbClr val="669900"/>
                </a:solidFill>
                <a:latin typeface="Tahoma" pitchFamily="34" charset="0"/>
              </a:rPr>
              <a:t>2.0</a:t>
            </a:r>
            <a:endParaRPr lang="en-US" sz="1600" b="1">
              <a:solidFill>
                <a:srgbClr val="669900"/>
              </a:solidFill>
              <a:latin typeface="Tahoma" pitchFamily="34" charset="0"/>
            </a:endParaRPr>
          </a:p>
        </p:txBody>
      </p:sp>
      <p:sp>
        <p:nvSpPr>
          <p:cNvPr id="30751" name="Rectangle 56"/>
          <p:cNvSpPr>
            <a:spLocks noChangeArrowheads="1"/>
          </p:cNvSpPr>
          <p:nvPr/>
        </p:nvSpPr>
        <p:spPr bwMode="auto">
          <a:xfrm>
            <a:off x="6172200" y="4462463"/>
            <a:ext cx="681038" cy="304800"/>
          </a:xfrm>
          <a:prstGeom prst="rect">
            <a:avLst/>
          </a:prstGeom>
          <a:noFill/>
          <a:ln w="9525">
            <a:noFill/>
            <a:miter lim="800000"/>
            <a:headEnd/>
            <a:tailEnd/>
          </a:ln>
        </p:spPr>
        <p:txBody>
          <a:bodyPr anchor="ctr"/>
          <a:lstStyle/>
          <a:p>
            <a:r>
              <a:rPr lang="el-GR" sz="1600" b="1">
                <a:solidFill>
                  <a:srgbClr val="669900"/>
                </a:solidFill>
                <a:latin typeface="Tahoma" pitchFamily="34" charset="0"/>
              </a:rPr>
              <a:t>8.5</a:t>
            </a:r>
            <a:endParaRPr lang="en-US" sz="1600" b="1">
              <a:solidFill>
                <a:srgbClr val="669900"/>
              </a:solidFill>
              <a:latin typeface="Tahoma" pitchFamily="34" charset="0"/>
            </a:endParaRPr>
          </a:p>
        </p:txBody>
      </p:sp>
      <p:sp>
        <p:nvSpPr>
          <p:cNvPr id="30752" name="Rectangle 57"/>
          <p:cNvSpPr>
            <a:spLocks noChangeArrowheads="1"/>
          </p:cNvSpPr>
          <p:nvPr/>
        </p:nvSpPr>
        <p:spPr bwMode="auto">
          <a:xfrm>
            <a:off x="2438400" y="4995863"/>
            <a:ext cx="533400" cy="304800"/>
          </a:xfrm>
          <a:prstGeom prst="rect">
            <a:avLst/>
          </a:prstGeom>
          <a:noFill/>
          <a:ln w="9525">
            <a:noFill/>
            <a:miter lim="800000"/>
            <a:headEnd/>
            <a:tailEnd/>
          </a:ln>
        </p:spPr>
        <p:txBody>
          <a:bodyPr anchor="ctr"/>
          <a:lstStyle/>
          <a:p>
            <a:r>
              <a:rPr lang="el-GR" sz="1600" b="1">
                <a:solidFill>
                  <a:srgbClr val="0F3491"/>
                </a:solidFill>
                <a:latin typeface="Tahoma" pitchFamily="34" charset="0"/>
              </a:rPr>
              <a:t>4.5</a:t>
            </a:r>
            <a:endParaRPr lang="en-US" sz="1600" b="1">
              <a:solidFill>
                <a:srgbClr val="0F3491"/>
              </a:solidFill>
              <a:latin typeface="Tahoma" pitchFamily="34" charset="0"/>
            </a:endParaRPr>
          </a:p>
        </p:txBody>
      </p:sp>
      <p:sp>
        <p:nvSpPr>
          <p:cNvPr id="30753" name="Rectangle 58"/>
          <p:cNvSpPr>
            <a:spLocks noChangeArrowheads="1"/>
          </p:cNvSpPr>
          <p:nvPr/>
        </p:nvSpPr>
        <p:spPr bwMode="auto">
          <a:xfrm>
            <a:off x="6553200" y="5002213"/>
            <a:ext cx="681038" cy="304800"/>
          </a:xfrm>
          <a:prstGeom prst="rect">
            <a:avLst/>
          </a:prstGeom>
          <a:noFill/>
          <a:ln w="9525">
            <a:noFill/>
            <a:miter lim="800000"/>
            <a:headEnd/>
            <a:tailEnd/>
          </a:ln>
        </p:spPr>
        <p:txBody>
          <a:bodyPr anchor="ctr"/>
          <a:lstStyle/>
          <a:p>
            <a:r>
              <a:rPr lang="el-GR" sz="1600" b="1">
                <a:solidFill>
                  <a:srgbClr val="0F3491"/>
                </a:solidFill>
                <a:latin typeface="Tahoma" pitchFamily="34" charset="0"/>
              </a:rPr>
              <a:t>9.0</a:t>
            </a:r>
            <a:endParaRPr lang="en-US" sz="1600" b="1">
              <a:solidFill>
                <a:srgbClr val="0F3491"/>
              </a:solidFill>
              <a:latin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1066800"/>
          </a:xfrm>
        </p:spPr>
        <p:txBody>
          <a:bodyPr>
            <a:normAutofit fontScale="90000"/>
          </a:bodyPr>
          <a:lstStyle/>
          <a:p>
            <a:r>
              <a:rPr lang="el-GR" dirty="0" smtClean="0"/>
              <a:t>Βακτήρια</a:t>
            </a:r>
            <a:br>
              <a:rPr lang="el-GR" dirty="0" smtClean="0"/>
            </a:br>
            <a:endParaRPr lang="el-GR" dirty="0"/>
          </a:p>
        </p:txBody>
      </p:sp>
      <p:sp>
        <p:nvSpPr>
          <p:cNvPr id="3" name="2 - Θέση περιεχομένου"/>
          <p:cNvSpPr>
            <a:spLocks noGrp="1"/>
          </p:cNvSpPr>
          <p:nvPr>
            <p:ph idx="1"/>
          </p:nvPr>
        </p:nvSpPr>
        <p:spPr>
          <a:xfrm>
            <a:off x="0" y="2172848"/>
            <a:ext cx="8229600" cy="4685152"/>
          </a:xfrm>
        </p:spPr>
        <p:txBody>
          <a:bodyPr/>
          <a:lstStyle/>
          <a:p>
            <a:pPr lvl="1"/>
            <a:r>
              <a:rPr lang="el-GR" dirty="0" smtClean="0"/>
              <a:t>Τα περισσότερα βακτήρια αναπτύσσονται ταχύτερα σε ουδέτερο </a:t>
            </a:r>
            <a:r>
              <a:rPr lang="en-US" dirty="0" smtClean="0"/>
              <a:t>pH</a:t>
            </a:r>
            <a:r>
              <a:rPr lang="el-GR" dirty="0" smtClean="0"/>
              <a:t>, 6.0 - 8.0</a:t>
            </a:r>
          </a:p>
          <a:p>
            <a:pPr lvl="1"/>
            <a:r>
              <a:rPr lang="el-GR" dirty="0" smtClean="0"/>
              <a:t>Τα </a:t>
            </a:r>
            <a:r>
              <a:rPr lang="en-US" dirty="0" smtClean="0"/>
              <a:t>gram </a:t>
            </a:r>
            <a:r>
              <a:rPr lang="el-GR" dirty="0" smtClean="0"/>
              <a:t>αρνητικά βακτήρια συνήθως αναστέλλονται σε όξινο </a:t>
            </a:r>
            <a:r>
              <a:rPr lang="en-US" dirty="0" smtClean="0"/>
              <a:t>pH</a:t>
            </a:r>
            <a:r>
              <a:rPr lang="el-GR" dirty="0" smtClean="0"/>
              <a:t>&lt;4,6</a:t>
            </a:r>
          </a:p>
          <a:p>
            <a:pPr lvl="1"/>
            <a:r>
              <a:rPr lang="el-GR" u="sng" dirty="0" smtClean="0"/>
              <a:t>Εξαίρεση</a:t>
            </a:r>
            <a:r>
              <a:rPr lang="el-GR" dirty="0" smtClean="0"/>
              <a:t> αποτελούν βακτήρια που συμμετέχουν σε ζυμώσεις και παράγουν οξέα </a:t>
            </a:r>
          </a:p>
          <a:p>
            <a:pPr lvl="2"/>
            <a:r>
              <a:rPr lang="el-GR" dirty="0" smtClean="0"/>
              <a:t>βακτήρια γαλακτικού οξέως (πχ </a:t>
            </a:r>
            <a:r>
              <a:rPr lang="en-US" i="1" dirty="0" smtClean="0"/>
              <a:t>Lactobacillus </a:t>
            </a:r>
            <a:r>
              <a:rPr lang="en-US" i="1" dirty="0" err="1" smtClean="0"/>
              <a:t>plantarum</a:t>
            </a:r>
            <a:r>
              <a:rPr lang="en-US" dirty="0" smtClean="0"/>
              <a:t>  </a:t>
            </a:r>
            <a:r>
              <a:rPr lang="el-GR" dirty="0" smtClean="0"/>
              <a:t>με </a:t>
            </a:r>
            <a:r>
              <a:rPr lang="el-GR" dirty="0" err="1" smtClean="0"/>
              <a:t>έλαχιστη</a:t>
            </a:r>
            <a:r>
              <a:rPr lang="el-GR" dirty="0" smtClean="0"/>
              <a:t> </a:t>
            </a:r>
            <a:r>
              <a:rPr lang="el-GR" dirty="0" err="1" smtClean="0"/>
              <a:t>τιμη</a:t>
            </a:r>
            <a:r>
              <a:rPr lang="el-GR" dirty="0" smtClean="0"/>
              <a:t> </a:t>
            </a:r>
            <a:r>
              <a:rPr lang="en-US" dirty="0" smtClean="0"/>
              <a:t>pH 3,5</a:t>
            </a:r>
            <a:endParaRPr lang="el-GR" dirty="0" smtClean="0"/>
          </a:p>
          <a:p>
            <a:pPr lvl="2"/>
            <a:r>
              <a:rPr lang="el-GR" dirty="0" smtClean="0"/>
              <a:t>βακτήρια οξικού οξέως</a:t>
            </a:r>
          </a:p>
          <a:p>
            <a:pPr lvl="1"/>
            <a:endParaRPr lang="el-GR" dirty="0" smtClean="0"/>
          </a:p>
          <a:p>
            <a:pPr lvl="1"/>
            <a:endParaRPr lang="el-GR" dirty="0" smtClean="0"/>
          </a:p>
          <a:p>
            <a:pPr lvl="1"/>
            <a:endParaRPr lang="el-GR" dirty="0"/>
          </a:p>
        </p:txBody>
      </p:sp>
      <p:pic>
        <p:nvPicPr>
          <p:cNvPr id="12290" name="Picture 2" descr="Image result for bacteria in food"/>
          <p:cNvPicPr>
            <a:picLocks noChangeAspect="1" noChangeArrowheads="1"/>
          </p:cNvPicPr>
          <p:nvPr/>
        </p:nvPicPr>
        <p:blipFill>
          <a:blip r:embed="rId2" cstate="print"/>
          <a:srcRect/>
          <a:stretch>
            <a:fillRect/>
          </a:stretch>
        </p:blipFill>
        <p:spPr bwMode="auto">
          <a:xfrm>
            <a:off x="3347864" y="188640"/>
            <a:ext cx="2286000" cy="200025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Πολλοί απ’ του παθογόνους μικροοργανισμούς ωστόσο μπορούν και επιβιώνουν στα τρόφιμα, σε τιμές  </a:t>
            </a:r>
            <a:r>
              <a:rPr lang="en-GB" dirty="0" smtClean="0"/>
              <a:t>pH</a:t>
            </a:r>
            <a:r>
              <a:rPr lang="el-GR" dirty="0" smtClean="0"/>
              <a:t> χαμηλότερες του 4,0 ενώ κάποια απ’ τα παθογόνα, π.χ. τα είδη της </a:t>
            </a:r>
            <a:r>
              <a:rPr lang="en-US" i="1" dirty="0" smtClean="0"/>
              <a:t>Salmonella</a:t>
            </a:r>
            <a:r>
              <a:rPr lang="en-US" dirty="0" smtClean="0"/>
              <a:t> </a:t>
            </a:r>
            <a:r>
              <a:rPr lang="en-US" dirty="0" err="1" smtClean="0"/>
              <a:t>spp</a:t>
            </a:r>
            <a:r>
              <a:rPr lang="el-GR" dirty="0" smtClean="0"/>
              <a:t>. αναπτύσσονται στις χαμηλότερες δυνατές τιμές </a:t>
            </a:r>
            <a:r>
              <a:rPr lang="en-GB" dirty="0" smtClean="0"/>
              <a:t>pH</a:t>
            </a:r>
            <a:r>
              <a:rPr lang="el-GR" dirty="0" smtClean="0"/>
              <a:t>. </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Ζύμες και μύκητες</a:t>
            </a:r>
            <a:endParaRPr lang="el-GR" dirty="0"/>
          </a:p>
        </p:txBody>
      </p:sp>
      <p:sp>
        <p:nvSpPr>
          <p:cNvPr id="3" name="2 - Θέση περιεχομένου"/>
          <p:cNvSpPr>
            <a:spLocks noGrp="1"/>
          </p:cNvSpPr>
          <p:nvPr>
            <p:ph idx="1"/>
          </p:nvPr>
        </p:nvSpPr>
        <p:spPr/>
        <p:txBody>
          <a:bodyPr/>
          <a:lstStyle/>
          <a:p>
            <a:r>
              <a:rPr lang="el-GR" dirty="0" smtClean="0"/>
              <a:t>Ζύμες</a:t>
            </a:r>
          </a:p>
          <a:p>
            <a:pPr lvl="1"/>
            <a:r>
              <a:rPr lang="el-GR" dirty="0" smtClean="0"/>
              <a:t>Αναπτύσσονται σε βέλτιστο </a:t>
            </a:r>
            <a:r>
              <a:rPr lang="en-US" dirty="0" smtClean="0"/>
              <a:t>pH </a:t>
            </a:r>
            <a:r>
              <a:rPr lang="el-GR" dirty="0" smtClean="0"/>
              <a:t>4,5-6,0</a:t>
            </a:r>
            <a:endParaRPr lang="en-US" dirty="0" smtClean="0"/>
          </a:p>
          <a:p>
            <a:pPr lvl="1"/>
            <a:r>
              <a:rPr lang="el-GR" dirty="0" smtClean="0"/>
              <a:t>Ορισμένες ζύμες αντέχουν σε πολύ όξινα </a:t>
            </a:r>
            <a:r>
              <a:rPr lang="en-US" dirty="0" smtClean="0"/>
              <a:t>pH</a:t>
            </a:r>
            <a:endParaRPr lang="el-GR" dirty="0" smtClean="0"/>
          </a:p>
          <a:p>
            <a:pPr lvl="1"/>
            <a:endParaRPr lang="el-GR" dirty="0" smtClean="0"/>
          </a:p>
          <a:p>
            <a:r>
              <a:rPr lang="el-GR" dirty="0" smtClean="0"/>
              <a:t>Μύκητες</a:t>
            </a:r>
          </a:p>
          <a:p>
            <a:pPr lvl="1"/>
            <a:r>
              <a:rPr lang="el-GR" dirty="0" smtClean="0"/>
              <a:t>Αναπτύσσονται σε βέλτιστο </a:t>
            </a:r>
            <a:r>
              <a:rPr lang="en-US" dirty="0" smtClean="0"/>
              <a:t>pH </a:t>
            </a:r>
            <a:r>
              <a:rPr lang="el-GR" dirty="0" smtClean="0"/>
              <a:t>3,5-4,0</a:t>
            </a:r>
          </a:p>
          <a:p>
            <a:pPr lvl="1"/>
            <a:r>
              <a:rPr lang="el-GR" dirty="0" err="1" smtClean="0"/>
              <a:t>Εχουν</a:t>
            </a:r>
            <a:r>
              <a:rPr lang="el-GR" dirty="0" smtClean="0"/>
              <a:t> πολύ μεγάλο εύρος τιμών </a:t>
            </a:r>
            <a:r>
              <a:rPr lang="en-US" dirty="0" smtClean="0"/>
              <a:t>pH </a:t>
            </a:r>
            <a:r>
              <a:rPr lang="el-GR" dirty="0" smtClean="0"/>
              <a:t>(1-11)</a:t>
            </a:r>
          </a:p>
          <a:p>
            <a:pPr lvl="1"/>
            <a:endParaRPr lang="el-GR" dirty="0"/>
          </a:p>
        </p:txBody>
      </p:sp>
      <p:pic>
        <p:nvPicPr>
          <p:cNvPr id="107522" name="Picture 2" descr="Image result for acid pH in foods and fungi"/>
          <p:cNvPicPr>
            <a:picLocks noChangeAspect="1" noChangeArrowheads="1"/>
          </p:cNvPicPr>
          <p:nvPr/>
        </p:nvPicPr>
        <p:blipFill>
          <a:blip r:embed="rId2" cstate="print"/>
          <a:srcRect/>
          <a:stretch>
            <a:fillRect/>
          </a:stretch>
        </p:blipFill>
        <p:spPr bwMode="auto">
          <a:xfrm>
            <a:off x="6300192" y="188640"/>
            <a:ext cx="2431157" cy="243115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548680"/>
            <a:ext cx="8229600" cy="1066800"/>
          </a:xfrm>
        </p:spPr>
        <p:txBody>
          <a:bodyPr/>
          <a:lstStyle/>
          <a:p>
            <a:r>
              <a:rPr lang="en-US" dirty="0" smtClean="0"/>
              <a:t>pH </a:t>
            </a:r>
            <a:r>
              <a:rPr lang="el-GR" dirty="0" smtClean="0"/>
              <a:t>και αλλοίωση τροφίμων</a:t>
            </a:r>
            <a:endParaRPr lang="el-GR" dirty="0"/>
          </a:p>
        </p:txBody>
      </p:sp>
      <p:sp>
        <p:nvSpPr>
          <p:cNvPr id="3" name="2 - Θέση περιεχομένου"/>
          <p:cNvSpPr>
            <a:spLocks noGrp="1"/>
          </p:cNvSpPr>
          <p:nvPr>
            <p:ph idx="1"/>
          </p:nvPr>
        </p:nvSpPr>
        <p:spPr>
          <a:xfrm>
            <a:off x="251520" y="1556792"/>
            <a:ext cx="8229600" cy="5112568"/>
          </a:xfrm>
        </p:spPr>
        <p:txBody>
          <a:bodyPr>
            <a:normAutofit fontScale="70000" lnSpcReduction="20000"/>
          </a:bodyPr>
          <a:lstStyle/>
          <a:p>
            <a:pPr>
              <a:buNone/>
            </a:pPr>
            <a:endParaRPr lang="en-US" dirty="0" smtClean="0"/>
          </a:p>
          <a:p>
            <a:r>
              <a:rPr lang="el-GR" u="sng" dirty="0" smtClean="0"/>
              <a:t>Φρούτα:</a:t>
            </a:r>
            <a:r>
              <a:rPr lang="el-GR" dirty="0" smtClean="0"/>
              <a:t> έχουν χαμηλή οξύτητα και αλλοιώνονται κυρίως από ζύμες και μύκητες, λόγω της ικανότητας τους να αναπτύσσονται σε τιμές  </a:t>
            </a:r>
            <a:r>
              <a:rPr lang="en-GB" dirty="0" smtClean="0"/>
              <a:t>pH</a:t>
            </a:r>
            <a:r>
              <a:rPr lang="el-GR" dirty="0" smtClean="0"/>
              <a:t> χαμηλότερες του 3,5, οι οποίες θεωρούνται αρκετά χαμηλές για την ανάπτυξη των περισσοτέρων παθογόνων βακτηρίων. </a:t>
            </a:r>
          </a:p>
          <a:p>
            <a:r>
              <a:rPr lang="el-GR" u="sng" dirty="0" smtClean="0"/>
              <a:t>Λαχανικά:</a:t>
            </a:r>
            <a:r>
              <a:rPr lang="el-GR" dirty="0" smtClean="0"/>
              <a:t> τα περισσότερα διαθέτουν τιμές </a:t>
            </a:r>
            <a:r>
              <a:rPr lang="en-GB" dirty="0" smtClean="0"/>
              <a:t>pH</a:t>
            </a:r>
            <a:r>
              <a:rPr lang="el-GR" dirty="0" smtClean="0"/>
              <a:t> υψηλότερες απ’ αυτές των φρούτων, και συνεπώς είναι πιο επιρρεπή σε αλλοιώσεις από βακτήρια παρά από μύκητες.</a:t>
            </a:r>
          </a:p>
          <a:p>
            <a:r>
              <a:rPr lang="el-GR" u="sng" dirty="0" err="1" smtClean="0"/>
              <a:t>Ιχθυηρά</a:t>
            </a:r>
            <a:r>
              <a:rPr lang="el-GR" u="sng" dirty="0" smtClean="0"/>
              <a:t>:</a:t>
            </a:r>
            <a:r>
              <a:rPr lang="el-GR" dirty="0" smtClean="0"/>
              <a:t> λόγω μέσης τιμής </a:t>
            </a:r>
            <a:r>
              <a:rPr lang="en-GB" dirty="0" smtClean="0"/>
              <a:t>pH</a:t>
            </a:r>
            <a:r>
              <a:rPr lang="el-GR" dirty="0" smtClean="0"/>
              <a:t> (5,6), είναι επιρρεπή στις αλλοιώσεις από βακτήρια, μύκητες και ζύμες. </a:t>
            </a:r>
          </a:p>
          <a:p>
            <a:r>
              <a:rPr lang="el-GR" u="sng" dirty="0" smtClean="0"/>
              <a:t>Κρέας</a:t>
            </a:r>
            <a:r>
              <a:rPr lang="el-GR" dirty="0" smtClean="0"/>
              <a:t>: το κρέας που προέρχεται από ζώα τα οποία έχουν υποστεί στρες κατά τη διαδικασία της σφαγής, αλλοιώνεται ταχύτερα σε σύγκριση με το κρέας ζώων που δεν έχουν υποστεί στρες, γεγονός που οφείλεται στο τελικό </a:t>
            </a:r>
            <a:r>
              <a:rPr lang="en-GB" dirty="0" smtClean="0"/>
              <a:t>pH</a:t>
            </a:r>
            <a:r>
              <a:rPr lang="el-GR" dirty="0" smtClean="0"/>
              <a:t> που αποκτά το κρέας κατά την διαδικασία της νεκρικής ακαμψίας (</a:t>
            </a:r>
            <a:r>
              <a:rPr lang="en-GB" dirty="0" smtClean="0"/>
              <a:t>rigor mortis</a:t>
            </a:r>
            <a:r>
              <a:rPr lang="el-GR" dirty="0" smtClean="0"/>
              <a:t>). Με τον θάνατο ενός μη ταλαιπωρημένου ζώου, το 1% του γλυκογόνου του μετατρέπεται σε γαλακτικό οξύ, γεγονός που προκαλεί μείωση στις τιμές </a:t>
            </a:r>
            <a:r>
              <a:rPr lang="en-GB" dirty="0" smtClean="0"/>
              <a:t>pH</a:t>
            </a:r>
            <a:r>
              <a:rPr lang="el-GR" dirty="0" smtClean="0"/>
              <a:t> από 7,4 σε 5,6, ανάλογα με το είδος του ζώου.</a:t>
            </a:r>
          </a:p>
          <a:p>
            <a:endParaRPr lang="el-GR" dirty="0" smtClean="0"/>
          </a:p>
          <a:p>
            <a:endParaRPr lang="el-GR" dirty="0" smtClean="0"/>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764704"/>
            <a:ext cx="8507288" cy="1061864"/>
          </a:xfrm>
        </p:spPr>
        <p:txBody>
          <a:bodyPr>
            <a:normAutofit fontScale="90000"/>
          </a:bodyPr>
          <a:lstStyle/>
          <a:p>
            <a:r>
              <a:rPr lang="el-GR" sz="3200" b="1" dirty="0" smtClean="0">
                <a:latin typeface="Calibri" pitchFamily="34" charset="0"/>
                <a:cs typeface="Calibri" pitchFamily="34" charset="0"/>
              </a:rPr>
              <a:t>Οι τελικές τιμές </a:t>
            </a:r>
            <a:r>
              <a:rPr lang="en-US" sz="3200" b="1" dirty="0" smtClean="0">
                <a:latin typeface="Calibri" pitchFamily="34" charset="0"/>
                <a:cs typeface="Calibri" pitchFamily="34" charset="0"/>
              </a:rPr>
              <a:t>pH </a:t>
            </a:r>
            <a:r>
              <a:rPr lang="el-GR" sz="3200" b="1" dirty="0" smtClean="0">
                <a:latin typeface="Calibri" pitchFamily="34" charset="0"/>
                <a:cs typeface="Calibri" pitchFamily="34" charset="0"/>
              </a:rPr>
              <a:t>στα τρόφιμα ορίζουν σε σημαντικό βαθμό την μικροβιολογική ασφάλεια του τροφίμου</a:t>
            </a:r>
            <a:br>
              <a:rPr lang="el-GR" sz="3200" b="1" dirty="0" smtClean="0">
                <a:latin typeface="Calibri" pitchFamily="34" charset="0"/>
                <a:cs typeface="Calibri" pitchFamily="34" charset="0"/>
              </a:rPr>
            </a:br>
            <a:endParaRPr lang="el-GR" sz="3200" b="1" dirty="0"/>
          </a:p>
        </p:txBody>
      </p:sp>
      <p:sp>
        <p:nvSpPr>
          <p:cNvPr id="3" name="2 - Θέση περιεχομένου"/>
          <p:cNvSpPr>
            <a:spLocks noGrp="1"/>
          </p:cNvSpPr>
          <p:nvPr>
            <p:ph idx="1"/>
          </p:nvPr>
        </p:nvSpPr>
        <p:spPr/>
        <p:txBody>
          <a:bodyPr>
            <a:normAutofit/>
          </a:bodyPr>
          <a:lstStyle/>
          <a:p>
            <a:pPr marL="355600">
              <a:buClr>
                <a:srgbClr val="C00000"/>
              </a:buClr>
              <a:tabLst>
                <a:tab pos="628650" algn="l"/>
              </a:tabLst>
            </a:pPr>
            <a:r>
              <a:rPr lang="el-GR" i="1" dirty="0" smtClean="0">
                <a:latin typeface="Calibri" pitchFamily="34" charset="0"/>
                <a:cs typeface="Calibri" pitchFamily="34" charset="0"/>
              </a:rPr>
              <a:t>όταν η τιμή </a:t>
            </a:r>
            <a:r>
              <a:rPr lang="en-US"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pH</a:t>
            </a:r>
            <a:r>
              <a:rPr lang="el-GR"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&lt; 4.6 </a:t>
            </a:r>
            <a:r>
              <a:rPr lang="el-GR" i="1" dirty="0" smtClean="0">
                <a:latin typeface="Calibri" pitchFamily="34" charset="0"/>
                <a:cs typeface="Calibri" pitchFamily="34" charset="0"/>
              </a:rPr>
              <a:t>δεν εκβλαστάνουν τα σπόρια των παθογόνων βακτηρίων</a:t>
            </a:r>
          </a:p>
          <a:p>
            <a:pPr marL="355600">
              <a:buClr>
                <a:srgbClr val="C00000"/>
              </a:buClr>
              <a:tabLst>
                <a:tab pos="628650" algn="l"/>
              </a:tabLst>
            </a:pPr>
            <a:r>
              <a:rPr lang="el-GR" i="1" dirty="0" smtClean="0">
                <a:latin typeface="Calibri" pitchFamily="34" charset="0"/>
                <a:cs typeface="Calibri" pitchFamily="34" charset="0"/>
              </a:rPr>
              <a:t>γενικά σε ζυμωμένα τρόφιμα με </a:t>
            </a:r>
            <a:r>
              <a:rPr lang="en-US"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pH</a:t>
            </a:r>
            <a:r>
              <a:rPr lang="el-GR" i="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&lt; 4.0 </a:t>
            </a:r>
            <a:r>
              <a:rPr lang="el-GR" i="1" dirty="0" smtClean="0">
                <a:latin typeface="Calibri" pitchFamily="34" charset="0"/>
                <a:cs typeface="Calibri" pitchFamily="34" charset="0"/>
              </a:rPr>
              <a:t>(π.χ. ελιές, γιαούρτι) δεν επιβιώνουν 	παθογόνα βακτήρια για μακρύ χρονικό διάστημα</a:t>
            </a:r>
          </a:p>
          <a:p>
            <a:pPr marL="355600">
              <a:buClr>
                <a:srgbClr val="C00000"/>
              </a:buClr>
              <a:tabLst>
                <a:tab pos="628650" algn="l"/>
              </a:tabLst>
            </a:pPr>
            <a:r>
              <a:rPr lang="el-GR" i="1" dirty="0" smtClean="0">
                <a:latin typeface="Calibri" pitchFamily="34" charset="0"/>
                <a:cs typeface="Calibri" pitchFamily="34" charset="0"/>
              </a:rPr>
              <a:t> χαμηλές τιμές </a:t>
            </a:r>
            <a:r>
              <a:rPr lang="en-US" i="1" dirty="0" smtClean="0">
                <a:latin typeface="Calibri" pitchFamily="34" charset="0"/>
                <a:cs typeface="Calibri" pitchFamily="34" charset="0"/>
              </a:rPr>
              <a:t>pH</a:t>
            </a:r>
            <a:r>
              <a:rPr lang="el-GR" i="1" dirty="0" smtClean="0">
                <a:latin typeface="Calibri" pitchFamily="34" charset="0"/>
                <a:cs typeface="Calibri" pitchFamily="34" charset="0"/>
              </a:rPr>
              <a:t> σε συνδυασμό με χαμηλή </a:t>
            </a:r>
            <a:r>
              <a:rPr lang="el-GR" i="1" dirty="0" err="1" smtClean="0">
                <a:latin typeface="Calibri" pitchFamily="34" charset="0"/>
                <a:cs typeface="Calibri" pitchFamily="34" charset="0"/>
              </a:rPr>
              <a:t>ενεργότητα</a:t>
            </a:r>
            <a:r>
              <a:rPr lang="el-GR" i="1" dirty="0" smtClean="0">
                <a:latin typeface="Calibri" pitchFamily="34" charset="0"/>
                <a:cs typeface="Calibri" pitchFamily="34" charset="0"/>
              </a:rPr>
              <a:t> νερού </a:t>
            </a:r>
            <a:r>
              <a:rPr lang="en-US" i="1" dirty="0" smtClean="0">
                <a:latin typeface="Calibri" pitchFamily="34" charset="0"/>
                <a:cs typeface="Calibri" pitchFamily="34" charset="0"/>
              </a:rPr>
              <a:t>(</a:t>
            </a:r>
            <a:r>
              <a:rPr lang="el-GR" i="1" dirty="0" smtClean="0">
                <a:latin typeface="Calibri" pitchFamily="34" charset="0"/>
                <a:cs typeface="Calibri" pitchFamily="34" charset="0"/>
              </a:rPr>
              <a:t>α</a:t>
            </a:r>
            <a:r>
              <a:rPr lang="en-US" i="1" baseline="-25000" dirty="0" smtClean="0">
                <a:latin typeface="Calibri" pitchFamily="34" charset="0"/>
                <a:cs typeface="Calibri" pitchFamily="34" charset="0"/>
              </a:rPr>
              <a:t>w</a:t>
            </a:r>
            <a:r>
              <a:rPr lang="en-US" i="1" dirty="0" smtClean="0">
                <a:latin typeface="Calibri" pitchFamily="34" charset="0"/>
                <a:cs typeface="Calibri" pitchFamily="34" charset="0"/>
              </a:rPr>
              <a:t>)</a:t>
            </a:r>
            <a:r>
              <a:rPr lang="el-GR" i="1" dirty="0" smtClean="0">
                <a:latin typeface="Calibri" pitchFamily="34" charset="0"/>
                <a:cs typeface="Calibri" pitchFamily="34" charset="0"/>
              </a:rPr>
              <a:t> διασφαλίζουν την μικροβιολογική ασφάλεια και σταθερότητα των τροφίμων</a:t>
            </a: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8229600" cy="1584176"/>
          </a:xfrm>
        </p:spPr>
        <p:txBody>
          <a:bodyPr>
            <a:normAutofit fontScale="90000"/>
          </a:bodyPr>
          <a:lstStyle/>
          <a:p>
            <a:r>
              <a:rPr lang="el-GR" dirty="0" smtClean="0"/>
              <a:t>Η οξύτητα των περισσοτέρων τροφίμων οφείλεται στην παρουσία </a:t>
            </a:r>
            <a:r>
              <a:rPr lang="el-GR" u="sng" dirty="0" err="1" smtClean="0"/>
              <a:t>λιπόφιλων</a:t>
            </a:r>
            <a:r>
              <a:rPr lang="el-GR" u="sng" dirty="0" smtClean="0"/>
              <a:t> ασθενών οργανικών </a:t>
            </a:r>
            <a:r>
              <a:rPr lang="el-GR" dirty="0" smtClean="0"/>
              <a:t>οξέων</a:t>
            </a:r>
            <a:endParaRPr lang="el-GR" dirty="0"/>
          </a:p>
        </p:txBody>
      </p:sp>
      <p:sp>
        <p:nvSpPr>
          <p:cNvPr id="6" name="5 - Θέση περιεχομένου"/>
          <p:cNvSpPr>
            <a:spLocks noGrp="1"/>
          </p:cNvSpPr>
          <p:nvPr>
            <p:ph idx="1"/>
          </p:nvPr>
        </p:nvSpPr>
        <p:spPr>
          <a:xfrm>
            <a:off x="457200" y="2564904"/>
            <a:ext cx="8229600" cy="4009632"/>
          </a:xfrm>
        </p:spPr>
        <p:txBody>
          <a:bodyPr/>
          <a:lstStyle/>
          <a:p>
            <a:r>
              <a:rPr lang="el-GR" dirty="0" smtClean="0"/>
              <a:t>Τα </a:t>
            </a:r>
            <a:r>
              <a:rPr lang="el-GR" dirty="0" err="1" smtClean="0"/>
              <a:t>λιπόφιλα</a:t>
            </a:r>
            <a:r>
              <a:rPr lang="el-GR" dirty="0" smtClean="0"/>
              <a:t> ασθενή οξέα υφίστανται μερική διάσταση σε υδατικά διαλύματα</a:t>
            </a:r>
          </a:p>
          <a:p>
            <a:pPr>
              <a:buNone/>
            </a:pPr>
            <a:r>
              <a:rPr lang="el-GR" dirty="0" smtClean="0"/>
              <a:t>			ΗΑ            Η</a:t>
            </a:r>
            <a:r>
              <a:rPr lang="el-GR" baseline="30000" dirty="0" smtClean="0"/>
              <a:t>+</a:t>
            </a:r>
            <a:r>
              <a:rPr lang="el-GR" dirty="0" smtClean="0"/>
              <a:t> +Α</a:t>
            </a:r>
            <a:r>
              <a:rPr lang="el-GR" baseline="30000" dirty="0" smtClean="0"/>
              <a:t>-</a:t>
            </a:r>
          </a:p>
          <a:p>
            <a:pPr>
              <a:buNone/>
            </a:pPr>
            <a:endParaRPr lang="el-GR" dirty="0" smtClean="0"/>
          </a:p>
          <a:p>
            <a:r>
              <a:rPr lang="el-GR" dirty="0" smtClean="0"/>
              <a:t>Ο βαθμός διάστασης τους είναι συνάρτηση του </a:t>
            </a:r>
            <a:r>
              <a:rPr lang="en-US" dirty="0" smtClean="0"/>
              <a:t>pH</a:t>
            </a:r>
            <a:endParaRPr lang="el-GR" dirty="0" smtClean="0"/>
          </a:p>
          <a:p>
            <a:endParaRPr lang="el-GR" dirty="0"/>
          </a:p>
        </p:txBody>
      </p:sp>
      <p:cxnSp>
        <p:nvCxnSpPr>
          <p:cNvPr id="5" name="4 - Ευθύγραμμο βέλος σύνδεσης"/>
          <p:cNvCxnSpPr/>
          <p:nvPr/>
        </p:nvCxnSpPr>
        <p:spPr>
          <a:xfrm>
            <a:off x="2987824" y="364502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flipH="1">
            <a:off x="2987824" y="3789040"/>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79512" y="2564904"/>
            <a:ext cx="2674640" cy="819536"/>
          </a:xfrm>
        </p:spPr>
        <p:txBody>
          <a:bodyPr/>
          <a:lstStyle/>
          <a:p>
            <a:r>
              <a:rPr lang="el-GR" b="1" dirty="0" smtClean="0"/>
              <a:t>Οξικό οξύ</a:t>
            </a:r>
            <a:endParaRPr lang="el-GR" b="1" dirty="0"/>
          </a:p>
        </p:txBody>
      </p:sp>
      <p:sp>
        <p:nvSpPr>
          <p:cNvPr id="4" name="1 - Τίτλος"/>
          <p:cNvSpPr>
            <a:spLocks noGrp="1"/>
          </p:cNvSpPr>
          <p:nvPr>
            <p:ph type="title"/>
          </p:nvPr>
        </p:nvSpPr>
        <p:spPr/>
        <p:txBody>
          <a:bodyPr>
            <a:normAutofit fontScale="90000"/>
          </a:bodyPr>
          <a:lstStyle/>
          <a:p>
            <a:r>
              <a:rPr lang="el-GR" sz="4000" dirty="0" smtClean="0"/>
              <a:t>Τα ασθενή </a:t>
            </a:r>
            <a:r>
              <a:rPr lang="el-GR" sz="4000" dirty="0" err="1" smtClean="0"/>
              <a:t>λιπόφιλα</a:t>
            </a:r>
            <a:r>
              <a:rPr lang="el-GR" sz="4000" dirty="0" smtClean="0"/>
              <a:t> οξέα </a:t>
            </a:r>
            <a:r>
              <a:rPr lang="el-GR" sz="4000" u="sng" dirty="0" smtClean="0"/>
              <a:t>αναστέλλουν την μικροβιακή ανάπτυξη </a:t>
            </a:r>
            <a:endParaRPr lang="el-GR" sz="4000" u="sng" dirty="0"/>
          </a:p>
        </p:txBody>
      </p:sp>
      <p:pic>
        <p:nvPicPr>
          <p:cNvPr id="111618" name="Picture 2" descr="Image result for acetic acid vinegar"/>
          <p:cNvPicPr>
            <a:picLocks noChangeAspect="1" noChangeArrowheads="1"/>
          </p:cNvPicPr>
          <p:nvPr/>
        </p:nvPicPr>
        <p:blipFill>
          <a:blip r:embed="rId2" cstate="print"/>
          <a:srcRect/>
          <a:stretch>
            <a:fillRect/>
          </a:stretch>
        </p:blipFill>
        <p:spPr bwMode="auto">
          <a:xfrm>
            <a:off x="179512" y="2996953"/>
            <a:ext cx="2376264" cy="1633682"/>
          </a:xfrm>
          <a:prstGeom prst="rect">
            <a:avLst/>
          </a:prstGeom>
          <a:noFill/>
        </p:spPr>
      </p:pic>
      <p:sp>
        <p:nvSpPr>
          <p:cNvPr id="111620" name="AutoShape 4" descr="Image result for Î¾ÏÎ´Î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1622" name="Picture 6" descr="https://www.neadiatrofis.gr/wp-content/uploads/2017/02/xidi-gia-ta-spirakia.jpg"/>
          <p:cNvPicPr>
            <a:picLocks noChangeAspect="1" noChangeArrowheads="1"/>
          </p:cNvPicPr>
          <p:nvPr/>
        </p:nvPicPr>
        <p:blipFill>
          <a:blip r:embed="rId3" cstate="print"/>
          <a:srcRect/>
          <a:stretch>
            <a:fillRect/>
          </a:stretch>
        </p:blipFill>
        <p:spPr bwMode="auto">
          <a:xfrm>
            <a:off x="611560" y="4509120"/>
            <a:ext cx="1484927" cy="2111897"/>
          </a:xfrm>
          <a:prstGeom prst="rect">
            <a:avLst/>
          </a:prstGeom>
          <a:noFill/>
        </p:spPr>
      </p:pic>
      <p:pic>
        <p:nvPicPr>
          <p:cNvPr id="111624" name="Picture 8" descr="Image result for lactic acid in foods"/>
          <p:cNvPicPr>
            <a:picLocks noChangeAspect="1" noChangeArrowheads="1"/>
          </p:cNvPicPr>
          <p:nvPr/>
        </p:nvPicPr>
        <p:blipFill>
          <a:blip r:embed="rId4" cstate="print"/>
          <a:srcRect/>
          <a:stretch>
            <a:fillRect/>
          </a:stretch>
        </p:blipFill>
        <p:spPr bwMode="auto">
          <a:xfrm>
            <a:off x="4572000" y="4869160"/>
            <a:ext cx="1954839" cy="1296144"/>
          </a:xfrm>
          <a:prstGeom prst="rect">
            <a:avLst/>
          </a:prstGeom>
          <a:noFill/>
        </p:spPr>
      </p:pic>
      <p:pic>
        <p:nvPicPr>
          <p:cNvPr id="111626" name="Picture 10" descr="Image result for lactic acid in foods"/>
          <p:cNvPicPr>
            <a:picLocks noChangeAspect="1" noChangeArrowheads="1"/>
          </p:cNvPicPr>
          <p:nvPr/>
        </p:nvPicPr>
        <p:blipFill>
          <a:blip r:embed="rId5" cstate="print"/>
          <a:srcRect/>
          <a:stretch>
            <a:fillRect/>
          </a:stretch>
        </p:blipFill>
        <p:spPr bwMode="auto">
          <a:xfrm>
            <a:off x="6588224" y="4509120"/>
            <a:ext cx="1656184" cy="1656184"/>
          </a:xfrm>
          <a:prstGeom prst="rect">
            <a:avLst/>
          </a:prstGeom>
          <a:noFill/>
        </p:spPr>
      </p:pic>
      <p:sp>
        <p:nvSpPr>
          <p:cNvPr id="10" name="2 - Θέση περιεχομένου"/>
          <p:cNvSpPr txBox="1">
            <a:spLocks/>
          </p:cNvSpPr>
          <p:nvPr/>
        </p:nvSpPr>
        <p:spPr>
          <a:xfrm>
            <a:off x="4860032" y="2348880"/>
            <a:ext cx="3312368" cy="504056"/>
          </a:xfrm>
          <a:prstGeom prst="rect">
            <a:avLst/>
          </a:prstGeom>
        </p:spPr>
        <p:txBody>
          <a:bodyPr vert="horz">
            <a:normAutofit lnSpcReduction="1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l-GR" sz="2800" b="1" i="0" u="none" strike="noStrike" kern="1200" cap="none" spc="0" normalizeH="0" baseline="0" noProof="0" dirty="0" smtClean="0">
                <a:ln>
                  <a:noFill/>
                </a:ln>
                <a:solidFill>
                  <a:schemeClr val="tx1"/>
                </a:solidFill>
                <a:effectLst/>
                <a:uLnTx/>
                <a:uFillTx/>
                <a:latin typeface="+mn-lt"/>
                <a:ea typeface="+mn-ea"/>
                <a:cs typeface="+mn-cs"/>
              </a:rPr>
              <a:t>Γαλακτικό οξύ</a:t>
            </a:r>
            <a:endParaRPr kumimoji="0" lang="el-GR"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11628" name="AutoShape 12" descr="Image result for lactic aci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1630" name="Picture 14" descr="Image result for lactic acid"/>
          <p:cNvPicPr>
            <a:picLocks noChangeAspect="1" noChangeArrowheads="1"/>
          </p:cNvPicPr>
          <p:nvPr/>
        </p:nvPicPr>
        <p:blipFill>
          <a:blip r:embed="rId6" cstate="print"/>
          <a:srcRect/>
          <a:stretch>
            <a:fillRect/>
          </a:stretch>
        </p:blipFill>
        <p:spPr bwMode="auto">
          <a:xfrm>
            <a:off x="4716016" y="2708920"/>
            <a:ext cx="2686050" cy="1905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548680"/>
            <a:ext cx="8784976" cy="864096"/>
          </a:xfrm>
        </p:spPr>
        <p:txBody>
          <a:bodyPr>
            <a:normAutofit fontScale="90000"/>
          </a:bodyPr>
          <a:lstStyle/>
          <a:p>
            <a:r>
              <a:rPr lang="el-GR" sz="3200" dirty="0" smtClean="0"/>
              <a:t>Μηχανισμός </a:t>
            </a:r>
            <a:r>
              <a:rPr lang="el-GR" sz="3200" dirty="0" err="1" smtClean="0"/>
              <a:t>αντιβακτηριακής</a:t>
            </a:r>
            <a:r>
              <a:rPr lang="el-GR" sz="3200" dirty="0" smtClean="0"/>
              <a:t> δράσης ασθενών </a:t>
            </a:r>
            <a:r>
              <a:rPr lang="el-GR" sz="3200" dirty="0" err="1" smtClean="0"/>
              <a:t>λιπόφιλων</a:t>
            </a:r>
            <a:r>
              <a:rPr lang="el-GR" sz="3200" dirty="0" smtClean="0"/>
              <a:t> οργανικών οξέων </a:t>
            </a:r>
            <a:endParaRPr lang="el-GR" sz="3200" dirty="0"/>
          </a:p>
        </p:txBody>
      </p:sp>
      <p:sp>
        <p:nvSpPr>
          <p:cNvPr id="3" name="2 - Θέση περιεχομένου"/>
          <p:cNvSpPr>
            <a:spLocks noGrp="1"/>
          </p:cNvSpPr>
          <p:nvPr>
            <p:ph idx="1"/>
          </p:nvPr>
        </p:nvSpPr>
        <p:spPr>
          <a:xfrm>
            <a:off x="323528" y="1628800"/>
            <a:ext cx="8229600" cy="4896544"/>
          </a:xfrm>
        </p:spPr>
        <p:txBody>
          <a:bodyPr>
            <a:normAutofit fontScale="85000" lnSpcReduction="20000"/>
          </a:bodyPr>
          <a:lstStyle/>
          <a:p>
            <a:r>
              <a:rPr lang="el-GR" dirty="0" smtClean="0"/>
              <a:t>Το </a:t>
            </a:r>
            <a:r>
              <a:rPr lang="el-GR" u="sng" dirty="0" err="1" smtClean="0"/>
              <a:t>αδιάστατο</a:t>
            </a:r>
            <a:r>
              <a:rPr lang="el-GR" dirty="0" smtClean="0"/>
              <a:t> μόριο του οξέως είναι τοξικό για τα βακτήρια γιατί είναι πολύ διαλυτό στα λιπίδια της κυτταρικής μεμβράνης τους και μπορεί να περάσει μέσα στο κύτταρο</a:t>
            </a:r>
          </a:p>
          <a:p>
            <a:r>
              <a:rPr lang="el-GR" dirty="0" smtClean="0"/>
              <a:t>Τα </a:t>
            </a:r>
            <a:r>
              <a:rPr lang="el-GR" dirty="0" err="1" smtClean="0"/>
              <a:t>αδιάστατα</a:t>
            </a:r>
            <a:r>
              <a:rPr lang="el-GR" dirty="0" smtClean="0"/>
              <a:t> μόρια του οξέως περνάν από το εξωτερικό περιβάλλον χαμηλού </a:t>
            </a:r>
            <a:r>
              <a:rPr lang="en-US" dirty="0" smtClean="0"/>
              <a:t>pH </a:t>
            </a:r>
            <a:r>
              <a:rPr lang="el-GR" dirty="0" smtClean="0"/>
              <a:t>που ευνοεί την παρουσία του </a:t>
            </a:r>
            <a:r>
              <a:rPr lang="el-GR" dirty="0" err="1" smtClean="0"/>
              <a:t>αδιάστατου</a:t>
            </a:r>
            <a:r>
              <a:rPr lang="el-GR" dirty="0" smtClean="0"/>
              <a:t> μορίου στο εσωτερικό περιβάλλον που έχει υψηλότερο </a:t>
            </a:r>
            <a:r>
              <a:rPr lang="en-US" dirty="0" smtClean="0"/>
              <a:t>pH</a:t>
            </a:r>
            <a:r>
              <a:rPr lang="el-GR" dirty="0" smtClean="0"/>
              <a:t> και ευνοεί την διάσταση του οξέως</a:t>
            </a:r>
          </a:p>
          <a:p>
            <a:r>
              <a:rPr lang="el-GR" dirty="0" smtClean="0"/>
              <a:t>Στο κυτταρόπλασμα το οξύ διίσταται ελευθερώνοντας πρωτόνια και ανιόντα, μειώνοντας το </a:t>
            </a:r>
            <a:r>
              <a:rPr lang="en-US" dirty="0" smtClean="0"/>
              <a:t>pH </a:t>
            </a:r>
            <a:r>
              <a:rPr lang="el-GR" dirty="0" smtClean="0"/>
              <a:t>του κυτταροπλάσματος </a:t>
            </a:r>
          </a:p>
          <a:p>
            <a:r>
              <a:rPr lang="el-GR" dirty="0" smtClean="0"/>
              <a:t>Ο μικροοργανισμός προσπαθεί να διατηρήσει σταθερό το </a:t>
            </a:r>
            <a:r>
              <a:rPr lang="en-US" dirty="0" smtClean="0"/>
              <a:t>pH</a:t>
            </a:r>
            <a:r>
              <a:rPr lang="el-GR" dirty="0" smtClean="0"/>
              <a:t> του καταναλώνοντας </a:t>
            </a:r>
            <a:r>
              <a:rPr lang="en-US" dirty="0" smtClean="0"/>
              <a:t>ATP </a:t>
            </a:r>
            <a:r>
              <a:rPr lang="el-GR" dirty="0" smtClean="0"/>
              <a:t>και έτσι μειώνει την διαθέσιμη ενέργεια που είναι απαραίτητη για τις μεταβολικές του ανάγκες και την ανάπτυξη του.</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29600" cy="1066800"/>
          </a:xfrm>
        </p:spPr>
        <p:txBody>
          <a:bodyPr/>
          <a:lstStyle/>
          <a:p>
            <a:endParaRPr lang="el-GR" dirty="0"/>
          </a:p>
        </p:txBody>
      </p:sp>
      <p:sp>
        <p:nvSpPr>
          <p:cNvPr id="3" name="2 - Θέση περιεχομένου"/>
          <p:cNvSpPr>
            <a:spLocks noGrp="1"/>
          </p:cNvSpPr>
          <p:nvPr>
            <p:ph idx="1"/>
          </p:nvPr>
        </p:nvSpPr>
        <p:spPr>
          <a:xfrm>
            <a:off x="251520" y="1844824"/>
            <a:ext cx="8435280" cy="4325112"/>
          </a:xfrm>
        </p:spPr>
        <p:txBody>
          <a:bodyPr>
            <a:normAutofit fontScale="92500"/>
          </a:bodyPr>
          <a:lstStyle/>
          <a:p>
            <a:r>
              <a:rPr lang="el-GR" dirty="0" smtClean="0"/>
              <a:t>Το νερό γύρω από το κύτταρο (ή τον μικροοργανισμό) είναι απαραίτητο να είναι σε υγρή μορφή </a:t>
            </a:r>
          </a:p>
          <a:p>
            <a:r>
              <a:rPr lang="el-GR" dirty="0" smtClean="0"/>
              <a:t>Όταν κρυσταλλώνεται σε μορφή πάγου ή δεσμεύεται χημικά σε πυκνά διαλύματα αλάτων ή σακχάρων </a:t>
            </a:r>
            <a:r>
              <a:rPr lang="el-GR" u="sng" dirty="0" smtClean="0"/>
              <a:t>δεν είναι διαθέσιμο </a:t>
            </a:r>
            <a:r>
              <a:rPr lang="el-GR" dirty="0" smtClean="0"/>
              <a:t>στους μικροοργανισμούς</a:t>
            </a:r>
          </a:p>
          <a:p>
            <a:r>
              <a:rPr lang="el-GR" dirty="0" smtClean="0"/>
              <a:t>Η </a:t>
            </a:r>
            <a:r>
              <a:rPr lang="el-GR" dirty="0" err="1" smtClean="0"/>
              <a:t>ενεργότητα</a:t>
            </a:r>
            <a:r>
              <a:rPr lang="el-GR" dirty="0" smtClean="0"/>
              <a:t> νερού εκφράζει την ποσότητα του νερού που είναι διαθέσιμη στους μικροοργανισμούς για να διεξάγουν τις μεταβολικές τους λειτουργίες στα τρόφιμα ή σε ένα διάλυμα</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836712"/>
            <a:ext cx="8229600" cy="1066800"/>
          </a:xfrm>
        </p:spPr>
        <p:txBody>
          <a:bodyPr>
            <a:normAutofit fontScale="90000"/>
          </a:bodyPr>
          <a:lstStyle/>
          <a:p>
            <a:r>
              <a:rPr lang="el-GR" dirty="0" smtClean="0"/>
              <a:t>Μηχανισμός </a:t>
            </a:r>
            <a:r>
              <a:rPr lang="el-GR" dirty="0" err="1" smtClean="0"/>
              <a:t>αντιβακτηριακής</a:t>
            </a:r>
            <a:r>
              <a:rPr lang="el-GR" dirty="0" smtClean="0"/>
              <a:t> δράσης ασθενών </a:t>
            </a:r>
            <a:r>
              <a:rPr lang="el-GR" dirty="0" err="1" smtClean="0"/>
              <a:t>λιπόφιλων</a:t>
            </a:r>
            <a:r>
              <a:rPr lang="el-GR" dirty="0" smtClean="0"/>
              <a:t> οργανικών οξέων </a:t>
            </a:r>
            <a:endParaRPr lang="el-GR" dirty="0"/>
          </a:p>
        </p:txBody>
      </p:sp>
      <p:sp>
        <p:nvSpPr>
          <p:cNvPr id="4" name="3 - Έλλειψη"/>
          <p:cNvSpPr/>
          <p:nvPr/>
        </p:nvSpPr>
        <p:spPr>
          <a:xfrm>
            <a:off x="1475656" y="2564904"/>
            <a:ext cx="5616624" cy="2736304"/>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3059832" y="3501009"/>
            <a:ext cx="2520280" cy="461665"/>
          </a:xfrm>
          <a:prstGeom prst="rect">
            <a:avLst/>
          </a:prstGeom>
          <a:noFill/>
        </p:spPr>
        <p:txBody>
          <a:bodyPr wrap="square" rtlCol="0">
            <a:spAutoFit/>
          </a:bodyPr>
          <a:lstStyle/>
          <a:p>
            <a:r>
              <a:rPr lang="el-GR" dirty="0" smtClean="0"/>
              <a:t>ΗΑ            Η</a:t>
            </a:r>
            <a:r>
              <a:rPr lang="el-GR" baseline="30000" dirty="0" smtClean="0"/>
              <a:t>+</a:t>
            </a:r>
            <a:r>
              <a:rPr lang="el-GR" dirty="0" smtClean="0"/>
              <a:t> +Α</a:t>
            </a:r>
            <a:r>
              <a:rPr lang="el-GR" baseline="30000" dirty="0" smtClean="0"/>
              <a:t>-</a:t>
            </a:r>
            <a:endParaRPr lang="el-GR" dirty="0"/>
          </a:p>
        </p:txBody>
      </p:sp>
      <p:cxnSp>
        <p:nvCxnSpPr>
          <p:cNvPr id="9" name="8 - Ευθύγραμμο βέλος σύνδεσης"/>
          <p:cNvCxnSpPr/>
          <p:nvPr/>
        </p:nvCxnSpPr>
        <p:spPr>
          <a:xfrm>
            <a:off x="3635896" y="3717032"/>
            <a:ext cx="720080"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1" name="10 - Ευθύγραμμο βέλος σύνδεσης"/>
          <p:cNvCxnSpPr/>
          <p:nvPr/>
        </p:nvCxnSpPr>
        <p:spPr>
          <a:xfrm flipH="1">
            <a:off x="3635896" y="3861048"/>
            <a:ext cx="720080"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3059832" y="5589240"/>
            <a:ext cx="2520280" cy="461665"/>
          </a:xfrm>
          <a:prstGeom prst="rect">
            <a:avLst/>
          </a:prstGeom>
          <a:noFill/>
        </p:spPr>
        <p:txBody>
          <a:bodyPr wrap="square" rtlCol="0">
            <a:spAutoFit/>
          </a:bodyPr>
          <a:lstStyle/>
          <a:p>
            <a:r>
              <a:rPr lang="el-GR" dirty="0" smtClean="0"/>
              <a:t>ΗΑ            Η</a:t>
            </a:r>
            <a:r>
              <a:rPr lang="el-GR" baseline="30000" dirty="0" smtClean="0"/>
              <a:t>+</a:t>
            </a:r>
            <a:r>
              <a:rPr lang="el-GR" dirty="0" smtClean="0"/>
              <a:t> +Α</a:t>
            </a:r>
            <a:r>
              <a:rPr lang="el-GR" baseline="30000" dirty="0" smtClean="0"/>
              <a:t>-</a:t>
            </a:r>
            <a:endParaRPr lang="el-GR" dirty="0"/>
          </a:p>
        </p:txBody>
      </p:sp>
      <p:sp>
        <p:nvSpPr>
          <p:cNvPr id="17" name="16 - Βέλος προς τα επάνω"/>
          <p:cNvSpPr/>
          <p:nvPr/>
        </p:nvSpPr>
        <p:spPr>
          <a:xfrm>
            <a:off x="3203848" y="4077072"/>
            <a:ext cx="288032" cy="151216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Βέλος προς τα κάτω"/>
          <p:cNvSpPr/>
          <p:nvPr/>
        </p:nvSpPr>
        <p:spPr>
          <a:xfrm>
            <a:off x="4644008" y="4077072"/>
            <a:ext cx="288032" cy="15121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20 - Ευθύγραμμο βέλος σύνδεσης"/>
          <p:cNvCxnSpPr/>
          <p:nvPr/>
        </p:nvCxnSpPr>
        <p:spPr>
          <a:xfrm flipH="1">
            <a:off x="3707904" y="5805264"/>
            <a:ext cx="648072" cy="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3" name="22 - Ευθύγραμμο βέλος σύνδεσης"/>
          <p:cNvCxnSpPr/>
          <p:nvPr/>
        </p:nvCxnSpPr>
        <p:spPr>
          <a:xfrm>
            <a:off x="3779912" y="594928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23 - TextBox"/>
          <p:cNvSpPr txBox="1"/>
          <p:nvPr/>
        </p:nvSpPr>
        <p:spPr>
          <a:xfrm>
            <a:off x="3275856" y="2780928"/>
            <a:ext cx="1872208" cy="461665"/>
          </a:xfrm>
          <a:prstGeom prst="rect">
            <a:avLst/>
          </a:prstGeom>
          <a:noFill/>
        </p:spPr>
        <p:txBody>
          <a:bodyPr wrap="square" rtlCol="0">
            <a:spAutoFit/>
          </a:bodyPr>
          <a:lstStyle/>
          <a:p>
            <a:r>
              <a:rPr lang="el-GR" dirty="0" smtClean="0"/>
              <a:t>Ουδέτερο </a:t>
            </a:r>
            <a:r>
              <a:rPr lang="en-US" dirty="0" smtClean="0"/>
              <a:t>pH</a:t>
            </a:r>
            <a:endParaRPr lang="el-GR" dirty="0"/>
          </a:p>
        </p:txBody>
      </p:sp>
      <p:sp>
        <p:nvSpPr>
          <p:cNvPr id="25" name="24 - TextBox"/>
          <p:cNvSpPr txBox="1"/>
          <p:nvPr/>
        </p:nvSpPr>
        <p:spPr>
          <a:xfrm>
            <a:off x="5796136" y="5445224"/>
            <a:ext cx="1872208" cy="461665"/>
          </a:xfrm>
          <a:prstGeom prst="rect">
            <a:avLst/>
          </a:prstGeom>
          <a:noFill/>
        </p:spPr>
        <p:txBody>
          <a:bodyPr wrap="square" rtlCol="0">
            <a:spAutoFit/>
          </a:bodyPr>
          <a:lstStyle/>
          <a:p>
            <a:r>
              <a:rPr lang="el-GR" dirty="0" smtClean="0"/>
              <a:t>χαμηλό </a:t>
            </a:r>
            <a:r>
              <a:rPr lang="en-US" dirty="0" smtClean="0"/>
              <a:t>pH</a:t>
            </a:r>
            <a:endParaRPr lang="el-GR" dirty="0"/>
          </a:p>
        </p:txBody>
      </p:sp>
      <p:sp>
        <p:nvSpPr>
          <p:cNvPr id="26" name="25 - TextBox"/>
          <p:cNvSpPr txBox="1"/>
          <p:nvPr/>
        </p:nvSpPr>
        <p:spPr>
          <a:xfrm>
            <a:off x="5508104" y="2348880"/>
            <a:ext cx="2736304" cy="646331"/>
          </a:xfrm>
          <a:prstGeom prst="rect">
            <a:avLst/>
          </a:prstGeom>
          <a:noFill/>
        </p:spPr>
        <p:txBody>
          <a:bodyPr wrap="square" rtlCol="0">
            <a:spAutoFit/>
          </a:bodyPr>
          <a:lstStyle/>
          <a:p>
            <a:r>
              <a:rPr lang="el-GR" sz="1800" dirty="0" err="1" smtClean="0"/>
              <a:t>Κυτταροπλασματική</a:t>
            </a:r>
            <a:r>
              <a:rPr lang="el-GR" sz="1800" dirty="0" smtClean="0"/>
              <a:t> μεμβράνη</a:t>
            </a:r>
            <a:endParaRPr lang="el-GR" sz="1800" dirty="0"/>
          </a:p>
        </p:txBody>
      </p:sp>
      <p:sp>
        <p:nvSpPr>
          <p:cNvPr id="27" name="26 - TextBox"/>
          <p:cNvSpPr txBox="1"/>
          <p:nvPr/>
        </p:nvSpPr>
        <p:spPr>
          <a:xfrm>
            <a:off x="5220072" y="3933056"/>
            <a:ext cx="864096" cy="369332"/>
          </a:xfrm>
          <a:prstGeom prst="rect">
            <a:avLst/>
          </a:prstGeom>
          <a:noFill/>
        </p:spPr>
        <p:txBody>
          <a:bodyPr wrap="square" rtlCol="0">
            <a:spAutoFit/>
          </a:bodyPr>
          <a:lstStyle/>
          <a:p>
            <a:r>
              <a:rPr lang="en-US" sz="1800" dirty="0" smtClean="0"/>
              <a:t>ATP</a:t>
            </a:r>
            <a:endParaRPr lang="el-GR" sz="1800" dirty="0"/>
          </a:p>
        </p:txBody>
      </p:sp>
      <p:sp>
        <p:nvSpPr>
          <p:cNvPr id="28" name="27 - TextBox"/>
          <p:cNvSpPr txBox="1"/>
          <p:nvPr/>
        </p:nvSpPr>
        <p:spPr>
          <a:xfrm>
            <a:off x="5220072" y="4581128"/>
            <a:ext cx="864096" cy="369332"/>
          </a:xfrm>
          <a:prstGeom prst="rect">
            <a:avLst/>
          </a:prstGeom>
          <a:noFill/>
        </p:spPr>
        <p:txBody>
          <a:bodyPr wrap="square" rtlCol="0">
            <a:spAutoFit/>
          </a:bodyPr>
          <a:lstStyle/>
          <a:p>
            <a:r>
              <a:rPr lang="en-US" sz="1800" dirty="0" smtClean="0"/>
              <a:t>ADP</a:t>
            </a:r>
            <a:endParaRPr lang="el-GR" sz="1800" dirty="0"/>
          </a:p>
        </p:txBody>
      </p:sp>
      <p:sp>
        <p:nvSpPr>
          <p:cNvPr id="29" name="28 - Καμπύλο δεξιό βέλος"/>
          <p:cNvSpPr/>
          <p:nvPr/>
        </p:nvSpPr>
        <p:spPr>
          <a:xfrm>
            <a:off x="4932040" y="4149080"/>
            <a:ext cx="288032" cy="64807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251520" y="2249424"/>
            <a:ext cx="8640960" cy="4325112"/>
          </a:xfrm>
        </p:spPr>
        <p:txBody>
          <a:bodyPr>
            <a:normAutofit/>
          </a:bodyPr>
          <a:lstStyle/>
          <a:p>
            <a:r>
              <a:rPr lang="el-GR" dirty="0" smtClean="0"/>
              <a:t>Γαλακτικό οξύ (</a:t>
            </a:r>
            <a:r>
              <a:rPr lang="en-US" dirty="0" err="1" smtClean="0"/>
              <a:t>pKa</a:t>
            </a:r>
            <a:r>
              <a:rPr lang="en-US" dirty="0" smtClean="0"/>
              <a:t>=3,86)</a:t>
            </a:r>
          </a:p>
          <a:p>
            <a:r>
              <a:rPr lang="el-GR" dirty="0" smtClean="0"/>
              <a:t>Οξικό οξύ (</a:t>
            </a:r>
            <a:r>
              <a:rPr lang="en-US" dirty="0" err="1" smtClean="0"/>
              <a:t>pKa</a:t>
            </a:r>
            <a:r>
              <a:rPr lang="en-US" dirty="0" smtClean="0"/>
              <a:t>=</a:t>
            </a:r>
            <a:r>
              <a:rPr lang="el-GR" dirty="0" smtClean="0"/>
              <a:t>4,76</a:t>
            </a:r>
            <a:r>
              <a:rPr lang="en-US" dirty="0" smtClean="0"/>
              <a:t>)</a:t>
            </a:r>
            <a:endParaRPr lang="el-GR" dirty="0" smtClean="0"/>
          </a:p>
          <a:p>
            <a:r>
              <a:rPr lang="el-GR" sz="2000" dirty="0" smtClean="0"/>
              <a:t>Η τιμή </a:t>
            </a:r>
            <a:r>
              <a:rPr lang="en-US" sz="2000" dirty="0" err="1" smtClean="0"/>
              <a:t>pKa</a:t>
            </a:r>
            <a:r>
              <a:rPr lang="el-GR" sz="2000" dirty="0" smtClean="0"/>
              <a:t> είναι η τιμή </a:t>
            </a:r>
            <a:r>
              <a:rPr lang="en-US" sz="2000" dirty="0" smtClean="0"/>
              <a:t>pH </a:t>
            </a:r>
            <a:r>
              <a:rPr lang="el-GR" sz="2000" dirty="0" smtClean="0"/>
              <a:t>στην οποία 50% του οξέως είναι </a:t>
            </a:r>
            <a:r>
              <a:rPr lang="el-GR" sz="2000" dirty="0" err="1" smtClean="0"/>
              <a:t>αδιάστατο</a:t>
            </a:r>
            <a:endParaRPr lang="el-GR" sz="2000" dirty="0" smtClean="0"/>
          </a:p>
          <a:p>
            <a:endParaRPr lang="el-GR" sz="2000" dirty="0" smtClean="0"/>
          </a:p>
          <a:p>
            <a:r>
              <a:rPr lang="el-GR" dirty="0" smtClean="0"/>
              <a:t>Σε </a:t>
            </a:r>
            <a:r>
              <a:rPr lang="el-GR" u="sng" dirty="0" smtClean="0"/>
              <a:t>τιμές </a:t>
            </a:r>
            <a:r>
              <a:rPr lang="en-US" u="sng" dirty="0" smtClean="0"/>
              <a:t>pH&gt;</a:t>
            </a:r>
            <a:r>
              <a:rPr lang="en-US" u="sng" dirty="0" err="1" smtClean="0"/>
              <a:t>pKa</a:t>
            </a:r>
            <a:r>
              <a:rPr lang="en-US" u="sng" dirty="0" smtClean="0"/>
              <a:t> </a:t>
            </a:r>
            <a:r>
              <a:rPr lang="el-GR" dirty="0" smtClean="0"/>
              <a:t>μειώνεται η τοξικότητα των </a:t>
            </a:r>
            <a:r>
              <a:rPr lang="el-GR" dirty="0" err="1" smtClean="0"/>
              <a:t>λιπόφιλων</a:t>
            </a:r>
            <a:r>
              <a:rPr lang="el-GR" dirty="0" smtClean="0"/>
              <a:t> ασθενών οξέων</a:t>
            </a:r>
          </a:p>
          <a:p>
            <a:r>
              <a:rPr lang="el-GR" dirty="0" smtClean="0"/>
              <a:t>Σε </a:t>
            </a:r>
            <a:r>
              <a:rPr lang="el-GR" u="sng" dirty="0" smtClean="0"/>
              <a:t>τιμές </a:t>
            </a:r>
            <a:r>
              <a:rPr lang="en-US" u="sng" dirty="0" smtClean="0"/>
              <a:t>pH</a:t>
            </a:r>
            <a:r>
              <a:rPr lang="el-GR" u="sng" dirty="0" smtClean="0"/>
              <a:t>&lt;</a:t>
            </a:r>
            <a:r>
              <a:rPr lang="en-US" u="sng" dirty="0" err="1" smtClean="0"/>
              <a:t>pKa</a:t>
            </a:r>
            <a:r>
              <a:rPr lang="el-GR" u="sng" dirty="0" smtClean="0"/>
              <a:t> </a:t>
            </a:r>
            <a:r>
              <a:rPr lang="el-GR" dirty="0" smtClean="0"/>
              <a:t>αυξάνεται η </a:t>
            </a:r>
            <a:r>
              <a:rPr lang="el-GR" dirty="0" err="1" smtClean="0"/>
              <a:t>βακτηριοστατική</a:t>
            </a:r>
            <a:r>
              <a:rPr lang="el-GR" dirty="0" smtClean="0"/>
              <a:t> και η βακτηριοκτόνος δράση τους γιατί σε χαμηλό </a:t>
            </a:r>
            <a:r>
              <a:rPr lang="en-US" dirty="0" smtClean="0"/>
              <a:t>pH </a:t>
            </a:r>
            <a:r>
              <a:rPr lang="el-GR" dirty="0" smtClean="0"/>
              <a:t>αυξάνει η αναλογία του </a:t>
            </a:r>
            <a:r>
              <a:rPr lang="el-GR" dirty="0" err="1" smtClean="0"/>
              <a:t>αδιάστατου</a:t>
            </a:r>
            <a:r>
              <a:rPr lang="el-GR" dirty="0" smtClean="0"/>
              <a:t> οξέως</a:t>
            </a:r>
          </a:p>
        </p:txBody>
      </p:sp>
      <p:sp>
        <p:nvSpPr>
          <p:cNvPr id="5" name="4 - Τίτλος"/>
          <p:cNvSpPr>
            <a:spLocks noGrp="1"/>
          </p:cNvSpPr>
          <p:nvPr>
            <p:ph type="title"/>
          </p:nvPr>
        </p:nvSpPr>
        <p:spPr/>
        <p:txBody>
          <a:bodyPr/>
          <a:lstStyle/>
          <a:p>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066800"/>
          </a:xfrm>
        </p:spPr>
        <p:txBody>
          <a:bodyPr>
            <a:normAutofit fontScale="90000"/>
          </a:bodyPr>
          <a:lstStyle/>
          <a:p>
            <a:r>
              <a:rPr lang="el-GR" dirty="0" smtClean="0"/>
              <a:t>Πως επηρεάζει το </a:t>
            </a:r>
            <a:r>
              <a:rPr lang="en-US" dirty="0" smtClean="0"/>
              <a:t>pH </a:t>
            </a:r>
            <a:r>
              <a:rPr lang="el-GR" dirty="0" smtClean="0"/>
              <a:t>του τροφίμου και το </a:t>
            </a:r>
            <a:r>
              <a:rPr lang="en-US" dirty="0" err="1" smtClean="0"/>
              <a:t>pKa</a:t>
            </a:r>
            <a:r>
              <a:rPr lang="en-US" dirty="0" smtClean="0"/>
              <a:t> </a:t>
            </a:r>
            <a:r>
              <a:rPr lang="el-GR" dirty="0" smtClean="0"/>
              <a:t>οξέως την </a:t>
            </a:r>
            <a:r>
              <a:rPr lang="el-GR" dirty="0" err="1" smtClean="0"/>
              <a:t>αντιμικροβιακή</a:t>
            </a:r>
            <a:r>
              <a:rPr lang="el-GR" dirty="0" smtClean="0"/>
              <a:t> του δράση;</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331640" y="2060848"/>
            <a:ext cx="6374360" cy="346248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043608" y="5589240"/>
            <a:ext cx="6781800" cy="9810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Πως επηρεάζει η </a:t>
            </a:r>
            <a:r>
              <a:rPr lang="el-GR" dirty="0" err="1" smtClean="0"/>
              <a:t>υδατοδιαλυτότητα</a:t>
            </a:r>
            <a:r>
              <a:rPr lang="el-GR" dirty="0" smtClean="0"/>
              <a:t> οξέως την </a:t>
            </a:r>
            <a:r>
              <a:rPr lang="el-GR" dirty="0" err="1" smtClean="0"/>
              <a:t>αντιμικροβιακή</a:t>
            </a:r>
            <a:r>
              <a:rPr lang="el-GR" dirty="0" smtClean="0"/>
              <a:t> του δράση;</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1187624" y="2348880"/>
            <a:ext cx="6313501" cy="2808312"/>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187624" y="5373216"/>
            <a:ext cx="6257925" cy="12763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Η αύξηση της οξύτητας των τροφών, είτε μέσω «ζύμωσης» είτε με προσθήκη ασθενών οξέων, χρησιμοποιείται ως μέθοδος συντήρησης</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29600" cy="1066800"/>
          </a:xfrm>
        </p:spPr>
        <p:txBody>
          <a:bodyPr>
            <a:normAutofit fontScale="90000"/>
          </a:bodyPr>
          <a:lstStyle/>
          <a:p>
            <a:r>
              <a:rPr lang="el-GR" dirty="0" smtClean="0"/>
              <a:t>Ελάχιστη </a:t>
            </a:r>
            <a:r>
              <a:rPr lang="en-US" dirty="0" smtClean="0"/>
              <a:t>aw </a:t>
            </a:r>
            <a:r>
              <a:rPr lang="el-GR" dirty="0" smtClean="0"/>
              <a:t>και </a:t>
            </a:r>
            <a:r>
              <a:rPr lang="en-US" dirty="0" smtClean="0"/>
              <a:t>pH </a:t>
            </a:r>
            <a:r>
              <a:rPr lang="el-GR" dirty="0" smtClean="0"/>
              <a:t>για την ανάπτυξη μικροοργανισμών</a:t>
            </a:r>
            <a:endParaRPr lang="el-GR" dirty="0"/>
          </a:p>
        </p:txBody>
      </p:sp>
      <p:graphicFrame>
        <p:nvGraphicFramePr>
          <p:cNvPr id="4" name="3 - Πίνακας"/>
          <p:cNvGraphicFramePr>
            <a:graphicFrameLocks noGrp="1"/>
          </p:cNvGraphicFramePr>
          <p:nvPr/>
        </p:nvGraphicFramePr>
        <p:xfrm>
          <a:off x="251520" y="1700808"/>
          <a:ext cx="8568952" cy="3943026"/>
        </p:xfrm>
        <a:graphic>
          <a:graphicData uri="http://schemas.openxmlformats.org/drawingml/2006/table">
            <a:tbl>
              <a:tblPr firstRow="1" bandRow="1">
                <a:tableStyleId>{5C22544A-7EE6-4342-B048-85BDC9FD1C3A}</a:tableStyleId>
              </a:tblPr>
              <a:tblGrid>
                <a:gridCol w="2304256"/>
                <a:gridCol w="3408379"/>
                <a:gridCol w="2856317"/>
              </a:tblGrid>
              <a:tr h="918102">
                <a:tc>
                  <a:txBody>
                    <a:bodyPr/>
                    <a:lstStyle/>
                    <a:p>
                      <a:r>
                        <a:rPr lang="el-GR" dirty="0" smtClean="0"/>
                        <a:t>Είδος μικροοργανισμού</a:t>
                      </a:r>
                      <a:endParaRPr lang="el-GR" dirty="0"/>
                    </a:p>
                  </a:txBody>
                  <a:tcPr/>
                </a:tc>
                <a:tc>
                  <a:txBody>
                    <a:bodyPr/>
                    <a:lstStyle/>
                    <a:p>
                      <a:r>
                        <a:rPr lang="el-GR" baseline="0" dirty="0" smtClean="0"/>
                        <a:t>Ελάχιστη </a:t>
                      </a:r>
                      <a:r>
                        <a:rPr lang="el-GR" baseline="0" dirty="0" err="1" smtClean="0"/>
                        <a:t>ενεργότητα</a:t>
                      </a:r>
                      <a:r>
                        <a:rPr lang="el-GR" baseline="0" dirty="0" smtClean="0"/>
                        <a:t>  ύδατος (α</a:t>
                      </a:r>
                      <a:r>
                        <a:rPr lang="en-US" baseline="0" dirty="0" smtClean="0"/>
                        <a:t>w)</a:t>
                      </a:r>
                      <a:endParaRPr lang="el-GR" baseline="0" dirty="0" smtClean="0"/>
                    </a:p>
                    <a:p>
                      <a:endParaRPr lang="el-GR" dirty="0"/>
                    </a:p>
                  </a:txBody>
                  <a:tcPr/>
                </a:tc>
                <a:tc>
                  <a:txBody>
                    <a:bodyPr/>
                    <a:lstStyle/>
                    <a:p>
                      <a:pPr algn="ctr"/>
                      <a:r>
                        <a:rPr lang="en-US" dirty="0" smtClean="0"/>
                        <a:t>pH</a:t>
                      </a:r>
                      <a:endParaRPr lang="el-GR" dirty="0"/>
                    </a:p>
                  </a:txBody>
                  <a:tcPr/>
                </a:tc>
              </a:tr>
              <a:tr h="918102">
                <a:tc>
                  <a:txBody>
                    <a:bodyPr/>
                    <a:lstStyle/>
                    <a:p>
                      <a:r>
                        <a:rPr lang="el-GR" sz="3200" dirty="0" smtClean="0"/>
                        <a:t>βακτήρια</a:t>
                      </a:r>
                      <a:endParaRPr lang="en-US" sz="3200" dirty="0" smtClean="0"/>
                    </a:p>
                    <a:p>
                      <a:r>
                        <a:rPr lang="en-US" sz="3200" dirty="0" smtClean="0"/>
                        <a:t>     </a:t>
                      </a:r>
                    </a:p>
                  </a:txBody>
                  <a:tcPr/>
                </a:tc>
                <a:tc>
                  <a:txBody>
                    <a:bodyPr/>
                    <a:lstStyle/>
                    <a:p>
                      <a:pPr algn="ctr"/>
                      <a:r>
                        <a:rPr lang="en-US" sz="2400" dirty="0" smtClean="0"/>
                        <a:t>0,97 (gram -)</a:t>
                      </a:r>
                    </a:p>
                    <a:p>
                      <a:pPr algn="ctr"/>
                      <a:r>
                        <a:rPr lang="en-US" sz="2400" dirty="0" smtClean="0"/>
                        <a:t>0,90 (gram +)</a:t>
                      </a:r>
                    </a:p>
                    <a:p>
                      <a:pPr algn="ctr"/>
                      <a:endParaRPr lang="el-GR" sz="2400" dirty="0"/>
                    </a:p>
                  </a:txBody>
                  <a:tcPr/>
                </a:tc>
                <a:tc>
                  <a:txBody>
                    <a:bodyPr/>
                    <a:lstStyle/>
                    <a:p>
                      <a:pPr algn="ctr"/>
                      <a:r>
                        <a:rPr lang="el-GR" sz="3200" dirty="0" smtClean="0"/>
                        <a:t>&gt;4,6</a:t>
                      </a:r>
                      <a:endParaRPr lang="el-GR" sz="3200" dirty="0"/>
                    </a:p>
                  </a:txBody>
                  <a:tcPr/>
                </a:tc>
              </a:tr>
              <a:tr h="918102">
                <a:tc>
                  <a:txBody>
                    <a:bodyPr/>
                    <a:lstStyle/>
                    <a:p>
                      <a:r>
                        <a:rPr lang="el-GR" sz="3200" dirty="0" smtClean="0"/>
                        <a:t>ζύμες</a:t>
                      </a:r>
                      <a:endParaRPr lang="el-GR" sz="3200" dirty="0"/>
                    </a:p>
                  </a:txBody>
                  <a:tcPr/>
                </a:tc>
                <a:tc>
                  <a:txBody>
                    <a:bodyPr/>
                    <a:lstStyle/>
                    <a:p>
                      <a:pPr algn="ctr"/>
                      <a:r>
                        <a:rPr lang="el-GR" sz="2400" dirty="0" smtClean="0"/>
                        <a:t>0,88 </a:t>
                      </a:r>
                    </a:p>
                    <a:p>
                      <a:pPr algn="ctr"/>
                      <a:r>
                        <a:rPr lang="el-GR" sz="1800" dirty="0" smtClean="0"/>
                        <a:t>(</a:t>
                      </a:r>
                      <a:r>
                        <a:rPr lang="el-GR" sz="1800" dirty="0" err="1" smtClean="0"/>
                        <a:t>οσμόφιλες</a:t>
                      </a:r>
                      <a:r>
                        <a:rPr lang="el-GR" sz="1800" baseline="0" dirty="0" smtClean="0"/>
                        <a:t> ζύμες 0,62-0,65)</a:t>
                      </a:r>
                      <a:endParaRPr lang="el-GR" sz="1800" dirty="0"/>
                    </a:p>
                  </a:txBody>
                  <a:tcPr/>
                </a:tc>
                <a:tc>
                  <a:txBody>
                    <a:bodyPr/>
                    <a:lstStyle/>
                    <a:p>
                      <a:pPr algn="ctr"/>
                      <a:r>
                        <a:rPr lang="el-GR" sz="3200" dirty="0" smtClean="0"/>
                        <a:t>2-8</a:t>
                      </a:r>
                      <a:endParaRPr lang="el-GR" sz="3200" dirty="0"/>
                    </a:p>
                  </a:txBody>
                  <a:tcPr/>
                </a:tc>
              </a:tr>
              <a:tr h="918102">
                <a:tc>
                  <a:txBody>
                    <a:bodyPr/>
                    <a:lstStyle/>
                    <a:p>
                      <a:r>
                        <a:rPr lang="el-GR" sz="3200" dirty="0" smtClean="0"/>
                        <a:t>μύκητες</a:t>
                      </a:r>
                      <a:endParaRPr lang="el-GR" sz="3200" dirty="0"/>
                    </a:p>
                  </a:txBody>
                  <a:tcPr/>
                </a:tc>
                <a:tc>
                  <a:txBody>
                    <a:bodyPr/>
                    <a:lstStyle/>
                    <a:p>
                      <a:pPr algn="ctr"/>
                      <a:r>
                        <a:rPr lang="el-GR" sz="2400" dirty="0" smtClean="0"/>
                        <a:t>0,72 </a:t>
                      </a:r>
                    </a:p>
                    <a:p>
                      <a:pPr algn="ctr"/>
                      <a:r>
                        <a:rPr lang="el-GR" sz="1800" dirty="0" smtClean="0"/>
                        <a:t>(ξηρόφιλοι μύκητες 0,65)</a:t>
                      </a:r>
                      <a:endParaRPr lang="el-GR" sz="1800" dirty="0"/>
                    </a:p>
                  </a:txBody>
                  <a:tcPr/>
                </a:tc>
                <a:tc>
                  <a:txBody>
                    <a:bodyPr/>
                    <a:lstStyle/>
                    <a:p>
                      <a:pPr algn="ctr"/>
                      <a:r>
                        <a:rPr lang="el-GR" sz="3200" dirty="0" smtClean="0"/>
                        <a:t>3-8</a:t>
                      </a:r>
                      <a:endParaRPr lang="el-GR" sz="3200"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620688"/>
            <a:ext cx="8229600" cy="1066800"/>
          </a:xfrm>
        </p:spPr>
        <p:txBody>
          <a:bodyPr/>
          <a:lstStyle/>
          <a:p>
            <a:r>
              <a:rPr lang="el-GR" dirty="0" smtClean="0"/>
              <a:t>3. </a:t>
            </a:r>
            <a:r>
              <a:rPr lang="el-GR" b="1" u="sng" dirty="0" smtClean="0"/>
              <a:t>Θρεπτικά Συστατικά</a:t>
            </a:r>
            <a:endParaRPr lang="el-GR" b="1" u="sng" dirty="0"/>
          </a:p>
        </p:txBody>
      </p:sp>
      <p:sp>
        <p:nvSpPr>
          <p:cNvPr id="3" name="2 - Θέση περιεχομένου"/>
          <p:cNvSpPr>
            <a:spLocks noGrp="1"/>
          </p:cNvSpPr>
          <p:nvPr>
            <p:ph idx="1"/>
          </p:nvPr>
        </p:nvSpPr>
        <p:spPr>
          <a:xfrm>
            <a:off x="323528" y="1916832"/>
            <a:ext cx="8229600" cy="4325112"/>
          </a:xfrm>
        </p:spPr>
        <p:txBody>
          <a:bodyPr>
            <a:normAutofit/>
          </a:bodyPr>
          <a:lstStyle/>
          <a:p>
            <a:r>
              <a:rPr lang="el-GR" dirty="0" smtClean="0"/>
              <a:t>Οι μικροοργανισμοί απαιτούν βασικά θρεπτικά συστατικά για την ανάπτυξη τους και την συντήρηση των μεταβολικών τους λειτουργιών</a:t>
            </a:r>
          </a:p>
          <a:p>
            <a:r>
              <a:rPr lang="el-GR" dirty="0" smtClean="0"/>
              <a:t>απαιτούν ενέργεια, άνθρακα, νερό, άζωτο, βιταμίνες και ιχνοστοιχεία, </a:t>
            </a:r>
          </a:p>
          <a:p>
            <a:r>
              <a:rPr lang="el-GR" dirty="0" smtClean="0"/>
              <a:t>η ποσότητα και το είδος των οποίων διαφέρει ανάλογα με το είδος του μικροοργανισμού. </a:t>
            </a:r>
          </a:p>
          <a:p>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Τα κρέατα διαθέτουν άφθονες πρωτεΐνες, λιπίδια, ιχνοστοιχεία και βιταμίνες στη σύστασή τους. </a:t>
            </a:r>
          </a:p>
          <a:p>
            <a:r>
              <a:rPr lang="el-GR" dirty="0" smtClean="0"/>
              <a:t>Τα τρόφιμα φυτικής προέλευσης περιέχουν υψηλές συγκεντρώσεις διαφορετικών ειδών υδατανθράκων, ποικίλα επίπεδα πρωτεϊνών, ανόργανων στοιχείων και βιταμινών. </a:t>
            </a:r>
          </a:p>
          <a:p>
            <a:r>
              <a:rPr lang="el-GR" dirty="0" smtClean="0"/>
              <a:t>Το γάλα, τα γαλακτοκομικά προϊόντα και τα αυγά αποτελούν πλούσιες πηγές θρεπτικών συστατικών.</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Οι </a:t>
            </a:r>
            <a:r>
              <a:rPr lang="el-GR" dirty="0" err="1" smtClean="0"/>
              <a:t>τροφογενείς</a:t>
            </a:r>
            <a:r>
              <a:rPr lang="el-GR" dirty="0" smtClean="0"/>
              <a:t> μικροοργανισμοί αντλούν ενέργεια απ’ τους υδατάνθρακες, τις αλκοόλες και τα αμινοξέα, τα οποία αποτελούν πηγή αζώτου και ενέργειας για τους περισσοτέρους μικροοργανισμούς. </a:t>
            </a:r>
          </a:p>
          <a:p>
            <a:r>
              <a:rPr lang="el-GR" dirty="0" smtClean="0"/>
              <a:t>Μερικοί μικροοργανισμοί απαιτούν μικρές ποσότητες βιταμινών της ομάδας Β.</a:t>
            </a:r>
          </a:p>
          <a:p>
            <a:endParaRPr 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764704"/>
            <a:ext cx="8229600" cy="5809832"/>
          </a:xfrm>
        </p:spPr>
        <p:txBody>
          <a:bodyPr>
            <a:normAutofit fontScale="92500"/>
          </a:bodyPr>
          <a:lstStyle/>
          <a:p>
            <a:r>
              <a:rPr lang="el-GR" dirty="0" smtClean="0"/>
              <a:t>Τα </a:t>
            </a:r>
            <a:r>
              <a:rPr lang="en-GB" u="sng" dirty="0" smtClean="0"/>
              <a:t>gram</a:t>
            </a:r>
            <a:r>
              <a:rPr lang="el-GR" u="sng" dirty="0" smtClean="0"/>
              <a:t>-θετικά </a:t>
            </a:r>
            <a:r>
              <a:rPr lang="el-GR" dirty="0" smtClean="0"/>
              <a:t>βακτήρια έχουν υψηλότερες απαιτήσεις σε θρεπτικά συστατικά διότι δεν διαθέτουν την ικανότητα να συνθέτουν ορισμένα από αυτά, που είναι απαραίτητα για την ανάπτυξη τους. </a:t>
            </a:r>
          </a:p>
          <a:p>
            <a:r>
              <a:rPr lang="el-GR" dirty="0" smtClean="0"/>
              <a:t>Τα </a:t>
            </a:r>
            <a:r>
              <a:rPr lang="en-GB" u="sng" dirty="0" smtClean="0"/>
              <a:t>gram</a:t>
            </a:r>
            <a:r>
              <a:rPr lang="el-GR" u="sng" dirty="0" smtClean="0"/>
              <a:t>-αρνητικά </a:t>
            </a:r>
            <a:r>
              <a:rPr lang="el-GR" dirty="0" smtClean="0"/>
              <a:t>βακτήρια και οι μύκητες, αντλούν βασικά θρεπτικά συστατικά από: υδατάνθρακες, πρωτεΐνες, λιπίδια και βιταμίνες, τα οποία είναι παρόντα σε μεγάλη ποικιλία τροφών. </a:t>
            </a:r>
          </a:p>
          <a:p>
            <a:r>
              <a:rPr lang="el-GR" dirty="0" smtClean="0"/>
              <a:t>Παράδειγμα παθογόνου μικροοργανισμού με ιδιαίτερες απαιτήσεις σε θρεπτικά συστατικά αποτελεί η </a:t>
            </a:r>
            <a:r>
              <a:rPr lang="en-US" i="1" dirty="0" smtClean="0"/>
              <a:t>Salmonella</a:t>
            </a:r>
            <a:r>
              <a:rPr lang="en-US" dirty="0" smtClean="0"/>
              <a:t> </a:t>
            </a:r>
            <a:r>
              <a:rPr lang="en-US" i="1" dirty="0" err="1" smtClean="0"/>
              <a:t>enteritidis</a:t>
            </a:r>
            <a:r>
              <a:rPr lang="el-GR" dirty="0" smtClean="0"/>
              <a:t>, της οποίας η ανάπτυξη περιορίζεται από τη διαθεσιμότητα του σιδήρου στα τρόφιμα. </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980728"/>
            <a:ext cx="8763000" cy="457200"/>
          </a:xfrm>
          <a:prstGeom prst="rect">
            <a:avLst/>
          </a:prstGeom>
          <a:noFill/>
          <a:ln w="9525">
            <a:noFill/>
            <a:miter lim="800000"/>
            <a:headEnd/>
            <a:tailEnd/>
          </a:ln>
          <a:effectLst>
            <a:outerShdw dist="35921" dir="2700000" algn="ctr" rotWithShape="0">
              <a:srgbClr val="F82300"/>
            </a:outerShdw>
          </a:effectLst>
        </p:spPr>
        <p:txBody>
          <a:bodyPr anchor="ctr"/>
          <a:lstStyle/>
          <a:p>
            <a:pPr algn="l"/>
            <a:r>
              <a:rPr lang="el-GR" sz="3600" b="1" u="sng" dirty="0" smtClean="0">
                <a:effectLst>
                  <a:outerShdw blurRad="38100" dist="38100" dir="2700000" algn="tl">
                    <a:srgbClr val="C0C0C0"/>
                  </a:outerShdw>
                </a:effectLst>
                <a:latin typeface="Book Antiqua" pitchFamily="18" charset="0"/>
              </a:rPr>
              <a:t>ΕΝΕΡΓΟΤΗΤΑ ΝΕΡΟΥ   </a:t>
            </a:r>
            <a:r>
              <a:rPr lang="en-US" sz="3600" b="1" u="sng" dirty="0" smtClean="0">
                <a:effectLst>
                  <a:outerShdw blurRad="38100" dist="38100" dir="2700000" algn="tl">
                    <a:srgbClr val="C0C0C0"/>
                  </a:outerShdw>
                </a:effectLst>
                <a:latin typeface="Book Antiqua" pitchFamily="18" charset="0"/>
              </a:rPr>
              <a:t>a</a:t>
            </a:r>
            <a:r>
              <a:rPr lang="en-US" sz="3600" b="1" u="sng" baseline="-25000" dirty="0" smtClean="0">
                <a:effectLst>
                  <a:outerShdw blurRad="38100" dist="38100" dir="2700000" algn="tl">
                    <a:srgbClr val="C0C0C0"/>
                  </a:outerShdw>
                </a:effectLst>
                <a:latin typeface="Book Antiqua" pitchFamily="18" charset="0"/>
              </a:rPr>
              <a:t>w</a:t>
            </a:r>
            <a:endParaRPr lang="en-US" sz="3600" b="1" u="sng" dirty="0">
              <a:effectLst>
                <a:outerShdw blurRad="38100" dist="38100" dir="2700000" algn="tl">
                  <a:srgbClr val="C0C0C0"/>
                </a:outerShdw>
              </a:effectLst>
              <a:latin typeface="Book Antiqua" pitchFamily="18" charset="0"/>
            </a:endParaRPr>
          </a:p>
        </p:txBody>
      </p:sp>
      <p:sp>
        <p:nvSpPr>
          <p:cNvPr id="35844" name="Rectangle 13"/>
          <p:cNvSpPr>
            <a:spLocks noChangeArrowheads="1"/>
          </p:cNvSpPr>
          <p:nvPr/>
        </p:nvSpPr>
        <p:spPr bwMode="auto">
          <a:xfrm>
            <a:off x="487363" y="1938338"/>
            <a:ext cx="1052512" cy="909637"/>
          </a:xfrm>
          <a:prstGeom prst="rect">
            <a:avLst/>
          </a:prstGeom>
          <a:noFill/>
          <a:ln w="9525">
            <a:noFill/>
            <a:miter lim="800000"/>
            <a:headEnd/>
            <a:tailEnd/>
          </a:ln>
        </p:spPr>
        <p:txBody>
          <a:bodyPr anchor="ctr"/>
          <a:lstStyle/>
          <a:p>
            <a:pPr algn="l"/>
            <a:r>
              <a:rPr lang="en-US" sz="2800">
                <a:solidFill>
                  <a:schemeClr val="tx1"/>
                </a:solidFill>
                <a:latin typeface="Tahoma" pitchFamily="34" charset="0"/>
              </a:rPr>
              <a:t>a</a:t>
            </a:r>
            <a:r>
              <a:rPr lang="en-US" sz="2800" baseline="-25000">
                <a:solidFill>
                  <a:schemeClr val="tx1"/>
                </a:solidFill>
                <a:latin typeface="Tahoma" pitchFamily="34" charset="0"/>
              </a:rPr>
              <a:t>w</a:t>
            </a:r>
            <a:r>
              <a:rPr lang="en-US" sz="2800">
                <a:solidFill>
                  <a:schemeClr val="tx1"/>
                </a:solidFill>
                <a:latin typeface="Tahoma" pitchFamily="34" charset="0"/>
              </a:rPr>
              <a:t>=</a:t>
            </a:r>
          </a:p>
        </p:txBody>
      </p:sp>
      <p:sp>
        <p:nvSpPr>
          <p:cNvPr id="35845" name="Rectangle 14"/>
          <p:cNvSpPr>
            <a:spLocks noChangeArrowheads="1"/>
          </p:cNvSpPr>
          <p:nvPr/>
        </p:nvSpPr>
        <p:spPr bwMode="auto">
          <a:xfrm>
            <a:off x="1117600" y="1901825"/>
            <a:ext cx="4148138" cy="504825"/>
          </a:xfrm>
          <a:prstGeom prst="rect">
            <a:avLst/>
          </a:prstGeom>
          <a:noFill/>
          <a:ln w="9525">
            <a:noFill/>
            <a:miter lim="800000"/>
            <a:headEnd/>
            <a:tailEnd/>
          </a:ln>
        </p:spPr>
        <p:txBody>
          <a:bodyPr anchor="ctr"/>
          <a:lstStyle/>
          <a:p>
            <a:pPr algn="l"/>
            <a:r>
              <a:rPr lang="el-GR" dirty="0">
                <a:solidFill>
                  <a:schemeClr val="tx1"/>
                </a:solidFill>
                <a:latin typeface="Book Antiqua" pitchFamily="18" charset="0"/>
              </a:rPr>
              <a:t>Τάση ατμών διαλύματος</a:t>
            </a:r>
            <a:endParaRPr lang="en-US" dirty="0">
              <a:solidFill>
                <a:schemeClr val="tx1"/>
              </a:solidFill>
              <a:latin typeface="Book Antiqua" pitchFamily="18" charset="0"/>
            </a:endParaRPr>
          </a:p>
        </p:txBody>
      </p:sp>
      <p:sp>
        <p:nvSpPr>
          <p:cNvPr id="35846" name="Line 15"/>
          <p:cNvSpPr>
            <a:spLocks noChangeShapeType="1"/>
          </p:cNvSpPr>
          <p:nvPr/>
        </p:nvSpPr>
        <p:spPr bwMode="auto">
          <a:xfrm>
            <a:off x="1239838" y="2393950"/>
            <a:ext cx="3262312" cy="0"/>
          </a:xfrm>
          <a:prstGeom prst="line">
            <a:avLst/>
          </a:prstGeom>
          <a:noFill/>
          <a:ln w="9525">
            <a:solidFill>
              <a:schemeClr val="tx1"/>
            </a:solidFill>
            <a:round/>
            <a:headEnd/>
            <a:tailEnd/>
          </a:ln>
        </p:spPr>
        <p:txBody>
          <a:bodyPr wrap="none" anchor="ctr"/>
          <a:lstStyle/>
          <a:p>
            <a:endParaRPr lang="el-GR"/>
          </a:p>
        </p:txBody>
      </p:sp>
      <p:sp>
        <p:nvSpPr>
          <p:cNvPr id="35847" name="Rectangle 16"/>
          <p:cNvSpPr>
            <a:spLocks noChangeArrowheads="1"/>
          </p:cNvSpPr>
          <p:nvPr/>
        </p:nvSpPr>
        <p:spPr bwMode="auto">
          <a:xfrm>
            <a:off x="1547664" y="2492896"/>
            <a:ext cx="3086100" cy="504825"/>
          </a:xfrm>
          <a:prstGeom prst="rect">
            <a:avLst/>
          </a:prstGeom>
          <a:noFill/>
          <a:ln w="9525">
            <a:noFill/>
            <a:miter lim="800000"/>
            <a:headEnd/>
            <a:tailEnd/>
          </a:ln>
        </p:spPr>
        <p:txBody>
          <a:bodyPr anchor="ctr"/>
          <a:lstStyle/>
          <a:p>
            <a:pPr algn="l"/>
            <a:r>
              <a:rPr lang="el-GR" dirty="0">
                <a:solidFill>
                  <a:schemeClr val="tx1"/>
                </a:solidFill>
                <a:latin typeface="Book Antiqua" pitchFamily="18" charset="0"/>
              </a:rPr>
              <a:t>Τάση ατμών </a:t>
            </a:r>
            <a:r>
              <a:rPr lang="el-GR" dirty="0" smtClean="0">
                <a:solidFill>
                  <a:schemeClr val="tx1"/>
                </a:solidFill>
                <a:latin typeface="Book Antiqua" pitchFamily="18" charset="0"/>
              </a:rPr>
              <a:t>καθαρού νερού</a:t>
            </a:r>
            <a:endParaRPr lang="en-US" dirty="0">
              <a:solidFill>
                <a:schemeClr val="tx1"/>
              </a:solidFill>
              <a:latin typeface="Book Antiqua" pitchFamily="18" charset="0"/>
            </a:endParaRPr>
          </a:p>
        </p:txBody>
      </p:sp>
      <p:pic>
        <p:nvPicPr>
          <p:cNvPr id="101378" name="Picture 2" descr="Image result for water activity"/>
          <p:cNvPicPr>
            <a:picLocks noChangeAspect="1" noChangeArrowheads="1"/>
          </p:cNvPicPr>
          <p:nvPr/>
        </p:nvPicPr>
        <p:blipFill>
          <a:blip r:embed="rId3" cstate="print"/>
          <a:srcRect/>
          <a:stretch>
            <a:fillRect/>
          </a:stretch>
        </p:blipFill>
        <p:spPr bwMode="auto">
          <a:xfrm>
            <a:off x="323528" y="3068960"/>
            <a:ext cx="5839972" cy="328498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92696"/>
            <a:ext cx="8229600" cy="1066800"/>
          </a:xfrm>
        </p:spPr>
        <p:txBody>
          <a:bodyPr>
            <a:normAutofit fontScale="90000"/>
          </a:bodyPr>
          <a:lstStyle/>
          <a:p>
            <a:r>
              <a:rPr lang="el-GR" dirty="0" smtClean="0"/>
              <a:t>Οι μικροοργανισμοί παράγουν και εκκρίνουν ένζυμα</a:t>
            </a:r>
            <a:endParaRPr lang="el-GR" dirty="0"/>
          </a:p>
        </p:txBody>
      </p:sp>
      <p:sp>
        <p:nvSpPr>
          <p:cNvPr id="3" name="2 - Θέση περιεχομένου"/>
          <p:cNvSpPr>
            <a:spLocks noGrp="1"/>
          </p:cNvSpPr>
          <p:nvPr>
            <p:ph idx="1"/>
          </p:nvPr>
        </p:nvSpPr>
        <p:spPr>
          <a:xfrm>
            <a:off x="395536" y="1916832"/>
            <a:ext cx="8229600" cy="4325112"/>
          </a:xfrm>
        </p:spPr>
        <p:txBody>
          <a:bodyPr>
            <a:normAutofit fontScale="92500" lnSpcReduction="10000"/>
          </a:bodyPr>
          <a:lstStyle/>
          <a:p>
            <a:r>
              <a:rPr lang="el-GR" dirty="0" smtClean="0"/>
              <a:t>Για να διασπάσουν τις </a:t>
            </a:r>
            <a:r>
              <a:rPr lang="el-GR" dirty="0" err="1" smtClean="0"/>
              <a:t>σύμπλοκες</a:t>
            </a:r>
            <a:r>
              <a:rPr lang="el-GR" dirty="0" smtClean="0"/>
              <a:t> οργανικές ενώσεις που υπάρχουν στο περιβάλλον πχ άμυλο και να τις μετατρέψουν σε απλές οργανικές ενώσεις πχ γλυκόζη, που αφομοιώνονται πιο </a:t>
            </a:r>
            <a:r>
              <a:rPr lang="el-GR" dirty="0" err="1" smtClean="0"/>
              <a:t>έυκολα</a:t>
            </a:r>
            <a:endParaRPr lang="el-GR" dirty="0" smtClean="0"/>
          </a:p>
          <a:p>
            <a:r>
              <a:rPr lang="el-GR" dirty="0" smtClean="0"/>
              <a:t>Τα ένζυμα μπορεί να είναι:</a:t>
            </a:r>
          </a:p>
          <a:p>
            <a:pPr lvl="1"/>
            <a:r>
              <a:rPr lang="el-GR" dirty="0" err="1" smtClean="0"/>
              <a:t>λιπάσες</a:t>
            </a:r>
            <a:endParaRPr lang="el-GR" dirty="0" smtClean="0"/>
          </a:p>
          <a:p>
            <a:pPr lvl="1"/>
            <a:r>
              <a:rPr lang="el-GR" dirty="0" err="1" smtClean="0"/>
              <a:t>πρωτεάσες</a:t>
            </a:r>
            <a:endParaRPr lang="el-GR" dirty="0" smtClean="0"/>
          </a:p>
          <a:p>
            <a:pPr lvl="1"/>
            <a:r>
              <a:rPr lang="el-GR" dirty="0" err="1" smtClean="0"/>
              <a:t>σακχαράσες</a:t>
            </a:r>
            <a:endParaRPr lang="el-GR" dirty="0" smtClean="0"/>
          </a:p>
          <a:p>
            <a:pPr lvl="1"/>
            <a:r>
              <a:rPr lang="el-GR" dirty="0" err="1" smtClean="0"/>
              <a:t>αμυλάσες</a:t>
            </a:r>
            <a:endParaRPr lang="el-GR" dirty="0" smtClean="0"/>
          </a:p>
          <a:p>
            <a:pPr lvl="1"/>
            <a:r>
              <a:rPr lang="el-GR" dirty="0" err="1" smtClean="0"/>
              <a:t>πηκτινάσες</a:t>
            </a:r>
            <a:endParaRPr lang="el-GR" dirty="0" smtClean="0"/>
          </a:p>
          <a:p>
            <a:pPr lvl="1"/>
            <a:r>
              <a:rPr lang="el-GR" dirty="0" err="1" smtClean="0"/>
              <a:t>κυτταρινάσες</a:t>
            </a:r>
            <a:endParaRPr lang="el-GR" dirty="0" smtClean="0"/>
          </a:p>
          <a:p>
            <a:pPr lvl="1"/>
            <a:endParaRPr lang="el-GR" dirty="0" smtClean="0"/>
          </a:p>
          <a:p>
            <a:pPr lvl="1"/>
            <a:endParaRPr lang="el-GR" dirty="0" smtClean="0"/>
          </a:p>
          <a:p>
            <a:pPr lvl="1"/>
            <a:endParaRPr lang="el-GR" dirty="0" smtClean="0"/>
          </a:p>
          <a:p>
            <a:pPr lvl="1"/>
            <a:endParaRPr lang="el-GR" dirty="0" smtClean="0"/>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066800"/>
          </a:xfrm>
        </p:spPr>
        <p:txBody>
          <a:bodyPr>
            <a:normAutofit fontScale="90000"/>
          </a:bodyPr>
          <a:lstStyle/>
          <a:p>
            <a:r>
              <a:rPr lang="el-GR" dirty="0" smtClean="0"/>
              <a:t>4. </a:t>
            </a:r>
            <a:r>
              <a:rPr lang="el-GR" u="sng" dirty="0" smtClean="0"/>
              <a:t>Οξυγόνο και </a:t>
            </a:r>
            <a:r>
              <a:rPr lang="el-GR" u="sng" dirty="0" err="1" smtClean="0"/>
              <a:t>οξειδοαναγωγικό</a:t>
            </a:r>
            <a:r>
              <a:rPr lang="el-GR" u="sng" dirty="0" smtClean="0"/>
              <a:t> δυναμικό του τροφίμου</a:t>
            </a:r>
            <a:endParaRPr lang="el-GR" u="sng" dirty="0"/>
          </a:p>
        </p:txBody>
      </p:sp>
      <p:sp>
        <p:nvSpPr>
          <p:cNvPr id="3" name="2 - Θέση περιεχομένου"/>
          <p:cNvSpPr>
            <a:spLocks noGrp="1"/>
          </p:cNvSpPr>
          <p:nvPr>
            <p:ph idx="1"/>
          </p:nvPr>
        </p:nvSpPr>
        <p:spPr>
          <a:xfrm>
            <a:off x="251520" y="1844824"/>
            <a:ext cx="8229600" cy="963552"/>
          </a:xfrm>
        </p:spPr>
        <p:txBody>
          <a:bodyPr/>
          <a:lstStyle/>
          <a:p>
            <a:r>
              <a:rPr lang="el-GR" dirty="0" smtClean="0"/>
              <a:t>Το </a:t>
            </a:r>
            <a:r>
              <a:rPr lang="el-GR" dirty="0" err="1" smtClean="0"/>
              <a:t>οξειδοαναγωγικό</a:t>
            </a:r>
            <a:r>
              <a:rPr lang="el-GR" dirty="0" smtClean="0"/>
              <a:t> δυναμικό του τροφίμου Ε</a:t>
            </a:r>
            <a:r>
              <a:rPr lang="en-US" dirty="0" smtClean="0"/>
              <a:t>h (</a:t>
            </a:r>
            <a:r>
              <a:rPr lang="en-US" dirty="0" err="1" smtClean="0"/>
              <a:t>redox</a:t>
            </a:r>
            <a:r>
              <a:rPr lang="en-US" dirty="0" smtClean="0"/>
              <a:t> potential)</a:t>
            </a:r>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539552" y="2924944"/>
            <a:ext cx="7537612" cy="108012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051720" y="4005064"/>
            <a:ext cx="3467462" cy="576064"/>
          </a:xfrm>
          <a:prstGeom prst="rect">
            <a:avLst/>
          </a:prstGeom>
          <a:noFill/>
          <a:ln w="9525">
            <a:noFill/>
            <a:miter lim="800000"/>
            <a:headEnd/>
            <a:tailEnd/>
          </a:ln>
        </p:spPr>
      </p:pic>
      <p:sp>
        <p:nvSpPr>
          <p:cNvPr id="7" name="6 - TextBox"/>
          <p:cNvSpPr txBox="1"/>
          <p:nvPr/>
        </p:nvSpPr>
        <p:spPr>
          <a:xfrm>
            <a:off x="611560" y="4581128"/>
            <a:ext cx="6840760" cy="1200329"/>
          </a:xfrm>
          <a:prstGeom prst="rect">
            <a:avLst/>
          </a:prstGeom>
          <a:noFill/>
        </p:spPr>
        <p:txBody>
          <a:bodyPr wrap="square" rtlCol="0">
            <a:spAutoFit/>
          </a:bodyPr>
          <a:lstStyle/>
          <a:p>
            <a:pPr>
              <a:buFont typeface="Wingdings" pitchFamily="2" charset="2"/>
              <a:buChar char="Ø"/>
            </a:pPr>
            <a:r>
              <a:rPr lang="el-GR" dirty="0" smtClean="0"/>
              <a:t>Οι </a:t>
            </a:r>
            <a:r>
              <a:rPr lang="el-GR" u="sng" dirty="0" smtClean="0"/>
              <a:t>οξειδωτικές</a:t>
            </a:r>
            <a:r>
              <a:rPr lang="el-GR" dirty="0" smtClean="0"/>
              <a:t> ενώσεις έχουν </a:t>
            </a:r>
            <a:r>
              <a:rPr lang="el-GR" u="sng" dirty="0" smtClean="0"/>
              <a:t>θετικές</a:t>
            </a:r>
            <a:r>
              <a:rPr lang="el-GR" dirty="0" smtClean="0"/>
              <a:t> τιμές </a:t>
            </a:r>
            <a:r>
              <a:rPr lang="en-US" dirty="0" smtClean="0"/>
              <a:t>Eh</a:t>
            </a:r>
          </a:p>
          <a:p>
            <a:pPr>
              <a:buFont typeface="Wingdings" pitchFamily="2" charset="2"/>
              <a:buChar char="Ø"/>
            </a:pPr>
            <a:r>
              <a:rPr lang="el-GR" dirty="0" smtClean="0"/>
              <a:t>Οι </a:t>
            </a:r>
            <a:r>
              <a:rPr lang="el-GR" u="sng" dirty="0" smtClean="0"/>
              <a:t>αναγωγικές</a:t>
            </a:r>
            <a:r>
              <a:rPr lang="el-GR" dirty="0" smtClean="0"/>
              <a:t> ενώσεις έχουν </a:t>
            </a:r>
            <a:r>
              <a:rPr lang="el-GR" u="sng" dirty="0" smtClean="0"/>
              <a:t>αρνητικές</a:t>
            </a:r>
            <a:r>
              <a:rPr lang="el-GR" dirty="0" smtClean="0"/>
              <a:t> τιμές</a:t>
            </a:r>
            <a:r>
              <a:rPr lang="en-US" dirty="0" smtClean="0"/>
              <a:t> Eh</a:t>
            </a:r>
            <a:r>
              <a:rPr lang="el-GR" dirty="0" smtClean="0"/>
              <a:t> </a:t>
            </a:r>
            <a:endParaRPr lang="en-US" dirty="0" smtClean="0"/>
          </a:p>
          <a:p>
            <a:endParaRPr lang="el-GR" dirty="0"/>
          </a:p>
        </p:txBody>
      </p:sp>
      <p:pic>
        <p:nvPicPr>
          <p:cNvPr id="8" name="Picture 2"/>
          <p:cNvPicPr>
            <a:picLocks noChangeAspect="1" noChangeArrowheads="1"/>
          </p:cNvPicPr>
          <p:nvPr/>
        </p:nvPicPr>
        <p:blipFill>
          <a:blip r:embed="rId4" cstate="print"/>
          <a:srcRect/>
          <a:stretch>
            <a:fillRect/>
          </a:stretch>
        </p:blipFill>
        <p:spPr bwMode="auto">
          <a:xfrm>
            <a:off x="467544" y="5661248"/>
            <a:ext cx="7920880" cy="1021661"/>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79512" y="908720"/>
            <a:ext cx="8964488" cy="1061864"/>
          </a:xfrm>
        </p:spPr>
        <p:txBody>
          <a:bodyPr>
            <a:normAutofit fontScale="90000"/>
          </a:bodyPr>
          <a:lstStyle/>
          <a:p>
            <a:r>
              <a:rPr lang="el-GR" dirty="0" smtClean="0"/>
              <a:t>Οξυγόνο: ισχυρά οξειδωτικός παράγοντας</a:t>
            </a:r>
            <a:endParaRPr lang="el-GR" dirty="0"/>
          </a:p>
        </p:txBody>
      </p:sp>
      <p:pic>
        <p:nvPicPr>
          <p:cNvPr id="4" name="Picture 4"/>
          <p:cNvPicPr>
            <a:picLocks noGrp="1" noChangeAspect="1" noChangeArrowheads="1"/>
          </p:cNvPicPr>
          <p:nvPr>
            <p:ph idx="1"/>
          </p:nvPr>
        </p:nvPicPr>
        <p:blipFill>
          <a:blip r:embed="rId2" cstate="print"/>
          <a:stretch>
            <a:fillRect/>
          </a:stretch>
        </p:blipFill>
        <p:spPr bwMode="auto">
          <a:xfrm>
            <a:off x="395536" y="3645024"/>
            <a:ext cx="8539699" cy="1656184"/>
          </a:xfrm>
          <a:prstGeom prst="rect">
            <a:avLst/>
          </a:prstGeom>
          <a:noFill/>
          <a:ln w="9525">
            <a:noFill/>
            <a:miter lim="800000"/>
            <a:headEnd/>
            <a:tailEnd/>
          </a:ln>
        </p:spPr>
      </p:pic>
      <p:sp>
        <p:nvSpPr>
          <p:cNvPr id="7" name="6 - Ορθογώνιο"/>
          <p:cNvSpPr/>
          <p:nvPr/>
        </p:nvSpPr>
        <p:spPr>
          <a:xfrm>
            <a:off x="395536" y="1988840"/>
            <a:ext cx="7992888" cy="1200329"/>
          </a:xfrm>
          <a:prstGeom prst="rect">
            <a:avLst/>
          </a:prstGeom>
        </p:spPr>
        <p:txBody>
          <a:bodyPr wrap="square">
            <a:spAutoFit/>
          </a:bodyPr>
          <a:lstStyle/>
          <a:p>
            <a:r>
              <a:rPr lang="el-GR" dirty="0" smtClean="0"/>
              <a:t>το </a:t>
            </a:r>
            <a:r>
              <a:rPr lang="el-GR" b="1" u="sng" dirty="0" smtClean="0"/>
              <a:t>οξυγόνο</a:t>
            </a:r>
            <a:r>
              <a:rPr lang="el-GR" dirty="0" smtClean="0"/>
              <a:t> είναι ισχυρά οξειδωτικό (+820</a:t>
            </a:r>
            <a:r>
              <a:rPr lang="en-US" dirty="0" smtClean="0"/>
              <a:t> mV) </a:t>
            </a:r>
            <a:r>
              <a:rPr lang="el-GR" dirty="0" smtClean="0"/>
              <a:t>και η παρουσία του επηρεάζει σημαντικά το δυναμικό οξειδοαναγωγής ενός τροφίμου</a:t>
            </a:r>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Η συγκέντρωση οξειδωτικών/αναγωγικών ενώσεων σε ένα τρόφιμο καθορίζει το είδος μικροοργανισμών που θα αναπτυχθούν</a:t>
            </a:r>
          </a:p>
          <a:p>
            <a:r>
              <a:rPr lang="el-GR" dirty="0" smtClean="0"/>
              <a:t>Η μικροβιακή ανάπτυξη </a:t>
            </a:r>
            <a:r>
              <a:rPr lang="el-GR" u="sng" dirty="0" smtClean="0"/>
              <a:t>μειώνει το </a:t>
            </a:r>
            <a:r>
              <a:rPr lang="en-US" u="sng" dirty="0" smtClean="0"/>
              <a:t>Eh</a:t>
            </a:r>
          </a:p>
          <a:p>
            <a:r>
              <a:rPr lang="el-GR" dirty="0" smtClean="0"/>
              <a:t>Η μείωση οφείλεται στην κατανάλωση οξυγόνου και στην παραγωγή αναγωγικών ενώσεων όπως το </a:t>
            </a:r>
            <a:r>
              <a:rPr lang="en-US" dirty="0" smtClean="0"/>
              <a:t>H2S</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229600" cy="1066800"/>
          </a:xfrm>
        </p:spPr>
        <p:txBody>
          <a:bodyPr>
            <a:normAutofit fontScale="90000"/>
          </a:bodyPr>
          <a:lstStyle/>
          <a:p>
            <a:r>
              <a:rPr lang="el-GR" dirty="0" smtClean="0"/>
              <a:t>Επίδραση της συντήρησης του τροφίμου στο </a:t>
            </a:r>
            <a:r>
              <a:rPr lang="en-US" dirty="0" smtClean="0"/>
              <a:t>Eh</a:t>
            </a:r>
            <a:endParaRPr lang="el-GR" dirty="0"/>
          </a:p>
        </p:txBody>
      </p:sp>
      <p:pic>
        <p:nvPicPr>
          <p:cNvPr id="132098" name="Picture 2"/>
          <p:cNvPicPr>
            <a:picLocks noChangeAspect="1" noChangeArrowheads="1"/>
          </p:cNvPicPr>
          <p:nvPr/>
        </p:nvPicPr>
        <p:blipFill>
          <a:blip r:embed="rId2" cstate="print"/>
          <a:srcRect/>
          <a:stretch>
            <a:fillRect/>
          </a:stretch>
        </p:blipFill>
        <p:spPr bwMode="auto">
          <a:xfrm>
            <a:off x="1115616" y="1916832"/>
            <a:ext cx="6675226" cy="3971501"/>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48680"/>
            <a:ext cx="9144000" cy="792088"/>
          </a:xfrm>
        </p:spPr>
        <p:txBody>
          <a:bodyPr>
            <a:normAutofit/>
          </a:bodyPr>
          <a:lstStyle/>
          <a:p>
            <a:r>
              <a:rPr lang="el-GR" sz="3200" dirty="0" smtClean="0"/>
              <a:t>Επίδραση της συσκευασίας του τροφίμου στο </a:t>
            </a:r>
            <a:r>
              <a:rPr lang="en-US" sz="3200" dirty="0" smtClean="0"/>
              <a:t>Eh</a:t>
            </a:r>
            <a:endParaRPr lang="el-GR" sz="3200" dirty="0"/>
          </a:p>
        </p:txBody>
      </p:sp>
      <p:pic>
        <p:nvPicPr>
          <p:cNvPr id="133122" name="Picture 2"/>
          <p:cNvPicPr>
            <a:picLocks noChangeAspect="1" noChangeArrowheads="1"/>
          </p:cNvPicPr>
          <p:nvPr/>
        </p:nvPicPr>
        <p:blipFill>
          <a:blip r:embed="rId2" cstate="print"/>
          <a:srcRect/>
          <a:stretch>
            <a:fillRect/>
          </a:stretch>
        </p:blipFill>
        <p:spPr bwMode="auto">
          <a:xfrm>
            <a:off x="1979712" y="1412776"/>
            <a:ext cx="5411713" cy="5199707"/>
          </a:xfrm>
          <a:prstGeom prst="rect">
            <a:avLst/>
          </a:prstGeom>
          <a:noFill/>
          <a:ln w="9525">
            <a:noFill/>
            <a:miter lim="800000"/>
            <a:headEnd/>
            <a:tailEnd/>
          </a:ln>
        </p:spPr>
      </p:pic>
      <p:pic>
        <p:nvPicPr>
          <p:cNvPr id="133123" name="Picture 3"/>
          <p:cNvPicPr>
            <a:picLocks noChangeAspect="1" noChangeArrowheads="1"/>
          </p:cNvPicPr>
          <p:nvPr/>
        </p:nvPicPr>
        <p:blipFill>
          <a:blip r:embed="rId3" cstate="print"/>
          <a:srcRect/>
          <a:stretch>
            <a:fillRect/>
          </a:stretch>
        </p:blipFill>
        <p:spPr bwMode="auto">
          <a:xfrm>
            <a:off x="467544" y="5157192"/>
            <a:ext cx="1266825" cy="1076325"/>
          </a:xfrm>
          <a:prstGeom prst="rect">
            <a:avLst/>
          </a:prstGeom>
          <a:noFill/>
          <a:ln w="9525">
            <a:noFill/>
            <a:miter lim="800000"/>
            <a:headEnd/>
            <a:tailEnd/>
          </a:ln>
        </p:spPr>
      </p:pic>
      <p:pic>
        <p:nvPicPr>
          <p:cNvPr id="133124" name="Picture 4"/>
          <p:cNvPicPr>
            <a:picLocks noChangeAspect="1" noChangeArrowheads="1"/>
          </p:cNvPicPr>
          <p:nvPr/>
        </p:nvPicPr>
        <p:blipFill>
          <a:blip r:embed="rId4" cstate="print"/>
          <a:srcRect/>
          <a:stretch>
            <a:fillRect/>
          </a:stretch>
        </p:blipFill>
        <p:spPr bwMode="auto">
          <a:xfrm>
            <a:off x="611560" y="1772816"/>
            <a:ext cx="1019175" cy="10096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Επίδραση της θερμικής επεξεργασίας του τροφίμου στο </a:t>
            </a:r>
            <a:r>
              <a:rPr lang="en-US" dirty="0" smtClean="0"/>
              <a:t>Eh</a:t>
            </a:r>
            <a:endParaRPr lang="el-GR" dirty="0"/>
          </a:p>
        </p:txBody>
      </p:sp>
      <p:pic>
        <p:nvPicPr>
          <p:cNvPr id="134147" name="Picture 3"/>
          <p:cNvPicPr>
            <a:picLocks noChangeAspect="1" noChangeArrowheads="1"/>
          </p:cNvPicPr>
          <p:nvPr/>
        </p:nvPicPr>
        <p:blipFill>
          <a:blip r:embed="rId2" cstate="print"/>
          <a:srcRect/>
          <a:stretch>
            <a:fillRect/>
          </a:stretch>
        </p:blipFill>
        <p:spPr bwMode="auto">
          <a:xfrm>
            <a:off x="971600" y="5373216"/>
            <a:ext cx="7018113" cy="1368152"/>
          </a:xfrm>
          <a:prstGeom prst="rect">
            <a:avLst/>
          </a:prstGeom>
          <a:noFill/>
          <a:ln w="9525">
            <a:noFill/>
            <a:miter lim="800000"/>
            <a:headEnd/>
            <a:tailEnd/>
          </a:ln>
        </p:spPr>
      </p:pic>
      <p:pic>
        <p:nvPicPr>
          <p:cNvPr id="134148" name="Picture 4"/>
          <p:cNvPicPr>
            <a:picLocks noChangeAspect="1" noChangeArrowheads="1"/>
          </p:cNvPicPr>
          <p:nvPr/>
        </p:nvPicPr>
        <p:blipFill>
          <a:blip r:embed="rId3" cstate="print"/>
          <a:srcRect/>
          <a:stretch>
            <a:fillRect/>
          </a:stretch>
        </p:blipFill>
        <p:spPr bwMode="auto">
          <a:xfrm>
            <a:off x="1187624" y="4365104"/>
            <a:ext cx="6354161" cy="936104"/>
          </a:xfrm>
          <a:prstGeom prst="rect">
            <a:avLst/>
          </a:prstGeom>
          <a:noFill/>
          <a:ln w="9525">
            <a:noFill/>
            <a:miter lim="800000"/>
            <a:headEnd/>
            <a:tailEnd/>
          </a:ln>
        </p:spPr>
      </p:pic>
      <p:pic>
        <p:nvPicPr>
          <p:cNvPr id="134150" name="Picture 6"/>
          <p:cNvPicPr>
            <a:picLocks noChangeAspect="1" noChangeArrowheads="1"/>
          </p:cNvPicPr>
          <p:nvPr/>
        </p:nvPicPr>
        <p:blipFill>
          <a:blip r:embed="rId4" cstate="print"/>
          <a:srcRect/>
          <a:stretch>
            <a:fillRect/>
          </a:stretch>
        </p:blipFill>
        <p:spPr bwMode="auto">
          <a:xfrm>
            <a:off x="1403648" y="2420888"/>
            <a:ext cx="5822976" cy="1124893"/>
          </a:xfrm>
          <a:prstGeom prst="rect">
            <a:avLst/>
          </a:prstGeom>
          <a:noFill/>
          <a:ln w="9525">
            <a:noFill/>
            <a:miter lim="800000"/>
            <a:headEnd/>
            <a:tailEnd/>
          </a:ln>
        </p:spPr>
      </p:pic>
      <p:pic>
        <p:nvPicPr>
          <p:cNvPr id="134151" name="Picture 7"/>
          <p:cNvPicPr>
            <a:picLocks noChangeAspect="1" noChangeArrowheads="1"/>
          </p:cNvPicPr>
          <p:nvPr/>
        </p:nvPicPr>
        <p:blipFill>
          <a:blip r:embed="rId5" cstate="print"/>
          <a:srcRect/>
          <a:stretch>
            <a:fillRect/>
          </a:stretch>
        </p:blipFill>
        <p:spPr bwMode="auto">
          <a:xfrm>
            <a:off x="0" y="3429000"/>
            <a:ext cx="1304925" cy="904875"/>
          </a:xfrm>
          <a:prstGeom prst="rect">
            <a:avLst/>
          </a:prstGeom>
          <a:noFill/>
          <a:ln w="9525">
            <a:noFill/>
            <a:miter lim="800000"/>
            <a:headEnd/>
            <a:tailEnd/>
          </a:ln>
        </p:spPr>
      </p:pic>
      <p:pic>
        <p:nvPicPr>
          <p:cNvPr id="134152" name="Picture 8"/>
          <p:cNvPicPr>
            <a:picLocks noChangeAspect="1" noChangeArrowheads="1"/>
          </p:cNvPicPr>
          <p:nvPr/>
        </p:nvPicPr>
        <p:blipFill>
          <a:blip r:embed="rId6" cstate="print"/>
          <a:srcRect/>
          <a:stretch>
            <a:fillRect/>
          </a:stretch>
        </p:blipFill>
        <p:spPr bwMode="auto">
          <a:xfrm>
            <a:off x="1835696" y="4005064"/>
            <a:ext cx="2705100"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Σχέση </a:t>
            </a:r>
            <a:r>
              <a:rPr lang="en-US" dirty="0" smtClean="0"/>
              <a:t>Eh </a:t>
            </a:r>
            <a:r>
              <a:rPr lang="el-GR" dirty="0" smtClean="0"/>
              <a:t>και </a:t>
            </a:r>
            <a:r>
              <a:rPr lang="en-US" dirty="0" smtClean="0"/>
              <a:t>pH</a:t>
            </a:r>
            <a:endParaRPr lang="el-GR" dirty="0"/>
          </a:p>
        </p:txBody>
      </p:sp>
      <p:sp>
        <p:nvSpPr>
          <p:cNvPr id="3" name="2 - Θέση περιεχομένου"/>
          <p:cNvSpPr>
            <a:spLocks noGrp="1"/>
          </p:cNvSpPr>
          <p:nvPr>
            <p:ph idx="1"/>
          </p:nvPr>
        </p:nvSpPr>
        <p:spPr/>
        <p:txBody>
          <a:bodyPr/>
          <a:lstStyle/>
          <a:p>
            <a:r>
              <a:rPr lang="en-US" dirty="0" smtClean="0"/>
              <a:t>To Eh </a:t>
            </a:r>
            <a:r>
              <a:rPr lang="el-GR" dirty="0" smtClean="0"/>
              <a:t>εξαρτάται από το </a:t>
            </a:r>
            <a:r>
              <a:rPr lang="en-US" dirty="0" smtClean="0"/>
              <a:t>pH</a:t>
            </a:r>
            <a:endParaRPr lang="el-GR" dirty="0" smtClean="0"/>
          </a:p>
          <a:p>
            <a:r>
              <a:rPr lang="el-GR" dirty="0" smtClean="0"/>
              <a:t>Για κάθε μονάδα μείωσης του </a:t>
            </a:r>
            <a:r>
              <a:rPr lang="en-US" dirty="0" smtClean="0"/>
              <a:t>pH,</a:t>
            </a:r>
            <a:r>
              <a:rPr lang="el-GR" dirty="0" smtClean="0"/>
              <a:t> το </a:t>
            </a:r>
            <a:r>
              <a:rPr lang="el-GR" dirty="0" err="1" smtClean="0"/>
              <a:t>οξειδοαναγωγικό</a:t>
            </a:r>
            <a:r>
              <a:rPr lang="el-GR" dirty="0" smtClean="0"/>
              <a:t> δυναμικό αυξάνεται </a:t>
            </a:r>
            <a:r>
              <a:rPr lang="en-US" dirty="0" smtClean="0"/>
              <a:t> </a:t>
            </a:r>
            <a:r>
              <a:rPr lang="el-GR" dirty="0" smtClean="0"/>
              <a:t>κατά 58</a:t>
            </a:r>
            <a:r>
              <a:rPr lang="en-US" dirty="0" smtClean="0"/>
              <a:t>mV</a:t>
            </a:r>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052736"/>
            <a:ext cx="8784976" cy="1152128"/>
          </a:xfrm>
        </p:spPr>
        <p:txBody>
          <a:bodyPr>
            <a:normAutofit fontScale="90000"/>
          </a:bodyPr>
          <a:lstStyle/>
          <a:p>
            <a:r>
              <a:rPr lang="el-GR" sz="3200" dirty="0" smtClean="0"/>
              <a:t>Κατάταξη μικροοργανισμών σε κατηγορίες με βάση το </a:t>
            </a:r>
            <a:r>
              <a:rPr lang="en-US" sz="3200" dirty="0" smtClean="0"/>
              <a:t>Eh </a:t>
            </a:r>
            <a:r>
              <a:rPr lang="el-GR" sz="3200" dirty="0" smtClean="0"/>
              <a:t>στο οποίο αναπτύσσονται και την απόκριση τους στο οξυγόνο</a:t>
            </a:r>
            <a:endParaRPr lang="el-GR" sz="3200" dirty="0"/>
          </a:p>
        </p:txBody>
      </p:sp>
      <p:pic>
        <p:nvPicPr>
          <p:cNvPr id="7170" name="Picture 2"/>
          <p:cNvPicPr>
            <a:picLocks noChangeAspect="1" noChangeArrowheads="1"/>
          </p:cNvPicPr>
          <p:nvPr/>
        </p:nvPicPr>
        <p:blipFill>
          <a:blip r:embed="rId2" cstate="print"/>
          <a:srcRect/>
          <a:stretch>
            <a:fillRect/>
          </a:stretch>
        </p:blipFill>
        <p:spPr bwMode="auto">
          <a:xfrm>
            <a:off x="899592" y="2420888"/>
            <a:ext cx="7115175" cy="40481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476672"/>
            <a:ext cx="8229600" cy="1066800"/>
          </a:xfrm>
        </p:spPr>
        <p:txBody>
          <a:bodyPr>
            <a:noAutofit/>
          </a:bodyPr>
          <a:lstStyle/>
          <a:p>
            <a:r>
              <a:rPr lang="el-GR" sz="2400" dirty="0" smtClean="0"/>
              <a:t>Κατάταξη μικροοργανισμών με βάση το </a:t>
            </a:r>
            <a:r>
              <a:rPr lang="en-US" sz="2400" dirty="0" smtClean="0"/>
              <a:t>Eh </a:t>
            </a:r>
            <a:r>
              <a:rPr lang="el-GR" sz="2400" dirty="0" smtClean="0"/>
              <a:t>στο οποίο αναπτύσσονται και την απόκριση τους στο οξυγόνο</a:t>
            </a:r>
            <a:endParaRPr lang="el-GR" sz="2400" dirty="0"/>
          </a:p>
        </p:txBody>
      </p:sp>
      <p:sp>
        <p:nvSpPr>
          <p:cNvPr id="3" name="2 - Θέση περιεχομένου"/>
          <p:cNvSpPr>
            <a:spLocks noGrp="1"/>
          </p:cNvSpPr>
          <p:nvPr>
            <p:ph idx="1"/>
          </p:nvPr>
        </p:nvSpPr>
        <p:spPr>
          <a:xfrm>
            <a:off x="179512" y="1628800"/>
            <a:ext cx="8507288" cy="4945736"/>
          </a:xfrm>
        </p:spPr>
        <p:txBody>
          <a:bodyPr>
            <a:normAutofit fontScale="85000" lnSpcReduction="20000"/>
          </a:bodyPr>
          <a:lstStyle/>
          <a:p>
            <a:r>
              <a:rPr lang="el-GR" u="sng" dirty="0" smtClean="0"/>
              <a:t>Αερόβια και Υποχρεωτικά (αυστηρά) αερόβια</a:t>
            </a:r>
            <a:r>
              <a:rPr lang="en-US" u="sng" dirty="0" smtClean="0"/>
              <a:t> (obligate aerobes)</a:t>
            </a:r>
            <a:endParaRPr lang="el-GR" u="sng" dirty="0" smtClean="0"/>
          </a:p>
          <a:p>
            <a:pPr lvl="1"/>
            <a:r>
              <a:rPr lang="el-GR" dirty="0" smtClean="0"/>
              <a:t>Η ενέργεια τους προέρχεται από την οξειδωτική </a:t>
            </a:r>
            <a:r>
              <a:rPr lang="el-GR" dirty="0" err="1" smtClean="0"/>
              <a:t>φωσφορυλίωση</a:t>
            </a:r>
            <a:r>
              <a:rPr lang="el-GR" dirty="0" smtClean="0"/>
              <a:t> όπου τελικός δέκτης ηλεκτρονίων είναι το οξυγόνο</a:t>
            </a:r>
            <a:endParaRPr lang="en-US" dirty="0" smtClean="0"/>
          </a:p>
          <a:p>
            <a:pPr lvl="1"/>
            <a:r>
              <a:rPr lang="el-GR" dirty="0" smtClean="0"/>
              <a:t>Απαιτούν οξυγόνο και υψηλό </a:t>
            </a:r>
            <a:r>
              <a:rPr lang="en-US" dirty="0" smtClean="0"/>
              <a:t>Eh</a:t>
            </a:r>
            <a:endParaRPr lang="el-GR" dirty="0" smtClean="0"/>
          </a:p>
          <a:p>
            <a:pPr lvl="1"/>
            <a:r>
              <a:rPr lang="en-US" i="1" dirty="0" smtClean="0"/>
              <a:t>Pseudomonas</a:t>
            </a:r>
            <a:r>
              <a:rPr lang="el-GR" i="1" dirty="0" smtClean="0"/>
              <a:t>:</a:t>
            </a:r>
            <a:r>
              <a:rPr lang="en-US" i="1" dirty="0" smtClean="0"/>
              <a:t> </a:t>
            </a:r>
            <a:r>
              <a:rPr lang="el-GR" dirty="0" smtClean="0"/>
              <a:t>Προκαλούν δυσάρεστες οσμές και επιφανειακές αλλοιώσεις σε κρέατα</a:t>
            </a:r>
          </a:p>
          <a:p>
            <a:pPr lvl="1"/>
            <a:r>
              <a:rPr lang="en-US" i="1" dirty="0" smtClean="0"/>
              <a:t>Bacillus </a:t>
            </a:r>
            <a:r>
              <a:rPr lang="en-US" i="1" dirty="0" err="1" smtClean="0"/>
              <a:t>subtilis</a:t>
            </a:r>
            <a:r>
              <a:rPr lang="el-GR" i="1" dirty="0" smtClean="0"/>
              <a:t>: </a:t>
            </a:r>
            <a:r>
              <a:rPr lang="el-GR" dirty="0" smtClean="0"/>
              <a:t>αλλοίωση με ιξώδη εμφάνιση (</a:t>
            </a:r>
            <a:r>
              <a:rPr lang="en-US" dirty="0" smtClean="0"/>
              <a:t>ropy) </a:t>
            </a:r>
            <a:r>
              <a:rPr lang="el-GR" dirty="0" smtClean="0"/>
              <a:t>στο ψωμί</a:t>
            </a:r>
            <a:endParaRPr lang="en-US" dirty="0" smtClean="0"/>
          </a:p>
          <a:p>
            <a:pPr lvl="1"/>
            <a:r>
              <a:rPr lang="en-US" i="1" dirty="0" err="1" smtClean="0"/>
              <a:t>Acetobacter</a:t>
            </a:r>
            <a:r>
              <a:rPr lang="el-GR" dirty="0" smtClean="0"/>
              <a:t>:οξειδώνουν την αιθανόλη των αλκοολούχων ποτών σε οξικό οξύ παράγοντας ξύδι ή προκαλώντας αλλοιώσεις</a:t>
            </a:r>
            <a:r>
              <a:rPr lang="en-US" dirty="0" smtClean="0"/>
              <a:t> </a:t>
            </a:r>
            <a:endParaRPr lang="el-GR" i="1" dirty="0" smtClean="0"/>
          </a:p>
          <a:p>
            <a:r>
              <a:rPr lang="el-GR" u="sng" dirty="0" smtClean="0"/>
              <a:t>Προαιρετικά αναερόβια</a:t>
            </a:r>
            <a:r>
              <a:rPr lang="en-US" u="sng" dirty="0" smtClean="0"/>
              <a:t> (facultative anaerobes)</a:t>
            </a:r>
          </a:p>
          <a:p>
            <a:pPr lvl="1"/>
            <a:r>
              <a:rPr lang="el-GR" dirty="0" smtClean="0"/>
              <a:t>Αναπτύσσονται και παρουσία και απουσία οξυγόνου</a:t>
            </a:r>
          </a:p>
          <a:p>
            <a:pPr lvl="1"/>
            <a:r>
              <a:rPr lang="en-US" dirty="0" smtClean="0"/>
              <a:t>E</a:t>
            </a:r>
            <a:r>
              <a:rPr lang="el-GR" dirty="0" err="1" smtClean="0"/>
              <a:t>ντεροβακτήρια</a:t>
            </a:r>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p:cNvSpPr>
            <a:spLocks noChangeArrowheads="1"/>
          </p:cNvSpPr>
          <p:nvPr/>
        </p:nvSpPr>
        <p:spPr bwMode="auto">
          <a:xfrm>
            <a:off x="251520" y="764704"/>
            <a:ext cx="9127926" cy="1368152"/>
          </a:xfrm>
          <a:prstGeom prst="rect">
            <a:avLst/>
          </a:prstGeom>
          <a:noFill/>
          <a:ln w="9525">
            <a:noFill/>
            <a:miter lim="800000"/>
            <a:headEnd/>
            <a:tailEnd/>
          </a:ln>
        </p:spPr>
        <p:txBody>
          <a:bodyPr anchor="ctr"/>
          <a:lstStyle/>
          <a:p>
            <a:r>
              <a:rPr lang="el-GR" b="1" dirty="0">
                <a:solidFill>
                  <a:schemeClr val="tx1"/>
                </a:solidFill>
                <a:latin typeface="Book Antiqua" pitchFamily="18" charset="0"/>
              </a:rPr>
              <a:t>Ο </a:t>
            </a:r>
            <a:r>
              <a:rPr lang="el-GR" b="1" dirty="0" err="1" smtClean="0">
                <a:solidFill>
                  <a:schemeClr val="tx1"/>
                </a:solidFill>
                <a:latin typeface="Book Antiqua" pitchFamily="18" charset="0"/>
              </a:rPr>
              <a:t>συνελεστής</a:t>
            </a:r>
            <a:r>
              <a:rPr lang="en-US" b="1" dirty="0" smtClean="0">
                <a:solidFill>
                  <a:schemeClr val="tx1"/>
                </a:solidFill>
                <a:latin typeface="Book Antiqua" pitchFamily="18" charset="0"/>
              </a:rPr>
              <a:t>  </a:t>
            </a:r>
            <a:r>
              <a:rPr lang="el-GR" b="1" dirty="0" err="1" smtClean="0">
                <a:solidFill>
                  <a:schemeClr val="tx1"/>
                </a:solidFill>
                <a:latin typeface="Book Antiqua" pitchFamily="18" charset="0"/>
              </a:rPr>
              <a:t>ενεργότητας</a:t>
            </a:r>
            <a:r>
              <a:rPr lang="el-GR" b="1" dirty="0" smtClean="0">
                <a:solidFill>
                  <a:schemeClr val="tx1"/>
                </a:solidFill>
                <a:latin typeface="Book Antiqua" pitchFamily="18" charset="0"/>
              </a:rPr>
              <a:t> </a:t>
            </a:r>
            <a:r>
              <a:rPr lang="el-GR" b="1" dirty="0">
                <a:solidFill>
                  <a:schemeClr val="tx1"/>
                </a:solidFill>
                <a:latin typeface="Book Antiqua" pitchFamily="18" charset="0"/>
              </a:rPr>
              <a:t>νερού </a:t>
            </a:r>
            <a:r>
              <a:rPr lang="en-US" b="1" dirty="0" smtClean="0">
                <a:solidFill>
                  <a:schemeClr val="tx1"/>
                </a:solidFill>
                <a:latin typeface="Book Antiqua" pitchFamily="18" charset="0"/>
              </a:rPr>
              <a:t>a</a:t>
            </a:r>
            <a:r>
              <a:rPr lang="en-US" b="1" baseline="-25000" dirty="0" smtClean="0">
                <a:solidFill>
                  <a:schemeClr val="tx1"/>
                </a:solidFill>
                <a:latin typeface="Book Antiqua" pitchFamily="18" charset="0"/>
              </a:rPr>
              <a:t>w</a:t>
            </a:r>
            <a:endParaRPr lang="en-US" b="1" dirty="0" smtClean="0">
              <a:solidFill>
                <a:schemeClr val="tx1"/>
              </a:solidFill>
              <a:latin typeface="Book Antiqua" pitchFamily="18" charset="0"/>
            </a:endParaRPr>
          </a:p>
          <a:p>
            <a:r>
              <a:rPr lang="el-GR" b="1" dirty="0" smtClean="0">
                <a:solidFill>
                  <a:schemeClr val="tx1"/>
                </a:solidFill>
                <a:latin typeface="Book Antiqua" pitchFamily="18" charset="0"/>
              </a:rPr>
              <a:t>ΔΕΝ </a:t>
            </a:r>
            <a:r>
              <a:rPr lang="el-GR" b="1" dirty="0">
                <a:solidFill>
                  <a:schemeClr val="tx1"/>
                </a:solidFill>
                <a:latin typeface="Book Antiqua" pitchFamily="18" charset="0"/>
              </a:rPr>
              <a:t>εκφράζει την περιεκτικότητα ενός διαλύματος σε νερό </a:t>
            </a:r>
            <a:br>
              <a:rPr lang="el-GR" b="1" dirty="0">
                <a:solidFill>
                  <a:schemeClr val="tx1"/>
                </a:solidFill>
                <a:latin typeface="Book Antiqua" pitchFamily="18" charset="0"/>
              </a:rPr>
            </a:br>
            <a:r>
              <a:rPr lang="el-GR" b="1" dirty="0">
                <a:solidFill>
                  <a:schemeClr val="tx1"/>
                </a:solidFill>
                <a:latin typeface="Book Antiqua" pitchFamily="18" charset="0"/>
              </a:rPr>
              <a:t>αλλά την </a:t>
            </a:r>
            <a:br>
              <a:rPr lang="el-GR" b="1" dirty="0">
                <a:solidFill>
                  <a:schemeClr val="tx1"/>
                </a:solidFill>
                <a:latin typeface="Book Antiqua" pitchFamily="18" charset="0"/>
              </a:rPr>
            </a:br>
            <a:r>
              <a:rPr lang="el-GR" b="1" dirty="0">
                <a:solidFill>
                  <a:schemeClr val="tx1"/>
                </a:solidFill>
                <a:latin typeface="Book Antiqua" pitchFamily="18" charset="0"/>
              </a:rPr>
              <a:t>ΔΙΑΘΕΣΙΜΟΤΗΤΑ του νερού στο </a:t>
            </a:r>
            <a:r>
              <a:rPr lang="el-GR" b="1" dirty="0" smtClean="0">
                <a:solidFill>
                  <a:schemeClr val="tx1"/>
                </a:solidFill>
                <a:latin typeface="Book Antiqua" pitchFamily="18" charset="0"/>
              </a:rPr>
              <a:t>διάλυμα</a:t>
            </a:r>
            <a:endParaRPr lang="en-US" b="1" dirty="0" smtClean="0">
              <a:solidFill>
                <a:schemeClr val="tx1"/>
              </a:solidFill>
              <a:latin typeface="Book Antiqua" pitchFamily="18" charset="0"/>
            </a:endParaRPr>
          </a:p>
          <a:p>
            <a:r>
              <a:rPr lang="el-GR" b="1" dirty="0" smtClean="0">
                <a:latin typeface="Book Antiqua" pitchFamily="18" charset="0"/>
              </a:rPr>
              <a:t>Ελάχιστη τιμή </a:t>
            </a:r>
            <a:r>
              <a:rPr lang="en-US" b="1" dirty="0" smtClean="0">
                <a:latin typeface="Book Antiqua" pitchFamily="18" charset="0"/>
              </a:rPr>
              <a:t>a</a:t>
            </a:r>
            <a:r>
              <a:rPr lang="en-US" b="1" baseline="-25000" dirty="0" smtClean="0">
                <a:latin typeface="Book Antiqua" pitchFamily="18" charset="0"/>
              </a:rPr>
              <a:t>w</a:t>
            </a:r>
            <a:r>
              <a:rPr lang="el-GR" b="1" dirty="0" smtClean="0">
                <a:latin typeface="Book Antiqua" pitchFamily="18" charset="0"/>
              </a:rPr>
              <a:t>=0</a:t>
            </a:r>
            <a:endParaRPr lang="en-US" b="1" dirty="0" smtClean="0">
              <a:latin typeface="Book Antiqua" pitchFamily="18" charset="0"/>
            </a:endParaRPr>
          </a:p>
          <a:p>
            <a:r>
              <a:rPr lang="el-GR" b="1" dirty="0" smtClean="0">
                <a:solidFill>
                  <a:schemeClr val="tx1"/>
                </a:solidFill>
                <a:latin typeface="Book Antiqua" pitchFamily="18" charset="0"/>
              </a:rPr>
              <a:t>Μέγιστη τιμή </a:t>
            </a:r>
            <a:r>
              <a:rPr lang="en-US" b="1" dirty="0" smtClean="0">
                <a:latin typeface="Book Antiqua" pitchFamily="18" charset="0"/>
              </a:rPr>
              <a:t>a</a:t>
            </a:r>
            <a:r>
              <a:rPr lang="en-US" b="1" baseline="-25000" dirty="0" smtClean="0">
                <a:latin typeface="Book Antiqua" pitchFamily="18" charset="0"/>
              </a:rPr>
              <a:t>w</a:t>
            </a:r>
            <a:r>
              <a:rPr lang="el-GR" b="1" dirty="0" smtClean="0">
                <a:latin typeface="Book Antiqua" pitchFamily="18" charset="0"/>
              </a:rPr>
              <a:t>=1  (καθαρό νερό)</a:t>
            </a:r>
            <a:endParaRPr lang="en-US" b="1" dirty="0">
              <a:solidFill>
                <a:schemeClr val="tx1"/>
              </a:solidFill>
              <a:latin typeface="Book Antiqua" pitchFamily="18" charset="0"/>
            </a:endParaRPr>
          </a:p>
        </p:txBody>
      </p:sp>
      <p:pic>
        <p:nvPicPr>
          <p:cNvPr id="171010" name="Picture 2" descr="Image result for water activity values"/>
          <p:cNvPicPr>
            <a:picLocks noChangeAspect="1" noChangeArrowheads="1"/>
          </p:cNvPicPr>
          <p:nvPr/>
        </p:nvPicPr>
        <p:blipFill>
          <a:blip r:embed="rId2" cstate="print"/>
          <a:srcRect/>
          <a:stretch>
            <a:fillRect/>
          </a:stretch>
        </p:blipFill>
        <p:spPr bwMode="auto">
          <a:xfrm>
            <a:off x="395536" y="3284984"/>
            <a:ext cx="7992888" cy="2664297"/>
          </a:xfrm>
          <a:prstGeom prst="rect">
            <a:avLst/>
          </a:prstGeom>
          <a:noFill/>
        </p:spPr>
      </p:pic>
      <p:sp>
        <p:nvSpPr>
          <p:cNvPr id="4" name="3 - TextBox"/>
          <p:cNvSpPr txBox="1"/>
          <p:nvPr/>
        </p:nvSpPr>
        <p:spPr>
          <a:xfrm>
            <a:off x="1043608" y="6093296"/>
            <a:ext cx="4536504" cy="584775"/>
          </a:xfrm>
          <a:prstGeom prst="rect">
            <a:avLst/>
          </a:prstGeom>
          <a:noFill/>
        </p:spPr>
        <p:txBody>
          <a:bodyPr wrap="square" rtlCol="0">
            <a:spAutoFit/>
          </a:bodyPr>
          <a:lstStyle/>
          <a:p>
            <a:r>
              <a:rPr lang="en-US" sz="1600" dirty="0" smtClean="0"/>
              <a:t>Water activity=</a:t>
            </a:r>
            <a:r>
              <a:rPr lang="el-GR" sz="1600" dirty="0" err="1" smtClean="0"/>
              <a:t>ενεργότητα</a:t>
            </a:r>
            <a:r>
              <a:rPr lang="el-GR" sz="1600" dirty="0" smtClean="0"/>
              <a:t> νερού</a:t>
            </a:r>
          </a:p>
          <a:p>
            <a:r>
              <a:rPr lang="en-US" sz="1600" dirty="0" smtClean="0"/>
              <a:t>RH=relative humidity, </a:t>
            </a:r>
            <a:r>
              <a:rPr lang="el-GR" sz="1600" dirty="0" smtClean="0"/>
              <a:t>σχετική υγρασία</a:t>
            </a:r>
            <a:endParaRPr lang="el-GR" sz="1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692696"/>
            <a:ext cx="8229600" cy="4824536"/>
          </a:xfrm>
        </p:spPr>
        <p:txBody>
          <a:bodyPr>
            <a:normAutofit fontScale="85000" lnSpcReduction="20000"/>
          </a:bodyPr>
          <a:lstStyle/>
          <a:p>
            <a:r>
              <a:rPr lang="el-GR" u="sng" dirty="0" err="1" smtClean="0"/>
              <a:t>Μικροαερόφιλα</a:t>
            </a:r>
            <a:r>
              <a:rPr lang="el-GR" dirty="0" smtClean="0"/>
              <a:t>: </a:t>
            </a:r>
          </a:p>
          <a:p>
            <a:pPr lvl="1"/>
            <a:r>
              <a:rPr lang="el-GR" dirty="0" smtClean="0"/>
              <a:t>Χρειάζονται οξυγόνο αλλά σε χαμηλότερες συγκεντρώσεις πχ </a:t>
            </a:r>
            <a:r>
              <a:rPr lang="en-US" i="1" dirty="0" smtClean="0"/>
              <a:t>Campylobacter</a:t>
            </a:r>
            <a:endParaRPr lang="el-GR" i="1" dirty="0" smtClean="0"/>
          </a:p>
          <a:p>
            <a:r>
              <a:rPr lang="el-GR" u="sng" dirty="0" smtClean="0"/>
              <a:t>Αναερόβια και Αυστηρά αναερόβια</a:t>
            </a:r>
            <a:r>
              <a:rPr lang="en-US" u="sng" dirty="0" smtClean="0"/>
              <a:t> (obligate anaerobes)</a:t>
            </a:r>
          </a:p>
          <a:p>
            <a:pPr lvl="1"/>
            <a:r>
              <a:rPr lang="el-GR" dirty="0" smtClean="0"/>
              <a:t>Αναπτύσσονται σε χαμηλές τιμές </a:t>
            </a:r>
            <a:r>
              <a:rPr lang="en-US" dirty="0" smtClean="0"/>
              <a:t>Eh</a:t>
            </a:r>
          </a:p>
          <a:p>
            <a:pPr lvl="1"/>
            <a:r>
              <a:rPr lang="el-GR" dirty="0" smtClean="0"/>
              <a:t>Τα αναερόβια δεν μπορούν να αναπτυχθούν παρουσία οξυγόνου γιατί </a:t>
            </a:r>
            <a:r>
              <a:rPr lang="el-GR" u="sng" dirty="0" smtClean="0"/>
              <a:t>δεν</a:t>
            </a:r>
            <a:r>
              <a:rPr lang="el-GR" dirty="0" smtClean="0"/>
              <a:t> διαθέτουν τα κατάλληλα ένζυμα για να εξουδετερώσουν τα τοξικά </a:t>
            </a:r>
            <a:r>
              <a:rPr lang="el-GR" dirty="0" err="1" smtClean="0"/>
              <a:t>παραπροιόντα</a:t>
            </a:r>
            <a:r>
              <a:rPr lang="el-GR" dirty="0" smtClean="0"/>
              <a:t> του αερόβιου μεταβολισμού, όπως το υπεροξείδιο του υδρογόνου. Τα ένζυμα αυτά είναι η </a:t>
            </a:r>
            <a:r>
              <a:rPr lang="el-GR" dirty="0" err="1" smtClean="0"/>
              <a:t>καταλάση</a:t>
            </a:r>
            <a:r>
              <a:rPr lang="el-GR" dirty="0" smtClean="0"/>
              <a:t> και η </a:t>
            </a:r>
            <a:r>
              <a:rPr lang="el-GR" dirty="0" err="1" smtClean="0"/>
              <a:t>υπεροξειδική</a:t>
            </a:r>
            <a:r>
              <a:rPr lang="el-GR" dirty="0" smtClean="0"/>
              <a:t> </a:t>
            </a:r>
            <a:r>
              <a:rPr lang="el-GR" dirty="0" err="1" smtClean="0"/>
              <a:t>δισμουτάση</a:t>
            </a:r>
            <a:endParaRPr lang="el-GR" dirty="0" smtClean="0"/>
          </a:p>
          <a:p>
            <a:pPr lvl="1"/>
            <a:r>
              <a:rPr lang="el-GR" dirty="0" err="1" smtClean="0"/>
              <a:t>Παράδεγμα</a:t>
            </a:r>
            <a:r>
              <a:rPr lang="el-GR" dirty="0" smtClean="0"/>
              <a:t>: </a:t>
            </a:r>
            <a:r>
              <a:rPr lang="en-US" i="1" dirty="0" smtClean="0"/>
              <a:t>Clostridium</a:t>
            </a:r>
            <a:endParaRPr lang="el-GR" i="1" dirty="0" smtClean="0"/>
          </a:p>
          <a:p>
            <a:pPr lvl="1"/>
            <a:r>
              <a:rPr lang="el-GR" dirty="0" smtClean="0"/>
              <a:t>Αναπτύσσονται στο εσωτερικό μεγάλων τεμαχίων ακατέργαστων τροφίμων και σε κονσερβοποιημένα τρόφιμα</a:t>
            </a: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908720"/>
            <a:ext cx="8229600" cy="1066800"/>
          </a:xfrm>
        </p:spPr>
        <p:txBody>
          <a:bodyPr>
            <a:normAutofit fontScale="90000"/>
          </a:bodyPr>
          <a:lstStyle/>
          <a:p>
            <a:r>
              <a:rPr lang="el-GR" dirty="0" smtClean="0"/>
              <a:t>Η επίδραση του οξυγόνου σε αναερόβια και αερόβια βακτήρια</a:t>
            </a:r>
            <a:endParaRPr lang="el-GR" dirty="0"/>
          </a:p>
        </p:txBody>
      </p:sp>
      <p:pic>
        <p:nvPicPr>
          <p:cNvPr id="8194" name="Picture 2" descr="https://microbeonline.com/wp-content/uploads/2013/05/effects-of-oxygen-on-aerobic-anaerobic-and-facultative-anaerobic-bacteria.jpg"/>
          <p:cNvPicPr>
            <a:picLocks noChangeAspect="1" noChangeArrowheads="1"/>
          </p:cNvPicPr>
          <p:nvPr/>
        </p:nvPicPr>
        <p:blipFill>
          <a:blip r:embed="rId2" cstate="print"/>
          <a:srcRect/>
          <a:stretch>
            <a:fillRect/>
          </a:stretch>
        </p:blipFill>
        <p:spPr bwMode="auto">
          <a:xfrm>
            <a:off x="1187624" y="2204864"/>
            <a:ext cx="5686425" cy="3686176"/>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1556792"/>
            <a:ext cx="3970784" cy="2502024"/>
          </a:xfrm>
        </p:spPr>
        <p:txBody>
          <a:bodyPr>
            <a:normAutofit fontScale="90000"/>
          </a:bodyPr>
          <a:lstStyle/>
          <a:p>
            <a:r>
              <a:rPr lang="el-GR" dirty="0" smtClean="0"/>
              <a:t>Κατάταξη των βασικότερων παθογόνων βακτηρίων ανάλογα με τις απαιτήσεις τους σε οξυγόνο</a:t>
            </a:r>
            <a:endParaRPr lang="el-GR" dirty="0"/>
          </a:p>
        </p:txBody>
      </p:sp>
      <p:pic>
        <p:nvPicPr>
          <p:cNvPr id="131074" name="Picture 2" descr="Basic classification of Medically Important Bacteria "/>
          <p:cNvPicPr>
            <a:picLocks noChangeAspect="1" noChangeArrowheads="1"/>
          </p:cNvPicPr>
          <p:nvPr/>
        </p:nvPicPr>
        <p:blipFill>
          <a:blip r:embed="rId2" cstate="print"/>
          <a:srcRect/>
          <a:stretch>
            <a:fillRect/>
          </a:stretch>
        </p:blipFill>
        <p:spPr bwMode="auto">
          <a:xfrm>
            <a:off x="4860032" y="648584"/>
            <a:ext cx="3747889" cy="6043894"/>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27651" name="Picture 3" descr=" p188a.tif                                                      00055C7CMacintosh HD                   BC3495AF:"/>
          <p:cNvPicPr>
            <a:picLocks noChangeAspect="1" noChangeArrowheads="1"/>
          </p:cNvPicPr>
          <p:nvPr/>
        </p:nvPicPr>
        <p:blipFill>
          <a:blip r:embed="rId2" cstate="print"/>
          <a:srcRect/>
          <a:stretch>
            <a:fillRect/>
          </a:stretch>
        </p:blipFill>
        <p:spPr bwMode="auto">
          <a:xfrm>
            <a:off x="0" y="1340768"/>
            <a:ext cx="9144000" cy="4778375"/>
          </a:xfrm>
          <a:prstGeom prst="rect">
            <a:avLst/>
          </a:prstGeom>
          <a:noFill/>
          <a:ln w="9525">
            <a:noFill/>
            <a:miter lim="800000"/>
            <a:headEnd/>
            <a:tailEnd/>
          </a:ln>
        </p:spPr>
      </p:pic>
      <p:sp>
        <p:nvSpPr>
          <p:cNvPr id="4" name="3 - TextBox"/>
          <p:cNvSpPr txBox="1"/>
          <p:nvPr/>
        </p:nvSpPr>
        <p:spPr>
          <a:xfrm>
            <a:off x="0" y="620688"/>
            <a:ext cx="5328592" cy="830997"/>
          </a:xfrm>
          <a:prstGeom prst="rect">
            <a:avLst/>
          </a:prstGeom>
          <a:noFill/>
        </p:spPr>
        <p:txBody>
          <a:bodyPr wrap="square" rtlCol="0">
            <a:spAutoFit/>
          </a:bodyPr>
          <a:lstStyle/>
          <a:p>
            <a:r>
              <a:rPr lang="el-GR" b="1" dirty="0" smtClean="0"/>
              <a:t>Η επίδραση του οξυγόνου στην μικροβιακή ανάπτυξη</a:t>
            </a:r>
            <a:endParaRPr lang="el-GR" b="1" dirty="0"/>
          </a:p>
        </p:txBody>
      </p:sp>
      <p:sp>
        <p:nvSpPr>
          <p:cNvPr id="6" name="5 - TextBox"/>
          <p:cNvSpPr txBox="1"/>
          <p:nvPr/>
        </p:nvSpPr>
        <p:spPr>
          <a:xfrm>
            <a:off x="4716016" y="2636912"/>
            <a:ext cx="1872208" cy="646331"/>
          </a:xfrm>
          <a:prstGeom prst="rect">
            <a:avLst/>
          </a:prstGeom>
          <a:noFill/>
        </p:spPr>
        <p:txBody>
          <a:bodyPr wrap="square" rtlCol="0">
            <a:spAutoFit/>
          </a:bodyPr>
          <a:lstStyle/>
          <a:p>
            <a:r>
              <a:rPr lang="el-GR" sz="1800" dirty="0" smtClean="0"/>
              <a:t>Υποχρεωτικά αερόβια</a:t>
            </a:r>
            <a:endParaRPr lang="el-GR" sz="1800" dirty="0"/>
          </a:p>
        </p:txBody>
      </p:sp>
      <p:sp>
        <p:nvSpPr>
          <p:cNvPr id="7" name="6 - TextBox"/>
          <p:cNvSpPr txBox="1"/>
          <p:nvPr/>
        </p:nvSpPr>
        <p:spPr>
          <a:xfrm>
            <a:off x="5868144" y="3140968"/>
            <a:ext cx="1656184" cy="369332"/>
          </a:xfrm>
          <a:prstGeom prst="rect">
            <a:avLst/>
          </a:prstGeom>
          <a:noFill/>
        </p:spPr>
        <p:txBody>
          <a:bodyPr wrap="square" rtlCol="0">
            <a:spAutoFit/>
          </a:bodyPr>
          <a:lstStyle/>
          <a:p>
            <a:r>
              <a:rPr lang="el-GR" sz="1800" dirty="0" smtClean="0"/>
              <a:t>αναερόβια</a:t>
            </a:r>
            <a:endParaRPr lang="el-GR" sz="1800" dirty="0"/>
          </a:p>
        </p:txBody>
      </p:sp>
      <p:sp>
        <p:nvSpPr>
          <p:cNvPr id="8" name="7 - TextBox"/>
          <p:cNvSpPr txBox="1"/>
          <p:nvPr/>
        </p:nvSpPr>
        <p:spPr>
          <a:xfrm>
            <a:off x="6732240" y="2204864"/>
            <a:ext cx="1440160" cy="646331"/>
          </a:xfrm>
          <a:prstGeom prst="rect">
            <a:avLst/>
          </a:prstGeom>
          <a:noFill/>
        </p:spPr>
        <p:txBody>
          <a:bodyPr wrap="square" rtlCol="0">
            <a:spAutoFit/>
          </a:bodyPr>
          <a:lstStyle/>
          <a:p>
            <a:r>
              <a:rPr lang="el-GR" sz="1800" dirty="0" smtClean="0"/>
              <a:t>προαιρετικά αερόβια</a:t>
            </a:r>
            <a:endParaRPr lang="el-GR" sz="1800" dirty="0"/>
          </a:p>
        </p:txBody>
      </p:sp>
      <p:sp>
        <p:nvSpPr>
          <p:cNvPr id="9" name="8 - TextBox"/>
          <p:cNvSpPr txBox="1"/>
          <p:nvPr/>
        </p:nvSpPr>
        <p:spPr>
          <a:xfrm>
            <a:off x="7596336" y="2852936"/>
            <a:ext cx="1224136" cy="646331"/>
          </a:xfrm>
          <a:prstGeom prst="rect">
            <a:avLst/>
          </a:prstGeom>
          <a:noFill/>
        </p:spPr>
        <p:txBody>
          <a:bodyPr wrap="square" rtlCol="0">
            <a:spAutoFit/>
          </a:bodyPr>
          <a:lstStyle/>
          <a:p>
            <a:r>
              <a:rPr lang="el-GR" sz="1800" dirty="0" err="1" smtClean="0"/>
              <a:t>Μικρο</a:t>
            </a:r>
            <a:r>
              <a:rPr lang="el-GR" sz="1800" dirty="0" smtClean="0"/>
              <a:t>-</a:t>
            </a:r>
          </a:p>
          <a:p>
            <a:r>
              <a:rPr lang="el-GR" sz="1800" dirty="0" err="1" smtClean="0"/>
              <a:t>αερόφιλοι</a:t>
            </a:r>
            <a:endParaRPr lang="el-GR"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92696"/>
            <a:ext cx="8229600" cy="1066800"/>
          </a:xfrm>
        </p:spPr>
        <p:txBody>
          <a:bodyPr>
            <a:normAutofit fontScale="90000"/>
          </a:bodyPr>
          <a:lstStyle/>
          <a:p>
            <a:r>
              <a:rPr lang="el-GR" dirty="0" smtClean="0"/>
              <a:t>απαιτήσεις μικροοργανισμών σε οξυγόνο</a:t>
            </a:r>
            <a:endParaRPr lang="el-GR" dirty="0"/>
          </a:p>
        </p:txBody>
      </p:sp>
      <p:sp>
        <p:nvSpPr>
          <p:cNvPr id="3" name="2 - Θέση περιεχομένου"/>
          <p:cNvSpPr>
            <a:spLocks noGrp="1"/>
          </p:cNvSpPr>
          <p:nvPr>
            <p:ph idx="1"/>
          </p:nvPr>
        </p:nvSpPr>
        <p:spPr/>
        <p:txBody>
          <a:bodyPr/>
          <a:lstStyle/>
          <a:p>
            <a:r>
              <a:rPr lang="el-GR" dirty="0" smtClean="0"/>
              <a:t>Αερόβιοι				21% οξυγόνο</a:t>
            </a:r>
          </a:p>
          <a:p>
            <a:r>
              <a:rPr lang="el-GR" dirty="0" smtClean="0"/>
              <a:t>Αναερόβιοι			χωρίς οξυγόνο</a:t>
            </a:r>
          </a:p>
          <a:p>
            <a:r>
              <a:rPr lang="el-GR" dirty="0" smtClean="0"/>
              <a:t>Προαιρετικά αναερόβιοι	0-21% οξυγόνο</a:t>
            </a:r>
          </a:p>
          <a:p>
            <a:r>
              <a:rPr lang="el-GR" dirty="0" err="1" smtClean="0"/>
              <a:t>Μικροαερόφιλοι</a:t>
            </a:r>
            <a:r>
              <a:rPr lang="el-GR" dirty="0" smtClean="0"/>
              <a:t>		3-6% οξυγόνο</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31747" name="Picture 3" descr="p190.tif                                                       00055C7CMacintosh HD                   BC3495AF:"/>
          <p:cNvPicPr>
            <a:picLocks noChangeAspect="1" noChangeArrowheads="1"/>
          </p:cNvPicPr>
          <p:nvPr/>
        </p:nvPicPr>
        <p:blipFill>
          <a:blip r:embed="rId3" cstate="print"/>
          <a:srcRect/>
          <a:stretch>
            <a:fillRect/>
          </a:stretch>
        </p:blipFill>
        <p:spPr bwMode="auto">
          <a:xfrm>
            <a:off x="3370600" y="476672"/>
            <a:ext cx="5773400" cy="5387989"/>
          </a:xfrm>
          <a:prstGeom prst="rect">
            <a:avLst/>
          </a:prstGeom>
          <a:noFill/>
          <a:ln w="9525">
            <a:noFill/>
            <a:miter lim="800000"/>
            <a:headEnd/>
            <a:tailEnd/>
          </a:ln>
        </p:spPr>
      </p:pic>
      <p:sp>
        <p:nvSpPr>
          <p:cNvPr id="4" name="3 - TextBox"/>
          <p:cNvSpPr txBox="1"/>
          <p:nvPr/>
        </p:nvSpPr>
        <p:spPr>
          <a:xfrm>
            <a:off x="0" y="692696"/>
            <a:ext cx="3491880" cy="5262979"/>
          </a:xfrm>
          <a:prstGeom prst="rect">
            <a:avLst/>
          </a:prstGeom>
          <a:noFill/>
        </p:spPr>
        <p:txBody>
          <a:bodyPr wrap="square" rtlCol="0">
            <a:spAutoFit/>
          </a:bodyPr>
          <a:lstStyle/>
          <a:p>
            <a:pPr>
              <a:buFont typeface="Wingdings" pitchFamily="2" charset="2"/>
              <a:buChar char="Ø"/>
            </a:pPr>
            <a:r>
              <a:rPr lang="el-GR" dirty="0" smtClean="0"/>
              <a:t>Τα </a:t>
            </a:r>
            <a:r>
              <a:rPr lang="el-GR" u="sng" dirty="0" smtClean="0"/>
              <a:t>αερόβια βακτήρια </a:t>
            </a:r>
            <a:r>
              <a:rPr lang="el-GR" dirty="0" smtClean="0"/>
              <a:t>παράγουν </a:t>
            </a:r>
            <a:r>
              <a:rPr lang="el-GR" b="1" u="sng" dirty="0" err="1" smtClean="0"/>
              <a:t>καταλάση</a:t>
            </a:r>
            <a:r>
              <a:rPr lang="el-GR" dirty="0" smtClean="0"/>
              <a:t>, το ένζυμο που εξουδετερώνει το τοξικό υπεροξείδιο του υδρογόνου που παράγεται κατά την αερόβια κυτταρική αναπνοή και είναι θετικά στην δοκιμασία </a:t>
            </a:r>
            <a:r>
              <a:rPr lang="el-GR" dirty="0" err="1" smtClean="0"/>
              <a:t>καταλάσης</a:t>
            </a:r>
            <a:endParaRPr lang="el-GR" dirty="0" smtClean="0"/>
          </a:p>
          <a:p>
            <a:pPr>
              <a:buFont typeface="Wingdings" pitchFamily="2" charset="2"/>
              <a:buChar char="Ø"/>
            </a:pPr>
            <a:r>
              <a:rPr lang="el-GR" dirty="0" smtClean="0"/>
              <a:t>Τα </a:t>
            </a:r>
            <a:r>
              <a:rPr lang="el-GR" u="sng" dirty="0" smtClean="0"/>
              <a:t>αναερόβια βακτήρια </a:t>
            </a:r>
            <a:r>
              <a:rPr lang="el-GR" b="1" u="sng" dirty="0" smtClean="0"/>
              <a:t>δεν</a:t>
            </a:r>
            <a:r>
              <a:rPr lang="el-GR" dirty="0" smtClean="0"/>
              <a:t> παράγουν το ένζυμο </a:t>
            </a:r>
            <a:r>
              <a:rPr lang="el-GR" dirty="0" err="1" smtClean="0"/>
              <a:t>καταλάση</a:t>
            </a:r>
            <a:r>
              <a:rPr lang="el-GR" dirty="0" smtClean="0"/>
              <a:t> επομένως είναι αρνητικά στην δοκιμασία </a:t>
            </a:r>
            <a:r>
              <a:rPr lang="el-GR" dirty="0" err="1" smtClean="0"/>
              <a:t>καταλάσης</a:t>
            </a:r>
            <a:endParaRPr lang="el-G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4818063" cy="228600"/>
          </a:xfrm>
          <a:prstGeom prst="rect">
            <a:avLst/>
          </a:prstGeom>
          <a:noFill/>
          <a:ln w="9525">
            <a:noFill/>
            <a:miter lim="800000"/>
            <a:headEnd/>
            <a:tailEnd/>
          </a:ln>
        </p:spPr>
        <p:txBody>
          <a:bodyPr wrap="none">
            <a:spAutoFit/>
          </a:bodyPr>
          <a:lstStyle/>
          <a:p>
            <a:r>
              <a:rPr lang="el-GR" altLang="el-GR" sz="900">
                <a:latin typeface="Times NR Greek MT" charset="-95"/>
              </a:rPr>
              <a:t>BIOΛOΓIA TΩN MIKPOOPΓANIΣMΩN – ΠANEΠIΣTHMIAKEΣ EKΔOΣEIΣ KPHTHΣ</a:t>
            </a:r>
          </a:p>
        </p:txBody>
      </p:sp>
      <p:pic>
        <p:nvPicPr>
          <p:cNvPr id="28675" name="Picture 3" descr=" p188b.tif                                                      00055C7CMacintosh HD                   BC3495AF:"/>
          <p:cNvPicPr>
            <a:picLocks noChangeAspect="1" noChangeArrowheads="1"/>
          </p:cNvPicPr>
          <p:nvPr/>
        </p:nvPicPr>
        <p:blipFill>
          <a:blip r:embed="rId2" cstate="print"/>
          <a:srcRect/>
          <a:stretch>
            <a:fillRect/>
          </a:stretch>
        </p:blipFill>
        <p:spPr bwMode="auto">
          <a:xfrm>
            <a:off x="611560" y="1268760"/>
            <a:ext cx="8532440" cy="4926892"/>
          </a:xfrm>
          <a:prstGeom prst="rect">
            <a:avLst/>
          </a:prstGeom>
          <a:noFill/>
          <a:ln w="9525">
            <a:noFill/>
            <a:miter lim="800000"/>
            <a:headEnd/>
            <a:tailEnd/>
          </a:ln>
        </p:spPr>
      </p:pic>
      <p:sp>
        <p:nvSpPr>
          <p:cNvPr id="4" name="3 - TextBox"/>
          <p:cNvSpPr txBox="1"/>
          <p:nvPr/>
        </p:nvSpPr>
        <p:spPr>
          <a:xfrm>
            <a:off x="467544" y="548680"/>
            <a:ext cx="6840760" cy="830997"/>
          </a:xfrm>
          <a:prstGeom prst="rect">
            <a:avLst/>
          </a:prstGeom>
          <a:noFill/>
        </p:spPr>
        <p:txBody>
          <a:bodyPr wrap="square" rtlCol="0">
            <a:spAutoFit/>
          </a:bodyPr>
          <a:lstStyle/>
          <a:p>
            <a:r>
              <a:rPr lang="el-GR" dirty="0" smtClean="0"/>
              <a:t>Η επώαση αναερόβιων μικροοργανισμών γίνεται σε ειδικούς θαλάμους </a:t>
            </a:r>
            <a:r>
              <a:rPr lang="el-GR" dirty="0" err="1" smtClean="0"/>
              <a:t>αναεροβίωσης</a:t>
            </a:r>
            <a:endParaRPr lang="el-G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76672"/>
            <a:ext cx="8229600" cy="1066800"/>
          </a:xfrm>
        </p:spPr>
        <p:txBody>
          <a:bodyPr>
            <a:normAutofit fontScale="90000"/>
          </a:bodyPr>
          <a:lstStyle/>
          <a:p>
            <a:r>
              <a:rPr lang="el-GR" dirty="0" smtClean="0"/>
              <a:t>5. Ανασταλτικές ενώσεις (ενώσεις με </a:t>
            </a:r>
            <a:r>
              <a:rPr lang="el-GR" dirty="0" err="1" smtClean="0"/>
              <a:t>αντιμικροβιακή</a:t>
            </a:r>
            <a:r>
              <a:rPr lang="el-GR" dirty="0" smtClean="0"/>
              <a:t> δράση) στα τρόφιμα</a:t>
            </a:r>
            <a:endParaRPr lang="el-GR" dirty="0"/>
          </a:p>
        </p:txBody>
      </p:sp>
      <p:graphicFrame>
        <p:nvGraphicFramePr>
          <p:cNvPr id="4" name="3 - Θέση περιεχομένου"/>
          <p:cNvGraphicFramePr>
            <a:graphicFrameLocks noGrp="1"/>
          </p:cNvGraphicFramePr>
          <p:nvPr>
            <p:ph idx="1"/>
          </p:nvPr>
        </p:nvGraphicFramePr>
        <p:xfrm>
          <a:off x="971600" y="2204864"/>
          <a:ext cx="6984776" cy="3032760"/>
        </p:xfrm>
        <a:graphic>
          <a:graphicData uri="http://schemas.openxmlformats.org/drawingml/2006/table">
            <a:tbl>
              <a:tblPr firstRow="1" bandRow="1">
                <a:tableStyleId>{5C22544A-7EE6-4342-B048-85BDC9FD1C3A}</a:tableStyleId>
              </a:tblPr>
              <a:tblGrid>
                <a:gridCol w="2880320"/>
                <a:gridCol w="4104456"/>
              </a:tblGrid>
              <a:tr h="370840">
                <a:tc>
                  <a:txBody>
                    <a:bodyPr/>
                    <a:lstStyle/>
                    <a:p>
                      <a:r>
                        <a:rPr lang="el-GR" dirty="0" smtClean="0"/>
                        <a:t>τρόφιμο</a:t>
                      </a:r>
                      <a:endParaRPr lang="el-GR" dirty="0"/>
                    </a:p>
                  </a:txBody>
                  <a:tcPr/>
                </a:tc>
                <a:tc>
                  <a:txBody>
                    <a:bodyPr/>
                    <a:lstStyle/>
                    <a:p>
                      <a:r>
                        <a:rPr lang="el-GR" dirty="0" smtClean="0"/>
                        <a:t>Είδος </a:t>
                      </a:r>
                      <a:r>
                        <a:rPr lang="el-GR" dirty="0" err="1" smtClean="0"/>
                        <a:t>αντιμικροβιακής</a:t>
                      </a:r>
                      <a:r>
                        <a:rPr lang="el-GR" dirty="0" smtClean="0"/>
                        <a:t> ένωσης</a:t>
                      </a:r>
                      <a:endParaRPr lang="el-GR" dirty="0"/>
                    </a:p>
                  </a:txBody>
                  <a:tcPr/>
                </a:tc>
              </a:tr>
              <a:tr h="370840">
                <a:tc>
                  <a:txBody>
                    <a:bodyPr/>
                    <a:lstStyle/>
                    <a:p>
                      <a:r>
                        <a:rPr lang="el-GR" dirty="0" smtClean="0"/>
                        <a:t>γενικά</a:t>
                      </a:r>
                      <a:endParaRPr lang="el-GR" dirty="0"/>
                    </a:p>
                  </a:txBody>
                  <a:tcPr/>
                </a:tc>
                <a:tc>
                  <a:txBody>
                    <a:bodyPr/>
                    <a:lstStyle/>
                    <a:p>
                      <a:r>
                        <a:rPr lang="el-GR" dirty="0" smtClean="0"/>
                        <a:t>Οργανικά</a:t>
                      </a:r>
                      <a:r>
                        <a:rPr lang="el-GR" baseline="0" dirty="0" smtClean="0"/>
                        <a:t> οξέα, </a:t>
                      </a:r>
                      <a:r>
                        <a:rPr lang="el-GR" baseline="0" dirty="0" err="1" smtClean="0"/>
                        <a:t>αλκόολες</a:t>
                      </a:r>
                      <a:r>
                        <a:rPr lang="el-GR" baseline="0" dirty="0" smtClean="0"/>
                        <a:t>, υπεροξείδια, αντιβιοτικά</a:t>
                      </a:r>
                      <a:endParaRPr lang="el-GR" dirty="0"/>
                    </a:p>
                  </a:txBody>
                  <a:tcPr/>
                </a:tc>
              </a:tr>
              <a:tr h="370840">
                <a:tc>
                  <a:txBody>
                    <a:bodyPr/>
                    <a:lstStyle/>
                    <a:p>
                      <a:r>
                        <a:rPr lang="el-GR" dirty="0" smtClean="0"/>
                        <a:t>γάλα</a:t>
                      </a:r>
                      <a:endParaRPr lang="el-GR" dirty="0"/>
                    </a:p>
                  </a:txBody>
                  <a:tcPr/>
                </a:tc>
                <a:tc>
                  <a:txBody>
                    <a:bodyPr/>
                    <a:lstStyle/>
                    <a:p>
                      <a:r>
                        <a:rPr lang="el-GR" dirty="0" err="1" smtClean="0"/>
                        <a:t>Λακτανίνες</a:t>
                      </a:r>
                      <a:r>
                        <a:rPr lang="el-GR" dirty="0" smtClean="0"/>
                        <a:t>, </a:t>
                      </a:r>
                      <a:r>
                        <a:rPr lang="el-GR" dirty="0" err="1" smtClean="0"/>
                        <a:t>λακτοπεροξειδάση</a:t>
                      </a:r>
                      <a:r>
                        <a:rPr lang="el-GR" dirty="0" smtClean="0"/>
                        <a:t>,</a:t>
                      </a:r>
                      <a:r>
                        <a:rPr lang="el-GR" baseline="0" dirty="0" smtClean="0"/>
                        <a:t> </a:t>
                      </a:r>
                      <a:r>
                        <a:rPr lang="el-GR" baseline="0" dirty="0" err="1" smtClean="0"/>
                        <a:t>λακτοφερίνη</a:t>
                      </a:r>
                      <a:endParaRPr lang="el-GR" dirty="0"/>
                    </a:p>
                  </a:txBody>
                  <a:tcPr/>
                </a:tc>
              </a:tr>
              <a:tr h="370840">
                <a:tc>
                  <a:txBody>
                    <a:bodyPr/>
                    <a:lstStyle/>
                    <a:p>
                      <a:r>
                        <a:rPr lang="el-GR" dirty="0" smtClean="0"/>
                        <a:t>Ασπράδι αυγού</a:t>
                      </a:r>
                      <a:endParaRPr lang="el-GR" dirty="0"/>
                    </a:p>
                  </a:txBody>
                  <a:tcPr/>
                </a:tc>
                <a:tc>
                  <a:txBody>
                    <a:bodyPr/>
                    <a:lstStyle/>
                    <a:p>
                      <a:r>
                        <a:rPr lang="el-GR" dirty="0" err="1" smtClean="0"/>
                        <a:t>Λυσοζύμη</a:t>
                      </a:r>
                      <a:r>
                        <a:rPr lang="el-GR" dirty="0" smtClean="0"/>
                        <a:t>, </a:t>
                      </a:r>
                      <a:r>
                        <a:rPr lang="el-GR" dirty="0" err="1" smtClean="0"/>
                        <a:t>αβιδίνη</a:t>
                      </a:r>
                      <a:r>
                        <a:rPr lang="el-GR" dirty="0" smtClean="0"/>
                        <a:t>, </a:t>
                      </a:r>
                      <a:r>
                        <a:rPr lang="el-GR" dirty="0" err="1" smtClean="0"/>
                        <a:t>ωοαλβουμίνη</a:t>
                      </a:r>
                      <a:endParaRPr lang="el-GR" dirty="0"/>
                    </a:p>
                  </a:txBody>
                  <a:tcPr/>
                </a:tc>
              </a:tr>
              <a:tr h="370840">
                <a:tc>
                  <a:txBody>
                    <a:bodyPr/>
                    <a:lstStyle/>
                    <a:p>
                      <a:r>
                        <a:rPr lang="el-GR" dirty="0" smtClean="0"/>
                        <a:t>Ζωικής προέλευσης </a:t>
                      </a:r>
                      <a:endParaRPr lang="el-GR" dirty="0"/>
                    </a:p>
                  </a:txBody>
                  <a:tcPr/>
                </a:tc>
                <a:tc>
                  <a:txBody>
                    <a:bodyPr/>
                    <a:lstStyle/>
                    <a:p>
                      <a:r>
                        <a:rPr lang="el-GR" dirty="0" err="1" smtClean="0"/>
                        <a:t>Λυσοζύμη</a:t>
                      </a:r>
                      <a:r>
                        <a:rPr lang="el-GR" dirty="0" smtClean="0"/>
                        <a:t>, ορισμένες ορμόνες, ορισμένα ελεύθερα</a:t>
                      </a:r>
                      <a:r>
                        <a:rPr lang="el-GR" baseline="0" dirty="0" smtClean="0"/>
                        <a:t> λιπαρά οξέα</a:t>
                      </a:r>
                      <a:endParaRPr lang="el-GR" dirty="0"/>
                    </a:p>
                  </a:txBody>
                  <a:tcPr/>
                </a:tc>
              </a:tr>
              <a:tr h="370840">
                <a:tc>
                  <a:txBody>
                    <a:bodyPr/>
                    <a:lstStyle/>
                    <a:p>
                      <a:r>
                        <a:rPr lang="el-GR" dirty="0" smtClean="0"/>
                        <a:t>Φυτικής</a:t>
                      </a:r>
                      <a:r>
                        <a:rPr lang="el-GR" baseline="0" dirty="0" smtClean="0"/>
                        <a:t> προέλευσης</a:t>
                      </a:r>
                      <a:endParaRPr lang="el-GR" dirty="0"/>
                    </a:p>
                  </a:txBody>
                  <a:tcPr/>
                </a:tc>
                <a:tc>
                  <a:txBody>
                    <a:bodyPr/>
                    <a:lstStyle/>
                    <a:p>
                      <a:r>
                        <a:rPr lang="el-GR" dirty="0" err="1" smtClean="0"/>
                        <a:t>Ανθοκυανίνες</a:t>
                      </a:r>
                      <a:r>
                        <a:rPr lang="el-GR" dirty="0" smtClean="0"/>
                        <a:t>, </a:t>
                      </a:r>
                      <a:r>
                        <a:rPr lang="el-GR" dirty="0" err="1" smtClean="0"/>
                        <a:t>φυτοαλεξίνες</a:t>
                      </a:r>
                      <a:endParaRPr lang="el-GR" dirty="0"/>
                    </a:p>
                  </a:txBody>
                  <a:tcPr/>
                </a:tc>
              </a:tr>
            </a:tbl>
          </a:graphicData>
        </a:graphic>
      </p:graphicFrame>
      <p:sp>
        <p:nvSpPr>
          <p:cNvPr id="6" name="5 - TextBox"/>
          <p:cNvSpPr txBox="1"/>
          <p:nvPr/>
        </p:nvSpPr>
        <p:spPr>
          <a:xfrm>
            <a:off x="1259632" y="1772817"/>
            <a:ext cx="6480720" cy="461665"/>
          </a:xfrm>
          <a:prstGeom prst="rect">
            <a:avLst/>
          </a:prstGeom>
          <a:noFill/>
        </p:spPr>
        <p:txBody>
          <a:bodyPr wrap="square" rtlCol="0">
            <a:spAutoFit/>
          </a:bodyPr>
          <a:lstStyle/>
          <a:p>
            <a:r>
              <a:rPr lang="el-GR" dirty="0" smtClean="0"/>
              <a:t>Παραδείγματα </a:t>
            </a:r>
            <a:r>
              <a:rPr lang="el-GR" dirty="0" err="1" smtClean="0"/>
              <a:t>αντιμικροβιακών</a:t>
            </a:r>
            <a:r>
              <a:rPr lang="el-GR" dirty="0" smtClean="0"/>
              <a:t> ενώσεων</a:t>
            </a:r>
            <a:endParaRPr lang="el-G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20688"/>
            <a:ext cx="8229600" cy="1066800"/>
          </a:xfrm>
        </p:spPr>
        <p:txBody>
          <a:bodyPr>
            <a:normAutofit fontScale="90000"/>
          </a:bodyPr>
          <a:lstStyle/>
          <a:p>
            <a:r>
              <a:rPr lang="el-GR" dirty="0" smtClean="0"/>
              <a:t>Επίδραση πολλαπλών εμποδίων στην ανάπτυξη μικροοργανισμών</a:t>
            </a:r>
            <a:endParaRPr lang="el-GR" dirty="0"/>
          </a:p>
        </p:txBody>
      </p:sp>
      <p:sp>
        <p:nvSpPr>
          <p:cNvPr id="3" name="2 - Θέση περιεχομένου"/>
          <p:cNvSpPr>
            <a:spLocks noGrp="1"/>
          </p:cNvSpPr>
          <p:nvPr>
            <p:ph idx="1"/>
          </p:nvPr>
        </p:nvSpPr>
        <p:spPr>
          <a:xfrm>
            <a:off x="323528" y="1844824"/>
            <a:ext cx="8229600" cy="4325112"/>
          </a:xfrm>
        </p:spPr>
        <p:txBody>
          <a:bodyPr/>
          <a:lstStyle/>
          <a:p>
            <a:r>
              <a:rPr lang="el-GR" dirty="0" smtClean="0"/>
              <a:t>Οι διάφορες μέθοδοι συντήρησης των τροφίμων όπως: </a:t>
            </a:r>
          </a:p>
          <a:p>
            <a:pPr lvl="1"/>
            <a:r>
              <a:rPr lang="el-GR" dirty="0" smtClean="0"/>
              <a:t>θέρμανση, ψύξη, αφυδάτωση, προσθήκη αλατιού, </a:t>
            </a:r>
            <a:r>
              <a:rPr lang="el-GR" dirty="0" err="1" smtClean="0"/>
              <a:t>αλιπάστωση</a:t>
            </a:r>
            <a:r>
              <a:rPr lang="el-GR" dirty="0" smtClean="0"/>
              <a:t>, </a:t>
            </a:r>
            <a:r>
              <a:rPr lang="el-GR" dirty="0" err="1" smtClean="0"/>
              <a:t>οξίνιση</a:t>
            </a:r>
            <a:r>
              <a:rPr lang="el-GR" dirty="0" smtClean="0"/>
              <a:t>, κονσερβοποίηση, απομάκρυνση του οξυγόνου, ζύμωση, προσθήκη συντηρητικών</a:t>
            </a:r>
          </a:p>
          <a:p>
            <a:pPr lvl="1"/>
            <a:endParaRPr lang="el-GR" dirty="0" smtClean="0"/>
          </a:p>
          <a:p>
            <a:pPr marL="365760" lvl="1" indent="-256032">
              <a:buClr>
                <a:schemeClr val="accent3"/>
              </a:buClr>
              <a:buFont typeface="Georgia"/>
              <a:buChar char="•"/>
            </a:pPr>
            <a:r>
              <a:rPr lang="el-GR" sz="2800" dirty="0" smtClean="0">
                <a:solidFill>
                  <a:schemeClr val="tx1"/>
                </a:solidFill>
              </a:rPr>
              <a:t>Έχουν σκοπό να αναστείλουν ή να θανατώσουν τους μικροοργανισμούς</a:t>
            </a:r>
          </a:p>
          <a:p>
            <a:pPr lvl="1"/>
            <a:endParaRPr lang="el-G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496944" cy="1008112"/>
          </a:xfrm>
        </p:spPr>
        <p:txBody>
          <a:bodyPr>
            <a:normAutofit fontScale="90000"/>
          </a:bodyPr>
          <a:lstStyle/>
          <a:p>
            <a:r>
              <a:rPr lang="el-GR" dirty="0" smtClean="0"/>
              <a:t>Η τεχνολογία των πολλαπλών εμποδίων</a:t>
            </a:r>
            <a:endParaRPr lang="el-GR" dirty="0"/>
          </a:p>
        </p:txBody>
      </p:sp>
      <p:sp>
        <p:nvSpPr>
          <p:cNvPr id="3" name="2 - Θέση περιεχομένου"/>
          <p:cNvSpPr>
            <a:spLocks noGrp="1"/>
          </p:cNvSpPr>
          <p:nvPr>
            <p:ph idx="1"/>
          </p:nvPr>
        </p:nvSpPr>
        <p:spPr>
          <a:xfrm>
            <a:off x="395536" y="1916832"/>
            <a:ext cx="8229600" cy="4325112"/>
          </a:xfrm>
        </p:spPr>
        <p:txBody>
          <a:bodyPr/>
          <a:lstStyle/>
          <a:p>
            <a:r>
              <a:rPr lang="el-GR" dirty="0" smtClean="0"/>
              <a:t>Χρησιμοποιεί έναν </a:t>
            </a:r>
            <a:r>
              <a:rPr lang="el-GR" u="sng" dirty="0" smtClean="0"/>
              <a:t>συνδυασμό από παράγοντες </a:t>
            </a:r>
            <a:r>
              <a:rPr lang="el-GR" dirty="0" smtClean="0"/>
              <a:t>που επηρεάζουν την ανάπτυξη των </a:t>
            </a:r>
            <a:r>
              <a:rPr lang="el-GR" dirty="0" err="1" smtClean="0"/>
              <a:t>μικροργανισμών</a:t>
            </a:r>
            <a:r>
              <a:rPr lang="el-GR" dirty="0" smtClean="0"/>
              <a:t> προκειμένου να επιτευχθεί </a:t>
            </a:r>
            <a:r>
              <a:rPr lang="el-GR" u="sng" dirty="0" smtClean="0"/>
              <a:t>μικροβιακή σταθερότητα </a:t>
            </a:r>
            <a:r>
              <a:rPr lang="el-GR" dirty="0" smtClean="0"/>
              <a:t>του τροφίμου</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Image result for water activity"/>
          <p:cNvPicPr>
            <a:picLocks noChangeAspect="1" noChangeArrowheads="1"/>
          </p:cNvPicPr>
          <p:nvPr/>
        </p:nvPicPr>
        <p:blipFill>
          <a:blip r:embed="rId2" cstate="print"/>
          <a:srcRect/>
          <a:stretch>
            <a:fillRect/>
          </a:stretch>
        </p:blipFill>
        <p:spPr bwMode="auto">
          <a:xfrm>
            <a:off x="179512" y="2420888"/>
            <a:ext cx="8742376" cy="3463281"/>
          </a:xfrm>
          <a:prstGeom prst="rect">
            <a:avLst/>
          </a:prstGeom>
          <a:noFill/>
        </p:spPr>
      </p:pic>
      <p:sp>
        <p:nvSpPr>
          <p:cNvPr id="3" name="2 - TextBox"/>
          <p:cNvSpPr txBox="1"/>
          <p:nvPr/>
        </p:nvSpPr>
        <p:spPr>
          <a:xfrm>
            <a:off x="683568" y="980728"/>
            <a:ext cx="5832648" cy="830997"/>
          </a:xfrm>
          <a:prstGeom prst="rect">
            <a:avLst/>
          </a:prstGeom>
          <a:noFill/>
        </p:spPr>
        <p:txBody>
          <a:bodyPr wrap="square" rtlCol="0">
            <a:spAutoFit/>
          </a:bodyPr>
          <a:lstStyle/>
          <a:p>
            <a:r>
              <a:rPr lang="el-GR" dirty="0" err="1" smtClean="0"/>
              <a:t>Οσο</a:t>
            </a:r>
            <a:r>
              <a:rPr lang="el-GR" dirty="0" smtClean="0"/>
              <a:t> μειώνεται η </a:t>
            </a:r>
            <a:r>
              <a:rPr lang="el-GR" dirty="0" err="1" smtClean="0"/>
              <a:t>ενεργότητα</a:t>
            </a:r>
            <a:r>
              <a:rPr lang="el-GR" dirty="0" smtClean="0"/>
              <a:t> νερού τόσο μειώνεται και η μικροβιακή αλλοίωση   </a:t>
            </a:r>
            <a:endParaRPr lang="el-GR" dirty="0"/>
          </a:p>
        </p:txBody>
      </p:sp>
      <p:sp>
        <p:nvSpPr>
          <p:cNvPr id="4" name="3 - TextBox"/>
          <p:cNvSpPr txBox="1"/>
          <p:nvPr/>
        </p:nvSpPr>
        <p:spPr>
          <a:xfrm>
            <a:off x="3275856" y="5877272"/>
            <a:ext cx="3096344" cy="461665"/>
          </a:xfrm>
          <a:prstGeom prst="rect">
            <a:avLst/>
          </a:prstGeom>
          <a:noFill/>
        </p:spPr>
        <p:txBody>
          <a:bodyPr wrap="square" rtlCol="0">
            <a:spAutoFit/>
          </a:bodyPr>
          <a:lstStyle/>
          <a:p>
            <a:r>
              <a:rPr lang="el-GR" dirty="0" err="1" smtClean="0"/>
              <a:t>Ενεργότητα</a:t>
            </a:r>
            <a:r>
              <a:rPr lang="el-GR" dirty="0" smtClean="0"/>
              <a:t> νερού</a:t>
            </a:r>
            <a:endParaRPr lang="el-GR" dirty="0"/>
          </a:p>
        </p:txBody>
      </p:sp>
      <p:sp>
        <p:nvSpPr>
          <p:cNvPr id="5" name="4 - TextBox"/>
          <p:cNvSpPr txBox="1"/>
          <p:nvPr/>
        </p:nvSpPr>
        <p:spPr>
          <a:xfrm rot="20189706">
            <a:off x="2810400" y="3076838"/>
            <a:ext cx="3024336" cy="461665"/>
          </a:xfrm>
          <a:prstGeom prst="rect">
            <a:avLst/>
          </a:prstGeom>
          <a:noFill/>
        </p:spPr>
        <p:txBody>
          <a:bodyPr wrap="square" rtlCol="0">
            <a:spAutoFit/>
          </a:bodyPr>
          <a:lstStyle/>
          <a:p>
            <a:r>
              <a:rPr lang="el-GR" dirty="0" smtClean="0"/>
              <a:t>Μικροβιακή αλλοίωση</a:t>
            </a:r>
            <a:endParaRPr lang="el-G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476672"/>
            <a:ext cx="8964488" cy="1080120"/>
          </a:xfrm>
        </p:spPr>
        <p:txBody>
          <a:bodyPr>
            <a:normAutofit/>
          </a:bodyPr>
          <a:lstStyle/>
          <a:p>
            <a:r>
              <a:rPr lang="el-GR" sz="3200" dirty="0" smtClean="0"/>
              <a:t>Θεωρία πολλαπλών εμποδίων (</a:t>
            </a:r>
            <a:r>
              <a:rPr lang="en-US" sz="3200" dirty="0" smtClean="0"/>
              <a:t>hurdle effect)</a:t>
            </a:r>
            <a:endParaRPr lang="el-GR" sz="3200" dirty="0"/>
          </a:p>
        </p:txBody>
      </p:sp>
      <p:pic>
        <p:nvPicPr>
          <p:cNvPr id="1026" name="Picture 2"/>
          <p:cNvPicPr>
            <a:picLocks noChangeAspect="1" noChangeArrowheads="1"/>
          </p:cNvPicPr>
          <p:nvPr/>
        </p:nvPicPr>
        <p:blipFill>
          <a:blip r:embed="rId2" cstate="print"/>
          <a:srcRect/>
          <a:stretch>
            <a:fillRect/>
          </a:stretch>
        </p:blipFill>
        <p:spPr bwMode="auto">
          <a:xfrm>
            <a:off x="395536" y="1556792"/>
            <a:ext cx="8559502" cy="456284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332656"/>
            <a:ext cx="8229600" cy="1066800"/>
          </a:xfrm>
        </p:spPr>
        <p:txBody>
          <a:bodyPr/>
          <a:lstStyle/>
          <a:p>
            <a:r>
              <a:rPr lang="el-GR" dirty="0" smtClean="0"/>
              <a:t>Τεχνολογία πολλαπλών εμποδίων</a:t>
            </a:r>
            <a:endParaRPr lang="el-GR" dirty="0"/>
          </a:p>
        </p:txBody>
      </p:sp>
      <p:pic>
        <p:nvPicPr>
          <p:cNvPr id="2050" name="Picture 2" descr="https://metergroup-83d0.kxcdn.com/app/uploads/2017/07/Hurdle-Effect.jpg"/>
          <p:cNvPicPr>
            <a:picLocks noChangeAspect="1" noChangeArrowheads="1"/>
          </p:cNvPicPr>
          <p:nvPr/>
        </p:nvPicPr>
        <p:blipFill>
          <a:blip r:embed="rId2" cstate="print"/>
          <a:srcRect/>
          <a:stretch>
            <a:fillRect/>
          </a:stretch>
        </p:blipFill>
        <p:spPr bwMode="auto">
          <a:xfrm>
            <a:off x="611560" y="1384999"/>
            <a:ext cx="8532440" cy="5473001"/>
          </a:xfrm>
          <a:prstGeom prst="rect">
            <a:avLst/>
          </a:prstGeom>
          <a:noFill/>
        </p:spPr>
      </p:pic>
      <p:sp>
        <p:nvSpPr>
          <p:cNvPr id="5" name="4 - TextBox"/>
          <p:cNvSpPr txBox="1"/>
          <p:nvPr/>
        </p:nvSpPr>
        <p:spPr>
          <a:xfrm>
            <a:off x="3923928" y="1196753"/>
            <a:ext cx="4968552" cy="923330"/>
          </a:xfrm>
          <a:prstGeom prst="rect">
            <a:avLst/>
          </a:prstGeom>
          <a:noFill/>
        </p:spPr>
        <p:txBody>
          <a:bodyPr wrap="square" rtlCol="0">
            <a:spAutoFit/>
          </a:bodyPr>
          <a:lstStyle/>
          <a:p>
            <a:r>
              <a:rPr lang="el-GR" sz="1800" dirty="0" smtClean="0"/>
              <a:t>Οι διακεκομμένες γραμμές δείχνουν αν η μικροβιακή ανάπτυξη ξεπερνάει τα «εμπόδια» που είναι οι παράγοντες (πχ θερμοκρασία, </a:t>
            </a:r>
            <a:r>
              <a:rPr lang="en-US" sz="1800" dirty="0" smtClean="0"/>
              <a:t>pH, aw, </a:t>
            </a:r>
            <a:r>
              <a:rPr lang="el-GR" sz="1800" dirty="0" smtClean="0"/>
              <a:t>κτλ)</a:t>
            </a:r>
            <a:endParaRPr lang="el-GR" sz="1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04664"/>
            <a:ext cx="8229600" cy="1066800"/>
          </a:xfrm>
        </p:spPr>
        <p:txBody>
          <a:bodyPr/>
          <a:lstStyle/>
          <a:p>
            <a:r>
              <a:rPr lang="el-GR" dirty="0" smtClean="0"/>
              <a:t>Μέθοδοι συντήρησης τροφίμων</a:t>
            </a:r>
            <a:endParaRPr lang="el-GR" dirty="0"/>
          </a:p>
        </p:txBody>
      </p:sp>
      <p:graphicFrame>
        <p:nvGraphicFramePr>
          <p:cNvPr id="4" name="3 - Πίνακας"/>
          <p:cNvGraphicFramePr>
            <a:graphicFrameLocks noGrp="1"/>
          </p:cNvGraphicFramePr>
          <p:nvPr/>
        </p:nvGraphicFramePr>
        <p:xfrm>
          <a:off x="179512" y="1196753"/>
          <a:ext cx="8712968" cy="5481256"/>
        </p:xfrm>
        <a:graphic>
          <a:graphicData uri="http://schemas.openxmlformats.org/drawingml/2006/table">
            <a:tbl>
              <a:tblPr firstRow="1" bandRow="1">
                <a:tableStyleId>{5C22544A-7EE6-4342-B048-85BDC9FD1C3A}</a:tableStyleId>
              </a:tblPr>
              <a:tblGrid>
                <a:gridCol w="3946900"/>
                <a:gridCol w="4766068"/>
              </a:tblGrid>
              <a:tr h="634936">
                <a:tc>
                  <a:txBody>
                    <a:bodyPr/>
                    <a:lstStyle/>
                    <a:p>
                      <a:r>
                        <a:rPr lang="el-GR" dirty="0" smtClean="0"/>
                        <a:t>σκοπός</a:t>
                      </a:r>
                      <a:endParaRPr lang="el-GR" dirty="0"/>
                    </a:p>
                  </a:txBody>
                  <a:tcPr/>
                </a:tc>
                <a:tc>
                  <a:txBody>
                    <a:bodyPr/>
                    <a:lstStyle/>
                    <a:p>
                      <a:r>
                        <a:rPr lang="el-GR" dirty="0" smtClean="0"/>
                        <a:t>Επιτυγχάνεται με</a:t>
                      </a:r>
                      <a:endParaRPr lang="el-GR" dirty="0"/>
                    </a:p>
                  </a:txBody>
                  <a:tcPr/>
                </a:tc>
              </a:tr>
              <a:tr h="1460429">
                <a:tc>
                  <a:txBody>
                    <a:bodyPr/>
                    <a:lstStyle/>
                    <a:p>
                      <a:r>
                        <a:rPr lang="el-GR" dirty="0" smtClean="0"/>
                        <a:t>Αναστολή</a:t>
                      </a:r>
                      <a:r>
                        <a:rPr lang="el-GR" baseline="0" dirty="0" smtClean="0"/>
                        <a:t> της ανάπτυξης μικροοργανισμών ή μείωση του ρυθμού ανάπτυξης</a:t>
                      </a:r>
                      <a:endParaRPr lang="el-GR" dirty="0"/>
                    </a:p>
                  </a:txBody>
                  <a:tcPr/>
                </a:tc>
                <a:tc>
                  <a:txBody>
                    <a:bodyPr/>
                    <a:lstStyle/>
                    <a:p>
                      <a:pPr>
                        <a:buFont typeface="Wingdings" pitchFamily="2" charset="2"/>
                        <a:buChar char="Ø"/>
                      </a:pPr>
                      <a:r>
                        <a:rPr lang="el-GR" dirty="0" smtClean="0"/>
                        <a:t>Χαμηλή θερμοκρασία (ψύξη, κατάψυξη)</a:t>
                      </a:r>
                    </a:p>
                    <a:p>
                      <a:pPr>
                        <a:buFont typeface="Wingdings" pitchFamily="2" charset="2"/>
                        <a:buChar char="Ø"/>
                      </a:pPr>
                      <a:r>
                        <a:rPr lang="el-GR" dirty="0" smtClean="0"/>
                        <a:t>Μείωση </a:t>
                      </a:r>
                      <a:r>
                        <a:rPr lang="en-US" dirty="0" smtClean="0"/>
                        <a:t>aw</a:t>
                      </a:r>
                    </a:p>
                    <a:p>
                      <a:pPr>
                        <a:buFont typeface="Wingdings" pitchFamily="2" charset="2"/>
                        <a:buChar char="Ø"/>
                      </a:pPr>
                      <a:r>
                        <a:rPr lang="el-GR" dirty="0" err="1" smtClean="0"/>
                        <a:t>Οξίνιση</a:t>
                      </a:r>
                      <a:r>
                        <a:rPr lang="el-GR" baseline="0" dirty="0" smtClean="0"/>
                        <a:t> (μείωση </a:t>
                      </a:r>
                      <a:r>
                        <a:rPr lang="en-US" dirty="0" smtClean="0"/>
                        <a:t>pH</a:t>
                      </a:r>
                      <a:r>
                        <a:rPr lang="el-GR" dirty="0" smtClean="0"/>
                        <a:t>)</a:t>
                      </a:r>
                    </a:p>
                    <a:p>
                      <a:pPr>
                        <a:buFont typeface="Wingdings" pitchFamily="2" charset="2"/>
                        <a:buChar char="Ø"/>
                      </a:pPr>
                      <a:r>
                        <a:rPr lang="el-GR" dirty="0" smtClean="0"/>
                        <a:t>Τροποποιημένη ατμόσφαιρα </a:t>
                      </a:r>
                    </a:p>
                    <a:p>
                      <a:pPr>
                        <a:buFont typeface="Wingdings" pitchFamily="2" charset="2"/>
                        <a:buChar char="Ø"/>
                      </a:pPr>
                      <a:r>
                        <a:rPr lang="el-GR" dirty="0" smtClean="0"/>
                        <a:t>Χημικά συντηρητικά</a:t>
                      </a:r>
                      <a:endParaRPr lang="el-GR" dirty="0"/>
                    </a:p>
                  </a:txBody>
                  <a:tcPr/>
                </a:tc>
              </a:tr>
              <a:tr h="1186599">
                <a:tc>
                  <a:txBody>
                    <a:bodyPr/>
                    <a:lstStyle/>
                    <a:p>
                      <a:r>
                        <a:rPr lang="el-GR" dirty="0" smtClean="0"/>
                        <a:t>Καταστροφή των μικροοργανισμών</a:t>
                      </a:r>
                      <a:endParaRPr lang="el-GR" dirty="0"/>
                    </a:p>
                  </a:txBody>
                  <a:tcPr/>
                </a:tc>
                <a:tc>
                  <a:txBody>
                    <a:bodyPr/>
                    <a:lstStyle/>
                    <a:p>
                      <a:pPr>
                        <a:buFont typeface="Wingdings" pitchFamily="2" charset="2"/>
                        <a:buChar char="Ø"/>
                      </a:pPr>
                      <a:r>
                        <a:rPr lang="el-GR" dirty="0" smtClean="0"/>
                        <a:t>Παστερίωση</a:t>
                      </a:r>
                    </a:p>
                    <a:p>
                      <a:pPr>
                        <a:buFont typeface="Wingdings" pitchFamily="2" charset="2"/>
                        <a:buChar char="Ø"/>
                      </a:pPr>
                      <a:r>
                        <a:rPr lang="el-GR" dirty="0" smtClean="0"/>
                        <a:t>Κονσερβοποίηση</a:t>
                      </a:r>
                    </a:p>
                    <a:p>
                      <a:pPr>
                        <a:buFont typeface="Wingdings" pitchFamily="2" charset="2"/>
                        <a:buChar char="Ø"/>
                      </a:pPr>
                      <a:r>
                        <a:rPr lang="el-GR" dirty="0" smtClean="0"/>
                        <a:t>Ακτινοβόληση</a:t>
                      </a:r>
                    </a:p>
                    <a:p>
                      <a:pPr>
                        <a:buFont typeface="Wingdings" pitchFamily="2" charset="2"/>
                        <a:buChar char="Ø"/>
                      </a:pPr>
                      <a:r>
                        <a:rPr lang="el-GR" dirty="0" smtClean="0"/>
                        <a:t>Υψηλή υδροστατική πίεση</a:t>
                      </a:r>
                      <a:endParaRPr lang="el-GR" dirty="0"/>
                    </a:p>
                  </a:txBody>
                  <a:tcPr/>
                </a:tc>
              </a:tr>
              <a:tr h="638938">
                <a:tc>
                  <a:txBody>
                    <a:bodyPr/>
                    <a:lstStyle/>
                    <a:p>
                      <a:r>
                        <a:rPr lang="el-GR" dirty="0" smtClean="0"/>
                        <a:t>Επιτάχυνση της ανάπτυξης</a:t>
                      </a:r>
                      <a:r>
                        <a:rPr lang="el-GR" baseline="0" dirty="0" smtClean="0"/>
                        <a:t> των επιθυμητών μικροοργανισμών</a:t>
                      </a:r>
                      <a:endParaRPr lang="el-GR" dirty="0"/>
                    </a:p>
                  </a:txBody>
                  <a:tcPr/>
                </a:tc>
                <a:tc>
                  <a:txBody>
                    <a:bodyPr/>
                    <a:lstStyle/>
                    <a:p>
                      <a:pPr>
                        <a:buFont typeface="Wingdings" pitchFamily="2" charset="2"/>
                        <a:buChar char="Ø"/>
                      </a:pPr>
                      <a:r>
                        <a:rPr lang="el-GR" dirty="0" err="1" smtClean="0"/>
                        <a:t>Οξυγαλακτική</a:t>
                      </a:r>
                      <a:r>
                        <a:rPr lang="el-GR" dirty="0" smtClean="0"/>
                        <a:t> ζύμωση</a:t>
                      </a:r>
                    </a:p>
                    <a:p>
                      <a:pPr>
                        <a:buFont typeface="Wingdings" pitchFamily="2" charset="2"/>
                        <a:buChar char="Ø"/>
                      </a:pPr>
                      <a:r>
                        <a:rPr lang="el-GR" dirty="0" smtClean="0"/>
                        <a:t>Γαλακτική</a:t>
                      </a:r>
                      <a:r>
                        <a:rPr lang="el-GR" baseline="0" dirty="0" smtClean="0"/>
                        <a:t> ζύμωση</a:t>
                      </a:r>
                      <a:endParaRPr lang="el-GR" dirty="0"/>
                    </a:p>
                  </a:txBody>
                  <a:tcPr/>
                </a:tc>
              </a:tr>
              <a:tr h="638938">
                <a:tc>
                  <a:txBody>
                    <a:bodyPr/>
                    <a:lstStyle/>
                    <a:p>
                      <a:r>
                        <a:rPr lang="el-GR" dirty="0" smtClean="0"/>
                        <a:t>Αποτροπή επιμόλυνσης του τροφίμου</a:t>
                      </a:r>
                      <a:endParaRPr lang="el-GR" dirty="0"/>
                    </a:p>
                  </a:txBody>
                  <a:tcPr/>
                </a:tc>
                <a:tc>
                  <a:txBody>
                    <a:bodyPr/>
                    <a:lstStyle/>
                    <a:p>
                      <a:pPr>
                        <a:buFont typeface="Wingdings" pitchFamily="2" charset="2"/>
                        <a:buChar char="Ø"/>
                      </a:pPr>
                      <a:r>
                        <a:rPr lang="el-GR" dirty="0" smtClean="0"/>
                        <a:t>Ασηπτική επεξεργασία</a:t>
                      </a:r>
                      <a:endParaRPr lang="el-GR" dirty="0"/>
                    </a:p>
                  </a:txBody>
                  <a:tcPr/>
                </a:tc>
              </a:tr>
              <a:tr h="912768">
                <a:tc>
                  <a:txBody>
                    <a:bodyPr/>
                    <a:lstStyle/>
                    <a:p>
                      <a:r>
                        <a:rPr lang="el-GR" dirty="0" smtClean="0"/>
                        <a:t>Μείωση</a:t>
                      </a:r>
                      <a:r>
                        <a:rPr lang="el-GR" baseline="0" dirty="0" smtClean="0"/>
                        <a:t> του μικροβιακού φορτίου των υλικών συσκευασίας ή συστατικών</a:t>
                      </a:r>
                      <a:endParaRPr lang="el-GR" dirty="0"/>
                    </a:p>
                  </a:txBody>
                  <a:tcPr/>
                </a:tc>
                <a:tc>
                  <a:txBody>
                    <a:bodyPr/>
                    <a:lstStyle/>
                    <a:p>
                      <a:pPr>
                        <a:buFont typeface="Wingdings" pitchFamily="2" charset="2"/>
                        <a:buChar char="Ø"/>
                      </a:pPr>
                      <a:r>
                        <a:rPr lang="el-GR" dirty="0" err="1" smtClean="0"/>
                        <a:t>Θερμικη</a:t>
                      </a:r>
                      <a:r>
                        <a:rPr lang="el-GR" dirty="0" smtClean="0"/>
                        <a:t> επεξεργασία</a:t>
                      </a:r>
                    </a:p>
                    <a:p>
                      <a:pPr>
                        <a:buFont typeface="Wingdings" pitchFamily="2" charset="2"/>
                        <a:buChar char="Ø"/>
                      </a:pPr>
                      <a:r>
                        <a:rPr lang="el-GR" dirty="0" smtClean="0"/>
                        <a:t>Χημικά συντηρητικά</a:t>
                      </a:r>
                    </a:p>
                    <a:p>
                      <a:pPr>
                        <a:buFont typeface="Wingdings" pitchFamily="2" charset="2"/>
                        <a:buChar char="Ø"/>
                      </a:pPr>
                      <a:r>
                        <a:rPr lang="el-GR" dirty="0" smtClean="0"/>
                        <a:t>Ακτινοβόληση</a:t>
                      </a:r>
                      <a:endParaRPr lang="el-GR" dirty="0"/>
                    </a:p>
                  </a:txBody>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620688"/>
            <a:ext cx="9144000" cy="936104"/>
          </a:xfrm>
        </p:spPr>
        <p:txBody>
          <a:bodyPr>
            <a:noAutofit/>
          </a:bodyPr>
          <a:lstStyle/>
          <a:p>
            <a:r>
              <a:rPr lang="el-GR" sz="2800" dirty="0" smtClean="0"/>
              <a:t>Μέθοδοι για αναστολή της ανάπτυξης μικροοργανισμών ή μείωση του ρυθμού ανάπτυξης</a:t>
            </a:r>
            <a:br>
              <a:rPr lang="el-GR" sz="2800" dirty="0" smtClean="0"/>
            </a:br>
            <a:endParaRPr lang="el-GR" sz="2800" dirty="0"/>
          </a:p>
        </p:txBody>
      </p:sp>
      <p:graphicFrame>
        <p:nvGraphicFramePr>
          <p:cNvPr id="4" name="3 - Πίνακας"/>
          <p:cNvGraphicFramePr>
            <a:graphicFrameLocks noGrp="1"/>
          </p:cNvGraphicFramePr>
          <p:nvPr/>
        </p:nvGraphicFramePr>
        <p:xfrm>
          <a:off x="467544" y="1412776"/>
          <a:ext cx="7776864" cy="5315214"/>
        </p:xfrm>
        <a:graphic>
          <a:graphicData uri="http://schemas.openxmlformats.org/drawingml/2006/table">
            <a:tbl>
              <a:tblPr firstRow="1" bandRow="1">
                <a:tableStyleId>{5C22544A-7EE6-4342-B048-85BDC9FD1C3A}</a:tableStyleId>
              </a:tblPr>
              <a:tblGrid>
                <a:gridCol w="2448272"/>
                <a:gridCol w="5328592"/>
              </a:tblGrid>
              <a:tr h="522058">
                <a:tc>
                  <a:txBody>
                    <a:bodyPr/>
                    <a:lstStyle/>
                    <a:p>
                      <a:r>
                        <a:rPr lang="el-GR" dirty="0" smtClean="0"/>
                        <a:t>Επεξεργασία</a:t>
                      </a:r>
                      <a:endParaRPr lang="el-GR" dirty="0"/>
                    </a:p>
                  </a:txBody>
                  <a:tcPr/>
                </a:tc>
                <a:tc>
                  <a:txBody>
                    <a:bodyPr/>
                    <a:lstStyle/>
                    <a:p>
                      <a:r>
                        <a:rPr lang="el-GR" dirty="0" smtClean="0"/>
                        <a:t>Παράγοντας που επηρεάζει την ανάπτυξη του μικροοργανισμού</a:t>
                      </a:r>
                      <a:endParaRPr lang="el-GR" dirty="0"/>
                    </a:p>
                  </a:txBody>
                  <a:tcPr/>
                </a:tc>
              </a:tr>
              <a:tr h="522058">
                <a:tc>
                  <a:txBody>
                    <a:bodyPr/>
                    <a:lstStyle/>
                    <a:p>
                      <a:r>
                        <a:rPr lang="el-GR" dirty="0" smtClean="0"/>
                        <a:t>Ψύξη</a:t>
                      </a:r>
                      <a:endParaRPr lang="el-GR" dirty="0"/>
                    </a:p>
                  </a:txBody>
                  <a:tcPr/>
                </a:tc>
                <a:tc>
                  <a:txBody>
                    <a:bodyPr/>
                    <a:lstStyle/>
                    <a:p>
                      <a:r>
                        <a:rPr lang="el-GR" dirty="0" smtClean="0"/>
                        <a:t>Χαμηλή θερμοκρασία: μείωση</a:t>
                      </a:r>
                      <a:r>
                        <a:rPr lang="el-GR" baseline="0" dirty="0" smtClean="0"/>
                        <a:t> ρυθμού ανάπτυξης</a:t>
                      </a:r>
                      <a:endParaRPr lang="el-GR" dirty="0"/>
                    </a:p>
                  </a:txBody>
                  <a:tcPr/>
                </a:tc>
              </a:tr>
              <a:tr h="522058">
                <a:tc>
                  <a:txBody>
                    <a:bodyPr/>
                    <a:lstStyle/>
                    <a:p>
                      <a:r>
                        <a:rPr lang="el-GR" dirty="0" smtClean="0"/>
                        <a:t>Κατάψυξη</a:t>
                      </a:r>
                      <a:endParaRPr lang="el-GR" dirty="0"/>
                    </a:p>
                  </a:txBody>
                  <a:tcPr/>
                </a:tc>
                <a:tc>
                  <a:txBody>
                    <a:bodyPr/>
                    <a:lstStyle/>
                    <a:p>
                      <a:r>
                        <a:rPr lang="el-GR" dirty="0" smtClean="0"/>
                        <a:t>Χαμηλή θερμοκρασία και</a:t>
                      </a:r>
                      <a:r>
                        <a:rPr lang="el-GR" baseline="0" dirty="0" smtClean="0"/>
                        <a:t> χαμηλή </a:t>
                      </a:r>
                      <a:r>
                        <a:rPr lang="en-US" baseline="0" dirty="0" smtClean="0"/>
                        <a:t>aw</a:t>
                      </a:r>
                      <a:r>
                        <a:rPr lang="el-GR" baseline="0" dirty="0" smtClean="0"/>
                        <a:t>: αναστολή ανάπτυξης</a:t>
                      </a:r>
                      <a:endParaRPr lang="el-GR" dirty="0"/>
                    </a:p>
                  </a:txBody>
                  <a:tcPr/>
                </a:tc>
              </a:tr>
              <a:tr h="522058">
                <a:tc>
                  <a:txBody>
                    <a:bodyPr/>
                    <a:lstStyle/>
                    <a:p>
                      <a:r>
                        <a:rPr lang="el-GR" dirty="0" smtClean="0"/>
                        <a:t>Αφυδάτωση</a:t>
                      </a:r>
                      <a:endParaRPr lang="el-GR" dirty="0"/>
                    </a:p>
                  </a:txBody>
                  <a:tcPr/>
                </a:tc>
                <a:tc>
                  <a:txBody>
                    <a:bodyPr/>
                    <a:lstStyle/>
                    <a:p>
                      <a:r>
                        <a:rPr lang="el-GR" dirty="0" smtClean="0"/>
                        <a:t>Μείωση </a:t>
                      </a:r>
                      <a:r>
                        <a:rPr lang="en-US" dirty="0" smtClean="0"/>
                        <a:t>aw</a:t>
                      </a:r>
                      <a:endParaRPr lang="el-GR" dirty="0"/>
                    </a:p>
                  </a:txBody>
                  <a:tcPr/>
                </a:tc>
              </a:tr>
              <a:tr h="522058">
                <a:tc>
                  <a:txBody>
                    <a:bodyPr/>
                    <a:lstStyle/>
                    <a:p>
                      <a:r>
                        <a:rPr lang="el-GR" dirty="0" smtClean="0"/>
                        <a:t>Συσκευασία κενού</a:t>
                      </a:r>
                      <a:endParaRPr lang="el-GR" dirty="0"/>
                    </a:p>
                  </a:txBody>
                  <a:tcPr/>
                </a:tc>
                <a:tc>
                  <a:txBody>
                    <a:bodyPr/>
                    <a:lstStyle/>
                    <a:p>
                      <a:r>
                        <a:rPr lang="el-GR" dirty="0" smtClean="0"/>
                        <a:t>Χαμηλή συγκέντρωση οξυγόνου: αναστολή</a:t>
                      </a:r>
                      <a:r>
                        <a:rPr lang="el-GR" baseline="0" dirty="0" smtClean="0"/>
                        <a:t> αερόβιων και μείωση ρυθμού ανάπτυξης προαιρετικά αναερόβιων</a:t>
                      </a:r>
                      <a:endParaRPr lang="el-GR" dirty="0"/>
                    </a:p>
                  </a:txBody>
                  <a:tcPr/>
                </a:tc>
              </a:tr>
              <a:tr h="522058">
                <a:tc>
                  <a:txBody>
                    <a:bodyPr/>
                    <a:lstStyle/>
                    <a:p>
                      <a:r>
                        <a:rPr lang="el-GR" dirty="0" smtClean="0"/>
                        <a:t>Τροποποιημένη ατμόσφαιρα συσκευασίας</a:t>
                      </a:r>
                      <a:endParaRPr lang="el-GR" dirty="0"/>
                    </a:p>
                  </a:txBody>
                  <a:tcPr/>
                </a:tc>
                <a:tc>
                  <a:txBody>
                    <a:bodyPr/>
                    <a:lstStyle/>
                    <a:p>
                      <a:r>
                        <a:rPr lang="el-GR" dirty="0" smtClean="0"/>
                        <a:t>Διοξείδιο του άνθρακα (</a:t>
                      </a:r>
                      <a:r>
                        <a:rPr lang="en-US" dirty="0" smtClean="0"/>
                        <a:t>CO2)</a:t>
                      </a:r>
                      <a:r>
                        <a:rPr lang="en-US" baseline="0" dirty="0" smtClean="0"/>
                        <a:t> </a:t>
                      </a:r>
                      <a:r>
                        <a:rPr lang="el-GR" baseline="0" dirty="0" smtClean="0"/>
                        <a:t>σε συνδυασμό με άλλα αέρια: αναστολή ανάπτυξης μικροοργανισμών</a:t>
                      </a:r>
                      <a:endParaRPr lang="el-GR" dirty="0"/>
                    </a:p>
                  </a:txBody>
                  <a:tcPr/>
                </a:tc>
              </a:tr>
              <a:tr h="522058">
                <a:tc>
                  <a:txBody>
                    <a:bodyPr/>
                    <a:lstStyle/>
                    <a:p>
                      <a:r>
                        <a:rPr lang="el-GR" dirty="0" err="1" smtClean="0"/>
                        <a:t>Οξίνιση</a:t>
                      </a:r>
                      <a:endParaRPr lang="el-GR" dirty="0"/>
                    </a:p>
                  </a:txBody>
                  <a:tcPr/>
                </a:tc>
                <a:tc>
                  <a:txBody>
                    <a:bodyPr/>
                    <a:lstStyle/>
                    <a:p>
                      <a:r>
                        <a:rPr lang="el-GR" dirty="0" smtClean="0"/>
                        <a:t>Μείωση </a:t>
                      </a:r>
                      <a:r>
                        <a:rPr lang="en-US" dirty="0" smtClean="0"/>
                        <a:t>pH</a:t>
                      </a:r>
                      <a:endParaRPr lang="el-GR" dirty="0"/>
                    </a:p>
                  </a:txBody>
                  <a:tcPr/>
                </a:tc>
              </a:tr>
              <a:tr h="522058">
                <a:tc>
                  <a:txBody>
                    <a:bodyPr/>
                    <a:lstStyle/>
                    <a:p>
                      <a:r>
                        <a:rPr lang="el-GR" dirty="0" smtClean="0"/>
                        <a:t>Προσθήκη χημικών συντηρητικών</a:t>
                      </a:r>
                      <a:endParaRPr lang="el-GR" dirty="0"/>
                    </a:p>
                  </a:txBody>
                  <a:tcPr/>
                </a:tc>
                <a:tc>
                  <a:txBody>
                    <a:bodyPr/>
                    <a:lstStyle/>
                    <a:p>
                      <a:r>
                        <a:rPr lang="el-GR" dirty="0" smtClean="0"/>
                        <a:t>Αναστολή</a:t>
                      </a:r>
                      <a:r>
                        <a:rPr lang="el-GR" baseline="0" dirty="0" smtClean="0"/>
                        <a:t> ορισμένων ομάδων μικροοργανισμών</a:t>
                      </a:r>
                      <a:endParaRPr lang="el-GR" dirty="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548680"/>
            <a:ext cx="8229600" cy="1066800"/>
          </a:xfrm>
        </p:spPr>
        <p:txBody>
          <a:bodyPr>
            <a:noAutofit/>
          </a:bodyPr>
          <a:lstStyle/>
          <a:p>
            <a:r>
              <a:rPr lang="el-GR" sz="2800" dirty="0" smtClean="0"/>
              <a:t>Μικροοργανισμοί που αναπτύσσονται στα τρόφιμα στα οποία επικρατούν ακραίες συνθήκες και προκαλούν την αλλοίωση τους</a:t>
            </a:r>
            <a:endParaRPr lang="el-GR" sz="2800" dirty="0"/>
          </a:p>
        </p:txBody>
      </p:sp>
      <p:graphicFrame>
        <p:nvGraphicFramePr>
          <p:cNvPr id="5" name="4 - Πίνακας"/>
          <p:cNvGraphicFramePr>
            <a:graphicFrameLocks noGrp="1"/>
          </p:cNvGraphicFramePr>
          <p:nvPr/>
        </p:nvGraphicFramePr>
        <p:xfrm>
          <a:off x="467544" y="1772818"/>
          <a:ext cx="8208912" cy="5008788"/>
        </p:xfrm>
        <a:graphic>
          <a:graphicData uri="http://schemas.openxmlformats.org/drawingml/2006/table">
            <a:tbl>
              <a:tblPr firstRow="1" bandRow="1">
                <a:tableStyleId>{5C22544A-7EE6-4342-B048-85BDC9FD1C3A}</a:tableStyleId>
              </a:tblPr>
              <a:tblGrid>
                <a:gridCol w="2736304"/>
                <a:gridCol w="2736304"/>
                <a:gridCol w="2736304"/>
              </a:tblGrid>
              <a:tr h="684076">
                <a:tc>
                  <a:txBody>
                    <a:bodyPr/>
                    <a:lstStyle/>
                    <a:p>
                      <a:r>
                        <a:rPr lang="el-GR" dirty="0" smtClean="0"/>
                        <a:t>Τύπος</a:t>
                      </a:r>
                      <a:r>
                        <a:rPr lang="el-GR" baseline="0" dirty="0" smtClean="0"/>
                        <a:t> ακραίου περιβάλλοντος</a:t>
                      </a:r>
                      <a:endParaRPr lang="el-GR" dirty="0"/>
                    </a:p>
                  </a:txBody>
                  <a:tcPr/>
                </a:tc>
                <a:tc>
                  <a:txBody>
                    <a:bodyPr/>
                    <a:lstStyle/>
                    <a:p>
                      <a:r>
                        <a:rPr lang="el-GR" dirty="0" smtClean="0"/>
                        <a:t>Χαρακτηριστικό τρόφιμο</a:t>
                      </a:r>
                      <a:endParaRPr lang="el-GR" dirty="0"/>
                    </a:p>
                  </a:txBody>
                  <a:tcPr/>
                </a:tc>
                <a:tc>
                  <a:txBody>
                    <a:bodyPr/>
                    <a:lstStyle/>
                    <a:p>
                      <a:r>
                        <a:rPr lang="el-GR" dirty="0" smtClean="0"/>
                        <a:t>μικροοργανισμός</a:t>
                      </a:r>
                      <a:endParaRPr lang="el-GR" dirty="0"/>
                    </a:p>
                  </a:txBody>
                  <a:tcPr/>
                </a:tc>
              </a:tr>
              <a:tr h="684076">
                <a:tc>
                  <a:txBody>
                    <a:bodyPr/>
                    <a:lstStyle/>
                    <a:p>
                      <a:r>
                        <a:rPr lang="el-GR" sz="1600" dirty="0" smtClean="0"/>
                        <a:t>Υψηλή συγκέντρωση</a:t>
                      </a:r>
                      <a:r>
                        <a:rPr lang="el-GR" sz="1600" baseline="0" dirty="0" smtClean="0"/>
                        <a:t> άλατος (10-20% </a:t>
                      </a:r>
                      <a:r>
                        <a:rPr lang="en-US" sz="1600" baseline="0" dirty="0" err="1" smtClean="0"/>
                        <a:t>NaCl</a:t>
                      </a:r>
                      <a:r>
                        <a:rPr lang="en-US" sz="1600" baseline="0" dirty="0" smtClean="0"/>
                        <a:t>)</a:t>
                      </a:r>
                      <a:endParaRPr lang="el-GR" sz="1600" dirty="0"/>
                    </a:p>
                  </a:txBody>
                  <a:tcPr/>
                </a:tc>
                <a:tc>
                  <a:txBody>
                    <a:bodyPr/>
                    <a:lstStyle/>
                    <a:p>
                      <a:r>
                        <a:rPr lang="el-GR" sz="1600" dirty="0" smtClean="0"/>
                        <a:t>Αλατισμένα ψάρια</a:t>
                      </a:r>
                      <a:endParaRPr lang="el-GR" sz="1600" dirty="0"/>
                    </a:p>
                  </a:txBody>
                  <a:tcPr/>
                </a:tc>
                <a:tc>
                  <a:txBody>
                    <a:bodyPr/>
                    <a:lstStyle/>
                    <a:p>
                      <a:r>
                        <a:rPr lang="en-US" sz="1600" i="1" dirty="0" err="1" smtClean="0"/>
                        <a:t>Halobacterium</a:t>
                      </a:r>
                      <a:endParaRPr lang="el-GR" sz="1600" i="1" dirty="0"/>
                    </a:p>
                  </a:txBody>
                  <a:tcPr/>
                </a:tc>
              </a:tr>
              <a:tr h="684076">
                <a:tc>
                  <a:txBody>
                    <a:bodyPr/>
                    <a:lstStyle/>
                    <a:p>
                      <a:r>
                        <a:rPr lang="el-GR" sz="1600" dirty="0" smtClean="0"/>
                        <a:t>Υψηλή συγκέντρωση</a:t>
                      </a:r>
                      <a:r>
                        <a:rPr lang="el-GR" sz="1600" baseline="0" dirty="0" smtClean="0"/>
                        <a:t> σακχάρων (50-60%)</a:t>
                      </a:r>
                      <a:endParaRPr lang="el-GR" sz="1600" dirty="0"/>
                    </a:p>
                  </a:txBody>
                  <a:tcPr/>
                </a:tc>
                <a:tc>
                  <a:txBody>
                    <a:bodyPr/>
                    <a:lstStyle/>
                    <a:p>
                      <a:r>
                        <a:rPr lang="el-GR" sz="1600" dirty="0" smtClean="0"/>
                        <a:t>Μέλι</a:t>
                      </a:r>
                    </a:p>
                    <a:p>
                      <a:r>
                        <a:rPr lang="el-GR" sz="1600" dirty="0" smtClean="0"/>
                        <a:t>Συμπυκνωμένος χυμός</a:t>
                      </a:r>
                    </a:p>
                    <a:p>
                      <a:r>
                        <a:rPr lang="el-GR" sz="1600" dirty="0" smtClean="0"/>
                        <a:t>Σακχαρούχο γάλα</a:t>
                      </a:r>
                    </a:p>
                    <a:p>
                      <a:r>
                        <a:rPr lang="el-GR" sz="1600" dirty="0" smtClean="0"/>
                        <a:t>Τάρτα φρούτων</a:t>
                      </a:r>
                      <a:endParaRPr lang="el-GR" sz="1600" dirty="0"/>
                    </a:p>
                  </a:txBody>
                  <a:tcPr/>
                </a:tc>
                <a:tc>
                  <a:txBody>
                    <a:bodyPr/>
                    <a:lstStyle/>
                    <a:p>
                      <a:r>
                        <a:rPr lang="en-US" sz="1600" i="1" dirty="0" err="1" smtClean="0"/>
                        <a:t>Zygosaccharomyces</a:t>
                      </a:r>
                      <a:r>
                        <a:rPr lang="en-US" sz="1600" i="1" dirty="0" smtClean="0"/>
                        <a:t> </a:t>
                      </a:r>
                      <a:r>
                        <a:rPr lang="en-US" sz="1600" i="1" dirty="0" err="1" smtClean="0"/>
                        <a:t>rouxii</a:t>
                      </a:r>
                      <a:endParaRPr lang="en-US" sz="1600" i="1" dirty="0" smtClean="0"/>
                    </a:p>
                    <a:p>
                      <a:endParaRPr lang="en-US" sz="1600" i="1" dirty="0" smtClean="0"/>
                    </a:p>
                    <a:p>
                      <a:r>
                        <a:rPr lang="en-US" sz="1600" i="1" dirty="0" smtClean="0"/>
                        <a:t>Candida </a:t>
                      </a:r>
                      <a:r>
                        <a:rPr lang="en-US" sz="1600" i="1" dirty="0" err="1" smtClean="0"/>
                        <a:t>lactis</a:t>
                      </a:r>
                      <a:endParaRPr lang="en-US" sz="1600" i="1" dirty="0" smtClean="0"/>
                    </a:p>
                    <a:p>
                      <a:r>
                        <a:rPr lang="en-US" sz="1600" i="1" dirty="0" err="1" smtClean="0"/>
                        <a:t>Xeromyces</a:t>
                      </a:r>
                      <a:r>
                        <a:rPr lang="en-US" sz="1600" i="1" dirty="0" smtClean="0"/>
                        <a:t> </a:t>
                      </a:r>
                      <a:r>
                        <a:rPr lang="en-US" sz="1600" i="1" dirty="0" err="1" smtClean="0"/>
                        <a:t>bisporus</a:t>
                      </a:r>
                      <a:endParaRPr lang="el-GR" sz="1600" i="1" dirty="0"/>
                    </a:p>
                  </a:txBody>
                  <a:tcPr/>
                </a:tc>
              </a:tr>
              <a:tr h="684076">
                <a:tc>
                  <a:txBody>
                    <a:bodyPr/>
                    <a:lstStyle/>
                    <a:p>
                      <a:r>
                        <a:rPr lang="el-GR" sz="1600" dirty="0" smtClean="0"/>
                        <a:t>Υψηλή συγκέντρωση</a:t>
                      </a:r>
                      <a:r>
                        <a:rPr lang="el-GR" sz="1600" baseline="0" dirty="0" smtClean="0"/>
                        <a:t> οξέως</a:t>
                      </a:r>
                      <a:endParaRPr lang="el-GR" sz="1600" dirty="0"/>
                    </a:p>
                  </a:txBody>
                  <a:tcPr/>
                </a:tc>
                <a:tc>
                  <a:txBody>
                    <a:bodyPr/>
                    <a:lstStyle/>
                    <a:p>
                      <a:r>
                        <a:rPr lang="el-GR" sz="1600" dirty="0" smtClean="0"/>
                        <a:t>Χυμοί φρούτων</a:t>
                      </a:r>
                    </a:p>
                    <a:p>
                      <a:r>
                        <a:rPr lang="el-GR" sz="1600" dirty="0" err="1" smtClean="0"/>
                        <a:t>Πίκλες</a:t>
                      </a:r>
                      <a:endParaRPr lang="el-GR" sz="1600" dirty="0" smtClean="0"/>
                    </a:p>
                    <a:p>
                      <a:endParaRPr lang="el-GR" sz="1600" dirty="0" smtClean="0"/>
                    </a:p>
                    <a:p>
                      <a:r>
                        <a:rPr lang="el-GR" sz="1600" dirty="0" smtClean="0"/>
                        <a:t>Στερεά τρόφιμα</a:t>
                      </a:r>
                    </a:p>
                  </a:txBody>
                  <a:tcPr/>
                </a:tc>
                <a:tc>
                  <a:txBody>
                    <a:bodyPr/>
                    <a:lstStyle/>
                    <a:p>
                      <a:r>
                        <a:rPr lang="en-US" sz="1600" i="1" dirty="0" err="1" smtClean="0"/>
                        <a:t>Leuconostoc</a:t>
                      </a:r>
                      <a:r>
                        <a:rPr lang="en-US" sz="1600" i="1" dirty="0" smtClean="0"/>
                        <a:t>, Lactobacillus, </a:t>
                      </a:r>
                      <a:r>
                        <a:rPr lang="en-US" sz="1600" i="1" dirty="0" err="1" smtClean="0"/>
                        <a:t>Acetobacter</a:t>
                      </a:r>
                      <a:r>
                        <a:rPr lang="en-US" sz="1600" i="1" dirty="0" smtClean="0"/>
                        <a:t>,</a:t>
                      </a:r>
                      <a:r>
                        <a:rPr lang="en-US" sz="1600" i="1" baseline="0" dirty="0" smtClean="0"/>
                        <a:t> </a:t>
                      </a:r>
                      <a:r>
                        <a:rPr lang="en-US" sz="1600" i="1" baseline="0" dirty="0" err="1" smtClean="0"/>
                        <a:t>Acetomonas</a:t>
                      </a:r>
                      <a:r>
                        <a:rPr lang="en-US" sz="1600" i="1" baseline="0" dirty="0" smtClean="0"/>
                        <a:t>, </a:t>
                      </a:r>
                      <a:r>
                        <a:rPr lang="el-GR" sz="1600" baseline="0" dirty="0" smtClean="0"/>
                        <a:t>ζύμες</a:t>
                      </a:r>
                    </a:p>
                    <a:p>
                      <a:r>
                        <a:rPr lang="el-GR" sz="1600" baseline="0" dirty="0" smtClean="0"/>
                        <a:t>μύκητες</a:t>
                      </a:r>
                      <a:endParaRPr lang="el-GR" sz="1600" dirty="0"/>
                    </a:p>
                  </a:txBody>
                  <a:tcPr/>
                </a:tc>
              </a:tr>
              <a:tr h="684076">
                <a:tc>
                  <a:txBody>
                    <a:bodyPr/>
                    <a:lstStyle/>
                    <a:p>
                      <a:r>
                        <a:rPr lang="el-GR" sz="1600" dirty="0" smtClean="0"/>
                        <a:t>Χαμηλή τιμή </a:t>
                      </a:r>
                      <a:r>
                        <a:rPr lang="el-GR" sz="1600" dirty="0" err="1" smtClean="0"/>
                        <a:t>ενεργότητας</a:t>
                      </a:r>
                      <a:r>
                        <a:rPr lang="el-GR" sz="1600" baseline="0" dirty="0" smtClean="0"/>
                        <a:t> νερού</a:t>
                      </a:r>
                      <a:endParaRPr lang="el-GR" sz="1600" dirty="0"/>
                    </a:p>
                  </a:txBody>
                  <a:tcPr/>
                </a:tc>
                <a:tc>
                  <a:txBody>
                    <a:bodyPr/>
                    <a:lstStyle/>
                    <a:p>
                      <a:r>
                        <a:rPr lang="el-GR" sz="1600" dirty="0" smtClean="0"/>
                        <a:t>Αφυδατωμένα φρούτα (</a:t>
                      </a:r>
                      <a:r>
                        <a:rPr lang="en-US" sz="1600" dirty="0" smtClean="0"/>
                        <a:t>aw 0,65)</a:t>
                      </a:r>
                    </a:p>
                    <a:p>
                      <a:r>
                        <a:rPr lang="el-GR" sz="1600" dirty="0" smtClean="0"/>
                        <a:t>Ψωμί (0,95)</a:t>
                      </a:r>
                      <a:endParaRPr lang="el-GR" sz="1600" dirty="0"/>
                    </a:p>
                  </a:txBody>
                  <a:tcPr/>
                </a:tc>
                <a:tc>
                  <a:txBody>
                    <a:bodyPr/>
                    <a:lstStyle/>
                    <a:p>
                      <a:r>
                        <a:rPr lang="en-US" sz="1600" i="1" dirty="0" err="1" smtClean="0"/>
                        <a:t>Zygosaccharomyces</a:t>
                      </a:r>
                      <a:r>
                        <a:rPr lang="en-US" sz="1600" i="1" dirty="0" smtClean="0"/>
                        <a:t> </a:t>
                      </a:r>
                      <a:r>
                        <a:rPr lang="el-GR" sz="1600" i="1" dirty="0" smtClean="0"/>
                        <a:t> </a:t>
                      </a:r>
                      <a:r>
                        <a:rPr lang="en-US" sz="1600" i="1" dirty="0" err="1" smtClean="0"/>
                        <a:t>rouxii</a:t>
                      </a:r>
                      <a:r>
                        <a:rPr lang="en-US" sz="1600" i="1" dirty="0" smtClean="0"/>
                        <a:t>,</a:t>
                      </a:r>
                      <a:r>
                        <a:rPr lang="en-US" sz="1600" i="1" baseline="0" dirty="0" smtClean="0"/>
                        <a:t> </a:t>
                      </a:r>
                      <a:r>
                        <a:rPr lang="en-US" sz="1600" i="1" baseline="0" dirty="0" err="1" smtClean="0"/>
                        <a:t>Z.bailii</a:t>
                      </a:r>
                      <a:endParaRPr lang="en-US" sz="1600" i="1" baseline="0" dirty="0" smtClean="0"/>
                    </a:p>
                    <a:p>
                      <a:r>
                        <a:rPr lang="en-US" sz="1600" i="1" baseline="0" dirty="0" err="1" smtClean="0"/>
                        <a:t>Pichia</a:t>
                      </a:r>
                      <a:r>
                        <a:rPr lang="en-US" sz="1600" i="1" baseline="0" dirty="0" smtClean="0"/>
                        <a:t> </a:t>
                      </a:r>
                      <a:r>
                        <a:rPr lang="en-US" sz="1600" i="1" baseline="0" dirty="0" err="1" smtClean="0"/>
                        <a:t>burtoni</a:t>
                      </a:r>
                      <a:endParaRPr lang="el-GR" sz="1600" dirty="0"/>
                    </a:p>
                  </a:txBody>
                  <a:tcPr/>
                </a:tc>
              </a:tr>
              <a:tr h="684076">
                <a:tc>
                  <a:txBody>
                    <a:bodyPr/>
                    <a:lstStyle/>
                    <a:p>
                      <a:r>
                        <a:rPr lang="el-GR" sz="1600" dirty="0" smtClean="0"/>
                        <a:t>Υψηλή συγκέντρωση</a:t>
                      </a:r>
                      <a:r>
                        <a:rPr lang="el-GR" sz="1600" baseline="0" dirty="0" smtClean="0"/>
                        <a:t> </a:t>
                      </a:r>
                      <a:r>
                        <a:rPr lang="en-US" sz="1600" baseline="0" dirty="0" smtClean="0"/>
                        <a:t>CO2</a:t>
                      </a:r>
                      <a:endParaRPr lang="el-GR" sz="1600" dirty="0"/>
                    </a:p>
                  </a:txBody>
                  <a:tcPr/>
                </a:tc>
                <a:tc>
                  <a:txBody>
                    <a:bodyPr/>
                    <a:lstStyle/>
                    <a:p>
                      <a:r>
                        <a:rPr lang="el-GR" sz="1600" dirty="0" smtClean="0"/>
                        <a:t>Ανθρακούχα</a:t>
                      </a:r>
                      <a:r>
                        <a:rPr lang="el-GR" sz="1600" baseline="0" dirty="0" smtClean="0"/>
                        <a:t> αναψυκτικά</a:t>
                      </a:r>
                      <a:endParaRPr lang="el-GR" sz="1600" dirty="0"/>
                    </a:p>
                  </a:txBody>
                  <a:tcPr/>
                </a:tc>
                <a:tc>
                  <a:txBody>
                    <a:bodyPr/>
                    <a:lstStyle/>
                    <a:p>
                      <a:r>
                        <a:rPr lang="en-US" sz="1600" i="1" dirty="0" err="1" smtClean="0"/>
                        <a:t>Brettanomyces</a:t>
                      </a:r>
                      <a:r>
                        <a:rPr lang="en-US" sz="1600" i="1" dirty="0" smtClean="0"/>
                        <a:t> </a:t>
                      </a:r>
                      <a:r>
                        <a:rPr lang="en-US" sz="1600" i="1" dirty="0" err="1" smtClean="0"/>
                        <a:t>intermedius</a:t>
                      </a:r>
                      <a:endParaRPr lang="el-GR" sz="1600" i="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Image result for water activity osmotic stress"/>
          <p:cNvPicPr>
            <a:picLocks noChangeAspect="1" noChangeArrowheads="1"/>
          </p:cNvPicPr>
          <p:nvPr/>
        </p:nvPicPr>
        <p:blipFill>
          <a:blip r:embed="rId2" cstate="print"/>
          <a:srcRect/>
          <a:stretch>
            <a:fillRect/>
          </a:stretch>
        </p:blipFill>
        <p:spPr bwMode="auto">
          <a:xfrm>
            <a:off x="2483768" y="1412776"/>
            <a:ext cx="5879638" cy="4409729"/>
          </a:xfrm>
          <a:prstGeom prst="rect">
            <a:avLst/>
          </a:prstGeom>
          <a:noFill/>
        </p:spPr>
      </p:pic>
      <p:sp>
        <p:nvSpPr>
          <p:cNvPr id="3" name="2 - Θέση περιεχομένου"/>
          <p:cNvSpPr>
            <a:spLocks noGrp="1"/>
          </p:cNvSpPr>
          <p:nvPr>
            <p:ph idx="1"/>
          </p:nvPr>
        </p:nvSpPr>
        <p:spPr>
          <a:xfrm>
            <a:off x="251520" y="476672"/>
            <a:ext cx="5112568" cy="5904656"/>
          </a:xfrm>
          <a:solidFill>
            <a:schemeClr val="bg1"/>
          </a:solidFill>
        </p:spPr>
        <p:txBody>
          <a:bodyPr>
            <a:normAutofit fontScale="70000" lnSpcReduction="20000"/>
          </a:bodyPr>
          <a:lstStyle/>
          <a:p>
            <a:r>
              <a:rPr lang="el-GR" dirty="0" smtClean="0"/>
              <a:t>Όταν μειώνεται η </a:t>
            </a:r>
            <a:r>
              <a:rPr lang="en-US" dirty="0" smtClean="0"/>
              <a:t>a</a:t>
            </a:r>
            <a:r>
              <a:rPr lang="en-US" baseline="-25000" dirty="0" smtClean="0"/>
              <a:t>w</a:t>
            </a:r>
            <a:r>
              <a:rPr lang="en-US" dirty="0" smtClean="0"/>
              <a:t> </a:t>
            </a:r>
            <a:r>
              <a:rPr lang="el-GR" dirty="0" smtClean="0"/>
              <a:t>στο περιβάλλον του μικροοργανισμού (πχ συγκέντρωση άλατος 10% όπως στο σχήμα), υφίσταται «</a:t>
            </a:r>
            <a:r>
              <a:rPr lang="el-GR" b="1" dirty="0" smtClean="0"/>
              <a:t>οσμωτικό στρες</a:t>
            </a:r>
            <a:r>
              <a:rPr lang="el-GR" dirty="0" smtClean="0"/>
              <a:t>» γιατί η συγκέντρωση των διαλυμένων ουσιών</a:t>
            </a:r>
            <a:r>
              <a:rPr lang="en-US" dirty="0" smtClean="0"/>
              <a:t> </a:t>
            </a:r>
            <a:r>
              <a:rPr lang="el-GR" dirty="0" smtClean="0"/>
              <a:t>αυξάνεται έξω από το κύτταρο και το νερό μετακινείται μέσω της πλασματικής μεμβράνης έξω από το κύτταρο.</a:t>
            </a:r>
          </a:p>
          <a:p>
            <a:r>
              <a:rPr lang="el-GR" dirty="0" smtClean="0"/>
              <a:t>Οι μικροοργανισμοί για να εξισορροπήσουν την οσμωτική πίεση συσσωρεύουν διαλυτές ουσίες μέσα στο κύτταρο είτε από το </a:t>
            </a:r>
            <a:r>
              <a:rPr lang="el-GR" dirty="0" err="1" smtClean="0"/>
              <a:t>μικροπεριβάλλον</a:t>
            </a:r>
            <a:r>
              <a:rPr lang="el-GR" dirty="0" smtClean="0"/>
              <a:t> του τροφίμου είτε τις συνθέτουν ενδοκυτταρικά</a:t>
            </a:r>
          </a:p>
          <a:p>
            <a:r>
              <a:rPr lang="el-GR" dirty="0" smtClean="0"/>
              <a:t>Η ελάχιστη τιμή </a:t>
            </a:r>
            <a:r>
              <a:rPr lang="en-US" dirty="0" smtClean="0"/>
              <a:t>a</a:t>
            </a:r>
            <a:r>
              <a:rPr lang="en-US" baseline="-25000" dirty="0" smtClean="0"/>
              <a:t>w</a:t>
            </a:r>
            <a:r>
              <a:rPr lang="en-US" dirty="0" smtClean="0"/>
              <a:t> </a:t>
            </a:r>
            <a:r>
              <a:rPr lang="el-GR" dirty="0" smtClean="0"/>
              <a:t>για έναν μικροοργανισμό εξαρτάται από την ικανότητα του να συγκεντρώνει ενδοκυτταρικά τις διαλυτές ουσίες αυτές που ονομάζονται «συμβατές» γιατί δεν παρεμβαίνουν στις λειτουργίες του κυτταροπλάσματος </a:t>
            </a:r>
            <a:endParaRPr lang="el-GR" dirty="0"/>
          </a:p>
        </p:txBody>
      </p:sp>
      <p:sp>
        <p:nvSpPr>
          <p:cNvPr id="5" name="4 - TextBox"/>
          <p:cNvSpPr txBox="1"/>
          <p:nvPr/>
        </p:nvSpPr>
        <p:spPr>
          <a:xfrm>
            <a:off x="5364088" y="1628800"/>
            <a:ext cx="2016224" cy="461665"/>
          </a:xfrm>
          <a:prstGeom prst="rect">
            <a:avLst/>
          </a:prstGeom>
          <a:solidFill>
            <a:schemeClr val="bg1"/>
          </a:solidFill>
        </p:spPr>
        <p:txBody>
          <a:bodyPr wrap="square" rtlCol="0">
            <a:spAutoFit/>
          </a:bodyPr>
          <a:lstStyle/>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n-US" dirty="0" smtClean="0"/>
              <a:t>X</a:t>
            </a:r>
            <a:r>
              <a:rPr lang="el-GR" dirty="0" err="1" smtClean="0"/>
              <a:t>αρακτηριστικές</a:t>
            </a:r>
            <a:r>
              <a:rPr lang="el-GR" dirty="0" smtClean="0"/>
              <a:t> συμβατές διαλυτές ουσίες είναι οι </a:t>
            </a:r>
            <a:r>
              <a:rPr lang="el-GR" dirty="0" err="1" smtClean="0"/>
              <a:t>πολυόλες</a:t>
            </a:r>
            <a:r>
              <a:rPr lang="el-GR" dirty="0" smtClean="0"/>
              <a:t> (πχ </a:t>
            </a:r>
            <a:r>
              <a:rPr lang="el-GR" dirty="0" err="1" smtClean="0"/>
              <a:t>τρεχαλόζη</a:t>
            </a:r>
            <a:r>
              <a:rPr lang="el-GR" dirty="0" smtClean="0"/>
              <a:t>), </a:t>
            </a:r>
            <a:r>
              <a:rPr lang="el-GR" dirty="0" err="1" smtClean="0"/>
              <a:t>γλυκερόλη</a:t>
            </a:r>
            <a:r>
              <a:rPr lang="el-GR" dirty="0" smtClean="0"/>
              <a:t>, </a:t>
            </a:r>
            <a:r>
              <a:rPr lang="el-GR" dirty="0" err="1" smtClean="0"/>
              <a:t>αραβιτόλη</a:t>
            </a:r>
            <a:r>
              <a:rPr lang="el-GR" dirty="0" smtClean="0"/>
              <a:t>, </a:t>
            </a:r>
            <a:r>
              <a:rPr lang="el-GR" dirty="0" err="1" smtClean="0"/>
              <a:t>μαννιτόλη</a:t>
            </a:r>
            <a:r>
              <a:rPr lang="el-GR" dirty="0" smtClean="0"/>
              <a:t> στους μύκητες και αμινοξέα ή παράγωγα τους στα βακτήρια</a:t>
            </a:r>
            <a:endParaRPr lang="en-US" dirty="0" smtClean="0"/>
          </a:p>
          <a:p>
            <a:endParaRPr lang="en-US" dirty="0" smtClean="0"/>
          </a:p>
          <a:p>
            <a:r>
              <a:rPr lang="el-GR" dirty="0" smtClean="0"/>
              <a:t>Η παρουσία των συμβατών αυτών διαλυτών ουσιών στα τρόφιμα είναι πολύ σημαντική γιατί επιτρέπουν στους μικροοργανισμούς να αντέχουν στην μείωση της </a:t>
            </a:r>
            <a:r>
              <a:rPr lang="en-US" dirty="0" smtClean="0"/>
              <a:t>a</a:t>
            </a:r>
            <a:r>
              <a:rPr lang="en-US" baseline="-25000" dirty="0" smtClean="0"/>
              <a:t>w</a:t>
            </a:r>
            <a:r>
              <a:rPr lang="en-US" dirty="0" smtClean="0"/>
              <a:t> </a:t>
            </a:r>
            <a:r>
              <a:rPr lang="el-GR" dirty="0" smtClean="0"/>
              <a:t>με αποτέλεσμα να επιταχύνουν την αλλοίωση των τροφίμων και να μειώνουν την διάρκεια συντήρησης τους</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10212</TotalTime>
  <Words>3117</Words>
  <Application>Microsoft Office PowerPoint</Application>
  <PresentationFormat>Προβολή στην οθόνη (4:3)</PresentationFormat>
  <Paragraphs>528</Paragraphs>
  <Slides>74</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74</vt:i4>
      </vt:variant>
    </vt:vector>
  </HeadingPairs>
  <TitlesOfParts>
    <vt:vector size="75" baseType="lpstr">
      <vt:lpstr>Αστικό</vt:lpstr>
      <vt:lpstr>Ενότητα 3β: Ενδογενείς παράγοντες που επηρεάζουν την ανάπτυξη των μικροοργανισμών στα τρόφιμα</vt:lpstr>
      <vt:lpstr>Ενδογενείς παράγοντες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διάφοροι μικροοργανισμοί έχουν διαφορετικές απαιτήσεις σε νερό και επομένως διαφορετικές ελάχιστες τιμές aw</vt:lpstr>
      <vt:lpstr>Η τιμή aw χρησιμοποιείται ευρέως για την πρόβλεψη της μικροβιακής σταθερότητας ενός τροφίμου</vt:lpstr>
      <vt:lpstr>Ελάχιστες τιμές ενεργότητας νερού (κατά προσέγγιση) για την ανάπτυξη μικροοργανισμών σε διάφορες ομάδες τροφίμων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Τρόποι ρύθμισης (μείωσης) της ενεργότητας νερού στα τρόφιμα</vt:lpstr>
      <vt:lpstr>aw και NaCl</vt:lpstr>
      <vt:lpstr>Παρουσίαση του PowerPoint</vt:lpstr>
      <vt:lpstr>Σχετική υγρασία περιβάλλοντος</vt:lpstr>
      <vt:lpstr>Παρουσίαση του PowerPoint</vt:lpstr>
      <vt:lpstr>Παρουσίαση του PowerPoint</vt:lpstr>
      <vt:lpstr>Παρουσίαση του PowerPoint</vt:lpstr>
      <vt:lpstr>Παρουσίαση του PowerPoint</vt:lpstr>
      <vt:lpstr>pH τροφίμων</vt:lpstr>
      <vt:lpstr>Τα όξινα τρόφιμα είναι πιο σταθερά μικροβιολογικά</vt:lpstr>
      <vt:lpstr>Παρουσίαση του PowerPoint</vt:lpstr>
      <vt:lpstr>Βακτήρια </vt:lpstr>
      <vt:lpstr>Παρουσίαση του PowerPoint</vt:lpstr>
      <vt:lpstr>Ζύμες και μύκητες</vt:lpstr>
      <vt:lpstr>pH και αλλοίωση τροφίμων</vt:lpstr>
      <vt:lpstr>Οι τελικές τιμές pH στα τρόφιμα ορίζουν σε σημαντικό βαθμό την μικροβιολογική ασφάλεια του τροφίμου </vt:lpstr>
      <vt:lpstr>Η οξύτητα των περισσοτέρων τροφίμων οφείλεται στην παρουσία λιπόφιλων ασθενών οργανικών οξέων</vt:lpstr>
      <vt:lpstr>Τα ασθενή λιπόφιλα οξέα αναστέλλουν την μικροβιακή ανάπτυξη </vt:lpstr>
      <vt:lpstr>Μηχανισμός αντιβακτηριακής δράσης ασθενών λιπόφιλων οργανικών οξέων </vt:lpstr>
      <vt:lpstr>Μηχανισμός αντιβακτηριακής δράσης ασθενών λιπόφιλων οργανικών οξέων </vt:lpstr>
      <vt:lpstr>Παρουσίαση του PowerPoint</vt:lpstr>
      <vt:lpstr>Πως επηρεάζει το pH του τροφίμου και το pKa οξέως την αντιμικροβιακή του δράση;</vt:lpstr>
      <vt:lpstr>Πως επηρεάζει η υδατοδιαλυτότητα οξέως την αντιμικροβιακή του δράση;</vt:lpstr>
      <vt:lpstr>Παρουσίαση του PowerPoint</vt:lpstr>
      <vt:lpstr>Ελάχιστη aw και pH για την ανάπτυξη μικροοργανισμών</vt:lpstr>
      <vt:lpstr>3. Θρεπτικά Συστατικά</vt:lpstr>
      <vt:lpstr>Παρουσίαση του PowerPoint</vt:lpstr>
      <vt:lpstr>Παρουσίαση του PowerPoint</vt:lpstr>
      <vt:lpstr>Παρουσίαση του PowerPoint</vt:lpstr>
      <vt:lpstr>Οι μικροοργανισμοί παράγουν και εκκρίνουν ένζυμα</vt:lpstr>
      <vt:lpstr>4. Οξυγόνο και οξειδοαναγωγικό δυναμικό του τροφίμου</vt:lpstr>
      <vt:lpstr>Οξυγόνο: ισχυρά οξειδωτικός παράγοντας</vt:lpstr>
      <vt:lpstr>Παρουσίαση του PowerPoint</vt:lpstr>
      <vt:lpstr>Επίδραση της συντήρησης του τροφίμου στο Eh</vt:lpstr>
      <vt:lpstr>Επίδραση της συσκευασίας του τροφίμου στο Eh</vt:lpstr>
      <vt:lpstr>Επίδραση της θερμικής επεξεργασίας του τροφίμου στο Eh</vt:lpstr>
      <vt:lpstr>Σχέση Eh και pH</vt:lpstr>
      <vt:lpstr>Κατάταξη μικροοργανισμών σε κατηγορίες με βάση το Eh στο οποίο αναπτύσσονται και την απόκριση τους στο οξυγόνο</vt:lpstr>
      <vt:lpstr>Κατάταξη μικροοργανισμών με βάση το Eh στο οποίο αναπτύσσονται και την απόκριση τους στο οξυγόνο</vt:lpstr>
      <vt:lpstr>Παρουσίαση του PowerPoint</vt:lpstr>
      <vt:lpstr>Η επίδραση του οξυγόνου σε αναερόβια και αερόβια βακτήρια</vt:lpstr>
      <vt:lpstr>Κατάταξη των βασικότερων παθογόνων βακτηρίων ανάλογα με τις απαιτήσεις τους σε οξυγόνο</vt:lpstr>
      <vt:lpstr>Παρουσίαση του PowerPoint</vt:lpstr>
      <vt:lpstr>απαιτήσεις μικροοργανισμών σε οξυγόνο</vt:lpstr>
      <vt:lpstr>Παρουσίαση του PowerPoint</vt:lpstr>
      <vt:lpstr>Παρουσίαση του PowerPoint</vt:lpstr>
      <vt:lpstr>5. Ανασταλτικές ενώσεις (ενώσεις με αντιμικροβιακή δράση) στα τρόφιμα</vt:lpstr>
      <vt:lpstr>Επίδραση πολλαπλών εμποδίων στην ανάπτυξη μικροοργανισμών</vt:lpstr>
      <vt:lpstr>Η τεχνολογία των πολλαπλών εμποδίων</vt:lpstr>
      <vt:lpstr>Θεωρία πολλαπλών εμποδίων (hurdle effect)</vt:lpstr>
      <vt:lpstr>Τεχνολογία πολλαπλών εμποδίων</vt:lpstr>
      <vt:lpstr>Μέθοδοι συντήρησης τροφίμων</vt:lpstr>
      <vt:lpstr>Μέθοδοι για αναστολή της ανάπτυξης μικροοργανισμών ή μείωση του ρυθμού ανάπτυξης </vt:lpstr>
      <vt:lpstr>Μικροοργανισμοί που αναπτύσσονται στα τρόφιμα στα οποία επικρατούν ακραίες συνθήκες και προκαλούν την αλλοίωση τους</vt:lpstr>
    </vt:vector>
  </TitlesOfParts>
  <Company>lino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vas</dc:creator>
  <cp:lastModifiedBy>user</cp:lastModifiedBy>
  <cp:revision>56</cp:revision>
  <dcterms:created xsi:type="dcterms:W3CDTF">2005-10-21T08:01:33Z</dcterms:created>
  <dcterms:modified xsi:type="dcterms:W3CDTF">2018-11-08T15:01:47Z</dcterms:modified>
</cp:coreProperties>
</file>