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9B94F-21F5-4221-9E03-38996587140F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33EC0-C343-43A1-801B-5F079E9992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45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21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19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14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80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2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9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3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14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94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0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457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82BB-CBFA-4808-8F71-9E2DDE8F31A9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5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ΠΑΡΑΔΕΙΓΜΑΤΑ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πίεση 40 </a:t>
            </a:r>
            <a:r>
              <a:rPr lang="en-US" dirty="0" smtClean="0"/>
              <a:t>(bar)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6864" y="2023872"/>
                <a:ext cx="2296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2023872"/>
                <a:ext cx="229639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061" r="-531"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2688" y="2804160"/>
                <a:ext cx="141224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2804160"/>
                <a:ext cx="1412246" cy="516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864" y="4102608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θερμοκρασία 110 </a:t>
            </a:r>
            <a:r>
              <a:rPr lang="en-US" dirty="0" smtClean="0"/>
              <a:t>(C)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76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200 </a:t>
            </a:r>
            <a:r>
              <a:rPr lang="en-US" dirty="0" smtClean="0"/>
              <a:t>(kg)</a:t>
            </a:r>
            <a:r>
              <a:rPr lang="el-GR" dirty="0" smtClean="0"/>
              <a:t> είναι σε πίεση 30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0,42.  Να υπολογιστεί ο βαθμός ξηρότητας του μίγματος όταν θερμανθεί με 18.000 (</a:t>
            </a:r>
            <a:r>
              <a:rPr lang="en-US" dirty="0" smtClean="0"/>
              <a:t>kJ)</a:t>
            </a:r>
            <a:r>
              <a:rPr lang="el-GR" dirty="0" smtClean="0"/>
              <a:t>  στην ίδια πίεση , το έργο  και η θερμότητα μετά τη μεταβολή.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644" r="-81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920" r="-73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060704" y="2670048"/>
            <a:ext cx="256032" cy="67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99" r="-108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072384" y="2206752"/>
            <a:ext cx="0" cy="2613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169408" y="3159921"/>
            <a:ext cx="1133856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)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57" t="-2817" r="-3493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70161" y="5464306"/>
                <a:ext cx="2475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161" y="5464306"/>
                <a:ext cx="247554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985" r="-49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690902" y="3738932"/>
            <a:ext cx="0" cy="52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μάζας  1 </a:t>
            </a:r>
            <a:r>
              <a:rPr lang="en-US" dirty="0" smtClean="0"/>
              <a:t>(kg)</a:t>
            </a:r>
            <a:r>
              <a:rPr lang="el-GR" dirty="0" smtClean="0"/>
              <a:t> είναι σε πίεση 20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0,35.  </a:t>
            </a:r>
          </a:p>
          <a:p>
            <a:r>
              <a:rPr lang="el-GR" dirty="0" smtClean="0"/>
              <a:t>- Πόση θερμότητα απαιτείται ώστε το μίγμα να γίνει ξηρός ατμός ;</a:t>
            </a:r>
          </a:p>
          <a:p>
            <a:r>
              <a:rPr lang="el-GR" dirty="0" smtClean="0"/>
              <a:t>- Πόση θερμότητα απαιτείται ώστε από ξηρός ατμός να γίνει υπέρθερμος σε </a:t>
            </a:r>
            <a:r>
              <a:rPr lang="el-GR" dirty="0" smtClean="0"/>
              <a:t>  </a:t>
            </a:r>
          </a:p>
          <a:p>
            <a:r>
              <a:rPr lang="el-GR" dirty="0"/>
              <a:t> </a:t>
            </a:r>
            <a:r>
              <a:rPr lang="el-GR" dirty="0" smtClean="0"/>
              <a:t>  </a:t>
            </a:r>
            <a:r>
              <a:rPr lang="el-GR" dirty="0" smtClean="0"/>
              <a:t>θερμοκρασία </a:t>
            </a:r>
            <a:r>
              <a:rPr lang="el-GR" dirty="0" smtClean="0"/>
              <a:t>400 (</a:t>
            </a:r>
            <a:r>
              <a:rPr lang="en-US" dirty="0" smtClean="0"/>
              <a:t>C)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638800" y="2974848"/>
                <a:ext cx="2006127" cy="3691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=3,8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4848"/>
                <a:ext cx="2006127" cy="369140"/>
              </a:xfrm>
              <a:prstGeom prst="rect">
                <a:avLst/>
              </a:prstGeom>
              <a:blipFill rotWithShape="0">
                <a:blip r:embed="rId2"/>
                <a:stretch>
                  <a:fillRect l="-3040" t="-11475" r="-4559" b="-213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90" t="-2222" r="-209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864" y="1939421"/>
            <a:ext cx="614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Πόσο είναι το έργο για τη μεταβολή 1-3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023" t="-4348" r="-3325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250" t="-2198" r="-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3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4672" y="438912"/>
            <a:ext cx="8717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σε πίεση 20</a:t>
            </a:r>
            <a:r>
              <a:rPr lang="en-US" dirty="0" smtClean="0"/>
              <a:t> (bar</a:t>
            </a:r>
            <a:r>
              <a:rPr lang="en-US" dirty="0" smtClean="0"/>
              <a:t>)</a:t>
            </a:r>
            <a:r>
              <a:rPr lang="el-GR" dirty="0" smtClean="0"/>
              <a:t> και </a:t>
            </a:r>
            <a:r>
              <a:rPr lang="el-GR" dirty="0" smtClean="0"/>
              <a:t>θερμοκρασία 440</a:t>
            </a:r>
            <a:r>
              <a:rPr lang="en-US" dirty="0" smtClean="0"/>
              <a:t> (C)</a:t>
            </a:r>
            <a:r>
              <a:rPr lang="el-GR" dirty="0" smtClean="0"/>
              <a:t> εκτονώνεται μέχρι πίεση 0,5 </a:t>
            </a:r>
            <a:r>
              <a:rPr lang="en-US" dirty="0" smtClean="0"/>
              <a:t>(bar</a:t>
            </a:r>
            <a:r>
              <a:rPr lang="en-US" dirty="0" smtClean="0"/>
              <a:t>)</a:t>
            </a:r>
            <a:r>
              <a:rPr lang="el-GR" dirty="0" smtClean="0"/>
              <a:t> κατά μια </a:t>
            </a:r>
            <a:r>
              <a:rPr lang="el-GR" dirty="0" err="1" smtClean="0"/>
              <a:t>αδιαβατική</a:t>
            </a:r>
            <a:r>
              <a:rPr lang="el-GR" dirty="0" smtClean="0"/>
              <a:t> ιδανική μεταβολή.</a:t>
            </a:r>
          </a:p>
          <a:p>
            <a:r>
              <a:rPr lang="el-GR" dirty="0" smtClean="0"/>
              <a:t>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l-GR" dirty="0" smtClean="0"/>
              <a:t>Να </a:t>
            </a:r>
            <a:r>
              <a:rPr lang="el-GR" dirty="0" smtClean="0"/>
              <a:t>βρεθεί η τελική κατάσταση του συστήματος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-    Ποια </a:t>
            </a:r>
            <a:r>
              <a:rPr lang="el-GR" dirty="0" smtClean="0"/>
              <a:t>είναι </a:t>
            </a:r>
            <a:r>
              <a:rPr lang="el-GR" dirty="0" smtClean="0"/>
              <a:t>η </a:t>
            </a:r>
            <a:r>
              <a:rPr lang="el-GR" dirty="0" smtClean="0"/>
              <a:t>τελική κατάσταση του συστήματος  εάν ο βαθμός εκτόνωσης είναι </a:t>
            </a:r>
            <a:r>
              <a:rPr lang="el-GR" dirty="0" smtClean="0"/>
              <a:t>0,85 </a:t>
            </a:r>
            <a:r>
              <a:rPr lang="el-GR" dirty="0" smtClean="0"/>
              <a:t>;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638800" y="2974848"/>
                <a:ext cx="76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4848"/>
                <a:ext cx="76713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968" r="-2381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76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7408" y="365760"/>
            <a:ext cx="10107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1 </a:t>
            </a:r>
            <a:r>
              <a:rPr lang="en-US" dirty="0" smtClean="0"/>
              <a:t>(kg) </a:t>
            </a:r>
            <a:r>
              <a:rPr lang="el-GR" dirty="0" smtClean="0"/>
              <a:t>εκτελεί τον κύκλο </a:t>
            </a:r>
            <a:r>
              <a:rPr lang="en-US" dirty="0" smtClean="0"/>
              <a:t>Rankine </a:t>
            </a:r>
            <a:r>
              <a:rPr lang="el-GR" dirty="0" smtClean="0"/>
              <a:t>σε πίεση 70 </a:t>
            </a:r>
            <a:r>
              <a:rPr lang="en-US" dirty="0" smtClean="0"/>
              <a:t>(bar)</a:t>
            </a:r>
            <a:r>
              <a:rPr lang="el-GR" dirty="0" smtClean="0"/>
              <a:t>. Να βρεθεί ο θερμικός βαθμός απόδοσης.</a:t>
            </a:r>
          </a:p>
          <a:p>
            <a:r>
              <a:rPr lang="el-GR" dirty="0" smtClean="0"/>
              <a:t>Εάν το σύστημα γίνει υπέρθερμος ατμός στην ίδια πίεση και σε θερμοκρασία 600 </a:t>
            </a:r>
            <a:r>
              <a:rPr lang="en-US" dirty="0" smtClean="0"/>
              <a:t>(C)</a:t>
            </a:r>
            <a:r>
              <a:rPr lang="el-GR" dirty="0" smtClean="0"/>
              <a:t>, να βρεθεί ο θερμικός βαθμός απόδοσης.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1366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285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</cp:revision>
  <dcterms:created xsi:type="dcterms:W3CDTF">2020-12-01T13:09:34Z</dcterms:created>
  <dcterms:modified xsi:type="dcterms:W3CDTF">2020-12-03T12:07:36Z</dcterms:modified>
</cp:coreProperties>
</file>