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62" r:id="rId5"/>
    <p:sldId id="263" r:id="rId6"/>
    <p:sldId id="258" r:id="rId7"/>
    <p:sldId id="259" r:id="rId8"/>
    <p:sldId id="264" r:id="rId9"/>
    <p:sldId id="265" r:id="rId10"/>
    <p:sldId id="267"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E0356CA-5D50-4B23-8169-F1CA75115442}" type="datetimeFigureOut">
              <a:rPr lang="el-GR" smtClean="0"/>
              <a:t>15/4/2022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3CD6EB5-FA6C-43CE-B73D-66E30044A8BC}" type="slidenum">
              <a:rPr lang="el-GR" smtClean="0"/>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0356CA-5D50-4B23-8169-F1CA75115442}" type="datetimeFigureOut">
              <a:rPr lang="el-GR" smtClean="0"/>
              <a:t>15/4/2022</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3CD6EB5-FA6C-43CE-B73D-66E30044A8B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ΡΥΘΜΙΚΗ ΚΑΙ ΚΙΝΗΤΙΚΗ ΑΓΩΓΗ</a:t>
            </a:r>
            <a:r>
              <a:rPr lang="el-GR" dirty="0" smtClean="0"/>
              <a:t/>
            </a:r>
            <a:br>
              <a:rPr lang="el-GR" dirty="0" smtClean="0"/>
            </a:br>
            <a:r>
              <a:rPr lang="el-GR" dirty="0" smtClean="0"/>
              <a:t>ΘΕΩΡΙΑ</a:t>
            </a:r>
            <a:endParaRPr lang="el-GR" dirty="0"/>
          </a:p>
        </p:txBody>
      </p:sp>
      <p:sp>
        <p:nvSpPr>
          <p:cNvPr id="3" name="2 - Υπότιτλος"/>
          <p:cNvSpPr>
            <a:spLocks noGrp="1"/>
          </p:cNvSpPr>
          <p:nvPr>
            <p:ph type="subTitle" idx="1"/>
          </p:nvPr>
        </p:nvSpPr>
        <p:spPr>
          <a:xfrm>
            <a:off x="685800" y="4038600"/>
            <a:ext cx="7772400" cy="1295400"/>
          </a:xfrm>
        </p:spPr>
        <p:txBody>
          <a:bodyPr>
            <a:normAutofit fontScale="92500" lnSpcReduction="10000"/>
          </a:bodyPr>
          <a:lstStyle/>
          <a:p>
            <a:pPr algn="l">
              <a:buFont typeface="Arial" pitchFamily="34" charset="0"/>
              <a:buChar char="•"/>
            </a:pPr>
            <a:r>
              <a:rPr lang="el-GR" sz="3200" b="1" dirty="0" smtClean="0"/>
              <a:t> ΦΟΡΜΑ</a:t>
            </a:r>
          </a:p>
          <a:p>
            <a:pPr algn="l"/>
            <a:endParaRPr lang="el-GR" sz="3200" b="1" dirty="0" smtClean="0"/>
          </a:p>
          <a:p>
            <a:pPr algn="l">
              <a:buFont typeface="Arial" pitchFamily="34" charset="0"/>
              <a:buChar char="•"/>
            </a:pPr>
            <a:r>
              <a:rPr lang="el-GR" sz="3200" b="1" dirty="0" smtClean="0"/>
              <a:t> ΡΥΘΜΟΙ:   7/8 &amp; 6/8</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George Kakridis\Desktop\ΡΟΝΤΟ\ΨΑΡΑΔΕΣ 1 001.jpg"/>
          <p:cNvPicPr>
            <a:picLocks noChangeAspect="1" noChangeArrowheads="1"/>
          </p:cNvPicPr>
          <p:nvPr/>
        </p:nvPicPr>
        <p:blipFill>
          <a:blip r:embed="rId2" cstate="print"/>
          <a:srcRect l="2321" t="5814" r="17019" b="13953"/>
          <a:stretch>
            <a:fillRect/>
          </a:stretch>
        </p:blipFill>
        <p:spPr bwMode="auto">
          <a:xfrm>
            <a:off x="609600" y="685800"/>
            <a:ext cx="7945438" cy="5257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Η μηλιά"/>
          <p:cNvPicPr/>
          <p:nvPr/>
        </p:nvPicPr>
        <p:blipFill>
          <a:blip r:embed="rId2" cstate="print"/>
          <a:srcRect/>
          <a:stretch>
            <a:fillRect/>
          </a:stretch>
        </p:blipFill>
        <p:spPr bwMode="auto">
          <a:xfrm>
            <a:off x="1143000" y="1066800"/>
            <a:ext cx="7162800" cy="4876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14400" y="1524000"/>
            <a:ext cx="7086600" cy="3693319"/>
          </a:xfrm>
          <a:prstGeom prst="rect">
            <a:avLst/>
          </a:prstGeom>
        </p:spPr>
        <p:txBody>
          <a:bodyPr wrap="square">
            <a:spAutoFit/>
          </a:bodyPr>
          <a:lstStyle/>
          <a:p>
            <a:pPr algn="just"/>
            <a:r>
              <a:rPr lang="el-GR" dirty="0" smtClean="0"/>
              <a:t>	Η </a:t>
            </a:r>
            <a:r>
              <a:rPr lang="el-GR" dirty="0"/>
              <a:t>φόρμα στη μουσική δημιουργείται με τη βοήθεια διάφορων τεχνικών.  Μια γενική συνθετική αρχή είναι η χρήση της </a:t>
            </a:r>
            <a:r>
              <a:rPr lang="el-GR" b="1" dirty="0"/>
              <a:t>επανάληψης</a:t>
            </a:r>
            <a:r>
              <a:rPr lang="el-GR" dirty="0"/>
              <a:t> και της </a:t>
            </a:r>
            <a:r>
              <a:rPr lang="el-GR" b="1" dirty="0"/>
              <a:t>αντίθεσης</a:t>
            </a:r>
            <a:r>
              <a:rPr lang="el-GR" dirty="0"/>
              <a:t> των μουσικών ιδεών.  Η επανάληψη καταγράφει και σταθεροποιεί τις μουσικές ιδέες στη σκέψη μας και  με αυτό τον τρόπο ανταποκρίνεται στην ανάγκη μας για οικειότητα.  Η αντίθεση συντηρεί το ενδιαφέρον μας και ικανοποιεί την ανάγκη μας για αλλαγή.  Από την αλληλεπίδραση του οικείου και του καινούργιου, των επαναλαμβανόμενων στοιχείων και των αντιτιθέμενων, προκύπτει η μουσική μορφή.  Αυτά τα στοιχεία ενυπάρχουν σε κάθε τύπο μουσικής οργάνωσης, από ένα απλό τραγουδάκι ως τη συμφωνία.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5800" y="533400"/>
            <a:ext cx="7696200" cy="5047536"/>
          </a:xfrm>
          <a:prstGeom prst="rect">
            <a:avLst/>
          </a:prstGeom>
        </p:spPr>
        <p:txBody>
          <a:bodyPr wrap="square">
            <a:spAutoFit/>
          </a:bodyPr>
          <a:lstStyle/>
          <a:p>
            <a:pPr algn="just"/>
            <a:r>
              <a:rPr lang="el-GR" sz="1400" dirty="0"/>
              <a:t>Εκτός όμως από τις γενικές συνθετικές αρχές, η φόρμα δημιουργείται με συγκεκριμένα δομικά στοιχεία, τα κυριότερα από τα οποία είναι: το μοτίβο, η φράση και η περίοδος.  Πιο αναλυτικά:</a:t>
            </a:r>
          </a:p>
          <a:p>
            <a:pPr algn="just"/>
            <a:r>
              <a:rPr lang="el-GR" sz="1400" dirty="0"/>
              <a:t>	Το </a:t>
            </a:r>
            <a:r>
              <a:rPr lang="el-GR" sz="1400" b="1" dirty="0"/>
              <a:t>μοτίβο</a:t>
            </a:r>
            <a:r>
              <a:rPr lang="el-GR" sz="1400" dirty="0"/>
              <a:t>, είναι το μικρότερο δομικό στοιχείο της φόρμας.  Είναι μια μουσική ιδέα η οποία διαθέτει συγκεκριμένη μελωδική, ρυθμική και αρμονική οργάνωση και αποτελείται από λίγους φθόγγους.  Κύρια χαρακτηριστικά της είναι ότι επιδέχεται επεξεργασία κι ανάπτυξη κι ότι απαντάται πολλές φορές μέσα στη μουσική σύνθεση, δίνοντας της με αυτό τον τρόπο συνοχή κι ενότητα.</a:t>
            </a:r>
          </a:p>
          <a:p>
            <a:pPr algn="just"/>
            <a:r>
              <a:rPr lang="el-GR" sz="1400" dirty="0"/>
              <a:t>	Η </a:t>
            </a:r>
            <a:r>
              <a:rPr lang="el-GR" sz="1400" b="1" dirty="0"/>
              <a:t>φράση </a:t>
            </a:r>
            <a:r>
              <a:rPr lang="el-GR" sz="1400" dirty="0"/>
              <a:t>είναι μια μεγαλύτερη μουσική ιδέα, η οποία στην πιο απλή της ανάπτυξη αποτελείται από τέσσερα μέτρα.  Μπορεί όμως να υπάρξει και πιο εκτεταμένη.  Οι φράσεις είναι συνήθως δομημένες με τη μορφή ερώτησης κι απάντησης, όπου η πρώτη φράση ενέχει τη θέση της ερώτησης και η δεύτερη τη θέση της απάντησης.  Με μουσικούς όρους, λέμε ότι η πρώτη φράση καταλήγει σε ατελή πτώση ενώ η δεύτερη σε τέλεια πτώση.  Η ατελής πτώση δημιουργεί την ακουστική αίσθηση της εκκρεμότητας ενώ η τέλεια πτώση δίνει την αίσθηση της λύσης ή της απάντησης.  Οι μουσικές φράσεις και οι πτώσεις αντιστοιχούν στα σημεία στίξης του γραπτού λόγου.  Η ατελής πτώση λειτουργεί με τρόπο όμοιο με το κόμμα και η τέλεια πτώση με την τελεία.</a:t>
            </a:r>
          </a:p>
          <a:p>
            <a:pPr algn="just"/>
            <a:r>
              <a:rPr lang="el-GR" sz="1400" dirty="0"/>
              <a:t>	Η </a:t>
            </a:r>
            <a:r>
              <a:rPr lang="el-GR" sz="1400" b="1" dirty="0"/>
              <a:t>περίοδος</a:t>
            </a:r>
            <a:r>
              <a:rPr lang="el-GR" sz="1400" dirty="0"/>
              <a:t> είναι το μεγαλύτερο δομικό στοιχείο της φόρμας κι αποτελείται από τη συνένωση δυο διαδοχικών φράσεων.  Έτσι στην πιο απλή της ανάπτυξη παρουσιάζεται με οκτώ μέτρα.  Μπορεί όμως να υπάρξει και πιο ανεπτυγμένη.  Η περίοδος αντιστοιχεί στην πρόταση του γραπτού λόγου και δίνει μια αίσθηση πληρότητας.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eorge Kakridis\Desktop\ΡΥΘΜΟΣ ΚΑΙ ΚΙΝΗΣΗ\ΠΑΡΤΙΤΟΥΡΕΣ\Φθινόπωρο.jpg"/>
          <p:cNvPicPr>
            <a:picLocks noChangeAspect="1" noChangeArrowheads="1"/>
          </p:cNvPicPr>
          <p:nvPr/>
        </p:nvPicPr>
        <p:blipFill>
          <a:blip r:embed="rId2" cstate="print"/>
          <a:srcRect l="1886" t="5357" r="13208" b="26786"/>
          <a:stretch>
            <a:fillRect/>
          </a:stretch>
        </p:blipFill>
        <p:spPr bwMode="auto">
          <a:xfrm>
            <a:off x="1219200" y="609600"/>
            <a:ext cx="6858000" cy="579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990600" y="483515"/>
            <a:ext cx="70104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Μουσικές φόρμες</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Από το συνδυασμό των δομικών στοιχείων της φόρμας, δημιουργούνται διάφορα είδη φόρμας.  Τα πιο συνηθισμένα είδη φόρμας είναι η διμερής, η τριμερής κι η φόρμα ροντό.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a:t>
            </a:r>
            <a:r>
              <a:rPr kumimoji="0" lang="el-G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διμερής φόρμα (ΑΒ)</a:t>
            </a:r>
            <a:r>
              <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αποτελείται από δυο μέρη ή μουσικά θέματα.  Το κάθε μέρος ή μουσικό θέμα μπορεί να αποτελείται από μία ή και περισσότερες μουσικές φράσεις.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sz="1600" dirty="0"/>
              <a:t>Η </a:t>
            </a:r>
            <a:r>
              <a:rPr lang="el-GR" sz="1600" b="1" dirty="0"/>
              <a:t>τριμερής φόρμα (ΑΒΑ),</a:t>
            </a:r>
            <a:r>
              <a:rPr lang="el-GR" sz="1600" dirty="0"/>
              <a:t> αποτελείται από τρία μέρη εκ των οποίων το πρώτο μέρος επαναλαμβάνεται στο τέλος της μουσικής σύνθεσης.  Το κάθε μέρος, μπορεί να είναι απλό, δηλαδή να αποτελείται από μια και μόνο φράση ή μια περίοδο, ή και πιο εκτεταμένο όπως για παράδειγμα στη φόρμα μινουέτο-τρίο. </a:t>
            </a:r>
            <a:endParaRPr lang="el-GR" sz="1600" dirty="0" smtClean="0"/>
          </a:p>
          <a:p>
            <a:pPr lvl="0" algn="just" eaLnBrk="0" fontAlgn="base" hangingPunct="0">
              <a:spcBef>
                <a:spcPct val="0"/>
              </a:spcBef>
              <a:spcAft>
                <a:spcPct val="0"/>
              </a:spcAf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Ορθογώνιο"/>
          <p:cNvSpPr/>
          <p:nvPr/>
        </p:nvSpPr>
        <p:spPr>
          <a:xfrm>
            <a:off x="914400" y="4495800"/>
            <a:ext cx="7086600" cy="1077218"/>
          </a:xfrm>
          <a:prstGeom prst="rect">
            <a:avLst/>
          </a:prstGeom>
        </p:spPr>
        <p:txBody>
          <a:bodyPr wrap="square">
            <a:spAutoFit/>
          </a:bodyPr>
          <a:lstStyle/>
          <a:p>
            <a:pPr algn="just" eaLnBrk="0" fontAlgn="base" hangingPunct="0">
              <a:spcBef>
                <a:spcPct val="0"/>
              </a:spcBef>
              <a:spcAft>
                <a:spcPct val="0"/>
              </a:spcAft>
            </a:pPr>
            <a:r>
              <a:rPr lang="el-GR" sz="1600" b="1" dirty="0">
                <a:latin typeface="Arial" pitchFamily="34" charset="0"/>
                <a:ea typeface="Times New Roman" pitchFamily="18" charset="0"/>
                <a:cs typeface="Arial" pitchFamily="34" charset="0"/>
              </a:rPr>
              <a:t>Η φόρμα ροντό </a:t>
            </a:r>
            <a:r>
              <a:rPr lang="el-GR" sz="1600" dirty="0">
                <a:latin typeface="Arial" pitchFamily="34" charset="0"/>
                <a:ea typeface="Times New Roman" pitchFamily="18" charset="0"/>
                <a:cs typeface="Arial" pitchFamily="34" charset="0"/>
              </a:rPr>
              <a:t>στην οποία το πρώτο μέρος, θέμα Α, είναι ένα μουσικό θέμα που επανέρχεται.  Τα ενδιάμεσα μέρη Β, Γ, Δ,……. ονομάζονται επεισόδια και δημιουργούν μια αντίθεση ως προς το κύριο θέμα Α.  Η πιο απλή μορφή ροντό είναι η ΑΒΑΓΑ.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rge Kakridis\Desktop\ΡΟΝΤΟ\ΛΑ ΡΑΣΠΑ 001.jpg"/>
          <p:cNvPicPr>
            <a:picLocks noChangeAspect="1" noChangeArrowheads="1"/>
          </p:cNvPicPr>
          <p:nvPr/>
        </p:nvPicPr>
        <p:blipFill>
          <a:blip r:embed="rId2" cstate="print"/>
          <a:srcRect r="7843" b="21580"/>
          <a:stretch>
            <a:fillRect/>
          </a:stretch>
        </p:blipFill>
        <p:spPr bwMode="auto">
          <a:xfrm>
            <a:off x="762000" y="-762000"/>
            <a:ext cx="7162800" cy="716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orge Kakridis\Desktop\ΡΟΝΤΟ\ΡΟΝΤΟ 001.jpg"/>
          <p:cNvPicPr>
            <a:picLocks noChangeAspect="1" noChangeArrowheads="1"/>
          </p:cNvPicPr>
          <p:nvPr/>
        </p:nvPicPr>
        <p:blipFill>
          <a:blip r:embed="rId2" cstate="print"/>
          <a:srcRect t="40636" r="2941"/>
          <a:stretch>
            <a:fillRect/>
          </a:stretch>
        </p:blipFill>
        <p:spPr bwMode="auto">
          <a:xfrm>
            <a:off x="762000" y="533400"/>
            <a:ext cx="7620000" cy="58965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Εικόνα 84" descr="επανάληψη"/>
          <p:cNvPicPr>
            <a:picLocks noChangeAspect="1" noChangeArrowheads="1"/>
          </p:cNvPicPr>
          <p:nvPr/>
        </p:nvPicPr>
        <p:blipFill>
          <a:blip r:embed="rId2" cstate="print"/>
          <a:srcRect/>
          <a:stretch>
            <a:fillRect/>
          </a:stretch>
        </p:blipFill>
        <p:spPr bwMode="auto">
          <a:xfrm>
            <a:off x="1219200" y="2209800"/>
            <a:ext cx="6553200" cy="1047750"/>
          </a:xfrm>
          <a:prstGeom prst="rect">
            <a:avLst/>
          </a:prstGeom>
          <a:noFill/>
        </p:spPr>
      </p:pic>
      <p:pic>
        <p:nvPicPr>
          <p:cNvPr id="20482" name="Εικόνα 85" descr="επαναλ"/>
          <p:cNvPicPr>
            <a:picLocks noChangeAspect="1" noChangeArrowheads="1"/>
          </p:cNvPicPr>
          <p:nvPr/>
        </p:nvPicPr>
        <p:blipFill>
          <a:blip r:embed="rId3" cstate="print"/>
          <a:srcRect/>
          <a:stretch>
            <a:fillRect/>
          </a:stretch>
        </p:blipFill>
        <p:spPr bwMode="auto">
          <a:xfrm>
            <a:off x="1219200" y="3124200"/>
            <a:ext cx="6477000" cy="876300"/>
          </a:xfrm>
          <a:prstGeom prst="rect">
            <a:avLst/>
          </a:prstGeom>
          <a:noFill/>
        </p:spPr>
      </p:pic>
      <p:pic>
        <p:nvPicPr>
          <p:cNvPr id="20481" name="Εικόνα 86" descr="αγκύλη"/>
          <p:cNvPicPr>
            <a:picLocks noChangeAspect="1" noChangeArrowheads="1"/>
          </p:cNvPicPr>
          <p:nvPr/>
        </p:nvPicPr>
        <p:blipFill>
          <a:blip r:embed="rId4" cstate="print"/>
          <a:srcRect/>
          <a:stretch>
            <a:fillRect/>
          </a:stretch>
        </p:blipFill>
        <p:spPr bwMode="auto">
          <a:xfrm>
            <a:off x="1371600" y="5334000"/>
            <a:ext cx="6477000" cy="914400"/>
          </a:xfrm>
          <a:prstGeom prst="rect">
            <a:avLst/>
          </a:prstGeom>
          <a:noFill/>
        </p:spPr>
      </p:pic>
      <p:sp>
        <p:nvSpPr>
          <p:cNvPr id="20484" name="Rectangle 4"/>
          <p:cNvSpPr>
            <a:spLocks noChangeArrowheads="1"/>
          </p:cNvSpPr>
          <p:nvPr/>
        </p:nvSpPr>
        <p:spPr bwMode="auto">
          <a:xfrm>
            <a:off x="685800" y="609600"/>
            <a:ext cx="7620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Συντομίες</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Για την αποφυγή επανάληψης της γραφής όμοιων μερών της μουσικής σύνθεσης, χρησιμοποιούνται διάφορα σύμβολα και όροι, τα οποία ονομάζονται συντομίες.  Το πιο συνηθισμένο από αυτά είναι το σημείο της επανάληψης.  Όταν συναντήσουμε στην παρτιτούρα το σημείο αυτό, πρέπει να παίξουμε για δεύτερη φορά το μουσικό μέρος που βρίσκεται πριν από το σημείο της επανάληψης.</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Παράδειγμα:</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533400" y="4114800"/>
            <a:ext cx="8153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Σε περίπτωση που κατά την επανάληψη πρέπει να παραληφθούν κάποια μέτρα, τότε πάνω από αυτά σημειώνεται πλαίσιο με ένδειξη τον αριθμό 1.  Τα μέτρα αυτά παραλείπονται και αντικαθίστανται από τα μέτρα ενός δευτέρου πλαισίου με την ένδειξη 2, τα οποία βρίσκονται μετά το σημείο της επανάληψης.</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Παράδειγμα:</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0" y="3200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0 - Εικόνα" descr="untitled 7.bmp"/>
          <p:cNvPicPr/>
          <p:nvPr/>
        </p:nvPicPr>
        <p:blipFill>
          <a:blip r:embed="rId2" cstate="print"/>
          <a:stretch>
            <a:fillRect/>
          </a:stretch>
        </p:blipFill>
        <p:spPr>
          <a:xfrm>
            <a:off x="1066800" y="2590800"/>
            <a:ext cx="6477000" cy="838200"/>
          </a:xfrm>
          <a:prstGeom prst="rect">
            <a:avLst/>
          </a:prstGeom>
        </p:spPr>
      </p:pic>
      <p:pic>
        <p:nvPicPr>
          <p:cNvPr id="3" name="91 - Εικόνα" descr="untitled 8.bmp"/>
          <p:cNvPicPr/>
          <p:nvPr/>
        </p:nvPicPr>
        <p:blipFill>
          <a:blip r:embed="rId3" cstate="print"/>
          <a:stretch>
            <a:fillRect/>
          </a:stretch>
        </p:blipFill>
        <p:spPr>
          <a:xfrm>
            <a:off x="1066800" y="4191000"/>
            <a:ext cx="6477000" cy="990600"/>
          </a:xfrm>
          <a:prstGeom prst="rect">
            <a:avLst/>
          </a:prstGeom>
        </p:spPr>
      </p:pic>
      <p:sp>
        <p:nvSpPr>
          <p:cNvPr id="4" name="3 - Έλλειψη"/>
          <p:cNvSpPr/>
          <p:nvPr/>
        </p:nvSpPr>
        <p:spPr>
          <a:xfrm>
            <a:off x="1676400" y="1295400"/>
            <a:ext cx="3886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Ρυθμοί 6/8 &amp; 7/8</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TotalTime>
  <Words>104</Words>
  <Application>Microsoft Office PowerPoint</Application>
  <PresentationFormat>Προβολή στην οθόνη (4:3)</PresentationFormat>
  <Paragraphs>23</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Times New Roman</vt:lpstr>
      <vt:lpstr>Verdana</vt:lpstr>
      <vt:lpstr>Wingdings 2</vt:lpstr>
      <vt:lpstr>Άποψη</vt:lpstr>
      <vt:lpstr>ΡΥΘΜΙΚΗ ΚΑΙ ΚΙΝΗΤΙΚΗ ΑΓΩΓΗ ΘΕΩΡΙΑ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ΡΥΘΜΟΣ ΚΑΙ ΚΙΝΗΣΗ ΘΕΩΡΙΑ</dc:title>
  <dc:creator>George Kakridis</dc:creator>
  <cp:lastModifiedBy>Λογαριασμός Microsoft</cp:lastModifiedBy>
  <cp:revision>9</cp:revision>
  <dcterms:created xsi:type="dcterms:W3CDTF">2020-04-26T11:18:47Z</dcterms:created>
  <dcterms:modified xsi:type="dcterms:W3CDTF">2022-04-15T05:51:53Z</dcterms:modified>
</cp:coreProperties>
</file>