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6" r:id="rId3"/>
    <p:sldId id="260" r:id="rId4"/>
    <p:sldId id="265" r:id="rId5"/>
    <p:sldId id="259" r:id="rId6"/>
    <p:sldId id="266" r:id="rId7"/>
    <p:sldId id="281" r:id="rId8"/>
    <p:sldId id="267" r:id="rId9"/>
    <p:sldId id="264" r:id="rId10"/>
    <p:sldId id="269" r:id="rId11"/>
    <p:sldId id="276" r:id="rId12"/>
    <p:sldId id="275" r:id="rId13"/>
    <p:sldId id="271" r:id="rId14"/>
    <p:sldId id="282" r:id="rId15"/>
    <p:sldId id="283" r:id="rId16"/>
    <p:sldId id="278" r:id="rId17"/>
    <p:sldId id="268" r:id="rId18"/>
    <p:sldId id="277" r:id="rId19"/>
    <p:sldId id="272" r:id="rId20"/>
    <p:sldId id="273" r:id="rId21"/>
    <p:sldId id="274" r:id="rId22"/>
    <p:sldId id="279" r:id="rId23"/>
    <p:sldId id="280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E29E7-909E-417C-962D-E0804110A19C}" type="datetimeFigureOut">
              <a:rPr lang="el-GR" smtClean="0"/>
              <a:t>10/11/2022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B1AF9-4AFF-4F57-BBE0-0DC04964A0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24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421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4672-A693-41E7-92F9-144831C39160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16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94665-F011-4FC4-93DA-C8C428710C70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20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E188-3526-4F87-878B-3A118B260177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747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610F-D446-4428-A933-130A14F4DAE6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68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F007-8F8E-4D41-9B9E-4545015EEF94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62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3E73-55BC-47D8-B6BA-E47FB3B22806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480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780D-6B0D-4817-8786-8D1C5E102044}" type="datetime1">
              <a:rPr lang="el-GR" smtClean="0"/>
              <a:t>10/11/2022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08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052-4058-431C-89F9-B9AD55A148A9}" type="datetime1">
              <a:rPr lang="el-GR" smtClean="0"/>
              <a:t>10/11/2022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443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F086-A5D1-4F12-A344-9EE955982FBC}" type="datetime1">
              <a:rPr lang="el-GR" smtClean="0"/>
              <a:t>10/11/2022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648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4406-EF97-4378-A284-BDB050FB8576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13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316C-BC6D-4335-A114-25ED96621EB2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54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D78F-5002-46FC-B91E-BFCD28AAB951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05C4-1A50-4780-8FDC-95155043BA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61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5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0.png"/><Relationship Id="rId11" Type="http://schemas.openxmlformats.org/officeDocument/2006/relationships/image" Target="../media/image43.png"/><Relationship Id="rId5" Type="http://schemas.openxmlformats.org/officeDocument/2006/relationships/image" Target="../media/image39.png"/><Relationship Id="rId10" Type="http://schemas.openxmlformats.org/officeDocument/2006/relationships/image" Target="../media/image42.png"/><Relationship Id="rId4" Type="http://schemas.openxmlformats.org/officeDocument/2006/relationships/image" Target="../media/image38.png"/><Relationship Id="rId9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30.png"/><Relationship Id="rId7" Type="http://schemas.openxmlformats.org/officeDocument/2006/relationships/image" Target="../media/image47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0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0.png"/><Relationship Id="rId13" Type="http://schemas.openxmlformats.org/officeDocument/2006/relationships/image" Target="../media/image58.png"/><Relationship Id="rId3" Type="http://schemas.openxmlformats.org/officeDocument/2006/relationships/image" Target="../media/image56.png"/><Relationship Id="rId7" Type="http://schemas.openxmlformats.org/officeDocument/2006/relationships/image" Target="../media/image500.png"/><Relationship Id="rId12" Type="http://schemas.openxmlformats.org/officeDocument/2006/relationships/image" Target="../media/image54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11" Type="http://schemas.openxmlformats.org/officeDocument/2006/relationships/image" Target="../media/image57.png"/><Relationship Id="rId5" Type="http://schemas.openxmlformats.org/officeDocument/2006/relationships/image" Target="../media/image510.png"/><Relationship Id="rId10" Type="http://schemas.openxmlformats.org/officeDocument/2006/relationships/image" Target="../media/image560.png"/><Relationship Id="rId9" Type="http://schemas.openxmlformats.org/officeDocument/2006/relationships/image" Target="../media/image530.png"/><Relationship Id="rId14" Type="http://schemas.openxmlformats.org/officeDocument/2006/relationships/image" Target="../media/image58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1.png"/><Relationship Id="rId2" Type="http://schemas.openxmlformats.org/officeDocument/2006/relationships/image" Target="../media/image64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3" Type="http://schemas.openxmlformats.org/officeDocument/2006/relationships/image" Target="../media/image610.png"/><Relationship Id="rId7" Type="http://schemas.openxmlformats.org/officeDocument/2006/relationships/image" Target="../media/image650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0.png"/><Relationship Id="rId5" Type="http://schemas.openxmlformats.org/officeDocument/2006/relationships/image" Target="../media/image630.png"/><Relationship Id="rId10" Type="http://schemas.openxmlformats.org/officeDocument/2006/relationships/image" Target="../media/image680.png"/><Relationship Id="rId4" Type="http://schemas.openxmlformats.org/officeDocument/2006/relationships/image" Target="../media/image620.png"/><Relationship Id="rId9" Type="http://schemas.openxmlformats.org/officeDocument/2006/relationships/image" Target="../media/image67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0.png"/><Relationship Id="rId7" Type="http://schemas.openxmlformats.org/officeDocument/2006/relationships/image" Target="../media/image74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2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10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0.png"/><Relationship Id="rId10" Type="http://schemas.openxmlformats.org/officeDocument/2006/relationships/image" Target="../media/image15.png"/><Relationship Id="rId4" Type="http://schemas.openxmlformats.org/officeDocument/2006/relationships/image" Target="../media/image9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0.png"/><Relationship Id="rId7" Type="http://schemas.openxmlformats.org/officeDocument/2006/relationships/image" Target="../media/image2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1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3" Type="http://schemas.openxmlformats.org/officeDocument/2006/relationships/image" Target="../media/image240.png"/><Relationship Id="rId7" Type="http://schemas.openxmlformats.org/officeDocument/2006/relationships/image" Target="../media/image27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5" Type="http://schemas.openxmlformats.org/officeDocument/2006/relationships/image" Target="../media/image250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/>
              <a:t>1</a:t>
            </a:r>
            <a:r>
              <a:rPr lang="el-GR" altLang="el-GR" sz="2400" b="1" baseline="30000" dirty="0"/>
              <a:t>ο</a:t>
            </a:r>
            <a:r>
              <a:rPr lang="el-GR" altLang="el-GR" sz="2400" b="1" dirty="0"/>
              <a:t> ΘΕΡΜΟΔΥΝΑΜΙΚΟ ΑΞΙΩΜΑ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2248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10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99384" y="308139"/>
            <a:ext cx="33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Για το σύνολο του συστήματος 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9384" y="1549784"/>
            <a:ext cx="186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Τιμές Ενθαλπίας 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8627" y="1534394"/>
            <a:ext cx="2994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ΠΙΝΑΚΑΣ 3</a:t>
            </a:r>
            <a:r>
              <a:rPr lang="el-GR" sz="2000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α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ΜΕΡΟΣ 8</a:t>
            </a:r>
            <a:r>
              <a:rPr lang="el-GR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ο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Α </a:t>
            </a:r>
            <a:endParaRPr lang="el-GR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62607" y="1734449"/>
            <a:ext cx="86370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767328" y="187337"/>
                <a:ext cx="576805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 +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328" y="187337"/>
                <a:ext cx="5768054" cy="6109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981865" y="2270469"/>
                <a:ext cx="1569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270469"/>
                <a:ext cx="1569148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19672" r="-32171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981865" y="2735214"/>
                <a:ext cx="16224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735214"/>
                <a:ext cx="1622431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21667" r="-31579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981865" y="3217808"/>
                <a:ext cx="16658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3217808"/>
                <a:ext cx="1665841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21667" r="-29927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54847" y="2741478"/>
            <a:ext cx="2255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Πραγματικά αέρια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981865" y="2248311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81865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981865" y="3587140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619744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83680" y="2941533"/>
            <a:ext cx="398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7889" y="2817067"/>
            <a:ext cx="169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Ιδανικά αέρια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309883" y="2817698"/>
                <a:ext cx="12684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83" y="2817698"/>
                <a:ext cx="1268489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19672" r="-39904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2309883" y="279823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09883" y="323601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309883" y="2817698"/>
            <a:ext cx="1" cy="41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82860" y="2798232"/>
            <a:ext cx="0" cy="43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850203" y="3041506"/>
            <a:ext cx="459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44318" y="4463792"/>
            <a:ext cx="4300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Για μια στοιχειώδη μεταβολή</a:t>
            </a:r>
            <a:r>
              <a:rPr lang="el-G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endParaRPr lang="el-GR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123002"/>
              </p:ext>
            </p:extLst>
          </p:nvPr>
        </p:nvGraphicFramePr>
        <p:xfrm>
          <a:off x="4745736" y="5839589"/>
          <a:ext cx="4043552" cy="597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r:id="rId8" imgW="2514600" imgH="368300" progId="Equation.DSMT4">
                  <p:embed/>
                </p:oleObj>
              </mc:Choice>
              <mc:Fallback>
                <p:oleObj r:id="rId8" imgW="2514600" imgH="368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736" y="5839589"/>
                        <a:ext cx="4043552" cy="5973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153372" y="4247892"/>
            <a:ext cx="11849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60488" y="4930945"/>
            <a:ext cx="1828800" cy="69532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4847" y="5145998"/>
            <a:ext cx="1552575" cy="4762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63184" y="5194455"/>
            <a:ext cx="295275" cy="2286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0586" y="5194455"/>
            <a:ext cx="2581275" cy="1076325"/>
          </a:xfrm>
          <a:prstGeom prst="rect">
            <a:avLst/>
          </a:prstGeom>
        </p:spPr>
      </p:pic>
      <p:sp>
        <p:nvSpPr>
          <p:cNvPr id="37" name="Ορθογώνιο 36">
            <a:extLst>
              <a:ext uri="{FF2B5EF4-FFF2-40B4-BE49-F238E27FC236}">
                <a16:creationId xmlns:a16="http://schemas.microsoft.com/office/drawing/2014/main" id="{F638C6BA-D23F-45AB-A477-8BBB0557F60D}"/>
              </a:ext>
            </a:extLst>
          </p:cNvPr>
          <p:cNvSpPr/>
          <p:nvPr/>
        </p:nvSpPr>
        <p:spPr>
          <a:xfrm>
            <a:off x="2935644" y="648409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51786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11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16657" y="770476"/>
                <a:ext cx="54821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7" y="770476"/>
                <a:ext cx="5482142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6448" y="353568"/>
            <a:ext cx="3474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Ανοικτό σύστημα</a:t>
            </a:r>
            <a:r>
              <a:rPr lang="el-GR" sz="2000" dirty="0"/>
              <a:t> </a:t>
            </a:r>
            <a:r>
              <a:rPr lang="el-GR" dirty="0"/>
              <a:t>(συνέχεια)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6448" y="1670304"/>
                <a:ext cx="93448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8" y="1670304"/>
                <a:ext cx="934487" cy="5259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55697" y="2623660"/>
                <a:ext cx="6755824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97" y="2623660"/>
                <a:ext cx="6755824" cy="6202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633984" y="3438465"/>
                <a:ext cx="8193024" cy="620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 </m:t>
                          </m:r>
                          <m:acc>
                            <m:accPr>
                              <m:chr m:val="̇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3984" y="3438465"/>
                <a:ext cx="8193024" cy="620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6448" y="5166498"/>
                <a:ext cx="65203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8" y="5166498"/>
                <a:ext cx="652038" cy="6223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73808" y="5166498"/>
                <a:ext cx="130869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808" y="5166498"/>
                <a:ext cx="1308692" cy="6223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55697" y="4470275"/>
            <a:ext cx="1493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Ροή  </a:t>
            </a:r>
          </a:p>
          <a:p>
            <a:r>
              <a:rPr lang="el-GR" b="1" dirty="0"/>
              <a:t>Θερμότητας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73100" y="3986452"/>
            <a:ext cx="189367" cy="674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11243" y="4571853"/>
            <a:ext cx="5134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b="1" dirty="0"/>
              <a:t>Ισχύς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02012" y="3986452"/>
            <a:ext cx="940308" cy="723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8799" y="891278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(για μονάδα συστήματος)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11402" y="2819477"/>
            <a:ext cx="295275" cy="228600"/>
          </a:xfrm>
          <a:prstGeom prst="rect">
            <a:avLst/>
          </a:prstGeom>
        </p:spPr>
      </p:pic>
      <p:sp>
        <p:nvSpPr>
          <p:cNvPr id="18" name="Ορθογώνιο 17">
            <a:extLst>
              <a:ext uri="{FF2B5EF4-FFF2-40B4-BE49-F238E27FC236}">
                <a16:creationId xmlns:a16="http://schemas.microsoft.com/office/drawing/2014/main" id="{986163D7-D1F6-443B-BC13-1908E95F8521}"/>
              </a:ext>
            </a:extLst>
          </p:cNvPr>
          <p:cNvSpPr/>
          <p:nvPr/>
        </p:nvSpPr>
        <p:spPr>
          <a:xfrm>
            <a:off x="3252187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08417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475"/>
          </a:xfrm>
        </p:spPr>
        <p:txBody>
          <a:bodyPr>
            <a:normAutofit/>
          </a:bodyPr>
          <a:lstStyle/>
          <a:p>
            <a:r>
              <a:rPr lang="el-GR" sz="2800" b="1" u="sng" dirty="0">
                <a:latin typeface="+mn-lt"/>
              </a:rPr>
              <a:t>Τεχνικό έργο</a:t>
            </a:r>
            <a:r>
              <a:rPr lang="en-US" sz="2800" b="1" u="sng" dirty="0">
                <a:latin typeface="+mn-lt"/>
              </a:rPr>
              <a:t> </a:t>
            </a:r>
            <a:endParaRPr lang="el-GR" sz="2800" b="1" u="sng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12</a:t>
            </a:fld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65200" y="1371600"/>
                <a:ext cx="2293192" cy="621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→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1371600"/>
                <a:ext cx="2293192" cy="621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2500667"/>
            <a:ext cx="3381375" cy="29337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858543" y="2487943"/>
                <a:ext cx="4203458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𝑑𝑝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543" y="2487943"/>
                <a:ext cx="4203458" cy="289182"/>
              </a:xfrm>
              <a:prstGeom prst="rect">
                <a:avLst/>
              </a:prstGeom>
              <a:blipFill>
                <a:blip r:embed="rId4"/>
                <a:stretch>
                  <a:fillRect l="-2029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723159" y="3397377"/>
                <a:ext cx="453419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𝑑𝑝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)&gt;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159" y="3397377"/>
                <a:ext cx="4534190" cy="381515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48843" y="2432479"/>
            <a:ext cx="140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Εκτόνωση 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62001" y="2430985"/>
            <a:ext cx="293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αποδίδεται ΑΠΟ το σύστημα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62001" y="3388743"/>
            <a:ext cx="2735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προσδίδεται ΣΤΟ  σύστημα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48843" y="3397377"/>
            <a:ext cx="1515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Συμπίεση :</a:t>
            </a: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Ορθογώνιο 2">
                <a:extLst>
                  <a:ext uri="{FF2B5EF4-FFF2-40B4-BE49-F238E27FC236}">
                    <a16:creationId xmlns:a16="http://schemas.microsoft.com/office/drawing/2014/main" id="{4B1670A3-A8BB-4560-A3FB-F9F5DA465304}"/>
                  </a:ext>
                </a:extLst>
              </p:cNvPr>
              <p:cNvSpPr/>
              <p:nvPr/>
            </p:nvSpPr>
            <p:spPr>
              <a:xfrm>
                <a:off x="3321234" y="1322207"/>
                <a:ext cx="2206950" cy="713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Ορθογώνιο 2">
                <a:extLst>
                  <a:ext uri="{FF2B5EF4-FFF2-40B4-BE49-F238E27FC236}">
                    <a16:creationId xmlns:a16="http://schemas.microsoft.com/office/drawing/2014/main" id="{4B1670A3-A8BB-4560-A3FB-F9F5DA465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234" y="1322207"/>
                <a:ext cx="2206950" cy="713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133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13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469900" y="279400"/>
            <a:ext cx="453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Εφαρμογές ανοικτών συστημάτων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489074"/>
            <a:ext cx="3533514" cy="1685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785" y="1966912"/>
            <a:ext cx="2371725" cy="1476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10000" y="138552"/>
                <a:ext cx="7162800" cy="620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l-G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38552"/>
                <a:ext cx="7162800" cy="620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170481" y="4028726"/>
                <a:ext cx="2540001" cy="373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481" y="4028726"/>
                <a:ext cx="2540001" cy="3730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610600" y="3983614"/>
                <a:ext cx="1018164" cy="393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   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3983614"/>
                <a:ext cx="1018164" cy="39395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191908" y="4460655"/>
                <a:ext cx="4000092" cy="381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908" y="4460655"/>
                <a:ext cx="4000092" cy="381515"/>
              </a:xfrm>
              <a:prstGeom prst="rect">
                <a:avLst/>
              </a:prstGeom>
              <a:blipFill rotWithShape="0">
                <a:blip r:embed="rId8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55290" y="3899762"/>
                <a:ext cx="2755900" cy="391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290" y="3899762"/>
                <a:ext cx="2755900" cy="39138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875" y="3616105"/>
                <a:ext cx="2425792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= [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875" y="3616105"/>
                <a:ext cx="2425792" cy="289182"/>
              </a:xfrm>
              <a:prstGeom prst="rect">
                <a:avLst/>
              </a:prstGeom>
              <a:blipFill rotWithShape="0">
                <a:blip r:embed="rId10"/>
                <a:stretch>
                  <a:fillRect l="-3266" t="-25000" r="-1759" b="-458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8875" y="4346393"/>
                <a:ext cx="820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875" y="4346393"/>
                <a:ext cx="820096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6667" r="-2222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22300" y="965200"/>
            <a:ext cx="279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Στραγγαλισμός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94299" y="998795"/>
            <a:ext cx="200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Στρόβιλος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66718" y="965200"/>
            <a:ext cx="137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Αντλία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56029" y="4462806"/>
                <a:ext cx="2772041" cy="935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 &gt; 0</a:t>
                </a:r>
              </a:p>
              <a:p>
                <a:endParaRPr lang="el-GR" dirty="0"/>
              </a:p>
              <a:p>
                <a:r>
                  <a:rPr lang="el-GR" dirty="0"/>
                  <a:t>Επειδή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/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029" y="4462806"/>
                <a:ext cx="2772041" cy="935513"/>
              </a:xfrm>
              <a:prstGeom prst="rect">
                <a:avLst/>
              </a:prstGeom>
              <a:blipFill rotWithShape="0">
                <a:blip r:embed="rId12"/>
                <a:stretch>
                  <a:fillRect l="-1982" t="-2597" r="-881"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0725410" y="264003"/>
            <a:ext cx="587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( 1 )</a:t>
            </a:r>
            <a:endParaRPr lang="el-G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72433" y="1459176"/>
            <a:ext cx="2581275" cy="20383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8471" y="315083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Από την (1) 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32938" y="3425753"/>
            <a:ext cx="1386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Από την (1) 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275731" y="3378576"/>
            <a:ext cx="1386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Από την (1)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275731" y="4987216"/>
                <a:ext cx="15628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/>
                  <a:t>Επειδή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dirty="0"/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5731" y="4987216"/>
                <a:ext cx="1562864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3516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Ορθογώνιο 23">
            <a:extLst>
              <a:ext uri="{FF2B5EF4-FFF2-40B4-BE49-F238E27FC236}">
                <a16:creationId xmlns:a16="http://schemas.microsoft.com/office/drawing/2014/main" id="{045D42BE-839E-43E8-8B25-570D0E91EEB3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020995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16682" y="196334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48640" y="853440"/>
            <a:ext cx="858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Εάν η πίεση στο μανόμετρο είναι 10 </a:t>
            </a:r>
            <a:r>
              <a:rPr lang="en-US" dirty="0"/>
              <a:t>x 10</a:t>
            </a:r>
            <a:r>
              <a:rPr lang="en-US" baseline="30000" dirty="0"/>
              <a:t>5</a:t>
            </a:r>
            <a:r>
              <a:rPr lang="en-US" dirty="0"/>
              <a:t> (Pa) </a:t>
            </a:r>
            <a:r>
              <a:rPr lang="el-GR" dirty="0"/>
              <a:t>και η ατμοσφαιρική πίεση είναι 770 </a:t>
            </a:r>
            <a:r>
              <a:rPr lang="en-US" dirty="0" err="1"/>
              <a:t>Torr</a:t>
            </a:r>
            <a:r>
              <a:rPr lang="en-US" dirty="0"/>
              <a:t>, </a:t>
            </a:r>
            <a:r>
              <a:rPr lang="el-GR" dirty="0"/>
              <a:t>να υπολογιστεί η απόλυτη πίεση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" y="1787545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Λύση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" y="2444651"/>
                <a:ext cx="3255264" cy="3990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𝛼𝜋𝜊𝜆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endParaRPr lang="el-GR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" y="2444651"/>
                <a:ext cx="3255264" cy="399084"/>
              </a:xfrm>
              <a:prstGeom prst="rect">
                <a:avLst/>
              </a:prstGeom>
              <a:blipFill rotWithShape="0">
                <a:blip r:embed="rId2"/>
                <a:stretch>
                  <a:fillRect l="-3371" t="-21538" b="-4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6682" y="3340608"/>
                <a:ext cx="2484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𝑇𝑜𝑟𝑟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=133,3224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82" y="3340608"/>
                <a:ext cx="248414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716" t="-2222" r="-2941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470" y="4027466"/>
                <a:ext cx="10935330" cy="373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𝛼𝜋𝜊𝜆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770 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∙133,3224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+10∙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=1102658,246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𝑃𝑎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=11,026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𝑏𝑎𝑟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70" y="4027466"/>
                <a:ext cx="10935330" cy="373500"/>
              </a:xfrm>
              <a:prstGeom prst="rect">
                <a:avLst/>
              </a:prstGeom>
              <a:blipFill rotWithShape="0">
                <a:blip r:embed="rId4"/>
                <a:stretch>
                  <a:fillRect l="-892" t="-1639" r="-613" b="-344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4CBA54D-4252-4854-B7EC-0DBA7424C7E8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34679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15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06954" y="17195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2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792480"/>
            <a:ext cx="10387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Αέριο μάζας 60 </a:t>
            </a:r>
            <a:r>
              <a:rPr lang="en-US" dirty="0"/>
              <a:t>(kg) </a:t>
            </a:r>
            <a:r>
              <a:rPr lang="el-GR" dirty="0"/>
              <a:t>περιέχεται σε κύλινδρο με έμβολο που έχει επιφάνεια 0,04 </a:t>
            </a:r>
            <a:r>
              <a:rPr lang="en-US" dirty="0"/>
              <a:t>(m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l-GR" dirty="0"/>
              <a:t>. Εάν η τοπική πίεση  είναι 0,97 </a:t>
            </a:r>
            <a:r>
              <a:rPr lang="en-US" dirty="0"/>
              <a:t>x 10 </a:t>
            </a:r>
            <a:r>
              <a:rPr lang="en-US" baseline="30000" dirty="0"/>
              <a:t>5</a:t>
            </a:r>
            <a:r>
              <a:rPr lang="en-US" dirty="0"/>
              <a:t> (Pa) </a:t>
            </a:r>
            <a:r>
              <a:rPr lang="el-GR" dirty="0"/>
              <a:t>, να υπολογιστεί η πίεση στο εσωτερικό του κυλίνδρου.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45" y="1852612"/>
            <a:ext cx="4733925" cy="2543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38800" y="297484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8912" y="2474975"/>
                <a:ext cx="2107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𝑎𝑡𝑚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" y="2474975"/>
                <a:ext cx="210737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4046" t="-28889" r="-289" b="-5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546284" y="2613474"/>
            <a:ext cx="8918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6954" y="3438144"/>
            <a:ext cx="6318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76778" y="3145166"/>
                <a:ext cx="3814314" cy="5225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𝑎𝑡𝑚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𝑎𝑡𝑚</m:t>
                        </m:r>
                      </m:sub>
                    </m:sSub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778" y="3145166"/>
                <a:ext cx="3814314" cy="522515"/>
              </a:xfrm>
              <a:prstGeom prst="rect">
                <a:avLst/>
              </a:prstGeom>
              <a:blipFill rotWithShape="0">
                <a:blip r:embed="rId4"/>
                <a:stretch>
                  <a:fillRect t="-3488" b="-197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14" idx="3"/>
          </p:cNvCxnSpPr>
          <p:nvPr/>
        </p:nvCxnSpPr>
        <p:spPr>
          <a:xfrm flipV="1">
            <a:off x="4891092" y="3406423"/>
            <a:ext cx="74161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06954" y="4632960"/>
            <a:ext cx="631830" cy="1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21664" y="4505113"/>
                <a:ext cx="7002366" cy="546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=0,97∙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9,81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𝑠𝑒𝑐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0,04 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=1,117 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/>
                  <a:t> (Pa) = 1,117 (bar)</a:t>
                </a:r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664" y="4505113"/>
                <a:ext cx="7002366" cy="546368"/>
              </a:xfrm>
              <a:prstGeom prst="rect">
                <a:avLst/>
              </a:prstGeom>
              <a:blipFill rotWithShape="0">
                <a:blip r:embed="rId5"/>
                <a:stretch>
                  <a:fillRect r="-1131" b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4972B749-09DB-4568-AFE4-294EC5F7BC42}"/>
              </a:ext>
            </a:extLst>
          </p:cNvPr>
          <p:cNvSpPr/>
          <p:nvPr/>
        </p:nvSpPr>
        <p:spPr>
          <a:xfrm>
            <a:off x="3173143" y="6261913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95521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16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55722" y="11099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3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55722" y="682752"/>
            <a:ext cx="8802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ένα δοχείο περιέχονται 4</a:t>
            </a:r>
            <a:r>
              <a:rPr lang="en-US" dirty="0"/>
              <a:t>(kg) </a:t>
            </a:r>
            <a:r>
              <a:rPr lang="el-GR" dirty="0"/>
              <a:t>οξυγόνου σε πίεση 12 </a:t>
            </a:r>
            <a:r>
              <a:rPr lang="en-US" dirty="0"/>
              <a:t>bar. </a:t>
            </a:r>
            <a:r>
              <a:rPr lang="el-GR" dirty="0"/>
              <a:t>Εάν ο όγκος του δοχείου  είναι 0,5 (</a:t>
            </a:r>
            <a:r>
              <a:rPr lang="en-US" dirty="0"/>
              <a:t>m</a:t>
            </a:r>
            <a:r>
              <a:rPr lang="en-US" baseline="30000" dirty="0"/>
              <a:t>3</a:t>
            </a:r>
            <a:r>
              <a:rPr lang="en-US" dirty="0"/>
              <a:t>) </a:t>
            </a:r>
            <a:r>
              <a:rPr lang="el-GR" dirty="0"/>
              <a:t>να υπολογιστεί ο ειδικός όγκος του συστήματος και η θερμοκρασία του σε </a:t>
            </a:r>
            <a:r>
              <a:rPr lang="en-US" dirty="0"/>
              <a:t>( </a:t>
            </a:r>
            <a:r>
              <a:rPr lang="en-US" baseline="30000" dirty="0"/>
              <a:t>0</a:t>
            </a:r>
            <a:r>
              <a:rPr lang="en-US" dirty="0"/>
              <a:t>C</a:t>
            </a:r>
            <a:r>
              <a:rPr lang="el-GR" dirty="0"/>
              <a:t> </a:t>
            </a:r>
            <a:r>
              <a:rPr lang="en-US" dirty="0"/>
              <a:t>).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5722" y="1439918"/>
            <a:ext cx="756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u="sng" dirty="0"/>
              <a:t>Λύση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5722" y="1878567"/>
                <a:ext cx="6362070" cy="61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 </a:t>
                </a:r>
                <a:r>
                  <a:rPr lang="el-GR" dirty="0"/>
                  <a:t>Ειδικός όγκος </a:t>
                </a:r>
                <a:r>
                  <a:rPr lang="el-GR" sz="2000" dirty="0"/>
                  <a:t>:  </a:t>
                </a:r>
                <a14:m>
                  <m:oMath xmlns:m="http://schemas.openxmlformats.org/officeDocument/2006/math"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𝜐</m:t>
                    </m:r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0,5 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 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0,125 (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22" y="1878567"/>
                <a:ext cx="6362070" cy="612155"/>
              </a:xfrm>
              <a:prstGeom prst="rect">
                <a:avLst/>
              </a:prstGeom>
              <a:blipFill rotWithShape="0">
                <a:blip r:embed="rId2"/>
                <a:stretch>
                  <a:fillRect l="-76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55722" y="2723275"/>
            <a:ext cx="3935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- Θερμοκρασία : εφαρμόζεται η Κ.Ε.Ι.Α.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09461" y="2638023"/>
                <a:ext cx="3072384" cy="5380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l-GR" sz="2000" dirty="0"/>
                  <a:t>υ =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461" y="2638023"/>
                <a:ext cx="3072384" cy="538032"/>
              </a:xfrm>
              <a:prstGeom prst="rect">
                <a:avLst/>
              </a:prstGeom>
              <a:blipFill rotWithShape="0">
                <a:blip r:embed="rId3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9" idx="3"/>
            <a:endCxn id="11" idx="1"/>
          </p:cNvCxnSpPr>
          <p:nvPr/>
        </p:nvCxnSpPr>
        <p:spPr>
          <a:xfrm flipV="1">
            <a:off x="4291584" y="2907039"/>
            <a:ext cx="817877" cy="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3066" y="3536682"/>
            <a:ext cx="301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Από ΠΙΝΑΚΑ 2 – ΜΕΡΟΣ 8</a:t>
            </a:r>
            <a:r>
              <a:rPr lang="el-GR" baseline="30000" dirty="0"/>
              <a:t>ο</a:t>
            </a:r>
            <a:r>
              <a:rPr lang="el-GR" dirty="0"/>
              <a:t> –Α 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31466" y="3721348"/>
            <a:ext cx="9875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419018" y="3450157"/>
                <a:ext cx="3340273" cy="5804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sz="2000" dirty="0"/>
                  <a:t>=262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 sz="2000" dirty="0"/>
                      <m:t>262 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018" y="3450157"/>
                <a:ext cx="3340273" cy="580480"/>
              </a:xfrm>
              <a:prstGeom prst="rect">
                <a:avLst/>
              </a:prstGeom>
              <a:blipFill rotWithShape="0">
                <a:blip r:embed="rId4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1157" y="4093156"/>
                <a:ext cx="4453270" cy="3918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12 (bar) = 12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=1200∙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157" y="4093156"/>
                <a:ext cx="4453270" cy="391839"/>
              </a:xfrm>
              <a:prstGeom prst="rect">
                <a:avLst/>
              </a:prstGeom>
              <a:blipFill rotWithShape="0">
                <a:blip r:embed="rId5"/>
                <a:stretch>
                  <a:fillRect l="-1918" t="-4615" r="-3014" b="-2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33802" y="4534755"/>
                <a:ext cx="4812792" cy="90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1200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0,125 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262 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dirty="0"/>
                  <a:t> = 572,52 (K)</a:t>
                </a:r>
                <a:endParaRPr lang="el-GR" sz="20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02" y="4534755"/>
                <a:ext cx="4812792" cy="906017"/>
              </a:xfrm>
              <a:prstGeom prst="rect">
                <a:avLst/>
              </a:prstGeom>
              <a:blipFill rotWithShape="0">
                <a:blip r:embed="rId6"/>
                <a:stretch>
                  <a:fillRect r="-3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55722" y="5681472"/>
            <a:ext cx="247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Θερμοκρασία σε </a:t>
            </a:r>
            <a:r>
              <a:rPr lang="en-US" dirty="0"/>
              <a:t>( </a:t>
            </a:r>
            <a:r>
              <a:rPr lang="en-US" baseline="30000" dirty="0"/>
              <a:t>0</a:t>
            </a:r>
            <a:r>
              <a:rPr lang="en-US" dirty="0"/>
              <a:t>C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86556" y="5730380"/>
                <a:ext cx="5072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Τ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572,52 −273,15</m:t>
                          </m:r>
                        </m:e>
                      </m:d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=299,37</m:t>
                      </m:r>
                      <m:r>
                        <m:rPr>
                          <m:nor/>
                        </m:rPr>
                        <a:rPr lang="en-US" dirty="0"/>
                        <m:t>( </m:t>
                      </m:r>
                      <m:r>
                        <m:rPr>
                          <m:nor/>
                        </m:rPr>
                        <a:rPr lang="en-US" baseline="30000" dirty="0"/>
                        <m:t>0</m:t>
                      </m:r>
                      <m:r>
                        <m:rPr>
                          <m:nor/>
                        </m:rPr>
                        <a:rPr lang="en-US" dirty="0"/>
                        <m:t>C</m:t>
                      </m:r>
                      <m:r>
                        <m:rPr>
                          <m:nor/>
                        </m:rPr>
                        <a:rPr lang="el-GR" dirty="0"/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)</m:t>
                      </m:r>
                      <m:r>
                        <m:rPr>
                          <m:nor/>
                        </m:rPr>
                        <a:rPr lang="el-GR" b="0" i="0" dirty="0" smtClean="0"/>
                        <m:t> </m:t>
                      </m:r>
                      <m:r>
                        <a:rPr lang="el-GR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≅300</m:t>
                      </m:r>
                      <m:r>
                        <m:rPr>
                          <m:nor/>
                        </m:rPr>
                        <a:rPr lang="el-GR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( </m:t>
                      </m:r>
                      <m:r>
                        <m:rPr>
                          <m:nor/>
                        </m:rPr>
                        <a:rPr lang="en-US" baseline="30000" dirty="0"/>
                        <m:t>0</m:t>
                      </m:r>
                      <m:r>
                        <m:rPr>
                          <m:nor/>
                        </m:rPr>
                        <a:rPr lang="en-US" dirty="0"/>
                        <m:t>C</m:t>
                      </m:r>
                      <m:r>
                        <m:rPr>
                          <m:nor/>
                        </m:rPr>
                        <a:rPr lang="el-GR" dirty="0"/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56" y="5730380"/>
                <a:ext cx="5072735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601" t="-2222" r="-1082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273EB0A9-5303-4774-9FE0-D4A5C8ADBCF9}"/>
              </a:ext>
            </a:extLst>
          </p:cNvPr>
          <p:cNvSpPr/>
          <p:nvPr/>
        </p:nvSpPr>
        <p:spPr>
          <a:xfrm>
            <a:off x="3062346" y="62969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3668316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841248" y="451104"/>
            <a:ext cx="33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4</a:t>
            </a:r>
            <a:r>
              <a:rPr lang="el-GR" u="sng" dirty="0"/>
              <a:t>  </a:t>
            </a:r>
            <a:r>
              <a:rPr lang="el-GR" dirty="0"/>
              <a:t>(χρήση πίνακα)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1248" y="1219200"/>
            <a:ext cx="900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Ποσότητα 10 </a:t>
            </a:r>
            <a:r>
              <a:rPr lang="en-US" dirty="0" err="1"/>
              <a:t>kp</a:t>
            </a:r>
            <a:r>
              <a:rPr lang="el-GR" dirty="0"/>
              <a:t> αζώτου έχουν εσωτερική ενέργεια 1800</a:t>
            </a:r>
            <a:r>
              <a:rPr lang="en-US" dirty="0"/>
              <a:t> kcal.</a:t>
            </a:r>
            <a:r>
              <a:rPr lang="el-GR" dirty="0"/>
              <a:t> Ποια η θερμοκρασία και η ενθαλπία 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480" y="2168638"/>
            <a:ext cx="341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Πίνακας 3</a:t>
            </a:r>
            <a:r>
              <a:rPr lang="el-GR" b="1" u="sng" baseline="30000" dirty="0"/>
              <a:t>α</a:t>
            </a:r>
            <a:r>
              <a:rPr lang="el-GR" b="1" u="sng" dirty="0"/>
              <a:t> – ΜΕΡΟΣ Α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71" y="3051263"/>
            <a:ext cx="2952750" cy="21717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29101" y="5454780"/>
                <a:ext cx="2564035" cy="518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Ζ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Ε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01" y="5454780"/>
                <a:ext cx="2564035" cy="518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06240" y="3107492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Γραμμική παρεμβολή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994577" y="5501245"/>
                <a:ext cx="2202846" cy="5201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577" y="5501245"/>
                <a:ext cx="2202846" cy="5201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875" y="2865203"/>
            <a:ext cx="3219450" cy="25717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053721" y="5390873"/>
                <a:ext cx="359483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721" y="5390873"/>
                <a:ext cx="3594830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441381" y="5743530"/>
            <a:ext cx="519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7536" y="2854801"/>
            <a:ext cx="1188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D8EF97BA-EAC7-4053-A8F3-264C21E4F097}"/>
              </a:ext>
            </a:extLst>
          </p:cNvPr>
          <p:cNvSpPr/>
          <p:nvPr/>
        </p:nvSpPr>
        <p:spPr>
          <a:xfrm>
            <a:off x="2993136" y="6383338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067400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18</a:t>
            </a:fld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755904" y="560832"/>
            <a:ext cx="157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Λύση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12787"/>
              </p:ext>
            </p:extLst>
          </p:nvPr>
        </p:nvGraphicFramePr>
        <p:xfrm>
          <a:off x="948626" y="1060704"/>
          <a:ext cx="5183950" cy="2438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4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1200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175,71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239,640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Τ</a:t>
                      </a:r>
                      <a:r>
                        <a:rPr lang="el-GR" sz="1400" baseline="-25000" dirty="0">
                          <a:solidFill>
                            <a:srgbClr val="FF0000"/>
                          </a:solidFill>
                          <a:effectLst/>
                        </a:rPr>
                        <a:t>Χ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180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</a:rPr>
                        <a:t>h</a:t>
                      </a:r>
                      <a:r>
                        <a:rPr lang="en-US" sz="1400" baseline="-25000" dirty="0" err="1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1400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220,00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297,86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8544" y="3951177"/>
                <a:ext cx="6747873" cy="414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T</a:t>
                </a:r>
                <a:r>
                  <a:rPr lang="en-US" baseline="-25000" dirty="0"/>
                  <a:t>X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1200+ </m:t>
                    </m:r>
                    <m:f>
                      <m:f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1400 −1200</m:t>
                        </m:r>
                      </m:num>
                      <m:den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220,00 −175,71</m:t>
                        </m:r>
                      </m:den>
                    </m:f>
                    <m:r>
                      <a:rPr lang="el-G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180 −175,71</m:t>
                        </m:r>
                      </m:e>
                    </m:d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=1219,37 ≅1220 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Κ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44" y="3951177"/>
                <a:ext cx="6747873" cy="414409"/>
              </a:xfrm>
              <a:prstGeom prst="rect">
                <a:avLst/>
              </a:prstGeom>
              <a:blipFill rotWithShape="0">
                <a:blip r:embed="rId2"/>
                <a:stretch>
                  <a:fillRect l="-1355" t="-4412" r="-723" b="-161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8544" y="4976157"/>
                <a:ext cx="7296912" cy="506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h</a:t>
                </a:r>
                <a:r>
                  <a:rPr lang="en-US" baseline="-25000" dirty="0" err="1"/>
                  <a:t>X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39,64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297,86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 −2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39,64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220,00 −175,71</m:t>
                        </m:r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180 −175,71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45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147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l-GR" dirty="0"/>
                  <a:t>k</a:t>
                </a:r>
                <a:r>
                  <a:rPr lang="en-US" dirty="0"/>
                  <a:t>cal / kp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44" y="4976157"/>
                <a:ext cx="7296912" cy="506742"/>
              </a:xfrm>
              <a:prstGeom prst="rect">
                <a:avLst/>
              </a:prstGeom>
              <a:blipFill rotWithShape="0">
                <a:blip r:embed="rId3"/>
                <a:stretch>
                  <a:fillRect l="-668" b="-36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CD9D46C-A8E3-44EA-9678-F971B0E3CDFD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3835999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19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90232" y="123182"/>
            <a:ext cx="168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5</a:t>
            </a:r>
            <a:r>
              <a:rPr lang="el-GR" u="sng" dirty="0"/>
              <a:t>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36448" y="829056"/>
            <a:ext cx="9509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ένα ανοικτό σύστημα θερμαίνεται αέρας  από θερμοκρασία 27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r>
              <a:rPr lang="el-GR" dirty="0"/>
              <a:t>σε θερμοκρασία  127 ( </a:t>
            </a:r>
            <a:r>
              <a:rPr lang="en-US" baseline="30000" dirty="0"/>
              <a:t>0</a:t>
            </a:r>
            <a:r>
              <a:rPr lang="en-US" dirty="0"/>
              <a:t>C)</a:t>
            </a:r>
            <a:r>
              <a:rPr lang="el-GR" dirty="0"/>
              <a:t>. </a:t>
            </a:r>
            <a:endParaRPr lang="en-US" dirty="0"/>
          </a:p>
          <a:p>
            <a:endParaRPr lang="en-US" dirty="0"/>
          </a:p>
          <a:p>
            <a:r>
              <a:rPr lang="el-GR" dirty="0"/>
              <a:t>Η ταχύτητα στην είσοδο είναι 1 (</a:t>
            </a:r>
            <a:r>
              <a:rPr lang="en-US" dirty="0"/>
              <a:t>m/sec)  </a:t>
            </a:r>
            <a:r>
              <a:rPr lang="el-GR" dirty="0"/>
              <a:t>και στην έξοδο</a:t>
            </a:r>
            <a:r>
              <a:rPr lang="en-US" dirty="0"/>
              <a:t> </a:t>
            </a:r>
            <a:r>
              <a:rPr lang="el-GR" dirty="0"/>
              <a:t>είναι  4 </a:t>
            </a:r>
            <a:r>
              <a:rPr lang="en-US" dirty="0"/>
              <a:t>(m/sec)</a:t>
            </a:r>
            <a:r>
              <a:rPr lang="el-GR" dirty="0"/>
              <a:t>. Τα κέντρα της διατομής εισόδου και εξόδου απέχουν από το σύστημα αναφοράς </a:t>
            </a:r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l-GR" dirty="0"/>
              <a:t> </a:t>
            </a:r>
            <a:r>
              <a:rPr lang="en-US" dirty="0"/>
              <a:t>= 0,5 (m) </a:t>
            </a:r>
            <a:r>
              <a:rPr lang="el-GR" dirty="0"/>
              <a:t>και </a:t>
            </a:r>
            <a:r>
              <a:rPr lang="en-US" dirty="0"/>
              <a:t> z</a:t>
            </a:r>
            <a:r>
              <a:rPr lang="en-US" baseline="-25000" dirty="0"/>
              <a:t>2</a:t>
            </a:r>
            <a:r>
              <a:rPr lang="en-US" dirty="0"/>
              <a:t> = 1,45 (m)</a:t>
            </a:r>
            <a:r>
              <a:rPr lang="el-GR" dirty="0"/>
              <a:t> αντιστοίχως.</a:t>
            </a:r>
          </a:p>
          <a:p>
            <a:r>
              <a:rPr lang="el-GR" dirty="0"/>
              <a:t> </a:t>
            </a:r>
          </a:p>
          <a:p>
            <a:r>
              <a:rPr lang="el-GR" dirty="0"/>
              <a:t>α. Να υπολογιστεί  το τεχνικό έργο  που προσφέρεται στο σύστημα</a:t>
            </a:r>
          </a:p>
          <a:p>
            <a:endParaRPr lang="el-GR" dirty="0"/>
          </a:p>
          <a:p>
            <a:r>
              <a:rPr lang="el-GR" dirty="0"/>
              <a:t>β. Να υπολογιστεί η ισχύς του μηχανήματος εάν η παροχή του αέρα είναι 50 (</a:t>
            </a:r>
            <a:r>
              <a:rPr lang="en-US" dirty="0"/>
              <a:t>kg / h).</a:t>
            </a:r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D6569B80-7FC6-4EAF-8431-3EE384F31777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3738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5980" y="646771"/>
            <a:ext cx="278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ΓΕΝΙΚΑ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</a:t>
            </a:fld>
            <a:endParaRPr lang="el-GR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2326286-75B6-4C45-AE5F-85D027F3C902}"/>
              </a:ext>
            </a:extLst>
          </p:cNvPr>
          <p:cNvSpPr/>
          <p:nvPr/>
        </p:nvSpPr>
        <p:spPr>
          <a:xfrm>
            <a:off x="3252187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3975831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136" cy="561467"/>
          </a:xfrm>
        </p:spPr>
        <p:txBody>
          <a:bodyPr>
            <a:normAutofit/>
          </a:bodyPr>
          <a:lstStyle/>
          <a:p>
            <a:r>
              <a:rPr lang="el-GR" sz="2800" b="1" u="sng" dirty="0"/>
              <a:t>Λύση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20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3858" y="1104232"/>
                <a:ext cx="54821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8" y="1104232"/>
                <a:ext cx="5482142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10300" y="1225034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3858" y="1933773"/>
                <a:ext cx="2700842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>
                            <a:latin typeface="Cambria Math" panose="02040503050406030204" pitchFamily="18" charset="0"/>
                          </a:rPr>
                          <m:t>− </m:t>
                        </m:r>
                        <m:sSubSup>
                          <m:sSub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7,5 (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r>
                  <a:rPr lang="en-US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8" y="1933773"/>
                <a:ext cx="2700842" cy="7998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13858" y="2518375"/>
                <a:ext cx="2980242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9,32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J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dirty="0"/>
                  <a:t>)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8" y="2518375"/>
                <a:ext cx="2980242" cy="7998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26557" y="3200061"/>
            <a:ext cx="323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Υπολογισμός τιμών ενθαλπίας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9259" y="3602932"/>
                <a:ext cx="34076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=(27+273,15)</m:t>
                    </m:r>
                  </m:oMath>
                </a14:m>
                <a:r>
                  <a:rPr lang="el-GR" dirty="0"/>
                  <a:t>   = 300,15 (Κ)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59" y="3602932"/>
                <a:ext cx="3407601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197" r="-1610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39259" y="4061560"/>
                <a:ext cx="35821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27+273,15)</m:t>
                    </m:r>
                  </m:oMath>
                </a14:m>
                <a:r>
                  <a:rPr lang="el-GR" dirty="0"/>
                  <a:t> = 400,15 (Κ)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59" y="4061560"/>
                <a:ext cx="3582199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3685" y="3439210"/>
                <a:ext cx="206851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=0,0362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685" y="3439210"/>
                <a:ext cx="2068515" cy="6223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822216" y="3988424"/>
                <a:ext cx="225850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207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216" y="3988424"/>
                <a:ext cx="2258502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221577" y="3752177"/>
            <a:ext cx="309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Από ΠΙΝΑΚΑ 3</a:t>
            </a:r>
            <a:r>
              <a:rPr lang="el-GR" u="sng" baseline="30000" dirty="0"/>
              <a:t>α</a:t>
            </a:r>
            <a:r>
              <a:rPr lang="el-GR" u="sng" dirty="0"/>
              <a:t> ΜΕΡΟΣ 8</a:t>
            </a:r>
            <a:r>
              <a:rPr lang="el-GR" u="sng" baseline="30000" dirty="0"/>
              <a:t>ο</a:t>
            </a:r>
            <a:r>
              <a:rPr lang="el-GR" u="sng" dirty="0"/>
              <a:t>  Α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009282" y="4121509"/>
            <a:ext cx="35233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47496" y="3506881"/>
            <a:ext cx="0" cy="122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3858" y="5338762"/>
            <a:ext cx="252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Τιμές ενθαλπίας στο Δ.Σ.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463199" y="4981420"/>
                <a:ext cx="457073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=0,0362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4,1868=0,151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199" y="4981420"/>
                <a:ext cx="4570738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463199" y="5651931"/>
                <a:ext cx="483254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=24,207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4,1868=101,349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199" y="5651931"/>
                <a:ext cx="4832540" cy="7146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61880EB4-A322-4BA2-8B4E-9A3ADBB9DAB0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255422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355"/>
          </a:xfrm>
        </p:spPr>
        <p:txBody>
          <a:bodyPr>
            <a:normAutofit fontScale="90000"/>
          </a:bodyPr>
          <a:lstStyle/>
          <a:p>
            <a:r>
              <a:rPr lang="el-GR" sz="2800" b="1" u="sng" dirty="0">
                <a:latin typeface="+mn-lt"/>
              </a:rPr>
              <a:t>Λύση</a:t>
            </a:r>
            <a:r>
              <a:rPr lang="en-US" sz="2800" b="1" u="sng" dirty="0"/>
              <a:t> </a:t>
            </a:r>
            <a:r>
              <a:rPr lang="en-US" sz="2200" b="1" u="sng" dirty="0">
                <a:latin typeface="+mn-lt"/>
              </a:rPr>
              <a:t>(</a:t>
            </a:r>
            <a:r>
              <a:rPr lang="el-GR" sz="2200" b="1" u="sng" dirty="0">
                <a:latin typeface="+mn-lt"/>
              </a:rPr>
              <a:t>συνέχεια)</a:t>
            </a:r>
            <a:endParaRPr lang="el-GR" sz="2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21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56" y="792480"/>
                <a:ext cx="54821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56" y="792480"/>
                <a:ext cx="5482142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1457" y="1564292"/>
                <a:ext cx="51796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101,349</m:t>
                            </m:r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0,151</m:t>
                            </m:r>
                          </m:e>
                        </m:d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b="0" i="0" smtClean="0">
                        <a:latin typeface="Cambria Math" panose="02040503050406030204" pitchFamily="18" charset="0"/>
                      </a:rPr>
                      <m:t>[7,5 </m:t>
                    </m:r>
                    <m:r>
                      <a:rPr lang="el-GR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l-GR" dirty="0"/>
                  <a:t>9,32]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l-G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7" y="1564292"/>
                <a:ext cx="5179688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58635" y="193362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635" y="1933624"/>
                <a:ext cx="774058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79890" y="193362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890" y="1933624"/>
                <a:ext cx="774058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079890" y="1933624"/>
            <a:ext cx="7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79890" y="1933623"/>
            <a:ext cx="0" cy="714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079890" y="2648306"/>
            <a:ext cx="774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53948" y="1933623"/>
            <a:ext cx="0" cy="714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54752" y="1564292"/>
            <a:ext cx="6463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254752" y="1564292"/>
            <a:ext cx="0" cy="369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54752" y="1933623"/>
            <a:ext cx="6463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901145" y="1564292"/>
            <a:ext cx="0" cy="369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</p:cNvCxnSpPr>
          <p:nvPr/>
        </p:nvCxnSpPr>
        <p:spPr>
          <a:xfrm flipV="1">
            <a:off x="4853948" y="1933623"/>
            <a:ext cx="620260" cy="35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164078" y="2112294"/>
            <a:ext cx="505202" cy="399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628005" y="229096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005" y="2290964"/>
                <a:ext cx="774058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297566" y="1419949"/>
                <a:ext cx="22644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=101,214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566" y="1419949"/>
                <a:ext cx="2264466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6402063" y="1034274"/>
            <a:ext cx="0" cy="1879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402063" y="1840992"/>
            <a:ext cx="657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1457" y="3669792"/>
            <a:ext cx="1107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/>
              <a:t>ΙΣΧΥΣ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92456" y="4504131"/>
                <a:ext cx="754039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3600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−101,214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=−1,406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56" y="4504131"/>
                <a:ext cx="7540398" cy="62235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Ορθογώνιο 24">
            <a:extLst>
              <a:ext uri="{FF2B5EF4-FFF2-40B4-BE49-F238E27FC236}">
                <a16:creationId xmlns:a16="http://schemas.microsoft.com/office/drawing/2014/main" id="{707FB272-2840-4706-B795-12F52CE1DFCB}"/>
              </a:ext>
            </a:extLst>
          </p:cNvPr>
          <p:cNvSpPr/>
          <p:nvPr/>
        </p:nvSpPr>
        <p:spPr>
          <a:xfrm>
            <a:off x="3261920" y="643553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384723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22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80504" y="196334"/>
            <a:ext cx="1861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</a:t>
            </a:r>
            <a:r>
              <a:rPr lang="en-US" b="1" u="sng" dirty="0"/>
              <a:t> 5 </a:t>
            </a:r>
            <a:r>
              <a:rPr lang="el-GR" b="1" u="sng" dirty="0"/>
              <a:t>β</a:t>
            </a:r>
            <a:r>
              <a:rPr lang="el-GR" u="sng" dirty="0"/>
              <a:t>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472440" y="1987296"/>
            <a:ext cx="9509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ένα ανοικτό σύστημα θερμαίνεται αέρας  από θερμοκρασία 27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r>
              <a:rPr lang="el-GR" dirty="0"/>
              <a:t>σε θερμοκρασία  127 ( </a:t>
            </a:r>
            <a:r>
              <a:rPr lang="en-US" baseline="30000" dirty="0"/>
              <a:t>0</a:t>
            </a:r>
            <a:r>
              <a:rPr lang="en-US" dirty="0"/>
              <a:t>C)</a:t>
            </a:r>
            <a:r>
              <a:rPr lang="el-GR" dirty="0"/>
              <a:t>. </a:t>
            </a:r>
            <a:endParaRPr lang="en-US" dirty="0"/>
          </a:p>
          <a:p>
            <a:endParaRPr lang="en-US" dirty="0"/>
          </a:p>
          <a:p>
            <a:r>
              <a:rPr lang="el-GR" dirty="0"/>
              <a:t>Η ταχύτητα στην είσοδο είναι 1 (</a:t>
            </a:r>
            <a:r>
              <a:rPr lang="en-US" dirty="0"/>
              <a:t>m/sec)  </a:t>
            </a:r>
            <a:r>
              <a:rPr lang="el-GR" dirty="0"/>
              <a:t>και στην έξοδο</a:t>
            </a:r>
            <a:r>
              <a:rPr lang="en-US" dirty="0"/>
              <a:t> </a:t>
            </a:r>
            <a:r>
              <a:rPr lang="el-GR" dirty="0"/>
              <a:t>είναι  4 </a:t>
            </a:r>
            <a:r>
              <a:rPr lang="en-US" dirty="0"/>
              <a:t>(m/sec)</a:t>
            </a:r>
            <a:r>
              <a:rPr lang="el-GR" dirty="0"/>
              <a:t>. Τα κέντρα της διατομής εισόδου και εξόδου απέχουν από το σύστημα αναφοράς </a:t>
            </a:r>
            <a:r>
              <a:rPr lang="en-US" dirty="0"/>
              <a:t>z</a:t>
            </a:r>
            <a:r>
              <a:rPr lang="en-US" baseline="-25000" dirty="0"/>
              <a:t>1</a:t>
            </a:r>
            <a:r>
              <a:rPr lang="el-GR" dirty="0"/>
              <a:t> </a:t>
            </a:r>
            <a:r>
              <a:rPr lang="en-US" dirty="0"/>
              <a:t>= 0,5 (m) </a:t>
            </a:r>
            <a:r>
              <a:rPr lang="el-GR" dirty="0"/>
              <a:t>και </a:t>
            </a:r>
            <a:r>
              <a:rPr lang="en-US" dirty="0"/>
              <a:t> z</a:t>
            </a:r>
            <a:r>
              <a:rPr lang="en-US" baseline="-25000" dirty="0"/>
              <a:t>2</a:t>
            </a:r>
            <a:r>
              <a:rPr lang="en-US" dirty="0"/>
              <a:t> = 1,45 (m)</a:t>
            </a:r>
            <a:r>
              <a:rPr lang="el-GR" dirty="0"/>
              <a:t> αντιστοίχως.</a:t>
            </a:r>
          </a:p>
          <a:p>
            <a:r>
              <a:rPr lang="el-GR" dirty="0"/>
              <a:t> </a:t>
            </a:r>
          </a:p>
          <a:p>
            <a:r>
              <a:rPr lang="el-GR" dirty="0"/>
              <a:t>α. Να υπολογιστεί  το τεχνικό έργο  που προσφέρεται στο σύστημα</a:t>
            </a:r>
          </a:p>
          <a:p>
            <a:endParaRPr lang="el-GR" dirty="0"/>
          </a:p>
          <a:p>
            <a:r>
              <a:rPr lang="el-GR" dirty="0"/>
              <a:t>β. Να υπολογιστεί η ισχύς του μηχανήματος εάν η παροχή του αέρα είναι 50 (</a:t>
            </a:r>
            <a:r>
              <a:rPr lang="en-US" dirty="0" err="1"/>
              <a:t>kp</a:t>
            </a:r>
            <a:r>
              <a:rPr lang="en-US" dirty="0"/>
              <a:t> / h).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890016" y="1024128"/>
            <a:ext cx="440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/>
              <a:t>Να λυθεί στο Τεχνικό σύστημα μονάδων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B133CE3-F4EA-4331-8C60-669D221043F9}"/>
              </a:ext>
            </a:extLst>
          </p:cNvPr>
          <p:cNvSpPr/>
          <p:nvPr/>
        </p:nvSpPr>
        <p:spPr>
          <a:xfrm>
            <a:off x="3048000" y="62178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146953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23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48" y="406238"/>
            <a:ext cx="7070361" cy="177612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901184" y="1767840"/>
            <a:ext cx="1146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01184" y="1398508"/>
            <a:ext cx="1316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= 1 (</a:t>
            </a:r>
            <a:r>
              <a:rPr lang="en-US" dirty="0" err="1"/>
              <a:t>kp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7839456" y="636508"/>
            <a:ext cx="227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Όπου  </a:t>
            </a:r>
            <a:r>
              <a:rPr lang="en-US" dirty="0"/>
              <a:t>P = 1 (</a:t>
            </a:r>
            <a:r>
              <a:rPr lang="en-US" dirty="0" err="1"/>
              <a:t>kp</a:t>
            </a:r>
            <a:r>
              <a:rPr lang="en-US" dirty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96141" y="1529235"/>
                <a:ext cx="3418372" cy="5725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𝛿𝜐𝜈</m:t>
                              </m:r>
                            </m:sub>
                          </m:sSub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[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141" y="1529235"/>
                <a:ext cx="3418372" cy="5725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78408" y="2879433"/>
                <a:ext cx="6952865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−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=  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+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2879433"/>
                <a:ext cx="6952865" cy="5690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84" y="3716944"/>
            <a:ext cx="762000" cy="5429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9819" y="3673747"/>
            <a:ext cx="695325" cy="5905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5556" y="3731232"/>
            <a:ext cx="781050" cy="5143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1889" y="3678688"/>
            <a:ext cx="695325" cy="5905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2497" y="3629920"/>
            <a:ext cx="695325" cy="590550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4901184" y="3448435"/>
            <a:ext cx="1511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705600" y="3448435"/>
            <a:ext cx="12997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559551" y="3448435"/>
            <a:ext cx="347663" cy="282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962497" y="3448435"/>
            <a:ext cx="347662" cy="282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4" idx="0"/>
          </p:cNvCxnSpPr>
          <p:nvPr/>
        </p:nvCxnSpPr>
        <p:spPr>
          <a:xfrm flipH="1">
            <a:off x="1100884" y="3340608"/>
            <a:ext cx="118316" cy="376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140251" y="3372923"/>
            <a:ext cx="396916" cy="358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17" idx="0"/>
          </p:cNvCxnSpPr>
          <p:nvPr/>
        </p:nvCxnSpPr>
        <p:spPr>
          <a:xfrm flipH="1">
            <a:off x="3766081" y="3381937"/>
            <a:ext cx="79820" cy="349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7848" y="2328617"/>
            <a:ext cx="794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H </a:t>
            </a:r>
            <a:r>
              <a:rPr lang="el-GR" u="sng" dirty="0"/>
              <a:t>εξίσωση του 1</a:t>
            </a:r>
            <a:r>
              <a:rPr lang="el-GR" u="sng" baseline="30000" dirty="0"/>
              <a:t>ου</a:t>
            </a:r>
            <a:r>
              <a:rPr lang="el-GR" u="sng" dirty="0"/>
              <a:t> Θ.Α. για ανοικτά συστήματα γράφεται :</a:t>
            </a:r>
            <a:endParaRPr lang="en-US" u="sng" dirty="0"/>
          </a:p>
        </p:txBody>
      </p:sp>
      <p:sp>
        <p:nvSpPr>
          <p:cNvPr id="38" name="TextBox 37"/>
          <p:cNvSpPr txBox="1"/>
          <p:nvPr/>
        </p:nvSpPr>
        <p:spPr>
          <a:xfrm>
            <a:off x="383464" y="4547616"/>
            <a:ext cx="3225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1</a:t>
            </a:r>
            <a:r>
              <a:rPr lang="el-GR" u="sng" baseline="30000" dirty="0"/>
              <a:t>ο</a:t>
            </a:r>
            <a:r>
              <a:rPr lang="el-GR" u="sng" dirty="0"/>
              <a:t> : υπολογισμός θερμότητας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2217" y="2682213"/>
            <a:ext cx="69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(1) 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74455" y="2682213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(2)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86996" y="2659533"/>
            <a:ext cx="512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(3)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33382" y="2579641"/>
            <a:ext cx="529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(4)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88896" y="2563521"/>
            <a:ext cx="46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(5)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901184" y="2879433"/>
            <a:ext cx="13949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705600" y="2879433"/>
            <a:ext cx="12256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53440" y="3035808"/>
            <a:ext cx="628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19819" y="3035808"/>
            <a:ext cx="517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393983" y="3035808"/>
            <a:ext cx="903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7848" y="5340096"/>
                <a:ext cx="4261688" cy="846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Οι όροι (2) , (4) και (5) </a:t>
                </a:r>
              </a:p>
              <a:p>
                <a:r>
                  <a:rPr lang="el-GR" dirty="0"/>
                  <a:t>Πολλαπλασιάζονται επί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427 </m:t>
                        </m:r>
                      </m:den>
                    </m:f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𝑘𝑐𝑎𝑙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𝑘𝑝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000" dirty="0"/>
                  <a:t> 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48" y="5340096"/>
                <a:ext cx="4261688" cy="846450"/>
              </a:xfrm>
              <a:prstGeom prst="rect">
                <a:avLst/>
              </a:prstGeom>
              <a:blipFill rotWithShape="0">
                <a:blip r:embed="rId8"/>
                <a:stretch>
                  <a:fillRect l="-1288" t="-35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5474208" y="4547616"/>
            <a:ext cx="2607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/>
              <a:t>2</a:t>
            </a:r>
            <a:r>
              <a:rPr lang="el-GR" u="sng" baseline="30000" dirty="0"/>
              <a:t>ο</a:t>
            </a:r>
            <a:r>
              <a:rPr lang="el-GR" u="sng" dirty="0"/>
              <a:t> : υπολογισμός έργου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96206" y="5260362"/>
                <a:ext cx="4523232" cy="812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/>
                  <a:t>Οι όροι (1) , (3)  </a:t>
                </a:r>
              </a:p>
              <a:p>
                <a:r>
                  <a:rPr lang="el-GR" dirty="0"/>
                  <a:t>Πολλαπλασιάζονται επί </a:t>
                </a:r>
                <a14:m>
                  <m:oMath xmlns:m="http://schemas.openxmlformats.org/officeDocument/2006/math">
                    <m:r>
                      <a:rPr lang="el-GR" sz="2000" b="0" i="0" smtClean="0">
                        <a:latin typeface="Cambria Math" panose="02040503050406030204" pitchFamily="18" charset="0"/>
                      </a:rPr>
                      <m:t>  427 </m:t>
                    </m:r>
                    <m:r>
                      <a:rPr lang="el-GR" sz="200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𝑘𝑝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m:rPr>
                            <m:nor/>
                          </m:rPr>
                          <a:rPr lang="el-GR" sz="2000" dirty="0"/>
                          <m:t>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𝑘𝑐𝑎𝑙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000" dirty="0"/>
                  <a:t> </a:t>
                </a: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206" y="5260362"/>
                <a:ext cx="4523232" cy="812658"/>
              </a:xfrm>
              <a:prstGeom prst="rect">
                <a:avLst/>
              </a:prstGeom>
              <a:blipFill rotWithShape="0">
                <a:blip r:embed="rId9"/>
                <a:stretch>
                  <a:fillRect l="-1078" t="-4511" b="-30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Ορθογώνιο 43">
            <a:extLst>
              <a:ext uri="{FF2B5EF4-FFF2-40B4-BE49-F238E27FC236}">
                <a16:creationId xmlns:a16="http://schemas.microsoft.com/office/drawing/2014/main" id="{F3516F86-9F30-409E-A4EC-65A1EA8EBE2C}"/>
              </a:ext>
            </a:extLst>
          </p:cNvPr>
          <p:cNvSpPr/>
          <p:nvPr/>
        </p:nvSpPr>
        <p:spPr>
          <a:xfrm>
            <a:off x="3169920" y="640041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56259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04" y="176627"/>
            <a:ext cx="6047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ΚΛΕΙΣΤΟ ΣΥΣΤΗΜΑ</a:t>
            </a:r>
            <a:r>
              <a:rPr lang="en-US" sz="2400" b="1" u="sng" dirty="0"/>
              <a:t> </a:t>
            </a:r>
            <a:r>
              <a:rPr lang="el-GR" sz="2400" b="1" u="sng" dirty="0"/>
              <a:t> -  ΚΛΕΙΣΤΗ ΜΕΤΑΒΟΛΗ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304" y="751233"/>
            <a:ext cx="11127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Για ένα κλειστό σύστημα που υποβάλλεται σε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κυκλική διαδικασία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ο λόγος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μεταξύ του αλγεβρικού  αθροίσματος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των θερμικών ποσοτήτων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και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του αλγεβρικού  αθροίσματος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των ποσοτήτων έργου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u="sng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είναι σταθερός.</a:t>
            </a:r>
            <a:endParaRPr lang="el-GR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00722" y="780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645187" y="3303949"/>
                <a:ext cx="359657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=4,1868 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𝐾𝑐𝑎𝑙</m:t>
                          </m:r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187" y="3303949"/>
                <a:ext cx="3596578" cy="400110"/>
              </a:xfrm>
              <a:prstGeom prst="rect">
                <a:avLst/>
              </a:prstGeom>
              <a:blipFill rotWithShape="0">
                <a:blip r:embed="rId2"/>
                <a:stretch>
                  <a:fillRect t="-125758" r="-6441" b="-1893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787804" y="4544601"/>
            <a:ext cx="92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           1</a:t>
            </a:r>
            <a:r>
              <a:rPr lang="el-GR" sz="2000" baseline="30000" dirty="0"/>
              <a:t>ο</a:t>
            </a:r>
            <a:r>
              <a:rPr lang="el-GR" sz="2000" dirty="0"/>
              <a:t> ΘΕΡΜΟΔΥΝΑΜΙΚΟ ΑΞΙΩΜΑ για κλειστά συστήματα και κλειστή μεταβολή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-604877" y="5591858"/>
                <a:ext cx="10194926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𝜅𝛼𝜄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l-GR" sz="2000" i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4877" y="5591858"/>
                <a:ext cx="10194926" cy="78386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780586" y="4414148"/>
            <a:ext cx="1861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0586" y="4430319"/>
            <a:ext cx="0" cy="658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80586" y="5089089"/>
            <a:ext cx="1861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641600" y="4430319"/>
            <a:ext cx="0" cy="658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69653" y="4598276"/>
            <a:ext cx="7947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469653" y="4602491"/>
            <a:ext cx="0" cy="430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69653" y="5018249"/>
            <a:ext cx="7947648" cy="14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1417300" y="4598276"/>
            <a:ext cx="0" cy="419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641600" y="4775200"/>
            <a:ext cx="8280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8255" y="1671218"/>
                <a:ext cx="4114331" cy="10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f>
                                <m:fPr>
                                  <m:type m:val="skw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𝑘𝑐𝑎𝑙</m:t>
                                  </m:r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𝑘𝑝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f>
                                <m:fPr>
                                  <m:type m:val="skw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𝑘𝑝</m:t>
                                  </m:r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𝑘𝑝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𝜎𝜏𝛼𝜃𝜀𝜌</m:t>
                      </m:r>
                      <m:r>
                        <m:rPr>
                          <m:sty m:val="p"/>
                        </m:rPr>
                        <a:rPr lang="el-GR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type m:val="skw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55" y="1671218"/>
                <a:ext cx="4114331" cy="10416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78255" y="3287467"/>
            <a:ext cx="575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Θερμότητα 1000 (</a:t>
            </a:r>
            <a:r>
              <a:rPr lang="en-US" dirty="0" err="1"/>
              <a:t>cal</a:t>
            </a:r>
            <a:r>
              <a:rPr lang="en-US" dirty="0"/>
              <a:t>) </a:t>
            </a:r>
            <a:r>
              <a:rPr lang="el-GR" dirty="0"/>
              <a:t>μετατρέπεται σε έργο </a:t>
            </a:r>
            <a:r>
              <a:rPr lang="en-US" dirty="0"/>
              <a:t>427 (</a:t>
            </a:r>
            <a:r>
              <a:rPr lang="en-US" dirty="0" err="1"/>
              <a:t>kp.m</a:t>
            </a:r>
            <a:r>
              <a:rPr lang="en-US" dirty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73880" y="4430319"/>
                <a:ext cx="1499898" cy="658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subHide m:val="on"/>
                          <m:supHide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nary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∮"/>
                          <m:subHide m:val="on"/>
                          <m:supHide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880" y="4430319"/>
                <a:ext cx="1499898" cy="65877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3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5934" y="2190933"/>
                <a:ext cx="17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400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934" y="2190933"/>
                <a:ext cx="1762983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3460" r="-5882" b="-344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93079" y="1875434"/>
                <a:ext cx="50659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i="1" smtClean="0">
                          <a:latin typeface="Cambria Math" panose="02040503050406030204" pitchFamily="18" charset="0"/>
                        </a:rPr>
                        <m:t>𝛴</m:t>
                      </m:r>
                      <m:d>
                        <m:d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𝛼𝜆𝛾𝜀𝛽𝜌𝜄𝜅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𝛼𝜃𝜌𝜊𝜄𝜎𝜇𝛼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𝜋𝜊𝜎𝜊𝜏𝜂𝜏𝜔𝜈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𝜃𝜀𝜌𝜇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𝜏𝜂𝜏𝛼𝜍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079" y="1875434"/>
                <a:ext cx="5065938" cy="338554"/>
              </a:xfrm>
              <a:prstGeom prst="rect">
                <a:avLst/>
              </a:prstGeom>
              <a:blipFill rotWithShape="0">
                <a:blip r:embed="rId1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93079" y="2470737"/>
                <a:ext cx="446712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i="1" smtClean="0">
                          <a:latin typeface="Cambria Math" panose="02040503050406030204" pitchFamily="18" charset="0"/>
                        </a:rPr>
                        <m:t>𝛴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𝛼𝜆𝛾𝜀𝛽𝜌𝜄𝜅𝜊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𝛼𝜃𝜌𝜊𝜄𝜎𝜇𝛼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𝜋𝜊𝜎𝜊𝜏𝜂𝜏𝜔𝜈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𝜀𝜌𝛾𝜊𝜐</m:t>
                      </m:r>
                    </m:oMath>
                  </m:oMathPara>
                </a14:m>
                <a:endParaRPr lang="el-GR" sz="1600" i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079" y="2470737"/>
                <a:ext cx="4467120" cy="338554"/>
              </a:xfrm>
              <a:prstGeom prst="rect">
                <a:avLst/>
              </a:prstGeom>
              <a:blipFill rotWithShape="0"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4925934" y="2193769"/>
            <a:ext cx="1762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25934" y="2190933"/>
            <a:ext cx="0" cy="421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925934" y="2585866"/>
            <a:ext cx="1762983" cy="11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678209" y="2190934"/>
            <a:ext cx="10709" cy="406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997700" y="1875434"/>
            <a:ext cx="0" cy="933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997700" y="1875434"/>
            <a:ext cx="4864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997700" y="2809291"/>
            <a:ext cx="4864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11861800" y="1875434"/>
            <a:ext cx="0" cy="933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Ορθογώνιο 31">
            <a:extLst>
              <a:ext uri="{FF2B5EF4-FFF2-40B4-BE49-F238E27FC236}">
                <a16:creationId xmlns:a16="http://schemas.microsoft.com/office/drawing/2014/main" id="{6AA0FC1B-E5C9-4E1F-ABFB-017897DFB04E}"/>
              </a:ext>
            </a:extLst>
          </p:cNvPr>
          <p:cNvSpPr/>
          <p:nvPr/>
        </p:nvSpPr>
        <p:spPr>
          <a:xfrm>
            <a:off x="3252187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68121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1255" y="211203"/>
            <a:ext cx="5270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400" b="1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Κλειστό σύστημα – ανοικτή μεταβολή </a:t>
            </a:r>
            <a:endParaRPr lang="el-GR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436" y="950616"/>
            <a:ext cx="2231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Αρχική κατάσταση 1 :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99545" y="918241"/>
                <a:ext cx="16981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545" y="918241"/>
                <a:ext cx="1698126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97697" y="1586511"/>
                <a:ext cx="15018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697" y="1586511"/>
                <a:ext cx="1501821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72436" y="1586686"/>
            <a:ext cx="2298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Τελική κατάσταση 2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351108" y="3181485"/>
                <a:ext cx="2779714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51108" y="3181485"/>
                <a:ext cx="2779714" cy="413511"/>
              </a:xfrm>
              <a:prstGeom prst="rect">
                <a:avLst/>
              </a:prstGeom>
              <a:blipFill rotWithShape="0">
                <a:blip r:embed="rId4"/>
                <a:stretch>
                  <a:fillRect b="-44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7493548" y="2764075"/>
            <a:ext cx="0" cy="1390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863996" y="3461521"/>
            <a:ext cx="7426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830429" y="4826868"/>
                <a:ext cx="4715906" cy="413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 +(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429" y="4826868"/>
                <a:ext cx="4715906" cy="413511"/>
              </a:xfrm>
              <a:prstGeom prst="rect">
                <a:avLst/>
              </a:prstGeom>
              <a:blipFill rotWithShape="0">
                <a:blip r:embed="rId5"/>
                <a:stretch>
                  <a:fillRect t="-120588" b="-1823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602586" y="3235836"/>
                <a:ext cx="4554708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𝛫𝛪𝛮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𝛥𝛶𝛮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 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586" y="3235836"/>
                <a:ext cx="4554708" cy="381515"/>
              </a:xfrm>
              <a:prstGeom prst="rect">
                <a:avLst/>
              </a:prstGeom>
              <a:blipFill rotWithShape="0">
                <a:blip r:embed="rId6"/>
                <a:stretch>
                  <a:fillRect t="-116129" r="-5756" b="-180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1956" y="3688336"/>
                <a:ext cx="7590630" cy="4659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𝛫𝛪𝛮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𝛥𝛶𝛮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𝛸𝛨𝛭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𝛨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𝛬</m:t>
                                      </m:r>
                                    </m:num>
                                    <m:den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𝛭</m:t>
                                      </m:r>
                                    </m:den>
                                  </m:f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𝛢𝛤𝛮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 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6" y="3688336"/>
                <a:ext cx="7590630" cy="465961"/>
              </a:xfrm>
              <a:prstGeom prst="rect">
                <a:avLst/>
              </a:prstGeom>
              <a:blipFill rotWithShape="0">
                <a:blip r:embed="rId7"/>
                <a:stretch>
                  <a:fillRect t="-135526" r="-3133" b="-1894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7734148" y="3293943"/>
            <a:ext cx="4291584" cy="3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734148" y="3293943"/>
            <a:ext cx="0" cy="437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734148" y="3707473"/>
            <a:ext cx="4291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546335" y="4847946"/>
            <a:ext cx="310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/>
              <a:t>1</a:t>
            </a:r>
            <a:r>
              <a:rPr lang="el-GR" b="1" i="1" baseline="30000" dirty="0"/>
              <a:t>ο</a:t>
            </a:r>
            <a:r>
              <a:rPr lang="el-GR" b="1" i="1" dirty="0"/>
              <a:t> ΘΕΡΜΟΔΥΝΑΜΙΚΟ ΑΞΙΩΜΑ 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1891275" y="4690064"/>
            <a:ext cx="7764789" cy="20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891275" y="4715227"/>
            <a:ext cx="0" cy="54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873860" y="5242069"/>
            <a:ext cx="7764789" cy="3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638649" y="4710336"/>
            <a:ext cx="0" cy="54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025732" y="3293943"/>
            <a:ext cx="0" cy="413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58378" y="2665050"/>
            <a:ext cx="2935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Για μονάδα συστήματος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1340514" y="5796174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514" y="5796174"/>
                <a:ext cx="774058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197671" y="5789999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71" y="5789999"/>
                <a:ext cx="774058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5756254" y="5789999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254" y="5789999"/>
                <a:ext cx="774058" cy="7146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/>
          <p:cNvCxnSpPr>
            <a:endCxn id="72" idx="0"/>
          </p:cNvCxnSpPr>
          <p:nvPr/>
        </p:nvCxnSpPr>
        <p:spPr>
          <a:xfrm flipH="1">
            <a:off x="1727543" y="5217278"/>
            <a:ext cx="345743" cy="57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73" idx="0"/>
          </p:cNvCxnSpPr>
          <p:nvPr/>
        </p:nvCxnSpPr>
        <p:spPr>
          <a:xfrm flipH="1">
            <a:off x="4584700" y="5217278"/>
            <a:ext cx="88900" cy="572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74" idx="0"/>
          </p:cNvCxnSpPr>
          <p:nvPr/>
        </p:nvCxnSpPr>
        <p:spPr>
          <a:xfrm>
            <a:off x="5756254" y="5217278"/>
            <a:ext cx="387029" cy="572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922000" y="6356350"/>
            <a:ext cx="431800" cy="365125"/>
          </a:xfrm>
        </p:spPr>
        <p:txBody>
          <a:bodyPr/>
          <a:lstStyle/>
          <a:p>
            <a:fld id="{417505C4-1A50-4780-8FDC-95155043BAC0}" type="slidenum">
              <a:rPr lang="el-GR" smtClean="0"/>
              <a:t>4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039384" y="1160773"/>
                <a:ext cx="1947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400" i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384" y="1160773"/>
                <a:ext cx="1947649" cy="461665"/>
              </a:xfrm>
              <a:prstGeom prst="rect">
                <a:avLst/>
              </a:prstGeom>
              <a:blipFill rotWithShape="0">
                <a:blip r:embed="rId11"/>
                <a:stretch>
                  <a:fillRect r="-313" b="-171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41857" y="5783049"/>
                <a:ext cx="41898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έ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𝜌𝛾𝜊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𝜇𝜀𝜏𝛼𝛽𝜊𝜆𝜂𝜍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ό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𝛾𝜅𝜊𝜐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857" y="5783049"/>
                <a:ext cx="4189801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019" t="-6000" r="-1747" b="-34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Ορθογώνιο 31">
            <a:extLst>
              <a:ext uri="{FF2B5EF4-FFF2-40B4-BE49-F238E27FC236}">
                <a16:creationId xmlns:a16="http://schemas.microsoft.com/office/drawing/2014/main" id="{BDB52591-6D11-48FB-9634-44104CDC5CDF}"/>
              </a:ext>
            </a:extLst>
          </p:cNvPr>
          <p:cNvSpPr/>
          <p:nvPr/>
        </p:nvSpPr>
        <p:spPr>
          <a:xfrm>
            <a:off x="3348607" y="6444476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44277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384" y="308139"/>
            <a:ext cx="33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Για το σύνολο του συστήματος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80430" y="272937"/>
                <a:ext cx="2901435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430" y="272937"/>
                <a:ext cx="2901435" cy="439736"/>
              </a:xfrm>
              <a:prstGeom prst="rect">
                <a:avLst/>
              </a:prstGeom>
              <a:blipFill rotWithShape="0">
                <a:blip r:embed="rId2"/>
                <a:stretch>
                  <a:fillRect t="-156944" r="-24580" b="-230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294967" y="308139"/>
            <a:ext cx="460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/>
              <a:t>1</a:t>
            </a:r>
            <a:r>
              <a:rPr lang="el-GR" b="1" i="1" baseline="30000" dirty="0"/>
              <a:t>ο</a:t>
            </a:r>
            <a:r>
              <a:rPr lang="el-GR" b="1" i="1" dirty="0"/>
              <a:t> ΘΕΡΜΟΔΥΝΑΜΙΚΟ ΑΞΙΩΜΑ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06400" y="891278"/>
                <a:ext cx="648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400" y="891278"/>
                <a:ext cx="64844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882700" y="891278"/>
                <a:ext cx="648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00" y="891278"/>
                <a:ext cx="64844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64384" y="891278"/>
                <a:ext cx="648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384" y="891278"/>
                <a:ext cx="64844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endCxn id="7" idx="0"/>
          </p:cNvCxnSpPr>
          <p:nvPr/>
        </p:nvCxnSpPr>
        <p:spPr>
          <a:xfrm flipH="1">
            <a:off x="4230624" y="585216"/>
            <a:ext cx="121920" cy="3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0"/>
          </p:cNvCxnSpPr>
          <p:nvPr/>
        </p:nvCxnSpPr>
        <p:spPr>
          <a:xfrm>
            <a:off x="5084064" y="585216"/>
            <a:ext cx="122860" cy="3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0"/>
          </p:cNvCxnSpPr>
          <p:nvPr/>
        </p:nvCxnSpPr>
        <p:spPr>
          <a:xfrm>
            <a:off x="6156960" y="585216"/>
            <a:ext cx="231648" cy="3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06400" y="272937"/>
            <a:ext cx="6542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06400" y="712673"/>
            <a:ext cx="6542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06400" y="272937"/>
            <a:ext cx="0" cy="43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448544" y="272937"/>
            <a:ext cx="0" cy="43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4256" y="1949622"/>
            <a:ext cx="3382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ΕΣΩΤΕΡΙΚΗ ΕΝΕΡΓΕΙΑ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7889" y="2817067"/>
            <a:ext cx="169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Ιδανικά αέρια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309883" y="2817698"/>
                <a:ext cx="12729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83" y="2817698"/>
                <a:ext cx="1272977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19672" r="-39713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81865" y="2270469"/>
                <a:ext cx="1573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270469"/>
                <a:ext cx="1573636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19672" r="-32558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981865" y="2735214"/>
                <a:ext cx="16269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2735214"/>
                <a:ext cx="162692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21667" r="-31086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981865" y="3217808"/>
                <a:ext cx="16703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865" y="3217808"/>
                <a:ext cx="1670329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21667" r="-30292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554847" y="2741478"/>
            <a:ext cx="2255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Πραγματικά αέρια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981865" y="2248311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81865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981865" y="3587140"/>
            <a:ext cx="16378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619744" y="2248311"/>
            <a:ext cx="0" cy="133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309883" y="279823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309883" y="3236012"/>
            <a:ext cx="12729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2309883" y="2817698"/>
            <a:ext cx="1" cy="418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582860" y="2798232"/>
            <a:ext cx="0" cy="437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583680" y="2941533"/>
            <a:ext cx="398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850203" y="3041506"/>
            <a:ext cx="459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080430" y="4223684"/>
            <a:ext cx="2994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ΠΙΝΑΚΑΣ 3</a:t>
            </a:r>
            <a:r>
              <a:rPr lang="el-GR" sz="2000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α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ΜΕΡΟΣ 8</a:t>
            </a:r>
            <a:r>
              <a:rPr lang="el-GR" b="1" i="1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ο</a:t>
            </a:r>
            <a:r>
              <a:rPr lang="el-GR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Α </a:t>
            </a:r>
            <a:endParaRPr lang="el-GR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307888" y="4223684"/>
            <a:ext cx="304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Τιμές Εσωτερικής ενέργειας</a:t>
            </a:r>
          </a:p>
        </p:txBody>
      </p:sp>
      <p:cxnSp>
        <p:nvCxnSpPr>
          <p:cNvPr id="79" name="Straight Arrow Connector 78"/>
          <p:cNvCxnSpPr>
            <a:endCxn id="76" idx="1"/>
          </p:cNvCxnSpPr>
          <p:nvPr/>
        </p:nvCxnSpPr>
        <p:spPr>
          <a:xfrm flipV="1">
            <a:off x="3060192" y="4423739"/>
            <a:ext cx="1020238" cy="1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5</a:t>
            </a:fld>
            <a:endParaRPr lang="el-GR"/>
          </a:p>
        </p:txBody>
      </p:sp>
      <p:sp>
        <p:nvSpPr>
          <p:cNvPr id="36" name="Ορθογώνιο 35">
            <a:extLst>
              <a:ext uri="{FF2B5EF4-FFF2-40B4-BE49-F238E27FC236}">
                <a16:creationId xmlns:a16="http://schemas.microsoft.com/office/drawing/2014/main" id="{2B6829DA-6CAF-4966-8AAB-16F54EE93D66}"/>
              </a:ext>
            </a:extLst>
          </p:cNvPr>
          <p:cNvSpPr/>
          <p:nvPr/>
        </p:nvSpPr>
        <p:spPr>
          <a:xfrm>
            <a:off x="3252187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318516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6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566115" y="399534"/>
            <a:ext cx="2880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u="sng" dirty="0"/>
              <a:t>ΕΣΩΤΕΡΙΚΗ ΕΝΕΡΓΕΙΑ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638" y="3587295"/>
            <a:ext cx="2591875" cy="283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813071"/>
              </p:ext>
            </p:extLst>
          </p:nvPr>
        </p:nvGraphicFramePr>
        <p:xfrm>
          <a:off x="2699657" y="2838841"/>
          <a:ext cx="4724178" cy="567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r:id="rId4" imgW="2362200" imgH="279400" progId="Equation.DSMT4">
                  <p:embed/>
                </p:oleObj>
              </mc:Choice>
              <mc:Fallback>
                <p:oleObj r:id="rId4" imgW="23622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657" y="2838841"/>
                        <a:ext cx="4724178" cy="5679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66116" y="957271"/>
            <a:ext cx="9448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Για τα ιδανικά αέρια , η μεταβολή της εσωτερικής ενέργειας σε οποιαδήποτε είναι ίση με το γινόμενο της ποσότητας του αερίου επί τη διαφορά θερμοκρασίας επί την ειδική θερμότητα υπό σταθερό όγκο , ακόμα και στην περίπτωση που η μεταβολή δεν είναι υπό σταθερό όγκο.</a:t>
            </a:r>
            <a:endParaRPr lang="el-GR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66115" y="957271"/>
            <a:ext cx="9448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6115" y="2280710"/>
            <a:ext cx="94487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014858" y="957271"/>
            <a:ext cx="0" cy="1323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6115" y="957271"/>
            <a:ext cx="0" cy="1323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</p:cNvCxnSpPr>
          <p:nvPr/>
        </p:nvCxnSpPr>
        <p:spPr>
          <a:xfrm flipH="1">
            <a:off x="4594764" y="2280710"/>
            <a:ext cx="695723" cy="558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99657" y="2838841"/>
            <a:ext cx="4724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99657" y="3406775"/>
            <a:ext cx="4724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423835" y="2838841"/>
            <a:ext cx="0" cy="567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699657" y="2838841"/>
            <a:ext cx="0" cy="567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B07A76A7-519E-4171-B49E-E51ADCE613FF}"/>
              </a:ext>
            </a:extLst>
          </p:cNvPr>
          <p:cNvSpPr/>
          <p:nvPr/>
        </p:nvSpPr>
        <p:spPr>
          <a:xfrm>
            <a:off x="3181166" y="6444414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5508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71255" y="211203"/>
            <a:ext cx="5270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400" b="1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Κλειστό σύστημα – ανοικτή μεταβολή </a:t>
            </a:r>
            <a:endParaRPr lang="el-GR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6357" y="1044141"/>
                <a:ext cx="2986715" cy="404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57" y="1044141"/>
                <a:ext cx="2986715" cy="404983"/>
              </a:xfrm>
              <a:prstGeom prst="rect">
                <a:avLst/>
              </a:prstGeom>
              <a:blipFill rotWithShape="0">
                <a:blip r:embed="rId2"/>
                <a:stretch>
                  <a:fillRect t="-153731" r="-15306" b="-2283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43712" y="1962912"/>
            <a:ext cx="479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ΕΠΙΣΗΜΑΝΣΗ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9888" y="2536676"/>
                <a:ext cx="2888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88" y="2536676"/>
                <a:ext cx="2888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72450" y="2548410"/>
                <a:ext cx="2185278" cy="4778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4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l-GR" sz="24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450" y="2548410"/>
                <a:ext cx="2185278" cy="477888"/>
              </a:xfrm>
              <a:prstGeom prst="rect">
                <a:avLst/>
              </a:prstGeom>
              <a:blipFill rotWithShape="0">
                <a:blip r:embed="rId4"/>
                <a:stretch>
                  <a:fillRect l="-838" t="-8974" b="-2692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1524000" y="3026298"/>
            <a:ext cx="390144" cy="972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3712" y="4169664"/>
            <a:ext cx="199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Έργο μεταβολής όγκου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74720" y="4194048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Έργο κάθε μορφής εκτός του έργου όγκου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33472" y="3026298"/>
            <a:ext cx="1292352" cy="1155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8135" y="1379744"/>
            <a:ext cx="2533650" cy="1905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8345" y="3512637"/>
            <a:ext cx="2676525" cy="1819275"/>
          </a:xfrm>
          <a:prstGeom prst="rect">
            <a:avLst/>
          </a:prstGeom>
        </p:spPr>
      </p:pic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E2535BF6-8961-4A80-9E13-4B7C58BFEAA6}"/>
              </a:ext>
            </a:extLst>
          </p:cNvPr>
          <p:cNvSpPr/>
          <p:nvPr/>
        </p:nvSpPr>
        <p:spPr>
          <a:xfrm>
            <a:off x="3252187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389688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123"/>
          </a:xfrm>
        </p:spPr>
        <p:txBody>
          <a:bodyPr>
            <a:normAutofit/>
          </a:bodyPr>
          <a:lstStyle/>
          <a:p>
            <a:r>
              <a:rPr lang="el-GR" sz="2400" b="1" u="sng" dirty="0">
                <a:latin typeface="+mn-lt"/>
              </a:rPr>
              <a:t>Ανοικτό</a:t>
            </a:r>
            <a:r>
              <a:rPr lang="el-GR" sz="2400" b="1" u="sng" dirty="0"/>
              <a:t> </a:t>
            </a:r>
            <a:r>
              <a:rPr lang="el-GR" sz="2400" b="1" u="sng" dirty="0">
                <a:latin typeface="+mn-lt"/>
              </a:rPr>
              <a:t>σύστημα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00685" y="918941"/>
                <a:ext cx="16981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685" y="918941"/>
                <a:ext cx="1698126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30359" y="1586643"/>
                <a:ext cx="150182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359" y="1586643"/>
                <a:ext cx="1501821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7922" y="153135"/>
            <a:ext cx="4425117" cy="26314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160648" y="2577820"/>
                <a:ext cx="2959676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648" y="2577820"/>
                <a:ext cx="2959676" cy="413511"/>
              </a:xfrm>
              <a:prstGeom prst="rect">
                <a:avLst/>
              </a:prstGeom>
              <a:blipFill rotWithShape="0">
                <a:blip r:embed="rId5"/>
                <a:stretch>
                  <a:fillRect b="-44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1494630" y="3337806"/>
                <a:ext cx="7590630" cy="381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𝛫𝛪𝛮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𝛥𝛶𝛮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94630" y="3337806"/>
                <a:ext cx="7590630" cy="381515"/>
              </a:xfrm>
              <a:prstGeom prst="rect">
                <a:avLst/>
              </a:prstGeom>
              <a:blipFill rotWithShape="0">
                <a:blip r:embed="rId6"/>
                <a:stretch>
                  <a:fillRect t="-116129" b="-180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912100" y="4011463"/>
            <a:ext cx="393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Για σύστημα μάζας </a:t>
            </a:r>
            <a:r>
              <a:rPr lang="en-US" b="1" u="sng" dirty="0"/>
              <a:t>(1 kg) </a:t>
            </a:r>
            <a:r>
              <a:rPr lang="el-GR" b="1" u="sng" dirty="0"/>
              <a:t>προκύπτει </a:t>
            </a:r>
            <a:r>
              <a:rPr lang="el-GR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-1494630" y="3843492"/>
                <a:ext cx="10752764" cy="7173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𝛫𝛪𝛮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>
                          <a:latin typeface="Cambria Math" panose="02040503050406030204" pitchFamily="18" charset="0"/>
                        </a:rPr>
                        <m:t> (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94630" y="3843492"/>
                <a:ext cx="10752764" cy="7173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72436" y="4817826"/>
                <a:ext cx="10833320" cy="607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𝛫𝛪𝛮</m:t>
                            </m:r>
                          </m:sub>
                        </m:s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l-GR" sz="2000" b="0" dirty="0"/>
                  <a:t>  </a:t>
                </a:r>
                <a14:m>
                  <m:oMath xmlns:m="http://schemas.openxmlformats.org/officeDocument/2006/math">
                    <m:r>
                      <a:rPr lang="el-GR" sz="2000" b="0" i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l-GR" sz="2000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Sup>
                          <m:sSubSup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l-GR" sz="2000" dirty="0"/>
                  <a:t>)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36" y="4817826"/>
                <a:ext cx="10833320" cy="607539"/>
              </a:xfrm>
              <a:prstGeom prst="rect">
                <a:avLst/>
              </a:prstGeom>
              <a:blipFill rotWithShape="0">
                <a:blip r:embed="rId8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5C4-1A50-4780-8FDC-95155043BAC0}" type="slidenum">
              <a:rPr lang="el-GR" smtClean="0"/>
              <a:t>8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67175" y="934330"/>
            <a:ext cx="2304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Αρχική κατάσταση 1 :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2883" y="1599877"/>
            <a:ext cx="2298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Τελική κατάσταση 2 : </a:t>
            </a: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BA5F404F-AEA2-4B8C-867D-3069B63E123C}"/>
              </a:ext>
            </a:extLst>
          </p:cNvPr>
          <p:cNvSpPr/>
          <p:nvPr/>
        </p:nvSpPr>
        <p:spPr>
          <a:xfrm>
            <a:off x="3252187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76423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372" y="1646215"/>
            <a:ext cx="393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Για σύστημα μάζας </a:t>
            </a:r>
            <a:r>
              <a:rPr lang="en-US" b="1" u="sng" dirty="0"/>
              <a:t>(1 kg) </a:t>
            </a:r>
            <a:r>
              <a:rPr lang="el-GR" b="1" u="sng" dirty="0"/>
              <a:t>προκύπτει </a:t>
            </a:r>
            <a:r>
              <a:rPr lang="el-GR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2372" y="626757"/>
                <a:ext cx="12496292" cy="555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𝛥𝛦</m:t>
                                </m:r>
                              </m:e>
                              <m:sub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𝛥𝛶𝛮</m:t>
                                </m:r>
                              </m:sub>
                            </m:s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  =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 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=(1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l-GR">
                        <a:latin typeface="Cambria Math" panose="02040503050406030204" pitchFamily="18" charset="0"/>
                      </a:rPr>
                      <m:t>) ∙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72" y="626757"/>
                <a:ext cx="12496292" cy="555793"/>
              </a:xfrm>
              <a:prstGeom prst="rect">
                <a:avLst/>
              </a:prstGeom>
              <a:blipFill rotWithShape="0">
                <a:blip r:embed="rId2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2372" y="2175442"/>
                <a:ext cx="10282428" cy="607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d>
                          <m:dPr>
                            <m:begChr m:val="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𝛥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</m:e>
                      <m: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l-GR" sz="2000">
                        <a:latin typeface="Cambria Math" panose="02040503050406030204" pitchFamily="18" charset="0"/>
                      </a:rPr>
                      <m:t>  =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l-GR" sz="2000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l-GR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=(1 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) ∙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l-GR" sz="2000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sz="200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l-GR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l-GR" sz="200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l-GR" sz="2000" dirty="0"/>
                  <a:t>)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72" y="2175442"/>
                <a:ext cx="10282428" cy="607539"/>
              </a:xfrm>
              <a:prstGeom prst="rect">
                <a:avLst/>
              </a:prstGeom>
              <a:blipFill rotWithShape="0">
                <a:blip r:embed="rId3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5" y="3013043"/>
            <a:ext cx="4754879" cy="6169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816352" y="3889134"/>
                <a:ext cx="426873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 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352" y="3889134"/>
                <a:ext cx="4268733" cy="381515"/>
              </a:xfrm>
              <a:prstGeom prst="rect">
                <a:avLst/>
              </a:prstGeom>
              <a:blipFill rotWithShape="0">
                <a:blip r:embed="rId5"/>
                <a:stretch>
                  <a:fillRect t="-114286" b="-1761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82372" y="3998976"/>
            <a:ext cx="279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Από τη σχέση του 1</a:t>
            </a:r>
            <a:r>
              <a:rPr lang="el-GR" b="1" u="sng" baseline="30000" dirty="0"/>
              <a:t>ο</a:t>
            </a:r>
            <a:r>
              <a:rPr lang="el-GR" b="1" u="sng" dirty="0"/>
              <a:t> Θ.Α.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5085" y="3998976"/>
            <a:ext cx="137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προκύπτει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258" y="4627469"/>
            <a:ext cx="6291279" cy="627283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1133856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33856" y="5132832"/>
            <a:ext cx="1231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33856" y="4627469"/>
            <a:ext cx="1231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365248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320" y="4634170"/>
            <a:ext cx="1085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60320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45408" y="4627469"/>
            <a:ext cx="0" cy="505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60320" y="5132832"/>
            <a:ext cx="1085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749552" y="5361196"/>
                <a:ext cx="2884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552" y="5361196"/>
                <a:ext cx="288477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1277" r="-638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777077" y="5348820"/>
                <a:ext cx="4678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077" y="5348820"/>
                <a:ext cx="46782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>
            <a:off x="1749552" y="5164887"/>
            <a:ext cx="144239" cy="228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4" idx="0"/>
          </p:cNvCxnSpPr>
          <p:nvPr/>
        </p:nvCxnSpPr>
        <p:spPr>
          <a:xfrm flipH="1">
            <a:off x="3010987" y="5132832"/>
            <a:ext cx="233910" cy="215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80797" y="5882916"/>
                <a:ext cx="16507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97" y="5882916"/>
                <a:ext cx="1650773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>
            <a:off x="380797" y="5882916"/>
            <a:ext cx="1657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0797" y="5882916"/>
            <a:ext cx="0" cy="505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80797" y="6388608"/>
            <a:ext cx="1657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038029" y="5882916"/>
            <a:ext cx="0" cy="505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560320" y="5913694"/>
            <a:ext cx="159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ΕΝΘΑΛΠΙΑ</a:t>
            </a:r>
          </a:p>
        </p:txBody>
      </p:sp>
      <p:cxnSp>
        <p:nvCxnSpPr>
          <p:cNvPr id="64" name="Straight Arrow Connector 63"/>
          <p:cNvCxnSpPr>
            <a:stCxn id="50" idx="3"/>
            <a:endCxn id="62" idx="1"/>
          </p:cNvCxnSpPr>
          <p:nvPr/>
        </p:nvCxnSpPr>
        <p:spPr>
          <a:xfrm>
            <a:off x="2031570" y="6082971"/>
            <a:ext cx="528750" cy="15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560320" y="5913694"/>
            <a:ext cx="119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560320" y="5898305"/>
            <a:ext cx="0" cy="47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560320" y="6373219"/>
            <a:ext cx="1194816" cy="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755136" y="5913694"/>
            <a:ext cx="0" cy="47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58144" y="6356350"/>
            <a:ext cx="295656" cy="365125"/>
          </a:xfrm>
        </p:spPr>
        <p:txBody>
          <a:bodyPr/>
          <a:lstStyle/>
          <a:p>
            <a:fld id="{417505C4-1A50-4780-8FDC-95155043BAC0}" type="slidenum">
              <a:rPr lang="el-GR" smtClean="0"/>
              <a:t>9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548633" y="5132832"/>
                <a:ext cx="558473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633" y="5132832"/>
                <a:ext cx="5584734" cy="610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6390537" y="4634170"/>
            <a:ext cx="0" cy="1648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69152" y="5458598"/>
            <a:ext cx="4267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705600" y="5196587"/>
            <a:ext cx="5291328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05600" y="5196588"/>
            <a:ext cx="0" cy="547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705600" y="5730448"/>
            <a:ext cx="5291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1996928" y="5196588"/>
            <a:ext cx="0" cy="533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11808" y="2877312"/>
            <a:ext cx="12192" cy="341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24000" y="2877312"/>
            <a:ext cx="203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60064" y="2882624"/>
            <a:ext cx="0" cy="363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974848" y="3218688"/>
            <a:ext cx="1499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Ορθογώνιο 44">
            <a:extLst>
              <a:ext uri="{FF2B5EF4-FFF2-40B4-BE49-F238E27FC236}">
                <a16:creationId xmlns:a16="http://schemas.microsoft.com/office/drawing/2014/main" id="{477DA024-21F6-4E81-90D2-F8CBAEAD1BEC}"/>
              </a:ext>
            </a:extLst>
          </p:cNvPr>
          <p:cNvSpPr/>
          <p:nvPr/>
        </p:nvSpPr>
        <p:spPr>
          <a:xfrm>
            <a:off x="3547872" y="6429696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003452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1763</Words>
  <Application>Microsoft Office PowerPoint</Application>
  <PresentationFormat>Ευρεία οθόνη</PresentationFormat>
  <Paragraphs>283</Paragraphs>
  <Slides>23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1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Equation.DSMT4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Ανοικτό σύστημα</vt:lpstr>
      <vt:lpstr>Παρουσίαση του PowerPoint</vt:lpstr>
      <vt:lpstr>Παρουσίαση του PowerPoint</vt:lpstr>
      <vt:lpstr>Παρουσίαση του PowerPoint</vt:lpstr>
      <vt:lpstr>Τεχνικό έργο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Λύση</vt:lpstr>
      <vt:lpstr>Λύση (συνέχεια)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78</cp:revision>
  <dcterms:created xsi:type="dcterms:W3CDTF">2020-10-17T20:15:45Z</dcterms:created>
  <dcterms:modified xsi:type="dcterms:W3CDTF">2022-11-10T18:32:27Z</dcterms:modified>
</cp:coreProperties>
</file>