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0" r:id="rId5"/>
    <p:sldId id="259" r:id="rId6"/>
    <p:sldId id="258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7" r:id="rId15"/>
    <p:sldId id="268" r:id="rId16"/>
    <p:sldId id="276" r:id="rId17"/>
    <p:sldId id="266" r:id="rId18"/>
    <p:sldId id="275" r:id="rId19"/>
    <p:sldId id="273" r:id="rId20"/>
    <p:sldId id="271" r:id="rId21"/>
    <p:sldId id="277" r:id="rId22"/>
    <p:sldId id="280" r:id="rId23"/>
    <p:sldId id="279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E920BF-9E71-47E4-B111-D871B547214E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7301B1-E044-4F1F-A8F9-CB4E059B2A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emdchemicals.com/analytics/Micro_Manual/TEDISdata/prods/4973-1_05406_0500-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και αρίθμηση του </a:t>
            </a:r>
            <a:r>
              <a:rPr lang="en-US" i="1" dirty="0"/>
              <a:t>Staphylococcus aureus</a:t>
            </a:r>
            <a:endParaRPr lang="el-GR" i="1" dirty="0"/>
          </a:p>
        </p:txBody>
      </p:sp>
      <p:pic>
        <p:nvPicPr>
          <p:cNvPr id="6" name="Picture 5" descr="staphylococcus_aure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Πηγές </a:t>
            </a:r>
            <a:r>
              <a:rPr lang="en-GB" b="1" i="1" dirty="0"/>
              <a:t>S</a:t>
            </a:r>
            <a:r>
              <a:rPr lang="en-US" b="1" i="1" dirty="0"/>
              <a:t>taphylococcus </a:t>
            </a:r>
            <a:r>
              <a:rPr lang="en-GB" b="1" i="1" dirty="0"/>
              <a:t>aureus</a:t>
            </a:r>
            <a:r>
              <a:rPr lang="el-GR" b="1" i="1" dirty="0"/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i="1" u="sng" dirty="0"/>
              <a:t>Περιβάλλον</a:t>
            </a:r>
            <a:endParaRPr lang="el-GR" dirty="0"/>
          </a:p>
          <a:p>
            <a:r>
              <a:rPr lang="el-GR" dirty="0"/>
              <a:t>οι σταφυλόκοκκοι</a:t>
            </a:r>
            <a:r>
              <a:rPr lang="el-GR" i="1" dirty="0"/>
              <a:t> </a:t>
            </a:r>
            <a:r>
              <a:rPr lang="el-GR" dirty="0"/>
              <a:t>απαντώνται σχεδόν παντού</a:t>
            </a:r>
          </a:p>
          <a:p>
            <a:r>
              <a:rPr lang="el-GR" dirty="0"/>
              <a:t>στον αέρα </a:t>
            </a:r>
          </a:p>
          <a:p>
            <a:r>
              <a:rPr lang="el-GR" dirty="0"/>
              <a:t>στο έδαφος</a:t>
            </a:r>
          </a:p>
          <a:p>
            <a:r>
              <a:rPr lang="el-GR" dirty="0"/>
              <a:t>στο νερό </a:t>
            </a:r>
          </a:p>
          <a:p>
            <a:r>
              <a:rPr lang="el-GR" dirty="0"/>
              <a:t>στα λύματα </a:t>
            </a:r>
          </a:p>
          <a:p>
            <a:r>
              <a:rPr lang="el-GR" dirty="0"/>
              <a:t>στα φυτά και τα προϊόντα τους </a:t>
            </a:r>
          </a:p>
          <a:p>
            <a:r>
              <a:rPr lang="el-GR" dirty="0"/>
              <a:t>στον άνθρωπο (στο δέρμα, στις ρινικές διόδους, στον λαιμό των υγιών ανθρώπων) </a:t>
            </a:r>
          </a:p>
          <a:p>
            <a:r>
              <a:rPr lang="el-GR" dirty="0"/>
              <a:t>στα θερμόαιμα ζώα </a:t>
            </a:r>
          </a:p>
          <a:p>
            <a:pPr>
              <a:buNone/>
            </a:pPr>
            <a:endParaRPr lang="el-GR" dirty="0"/>
          </a:p>
          <a:p>
            <a:r>
              <a:rPr lang="el-GR" u="sng" dirty="0"/>
              <a:t>Οι κύριοι υπαίτιοι τροφικών δηλητηριάσεων από </a:t>
            </a:r>
            <a:r>
              <a:rPr lang="en-GB" i="1" u="sng" dirty="0"/>
              <a:t>Staphylococcus aureus</a:t>
            </a:r>
            <a:r>
              <a:rPr lang="el-GR" u="sng" dirty="0"/>
              <a:t> είναι οι χειριστές τροφίμων, καθώς επίσης και ο μηχανολογικός εξοπλισμός που χρησιμοποιείται για την επεξεργασία των τροφίμων.</a:t>
            </a:r>
          </a:p>
          <a:p>
            <a:pPr>
              <a:buNone/>
            </a:pPr>
            <a:endParaRPr lang="el-GR" u="sng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</a:t>
            </a:r>
            <a:r>
              <a:rPr lang="en-GB" i="1" dirty="0"/>
              <a:t>Staphylococcus</a:t>
            </a:r>
            <a:r>
              <a:rPr lang="el-GR" dirty="0"/>
              <a:t> εμφανίζεται στα εξής τρόφιμα: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25658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στα περισσότερα ωμά τρόφιμα </a:t>
            </a:r>
          </a:p>
          <a:p>
            <a:r>
              <a:rPr lang="el-GR" dirty="0"/>
              <a:t>στα κρέατα </a:t>
            </a:r>
          </a:p>
          <a:p>
            <a:r>
              <a:rPr lang="el-GR" dirty="0"/>
              <a:t>στα πουλερικά</a:t>
            </a:r>
          </a:p>
          <a:p>
            <a:r>
              <a:rPr lang="el-GR" dirty="0"/>
              <a:t>τα γαλακτοκομικά προϊόντα </a:t>
            </a:r>
          </a:p>
          <a:p>
            <a:r>
              <a:rPr lang="el-GR" dirty="0"/>
              <a:t>τρόφιμα που εμπλέκονται σε δηλητηριάσεις από σταφυλόκοκκο:  </a:t>
            </a:r>
          </a:p>
          <a:p>
            <a:pPr lvl="1"/>
            <a:r>
              <a:rPr lang="el-GR" dirty="0"/>
              <a:t>τα κρέατα και τα προϊόντα τους (κιμάς, αλλαντικά κλπ.) </a:t>
            </a:r>
          </a:p>
          <a:p>
            <a:pPr lvl="1"/>
            <a:r>
              <a:rPr lang="el-GR" dirty="0"/>
              <a:t>τα πουλερικά και τα αυγά τους</a:t>
            </a:r>
          </a:p>
          <a:p>
            <a:pPr lvl="1"/>
            <a:r>
              <a:rPr lang="el-GR" dirty="0"/>
              <a:t>στις σαλάτες με αυγά </a:t>
            </a:r>
          </a:p>
          <a:p>
            <a:pPr lvl="1"/>
            <a:r>
              <a:rPr lang="el-GR" dirty="0"/>
              <a:t>στον τόνο </a:t>
            </a:r>
          </a:p>
          <a:p>
            <a:pPr lvl="1"/>
            <a:r>
              <a:rPr lang="el-GR" dirty="0"/>
              <a:t>το κοτόπουλο </a:t>
            </a:r>
          </a:p>
          <a:p>
            <a:pPr lvl="1"/>
            <a:r>
              <a:rPr lang="el-GR" dirty="0"/>
              <a:t>στις πατάτες </a:t>
            </a:r>
          </a:p>
          <a:p>
            <a:pPr lvl="1"/>
            <a:r>
              <a:rPr lang="el-GR" dirty="0"/>
              <a:t>τα μακαρόνια </a:t>
            </a:r>
          </a:p>
          <a:p>
            <a:pPr lvl="1"/>
            <a:r>
              <a:rPr lang="el-GR" dirty="0"/>
              <a:t>στα προϊόντα αρτοποιίας όπως γλυκίσματα με γέμιση κρέμας</a:t>
            </a:r>
          </a:p>
          <a:p>
            <a:pPr lvl="1"/>
            <a:r>
              <a:rPr lang="el-GR" dirty="0"/>
              <a:t>στις πίτες με κρέμα </a:t>
            </a:r>
          </a:p>
          <a:p>
            <a:pPr lvl="1"/>
            <a:r>
              <a:rPr lang="el-GR" dirty="0"/>
              <a:t>στα εκλέρ σοκολάτας </a:t>
            </a:r>
          </a:p>
          <a:p>
            <a:pPr lvl="1"/>
            <a:r>
              <a:rPr lang="el-GR" dirty="0"/>
              <a:t>στη γέμιση για σάντουιτς </a:t>
            </a:r>
          </a:p>
          <a:p>
            <a:pPr lvl="1"/>
            <a:r>
              <a:rPr lang="el-GR" dirty="0"/>
              <a:t>στο γάλα και γαλακτοκομικά προϊόντα (μέσω του γάλακτος αγελάδων που πάσχουν από μαστίτιδα)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</a:t>
            </a:r>
            <a:r>
              <a:rPr lang="en-US" dirty="0"/>
              <a:t> 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GB" i="1" dirty="0"/>
              <a:t>Staphylococcus aureus</a:t>
            </a:r>
            <a:r>
              <a:rPr lang="el-GR" dirty="0"/>
              <a:t> καταστρέφεται εύκολα με θερμική επεξεργασία και τη χρήση απολυμαντικών (χωρίς να καταστρέφεται πάντα η τοξίνη). </a:t>
            </a:r>
          </a:p>
          <a:p>
            <a:r>
              <a:rPr lang="el-GR" dirty="0"/>
              <a:t>Η παρουσία είτε του μικροοργανισμού είτε της εντεροτοξίνης του, σε επεξεργασμένα τρόφιμα και στον εξοπλισμό επεξεργασίας, αποτελεί ένδειξη ελλιπούς υγιεινής.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i="1" dirty="0"/>
              <a:t>Τροφική δηλητηρίαση από </a:t>
            </a:r>
            <a:r>
              <a:rPr lang="en-GB" b="1" i="1" dirty="0"/>
              <a:t>Staphylococcus aureus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τροφική δηλητηρίαση προκαλείται με τη λήψη των εντεροτοξινών που παράγονται από τον </a:t>
            </a:r>
            <a:r>
              <a:rPr lang="en-US" i="1" dirty="0"/>
              <a:t>Stap</a:t>
            </a:r>
            <a:r>
              <a:rPr lang="en-GB" i="1" dirty="0"/>
              <a:t>hylococcus aureus</a:t>
            </a:r>
            <a:r>
              <a:rPr lang="el-GR" i="1" dirty="0"/>
              <a:t>. </a:t>
            </a:r>
          </a:p>
          <a:p>
            <a:r>
              <a:rPr lang="el-GR" dirty="0"/>
              <a:t>Τα τρόφιμα που σχετίζονται με την τροφική δηλητηρίαση</a:t>
            </a:r>
            <a:r>
              <a:rPr lang="el-GR" i="1" dirty="0"/>
              <a:t>,</a:t>
            </a:r>
            <a:r>
              <a:rPr lang="el-GR" dirty="0"/>
              <a:t> είναι συνήθως μαγειρεμένα και επιμολύνονται στο τελικό στάδιο προετοιμασίας τους πριν σερβιριστούν. </a:t>
            </a:r>
          </a:p>
          <a:p>
            <a:r>
              <a:rPr lang="el-GR" dirty="0"/>
              <a:t>Η τοξίνη παράγεται όταν το επιμολυσμένο τρόφιμο έχει μείνει εκτεθειμένο σε θερμοκρασία δωματίου για τουλάχιστον 4 ώρες</a:t>
            </a:r>
          </a:p>
          <a:p>
            <a:r>
              <a:rPr lang="el-GR" dirty="0"/>
              <a:t>Μπορεί να έχει παραμείνει τοξίνη π.χ. σε σκληρά τυριά στα οποία ο μικροοργανισμός δεν έχει επιβιώσει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Συμπτώματα σταφυλοκοκκίασης: 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Ναυτία, εμετός, κοιλιακές κράμπες, σε πιο βαριές περιπτώσεις πονοκέφαλοι, μυϊκοί σπασμοί και ανωμαλίες στην πίεση του αίματος και τον σφυγμό.</a:t>
            </a:r>
          </a:p>
          <a:p>
            <a:r>
              <a:rPr lang="el-GR" dirty="0"/>
              <a:t>Τα συμπτώματα της δηλητηρίασης από</a:t>
            </a:r>
            <a:r>
              <a:rPr lang="el-GR" i="1" dirty="0"/>
              <a:t> </a:t>
            </a:r>
            <a:r>
              <a:rPr lang="en-GB" i="1" dirty="0"/>
              <a:t>Staphylococcus</a:t>
            </a:r>
            <a:r>
              <a:rPr lang="el-GR" dirty="0"/>
              <a:t> εμφανίζονται ραγδαία μετά την κατανάλωση τροφής που περιέχει την εντεροτοξίνη (συνήθως από 30 λεπτά ως και 8 ώρες), ανάλογα με την ευαισθησία του ατόμου στην τοξίνη, την ποσότητα μολυσμένης τροφής που καταναλώθηκε, και την γενική κατάσταση της υγείας του ατόμου.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Σταφυλοκοκκικές εντεροτοξίνες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πολλά στελέχη (όχι όλα) παράγουν τοξίνες που προκαλούν τροφικές δηλητηριάσεις</a:t>
            </a:r>
          </a:p>
          <a:p>
            <a:r>
              <a:rPr lang="el-GR" dirty="0"/>
              <a:t>είναι θερμοανθεκτικές , δεν αδρανοποιούνται κατά την παστερίωση, αλλά σε  θερμοκρασία 100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l-GR" dirty="0"/>
              <a:t> για</a:t>
            </a:r>
            <a:r>
              <a:rPr lang="en-US" dirty="0"/>
              <a:t> 30</a:t>
            </a:r>
            <a:r>
              <a:rPr lang="el-GR" dirty="0"/>
              <a:t> </a:t>
            </a:r>
            <a:r>
              <a:rPr lang="en-US" dirty="0"/>
              <a:t>min</a:t>
            </a:r>
            <a:endParaRPr lang="el-GR" dirty="0"/>
          </a:p>
          <a:p>
            <a:r>
              <a:rPr lang="el-GR" dirty="0"/>
              <a:t>έχουν νευροτοξική δράση</a:t>
            </a:r>
          </a:p>
          <a:p>
            <a:r>
              <a:rPr lang="el-GR" dirty="0"/>
              <a:t>είναι ανθεκτικές στα πρωτεολυτικά ένζυμα του στομάχου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απαιτείται πληθυσμός βακτηρίων ≥10</a:t>
            </a:r>
            <a:r>
              <a:rPr lang="el-GR" baseline="30000" dirty="0"/>
              <a:t>6</a:t>
            </a:r>
            <a:r>
              <a:rPr lang="el-GR" dirty="0"/>
              <a:t>/</a:t>
            </a:r>
            <a:r>
              <a:rPr lang="en-US" dirty="0"/>
              <a:t>gr</a:t>
            </a:r>
            <a:r>
              <a:rPr lang="el-GR" dirty="0"/>
              <a:t> στο τρόφιμο για την παραγωγή τους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Staphylococcus aureus</a:t>
            </a:r>
            <a:r>
              <a:rPr lang="el-GR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ειδικά τεστ για την ανίχνευση της σταφυλοκοκκικής εντεροτοξίνης σε τρόφιμα, τα οποία είναι ανοσολογικά.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Staphylococcus aureus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θερμοκρασία διατήρησης μαγειρεμένων φαγητών πρέπει να είναι είτε μικρότερη των 7,2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 είτε μεγαλύτερη των 60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Ωφέλιμα είδη </a:t>
            </a:r>
            <a:r>
              <a:rPr lang="en-US" i="1" dirty="0"/>
              <a:t>Staphylococcus</a:t>
            </a:r>
            <a:r>
              <a:rPr lang="el-GR" i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Staphylococcus xylosus</a:t>
            </a:r>
          </a:p>
          <a:p>
            <a:r>
              <a:rPr lang="en-US" i="1" dirty="0"/>
              <a:t>S.  saprophyticus</a:t>
            </a:r>
          </a:p>
          <a:p>
            <a:endParaRPr lang="en-US" dirty="0"/>
          </a:p>
          <a:p>
            <a:r>
              <a:rPr lang="el-GR" dirty="0"/>
              <a:t>Χρησιμοποιούνται σαν καλλιέργειες εκκίνησης, συμμετέχοντας στις ζυμώσεις παραγωγής ζυμώμενων τροφίμων όπως τα αλλαντικά ωρίμανσης.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800" dirty="0"/>
              <a:t>Προσδιορισμός </a:t>
            </a:r>
            <a:r>
              <a:rPr lang="en-US" sz="4800" i="1" dirty="0"/>
              <a:t>S.aureus</a:t>
            </a:r>
            <a:r>
              <a:rPr lang="en-US" sz="4800" dirty="0"/>
              <a:t> </a:t>
            </a:r>
            <a:r>
              <a:rPr lang="el-GR" sz="4800" dirty="0"/>
              <a:t>σε στερεό θρεπτικό υπόστρωμα.</a:t>
            </a:r>
            <a:br>
              <a:rPr lang="el-GR" sz="480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8367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Χρησιμοποιείται το υπόστρωμα </a:t>
            </a:r>
            <a:r>
              <a:rPr lang="en-US" dirty="0"/>
              <a:t>Baird</a:t>
            </a:r>
            <a:r>
              <a:rPr lang="el-GR" dirty="0"/>
              <a:t> </a:t>
            </a:r>
            <a:r>
              <a:rPr lang="en-US" dirty="0"/>
              <a:t>Parker Agar</a:t>
            </a:r>
            <a:r>
              <a:rPr lang="el-GR" dirty="0"/>
              <a:t> στο οποίο</a:t>
            </a:r>
            <a:endParaRPr lang="en-US" dirty="0"/>
          </a:p>
          <a:p>
            <a:r>
              <a:rPr lang="el-GR" dirty="0"/>
              <a:t>προστίθεται </a:t>
            </a:r>
            <a:r>
              <a:rPr lang="el-GR" b="1" dirty="0"/>
              <a:t>τελλουριώδες κάλιο </a:t>
            </a:r>
            <a:r>
              <a:rPr lang="el-GR" dirty="0"/>
              <a:t>ως εκλεκτικός παράγοντας ώστε να χρωματιστούν οι αποικίες του </a:t>
            </a:r>
            <a:r>
              <a:rPr lang="en-US" i="1" dirty="0"/>
              <a:t>S.aureus</a:t>
            </a:r>
            <a:r>
              <a:rPr lang="en-US" dirty="0"/>
              <a:t> </a:t>
            </a:r>
            <a:r>
              <a:rPr lang="el-GR" dirty="0"/>
              <a:t>μαύρες, επίσης</a:t>
            </a:r>
          </a:p>
          <a:p>
            <a:r>
              <a:rPr lang="el-GR" dirty="0"/>
              <a:t>προστίθεται </a:t>
            </a:r>
            <a:r>
              <a:rPr lang="el-GR" b="1" dirty="0"/>
              <a:t>λεκιθίνη</a:t>
            </a:r>
            <a:r>
              <a:rPr lang="el-GR" dirty="0"/>
              <a:t> για να γίνει η δοκιμή λεκιθινάσης (σχηματισμός διαυγούς ζώνης γύρω από τις αποικίες)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Ταξινόμηση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Το γένος </a:t>
            </a:r>
            <a:r>
              <a:rPr lang="en-US" i="1" dirty="0"/>
              <a:t>Staphylococcus</a:t>
            </a:r>
            <a:r>
              <a:rPr lang="en-US" dirty="0"/>
              <a:t> </a:t>
            </a:r>
            <a:r>
              <a:rPr lang="el-GR" dirty="0"/>
              <a:t>ανήκει στην οικογένεια των </a:t>
            </a:r>
            <a:r>
              <a:rPr lang="en-GB" i="1" dirty="0"/>
              <a:t>Staphylococcaceae</a:t>
            </a:r>
            <a:r>
              <a:rPr lang="el-GR" dirty="0"/>
              <a:t> </a:t>
            </a:r>
          </a:p>
          <a:p>
            <a:r>
              <a:rPr lang="el-GR" dirty="0"/>
              <a:t>Περιλαμβάνει περίπου 30 διαφορετικά είδη</a:t>
            </a:r>
          </a:p>
          <a:p>
            <a:r>
              <a:rPr lang="el-GR" dirty="0"/>
              <a:t>Εκτός</a:t>
            </a:r>
            <a:r>
              <a:rPr lang="el-GR" i="1" dirty="0"/>
              <a:t> </a:t>
            </a:r>
            <a:r>
              <a:rPr lang="el-GR" dirty="0"/>
              <a:t>από το είδος </a:t>
            </a:r>
            <a:r>
              <a:rPr lang="en-GB" i="1" dirty="0"/>
              <a:t>Staphylococcus aureus</a:t>
            </a:r>
            <a:r>
              <a:rPr lang="el-GR" dirty="0"/>
              <a:t> άλλα γνωστά είδη </a:t>
            </a:r>
          </a:p>
          <a:p>
            <a:pPr lvl="1"/>
            <a:r>
              <a:rPr lang="en-US" i="1" dirty="0"/>
              <a:t>Staphylococcus epidermidis </a:t>
            </a:r>
            <a:endParaRPr lang="el-GR" i="1" dirty="0"/>
          </a:p>
          <a:p>
            <a:pPr lvl="1"/>
            <a:r>
              <a:rPr lang="en-US" i="1" dirty="0"/>
              <a:t>Staphylococcus saprophyticus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0"/>
            <a:ext cx="9684568" cy="1447272"/>
          </a:xfrm>
        </p:spPr>
        <p:txBody>
          <a:bodyPr>
            <a:noAutofit/>
          </a:bodyPr>
          <a:lstStyle/>
          <a:p>
            <a:r>
              <a:rPr lang="el-GR" sz="3200" dirty="0"/>
              <a:t>Διαδοχικές δεκαδικές αραιώσεις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211960" y="2420888"/>
            <a:ext cx="228600" cy="787400"/>
          </a:xfrm>
          <a:prstGeom prst="downArrow">
            <a:avLst>
              <a:gd name="adj1" fmla="val 50000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16200000">
            <a:off x="3622675" y="5245100"/>
            <a:ext cx="228600" cy="74295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1534467">
            <a:off x="3434611" y="4375872"/>
            <a:ext cx="228600" cy="787400"/>
          </a:xfrm>
          <a:prstGeom prst="downArrow">
            <a:avLst>
              <a:gd name="adj1" fmla="val 50000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8" name="AutoShape 12"/>
          <p:cNvSpPr>
            <a:spLocks/>
          </p:cNvSpPr>
          <p:nvPr/>
        </p:nvSpPr>
        <p:spPr bwMode="auto">
          <a:xfrm>
            <a:off x="5292080" y="1844824"/>
            <a:ext cx="2880320" cy="864096"/>
          </a:xfrm>
          <a:prstGeom prst="borderCallout2">
            <a:avLst>
              <a:gd name="adj1" fmla="val 17954"/>
              <a:gd name="adj2" fmla="val -4787"/>
              <a:gd name="adj3" fmla="val 17954"/>
              <a:gd name="adj4" fmla="val -29810"/>
              <a:gd name="adj5" fmla="val 59602"/>
              <a:gd name="adj6" fmla="val -749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Επιφανειακή επίστρωση δείγματος και επώαση στους 37</a:t>
            </a:r>
            <a:r>
              <a:rPr kumimoji="0" lang="el-GR" sz="16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ο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για 48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AutoShape 18"/>
          <p:cNvSpPr>
            <a:spLocks/>
          </p:cNvSpPr>
          <p:nvPr/>
        </p:nvSpPr>
        <p:spPr bwMode="auto">
          <a:xfrm>
            <a:off x="1907704" y="3501008"/>
            <a:ext cx="1257300" cy="814388"/>
          </a:xfrm>
          <a:prstGeom prst="borderCallout2">
            <a:avLst>
              <a:gd name="adj1" fmla="val 14037"/>
              <a:gd name="adj2" fmla="val 106060"/>
              <a:gd name="adj3" fmla="val 14037"/>
              <a:gd name="adj4" fmla="val 127523"/>
              <a:gd name="adj5" fmla="val 52046"/>
              <a:gd name="adj6" fmla="val 1429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Μέτρηση των τρυβλίων που περιέχουν 30 - 300 αποικίες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4108450" y="5387975"/>
            <a:ext cx="269579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Υπολογισμός των αποτελεσμάτων ανά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ή ανά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779912" y="1484784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</a:t>
            </a: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9" name="Picture 673" descr="http://www.emdchemicals.com/analytics/Micro_Manual/TEDISdata/prods/4973-1_05406_0500-1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DDE0E5"/>
              </a:clrFrom>
              <a:clrTo>
                <a:srgbClr val="DDE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212976"/>
            <a:ext cx="1943100" cy="1292225"/>
          </a:xfrm>
          <a:prstGeom prst="rect">
            <a:avLst/>
          </a:prstGeom>
          <a:noFill/>
        </p:spPr>
      </p:pic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755576" y="2348880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Έτοιμα τρυβλία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Baird Parker </a:t>
            </a: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5364088" y="2996952"/>
            <a:ext cx="2562225" cy="2139950"/>
            <a:chOff x="3208" y="12398"/>
            <a:chExt cx="4035" cy="3369"/>
          </a:xfrm>
        </p:grpSpPr>
        <p:pic>
          <p:nvPicPr>
            <p:cNvPr id="19472" name="Picture 16" descr="magnifi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8" y="12398"/>
              <a:ext cx="4035" cy="3369"/>
            </a:xfrm>
            <a:prstGeom prst="rect">
              <a:avLst/>
            </a:prstGeom>
            <a:noFill/>
          </p:spPr>
        </p:pic>
        <p:pic>
          <p:nvPicPr>
            <p:cNvPr id="19471" name="Picture 15" descr="staph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8" y="12455"/>
              <a:ext cx="1984" cy="2058"/>
            </a:xfrm>
            <a:prstGeom prst="rect">
              <a:avLst/>
            </a:prstGeom>
            <a:noFill/>
          </p:spPr>
        </p:pic>
      </p:grp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4499992" y="3573016"/>
            <a:ext cx="228600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4716016" y="3140968"/>
            <a:ext cx="1208088" cy="439738"/>
          </a:xfrm>
          <a:custGeom>
            <a:avLst/>
            <a:gdLst/>
            <a:ahLst/>
            <a:cxnLst>
              <a:cxn ang="0">
                <a:pos x="0" y="692"/>
              </a:cxn>
              <a:cxn ang="0">
                <a:pos x="1902" y="0"/>
              </a:cxn>
            </a:cxnLst>
            <a:rect l="0" t="0" r="r" b="b"/>
            <a:pathLst>
              <a:path w="1902" h="692">
                <a:moveTo>
                  <a:pt x="0" y="692"/>
                </a:moveTo>
                <a:lnTo>
                  <a:pt x="190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4644008" y="3789040"/>
            <a:ext cx="1319212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79" y="679"/>
              </a:cxn>
            </a:cxnLst>
            <a:rect l="0" t="0" r="r" b="b"/>
            <a:pathLst>
              <a:path w="2079" h="679">
                <a:moveTo>
                  <a:pt x="0" y="0"/>
                </a:moveTo>
                <a:lnTo>
                  <a:pt x="2079" y="6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11560" y="5229200"/>
            <a:ext cx="2808312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Επιβεβαίωση με βιοχημικά τεστ σε 5 τουλάχιστον αποικίες</a:t>
            </a:r>
            <a:endParaRPr kumimoji="0" lang="el-G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54940"/>
            <a:ext cx="18473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/>
              <a:t>Χαρακτηριστικές αποικίες </a:t>
            </a:r>
            <a:r>
              <a:rPr lang="en-US" sz="3600" i="1" dirty="0"/>
              <a:t>S.aureus</a:t>
            </a:r>
            <a:r>
              <a:rPr lang="el-GR" sz="3600" i="1" dirty="0"/>
              <a:t> (</a:t>
            </a:r>
            <a:r>
              <a:rPr lang="el-GR" sz="3600" dirty="0"/>
              <a:t>μαύρες με διαυγή ζώνη)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366190"/>
            <a:ext cx="5616624" cy="54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Επιβεβαιωτικές δοκιμές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Δοκιμή πηκτάσης ή κοαγκουλάσης (</a:t>
            </a:r>
            <a:r>
              <a:rPr lang="en-US" dirty="0"/>
              <a:t>coagulase test)</a:t>
            </a:r>
          </a:p>
          <a:p>
            <a:r>
              <a:rPr lang="el-GR" dirty="0"/>
              <a:t>Οι αποικίες που έχουν χαρακτηριστικά του </a:t>
            </a:r>
            <a:r>
              <a:rPr lang="en-US" i="1" dirty="0"/>
              <a:t>S.aureus</a:t>
            </a:r>
            <a:r>
              <a:rPr lang="en-US" dirty="0"/>
              <a:t> </a:t>
            </a:r>
            <a:r>
              <a:rPr lang="el-GR" dirty="0"/>
              <a:t>μεταφέρονται σε σωλήνες με </a:t>
            </a:r>
            <a:r>
              <a:rPr lang="en-US" dirty="0"/>
              <a:t>Brain Heart Infusion</a:t>
            </a:r>
            <a:r>
              <a:rPr lang="el-GR" dirty="0"/>
              <a:t>, επωάζονται στους 35-37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 για 18-24</a:t>
            </a:r>
            <a:r>
              <a:rPr lang="en-US" dirty="0"/>
              <a:t>h</a:t>
            </a:r>
            <a:r>
              <a:rPr lang="el-GR" dirty="0"/>
              <a:t>, ακολουθεί προσθήκη 0,5</a:t>
            </a:r>
            <a:r>
              <a:rPr lang="en-US" dirty="0"/>
              <a:t>ml </a:t>
            </a:r>
            <a:r>
              <a:rPr lang="el-GR" dirty="0"/>
              <a:t>πλάσμα αίματος (</a:t>
            </a:r>
            <a:r>
              <a:rPr lang="en-US" dirty="0"/>
              <a:t>Coagulase plasma)</a:t>
            </a:r>
            <a:r>
              <a:rPr lang="el-GR" dirty="0"/>
              <a:t>και ακολουθεί επώαση στους 35-37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l-GR" dirty="0"/>
              <a:t>για </a:t>
            </a:r>
            <a:r>
              <a:rPr lang="en-US" dirty="0"/>
              <a:t>6h</a:t>
            </a:r>
            <a:endParaRPr lang="el-GR" dirty="0"/>
          </a:p>
          <a:p>
            <a:r>
              <a:rPr lang="el-GR" dirty="0"/>
              <a:t>Σε περίπτωση σχηματισμού πήγματος, η δοκιμή θεωρείται θετική</a:t>
            </a:r>
          </a:p>
        </p:txBody>
      </p:sp>
    </p:spTree>
    <p:extLst>
      <p:ext uri="{BB962C8B-B14F-4D97-AF65-F5344CB8AC3E}">
        <p14:creationId xmlns:p14="http://schemas.microsoft.com/office/powerpoint/2010/main" val="34701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API Staph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Σύστημα βιοχημικής ταυτοποίησης για </a:t>
            </a:r>
            <a:r>
              <a:rPr lang="en-US" i="1" dirty="0"/>
              <a:t>Staphylococcus</a:t>
            </a:r>
            <a:r>
              <a:rPr lang="el-GR" dirty="0"/>
              <a:t>, </a:t>
            </a:r>
            <a:r>
              <a:rPr lang="en-US" i="1" dirty="0"/>
              <a:t>Micrococcus</a:t>
            </a:r>
            <a:r>
              <a:rPr lang="en-US" dirty="0"/>
              <a:t>, </a:t>
            </a:r>
            <a:r>
              <a:rPr lang="el-GR" dirty="0"/>
              <a:t>και </a:t>
            </a:r>
            <a:r>
              <a:rPr lang="en-US" i="1" dirty="0"/>
              <a:t>Kocuria</a:t>
            </a:r>
          </a:p>
          <a:p>
            <a:r>
              <a:rPr lang="el-GR" dirty="0"/>
              <a:t>Αποτελείται από 20 μικροσωλινίσκους που περιέχουν αφυδατωμένα θρεπτικά υποστρώματα</a:t>
            </a:r>
          </a:p>
        </p:txBody>
      </p:sp>
    </p:spTree>
    <p:extLst>
      <p:ext uri="{BB962C8B-B14F-4D97-AF65-F5344CB8AC3E}">
        <p14:creationId xmlns:p14="http://schemas.microsoft.com/office/powerpoint/2010/main" val="261194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Staph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90675"/>
          </a:xfrm>
        </p:spPr>
        <p:txBody>
          <a:bodyPr/>
          <a:lstStyle/>
          <a:p>
            <a:r>
              <a:rPr lang="el-GR" dirty="0"/>
              <a:t>Εικόνες αρνητικής / θετικής εξέτασης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3"/>
            <a:ext cx="8752446" cy="26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</a:t>
            </a:r>
            <a:r>
              <a:rPr lang="en-GB" i="1" dirty="0"/>
              <a:t>Staphylococcus aureus</a:t>
            </a:r>
            <a:r>
              <a:rPr lang="el-GR" dirty="0"/>
              <a:t> είναι ένα βακτήριο: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</a:t>
            </a:r>
            <a:r>
              <a:rPr lang="el-GR" dirty="0"/>
              <a:t>-θετικό</a:t>
            </a:r>
          </a:p>
          <a:p>
            <a:r>
              <a:rPr lang="el-GR" dirty="0"/>
              <a:t>Δυνητικά αναερόβιο</a:t>
            </a:r>
          </a:p>
          <a:p>
            <a:r>
              <a:rPr lang="el-GR" dirty="0"/>
              <a:t>Θετικό στην καταλάση</a:t>
            </a:r>
          </a:p>
          <a:p>
            <a:r>
              <a:rPr lang="el-GR" dirty="0"/>
              <a:t>Θετικό στην πηκτινάση(</a:t>
            </a:r>
            <a:r>
              <a:rPr lang="en-US" dirty="0"/>
              <a:t>coagulase)</a:t>
            </a:r>
            <a:endParaRPr lang="el-GR" dirty="0"/>
          </a:p>
          <a:p>
            <a:r>
              <a:rPr lang="el-GR" dirty="0"/>
              <a:t>Ζυμώνει την λακτόζη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Με μορφή κόκκου</a:t>
            </a:r>
          </a:p>
          <a:p>
            <a:r>
              <a:rPr lang="el-GR" dirty="0"/>
              <a:t>Εμφανίζεται σε ζεύγη, μικρές αλυσίδες ή συσσωματώματα με τη μορφή τσαμπιών σταφυλιού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135"/>
            <a:ext cx="8229600" cy="1149401"/>
          </a:xfrm>
        </p:spPr>
        <p:txBody>
          <a:bodyPr/>
          <a:lstStyle/>
          <a:p>
            <a:r>
              <a:rPr lang="en-US" i="1" dirty="0"/>
              <a:t>S.aureus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Ορισμένα στελέχη του, παράγουν μια ιδιαίτερα </a:t>
            </a:r>
            <a:r>
              <a:rPr lang="el-GR" u="sng" dirty="0"/>
              <a:t>θερμοανθεκτική πρωτεϊνική τοξίνη</a:t>
            </a:r>
            <a:r>
              <a:rPr lang="el-GR" dirty="0"/>
              <a:t>, η οποία είναι ικανή να  προκαλέσει τροφικές δηλητηριάσεις στον άνθρωπο.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Θερμοκρασία ανάπτυξης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2060850"/>
          <a:ext cx="8239810" cy="4044412"/>
        </p:xfrm>
        <a:graphic>
          <a:graphicData uri="http://schemas.openxmlformats.org/drawingml/2006/table">
            <a:tbl>
              <a:tblPr/>
              <a:tblGrid>
                <a:gridCol w="655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Ελάχιστη θερμοκρασία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l-GR" sz="2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Μέγιστη θερμοκρασία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280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l-GR" sz="28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Ιδανική θερμοκρασία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35-40</a:t>
                      </a:r>
                      <a:r>
                        <a:rPr lang="el-GR" sz="28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Ελάχιστη θερμοκρασία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l-GR" sz="2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Μέγιστη θερμοκρασία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46</a:t>
                      </a:r>
                      <a:r>
                        <a:rPr lang="el-GR" sz="2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Ιδανική θερμοκρασία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40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-4</a:t>
                      </a: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l-GR" sz="2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</a:t>
                      </a:r>
                      <a:endParaRPr lang="el-G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Τιμές </a:t>
            </a:r>
            <a:r>
              <a:rPr lang="en-US" dirty="0"/>
              <a:t>pH</a:t>
            </a:r>
            <a:r>
              <a:rPr lang="el-GR" dirty="0"/>
              <a:t> που επηρεάζουν την ανάπτυξη του</a:t>
            </a:r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772814"/>
          <a:ext cx="8198272" cy="4601684"/>
        </p:xfrm>
        <a:graphic>
          <a:graphicData uri="http://schemas.openxmlformats.org/drawingml/2006/table">
            <a:tbl>
              <a:tblPr/>
              <a:tblGrid>
                <a:gridCol w="653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Ελάχιστη τιμή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Μέγιστη τιμή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Ιδανική τιμή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 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>
                          <a:latin typeface="Times New Roman"/>
                          <a:ea typeface="Times New Roman"/>
                        </a:rPr>
                        <a:t>6,0-7,0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Ελάχιστη τιμή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>
                          <a:latin typeface="Times New Roman"/>
                          <a:ea typeface="Times New Roman"/>
                        </a:rPr>
                        <a:t>Μέγιστη τιμή </a:t>
                      </a:r>
                      <a:r>
                        <a:rPr lang="en-GB" sz="320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>
                          <a:latin typeface="Times New Roman"/>
                          <a:ea typeface="Times New Roman"/>
                        </a:rPr>
                        <a:t>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9,6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>
                          <a:latin typeface="Times New Roman"/>
                          <a:ea typeface="Times New Roman"/>
                        </a:rPr>
                        <a:t>Ιδανική τιμή </a:t>
                      </a:r>
                      <a:r>
                        <a:rPr lang="en-GB" sz="3200"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el-GR" sz="3200">
                          <a:latin typeface="Times New Roman"/>
                          <a:ea typeface="Times New Roman"/>
                        </a:rPr>
                        <a:t> 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3200" dirty="0">
                          <a:latin typeface="Times New Roman"/>
                          <a:ea typeface="Times New Roman"/>
                        </a:rPr>
                        <a:t>7,8-8,6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Πως επηρεάζεται η ανάπτυξη του από την Αλατότητα: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526280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n-GB" i="1" dirty="0"/>
              <a:t>S</a:t>
            </a:r>
            <a:r>
              <a:rPr lang="en-US" i="1" dirty="0"/>
              <a:t>taphylococcus </a:t>
            </a:r>
            <a:r>
              <a:rPr lang="en-GB" i="1" dirty="0"/>
              <a:t>aureus</a:t>
            </a:r>
            <a:r>
              <a:rPr lang="el-GR" dirty="0"/>
              <a:t> μπορεί να αναπτύσσεται σε </a:t>
            </a:r>
            <a:r>
              <a:rPr lang="el-GR" dirty="0">
                <a:solidFill>
                  <a:srgbClr val="FFFF00"/>
                </a:solidFill>
              </a:rPr>
              <a:t>υψηλές συγκεντρώσεις άλατος (έως 20%). </a:t>
            </a:r>
          </a:p>
          <a:p>
            <a:r>
              <a:rPr lang="en-US" dirty="0"/>
              <a:t>H</a:t>
            </a:r>
            <a:r>
              <a:rPr lang="el-GR" dirty="0"/>
              <a:t> παραγωγή εντεροτοξίνης λαμβάνει χώρα σε συγκεντρώσεις άλατος έως και 10%, ενώ αναστέλλεται σε υψηλότερες συγκεντρώσεις.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επηρεάζεται η ανάπτυξη του από την </a:t>
            </a:r>
            <a:r>
              <a:rPr lang="en-US" dirty="0"/>
              <a:t>a</a:t>
            </a:r>
            <a:r>
              <a:rPr lang="en-US" baseline="-25000" dirty="0"/>
              <a:t>w</a:t>
            </a:r>
            <a:r>
              <a:rPr lang="el-GR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56790"/>
          <a:ext cx="7389099" cy="4249803"/>
        </p:xfrm>
        <a:graphic>
          <a:graphicData uri="http://schemas.openxmlformats.org/drawingml/2006/table">
            <a:tbl>
              <a:tblPr/>
              <a:tblGrid>
                <a:gridCol w="585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Ελάχιστη τιμή </a:t>
                      </a:r>
                      <a:r>
                        <a:rPr lang="el-GR" sz="2800" i="1" dirty="0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 dirty="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0,83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Μέγιστη τιμή </a:t>
                      </a:r>
                      <a:r>
                        <a:rPr lang="el-GR" sz="2800" i="1" dirty="0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 dirty="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0,99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Ιδανική τιμή </a:t>
                      </a:r>
                      <a:r>
                        <a:rPr lang="el-GR" sz="2800" i="1" dirty="0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 dirty="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ανάπτυξης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0,98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Ελάχιστη τιμή </a:t>
                      </a:r>
                      <a:r>
                        <a:rPr lang="el-GR" sz="2800" i="1" dirty="0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 dirty="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Μέγιστη τιμή </a:t>
                      </a:r>
                      <a:r>
                        <a:rPr lang="el-GR" sz="28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>
                          <a:latin typeface="Times New Roman"/>
                          <a:ea typeface="Times New Roman"/>
                        </a:rPr>
                        <a:t>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0,99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>
                          <a:latin typeface="Times New Roman"/>
                          <a:ea typeface="Times New Roman"/>
                        </a:rPr>
                        <a:t>Ιδανική τιμή </a:t>
                      </a:r>
                      <a:r>
                        <a:rPr lang="el-GR" sz="28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2800" i="1" baseline="-25000">
                          <a:latin typeface="Times New Roman"/>
                          <a:ea typeface="Times New Roman"/>
                        </a:rPr>
                        <a:t>w </a:t>
                      </a:r>
                      <a:r>
                        <a:rPr lang="el-GR" sz="2800">
                          <a:latin typeface="Times New Roman"/>
                          <a:ea typeface="Times New Roman"/>
                        </a:rPr>
                        <a:t>για παραγωγή τοξίνης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l-GR" sz="2800" dirty="0">
                          <a:latin typeface="Times New Roman"/>
                          <a:ea typeface="Times New Roman"/>
                        </a:rPr>
                        <a:t>0,98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 </a:t>
            </a:r>
            <a:r>
              <a:rPr lang="en-US" i="1" dirty="0"/>
              <a:t>S.aureus</a:t>
            </a:r>
            <a:r>
              <a:rPr lang="en-US" dirty="0"/>
              <a:t>  </a:t>
            </a:r>
            <a:r>
              <a:rPr lang="el-GR" dirty="0"/>
              <a:t>δεν είναι ανταγωνιστικός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σταφυλόκοκκοι δεν αναπτύσσονται εύκολα παρουσία άλλων μικροοργανισμών</a:t>
            </a:r>
            <a:r>
              <a:rPr lang="en-US" dirty="0"/>
              <a:t>.</a:t>
            </a:r>
          </a:p>
          <a:p>
            <a:r>
              <a:rPr lang="el-GR" dirty="0"/>
              <a:t>Πολλά βακτήρια των τροφίμων, εμποδίζουν την ανάπτυξη του </a:t>
            </a:r>
            <a:r>
              <a:rPr lang="en-GB" i="1" dirty="0"/>
              <a:t>Staphylococcus aureus</a:t>
            </a:r>
            <a:r>
              <a:rPr lang="el-GR" dirty="0"/>
              <a:t> και την ικανότητα του να παράγει εντεροτοξίνη. </a:t>
            </a:r>
          </a:p>
          <a:p>
            <a:r>
              <a:rPr lang="el-GR" dirty="0"/>
              <a:t>Στα ωμά τρόφιμα δεν παρατηρείται ανάπτυξη </a:t>
            </a:r>
            <a:r>
              <a:rPr lang="en-GB" i="1" dirty="0"/>
              <a:t>Staphylococcus aureus</a:t>
            </a:r>
            <a:r>
              <a:rPr lang="el-GR" dirty="0"/>
              <a:t> λόγω παρουσίας άλλων μικροοργανισμών.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681</TotalTime>
  <Words>1016</Words>
  <Application>Microsoft Office PowerPoint</Application>
  <PresentationFormat>Προβολή στην οθόνη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Cambria</vt:lpstr>
      <vt:lpstr>Rockwell</vt:lpstr>
      <vt:lpstr>Times New Roman</vt:lpstr>
      <vt:lpstr>Wingdings 2</vt:lpstr>
      <vt:lpstr>Foundry</vt:lpstr>
      <vt:lpstr>Απομόνωση και αρίθμηση του Staphylococcus aureus</vt:lpstr>
      <vt:lpstr>Ταξινόμηση</vt:lpstr>
      <vt:lpstr>Ο Staphylococcus aureus είναι ένα βακτήριο:</vt:lpstr>
      <vt:lpstr>S.aureus</vt:lpstr>
      <vt:lpstr>Θερμοκρασία ανάπτυξης</vt:lpstr>
      <vt:lpstr>Τιμές pH που επηρεάζουν την ανάπτυξη του </vt:lpstr>
      <vt:lpstr>Πως επηρεάζεται η ανάπτυξη του από την Αλατότητα: </vt:lpstr>
      <vt:lpstr>Πως επηρεάζεται η ανάπτυξη του από την aw:</vt:lpstr>
      <vt:lpstr>O S.aureus  δεν είναι ανταγωνιστικός</vt:lpstr>
      <vt:lpstr>Πηγές Staphylococcus aureus: </vt:lpstr>
      <vt:lpstr>Ο Staphylococcus εμφανίζεται στα εξής τρόφιμα: </vt:lpstr>
      <vt:lpstr>          </vt:lpstr>
      <vt:lpstr>Τροφική δηλητηρίαση από Staphylococcus aureus </vt:lpstr>
      <vt:lpstr>Συμπτώματα σταφυλοκοκκίασης:   </vt:lpstr>
      <vt:lpstr>Σταφυλοκοκκικές εντεροτοξίνες</vt:lpstr>
      <vt:lpstr>Staphylococcus aureus:</vt:lpstr>
      <vt:lpstr>Staphylococcus aureus</vt:lpstr>
      <vt:lpstr>Ωφέλιμα είδη Staphylococcus:</vt:lpstr>
      <vt:lpstr>Προσδιορισμός S.aureus σε στερεό θρεπτικό υπόστρωμα. </vt:lpstr>
      <vt:lpstr>Διαδοχικές δεκαδικές αραιώσεις</vt:lpstr>
      <vt:lpstr>Χαρακτηριστικές αποικίες S.aureus (μαύρες με διαυγή ζώνη)</vt:lpstr>
      <vt:lpstr>Επιβεβαιωτικές δοκιμές</vt:lpstr>
      <vt:lpstr>API Staph</vt:lpstr>
      <vt:lpstr>API Staph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Απομόνωση και αρίθμηση του Staphylococcus aureus</dc:title>
  <dc:creator>ΜΠΑΤΡΙΝΟΥ ΑΝΘΙΜΙΑ</dc:creator>
  <cp:lastModifiedBy>vrkyr</cp:lastModifiedBy>
  <cp:revision>26</cp:revision>
  <dcterms:created xsi:type="dcterms:W3CDTF">2012-11-04T18:11:24Z</dcterms:created>
  <dcterms:modified xsi:type="dcterms:W3CDTF">2021-02-16T11:32:52Z</dcterms:modified>
</cp:coreProperties>
</file>