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892" r:id="rId3"/>
    <p:sldId id="893" r:id="rId4"/>
    <p:sldId id="853" r:id="rId5"/>
    <p:sldId id="855" r:id="rId6"/>
    <p:sldId id="857" r:id="rId7"/>
    <p:sldId id="859" r:id="rId8"/>
    <p:sldId id="894" r:id="rId9"/>
    <p:sldId id="891" r:id="rId10"/>
    <p:sldId id="895" r:id="rId11"/>
    <p:sldId id="865" r:id="rId12"/>
    <p:sldId id="916" r:id="rId13"/>
    <p:sldId id="896" r:id="rId14"/>
    <p:sldId id="897" r:id="rId15"/>
    <p:sldId id="898" r:id="rId16"/>
    <p:sldId id="917" r:id="rId17"/>
    <p:sldId id="899" r:id="rId18"/>
    <p:sldId id="900" r:id="rId19"/>
    <p:sldId id="901" r:id="rId20"/>
    <p:sldId id="904" r:id="rId21"/>
    <p:sldId id="902" r:id="rId22"/>
    <p:sldId id="905" r:id="rId23"/>
    <p:sldId id="903" r:id="rId24"/>
    <p:sldId id="906" r:id="rId25"/>
    <p:sldId id="869" r:id="rId26"/>
    <p:sldId id="907" r:id="rId27"/>
    <p:sldId id="870" r:id="rId28"/>
    <p:sldId id="908" r:id="rId29"/>
    <p:sldId id="909" r:id="rId30"/>
    <p:sldId id="886" r:id="rId31"/>
    <p:sldId id="910" r:id="rId32"/>
    <p:sldId id="887" r:id="rId33"/>
    <p:sldId id="888" r:id="rId34"/>
    <p:sldId id="911" r:id="rId35"/>
    <p:sldId id="298" r:id="rId36"/>
    <p:sldId id="289" r:id="rId37"/>
    <p:sldId id="283" r:id="rId38"/>
    <p:sldId id="301" r:id="rId39"/>
    <p:sldId id="913" r:id="rId40"/>
    <p:sldId id="914" r:id="rId41"/>
    <p:sldId id="915" r:id="rId42"/>
    <p:sldId id="91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BACDF-2E9F-4DFA-B97A-E150E27685C9}" v="2" dt="2022-10-17T13:40:16.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47" d="100"/>
          <a:sy n="47" d="100"/>
        </p:scale>
        <p:origin x="6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afeim Poulos" userId="5bdc9d18-aab9-49c9-a0ee-bdd76949a37a" providerId="ADAL" clId="{22CBACDF-2E9F-4DFA-B97A-E150E27685C9}"/>
    <pc:docChg chg="custSel addSld modSld modMainMaster">
      <pc:chgData name="Serafeim Poulos" userId="5bdc9d18-aab9-49c9-a0ee-bdd76949a37a" providerId="ADAL" clId="{22CBACDF-2E9F-4DFA-B97A-E150E27685C9}" dt="2022-10-17T13:40:16.710" v="129"/>
      <pc:docMkLst>
        <pc:docMk/>
      </pc:docMkLst>
      <pc:sldChg chg="addSp modSp mod">
        <pc:chgData name="Serafeim Poulos" userId="5bdc9d18-aab9-49c9-a0ee-bdd76949a37a" providerId="ADAL" clId="{22CBACDF-2E9F-4DFA-B97A-E150E27685C9}" dt="2022-10-17T13:39:21.971" v="116" actId="20577"/>
        <pc:sldMkLst>
          <pc:docMk/>
          <pc:sldMk cId="2599938233" sldId="256"/>
        </pc:sldMkLst>
        <pc:spChg chg="mod">
          <ac:chgData name="Serafeim Poulos" userId="5bdc9d18-aab9-49c9-a0ee-bdd76949a37a" providerId="ADAL" clId="{22CBACDF-2E9F-4DFA-B97A-E150E27685C9}" dt="2022-10-17T13:38:17.018" v="4" actId="121"/>
          <ac:spMkLst>
            <pc:docMk/>
            <pc:sldMk cId="2599938233" sldId="256"/>
            <ac:spMk id="2" creationId="{A4CDEAD0-53A5-428F-8C91-C2DDE857845F}"/>
          </ac:spMkLst>
        </pc:spChg>
        <pc:spChg chg="add mod">
          <ac:chgData name="Serafeim Poulos" userId="5bdc9d18-aab9-49c9-a0ee-bdd76949a37a" providerId="ADAL" clId="{22CBACDF-2E9F-4DFA-B97A-E150E27685C9}" dt="2022-10-17T13:39:21.971" v="116" actId="20577"/>
          <ac:spMkLst>
            <pc:docMk/>
            <pc:sldMk cId="2599938233" sldId="256"/>
            <ac:spMk id="4" creationId="{439C1C9D-255E-93FC-C29B-F78BCF061EC6}"/>
          </ac:spMkLst>
        </pc:spChg>
      </pc:sldChg>
      <pc:sldChg chg="delSp modSp new mod setBg">
        <pc:chgData name="Serafeim Poulos" userId="5bdc9d18-aab9-49c9-a0ee-bdd76949a37a" providerId="ADAL" clId="{22CBACDF-2E9F-4DFA-B97A-E150E27685C9}" dt="2022-10-17T13:40:16.710" v="129"/>
        <pc:sldMkLst>
          <pc:docMk/>
          <pc:sldMk cId="2601391440" sldId="918"/>
        </pc:sldMkLst>
        <pc:spChg chg="mod">
          <ac:chgData name="Serafeim Poulos" userId="5bdc9d18-aab9-49c9-a0ee-bdd76949a37a" providerId="ADAL" clId="{22CBACDF-2E9F-4DFA-B97A-E150E27685C9}" dt="2022-10-17T13:40:06.526" v="127" actId="1076"/>
          <ac:spMkLst>
            <pc:docMk/>
            <pc:sldMk cId="2601391440" sldId="918"/>
            <ac:spMk id="2" creationId="{531665BC-2FBE-0C3E-EA1E-B8EAAA25BF4B}"/>
          </ac:spMkLst>
        </pc:spChg>
        <pc:spChg chg="del">
          <ac:chgData name="Serafeim Poulos" userId="5bdc9d18-aab9-49c9-a0ee-bdd76949a37a" providerId="ADAL" clId="{22CBACDF-2E9F-4DFA-B97A-E150E27685C9}" dt="2022-10-17T13:39:47.648" v="120" actId="21"/>
          <ac:spMkLst>
            <pc:docMk/>
            <pc:sldMk cId="2601391440" sldId="918"/>
            <ac:spMk id="3" creationId="{498C966A-80AE-5072-9397-DED9F2249F26}"/>
          </ac:spMkLst>
        </pc:spChg>
      </pc:sldChg>
      <pc:sldMasterChg chg="setBg modSldLayout">
        <pc:chgData name="Serafeim Poulos" userId="5bdc9d18-aab9-49c9-a0ee-bdd76949a37a" providerId="ADAL" clId="{22CBACDF-2E9F-4DFA-B97A-E150E27685C9}" dt="2022-10-17T13:40:16.710" v="129"/>
        <pc:sldMasterMkLst>
          <pc:docMk/>
          <pc:sldMasterMk cId="1836489973" sldId="2147483660"/>
        </pc:sldMasterMkLst>
        <pc:sldLayoutChg chg="setBg">
          <pc:chgData name="Serafeim Poulos" userId="5bdc9d18-aab9-49c9-a0ee-bdd76949a37a" providerId="ADAL" clId="{22CBACDF-2E9F-4DFA-B97A-E150E27685C9}" dt="2022-10-17T13:40:16.710" v="129"/>
          <pc:sldLayoutMkLst>
            <pc:docMk/>
            <pc:sldMasterMk cId="1836489973" sldId="2147483660"/>
            <pc:sldLayoutMk cId="1592502464" sldId="2147483661"/>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2327338753" sldId="2147483662"/>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4279088849" sldId="2147483663"/>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610029617" sldId="2147483664"/>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1967179608" sldId="2147483665"/>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3541116391" sldId="2147483666"/>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3593278817" sldId="2147483667"/>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190225389" sldId="2147483668"/>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7664990" sldId="2147483669"/>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2257182632" sldId="2147483670"/>
          </pc:sldLayoutMkLst>
        </pc:sldLayoutChg>
        <pc:sldLayoutChg chg="setBg">
          <pc:chgData name="Serafeim Poulos" userId="5bdc9d18-aab9-49c9-a0ee-bdd76949a37a" providerId="ADAL" clId="{22CBACDF-2E9F-4DFA-B97A-E150E27685C9}" dt="2022-10-17T13:40:16.710" v="129"/>
          <pc:sldLayoutMkLst>
            <pc:docMk/>
            <pc:sldMasterMk cId="1836489973" sldId="2147483660"/>
            <pc:sldLayoutMk cId="3737098919"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6B2F8-A9CE-4AC4-AA32-462F222F6EAB}"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60525-E273-4F26-B2F8-8C90DC9D93CE}" type="slidenum">
              <a:rPr lang="en-US" smtClean="0"/>
              <a:t>‹#›</a:t>
            </a:fld>
            <a:endParaRPr lang="en-US"/>
          </a:p>
        </p:txBody>
      </p:sp>
    </p:spTree>
    <p:extLst>
      <p:ext uri="{BB962C8B-B14F-4D97-AF65-F5344CB8AC3E}">
        <p14:creationId xmlns:p14="http://schemas.microsoft.com/office/powerpoint/2010/main" val="26926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D149BA-E01D-4064-ADE0-7D17E33ED7C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159250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149BA-E01D-4064-ADE0-7D17E33ED7C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225718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149BA-E01D-4064-ADE0-7D17E33ED7C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373709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149BA-E01D-4064-ADE0-7D17E33ED7C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232733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149BA-E01D-4064-ADE0-7D17E33ED7C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427908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D149BA-E01D-4064-ADE0-7D17E33ED7CA}"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61002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D149BA-E01D-4064-ADE0-7D17E33ED7CA}"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196717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D149BA-E01D-4064-ADE0-7D17E33ED7CA}"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354111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49BA-E01D-4064-ADE0-7D17E33ED7CA}"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359327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149BA-E01D-4064-ADE0-7D17E33ED7CA}"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19022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149BA-E01D-4064-ADE0-7D17E33ED7CA}"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E410F-B7C0-40DA-A9C5-5D327664786C}" type="slidenum">
              <a:rPr lang="en-US" smtClean="0"/>
              <a:t>‹#›</a:t>
            </a:fld>
            <a:endParaRPr lang="en-US"/>
          </a:p>
        </p:txBody>
      </p:sp>
    </p:spTree>
    <p:extLst>
      <p:ext uri="{BB962C8B-B14F-4D97-AF65-F5344CB8AC3E}">
        <p14:creationId xmlns:p14="http://schemas.microsoft.com/office/powerpoint/2010/main" val="766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149BA-E01D-4064-ADE0-7D17E33ED7CA}" type="datetimeFigureOut">
              <a:rPr lang="en-US" smtClean="0"/>
              <a:t>10/17/2022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E410F-B7C0-40DA-A9C5-5D327664786C}" type="slidenum">
              <a:rPr lang="en-US" smtClean="0"/>
              <a:t>‹#›</a:t>
            </a:fld>
            <a:endParaRPr lang="en-US"/>
          </a:p>
        </p:txBody>
      </p:sp>
    </p:spTree>
    <p:extLst>
      <p:ext uri="{BB962C8B-B14F-4D97-AF65-F5344CB8AC3E}">
        <p14:creationId xmlns:p14="http://schemas.microsoft.com/office/powerpoint/2010/main" val="1836489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EAD0-53A5-428F-8C91-C2DDE857845F}"/>
              </a:ext>
            </a:extLst>
          </p:cNvPr>
          <p:cNvSpPr>
            <a:spLocks noGrp="1"/>
          </p:cNvSpPr>
          <p:nvPr>
            <p:ph type="ctrTitle"/>
          </p:nvPr>
        </p:nvSpPr>
        <p:spPr>
          <a:xfrm>
            <a:off x="6763656" y="454706"/>
            <a:ext cx="5007429" cy="1301523"/>
          </a:xfrm>
        </p:spPr>
        <p:txBody>
          <a:bodyPr>
            <a:normAutofit/>
          </a:bodyPr>
          <a:lstStyle/>
          <a:p>
            <a:pPr algn="r"/>
            <a:r>
              <a:rPr lang="el-GR" sz="2800" b="1" dirty="0">
                <a:latin typeface="+mn-lt"/>
              </a:rPr>
              <a:t>Κεφάλαιο 7</a:t>
            </a:r>
            <a:br>
              <a:rPr lang="el-GR" sz="2800" b="1" dirty="0">
                <a:latin typeface="+mn-lt"/>
              </a:rPr>
            </a:br>
            <a:br>
              <a:rPr lang="el-GR" sz="2800" b="1" dirty="0">
                <a:latin typeface="+mn-lt"/>
              </a:rPr>
            </a:br>
            <a:r>
              <a:rPr lang="el-GR" sz="2800" b="1" dirty="0">
                <a:latin typeface="+mn-lt"/>
              </a:rPr>
              <a:t>Θαλάσσια Ρεύματα</a:t>
            </a:r>
            <a:endParaRPr lang="en-US" sz="2800" b="1" dirty="0">
              <a:latin typeface="+mn-lt"/>
            </a:endParaRPr>
          </a:p>
        </p:txBody>
      </p:sp>
      <p:sp>
        <p:nvSpPr>
          <p:cNvPr id="4" name="TextBox 3">
            <a:extLst>
              <a:ext uri="{FF2B5EF4-FFF2-40B4-BE49-F238E27FC236}">
                <a16:creationId xmlns:a16="http://schemas.microsoft.com/office/drawing/2014/main" id="{439C1C9D-255E-93FC-C29B-F78BCF061EC6}"/>
              </a:ext>
            </a:extLst>
          </p:cNvPr>
          <p:cNvSpPr txBox="1"/>
          <p:nvPr/>
        </p:nvSpPr>
        <p:spPr>
          <a:xfrm>
            <a:off x="420915" y="1422982"/>
            <a:ext cx="8040914" cy="4555093"/>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ΠΕΡΙΕΧΌΜΕΝΑ</a:t>
            </a:r>
            <a:endParaRPr lang="el-GR" sz="1800" b="0" i="0" u="none" strike="noStrike" baseline="0" dirty="0">
              <a:solidFill>
                <a:srgbClr val="211D1E"/>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7.1. </a:t>
            </a:r>
            <a:r>
              <a:rPr lang="el-GR" sz="1800" b="0" i="0" u="none" strike="noStrike" baseline="0" dirty="0">
                <a:solidFill>
                  <a:srgbClr val="211D1E"/>
                </a:solidFill>
                <a:latin typeface="Calibri" panose="020F0502020204030204" pitchFamily="34" charset="0"/>
              </a:rPr>
              <a:t>ΩΚΕΑΝΙΑ ΡΕΥΜΑΤΑ </a:t>
            </a:r>
          </a:p>
          <a:p>
            <a:pPr marR="1000" algn="just"/>
            <a:r>
              <a:rPr lang="el-GR" sz="1800" b="1" i="0" u="none" strike="noStrike" baseline="0" dirty="0">
                <a:solidFill>
                  <a:srgbClr val="211D1E"/>
                </a:solidFill>
                <a:latin typeface="Calibri" panose="020F0502020204030204" pitchFamily="34" charset="0"/>
              </a:rPr>
              <a:t>7.2. </a:t>
            </a:r>
            <a:r>
              <a:rPr lang="el-GR" sz="1800" b="0" i="0" u="none" strike="noStrike" baseline="0" dirty="0">
                <a:solidFill>
                  <a:srgbClr val="211D1E"/>
                </a:solidFill>
                <a:latin typeface="Calibri" panose="020F0502020204030204" pitchFamily="34" charset="0"/>
              </a:rPr>
              <a:t>ΘΑΛΑΣΣΙΑ ΡΕΥΜΑΤΑ </a:t>
            </a:r>
          </a:p>
          <a:p>
            <a:pPr marR="1000" algn="just"/>
            <a:r>
              <a:rPr lang="el-GR" sz="1800" b="1" i="0" u="none" strike="noStrike" baseline="0" dirty="0">
                <a:solidFill>
                  <a:srgbClr val="211D1E"/>
                </a:solidFill>
                <a:latin typeface="Calibri" panose="020F0502020204030204" pitchFamily="34" charset="0"/>
              </a:rPr>
              <a:t>       7.2.1. </a:t>
            </a:r>
            <a:r>
              <a:rPr lang="el-GR" sz="1800" b="0" i="0" u="none" strike="noStrike" baseline="0" dirty="0">
                <a:solidFill>
                  <a:srgbClr val="211D1E"/>
                </a:solidFill>
                <a:latin typeface="Calibri" panose="020F0502020204030204" pitchFamily="34" charset="0"/>
              </a:rPr>
              <a:t>Ρεύματα ανοικτής θάλασσας </a:t>
            </a:r>
          </a:p>
          <a:p>
            <a:pPr marR="1000" algn="just"/>
            <a:r>
              <a:rPr lang="el-GR" sz="1800" b="0" i="1" u="none" strike="noStrike" baseline="0" dirty="0">
                <a:solidFill>
                  <a:srgbClr val="211D1E"/>
                </a:solidFill>
                <a:latin typeface="Calibri" panose="020F0502020204030204" pitchFamily="34" charset="0"/>
              </a:rPr>
              <a:t>                 7.2.1.1. </a:t>
            </a:r>
            <a:r>
              <a:rPr lang="el-GR" sz="1800" b="0" i="0" u="none" strike="noStrike" baseline="0" dirty="0" err="1">
                <a:solidFill>
                  <a:srgbClr val="211D1E"/>
                </a:solidFill>
                <a:latin typeface="Calibri" panose="020F0502020204030204" pitchFamily="34" charset="0"/>
              </a:rPr>
              <a:t>Ανεμογενή</a:t>
            </a:r>
            <a:r>
              <a:rPr lang="el-GR" sz="1800" b="0" i="0" u="none" strike="noStrike" baseline="0" dirty="0">
                <a:solidFill>
                  <a:srgbClr val="211D1E"/>
                </a:solidFill>
                <a:latin typeface="Calibri" panose="020F0502020204030204" pitchFamily="34" charset="0"/>
              </a:rPr>
              <a:t> ρεύματα </a:t>
            </a:r>
          </a:p>
          <a:p>
            <a:pPr marR="1000" algn="just"/>
            <a:r>
              <a:rPr lang="el-GR" sz="1800" b="0" i="1" u="none" strike="noStrike" baseline="0" dirty="0">
                <a:solidFill>
                  <a:srgbClr val="211D1E"/>
                </a:solidFill>
                <a:latin typeface="Calibri" panose="020F0502020204030204" pitchFamily="34" charset="0"/>
              </a:rPr>
              <a:t>                 7.2.1.2. </a:t>
            </a:r>
            <a:r>
              <a:rPr lang="el-GR" sz="1800" b="0" i="0" u="none" strike="noStrike" baseline="0" dirty="0">
                <a:solidFill>
                  <a:srgbClr val="211D1E"/>
                </a:solidFill>
                <a:latin typeface="Calibri" panose="020F0502020204030204" pitchFamily="34" charset="0"/>
              </a:rPr>
              <a:t>Ρεύματα αδράνειας </a:t>
            </a:r>
          </a:p>
          <a:p>
            <a:pPr marR="1000" algn="just"/>
            <a:r>
              <a:rPr lang="el-GR" sz="1800" b="0" i="1" u="none" strike="noStrike" baseline="0" dirty="0">
                <a:solidFill>
                  <a:srgbClr val="211D1E"/>
                </a:solidFill>
                <a:latin typeface="Calibri" panose="020F0502020204030204" pitchFamily="34" charset="0"/>
              </a:rPr>
              <a:t>                 7.2.1.3. </a:t>
            </a:r>
            <a:r>
              <a:rPr lang="el-GR" sz="1800" b="0" i="0" u="none" strike="noStrike" baseline="0" dirty="0" err="1">
                <a:solidFill>
                  <a:srgbClr val="211D1E"/>
                </a:solidFill>
                <a:latin typeface="Calibri" panose="020F0502020204030204" pitchFamily="34" charset="0"/>
              </a:rPr>
              <a:t>Γεωστροφικά</a:t>
            </a:r>
            <a:r>
              <a:rPr lang="el-GR" sz="1800" b="0" i="0" u="none" strike="noStrike" baseline="0" dirty="0">
                <a:solidFill>
                  <a:srgbClr val="211D1E"/>
                </a:solidFill>
                <a:latin typeface="Calibri" panose="020F0502020204030204" pitchFamily="34" charset="0"/>
              </a:rPr>
              <a:t> ρεύματα </a:t>
            </a:r>
          </a:p>
          <a:p>
            <a:pPr marR="1000" algn="just"/>
            <a:r>
              <a:rPr lang="el-GR" sz="1800" b="0" i="1" u="none" strike="noStrike" baseline="0" dirty="0">
                <a:solidFill>
                  <a:srgbClr val="211D1E"/>
                </a:solidFill>
                <a:latin typeface="Calibri" panose="020F0502020204030204" pitchFamily="34" charset="0"/>
              </a:rPr>
              <a:t>                 7.2.1.4. </a:t>
            </a:r>
            <a:r>
              <a:rPr lang="el-GR" sz="1800" b="0" i="0" u="none" strike="noStrike" baseline="0" dirty="0">
                <a:solidFill>
                  <a:srgbClr val="211D1E"/>
                </a:solidFill>
                <a:latin typeface="Calibri" panose="020F0502020204030204" pitchFamily="34" charset="0"/>
              </a:rPr>
              <a:t>Ανοδικά και καθοδικά ρεύματα </a:t>
            </a:r>
          </a:p>
          <a:p>
            <a:pPr marR="1000" algn="just"/>
            <a:r>
              <a:rPr lang="el-GR" sz="1800" b="1" i="0" u="none" strike="noStrike" baseline="0" dirty="0">
                <a:solidFill>
                  <a:srgbClr val="211D1E"/>
                </a:solidFill>
                <a:latin typeface="Calibri" panose="020F0502020204030204" pitchFamily="34" charset="0"/>
              </a:rPr>
              <a:t>      7.2.2. </a:t>
            </a:r>
            <a:r>
              <a:rPr lang="el-GR" sz="1800" b="0" i="0" u="none" strike="noStrike" baseline="0" dirty="0">
                <a:solidFill>
                  <a:srgbClr val="211D1E"/>
                </a:solidFill>
                <a:latin typeface="Calibri" panose="020F0502020204030204" pitchFamily="34" charset="0"/>
              </a:rPr>
              <a:t>Παλιρροιακά ρεύματα </a:t>
            </a:r>
            <a:endParaRPr lang="el-GR" sz="1800" b="0" i="0" u="none" strike="noStrike" baseline="0" dirty="0">
              <a:solidFill>
                <a:srgbClr val="000000"/>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      7.2.3</a:t>
            </a:r>
            <a:r>
              <a:rPr lang="el-GR" sz="1800" b="0" i="0" u="none" strike="noStrike" baseline="0" dirty="0">
                <a:solidFill>
                  <a:srgbClr val="211D1E"/>
                </a:solidFill>
                <a:latin typeface="Calibri" panose="020F0502020204030204" pitchFamily="34" charset="0"/>
              </a:rPr>
              <a:t>. Ρεύματα της εγγύς-παράλιας ζώνης εξαιτίας της θραύσης των κυμάτων </a:t>
            </a:r>
            <a:endParaRPr lang="el-GR" sz="1800" b="0" i="0" u="none" strike="noStrike" baseline="0" dirty="0">
              <a:solidFill>
                <a:srgbClr val="000000"/>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7.3. </a:t>
            </a:r>
            <a:r>
              <a:rPr lang="el-GR" sz="1800" b="0" i="0" u="none" strike="noStrike" baseline="0" dirty="0">
                <a:solidFill>
                  <a:srgbClr val="211D1E"/>
                </a:solidFill>
                <a:latin typeface="Calibri" panose="020F0502020204030204" pitchFamily="34" charset="0"/>
              </a:rPr>
              <a:t>ΚΥΚΛΟΦΟΡΙΑ ΜΕΣΟΓΕΙΟΥ </a:t>
            </a:r>
          </a:p>
          <a:p>
            <a:pPr marR="1000" algn="just"/>
            <a:r>
              <a:rPr lang="el-GR" sz="1800" b="1" i="0" u="none" strike="noStrike" baseline="0" dirty="0">
                <a:solidFill>
                  <a:srgbClr val="211D1E"/>
                </a:solidFill>
                <a:latin typeface="Calibri" panose="020F0502020204030204" pitchFamily="34" charset="0"/>
              </a:rPr>
              <a:t>      7.3.1. </a:t>
            </a:r>
            <a:r>
              <a:rPr lang="el-GR" sz="1800" b="0" i="0" u="none" strike="noStrike" baseline="0" dirty="0">
                <a:solidFill>
                  <a:srgbClr val="211D1E"/>
                </a:solidFill>
                <a:latin typeface="Calibri" panose="020F0502020204030204" pitchFamily="34" charset="0"/>
              </a:rPr>
              <a:t>Κυκλοφορία Ελληνικών θαλασσών </a:t>
            </a:r>
          </a:p>
          <a:p>
            <a:pPr marR="1000" algn="just"/>
            <a:r>
              <a:rPr lang="el-GR" sz="1800" b="1" i="0" u="none" strike="noStrike" baseline="0" dirty="0">
                <a:solidFill>
                  <a:srgbClr val="211D1E"/>
                </a:solidFill>
                <a:latin typeface="Calibri" panose="020F0502020204030204" pitchFamily="34" charset="0"/>
              </a:rPr>
              <a:t>      7.3.2. </a:t>
            </a:r>
            <a:r>
              <a:rPr lang="el-GR" sz="1800" b="0" i="0" u="none" strike="noStrike" baseline="0" dirty="0">
                <a:solidFill>
                  <a:srgbClr val="211D1E"/>
                </a:solidFill>
                <a:latin typeface="Calibri" panose="020F0502020204030204" pitchFamily="34" charset="0"/>
              </a:rPr>
              <a:t>Φαινόμενα ανάβλυσης στις Ελληνικές θάλασσες </a:t>
            </a:r>
          </a:p>
          <a:p>
            <a:pPr marR="1000" algn="just"/>
            <a:r>
              <a:rPr lang="el-GR" sz="1800" b="0" i="0" u="none" strike="noStrike" baseline="0" dirty="0">
                <a:solidFill>
                  <a:srgbClr val="211D1E"/>
                </a:solidFill>
                <a:latin typeface="Calibri" panose="020F0502020204030204" pitchFamily="34" charset="0"/>
              </a:rPr>
              <a:t>ΒΙΒΛΙ</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ΓΡΑΦΙΑ </a:t>
            </a:r>
          </a:p>
          <a:p>
            <a:pPr marR="1000" algn="just"/>
            <a:r>
              <a:rPr lang="el-GR" sz="1800" b="0" i="0" u="none" strike="noStrike" baseline="0" dirty="0">
                <a:solidFill>
                  <a:srgbClr val="211D1E"/>
                </a:solidFill>
                <a:latin typeface="Calibri" panose="020F0502020204030204" pitchFamily="34" charset="0"/>
              </a:rPr>
              <a:t>ΠΑΡΆΡΤΗΜΑ </a:t>
            </a:r>
            <a:endParaRPr lang="en-US" dirty="0"/>
          </a:p>
        </p:txBody>
      </p:sp>
    </p:spTree>
    <p:extLst>
      <p:ext uri="{BB962C8B-B14F-4D97-AF65-F5344CB8AC3E}">
        <p14:creationId xmlns:p14="http://schemas.microsoft.com/office/powerpoint/2010/main" val="259993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AEF3BD-39D1-42AD-88E4-196014F3D6E9}"/>
              </a:ext>
            </a:extLst>
          </p:cNvPr>
          <p:cNvSpPr txBox="1"/>
          <p:nvPr/>
        </p:nvSpPr>
        <p:spPr>
          <a:xfrm>
            <a:off x="319252" y="1112297"/>
            <a:ext cx="5624348" cy="4401205"/>
          </a:xfrm>
          <a:prstGeom prst="rect">
            <a:avLst/>
          </a:prstGeom>
          <a:noFill/>
        </p:spPr>
        <p:txBody>
          <a:bodyPr wrap="square">
            <a:spAutoFit/>
          </a:bodyPr>
          <a:lstStyle/>
          <a:p>
            <a:pPr algn="l"/>
            <a:r>
              <a:rPr lang="el-GR" sz="2000" b="1" i="0" u="none" strike="noStrike" baseline="0" dirty="0">
                <a:solidFill>
                  <a:srgbClr val="000000"/>
                </a:solidFill>
                <a:latin typeface="Calibri" panose="020F0502020204030204" pitchFamily="34" charset="0"/>
              </a:rPr>
              <a:t>Η </a:t>
            </a:r>
            <a:r>
              <a:rPr lang="el-GR" sz="2000" b="1" i="0" u="none" strike="noStrike" baseline="0" dirty="0">
                <a:solidFill>
                  <a:srgbClr val="211D1E"/>
                </a:solidFill>
                <a:latin typeface="Calibri" panose="020F0502020204030204" pitchFamily="34" charset="0"/>
              </a:rPr>
              <a:t>«δύναμη» </a:t>
            </a:r>
            <a:r>
              <a:rPr lang="el-GR" sz="2000" b="1" i="0" u="none" strike="noStrike" baseline="0" dirty="0" err="1">
                <a:solidFill>
                  <a:srgbClr val="211D1E"/>
                </a:solidFill>
                <a:latin typeface="Calibri" panose="020F0502020204030204" pitchFamily="34" charset="0"/>
              </a:rPr>
              <a:t>Coriolis</a:t>
            </a:r>
            <a:r>
              <a:rPr lang="el-GR" sz="2000" b="1" i="0"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που ασκείται σε μία μοναδιαία μάζα νερού (m) που κινείται με ταχύτητα (u) περιγράφεται από τη σχέση: </a:t>
            </a:r>
          </a:p>
          <a:p>
            <a:pPr algn="l"/>
            <a:endParaRPr lang="el-GR" sz="2000" b="0" i="0" u="none" strike="noStrike" baseline="0" dirty="0">
              <a:solidFill>
                <a:srgbClr val="211D1E"/>
              </a:solidFill>
              <a:latin typeface="Calibri" panose="020F0502020204030204" pitchFamily="34" charset="0"/>
            </a:endParaRPr>
          </a:p>
          <a:p>
            <a:pPr algn="ctr"/>
            <a:r>
              <a:rPr lang="es-ES" sz="2000" b="0" i="1" u="none" strike="noStrike" baseline="0" dirty="0" err="1">
                <a:solidFill>
                  <a:srgbClr val="211D1E"/>
                </a:solidFill>
                <a:latin typeface="Calibri" panose="020F0502020204030204" pitchFamily="34" charset="0"/>
              </a:rPr>
              <a:t>Fc</a:t>
            </a:r>
            <a:r>
              <a:rPr lang="es-ES" sz="2000" b="0" i="1" u="none" strike="noStrike" baseline="0" dirty="0">
                <a:solidFill>
                  <a:srgbClr val="211D1E"/>
                </a:solidFill>
                <a:latin typeface="Calibri" panose="020F0502020204030204" pitchFamily="34" charset="0"/>
              </a:rPr>
              <a:t> </a:t>
            </a:r>
            <a:r>
              <a:rPr lang="es-ES" sz="2000" b="0" i="0" u="none" strike="noStrike" baseline="0" dirty="0">
                <a:solidFill>
                  <a:srgbClr val="211D1E"/>
                </a:solidFill>
                <a:latin typeface="Calibri" panose="020F0502020204030204" pitchFamily="34" charset="0"/>
              </a:rPr>
              <a:t>= 2 · </a:t>
            </a:r>
            <a:r>
              <a:rPr lang="es-ES" sz="2000" b="0" i="1" u="none" strike="noStrike" baseline="0" dirty="0">
                <a:solidFill>
                  <a:srgbClr val="211D1E"/>
                </a:solidFill>
                <a:latin typeface="Calibri" panose="020F0502020204030204" pitchFamily="34" charset="0"/>
              </a:rPr>
              <a:t>Ω · sin</a:t>
            </a:r>
            <a:r>
              <a:rPr lang="es-ES" sz="2000" b="0" i="0" u="none" strike="noStrike" baseline="0" dirty="0">
                <a:solidFill>
                  <a:srgbClr val="211D1E"/>
                </a:solidFill>
                <a:latin typeface="Calibri" panose="020F0502020204030204" pitchFamily="34" charset="0"/>
              </a:rPr>
              <a:t>(</a:t>
            </a:r>
            <a:r>
              <a:rPr lang="es-ES" sz="2000" b="0" i="1" u="none" strike="noStrike" baseline="0" dirty="0">
                <a:solidFill>
                  <a:srgbClr val="211D1E"/>
                </a:solidFill>
                <a:latin typeface="Calibri" panose="020F0502020204030204" pitchFamily="34" charset="0"/>
              </a:rPr>
              <a:t>φ</a:t>
            </a:r>
            <a:r>
              <a:rPr lang="es-ES" sz="2000" b="0" i="0" u="none" strike="noStrike" baseline="0" dirty="0">
                <a:solidFill>
                  <a:srgbClr val="211D1E"/>
                </a:solidFill>
                <a:latin typeface="Calibri" panose="020F0502020204030204" pitchFamily="34" charset="0"/>
              </a:rPr>
              <a:t>) </a:t>
            </a:r>
            <a:r>
              <a:rPr lang="es-ES" sz="2000" b="0" i="1" u="none" strike="noStrike" baseline="0" dirty="0">
                <a:solidFill>
                  <a:srgbClr val="211D1E"/>
                </a:solidFill>
                <a:latin typeface="Calibri" panose="020F0502020204030204" pitchFamily="34" charset="0"/>
              </a:rPr>
              <a:t>· ρ · u</a:t>
            </a:r>
            <a:endParaRPr lang="el-GR" sz="2000" b="0" i="1" u="none" strike="noStrike" baseline="0" dirty="0">
              <a:solidFill>
                <a:srgbClr val="211D1E"/>
              </a:solidFill>
              <a:latin typeface="Calibri" panose="020F0502020204030204" pitchFamily="34" charset="0"/>
            </a:endParaRPr>
          </a:p>
          <a:p>
            <a:pPr algn="r"/>
            <a:r>
              <a:rPr lang="es-ES" sz="2000" b="0" i="0" u="none" strike="noStrike" baseline="0" dirty="0">
                <a:solidFill>
                  <a:srgbClr val="000000"/>
                </a:solidFill>
                <a:latin typeface="Calibri" panose="020F0502020204030204" pitchFamily="34" charset="0"/>
              </a:rPr>
              <a:t> </a:t>
            </a:r>
          </a:p>
          <a:p>
            <a:pPr algn="just"/>
            <a:r>
              <a:rPr lang="el-GR" sz="2000" b="0" i="0" u="none" strike="noStrike" baseline="0" dirty="0">
                <a:solidFill>
                  <a:srgbClr val="211D1E"/>
                </a:solidFill>
                <a:latin typeface="Calibri" panose="020F0502020204030204" pitchFamily="34" charset="0"/>
              </a:rPr>
              <a:t>όπου, </a:t>
            </a:r>
          </a:p>
          <a:p>
            <a:pPr algn="just"/>
            <a:r>
              <a:rPr lang="el-GR" sz="2000" b="0" i="0" u="none" strike="noStrike" baseline="0" dirty="0">
                <a:solidFill>
                  <a:srgbClr val="211D1E"/>
                </a:solidFill>
                <a:latin typeface="Calibri" panose="020F0502020204030204" pitchFamily="34" charset="0"/>
              </a:rPr>
              <a:t>(Ω) είναι η γωνιακή ταχύτητα περιστροφής της Γης (</a:t>
            </a:r>
            <a:r>
              <a:rPr lang="el-GR" sz="2000" b="0" i="1" u="none" strike="noStrike" baseline="0" dirty="0">
                <a:solidFill>
                  <a:srgbClr val="211D1E"/>
                </a:solidFill>
                <a:latin typeface="Calibri" panose="020F0502020204030204" pitchFamily="34" charset="0"/>
              </a:rPr>
              <a:t>Ω </a:t>
            </a:r>
            <a:r>
              <a:rPr lang="el-GR" sz="2000" b="0" i="0" u="none" strike="noStrike" baseline="0" dirty="0">
                <a:solidFill>
                  <a:srgbClr val="211D1E"/>
                </a:solidFill>
                <a:latin typeface="Calibri" panose="020F0502020204030204" pitchFamily="34" charset="0"/>
              </a:rPr>
              <a:t>= 7,3 · 10- 5 </a:t>
            </a:r>
            <a:r>
              <a:rPr lang="el-GR" sz="2000" b="0" i="1" u="none" strike="noStrike" baseline="0" dirty="0">
                <a:solidFill>
                  <a:srgbClr val="211D1E"/>
                </a:solidFill>
                <a:latin typeface="Calibri" panose="020F0502020204030204" pitchFamily="34" charset="0"/>
              </a:rPr>
              <a:t>s</a:t>
            </a:r>
            <a:r>
              <a:rPr lang="el-GR" sz="2000" b="0" i="0" u="none" strike="noStrike" baseline="0" dirty="0">
                <a:solidFill>
                  <a:srgbClr val="211D1E"/>
                </a:solidFill>
                <a:latin typeface="Calibri" panose="020F0502020204030204" pitchFamily="34" charset="0"/>
              </a:rPr>
              <a:t>-1), </a:t>
            </a:r>
          </a:p>
          <a:p>
            <a:pPr algn="just"/>
            <a:r>
              <a:rPr lang="el-GR" sz="2000" b="0" i="0" u="none" strike="noStrike" baseline="0" dirty="0">
                <a:solidFill>
                  <a:srgbClr val="211D1E"/>
                </a:solidFill>
                <a:latin typeface="Calibri" panose="020F0502020204030204" pitchFamily="34" charset="0"/>
              </a:rPr>
              <a:t>(φ) το γεωγραφικό πλάτος και </a:t>
            </a:r>
          </a:p>
          <a:p>
            <a:pPr algn="just"/>
            <a:r>
              <a:rPr lang="el-GR" sz="2000" b="0" i="0" u="none" strike="noStrike" baseline="0" dirty="0">
                <a:solidFill>
                  <a:srgbClr val="211D1E"/>
                </a:solidFill>
                <a:latin typeface="Calibri" panose="020F0502020204030204" pitchFamily="34" charset="0"/>
              </a:rPr>
              <a:t>(ρ) η πυκνότητα του νερού. </a:t>
            </a:r>
          </a:p>
          <a:p>
            <a:pPr algn="just"/>
            <a:endParaRPr lang="el-GR"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Μάλιστα η ποσότητα </a:t>
            </a:r>
            <a:r>
              <a:rPr lang="el-GR" sz="2000" b="0" i="1" u="none" strike="noStrike" baseline="0" dirty="0">
                <a:solidFill>
                  <a:srgbClr val="211D1E"/>
                </a:solidFill>
                <a:latin typeface="Calibri" panose="020F0502020204030204" pitchFamily="34" charset="0"/>
              </a:rPr>
              <a:t>f </a:t>
            </a:r>
            <a:r>
              <a:rPr lang="el-GR" sz="2000" b="0" i="0" u="none" strike="noStrike" baseline="0" dirty="0">
                <a:solidFill>
                  <a:srgbClr val="211D1E"/>
                </a:solidFill>
                <a:latin typeface="Calibri" panose="020F0502020204030204" pitchFamily="34" charset="0"/>
              </a:rPr>
              <a:t>= 2 · </a:t>
            </a:r>
            <a:r>
              <a:rPr lang="el-GR" sz="2000" b="0" i="1" u="none" strike="noStrike" baseline="0" dirty="0">
                <a:solidFill>
                  <a:srgbClr val="211D1E"/>
                </a:solidFill>
                <a:latin typeface="Calibri" panose="020F0502020204030204" pitchFamily="34" charset="0"/>
              </a:rPr>
              <a:t>Ω · </a:t>
            </a:r>
            <a:r>
              <a:rPr lang="el-GR" sz="2000" b="0" i="1" u="none" strike="noStrike" baseline="0" dirty="0" err="1">
                <a:solidFill>
                  <a:srgbClr val="211D1E"/>
                </a:solidFill>
                <a:latin typeface="Calibri" panose="020F0502020204030204" pitchFamily="34" charset="0"/>
              </a:rPr>
              <a:t>sin</a:t>
            </a:r>
            <a:r>
              <a:rPr lang="el-GR" sz="2000" b="0" i="0" u="none" strike="noStrike" baseline="0" dirty="0">
                <a:solidFill>
                  <a:srgbClr val="211D1E"/>
                </a:solidFill>
                <a:latin typeface="Calibri" panose="020F0502020204030204" pitchFamily="34" charset="0"/>
              </a:rPr>
              <a:t>(</a:t>
            </a:r>
            <a:r>
              <a:rPr lang="el-GR" sz="2000" b="0" i="1" u="none" strike="noStrike" baseline="0" dirty="0">
                <a:solidFill>
                  <a:srgbClr val="211D1E"/>
                </a:solidFill>
                <a:latin typeface="Calibri" panose="020F0502020204030204" pitchFamily="34" charset="0"/>
              </a:rPr>
              <a:t>φ</a:t>
            </a:r>
            <a:r>
              <a:rPr lang="el-GR" sz="2000" b="0" i="0" u="none" strike="noStrike" baseline="0" dirty="0">
                <a:solidFill>
                  <a:srgbClr val="211D1E"/>
                </a:solidFill>
                <a:latin typeface="Calibri" panose="020F0502020204030204" pitchFamily="34" charset="0"/>
              </a:rPr>
              <a:t>) καλείται </a:t>
            </a:r>
            <a:r>
              <a:rPr lang="el-GR" sz="2000" b="1" i="0" u="none" strike="noStrike" baseline="0" dirty="0">
                <a:solidFill>
                  <a:srgbClr val="211D1E"/>
                </a:solidFill>
                <a:latin typeface="Calibri" panose="020F0502020204030204" pitchFamily="34" charset="0"/>
              </a:rPr>
              <a:t>παράμετρος </a:t>
            </a:r>
            <a:r>
              <a:rPr lang="el-GR" sz="2000" b="1"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a:t>
            </a:r>
            <a:endParaRPr lang="en-US" sz="2000" dirty="0"/>
          </a:p>
        </p:txBody>
      </p:sp>
      <p:pic>
        <p:nvPicPr>
          <p:cNvPr id="10" name="Picture 9">
            <a:extLst>
              <a:ext uri="{FF2B5EF4-FFF2-40B4-BE49-F238E27FC236}">
                <a16:creationId xmlns:a16="http://schemas.microsoft.com/office/drawing/2014/main" id="{3AAA70F6-FFAD-4B68-8FEC-7E2F1F08BD5E}"/>
              </a:ext>
            </a:extLst>
          </p:cNvPr>
          <p:cNvPicPr>
            <a:picLocks noChangeAspect="1"/>
          </p:cNvPicPr>
          <p:nvPr/>
        </p:nvPicPr>
        <p:blipFill>
          <a:blip r:embed="rId2"/>
          <a:stretch>
            <a:fillRect/>
          </a:stretch>
        </p:blipFill>
        <p:spPr>
          <a:xfrm>
            <a:off x="6495923" y="1344498"/>
            <a:ext cx="5376825" cy="4169004"/>
          </a:xfrm>
          <a:prstGeom prst="rect">
            <a:avLst/>
          </a:prstGeom>
        </p:spPr>
      </p:pic>
    </p:spTree>
    <p:extLst>
      <p:ext uri="{BB962C8B-B14F-4D97-AF65-F5344CB8AC3E}">
        <p14:creationId xmlns:p14="http://schemas.microsoft.com/office/powerpoint/2010/main" val="228709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8919C48-D81A-4ECE-9253-0C4907403D1F}"/>
              </a:ext>
            </a:extLst>
          </p:cNvPr>
          <p:cNvPicPr>
            <a:picLocks noChangeAspect="1"/>
          </p:cNvPicPr>
          <p:nvPr/>
        </p:nvPicPr>
        <p:blipFill rotWithShape="1">
          <a:blip r:embed="rId2"/>
          <a:srcRect l="2104" t="7121" r="5749"/>
          <a:stretch/>
        </p:blipFill>
        <p:spPr>
          <a:xfrm>
            <a:off x="5791200" y="276257"/>
            <a:ext cx="6400800" cy="4649020"/>
          </a:xfrm>
          <a:prstGeom prst="rect">
            <a:avLst/>
          </a:prstGeom>
        </p:spPr>
      </p:pic>
      <p:sp>
        <p:nvSpPr>
          <p:cNvPr id="5" name="TextBox 4">
            <a:extLst>
              <a:ext uri="{FF2B5EF4-FFF2-40B4-BE49-F238E27FC236}">
                <a16:creationId xmlns:a16="http://schemas.microsoft.com/office/drawing/2014/main" id="{A0D45F3B-D84E-41D0-BB18-C48E36888FAE}"/>
              </a:ext>
            </a:extLst>
          </p:cNvPr>
          <p:cNvSpPr txBox="1"/>
          <p:nvPr/>
        </p:nvSpPr>
        <p:spPr>
          <a:xfrm>
            <a:off x="208893" y="253289"/>
            <a:ext cx="5582307" cy="5324535"/>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Η μαθηματική προσέγγιση (</a:t>
            </a:r>
            <a:r>
              <a:rPr lang="el-GR" sz="2000" b="0" i="0" u="none" strike="noStrike" baseline="0" dirty="0" err="1">
                <a:solidFill>
                  <a:srgbClr val="211D1E"/>
                </a:solidFill>
                <a:latin typeface="Calibri" panose="020F0502020204030204" pitchFamily="34" charset="0"/>
              </a:rPr>
              <a:t>Knauss</a:t>
            </a:r>
            <a:r>
              <a:rPr lang="el-GR" sz="2000" b="0" i="0" u="none" strike="noStrike" baseline="0" dirty="0">
                <a:solidFill>
                  <a:srgbClr val="211D1E"/>
                </a:solidFill>
                <a:latin typeface="Calibri" panose="020F0502020204030204" pitchFamily="34" charset="0"/>
              </a:rPr>
              <a:t> 2000, </a:t>
            </a:r>
            <a:r>
              <a:rPr lang="el-GR" sz="2000" b="0" i="0" u="none" strike="noStrike" baseline="0" dirty="0" err="1">
                <a:solidFill>
                  <a:srgbClr val="211D1E"/>
                </a:solidFill>
                <a:latin typeface="Calibri" panose="020F0502020204030204" pitchFamily="34" charset="0"/>
              </a:rPr>
              <a:t>Open</a:t>
            </a:r>
            <a:r>
              <a:rPr lang="el-GR" sz="2000" b="0" i="0" u="none" strike="noStrike" baseline="0" dirty="0">
                <a:solidFill>
                  <a:srgbClr val="211D1E"/>
                </a:solidFill>
                <a:latin typeface="Calibri" panose="020F0502020204030204" pitchFamily="34" charset="0"/>
              </a:rPr>
              <a:t> </a:t>
            </a:r>
            <a:r>
              <a:rPr lang="el-GR" sz="2000" b="0" i="0" u="none" strike="noStrike" baseline="0" dirty="0" err="1">
                <a:solidFill>
                  <a:srgbClr val="211D1E"/>
                </a:solidFill>
                <a:latin typeface="Calibri" panose="020F0502020204030204" pitchFamily="34" charset="0"/>
              </a:rPr>
              <a:t>University</a:t>
            </a:r>
            <a:r>
              <a:rPr lang="el-GR" sz="2000" b="0" i="0" u="none" strike="noStrike" baseline="0" dirty="0">
                <a:solidFill>
                  <a:srgbClr val="211D1E"/>
                </a:solidFill>
                <a:latin typeface="Calibri" panose="020F0502020204030204" pitchFamily="34" charset="0"/>
              </a:rPr>
              <a:t> 1999) της κίνησης του στρώματος του </a:t>
            </a:r>
            <a:r>
              <a:rPr lang="el-GR" sz="2000" b="0" i="0" u="none" strike="noStrike" baseline="0" dirty="0" err="1">
                <a:solidFill>
                  <a:srgbClr val="211D1E"/>
                </a:solidFill>
                <a:latin typeface="Calibri" panose="020F0502020204030204" pitchFamily="34" charset="0"/>
              </a:rPr>
              <a:t>Εkman</a:t>
            </a:r>
            <a:r>
              <a:rPr lang="el-GR" sz="2000" b="0" i="0" u="none" strike="noStrike" baseline="0" dirty="0">
                <a:solidFill>
                  <a:srgbClr val="211D1E"/>
                </a:solidFill>
                <a:latin typeface="Calibri" panose="020F0502020204030204" pitchFamily="34" charset="0"/>
              </a:rPr>
              <a:t> βασίζεται στις εξής παραδοχές: </a:t>
            </a:r>
          </a:p>
          <a:p>
            <a:pPr marL="400050" indent="-400050" algn="just">
              <a:buAutoNum type="romanLcParenBoth"/>
            </a:pPr>
            <a:r>
              <a:rPr lang="el-GR" sz="2000" b="0" i="0" u="none" strike="noStrike" baseline="0" dirty="0">
                <a:solidFill>
                  <a:srgbClr val="211D1E"/>
                </a:solidFill>
                <a:latin typeface="Calibri" panose="020F0502020204030204" pitchFamily="34" charset="0"/>
              </a:rPr>
              <a:t>δεν υπάρχουν πλευρικά όρια, </a:t>
            </a:r>
          </a:p>
          <a:p>
            <a:pPr marL="400050" indent="-400050" algn="just">
              <a:buAutoNum type="romanLcParenBoth"/>
            </a:pPr>
            <a:r>
              <a:rPr lang="el-GR" sz="2000" b="0" i="0" u="none" strike="noStrike" baseline="0" dirty="0">
                <a:solidFill>
                  <a:srgbClr val="211D1E"/>
                </a:solidFill>
                <a:latin typeface="Calibri" panose="020F0502020204030204" pitchFamily="34" charset="0"/>
              </a:rPr>
              <a:t>δεν υπάρχει περιορισμός βάθους, </a:t>
            </a:r>
          </a:p>
          <a:p>
            <a:pPr marL="400050" indent="-400050" algn="just">
              <a:buAutoNum type="romanLcParenBoth"/>
            </a:pPr>
            <a:r>
              <a:rPr lang="el-GR" sz="2000" b="0" i="0" u="none" strike="noStrike" baseline="0" dirty="0">
                <a:solidFill>
                  <a:srgbClr val="211D1E"/>
                </a:solidFill>
                <a:latin typeface="Calibri" panose="020F0502020204030204" pitchFamily="34" charset="0"/>
              </a:rPr>
              <a:t>ο άνεμος έχει σταθερή ένταση και διεύθυνση,</a:t>
            </a:r>
          </a:p>
          <a:p>
            <a:pPr marL="400050" indent="-400050" algn="just">
              <a:buAutoNum type="romanLcParenBoth"/>
            </a:pPr>
            <a:r>
              <a:rPr lang="el-GR" sz="2000" b="0" i="0" u="none" strike="noStrike" baseline="0" dirty="0">
                <a:solidFill>
                  <a:srgbClr val="211D1E"/>
                </a:solidFill>
                <a:latin typeface="Calibri" panose="020F0502020204030204" pitchFamily="34" charset="0"/>
              </a:rPr>
              <a:t>το νερό θεωρείται ομογενές μέσο, </a:t>
            </a:r>
          </a:p>
          <a:p>
            <a:pPr marL="400050" indent="-400050" algn="just">
              <a:buAutoNum type="romanLcParenBoth"/>
            </a:pPr>
            <a:r>
              <a:rPr lang="el-GR" sz="2000" b="0" i="0" u="none" strike="noStrike" baseline="0" dirty="0">
                <a:solidFill>
                  <a:srgbClr val="211D1E"/>
                </a:solidFill>
                <a:latin typeface="Calibri" panose="020F0502020204030204" pitchFamily="34" charset="0"/>
              </a:rPr>
              <a:t>ο συντελεστής κατακόρυφου τυρβώδους ιξώδους  είναι σταθερός και </a:t>
            </a:r>
          </a:p>
          <a:p>
            <a:pPr marL="400050" indent="-400050" algn="just">
              <a:buAutoNum type="romanLcParenBoth"/>
            </a:pPr>
            <a:r>
              <a:rPr lang="el-GR" sz="2000" b="0" i="0" u="none" strike="noStrike" baseline="0" dirty="0">
                <a:solidFill>
                  <a:srgbClr val="211D1E"/>
                </a:solidFill>
                <a:latin typeface="Calibri" panose="020F0502020204030204" pitchFamily="34" charset="0"/>
              </a:rPr>
              <a:t>η παράμετρος </a:t>
            </a:r>
            <a:r>
              <a:rPr lang="el-GR" sz="2000" b="0"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 είναι σταθερή. </a:t>
            </a:r>
          </a:p>
          <a:p>
            <a:pPr marL="400050" indent="-400050" algn="just">
              <a:buAutoNum type="romanLcParenBoth"/>
            </a:pPr>
            <a:endParaRPr lang="el-GR"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Στην περίπτωση που η δύναμη </a:t>
            </a:r>
            <a:r>
              <a:rPr lang="el-GR" sz="2000" b="0"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 αντισταθμίζεται από την τριβή (FT) (</a:t>
            </a:r>
            <a:r>
              <a:rPr lang="el-GR" sz="2000" b="0" i="0" u="none" strike="noStrike" baseline="0" dirty="0" err="1">
                <a:solidFill>
                  <a:srgbClr val="211D1E"/>
                </a:solidFill>
                <a:latin typeface="Calibri" panose="020F0502020204030204" pitchFamily="34" charset="0"/>
              </a:rPr>
              <a:t>Fc</a:t>
            </a:r>
            <a:r>
              <a:rPr lang="el-GR" sz="2000" b="0" i="0" u="none" strike="noStrike" baseline="0" dirty="0">
                <a:solidFill>
                  <a:srgbClr val="211D1E"/>
                </a:solidFill>
                <a:latin typeface="Calibri" panose="020F0502020204030204" pitchFamily="34" charset="0"/>
              </a:rPr>
              <a:t> = -F</a:t>
            </a:r>
            <a:r>
              <a:rPr lang="el-GR" sz="2000" b="0" i="0" u="none" strike="noStrike" baseline="-25000" dirty="0">
                <a:solidFill>
                  <a:srgbClr val="211D1E"/>
                </a:solidFill>
                <a:latin typeface="Calibri" panose="020F0502020204030204" pitchFamily="34" charset="0"/>
              </a:rPr>
              <a:t>T</a:t>
            </a:r>
            <a:r>
              <a:rPr lang="el-GR" sz="2000" b="0" i="0" u="none" strike="noStrike" baseline="0" dirty="0">
                <a:solidFill>
                  <a:srgbClr val="211D1E"/>
                </a:solidFill>
                <a:latin typeface="Calibri" panose="020F0502020204030204" pitchFamily="34" charset="0"/>
              </a:rPr>
              <a:t>) τότε οι δυο επιμέρους συνιστώσες της διανυσματικής του ταχύτητας (V</a:t>
            </a:r>
            <a:r>
              <a:rPr lang="el-GR" sz="2000" b="0" i="0" u="none" strike="noStrike" baseline="-25000" dirty="0">
                <a:solidFill>
                  <a:srgbClr val="211D1E"/>
                </a:solidFill>
                <a:latin typeface="Calibri" panose="020F0502020204030204" pitchFamily="34" charset="0"/>
              </a:rPr>
              <a:t>Ε</a:t>
            </a:r>
            <a:r>
              <a:rPr lang="el-GR" sz="2000" b="0" i="0" u="none" strike="noStrike" baseline="0" dirty="0">
                <a:solidFill>
                  <a:srgbClr val="211D1E"/>
                </a:solidFill>
                <a:latin typeface="Calibri" panose="020F0502020204030204" pitchFamily="34" charset="0"/>
              </a:rPr>
              <a:t>), δηλαδή των (</a:t>
            </a:r>
            <a:r>
              <a:rPr lang="el-GR" sz="2000" b="0" i="0" u="none" strike="noStrike" baseline="0" dirty="0" err="1">
                <a:solidFill>
                  <a:srgbClr val="211D1E"/>
                </a:solidFill>
                <a:latin typeface="Calibri" panose="020F0502020204030204" pitchFamily="34" charset="0"/>
              </a:rPr>
              <a:t>u</a:t>
            </a:r>
            <a:r>
              <a:rPr lang="el-GR" sz="2000" b="0" i="0" u="none" strike="noStrike" baseline="-25000" dirty="0" err="1">
                <a:solidFill>
                  <a:srgbClr val="211D1E"/>
                </a:solidFill>
                <a:latin typeface="Calibri" panose="020F0502020204030204" pitchFamily="34" charset="0"/>
              </a:rPr>
              <a:t>Ε</a:t>
            </a:r>
            <a:r>
              <a:rPr lang="el-GR" sz="2000" b="0" i="0" u="none" strike="noStrike" baseline="0" dirty="0">
                <a:solidFill>
                  <a:srgbClr val="211D1E"/>
                </a:solidFill>
                <a:latin typeface="Calibri" panose="020F0502020204030204" pitchFamily="34" charset="0"/>
              </a:rPr>
              <a:t>) κατά τον άξονα των (x) και (</a:t>
            </a:r>
            <a:r>
              <a:rPr lang="el-GR" sz="2000" b="0" i="0" u="none" strike="noStrike" baseline="0" dirty="0" err="1">
                <a:solidFill>
                  <a:srgbClr val="211D1E"/>
                </a:solidFill>
                <a:latin typeface="Calibri" panose="020F0502020204030204" pitchFamily="34" charset="0"/>
              </a:rPr>
              <a:t>v</a:t>
            </a:r>
            <a:r>
              <a:rPr lang="el-GR" sz="2000" b="0" i="0" u="none" strike="noStrike" baseline="-25000" dirty="0" err="1">
                <a:solidFill>
                  <a:srgbClr val="211D1E"/>
                </a:solidFill>
                <a:latin typeface="Calibri" panose="020F0502020204030204" pitchFamily="34" charset="0"/>
              </a:rPr>
              <a:t>Ε</a:t>
            </a:r>
            <a:r>
              <a:rPr lang="el-GR" sz="2000" b="0" i="0" u="none" strike="noStrike" baseline="0" dirty="0">
                <a:solidFill>
                  <a:srgbClr val="211D1E"/>
                </a:solidFill>
                <a:latin typeface="Calibri" panose="020F0502020204030204" pitchFamily="34" charset="0"/>
              </a:rPr>
              <a:t>) κατά τον άξονα των (y) περιγράφονται από τις εξισώσεις: </a:t>
            </a:r>
            <a:endParaRPr lang="en-US" sz="2000" dirty="0"/>
          </a:p>
        </p:txBody>
      </p:sp>
      <p:pic>
        <p:nvPicPr>
          <p:cNvPr id="12" name="Picture 11">
            <a:extLst>
              <a:ext uri="{FF2B5EF4-FFF2-40B4-BE49-F238E27FC236}">
                <a16:creationId xmlns:a16="http://schemas.microsoft.com/office/drawing/2014/main" id="{25D24734-E1F8-42BB-AC2F-819949748C63}"/>
              </a:ext>
            </a:extLst>
          </p:cNvPr>
          <p:cNvPicPr>
            <a:picLocks noChangeAspect="1"/>
          </p:cNvPicPr>
          <p:nvPr/>
        </p:nvPicPr>
        <p:blipFill>
          <a:blip r:embed="rId3"/>
          <a:stretch>
            <a:fillRect/>
          </a:stretch>
        </p:blipFill>
        <p:spPr>
          <a:xfrm>
            <a:off x="8392744" y="5782935"/>
            <a:ext cx="3091308" cy="962826"/>
          </a:xfrm>
          <a:prstGeom prst="rect">
            <a:avLst/>
          </a:prstGeom>
        </p:spPr>
      </p:pic>
      <p:sp>
        <p:nvSpPr>
          <p:cNvPr id="14" name="TextBox 13">
            <a:extLst>
              <a:ext uri="{FF2B5EF4-FFF2-40B4-BE49-F238E27FC236}">
                <a16:creationId xmlns:a16="http://schemas.microsoft.com/office/drawing/2014/main" id="{8B5468AD-8C83-4272-82A8-A8BB4F4675ED}"/>
              </a:ext>
            </a:extLst>
          </p:cNvPr>
          <p:cNvSpPr txBox="1"/>
          <p:nvPr/>
        </p:nvSpPr>
        <p:spPr>
          <a:xfrm>
            <a:off x="7000530" y="4925277"/>
            <a:ext cx="4884042" cy="707886"/>
          </a:xfrm>
          <a:prstGeom prst="rect">
            <a:avLst/>
          </a:prstGeom>
          <a:noFill/>
        </p:spPr>
        <p:txBody>
          <a:bodyPr wrap="square">
            <a:spAutoFit/>
          </a:bodyPr>
          <a:lstStyle/>
          <a:p>
            <a:pPr algn="just"/>
            <a:r>
              <a:rPr lang="el-GR" sz="2000" b="0" i="0" u="none" strike="noStrike" baseline="0" dirty="0" err="1">
                <a:solidFill>
                  <a:srgbClr val="211D1E"/>
                </a:solidFill>
                <a:latin typeface="Calibri" panose="020F0502020204030204" pitchFamily="34" charset="0"/>
              </a:rPr>
              <a:t>To</a:t>
            </a:r>
            <a:r>
              <a:rPr lang="el-GR" sz="2000" b="0" i="0" u="none" strike="noStrike" baseline="0" dirty="0">
                <a:solidFill>
                  <a:srgbClr val="211D1E"/>
                </a:solidFill>
                <a:latin typeface="Calibri" panose="020F0502020204030204" pitchFamily="34" charset="0"/>
              </a:rPr>
              <a:t> </a:t>
            </a:r>
            <a:r>
              <a:rPr lang="el-GR" sz="2000" b="1" i="0" u="none" strike="noStrike" baseline="0" dirty="0">
                <a:solidFill>
                  <a:srgbClr val="211D1E"/>
                </a:solidFill>
                <a:latin typeface="Calibri" panose="020F0502020204030204" pitchFamily="34" charset="0"/>
              </a:rPr>
              <a:t>βάθος του στρώματος EKMAN </a:t>
            </a:r>
            <a:r>
              <a:rPr lang="el-GR" sz="2000" b="0" i="0" u="none" strike="noStrike" baseline="0" dirty="0">
                <a:solidFill>
                  <a:srgbClr val="211D1E"/>
                </a:solidFill>
                <a:latin typeface="Calibri" panose="020F0502020204030204" pitchFamily="34" charset="0"/>
              </a:rPr>
              <a:t>στο οποίο μηδενίζεται η (VE) δίνεται από την εξίσωση: </a:t>
            </a:r>
            <a:endParaRPr lang="en-US" sz="20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5E9259A-DAC7-000B-F37A-29DB81B2ADCF}"/>
                  </a:ext>
                </a:extLst>
              </p:cNvPr>
              <p:cNvSpPr txBox="1"/>
              <p:nvPr/>
            </p:nvSpPr>
            <p:spPr>
              <a:xfrm>
                <a:off x="208893" y="5656131"/>
                <a:ext cx="5631543" cy="557653"/>
              </a:xfrm>
              <a:prstGeom prst="rect">
                <a:avLst/>
              </a:prstGeom>
              <a:noFill/>
            </p:spPr>
            <p:txBody>
              <a:bodyPr wrap="square">
                <a:spAutoFit/>
              </a:bodyPr>
              <a:lstStyle/>
              <a:p>
                <a14:m>
                  <m:oMath xmlns:m="http://schemas.openxmlformats.org/officeDocument/2006/math">
                    <m:r>
                      <a:rPr lang="en-US" sz="2000" b="1"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𝝆</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𝒇</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𝒗</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𝑬</m:t>
                        </m:r>
                      </m:sub>
                    </m:sSub>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cs typeface="Calibri" panose="020F0502020204030204" pitchFamily="34" charset="0"/>
                          </a:rPr>
                        </m:ctrlPr>
                      </m:fPr>
                      <m:num>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𝝉</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𝒙𝒛</m:t>
                            </m:r>
                          </m:sub>
                        </m:sSub>
                      </m:num>
                      <m:den>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𝒛</m:t>
                        </m:r>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𝟎</m:t>
                    </m:r>
                  </m:oMath>
                </a14:m>
                <a:r>
                  <a:rPr lang="el-GR" sz="2000" b="1" dirty="0">
                    <a:solidFill>
                      <a:srgbClr val="000000"/>
                    </a:solidFill>
                    <a:effectLst/>
                    <a:latin typeface="Calibri" panose="020F0502020204030204" pitchFamily="34" charset="0"/>
                    <a:ea typeface="Times New Roman" panose="02020603050405020304" pitchFamily="18" charset="0"/>
                  </a:rPr>
                  <a:t>  και </a:t>
                </a:r>
                <a14:m>
                  <m:oMath xmlns:m="http://schemas.openxmlformats.org/officeDocument/2006/math">
                    <m:r>
                      <a:rPr lang="el-GR" sz="2000" b="1" i="0" smtClean="0">
                        <a:latin typeface="Cambria Math" panose="02040503050406030204" pitchFamily="18" charset="0"/>
                      </a:rPr>
                      <m:t> </m:t>
                    </m:r>
                    <m:r>
                      <a:rPr lang="en-US" sz="2000" b="1" i="1">
                        <a:latin typeface="Cambria Math" panose="02040503050406030204" pitchFamily="18" charset="0"/>
                      </a:rPr>
                      <m:t>𝝆</m:t>
                    </m:r>
                    <m:r>
                      <a:rPr lang="el-GR" sz="2000" b="1" i="1">
                        <a:latin typeface="Cambria Math" panose="02040503050406030204" pitchFamily="18" charset="0"/>
                      </a:rPr>
                      <m:t>·</m:t>
                    </m:r>
                    <m:r>
                      <a:rPr lang="en-US" sz="2000" b="1" i="1">
                        <a:latin typeface="Cambria Math" panose="02040503050406030204" pitchFamily="18" charset="0"/>
                      </a:rPr>
                      <m:t>𝒇</m:t>
                    </m:r>
                    <m:r>
                      <a:rPr lang="el-GR"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𝒖</m:t>
                        </m:r>
                      </m:e>
                      <m:sub>
                        <m:r>
                          <a:rPr lang="en-US" sz="2000" b="1" i="1">
                            <a:latin typeface="Cambria Math" panose="02040503050406030204" pitchFamily="18" charset="0"/>
                          </a:rPr>
                          <m:t>𝑬</m:t>
                        </m:r>
                      </m:sub>
                    </m:sSub>
                    <m:r>
                      <a:rPr lang="el-GR" sz="2000" b="1" i="1">
                        <a:latin typeface="Cambria Math" panose="02040503050406030204" pitchFamily="18" charset="0"/>
                      </a:rPr>
                      <m:t>+ </m:t>
                    </m:r>
                    <m:f>
                      <m:fPr>
                        <m:ctrlPr>
                          <a:rPr lang="en-US" sz="2000" b="1" i="1">
                            <a:latin typeface="Cambria Math" panose="02040503050406030204" pitchFamily="18" charset="0"/>
                          </a:rPr>
                        </m:ctrlPr>
                      </m:fPr>
                      <m:num>
                        <m:r>
                          <a:rPr lang="en-US" sz="2000" b="1" i="1">
                            <a:latin typeface="Cambria Math" panose="02040503050406030204" pitchFamily="18" charset="0"/>
                          </a:rPr>
                          <m:t>𝝑</m:t>
                        </m:r>
                        <m:sSub>
                          <m:sSubPr>
                            <m:ctrlPr>
                              <a:rPr lang="en-US" sz="2000" b="1" i="1">
                                <a:latin typeface="Cambria Math" panose="02040503050406030204" pitchFamily="18" charset="0"/>
                              </a:rPr>
                            </m:ctrlPr>
                          </m:sSubPr>
                          <m:e>
                            <m:r>
                              <a:rPr lang="el-GR" sz="2000" b="1" i="1">
                                <a:latin typeface="Cambria Math" panose="02040503050406030204" pitchFamily="18" charset="0"/>
                              </a:rPr>
                              <m:t>𝝉</m:t>
                            </m:r>
                          </m:e>
                          <m:sub>
                            <m:r>
                              <a:rPr lang="en-US" sz="2000" b="1" i="1">
                                <a:latin typeface="Cambria Math" panose="02040503050406030204" pitchFamily="18" charset="0"/>
                              </a:rPr>
                              <m:t>𝒚𝒛</m:t>
                            </m:r>
                          </m:sub>
                        </m:sSub>
                      </m:num>
                      <m:den>
                        <m:r>
                          <a:rPr lang="en-US" sz="2000" b="1" i="1">
                            <a:latin typeface="Cambria Math" panose="02040503050406030204" pitchFamily="18" charset="0"/>
                          </a:rPr>
                          <m:t>𝝑</m:t>
                        </m:r>
                        <m:r>
                          <a:rPr lang="en-US" sz="2000" b="1" i="1">
                            <a:latin typeface="Cambria Math" panose="02040503050406030204" pitchFamily="18" charset="0"/>
                          </a:rPr>
                          <m:t>𝒛</m:t>
                        </m:r>
                      </m:den>
                    </m:f>
                    <m:r>
                      <a:rPr lang="el-GR" sz="2000" b="1" i="1">
                        <a:latin typeface="Cambria Math" panose="02040503050406030204" pitchFamily="18" charset="0"/>
                      </a:rPr>
                      <m:t>=</m:t>
                    </m:r>
                    <m:r>
                      <a:rPr lang="el-GR" sz="2000" b="1" i="1">
                        <a:latin typeface="Cambria Math" panose="02040503050406030204" pitchFamily="18" charset="0"/>
                      </a:rPr>
                      <m:t>𝟎</m:t>
                    </m:r>
                  </m:oMath>
                </a14:m>
                <a:r>
                  <a:rPr lang="el-GR" dirty="0"/>
                  <a:t> </a:t>
                </a:r>
                <a:r>
                  <a:rPr lang="el-GR" sz="1800" dirty="0">
                    <a:solidFill>
                      <a:srgbClr val="000000"/>
                    </a:solidFill>
                    <a:effectLst/>
                    <a:latin typeface="Calibri" panose="020F0502020204030204" pitchFamily="34" charset="0"/>
                    <a:ea typeface="Times New Roman" panose="02020603050405020304" pitchFamily="18" charset="0"/>
                  </a:rPr>
                  <a:t>	</a:t>
                </a:r>
                <a:endParaRPr lang="en-US" dirty="0"/>
              </a:p>
            </p:txBody>
          </p:sp>
        </mc:Choice>
        <mc:Fallback xmlns="">
          <p:sp>
            <p:nvSpPr>
              <p:cNvPr id="9" name="TextBox 8">
                <a:extLst>
                  <a:ext uri="{FF2B5EF4-FFF2-40B4-BE49-F238E27FC236}">
                    <a16:creationId xmlns:a16="http://schemas.microsoft.com/office/drawing/2014/main" id="{35E9259A-DAC7-000B-F37A-29DB81B2ADCF}"/>
                  </a:ext>
                </a:extLst>
              </p:cNvPr>
              <p:cNvSpPr txBox="1">
                <a:spLocks noRot="1" noChangeAspect="1" noMove="1" noResize="1" noEditPoints="1" noAdjustHandles="1" noChangeArrowheads="1" noChangeShapeType="1" noTextEdit="1"/>
              </p:cNvSpPr>
              <p:nvPr/>
            </p:nvSpPr>
            <p:spPr>
              <a:xfrm>
                <a:off x="208893" y="5656131"/>
                <a:ext cx="5631543" cy="557653"/>
              </a:xfrm>
              <a:prstGeom prst="rect">
                <a:avLst/>
              </a:prstGeom>
              <a:blipFill>
                <a:blip r:embed="rId4"/>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223161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900738-5D0F-6643-BD2F-E66F936CA261}"/>
                  </a:ext>
                </a:extLst>
              </p:cNvPr>
              <p:cNvSpPr txBox="1"/>
              <p:nvPr/>
            </p:nvSpPr>
            <p:spPr>
              <a:xfrm>
                <a:off x="326571" y="183594"/>
                <a:ext cx="11538857" cy="6552756"/>
              </a:xfrm>
              <a:prstGeom prst="rect">
                <a:avLst/>
              </a:prstGeom>
              <a:noFill/>
            </p:spPr>
            <p:txBody>
              <a:bodyPr wrap="square">
                <a:spAutoFit/>
              </a:bodyPr>
              <a:lstStyle/>
              <a:p>
                <a:pPr algn="r">
                  <a:spcAft>
                    <a:spcPts val="300"/>
                  </a:spcAft>
                </a:pPr>
                <a14:m>
                  <m:oMathPara xmlns:m="http://schemas.openxmlformats.org/officeDocument/2006/math">
                    <m:oMathParaPr>
                      <m:jc m:val="centerGroup"/>
                    </m:oMathParaPr>
                    <m:oMath xmlns:m="http://schemas.openxmlformats.org/officeDocument/2006/math">
                      <m:r>
                        <m:rPr>
                          <m:nor/>
                        </m:rPr>
                        <a:rPr lang="el-GR" sz="2000" dirty="0" smtClean="0">
                          <a:solidFill>
                            <a:srgbClr val="000000"/>
                          </a:solidFill>
                          <a:latin typeface="Calibri" panose="020F0502020204030204" pitchFamily="34" charset="0"/>
                          <a:ea typeface="Times New Roman" panose="02020603050405020304" pitchFamily="18" charset="0"/>
                        </a:rPr>
                        <m:t>Στη</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περίπτωση</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κατά</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την</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οποία</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ο</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άνεμος</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φυσά</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τις</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βορά</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και</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τ</m:t>
                      </m:r>
                      <m:r>
                        <m:rPr>
                          <m:nor/>
                        </m:rPr>
                        <a:rPr lang="el-GR" sz="2000" dirty="0" smtClean="0">
                          <a:solidFill>
                            <a:srgbClr val="000000"/>
                          </a:solidFill>
                          <a:latin typeface="Calibri" panose="020F0502020204030204" pitchFamily="34" charset="0"/>
                          <a:ea typeface="Times New Roman" panose="02020603050405020304" pitchFamily="18" charset="0"/>
                        </a:rPr>
                        <m:t>=</m:t>
                      </m:r>
                      <m:r>
                        <m:rPr>
                          <m:nor/>
                        </m:rPr>
                        <a:rPr lang="el-GR" sz="2000" dirty="0" smtClean="0">
                          <a:solidFill>
                            <a:srgbClr val="000000"/>
                          </a:solidFill>
                          <a:latin typeface="Calibri" panose="020F0502020204030204" pitchFamily="34" charset="0"/>
                          <a:ea typeface="Times New Roman" panose="02020603050405020304" pitchFamily="18" charset="0"/>
                        </a:rPr>
                        <m:t>τ</m:t>
                      </m:r>
                      <m:r>
                        <m:rPr>
                          <m:nor/>
                        </m:rPr>
                        <a:rPr lang="el-GR" sz="2000" dirty="0" smtClean="0">
                          <a:solidFill>
                            <a:srgbClr val="000000"/>
                          </a:solidFill>
                          <a:latin typeface="Calibri" panose="020F0502020204030204" pitchFamily="34" charset="0"/>
                          <a:ea typeface="Times New Roman" panose="02020603050405020304" pitchFamily="18" charset="0"/>
                        </a:rPr>
                        <m:t>(</m:t>
                      </m:r>
                      <m:r>
                        <m:rPr>
                          <m:nor/>
                        </m:rPr>
                        <a:rPr lang="en-US" sz="2000" dirty="0" smtClean="0">
                          <a:solidFill>
                            <a:srgbClr val="000000"/>
                          </a:solidFill>
                          <a:latin typeface="Calibri" panose="020F0502020204030204" pitchFamily="34" charset="0"/>
                          <a:ea typeface="Times New Roman" panose="02020603050405020304" pitchFamily="18" charset="0"/>
                        </a:rPr>
                        <m:t>yz</m:t>
                      </m:r>
                      <m:r>
                        <m:rPr>
                          <m:nor/>
                        </m:rPr>
                        <a:rPr lang="el-GR" sz="2000" dirty="0" smtClean="0">
                          <a:solidFill>
                            <a:srgbClr val="000000"/>
                          </a:solidFill>
                          <a:latin typeface="Calibri" panose="020F0502020204030204" pitchFamily="34" charset="0"/>
                          <a:ea typeface="Times New Roman" panose="02020603050405020304" pitchFamily="18" charset="0"/>
                        </a:rPr>
                        <m:t>) , </m:t>
                      </m:r>
                      <m:r>
                        <m:rPr>
                          <m:nor/>
                        </m:rPr>
                        <a:rPr lang="el-GR" sz="2000" dirty="0" smtClean="0">
                          <a:solidFill>
                            <a:srgbClr val="000000"/>
                          </a:solidFill>
                          <a:latin typeface="Calibri" panose="020F0502020204030204" pitchFamily="34" charset="0"/>
                          <a:ea typeface="Times New Roman" panose="02020603050405020304" pitchFamily="18" charset="0"/>
                        </a:rPr>
                        <m:t>η</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ταχύτητα</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του</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στρώματος</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Ε</m:t>
                      </m:r>
                      <m:r>
                        <m:rPr>
                          <m:nor/>
                        </m:rPr>
                        <a:rPr lang="en-US" sz="2000" dirty="0" smtClean="0">
                          <a:solidFill>
                            <a:srgbClr val="000000"/>
                          </a:solidFill>
                          <a:latin typeface="Calibri" panose="020F0502020204030204" pitchFamily="34" charset="0"/>
                          <a:ea typeface="Times New Roman" panose="02020603050405020304" pitchFamily="18" charset="0"/>
                        </a:rPr>
                        <m:t>kman</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n-US" sz="2000" dirty="0" smtClean="0">
                          <a:solidFill>
                            <a:srgbClr val="000000"/>
                          </a:solidFill>
                          <a:latin typeface="Calibri" panose="020F0502020204030204" pitchFamily="34" charset="0"/>
                          <a:ea typeface="Times New Roman" panose="02020603050405020304" pitchFamily="18" charset="0"/>
                        </a:rPr>
                        <m:t>V</m:t>
                      </m:r>
                      <m:r>
                        <m:rPr>
                          <m:nor/>
                        </m:rPr>
                        <a:rPr lang="el-GR" sz="2000" baseline="-25000" dirty="0" smtClean="0">
                          <a:solidFill>
                            <a:srgbClr val="000000"/>
                          </a:solidFill>
                          <a:latin typeface="Calibri" panose="020F0502020204030204" pitchFamily="34" charset="0"/>
                          <a:ea typeface="Times New Roman" panose="02020603050405020304" pitchFamily="18" charset="0"/>
                        </a:rPr>
                        <m:t>Ε</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και</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η</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παράμετρος</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α</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δίνονται</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από</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τις</m:t>
                      </m:r>
                      <m:r>
                        <m:rPr>
                          <m:nor/>
                        </m:rPr>
                        <a:rPr lang="el-GR" sz="2000" dirty="0" smtClean="0">
                          <a:solidFill>
                            <a:srgbClr val="000000"/>
                          </a:solidFill>
                          <a:latin typeface="Calibri" panose="020F0502020204030204" pitchFamily="34" charset="0"/>
                          <a:ea typeface="Times New Roman" panose="02020603050405020304" pitchFamily="18" charset="0"/>
                        </a:rPr>
                        <m:t> </m:t>
                      </m:r>
                      <m:r>
                        <m:rPr>
                          <m:nor/>
                        </m:rPr>
                        <a:rPr lang="el-GR" sz="2000" dirty="0" smtClean="0">
                          <a:solidFill>
                            <a:srgbClr val="000000"/>
                          </a:solidFill>
                          <a:latin typeface="Calibri" panose="020F0502020204030204" pitchFamily="34" charset="0"/>
                          <a:ea typeface="Times New Roman" panose="02020603050405020304" pitchFamily="18" charset="0"/>
                        </a:rPr>
                        <m:t>εξισώσεις</m:t>
                      </m:r>
                      <m:r>
                        <m:rPr>
                          <m:nor/>
                        </m:rPr>
                        <a:rPr lang="el-GR" sz="2000" dirty="0" smtClean="0">
                          <a:solidFill>
                            <a:srgbClr val="000000"/>
                          </a:solidFill>
                          <a:latin typeface="Calibri" panose="020F0502020204030204" pitchFamily="34" charset="0"/>
                          <a:ea typeface="Times New Roman" panose="02020603050405020304" pitchFamily="18" charset="0"/>
                        </a:rPr>
                        <m:t>:</m:t>
                      </m:r>
                    </m:oMath>
                  </m:oMathPara>
                </a14:m>
                <a:endParaRPr lang="en-US" sz="2000" dirty="0">
                  <a:latin typeface="Times New Roman" panose="02020603050405020304" pitchFamily="18" charset="0"/>
                  <a:ea typeface="Times New Roman" panose="02020603050405020304" pitchFamily="18" charset="0"/>
                </a:endParaRPr>
              </a:p>
              <a:p>
                <a:pPr algn="ctr">
                  <a:spcAft>
                    <a:spcPts val="300"/>
                  </a:spcAft>
                </a:pPr>
                <a14:m>
                  <m:oMath xmlns:m="http://schemas.openxmlformats.org/officeDocument/2006/math">
                    <m:sSub>
                      <m:sSubPr>
                        <m:ctrlPr>
                          <a:rPr lang="en-US" sz="2000" b="1"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𝑽</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𝑬</m:t>
                        </m:r>
                      </m:sub>
                    </m:sSub>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𝝉</m:t>
                        </m:r>
                      </m:num>
                      <m:den>
                        <m:rad>
                          <m:radPr>
                            <m:degHide m:val="on"/>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radPr>
                          <m:deg/>
                          <m:e>
                            <m:sSup>
                              <m:sSup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𝝆</m:t>
                                </m:r>
                              </m:e>
                              <m:sup>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sup>
                            </m:sSup>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𝒇</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𝑨</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𝒛</m:t>
                                </m:r>
                              </m:sub>
                            </m:sSub>
                          </m:e>
                        </m:rad>
                      </m:den>
                    </m:f>
                  </m:oMath>
                </a14:m>
                <a:r>
                  <a:rPr lang="el-GR" sz="2000" b="1" dirty="0">
                    <a:solidFill>
                      <a:srgbClr val="000000"/>
                    </a:solidFill>
                    <a:effectLst/>
                    <a:latin typeface="Calibri" panose="020F0502020204030204" pitchFamily="34" charset="0"/>
                    <a:ea typeface="Times New Roman" panose="02020603050405020304" pitchFamily="18" charset="0"/>
                  </a:rPr>
                  <a:t> 			</a:t>
                </a:r>
              </a:p>
              <a:p>
                <a:pPr algn="ctr">
                  <a:spcAft>
                    <a:spcPts val="300"/>
                  </a:spcAft>
                </a:pPr>
                <a14:m>
                  <m:oMath xmlns:m="http://schemas.openxmlformats.org/officeDocument/2006/math">
                    <m:r>
                      <a:rPr lang="el-GR" sz="2000" b="1"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𝒂</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radPr>
                      <m:deg/>
                      <m:e>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𝒇</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𝑨</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𝒛</m:t>
                                </m:r>
                              </m:sub>
                            </m:sSub>
                          </m:den>
                        </m:f>
                      </m:e>
                    </m:rad>
                  </m:oMath>
                </a14:m>
                <a:r>
                  <a:rPr lang="el-GR" sz="2000" b="1" dirty="0">
                    <a:solidFill>
                      <a:srgbClr val="000000"/>
                    </a:solidFill>
                    <a:effectLst/>
                    <a:latin typeface="Calibri" panose="020F0502020204030204" pitchFamily="34" charset="0"/>
                    <a:ea typeface="Times New Roman" panose="02020603050405020304" pitchFamily="18" charset="0"/>
                  </a:rPr>
                  <a:t> </a:t>
                </a:r>
                <a:r>
                  <a:rPr lang="el-GR"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 Επίσης, η επιφανειακή ταχύτητα του στρώματος ΕΚΜΑΝ συνδέεται με τη ταχύτητα του ανέμου για φ&gt;10</a:t>
                </a:r>
                <a:r>
                  <a:rPr lang="el-GR" sz="2000" baseline="30000" dirty="0">
                    <a:solidFill>
                      <a:srgbClr val="000000"/>
                    </a:solidFill>
                    <a:effectLst/>
                    <a:latin typeface="Calibri" panose="020F0502020204030204" pitchFamily="34" charset="0"/>
                    <a:ea typeface="Times New Roman" panose="02020603050405020304" pitchFamily="18" charset="0"/>
                  </a:rPr>
                  <a:t>ο</a:t>
                </a:r>
                <a:r>
                  <a:rPr lang="el-GR" sz="2000" dirty="0">
                    <a:solidFill>
                      <a:srgbClr val="000000"/>
                    </a:solidFill>
                    <a:effectLst/>
                    <a:latin typeface="Calibri" panose="020F0502020204030204" pitchFamily="34" charset="0"/>
                    <a:ea typeface="Times New Roman" panose="02020603050405020304" pitchFamily="18" charset="0"/>
                  </a:rPr>
                  <a:t>, μέσω της σχέσης:</a:t>
                </a:r>
                <a:endParaRPr lang="en-US" sz="2000" dirty="0">
                  <a:effectLst/>
                  <a:latin typeface="Times New Roman" panose="02020603050405020304" pitchFamily="18" charset="0"/>
                  <a:ea typeface="Times New Roman" panose="02020603050405020304" pitchFamily="18" charset="0"/>
                </a:endParaRPr>
              </a:p>
              <a:p>
                <a:pPr algn="ctr">
                  <a:spcAft>
                    <a:spcPts val="300"/>
                  </a:spcAft>
                </a:pPr>
                <a14:m>
                  <m:oMath xmlns:m="http://schemas.openxmlformats.org/officeDocument/2006/math">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𝑽</m:t>
                        </m:r>
                      </m:e>
                      <m:sub>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𝑬</m:t>
                        </m:r>
                      </m:sub>
                    </m:sSub>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𝟎</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𝟎𝟏𝟐𝟕</m:t>
                        </m:r>
                      </m:num>
                      <m:den>
                        <m:rad>
                          <m:radPr>
                            <m:degHide m:val="on"/>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𝒔𝒊𝒏</m:t>
                            </m:r>
                            <m:d>
                              <m:dPr>
                                <m:begChr m:val="|"/>
                                <m:endChr m:val="|"/>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𝝋</m:t>
                                </m:r>
                              </m:e>
                            </m:d>
                          </m:e>
                        </m:rad>
                      </m:den>
                    </m:f>
                  </m:oMath>
                </a14:m>
                <a:r>
                  <a:rPr lang="en-US" sz="2000" b="1" dirty="0">
                    <a:solidFill>
                      <a:srgbClr val="000000"/>
                    </a:solidFill>
                    <a:effectLst/>
                    <a:latin typeface="Calibri" panose="020F0502020204030204" pitchFamily="34" charset="0"/>
                    <a:ea typeface="Times New Roman" panose="02020603050405020304" pitchFamily="18" charset="0"/>
                  </a:rPr>
                  <a:t> </a:t>
                </a:r>
                <a:r>
                  <a:rPr lang="el-GR"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Κάτω από την επιφάνεια η ταχύτητα (</a:t>
                </a:r>
                <a:r>
                  <a:rPr lang="en-US" sz="2000" dirty="0">
                    <a:solidFill>
                      <a:srgbClr val="000000"/>
                    </a:solidFill>
                    <a:effectLst/>
                    <a:latin typeface="Calibri" panose="020F0502020204030204" pitchFamily="34" charset="0"/>
                    <a:ea typeface="Times New Roman" panose="02020603050405020304" pitchFamily="18" charset="0"/>
                  </a:rPr>
                  <a:t>Vo</a:t>
                </a:r>
                <a:r>
                  <a:rPr lang="el-GR" sz="2000" dirty="0">
                    <a:solidFill>
                      <a:srgbClr val="000000"/>
                    </a:solidFill>
                    <a:effectLst/>
                    <a:latin typeface="Calibri" panose="020F0502020204030204" pitchFamily="34" charset="0"/>
                    <a:ea typeface="Times New Roman" panose="02020603050405020304" pitchFamily="18" charset="0"/>
                  </a:rPr>
                  <a:t>) μειώνεται εκθετικά με το βάθος: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spcAft>
                    <a:spcPts val="300"/>
                  </a:spcAft>
                </a:pPr>
                <a14:m>
                  <m:oMath xmlns:m="http://schemas.openxmlformats.org/officeDocument/2006/math">
                    <m:rad>
                      <m:radPr>
                        <m:degHide m:val="on"/>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radPr>
                      <m:deg/>
                      <m:e>
                        <m:sSubSup>
                          <m:sSubSup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SupPr>
                          <m:e>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𝐯</m:t>
                            </m:r>
                          </m:e>
                          <m:sub>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𝐄</m:t>
                            </m:r>
                          </m:sub>
                          <m:sup>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sup>
                        </m:sSubSup>
                        <m:d>
                          <m:d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𝐳</m:t>
                            </m:r>
                          </m:e>
                        </m:d>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bSup>
                          <m:sSubSup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SupPr>
                          <m:e>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𝐮</m:t>
                            </m:r>
                          </m:e>
                          <m:sub>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𝐄</m:t>
                            </m:r>
                          </m:sub>
                          <m:sup>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sup>
                        </m:sSubSup>
                        <m:d>
                          <m:d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𝐳</m:t>
                            </m:r>
                          </m:e>
                        </m:d>
                      </m:e>
                    </m:rad>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𝐕</m:t>
                        </m:r>
                      </m:e>
                      <m:sub>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𝐄</m:t>
                        </m:r>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ub>
                    </m:sSub>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𝐞𝐱𝐩</m:t>
                    </m:r>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𝛂</m:t>
                    </m:r>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𝐳</m:t>
                    </m:r>
                    <m:r>
                      <a:rPr lang="el-GR" sz="2000" b="1" i="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oMath>
                </a14:m>
                <a:r>
                  <a:rPr lang="el-GR"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n-US" sz="2000" dirty="0">
                    <a:solidFill>
                      <a:srgbClr val="000000"/>
                    </a:solidFill>
                    <a:effectLst/>
                    <a:latin typeface="Calibri" panose="020F0502020204030204" pitchFamily="34" charset="0"/>
                    <a:ea typeface="Times New Roman" panose="02020603050405020304" pitchFamily="18" charset="0"/>
                  </a:rPr>
                  <a:t>To</a:t>
                </a:r>
                <a:r>
                  <a:rPr lang="el-GR" sz="2000" dirty="0">
                    <a:solidFill>
                      <a:srgbClr val="000000"/>
                    </a:solidFill>
                    <a:effectLst/>
                    <a:latin typeface="Calibri" panose="020F0502020204030204" pitchFamily="34" charset="0"/>
                    <a:ea typeface="Times New Roman" panose="02020603050405020304" pitchFamily="18" charset="0"/>
                  </a:rPr>
                  <a:t> βάθος στο οποίο μηδενίζεται η (</a:t>
                </a:r>
                <a:r>
                  <a:rPr lang="en-US" sz="2000" dirty="0">
                    <a:solidFill>
                      <a:srgbClr val="000000"/>
                    </a:solidFill>
                    <a:effectLst/>
                    <a:latin typeface="Calibri" panose="020F0502020204030204" pitchFamily="34" charset="0"/>
                    <a:ea typeface="Times New Roman" panose="02020603050405020304" pitchFamily="18" charset="0"/>
                  </a:rPr>
                  <a:t>V</a:t>
                </a:r>
                <a:r>
                  <a:rPr lang="en-US" sz="2000" baseline="-25000" dirty="0">
                    <a:solidFill>
                      <a:srgbClr val="000000"/>
                    </a:solidFill>
                    <a:effectLst/>
                    <a:latin typeface="Calibri" panose="020F0502020204030204" pitchFamily="34" charset="0"/>
                    <a:ea typeface="Times New Roman" panose="02020603050405020304" pitchFamily="18" charset="0"/>
                  </a:rPr>
                  <a:t>E</a:t>
                </a:r>
                <a:r>
                  <a:rPr lang="el-GR" sz="2000" dirty="0">
                    <a:solidFill>
                      <a:srgbClr val="000000"/>
                    </a:solidFill>
                    <a:effectLst/>
                    <a:latin typeface="Calibri" panose="020F0502020204030204" pitchFamily="34" charset="0"/>
                    <a:ea typeface="Times New Roman" panose="02020603050405020304" pitchFamily="18" charset="0"/>
                  </a:rPr>
                  <a:t>) δίνεται από την εξίσωση:</a:t>
                </a:r>
                <a:endParaRPr lang="en-US" sz="2000" dirty="0">
                  <a:effectLst/>
                  <a:latin typeface="Times New Roman" panose="02020603050405020304" pitchFamily="18" charset="0"/>
                  <a:ea typeface="Times New Roman" panose="02020603050405020304" pitchFamily="18" charset="0"/>
                </a:endParaRPr>
              </a:p>
              <a:p>
                <a:pPr algn="ctr">
                  <a:spcAft>
                    <a:spcPts val="300"/>
                  </a:spcAft>
                </a:pPr>
                <a:r>
                  <a:rPr lang="el-GR" sz="2000" dirty="0">
                    <a:solidFill>
                      <a:srgbClr val="000000"/>
                    </a:solidFill>
                    <a:effectLst/>
                    <a:latin typeface="Calibri" panose="020F0502020204030204" pitchFamily="34" charset="0"/>
                    <a:ea typeface="Times New Roman" panose="02020603050405020304" pitchFamily="18" charset="0"/>
                  </a:rPr>
                  <a:t> </a:t>
                </a:r>
                <a14:m>
                  <m:oMath xmlns:m="http://schemas.openxmlformats.org/officeDocument/2006/math">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𝑫</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𝑬</m:t>
                        </m:r>
                      </m:sub>
                    </m:sSub>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ad>
                      <m:radPr>
                        <m:degHide m:val="on"/>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radPr>
                      <m:deg/>
                      <m:e>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𝝅</m:t>
                                </m:r>
                              </m:e>
                              <m:sup>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sup>
                            </m:sSup>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𝑨</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𝒛</m:t>
                                </m:r>
                              </m:sub>
                            </m:sSub>
                          </m:num>
                          <m:den>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𝒇</m:t>
                            </m:r>
                          </m:den>
                        </m:f>
                      </m:e>
                    </m:rad>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oMath>
                </a14:m>
                <a:r>
                  <a:rPr lang="en-US" sz="2000" b="1" dirty="0">
                    <a:solidFill>
                      <a:srgbClr val="000000"/>
                    </a:solidFill>
                    <a:effectLst/>
                    <a:latin typeface="Calibri" panose="020F0502020204030204" pitchFamily="34" charset="0"/>
                    <a:ea typeface="Times New Roman" panose="02020603050405020304" pitchFamily="18" charset="0"/>
                  </a:rPr>
                  <a:t> </a:t>
                </a:r>
                <a14:m>
                  <m:oMath xmlns:m="http://schemas.openxmlformats.org/officeDocument/2006/math">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𝟕</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𝟔</m:t>
                        </m:r>
                      </m:num>
                      <m:den>
                        <m:rad>
                          <m:radPr>
                            <m:degHide m:val="on"/>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radPr>
                          <m:deg/>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𝒔𝒊𝒏</m:t>
                            </m:r>
                            <m:d>
                              <m:dPr>
                                <m:begChr m:val="|"/>
                                <m:endChr m:val="|"/>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𝝋</m:t>
                                </m:r>
                              </m:e>
                            </m:d>
                          </m:e>
                        </m:rad>
                      </m:den>
                    </m:f>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𝑼</m:t>
                        </m:r>
                      </m:e>
                      <m:sub>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𝟏𝟎</m:t>
                        </m:r>
                      </m:sub>
                    </m:sSub>
                  </m:oMath>
                </a14:m>
                <a:r>
                  <a:rPr lang="el-GR"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Το δε βάθος στο οποίο η κίνηση αντιστρέφεται (πριν το μηδενισμό της), είναι δηλαδή αντίθετη της επιφανειακής φοράς, ισούται με:</a:t>
                </a:r>
                <a:endParaRPr lang="en-US" sz="2000" dirty="0">
                  <a:effectLst/>
                  <a:latin typeface="Times New Roman" panose="02020603050405020304" pitchFamily="18" charset="0"/>
                  <a:ea typeface="Times New Roman" panose="02020603050405020304" pitchFamily="18" charset="0"/>
                </a:endParaRPr>
              </a:p>
              <a:p>
                <a:pPr algn="ctr">
                  <a:spcAft>
                    <a:spcPts val="300"/>
                  </a:spcAft>
                </a:pPr>
                <a:r>
                  <a:rPr lang="el-GR" sz="2000" dirty="0">
                    <a:solidFill>
                      <a:srgbClr val="000000"/>
                    </a:solidFill>
                    <a:effectLst/>
                    <a:latin typeface="Calibri" panose="020F0502020204030204" pitchFamily="34" charset="0"/>
                    <a:ea typeface="Times New Roman" panose="02020603050405020304" pitchFamily="18" charset="0"/>
                  </a:rPr>
                  <a:t> </a:t>
                </a:r>
                <a14:m>
                  <m:oMath xmlns:m="http://schemas.openxmlformats.org/officeDocument/2006/math">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𝑫</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𝑬</m:t>
                        </m:r>
                      </m:sub>
                    </m:sSub>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𝝅</m:t>
                        </m:r>
                      </m:num>
                      <m:den>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𝜶</m:t>
                        </m:r>
                      </m:den>
                    </m:f>
                  </m:oMath>
                </a14:m>
                <a:r>
                  <a:rPr lang="el-GR" sz="2000" dirty="0">
                    <a:solidFill>
                      <a:srgbClr val="000000"/>
                    </a:solidFill>
                    <a:effectLst/>
                    <a:latin typeface="Calibri" panose="020F0502020204030204" pitchFamily="34" charset="0"/>
                    <a:ea typeface="Times New Roman" panose="02020603050405020304" pitchFamily="18" charset="0"/>
                  </a:rPr>
                  <a:t>			</a:t>
                </a:r>
                <a:r>
                  <a:rPr lang="el-GR" sz="1100" dirty="0">
                    <a:solidFill>
                      <a:srgbClr val="000000"/>
                    </a:solidFill>
                    <a:effectLst/>
                    <a:latin typeface="Calibri" panose="020F0502020204030204" pitchFamily="34" charset="0"/>
                    <a:ea typeface="Times New Roman" panose="02020603050405020304" pitchFamily="18" charset="0"/>
                  </a:rPr>
                  <a:t>		</a:t>
                </a:r>
                <a:endParaRPr lang="en-US" dirty="0"/>
              </a:p>
            </p:txBody>
          </p:sp>
        </mc:Choice>
        <mc:Fallback xmlns="">
          <p:sp>
            <p:nvSpPr>
              <p:cNvPr id="10" name="TextBox 9">
                <a:extLst>
                  <a:ext uri="{FF2B5EF4-FFF2-40B4-BE49-F238E27FC236}">
                    <a16:creationId xmlns:a16="http://schemas.microsoft.com/office/drawing/2014/main" id="{61900738-5D0F-6643-BD2F-E66F936CA261}"/>
                  </a:ext>
                </a:extLst>
              </p:cNvPr>
              <p:cNvSpPr txBox="1">
                <a:spLocks noRot="1" noChangeAspect="1" noMove="1" noResize="1" noEditPoints="1" noAdjustHandles="1" noChangeArrowheads="1" noChangeShapeType="1" noTextEdit="1"/>
              </p:cNvSpPr>
              <p:nvPr/>
            </p:nvSpPr>
            <p:spPr>
              <a:xfrm>
                <a:off x="326571" y="183594"/>
                <a:ext cx="11538857" cy="6552756"/>
              </a:xfrm>
              <a:prstGeom prst="rect">
                <a:avLst/>
              </a:prstGeom>
              <a:blipFill>
                <a:blip r:embed="rId2"/>
                <a:stretch>
                  <a:fillRect l="-581"/>
                </a:stretch>
              </a:blipFill>
            </p:spPr>
            <p:txBody>
              <a:bodyPr/>
              <a:lstStyle/>
              <a:p>
                <a:r>
                  <a:rPr lang="en-US">
                    <a:noFill/>
                  </a:rPr>
                  <a:t> </a:t>
                </a:r>
              </a:p>
            </p:txBody>
          </p:sp>
        </mc:Fallback>
      </mc:AlternateContent>
    </p:spTree>
    <p:extLst>
      <p:ext uri="{BB962C8B-B14F-4D97-AF65-F5344CB8AC3E}">
        <p14:creationId xmlns:p14="http://schemas.microsoft.com/office/powerpoint/2010/main" val="129193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0B424C-747B-4369-A4FC-7FC46C28A216}"/>
              </a:ext>
            </a:extLst>
          </p:cNvPr>
          <p:cNvSpPr txBox="1"/>
          <p:nvPr/>
        </p:nvSpPr>
        <p:spPr>
          <a:xfrm>
            <a:off x="346841" y="735955"/>
            <a:ext cx="11303876" cy="4647426"/>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Τα </a:t>
            </a:r>
            <a:r>
              <a:rPr lang="el-GR" sz="2000" b="1" i="0" u="none" strike="noStrike" baseline="0" dirty="0">
                <a:solidFill>
                  <a:srgbClr val="211D1E"/>
                </a:solidFill>
                <a:latin typeface="Calibri" panose="020F0502020204030204" pitchFamily="34" charset="0"/>
              </a:rPr>
              <a:t>αδρανειακά ρεύματα </a:t>
            </a:r>
            <a:r>
              <a:rPr lang="el-GR" sz="2000" b="0" i="0" u="none" strike="noStrike" baseline="0" dirty="0">
                <a:solidFill>
                  <a:srgbClr val="211D1E"/>
                </a:solidFill>
                <a:latin typeface="Calibri" panose="020F0502020204030204" pitchFamily="34" charset="0"/>
              </a:rPr>
              <a:t>είναι τα πιο συνήθη θαλάσσια ρεύματα και συναντώνται σε όλα τα βάθη και γεωγραφικά πλάτη του παγκόσμιου ωκεανού (</a:t>
            </a:r>
            <a:r>
              <a:rPr lang="el-GR" sz="2000" b="0" i="0" u="none" strike="noStrike" baseline="0" dirty="0" err="1">
                <a:solidFill>
                  <a:srgbClr val="211D1E"/>
                </a:solidFill>
                <a:latin typeface="Calibri" panose="020F0502020204030204" pitchFamily="34" charset="0"/>
              </a:rPr>
              <a:t>Webster</a:t>
            </a:r>
            <a:r>
              <a:rPr lang="el-GR" sz="2000" b="0" i="0" u="none" strike="noStrike" baseline="0" dirty="0">
                <a:solidFill>
                  <a:srgbClr val="211D1E"/>
                </a:solidFill>
                <a:latin typeface="Calibri" panose="020F0502020204030204" pitchFamily="34" charset="0"/>
              </a:rPr>
              <a:t> 1968). Η αδρανειακή κίνηση οφείλεται </a:t>
            </a:r>
            <a:r>
              <a:rPr lang="el-GR" sz="2000" b="0" i="0" u="none" strike="noStrike" baseline="0" dirty="0" err="1">
                <a:solidFill>
                  <a:srgbClr val="211D1E"/>
                </a:solidFill>
                <a:latin typeface="Calibri" panose="020F0502020204030204" pitchFamily="34" charset="0"/>
              </a:rPr>
              <a:t>μόνo</a:t>
            </a:r>
            <a:r>
              <a:rPr lang="el-GR" sz="2000" b="0" i="0" u="none" strike="noStrike" baseline="0" dirty="0">
                <a:solidFill>
                  <a:srgbClr val="211D1E"/>
                </a:solidFill>
                <a:latin typeface="Calibri" panose="020F0502020204030204" pitchFamily="34" charset="0"/>
              </a:rPr>
              <a:t> στην περιστροφή της Γης, δηλαδή στην δράση της δύναμης </a:t>
            </a:r>
            <a:r>
              <a:rPr lang="el-GR" sz="2000" b="0"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 πάνω σε μια κινούμενη μάζα νερού, όταν έχει διακοπεί κάθε άλλη αιτία ή μηχανισμός που αρχικά προκάλεσε την κίνησή της. </a:t>
            </a:r>
          </a:p>
          <a:p>
            <a:pPr algn="just"/>
            <a:endParaRPr lang="el-GR"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Για παράδειγμα, τα </a:t>
            </a:r>
            <a:r>
              <a:rPr lang="el-GR" sz="2000" b="0" i="0" u="none" strike="noStrike" baseline="0" dirty="0" err="1">
                <a:solidFill>
                  <a:srgbClr val="211D1E"/>
                </a:solidFill>
                <a:latin typeface="Calibri" panose="020F0502020204030204" pitchFamily="34" charset="0"/>
              </a:rPr>
              <a:t>ανεμογενή</a:t>
            </a:r>
            <a:r>
              <a:rPr lang="el-GR" sz="2000" b="0" i="0" u="none" strike="noStrike" baseline="0" dirty="0">
                <a:solidFill>
                  <a:srgbClr val="211D1E"/>
                </a:solidFill>
                <a:latin typeface="Calibri" panose="020F0502020204030204" pitchFamily="34" charset="0"/>
              </a:rPr>
              <a:t> ρεύματα μετατρέπονται σε αδρανειακά ρεύματα όταν παύσει να πνέει ο άνεμος που τα προκάλεσε. ι τριβές που ασκούνται εσωτερικά στη μάζα νερού έχουν ως αποτέλεσμα τη σταδιακή επιβράδυνση της αδρανειακής κίνησης της θαλάσσιας μάζας. Για το λόγο αυτό η κίνησή της είναι παροδική και διαρκεί κάποιες ημέρες. </a:t>
            </a:r>
            <a:endParaRPr lang="el-GR" sz="2000" dirty="0">
              <a:solidFill>
                <a:srgbClr val="211D1E"/>
              </a:solidFill>
              <a:latin typeface="Calibri" panose="020F0502020204030204" pitchFamily="34" charset="0"/>
            </a:endParaRPr>
          </a:p>
          <a:p>
            <a:pPr algn="just"/>
            <a:endParaRPr lang="el-GR" sz="2000" b="0" i="0" u="none" strike="noStrike" baseline="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Εάν θεωρήσουμε λοιπόν ότι στη θάλασσα δρα μόνον η δύναμης </a:t>
            </a:r>
            <a:r>
              <a:rPr lang="el-GR" sz="2000" b="0"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 δηλαδή δεν υπάρχει οριζόντια βαθμίδα πίεσης, τότε: </a:t>
            </a:r>
          </a:p>
          <a:p>
            <a:pPr algn="ctr"/>
            <a:r>
              <a:rPr lang="el-GR" sz="2000" b="1" i="0" u="none" strike="noStrike" baseline="0" dirty="0">
                <a:solidFill>
                  <a:srgbClr val="000000"/>
                </a:solidFill>
                <a:latin typeface="BZPZSP+Calibri-Italic"/>
              </a:rPr>
              <a:t>ϑ </a:t>
            </a:r>
            <a:r>
              <a:rPr lang="en-US" sz="2000" b="1" i="1" u="none" strike="noStrike" baseline="0" dirty="0">
                <a:solidFill>
                  <a:srgbClr val="000000"/>
                </a:solidFill>
                <a:latin typeface="BZPZSP+Calibri-Italic"/>
              </a:rPr>
              <a:t>p</a:t>
            </a:r>
            <a:r>
              <a:rPr lang="el-GR" sz="2000" b="1" i="1" u="none" strike="noStrike" baseline="0" dirty="0">
                <a:solidFill>
                  <a:srgbClr val="000000"/>
                </a:solidFill>
                <a:latin typeface="BZPZSP+Calibri-Italic"/>
              </a:rPr>
              <a:t>/</a:t>
            </a:r>
            <a:r>
              <a:rPr lang="el-GR" sz="2000" b="1" i="0" u="none" strike="noStrike" baseline="0" dirty="0">
                <a:solidFill>
                  <a:srgbClr val="000000"/>
                </a:solidFill>
                <a:latin typeface="BZPZSP+Calibri-Italic"/>
              </a:rPr>
              <a:t>ϑ</a:t>
            </a:r>
            <a:r>
              <a:rPr lang="en-US" sz="2000" b="1" i="1" u="none" strike="noStrike" baseline="0" dirty="0">
                <a:solidFill>
                  <a:srgbClr val="000000"/>
                </a:solidFill>
                <a:latin typeface="BZPZSP+Calibri-Italic"/>
              </a:rPr>
              <a:t>x </a:t>
            </a:r>
            <a:r>
              <a:rPr lang="en-US" sz="2000" b="1" i="0" u="none" strike="noStrike" baseline="0" dirty="0">
                <a:solidFill>
                  <a:srgbClr val="000000"/>
                </a:solidFill>
                <a:latin typeface="Calibri" panose="020F0502020204030204" pitchFamily="34" charset="0"/>
              </a:rPr>
              <a:t>= </a:t>
            </a:r>
            <a:r>
              <a:rPr lang="el-GR" sz="2000" b="1" i="0" u="none" strike="noStrike" baseline="0" dirty="0">
                <a:solidFill>
                  <a:srgbClr val="000000"/>
                </a:solidFill>
                <a:latin typeface="Calibri" panose="020F0502020204030204" pitchFamily="34" charset="0"/>
              </a:rPr>
              <a:t>ϑ</a:t>
            </a:r>
            <a:r>
              <a:rPr lang="en-US" sz="2000" b="1" i="1" u="none" strike="noStrike" baseline="0" dirty="0">
                <a:solidFill>
                  <a:srgbClr val="000000"/>
                </a:solidFill>
                <a:latin typeface="BZPZSP+Calibri-Italic"/>
              </a:rPr>
              <a:t>p</a:t>
            </a:r>
            <a:r>
              <a:rPr lang="el-GR" sz="2000" b="1" i="1" u="none" strike="noStrike" baseline="0" dirty="0">
                <a:solidFill>
                  <a:srgbClr val="000000"/>
                </a:solidFill>
                <a:latin typeface="BZPZSP+Calibri-Italic"/>
              </a:rPr>
              <a:t>/</a:t>
            </a:r>
            <a:r>
              <a:rPr lang="en-US" sz="2000" b="1" i="1" u="none" strike="noStrike" baseline="0" dirty="0">
                <a:solidFill>
                  <a:srgbClr val="000000"/>
                </a:solidFill>
                <a:latin typeface="BZPZSP+Calibri-Italic"/>
              </a:rPr>
              <a:t> </a:t>
            </a:r>
            <a:r>
              <a:rPr lang="el-GR" sz="2000" b="1" i="0" u="none" strike="noStrike" baseline="0" dirty="0">
                <a:solidFill>
                  <a:srgbClr val="000000"/>
                </a:solidFill>
                <a:latin typeface="BZPZSP+Calibri-Italic"/>
              </a:rPr>
              <a:t>ϑ</a:t>
            </a:r>
            <a:r>
              <a:rPr lang="en-US" sz="2000" b="1" i="1" u="none" strike="noStrike" baseline="0" dirty="0">
                <a:solidFill>
                  <a:srgbClr val="000000"/>
                </a:solidFill>
                <a:latin typeface="BZPZSP+Calibri-Italic"/>
              </a:rPr>
              <a:t>x </a:t>
            </a:r>
            <a:r>
              <a:rPr lang="en-US" sz="2000" b="1" i="0" u="none" strike="noStrike" baseline="0" dirty="0">
                <a:solidFill>
                  <a:srgbClr val="000000"/>
                </a:solidFill>
                <a:latin typeface="Calibri" panose="020F0502020204030204" pitchFamily="34" charset="0"/>
              </a:rPr>
              <a:t>= </a:t>
            </a:r>
            <a:r>
              <a:rPr lang="en-US" sz="2000" b="1" i="0" u="none" strike="noStrike" baseline="0" dirty="0">
                <a:solidFill>
                  <a:srgbClr val="000000"/>
                </a:solidFill>
                <a:latin typeface="CHZFGN+Calibri"/>
              </a:rPr>
              <a:t>0 </a:t>
            </a:r>
            <a:endParaRPr lang="en-US" sz="2000" b="1" dirty="0"/>
          </a:p>
        </p:txBody>
      </p:sp>
      <p:sp>
        <p:nvSpPr>
          <p:cNvPr id="10" name="TextBox 9">
            <a:extLst>
              <a:ext uri="{FF2B5EF4-FFF2-40B4-BE49-F238E27FC236}">
                <a16:creationId xmlns:a16="http://schemas.microsoft.com/office/drawing/2014/main" id="{19E94B23-BD22-4EA1-9469-14BE76792E6C}"/>
              </a:ext>
            </a:extLst>
          </p:cNvPr>
          <p:cNvSpPr txBox="1"/>
          <p:nvPr/>
        </p:nvSpPr>
        <p:spPr>
          <a:xfrm>
            <a:off x="541283" y="268418"/>
            <a:ext cx="6093372" cy="769441"/>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r>
              <a:rPr lang="el-GR" sz="2400" b="1" i="1" dirty="0">
                <a:solidFill>
                  <a:srgbClr val="002060"/>
                </a:solidFill>
              </a:rPr>
              <a:t>α.2. </a:t>
            </a:r>
            <a:r>
              <a:rPr lang="el-GR" sz="2400" b="1" i="1" strike="noStrike" baseline="0" dirty="0">
                <a:solidFill>
                  <a:srgbClr val="002060"/>
                </a:solidFill>
              </a:rPr>
              <a:t>Ρεύματα αδράνειας </a:t>
            </a:r>
            <a:endParaRPr lang="en-US" sz="2400" b="1" dirty="0">
              <a:solidFill>
                <a:srgbClr val="002060"/>
              </a:solidFill>
            </a:endParaRPr>
          </a:p>
        </p:txBody>
      </p:sp>
    </p:spTree>
    <p:extLst>
      <p:ext uri="{BB962C8B-B14F-4D97-AF65-F5344CB8AC3E}">
        <p14:creationId xmlns:p14="http://schemas.microsoft.com/office/powerpoint/2010/main" val="408082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CF4436F-551C-4A97-BE08-3F24918EAC25}"/>
              </a:ext>
            </a:extLst>
          </p:cNvPr>
          <p:cNvSpPr txBox="1"/>
          <p:nvPr/>
        </p:nvSpPr>
        <p:spPr>
          <a:xfrm>
            <a:off x="2053271" y="5635739"/>
            <a:ext cx="6023741" cy="1015663"/>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Στην Εικόνα δίνεται σχηματικά η ελικοειδής αδρανειακή κίνηση μάζας νερού του Βόρειου Ατλαντικού διάρκειας περίπου 9 ημερών. </a:t>
            </a:r>
          </a:p>
        </p:txBody>
      </p:sp>
      <p:sp>
        <p:nvSpPr>
          <p:cNvPr id="10" name="TextBox 9">
            <a:extLst>
              <a:ext uri="{FF2B5EF4-FFF2-40B4-BE49-F238E27FC236}">
                <a16:creationId xmlns:a16="http://schemas.microsoft.com/office/drawing/2014/main" id="{5522BE6F-F874-48A3-A9C3-31016F93CCF0}"/>
              </a:ext>
            </a:extLst>
          </p:cNvPr>
          <p:cNvSpPr txBox="1"/>
          <p:nvPr/>
        </p:nvSpPr>
        <p:spPr>
          <a:xfrm>
            <a:off x="222155" y="346079"/>
            <a:ext cx="7165615" cy="2862322"/>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Στην περίπτωση κυκλικών αδρανειακών κινήσεων οι οποίες είναι αριστερόστροφες στο Βόρειο ημισφαίριο και δεξιόστροφες (Εικόνα 7.6) στο νότιο ημισφαίριο η διάμετρος του κύκλου (</a:t>
            </a:r>
            <a:r>
              <a:rPr lang="el-GR" sz="2000" b="0" i="0" u="none" strike="noStrike" baseline="0" dirty="0" err="1">
                <a:solidFill>
                  <a:srgbClr val="211D1E"/>
                </a:solidFill>
                <a:latin typeface="Calibri" panose="020F0502020204030204" pitchFamily="34" charset="0"/>
              </a:rPr>
              <a:t>Di</a:t>
            </a:r>
            <a:r>
              <a:rPr lang="el-GR" sz="2000" b="0" i="0" u="none" strike="noStrike" baseline="0" dirty="0">
                <a:solidFill>
                  <a:srgbClr val="211D1E"/>
                </a:solidFill>
                <a:latin typeface="Calibri" panose="020F0502020204030204" pitchFamily="34" charset="0"/>
              </a:rPr>
              <a:t>) και η </a:t>
            </a:r>
            <a:r>
              <a:rPr lang="el-GR" sz="2000" b="1" i="0" u="none" strike="noStrike" baseline="0" dirty="0">
                <a:solidFill>
                  <a:srgbClr val="211D1E"/>
                </a:solidFill>
                <a:latin typeface="Calibri" panose="020F0502020204030204" pitchFamily="34" charset="0"/>
              </a:rPr>
              <a:t>περίοδος αδράνειας </a:t>
            </a:r>
            <a:r>
              <a:rPr lang="el-GR" sz="2000" b="0" i="0" u="none" strike="noStrike" baseline="0" dirty="0">
                <a:solidFill>
                  <a:srgbClr val="211D1E"/>
                </a:solidFill>
                <a:latin typeface="Calibri" panose="020F0502020204030204" pitchFamily="34" charset="0"/>
              </a:rPr>
              <a:t>(</a:t>
            </a:r>
            <a:r>
              <a:rPr lang="el-GR" sz="2000" b="0" i="0" u="none" strike="noStrike" baseline="0" dirty="0" err="1">
                <a:solidFill>
                  <a:srgbClr val="211D1E"/>
                </a:solidFill>
                <a:latin typeface="Calibri" panose="020F0502020204030204" pitchFamily="34" charset="0"/>
              </a:rPr>
              <a:t>Ti</a:t>
            </a:r>
            <a:r>
              <a:rPr lang="el-GR" sz="2000" b="0" i="0" u="none" strike="noStrike" baseline="0" dirty="0">
                <a:solidFill>
                  <a:srgbClr val="211D1E"/>
                </a:solidFill>
                <a:latin typeface="Calibri" panose="020F0502020204030204" pitchFamily="34" charset="0"/>
              </a:rPr>
              <a:t>) δίνονται από τις σχέσεις:</a:t>
            </a:r>
          </a:p>
          <a:p>
            <a:pPr algn="just"/>
            <a:r>
              <a:rPr lang="el-GR" sz="2000" b="0" i="0" u="none" strike="noStrike" baseline="0" dirty="0">
                <a:solidFill>
                  <a:srgbClr val="211D1E"/>
                </a:solidFill>
                <a:latin typeface="Calibri" panose="020F0502020204030204" pitchFamily="34" charset="0"/>
              </a:rPr>
              <a:t> </a:t>
            </a:r>
          </a:p>
          <a:p>
            <a:pPr algn="ctr"/>
            <a:r>
              <a:rPr lang="it-IT" sz="2000" b="1" i="1" u="none" strike="noStrike" baseline="0" dirty="0">
                <a:solidFill>
                  <a:srgbClr val="000000"/>
                </a:solidFill>
                <a:latin typeface="BZPZSP+Calibri-Italic"/>
              </a:rPr>
              <a:t>Di </a:t>
            </a:r>
            <a:r>
              <a:rPr lang="it-IT" sz="2000" b="1" i="0" u="none" strike="noStrike" baseline="0" dirty="0">
                <a:solidFill>
                  <a:srgbClr val="000000"/>
                </a:solidFill>
                <a:latin typeface="BZPZSP+Calibri-Italic"/>
              </a:rPr>
              <a:t>= </a:t>
            </a:r>
            <a:r>
              <a:rPr lang="it-IT" sz="2000" b="1" i="0" u="none" strike="noStrike" baseline="0" dirty="0">
                <a:solidFill>
                  <a:srgbClr val="000000"/>
                </a:solidFill>
                <a:latin typeface="CHZFGN+Calibri"/>
              </a:rPr>
              <a:t>2⋅</a:t>
            </a:r>
            <a:r>
              <a:rPr lang="it-IT" sz="2000" b="1" i="1" u="none" strike="noStrike" baseline="0" dirty="0">
                <a:solidFill>
                  <a:srgbClr val="000000"/>
                </a:solidFill>
                <a:latin typeface="BZPZSP+Calibri-Italic"/>
              </a:rPr>
              <a:t>V</a:t>
            </a:r>
            <a:r>
              <a:rPr lang="el-GR" sz="2000" b="1" i="1" u="none" strike="noStrike" baseline="0" dirty="0">
                <a:solidFill>
                  <a:srgbClr val="000000"/>
                </a:solidFill>
                <a:latin typeface="BZPZSP+Calibri-Italic"/>
              </a:rPr>
              <a:t> /</a:t>
            </a:r>
            <a:r>
              <a:rPr lang="it-IT" sz="2000" b="1" i="1" u="none" strike="noStrike" baseline="0" dirty="0">
                <a:solidFill>
                  <a:srgbClr val="000000"/>
                </a:solidFill>
                <a:latin typeface="BZPZSP+Calibri-Italic"/>
              </a:rPr>
              <a:t> f</a:t>
            </a:r>
            <a:endParaRPr lang="el-GR" sz="2000" b="1" i="0" u="none" strike="noStrike" baseline="0" dirty="0">
              <a:solidFill>
                <a:srgbClr val="211D1E"/>
              </a:solidFill>
              <a:latin typeface="Calibri" panose="020F0502020204030204" pitchFamily="34" charset="0"/>
            </a:endParaRPr>
          </a:p>
          <a:p>
            <a:pPr algn="ctr"/>
            <a:r>
              <a:rPr lang="it-IT" sz="2000" b="1" i="0" u="none" strike="noStrike" baseline="0" dirty="0">
                <a:solidFill>
                  <a:srgbClr val="211D1E"/>
                </a:solidFill>
                <a:latin typeface="Calibri" panose="020F0502020204030204" pitchFamily="34" charset="0"/>
              </a:rPr>
              <a:t> </a:t>
            </a:r>
          </a:p>
          <a:p>
            <a:pPr algn="ctr"/>
            <a:r>
              <a:rPr lang="en-US" sz="2000" b="1" i="1" u="none" strike="noStrike" baseline="0" dirty="0" err="1">
                <a:solidFill>
                  <a:srgbClr val="000000"/>
                </a:solidFill>
                <a:latin typeface="BZPZSP+Calibri-Italic"/>
              </a:rPr>
              <a:t>Ti</a:t>
            </a:r>
            <a:r>
              <a:rPr lang="en-US" sz="2000" b="1" i="1" u="none" strike="noStrike" baseline="0" dirty="0">
                <a:solidFill>
                  <a:srgbClr val="000000"/>
                </a:solidFill>
                <a:latin typeface="BZPZSP+Calibri-Italic"/>
              </a:rPr>
              <a:t> </a:t>
            </a:r>
            <a:r>
              <a:rPr lang="en-US" sz="2000" b="1" i="0" u="none" strike="noStrike" baseline="0" dirty="0">
                <a:solidFill>
                  <a:srgbClr val="000000"/>
                </a:solidFill>
                <a:latin typeface="BZPZSP+Calibri-Italic"/>
              </a:rPr>
              <a:t>= </a:t>
            </a:r>
            <a:r>
              <a:rPr lang="en-US" sz="2000" b="1" i="0" u="none" strike="noStrike" baseline="0" dirty="0">
                <a:solidFill>
                  <a:srgbClr val="000000"/>
                </a:solidFill>
                <a:latin typeface="CHZFGN+Calibri"/>
              </a:rPr>
              <a:t>2⋅</a:t>
            </a:r>
            <a:r>
              <a:rPr lang="el-GR" sz="2000" b="1" i="0" u="none" strike="noStrike" baseline="0" dirty="0">
                <a:solidFill>
                  <a:srgbClr val="000000"/>
                </a:solidFill>
                <a:latin typeface="CHZFGN+Calibri"/>
              </a:rPr>
              <a:t>π /</a:t>
            </a:r>
            <a:r>
              <a:rPr lang="en-US" sz="2000" b="1" i="1" u="none" strike="noStrike" baseline="0" dirty="0">
                <a:solidFill>
                  <a:srgbClr val="000000"/>
                </a:solidFill>
                <a:latin typeface="BZPZSP+Calibri-Italic"/>
              </a:rPr>
              <a:t>f </a:t>
            </a:r>
            <a:endParaRPr lang="en-US" sz="2000" b="1" dirty="0"/>
          </a:p>
        </p:txBody>
      </p:sp>
      <p:pic>
        <p:nvPicPr>
          <p:cNvPr id="12" name="Picture 11">
            <a:extLst>
              <a:ext uri="{FF2B5EF4-FFF2-40B4-BE49-F238E27FC236}">
                <a16:creationId xmlns:a16="http://schemas.microsoft.com/office/drawing/2014/main" id="{EDB860E6-CB69-472F-8B9E-2A52DFF5BA49}"/>
              </a:ext>
            </a:extLst>
          </p:cNvPr>
          <p:cNvPicPr>
            <a:picLocks noChangeAspect="1"/>
          </p:cNvPicPr>
          <p:nvPr/>
        </p:nvPicPr>
        <p:blipFill>
          <a:blip r:embed="rId2"/>
          <a:stretch>
            <a:fillRect/>
          </a:stretch>
        </p:blipFill>
        <p:spPr>
          <a:xfrm>
            <a:off x="8191872" y="346079"/>
            <a:ext cx="3630513" cy="6389411"/>
          </a:xfrm>
          <a:prstGeom prst="rect">
            <a:avLst/>
          </a:prstGeom>
        </p:spPr>
      </p:pic>
    </p:spTree>
    <p:extLst>
      <p:ext uri="{BB962C8B-B14F-4D97-AF65-F5344CB8AC3E}">
        <p14:creationId xmlns:p14="http://schemas.microsoft.com/office/powerpoint/2010/main" val="274155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E974F4-BFA9-4B16-A393-8CB37795EDE5}"/>
              </a:ext>
            </a:extLst>
          </p:cNvPr>
          <p:cNvSpPr txBox="1"/>
          <p:nvPr/>
        </p:nvSpPr>
        <p:spPr>
          <a:xfrm>
            <a:off x="634562" y="315716"/>
            <a:ext cx="4363107" cy="461665"/>
          </a:xfrm>
          <a:prstGeom prst="rect">
            <a:avLst/>
          </a:prstGeom>
          <a:noFill/>
        </p:spPr>
        <p:txBody>
          <a:bodyPr wrap="square">
            <a:spAutoFit/>
          </a:bodyPr>
          <a:lstStyle/>
          <a:p>
            <a:r>
              <a:rPr lang="el-GR" sz="2400" b="0" i="1" u="sng" strike="noStrike" baseline="0" dirty="0">
                <a:solidFill>
                  <a:srgbClr val="415080"/>
                </a:solidFill>
                <a:latin typeface="Trebuchet MS" panose="020B0603020202020204" pitchFamily="34" charset="0"/>
              </a:rPr>
              <a:t>α.3. </a:t>
            </a:r>
            <a:r>
              <a:rPr lang="el-GR" sz="2400" b="0" i="1" u="sng" strike="noStrike" baseline="0" dirty="0" err="1">
                <a:solidFill>
                  <a:srgbClr val="415080"/>
                </a:solidFill>
                <a:latin typeface="Trebuchet MS" panose="020B0603020202020204" pitchFamily="34" charset="0"/>
              </a:rPr>
              <a:t>Γεωστροφικά</a:t>
            </a:r>
            <a:r>
              <a:rPr lang="el-GR" sz="2400" b="0" i="1" u="sng" strike="noStrike" baseline="0" dirty="0">
                <a:solidFill>
                  <a:srgbClr val="415080"/>
                </a:solidFill>
                <a:latin typeface="Trebuchet MS" panose="020B0603020202020204" pitchFamily="34" charset="0"/>
              </a:rPr>
              <a:t> ρεύματα </a:t>
            </a:r>
            <a:endParaRPr lang="en-US" sz="2400" dirty="0"/>
          </a:p>
        </p:txBody>
      </p:sp>
      <p:sp>
        <p:nvSpPr>
          <p:cNvPr id="12" name="TextBox 11">
            <a:extLst>
              <a:ext uri="{FF2B5EF4-FFF2-40B4-BE49-F238E27FC236}">
                <a16:creationId xmlns:a16="http://schemas.microsoft.com/office/drawing/2014/main" id="{ED21D274-4227-4D50-B798-DEABE39F3662}"/>
              </a:ext>
            </a:extLst>
          </p:cNvPr>
          <p:cNvSpPr txBox="1"/>
          <p:nvPr/>
        </p:nvSpPr>
        <p:spPr>
          <a:xfrm>
            <a:off x="509647" y="777381"/>
            <a:ext cx="10359705" cy="2246769"/>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Τα </a:t>
            </a:r>
            <a:r>
              <a:rPr lang="el-GR" sz="2000" b="1" i="0" u="none" strike="noStrike" baseline="0" dirty="0" err="1">
                <a:solidFill>
                  <a:srgbClr val="211D1E"/>
                </a:solidFill>
                <a:latin typeface="Calibri" panose="020F0502020204030204" pitchFamily="34" charset="0"/>
              </a:rPr>
              <a:t>γεωστροφικά</a:t>
            </a:r>
            <a:r>
              <a:rPr lang="el-GR" sz="2000" b="1" i="0" u="none" strike="noStrike" baseline="0" dirty="0">
                <a:solidFill>
                  <a:srgbClr val="211D1E"/>
                </a:solidFill>
                <a:latin typeface="Calibri" panose="020F0502020204030204" pitchFamily="34" charset="0"/>
              </a:rPr>
              <a:t> ρεύματα </a:t>
            </a:r>
            <a:r>
              <a:rPr lang="el-GR" sz="2000" b="0" i="0" u="none" strike="noStrike" baseline="0" dirty="0">
                <a:solidFill>
                  <a:srgbClr val="211D1E"/>
                </a:solidFill>
                <a:latin typeface="Calibri" panose="020F0502020204030204" pitchFamily="34" charset="0"/>
              </a:rPr>
              <a:t>είναι το αποτέλεσμα εξισορρόπησης μεταξύ μόνον της διαφοράς των δυνάμεων της πίεσης (υδροστατικής και λόγω </a:t>
            </a:r>
            <a:r>
              <a:rPr lang="el-GR" sz="2000" b="0" i="0" u="none" strike="noStrike" baseline="0" dirty="0" err="1">
                <a:solidFill>
                  <a:srgbClr val="211D1E"/>
                </a:solidFill>
                <a:latin typeface="Calibri" panose="020F0502020204030204" pitchFamily="34" charset="0"/>
              </a:rPr>
              <a:t>στρωμάτωσης</a:t>
            </a:r>
            <a:r>
              <a:rPr lang="el-GR" sz="2000" b="0" i="0" u="none" strike="noStrike" baseline="0" dirty="0">
                <a:solidFill>
                  <a:srgbClr val="211D1E"/>
                </a:solidFill>
                <a:latin typeface="Calibri" panose="020F0502020204030204" pitchFamily="34" charset="0"/>
              </a:rPr>
              <a:t> – διαφορά πυκνότητας) και της δύναμης </a:t>
            </a:r>
            <a:r>
              <a:rPr lang="el-GR" sz="2000" b="0"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 </a:t>
            </a:r>
          </a:p>
          <a:p>
            <a:pPr algn="just"/>
            <a:endParaRPr lang="el-GR" sz="2000" b="0" i="0" u="none" strike="noStrike" baseline="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Η γενική έκφραση της </a:t>
            </a:r>
            <a:r>
              <a:rPr lang="el-GR" sz="2000" b="0" i="0" u="none" strike="noStrike" baseline="0" dirty="0" err="1">
                <a:solidFill>
                  <a:srgbClr val="211D1E"/>
                </a:solidFill>
                <a:latin typeface="Calibri" panose="020F0502020204030204" pitchFamily="34" charset="0"/>
              </a:rPr>
              <a:t>γεωστροφικής</a:t>
            </a:r>
            <a:r>
              <a:rPr lang="el-GR" sz="2000" b="0" i="0" u="none" strike="noStrike" baseline="0" dirty="0">
                <a:solidFill>
                  <a:srgbClr val="211D1E"/>
                </a:solidFill>
                <a:latin typeface="Calibri" panose="020F0502020204030204" pitchFamily="34" charset="0"/>
              </a:rPr>
              <a:t> εξίσωσης για τις οριζόντιες συνιστώσες (u) και (v) της συνολικής μέσης ταχύτητας V είναι (</a:t>
            </a:r>
            <a:r>
              <a:rPr lang="el-GR" sz="2000" b="0" i="0" u="none" strike="noStrike" baseline="0" dirty="0" err="1">
                <a:solidFill>
                  <a:srgbClr val="211D1E"/>
                </a:solidFill>
                <a:latin typeface="Calibri" panose="020F0502020204030204" pitchFamily="34" charset="0"/>
              </a:rPr>
              <a:t>Pond</a:t>
            </a:r>
            <a:r>
              <a:rPr lang="el-GR" sz="2000" b="0" i="0" u="none" strike="noStrike" baseline="0" dirty="0">
                <a:solidFill>
                  <a:srgbClr val="211D1E"/>
                </a:solidFill>
                <a:latin typeface="Calibri" panose="020F0502020204030204" pitchFamily="34" charset="0"/>
              </a:rPr>
              <a:t> &amp; </a:t>
            </a:r>
            <a:r>
              <a:rPr lang="el-GR" sz="2000" b="0" i="0" u="none" strike="noStrike" baseline="0" dirty="0" err="1">
                <a:solidFill>
                  <a:srgbClr val="211D1E"/>
                </a:solidFill>
                <a:latin typeface="Calibri" panose="020F0502020204030204" pitchFamily="34" charset="0"/>
              </a:rPr>
              <a:t>Pickard</a:t>
            </a:r>
            <a:r>
              <a:rPr lang="el-GR" sz="2000" b="0" i="0" u="none" strike="noStrike" baseline="0" dirty="0">
                <a:solidFill>
                  <a:srgbClr val="211D1E"/>
                </a:solidFill>
                <a:latin typeface="Calibri" panose="020F0502020204030204" pitchFamily="34" charset="0"/>
              </a:rPr>
              <a:t> 1978, </a:t>
            </a:r>
            <a:r>
              <a:rPr lang="el-GR" sz="2000" b="0" i="0" u="none" strike="noStrike" baseline="0" dirty="0" err="1">
                <a:solidFill>
                  <a:srgbClr val="211D1E"/>
                </a:solidFill>
                <a:latin typeface="Calibri" panose="020F0502020204030204" pitchFamily="34" charset="0"/>
              </a:rPr>
              <a:t>Knauss</a:t>
            </a:r>
            <a:r>
              <a:rPr lang="el-GR" sz="2000" b="0" i="0" u="none" strike="noStrike" baseline="0" dirty="0">
                <a:solidFill>
                  <a:srgbClr val="211D1E"/>
                </a:solidFill>
                <a:latin typeface="Calibri" panose="020F0502020204030204" pitchFamily="34" charset="0"/>
              </a:rPr>
              <a:t> 2005, Κρεστενίτης κ.α. 2015): </a:t>
            </a:r>
            <a:endParaRPr lang="en-US" sz="2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276B35-BCF3-A820-B17E-9AE9241BA88C}"/>
                  </a:ext>
                </a:extLst>
              </p:cNvPr>
              <p:cNvSpPr txBox="1"/>
              <p:nvPr/>
            </p:nvSpPr>
            <p:spPr>
              <a:xfrm>
                <a:off x="2772229" y="3285912"/>
                <a:ext cx="6371771" cy="1689437"/>
              </a:xfrm>
              <a:prstGeom prst="rect">
                <a:avLst/>
              </a:prstGeom>
              <a:noFill/>
            </p:spPr>
            <p:txBody>
              <a:bodyPr wrap="square">
                <a:spAutoFit/>
              </a:bodyPr>
              <a:lstStyle/>
              <a:p>
                <a:pPr algn="ctr">
                  <a:spcAft>
                    <a:spcPts val="300"/>
                  </a:spcAft>
                </a:pPr>
                <a14:m>
                  <m:oMath xmlns:m="http://schemas.openxmlformats.org/officeDocument/2006/math">
                    <m:f>
                      <m:fPr>
                        <m:ctrlPr>
                          <a:rPr lang="en-US" sz="2000" b="1" i="1"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𝒖</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𝒕</m:t>
                        </m:r>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𝒖</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𝒖</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𝒙</m:t>
                        </m:r>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𝒗</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𝒖</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𝒚</m:t>
                        </m:r>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𝒘</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𝒖</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𝒛</m:t>
                        </m:r>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𝟏</m:t>
                        </m:r>
                      </m:num>
                      <m:den>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𝝆</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𝒘</m:t>
                            </m:r>
                          </m:sub>
                        </m:sSub>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𝒑</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𝒙</m:t>
                        </m:r>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𝒇</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𝒗</m:t>
                    </m:r>
                  </m:oMath>
                </a14:m>
                <a:r>
                  <a:rPr lang="el-GR" sz="2000" b="1" i="1" dirty="0">
                    <a:solidFill>
                      <a:srgbClr val="000000"/>
                    </a:solidFill>
                    <a:effectLst/>
                    <a:latin typeface="Calibri" panose="020F0502020204030204" pitchFamily="34"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p>
                <a:pPr>
                  <a:spcAft>
                    <a:spcPts val="300"/>
                  </a:spcAft>
                </a:pPr>
                <a:r>
                  <a:rPr lang="el-GR" sz="2000" i="1" dirty="0">
                    <a:solidFill>
                      <a:srgbClr val="000000"/>
                    </a:solidFill>
                    <a:effectLst/>
                    <a:latin typeface="Calibri" panose="020F0502020204030204" pitchFamily="34" charset="0"/>
                    <a:ea typeface="Times New Roman" panose="02020603050405020304" pitchFamily="18" charset="0"/>
                  </a:rPr>
                  <a:t>στην οποία:</a:t>
                </a:r>
                <a:endParaRPr lang="en-US" sz="2000" dirty="0">
                  <a:effectLst/>
                  <a:latin typeface="Times New Roman" panose="02020603050405020304" pitchFamily="18" charset="0"/>
                  <a:ea typeface="Times New Roman" panose="02020603050405020304" pitchFamily="18" charset="0"/>
                </a:endParaRPr>
              </a:p>
              <a:p>
                <a:pPr algn="ctr">
                  <a:spcAft>
                    <a:spcPts val="300"/>
                  </a:spcAft>
                </a:pPr>
                <a14:m>
                  <m:oMathPara xmlns:m="http://schemas.openxmlformats.org/officeDocument/2006/math">
                    <m:oMathParaPr>
                      <m:jc m:val="centerGroup"/>
                    </m:oMathParaPr>
                    <m:oMath xmlns:m="http://schemas.openxmlformats.org/officeDocument/2006/math">
                      <m:d>
                        <m:dPr>
                          <m:begChr m:val="["/>
                          <m:endChr m:val="]"/>
                          <m:ctrlPr>
                            <a:rPr lang="en-US"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US"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𝜗</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𝑢</m:t>
                              </m:r>
                            </m:num>
                            <m:den>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𝜗</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𝑡</m:t>
                              </m:r>
                            </m:den>
                          </m:f>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𝑢</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𝜗</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𝑢</m:t>
                              </m:r>
                            </m:num>
                            <m:den>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𝜗</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𝑥</m:t>
                              </m:r>
                            </m:den>
                          </m:f>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𝑣</m:t>
                          </m:r>
                          <m:f>
                            <m:fPr>
                              <m:ctrlPr>
                                <a:rPr lang="en-US"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𝜗</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𝑢</m:t>
                              </m:r>
                            </m:num>
                            <m:den>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𝜗</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𝑦</m:t>
                              </m:r>
                            </m:den>
                          </m:f>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𝑤</m:t>
                          </m:r>
                          <m:f>
                            <m:fPr>
                              <m:ctrlPr>
                                <a:rPr lang="en-US"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𝜗</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𝑢</m:t>
                              </m:r>
                            </m:num>
                            <m:den>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𝜗</m:t>
                              </m:r>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𝑧</m:t>
                              </m:r>
                            </m:den>
                          </m:f>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sSup>
                            <m:sSupPr>
                              <m:ctrlPr>
                                <a:rPr lang="en-US"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10</m:t>
                              </m:r>
                            </m:e>
                            <m:sup>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−8</m:t>
                              </m:r>
                            </m:sup>
                          </m:sSup>
                        </m:e>
                      </m:d>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1276B35-BCF3-A820-B17E-9AE9241BA88C}"/>
                  </a:ext>
                </a:extLst>
              </p:cNvPr>
              <p:cNvSpPr txBox="1">
                <a:spLocks noRot="1" noChangeAspect="1" noMove="1" noResize="1" noEditPoints="1" noAdjustHandles="1" noChangeArrowheads="1" noChangeShapeType="1" noTextEdit="1"/>
              </p:cNvSpPr>
              <p:nvPr/>
            </p:nvSpPr>
            <p:spPr>
              <a:xfrm>
                <a:off x="2772229" y="3285912"/>
                <a:ext cx="6371771" cy="1689437"/>
              </a:xfrm>
              <a:prstGeom prst="rect">
                <a:avLst/>
              </a:prstGeom>
              <a:blipFill>
                <a:blip r:embed="rId2"/>
                <a:stretch>
                  <a:fillRect l="-105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C5AFD4E-A7AB-66FD-32B0-55CE1303E8D8}"/>
              </a:ext>
            </a:extLst>
          </p:cNvPr>
          <p:cNvSpPr txBox="1"/>
          <p:nvPr/>
        </p:nvSpPr>
        <p:spPr>
          <a:xfrm>
            <a:off x="509646" y="5157289"/>
            <a:ext cx="11058239" cy="707886"/>
          </a:xfrm>
          <a:prstGeom prst="rect">
            <a:avLst/>
          </a:prstGeom>
          <a:noFill/>
        </p:spPr>
        <p:txBody>
          <a:bodyPr wrap="square">
            <a:spAutoFit/>
          </a:bodyPr>
          <a:lstStyle/>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Να σημειωθεί ότι η </a:t>
            </a:r>
            <a:r>
              <a:rPr lang="el-GR" sz="2000" dirty="0" err="1">
                <a:solidFill>
                  <a:srgbClr val="000000"/>
                </a:solidFill>
                <a:effectLst/>
                <a:latin typeface="Calibri" panose="020F0502020204030204" pitchFamily="34" charset="0"/>
                <a:ea typeface="Times New Roman" panose="02020603050405020304" pitchFamily="18" charset="0"/>
              </a:rPr>
              <a:t>γεωστροφική</a:t>
            </a:r>
            <a:r>
              <a:rPr lang="el-GR" sz="2000" dirty="0">
                <a:solidFill>
                  <a:srgbClr val="000000"/>
                </a:solidFill>
                <a:effectLst/>
                <a:latin typeface="Calibri" panose="020F0502020204030204" pitchFamily="34" charset="0"/>
                <a:ea typeface="Times New Roman" panose="02020603050405020304" pitchFamily="18" charset="0"/>
              </a:rPr>
              <a:t> ισορροπία ισχύει σε ωκεάνιες ροές με οριζόντιες διαστάσεις μεγαλύτερες των 50 </a:t>
            </a:r>
            <a:r>
              <a:rPr lang="en-US" sz="2000" dirty="0">
                <a:solidFill>
                  <a:srgbClr val="000000"/>
                </a:solidFill>
                <a:effectLst/>
                <a:latin typeface="Calibri" panose="020F0502020204030204" pitchFamily="34" charset="0"/>
                <a:ea typeface="Times New Roman" panose="02020603050405020304" pitchFamily="18" charset="0"/>
              </a:rPr>
              <a:t>km</a:t>
            </a:r>
            <a:r>
              <a:rPr lang="el-GR" sz="2000" dirty="0">
                <a:solidFill>
                  <a:srgbClr val="000000"/>
                </a:solidFill>
                <a:effectLst/>
                <a:latin typeface="Calibri" panose="020F0502020204030204" pitchFamily="34" charset="0"/>
                <a:ea typeface="Times New Roman" panose="02020603050405020304" pitchFamily="18" charset="0"/>
              </a:rPr>
              <a:t> και χρονικής κλίμακας μερικών ημερών.</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163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FB23AE-575D-C4DB-50CA-FD1A7CFAEC88}"/>
                  </a:ext>
                </a:extLst>
              </p:cNvPr>
              <p:cNvSpPr txBox="1"/>
              <p:nvPr/>
            </p:nvSpPr>
            <p:spPr>
              <a:xfrm>
                <a:off x="152400" y="128914"/>
                <a:ext cx="11887200" cy="6729086"/>
              </a:xfrm>
              <a:prstGeom prst="rect">
                <a:avLst/>
              </a:prstGeom>
              <a:noFill/>
            </p:spPr>
            <p:txBody>
              <a:bodyPr wrap="square">
                <a:spAutoFit/>
              </a:bodyPr>
              <a:lstStyle/>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Από την εξίσωση (7.24) υπολογίζονται οι επιμέρους </a:t>
                </a:r>
                <a:r>
                  <a:rPr lang="el-GR" sz="2000" b="1" dirty="0">
                    <a:solidFill>
                      <a:srgbClr val="000000"/>
                    </a:solidFill>
                    <a:effectLst/>
                    <a:latin typeface="Calibri" panose="020F0502020204030204" pitchFamily="34" charset="0"/>
                    <a:ea typeface="Times New Roman" panose="02020603050405020304" pitchFamily="18" charset="0"/>
                  </a:rPr>
                  <a:t>συνιστώσες της συνολικής ταχύτητας</a:t>
                </a:r>
                <a:r>
                  <a:rPr lang="el-GR" sz="2000" dirty="0">
                    <a:solidFill>
                      <a:srgbClr val="000000"/>
                    </a:solidFill>
                    <a:effectLst/>
                    <a:latin typeface="Calibri" panose="020F0502020204030204" pitchFamily="34" charset="0"/>
                    <a:ea typeface="Times New Roman" panose="02020603050405020304" pitchFamily="18" charset="0"/>
                  </a:rPr>
                  <a:t>, όπου: </a:t>
                </a:r>
                <a:endParaRPr lang="en-US" sz="2000" dirty="0">
                  <a:effectLst/>
                  <a:latin typeface="Times New Roman" panose="02020603050405020304" pitchFamily="18" charset="0"/>
                  <a:ea typeface="Times New Roman" panose="02020603050405020304" pitchFamily="18" charset="0"/>
                </a:endParaRPr>
              </a:p>
              <a:p>
                <a:pPr algn="ctr">
                  <a:spcAft>
                    <a:spcPts val="300"/>
                  </a:spcAft>
                </a:pPr>
                <a:r>
                  <a:rPr lang="el-GR" sz="2000" dirty="0">
                    <a:solidFill>
                      <a:srgbClr val="000000"/>
                    </a:solidFill>
                    <a:effectLst/>
                    <a:latin typeface="Calibri" panose="020F0502020204030204" pitchFamily="34" charset="0"/>
                    <a:ea typeface="Times New Roman" panose="02020603050405020304" pitchFamily="18" charset="0"/>
                  </a:rPr>
                  <a:t> </a:t>
                </a:r>
                <a14:m>
                  <m:oMath xmlns:m="http://schemas.openxmlformats.org/officeDocument/2006/math">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num>
                      <m:den>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𝝆</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𝒘</m:t>
                            </m:r>
                          </m:sub>
                        </m:sSub>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𝒑</m:t>
                        </m:r>
                      </m:num>
                      <m:den>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𝒙</m:t>
                        </m:r>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𝒇</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𝒗</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&amp;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num>
                      <m:den>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𝝆</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𝒘</m:t>
                            </m:r>
                          </m:sub>
                        </m:sSub>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𝒑</m:t>
                        </m:r>
                      </m:num>
                      <m:den>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𝒚</m:t>
                        </m:r>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𝒇</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𝒖</m:t>
                    </m:r>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και η μεταβολή της πίεσης από την ισότητα:</a:t>
                </a:r>
                <a:r>
                  <a:rPr lang="el-GR" sz="2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num>
                      <m:den>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𝝆</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𝒘</m:t>
                            </m:r>
                          </m:sub>
                        </m:sSub>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𝒑</m:t>
                        </m:r>
                      </m:num>
                      <m:den>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𝒙</m:t>
                        </m:r>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𝒈</m:t>
                    </m:r>
                  </m:oMath>
                </a14:m>
                <a:r>
                  <a:rPr lang="el-G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Από την οποία προκύπτει </a:t>
                </a:r>
                <a:r>
                  <a:rPr lang="el-GR" sz="2000" b="1" dirty="0">
                    <a:solidFill>
                      <a:srgbClr val="000000"/>
                    </a:solidFill>
                    <a:effectLst/>
                    <a:latin typeface="Calibri" panose="020F0502020204030204" pitchFamily="34" charset="0"/>
                    <a:ea typeface="Times New Roman" panose="02020603050405020304" pitchFamily="18" charset="0"/>
                  </a:rPr>
                  <a:t>η μεταβολή υδροστατικής πίεσης  </a:t>
                </a:r>
                <a:r>
                  <a:rPr lang="el-GR" sz="2000" dirty="0">
                    <a:solidFill>
                      <a:srgbClr val="000000"/>
                    </a:solidFill>
                    <a:effectLst/>
                    <a:latin typeface="Calibri" panose="020F0502020204030204" pitchFamily="34" charset="0"/>
                    <a:ea typeface="Times New Roman" panose="02020603050405020304" pitchFamily="18" charset="0"/>
                  </a:rPr>
                  <a:t>:		</a:t>
                </a:r>
                <a14:m>
                  <m:oMath xmlns:m="http://schemas.openxmlformats.org/officeDocument/2006/math">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𝒑</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𝒙</m:t>
                        </m:r>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𝒈</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𝝆</m:t>
                        </m:r>
                      </m:e>
                      <m:sub>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𝒘</m:t>
                        </m:r>
                      </m:sub>
                    </m:sSub>
                  </m:oMath>
                </a14:m>
                <a:r>
                  <a:rPr lang="el-GR" sz="2000" b="1" dirty="0">
                    <a:solidFill>
                      <a:srgbClr val="000000"/>
                    </a:solidFill>
                    <a:effectLst/>
                    <a:latin typeface="Calibri" panose="020F0502020204030204" pitchFamily="34" charset="0"/>
                    <a:ea typeface="Times New Roman" panose="02020603050405020304" pitchFamily="18" charset="0"/>
                  </a:rPr>
                  <a:t> </a:t>
                </a:r>
                <a:r>
                  <a:rPr lang="el-GR"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Calibri" panose="020F0502020204030204" pitchFamily="34" charset="0"/>
                  </a:rPr>
                  <a:t>Με δεδομένο ότι η μεταβολή της πίεσης με το βάθος εξαρτάται από την πυκνότητα, η οποία κυρίως επηρεάζεται από τη θερμοκρασία, σημαίνει ότι καθώς η βαρύτητα είναι σταθερή σε μία περιοχή του ωκεανού, ο ρυθμός μεταβολής της πίεσης με το βάθος είναι μεγαλύτερος για μία ψυχρή στήλη νερού από ότι για μία θερμή στήλη νερού. </a:t>
                </a:r>
                <a:r>
                  <a:rPr lang="el-GR" sz="2000" dirty="0">
                    <a:solidFill>
                      <a:srgbClr val="000000"/>
                    </a:solidFill>
                    <a:effectLst/>
                    <a:latin typeface="Calibri" panose="020F0502020204030204" pitchFamily="34" charset="0"/>
                    <a:ea typeface="Times New Roman" panose="02020603050405020304" pitchFamily="18" charset="0"/>
                  </a:rPr>
                  <a:t>Μάλιστα, από την παραπάνω εξίσωση προκύπτει </a:t>
                </a:r>
                <a:r>
                  <a:rPr lang="el-GR" sz="2000" b="1" dirty="0">
                    <a:solidFill>
                      <a:srgbClr val="000000"/>
                    </a:solidFill>
                    <a:effectLst/>
                    <a:latin typeface="Calibri" panose="020F0502020204030204" pitchFamily="34" charset="0"/>
                    <a:ea typeface="Times New Roman" panose="02020603050405020304" pitchFamily="18" charset="0"/>
                  </a:rPr>
                  <a:t>η διορθωμένη τιμή της επιτάχυνσης της βαρύτητας </a:t>
                </a:r>
                <a:endParaRPr lang="en-US" sz="2000" b="1" dirty="0">
                  <a:effectLst/>
                  <a:latin typeface="Times New Roman" panose="02020603050405020304" pitchFamily="18" charset="0"/>
                  <a:ea typeface="Times New Roman" panose="02020603050405020304" pitchFamily="18" charset="0"/>
                </a:endParaRPr>
              </a:p>
              <a:p>
                <a:pPr algn="ctr">
                  <a:spcAft>
                    <a:spcPts val="300"/>
                  </a:spcAft>
                </a:pPr>
                <a14:m>
                  <m:oMath xmlns:m="http://schemas.openxmlformats.org/officeDocument/2006/math">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𝒈</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𝟏</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𝝆</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den>
                    </m:f>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𝒑</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𝒙</m:t>
                        </m:r>
                      </m:den>
                    </m:f>
                  </m:oMath>
                </a14:m>
                <a:r>
                  <a:rPr lang="el-GR" sz="2000" b="1" dirty="0">
                    <a:solidFill>
                      <a:srgbClr val="000000"/>
                    </a:solidFill>
                    <a:effectLst/>
                    <a:latin typeface="Calibri" panose="020F0502020204030204" pitchFamily="34" charset="0"/>
                    <a:ea typeface="Times New Roman" panose="02020603050405020304" pitchFamily="18" charset="0"/>
                  </a:rPr>
                  <a:t> 	</a:t>
                </a:r>
                <a:r>
                  <a:rPr lang="el-GR"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NewRomanPSMT"/>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NewRomanPSMT"/>
                  </a:rPr>
                  <a:t>Η διορθωμένη τιμής της επιτάχυνσης της βαρύτητας με βάση το γεωγραφικό πλάτος (g(φ)) δίνεται από τη σχέση: </a:t>
                </a:r>
                <a:endParaRPr lang="en-US" sz="2000" dirty="0">
                  <a:effectLst/>
                  <a:latin typeface="Times New Roman" panose="02020603050405020304" pitchFamily="18" charset="0"/>
                  <a:ea typeface="Times New Roman" panose="02020603050405020304" pitchFamily="18" charset="0"/>
                </a:endParaRPr>
              </a:p>
              <a:p>
                <a:pPr algn="ctr">
                  <a:spcAft>
                    <a:spcPts val="300"/>
                  </a:spcAft>
                </a:pPr>
                <a:r>
                  <a:rPr lang="en-US" sz="2000" b="1" i="1" dirty="0">
                    <a:solidFill>
                      <a:srgbClr val="000000"/>
                    </a:solidFill>
                    <a:effectLst/>
                    <a:latin typeface="Calibri" panose="020F0502020204030204" pitchFamily="34" charset="0"/>
                    <a:ea typeface="Calibri" panose="020F0502020204030204" pitchFamily="34" charset="0"/>
                  </a:rPr>
                  <a:t>g(</a:t>
                </a:r>
                <a:r>
                  <a:rPr lang="el-GR" sz="2000" b="1" i="1" dirty="0">
                    <a:solidFill>
                      <a:srgbClr val="000000"/>
                    </a:solidFill>
                    <a:effectLst/>
                    <a:latin typeface="Calibri" panose="020F0502020204030204" pitchFamily="34" charset="0"/>
                    <a:ea typeface="Calibri" panose="020F0502020204030204" pitchFamily="34" charset="0"/>
                  </a:rPr>
                  <a:t>φ</a:t>
                </a:r>
                <a:r>
                  <a:rPr lang="en-US" sz="2000" b="1" i="1" dirty="0">
                    <a:solidFill>
                      <a:srgbClr val="000000"/>
                    </a:solidFill>
                    <a:effectLst/>
                    <a:latin typeface="Calibri" panose="020F0502020204030204" pitchFamily="34" charset="0"/>
                    <a:ea typeface="Calibri" panose="020F0502020204030204" pitchFamily="34" charset="0"/>
                  </a:rPr>
                  <a:t>) = </a:t>
                </a:r>
                <a:r>
                  <a:rPr lang="en-US" sz="2000" b="1" dirty="0">
                    <a:solidFill>
                      <a:srgbClr val="000000"/>
                    </a:solidFill>
                    <a:effectLst/>
                    <a:latin typeface="Calibri" panose="020F0502020204030204" pitchFamily="34" charset="0"/>
                    <a:ea typeface="TimesNewRomanPSMT"/>
                  </a:rPr>
                  <a:t>9,780318</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US" sz="2000" b="1" dirty="0">
                    <a:solidFill>
                      <a:srgbClr val="000000"/>
                    </a:solidFill>
                    <a:effectLst/>
                    <a:latin typeface="Calibri" panose="020F0502020204030204" pitchFamily="34" charset="0"/>
                    <a:ea typeface="TimesNewRomanPSMT"/>
                  </a:rPr>
                  <a:t> (1+ 5,2788</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US" sz="2000" b="1" dirty="0">
                    <a:solidFill>
                      <a:srgbClr val="000000"/>
                    </a:solidFill>
                    <a:effectLst/>
                    <a:latin typeface="Calibri" panose="020F0502020204030204" pitchFamily="34" charset="0"/>
                    <a:ea typeface="TimesNewRomanPSMT"/>
                  </a:rPr>
                  <a:t>10</a:t>
                </a:r>
                <a:r>
                  <a:rPr lang="en-US" sz="2000" b="1" baseline="30000" dirty="0">
                    <a:solidFill>
                      <a:srgbClr val="000000"/>
                    </a:solidFill>
                    <a:effectLst/>
                    <a:latin typeface="Calibri" panose="020F0502020204030204" pitchFamily="34" charset="0"/>
                    <a:ea typeface="TimesNewRomanPSMT"/>
                  </a:rPr>
                  <a:t>-3</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US" sz="2000" b="1" dirty="0">
                    <a:solidFill>
                      <a:srgbClr val="000000"/>
                    </a:solidFill>
                    <a:effectLst/>
                    <a:latin typeface="Calibri" panose="020F0502020204030204" pitchFamily="34" charset="0"/>
                    <a:ea typeface="TimesNewRomanPSMT"/>
                  </a:rPr>
                  <a:t>sin</a:t>
                </a:r>
                <a:r>
                  <a:rPr lang="en-US" sz="2000" b="1" baseline="30000" dirty="0">
                    <a:solidFill>
                      <a:srgbClr val="000000"/>
                    </a:solidFill>
                    <a:effectLst/>
                    <a:latin typeface="Calibri" panose="020F0502020204030204" pitchFamily="34" charset="0"/>
                    <a:ea typeface="TimesNewRomanPSMT"/>
                  </a:rPr>
                  <a:t>2</a:t>
                </a:r>
                <a:r>
                  <a:rPr lang="en-US" sz="2000" b="1" dirty="0">
                    <a:solidFill>
                      <a:srgbClr val="000000"/>
                    </a:solidFill>
                    <a:effectLst/>
                    <a:latin typeface="Calibri" panose="020F0502020204030204" pitchFamily="34" charset="0"/>
                    <a:ea typeface="TimesNewRomanPSMT"/>
                  </a:rPr>
                  <a:t>(</a:t>
                </a:r>
                <a:r>
                  <a:rPr lang="el-GR" sz="2000" b="1" dirty="0">
                    <a:solidFill>
                      <a:srgbClr val="000000"/>
                    </a:solidFill>
                    <a:effectLst/>
                    <a:latin typeface="Calibri" panose="020F0502020204030204" pitchFamily="34" charset="0"/>
                    <a:ea typeface="TimesNewRomanPSMT"/>
                  </a:rPr>
                  <a:t>φ</a:t>
                </a:r>
                <a:r>
                  <a:rPr lang="en-US" sz="2000" b="1" dirty="0">
                    <a:solidFill>
                      <a:srgbClr val="000000"/>
                    </a:solidFill>
                    <a:effectLst/>
                    <a:latin typeface="Calibri" panose="020F0502020204030204" pitchFamily="34" charset="0"/>
                    <a:ea typeface="TimesNewRomanPSMT"/>
                  </a:rPr>
                  <a:t>) + 2,36</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US" sz="2000" b="1" dirty="0">
                    <a:solidFill>
                      <a:srgbClr val="000000"/>
                    </a:solidFill>
                    <a:effectLst/>
                    <a:latin typeface="Calibri" panose="020F0502020204030204" pitchFamily="34" charset="0"/>
                    <a:ea typeface="TimesNewRomanPSMT"/>
                  </a:rPr>
                  <a:t>10 </a:t>
                </a:r>
                <a:r>
                  <a:rPr lang="en-US" sz="2000" b="1" baseline="30000" dirty="0">
                    <a:solidFill>
                      <a:srgbClr val="000000"/>
                    </a:solidFill>
                    <a:effectLst/>
                    <a:latin typeface="Calibri" panose="020F0502020204030204" pitchFamily="34" charset="0"/>
                    <a:ea typeface="TimesNewRomanPSMT"/>
                  </a:rPr>
                  <a:t>-5</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n-US" sz="2000" b="1" dirty="0">
                    <a:solidFill>
                      <a:srgbClr val="000000"/>
                    </a:solidFill>
                    <a:effectLst/>
                    <a:latin typeface="Calibri" panose="020F0502020204030204" pitchFamily="34" charset="0"/>
                    <a:ea typeface="TimesNewRomanPSMT"/>
                  </a:rPr>
                  <a:t>sin</a:t>
                </a:r>
                <a:r>
                  <a:rPr lang="en-US" sz="2000" b="1" baseline="30000" dirty="0">
                    <a:solidFill>
                      <a:srgbClr val="000000"/>
                    </a:solidFill>
                    <a:effectLst/>
                    <a:latin typeface="Calibri" panose="020F0502020204030204" pitchFamily="34" charset="0"/>
                    <a:ea typeface="TimesNewRomanPSMT"/>
                  </a:rPr>
                  <a:t>4</a:t>
                </a:r>
                <a:r>
                  <a:rPr lang="en-US" sz="2000" b="1" dirty="0">
                    <a:solidFill>
                      <a:srgbClr val="000000"/>
                    </a:solidFill>
                    <a:effectLst/>
                    <a:latin typeface="Calibri" panose="020F0502020204030204" pitchFamily="34" charset="0"/>
                    <a:ea typeface="TimesNewRomanPSMT"/>
                  </a:rPr>
                  <a:t>(</a:t>
                </a:r>
                <a:r>
                  <a:rPr lang="el-GR" sz="2000" b="1" dirty="0">
                    <a:solidFill>
                      <a:srgbClr val="000000"/>
                    </a:solidFill>
                    <a:effectLst/>
                    <a:latin typeface="Calibri" panose="020F0502020204030204" pitchFamily="34" charset="0"/>
                    <a:ea typeface="TimesNewRomanPSMT"/>
                  </a:rPr>
                  <a:t>φ</a:t>
                </a:r>
                <a:r>
                  <a:rPr lang="en-US" sz="2000" b="1" dirty="0">
                    <a:solidFill>
                      <a:srgbClr val="000000"/>
                    </a:solidFill>
                    <a:effectLst/>
                    <a:latin typeface="Calibri" panose="020F0502020204030204" pitchFamily="34" charset="0"/>
                    <a:ea typeface="TimesNewRomanPSMT"/>
                  </a:rPr>
                  <a:t>)</a:t>
                </a:r>
                <a:r>
                  <a:rPr lang="en-US" sz="2000" dirty="0">
                    <a:solidFill>
                      <a:srgbClr val="000000"/>
                    </a:solidFill>
                    <a:effectLst/>
                    <a:latin typeface="Calibri" panose="020F0502020204030204" pitchFamily="34" charset="0"/>
                    <a:ea typeface="TimesNewRomanPSMT"/>
                  </a:rPr>
                  <a:t>	</a:t>
                </a:r>
                <a:r>
                  <a:rPr lang="en-US" sz="2000"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Times New Roman" panose="02020603050405020304" pitchFamily="18" charset="0"/>
                  </a:rPr>
                  <a:t>Για παράδειγμα, η επιφανειακή </a:t>
                </a:r>
                <a:r>
                  <a:rPr lang="el-GR" sz="2000" dirty="0" err="1">
                    <a:solidFill>
                      <a:srgbClr val="000000"/>
                    </a:solidFill>
                    <a:effectLst/>
                    <a:latin typeface="Calibri" panose="020F0502020204030204" pitchFamily="34" charset="0"/>
                    <a:ea typeface="Times New Roman" panose="02020603050405020304" pitchFamily="18" charset="0"/>
                  </a:rPr>
                  <a:t>βαρυτική</a:t>
                </a:r>
                <a:r>
                  <a:rPr lang="el-GR" sz="2000" dirty="0">
                    <a:solidFill>
                      <a:srgbClr val="000000"/>
                    </a:solidFill>
                    <a:effectLst/>
                    <a:latin typeface="Calibri" panose="020F0502020204030204" pitchFamily="34" charset="0"/>
                    <a:ea typeface="Times New Roman" panose="02020603050405020304" pitchFamily="18" charset="0"/>
                  </a:rPr>
                  <a:t> έλξη κυμαίνεται από 9,78 </a:t>
                </a:r>
                <a:r>
                  <a:rPr lang="en-US" sz="2000" dirty="0">
                    <a:solidFill>
                      <a:srgbClr val="000000"/>
                    </a:solidFill>
                    <a:effectLst/>
                    <a:latin typeface="Calibri" panose="020F0502020204030204" pitchFamily="34" charset="0"/>
                    <a:ea typeface="Times New Roman" panose="02020603050405020304" pitchFamily="18" charset="0"/>
                  </a:rPr>
                  <a:t>m</a:t>
                </a:r>
                <a:r>
                  <a:rPr lang="el-GR" sz="2000" dirty="0">
                    <a:solidFill>
                      <a:srgbClr val="000000"/>
                    </a:solidFill>
                    <a:effectLst/>
                    <a:latin typeface="Calibri" panose="020F0502020204030204" pitchFamily="34" charset="0"/>
                    <a:ea typeface="Times New Roman" panose="02020603050405020304" pitchFamily="18" charset="0"/>
                  </a:rPr>
                  <a:t>/</a:t>
                </a:r>
                <a:r>
                  <a:rPr lang="en-US" sz="2000" dirty="0">
                    <a:solidFill>
                      <a:srgbClr val="000000"/>
                    </a:solidFill>
                    <a:effectLst/>
                    <a:latin typeface="Calibri" panose="020F0502020204030204" pitchFamily="34" charset="0"/>
                    <a:ea typeface="Times New Roman" panose="02020603050405020304" pitchFamily="18" charset="0"/>
                  </a:rPr>
                  <a:t>s</a:t>
                </a:r>
                <a:r>
                  <a:rPr lang="el-GR" sz="2000" baseline="30000" dirty="0">
                    <a:solidFill>
                      <a:srgbClr val="000000"/>
                    </a:solidFill>
                    <a:effectLst/>
                    <a:latin typeface="Calibri" panose="020F0502020204030204" pitchFamily="34" charset="0"/>
                    <a:ea typeface="Times New Roman" panose="02020603050405020304" pitchFamily="18" charset="0"/>
                  </a:rPr>
                  <a:t>2</a:t>
                </a:r>
                <a:r>
                  <a:rPr lang="el-GR" sz="2000" dirty="0">
                    <a:solidFill>
                      <a:srgbClr val="000000"/>
                    </a:solidFill>
                    <a:effectLst/>
                    <a:latin typeface="Calibri" panose="020F0502020204030204" pitchFamily="34" charset="0"/>
                    <a:ea typeface="Times New Roman" panose="02020603050405020304" pitchFamily="18" charset="0"/>
                  </a:rPr>
                  <a:t> στον ισημερινό (φ=90</a:t>
                </a:r>
                <a:r>
                  <a:rPr lang="el-GR" sz="2000" baseline="30000" dirty="0">
                    <a:solidFill>
                      <a:srgbClr val="000000"/>
                    </a:solidFill>
                    <a:effectLst/>
                    <a:latin typeface="Calibri" panose="020F0502020204030204" pitchFamily="34" charset="0"/>
                    <a:ea typeface="Times New Roman" panose="02020603050405020304" pitchFamily="18" charset="0"/>
                  </a:rPr>
                  <a:t>ο</a:t>
                </a:r>
                <a:r>
                  <a:rPr lang="el-GR" sz="2000" dirty="0">
                    <a:solidFill>
                      <a:srgbClr val="000000"/>
                    </a:solidFill>
                    <a:effectLst/>
                    <a:latin typeface="Calibri" panose="020F0502020204030204" pitchFamily="34" charset="0"/>
                    <a:ea typeface="Times New Roman" panose="02020603050405020304" pitchFamily="18" charset="0"/>
                  </a:rPr>
                  <a:t>)  έως 9,83 </a:t>
                </a:r>
                <a:r>
                  <a:rPr lang="en-US" sz="2000" dirty="0">
                    <a:solidFill>
                      <a:srgbClr val="000000"/>
                    </a:solidFill>
                    <a:effectLst/>
                    <a:latin typeface="Calibri" panose="020F0502020204030204" pitchFamily="34" charset="0"/>
                    <a:ea typeface="Times New Roman" panose="02020603050405020304" pitchFamily="18" charset="0"/>
                  </a:rPr>
                  <a:t>m</a:t>
                </a:r>
                <a:r>
                  <a:rPr lang="el-GR" sz="2000" dirty="0">
                    <a:solidFill>
                      <a:srgbClr val="000000"/>
                    </a:solidFill>
                    <a:effectLst/>
                    <a:latin typeface="Calibri" panose="020F0502020204030204" pitchFamily="34" charset="0"/>
                    <a:ea typeface="Times New Roman" panose="02020603050405020304" pitchFamily="18" charset="0"/>
                  </a:rPr>
                  <a:t>/</a:t>
                </a:r>
                <a:r>
                  <a:rPr lang="en-US" sz="2000" dirty="0">
                    <a:solidFill>
                      <a:srgbClr val="000000"/>
                    </a:solidFill>
                    <a:effectLst/>
                    <a:latin typeface="Calibri" panose="020F0502020204030204" pitchFamily="34" charset="0"/>
                    <a:ea typeface="Times New Roman" panose="02020603050405020304" pitchFamily="18" charset="0"/>
                  </a:rPr>
                  <a:t>s</a:t>
                </a:r>
                <a:r>
                  <a:rPr lang="el-GR" sz="2000" baseline="30000" dirty="0">
                    <a:solidFill>
                      <a:srgbClr val="000000"/>
                    </a:solidFill>
                    <a:effectLst/>
                    <a:latin typeface="Calibri" panose="020F0502020204030204" pitchFamily="34" charset="0"/>
                    <a:ea typeface="Times New Roman" panose="02020603050405020304" pitchFamily="18" charset="0"/>
                  </a:rPr>
                  <a:t>2</a:t>
                </a:r>
                <a:r>
                  <a:rPr lang="el-GR" sz="2000" dirty="0">
                    <a:solidFill>
                      <a:srgbClr val="000000"/>
                    </a:solidFill>
                    <a:effectLst/>
                    <a:latin typeface="Calibri" panose="020F0502020204030204" pitchFamily="34" charset="0"/>
                    <a:ea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rPr>
                  <a:t>s</a:t>
                </a:r>
                <a:r>
                  <a:rPr lang="el-GR" sz="2000" dirty="0">
                    <a:solidFill>
                      <a:srgbClr val="000000"/>
                    </a:solidFill>
                    <a:effectLst/>
                    <a:latin typeface="Calibri" panose="020F0502020204030204" pitchFamily="34" charset="0"/>
                    <a:ea typeface="Times New Roman" panose="02020603050405020304" pitchFamily="18" charset="0"/>
                  </a:rPr>
                  <a:t>στους πόλους (φ=0</a:t>
                </a:r>
                <a:r>
                  <a:rPr lang="el-GR" sz="2000" baseline="30000" dirty="0">
                    <a:solidFill>
                      <a:srgbClr val="000000"/>
                    </a:solidFill>
                    <a:effectLst/>
                    <a:latin typeface="Calibri" panose="020F0502020204030204" pitchFamily="34" charset="0"/>
                    <a:ea typeface="Times New Roman" panose="02020603050405020304" pitchFamily="18" charset="0"/>
                  </a:rPr>
                  <a:t>ο</a:t>
                </a:r>
                <a:r>
                  <a:rPr lang="el-GR" sz="2000" dirty="0">
                    <a:solidFill>
                      <a:srgbClr val="000000"/>
                    </a:solidFill>
                    <a:effectLst/>
                    <a:latin typeface="Calibri" panose="020F0502020204030204" pitchFamily="34" charset="0"/>
                    <a:ea typeface="Times New Roman" panose="02020603050405020304" pitchFamily="18" charset="0"/>
                  </a:rPr>
                  <a:t>) Σε αυτά προστίθεται και η επίδραση της δύναμης </a:t>
                </a:r>
                <a:r>
                  <a:rPr lang="en-US" sz="2000" dirty="0">
                    <a:solidFill>
                      <a:srgbClr val="000000"/>
                    </a:solidFill>
                    <a:effectLst/>
                    <a:latin typeface="Calibri" panose="020F0502020204030204" pitchFamily="34" charset="0"/>
                    <a:ea typeface="Times New Roman" panose="02020603050405020304" pitchFamily="18" charset="0"/>
                  </a:rPr>
                  <a:t>Coriolis</a:t>
                </a:r>
                <a:r>
                  <a:rPr lang="el-GR" sz="2000" dirty="0">
                    <a:solidFill>
                      <a:srgbClr val="000000"/>
                    </a:solidFill>
                    <a:effectLst/>
                    <a:latin typeface="Calibri" panose="020F0502020204030204" pitchFamily="34" charset="0"/>
                    <a:ea typeface="Times New Roman" panose="02020603050405020304" pitchFamily="18" charset="0"/>
                  </a:rPr>
                  <a:t> που κυμαίνεται από 0 στους πόλους έως 0,034 </a:t>
                </a:r>
                <a:r>
                  <a:rPr lang="en-US" sz="2000" dirty="0">
                    <a:solidFill>
                      <a:srgbClr val="000000"/>
                    </a:solidFill>
                    <a:effectLst/>
                    <a:latin typeface="Calibri" panose="020F0502020204030204" pitchFamily="34" charset="0"/>
                    <a:ea typeface="Times New Roman" panose="02020603050405020304" pitchFamily="18" charset="0"/>
                  </a:rPr>
                  <a:t>m</a:t>
                </a:r>
                <a:r>
                  <a:rPr lang="el-GR" sz="2000" dirty="0">
                    <a:solidFill>
                      <a:srgbClr val="000000"/>
                    </a:solidFill>
                    <a:effectLst/>
                    <a:latin typeface="Calibri" panose="020F0502020204030204" pitchFamily="34" charset="0"/>
                    <a:ea typeface="Times New Roman" panose="02020603050405020304" pitchFamily="18" charset="0"/>
                  </a:rPr>
                  <a:t>/</a:t>
                </a:r>
                <a:r>
                  <a:rPr lang="en-US" sz="2000" dirty="0">
                    <a:solidFill>
                      <a:srgbClr val="000000"/>
                    </a:solidFill>
                    <a:effectLst/>
                    <a:latin typeface="Calibri" panose="020F0502020204030204" pitchFamily="34" charset="0"/>
                    <a:ea typeface="Times New Roman" panose="02020603050405020304" pitchFamily="18" charset="0"/>
                  </a:rPr>
                  <a:t>s</a:t>
                </a:r>
                <a:r>
                  <a:rPr lang="el-GR" sz="2000" baseline="30000" dirty="0">
                    <a:solidFill>
                      <a:srgbClr val="000000"/>
                    </a:solidFill>
                    <a:effectLst/>
                    <a:latin typeface="Calibri" panose="020F0502020204030204" pitchFamily="34" charset="0"/>
                    <a:ea typeface="Times New Roman" panose="02020603050405020304" pitchFamily="18" charset="0"/>
                  </a:rPr>
                  <a:t>2</a:t>
                </a:r>
                <a:r>
                  <a:rPr lang="el-GR" sz="2000" dirty="0">
                    <a:solidFill>
                      <a:srgbClr val="000000"/>
                    </a:solidFill>
                    <a:effectLst/>
                    <a:latin typeface="Calibri" panose="020F0502020204030204" pitchFamily="34" charset="0"/>
                    <a:ea typeface="Times New Roman" panose="02020603050405020304" pitchFamily="18" charset="0"/>
                  </a:rPr>
                  <a:t> στον ισημερινό.</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14FB23AE-575D-C4DB-50CA-FD1A7CFAEC88}"/>
                  </a:ext>
                </a:extLst>
              </p:cNvPr>
              <p:cNvSpPr txBox="1">
                <a:spLocks noRot="1" noChangeAspect="1" noMove="1" noResize="1" noEditPoints="1" noAdjustHandles="1" noChangeArrowheads="1" noChangeShapeType="1" noTextEdit="1"/>
              </p:cNvSpPr>
              <p:nvPr/>
            </p:nvSpPr>
            <p:spPr>
              <a:xfrm>
                <a:off x="152400" y="128914"/>
                <a:ext cx="11887200" cy="6729086"/>
              </a:xfrm>
              <a:prstGeom prst="rect">
                <a:avLst/>
              </a:prstGeom>
              <a:blipFill>
                <a:blip r:embed="rId2"/>
                <a:stretch>
                  <a:fillRect l="-513" t="-453" r="-821" b="-634"/>
                </a:stretch>
              </a:blipFill>
            </p:spPr>
            <p:txBody>
              <a:bodyPr/>
              <a:lstStyle/>
              <a:p>
                <a:r>
                  <a:rPr lang="en-US">
                    <a:noFill/>
                  </a:rPr>
                  <a:t> </a:t>
                </a:r>
              </a:p>
            </p:txBody>
          </p:sp>
        </mc:Fallback>
      </mc:AlternateContent>
    </p:spTree>
    <p:extLst>
      <p:ext uri="{BB962C8B-B14F-4D97-AF65-F5344CB8AC3E}">
        <p14:creationId xmlns:p14="http://schemas.microsoft.com/office/powerpoint/2010/main" val="41960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BA87D0-1712-4709-B6DF-BAC2C13F7FD9}"/>
              </a:ext>
            </a:extLst>
          </p:cNvPr>
          <p:cNvPicPr>
            <a:picLocks noChangeAspect="1"/>
          </p:cNvPicPr>
          <p:nvPr/>
        </p:nvPicPr>
        <p:blipFill>
          <a:blip r:embed="rId2"/>
          <a:stretch>
            <a:fillRect/>
          </a:stretch>
        </p:blipFill>
        <p:spPr>
          <a:xfrm>
            <a:off x="2506574" y="3005977"/>
            <a:ext cx="7178852" cy="3679161"/>
          </a:xfrm>
          <a:prstGeom prst="rect">
            <a:avLst/>
          </a:prstGeom>
        </p:spPr>
      </p:pic>
      <p:sp>
        <p:nvSpPr>
          <p:cNvPr id="10" name="TextBox 9">
            <a:extLst>
              <a:ext uri="{FF2B5EF4-FFF2-40B4-BE49-F238E27FC236}">
                <a16:creationId xmlns:a16="http://schemas.microsoft.com/office/drawing/2014/main" id="{FFA3D018-1974-48EB-8FF5-A370CC411E7F}"/>
              </a:ext>
            </a:extLst>
          </p:cNvPr>
          <p:cNvSpPr txBox="1"/>
          <p:nvPr/>
        </p:nvSpPr>
        <p:spPr>
          <a:xfrm>
            <a:off x="376544" y="634527"/>
            <a:ext cx="11438912" cy="2400657"/>
          </a:xfrm>
          <a:prstGeom prst="rect">
            <a:avLst/>
          </a:prstGeom>
          <a:noFill/>
        </p:spPr>
        <p:txBody>
          <a:bodyPr wrap="square">
            <a:spAutoFit/>
          </a:bodyPr>
          <a:lstStyle/>
          <a:p>
            <a:pPr algn="just"/>
            <a:r>
              <a:rPr lang="el-GR" sz="2000" b="1" i="0" u="none" strike="noStrike" baseline="0" dirty="0" err="1">
                <a:solidFill>
                  <a:srgbClr val="211D1E"/>
                </a:solidFill>
                <a:latin typeface="Calibri" panose="020F0502020204030204" pitchFamily="34" charset="0"/>
              </a:rPr>
              <a:t>Βαροτροπικές</a:t>
            </a:r>
            <a:r>
              <a:rPr lang="el-GR" sz="2000" b="1" i="0"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barotropic</a:t>
            </a:r>
            <a:r>
              <a:rPr lang="el-GR" sz="2000" b="0" i="0" u="none" strike="noStrike" baseline="0" dirty="0">
                <a:solidFill>
                  <a:srgbClr val="211D1E"/>
                </a:solidFill>
                <a:latin typeface="Calibri" panose="020F0502020204030204" pitchFamily="34" charset="0"/>
              </a:rPr>
              <a:t>) </a:t>
            </a:r>
            <a:r>
              <a:rPr lang="el-GR" sz="2000" b="1" i="0" u="none" strike="noStrike" baseline="0" dirty="0">
                <a:solidFill>
                  <a:srgbClr val="211D1E"/>
                </a:solidFill>
                <a:latin typeface="Calibri" panose="020F0502020204030204" pitchFamily="34" charset="0"/>
              </a:rPr>
              <a:t>συνθήκες </a:t>
            </a:r>
            <a:r>
              <a:rPr lang="el-GR" sz="2000" b="0" i="0" u="none" strike="noStrike" baseline="0" dirty="0">
                <a:solidFill>
                  <a:srgbClr val="211D1E"/>
                </a:solidFill>
                <a:latin typeface="Calibri" panose="020F0502020204030204" pitchFamily="34" charset="0"/>
              </a:rPr>
              <a:t>(Εικόνα 7.7α) επικρατούν σε ένα ομοιογενές ρευστό (ίσης πυκνότητας) όταν οι επιφάνειες ίσης πίεσης (ισοβαρείς) (</a:t>
            </a:r>
            <a:r>
              <a:rPr lang="el-GR" sz="2000" b="0" i="1" u="none" strike="noStrike" baseline="0" dirty="0" err="1">
                <a:solidFill>
                  <a:srgbClr val="211D1E"/>
                </a:solidFill>
                <a:latin typeface="Calibri" panose="020F0502020204030204" pitchFamily="34" charset="0"/>
              </a:rPr>
              <a:t>isobars</a:t>
            </a:r>
            <a:r>
              <a:rPr lang="el-GR" sz="2000" b="0" i="0" u="none" strike="noStrike" baseline="0" dirty="0">
                <a:solidFill>
                  <a:srgbClr val="211D1E"/>
                </a:solidFill>
                <a:latin typeface="Calibri" panose="020F0502020204030204" pitchFamily="34" charset="0"/>
              </a:rPr>
              <a:t>) σε σχέση με το βάθος είναι παράλληλες με τις επιφάνειες ίσης πυκνότητας (ισόπυκνες) (</a:t>
            </a:r>
            <a:r>
              <a:rPr lang="el-GR" sz="2000" b="0" i="1" u="none" strike="noStrike" baseline="0" dirty="0" err="1">
                <a:solidFill>
                  <a:srgbClr val="211D1E"/>
                </a:solidFill>
                <a:latin typeface="Calibri" panose="020F0502020204030204" pitchFamily="34" charset="0"/>
              </a:rPr>
              <a:t>isopycnals</a:t>
            </a:r>
            <a:r>
              <a:rPr lang="el-GR" sz="2000" b="0" i="0" u="none" strike="noStrike" baseline="0" dirty="0">
                <a:solidFill>
                  <a:srgbClr val="211D1E"/>
                </a:solidFill>
                <a:latin typeface="Calibri" panose="020F0502020204030204" pitchFamily="34" charset="0"/>
              </a:rPr>
              <a:t>). Δηλαδή, η δύναμη εξαιτίας της βαθμίδας πίεσης δε μεταβάλλεται με το βάθος, αλλά εξαρτάται μόνο από την κλίση της ελεύθερης επιφάνειας. </a:t>
            </a:r>
          </a:p>
          <a:p>
            <a:pPr algn="just"/>
            <a:endParaRPr lang="el-GR" sz="1000" b="1" i="0" u="none" strike="noStrike" baseline="0" dirty="0">
              <a:solidFill>
                <a:srgbClr val="211D1E"/>
              </a:solidFill>
              <a:latin typeface="Calibri" panose="020F0502020204030204" pitchFamily="34" charset="0"/>
            </a:endParaRPr>
          </a:p>
          <a:p>
            <a:pPr algn="just"/>
            <a:r>
              <a:rPr lang="el-GR" sz="2000" b="1" i="0" u="none" strike="noStrike" baseline="0" dirty="0" err="1">
                <a:solidFill>
                  <a:srgbClr val="211D1E"/>
                </a:solidFill>
                <a:latin typeface="Calibri" panose="020F0502020204030204" pitchFamily="34" charset="0"/>
              </a:rPr>
              <a:t>Βαροκλινικές</a:t>
            </a:r>
            <a:r>
              <a:rPr lang="el-GR" sz="2000" b="1" i="0"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baroclinic</a:t>
            </a:r>
            <a:r>
              <a:rPr lang="el-GR" sz="2000" b="0" i="0" u="none" strike="noStrike" baseline="0" dirty="0">
                <a:solidFill>
                  <a:srgbClr val="211D1E"/>
                </a:solidFill>
                <a:latin typeface="Calibri" panose="020F0502020204030204" pitchFamily="34" charset="0"/>
              </a:rPr>
              <a:t>) </a:t>
            </a:r>
            <a:r>
              <a:rPr lang="el-GR" sz="2000" b="1" i="0" u="none" strike="noStrike" baseline="0" dirty="0">
                <a:solidFill>
                  <a:srgbClr val="211D1E"/>
                </a:solidFill>
                <a:latin typeface="Calibri" panose="020F0502020204030204" pitchFamily="34" charset="0"/>
              </a:rPr>
              <a:t>συνθήκες </a:t>
            </a:r>
            <a:r>
              <a:rPr lang="el-GR" sz="2000" b="0" i="0" u="none" strike="noStrike" baseline="0" dirty="0">
                <a:solidFill>
                  <a:srgbClr val="211D1E"/>
                </a:solidFill>
                <a:latin typeface="Calibri" panose="020F0502020204030204" pitchFamily="34" charset="0"/>
              </a:rPr>
              <a:t>(Εικόνα 7.7β) επικρατούν όταν οι ισοβαρείς επιφάνειες τέμνονται με τις ισόπυκνες επιφάνειες, που σημαίνει η δύναμη της βαθμίδας πίεσης </a:t>
            </a:r>
            <a:r>
              <a:rPr lang="el-GR" sz="2000" b="0" i="0" u="none" strike="noStrike" baseline="0" dirty="0" err="1">
                <a:solidFill>
                  <a:srgbClr val="211D1E"/>
                </a:solidFill>
                <a:latin typeface="Calibri" panose="020F0502020204030204" pitchFamily="34" charset="0"/>
              </a:rPr>
              <a:t>συνδιαμορφώνεται</a:t>
            </a:r>
            <a:r>
              <a:rPr lang="el-GR" sz="2000" b="0" i="0" u="none" strike="noStrike" baseline="0" dirty="0">
                <a:solidFill>
                  <a:srgbClr val="211D1E"/>
                </a:solidFill>
                <a:latin typeface="Calibri" panose="020F0502020204030204" pitchFamily="34" charset="0"/>
              </a:rPr>
              <a:t> από την κλίση της ελεύθερης επιφάνειας και την κατά βάθος διαφορά πυκνότητας του ρευστού.</a:t>
            </a:r>
            <a:endParaRPr lang="en-US" sz="2000" dirty="0"/>
          </a:p>
        </p:txBody>
      </p:sp>
      <p:sp>
        <p:nvSpPr>
          <p:cNvPr id="2" name="TextBox 1">
            <a:extLst>
              <a:ext uri="{FF2B5EF4-FFF2-40B4-BE49-F238E27FC236}">
                <a16:creationId xmlns:a16="http://schemas.microsoft.com/office/drawing/2014/main" id="{56D822CC-EE6D-D7BB-8FAB-A9A76E8915B9}"/>
              </a:ext>
            </a:extLst>
          </p:cNvPr>
          <p:cNvSpPr txBox="1"/>
          <p:nvPr/>
        </p:nvSpPr>
        <p:spPr>
          <a:xfrm>
            <a:off x="3352800" y="172862"/>
            <a:ext cx="5863772" cy="461665"/>
          </a:xfrm>
          <a:prstGeom prst="rect">
            <a:avLst/>
          </a:prstGeom>
          <a:noFill/>
        </p:spPr>
        <p:txBody>
          <a:bodyPr wrap="square" rtlCol="0">
            <a:spAutoFit/>
          </a:bodyPr>
          <a:lstStyle/>
          <a:p>
            <a:r>
              <a:rPr lang="el-GR" sz="2400" b="1" dirty="0" err="1">
                <a:solidFill>
                  <a:srgbClr val="002060"/>
                </a:solidFill>
              </a:rPr>
              <a:t>Βαροτροπικές</a:t>
            </a:r>
            <a:r>
              <a:rPr lang="el-GR" sz="2400" b="1" dirty="0">
                <a:solidFill>
                  <a:srgbClr val="002060"/>
                </a:solidFill>
              </a:rPr>
              <a:t> &amp; </a:t>
            </a:r>
            <a:r>
              <a:rPr lang="el-GR" sz="2400" b="1" dirty="0" err="1">
                <a:solidFill>
                  <a:srgbClr val="002060"/>
                </a:solidFill>
              </a:rPr>
              <a:t>Βαροκλινικές</a:t>
            </a:r>
            <a:r>
              <a:rPr lang="el-GR" sz="2400" b="1" dirty="0">
                <a:solidFill>
                  <a:srgbClr val="002060"/>
                </a:solidFill>
              </a:rPr>
              <a:t> συνθήκες</a:t>
            </a:r>
            <a:endParaRPr lang="en-US" sz="2400" b="1" dirty="0">
              <a:solidFill>
                <a:srgbClr val="002060"/>
              </a:solidFill>
            </a:endParaRPr>
          </a:p>
        </p:txBody>
      </p:sp>
    </p:spTree>
    <p:extLst>
      <p:ext uri="{BB962C8B-B14F-4D97-AF65-F5344CB8AC3E}">
        <p14:creationId xmlns:p14="http://schemas.microsoft.com/office/powerpoint/2010/main" val="308782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EF6A59-B9D9-49FB-9162-1EE3FA1F79A7}"/>
              </a:ext>
            </a:extLst>
          </p:cNvPr>
          <p:cNvPicPr>
            <a:picLocks noChangeAspect="1"/>
          </p:cNvPicPr>
          <p:nvPr/>
        </p:nvPicPr>
        <p:blipFill rotWithShape="1">
          <a:blip r:embed="rId2"/>
          <a:srcRect l="9249" t="8912" r="8187" b="4081"/>
          <a:stretch/>
        </p:blipFill>
        <p:spPr>
          <a:xfrm>
            <a:off x="1864345" y="2104763"/>
            <a:ext cx="7230394" cy="3442131"/>
          </a:xfrm>
          <a:prstGeom prst="rect">
            <a:avLst/>
          </a:prstGeom>
        </p:spPr>
      </p:pic>
      <p:sp>
        <p:nvSpPr>
          <p:cNvPr id="14" name="TextBox 13">
            <a:extLst>
              <a:ext uri="{FF2B5EF4-FFF2-40B4-BE49-F238E27FC236}">
                <a16:creationId xmlns:a16="http://schemas.microsoft.com/office/drawing/2014/main" id="{E2390F24-3CC9-4CB5-9BDC-0856E4455EFA}"/>
              </a:ext>
            </a:extLst>
          </p:cNvPr>
          <p:cNvSpPr txBox="1"/>
          <p:nvPr/>
        </p:nvSpPr>
        <p:spPr>
          <a:xfrm>
            <a:off x="445373" y="5550910"/>
            <a:ext cx="10938931" cy="1015663"/>
          </a:xfrm>
          <a:prstGeom prst="rect">
            <a:avLst/>
          </a:prstGeom>
          <a:noFill/>
        </p:spPr>
        <p:txBody>
          <a:bodyPr wrap="square">
            <a:spAutoFit/>
          </a:bodyPr>
          <a:lstStyle/>
          <a:p>
            <a:pPr algn="just"/>
            <a:r>
              <a:rPr lang="el-GR" sz="2000" b="0" i="1" u="none" strike="noStrike" baseline="0" dirty="0">
                <a:solidFill>
                  <a:srgbClr val="211D1E"/>
                </a:solidFill>
                <a:latin typeface="Calibri" panose="020F0502020204030204" pitchFamily="34" charset="0"/>
              </a:rPr>
              <a:t>Σχηματική παρουσίαση της </a:t>
            </a:r>
            <a:r>
              <a:rPr lang="el-GR" sz="2000" b="0" i="1" u="none" strike="noStrike" baseline="0" dirty="0" err="1">
                <a:solidFill>
                  <a:srgbClr val="211D1E"/>
                </a:solidFill>
                <a:latin typeface="Calibri" panose="020F0502020204030204" pitchFamily="34" charset="0"/>
              </a:rPr>
              <a:t>γεωστροφικής</a:t>
            </a:r>
            <a:r>
              <a:rPr lang="el-GR" sz="2000" b="0" i="1" u="none" strike="noStrike" baseline="0" dirty="0">
                <a:solidFill>
                  <a:srgbClr val="211D1E"/>
                </a:solidFill>
                <a:latin typeface="Calibri" panose="020F0502020204030204" pitchFamily="34" charset="0"/>
              </a:rPr>
              <a:t> ισορροπίας μιας </a:t>
            </a:r>
            <a:r>
              <a:rPr lang="el-GR" sz="2000" b="0" i="1" u="none" strike="noStrike" baseline="0" dirty="0" err="1">
                <a:solidFill>
                  <a:srgbClr val="211D1E"/>
                </a:solidFill>
                <a:latin typeface="Calibri" panose="020F0502020204030204" pitchFamily="34" charset="0"/>
              </a:rPr>
              <a:t>μοναδιαίας</a:t>
            </a:r>
            <a:r>
              <a:rPr lang="el-GR" sz="2000" b="0" i="1" u="none" strike="noStrike" baseline="0" dirty="0">
                <a:solidFill>
                  <a:srgbClr val="211D1E"/>
                </a:solidFill>
                <a:latin typeface="Calibri" panose="020F0502020204030204" pitchFamily="34" charset="0"/>
              </a:rPr>
              <a:t> μάζας νερού που προκύπτει μεταξύ της εξασκούμενης στην κίνηση δύναμης </a:t>
            </a:r>
            <a:r>
              <a:rPr lang="el-GR" sz="2000" b="0" i="1" u="none" strike="noStrike" baseline="0" dirty="0" err="1">
                <a:solidFill>
                  <a:srgbClr val="211D1E"/>
                </a:solidFill>
                <a:latin typeface="Calibri" panose="020F0502020204030204" pitchFamily="34" charset="0"/>
              </a:rPr>
              <a:t>Coriolis</a:t>
            </a:r>
            <a:r>
              <a:rPr lang="el-GR" sz="2000" b="0" i="1" u="none" strike="noStrike" baseline="0" dirty="0">
                <a:solidFill>
                  <a:srgbClr val="211D1E"/>
                </a:solidFill>
                <a:latin typeface="Calibri" panose="020F0502020204030204" pitchFamily="34" charset="0"/>
              </a:rPr>
              <a:t> (ρ f V) και της </a:t>
            </a:r>
            <a:r>
              <a:rPr lang="el-GR" sz="2000" i="1" dirty="0" err="1">
                <a:solidFill>
                  <a:srgbClr val="211D1E"/>
                </a:solidFill>
                <a:latin typeface="Calibri" panose="020F0502020204030204" pitchFamily="34" charset="0"/>
              </a:rPr>
              <a:t>βαθμωτής</a:t>
            </a:r>
            <a:r>
              <a:rPr lang="el-GR" sz="2000" i="1" dirty="0">
                <a:solidFill>
                  <a:srgbClr val="211D1E"/>
                </a:solidFill>
                <a:latin typeface="Calibri" panose="020F0502020204030204" pitchFamily="34" charset="0"/>
              </a:rPr>
              <a:t> διαφοράς πίεσης  </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dp</a:t>
            </a:r>
            <a:r>
              <a:rPr lang="el-GR" sz="2000" b="0" i="1"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dn</a:t>
            </a:r>
            <a:r>
              <a:rPr lang="el-GR" sz="2000" b="0" i="1" u="none" strike="noStrike" baseline="0" dirty="0">
                <a:solidFill>
                  <a:srgbClr val="211D1E"/>
                </a:solidFill>
                <a:latin typeface="Calibri" panose="020F0502020204030204" pitchFamily="34" charset="0"/>
              </a:rPr>
              <a:t>) κάθετα στην ταχύτητα </a:t>
            </a:r>
            <a:endParaRPr lang="en-US" sz="2000" dirty="0"/>
          </a:p>
        </p:txBody>
      </p:sp>
      <p:sp>
        <p:nvSpPr>
          <p:cNvPr id="16" name="TextBox 15">
            <a:extLst>
              <a:ext uri="{FF2B5EF4-FFF2-40B4-BE49-F238E27FC236}">
                <a16:creationId xmlns:a16="http://schemas.microsoft.com/office/drawing/2014/main" id="{6B194B5A-7583-41B7-9287-C7E78C210634}"/>
              </a:ext>
            </a:extLst>
          </p:cNvPr>
          <p:cNvSpPr txBox="1"/>
          <p:nvPr/>
        </p:nvSpPr>
        <p:spPr>
          <a:xfrm>
            <a:off x="4649664" y="6166463"/>
            <a:ext cx="1265174" cy="400110"/>
          </a:xfrm>
          <a:prstGeom prst="rect">
            <a:avLst/>
          </a:prstGeom>
          <a:noFill/>
        </p:spPr>
        <p:txBody>
          <a:bodyPr wrap="square">
            <a:spAutoFit/>
          </a:bodyPr>
          <a:lstStyle/>
          <a:p>
            <a:pPr algn="just"/>
            <a:r>
              <a:rPr lang="en-US" sz="2000" b="1" i="1" u="none" strike="noStrike" baseline="0" dirty="0">
                <a:latin typeface="BZPZSP+Calibri-Italic"/>
              </a:rPr>
              <a:t>V</a:t>
            </a:r>
            <a:r>
              <a:rPr lang="en-US" sz="2000" b="1" i="0" u="none" strike="noStrike" baseline="0" dirty="0">
                <a:latin typeface="CHZFGN+MT-Extra"/>
              </a:rPr>
              <a:t> = </a:t>
            </a:r>
            <a:r>
              <a:rPr lang="en-US" sz="2000" b="1" i="1" u="none" strike="noStrike" baseline="0" dirty="0" err="1">
                <a:latin typeface="BZPZSP+Calibri-Italic"/>
              </a:rPr>
              <a:t>u</a:t>
            </a:r>
            <a:r>
              <a:rPr lang="en-US" sz="2000" b="1" dirty="0" err="1">
                <a:latin typeface="BZPZSP+Calibri-Italic"/>
              </a:rPr>
              <a:t>i</a:t>
            </a:r>
            <a:r>
              <a:rPr lang="el-GR" sz="2000" b="1" i="0" u="none" strike="noStrike" baseline="0" dirty="0">
                <a:latin typeface="BZPZSP+Calibri-Italic"/>
              </a:rPr>
              <a:t> </a:t>
            </a:r>
            <a:r>
              <a:rPr lang="el-GR" sz="2000" b="1" i="0" u="none" strike="noStrike" baseline="0" dirty="0">
                <a:latin typeface="CHZFGN+MT-Extra"/>
              </a:rPr>
              <a:t>+</a:t>
            </a:r>
            <a:r>
              <a:rPr lang="en-US" sz="2000" b="1" i="1" u="none" strike="noStrike" baseline="0" dirty="0" err="1">
                <a:latin typeface="BZPZSP+Calibri-Italic"/>
              </a:rPr>
              <a:t>vj</a:t>
            </a:r>
            <a:r>
              <a:rPr lang="en-US" sz="2000" b="1" i="0" u="none" strike="noStrike" baseline="0" dirty="0">
                <a:latin typeface="CHZFGN+MT-Extra"/>
              </a:rPr>
              <a:t> </a:t>
            </a:r>
            <a:endParaRPr lang="en-US" sz="2000" b="1" dirty="0"/>
          </a:p>
        </p:txBody>
      </p:sp>
      <p:sp>
        <p:nvSpPr>
          <p:cNvPr id="7" name="TextBox 6">
            <a:extLst>
              <a:ext uri="{FF2B5EF4-FFF2-40B4-BE49-F238E27FC236}">
                <a16:creationId xmlns:a16="http://schemas.microsoft.com/office/drawing/2014/main" id="{3B28640C-07B8-CAD9-82D0-240E22537F9B}"/>
              </a:ext>
            </a:extLst>
          </p:cNvPr>
          <p:cNvSpPr txBox="1"/>
          <p:nvPr/>
        </p:nvSpPr>
        <p:spPr>
          <a:xfrm>
            <a:off x="841829" y="388908"/>
            <a:ext cx="10711542" cy="1631216"/>
          </a:xfrm>
          <a:prstGeom prst="rect">
            <a:avLst/>
          </a:prstGeom>
          <a:noFill/>
        </p:spPr>
        <p:txBody>
          <a:bodyPr wrap="square">
            <a:spAutoFit/>
          </a:bodyPr>
          <a:lstStyle/>
          <a:p>
            <a:r>
              <a:rPr lang="el-GR" sz="2000" dirty="0">
                <a:solidFill>
                  <a:srgbClr val="000000"/>
                </a:solidFill>
                <a:effectLst/>
                <a:latin typeface="Calibri" panose="020F0502020204030204" pitchFamily="34" charset="0"/>
                <a:ea typeface="Times New Roman" panose="02020603050405020304" pitchFamily="18" charset="0"/>
              </a:rPr>
              <a:t>Γενικά προκύπτει ότι η δύναμη που οφείλεται στη </a:t>
            </a:r>
            <a:r>
              <a:rPr lang="el-GR" sz="2000" dirty="0" err="1">
                <a:solidFill>
                  <a:srgbClr val="000000"/>
                </a:solidFill>
                <a:effectLst/>
                <a:latin typeface="Calibri" panose="020F0502020204030204" pitchFamily="34" charset="0"/>
                <a:ea typeface="Times New Roman" panose="02020603050405020304" pitchFamily="18" charset="0"/>
              </a:rPr>
              <a:t>βαθμωτή</a:t>
            </a:r>
            <a:r>
              <a:rPr lang="el-GR" sz="2000" dirty="0">
                <a:solidFill>
                  <a:srgbClr val="000000"/>
                </a:solidFill>
                <a:effectLst/>
                <a:latin typeface="Calibri" panose="020F0502020204030204" pitchFamily="34" charset="0"/>
                <a:ea typeface="Times New Roman" panose="02020603050405020304" pitchFamily="18" charset="0"/>
              </a:rPr>
              <a:t> διαφορά πίεσης (</a:t>
            </a:r>
            <a:r>
              <a:rPr lang="en-US" sz="2000" dirty="0">
                <a:solidFill>
                  <a:srgbClr val="000000"/>
                </a:solidFill>
                <a:effectLst/>
                <a:latin typeface="Calibri" panose="020F0502020204030204" pitchFamily="34" charset="0"/>
                <a:ea typeface="Times New Roman" panose="02020603050405020304" pitchFamily="18" charset="0"/>
              </a:rPr>
              <a:t>F</a:t>
            </a:r>
            <a:r>
              <a:rPr lang="en-US" sz="2000" baseline="-25000" dirty="0">
                <a:solidFill>
                  <a:srgbClr val="000000"/>
                </a:solidFill>
                <a:effectLst/>
                <a:latin typeface="Calibri" panose="020F0502020204030204" pitchFamily="34" charset="0"/>
                <a:ea typeface="Times New Roman" panose="02020603050405020304" pitchFamily="18" charset="0"/>
              </a:rPr>
              <a:t>PG</a:t>
            </a:r>
            <a:r>
              <a:rPr lang="el-GR" sz="2000" dirty="0">
                <a:solidFill>
                  <a:srgbClr val="000000"/>
                </a:solidFill>
                <a:effectLst/>
                <a:latin typeface="Calibri" panose="020F0502020204030204" pitchFamily="34" charset="0"/>
                <a:ea typeface="Times New Roman" panose="02020603050405020304" pitchFamily="18" charset="0"/>
              </a:rPr>
              <a:t>) εξισορροπείται από τη δύναμη </a:t>
            </a:r>
            <a:r>
              <a:rPr lang="el-GR" sz="2000" dirty="0" err="1">
                <a:solidFill>
                  <a:srgbClr val="000000"/>
                </a:solidFill>
                <a:effectLst/>
                <a:latin typeface="Calibri" panose="020F0502020204030204" pitchFamily="34" charset="0"/>
                <a:ea typeface="Times New Roman" panose="02020603050405020304" pitchFamily="18" charset="0"/>
              </a:rPr>
              <a:t>Coriolis</a:t>
            </a:r>
            <a:r>
              <a:rPr lang="el-GR" sz="2000" dirty="0">
                <a:solidFill>
                  <a:srgbClr val="000000"/>
                </a:solidFill>
                <a:effectLst/>
                <a:latin typeface="Calibri" panose="020F0502020204030204" pitchFamily="34" charset="0"/>
                <a:ea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rPr>
              <a:t>F</a:t>
            </a:r>
            <a:r>
              <a:rPr lang="en-US" sz="2000" baseline="-25000" dirty="0">
                <a:solidFill>
                  <a:srgbClr val="000000"/>
                </a:solidFill>
                <a:effectLst/>
                <a:latin typeface="Calibri" panose="020F0502020204030204" pitchFamily="34" charset="0"/>
                <a:ea typeface="Times New Roman" panose="02020603050405020304" pitchFamily="18" charset="0"/>
              </a:rPr>
              <a:t>C</a:t>
            </a:r>
            <a:r>
              <a:rPr lang="el-GR" sz="2000" dirty="0">
                <a:solidFill>
                  <a:srgbClr val="000000"/>
                </a:solidFill>
                <a:effectLst/>
                <a:latin typeface="Calibri" panose="020F0502020204030204" pitchFamily="34" charset="0"/>
                <a:ea typeface="Times New Roman" panose="02020603050405020304" pitchFamily="18" charset="0"/>
              </a:rPr>
              <a:t>) στην κατεύθυνση κάθετη στο άνυσμα της ταχύτητας  ροής (</a:t>
            </a:r>
            <a:r>
              <a:rPr lang="en-US" sz="2000" dirty="0">
                <a:solidFill>
                  <a:srgbClr val="000000"/>
                </a:solidFill>
                <a:effectLst/>
                <a:latin typeface="Calibri" panose="020F0502020204030204" pitchFamily="34" charset="0"/>
                <a:ea typeface="Times New Roman" panose="02020603050405020304" pitchFamily="18" charset="0"/>
              </a:rPr>
              <a:t>V</a:t>
            </a:r>
            <a:r>
              <a:rPr lang="el-GR" sz="2000" dirty="0">
                <a:solidFill>
                  <a:srgbClr val="000000"/>
                </a:solidFill>
                <a:effectLst/>
                <a:latin typeface="Calibri" panose="020F0502020204030204" pitchFamily="34" charset="0"/>
                <a:ea typeface="Times New Roman" panose="02020603050405020304" pitchFamily="18" charset="0"/>
              </a:rPr>
              <a:t>) και ανεξάρτητα από την κατεύθυνση του. Καθώς επίσης, η παράμετρος </a:t>
            </a:r>
            <a:r>
              <a:rPr lang="el-GR" sz="2000" dirty="0" err="1">
                <a:solidFill>
                  <a:srgbClr val="000000"/>
                </a:solidFill>
                <a:effectLst/>
                <a:latin typeface="Calibri" panose="020F0502020204030204" pitchFamily="34" charset="0"/>
                <a:ea typeface="Times New Roman" panose="02020603050405020304" pitchFamily="18" charset="0"/>
              </a:rPr>
              <a:t>Coriolis</a:t>
            </a:r>
            <a:r>
              <a:rPr lang="el-GR" sz="2000" dirty="0">
                <a:solidFill>
                  <a:srgbClr val="000000"/>
                </a:solidFill>
                <a:effectLst/>
                <a:latin typeface="Calibri" panose="020F0502020204030204" pitchFamily="34" charset="0"/>
                <a:ea typeface="Times New Roman" panose="02020603050405020304" pitchFamily="18" charset="0"/>
              </a:rPr>
              <a:t> (f) έχει αντίθετη φορά στο βόρειο σε σχέση με το νότιο ημισφαίριο, η δύναμη </a:t>
            </a:r>
            <a:r>
              <a:rPr lang="el-GR" sz="2000" dirty="0" err="1">
                <a:solidFill>
                  <a:srgbClr val="000000"/>
                </a:solidFill>
                <a:effectLst/>
                <a:latin typeface="Calibri" panose="020F0502020204030204" pitchFamily="34" charset="0"/>
                <a:ea typeface="Times New Roman" panose="02020603050405020304" pitchFamily="18" charset="0"/>
              </a:rPr>
              <a:t>Coriolis</a:t>
            </a:r>
            <a:r>
              <a:rPr lang="el-GR" sz="2000" dirty="0">
                <a:solidFill>
                  <a:srgbClr val="000000"/>
                </a:solidFill>
                <a:effectLst/>
                <a:latin typeface="Calibri" panose="020F0502020204030204" pitchFamily="34" charset="0"/>
                <a:ea typeface="Times New Roman" panose="02020603050405020304" pitchFamily="18" charset="0"/>
              </a:rPr>
              <a:t> βρίσκεται αντιστοίχως δεξιά στο βόρειο ημισφαίριο και αριστερά στο νότιο ημισφαίριο ως προς της κατεύθυνσης της ταχύτητας. </a:t>
            </a:r>
            <a:endParaRPr lang="en-US" sz="2000" dirty="0"/>
          </a:p>
        </p:txBody>
      </p:sp>
    </p:spTree>
    <p:extLst>
      <p:ext uri="{BB962C8B-B14F-4D97-AF65-F5344CB8AC3E}">
        <p14:creationId xmlns:p14="http://schemas.microsoft.com/office/powerpoint/2010/main" val="199305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F183-3A97-4A32-BAB9-6200AFB123D3}"/>
              </a:ext>
            </a:extLst>
          </p:cNvPr>
          <p:cNvSpPr>
            <a:spLocks noGrp="1"/>
          </p:cNvSpPr>
          <p:nvPr>
            <p:ph type="title"/>
          </p:nvPr>
        </p:nvSpPr>
        <p:spPr>
          <a:xfrm>
            <a:off x="839788" y="365128"/>
            <a:ext cx="4094819" cy="706928"/>
          </a:xfrm>
        </p:spPr>
        <p:txBody>
          <a:bodyPr>
            <a:normAutofit fontScale="90000"/>
          </a:bodyPr>
          <a:lstStyle/>
          <a:p>
            <a:br>
              <a:rPr lang="en-US" sz="1800" b="0" i="0" u="none" strike="noStrike" baseline="0" dirty="0">
                <a:solidFill>
                  <a:srgbClr val="000000"/>
                </a:solidFill>
                <a:latin typeface="Calibri" panose="020F0502020204030204" pitchFamily="34" charset="0"/>
              </a:rPr>
            </a:br>
            <a:br>
              <a:rPr lang="el-GR" sz="1800" b="1" i="0" u="none" strike="noStrike" baseline="0" dirty="0">
                <a:solidFill>
                  <a:srgbClr val="211D1E"/>
                </a:solidFill>
                <a:latin typeface="Calibri" panose="020F0502020204030204" pitchFamily="34" charset="0"/>
              </a:rPr>
            </a:br>
            <a:br>
              <a:rPr lang="el-GR" sz="1800" b="1" i="0" u="none" strike="noStrike" baseline="0" dirty="0">
                <a:solidFill>
                  <a:srgbClr val="211D1E"/>
                </a:solidFill>
                <a:latin typeface="Calibri" panose="020F0502020204030204" pitchFamily="34" charset="0"/>
              </a:rPr>
            </a:br>
            <a:r>
              <a:rPr lang="el-GR" sz="1800" b="1" i="0" u="none" strike="noStrike" baseline="0" dirty="0">
                <a:solidFill>
                  <a:srgbClr val="211D1E"/>
                </a:solidFill>
                <a:latin typeface="Calibri" panose="020F0502020204030204" pitchFamily="34" charset="0"/>
              </a:rPr>
              <a:t> </a:t>
            </a:r>
            <a:endParaRPr lang="en-US" dirty="0"/>
          </a:p>
        </p:txBody>
      </p:sp>
      <p:sp>
        <p:nvSpPr>
          <p:cNvPr id="3" name="Text Placeholder 2">
            <a:extLst>
              <a:ext uri="{FF2B5EF4-FFF2-40B4-BE49-F238E27FC236}">
                <a16:creationId xmlns:a16="http://schemas.microsoft.com/office/drawing/2014/main" id="{8817522A-C393-4A1E-98E2-13E554AB6D2C}"/>
              </a:ext>
            </a:extLst>
          </p:cNvPr>
          <p:cNvSpPr>
            <a:spLocks noGrp="1"/>
          </p:cNvSpPr>
          <p:nvPr>
            <p:ph type="body" idx="1"/>
          </p:nvPr>
        </p:nvSpPr>
        <p:spPr>
          <a:xfrm>
            <a:off x="548144" y="2942764"/>
            <a:ext cx="10758483" cy="3752192"/>
          </a:xfrm>
        </p:spPr>
        <p:txBody>
          <a:bodyPr>
            <a:noAutofit/>
          </a:bodyPr>
          <a:lstStyle/>
          <a:p>
            <a:pPr algn="l"/>
            <a:r>
              <a:rPr lang="el-GR" sz="2000" b="1" i="0" u="sng" strike="noStrike" baseline="0" dirty="0">
                <a:solidFill>
                  <a:srgbClr val="211D1E"/>
                </a:solidFill>
              </a:rPr>
              <a:t>Περιπτώσεις </a:t>
            </a:r>
            <a:r>
              <a:rPr lang="el-GR" sz="2000" b="1" i="0" u="sng" strike="noStrike" baseline="0" dirty="0" err="1">
                <a:solidFill>
                  <a:srgbClr val="211D1E"/>
                </a:solidFill>
              </a:rPr>
              <a:t>γεωστροφικών</a:t>
            </a:r>
            <a:r>
              <a:rPr lang="el-GR" sz="2000" b="1" i="0" u="sng" strike="noStrike" baseline="0" dirty="0">
                <a:solidFill>
                  <a:srgbClr val="211D1E"/>
                </a:solidFill>
              </a:rPr>
              <a:t> ρευμάτων</a:t>
            </a:r>
            <a:endParaRPr lang="en-US" sz="2000" b="0" i="0" u="sng" strike="noStrike" baseline="0" dirty="0">
              <a:solidFill>
                <a:srgbClr val="000000"/>
              </a:solidFill>
            </a:endParaRPr>
          </a:p>
          <a:p>
            <a:pPr marL="342900" indent="-342900" algn="just">
              <a:buAutoNum type="arabicParenBoth"/>
            </a:pPr>
            <a:endParaRPr lang="el-GR" sz="2000" b="1" i="0" u="none" strike="noStrike" baseline="0" dirty="0">
              <a:solidFill>
                <a:srgbClr val="211D1E"/>
              </a:solidFill>
              <a:latin typeface="Calibri" panose="020F0502020204030204" pitchFamily="34" charset="0"/>
            </a:endParaRPr>
          </a:p>
          <a:p>
            <a:pPr marL="342900" indent="-342900" algn="just">
              <a:buAutoNum type="arabicParenBoth"/>
            </a:pPr>
            <a:r>
              <a:rPr lang="el-GR" sz="2000" b="1" i="0" u="none" strike="noStrike" baseline="0" dirty="0">
                <a:solidFill>
                  <a:srgbClr val="211D1E"/>
                </a:solidFill>
                <a:latin typeface="Calibri" panose="020F0502020204030204" pitchFamily="34" charset="0"/>
              </a:rPr>
              <a:t>Ομοιογενές στρώμα νερού με κεκλιμένη ελεύθερη επιφάνεια </a:t>
            </a:r>
          </a:p>
          <a:p>
            <a:pPr algn="l"/>
            <a:endParaRPr lang="en-US" sz="2000" b="0" i="0" u="none" strike="noStrike" baseline="0" dirty="0">
              <a:solidFill>
                <a:srgbClr val="000000"/>
              </a:solidFill>
              <a:latin typeface="Calibri" panose="020F0502020204030204" pitchFamily="34" charset="0"/>
            </a:endParaRPr>
          </a:p>
          <a:p>
            <a:pPr algn="just"/>
            <a:r>
              <a:rPr lang="el-GR" sz="2000" b="1" i="0" u="none" strike="noStrike" baseline="0" dirty="0">
                <a:solidFill>
                  <a:srgbClr val="8A232D"/>
                </a:solidFill>
                <a:latin typeface="Calibri" panose="020F0502020204030204" pitchFamily="34" charset="0"/>
              </a:rPr>
              <a:t>(2) </a:t>
            </a:r>
            <a:r>
              <a:rPr lang="el-GR" sz="2000" b="1" i="0" u="none" strike="noStrike" baseline="0" dirty="0">
                <a:solidFill>
                  <a:srgbClr val="211D1E"/>
                </a:solidFill>
                <a:latin typeface="Calibri" panose="020F0502020204030204" pitchFamily="34" charset="0"/>
              </a:rPr>
              <a:t>Μη ομοιογενές στρώμα νερού </a:t>
            </a:r>
          </a:p>
          <a:p>
            <a:pPr algn="just"/>
            <a:r>
              <a:rPr lang="el-GR" sz="2000" b="1" i="0" u="none" strike="noStrike" baseline="0" dirty="0">
                <a:solidFill>
                  <a:srgbClr val="8A232D"/>
                </a:solidFill>
                <a:latin typeface="Calibri" panose="020F0502020204030204" pitchFamily="34" charset="0"/>
              </a:rPr>
              <a:t>     (2α) </a:t>
            </a:r>
            <a:r>
              <a:rPr lang="el-GR" sz="2000" b="1" i="0" u="none" strike="noStrike" baseline="0" dirty="0">
                <a:solidFill>
                  <a:srgbClr val="211D1E"/>
                </a:solidFill>
                <a:latin typeface="Calibri" panose="020F0502020204030204" pitchFamily="34" charset="0"/>
              </a:rPr>
              <a:t>Επάλληλα </a:t>
            </a:r>
            <a:r>
              <a:rPr lang="el-GR" sz="2000" b="1" i="0" u="none" strike="noStrike" baseline="0" dirty="0" err="1">
                <a:solidFill>
                  <a:srgbClr val="211D1E"/>
                </a:solidFill>
                <a:latin typeface="Calibri" panose="020F0502020204030204" pitchFamily="34" charset="0"/>
              </a:rPr>
              <a:t>ομογενοποιημένα</a:t>
            </a:r>
            <a:r>
              <a:rPr lang="el-GR" sz="2000" b="1" i="0" u="none" strike="noStrike" baseline="0" dirty="0">
                <a:solidFill>
                  <a:srgbClr val="211D1E"/>
                </a:solidFill>
                <a:latin typeface="Calibri" panose="020F0502020204030204" pitchFamily="34" charset="0"/>
              </a:rPr>
              <a:t> στρώματα </a:t>
            </a:r>
          </a:p>
          <a:p>
            <a:pPr algn="just"/>
            <a:r>
              <a:rPr lang="el-GR" sz="2000" b="1" i="0" u="none" strike="noStrike" baseline="0" dirty="0">
                <a:solidFill>
                  <a:srgbClr val="8A232D"/>
                </a:solidFill>
                <a:latin typeface="Calibri" panose="020F0502020204030204" pitchFamily="34" charset="0"/>
              </a:rPr>
              <a:t>     (2β) </a:t>
            </a:r>
            <a:r>
              <a:rPr lang="el-GR" sz="2000" b="1" i="0" u="none" strike="noStrike" baseline="0" dirty="0">
                <a:solidFill>
                  <a:srgbClr val="211D1E"/>
                </a:solidFill>
                <a:latin typeface="Calibri" panose="020F0502020204030204" pitchFamily="34" charset="0"/>
              </a:rPr>
              <a:t>Περίπτωση ενός συνεχώς σωματοποιημένου και μη ομοιογενούς </a:t>
            </a:r>
          </a:p>
          <a:p>
            <a:pPr algn="just"/>
            <a:r>
              <a:rPr lang="el-GR" sz="2000" dirty="0">
                <a:solidFill>
                  <a:srgbClr val="211D1E"/>
                </a:solidFill>
                <a:latin typeface="Calibri" panose="020F0502020204030204" pitchFamily="34" charset="0"/>
              </a:rPr>
              <a:t>              </a:t>
            </a:r>
            <a:r>
              <a:rPr lang="el-GR" sz="2000" b="1" i="0" u="none" strike="noStrike" baseline="0" dirty="0">
                <a:solidFill>
                  <a:srgbClr val="211D1E"/>
                </a:solidFill>
                <a:latin typeface="Calibri" panose="020F0502020204030204" pitchFamily="34" charset="0"/>
              </a:rPr>
              <a:t>(προοδευτική πλευρική διαφοροποίηση πυκνότητας) στρώματος </a:t>
            </a:r>
            <a:endParaRPr lang="en-US" sz="20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8405A1-7BBE-6372-88E2-8500AA3CE4B5}"/>
                  </a:ext>
                </a:extLst>
              </p:cNvPr>
              <p:cNvSpPr txBox="1"/>
              <p:nvPr/>
            </p:nvSpPr>
            <p:spPr>
              <a:xfrm>
                <a:off x="432030" y="538416"/>
                <a:ext cx="10990712" cy="2231060"/>
              </a:xfrm>
              <a:prstGeom prst="rect">
                <a:avLst/>
              </a:prstGeom>
              <a:noFill/>
            </p:spPr>
            <p:txBody>
              <a:bodyPr wrap="square">
                <a:spAutoFit/>
              </a:bodyPr>
              <a:lstStyle/>
              <a:p>
                <a:pPr>
                  <a:spcAft>
                    <a:spcPts val="300"/>
                  </a:spcAft>
                </a:pPr>
                <a:r>
                  <a:rPr lang="el-GR" sz="2000" dirty="0">
                    <a:solidFill>
                      <a:srgbClr val="000000"/>
                    </a:solidFill>
                    <a:effectLst/>
                    <a:latin typeface="Calibri" panose="020F0502020204030204" pitchFamily="34" charset="0"/>
                    <a:ea typeface="Calibri" panose="020F0502020204030204" pitchFamily="34" charset="0"/>
                  </a:rPr>
                  <a:t>Στην απλή περίπτωση της ισορροπίας μεταξύ βαθμίδας πίεσης (</a:t>
                </a:r>
                <a:r>
                  <a:rPr lang="en-US" sz="2000" dirty="0">
                    <a:solidFill>
                      <a:srgbClr val="000000"/>
                    </a:solidFill>
                    <a:effectLst/>
                    <a:latin typeface="Calibri" panose="020F0502020204030204" pitchFamily="34" charset="0"/>
                    <a:ea typeface="Calibri" panose="020F0502020204030204" pitchFamily="34" charset="0"/>
                  </a:rPr>
                  <a:t>pressure gradient</a:t>
                </a:r>
                <a:r>
                  <a:rPr lang="el-GR" sz="2000" dirty="0">
                    <a:solidFill>
                      <a:srgbClr val="000000"/>
                    </a:solidFill>
                    <a:effectLst/>
                    <a:latin typeface="Calibri" panose="020F0502020204030204" pitchFamily="34" charset="0"/>
                    <a:ea typeface="Calibri" panose="020F0502020204030204" pitchFamily="34" charset="0"/>
                  </a:rPr>
                  <a:t>) αποτέλεσμα της οποίας είναι η διανυσματική ταχύτητα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acc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𝑉</m:t>
                        </m:r>
                      </m:e>
                    </m:acc>
                  </m:oMath>
                </a14:m>
                <a:r>
                  <a:rPr lang="el-GR" sz="2000" dirty="0">
                    <a:solidFill>
                      <a:srgbClr val="000000"/>
                    </a:solidFill>
                    <a:effectLst/>
                    <a:latin typeface="Calibri" panose="020F0502020204030204" pitchFamily="34" charset="0"/>
                    <a:ea typeface="Calibri" panose="020F0502020204030204" pitchFamily="34" charset="0"/>
                  </a:rPr>
                  <a:t>) και της δύναμης </a:t>
                </a:r>
                <a:r>
                  <a:rPr lang="en-US" sz="2000" dirty="0">
                    <a:solidFill>
                      <a:srgbClr val="000000"/>
                    </a:solidFill>
                    <a:effectLst/>
                    <a:latin typeface="Calibri" panose="020F0502020204030204" pitchFamily="34" charset="0"/>
                    <a:ea typeface="Calibri" panose="020F0502020204030204" pitchFamily="34" charset="0"/>
                  </a:rPr>
                  <a:t>Coriolis </a:t>
                </a:r>
                <a:r>
                  <a:rPr lang="el-GR" sz="2000" dirty="0">
                    <a:solidFill>
                      <a:srgbClr val="000000"/>
                    </a:solidFill>
                    <a:effectLst/>
                    <a:latin typeface="Calibri" panose="020F0502020204030204" pitchFamily="34" charset="0"/>
                    <a:ea typeface="Calibri" panose="020F0502020204030204" pitchFamily="34" charset="0"/>
                  </a:rPr>
                  <a:t>(</a:t>
                </a:r>
                <a:r>
                  <a:rPr lang="en-US" sz="2000" dirty="0">
                    <a:solidFill>
                      <a:srgbClr val="000000"/>
                    </a:solidFill>
                    <a:effectLst/>
                    <a:latin typeface="Calibri" panose="020F0502020204030204" pitchFamily="34" charset="0"/>
                    <a:ea typeface="Calibri" panose="020F0502020204030204" pitchFamily="34" charset="0"/>
                  </a:rPr>
                  <a:t>F</a:t>
                </a:r>
                <a:r>
                  <a:rPr lang="en-US" sz="2000" baseline="-25000" dirty="0">
                    <a:solidFill>
                      <a:srgbClr val="000000"/>
                    </a:solidFill>
                    <a:effectLst/>
                    <a:latin typeface="Calibri" panose="020F0502020204030204" pitchFamily="34" charset="0"/>
                    <a:ea typeface="Calibri" panose="020F0502020204030204" pitchFamily="34" charset="0"/>
                  </a:rPr>
                  <a:t>C</a:t>
                </a:r>
                <a:r>
                  <a:rPr lang="el-GR" sz="2000" dirty="0">
                    <a:solidFill>
                      <a:srgbClr val="000000"/>
                    </a:solidFill>
                    <a:effectLst/>
                    <a:latin typeface="Calibri" panose="020F0502020204030204" pitchFamily="34" charset="0"/>
                    <a:ea typeface="Calibri" panose="020F0502020204030204" pitchFamily="34" charset="0"/>
                  </a:rPr>
                  <a:t>), οι </a:t>
                </a:r>
                <a:r>
                  <a:rPr lang="el-GR" sz="2000" dirty="0" err="1">
                    <a:solidFill>
                      <a:srgbClr val="000000"/>
                    </a:solidFill>
                    <a:effectLst/>
                    <a:latin typeface="Calibri" panose="020F0502020204030204" pitchFamily="34" charset="0"/>
                    <a:ea typeface="Calibri" panose="020F0502020204030204" pitchFamily="34" charset="0"/>
                  </a:rPr>
                  <a:t>προκύπτουσες</a:t>
                </a:r>
                <a:r>
                  <a:rPr lang="el-GR" sz="2000" dirty="0">
                    <a:solidFill>
                      <a:srgbClr val="000000"/>
                    </a:solidFill>
                    <a:effectLst/>
                    <a:latin typeface="Calibri" panose="020F0502020204030204" pitchFamily="34" charset="0"/>
                    <a:ea typeface="Calibri" panose="020F0502020204030204" pitchFamily="34" charset="0"/>
                  </a:rPr>
                  <a:t> συνιστώσες της </a:t>
                </a:r>
                <a:r>
                  <a:rPr lang="el-GR" sz="2000" dirty="0" err="1">
                    <a:solidFill>
                      <a:srgbClr val="000000"/>
                    </a:solidFill>
                    <a:effectLst/>
                    <a:latin typeface="Calibri" panose="020F0502020204030204" pitchFamily="34" charset="0"/>
                    <a:ea typeface="Calibri" panose="020F0502020204030204" pitchFamily="34" charset="0"/>
                  </a:rPr>
                  <a:t>γεωστροφικής</a:t>
                </a:r>
                <a:r>
                  <a:rPr lang="el-GR" sz="2000" dirty="0">
                    <a:solidFill>
                      <a:srgbClr val="000000"/>
                    </a:solidFill>
                    <a:effectLst/>
                    <a:latin typeface="Calibri" panose="020F0502020204030204" pitchFamily="34" charset="0"/>
                    <a:ea typeface="Calibri" panose="020F0502020204030204" pitchFamily="34" charset="0"/>
                  </a:rPr>
                  <a:t> δύναμης ισορροπίας (</a:t>
                </a:r>
                <a:r>
                  <a:rPr lang="en-US" sz="2000" i="1" dirty="0">
                    <a:solidFill>
                      <a:srgbClr val="000000"/>
                    </a:solidFill>
                    <a:effectLst/>
                    <a:latin typeface="Calibri" panose="020F0502020204030204" pitchFamily="34" charset="0"/>
                    <a:ea typeface="Calibri" panose="020F0502020204030204" pitchFamily="34" charset="0"/>
                  </a:rPr>
                  <a:t>geostrophic force balance</a:t>
                </a:r>
                <a:r>
                  <a:rPr lang="el-GR" sz="2000" i="1" dirty="0">
                    <a:solidFill>
                      <a:srgbClr val="000000"/>
                    </a:solidFill>
                    <a:effectLst/>
                    <a:latin typeface="Calibri" panose="020F0502020204030204" pitchFamily="34" charset="0"/>
                    <a:ea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rPr>
                  <a:t>στο καρτεσιανό σύστημα συντεταγμένων περιγράφονται από τις εξισώσεις:</a:t>
                </a:r>
                <a:endParaRPr lang="en-US" sz="2000" dirty="0">
                  <a:effectLst/>
                  <a:latin typeface="Times New Roman" panose="02020603050405020304" pitchFamily="18" charset="0"/>
                  <a:ea typeface="Times New Roman" panose="02020603050405020304" pitchFamily="18" charset="0"/>
                </a:endParaRPr>
              </a:p>
              <a:p>
                <a:pPr>
                  <a:spcAft>
                    <a:spcPts val="300"/>
                  </a:spcAft>
                </a:pPr>
                <a:r>
                  <a:rPr lang="el-GR" sz="2000" dirty="0">
                    <a:solidFill>
                      <a:srgbClr val="000000"/>
                    </a:solidFill>
                    <a:effectLst/>
                    <a:latin typeface="Calibri" panose="020F0502020204030204" pitchFamily="34" charset="0"/>
                    <a:ea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a:p>
                <a:pPr algn="ctr"/>
                <a14:m>
                  <m:oMath xmlns:m="http://schemas.openxmlformats.org/officeDocument/2006/math">
                    <m:r>
                      <a:rPr lang="el-GR" sz="20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𝝆</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𝒇</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𝒖</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𝒑</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𝒚</m:t>
                        </m:r>
                      </m:den>
                    </m:f>
                  </m:oMath>
                </a14:m>
                <a:r>
                  <a:rPr lang="el-GR" sz="2000" b="1" dirty="0">
                    <a:solidFill>
                      <a:srgbClr val="000000"/>
                    </a:solidFill>
                    <a:effectLst/>
                    <a:latin typeface="Calibri" panose="020F0502020204030204" pitchFamily="34" charset="0"/>
                    <a:ea typeface="Times New Roman" panose="02020603050405020304" pitchFamily="18" charset="0"/>
                  </a:rPr>
                  <a:t> 		 	&amp; 	   </a:t>
                </a:r>
                <a14:m>
                  <m:oMath xmlns:m="http://schemas.openxmlformats.org/officeDocument/2006/math">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𝝆</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𝒇</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𝒗</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sz="2000" b="1" i="1">
                            <a:solidFill>
                              <a:srgbClr val="000000"/>
                            </a:solidFill>
                            <a:effectLst/>
                            <a:latin typeface="Cambria Math" panose="020405030504060302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n-US"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𝒑</m:t>
                        </m:r>
                      </m:num>
                      <m:den>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𝝑</m:t>
                        </m:r>
                        <m:r>
                          <a:rPr lang="el-GR" sz="20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𝒙</m:t>
                        </m:r>
                      </m:den>
                    </m:f>
                  </m:oMath>
                </a14:m>
                <a:r>
                  <a:rPr lang="el-GR" sz="2000" b="1" dirty="0">
                    <a:solidFill>
                      <a:srgbClr val="000000"/>
                    </a:solidFill>
                    <a:effectLst/>
                    <a:latin typeface="Calibri" panose="020F0502020204030204" pitchFamily="34" charset="0"/>
                    <a:ea typeface="Times New Roman" panose="02020603050405020304" pitchFamily="18" charset="0"/>
                  </a:rPr>
                  <a:t> 	</a:t>
                </a:r>
                <a:endParaRPr lang="en-US" sz="2000" b="1" dirty="0"/>
              </a:p>
            </p:txBody>
          </p:sp>
        </mc:Choice>
        <mc:Fallback xmlns="">
          <p:sp>
            <p:nvSpPr>
              <p:cNvPr id="5" name="TextBox 4">
                <a:extLst>
                  <a:ext uri="{FF2B5EF4-FFF2-40B4-BE49-F238E27FC236}">
                    <a16:creationId xmlns:a16="http://schemas.microsoft.com/office/drawing/2014/main" id="{AF8405A1-7BBE-6372-88E2-8500AA3CE4B5}"/>
                  </a:ext>
                </a:extLst>
              </p:cNvPr>
              <p:cNvSpPr txBox="1">
                <a:spLocks noRot="1" noChangeAspect="1" noMove="1" noResize="1" noEditPoints="1" noAdjustHandles="1" noChangeArrowheads="1" noChangeShapeType="1" noTextEdit="1"/>
              </p:cNvSpPr>
              <p:nvPr/>
            </p:nvSpPr>
            <p:spPr>
              <a:xfrm>
                <a:off x="432030" y="538416"/>
                <a:ext cx="10990712" cy="2231060"/>
              </a:xfrm>
              <a:prstGeom prst="rect">
                <a:avLst/>
              </a:prstGeom>
              <a:blipFill>
                <a:blip r:embed="rId2"/>
                <a:stretch>
                  <a:fillRect l="-610" t="-1366"/>
                </a:stretch>
              </a:blipFill>
            </p:spPr>
            <p:txBody>
              <a:bodyPr/>
              <a:lstStyle/>
              <a:p>
                <a:r>
                  <a:rPr lang="en-US">
                    <a:noFill/>
                  </a:rPr>
                  <a:t> </a:t>
                </a:r>
              </a:p>
            </p:txBody>
          </p:sp>
        </mc:Fallback>
      </mc:AlternateContent>
    </p:spTree>
    <p:extLst>
      <p:ext uri="{BB962C8B-B14F-4D97-AF65-F5344CB8AC3E}">
        <p14:creationId xmlns:p14="http://schemas.microsoft.com/office/powerpoint/2010/main" val="411914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25521-4FD4-492B-9CEF-9306874CE5CF}"/>
              </a:ext>
            </a:extLst>
          </p:cNvPr>
          <p:cNvSpPr>
            <a:spLocks noGrp="1"/>
          </p:cNvSpPr>
          <p:nvPr>
            <p:ph idx="1"/>
          </p:nvPr>
        </p:nvSpPr>
        <p:spPr>
          <a:xfrm>
            <a:off x="500555" y="376785"/>
            <a:ext cx="11190890" cy="6104430"/>
          </a:xfrm>
        </p:spPr>
        <p:txBody>
          <a:bodyPr>
            <a:normAutofit fontScale="85000" lnSpcReduction="20000"/>
          </a:bodyPr>
          <a:lstStyle/>
          <a:p>
            <a:pPr algn="l"/>
            <a:endParaRPr lang="en-US" sz="1800" b="0" i="0" u="none" strike="noStrike" baseline="0" dirty="0">
              <a:solidFill>
                <a:srgbClr val="000000"/>
              </a:solidFill>
              <a:latin typeface="Calibri" panose="020F0502020204030204" pitchFamily="34" charset="0"/>
            </a:endParaRPr>
          </a:p>
          <a:p>
            <a:pPr marL="0" indent="0" algn="just">
              <a:lnSpc>
                <a:spcPct val="120000"/>
              </a:lnSpc>
              <a:spcBef>
                <a:spcPts val="600"/>
              </a:spcBef>
              <a:spcAft>
                <a:spcPts val="600"/>
              </a:spcAft>
              <a:buNone/>
            </a:pPr>
            <a:r>
              <a:rPr lang="el-GR" sz="2400" b="1" i="0" u="none" strike="noStrike" baseline="0" dirty="0">
                <a:solidFill>
                  <a:srgbClr val="211D1E"/>
                </a:solidFill>
                <a:latin typeface="Calibri" panose="020F0502020204030204" pitchFamily="34" charset="0"/>
              </a:rPr>
              <a:t>Θαλάσσιο ρεύμα </a:t>
            </a:r>
            <a:r>
              <a:rPr lang="el-GR" sz="2400" b="0" i="0" u="none" strike="noStrike" baseline="0" dirty="0">
                <a:solidFill>
                  <a:srgbClr val="211D1E"/>
                </a:solidFill>
                <a:latin typeface="Calibri" panose="020F0502020204030204" pitchFamily="34" charset="0"/>
              </a:rPr>
              <a:t>ονομάζεται κάθε συνεχής κίνηση του θαλάσσιου νερού προς την ίδια κατεύθυνση σε μία περιοχή της θάλασσας. Η κίνηση αυτή που μπορεί να είναι οριζόντια ή/και κατακόρυφη προκαλείται και οδηγείται από</a:t>
            </a:r>
            <a:r>
              <a:rPr lang="en-US" sz="2400" dirty="0">
                <a:solidFill>
                  <a:srgbClr val="211D1E"/>
                </a:solidFill>
                <a:latin typeface="Calibri" panose="020F0502020204030204" pitchFamily="34" charset="0"/>
              </a:rPr>
              <a:t>:</a:t>
            </a:r>
            <a:endParaRPr lang="en-US" sz="2400" b="0" i="0" u="none" strike="noStrike" baseline="0" dirty="0">
              <a:solidFill>
                <a:srgbClr val="211D1E"/>
              </a:solidFill>
              <a:latin typeface="Calibri" panose="020F0502020204030204" pitchFamily="34" charset="0"/>
            </a:endParaRPr>
          </a:p>
          <a:p>
            <a:pPr algn="just">
              <a:lnSpc>
                <a:spcPct val="120000"/>
              </a:lnSpc>
              <a:spcBef>
                <a:spcPts val="600"/>
              </a:spcBef>
              <a:spcAft>
                <a:spcPts val="600"/>
              </a:spcAft>
            </a:pPr>
            <a:r>
              <a:rPr lang="el-GR" sz="2400" b="0" i="0" u="none" strike="noStrike" baseline="0" dirty="0">
                <a:solidFill>
                  <a:srgbClr val="211D1E"/>
                </a:solidFill>
                <a:latin typeface="Calibri" panose="020F0502020204030204" pitchFamily="34" charset="0"/>
              </a:rPr>
              <a:t>την επιφανειακή τάση που ασκεί ο άνεμος στην επιφάνεια της θάλασσας, </a:t>
            </a:r>
            <a:endParaRPr lang="en-US" sz="2400" b="0" i="0" u="none" strike="noStrike" baseline="0" dirty="0">
              <a:solidFill>
                <a:srgbClr val="211D1E"/>
              </a:solidFill>
              <a:latin typeface="Calibri" panose="020F0502020204030204" pitchFamily="34" charset="0"/>
            </a:endParaRPr>
          </a:p>
          <a:p>
            <a:pPr algn="just">
              <a:lnSpc>
                <a:spcPct val="120000"/>
              </a:lnSpc>
              <a:spcBef>
                <a:spcPts val="600"/>
              </a:spcBef>
              <a:spcAft>
                <a:spcPts val="600"/>
              </a:spcAft>
            </a:pPr>
            <a:r>
              <a:rPr lang="el-GR" sz="2400" b="0" i="0" u="none" strike="noStrike" baseline="0" dirty="0">
                <a:solidFill>
                  <a:srgbClr val="211D1E"/>
                </a:solidFill>
                <a:latin typeface="Calibri" panose="020F0502020204030204" pitchFamily="34" charset="0"/>
              </a:rPr>
              <a:t>τις διαφορές πυκνότητας (ως αποτέλεσμα των διαφορών θερμοκρασίας και αλατότητας), </a:t>
            </a:r>
            <a:endParaRPr lang="en-US" sz="2400" b="0" i="0" u="none" strike="noStrike" baseline="0" dirty="0">
              <a:solidFill>
                <a:srgbClr val="211D1E"/>
              </a:solidFill>
              <a:latin typeface="Calibri" panose="020F0502020204030204" pitchFamily="34" charset="0"/>
            </a:endParaRPr>
          </a:p>
          <a:p>
            <a:pPr algn="just">
              <a:lnSpc>
                <a:spcPct val="120000"/>
              </a:lnSpc>
              <a:spcBef>
                <a:spcPts val="600"/>
              </a:spcBef>
              <a:spcAft>
                <a:spcPts val="600"/>
              </a:spcAft>
            </a:pPr>
            <a:r>
              <a:rPr lang="el-GR" sz="2400" b="0" i="0" u="none" strike="noStrike" baseline="0" dirty="0">
                <a:solidFill>
                  <a:srgbClr val="211D1E"/>
                </a:solidFill>
                <a:latin typeface="Calibri" panose="020F0502020204030204" pitchFamily="34" charset="0"/>
              </a:rPr>
              <a:t>την περιστροφή της Γης (δύναμης </a:t>
            </a:r>
            <a:r>
              <a:rPr lang="el-GR" sz="2400" b="0" i="0" u="none" strike="noStrike" baseline="0" dirty="0" err="1">
                <a:solidFill>
                  <a:srgbClr val="211D1E"/>
                </a:solidFill>
                <a:latin typeface="Calibri" panose="020F0502020204030204" pitchFamily="34" charset="0"/>
              </a:rPr>
              <a:t>Coriolis</a:t>
            </a:r>
            <a:r>
              <a:rPr lang="el-GR" sz="2400" b="0" i="0" u="none" strike="noStrike" baseline="0" dirty="0">
                <a:solidFill>
                  <a:srgbClr val="211D1E"/>
                </a:solidFill>
                <a:latin typeface="Calibri" panose="020F0502020204030204" pitchFamily="34" charset="0"/>
              </a:rPr>
              <a:t>), </a:t>
            </a:r>
            <a:endParaRPr lang="en-US" sz="2400" b="0" i="0" u="none" strike="noStrike" baseline="0" dirty="0">
              <a:solidFill>
                <a:srgbClr val="211D1E"/>
              </a:solidFill>
              <a:latin typeface="Calibri" panose="020F0502020204030204" pitchFamily="34" charset="0"/>
            </a:endParaRPr>
          </a:p>
          <a:p>
            <a:pPr algn="just">
              <a:lnSpc>
                <a:spcPct val="120000"/>
              </a:lnSpc>
              <a:spcBef>
                <a:spcPts val="600"/>
              </a:spcBef>
              <a:spcAft>
                <a:spcPts val="600"/>
              </a:spcAft>
            </a:pPr>
            <a:r>
              <a:rPr lang="el-GR" sz="2400" b="0" i="0" u="none" strike="noStrike" baseline="0" dirty="0">
                <a:solidFill>
                  <a:srgbClr val="211D1E"/>
                </a:solidFill>
                <a:latin typeface="Calibri" panose="020F0502020204030204" pitchFamily="34" charset="0"/>
              </a:rPr>
              <a:t>την </a:t>
            </a:r>
            <a:r>
              <a:rPr lang="el-GR" sz="2400" b="0" i="0" u="none" strike="noStrike" baseline="0" dirty="0" err="1">
                <a:solidFill>
                  <a:srgbClr val="211D1E"/>
                </a:solidFill>
                <a:latin typeface="Calibri" panose="020F0502020204030204" pitchFamily="34" charset="0"/>
              </a:rPr>
              <a:t>βαρυτική</a:t>
            </a:r>
            <a:r>
              <a:rPr lang="el-GR" sz="2400" b="0" i="0" u="none" strike="noStrike" baseline="0" dirty="0">
                <a:solidFill>
                  <a:srgbClr val="211D1E"/>
                </a:solidFill>
                <a:latin typeface="Calibri" panose="020F0502020204030204" pitchFamily="34" charset="0"/>
              </a:rPr>
              <a:t> έλξη της Γης και </a:t>
            </a:r>
            <a:endParaRPr lang="en-US" sz="2400" b="0" i="0" u="none" strike="noStrike" baseline="0" dirty="0">
              <a:solidFill>
                <a:srgbClr val="211D1E"/>
              </a:solidFill>
              <a:latin typeface="Calibri" panose="020F0502020204030204" pitchFamily="34" charset="0"/>
            </a:endParaRPr>
          </a:p>
          <a:p>
            <a:pPr algn="just">
              <a:lnSpc>
                <a:spcPct val="120000"/>
              </a:lnSpc>
              <a:spcBef>
                <a:spcPts val="600"/>
              </a:spcBef>
              <a:spcAft>
                <a:spcPts val="600"/>
              </a:spcAft>
            </a:pPr>
            <a:r>
              <a:rPr lang="el-GR" sz="2400" b="0" i="0" u="none" strike="noStrike" baseline="0" dirty="0">
                <a:solidFill>
                  <a:srgbClr val="211D1E"/>
                </a:solidFill>
                <a:latin typeface="Calibri" panose="020F0502020204030204" pitchFamily="34" charset="0"/>
              </a:rPr>
              <a:t>την έλξη των ουράνιων σωμάτων (πρωτίστως της Σελήνης και του </a:t>
            </a:r>
            <a:r>
              <a:rPr lang="el-GR" sz="2400" dirty="0">
                <a:solidFill>
                  <a:srgbClr val="211D1E"/>
                </a:solidFill>
                <a:latin typeface="Calibri" panose="020F0502020204030204" pitchFamily="34" charset="0"/>
              </a:rPr>
              <a:t>Ήλιου)</a:t>
            </a:r>
            <a:r>
              <a:rPr lang="en-US" sz="2400" dirty="0">
                <a:solidFill>
                  <a:srgbClr val="211D1E"/>
                </a:solidFill>
                <a:latin typeface="Calibri" panose="020F0502020204030204" pitchFamily="34" charset="0"/>
              </a:rPr>
              <a:t>, </a:t>
            </a:r>
            <a:r>
              <a:rPr lang="el-GR" sz="2400" dirty="0">
                <a:solidFill>
                  <a:srgbClr val="211D1E"/>
                </a:solidFill>
                <a:latin typeface="Calibri" panose="020F0502020204030204" pitchFamily="34" charset="0"/>
              </a:rPr>
              <a:t>στην περίπτωση των παλιρροιακών ρευμάτων</a:t>
            </a:r>
            <a:r>
              <a:rPr lang="en-US" sz="2400" dirty="0">
                <a:solidFill>
                  <a:srgbClr val="211D1E"/>
                </a:solidFill>
                <a:latin typeface="Calibri" panose="020F0502020204030204" pitchFamily="34" charset="0"/>
              </a:rPr>
              <a:t>.</a:t>
            </a:r>
          </a:p>
          <a:p>
            <a:pPr marL="0" indent="0" algn="just">
              <a:buNone/>
            </a:pPr>
            <a:endParaRPr lang="el-GR" sz="2400" dirty="0">
              <a:solidFill>
                <a:srgbClr val="211D1E"/>
              </a:solidFill>
              <a:latin typeface="Calibri" panose="020F0502020204030204" pitchFamily="34" charset="0"/>
            </a:endParaRPr>
          </a:p>
          <a:p>
            <a:pPr marL="0" indent="0" algn="just">
              <a:buNone/>
            </a:pPr>
            <a:r>
              <a:rPr lang="el-GR" sz="2400" dirty="0">
                <a:solidFill>
                  <a:srgbClr val="211D1E"/>
                </a:solidFill>
                <a:latin typeface="Calibri" panose="020F0502020204030204" pitchFamily="34" charset="0"/>
              </a:rPr>
              <a:t>Μια ιδιαίτερη κατηγορία θαλάσσιων ρευμάτων είναι εκείνα </a:t>
            </a:r>
            <a:r>
              <a:rPr lang="el-GR" sz="2400" u="sng" dirty="0">
                <a:solidFill>
                  <a:srgbClr val="211D1E"/>
                </a:solidFill>
                <a:latin typeface="Calibri" panose="020F0502020204030204" pitchFamily="34" charset="0"/>
              </a:rPr>
              <a:t>της εγγύς-παράλιας ζώνης </a:t>
            </a:r>
            <a:r>
              <a:rPr lang="el-GR" sz="2400" dirty="0">
                <a:solidFill>
                  <a:srgbClr val="211D1E"/>
                </a:solidFill>
                <a:latin typeface="Calibri" panose="020F0502020204030204" pitchFamily="34" charset="0"/>
              </a:rPr>
              <a:t>που δημιουργούνται από την θραύση των προσερχόμενων στην ακτή επιφανειακών κυμάτων (συνήθως </a:t>
            </a:r>
            <a:r>
              <a:rPr lang="el-GR" sz="2400" dirty="0" err="1">
                <a:solidFill>
                  <a:srgbClr val="211D1E"/>
                </a:solidFill>
                <a:latin typeface="Calibri" panose="020F0502020204030204" pitchFamily="34" charset="0"/>
              </a:rPr>
              <a:t>ανεμογενούς</a:t>
            </a:r>
            <a:r>
              <a:rPr lang="el-GR" sz="2400" dirty="0">
                <a:solidFill>
                  <a:srgbClr val="211D1E"/>
                </a:solidFill>
                <a:latin typeface="Calibri" panose="020F0502020204030204" pitchFamily="34" charset="0"/>
              </a:rPr>
              <a:t> προέλευσης).</a:t>
            </a:r>
            <a:endParaRPr lang="en-US" sz="2400" dirty="0">
              <a:solidFill>
                <a:srgbClr val="211D1E"/>
              </a:solidFill>
              <a:latin typeface="Calibri" panose="020F0502020204030204" pitchFamily="34" charset="0"/>
            </a:endParaRPr>
          </a:p>
          <a:p>
            <a:pPr marL="0" indent="0" algn="just">
              <a:buNone/>
            </a:pPr>
            <a:r>
              <a:rPr lang="el-GR" sz="2400" dirty="0">
                <a:solidFill>
                  <a:srgbClr val="211D1E"/>
                </a:solidFill>
                <a:latin typeface="Calibri" panose="020F0502020204030204" pitchFamily="34" charset="0"/>
              </a:rPr>
              <a:t> </a:t>
            </a:r>
          </a:p>
          <a:p>
            <a:pPr marL="0" indent="0" algn="just">
              <a:buNone/>
            </a:pPr>
            <a:r>
              <a:rPr lang="el-GR" sz="2400" b="0" i="0" u="none" strike="noStrike" baseline="0" dirty="0">
                <a:solidFill>
                  <a:srgbClr val="211D1E"/>
                </a:solidFill>
                <a:latin typeface="Calibri" panose="020F0502020204030204" pitchFamily="34" charset="0"/>
              </a:rPr>
              <a:t>Επιπλέον, η βαθυμετρία και η παράκτια μορφολογία, όπως επίσης και οι τυχόν αλληλεπιδράσεις με άλλα θαλάσσια ρεύματα επηρεάζουν τόσο την κατεύθυνση όσο και την ταχύτητα («δύναμη») ενός ρεύματος. </a:t>
            </a:r>
            <a:endParaRPr lang="en-US" sz="2400" dirty="0"/>
          </a:p>
        </p:txBody>
      </p:sp>
    </p:spTree>
    <p:extLst>
      <p:ext uri="{BB962C8B-B14F-4D97-AF65-F5344CB8AC3E}">
        <p14:creationId xmlns:p14="http://schemas.microsoft.com/office/powerpoint/2010/main" val="114573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6FED7F-13D8-4B92-86A3-BE91718F24C5}"/>
              </a:ext>
            </a:extLst>
          </p:cNvPr>
          <p:cNvPicPr>
            <a:picLocks noChangeAspect="1"/>
          </p:cNvPicPr>
          <p:nvPr/>
        </p:nvPicPr>
        <p:blipFill rotWithShape="1">
          <a:blip r:embed="rId2"/>
          <a:srcRect l="7504" t="4078" r="4987" b="5381"/>
          <a:stretch/>
        </p:blipFill>
        <p:spPr>
          <a:xfrm>
            <a:off x="6118335" y="1056290"/>
            <a:ext cx="5833241" cy="4508938"/>
          </a:xfrm>
          <a:prstGeom prst="rect">
            <a:avLst/>
          </a:prstGeom>
        </p:spPr>
      </p:pic>
      <p:sp>
        <p:nvSpPr>
          <p:cNvPr id="9" name="TextBox 8">
            <a:extLst>
              <a:ext uri="{FF2B5EF4-FFF2-40B4-BE49-F238E27FC236}">
                <a16:creationId xmlns:a16="http://schemas.microsoft.com/office/drawing/2014/main" id="{D5521157-4593-48A4-8468-60CBB4A14360}"/>
              </a:ext>
            </a:extLst>
          </p:cNvPr>
          <p:cNvSpPr txBox="1"/>
          <p:nvPr/>
        </p:nvSpPr>
        <p:spPr>
          <a:xfrm>
            <a:off x="240424" y="265455"/>
            <a:ext cx="9452597" cy="461665"/>
          </a:xfrm>
          <a:prstGeom prst="rect">
            <a:avLst/>
          </a:prstGeom>
          <a:noFill/>
        </p:spPr>
        <p:txBody>
          <a:bodyPr wrap="square">
            <a:spAutoFit/>
          </a:bodyPr>
          <a:lstStyle/>
          <a:p>
            <a:pPr marL="342900" indent="-342900" algn="just">
              <a:buAutoNum type="arabicParenBoth"/>
            </a:pPr>
            <a:r>
              <a:rPr lang="el-GR" sz="2400" b="1" i="0" u="none" strike="noStrike" baseline="0" dirty="0">
                <a:solidFill>
                  <a:srgbClr val="211D1E"/>
                </a:solidFill>
                <a:latin typeface="Calibri" panose="020F0502020204030204" pitchFamily="34" charset="0"/>
              </a:rPr>
              <a:t> Ομοιογενές στρώμα νερού με κεκλιμένη ελεύθερη επιφάνεια </a:t>
            </a:r>
          </a:p>
        </p:txBody>
      </p:sp>
      <p:sp>
        <p:nvSpPr>
          <p:cNvPr id="11" name="TextBox 10">
            <a:extLst>
              <a:ext uri="{FF2B5EF4-FFF2-40B4-BE49-F238E27FC236}">
                <a16:creationId xmlns:a16="http://schemas.microsoft.com/office/drawing/2014/main" id="{BA8AB591-162C-4D23-90DC-0B2B70ABA17A}"/>
              </a:ext>
            </a:extLst>
          </p:cNvPr>
          <p:cNvSpPr txBox="1"/>
          <p:nvPr/>
        </p:nvSpPr>
        <p:spPr>
          <a:xfrm>
            <a:off x="240424" y="917912"/>
            <a:ext cx="5277507" cy="5940088"/>
          </a:xfrm>
          <a:prstGeom prst="rect">
            <a:avLst/>
          </a:prstGeom>
          <a:noFill/>
        </p:spPr>
        <p:txBody>
          <a:bodyPr wrap="square">
            <a:spAutoFit/>
          </a:bodyPr>
          <a:lstStyle/>
          <a:p>
            <a:pPr algn="just"/>
            <a:r>
              <a:rPr lang="el-GR" sz="1800" b="0" i="0" u="none" strike="noStrike" baseline="0" dirty="0">
                <a:solidFill>
                  <a:srgbClr val="211D1E"/>
                </a:solidFill>
                <a:latin typeface="Calibri" panose="020F0502020204030204" pitchFamily="34" charset="0"/>
              </a:rPr>
              <a:t>Η </a:t>
            </a:r>
            <a:r>
              <a:rPr lang="el-GR" sz="2000" b="0" i="0" u="none" strike="noStrike" baseline="0" dirty="0">
                <a:solidFill>
                  <a:srgbClr val="211D1E"/>
                </a:solidFill>
                <a:latin typeface="Calibri" panose="020F0502020204030204" pitchFamily="34" charset="0"/>
              </a:rPr>
              <a:t>διαφορά πίεσης (</a:t>
            </a:r>
            <a:r>
              <a:rPr lang="el-GR" sz="2000" b="0" i="0" u="none" strike="noStrike" baseline="0" dirty="0" err="1">
                <a:solidFill>
                  <a:srgbClr val="211D1E"/>
                </a:solidFill>
                <a:latin typeface="Calibri" panose="020F0502020204030204" pitchFamily="34" charset="0"/>
              </a:rPr>
              <a:t>δp</a:t>
            </a:r>
            <a:r>
              <a:rPr lang="el-GR" sz="2000" b="0" i="0" u="none" strike="noStrike" baseline="0" dirty="0">
                <a:solidFill>
                  <a:srgbClr val="211D1E"/>
                </a:solidFill>
                <a:latin typeface="Calibri" panose="020F0502020204030204" pitchFamily="34" charset="0"/>
              </a:rPr>
              <a:t>) ισούται με (</a:t>
            </a:r>
            <a:r>
              <a:rPr lang="el-GR" sz="2000" b="0" i="1" u="none" strike="noStrike" baseline="0" dirty="0" err="1">
                <a:solidFill>
                  <a:srgbClr val="211D1E"/>
                </a:solidFill>
                <a:latin typeface="Calibri" panose="020F0502020204030204" pitchFamily="34" charset="0"/>
              </a:rPr>
              <a:t>δp</a:t>
            </a:r>
            <a:r>
              <a:rPr lang="el-GR" sz="2000" b="0" i="1"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g · ρ · </a:t>
            </a:r>
            <a:r>
              <a:rPr lang="el-GR" sz="2000" b="0" i="1" u="none" strike="noStrike" baseline="0" dirty="0" err="1">
                <a:solidFill>
                  <a:srgbClr val="211D1E"/>
                </a:solidFill>
                <a:latin typeface="Calibri" panose="020F0502020204030204" pitchFamily="34" charset="0"/>
              </a:rPr>
              <a:t>δz</a:t>
            </a:r>
            <a:r>
              <a:rPr lang="el-GR" sz="2000" b="0" i="0" u="none" strike="noStrike" baseline="0" dirty="0">
                <a:solidFill>
                  <a:srgbClr val="211D1E"/>
                </a:solidFill>
                <a:latin typeface="Calibri" panose="020F0502020204030204" pitchFamily="34" charset="0"/>
              </a:rPr>
              <a:t>) και οι ισοβαρείς επιφάνειες (παράλληλες στην επιφάνεια και ταυτόχρονα παράλληλες ως προς τις ισόπυκνες) σχηματίζουν γωνία (β) σε σχέση με μια οριζόντια γεωδυναμική επιφάνεια σε βάθος (</a:t>
            </a:r>
            <a:r>
              <a:rPr lang="el-GR" sz="2000" b="0" i="1" u="none" strike="noStrike" baseline="0" dirty="0">
                <a:solidFill>
                  <a:srgbClr val="211D1E"/>
                </a:solidFill>
                <a:latin typeface="Calibri" panose="020F0502020204030204" pitchFamily="34" charset="0"/>
              </a:rPr>
              <a:t>z </a:t>
            </a:r>
            <a:r>
              <a:rPr lang="el-GR" sz="2000" b="0" i="0" u="none" strike="noStrike" baseline="0" dirty="0">
                <a:solidFill>
                  <a:srgbClr val="211D1E"/>
                </a:solidFill>
                <a:latin typeface="Calibri" panose="020F0502020204030204" pitchFamily="34" charset="0"/>
              </a:rPr>
              <a:t>= 0) (</a:t>
            </a:r>
            <a:r>
              <a:rPr lang="el-GR" sz="2000" b="0" i="1" u="none" strike="noStrike" baseline="0" dirty="0">
                <a:solidFill>
                  <a:srgbClr val="211D1E"/>
                </a:solidFill>
                <a:latin typeface="Calibri" panose="020F0502020204030204" pitchFamily="34" charset="0"/>
              </a:rPr>
              <a:t>β </a:t>
            </a:r>
            <a:r>
              <a:rPr lang="el-GR" sz="2000" b="0" i="0"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tanβ</a:t>
            </a:r>
            <a:r>
              <a:rPr lang="el-GR" sz="2000" b="0" i="1"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dz</a:t>
            </a:r>
            <a:r>
              <a:rPr lang="el-GR" sz="2000" b="0" i="1"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dn</a:t>
            </a:r>
            <a:r>
              <a:rPr lang="el-GR" sz="2000" b="0" i="0" u="none" strike="noStrike" baseline="0" dirty="0">
                <a:solidFill>
                  <a:srgbClr val="211D1E"/>
                </a:solidFill>
                <a:latin typeface="Calibri" panose="020F0502020204030204" pitchFamily="34" charset="0"/>
              </a:rPr>
              <a:t>), εφαρμόζοντας τη διαφορά πίεσης στη </a:t>
            </a:r>
            <a:r>
              <a:rPr lang="el-GR" sz="2000" b="0" i="0" u="none" strike="noStrike" baseline="0" dirty="0" err="1">
                <a:solidFill>
                  <a:srgbClr val="211D1E"/>
                </a:solidFill>
                <a:latin typeface="Calibri" panose="020F0502020204030204" pitchFamily="34" charset="0"/>
              </a:rPr>
              <a:t>γεωστροφική</a:t>
            </a:r>
            <a:r>
              <a:rPr lang="el-GR" sz="2000" b="0" i="0" u="none" strike="noStrike" baseline="0" dirty="0">
                <a:solidFill>
                  <a:srgbClr val="211D1E"/>
                </a:solidFill>
                <a:latin typeface="Calibri" panose="020F0502020204030204" pitchFamily="34" charset="0"/>
              </a:rPr>
              <a:t> εξίσωση προκύπτει: </a:t>
            </a:r>
          </a:p>
          <a:p>
            <a:pPr algn="ctr"/>
            <a:endParaRPr lang="el-GR" sz="2000" b="1" i="0" u="none" strike="noStrike" baseline="0" dirty="0">
              <a:solidFill>
                <a:srgbClr val="000000"/>
              </a:solidFill>
              <a:latin typeface="Calibri" panose="020F0502020204030204" pitchFamily="34" charset="0"/>
            </a:endParaRPr>
          </a:p>
          <a:p>
            <a:pPr algn="ctr"/>
            <a:r>
              <a:rPr lang="el-GR" sz="2000" b="1" i="0" u="none" strike="noStrike" baseline="0" dirty="0">
                <a:solidFill>
                  <a:srgbClr val="000000"/>
                </a:solidFill>
                <a:latin typeface="Calibri" panose="020F0502020204030204" pitchFamily="34" charset="0"/>
              </a:rPr>
              <a:t>Δ</a:t>
            </a:r>
            <a:r>
              <a:rPr lang="en-US" sz="2000" b="1" i="1" u="none" strike="noStrike" baseline="0" dirty="0">
                <a:solidFill>
                  <a:srgbClr val="000000"/>
                </a:solidFill>
                <a:latin typeface="BZPZSP+Calibri-Italic"/>
              </a:rPr>
              <a:t>p</a:t>
            </a:r>
            <a:r>
              <a:rPr lang="el-GR" sz="2000" b="1" i="1" u="none" strike="noStrike" baseline="0" dirty="0">
                <a:solidFill>
                  <a:srgbClr val="000000"/>
                </a:solidFill>
                <a:latin typeface="BZPZSP+Calibri-Italic"/>
              </a:rPr>
              <a:t>/</a:t>
            </a:r>
            <a:r>
              <a:rPr lang="el-GR" sz="2000" b="1" i="0" u="none" strike="noStrike" baseline="0" dirty="0">
                <a:solidFill>
                  <a:srgbClr val="000000"/>
                </a:solidFill>
                <a:latin typeface="BZPZSP+Calibri-Italic"/>
              </a:rPr>
              <a:t>δ</a:t>
            </a:r>
            <a:r>
              <a:rPr lang="en-US" sz="2000" b="1" i="1" u="none" strike="noStrike" baseline="0" dirty="0">
                <a:solidFill>
                  <a:srgbClr val="000000"/>
                </a:solidFill>
                <a:latin typeface="BZPZSP+Calibri-Italic"/>
              </a:rPr>
              <a:t>x </a:t>
            </a:r>
            <a:r>
              <a:rPr lang="en-US" sz="2000" b="1" i="0" u="none" strike="noStrike" baseline="0" dirty="0">
                <a:solidFill>
                  <a:srgbClr val="000000"/>
                </a:solidFill>
                <a:latin typeface="Calibri" panose="020F0502020204030204" pitchFamily="34" charset="0"/>
              </a:rPr>
              <a:t>= </a:t>
            </a:r>
            <a:r>
              <a:rPr lang="el-GR" sz="2000" b="1" i="0" u="none" strike="noStrike" baseline="0" dirty="0">
                <a:solidFill>
                  <a:srgbClr val="000000"/>
                </a:solidFill>
                <a:latin typeface="Calibri" panose="020F0502020204030204" pitchFamily="34" charset="0"/>
              </a:rPr>
              <a:t>ρ⋅ </a:t>
            </a:r>
            <a:r>
              <a:rPr lang="en-US" sz="2000" b="1" i="1" u="none" strike="noStrike" baseline="0" dirty="0">
                <a:solidFill>
                  <a:srgbClr val="000000"/>
                </a:solidFill>
                <a:latin typeface="BZPZSP+Calibri-Italic"/>
              </a:rPr>
              <a:t>f </a:t>
            </a:r>
            <a:r>
              <a:rPr lang="en-US" sz="2000" b="1" i="0" u="none" strike="noStrike" baseline="0" dirty="0">
                <a:solidFill>
                  <a:srgbClr val="000000"/>
                </a:solidFill>
                <a:latin typeface="BZPZSP+Calibri-Italic"/>
              </a:rPr>
              <a:t>⋅</a:t>
            </a:r>
            <a:r>
              <a:rPr lang="en-US" sz="2000" b="1" i="1" u="none" strike="noStrike" baseline="0" dirty="0">
                <a:solidFill>
                  <a:srgbClr val="000000"/>
                </a:solidFill>
                <a:latin typeface="BZPZSP+Calibri-Italic"/>
              </a:rPr>
              <a:t>V</a:t>
            </a:r>
            <a:r>
              <a:rPr lang="en-US" sz="2000" b="0" i="0" u="none" strike="noStrike" baseline="0" dirty="0">
                <a:solidFill>
                  <a:srgbClr val="211D1E"/>
                </a:solidFill>
                <a:latin typeface="Calibri" panose="020F0502020204030204" pitchFamily="34" charset="0"/>
              </a:rPr>
              <a:t> </a:t>
            </a:r>
          </a:p>
          <a:p>
            <a:pPr algn="just"/>
            <a:endParaRPr lang="el-GR" sz="2000" b="0" i="0" u="none" strike="noStrike" baseline="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και καθώς η διαφορά πίεσης (</a:t>
            </a:r>
            <a:r>
              <a:rPr lang="el-GR" sz="2000" b="0" i="0" u="none" strike="noStrike" baseline="0" dirty="0" err="1">
                <a:solidFill>
                  <a:srgbClr val="211D1E"/>
                </a:solidFill>
                <a:latin typeface="Calibri" panose="020F0502020204030204" pitchFamily="34" charset="0"/>
              </a:rPr>
              <a:t>δp</a:t>
            </a:r>
            <a:r>
              <a:rPr lang="el-GR" sz="2000" b="0" i="0" u="none" strike="noStrike" baseline="0" dirty="0">
                <a:solidFill>
                  <a:srgbClr val="211D1E"/>
                </a:solidFill>
                <a:latin typeface="Calibri" panose="020F0502020204030204" pitchFamily="34" charset="0"/>
              </a:rPr>
              <a:t>) για απόσταση (</a:t>
            </a:r>
            <a:r>
              <a:rPr lang="el-GR" sz="2000" b="0" i="0" u="none" strike="noStrike" baseline="0" dirty="0" err="1">
                <a:solidFill>
                  <a:srgbClr val="211D1E"/>
                </a:solidFill>
                <a:latin typeface="Calibri" panose="020F0502020204030204" pitchFamily="34" charset="0"/>
              </a:rPr>
              <a:t>δx</a:t>
            </a:r>
            <a:r>
              <a:rPr lang="el-GR" sz="2000" b="0" i="0" u="none" strike="noStrike" baseline="0" dirty="0">
                <a:solidFill>
                  <a:srgbClr val="211D1E"/>
                </a:solidFill>
                <a:latin typeface="Calibri" panose="020F0502020204030204" pitchFamily="34" charset="0"/>
              </a:rPr>
              <a:t>) είναι ίση με (g </a:t>
            </a:r>
            <a:r>
              <a:rPr lang="el-GR" sz="2000" b="0" i="1"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ρ </a:t>
            </a:r>
            <a:r>
              <a:rPr lang="el-GR" sz="2000" b="0" i="1" u="none" strike="noStrike" baseline="0" dirty="0">
                <a:solidFill>
                  <a:srgbClr val="211D1E"/>
                </a:solidFill>
                <a:latin typeface="Calibri" panose="020F0502020204030204" pitchFamily="34" charset="0"/>
              </a:rPr>
              <a:t>· </a:t>
            </a:r>
            <a:r>
              <a:rPr lang="el-GR" sz="2000" b="0" i="0" u="none" strike="noStrike" baseline="0" dirty="0" err="1">
                <a:solidFill>
                  <a:srgbClr val="211D1E"/>
                </a:solidFill>
                <a:latin typeface="Calibri" panose="020F0502020204030204" pitchFamily="34" charset="0"/>
              </a:rPr>
              <a:t>δz</a:t>
            </a:r>
            <a:r>
              <a:rPr lang="el-GR" sz="2000" b="0" i="0" u="none" strike="noStrike" baseline="0" dirty="0">
                <a:solidFill>
                  <a:srgbClr val="211D1E"/>
                </a:solidFill>
                <a:latin typeface="Calibri" panose="020F0502020204030204" pitchFamily="34" charset="0"/>
              </a:rPr>
              <a:t>) η </a:t>
            </a:r>
            <a:r>
              <a:rPr lang="el-GR" sz="2000" b="0" i="0" u="none" strike="noStrike" baseline="0" dirty="0" err="1">
                <a:solidFill>
                  <a:srgbClr val="211D1E"/>
                </a:solidFill>
                <a:latin typeface="Calibri" panose="020F0502020204030204" pitchFamily="34" charset="0"/>
              </a:rPr>
              <a:t>εξισωση</a:t>
            </a:r>
            <a:r>
              <a:rPr lang="el-GR" sz="2000" b="0" i="0" u="none" strike="noStrike" baseline="0" dirty="0">
                <a:solidFill>
                  <a:srgbClr val="211D1E"/>
                </a:solidFill>
                <a:latin typeface="Calibri" panose="020F0502020204030204" pitchFamily="34" charset="0"/>
              </a:rPr>
              <a:t> γίνεται: </a:t>
            </a:r>
          </a:p>
          <a:p>
            <a:pPr algn="ctr"/>
            <a:endParaRPr lang="el-GR" sz="2000" b="1" i="0" u="none" strike="noStrike" baseline="0" dirty="0">
              <a:solidFill>
                <a:srgbClr val="000000"/>
              </a:solidFill>
              <a:latin typeface="Calibri" panose="020F0502020204030204" pitchFamily="34" charset="0"/>
            </a:endParaRPr>
          </a:p>
          <a:p>
            <a:pPr algn="ctr"/>
            <a:r>
              <a:rPr lang="el-GR" sz="2000" b="1" i="0" u="none" strike="noStrike" baseline="0" dirty="0">
                <a:solidFill>
                  <a:srgbClr val="000000"/>
                </a:solidFill>
                <a:latin typeface="Calibri" panose="020F0502020204030204" pitchFamily="34" charset="0"/>
              </a:rPr>
              <a:t>δ</a:t>
            </a:r>
            <a:r>
              <a:rPr lang="en-US" sz="2000" b="1" i="1" u="none" strike="noStrike" baseline="0" dirty="0">
                <a:solidFill>
                  <a:srgbClr val="000000"/>
                </a:solidFill>
                <a:latin typeface="BZPZSP+Calibri-Italic"/>
              </a:rPr>
              <a:t>z</a:t>
            </a:r>
            <a:r>
              <a:rPr lang="el-GR" sz="2000" b="1" i="1" u="none" strike="noStrike" baseline="0" dirty="0">
                <a:solidFill>
                  <a:srgbClr val="000000"/>
                </a:solidFill>
                <a:latin typeface="BZPZSP+Calibri-Italic"/>
              </a:rPr>
              <a:t>/</a:t>
            </a:r>
            <a:r>
              <a:rPr lang="el-GR" sz="2000" b="1" i="0" u="none" strike="noStrike" baseline="0" dirty="0">
                <a:solidFill>
                  <a:srgbClr val="000000"/>
                </a:solidFill>
                <a:latin typeface="BZPZSP+Calibri-Italic"/>
              </a:rPr>
              <a:t>δ</a:t>
            </a:r>
            <a:r>
              <a:rPr lang="en-US" sz="2000" b="1" i="1" u="none" strike="noStrike" baseline="0" dirty="0">
                <a:solidFill>
                  <a:srgbClr val="000000"/>
                </a:solidFill>
                <a:latin typeface="BZPZSP+Calibri-Italic"/>
              </a:rPr>
              <a:t>x </a:t>
            </a:r>
            <a:r>
              <a:rPr lang="en-US" sz="2000" b="1" i="0" u="none" strike="noStrike" baseline="0" dirty="0">
                <a:solidFill>
                  <a:srgbClr val="000000"/>
                </a:solidFill>
                <a:latin typeface="Calibri" panose="020F0502020204030204" pitchFamily="34" charset="0"/>
              </a:rPr>
              <a:t>= </a:t>
            </a:r>
            <a:r>
              <a:rPr lang="en-US" sz="2000" b="1" i="1" u="none" strike="noStrike" baseline="0" dirty="0">
                <a:solidFill>
                  <a:srgbClr val="000000"/>
                </a:solidFill>
                <a:latin typeface="BZPZSP+Calibri-Italic"/>
              </a:rPr>
              <a:t>f </a:t>
            </a:r>
            <a:r>
              <a:rPr lang="en-US" sz="2000" b="1" i="0" u="none" strike="noStrike" baseline="0" dirty="0">
                <a:solidFill>
                  <a:srgbClr val="000000"/>
                </a:solidFill>
                <a:latin typeface="BZPZSP+Calibri-Italic"/>
              </a:rPr>
              <a:t>⋅</a:t>
            </a:r>
            <a:r>
              <a:rPr lang="en-US" sz="2000" b="1" i="1" u="none" strike="noStrike" baseline="0" dirty="0">
                <a:solidFill>
                  <a:srgbClr val="000000"/>
                </a:solidFill>
                <a:latin typeface="BZPZSP+Calibri-Italic"/>
              </a:rPr>
              <a:t>V g </a:t>
            </a:r>
            <a:r>
              <a:rPr lang="en-US" sz="2000" b="1" i="0" u="none" strike="noStrike" baseline="0" dirty="0">
                <a:solidFill>
                  <a:srgbClr val="000000"/>
                </a:solidFill>
                <a:latin typeface="Calibri" panose="020F0502020204030204" pitchFamily="34" charset="0"/>
              </a:rPr>
              <a:t>= </a:t>
            </a:r>
            <a:r>
              <a:rPr lang="en-US" sz="2000" b="1" i="1" u="none" strike="noStrike" baseline="0" dirty="0">
                <a:solidFill>
                  <a:srgbClr val="000000"/>
                </a:solidFill>
                <a:latin typeface="BZPZSP+Calibri-Italic"/>
              </a:rPr>
              <a:t>tan</a:t>
            </a:r>
            <a:r>
              <a:rPr lang="el-GR" sz="2000" b="1" i="0" u="none" strike="noStrike" baseline="0" dirty="0">
                <a:solidFill>
                  <a:srgbClr val="000000"/>
                </a:solidFill>
                <a:latin typeface="BZPZSP+Calibri-Italic"/>
              </a:rPr>
              <a:t>β</a:t>
            </a:r>
            <a:r>
              <a:rPr lang="el-GR" sz="2000" b="1" i="0" u="none" strike="noStrike" baseline="0" dirty="0">
                <a:solidFill>
                  <a:srgbClr val="211D1E"/>
                </a:solidFill>
                <a:latin typeface="Calibri" panose="020F0502020204030204" pitchFamily="34" charset="0"/>
              </a:rPr>
              <a:t> </a:t>
            </a:r>
          </a:p>
          <a:p>
            <a:pPr algn="just"/>
            <a:endParaRPr lang="el-GR" sz="2000" b="0" i="0" u="none" strike="noStrike" baseline="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Η </a:t>
            </a:r>
            <a:r>
              <a:rPr lang="el-GR" sz="2000" b="0" i="0" u="none" strike="noStrike" baseline="0" dirty="0" err="1">
                <a:solidFill>
                  <a:srgbClr val="211D1E"/>
                </a:solidFill>
                <a:latin typeface="Calibri" panose="020F0502020204030204" pitchFamily="34" charset="0"/>
              </a:rPr>
              <a:t>γεωστροφική</a:t>
            </a:r>
            <a:r>
              <a:rPr lang="el-GR" sz="2000" b="0" i="0" u="none" strike="noStrike" baseline="0" dirty="0">
                <a:solidFill>
                  <a:srgbClr val="211D1E"/>
                </a:solidFill>
                <a:latin typeface="Calibri" panose="020F0502020204030204" pitchFamily="34" charset="0"/>
              </a:rPr>
              <a:t> ταχύτητα ροής (V), η οποία είναι ανεξάρτητη από το βάθος ονομάζεται </a:t>
            </a:r>
            <a:r>
              <a:rPr lang="el-GR" sz="2000" b="1" i="0" u="none" strike="noStrike" baseline="0" dirty="0" err="1">
                <a:solidFill>
                  <a:srgbClr val="211D1E"/>
                </a:solidFill>
                <a:latin typeface="Calibri" panose="020F0502020204030204" pitchFamily="34" charset="0"/>
              </a:rPr>
              <a:t>βαροτροπική</a:t>
            </a:r>
            <a:r>
              <a:rPr lang="el-GR" sz="2000" b="1" i="0" u="none" strike="noStrike" baseline="0" dirty="0">
                <a:solidFill>
                  <a:srgbClr val="211D1E"/>
                </a:solidFill>
                <a:latin typeface="Calibri" panose="020F0502020204030204" pitchFamily="34" charset="0"/>
              </a:rPr>
              <a:t> ροή</a:t>
            </a:r>
            <a:r>
              <a:rPr lang="el-GR" sz="1800" b="0" i="0" u="none" strike="noStrike" baseline="0" dirty="0">
                <a:solidFill>
                  <a:srgbClr val="211D1E"/>
                </a:solidFill>
                <a:latin typeface="Calibri" panose="020F0502020204030204" pitchFamily="34" charset="0"/>
              </a:rPr>
              <a:t>. </a:t>
            </a:r>
            <a:endParaRPr lang="en-US" dirty="0"/>
          </a:p>
        </p:txBody>
      </p:sp>
    </p:spTree>
    <p:extLst>
      <p:ext uri="{BB962C8B-B14F-4D97-AF65-F5344CB8AC3E}">
        <p14:creationId xmlns:p14="http://schemas.microsoft.com/office/powerpoint/2010/main" val="248323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A8EF-63C7-467F-B079-2076CC877A9C}"/>
              </a:ext>
            </a:extLst>
          </p:cNvPr>
          <p:cNvSpPr>
            <a:spLocks noGrp="1"/>
          </p:cNvSpPr>
          <p:nvPr>
            <p:ph type="title"/>
          </p:nvPr>
        </p:nvSpPr>
        <p:spPr>
          <a:xfrm>
            <a:off x="409902" y="448576"/>
            <a:ext cx="10972799" cy="4225024"/>
          </a:xfrm>
        </p:spPr>
        <p:txBody>
          <a:bodyPr>
            <a:normAutofit fontScale="90000"/>
          </a:bodyPr>
          <a:lstStyle/>
          <a:p>
            <a:br>
              <a:rPr lang="en-US" sz="1800" b="0" i="0" u="none" strike="noStrike" baseline="0" dirty="0">
                <a:solidFill>
                  <a:srgbClr val="000000"/>
                </a:solidFill>
                <a:latin typeface="Calibri" panose="020F0502020204030204" pitchFamily="34" charset="0"/>
              </a:rPr>
            </a:br>
            <a:r>
              <a:rPr lang="el-GR" sz="2200" b="1" i="0" u="none" strike="noStrike" baseline="0" dirty="0">
                <a:solidFill>
                  <a:srgbClr val="000000"/>
                </a:solidFill>
                <a:latin typeface="Calibri" panose="020F0502020204030204" pitchFamily="34" charset="0"/>
              </a:rPr>
              <a:t>(</a:t>
            </a:r>
            <a:r>
              <a:rPr lang="el-GR" sz="2400" b="1" i="0" u="none" strike="noStrike" baseline="0" dirty="0">
                <a:solidFill>
                  <a:srgbClr val="000000"/>
                </a:solidFill>
                <a:latin typeface="Calibri" panose="020F0502020204030204" pitchFamily="34" charset="0"/>
              </a:rPr>
              <a:t>2)</a:t>
            </a:r>
            <a:r>
              <a:rPr lang="el-GR" sz="2400" b="0" i="0" u="none" strike="noStrike" baseline="0" dirty="0">
                <a:solidFill>
                  <a:srgbClr val="000000"/>
                </a:solidFill>
                <a:latin typeface="Calibri" panose="020F0502020204030204" pitchFamily="34" charset="0"/>
              </a:rPr>
              <a:t> </a:t>
            </a:r>
            <a:r>
              <a:rPr lang="el-GR" sz="2400" b="1" i="0" u="none" strike="noStrike" baseline="0" dirty="0">
                <a:solidFill>
                  <a:srgbClr val="211D1E"/>
                </a:solidFill>
                <a:latin typeface="Calibri" panose="020F0502020204030204" pitchFamily="34" charset="0"/>
              </a:rPr>
              <a:t>Μη ομοιογενές στρώμα νερού </a:t>
            </a:r>
            <a:br>
              <a:rPr lang="el-GR" sz="2200" b="0" i="0" u="none" strike="noStrike" baseline="0" dirty="0">
                <a:solidFill>
                  <a:srgbClr val="211D1E"/>
                </a:solidFill>
                <a:latin typeface="Calibri" panose="020F0502020204030204" pitchFamily="34" charset="0"/>
              </a:rPr>
            </a:br>
            <a:br>
              <a:rPr lang="el-GR" sz="2200" b="0" i="0" u="none" strike="noStrike" baseline="0" dirty="0">
                <a:solidFill>
                  <a:srgbClr val="211D1E"/>
                </a:solidFill>
                <a:latin typeface="Calibri" panose="020F0502020204030204" pitchFamily="34" charset="0"/>
              </a:rPr>
            </a:br>
            <a:r>
              <a:rPr lang="el-GR" sz="2200" b="0" i="0" u="none" strike="noStrike" baseline="0" dirty="0">
                <a:solidFill>
                  <a:srgbClr val="211D1E"/>
                </a:solidFill>
                <a:latin typeface="Calibri" panose="020F0502020204030204" pitchFamily="34" charset="0"/>
              </a:rPr>
              <a:t>Στον ωκεανό, η δυνητική πυκνότητα (</a:t>
            </a:r>
            <a:r>
              <a:rPr lang="el-GR" sz="2200" b="0" i="0" u="none" strike="noStrike" baseline="0" dirty="0" err="1">
                <a:solidFill>
                  <a:srgbClr val="211D1E"/>
                </a:solidFill>
                <a:latin typeface="Calibri" panose="020F0502020204030204" pitchFamily="34" charset="0"/>
              </a:rPr>
              <a:t>σ</a:t>
            </a:r>
            <a:r>
              <a:rPr lang="el-GR" sz="2200" b="0" i="0" u="none" strike="noStrike" baseline="-25000" dirty="0" err="1">
                <a:solidFill>
                  <a:srgbClr val="211D1E"/>
                </a:solidFill>
                <a:latin typeface="Calibri" panose="020F0502020204030204" pitchFamily="34" charset="0"/>
              </a:rPr>
              <a:t>Θ</a:t>
            </a:r>
            <a:r>
              <a:rPr lang="el-GR" sz="2200" b="0" i="0" u="none" strike="noStrike" baseline="0" dirty="0">
                <a:solidFill>
                  <a:srgbClr val="211D1E"/>
                </a:solidFill>
                <a:latin typeface="Calibri" panose="020F0502020204030204" pitchFamily="34" charset="0"/>
              </a:rPr>
              <a:t>) δεν παραμένει σταθερή με το βάθος επομένως και η υδροστατική πίεση (p) αλλάζει μαζί με την πυκνότητα, με αποτέλεσμα να αναπτύσσονται </a:t>
            </a:r>
            <a:r>
              <a:rPr lang="el-GR" sz="2200" b="0" i="0" u="none" strike="noStrike" baseline="0" dirty="0" err="1">
                <a:solidFill>
                  <a:srgbClr val="211D1E"/>
                </a:solidFill>
                <a:latin typeface="Calibri" panose="020F0502020204030204" pitchFamily="34" charset="0"/>
              </a:rPr>
              <a:t>βαροκλινείς</a:t>
            </a:r>
            <a:r>
              <a:rPr lang="el-GR" sz="2200" b="0" i="0" u="none" strike="noStrike" baseline="0" dirty="0">
                <a:solidFill>
                  <a:srgbClr val="211D1E"/>
                </a:solidFill>
                <a:latin typeface="Calibri" panose="020F0502020204030204" pitchFamily="34" charset="0"/>
              </a:rPr>
              <a:t> συνθήκες. </a:t>
            </a:r>
            <a:br>
              <a:rPr lang="el-GR" sz="2200" b="0" i="0" u="none" strike="noStrike" baseline="0" dirty="0">
                <a:solidFill>
                  <a:srgbClr val="211D1E"/>
                </a:solidFill>
                <a:latin typeface="Calibri" panose="020F0502020204030204" pitchFamily="34" charset="0"/>
              </a:rPr>
            </a:br>
            <a:r>
              <a:rPr lang="el-GR" sz="2200" b="0" i="0" u="none" strike="noStrike" baseline="0" dirty="0">
                <a:solidFill>
                  <a:srgbClr val="211D1E"/>
                </a:solidFill>
                <a:latin typeface="Calibri" panose="020F0502020204030204" pitchFamily="34" charset="0"/>
              </a:rPr>
              <a:t>Ωστόσο, αν εξεταστεί κάθε ισοβαρή επιφάνεια ξεχωριστά εξακολουθεί να ισχύει η εξίσωση </a:t>
            </a:r>
            <a:br>
              <a:rPr lang="el-GR" sz="2200" b="0" i="0" u="none" strike="noStrike" baseline="0" dirty="0">
                <a:solidFill>
                  <a:srgbClr val="211D1E"/>
                </a:solidFill>
                <a:latin typeface="Calibri" panose="020F0502020204030204" pitchFamily="34" charset="0"/>
              </a:rPr>
            </a:br>
            <a:br>
              <a:rPr lang="en-US" sz="1800" b="0" i="0" u="none" strike="noStrike" baseline="0" dirty="0">
                <a:solidFill>
                  <a:srgbClr val="000000"/>
                </a:solidFill>
                <a:latin typeface="BZPZSP+Symbol"/>
              </a:rPr>
            </a:br>
            <a:r>
              <a:rPr lang="el-GR" sz="2200" b="1" i="0" u="none" strike="noStrike" baseline="0" dirty="0">
                <a:latin typeface="BZPZSP+Symbol"/>
              </a:rPr>
              <a:t>δ</a:t>
            </a:r>
            <a:r>
              <a:rPr lang="en-US" sz="2200" b="1" i="1" u="none" strike="noStrike" baseline="0" dirty="0">
                <a:latin typeface="BZPZSP+Calibri-Italic"/>
              </a:rPr>
              <a:t>z</a:t>
            </a:r>
            <a:r>
              <a:rPr lang="el-GR" sz="2200" b="1" i="1" u="none" strike="noStrike" baseline="0" dirty="0">
                <a:latin typeface="BZPZSP+Calibri-Italic"/>
              </a:rPr>
              <a:t>/</a:t>
            </a:r>
            <a:r>
              <a:rPr lang="el-GR" sz="2200" b="1" i="0" u="none" strike="noStrike" baseline="0" dirty="0">
                <a:latin typeface="BZPZSP+Calibri-Italic"/>
              </a:rPr>
              <a:t>δ</a:t>
            </a:r>
            <a:r>
              <a:rPr lang="en-US" sz="2200" b="1" i="1" u="none" strike="noStrike" baseline="0" dirty="0">
                <a:latin typeface="BZPZSP+Calibri-Italic"/>
              </a:rPr>
              <a:t>x </a:t>
            </a:r>
            <a:r>
              <a:rPr lang="en-US" sz="2200" b="1" i="0" u="none" strike="noStrike" baseline="0" dirty="0">
                <a:latin typeface="BZPZSP+Calibri-Italic"/>
              </a:rPr>
              <a:t>= </a:t>
            </a:r>
            <a:r>
              <a:rPr lang="en-US" sz="2200" b="1" i="1" u="none" strike="noStrike" baseline="0" dirty="0">
                <a:latin typeface="BZPZSP+Calibri-Italic"/>
              </a:rPr>
              <a:t>f </a:t>
            </a:r>
            <a:r>
              <a:rPr lang="en-US" sz="2200" b="1" i="0" u="none" strike="noStrike" baseline="0" dirty="0">
                <a:latin typeface="BZPZSP+Calibri-Italic"/>
              </a:rPr>
              <a:t>⋅</a:t>
            </a:r>
            <a:r>
              <a:rPr lang="en-US" sz="2200" b="1" i="1" u="none" strike="noStrike" baseline="0" dirty="0">
                <a:latin typeface="BZPZSP+Calibri-Italic"/>
              </a:rPr>
              <a:t>V g </a:t>
            </a:r>
            <a:r>
              <a:rPr lang="en-US" sz="2200" b="1" i="0" u="none" strike="noStrike" baseline="0" dirty="0">
                <a:latin typeface="BZPZSP+Calibri-Italic"/>
              </a:rPr>
              <a:t>= </a:t>
            </a:r>
            <a:r>
              <a:rPr lang="en-US" sz="2200" b="1" i="1" u="none" strike="noStrike" baseline="0" dirty="0">
                <a:latin typeface="BZPZSP+Calibri-Italic"/>
              </a:rPr>
              <a:t>tan</a:t>
            </a:r>
            <a:r>
              <a:rPr lang="el-GR" sz="2200" b="1" i="0" u="none" strike="noStrike" baseline="0" dirty="0">
                <a:latin typeface="BZPZSP+Calibri-Italic"/>
              </a:rPr>
              <a:t>β </a:t>
            </a:r>
            <a:br>
              <a:rPr lang="el-GR" sz="2200" b="1" i="0" u="none" strike="noStrike" baseline="0" dirty="0">
                <a:latin typeface="BZPZSP+Calibri-Italic"/>
              </a:rPr>
            </a:br>
            <a:br>
              <a:rPr lang="el-GR" sz="2200" b="0" i="0" u="none" strike="noStrike" baseline="0" dirty="0">
                <a:solidFill>
                  <a:srgbClr val="211D1E"/>
                </a:solidFill>
                <a:latin typeface="Calibri" panose="020F0502020204030204" pitchFamily="34" charset="0"/>
              </a:rPr>
            </a:br>
            <a:r>
              <a:rPr lang="el-GR" sz="2200" b="0" i="0" u="none" strike="noStrike" baseline="0" dirty="0">
                <a:solidFill>
                  <a:srgbClr val="211D1E"/>
                </a:solidFill>
                <a:latin typeface="Calibri" panose="020F0502020204030204" pitchFamily="34" charset="0"/>
              </a:rPr>
              <a:t>όμως από ισοβαρή σε ισοβαρής αλλάζει η κλίση (</a:t>
            </a:r>
            <a:r>
              <a:rPr lang="el-GR" sz="2200" b="0" i="0" u="none" strike="noStrike" baseline="0" dirty="0" err="1">
                <a:solidFill>
                  <a:srgbClr val="211D1E"/>
                </a:solidFill>
                <a:latin typeface="Calibri" panose="020F0502020204030204" pitchFamily="34" charset="0"/>
              </a:rPr>
              <a:t>tanβ</a:t>
            </a:r>
            <a:r>
              <a:rPr lang="el-GR" sz="2200" b="0" i="0" u="none" strike="noStrike" baseline="0" dirty="0">
                <a:solidFill>
                  <a:srgbClr val="211D1E"/>
                </a:solidFill>
                <a:latin typeface="Calibri" panose="020F0502020204030204" pitchFamily="34" charset="0"/>
              </a:rPr>
              <a:t>), δηλαδή (β = β(z)) και ως εκ τούτου αλλάζει αναλόγως και η </a:t>
            </a:r>
            <a:r>
              <a:rPr lang="el-GR" sz="2200" b="0" i="0" u="none" strike="noStrike" baseline="0" dirty="0" err="1">
                <a:solidFill>
                  <a:srgbClr val="211D1E"/>
                </a:solidFill>
                <a:latin typeface="Calibri" panose="020F0502020204030204" pitchFamily="34" charset="0"/>
              </a:rPr>
              <a:t>γεωστροφική</a:t>
            </a:r>
            <a:r>
              <a:rPr lang="el-GR" sz="2200" b="0" i="0" u="none" strike="noStrike" baseline="0" dirty="0">
                <a:solidFill>
                  <a:srgbClr val="211D1E"/>
                </a:solidFill>
                <a:latin typeface="Calibri" panose="020F0502020204030204" pitchFamily="34" charset="0"/>
              </a:rPr>
              <a:t> ταχύτητα (V = V(z)) με το </a:t>
            </a:r>
            <a:r>
              <a:rPr lang="el-GR" sz="2200" dirty="0">
                <a:solidFill>
                  <a:srgbClr val="211D1E"/>
                </a:solidFill>
                <a:latin typeface="Calibri" panose="020F0502020204030204" pitchFamily="34" charset="0"/>
              </a:rPr>
              <a:t>βάθος.</a:t>
            </a:r>
            <a:br>
              <a:rPr lang="el-GR" sz="2200" dirty="0">
                <a:solidFill>
                  <a:srgbClr val="211D1E"/>
                </a:solidFill>
                <a:latin typeface="Calibri" panose="020F0502020204030204" pitchFamily="34" charset="0"/>
              </a:rPr>
            </a:br>
            <a:br>
              <a:rPr lang="el-GR" sz="2200" dirty="0">
                <a:solidFill>
                  <a:srgbClr val="211D1E"/>
                </a:solidFill>
                <a:latin typeface="Calibri" panose="020F0502020204030204" pitchFamily="34" charset="0"/>
              </a:rPr>
            </a:br>
            <a:r>
              <a:rPr lang="el-GR" sz="2200" dirty="0">
                <a:solidFill>
                  <a:srgbClr val="211D1E"/>
                </a:solidFill>
                <a:latin typeface="Calibri" panose="020F0502020204030204" pitchFamily="34" charset="0"/>
              </a:rPr>
              <a:t> Έτσι διαμορφώνεται μια ροή που εξαρτάται από το βάθος (∂V / ∂z,) που καλείται </a:t>
            </a:r>
            <a:br>
              <a:rPr lang="el-GR" sz="2200" dirty="0">
                <a:solidFill>
                  <a:srgbClr val="211D1E"/>
                </a:solidFill>
                <a:latin typeface="Calibri" panose="020F0502020204030204" pitchFamily="34" charset="0"/>
              </a:rPr>
            </a:br>
            <a:r>
              <a:rPr lang="el-GR" sz="2200" b="1" dirty="0" err="1">
                <a:solidFill>
                  <a:srgbClr val="211D1E"/>
                </a:solidFill>
                <a:latin typeface="Calibri" panose="020F0502020204030204" pitchFamily="34" charset="0"/>
              </a:rPr>
              <a:t>βαροκλινική</a:t>
            </a:r>
            <a:r>
              <a:rPr lang="el-GR" sz="2200" b="1" dirty="0">
                <a:solidFill>
                  <a:srgbClr val="211D1E"/>
                </a:solidFill>
                <a:latin typeface="Calibri" panose="020F0502020204030204" pitchFamily="34" charset="0"/>
              </a:rPr>
              <a:t> ροή </a:t>
            </a:r>
            <a:r>
              <a:rPr lang="el-GR" sz="2200" dirty="0">
                <a:solidFill>
                  <a:srgbClr val="211D1E"/>
                </a:solidFill>
                <a:latin typeface="Calibri" panose="020F0502020204030204" pitchFamily="34" charset="0"/>
              </a:rPr>
              <a:t>(</a:t>
            </a:r>
            <a:r>
              <a:rPr lang="el-GR" sz="2200" i="1" dirty="0" err="1">
                <a:solidFill>
                  <a:srgbClr val="211D1E"/>
                </a:solidFill>
                <a:latin typeface="Calibri" panose="020F0502020204030204" pitchFamily="34" charset="0"/>
              </a:rPr>
              <a:t>baroclinic</a:t>
            </a:r>
            <a:r>
              <a:rPr lang="el-GR" sz="2200" i="1" dirty="0">
                <a:solidFill>
                  <a:srgbClr val="211D1E"/>
                </a:solidFill>
                <a:latin typeface="Calibri" panose="020F0502020204030204" pitchFamily="34" charset="0"/>
              </a:rPr>
              <a:t> </a:t>
            </a:r>
            <a:r>
              <a:rPr lang="el-GR" sz="2200" i="1" dirty="0" err="1">
                <a:solidFill>
                  <a:srgbClr val="211D1E"/>
                </a:solidFill>
                <a:latin typeface="Calibri" panose="020F0502020204030204" pitchFamily="34" charset="0"/>
              </a:rPr>
              <a:t>flow</a:t>
            </a:r>
            <a:r>
              <a:rPr lang="el-GR" sz="2200" dirty="0">
                <a:solidFill>
                  <a:srgbClr val="211D1E"/>
                </a:solidFill>
                <a:latin typeface="Calibri" panose="020F0502020204030204" pitchFamily="34" charset="0"/>
              </a:rPr>
              <a:t>). </a:t>
            </a:r>
            <a:br>
              <a:rPr lang="el-GR" sz="2200" b="0" i="0" u="none" strike="noStrike" baseline="0" dirty="0">
                <a:solidFill>
                  <a:srgbClr val="211D1E"/>
                </a:solidFill>
                <a:latin typeface="Calibri" panose="020F0502020204030204" pitchFamily="34" charset="0"/>
              </a:rPr>
            </a:br>
            <a:br>
              <a:rPr lang="el-GR" sz="2200" b="0" i="0" u="none" strike="noStrike" baseline="0" dirty="0">
                <a:solidFill>
                  <a:srgbClr val="211D1E"/>
                </a:solidFill>
                <a:latin typeface="Calibri" panose="020F0502020204030204" pitchFamily="34" charset="0"/>
              </a:rPr>
            </a:br>
            <a:endParaRPr lang="en-US" sz="2200" dirty="0"/>
          </a:p>
        </p:txBody>
      </p:sp>
      <p:sp>
        <p:nvSpPr>
          <p:cNvPr id="10" name="TextBox 9">
            <a:extLst>
              <a:ext uri="{FF2B5EF4-FFF2-40B4-BE49-F238E27FC236}">
                <a16:creationId xmlns:a16="http://schemas.microsoft.com/office/drawing/2014/main" id="{200C8BED-8F4D-4993-8367-A24302167CC8}"/>
              </a:ext>
            </a:extLst>
          </p:cNvPr>
          <p:cNvSpPr txBox="1"/>
          <p:nvPr/>
        </p:nvSpPr>
        <p:spPr>
          <a:xfrm>
            <a:off x="409902" y="4326308"/>
            <a:ext cx="10352688" cy="1631216"/>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1" i="0" u="none" strike="noStrike" baseline="0" dirty="0">
                <a:solidFill>
                  <a:srgbClr val="211D1E"/>
                </a:solidFill>
                <a:latin typeface="Calibri" panose="020F0502020204030204" pitchFamily="34" charset="0"/>
              </a:rPr>
              <a:t>(α)</a:t>
            </a:r>
            <a:r>
              <a:rPr lang="el-GR" sz="2000" b="0" i="0" u="none" strike="noStrike" baseline="0" dirty="0">
                <a:solidFill>
                  <a:srgbClr val="211D1E"/>
                </a:solidFill>
                <a:latin typeface="Calibri" panose="020F0502020204030204" pitchFamily="34" charset="0"/>
              </a:rPr>
              <a:t> δυο επάλληλων ομοιογενών στρωμάτων που χωρίζονται από κεκλιμένη </a:t>
            </a:r>
            <a:r>
              <a:rPr lang="el-GR" sz="2000" b="0" i="0" u="none" strike="noStrike" baseline="0" dirty="0" err="1">
                <a:solidFill>
                  <a:srgbClr val="211D1E"/>
                </a:solidFill>
                <a:latin typeface="Calibri" panose="020F0502020204030204" pitchFamily="34" charset="0"/>
              </a:rPr>
              <a:t>διεπιφάνεια</a:t>
            </a:r>
            <a:r>
              <a:rPr lang="el-GR" sz="2000" b="0" i="0" u="none" strike="noStrike" baseline="0" dirty="0">
                <a:solidFill>
                  <a:srgbClr val="211D1E"/>
                </a:solidFill>
                <a:latin typeface="Calibri" panose="020F0502020204030204" pitchFamily="34" charset="0"/>
              </a:rPr>
              <a:t> και </a:t>
            </a:r>
          </a:p>
          <a:p>
            <a:pPr algn="just"/>
            <a:endParaRPr lang="el-GR" sz="2000" dirty="0">
              <a:solidFill>
                <a:srgbClr val="211D1E"/>
              </a:solidFill>
              <a:latin typeface="Calibri" panose="020F0502020204030204" pitchFamily="34" charset="0"/>
            </a:endParaRPr>
          </a:p>
          <a:p>
            <a:pPr algn="just"/>
            <a:r>
              <a:rPr lang="el-GR" sz="2000" b="1" i="0" u="none" strike="noStrike" baseline="0" dirty="0">
                <a:solidFill>
                  <a:srgbClr val="211D1E"/>
                </a:solidFill>
                <a:latin typeface="Calibri" panose="020F0502020204030204" pitchFamily="34" charset="0"/>
              </a:rPr>
              <a:t>(β) </a:t>
            </a:r>
            <a:r>
              <a:rPr lang="el-GR" sz="2000" b="0" i="0" u="none" strike="noStrike" baseline="0" dirty="0">
                <a:solidFill>
                  <a:srgbClr val="211D1E"/>
                </a:solidFill>
                <a:latin typeface="Calibri" panose="020F0502020204030204" pitchFamily="34" charset="0"/>
              </a:rPr>
              <a:t>ενός συνεχώς </a:t>
            </a:r>
            <a:r>
              <a:rPr lang="el-GR" sz="2000" b="0" i="0" u="none" strike="noStrike" baseline="0" dirty="0" err="1">
                <a:solidFill>
                  <a:srgbClr val="211D1E"/>
                </a:solidFill>
                <a:latin typeface="Calibri" panose="020F0502020204030204" pitchFamily="34" charset="0"/>
              </a:rPr>
              <a:t>στρωματοποιημένου</a:t>
            </a:r>
            <a:r>
              <a:rPr lang="el-GR" sz="2000" b="0" i="0" u="none" strike="noStrike" baseline="0" dirty="0">
                <a:solidFill>
                  <a:srgbClr val="211D1E"/>
                </a:solidFill>
                <a:latin typeface="Calibri" panose="020F0502020204030204" pitchFamily="34" charset="0"/>
              </a:rPr>
              <a:t> και μη ομοιογενούς (πλευρική διαφοροποίηση πυκνότητας) στρώματος. </a:t>
            </a:r>
            <a:endParaRPr lang="en-US" sz="2000" dirty="0"/>
          </a:p>
        </p:txBody>
      </p:sp>
    </p:spTree>
    <p:extLst>
      <p:ext uri="{BB962C8B-B14F-4D97-AF65-F5344CB8AC3E}">
        <p14:creationId xmlns:p14="http://schemas.microsoft.com/office/powerpoint/2010/main" val="59801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B32ECA-8B55-4D41-9C67-4B749F0B5357}"/>
              </a:ext>
            </a:extLst>
          </p:cNvPr>
          <p:cNvPicPr>
            <a:picLocks noChangeAspect="1"/>
          </p:cNvPicPr>
          <p:nvPr/>
        </p:nvPicPr>
        <p:blipFill rotWithShape="1">
          <a:blip r:embed="rId2"/>
          <a:srcRect t="6394" b="11100"/>
          <a:stretch/>
        </p:blipFill>
        <p:spPr>
          <a:xfrm>
            <a:off x="854390" y="972457"/>
            <a:ext cx="9851646" cy="3339620"/>
          </a:xfrm>
          <a:prstGeom prst="rect">
            <a:avLst/>
          </a:prstGeom>
        </p:spPr>
      </p:pic>
      <p:sp>
        <p:nvSpPr>
          <p:cNvPr id="9" name="TextBox 8">
            <a:extLst>
              <a:ext uri="{FF2B5EF4-FFF2-40B4-BE49-F238E27FC236}">
                <a16:creationId xmlns:a16="http://schemas.microsoft.com/office/drawing/2014/main" id="{E78AAC23-3FE5-4B0D-9559-22AA0913F580}"/>
              </a:ext>
            </a:extLst>
          </p:cNvPr>
          <p:cNvSpPr txBox="1"/>
          <p:nvPr/>
        </p:nvSpPr>
        <p:spPr>
          <a:xfrm>
            <a:off x="714511" y="70554"/>
            <a:ext cx="11216232" cy="923330"/>
          </a:xfrm>
          <a:prstGeom prst="rect">
            <a:avLst/>
          </a:prstGeom>
          <a:noFill/>
        </p:spPr>
        <p:txBody>
          <a:bodyPr wrap="square">
            <a:spAutoFit/>
          </a:bodyPr>
          <a:lstStyle/>
          <a:p>
            <a:r>
              <a:rPr lang="el-GR" sz="2200" b="1" i="0" u="none" strike="noStrike" baseline="0" dirty="0">
                <a:solidFill>
                  <a:srgbClr val="002060"/>
                </a:solidFill>
                <a:latin typeface="Calibri" panose="020F0502020204030204" pitchFamily="34" charset="0"/>
              </a:rPr>
              <a:t>Μη ομοιογενές στρώμα νερού </a:t>
            </a:r>
          </a:p>
          <a:p>
            <a:endParaRPr lang="el-GR" sz="1000" dirty="0">
              <a:solidFill>
                <a:srgbClr val="211D1E"/>
              </a:solidFill>
              <a:latin typeface="Calibri" panose="020F0502020204030204" pitchFamily="34" charset="0"/>
            </a:endParaRPr>
          </a:p>
          <a:p>
            <a:r>
              <a:rPr lang="el-GR" sz="2200" b="1" dirty="0">
                <a:solidFill>
                  <a:srgbClr val="211D1E"/>
                </a:solidFill>
                <a:latin typeface="Calibri" panose="020F0502020204030204" pitchFamily="34" charset="0"/>
              </a:rPr>
              <a:t>(α) Δ</a:t>
            </a:r>
            <a:r>
              <a:rPr lang="el-GR" sz="2200" b="1" i="0" u="none" strike="noStrike" baseline="0" dirty="0">
                <a:solidFill>
                  <a:srgbClr val="211D1E"/>
                </a:solidFill>
                <a:latin typeface="Calibri" panose="020F0502020204030204" pitchFamily="34" charset="0"/>
              </a:rPr>
              <a:t>υο επάλληλων ομοιογενών στρωμάτων που χωρίζονται από κεκλιμένη </a:t>
            </a:r>
            <a:r>
              <a:rPr lang="el-GR" sz="2200" b="1" i="0" u="none" strike="noStrike" baseline="0" dirty="0" err="1">
                <a:solidFill>
                  <a:srgbClr val="211D1E"/>
                </a:solidFill>
                <a:latin typeface="Calibri" panose="020F0502020204030204" pitchFamily="34" charset="0"/>
              </a:rPr>
              <a:t>διεπιφάνεια</a:t>
            </a:r>
            <a:r>
              <a:rPr lang="el-GR" sz="2200" b="1" i="0" u="none" strike="noStrike" baseline="0" dirty="0">
                <a:solidFill>
                  <a:srgbClr val="211D1E"/>
                </a:solidFill>
                <a:latin typeface="Calibri" panose="020F0502020204030204" pitchFamily="34" charset="0"/>
              </a:rPr>
              <a:t> </a:t>
            </a:r>
            <a:endParaRPr lang="en-US" sz="2200" dirty="0"/>
          </a:p>
        </p:txBody>
      </p:sp>
      <p:sp>
        <p:nvSpPr>
          <p:cNvPr id="11" name="TextBox 10">
            <a:extLst>
              <a:ext uri="{FF2B5EF4-FFF2-40B4-BE49-F238E27FC236}">
                <a16:creationId xmlns:a16="http://schemas.microsoft.com/office/drawing/2014/main" id="{EB967492-27E0-4F07-85D1-A0B3F5A75590}"/>
              </a:ext>
            </a:extLst>
          </p:cNvPr>
          <p:cNvSpPr txBox="1"/>
          <p:nvPr/>
        </p:nvSpPr>
        <p:spPr>
          <a:xfrm>
            <a:off x="190626" y="4345135"/>
            <a:ext cx="4962196" cy="2339102"/>
          </a:xfrm>
          <a:prstGeom prst="rect">
            <a:avLst/>
          </a:prstGeom>
          <a:noFill/>
        </p:spPr>
        <p:txBody>
          <a:bodyPr wrap="square">
            <a:spAutoFit/>
          </a:bodyPr>
          <a:lstStyle/>
          <a:p>
            <a:pPr marL="400050" indent="-400050" algn="just">
              <a:buAutoNum type="romanLcParenBoth"/>
            </a:pPr>
            <a:r>
              <a:rPr lang="el-GR" sz="1800" b="1" i="0" u="none" strike="noStrike" baseline="0" dirty="0">
                <a:solidFill>
                  <a:srgbClr val="211D1E"/>
                </a:solidFill>
                <a:latin typeface="Calibri" panose="020F0502020204030204" pitchFamily="34" charset="0"/>
              </a:rPr>
              <a:t>Η διαφορά της υδροστατικής πίεσης </a:t>
            </a:r>
            <a:r>
              <a:rPr lang="el-GR" sz="1800" b="0" i="0" u="none" strike="noStrike" baseline="0" dirty="0">
                <a:solidFill>
                  <a:srgbClr val="211D1E"/>
                </a:solidFill>
                <a:latin typeface="Calibri" panose="020F0502020204030204" pitchFamily="34" charset="0"/>
              </a:rPr>
              <a:t>οφείλεται στην παρουσία δυο ομοιογενών στρωμάτων διαφορετικής πυκνότητας των οποίων η </a:t>
            </a:r>
            <a:r>
              <a:rPr lang="el-GR" sz="1800" b="0" i="0" u="none" strike="noStrike" baseline="0" dirty="0" err="1">
                <a:solidFill>
                  <a:srgbClr val="211D1E"/>
                </a:solidFill>
                <a:latin typeface="Calibri" panose="020F0502020204030204" pitchFamily="34" charset="0"/>
              </a:rPr>
              <a:t>διεπιφάνεια</a:t>
            </a:r>
            <a:r>
              <a:rPr lang="el-GR" sz="1800" b="0" i="0" u="none" strike="noStrike" baseline="0" dirty="0">
                <a:solidFill>
                  <a:srgbClr val="211D1E"/>
                </a:solidFill>
                <a:latin typeface="Calibri" panose="020F0502020204030204" pitchFamily="34" charset="0"/>
              </a:rPr>
              <a:t> αποκλίνει από μια θεωρητικά οριζόντια </a:t>
            </a:r>
            <a:r>
              <a:rPr lang="el-GR" sz="1800" b="0" i="0" u="none" strike="noStrike" baseline="0" dirty="0" err="1">
                <a:solidFill>
                  <a:srgbClr val="211D1E"/>
                </a:solidFill>
                <a:latin typeface="Calibri" panose="020F0502020204030204" pitchFamily="34" charset="0"/>
              </a:rPr>
              <a:t>ισοδυναμική</a:t>
            </a:r>
            <a:r>
              <a:rPr lang="el-GR" sz="1800" b="0" i="0" u="none" strike="noStrike" baseline="0" dirty="0">
                <a:solidFill>
                  <a:srgbClr val="211D1E"/>
                </a:solidFill>
                <a:latin typeface="Calibri" panose="020F0502020204030204" pitchFamily="34" charset="0"/>
              </a:rPr>
              <a:t> επιφάνεια κατά γωνία (β) </a:t>
            </a:r>
          </a:p>
          <a:p>
            <a:pPr marL="400050" indent="-400050" algn="just">
              <a:buAutoNum type="romanLcParenBoth"/>
            </a:pPr>
            <a:endParaRPr lang="el-GR" sz="1800" b="0" i="0" u="none" strike="noStrike" baseline="0" dirty="0">
              <a:solidFill>
                <a:srgbClr val="211D1E"/>
              </a:solidFill>
              <a:latin typeface="Calibri" panose="020F0502020204030204" pitchFamily="34" charset="0"/>
            </a:endParaRPr>
          </a:p>
          <a:p>
            <a:pPr algn="ctr"/>
            <a:r>
              <a:rPr lang="en-US" sz="2000" b="1" i="1" u="none" strike="noStrike" baseline="0" dirty="0">
                <a:latin typeface="BZPZSP+Calibri-Italic"/>
              </a:rPr>
              <a:t>V</a:t>
            </a:r>
            <a:r>
              <a:rPr lang="en-US" sz="2000" b="1" i="0" u="none" strike="noStrike" baseline="-25000" dirty="0">
                <a:latin typeface="BZPZSP+Calibri"/>
              </a:rPr>
              <a:t>2</a:t>
            </a:r>
            <a:r>
              <a:rPr lang="en-US" sz="2000" b="1" i="0" u="none" strike="noStrike" baseline="0" dirty="0">
                <a:latin typeface="BZPZSP+Calibri"/>
              </a:rPr>
              <a:t> = </a:t>
            </a:r>
            <a:r>
              <a:rPr lang="en-US" sz="2000" b="1" i="1" u="none" strike="noStrike" baseline="0" dirty="0">
                <a:latin typeface="BZPZSP+Calibri-Italic"/>
              </a:rPr>
              <a:t>g</a:t>
            </a:r>
            <a:r>
              <a:rPr lang="el-GR" sz="2000" b="1" i="0" u="none" strike="noStrike" baseline="0" dirty="0">
                <a:latin typeface="BZPZSP+Calibri"/>
              </a:rPr>
              <a:t> ⋅</a:t>
            </a:r>
            <a:r>
              <a:rPr lang="en-US" sz="2000" b="1" i="1" u="none" strike="noStrike" baseline="0" dirty="0">
                <a:latin typeface="BZPZSP+Calibri-Italic"/>
              </a:rPr>
              <a:t> </a:t>
            </a:r>
            <a:r>
              <a:rPr lang="el-GR" sz="2000" b="1" i="0" u="none" strike="noStrike" baseline="0" dirty="0">
                <a:latin typeface="BZPZSP+Calibri-Italic"/>
              </a:rPr>
              <a:t>ρ</a:t>
            </a:r>
            <a:r>
              <a:rPr lang="el-GR" sz="2000" b="1" i="0" u="none" strike="noStrike" baseline="-25000" dirty="0">
                <a:latin typeface="BZPZSP+Calibri"/>
              </a:rPr>
              <a:t>2</a:t>
            </a:r>
            <a:r>
              <a:rPr lang="el-GR" sz="2000" b="1" i="0" u="none" strike="noStrike" baseline="0" dirty="0">
                <a:latin typeface="BZPZSP+Calibri"/>
              </a:rPr>
              <a:t> ⋅ </a:t>
            </a:r>
            <a:r>
              <a:rPr lang="en-US" sz="2000" b="1" i="1" u="none" strike="noStrike" baseline="0" dirty="0">
                <a:latin typeface="BZPZSP+Calibri-Italic"/>
              </a:rPr>
              <a:t>f </a:t>
            </a:r>
            <a:r>
              <a:rPr lang="en-US" sz="2000" b="1" i="0" u="none" strike="noStrike" baseline="0" dirty="0">
                <a:latin typeface="BZPZSP+Calibri-Italic"/>
              </a:rPr>
              <a:t>⋅ </a:t>
            </a:r>
            <a:r>
              <a:rPr lang="el-GR" sz="2000" b="1" i="0" u="none" strike="noStrike" baseline="0" dirty="0">
                <a:latin typeface="BZPZSP+Calibri-Italic"/>
              </a:rPr>
              <a:t>ρ</a:t>
            </a:r>
            <a:r>
              <a:rPr lang="el-GR" sz="2000" b="1" i="0" u="none" strike="noStrike" baseline="-25000" dirty="0">
                <a:latin typeface="BZPZSP+Calibri"/>
              </a:rPr>
              <a:t>2</a:t>
            </a:r>
            <a:r>
              <a:rPr lang="el-GR" sz="2000" b="1" i="0" u="none" strike="noStrike" baseline="0" dirty="0">
                <a:latin typeface="BZPZSP+Calibri"/>
              </a:rPr>
              <a:t> − ρ</a:t>
            </a:r>
            <a:r>
              <a:rPr lang="el-GR" sz="2000" b="1" i="0" u="none" strike="noStrike" baseline="-25000" dirty="0">
                <a:latin typeface="BZPZSP+Calibri"/>
              </a:rPr>
              <a:t>1</a:t>
            </a:r>
            <a:r>
              <a:rPr lang="el-GR" sz="2000" b="1" i="0" u="none" strike="noStrike" baseline="0" dirty="0">
                <a:latin typeface="BZPZSP+Calibri"/>
              </a:rPr>
              <a:t> ( )⋅ ϑ</a:t>
            </a:r>
            <a:r>
              <a:rPr lang="en-US" sz="2000" b="1" i="1" u="none" strike="noStrike" baseline="0" dirty="0">
                <a:latin typeface="BZPZSP+Calibri-Italic"/>
              </a:rPr>
              <a:t>z</a:t>
            </a:r>
            <a:r>
              <a:rPr lang="el-GR" sz="2000" b="1" i="1" u="none" strike="noStrike" baseline="0" dirty="0">
                <a:latin typeface="BZPZSP+Calibri-Italic"/>
              </a:rPr>
              <a:t>/</a:t>
            </a:r>
            <a:r>
              <a:rPr lang="el-GR" sz="2000" b="1" i="0" u="none" strike="noStrike" baseline="0" dirty="0">
                <a:latin typeface="BZPZSP+Calibri-Italic"/>
              </a:rPr>
              <a:t>ϑ</a:t>
            </a:r>
            <a:r>
              <a:rPr lang="en-US" sz="2000" b="1" i="1" u="none" strike="noStrike" baseline="0" dirty="0">
                <a:latin typeface="BZPZSP+Calibri-Italic"/>
              </a:rPr>
              <a:t>x</a:t>
            </a:r>
            <a:r>
              <a:rPr lang="en-US" sz="1800" b="0" i="1" u="none" strike="noStrike" baseline="0" dirty="0">
                <a:latin typeface="BZPZSP+Calibri-Italic"/>
              </a:rPr>
              <a:t> </a:t>
            </a:r>
            <a:endParaRPr lang="en-US" dirty="0"/>
          </a:p>
        </p:txBody>
      </p:sp>
      <p:sp>
        <p:nvSpPr>
          <p:cNvPr id="13" name="TextBox 12">
            <a:extLst>
              <a:ext uri="{FF2B5EF4-FFF2-40B4-BE49-F238E27FC236}">
                <a16:creationId xmlns:a16="http://schemas.microsoft.com/office/drawing/2014/main" id="{AAFDC628-2648-42C2-950C-985F63CD1EB3}"/>
              </a:ext>
            </a:extLst>
          </p:cNvPr>
          <p:cNvSpPr txBox="1"/>
          <p:nvPr/>
        </p:nvSpPr>
        <p:spPr>
          <a:xfrm>
            <a:off x="5653251" y="4258252"/>
            <a:ext cx="6093372" cy="2646878"/>
          </a:xfrm>
          <a:prstGeom prst="rect">
            <a:avLst/>
          </a:prstGeom>
          <a:noFill/>
        </p:spPr>
        <p:txBody>
          <a:bodyPr wrap="square">
            <a:spAutoFit/>
          </a:bodyPr>
          <a:lstStyle/>
          <a:p>
            <a:pPr algn="just"/>
            <a:r>
              <a:rPr lang="el-GR" sz="1800" b="1" i="0" u="none" strike="noStrike" baseline="0" dirty="0">
                <a:solidFill>
                  <a:srgbClr val="002060"/>
                </a:solidFill>
                <a:latin typeface="Calibri" panose="020F0502020204030204" pitchFamily="34" charset="0"/>
              </a:rPr>
              <a:t>(</a:t>
            </a:r>
            <a:r>
              <a:rPr lang="el-GR" sz="1800" b="1" i="0" u="none" strike="noStrike" baseline="0" dirty="0" err="1">
                <a:solidFill>
                  <a:srgbClr val="002060"/>
                </a:solidFill>
                <a:latin typeface="Calibri" panose="020F0502020204030204" pitchFamily="34" charset="0"/>
              </a:rPr>
              <a:t>ii</a:t>
            </a:r>
            <a:r>
              <a:rPr lang="el-GR" sz="1800" b="1" i="0" u="none" strike="noStrike" baseline="0" dirty="0">
                <a:solidFill>
                  <a:srgbClr val="002060"/>
                </a:solidFill>
                <a:latin typeface="Calibri" panose="020F0502020204030204" pitchFamily="34" charset="0"/>
              </a:rPr>
              <a:t>) </a:t>
            </a:r>
            <a:r>
              <a:rPr lang="el-GR" sz="1800" b="1" i="0" u="none" strike="noStrike" baseline="0" dirty="0">
                <a:solidFill>
                  <a:srgbClr val="211D1E"/>
                </a:solidFill>
                <a:latin typeface="Calibri" panose="020F0502020204030204" pitchFamily="34" charset="0"/>
              </a:rPr>
              <a:t>Διαφορά υδροστατικής πίεσης και διαφορά στάθμης. </a:t>
            </a:r>
            <a:r>
              <a:rPr lang="el-GR" sz="1800" b="0" i="0" u="none" strike="noStrike" baseline="0" dirty="0">
                <a:solidFill>
                  <a:srgbClr val="211D1E"/>
                </a:solidFill>
                <a:latin typeface="Calibri" panose="020F0502020204030204" pitchFamily="34" charset="0"/>
              </a:rPr>
              <a:t>Η περίπτωση κατά την οποία επιπροσθέτως των δυο κεκλιμένων (γωνία β) στρωμάτων διαφορετικής πυκνότητας προστίθεται και η διαφορετική κλίση (</a:t>
            </a:r>
            <a:r>
              <a:rPr lang="el-GR" sz="1800" b="0" i="0" u="none" strike="noStrike" baseline="0" dirty="0" err="1">
                <a:solidFill>
                  <a:srgbClr val="211D1E"/>
                </a:solidFill>
                <a:latin typeface="Calibri" panose="020F0502020204030204" pitchFamily="34" charset="0"/>
              </a:rPr>
              <a:t>β</a:t>
            </a:r>
            <a:r>
              <a:rPr lang="el-GR" sz="800" b="0" i="0" u="none" strike="noStrike" baseline="0" dirty="0" err="1">
                <a:solidFill>
                  <a:srgbClr val="211D1E"/>
                </a:solidFill>
                <a:latin typeface="Calibri" panose="020F0502020204030204" pitchFamily="34" charset="0"/>
              </a:rPr>
              <a:t>Ε</a:t>
            </a:r>
            <a:r>
              <a:rPr lang="el-GR" sz="1800" b="0" i="0" u="none" strike="noStrike" baseline="0" dirty="0">
                <a:solidFill>
                  <a:srgbClr val="211D1E"/>
                </a:solidFill>
                <a:latin typeface="Calibri" panose="020F0502020204030204" pitchFamily="34" charset="0"/>
              </a:rPr>
              <a:t>) της άνω επιφάνειας του ανώτερου στρώματος ως προς την οριζόντιο (παράλληλα της θεωρητικά οριζόντιας </a:t>
            </a:r>
            <a:r>
              <a:rPr lang="el-GR" sz="1800" b="0" i="0" u="none" strike="noStrike" baseline="0" dirty="0" err="1">
                <a:solidFill>
                  <a:srgbClr val="211D1E"/>
                </a:solidFill>
                <a:latin typeface="Calibri" panose="020F0502020204030204" pitchFamily="34" charset="0"/>
              </a:rPr>
              <a:t>ισοδυναμικής</a:t>
            </a:r>
            <a:r>
              <a:rPr lang="el-GR" sz="1800" b="0" i="0" u="none" strike="noStrike" baseline="0" dirty="0">
                <a:solidFill>
                  <a:srgbClr val="211D1E"/>
                </a:solidFill>
                <a:latin typeface="Calibri" panose="020F0502020204030204" pitchFamily="34" charset="0"/>
              </a:rPr>
              <a:t> επιφάνειας </a:t>
            </a:r>
          </a:p>
          <a:p>
            <a:pPr algn="l"/>
            <a:endParaRPr lang="en-US" sz="1800" b="0" i="0" u="none" strike="noStrike" baseline="0" dirty="0">
              <a:solidFill>
                <a:srgbClr val="000000"/>
              </a:solidFill>
              <a:latin typeface="BZPZSP+Calibri-Italic"/>
            </a:endParaRPr>
          </a:p>
          <a:p>
            <a:pPr algn="r"/>
            <a:r>
              <a:rPr lang="en-US" sz="2000" b="1" i="1" u="none" strike="noStrike" baseline="0" dirty="0"/>
              <a:t>V</a:t>
            </a:r>
            <a:r>
              <a:rPr lang="en-US" sz="2000" b="1" i="0" u="none" strike="noStrike" baseline="-25000" dirty="0"/>
              <a:t>2</a:t>
            </a:r>
            <a:r>
              <a:rPr lang="en-US" sz="2000" b="1" i="0" u="none" strike="noStrike" baseline="0" dirty="0"/>
              <a:t> ⋅ </a:t>
            </a:r>
            <a:r>
              <a:rPr lang="en-US" sz="2000" b="1" i="1" u="none" strike="noStrike" baseline="0" dirty="0"/>
              <a:t>f </a:t>
            </a:r>
            <a:r>
              <a:rPr lang="en-US" sz="2000" b="1" i="0" u="none" strike="noStrike" baseline="0" dirty="0"/>
              <a:t>⋅</a:t>
            </a:r>
            <a:r>
              <a:rPr lang="el-GR" sz="2000" b="1" i="0" u="none" strike="noStrike" baseline="0" dirty="0"/>
              <a:t>ρ</a:t>
            </a:r>
            <a:r>
              <a:rPr lang="el-GR" sz="2000" b="1" i="0" u="none" strike="noStrike" baseline="-25000" dirty="0"/>
              <a:t>2</a:t>
            </a:r>
            <a:r>
              <a:rPr lang="el-GR" sz="2000" b="1" i="0" u="none" strike="noStrike" baseline="0" dirty="0"/>
              <a:t> = </a:t>
            </a:r>
            <a:r>
              <a:rPr lang="en-US" sz="2000" b="1" i="1" u="none" strike="noStrike" baseline="0" dirty="0"/>
              <a:t>g</a:t>
            </a:r>
            <a:r>
              <a:rPr lang="en-US" sz="2000" b="1" i="0" u="none" strike="noStrike" baseline="0" dirty="0"/>
              <a:t>⋅ </a:t>
            </a:r>
            <a:r>
              <a:rPr lang="el-GR" sz="2000" b="1" i="0" u="none" strike="noStrike" baseline="0" dirty="0"/>
              <a:t>(ρ</a:t>
            </a:r>
            <a:r>
              <a:rPr lang="el-GR" sz="2000" b="1" i="0" u="none" strike="noStrike" baseline="-25000" dirty="0"/>
              <a:t>2</a:t>
            </a:r>
            <a:r>
              <a:rPr lang="el-GR" sz="2000" b="1" i="0" u="none" strike="noStrike" baseline="0" dirty="0"/>
              <a:t> − ρ</a:t>
            </a:r>
            <a:r>
              <a:rPr lang="el-GR" sz="2000" b="1" i="0" u="none" strike="noStrike" baseline="-25000" dirty="0"/>
              <a:t>1</a:t>
            </a:r>
            <a:r>
              <a:rPr lang="el-GR" sz="2000" b="1" i="0" u="none" strike="noStrike" baseline="0" dirty="0"/>
              <a:t>)⋅ (δ</a:t>
            </a:r>
            <a:r>
              <a:rPr lang="en-US" sz="2000" b="1" i="1" u="none" strike="noStrike" baseline="0" dirty="0"/>
              <a:t>z</a:t>
            </a:r>
            <a:r>
              <a:rPr lang="en-US" sz="2000" b="1" i="0" u="none" strike="noStrike" baseline="-25000" dirty="0"/>
              <a:t>2</a:t>
            </a:r>
            <a:r>
              <a:rPr lang="en-US" sz="2000" b="1" i="0" u="none" strike="noStrike" baseline="0" dirty="0"/>
              <a:t> </a:t>
            </a:r>
            <a:r>
              <a:rPr lang="el-GR" sz="2000" b="1" i="0" u="none" strike="noStrike" baseline="0" dirty="0"/>
              <a:t>/δ</a:t>
            </a:r>
            <a:r>
              <a:rPr lang="en-US" sz="2000" b="1" i="1" u="none" strike="noStrike" baseline="0" dirty="0" err="1"/>
              <a:t>x</a:t>
            </a:r>
            <a:r>
              <a:rPr lang="en-US" sz="2000" b="1" i="1" u="none" strike="noStrike" baseline="-25000" dirty="0" err="1"/>
              <a:t>n</a:t>
            </a:r>
            <a:r>
              <a:rPr lang="en-US" sz="2000" b="1" i="1" u="none" strike="noStrike" baseline="0" dirty="0"/>
              <a:t> </a:t>
            </a:r>
            <a:r>
              <a:rPr lang="el-GR" sz="2000" b="1" i="1" u="none" strike="noStrike" baseline="0" dirty="0"/>
              <a:t>) </a:t>
            </a:r>
            <a:r>
              <a:rPr lang="en-US" sz="2000" b="1" i="0" u="none" strike="noStrike" baseline="0" dirty="0"/>
              <a:t>− </a:t>
            </a:r>
            <a:r>
              <a:rPr lang="el-GR" sz="2000" b="1" i="0" u="none" strike="noStrike" baseline="0" dirty="0"/>
              <a:t>(ρ</a:t>
            </a:r>
            <a:r>
              <a:rPr lang="el-GR" sz="2000" b="1" i="0" u="none" strike="noStrike" baseline="-25000" dirty="0"/>
              <a:t>1 </a:t>
            </a:r>
            <a:r>
              <a:rPr lang="el-GR" sz="2000" b="1" i="0" u="none" strike="noStrike" baseline="0" dirty="0"/>
              <a:t>⋅</a:t>
            </a:r>
            <a:r>
              <a:rPr lang="en-US" sz="2000" b="1" i="1" u="none" strike="noStrike" baseline="0" dirty="0"/>
              <a:t>g</a:t>
            </a:r>
            <a:r>
              <a:rPr lang="en-US" sz="2000" b="1" i="0" u="none" strike="noStrike" baseline="0" dirty="0"/>
              <a:t>⋅ </a:t>
            </a:r>
            <a:r>
              <a:rPr lang="el-GR" sz="2000" b="1" i="0" u="none" strike="noStrike" baseline="0" dirty="0"/>
              <a:t>δ</a:t>
            </a:r>
            <a:r>
              <a:rPr lang="en-US" sz="2000" b="1" i="1" u="none" strike="noStrike" baseline="0" dirty="0"/>
              <a:t>z</a:t>
            </a:r>
            <a:r>
              <a:rPr lang="en-US" sz="2000" b="1" i="0" u="none" strike="noStrike" baseline="-25000" dirty="0"/>
              <a:t>1</a:t>
            </a:r>
            <a:r>
              <a:rPr lang="en-US" sz="2000" b="1" i="0" u="none" strike="noStrike" baseline="0" dirty="0"/>
              <a:t> </a:t>
            </a:r>
            <a:r>
              <a:rPr lang="el-GR" sz="2000" b="1" i="0" u="none" strike="noStrike" baseline="0" dirty="0"/>
              <a:t>/δ</a:t>
            </a:r>
            <a:r>
              <a:rPr lang="en-US" sz="2000" b="1" i="1" u="none" strike="noStrike" baseline="0" dirty="0"/>
              <a:t>x</a:t>
            </a:r>
            <a:r>
              <a:rPr lang="el-GR" sz="2000" b="1" i="1" u="none" strike="noStrike" baseline="0" dirty="0"/>
              <a:t>)</a:t>
            </a:r>
            <a:endParaRPr lang="en-US" sz="2000" b="1" i="0" u="none" strike="noStrike" baseline="0" dirty="0">
              <a:solidFill>
                <a:srgbClr val="000000"/>
              </a:solidFill>
            </a:endParaRPr>
          </a:p>
          <a:p>
            <a:pPr algn="ctr"/>
            <a:r>
              <a:rPr lang="el-GR" sz="2000" b="1" i="0" u="none" strike="noStrike" baseline="0" dirty="0">
                <a:latin typeface="BZPZSP+Symbol"/>
              </a:rPr>
              <a:t>ρ</a:t>
            </a:r>
            <a:r>
              <a:rPr lang="el-GR" sz="2000" b="1" i="0" u="none" strike="noStrike" baseline="-25000" dirty="0">
                <a:latin typeface="CHZFGN+Calibri"/>
              </a:rPr>
              <a:t>1</a:t>
            </a:r>
            <a:r>
              <a:rPr lang="el-GR" sz="2000" b="1" i="0" u="none" strike="noStrike" baseline="0" dirty="0">
                <a:latin typeface="CHZFGN+Calibri"/>
              </a:rPr>
              <a:t> ⋅ </a:t>
            </a:r>
            <a:r>
              <a:rPr lang="en-US" sz="2000" b="1" i="1" u="none" strike="noStrike" baseline="0" dirty="0">
                <a:latin typeface="BZPZSP+Calibri-Italic"/>
              </a:rPr>
              <a:t>f </a:t>
            </a:r>
            <a:r>
              <a:rPr lang="en-US" sz="2000" b="1" i="0" u="none" strike="noStrike" baseline="0" dirty="0">
                <a:latin typeface="BZPZSP+Calibri-Italic"/>
              </a:rPr>
              <a:t>⋅</a:t>
            </a:r>
            <a:r>
              <a:rPr lang="en-US" sz="2000" b="1" i="1" u="none" strike="noStrike" baseline="0" dirty="0">
                <a:latin typeface="BZPZSP+Calibri-Italic"/>
              </a:rPr>
              <a:t>V</a:t>
            </a:r>
            <a:r>
              <a:rPr lang="en-US" sz="2000" b="1" i="0" u="none" strike="noStrike" baseline="-25000" dirty="0">
                <a:latin typeface="CHZFGN+Calibri"/>
              </a:rPr>
              <a:t>1</a:t>
            </a:r>
            <a:r>
              <a:rPr lang="en-US" sz="2000" b="1" i="0" u="none" strike="noStrike" baseline="0" dirty="0">
                <a:latin typeface="CHZFGN+Calibri"/>
              </a:rPr>
              <a:t> = −</a:t>
            </a:r>
            <a:r>
              <a:rPr lang="el-GR" sz="2000" b="1" i="0" u="none" strike="noStrike" baseline="0" dirty="0">
                <a:latin typeface="CHZFGN+Calibri"/>
              </a:rPr>
              <a:t>ρ</a:t>
            </a:r>
            <a:r>
              <a:rPr lang="el-GR" sz="2000" b="1" i="0" u="none" strike="noStrike" baseline="-25000" dirty="0">
                <a:latin typeface="CHZFGN+Calibri"/>
              </a:rPr>
              <a:t>1</a:t>
            </a:r>
            <a:r>
              <a:rPr lang="el-GR" sz="2000" b="1" i="0" u="none" strike="noStrike" baseline="0" dirty="0">
                <a:latin typeface="CHZFGN+Calibri"/>
              </a:rPr>
              <a:t> ⋅</a:t>
            </a:r>
            <a:r>
              <a:rPr lang="en-US" sz="2000" b="1" i="1" u="none" strike="noStrike" baseline="0" dirty="0">
                <a:latin typeface="BZPZSP+Calibri-Italic"/>
              </a:rPr>
              <a:t>g</a:t>
            </a:r>
            <a:r>
              <a:rPr lang="en-US" sz="2000" b="1" i="0" u="none" strike="noStrike" baseline="0" dirty="0">
                <a:latin typeface="BZPZSP+Calibri-Italic"/>
              </a:rPr>
              <a:t>⋅ </a:t>
            </a:r>
            <a:r>
              <a:rPr lang="el-GR" sz="2000" b="1" i="0" u="none" strike="noStrike" baseline="0" dirty="0">
                <a:latin typeface="BZPZSP+Calibri-Italic"/>
              </a:rPr>
              <a:t>δ</a:t>
            </a:r>
            <a:r>
              <a:rPr lang="en-US" sz="2000" b="1" i="1" u="none" strike="noStrike" baseline="0" dirty="0">
                <a:latin typeface="BZPZSP+Calibri-Italic"/>
              </a:rPr>
              <a:t>z</a:t>
            </a:r>
            <a:r>
              <a:rPr lang="en-US" sz="2000" b="1" i="0" u="none" strike="noStrike" baseline="-25000" dirty="0">
                <a:latin typeface="CHZFGN+Calibri"/>
              </a:rPr>
              <a:t>1</a:t>
            </a:r>
            <a:r>
              <a:rPr lang="en-US" sz="2000" b="1" i="0" u="none" strike="noStrike" baseline="0" dirty="0">
                <a:latin typeface="CHZFGN+Calibri"/>
              </a:rPr>
              <a:t> </a:t>
            </a:r>
            <a:r>
              <a:rPr lang="el-GR" sz="2000" b="1" i="0" u="none" strike="noStrike" baseline="0" dirty="0">
                <a:latin typeface="CHZFGN+Calibri"/>
              </a:rPr>
              <a:t>/δ</a:t>
            </a:r>
            <a:r>
              <a:rPr lang="en-US" sz="2000" b="1" i="1" u="none" strike="noStrike" baseline="0" dirty="0">
                <a:latin typeface="BZPZSP+Calibri-Italic"/>
              </a:rPr>
              <a:t>x</a:t>
            </a:r>
            <a:endParaRPr lang="en-US" dirty="0"/>
          </a:p>
        </p:txBody>
      </p:sp>
    </p:spTree>
    <p:extLst>
      <p:ext uri="{BB962C8B-B14F-4D97-AF65-F5344CB8AC3E}">
        <p14:creationId xmlns:p14="http://schemas.microsoft.com/office/powerpoint/2010/main" val="369649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7C7D55-C0BC-417D-AEA8-CE810CDCB7FB}"/>
              </a:ext>
            </a:extLst>
          </p:cNvPr>
          <p:cNvPicPr>
            <a:picLocks noChangeAspect="1"/>
          </p:cNvPicPr>
          <p:nvPr/>
        </p:nvPicPr>
        <p:blipFill rotWithShape="1">
          <a:blip r:embed="rId2"/>
          <a:srcRect l="9424" r="10153"/>
          <a:stretch/>
        </p:blipFill>
        <p:spPr>
          <a:xfrm>
            <a:off x="160524" y="1547429"/>
            <a:ext cx="6557806" cy="3547085"/>
          </a:xfrm>
          <a:prstGeom prst="rect">
            <a:avLst/>
          </a:prstGeom>
        </p:spPr>
      </p:pic>
      <p:sp>
        <p:nvSpPr>
          <p:cNvPr id="10" name="TextBox 9">
            <a:extLst>
              <a:ext uri="{FF2B5EF4-FFF2-40B4-BE49-F238E27FC236}">
                <a16:creationId xmlns:a16="http://schemas.microsoft.com/office/drawing/2014/main" id="{3C4F9215-1AAE-4DBC-A811-1FF0BC9666D8}"/>
              </a:ext>
            </a:extLst>
          </p:cNvPr>
          <p:cNvSpPr txBox="1"/>
          <p:nvPr/>
        </p:nvSpPr>
        <p:spPr>
          <a:xfrm>
            <a:off x="160524" y="285239"/>
            <a:ext cx="10231820" cy="769441"/>
          </a:xfrm>
          <a:prstGeom prst="rect">
            <a:avLst/>
          </a:prstGeom>
          <a:noFill/>
        </p:spPr>
        <p:txBody>
          <a:bodyPr wrap="square">
            <a:spAutoFit/>
          </a:bodyPr>
          <a:lstStyle/>
          <a:p>
            <a:pPr algn="just"/>
            <a:r>
              <a:rPr lang="el-GR" sz="2200" b="1" i="0" u="none" strike="noStrike" baseline="0" dirty="0">
                <a:solidFill>
                  <a:srgbClr val="211D1E"/>
                </a:solidFill>
                <a:latin typeface="Calibri" panose="020F0502020204030204" pitchFamily="34" charset="0"/>
              </a:rPr>
              <a:t>(β) Περίπτωση ενός συνεχώς σωματοποιημένου και μη ομοιογενούς (προοδευτική πλευρική διαφοροποίηση πυκνότητας) στρώματος </a:t>
            </a:r>
            <a:endParaRPr lang="en-US" sz="2200" dirty="0"/>
          </a:p>
        </p:txBody>
      </p:sp>
      <p:sp>
        <p:nvSpPr>
          <p:cNvPr id="12" name="TextBox 11">
            <a:extLst>
              <a:ext uri="{FF2B5EF4-FFF2-40B4-BE49-F238E27FC236}">
                <a16:creationId xmlns:a16="http://schemas.microsoft.com/office/drawing/2014/main" id="{5EA97561-059D-4DBA-8033-ADF95E269AE8}"/>
              </a:ext>
            </a:extLst>
          </p:cNvPr>
          <p:cNvSpPr txBox="1"/>
          <p:nvPr/>
        </p:nvSpPr>
        <p:spPr>
          <a:xfrm>
            <a:off x="6868510" y="1635185"/>
            <a:ext cx="4340772" cy="2246769"/>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Η διαφορά πίεσης </a:t>
            </a:r>
            <a:r>
              <a:rPr lang="el-GR" sz="2000" b="0" i="0" u="none" strike="noStrike" baseline="0" dirty="0" err="1">
                <a:solidFill>
                  <a:srgbClr val="211D1E"/>
                </a:solidFill>
                <a:latin typeface="Calibri" panose="020F0502020204030204" pitchFamily="34" charset="0"/>
              </a:rPr>
              <a:t>δp</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p</a:t>
            </a:r>
            <a:r>
              <a:rPr lang="el-GR" sz="2000" b="0" i="0" u="none" strike="noStrike" baseline="-25000" dirty="0">
                <a:solidFill>
                  <a:srgbClr val="211D1E"/>
                </a:solidFill>
                <a:latin typeface="Calibri" panose="020F0502020204030204" pitchFamily="34" charset="0"/>
              </a:rPr>
              <a:t>1</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 p</a:t>
            </a:r>
            <a:r>
              <a:rPr lang="el-GR" sz="2000" b="0" i="0" u="none" strike="noStrike" baseline="-25000" dirty="0">
                <a:solidFill>
                  <a:srgbClr val="211D1E"/>
                </a:solidFill>
                <a:latin typeface="Calibri" panose="020F0502020204030204" pitchFamily="34" charset="0"/>
              </a:rPr>
              <a:t>2</a:t>
            </a:r>
            <a:r>
              <a:rPr lang="el-GR" sz="2000" b="0" i="0" u="none" strike="noStrike" baseline="0" dirty="0">
                <a:solidFill>
                  <a:srgbClr val="211D1E"/>
                </a:solidFill>
                <a:latin typeface="Calibri" panose="020F0502020204030204" pitchFamily="34" charset="0"/>
              </a:rPr>
              <a:t>) μεταξύ των ισοβαρών επιφανειών (1) και (2) στα σημεία Α και Β που απέχουν απόσταση (</a:t>
            </a:r>
            <a:r>
              <a:rPr lang="el-GR" sz="2000" b="0" i="0" u="none" strike="noStrike" baseline="0" dirty="0" err="1">
                <a:solidFill>
                  <a:srgbClr val="211D1E"/>
                </a:solidFill>
                <a:latin typeface="Calibri" panose="020F0502020204030204" pitchFamily="34" charset="0"/>
              </a:rPr>
              <a:t>δx</a:t>
            </a:r>
            <a:r>
              <a:rPr lang="el-GR" sz="2000" b="0" i="0" u="none" strike="noStrike" baseline="0" dirty="0">
                <a:solidFill>
                  <a:srgbClr val="211D1E"/>
                </a:solidFill>
                <a:latin typeface="Calibri" panose="020F0502020204030204" pitchFamily="34" charset="0"/>
              </a:rPr>
              <a:t>) δίνεται από τη σχέση: </a:t>
            </a:r>
          </a:p>
          <a:p>
            <a:pPr algn="just"/>
            <a:endParaRPr lang="el-GR" sz="2000" b="0" i="0" u="none" strike="noStrike" baseline="0" dirty="0">
              <a:solidFill>
                <a:srgbClr val="211D1E"/>
              </a:solidFill>
              <a:latin typeface="Calibri" panose="020F0502020204030204" pitchFamily="34" charset="0"/>
            </a:endParaRPr>
          </a:p>
          <a:p>
            <a:pPr algn="ctr"/>
            <a:r>
              <a:rPr lang="el-GR" sz="2000" b="1" i="1" u="none" strike="noStrike" baseline="0" dirty="0">
                <a:solidFill>
                  <a:srgbClr val="211D1E"/>
                </a:solidFill>
                <a:latin typeface="Calibri" panose="020F0502020204030204" pitchFamily="34" charset="0"/>
              </a:rPr>
              <a:t>δ</a:t>
            </a:r>
            <a:r>
              <a:rPr lang="en-US" sz="2000" b="1" i="1" u="none" strike="noStrike" baseline="0" dirty="0">
                <a:solidFill>
                  <a:srgbClr val="211D1E"/>
                </a:solidFill>
                <a:latin typeface="Calibri" panose="020F0502020204030204" pitchFamily="34" charset="0"/>
              </a:rPr>
              <a:t>p </a:t>
            </a:r>
            <a:r>
              <a:rPr lang="en-US" sz="2000" b="1" i="0" u="none" strike="noStrike" baseline="0" dirty="0">
                <a:solidFill>
                  <a:srgbClr val="211D1E"/>
                </a:solidFill>
                <a:latin typeface="Calibri" panose="020F0502020204030204" pitchFamily="34" charset="0"/>
              </a:rPr>
              <a:t>= </a:t>
            </a:r>
            <a:r>
              <a:rPr lang="en-US" sz="2000" b="1" i="1" u="none" strike="noStrike" baseline="0" dirty="0">
                <a:solidFill>
                  <a:srgbClr val="211D1E"/>
                </a:solidFill>
                <a:latin typeface="Calibri" panose="020F0502020204030204" pitchFamily="34" charset="0"/>
              </a:rPr>
              <a:t>p</a:t>
            </a:r>
            <a:r>
              <a:rPr lang="en-US" sz="2000" b="1" i="0" u="none" strike="noStrike" baseline="-25000" dirty="0">
                <a:solidFill>
                  <a:srgbClr val="211D1E"/>
                </a:solidFill>
                <a:latin typeface="Calibri" panose="020F0502020204030204" pitchFamily="34" charset="0"/>
              </a:rPr>
              <a:t>2</a:t>
            </a:r>
            <a:r>
              <a:rPr lang="en-US" sz="2000" b="1" i="0" u="none" strike="noStrike" baseline="0" dirty="0">
                <a:solidFill>
                  <a:srgbClr val="211D1E"/>
                </a:solidFill>
                <a:latin typeface="Calibri" panose="020F0502020204030204" pitchFamily="34" charset="0"/>
              </a:rPr>
              <a:t> </a:t>
            </a:r>
            <a:r>
              <a:rPr lang="en-US" sz="2000" b="1" i="1" u="none" strike="noStrike" baseline="0" dirty="0">
                <a:solidFill>
                  <a:srgbClr val="211D1E"/>
                </a:solidFill>
                <a:latin typeface="Calibri" panose="020F0502020204030204" pitchFamily="34" charset="0"/>
              </a:rPr>
              <a:t>− p</a:t>
            </a:r>
            <a:r>
              <a:rPr lang="en-US" sz="2000" b="1" i="0" u="none" strike="noStrike" baseline="-25000" dirty="0">
                <a:solidFill>
                  <a:srgbClr val="211D1E"/>
                </a:solidFill>
                <a:latin typeface="Calibri" panose="020F0502020204030204" pitchFamily="34" charset="0"/>
              </a:rPr>
              <a:t>1</a:t>
            </a:r>
            <a:r>
              <a:rPr lang="en-US" sz="2000" b="1" i="0" u="none" strike="noStrike" baseline="0" dirty="0">
                <a:solidFill>
                  <a:srgbClr val="211D1E"/>
                </a:solidFill>
                <a:latin typeface="Calibri" panose="020F0502020204030204" pitchFamily="34" charset="0"/>
              </a:rPr>
              <a:t> = (</a:t>
            </a:r>
            <a:r>
              <a:rPr lang="el-GR" sz="2000" b="1" i="1" u="none" strike="noStrike" baseline="0" dirty="0">
                <a:solidFill>
                  <a:srgbClr val="211D1E"/>
                </a:solidFill>
                <a:latin typeface="Calibri" panose="020F0502020204030204" pitchFamily="34" charset="0"/>
              </a:rPr>
              <a:t>ρ</a:t>
            </a:r>
            <a:r>
              <a:rPr lang="en-US" sz="2000" b="1" i="1" u="none" strike="noStrike" baseline="-25000" dirty="0">
                <a:solidFill>
                  <a:srgbClr val="211D1E"/>
                </a:solidFill>
                <a:latin typeface="Calibri" panose="020F0502020204030204" pitchFamily="34" charset="0"/>
              </a:rPr>
              <a:t>A</a:t>
            </a:r>
            <a:r>
              <a:rPr lang="en-US" sz="2000" b="1" i="1" u="none" strike="noStrike" baseline="0" dirty="0">
                <a:solidFill>
                  <a:srgbClr val="211D1E"/>
                </a:solidFill>
                <a:latin typeface="Calibri" panose="020F0502020204030204" pitchFamily="34" charset="0"/>
              </a:rPr>
              <a:t> </a:t>
            </a:r>
            <a:r>
              <a:rPr lang="en-US" sz="2000" b="1" i="0" u="none" strike="noStrike" baseline="0" dirty="0">
                <a:solidFill>
                  <a:srgbClr val="211D1E"/>
                </a:solidFill>
                <a:latin typeface="Calibri" panose="020F0502020204030204" pitchFamily="34" charset="0"/>
              </a:rPr>
              <a:t>· </a:t>
            </a:r>
            <a:r>
              <a:rPr lang="en-US" sz="2000" b="1" i="1" u="none" strike="noStrike" baseline="0" dirty="0">
                <a:solidFill>
                  <a:srgbClr val="211D1E"/>
                </a:solidFill>
                <a:latin typeface="Calibri" panose="020F0502020204030204" pitchFamily="34" charset="0"/>
              </a:rPr>
              <a:t>g </a:t>
            </a:r>
            <a:r>
              <a:rPr lang="en-US" sz="2000" b="1" i="0" u="none" strike="noStrike" baseline="0" dirty="0">
                <a:solidFill>
                  <a:srgbClr val="211D1E"/>
                </a:solidFill>
                <a:latin typeface="Calibri" panose="020F0502020204030204" pitchFamily="34" charset="0"/>
              </a:rPr>
              <a:t>· </a:t>
            </a:r>
            <a:r>
              <a:rPr lang="el-GR" sz="2000" b="1" i="1" u="none" strike="noStrike" baseline="0" dirty="0">
                <a:solidFill>
                  <a:srgbClr val="211D1E"/>
                </a:solidFill>
                <a:latin typeface="Calibri" panose="020F0502020204030204" pitchFamily="34" charset="0"/>
              </a:rPr>
              <a:t>δ</a:t>
            </a:r>
            <a:r>
              <a:rPr lang="en-US" sz="2000" b="1" i="1" u="none" strike="noStrike" baseline="0" dirty="0" err="1">
                <a:solidFill>
                  <a:srgbClr val="211D1E"/>
                </a:solidFill>
                <a:latin typeface="Calibri" panose="020F0502020204030204" pitchFamily="34" charset="0"/>
              </a:rPr>
              <a:t>z</a:t>
            </a:r>
            <a:r>
              <a:rPr lang="en-US" sz="2000" b="1" i="1" u="none" strike="noStrike" baseline="-25000" dirty="0" err="1">
                <a:solidFill>
                  <a:srgbClr val="211D1E"/>
                </a:solidFill>
                <a:latin typeface="Calibri" panose="020F0502020204030204" pitchFamily="34" charset="0"/>
              </a:rPr>
              <a:t>A</a:t>
            </a:r>
            <a:r>
              <a:rPr lang="en-US" sz="2000" b="1" i="0" u="none" strike="noStrike" baseline="0" dirty="0">
                <a:solidFill>
                  <a:srgbClr val="211D1E"/>
                </a:solidFill>
                <a:latin typeface="Calibri" panose="020F0502020204030204" pitchFamily="34" charset="0"/>
              </a:rPr>
              <a:t>) </a:t>
            </a:r>
            <a:r>
              <a:rPr lang="en-US" sz="2000" b="1" i="1" u="none" strike="noStrike" baseline="0" dirty="0">
                <a:solidFill>
                  <a:srgbClr val="211D1E"/>
                </a:solidFill>
                <a:latin typeface="Calibri" panose="020F0502020204030204" pitchFamily="34" charset="0"/>
              </a:rPr>
              <a:t>− </a:t>
            </a:r>
            <a:r>
              <a:rPr lang="en-US" sz="2000" b="1" i="0" u="none" strike="noStrike" baseline="0" dirty="0">
                <a:solidFill>
                  <a:srgbClr val="211D1E"/>
                </a:solidFill>
                <a:latin typeface="Calibri" panose="020F0502020204030204" pitchFamily="34" charset="0"/>
              </a:rPr>
              <a:t>(</a:t>
            </a:r>
            <a:r>
              <a:rPr lang="el-GR" sz="2000" b="1" i="1" u="none" strike="noStrike" baseline="0" dirty="0" err="1">
                <a:solidFill>
                  <a:srgbClr val="211D1E"/>
                </a:solidFill>
                <a:latin typeface="Calibri" panose="020F0502020204030204" pitchFamily="34" charset="0"/>
              </a:rPr>
              <a:t>ρ</a:t>
            </a:r>
            <a:r>
              <a:rPr lang="el-GR" sz="2000" b="1" i="1" u="none" strike="noStrike" baseline="-25000" dirty="0" err="1">
                <a:solidFill>
                  <a:srgbClr val="211D1E"/>
                </a:solidFill>
                <a:latin typeface="Calibri" panose="020F0502020204030204" pitchFamily="34" charset="0"/>
              </a:rPr>
              <a:t>Β</a:t>
            </a:r>
            <a:r>
              <a:rPr lang="el-GR" sz="2000" b="1" i="1" u="none" strike="noStrike" baseline="0" dirty="0">
                <a:solidFill>
                  <a:srgbClr val="211D1E"/>
                </a:solidFill>
                <a:latin typeface="Calibri" panose="020F0502020204030204" pitchFamily="34" charset="0"/>
              </a:rPr>
              <a:t> · </a:t>
            </a:r>
            <a:r>
              <a:rPr lang="en-US" sz="2000" b="1" i="1" u="none" strike="noStrike" baseline="0" dirty="0">
                <a:solidFill>
                  <a:srgbClr val="211D1E"/>
                </a:solidFill>
                <a:latin typeface="Calibri" panose="020F0502020204030204" pitchFamily="34" charset="0"/>
              </a:rPr>
              <a:t>g · </a:t>
            </a:r>
            <a:r>
              <a:rPr lang="el-GR" sz="2000" b="1" i="1" u="none" strike="noStrike" baseline="0" dirty="0">
                <a:solidFill>
                  <a:srgbClr val="211D1E"/>
                </a:solidFill>
                <a:latin typeface="Calibri" panose="020F0502020204030204" pitchFamily="34" charset="0"/>
              </a:rPr>
              <a:t>δ</a:t>
            </a:r>
            <a:r>
              <a:rPr lang="en-US" sz="2000" b="1" i="1" u="none" strike="noStrike" baseline="0" dirty="0" err="1">
                <a:solidFill>
                  <a:srgbClr val="211D1E"/>
                </a:solidFill>
                <a:latin typeface="Calibri" panose="020F0502020204030204" pitchFamily="34" charset="0"/>
              </a:rPr>
              <a:t>z</a:t>
            </a:r>
            <a:r>
              <a:rPr lang="en-US" sz="2000" b="1" i="1" u="none" strike="noStrike" baseline="-25000" dirty="0" err="1">
                <a:solidFill>
                  <a:srgbClr val="211D1E"/>
                </a:solidFill>
                <a:latin typeface="Calibri" panose="020F0502020204030204" pitchFamily="34" charset="0"/>
              </a:rPr>
              <a:t>B</a:t>
            </a:r>
            <a:r>
              <a:rPr lang="en-US" sz="2000" b="1" i="0" u="none" strike="noStrike" baseline="0" dirty="0">
                <a:solidFill>
                  <a:srgbClr val="211D1E"/>
                </a:solidFill>
                <a:latin typeface="Calibri" panose="020F0502020204030204" pitchFamily="34" charset="0"/>
              </a:rPr>
              <a:t>) </a:t>
            </a:r>
            <a:endParaRPr lang="en-US" sz="2000" b="1" dirty="0"/>
          </a:p>
        </p:txBody>
      </p:sp>
      <p:sp>
        <p:nvSpPr>
          <p:cNvPr id="14" name="TextBox 13">
            <a:extLst>
              <a:ext uri="{FF2B5EF4-FFF2-40B4-BE49-F238E27FC236}">
                <a16:creationId xmlns:a16="http://schemas.microsoft.com/office/drawing/2014/main" id="{FE378218-5F70-4574-B9E6-8A28FBB3DB37}"/>
              </a:ext>
            </a:extLst>
          </p:cNvPr>
          <p:cNvSpPr txBox="1"/>
          <p:nvPr/>
        </p:nvSpPr>
        <p:spPr>
          <a:xfrm>
            <a:off x="3337417" y="5310571"/>
            <a:ext cx="6093372" cy="1323439"/>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dirty="0">
                <a:solidFill>
                  <a:srgbClr val="211D1E"/>
                </a:solidFill>
                <a:latin typeface="Calibri" panose="020F0502020204030204" pitchFamily="34" charset="0"/>
              </a:rPr>
              <a:t>Η</a:t>
            </a:r>
            <a:r>
              <a:rPr lang="el-GR" sz="1800" b="0" i="0"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διαφορά των </a:t>
            </a:r>
            <a:r>
              <a:rPr lang="el-GR" sz="2000" b="0" i="0" u="none" strike="noStrike" baseline="0" dirty="0" err="1">
                <a:solidFill>
                  <a:srgbClr val="211D1E"/>
                </a:solidFill>
                <a:latin typeface="Calibri" panose="020F0502020204030204" pitchFamily="34" charset="0"/>
              </a:rPr>
              <a:t>γεωστροφικών</a:t>
            </a:r>
            <a:r>
              <a:rPr lang="el-GR" sz="2000" b="0" i="0" u="none" strike="noStrike" baseline="0" dirty="0">
                <a:solidFill>
                  <a:srgbClr val="211D1E"/>
                </a:solidFill>
                <a:latin typeface="Calibri" panose="020F0502020204030204" pitchFamily="34" charset="0"/>
              </a:rPr>
              <a:t> ροών  (</a:t>
            </a:r>
            <a:r>
              <a:rPr lang="el-GR" sz="2000" b="0" i="0" u="none" strike="noStrike" baseline="0" dirty="0" err="1">
                <a:solidFill>
                  <a:srgbClr val="211D1E"/>
                </a:solidFill>
                <a:latin typeface="Calibri" panose="020F0502020204030204" pitchFamily="34" charset="0"/>
              </a:rPr>
              <a:t>δV</a:t>
            </a:r>
            <a:r>
              <a:rPr lang="el-GR" sz="2000" b="0" i="0" u="none" strike="noStrike" baseline="0" dirty="0">
                <a:solidFill>
                  <a:srgbClr val="211D1E"/>
                </a:solidFill>
                <a:latin typeface="Calibri" panose="020F0502020204030204" pitchFamily="34" charset="0"/>
              </a:rPr>
              <a:t> = V</a:t>
            </a:r>
            <a:r>
              <a:rPr lang="el-GR" sz="2000" b="0" i="0" u="none" strike="noStrike" baseline="-25000" dirty="0">
                <a:solidFill>
                  <a:srgbClr val="211D1E"/>
                </a:solidFill>
                <a:latin typeface="Calibri" panose="020F0502020204030204" pitchFamily="34" charset="0"/>
              </a:rPr>
              <a:t>1</a:t>
            </a:r>
            <a:r>
              <a:rPr lang="el-GR" sz="2000" b="0" i="0" u="none" strike="noStrike" baseline="0" dirty="0">
                <a:solidFill>
                  <a:srgbClr val="211D1E"/>
                </a:solidFill>
                <a:latin typeface="Calibri" panose="020F0502020204030204" pitchFamily="34" charset="0"/>
              </a:rPr>
              <a:t> − V</a:t>
            </a:r>
            <a:r>
              <a:rPr lang="el-GR" sz="2000" b="0" i="0" u="none" strike="noStrike" baseline="-25000" dirty="0">
                <a:solidFill>
                  <a:srgbClr val="211D1E"/>
                </a:solidFill>
                <a:latin typeface="Calibri" panose="020F0502020204030204" pitchFamily="34" charset="0"/>
              </a:rPr>
              <a:t>2</a:t>
            </a:r>
            <a:r>
              <a:rPr lang="el-GR" sz="2000" b="0" i="0" u="none" strike="noStrike" baseline="0" dirty="0">
                <a:solidFill>
                  <a:srgbClr val="211D1E"/>
                </a:solidFill>
                <a:latin typeface="Calibri" panose="020F0502020204030204" pitchFamily="34" charset="0"/>
              </a:rPr>
              <a:t>):</a:t>
            </a:r>
          </a:p>
          <a:p>
            <a:pPr algn="just"/>
            <a:r>
              <a:rPr lang="el-GR" sz="2000" b="0" i="0" u="none" strike="noStrike" baseline="0" dirty="0">
                <a:solidFill>
                  <a:srgbClr val="211D1E"/>
                </a:solidFill>
                <a:latin typeface="Calibri" panose="020F0502020204030204" pitchFamily="34" charset="0"/>
              </a:rPr>
              <a:t> </a:t>
            </a:r>
            <a:endParaRPr lang="el-GR" sz="2000" b="0" i="0" u="none" strike="noStrike" baseline="0" dirty="0">
              <a:solidFill>
                <a:srgbClr val="000000"/>
              </a:solidFill>
              <a:latin typeface="Calibri" panose="020F0502020204030204" pitchFamily="34" charset="0"/>
            </a:endParaRPr>
          </a:p>
          <a:p>
            <a:pPr algn="ctr"/>
            <a:r>
              <a:rPr lang="el-GR" sz="2000" b="1" i="0" u="none" strike="noStrike" baseline="0" dirty="0">
                <a:solidFill>
                  <a:srgbClr val="000000"/>
                </a:solidFill>
                <a:latin typeface="Calibri" panose="020F0502020204030204" pitchFamily="34" charset="0"/>
              </a:rPr>
              <a:t>δ</a:t>
            </a:r>
            <a:r>
              <a:rPr lang="en-US" sz="2000" b="1" i="1" u="none" strike="noStrike" baseline="0" dirty="0">
                <a:solidFill>
                  <a:srgbClr val="000000"/>
                </a:solidFill>
                <a:latin typeface="BZPZSP+Calibri-Italic"/>
              </a:rPr>
              <a:t>V </a:t>
            </a:r>
            <a:r>
              <a:rPr lang="en-US" sz="2000" b="1" i="0" u="none" strike="noStrike" baseline="0" dirty="0">
                <a:solidFill>
                  <a:srgbClr val="000000"/>
                </a:solidFill>
                <a:latin typeface="BZPZSP+Calibri-Italic"/>
              </a:rPr>
              <a:t>= </a:t>
            </a:r>
            <a:r>
              <a:rPr lang="el-GR" sz="2000" b="1" i="0" u="none" strike="noStrike" baseline="0" dirty="0">
                <a:solidFill>
                  <a:srgbClr val="000000"/>
                </a:solidFill>
                <a:latin typeface="BZPZSP+Calibri-Italic"/>
              </a:rPr>
              <a:t>(</a:t>
            </a:r>
            <a:r>
              <a:rPr lang="en-US" sz="2000" b="1" i="1" u="none" strike="noStrike" baseline="0" dirty="0">
                <a:solidFill>
                  <a:srgbClr val="000000"/>
                </a:solidFill>
                <a:latin typeface="BZPZSP+Calibri-Italic"/>
              </a:rPr>
              <a:t>g</a:t>
            </a:r>
            <a:r>
              <a:rPr lang="el-GR" sz="2000" b="1" i="1" u="none" strike="noStrike" baseline="0" dirty="0">
                <a:solidFill>
                  <a:srgbClr val="000000"/>
                </a:solidFill>
                <a:latin typeface="BZPZSP+Calibri-Italic"/>
              </a:rPr>
              <a:t>/</a:t>
            </a:r>
            <a:r>
              <a:rPr lang="el-GR" sz="2000" b="1" i="0" u="none" strike="noStrike" baseline="0" dirty="0">
                <a:solidFill>
                  <a:srgbClr val="000000"/>
                </a:solidFill>
                <a:latin typeface="BZPZSP+Calibri-Italic"/>
              </a:rPr>
              <a:t>ρ</a:t>
            </a:r>
            <a:r>
              <a:rPr lang="en-US" sz="2000" b="1" i="1" u="none" strike="noStrike" baseline="-25000" dirty="0">
                <a:solidFill>
                  <a:srgbClr val="000000"/>
                </a:solidFill>
                <a:latin typeface="BZPZSP+Calibri-Italic"/>
              </a:rPr>
              <a:t>A</a:t>
            </a:r>
            <a:r>
              <a:rPr lang="en-US" sz="2000" b="1" i="1" u="none" strike="noStrike" baseline="0" dirty="0">
                <a:solidFill>
                  <a:srgbClr val="000000"/>
                </a:solidFill>
                <a:latin typeface="BZPZSP+Calibri-Italic"/>
              </a:rPr>
              <a:t> f </a:t>
            </a:r>
            <a:r>
              <a:rPr lang="el-GR" sz="2000" b="1" i="1" u="none" strike="noStrike" baseline="0" dirty="0">
                <a:solidFill>
                  <a:srgbClr val="000000"/>
                </a:solidFill>
                <a:latin typeface="BZPZSP+Calibri-Italic"/>
              </a:rPr>
              <a:t>)</a:t>
            </a:r>
            <a:r>
              <a:rPr lang="en-US" sz="2000" b="1" i="0" u="none" strike="noStrike" baseline="0" dirty="0">
                <a:solidFill>
                  <a:srgbClr val="000000"/>
                </a:solidFill>
                <a:latin typeface="Calibri" panose="020F0502020204030204" pitchFamily="34" charset="0"/>
              </a:rPr>
              <a:t>⋅ </a:t>
            </a:r>
            <a:r>
              <a:rPr lang="el-GR" sz="2000" b="1" i="0" u="none" strike="noStrike" baseline="0" dirty="0">
                <a:solidFill>
                  <a:srgbClr val="000000"/>
                </a:solidFill>
                <a:latin typeface="Calibri" panose="020F0502020204030204" pitchFamily="34" charset="0"/>
              </a:rPr>
              <a:t>(</a:t>
            </a:r>
            <a:r>
              <a:rPr lang="en-US" sz="2000" b="1" i="0" u="none" strike="noStrike" baseline="0" dirty="0">
                <a:solidFill>
                  <a:srgbClr val="000000"/>
                </a:solidFill>
                <a:latin typeface="Calibri" panose="020F0502020204030204" pitchFamily="34" charset="0"/>
              </a:rPr>
              <a:t>∂</a:t>
            </a:r>
            <a:r>
              <a:rPr lang="el-GR" sz="2000" b="1" i="0" u="none" strike="noStrike" baseline="0" dirty="0">
                <a:solidFill>
                  <a:srgbClr val="000000"/>
                </a:solidFill>
                <a:latin typeface="Calibri" panose="020F0502020204030204" pitchFamily="34" charset="0"/>
              </a:rPr>
              <a:t>ρ/∂</a:t>
            </a:r>
            <a:r>
              <a:rPr lang="en-US" sz="2000" b="1" i="1" u="none" strike="noStrike" baseline="0" dirty="0">
                <a:solidFill>
                  <a:srgbClr val="000000"/>
                </a:solidFill>
                <a:latin typeface="BZPZSP+Calibri-Italic"/>
              </a:rPr>
              <a:t>x</a:t>
            </a:r>
            <a:r>
              <a:rPr lang="el-GR" sz="2000" b="1" i="1" u="none" strike="noStrike" baseline="0" dirty="0">
                <a:solidFill>
                  <a:srgbClr val="000000"/>
                </a:solidFill>
                <a:latin typeface="BZPZSP+Calibri-Italic"/>
              </a:rPr>
              <a:t>)</a:t>
            </a:r>
            <a:r>
              <a:rPr lang="en-US" sz="2000" b="1" i="1" u="none" strike="noStrike" baseline="0" dirty="0">
                <a:solidFill>
                  <a:srgbClr val="000000"/>
                </a:solidFill>
                <a:latin typeface="BZPZSP+Calibri-Italic"/>
              </a:rPr>
              <a:t> </a:t>
            </a:r>
            <a:r>
              <a:rPr lang="en-US" sz="2000" b="1" i="0" u="none" strike="noStrike" baseline="0" dirty="0">
                <a:solidFill>
                  <a:srgbClr val="000000"/>
                </a:solidFill>
                <a:latin typeface="Calibri" panose="020F0502020204030204" pitchFamily="34" charset="0"/>
              </a:rPr>
              <a:t>⋅</a:t>
            </a:r>
            <a:r>
              <a:rPr lang="el-GR" sz="2000" b="1" i="0" u="none" strike="noStrike" baseline="0" dirty="0">
                <a:solidFill>
                  <a:srgbClr val="000000"/>
                </a:solidFill>
                <a:latin typeface="Calibri" panose="020F0502020204030204" pitchFamily="34" charset="0"/>
              </a:rPr>
              <a:t>δ</a:t>
            </a:r>
            <a:r>
              <a:rPr lang="en-US" sz="2000" b="1" i="1" u="none" strike="noStrike" baseline="0" dirty="0" err="1">
                <a:solidFill>
                  <a:srgbClr val="000000"/>
                </a:solidFill>
                <a:latin typeface="BZPZSP+Calibri-Italic"/>
              </a:rPr>
              <a:t>z</a:t>
            </a:r>
            <a:r>
              <a:rPr lang="en-US" sz="2000" b="1" i="1" u="none" strike="noStrike" baseline="-25000" dirty="0" err="1">
                <a:solidFill>
                  <a:srgbClr val="000000"/>
                </a:solidFill>
                <a:latin typeface="BZPZSP+Calibri-Italic"/>
              </a:rPr>
              <a:t>B</a:t>
            </a:r>
            <a:r>
              <a:rPr lang="en-US" sz="2000" b="1" i="1" u="none" strike="noStrike" baseline="0" dirty="0">
                <a:solidFill>
                  <a:srgbClr val="000000"/>
                </a:solidFill>
                <a:latin typeface="BZPZSP+Calibri-Italic"/>
              </a:rPr>
              <a:t> </a:t>
            </a:r>
            <a:endParaRPr lang="en-US" sz="2000" b="1" dirty="0"/>
          </a:p>
        </p:txBody>
      </p:sp>
    </p:spTree>
    <p:extLst>
      <p:ext uri="{BB962C8B-B14F-4D97-AF65-F5344CB8AC3E}">
        <p14:creationId xmlns:p14="http://schemas.microsoft.com/office/powerpoint/2010/main" val="3256107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809BE1-2F85-48DB-A2CD-6CE95DB79E9E}"/>
              </a:ext>
            </a:extLst>
          </p:cNvPr>
          <p:cNvSpPr txBox="1"/>
          <p:nvPr/>
        </p:nvSpPr>
        <p:spPr>
          <a:xfrm>
            <a:off x="461141" y="189591"/>
            <a:ext cx="6093372" cy="769441"/>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r>
              <a:rPr lang="el-GR" sz="2400" b="0" i="1" u="sng" strike="noStrike" baseline="0" dirty="0">
                <a:solidFill>
                  <a:srgbClr val="415080"/>
                </a:solidFill>
                <a:latin typeface="Trebuchet MS" panose="020B0603020202020204" pitchFamily="34" charset="0"/>
              </a:rPr>
              <a:t>Ανοδικά και καθοδικά ρεύματα </a:t>
            </a:r>
            <a:endParaRPr lang="en-US" sz="2400" dirty="0"/>
          </a:p>
        </p:txBody>
      </p:sp>
      <p:sp>
        <p:nvSpPr>
          <p:cNvPr id="10" name="TextBox 9">
            <a:extLst>
              <a:ext uri="{FF2B5EF4-FFF2-40B4-BE49-F238E27FC236}">
                <a16:creationId xmlns:a16="http://schemas.microsoft.com/office/drawing/2014/main" id="{FB03BDF2-DB18-40B4-944B-5EF41EC575C8}"/>
              </a:ext>
            </a:extLst>
          </p:cNvPr>
          <p:cNvSpPr txBox="1"/>
          <p:nvPr/>
        </p:nvSpPr>
        <p:spPr>
          <a:xfrm>
            <a:off x="583323" y="874455"/>
            <a:ext cx="11147535" cy="4324261"/>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Τα ανοδικά και τα καθοδικά ρεύματα που λαμβάνουν χώρα είτε στην ανοικτή θάλασσα είτε πέριξ των ηπειρωτικών περιθωρίων, δεν έχουν μόνο επίπτωση στη θαλάσσια στάθμη (θετική στις περιοχές των ανοδικών και αρνητική στις περιοχές των καθοδικών ρευμάτων) αλλά και στην αύξηση της πρωτογενούς παραγωγικότητας των περιοχών εκδήλωσής τους. Δεν είναι άλλωστε τυχαίο ότι το 25% της παγκόσμιας αλιείας γίνεται σε περιοχές ανοδικών ρευμάτων (upwelling) παρά το γεγονός ότι αυτές αντιπροσωπεύουν μόνο το 3% της επιφάνειας των ωκεανών (</a:t>
            </a:r>
            <a:r>
              <a:rPr lang="el-GR" sz="2000" b="0" i="0" u="none" strike="noStrike" baseline="0" dirty="0" err="1">
                <a:solidFill>
                  <a:srgbClr val="211D1E"/>
                </a:solidFill>
                <a:latin typeface="Calibri" panose="020F0502020204030204" pitchFamily="34" charset="0"/>
              </a:rPr>
              <a:t>Open</a:t>
            </a:r>
            <a:r>
              <a:rPr lang="el-GR" sz="2000" b="0" i="0" u="none" strike="noStrike" baseline="0" dirty="0">
                <a:solidFill>
                  <a:srgbClr val="211D1E"/>
                </a:solidFill>
                <a:latin typeface="Calibri" panose="020F0502020204030204" pitchFamily="34" charset="0"/>
              </a:rPr>
              <a:t> </a:t>
            </a:r>
            <a:r>
              <a:rPr lang="el-GR" sz="2000" b="0" i="0" u="none" strike="noStrike" baseline="0" dirty="0" err="1">
                <a:solidFill>
                  <a:srgbClr val="211D1E"/>
                </a:solidFill>
                <a:latin typeface="Calibri" panose="020F0502020204030204" pitchFamily="34" charset="0"/>
              </a:rPr>
              <a:t>University</a:t>
            </a:r>
            <a:r>
              <a:rPr lang="el-GR" sz="2000" b="0" i="0" u="none" strike="noStrike" baseline="0" dirty="0">
                <a:solidFill>
                  <a:srgbClr val="211D1E"/>
                </a:solidFill>
                <a:latin typeface="Calibri" panose="020F0502020204030204" pitchFamily="34" charset="0"/>
              </a:rPr>
              <a:t> 1999). </a:t>
            </a:r>
          </a:p>
          <a:p>
            <a:pPr algn="just"/>
            <a:endParaRPr lang="el-GR" sz="2000" dirty="0">
              <a:solidFill>
                <a:srgbClr val="211D1E"/>
              </a:solidFill>
              <a:latin typeface="Calibri" panose="020F0502020204030204" pitchFamily="34" charset="0"/>
            </a:endParaRPr>
          </a:p>
          <a:p>
            <a:pPr marL="342900" indent="-342900" algn="just">
              <a:spcAft>
                <a:spcPts val="600"/>
              </a:spcAft>
              <a:buAutoNum type="arabicParenBoth"/>
            </a:pPr>
            <a:r>
              <a:rPr lang="el-GR" sz="2000" b="1" i="0" u="none" strike="noStrike" baseline="0" dirty="0">
                <a:solidFill>
                  <a:srgbClr val="211D1E"/>
                </a:solidFill>
                <a:latin typeface="Calibri" panose="020F0502020204030204" pitchFamily="34" charset="0"/>
              </a:rPr>
              <a:t>ανοδικά ρεύματα στη ζώνη του Ισημερινού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equatorial</a:t>
            </a:r>
            <a:r>
              <a:rPr lang="el-GR" sz="2000" b="0" i="1" u="none" strike="noStrike" baseline="0" dirty="0">
                <a:solidFill>
                  <a:srgbClr val="211D1E"/>
                </a:solidFill>
                <a:latin typeface="Calibri" panose="020F0502020204030204" pitchFamily="34" charset="0"/>
              </a:rPr>
              <a:t> upwelling</a:t>
            </a:r>
            <a:r>
              <a:rPr lang="el-GR" sz="2000" b="0" i="0" u="none" strike="noStrike" baseline="0" dirty="0">
                <a:solidFill>
                  <a:srgbClr val="211D1E"/>
                </a:solidFill>
                <a:latin typeface="Calibri" panose="020F0502020204030204" pitchFamily="34" charset="0"/>
              </a:rPr>
              <a:t>), </a:t>
            </a:r>
          </a:p>
          <a:p>
            <a:pPr marL="342900" indent="-342900" algn="just">
              <a:spcAft>
                <a:spcPts val="600"/>
              </a:spcAft>
              <a:buAutoNum type="arabicParenBoth"/>
            </a:pPr>
            <a:r>
              <a:rPr lang="el-GR" sz="2000" b="1" i="0" u="none" strike="noStrike" baseline="0" dirty="0">
                <a:solidFill>
                  <a:srgbClr val="211D1E"/>
                </a:solidFill>
                <a:latin typeface="Calibri" panose="020F0502020204030204" pitchFamily="34" charset="0"/>
              </a:rPr>
              <a:t>καθοδικά (ψυχρά) ρεύματα στους πόλους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cold</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downwelling</a:t>
            </a:r>
            <a:r>
              <a:rPr lang="el-GR" sz="2000" b="0" i="0" u="none" strike="noStrike" baseline="0" dirty="0">
                <a:solidFill>
                  <a:srgbClr val="211D1E"/>
                </a:solidFill>
                <a:latin typeface="Calibri" panose="020F0502020204030204" pitchFamily="34" charset="0"/>
              </a:rPr>
              <a:t>), </a:t>
            </a:r>
          </a:p>
          <a:p>
            <a:pPr marL="342900" indent="-342900" algn="just">
              <a:spcAft>
                <a:spcPts val="600"/>
              </a:spcAft>
              <a:buAutoNum type="arabicParenBoth"/>
            </a:pPr>
            <a:r>
              <a:rPr lang="el-GR" sz="2000" b="1" i="0" u="none" strike="noStrike" baseline="0" dirty="0">
                <a:solidFill>
                  <a:srgbClr val="211D1E"/>
                </a:solidFill>
                <a:latin typeface="Calibri" panose="020F0502020204030204" pitchFamily="34" charset="0"/>
              </a:rPr>
              <a:t>ανοδικά-καθοδικά ρεύματα σε περιοχές σύγκλισης – απόκλισης </a:t>
            </a:r>
            <a:r>
              <a:rPr lang="el-GR" sz="2000" b="0" i="0" u="none" strike="noStrike" baseline="0" dirty="0">
                <a:solidFill>
                  <a:srgbClr val="211D1E"/>
                </a:solidFill>
                <a:latin typeface="Calibri" panose="020F0502020204030204" pitchFamily="34" charset="0"/>
              </a:rPr>
              <a:t>(</a:t>
            </a:r>
            <a:r>
              <a:rPr lang="el-GR" sz="2000" b="0" i="1" u="none" strike="noStrike" baseline="0" dirty="0">
                <a:solidFill>
                  <a:srgbClr val="211D1E"/>
                </a:solidFill>
                <a:latin typeface="Calibri" panose="020F0502020204030204" pitchFamily="34" charset="0"/>
              </a:rPr>
              <a:t>upwelling-</a:t>
            </a:r>
            <a:r>
              <a:rPr lang="el-GR" sz="2000" b="0" i="1" u="none" strike="noStrike" baseline="0" dirty="0" err="1">
                <a:solidFill>
                  <a:srgbClr val="211D1E"/>
                </a:solidFill>
                <a:latin typeface="Calibri" panose="020F0502020204030204" pitchFamily="34" charset="0"/>
              </a:rPr>
              <a:t>downwelling</a:t>
            </a:r>
            <a:r>
              <a:rPr lang="el-GR" sz="2000" b="0" i="1" u="none" strike="noStrike" baseline="0" dirty="0">
                <a:solidFill>
                  <a:srgbClr val="211D1E"/>
                </a:solidFill>
                <a:latin typeface="Calibri" panose="020F0502020204030204" pitchFamily="34" charset="0"/>
              </a:rPr>
              <a:t> in </a:t>
            </a:r>
            <a:r>
              <a:rPr lang="el-GR" sz="2000" b="0" i="1" u="none" strike="noStrike" baseline="0" dirty="0" err="1">
                <a:solidFill>
                  <a:srgbClr val="211D1E"/>
                </a:solidFill>
                <a:latin typeface="Calibri" panose="020F0502020204030204" pitchFamily="34" charset="0"/>
              </a:rPr>
              <a:t>convergence</a:t>
            </a:r>
            <a:r>
              <a:rPr lang="el-GR" sz="2000" b="0" i="1" u="none" strike="noStrike" baseline="0" dirty="0">
                <a:solidFill>
                  <a:srgbClr val="211D1E"/>
                </a:solidFill>
                <a:latin typeface="Calibri" panose="020F0502020204030204" pitchFamily="34" charset="0"/>
              </a:rPr>
              <a:t> - </a:t>
            </a:r>
            <a:r>
              <a:rPr lang="el-GR" sz="2000" b="0" i="1" u="none" strike="noStrike" baseline="0" dirty="0" err="1">
                <a:solidFill>
                  <a:srgbClr val="211D1E"/>
                </a:solidFill>
                <a:latin typeface="Calibri" panose="020F0502020204030204" pitchFamily="34" charset="0"/>
              </a:rPr>
              <a:t>divergence</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zones</a:t>
            </a:r>
            <a:r>
              <a:rPr lang="el-GR" sz="2000" b="0" i="0" u="none" strike="noStrike" baseline="0" dirty="0">
                <a:solidFill>
                  <a:srgbClr val="211D1E"/>
                </a:solidFill>
                <a:latin typeface="Calibri" panose="020F0502020204030204" pitchFamily="34" charset="0"/>
              </a:rPr>
              <a:t>) και </a:t>
            </a:r>
          </a:p>
          <a:p>
            <a:pPr marL="342900" indent="-342900" algn="just">
              <a:spcAft>
                <a:spcPts val="600"/>
              </a:spcAft>
              <a:buAutoNum type="arabicParenBoth"/>
            </a:pPr>
            <a:r>
              <a:rPr lang="el-GR" sz="2000" b="1" i="0" u="none" strike="noStrike" baseline="0" dirty="0">
                <a:solidFill>
                  <a:srgbClr val="211D1E"/>
                </a:solidFill>
                <a:latin typeface="Calibri" panose="020F0502020204030204" pitchFamily="34" charset="0"/>
              </a:rPr>
              <a:t>ανοδικά – καθοδικά ρεύματα ηπειρωτικών περιθωρίων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marginal</a:t>
            </a:r>
            <a:r>
              <a:rPr lang="el-GR" sz="2000" b="0" i="1" u="none" strike="noStrike" baseline="0" dirty="0">
                <a:solidFill>
                  <a:srgbClr val="211D1E"/>
                </a:solidFill>
                <a:latin typeface="Calibri" panose="020F0502020204030204" pitchFamily="34" charset="0"/>
              </a:rPr>
              <a:t> upwelling - </a:t>
            </a:r>
            <a:r>
              <a:rPr lang="el-GR" sz="2000" b="0" i="1" u="none" strike="noStrike" baseline="0" dirty="0" err="1">
                <a:solidFill>
                  <a:srgbClr val="211D1E"/>
                </a:solidFill>
                <a:latin typeface="Calibri" panose="020F0502020204030204" pitchFamily="34" charset="0"/>
              </a:rPr>
              <a:t>downwelling</a:t>
            </a:r>
            <a:r>
              <a:rPr lang="el-GR" sz="2000" b="0" i="0" u="none" strike="noStrike" baseline="0" dirty="0">
                <a:solidFill>
                  <a:srgbClr val="211D1E"/>
                </a:solidFill>
                <a:latin typeface="Calibri" panose="020F0502020204030204" pitchFamily="34" charset="0"/>
              </a:rPr>
              <a:t>). </a:t>
            </a:r>
            <a:endParaRPr lang="en-US" sz="2000" dirty="0"/>
          </a:p>
        </p:txBody>
      </p:sp>
    </p:spTree>
    <p:extLst>
      <p:ext uri="{BB962C8B-B14F-4D97-AF65-F5344CB8AC3E}">
        <p14:creationId xmlns:p14="http://schemas.microsoft.com/office/powerpoint/2010/main" val="3014881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9A779C-79A1-4843-9EBC-8C1C38DDB337}"/>
              </a:ext>
            </a:extLst>
          </p:cNvPr>
          <p:cNvSpPr txBox="1"/>
          <p:nvPr/>
        </p:nvSpPr>
        <p:spPr>
          <a:xfrm>
            <a:off x="572848" y="111833"/>
            <a:ext cx="9070716" cy="461665"/>
          </a:xfrm>
          <a:prstGeom prst="rect">
            <a:avLst/>
          </a:prstGeom>
          <a:noFill/>
        </p:spPr>
        <p:txBody>
          <a:bodyPr wrap="square">
            <a:spAutoFit/>
          </a:bodyPr>
          <a:lstStyle/>
          <a:p>
            <a:pPr marL="342900" indent="-342900" algn="just">
              <a:spcAft>
                <a:spcPts val="600"/>
              </a:spcAft>
              <a:buAutoNum type="arabicParenBoth"/>
            </a:pPr>
            <a:r>
              <a:rPr lang="el-GR" sz="2400" b="1" i="0" u="none" strike="noStrike" baseline="0" dirty="0">
                <a:solidFill>
                  <a:srgbClr val="211D1E"/>
                </a:solidFill>
                <a:latin typeface="Calibri" panose="020F0502020204030204" pitchFamily="34" charset="0"/>
              </a:rPr>
              <a:t> ανοδικά ρεύματα στη ζώνη του Ισημερινού </a:t>
            </a:r>
            <a:r>
              <a:rPr lang="el-GR" sz="2400" b="0" i="0" u="none" strike="noStrike" baseline="0" dirty="0">
                <a:solidFill>
                  <a:srgbClr val="211D1E"/>
                </a:solidFill>
                <a:latin typeface="Calibri" panose="020F0502020204030204" pitchFamily="34" charset="0"/>
              </a:rPr>
              <a:t>(</a:t>
            </a:r>
            <a:r>
              <a:rPr lang="el-GR" sz="2400" b="0" i="1" u="none" strike="noStrike" baseline="0" dirty="0" err="1">
                <a:solidFill>
                  <a:srgbClr val="211D1E"/>
                </a:solidFill>
                <a:latin typeface="Calibri" panose="020F0502020204030204" pitchFamily="34" charset="0"/>
              </a:rPr>
              <a:t>equatorial</a:t>
            </a:r>
            <a:r>
              <a:rPr lang="el-GR" sz="2400" b="0" i="1" u="none" strike="noStrike" baseline="0" dirty="0">
                <a:solidFill>
                  <a:srgbClr val="211D1E"/>
                </a:solidFill>
                <a:latin typeface="Calibri" panose="020F0502020204030204" pitchFamily="34" charset="0"/>
              </a:rPr>
              <a:t> upwelling</a:t>
            </a:r>
            <a:r>
              <a:rPr lang="el-GR" sz="2400" b="0" i="0" u="none" strike="noStrike" baseline="0" dirty="0">
                <a:solidFill>
                  <a:srgbClr val="211D1E"/>
                </a:solidFill>
                <a:latin typeface="Calibri" panose="020F0502020204030204" pitchFamily="34" charset="0"/>
              </a:rPr>
              <a:t>), </a:t>
            </a:r>
          </a:p>
        </p:txBody>
      </p:sp>
      <p:sp>
        <p:nvSpPr>
          <p:cNvPr id="5" name="TextBox 4">
            <a:extLst>
              <a:ext uri="{FF2B5EF4-FFF2-40B4-BE49-F238E27FC236}">
                <a16:creationId xmlns:a16="http://schemas.microsoft.com/office/drawing/2014/main" id="{1E4B4E1D-0E9E-44A6-A3D3-6D84935B841F}"/>
              </a:ext>
            </a:extLst>
          </p:cNvPr>
          <p:cNvSpPr txBox="1"/>
          <p:nvPr/>
        </p:nvSpPr>
        <p:spPr>
          <a:xfrm>
            <a:off x="311590" y="631541"/>
            <a:ext cx="11322077" cy="1631216"/>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	Η εκδήλωση των ανοδικών ρευμάτων στην περιοχή του Ισημερινού, έχει σχέση με την παρουσία του μονίμου ρεύματος του Βόρειου Ισημερινού που αναπτύσσεται μεταξύ 12 και 20 μοιρών βόρειο γεωγραφικό πλάτος και του ρεύματος του Νοτίου Ισημερινού μεταξύ 5 και 10 μοιρών νότιο γεωγραφικό πλάτος και τα οποία δρουν σε συνδυασμό με το ρεύμα αντιστάθμισης που κινείται μεταξύ των 5</a:t>
            </a:r>
            <a:r>
              <a:rPr lang="el-GR" sz="2000" b="0" i="0" u="none" strike="noStrike" baseline="30000" dirty="0">
                <a:solidFill>
                  <a:srgbClr val="211D1E"/>
                </a:solidFill>
                <a:latin typeface="Calibri" panose="020F0502020204030204" pitchFamily="34" charset="0"/>
              </a:rPr>
              <a:t>ο</a:t>
            </a:r>
            <a:r>
              <a:rPr lang="el-GR" sz="2000" b="0" i="0" u="none" strike="noStrike" baseline="0" dirty="0">
                <a:solidFill>
                  <a:srgbClr val="211D1E"/>
                </a:solidFill>
                <a:latin typeface="Calibri" panose="020F0502020204030204" pitchFamily="34" charset="0"/>
              </a:rPr>
              <a:t> Β και 12</a:t>
            </a:r>
            <a:r>
              <a:rPr lang="el-GR" sz="2000" b="0" i="0" u="none" strike="noStrike" baseline="30000" dirty="0">
                <a:solidFill>
                  <a:srgbClr val="211D1E"/>
                </a:solidFill>
                <a:latin typeface="Calibri" panose="020F0502020204030204" pitchFamily="34" charset="0"/>
              </a:rPr>
              <a:t>ο</a:t>
            </a:r>
            <a:r>
              <a:rPr lang="el-GR" sz="2000" b="0" i="0" u="none" strike="noStrike" baseline="0" dirty="0">
                <a:solidFill>
                  <a:srgbClr val="211D1E"/>
                </a:solidFill>
                <a:latin typeface="Calibri" panose="020F0502020204030204" pitchFamily="34" charset="0"/>
              </a:rPr>
              <a:t> Ν, προκαλώντας την ανύψωση της θαλάσσιας στάθμης</a:t>
            </a:r>
            <a:endParaRPr lang="en-US" sz="2000" dirty="0"/>
          </a:p>
        </p:txBody>
      </p:sp>
      <p:pic>
        <p:nvPicPr>
          <p:cNvPr id="7" name="Picture 6">
            <a:extLst>
              <a:ext uri="{FF2B5EF4-FFF2-40B4-BE49-F238E27FC236}">
                <a16:creationId xmlns:a16="http://schemas.microsoft.com/office/drawing/2014/main" id="{B78CFAAF-3C1E-447D-B8FC-47860B0C8484}"/>
              </a:ext>
            </a:extLst>
          </p:cNvPr>
          <p:cNvPicPr>
            <a:picLocks noChangeAspect="1"/>
          </p:cNvPicPr>
          <p:nvPr/>
        </p:nvPicPr>
        <p:blipFill>
          <a:blip r:embed="rId2"/>
          <a:stretch>
            <a:fillRect/>
          </a:stretch>
        </p:blipFill>
        <p:spPr>
          <a:xfrm>
            <a:off x="4493173" y="2352375"/>
            <a:ext cx="7584121" cy="4409372"/>
          </a:xfrm>
          <a:prstGeom prst="rect">
            <a:avLst/>
          </a:prstGeom>
        </p:spPr>
      </p:pic>
      <p:pic>
        <p:nvPicPr>
          <p:cNvPr id="6" name="Picture 5">
            <a:extLst>
              <a:ext uri="{FF2B5EF4-FFF2-40B4-BE49-F238E27FC236}">
                <a16:creationId xmlns:a16="http://schemas.microsoft.com/office/drawing/2014/main" id="{AA87421C-27AB-4853-F81C-DB92DD53317B}"/>
              </a:ext>
            </a:extLst>
          </p:cNvPr>
          <p:cNvPicPr>
            <a:picLocks noChangeAspect="1"/>
          </p:cNvPicPr>
          <p:nvPr/>
        </p:nvPicPr>
        <p:blipFill>
          <a:blip r:embed="rId3"/>
          <a:stretch>
            <a:fillRect/>
          </a:stretch>
        </p:blipFill>
        <p:spPr>
          <a:xfrm>
            <a:off x="0" y="2352375"/>
            <a:ext cx="4378467" cy="4099939"/>
          </a:xfrm>
          <a:prstGeom prst="rect">
            <a:avLst/>
          </a:prstGeom>
        </p:spPr>
      </p:pic>
    </p:spTree>
    <p:extLst>
      <p:ext uri="{BB962C8B-B14F-4D97-AF65-F5344CB8AC3E}">
        <p14:creationId xmlns:p14="http://schemas.microsoft.com/office/powerpoint/2010/main" val="87837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2D00D1B-8DBD-4AA1-920A-B7829627BD37}"/>
              </a:ext>
            </a:extLst>
          </p:cNvPr>
          <p:cNvSpPr txBox="1"/>
          <p:nvPr/>
        </p:nvSpPr>
        <p:spPr>
          <a:xfrm>
            <a:off x="176512" y="1089898"/>
            <a:ext cx="6093372" cy="4678204"/>
          </a:xfrm>
          <a:prstGeom prst="rect">
            <a:avLst/>
          </a:prstGeom>
          <a:noFill/>
        </p:spPr>
        <p:txBody>
          <a:bodyPr wrap="square">
            <a:spAutoFit/>
          </a:bodyPr>
          <a:lstStyle/>
          <a:p>
            <a:pPr algn="l"/>
            <a:endParaRPr lang="en-US" sz="18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Τα καθοδικά </a:t>
            </a:r>
            <a:r>
              <a:rPr lang="el-GR" sz="2000" b="0" i="0" u="none" strike="noStrike" baseline="0" dirty="0" err="1">
                <a:solidFill>
                  <a:srgbClr val="211D1E"/>
                </a:solidFill>
                <a:latin typeface="Calibri" panose="020F0502020204030204" pitchFamily="34" charset="0"/>
              </a:rPr>
              <a:t>ψυχρα</a:t>
            </a:r>
            <a:r>
              <a:rPr lang="el-GR" sz="2000" b="0" i="0" u="none" strike="noStrike" baseline="0" dirty="0">
                <a:solidFill>
                  <a:srgbClr val="211D1E"/>
                </a:solidFill>
                <a:latin typeface="Calibri" panose="020F0502020204030204" pitchFamily="34" charset="0"/>
              </a:rPr>
              <a:t> ρεύματα των πόλων δημιουργούνται από τις θαλάσσιες μάζες προερχόμενες από μικρότερα γεωγραφικά πλάτη (π.χ. υποτροπική ζώνη), τα οποία είναι σχετικά θερμότερα και αλμυρότερα, εξαιτίας της εξάτμισης που έχουν υποστεί κατά την μεταφορά τους. Το νερό αυτό αν και αλμυρότερο συνεχίζει να επιπλέει λόγω αυξημένης θερμοκρασίας μέχρι να κρυώσει κινούμενο στις πολικές περιοχές. Τότε, το κρύο και αλμυρό νερό γίνεται πυκνότερο (άρα βαρύτερο) και βυθίζεται μέχρι εκείνο το βάθος στο οποίο εξισώνεται η πυκνότητα τους με αυτή του περιβάλλοντος νερού (Εικόνα 7.15). Μάλιστα, όσο υψηλότερη είναι η πυκνότητα του, τόσο βαθύτερα θα βυθιστεί το νερό. </a:t>
            </a:r>
            <a:endParaRPr lang="en-US" sz="2000" dirty="0"/>
          </a:p>
        </p:txBody>
      </p:sp>
      <p:pic>
        <p:nvPicPr>
          <p:cNvPr id="14" name="Picture 13">
            <a:extLst>
              <a:ext uri="{FF2B5EF4-FFF2-40B4-BE49-F238E27FC236}">
                <a16:creationId xmlns:a16="http://schemas.microsoft.com/office/drawing/2014/main" id="{91EDEDAD-FB36-4E47-AD6C-03226AB9A85C}"/>
              </a:ext>
            </a:extLst>
          </p:cNvPr>
          <p:cNvPicPr>
            <a:picLocks noChangeAspect="1"/>
          </p:cNvPicPr>
          <p:nvPr/>
        </p:nvPicPr>
        <p:blipFill>
          <a:blip r:embed="rId2"/>
          <a:stretch>
            <a:fillRect/>
          </a:stretch>
        </p:blipFill>
        <p:spPr>
          <a:xfrm>
            <a:off x="6468453" y="1491026"/>
            <a:ext cx="5547035" cy="3642218"/>
          </a:xfrm>
          <a:prstGeom prst="rect">
            <a:avLst/>
          </a:prstGeom>
        </p:spPr>
      </p:pic>
      <p:sp>
        <p:nvSpPr>
          <p:cNvPr id="16" name="TextBox 15">
            <a:extLst>
              <a:ext uri="{FF2B5EF4-FFF2-40B4-BE49-F238E27FC236}">
                <a16:creationId xmlns:a16="http://schemas.microsoft.com/office/drawing/2014/main" id="{6B89A6FD-812C-4416-B0D9-4C75C1124B2E}"/>
              </a:ext>
            </a:extLst>
          </p:cNvPr>
          <p:cNvSpPr txBox="1"/>
          <p:nvPr/>
        </p:nvSpPr>
        <p:spPr>
          <a:xfrm>
            <a:off x="237424" y="501479"/>
            <a:ext cx="9004546" cy="461665"/>
          </a:xfrm>
          <a:prstGeom prst="rect">
            <a:avLst/>
          </a:prstGeom>
          <a:noFill/>
        </p:spPr>
        <p:txBody>
          <a:bodyPr wrap="square">
            <a:spAutoFit/>
          </a:bodyPr>
          <a:lstStyle/>
          <a:p>
            <a:pPr algn="just">
              <a:spcAft>
                <a:spcPts val="600"/>
              </a:spcAft>
            </a:pPr>
            <a:r>
              <a:rPr lang="el-GR" sz="2400" b="1" i="0" u="none" strike="noStrike" baseline="0" dirty="0">
                <a:solidFill>
                  <a:srgbClr val="211D1E"/>
                </a:solidFill>
                <a:latin typeface="Calibri" panose="020F0502020204030204" pitchFamily="34" charset="0"/>
              </a:rPr>
              <a:t>(2) Καθοδικά (ψυχρά) ρεύματα στους πόλους </a:t>
            </a:r>
            <a:r>
              <a:rPr lang="el-GR" sz="2400" b="0" i="0" u="none" strike="noStrike" baseline="0" dirty="0">
                <a:solidFill>
                  <a:srgbClr val="211D1E"/>
                </a:solidFill>
                <a:latin typeface="Calibri" panose="020F0502020204030204" pitchFamily="34" charset="0"/>
              </a:rPr>
              <a:t>(</a:t>
            </a:r>
            <a:r>
              <a:rPr lang="el-GR" sz="2400" b="0" i="1" u="none" strike="noStrike" baseline="0" dirty="0" err="1">
                <a:solidFill>
                  <a:srgbClr val="211D1E"/>
                </a:solidFill>
                <a:latin typeface="Calibri" panose="020F0502020204030204" pitchFamily="34" charset="0"/>
              </a:rPr>
              <a:t>cold</a:t>
            </a:r>
            <a:r>
              <a:rPr lang="el-GR" sz="2400" b="0" i="1" u="none" strike="noStrike" baseline="0" dirty="0">
                <a:solidFill>
                  <a:srgbClr val="211D1E"/>
                </a:solidFill>
                <a:latin typeface="Calibri" panose="020F0502020204030204" pitchFamily="34" charset="0"/>
              </a:rPr>
              <a:t> </a:t>
            </a:r>
            <a:r>
              <a:rPr lang="el-GR" sz="2400" b="0" i="1" u="none" strike="noStrike" baseline="0" dirty="0" err="1">
                <a:solidFill>
                  <a:srgbClr val="211D1E"/>
                </a:solidFill>
                <a:latin typeface="Calibri" panose="020F0502020204030204" pitchFamily="34" charset="0"/>
              </a:rPr>
              <a:t>downwelling</a:t>
            </a:r>
            <a:r>
              <a:rPr lang="el-GR" sz="2400" b="0" i="0" u="none" strike="noStrike" baseline="0" dirty="0">
                <a:solidFill>
                  <a:srgbClr val="211D1E"/>
                </a:solidFill>
                <a:latin typeface="Calibri" panose="020F0502020204030204" pitchFamily="34" charset="0"/>
              </a:rPr>
              <a:t>), </a:t>
            </a:r>
          </a:p>
        </p:txBody>
      </p:sp>
    </p:spTree>
    <p:extLst>
      <p:ext uri="{BB962C8B-B14F-4D97-AF65-F5344CB8AC3E}">
        <p14:creationId xmlns:p14="http://schemas.microsoft.com/office/powerpoint/2010/main" val="1760148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0FFFC9-C6C8-4557-A4E7-7CE1EA3D98FB}"/>
              </a:ext>
            </a:extLst>
          </p:cNvPr>
          <p:cNvSpPr txBox="1"/>
          <p:nvPr/>
        </p:nvSpPr>
        <p:spPr>
          <a:xfrm>
            <a:off x="241673" y="403741"/>
            <a:ext cx="10513412" cy="461665"/>
          </a:xfrm>
          <a:prstGeom prst="rect">
            <a:avLst/>
          </a:prstGeom>
          <a:noFill/>
        </p:spPr>
        <p:txBody>
          <a:bodyPr wrap="square">
            <a:spAutoFit/>
          </a:bodyPr>
          <a:lstStyle/>
          <a:p>
            <a:pPr algn="just"/>
            <a:r>
              <a:rPr lang="el-GR" sz="2400" b="1" i="0" u="none" strike="noStrike" baseline="0" dirty="0">
                <a:solidFill>
                  <a:srgbClr val="002060"/>
                </a:solidFill>
                <a:latin typeface="Calibri" panose="020F0502020204030204" pitchFamily="34" charset="0"/>
              </a:rPr>
              <a:t>(3) </a:t>
            </a:r>
            <a:r>
              <a:rPr lang="el-GR" sz="2400" b="1" i="0" u="none" strike="noStrike" baseline="0" dirty="0">
                <a:solidFill>
                  <a:srgbClr val="211D1E"/>
                </a:solidFill>
                <a:latin typeface="Calibri" panose="020F0502020204030204" pitchFamily="34" charset="0"/>
              </a:rPr>
              <a:t>Ανοδικά και καθοδικά ρεύματα σε περιοχές σύγκλισης και απόκλισης </a:t>
            </a:r>
            <a:endParaRPr lang="en-US" sz="2400" dirty="0"/>
          </a:p>
        </p:txBody>
      </p:sp>
      <p:sp>
        <p:nvSpPr>
          <p:cNvPr id="6" name="TextBox 5">
            <a:extLst>
              <a:ext uri="{FF2B5EF4-FFF2-40B4-BE49-F238E27FC236}">
                <a16:creationId xmlns:a16="http://schemas.microsoft.com/office/drawing/2014/main" id="{D8999408-500C-4578-91BE-A5543F3D35CD}"/>
              </a:ext>
            </a:extLst>
          </p:cNvPr>
          <p:cNvSpPr txBox="1"/>
          <p:nvPr/>
        </p:nvSpPr>
        <p:spPr>
          <a:xfrm>
            <a:off x="101639" y="1289381"/>
            <a:ext cx="4914902" cy="5324535"/>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Η επιφανειακή πίεση του ανέμου δημιουργεί εκτός από την κάθετη ταλάντωση του νερού (κύματα) προκαλεί και οριζόντια ροή (ρεύματα). Ειδικότερα, τα κυκλωνικά συστήματα ανέμου μέσω του μηχανισμού του σπειροειδούς του ΕΚΜΑΝ προκαλούν </a:t>
            </a:r>
            <a:r>
              <a:rPr lang="el-GR" sz="2000" b="1" i="0" u="none" strike="noStrike" baseline="0" dirty="0">
                <a:solidFill>
                  <a:srgbClr val="211D1E"/>
                </a:solidFill>
                <a:latin typeface="Calibri" panose="020F0502020204030204" pitchFamily="34" charset="0"/>
              </a:rPr>
              <a:t>απόκλιση των νερών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divergence</a:t>
            </a:r>
            <a:r>
              <a:rPr lang="el-GR" sz="2000" b="0" i="0" u="none" strike="noStrike" baseline="0" dirty="0">
                <a:solidFill>
                  <a:srgbClr val="211D1E"/>
                </a:solidFill>
                <a:latin typeface="Calibri" panose="020F0502020204030204" pitchFamily="34" charset="0"/>
              </a:rPr>
              <a:t>), η οποία έχει ως επακόλουθο την ταπείνωση της επιφάνειας της θάλασσας που συνδυάζεται με ανάδυση (ανάβλυση) των βαθυτέρων νερών (</a:t>
            </a:r>
            <a:r>
              <a:rPr lang="el-GR" sz="2000" b="0" i="1" u="none" strike="noStrike" baseline="0" dirty="0">
                <a:solidFill>
                  <a:srgbClr val="211D1E"/>
                </a:solidFill>
                <a:latin typeface="Calibri" panose="020F0502020204030204" pitchFamily="34" charset="0"/>
              </a:rPr>
              <a:t>upwelling</a:t>
            </a:r>
            <a:r>
              <a:rPr lang="el-GR" sz="2000" b="0" i="0" u="none" strike="noStrike" baseline="0" dirty="0">
                <a:solidFill>
                  <a:srgbClr val="211D1E"/>
                </a:solidFill>
                <a:latin typeface="Calibri" panose="020F0502020204030204" pitchFamily="34" charset="0"/>
              </a:rPr>
              <a:t>) (Εικόνα 7.16). Αντιθέτως, τα </a:t>
            </a:r>
            <a:r>
              <a:rPr lang="el-GR" sz="2000" b="0" i="0" u="none" strike="noStrike" baseline="0" dirty="0" err="1">
                <a:solidFill>
                  <a:srgbClr val="211D1E"/>
                </a:solidFill>
                <a:latin typeface="Calibri" panose="020F0502020204030204" pitchFamily="34" charset="0"/>
              </a:rPr>
              <a:t>αντικυκλωνικά</a:t>
            </a:r>
            <a:r>
              <a:rPr lang="el-GR" sz="2000" b="0" i="0" u="none" strike="noStrike" baseline="0" dirty="0">
                <a:solidFill>
                  <a:srgbClr val="211D1E"/>
                </a:solidFill>
                <a:latin typeface="Calibri" panose="020F0502020204030204" pitchFamily="34" charset="0"/>
              </a:rPr>
              <a:t> </a:t>
            </a:r>
            <a:r>
              <a:rPr lang="el-GR" sz="2000" b="0" i="0" u="none" strike="noStrike" baseline="0" dirty="0" err="1">
                <a:solidFill>
                  <a:srgbClr val="211D1E"/>
                </a:solidFill>
                <a:latin typeface="Calibri" panose="020F0502020204030204" pitchFamily="34" charset="0"/>
              </a:rPr>
              <a:t>ανεμολογικά</a:t>
            </a:r>
            <a:r>
              <a:rPr lang="el-GR" sz="2000" b="0" i="0" u="none" strike="noStrike" baseline="0" dirty="0">
                <a:solidFill>
                  <a:srgbClr val="211D1E"/>
                </a:solidFill>
                <a:latin typeface="Calibri" panose="020F0502020204030204" pitchFamily="34" charset="0"/>
              </a:rPr>
              <a:t> συστήματα, μέσω του ιδίου μηχανισμού, προκαλούν την </a:t>
            </a:r>
            <a:r>
              <a:rPr lang="el-GR" sz="2000" b="1" i="0" u="none" strike="noStrike" baseline="0" dirty="0">
                <a:solidFill>
                  <a:srgbClr val="211D1E"/>
                </a:solidFill>
                <a:latin typeface="Calibri" panose="020F0502020204030204" pitchFamily="34" charset="0"/>
              </a:rPr>
              <a:t>σύγκλιση των νερών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convergence</a:t>
            </a:r>
            <a:r>
              <a:rPr lang="el-GR" sz="2000" b="0" i="0" u="none" strike="noStrike" baseline="0" dirty="0">
                <a:solidFill>
                  <a:srgbClr val="211D1E"/>
                </a:solidFill>
                <a:latin typeface="Calibri" panose="020F0502020204030204" pitchFamily="34" charset="0"/>
              </a:rPr>
              <a:t>) που οδηγεί σε ανύψωση της επιφάνεια της θάλασσας και τελικά βύθιση των επιφανειακών νερών (</a:t>
            </a:r>
            <a:r>
              <a:rPr lang="el-GR" sz="2000" b="0" i="1" u="none" strike="noStrike" baseline="0" dirty="0" err="1">
                <a:solidFill>
                  <a:srgbClr val="211D1E"/>
                </a:solidFill>
                <a:latin typeface="Calibri" panose="020F0502020204030204" pitchFamily="34" charset="0"/>
              </a:rPr>
              <a:t>downwelling</a:t>
            </a:r>
            <a:r>
              <a:rPr lang="el-GR" sz="2000" b="0" i="0" u="none" strike="noStrike" baseline="0" dirty="0">
                <a:solidFill>
                  <a:srgbClr val="211D1E"/>
                </a:solidFill>
                <a:latin typeface="Calibri" panose="020F0502020204030204" pitchFamily="34" charset="0"/>
              </a:rPr>
              <a:t>) (</a:t>
            </a:r>
            <a:endParaRPr lang="en-US" sz="2000" dirty="0"/>
          </a:p>
        </p:txBody>
      </p:sp>
      <p:pic>
        <p:nvPicPr>
          <p:cNvPr id="5" name="Picture 4">
            <a:extLst>
              <a:ext uri="{FF2B5EF4-FFF2-40B4-BE49-F238E27FC236}">
                <a16:creationId xmlns:a16="http://schemas.microsoft.com/office/drawing/2014/main" id="{39182040-6EC6-082B-1BAD-D5F55A4FB236}"/>
              </a:ext>
            </a:extLst>
          </p:cNvPr>
          <p:cNvPicPr>
            <a:picLocks noChangeAspect="1"/>
          </p:cNvPicPr>
          <p:nvPr/>
        </p:nvPicPr>
        <p:blipFill>
          <a:blip r:embed="rId2"/>
          <a:stretch>
            <a:fillRect/>
          </a:stretch>
        </p:blipFill>
        <p:spPr>
          <a:xfrm>
            <a:off x="5185081" y="1399552"/>
            <a:ext cx="6905280" cy="5054707"/>
          </a:xfrm>
          <a:prstGeom prst="rect">
            <a:avLst/>
          </a:prstGeom>
        </p:spPr>
      </p:pic>
    </p:spTree>
    <p:extLst>
      <p:ext uri="{BB962C8B-B14F-4D97-AF65-F5344CB8AC3E}">
        <p14:creationId xmlns:p14="http://schemas.microsoft.com/office/powerpoint/2010/main" val="1304155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469333-A64C-4E83-A42E-AE3210E58CEC}"/>
              </a:ext>
            </a:extLst>
          </p:cNvPr>
          <p:cNvSpPr txBox="1"/>
          <p:nvPr/>
        </p:nvSpPr>
        <p:spPr>
          <a:xfrm>
            <a:off x="425668" y="228124"/>
            <a:ext cx="11256579" cy="2862322"/>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latin typeface="Calibri" panose="020F0502020204030204" pitchFamily="34" charset="0"/>
              </a:rPr>
              <a:t>Οι διαφορές στάθμης </a:t>
            </a:r>
            <a:r>
              <a:rPr lang="el-GR" sz="2000" b="0" i="0" u="none" strike="noStrike" baseline="0" dirty="0">
                <a:solidFill>
                  <a:srgbClr val="211D1E"/>
                </a:solidFill>
                <a:latin typeface="Calibri" panose="020F0502020204030204" pitchFamily="34" charset="0"/>
              </a:rPr>
              <a:t>(θετικές ή αρνητικές) που δημιουργούνται από την κυκλική κίνηση των επιφανειακών νερών δημιουργούν μια δύναμη εξαιτίας των οριζόντιων διαφορών της πίεσης (</a:t>
            </a:r>
            <a:r>
              <a:rPr lang="el-GR" sz="2000" b="1" i="0" u="none" strike="noStrike" baseline="0" dirty="0" err="1">
                <a:solidFill>
                  <a:srgbClr val="211D1E"/>
                </a:solidFill>
                <a:latin typeface="Calibri" panose="020F0502020204030204" pitchFamily="34" charset="0"/>
              </a:rPr>
              <a:t>βαροβαθμίδα</a:t>
            </a:r>
            <a:r>
              <a:rPr lang="el-GR" sz="2000" b="0" i="0" u="none" strike="noStrike" baseline="0" dirty="0">
                <a:solidFill>
                  <a:srgbClr val="211D1E"/>
                </a:solidFill>
                <a:latin typeface="Calibri" panose="020F0502020204030204" pitchFamily="34" charset="0"/>
              </a:rPr>
              <a:t>). </a:t>
            </a:r>
          </a:p>
          <a:p>
            <a:pPr algn="just"/>
            <a:endParaRPr lang="el-GR"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Στην περίπτωση μιας σταθεροποιημένης κατάστασης, η δύναμη της </a:t>
            </a:r>
            <a:r>
              <a:rPr lang="el-GR" sz="2000" b="0" i="0" u="none" strike="noStrike" baseline="0" dirty="0" err="1">
                <a:solidFill>
                  <a:srgbClr val="211D1E"/>
                </a:solidFill>
                <a:latin typeface="Calibri" panose="020F0502020204030204" pitchFamily="34" charset="0"/>
              </a:rPr>
              <a:t>βαροβαθμίδας</a:t>
            </a:r>
            <a:r>
              <a:rPr lang="el-GR" sz="2000" b="0" i="0" u="none" strike="noStrike" baseline="0" dirty="0">
                <a:solidFill>
                  <a:srgbClr val="211D1E"/>
                </a:solidFill>
                <a:latin typeface="Calibri" panose="020F0502020204030204" pitchFamily="34" charset="0"/>
              </a:rPr>
              <a:t> (F</a:t>
            </a:r>
            <a:r>
              <a:rPr lang="el-GR" sz="2000" b="0" i="0" u="none" strike="noStrike" baseline="-25000" dirty="0">
                <a:solidFill>
                  <a:srgbClr val="211D1E"/>
                </a:solidFill>
                <a:latin typeface="Calibri" panose="020F0502020204030204" pitchFamily="34" charset="0"/>
              </a:rPr>
              <a:t>G</a:t>
            </a:r>
            <a:r>
              <a:rPr lang="el-GR" sz="2000" b="0" i="0" u="none" strike="noStrike" baseline="0" dirty="0">
                <a:solidFill>
                  <a:srgbClr val="211D1E"/>
                </a:solidFill>
                <a:latin typeface="Calibri" panose="020F0502020204030204" pitchFamily="34" charset="0"/>
              </a:rPr>
              <a:t>) εξισορροπείται από τη δύναμη </a:t>
            </a:r>
            <a:r>
              <a:rPr lang="el-GR" sz="2000" b="0"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 (F</a:t>
            </a:r>
            <a:r>
              <a:rPr lang="el-GR" sz="2000" b="0" i="0" u="none" strike="noStrike" baseline="-25000" dirty="0">
                <a:solidFill>
                  <a:srgbClr val="211D1E"/>
                </a:solidFill>
                <a:latin typeface="Calibri" panose="020F0502020204030204" pitchFamily="34" charset="0"/>
              </a:rPr>
              <a:t>C</a:t>
            </a:r>
            <a:r>
              <a:rPr lang="el-GR" sz="2000" b="0" i="0" u="none" strike="noStrike" baseline="0" dirty="0">
                <a:solidFill>
                  <a:srgbClr val="211D1E"/>
                </a:solidFill>
                <a:latin typeface="Calibri" panose="020F0502020204030204" pitchFamily="34" charset="0"/>
              </a:rPr>
              <a:t>) με αποτέλεσμα αφενός τη δημιουργία ενός </a:t>
            </a:r>
            <a:r>
              <a:rPr lang="el-GR" sz="2000" b="0" i="0" u="none" strike="noStrike" baseline="0" dirty="0" err="1">
                <a:solidFill>
                  <a:srgbClr val="211D1E"/>
                </a:solidFill>
                <a:latin typeface="Calibri" panose="020F0502020204030204" pitchFamily="34" charset="0"/>
              </a:rPr>
              <a:t>γεωστροφικού</a:t>
            </a:r>
            <a:r>
              <a:rPr lang="el-GR" sz="2000" b="0" i="0" u="none" strike="noStrike" baseline="0" dirty="0">
                <a:solidFill>
                  <a:srgbClr val="211D1E"/>
                </a:solidFill>
                <a:latin typeface="Calibri" panose="020F0502020204030204" pitchFamily="34" charset="0"/>
              </a:rPr>
              <a:t> ρεύματος που κινείται πάνω στην </a:t>
            </a:r>
            <a:r>
              <a:rPr lang="el-GR" sz="2000" b="0" i="0" u="none" strike="noStrike" baseline="0" dirty="0" err="1">
                <a:solidFill>
                  <a:srgbClr val="211D1E"/>
                </a:solidFill>
                <a:latin typeface="Calibri" panose="020F0502020204030204" pitchFamily="34" charset="0"/>
              </a:rPr>
              <a:t>ισοβαρική</a:t>
            </a:r>
            <a:r>
              <a:rPr lang="el-GR" sz="2000" b="0" i="0" u="none" strike="noStrike" baseline="0" dirty="0">
                <a:solidFill>
                  <a:srgbClr val="211D1E"/>
                </a:solidFill>
                <a:latin typeface="Calibri" panose="020F0502020204030204" pitchFamily="34" charset="0"/>
              </a:rPr>
              <a:t> επιφάνεια και σύμφωνα με τη ροή του ανέμου και αφετέρου στην κατακόρυφη απόκλιση της ελεύθερης επιφάνειας της θάλασσας. </a:t>
            </a:r>
            <a:endParaRPr lang="en-US" sz="2000" dirty="0"/>
          </a:p>
        </p:txBody>
      </p:sp>
      <p:pic>
        <p:nvPicPr>
          <p:cNvPr id="3" name="Picture 2">
            <a:extLst>
              <a:ext uri="{FF2B5EF4-FFF2-40B4-BE49-F238E27FC236}">
                <a16:creationId xmlns:a16="http://schemas.microsoft.com/office/drawing/2014/main" id="{D7B1B06E-3F22-5E16-1BEA-2C6A2BCE2ADC}"/>
              </a:ext>
            </a:extLst>
          </p:cNvPr>
          <p:cNvPicPr>
            <a:picLocks noChangeAspect="1"/>
          </p:cNvPicPr>
          <p:nvPr/>
        </p:nvPicPr>
        <p:blipFill>
          <a:blip r:embed="rId2"/>
          <a:stretch>
            <a:fillRect/>
          </a:stretch>
        </p:blipFill>
        <p:spPr>
          <a:xfrm>
            <a:off x="1031199" y="3429000"/>
            <a:ext cx="4844697" cy="2434771"/>
          </a:xfrm>
          <a:prstGeom prst="rect">
            <a:avLst/>
          </a:prstGeom>
        </p:spPr>
      </p:pic>
      <p:pic>
        <p:nvPicPr>
          <p:cNvPr id="5" name="Picture 4">
            <a:extLst>
              <a:ext uri="{FF2B5EF4-FFF2-40B4-BE49-F238E27FC236}">
                <a16:creationId xmlns:a16="http://schemas.microsoft.com/office/drawing/2014/main" id="{F972C279-8546-1BD8-2345-2EA5E005FA1F}"/>
              </a:ext>
            </a:extLst>
          </p:cNvPr>
          <p:cNvPicPr>
            <a:picLocks noChangeAspect="1"/>
          </p:cNvPicPr>
          <p:nvPr/>
        </p:nvPicPr>
        <p:blipFill>
          <a:blip r:embed="rId3"/>
          <a:stretch>
            <a:fillRect/>
          </a:stretch>
        </p:blipFill>
        <p:spPr>
          <a:xfrm>
            <a:off x="6053957" y="3428999"/>
            <a:ext cx="5067366" cy="2434771"/>
          </a:xfrm>
          <a:prstGeom prst="rect">
            <a:avLst/>
          </a:prstGeom>
        </p:spPr>
      </p:pic>
    </p:spTree>
    <p:extLst>
      <p:ext uri="{BB962C8B-B14F-4D97-AF65-F5344CB8AC3E}">
        <p14:creationId xmlns:p14="http://schemas.microsoft.com/office/powerpoint/2010/main" val="286579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A70745-92A0-421C-8EF9-3F72B7DB99EA}"/>
              </a:ext>
            </a:extLst>
          </p:cNvPr>
          <p:cNvSpPr txBox="1"/>
          <p:nvPr/>
        </p:nvSpPr>
        <p:spPr>
          <a:xfrm>
            <a:off x="425668" y="645118"/>
            <a:ext cx="11256578" cy="1938992"/>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Η έννοια της </a:t>
            </a:r>
            <a:r>
              <a:rPr lang="el-GR" sz="2000" b="1" i="0" u="none" strike="noStrike" baseline="0" dirty="0">
                <a:solidFill>
                  <a:srgbClr val="211D1E"/>
                </a:solidFill>
                <a:latin typeface="Calibri" panose="020F0502020204030204" pitchFamily="34" charset="0"/>
              </a:rPr>
              <a:t>γεωδυναμικής επιφάνειας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geopotential</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surface</a:t>
            </a:r>
            <a:r>
              <a:rPr lang="el-GR" sz="2000" b="0" i="0" u="none" strike="noStrike" baseline="0" dirty="0">
                <a:solidFill>
                  <a:srgbClr val="211D1E"/>
                </a:solidFill>
                <a:latin typeface="Calibri" panose="020F0502020204030204" pitchFamily="34" charset="0"/>
              </a:rPr>
              <a:t>) προκύπτει από το γεγονός ότι στην πράξη δεν υπάρχει επίπεδο με τη γεωμετρική έννοια, γιατί οι διαστάσεις των ωκεάνιων λεκανών είναι τέτοιες που η επιφάνεια τους επηρεάζεται από την καμπυλότητα της Γης, δηλαδή την πραγματική επιφάνεια του γεωειδούς. Για το λόγο αυτό αντί να χρησιμοποιείται ο όρος οριζόντιο επίπεδο πιο σωστό είναι να χρησιμοποιείται ο όρος γεωδυναμική επιφάνεια </a:t>
            </a:r>
            <a:endParaRPr lang="en-US" sz="2000" dirty="0"/>
          </a:p>
        </p:txBody>
      </p:sp>
      <p:sp>
        <p:nvSpPr>
          <p:cNvPr id="8" name="TextBox 7">
            <a:extLst>
              <a:ext uri="{FF2B5EF4-FFF2-40B4-BE49-F238E27FC236}">
                <a16:creationId xmlns:a16="http://schemas.microsoft.com/office/drawing/2014/main" id="{545DAFF5-372B-4ABB-B9A8-CD397D5D45AF}"/>
              </a:ext>
            </a:extLst>
          </p:cNvPr>
          <p:cNvSpPr txBox="1"/>
          <p:nvPr/>
        </p:nvSpPr>
        <p:spPr>
          <a:xfrm>
            <a:off x="283778" y="2642675"/>
            <a:ext cx="11256578" cy="1631216"/>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Η </a:t>
            </a:r>
            <a:r>
              <a:rPr lang="el-GR" sz="2000" b="1" i="0" u="none" strike="noStrike" baseline="0" dirty="0" err="1">
                <a:solidFill>
                  <a:srgbClr val="211D1E"/>
                </a:solidFill>
                <a:latin typeface="Calibri" panose="020F0502020204030204" pitchFamily="34" charset="0"/>
              </a:rPr>
              <a:t>γεωστροφική</a:t>
            </a:r>
            <a:r>
              <a:rPr lang="el-GR" sz="2000" b="1" i="0" u="none" strike="noStrike" baseline="0" dirty="0">
                <a:solidFill>
                  <a:srgbClr val="211D1E"/>
                </a:solidFill>
                <a:latin typeface="Calibri" panose="020F0502020204030204" pitchFamily="34" charset="0"/>
              </a:rPr>
              <a:t> ταχύτητα (V) </a:t>
            </a:r>
            <a:r>
              <a:rPr lang="el-GR" sz="2000" b="0" i="0" u="none" strike="noStrike" baseline="0" dirty="0">
                <a:solidFill>
                  <a:srgbClr val="211D1E"/>
                </a:solidFill>
                <a:latin typeface="Calibri" panose="020F0502020204030204" pitchFamily="34" charset="0"/>
              </a:rPr>
              <a:t>μεταξύ των προαναφερόμενων σημείων (Α, Β) που απέχουν απόσταση </a:t>
            </a:r>
            <a:r>
              <a:rPr lang="el-GR" sz="2000" b="0" i="1" u="none" strike="noStrike" baseline="0" dirty="0">
                <a:solidFill>
                  <a:srgbClr val="211D1E"/>
                </a:solidFill>
                <a:latin typeface="Calibri" panose="020F0502020204030204" pitchFamily="34" charset="0"/>
              </a:rPr>
              <a:t>L </a:t>
            </a:r>
            <a:r>
              <a:rPr lang="el-GR" sz="2000" b="0" i="0" u="none" strike="noStrike" baseline="0" dirty="0">
                <a:solidFill>
                  <a:srgbClr val="211D1E"/>
                </a:solidFill>
                <a:latin typeface="Calibri" panose="020F0502020204030204" pitchFamily="34" charset="0"/>
              </a:rPr>
              <a:t>και των οποίων η διαφορά του δυναμικού της ύψους </a:t>
            </a:r>
            <a:r>
              <a:rPr lang="el-GR" sz="2000" b="0" i="0" u="none" strike="noStrike" baseline="0" dirty="0">
                <a:solidFill>
                  <a:srgbClr val="000000"/>
                </a:solidFill>
                <a:latin typeface="Calibri" panose="020F0502020204030204" pitchFamily="34" charset="0"/>
              </a:rPr>
              <a:t>Δ</a:t>
            </a:r>
            <a:r>
              <a:rPr lang="en-US" sz="2000" b="0" i="1" u="none" strike="noStrike" baseline="0" dirty="0">
                <a:solidFill>
                  <a:srgbClr val="000000"/>
                </a:solidFill>
                <a:latin typeface="ARFTER+Calibri-Italic"/>
              </a:rPr>
              <a:t>H </a:t>
            </a:r>
            <a:r>
              <a:rPr lang="en-US" sz="2000" b="0" i="0" u="none" strike="noStrike" baseline="0" dirty="0">
                <a:solidFill>
                  <a:srgbClr val="000000"/>
                </a:solidFill>
                <a:latin typeface="ARFTER+Calibri-Italic"/>
              </a:rPr>
              <a:t>= </a:t>
            </a:r>
            <a:r>
              <a:rPr lang="el-GR" sz="2000" b="0" i="0" u="none" strike="noStrike" baseline="0" dirty="0">
                <a:solidFill>
                  <a:srgbClr val="000000"/>
                </a:solidFill>
                <a:latin typeface="ARFTER+Calibri-Italic"/>
              </a:rPr>
              <a:t>(ΔΦ</a:t>
            </a:r>
            <a:r>
              <a:rPr lang="en-US" sz="2000" b="0" i="0" u="none" strike="noStrike" baseline="-25000" dirty="0">
                <a:solidFill>
                  <a:srgbClr val="000000"/>
                </a:solidFill>
                <a:latin typeface="ARFTER+Calibri-Italic"/>
              </a:rPr>
              <a:t>A</a:t>
            </a:r>
            <a:r>
              <a:rPr lang="en-US" sz="2000" b="0" i="1" u="none" strike="noStrike" baseline="-25000" dirty="0">
                <a:solidFill>
                  <a:srgbClr val="000000"/>
                </a:solidFill>
                <a:latin typeface="ARFTER+Calibri-Italic"/>
              </a:rPr>
              <a:t> </a:t>
            </a:r>
            <a:r>
              <a:rPr lang="en-US" sz="2000" b="0" i="0" u="none" strike="noStrike" baseline="0" dirty="0">
                <a:solidFill>
                  <a:srgbClr val="000000"/>
                </a:solidFill>
                <a:latin typeface="ARFTER+Calibri-Italic"/>
              </a:rPr>
              <a:t>− </a:t>
            </a:r>
            <a:r>
              <a:rPr lang="el-GR" sz="2000" b="0" i="0" u="none" strike="noStrike" baseline="0" dirty="0">
                <a:solidFill>
                  <a:srgbClr val="000000"/>
                </a:solidFill>
                <a:latin typeface="ARFTER+Calibri-Italic"/>
              </a:rPr>
              <a:t>ΔΦ</a:t>
            </a:r>
            <a:r>
              <a:rPr lang="en-US" sz="2000" b="0" i="1" u="none" strike="noStrike" baseline="-25000" dirty="0">
                <a:solidFill>
                  <a:srgbClr val="000000"/>
                </a:solidFill>
                <a:latin typeface="ARFTER+Calibri-Italic"/>
              </a:rPr>
              <a:t>B</a:t>
            </a:r>
            <a:r>
              <a:rPr lang="en-US" sz="2000" b="0" i="1" u="none" strike="noStrike" baseline="0" dirty="0">
                <a:solidFill>
                  <a:srgbClr val="000000"/>
                </a:solidFill>
                <a:latin typeface="ARFTER+Calibri-Italic"/>
              </a:rPr>
              <a:t> </a:t>
            </a:r>
            <a:r>
              <a:rPr lang="el-GR" sz="2000" b="0" i="1" u="none" strike="noStrike" baseline="0" dirty="0">
                <a:solidFill>
                  <a:srgbClr val="000000"/>
                </a:solidFill>
                <a:latin typeface="ARFTER+Calibri-Italic"/>
              </a:rPr>
              <a:t>)/</a:t>
            </a:r>
            <a:r>
              <a:rPr lang="en-US" sz="2000" b="0" i="1" u="none" strike="noStrike" baseline="0" dirty="0">
                <a:solidFill>
                  <a:srgbClr val="000000"/>
                </a:solidFill>
                <a:latin typeface="ARFTER+Calibri-Italic"/>
              </a:rPr>
              <a:t>L </a:t>
            </a:r>
          </a:p>
          <a:p>
            <a:pPr algn="just"/>
            <a:endParaRPr lang="en-US" sz="2000" dirty="0"/>
          </a:p>
          <a:p>
            <a:pPr algn="ctr"/>
            <a:r>
              <a:rPr lang="en-US" sz="2000" b="1" i="1" u="none" strike="noStrike" baseline="0" dirty="0">
                <a:solidFill>
                  <a:srgbClr val="000000"/>
                </a:solidFill>
                <a:latin typeface="ARFTER+Calibri-Italic"/>
              </a:rPr>
              <a:t>V </a:t>
            </a:r>
            <a:r>
              <a:rPr lang="en-US" sz="2000" b="1" i="0" u="none" strike="noStrike" baseline="0" dirty="0">
                <a:solidFill>
                  <a:srgbClr val="000000"/>
                </a:solidFill>
                <a:latin typeface="ARFTER+Calibri-Italic"/>
              </a:rPr>
              <a:t>= [</a:t>
            </a:r>
            <a:r>
              <a:rPr lang="en-US" sz="2000" b="1" i="0" u="none" strike="noStrike" baseline="0" dirty="0">
                <a:solidFill>
                  <a:srgbClr val="000000"/>
                </a:solidFill>
                <a:latin typeface="BZPZSP+Calibri"/>
              </a:rPr>
              <a:t>1 / (2⋅</a:t>
            </a:r>
            <a:r>
              <a:rPr lang="el-GR" sz="2000" b="1" i="0" u="none" strike="noStrike" baseline="0" dirty="0">
                <a:solidFill>
                  <a:srgbClr val="000000"/>
                </a:solidFill>
                <a:latin typeface="BZPZSP+Calibri"/>
              </a:rPr>
              <a:t>Ω⋅</a:t>
            </a:r>
            <a:r>
              <a:rPr lang="en-US" sz="2000" b="1" i="1" u="none" strike="noStrike" baseline="0" dirty="0">
                <a:solidFill>
                  <a:srgbClr val="000000"/>
                </a:solidFill>
                <a:latin typeface="ARFTER+Calibri-Italic"/>
              </a:rPr>
              <a:t>sin</a:t>
            </a:r>
            <a:r>
              <a:rPr lang="el-GR" sz="2000" b="1" i="0" u="none" strike="noStrike" baseline="0" dirty="0">
                <a:solidFill>
                  <a:srgbClr val="000000"/>
                </a:solidFill>
                <a:latin typeface="ARFTER+Calibri-Italic"/>
              </a:rPr>
              <a:t>ϕ</a:t>
            </a:r>
            <a:r>
              <a:rPr lang="en-US" sz="2000" b="1" i="0" u="none" strike="noStrike" baseline="0" dirty="0">
                <a:solidFill>
                  <a:srgbClr val="000000"/>
                </a:solidFill>
                <a:latin typeface="ARFTER+Calibri-Italic"/>
              </a:rPr>
              <a:t>)]</a:t>
            </a:r>
            <a:r>
              <a:rPr lang="el-GR" sz="2000" b="1" i="0" u="none" strike="noStrike" baseline="0" dirty="0">
                <a:solidFill>
                  <a:srgbClr val="000000"/>
                </a:solidFill>
                <a:latin typeface="Calibri" panose="020F0502020204030204" pitchFamily="34" charset="0"/>
              </a:rPr>
              <a:t>⋅ Δ</a:t>
            </a:r>
            <a:r>
              <a:rPr lang="en-US" sz="2000" b="1" i="0" u="none" strike="noStrike" baseline="0" dirty="0">
                <a:solidFill>
                  <a:srgbClr val="000000"/>
                </a:solidFill>
                <a:latin typeface="Calibri" panose="020F0502020204030204" pitchFamily="34" charset="0"/>
              </a:rPr>
              <a:t>H</a:t>
            </a:r>
            <a:r>
              <a:rPr lang="en-US" sz="2000" b="1" i="0" u="none" strike="noStrike" baseline="0" dirty="0">
                <a:solidFill>
                  <a:srgbClr val="211D1E"/>
                </a:solidFill>
                <a:latin typeface="Calibri" panose="020F0502020204030204" pitchFamily="34" charset="0"/>
              </a:rPr>
              <a:t> </a:t>
            </a:r>
          </a:p>
        </p:txBody>
      </p:sp>
    </p:spTree>
    <p:extLst>
      <p:ext uri="{BB962C8B-B14F-4D97-AF65-F5344CB8AC3E}">
        <p14:creationId xmlns:p14="http://schemas.microsoft.com/office/powerpoint/2010/main" val="211776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991F5-BAB8-458D-A337-21674BEAD321}"/>
              </a:ext>
            </a:extLst>
          </p:cNvPr>
          <p:cNvSpPr>
            <a:spLocks noGrp="1"/>
          </p:cNvSpPr>
          <p:nvPr>
            <p:ph idx="1"/>
          </p:nvPr>
        </p:nvSpPr>
        <p:spPr>
          <a:xfrm>
            <a:off x="547914" y="606717"/>
            <a:ext cx="10515600" cy="2250635"/>
          </a:xfrm>
        </p:spPr>
        <p:txBody>
          <a:bodyPr/>
          <a:lstStyle/>
          <a:p>
            <a:pPr algn="just">
              <a:buFont typeface="Wingdings" panose="05000000000000000000" pitchFamily="2" charset="2"/>
              <a:buChar char="Ø"/>
            </a:pPr>
            <a:r>
              <a:rPr lang="el-GR" sz="2000" b="0" i="0" u="none" strike="noStrike" baseline="0" dirty="0">
                <a:solidFill>
                  <a:srgbClr val="211D1E"/>
                </a:solidFill>
                <a:latin typeface="Calibri" panose="020F0502020204030204" pitchFamily="34" charset="0"/>
              </a:rPr>
              <a:t>Ως </a:t>
            </a:r>
            <a:r>
              <a:rPr lang="el-GR" sz="2000" b="1" i="0" u="none" strike="noStrike" baseline="0" dirty="0">
                <a:solidFill>
                  <a:srgbClr val="211D1E"/>
                </a:solidFill>
                <a:latin typeface="Calibri" panose="020F0502020204030204" pitchFamily="34" charset="0"/>
              </a:rPr>
              <a:t>μονάδα μέτρησης της παροχής ενός θαλάσσιου ρεύματος </a:t>
            </a:r>
            <a:r>
              <a:rPr lang="el-GR" sz="2000" b="0" i="0" u="none" strike="noStrike" baseline="0" dirty="0">
                <a:solidFill>
                  <a:srgbClr val="211D1E"/>
                </a:solidFill>
                <a:latin typeface="Calibri" panose="020F0502020204030204" pitchFamily="34" charset="0"/>
              </a:rPr>
              <a:t>έχει οριστεί το </a:t>
            </a:r>
            <a:r>
              <a:rPr lang="el-GR" sz="2000" b="0" i="0" u="none" strike="noStrike" baseline="0" dirty="0" err="1">
                <a:solidFill>
                  <a:srgbClr val="211D1E"/>
                </a:solidFill>
                <a:latin typeface="Calibri" panose="020F0502020204030204" pitchFamily="34" charset="0"/>
              </a:rPr>
              <a:t>Sverdrup</a:t>
            </a:r>
            <a:r>
              <a:rPr lang="el-GR" sz="2000" b="0" i="0" u="none" strike="noStrike" baseline="0" dirty="0">
                <a:solidFill>
                  <a:srgbClr val="211D1E"/>
                </a:solidFill>
                <a:latin typeface="Calibri" panose="020F0502020204030204" pitchFamily="34" charset="0"/>
              </a:rPr>
              <a:t> (Sv), το οποίο ισούται με τη μεταφορά όγκου 106 m3 ανά δευτερόλεπτο (106 m3/s), προς τιμή του Νορβηγού ωκεανογράφου και μετεωρολόγου </a:t>
            </a:r>
            <a:r>
              <a:rPr lang="el-GR" sz="2000" b="0" i="1" u="none" strike="noStrike" baseline="0" dirty="0" err="1">
                <a:solidFill>
                  <a:srgbClr val="211D1E"/>
                </a:solidFill>
                <a:latin typeface="Calibri" panose="020F0502020204030204" pitchFamily="34" charset="0"/>
              </a:rPr>
              <a:t>Harald</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Ulrik</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Sverdrup</a:t>
            </a:r>
            <a:r>
              <a:rPr lang="el-GR" sz="2000" b="0" i="1"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(1888 – 1957), </a:t>
            </a:r>
          </a:p>
          <a:p>
            <a:pPr algn="just"/>
            <a:endParaRPr lang="en-US" sz="1000" b="0" i="0" u="none" strike="noStrike" baseline="0" dirty="0">
              <a:solidFill>
                <a:srgbClr val="211D1E"/>
              </a:solidFill>
              <a:latin typeface="Calibri" panose="020F0502020204030204" pitchFamily="34" charset="0"/>
            </a:endParaRPr>
          </a:p>
          <a:p>
            <a:pPr algn="just">
              <a:buFont typeface="Wingdings" panose="05000000000000000000" pitchFamily="2" charset="2"/>
              <a:buChar char="Ø"/>
            </a:pPr>
            <a:r>
              <a:rPr lang="el-GR" sz="2000" b="0" i="0" u="none" strike="noStrike" baseline="0" dirty="0">
                <a:solidFill>
                  <a:srgbClr val="211D1E"/>
                </a:solidFill>
                <a:latin typeface="Calibri" panose="020F0502020204030204" pitchFamily="34" charset="0"/>
              </a:rPr>
              <a:t>Ως </a:t>
            </a:r>
            <a:r>
              <a:rPr lang="el-GR" sz="2000" b="1" i="0" u="none" strike="noStrike" baseline="0" dirty="0">
                <a:solidFill>
                  <a:srgbClr val="211D1E"/>
                </a:solidFill>
                <a:latin typeface="Calibri" panose="020F0502020204030204" pitchFamily="34" charset="0"/>
              </a:rPr>
              <a:t>μονάδα μέτρησης της ταχύτητας </a:t>
            </a:r>
            <a:r>
              <a:rPr lang="el-GR" sz="2000" b="0" i="0" u="none" strike="noStrike" baseline="0" dirty="0">
                <a:solidFill>
                  <a:srgbClr val="211D1E"/>
                </a:solidFill>
                <a:latin typeface="Calibri" panose="020F0502020204030204" pitchFamily="34" charset="0"/>
              </a:rPr>
              <a:t>τους χρησιμοποιείται ο ναυτικός κόμβος (</a:t>
            </a:r>
            <a:r>
              <a:rPr lang="el-GR" sz="2000" b="0" i="0" u="none" strike="noStrike" baseline="0" dirty="0" err="1">
                <a:solidFill>
                  <a:srgbClr val="211D1E"/>
                </a:solidFill>
                <a:latin typeface="Calibri" panose="020F0502020204030204" pitchFamily="34" charset="0"/>
              </a:rPr>
              <a:t>knot</a:t>
            </a:r>
            <a:r>
              <a:rPr lang="el-GR" sz="2000" b="0" i="0" u="none" strike="noStrike" baseline="0" dirty="0">
                <a:solidFill>
                  <a:srgbClr val="211D1E"/>
                </a:solidFill>
                <a:latin typeface="Calibri" panose="020F0502020204030204" pitchFamily="34" charset="0"/>
              </a:rPr>
              <a:t>) που ισούται με 1 ναυτικό μίλι (1 nm = 1852 m) ανά 1 ώρα (</a:t>
            </a:r>
            <a:r>
              <a:rPr lang="el-GR" sz="2000" b="0" i="0" u="none" strike="noStrike" baseline="0" dirty="0" err="1">
                <a:solidFill>
                  <a:srgbClr val="211D1E"/>
                </a:solidFill>
                <a:latin typeface="Calibri" panose="020F0502020204030204" pitchFamily="34" charset="0"/>
              </a:rPr>
              <a:t>hr</a:t>
            </a:r>
            <a:r>
              <a:rPr lang="el-GR" sz="2000" b="0" i="0" u="none" strike="noStrike" baseline="0" dirty="0">
                <a:solidFill>
                  <a:srgbClr val="211D1E"/>
                </a:solidFill>
                <a:latin typeface="Calibri" panose="020F0502020204030204" pitchFamily="34" charset="0"/>
              </a:rPr>
              <a:t>) (1 </a:t>
            </a:r>
            <a:r>
              <a:rPr lang="el-GR" sz="2000" b="0" i="0" u="none" strike="noStrike" baseline="0" dirty="0" err="1">
                <a:solidFill>
                  <a:srgbClr val="211D1E"/>
                </a:solidFill>
                <a:latin typeface="Calibri" panose="020F0502020204030204" pitchFamily="34" charset="0"/>
              </a:rPr>
              <a:t>knot</a:t>
            </a:r>
            <a:r>
              <a:rPr lang="el-GR" sz="2000" b="0" i="0" u="none" strike="noStrike" baseline="0" dirty="0">
                <a:solidFill>
                  <a:srgbClr val="211D1E"/>
                </a:solidFill>
                <a:latin typeface="Calibri" panose="020F0502020204030204" pitchFamily="34" charset="0"/>
              </a:rPr>
              <a:t> = 0,514 m/s) </a:t>
            </a:r>
            <a:endParaRPr lang="en-US" sz="2000" b="0" i="0" u="none" strike="noStrike" baseline="0" dirty="0">
              <a:solidFill>
                <a:srgbClr val="211D1E"/>
              </a:solidFill>
              <a:latin typeface="Calibri" panose="020F0502020204030204" pitchFamily="34" charset="0"/>
            </a:endParaRPr>
          </a:p>
          <a:p>
            <a:pPr algn="just"/>
            <a:endParaRPr lang="en-US" dirty="0"/>
          </a:p>
        </p:txBody>
      </p:sp>
      <p:sp>
        <p:nvSpPr>
          <p:cNvPr id="4" name="Θέση περιεχομένου 2">
            <a:extLst>
              <a:ext uri="{FF2B5EF4-FFF2-40B4-BE49-F238E27FC236}">
                <a16:creationId xmlns:a16="http://schemas.microsoft.com/office/drawing/2014/main" id="{17F5AB02-F481-4BF0-9CF3-C02A2667D0E3}"/>
              </a:ext>
            </a:extLst>
          </p:cNvPr>
          <p:cNvSpPr txBox="1">
            <a:spLocks/>
          </p:cNvSpPr>
          <p:nvPr/>
        </p:nvSpPr>
        <p:spPr>
          <a:xfrm>
            <a:off x="688428" y="3216112"/>
            <a:ext cx="5233401" cy="3421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b="1" dirty="0"/>
              <a:t>Α. Άμεσες μετρήσεις</a:t>
            </a:r>
          </a:p>
          <a:p>
            <a:pPr lvl="1"/>
            <a:r>
              <a:rPr lang="en-US" sz="2000" dirty="0"/>
              <a:t>Euler method</a:t>
            </a:r>
            <a:r>
              <a:rPr lang="el-GR" sz="2000" dirty="0"/>
              <a:t> </a:t>
            </a:r>
            <a:endParaRPr lang="en-US" sz="2000" dirty="0"/>
          </a:p>
          <a:p>
            <a:pPr lvl="1"/>
            <a:r>
              <a:rPr lang="en-US" sz="2000" dirty="0" err="1"/>
              <a:t>Lagrang</a:t>
            </a:r>
            <a:r>
              <a:rPr lang="en-US" sz="2000" dirty="0"/>
              <a:t> method</a:t>
            </a:r>
          </a:p>
          <a:p>
            <a:pPr lvl="1"/>
            <a:endParaRPr lang="el-GR" dirty="0"/>
          </a:p>
          <a:p>
            <a:pPr lvl="1"/>
            <a:endParaRPr lang="el-GR" dirty="0"/>
          </a:p>
          <a:p>
            <a:pPr lvl="1"/>
            <a:endParaRPr lang="en-US" dirty="0"/>
          </a:p>
          <a:p>
            <a:pPr marL="457200" lvl="1" indent="0">
              <a:buFont typeface="Arial" panose="020B0604020202020204" pitchFamily="34" charset="0"/>
              <a:buNone/>
            </a:pPr>
            <a:r>
              <a:rPr lang="en-US" b="1" dirty="0"/>
              <a:t>B. </a:t>
            </a:r>
            <a:r>
              <a:rPr lang="el-GR" b="1" dirty="0"/>
              <a:t>Έμμεσες μετρήσεις</a:t>
            </a:r>
          </a:p>
          <a:p>
            <a:pPr lvl="1"/>
            <a:r>
              <a:rPr lang="el-GR" dirty="0"/>
              <a:t> </a:t>
            </a:r>
            <a:r>
              <a:rPr lang="el-GR" sz="2000" dirty="0"/>
              <a:t>χωρική μεταβολή φυσικής ιδιότητας </a:t>
            </a:r>
          </a:p>
          <a:p>
            <a:pPr lvl="1"/>
            <a:r>
              <a:rPr lang="el-GR" sz="2000" dirty="0"/>
              <a:t>(π.χ. </a:t>
            </a:r>
            <a:r>
              <a:rPr lang="el-GR" sz="2000" dirty="0" err="1"/>
              <a:t>πυνότητας</a:t>
            </a:r>
            <a:r>
              <a:rPr lang="el-GR" sz="2000" dirty="0"/>
              <a:t>)</a:t>
            </a:r>
          </a:p>
        </p:txBody>
      </p:sp>
      <p:pic>
        <p:nvPicPr>
          <p:cNvPr id="5" name="Εικόνα 3">
            <a:extLst>
              <a:ext uri="{FF2B5EF4-FFF2-40B4-BE49-F238E27FC236}">
                <a16:creationId xmlns:a16="http://schemas.microsoft.com/office/drawing/2014/main" id="{8E44F624-78A4-4C6D-BC02-75D610CBA81A}"/>
              </a:ext>
            </a:extLst>
          </p:cNvPr>
          <p:cNvPicPr>
            <a:picLocks noChangeAspect="1"/>
          </p:cNvPicPr>
          <p:nvPr/>
        </p:nvPicPr>
        <p:blipFill>
          <a:blip r:embed="rId2"/>
          <a:stretch>
            <a:fillRect/>
          </a:stretch>
        </p:blipFill>
        <p:spPr>
          <a:xfrm>
            <a:off x="6096000" y="2895143"/>
            <a:ext cx="2582175" cy="2376813"/>
          </a:xfrm>
          <a:prstGeom prst="rect">
            <a:avLst/>
          </a:prstGeom>
        </p:spPr>
      </p:pic>
      <p:pic>
        <p:nvPicPr>
          <p:cNvPr id="6" name="Εικόνα 9">
            <a:extLst>
              <a:ext uri="{FF2B5EF4-FFF2-40B4-BE49-F238E27FC236}">
                <a16:creationId xmlns:a16="http://schemas.microsoft.com/office/drawing/2014/main" id="{811B5DCC-2CE1-4030-99C3-0219AA55DAD4}"/>
              </a:ext>
            </a:extLst>
          </p:cNvPr>
          <p:cNvPicPr>
            <a:picLocks noChangeAspect="1"/>
          </p:cNvPicPr>
          <p:nvPr/>
        </p:nvPicPr>
        <p:blipFill>
          <a:blip r:embed="rId3"/>
          <a:stretch>
            <a:fillRect/>
          </a:stretch>
        </p:blipFill>
        <p:spPr>
          <a:xfrm>
            <a:off x="9338909" y="2774451"/>
            <a:ext cx="2765402" cy="4083549"/>
          </a:xfrm>
          <a:prstGeom prst="rect">
            <a:avLst/>
          </a:prstGeom>
        </p:spPr>
      </p:pic>
    </p:spTree>
    <p:extLst>
      <p:ext uri="{BB962C8B-B14F-4D97-AF65-F5344CB8AC3E}">
        <p14:creationId xmlns:p14="http://schemas.microsoft.com/office/powerpoint/2010/main" val="3404305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4D7EE-5C5D-4FA8-8DCB-2A5E4096FD86}"/>
              </a:ext>
            </a:extLst>
          </p:cNvPr>
          <p:cNvPicPr>
            <a:picLocks noChangeAspect="1"/>
          </p:cNvPicPr>
          <p:nvPr/>
        </p:nvPicPr>
        <p:blipFill>
          <a:blip r:embed="rId2"/>
          <a:stretch>
            <a:fillRect/>
          </a:stretch>
        </p:blipFill>
        <p:spPr>
          <a:xfrm>
            <a:off x="3116318" y="3429000"/>
            <a:ext cx="5544616" cy="3240360"/>
          </a:xfrm>
          <a:prstGeom prst="rect">
            <a:avLst/>
          </a:prstGeom>
        </p:spPr>
      </p:pic>
      <p:sp>
        <p:nvSpPr>
          <p:cNvPr id="5" name="TextBox 4">
            <a:extLst>
              <a:ext uri="{FF2B5EF4-FFF2-40B4-BE49-F238E27FC236}">
                <a16:creationId xmlns:a16="http://schemas.microsoft.com/office/drawing/2014/main" id="{4A52A7EE-42AB-480E-99BE-F8FDCA68FECC}"/>
              </a:ext>
            </a:extLst>
          </p:cNvPr>
          <p:cNvSpPr txBox="1"/>
          <p:nvPr/>
        </p:nvSpPr>
        <p:spPr>
          <a:xfrm>
            <a:off x="508438" y="64548"/>
            <a:ext cx="6093372" cy="738664"/>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n-US" sz="2200" b="1" i="0" u="none" strike="noStrike" baseline="0" dirty="0">
                <a:solidFill>
                  <a:srgbClr val="211D1E"/>
                </a:solidFill>
                <a:latin typeface="Calibri" panose="020F0502020204030204" pitchFamily="34" charset="0"/>
              </a:rPr>
              <a:t>Langmuir Cells (windrows) </a:t>
            </a:r>
            <a:endParaRPr lang="en-US" sz="2200" dirty="0"/>
          </a:p>
        </p:txBody>
      </p:sp>
      <p:sp>
        <p:nvSpPr>
          <p:cNvPr id="7" name="TextBox 6">
            <a:extLst>
              <a:ext uri="{FF2B5EF4-FFF2-40B4-BE49-F238E27FC236}">
                <a16:creationId xmlns:a16="http://schemas.microsoft.com/office/drawing/2014/main" id="{3DAEC130-D718-407F-AD89-CD9AFB085AC4}"/>
              </a:ext>
            </a:extLst>
          </p:cNvPr>
          <p:cNvSpPr txBox="1"/>
          <p:nvPr/>
        </p:nvSpPr>
        <p:spPr>
          <a:xfrm>
            <a:off x="508438" y="741656"/>
            <a:ext cx="11258876" cy="2554545"/>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H κυκλοφορία τύπου </a:t>
            </a:r>
            <a:r>
              <a:rPr lang="el-GR" sz="2000" b="0" i="1" u="none" strike="noStrike" baseline="0" dirty="0" err="1">
                <a:solidFill>
                  <a:srgbClr val="211D1E"/>
                </a:solidFill>
                <a:latin typeface="Calibri" panose="020F0502020204030204" pitchFamily="34" charset="0"/>
              </a:rPr>
              <a:t>Langmuir</a:t>
            </a:r>
            <a:r>
              <a:rPr lang="el-GR" sz="2000" b="0" i="1" u="none" strike="noStrike" baseline="0" dirty="0">
                <a:solidFill>
                  <a:srgbClr val="211D1E"/>
                </a:solidFill>
                <a:latin typeface="Calibri" panose="020F0502020204030204" pitchFamily="34" charset="0"/>
              </a:rPr>
              <a:t> </a:t>
            </a:r>
            <a:r>
              <a:rPr lang="el-GR" sz="2000" i="1" dirty="0">
                <a:solidFill>
                  <a:srgbClr val="211D1E"/>
                </a:solidFill>
                <a:latin typeface="Calibri" panose="020F0502020204030204" pitchFamily="34" charset="0"/>
              </a:rPr>
              <a:t>ε</a:t>
            </a:r>
            <a:r>
              <a:rPr lang="el-GR" sz="2000" b="0" i="0" u="none" strike="noStrike" baseline="0" dirty="0">
                <a:solidFill>
                  <a:srgbClr val="211D1E"/>
                </a:solidFill>
                <a:latin typeface="Calibri" panose="020F0502020204030204" pitchFamily="34" charset="0"/>
              </a:rPr>
              <a:t>ίναι σταθερές δομές εντός του επιφανειακού αναμεμειγμένου στρώματος που σχηματίζουν αντίθετης ροής κύτταρα κυκλοφορίας (στροβίλους), των οποίων οι επιμήκεις άξονες ευθυγραμμίζονται παράλληλα με τον άνεμο. </a:t>
            </a:r>
          </a:p>
          <a:p>
            <a:pPr algn="just"/>
            <a:endParaRPr lang="el-GR"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Πήραν το όνομα τους από τον Αμερικανό χημικό και φυσικό </a:t>
            </a:r>
            <a:r>
              <a:rPr lang="el-GR" sz="2000" b="0" i="0" u="none" strike="noStrike" baseline="0" dirty="0" err="1">
                <a:solidFill>
                  <a:srgbClr val="211D1E"/>
                </a:solidFill>
                <a:latin typeface="Calibri" panose="020F0502020204030204" pitchFamily="34" charset="0"/>
              </a:rPr>
              <a:t>Irving</a:t>
            </a:r>
            <a:r>
              <a:rPr lang="el-GR" sz="2000" b="0" i="0" u="none" strike="noStrike" baseline="0" dirty="0">
                <a:solidFill>
                  <a:srgbClr val="211D1E"/>
                </a:solidFill>
                <a:latin typeface="Calibri" panose="020F0502020204030204" pitchFamily="34" charset="0"/>
              </a:rPr>
              <a:t> </a:t>
            </a:r>
            <a:r>
              <a:rPr lang="el-GR" sz="2000" b="0" i="0" u="none" strike="noStrike" baseline="0" dirty="0" err="1">
                <a:solidFill>
                  <a:srgbClr val="211D1E"/>
                </a:solidFill>
                <a:latin typeface="Calibri" panose="020F0502020204030204" pitchFamily="34" charset="0"/>
              </a:rPr>
              <a:t>Langmuir</a:t>
            </a:r>
            <a:r>
              <a:rPr lang="el-GR" sz="2000" b="0" i="0" u="none" strike="noStrike" baseline="0" dirty="0">
                <a:solidFill>
                  <a:srgbClr val="211D1E"/>
                </a:solidFill>
                <a:latin typeface="Calibri" panose="020F0502020204030204" pitchFamily="34" charset="0"/>
              </a:rPr>
              <a:t> (1881- 1957) που πρώτος τα παρατήρησε ως ταινιοειδείς συγκεντρώσεις φυκιών στη Θάλασσα του </a:t>
            </a:r>
            <a:r>
              <a:rPr lang="el-GR" sz="2000" b="0" i="0" u="none" strike="noStrike" baseline="0" dirty="0" err="1">
                <a:solidFill>
                  <a:srgbClr val="211D1E"/>
                </a:solidFill>
                <a:latin typeface="Calibri" panose="020F0502020204030204" pitchFamily="34" charset="0"/>
              </a:rPr>
              <a:t>Sargasso</a:t>
            </a:r>
            <a:r>
              <a:rPr lang="el-GR" sz="2000" b="0" i="0" u="none" strike="noStrike" baseline="0" dirty="0">
                <a:solidFill>
                  <a:srgbClr val="211D1E"/>
                </a:solidFill>
                <a:latin typeface="Calibri" panose="020F0502020204030204" pitchFamily="34" charset="0"/>
              </a:rPr>
              <a:t> το 1927 και ακολούθως τα περιέγραψε </a:t>
            </a:r>
            <a:endParaRPr lang="en-US" sz="2000" dirty="0"/>
          </a:p>
        </p:txBody>
      </p:sp>
    </p:spTree>
    <p:extLst>
      <p:ext uri="{BB962C8B-B14F-4D97-AF65-F5344CB8AC3E}">
        <p14:creationId xmlns:p14="http://schemas.microsoft.com/office/powerpoint/2010/main" val="221830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D2AA61-A033-40B7-A573-850FB071D5DA}"/>
              </a:ext>
            </a:extLst>
          </p:cNvPr>
          <p:cNvSpPr txBox="1"/>
          <p:nvPr/>
        </p:nvSpPr>
        <p:spPr>
          <a:xfrm>
            <a:off x="299544" y="25733"/>
            <a:ext cx="11592912" cy="3477875"/>
          </a:xfrm>
          <a:prstGeom prst="rect">
            <a:avLst/>
          </a:prstGeom>
          <a:noFill/>
        </p:spPr>
        <p:txBody>
          <a:bodyPr wrap="square">
            <a:spAutoFit/>
          </a:bodyPr>
          <a:lstStyle/>
          <a:p>
            <a:pPr algn="just"/>
            <a:r>
              <a:rPr lang="el-GR" sz="2000" b="1" i="0" u="none" strike="noStrike" baseline="0" dirty="0">
                <a:solidFill>
                  <a:srgbClr val="211D1E"/>
                </a:solidFill>
                <a:latin typeface="Calibri" panose="020F0502020204030204" pitchFamily="34" charset="0"/>
              </a:rPr>
              <a:t>Η κυκλοφορία </a:t>
            </a:r>
            <a:r>
              <a:rPr lang="el-GR" sz="2000" b="1" i="0" u="none" strike="noStrike" baseline="0" dirty="0" err="1">
                <a:solidFill>
                  <a:srgbClr val="211D1E"/>
                </a:solidFill>
                <a:latin typeface="Calibri" panose="020F0502020204030204" pitchFamily="34" charset="0"/>
              </a:rPr>
              <a:t>Langmuir</a:t>
            </a:r>
            <a:r>
              <a:rPr lang="el-GR" sz="2000" b="1" i="0"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φαίνεται να σχετίζεται στενά με την μικρή μεταφορά μάζας (ασθενές επιφανειακό ρεύμα) που προκαλείται από τα επιφανειακά </a:t>
            </a:r>
            <a:r>
              <a:rPr lang="el-GR" sz="2000" b="0" i="0" u="none" strike="noStrike" baseline="0" dirty="0" err="1">
                <a:solidFill>
                  <a:srgbClr val="211D1E"/>
                </a:solidFill>
                <a:latin typeface="Calibri" panose="020F0502020204030204" pitchFamily="34" charset="0"/>
              </a:rPr>
              <a:t>ανεμογενή</a:t>
            </a:r>
            <a:r>
              <a:rPr lang="el-GR" sz="2000" b="0" i="0" u="none" strike="noStrike" baseline="0" dirty="0">
                <a:solidFill>
                  <a:srgbClr val="211D1E"/>
                </a:solidFill>
                <a:latin typeface="Calibri" panose="020F0502020204030204" pitchFamily="34" charset="0"/>
              </a:rPr>
              <a:t> κύματα σύμφωνα με τη θεωρία 2ης τάξης του </a:t>
            </a:r>
            <a:r>
              <a:rPr lang="el-GR" sz="2000" b="0" i="0" u="none" strike="noStrike" baseline="0" dirty="0" err="1">
                <a:solidFill>
                  <a:srgbClr val="211D1E"/>
                </a:solidFill>
                <a:latin typeface="Calibri" panose="020F0502020204030204" pitchFamily="34" charset="0"/>
              </a:rPr>
              <a:t>Stokes</a:t>
            </a:r>
            <a:r>
              <a:rPr lang="el-GR" sz="2000" b="0" i="0" u="none" strike="noStrike" baseline="0" dirty="0">
                <a:solidFill>
                  <a:srgbClr val="211D1E"/>
                </a:solidFill>
                <a:latin typeface="Calibri" panose="020F0502020204030204" pitchFamily="34" charset="0"/>
              </a:rPr>
              <a:t> στη διεύθυνση διάδοσης τους (ή τουλάχιστον υπό γωνία &lt;15°) σε σχέση με τη διεύθυνση του ανέμου. Ακολούθως, οι μικρές διαταραχές στο επιφανειακό ρεύμα δημιουργεί </a:t>
            </a:r>
            <a:r>
              <a:rPr lang="el-GR" sz="2000" b="1" i="0" u="none" strike="noStrike" baseline="0" dirty="0">
                <a:solidFill>
                  <a:srgbClr val="211D1E"/>
                </a:solidFill>
                <a:latin typeface="Calibri" panose="020F0502020204030204" pitchFamily="34" charset="0"/>
              </a:rPr>
              <a:t>κατακόρυφη περιδίνηση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vorticity</a:t>
            </a:r>
            <a:r>
              <a:rPr lang="el-GR" sz="2000" b="0" i="0" u="none" strike="noStrike" baseline="0" dirty="0">
                <a:solidFill>
                  <a:srgbClr val="211D1E"/>
                </a:solidFill>
                <a:latin typeface="Calibri" panose="020F0502020204030204" pitchFamily="34" charset="0"/>
              </a:rPr>
              <a:t>), η οποία παρουσιάζει κλίση σχετικά με τον οριζόντιο άξονα της πνοής του ανέμου εξαιτίας της προς τα κάτω διάτμησης που υφίσταται η κατά </a:t>
            </a:r>
            <a:r>
              <a:rPr lang="el-GR" sz="2000" b="0" i="0" u="none" strike="noStrike" baseline="0" dirty="0" err="1">
                <a:solidFill>
                  <a:srgbClr val="211D1E"/>
                </a:solidFill>
                <a:latin typeface="Calibri" panose="020F0502020204030204" pitchFamily="34" charset="0"/>
              </a:rPr>
              <a:t>Stokes</a:t>
            </a:r>
            <a:r>
              <a:rPr lang="el-GR" sz="2000" b="0" i="0" u="none" strike="noStrike" baseline="0" dirty="0">
                <a:solidFill>
                  <a:srgbClr val="211D1E"/>
                </a:solidFill>
                <a:latin typeface="Calibri" panose="020F0502020204030204" pitchFamily="34" charset="0"/>
              </a:rPr>
              <a:t> επιφανειακή μεταφορά μάζας νερού. Ως αποτέλεσμα της κλίσης αυτής είναι η δημιουργία του πεδίου με τα αντιθέτου φοράς κύτταρα ροής (στροβίλους), των οποίων η επιφανειακή έκφραση είναι τα κύτταρα κυκλοφορίας </a:t>
            </a:r>
            <a:r>
              <a:rPr lang="el-GR" sz="2000" b="0" i="0" u="none" strike="noStrike" baseline="0" dirty="0" err="1">
                <a:solidFill>
                  <a:srgbClr val="211D1E"/>
                </a:solidFill>
                <a:latin typeface="Calibri" panose="020F0502020204030204" pitchFamily="34" charset="0"/>
              </a:rPr>
              <a:t>Langmuir</a:t>
            </a:r>
            <a:r>
              <a:rPr lang="el-GR" sz="2000" b="0" i="0" u="none" strike="noStrike" baseline="0" dirty="0">
                <a:solidFill>
                  <a:srgbClr val="211D1E"/>
                </a:solidFill>
                <a:latin typeface="Calibri" panose="020F0502020204030204" pitchFamily="34" charset="0"/>
              </a:rPr>
              <a:t>. Έτσι η επιφανειακή ροή του ανέμου μετατρέπεται σε γρήγορη ροή (τύπου "</a:t>
            </a:r>
            <a:r>
              <a:rPr lang="el-GR" sz="2000" b="0" i="0" u="none" strike="noStrike" baseline="0" dirty="0" err="1">
                <a:solidFill>
                  <a:srgbClr val="211D1E"/>
                </a:solidFill>
                <a:latin typeface="Calibri" panose="020F0502020204030204" pitchFamily="34" charset="0"/>
              </a:rPr>
              <a:t>jet</a:t>
            </a:r>
            <a:r>
              <a:rPr lang="el-GR" sz="2000" b="0" i="0" u="none" strike="noStrike" baseline="0" dirty="0">
                <a:solidFill>
                  <a:srgbClr val="211D1E"/>
                </a:solidFill>
                <a:latin typeface="Calibri" panose="020F0502020204030204" pitchFamily="34" charset="0"/>
              </a:rPr>
              <a:t>") κατά μήκος της ζώνης σύγκλισης, ανατροφοδοτώντας τη δημιουργία των κυττάρων ροής </a:t>
            </a:r>
            <a:r>
              <a:rPr lang="el-GR" sz="2000" b="0" i="0" u="none" strike="noStrike" baseline="0" dirty="0" err="1">
                <a:solidFill>
                  <a:srgbClr val="211D1E"/>
                </a:solidFill>
                <a:latin typeface="Calibri" panose="020F0502020204030204" pitchFamily="34" charset="0"/>
              </a:rPr>
              <a:t>Langmuir</a:t>
            </a:r>
            <a:r>
              <a:rPr lang="el-GR" sz="2000" b="0" i="0" u="none" strike="noStrike" baseline="0" dirty="0">
                <a:solidFill>
                  <a:srgbClr val="211D1E"/>
                </a:solidFill>
                <a:latin typeface="Calibri" panose="020F0502020204030204" pitchFamily="34" charset="0"/>
              </a:rPr>
              <a:t> (αναλυτικότερη περιγραφή δίνεται από τους </a:t>
            </a:r>
            <a:r>
              <a:rPr lang="el-GR" sz="2000" b="0" i="0" u="none" strike="noStrike" baseline="0" dirty="0" err="1">
                <a:solidFill>
                  <a:srgbClr val="211D1E"/>
                </a:solidFill>
                <a:latin typeface="Calibri" panose="020F0502020204030204" pitchFamily="34" charset="0"/>
              </a:rPr>
              <a:t>Smith</a:t>
            </a:r>
            <a:r>
              <a:rPr lang="el-GR" sz="2000" b="0" i="0" u="none" strike="noStrike" baseline="0" dirty="0">
                <a:solidFill>
                  <a:srgbClr val="211D1E"/>
                </a:solidFill>
                <a:latin typeface="Calibri" panose="020F0502020204030204" pitchFamily="34" charset="0"/>
              </a:rPr>
              <a:t> (2001) και </a:t>
            </a:r>
            <a:r>
              <a:rPr lang="el-GR" sz="2000" b="0" i="0" u="none" strike="noStrike" baseline="0" dirty="0" err="1">
                <a:solidFill>
                  <a:srgbClr val="211D1E"/>
                </a:solidFill>
                <a:latin typeface="Calibri" panose="020F0502020204030204" pitchFamily="34" charset="0"/>
              </a:rPr>
              <a:t>Thorpe</a:t>
            </a:r>
            <a:r>
              <a:rPr lang="el-GR" sz="2000" b="0" i="0" u="none" strike="noStrike" baseline="0" dirty="0">
                <a:solidFill>
                  <a:srgbClr val="211D1E"/>
                </a:solidFill>
                <a:latin typeface="Calibri" panose="020F0502020204030204" pitchFamily="34" charset="0"/>
              </a:rPr>
              <a:t> (2004). </a:t>
            </a:r>
          </a:p>
        </p:txBody>
      </p:sp>
      <p:sp>
        <p:nvSpPr>
          <p:cNvPr id="10" name="TextBox 9">
            <a:extLst>
              <a:ext uri="{FF2B5EF4-FFF2-40B4-BE49-F238E27FC236}">
                <a16:creationId xmlns:a16="http://schemas.microsoft.com/office/drawing/2014/main" id="{24117373-A256-436D-B903-AD28B2E89BA0}"/>
              </a:ext>
            </a:extLst>
          </p:cNvPr>
          <p:cNvSpPr txBox="1"/>
          <p:nvPr/>
        </p:nvSpPr>
        <p:spPr>
          <a:xfrm>
            <a:off x="299544" y="3719619"/>
            <a:ext cx="5265684" cy="3170099"/>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Το </a:t>
            </a:r>
            <a:r>
              <a:rPr lang="el-GR" sz="2000" b="1" i="0" u="none" strike="noStrike" baseline="0" dirty="0">
                <a:solidFill>
                  <a:srgbClr val="211D1E"/>
                </a:solidFill>
                <a:latin typeface="Calibri" panose="020F0502020204030204" pitchFamily="34" charset="0"/>
              </a:rPr>
              <a:t>βάθος ανάπτυξης των κυττάρων κυκλοφορίας (DL) </a:t>
            </a:r>
            <a:r>
              <a:rPr lang="el-GR" sz="2000" b="0" i="0" u="none" strike="noStrike" baseline="0" dirty="0">
                <a:solidFill>
                  <a:srgbClr val="211D1E"/>
                </a:solidFill>
                <a:latin typeface="Calibri" panose="020F0502020204030204" pitchFamily="34" charset="0"/>
              </a:rPr>
              <a:t>εξαρτάται από την ταχύτητα του ανέμου (U10) και συνήθως δεν την ξεπερνά περισσότερο από 4,5 φορές (DL ≤ 4,5 U10). Κάτω από τη ζώνη σύγκλιση στην επιφάνεια έχουν παρατηρηθεί ταχύτητες που υπερβαίνουν τα 0,2 m/s, που είναι ανάλογες με την ταχύτητα του επιφανειακού ρεύματος. Συγκριτικά, η κλίμακα κατακόρυφης ταχύτητας που σχετίζεται με τη μεταφορά είναι πιο κοντά στα 0,01 m/s. </a:t>
            </a:r>
            <a:endParaRPr lang="en-US" sz="2000" dirty="0"/>
          </a:p>
        </p:txBody>
      </p:sp>
      <p:pic>
        <p:nvPicPr>
          <p:cNvPr id="3" name="Picture 2">
            <a:extLst>
              <a:ext uri="{FF2B5EF4-FFF2-40B4-BE49-F238E27FC236}">
                <a16:creationId xmlns:a16="http://schemas.microsoft.com/office/drawing/2014/main" id="{E0EE7048-A42F-404C-2A0E-B0BC9971FD97}"/>
              </a:ext>
            </a:extLst>
          </p:cNvPr>
          <p:cNvPicPr>
            <a:picLocks noChangeAspect="1"/>
          </p:cNvPicPr>
          <p:nvPr/>
        </p:nvPicPr>
        <p:blipFill>
          <a:blip r:embed="rId2"/>
          <a:stretch>
            <a:fillRect/>
          </a:stretch>
        </p:blipFill>
        <p:spPr>
          <a:xfrm>
            <a:off x="6757402" y="3537029"/>
            <a:ext cx="4971429" cy="3295238"/>
          </a:xfrm>
          <a:prstGeom prst="rect">
            <a:avLst/>
          </a:prstGeom>
        </p:spPr>
      </p:pic>
    </p:spTree>
    <p:extLst>
      <p:ext uri="{BB962C8B-B14F-4D97-AF65-F5344CB8AC3E}">
        <p14:creationId xmlns:p14="http://schemas.microsoft.com/office/powerpoint/2010/main" val="201592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1E33DC-892C-4EA5-BECD-A66219F39A43}"/>
              </a:ext>
            </a:extLst>
          </p:cNvPr>
          <p:cNvSpPr txBox="1"/>
          <p:nvPr/>
        </p:nvSpPr>
        <p:spPr>
          <a:xfrm>
            <a:off x="666092" y="299949"/>
            <a:ext cx="8914337" cy="461665"/>
          </a:xfrm>
          <a:prstGeom prst="rect">
            <a:avLst/>
          </a:prstGeom>
          <a:noFill/>
        </p:spPr>
        <p:txBody>
          <a:bodyPr wrap="square">
            <a:spAutoFit/>
          </a:bodyPr>
          <a:lstStyle/>
          <a:p>
            <a:pPr algn="just"/>
            <a:r>
              <a:rPr lang="el-GR" sz="2400" b="1" i="0" u="none" strike="noStrike" baseline="0" dirty="0">
                <a:solidFill>
                  <a:srgbClr val="8A232D"/>
                </a:solidFill>
                <a:latin typeface="Calibri" panose="020F0502020204030204" pitchFamily="34" charset="0"/>
              </a:rPr>
              <a:t>(4) </a:t>
            </a:r>
            <a:r>
              <a:rPr lang="el-GR" sz="2400" b="1" i="0" u="none" strike="noStrike" baseline="0" dirty="0">
                <a:solidFill>
                  <a:srgbClr val="211D1E"/>
                </a:solidFill>
                <a:latin typeface="Calibri" panose="020F0502020204030204" pitchFamily="34" charset="0"/>
              </a:rPr>
              <a:t>Ανοδικά και καθοδικά ρεύματα ηπειρωτικών περιθωρίων </a:t>
            </a:r>
            <a:endParaRPr lang="en-US" sz="2400" dirty="0"/>
          </a:p>
        </p:txBody>
      </p:sp>
      <p:sp>
        <p:nvSpPr>
          <p:cNvPr id="6" name="TextBox 5">
            <a:extLst>
              <a:ext uri="{FF2B5EF4-FFF2-40B4-BE49-F238E27FC236}">
                <a16:creationId xmlns:a16="http://schemas.microsoft.com/office/drawing/2014/main" id="{9C4EB73F-1C05-4CE7-98AE-2315E0655454}"/>
              </a:ext>
            </a:extLst>
          </p:cNvPr>
          <p:cNvSpPr txBox="1"/>
          <p:nvPr/>
        </p:nvSpPr>
        <p:spPr>
          <a:xfrm>
            <a:off x="871701" y="5651628"/>
            <a:ext cx="10448597" cy="923330"/>
          </a:xfrm>
          <a:prstGeom prst="rect">
            <a:avLst/>
          </a:prstGeom>
          <a:noFill/>
        </p:spPr>
        <p:txBody>
          <a:bodyPr wrap="square">
            <a:spAutoFit/>
          </a:bodyPr>
          <a:lstStyle/>
          <a:p>
            <a:pPr algn="just"/>
            <a:r>
              <a:rPr lang="el-GR" sz="1800" b="0" i="1" u="none" strike="noStrike" baseline="0" dirty="0">
                <a:solidFill>
                  <a:srgbClr val="211D1E"/>
                </a:solidFill>
                <a:latin typeface="Calibri" panose="020F0502020204030204" pitchFamily="34" charset="0"/>
              </a:rPr>
              <a:t>Σχηματική απεικόνιση της μεταφοράς μάζας νερού, λόγω του σπειροειδούς του </a:t>
            </a:r>
            <a:r>
              <a:rPr lang="el-GR" sz="1800" b="0" i="1" u="none" strike="noStrike" baseline="0" dirty="0" err="1">
                <a:solidFill>
                  <a:srgbClr val="211D1E"/>
                </a:solidFill>
                <a:latin typeface="Calibri" panose="020F0502020204030204" pitchFamily="34" charset="0"/>
              </a:rPr>
              <a:t>Ekman</a:t>
            </a:r>
            <a:r>
              <a:rPr lang="el-GR" sz="1800" b="0" i="1" u="none" strike="noStrike" baseline="0" dirty="0">
                <a:solidFill>
                  <a:srgbClr val="211D1E"/>
                </a:solidFill>
                <a:latin typeface="Calibri" panose="020F0502020204030204" pitchFamily="34" charset="0"/>
              </a:rPr>
              <a:t> που αναπτύσσεται από την πνοή του παράλληλα σε ηπειρωτικό περιθώριο προσανατολισμού Β-Ν (α) περίπτωση ανοδικών ρευμάτων και (β) περίπτωση καθοδικών ρευμάτων (τροποποιημένη από Κρεστενίτης κ.α. 2015). </a:t>
            </a:r>
            <a:endParaRPr lang="en-US" dirty="0"/>
          </a:p>
        </p:txBody>
      </p:sp>
      <p:sp>
        <p:nvSpPr>
          <p:cNvPr id="8" name="TextBox 7">
            <a:extLst>
              <a:ext uri="{FF2B5EF4-FFF2-40B4-BE49-F238E27FC236}">
                <a16:creationId xmlns:a16="http://schemas.microsoft.com/office/drawing/2014/main" id="{47E63958-221F-4712-8575-C02D4014BE27}"/>
              </a:ext>
            </a:extLst>
          </p:cNvPr>
          <p:cNvSpPr txBox="1"/>
          <p:nvPr/>
        </p:nvSpPr>
        <p:spPr>
          <a:xfrm>
            <a:off x="666092" y="744707"/>
            <a:ext cx="10905797" cy="1938992"/>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Η ένταση του φαινομένου εξαρτάται από την ταχύτητα και την κατεύθυνση του ανέμου σε σχέση με τον προσανατολισμό της ακτής, τη βαθυμετρία (απότομες ακτές ευνοούν την εκδήλωση καθοδικών/ ανοδικών κινήσεων) και από την πυκνότητα και τη στρωμάτωση της θαλάσσιας στήλης. Από τις προαναφερθείσες παραμέτρους εξαρτάται και το βάθος στο οποίο εκτείνεται ο μηχανισμός της ανάδυσης ή καταβύθισης. </a:t>
            </a:r>
            <a:endParaRPr lang="en-US" sz="2000" dirty="0"/>
          </a:p>
        </p:txBody>
      </p:sp>
      <p:pic>
        <p:nvPicPr>
          <p:cNvPr id="5" name="Picture 4">
            <a:extLst>
              <a:ext uri="{FF2B5EF4-FFF2-40B4-BE49-F238E27FC236}">
                <a16:creationId xmlns:a16="http://schemas.microsoft.com/office/drawing/2014/main" id="{A912F0A0-0D77-4BBF-D9F7-21D30D6F17AB}"/>
              </a:ext>
            </a:extLst>
          </p:cNvPr>
          <p:cNvPicPr>
            <a:picLocks noChangeAspect="1"/>
          </p:cNvPicPr>
          <p:nvPr/>
        </p:nvPicPr>
        <p:blipFill>
          <a:blip r:embed="rId2"/>
          <a:stretch>
            <a:fillRect/>
          </a:stretch>
        </p:blipFill>
        <p:spPr>
          <a:xfrm>
            <a:off x="1316227" y="2762876"/>
            <a:ext cx="9468487" cy="2738038"/>
          </a:xfrm>
          <a:prstGeom prst="rect">
            <a:avLst/>
          </a:prstGeom>
        </p:spPr>
      </p:pic>
    </p:spTree>
    <p:extLst>
      <p:ext uri="{BB962C8B-B14F-4D97-AF65-F5344CB8AC3E}">
        <p14:creationId xmlns:p14="http://schemas.microsoft.com/office/powerpoint/2010/main" val="419020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45CE8E-2478-40E4-B5D6-AD0A1044D24B}"/>
              </a:ext>
            </a:extLst>
          </p:cNvPr>
          <p:cNvSpPr txBox="1"/>
          <p:nvPr/>
        </p:nvSpPr>
        <p:spPr>
          <a:xfrm>
            <a:off x="3949491" y="276954"/>
            <a:ext cx="3487996" cy="461665"/>
          </a:xfrm>
          <a:prstGeom prst="rect">
            <a:avLst/>
          </a:prstGeom>
          <a:noFill/>
        </p:spPr>
        <p:txBody>
          <a:bodyPr wrap="square">
            <a:spAutoFit/>
          </a:bodyPr>
          <a:lstStyle/>
          <a:p>
            <a:pPr algn="just"/>
            <a:r>
              <a:rPr lang="el-GR" sz="2400" b="1" i="0" u="none" strike="noStrike" baseline="0" dirty="0">
                <a:solidFill>
                  <a:srgbClr val="415080"/>
                </a:solidFill>
              </a:rPr>
              <a:t>Παλιρροιακά ρεύματα </a:t>
            </a:r>
            <a:endParaRPr lang="en-US" sz="2400" b="1" dirty="0"/>
          </a:p>
        </p:txBody>
      </p:sp>
      <p:sp>
        <p:nvSpPr>
          <p:cNvPr id="6" name="TextBox 5">
            <a:extLst>
              <a:ext uri="{FF2B5EF4-FFF2-40B4-BE49-F238E27FC236}">
                <a16:creationId xmlns:a16="http://schemas.microsoft.com/office/drawing/2014/main" id="{7304DFED-2C63-4B0C-9C49-53167A1B70AD}"/>
              </a:ext>
            </a:extLst>
          </p:cNvPr>
          <p:cNvSpPr txBox="1"/>
          <p:nvPr/>
        </p:nvSpPr>
        <p:spPr>
          <a:xfrm>
            <a:off x="242167" y="738619"/>
            <a:ext cx="11346257" cy="2554545"/>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Τα παλιρροιακά ρεύματα συμβαίνουν σε συνδυασμό με την άνοδο και την πτώση της αστρονομικής παλίρροιας. Κοντά στην ακτή, κατά την άνοδο της θαλάσσιας στάθμης (πλημμυρίδα) με το νερό κινούμενο οριζόντια το παλιρροιακό ρεύμα έχει κατεύθυνση προς τη στεριά και, αντιστρόφως, προς τη θάλασσα κατά την πτώση της στάθμης (άμπωτις). Τα παλιρροιακά ρεύματα με βάση την αντίθετη διεύθυνση της κίνησής τους ονομάζονται «ευθυγραμμισμένα» (</a:t>
            </a:r>
            <a:r>
              <a:rPr lang="el-GR" sz="2000" b="0" i="1" u="none" strike="noStrike" baseline="0" dirty="0" err="1">
                <a:solidFill>
                  <a:srgbClr val="211D1E"/>
                </a:solidFill>
                <a:latin typeface="Calibri" panose="020F0502020204030204" pitchFamily="34" charset="0"/>
              </a:rPr>
              <a:t>rectilinear</a:t>
            </a:r>
            <a:r>
              <a:rPr lang="el-GR" sz="2000" b="0" i="0" u="none" strike="noStrike" baseline="0" dirty="0">
                <a:solidFill>
                  <a:srgbClr val="211D1E"/>
                </a:solidFill>
                <a:latin typeface="Calibri" panose="020F0502020204030204" pitchFamily="34" charset="0"/>
              </a:rPr>
              <a:t>) ή «αντιστρεπτά» (</a:t>
            </a:r>
            <a:r>
              <a:rPr lang="el-GR" sz="2000" b="0" i="1" u="none" strike="noStrike" baseline="0" dirty="0" err="1">
                <a:solidFill>
                  <a:srgbClr val="211D1E"/>
                </a:solidFill>
                <a:latin typeface="Calibri" panose="020F0502020204030204" pitchFamily="34" charset="0"/>
              </a:rPr>
              <a:t>reversing</a:t>
            </a:r>
            <a:r>
              <a:rPr lang="el-GR" sz="2000" b="0" i="0" u="none" strike="noStrike" baseline="0" dirty="0">
                <a:solidFill>
                  <a:srgbClr val="211D1E"/>
                </a:solidFill>
                <a:latin typeface="Calibri" panose="020F0502020204030204" pitchFamily="34" charset="0"/>
              </a:rPr>
              <a:t>) ρεύματα. Επίσης για ένα μικρό χρονικό διάστημα κατά την εναλλαγή της διεύθυνσης υπάρχει μια σύντομη περίοδος «στασιμότητας» στη διάρκεια της οποίας τα νερά χαρακτηρίζονται ως «χαλαρά/στάσιμα» νερά (</a:t>
            </a:r>
            <a:r>
              <a:rPr lang="el-GR" sz="2000" b="0" i="1" u="none" strike="noStrike" baseline="0" dirty="0" err="1">
                <a:solidFill>
                  <a:srgbClr val="211D1E"/>
                </a:solidFill>
                <a:latin typeface="Calibri" panose="020F0502020204030204" pitchFamily="34" charset="0"/>
              </a:rPr>
              <a:t>slack</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waters</a:t>
            </a:r>
            <a:r>
              <a:rPr lang="el-GR" sz="2000" b="0" i="0" u="none" strike="noStrike" baseline="0" dirty="0">
                <a:solidFill>
                  <a:srgbClr val="211D1E"/>
                </a:solidFill>
                <a:latin typeface="Calibri" panose="020F0502020204030204" pitchFamily="34" charset="0"/>
              </a:rPr>
              <a:t>). </a:t>
            </a:r>
            <a:endParaRPr lang="en-US" sz="2000" dirty="0"/>
          </a:p>
        </p:txBody>
      </p:sp>
      <p:pic>
        <p:nvPicPr>
          <p:cNvPr id="3" name="Picture 2">
            <a:extLst>
              <a:ext uri="{FF2B5EF4-FFF2-40B4-BE49-F238E27FC236}">
                <a16:creationId xmlns:a16="http://schemas.microsoft.com/office/drawing/2014/main" id="{082823A0-67EE-9172-74AB-C5BD93BFF649}"/>
              </a:ext>
            </a:extLst>
          </p:cNvPr>
          <p:cNvPicPr>
            <a:picLocks noChangeAspect="1"/>
          </p:cNvPicPr>
          <p:nvPr/>
        </p:nvPicPr>
        <p:blipFill>
          <a:blip r:embed="rId2"/>
          <a:stretch>
            <a:fillRect/>
          </a:stretch>
        </p:blipFill>
        <p:spPr>
          <a:xfrm>
            <a:off x="2629544" y="3016210"/>
            <a:ext cx="6932912" cy="3564836"/>
          </a:xfrm>
          <a:prstGeom prst="rect">
            <a:avLst/>
          </a:prstGeom>
        </p:spPr>
      </p:pic>
    </p:spTree>
    <p:extLst>
      <p:ext uri="{BB962C8B-B14F-4D97-AF65-F5344CB8AC3E}">
        <p14:creationId xmlns:p14="http://schemas.microsoft.com/office/powerpoint/2010/main" val="530945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DC16984-C2D3-4B08-8482-91F1D0AA2702}"/>
              </a:ext>
            </a:extLst>
          </p:cNvPr>
          <p:cNvSpPr txBox="1"/>
          <p:nvPr/>
        </p:nvSpPr>
        <p:spPr>
          <a:xfrm>
            <a:off x="241080" y="4079836"/>
            <a:ext cx="5854920" cy="2862322"/>
          </a:xfrm>
          <a:prstGeom prst="rect">
            <a:avLst/>
          </a:prstGeom>
          <a:noFill/>
        </p:spPr>
        <p:txBody>
          <a:bodyPr wrap="square">
            <a:spAutoFit/>
          </a:bodyPr>
          <a:lstStyle/>
          <a:p>
            <a:pPr algn="l"/>
            <a:r>
              <a:rPr lang="el-GR" sz="2000" b="1" i="0" u="none" strike="noStrike" baseline="0" dirty="0">
                <a:solidFill>
                  <a:srgbClr val="211D1E"/>
                </a:solidFill>
                <a:latin typeface="Calibri" panose="020F0502020204030204" pitchFamily="34" charset="0"/>
              </a:rPr>
              <a:t>Το άνυσμα της ταχύτητας των παλιρροιακών ρευμάτων </a:t>
            </a:r>
            <a:r>
              <a:rPr lang="el-GR" sz="2000" b="0" i="0" u="none" strike="noStrike" baseline="0" dirty="0">
                <a:solidFill>
                  <a:srgbClr val="211D1E"/>
                </a:solidFill>
                <a:latin typeface="Calibri" panose="020F0502020204030204" pitchFamily="34" charset="0"/>
              </a:rPr>
              <a:t>κοντά στην ακτή επηρεάζεται και από την εγγύτητα του πυθμένα παρουσιάζοντας μια ελλειπτική τροχιά (δεξιόστροφη στο βόρειο ημισφαίριο και αριστερόστροφη στο νότιο ημισφαίριο). Δηλαδή, τα παλιρροιακά ρεύματα μεταβάλουν τόσο τη διεύθυνση όσο και την ταχύτητα κατά τη φάση τόσο της πλημμυρίδας όσο και της άμπωτης. </a:t>
            </a:r>
            <a:endParaRPr lang="en-US" sz="2000" dirty="0"/>
          </a:p>
        </p:txBody>
      </p:sp>
      <p:sp>
        <p:nvSpPr>
          <p:cNvPr id="10" name="TextBox 9">
            <a:extLst>
              <a:ext uri="{FF2B5EF4-FFF2-40B4-BE49-F238E27FC236}">
                <a16:creationId xmlns:a16="http://schemas.microsoft.com/office/drawing/2014/main" id="{04FF4115-D27D-495F-B896-40E30BA903D3}"/>
              </a:ext>
            </a:extLst>
          </p:cNvPr>
          <p:cNvSpPr txBox="1"/>
          <p:nvPr/>
        </p:nvSpPr>
        <p:spPr>
          <a:xfrm>
            <a:off x="6989520" y="4081158"/>
            <a:ext cx="4811518" cy="2554545"/>
          </a:xfrm>
          <a:prstGeom prst="rect">
            <a:avLst/>
          </a:prstGeom>
          <a:noFill/>
        </p:spPr>
        <p:txBody>
          <a:bodyPr wrap="square">
            <a:spAutoFit/>
          </a:bodyPr>
          <a:lstStyle/>
          <a:p>
            <a:r>
              <a:rPr lang="el-GR" sz="2000" b="0" i="0" u="none" strike="noStrike" baseline="0" dirty="0">
                <a:solidFill>
                  <a:srgbClr val="211D1E"/>
                </a:solidFill>
                <a:latin typeface="Calibri" panose="020F0502020204030204" pitchFamily="34" charset="0"/>
              </a:rPr>
              <a:t>Επίσης, παρατηρείται και </a:t>
            </a:r>
            <a:r>
              <a:rPr lang="el-GR" sz="2000" b="1" i="0" u="none" strike="noStrike" baseline="0" dirty="0">
                <a:solidFill>
                  <a:srgbClr val="211D1E"/>
                </a:solidFill>
                <a:latin typeface="Calibri" panose="020F0502020204030204" pitchFamily="34" charset="0"/>
              </a:rPr>
              <a:t>επιβράδυνση της ροής κοντά στον πυθμένα </a:t>
            </a:r>
            <a:r>
              <a:rPr lang="el-GR" sz="2000" b="0" i="0" u="none" strike="noStrike" baseline="0" dirty="0">
                <a:solidFill>
                  <a:srgbClr val="211D1E"/>
                </a:solidFill>
                <a:latin typeface="Calibri" panose="020F0502020204030204" pitchFamily="34" charset="0"/>
              </a:rPr>
              <a:t>ως συνέπεια της τριβής που αναπτύσσεται από την κάθετη </a:t>
            </a:r>
            <a:r>
              <a:rPr lang="el-GR" sz="2000" b="0" i="0" u="none" strike="noStrike" baseline="0" dirty="0" err="1">
                <a:solidFill>
                  <a:srgbClr val="211D1E"/>
                </a:solidFill>
                <a:latin typeface="Calibri" panose="020F0502020204030204" pitchFamily="34" charset="0"/>
              </a:rPr>
              <a:t>διατμητική</a:t>
            </a:r>
            <a:r>
              <a:rPr lang="el-GR" sz="2000" b="0" i="0" u="none" strike="noStrike" baseline="0" dirty="0">
                <a:solidFill>
                  <a:srgbClr val="211D1E"/>
                </a:solidFill>
                <a:latin typeface="Calibri" panose="020F0502020204030204" pitchFamily="34" charset="0"/>
              </a:rPr>
              <a:t> τάση που ασκεί η ροή του ρεύματος στον πυθμένα. Στην εικόνα φαίνεται η λογαριθμική μείωση της ταχύτητας του παλιρροιακού ρεύματος κοντά στον πυθμένα. </a:t>
            </a:r>
            <a:endParaRPr lang="en-US" sz="2000" dirty="0"/>
          </a:p>
        </p:txBody>
      </p:sp>
      <p:pic>
        <p:nvPicPr>
          <p:cNvPr id="14" name="Picture 13">
            <a:extLst>
              <a:ext uri="{FF2B5EF4-FFF2-40B4-BE49-F238E27FC236}">
                <a16:creationId xmlns:a16="http://schemas.microsoft.com/office/drawing/2014/main" id="{FB04FF1A-DDC6-4AA5-92C3-50D17527EB77}"/>
              </a:ext>
            </a:extLst>
          </p:cNvPr>
          <p:cNvPicPr>
            <a:picLocks noChangeAspect="1"/>
          </p:cNvPicPr>
          <p:nvPr/>
        </p:nvPicPr>
        <p:blipFill rotWithShape="1">
          <a:blip r:embed="rId2"/>
          <a:srcRect b="10856"/>
          <a:stretch/>
        </p:blipFill>
        <p:spPr>
          <a:xfrm>
            <a:off x="631908" y="386742"/>
            <a:ext cx="4609151" cy="3491575"/>
          </a:xfrm>
          <a:prstGeom prst="rect">
            <a:avLst/>
          </a:prstGeom>
        </p:spPr>
      </p:pic>
      <p:pic>
        <p:nvPicPr>
          <p:cNvPr id="16" name="Picture 15">
            <a:extLst>
              <a:ext uri="{FF2B5EF4-FFF2-40B4-BE49-F238E27FC236}">
                <a16:creationId xmlns:a16="http://schemas.microsoft.com/office/drawing/2014/main" id="{D88787DE-EA0D-4F14-83F5-ACA19D27D352}"/>
              </a:ext>
            </a:extLst>
          </p:cNvPr>
          <p:cNvPicPr>
            <a:picLocks noChangeAspect="1"/>
          </p:cNvPicPr>
          <p:nvPr/>
        </p:nvPicPr>
        <p:blipFill rotWithShape="1">
          <a:blip r:embed="rId3"/>
          <a:srcRect t="5666" b="10239"/>
          <a:stretch/>
        </p:blipFill>
        <p:spPr>
          <a:xfrm>
            <a:off x="7582245" y="386742"/>
            <a:ext cx="3626069" cy="3491575"/>
          </a:xfrm>
          <a:prstGeom prst="rect">
            <a:avLst/>
          </a:prstGeom>
        </p:spPr>
      </p:pic>
    </p:spTree>
    <p:extLst>
      <p:ext uri="{BB962C8B-B14F-4D97-AF65-F5344CB8AC3E}">
        <p14:creationId xmlns:p14="http://schemas.microsoft.com/office/powerpoint/2010/main" val="2584085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8B8181-BC91-4171-8896-790D051A754F}"/>
              </a:ext>
            </a:extLst>
          </p:cNvPr>
          <p:cNvSpPr txBox="1"/>
          <p:nvPr/>
        </p:nvSpPr>
        <p:spPr>
          <a:xfrm>
            <a:off x="1741932" y="138714"/>
            <a:ext cx="9753163" cy="677108"/>
          </a:xfrm>
          <a:prstGeom prst="rect">
            <a:avLst/>
          </a:prstGeom>
          <a:noFill/>
        </p:spPr>
        <p:txBody>
          <a:bodyPr wrap="square">
            <a:spAutoFit/>
          </a:bodyPr>
          <a:lstStyle/>
          <a:p>
            <a:pPr algn="l"/>
            <a:endParaRPr lang="en-US" sz="1600" b="0" i="0" u="none" strike="noStrike" baseline="0" dirty="0">
              <a:solidFill>
                <a:srgbClr val="000000"/>
              </a:solidFill>
              <a:latin typeface="Trebuchet MS" panose="020B0603020202020204" pitchFamily="34" charset="0"/>
            </a:endParaRPr>
          </a:p>
          <a:p>
            <a:pPr algn="just"/>
            <a:r>
              <a:rPr lang="el-GR" sz="2200" b="1" i="0" u="none" strike="noStrike" baseline="0" dirty="0">
                <a:solidFill>
                  <a:srgbClr val="002060"/>
                </a:solidFill>
                <a:latin typeface="Trebuchet MS" panose="020B0603020202020204" pitchFamily="34" charset="0"/>
              </a:rPr>
              <a:t>Ρεύματα της εγγύς-παράλιας ζώνης εξαιτίας της θραύσης των κυμάτων </a:t>
            </a:r>
            <a:endParaRPr lang="en-US" sz="2200" b="1" dirty="0">
              <a:solidFill>
                <a:srgbClr val="002060"/>
              </a:solidFill>
            </a:endParaRPr>
          </a:p>
        </p:txBody>
      </p:sp>
      <p:sp>
        <p:nvSpPr>
          <p:cNvPr id="7" name="TextBox 6">
            <a:extLst>
              <a:ext uri="{FF2B5EF4-FFF2-40B4-BE49-F238E27FC236}">
                <a16:creationId xmlns:a16="http://schemas.microsoft.com/office/drawing/2014/main" id="{C696D886-75AD-4BAF-9144-0073903EE75F}"/>
              </a:ext>
            </a:extLst>
          </p:cNvPr>
          <p:cNvSpPr txBox="1"/>
          <p:nvPr/>
        </p:nvSpPr>
        <p:spPr>
          <a:xfrm>
            <a:off x="175361" y="1086975"/>
            <a:ext cx="6223438" cy="5632311"/>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Τα ρεύματα που αναπτύσσονται εξαιτίας της θραύσης των κυμάτων στη ζώνη </a:t>
            </a:r>
            <a:r>
              <a:rPr lang="el-GR" sz="2000" b="0" i="0" u="none" strike="noStrike" baseline="0" dirty="0" err="1">
                <a:solidFill>
                  <a:srgbClr val="211D1E"/>
                </a:solidFill>
                <a:latin typeface="Calibri" panose="020F0502020204030204" pitchFamily="34" charset="0"/>
              </a:rPr>
              <a:t>κυματωγής</a:t>
            </a:r>
            <a:r>
              <a:rPr lang="el-GR" sz="2000" b="0" i="0" u="none" strike="noStrike" baseline="0" dirty="0">
                <a:solidFill>
                  <a:srgbClr val="211D1E"/>
                </a:solidFill>
                <a:latin typeface="Calibri" panose="020F0502020204030204" pitchFamily="34" charset="0"/>
              </a:rPr>
              <a:t>, εντός της </a:t>
            </a:r>
            <a:r>
              <a:rPr lang="el-GR" sz="2000" b="0" i="0" u="none" strike="noStrike" baseline="0" dirty="0" err="1">
                <a:solidFill>
                  <a:srgbClr val="211D1E"/>
                </a:solidFill>
                <a:latin typeface="Calibri" panose="020F0502020204030204" pitchFamily="34" charset="0"/>
              </a:rPr>
              <a:t>εγγυς</a:t>
            </a:r>
            <a:r>
              <a:rPr lang="el-GR" sz="2000" b="0" i="0" u="none" strike="noStrike" baseline="0" dirty="0">
                <a:solidFill>
                  <a:srgbClr val="211D1E"/>
                </a:solidFill>
                <a:latin typeface="Calibri" panose="020F0502020204030204" pitchFamily="34" charset="0"/>
              </a:rPr>
              <a:t> -παράλιας ζώνης και τα οποία αναπτύσσονται εντός της ζώνης θραύσης /</a:t>
            </a:r>
            <a:r>
              <a:rPr lang="el-GR" sz="2000" b="0" i="0" u="none" strike="noStrike" baseline="0" dirty="0" err="1">
                <a:solidFill>
                  <a:srgbClr val="211D1E"/>
                </a:solidFill>
                <a:latin typeface="Calibri" panose="020F0502020204030204" pitchFamily="34" charset="0"/>
              </a:rPr>
              <a:t>κυματωγής</a:t>
            </a:r>
            <a:r>
              <a:rPr lang="el-GR" sz="2000" b="0" i="0" u="none" strike="noStrike" baseline="0" dirty="0">
                <a:solidFill>
                  <a:srgbClr val="211D1E"/>
                </a:solidFill>
                <a:latin typeface="Calibri" panose="020F0502020204030204" pitchFamily="34" charset="0"/>
              </a:rPr>
              <a:t> οφείλονται στη μεταφορά μάζας προς την ακτή εξαιτίας της θραύσης των κυμάτων και της κίνησης των δευτερογενών (μετά τη θραύση) </a:t>
            </a:r>
            <a:r>
              <a:rPr lang="el-GR" sz="2000" b="1" i="0" u="none" strike="noStrike" baseline="0" dirty="0">
                <a:solidFill>
                  <a:srgbClr val="211D1E"/>
                </a:solidFill>
                <a:latin typeface="Calibri" panose="020F0502020204030204" pitchFamily="34" charset="0"/>
              </a:rPr>
              <a:t>επιφανειακών κυλινδρικών κυμάτων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surface</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rollers</a:t>
            </a:r>
            <a:r>
              <a:rPr lang="el-GR" sz="2000" b="0" i="0" u="none" strike="noStrike" baseline="0" dirty="0">
                <a:solidFill>
                  <a:srgbClr val="211D1E"/>
                </a:solidFill>
                <a:latin typeface="Calibri" panose="020F0502020204030204" pitchFamily="34" charset="0"/>
              </a:rPr>
              <a:t>). </a:t>
            </a:r>
          </a:p>
          <a:p>
            <a:pPr algn="just"/>
            <a:endParaRPr lang="el-GR"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Η συνολική μάζα που μεταφέρεται προς την ακτή από τα κυλινδρικά επιφανειακά κύματα με απόκλιση κατά γωνία (θ) από την κάθετη στην ακτογραμμή, σύμφωνα με τη γραμμική θεωρία ισούται με (</a:t>
            </a:r>
            <a:r>
              <a:rPr lang="el-GR" sz="2000" b="0" i="0" u="none" strike="noStrike" baseline="0" dirty="0" err="1">
                <a:solidFill>
                  <a:srgbClr val="211D1E"/>
                </a:solidFill>
                <a:latin typeface="Calibri" panose="020F0502020204030204" pitchFamily="34" charset="0"/>
              </a:rPr>
              <a:t>Phillips</a:t>
            </a:r>
            <a:r>
              <a:rPr lang="el-GR" sz="2000" b="0" i="0" u="none" strike="noStrike" baseline="0" dirty="0">
                <a:solidFill>
                  <a:srgbClr val="211D1E"/>
                </a:solidFill>
                <a:latin typeface="Calibri" panose="020F0502020204030204" pitchFamily="34" charset="0"/>
              </a:rPr>
              <a:t> 1977): </a:t>
            </a:r>
          </a:p>
          <a:p>
            <a:pPr algn="just"/>
            <a:endParaRPr lang="el-GR" sz="2000" b="0" i="0" u="none" strike="noStrike" baseline="0" dirty="0">
              <a:solidFill>
                <a:srgbClr val="000000"/>
              </a:solidFill>
              <a:latin typeface="Calibri" panose="020F0502020204030204" pitchFamily="34" charset="0"/>
            </a:endParaRPr>
          </a:p>
          <a:p>
            <a:pPr algn="ctr"/>
            <a:r>
              <a:rPr lang="pl-PL" sz="2000" b="1" i="1" u="none" strike="noStrike" baseline="0" dirty="0">
                <a:solidFill>
                  <a:srgbClr val="000000"/>
                </a:solidFill>
                <a:latin typeface="ARFTER+Calibri-Italic"/>
              </a:rPr>
              <a:t>Mx </a:t>
            </a:r>
            <a:r>
              <a:rPr lang="pl-PL" sz="2000" b="1" i="0" u="none" strike="noStrike" baseline="0" dirty="0">
                <a:solidFill>
                  <a:srgbClr val="000000"/>
                </a:solidFill>
                <a:latin typeface="ARFTER+Calibri-Italic"/>
              </a:rPr>
              <a:t>= </a:t>
            </a:r>
            <a:r>
              <a:rPr lang="pl-PL" sz="2000" b="1" i="0" u="none" strike="noStrike" baseline="0" dirty="0">
                <a:solidFill>
                  <a:srgbClr val="000000"/>
                </a:solidFill>
                <a:latin typeface="CHZFGN+Calibri"/>
              </a:rPr>
              <a:t>1</a:t>
            </a:r>
            <a:r>
              <a:rPr lang="el-GR" sz="2000" b="1" i="0" u="none" strike="noStrike" baseline="0" dirty="0">
                <a:solidFill>
                  <a:srgbClr val="000000"/>
                </a:solidFill>
                <a:latin typeface="CHZFGN+Calibri"/>
              </a:rPr>
              <a:t>/</a:t>
            </a:r>
            <a:r>
              <a:rPr lang="pl-PL" sz="2000" b="1" i="0" u="none" strike="noStrike" baseline="0" dirty="0">
                <a:solidFill>
                  <a:srgbClr val="000000"/>
                </a:solidFill>
                <a:latin typeface="CHZFGN+Calibri"/>
              </a:rPr>
              <a:t>8 </a:t>
            </a:r>
            <a:r>
              <a:rPr lang="pl-PL" sz="2000" b="1" i="0" u="none" strike="noStrike" baseline="0" dirty="0">
                <a:solidFill>
                  <a:srgbClr val="000000"/>
                </a:solidFill>
                <a:latin typeface="Calibri" panose="020F0502020204030204" pitchFamily="34" charset="0"/>
              </a:rPr>
              <a:t>+ </a:t>
            </a:r>
            <a:r>
              <a:rPr lang="el-GR" sz="2000" b="1" i="0" u="none" strike="noStrike" baseline="0" dirty="0">
                <a:solidFill>
                  <a:srgbClr val="000000"/>
                </a:solidFill>
                <a:latin typeface="Calibri" panose="020F0502020204030204" pitchFamily="34" charset="0"/>
              </a:rPr>
              <a:t>(</a:t>
            </a:r>
            <a:r>
              <a:rPr lang="pl-PL" sz="2000" b="1" i="1" u="none" strike="noStrike" baseline="0" dirty="0">
                <a:solidFill>
                  <a:srgbClr val="000000"/>
                </a:solidFill>
                <a:latin typeface="ARFTER+Calibri-Italic"/>
              </a:rPr>
              <a:t>gd</a:t>
            </a:r>
            <a:r>
              <a:rPr lang="el-GR" sz="2000" b="1" i="1" u="none" strike="noStrike" baseline="0" dirty="0">
                <a:solidFill>
                  <a:srgbClr val="000000"/>
                </a:solidFill>
                <a:latin typeface="ARFTER+Calibri-Italic"/>
              </a:rPr>
              <a:t>)</a:t>
            </a:r>
            <a:r>
              <a:rPr lang="el-GR" sz="2000" b="1" i="1" u="none" strike="noStrike" baseline="30000" dirty="0">
                <a:solidFill>
                  <a:srgbClr val="000000"/>
                </a:solidFill>
                <a:latin typeface="ARFTER+Calibri-Italic"/>
              </a:rPr>
              <a:t>0,5</a:t>
            </a:r>
            <a:r>
              <a:rPr lang="pl-PL" sz="2000" b="1" i="1" u="none" strike="noStrike" baseline="0" dirty="0">
                <a:solidFill>
                  <a:srgbClr val="000000"/>
                </a:solidFill>
                <a:latin typeface="ARFTER+Calibri-Italic"/>
              </a:rPr>
              <a:t> </a:t>
            </a:r>
            <a:r>
              <a:rPr lang="pl-PL" sz="2000" b="1" i="0" u="none" strike="noStrike" baseline="0" dirty="0">
                <a:solidFill>
                  <a:srgbClr val="000000"/>
                </a:solidFill>
                <a:latin typeface="Calibri" panose="020F0502020204030204" pitchFamily="34" charset="0"/>
              </a:rPr>
              <a:t>⋅</a:t>
            </a:r>
            <a:r>
              <a:rPr lang="pl-PL" sz="2000" b="1" i="1" u="none" strike="noStrike" baseline="0" dirty="0">
                <a:solidFill>
                  <a:srgbClr val="000000"/>
                </a:solidFill>
                <a:latin typeface="ARFTER+Calibri-Italic"/>
              </a:rPr>
              <a:t>H</a:t>
            </a:r>
            <a:r>
              <a:rPr lang="pl-PL" sz="2000" b="1" i="0" u="none" strike="noStrike" baseline="30000" dirty="0">
                <a:solidFill>
                  <a:srgbClr val="000000"/>
                </a:solidFill>
                <a:latin typeface="CHZFGN+Calibri"/>
              </a:rPr>
              <a:t>2</a:t>
            </a:r>
            <a:r>
              <a:rPr lang="pl-PL" sz="2000" b="1" i="0" u="none" strike="noStrike" baseline="0" dirty="0">
                <a:solidFill>
                  <a:srgbClr val="000000"/>
                </a:solidFill>
                <a:latin typeface="CHZFGN+Calibri"/>
              </a:rPr>
              <a:t> </a:t>
            </a:r>
            <a:endParaRPr lang="el-GR" sz="2000" b="1" i="0" u="none" strike="noStrike" baseline="0" dirty="0">
              <a:solidFill>
                <a:srgbClr val="000000"/>
              </a:solidFill>
              <a:latin typeface="CHZFGN+Calibri"/>
            </a:endParaRPr>
          </a:p>
          <a:p>
            <a:pPr algn="r"/>
            <a:r>
              <a:rPr lang="pl-PL" sz="2000" b="0" i="0" u="none" strike="noStrike" baseline="0" dirty="0">
                <a:solidFill>
                  <a:srgbClr val="211D1E"/>
                </a:solidFill>
                <a:latin typeface="Calibri" panose="020F0502020204030204" pitchFamily="34" charset="0"/>
              </a:rPr>
              <a:t> </a:t>
            </a:r>
          </a:p>
          <a:p>
            <a:pPr algn="just"/>
            <a:r>
              <a:rPr lang="el-GR" sz="2000" b="0" i="0" u="none" strike="noStrike" baseline="0" dirty="0">
                <a:solidFill>
                  <a:srgbClr val="211D1E"/>
                </a:solidFill>
                <a:latin typeface="Calibri" panose="020F0502020204030204" pitchFamily="34" charset="0"/>
              </a:rPr>
              <a:t>όπου, (H) είναι το τοπικό ύψος κύματος του (για μονοχρωματικό κυματισμό), (g) η επιτάχυνση τις βαρύτητας και (d) το τοπικό βάθος του νερού. </a:t>
            </a:r>
            <a:endParaRPr lang="en-US" sz="2000" dirty="0"/>
          </a:p>
        </p:txBody>
      </p:sp>
      <p:pic>
        <p:nvPicPr>
          <p:cNvPr id="3" name="Picture 2">
            <a:extLst>
              <a:ext uri="{FF2B5EF4-FFF2-40B4-BE49-F238E27FC236}">
                <a16:creationId xmlns:a16="http://schemas.microsoft.com/office/drawing/2014/main" id="{8D44A7A0-180E-6A1E-A057-0E06EF93BFDA}"/>
              </a:ext>
            </a:extLst>
          </p:cNvPr>
          <p:cNvPicPr>
            <a:picLocks noChangeAspect="1"/>
          </p:cNvPicPr>
          <p:nvPr/>
        </p:nvPicPr>
        <p:blipFill>
          <a:blip r:embed="rId2"/>
          <a:stretch>
            <a:fillRect/>
          </a:stretch>
        </p:blipFill>
        <p:spPr>
          <a:xfrm>
            <a:off x="6448402" y="1351861"/>
            <a:ext cx="5568237" cy="5208596"/>
          </a:xfrm>
          <a:prstGeom prst="rect">
            <a:avLst/>
          </a:prstGeom>
        </p:spPr>
      </p:pic>
    </p:spTree>
    <p:extLst>
      <p:ext uri="{BB962C8B-B14F-4D97-AF65-F5344CB8AC3E}">
        <p14:creationId xmlns:p14="http://schemas.microsoft.com/office/powerpoint/2010/main" val="460845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4441" y="277403"/>
            <a:ext cx="7771311" cy="461665"/>
          </a:xfrm>
          <a:prstGeom prst="rect">
            <a:avLst/>
          </a:prstGeom>
          <a:noFill/>
        </p:spPr>
        <p:txBody>
          <a:bodyPr wrap="square" rtlCol="0">
            <a:spAutoFit/>
          </a:bodyPr>
          <a:lstStyle/>
          <a:p>
            <a:r>
              <a:rPr lang="el-GR" sz="2400" b="1" dirty="0">
                <a:solidFill>
                  <a:srgbClr val="415080"/>
                </a:solidFill>
              </a:rPr>
              <a:t>Επιμήκη ρεύματα και ρεύματα  επαναφοράς </a:t>
            </a:r>
          </a:p>
        </p:txBody>
      </p:sp>
      <p:sp>
        <p:nvSpPr>
          <p:cNvPr id="11" name="TextBox 10">
            <a:extLst>
              <a:ext uri="{FF2B5EF4-FFF2-40B4-BE49-F238E27FC236}">
                <a16:creationId xmlns:a16="http://schemas.microsoft.com/office/drawing/2014/main" id="{CA357194-8CD8-4BA9-981D-971F736B8152}"/>
              </a:ext>
            </a:extLst>
          </p:cNvPr>
          <p:cNvSpPr txBox="1"/>
          <p:nvPr/>
        </p:nvSpPr>
        <p:spPr>
          <a:xfrm>
            <a:off x="6095999" y="2383971"/>
            <a:ext cx="5838497" cy="3477875"/>
          </a:xfrm>
          <a:prstGeom prst="rect">
            <a:avLst/>
          </a:prstGeom>
          <a:noFill/>
        </p:spPr>
        <p:txBody>
          <a:bodyPr wrap="square">
            <a:spAutoFit/>
          </a:bodyPr>
          <a:lstStyle/>
          <a:p>
            <a:pPr algn="just"/>
            <a:r>
              <a:rPr lang="el-GR" sz="2000" b="1" i="0" u="none" strike="noStrike" baseline="0" dirty="0">
                <a:solidFill>
                  <a:srgbClr val="211D1E"/>
                </a:solidFill>
                <a:latin typeface="Calibri" panose="020F0502020204030204" pitchFamily="34" charset="0"/>
              </a:rPr>
              <a:t>Τα ρεύματα επαναφοράς </a:t>
            </a:r>
            <a:r>
              <a:rPr lang="el-GR" sz="2000" b="0" i="0" u="none" strike="noStrike" baseline="0" dirty="0">
                <a:solidFill>
                  <a:srgbClr val="211D1E"/>
                </a:solidFill>
                <a:latin typeface="Calibri" panose="020F0502020204030204" pitchFamily="34" charset="0"/>
              </a:rPr>
              <a:t>θεωρούνται ως οι πλέον σημαντικοί κάθετα στην ακτογραμμή ροές εντός της ζώνης </a:t>
            </a:r>
            <a:r>
              <a:rPr lang="el-GR" sz="2000" b="0" i="0" u="none" strike="noStrike" baseline="0" dirty="0" err="1">
                <a:solidFill>
                  <a:srgbClr val="211D1E"/>
                </a:solidFill>
                <a:latin typeface="Calibri" panose="020F0502020204030204" pitchFamily="34" charset="0"/>
              </a:rPr>
              <a:t>κυματωγής</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a:t>
            </a:r>
            <a:r>
              <a:rPr lang="en-US" sz="2000" b="0" i="1" u="none" strike="noStrike" baseline="0" dirty="0">
                <a:solidFill>
                  <a:srgbClr val="211D1E"/>
                </a:solidFill>
                <a:latin typeface="Calibri" panose="020F0502020204030204" pitchFamily="34" charset="0"/>
              </a:rPr>
              <a:t>surf zone)</a:t>
            </a:r>
            <a:r>
              <a:rPr lang="el-GR" sz="2000" b="0" i="1"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ενώ οι μέσες ροές έξω από τη ζώνη </a:t>
            </a:r>
            <a:r>
              <a:rPr lang="el-GR" sz="2000" b="0" i="0" u="none" strike="noStrike" baseline="0" dirty="0" err="1">
                <a:solidFill>
                  <a:srgbClr val="211D1E"/>
                </a:solidFill>
                <a:latin typeface="Calibri" panose="020F0502020204030204" pitchFamily="34" charset="0"/>
              </a:rPr>
              <a:t>κυματωγής</a:t>
            </a:r>
            <a:r>
              <a:rPr lang="el-GR" sz="2000" b="0" i="0" u="none" strike="noStrike" baseline="0" dirty="0">
                <a:solidFill>
                  <a:srgbClr val="211D1E"/>
                </a:solidFill>
                <a:latin typeface="Calibri" panose="020F0502020204030204" pitchFamily="34" charset="0"/>
              </a:rPr>
              <a:t> μπορούν να αγνοηθούν όντας πολύ μικρές. Στην περίπτωση ημιτονοειδών κυμάτων το βάθος του στρώματος (</a:t>
            </a:r>
            <a:r>
              <a:rPr lang="el-GR" sz="2000" b="0" i="0" u="none" strike="noStrike" baseline="0" dirty="0" err="1">
                <a:solidFill>
                  <a:srgbClr val="211D1E"/>
                </a:solidFill>
                <a:latin typeface="Calibri" panose="020F0502020204030204" pitchFamily="34" charset="0"/>
              </a:rPr>
              <a:t>δ</a:t>
            </a:r>
            <a:r>
              <a:rPr lang="el-GR" sz="2000" b="0" i="0" u="none" strike="noStrike" baseline="-25000" dirty="0" err="1">
                <a:solidFill>
                  <a:srgbClr val="211D1E"/>
                </a:solidFill>
                <a:latin typeface="Calibri" panose="020F0502020204030204" pitchFamily="34" charset="0"/>
              </a:rPr>
              <a:t>Ε</a:t>
            </a:r>
            <a:r>
              <a:rPr lang="el-GR" sz="2000" b="0" i="0" u="none" strike="noStrike" baseline="0" dirty="0">
                <a:solidFill>
                  <a:srgbClr val="211D1E"/>
                </a:solidFill>
                <a:latin typeface="Calibri" panose="020F0502020204030204" pitchFamily="34" charset="0"/>
              </a:rPr>
              <a:t>) μέσα στο οποίο αναπτύσσεται το ρεύμα επαναφοράς, δηλαδή κάτω από το βάθος της βάσης του κυματισμού, δίνεται από την εξίσωση: </a:t>
            </a:r>
          </a:p>
          <a:p>
            <a:pPr algn="just"/>
            <a:endParaRPr lang="el-GR" sz="2000" b="0" i="0" u="none" strike="noStrike" baseline="0" dirty="0">
              <a:solidFill>
                <a:srgbClr val="211D1E"/>
              </a:solidFill>
              <a:latin typeface="Calibri" panose="020F0502020204030204" pitchFamily="34" charset="0"/>
            </a:endParaRPr>
          </a:p>
          <a:p>
            <a:pPr algn="ctr"/>
            <a:r>
              <a:rPr lang="el-GR" sz="2000" b="1" i="0" u="none" strike="noStrike" baseline="0" dirty="0">
                <a:solidFill>
                  <a:srgbClr val="000000"/>
                </a:solidFill>
                <a:latin typeface="Calibri" panose="020F0502020204030204" pitchFamily="34" charset="0"/>
              </a:rPr>
              <a:t>δ</a:t>
            </a:r>
            <a:r>
              <a:rPr lang="en-US" sz="2000" b="1" i="1" u="none" strike="noStrike" baseline="-25000" dirty="0">
                <a:solidFill>
                  <a:srgbClr val="000000"/>
                </a:solidFill>
                <a:latin typeface="ARFTER+Calibri-Italic"/>
              </a:rPr>
              <a:t>E</a:t>
            </a:r>
            <a:r>
              <a:rPr lang="en-US" sz="2000" b="1" i="1" u="none" strike="noStrike" baseline="0" dirty="0">
                <a:solidFill>
                  <a:srgbClr val="000000"/>
                </a:solidFill>
                <a:latin typeface="ARFTER+Calibri-Italic"/>
              </a:rPr>
              <a:t> </a:t>
            </a:r>
            <a:r>
              <a:rPr lang="en-US" sz="2000" b="1" i="0" u="none" strike="noStrike" baseline="0" dirty="0">
                <a:solidFill>
                  <a:srgbClr val="000000"/>
                </a:solidFill>
                <a:latin typeface="ARFTER+Calibri-Italic"/>
              </a:rPr>
              <a:t>= </a:t>
            </a:r>
            <a:r>
              <a:rPr lang="en-US" sz="2000" b="1" i="1" u="none" strike="noStrike" baseline="0" dirty="0">
                <a:solidFill>
                  <a:srgbClr val="000000"/>
                </a:solidFill>
                <a:latin typeface="ARFTER+Calibri-Italic"/>
              </a:rPr>
              <a:t>d </a:t>
            </a:r>
            <a:r>
              <a:rPr lang="en-US" sz="2000" b="1" i="0" u="none" strike="noStrike" baseline="0" dirty="0">
                <a:solidFill>
                  <a:srgbClr val="000000"/>
                </a:solidFill>
                <a:latin typeface="ARFTER+Calibri-Italic"/>
              </a:rPr>
              <a:t>− </a:t>
            </a:r>
            <a:r>
              <a:rPr lang="en-US" sz="2000" b="1" i="1" u="none" strike="noStrike" baseline="0" dirty="0">
                <a:solidFill>
                  <a:srgbClr val="000000"/>
                </a:solidFill>
                <a:latin typeface="ARFTER+Calibri-Italic"/>
              </a:rPr>
              <a:t>H</a:t>
            </a:r>
            <a:r>
              <a:rPr lang="el-GR" sz="2000" b="1" i="1" u="none" strike="noStrike" baseline="0" dirty="0">
                <a:solidFill>
                  <a:srgbClr val="000000"/>
                </a:solidFill>
                <a:latin typeface="ARFTER+Calibri-Italic"/>
              </a:rPr>
              <a:t>/</a:t>
            </a:r>
            <a:r>
              <a:rPr lang="en-US" sz="2000" b="1" i="0" u="none" strike="noStrike" baseline="0" dirty="0">
                <a:solidFill>
                  <a:srgbClr val="000000"/>
                </a:solidFill>
                <a:latin typeface="CHZFGN+Calibri"/>
              </a:rPr>
              <a:t>2 </a:t>
            </a:r>
            <a:endParaRPr lang="en-US" sz="2000" b="1" dirty="0"/>
          </a:p>
        </p:txBody>
      </p:sp>
      <p:sp>
        <p:nvSpPr>
          <p:cNvPr id="16" name="TextBox 15">
            <a:extLst>
              <a:ext uri="{FF2B5EF4-FFF2-40B4-BE49-F238E27FC236}">
                <a16:creationId xmlns:a16="http://schemas.microsoft.com/office/drawing/2014/main" id="{1ABC5422-05EC-4B82-98CA-6AAD3B81A812}"/>
              </a:ext>
            </a:extLst>
          </p:cNvPr>
          <p:cNvSpPr txBox="1"/>
          <p:nvPr/>
        </p:nvSpPr>
        <p:spPr>
          <a:xfrm>
            <a:off x="257504" y="2383971"/>
            <a:ext cx="4868924" cy="1938992"/>
          </a:xfrm>
          <a:prstGeom prst="rect">
            <a:avLst/>
          </a:prstGeom>
          <a:noFill/>
        </p:spPr>
        <p:txBody>
          <a:bodyPr wrap="square">
            <a:spAutoFit/>
          </a:bodyPr>
          <a:lstStyle/>
          <a:p>
            <a:pPr algn="just"/>
            <a:r>
              <a:rPr lang="el-GR" sz="2000" b="1" i="1" dirty="0">
                <a:solidFill>
                  <a:srgbClr val="211D1E"/>
                </a:solidFill>
                <a:latin typeface="Calibri" panose="020F0502020204030204" pitchFamily="34" charset="0"/>
              </a:rPr>
              <a:t>Επίμηκες ρεύμα</a:t>
            </a:r>
          </a:p>
          <a:p>
            <a:pPr algn="just"/>
            <a:endParaRPr lang="el-GR" sz="2000" b="1" i="1" dirty="0">
              <a:solidFill>
                <a:srgbClr val="211D1E"/>
              </a:solidFill>
              <a:latin typeface="Calibri" panose="020F0502020204030204" pitchFamily="34" charset="0"/>
            </a:endParaRPr>
          </a:p>
          <a:p>
            <a:pPr algn="just"/>
            <a:r>
              <a:rPr lang="el-GR" sz="2000" i="1" dirty="0">
                <a:solidFill>
                  <a:srgbClr val="211D1E"/>
                </a:solidFill>
                <a:latin typeface="Calibri" panose="020F0502020204030204" pitchFamily="34" charset="0"/>
              </a:rPr>
              <a:t>Ο</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Komar</a:t>
            </a:r>
            <a:r>
              <a:rPr lang="el-GR" sz="2000" b="0" i="1" u="none" strike="noStrike" baseline="0" dirty="0">
                <a:solidFill>
                  <a:srgbClr val="211D1E"/>
                </a:solidFill>
                <a:latin typeface="Calibri" panose="020F0502020204030204" pitchFamily="34" charset="0"/>
              </a:rPr>
              <a:t> (1998) με δεδομένα πεδίου </a:t>
            </a:r>
            <a:r>
              <a:rPr lang="el-GR" sz="2000" i="1" dirty="0">
                <a:solidFill>
                  <a:srgbClr val="211D1E"/>
                </a:solidFill>
                <a:latin typeface="Calibri" panose="020F0502020204030204" pitchFamily="34" charset="0"/>
              </a:rPr>
              <a:t>κατέληξε</a:t>
            </a:r>
            <a:r>
              <a:rPr lang="el-GR" sz="2000" b="0" i="0" u="none" strike="noStrike" baseline="0" dirty="0">
                <a:solidFill>
                  <a:srgbClr val="211D1E"/>
                </a:solidFill>
                <a:latin typeface="Calibri" panose="020F0502020204030204" pitchFamily="34" charset="0"/>
              </a:rPr>
              <a:t> στη σχέση: </a:t>
            </a:r>
          </a:p>
          <a:p>
            <a:pPr algn="just"/>
            <a:endParaRPr lang="el-GR" sz="2000" b="0" i="0" u="none" strike="noStrike" baseline="0" dirty="0">
              <a:solidFill>
                <a:srgbClr val="000000"/>
              </a:solidFill>
              <a:latin typeface="Calibri" panose="020F0502020204030204" pitchFamily="34" charset="0"/>
            </a:endParaRPr>
          </a:p>
          <a:p>
            <a:pPr algn="ctr"/>
            <a:r>
              <a:rPr lang="en-US" sz="2000" b="1" i="1" u="none" strike="noStrike" baseline="0" dirty="0">
                <a:solidFill>
                  <a:srgbClr val="000000"/>
                </a:solidFill>
                <a:latin typeface="ARFTER+Calibri-Italic"/>
              </a:rPr>
              <a:t>u</a:t>
            </a:r>
            <a:r>
              <a:rPr lang="el-GR" sz="2000" b="1" i="0" u="none" strike="noStrike" baseline="0" dirty="0">
                <a:solidFill>
                  <a:srgbClr val="000000"/>
                </a:solidFill>
                <a:latin typeface="Calibri" panose="020F0502020204030204" pitchFamily="34" charset="0"/>
              </a:rPr>
              <a:t>ι = </a:t>
            </a:r>
            <a:r>
              <a:rPr lang="el-GR" sz="2000" b="1" i="0" u="none" strike="noStrike" baseline="0" dirty="0">
                <a:solidFill>
                  <a:srgbClr val="000000"/>
                </a:solidFill>
                <a:latin typeface="ARFTER+Calibri"/>
              </a:rPr>
              <a:t>2</a:t>
            </a:r>
            <a:r>
              <a:rPr lang="el-GR" sz="2000" b="1" i="1" u="none" strike="noStrike" baseline="0" dirty="0">
                <a:solidFill>
                  <a:srgbClr val="000000"/>
                </a:solidFill>
                <a:latin typeface="ARFTER+Calibri-Italic"/>
              </a:rPr>
              <a:t>,</a:t>
            </a:r>
            <a:r>
              <a:rPr lang="el-GR" sz="2000" b="1" i="0" u="none" strike="noStrike" baseline="0" dirty="0">
                <a:solidFill>
                  <a:srgbClr val="000000"/>
                </a:solidFill>
                <a:latin typeface="ARFTER+Calibri"/>
              </a:rPr>
              <a:t>7⋅</a:t>
            </a:r>
            <a:r>
              <a:rPr lang="en-US" sz="2000" b="1" i="1" u="none" strike="noStrike" baseline="0" dirty="0" err="1">
                <a:solidFill>
                  <a:srgbClr val="000000"/>
                </a:solidFill>
                <a:latin typeface="ARFTER+Calibri-Italic"/>
              </a:rPr>
              <a:t>u</a:t>
            </a:r>
            <a:r>
              <a:rPr lang="en-US" sz="2000" b="1" i="1" u="none" strike="noStrike" baseline="-25000" dirty="0" err="1">
                <a:solidFill>
                  <a:srgbClr val="000000"/>
                </a:solidFill>
                <a:latin typeface="ARFTER+Calibri-Italic"/>
              </a:rPr>
              <a:t>m,b</a:t>
            </a:r>
            <a:r>
              <a:rPr lang="en-US" sz="2000" b="1" i="1" u="none" strike="noStrike" baseline="-25000" dirty="0">
                <a:solidFill>
                  <a:srgbClr val="000000"/>
                </a:solidFill>
                <a:latin typeface="ARFTER+Calibri-Italic"/>
              </a:rPr>
              <a:t> </a:t>
            </a:r>
            <a:r>
              <a:rPr lang="en-US" sz="2000" b="1" i="0" u="none" strike="noStrike" baseline="0" dirty="0">
                <a:solidFill>
                  <a:srgbClr val="000000"/>
                </a:solidFill>
                <a:latin typeface="ARFTER+Calibri-Italic"/>
              </a:rPr>
              <a:t>⋅</a:t>
            </a:r>
            <a:r>
              <a:rPr lang="en-US" sz="2000" b="1" i="1" u="none" strike="noStrike" baseline="0" dirty="0" err="1">
                <a:solidFill>
                  <a:srgbClr val="000000"/>
                </a:solidFill>
                <a:latin typeface="ARFTER+Calibri-Italic"/>
              </a:rPr>
              <a:t>sina</a:t>
            </a:r>
            <a:r>
              <a:rPr lang="en-US" sz="2000" b="1" i="1" u="none" strike="noStrike" baseline="-25000" dirty="0" err="1">
                <a:solidFill>
                  <a:srgbClr val="000000"/>
                </a:solidFill>
                <a:latin typeface="ARFTER+Calibri-Italic"/>
              </a:rPr>
              <a:t>b</a:t>
            </a:r>
            <a:r>
              <a:rPr lang="en-US" sz="2000" b="1" i="1" u="none" strike="noStrike" baseline="0" dirty="0">
                <a:solidFill>
                  <a:srgbClr val="000000"/>
                </a:solidFill>
                <a:latin typeface="ARFTER+Calibri-Italic"/>
              </a:rPr>
              <a:t> </a:t>
            </a:r>
            <a:r>
              <a:rPr lang="en-US" sz="2000" b="1" i="0" u="none" strike="noStrike" baseline="0" dirty="0">
                <a:solidFill>
                  <a:srgbClr val="000000"/>
                </a:solidFill>
                <a:latin typeface="ARFTER+Calibri-Italic"/>
              </a:rPr>
              <a:t>⋅</a:t>
            </a:r>
            <a:r>
              <a:rPr lang="en-US" sz="2000" b="1" i="1" u="none" strike="noStrike" baseline="0" dirty="0" err="1">
                <a:solidFill>
                  <a:srgbClr val="000000"/>
                </a:solidFill>
                <a:latin typeface="ARFTER+Calibri-Italic"/>
              </a:rPr>
              <a:t>cosa</a:t>
            </a:r>
            <a:r>
              <a:rPr lang="en-US" sz="2000" b="1" i="1" u="none" strike="noStrike" baseline="-25000" dirty="0" err="1">
                <a:solidFill>
                  <a:srgbClr val="000000"/>
                </a:solidFill>
                <a:latin typeface="ARFTER+Calibri-Italic"/>
              </a:rPr>
              <a:t>b</a:t>
            </a:r>
            <a:r>
              <a:rPr lang="en-US" sz="2000" b="1" i="1" u="none" strike="noStrike" baseline="0" dirty="0">
                <a:solidFill>
                  <a:srgbClr val="000000"/>
                </a:solidFill>
                <a:latin typeface="ARFTER+Calibri-Italic"/>
              </a:rPr>
              <a:t> </a:t>
            </a:r>
            <a:endParaRPr lang="en-US" sz="2000" b="1" dirty="0"/>
          </a:p>
        </p:txBody>
      </p:sp>
      <p:sp>
        <p:nvSpPr>
          <p:cNvPr id="18" name="TextBox 17">
            <a:extLst>
              <a:ext uri="{FF2B5EF4-FFF2-40B4-BE49-F238E27FC236}">
                <a16:creationId xmlns:a16="http://schemas.microsoft.com/office/drawing/2014/main" id="{476686B8-D6C5-4AB1-B374-571A4C60D361}"/>
              </a:ext>
            </a:extLst>
          </p:cNvPr>
          <p:cNvSpPr txBox="1"/>
          <p:nvPr/>
        </p:nvSpPr>
        <p:spPr>
          <a:xfrm>
            <a:off x="257504" y="1053688"/>
            <a:ext cx="11606837" cy="1015663"/>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Η κύρια δύναμη που προκαλεί τη δημιουργία του </a:t>
            </a:r>
            <a:r>
              <a:rPr lang="el-GR" sz="2000" b="1" i="0" u="none" strike="noStrike" baseline="0" dirty="0">
                <a:solidFill>
                  <a:srgbClr val="211D1E"/>
                </a:solidFill>
                <a:latin typeface="Calibri" panose="020F0502020204030204" pitchFamily="34" charset="0"/>
              </a:rPr>
              <a:t>παράλληλου στην ακτογραμμή ρεύματος </a:t>
            </a:r>
            <a:r>
              <a:rPr lang="el-GR" sz="2000" b="0" i="0" u="none" strike="noStrike" baseline="0" dirty="0">
                <a:solidFill>
                  <a:srgbClr val="211D1E"/>
                </a:solidFill>
                <a:latin typeface="Calibri" panose="020F0502020204030204" pitchFamily="34" charset="0"/>
              </a:rPr>
              <a:t>είναι η </a:t>
            </a:r>
            <a:r>
              <a:rPr lang="el-GR" sz="2000" b="0" i="0" u="none" strike="noStrike" baseline="0" dirty="0" err="1">
                <a:solidFill>
                  <a:srgbClr val="211D1E"/>
                </a:solidFill>
                <a:latin typeface="Calibri" panose="020F0502020204030204" pitchFamily="34" charset="0"/>
              </a:rPr>
              <a:t>βαθμωτή</a:t>
            </a:r>
            <a:r>
              <a:rPr lang="el-GR" sz="2000" b="0" i="0" u="none" strike="noStrike" baseline="0" dirty="0">
                <a:solidFill>
                  <a:srgbClr val="211D1E"/>
                </a:solidFill>
                <a:latin typeface="Calibri" panose="020F0502020204030204" pitchFamily="34" charset="0"/>
              </a:rPr>
              <a:t> ως προς την ακτή συνιστώσα της ροής της κυματικής ορμής (</a:t>
            </a:r>
            <a:r>
              <a:rPr lang="el-GR" sz="2000" b="0" i="0" u="none" strike="noStrike" baseline="0" dirty="0" err="1">
                <a:solidFill>
                  <a:srgbClr val="211D1E"/>
                </a:solidFill>
                <a:latin typeface="Calibri" panose="020F0502020204030204" pitchFamily="34" charset="0"/>
              </a:rPr>
              <a:t>Sxy</a:t>
            </a:r>
            <a:r>
              <a:rPr lang="el-GR" sz="2000" b="0" i="0" u="none" strike="noStrike" baseline="0" dirty="0">
                <a:solidFill>
                  <a:srgbClr val="211D1E"/>
                </a:solidFill>
                <a:latin typeface="Calibri" panose="020F0502020204030204" pitchFamily="34" charset="0"/>
              </a:rPr>
              <a:t>), η οποία αντισταθμίζεται από την τριβή του πυθμένα και τις διατμητικές τάσεις που αναπτύσσονται κατά την διασπορά (</a:t>
            </a:r>
            <a:r>
              <a:rPr lang="el-GR" sz="2000" b="0" i="1" u="none" strike="noStrike" baseline="0" dirty="0" err="1">
                <a:solidFill>
                  <a:srgbClr val="211D1E"/>
                </a:solidFill>
                <a:latin typeface="Calibri" panose="020F0502020204030204" pitchFamily="34" charset="0"/>
              </a:rPr>
              <a:t>dispersive</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shear</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stresses</a:t>
            </a:r>
            <a:r>
              <a:rPr lang="el-GR" sz="2000" b="0" i="0" u="none" strike="noStrike" baseline="0" dirty="0">
                <a:solidFill>
                  <a:srgbClr val="211D1E"/>
                </a:solidFill>
                <a:latin typeface="Calibri" panose="020F0502020204030204" pitchFamily="34" charset="0"/>
              </a:rPr>
              <a:t>). </a:t>
            </a:r>
            <a:endParaRPr lang="en-US" sz="2000" dirty="0"/>
          </a:p>
        </p:txBody>
      </p:sp>
    </p:spTree>
    <p:extLst>
      <p:ext uri="{BB962C8B-B14F-4D97-AF65-F5344CB8AC3E}">
        <p14:creationId xmlns:p14="http://schemas.microsoft.com/office/powerpoint/2010/main" val="286329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Αποτέλεσμα εικόνας για coastal circulation"/>
          <p:cNvSpPr>
            <a:spLocks noChangeAspect="1" noChangeArrowheads="1"/>
          </p:cNvSpPr>
          <p:nvPr/>
        </p:nvSpPr>
        <p:spPr bwMode="auto">
          <a:xfrm>
            <a:off x="1679575" y="-1371600"/>
            <a:ext cx="4762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TextBox 4"/>
          <p:cNvSpPr txBox="1"/>
          <p:nvPr/>
        </p:nvSpPr>
        <p:spPr>
          <a:xfrm>
            <a:off x="348702" y="228600"/>
            <a:ext cx="6408712" cy="461665"/>
          </a:xfrm>
          <a:prstGeom prst="rect">
            <a:avLst/>
          </a:prstGeom>
          <a:noFill/>
        </p:spPr>
        <p:txBody>
          <a:bodyPr wrap="square" rtlCol="0">
            <a:spAutoFit/>
          </a:bodyPr>
          <a:lstStyle/>
          <a:p>
            <a:r>
              <a:rPr lang="el-GR" sz="2400" dirty="0">
                <a:solidFill>
                  <a:srgbClr val="415080"/>
                </a:solidFill>
                <a:effectLst>
                  <a:outerShdw blurRad="38100" dist="38100" dir="2700000" algn="tl">
                    <a:srgbClr val="000000">
                      <a:alpha val="43137"/>
                    </a:srgbClr>
                  </a:outerShdw>
                </a:effectLst>
              </a:rPr>
              <a:t>Ρεύματα Διαφυγής (</a:t>
            </a:r>
            <a:r>
              <a:rPr lang="en-US" sz="2400" dirty="0">
                <a:solidFill>
                  <a:srgbClr val="415080"/>
                </a:solidFill>
                <a:effectLst>
                  <a:outerShdw blurRad="38100" dist="38100" dir="2700000" algn="tl">
                    <a:srgbClr val="000000">
                      <a:alpha val="43137"/>
                    </a:srgbClr>
                  </a:outerShdw>
                </a:effectLst>
              </a:rPr>
              <a:t>Rip Currents)</a:t>
            </a:r>
            <a:endParaRPr lang="el-GR" sz="2400" dirty="0">
              <a:solidFill>
                <a:srgbClr val="415080"/>
              </a:solidFill>
              <a:effectLst>
                <a:outerShdw blurRad="38100" dist="38100" dir="2700000" algn="tl">
                  <a:srgbClr val="000000">
                    <a:alpha val="43137"/>
                  </a:srgbClr>
                </a:outerShdw>
              </a:effectLst>
            </a:endParaRPr>
          </a:p>
        </p:txBody>
      </p:sp>
      <p:sp>
        <p:nvSpPr>
          <p:cNvPr id="2"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TextBox 9">
            <a:extLst>
              <a:ext uri="{FF2B5EF4-FFF2-40B4-BE49-F238E27FC236}">
                <a16:creationId xmlns:a16="http://schemas.microsoft.com/office/drawing/2014/main" id="{675803F6-F230-48F0-A6FB-08BDBFEF5593}"/>
              </a:ext>
            </a:extLst>
          </p:cNvPr>
          <p:cNvSpPr txBox="1"/>
          <p:nvPr/>
        </p:nvSpPr>
        <p:spPr>
          <a:xfrm>
            <a:off x="348702" y="851044"/>
            <a:ext cx="11553012" cy="1631216"/>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	Εκτός όμως από τα </a:t>
            </a:r>
            <a:r>
              <a:rPr lang="el-GR" sz="2000" b="0" i="0" u="none" strike="noStrike" baseline="0" dirty="0" err="1">
                <a:solidFill>
                  <a:srgbClr val="211D1E"/>
                </a:solidFill>
                <a:latin typeface="Calibri" panose="020F0502020204030204" pitchFamily="34" charset="0"/>
              </a:rPr>
              <a:t>υποεπιφανειακά</a:t>
            </a:r>
            <a:r>
              <a:rPr lang="el-GR" sz="2000" b="0" i="0" u="none" strike="noStrike" baseline="0" dirty="0">
                <a:solidFill>
                  <a:srgbClr val="211D1E"/>
                </a:solidFill>
                <a:latin typeface="Calibri" panose="020F0502020204030204" pitchFamily="34" charset="0"/>
              </a:rPr>
              <a:t> ρεύματα αντιστάθμισης, στην ζώνη </a:t>
            </a:r>
            <a:r>
              <a:rPr lang="el-GR" sz="2000" b="0" i="0" u="none" strike="noStrike" baseline="0" dirty="0" err="1">
                <a:solidFill>
                  <a:srgbClr val="211D1E"/>
                </a:solidFill>
                <a:latin typeface="Calibri" panose="020F0502020204030204" pitchFamily="34" charset="0"/>
              </a:rPr>
              <a:t>κυματωγής</a:t>
            </a:r>
            <a:r>
              <a:rPr lang="el-GR" sz="2000" b="0" i="0" u="none" strike="noStrike" baseline="0" dirty="0">
                <a:solidFill>
                  <a:srgbClr val="211D1E"/>
                </a:solidFill>
                <a:latin typeface="Calibri" panose="020F0502020204030204" pitchFamily="34" charset="0"/>
              </a:rPr>
              <a:t> αναπτύσσονται και τα αποκαλούμενα </a:t>
            </a:r>
            <a:r>
              <a:rPr lang="el-GR" sz="2000" b="1" i="0" u="none" strike="noStrike" baseline="0" dirty="0">
                <a:solidFill>
                  <a:srgbClr val="211D1E"/>
                </a:solidFill>
                <a:latin typeface="Calibri" panose="020F0502020204030204" pitchFamily="34" charset="0"/>
              </a:rPr>
              <a:t>βελοειδή ρεύματα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rip</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currents</a:t>
            </a:r>
            <a:r>
              <a:rPr lang="el-GR" sz="2000" b="0" i="0" u="none" strike="noStrike" baseline="0" dirty="0">
                <a:solidFill>
                  <a:srgbClr val="211D1E"/>
                </a:solidFill>
                <a:latin typeface="Calibri" panose="020F0502020204030204" pitchFamily="34" charset="0"/>
              </a:rPr>
              <a:t>) που εμφανίζονται ως συνέχεια των παράλληλων στην ακτή ρευμάτων Τα βελοειδή ρεύματα έχουν τυπικές ταχύτητες της τάξης 2-4 m/s όντας πολύ επικίνδυνά για τους κολυμβητές, καθώς τους παρασύρουν προς την ανοικτή θάλασσα, πέραν της ζώνης θραύσης, την οποία όμως αφού ξεπεράσουν γρήγορα αποσβένονται </a:t>
            </a:r>
            <a:endParaRPr lang="en-US" sz="2000" dirty="0"/>
          </a:p>
        </p:txBody>
      </p:sp>
      <p:pic>
        <p:nvPicPr>
          <p:cNvPr id="6" name="Picture 5">
            <a:extLst>
              <a:ext uri="{FF2B5EF4-FFF2-40B4-BE49-F238E27FC236}">
                <a16:creationId xmlns:a16="http://schemas.microsoft.com/office/drawing/2014/main" id="{D3BE29D6-6F27-04F2-4ACD-EA8F65A669DC}"/>
              </a:ext>
            </a:extLst>
          </p:cNvPr>
          <p:cNvPicPr>
            <a:picLocks noChangeAspect="1"/>
          </p:cNvPicPr>
          <p:nvPr/>
        </p:nvPicPr>
        <p:blipFill>
          <a:blip r:embed="rId2"/>
          <a:stretch>
            <a:fillRect/>
          </a:stretch>
        </p:blipFill>
        <p:spPr>
          <a:xfrm>
            <a:off x="2356361" y="2482260"/>
            <a:ext cx="6352210" cy="4308843"/>
          </a:xfrm>
          <a:prstGeom prst="rect">
            <a:avLst/>
          </a:prstGeom>
        </p:spPr>
      </p:pic>
    </p:spTree>
    <p:extLst>
      <p:ext uri="{BB962C8B-B14F-4D97-AF65-F5344CB8AC3E}">
        <p14:creationId xmlns:p14="http://schemas.microsoft.com/office/powerpoint/2010/main" val="2212448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31113C-2D07-4080-8B0D-2A97861DBC51}"/>
              </a:ext>
            </a:extLst>
          </p:cNvPr>
          <p:cNvSpPr txBox="1"/>
          <p:nvPr/>
        </p:nvSpPr>
        <p:spPr>
          <a:xfrm>
            <a:off x="412531" y="281984"/>
            <a:ext cx="11366938" cy="6294031"/>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pPr algn="ctr"/>
            <a:r>
              <a:rPr lang="el-GR" sz="2400" b="1" i="0" u="none" strike="noStrike" baseline="0" dirty="0">
                <a:solidFill>
                  <a:srgbClr val="C00000"/>
                </a:solidFill>
              </a:rPr>
              <a:t>ΚΥΚΛΟΦΟΡΙΑ ΜΕΣΟΓΕΙΟΥ </a:t>
            </a:r>
          </a:p>
          <a:p>
            <a:endParaRPr lang="el-GR" sz="2400" b="0" i="0" u="none" strike="noStrike" baseline="0" dirty="0">
              <a:solidFill>
                <a:srgbClr val="30666F"/>
              </a:solidFill>
              <a:latin typeface="Trebuchet MS" panose="020B0603020202020204" pitchFamily="34" charset="0"/>
            </a:endParaRPr>
          </a:p>
          <a:p>
            <a:pPr algn="just">
              <a:spcAft>
                <a:spcPts val="600"/>
              </a:spcAft>
            </a:pPr>
            <a:r>
              <a:rPr lang="el-GR" sz="2000" b="0" i="0" u="none" strike="noStrike" baseline="0" dirty="0">
                <a:solidFill>
                  <a:srgbClr val="211D1E"/>
                </a:solidFill>
                <a:latin typeface="Calibri" panose="020F0502020204030204" pitchFamily="34" charset="0"/>
              </a:rPr>
              <a:t>Η κυκλοφορία των θαλάσσιων μαζών εντός της λεκάνης της Μεσογείου οδηγείται από: </a:t>
            </a:r>
            <a:endParaRPr lang="el-GR" sz="2000" b="0" i="0" u="none" strike="noStrike" baseline="0" dirty="0">
              <a:solidFill>
                <a:srgbClr val="000000"/>
              </a:solidFill>
              <a:latin typeface="Trebuchet MS" panose="020B0603020202020204" pitchFamily="34" charset="0"/>
            </a:endParaRPr>
          </a:p>
          <a:p>
            <a:pPr algn="just">
              <a:spcAft>
                <a:spcPts val="600"/>
              </a:spcAft>
            </a:pPr>
            <a:r>
              <a:rPr lang="el-GR" sz="2000" b="1" i="0" u="none" strike="noStrike" baseline="0" dirty="0">
                <a:solidFill>
                  <a:srgbClr val="8A232D"/>
                </a:solidFill>
                <a:latin typeface="Calibri" panose="020F0502020204030204" pitchFamily="34" charset="0"/>
              </a:rPr>
              <a:t>(α) </a:t>
            </a:r>
            <a:r>
              <a:rPr lang="el-GR" sz="2000" b="0" i="0" u="none" strike="noStrike" baseline="0" dirty="0">
                <a:solidFill>
                  <a:srgbClr val="211D1E"/>
                </a:solidFill>
                <a:latin typeface="Calibri" panose="020F0502020204030204" pitchFamily="34" charset="0"/>
              </a:rPr>
              <a:t>την ανταλλαγή νερών με τον Ατλαντικό Ωκεανό διάμεσου του στενού του Γιβραλτάρ </a:t>
            </a:r>
            <a:endParaRPr lang="el-GR" sz="2000" b="0" i="0" u="none" strike="noStrike" baseline="0" dirty="0">
              <a:solidFill>
                <a:srgbClr val="000000"/>
              </a:solidFill>
              <a:latin typeface="Trebuchet MS" panose="020B0603020202020204" pitchFamily="34" charset="0"/>
            </a:endParaRPr>
          </a:p>
          <a:p>
            <a:pPr algn="just">
              <a:spcAft>
                <a:spcPts val="600"/>
              </a:spcAft>
            </a:pPr>
            <a:r>
              <a:rPr lang="el-GR" sz="2000" b="1" i="0" u="none" strike="noStrike" baseline="0" dirty="0">
                <a:solidFill>
                  <a:srgbClr val="8A232D"/>
                </a:solidFill>
                <a:latin typeface="Calibri" panose="020F0502020204030204" pitchFamily="34" charset="0"/>
              </a:rPr>
              <a:t>(β) </a:t>
            </a:r>
            <a:r>
              <a:rPr lang="el-GR" sz="2000" b="0" i="0" u="none" strike="noStrike" baseline="0" dirty="0">
                <a:solidFill>
                  <a:srgbClr val="211D1E"/>
                </a:solidFill>
                <a:latin typeface="Calibri" panose="020F0502020204030204" pitchFamily="34" charset="0"/>
              </a:rPr>
              <a:t>το αρνητικό ισοζύγιο νερού (η εξάτμιση &gt; υγροποίηση + χερσαίες εισροές) </a:t>
            </a:r>
            <a:endParaRPr lang="el-GR" sz="2000" b="0" i="0" u="none" strike="noStrike" baseline="0" dirty="0">
              <a:solidFill>
                <a:srgbClr val="000000"/>
              </a:solidFill>
              <a:latin typeface="Trebuchet MS" panose="020B0603020202020204" pitchFamily="34" charset="0"/>
            </a:endParaRPr>
          </a:p>
          <a:p>
            <a:pPr algn="just">
              <a:spcAft>
                <a:spcPts val="600"/>
              </a:spcAft>
            </a:pPr>
            <a:r>
              <a:rPr lang="el-GR" sz="2000" b="1" i="0" u="none" strike="noStrike" baseline="0" dirty="0">
                <a:solidFill>
                  <a:srgbClr val="8A232D"/>
                </a:solidFill>
                <a:latin typeface="Calibri" panose="020F0502020204030204" pitchFamily="34" charset="0"/>
              </a:rPr>
              <a:t>(γ) </a:t>
            </a:r>
            <a:r>
              <a:rPr lang="el-GR" sz="2000" b="0" i="0" u="none" strike="noStrike" baseline="0" dirty="0">
                <a:solidFill>
                  <a:srgbClr val="211D1E"/>
                </a:solidFill>
                <a:latin typeface="Calibri" panose="020F0502020204030204" pitchFamily="34" charset="0"/>
              </a:rPr>
              <a:t>τις διαφορές πλευστότητας των θαλάσσιων μαζών με βάση την πυκνότητα τους (διαφορές θερμοκρασίας και αλατότητας) </a:t>
            </a:r>
          </a:p>
          <a:p>
            <a:pPr algn="just">
              <a:spcAft>
                <a:spcPts val="600"/>
              </a:spcAft>
            </a:pPr>
            <a:r>
              <a:rPr lang="el-GR" sz="2000" b="1" i="0" u="none" strike="noStrike" baseline="0" dirty="0">
                <a:solidFill>
                  <a:srgbClr val="8A232D"/>
                </a:solidFill>
                <a:latin typeface="Calibri" panose="020F0502020204030204" pitchFamily="34" charset="0"/>
              </a:rPr>
              <a:t>(δ) </a:t>
            </a:r>
            <a:r>
              <a:rPr lang="el-GR" sz="2000" b="0" i="0" u="none" strike="noStrike" baseline="0" dirty="0">
                <a:solidFill>
                  <a:srgbClr val="211D1E"/>
                </a:solidFill>
                <a:latin typeface="Calibri" panose="020F0502020204030204" pitchFamily="34" charset="0"/>
              </a:rPr>
              <a:t>την επίδραση του </a:t>
            </a:r>
            <a:r>
              <a:rPr lang="el-GR" sz="2000" b="0" i="0" u="none" strike="noStrike" baseline="0" dirty="0" err="1">
                <a:solidFill>
                  <a:srgbClr val="211D1E"/>
                </a:solidFill>
                <a:latin typeface="Calibri" panose="020F0502020204030204" pitchFamily="34" charset="0"/>
              </a:rPr>
              <a:t>ανεμολογικού</a:t>
            </a:r>
            <a:r>
              <a:rPr lang="el-GR" sz="2000" b="0" i="0" u="none" strike="noStrike" baseline="0" dirty="0">
                <a:solidFill>
                  <a:srgbClr val="211D1E"/>
                </a:solidFill>
                <a:latin typeface="Calibri" panose="020F0502020204030204" pitchFamily="34" charset="0"/>
              </a:rPr>
              <a:t> καθεστώτος (κυρίως σε χωρική και εποχιακή κλίμακα) </a:t>
            </a:r>
          </a:p>
          <a:p>
            <a:pPr algn="just">
              <a:spcAft>
                <a:spcPts val="600"/>
              </a:spcAft>
            </a:pPr>
            <a:r>
              <a:rPr lang="el-GR" sz="2000" b="1" i="0" u="none" strike="noStrike" baseline="0" dirty="0">
                <a:solidFill>
                  <a:srgbClr val="8A232D"/>
                </a:solidFill>
                <a:latin typeface="Calibri" panose="020F0502020204030204" pitchFamily="34" charset="0"/>
              </a:rPr>
              <a:t>(ε) </a:t>
            </a:r>
            <a:r>
              <a:rPr lang="el-GR" sz="2000" b="0" i="0" u="none" strike="noStrike" baseline="0" dirty="0">
                <a:solidFill>
                  <a:srgbClr val="211D1E"/>
                </a:solidFill>
                <a:latin typeface="Calibri" panose="020F0502020204030204" pitchFamily="34" charset="0"/>
              </a:rPr>
              <a:t>τις διεργασίες σχηματισμού των βαθιών νερών που λαμβάνει χώρα σε μόνιμη βάση στην Αδριατική και στην στο ΒΔ περιθώριο (Κόλπος των Λεόντων) της Δυτικής λεκάνης και </a:t>
            </a:r>
            <a:r>
              <a:rPr lang="el-GR" sz="2000" b="0" i="0" u="none" strike="noStrike" baseline="0" dirty="0" err="1">
                <a:solidFill>
                  <a:srgbClr val="211D1E"/>
                </a:solidFill>
                <a:latin typeface="Calibri" panose="020F0502020204030204" pitchFamily="34" charset="0"/>
              </a:rPr>
              <a:t>ημι</a:t>
            </a:r>
            <a:r>
              <a:rPr lang="el-GR" sz="2000" b="0" i="0" u="none" strike="noStrike" baseline="0" dirty="0">
                <a:solidFill>
                  <a:srgbClr val="211D1E"/>
                </a:solidFill>
                <a:latin typeface="Calibri" panose="020F0502020204030204" pitchFamily="34" charset="0"/>
              </a:rPr>
              <a:t>-μόνιμα στο Αιγαίο Πέλαγος </a:t>
            </a:r>
          </a:p>
          <a:p>
            <a:pPr algn="just">
              <a:spcAft>
                <a:spcPts val="600"/>
              </a:spcAft>
            </a:pPr>
            <a:r>
              <a:rPr lang="el-GR" sz="2000" b="1" i="0" u="none" strike="noStrike" baseline="0" dirty="0">
                <a:solidFill>
                  <a:srgbClr val="8A232D"/>
                </a:solidFill>
                <a:latin typeface="Calibri" panose="020F0502020204030204" pitchFamily="34" charset="0"/>
              </a:rPr>
              <a:t>(</a:t>
            </a:r>
            <a:r>
              <a:rPr lang="el-GR" sz="2000" b="1" i="0" u="none" strike="noStrike" baseline="0" dirty="0" err="1">
                <a:solidFill>
                  <a:srgbClr val="8A232D"/>
                </a:solidFill>
                <a:latin typeface="Calibri" panose="020F0502020204030204" pitchFamily="34" charset="0"/>
              </a:rPr>
              <a:t>στ</a:t>
            </a:r>
            <a:r>
              <a:rPr lang="el-GR" sz="2000" b="1" i="0" u="none" strike="noStrike" baseline="0" dirty="0">
                <a:solidFill>
                  <a:srgbClr val="8A232D"/>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την πολύπλοκη παράκτια και υποθαλάσσια μορφολογία, η οποία με την παρουσία στενών περασμάτων (π.χ. το πέρασμα της Σικελίας, το στενό της της </a:t>
            </a:r>
            <a:r>
              <a:rPr lang="el-GR" sz="2000" b="0" i="0" u="none" strike="noStrike" baseline="0" dirty="0" err="1">
                <a:solidFill>
                  <a:srgbClr val="211D1E"/>
                </a:solidFill>
                <a:latin typeface="Calibri" panose="020F0502020204030204" pitchFamily="34" charset="0"/>
              </a:rPr>
              <a:t>Μεσσίνας</a:t>
            </a:r>
            <a:r>
              <a:rPr lang="el-GR" sz="2000" b="0" i="0"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Strait</a:t>
            </a:r>
            <a:r>
              <a:rPr lang="el-GR" sz="2000" b="0" i="1" u="none" strike="noStrike" baseline="0" dirty="0">
                <a:solidFill>
                  <a:srgbClr val="211D1E"/>
                </a:solidFill>
                <a:latin typeface="Calibri" panose="020F0502020204030204" pitchFamily="34" charset="0"/>
              </a:rPr>
              <a:t> of </a:t>
            </a:r>
            <a:r>
              <a:rPr lang="el-GR" sz="2000" b="0" i="1" u="none" strike="noStrike" baseline="0" dirty="0" err="1">
                <a:solidFill>
                  <a:srgbClr val="211D1E"/>
                </a:solidFill>
                <a:latin typeface="Calibri" panose="020F0502020204030204" pitchFamily="34" charset="0"/>
              </a:rPr>
              <a:t>Messina</a:t>
            </a:r>
            <a:r>
              <a:rPr lang="el-GR" sz="2000" b="0" i="0" u="none" strike="noStrike" baseline="0" dirty="0">
                <a:solidFill>
                  <a:srgbClr val="211D1E"/>
                </a:solidFill>
                <a:latin typeface="Calibri" panose="020F0502020204030204" pitchFamily="34" charset="0"/>
              </a:rPr>
              <a:t>), το πέρασμα του </a:t>
            </a:r>
            <a:r>
              <a:rPr lang="el-GR" sz="2000" b="0" i="0" u="none" strike="noStrike" baseline="0" dirty="0" err="1">
                <a:solidFill>
                  <a:srgbClr val="211D1E"/>
                </a:solidFill>
                <a:latin typeface="Calibri" panose="020F0502020204030204" pitchFamily="34" charset="0"/>
              </a:rPr>
              <a:t>τράντο</a:t>
            </a:r>
            <a:r>
              <a:rPr lang="el-GR" sz="2000" b="0" i="0" u="none" strike="noStrike" baseline="0" dirty="0">
                <a:solidFill>
                  <a:srgbClr val="211D1E"/>
                </a:solidFill>
                <a:latin typeface="Calibri" panose="020F0502020204030204" pitchFamily="34" charset="0"/>
              </a:rPr>
              <a:t> (</a:t>
            </a:r>
            <a:r>
              <a:rPr lang="el-GR" sz="2000" b="0" i="0" u="none" strike="noStrike" baseline="0" dirty="0" err="1">
                <a:solidFill>
                  <a:srgbClr val="211D1E"/>
                </a:solidFill>
                <a:latin typeface="Calibri" panose="020F0502020204030204" pitchFamily="34" charset="0"/>
              </a:rPr>
              <a:t>Otranto</a:t>
            </a:r>
            <a:r>
              <a:rPr lang="el-GR" sz="2000" b="0" i="0" u="none" strike="noStrike" baseline="0" dirty="0">
                <a:solidFill>
                  <a:srgbClr val="211D1E"/>
                </a:solidFill>
                <a:latin typeface="Calibri" panose="020F0502020204030204" pitchFamily="34" charset="0"/>
              </a:rPr>
              <a:t>), το ανατολικό και δυτικό στενό της Κρήτης κ.α.), που συνήθως συνοδεύονται και από τοπογραφικές ανυψώσεις του πυθμένα </a:t>
            </a:r>
          </a:p>
          <a:p>
            <a:pPr algn="just">
              <a:spcAft>
                <a:spcPts val="600"/>
              </a:spcAft>
            </a:pPr>
            <a:r>
              <a:rPr lang="el-GR" sz="2000" b="1" i="0" u="none" strike="noStrike" baseline="0" dirty="0">
                <a:solidFill>
                  <a:srgbClr val="8A232D"/>
                </a:solidFill>
                <a:latin typeface="Calibri" panose="020F0502020204030204" pitchFamily="34" charset="0"/>
              </a:rPr>
              <a:t>(ζ) </a:t>
            </a:r>
            <a:r>
              <a:rPr lang="el-GR" sz="2000" b="0" i="0" u="none" strike="noStrike" baseline="0" dirty="0">
                <a:solidFill>
                  <a:srgbClr val="211D1E"/>
                </a:solidFill>
                <a:latin typeface="Calibri" panose="020F0502020204030204" pitchFamily="34" charset="0"/>
              </a:rPr>
              <a:t>την ανταλλαγή θαλάσσιων μαζών της Μεσογείου με τη μαύρη θάλασσας μέσω της Θάλασσας του Μαρμαρά (μέσω των στενών Δαρδανελίων και </a:t>
            </a:r>
            <a:r>
              <a:rPr lang="el-GR" sz="2000" b="0" i="0" u="none" strike="noStrike" baseline="0" dirty="0" err="1">
                <a:solidFill>
                  <a:srgbClr val="211D1E"/>
                </a:solidFill>
                <a:latin typeface="Calibri" panose="020F0502020204030204" pitchFamily="34" charset="0"/>
              </a:rPr>
              <a:t>βοσπόρου</a:t>
            </a:r>
            <a:r>
              <a:rPr lang="el-GR" sz="2000" b="0" i="0" u="none" strike="noStrike" baseline="0" dirty="0">
                <a:solidFill>
                  <a:srgbClr val="211D1E"/>
                </a:solidFill>
                <a:latin typeface="Calibri" panose="020F0502020204030204" pitchFamily="34" charset="0"/>
              </a:rPr>
              <a:t>), η οποία όμως επηρεάζει πρωτίστως την κυκλοφορία του Αιγαίου Πελάγους. </a:t>
            </a:r>
            <a:endParaRPr lang="en-US" sz="2000" dirty="0"/>
          </a:p>
        </p:txBody>
      </p:sp>
    </p:spTree>
    <p:extLst>
      <p:ext uri="{BB962C8B-B14F-4D97-AF65-F5344CB8AC3E}">
        <p14:creationId xmlns:p14="http://schemas.microsoft.com/office/powerpoint/2010/main" val="258909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F07969-78DE-4CE1-B362-C4244A732D94}"/>
              </a:ext>
            </a:extLst>
          </p:cNvPr>
          <p:cNvPicPr>
            <a:picLocks noChangeAspect="1"/>
          </p:cNvPicPr>
          <p:nvPr/>
        </p:nvPicPr>
        <p:blipFill>
          <a:blip r:embed="rId2"/>
          <a:stretch>
            <a:fillRect/>
          </a:stretch>
        </p:blipFill>
        <p:spPr>
          <a:xfrm>
            <a:off x="1024758" y="681037"/>
            <a:ext cx="9792457" cy="5780362"/>
          </a:xfrm>
          <a:prstGeom prst="rect">
            <a:avLst/>
          </a:prstGeom>
        </p:spPr>
      </p:pic>
    </p:spTree>
    <p:extLst>
      <p:ext uri="{BB962C8B-B14F-4D97-AF65-F5344CB8AC3E}">
        <p14:creationId xmlns:p14="http://schemas.microsoft.com/office/powerpoint/2010/main" val="377843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421647-1C16-41D5-BB15-F43B0FE20538}"/>
              </a:ext>
            </a:extLst>
          </p:cNvPr>
          <p:cNvSpPr txBox="1"/>
          <p:nvPr/>
        </p:nvSpPr>
        <p:spPr>
          <a:xfrm>
            <a:off x="690397" y="3362278"/>
            <a:ext cx="10811203" cy="2291397"/>
          </a:xfrm>
          <a:prstGeom prst="rect">
            <a:avLst/>
          </a:prstGeom>
          <a:noFill/>
        </p:spPr>
        <p:txBody>
          <a:bodyPr wrap="square">
            <a:spAutoFit/>
          </a:bodyPr>
          <a:lstStyle/>
          <a:p>
            <a:pPr>
              <a:lnSpc>
                <a:spcPct val="150000"/>
              </a:lnSpc>
            </a:pPr>
            <a:r>
              <a:rPr lang="el-GR" sz="2400" b="1" dirty="0">
                <a:solidFill>
                  <a:srgbClr val="221E1F"/>
                </a:solidFill>
                <a:latin typeface="Calibri" panose="020F0502020204030204" pitchFamily="34" charset="0"/>
              </a:rPr>
              <a:t>1. Ωκεάνια ρεύματα</a:t>
            </a:r>
            <a:r>
              <a:rPr lang="en-US" sz="2400" dirty="0">
                <a:solidFill>
                  <a:srgbClr val="221E1F"/>
                </a:solidFill>
                <a:latin typeface="Calibri" panose="020F0502020204030204" pitchFamily="34" charset="0"/>
              </a:rPr>
              <a:t> </a:t>
            </a:r>
            <a:endParaRPr lang="el-GR" sz="2400" dirty="0">
              <a:solidFill>
                <a:srgbClr val="221E1F"/>
              </a:solidFill>
              <a:latin typeface="Calibri" panose="020F0502020204030204" pitchFamily="34" charset="0"/>
            </a:endParaRPr>
          </a:p>
          <a:p>
            <a:pPr marL="342900" indent="-342900" algn="l">
              <a:buFont typeface="Wingdings" panose="05000000000000000000" pitchFamily="2" charset="2"/>
              <a:buChar char="Ø"/>
            </a:pPr>
            <a:r>
              <a:rPr lang="el-GR" sz="2000" dirty="0">
                <a:solidFill>
                  <a:srgbClr val="221E1F"/>
                </a:solidFill>
                <a:latin typeface="Calibri" panose="020F0502020204030204" pitchFamily="34" charset="0"/>
              </a:rPr>
              <a:t>Διαφορές πυκνότητας των θαλάσσιων μαζών (</a:t>
            </a:r>
            <a:r>
              <a:rPr lang="el-GR" sz="2000" b="1" i="0" u="none" strike="noStrike" baseline="0" dirty="0" err="1">
                <a:solidFill>
                  <a:srgbClr val="211D1E"/>
                </a:solidFill>
                <a:latin typeface="Calibri" panose="020F0502020204030204" pitchFamily="34" charset="0"/>
              </a:rPr>
              <a:t>θερμοαλατική</a:t>
            </a:r>
            <a:r>
              <a:rPr lang="el-GR" sz="2000" b="1" i="0" u="none" strike="noStrike" baseline="0" dirty="0">
                <a:solidFill>
                  <a:srgbClr val="211D1E"/>
                </a:solidFill>
                <a:latin typeface="Calibri" panose="020F0502020204030204" pitchFamily="34" charset="0"/>
              </a:rPr>
              <a:t> κυκλοφορία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thermohaline</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circulation</a:t>
            </a:r>
            <a:r>
              <a:rPr lang="el-GR" sz="2000" b="0" i="0" u="none" strike="noStrike" baseline="0" dirty="0">
                <a:solidFill>
                  <a:srgbClr val="211D1E"/>
                </a:solidFill>
                <a:latin typeface="Calibri" panose="020F0502020204030204" pitchFamily="34" charset="0"/>
              </a:rPr>
              <a:t>) είναι εκείνο το μέρος της κυκλοφορίας του ωκεανού που οδηγείται από ροές θερμότητας και νερού διαφορετικής αλατότητας και από την επακόλουθη εσωτερική ανάμειξη θερμότητας και αλατιού. </a:t>
            </a:r>
            <a:r>
              <a:rPr lang="el-GR" sz="2000" dirty="0">
                <a:solidFill>
                  <a:srgbClr val="221E1F"/>
                </a:solidFill>
                <a:latin typeface="Calibri" panose="020F0502020204030204" pitchFamily="34" charset="0"/>
              </a:rPr>
              <a:t>)</a:t>
            </a:r>
          </a:p>
          <a:p>
            <a:pPr marL="342900" indent="-342900">
              <a:lnSpc>
                <a:spcPct val="150000"/>
              </a:lnSpc>
              <a:buFont typeface="Wingdings" panose="05000000000000000000" pitchFamily="2" charset="2"/>
              <a:buChar char="Ø"/>
            </a:pPr>
            <a:r>
              <a:rPr lang="el-GR" sz="2000" dirty="0" err="1">
                <a:solidFill>
                  <a:srgbClr val="221E1F"/>
                </a:solidFill>
                <a:latin typeface="Calibri" panose="020F0502020204030204" pitchFamily="34" charset="0"/>
              </a:rPr>
              <a:t>Ανεμολογικό</a:t>
            </a:r>
            <a:r>
              <a:rPr lang="el-GR" sz="2000" dirty="0">
                <a:solidFill>
                  <a:srgbClr val="221E1F"/>
                </a:solidFill>
                <a:latin typeface="Calibri" panose="020F0502020204030204" pitchFamily="34" charset="0"/>
              </a:rPr>
              <a:t> καθεστώς (επιφανειακή τάση, διαφορές ατμοσφαιρικής πίεσης)</a:t>
            </a:r>
          </a:p>
        </p:txBody>
      </p:sp>
      <p:sp>
        <p:nvSpPr>
          <p:cNvPr id="4" name="TextBox 3">
            <a:extLst>
              <a:ext uri="{FF2B5EF4-FFF2-40B4-BE49-F238E27FC236}">
                <a16:creationId xmlns:a16="http://schemas.microsoft.com/office/drawing/2014/main" id="{7C702094-D53F-4A94-9897-3A3BA6553C34}"/>
              </a:ext>
            </a:extLst>
          </p:cNvPr>
          <p:cNvSpPr txBox="1"/>
          <p:nvPr/>
        </p:nvSpPr>
        <p:spPr>
          <a:xfrm>
            <a:off x="690397" y="457199"/>
            <a:ext cx="10811204" cy="2246769"/>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Τα θαλάσσια ρεύματα με βάση τη χωρική αλλά και τη χρονική κλίμακα δράση τους μπορούν να διακριθούν σε δυο μεγάλες κατηγορίες: </a:t>
            </a:r>
          </a:p>
          <a:p>
            <a:pPr marL="457200" indent="-457200" algn="just">
              <a:buAutoNum type="arabicParenBoth"/>
            </a:pPr>
            <a:r>
              <a:rPr lang="el-GR" sz="2000" b="1" i="0" u="none" strike="noStrike" baseline="0" dirty="0">
                <a:solidFill>
                  <a:srgbClr val="211D1E"/>
                </a:solidFill>
                <a:latin typeface="Calibri" panose="020F0502020204030204" pitchFamily="34" charset="0"/>
              </a:rPr>
              <a:t>ωκεάνια ρεύματα </a:t>
            </a:r>
            <a:r>
              <a:rPr lang="el-GR" sz="2000" b="0" i="0" u="none" strike="noStrike" baseline="0" dirty="0">
                <a:solidFill>
                  <a:srgbClr val="211D1E"/>
                </a:solidFill>
                <a:latin typeface="Calibri" panose="020F0502020204030204" pitchFamily="34" charset="0"/>
              </a:rPr>
              <a:t>και</a:t>
            </a:r>
          </a:p>
          <a:p>
            <a:pPr marL="457200" indent="-457200" algn="just">
              <a:buAutoNum type="arabicParenBoth"/>
            </a:pPr>
            <a:r>
              <a:rPr lang="el-GR" sz="2000" b="1" i="0" u="none" strike="noStrike" baseline="0" dirty="0">
                <a:solidFill>
                  <a:srgbClr val="211D1E"/>
                </a:solidFill>
                <a:latin typeface="Calibri" panose="020F0502020204030204" pitchFamily="34" charset="0"/>
              </a:rPr>
              <a:t>θαλάσσια ρεύματα τοπικής ή </a:t>
            </a:r>
            <a:r>
              <a:rPr lang="el-GR" sz="2000" b="1" i="0" u="none" strike="noStrike" baseline="0" dirty="0" err="1">
                <a:solidFill>
                  <a:srgbClr val="211D1E"/>
                </a:solidFill>
                <a:latin typeface="Calibri" panose="020F0502020204030204" pitchFamily="34" charset="0"/>
              </a:rPr>
              <a:t>περιοχικής</a:t>
            </a:r>
            <a:r>
              <a:rPr lang="el-GR" sz="2000" b="1" i="0" u="none" strike="noStrike" baseline="0" dirty="0">
                <a:solidFill>
                  <a:srgbClr val="211D1E"/>
                </a:solidFill>
                <a:latin typeface="Calibri" panose="020F0502020204030204" pitchFamily="34" charset="0"/>
              </a:rPr>
              <a:t> εμβέλειας (κλίμακας)</a:t>
            </a:r>
            <a:r>
              <a:rPr lang="el-GR" sz="2000" b="0" i="0" u="none" strike="noStrike" baseline="0" dirty="0">
                <a:solidFill>
                  <a:srgbClr val="211D1E"/>
                </a:solidFill>
                <a:latin typeface="Calibri" panose="020F0502020204030204" pitchFamily="34" charset="0"/>
              </a:rPr>
              <a:t>. </a:t>
            </a:r>
          </a:p>
          <a:p>
            <a:pPr algn="just"/>
            <a:endParaRPr lang="el-GR"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Σημειώνεται ότι τα ρεύματα και των δυο κατηγοριών περιλαμβάνουν τόσο οριζόντιες (επιφανειακές) κινήσεις, όσο και κατακόρυφες κινήσεις δηλαδή ανάβλυση (</a:t>
            </a:r>
            <a:r>
              <a:rPr lang="el-GR" sz="2000" b="0" i="1" u="none" strike="noStrike" baseline="0" dirty="0">
                <a:solidFill>
                  <a:srgbClr val="211D1E"/>
                </a:solidFill>
                <a:latin typeface="Calibri" panose="020F0502020204030204" pitchFamily="34" charset="0"/>
              </a:rPr>
              <a:t>upwelling</a:t>
            </a:r>
            <a:r>
              <a:rPr lang="el-GR" sz="2000" b="0" i="0" u="none" strike="noStrike" baseline="0" dirty="0">
                <a:solidFill>
                  <a:srgbClr val="211D1E"/>
                </a:solidFill>
                <a:latin typeface="Calibri" panose="020F0502020204030204" pitchFamily="34" charset="0"/>
              </a:rPr>
              <a:t>) ή καταβύθιση (</a:t>
            </a:r>
            <a:r>
              <a:rPr lang="el-GR" sz="2000" b="0" i="1" u="none" strike="noStrike" baseline="0" dirty="0" err="1">
                <a:solidFill>
                  <a:srgbClr val="211D1E"/>
                </a:solidFill>
                <a:latin typeface="Calibri" panose="020F0502020204030204" pitchFamily="34" charset="0"/>
              </a:rPr>
              <a:t>downwelling</a:t>
            </a:r>
            <a:r>
              <a:rPr lang="el-GR" sz="2000" b="0" i="0" u="none" strike="noStrike" baseline="0" dirty="0">
                <a:solidFill>
                  <a:srgbClr val="211D1E"/>
                </a:solidFill>
                <a:latin typeface="Calibri" panose="020F0502020204030204" pitchFamily="34" charset="0"/>
              </a:rPr>
              <a:t>). </a:t>
            </a:r>
            <a:endParaRPr lang="en-US" sz="2000" dirty="0"/>
          </a:p>
        </p:txBody>
      </p:sp>
    </p:spTree>
    <p:extLst>
      <p:ext uri="{BB962C8B-B14F-4D97-AF65-F5344CB8AC3E}">
        <p14:creationId xmlns:p14="http://schemas.microsoft.com/office/powerpoint/2010/main" val="2598129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58D29D-17F5-4186-BB65-8796A748CACC}"/>
              </a:ext>
            </a:extLst>
          </p:cNvPr>
          <p:cNvPicPr>
            <a:picLocks noGrp="1" noChangeAspect="1"/>
          </p:cNvPicPr>
          <p:nvPr>
            <p:ph idx="1"/>
          </p:nvPr>
        </p:nvPicPr>
        <p:blipFill>
          <a:blip r:embed="rId2"/>
          <a:stretch>
            <a:fillRect/>
          </a:stretch>
        </p:blipFill>
        <p:spPr>
          <a:xfrm>
            <a:off x="5648091" y="406728"/>
            <a:ext cx="6307151" cy="5521105"/>
          </a:xfrm>
        </p:spPr>
      </p:pic>
      <p:sp>
        <p:nvSpPr>
          <p:cNvPr id="5" name="TextBox 4">
            <a:extLst>
              <a:ext uri="{FF2B5EF4-FFF2-40B4-BE49-F238E27FC236}">
                <a16:creationId xmlns:a16="http://schemas.microsoft.com/office/drawing/2014/main" id="{5D85AADB-E12E-45F6-B9A8-0EB0A25DBC2F}"/>
              </a:ext>
            </a:extLst>
          </p:cNvPr>
          <p:cNvSpPr txBox="1"/>
          <p:nvPr/>
        </p:nvSpPr>
        <p:spPr>
          <a:xfrm>
            <a:off x="236758" y="263692"/>
            <a:ext cx="4997394" cy="5463034"/>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pPr algn="just"/>
            <a:r>
              <a:rPr lang="el-GR" sz="2400" b="1" i="0" u="none" strike="noStrike" baseline="0" dirty="0">
                <a:solidFill>
                  <a:srgbClr val="C00000"/>
                </a:solidFill>
              </a:rPr>
              <a:t>Κυκλοφορία Ελληνικών θαλασσών </a:t>
            </a:r>
          </a:p>
          <a:p>
            <a:pPr algn="just">
              <a:spcAft>
                <a:spcPts val="600"/>
              </a:spcAft>
            </a:pPr>
            <a:endParaRPr lang="el-GR" sz="2000" b="0" i="0" u="none" strike="noStrike" baseline="0" dirty="0">
              <a:solidFill>
                <a:srgbClr val="211D1E"/>
              </a:solidFill>
              <a:latin typeface="Calibri" panose="020F0502020204030204" pitchFamily="34" charset="0"/>
            </a:endParaRPr>
          </a:p>
          <a:p>
            <a:pPr algn="just">
              <a:spcAft>
                <a:spcPts val="600"/>
              </a:spcAft>
            </a:pPr>
            <a:r>
              <a:rPr lang="el-GR" sz="2000" b="0" i="0" u="none" strike="noStrike" baseline="0" dirty="0">
                <a:solidFill>
                  <a:srgbClr val="211D1E"/>
                </a:solidFill>
                <a:latin typeface="Calibri" panose="020F0502020204030204" pitchFamily="34" charset="0"/>
              </a:rPr>
              <a:t>Η κυκλοφορία του Αιγαίου Πελάγους οδηγείται από: </a:t>
            </a:r>
            <a:endParaRPr lang="el-GR" sz="2000" b="0" i="0" u="none" strike="noStrike" baseline="0" dirty="0">
              <a:solidFill>
                <a:srgbClr val="000000"/>
              </a:solidFill>
              <a:latin typeface="Trebuchet MS" panose="020B0603020202020204" pitchFamily="34" charset="0"/>
            </a:endParaRPr>
          </a:p>
          <a:p>
            <a:pPr algn="just">
              <a:spcAft>
                <a:spcPts val="600"/>
              </a:spcAft>
            </a:pPr>
            <a:r>
              <a:rPr lang="el-GR" sz="2000" b="1" i="0" u="none" strike="noStrike" baseline="0" dirty="0">
                <a:solidFill>
                  <a:srgbClr val="8A232D"/>
                </a:solidFill>
                <a:latin typeface="Calibri" panose="020F0502020204030204" pitchFamily="34" charset="0"/>
              </a:rPr>
              <a:t>α) </a:t>
            </a:r>
            <a:r>
              <a:rPr lang="el-GR" sz="2000" b="0" i="0" u="none" strike="noStrike" baseline="0" dirty="0">
                <a:solidFill>
                  <a:srgbClr val="211D1E"/>
                </a:solidFill>
                <a:latin typeface="Calibri" panose="020F0502020204030204" pitchFamily="34" charset="0"/>
              </a:rPr>
              <a:t>την εισροή των θερμότερων και αλμυρότερων νερών της Λεβαντίνης από το ανατολικό πέρασμα της Κρήτης, </a:t>
            </a:r>
            <a:endParaRPr lang="el-GR" sz="2000" b="0" i="0" u="none" strike="noStrike" baseline="0" dirty="0">
              <a:solidFill>
                <a:srgbClr val="000000"/>
              </a:solidFill>
              <a:latin typeface="Trebuchet MS" panose="020B0603020202020204" pitchFamily="34" charset="0"/>
            </a:endParaRPr>
          </a:p>
          <a:p>
            <a:pPr algn="just">
              <a:spcAft>
                <a:spcPts val="600"/>
              </a:spcAft>
            </a:pPr>
            <a:r>
              <a:rPr lang="el-GR" sz="2000" b="1" i="0" u="none" strike="noStrike" baseline="0" dirty="0">
                <a:solidFill>
                  <a:srgbClr val="8A232D"/>
                </a:solidFill>
                <a:latin typeface="Calibri" panose="020F0502020204030204" pitchFamily="34" charset="0"/>
              </a:rPr>
              <a:t>(β) </a:t>
            </a:r>
            <a:r>
              <a:rPr lang="el-GR" sz="2000" b="0" i="0" u="none" strike="noStrike" baseline="0" dirty="0">
                <a:solidFill>
                  <a:srgbClr val="211D1E"/>
                </a:solidFill>
                <a:latin typeface="Calibri" panose="020F0502020204030204" pitchFamily="34" charset="0"/>
              </a:rPr>
              <a:t>την εκροή των ψυχρών και λιγότερων αλμυρών νερών από τα στενά των Δαρδανελίων προερχόμενα από την Μαύρη Θάλασσα </a:t>
            </a:r>
          </a:p>
          <a:p>
            <a:pPr algn="just">
              <a:spcAft>
                <a:spcPts val="600"/>
              </a:spcAft>
            </a:pPr>
            <a:r>
              <a:rPr lang="el-GR" sz="2000" b="1" i="0" u="none" strike="noStrike" baseline="0" dirty="0">
                <a:solidFill>
                  <a:srgbClr val="8A232D"/>
                </a:solidFill>
                <a:latin typeface="Calibri" panose="020F0502020204030204" pitchFamily="34" charset="0"/>
              </a:rPr>
              <a:t>(γ) </a:t>
            </a:r>
            <a:r>
              <a:rPr lang="el-GR" sz="2000" b="0" i="0" u="none" strike="noStrike" baseline="0" dirty="0">
                <a:solidFill>
                  <a:srgbClr val="211D1E"/>
                </a:solidFill>
                <a:latin typeface="Calibri" panose="020F0502020204030204" pitchFamily="34" charset="0"/>
              </a:rPr>
              <a:t>του μεταβαλλόμενου εποχιακά </a:t>
            </a:r>
            <a:r>
              <a:rPr lang="el-GR" sz="2000" b="0" i="0" u="none" strike="noStrike" baseline="0" dirty="0" err="1">
                <a:solidFill>
                  <a:srgbClr val="211D1E"/>
                </a:solidFill>
                <a:latin typeface="Calibri" panose="020F0502020204030204" pitchFamily="34" charset="0"/>
              </a:rPr>
              <a:t>ανεμολογικού</a:t>
            </a:r>
            <a:r>
              <a:rPr lang="el-GR" sz="2000" b="0" i="0" u="none" strike="noStrike" baseline="0" dirty="0">
                <a:solidFill>
                  <a:srgbClr val="211D1E"/>
                </a:solidFill>
                <a:latin typeface="Calibri" panose="020F0502020204030204" pitchFamily="34" charset="0"/>
              </a:rPr>
              <a:t> καθεστώτος και </a:t>
            </a:r>
          </a:p>
          <a:p>
            <a:pPr algn="just">
              <a:spcAft>
                <a:spcPts val="600"/>
              </a:spcAft>
            </a:pPr>
            <a:r>
              <a:rPr lang="el-GR" sz="2000" b="1" i="0" u="none" strike="noStrike" baseline="0" dirty="0">
                <a:solidFill>
                  <a:srgbClr val="8A232D"/>
                </a:solidFill>
                <a:latin typeface="Calibri" panose="020F0502020204030204" pitchFamily="34" charset="0"/>
              </a:rPr>
              <a:t>(δ) </a:t>
            </a:r>
            <a:r>
              <a:rPr lang="el-GR" sz="2000" b="0" i="0" u="none" strike="noStrike" baseline="0" dirty="0">
                <a:solidFill>
                  <a:srgbClr val="211D1E"/>
                </a:solidFill>
                <a:latin typeface="Calibri" panose="020F0502020204030204" pitchFamily="34" charset="0"/>
              </a:rPr>
              <a:t>της πολύπλοκης παράκτιας και υποθαλάσσιας γεωμορφολογίας.</a:t>
            </a:r>
            <a:endParaRPr lang="en-US" sz="2000" dirty="0"/>
          </a:p>
        </p:txBody>
      </p:sp>
    </p:spTree>
    <p:extLst>
      <p:ext uri="{BB962C8B-B14F-4D97-AF65-F5344CB8AC3E}">
        <p14:creationId xmlns:p14="http://schemas.microsoft.com/office/powerpoint/2010/main" val="424797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F43A-28BD-4452-BA52-F1264F336658}"/>
              </a:ext>
            </a:extLst>
          </p:cNvPr>
          <p:cNvSpPr>
            <a:spLocks noGrp="1"/>
          </p:cNvSpPr>
          <p:nvPr>
            <p:ph type="title"/>
          </p:nvPr>
        </p:nvSpPr>
        <p:spPr>
          <a:xfrm>
            <a:off x="2508688" y="434812"/>
            <a:ext cx="7659414" cy="549273"/>
          </a:xfrm>
        </p:spPr>
        <p:txBody>
          <a:bodyPr>
            <a:normAutofit fontScale="90000"/>
          </a:bodyPr>
          <a:lstStyle/>
          <a:p>
            <a:pPr algn="ctr"/>
            <a:br>
              <a:rPr lang="en-US" sz="1800" b="0" i="0" u="none" strike="noStrike" baseline="0" dirty="0">
                <a:solidFill>
                  <a:srgbClr val="000000"/>
                </a:solidFill>
                <a:latin typeface="Trebuchet MS" panose="020B0603020202020204" pitchFamily="34" charset="0"/>
              </a:rPr>
            </a:br>
            <a:r>
              <a:rPr lang="el-GR" sz="2700" b="1" i="0" u="none" strike="noStrike" baseline="0" dirty="0">
                <a:solidFill>
                  <a:srgbClr val="C00000"/>
                </a:solidFill>
                <a:latin typeface="Trebuchet MS" panose="020B0603020202020204" pitchFamily="34" charset="0"/>
              </a:rPr>
              <a:t>Φαινόμενα ανάβλυσης στις ελληνικές θάλασσες </a:t>
            </a:r>
            <a:endParaRPr lang="en-US" sz="2700" b="1" dirty="0">
              <a:solidFill>
                <a:srgbClr val="C00000"/>
              </a:solidFill>
            </a:endParaRPr>
          </a:p>
        </p:txBody>
      </p:sp>
      <p:sp>
        <p:nvSpPr>
          <p:cNvPr id="5" name="TextBox 4">
            <a:extLst>
              <a:ext uri="{FF2B5EF4-FFF2-40B4-BE49-F238E27FC236}">
                <a16:creationId xmlns:a16="http://schemas.microsoft.com/office/drawing/2014/main" id="{3FA8C712-59D6-4DA8-AF89-ADA1C281C553}"/>
              </a:ext>
            </a:extLst>
          </p:cNvPr>
          <p:cNvSpPr txBox="1"/>
          <p:nvPr/>
        </p:nvSpPr>
        <p:spPr>
          <a:xfrm>
            <a:off x="271955" y="1439570"/>
            <a:ext cx="4473466" cy="4708981"/>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Τούτο οφείλεται στο γεγονός ότι κατά τη θερινή περίοδο επικρατούν άνεμοι βορείων διευθύνσεων, οι </a:t>
            </a:r>
            <a:r>
              <a:rPr lang="el-GR" sz="2000" b="0" i="0" u="none" strike="noStrike" baseline="0" dirty="0" err="1">
                <a:solidFill>
                  <a:srgbClr val="211D1E"/>
                </a:solidFill>
                <a:latin typeface="Calibri" panose="020F0502020204030204" pitchFamily="34" charset="0"/>
              </a:rPr>
              <a:t>Ετησίες</a:t>
            </a:r>
            <a:r>
              <a:rPr lang="el-GR" sz="2000" b="0" i="0" u="none" strike="noStrike" baseline="0" dirty="0">
                <a:solidFill>
                  <a:srgbClr val="211D1E"/>
                </a:solidFill>
                <a:latin typeface="Calibri" panose="020F0502020204030204" pitchFamily="34" charset="0"/>
              </a:rPr>
              <a:t> (γνωστοί ως </a:t>
            </a:r>
            <a:r>
              <a:rPr lang="el-GR" sz="2000" b="0" i="0" u="none" strike="noStrike" baseline="0" dirty="0" err="1">
                <a:solidFill>
                  <a:srgbClr val="211D1E"/>
                </a:solidFill>
                <a:latin typeface="Calibri" panose="020F0502020204030204" pitchFamily="34" charset="0"/>
              </a:rPr>
              <a:t>Mελτέμια</a:t>
            </a:r>
            <a:r>
              <a:rPr lang="el-GR" sz="2000" b="0" i="0" u="none" strike="noStrike" baseline="0" dirty="0">
                <a:solidFill>
                  <a:srgbClr val="211D1E"/>
                </a:solidFill>
                <a:latin typeface="Calibri" panose="020F0502020204030204" pitchFamily="34" charset="0"/>
              </a:rPr>
              <a:t>) στο Αιγαίο Πέλαγος, ενώ στην περίπτωση του Ιονίου Πελάγους είναι μικρότερης έντασης και πνέουν κυρίως από ΒΔ. Η συνήθης ένταση των ετησίων στο Αιγαίο είναι της τάξης των 4-5 </a:t>
            </a:r>
            <a:r>
              <a:rPr lang="el-GR" sz="2000" b="0" i="0" u="none" strike="noStrike" baseline="0" dirty="0" err="1">
                <a:solidFill>
                  <a:srgbClr val="211D1E"/>
                </a:solidFill>
                <a:latin typeface="Calibri" panose="020F0502020204030204" pitchFamily="34" charset="0"/>
              </a:rPr>
              <a:t>Beaufort</a:t>
            </a:r>
            <a:r>
              <a:rPr lang="el-GR" sz="2000" b="0" i="0" u="none" strike="noStrike" baseline="0" dirty="0">
                <a:solidFill>
                  <a:srgbClr val="211D1E"/>
                </a:solidFill>
                <a:latin typeface="Calibri" panose="020F0502020204030204" pitchFamily="34" charset="0"/>
              </a:rPr>
              <a:t> στο θερμότερο σημείο της ημέρας, φθάνοντας όμως και τα 8 </a:t>
            </a:r>
            <a:r>
              <a:rPr lang="el-GR" sz="2000" b="0" i="0" u="none" strike="noStrike" baseline="0" dirty="0" err="1">
                <a:solidFill>
                  <a:srgbClr val="211D1E"/>
                </a:solidFill>
                <a:latin typeface="Calibri" panose="020F0502020204030204" pitchFamily="34" charset="0"/>
              </a:rPr>
              <a:t>Beaufort</a:t>
            </a:r>
            <a:r>
              <a:rPr lang="el-GR" sz="2000" b="0" i="0" u="none" strike="noStrike" baseline="0" dirty="0">
                <a:solidFill>
                  <a:srgbClr val="211D1E"/>
                </a:solidFill>
                <a:latin typeface="Calibri" panose="020F0502020204030204" pitchFamily="34" charset="0"/>
              </a:rPr>
              <a:t> και έχοντας διεύθυνση βορειοδυτική στο Βόρειο Αιγαίο, βόρεια στο κεντρικό και βορειοδυτική στο Νότιο Αιγαίο, επηρεαζόμενη από την ορεογραφία</a:t>
            </a:r>
            <a:endParaRPr lang="en-US" sz="2000" dirty="0"/>
          </a:p>
        </p:txBody>
      </p:sp>
      <p:pic>
        <p:nvPicPr>
          <p:cNvPr id="7" name="Picture 6">
            <a:extLst>
              <a:ext uri="{FF2B5EF4-FFF2-40B4-BE49-F238E27FC236}">
                <a16:creationId xmlns:a16="http://schemas.microsoft.com/office/drawing/2014/main" id="{420F7D3D-4C75-4705-A2A6-7E6D73CC3115}"/>
              </a:ext>
            </a:extLst>
          </p:cNvPr>
          <p:cNvPicPr>
            <a:picLocks noChangeAspect="1"/>
          </p:cNvPicPr>
          <p:nvPr/>
        </p:nvPicPr>
        <p:blipFill>
          <a:blip r:embed="rId2"/>
          <a:stretch>
            <a:fillRect/>
          </a:stretch>
        </p:blipFill>
        <p:spPr>
          <a:xfrm>
            <a:off x="5171356" y="1443840"/>
            <a:ext cx="6748689" cy="4704711"/>
          </a:xfrm>
          <a:prstGeom prst="rect">
            <a:avLst/>
          </a:prstGeom>
        </p:spPr>
      </p:pic>
    </p:spTree>
    <p:extLst>
      <p:ext uri="{BB962C8B-B14F-4D97-AF65-F5344CB8AC3E}">
        <p14:creationId xmlns:p14="http://schemas.microsoft.com/office/powerpoint/2010/main" val="3458359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65BC-2FBE-0C3E-EA1E-B8EAAA25BF4B}"/>
              </a:ext>
            </a:extLst>
          </p:cNvPr>
          <p:cNvSpPr>
            <a:spLocks noGrp="1"/>
          </p:cNvSpPr>
          <p:nvPr>
            <p:ph type="title"/>
          </p:nvPr>
        </p:nvSpPr>
        <p:spPr>
          <a:xfrm>
            <a:off x="2173515" y="742498"/>
            <a:ext cx="8886371" cy="4671330"/>
          </a:xfrm>
        </p:spPr>
        <p:txBody>
          <a:bodyPr>
            <a:normAutofit/>
          </a:bodyPr>
          <a:lstStyle/>
          <a:p>
            <a:pPr>
              <a:lnSpc>
                <a:spcPct val="107000"/>
              </a:lnSpc>
              <a:spcAft>
                <a:spcPts val="800"/>
              </a:spcAft>
            </a:pPr>
            <a:r>
              <a:rPr lang="el-GR" sz="2200" dirty="0">
                <a:effectLst/>
                <a:latin typeface="Calibri" panose="020F0502020204030204" pitchFamily="34" charset="0"/>
                <a:ea typeface="Calibri" panose="020F0502020204030204" pitchFamily="34" charset="0"/>
                <a:cs typeface="Times New Roman" panose="02020603050405020304" pitchFamily="18" charset="0"/>
              </a:rPr>
              <a:t>Οι βιβλιογραφικές και διαδικτυακές αναφορές δίνονται στο τέλος του Κεφαλαίου του Βιβλίου  </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l-GR" sz="2200" b="1" dirty="0">
                <a:effectLst/>
                <a:latin typeface="Calibri" panose="020F0502020204030204" pitchFamily="34" charset="0"/>
                <a:ea typeface="Calibri" panose="020F0502020204030204" pitchFamily="34" charset="0"/>
                <a:cs typeface="Times New Roman" panose="02020603050405020304" pitchFamily="18" charset="0"/>
              </a:rPr>
              <a:t>		«Εισαγωγή στην Ωκεανογραφία ή Ωκεανολογία» </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l-GR" sz="2200" dirty="0">
                <a:effectLst/>
                <a:latin typeface="Calibri" panose="020F0502020204030204" pitchFamily="34" charset="0"/>
                <a:ea typeface="Calibri" panose="020F0502020204030204" pitchFamily="34" charset="0"/>
                <a:cs typeface="Times New Roman" panose="02020603050405020304" pitchFamily="18" charset="0"/>
              </a:rPr>
              <a:t>		του Καθηγητή Σεραφείμ Ε. Πούλου</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l-GR" sz="2200" dirty="0">
                <a:effectLst/>
                <a:latin typeface="Calibri" panose="020F0502020204030204" pitchFamily="34" charset="0"/>
                <a:ea typeface="Calibri" panose="020F0502020204030204" pitchFamily="34" charset="0"/>
                <a:cs typeface="Times New Roman" panose="02020603050405020304" pitchFamily="18" charset="0"/>
              </a:rPr>
              <a:t>		Εκδόσεις ΔΙΣΙΓΜΑ, 2021</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Tree>
    <p:extLst>
      <p:ext uri="{BB962C8B-B14F-4D97-AF65-F5344CB8AC3E}">
        <p14:creationId xmlns:p14="http://schemas.microsoft.com/office/powerpoint/2010/main" val="260139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7DF322-072F-437E-9A15-016745630934}"/>
              </a:ext>
            </a:extLst>
          </p:cNvPr>
          <p:cNvSpPr txBox="1"/>
          <p:nvPr/>
        </p:nvSpPr>
        <p:spPr>
          <a:xfrm>
            <a:off x="5686097" y="815158"/>
            <a:ext cx="6376110" cy="5478423"/>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endParaRPr lang="en-US" sz="2000" b="0" i="0" u="none" strike="noStrike" baseline="0" dirty="0">
              <a:latin typeface="Calibri" panose="020F0502020204030204" pitchFamily="34" charset="0"/>
            </a:endParaRPr>
          </a:p>
          <a:p>
            <a:pPr>
              <a:spcAft>
                <a:spcPts val="600"/>
              </a:spcAft>
            </a:pPr>
            <a:r>
              <a:rPr lang="el-GR" sz="2000" b="1" i="0" u="none" strike="noStrike" baseline="0" dirty="0">
                <a:solidFill>
                  <a:srgbClr val="211D1E"/>
                </a:solidFill>
                <a:latin typeface="Calibri" panose="020F0502020204030204" pitchFamily="34" charset="0"/>
              </a:rPr>
              <a:t>Πολικούς (βόρειο) ανατολικούς ανέμους </a:t>
            </a:r>
            <a:r>
              <a:rPr lang="el-GR" sz="2000" b="0" i="0" u="none" strike="noStrike" baseline="0" dirty="0">
                <a:solidFill>
                  <a:srgbClr val="211D1E"/>
                </a:solidFill>
                <a:latin typeface="Calibri" panose="020F0502020204030204" pitchFamily="34" charset="0"/>
              </a:rPr>
              <a:t>σε γεωγραφικό πλάτος μεγαλύτερο των 60° Β </a:t>
            </a:r>
            <a:endParaRPr lang="el-GR" sz="2000" b="0" i="0" u="none" strike="noStrike" baseline="0" dirty="0">
              <a:solidFill>
                <a:srgbClr val="000000"/>
              </a:solidFill>
              <a:latin typeface="Calibri" panose="020F0502020204030204" pitchFamily="34" charset="0"/>
            </a:endParaRPr>
          </a:p>
          <a:p>
            <a:pPr>
              <a:spcAft>
                <a:spcPts val="600"/>
              </a:spcAft>
            </a:pPr>
            <a:r>
              <a:rPr lang="el-GR" sz="2000" b="1" i="0" u="none" strike="noStrike" baseline="0" dirty="0">
                <a:solidFill>
                  <a:srgbClr val="211D1E"/>
                </a:solidFill>
                <a:latin typeface="Calibri" panose="020F0502020204030204" pitchFamily="34" charset="0"/>
              </a:rPr>
              <a:t>Δυτικούς του Βορείου Ημισφαιρίου</a:t>
            </a:r>
            <a:r>
              <a:rPr lang="el-GR" sz="2000" b="0" i="0" u="none" strike="noStrike" baseline="0" dirty="0">
                <a:solidFill>
                  <a:srgbClr val="211D1E"/>
                </a:solidFill>
                <a:latin typeface="Calibri" panose="020F0502020204030204" pitchFamily="34" charset="0"/>
              </a:rPr>
              <a:t>, σε βόρεια γεωγραφικά πλάτη μεταξύ 60° και 30° Β </a:t>
            </a:r>
          </a:p>
          <a:p>
            <a:pPr>
              <a:spcAft>
                <a:spcPts val="600"/>
              </a:spcAft>
            </a:pPr>
            <a:r>
              <a:rPr lang="el-GR" sz="2000" b="1" i="0" u="none" strike="noStrike" baseline="0" dirty="0">
                <a:solidFill>
                  <a:srgbClr val="211D1E"/>
                </a:solidFill>
                <a:latin typeface="Calibri" panose="020F0502020204030204" pitchFamily="34" charset="0"/>
              </a:rPr>
              <a:t>(νότιο) Δυτικούς </a:t>
            </a:r>
            <a:r>
              <a:rPr lang="el-GR" sz="2000" b="0" i="0" u="none" strike="noStrike" baseline="0" dirty="0">
                <a:solidFill>
                  <a:srgbClr val="000000"/>
                </a:solidFill>
                <a:latin typeface="Calibri" panose="020F0502020204030204" pitchFamily="34" charset="0"/>
              </a:rPr>
              <a:t>Α</a:t>
            </a:r>
            <a:r>
              <a:rPr lang="el-GR" sz="2000" b="1" i="0" u="none" strike="noStrike" baseline="0" dirty="0">
                <a:solidFill>
                  <a:srgbClr val="211D1E"/>
                </a:solidFill>
                <a:latin typeface="Calibri" panose="020F0502020204030204" pitchFamily="34" charset="0"/>
              </a:rPr>
              <a:t>ληγείς ανέμους </a:t>
            </a:r>
            <a:r>
              <a:rPr lang="el-GR" sz="2000" b="0" i="0" u="none" strike="noStrike" baseline="0" dirty="0">
                <a:solidFill>
                  <a:srgbClr val="211D1E"/>
                </a:solidFill>
                <a:latin typeface="Calibri" panose="020F0502020204030204" pitchFamily="34" charset="0"/>
              </a:rPr>
              <a:t>σε βόρεια γεωγραφικά πλάτη μεταξύ 30° και 20° Β </a:t>
            </a:r>
            <a:endParaRPr lang="el-GR" sz="2000" b="0" i="0" u="none" strike="noStrike" baseline="0" dirty="0">
              <a:solidFill>
                <a:srgbClr val="000000"/>
              </a:solidFill>
              <a:latin typeface="Calibri" panose="020F0502020204030204" pitchFamily="34" charset="0"/>
            </a:endParaRPr>
          </a:p>
          <a:p>
            <a:pPr>
              <a:spcAft>
                <a:spcPts val="600"/>
              </a:spcAft>
            </a:pPr>
            <a:r>
              <a:rPr lang="el-GR" sz="2000" b="1" i="0" u="none" strike="noStrike" baseline="0" dirty="0">
                <a:solidFill>
                  <a:srgbClr val="211D1E"/>
                </a:solidFill>
                <a:latin typeface="Calibri" panose="020F0502020204030204" pitchFamily="34" charset="0"/>
              </a:rPr>
              <a:t>(βόρειο) </a:t>
            </a:r>
            <a:r>
              <a:rPr lang="el-GR" sz="2000" b="1" i="0" u="none" strike="noStrike" baseline="0" dirty="0" err="1">
                <a:solidFill>
                  <a:srgbClr val="211D1E"/>
                </a:solidFill>
                <a:latin typeface="Calibri" panose="020F0502020204030204" pitchFamily="34" charset="0"/>
              </a:rPr>
              <a:t>Aνατολικούς</a:t>
            </a:r>
            <a:r>
              <a:rPr lang="el-GR" sz="2000" b="1" i="0" u="none" strike="noStrike" baseline="0" dirty="0">
                <a:solidFill>
                  <a:srgbClr val="211D1E"/>
                </a:solidFill>
                <a:latin typeface="Calibri" panose="020F0502020204030204" pitchFamily="34" charset="0"/>
              </a:rPr>
              <a:t> </a:t>
            </a:r>
            <a:r>
              <a:rPr lang="el-GR" sz="2000" b="0" i="0" u="none" strike="noStrike" baseline="0" dirty="0">
                <a:solidFill>
                  <a:srgbClr val="000000"/>
                </a:solidFill>
                <a:latin typeface="Calibri" panose="020F0502020204030204" pitchFamily="34" charset="0"/>
              </a:rPr>
              <a:t>Α</a:t>
            </a:r>
            <a:r>
              <a:rPr lang="el-GR" sz="2000" b="1" i="0" u="none" strike="noStrike" baseline="0" dirty="0">
                <a:solidFill>
                  <a:srgbClr val="211D1E"/>
                </a:solidFill>
                <a:latin typeface="Calibri" panose="020F0502020204030204" pitchFamily="34" charset="0"/>
              </a:rPr>
              <a:t>ληγείς</a:t>
            </a:r>
            <a:r>
              <a:rPr lang="el-GR" sz="2000" b="0" i="0" u="none" strike="noStrike" baseline="0" dirty="0">
                <a:solidFill>
                  <a:srgbClr val="211D1E"/>
                </a:solidFill>
                <a:latin typeface="Calibri" panose="020F0502020204030204" pitchFamily="34" charset="0"/>
              </a:rPr>
              <a:t>, με μικρότερη ένταση από τους Αληγείς, ευρισκόμενοι μεταξύ του Ισημερινού και 8° B </a:t>
            </a:r>
          </a:p>
          <a:p>
            <a:pPr>
              <a:spcAft>
                <a:spcPts val="600"/>
              </a:spcAft>
            </a:pPr>
            <a:r>
              <a:rPr lang="el-GR" sz="2000" b="1" i="0" u="none" strike="noStrike" baseline="0" dirty="0">
                <a:solidFill>
                  <a:srgbClr val="211D1E"/>
                </a:solidFill>
                <a:latin typeface="Calibri" panose="020F0502020204030204" pitchFamily="34" charset="0"/>
              </a:rPr>
              <a:t>(νότιο) </a:t>
            </a:r>
            <a:r>
              <a:rPr lang="el-GR" sz="2000" b="0" i="0" u="none" strike="noStrike" baseline="0" dirty="0">
                <a:solidFill>
                  <a:srgbClr val="000000"/>
                </a:solidFill>
                <a:latin typeface="Calibri" panose="020F0502020204030204" pitchFamily="34" charset="0"/>
              </a:rPr>
              <a:t>Α</a:t>
            </a:r>
            <a:r>
              <a:rPr lang="el-GR" sz="2000" b="1" i="0" u="none" strike="noStrike" baseline="0" dirty="0">
                <a:solidFill>
                  <a:srgbClr val="211D1E"/>
                </a:solidFill>
                <a:latin typeface="Calibri" panose="020F0502020204030204" pitchFamily="34" charset="0"/>
              </a:rPr>
              <a:t>νατολικούς </a:t>
            </a:r>
            <a:r>
              <a:rPr lang="el-GR" sz="2000" b="0" i="0" u="none" strike="noStrike" baseline="0" dirty="0">
                <a:solidFill>
                  <a:srgbClr val="000000"/>
                </a:solidFill>
                <a:latin typeface="Calibri" panose="020F0502020204030204" pitchFamily="34" charset="0"/>
              </a:rPr>
              <a:t>Α</a:t>
            </a:r>
            <a:r>
              <a:rPr lang="el-GR" sz="2000" b="1" i="0" u="none" strike="noStrike" baseline="0" dirty="0">
                <a:solidFill>
                  <a:srgbClr val="211D1E"/>
                </a:solidFill>
                <a:latin typeface="Calibri" panose="020F0502020204030204" pitchFamily="34" charset="0"/>
              </a:rPr>
              <a:t>ληγείς</a:t>
            </a:r>
            <a:r>
              <a:rPr lang="el-GR" sz="2000" b="0" i="0" u="none" strike="noStrike" baseline="0" dirty="0">
                <a:solidFill>
                  <a:srgbClr val="211D1E"/>
                </a:solidFill>
                <a:latin typeface="Calibri" panose="020F0502020204030204" pitchFamily="34" charset="0"/>
              </a:rPr>
              <a:t>, μεταξύ του ισημερινού και 30° N </a:t>
            </a:r>
          </a:p>
          <a:p>
            <a:pPr>
              <a:spcAft>
                <a:spcPts val="600"/>
              </a:spcAft>
            </a:pPr>
            <a:r>
              <a:rPr lang="el-GR" sz="2000" b="1" i="0" u="none" strike="noStrike" baseline="0" dirty="0">
                <a:solidFill>
                  <a:srgbClr val="211D1E"/>
                </a:solidFill>
                <a:latin typeface="Calibri" panose="020F0502020204030204" pitchFamily="34" charset="0"/>
              </a:rPr>
              <a:t>(βόρειο) Δυτικούς Νοτίου Ημισφαιρίου</a:t>
            </a:r>
            <a:r>
              <a:rPr lang="el-GR" sz="2000" b="0" i="0" u="none" strike="noStrike" baseline="0" dirty="0">
                <a:solidFill>
                  <a:srgbClr val="211D1E"/>
                </a:solidFill>
                <a:latin typeface="Calibri" panose="020F0502020204030204" pitchFamily="34" charset="0"/>
              </a:rPr>
              <a:t>, σε νότια γεωγραφικά πλάτη μεταξύ 30° και 60° N </a:t>
            </a:r>
          </a:p>
          <a:p>
            <a:pPr>
              <a:spcAft>
                <a:spcPts val="600"/>
              </a:spcAft>
            </a:pPr>
            <a:r>
              <a:rPr lang="el-GR" sz="2000" b="1" i="0" u="none" strike="noStrike" baseline="0" dirty="0">
                <a:solidFill>
                  <a:srgbClr val="211D1E"/>
                </a:solidFill>
                <a:latin typeface="Calibri" panose="020F0502020204030204" pitchFamily="34" charset="0"/>
              </a:rPr>
              <a:t>Πολικούς (</a:t>
            </a:r>
            <a:r>
              <a:rPr lang="el-GR" sz="2000" b="1" i="0" u="none" strike="noStrike" baseline="0" dirty="0" err="1">
                <a:solidFill>
                  <a:srgbClr val="211D1E"/>
                </a:solidFill>
                <a:latin typeface="Calibri" panose="020F0502020204030204" pitchFamily="34" charset="0"/>
              </a:rPr>
              <a:t>νοτιο</a:t>
            </a:r>
            <a:r>
              <a:rPr lang="el-GR" sz="2000" b="1" i="0" u="none" strike="noStrike" baseline="0" dirty="0">
                <a:solidFill>
                  <a:srgbClr val="211D1E"/>
                </a:solidFill>
                <a:latin typeface="Calibri" panose="020F0502020204030204" pitchFamily="34" charset="0"/>
              </a:rPr>
              <a:t>) ανατολικούς </a:t>
            </a:r>
            <a:r>
              <a:rPr lang="el-GR" sz="2000" b="0" i="0" u="none" strike="noStrike" baseline="0" dirty="0">
                <a:solidFill>
                  <a:srgbClr val="211D1E"/>
                </a:solidFill>
                <a:latin typeface="Calibri" panose="020F0502020204030204" pitchFamily="34" charset="0"/>
              </a:rPr>
              <a:t>του νότιου ημισφαιρίου που βρίσκονται σε γεωγραφικά πλάτη &gt;60° N. </a:t>
            </a:r>
          </a:p>
        </p:txBody>
      </p:sp>
      <p:sp>
        <p:nvSpPr>
          <p:cNvPr id="2" name="TextBox 1">
            <a:extLst>
              <a:ext uri="{FF2B5EF4-FFF2-40B4-BE49-F238E27FC236}">
                <a16:creationId xmlns:a16="http://schemas.microsoft.com/office/drawing/2014/main" id="{F415F416-6896-8024-BE67-2D8ECAB33E13}"/>
              </a:ext>
            </a:extLst>
          </p:cNvPr>
          <p:cNvSpPr txBox="1"/>
          <p:nvPr/>
        </p:nvSpPr>
        <p:spPr>
          <a:xfrm>
            <a:off x="3164114" y="353493"/>
            <a:ext cx="6952343" cy="461665"/>
          </a:xfrm>
          <a:prstGeom prst="rect">
            <a:avLst/>
          </a:prstGeom>
          <a:noFill/>
        </p:spPr>
        <p:txBody>
          <a:bodyPr wrap="square" rtlCol="0">
            <a:spAutoFit/>
          </a:bodyPr>
          <a:lstStyle/>
          <a:p>
            <a:r>
              <a:rPr lang="el-GR" sz="2400" b="1" dirty="0">
                <a:solidFill>
                  <a:schemeClr val="accent1">
                    <a:lumMod val="50000"/>
                  </a:schemeClr>
                </a:solidFill>
              </a:rPr>
              <a:t>Παγκόσμια κατανομή των επικρατούντων ανέμων</a:t>
            </a:r>
            <a:endParaRPr lang="en-US" sz="2400" b="1" dirty="0">
              <a:solidFill>
                <a:schemeClr val="accent1">
                  <a:lumMod val="50000"/>
                </a:schemeClr>
              </a:solidFill>
            </a:endParaRPr>
          </a:p>
        </p:txBody>
      </p:sp>
      <p:pic>
        <p:nvPicPr>
          <p:cNvPr id="6" name="Picture 5">
            <a:extLst>
              <a:ext uri="{FF2B5EF4-FFF2-40B4-BE49-F238E27FC236}">
                <a16:creationId xmlns:a16="http://schemas.microsoft.com/office/drawing/2014/main" id="{91A376EA-48D7-A40C-C12D-B976D2C286E9}"/>
              </a:ext>
            </a:extLst>
          </p:cNvPr>
          <p:cNvPicPr>
            <a:picLocks noChangeAspect="1"/>
          </p:cNvPicPr>
          <p:nvPr/>
        </p:nvPicPr>
        <p:blipFill>
          <a:blip r:embed="rId2"/>
          <a:stretch>
            <a:fillRect/>
          </a:stretch>
        </p:blipFill>
        <p:spPr>
          <a:xfrm>
            <a:off x="289905" y="1369772"/>
            <a:ext cx="4790476" cy="4923809"/>
          </a:xfrm>
          <a:prstGeom prst="rect">
            <a:avLst/>
          </a:prstGeom>
        </p:spPr>
      </p:pic>
    </p:spTree>
    <p:extLst>
      <p:ext uri="{BB962C8B-B14F-4D97-AF65-F5344CB8AC3E}">
        <p14:creationId xmlns:p14="http://schemas.microsoft.com/office/powerpoint/2010/main" val="209897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416C00-B2CA-4224-A76A-F9AF2844E833}"/>
              </a:ext>
            </a:extLst>
          </p:cNvPr>
          <p:cNvSpPr txBox="1"/>
          <p:nvPr/>
        </p:nvSpPr>
        <p:spPr>
          <a:xfrm>
            <a:off x="4830629" y="372625"/>
            <a:ext cx="4572000" cy="589072"/>
          </a:xfrm>
          <a:prstGeom prst="rect">
            <a:avLst/>
          </a:prstGeom>
          <a:noFill/>
        </p:spPr>
        <p:txBody>
          <a:bodyPr wrap="square">
            <a:spAutoFit/>
          </a:bodyPr>
          <a:lstStyle/>
          <a:p>
            <a:pPr>
              <a:lnSpc>
                <a:spcPct val="150000"/>
              </a:lnSpc>
            </a:pPr>
            <a:r>
              <a:rPr lang="el-GR" sz="2400" b="1" dirty="0">
                <a:solidFill>
                  <a:srgbClr val="415080"/>
                </a:solidFill>
              </a:rPr>
              <a:t>Ωκεάνια κυκλοφορία</a:t>
            </a:r>
            <a:r>
              <a:rPr lang="en-US" sz="2400" b="1" dirty="0">
                <a:solidFill>
                  <a:srgbClr val="415080"/>
                </a:solidFill>
              </a:rPr>
              <a:t> </a:t>
            </a:r>
            <a:endParaRPr lang="el-GR" sz="2400" b="1" dirty="0">
              <a:solidFill>
                <a:srgbClr val="415080"/>
              </a:solidFill>
            </a:endParaRPr>
          </a:p>
        </p:txBody>
      </p:sp>
      <p:sp>
        <p:nvSpPr>
          <p:cNvPr id="6" name="TextBox 5">
            <a:extLst>
              <a:ext uri="{FF2B5EF4-FFF2-40B4-BE49-F238E27FC236}">
                <a16:creationId xmlns:a16="http://schemas.microsoft.com/office/drawing/2014/main" id="{D811B914-6CC8-441D-8DB3-36A0E59B8D6D}"/>
              </a:ext>
            </a:extLst>
          </p:cNvPr>
          <p:cNvSpPr txBox="1"/>
          <p:nvPr/>
        </p:nvSpPr>
        <p:spPr>
          <a:xfrm>
            <a:off x="1521372" y="6039842"/>
            <a:ext cx="9463278" cy="646331"/>
          </a:xfrm>
          <a:prstGeom prst="rect">
            <a:avLst/>
          </a:prstGeom>
          <a:noFill/>
        </p:spPr>
        <p:txBody>
          <a:bodyPr wrap="square">
            <a:spAutoFit/>
          </a:bodyPr>
          <a:lstStyle/>
          <a:p>
            <a:pPr algn="just"/>
            <a:r>
              <a:rPr lang="el-GR" sz="1800" b="1" i="1" u="none" strike="noStrike" baseline="0" dirty="0">
                <a:solidFill>
                  <a:srgbClr val="211D1E"/>
                </a:solidFill>
                <a:latin typeface="Calibri" panose="020F0502020204030204" pitchFamily="34" charset="0"/>
              </a:rPr>
              <a:t>Τα ζεύγη των ωκεάνιων ρευμάτων δυτικών (θερμά) – ανατολικών (ψυχρά) των ηπειρωτικών περιθωρίων που συνθέτουν τις μόνιμες ωκεάνιες δίνες</a:t>
            </a:r>
            <a:endParaRPr lang="en-US" b="1" dirty="0"/>
          </a:p>
        </p:txBody>
      </p:sp>
      <p:pic>
        <p:nvPicPr>
          <p:cNvPr id="4" name="Picture 3">
            <a:extLst>
              <a:ext uri="{FF2B5EF4-FFF2-40B4-BE49-F238E27FC236}">
                <a16:creationId xmlns:a16="http://schemas.microsoft.com/office/drawing/2014/main" id="{BB46BCA3-55BE-4AD1-1ED1-046CBF478E5E}"/>
              </a:ext>
            </a:extLst>
          </p:cNvPr>
          <p:cNvPicPr>
            <a:picLocks noChangeAspect="1"/>
          </p:cNvPicPr>
          <p:nvPr/>
        </p:nvPicPr>
        <p:blipFill>
          <a:blip r:embed="rId2"/>
          <a:stretch>
            <a:fillRect/>
          </a:stretch>
        </p:blipFill>
        <p:spPr>
          <a:xfrm>
            <a:off x="1680116" y="1254790"/>
            <a:ext cx="9232838" cy="4629423"/>
          </a:xfrm>
          <a:prstGeom prst="rect">
            <a:avLst/>
          </a:prstGeom>
        </p:spPr>
      </p:pic>
    </p:spTree>
    <p:extLst>
      <p:ext uri="{BB962C8B-B14F-4D97-AF65-F5344CB8AC3E}">
        <p14:creationId xmlns:p14="http://schemas.microsoft.com/office/powerpoint/2010/main" val="289733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AE6A13-56C5-4B96-BFFB-0A6138E88DB4}"/>
              </a:ext>
            </a:extLst>
          </p:cNvPr>
          <p:cNvSpPr txBox="1"/>
          <p:nvPr/>
        </p:nvSpPr>
        <p:spPr>
          <a:xfrm>
            <a:off x="1019216" y="213857"/>
            <a:ext cx="4572000" cy="754694"/>
          </a:xfrm>
          <a:prstGeom prst="rect">
            <a:avLst/>
          </a:prstGeom>
          <a:noFill/>
        </p:spPr>
        <p:txBody>
          <a:bodyPr wrap="square">
            <a:spAutoFit/>
          </a:bodyPr>
          <a:lstStyle/>
          <a:p>
            <a:pPr>
              <a:lnSpc>
                <a:spcPct val="150000"/>
              </a:lnSpc>
            </a:pPr>
            <a:r>
              <a:rPr lang="el-GR" sz="3200" dirty="0">
                <a:solidFill>
                  <a:srgbClr val="415080"/>
                </a:solidFill>
                <a:effectLst>
                  <a:outerShdw blurRad="38100" dist="38100" dir="2700000" algn="tl">
                    <a:srgbClr val="000000">
                      <a:alpha val="43137"/>
                    </a:srgbClr>
                  </a:outerShdw>
                </a:effectLst>
              </a:rPr>
              <a:t>Ωκεάνια ρεύματα</a:t>
            </a:r>
            <a:r>
              <a:rPr lang="en-US" sz="3200" dirty="0">
                <a:solidFill>
                  <a:srgbClr val="415080"/>
                </a:solidFill>
                <a:effectLst>
                  <a:outerShdw blurRad="38100" dist="38100" dir="2700000" algn="tl">
                    <a:srgbClr val="000000">
                      <a:alpha val="43137"/>
                    </a:srgbClr>
                  </a:outerShdw>
                </a:effectLst>
              </a:rPr>
              <a:t> </a:t>
            </a:r>
            <a:endParaRPr lang="el-GR" sz="3200" dirty="0">
              <a:solidFill>
                <a:srgbClr val="41508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88442B-B341-4A42-931A-18B6E4AB6FD9}"/>
              </a:ext>
            </a:extLst>
          </p:cNvPr>
          <p:cNvSpPr txBox="1"/>
          <p:nvPr/>
        </p:nvSpPr>
        <p:spPr>
          <a:xfrm>
            <a:off x="1697421" y="5566925"/>
            <a:ext cx="9144000" cy="1077218"/>
          </a:xfrm>
          <a:prstGeom prst="rect">
            <a:avLst/>
          </a:prstGeom>
          <a:noFill/>
        </p:spPr>
        <p:txBody>
          <a:bodyPr wrap="square">
            <a:spAutoFit/>
          </a:bodyPr>
          <a:lstStyle/>
          <a:p>
            <a:pPr algn="l"/>
            <a:endParaRPr lang="en-US" sz="2800" b="0" i="0" u="none" strike="noStrike" baseline="0" dirty="0">
              <a:solidFill>
                <a:srgbClr val="000000"/>
              </a:solidFill>
              <a:latin typeface="Calibri" panose="020F0502020204030204" pitchFamily="34" charset="0"/>
            </a:endParaRPr>
          </a:p>
          <a:p>
            <a:pPr algn="just"/>
            <a:r>
              <a:rPr lang="el-GR" sz="1800" b="1" i="1" u="none" strike="noStrike" baseline="0" dirty="0">
                <a:solidFill>
                  <a:srgbClr val="211D1E"/>
                </a:solidFill>
                <a:latin typeface="Calibri" panose="020F0502020204030204" pitchFamily="34" charset="0"/>
              </a:rPr>
              <a:t>Χάρτης με τα κυριότερα ωκεάνια ρεύματα (</a:t>
            </a:r>
            <a:r>
              <a:rPr lang="el-GR" sz="1800" b="1" i="1" u="none" strike="noStrike" baseline="0" dirty="0">
                <a:solidFill>
                  <a:srgbClr val="002060"/>
                </a:solidFill>
                <a:latin typeface="Calibri" panose="020F0502020204030204" pitchFamily="34" charset="0"/>
              </a:rPr>
              <a:t>ψυχρά </a:t>
            </a:r>
            <a:r>
              <a:rPr lang="el-GR" sz="1800" b="1" i="1" u="none" strike="noStrike" baseline="0" dirty="0">
                <a:latin typeface="Calibri" panose="020F0502020204030204" pitchFamily="34" charset="0"/>
              </a:rPr>
              <a:t>και </a:t>
            </a:r>
            <a:r>
              <a:rPr lang="el-GR" sz="1800" b="1" i="1" u="none" strike="noStrike" baseline="0" dirty="0">
                <a:solidFill>
                  <a:srgbClr val="C00000"/>
                </a:solidFill>
                <a:latin typeface="Calibri" panose="020F0502020204030204" pitchFamily="34" charset="0"/>
              </a:rPr>
              <a:t>θερμά) </a:t>
            </a:r>
            <a:r>
              <a:rPr lang="el-GR" sz="1800" b="1" i="1" u="none" strike="noStrike" baseline="0" dirty="0">
                <a:latin typeface="Calibri" panose="020F0502020204030204" pitchFamily="34" charset="0"/>
              </a:rPr>
              <a:t>που συνθέτουν τη παγκόσμια ωκεάνια κυκλοφορία</a:t>
            </a:r>
            <a:r>
              <a:rPr lang="el-GR" sz="1800" b="1" i="1" u="none" strike="noStrike" baseline="0" dirty="0">
                <a:solidFill>
                  <a:srgbClr val="211D1E"/>
                </a:solidFill>
                <a:latin typeface="Calibri" panose="020F0502020204030204" pitchFamily="34" charset="0"/>
              </a:rPr>
              <a:t> </a:t>
            </a:r>
            <a:endParaRPr lang="en-US" b="1" dirty="0"/>
          </a:p>
        </p:txBody>
      </p:sp>
      <p:pic>
        <p:nvPicPr>
          <p:cNvPr id="6" name="Picture 5">
            <a:extLst>
              <a:ext uri="{FF2B5EF4-FFF2-40B4-BE49-F238E27FC236}">
                <a16:creationId xmlns:a16="http://schemas.microsoft.com/office/drawing/2014/main" id="{FBE20323-2162-7DC3-A4CA-E5450BCE7997}"/>
              </a:ext>
            </a:extLst>
          </p:cNvPr>
          <p:cNvPicPr>
            <a:picLocks noChangeAspect="1"/>
          </p:cNvPicPr>
          <p:nvPr/>
        </p:nvPicPr>
        <p:blipFill>
          <a:blip r:embed="rId2"/>
          <a:stretch>
            <a:fillRect/>
          </a:stretch>
        </p:blipFill>
        <p:spPr>
          <a:xfrm>
            <a:off x="1814483" y="1331209"/>
            <a:ext cx="8909876" cy="4474506"/>
          </a:xfrm>
          <a:prstGeom prst="rect">
            <a:avLst/>
          </a:prstGeom>
        </p:spPr>
      </p:pic>
    </p:spTree>
    <p:extLst>
      <p:ext uri="{BB962C8B-B14F-4D97-AF65-F5344CB8AC3E}">
        <p14:creationId xmlns:p14="http://schemas.microsoft.com/office/powerpoint/2010/main" val="201406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4907BC-BB7C-49AD-A353-8A44DAB3A2B8}"/>
              </a:ext>
            </a:extLst>
          </p:cNvPr>
          <p:cNvSpPr txBox="1"/>
          <p:nvPr/>
        </p:nvSpPr>
        <p:spPr>
          <a:xfrm>
            <a:off x="665907" y="1071801"/>
            <a:ext cx="10625958" cy="5786199"/>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Τα θαλάσσια ρεύματα </a:t>
            </a:r>
            <a:r>
              <a:rPr lang="el-GR" sz="2000" b="1" i="0" u="none" strike="noStrike" baseline="0" dirty="0">
                <a:solidFill>
                  <a:srgbClr val="211D1E"/>
                </a:solidFill>
                <a:latin typeface="Calibri" panose="020F0502020204030204" pitchFamily="34" charset="0"/>
              </a:rPr>
              <a:t>τοπικής ή </a:t>
            </a:r>
            <a:r>
              <a:rPr lang="el-GR" sz="2000" b="1" i="0" u="none" strike="noStrike" baseline="0" dirty="0" err="1">
                <a:solidFill>
                  <a:srgbClr val="211D1E"/>
                </a:solidFill>
                <a:latin typeface="Calibri" panose="020F0502020204030204" pitchFamily="34" charset="0"/>
              </a:rPr>
              <a:t>περιοχικής</a:t>
            </a:r>
            <a:r>
              <a:rPr lang="el-GR" sz="2000" b="1" i="0" u="none" strike="noStrike" baseline="0" dirty="0">
                <a:solidFill>
                  <a:srgbClr val="211D1E"/>
                </a:solidFill>
                <a:latin typeface="Calibri" panose="020F0502020204030204" pitchFamily="34" charset="0"/>
              </a:rPr>
              <a:t> εμβέλειας </a:t>
            </a:r>
            <a:r>
              <a:rPr lang="el-GR" sz="2000" b="0" i="0" u="none" strike="noStrike" baseline="0" dirty="0">
                <a:solidFill>
                  <a:srgbClr val="211D1E"/>
                </a:solidFill>
                <a:latin typeface="Calibri" panose="020F0502020204030204" pitchFamily="34" charset="0"/>
              </a:rPr>
              <a:t>ανάλογα με τον χώρο στον οποίον αναπτύσσονται αλλά και των αιτιών δημιουργίας τους διακρίνονται σε τρεις κύριες κατηγορίες:</a:t>
            </a:r>
            <a:endParaRPr lang="en-US" sz="2000" b="0" i="0" u="none" strike="noStrike" baseline="0" dirty="0">
              <a:solidFill>
                <a:srgbClr val="211D1E"/>
              </a:solidFill>
              <a:latin typeface="Calibri" panose="020F0502020204030204" pitchFamily="34" charset="0"/>
            </a:endParaRPr>
          </a:p>
          <a:p>
            <a:pPr algn="just"/>
            <a:endParaRPr lang="en-US" sz="2000" dirty="0">
              <a:solidFill>
                <a:srgbClr val="211D1E"/>
              </a:solidFill>
              <a:latin typeface="Calibri" panose="020F0502020204030204" pitchFamily="34" charset="0"/>
            </a:endParaRPr>
          </a:p>
          <a:p>
            <a:pPr algn="l">
              <a:lnSpc>
                <a:spcPct val="150000"/>
              </a:lnSpc>
            </a:pPr>
            <a:r>
              <a:rPr lang="el-GR" sz="2000" b="0" i="0" u="none" strike="noStrike" baseline="0" dirty="0">
                <a:solidFill>
                  <a:srgbClr val="211D1E"/>
                </a:solidFill>
                <a:latin typeface="Calibri" panose="020F0502020204030204" pitchFamily="34" charset="0"/>
              </a:rPr>
              <a:t>(α) </a:t>
            </a:r>
            <a:r>
              <a:rPr lang="el-GR" sz="2000" b="1" i="0" u="none" strike="noStrike" baseline="0" dirty="0">
                <a:solidFill>
                  <a:srgbClr val="211D1E"/>
                </a:solidFill>
                <a:latin typeface="Calibri" panose="020F0502020204030204" pitchFamily="34" charset="0"/>
              </a:rPr>
              <a:t>ρεύματα ανοικτής θάλασσας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offshore</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currents</a:t>
            </a:r>
            <a:r>
              <a:rPr lang="el-GR" sz="2000" b="0" i="0" u="none" strike="noStrike" baseline="0" dirty="0">
                <a:solidFill>
                  <a:srgbClr val="211D1E"/>
                </a:solidFill>
                <a:latin typeface="Calibri" panose="020F0502020204030204" pitchFamily="34" charset="0"/>
              </a:rPr>
              <a:t>), τα οποία παραμένουν ανεπηρέαστα από την παράκτια και υποθαλάσσια μορφολογία</a:t>
            </a:r>
            <a:r>
              <a:rPr lang="en-US" sz="2000" b="0" i="0" u="none" strike="noStrike" baseline="0" dirty="0">
                <a:solidFill>
                  <a:srgbClr val="211D1E"/>
                </a:solidFill>
                <a:latin typeface="Calibri" panose="020F0502020204030204" pitchFamily="34" charset="0"/>
              </a:rPr>
              <a:t>  (</a:t>
            </a:r>
            <a:r>
              <a:rPr lang="el-GR" sz="2000" b="1" dirty="0" err="1">
                <a:solidFill>
                  <a:srgbClr val="221E1F"/>
                </a:solidFill>
                <a:latin typeface="Calibri" panose="020F0502020204030204" pitchFamily="34" charset="0"/>
              </a:rPr>
              <a:t>Ανεμογενή</a:t>
            </a:r>
            <a:r>
              <a:rPr lang="el-GR" sz="2000" dirty="0">
                <a:solidFill>
                  <a:srgbClr val="221E1F"/>
                </a:solidFill>
                <a:latin typeface="Calibri" panose="020F0502020204030204" pitchFamily="34" charset="0"/>
              </a:rPr>
              <a:t> ρεύματα</a:t>
            </a:r>
            <a:r>
              <a:rPr lang="en-US" sz="2000" dirty="0">
                <a:solidFill>
                  <a:srgbClr val="221E1F"/>
                </a:solidFill>
                <a:latin typeface="Calibri" panose="020F0502020204030204" pitchFamily="34" charset="0"/>
              </a:rPr>
              <a:t>, </a:t>
            </a:r>
            <a:r>
              <a:rPr lang="el-GR" sz="2000" dirty="0">
                <a:solidFill>
                  <a:srgbClr val="221E1F"/>
                </a:solidFill>
                <a:latin typeface="Calibri" panose="020F0502020204030204" pitchFamily="34" charset="0"/>
              </a:rPr>
              <a:t> Ρεύματα </a:t>
            </a:r>
            <a:r>
              <a:rPr lang="el-GR" sz="2000" b="1" dirty="0">
                <a:solidFill>
                  <a:srgbClr val="221E1F"/>
                </a:solidFill>
                <a:latin typeface="Calibri" panose="020F0502020204030204" pitchFamily="34" charset="0"/>
              </a:rPr>
              <a:t>αδράνειας</a:t>
            </a:r>
            <a:r>
              <a:rPr lang="en-US" sz="2000" dirty="0">
                <a:solidFill>
                  <a:srgbClr val="221E1F"/>
                </a:solidFill>
                <a:latin typeface="Calibri" panose="020F0502020204030204" pitchFamily="34" charset="0"/>
              </a:rPr>
              <a:t>, </a:t>
            </a:r>
            <a:r>
              <a:rPr lang="el-GR" sz="2000" b="1" dirty="0" err="1">
                <a:solidFill>
                  <a:srgbClr val="221E1F"/>
                </a:solidFill>
                <a:latin typeface="Calibri" panose="020F0502020204030204" pitchFamily="34" charset="0"/>
              </a:rPr>
              <a:t>Γεωστροφικά</a:t>
            </a:r>
            <a:r>
              <a:rPr lang="el-GR" sz="2000" dirty="0">
                <a:solidFill>
                  <a:srgbClr val="221E1F"/>
                </a:solidFill>
                <a:latin typeface="Calibri" panose="020F0502020204030204" pitchFamily="34" charset="0"/>
              </a:rPr>
              <a:t> ρεύματα</a:t>
            </a:r>
            <a:r>
              <a:rPr lang="en-US" sz="2000" dirty="0">
                <a:solidFill>
                  <a:srgbClr val="221E1F"/>
                </a:solidFill>
                <a:latin typeface="Calibri" panose="020F0502020204030204" pitchFamily="34" charset="0"/>
              </a:rPr>
              <a:t>, </a:t>
            </a:r>
            <a:r>
              <a:rPr lang="el-GR" sz="2000" b="1" dirty="0">
                <a:solidFill>
                  <a:srgbClr val="221E1F"/>
                </a:solidFill>
                <a:latin typeface="Calibri" panose="020F0502020204030204" pitchFamily="34" charset="0"/>
              </a:rPr>
              <a:t>Ανοδικά &amp; καθοδικά </a:t>
            </a:r>
            <a:r>
              <a:rPr lang="el-GR" sz="2000" dirty="0">
                <a:solidFill>
                  <a:srgbClr val="221E1F"/>
                </a:solidFill>
                <a:latin typeface="Calibri" panose="020F0502020204030204" pitchFamily="34" charset="0"/>
              </a:rPr>
              <a:t>ρεύματα</a:t>
            </a:r>
            <a:r>
              <a:rPr lang="en-US" sz="2000" dirty="0">
                <a:solidFill>
                  <a:srgbClr val="221E1F"/>
                </a:solidFill>
                <a:latin typeface="Calibri" panose="020F0502020204030204" pitchFamily="34" charset="0"/>
              </a:rPr>
              <a:t>)</a:t>
            </a:r>
            <a:endParaRPr lang="el-GR" sz="2000" dirty="0">
              <a:solidFill>
                <a:srgbClr val="221E1F"/>
              </a:solidFill>
              <a:latin typeface="Calibri" panose="020F0502020204030204" pitchFamily="34" charset="0"/>
            </a:endParaRPr>
          </a:p>
          <a:p>
            <a:pPr algn="just"/>
            <a:endParaRPr lang="en-US" sz="2000" b="0" i="0" u="none" strike="noStrike" baseline="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(β) </a:t>
            </a:r>
            <a:r>
              <a:rPr lang="el-GR" sz="2000" b="1" i="0" u="none" strike="noStrike" baseline="0" dirty="0">
                <a:solidFill>
                  <a:srgbClr val="211D1E"/>
                </a:solidFill>
                <a:latin typeface="Calibri" panose="020F0502020204030204" pitchFamily="34" charset="0"/>
              </a:rPr>
              <a:t>παλιρροιακά ρεύματα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tidal</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currents</a:t>
            </a:r>
            <a:r>
              <a:rPr lang="el-GR" sz="2000" b="0" i="0" u="none" strike="noStrike" baseline="0" dirty="0">
                <a:solidFill>
                  <a:srgbClr val="211D1E"/>
                </a:solidFill>
                <a:latin typeface="Calibri" panose="020F0502020204030204" pitchFamily="34" charset="0"/>
              </a:rPr>
              <a:t>) που η παρουσία τους έχει άμεση σχέση με την εκδήλωση της αστρονομικής παλίρροιας και είναι ιδιαίτερα ισχυρά κοντά στην ακτή (φάσεις πλημμυρίδας και άμπωτης) και</a:t>
            </a:r>
            <a:endParaRPr lang="en-US" sz="2000" b="0" i="0" u="none" strike="noStrike" baseline="0" dirty="0">
              <a:solidFill>
                <a:srgbClr val="211D1E"/>
              </a:solidFill>
              <a:latin typeface="Calibri" panose="020F0502020204030204" pitchFamily="34" charset="0"/>
            </a:endParaRPr>
          </a:p>
          <a:p>
            <a:pPr algn="just"/>
            <a:endParaRPr lang="en-US"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 (γ) </a:t>
            </a:r>
            <a:r>
              <a:rPr lang="el-GR" sz="2000" b="1" i="0" u="none" strike="noStrike" baseline="0" dirty="0">
                <a:solidFill>
                  <a:srgbClr val="211D1E"/>
                </a:solidFill>
                <a:latin typeface="Calibri" panose="020F0502020204030204" pitchFamily="34" charset="0"/>
              </a:rPr>
              <a:t>παραλιακά ρεύματα </a:t>
            </a:r>
            <a:r>
              <a:rPr lang="el-GR" sz="2000" b="0" i="0" u="none" strike="noStrike" baseline="0" dirty="0">
                <a:solidFill>
                  <a:srgbClr val="211D1E"/>
                </a:solidFill>
                <a:latin typeface="Calibri" panose="020F0502020204030204" pitchFamily="34" charset="0"/>
              </a:rPr>
              <a:t>προερχόμενα από τη θραύση των κυμάτων (στην </a:t>
            </a:r>
            <a:r>
              <a:rPr lang="el-GR" sz="2000" b="0" i="0" u="none" strike="noStrike" baseline="0" dirty="0" err="1">
                <a:solidFill>
                  <a:srgbClr val="211D1E"/>
                </a:solidFill>
                <a:latin typeface="Calibri" panose="020F0502020204030204" pitchFamily="34" charset="0"/>
              </a:rPr>
              <a:t>ενδο</a:t>
            </a:r>
            <a:r>
              <a:rPr lang="el-GR" sz="2000" b="0" i="0" u="none" strike="noStrike" baseline="0" dirty="0">
                <a:solidFill>
                  <a:srgbClr val="211D1E"/>
                </a:solidFill>
                <a:latin typeface="Calibri" panose="020F0502020204030204" pitchFamily="34" charset="0"/>
              </a:rPr>
              <a:t>-παράλια ζώνη (</a:t>
            </a:r>
            <a:r>
              <a:rPr lang="el-GR" sz="2000" b="0" i="1" u="none" strike="noStrike" baseline="0" dirty="0" err="1">
                <a:solidFill>
                  <a:srgbClr val="211D1E"/>
                </a:solidFill>
                <a:latin typeface="Calibri" panose="020F0502020204030204" pitchFamily="34" charset="0"/>
              </a:rPr>
              <a:t>nearshore</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wave</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currents</a:t>
            </a:r>
            <a:r>
              <a:rPr lang="el-GR" sz="2000" b="0" i="0" u="none" strike="noStrike" baseline="0" dirty="0">
                <a:solidFill>
                  <a:srgbClr val="211D1E"/>
                </a:solidFill>
                <a:latin typeface="Calibri" panose="020F0502020204030204" pitchFamily="34" charset="0"/>
              </a:rPr>
              <a:t>). </a:t>
            </a:r>
            <a:endParaRPr lang="en-US" sz="2000" b="0" i="0" u="none" strike="noStrike" baseline="0" dirty="0">
              <a:solidFill>
                <a:srgbClr val="211D1E"/>
              </a:solidFill>
              <a:latin typeface="Calibri" panose="020F0502020204030204" pitchFamily="34" charset="0"/>
            </a:endParaRPr>
          </a:p>
          <a:p>
            <a:pPr algn="just"/>
            <a:endParaRPr lang="en-US" sz="2000" dirty="0">
              <a:solidFill>
                <a:srgbClr val="211D1E"/>
              </a:solidFill>
              <a:latin typeface="Calibri" panose="020F0502020204030204" pitchFamily="34" charset="0"/>
            </a:endParaRPr>
          </a:p>
          <a:p>
            <a:pPr algn="just"/>
            <a:r>
              <a:rPr lang="el-GR" sz="2000" b="0" i="0" u="none" strike="noStrike" baseline="0" dirty="0">
                <a:solidFill>
                  <a:srgbClr val="211D1E"/>
                </a:solidFill>
                <a:latin typeface="Calibri" panose="020F0502020204030204" pitchFamily="34" charset="0"/>
              </a:rPr>
              <a:t>Επιπλέον και ως υποπεριπτώσεις των προαναφερόμενων κατηγοριών (β) και (γ) υπάρχουν και τα </a:t>
            </a:r>
            <a:r>
              <a:rPr lang="el-GR" sz="2000" b="1" i="0" u="none" strike="noStrike" baseline="0" dirty="0">
                <a:solidFill>
                  <a:srgbClr val="211D1E"/>
                </a:solidFill>
                <a:latin typeface="Calibri" panose="020F0502020204030204" pitchFamily="34" charset="0"/>
              </a:rPr>
              <a:t>ρεύματα κοντά στον πυθμένα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near</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bottom</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currents</a:t>
            </a:r>
            <a:r>
              <a:rPr lang="el-GR" sz="2000" b="0" i="0" u="none" strike="noStrike" baseline="0" dirty="0">
                <a:solidFill>
                  <a:srgbClr val="211D1E"/>
                </a:solidFill>
                <a:latin typeface="Calibri" panose="020F0502020204030204" pitchFamily="34" charset="0"/>
              </a:rPr>
              <a:t>). </a:t>
            </a:r>
            <a:endParaRPr lang="en-US" sz="2000" dirty="0"/>
          </a:p>
        </p:txBody>
      </p:sp>
      <p:sp>
        <p:nvSpPr>
          <p:cNvPr id="10" name="TextBox 9">
            <a:extLst>
              <a:ext uri="{FF2B5EF4-FFF2-40B4-BE49-F238E27FC236}">
                <a16:creationId xmlns:a16="http://schemas.microsoft.com/office/drawing/2014/main" id="{0C760540-FA16-4F65-A72C-EC5AF7B58C62}"/>
              </a:ext>
            </a:extLst>
          </p:cNvPr>
          <p:cNvSpPr txBox="1"/>
          <p:nvPr/>
        </p:nvSpPr>
        <p:spPr>
          <a:xfrm>
            <a:off x="1722195" y="482039"/>
            <a:ext cx="8747610" cy="461665"/>
          </a:xfrm>
          <a:prstGeom prst="rect">
            <a:avLst/>
          </a:prstGeom>
          <a:noFill/>
        </p:spPr>
        <p:txBody>
          <a:bodyPr wrap="square">
            <a:spAutoFit/>
          </a:bodyPr>
          <a:lstStyle/>
          <a:p>
            <a:pPr algn="just"/>
            <a:r>
              <a:rPr lang="el-GR" sz="2400" b="1" dirty="0">
                <a:solidFill>
                  <a:srgbClr val="002060"/>
                </a:solidFill>
                <a:latin typeface="Calibri" panose="020F0502020204030204" pitchFamily="34" charset="0"/>
              </a:rPr>
              <a:t>2. Θ</a:t>
            </a:r>
            <a:r>
              <a:rPr lang="el-GR" sz="2400" b="1" i="0" u="none" strike="noStrike" baseline="0" dirty="0">
                <a:solidFill>
                  <a:srgbClr val="002060"/>
                </a:solidFill>
                <a:latin typeface="Calibri" panose="020F0502020204030204" pitchFamily="34" charset="0"/>
              </a:rPr>
              <a:t>αλάσσια ρεύματα τοπικής ή </a:t>
            </a:r>
            <a:r>
              <a:rPr lang="el-GR" sz="2400" b="1" i="0" u="none" strike="noStrike" baseline="0" dirty="0" err="1">
                <a:solidFill>
                  <a:srgbClr val="002060"/>
                </a:solidFill>
                <a:latin typeface="Calibri" panose="020F0502020204030204" pitchFamily="34" charset="0"/>
              </a:rPr>
              <a:t>περιοχικής</a:t>
            </a:r>
            <a:r>
              <a:rPr lang="el-GR" sz="2400" b="1" i="0" u="none" strike="noStrike" baseline="0" dirty="0">
                <a:solidFill>
                  <a:srgbClr val="002060"/>
                </a:solidFill>
                <a:latin typeface="Calibri" panose="020F0502020204030204" pitchFamily="34" charset="0"/>
              </a:rPr>
              <a:t> εμβέλειας (κλίμακας) </a:t>
            </a:r>
            <a:endParaRPr lang="en-US" sz="2400" dirty="0">
              <a:solidFill>
                <a:srgbClr val="002060"/>
              </a:solidFill>
            </a:endParaRPr>
          </a:p>
        </p:txBody>
      </p:sp>
    </p:spTree>
    <p:extLst>
      <p:ext uri="{BB962C8B-B14F-4D97-AF65-F5344CB8AC3E}">
        <p14:creationId xmlns:p14="http://schemas.microsoft.com/office/powerpoint/2010/main" val="416688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98D1F1-179F-4D9A-B106-6A04A2B9F7E6}"/>
              </a:ext>
            </a:extLst>
          </p:cNvPr>
          <p:cNvSpPr txBox="1"/>
          <p:nvPr/>
        </p:nvSpPr>
        <p:spPr>
          <a:xfrm>
            <a:off x="673509" y="439462"/>
            <a:ext cx="8676964" cy="1477328"/>
          </a:xfrm>
          <a:prstGeom prst="rect">
            <a:avLst/>
          </a:prstGeom>
          <a:noFill/>
        </p:spPr>
        <p:txBody>
          <a:bodyPr wrap="square">
            <a:spAutoFit/>
          </a:bodyPr>
          <a:lstStyle/>
          <a:p>
            <a:pPr algn="l"/>
            <a:endParaRPr lang="en-US" sz="1800" b="0" i="0" u="none" strike="noStrike" baseline="0" dirty="0">
              <a:solidFill>
                <a:srgbClr val="000000"/>
              </a:solidFill>
              <a:latin typeface="Trebuchet MS" panose="020B0603020202020204" pitchFamily="34" charset="0"/>
            </a:endParaRPr>
          </a:p>
          <a:p>
            <a:r>
              <a:rPr lang="el-GR" sz="2400" b="0" i="0" u="none" strike="noStrike" baseline="0" dirty="0">
                <a:solidFill>
                  <a:srgbClr val="002060"/>
                </a:solidFill>
                <a:latin typeface="Calibri" panose="020F0502020204030204" pitchFamily="34" charset="0"/>
              </a:rPr>
              <a:t>(α) </a:t>
            </a:r>
            <a:r>
              <a:rPr lang="el-GR" sz="2400" b="1" i="0" u="none" strike="noStrike" baseline="0" dirty="0">
                <a:solidFill>
                  <a:srgbClr val="002060"/>
                </a:solidFill>
                <a:latin typeface="Calibri" panose="020F0502020204030204" pitchFamily="34" charset="0"/>
              </a:rPr>
              <a:t>Ρεύματα ανοικτής θάλασσας </a:t>
            </a:r>
          </a:p>
          <a:p>
            <a:endParaRPr lang="el-GR" sz="2400" b="1" dirty="0">
              <a:solidFill>
                <a:srgbClr val="211D1E"/>
              </a:solidFill>
              <a:latin typeface="Calibri" panose="020F0502020204030204" pitchFamily="34" charset="0"/>
            </a:endParaRPr>
          </a:p>
          <a:p>
            <a:r>
              <a:rPr lang="el-GR" sz="2200" b="0" i="1" u="sng" strike="noStrike" baseline="0" dirty="0">
                <a:solidFill>
                  <a:srgbClr val="002060"/>
                </a:solidFill>
                <a:latin typeface="Trebuchet MS" panose="020B0603020202020204" pitchFamily="34" charset="0"/>
              </a:rPr>
              <a:t>(α.1) </a:t>
            </a:r>
            <a:r>
              <a:rPr lang="el-GR" sz="2200" b="0" i="1" u="sng" strike="noStrike" baseline="0" dirty="0" err="1">
                <a:solidFill>
                  <a:srgbClr val="002060"/>
                </a:solidFill>
                <a:latin typeface="Trebuchet MS" panose="020B0603020202020204" pitchFamily="34" charset="0"/>
              </a:rPr>
              <a:t>Ανεμογενή</a:t>
            </a:r>
            <a:r>
              <a:rPr lang="el-GR" sz="2200" b="0" i="1" u="sng" strike="noStrike" baseline="0" dirty="0">
                <a:solidFill>
                  <a:srgbClr val="002060"/>
                </a:solidFill>
                <a:latin typeface="Trebuchet MS" panose="020B0603020202020204" pitchFamily="34" charset="0"/>
              </a:rPr>
              <a:t> </a:t>
            </a:r>
            <a:r>
              <a:rPr lang="el-GR" sz="2200" i="1" u="sng" dirty="0">
                <a:solidFill>
                  <a:srgbClr val="002060"/>
                </a:solidFill>
                <a:latin typeface="Trebuchet MS" panose="020B0603020202020204" pitchFamily="34" charset="0"/>
              </a:rPr>
              <a:t>ρ</a:t>
            </a:r>
            <a:r>
              <a:rPr lang="el-GR" sz="2200" b="0" i="1" u="sng" strike="noStrike" baseline="0" dirty="0">
                <a:solidFill>
                  <a:srgbClr val="002060"/>
                </a:solidFill>
                <a:latin typeface="Trebuchet MS" panose="020B0603020202020204" pitchFamily="34" charset="0"/>
              </a:rPr>
              <a:t>εύματα </a:t>
            </a:r>
            <a:endParaRPr lang="en-US" sz="2200" dirty="0">
              <a:solidFill>
                <a:srgbClr val="00206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A4F3232B-0EA9-4B85-8561-5DAF08FE50FD}"/>
              </a:ext>
            </a:extLst>
          </p:cNvPr>
          <p:cNvSpPr txBox="1"/>
          <p:nvPr/>
        </p:nvSpPr>
        <p:spPr>
          <a:xfrm>
            <a:off x="540406" y="1971781"/>
            <a:ext cx="10704787" cy="4708981"/>
          </a:xfrm>
          <a:prstGeom prst="rect">
            <a:avLst/>
          </a:prstGeom>
          <a:noFill/>
        </p:spPr>
        <p:txBody>
          <a:bodyPr wrap="square">
            <a:spAutoFit/>
          </a:bodyPr>
          <a:lstStyle/>
          <a:p>
            <a:pPr algn="just"/>
            <a:r>
              <a:rPr lang="el-GR" sz="2000" b="0" i="0" u="none" strike="noStrike" baseline="0" dirty="0">
                <a:solidFill>
                  <a:srgbClr val="211D1E"/>
                </a:solidFill>
              </a:rPr>
              <a:t>Τα </a:t>
            </a:r>
            <a:r>
              <a:rPr lang="el-GR" sz="2000" b="1" i="0" u="none" strike="noStrike" baseline="0" dirty="0" err="1">
                <a:solidFill>
                  <a:srgbClr val="211D1E"/>
                </a:solidFill>
              </a:rPr>
              <a:t>ανεμογενή</a:t>
            </a:r>
            <a:r>
              <a:rPr lang="el-GR" sz="2000" b="1" i="0" u="none" strike="noStrike" baseline="0" dirty="0">
                <a:solidFill>
                  <a:srgbClr val="211D1E"/>
                </a:solidFill>
              </a:rPr>
              <a:t> ρεύματα </a:t>
            </a:r>
            <a:r>
              <a:rPr lang="el-GR" sz="2000" b="0" i="0" u="none" strike="noStrike" baseline="0" dirty="0">
                <a:solidFill>
                  <a:srgbClr val="211D1E"/>
                </a:solidFill>
              </a:rPr>
              <a:t>δημιουργούνται αρχικά από την μεταφορά ορμής από την ατμόσφαιρα προς τη θάλασσα μέσω της τριβής (</a:t>
            </a:r>
            <a:r>
              <a:rPr lang="el-GR" sz="2000" b="0" i="0" u="none" strike="noStrike" baseline="0" dirty="0" err="1">
                <a:solidFill>
                  <a:srgbClr val="211D1E"/>
                </a:solidFill>
              </a:rPr>
              <a:t>διατμητική</a:t>
            </a:r>
            <a:r>
              <a:rPr lang="el-GR" sz="2000" b="0" i="0" u="none" strike="noStrike" baseline="0" dirty="0">
                <a:solidFill>
                  <a:srgbClr val="211D1E"/>
                </a:solidFill>
              </a:rPr>
              <a:t> τάση) που ασκεί ο άνεμος στην επιφάνεια της θάλασσας παρασύροντάς την σε κίνηση. </a:t>
            </a:r>
            <a:endParaRPr lang="en-US" sz="2000" b="0" i="0" u="none" strike="noStrike" baseline="0" dirty="0">
              <a:solidFill>
                <a:srgbClr val="211D1E"/>
              </a:solidFill>
            </a:endParaRPr>
          </a:p>
          <a:p>
            <a:pPr algn="just"/>
            <a:endParaRPr lang="en-US" sz="2000" dirty="0">
              <a:solidFill>
                <a:srgbClr val="211D1E"/>
              </a:solidFill>
            </a:endParaRPr>
          </a:p>
          <a:p>
            <a:pPr algn="just"/>
            <a:r>
              <a:rPr lang="el-GR" sz="2000" b="1" i="0" u="none" strike="noStrike" baseline="0" dirty="0">
                <a:solidFill>
                  <a:srgbClr val="211D1E"/>
                </a:solidFill>
              </a:rPr>
              <a:t>Το βάθος και η ταχύτητα του ρεύματος </a:t>
            </a:r>
            <a:r>
              <a:rPr lang="el-GR" sz="2000" b="0" i="0" u="none" strike="noStrike" baseline="0" dirty="0">
                <a:solidFill>
                  <a:srgbClr val="211D1E"/>
                </a:solidFill>
              </a:rPr>
              <a:t>εξαρτώνται από την ένταση και τη διάρκεια του ανέμου, καθώς και από τις απώλειες τριβής και του ιξώδους του νερού. Συνήθως τα </a:t>
            </a:r>
            <a:r>
              <a:rPr lang="el-GR" sz="2000" b="0" i="0" u="none" strike="noStrike" baseline="0" dirty="0" err="1">
                <a:solidFill>
                  <a:srgbClr val="211D1E"/>
                </a:solidFill>
              </a:rPr>
              <a:t>ανεμογενή</a:t>
            </a:r>
            <a:r>
              <a:rPr lang="el-GR" sz="2000" b="0" i="0" u="none" strike="noStrike" baseline="0" dirty="0">
                <a:solidFill>
                  <a:srgbClr val="211D1E"/>
                </a:solidFill>
              </a:rPr>
              <a:t> ρεύματα περιορίζονται σε βάθος μέχρι περίπου τα 400 m ή και σε μικρότερα βάθη εξαιτίας της παρουσίας του πυθμένα. </a:t>
            </a:r>
            <a:endParaRPr lang="el-GR" sz="2000" b="0" i="0" u="none" strike="noStrike" baseline="0" dirty="0">
              <a:solidFill>
                <a:srgbClr val="000000"/>
              </a:solidFill>
            </a:endParaRPr>
          </a:p>
          <a:p>
            <a:pPr algn="just"/>
            <a:endParaRPr lang="en-US" sz="2000" b="0" i="0" u="none" strike="noStrike" baseline="0" dirty="0">
              <a:solidFill>
                <a:srgbClr val="211D1E"/>
              </a:solidFill>
            </a:endParaRPr>
          </a:p>
          <a:p>
            <a:pPr algn="just"/>
            <a:r>
              <a:rPr lang="el-GR" sz="2000" b="0" i="0" u="none" strike="noStrike" baseline="0" dirty="0">
                <a:solidFill>
                  <a:srgbClr val="211D1E"/>
                </a:solidFill>
              </a:rPr>
              <a:t>Το επιφανειακό ρεύμα δημιουργείται εξαιτίας της </a:t>
            </a:r>
            <a:r>
              <a:rPr lang="el-GR" sz="2000" b="0" i="0" u="none" strike="noStrike" baseline="0" dirty="0" err="1">
                <a:solidFill>
                  <a:srgbClr val="211D1E"/>
                </a:solidFill>
              </a:rPr>
              <a:t>διατμητικής</a:t>
            </a:r>
            <a:r>
              <a:rPr lang="el-GR" sz="2000" b="0" i="0" u="none" strike="noStrike" baseline="0" dirty="0">
                <a:solidFill>
                  <a:srgbClr val="211D1E"/>
                </a:solidFill>
              </a:rPr>
              <a:t> τάσης (τ, N/m</a:t>
            </a:r>
            <a:r>
              <a:rPr lang="el-GR" sz="2000" b="0" i="0" u="none" strike="noStrike" baseline="30000" dirty="0">
                <a:solidFill>
                  <a:srgbClr val="211D1E"/>
                </a:solidFill>
              </a:rPr>
              <a:t>2</a:t>
            </a:r>
            <a:r>
              <a:rPr lang="el-GR" sz="2000" b="0" i="0" u="none" strike="noStrike" baseline="0" dirty="0">
                <a:solidFill>
                  <a:srgbClr val="211D1E"/>
                </a:solidFill>
              </a:rPr>
              <a:t>) που ασκεί ο άνεμος ανά μοναδιαία εμβαδόν στην επιφάνεια στην θαλάσσια και η οποία δίνεται από την εξίσωση: </a:t>
            </a:r>
          </a:p>
          <a:p>
            <a:pPr algn="ctr"/>
            <a:r>
              <a:rPr lang="el-GR" sz="2000" b="1" i="0" u="none" strike="noStrike" baseline="0" dirty="0">
                <a:solidFill>
                  <a:srgbClr val="000000"/>
                </a:solidFill>
              </a:rPr>
              <a:t>τ = ρ</a:t>
            </a:r>
            <a:r>
              <a:rPr lang="en-US" sz="2000" b="1" i="1" u="none" strike="noStrike" baseline="0" dirty="0">
                <a:solidFill>
                  <a:srgbClr val="000000"/>
                </a:solidFill>
              </a:rPr>
              <a:t>a </a:t>
            </a:r>
            <a:r>
              <a:rPr lang="en-US" sz="2000" b="1" i="0" u="none" strike="noStrike" baseline="0" dirty="0">
                <a:solidFill>
                  <a:srgbClr val="000000"/>
                </a:solidFill>
              </a:rPr>
              <a:t>⋅</a:t>
            </a:r>
            <a:r>
              <a:rPr lang="en-US" sz="2000" b="1" i="1" u="none" strike="noStrike" baseline="0" dirty="0">
                <a:solidFill>
                  <a:srgbClr val="000000"/>
                </a:solidFill>
              </a:rPr>
              <a:t>C</a:t>
            </a:r>
            <a:r>
              <a:rPr lang="en-US" sz="2000" b="1" i="1" u="none" strike="noStrike" baseline="-25000" dirty="0">
                <a:solidFill>
                  <a:srgbClr val="000000"/>
                </a:solidFill>
              </a:rPr>
              <a:t>D</a:t>
            </a:r>
            <a:r>
              <a:rPr lang="en-US" sz="2000" b="1" i="1" u="none" strike="noStrike" baseline="0" dirty="0">
                <a:solidFill>
                  <a:srgbClr val="000000"/>
                </a:solidFill>
              </a:rPr>
              <a:t> </a:t>
            </a:r>
            <a:r>
              <a:rPr lang="en-US" sz="2000" b="1" i="0" u="none" strike="noStrike" baseline="0" dirty="0">
                <a:solidFill>
                  <a:srgbClr val="000000"/>
                </a:solidFill>
              </a:rPr>
              <a:t>⋅</a:t>
            </a:r>
            <a:r>
              <a:rPr lang="en-US" sz="2000" b="1" i="1" u="none" strike="noStrike" baseline="0" dirty="0">
                <a:solidFill>
                  <a:srgbClr val="000000"/>
                </a:solidFill>
              </a:rPr>
              <a:t>Ur</a:t>
            </a:r>
            <a:r>
              <a:rPr lang="en-US" sz="2000" b="1" i="0" u="none" strike="noStrike" baseline="30000" dirty="0">
                <a:solidFill>
                  <a:srgbClr val="000000"/>
                </a:solidFill>
              </a:rPr>
              <a:t>2</a:t>
            </a:r>
            <a:r>
              <a:rPr lang="en-US" sz="2000" b="1" i="0" u="none" strike="noStrike" baseline="0" dirty="0">
                <a:solidFill>
                  <a:srgbClr val="000000"/>
                </a:solidFill>
              </a:rPr>
              <a:t> </a:t>
            </a:r>
            <a:r>
              <a:rPr lang="en-US" sz="2000" b="1" i="0" u="none" strike="noStrike" baseline="0" dirty="0">
                <a:solidFill>
                  <a:srgbClr val="211D1E"/>
                </a:solidFill>
              </a:rPr>
              <a:t> </a:t>
            </a:r>
          </a:p>
          <a:p>
            <a:pPr algn="just"/>
            <a:r>
              <a:rPr lang="el-GR" sz="2000" b="0" i="0" u="none" strike="noStrike" baseline="0" dirty="0">
                <a:solidFill>
                  <a:srgbClr val="211D1E"/>
                </a:solidFill>
              </a:rPr>
              <a:t>όπου, (</a:t>
            </a:r>
            <a:r>
              <a:rPr lang="el-GR" sz="2000" b="0" i="0" u="none" strike="noStrike" baseline="0" dirty="0" err="1">
                <a:solidFill>
                  <a:srgbClr val="211D1E"/>
                </a:solidFill>
              </a:rPr>
              <a:t>ρa</a:t>
            </a:r>
            <a:r>
              <a:rPr lang="el-GR" sz="2000" b="0" i="0" u="none" strike="noStrike" baseline="0" dirty="0">
                <a:solidFill>
                  <a:srgbClr val="211D1E"/>
                </a:solidFill>
              </a:rPr>
              <a:t>) είναι η πυκνότητα τους αέρα (ίση με 1,2 kg/m</a:t>
            </a:r>
            <a:r>
              <a:rPr lang="el-GR" sz="2000" b="0" i="0" u="none" strike="noStrike" baseline="30000" dirty="0">
                <a:solidFill>
                  <a:srgbClr val="211D1E"/>
                </a:solidFill>
              </a:rPr>
              <a:t>3</a:t>
            </a:r>
            <a:r>
              <a:rPr lang="el-GR" sz="2000" b="0" i="0" u="none" strike="noStrike" baseline="0" dirty="0">
                <a:solidFill>
                  <a:srgbClr val="211D1E"/>
                </a:solidFill>
              </a:rPr>
              <a:t> στους 20 °C έως και 1,3 kg/m</a:t>
            </a:r>
            <a:r>
              <a:rPr lang="el-GR" sz="2000" b="0" i="0" u="none" strike="noStrike" baseline="30000" dirty="0">
                <a:solidFill>
                  <a:srgbClr val="211D1E"/>
                </a:solidFill>
              </a:rPr>
              <a:t>3</a:t>
            </a:r>
            <a:r>
              <a:rPr lang="el-GR" sz="2000" b="0" i="0" u="none" strike="noStrike" baseline="0" dirty="0">
                <a:solidFill>
                  <a:srgbClr val="211D1E"/>
                </a:solidFill>
              </a:rPr>
              <a:t> στους 0° C), (C</a:t>
            </a:r>
            <a:r>
              <a:rPr lang="el-GR" sz="2000" b="0" i="0" u="none" strike="noStrike" baseline="-25000" dirty="0">
                <a:solidFill>
                  <a:srgbClr val="211D1E"/>
                </a:solidFill>
              </a:rPr>
              <a:t>D</a:t>
            </a:r>
            <a:r>
              <a:rPr lang="el-GR" sz="2000" b="0" i="0" u="none" strike="noStrike" baseline="0" dirty="0">
                <a:solidFill>
                  <a:srgbClr val="211D1E"/>
                </a:solidFill>
              </a:rPr>
              <a:t>) η σταθερά τριβής του αέρα και (</a:t>
            </a:r>
            <a:r>
              <a:rPr lang="el-GR" sz="2000" b="0" i="0" u="none" strike="noStrike" baseline="0" dirty="0" err="1">
                <a:solidFill>
                  <a:srgbClr val="211D1E"/>
                </a:solidFill>
              </a:rPr>
              <a:t>Ur</a:t>
            </a:r>
            <a:r>
              <a:rPr lang="el-GR" sz="2000" b="0" i="0" u="none" strike="noStrike" baseline="0" dirty="0">
                <a:solidFill>
                  <a:srgbClr val="211D1E"/>
                </a:solidFill>
              </a:rPr>
              <a:t>) η ταχύτητα του ανέμου σε σχέση με την επιφάνεια της θάλασσας (η διαφορά ταχύτητας στη </a:t>
            </a:r>
            <a:r>
              <a:rPr lang="el-GR" sz="2000" b="0" i="0" u="none" strike="noStrike" baseline="0" dirty="0" err="1">
                <a:solidFill>
                  <a:srgbClr val="211D1E"/>
                </a:solidFill>
              </a:rPr>
              <a:t>διεπιφάνεια</a:t>
            </a:r>
            <a:r>
              <a:rPr lang="el-GR" sz="2000" b="0" i="0" u="none" strike="noStrike" baseline="0" dirty="0">
                <a:solidFill>
                  <a:srgbClr val="211D1E"/>
                </a:solidFill>
              </a:rPr>
              <a:t> αέρα -θάλασσας) (</a:t>
            </a:r>
            <a:r>
              <a:rPr lang="el-GR" sz="2000" b="0" i="0" u="none" strike="noStrike" baseline="0" dirty="0" err="1">
                <a:solidFill>
                  <a:srgbClr val="211D1E"/>
                </a:solidFill>
              </a:rPr>
              <a:t>Edson</a:t>
            </a:r>
            <a:r>
              <a:rPr lang="el-GR" sz="2000" b="0" i="0" u="none" strike="noStrike" baseline="0" dirty="0">
                <a:solidFill>
                  <a:srgbClr val="211D1E"/>
                </a:solidFill>
              </a:rPr>
              <a:t> </a:t>
            </a:r>
            <a:r>
              <a:rPr lang="el-GR" sz="2000" b="0" i="1" u="none" strike="noStrike" baseline="0" dirty="0">
                <a:solidFill>
                  <a:srgbClr val="211D1E"/>
                </a:solidFill>
              </a:rPr>
              <a:t>et al</a:t>
            </a:r>
            <a:r>
              <a:rPr lang="el-GR" sz="2000" b="0" i="0" u="none" strike="noStrike" baseline="0" dirty="0">
                <a:solidFill>
                  <a:srgbClr val="211D1E"/>
                </a:solidFill>
              </a:rPr>
              <a:t>. 2013). </a:t>
            </a:r>
            <a:endParaRPr lang="en-US" sz="2000" dirty="0"/>
          </a:p>
        </p:txBody>
      </p:sp>
    </p:spTree>
    <p:extLst>
      <p:ext uri="{BB962C8B-B14F-4D97-AF65-F5344CB8AC3E}">
        <p14:creationId xmlns:p14="http://schemas.microsoft.com/office/powerpoint/2010/main" val="2314276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901</TotalTime>
  <Words>5173</Words>
  <Application>Microsoft Office PowerPoint</Application>
  <PresentationFormat>Widescreen</PresentationFormat>
  <Paragraphs>294</Paragraphs>
  <Slides>42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42</vt:i4>
      </vt:variant>
    </vt:vector>
  </HeadingPairs>
  <TitlesOfParts>
    <vt:vector size="57" baseType="lpstr">
      <vt:lpstr>ARFTER+Calibri</vt:lpstr>
      <vt:lpstr>ARFTER+Calibri-Italic</vt:lpstr>
      <vt:lpstr>Arial</vt:lpstr>
      <vt:lpstr>BZPZSP+Calibri</vt:lpstr>
      <vt:lpstr>BZPZSP+Calibri-Italic</vt:lpstr>
      <vt:lpstr>BZPZSP+Symbol</vt:lpstr>
      <vt:lpstr>Calibri</vt:lpstr>
      <vt:lpstr>Calibri Light</vt:lpstr>
      <vt:lpstr>Cambria Math</vt:lpstr>
      <vt:lpstr>CHZFGN+Calibri</vt:lpstr>
      <vt:lpstr>CHZFGN+MT-Extra</vt:lpstr>
      <vt:lpstr>Times New Roman</vt:lpstr>
      <vt:lpstr>Trebuchet MS</vt:lpstr>
      <vt:lpstr>Wingdings</vt:lpstr>
      <vt:lpstr>Office Theme</vt:lpstr>
      <vt:lpstr>Κεφάλαιο 7  Θαλάσσια Ρεύματα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(2) Μη ομοιογενές στρώμα νερού   Στον ωκεανό, η δυνητική πυκνότητα (σΘ) δεν παραμένει σταθερή με το βάθος επομένως και η υδροστατική πίεση (p) αλλάζει μαζί με την πυκνότητα, με αποτέλεσμα να αναπτύσσονται βαροκλινείς συνθήκες.  Ωστόσο, αν εξεταστεί κάθε ισοβαρή επιφάνεια ξεχωριστά εξακολουθεί να ισχύει η εξίσωση   δz/δx = f ⋅V g = tanβ   όμως από ισοβαρή σε ισοβαρής αλλάζει η κλίση (tanβ), δηλαδή (β = β(z)) και ως εκ τούτου αλλάζει αναλόγως και η γεωστροφική ταχύτητα (V = V(z)) με το βάθος.   Έτσι διαμορφώνεται μια ροή που εξαρτάται από το βάθος (∂V / ∂z,) που καλείται  βαροκλινική ροή (baroclinic flow).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Φαινόμενα ανάβλυσης στις ελληνικές θάλασσες </vt:lpstr>
      <vt:lpstr>Οι βιβλιογραφικές και διαδικτυακές αναφορές δίνονται στο τέλος του Κεφαλαίου του Βιβλίου     «Εισαγωγή στην Ωκεανογραφία ή Ωκεανολογία»    του Καθηγητή Σεραφείμ Ε. Πούλου   Εκδόσεις ΔΙΣΙΓΜΑ, 2021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Serafeim Poulos</dc:creator>
  <cp:lastModifiedBy>Serafeim Poulos</cp:lastModifiedBy>
  <cp:revision>25</cp:revision>
  <dcterms:created xsi:type="dcterms:W3CDTF">2022-05-02T16:23:08Z</dcterms:created>
  <dcterms:modified xsi:type="dcterms:W3CDTF">2022-10-17T13:40:19Z</dcterms:modified>
</cp:coreProperties>
</file>