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66"/>
  </p:notesMasterIdLst>
  <p:sldIdLst>
    <p:sldId id="256" r:id="rId2"/>
    <p:sldId id="747" r:id="rId3"/>
    <p:sldId id="262" r:id="rId4"/>
    <p:sldId id="272" r:id="rId5"/>
    <p:sldId id="707" r:id="rId6"/>
    <p:sldId id="257" r:id="rId7"/>
    <p:sldId id="728" r:id="rId8"/>
    <p:sldId id="710" r:id="rId9"/>
    <p:sldId id="730" r:id="rId10"/>
    <p:sldId id="713" r:id="rId11"/>
    <p:sldId id="265" r:id="rId12"/>
    <p:sldId id="712" r:id="rId13"/>
    <p:sldId id="731" r:id="rId14"/>
    <p:sldId id="633" r:id="rId15"/>
    <p:sldId id="733" r:id="rId16"/>
    <p:sldId id="734" r:id="rId17"/>
    <p:sldId id="735" r:id="rId18"/>
    <p:sldId id="270" r:id="rId19"/>
    <p:sldId id="732" r:id="rId20"/>
    <p:sldId id="722" r:id="rId21"/>
    <p:sldId id="725" r:id="rId22"/>
    <p:sldId id="723" r:id="rId23"/>
    <p:sldId id="736" r:id="rId24"/>
    <p:sldId id="726" r:id="rId25"/>
    <p:sldId id="727" r:id="rId26"/>
    <p:sldId id="737" r:id="rId27"/>
    <p:sldId id="738" r:id="rId28"/>
    <p:sldId id="740" r:id="rId29"/>
    <p:sldId id="739" r:id="rId30"/>
    <p:sldId id="741" r:id="rId31"/>
    <p:sldId id="277" r:id="rId32"/>
    <p:sldId id="742" r:id="rId33"/>
    <p:sldId id="743" r:id="rId34"/>
    <p:sldId id="744" r:id="rId35"/>
    <p:sldId id="745" r:id="rId36"/>
    <p:sldId id="278" r:id="rId37"/>
    <p:sldId id="676" r:id="rId38"/>
    <p:sldId id="637" r:id="rId39"/>
    <p:sldId id="258" r:id="rId40"/>
    <p:sldId id="259" r:id="rId41"/>
    <p:sldId id="260" r:id="rId42"/>
    <p:sldId id="640" r:id="rId43"/>
    <p:sldId id="641" r:id="rId44"/>
    <p:sldId id="746" r:id="rId45"/>
    <p:sldId id="643" r:id="rId46"/>
    <p:sldId id="647" r:id="rId47"/>
    <p:sldId id="646" r:id="rId48"/>
    <p:sldId id="648" r:id="rId49"/>
    <p:sldId id="649" r:id="rId50"/>
    <p:sldId id="651" r:id="rId51"/>
    <p:sldId id="652" r:id="rId52"/>
    <p:sldId id="653" r:id="rId53"/>
    <p:sldId id="664" r:id="rId54"/>
    <p:sldId id="663" r:id="rId55"/>
    <p:sldId id="675" r:id="rId56"/>
    <p:sldId id="671" r:id="rId57"/>
    <p:sldId id="672" r:id="rId58"/>
    <p:sldId id="673" r:id="rId59"/>
    <p:sldId id="668" r:id="rId60"/>
    <p:sldId id="706" r:id="rId61"/>
    <p:sldId id="292" r:id="rId62"/>
    <p:sldId id="293" r:id="rId63"/>
    <p:sldId id="749" r:id="rId64"/>
    <p:sldId id="74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F69DD667-BAE5-4D37-9352-F0ED8E27DC54}">
          <p14:sldIdLst>
            <p14:sldId id="256"/>
            <p14:sldId id="747"/>
            <p14:sldId id="262"/>
            <p14:sldId id="272"/>
            <p14:sldId id="707"/>
            <p14:sldId id="257"/>
            <p14:sldId id="728"/>
            <p14:sldId id="710"/>
            <p14:sldId id="730"/>
            <p14:sldId id="713"/>
            <p14:sldId id="265"/>
            <p14:sldId id="712"/>
            <p14:sldId id="731"/>
            <p14:sldId id="633"/>
            <p14:sldId id="733"/>
            <p14:sldId id="734"/>
            <p14:sldId id="735"/>
            <p14:sldId id="270"/>
            <p14:sldId id="732"/>
            <p14:sldId id="722"/>
            <p14:sldId id="725"/>
            <p14:sldId id="723"/>
            <p14:sldId id="736"/>
            <p14:sldId id="726"/>
            <p14:sldId id="727"/>
            <p14:sldId id="737"/>
            <p14:sldId id="738"/>
            <p14:sldId id="740"/>
            <p14:sldId id="739"/>
            <p14:sldId id="741"/>
            <p14:sldId id="277"/>
            <p14:sldId id="742"/>
            <p14:sldId id="743"/>
            <p14:sldId id="744"/>
            <p14:sldId id="745"/>
            <p14:sldId id="278"/>
            <p14:sldId id="676"/>
            <p14:sldId id="637"/>
            <p14:sldId id="258"/>
            <p14:sldId id="259"/>
            <p14:sldId id="260"/>
            <p14:sldId id="640"/>
            <p14:sldId id="641"/>
            <p14:sldId id="746"/>
            <p14:sldId id="643"/>
            <p14:sldId id="647"/>
            <p14:sldId id="646"/>
            <p14:sldId id="648"/>
            <p14:sldId id="649"/>
            <p14:sldId id="651"/>
            <p14:sldId id="652"/>
            <p14:sldId id="653"/>
            <p14:sldId id="664"/>
            <p14:sldId id="663"/>
            <p14:sldId id="675"/>
            <p14:sldId id="671"/>
            <p14:sldId id="672"/>
            <p14:sldId id="673"/>
            <p14:sldId id="668"/>
            <p14:sldId id="706"/>
            <p14:sldId id="292"/>
            <p14:sldId id="293"/>
            <p14:sldId id="749"/>
            <p14:sldId id="7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632" autoAdjust="0"/>
  </p:normalViewPr>
  <p:slideViewPr>
    <p:cSldViewPr snapToGrid="0">
      <p:cViewPr varScale="1">
        <p:scale>
          <a:sx n="108" d="100"/>
          <a:sy n="108" d="100"/>
        </p:scale>
        <p:origin x="40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18683-A125-4104-AB8B-76C62233AE52}" type="datetimeFigureOut">
              <a:rPr lang="el-GR" smtClean="0"/>
              <a:t>16/1/2023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73D9F-BDB1-4FA5-918A-E6E9AEFF3F00}" type="slidenum">
              <a:rPr lang="el-GR" smtClean="0"/>
              <a:t>‹#›</a:t>
            </a:fld>
            <a:endParaRPr lang="el-GR"/>
          </a:p>
        </p:txBody>
      </p:sp>
    </p:spTree>
    <p:extLst>
      <p:ext uri="{BB962C8B-B14F-4D97-AF65-F5344CB8AC3E}">
        <p14:creationId xmlns:p14="http://schemas.microsoft.com/office/powerpoint/2010/main" val="2012604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C400011-0FC5-4729-B981-F88814342DA6}" type="slidenum">
              <a:rPr lang="el-GR" smtClean="0"/>
              <a:pPr/>
              <a:t>10</a:t>
            </a:fld>
            <a:endParaRPr lang="el-GR"/>
          </a:p>
        </p:txBody>
      </p:sp>
    </p:spTree>
    <p:extLst>
      <p:ext uri="{BB962C8B-B14F-4D97-AF65-F5344CB8AC3E}">
        <p14:creationId xmlns:p14="http://schemas.microsoft.com/office/powerpoint/2010/main" val="423573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16/1/2023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388070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16/1/2023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00384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16/1/2023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325345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16/1/2023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6810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16/1/2023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95772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40107D2D-64EF-4F40-8EF6-2AEAE3C2BEBC}" type="datetimeFigureOut">
              <a:rPr lang="el-GR" smtClean="0"/>
              <a:t>16/1/2023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710221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40107D2D-64EF-4F40-8EF6-2AEAE3C2BEBC}" type="datetimeFigureOut">
              <a:rPr lang="el-GR" smtClean="0"/>
              <a:t>16/1/2023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10096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16/1/2023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87966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16/1/2023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361103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09600" y="1600201"/>
            <a:ext cx="539261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89785" y="1600201"/>
            <a:ext cx="539261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a:extLst>
              <a:ext uri="{FF2B5EF4-FFF2-40B4-BE49-F238E27FC236}">
                <a16:creationId xmlns:a16="http://schemas.microsoft.com/office/drawing/2014/main" id="{BFC43DDB-8915-495A-AA2B-A2941E0A790B}"/>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3">
            <a:extLst>
              <a:ext uri="{FF2B5EF4-FFF2-40B4-BE49-F238E27FC236}">
                <a16:creationId xmlns:a16="http://schemas.microsoft.com/office/drawing/2014/main" id="{BD24F628-E717-4E4E-886B-891832A844F9}"/>
              </a:ext>
            </a:extLst>
          </p:cNvPr>
          <p:cNvSpPr>
            <a:spLocks noGrp="1" noChangeArrowheads="1"/>
          </p:cNvSpPr>
          <p:nvPr>
            <p:ph type="sldNum" sz="quarter" idx="11"/>
          </p:nvPr>
        </p:nvSpPr>
        <p:spPr>
          <a:ln/>
        </p:spPr>
        <p:txBody>
          <a:bodyPr/>
          <a:lstStyle>
            <a:lvl1pPr>
              <a:defRPr/>
            </a:lvl1pPr>
          </a:lstStyle>
          <a:p>
            <a:fld id="{CD957BE3-0C11-49C2-9D8F-BDAF29049B94}" type="slidenum">
              <a:rPr lang="el-GR" altLang="el-GR"/>
              <a:pPr/>
              <a:t>‹#›</a:t>
            </a:fld>
            <a:endParaRPr lang="el-GR" altLang="el-GR"/>
          </a:p>
        </p:txBody>
      </p:sp>
      <p:sp>
        <p:nvSpPr>
          <p:cNvPr id="7" name="Rectangle 14">
            <a:extLst>
              <a:ext uri="{FF2B5EF4-FFF2-40B4-BE49-F238E27FC236}">
                <a16:creationId xmlns:a16="http://schemas.microsoft.com/office/drawing/2014/main" id="{DB5448DC-A14A-445E-B3E2-0C2C90E67C3F}"/>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710220581"/>
      </p:ext>
    </p:extLst>
  </p:cSld>
  <p:clrMapOvr>
    <a:masterClrMapping/>
  </p:clrMapOvr>
  <p:transition spd="med">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16/1/2023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348662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0107D2D-64EF-4F40-8EF6-2AEAE3C2BEBC}" type="datetimeFigureOut">
              <a:rPr lang="el-GR" smtClean="0"/>
              <a:t>16/1/2023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57482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0107D2D-64EF-4F40-8EF6-2AEAE3C2BEBC}" type="datetimeFigureOut">
              <a:rPr lang="el-GR" smtClean="0"/>
              <a:t>16/1/2023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88304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0107D2D-64EF-4F40-8EF6-2AEAE3C2BEBC}" type="datetimeFigureOut">
              <a:rPr lang="el-GR" smtClean="0"/>
              <a:t>16/1/2023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05938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0107D2D-64EF-4F40-8EF6-2AEAE3C2BEBC}" type="datetimeFigureOut">
              <a:rPr lang="el-GR" smtClean="0"/>
              <a:t>16/1/2023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190394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107D2D-64EF-4F40-8EF6-2AEAE3C2BEBC}" type="datetimeFigureOut">
              <a:rPr lang="el-GR" smtClean="0"/>
              <a:t>16/1/2023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47561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16/1/2023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16208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16/1/2023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44157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0107D2D-64EF-4F40-8EF6-2AEAE3C2BEBC}" type="datetimeFigureOut">
              <a:rPr lang="el-GR" smtClean="0"/>
              <a:t>16/1/2023</a:t>
            </a:fld>
            <a:endParaRPr lang="el-G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l-G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0446195-5659-4B4E-B7DC-DBD65D23D52F}" type="slidenum">
              <a:rPr lang="el-GR" smtClean="0"/>
              <a:t>‹#›</a:t>
            </a:fld>
            <a:endParaRPr lang="el-GR"/>
          </a:p>
        </p:txBody>
      </p:sp>
    </p:spTree>
    <p:extLst>
      <p:ext uri="{BB962C8B-B14F-4D97-AF65-F5344CB8AC3E}">
        <p14:creationId xmlns:p14="http://schemas.microsoft.com/office/powerpoint/2010/main" val="2805236517"/>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2.bin"/><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8.xml"/><Relationship Id="rId1" Type="http://schemas.openxmlformats.org/officeDocument/2006/relationships/vmlDrawing" Target="../drawings/vmlDrawing4.v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3.png"/><Relationship Id="rId5" Type="http://schemas.openxmlformats.org/officeDocument/2006/relationships/oleObject" Target="../embeddings/oleObject9.bin"/><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oleObject" Target="../embeddings/oleObject11.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19863C-BCC8-4C1B-85DF-1AC798CFEA17}"/>
              </a:ext>
            </a:extLst>
          </p:cNvPr>
          <p:cNvSpPr>
            <a:spLocks noGrp="1"/>
          </p:cNvSpPr>
          <p:nvPr>
            <p:ph type="ctrTitle"/>
          </p:nvPr>
        </p:nvSpPr>
        <p:spPr>
          <a:xfrm>
            <a:off x="639417" y="1159760"/>
            <a:ext cx="10913165" cy="2027208"/>
          </a:xfrm>
        </p:spPr>
        <p:txBody>
          <a:bodyPr>
            <a:normAutofit/>
          </a:bodyPr>
          <a:lstStyle/>
          <a:p>
            <a:r>
              <a:rPr lang="el-GR" sz="4800" b="1" dirty="0">
                <a:solidFill>
                  <a:srgbClr val="FFFF00"/>
                </a:solidFill>
                <a:latin typeface="Calibri" panose="020F0502020204030204" pitchFamily="34" charset="0"/>
                <a:cs typeface="Calibri" panose="020F0502020204030204" pitchFamily="34" charset="0"/>
              </a:rPr>
              <a:t>ΑΞΙΟΛΟΓΗΣΗ ΤΩΝ ΑΠΟΤΕΛΕΣΜΑΤΩΝ ΤΗΣ </a:t>
            </a:r>
            <a:r>
              <a:rPr lang="en-US" sz="4800" b="1" dirty="0">
                <a:solidFill>
                  <a:srgbClr val="FFFF00"/>
                </a:solidFill>
                <a:latin typeface="Calibri" panose="020F0502020204030204" pitchFamily="34" charset="0"/>
                <a:cs typeface="Calibri" panose="020F0502020204030204" pitchFamily="34" charset="0"/>
              </a:rPr>
              <a:t/>
            </a:r>
            <a:br>
              <a:rPr lang="en-US" sz="4800" b="1" dirty="0">
                <a:solidFill>
                  <a:srgbClr val="FFFF00"/>
                </a:solidFill>
                <a:latin typeface="Calibri" panose="020F0502020204030204" pitchFamily="34" charset="0"/>
                <a:cs typeface="Calibri" panose="020F0502020204030204" pitchFamily="34" charset="0"/>
              </a:rPr>
            </a:br>
            <a:r>
              <a:rPr lang="en-US" sz="4800" b="1" dirty="0">
                <a:solidFill>
                  <a:srgbClr val="FFFF00"/>
                </a:solidFill>
                <a:latin typeface="Calibri" panose="020F0502020204030204" pitchFamily="34" charset="0"/>
                <a:cs typeface="Calibri" panose="020F0502020204030204" pitchFamily="34" charset="0"/>
              </a:rPr>
              <a:t>IN VITRO </a:t>
            </a:r>
            <a:r>
              <a:rPr lang="el-GR" sz="4800" b="1" dirty="0">
                <a:solidFill>
                  <a:srgbClr val="FFFF00"/>
                </a:solidFill>
                <a:latin typeface="Calibri" panose="020F0502020204030204" pitchFamily="34" charset="0"/>
                <a:cs typeface="Calibri" panose="020F0502020204030204" pitchFamily="34" charset="0"/>
              </a:rPr>
              <a:t>ΓΟΝΙΜΟΠΟΙΗΣΗΣ</a:t>
            </a:r>
          </a:p>
        </p:txBody>
      </p:sp>
      <p:sp>
        <p:nvSpPr>
          <p:cNvPr id="3" name="Υπότιτλος 2">
            <a:extLst>
              <a:ext uri="{FF2B5EF4-FFF2-40B4-BE49-F238E27FC236}">
                <a16:creationId xmlns:a16="http://schemas.microsoft.com/office/drawing/2014/main" id="{DBC43C7F-84B0-4E98-B491-0861047B41FF}"/>
              </a:ext>
            </a:extLst>
          </p:cNvPr>
          <p:cNvSpPr>
            <a:spLocks noGrp="1"/>
          </p:cNvSpPr>
          <p:nvPr>
            <p:ph type="subTitle" idx="1"/>
          </p:nvPr>
        </p:nvSpPr>
        <p:spPr>
          <a:xfrm>
            <a:off x="1375982" y="3671033"/>
            <a:ext cx="9440034" cy="1281774"/>
          </a:xfrm>
        </p:spPr>
        <p:txBody>
          <a:bodyPr>
            <a:noAutofit/>
          </a:bodyPr>
          <a:lstStyle/>
          <a:p>
            <a:r>
              <a:rPr lang="el-GR" sz="3200" b="1" dirty="0">
                <a:solidFill>
                  <a:srgbClr val="FFFF00"/>
                </a:solidFill>
                <a:latin typeface="Calibri" panose="020F0502020204030204" pitchFamily="34" charset="0"/>
                <a:cs typeface="Calibri" panose="020F0502020204030204" pitchFamily="34" charset="0"/>
              </a:rPr>
              <a:t>ΑΝΑΣΤΑΣΙΟΣ ΑΡΓΥΡΙΟΥ</a:t>
            </a:r>
          </a:p>
          <a:p>
            <a:r>
              <a:rPr lang="en-US" sz="3200" b="1" dirty="0">
                <a:solidFill>
                  <a:srgbClr val="FFFF00"/>
                </a:solidFill>
                <a:latin typeface="Calibri" panose="020F0502020204030204" pitchFamily="34" charset="0"/>
                <a:cs typeface="Calibri" panose="020F0502020204030204" pitchFamily="34" charset="0"/>
              </a:rPr>
              <a:t>SENIOR</a:t>
            </a:r>
            <a:r>
              <a:rPr lang="el-GR" sz="3200" b="1" dirty="0">
                <a:solidFill>
                  <a:srgbClr val="FFFF00"/>
                </a:solidFill>
                <a:latin typeface="Calibri" panose="020F0502020204030204" pitchFamily="34" charset="0"/>
                <a:cs typeface="Calibri" panose="020F0502020204030204" pitchFamily="34" charset="0"/>
              </a:rPr>
              <a:t> ΚΛΙΝΙΚΟΣ ΕΜΒΡΥΟΛΟΓΟΣ </a:t>
            </a:r>
            <a:r>
              <a:rPr lang="en-US" sz="3200" b="1" dirty="0">
                <a:solidFill>
                  <a:srgbClr val="FFFF00"/>
                </a:solidFill>
                <a:latin typeface="Calibri" panose="020F0502020204030204" pitchFamily="34" charset="0"/>
                <a:cs typeface="Calibri" panose="020F0502020204030204" pitchFamily="34" charset="0"/>
              </a:rPr>
              <a:t>MSc, PhD</a:t>
            </a:r>
            <a:endParaRPr lang="el-GR" sz="32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7893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42555" y="221530"/>
            <a:ext cx="3706889" cy="672445"/>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ΩΟΓΕΝΕΣΗ</a:t>
            </a:r>
          </a:p>
        </p:txBody>
      </p:sp>
      <p:pic>
        <p:nvPicPr>
          <p:cNvPr id="5" name="Picture 4" descr="oogenesis"/>
          <p:cNvPicPr>
            <a:picLocks noGrp="1" noChangeAspect="1" noChangeArrowheads="1"/>
          </p:cNvPicPr>
          <p:nvPr>
            <p:ph idx="1"/>
          </p:nvPr>
        </p:nvPicPr>
        <p:blipFill>
          <a:blip r:embed="rId3" cstate="print"/>
          <a:stretch>
            <a:fillRect/>
          </a:stretch>
        </p:blipFill>
        <p:spPr bwMode="auto">
          <a:xfrm>
            <a:off x="6579704" y="2034105"/>
            <a:ext cx="4911057" cy="3677478"/>
          </a:xfrm>
          <a:prstGeom prst="rect">
            <a:avLst/>
          </a:prstGeom>
          <a:noFill/>
        </p:spPr>
      </p:pic>
      <p:sp>
        <p:nvSpPr>
          <p:cNvPr id="4" name="3 - Θέση κειμένου"/>
          <p:cNvSpPr>
            <a:spLocks noGrp="1"/>
          </p:cNvSpPr>
          <p:nvPr>
            <p:ph type="body" sz="half" idx="2"/>
          </p:nvPr>
        </p:nvSpPr>
        <p:spPr>
          <a:xfrm>
            <a:off x="198783" y="1393595"/>
            <a:ext cx="5506278" cy="4958499"/>
          </a:xfrm>
        </p:spPr>
        <p:txBody>
          <a:bodyPr>
            <a:normAutofit/>
          </a:bodyPr>
          <a:lstStyle/>
          <a:p>
            <a:pPr algn="just"/>
            <a:r>
              <a:rPr lang="el-GR" sz="2400" dirty="0" err="1">
                <a:solidFill>
                  <a:srgbClr val="FFFF00"/>
                </a:solidFill>
                <a:latin typeface="Calibri" panose="020F0502020204030204" pitchFamily="34" charset="0"/>
                <a:cs typeface="Calibri" panose="020F0502020204030204" pitchFamily="34" charset="0"/>
              </a:rPr>
              <a:t>Ωογόνια</a:t>
            </a:r>
            <a:r>
              <a:rPr lang="en-US" sz="2400" dirty="0">
                <a:solidFill>
                  <a:srgbClr val="FFFF00"/>
                </a:solidFill>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μιτώσεις</a:t>
            </a:r>
          </a:p>
          <a:p>
            <a:pPr algn="just"/>
            <a:r>
              <a:rPr lang="el-GR" sz="2400" dirty="0">
                <a:solidFill>
                  <a:srgbClr val="FFFF00"/>
                </a:solidFill>
                <a:latin typeface="Calibri" panose="020F0502020204030204" pitchFamily="34" charset="0"/>
                <a:cs typeface="Calibri" panose="020F0502020204030204" pitchFamily="34" charset="0"/>
              </a:rPr>
              <a:t>Πρωτογενή ωοκύτταρα</a:t>
            </a:r>
            <a:r>
              <a:rPr lang="en-US" sz="2400" dirty="0">
                <a:solidFill>
                  <a:srgbClr val="FFFF00"/>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μόλις αρχίσει η μείωση</a:t>
            </a:r>
          </a:p>
          <a:p>
            <a:pPr algn="just"/>
            <a:r>
              <a:rPr lang="el-GR" sz="2400" dirty="0">
                <a:solidFill>
                  <a:srgbClr val="FFFF00"/>
                </a:solidFill>
                <a:latin typeface="Calibri" panose="020F0502020204030204" pitchFamily="34" charset="0"/>
                <a:cs typeface="Calibri" panose="020F0502020204030204" pitchFamily="34" charset="0"/>
              </a:rPr>
              <a:t>Δευτερογενή ωοκύτταρα</a:t>
            </a:r>
            <a:r>
              <a:rPr lang="en-US" sz="2400" dirty="0">
                <a:solidFill>
                  <a:srgbClr val="FFFF00"/>
                </a:solidFill>
                <a:latin typeface="Calibri" panose="020F0502020204030204" pitchFamily="34" charset="0"/>
                <a:cs typeface="Calibri" panose="020F0502020204030204" pitchFamily="34" charset="0"/>
              </a:rPr>
              <a:t>:</a:t>
            </a:r>
            <a:r>
              <a:rPr lang="el-GR" sz="2400" dirty="0">
                <a:solidFill>
                  <a:srgbClr val="FFFF00"/>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τέλος μείωσης Ι</a:t>
            </a:r>
          </a:p>
          <a:p>
            <a:pPr algn="just"/>
            <a:r>
              <a:rPr lang="el-GR" sz="2400" dirty="0">
                <a:solidFill>
                  <a:srgbClr val="FFFF00"/>
                </a:solidFill>
                <a:latin typeface="Calibri" panose="020F0502020204030204" pitchFamily="34" charset="0"/>
                <a:cs typeface="Calibri" panose="020F0502020204030204" pitchFamily="34" charset="0"/>
              </a:rPr>
              <a:t>Ωάρια</a:t>
            </a:r>
            <a:r>
              <a:rPr lang="en-US" sz="2400" dirty="0">
                <a:solidFill>
                  <a:srgbClr val="FFFF00"/>
                </a:solidFill>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τέλος μείωσης ΙΙ</a:t>
            </a:r>
            <a:endParaRPr lang="en-US" sz="2400" dirty="0">
              <a:solidFill>
                <a:schemeClr val="tx1"/>
              </a:solidFill>
              <a:latin typeface="Calibri" panose="020F0502020204030204" pitchFamily="34" charset="0"/>
              <a:cs typeface="Calibri" panose="020F0502020204030204" pitchFamily="34" charset="0"/>
            </a:endParaRPr>
          </a:p>
          <a:p>
            <a:pPr algn="l"/>
            <a:r>
              <a:rPr lang="en-US" sz="2400" dirty="0">
                <a:solidFill>
                  <a:srgbClr val="FFFF00"/>
                </a:solidFill>
                <a:latin typeface="Calibri" panose="020F0502020204030204" pitchFamily="34" charset="0"/>
                <a:cs typeface="Calibri" panose="020F0502020204030204" pitchFamily="34" charset="0"/>
              </a:rPr>
              <a:t>5-6 </a:t>
            </a:r>
            <a:r>
              <a:rPr lang="el-GR" sz="2400" dirty="0">
                <a:solidFill>
                  <a:srgbClr val="FFFF00"/>
                </a:solidFill>
                <a:latin typeface="Calibri" panose="020F0502020204030204" pitchFamily="34" charset="0"/>
                <a:cs typeface="Calibri" panose="020F0502020204030204" pitchFamily="34" charset="0"/>
              </a:rPr>
              <a:t>μηνών κύησης:</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6-7 εκατομμύρια (</a:t>
            </a:r>
            <a:r>
              <a:rPr lang="el-GR" sz="2400" dirty="0" err="1">
                <a:solidFill>
                  <a:schemeClr val="tx1"/>
                </a:solidFill>
                <a:latin typeface="Calibri" panose="020F0502020204030204" pitchFamily="34" charset="0"/>
                <a:cs typeface="Calibri" panose="020F0502020204030204" pitchFamily="34" charset="0"/>
              </a:rPr>
              <a:t>ωογόνια</a:t>
            </a:r>
            <a:r>
              <a:rPr lang="el-GR" sz="2400" dirty="0">
                <a:solidFill>
                  <a:schemeClr val="tx1"/>
                </a:solidFill>
                <a:latin typeface="Calibri" panose="020F0502020204030204" pitchFamily="34" charset="0"/>
                <a:cs typeface="Calibri" panose="020F0502020204030204" pitchFamily="34" charset="0"/>
              </a:rPr>
              <a:t>)</a:t>
            </a:r>
          </a:p>
          <a:p>
            <a:pPr algn="l"/>
            <a:r>
              <a:rPr lang="el-GR" sz="2400" dirty="0">
                <a:solidFill>
                  <a:srgbClr val="FFFF00"/>
                </a:solidFill>
                <a:latin typeface="Calibri" panose="020F0502020204030204" pitchFamily="34" charset="0"/>
                <a:cs typeface="Calibri" panose="020F0502020204030204" pitchFamily="34" charset="0"/>
              </a:rPr>
              <a:t>Γέννηση: </a:t>
            </a:r>
            <a:r>
              <a:rPr lang="el-GR" sz="2400" dirty="0">
                <a:solidFill>
                  <a:schemeClr val="tx1"/>
                </a:solidFill>
                <a:latin typeface="Calibri" panose="020F0502020204030204" pitchFamily="34" charset="0"/>
                <a:cs typeface="Calibri" panose="020F0502020204030204" pitchFamily="34" charset="0"/>
              </a:rPr>
              <a:t>1-2 εκατομμύρια (πρωτογενή ωοκύτταρα)</a:t>
            </a:r>
          </a:p>
          <a:p>
            <a:pPr algn="l"/>
            <a:r>
              <a:rPr lang="el-GR" sz="2400" dirty="0">
                <a:solidFill>
                  <a:srgbClr val="FFFF00"/>
                </a:solidFill>
                <a:latin typeface="Calibri" panose="020F0502020204030204" pitchFamily="34" charset="0"/>
                <a:cs typeface="Calibri" panose="020F0502020204030204" pitchFamily="34" charset="0"/>
              </a:rPr>
              <a:t>Εφηβεία:</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400000  ωοθυλάκια</a:t>
            </a:r>
          </a:p>
          <a:p>
            <a:pPr algn="just"/>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238389"/>
            <a:ext cx="7772400" cy="921107"/>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ΑΛΛΑΓΕΣ ΑΡΙΘΜΟΥ ΩΟΚΥΤΤΑΡΩΝ</a:t>
            </a:r>
          </a:p>
        </p:txBody>
      </p:sp>
      <p:sp>
        <p:nvSpPr>
          <p:cNvPr id="3" name="2 - Υπότιτλος"/>
          <p:cNvSpPr>
            <a:spLocks noGrp="1"/>
          </p:cNvSpPr>
          <p:nvPr>
            <p:ph type="subTitle" idx="1"/>
          </p:nvPr>
        </p:nvSpPr>
        <p:spPr>
          <a:xfrm>
            <a:off x="2495600" y="1988840"/>
            <a:ext cx="7488832" cy="4248472"/>
          </a:xfrm>
        </p:spPr>
        <p:txBody>
          <a:bodyPr/>
          <a:lstStyle/>
          <a:p>
            <a:endParaRPr lang="el-GR" dirty="0"/>
          </a:p>
        </p:txBody>
      </p:sp>
      <p:pic>
        <p:nvPicPr>
          <p:cNvPr id="4" name="Picture 4" descr="oocytenumber"/>
          <p:cNvPicPr>
            <a:picLocks noChangeAspect="1" noChangeArrowheads="1"/>
          </p:cNvPicPr>
          <p:nvPr/>
        </p:nvPicPr>
        <p:blipFill>
          <a:blip r:embed="rId2" cstate="print"/>
          <a:srcRect/>
          <a:stretch>
            <a:fillRect/>
          </a:stretch>
        </p:blipFill>
        <p:spPr bwMode="auto">
          <a:xfrm>
            <a:off x="1472152" y="1545996"/>
            <a:ext cx="9247695" cy="495849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106759"/>
            <a:ext cx="7772400" cy="606287"/>
          </a:xfrm>
        </p:spPr>
        <p:txBody>
          <a:bodyPr>
            <a:normAutofit/>
          </a:bodyPr>
          <a:lstStyle/>
          <a:p>
            <a:r>
              <a:rPr lang="el-GR" sz="3200" b="1" dirty="0">
                <a:solidFill>
                  <a:srgbClr val="FFFF00"/>
                </a:solidFill>
                <a:latin typeface="Calibri" panose="020F0502020204030204" pitchFamily="34" charset="0"/>
                <a:cs typeface="Calibri" panose="020F0502020204030204" pitchFamily="34" charset="0"/>
              </a:rPr>
              <a:t>ΣΤΑΔΙΑ ΑΝΑΠΤΥΞΗΣ ΩΟΚΥΤΤΑΡΟΥ</a:t>
            </a:r>
          </a:p>
        </p:txBody>
      </p:sp>
      <p:sp>
        <p:nvSpPr>
          <p:cNvPr id="3" name="2 - Υπότιτλος"/>
          <p:cNvSpPr>
            <a:spLocks noGrp="1"/>
          </p:cNvSpPr>
          <p:nvPr>
            <p:ph type="subTitle" idx="1"/>
          </p:nvPr>
        </p:nvSpPr>
        <p:spPr>
          <a:xfrm>
            <a:off x="341243" y="1079081"/>
            <a:ext cx="11509514" cy="5672160"/>
          </a:xfrm>
        </p:spPr>
        <p:txBody>
          <a:bodyPr>
            <a:normAutofit fontScale="25000" lnSpcReduction="20000"/>
          </a:bodyPr>
          <a:lstStyle/>
          <a:p>
            <a:pPr algn="just">
              <a:lnSpc>
                <a:spcPct val="80000"/>
              </a:lnSpc>
            </a:pPr>
            <a:r>
              <a:rPr lang="el-GR" sz="8000" dirty="0">
                <a:solidFill>
                  <a:srgbClr val="FFFF00"/>
                </a:solidFill>
                <a:latin typeface="Calibri" panose="020F0502020204030204" pitchFamily="34" charset="0"/>
                <a:cs typeface="Calibri" panose="020F0502020204030204" pitchFamily="34" charset="0"/>
              </a:rPr>
              <a:t>- Προγονικά εμβρυικά κύτταρα</a:t>
            </a:r>
            <a:r>
              <a:rPr lang="el-GR" sz="8000" dirty="0">
                <a:latin typeface="Calibri" panose="020F0502020204030204" pitchFamily="34" charset="0"/>
                <a:cs typeface="Calibri" panose="020F0502020204030204" pitchFamily="34" charset="0"/>
              </a:rPr>
              <a:t>: μετατροπή σε  </a:t>
            </a:r>
            <a:r>
              <a:rPr lang="el-GR" sz="8000" dirty="0" err="1">
                <a:latin typeface="Calibri" panose="020F0502020204030204" pitchFamily="34" charset="0"/>
                <a:cs typeface="Calibri" panose="020F0502020204030204" pitchFamily="34" charset="0"/>
              </a:rPr>
              <a:t>ωογόνια</a:t>
            </a:r>
            <a:r>
              <a:rPr lang="el-GR" sz="8000" dirty="0">
                <a:latin typeface="Calibri" panose="020F0502020204030204" pitchFamily="34" charset="0"/>
                <a:cs typeface="Calibri" panose="020F0502020204030204" pitchFamily="34" charset="0"/>
              </a:rPr>
              <a:t> σε αναπτυσσόμενες </a:t>
            </a:r>
            <a:r>
              <a:rPr lang="el-GR" sz="8000" dirty="0" err="1">
                <a:latin typeface="Calibri" panose="020F0502020204030204" pitchFamily="34" charset="0"/>
                <a:cs typeface="Calibri" panose="020F0502020204030204" pitchFamily="34" charset="0"/>
              </a:rPr>
              <a:t>γονάδες</a:t>
            </a:r>
            <a:r>
              <a:rPr lang="el-GR" sz="8000" dirty="0">
                <a:latin typeface="Calibri" panose="020F0502020204030204" pitchFamily="34" charset="0"/>
                <a:cs typeface="Calibri" panose="020F0502020204030204" pitchFamily="34" charset="0"/>
              </a:rPr>
              <a:t> στην εμβρυική ηλικία</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a:t>
            </a:r>
            <a:r>
              <a:rPr lang="el-GR" sz="8000" dirty="0" err="1">
                <a:solidFill>
                  <a:srgbClr val="FFFF00"/>
                </a:solidFill>
                <a:latin typeface="Calibri" panose="020F0502020204030204" pitchFamily="34" charset="0"/>
                <a:cs typeface="Calibri" panose="020F0502020204030204" pitchFamily="34" charset="0"/>
              </a:rPr>
              <a:t>Μιτωτικές</a:t>
            </a:r>
            <a:r>
              <a:rPr lang="el-GR" sz="8000" dirty="0">
                <a:solidFill>
                  <a:srgbClr val="FFFF00"/>
                </a:solidFill>
                <a:latin typeface="Calibri" panose="020F0502020204030204" pitchFamily="34" charset="0"/>
                <a:cs typeface="Calibri" panose="020F0502020204030204" pitchFamily="34" charset="0"/>
              </a:rPr>
              <a:t> διαιρέσεις</a:t>
            </a:r>
            <a:r>
              <a:rPr lang="en-US" sz="8000" dirty="0">
                <a:solidFill>
                  <a:srgbClr val="FFFF00"/>
                </a:solidFill>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πρωτογενές ωοκύτταρο</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Μείωση Ι: </a:t>
            </a:r>
            <a:r>
              <a:rPr lang="en-US" sz="8000" dirty="0">
                <a:latin typeface="Calibri" panose="020F0502020204030204" pitchFamily="34" charset="0"/>
                <a:cs typeface="Calibri" panose="020F0502020204030204" pitchFamily="34" charset="0"/>
              </a:rPr>
              <a:t>block</a:t>
            </a:r>
            <a:r>
              <a:rPr lang="el-GR" sz="8000" dirty="0">
                <a:latin typeface="Calibri" panose="020F0502020204030204" pitchFamily="34" charset="0"/>
                <a:cs typeface="Calibri" panose="020F0502020204030204" pitchFamily="34" charset="0"/>
              </a:rPr>
              <a:t> σε </a:t>
            </a:r>
            <a:r>
              <a:rPr lang="el-GR" sz="8000" dirty="0" err="1">
                <a:latin typeface="Calibri" panose="020F0502020204030204" pitchFamily="34" charset="0"/>
                <a:cs typeface="Calibri" panose="020F0502020204030204" pitchFamily="34" charset="0"/>
              </a:rPr>
              <a:t>διπλοταινία</a:t>
            </a:r>
            <a:r>
              <a:rPr lang="el-GR" sz="8000" dirty="0">
                <a:latin typeface="Calibri" panose="020F0502020204030204" pitchFamily="34" charset="0"/>
                <a:cs typeface="Calibri" panose="020F0502020204030204" pitchFamily="34" charset="0"/>
              </a:rPr>
              <a:t> αποκτούν περίβλημα, διαφανή ζώνη, κορτικοειδή σωμάτια,</a:t>
            </a:r>
            <a:r>
              <a:rPr lang="en-US" sz="8000" dirty="0">
                <a:latin typeface="Calibri" panose="020F0502020204030204" pitchFamily="34" charset="0"/>
                <a:cs typeface="Calibri" panose="020F0502020204030204" pitchFamily="34" charset="0"/>
              </a:rPr>
              <a:t> </a:t>
            </a:r>
            <a:r>
              <a:rPr lang="el-GR" sz="8000" dirty="0" err="1">
                <a:latin typeface="Calibri" panose="020F0502020204030204" pitchFamily="34" charset="0"/>
                <a:cs typeface="Calibri" panose="020F0502020204030204" pitchFamily="34" charset="0"/>
              </a:rPr>
              <a:t>ριβοσώματα</a:t>
            </a:r>
            <a:r>
              <a:rPr lang="el-GR" sz="8000" dirty="0">
                <a:latin typeface="Calibri" panose="020F0502020204030204" pitchFamily="34" charset="0"/>
                <a:cs typeface="Calibri" panose="020F0502020204030204" pitchFamily="34" charset="0"/>
              </a:rPr>
              <a:t>,</a:t>
            </a:r>
            <a:endParaRPr lang="en-US" sz="8000" dirty="0">
              <a:latin typeface="Calibri" panose="020F0502020204030204" pitchFamily="34" charset="0"/>
              <a:cs typeface="Calibri" panose="020F0502020204030204" pitchFamily="34" charset="0"/>
            </a:endParaRPr>
          </a:p>
          <a:p>
            <a:pPr algn="just">
              <a:lnSpc>
                <a:spcPct val="80000"/>
              </a:lnSpc>
            </a:pPr>
            <a:r>
              <a:rPr lang="en-US" sz="8000" dirty="0">
                <a:latin typeface="Calibri" panose="020F0502020204030204" pitchFamily="34" charset="0"/>
                <a:cs typeface="Calibri" panose="020F0502020204030204" pitchFamily="34" charset="0"/>
              </a:rPr>
              <a:t> mRNA, </a:t>
            </a:r>
            <a:r>
              <a:rPr lang="el-GR" sz="8000" dirty="0">
                <a:latin typeface="Calibri" panose="020F0502020204030204" pitchFamily="34" charset="0"/>
                <a:cs typeface="Calibri" panose="020F0502020204030204" pitchFamily="34" charset="0"/>
              </a:rPr>
              <a:t>λέκιθο, γλυκογόνο, λιπίδια</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Εφηβεία</a:t>
            </a:r>
            <a:r>
              <a:rPr lang="en-US" sz="8000" dirty="0">
                <a:solidFill>
                  <a:srgbClr val="FFFF00"/>
                </a:solidFill>
                <a:latin typeface="Calibri" panose="020F0502020204030204" pitchFamily="34" charset="0"/>
                <a:cs typeface="Calibri" panose="020F0502020204030204" pitchFamily="34" charset="0"/>
              </a:rPr>
              <a:t>:</a:t>
            </a:r>
            <a:r>
              <a:rPr lang="el-GR" sz="8000" dirty="0">
                <a:latin typeface="Calibri" panose="020F0502020204030204" pitchFamily="34" charset="0"/>
                <a:cs typeface="Calibri" panose="020F0502020204030204" pitchFamily="34" charset="0"/>
              </a:rPr>
              <a:t> επίδραση ορμονών, ολοκλήρωση</a:t>
            </a:r>
            <a:r>
              <a:rPr lang="en-US" sz="8000" dirty="0">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Μείωσης Ι</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Ασύμμετρη διαίρεση</a:t>
            </a:r>
            <a:r>
              <a:rPr lang="en-US" sz="8000" dirty="0">
                <a:solidFill>
                  <a:srgbClr val="FFFF00"/>
                </a:solidFill>
                <a:latin typeface="Calibri" panose="020F0502020204030204" pitchFamily="34" charset="0"/>
                <a:cs typeface="Calibri" panose="020F0502020204030204" pitchFamily="34" charset="0"/>
              </a:rPr>
              <a:t>:</a:t>
            </a:r>
            <a:r>
              <a:rPr lang="el-GR" sz="8000" dirty="0">
                <a:solidFill>
                  <a:srgbClr val="FFFF00"/>
                </a:solidFill>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δευτερογενές ωοκύτταρο, πολικό σωμάτιο</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Μείωση ΙΙ</a:t>
            </a:r>
            <a:r>
              <a:rPr lang="en-US" sz="8000" dirty="0">
                <a:solidFill>
                  <a:srgbClr val="FFFF00"/>
                </a:solidFill>
                <a:latin typeface="Calibri" panose="020F0502020204030204" pitchFamily="34" charset="0"/>
                <a:cs typeface="Calibri" panose="020F0502020204030204" pitchFamily="34" charset="0"/>
              </a:rPr>
              <a:t>:</a:t>
            </a:r>
            <a:r>
              <a:rPr lang="el-GR" sz="8000" dirty="0">
                <a:latin typeface="Calibri" panose="020F0502020204030204" pitchFamily="34" charset="0"/>
                <a:cs typeface="Calibri" panose="020F0502020204030204" pitchFamily="34" charset="0"/>
              </a:rPr>
              <a:t> ώριμο ωάριο, δεύτερο πολικό σωμάτιο (ασύμμετρη διαίρεση). Συμβαίνει μόνο μετά τη</a:t>
            </a:r>
            <a:endParaRPr lang="en-US" sz="8000" dirty="0">
              <a:latin typeface="Calibri" panose="020F0502020204030204" pitchFamily="34" charset="0"/>
              <a:cs typeface="Calibri" panose="020F0502020204030204" pitchFamily="34" charset="0"/>
            </a:endParaRPr>
          </a:p>
          <a:p>
            <a:pPr algn="just">
              <a:lnSpc>
                <a:spcPct val="80000"/>
              </a:lnSpc>
            </a:pPr>
            <a:r>
              <a:rPr lang="el-GR" sz="8000" dirty="0">
                <a:latin typeface="Calibri" panose="020F0502020204030204" pitchFamily="34" charset="0"/>
                <a:cs typeface="Calibri" panose="020F0502020204030204" pitchFamily="34" charset="0"/>
              </a:rPr>
              <a:t> γονιμοποίηση</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Διατήρηση μεγάλου μεγέθους ωαρίου </a:t>
            </a:r>
            <a:r>
              <a:rPr lang="el-GR" sz="8000" dirty="0">
                <a:latin typeface="Calibri" panose="020F0502020204030204" pitchFamily="34" charset="0"/>
                <a:cs typeface="Calibri" panose="020F0502020204030204" pitchFamily="34" charset="0"/>
              </a:rPr>
              <a:t>(λόγω ασύμμετρων διαιρέσεων)</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latin typeface="Calibri" panose="020F0502020204030204" pitchFamily="34" charset="0"/>
                <a:cs typeface="Calibri" panose="020F0502020204030204" pitchFamily="34" charset="0"/>
              </a:rPr>
              <a:t>- Πολικά σωμάτια αποσυντίθενται λόγω μικρού μεγέθους</a:t>
            </a:r>
            <a:r>
              <a:rPr lang="en-US" sz="8000" dirty="0">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 </a:t>
            </a:r>
            <a:r>
              <a:rPr lang="el-GR" sz="8000" dirty="0">
                <a:solidFill>
                  <a:srgbClr val="FFFF00"/>
                </a:solidFill>
                <a:latin typeface="Calibri" panose="020F0502020204030204" pitchFamily="34" charset="0"/>
                <a:cs typeface="Calibri" panose="020F0502020204030204" pitchFamily="34" charset="0"/>
              </a:rPr>
              <a:t>Ωάριο απελευθερώνεται από ωοθήκη </a:t>
            </a:r>
            <a:r>
              <a:rPr lang="en-US" sz="8000" dirty="0">
                <a:solidFill>
                  <a:srgbClr val="FFFF00"/>
                </a:solidFill>
                <a:latin typeface="Calibri" panose="020F0502020204030204" pitchFamily="34" charset="0"/>
                <a:cs typeface="Calibri" panose="020F0502020204030204" pitchFamily="34" charset="0"/>
              </a:rPr>
              <a:t>(</a:t>
            </a:r>
            <a:r>
              <a:rPr lang="el-GR" sz="8000" dirty="0">
                <a:solidFill>
                  <a:srgbClr val="FFFF00"/>
                </a:solidFill>
                <a:latin typeface="Calibri" panose="020F0502020204030204" pitchFamily="34" charset="0"/>
                <a:cs typeface="Calibri" panose="020F0502020204030204" pitchFamily="34" charset="0"/>
              </a:rPr>
              <a:t>ωορρηξία)</a:t>
            </a:r>
          </a:p>
          <a:p>
            <a:pPr algn="just">
              <a:lnSpc>
                <a:spcPct val="80000"/>
              </a:lnSpc>
            </a:pPr>
            <a:endParaRPr lang="el-GR" sz="8000" dirty="0">
              <a:solidFill>
                <a:srgbClr val="FF9933"/>
              </a:solidFill>
              <a:latin typeface="Calibri" panose="020F0502020204030204" pitchFamily="34" charset="0"/>
              <a:cs typeface="Calibri" panose="020F0502020204030204" pitchFamily="34" charset="0"/>
            </a:endParaRP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8521C1-7796-44CD-A4DA-620D629D77E3}"/>
              </a:ext>
            </a:extLst>
          </p:cNvPr>
          <p:cNvSpPr>
            <a:spLocks noGrp="1"/>
          </p:cNvSpPr>
          <p:nvPr>
            <p:ph type="title"/>
          </p:nvPr>
        </p:nvSpPr>
        <p:spPr>
          <a:xfrm>
            <a:off x="3894538" y="289088"/>
            <a:ext cx="4402923" cy="842128"/>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ΣΤΑΔΙΑ ΩΟΘΥΛΑΚΙΩΝ</a:t>
            </a:r>
          </a:p>
        </p:txBody>
      </p:sp>
      <p:sp>
        <p:nvSpPr>
          <p:cNvPr id="4" name="Θέση κειμένου 3">
            <a:extLst>
              <a:ext uri="{FF2B5EF4-FFF2-40B4-BE49-F238E27FC236}">
                <a16:creationId xmlns:a16="http://schemas.microsoft.com/office/drawing/2014/main" id="{372BECF9-3326-40EE-8534-EF757FA27763}"/>
              </a:ext>
            </a:extLst>
          </p:cNvPr>
          <p:cNvSpPr>
            <a:spLocks noGrp="1"/>
          </p:cNvSpPr>
          <p:nvPr>
            <p:ph type="body" sz="half" idx="2"/>
          </p:nvPr>
        </p:nvSpPr>
        <p:spPr>
          <a:xfrm>
            <a:off x="285946" y="1687398"/>
            <a:ext cx="5596379" cy="4647414"/>
          </a:xfrm>
        </p:spPr>
        <p:txBody>
          <a:bodyPr>
            <a:normAutofit/>
          </a:bodyPr>
          <a:lstStyle/>
          <a:p>
            <a:pPr algn="l"/>
            <a:r>
              <a:rPr lang="el-GR" sz="2000" dirty="0">
                <a:solidFill>
                  <a:schemeClr val="tx1"/>
                </a:solidFill>
                <a:latin typeface="Calibri" panose="020F0502020204030204" pitchFamily="34" charset="0"/>
                <a:cs typeface="Calibri" panose="020F0502020204030204" pitchFamily="34" charset="0"/>
              </a:rPr>
              <a:t>Τα ωοκύτταρα περιβάλλονται από </a:t>
            </a:r>
            <a:r>
              <a:rPr lang="el-GR" sz="2000" dirty="0" err="1">
                <a:solidFill>
                  <a:schemeClr val="tx1"/>
                </a:solidFill>
                <a:latin typeface="Calibri" panose="020F0502020204030204" pitchFamily="34" charset="0"/>
                <a:cs typeface="Calibri" panose="020F0502020204030204" pitchFamily="34" charset="0"/>
              </a:rPr>
              <a:t>θυλακοκύτταρα</a:t>
            </a:r>
            <a:r>
              <a:rPr lang="el-GR" sz="2000" dirty="0">
                <a:solidFill>
                  <a:schemeClr val="tx1"/>
                </a:solidFill>
                <a:latin typeface="Calibri" panose="020F0502020204030204" pitchFamily="34" charset="0"/>
                <a:cs typeface="Calibri" panose="020F0502020204030204" pitchFamily="34" charset="0"/>
              </a:rPr>
              <a:t> </a:t>
            </a:r>
          </a:p>
          <a:p>
            <a:pPr algn="just"/>
            <a:r>
              <a:rPr lang="el-GR" sz="2000" dirty="0">
                <a:solidFill>
                  <a:srgbClr val="FFFF00"/>
                </a:solidFill>
                <a:latin typeface="Calibri" panose="020F0502020204030204" pitchFamily="34" charset="0"/>
                <a:cs typeface="Calibri" panose="020F0502020204030204" pitchFamily="34" charset="0"/>
              </a:rPr>
              <a:t>(ωοθυλάκια= ωοκύτταρο + </a:t>
            </a:r>
            <a:r>
              <a:rPr lang="el-GR" sz="2000" dirty="0" err="1">
                <a:solidFill>
                  <a:srgbClr val="FFFF00"/>
                </a:solidFill>
                <a:latin typeface="Calibri" panose="020F0502020204030204" pitchFamily="34" charset="0"/>
                <a:cs typeface="Calibri" panose="020F0502020204030204" pitchFamily="34" charset="0"/>
              </a:rPr>
              <a:t>θυλακοκύτταρα</a:t>
            </a:r>
            <a:r>
              <a:rPr lang="el-GR" sz="2000" dirty="0">
                <a:solidFill>
                  <a:srgbClr val="FFFF00"/>
                </a:solidFill>
                <a:latin typeface="Calibri" panose="020F0502020204030204" pitchFamily="34" charset="0"/>
                <a:cs typeface="Calibri" panose="020F0502020204030204" pitchFamily="34" charset="0"/>
              </a:rPr>
              <a:t>)</a:t>
            </a:r>
          </a:p>
          <a:p>
            <a:pPr algn="just"/>
            <a:endParaRPr lang="el-GR" sz="2000" dirty="0">
              <a:latin typeface="Calibri" panose="020F0502020204030204" pitchFamily="34" charset="0"/>
              <a:cs typeface="Calibri" panose="020F0502020204030204" pitchFamily="34" charset="0"/>
            </a:endParaRPr>
          </a:p>
          <a:p>
            <a:pPr algn="just"/>
            <a:r>
              <a:rPr lang="el-GR" sz="2000" dirty="0">
                <a:solidFill>
                  <a:schemeClr val="tx1"/>
                </a:solidFill>
                <a:latin typeface="Calibri" panose="020F0502020204030204" pitchFamily="34" charset="0"/>
                <a:cs typeface="Calibri" panose="020F0502020204030204" pitchFamily="34" charset="0"/>
              </a:rPr>
              <a:t>Τα </a:t>
            </a:r>
            <a:r>
              <a:rPr lang="el-GR" sz="2000" dirty="0" err="1">
                <a:solidFill>
                  <a:schemeClr val="tx1"/>
                </a:solidFill>
                <a:latin typeface="Calibri" panose="020F0502020204030204" pitchFamily="34" charset="0"/>
                <a:cs typeface="Calibri" panose="020F0502020204030204" pitchFamily="34" charset="0"/>
              </a:rPr>
              <a:t>θυλακοκύτταρα</a:t>
            </a:r>
            <a:r>
              <a:rPr lang="el-GR" sz="2000" dirty="0">
                <a:solidFill>
                  <a:schemeClr val="tx1"/>
                </a:solidFill>
                <a:latin typeface="Calibri" panose="020F0502020204030204" pitchFamily="34" charset="0"/>
                <a:cs typeface="Calibri" panose="020F0502020204030204" pitchFamily="34" charset="0"/>
              </a:rPr>
              <a:t> έχουν </a:t>
            </a:r>
            <a:r>
              <a:rPr lang="el-GR" sz="2000" dirty="0">
                <a:solidFill>
                  <a:srgbClr val="FFFF00"/>
                </a:solidFill>
                <a:latin typeface="Calibri" panose="020F0502020204030204" pitchFamily="34" charset="0"/>
                <a:cs typeface="Calibri" panose="020F0502020204030204" pitchFamily="34" charset="0"/>
              </a:rPr>
              <a:t>τροφικό</a:t>
            </a:r>
            <a:r>
              <a:rPr lang="el-GR" sz="2000" dirty="0">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(παροχή μικρών μορίων στο ωοκύτταρο) και</a:t>
            </a:r>
            <a:r>
              <a:rPr lang="el-GR" sz="2000" dirty="0">
                <a:latin typeface="Calibri" panose="020F0502020204030204" pitchFamily="34" charset="0"/>
                <a:cs typeface="Calibri" panose="020F0502020204030204" pitchFamily="34" charset="0"/>
              </a:rPr>
              <a:t> </a:t>
            </a:r>
            <a:r>
              <a:rPr lang="el-GR" sz="2000" dirty="0">
                <a:solidFill>
                  <a:srgbClr val="FFFF00"/>
                </a:solidFill>
                <a:latin typeface="Calibri" panose="020F0502020204030204" pitchFamily="34" charset="0"/>
                <a:cs typeface="Calibri" panose="020F0502020204030204" pitchFamily="34" charset="0"/>
              </a:rPr>
              <a:t>ορμονικό ρόλο </a:t>
            </a:r>
            <a:r>
              <a:rPr lang="el-GR" sz="2000" dirty="0">
                <a:solidFill>
                  <a:schemeClr val="tx1"/>
                </a:solidFill>
                <a:latin typeface="Calibri" panose="020F0502020204030204" pitchFamily="34" charset="0"/>
                <a:cs typeface="Calibri" panose="020F0502020204030204" pitchFamily="34" charset="0"/>
              </a:rPr>
              <a:t>(οιστρογόνα, προγεστερόνη)</a:t>
            </a:r>
          </a:p>
          <a:p>
            <a:pPr algn="just"/>
            <a:endParaRPr lang="el-GR" sz="2000" dirty="0">
              <a:latin typeface="Calibri" panose="020F0502020204030204" pitchFamily="34" charset="0"/>
              <a:cs typeface="Calibri" panose="020F0502020204030204" pitchFamily="34" charset="0"/>
            </a:endParaRPr>
          </a:p>
          <a:p>
            <a:pPr algn="just"/>
            <a:r>
              <a:rPr lang="el-GR" sz="2000" dirty="0">
                <a:solidFill>
                  <a:schemeClr val="tx1"/>
                </a:solidFill>
                <a:latin typeface="Calibri" panose="020F0502020204030204" pitchFamily="34" charset="0"/>
                <a:cs typeface="Calibri" panose="020F0502020204030204" pitchFamily="34" charset="0"/>
              </a:rPr>
              <a:t>Στην ωοθήκη υπάρχουν ωοθυλάκια διαφόρων σταδίων, δηλαδή</a:t>
            </a:r>
            <a:r>
              <a:rPr lang="en-US" sz="2000" dirty="0">
                <a:solidFill>
                  <a:schemeClr val="tx1"/>
                </a:solidFill>
                <a:latin typeface="Calibri" panose="020F0502020204030204" pitchFamily="34" charset="0"/>
                <a:cs typeface="Calibri" panose="020F0502020204030204" pitchFamily="34" charset="0"/>
              </a:rPr>
              <a:t>:</a:t>
            </a:r>
            <a:r>
              <a:rPr lang="el-GR" sz="2000" dirty="0">
                <a:solidFill>
                  <a:schemeClr val="tx1"/>
                </a:solidFill>
                <a:latin typeface="Calibri" panose="020F0502020204030204" pitchFamily="34" charset="0"/>
                <a:cs typeface="Calibri" panose="020F0502020204030204" pitchFamily="34" charset="0"/>
              </a:rPr>
              <a:t> </a:t>
            </a:r>
            <a:r>
              <a:rPr lang="el-GR" sz="2000" dirty="0">
                <a:solidFill>
                  <a:srgbClr val="FFFF00"/>
                </a:solidFill>
                <a:latin typeface="Calibri" panose="020F0502020204030204" pitchFamily="34" charset="0"/>
                <a:cs typeface="Calibri" panose="020F0502020204030204" pitchFamily="34" charset="0"/>
              </a:rPr>
              <a:t>πρωτογενή, δευτερογενή (αναπτυσσόμενα), ώριμα ωοθυλάκια (άντρου), ωχρά σωμάτια, λευκά σωμάτια, </a:t>
            </a:r>
            <a:r>
              <a:rPr lang="el-GR" sz="2000" dirty="0" err="1">
                <a:solidFill>
                  <a:srgbClr val="FFFF00"/>
                </a:solidFill>
                <a:latin typeface="Calibri" panose="020F0502020204030204" pitchFamily="34" charset="0"/>
                <a:cs typeface="Calibri" panose="020F0502020204030204" pitchFamily="34" charset="0"/>
              </a:rPr>
              <a:t>ατρητικά</a:t>
            </a:r>
            <a:r>
              <a:rPr lang="el-GR" sz="2000" dirty="0">
                <a:solidFill>
                  <a:srgbClr val="FFFF00"/>
                </a:solidFill>
                <a:latin typeface="Calibri" panose="020F0502020204030204" pitchFamily="34" charset="0"/>
                <a:cs typeface="Calibri" panose="020F0502020204030204" pitchFamily="34" charset="0"/>
              </a:rPr>
              <a:t> ωοθυλάκια </a:t>
            </a:r>
          </a:p>
          <a:p>
            <a:endParaRPr lang="el-GR" dirty="0"/>
          </a:p>
        </p:txBody>
      </p:sp>
      <p:pic>
        <p:nvPicPr>
          <p:cNvPr id="5" name="Picture 2">
            <a:extLst>
              <a:ext uri="{FF2B5EF4-FFF2-40B4-BE49-F238E27FC236}">
                <a16:creationId xmlns:a16="http://schemas.microsoft.com/office/drawing/2014/main" id="{0A2873EA-2612-49FB-BFFA-4F3D0ACB6BA7}"/>
              </a:ext>
            </a:extLst>
          </p:cNvPr>
          <p:cNvPicPr>
            <a:picLocks noGrp="1" noChangeAspect="1" noChangeArrowheads="1"/>
          </p:cNvPicPr>
          <p:nvPr>
            <p:ph idx="1"/>
          </p:nvPr>
        </p:nvPicPr>
        <p:blipFill>
          <a:blip r:embed="rId2" cstate="print"/>
          <a:srcRect/>
          <a:stretch>
            <a:fillRect/>
          </a:stretch>
        </p:blipFill>
        <p:spPr bwMode="auto">
          <a:xfrm>
            <a:off x="6309677" y="1857082"/>
            <a:ext cx="5596379" cy="4063762"/>
          </a:xfrm>
          <a:prstGeom prst="rect">
            <a:avLst/>
          </a:prstGeom>
          <a:noFill/>
          <a:ln w="9525">
            <a:noFill/>
            <a:miter lim="800000"/>
            <a:headEnd/>
            <a:tailEnd/>
          </a:ln>
          <a:effectLst/>
        </p:spPr>
      </p:pic>
    </p:spTree>
    <p:extLst>
      <p:ext uri="{BB962C8B-B14F-4D97-AF65-F5344CB8AC3E}">
        <p14:creationId xmlns:p14="http://schemas.microsoft.com/office/powerpoint/2010/main" val="384143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a:extLst>
              <a:ext uri="{FF2B5EF4-FFF2-40B4-BE49-F238E27FC236}">
                <a16:creationId xmlns:a16="http://schemas.microsoft.com/office/drawing/2014/main" id="{9E3A3C2C-3F07-461F-97E9-A47BCF0C0B09}"/>
              </a:ext>
            </a:extLst>
          </p:cNvPr>
          <p:cNvSpPr>
            <a:spLocks noGrp="1" noRot="1" noChangeArrowheads="1"/>
          </p:cNvSpPr>
          <p:nvPr>
            <p:ph type="title"/>
          </p:nvPr>
        </p:nvSpPr>
        <p:spPr>
          <a:xfrm>
            <a:off x="411556" y="42422"/>
            <a:ext cx="11358239" cy="1143000"/>
          </a:xfrm>
        </p:spPr>
        <p:txBody>
          <a:bodyPr>
            <a:normAutofit fontScale="90000"/>
          </a:bodyPr>
          <a:lstStyle/>
          <a:p>
            <a:pPr eaLnBrk="1" hangingPunct="1">
              <a:defRPr/>
            </a:pPr>
            <a:r>
              <a:rPr lang="el-GR" b="1" dirty="0">
                <a:solidFill>
                  <a:srgbClr val="FFFF00"/>
                </a:solidFill>
                <a:latin typeface="Calibri" panose="020F0502020204030204" pitchFamily="34" charset="0"/>
                <a:cs typeface="Calibri" panose="020F0502020204030204" pitchFamily="34" charset="0"/>
              </a:rPr>
              <a:t>ΑΝΑΠΤΥΞΗ ΩΑΡΙΟΥ </a:t>
            </a:r>
            <a:br>
              <a:rPr lang="el-GR" b="1" dirty="0">
                <a:solidFill>
                  <a:srgbClr val="FFFF00"/>
                </a:solidFill>
                <a:latin typeface="Calibri" panose="020F0502020204030204" pitchFamily="34" charset="0"/>
                <a:cs typeface="Calibri" panose="020F0502020204030204" pitchFamily="34" charset="0"/>
              </a:rPr>
            </a:br>
            <a:r>
              <a:rPr lang="el-GR" b="1" dirty="0">
                <a:solidFill>
                  <a:srgbClr val="FFFF00"/>
                </a:solidFill>
                <a:latin typeface="Calibri" panose="020F0502020204030204" pitchFamily="34" charset="0"/>
                <a:cs typeface="Calibri" panose="020F0502020204030204" pitchFamily="34" charset="0"/>
              </a:rPr>
              <a:t>ΜΕΤΑΒΟΛΙΚΕΣ &amp; ΜΟΡΦΟΛΟΓΙΚΕΣ ΑΛΛΑΓΕΣ</a:t>
            </a:r>
          </a:p>
        </p:txBody>
      </p:sp>
      <p:sp>
        <p:nvSpPr>
          <p:cNvPr id="727043" name="Rectangle 3">
            <a:extLst>
              <a:ext uri="{FF2B5EF4-FFF2-40B4-BE49-F238E27FC236}">
                <a16:creationId xmlns:a16="http://schemas.microsoft.com/office/drawing/2014/main" id="{5449B15B-40EA-4C61-B3EB-27B6E6F6C60F}"/>
              </a:ext>
            </a:extLst>
          </p:cNvPr>
          <p:cNvSpPr>
            <a:spLocks noGrp="1" noChangeArrowheads="1"/>
          </p:cNvSpPr>
          <p:nvPr>
            <p:ph idx="1"/>
          </p:nvPr>
        </p:nvSpPr>
        <p:spPr>
          <a:xfrm>
            <a:off x="919119" y="1262683"/>
            <a:ext cx="10353762" cy="5426351"/>
          </a:xfrm>
        </p:spPr>
        <p:txBody>
          <a:bodyPr>
            <a:normAutofit fontScale="92500" lnSpcReduction="20000"/>
          </a:bodyPr>
          <a:lstStyle/>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Αλλαγή σχήματος μιτοχονδρίων (επιμήκη-</a:t>
            </a:r>
            <a:r>
              <a:rPr lang="en-US" sz="2400" dirty="0">
                <a:solidFill>
                  <a:schemeClr val="tx1"/>
                </a:solidFill>
                <a:latin typeface="Calibri" panose="020F0502020204030204" pitchFamily="34" charset="0"/>
                <a:cs typeface="Calibri" panose="020F0502020204030204" pitchFamily="34" charset="0"/>
              </a:rPr>
              <a:t>oval)</a:t>
            </a:r>
            <a:endParaRPr lang="el-GR" sz="2400" dirty="0">
              <a:solidFill>
                <a:schemeClr val="tx1"/>
              </a:solidFill>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Αλλαγή σχήματος συστήματος </a:t>
            </a:r>
            <a:r>
              <a:rPr lang="en-US" sz="2400" dirty="0">
                <a:solidFill>
                  <a:schemeClr val="tx1"/>
                </a:solidFill>
                <a:latin typeface="Calibri" panose="020F0502020204030204" pitchFamily="34" charset="0"/>
                <a:cs typeface="Calibri" panose="020F0502020204030204" pitchFamily="34" charset="0"/>
              </a:rPr>
              <a:t>GOLGI</a:t>
            </a: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Αύξηση αριθμού </a:t>
            </a:r>
            <a:r>
              <a:rPr lang="el-GR" sz="2400" dirty="0" err="1">
                <a:solidFill>
                  <a:schemeClr val="tx1"/>
                </a:solidFill>
                <a:latin typeface="Calibri" panose="020F0502020204030204" pitchFamily="34" charset="0"/>
                <a:cs typeface="Calibri" panose="020F0502020204030204" pitchFamily="34" charset="0"/>
              </a:rPr>
              <a:t>ριβοσωμάτων</a:t>
            </a:r>
            <a:endParaRPr lang="el-GR" sz="2400" dirty="0">
              <a:solidFill>
                <a:schemeClr val="tx1"/>
              </a:solidFill>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Μείωση σύνθεσης </a:t>
            </a:r>
            <a:r>
              <a:rPr lang="en-US" sz="2400" dirty="0">
                <a:solidFill>
                  <a:schemeClr val="tx1"/>
                </a:solidFill>
                <a:latin typeface="Calibri" panose="020F0502020204030204" pitchFamily="34" charset="0"/>
                <a:cs typeface="Calibri" panose="020F0502020204030204" pitchFamily="34" charset="0"/>
              </a:rPr>
              <a:t>rRNA</a:t>
            </a: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Έκκριση </a:t>
            </a:r>
            <a:r>
              <a:rPr lang="el-GR" sz="2400" dirty="0" err="1">
                <a:solidFill>
                  <a:schemeClr val="tx1"/>
                </a:solidFill>
                <a:latin typeface="Calibri" panose="020F0502020204030204" pitchFamily="34" charset="0"/>
                <a:cs typeface="Calibri" panose="020F0502020204030204" pitchFamily="34" charset="0"/>
              </a:rPr>
              <a:t>υαλουρονικού</a:t>
            </a:r>
            <a:r>
              <a:rPr lang="el-GR" sz="2400" dirty="0">
                <a:solidFill>
                  <a:schemeClr val="tx1"/>
                </a:solidFill>
                <a:latin typeface="Calibri" panose="020F0502020204030204" pitchFamily="34" charset="0"/>
                <a:cs typeface="Calibri" panose="020F0502020204030204" pitchFamily="34" charset="0"/>
              </a:rPr>
              <a:t> οξέος από τα κοκκώδη κύτταρα (</a:t>
            </a:r>
            <a:r>
              <a:rPr lang="en-US" sz="2400" dirty="0">
                <a:solidFill>
                  <a:schemeClr val="tx1"/>
                </a:solidFill>
                <a:latin typeface="Calibri" panose="020F0502020204030204" pitchFamily="34" charset="0"/>
                <a:cs typeface="Calibri" panose="020F0502020204030204" pitchFamily="34" charset="0"/>
              </a:rPr>
              <a:t>FSH, LH)</a:t>
            </a: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Έναρξη μείωσης</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mI</a:t>
            </a:r>
            <a:r>
              <a:rPr lang="en-US" sz="2400" dirty="0">
                <a:solidFill>
                  <a:schemeClr val="tx1"/>
                </a:solidFill>
                <a:latin typeface="Calibri" panose="020F0502020204030204" pitchFamily="34" charset="0"/>
                <a:cs typeface="Calibri" panose="020F0502020204030204" pitchFamily="34" charset="0"/>
              </a:rPr>
              <a:t> → </a:t>
            </a:r>
            <a:r>
              <a:rPr lang="en-US" sz="2400" dirty="0" err="1">
                <a:solidFill>
                  <a:schemeClr val="tx1"/>
                </a:solidFill>
                <a:latin typeface="Calibri" panose="020F0502020204030204" pitchFamily="34" charset="0"/>
                <a:cs typeface="Calibri" panose="020F0502020204030204" pitchFamily="34" charset="0"/>
              </a:rPr>
              <a:t>mII</a:t>
            </a:r>
            <a:r>
              <a:rPr lang="en-US" sz="2400" dirty="0">
                <a:solidFill>
                  <a:schemeClr val="tx1"/>
                </a:solidFill>
                <a:latin typeface="Calibri" panose="020F0502020204030204" pitchFamily="34" charset="0"/>
                <a:cs typeface="Calibri" panose="020F0502020204030204" pitchFamily="34" charset="0"/>
              </a:rPr>
              <a:t>,</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1</a:t>
            </a:r>
            <a:r>
              <a:rPr lang="el-GR" sz="2400" baseline="30000" dirty="0">
                <a:solidFill>
                  <a:schemeClr val="tx1"/>
                </a:solidFill>
                <a:latin typeface="Calibri" panose="020F0502020204030204" pitchFamily="34" charset="0"/>
                <a:cs typeface="Calibri" panose="020F0502020204030204" pitchFamily="34" charset="0"/>
              </a:rPr>
              <a:t>ο</a:t>
            </a:r>
            <a:r>
              <a:rPr lang="el-GR" sz="2400" dirty="0">
                <a:solidFill>
                  <a:schemeClr val="tx1"/>
                </a:solidFill>
                <a:latin typeface="Calibri" panose="020F0502020204030204" pitchFamily="34" charset="0"/>
                <a:cs typeface="Calibri" panose="020F0502020204030204" pitchFamily="34" charset="0"/>
              </a:rPr>
              <a:t> πολικό σωμάτιο</a:t>
            </a:r>
          </a:p>
          <a:p>
            <a:pPr marL="577850" indent="-577850">
              <a:buFont typeface="Wingdings" panose="05000000000000000000" pitchFamily="2" charset="2"/>
              <a:buAutoNum type="arabicPeriod" startAt="7"/>
              <a:defRPr/>
            </a:pPr>
            <a:r>
              <a:rPr lang="el-GR" sz="2400" dirty="0">
                <a:solidFill>
                  <a:schemeClr val="tx1"/>
                </a:solidFill>
                <a:latin typeface="Calibri" panose="020F0502020204030204" pitchFamily="34" charset="0"/>
                <a:cs typeface="Calibri" panose="020F0502020204030204" pitchFamily="34" charset="0"/>
              </a:rPr>
              <a:t> Δυσλειτουργία της κυτταρικής αναπνοής:		</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ποσοστού γονιμοποίησης</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βλαβών μειωτικής ατράκτου</a:t>
            </a:r>
          </a:p>
          <a:p>
            <a:pPr marL="952500" lvl="1" indent="-495300">
              <a:defRPr/>
            </a:pPr>
            <a:r>
              <a:rPr lang="el-GR" sz="2400" dirty="0" err="1">
                <a:solidFill>
                  <a:schemeClr val="tx1"/>
                </a:solidFill>
                <a:latin typeface="Calibri" panose="020F0502020204030204" pitchFamily="34" charset="0"/>
                <a:cs typeface="Calibri" panose="020F0502020204030204" pitchFamily="34" charset="0"/>
              </a:rPr>
              <a:t>χρωμοσωμικές</a:t>
            </a:r>
            <a:r>
              <a:rPr lang="el-GR" sz="2400" dirty="0">
                <a:solidFill>
                  <a:schemeClr val="tx1"/>
                </a:solidFill>
                <a:latin typeface="Calibri" panose="020F0502020204030204" pitchFamily="34" charset="0"/>
                <a:cs typeface="Calibri" panose="020F0502020204030204" pitchFamily="34" charset="0"/>
              </a:rPr>
              <a:t> ανωμαλίες</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αποδιοργάνωση κυτταροπλάσματος </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κυτταρικού </a:t>
            </a:r>
            <a:r>
              <a:rPr lang="en-US" sz="2400" dirty="0">
                <a:solidFill>
                  <a:schemeClr val="tx1"/>
                </a:solidFill>
                <a:latin typeface="Calibri" panose="020F0502020204030204" pitchFamily="34" charset="0"/>
                <a:cs typeface="Calibri" panose="020F0502020204030204" pitchFamily="34" charset="0"/>
              </a:rPr>
              <a:t>pH</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ATP </a:t>
            </a:r>
            <a:r>
              <a:rPr lang="el-GR" sz="2400" dirty="0">
                <a:solidFill>
                  <a:schemeClr val="tx1"/>
                </a:solidFill>
                <a:latin typeface="Calibri" panose="020F0502020204030204" pitchFamily="34" charset="0"/>
                <a:cs typeface="Calibri" panose="020F0502020204030204" pitchFamily="34" charset="0"/>
              </a:rPr>
              <a:t>σε </a:t>
            </a:r>
            <a:r>
              <a:rPr lang="en-US" sz="2400" dirty="0" err="1">
                <a:solidFill>
                  <a:schemeClr val="tx1"/>
                </a:solidFill>
                <a:latin typeface="Calibri" panose="020F0502020204030204" pitchFamily="34" charset="0"/>
                <a:cs typeface="Calibri" panose="020F0502020204030204" pitchFamily="34" charset="0"/>
              </a:rPr>
              <a:t>mII</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ωάρια</a:t>
            </a:r>
          </a:p>
          <a:p>
            <a:pPr marL="609600" indent="-609600">
              <a:buFont typeface="Wingdings" panose="05000000000000000000" pitchFamily="2" charset="2"/>
              <a:buAutoNum type="arabicPeriod"/>
              <a:defRPr/>
            </a:pPr>
            <a:endParaRPr lang="el-GR" dirty="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281958-09BA-459F-BD68-852C11D9305F}"/>
              </a:ext>
            </a:extLst>
          </p:cNvPr>
          <p:cNvSpPr>
            <a:spLocks noGrp="1"/>
          </p:cNvSpPr>
          <p:nvPr>
            <p:ph type="title"/>
          </p:nvPr>
        </p:nvSpPr>
        <p:spPr>
          <a:xfrm>
            <a:off x="3417712" y="173239"/>
            <a:ext cx="5356575" cy="545259"/>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ΣΠΕΡΜΑΤΙΚΟ ΣΩΛΗΝΑΡΙΟ</a:t>
            </a:r>
          </a:p>
        </p:txBody>
      </p:sp>
      <p:sp>
        <p:nvSpPr>
          <p:cNvPr id="4" name="Θέση κειμένου 3">
            <a:extLst>
              <a:ext uri="{FF2B5EF4-FFF2-40B4-BE49-F238E27FC236}">
                <a16:creationId xmlns:a16="http://schemas.microsoft.com/office/drawing/2014/main" id="{5EE949D0-6437-48CC-A385-1DE415B27A6A}"/>
              </a:ext>
            </a:extLst>
          </p:cNvPr>
          <p:cNvSpPr>
            <a:spLocks noGrp="1"/>
          </p:cNvSpPr>
          <p:nvPr>
            <p:ph type="body" sz="half" idx="2"/>
          </p:nvPr>
        </p:nvSpPr>
        <p:spPr>
          <a:xfrm>
            <a:off x="116055" y="789464"/>
            <a:ext cx="7727369" cy="5895297"/>
          </a:xfrm>
        </p:spPr>
        <p:txBody>
          <a:bodyPr>
            <a:normAutofit fontScale="77500" lnSpcReduction="20000"/>
          </a:bodyPr>
          <a:lstStyle/>
          <a:p>
            <a:pPr algn="l"/>
            <a:r>
              <a:rPr lang="el-GR" sz="2200" dirty="0">
                <a:solidFill>
                  <a:schemeClr val="tx1"/>
                </a:solidFill>
                <a:latin typeface="Calibri" panose="020F0502020204030204" pitchFamily="34" charset="0"/>
                <a:cs typeface="Calibri" panose="020F0502020204030204" pitchFamily="34" charset="0"/>
              </a:rPr>
              <a:t>Το επιθήλιό του αποτελείται από 2 τύπους κυττάρων</a:t>
            </a:r>
            <a:r>
              <a:rPr lang="en-US" sz="2200" dirty="0">
                <a:solidFill>
                  <a:schemeClr val="tx1"/>
                </a:solidFill>
                <a:latin typeface="Calibri" panose="020F0502020204030204" pitchFamily="34" charset="0"/>
                <a:cs typeface="Calibri" panose="020F0502020204030204" pitchFamily="34" charset="0"/>
              </a:rPr>
              <a:t>:</a:t>
            </a:r>
            <a:endParaRPr lang="el-GR" sz="22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l-GR" sz="2200" b="1" dirty="0">
                <a:solidFill>
                  <a:srgbClr val="FFFF00"/>
                </a:solidFill>
                <a:latin typeface="Calibri" panose="020F0502020204030204" pitchFamily="34" charset="0"/>
                <a:cs typeface="Calibri" panose="020F0502020204030204" pitchFamily="34" charset="0"/>
              </a:rPr>
              <a:t>Κύτταρα σπερματικής σειράς  </a:t>
            </a:r>
            <a:r>
              <a:rPr lang="el-GR" sz="2200" dirty="0">
                <a:solidFill>
                  <a:schemeClr val="tx1"/>
                </a:solidFill>
                <a:latin typeface="Calibri" panose="020F0502020204030204" pitchFamily="34" charset="0"/>
                <a:cs typeface="Calibri" panose="020F0502020204030204" pitchFamily="34" charset="0"/>
              </a:rPr>
              <a:t>(σε 4-8 σειρές, μεταξύ</a:t>
            </a:r>
          </a:p>
          <a:p>
            <a:pPr algn="l"/>
            <a:r>
              <a:rPr lang="el-GR" sz="2200" dirty="0">
                <a:solidFill>
                  <a:schemeClr val="tx1"/>
                </a:solidFill>
                <a:latin typeface="Calibri" panose="020F0502020204030204" pitchFamily="34" charset="0"/>
                <a:cs typeface="Calibri" panose="020F0502020204030204" pitchFamily="34" charset="0"/>
              </a:rPr>
              <a:t>       εξωτερικής μεμβράνης και αυλού σπερματικού </a:t>
            </a:r>
            <a:r>
              <a:rPr lang="el-GR" sz="2200" dirty="0" err="1">
                <a:solidFill>
                  <a:schemeClr val="tx1"/>
                </a:solidFill>
                <a:latin typeface="Calibri" panose="020F0502020204030204" pitchFamily="34" charset="0"/>
                <a:cs typeface="Calibri" panose="020F0502020204030204" pitchFamily="34" charset="0"/>
              </a:rPr>
              <a:t>σωληναρίου</a:t>
            </a:r>
            <a:r>
              <a:rPr lang="el-GR" sz="2200" dirty="0">
                <a:solidFill>
                  <a:schemeClr val="tx1"/>
                </a:solidFill>
                <a:latin typeface="Calibri" panose="020F0502020204030204" pitchFamily="34" charset="0"/>
                <a:cs typeface="Calibri" panose="020F0502020204030204" pitchFamily="34" charset="0"/>
              </a:rPr>
              <a:t>)</a:t>
            </a:r>
          </a:p>
          <a:p>
            <a:pPr algn="l"/>
            <a:endParaRPr lang="el-GR" sz="22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l-GR" sz="2200" b="1" dirty="0" err="1">
                <a:solidFill>
                  <a:srgbClr val="FFFF00"/>
                </a:solidFill>
                <a:latin typeface="Calibri" panose="020F0502020204030204" pitchFamily="34" charset="0"/>
                <a:cs typeface="Calibri" panose="020F0502020204030204" pitchFamily="34" charset="0"/>
              </a:rPr>
              <a:t>Συνοδά</a:t>
            </a:r>
            <a:r>
              <a:rPr lang="el-GR" sz="2200" b="1" dirty="0">
                <a:solidFill>
                  <a:srgbClr val="FFFF00"/>
                </a:solidFill>
                <a:latin typeface="Calibri" panose="020F0502020204030204" pitchFamily="34" charset="0"/>
                <a:cs typeface="Calibri" panose="020F0502020204030204" pitchFamily="34" charset="0"/>
              </a:rPr>
              <a:t> κύτταρα:</a:t>
            </a:r>
          </a:p>
          <a:p>
            <a:pPr algn="l"/>
            <a:r>
              <a:rPr lang="el-GR" sz="2200" b="1" dirty="0">
                <a:solidFill>
                  <a:srgbClr val="FFFF00"/>
                </a:solidFill>
                <a:latin typeface="Calibri" panose="020F0502020204030204" pitchFamily="34" charset="0"/>
                <a:cs typeface="Calibri" panose="020F0502020204030204" pitchFamily="34" charset="0"/>
              </a:rPr>
              <a:t>       1. Κύτταρα </a:t>
            </a:r>
            <a:r>
              <a:rPr lang="en-US" sz="2200" b="1" dirty="0">
                <a:solidFill>
                  <a:srgbClr val="FFFF00"/>
                </a:solidFill>
                <a:latin typeface="Calibri" panose="020F0502020204030204" pitchFamily="34" charset="0"/>
                <a:cs typeface="Calibri" panose="020F0502020204030204" pitchFamily="34" charset="0"/>
              </a:rPr>
              <a:t>Sertoli</a:t>
            </a:r>
            <a:r>
              <a:rPr lang="en-US" sz="2200" dirty="0">
                <a:solidFill>
                  <a:srgbClr val="FFFF00"/>
                </a:solidFill>
                <a:latin typeface="Calibri" panose="020F0502020204030204" pitchFamily="34" charset="0"/>
                <a:cs typeface="Calibri" panose="020F0502020204030204" pitchFamily="34" charset="0"/>
              </a:rPr>
              <a:t>:</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πυραμιδοειδές σχήμα, μεταξύ βασικής μεμβράνης</a:t>
            </a:r>
          </a:p>
          <a:p>
            <a:pPr algn="l"/>
            <a:r>
              <a:rPr lang="el-GR" sz="2200" dirty="0">
                <a:solidFill>
                  <a:schemeClr val="tx1"/>
                </a:solidFill>
                <a:latin typeface="Calibri" panose="020F0502020204030204" pitchFamily="34" charset="0"/>
                <a:cs typeface="Calibri" panose="020F0502020204030204" pitchFamily="34" charset="0"/>
              </a:rPr>
              <a:t>      και  σπερματικού </a:t>
            </a:r>
            <a:r>
              <a:rPr lang="el-GR" sz="2200" dirty="0" err="1">
                <a:solidFill>
                  <a:schemeClr val="tx1"/>
                </a:solidFill>
                <a:latin typeface="Calibri" panose="020F0502020204030204" pitchFamily="34" charset="0"/>
                <a:cs typeface="Calibri" panose="020F0502020204030204" pitchFamily="34" charset="0"/>
              </a:rPr>
              <a:t>σωληναρίου</a:t>
            </a:r>
            <a:endParaRPr lang="el-GR" sz="2200" dirty="0">
              <a:solidFill>
                <a:schemeClr val="tx1"/>
              </a:solidFill>
              <a:latin typeface="Calibri" panose="020F0502020204030204" pitchFamily="34" charset="0"/>
              <a:cs typeface="Calibri" panose="020F0502020204030204" pitchFamily="34" charset="0"/>
            </a:endParaRPr>
          </a:p>
          <a:p>
            <a:pPr algn="l"/>
            <a:r>
              <a:rPr lang="el-GR" sz="2200" b="1" dirty="0">
                <a:solidFill>
                  <a:schemeClr val="tx1"/>
                </a:solidFill>
                <a:latin typeface="Calibri" panose="020F0502020204030204" pitchFamily="34" charset="0"/>
                <a:cs typeface="Calibri" panose="020F0502020204030204" pitchFamily="34" charset="0"/>
              </a:rPr>
              <a:t>      </a:t>
            </a:r>
            <a:r>
              <a:rPr lang="el-GR" sz="2200" b="1" u="sng" dirty="0">
                <a:solidFill>
                  <a:schemeClr val="tx1"/>
                </a:solidFill>
                <a:latin typeface="Calibri" panose="020F0502020204030204" pitchFamily="34" charset="0"/>
                <a:cs typeface="Calibri" panose="020F0502020204030204" pitchFamily="34" charset="0"/>
              </a:rPr>
              <a:t>Ρόλος</a:t>
            </a:r>
            <a:r>
              <a:rPr lang="en-US" sz="2200" b="1" u="sng" dirty="0">
                <a:solidFill>
                  <a:schemeClr val="tx1"/>
                </a:solidFill>
                <a:latin typeface="Calibri" panose="020F0502020204030204" pitchFamily="34" charset="0"/>
                <a:cs typeface="Calibri" panose="020F0502020204030204" pitchFamily="34" charset="0"/>
              </a:rPr>
              <a:t>:</a:t>
            </a:r>
            <a:r>
              <a:rPr lang="en-US" sz="2200" b="1" dirty="0">
                <a:solidFill>
                  <a:schemeClr val="tx1"/>
                </a:solidFill>
                <a:latin typeface="Calibri" panose="020F0502020204030204" pitchFamily="34" charset="0"/>
                <a:cs typeface="Calibri" panose="020F0502020204030204" pitchFamily="34" charset="0"/>
              </a:rPr>
              <a:t> </a:t>
            </a:r>
            <a:endParaRPr lang="el-GR" sz="2200" b="1" dirty="0">
              <a:solidFill>
                <a:schemeClr val="tx1"/>
              </a:solidFill>
              <a:latin typeface="Calibri" panose="020F0502020204030204" pitchFamily="34" charset="0"/>
              <a:cs typeface="Calibri" panose="020F0502020204030204" pitchFamily="34" charset="0"/>
            </a:endParaRPr>
          </a:p>
          <a:p>
            <a:pPr algn="l"/>
            <a:r>
              <a:rPr lang="el-GR" sz="2200" b="1" dirty="0">
                <a:solidFill>
                  <a:schemeClr val="tx1"/>
                </a:solidFill>
                <a:latin typeface="Calibri" panose="020F0502020204030204" pitchFamily="34" charset="0"/>
                <a:cs typeface="Calibri" panose="020F0502020204030204" pitchFamily="34" charset="0"/>
              </a:rPr>
              <a:t>      - </a:t>
            </a:r>
            <a:r>
              <a:rPr lang="el-GR" sz="2200" b="1" u="sng" dirty="0">
                <a:solidFill>
                  <a:schemeClr val="tx1"/>
                </a:solidFill>
                <a:latin typeface="Calibri" panose="020F0502020204030204" pitchFamily="34" charset="0"/>
                <a:cs typeface="Calibri" panose="020F0502020204030204" pitchFamily="34" charset="0"/>
              </a:rPr>
              <a:t>τροφικός </a:t>
            </a:r>
            <a:r>
              <a:rPr lang="el-GR" sz="2200" dirty="0">
                <a:solidFill>
                  <a:schemeClr val="tx1"/>
                </a:solidFill>
                <a:latin typeface="Calibri" panose="020F0502020204030204" pitchFamily="34" charset="0"/>
                <a:cs typeface="Calibri" panose="020F0502020204030204" pitchFamily="34" charset="0"/>
              </a:rPr>
              <a:t>(</a:t>
            </a:r>
            <a:r>
              <a:rPr lang="el-GR" sz="2200" dirty="0">
                <a:solidFill>
                  <a:schemeClr val="tx1"/>
                </a:solidFill>
                <a:latin typeface="Calibri" panose="020F0502020204030204" pitchFamily="34" charset="0"/>
                <a:cs typeface="Calibri" panose="020F0502020204030204" pitchFamily="34" charset="0"/>
                <a:sym typeface="Wingdings" pitchFamily="2" charset="2"/>
              </a:rPr>
              <a:t>μεταφορά υλικών στα σπερματοζωάρια)</a:t>
            </a:r>
          </a:p>
          <a:p>
            <a:pPr algn="l"/>
            <a:r>
              <a:rPr lang="el-GR" sz="2200" b="1" dirty="0">
                <a:solidFill>
                  <a:schemeClr val="tx1"/>
                </a:solidFill>
                <a:latin typeface="Calibri" panose="020F0502020204030204" pitchFamily="34" charset="0"/>
                <a:cs typeface="Calibri" panose="020F0502020204030204" pitchFamily="34" charset="0"/>
                <a:sym typeface="Wingdings" pitchFamily="2" charset="2"/>
              </a:rPr>
              <a:t>      - </a:t>
            </a:r>
            <a:r>
              <a:rPr lang="el-GR" sz="2200" b="1" u="sng" dirty="0">
                <a:solidFill>
                  <a:schemeClr val="tx1"/>
                </a:solidFill>
                <a:latin typeface="Calibri" panose="020F0502020204030204" pitchFamily="34" charset="0"/>
                <a:cs typeface="Calibri" panose="020F0502020204030204" pitchFamily="34" charset="0"/>
                <a:sym typeface="Wingdings" pitchFamily="2" charset="2"/>
              </a:rPr>
              <a:t>φαγοκυτταρικός</a:t>
            </a:r>
            <a:r>
              <a:rPr lang="el-GR" sz="2200" dirty="0">
                <a:solidFill>
                  <a:schemeClr val="tx1"/>
                </a:solidFill>
                <a:latin typeface="Calibri" panose="020F0502020204030204" pitchFamily="34" charset="0"/>
                <a:cs typeface="Calibri" panose="020F0502020204030204" pitchFamily="34" charset="0"/>
                <a:sym typeface="Wingdings" pitchFamily="2" charset="2"/>
              </a:rPr>
              <a:t> (φαγοκυττάρωση κυτταροπλάσματος κατά την</a:t>
            </a:r>
          </a:p>
          <a:p>
            <a:pPr algn="l"/>
            <a:r>
              <a:rPr lang="el-GR" sz="2200" dirty="0">
                <a:solidFill>
                  <a:schemeClr val="tx1"/>
                </a:solidFill>
                <a:latin typeface="Calibri" panose="020F0502020204030204" pitchFamily="34" charset="0"/>
                <a:cs typeface="Calibri" panose="020F0502020204030204" pitchFamily="34" charset="0"/>
                <a:sym typeface="Wingdings" pitchFamily="2" charset="2"/>
              </a:rPr>
              <a:t>        </a:t>
            </a:r>
            <a:r>
              <a:rPr lang="el-GR" sz="2200" dirty="0" err="1">
                <a:solidFill>
                  <a:schemeClr val="tx1"/>
                </a:solidFill>
                <a:latin typeface="Calibri" panose="020F0502020204030204" pitchFamily="34" charset="0"/>
                <a:cs typeface="Calibri" panose="020F0502020204030204" pitchFamily="34" charset="0"/>
                <a:sym typeface="Wingdings" pitchFamily="2" charset="2"/>
              </a:rPr>
              <a:t>σπερμιογένεση</a:t>
            </a:r>
            <a:r>
              <a:rPr lang="el-GR" sz="2200" dirty="0">
                <a:solidFill>
                  <a:schemeClr val="tx1"/>
                </a:solidFill>
                <a:latin typeface="Calibri" panose="020F0502020204030204" pitchFamily="34" charset="0"/>
                <a:cs typeface="Calibri" panose="020F0502020204030204" pitchFamily="34" charset="0"/>
                <a:sym typeface="Wingdings" pitchFamily="2" charset="2"/>
              </a:rPr>
              <a:t>)</a:t>
            </a:r>
          </a:p>
          <a:p>
            <a:pPr algn="l"/>
            <a:r>
              <a:rPr lang="el-GR" sz="2200" b="1" dirty="0">
                <a:solidFill>
                  <a:schemeClr val="tx1"/>
                </a:solidFill>
                <a:latin typeface="Calibri" panose="020F0502020204030204" pitchFamily="34" charset="0"/>
                <a:cs typeface="Calibri" panose="020F0502020204030204" pitchFamily="34" charset="0"/>
                <a:sym typeface="Wingdings" pitchFamily="2" charset="2"/>
              </a:rPr>
              <a:t>      - </a:t>
            </a:r>
            <a:r>
              <a:rPr lang="el-GR" sz="2200" b="1" u="sng" dirty="0">
                <a:solidFill>
                  <a:schemeClr val="tx1"/>
                </a:solidFill>
                <a:latin typeface="Calibri" panose="020F0502020204030204" pitchFamily="34" charset="0"/>
                <a:cs typeface="Calibri" panose="020F0502020204030204" pitchFamily="34" charset="0"/>
                <a:sym typeface="Wingdings" pitchFamily="2" charset="2"/>
              </a:rPr>
              <a:t>ορμονικός</a:t>
            </a:r>
            <a:r>
              <a:rPr lang="el-GR" sz="2200" dirty="0">
                <a:solidFill>
                  <a:schemeClr val="tx1"/>
                </a:solidFill>
                <a:latin typeface="Calibri" panose="020F0502020204030204" pitchFamily="34" charset="0"/>
                <a:cs typeface="Calibri" panose="020F0502020204030204" pitchFamily="34" charset="0"/>
                <a:sym typeface="Wingdings" pitchFamily="2" charset="2"/>
              </a:rPr>
              <a:t> (σύνθεση </a:t>
            </a:r>
            <a:r>
              <a:rPr lang="en-US" sz="2200" dirty="0">
                <a:solidFill>
                  <a:schemeClr val="tx1"/>
                </a:solidFill>
                <a:latin typeface="Calibri" panose="020F0502020204030204" pitchFamily="34" charset="0"/>
                <a:cs typeface="Calibri" panose="020F0502020204030204" pitchFamily="34" charset="0"/>
                <a:sym typeface="Wingdings" pitchFamily="2" charset="2"/>
              </a:rPr>
              <a:t>ABP</a:t>
            </a:r>
            <a:r>
              <a:rPr lang="el-GR" sz="2200" dirty="0">
                <a:solidFill>
                  <a:schemeClr val="tx1"/>
                </a:solidFill>
                <a:latin typeface="Calibri" panose="020F0502020204030204" pitchFamily="34" charset="0"/>
                <a:cs typeface="Calibri" panose="020F0502020204030204" pitchFamily="34" charset="0"/>
                <a:sym typeface="Wingdings" pitchFamily="2" charset="2"/>
              </a:rPr>
              <a:t>, </a:t>
            </a:r>
            <a:r>
              <a:rPr lang="en-US" sz="2200" dirty="0">
                <a:solidFill>
                  <a:schemeClr val="tx1"/>
                </a:solidFill>
                <a:latin typeface="Calibri" panose="020F0502020204030204" pitchFamily="34" charset="0"/>
                <a:cs typeface="Calibri" panose="020F0502020204030204" pitchFamily="34" charset="0"/>
                <a:sym typeface="Wingdings" pitchFamily="2" charset="2"/>
              </a:rPr>
              <a:t>Androgen Binding Protein)</a:t>
            </a:r>
            <a:endParaRPr lang="el-GR" sz="2200" dirty="0">
              <a:solidFill>
                <a:schemeClr val="tx1"/>
              </a:solidFill>
              <a:latin typeface="Calibri" panose="020F0502020204030204" pitchFamily="34" charset="0"/>
              <a:cs typeface="Calibri" panose="020F0502020204030204" pitchFamily="34" charset="0"/>
              <a:sym typeface="Wingdings" pitchFamily="2" charset="2"/>
            </a:endParaRPr>
          </a:p>
          <a:p>
            <a:pPr algn="l"/>
            <a:endParaRPr lang="el-GR" sz="2200" dirty="0">
              <a:solidFill>
                <a:schemeClr val="tx1"/>
              </a:solidFill>
              <a:latin typeface="Calibri" panose="020F0502020204030204" pitchFamily="34" charset="0"/>
              <a:cs typeface="Calibri" panose="020F0502020204030204" pitchFamily="34" charset="0"/>
              <a:sym typeface="Wingdings" pitchFamily="2" charset="2"/>
            </a:endParaRPr>
          </a:p>
          <a:p>
            <a:pPr algn="l"/>
            <a:r>
              <a:rPr lang="el-GR" sz="2200" b="1" dirty="0">
                <a:solidFill>
                  <a:srgbClr val="FFFF00"/>
                </a:solidFill>
                <a:latin typeface="Calibri" panose="020F0502020204030204" pitchFamily="34" charset="0"/>
                <a:cs typeface="Calibri" panose="020F0502020204030204" pitchFamily="34" charset="0"/>
              </a:rPr>
              <a:t>       2. Κύτταρα </a:t>
            </a:r>
            <a:r>
              <a:rPr lang="en-US" sz="2200" b="1" dirty="0">
                <a:solidFill>
                  <a:srgbClr val="FFFF00"/>
                </a:solidFill>
                <a:latin typeface="Calibri" panose="020F0502020204030204" pitchFamily="34" charset="0"/>
                <a:cs typeface="Calibri" panose="020F0502020204030204" pitchFamily="34" charset="0"/>
              </a:rPr>
              <a:t>Leydig: </a:t>
            </a:r>
            <a:r>
              <a:rPr lang="el-GR" sz="2200" dirty="0">
                <a:solidFill>
                  <a:schemeClr val="tx1"/>
                </a:solidFill>
                <a:latin typeface="Calibri" panose="020F0502020204030204" pitchFamily="34" charset="0"/>
                <a:cs typeface="Calibri" panose="020F0502020204030204" pitchFamily="34" charset="0"/>
              </a:rPr>
              <a:t>εμφανίζονται στην εφηβεία</a:t>
            </a:r>
            <a:r>
              <a:rPr lang="en-US" sz="2200" dirty="0">
                <a:solidFill>
                  <a:schemeClr val="tx1"/>
                </a:solidFill>
                <a:latin typeface="Calibri" panose="020F0502020204030204" pitchFamily="34" charset="0"/>
                <a:cs typeface="Calibri" panose="020F0502020204030204" pitchFamily="34" charset="0"/>
              </a:rPr>
              <a:t>,</a:t>
            </a:r>
            <a:r>
              <a:rPr lang="el-GR" sz="2200" dirty="0">
                <a:solidFill>
                  <a:schemeClr val="tx1"/>
                </a:solidFill>
                <a:latin typeface="Calibri" panose="020F0502020204030204" pitchFamily="34" charset="0"/>
                <a:cs typeface="Calibri" panose="020F0502020204030204" pitchFamily="34" charset="0"/>
              </a:rPr>
              <a:t> εκτός σπερματικών </a:t>
            </a:r>
            <a:r>
              <a:rPr lang="el-GR" sz="2200" dirty="0" err="1">
                <a:solidFill>
                  <a:schemeClr val="tx1"/>
                </a:solidFill>
                <a:latin typeface="Calibri" panose="020F0502020204030204" pitchFamily="34" charset="0"/>
                <a:cs typeface="Calibri" panose="020F0502020204030204" pitchFamily="34" charset="0"/>
              </a:rPr>
              <a:t>σωληναρίων</a:t>
            </a:r>
            <a:r>
              <a:rPr lang="el-GR" sz="2200" dirty="0">
                <a:solidFill>
                  <a:schemeClr val="tx1"/>
                </a:solidFill>
                <a:latin typeface="Calibri" panose="020F0502020204030204" pitchFamily="34" charset="0"/>
                <a:cs typeface="Calibri" panose="020F0502020204030204" pitchFamily="34" charset="0"/>
              </a:rPr>
              <a:t> </a:t>
            </a:r>
            <a:endParaRPr lang="en-US" sz="2200" dirty="0">
              <a:solidFill>
                <a:schemeClr val="tx1"/>
              </a:solidFill>
              <a:latin typeface="Calibri" panose="020F0502020204030204" pitchFamily="34" charset="0"/>
              <a:cs typeface="Calibri" panose="020F0502020204030204" pitchFamily="34" charset="0"/>
            </a:endParaRPr>
          </a:p>
          <a:p>
            <a:pPr algn="l"/>
            <a:r>
              <a:rPr lang="el-GR" sz="2200" b="1" dirty="0">
                <a:solidFill>
                  <a:schemeClr val="tx1"/>
                </a:solidFill>
                <a:latin typeface="Calibri" panose="020F0502020204030204" pitchFamily="34" charset="0"/>
                <a:cs typeface="Calibri" panose="020F0502020204030204" pitchFamily="34" charset="0"/>
              </a:rPr>
              <a:t>      </a:t>
            </a:r>
            <a:r>
              <a:rPr lang="el-GR" sz="2200" b="1" u="sng" dirty="0">
                <a:solidFill>
                  <a:schemeClr val="tx1"/>
                </a:solidFill>
                <a:latin typeface="Calibri" panose="020F0502020204030204" pitchFamily="34" charset="0"/>
                <a:cs typeface="Calibri" panose="020F0502020204030204" pitchFamily="34" charset="0"/>
              </a:rPr>
              <a:t>Ρόλος</a:t>
            </a:r>
            <a:r>
              <a:rPr lang="en-US" sz="2200" b="1" u="sng" dirty="0">
                <a:solidFill>
                  <a:schemeClr val="tx1"/>
                </a:solidFill>
                <a:latin typeface="Calibri" panose="020F0502020204030204" pitchFamily="34" charset="0"/>
                <a:cs typeface="Calibri" panose="020F0502020204030204" pitchFamily="34" charset="0"/>
              </a:rPr>
              <a:t>:</a:t>
            </a:r>
            <a:r>
              <a:rPr lang="en-US" sz="2200" dirty="0">
                <a:solidFill>
                  <a:schemeClr val="tx1"/>
                </a:solidFill>
                <a:latin typeface="Calibri" panose="020F0502020204030204" pitchFamily="34" charset="0"/>
                <a:cs typeface="Calibri" panose="020F0502020204030204" pitchFamily="34" charset="0"/>
              </a:rPr>
              <a:t>   </a:t>
            </a:r>
          </a:p>
          <a:p>
            <a:pPr algn="l"/>
            <a:r>
              <a:rPr lang="en-US" sz="2200" b="1" dirty="0">
                <a:solidFill>
                  <a:schemeClr val="tx1"/>
                </a:solidFill>
                <a:latin typeface="Calibri" panose="020F0502020204030204" pitchFamily="34" charset="0"/>
                <a:cs typeface="Calibri" panose="020F0502020204030204" pitchFamily="34" charset="0"/>
              </a:rPr>
              <a:t> </a:t>
            </a:r>
            <a:r>
              <a:rPr lang="el-GR" sz="2200" b="1" dirty="0">
                <a:solidFill>
                  <a:schemeClr val="tx1"/>
                </a:solidFill>
                <a:latin typeface="Calibri" panose="020F0502020204030204" pitchFamily="34" charset="0"/>
                <a:cs typeface="Calibri" panose="020F0502020204030204" pitchFamily="34" charset="0"/>
              </a:rPr>
              <a:t>     </a:t>
            </a:r>
            <a:r>
              <a:rPr lang="en-US" sz="2200" b="1" dirty="0">
                <a:solidFill>
                  <a:schemeClr val="tx1"/>
                </a:solidFill>
                <a:latin typeface="Calibri" panose="020F0502020204030204" pitchFamily="34" charset="0"/>
                <a:cs typeface="Calibri" panose="020F0502020204030204" pitchFamily="34" charset="0"/>
              </a:rPr>
              <a:t>- </a:t>
            </a:r>
            <a:r>
              <a:rPr lang="el-GR" sz="2200" b="1" u="sng" dirty="0">
                <a:solidFill>
                  <a:schemeClr val="tx1"/>
                </a:solidFill>
                <a:latin typeface="Calibri" panose="020F0502020204030204" pitchFamily="34" charset="0"/>
                <a:cs typeface="Calibri" panose="020F0502020204030204" pitchFamily="34" charset="0"/>
              </a:rPr>
              <a:t>ορμονικός</a:t>
            </a:r>
            <a:r>
              <a:rPr lang="en-US" sz="2200" b="1" dirty="0">
                <a:solidFill>
                  <a:schemeClr val="tx1"/>
                </a:solidFill>
                <a:latin typeface="Calibri" panose="020F0502020204030204" pitchFamily="34" charset="0"/>
                <a:cs typeface="Calibri" panose="020F0502020204030204" pitchFamily="34" charset="0"/>
                <a:sym typeface="Wingdings" pitchFamily="2" charset="2"/>
              </a:rPr>
              <a:t> </a:t>
            </a:r>
            <a:r>
              <a:rPr lang="en-US" sz="2200" dirty="0">
                <a:solidFill>
                  <a:schemeClr val="tx1"/>
                </a:solidFill>
                <a:latin typeface="Calibri" panose="020F0502020204030204" pitchFamily="34" charset="0"/>
                <a:cs typeface="Calibri" panose="020F0502020204030204" pitchFamily="34" charset="0"/>
                <a:sym typeface="Wingdings" pitchFamily="2" charset="2"/>
              </a:rPr>
              <a:t>(</a:t>
            </a:r>
            <a:r>
              <a:rPr lang="el-GR" sz="2200" dirty="0">
                <a:solidFill>
                  <a:schemeClr val="tx1"/>
                </a:solidFill>
                <a:latin typeface="Calibri" panose="020F0502020204030204" pitchFamily="34" charset="0"/>
                <a:cs typeface="Calibri" panose="020F0502020204030204" pitchFamily="34" charset="0"/>
                <a:sym typeface="Wingdings" pitchFamily="2" charset="2"/>
              </a:rPr>
              <a:t>έκκριση </a:t>
            </a:r>
            <a:r>
              <a:rPr lang="el-GR" sz="2200" dirty="0">
                <a:solidFill>
                  <a:schemeClr val="tx1"/>
                </a:solidFill>
                <a:latin typeface="Calibri" panose="020F0502020204030204" pitchFamily="34" charset="0"/>
                <a:cs typeface="Calibri" panose="020F0502020204030204" pitchFamily="34" charset="0"/>
              </a:rPr>
              <a:t>τεστοστερόνης, υποστήριξη σπερματογένεση (+ </a:t>
            </a:r>
            <a:r>
              <a:rPr lang="en-US" sz="2200" dirty="0">
                <a:solidFill>
                  <a:schemeClr val="tx1"/>
                </a:solidFill>
                <a:latin typeface="Calibri" panose="020F0502020204030204" pitchFamily="34" charset="0"/>
                <a:cs typeface="Calibri" panose="020F0502020204030204" pitchFamily="34" charset="0"/>
              </a:rPr>
              <a:t>LH</a:t>
            </a:r>
            <a:r>
              <a:rPr lang="el-GR" sz="2200" dirty="0">
                <a:solidFill>
                  <a:schemeClr val="tx1"/>
                </a:solidFill>
                <a:latin typeface="Calibri" panose="020F0502020204030204" pitchFamily="34" charset="0"/>
                <a:cs typeface="Calibri" panose="020F0502020204030204" pitchFamily="34" charset="0"/>
              </a:rPr>
              <a:t>)</a:t>
            </a:r>
          </a:p>
          <a:p>
            <a:pPr algn="l"/>
            <a:endParaRPr lang="el-GR" sz="2000" b="1" dirty="0">
              <a:solidFill>
                <a:srgbClr val="FFFF00"/>
              </a:solidFill>
              <a:latin typeface="Calibri" panose="020F0502020204030204" pitchFamily="34" charset="0"/>
              <a:cs typeface="Calibri" panose="020F0502020204030204" pitchFamily="34" charset="0"/>
            </a:endParaRPr>
          </a:p>
          <a:p>
            <a:pPr algn="l"/>
            <a:endParaRPr lang="el-GR" sz="1600" b="1" dirty="0">
              <a:solidFill>
                <a:srgbClr val="FFFF00"/>
              </a:solidFill>
              <a:latin typeface="Calibri" panose="020F0502020204030204" pitchFamily="34" charset="0"/>
              <a:cs typeface="Calibri" panose="020F0502020204030204" pitchFamily="34" charset="0"/>
            </a:endParaRPr>
          </a:p>
          <a:p>
            <a:endParaRPr lang="el-GR" dirty="0"/>
          </a:p>
        </p:txBody>
      </p:sp>
      <p:pic>
        <p:nvPicPr>
          <p:cNvPr id="5" name="Picture 4" descr="spermatogenesis2">
            <a:extLst>
              <a:ext uri="{FF2B5EF4-FFF2-40B4-BE49-F238E27FC236}">
                <a16:creationId xmlns:a16="http://schemas.microsoft.com/office/drawing/2014/main" id="{AABBDE1C-D587-43EC-A348-69F54348EF40}"/>
              </a:ext>
            </a:extLst>
          </p:cNvPr>
          <p:cNvPicPr>
            <a:picLocks noGrp="1" noChangeAspect="1" noChangeArrowheads="1"/>
          </p:cNvPicPr>
          <p:nvPr>
            <p:ph idx="1"/>
          </p:nvPr>
        </p:nvPicPr>
        <p:blipFill>
          <a:blip r:embed="rId2" cstate="print"/>
          <a:srcRect/>
          <a:stretch>
            <a:fillRect/>
          </a:stretch>
        </p:blipFill>
        <p:spPr bwMode="auto">
          <a:xfrm>
            <a:off x="8020878" y="2161759"/>
            <a:ext cx="4055067" cy="3150705"/>
          </a:xfrm>
          <a:prstGeom prst="rect">
            <a:avLst/>
          </a:prstGeom>
          <a:noFill/>
        </p:spPr>
      </p:pic>
    </p:spTree>
    <p:extLst>
      <p:ext uri="{BB962C8B-B14F-4D97-AF65-F5344CB8AC3E}">
        <p14:creationId xmlns:p14="http://schemas.microsoft.com/office/powerpoint/2010/main" val="4231861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64546D-880C-4ED4-911E-CC2DD44BAEAA}"/>
              </a:ext>
            </a:extLst>
          </p:cNvPr>
          <p:cNvSpPr>
            <a:spLocks noGrp="1"/>
          </p:cNvSpPr>
          <p:nvPr>
            <p:ph type="title"/>
          </p:nvPr>
        </p:nvSpPr>
        <p:spPr>
          <a:xfrm>
            <a:off x="4129700" y="309418"/>
            <a:ext cx="4094211" cy="655782"/>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ΣΠΕΡΜΑΤΟΓΕΝΕΣΗ</a:t>
            </a:r>
          </a:p>
        </p:txBody>
      </p:sp>
      <p:sp>
        <p:nvSpPr>
          <p:cNvPr id="4" name="Θέση κειμένου 3">
            <a:extLst>
              <a:ext uri="{FF2B5EF4-FFF2-40B4-BE49-F238E27FC236}">
                <a16:creationId xmlns:a16="http://schemas.microsoft.com/office/drawing/2014/main" id="{AA6257A5-961B-4F6F-B039-61E13AA2D3C4}"/>
              </a:ext>
            </a:extLst>
          </p:cNvPr>
          <p:cNvSpPr>
            <a:spLocks noGrp="1"/>
          </p:cNvSpPr>
          <p:nvPr>
            <p:ph type="body" sz="half" idx="2"/>
          </p:nvPr>
        </p:nvSpPr>
        <p:spPr>
          <a:xfrm>
            <a:off x="166255" y="1538406"/>
            <a:ext cx="4098547" cy="5078896"/>
          </a:xfrm>
        </p:spPr>
        <p:txBody>
          <a:bodyPr>
            <a:normAutofit fontScale="92500" lnSpcReduction="20000"/>
          </a:bodyPr>
          <a:lstStyle/>
          <a:p>
            <a:pPr algn="l">
              <a:lnSpc>
                <a:spcPct val="90000"/>
              </a:lnSpc>
            </a:pPr>
            <a:r>
              <a:rPr lang="el-GR" sz="2400" dirty="0">
                <a:solidFill>
                  <a:schemeClr val="tx1"/>
                </a:solidFill>
                <a:latin typeface="Calibri" panose="020F0502020204030204" pitchFamily="34" charset="0"/>
                <a:cs typeface="Calibri" panose="020F0502020204030204" pitchFamily="34" charset="0"/>
              </a:rPr>
              <a:t>Η σπερματογένεση έχει 3 φάσεις</a:t>
            </a:r>
            <a:r>
              <a:rPr lang="en-US" sz="2400" dirty="0">
                <a:solidFill>
                  <a:schemeClr val="tx1"/>
                </a:solidFill>
                <a:latin typeface="Calibri" panose="020F0502020204030204" pitchFamily="34" charset="0"/>
                <a:cs typeface="Calibri" panose="020F0502020204030204" pitchFamily="34" charset="0"/>
              </a:rPr>
              <a:t>:</a:t>
            </a:r>
          </a:p>
          <a:p>
            <a:pPr marL="342900" indent="-342900" algn="l">
              <a:lnSpc>
                <a:spcPct val="90000"/>
              </a:lnSpc>
              <a:buFont typeface="Arial" panose="020B0604020202020204" pitchFamily="34" charset="0"/>
              <a:buChar char="•"/>
            </a:pPr>
            <a:r>
              <a:rPr lang="el-GR" sz="2400" b="1" dirty="0" err="1">
                <a:solidFill>
                  <a:srgbClr val="FFFF00"/>
                </a:solidFill>
                <a:latin typeface="Calibri" panose="020F0502020204030204" pitchFamily="34" charset="0"/>
                <a:cs typeface="Calibri" panose="020F0502020204030204" pitchFamily="34" charset="0"/>
              </a:rPr>
              <a:t>Σπερματοκυτταρογένεση</a:t>
            </a:r>
            <a:r>
              <a:rPr lang="el-GR" sz="2400" b="1" dirty="0">
                <a:solidFill>
                  <a:schemeClr val="tx1"/>
                </a:solidFill>
                <a:latin typeface="Calibri" panose="020F0502020204030204" pitchFamily="34" charset="0"/>
                <a:cs typeface="Calibri" panose="020F0502020204030204" pitchFamily="34" charset="0"/>
              </a:rPr>
              <a:t> </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(τα </a:t>
            </a:r>
            <a:r>
              <a:rPr lang="el-GR" sz="2400" dirty="0" err="1">
                <a:solidFill>
                  <a:schemeClr val="tx1"/>
                </a:solidFill>
                <a:latin typeface="Calibri" panose="020F0502020204030204" pitchFamily="34" charset="0"/>
                <a:cs typeface="Calibri" panose="020F0502020204030204" pitchFamily="34" charset="0"/>
              </a:rPr>
              <a:t>σπερματογόνια</a:t>
            </a:r>
            <a:r>
              <a:rPr lang="el-GR" sz="2400" dirty="0">
                <a:solidFill>
                  <a:schemeClr val="tx1"/>
                </a:solidFill>
                <a:latin typeface="Calibri" panose="020F0502020204030204" pitchFamily="34" charset="0"/>
                <a:cs typeface="Calibri" panose="020F0502020204030204" pitchFamily="34" charset="0"/>
              </a:rPr>
              <a:t> με μιτώσεις</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δίνουν σπερματοκύτταρα)</a:t>
            </a:r>
          </a:p>
          <a:p>
            <a:pPr algn="l">
              <a:lnSpc>
                <a:spcPct val="90000"/>
              </a:lnSpc>
            </a:pPr>
            <a:endParaRPr lang="el-GR" sz="2400" dirty="0">
              <a:solidFill>
                <a:schemeClr val="tx1"/>
              </a:solidFill>
              <a:latin typeface="Calibri" panose="020F0502020204030204" pitchFamily="34" charset="0"/>
              <a:cs typeface="Calibri" panose="020F0502020204030204" pitchFamily="34" charset="0"/>
            </a:endParaRPr>
          </a:p>
          <a:p>
            <a:pPr marL="342900" indent="-342900" algn="l">
              <a:lnSpc>
                <a:spcPct val="90000"/>
              </a:lnSpc>
              <a:buFont typeface="Arial" panose="020B0604020202020204" pitchFamily="34" charset="0"/>
              <a:buChar char="•"/>
            </a:pPr>
            <a:r>
              <a:rPr lang="el-GR" sz="2400" b="1" dirty="0">
                <a:solidFill>
                  <a:srgbClr val="FFFF00"/>
                </a:solidFill>
                <a:latin typeface="Calibri" panose="020F0502020204030204" pitchFamily="34" charset="0"/>
                <a:cs typeface="Calibri" panose="020F0502020204030204" pitchFamily="34" charset="0"/>
              </a:rPr>
              <a:t>Μείωση</a:t>
            </a:r>
            <a:r>
              <a:rPr lang="el-GR" sz="2400" dirty="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pPr algn="l">
              <a:lnSpc>
                <a:spcPct val="90000"/>
              </a:lnSpc>
            </a:pPr>
            <a:r>
              <a:rPr lang="el-GR" sz="2400" dirty="0">
                <a:solidFill>
                  <a:schemeClr val="tx1"/>
                </a:solidFill>
                <a:latin typeface="Calibri" panose="020F0502020204030204" pitchFamily="34" charset="0"/>
                <a:cs typeface="Calibri" panose="020F0502020204030204" pitchFamily="34" charset="0"/>
              </a:rPr>
              <a:t>(τα σπερματοκύτταρα με τις 2</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μειωτικές διαιρέσεις δίνουν τις</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a:t>
            </a:r>
            <a:r>
              <a:rPr lang="el-GR" sz="2400" dirty="0" err="1">
                <a:solidFill>
                  <a:schemeClr val="tx1"/>
                </a:solidFill>
                <a:latin typeface="Calibri" panose="020F0502020204030204" pitchFamily="34" charset="0"/>
                <a:cs typeface="Calibri" panose="020F0502020204030204" pitchFamily="34" charset="0"/>
              </a:rPr>
              <a:t>σπερματίδες</a:t>
            </a:r>
            <a:r>
              <a:rPr lang="el-GR" sz="2400" dirty="0">
                <a:solidFill>
                  <a:schemeClr val="tx1"/>
                </a:solidFill>
                <a:latin typeface="Calibri" panose="020F0502020204030204" pitchFamily="34" charset="0"/>
                <a:cs typeface="Calibri" panose="020F0502020204030204" pitchFamily="34" charset="0"/>
              </a:rPr>
              <a:t>)</a:t>
            </a:r>
          </a:p>
          <a:p>
            <a:pPr algn="l">
              <a:lnSpc>
                <a:spcPct val="90000"/>
              </a:lnSpc>
            </a:pPr>
            <a:endParaRPr lang="el-GR" sz="2400" dirty="0">
              <a:solidFill>
                <a:schemeClr val="tx1"/>
              </a:solidFill>
              <a:latin typeface="Calibri" panose="020F0502020204030204" pitchFamily="34" charset="0"/>
              <a:cs typeface="Calibri" panose="020F0502020204030204" pitchFamily="34" charset="0"/>
            </a:endParaRPr>
          </a:p>
          <a:p>
            <a:pPr marL="342900" indent="-342900" algn="l">
              <a:lnSpc>
                <a:spcPct val="90000"/>
              </a:lnSpc>
              <a:buFont typeface="Arial" panose="020B0604020202020204" pitchFamily="34" charset="0"/>
              <a:buChar char="•"/>
            </a:pPr>
            <a:r>
              <a:rPr lang="el-GR" sz="2400" b="1" dirty="0" err="1">
                <a:solidFill>
                  <a:srgbClr val="FFFF00"/>
                </a:solidFill>
                <a:latin typeface="Calibri" panose="020F0502020204030204" pitchFamily="34" charset="0"/>
                <a:cs typeface="Calibri" panose="020F0502020204030204" pitchFamily="34" charset="0"/>
              </a:rPr>
              <a:t>Σπερμιογένεση</a:t>
            </a:r>
            <a:r>
              <a:rPr lang="el-GR" sz="2400" dirty="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pPr algn="l">
              <a:lnSpc>
                <a:spcPct val="90000"/>
              </a:lnSpc>
            </a:pPr>
            <a:r>
              <a:rPr lang="el-GR" sz="2400" dirty="0">
                <a:solidFill>
                  <a:schemeClr val="tx1"/>
                </a:solidFill>
                <a:latin typeface="Calibri" panose="020F0502020204030204" pitchFamily="34" charset="0"/>
                <a:cs typeface="Calibri" panose="020F0502020204030204" pitchFamily="34" charset="0"/>
              </a:rPr>
              <a:t>(οι </a:t>
            </a:r>
            <a:r>
              <a:rPr lang="el-GR" sz="2400" dirty="0" err="1">
                <a:solidFill>
                  <a:schemeClr val="tx1"/>
                </a:solidFill>
                <a:latin typeface="Calibri" panose="020F0502020204030204" pitchFamily="34" charset="0"/>
                <a:cs typeface="Calibri" panose="020F0502020204030204" pitchFamily="34" charset="0"/>
              </a:rPr>
              <a:t>σπερματίδες</a:t>
            </a:r>
            <a:r>
              <a:rPr lang="el-GR" sz="2400" dirty="0">
                <a:solidFill>
                  <a:schemeClr val="tx1"/>
                </a:solidFill>
                <a:latin typeface="Calibri" panose="020F0502020204030204" pitchFamily="34" charset="0"/>
                <a:cs typeface="Calibri" panose="020F0502020204030204" pitchFamily="34" charset="0"/>
              </a:rPr>
              <a:t> μετατρέπονται</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σε σπερματοζωάρια)</a:t>
            </a:r>
            <a:endParaRPr lang="en-US" sz="2400" dirty="0">
              <a:solidFill>
                <a:schemeClr val="tx1"/>
              </a:solidFill>
              <a:latin typeface="Calibri" panose="020F0502020204030204" pitchFamily="34" charset="0"/>
              <a:cs typeface="Calibri" panose="020F0502020204030204" pitchFamily="34" charset="0"/>
            </a:endParaRPr>
          </a:p>
          <a:p>
            <a:endParaRPr lang="el-GR" dirty="0"/>
          </a:p>
        </p:txBody>
      </p:sp>
      <p:pic>
        <p:nvPicPr>
          <p:cNvPr id="5" name="Picture 4" descr="spermatogenesis3">
            <a:extLst>
              <a:ext uri="{FF2B5EF4-FFF2-40B4-BE49-F238E27FC236}">
                <a16:creationId xmlns:a16="http://schemas.microsoft.com/office/drawing/2014/main" id="{81F39130-AD92-44CA-BA81-D871CA4C4190}"/>
              </a:ext>
            </a:extLst>
          </p:cNvPr>
          <p:cNvPicPr>
            <a:picLocks noGrp="1" noChangeAspect="1" noChangeArrowheads="1"/>
          </p:cNvPicPr>
          <p:nvPr>
            <p:ph idx="1"/>
          </p:nvPr>
        </p:nvPicPr>
        <p:blipFill>
          <a:blip r:embed="rId2" cstate="print"/>
          <a:stretch>
            <a:fillRect/>
          </a:stretch>
        </p:blipFill>
        <p:spPr bwMode="auto">
          <a:xfrm>
            <a:off x="4620684" y="1669473"/>
            <a:ext cx="3112244" cy="4664364"/>
          </a:xfrm>
          <a:prstGeom prst="rect">
            <a:avLst/>
          </a:prstGeom>
          <a:noFill/>
        </p:spPr>
      </p:pic>
      <p:pic>
        <p:nvPicPr>
          <p:cNvPr id="6" name="Picture 5" descr="spermiogenesis">
            <a:extLst>
              <a:ext uri="{FF2B5EF4-FFF2-40B4-BE49-F238E27FC236}">
                <a16:creationId xmlns:a16="http://schemas.microsoft.com/office/drawing/2014/main" id="{05A7DD89-591E-4876-B3B5-F9563C1600D6}"/>
              </a:ext>
            </a:extLst>
          </p:cNvPr>
          <p:cNvPicPr>
            <a:picLocks noChangeAspect="1" noChangeArrowheads="1"/>
          </p:cNvPicPr>
          <p:nvPr/>
        </p:nvPicPr>
        <p:blipFill>
          <a:blip r:embed="rId3" cstate="print"/>
          <a:srcRect b="1175"/>
          <a:stretch>
            <a:fillRect/>
          </a:stretch>
        </p:blipFill>
        <p:spPr bwMode="auto">
          <a:xfrm>
            <a:off x="7919845" y="2318328"/>
            <a:ext cx="4105900" cy="3519053"/>
          </a:xfrm>
          <a:prstGeom prst="rect">
            <a:avLst/>
          </a:prstGeom>
          <a:noFill/>
          <a:ln w="9525">
            <a:noFill/>
            <a:miter lim="800000"/>
            <a:headEnd/>
            <a:tailEnd/>
          </a:ln>
        </p:spPr>
      </p:pic>
    </p:spTree>
    <p:extLst>
      <p:ext uri="{BB962C8B-B14F-4D97-AF65-F5344CB8AC3E}">
        <p14:creationId xmlns:p14="http://schemas.microsoft.com/office/powerpoint/2010/main" val="1927210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FB4A23-2FBB-4595-B621-14C3E6FD0196}"/>
              </a:ext>
            </a:extLst>
          </p:cNvPr>
          <p:cNvSpPr>
            <a:spLocks noGrp="1"/>
          </p:cNvSpPr>
          <p:nvPr>
            <p:ph type="title"/>
          </p:nvPr>
        </p:nvSpPr>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ΔΙΑΦΟΡΕΣ ΣΤΗ ΓΑΜΕΤΟΓΕΝΕΣΗ</a:t>
            </a:r>
          </a:p>
        </p:txBody>
      </p:sp>
      <p:sp>
        <p:nvSpPr>
          <p:cNvPr id="3" name="Θέση κειμένου 2">
            <a:extLst>
              <a:ext uri="{FF2B5EF4-FFF2-40B4-BE49-F238E27FC236}">
                <a16:creationId xmlns:a16="http://schemas.microsoft.com/office/drawing/2014/main" id="{7CE1831E-93F6-4272-8A55-A48078651603}"/>
              </a:ext>
            </a:extLst>
          </p:cNvPr>
          <p:cNvSpPr>
            <a:spLocks noGrp="1"/>
          </p:cNvSpPr>
          <p:nvPr>
            <p:ph type="body" idx="1"/>
          </p:nvPr>
        </p:nvSpPr>
        <p:spPr/>
        <p:txBody>
          <a:bodyPr/>
          <a:lstStyle/>
          <a:p>
            <a:r>
              <a:rPr lang="el-GR" b="1" dirty="0">
                <a:solidFill>
                  <a:srgbClr val="FFFF00"/>
                </a:solidFill>
                <a:latin typeface="Calibri" panose="020F0502020204030204" pitchFamily="34" charset="0"/>
                <a:cs typeface="Calibri" panose="020F0502020204030204" pitchFamily="34" charset="0"/>
              </a:rPr>
              <a:t>ΧΑΡΑΚΤΗΡΙΣΤΙΚΟ</a:t>
            </a:r>
          </a:p>
        </p:txBody>
      </p:sp>
      <p:sp>
        <p:nvSpPr>
          <p:cNvPr id="4" name="Θέση κειμένου 3">
            <a:extLst>
              <a:ext uri="{FF2B5EF4-FFF2-40B4-BE49-F238E27FC236}">
                <a16:creationId xmlns:a16="http://schemas.microsoft.com/office/drawing/2014/main" id="{74CB6870-DB92-4889-8392-71E5239B5D95}"/>
              </a:ext>
            </a:extLst>
          </p:cNvPr>
          <p:cNvSpPr>
            <a:spLocks noGrp="1"/>
          </p:cNvSpPr>
          <p:nvPr>
            <p:ph type="body" sz="half" idx="15"/>
          </p:nvPr>
        </p:nvSpPr>
        <p:spPr>
          <a:xfrm>
            <a:off x="924444" y="2571750"/>
            <a:ext cx="3300984" cy="3219450"/>
          </a:xfrm>
        </p:spPr>
        <p:txBody>
          <a:bodyPr>
            <a:normAutofit/>
          </a:bodyPr>
          <a:lstStyle/>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Έναρξη</a:t>
            </a: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Διάρκεια</a:t>
            </a: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Αριθμός μιτώσεων</a:t>
            </a: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Παραγωγή γαμετών</a:t>
            </a:r>
            <a:endParaRPr lang="en-US" sz="2400" dirty="0">
              <a:solidFill>
                <a:schemeClr val="tx1"/>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Τελικός αριθμός γαμετών</a:t>
            </a:r>
          </a:p>
          <a:p>
            <a:pPr marL="285750" indent="-285750" algn="l">
              <a:buFont typeface="Arial" panose="020B0604020202020204" pitchFamily="34" charset="0"/>
              <a:buChar char="•"/>
            </a:pPr>
            <a:endParaRPr lang="el-GR" sz="2400" dirty="0">
              <a:latin typeface="Calibri" panose="020F0502020204030204" pitchFamily="34" charset="0"/>
              <a:cs typeface="Calibri" panose="020F0502020204030204" pitchFamily="34" charset="0"/>
            </a:endParaRPr>
          </a:p>
        </p:txBody>
      </p:sp>
      <p:sp>
        <p:nvSpPr>
          <p:cNvPr id="5" name="Θέση κειμένου 4">
            <a:extLst>
              <a:ext uri="{FF2B5EF4-FFF2-40B4-BE49-F238E27FC236}">
                <a16:creationId xmlns:a16="http://schemas.microsoft.com/office/drawing/2014/main" id="{2E849FFB-BF7D-4249-8586-E0670901EEEA}"/>
              </a:ext>
            </a:extLst>
          </p:cNvPr>
          <p:cNvSpPr>
            <a:spLocks noGrp="1"/>
          </p:cNvSpPr>
          <p:nvPr>
            <p:ph type="body" sz="quarter" idx="3"/>
          </p:nvPr>
        </p:nvSpPr>
        <p:spPr/>
        <p:txBody>
          <a:bodyPr/>
          <a:lstStyle/>
          <a:p>
            <a:r>
              <a:rPr lang="el-GR" b="1" dirty="0">
                <a:solidFill>
                  <a:srgbClr val="FFFF00"/>
                </a:solidFill>
                <a:latin typeface="Calibri" panose="020F0502020204030204" pitchFamily="34" charset="0"/>
                <a:cs typeface="Calibri" panose="020F0502020204030204" pitchFamily="34" charset="0"/>
              </a:rPr>
              <a:t>ΑΡΡΕΝ ΦΥΛΟ</a:t>
            </a:r>
          </a:p>
        </p:txBody>
      </p:sp>
      <p:sp>
        <p:nvSpPr>
          <p:cNvPr id="6" name="Θέση κειμένου 5">
            <a:extLst>
              <a:ext uri="{FF2B5EF4-FFF2-40B4-BE49-F238E27FC236}">
                <a16:creationId xmlns:a16="http://schemas.microsoft.com/office/drawing/2014/main" id="{54F31E57-0C71-446F-8EB1-D57E8EDAC533}"/>
              </a:ext>
            </a:extLst>
          </p:cNvPr>
          <p:cNvSpPr>
            <a:spLocks noGrp="1"/>
          </p:cNvSpPr>
          <p:nvPr>
            <p:ph type="body" sz="half" idx="16"/>
          </p:nvPr>
        </p:nvSpPr>
        <p:spPr/>
        <p:txBody>
          <a:bodyPr>
            <a:normAutofit/>
          </a:bodyPr>
          <a:lstStyle/>
          <a:p>
            <a:r>
              <a:rPr lang="el-GR" sz="2400" dirty="0">
                <a:solidFill>
                  <a:schemeClr val="tx1"/>
                </a:solidFill>
                <a:latin typeface="Calibri" panose="020F0502020204030204" pitchFamily="34" charset="0"/>
                <a:cs typeface="Calibri" panose="020F0502020204030204" pitchFamily="34" charset="0"/>
              </a:rPr>
              <a:t>Εφηβεία</a:t>
            </a:r>
          </a:p>
          <a:p>
            <a:r>
              <a:rPr lang="el-GR" sz="2400" dirty="0">
                <a:solidFill>
                  <a:schemeClr val="tx1"/>
                </a:solidFill>
                <a:latin typeface="Calibri" panose="020F0502020204030204" pitchFamily="34" charset="0"/>
                <a:cs typeface="Calibri" panose="020F0502020204030204" pitchFamily="34" charset="0"/>
              </a:rPr>
              <a:t> 72 ημέρες / κύκλος</a:t>
            </a:r>
          </a:p>
          <a:p>
            <a:r>
              <a:rPr lang="el-GR" sz="2400" dirty="0">
                <a:solidFill>
                  <a:schemeClr val="tx1"/>
                </a:solidFill>
                <a:latin typeface="Calibri" panose="020F0502020204030204" pitchFamily="34" charset="0"/>
                <a:cs typeface="Calibri" panose="020F0502020204030204" pitchFamily="34" charset="0"/>
              </a:rPr>
              <a:t>30 – 500</a:t>
            </a:r>
          </a:p>
          <a:p>
            <a:r>
              <a:rPr lang="el-GR" sz="2400" dirty="0">
                <a:solidFill>
                  <a:schemeClr val="tx1"/>
                </a:solidFill>
                <a:latin typeface="Calibri" panose="020F0502020204030204" pitchFamily="34" charset="0"/>
                <a:cs typeface="Calibri" panose="020F0502020204030204" pitchFamily="34" charset="0"/>
              </a:rPr>
              <a:t>4 </a:t>
            </a:r>
            <a:r>
              <a:rPr lang="el-GR" sz="2400" dirty="0" err="1">
                <a:solidFill>
                  <a:schemeClr val="tx1"/>
                </a:solidFill>
                <a:latin typeface="Calibri" panose="020F0502020204030204" pitchFamily="34" charset="0"/>
                <a:cs typeface="Calibri" panose="020F0502020204030204" pitchFamily="34" charset="0"/>
              </a:rPr>
              <a:t>σπερματίδες</a:t>
            </a: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chemeClr val="tx1"/>
                </a:solidFill>
                <a:latin typeface="Calibri" panose="020F0502020204030204" pitchFamily="34" charset="0"/>
                <a:cs typeface="Calibri" panose="020F0502020204030204" pitchFamily="34" charset="0"/>
              </a:rPr>
              <a:t>100 – 300 εκ / εκσπερμάτιση</a:t>
            </a:r>
          </a:p>
        </p:txBody>
      </p:sp>
      <p:sp>
        <p:nvSpPr>
          <p:cNvPr id="7" name="Θέση κειμένου 6">
            <a:extLst>
              <a:ext uri="{FF2B5EF4-FFF2-40B4-BE49-F238E27FC236}">
                <a16:creationId xmlns:a16="http://schemas.microsoft.com/office/drawing/2014/main" id="{0B43B36B-DF1D-4CF8-A5AC-7354AD9537AD}"/>
              </a:ext>
            </a:extLst>
          </p:cNvPr>
          <p:cNvSpPr>
            <a:spLocks noGrp="1"/>
          </p:cNvSpPr>
          <p:nvPr>
            <p:ph type="body" sz="quarter" idx="13"/>
          </p:nvPr>
        </p:nvSpPr>
        <p:spPr/>
        <p:txBody>
          <a:bodyPr/>
          <a:lstStyle/>
          <a:p>
            <a:r>
              <a:rPr lang="el-GR" b="1" dirty="0">
                <a:solidFill>
                  <a:srgbClr val="FFFF00"/>
                </a:solidFill>
                <a:latin typeface="Calibri" panose="020F0502020204030204" pitchFamily="34" charset="0"/>
                <a:cs typeface="Calibri" panose="020F0502020204030204" pitchFamily="34" charset="0"/>
              </a:rPr>
              <a:t>ΘΗΛΥ ΦΥΛΟ</a:t>
            </a:r>
          </a:p>
        </p:txBody>
      </p:sp>
      <p:sp>
        <p:nvSpPr>
          <p:cNvPr id="8" name="Θέση κειμένου 7">
            <a:extLst>
              <a:ext uri="{FF2B5EF4-FFF2-40B4-BE49-F238E27FC236}">
                <a16:creationId xmlns:a16="http://schemas.microsoft.com/office/drawing/2014/main" id="{007778C2-B54D-4997-9E5A-95E11D6648C1}"/>
              </a:ext>
            </a:extLst>
          </p:cNvPr>
          <p:cNvSpPr>
            <a:spLocks noGrp="1"/>
          </p:cNvSpPr>
          <p:nvPr>
            <p:ph type="body" sz="half" idx="17"/>
          </p:nvPr>
        </p:nvSpPr>
        <p:spPr/>
        <p:txBody>
          <a:bodyPr>
            <a:normAutofit/>
          </a:bodyPr>
          <a:lstStyle/>
          <a:p>
            <a:r>
              <a:rPr lang="el-GR" sz="2400" dirty="0">
                <a:solidFill>
                  <a:schemeClr val="tx1"/>
                </a:solidFill>
                <a:latin typeface="Calibri" panose="020F0502020204030204" pitchFamily="34" charset="0"/>
                <a:cs typeface="Calibri" panose="020F0502020204030204" pitchFamily="34" charset="0"/>
              </a:rPr>
              <a:t>Αρχή εμβρυικής ζωής</a:t>
            </a:r>
          </a:p>
          <a:p>
            <a:r>
              <a:rPr lang="el-GR" sz="2400" dirty="0">
                <a:solidFill>
                  <a:schemeClr val="tx1"/>
                </a:solidFill>
                <a:latin typeface="Calibri" panose="020F0502020204030204" pitchFamily="34" charset="0"/>
                <a:cs typeface="Calibri" panose="020F0502020204030204" pitchFamily="34" charset="0"/>
              </a:rPr>
              <a:t>Περίπου 40 έτη</a:t>
            </a:r>
          </a:p>
          <a:p>
            <a:r>
              <a:rPr lang="el-GR" sz="2400" dirty="0">
                <a:solidFill>
                  <a:schemeClr val="tx1"/>
                </a:solidFill>
                <a:latin typeface="Calibri" panose="020F0502020204030204" pitchFamily="34" charset="0"/>
                <a:cs typeface="Calibri" panose="020F0502020204030204" pitchFamily="34" charset="0"/>
              </a:rPr>
              <a:t>20 – 30</a:t>
            </a:r>
          </a:p>
          <a:p>
            <a:r>
              <a:rPr lang="el-GR" sz="2400" dirty="0">
                <a:solidFill>
                  <a:schemeClr val="tx1"/>
                </a:solidFill>
                <a:latin typeface="Calibri" panose="020F0502020204030204" pitchFamily="34" charset="0"/>
                <a:cs typeface="Calibri" panose="020F0502020204030204" pitchFamily="34" charset="0"/>
              </a:rPr>
              <a:t>1 ωοκύτταρο + 3 </a:t>
            </a:r>
            <a:r>
              <a:rPr lang="en-US" sz="2400" dirty="0">
                <a:solidFill>
                  <a:schemeClr val="tx1"/>
                </a:solidFill>
                <a:latin typeface="Calibri" panose="020F0502020204030204" pitchFamily="34" charset="0"/>
                <a:cs typeface="Calibri" panose="020F0502020204030204" pitchFamily="34" charset="0"/>
              </a:rPr>
              <a:t>PBs</a:t>
            </a: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chemeClr val="tx1"/>
                </a:solidFill>
                <a:latin typeface="Calibri" panose="020F0502020204030204" pitchFamily="34" charset="0"/>
                <a:cs typeface="Calibri" panose="020F0502020204030204" pitchFamily="34" charset="0"/>
              </a:rPr>
              <a:t>1 ωάριο / έμμηνο ρύση</a:t>
            </a:r>
          </a:p>
        </p:txBody>
      </p:sp>
    </p:spTree>
    <p:extLst>
      <p:ext uri="{BB962C8B-B14F-4D97-AF65-F5344CB8AC3E}">
        <p14:creationId xmlns:p14="http://schemas.microsoft.com/office/powerpoint/2010/main" val="141057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9119" y="446107"/>
            <a:ext cx="10353762" cy="970450"/>
          </a:xfrm>
        </p:spPr>
        <p:txBody>
          <a:bodyPr>
            <a:normAutofit/>
          </a:bodyPr>
          <a:lstStyle/>
          <a:p>
            <a:pPr algn="ctr"/>
            <a:r>
              <a:rPr lang="el-GR" sz="3600" b="1" dirty="0">
                <a:solidFill>
                  <a:srgbClr val="FFFF00"/>
                </a:solidFill>
                <a:latin typeface="Calibri" panose="020F0502020204030204" pitchFamily="34" charset="0"/>
                <a:cs typeface="Calibri" panose="020F0502020204030204" pitchFamily="34" charset="0"/>
              </a:rPr>
              <a:t>ΚΑΙ  Η  ΓΟΝΙΜΟΠΟΙΗΣΗ…</a:t>
            </a:r>
          </a:p>
        </p:txBody>
      </p:sp>
      <p:pic>
        <p:nvPicPr>
          <p:cNvPr id="4098" name="Picture 2" descr="Î£ÏÎµÏÎ¹ÎºÎ® ÎµÎ¹ÎºÏÎ½Î±"/>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31010" y="1416557"/>
            <a:ext cx="7729979" cy="478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49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BC15B-8E0E-4149-BAE8-4B7DB08090BB}"/>
              </a:ext>
            </a:extLst>
          </p:cNvPr>
          <p:cNvSpPr>
            <a:spLocks noGrp="1"/>
          </p:cNvSpPr>
          <p:nvPr>
            <p:ph type="title"/>
          </p:nvPr>
        </p:nvSpPr>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ΩΑΡΙΑ ΠΡΟΣ ΓΟΝΙΜΟΠΟΙΗΣΗ</a:t>
            </a:r>
          </a:p>
        </p:txBody>
      </p:sp>
      <p:sp>
        <p:nvSpPr>
          <p:cNvPr id="3" name="Θέση περιεχομένου 2">
            <a:extLst>
              <a:ext uri="{FF2B5EF4-FFF2-40B4-BE49-F238E27FC236}">
                <a16:creationId xmlns:a16="http://schemas.microsoft.com/office/drawing/2014/main" id="{912530A1-9D10-4DDF-8917-24323B537AC0}"/>
              </a:ext>
            </a:extLst>
          </p:cNvPr>
          <p:cNvSpPr>
            <a:spLocks noGrp="1"/>
          </p:cNvSpPr>
          <p:nvPr>
            <p:ph idx="1"/>
          </p:nvPr>
        </p:nvSpPr>
        <p:spPr/>
        <p:txBody>
          <a:bodyPr/>
          <a:lstStyle/>
          <a:p>
            <a:pPr marL="450000" lvl="1" indent="0" eaLnBrk="1" hangingPunct="1">
              <a:buNone/>
              <a:defRPr/>
            </a:pPr>
            <a:endParaRPr lang="el-GR" sz="2000" b="1" dirty="0">
              <a:solidFill>
                <a:schemeClr val="hlink"/>
              </a:solidFill>
              <a:effectLst>
                <a:outerShdw blurRad="38100" dist="38100" dir="2700000" algn="tl">
                  <a:srgbClr val="000000"/>
                </a:outerShdw>
              </a:effectLst>
              <a:latin typeface="Arial" charset="0"/>
            </a:endParaRPr>
          </a:p>
          <a:p>
            <a:pPr marL="450000" lvl="1" indent="0" eaLnBrk="1" hangingPunct="1">
              <a:buNone/>
              <a:defRPr/>
            </a:pPr>
            <a:r>
              <a:rPr lang="el-GR" sz="28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Σημαντικές προϋποθέσεις</a:t>
            </a:r>
            <a:r>
              <a:rPr lang="en-US" sz="28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a:t>
            </a:r>
            <a:endParaRPr lang="el-GR" sz="28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marL="450000" lvl="1" indent="0" eaLnBrk="1" hangingPunct="1">
              <a:buNone/>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l-GR"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Πυρηνική ωρίμανση ωαρίου</a:t>
            </a:r>
          </a:p>
          <a:p>
            <a:pPr marL="450000" lvl="1" indent="0" eaLnBrk="1" hangingPunct="1">
              <a:buNone/>
              <a:defRPr/>
            </a:pPr>
            <a:r>
              <a:rPr lang="el-GR"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p>
          <a:p>
            <a:pPr marL="450000" lvl="1" indent="0" eaLnBrk="1" hangingPunct="1">
              <a:buNone/>
              <a:defRPr/>
            </a:pPr>
            <a:r>
              <a:rPr lang="el-GR" sz="2800" dirty="0" err="1">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Κυτταροπλασματική</a:t>
            </a:r>
            <a:r>
              <a:rPr lang="el-GR"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ωρίμανση ωαρίου</a:t>
            </a:r>
          </a:p>
          <a:p>
            <a:endParaRPr lang="el-GR" dirty="0"/>
          </a:p>
        </p:txBody>
      </p:sp>
      <p:sp>
        <p:nvSpPr>
          <p:cNvPr id="4" name="AutoShape 9">
            <a:extLst>
              <a:ext uri="{FF2B5EF4-FFF2-40B4-BE49-F238E27FC236}">
                <a16:creationId xmlns:a16="http://schemas.microsoft.com/office/drawing/2014/main" id="{8576E3D7-0DC5-4232-B4CD-6A0E468D43A4}"/>
              </a:ext>
            </a:extLst>
          </p:cNvPr>
          <p:cNvSpPr>
            <a:spLocks/>
          </p:cNvSpPr>
          <p:nvPr/>
        </p:nvSpPr>
        <p:spPr bwMode="auto">
          <a:xfrm>
            <a:off x="7362300" y="3043695"/>
            <a:ext cx="360363" cy="1293829"/>
          </a:xfrm>
          <a:prstGeom prst="rightBrace">
            <a:avLst>
              <a:gd name="adj1" fmla="val 89759"/>
              <a:gd name="adj2" fmla="val 50000"/>
            </a:avLst>
          </a:pr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dirty="0"/>
          </a:p>
        </p:txBody>
      </p:sp>
      <p:sp>
        <p:nvSpPr>
          <p:cNvPr id="5" name="Text Box 8">
            <a:extLst>
              <a:ext uri="{FF2B5EF4-FFF2-40B4-BE49-F238E27FC236}">
                <a16:creationId xmlns:a16="http://schemas.microsoft.com/office/drawing/2014/main" id="{72A98C15-7175-4D85-A0EA-8991EA8F642A}"/>
              </a:ext>
            </a:extLst>
          </p:cNvPr>
          <p:cNvSpPr txBox="1">
            <a:spLocks noChangeArrowheads="1"/>
          </p:cNvSpPr>
          <p:nvPr/>
        </p:nvSpPr>
        <p:spPr bwMode="auto">
          <a:xfrm>
            <a:off x="7902906" y="3429000"/>
            <a:ext cx="2274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b="1" dirty="0">
                <a:solidFill>
                  <a:srgbClr val="FFFF00"/>
                </a:solidFill>
                <a:latin typeface="Calibri" panose="020F0502020204030204" pitchFamily="34" charset="0"/>
                <a:cs typeface="Calibri" panose="020F0502020204030204" pitchFamily="34" charset="0"/>
              </a:rPr>
              <a:t>Ώριμο  ωάριο </a:t>
            </a:r>
          </a:p>
        </p:txBody>
      </p:sp>
    </p:spTree>
    <p:extLst>
      <p:ext uri="{BB962C8B-B14F-4D97-AF65-F5344CB8AC3E}">
        <p14:creationId xmlns:p14="http://schemas.microsoft.com/office/powerpoint/2010/main" val="402396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A55E54-0B4D-4045-AC16-864B0800C3C6}"/>
              </a:ext>
            </a:extLst>
          </p:cNvPr>
          <p:cNvSpPr>
            <a:spLocks noGrp="1"/>
          </p:cNvSpPr>
          <p:nvPr>
            <p:ph type="title"/>
          </p:nvPr>
        </p:nvSpPr>
        <p:spPr>
          <a:xfrm>
            <a:off x="913795" y="221974"/>
            <a:ext cx="10353762" cy="662609"/>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ΕΙΣΑΓΩΓΗ</a:t>
            </a:r>
          </a:p>
        </p:txBody>
      </p:sp>
      <p:sp>
        <p:nvSpPr>
          <p:cNvPr id="3" name="Θέση περιεχομένου 2">
            <a:extLst>
              <a:ext uri="{FF2B5EF4-FFF2-40B4-BE49-F238E27FC236}">
                <a16:creationId xmlns:a16="http://schemas.microsoft.com/office/drawing/2014/main" id="{1EE0EC39-05B6-43B6-95B4-C2361BDB27CB}"/>
              </a:ext>
            </a:extLst>
          </p:cNvPr>
          <p:cNvSpPr>
            <a:spLocks noGrp="1"/>
          </p:cNvSpPr>
          <p:nvPr>
            <p:ph idx="1"/>
          </p:nvPr>
        </p:nvSpPr>
        <p:spPr>
          <a:xfrm>
            <a:off x="410817" y="884584"/>
            <a:ext cx="11370366" cy="5751442"/>
          </a:xfrm>
        </p:spPr>
        <p:txBody>
          <a:bodyPr>
            <a:normAutofit lnSpcReduction="10000"/>
          </a:bodyPr>
          <a:lstStyle/>
          <a:p>
            <a:r>
              <a:rPr lang="el-GR" sz="2200" dirty="0">
                <a:solidFill>
                  <a:srgbClr val="FFFF00"/>
                </a:solidFill>
                <a:latin typeface="Calibri" panose="020F0502020204030204" pitchFamily="34" charset="0"/>
                <a:cs typeface="Calibri" panose="020F0502020204030204" pitchFamily="34" charset="0"/>
              </a:rPr>
              <a:t>Γέννηση </a:t>
            </a:r>
            <a:r>
              <a:rPr lang="en-US" sz="2200" dirty="0">
                <a:solidFill>
                  <a:srgbClr val="FFFF00"/>
                </a:solidFill>
                <a:latin typeface="Calibri" panose="020F0502020204030204" pitchFamily="34" charset="0"/>
                <a:cs typeface="Calibri" panose="020F0502020204030204" pitchFamily="34" charset="0"/>
              </a:rPr>
              <a:t>Louise “Joy” Brown – </a:t>
            </a:r>
            <a:r>
              <a:rPr lang="el-GR" sz="2200" dirty="0">
                <a:solidFill>
                  <a:srgbClr val="FFFF00"/>
                </a:solidFill>
                <a:latin typeface="Calibri" panose="020F0502020204030204" pitchFamily="34" charset="0"/>
                <a:cs typeface="Calibri" panose="020F0502020204030204" pitchFamily="34" charset="0"/>
              </a:rPr>
              <a:t>σήμερα</a:t>
            </a:r>
            <a:r>
              <a:rPr lang="el-GR" sz="2200" dirty="0">
                <a:latin typeface="Calibri" panose="020F0502020204030204" pitchFamily="34" charset="0"/>
                <a:cs typeface="Calibri" panose="020F0502020204030204" pitchFamily="34" charset="0"/>
              </a:rPr>
              <a:t>: περίπου 5 δεκαετίες δυναμικής έρευνας για βελτίωση % εγκυμοσύνης και γεννημένων παιδιών (</a:t>
            </a:r>
            <a:r>
              <a:rPr lang="en-US" sz="2200" dirty="0">
                <a:latin typeface="Calibri" panose="020F0502020204030204" pitchFamily="34" charset="0"/>
                <a:cs typeface="Calibri" panose="020F0502020204030204" pitchFamily="34" charset="0"/>
              </a:rPr>
              <a:t>take home babies)</a:t>
            </a:r>
            <a:endParaRPr lang="el-GR" sz="2200" dirty="0">
              <a:latin typeface="Calibri" panose="020F0502020204030204" pitchFamily="34" charset="0"/>
              <a:cs typeface="Calibri" panose="020F0502020204030204" pitchFamily="34" charset="0"/>
            </a:endParaRPr>
          </a:p>
          <a:p>
            <a:pPr marL="36900" indent="0">
              <a:buNone/>
            </a:pPr>
            <a:endParaRPr lang="el-GR" sz="2200" dirty="0">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Σημείο – κλειδί: </a:t>
            </a:r>
            <a:r>
              <a:rPr lang="el-GR" sz="2200" dirty="0">
                <a:latin typeface="Calibri" panose="020F0502020204030204" pitchFamily="34" charset="0"/>
                <a:cs typeface="Calibri" panose="020F0502020204030204" pitchFamily="34" charset="0"/>
              </a:rPr>
              <a:t>επιλογή του καταλληλότερου εμβρύου προς μεταφορά</a:t>
            </a:r>
          </a:p>
          <a:p>
            <a:pPr marL="36900" indent="0">
              <a:buNone/>
            </a:pPr>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Περισσότερες μελέτες αφορούν στη διερεύνηση επιτυχούς γονιμοποίησης του ωαρίου με </a:t>
            </a:r>
            <a:r>
              <a:rPr lang="el-GR" sz="2200" dirty="0">
                <a:solidFill>
                  <a:srgbClr val="FFFF00"/>
                </a:solidFill>
                <a:latin typeface="Calibri" panose="020F0502020204030204" pitchFamily="34" charset="0"/>
                <a:cs typeface="Calibri" panose="020F0502020204030204" pitchFamily="34" charset="0"/>
              </a:rPr>
              <a:t>μορφολογικά και </a:t>
            </a:r>
            <a:r>
              <a:rPr lang="el-GR" sz="2200" dirty="0" err="1">
                <a:solidFill>
                  <a:srgbClr val="FFFF00"/>
                </a:solidFill>
                <a:latin typeface="Calibri" panose="020F0502020204030204" pitchFamily="34" charset="0"/>
                <a:cs typeface="Calibri" panose="020F0502020204030204" pitchFamily="34" charset="0"/>
              </a:rPr>
              <a:t>μορφοκινητικά</a:t>
            </a:r>
            <a:r>
              <a:rPr lang="el-GR" sz="2200" dirty="0">
                <a:solidFill>
                  <a:srgbClr val="FFFF00"/>
                </a:solidFill>
                <a:latin typeface="Calibri" panose="020F0502020204030204" pitchFamily="34" charset="0"/>
                <a:cs typeface="Calibri" panose="020F0502020204030204" pitchFamily="34" charset="0"/>
              </a:rPr>
              <a:t> κριτήρια</a:t>
            </a:r>
          </a:p>
          <a:p>
            <a:pPr marL="36900" indent="0">
              <a:buNone/>
            </a:pPr>
            <a:endParaRPr lang="el-GR" sz="2200" dirty="0">
              <a:latin typeface="Calibri" panose="020F0502020204030204" pitchFamily="34" charset="0"/>
              <a:cs typeface="Calibri" panose="020F0502020204030204" pitchFamily="34" charset="0"/>
            </a:endParaRPr>
          </a:p>
          <a:p>
            <a:r>
              <a:rPr lang="en-US" sz="2200" dirty="0">
                <a:solidFill>
                  <a:srgbClr val="FFFF00"/>
                </a:solidFill>
                <a:latin typeface="Calibri" panose="020F0502020204030204" pitchFamily="34" charset="0"/>
                <a:cs typeface="Calibri" panose="020F0502020204030204" pitchFamily="34" charset="0"/>
              </a:rPr>
              <a:t>SART (2010), ESHRE (2011)</a:t>
            </a:r>
            <a:r>
              <a:rPr lang="en-US" sz="2200" dirty="0">
                <a:latin typeface="Calibri" panose="020F0502020204030204" pitchFamily="34" charset="0"/>
                <a:cs typeface="Calibri" panose="020F0502020204030204" pitchFamily="34" charset="0"/>
              </a:rPr>
              <a:t>:</a:t>
            </a:r>
            <a:r>
              <a:rPr lang="el-GR" sz="2200" dirty="0">
                <a:latin typeface="Calibri" panose="020F0502020204030204" pitchFamily="34" charset="0"/>
                <a:cs typeface="Calibri" panose="020F0502020204030204" pitchFamily="34" charset="0"/>
              </a:rPr>
              <a:t> θέσπιση μορφολογικών κριτηρίων για </a:t>
            </a:r>
            <a:r>
              <a:rPr lang="el-GR" sz="2200" dirty="0" err="1">
                <a:latin typeface="Calibri" panose="020F0502020204030204" pitchFamily="34" charset="0"/>
                <a:cs typeface="Calibri" panose="020F0502020204030204" pitchFamily="34" charset="0"/>
              </a:rPr>
              <a:t>ζυγώτες</a:t>
            </a:r>
            <a:r>
              <a:rPr lang="el-GR" sz="2200" dirty="0">
                <a:latin typeface="Calibri" panose="020F0502020204030204" pitchFamily="34" charset="0"/>
                <a:cs typeface="Calibri" panose="020F0502020204030204" pitchFamily="34" charset="0"/>
              </a:rPr>
              <a:t>, οδηγίες για την δυναμική των μιτώσεων στα έμβρυα και τα % σχηματισμού </a:t>
            </a:r>
            <a:r>
              <a:rPr lang="el-GR" sz="2200" dirty="0" err="1">
                <a:latin typeface="Calibri" panose="020F0502020204030204" pitchFamily="34" charset="0"/>
                <a:cs typeface="Calibri" panose="020F0502020204030204" pitchFamily="34" charset="0"/>
              </a:rPr>
              <a:t>βλαστοκύστεων</a:t>
            </a:r>
            <a:endParaRPr lang="el-GR" sz="2200" dirty="0">
              <a:latin typeface="Calibri" panose="020F0502020204030204" pitchFamily="34" charset="0"/>
              <a:cs typeface="Calibri" panose="020F0502020204030204" pitchFamily="34" charset="0"/>
            </a:endParaRPr>
          </a:p>
          <a:p>
            <a:pPr marL="36900" indent="0">
              <a:buNone/>
            </a:pPr>
            <a:endParaRPr lang="el-GR" sz="2200" dirty="0">
              <a:latin typeface="Calibri" panose="020F0502020204030204" pitchFamily="34" charset="0"/>
              <a:cs typeface="Calibri" panose="020F0502020204030204" pitchFamily="34" charset="0"/>
            </a:endParaRPr>
          </a:p>
          <a:p>
            <a:r>
              <a:rPr lang="en-US" sz="2200" dirty="0">
                <a:solidFill>
                  <a:srgbClr val="FFFF00"/>
                </a:solidFill>
                <a:latin typeface="Calibri" panose="020F0502020204030204" pitchFamily="34" charset="0"/>
                <a:cs typeface="Calibri" panose="020F0502020204030204" pitchFamily="34" charset="0"/>
              </a:rPr>
              <a:t>TIME-LAPSE MONITORING SYSTEM + </a:t>
            </a:r>
            <a:r>
              <a:rPr lang="el-GR" sz="2200" dirty="0">
                <a:solidFill>
                  <a:srgbClr val="FFFF00"/>
                </a:solidFill>
                <a:latin typeface="Calibri" panose="020F0502020204030204" pitchFamily="34" charset="0"/>
                <a:cs typeface="Calibri" panose="020F0502020204030204" pitchFamily="34" charset="0"/>
              </a:rPr>
              <a:t>ΤΕΧΝΗΤΗ ΝΟΗΜΟΣΥΝΗ</a:t>
            </a:r>
            <a:r>
              <a:rPr lang="el-GR" sz="2200" dirty="0">
                <a:latin typeface="Calibri" panose="020F0502020204030204" pitchFamily="34" charset="0"/>
                <a:cs typeface="Calibri" panose="020F0502020204030204" pitchFamily="34" charset="0"/>
              </a:rPr>
              <a:t>: σημαντική συμβολή στην εκτίμηση της </a:t>
            </a:r>
            <a:r>
              <a:rPr lang="en-US" sz="2200" dirty="0">
                <a:latin typeface="Calibri" panose="020F0502020204030204" pitchFamily="34" charset="0"/>
                <a:cs typeface="Calibri" panose="020F0502020204030204" pitchFamily="34" charset="0"/>
              </a:rPr>
              <a:t>in vitro </a:t>
            </a:r>
            <a:r>
              <a:rPr lang="el-GR" sz="2200" dirty="0">
                <a:latin typeface="Calibri" panose="020F0502020204030204" pitchFamily="34" charset="0"/>
                <a:cs typeface="Calibri" panose="020F0502020204030204" pitchFamily="34" charset="0"/>
              </a:rPr>
              <a:t>ανάπτυξης του εμβρύου, καθώς και στην επιλογή του καταλληλότερου εμβρύου (</a:t>
            </a:r>
            <a:r>
              <a:rPr lang="el-GR" sz="2200" dirty="0" err="1">
                <a:latin typeface="Calibri" panose="020F0502020204030204" pitchFamily="34" charset="0"/>
                <a:cs typeface="Calibri" panose="020F0502020204030204" pitchFamily="34" charset="0"/>
              </a:rPr>
              <a:t>βλαστοκύστης</a:t>
            </a:r>
            <a:r>
              <a:rPr lang="el-GR" sz="2200" dirty="0">
                <a:latin typeface="Calibri" panose="020F0502020204030204" pitchFamily="34" charset="0"/>
                <a:cs typeface="Calibri" panose="020F0502020204030204" pitchFamily="34" charset="0"/>
              </a:rPr>
              <a:t>) για </a:t>
            </a:r>
            <a:r>
              <a:rPr lang="el-GR" sz="2200" dirty="0" err="1">
                <a:latin typeface="Calibri" panose="020F0502020204030204" pitchFamily="34" charset="0"/>
                <a:cs typeface="Calibri" panose="020F0502020204030204" pitchFamily="34" charset="0"/>
              </a:rPr>
              <a:t>εμβρυομεταφορά</a:t>
            </a:r>
            <a:r>
              <a:rPr lang="el-GR" sz="2200" dirty="0">
                <a:latin typeface="Calibri" panose="020F0502020204030204" pitchFamily="34" charset="0"/>
                <a:cs typeface="Calibri" panose="020F0502020204030204" pitchFamily="34" charset="0"/>
              </a:rPr>
              <a:t> (</a:t>
            </a:r>
            <a:r>
              <a:rPr lang="el-GR" sz="2200" dirty="0" err="1">
                <a:latin typeface="Calibri" panose="020F0502020204030204" pitchFamily="34" charset="0"/>
                <a:cs typeface="Calibri" panose="020F0502020204030204" pitchFamily="34" charset="0"/>
              </a:rPr>
              <a:t>μορφοκινητικά</a:t>
            </a:r>
            <a:r>
              <a:rPr lang="el-GR" sz="2200" dirty="0">
                <a:latin typeface="Calibri" panose="020F0502020204030204" pitchFamily="34" charset="0"/>
                <a:cs typeface="Calibri" panose="020F0502020204030204" pitchFamily="34" charset="0"/>
              </a:rPr>
              <a:t> κριτήρια)</a:t>
            </a:r>
          </a:p>
        </p:txBody>
      </p:sp>
    </p:spTree>
    <p:extLst>
      <p:ext uri="{BB962C8B-B14F-4D97-AF65-F5344CB8AC3E}">
        <p14:creationId xmlns:p14="http://schemas.microsoft.com/office/powerpoint/2010/main" val="2918767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20E3C14-ECC0-446A-93EF-602F79FF0860}"/>
              </a:ext>
            </a:extLst>
          </p:cNvPr>
          <p:cNvSpPr>
            <a:spLocks noGrp="1" noChangeArrowheads="1"/>
          </p:cNvSpPr>
          <p:nvPr>
            <p:ph type="title"/>
          </p:nvPr>
        </p:nvSpPr>
        <p:spPr>
          <a:xfrm>
            <a:off x="922617" y="79513"/>
            <a:ext cx="10353762" cy="745434"/>
          </a:xfrm>
        </p:spPr>
        <p:txBody>
          <a:bodyPr>
            <a:normAutofit/>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ΕΝΕΡΓΟΠΟΙΗΣΗ ΣΠΕΡΜΑΤΟΖΩΑΡΙΟΥ</a:t>
            </a:r>
          </a:p>
        </p:txBody>
      </p:sp>
      <p:sp>
        <p:nvSpPr>
          <p:cNvPr id="5123" name="Rectangle 3">
            <a:extLst>
              <a:ext uri="{FF2B5EF4-FFF2-40B4-BE49-F238E27FC236}">
                <a16:creationId xmlns:a16="http://schemas.microsoft.com/office/drawing/2014/main" id="{73C4693D-1309-489B-BE72-8B9D242AE5B2}"/>
              </a:ext>
            </a:extLst>
          </p:cNvPr>
          <p:cNvSpPr>
            <a:spLocks noGrp="1" noChangeArrowheads="1"/>
          </p:cNvSpPr>
          <p:nvPr>
            <p:ph idx="1"/>
          </p:nvPr>
        </p:nvSpPr>
        <p:spPr>
          <a:xfrm>
            <a:off x="922617" y="934277"/>
            <a:ext cx="10353762" cy="5734879"/>
          </a:xfrm>
        </p:spPr>
        <p:txBody>
          <a:bodyPr>
            <a:normAutofit lnSpcReduction="10000"/>
          </a:bodyPr>
          <a:lstStyle/>
          <a:p>
            <a:pPr algn="just"/>
            <a:r>
              <a:rPr lang="el-GR" altLang="el-GR" sz="2400" dirty="0">
                <a:solidFill>
                  <a:schemeClr val="tx1"/>
                </a:solidFill>
                <a:latin typeface="Calibri" panose="020F0502020204030204" pitchFamily="34" charset="0"/>
                <a:cs typeface="Calibri" panose="020F0502020204030204" pitchFamily="34" charset="0"/>
              </a:rPr>
              <a:t>Εκσπερμάτιση</a:t>
            </a:r>
            <a:r>
              <a:rPr lang="en-US" altLang="el-GR" sz="2400" dirty="0">
                <a:solidFill>
                  <a:schemeClr val="tx1"/>
                </a:solidFill>
                <a:latin typeface="Calibri" panose="020F0502020204030204" pitchFamily="34" charset="0"/>
                <a:cs typeface="Calibri" panose="020F0502020204030204" pitchFamily="34" charset="0"/>
              </a:rPr>
              <a:t>:</a:t>
            </a:r>
            <a:r>
              <a:rPr lang="el-GR" altLang="el-GR" sz="2400" dirty="0">
                <a:solidFill>
                  <a:schemeClr val="tx1"/>
                </a:solidFill>
                <a:latin typeface="Calibri" panose="020F0502020204030204" pitchFamily="34" charset="0"/>
                <a:cs typeface="Calibri" panose="020F0502020204030204" pitchFamily="34" charset="0"/>
              </a:rPr>
              <a:t> περίπου 300 εκατ., 200 εκατ. μόνο στους ωαγωγούς</a:t>
            </a:r>
          </a:p>
          <a:p>
            <a:pPr marL="36900" indent="0" algn="just">
              <a:buNone/>
            </a:pPr>
            <a:endParaRPr lang="el-GR" altLang="el-GR" sz="2400" dirty="0">
              <a:solidFill>
                <a:schemeClr val="tx1"/>
              </a:solidFill>
              <a:latin typeface="Calibri" panose="020F0502020204030204" pitchFamily="34" charset="0"/>
              <a:cs typeface="Calibri" panose="020F0502020204030204" pitchFamily="34" charset="0"/>
            </a:endParaRPr>
          </a:p>
          <a:p>
            <a:pPr algn="just"/>
            <a:r>
              <a:rPr lang="el-GR" altLang="el-GR" sz="2400" dirty="0">
                <a:solidFill>
                  <a:schemeClr val="tx1"/>
                </a:solidFill>
                <a:latin typeface="Calibri" panose="020F0502020204030204" pitchFamily="34" charset="0"/>
                <a:cs typeface="Calibri" panose="020F0502020204030204" pitchFamily="34" charset="0"/>
              </a:rPr>
              <a:t>Πριν τη συνάντησή του με το ωάριο, πρέπει να υπερκεράσει διαδοχικά</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τα </a:t>
            </a:r>
            <a:r>
              <a:rPr lang="el-GR" altLang="el-GR" sz="2400" dirty="0" err="1">
                <a:solidFill>
                  <a:schemeClr val="tx1"/>
                </a:solidFill>
                <a:latin typeface="Calibri" panose="020F0502020204030204" pitchFamily="34" charset="0"/>
                <a:cs typeface="Calibri" panose="020F0502020204030204" pitchFamily="34" charset="0"/>
              </a:rPr>
              <a:t>θυλακοκύτταρα</a:t>
            </a:r>
            <a:r>
              <a:rPr lang="el-GR" altLang="el-GR" sz="2400" dirty="0">
                <a:solidFill>
                  <a:schemeClr val="tx1"/>
                </a:solidFill>
                <a:latin typeface="Calibri" panose="020F0502020204030204" pitchFamily="34" charset="0"/>
                <a:cs typeface="Calibri" panose="020F0502020204030204" pitchFamily="34" charset="0"/>
              </a:rPr>
              <a:t>, το περίβλημα και την διαφανή ζώνη του ωαρίου</a:t>
            </a:r>
          </a:p>
          <a:p>
            <a:pPr marL="36900" indent="0" algn="just">
              <a:buNone/>
            </a:pPr>
            <a:endParaRPr lang="el-GR" altLang="el-GR" sz="2400" dirty="0">
              <a:solidFill>
                <a:schemeClr val="tx1"/>
              </a:solidFill>
              <a:latin typeface="Calibri" panose="020F0502020204030204" pitchFamily="34" charset="0"/>
              <a:cs typeface="Calibri" panose="020F0502020204030204" pitchFamily="34" charset="0"/>
            </a:endParaRPr>
          </a:p>
          <a:p>
            <a:pPr algn="just" eaLnBrk="1" hangingPunct="1"/>
            <a:r>
              <a:rPr lang="el-GR" altLang="el-GR" sz="2400" dirty="0">
                <a:solidFill>
                  <a:schemeClr val="tx1"/>
                </a:solidFill>
                <a:latin typeface="Calibri" panose="020F0502020204030204" pitchFamily="34" charset="0"/>
                <a:cs typeface="Calibri" panose="020F0502020204030204" pitchFamily="34" charset="0"/>
              </a:rPr>
              <a:t>Ενεργοποίηση</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απόκτηση γονιμοποιητικής ικανότητας (διάρκεια 5-6 </a:t>
            </a:r>
            <a:r>
              <a:rPr lang="en-US" altLang="el-GR" sz="2400" dirty="0">
                <a:solidFill>
                  <a:schemeClr val="tx1"/>
                </a:solidFill>
                <a:latin typeface="Calibri" panose="020F0502020204030204" pitchFamily="34" charset="0"/>
                <a:cs typeface="Calibri" panose="020F0502020204030204" pitchFamily="34" charset="0"/>
              </a:rPr>
              <a:t>h</a:t>
            </a:r>
            <a:r>
              <a:rPr lang="el-GR" altLang="el-GR" sz="2400" dirty="0">
                <a:solidFill>
                  <a:schemeClr val="tx1"/>
                </a:solidFill>
                <a:latin typeface="Calibri" panose="020F0502020204030204" pitchFamily="34" charset="0"/>
                <a:cs typeface="Calibri" panose="020F0502020204030204" pitchFamily="34" charset="0"/>
              </a:rPr>
              <a:t>)</a:t>
            </a:r>
          </a:p>
          <a:p>
            <a:pPr marL="36900" indent="0" algn="just" eaLnBrk="1" hangingPunct="1">
              <a:buNone/>
            </a:pPr>
            <a:endParaRPr lang="el-GR" altLang="el-GR" sz="2400" dirty="0">
              <a:solidFill>
                <a:schemeClr val="tx1"/>
              </a:solidFill>
              <a:latin typeface="Calibri" panose="020F0502020204030204" pitchFamily="34" charset="0"/>
              <a:cs typeface="Calibri" panose="020F0502020204030204" pitchFamily="34" charset="0"/>
            </a:endParaRPr>
          </a:p>
          <a:p>
            <a:pPr algn="just" eaLnBrk="1" hangingPunct="1"/>
            <a:r>
              <a:rPr lang="el-GR" altLang="el-GR" sz="2400" dirty="0">
                <a:solidFill>
                  <a:schemeClr val="tx1"/>
                </a:solidFill>
                <a:latin typeface="Calibri" panose="020F0502020204030204" pitchFamily="34" charset="0"/>
                <a:cs typeface="Calibri" panose="020F0502020204030204" pitchFamily="34" charset="0"/>
              </a:rPr>
              <a:t>Η ενεργοποίηση</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περιλαμβάνει αλλαγές στη </a:t>
            </a:r>
            <a:r>
              <a:rPr lang="el-GR" altLang="el-GR" sz="2400" dirty="0" err="1">
                <a:solidFill>
                  <a:schemeClr val="tx1"/>
                </a:solidFill>
                <a:latin typeface="Calibri" panose="020F0502020204030204" pitchFamily="34" charset="0"/>
                <a:cs typeface="Calibri" panose="020F0502020204030204" pitchFamily="34" charset="0"/>
              </a:rPr>
              <a:t>λιπιδική</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και </a:t>
            </a:r>
            <a:r>
              <a:rPr lang="el-GR" altLang="el-GR" sz="2400" dirty="0" err="1">
                <a:solidFill>
                  <a:schemeClr val="tx1"/>
                </a:solidFill>
                <a:latin typeface="Calibri" panose="020F0502020204030204" pitchFamily="34" charset="0"/>
                <a:cs typeface="Calibri" panose="020F0502020204030204" pitchFamily="34" charset="0"/>
              </a:rPr>
              <a:t>γλυκοπρωτεϊνική</a:t>
            </a:r>
            <a:r>
              <a:rPr lang="el-GR" altLang="el-GR" sz="2400" dirty="0">
                <a:solidFill>
                  <a:schemeClr val="tx1"/>
                </a:solidFill>
                <a:latin typeface="Calibri" panose="020F0502020204030204" pitchFamily="34" charset="0"/>
                <a:cs typeface="Calibri" panose="020F0502020204030204" pitchFamily="34" charset="0"/>
              </a:rPr>
              <a:t> σύσταση της πλασματικής μεμβράνης, αύξηση του μεταβολισμού και βελτίωση της κινητικότητας των σπερματοζωαρίων</a:t>
            </a:r>
          </a:p>
          <a:p>
            <a:pPr marL="36900" indent="0" algn="just" eaLnBrk="1" hangingPunct="1">
              <a:buNone/>
            </a:pPr>
            <a:endParaRPr lang="el-GR" altLang="el-GR" sz="2400" dirty="0">
              <a:solidFill>
                <a:schemeClr val="tx1"/>
              </a:solidFill>
              <a:latin typeface="Calibri" panose="020F0502020204030204" pitchFamily="34" charset="0"/>
              <a:cs typeface="Calibri" panose="020F0502020204030204" pitchFamily="34" charset="0"/>
            </a:endParaRPr>
          </a:p>
          <a:p>
            <a:pPr algn="just" eaLnBrk="1" hangingPunct="1"/>
            <a:r>
              <a:rPr lang="el-GR" altLang="el-GR" sz="2400" dirty="0" err="1">
                <a:solidFill>
                  <a:schemeClr val="tx1"/>
                </a:solidFill>
                <a:latin typeface="Calibri" panose="020F0502020204030204" pitchFamily="34" charset="0"/>
                <a:cs typeface="Calibri" panose="020F0502020204030204" pitchFamily="34" charset="0"/>
              </a:rPr>
              <a:t>Ακροσωμική</a:t>
            </a:r>
            <a:r>
              <a:rPr lang="el-GR" altLang="el-GR" sz="2400" dirty="0">
                <a:solidFill>
                  <a:schemeClr val="tx1"/>
                </a:solidFill>
                <a:latin typeface="Calibri" panose="020F0502020204030204" pitchFamily="34" charset="0"/>
                <a:cs typeface="Calibri" panose="020F0502020204030204" pitchFamily="34" charset="0"/>
              </a:rPr>
              <a:t> αντίδραση</a:t>
            </a:r>
          </a:p>
          <a:p>
            <a:pPr algn="just" eaLnBrk="1" hangingPunct="1"/>
            <a:endParaRPr lang="el-GR" altLang="el-GR" sz="2400"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356F1A1-8933-4817-A8BF-4B3ED245D897}"/>
              </a:ext>
            </a:extLst>
          </p:cNvPr>
          <p:cNvSpPr>
            <a:spLocks noGrp="1" noChangeArrowheads="1"/>
          </p:cNvSpPr>
          <p:nvPr>
            <p:ph type="title"/>
          </p:nvPr>
        </p:nvSpPr>
        <p:spPr>
          <a:xfrm>
            <a:off x="919119" y="490194"/>
            <a:ext cx="10353762" cy="923827"/>
          </a:xfrm>
        </p:spPr>
        <p:txBody>
          <a:bodyPr>
            <a:normAutofit fontScale="90000"/>
          </a:bodyPr>
          <a:lstStyle/>
          <a:p>
            <a:pPr eaLnBrk="1" hangingPunct="1"/>
            <a:r>
              <a:rPr lang="el-GR" altLang="el-GR" b="1" dirty="0">
                <a:solidFill>
                  <a:srgbClr val="FFFF00"/>
                </a:solidFill>
                <a:latin typeface="Calibri" panose="020F0502020204030204" pitchFamily="34" charset="0"/>
                <a:cs typeface="Calibri" panose="020F0502020204030204" pitchFamily="34" charset="0"/>
              </a:rPr>
              <a:t>ΣΥΝΤΗΞΗ ΩΑΡΙΟΥ - ΣΠΕΡΜΑΤΟΖΩΑΡΙΟΥ</a:t>
            </a:r>
            <a:r>
              <a:rPr lang="el-GR" altLang="el-GR" sz="3200" dirty="0">
                <a:latin typeface="Tahoma" panose="020B0604030504040204" pitchFamily="34" charset="0"/>
              </a:rPr>
              <a:t/>
            </a:r>
            <a:br>
              <a:rPr lang="el-GR" altLang="el-GR" sz="3200" dirty="0">
                <a:latin typeface="Tahoma" panose="020B0604030504040204" pitchFamily="34" charset="0"/>
              </a:rPr>
            </a:br>
            <a:endParaRPr lang="el-GR" altLang="el-GR" sz="3200" dirty="0">
              <a:latin typeface="Tahoma" panose="020B0604030504040204" pitchFamily="34" charset="0"/>
            </a:endParaRPr>
          </a:p>
        </p:txBody>
      </p:sp>
      <p:sp>
        <p:nvSpPr>
          <p:cNvPr id="8195" name="Rectangle 3">
            <a:extLst>
              <a:ext uri="{FF2B5EF4-FFF2-40B4-BE49-F238E27FC236}">
                <a16:creationId xmlns:a16="http://schemas.microsoft.com/office/drawing/2014/main" id="{889A89B4-E974-409E-8BCA-18C184819C7E}"/>
              </a:ext>
            </a:extLst>
          </p:cNvPr>
          <p:cNvSpPr>
            <a:spLocks noGrp="1" noChangeArrowheads="1"/>
          </p:cNvSpPr>
          <p:nvPr>
            <p:ph idx="1"/>
          </p:nvPr>
        </p:nvSpPr>
        <p:spPr>
          <a:xfrm>
            <a:off x="640350" y="2126649"/>
            <a:ext cx="6581545" cy="3191069"/>
          </a:xfrm>
        </p:spPr>
        <p:txBody>
          <a:bodyPr>
            <a:normAutofit/>
          </a:bodyPr>
          <a:lstStyle/>
          <a:p>
            <a:pPr algn="just" eaLnBrk="1" hangingPunct="1">
              <a:buFontTx/>
              <a:buNone/>
            </a:pPr>
            <a:r>
              <a:rPr lang="el-GR" altLang="el-GR" sz="2400" dirty="0"/>
              <a:t>	</a:t>
            </a:r>
            <a:r>
              <a:rPr lang="el-GR" altLang="el-GR" sz="2800" dirty="0">
                <a:solidFill>
                  <a:schemeClr val="tx1"/>
                </a:solidFill>
                <a:latin typeface="Calibri" panose="020F0502020204030204" pitchFamily="34" charset="0"/>
                <a:cs typeface="Calibri" panose="020F0502020204030204" pitchFamily="34" charset="0"/>
              </a:rPr>
              <a:t>Η </a:t>
            </a:r>
            <a:r>
              <a:rPr lang="el-GR" altLang="el-GR" sz="2800" dirty="0" err="1">
                <a:solidFill>
                  <a:schemeClr val="tx1"/>
                </a:solidFill>
                <a:latin typeface="Calibri" panose="020F0502020204030204" pitchFamily="34" charset="0"/>
                <a:cs typeface="Calibri" panose="020F0502020204030204" pitchFamily="34" charset="0"/>
              </a:rPr>
              <a:t>διαμεμβρανική</a:t>
            </a:r>
            <a:r>
              <a:rPr lang="el-GR" altLang="el-GR" sz="2800" dirty="0">
                <a:solidFill>
                  <a:schemeClr val="tx1"/>
                </a:solidFill>
                <a:latin typeface="Calibri" panose="020F0502020204030204" pitchFamily="34" charset="0"/>
                <a:cs typeface="Calibri" panose="020F0502020204030204" pitchFamily="34" charset="0"/>
              </a:rPr>
              <a:t> </a:t>
            </a:r>
            <a:r>
              <a:rPr lang="el-GR" altLang="el-GR" sz="2800" dirty="0" err="1">
                <a:solidFill>
                  <a:schemeClr val="tx1"/>
                </a:solidFill>
                <a:latin typeface="Calibri" panose="020F0502020204030204" pitchFamily="34" charset="0"/>
                <a:cs typeface="Calibri" panose="020F0502020204030204" pitchFamily="34" charset="0"/>
              </a:rPr>
              <a:t>πρωτείνη</a:t>
            </a:r>
            <a:r>
              <a:rPr lang="el-GR" altLang="el-GR" sz="2800" dirty="0">
                <a:latin typeface="Calibri" panose="020F0502020204030204" pitchFamily="34" charset="0"/>
                <a:cs typeface="Calibri" panose="020F0502020204030204" pitchFamily="34" charset="0"/>
              </a:rPr>
              <a:t> </a:t>
            </a:r>
            <a:r>
              <a:rPr lang="en-US" altLang="el-GR" sz="2800" b="1" dirty="0">
                <a:solidFill>
                  <a:srgbClr val="FFFF00"/>
                </a:solidFill>
                <a:latin typeface="Calibri" panose="020F0502020204030204" pitchFamily="34" charset="0"/>
                <a:cs typeface="Calibri" panose="020F0502020204030204" pitchFamily="34" charset="0"/>
              </a:rPr>
              <a:t>PH-30</a:t>
            </a:r>
            <a:r>
              <a:rPr lang="el-GR" altLang="el-GR" sz="2800" b="1" dirty="0">
                <a:latin typeface="Calibri" panose="020F0502020204030204" pitchFamily="34" charset="0"/>
                <a:cs typeface="Calibri" panose="020F0502020204030204" pitchFamily="34" charset="0"/>
              </a:rPr>
              <a:t> </a:t>
            </a:r>
            <a:r>
              <a:rPr lang="el-GR" altLang="el-GR" sz="2800" dirty="0">
                <a:solidFill>
                  <a:schemeClr val="tx1"/>
                </a:solidFill>
                <a:latin typeface="Calibri" panose="020F0502020204030204" pitchFamily="34" charset="0"/>
                <a:cs typeface="Calibri" panose="020F0502020204030204" pitchFamily="34" charset="0"/>
              </a:rPr>
              <a:t>του σπερματοζωαρίου μεσολαβεί στη συγκράτηση του σπερματοζωαρίου  από τις </a:t>
            </a:r>
            <a:r>
              <a:rPr lang="el-GR" altLang="el-GR" sz="2800" dirty="0" err="1">
                <a:solidFill>
                  <a:schemeClr val="tx1"/>
                </a:solidFill>
                <a:latin typeface="Calibri" panose="020F0502020204030204" pitchFamily="34" charset="0"/>
                <a:cs typeface="Calibri" panose="020F0502020204030204" pitchFamily="34" charset="0"/>
              </a:rPr>
              <a:t>μικρολάχνες</a:t>
            </a:r>
            <a:r>
              <a:rPr lang="el-GR" altLang="el-GR" sz="2800" dirty="0">
                <a:solidFill>
                  <a:schemeClr val="tx1"/>
                </a:solidFill>
                <a:latin typeface="Calibri" panose="020F0502020204030204" pitchFamily="34" charset="0"/>
                <a:cs typeface="Calibri" panose="020F0502020204030204" pitchFamily="34" charset="0"/>
              </a:rPr>
              <a:t> της </a:t>
            </a:r>
            <a:r>
              <a:rPr lang="el-GR" altLang="el-GR" sz="2800" dirty="0" err="1">
                <a:solidFill>
                  <a:schemeClr val="tx1"/>
                </a:solidFill>
                <a:latin typeface="Calibri" panose="020F0502020204030204" pitchFamily="34" charset="0"/>
                <a:cs typeface="Calibri" panose="020F0502020204030204" pitchFamily="34" charset="0"/>
              </a:rPr>
              <a:t>κυτταροπλασματικής</a:t>
            </a:r>
            <a:r>
              <a:rPr lang="el-GR" altLang="el-GR" sz="2800" dirty="0">
                <a:solidFill>
                  <a:schemeClr val="tx1"/>
                </a:solidFill>
                <a:latin typeface="Calibri" panose="020F0502020204030204" pitchFamily="34" charset="0"/>
                <a:cs typeface="Calibri" panose="020F0502020204030204" pitchFamily="34" charset="0"/>
              </a:rPr>
              <a:t> μεμβράνης του ωαρίου, οδηγώντας στη σύντηξη των  μεμβρανών των δύο γαμετών</a:t>
            </a:r>
          </a:p>
        </p:txBody>
      </p:sp>
      <p:pic>
        <p:nvPicPr>
          <p:cNvPr id="8196" name="Picture 4" descr="fertilization4">
            <a:extLst>
              <a:ext uri="{FF2B5EF4-FFF2-40B4-BE49-F238E27FC236}">
                <a16:creationId xmlns:a16="http://schemas.microsoft.com/office/drawing/2014/main" id="{5F636587-A43A-4FBD-9B1D-78E711381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3779" y="1586203"/>
            <a:ext cx="3937871"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44DBC2-C9DD-473A-B8C5-D7ECA7B436D7}"/>
              </a:ext>
            </a:extLst>
          </p:cNvPr>
          <p:cNvSpPr>
            <a:spLocks noGrp="1" noChangeArrowheads="1"/>
          </p:cNvSpPr>
          <p:nvPr>
            <p:ph type="title"/>
          </p:nvPr>
        </p:nvSpPr>
        <p:spPr>
          <a:xfrm>
            <a:off x="838200" y="110602"/>
            <a:ext cx="10515600" cy="1011188"/>
          </a:xfrm>
        </p:spPr>
        <p:txBody>
          <a:bodyPr>
            <a:normAutofit/>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ΣΤΑΔΙΑ ΑΚΡΟΣΩΜΙΚΗΣ ΑΝΤΙΔΡΑΣΗΣ</a:t>
            </a:r>
          </a:p>
        </p:txBody>
      </p:sp>
      <p:sp>
        <p:nvSpPr>
          <p:cNvPr id="6147" name="Rectangle 3">
            <a:extLst>
              <a:ext uri="{FF2B5EF4-FFF2-40B4-BE49-F238E27FC236}">
                <a16:creationId xmlns:a16="http://schemas.microsoft.com/office/drawing/2014/main" id="{27B5141B-877C-450C-A2DB-3F7D14E27DC0}"/>
              </a:ext>
            </a:extLst>
          </p:cNvPr>
          <p:cNvSpPr>
            <a:spLocks noGrp="1" noChangeArrowheads="1"/>
          </p:cNvSpPr>
          <p:nvPr>
            <p:ph idx="1"/>
          </p:nvPr>
        </p:nvSpPr>
        <p:spPr>
          <a:xfrm>
            <a:off x="202741" y="1172504"/>
            <a:ext cx="4987565" cy="5581379"/>
          </a:xfrm>
        </p:spPr>
        <p:txBody>
          <a:bodyPr>
            <a:noAutofit/>
          </a:bodyPr>
          <a:lstStyle/>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Πρόσδεση του σπερματοζωαρίου στη διαφανή ζώνη</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err="1">
                <a:solidFill>
                  <a:schemeClr val="tx1"/>
                </a:solidFill>
                <a:latin typeface="Calibri" panose="020F0502020204030204" pitchFamily="34" charset="0"/>
                <a:cs typeface="Calibri" panose="020F0502020204030204" pitchFamily="34" charset="0"/>
              </a:rPr>
              <a:t>Ακροσωμική</a:t>
            </a:r>
            <a:r>
              <a:rPr lang="el-GR" altLang="el-GR" sz="2400" dirty="0">
                <a:solidFill>
                  <a:schemeClr val="tx1"/>
                </a:solidFill>
                <a:latin typeface="Calibri" panose="020F0502020204030204" pitchFamily="34" charset="0"/>
                <a:cs typeface="Calibri" panose="020F0502020204030204" pitchFamily="34" charset="0"/>
              </a:rPr>
              <a:t> αντίδραση</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Διείσδυση διαμέσου της διαφανούς ζώνης</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Σύντηξη πλασματικών μεμβρανών (κατά τον επιμήκη άξονα)</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Ο πυρήνας του σπερματοζωαρίου περνά στο κυτταρόπλασμα ωαρίου</a:t>
            </a:r>
          </a:p>
        </p:txBody>
      </p:sp>
      <p:pic>
        <p:nvPicPr>
          <p:cNvPr id="5" name="Picture 2" descr="ÎÏÎ¿ÏÎ­Î»ÎµÏÎ¼Î± ÎµÎ¹ÎºÏÎ½Î±Ï Î³Î¹Î± ÏÏÎ±Î´Î¹Î± Î³Î¿Î½Î¹Î¼Î¿ÏÎ¿Î¹Î·ÏÎ·Ï ÏÎ±ÏÎ¹Î¿Ï">
            <a:extLst>
              <a:ext uri="{FF2B5EF4-FFF2-40B4-BE49-F238E27FC236}">
                <a16:creationId xmlns:a16="http://schemas.microsoft.com/office/drawing/2014/main" id="{C8D5BE84-9F42-4DA1-BC3B-97E44560CE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21086" y="1648913"/>
            <a:ext cx="6568173" cy="4628560"/>
          </a:xfrm>
          <a:prstGeom prst="rect">
            <a:avLst/>
          </a:prstGeom>
          <a:noFill/>
          <a:effectLst>
            <a:outerShdw blurRad="25400" dir="17880000">
              <a:srgbClr val="000000">
                <a:alpha val="46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E99FE5-F79A-4F56-95B8-320B8F09E4C3}"/>
              </a:ext>
            </a:extLst>
          </p:cNvPr>
          <p:cNvSpPr>
            <a:spLocks noGrp="1"/>
          </p:cNvSpPr>
          <p:nvPr>
            <p:ph type="title"/>
          </p:nvPr>
        </p:nvSpPr>
        <p:spPr>
          <a:xfrm>
            <a:off x="919119" y="50788"/>
            <a:ext cx="10353762" cy="715413"/>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ΑΚΡΟΣΩΜΙΚΗ ΑΝΤΙΔΡΑΣΗ</a:t>
            </a:r>
          </a:p>
        </p:txBody>
      </p:sp>
      <p:sp>
        <p:nvSpPr>
          <p:cNvPr id="3" name="Θέση περιεχομένου 2">
            <a:extLst>
              <a:ext uri="{FF2B5EF4-FFF2-40B4-BE49-F238E27FC236}">
                <a16:creationId xmlns:a16="http://schemas.microsoft.com/office/drawing/2014/main" id="{C182B151-6F63-44ED-BBC6-AA71EA6D05D0}"/>
              </a:ext>
            </a:extLst>
          </p:cNvPr>
          <p:cNvSpPr>
            <a:spLocks noGrp="1"/>
          </p:cNvSpPr>
          <p:nvPr>
            <p:ph sz="half" idx="1"/>
          </p:nvPr>
        </p:nvSpPr>
        <p:spPr>
          <a:xfrm>
            <a:off x="109330" y="904462"/>
            <a:ext cx="6838122" cy="5738934"/>
          </a:xfrm>
        </p:spPr>
        <p:txBody>
          <a:bodyPr>
            <a:normAutofit fontScale="92500" lnSpcReduction="10000"/>
          </a:bodyPr>
          <a:lstStyle/>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Η διαφανής ζώνη αποτελείται από 3</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γλυκοπρωτεϊνες</a:t>
            </a:r>
            <a:r>
              <a:rPr lang="el-GR" altLang="el-GR" sz="2400" dirty="0">
                <a:solidFill>
                  <a:schemeClr val="tx1"/>
                </a:solidFill>
                <a:latin typeface="Calibri" panose="020F0502020204030204" pitchFamily="34" charset="0"/>
                <a:cs typeface="Calibri" panose="020F0502020204030204" pitchFamily="34" charset="0"/>
              </a:rPr>
              <a:t>: </a:t>
            </a:r>
            <a:r>
              <a:rPr lang="en-US" altLang="el-GR" sz="2400" b="1" dirty="0">
                <a:solidFill>
                  <a:srgbClr val="FFFF00"/>
                </a:solidFill>
                <a:latin typeface="Calibri" panose="020F0502020204030204" pitchFamily="34" charset="0"/>
                <a:cs typeface="Calibri" panose="020F0502020204030204" pitchFamily="34" charset="0"/>
              </a:rPr>
              <a:t>ZP1, ZP2, ZP3</a:t>
            </a:r>
            <a:r>
              <a:rPr lang="el-GR" altLang="el-GR" sz="2400" dirty="0">
                <a:latin typeface="Calibri" panose="020F0502020204030204" pitchFamily="34" charset="0"/>
                <a:cs typeface="Calibri" panose="020F0502020204030204" pitchFamily="34" charset="0"/>
              </a:rPr>
              <a:t> </a:t>
            </a:r>
          </a:p>
          <a:p>
            <a:pPr eaLnBrk="1" hangingPunct="1">
              <a:lnSpc>
                <a:spcPct val="80000"/>
              </a:lnSpc>
            </a:pPr>
            <a:r>
              <a:rPr lang="en-US" altLang="el-GR" sz="2400" dirty="0">
                <a:solidFill>
                  <a:srgbClr val="FFFF00"/>
                </a:solidFill>
                <a:latin typeface="Calibri" panose="020F0502020204030204" pitchFamily="34" charset="0"/>
                <a:cs typeface="Calibri" panose="020F0502020204030204" pitchFamily="34" charset="0"/>
              </a:rPr>
              <a:t>ZP2+ZP3: </a:t>
            </a:r>
            <a:r>
              <a:rPr lang="el-GR" altLang="el-GR" sz="2400" dirty="0">
                <a:solidFill>
                  <a:schemeClr val="tx1"/>
                </a:solidFill>
                <a:latin typeface="Calibri" panose="020F0502020204030204" pitchFamily="34" charset="0"/>
                <a:cs typeface="Calibri" panose="020F0502020204030204" pitchFamily="34" charset="0"/>
              </a:rPr>
              <a:t>σχηματίζουν ινίδια</a:t>
            </a:r>
          </a:p>
          <a:p>
            <a:pPr eaLnBrk="1" hangingPunct="1">
              <a:lnSpc>
                <a:spcPct val="80000"/>
              </a:lnSpc>
            </a:pPr>
            <a:r>
              <a:rPr lang="en-US" altLang="el-GR" sz="2400" dirty="0">
                <a:solidFill>
                  <a:srgbClr val="FFFF00"/>
                </a:solidFill>
                <a:latin typeface="Calibri" panose="020F0502020204030204" pitchFamily="34" charset="0"/>
                <a:cs typeface="Calibri" panose="020F0502020204030204" pitchFamily="34" charset="0"/>
              </a:rPr>
              <a:t>ZP1: </a:t>
            </a:r>
            <a:r>
              <a:rPr lang="el-GR" altLang="el-GR" sz="2400" dirty="0">
                <a:solidFill>
                  <a:schemeClr val="tx1"/>
                </a:solidFill>
                <a:latin typeface="Calibri" panose="020F0502020204030204" pitchFamily="34" charset="0"/>
                <a:cs typeface="Calibri" panose="020F0502020204030204" pitchFamily="34" charset="0"/>
              </a:rPr>
              <a:t>αναμειγνύεται με τα ινίδια</a:t>
            </a:r>
          </a:p>
          <a:p>
            <a:pPr eaLnBrk="1" hangingPunct="1">
              <a:lnSpc>
                <a:spcPct val="80000"/>
              </a:lnSpc>
            </a:pPr>
            <a:r>
              <a:rPr lang="en-US" altLang="el-GR" sz="2400" dirty="0">
                <a:solidFill>
                  <a:srgbClr val="FFFF00"/>
                </a:solidFill>
                <a:latin typeface="Calibri" panose="020F0502020204030204" pitchFamily="34" charset="0"/>
                <a:cs typeface="Calibri" panose="020F0502020204030204" pitchFamily="34" charset="0"/>
              </a:rPr>
              <a:t>ZP3</a:t>
            </a:r>
            <a:r>
              <a:rPr lang="el-GR" altLang="el-GR" sz="2400" dirty="0">
                <a:solidFill>
                  <a:srgbClr val="FFFF00"/>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υποδοχέας σπέρματος</a:t>
            </a: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n-US" altLang="el-GR" sz="2400" dirty="0">
                <a:solidFill>
                  <a:schemeClr val="tx1"/>
                </a:solidFill>
                <a:latin typeface="Calibri" panose="020F0502020204030204" pitchFamily="34" charset="0"/>
                <a:cs typeface="Calibri" panose="020F0502020204030204" pitchFamily="34" charset="0"/>
              </a:rPr>
              <a:t>(</a:t>
            </a:r>
            <a:r>
              <a:rPr lang="el-GR" altLang="el-GR" sz="2400" dirty="0" err="1">
                <a:solidFill>
                  <a:schemeClr val="tx1"/>
                </a:solidFill>
                <a:latin typeface="Calibri" panose="020F0502020204030204" pitchFamily="34" charset="0"/>
                <a:cs typeface="Calibri" panose="020F0502020204030204" pitchFamily="34" charset="0"/>
              </a:rPr>
              <a:t>γαλακτοζυλοτρανσφεράση</a:t>
            </a:r>
            <a:r>
              <a:rPr lang="el-GR" altLang="el-GR" sz="2400" dirty="0">
                <a:solidFill>
                  <a:schemeClr val="tx1"/>
                </a:solidFill>
                <a:latin typeface="Calibri" panose="020F0502020204030204" pitchFamily="34" charset="0"/>
                <a:cs typeface="Calibri" panose="020F0502020204030204" pitchFamily="34" charset="0"/>
              </a:rPr>
              <a:t> που συνδέεται με</a:t>
            </a: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ολιγοσακχαρίτες</a:t>
            </a:r>
            <a:r>
              <a:rPr lang="el-GR" altLang="el-GR" sz="2400" dirty="0">
                <a:solidFill>
                  <a:schemeClr val="tx1"/>
                </a:solidFill>
                <a:latin typeface="Calibri" panose="020F0502020204030204" pitchFamily="34" charset="0"/>
                <a:cs typeface="Calibri" panose="020F0502020204030204" pitchFamily="34" charset="0"/>
              </a:rPr>
              <a:t> της μεμβράνης του σπέρματος)</a:t>
            </a:r>
          </a:p>
          <a:p>
            <a:pPr marL="36900" indent="0" eaLnBrk="1" hangingPunct="1">
              <a:lnSpc>
                <a:spcPct val="8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80000"/>
              </a:lnSpc>
            </a:pPr>
            <a:r>
              <a:rPr lang="el-GR" altLang="el-GR" sz="2400" dirty="0">
                <a:solidFill>
                  <a:srgbClr val="FFFF00"/>
                </a:solidFill>
                <a:latin typeface="Calibri" panose="020F0502020204030204" pitchFamily="34" charset="0"/>
                <a:cs typeface="Calibri" panose="020F0502020204030204" pitchFamily="34" charset="0"/>
              </a:rPr>
              <a:t>Αποτέλεσμα:</a:t>
            </a:r>
            <a:r>
              <a:rPr lang="el-GR" altLang="el-GR" sz="2400" dirty="0">
                <a:latin typeface="Calibri" panose="020F0502020204030204" pitchFamily="34" charset="0"/>
                <a:cs typeface="Calibri" panose="020F0502020204030204" pitchFamily="34" charset="0"/>
              </a:rPr>
              <a:t> </a:t>
            </a:r>
          </a:p>
          <a:p>
            <a:pPr marL="36900" indent="0" eaLnBrk="1" hangingPunct="1">
              <a:lnSpc>
                <a:spcPct val="80000"/>
              </a:lnSpc>
              <a:buNone/>
            </a:pPr>
            <a:r>
              <a:rPr lang="el-GR" altLang="el-GR" sz="2400" dirty="0">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 επαγωγή </a:t>
            </a:r>
            <a:r>
              <a:rPr lang="el-GR" altLang="el-GR" sz="2400" dirty="0" err="1">
                <a:solidFill>
                  <a:schemeClr val="tx1"/>
                </a:solidFill>
                <a:latin typeface="Calibri" panose="020F0502020204030204" pitchFamily="34" charset="0"/>
                <a:cs typeface="Calibri" panose="020F0502020204030204" pitchFamily="34" charset="0"/>
              </a:rPr>
              <a:t>ακροσωμικής</a:t>
            </a:r>
            <a:r>
              <a:rPr lang="el-GR" altLang="el-GR" sz="2400" dirty="0">
                <a:solidFill>
                  <a:schemeClr val="tx1"/>
                </a:solidFill>
                <a:latin typeface="Calibri" panose="020F0502020204030204" pitchFamily="34" charset="0"/>
                <a:cs typeface="Calibri" panose="020F0502020204030204" pitchFamily="34" charset="0"/>
              </a:rPr>
              <a:t> αντίδρασης</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εξωκύτωση</a:t>
            </a: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ακροσώματος</a:t>
            </a:r>
            <a:r>
              <a:rPr lang="el-GR" altLang="el-GR" sz="2400" dirty="0">
                <a:solidFill>
                  <a:schemeClr val="tx1"/>
                </a:solidFill>
                <a:latin typeface="Calibri" panose="020F0502020204030204" pitchFamily="34" charset="0"/>
                <a:cs typeface="Calibri" panose="020F0502020204030204" pitchFamily="34" charset="0"/>
              </a:rPr>
              <a:t>) </a:t>
            </a: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 δράση </a:t>
            </a:r>
            <a:r>
              <a:rPr lang="el-GR" altLang="el-GR" sz="2400" dirty="0" err="1">
                <a:solidFill>
                  <a:schemeClr val="tx1"/>
                </a:solidFill>
                <a:latin typeface="Calibri" panose="020F0502020204030204" pitchFamily="34" charset="0"/>
                <a:cs typeface="Calibri" panose="020F0502020204030204" pitchFamily="34" charset="0"/>
              </a:rPr>
              <a:t>πρωτεασών</a:t>
            </a: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υαλουρονιδάσης</a:t>
            </a:r>
            <a:endParaRPr lang="el-GR"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 ένωση άλλων </a:t>
            </a:r>
            <a:r>
              <a:rPr lang="el-GR" altLang="el-GR" sz="2400" dirty="0" err="1">
                <a:solidFill>
                  <a:schemeClr val="tx1"/>
                </a:solidFill>
                <a:latin typeface="Calibri" panose="020F0502020204030204" pitchFamily="34" charset="0"/>
                <a:cs typeface="Calibri" panose="020F0502020204030204" pitchFamily="34" charset="0"/>
              </a:rPr>
              <a:t>πρωτεινών</a:t>
            </a:r>
            <a:r>
              <a:rPr lang="el-GR" altLang="el-GR" sz="2400" dirty="0">
                <a:solidFill>
                  <a:schemeClr val="tx1"/>
                </a:solidFill>
                <a:latin typeface="Calibri" panose="020F0502020204030204" pitchFamily="34" charset="0"/>
                <a:cs typeface="Calibri" panose="020F0502020204030204" pitchFamily="34" charset="0"/>
              </a:rPr>
              <a:t> σπέρματος  με</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n-US" altLang="el-GR" sz="2400" dirty="0">
                <a:solidFill>
                  <a:schemeClr val="tx1"/>
                </a:solidFill>
                <a:latin typeface="Calibri" panose="020F0502020204030204" pitchFamily="34" charset="0"/>
                <a:cs typeface="Calibri" panose="020F0502020204030204" pitchFamily="34" charset="0"/>
              </a:rPr>
              <a:t>ZP2</a:t>
            </a:r>
            <a:r>
              <a:rPr lang="el-GR" altLang="el-GR" sz="2400" dirty="0">
                <a:solidFill>
                  <a:schemeClr val="tx1"/>
                </a:solidFill>
                <a:latin typeface="Calibri" panose="020F0502020204030204" pitchFamily="34" charset="0"/>
                <a:cs typeface="Calibri" panose="020F0502020204030204" pitchFamily="34" charset="0"/>
              </a:rPr>
              <a:t>,  προκαλώντας σταθερή πρόσδεση στη</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διαφανή ζώνη</a:t>
            </a:r>
          </a:p>
          <a:p>
            <a:endParaRPr lang="el-GR" dirty="0"/>
          </a:p>
        </p:txBody>
      </p:sp>
      <p:pic>
        <p:nvPicPr>
          <p:cNvPr id="5" name="Picture 4" descr="fertilization3">
            <a:extLst>
              <a:ext uri="{FF2B5EF4-FFF2-40B4-BE49-F238E27FC236}">
                <a16:creationId xmlns:a16="http://schemas.microsoft.com/office/drawing/2014/main" id="{AD11D085-3AC6-4C43-AB56-913B18E9FA5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91633" y="1205124"/>
            <a:ext cx="4678836" cy="513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28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32BBD8E-072A-446A-9F04-CB7974A3699A}"/>
              </a:ext>
            </a:extLst>
          </p:cNvPr>
          <p:cNvSpPr>
            <a:spLocks noGrp="1" noChangeArrowheads="1"/>
          </p:cNvSpPr>
          <p:nvPr>
            <p:ph type="title"/>
          </p:nvPr>
        </p:nvSpPr>
        <p:spPr>
          <a:xfrm>
            <a:off x="3417402" y="82574"/>
            <a:ext cx="5357193" cy="709531"/>
          </a:xfrm>
        </p:spPr>
        <p:txBody>
          <a:bodyPr>
            <a:normAutofit/>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ΚΟΡΤΙΚΟΕΙΔΗΣ ΑΝΤΙΔΡΑΣΗ</a:t>
            </a:r>
          </a:p>
        </p:txBody>
      </p:sp>
      <p:sp>
        <p:nvSpPr>
          <p:cNvPr id="9219" name="Rectangle 3">
            <a:extLst>
              <a:ext uri="{FF2B5EF4-FFF2-40B4-BE49-F238E27FC236}">
                <a16:creationId xmlns:a16="http://schemas.microsoft.com/office/drawing/2014/main" id="{15317820-D4E4-4106-94AD-691251DF1E4B}"/>
              </a:ext>
            </a:extLst>
          </p:cNvPr>
          <p:cNvSpPr>
            <a:spLocks noGrp="1" noChangeArrowheads="1"/>
          </p:cNvSpPr>
          <p:nvPr>
            <p:ph idx="1"/>
          </p:nvPr>
        </p:nvSpPr>
        <p:spPr>
          <a:xfrm>
            <a:off x="602632" y="792105"/>
            <a:ext cx="10668342" cy="5867112"/>
          </a:xfrm>
        </p:spPr>
        <p:txBody>
          <a:bodyPr>
            <a:noAutofit/>
          </a:bodyPr>
          <a:lstStyle/>
          <a:p>
            <a:pPr eaLnBrk="1" hangingPunct="1">
              <a:buFontTx/>
              <a:buNone/>
            </a:pPr>
            <a:r>
              <a:rPr lang="el-GR" altLang="el-GR" sz="2200" dirty="0">
                <a:solidFill>
                  <a:schemeClr val="tx1"/>
                </a:solidFill>
                <a:latin typeface="Calibri" panose="020F0502020204030204" pitchFamily="34" charset="0"/>
                <a:cs typeface="Calibri" panose="020F0502020204030204" pitchFamily="34" charset="0"/>
              </a:rPr>
              <a:t>Δυο μηχανισμοί:</a:t>
            </a:r>
          </a:p>
          <a:p>
            <a:r>
              <a:rPr lang="el-GR" altLang="el-GR" sz="2200" b="1" dirty="0">
                <a:solidFill>
                  <a:srgbClr val="FFFF00"/>
                </a:solidFill>
                <a:latin typeface="Calibri" panose="020F0502020204030204" pitchFamily="34" charset="0"/>
                <a:cs typeface="Calibri" panose="020F0502020204030204" pitchFamily="34" charset="0"/>
              </a:rPr>
              <a:t>Κορτικοειδής αντίδραση:</a:t>
            </a:r>
            <a:r>
              <a:rPr lang="el-GR" altLang="el-GR" sz="2200" dirty="0">
                <a:solidFill>
                  <a:schemeClr val="tx1"/>
                </a:solidFill>
                <a:latin typeface="Calibri" panose="020F0502020204030204" pitchFamily="34" charset="0"/>
                <a:cs typeface="Calibri" panose="020F0502020204030204" pitchFamily="34" charset="0"/>
              </a:rPr>
              <a:t> </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 σύντηξη των δύο μεμβρανών </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 δραστηριοποίηση του μονοπατιού </a:t>
            </a:r>
            <a:r>
              <a:rPr lang="el-GR" altLang="el-GR" sz="2200" dirty="0" err="1">
                <a:solidFill>
                  <a:schemeClr val="tx1"/>
                </a:solidFill>
                <a:latin typeface="Calibri" panose="020F0502020204030204" pitchFamily="34" charset="0"/>
                <a:cs typeface="Calibri" panose="020F0502020204030204" pitchFamily="34" charset="0"/>
              </a:rPr>
              <a:t>ινοσιτόλης</a:t>
            </a:r>
            <a:r>
              <a:rPr lang="el-GR" altLang="el-GR" sz="2200" dirty="0">
                <a:solidFill>
                  <a:schemeClr val="tx1"/>
                </a:solidFill>
                <a:latin typeface="Calibri" panose="020F0502020204030204" pitchFamily="34" charset="0"/>
                <a:cs typeface="Calibri" panose="020F0502020204030204" pitchFamily="34" charset="0"/>
              </a:rPr>
              <a:t> - </a:t>
            </a:r>
            <a:r>
              <a:rPr lang="el-GR" altLang="el-GR" sz="2200" dirty="0" err="1">
                <a:solidFill>
                  <a:schemeClr val="tx1"/>
                </a:solidFill>
                <a:latin typeface="Calibri" panose="020F0502020204030204" pitchFamily="34" charset="0"/>
                <a:cs typeface="Calibri" panose="020F0502020204030204" pitchFamily="34" charset="0"/>
              </a:rPr>
              <a:t>φωσφολιπιδίων</a:t>
            </a:r>
            <a:r>
              <a:rPr lang="el-GR" altLang="el-GR" sz="2200" dirty="0">
                <a:solidFill>
                  <a:schemeClr val="tx1"/>
                </a:solidFill>
                <a:latin typeface="Calibri" panose="020F0502020204030204" pitchFamily="34" charset="0"/>
                <a:cs typeface="Calibri" panose="020F0502020204030204" pitchFamily="34" charset="0"/>
              </a:rPr>
              <a:t> του ωαρίου </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 τοπική αύξηση σε </a:t>
            </a:r>
            <a:r>
              <a:rPr lang="en-US" altLang="el-GR" sz="2200" dirty="0">
                <a:solidFill>
                  <a:schemeClr val="tx1"/>
                </a:solidFill>
                <a:latin typeface="Calibri" panose="020F0502020204030204" pitchFamily="34" charset="0"/>
                <a:cs typeface="Calibri" panose="020F0502020204030204" pitchFamily="34" charset="0"/>
              </a:rPr>
              <a:t>Ca2+ </a:t>
            </a:r>
            <a:r>
              <a:rPr lang="el-GR" altLang="el-GR" sz="2200" dirty="0">
                <a:solidFill>
                  <a:schemeClr val="tx1"/>
                </a:solidFill>
                <a:latin typeface="Calibri" panose="020F0502020204030204" pitchFamily="34" charset="0"/>
                <a:cs typeface="Calibri" panose="020F0502020204030204" pitchFamily="34" charset="0"/>
              </a:rPr>
              <a:t>ωαρίου</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αρχή </a:t>
            </a:r>
            <a:r>
              <a:rPr lang="el-GR" altLang="el-GR" sz="2200" dirty="0" err="1">
                <a:solidFill>
                  <a:schemeClr val="tx1"/>
                </a:solidFill>
                <a:latin typeface="Calibri" panose="020F0502020204030204" pitchFamily="34" charset="0"/>
                <a:cs typeface="Calibri" panose="020F0502020204030204" pitchFamily="34" charset="0"/>
                <a:sym typeface="Wingdings" panose="05000000000000000000" pitchFamily="2" charset="2"/>
              </a:rPr>
              <a:t>ακροσωμικής</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αντίδρασης</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a:t>
            </a:r>
            <a:r>
              <a:rPr lang="el-GR" altLang="el-GR" sz="2200" dirty="0" err="1">
                <a:solidFill>
                  <a:schemeClr val="tx1"/>
                </a:solidFill>
                <a:latin typeface="Calibri" panose="020F0502020204030204" pitchFamily="34" charset="0"/>
                <a:cs typeface="Calibri" panose="020F0502020204030204" pitchFamily="34" charset="0"/>
                <a:sym typeface="Wingdings" panose="05000000000000000000" pitchFamily="2" charset="2"/>
              </a:rPr>
              <a:t>εξωκύτωση</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κορτικοειδών σωματίων. </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έκκριση ενζύμων, αλλοίωση της δομής της διαφανούς ζώνης που «σκληραίνει»</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(πρωτεόλυση της </a:t>
            </a:r>
            <a:r>
              <a:rPr lang="en-US"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ZP2 </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και υδρόλυση </a:t>
            </a:r>
            <a:r>
              <a:rPr lang="el-GR" altLang="el-GR" sz="2200" dirty="0" err="1">
                <a:solidFill>
                  <a:schemeClr val="tx1"/>
                </a:solidFill>
                <a:latin typeface="Calibri" panose="020F0502020204030204" pitchFamily="34" charset="0"/>
                <a:cs typeface="Calibri" panose="020F0502020204030204" pitchFamily="34" charset="0"/>
                <a:sym typeface="Wingdings" panose="05000000000000000000" pitchFamily="2" charset="2"/>
              </a:rPr>
              <a:t>σακχαριτικών</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ομάδων </a:t>
            </a:r>
            <a:r>
              <a:rPr lang="en-US"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ZP3</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μη πρόσδεση άλλων σπερματοζωαρίων (αποφυγή πολυσπερμίας) </a:t>
            </a:r>
            <a:endParaRPr lang="el-GR" altLang="el-GR" sz="2200" b="1" dirty="0">
              <a:solidFill>
                <a:schemeClr val="tx1"/>
              </a:solidFill>
              <a:latin typeface="Calibri" panose="020F0502020204030204" pitchFamily="34" charset="0"/>
              <a:cs typeface="Calibri" panose="020F0502020204030204" pitchFamily="34" charset="0"/>
            </a:endParaRPr>
          </a:p>
          <a:p>
            <a:r>
              <a:rPr lang="el-GR" altLang="el-GR" sz="2200" b="1" dirty="0" err="1">
                <a:solidFill>
                  <a:srgbClr val="FFFF00"/>
                </a:solidFill>
                <a:latin typeface="Calibri" panose="020F0502020204030204" pitchFamily="34" charset="0"/>
                <a:cs typeface="Calibri" panose="020F0502020204030204" pitchFamily="34" charset="0"/>
              </a:rPr>
              <a:t>Αποπόλωση</a:t>
            </a:r>
            <a:r>
              <a:rPr lang="el-GR" altLang="el-GR" sz="2200" b="1" dirty="0">
                <a:solidFill>
                  <a:srgbClr val="FFFF00"/>
                </a:solidFill>
                <a:latin typeface="Calibri" panose="020F0502020204030204" pitchFamily="34" charset="0"/>
                <a:cs typeface="Calibri" panose="020F0502020204030204" pitchFamily="34" charset="0"/>
              </a:rPr>
              <a:t> της πλασματικής μεμβράνης ωαρίου:</a:t>
            </a:r>
            <a:r>
              <a:rPr lang="el-GR" altLang="el-GR" sz="2200" dirty="0">
                <a:latin typeface="Calibri" panose="020F0502020204030204" pitchFamily="34" charset="0"/>
                <a:cs typeface="Calibri" panose="020F0502020204030204" pitchFamily="34" charset="0"/>
              </a:rPr>
              <a:t> </a:t>
            </a:r>
            <a:r>
              <a:rPr lang="el-GR" altLang="el-GR" sz="2200" dirty="0">
                <a:solidFill>
                  <a:schemeClr val="tx1"/>
                </a:solidFill>
                <a:latin typeface="Calibri" panose="020F0502020204030204" pitchFamily="34" charset="0"/>
                <a:cs typeface="Calibri" panose="020F0502020204030204" pitchFamily="34" charset="0"/>
              </a:rPr>
              <a:t>μετά τη σύντηξη των  μεμβράνης</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ωαρίου και σπερματοζωαρίου, επιστροφή σε φυσιολογικό δυναμικό πολύ σύντομα</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2D52B46-935A-43F3-AFCB-3B43453664F7}"/>
              </a:ext>
            </a:extLst>
          </p:cNvPr>
          <p:cNvSpPr>
            <a:spLocks noGrp="1" noChangeArrowheads="1"/>
          </p:cNvSpPr>
          <p:nvPr>
            <p:ph type="title"/>
          </p:nvPr>
        </p:nvSpPr>
        <p:spPr>
          <a:xfrm>
            <a:off x="919119" y="166540"/>
            <a:ext cx="10353762" cy="970450"/>
          </a:xfrm>
        </p:spPr>
        <p:txBody>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ΓΟΝΙΜΟΠΟΙΗΣΗ – ΔΗΜΙΟΥΡΓΙΑ ΖΥΓΩΤΟΥ ΚΥΤΤΑΡΟΥ</a:t>
            </a:r>
          </a:p>
        </p:txBody>
      </p:sp>
      <p:sp>
        <p:nvSpPr>
          <p:cNvPr id="10243" name="Rectangle 3">
            <a:extLst>
              <a:ext uri="{FF2B5EF4-FFF2-40B4-BE49-F238E27FC236}">
                <a16:creationId xmlns:a16="http://schemas.microsoft.com/office/drawing/2014/main" id="{75F78822-1721-46B8-9A59-F4B81C4A7FA7}"/>
              </a:ext>
            </a:extLst>
          </p:cNvPr>
          <p:cNvSpPr>
            <a:spLocks noGrp="1" noChangeArrowheads="1"/>
          </p:cNvSpPr>
          <p:nvPr>
            <p:ph idx="1"/>
          </p:nvPr>
        </p:nvSpPr>
        <p:spPr>
          <a:xfrm>
            <a:off x="248240" y="1216058"/>
            <a:ext cx="5275867" cy="5475402"/>
          </a:xfrm>
        </p:spPr>
        <p:txBody>
          <a:bodyPr/>
          <a:lstStyle/>
          <a:p>
            <a:pPr>
              <a:lnSpc>
                <a:spcPct val="90000"/>
              </a:lnSpc>
            </a:pPr>
            <a:r>
              <a:rPr lang="el-GR" altLang="el-GR" dirty="0">
                <a:solidFill>
                  <a:schemeClr val="tx1"/>
                </a:solidFill>
                <a:latin typeface="Calibri" panose="020F0502020204030204" pitchFamily="34" charset="0"/>
                <a:cs typeface="Calibri" panose="020F0502020204030204" pitchFamily="34" charset="0"/>
              </a:rPr>
              <a:t>Ωάριο + σπερματοζωάριο (απλοειδή κύτταρα)</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Ενεργοποίηση ενδοκυτταρικού ασβεστίου</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Αποδόμηση κεφαλής σπερματοζωαρίου</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Δημιουργία </a:t>
            </a:r>
            <a:r>
              <a:rPr lang="el-GR" altLang="el-GR" dirty="0" err="1">
                <a:solidFill>
                  <a:schemeClr val="tx1"/>
                </a:solidFill>
                <a:latin typeface="Calibri" panose="020F0502020204030204" pitchFamily="34" charset="0"/>
                <a:cs typeface="Calibri" panose="020F0502020204030204" pitchFamily="34" charset="0"/>
              </a:rPr>
              <a:t>κεντροσώματος</a:t>
            </a:r>
            <a:r>
              <a:rPr lang="el-GR" altLang="el-GR" dirty="0">
                <a:solidFill>
                  <a:schemeClr val="tx1"/>
                </a:solidFill>
                <a:latin typeface="Calibri" panose="020F0502020204030204" pitchFamily="34" charset="0"/>
                <a:cs typeface="Calibri" panose="020F0502020204030204" pitchFamily="34" charset="0"/>
              </a:rPr>
              <a:t> (προέρχεται από το σπερματοζωάριο)</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Μεταφορά άρρενος </a:t>
            </a:r>
            <a:r>
              <a:rPr lang="el-GR" altLang="el-GR" dirty="0" err="1">
                <a:solidFill>
                  <a:schemeClr val="tx1"/>
                </a:solidFill>
                <a:latin typeface="Calibri" panose="020F0502020204030204" pitchFamily="34" charset="0"/>
                <a:cs typeface="Calibri" panose="020F0502020204030204" pitchFamily="34" charset="0"/>
              </a:rPr>
              <a:t>προπυρήνα</a:t>
            </a:r>
            <a:r>
              <a:rPr lang="el-GR" altLang="el-GR" dirty="0">
                <a:solidFill>
                  <a:schemeClr val="tx1"/>
                </a:solidFill>
                <a:latin typeface="Calibri" panose="020F0502020204030204" pitchFamily="34" charset="0"/>
                <a:cs typeface="Calibri" panose="020F0502020204030204" pitchFamily="34" charset="0"/>
              </a:rPr>
              <a:t> δίπλα στον θήλυ </a:t>
            </a:r>
            <a:r>
              <a:rPr lang="el-GR" altLang="el-GR" dirty="0" err="1">
                <a:solidFill>
                  <a:schemeClr val="tx1"/>
                </a:solidFill>
                <a:latin typeface="Calibri" panose="020F0502020204030204" pitchFamily="34" charset="0"/>
                <a:cs typeface="Calibri" panose="020F0502020204030204" pitchFamily="34" charset="0"/>
              </a:rPr>
              <a:t>προπυρήνα</a:t>
            </a:r>
            <a:endParaRPr lang="el-GR" altLang="el-GR" dirty="0">
              <a:solidFill>
                <a:schemeClr val="tx1"/>
              </a:solidFill>
              <a:latin typeface="Calibri" panose="020F0502020204030204" pitchFamily="34" charset="0"/>
              <a:cs typeface="Calibri" panose="020F0502020204030204" pitchFamily="34" charset="0"/>
            </a:endParaRPr>
          </a:p>
          <a:p>
            <a:pPr>
              <a:lnSpc>
                <a:spcPct val="90000"/>
              </a:lnSpc>
            </a:pPr>
            <a:r>
              <a:rPr lang="el-GR" altLang="el-GR" dirty="0">
                <a:solidFill>
                  <a:schemeClr val="tx1"/>
                </a:solidFill>
                <a:latin typeface="Calibri" panose="020F0502020204030204" pitchFamily="34" charset="0"/>
                <a:cs typeface="Calibri" panose="020F0502020204030204" pitchFamily="34" charset="0"/>
              </a:rPr>
              <a:t>Διπλασιασμός χρωμοσωμάτων</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Διπλασιασμός </a:t>
            </a:r>
            <a:r>
              <a:rPr lang="el-GR" altLang="el-GR" dirty="0" err="1">
                <a:solidFill>
                  <a:schemeClr val="tx1"/>
                </a:solidFill>
                <a:latin typeface="Calibri" panose="020F0502020204030204" pitchFamily="34" charset="0"/>
                <a:cs typeface="Calibri" panose="020F0502020204030204" pitchFamily="34" charset="0"/>
              </a:rPr>
              <a:t>κεντροσώματος</a:t>
            </a:r>
            <a:r>
              <a:rPr lang="el-GR" altLang="el-GR" dirty="0">
                <a:solidFill>
                  <a:schemeClr val="tx1"/>
                </a:solidFill>
                <a:latin typeface="Calibri" panose="020F0502020204030204" pitchFamily="34" charset="0"/>
                <a:cs typeface="Calibri" panose="020F0502020204030204" pitchFamily="34" charset="0"/>
              </a:rPr>
              <a:t> – δημιουργία ατράκτου</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Ευθυγράμμιση χρωμοσωμάτων των δύο γαμετών πάνω στην άτρακτο</a:t>
            </a:r>
          </a:p>
          <a:p>
            <a:pPr>
              <a:lnSpc>
                <a:spcPct val="90000"/>
              </a:lnSpc>
            </a:pPr>
            <a:r>
              <a:rPr lang="el-GR" altLang="el-GR" dirty="0">
                <a:solidFill>
                  <a:schemeClr val="tx1"/>
                </a:solidFill>
                <a:latin typeface="Calibri" panose="020F0502020204030204" pitchFamily="34" charset="0"/>
                <a:cs typeface="Calibri" panose="020F0502020204030204" pitchFamily="34" charset="0"/>
              </a:rPr>
              <a:t>1</a:t>
            </a:r>
            <a:r>
              <a:rPr lang="el-GR" altLang="el-GR" baseline="30000" dirty="0">
                <a:solidFill>
                  <a:schemeClr val="tx1"/>
                </a:solidFill>
                <a:latin typeface="Calibri" panose="020F0502020204030204" pitchFamily="34" charset="0"/>
                <a:cs typeface="Calibri" panose="020F0502020204030204" pitchFamily="34" charset="0"/>
              </a:rPr>
              <a:t>η</a:t>
            </a:r>
            <a:r>
              <a:rPr lang="el-GR" altLang="el-GR" dirty="0">
                <a:solidFill>
                  <a:schemeClr val="tx1"/>
                </a:solidFill>
                <a:latin typeface="Calibri" panose="020F0502020204030204" pitchFamily="34" charset="0"/>
                <a:cs typeface="Calibri" panose="020F0502020204030204" pitchFamily="34" charset="0"/>
              </a:rPr>
              <a:t> μίτωση, δημιουργία δύο </a:t>
            </a:r>
            <a:r>
              <a:rPr lang="el-GR" altLang="el-GR" dirty="0" err="1">
                <a:solidFill>
                  <a:schemeClr val="tx1"/>
                </a:solidFill>
                <a:latin typeface="Calibri" panose="020F0502020204030204" pitchFamily="34" charset="0"/>
                <a:cs typeface="Calibri" panose="020F0502020204030204" pitchFamily="34" charset="0"/>
              </a:rPr>
              <a:t>διπλοειδών</a:t>
            </a:r>
            <a:r>
              <a:rPr lang="el-GR" altLang="el-GR" dirty="0">
                <a:solidFill>
                  <a:schemeClr val="tx1"/>
                </a:solidFill>
                <a:latin typeface="Calibri" panose="020F0502020204030204" pitchFamily="34" charset="0"/>
                <a:cs typeface="Calibri" panose="020F0502020204030204" pitchFamily="34" charset="0"/>
              </a:rPr>
              <a:t> κυττάρων</a:t>
            </a:r>
          </a:p>
          <a:p>
            <a:pPr marL="36900" indent="0" eaLnBrk="1" hangingPunct="1">
              <a:lnSpc>
                <a:spcPct val="90000"/>
              </a:lnSpc>
              <a:buNone/>
            </a:pPr>
            <a:endParaRPr lang="el-GR" altLang="el-GR" sz="2400" dirty="0"/>
          </a:p>
          <a:p>
            <a:pPr marL="36900" indent="0" eaLnBrk="1" hangingPunct="1">
              <a:lnSpc>
                <a:spcPct val="90000"/>
              </a:lnSpc>
              <a:buNone/>
            </a:pPr>
            <a:endParaRPr lang="el-GR" altLang="el-GR" sz="2400" dirty="0">
              <a:latin typeface="Tahoma" panose="020B0604030504040204" pitchFamily="34" charset="0"/>
            </a:endParaRPr>
          </a:p>
        </p:txBody>
      </p:sp>
      <p:pic>
        <p:nvPicPr>
          <p:cNvPr id="10244" name="Picture 4" descr="fertilization5">
            <a:extLst>
              <a:ext uri="{FF2B5EF4-FFF2-40B4-BE49-F238E27FC236}">
                <a16:creationId xmlns:a16="http://schemas.microsoft.com/office/drawing/2014/main" id="{955D62D1-BF1B-42E8-BF0F-BCBAF3193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95141"/>
            <a:ext cx="5759777" cy="371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0375E0-55C6-4CF6-AA64-553FB0B00EE3}"/>
              </a:ext>
            </a:extLst>
          </p:cNvPr>
          <p:cNvSpPr>
            <a:spLocks noGrp="1"/>
          </p:cNvSpPr>
          <p:nvPr>
            <p:ph type="title"/>
          </p:nvPr>
        </p:nvSpPr>
        <p:spPr>
          <a:xfrm>
            <a:off x="919119" y="288235"/>
            <a:ext cx="10353762" cy="97045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ΜΟΡΦΟΛΟΓΙΚΑ ΧΑΡΑΚΤΗΡΙΣΤΙΚΑ ΤΟΥ ΩΑΡΙΟΥ</a:t>
            </a:r>
          </a:p>
        </p:txBody>
      </p:sp>
      <p:sp>
        <p:nvSpPr>
          <p:cNvPr id="3" name="Θέση περιεχομένου 2">
            <a:extLst>
              <a:ext uri="{FF2B5EF4-FFF2-40B4-BE49-F238E27FC236}">
                <a16:creationId xmlns:a16="http://schemas.microsoft.com/office/drawing/2014/main" id="{F821C83A-598C-4908-8DC4-97DCE4C6C691}"/>
              </a:ext>
            </a:extLst>
          </p:cNvPr>
          <p:cNvSpPr>
            <a:spLocks noGrp="1"/>
          </p:cNvSpPr>
          <p:nvPr>
            <p:ph idx="1"/>
          </p:nvPr>
        </p:nvSpPr>
        <p:spPr>
          <a:xfrm>
            <a:off x="919119" y="1553544"/>
            <a:ext cx="10353762" cy="4837316"/>
          </a:xfrm>
        </p:spPr>
        <p:txBody>
          <a:bodyPr>
            <a:normAutofit/>
          </a:bodyPr>
          <a:lstStyle/>
          <a:p>
            <a:r>
              <a:rPr lang="el-GR" sz="2400" dirty="0">
                <a:solidFill>
                  <a:schemeClr val="tx1"/>
                </a:solidFill>
                <a:latin typeface="Calibri" panose="020F0502020204030204" pitchFamily="34" charset="0"/>
                <a:cs typeface="Calibri" panose="020F0502020204030204" pitchFamily="34" charset="0"/>
              </a:rPr>
              <a:t>Συσχέτιση με % γονιμοποίησης, σχηματισμό </a:t>
            </a:r>
            <a:r>
              <a:rPr lang="el-GR" sz="2400" dirty="0" err="1">
                <a:solidFill>
                  <a:schemeClr val="tx1"/>
                </a:solidFill>
                <a:latin typeface="Calibri" panose="020F0502020204030204" pitchFamily="34" charset="0"/>
                <a:cs typeface="Calibri" panose="020F0502020204030204" pitchFamily="34" charset="0"/>
              </a:rPr>
              <a:t>ζυγωτού</a:t>
            </a:r>
            <a:r>
              <a:rPr lang="el-GR" sz="2400" dirty="0">
                <a:solidFill>
                  <a:schemeClr val="tx1"/>
                </a:solidFill>
                <a:latin typeface="Calibri" panose="020F0502020204030204" pitchFamily="34" charset="0"/>
                <a:cs typeface="Calibri" panose="020F0502020204030204" pitchFamily="34" charset="0"/>
              </a:rPr>
              <a:t>, εμβρυολογική ανάπτυξη και % εμφύτευσης</a:t>
            </a:r>
          </a:p>
          <a:p>
            <a:pPr marL="36900" indent="0">
              <a:buNone/>
            </a:pP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chemeClr val="tx1"/>
                </a:solidFill>
                <a:latin typeface="Calibri" panose="020F0502020204030204" pitchFamily="34" charset="0"/>
                <a:cs typeface="Calibri" panose="020F0502020204030204" pitchFamily="34" charset="0"/>
              </a:rPr>
              <a:t>Κύρια μορφολογικά χαρακτηριστικά:</a:t>
            </a:r>
          </a:p>
          <a:p>
            <a:pPr marL="36900" indent="0">
              <a:buNone/>
            </a:pPr>
            <a:r>
              <a:rPr lang="el-GR" sz="2400" dirty="0">
                <a:solidFill>
                  <a:schemeClr val="tx1"/>
                </a:solidFill>
                <a:latin typeface="Calibri" panose="020F0502020204030204" pitchFamily="34" charset="0"/>
                <a:cs typeface="Calibri" panose="020F0502020204030204" pitchFamily="34" charset="0"/>
              </a:rPr>
              <a:t>    - </a:t>
            </a:r>
            <a:r>
              <a:rPr lang="en-US" sz="2400" dirty="0">
                <a:solidFill>
                  <a:schemeClr val="tx1"/>
                </a:solidFill>
                <a:latin typeface="Calibri" panose="020F0502020204030204" pitchFamily="34" charset="0"/>
                <a:cs typeface="Calibri" panose="020F0502020204030204" pitchFamily="34" charset="0"/>
              </a:rPr>
              <a:t>cumulus oocyte complex (COC)</a:t>
            </a: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a:solidFill>
                  <a:schemeClr val="tx1"/>
                </a:solidFill>
                <a:latin typeface="Calibri" panose="020F0502020204030204" pitchFamily="34" charset="0"/>
                <a:cs typeface="Calibri" panose="020F0502020204030204" pitchFamily="34" charset="0"/>
              </a:rPr>
              <a:t>πολικό σωμάτιο</a:t>
            </a:r>
          </a:p>
          <a:p>
            <a:pPr marL="36900" indent="0">
              <a:buNone/>
            </a:pPr>
            <a:r>
              <a:rPr lang="el-GR" sz="2400" dirty="0">
                <a:solidFill>
                  <a:schemeClr val="tx1"/>
                </a:solidFill>
                <a:latin typeface="Calibri" panose="020F0502020204030204" pitchFamily="34" charset="0"/>
                <a:cs typeface="Calibri" panose="020F0502020204030204" pitchFamily="34" charset="0"/>
              </a:rPr>
              <a:t>    - διαφανής ζώνη (</a:t>
            </a:r>
            <a:r>
              <a:rPr lang="en-US" sz="2400" dirty="0">
                <a:solidFill>
                  <a:schemeClr val="tx1"/>
                </a:solidFill>
                <a:latin typeface="Calibri" panose="020F0502020204030204" pitchFamily="34" charset="0"/>
                <a:cs typeface="Calibri" panose="020F0502020204030204" pitchFamily="34" charset="0"/>
              </a:rPr>
              <a:t>zona pellucida)</a:t>
            </a: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err="1">
                <a:solidFill>
                  <a:schemeClr val="tx1"/>
                </a:solidFill>
                <a:latin typeface="Calibri" panose="020F0502020204030204" pitchFamily="34" charset="0"/>
                <a:cs typeface="Calibri" panose="020F0502020204030204" pitchFamily="34" charset="0"/>
              </a:rPr>
              <a:t>περιλεκιθικό</a:t>
            </a:r>
            <a:r>
              <a:rPr lang="el-GR" sz="2400" dirty="0">
                <a:solidFill>
                  <a:schemeClr val="tx1"/>
                </a:solidFill>
                <a:latin typeface="Calibri" panose="020F0502020204030204" pitchFamily="34" charset="0"/>
                <a:cs typeface="Calibri" panose="020F0502020204030204" pitchFamily="34" charset="0"/>
              </a:rPr>
              <a:t> διάστημα (</a:t>
            </a:r>
            <a:r>
              <a:rPr lang="en-US" sz="2400" dirty="0">
                <a:solidFill>
                  <a:schemeClr val="tx1"/>
                </a:solidFill>
                <a:latin typeface="Calibri" panose="020F0502020204030204" pitchFamily="34" charset="0"/>
                <a:cs typeface="Calibri" panose="020F0502020204030204" pitchFamily="34" charset="0"/>
              </a:rPr>
              <a:t>PVS)</a:t>
            </a:r>
          </a:p>
          <a:p>
            <a:pPr marL="36900" indent="0">
              <a:buNone/>
            </a:pPr>
            <a:r>
              <a:rPr lang="el-GR" sz="2400" dirty="0">
                <a:solidFill>
                  <a:schemeClr val="tx1"/>
                </a:solidFill>
                <a:latin typeface="Calibri" panose="020F0502020204030204" pitchFamily="34" charset="0"/>
                <a:cs typeface="Calibri" panose="020F0502020204030204" pitchFamily="34" charset="0"/>
              </a:rPr>
              <a:t>    - κυτταρόπλασμα ωαρίου</a:t>
            </a:r>
          </a:p>
        </p:txBody>
      </p:sp>
    </p:spTree>
    <p:extLst>
      <p:ext uri="{BB962C8B-B14F-4D97-AF65-F5344CB8AC3E}">
        <p14:creationId xmlns:p14="http://schemas.microsoft.com/office/powerpoint/2010/main" val="2092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8F9F0F-5240-4221-939C-D4CF765797F0}"/>
              </a:ext>
            </a:extLst>
          </p:cNvPr>
          <p:cNvSpPr>
            <a:spLocks noGrp="1"/>
          </p:cNvSpPr>
          <p:nvPr>
            <p:ph type="title"/>
          </p:nvPr>
        </p:nvSpPr>
        <p:spPr>
          <a:xfrm>
            <a:off x="566582" y="96352"/>
            <a:ext cx="11058835" cy="420484"/>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ΤΑΞΙΝΟΜΗΣΗ ΜΟΡΦΟΛΟΓΙΚΩΝ ΧΑΡΑΚΤΗΡΙΣΤΙΚΩΝ ΤΟΥ ΩΑΡΙΟΥ</a:t>
            </a:r>
          </a:p>
        </p:txBody>
      </p:sp>
      <p:sp>
        <p:nvSpPr>
          <p:cNvPr id="3" name="Θέση περιεχομένου 2">
            <a:extLst>
              <a:ext uri="{FF2B5EF4-FFF2-40B4-BE49-F238E27FC236}">
                <a16:creationId xmlns:a16="http://schemas.microsoft.com/office/drawing/2014/main" id="{E54AEB96-8FDD-45A6-B564-BAB1330E40A3}"/>
              </a:ext>
            </a:extLst>
          </p:cNvPr>
          <p:cNvSpPr>
            <a:spLocks noGrp="1"/>
          </p:cNvSpPr>
          <p:nvPr>
            <p:ph idx="1"/>
          </p:nvPr>
        </p:nvSpPr>
        <p:spPr>
          <a:xfrm>
            <a:off x="142460" y="646043"/>
            <a:ext cx="11907078" cy="6115605"/>
          </a:xfrm>
        </p:spPr>
        <p:txBody>
          <a:bodyPr>
            <a:normAutofit/>
          </a:bodyPr>
          <a:lstStyle/>
          <a:p>
            <a:r>
              <a:rPr lang="en-US" sz="2200" dirty="0">
                <a:solidFill>
                  <a:srgbClr val="FFFF00"/>
                </a:solidFill>
                <a:latin typeface="Calibri" panose="020F0502020204030204" pitchFamily="34" charset="0"/>
                <a:cs typeface="Calibri" panose="020F0502020204030204" pitchFamily="34" charset="0"/>
              </a:rPr>
              <a:t>Cumulus oocyte complex (COC)</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φυσιολογικό, ανώμαλο, </a:t>
            </a:r>
            <a:r>
              <a:rPr lang="el-GR" sz="2200" dirty="0" err="1">
                <a:solidFill>
                  <a:schemeClr val="tx1"/>
                </a:solidFill>
                <a:latin typeface="Calibri" panose="020F0502020204030204" pitchFamily="34" charset="0"/>
                <a:cs typeface="Calibri" panose="020F0502020204030204" pitchFamily="34" charset="0"/>
              </a:rPr>
              <a:t>ιδαίτερα</a:t>
            </a:r>
            <a:r>
              <a:rPr lang="el-GR" sz="2200" dirty="0">
                <a:solidFill>
                  <a:schemeClr val="tx1"/>
                </a:solidFill>
                <a:latin typeface="Calibri" panose="020F0502020204030204" pitchFamily="34" charset="0"/>
                <a:cs typeface="Calibri" panose="020F0502020204030204" pitchFamily="34" charset="0"/>
              </a:rPr>
              <a:t> ανώμαλο, σφικτό ή πυκνό, έκταση </a:t>
            </a:r>
            <a:r>
              <a:rPr lang="en-US" sz="2200" dirty="0">
                <a:solidFill>
                  <a:schemeClr val="tx1"/>
                </a:solidFill>
                <a:latin typeface="Calibri" panose="020F0502020204030204" pitchFamily="34" charset="0"/>
                <a:cs typeface="Calibri" panose="020F0502020204030204" pitchFamily="34" charset="0"/>
              </a:rPr>
              <a:t>cumulus </a:t>
            </a:r>
            <a:r>
              <a:rPr lang="en-US" sz="2200" dirty="0" err="1">
                <a:solidFill>
                  <a:schemeClr val="tx1"/>
                </a:solidFill>
                <a:latin typeface="Calibri" panose="020F0502020204030204" pitchFamily="34" charset="0"/>
                <a:cs typeface="Calibri" panose="020F0502020204030204" pitchFamily="34" charset="0"/>
              </a:rPr>
              <a:t>oophorus</a:t>
            </a:r>
            <a:r>
              <a:rPr lang="en-US" sz="2200" dirty="0">
                <a:solidFill>
                  <a:schemeClr val="tx1"/>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αρχιτεκτονική διάταξη κυττάρων</a:t>
            </a:r>
          </a:p>
          <a:p>
            <a:r>
              <a:rPr lang="el-GR" sz="2200" dirty="0">
                <a:solidFill>
                  <a:srgbClr val="FFFF00"/>
                </a:solidFill>
                <a:latin typeface="Calibri" panose="020F0502020204030204" pitchFamily="34" charset="0"/>
                <a:cs typeface="Calibri" panose="020F0502020204030204" pitchFamily="34" charset="0"/>
              </a:rPr>
              <a:t>Μέγεθος ωαρίου: </a:t>
            </a:r>
            <a:r>
              <a:rPr lang="el-GR" sz="2200" dirty="0">
                <a:solidFill>
                  <a:schemeClr val="tx1"/>
                </a:solidFill>
                <a:latin typeface="Calibri" panose="020F0502020204030204" pitchFamily="34" charset="0"/>
                <a:cs typeface="Calibri" panose="020F0502020204030204" pitchFamily="34" charset="0"/>
              </a:rPr>
              <a:t>μικρό (&lt; 120 μ</a:t>
            </a:r>
            <a:r>
              <a:rPr lang="en-US" sz="2200" dirty="0">
                <a:solidFill>
                  <a:schemeClr val="tx1"/>
                </a:solidFill>
                <a:latin typeface="Calibri" panose="020F0502020204030204" pitchFamily="34" charset="0"/>
                <a:cs typeface="Calibri" panose="020F0502020204030204" pitchFamily="34" charset="0"/>
              </a:rPr>
              <a:t>m)</a:t>
            </a:r>
            <a:r>
              <a:rPr lang="el-GR" sz="2200" dirty="0">
                <a:solidFill>
                  <a:schemeClr val="tx1"/>
                </a:solidFill>
                <a:latin typeface="Calibri" panose="020F0502020204030204" pitchFamily="34" charset="0"/>
                <a:cs typeface="Calibri" panose="020F0502020204030204" pitchFamily="34" charset="0"/>
              </a:rPr>
              <a:t>, φυσιολογικό, μεγάλο (160-180 μ</a:t>
            </a:r>
            <a:r>
              <a:rPr lang="en-US" sz="2200" dirty="0">
                <a:solidFill>
                  <a:schemeClr val="tx1"/>
                </a:solidFill>
                <a:latin typeface="Calibri" panose="020F0502020204030204" pitchFamily="34" charset="0"/>
                <a:cs typeface="Calibri" panose="020F0502020204030204" pitchFamily="34" charset="0"/>
              </a:rPr>
              <a:t>m</a:t>
            </a:r>
            <a:r>
              <a:rPr lang="el-GR" sz="2200" dirty="0">
                <a:solidFill>
                  <a:schemeClr val="tx1"/>
                </a:solidFill>
                <a:latin typeface="Calibri" panose="020F0502020204030204" pitchFamily="34" charset="0"/>
                <a:cs typeface="Calibri" panose="020F0502020204030204" pitchFamily="34" charset="0"/>
              </a:rPr>
              <a:t>) </a:t>
            </a:r>
          </a:p>
          <a:p>
            <a:r>
              <a:rPr lang="el-GR" sz="2200" dirty="0">
                <a:solidFill>
                  <a:srgbClr val="FFFF00"/>
                </a:solidFill>
                <a:latin typeface="Calibri" panose="020F0502020204030204" pitchFamily="34" charset="0"/>
                <a:cs typeface="Calibri" panose="020F0502020204030204" pitchFamily="34" charset="0"/>
              </a:rPr>
              <a:t>Σχήμα ωαρίου: </a:t>
            </a:r>
            <a:r>
              <a:rPr lang="el-GR" sz="2200" dirty="0">
                <a:solidFill>
                  <a:schemeClr val="tx1"/>
                </a:solidFill>
                <a:latin typeface="Calibri" panose="020F0502020204030204" pitchFamily="34" charset="0"/>
                <a:cs typeface="Calibri" panose="020F0502020204030204" pitchFamily="34" charset="0"/>
              </a:rPr>
              <a:t>φυσιολογικό, ωοειδές, παραμορφωμένο</a:t>
            </a:r>
          </a:p>
          <a:p>
            <a:r>
              <a:rPr lang="el-GR" sz="2200" dirty="0">
                <a:solidFill>
                  <a:srgbClr val="FFFF00"/>
                </a:solidFill>
                <a:latin typeface="Calibri" panose="020F0502020204030204" pitchFamily="34" charset="0"/>
                <a:cs typeface="Calibri" panose="020F0502020204030204" pitchFamily="34" charset="0"/>
              </a:rPr>
              <a:t>Κυτταρόπλασμα ωαρίου: </a:t>
            </a:r>
            <a:r>
              <a:rPr lang="el-GR" sz="2200" dirty="0">
                <a:solidFill>
                  <a:schemeClr val="tx1"/>
                </a:solidFill>
                <a:latin typeface="Calibri" panose="020F0502020204030204" pitchFamily="34" charset="0"/>
                <a:cs typeface="Calibri" panose="020F0502020204030204" pitchFamily="34" charset="0"/>
              </a:rPr>
              <a:t>σκούρο, κοκκώδες, παρουσία </a:t>
            </a:r>
            <a:r>
              <a:rPr lang="el-GR" sz="2200" dirty="0" err="1">
                <a:solidFill>
                  <a:schemeClr val="tx1"/>
                </a:solidFill>
                <a:latin typeface="Calibri" panose="020F0502020204030204" pitchFamily="34" charset="0"/>
                <a:cs typeface="Calibri" panose="020F0502020204030204" pitchFamily="34" charset="0"/>
              </a:rPr>
              <a:t>κυστιδίων</a:t>
            </a:r>
            <a:endParaRPr lang="el-GR" sz="2200" dirty="0">
              <a:solidFill>
                <a:schemeClr val="tx1"/>
              </a:solidFill>
              <a:latin typeface="Calibri" panose="020F0502020204030204" pitchFamily="34" charset="0"/>
              <a:cs typeface="Calibri" panose="020F0502020204030204" pitchFamily="34" charset="0"/>
            </a:endParaRPr>
          </a:p>
          <a:p>
            <a:r>
              <a:rPr lang="el-GR" sz="2200" dirty="0" err="1">
                <a:solidFill>
                  <a:srgbClr val="FFFF00"/>
                </a:solidFill>
                <a:latin typeface="Calibri" panose="020F0502020204030204" pitchFamily="34" charset="0"/>
                <a:cs typeface="Calibri" panose="020F0502020204030204" pitchFamily="34" charset="0"/>
              </a:rPr>
              <a:t>Περιλεκιθικό</a:t>
            </a:r>
            <a:r>
              <a:rPr lang="el-GR" sz="2200" dirty="0">
                <a:solidFill>
                  <a:srgbClr val="FFFF00"/>
                </a:solidFill>
                <a:latin typeface="Calibri" panose="020F0502020204030204" pitchFamily="34" charset="0"/>
                <a:cs typeface="Calibri" panose="020F0502020204030204" pitchFamily="34" charset="0"/>
              </a:rPr>
              <a:t> διάστημα:</a:t>
            </a:r>
            <a:r>
              <a:rPr lang="el-GR" sz="2200" dirty="0">
                <a:solidFill>
                  <a:schemeClr val="tx1"/>
                </a:solidFill>
                <a:latin typeface="Calibri" panose="020F0502020204030204" pitchFamily="34" charset="0"/>
                <a:cs typeface="Calibri" panose="020F0502020204030204" pitchFamily="34" charset="0"/>
              </a:rPr>
              <a:t> φυσιολογικό, κοκκώδες, μεγάλο ή απουσία</a:t>
            </a:r>
          </a:p>
          <a:p>
            <a:r>
              <a:rPr lang="el-GR" sz="2200" dirty="0">
                <a:solidFill>
                  <a:srgbClr val="FFFF00"/>
                </a:solidFill>
                <a:latin typeface="Calibri" panose="020F0502020204030204" pitchFamily="34" charset="0"/>
                <a:cs typeface="Calibri" panose="020F0502020204030204" pitchFamily="34" charset="0"/>
              </a:rPr>
              <a:t>Διαφανής ζώνη: </a:t>
            </a:r>
            <a:r>
              <a:rPr lang="el-GR" sz="2200" dirty="0">
                <a:solidFill>
                  <a:schemeClr val="tx1"/>
                </a:solidFill>
                <a:latin typeface="Calibri" panose="020F0502020204030204" pitchFamily="34" charset="0"/>
                <a:cs typeface="Calibri" panose="020F0502020204030204" pitchFamily="34" charset="0"/>
              </a:rPr>
              <a:t>λεπτή, φυσιολογική, πυκνή</a:t>
            </a:r>
          </a:p>
          <a:p>
            <a:r>
              <a:rPr lang="el-GR" sz="2200" dirty="0">
                <a:solidFill>
                  <a:srgbClr val="FFFF00"/>
                </a:solidFill>
                <a:latin typeface="Calibri" panose="020F0502020204030204" pitchFamily="34" charset="0"/>
                <a:cs typeface="Calibri" panose="020F0502020204030204" pitchFamily="34" charset="0"/>
              </a:rPr>
              <a:t>Πολικό σωμάτιο: </a:t>
            </a:r>
            <a:r>
              <a:rPr lang="el-GR" sz="2200" dirty="0">
                <a:solidFill>
                  <a:schemeClr val="tx1"/>
                </a:solidFill>
                <a:latin typeface="Calibri" panose="020F0502020204030204" pitchFamily="34" charset="0"/>
                <a:cs typeface="Calibri" panose="020F0502020204030204" pitchFamily="34" charset="0"/>
              </a:rPr>
              <a:t>φυσιολογικό, μικρό, μεγάλο, επίπεδο, θραύσματα </a:t>
            </a:r>
          </a:p>
          <a:p>
            <a:pPr marL="36900" indent="0">
              <a:buNone/>
            </a:pPr>
            <a:r>
              <a:rPr lang="el-GR" sz="2200" b="1" u="sng" dirty="0">
                <a:solidFill>
                  <a:srgbClr val="FFFF00"/>
                </a:solidFill>
                <a:latin typeface="Calibri" panose="020F0502020204030204" pitchFamily="34" charset="0"/>
                <a:cs typeface="Calibri" panose="020F0502020204030204" pitchFamily="34" charset="0"/>
              </a:rPr>
              <a:t>ΣΗΜΑΝΤΙΚΟ:</a:t>
            </a:r>
            <a:r>
              <a:rPr lang="el-GR" sz="2200" u="sng" dirty="0">
                <a:solidFill>
                  <a:schemeClr val="tx1"/>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η εκτίμηση των ανωτέρω χαρακτηριστικών είναι άρρηκτα συνδεδεμένη με:</a:t>
            </a:r>
          </a:p>
          <a:p>
            <a:pPr marL="36900" indent="0">
              <a:buNone/>
            </a:pPr>
            <a:r>
              <a:rPr lang="el-GR" sz="2200" dirty="0">
                <a:solidFill>
                  <a:schemeClr val="tx1"/>
                </a:solidFill>
                <a:latin typeface="Calibri" panose="020F0502020204030204" pitchFamily="34" charset="0"/>
                <a:cs typeface="Calibri" panose="020F0502020204030204" pitchFamily="34" charset="0"/>
              </a:rPr>
              <a:t>                        - το % γονιμοποίησης</a:t>
            </a:r>
          </a:p>
          <a:p>
            <a:pPr marL="36900" indent="0">
              <a:buNone/>
            </a:pPr>
            <a:r>
              <a:rPr lang="el-GR" sz="2200" dirty="0">
                <a:solidFill>
                  <a:schemeClr val="tx1"/>
                </a:solidFill>
                <a:latin typeface="Calibri" panose="020F0502020204030204" pitchFamily="34" charset="0"/>
                <a:cs typeface="Calibri" panose="020F0502020204030204" pitchFamily="34" charset="0"/>
              </a:rPr>
              <a:t>                        - την δυναμική του </a:t>
            </a:r>
            <a:r>
              <a:rPr lang="el-GR" sz="2200" dirty="0" err="1">
                <a:solidFill>
                  <a:schemeClr val="tx1"/>
                </a:solidFill>
                <a:latin typeface="Calibri" panose="020F0502020204030204" pitchFamily="34" charset="0"/>
                <a:cs typeface="Calibri" panose="020F0502020204030204" pitchFamily="34" charset="0"/>
              </a:rPr>
              <a:t>ζυγώτη</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την αποτελεσματικότητα της μεθόδου </a:t>
            </a:r>
            <a:r>
              <a:rPr lang="en-US" sz="2200" dirty="0">
                <a:solidFill>
                  <a:schemeClr val="tx1"/>
                </a:solidFill>
                <a:latin typeface="Calibri" panose="020F0502020204030204" pitchFamily="34" charset="0"/>
                <a:cs typeface="Calibri" panose="020F0502020204030204" pitchFamily="34" charset="0"/>
              </a:rPr>
              <a:t>ICSI</a:t>
            </a:r>
            <a:r>
              <a:rPr lang="el-GR" sz="2200" dirty="0">
                <a:solidFill>
                  <a:schemeClr val="tx1"/>
                </a:solidFill>
                <a:latin typeface="Calibri" panose="020F0502020204030204" pitchFamily="34" charset="0"/>
                <a:cs typeface="Calibri" panose="020F0502020204030204" pitchFamily="34" charset="0"/>
              </a:rPr>
              <a:t>,</a:t>
            </a:r>
            <a:endParaRPr lang="en-US"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αποτελώντας ένα παράγοντα-κλειδί για την επιλογή του καταλληλότερου προς εμφύτευση εμβρύου</a:t>
            </a:r>
            <a:endParaRPr lang="en-US" sz="2200" dirty="0">
              <a:solidFill>
                <a:schemeClr val="tx1"/>
              </a:solidFill>
              <a:latin typeface="Calibri" panose="020F0502020204030204" pitchFamily="34" charset="0"/>
              <a:cs typeface="Calibri" panose="020F0502020204030204" pitchFamily="34" charset="0"/>
            </a:endParaRPr>
          </a:p>
          <a:p>
            <a:pPr marL="36900" indent="0">
              <a:buNone/>
            </a:pPr>
            <a:endParaRPr lang="el-GR" sz="2200" dirty="0">
              <a:solidFill>
                <a:schemeClr val="tx1"/>
              </a:solidFill>
              <a:latin typeface="Calibri" panose="020F0502020204030204" pitchFamily="34" charset="0"/>
              <a:cs typeface="Calibri" panose="020F0502020204030204" pitchFamily="34" charset="0"/>
            </a:endParaRPr>
          </a:p>
          <a:p>
            <a:pPr marL="36900" indent="0">
              <a:buNone/>
            </a:pPr>
            <a:endParaRPr lang="el-GR"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101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A4EE9-35A6-4B7B-871C-22E786C8A709}"/>
              </a:ext>
            </a:extLst>
          </p:cNvPr>
          <p:cNvSpPr>
            <a:spLocks noGrp="1"/>
          </p:cNvSpPr>
          <p:nvPr>
            <p:ph type="title"/>
          </p:nvPr>
        </p:nvSpPr>
        <p:spPr>
          <a:xfrm>
            <a:off x="291193" y="341243"/>
            <a:ext cx="11598965" cy="970450"/>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ΜΗ ΦΥΣΙΟΛΟΓΙΚΑ ΜΟΡΦΟΛΟΓΙΚΑ ΧΑΡΑΚΤΗΡΙΣΤΙΚΑ ΤΟΥ ΩΑΡΙΟΥ</a:t>
            </a:r>
          </a:p>
        </p:txBody>
      </p:sp>
      <p:sp>
        <p:nvSpPr>
          <p:cNvPr id="3" name="Θέση περιεχομένου 2">
            <a:extLst>
              <a:ext uri="{FF2B5EF4-FFF2-40B4-BE49-F238E27FC236}">
                <a16:creationId xmlns:a16="http://schemas.microsoft.com/office/drawing/2014/main" id="{8C263BEB-FDB9-4C9D-B055-2593F7D6DE70}"/>
              </a:ext>
            </a:extLst>
          </p:cNvPr>
          <p:cNvSpPr>
            <a:spLocks noGrp="1"/>
          </p:cNvSpPr>
          <p:nvPr>
            <p:ph idx="1"/>
          </p:nvPr>
        </p:nvSpPr>
        <p:spPr>
          <a:xfrm>
            <a:off x="913794" y="1752327"/>
            <a:ext cx="10353762" cy="4058751"/>
          </a:xfrm>
        </p:spPr>
        <p:txBody>
          <a:bodyPr>
            <a:normAutofit/>
          </a:bodyPr>
          <a:lstStyle/>
          <a:p>
            <a:pPr marL="36900" indent="0">
              <a:buNone/>
            </a:pPr>
            <a:r>
              <a:rPr lang="el-GR" sz="2400" dirty="0">
                <a:solidFill>
                  <a:srgbClr val="FFFF00"/>
                </a:solidFill>
                <a:latin typeface="Calibri" panose="020F0502020204030204" pitchFamily="34" charset="0"/>
                <a:cs typeface="Calibri" panose="020F0502020204030204" pitchFamily="34" charset="0"/>
              </a:rPr>
              <a:t>Αρνητικός ρόλος:</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στη «συμπεριφορά» του ωαρίου κατά τη διαδικασία </a:t>
            </a:r>
            <a:r>
              <a:rPr lang="en-US" sz="2400" dirty="0">
                <a:solidFill>
                  <a:schemeClr val="tx1"/>
                </a:solidFill>
                <a:latin typeface="Calibri" panose="020F0502020204030204" pitchFamily="34" charset="0"/>
                <a:cs typeface="Calibri" panose="020F0502020204030204" pitchFamily="34" charset="0"/>
              </a:rPr>
              <a:t>ICSI</a:t>
            </a:r>
            <a:endParaRPr lang="el-GR" sz="2400" dirty="0">
              <a:solidFill>
                <a:schemeClr val="tx1"/>
              </a:solidFill>
              <a:latin typeface="Calibri" panose="020F0502020204030204" pitchFamily="34" charset="0"/>
              <a:cs typeface="Calibri" panose="020F0502020204030204" pitchFamily="34" charset="0"/>
            </a:endParaRPr>
          </a:p>
          <a:p>
            <a:pPr marL="36900" indent="0">
              <a:buNone/>
            </a:pPr>
            <a:endParaRPr lang="en-US" sz="2400" dirty="0">
              <a:solidFill>
                <a:schemeClr val="tx1"/>
              </a:solidFill>
              <a:latin typeface="Calibri" panose="020F0502020204030204" pitchFamily="34" charset="0"/>
              <a:cs typeface="Calibri" panose="020F0502020204030204" pitchFamily="34" charset="0"/>
            </a:endParaRP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a:solidFill>
                  <a:schemeClr val="tx1"/>
                </a:solidFill>
                <a:latin typeface="Calibri" panose="020F0502020204030204" pitchFamily="34" charset="0"/>
                <a:cs typeface="Calibri" panose="020F0502020204030204" pitchFamily="34" charset="0"/>
              </a:rPr>
              <a:t>στη ταξινόμηση των </a:t>
            </a:r>
            <a:r>
              <a:rPr lang="el-GR" sz="2400" dirty="0" err="1">
                <a:solidFill>
                  <a:schemeClr val="tx1"/>
                </a:solidFill>
                <a:latin typeface="Calibri" panose="020F0502020204030204" pitchFamily="34" charset="0"/>
                <a:cs typeface="Calibri" panose="020F0502020204030204" pitchFamily="34" charset="0"/>
              </a:rPr>
              <a:t>προπυρήνων</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pronuclei scoring)</a:t>
            </a:r>
            <a:endParaRPr lang="el-GR" sz="2400" dirty="0">
              <a:solidFill>
                <a:schemeClr val="tx1"/>
              </a:solidFill>
              <a:latin typeface="Calibri" panose="020F0502020204030204" pitchFamily="34" charset="0"/>
              <a:cs typeface="Calibri" panose="020F0502020204030204" pitchFamily="34" charset="0"/>
            </a:endParaRPr>
          </a:p>
          <a:p>
            <a:pPr marL="36900" indent="0">
              <a:buNone/>
            </a:pPr>
            <a:endParaRPr lang="en-US" sz="2400" dirty="0">
              <a:solidFill>
                <a:schemeClr val="tx1"/>
              </a:solidFill>
              <a:latin typeface="Calibri" panose="020F0502020204030204" pitchFamily="34" charset="0"/>
              <a:cs typeface="Calibri" panose="020F0502020204030204" pitchFamily="34" charset="0"/>
            </a:endParaRP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a:solidFill>
                  <a:schemeClr val="tx1"/>
                </a:solidFill>
                <a:latin typeface="Calibri" panose="020F0502020204030204" pitchFamily="34" charset="0"/>
                <a:cs typeface="Calibri" panose="020F0502020204030204" pitchFamily="34" charset="0"/>
              </a:rPr>
              <a:t>στη ποιότητα του εμβρύου</a:t>
            </a:r>
          </a:p>
        </p:txBody>
      </p:sp>
    </p:spTree>
    <p:extLst>
      <p:ext uri="{BB962C8B-B14F-4D97-AF65-F5344CB8AC3E}">
        <p14:creationId xmlns:p14="http://schemas.microsoft.com/office/powerpoint/2010/main" val="2096733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8BB1AF-DE79-4B0B-A4E0-94CDF02DDD50}"/>
              </a:ext>
            </a:extLst>
          </p:cNvPr>
          <p:cNvSpPr>
            <a:spLocks noGrp="1"/>
          </p:cNvSpPr>
          <p:nvPr>
            <p:ph type="title"/>
          </p:nvPr>
        </p:nvSpPr>
        <p:spPr>
          <a:xfrm>
            <a:off x="188843" y="96350"/>
            <a:ext cx="11777870" cy="970450"/>
          </a:xfrm>
        </p:spPr>
        <p:txBody>
          <a:bodyPr>
            <a:noAutofit/>
          </a:bodyPr>
          <a:lstStyle/>
          <a:p>
            <a:r>
              <a:rPr lang="el-GR" sz="3200" b="1" dirty="0">
                <a:solidFill>
                  <a:srgbClr val="FFFF00"/>
                </a:solidFill>
                <a:latin typeface="Calibri" panose="020F0502020204030204" pitchFamily="34" charset="0"/>
                <a:cs typeface="Calibri" panose="020F0502020204030204" pitchFamily="34" charset="0"/>
              </a:rPr>
              <a:t>ΣΥΣΧΕΤΙΣΗ ΜΗ ΦΥΣΙΟΛΟΓΙΚΩΝ ΧΑΡΑΚΤΗΡΙΣΤΙΚΩΝ ΩΑΡΙΟΥ ΚΑΙ ΓΟΝΙΜΟΠΟΙΗΣΗΣ ΜΕ ΤΗΝ ΜΕΘΟΔΟ </a:t>
            </a:r>
            <a:r>
              <a:rPr lang="en-US" sz="3200" b="1" dirty="0">
                <a:solidFill>
                  <a:srgbClr val="FFFF00"/>
                </a:solidFill>
                <a:latin typeface="Calibri" panose="020F0502020204030204" pitchFamily="34" charset="0"/>
                <a:cs typeface="Calibri" panose="020F0502020204030204" pitchFamily="34" charset="0"/>
              </a:rPr>
              <a:t>ICSI</a:t>
            </a:r>
            <a:endParaRPr lang="el-GR" sz="32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045D9B6A-B7D8-4F96-B382-CF6B3BBEC0E6}"/>
              </a:ext>
            </a:extLst>
          </p:cNvPr>
          <p:cNvSpPr>
            <a:spLocks noGrp="1"/>
          </p:cNvSpPr>
          <p:nvPr>
            <p:ph idx="1"/>
          </p:nvPr>
        </p:nvSpPr>
        <p:spPr>
          <a:xfrm>
            <a:off x="170622" y="1391208"/>
            <a:ext cx="11850756" cy="5198435"/>
          </a:xfrm>
        </p:spPr>
        <p:txBody>
          <a:bodyPr>
            <a:normAutofit lnSpcReduction="10000"/>
          </a:bodyPr>
          <a:lstStyle/>
          <a:p>
            <a:r>
              <a:rPr lang="el-GR" sz="2200" dirty="0">
                <a:solidFill>
                  <a:srgbClr val="FFFF00"/>
                </a:solidFill>
                <a:latin typeface="Calibri" panose="020F0502020204030204" pitchFamily="34" charset="0"/>
                <a:cs typeface="Calibri" panose="020F0502020204030204" pitchFamily="34" charset="0"/>
              </a:rPr>
              <a:t>Ανώμαλο κυτταρόπλασμα: </a:t>
            </a:r>
            <a:r>
              <a:rPr lang="el-GR" sz="2200" dirty="0">
                <a:solidFill>
                  <a:schemeClr val="tx1"/>
                </a:solidFill>
                <a:latin typeface="Calibri" panose="020F0502020204030204" pitchFamily="34" charset="0"/>
                <a:cs typeface="Calibri" panose="020F0502020204030204" pitchFamily="34" charset="0"/>
              </a:rPr>
              <a:t>απότομη ή δύσκολη </a:t>
            </a:r>
            <a:r>
              <a:rPr lang="el-GR" sz="2200" dirty="0" err="1">
                <a:solidFill>
                  <a:schemeClr val="tx1"/>
                </a:solidFill>
                <a:latin typeface="Calibri" panose="020F0502020204030204" pitchFamily="34" charset="0"/>
                <a:cs typeface="Calibri" panose="020F0502020204030204" pitchFamily="34" charset="0"/>
              </a:rPr>
              <a:t>εισρόφηση</a:t>
            </a:r>
            <a:r>
              <a:rPr lang="el-GR" sz="2200" dirty="0">
                <a:solidFill>
                  <a:schemeClr val="tx1"/>
                </a:solidFill>
                <a:latin typeface="Calibri" panose="020F0502020204030204" pitchFamily="34" charset="0"/>
                <a:cs typeface="Calibri" panose="020F0502020204030204" pitchFamily="34" charset="0"/>
              </a:rPr>
              <a:t> του κυτταροπλάσματος</a:t>
            </a:r>
          </a:p>
          <a:p>
            <a:r>
              <a:rPr lang="el-GR" sz="2200" dirty="0">
                <a:solidFill>
                  <a:srgbClr val="FFFF00"/>
                </a:solidFill>
                <a:latin typeface="Calibri" panose="020F0502020204030204" pitchFamily="34" charset="0"/>
                <a:cs typeface="Calibri" panose="020F0502020204030204" pitchFamily="34" charset="0"/>
              </a:rPr>
              <a:t>Σκούρο </a:t>
            </a:r>
            <a:r>
              <a:rPr lang="el-GR" sz="2200" dirty="0" err="1">
                <a:solidFill>
                  <a:srgbClr val="FFFF00"/>
                </a:solidFill>
                <a:latin typeface="Calibri" panose="020F0502020204030204" pitchFamily="34" charset="0"/>
                <a:cs typeface="Calibri" panose="020F0502020204030204" pitchFamily="34" charset="0"/>
              </a:rPr>
              <a:t>κυτταρόλπασμα</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απουσία γονιμοποίησης, χαμηλό </a:t>
            </a:r>
            <a:r>
              <a:rPr lang="en-US" sz="2200" dirty="0">
                <a:solidFill>
                  <a:schemeClr val="tx1"/>
                </a:solidFill>
                <a:latin typeface="Calibri" panose="020F0502020204030204" pitchFamily="34" charset="0"/>
                <a:cs typeface="Calibri" panose="020F0502020204030204" pitchFamily="34" charset="0"/>
              </a:rPr>
              <a:t>scoring </a:t>
            </a:r>
            <a:r>
              <a:rPr lang="el-GR" sz="2200" dirty="0" err="1">
                <a:solidFill>
                  <a:schemeClr val="tx1"/>
                </a:solidFill>
                <a:latin typeface="Calibri" panose="020F0502020204030204" pitchFamily="34" charset="0"/>
                <a:cs typeface="Calibri" panose="020F0502020204030204" pitchFamily="34" charset="0"/>
              </a:rPr>
              <a:t>προπυρήνων</a:t>
            </a:r>
            <a:endParaRPr lang="el-GR" sz="2200" dirty="0">
              <a:solidFill>
                <a:schemeClr val="tx1"/>
              </a:solidFill>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Κοκκώδες κυτταρόπλασμα: </a:t>
            </a:r>
            <a:r>
              <a:rPr lang="el-GR" sz="2200" dirty="0">
                <a:solidFill>
                  <a:schemeClr val="tx1"/>
                </a:solidFill>
                <a:latin typeface="Calibri" panose="020F0502020204030204" pitchFamily="34" charset="0"/>
                <a:cs typeface="Calibri" panose="020F0502020204030204" pitchFamily="34" charset="0"/>
              </a:rPr>
              <a:t>χαμηλό </a:t>
            </a:r>
            <a:r>
              <a:rPr lang="en-US" sz="2200" dirty="0">
                <a:solidFill>
                  <a:schemeClr val="tx1"/>
                </a:solidFill>
                <a:latin typeface="Calibri" panose="020F0502020204030204" pitchFamily="34" charset="0"/>
                <a:cs typeface="Calibri" panose="020F0502020204030204" pitchFamily="34" charset="0"/>
              </a:rPr>
              <a:t>scoring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κακής ποιότητας διαιρούμενων εμβρύων, μειωμένα % εμφύτευσης</a:t>
            </a:r>
          </a:p>
          <a:p>
            <a:r>
              <a:rPr lang="el-GR" sz="2200" dirty="0">
                <a:solidFill>
                  <a:srgbClr val="FFFF00"/>
                </a:solidFill>
                <a:latin typeface="Calibri" panose="020F0502020204030204" pitchFamily="34" charset="0"/>
                <a:cs typeface="Calibri" panose="020F0502020204030204" pitchFamily="34" charset="0"/>
              </a:rPr>
              <a:t>Παρουσία </a:t>
            </a:r>
            <a:r>
              <a:rPr lang="el-GR" sz="2200" dirty="0" err="1">
                <a:solidFill>
                  <a:srgbClr val="FFFF00"/>
                </a:solidFill>
                <a:latin typeface="Calibri" panose="020F0502020204030204" pitchFamily="34" charset="0"/>
                <a:cs typeface="Calibri" panose="020F0502020204030204" pitchFamily="34" charset="0"/>
              </a:rPr>
              <a:t>κυστιδίων</a:t>
            </a:r>
            <a:r>
              <a:rPr lang="el-GR" sz="2200" dirty="0">
                <a:solidFill>
                  <a:srgbClr val="FFFF00"/>
                </a:solidFill>
                <a:latin typeface="Calibri" panose="020F0502020204030204" pitchFamily="34" charset="0"/>
                <a:cs typeface="Calibri" panose="020F0502020204030204" pitchFamily="34" charset="0"/>
              </a:rPr>
              <a:t> (</a:t>
            </a:r>
            <a:r>
              <a:rPr lang="en-US" sz="2200" dirty="0">
                <a:solidFill>
                  <a:srgbClr val="FFFF00"/>
                </a:solidFill>
                <a:latin typeface="Calibri" panose="020F0502020204030204" pitchFamily="34" charset="0"/>
                <a:cs typeface="Calibri" panose="020F0502020204030204" pitchFamily="34" charset="0"/>
              </a:rPr>
              <a:t>vacuoles)</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χαμηλό </a:t>
            </a:r>
            <a:r>
              <a:rPr lang="en-US" sz="2200" dirty="0">
                <a:solidFill>
                  <a:schemeClr val="tx1"/>
                </a:solidFill>
                <a:latin typeface="Calibri" panose="020F0502020204030204" pitchFamily="34" charset="0"/>
                <a:cs typeface="Calibri" panose="020F0502020204030204" pitchFamily="34" charset="0"/>
              </a:rPr>
              <a:t>scoring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μειωμένο % </a:t>
            </a:r>
            <a:r>
              <a:rPr lang="el-GR" sz="2200" dirty="0" err="1">
                <a:solidFill>
                  <a:schemeClr val="tx1"/>
                </a:solidFill>
                <a:latin typeface="Calibri" panose="020F0502020204030204" pitchFamily="34" charset="0"/>
                <a:cs typeface="Calibri" panose="020F0502020204030204" pitchFamily="34" charset="0"/>
              </a:rPr>
              <a:t>βλαστοκύστεων</a:t>
            </a:r>
            <a:endParaRPr lang="el-GR" sz="2200" dirty="0">
              <a:solidFill>
                <a:schemeClr val="tx1"/>
              </a:solidFill>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Απουσία ημιδιαφανούς υφής κυτταροπλάσματος: </a:t>
            </a:r>
            <a:r>
              <a:rPr lang="el-GR" sz="2200" dirty="0">
                <a:solidFill>
                  <a:schemeClr val="tx1"/>
                </a:solidFill>
                <a:latin typeface="Calibri" panose="020F0502020204030204" pitchFamily="34" charset="0"/>
                <a:cs typeface="Calibri" panose="020F0502020204030204" pitchFamily="34" charset="0"/>
              </a:rPr>
              <a:t>απουσία γονιμοποίησης και μιτώσεων</a:t>
            </a:r>
          </a:p>
          <a:p>
            <a:r>
              <a:rPr lang="el-GR" sz="2200" dirty="0">
                <a:solidFill>
                  <a:srgbClr val="FFFF00"/>
                </a:solidFill>
                <a:latin typeface="Calibri" panose="020F0502020204030204" pitchFamily="34" charset="0"/>
                <a:cs typeface="Calibri" panose="020F0502020204030204" pitchFamily="34" charset="0"/>
              </a:rPr>
              <a:t>Διαφανής ζώνη (</a:t>
            </a:r>
            <a:r>
              <a:rPr lang="en-US" sz="2200" dirty="0">
                <a:solidFill>
                  <a:srgbClr val="FFFF00"/>
                </a:solidFill>
                <a:latin typeface="Calibri" panose="020F0502020204030204" pitchFamily="34" charset="0"/>
                <a:cs typeface="Calibri" panose="020F0502020204030204" pitchFamily="34" charset="0"/>
              </a:rPr>
              <a:t>zona pellucida)</a:t>
            </a:r>
            <a:r>
              <a:rPr lang="el-GR" sz="2200" dirty="0">
                <a:solidFill>
                  <a:srgbClr val="FFFF00"/>
                </a:solidFill>
                <a:latin typeface="Calibri" panose="020F0502020204030204" pitchFamily="34" charset="0"/>
                <a:cs typeface="Calibri" panose="020F0502020204030204" pitchFamily="34" charset="0"/>
              </a:rPr>
              <a:t>: </a:t>
            </a:r>
          </a:p>
          <a:p>
            <a:pPr marL="36900" indent="0">
              <a:buNone/>
            </a:pPr>
            <a:r>
              <a:rPr lang="el-GR" sz="2200" dirty="0">
                <a:solidFill>
                  <a:schemeClr val="tx1"/>
                </a:solidFill>
                <a:latin typeface="Calibri" panose="020F0502020204030204" pitchFamily="34" charset="0"/>
                <a:cs typeface="Calibri" panose="020F0502020204030204" pitchFamily="34" charset="0"/>
              </a:rPr>
              <a:t>     - μαλακή, κατά την ωρίμανση του ωαρίου</a:t>
            </a:r>
          </a:p>
          <a:p>
            <a:pPr marL="36900" indent="0">
              <a:buNone/>
            </a:pPr>
            <a:r>
              <a:rPr lang="el-GR" sz="2200" dirty="0">
                <a:solidFill>
                  <a:schemeClr val="tx1"/>
                </a:solidFill>
                <a:latin typeface="Calibri" panose="020F0502020204030204" pitchFamily="34" charset="0"/>
                <a:cs typeface="Calibri" panose="020F0502020204030204" pitchFamily="34" charset="0"/>
              </a:rPr>
              <a:t>     - σκληρή, μετά την γονιμοποίηση του ωαρίου</a:t>
            </a:r>
          </a:p>
          <a:p>
            <a:pPr marL="36900" indent="0">
              <a:buNone/>
            </a:pPr>
            <a:r>
              <a:rPr lang="el-GR" sz="2200" dirty="0">
                <a:solidFill>
                  <a:schemeClr val="tx1"/>
                </a:solidFill>
                <a:latin typeface="Calibri" panose="020F0502020204030204" pitchFamily="34" charset="0"/>
                <a:cs typeface="Calibri" panose="020F0502020204030204" pitchFamily="34" charset="0"/>
              </a:rPr>
              <a:t>     - </a:t>
            </a:r>
            <a:r>
              <a:rPr lang="el-GR" sz="2200" dirty="0" err="1">
                <a:solidFill>
                  <a:schemeClr val="tx1"/>
                </a:solidFill>
                <a:latin typeface="Calibri" panose="020F0502020204030204" pitchFamily="34" charset="0"/>
                <a:cs typeface="Calibri" panose="020F0502020204030204" pitchFamily="34" charset="0"/>
              </a:rPr>
              <a:t>παχειά</a:t>
            </a:r>
            <a:r>
              <a:rPr lang="el-GR" sz="2200" dirty="0">
                <a:solidFill>
                  <a:schemeClr val="tx1"/>
                </a:solidFill>
                <a:latin typeface="Calibri" panose="020F0502020204030204" pitchFamily="34" charset="0"/>
                <a:cs typeface="Calibri" panose="020F0502020204030204" pitchFamily="34" charset="0"/>
              </a:rPr>
              <a:t>: απουσία γονιμοποίησης</a:t>
            </a:r>
          </a:p>
          <a:p>
            <a:pPr marL="36900" indent="0">
              <a:buNone/>
            </a:pPr>
            <a:r>
              <a:rPr lang="el-GR" sz="2200" dirty="0">
                <a:solidFill>
                  <a:schemeClr val="tx1"/>
                </a:solidFill>
                <a:latin typeface="Calibri" panose="020F0502020204030204" pitchFamily="34" charset="0"/>
                <a:cs typeface="Calibri" panose="020F0502020204030204" pitchFamily="34" charset="0"/>
              </a:rPr>
              <a:t>     - λεπτή: απότομη </a:t>
            </a:r>
            <a:r>
              <a:rPr lang="el-GR" sz="2200" dirty="0" err="1">
                <a:solidFill>
                  <a:schemeClr val="tx1"/>
                </a:solidFill>
                <a:latin typeface="Calibri" panose="020F0502020204030204" pitchFamily="34" charset="0"/>
                <a:cs typeface="Calibri" panose="020F0502020204030204" pitchFamily="34" charset="0"/>
              </a:rPr>
              <a:t>εισρόφηση</a:t>
            </a:r>
            <a:r>
              <a:rPr lang="el-GR" sz="2200" dirty="0">
                <a:solidFill>
                  <a:schemeClr val="tx1"/>
                </a:solidFill>
                <a:latin typeface="Calibri" panose="020F0502020204030204" pitchFamily="34" charset="0"/>
                <a:cs typeface="Calibri" panose="020F0502020204030204" pitchFamily="34" charset="0"/>
              </a:rPr>
              <a:t> κυτταροπλάσματος, πιθανή καταστροφή του ωαρίου</a:t>
            </a:r>
          </a:p>
          <a:p>
            <a:pPr marL="36900" indent="0">
              <a:buNone/>
            </a:pPr>
            <a:r>
              <a:rPr lang="el-GR" sz="2400" dirty="0">
                <a:solidFill>
                  <a:schemeClr val="tx1"/>
                </a:solidFill>
                <a:latin typeface="Calibri" panose="020F0502020204030204" pitchFamily="34" charset="0"/>
                <a:cs typeface="Calibri" panose="020F0502020204030204" pitchFamily="34" charset="0"/>
              </a:rPr>
              <a:t>     </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564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7"/>
          <p:cNvSpPr>
            <a:spLocks noChangeArrowheads="1"/>
          </p:cNvSpPr>
          <p:nvPr/>
        </p:nvSpPr>
        <p:spPr bwMode="auto">
          <a:xfrm>
            <a:off x="1794933" y="118778"/>
            <a:ext cx="8602133" cy="71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pPr>
            <a:r>
              <a:rPr lang="el-GR" altLang="el-GR" sz="3200" b="1" dirty="0">
                <a:solidFill>
                  <a:srgbClr val="FFFF00"/>
                </a:solidFill>
                <a:latin typeface="Arial" panose="020B0604020202020204" pitchFamily="34" charset="0"/>
              </a:rPr>
              <a:t>Ο ΡΟΛΟΣ ΤΟΥ ΑΝΔΡΑ ΚΑΙ ΤΗΣ ΓΥΝΑΙΚΑΣ</a:t>
            </a:r>
            <a:endParaRPr lang="en-US" altLang="el-GR" sz="3200" b="1" dirty="0">
              <a:solidFill>
                <a:srgbClr val="FFFF00"/>
              </a:solidFill>
              <a:latin typeface="Arial" panose="020B0604020202020204" pitchFamily="34" charset="0"/>
            </a:endParaRPr>
          </a:p>
        </p:txBody>
      </p:sp>
      <p:grpSp>
        <p:nvGrpSpPr>
          <p:cNvPr id="13315" name="Group 1029"/>
          <p:cNvGrpSpPr>
            <a:grpSpLocks/>
          </p:cNvGrpSpPr>
          <p:nvPr/>
        </p:nvGrpSpPr>
        <p:grpSpPr bwMode="auto">
          <a:xfrm>
            <a:off x="843168" y="1195274"/>
            <a:ext cx="10505661" cy="5334000"/>
            <a:chOff x="576" y="768"/>
            <a:chExt cx="4896" cy="3360"/>
          </a:xfrm>
        </p:grpSpPr>
        <p:pic>
          <p:nvPicPr>
            <p:cNvPr id="13316" name="Picture 1026"/>
            <p:cNvPicPr>
              <a:picLocks noChangeAspect="1" noChangeArrowheads="1"/>
            </p:cNvPicPr>
            <p:nvPr/>
          </p:nvPicPr>
          <p:blipFill>
            <a:blip r:embed="rId2">
              <a:extLst>
                <a:ext uri="{28A0092B-C50C-407E-A947-70E740481C1C}">
                  <a14:useLocalDpi xmlns:a14="http://schemas.microsoft.com/office/drawing/2010/main" val="0"/>
                </a:ext>
              </a:extLst>
            </a:blip>
            <a:srcRect l="23438" t="22917" r="21875" b="27083"/>
            <a:stretch>
              <a:fillRect/>
            </a:stretch>
          </p:blipFill>
          <p:spPr bwMode="auto">
            <a:xfrm>
              <a:off x="624" y="804"/>
              <a:ext cx="4848" cy="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028"/>
            <p:cNvSpPr>
              <a:spLocks noChangeArrowheads="1"/>
            </p:cNvSpPr>
            <p:nvPr/>
          </p:nvSpPr>
          <p:spPr bwMode="auto">
            <a:xfrm>
              <a:off x="576" y="768"/>
              <a:ext cx="4896" cy="336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l-GR" altLang="el-GR"/>
            </a:p>
          </p:txBody>
        </p:sp>
      </p:grpSp>
    </p:spTree>
    <p:extLst>
      <p:ext uri="{BB962C8B-B14F-4D97-AF65-F5344CB8AC3E}">
        <p14:creationId xmlns:p14="http://schemas.microsoft.com/office/powerpoint/2010/main" val="163821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E8DC84-5774-4177-B524-D2E1F18D8BCE}"/>
              </a:ext>
            </a:extLst>
          </p:cNvPr>
          <p:cNvSpPr>
            <a:spLocks noGrp="1"/>
          </p:cNvSpPr>
          <p:nvPr>
            <p:ph type="title"/>
          </p:nvPr>
        </p:nvSpPr>
        <p:spPr>
          <a:xfrm>
            <a:off x="690821" y="112915"/>
            <a:ext cx="10810357" cy="953885"/>
          </a:xfrm>
        </p:spPr>
        <p:txBody>
          <a:bodyPr>
            <a:noAutofit/>
          </a:bodyPr>
          <a:lstStyle/>
          <a:p>
            <a:r>
              <a:rPr lang="el-GR" sz="3200" b="1" dirty="0">
                <a:solidFill>
                  <a:srgbClr val="FFFF00"/>
                </a:solidFill>
                <a:latin typeface="Calibri" panose="020F0502020204030204" pitchFamily="34" charset="0"/>
                <a:cs typeface="Calibri" panose="020F0502020204030204" pitchFamily="34" charset="0"/>
              </a:rPr>
              <a:t>ΣΥΣΧΕΤΙΣΗ ΜΗ ΦΥΣΙΟΛΟΓΙΚΩΝ ΧΑΡΑΚΤΗΡΙΣΤΙΚΩΝ ΩΑΡΙΟΥ ΚΑΙ ΓΟΝΙΜΟΠΟΙΗΣΗΣ ΜΕ ΤΗΝ ΜΕΘΟΔΟ </a:t>
            </a:r>
            <a:r>
              <a:rPr lang="en-US" sz="3200" b="1" dirty="0">
                <a:solidFill>
                  <a:srgbClr val="FFFF00"/>
                </a:solidFill>
                <a:latin typeface="Calibri" panose="020F0502020204030204" pitchFamily="34" charset="0"/>
                <a:cs typeface="Calibri" panose="020F0502020204030204" pitchFamily="34" charset="0"/>
              </a:rPr>
              <a:t>ICSI (</a:t>
            </a:r>
            <a:r>
              <a:rPr lang="el-GR" sz="3200" b="1" dirty="0">
                <a:solidFill>
                  <a:srgbClr val="FFFF00"/>
                </a:solidFill>
                <a:latin typeface="Calibri" panose="020F0502020204030204" pitchFamily="34" charset="0"/>
                <a:cs typeface="Calibri" panose="020F0502020204030204" pitchFamily="34" charset="0"/>
              </a:rPr>
              <a:t>συνέχεια)</a:t>
            </a:r>
            <a:endParaRPr lang="el-GR" sz="3200" dirty="0"/>
          </a:p>
        </p:txBody>
      </p:sp>
      <p:sp>
        <p:nvSpPr>
          <p:cNvPr id="3" name="Θέση περιεχομένου 2">
            <a:extLst>
              <a:ext uri="{FF2B5EF4-FFF2-40B4-BE49-F238E27FC236}">
                <a16:creationId xmlns:a16="http://schemas.microsoft.com/office/drawing/2014/main" id="{C4F4A02F-EB92-4233-9CEE-A2C7F452D4CE}"/>
              </a:ext>
            </a:extLst>
          </p:cNvPr>
          <p:cNvSpPr>
            <a:spLocks noGrp="1"/>
          </p:cNvSpPr>
          <p:nvPr>
            <p:ph idx="1"/>
          </p:nvPr>
        </p:nvSpPr>
        <p:spPr>
          <a:xfrm>
            <a:off x="278296" y="1066801"/>
            <a:ext cx="11559208" cy="5678284"/>
          </a:xfrm>
        </p:spPr>
        <p:txBody>
          <a:bodyPr>
            <a:normAutofit fontScale="92500" lnSpcReduction="10000"/>
          </a:bodyPr>
          <a:lstStyle/>
          <a:p>
            <a:r>
              <a:rPr lang="el-GR" sz="2200" dirty="0" err="1">
                <a:solidFill>
                  <a:srgbClr val="FFFF00"/>
                </a:solidFill>
                <a:latin typeface="Calibri" panose="020F0502020204030204" pitchFamily="34" charset="0"/>
                <a:cs typeface="Calibri" panose="020F0502020204030204" pitchFamily="34" charset="0"/>
              </a:rPr>
              <a:t>Περιλεκιθικό</a:t>
            </a:r>
            <a:r>
              <a:rPr lang="el-GR" sz="2200" dirty="0">
                <a:solidFill>
                  <a:srgbClr val="FFFF00"/>
                </a:solidFill>
                <a:latin typeface="Calibri" panose="020F0502020204030204" pitchFamily="34" charset="0"/>
                <a:cs typeface="Calibri" panose="020F0502020204030204" pitchFamily="34" charset="0"/>
              </a:rPr>
              <a:t> διάστημα (</a:t>
            </a:r>
            <a:r>
              <a:rPr lang="en-US" sz="2200" dirty="0">
                <a:solidFill>
                  <a:srgbClr val="FFFF00"/>
                </a:solidFill>
                <a:latin typeface="Calibri" panose="020F0502020204030204" pitchFamily="34" charset="0"/>
                <a:cs typeface="Calibri" panose="020F0502020204030204" pitchFamily="34" charset="0"/>
              </a:rPr>
              <a:t>PVS):</a:t>
            </a:r>
          </a:p>
          <a:p>
            <a:pPr marL="36900" indent="0">
              <a:buNone/>
            </a:pPr>
            <a:r>
              <a:rPr lang="en-US" sz="2200" dirty="0">
                <a:solidFill>
                  <a:schemeClr val="tx1"/>
                </a:solidFill>
                <a:latin typeface="Calibri" panose="020F0502020204030204" pitchFamily="34" charset="0"/>
                <a:cs typeface="Calibri" panose="020F0502020204030204" pitchFamily="34" charset="0"/>
              </a:rPr>
              <a:t>     - </a:t>
            </a:r>
            <a:r>
              <a:rPr lang="el-GR" sz="2200" u="sng" dirty="0">
                <a:solidFill>
                  <a:schemeClr val="tx1"/>
                </a:solidFill>
                <a:latin typeface="Calibri" panose="020F0502020204030204" pitchFamily="34" charset="0"/>
                <a:cs typeface="Calibri" panose="020F0502020204030204" pitchFamily="34" charset="0"/>
              </a:rPr>
              <a:t>μεγάλο:</a:t>
            </a:r>
            <a:r>
              <a:rPr lang="el-GR" sz="2200" dirty="0">
                <a:solidFill>
                  <a:schemeClr val="tx1"/>
                </a:solidFill>
                <a:latin typeface="Calibri" panose="020F0502020204030204" pitchFamily="34" charset="0"/>
                <a:cs typeface="Calibri" panose="020F0502020204030204" pitchFamily="34" charset="0"/>
              </a:rPr>
              <a:t> απότομη θραύση εσωτερικής μεμβράνης του ωαρίου κατά την </a:t>
            </a:r>
            <a:r>
              <a:rPr lang="en-US" sz="2200" dirty="0">
                <a:solidFill>
                  <a:schemeClr val="tx1"/>
                </a:solidFill>
                <a:latin typeface="Calibri" panose="020F0502020204030204" pitchFamily="34" charset="0"/>
                <a:cs typeface="Calibri" panose="020F0502020204030204" pitchFamily="34" charset="0"/>
              </a:rPr>
              <a:t>ICSI</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a:t>
            </a:r>
            <a:r>
              <a:rPr lang="el-GR" sz="2200" u="sng" dirty="0">
                <a:solidFill>
                  <a:schemeClr val="tx1"/>
                </a:solidFill>
                <a:latin typeface="Calibri" panose="020F0502020204030204" pitchFamily="34" charset="0"/>
                <a:cs typeface="Calibri" panose="020F0502020204030204" pitchFamily="34" charset="0"/>
              </a:rPr>
              <a:t>κοκκώδες:</a:t>
            </a:r>
            <a:r>
              <a:rPr lang="el-GR" sz="2200" dirty="0">
                <a:solidFill>
                  <a:schemeClr val="tx1"/>
                </a:solidFill>
                <a:latin typeface="Calibri" panose="020F0502020204030204" pitchFamily="34" charset="0"/>
                <a:cs typeface="Calibri" panose="020F0502020204030204" pitchFamily="34" charset="0"/>
              </a:rPr>
              <a:t> δυσκολία στην </a:t>
            </a:r>
            <a:r>
              <a:rPr lang="el-GR" sz="2200" dirty="0" err="1">
                <a:solidFill>
                  <a:schemeClr val="tx1"/>
                </a:solidFill>
                <a:latin typeface="Calibri" panose="020F0502020204030204" pitchFamily="34" charset="0"/>
                <a:cs typeface="Calibri" panose="020F0502020204030204" pitchFamily="34" charset="0"/>
              </a:rPr>
              <a:t>εισρόφηση</a:t>
            </a:r>
            <a:r>
              <a:rPr lang="el-GR" sz="2200" dirty="0">
                <a:solidFill>
                  <a:schemeClr val="tx1"/>
                </a:solidFill>
                <a:latin typeface="Calibri" panose="020F0502020204030204" pitchFamily="34" charset="0"/>
                <a:cs typeface="Calibri" panose="020F0502020204030204" pitchFamily="34" charset="0"/>
              </a:rPr>
              <a:t> του κυτταροπλάσματος του ωαρίου κατά την </a:t>
            </a:r>
            <a:r>
              <a:rPr lang="en-US" sz="2200" dirty="0">
                <a:solidFill>
                  <a:schemeClr val="tx1"/>
                </a:solidFill>
                <a:latin typeface="Calibri" panose="020F0502020204030204" pitchFamily="34" charset="0"/>
                <a:cs typeface="Calibri" panose="020F0502020204030204" pitchFamily="34" charset="0"/>
              </a:rPr>
              <a:t>ICSI</a:t>
            </a:r>
          </a:p>
          <a:p>
            <a:r>
              <a:rPr lang="el-GR" sz="2200" dirty="0">
                <a:solidFill>
                  <a:srgbClr val="FFFF00"/>
                </a:solidFill>
                <a:latin typeface="Calibri" panose="020F0502020204030204" pitchFamily="34" charset="0"/>
                <a:cs typeface="Calibri" panose="020F0502020204030204" pitchFamily="34" charset="0"/>
              </a:rPr>
              <a:t>Πολικό σωμάτιο:</a:t>
            </a:r>
          </a:p>
          <a:p>
            <a:pPr marL="36900" indent="0">
              <a:buNone/>
            </a:pPr>
            <a:r>
              <a:rPr lang="el-GR" sz="2200" dirty="0">
                <a:latin typeface="Calibri" panose="020F0502020204030204" pitchFamily="34" charset="0"/>
                <a:cs typeface="Calibri" panose="020F0502020204030204" pitchFamily="34" charset="0"/>
              </a:rPr>
              <a:t>     - </a:t>
            </a:r>
            <a:r>
              <a:rPr lang="el-GR" sz="2200" u="sng" dirty="0">
                <a:latin typeface="Calibri" panose="020F0502020204030204" pitchFamily="34" charset="0"/>
                <a:cs typeface="Calibri" panose="020F0502020204030204" pitchFamily="34" charset="0"/>
              </a:rPr>
              <a:t>κοκκώδες</a:t>
            </a:r>
            <a:r>
              <a:rPr lang="el-GR" sz="2200" dirty="0">
                <a:latin typeface="Calibri" panose="020F0502020204030204" pitchFamily="34" charset="0"/>
                <a:cs typeface="Calibri" panose="020F0502020204030204" pitchFamily="34" charset="0"/>
              </a:rPr>
              <a:t>: χαμηλή αντίσταση εσωτερικής μεμβράνης του ωαρίου κατά την </a:t>
            </a:r>
            <a:r>
              <a:rPr lang="en-US" sz="2200" dirty="0">
                <a:latin typeface="Calibri" panose="020F0502020204030204" pitchFamily="34" charset="0"/>
                <a:cs typeface="Calibri" panose="020F0502020204030204" pitchFamily="34" charset="0"/>
              </a:rPr>
              <a:t>ICSI</a:t>
            </a:r>
            <a:endParaRPr lang="el-GR" sz="2200" dirty="0">
              <a:latin typeface="Calibri" panose="020F0502020204030204" pitchFamily="34" charset="0"/>
              <a:cs typeface="Calibri" panose="020F0502020204030204" pitchFamily="34" charset="0"/>
            </a:endParaRPr>
          </a:p>
          <a:p>
            <a:pPr marL="36900" indent="0">
              <a:buNone/>
            </a:pPr>
            <a:r>
              <a:rPr lang="el-GR" sz="2200" dirty="0">
                <a:latin typeface="Calibri" panose="020F0502020204030204" pitchFamily="34" charset="0"/>
                <a:cs typeface="Calibri" panose="020F0502020204030204" pitchFamily="34" charset="0"/>
              </a:rPr>
              <a:t>     - </a:t>
            </a:r>
            <a:r>
              <a:rPr lang="el-GR" sz="2200" u="sng" dirty="0">
                <a:latin typeface="Calibri" panose="020F0502020204030204" pitchFamily="34" charset="0"/>
                <a:cs typeface="Calibri" panose="020F0502020204030204" pitchFamily="34" charset="0"/>
              </a:rPr>
              <a:t>μεγάλο:</a:t>
            </a:r>
            <a:r>
              <a:rPr lang="el-GR" sz="2200" dirty="0">
                <a:latin typeface="Calibri" panose="020F0502020204030204" pitchFamily="34" charset="0"/>
                <a:cs typeface="Calibri" panose="020F0502020204030204" pitchFamily="34" charset="0"/>
              </a:rPr>
              <a:t> δυσκολία κατά την </a:t>
            </a:r>
            <a:r>
              <a:rPr lang="el-GR" sz="2200" dirty="0" err="1">
                <a:latin typeface="Calibri" panose="020F0502020204030204" pitchFamily="34" charset="0"/>
                <a:cs typeface="Calibri" panose="020F0502020204030204" pitchFamily="34" charset="0"/>
              </a:rPr>
              <a:t>εισρόφηση</a:t>
            </a:r>
            <a:r>
              <a:rPr lang="el-GR" sz="2200" dirty="0">
                <a:latin typeface="Calibri" panose="020F0502020204030204" pitchFamily="34" charset="0"/>
                <a:cs typeface="Calibri" panose="020F0502020204030204" pitchFamily="34" charset="0"/>
              </a:rPr>
              <a:t> του κυτταροπλάσματος του ωαρίου κατά την </a:t>
            </a:r>
            <a:r>
              <a:rPr lang="en-US" sz="2200" dirty="0">
                <a:latin typeface="Calibri" panose="020F0502020204030204" pitchFamily="34" charset="0"/>
                <a:cs typeface="Calibri" panose="020F0502020204030204" pitchFamily="34" charset="0"/>
              </a:rPr>
              <a:t>ICSI</a:t>
            </a:r>
            <a:endParaRPr lang="el-GR" sz="2200" dirty="0">
              <a:latin typeface="Calibri" panose="020F0502020204030204" pitchFamily="34" charset="0"/>
              <a:cs typeface="Calibri" panose="020F0502020204030204" pitchFamily="34" charset="0"/>
            </a:endParaRPr>
          </a:p>
          <a:p>
            <a:pPr marL="36900" indent="0">
              <a:buNone/>
            </a:pPr>
            <a:r>
              <a:rPr lang="el-GR" sz="2200" dirty="0">
                <a:latin typeface="Calibri" panose="020F0502020204030204" pitchFamily="34" charset="0"/>
                <a:cs typeface="Calibri" panose="020F0502020204030204" pitchFamily="34" charset="0"/>
              </a:rPr>
              <a:t>     - </a:t>
            </a:r>
            <a:r>
              <a:rPr lang="el-GR" sz="2200" u="sng" dirty="0">
                <a:latin typeface="Calibri" panose="020F0502020204030204" pitchFamily="34" charset="0"/>
                <a:cs typeface="Calibri" panose="020F0502020204030204" pitchFamily="34" charset="0"/>
              </a:rPr>
              <a:t>θραύσματα:</a:t>
            </a:r>
            <a:r>
              <a:rPr lang="el-GR" sz="2200" dirty="0">
                <a:latin typeface="Calibri" panose="020F0502020204030204" pitchFamily="34" charset="0"/>
                <a:cs typeface="Calibri" panose="020F0502020204030204" pitchFamily="34" charset="0"/>
              </a:rPr>
              <a:t> μειωμένο % σχηματισμού </a:t>
            </a:r>
            <a:r>
              <a:rPr lang="el-GR" sz="2200" dirty="0" err="1">
                <a:latin typeface="Calibri" panose="020F0502020204030204" pitchFamily="34" charset="0"/>
                <a:cs typeface="Calibri" panose="020F0502020204030204" pitchFamily="34" charset="0"/>
              </a:rPr>
              <a:t>ζυγωτού</a:t>
            </a:r>
            <a:r>
              <a:rPr lang="el-GR" sz="2200" dirty="0">
                <a:latin typeface="Calibri" panose="020F0502020204030204" pitchFamily="34" charset="0"/>
                <a:cs typeface="Calibri" panose="020F0502020204030204" pitchFamily="34" charset="0"/>
              </a:rPr>
              <a:t>, χαμηλή ποιότητα εμβρύων σε οποιοδήποτε</a:t>
            </a:r>
          </a:p>
          <a:p>
            <a:pPr marL="36900" indent="0">
              <a:buNone/>
            </a:pPr>
            <a:r>
              <a:rPr lang="el-GR" sz="2200" dirty="0">
                <a:latin typeface="Calibri" panose="020F0502020204030204" pitchFamily="34" charset="0"/>
                <a:cs typeface="Calibri" panose="020F0502020204030204" pitchFamily="34" charset="0"/>
              </a:rPr>
              <a:t>       στάδιο ανάπτυξης</a:t>
            </a:r>
          </a:p>
          <a:p>
            <a:r>
              <a:rPr lang="en-US" sz="2200" dirty="0">
                <a:solidFill>
                  <a:srgbClr val="FFFF00"/>
                </a:solidFill>
                <a:latin typeface="Calibri" panose="020F0502020204030204" pitchFamily="34" charset="0"/>
                <a:cs typeface="Calibri" panose="020F0502020204030204" pitchFamily="34" charset="0"/>
              </a:rPr>
              <a:t>Non Resistance</a:t>
            </a:r>
            <a:r>
              <a:rPr lang="el-GR" sz="2200" dirty="0">
                <a:solidFill>
                  <a:srgbClr val="FFFF00"/>
                </a:solidFill>
                <a:latin typeface="Calibri" panose="020F0502020204030204" pitchFamily="34" charset="0"/>
                <a:cs typeface="Calibri" panose="020F0502020204030204" pitchFamily="34" charset="0"/>
              </a:rPr>
              <a:t> </a:t>
            </a:r>
            <a:r>
              <a:rPr lang="en-US" sz="2200" dirty="0">
                <a:solidFill>
                  <a:srgbClr val="FFFF00"/>
                </a:solidFill>
                <a:latin typeface="Calibri" panose="020F0502020204030204" pitchFamily="34" charset="0"/>
                <a:cs typeface="Calibri" panose="020F0502020204030204" pitchFamily="34" charset="0"/>
              </a:rPr>
              <a:t>(NR) </a:t>
            </a:r>
            <a:r>
              <a:rPr lang="el-GR" sz="2200" dirty="0">
                <a:solidFill>
                  <a:srgbClr val="FFFF00"/>
                </a:solidFill>
                <a:latin typeface="Calibri" panose="020F0502020204030204" pitchFamily="34" charset="0"/>
                <a:cs typeface="Calibri" panose="020F0502020204030204" pitchFamily="34" charset="0"/>
              </a:rPr>
              <a:t>ωάρια:</a:t>
            </a:r>
            <a:r>
              <a:rPr lang="el-GR" sz="2200" dirty="0">
                <a:latin typeface="Calibri" panose="020F0502020204030204" pitchFamily="34" charset="0"/>
                <a:cs typeface="Calibri" panose="020F0502020204030204" pitchFamily="34" charset="0"/>
              </a:rPr>
              <a:t> αποτυχία κυτταρικών διαιρέσεων</a:t>
            </a:r>
            <a:endParaRPr lang="en-US" sz="2200" dirty="0">
              <a:latin typeface="Calibri" panose="020F0502020204030204" pitchFamily="34" charset="0"/>
              <a:cs typeface="Calibri" panose="020F0502020204030204" pitchFamily="34" charset="0"/>
            </a:endParaRPr>
          </a:p>
          <a:p>
            <a:pPr marL="36900" indent="0">
              <a:buNone/>
            </a:pPr>
            <a:r>
              <a:rPr lang="el-GR" sz="2200" dirty="0">
                <a:latin typeface="Calibri" panose="020F0502020204030204" pitchFamily="34" charset="0"/>
                <a:cs typeface="Calibri" panose="020F0502020204030204" pitchFamily="34" charset="0"/>
              </a:rPr>
              <a:t>     </a:t>
            </a:r>
            <a:r>
              <a:rPr lang="en-US" sz="2200" dirty="0">
                <a:solidFill>
                  <a:srgbClr val="FFFF00"/>
                </a:solidFill>
                <a:latin typeface="Calibri" panose="020F0502020204030204" pitchFamily="34" charset="0"/>
                <a:cs typeface="Calibri" panose="020F0502020204030204" pitchFamily="34" charset="0"/>
              </a:rPr>
              <a:t>High Resistance (HR) </a:t>
            </a:r>
            <a:r>
              <a:rPr lang="el-GR" sz="2200" dirty="0">
                <a:solidFill>
                  <a:srgbClr val="FFFF00"/>
                </a:solidFill>
                <a:latin typeface="Calibri" panose="020F0502020204030204" pitchFamily="34" charset="0"/>
                <a:cs typeface="Calibri" panose="020F0502020204030204" pitchFamily="34" charset="0"/>
              </a:rPr>
              <a:t>ωάρια: </a:t>
            </a:r>
            <a:r>
              <a:rPr lang="el-GR" sz="2200" dirty="0">
                <a:latin typeface="Calibri" panose="020F0502020204030204" pitchFamily="34" charset="0"/>
                <a:cs typeface="Calibri" panose="020F0502020204030204" pitchFamily="34" charset="0"/>
              </a:rPr>
              <a:t>εκφυλισμός ωαρίου μετά από </a:t>
            </a:r>
            <a:r>
              <a:rPr lang="en-US" sz="2200" dirty="0">
                <a:latin typeface="Calibri" panose="020F0502020204030204" pitchFamily="34" charset="0"/>
                <a:cs typeface="Calibri" panose="020F0502020204030204" pitchFamily="34" charset="0"/>
              </a:rPr>
              <a:t>ICSI</a:t>
            </a:r>
            <a:r>
              <a:rPr lang="el-GR" sz="2200" dirty="0">
                <a:latin typeface="Calibri" panose="020F0502020204030204" pitchFamily="34" charset="0"/>
                <a:cs typeface="Calibri" panose="020F0502020204030204" pitchFamily="34" charset="0"/>
              </a:rPr>
              <a:t> ή χαμηλό % γονιμοποίησης</a:t>
            </a:r>
          </a:p>
          <a:p>
            <a:r>
              <a:rPr lang="el-GR" sz="2200" dirty="0" err="1">
                <a:solidFill>
                  <a:srgbClr val="FFFF00"/>
                </a:solidFill>
                <a:latin typeface="Calibri" panose="020F0502020204030204" pitchFamily="34" charset="0"/>
                <a:cs typeface="Calibri" panose="020F0502020204030204" pitchFamily="34" charset="0"/>
              </a:rPr>
              <a:t>Εισρόφηση</a:t>
            </a:r>
            <a:r>
              <a:rPr lang="el-GR" sz="2200" dirty="0">
                <a:solidFill>
                  <a:srgbClr val="FFFF00"/>
                </a:solidFill>
                <a:latin typeface="Calibri" panose="020F0502020204030204" pitchFamily="34" charset="0"/>
                <a:cs typeface="Calibri" panose="020F0502020204030204" pitchFamily="34" charset="0"/>
              </a:rPr>
              <a:t> κυτταροπλάσματος κατά την </a:t>
            </a:r>
            <a:r>
              <a:rPr lang="en-US" sz="2200" dirty="0">
                <a:solidFill>
                  <a:srgbClr val="FFFF00"/>
                </a:solidFill>
                <a:latin typeface="Calibri" panose="020F0502020204030204" pitchFamily="34" charset="0"/>
                <a:cs typeface="Calibri" panose="020F0502020204030204" pitchFamily="34" charset="0"/>
              </a:rPr>
              <a:t>ICSI</a:t>
            </a:r>
            <a:r>
              <a:rPr lang="el-GR" sz="2200" dirty="0">
                <a:solidFill>
                  <a:srgbClr val="FFFF00"/>
                </a:solidFill>
                <a:latin typeface="Calibri" panose="020F0502020204030204" pitchFamily="34" charset="0"/>
                <a:cs typeface="Calibri" panose="020F0502020204030204" pitchFamily="34" charset="0"/>
              </a:rPr>
              <a:t>:</a:t>
            </a:r>
          </a:p>
          <a:p>
            <a:pPr marL="36900" indent="0">
              <a:buNone/>
            </a:pPr>
            <a:r>
              <a:rPr lang="el-GR" sz="2200" dirty="0">
                <a:latin typeface="Calibri" panose="020F0502020204030204" pitchFamily="34" charset="0"/>
                <a:cs typeface="Calibri" panose="020F0502020204030204" pitchFamily="34" charset="0"/>
              </a:rPr>
              <a:t>    - αποτυχία γονιμοποίησης ή εκφυλισμός ωαρίου</a:t>
            </a:r>
          </a:p>
          <a:p>
            <a:pPr marL="36900" indent="0">
              <a:buNone/>
            </a:pPr>
            <a:r>
              <a:rPr lang="el-GR" sz="2200" dirty="0">
                <a:latin typeface="Calibri" panose="020F0502020204030204" pitchFamily="34" charset="0"/>
                <a:cs typeface="Calibri" panose="020F0502020204030204" pitchFamily="34" charset="0"/>
              </a:rPr>
              <a:t>    - δύσκολη ή απότομη </a:t>
            </a:r>
            <a:r>
              <a:rPr lang="el-GR" sz="2200" dirty="0" err="1">
                <a:latin typeface="Calibri" panose="020F0502020204030204" pitchFamily="34" charset="0"/>
                <a:cs typeface="Calibri" panose="020F0502020204030204" pitchFamily="34" charset="0"/>
              </a:rPr>
              <a:t>εισρόφηση</a:t>
            </a:r>
            <a:r>
              <a:rPr lang="el-GR" sz="2200" dirty="0">
                <a:latin typeface="Calibri" panose="020F0502020204030204" pitchFamily="34" charset="0"/>
                <a:cs typeface="Calibri" panose="020F0502020204030204" pitchFamily="34" charset="0"/>
              </a:rPr>
              <a:t>: χαμηλό </a:t>
            </a:r>
            <a:r>
              <a:rPr lang="en-US" sz="2200" dirty="0">
                <a:latin typeface="Calibri" panose="020F0502020204030204" pitchFamily="34" charset="0"/>
                <a:cs typeface="Calibri" panose="020F0502020204030204" pitchFamily="34" charset="0"/>
              </a:rPr>
              <a:t>scoring </a:t>
            </a:r>
            <a:r>
              <a:rPr lang="el-GR" sz="2200" dirty="0" err="1">
                <a:latin typeface="Calibri" panose="020F0502020204030204" pitchFamily="34" charset="0"/>
                <a:cs typeface="Calibri" panose="020F0502020204030204" pitchFamily="34" charset="0"/>
              </a:rPr>
              <a:t>προπυρήνων</a:t>
            </a:r>
            <a:endParaRPr lang="el-GR" sz="2200" dirty="0">
              <a:latin typeface="Calibri" panose="020F0502020204030204" pitchFamily="34" charset="0"/>
              <a:cs typeface="Calibri" panose="020F0502020204030204" pitchFamily="34" charset="0"/>
            </a:endParaRPr>
          </a:p>
          <a:p>
            <a:endParaRPr lang="el-GR" sz="2200" dirty="0">
              <a:latin typeface="Calibri" panose="020F0502020204030204" pitchFamily="34" charset="0"/>
              <a:cs typeface="Calibri" panose="020F0502020204030204" pitchFamily="34" charset="0"/>
            </a:endParaRPr>
          </a:p>
          <a:p>
            <a:pPr marL="36900" indent="0">
              <a:buNone/>
            </a:pPr>
            <a:endParaRPr lang="el-G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5074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4" name="Content Placeholder 3" descr="Διαφάνεια13.JPG"/>
          <p:cNvPicPr>
            <a:picLocks noGrp="1" noChangeAspect="1"/>
          </p:cNvPicPr>
          <p:nvPr>
            <p:ph idx="1"/>
          </p:nvPr>
        </p:nvPicPr>
        <p:blipFill>
          <a:blip r:embed="rId2" cstate="print"/>
          <a:stretch>
            <a:fillRect/>
          </a:stretch>
        </p:blipFill>
        <p:spPr>
          <a:xfrm>
            <a:off x="1" y="0"/>
            <a:ext cx="12191999" cy="68580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C2F5BC-9869-455E-813F-7DA26B3B725D}"/>
              </a:ext>
            </a:extLst>
          </p:cNvPr>
          <p:cNvSpPr>
            <a:spLocks noGrp="1"/>
          </p:cNvSpPr>
          <p:nvPr>
            <p:ph type="title"/>
          </p:nvPr>
        </p:nvSpPr>
        <p:spPr>
          <a:xfrm>
            <a:off x="34433" y="96350"/>
            <a:ext cx="12112486" cy="970450"/>
          </a:xfrm>
        </p:spPr>
        <p:txBody>
          <a:bodyPr>
            <a:noAutofit/>
          </a:bodyPr>
          <a:lstStyle/>
          <a:p>
            <a:r>
              <a:rPr lang="el-GR" sz="3600" b="1" dirty="0">
                <a:solidFill>
                  <a:srgbClr val="FFFF00"/>
                </a:solidFill>
                <a:latin typeface="Calibri" panose="020F0502020204030204" pitchFamily="34" charset="0"/>
                <a:cs typeface="Calibri" panose="020F0502020204030204" pitchFamily="34" charset="0"/>
              </a:rPr>
              <a:t>ΣΧΗΜΑΤΙΣΜΟΣ ΚΑΙ ΜΟΡΦΟΛΟΓΙΚΑ ΧΑΡΑΚΤΗΡΙΣΤΙΚΑ ΖΥΓΩΤΟΥ</a:t>
            </a:r>
          </a:p>
        </p:txBody>
      </p:sp>
      <p:sp>
        <p:nvSpPr>
          <p:cNvPr id="3" name="Θέση περιεχομένου 2">
            <a:extLst>
              <a:ext uri="{FF2B5EF4-FFF2-40B4-BE49-F238E27FC236}">
                <a16:creationId xmlns:a16="http://schemas.microsoft.com/office/drawing/2014/main" id="{8A3DC584-A6C6-4A00-89DB-059586DD5F9D}"/>
              </a:ext>
            </a:extLst>
          </p:cNvPr>
          <p:cNvSpPr>
            <a:spLocks noGrp="1"/>
          </p:cNvSpPr>
          <p:nvPr>
            <p:ph idx="1"/>
          </p:nvPr>
        </p:nvSpPr>
        <p:spPr>
          <a:xfrm>
            <a:off x="913795" y="1262271"/>
            <a:ext cx="10353762" cy="5499380"/>
          </a:xfrm>
          <a:ln>
            <a:noFill/>
          </a:ln>
        </p:spPr>
        <p:txBody>
          <a:bodyPr>
            <a:normAutofit/>
          </a:bodyPr>
          <a:lstStyle/>
          <a:p>
            <a:r>
              <a:rPr lang="el-GR" sz="2400" dirty="0">
                <a:solidFill>
                  <a:schemeClr val="tx1"/>
                </a:solidFill>
                <a:latin typeface="Calibri" panose="020F0502020204030204" pitchFamily="34" charset="0"/>
                <a:cs typeface="Calibri" panose="020F0502020204030204" pitchFamily="34" charset="0"/>
              </a:rPr>
              <a:t>Σημαντική προγνωστική αξία για την δυναμική της εμβρυολογικής ανάπτυξης και του % εμφύτευσης</a:t>
            </a:r>
          </a:p>
          <a:p>
            <a:endParaRPr lang="el-GR" sz="2400" dirty="0">
              <a:solidFill>
                <a:schemeClr val="tx1"/>
              </a:solidFill>
              <a:latin typeface="Calibri" panose="020F0502020204030204" pitchFamily="34" charset="0"/>
              <a:cs typeface="Calibri" panose="020F0502020204030204" pitchFamily="34" charset="0"/>
            </a:endParaRPr>
          </a:p>
          <a:p>
            <a:r>
              <a:rPr lang="el-GR" sz="2400" b="1" dirty="0">
                <a:solidFill>
                  <a:srgbClr val="FFFF00"/>
                </a:solidFill>
                <a:latin typeface="Calibri" panose="020F0502020204030204" pitchFamily="34" charset="0"/>
                <a:cs typeface="Calibri" panose="020F0502020204030204" pitchFamily="34" charset="0"/>
              </a:rPr>
              <a:t>Σύστημα </a:t>
            </a:r>
            <a:r>
              <a:rPr lang="en-US" sz="2400" b="1" dirty="0">
                <a:solidFill>
                  <a:srgbClr val="FFFF00"/>
                </a:solidFill>
                <a:latin typeface="Calibri" panose="020F0502020204030204" pitchFamily="34" charset="0"/>
                <a:cs typeface="Calibri" panose="020F0502020204030204" pitchFamily="34" charset="0"/>
              </a:rPr>
              <a:t>Z- Score (scoring </a:t>
            </a:r>
            <a:r>
              <a:rPr lang="el-GR" sz="2400" b="1" dirty="0" err="1">
                <a:solidFill>
                  <a:srgbClr val="FFFF00"/>
                </a:solidFill>
                <a:latin typeface="Calibri" panose="020F0502020204030204" pitchFamily="34" charset="0"/>
                <a:cs typeface="Calibri" panose="020F0502020204030204" pitchFamily="34" charset="0"/>
              </a:rPr>
              <a:t>προπυρήνων</a:t>
            </a:r>
            <a:r>
              <a:rPr lang="el-GR" sz="2400" b="1" dirty="0">
                <a:solidFill>
                  <a:srgbClr val="FFFF00"/>
                </a:solidFill>
                <a:latin typeface="Calibri" panose="020F0502020204030204" pitchFamily="34" charset="0"/>
                <a:cs typeface="Calibri" panose="020F0502020204030204" pitchFamily="34" charset="0"/>
              </a:rPr>
              <a:t>)</a:t>
            </a:r>
          </a:p>
          <a:p>
            <a:pPr marL="36900" indent="0">
              <a:buNone/>
            </a:pPr>
            <a:r>
              <a:rPr lang="el-GR" sz="2400" dirty="0">
                <a:solidFill>
                  <a:schemeClr val="tx1"/>
                </a:solidFill>
                <a:latin typeface="Calibri" panose="020F0502020204030204" pitchFamily="34" charset="0"/>
                <a:cs typeface="Calibri" panose="020F0502020204030204" pitchFamily="34" charset="0"/>
              </a:rPr>
              <a:t>                                    </a:t>
            </a:r>
            <a:r>
              <a:rPr lang="el-GR" sz="2400" b="1" dirty="0">
                <a:solidFill>
                  <a:srgbClr val="FFFF00"/>
                </a:solidFill>
                <a:latin typeface="Calibri" panose="020F0502020204030204" pitchFamily="34" charset="0"/>
                <a:cs typeface="Calibri" panose="020F0502020204030204" pitchFamily="34" charset="0"/>
              </a:rPr>
              <a:t>+</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σημαντικός συνδυασμός για:</a:t>
            </a:r>
          </a:p>
          <a:p>
            <a:pPr marL="36900" indent="0">
              <a:buNone/>
            </a:pP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     </a:t>
            </a:r>
            <a:r>
              <a:rPr lang="en-US" sz="2400" b="1" dirty="0">
                <a:solidFill>
                  <a:srgbClr val="FFFF00"/>
                </a:solidFill>
                <a:latin typeface="Calibri" panose="020F0502020204030204" pitchFamily="34" charset="0"/>
                <a:cs typeface="Calibri" panose="020F0502020204030204" pitchFamily="34" charset="0"/>
              </a:rPr>
              <a:t>Time Lapse Monitoring System</a:t>
            </a:r>
            <a:endParaRPr lang="el-GR" sz="2400" b="1" dirty="0">
              <a:solidFill>
                <a:srgbClr val="FFFF00"/>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a:t>
            </a:r>
          </a:p>
          <a:p>
            <a:pPr marL="36900" indent="0">
              <a:buNone/>
            </a:pPr>
            <a:r>
              <a:rPr lang="el-GR" sz="2400" dirty="0">
                <a:solidFill>
                  <a:schemeClr val="tx1"/>
                </a:solidFill>
                <a:latin typeface="Calibri" panose="020F0502020204030204" pitchFamily="34" charset="0"/>
                <a:cs typeface="Calibri" panose="020F0502020204030204" pitchFamily="34" charset="0"/>
              </a:rPr>
              <a:t>                       - χρονική στιγμή σχηματισμού </a:t>
            </a:r>
            <a:r>
              <a:rPr lang="el-GR" sz="2400" dirty="0" err="1">
                <a:solidFill>
                  <a:schemeClr val="tx1"/>
                </a:solidFill>
                <a:latin typeface="Calibri" panose="020F0502020204030204" pitchFamily="34" charset="0"/>
                <a:cs typeface="Calibri" panose="020F0502020204030204" pitchFamily="34" charset="0"/>
              </a:rPr>
              <a:t>προπυρήνων</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χρονική στιγμή «εξαφάνισης» </a:t>
            </a:r>
            <a:r>
              <a:rPr lang="el-GR" sz="2400" dirty="0" err="1">
                <a:solidFill>
                  <a:schemeClr val="tx1"/>
                </a:solidFill>
                <a:latin typeface="Calibri" panose="020F0502020204030204" pitchFamily="34" charset="0"/>
                <a:cs typeface="Calibri" panose="020F0502020204030204" pitchFamily="34" charset="0"/>
              </a:rPr>
              <a:t>προπυρήνων</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εντοπισμό περιοχής τοποθέτησης </a:t>
            </a:r>
            <a:r>
              <a:rPr lang="el-GR" sz="2400" dirty="0" err="1">
                <a:solidFill>
                  <a:schemeClr val="tx1"/>
                </a:solidFill>
                <a:latin typeface="Calibri" panose="020F0502020204030204" pitchFamily="34" charset="0"/>
                <a:cs typeface="Calibri" panose="020F0502020204030204" pitchFamily="34" charset="0"/>
              </a:rPr>
              <a:t>προπυρήνων</a:t>
            </a:r>
            <a:endParaRPr lang="el-GR" sz="2400" dirty="0">
              <a:solidFill>
                <a:schemeClr val="tx1"/>
              </a:solidFill>
              <a:latin typeface="Calibri" panose="020F0502020204030204" pitchFamily="34" charset="0"/>
              <a:cs typeface="Calibri" panose="020F0502020204030204" pitchFamily="34" charset="0"/>
            </a:endParaRPr>
          </a:p>
        </p:txBody>
      </p:sp>
      <p:cxnSp>
        <p:nvCxnSpPr>
          <p:cNvPr id="7" name="Ευθύγραμμο βέλος σύνδεσης 6">
            <a:extLst>
              <a:ext uri="{FF2B5EF4-FFF2-40B4-BE49-F238E27FC236}">
                <a16:creationId xmlns:a16="http://schemas.microsoft.com/office/drawing/2014/main" id="{8D7ABF97-B81F-4BB5-8287-19F331C35C34}"/>
              </a:ext>
            </a:extLst>
          </p:cNvPr>
          <p:cNvCxnSpPr>
            <a:cxnSpLocks/>
          </p:cNvCxnSpPr>
          <p:nvPr/>
        </p:nvCxnSpPr>
        <p:spPr>
          <a:xfrm>
            <a:off x="6599583" y="2981739"/>
            <a:ext cx="685800" cy="447261"/>
          </a:xfrm>
          <a:prstGeom prst="straightConnector1">
            <a:avLst/>
          </a:prstGeom>
          <a:ln w="2857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Ευθύγραμμο βέλος σύνδεσης 10">
            <a:extLst>
              <a:ext uri="{FF2B5EF4-FFF2-40B4-BE49-F238E27FC236}">
                <a16:creationId xmlns:a16="http://schemas.microsoft.com/office/drawing/2014/main" id="{BA501D69-6619-45F9-8386-75013C68B15B}"/>
              </a:ext>
            </a:extLst>
          </p:cNvPr>
          <p:cNvCxnSpPr>
            <a:cxnSpLocks/>
          </p:cNvCxnSpPr>
          <p:nvPr/>
        </p:nvCxnSpPr>
        <p:spPr>
          <a:xfrm flipV="1">
            <a:off x="6599583" y="3429000"/>
            <a:ext cx="685800" cy="438978"/>
          </a:xfrm>
          <a:prstGeom prst="straightConnector1">
            <a:avLst/>
          </a:prstGeom>
          <a:ln w="2857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 name="Ευθύγραμμο βέλος σύνδεσης 4">
            <a:extLst>
              <a:ext uri="{FF2B5EF4-FFF2-40B4-BE49-F238E27FC236}">
                <a16:creationId xmlns:a16="http://schemas.microsoft.com/office/drawing/2014/main" id="{B5D2D050-BD78-4819-B527-BC4BFD8DD3D6}"/>
              </a:ext>
            </a:extLst>
          </p:cNvPr>
          <p:cNvCxnSpPr/>
          <p:nvPr/>
        </p:nvCxnSpPr>
        <p:spPr>
          <a:xfrm>
            <a:off x="-326571" y="933061"/>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933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C12F3D-5D01-4626-BEE1-5D443D9CEFAA}"/>
              </a:ext>
            </a:extLst>
          </p:cNvPr>
          <p:cNvSpPr>
            <a:spLocks noGrp="1"/>
          </p:cNvSpPr>
          <p:nvPr>
            <p:ph type="title"/>
          </p:nvPr>
        </p:nvSpPr>
        <p:spPr>
          <a:xfrm>
            <a:off x="913795" y="96350"/>
            <a:ext cx="10353762" cy="70872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ΤΑΞΙΝΟΜΗΣΗ ΠΡΟΠΥΡΗΝΩΝ</a:t>
            </a:r>
          </a:p>
        </p:txBody>
      </p:sp>
      <p:sp>
        <p:nvSpPr>
          <p:cNvPr id="3" name="Θέση περιεχομένου 2">
            <a:extLst>
              <a:ext uri="{FF2B5EF4-FFF2-40B4-BE49-F238E27FC236}">
                <a16:creationId xmlns:a16="http://schemas.microsoft.com/office/drawing/2014/main" id="{2832E357-4D34-417F-AA2D-28F8DFDCF9FB}"/>
              </a:ext>
            </a:extLst>
          </p:cNvPr>
          <p:cNvSpPr>
            <a:spLocks noGrp="1"/>
          </p:cNvSpPr>
          <p:nvPr>
            <p:ph idx="1"/>
          </p:nvPr>
        </p:nvSpPr>
        <p:spPr>
          <a:xfrm>
            <a:off x="1" y="1160037"/>
            <a:ext cx="12191999" cy="5844208"/>
          </a:xfrm>
        </p:spPr>
        <p:txBody>
          <a:bodyPr>
            <a:noAutofit/>
          </a:bodyPr>
          <a:lstStyle/>
          <a:p>
            <a:r>
              <a:rPr lang="el-GR" sz="2200" dirty="0">
                <a:solidFill>
                  <a:srgbClr val="FFFF00"/>
                </a:solidFill>
                <a:latin typeface="Calibri" panose="020F0502020204030204" pitchFamily="34" charset="0"/>
                <a:cs typeface="Calibri" panose="020F0502020204030204" pitchFamily="34" charset="0"/>
              </a:rPr>
              <a:t>Ανάστροφο μικροσκόπιο: </a:t>
            </a:r>
            <a:r>
              <a:rPr lang="el-GR" sz="2200" dirty="0">
                <a:solidFill>
                  <a:schemeClr val="tx1"/>
                </a:solidFill>
                <a:latin typeface="Calibri" panose="020F0502020204030204" pitchFamily="34" charset="0"/>
                <a:cs typeface="Calibri" panose="020F0502020204030204" pitchFamily="34" charset="0"/>
              </a:rPr>
              <a:t>παρατήρηση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διάκριση από </a:t>
            </a:r>
            <a:r>
              <a:rPr lang="el-GR" sz="2200" dirty="0" err="1">
                <a:solidFill>
                  <a:schemeClr val="tx1"/>
                </a:solidFill>
                <a:latin typeface="Calibri" panose="020F0502020204030204" pitchFamily="34" charset="0"/>
                <a:cs typeface="Calibri" panose="020F0502020204030204" pitchFamily="34" charset="0"/>
              </a:rPr>
              <a:t>κυστίδια</a:t>
            </a:r>
            <a:r>
              <a:rPr lang="el-GR" sz="2200" dirty="0">
                <a:solidFill>
                  <a:schemeClr val="tx1"/>
                </a:solidFill>
                <a:latin typeface="Calibri" panose="020F0502020204030204" pitchFamily="34" charset="0"/>
                <a:cs typeface="Calibri" panose="020F0502020204030204" pitchFamily="34" charset="0"/>
              </a:rPr>
              <a:t> ή άλλα οργανίδια του κυτταροπλάσματος</a:t>
            </a:r>
          </a:p>
          <a:p>
            <a:r>
              <a:rPr lang="el-GR" sz="2200" dirty="0">
                <a:solidFill>
                  <a:srgbClr val="FFFF00"/>
                </a:solidFill>
                <a:latin typeface="Calibri" panose="020F0502020204030204" pitchFamily="34" charset="0"/>
                <a:cs typeface="Calibri" panose="020F0502020204030204" pitchFamily="34" charset="0"/>
              </a:rPr>
              <a:t>Φυσιολογικά γονιμοποιημένα ωάρια</a:t>
            </a:r>
            <a:r>
              <a:rPr lang="el-GR" sz="2200" u="sng" dirty="0">
                <a:latin typeface="Calibri" panose="020F0502020204030204" pitchFamily="34" charset="0"/>
                <a:cs typeface="Calibri" panose="020F0502020204030204" pitchFamily="34" charset="0"/>
              </a:rPr>
              <a:t>:</a:t>
            </a:r>
          </a:p>
          <a:p>
            <a:pPr marL="36900" indent="0">
              <a:buNone/>
            </a:pPr>
            <a:r>
              <a:rPr lang="el-GR" sz="2200" dirty="0">
                <a:solidFill>
                  <a:schemeClr val="tx1"/>
                </a:solidFill>
                <a:latin typeface="Calibri" panose="020F0502020204030204" pitchFamily="34" charset="0"/>
                <a:cs typeface="Calibri" panose="020F0502020204030204" pitchFamily="34" charset="0"/>
              </a:rPr>
              <a:t>     - 2 </a:t>
            </a:r>
            <a:r>
              <a:rPr lang="el-GR" sz="2200" dirty="0" err="1">
                <a:solidFill>
                  <a:schemeClr val="tx1"/>
                </a:solidFill>
                <a:latin typeface="Calibri" panose="020F0502020204030204" pitchFamily="34" charset="0"/>
                <a:cs typeface="Calibri" panose="020F0502020204030204" pitchFamily="34" charset="0"/>
              </a:rPr>
              <a:t>προπυρήνες</a:t>
            </a:r>
            <a:r>
              <a:rPr lang="el-GR" sz="2200" dirty="0">
                <a:solidFill>
                  <a:schemeClr val="tx1"/>
                </a:solidFill>
                <a:latin typeface="Calibri" panose="020F0502020204030204" pitchFamily="34" charset="0"/>
                <a:cs typeface="Calibri" panose="020F0502020204030204" pitchFamily="34" charset="0"/>
              </a:rPr>
              <a:t>, ομαλή κατανομή </a:t>
            </a:r>
            <a:r>
              <a:rPr lang="el-GR" sz="2200" dirty="0" err="1">
                <a:solidFill>
                  <a:schemeClr val="tx1"/>
                </a:solidFill>
                <a:latin typeface="Calibri" panose="020F0502020204030204" pitchFamily="34" charset="0"/>
                <a:cs typeface="Calibri" panose="020F0502020204030204" pitchFamily="34" charset="0"/>
              </a:rPr>
              <a:t>πυρηνίσκων</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- 2 πολικά σωμάτια</a:t>
            </a:r>
          </a:p>
          <a:p>
            <a:pPr marL="36900" indent="0">
              <a:buNone/>
            </a:pPr>
            <a:r>
              <a:rPr lang="el-GR" sz="2200" dirty="0">
                <a:solidFill>
                  <a:schemeClr val="tx1"/>
                </a:solidFill>
                <a:latin typeface="Calibri" panose="020F0502020204030204" pitchFamily="34" charset="0"/>
                <a:cs typeface="Calibri" panose="020F0502020204030204" pitchFamily="34" charset="0"/>
              </a:rPr>
              <a:t>     - φυσιολογικό σχήμα, ακεραιότητα διαφανούς ζώνης</a:t>
            </a:r>
          </a:p>
          <a:p>
            <a:pPr marL="36900" indent="0">
              <a:buNone/>
            </a:pPr>
            <a:r>
              <a:rPr lang="el-GR" sz="2200" dirty="0">
                <a:solidFill>
                  <a:schemeClr val="tx1"/>
                </a:solidFill>
                <a:latin typeface="Calibri" panose="020F0502020204030204" pitchFamily="34" charset="0"/>
                <a:cs typeface="Calibri" panose="020F0502020204030204" pitchFamily="34" charset="0"/>
              </a:rPr>
              <a:t>     - διαυγές κυτταρόπλασμα, ελαφρά κοκκώδες</a:t>
            </a:r>
          </a:p>
          <a:p>
            <a:pPr marL="36900" indent="0">
              <a:buNone/>
            </a:pPr>
            <a:r>
              <a:rPr lang="el-GR" sz="2200" dirty="0">
                <a:solidFill>
                  <a:schemeClr val="tx1"/>
                </a:solidFill>
                <a:latin typeface="Calibri" panose="020F0502020204030204" pitchFamily="34" charset="0"/>
                <a:cs typeface="Calibri" panose="020F0502020204030204" pitchFamily="34" charset="0"/>
              </a:rPr>
              <a:t>     - διακύμανση στην εμφάνιση και αλληλεπίδραση των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κατά τη </a:t>
            </a:r>
            <a:r>
              <a:rPr lang="el-GR" sz="2200" dirty="0" err="1">
                <a:solidFill>
                  <a:schemeClr val="tx1"/>
                </a:solidFill>
                <a:latin typeface="Calibri" panose="020F0502020204030204" pitchFamily="34" charset="0"/>
                <a:cs typeface="Calibri" panose="020F0502020204030204" pitchFamily="34" charset="0"/>
              </a:rPr>
              <a:t>συγγαμία</a:t>
            </a:r>
            <a:r>
              <a:rPr lang="el-GR" sz="2200" dirty="0">
                <a:solidFill>
                  <a:schemeClr val="tx1"/>
                </a:solidFill>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ζυγώτες</a:t>
            </a:r>
            <a:r>
              <a:rPr lang="el-GR" sz="2200" dirty="0">
                <a:solidFill>
                  <a:schemeClr val="tx1"/>
                </a:solidFill>
                <a:latin typeface="Calibri" panose="020F0502020204030204" pitchFamily="34" charset="0"/>
                <a:cs typeface="Calibri" panose="020F0502020204030204" pitchFamily="34" charset="0"/>
              </a:rPr>
              <a:t> με ένα</a:t>
            </a:r>
          </a:p>
          <a:p>
            <a:pPr marL="36900" indent="0">
              <a:buNone/>
            </a:pPr>
            <a:r>
              <a:rPr lang="el-GR" sz="2200" dirty="0">
                <a:solidFill>
                  <a:schemeClr val="tx1"/>
                </a:solidFill>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προπυρήνα</a:t>
            </a:r>
            <a:r>
              <a:rPr lang="el-GR" sz="2200" dirty="0">
                <a:solidFill>
                  <a:schemeClr val="tx1"/>
                </a:solidFill>
                <a:latin typeface="Calibri" panose="020F0502020204030204" pitchFamily="34" charset="0"/>
                <a:cs typeface="Calibri" panose="020F0502020204030204" pitchFamily="34" charset="0"/>
              </a:rPr>
              <a:t> και φυσιολογικές περαιτέρω κυτταρικές διαιρέσεις, δυνατή η </a:t>
            </a:r>
            <a:r>
              <a:rPr lang="el-GR" sz="2200" dirty="0" err="1">
                <a:solidFill>
                  <a:schemeClr val="tx1"/>
                </a:solidFill>
                <a:latin typeface="Calibri" panose="020F0502020204030204" pitchFamily="34" charset="0"/>
                <a:cs typeface="Calibri" panose="020F0502020204030204" pitchFamily="34" charset="0"/>
              </a:rPr>
              <a:t>εμβρυομεταφορά</a:t>
            </a:r>
            <a:r>
              <a:rPr lang="el-GR" sz="2200" dirty="0">
                <a:solidFill>
                  <a:schemeClr val="tx1"/>
                </a:solidFill>
                <a:latin typeface="Calibri" panose="020F0502020204030204" pitchFamily="34" charset="0"/>
                <a:cs typeface="Calibri" panose="020F0502020204030204" pitchFamily="34" charset="0"/>
              </a:rPr>
              <a:t>)</a:t>
            </a:r>
          </a:p>
          <a:p>
            <a:r>
              <a:rPr lang="el-GR" sz="2200" dirty="0">
                <a:solidFill>
                  <a:srgbClr val="FFFF00"/>
                </a:solidFill>
                <a:latin typeface="Calibri" panose="020F0502020204030204" pitchFamily="34" charset="0"/>
                <a:cs typeface="Calibri" panose="020F0502020204030204" pitchFamily="34" charset="0"/>
              </a:rPr>
              <a:t>Σε </a:t>
            </a:r>
            <a:r>
              <a:rPr lang="el-GR" sz="2200" dirty="0" err="1">
                <a:solidFill>
                  <a:srgbClr val="FFFF00"/>
                </a:solidFill>
                <a:latin typeface="Calibri" panose="020F0502020204030204" pitchFamily="34" charset="0"/>
                <a:cs typeface="Calibri" panose="020F0502020204030204" pitchFamily="34" charset="0"/>
              </a:rPr>
              <a:t>εμβρυομεταφορά</a:t>
            </a:r>
            <a:r>
              <a:rPr lang="el-GR" sz="2200" dirty="0">
                <a:solidFill>
                  <a:srgbClr val="FFFF00"/>
                </a:solidFill>
                <a:latin typeface="Calibri" panose="020F0502020204030204" pitchFamily="34" charset="0"/>
                <a:cs typeface="Calibri" panose="020F0502020204030204" pitchFamily="34" charset="0"/>
              </a:rPr>
              <a:t> 2</a:t>
            </a:r>
            <a:r>
              <a:rPr lang="el-GR" sz="2200" baseline="30000" dirty="0">
                <a:solidFill>
                  <a:srgbClr val="FFFF00"/>
                </a:solidFill>
                <a:latin typeface="Calibri" panose="020F0502020204030204" pitchFamily="34" charset="0"/>
                <a:cs typeface="Calibri" panose="020F0502020204030204" pitchFamily="34" charset="0"/>
              </a:rPr>
              <a:t>ης</a:t>
            </a:r>
            <a:r>
              <a:rPr lang="el-GR" sz="2200" dirty="0">
                <a:solidFill>
                  <a:srgbClr val="FFFF00"/>
                </a:solidFill>
                <a:latin typeface="Calibri" panose="020F0502020204030204" pitchFamily="34" charset="0"/>
                <a:cs typeface="Calibri" panose="020F0502020204030204" pitchFamily="34" charset="0"/>
              </a:rPr>
              <a:t> ή 3</a:t>
            </a:r>
            <a:r>
              <a:rPr lang="el-GR" sz="2200" baseline="30000" dirty="0">
                <a:solidFill>
                  <a:srgbClr val="FFFF00"/>
                </a:solidFill>
                <a:latin typeface="Calibri" panose="020F0502020204030204" pitchFamily="34" charset="0"/>
                <a:cs typeface="Calibri" panose="020F0502020204030204" pitchFamily="34" charset="0"/>
              </a:rPr>
              <a:t>ης</a:t>
            </a:r>
            <a:r>
              <a:rPr lang="el-GR" sz="2200" dirty="0">
                <a:solidFill>
                  <a:srgbClr val="FFFF00"/>
                </a:solidFill>
                <a:latin typeface="Calibri" panose="020F0502020204030204" pitchFamily="34" charset="0"/>
                <a:cs typeface="Calibri" panose="020F0502020204030204" pitchFamily="34" charset="0"/>
              </a:rPr>
              <a:t> ημέρας, </a:t>
            </a:r>
            <a:r>
              <a:rPr lang="el-GR" sz="2200" dirty="0">
                <a:solidFill>
                  <a:schemeClr val="tx1"/>
                </a:solidFill>
                <a:latin typeface="Calibri" panose="020F0502020204030204" pitchFamily="34" charset="0"/>
                <a:cs typeface="Calibri" panose="020F0502020204030204" pitchFamily="34" charset="0"/>
              </a:rPr>
              <a:t>απαραίτητη η αξιολόγηση της μορφολογίας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και </a:t>
            </a:r>
            <a:r>
              <a:rPr lang="el-GR" sz="2200" dirty="0" err="1">
                <a:solidFill>
                  <a:schemeClr val="tx1"/>
                </a:solidFill>
                <a:latin typeface="Calibri" panose="020F0502020204030204" pitchFamily="34" charset="0"/>
                <a:cs typeface="Calibri" panose="020F0502020204030204" pitchFamily="34" charset="0"/>
              </a:rPr>
              <a:t>πυρηνίσκων</a:t>
            </a:r>
            <a:r>
              <a:rPr lang="el-GR" sz="2200" dirty="0">
                <a:solidFill>
                  <a:schemeClr val="tx1"/>
                </a:solidFill>
                <a:latin typeface="Calibri" panose="020F0502020204030204" pitchFamily="34" charset="0"/>
                <a:cs typeface="Calibri" panose="020F0502020204030204" pitchFamily="34" charset="0"/>
              </a:rPr>
              <a:t> στον </a:t>
            </a:r>
            <a:r>
              <a:rPr lang="el-GR" sz="2200" dirty="0" err="1">
                <a:solidFill>
                  <a:schemeClr val="tx1"/>
                </a:solidFill>
                <a:latin typeface="Calibri" panose="020F0502020204030204" pitchFamily="34" charset="0"/>
                <a:cs typeface="Calibri" panose="020F0502020204030204" pitchFamily="34" charset="0"/>
              </a:rPr>
              <a:t>ζυγώτη</a:t>
            </a:r>
            <a:r>
              <a:rPr lang="el-GR" sz="2200" dirty="0">
                <a:solidFill>
                  <a:schemeClr val="tx1"/>
                </a:solidFill>
                <a:latin typeface="Calibri" panose="020F0502020204030204" pitchFamily="34" charset="0"/>
                <a:cs typeface="Calibri" panose="020F0502020204030204" pitchFamily="34" charset="0"/>
              </a:rPr>
              <a:t> (εκτίμηση στο παρελθόν)</a:t>
            </a:r>
          </a:p>
          <a:p>
            <a:r>
              <a:rPr lang="el-GR" sz="2200" dirty="0">
                <a:solidFill>
                  <a:srgbClr val="FFFF00"/>
                </a:solidFill>
                <a:latin typeface="Calibri" panose="020F0502020204030204" pitchFamily="34" charset="0"/>
                <a:cs typeface="Calibri" panose="020F0502020204030204" pitchFamily="34" charset="0"/>
              </a:rPr>
              <a:t>Απομόνωση </a:t>
            </a:r>
            <a:r>
              <a:rPr lang="el-GR" sz="2200" dirty="0" err="1">
                <a:solidFill>
                  <a:srgbClr val="FFFF00"/>
                </a:solidFill>
                <a:latin typeface="Calibri" panose="020F0502020204030204" pitchFamily="34" charset="0"/>
                <a:cs typeface="Calibri" panose="020F0502020204030204" pitchFamily="34" charset="0"/>
              </a:rPr>
              <a:t>ζυγωτών</a:t>
            </a:r>
            <a:r>
              <a:rPr lang="el-GR" sz="2200" dirty="0">
                <a:solidFill>
                  <a:srgbClr val="FFFF00"/>
                </a:solidFill>
                <a:latin typeface="Calibri" panose="020F0502020204030204" pitchFamily="34" charset="0"/>
                <a:cs typeface="Calibri" panose="020F0502020204030204" pitchFamily="34" charset="0"/>
              </a:rPr>
              <a:t> με &gt; 2 </a:t>
            </a:r>
            <a:r>
              <a:rPr lang="el-GR" sz="2200" dirty="0" err="1">
                <a:solidFill>
                  <a:srgbClr val="FFFF00"/>
                </a:solidFill>
                <a:latin typeface="Calibri" panose="020F0502020204030204" pitchFamily="34" charset="0"/>
                <a:cs typeface="Calibri" panose="020F0502020204030204" pitchFamily="34" charset="0"/>
              </a:rPr>
              <a:t>προπυρήνες</a:t>
            </a:r>
            <a:r>
              <a:rPr lang="el-GR" sz="2200" dirty="0">
                <a:solidFill>
                  <a:srgbClr val="FFFF00"/>
                </a:solidFill>
                <a:latin typeface="Calibri" panose="020F0502020204030204" pitchFamily="34" charset="0"/>
                <a:cs typeface="Calibri" panose="020F0502020204030204" pitchFamily="34" charset="0"/>
              </a:rPr>
              <a:t> (</a:t>
            </a:r>
            <a:r>
              <a:rPr lang="el-GR" sz="2200" dirty="0" err="1">
                <a:solidFill>
                  <a:srgbClr val="FFFF00"/>
                </a:solidFill>
                <a:latin typeface="Calibri" panose="020F0502020204030204" pitchFamily="34" charset="0"/>
                <a:cs typeface="Calibri" panose="020F0502020204030204" pitchFamily="34" charset="0"/>
              </a:rPr>
              <a:t>πολυπλοειδία</a:t>
            </a:r>
            <a:r>
              <a:rPr lang="el-GR" sz="2200" dirty="0">
                <a:solidFill>
                  <a:srgbClr val="FFFF00"/>
                </a:solidFill>
                <a:latin typeface="Calibri" panose="020F0502020204030204" pitchFamily="34" charset="0"/>
                <a:cs typeface="Calibri" panose="020F0502020204030204" pitchFamily="34" charset="0"/>
              </a:rPr>
              <a:t>),</a:t>
            </a:r>
            <a:r>
              <a:rPr lang="el-GR" sz="2200" dirty="0">
                <a:solidFill>
                  <a:schemeClr val="tx1"/>
                </a:solidFill>
                <a:latin typeface="Calibri" panose="020F0502020204030204" pitchFamily="34" charset="0"/>
                <a:cs typeface="Calibri" panose="020F0502020204030204" pitchFamily="34" charset="0"/>
              </a:rPr>
              <a:t>ακατάλληλα έμβρυα προς </a:t>
            </a:r>
            <a:r>
              <a:rPr lang="el-GR" sz="2200" dirty="0" err="1">
                <a:solidFill>
                  <a:schemeClr val="tx1"/>
                </a:solidFill>
                <a:latin typeface="Calibri" panose="020F0502020204030204" pitchFamily="34" charset="0"/>
                <a:cs typeface="Calibri" panose="020F0502020204030204" pitchFamily="34" charset="0"/>
              </a:rPr>
              <a:t>εμβρυομεταφορά</a:t>
            </a:r>
            <a:endParaRPr lang="el-GR" sz="2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975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3EA7BA-07DE-42C6-B4EB-149748584450}"/>
              </a:ext>
            </a:extLst>
          </p:cNvPr>
          <p:cNvSpPr>
            <a:spLocks noGrp="1"/>
          </p:cNvSpPr>
          <p:nvPr>
            <p:ph type="title"/>
          </p:nvPr>
        </p:nvSpPr>
        <p:spPr>
          <a:xfrm>
            <a:off x="907169" y="43204"/>
            <a:ext cx="10353762" cy="591278"/>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ΤΑΞΙΝΟΜΗΣΗ ΠΡΟΠΥΡΗΝΩΝ (συνέχεια)</a:t>
            </a:r>
            <a:endParaRPr lang="el-GR" sz="3600" dirty="0"/>
          </a:p>
        </p:txBody>
      </p:sp>
      <p:sp>
        <p:nvSpPr>
          <p:cNvPr id="3" name="Θέση περιεχομένου 2">
            <a:extLst>
              <a:ext uri="{FF2B5EF4-FFF2-40B4-BE49-F238E27FC236}">
                <a16:creationId xmlns:a16="http://schemas.microsoft.com/office/drawing/2014/main" id="{6396ADAF-6BE9-4B39-B133-03ADBF9B1767}"/>
              </a:ext>
            </a:extLst>
          </p:cNvPr>
          <p:cNvSpPr>
            <a:spLocks noGrp="1"/>
          </p:cNvSpPr>
          <p:nvPr>
            <p:ph idx="1"/>
          </p:nvPr>
        </p:nvSpPr>
        <p:spPr>
          <a:xfrm>
            <a:off x="281609" y="783568"/>
            <a:ext cx="11628782" cy="6074432"/>
          </a:xfrm>
        </p:spPr>
        <p:txBody>
          <a:bodyPr>
            <a:normAutofit fontScale="40000" lnSpcReduction="20000"/>
          </a:bodyPr>
          <a:lstStyle/>
          <a:p>
            <a:r>
              <a:rPr lang="el-GR" sz="5000" b="1" dirty="0">
                <a:solidFill>
                  <a:srgbClr val="FFFF00"/>
                </a:solidFill>
                <a:latin typeface="Calibri" panose="020F0502020204030204" pitchFamily="34" charset="0"/>
                <a:cs typeface="Calibri" panose="020F0502020204030204" pitchFamily="34" charset="0"/>
              </a:rPr>
              <a:t>Απουσία </a:t>
            </a:r>
            <a:r>
              <a:rPr lang="el-GR" sz="5000" b="1" dirty="0" err="1">
                <a:solidFill>
                  <a:srgbClr val="FFFF00"/>
                </a:solidFill>
                <a:latin typeface="Calibri" panose="020F0502020204030204" pitchFamily="34" charset="0"/>
                <a:cs typeface="Calibri" panose="020F0502020204030204" pitchFamily="34" charset="0"/>
              </a:rPr>
              <a:t>προπυρήνων</a:t>
            </a:r>
            <a:r>
              <a:rPr lang="el-GR" sz="5000" b="1" dirty="0">
                <a:solidFill>
                  <a:srgbClr val="FFFF00"/>
                </a:solidFill>
                <a:latin typeface="Calibri" panose="020F0502020204030204" pitchFamily="34" charset="0"/>
                <a:cs typeface="Calibri" panose="020F0502020204030204" pitchFamily="34" charset="0"/>
              </a:rPr>
              <a:t> σημαίνει:</a:t>
            </a:r>
          </a:p>
          <a:p>
            <a:pPr marL="36900" indent="0">
              <a:buNone/>
            </a:pPr>
            <a:r>
              <a:rPr lang="el-GR" sz="5000" dirty="0">
                <a:latin typeface="Calibri" panose="020F0502020204030204" pitchFamily="34" charset="0"/>
                <a:cs typeface="Calibri" panose="020F0502020204030204" pitchFamily="34" charset="0"/>
              </a:rPr>
              <a:t>    </a:t>
            </a:r>
            <a:r>
              <a:rPr lang="el-GR" sz="5000" dirty="0">
                <a:solidFill>
                  <a:schemeClr val="tx1"/>
                </a:solidFill>
                <a:latin typeface="Calibri" panose="020F0502020204030204" pitchFamily="34" charset="0"/>
                <a:cs typeface="Calibri" panose="020F0502020204030204" pitchFamily="34" charset="0"/>
              </a:rPr>
              <a:t>- απουσία γονιμοποίησης ωαρίων</a:t>
            </a:r>
          </a:p>
          <a:p>
            <a:pPr marL="36900" indent="0">
              <a:buNone/>
            </a:pPr>
            <a:r>
              <a:rPr lang="el-GR" sz="5000" dirty="0">
                <a:solidFill>
                  <a:schemeClr val="tx1"/>
                </a:solidFill>
                <a:latin typeface="Calibri" panose="020F0502020204030204" pitchFamily="34" charset="0"/>
                <a:cs typeface="Calibri" panose="020F0502020204030204" pitchFamily="34" charset="0"/>
              </a:rPr>
              <a:t>    - γονιμοποίηση ωαρίου μέσω </a:t>
            </a:r>
            <a:r>
              <a:rPr lang="el-GR" sz="5000" dirty="0" err="1">
                <a:solidFill>
                  <a:schemeClr val="tx1"/>
                </a:solidFill>
                <a:latin typeface="Calibri" panose="020F0502020204030204" pitchFamily="34" charset="0"/>
                <a:cs typeface="Calibri" panose="020F0502020204030204" pitchFamily="34" charset="0"/>
              </a:rPr>
              <a:t>παρθενογενετικής</a:t>
            </a:r>
            <a:r>
              <a:rPr lang="el-GR" sz="5000" dirty="0">
                <a:solidFill>
                  <a:schemeClr val="tx1"/>
                </a:solidFill>
                <a:latin typeface="Calibri" panose="020F0502020204030204" pitchFamily="34" charset="0"/>
                <a:cs typeface="Calibri" panose="020F0502020204030204" pitchFamily="34" charset="0"/>
              </a:rPr>
              <a:t> δραστηριότητας (μηχανικοί ή χημικοί παράγοντες)</a:t>
            </a:r>
          </a:p>
          <a:p>
            <a:pPr marL="36900" indent="0">
              <a:buNone/>
            </a:pPr>
            <a:r>
              <a:rPr lang="el-GR" sz="5000" dirty="0">
                <a:solidFill>
                  <a:schemeClr val="tx1"/>
                </a:solidFill>
                <a:latin typeface="Calibri" panose="020F0502020204030204" pitchFamily="34" charset="0"/>
                <a:cs typeface="Calibri" panose="020F0502020204030204" pitchFamily="34" charset="0"/>
              </a:rPr>
              <a:t>    - γονιμοποίηση ωαρίου σε χρονικό διάστημα εκτός προκαθορισμένων ορίων (έλεγχος με </a:t>
            </a:r>
            <a:r>
              <a:rPr lang="en-US" sz="5000" dirty="0">
                <a:solidFill>
                  <a:schemeClr val="tx1"/>
                </a:solidFill>
                <a:latin typeface="Calibri" panose="020F0502020204030204" pitchFamily="34" charset="0"/>
                <a:cs typeface="Calibri" panose="020F0502020204030204" pitchFamily="34" charset="0"/>
              </a:rPr>
              <a:t>Time Lapse</a:t>
            </a:r>
            <a:endParaRPr lang="el-GR" sz="5000" dirty="0">
              <a:solidFill>
                <a:schemeClr val="tx1"/>
              </a:solidFill>
              <a:latin typeface="Calibri" panose="020F0502020204030204" pitchFamily="34" charset="0"/>
              <a:cs typeface="Calibri" panose="020F0502020204030204" pitchFamily="34" charset="0"/>
            </a:endParaRPr>
          </a:p>
          <a:p>
            <a:pPr marL="36900" indent="0">
              <a:buNone/>
            </a:pPr>
            <a:r>
              <a:rPr lang="el-GR" sz="5000" dirty="0">
                <a:solidFill>
                  <a:schemeClr val="tx1"/>
                </a:solidFill>
                <a:latin typeface="Calibri" panose="020F0502020204030204" pitchFamily="34" charset="0"/>
                <a:cs typeface="Calibri" panose="020F0502020204030204" pitchFamily="34" charset="0"/>
              </a:rPr>
              <a:t>     </a:t>
            </a:r>
            <a:r>
              <a:rPr lang="en-US" sz="5000" dirty="0">
                <a:solidFill>
                  <a:schemeClr val="tx1"/>
                </a:solidFill>
                <a:latin typeface="Calibri" panose="020F0502020204030204" pitchFamily="34" charset="0"/>
                <a:cs typeface="Calibri" panose="020F0502020204030204" pitchFamily="34" charset="0"/>
              </a:rPr>
              <a:t> Monitoring system)</a:t>
            </a:r>
            <a:endParaRPr lang="el-GR" sz="5000" dirty="0">
              <a:solidFill>
                <a:schemeClr val="tx1"/>
              </a:solidFill>
              <a:latin typeface="Calibri" panose="020F0502020204030204" pitchFamily="34" charset="0"/>
              <a:cs typeface="Calibri" panose="020F0502020204030204" pitchFamily="34" charset="0"/>
            </a:endParaRPr>
          </a:p>
          <a:p>
            <a:pPr marL="36900" indent="0">
              <a:buNone/>
            </a:pPr>
            <a:r>
              <a:rPr lang="el-GR" sz="5000" dirty="0">
                <a:solidFill>
                  <a:schemeClr val="tx1"/>
                </a:solidFill>
                <a:latin typeface="Calibri" panose="020F0502020204030204" pitchFamily="34" charset="0"/>
                <a:cs typeface="Calibri" panose="020F0502020204030204" pitchFamily="34" charset="0"/>
              </a:rPr>
              <a:t>    - απουσία </a:t>
            </a:r>
            <a:r>
              <a:rPr lang="el-GR" sz="5000" dirty="0" err="1">
                <a:solidFill>
                  <a:schemeClr val="tx1"/>
                </a:solidFill>
                <a:latin typeface="Calibri" panose="020F0502020204030204" pitchFamily="34" charset="0"/>
                <a:cs typeface="Calibri" panose="020F0502020204030204" pitchFamily="34" charset="0"/>
              </a:rPr>
              <a:t>προπυρήνων</a:t>
            </a:r>
            <a:r>
              <a:rPr lang="el-GR" sz="5000" dirty="0">
                <a:solidFill>
                  <a:schemeClr val="tx1"/>
                </a:solidFill>
                <a:latin typeface="Calibri" panose="020F0502020204030204" pitchFamily="34" charset="0"/>
                <a:cs typeface="Calibri" panose="020F0502020204030204" pitchFamily="34" charset="0"/>
              </a:rPr>
              <a:t> ή ένας </a:t>
            </a:r>
            <a:r>
              <a:rPr lang="el-GR" sz="5000" dirty="0" err="1">
                <a:solidFill>
                  <a:schemeClr val="tx1"/>
                </a:solidFill>
                <a:latin typeface="Calibri" panose="020F0502020204030204" pitchFamily="34" charset="0"/>
                <a:cs typeface="Calibri" panose="020F0502020204030204" pitchFamily="34" charset="0"/>
              </a:rPr>
              <a:t>προπυρήνας</a:t>
            </a:r>
            <a:r>
              <a:rPr lang="el-GR" sz="5000" dirty="0">
                <a:solidFill>
                  <a:schemeClr val="tx1"/>
                </a:solidFill>
                <a:latin typeface="Calibri" panose="020F0502020204030204" pitchFamily="34" charset="0"/>
                <a:cs typeface="Calibri" panose="020F0502020204030204" pitchFamily="34" charset="0"/>
              </a:rPr>
              <a:t> (3% των ωαρίων):</a:t>
            </a:r>
          </a:p>
          <a:p>
            <a:pPr marL="36900" indent="0">
              <a:buNone/>
            </a:pPr>
            <a:r>
              <a:rPr lang="el-GR" sz="5000" dirty="0">
                <a:solidFill>
                  <a:schemeClr val="tx1"/>
                </a:solidFill>
                <a:latin typeface="Calibri" panose="020F0502020204030204" pitchFamily="34" charset="0"/>
                <a:cs typeface="Calibri" panose="020F0502020204030204" pitchFamily="34" charset="0"/>
              </a:rPr>
              <a:t>      .  το 41% εμφανίζει ομαλές μιτώσεις την 2</a:t>
            </a:r>
            <a:r>
              <a:rPr lang="el-GR" sz="5000" baseline="30000" dirty="0">
                <a:solidFill>
                  <a:schemeClr val="tx1"/>
                </a:solidFill>
                <a:latin typeface="Calibri" panose="020F0502020204030204" pitchFamily="34" charset="0"/>
                <a:cs typeface="Calibri" panose="020F0502020204030204" pitchFamily="34" charset="0"/>
              </a:rPr>
              <a:t>η</a:t>
            </a:r>
            <a:r>
              <a:rPr lang="el-GR" sz="5000" dirty="0">
                <a:solidFill>
                  <a:schemeClr val="tx1"/>
                </a:solidFill>
                <a:latin typeface="Calibri" panose="020F0502020204030204" pitchFamily="34" charset="0"/>
                <a:cs typeface="Calibri" panose="020F0502020204030204" pitchFamily="34" charset="0"/>
              </a:rPr>
              <a:t> ημέρα</a:t>
            </a:r>
          </a:p>
          <a:p>
            <a:pPr marL="36900" indent="0">
              <a:buNone/>
            </a:pPr>
            <a:r>
              <a:rPr lang="el-GR" sz="5000" dirty="0">
                <a:solidFill>
                  <a:schemeClr val="tx1"/>
                </a:solidFill>
                <a:latin typeface="Calibri" panose="020F0502020204030204" pitchFamily="34" charset="0"/>
                <a:cs typeface="Calibri" panose="020F0502020204030204" pitchFamily="34" charset="0"/>
              </a:rPr>
              <a:t>      .  το 30% αυτών, </a:t>
            </a:r>
            <a:r>
              <a:rPr lang="en-US" sz="5000" dirty="0">
                <a:solidFill>
                  <a:schemeClr val="tx1"/>
                </a:solidFill>
                <a:latin typeface="Calibri" panose="020F0502020204030204" pitchFamily="34" charset="0"/>
                <a:cs typeface="Calibri" panose="020F0502020204030204" pitchFamily="34" charset="0"/>
              </a:rPr>
              <a:t>block </a:t>
            </a:r>
            <a:r>
              <a:rPr lang="el-GR" sz="5000" dirty="0">
                <a:solidFill>
                  <a:schemeClr val="tx1"/>
                </a:solidFill>
                <a:latin typeface="Calibri" panose="020F0502020204030204" pitchFamily="34" charset="0"/>
                <a:cs typeface="Calibri" panose="020F0502020204030204" pitchFamily="34" charset="0"/>
              </a:rPr>
              <a:t>την 2</a:t>
            </a:r>
            <a:r>
              <a:rPr lang="el-GR" sz="5000" baseline="30000" dirty="0">
                <a:solidFill>
                  <a:schemeClr val="tx1"/>
                </a:solidFill>
                <a:latin typeface="Calibri" panose="020F0502020204030204" pitchFamily="34" charset="0"/>
                <a:cs typeface="Calibri" panose="020F0502020204030204" pitchFamily="34" charset="0"/>
              </a:rPr>
              <a:t>η</a:t>
            </a:r>
            <a:r>
              <a:rPr lang="el-GR" sz="5000" dirty="0">
                <a:solidFill>
                  <a:schemeClr val="tx1"/>
                </a:solidFill>
                <a:latin typeface="Calibri" panose="020F0502020204030204" pitchFamily="34" charset="0"/>
                <a:cs typeface="Calibri" panose="020F0502020204030204" pitchFamily="34" charset="0"/>
              </a:rPr>
              <a:t> ημέρα (≠ 7% των φυσιολογικά γονιμοποιημένων ωαρίων)</a:t>
            </a:r>
          </a:p>
          <a:p>
            <a:pPr marL="36900" indent="0">
              <a:buNone/>
            </a:pPr>
            <a:r>
              <a:rPr lang="el-GR" sz="5000" dirty="0">
                <a:solidFill>
                  <a:schemeClr val="tx1"/>
                </a:solidFill>
                <a:latin typeface="Calibri" panose="020F0502020204030204" pitchFamily="34" charset="0"/>
                <a:cs typeface="Calibri" panose="020F0502020204030204" pitchFamily="34" charset="0"/>
              </a:rPr>
              <a:t>      .  χαμηλό % εμφύτευσης</a:t>
            </a:r>
          </a:p>
          <a:p>
            <a:pPr marL="36900" indent="0">
              <a:buNone/>
            </a:pPr>
            <a:r>
              <a:rPr lang="el-GR" sz="5000" dirty="0">
                <a:solidFill>
                  <a:schemeClr val="tx1"/>
                </a:solidFill>
                <a:latin typeface="Calibri" panose="020F0502020204030204" pitchFamily="34" charset="0"/>
                <a:cs typeface="Calibri" panose="020F0502020204030204" pitchFamily="34" charset="0"/>
              </a:rPr>
              <a:t>      .  υψηλό  % </a:t>
            </a:r>
            <a:r>
              <a:rPr lang="el-GR" sz="5000" dirty="0" err="1">
                <a:solidFill>
                  <a:schemeClr val="tx1"/>
                </a:solidFill>
                <a:latin typeface="Calibri" panose="020F0502020204030204" pitchFamily="34" charset="0"/>
                <a:cs typeface="Calibri" panose="020F0502020204030204" pitchFamily="34" charset="0"/>
              </a:rPr>
              <a:t>χρωμοσωμικών</a:t>
            </a:r>
            <a:r>
              <a:rPr lang="el-GR" sz="5000" dirty="0">
                <a:solidFill>
                  <a:schemeClr val="tx1"/>
                </a:solidFill>
                <a:latin typeface="Calibri" panose="020F0502020204030204" pitchFamily="34" charset="0"/>
                <a:cs typeface="Calibri" panose="020F0502020204030204" pitchFamily="34" charset="0"/>
              </a:rPr>
              <a:t> ανωμαλιών (</a:t>
            </a:r>
            <a:r>
              <a:rPr lang="el-GR" sz="5000" dirty="0" err="1">
                <a:solidFill>
                  <a:schemeClr val="tx1"/>
                </a:solidFill>
                <a:latin typeface="Calibri" panose="020F0502020204030204" pitchFamily="34" charset="0"/>
                <a:cs typeface="Calibri" panose="020F0502020204030204" pitchFamily="34" charset="0"/>
              </a:rPr>
              <a:t>τριπλοειδίες</a:t>
            </a:r>
            <a:r>
              <a:rPr lang="el-GR" sz="5000" dirty="0">
                <a:solidFill>
                  <a:schemeClr val="tx1"/>
                </a:solidFill>
                <a:latin typeface="Calibri" panose="020F0502020204030204" pitchFamily="34" charset="0"/>
                <a:cs typeface="Calibri" panose="020F0502020204030204" pitchFamily="34" charset="0"/>
              </a:rPr>
              <a:t>, </a:t>
            </a:r>
            <a:r>
              <a:rPr lang="el-GR" sz="5000" dirty="0" err="1">
                <a:solidFill>
                  <a:schemeClr val="tx1"/>
                </a:solidFill>
                <a:latin typeface="Calibri" panose="020F0502020204030204" pitchFamily="34" charset="0"/>
                <a:cs typeface="Calibri" panose="020F0502020204030204" pitchFamily="34" charset="0"/>
              </a:rPr>
              <a:t>μωσαϊκισμοί</a:t>
            </a:r>
            <a:r>
              <a:rPr lang="el-GR" sz="5000" dirty="0">
                <a:solidFill>
                  <a:schemeClr val="tx1"/>
                </a:solidFill>
                <a:latin typeface="Calibri" panose="020F0502020204030204" pitchFamily="34" charset="0"/>
                <a:cs typeface="Calibri" panose="020F0502020204030204" pitchFamily="34" charset="0"/>
              </a:rPr>
              <a:t>)</a:t>
            </a:r>
          </a:p>
          <a:p>
            <a:pPr marL="36900" indent="0">
              <a:buNone/>
            </a:pPr>
            <a:r>
              <a:rPr lang="el-GR" sz="5000" dirty="0">
                <a:solidFill>
                  <a:schemeClr val="tx1"/>
                </a:solidFill>
                <a:latin typeface="Calibri" panose="020F0502020204030204" pitchFamily="34" charset="0"/>
                <a:cs typeface="Calibri" panose="020F0502020204030204" pitchFamily="34" charset="0"/>
              </a:rPr>
              <a:t>      .  υψηλό  % </a:t>
            </a:r>
            <a:r>
              <a:rPr lang="el-GR" sz="5000" dirty="0" err="1">
                <a:solidFill>
                  <a:schemeClr val="tx1"/>
                </a:solidFill>
                <a:latin typeface="Calibri" panose="020F0502020204030204" pitchFamily="34" charset="0"/>
                <a:cs typeface="Calibri" panose="020F0502020204030204" pitchFamily="34" charset="0"/>
              </a:rPr>
              <a:t>απλοειδίας</a:t>
            </a:r>
            <a:r>
              <a:rPr lang="el-GR" sz="5000" dirty="0">
                <a:solidFill>
                  <a:schemeClr val="tx1"/>
                </a:solidFill>
                <a:latin typeface="Calibri" panose="020F0502020204030204" pitchFamily="34" charset="0"/>
                <a:cs typeface="Calibri" panose="020F0502020204030204" pitchFamily="34" charset="0"/>
              </a:rPr>
              <a:t> (παρθενογένεση)</a:t>
            </a:r>
          </a:p>
          <a:p>
            <a:r>
              <a:rPr lang="el-GR" sz="5000" b="1" dirty="0">
                <a:solidFill>
                  <a:srgbClr val="FFFF00"/>
                </a:solidFill>
                <a:latin typeface="Calibri" panose="020F0502020204030204" pitchFamily="34" charset="0"/>
                <a:cs typeface="Calibri" panose="020F0502020204030204" pitchFamily="34" charset="0"/>
              </a:rPr>
              <a:t>Εμφάνιση </a:t>
            </a:r>
            <a:r>
              <a:rPr lang="el-GR" sz="5000" b="1" dirty="0" err="1">
                <a:solidFill>
                  <a:srgbClr val="FFFF00"/>
                </a:solidFill>
                <a:latin typeface="Calibri" panose="020F0502020204030204" pitchFamily="34" charset="0"/>
                <a:cs typeface="Calibri" panose="020F0502020204030204" pitchFamily="34" charset="0"/>
              </a:rPr>
              <a:t>προπυρήνων</a:t>
            </a:r>
            <a:r>
              <a:rPr lang="el-GR" sz="5000" b="1" dirty="0">
                <a:solidFill>
                  <a:srgbClr val="FFFF00"/>
                </a:solidFill>
                <a:latin typeface="Calibri" panose="020F0502020204030204" pitchFamily="34" charset="0"/>
                <a:cs typeface="Calibri" panose="020F0502020204030204" pitchFamily="34" charset="0"/>
              </a:rPr>
              <a:t> την 2</a:t>
            </a:r>
            <a:r>
              <a:rPr lang="el-GR" sz="5000" b="1" baseline="30000" dirty="0">
                <a:solidFill>
                  <a:srgbClr val="FFFF00"/>
                </a:solidFill>
                <a:latin typeface="Calibri" panose="020F0502020204030204" pitchFamily="34" charset="0"/>
                <a:cs typeface="Calibri" panose="020F0502020204030204" pitchFamily="34" charset="0"/>
              </a:rPr>
              <a:t>η</a:t>
            </a:r>
            <a:r>
              <a:rPr lang="el-GR" sz="5000" b="1" dirty="0">
                <a:solidFill>
                  <a:srgbClr val="FFFF00"/>
                </a:solidFill>
                <a:latin typeface="Calibri" panose="020F0502020204030204" pitchFamily="34" charset="0"/>
                <a:cs typeface="Calibri" panose="020F0502020204030204" pitchFamily="34" charset="0"/>
              </a:rPr>
              <a:t> ημέρα:</a:t>
            </a:r>
            <a:r>
              <a:rPr lang="el-GR" sz="5000" dirty="0">
                <a:latin typeface="Calibri" panose="020F0502020204030204" pitchFamily="34" charset="0"/>
                <a:cs typeface="Calibri" panose="020F0502020204030204" pitchFamily="34" charset="0"/>
              </a:rPr>
              <a:t> </a:t>
            </a:r>
            <a:r>
              <a:rPr lang="el-GR" sz="5000" dirty="0">
                <a:solidFill>
                  <a:schemeClr val="tx1"/>
                </a:solidFill>
                <a:latin typeface="Calibri" panose="020F0502020204030204" pitchFamily="34" charset="0"/>
                <a:cs typeface="Calibri" panose="020F0502020204030204" pitchFamily="34" charset="0"/>
              </a:rPr>
              <a:t>μη φυσιολογική εμβρυολογική ανάπτυξη, με αιτίες:</a:t>
            </a:r>
          </a:p>
          <a:p>
            <a:pPr marL="36900" indent="0">
              <a:buNone/>
            </a:pPr>
            <a:r>
              <a:rPr lang="el-GR" sz="5000" dirty="0">
                <a:solidFill>
                  <a:schemeClr val="tx1"/>
                </a:solidFill>
                <a:latin typeface="Calibri" panose="020F0502020204030204" pitchFamily="34" charset="0"/>
                <a:cs typeface="Calibri" panose="020F0502020204030204" pitchFamily="34" charset="0"/>
              </a:rPr>
              <a:t>    - μορφολογικές ή ενδοκρινικές ανωμαλίες του ωαρίου (≈ 37%)</a:t>
            </a:r>
          </a:p>
          <a:p>
            <a:pPr marL="36900" indent="0">
              <a:buNone/>
            </a:pPr>
            <a:r>
              <a:rPr lang="el-GR" sz="5000" dirty="0">
                <a:solidFill>
                  <a:schemeClr val="tx1"/>
                </a:solidFill>
                <a:latin typeface="Calibri" panose="020F0502020204030204" pitchFamily="34" charset="0"/>
                <a:cs typeface="Calibri" panose="020F0502020204030204" pitchFamily="34" charset="0"/>
              </a:rPr>
              <a:t>    - ανωμαλίες στο σπέρμα (≈ 15%)</a:t>
            </a:r>
          </a:p>
          <a:p>
            <a:pPr marL="36900" indent="0">
              <a:buNone/>
            </a:pPr>
            <a:r>
              <a:rPr lang="el-GR" sz="5000" dirty="0">
                <a:solidFill>
                  <a:schemeClr val="tx1"/>
                </a:solidFill>
                <a:latin typeface="Calibri" panose="020F0502020204030204" pitchFamily="34" charset="0"/>
                <a:cs typeface="Calibri" panose="020F0502020204030204" pitchFamily="34" charset="0"/>
              </a:rPr>
              <a:t>    - άγνωστη αιτιολογία</a:t>
            </a:r>
          </a:p>
          <a:p>
            <a:pPr marL="36900" indent="0">
              <a:buNone/>
            </a:pPr>
            <a:r>
              <a:rPr lang="el-GR" sz="2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8371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471355-5509-4A82-B871-B51C74BB0C56}"/>
              </a:ext>
            </a:extLst>
          </p:cNvPr>
          <p:cNvSpPr>
            <a:spLocks noGrp="1"/>
          </p:cNvSpPr>
          <p:nvPr>
            <p:ph type="title"/>
          </p:nvPr>
        </p:nvSpPr>
        <p:spPr>
          <a:xfrm>
            <a:off x="2848287" y="127991"/>
            <a:ext cx="6484777" cy="477079"/>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ΙΔΙΑΙΤΕΡΕΣ ΠΕΡΙΠΤΩΣΕΙΣ</a:t>
            </a:r>
          </a:p>
        </p:txBody>
      </p:sp>
      <p:sp>
        <p:nvSpPr>
          <p:cNvPr id="3" name="Θέση περιεχομένου 2">
            <a:extLst>
              <a:ext uri="{FF2B5EF4-FFF2-40B4-BE49-F238E27FC236}">
                <a16:creationId xmlns:a16="http://schemas.microsoft.com/office/drawing/2014/main" id="{0BD75E57-D83D-4110-B801-5B73D58A3DDD}"/>
              </a:ext>
            </a:extLst>
          </p:cNvPr>
          <p:cNvSpPr>
            <a:spLocks noGrp="1"/>
          </p:cNvSpPr>
          <p:nvPr>
            <p:ph idx="1"/>
          </p:nvPr>
        </p:nvSpPr>
        <p:spPr>
          <a:xfrm>
            <a:off x="489976" y="775252"/>
            <a:ext cx="11201400" cy="6082748"/>
          </a:xfrm>
        </p:spPr>
        <p:txBody>
          <a:bodyPr>
            <a:normAutofit lnSpcReduction="10000"/>
          </a:bodyPr>
          <a:lstStyle/>
          <a:p>
            <a:r>
              <a:rPr lang="el-GR" sz="2400" dirty="0">
                <a:solidFill>
                  <a:srgbClr val="FFFF00"/>
                </a:solidFill>
                <a:latin typeface="Calibri" panose="020F0502020204030204" pitchFamily="34" charset="0"/>
                <a:cs typeface="Calibri" panose="020F0502020204030204" pitchFamily="34" charset="0"/>
              </a:rPr>
              <a:t>Γονιμοποιημένα ωάρια με 3 </a:t>
            </a:r>
            <a:r>
              <a:rPr lang="el-GR" sz="2400" dirty="0" err="1">
                <a:solidFill>
                  <a:srgbClr val="FFFF00"/>
                </a:solidFill>
                <a:latin typeface="Calibri" panose="020F0502020204030204" pitchFamily="34" charset="0"/>
                <a:cs typeface="Calibri" panose="020F0502020204030204" pitchFamily="34" charset="0"/>
              </a:rPr>
              <a:t>προπυρήνες</a:t>
            </a:r>
            <a:r>
              <a:rPr lang="el-GR" sz="2400" dirty="0">
                <a:solidFill>
                  <a:srgbClr val="FFFF00"/>
                </a:solidFill>
                <a:latin typeface="Calibri" panose="020F0502020204030204" pitchFamily="34" charset="0"/>
                <a:cs typeface="Calibri" panose="020F0502020204030204" pitchFamily="34" charset="0"/>
              </a:rPr>
              <a:t> μετά από </a:t>
            </a:r>
            <a:r>
              <a:rPr lang="en-US" sz="2400" dirty="0">
                <a:solidFill>
                  <a:srgbClr val="FFFF00"/>
                </a:solidFill>
                <a:latin typeface="Calibri" panose="020F0502020204030204" pitchFamily="34" charset="0"/>
                <a:cs typeface="Calibri" panose="020F0502020204030204" pitchFamily="34" charset="0"/>
              </a:rPr>
              <a:t>ICSI</a:t>
            </a:r>
            <a:r>
              <a:rPr lang="el-GR" sz="2400" dirty="0">
                <a:solidFill>
                  <a:srgbClr val="FFFF00"/>
                </a:solidFill>
                <a:latin typeface="Calibri" panose="020F0502020204030204" pitchFamily="34" charset="0"/>
                <a:cs typeface="Calibri" panose="020F0502020204030204" pitchFamily="34" charset="0"/>
              </a:rPr>
              <a:t>:</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πιθανή αιτία: μη εξαγωγή 2</a:t>
            </a:r>
            <a:r>
              <a:rPr lang="el-GR" sz="2400" baseline="30000" dirty="0">
                <a:solidFill>
                  <a:schemeClr val="tx1"/>
                </a:solidFill>
                <a:latin typeface="Calibri" panose="020F0502020204030204" pitchFamily="34" charset="0"/>
                <a:cs typeface="Calibri" panose="020F0502020204030204" pitchFamily="34" charset="0"/>
              </a:rPr>
              <a:t>ου</a:t>
            </a:r>
            <a:r>
              <a:rPr lang="el-GR" sz="2400" dirty="0">
                <a:solidFill>
                  <a:schemeClr val="tx1"/>
                </a:solidFill>
                <a:latin typeface="Calibri" panose="020F0502020204030204" pitchFamily="34" charset="0"/>
                <a:cs typeface="Calibri" panose="020F0502020204030204" pitchFamily="34" charset="0"/>
              </a:rPr>
              <a:t> πολικού σωματίου κατά την γονιμοποίηση</a:t>
            </a:r>
          </a:p>
          <a:p>
            <a:pPr marL="36900" indent="0">
              <a:buNone/>
            </a:pPr>
            <a:r>
              <a:rPr lang="el-GR" sz="2400" dirty="0">
                <a:solidFill>
                  <a:schemeClr val="tx1"/>
                </a:solidFill>
                <a:latin typeface="Calibri" panose="020F0502020204030204" pitchFamily="34" charset="0"/>
                <a:cs typeface="Calibri" panose="020F0502020204030204" pitchFamily="34" charset="0"/>
              </a:rPr>
              <a:t>    - έμβρυα πολύ καλής μορφολογίας, προσοχή στη τήρηση των χρονικών ορίων</a:t>
            </a:r>
          </a:p>
          <a:p>
            <a:pPr marL="36900" indent="0">
              <a:buNone/>
            </a:pPr>
            <a:r>
              <a:rPr lang="el-GR" sz="2400" dirty="0">
                <a:solidFill>
                  <a:schemeClr val="tx1"/>
                </a:solidFill>
                <a:latin typeface="Calibri" panose="020F0502020204030204" pitchFamily="34" charset="0"/>
                <a:cs typeface="Calibri" panose="020F0502020204030204" pitchFamily="34" charset="0"/>
              </a:rPr>
              <a:t>      παρατήρησης των </a:t>
            </a:r>
            <a:r>
              <a:rPr lang="el-GR" sz="2400" dirty="0" err="1">
                <a:solidFill>
                  <a:schemeClr val="tx1"/>
                </a:solidFill>
                <a:latin typeface="Calibri" panose="020F0502020204030204" pitchFamily="34" charset="0"/>
                <a:cs typeface="Calibri" panose="020F0502020204030204" pitchFamily="34" charset="0"/>
              </a:rPr>
              <a:t>προπυρήνων</a:t>
            </a:r>
            <a:r>
              <a:rPr lang="el-GR" sz="2400" dirty="0">
                <a:solidFill>
                  <a:schemeClr val="tx1"/>
                </a:solidFill>
                <a:latin typeface="Calibri" panose="020F0502020204030204" pitchFamily="34" charset="0"/>
                <a:cs typeface="Calibri" panose="020F0502020204030204" pitchFamily="34" charset="0"/>
              </a:rPr>
              <a:t> (εκτός </a:t>
            </a:r>
            <a:r>
              <a:rPr lang="en-US" sz="2400" dirty="0">
                <a:solidFill>
                  <a:schemeClr val="tx1"/>
                </a:solidFill>
                <a:latin typeface="Calibri" panose="020F0502020204030204" pitchFamily="34" charset="0"/>
                <a:cs typeface="Calibri" panose="020F0502020204030204" pitchFamily="34" charset="0"/>
              </a:rPr>
              <a:t>TLM)</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όχι ΕΤ</a:t>
            </a:r>
          </a:p>
          <a:p>
            <a:pPr marL="36900" indent="0">
              <a:buNone/>
            </a:pPr>
            <a:r>
              <a:rPr lang="el-GR" sz="2400" dirty="0">
                <a:solidFill>
                  <a:schemeClr val="tx1"/>
                </a:solidFill>
                <a:latin typeface="Calibri" panose="020F0502020204030204" pitchFamily="34" charset="0"/>
                <a:cs typeface="Calibri" panose="020F0502020204030204" pitchFamily="34" charset="0"/>
              </a:rPr>
              <a:t>    - πιθανή αποφυγή όταν η γονιμοποίηση γίνεται 3-5 ώρες μετά την </a:t>
            </a:r>
            <a:r>
              <a:rPr lang="el-GR" sz="2400" dirty="0" err="1">
                <a:solidFill>
                  <a:schemeClr val="tx1"/>
                </a:solidFill>
                <a:latin typeface="Calibri" panose="020F0502020204030204" pitchFamily="34" charset="0"/>
                <a:cs typeface="Calibri" panose="020F0502020204030204" pitchFamily="34" charset="0"/>
              </a:rPr>
              <a:t>ωοληψία</a:t>
            </a: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rgbClr val="FFFF00"/>
                </a:solidFill>
                <a:latin typeface="Calibri" panose="020F0502020204030204" pitchFamily="34" charset="0"/>
                <a:cs typeface="Calibri" panose="020F0502020204030204" pitchFamily="34" charset="0"/>
              </a:rPr>
              <a:t>Γονιμοποίηση ωαρίων με σπερματοζωάρια με στρογγυλή κεφαλή (</a:t>
            </a:r>
            <a:r>
              <a:rPr lang="en-US" sz="2400" dirty="0" err="1">
                <a:solidFill>
                  <a:srgbClr val="FFFF00"/>
                </a:solidFill>
                <a:latin typeface="Calibri" panose="020F0502020204030204" pitchFamily="34" charset="0"/>
                <a:cs typeface="Calibri" panose="020F0502020204030204" pitchFamily="34" charset="0"/>
              </a:rPr>
              <a:t>globozoospermia</a:t>
            </a:r>
            <a:r>
              <a:rPr lang="en-US" sz="2400" dirty="0">
                <a:solidFill>
                  <a:srgbClr val="FFFF00"/>
                </a:solidFill>
                <a:latin typeface="Calibri" panose="020F0502020204030204" pitchFamily="34" charset="0"/>
                <a:cs typeface="Calibri" panose="020F0502020204030204" pitchFamily="34" charset="0"/>
              </a:rPr>
              <a:t>)</a:t>
            </a:r>
            <a:r>
              <a:rPr lang="el-GR" sz="2400" dirty="0">
                <a:solidFill>
                  <a:srgbClr val="FFFF00"/>
                </a:solidFill>
                <a:latin typeface="Calibri" panose="020F0502020204030204" pitchFamily="34" charset="0"/>
                <a:cs typeface="Calibri" panose="020F0502020204030204" pitchFamily="34" charset="0"/>
              </a:rPr>
              <a:t>:</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απουσία γονιμοποίησης ανεξάρτητα από παραμέτρους σπέρματος</a:t>
            </a:r>
          </a:p>
          <a:p>
            <a:r>
              <a:rPr lang="en-US" sz="2400" dirty="0">
                <a:solidFill>
                  <a:srgbClr val="FFFF00"/>
                </a:solidFill>
                <a:latin typeface="Calibri" panose="020F0502020204030204" pitchFamily="34" charset="0"/>
                <a:cs typeface="Calibri" panose="020F0502020204030204" pitchFamily="34" charset="0"/>
              </a:rPr>
              <a:t>Rescue ICSI (</a:t>
            </a:r>
            <a:r>
              <a:rPr lang="el-GR" sz="2400" dirty="0">
                <a:solidFill>
                  <a:srgbClr val="FFFF00"/>
                </a:solidFill>
                <a:latin typeface="Calibri" panose="020F0502020204030204" pitchFamily="34" charset="0"/>
                <a:cs typeface="Calibri" panose="020F0502020204030204" pitchFamily="34" charset="0"/>
              </a:rPr>
              <a:t>απουσία γονιμοποίησης, 2</a:t>
            </a:r>
            <a:r>
              <a:rPr lang="el-GR" sz="2400" baseline="30000" dirty="0">
                <a:solidFill>
                  <a:srgbClr val="FFFF00"/>
                </a:solidFill>
                <a:latin typeface="Calibri" panose="020F0502020204030204" pitchFamily="34" charset="0"/>
                <a:cs typeface="Calibri" panose="020F0502020204030204" pitchFamily="34" charset="0"/>
              </a:rPr>
              <a:t>η</a:t>
            </a:r>
            <a:r>
              <a:rPr lang="el-GR" sz="2400" dirty="0">
                <a:solidFill>
                  <a:srgbClr val="FFFF00"/>
                </a:solidFill>
                <a:latin typeface="Calibri" panose="020F0502020204030204" pitchFamily="34" charset="0"/>
                <a:cs typeface="Calibri" panose="020F0502020204030204" pitchFamily="34" charset="0"/>
              </a:rPr>
              <a:t> γονιμοποίηση με </a:t>
            </a:r>
            <a:r>
              <a:rPr lang="en-US" sz="2400" dirty="0">
                <a:solidFill>
                  <a:srgbClr val="FFFF00"/>
                </a:solidFill>
                <a:latin typeface="Calibri" panose="020F0502020204030204" pitchFamily="34" charset="0"/>
                <a:cs typeface="Calibri" panose="020F0502020204030204" pitchFamily="34" charset="0"/>
              </a:rPr>
              <a:t>ICSI</a:t>
            </a:r>
            <a:r>
              <a:rPr lang="el-GR" sz="2400" dirty="0">
                <a:solidFill>
                  <a:srgbClr val="FFFF00"/>
                </a:solidFill>
                <a:latin typeface="Calibri" panose="020F0502020204030204" pitchFamily="34" charset="0"/>
                <a:cs typeface="Calibri" panose="020F0502020204030204" pitchFamily="34" charset="0"/>
              </a:rPr>
              <a:t> την επόμενη ημέρα):</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προγραμματισμός το συντομότερο δυνατόν</a:t>
            </a:r>
          </a:p>
          <a:p>
            <a:pPr marL="36900" indent="0">
              <a:buNone/>
            </a:pPr>
            <a:r>
              <a:rPr lang="el-GR" sz="2400" dirty="0">
                <a:solidFill>
                  <a:schemeClr val="tx1"/>
                </a:solidFill>
                <a:latin typeface="Calibri" panose="020F0502020204030204" pitchFamily="34" charset="0"/>
                <a:cs typeface="Calibri" panose="020F0502020204030204" pitchFamily="34" charset="0"/>
              </a:rPr>
              <a:t>    - πολύ χαμηλό % εμφύτευσης και γεννήσεων (</a:t>
            </a:r>
            <a:r>
              <a:rPr lang="en-US" sz="2400" dirty="0">
                <a:solidFill>
                  <a:schemeClr val="tx1"/>
                </a:solidFill>
                <a:latin typeface="Calibri" panose="020F0502020204030204" pitchFamily="34" charset="0"/>
                <a:cs typeface="Calibri" panose="020F0502020204030204" pitchFamily="34" charset="0"/>
              </a:rPr>
              <a:t>take home baby)</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αυξημένος κίνδυνος </a:t>
            </a:r>
            <a:r>
              <a:rPr lang="el-GR" sz="2400" dirty="0" err="1">
                <a:solidFill>
                  <a:schemeClr val="tx1"/>
                </a:solidFill>
                <a:latin typeface="Calibri" panose="020F0502020204030204" pitchFamily="34" charset="0"/>
                <a:cs typeface="Calibri" panose="020F0502020204030204" pitchFamily="34" charset="0"/>
              </a:rPr>
              <a:t>τριπλοειδίας</a:t>
            </a:r>
            <a:endParaRPr lang="el-GR"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9383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4" name="Content Placeholder 3" descr="Διαφάνεια8.JPG"/>
          <p:cNvPicPr>
            <a:picLocks noGrp="1" noChangeAspect="1"/>
          </p:cNvPicPr>
          <p:nvPr>
            <p:ph idx="1"/>
          </p:nvPr>
        </p:nvPicPr>
        <p:blipFill>
          <a:blip r:embed="rId2" cstate="print"/>
          <a:stretch>
            <a:fillRect/>
          </a:stretch>
        </p:blipFill>
        <p:spPr>
          <a:xfrm>
            <a:off x="0" y="0"/>
            <a:ext cx="12191999" cy="6858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4">
            <a:extLst>
              <a:ext uri="{FF2B5EF4-FFF2-40B4-BE49-F238E27FC236}">
                <a16:creationId xmlns:a16="http://schemas.microsoft.com/office/drawing/2014/main" id="{688A2013-A06F-409E-8EC8-8C279F53242A}"/>
              </a:ext>
            </a:extLst>
          </p:cNvPr>
          <p:cNvGrpSpPr>
            <a:grpSpLocks/>
          </p:cNvGrpSpPr>
          <p:nvPr/>
        </p:nvGrpSpPr>
        <p:grpSpPr bwMode="auto">
          <a:xfrm>
            <a:off x="1919289" y="0"/>
            <a:ext cx="7559675" cy="6858000"/>
            <a:chOff x="535" y="0"/>
            <a:chExt cx="4762" cy="4320"/>
          </a:xfrm>
        </p:grpSpPr>
        <p:graphicFrame>
          <p:nvGraphicFramePr>
            <p:cNvPr id="26632" name="Object 10">
              <a:extLst>
                <a:ext uri="{FF2B5EF4-FFF2-40B4-BE49-F238E27FC236}">
                  <a16:creationId xmlns:a16="http://schemas.microsoft.com/office/drawing/2014/main" id="{E47E06D5-C84C-44D6-94AC-AEA4D932A517}"/>
                </a:ext>
              </a:extLst>
            </p:cNvPr>
            <p:cNvGraphicFramePr>
              <a:graphicFrameLocks noChangeAspect="1"/>
            </p:cNvGraphicFramePr>
            <p:nvPr/>
          </p:nvGraphicFramePr>
          <p:xfrm>
            <a:off x="535" y="2019"/>
            <a:ext cx="2427" cy="2301"/>
          </p:xfrm>
          <a:graphic>
            <a:graphicData uri="http://schemas.openxmlformats.org/presentationml/2006/ole">
              <mc:AlternateContent xmlns:mc="http://schemas.openxmlformats.org/markup-compatibility/2006">
                <mc:Choice xmlns:v="urn:schemas-microsoft-com:vml" Requires="v">
                  <p:oleObj spid="_x0000_s1026" name="Φωτογραφία του Photo Editor" r:id="rId3" imgW="4296375" imgH="4029637" progId="MSPhotoEd.3">
                    <p:embed/>
                  </p:oleObj>
                </mc:Choice>
                <mc:Fallback>
                  <p:oleObj name="Φωτογραφία του Photo Editor" r:id="rId3" imgW="4296375" imgH="4029637" progId="MSPhotoEd.3">
                    <p:embed/>
                    <p:pic>
                      <p:nvPicPr>
                        <p:cNvPr id="26632" name="Object 10">
                          <a:extLst>
                            <a:ext uri="{FF2B5EF4-FFF2-40B4-BE49-F238E27FC236}">
                              <a16:creationId xmlns:a16="http://schemas.microsoft.com/office/drawing/2014/main" id="{E47E06D5-C84C-44D6-94AC-AEA4D932A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 y="2019"/>
                          <a:ext cx="2427" cy="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3" name="Object 5">
              <a:extLst>
                <a:ext uri="{FF2B5EF4-FFF2-40B4-BE49-F238E27FC236}">
                  <a16:creationId xmlns:a16="http://schemas.microsoft.com/office/drawing/2014/main" id="{384A907A-0335-498E-9C57-B842D1A9E505}"/>
                </a:ext>
              </a:extLst>
            </p:cNvPr>
            <p:cNvGraphicFramePr>
              <a:graphicFrameLocks noChangeAspect="1"/>
            </p:cNvGraphicFramePr>
            <p:nvPr/>
          </p:nvGraphicFramePr>
          <p:xfrm>
            <a:off x="535" y="0"/>
            <a:ext cx="2472" cy="2065"/>
          </p:xfrm>
          <a:graphic>
            <a:graphicData uri="http://schemas.openxmlformats.org/presentationml/2006/ole">
              <mc:AlternateContent xmlns:mc="http://schemas.openxmlformats.org/markup-compatibility/2006">
                <mc:Choice xmlns:v="urn:schemas-microsoft-com:vml" Requires="v">
                  <p:oleObj spid="_x0000_s1027" name="Φωτογραφία του Photo Editor" r:id="rId5" imgW="4466667" imgH="3629532" progId="MSPhotoEd.3">
                    <p:embed/>
                  </p:oleObj>
                </mc:Choice>
                <mc:Fallback>
                  <p:oleObj name="Φωτογραφία του Photo Editor" r:id="rId5" imgW="4466667" imgH="3629532" progId="MSPhotoEd.3">
                    <p:embed/>
                    <p:pic>
                      <p:nvPicPr>
                        <p:cNvPr id="26633" name="Object 5">
                          <a:extLst>
                            <a:ext uri="{FF2B5EF4-FFF2-40B4-BE49-F238E27FC236}">
                              <a16:creationId xmlns:a16="http://schemas.microsoft.com/office/drawing/2014/main" id="{384A907A-0335-498E-9C57-B842D1A9E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 y="0"/>
                          <a:ext cx="2472" cy="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4" name="Object 8">
              <a:extLst>
                <a:ext uri="{FF2B5EF4-FFF2-40B4-BE49-F238E27FC236}">
                  <a16:creationId xmlns:a16="http://schemas.microsoft.com/office/drawing/2014/main" id="{3F6AEB11-B12B-439C-B600-A66FFECDF3F1}"/>
                </a:ext>
              </a:extLst>
            </p:cNvPr>
            <p:cNvGraphicFramePr>
              <a:graphicFrameLocks noChangeAspect="1"/>
            </p:cNvGraphicFramePr>
            <p:nvPr/>
          </p:nvGraphicFramePr>
          <p:xfrm>
            <a:off x="2962" y="0"/>
            <a:ext cx="2335" cy="2071"/>
          </p:xfrm>
          <a:graphic>
            <a:graphicData uri="http://schemas.openxmlformats.org/presentationml/2006/ole">
              <mc:AlternateContent xmlns:mc="http://schemas.openxmlformats.org/markup-compatibility/2006">
                <mc:Choice xmlns:v="urn:schemas-microsoft-com:vml" Requires="v">
                  <p:oleObj spid="_x0000_s1028" name="Φωτογραφία του Photo Editor" r:id="rId7" imgW="3971429" imgH="3629532" progId="MSPhotoEd.3">
                    <p:embed/>
                  </p:oleObj>
                </mc:Choice>
                <mc:Fallback>
                  <p:oleObj name="Φωτογραφία του Photo Editor" r:id="rId7" imgW="3971429" imgH="3629532" progId="MSPhotoEd.3">
                    <p:embed/>
                    <p:pic>
                      <p:nvPicPr>
                        <p:cNvPr id="26634" name="Object 8">
                          <a:extLst>
                            <a:ext uri="{FF2B5EF4-FFF2-40B4-BE49-F238E27FC236}">
                              <a16:creationId xmlns:a16="http://schemas.microsoft.com/office/drawing/2014/main" id="{3F6AEB11-B12B-439C-B600-A66FFECDF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2" y="0"/>
                          <a:ext cx="2335" cy="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5" name="Object 11">
              <a:extLst>
                <a:ext uri="{FF2B5EF4-FFF2-40B4-BE49-F238E27FC236}">
                  <a16:creationId xmlns:a16="http://schemas.microsoft.com/office/drawing/2014/main" id="{FC82F312-1F97-42FC-93C6-23DF9488F320}"/>
                </a:ext>
              </a:extLst>
            </p:cNvPr>
            <p:cNvGraphicFramePr>
              <a:graphicFrameLocks noChangeAspect="1"/>
            </p:cNvGraphicFramePr>
            <p:nvPr/>
          </p:nvGraphicFramePr>
          <p:xfrm>
            <a:off x="2962" y="2019"/>
            <a:ext cx="2335" cy="2297"/>
          </p:xfrm>
          <a:graphic>
            <a:graphicData uri="http://schemas.openxmlformats.org/presentationml/2006/ole">
              <mc:AlternateContent xmlns:mc="http://schemas.openxmlformats.org/markup-compatibility/2006">
                <mc:Choice xmlns:v="urn:schemas-microsoft-com:vml" Requires="v">
                  <p:oleObj spid="_x0000_s1029" name="Φωτογραφία του Photo Editor" r:id="rId9" imgW="4048690" imgH="3914286" progId="MSPhotoEd.3">
                    <p:embed/>
                  </p:oleObj>
                </mc:Choice>
                <mc:Fallback>
                  <p:oleObj name="Φωτογραφία του Photo Editor" r:id="rId9" imgW="4048690" imgH="3914286" progId="MSPhotoEd.3">
                    <p:embed/>
                    <p:pic>
                      <p:nvPicPr>
                        <p:cNvPr id="26635" name="Object 11">
                          <a:extLst>
                            <a:ext uri="{FF2B5EF4-FFF2-40B4-BE49-F238E27FC236}">
                              <a16:creationId xmlns:a16="http://schemas.microsoft.com/office/drawing/2014/main" id="{FC82F312-1F97-42FC-93C6-23DF9488F3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2" y="2019"/>
                          <a:ext cx="2335" cy="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6627" name="AutoShape 31">
            <a:extLst>
              <a:ext uri="{FF2B5EF4-FFF2-40B4-BE49-F238E27FC236}">
                <a16:creationId xmlns:a16="http://schemas.microsoft.com/office/drawing/2014/main" id="{BABCE13D-F1BE-4B9C-AF00-8C16CD5BC26A}"/>
              </a:ext>
            </a:extLst>
          </p:cNvPr>
          <p:cNvSpPr>
            <a:spLocks noChangeArrowheads="1"/>
          </p:cNvSpPr>
          <p:nvPr/>
        </p:nvSpPr>
        <p:spPr bwMode="auto">
          <a:xfrm rot="19154344">
            <a:off x="3000376" y="908050"/>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28" name="AutoShape 32">
            <a:extLst>
              <a:ext uri="{FF2B5EF4-FFF2-40B4-BE49-F238E27FC236}">
                <a16:creationId xmlns:a16="http://schemas.microsoft.com/office/drawing/2014/main" id="{3192D5A7-98C1-4631-B370-3302913F1339}"/>
              </a:ext>
            </a:extLst>
          </p:cNvPr>
          <p:cNvSpPr>
            <a:spLocks noChangeArrowheads="1"/>
          </p:cNvSpPr>
          <p:nvPr/>
        </p:nvSpPr>
        <p:spPr bwMode="auto">
          <a:xfrm rot="3529354">
            <a:off x="4348163" y="1504951"/>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29" name="AutoShape 33">
            <a:extLst>
              <a:ext uri="{FF2B5EF4-FFF2-40B4-BE49-F238E27FC236}">
                <a16:creationId xmlns:a16="http://schemas.microsoft.com/office/drawing/2014/main" id="{A7F7BB15-948D-4351-A446-084E0DEB12B7}"/>
              </a:ext>
            </a:extLst>
          </p:cNvPr>
          <p:cNvSpPr>
            <a:spLocks noChangeArrowheads="1"/>
          </p:cNvSpPr>
          <p:nvPr/>
        </p:nvSpPr>
        <p:spPr bwMode="auto">
          <a:xfrm rot="5400000">
            <a:off x="4364832" y="4801395"/>
            <a:ext cx="295275" cy="576262"/>
          </a:xfrm>
          <a:prstGeom prst="downArrow">
            <a:avLst>
              <a:gd name="adj1" fmla="val 18213"/>
              <a:gd name="adj2" fmla="val 195161"/>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30" name="AutoShape 34">
            <a:extLst>
              <a:ext uri="{FF2B5EF4-FFF2-40B4-BE49-F238E27FC236}">
                <a16:creationId xmlns:a16="http://schemas.microsoft.com/office/drawing/2014/main" id="{767AFAC8-61E5-4701-82E5-20D5B04B6797}"/>
              </a:ext>
            </a:extLst>
          </p:cNvPr>
          <p:cNvSpPr>
            <a:spLocks noChangeArrowheads="1"/>
          </p:cNvSpPr>
          <p:nvPr/>
        </p:nvSpPr>
        <p:spPr bwMode="auto">
          <a:xfrm rot="5400000">
            <a:off x="8145464" y="4692651"/>
            <a:ext cx="295275" cy="504825"/>
          </a:xfrm>
          <a:prstGeom prst="downArrow">
            <a:avLst>
              <a:gd name="adj1" fmla="val 18213"/>
              <a:gd name="adj2" fmla="val 170968"/>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31" name="AutoShape 35">
            <a:extLst>
              <a:ext uri="{FF2B5EF4-FFF2-40B4-BE49-F238E27FC236}">
                <a16:creationId xmlns:a16="http://schemas.microsoft.com/office/drawing/2014/main" id="{7CDE0039-55F9-466F-9295-2E7B6F420822}"/>
              </a:ext>
            </a:extLst>
          </p:cNvPr>
          <p:cNvSpPr>
            <a:spLocks noChangeArrowheads="1"/>
          </p:cNvSpPr>
          <p:nvPr/>
        </p:nvSpPr>
        <p:spPr bwMode="auto">
          <a:xfrm rot="5400000">
            <a:off x="7640639" y="1379539"/>
            <a:ext cx="295275" cy="504825"/>
          </a:xfrm>
          <a:prstGeom prst="downArrow">
            <a:avLst>
              <a:gd name="adj1" fmla="val 18213"/>
              <a:gd name="adj2" fmla="val 170968"/>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a:extLst>
              <a:ext uri="{FF2B5EF4-FFF2-40B4-BE49-F238E27FC236}">
                <a16:creationId xmlns:a16="http://schemas.microsoft.com/office/drawing/2014/main" id="{12ED1D16-CCCC-4DFC-B7D7-8944E8A66D59}"/>
              </a:ext>
            </a:extLst>
          </p:cNvPr>
          <p:cNvSpPr txBox="1">
            <a:spLocks noChangeArrowheads="1"/>
          </p:cNvSpPr>
          <p:nvPr/>
        </p:nvSpPr>
        <p:spPr bwMode="auto">
          <a:xfrm>
            <a:off x="1415256" y="188911"/>
            <a:ext cx="936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3200" b="1" dirty="0">
                <a:solidFill>
                  <a:srgbClr val="FFFF00"/>
                </a:solidFill>
                <a:latin typeface="Calibri" panose="020F0502020204030204" pitchFamily="34" charset="0"/>
                <a:cs typeface="Calibri" panose="020F0502020204030204" pitchFamily="34" charset="0"/>
              </a:rPr>
              <a:t>ΒΑΘΜΟΛΟΓΗΣΗ ΖΥΓΩΤΩΝ ΚΥΤΤΑΡΩΝ</a:t>
            </a:r>
          </a:p>
        </p:txBody>
      </p:sp>
      <p:graphicFrame>
        <p:nvGraphicFramePr>
          <p:cNvPr id="25603" name="Object 6">
            <a:extLst>
              <a:ext uri="{FF2B5EF4-FFF2-40B4-BE49-F238E27FC236}">
                <a16:creationId xmlns:a16="http://schemas.microsoft.com/office/drawing/2014/main" id="{B90A3519-CC63-4225-90D0-58EE80F01EAD}"/>
              </a:ext>
            </a:extLst>
          </p:cNvPr>
          <p:cNvGraphicFramePr>
            <a:graphicFrameLocks noChangeAspect="1"/>
          </p:cNvGraphicFramePr>
          <p:nvPr>
            <p:extLst>
              <p:ext uri="{D42A27DB-BD31-4B8C-83A1-F6EECF244321}">
                <p14:modId xmlns:p14="http://schemas.microsoft.com/office/powerpoint/2010/main" val="3947626071"/>
              </p:ext>
            </p:extLst>
          </p:nvPr>
        </p:nvGraphicFramePr>
        <p:xfrm>
          <a:off x="3071811" y="1054359"/>
          <a:ext cx="6048375" cy="5614730"/>
        </p:xfrm>
        <a:graphic>
          <a:graphicData uri="http://schemas.openxmlformats.org/presentationml/2006/ole">
            <mc:AlternateContent xmlns:mc="http://schemas.openxmlformats.org/markup-compatibility/2006">
              <mc:Choice xmlns:v="urn:schemas-microsoft-com:vml" Requires="v">
                <p:oleObj spid="_x0000_s2050" name="Φωτογραφία του Photo Editor" r:id="rId3" imgW="7133333" imgH="6961905" progId="MSPhotoEd.3">
                  <p:embed/>
                </p:oleObj>
              </mc:Choice>
              <mc:Fallback>
                <p:oleObj name="Φωτογραφία του Photo Editor" r:id="rId3" imgW="7133333" imgH="6961905" progId="MSPhotoEd.3">
                  <p:embed/>
                  <p:pic>
                    <p:nvPicPr>
                      <p:cNvPr id="25603" name="Object 6">
                        <a:extLst>
                          <a:ext uri="{FF2B5EF4-FFF2-40B4-BE49-F238E27FC236}">
                            <a16:creationId xmlns:a16="http://schemas.microsoft.com/office/drawing/2014/main" id="{B90A3519-CC63-4225-90D0-58EE80F01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1" y="1054359"/>
                        <a:ext cx="6048375" cy="5614730"/>
                      </a:xfrm>
                      <a:prstGeom prst="rect">
                        <a:avLst/>
                      </a:prstGeom>
                      <a:noFill/>
                      <a:ln>
                        <a:noFill/>
                      </a:ln>
                      <a:effec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C3AE5C-0A8D-4B00-B0DC-164DC7212600}"/>
              </a:ext>
            </a:extLst>
          </p:cNvPr>
          <p:cNvSpPr>
            <a:spLocks noGrp="1"/>
          </p:cNvSpPr>
          <p:nvPr>
            <p:ph type="title"/>
          </p:nvPr>
        </p:nvSpPr>
        <p:spPr>
          <a:xfrm>
            <a:off x="919119" y="123864"/>
            <a:ext cx="10353762" cy="659907"/>
          </a:xfrm>
        </p:spPr>
        <p:txBody>
          <a:bodyPr>
            <a:normAutofit/>
          </a:bodyPr>
          <a:lstStyle/>
          <a:p>
            <a:pPr algn="ctr"/>
            <a:r>
              <a:rPr lang="en-US" sz="3600" b="1" dirty="0">
                <a:solidFill>
                  <a:srgbClr val="FFFF00"/>
                </a:solidFill>
                <a:latin typeface="Calibri" panose="020F0502020204030204" pitchFamily="34" charset="0"/>
                <a:cs typeface="Calibri" panose="020F0502020204030204" pitchFamily="34" charset="0"/>
              </a:rPr>
              <a:t>ZYGOTE SCORING SYSTEM (Scott and Smith)</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0C46F253-A448-4DEC-8630-073A8E7B6E4C}"/>
              </a:ext>
            </a:extLst>
          </p:cNvPr>
          <p:cNvSpPr>
            <a:spLocks noGrp="1"/>
          </p:cNvSpPr>
          <p:nvPr>
            <p:ph sz="half" idx="1"/>
          </p:nvPr>
        </p:nvSpPr>
        <p:spPr>
          <a:xfrm>
            <a:off x="245166" y="881406"/>
            <a:ext cx="5850834" cy="5745089"/>
          </a:xfrm>
        </p:spPr>
        <p:txBody>
          <a:bodyPr>
            <a:noAutofit/>
          </a:bodyPr>
          <a:lstStyle/>
          <a:p>
            <a:pPr marL="36900" indent="0">
              <a:buNone/>
            </a:pPr>
            <a:r>
              <a:rPr lang="en-US" dirty="0">
                <a:solidFill>
                  <a:schemeClr val="tx1"/>
                </a:solidFill>
                <a:latin typeface="Calibri" panose="020F0502020204030204" pitchFamily="34" charset="0"/>
                <a:cs typeface="Calibri" panose="020F0502020204030204" pitchFamily="34" charset="0"/>
              </a:rPr>
              <a:t>In this classification </a:t>
            </a:r>
            <a:r>
              <a:rPr lang="en-US" b="1" dirty="0">
                <a:solidFill>
                  <a:srgbClr val="FFFF00"/>
                </a:solidFill>
                <a:latin typeface="Calibri" panose="020F0502020204030204" pitchFamily="34" charset="0"/>
                <a:cs typeface="Calibri" panose="020F0502020204030204" pitchFamily="34" charset="0"/>
              </a:rPr>
              <a:t>(PNs, Nucleoli, Cytoplasm)</a:t>
            </a:r>
            <a:r>
              <a:rPr lang="en-US" dirty="0">
                <a:latin typeface="Calibri" panose="020F0502020204030204" pitchFamily="34" charset="0"/>
                <a:cs typeface="Calibri" panose="020F0502020204030204" pitchFamily="34" charset="0"/>
              </a:rPr>
              <a:t>: </a:t>
            </a:r>
          </a:p>
          <a:p>
            <a:r>
              <a:rPr lang="en-US" b="1" dirty="0">
                <a:solidFill>
                  <a:srgbClr val="00B050"/>
                </a:solidFill>
                <a:latin typeface="Calibri" panose="020F0502020204030204" pitchFamily="34" charset="0"/>
                <a:cs typeface="Calibri" panose="020F0502020204030204" pitchFamily="34" charset="0"/>
              </a:rPr>
              <a:t>PNs are close or aligned: they are assigned a score 5 (A).</a:t>
            </a:r>
            <a:r>
              <a:rPr lang="en-US" dirty="0">
                <a:solidFill>
                  <a:schemeClr val="tx1"/>
                </a:solidFill>
                <a:latin typeface="Calibri" panose="020F0502020204030204" pitchFamily="34" charset="0"/>
                <a:cs typeface="Calibri" panose="020F0502020204030204" pitchFamily="34" charset="0"/>
              </a:rPr>
              <a:t> </a:t>
            </a:r>
          </a:p>
          <a:p>
            <a:r>
              <a:rPr lang="en-US" dirty="0">
                <a:solidFill>
                  <a:schemeClr val="tx1"/>
                </a:solidFill>
                <a:latin typeface="Calibri" panose="020F0502020204030204" pitchFamily="34" charset="0"/>
                <a:cs typeface="Calibri" panose="020F0502020204030204" pitchFamily="34" charset="0"/>
              </a:rPr>
              <a:t>PNs are well separated or unequal in size: they are classified as score 1 (B).</a:t>
            </a:r>
          </a:p>
          <a:p>
            <a:r>
              <a:rPr lang="en-US" b="1" dirty="0">
                <a:solidFill>
                  <a:srgbClr val="00B050"/>
                </a:solidFill>
                <a:latin typeface="Calibri" panose="020F0502020204030204" pitchFamily="34" charset="0"/>
                <a:cs typeface="Calibri" panose="020F0502020204030204" pitchFamily="34" charset="0"/>
              </a:rPr>
              <a:t>Nucleoli aligned in a row at the PN junction: they are scored as 5 (C)</a:t>
            </a:r>
            <a:r>
              <a:rPr lang="en-US" dirty="0">
                <a:solidFill>
                  <a:schemeClr val="tx1"/>
                </a:solidFill>
                <a:latin typeface="Calibri" panose="020F0502020204030204" pitchFamily="34" charset="0"/>
                <a:cs typeface="Calibri" panose="020F0502020204030204" pitchFamily="34" charset="0"/>
              </a:rPr>
              <a:t> </a:t>
            </a:r>
          </a:p>
          <a:p>
            <a:r>
              <a:rPr lang="en-US" b="1" dirty="0">
                <a:solidFill>
                  <a:srgbClr val="00B050"/>
                </a:solidFill>
                <a:latin typeface="Calibri" panose="020F0502020204030204" pitchFamily="34" charset="0"/>
                <a:cs typeface="Calibri" panose="020F0502020204030204" pitchFamily="34" charset="0"/>
              </a:rPr>
              <a:t>Nucleoli beginning to align as 4 (D)</a:t>
            </a:r>
          </a:p>
          <a:p>
            <a:r>
              <a:rPr lang="en-US" dirty="0">
                <a:solidFill>
                  <a:schemeClr val="tx1"/>
                </a:solidFill>
                <a:latin typeface="Calibri" panose="020F0502020204030204" pitchFamily="34" charset="0"/>
                <a:cs typeface="Calibri" panose="020F0502020204030204" pitchFamily="34" charset="0"/>
              </a:rPr>
              <a:t>Nucleoli scattered as 3 (E). </a:t>
            </a:r>
          </a:p>
          <a:p>
            <a:r>
              <a:rPr lang="en-US" dirty="0">
                <a:solidFill>
                  <a:schemeClr val="tx1"/>
                </a:solidFill>
                <a:latin typeface="Calibri" panose="020F0502020204030204" pitchFamily="34" charset="0"/>
                <a:cs typeface="Calibri" panose="020F0502020204030204" pitchFamily="34" charset="0"/>
              </a:rPr>
              <a:t>The cytoplasm is scored as follow: </a:t>
            </a:r>
            <a:r>
              <a:rPr lang="en-US" b="1" dirty="0">
                <a:solidFill>
                  <a:srgbClr val="00B050"/>
                </a:solidFill>
                <a:latin typeface="Calibri" panose="020F0502020204030204" pitchFamily="34" charset="0"/>
                <a:cs typeface="Calibri" panose="020F0502020204030204" pitchFamily="34" charset="0"/>
              </a:rPr>
              <a:t>heterogeneous in appearance with a clear halo around the edges, occasionally with a clear area in the center around the PNs and darkened ring/halo in the middle, scored 5 (F)</a:t>
            </a:r>
            <a:r>
              <a:rPr lang="en-US" dirty="0">
                <a:solidFill>
                  <a:schemeClr val="tx1"/>
                </a:solidFill>
                <a:latin typeface="Calibri" panose="020F0502020204030204" pitchFamily="34" charset="0"/>
                <a:cs typeface="Calibri" panose="020F0502020204030204" pitchFamily="34" charset="0"/>
              </a:rPr>
              <a:t>, whereas zygotes with a clear homogeneous cytoplasm or a pitted and/or darkened cytoplasm scored 6 (G)</a:t>
            </a:r>
            <a:r>
              <a:rPr lang="en-US" sz="1800" dirty="0">
                <a:solidFill>
                  <a:schemeClr val="tx1"/>
                </a:solidFill>
                <a:latin typeface="Calibri" panose="020F0502020204030204" pitchFamily="34" charset="0"/>
                <a:cs typeface="Calibri" panose="020F0502020204030204" pitchFamily="34" charset="0"/>
              </a:rPr>
              <a:t>.</a:t>
            </a:r>
            <a:endParaRPr lang="el-GR" sz="1800" dirty="0">
              <a:solidFill>
                <a:schemeClr val="tx1"/>
              </a:solidFill>
              <a:latin typeface="Calibri" panose="020F0502020204030204" pitchFamily="34" charset="0"/>
              <a:cs typeface="Calibri" panose="020F0502020204030204" pitchFamily="34" charset="0"/>
            </a:endParaRPr>
          </a:p>
        </p:txBody>
      </p:sp>
      <p:pic>
        <p:nvPicPr>
          <p:cNvPr id="2050" name="Picture 2" descr="Zygote scoring system of Scott and Smith [50]. In this classification,... |  Download Scientific Diagram">
            <a:extLst>
              <a:ext uri="{FF2B5EF4-FFF2-40B4-BE49-F238E27FC236}">
                <a16:creationId xmlns:a16="http://schemas.microsoft.com/office/drawing/2014/main" id="{9244CBF2-FC0A-497B-A161-A6F03C21D9B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63454" y="1582250"/>
            <a:ext cx="5408735" cy="434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02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356" y="212035"/>
            <a:ext cx="10353762" cy="970450"/>
          </a:xfrm>
        </p:spPr>
        <p:txBody>
          <a:bodyPr>
            <a:noAutofit/>
          </a:bodyPr>
          <a:lstStyle/>
          <a:p>
            <a:pPr algn="ctr"/>
            <a:r>
              <a:rPr lang="el-GR" sz="3600" b="1" dirty="0">
                <a:solidFill>
                  <a:srgbClr val="FFFF00"/>
                </a:solidFill>
                <a:latin typeface="Calibri" panose="020F0502020204030204" pitchFamily="34" charset="0"/>
                <a:cs typeface="Calibri" panose="020F0502020204030204" pitchFamily="34" charset="0"/>
              </a:rPr>
              <a:t>ΓΟΝΙΜΟΠΟΙΗΣΗ - ΕΜΒΡΥΟΛΟΓΙΚΗ  ΑΝΑΠΤΥΞΗ -  ΕΜΦΥΤΕΥΣΗ </a:t>
            </a:r>
          </a:p>
        </p:txBody>
      </p:sp>
      <p:pic>
        <p:nvPicPr>
          <p:cNvPr id="8194" name="Picture 2" descr="ÎÏÎ¿ÏÎ­Î»ÎµÏÎ¼Î± ÎµÎ¹ÎºÏÎ½Î±Ï Î³Î¹Î± ÏÏÎ±Î´Î¹Î± Î³Î¿Î½Î¹Î¼Î¿ÏÎ¿Î¹Î·ÏÎ·Ï ÏÎ±ÏÎ¹Î¿Ï"/>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14356" y="1490871"/>
            <a:ext cx="10353762" cy="485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97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A6ED63-8E5F-466D-B17F-5BA9FE6650DC}"/>
              </a:ext>
            </a:extLst>
          </p:cNvPr>
          <p:cNvSpPr>
            <a:spLocks noGrp="1"/>
          </p:cNvSpPr>
          <p:nvPr>
            <p:ph type="title"/>
          </p:nvPr>
        </p:nvSpPr>
        <p:spPr>
          <a:xfrm>
            <a:off x="919119" y="239616"/>
            <a:ext cx="10353762" cy="708506"/>
          </a:xfrm>
        </p:spPr>
        <p:txBody>
          <a:bodyPr>
            <a:normAutofit/>
          </a:bodyPr>
          <a:lstStyle/>
          <a:p>
            <a:pPr algn="ctr"/>
            <a:r>
              <a:rPr lang="en-US" sz="3600" b="1" i="0" dirty="0">
                <a:solidFill>
                  <a:srgbClr val="FFFF00"/>
                </a:solidFill>
                <a:effectLst/>
                <a:latin typeface="Calibri" panose="020F0502020204030204" pitchFamily="34" charset="0"/>
                <a:cs typeface="Calibri" panose="020F0502020204030204" pitchFamily="34" charset="0"/>
              </a:rPr>
              <a:t>ZYGOTE SCORING SYSTEM (</a:t>
            </a:r>
            <a:r>
              <a:rPr lang="en-US" sz="3600" b="1" i="0" dirty="0" err="1">
                <a:solidFill>
                  <a:srgbClr val="FFFF00"/>
                </a:solidFill>
                <a:effectLst/>
                <a:latin typeface="Calibri" panose="020F0502020204030204" pitchFamily="34" charset="0"/>
                <a:cs typeface="Calibri" panose="020F0502020204030204" pitchFamily="34" charset="0"/>
              </a:rPr>
              <a:t>Tesarik</a:t>
            </a:r>
            <a:r>
              <a:rPr lang="en-US" sz="3600" b="1" i="0" dirty="0">
                <a:solidFill>
                  <a:srgbClr val="FFFF00"/>
                </a:solidFill>
                <a:effectLst/>
                <a:latin typeface="Calibri" panose="020F0502020204030204" pitchFamily="34" charset="0"/>
                <a:cs typeface="Calibri" panose="020F0502020204030204" pitchFamily="34" charset="0"/>
              </a:rPr>
              <a:t> and Greco)</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8B080049-48C4-495E-9C54-3150A3AEEB55}"/>
              </a:ext>
            </a:extLst>
          </p:cNvPr>
          <p:cNvSpPr>
            <a:spLocks noGrp="1"/>
          </p:cNvSpPr>
          <p:nvPr>
            <p:ph sz="half" idx="1"/>
          </p:nvPr>
        </p:nvSpPr>
        <p:spPr>
          <a:xfrm>
            <a:off x="232520" y="1505242"/>
            <a:ext cx="6233593" cy="5113142"/>
          </a:xfrm>
        </p:spPr>
        <p:txBody>
          <a:bodyPr>
            <a:normAutofit fontScale="62500" lnSpcReduction="20000"/>
          </a:bodyPr>
          <a:lstStyle/>
          <a:p>
            <a:pPr marL="36900" indent="0">
              <a:buNone/>
            </a:pPr>
            <a:r>
              <a:rPr lang="en-US" sz="3200" dirty="0">
                <a:solidFill>
                  <a:schemeClr val="tx1"/>
                </a:solidFill>
                <a:effectLst/>
                <a:latin typeface="Calibri" panose="020F0502020204030204" pitchFamily="34" charset="0"/>
                <a:cs typeface="Calibri" panose="020F0502020204030204" pitchFamily="34" charset="0"/>
              </a:rPr>
              <a:t>In this classification </a:t>
            </a:r>
            <a:r>
              <a:rPr lang="en-US" sz="3200" b="1" dirty="0">
                <a:solidFill>
                  <a:srgbClr val="FFFF00"/>
                </a:solidFill>
                <a:effectLst/>
                <a:latin typeface="Calibri" panose="020F0502020204030204" pitchFamily="34" charset="0"/>
                <a:cs typeface="Calibri" panose="020F0502020204030204" pitchFamily="34" charset="0"/>
              </a:rPr>
              <a:t>(number of Nucleoli in PNs)</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1: zygotes with big difference (&gt;3) in the number of NPBs in both PN (A)</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2: zygotes showing a small number (&lt;7) of NPBs without polarization in at least one PN (B)</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3: zygotes with a large number (&gt;7) of NPBs with polarization in at least one PN (C)</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4: zygotes characterized by a very small number (&lt;3) of NPBs in at least one PN (D)</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5: zygotes showing polarized distribution of NPBs in one PN and non-polarized in the other(E)</a:t>
            </a:r>
          </a:p>
          <a:p>
            <a:pPr marL="36900" indent="0">
              <a:buNone/>
            </a:pPr>
            <a:r>
              <a:rPr lang="en-US" sz="3200" b="0" i="0" dirty="0">
                <a:solidFill>
                  <a:schemeClr val="tx1"/>
                </a:solidFill>
                <a:effectLst/>
                <a:latin typeface="Calibri" panose="020F0502020204030204" pitchFamily="34" charset="0"/>
                <a:cs typeface="Calibri" panose="020F0502020204030204" pitchFamily="34" charset="0"/>
              </a:rPr>
              <a:t> These 5 patterns are considered as “abnormal”</a:t>
            </a:r>
          </a:p>
          <a:p>
            <a:pPr marL="36900" indent="0">
              <a:buNone/>
            </a:pPr>
            <a:endParaRPr lang="en-US" sz="3200" b="0" i="0" dirty="0">
              <a:solidFill>
                <a:schemeClr val="tx1"/>
              </a:solidFill>
              <a:effectLst/>
              <a:latin typeface="Calibri" panose="020F0502020204030204" pitchFamily="34" charset="0"/>
              <a:cs typeface="Calibri" panose="020F0502020204030204" pitchFamily="34" charset="0"/>
            </a:endParaRPr>
          </a:p>
          <a:p>
            <a:pPr marL="36900" indent="0">
              <a:buNone/>
            </a:pPr>
            <a:r>
              <a:rPr lang="en-US" sz="3200" b="0" i="0" dirty="0">
                <a:solidFill>
                  <a:schemeClr val="tx1"/>
                </a:solidFill>
                <a:effectLst/>
                <a:latin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cs typeface="Calibri" panose="020F0502020204030204" pitchFamily="34" charset="0"/>
              </a:rPr>
              <a:t>Z</a:t>
            </a:r>
            <a:r>
              <a:rPr lang="en-US" sz="3200" b="1" i="0" dirty="0">
                <a:solidFill>
                  <a:srgbClr val="00B050"/>
                </a:solidFill>
                <a:effectLst/>
                <a:latin typeface="Calibri" panose="020F0502020204030204" pitchFamily="34" charset="0"/>
                <a:cs typeface="Calibri" panose="020F0502020204030204" pitchFamily="34" charset="0"/>
              </a:rPr>
              <a:t>ygotes not included in pattern 1–5 are classified as</a:t>
            </a:r>
          </a:p>
          <a:p>
            <a:pPr marL="36900" indent="0">
              <a:buNone/>
            </a:pPr>
            <a:r>
              <a:rPr lang="en-US" sz="3200" b="1" i="0" dirty="0">
                <a:solidFill>
                  <a:srgbClr val="00B050"/>
                </a:solidFill>
                <a:effectLst/>
                <a:latin typeface="Calibri" panose="020F0502020204030204" pitchFamily="34" charset="0"/>
                <a:cs typeface="Calibri" panose="020F0502020204030204" pitchFamily="34" charset="0"/>
              </a:rPr>
              <a:t> pattern 0 and are considered “normal” (F and G).</a:t>
            </a:r>
          </a:p>
          <a:p>
            <a:endParaRPr lang="el-GR" dirty="0"/>
          </a:p>
        </p:txBody>
      </p:sp>
      <p:pic>
        <p:nvPicPr>
          <p:cNvPr id="3074" name="Picture 2" descr="Zygote scoring system of Tesarik and Greco [51]. pattern 1 includes... |  Download Scientific Diagram">
            <a:extLst>
              <a:ext uri="{FF2B5EF4-FFF2-40B4-BE49-F238E27FC236}">
                <a16:creationId xmlns:a16="http://schemas.microsoft.com/office/drawing/2014/main" id="{EADC8435-9D46-4C89-94A2-4AA5368B183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828182" y="1835448"/>
            <a:ext cx="4959626" cy="445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14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D280D0-D279-4DBB-83AB-56DBF4FE1B98}"/>
              </a:ext>
            </a:extLst>
          </p:cNvPr>
          <p:cNvSpPr>
            <a:spLocks noGrp="1"/>
          </p:cNvSpPr>
          <p:nvPr>
            <p:ph type="title"/>
          </p:nvPr>
        </p:nvSpPr>
        <p:spPr>
          <a:xfrm>
            <a:off x="919119" y="0"/>
            <a:ext cx="10353762" cy="658367"/>
          </a:xfrm>
        </p:spPr>
        <p:txBody>
          <a:bodyPr>
            <a:normAutofit/>
          </a:bodyPr>
          <a:lstStyle/>
          <a:p>
            <a:pPr algn="ctr"/>
            <a:r>
              <a:rPr lang="en-US" sz="36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ZYGOTE SCORING SYSTEM (</a:t>
            </a:r>
            <a:r>
              <a:rPr lang="en-US" sz="36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Gianaroli</a:t>
            </a:r>
            <a:r>
              <a:rPr lang="en-US" sz="36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et al)</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5BC9FCD5-C473-4022-AA6B-8C9F257DBE07}"/>
              </a:ext>
            </a:extLst>
          </p:cNvPr>
          <p:cNvSpPr>
            <a:spLocks noGrp="1"/>
          </p:cNvSpPr>
          <p:nvPr>
            <p:ph sz="half" idx="1"/>
          </p:nvPr>
        </p:nvSpPr>
        <p:spPr>
          <a:xfrm>
            <a:off x="357808" y="658368"/>
            <a:ext cx="5883965" cy="6199632"/>
          </a:xfrm>
        </p:spPr>
        <p:txBody>
          <a:bodyPr>
            <a:normAutofit fontScale="85000" lnSpcReduction="10000"/>
          </a:bodyPr>
          <a:lstStyle/>
          <a:p>
            <a:pPr marL="36900" indent="0">
              <a:buNone/>
            </a:pPr>
            <a:r>
              <a:rPr lang="en-US"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Evaluation of PNs, Nucleoli and the orientation of PBs</a:t>
            </a:r>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5 different patterns according to PNs morphology</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3690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juxtaposed and centralized (A),</a:t>
            </a:r>
          </a:p>
          <a:p>
            <a:pPr marL="0" indent="0">
              <a:buNone/>
            </a:pP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 juxtaposed and peripheral (B), </a:t>
            </a:r>
          </a:p>
          <a:p>
            <a:pPr marL="0" indent="0">
              <a:buNone/>
            </a:pP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 centralized and separated (C),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 unequal size (D),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5. fragmented (E). </a:t>
            </a:r>
          </a:p>
          <a:p>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4 different patterns according to Nucleoli morphology</a:t>
            </a:r>
          </a:p>
          <a:p>
            <a:pPr marL="3690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large size, aligned (F), </a:t>
            </a:r>
          </a:p>
          <a:p>
            <a:pPr marL="3690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 large sized scattered in both PN (G),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3. large size, aligned in one PN and scattered in the other (H),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 small size in at least one PN, scattered (I). </a:t>
            </a:r>
          </a:p>
          <a:p>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the orientation of PBs was described in relation to the longitudinal axis of PN: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the longitudinal axis (L), </a:t>
            </a:r>
          </a:p>
          <a:p>
            <a:pPr marL="0" indent="0">
              <a:buNone/>
            </a:pP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2. perpendicular to the longitudinal axis (M),</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3. in different position (N).</a:t>
            </a:r>
            <a:endParaRPr lang="el-GR"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l-GR" dirty="0"/>
          </a:p>
        </p:txBody>
      </p:sp>
      <p:pic>
        <p:nvPicPr>
          <p:cNvPr id="4098" name="Picture 2" descr="Zygote scoring system of Gianaroli et al. [19]. They identified 5 different patterns according to PN morphology: (i) juxtaposed and centralized (A), (ii) juxtaposed and peripheral (B), (iii) centralized and separated (C), (iv) unequal size (D), and (v) fragmented (E). At regard to nucleolar morphology, 4 different patterns were proposed: (i) large size, aligned (F), (ii) large sized scattered in both PN (G), (iii) large size, aligned in one PN and scattered in the other (H), (iv) small size in at least one PN, scattered (I). Finally, the orientation of polar bodies was described in relation to the longitudinal axis of PN: (i) the longitudinal axis (L); (ii) perpendicular to the longitudinal axis (M); (iii) in different position (N).">
            <a:extLst>
              <a:ext uri="{FF2B5EF4-FFF2-40B4-BE49-F238E27FC236}">
                <a16:creationId xmlns:a16="http://schemas.microsoft.com/office/drawing/2014/main" id="{0506979E-3ADF-4E3C-9180-931F97840E1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39475" y="1871878"/>
            <a:ext cx="5406886" cy="383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1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8E1783EC-321A-4F7A-A5F5-CA85BEA2F337}"/>
              </a:ext>
            </a:extLst>
          </p:cNvPr>
          <p:cNvSpPr txBox="1">
            <a:spLocks noChangeArrowheads="1"/>
          </p:cNvSpPr>
          <p:nvPr/>
        </p:nvSpPr>
        <p:spPr bwMode="auto">
          <a:xfrm>
            <a:off x="259702" y="0"/>
            <a:ext cx="116725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3200" b="1" dirty="0">
                <a:solidFill>
                  <a:srgbClr val="FFFF00"/>
                </a:solidFill>
                <a:latin typeface="Calibri" panose="020F0502020204030204" pitchFamily="34" charset="0"/>
                <a:cs typeface="Calibri" panose="020F0502020204030204" pitchFamily="34" charset="0"/>
              </a:rPr>
              <a:t>ΣΧΗΜΑΤΙΣΜΟΣ ΒΛΑΣΤΟΚΥΣΤΗΣ </a:t>
            </a:r>
          </a:p>
          <a:p>
            <a:pPr algn="ctr" eaLnBrk="1" hangingPunct="1">
              <a:spcBef>
                <a:spcPct val="50000"/>
              </a:spcBef>
              <a:buClrTx/>
              <a:buSzTx/>
              <a:buFontTx/>
              <a:buNone/>
            </a:pPr>
            <a:r>
              <a:rPr lang="el-GR" altLang="el-GR" sz="3200" b="1" dirty="0">
                <a:solidFill>
                  <a:srgbClr val="FFFF00"/>
                </a:solidFill>
                <a:latin typeface="Calibri" panose="020F0502020204030204" pitchFamily="34" charset="0"/>
                <a:cs typeface="Calibri" panose="020F0502020204030204" pitchFamily="34" charset="0"/>
              </a:rPr>
              <a:t>ΑΝΑΛΟΓΑ ΜΕ ΤΗΝ ΤΑΞΙΝΟΜΗΣΗ ΤΟΥ ΖΥΓΩΤΟΥ ΚΥΤΤΑΡΟ</a:t>
            </a:r>
            <a:r>
              <a:rPr lang="el-GR" altLang="el-GR" b="1" dirty="0">
                <a:solidFill>
                  <a:srgbClr val="FFFF00"/>
                </a:solidFill>
                <a:latin typeface="Calibri" panose="020F0502020204030204" pitchFamily="34" charset="0"/>
                <a:cs typeface="Calibri" panose="020F0502020204030204" pitchFamily="34" charset="0"/>
              </a:rPr>
              <a:t>Υ</a:t>
            </a:r>
          </a:p>
        </p:txBody>
      </p:sp>
      <p:sp>
        <p:nvSpPr>
          <p:cNvPr id="734215" name="Rectangle 7">
            <a:extLst>
              <a:ext uri="{FF2B5EF4-FFF2-40B4-BE49-F238E27FC236}">
                <a16:creationId xmlns:a16="http://schemas.microsoft.com/office/drawing/2014/main" id="{0D534790-4E2B-4100-9A38-4295FF9F7CCC}"/>
              </a:ext>
            </a:extLst>
          </p:cNvPr>
          <p:cNvSpPr>
            <a:spLocks noGrp="1" noChangeArrowheads="1"/>
          </p:cNvSpPr>
          <p:nvPr>
            <p:ph type="subTitle" idx="1"/>
          </p:nvPr>
        </p:nvSpPr>
        <p:spPr>
          <a:xfrm>
            <a:off x="167952" y="3282819"/>
            <a:ext cx="5374432" cy="1496007"/>
          </a:xfrm>
        </p:spPr>
        <p:txBody>
          <a:bodyPr>
            <a:normAutofit fontScale="92500"/>
          </a:bodyPr>
          <a:lstStyle/>
          <a:p>
            <a:pPr eaLnBrk="1" hangingPunct="1">
              <a:spcBef>
                <a:spcPct val="50000"/>
              </a:spcBef>
              <a:buClrTx/>
              <a:buSzTx/>
              <a:buFontTx/>
              <a:buNone/>
              <a:defRPr/>
            </a:pPr>
            <a:r>
              <a:rPr lang="el-GR" sz="2600" dirty="0">
                <a:effectLst/>
                <a:latin typeface="Calibri" panose="020F0502020204030204" pitchFamily="34" charset="0"/>
                <a:cs typeface="Calibri" panose="020F0502020204030204" pitchFamily="34" charset="0"/>
              </a:rPr>
              <a:t>Ευθεία συσχέτιση ταξινόμησης του </a:t>
            </a:r>
            <a:r>
              <a:rPr lang="el-GR" sz="2600" dirty="0" err="1">
                <a:effectLst/>
                <a:latin typeface="Calibri" panose="020F0502020204030204" pitchFamily="34" charset="0"/>
                <a:cs typeface="Calibri" panose="020F0502020204030204" pitchFamily="34" charset="0"/>
              </a:rPr>
              <a:t>ζυγωτού</a:t>
            </a:r>
            <a:r>
              <a:rPr lang="el-GR" sz="2600" dirty="0">
                <a:effectLst/>
                <a:latin typeface="Calibri" panose="020F0502020204030204" pitchFamily="34" charset="0"/>
                <a:cs typeface="Calibri" panose="020F0502020204030204" pitchFamily="34" charset="0"/>
              </a:rPr>
              <a:t> κυττάρου και της </a:t>
            </a:r>
            <a:r>
              <a:rPr lang="en-US" sz="2600" dirty="0">
                <a:effectLst/>
                <a:latin typeface="Calibri" panose="020F0502020204030204" pitchFamily="34" charset="0"/>
                <a:cs typeface="Calibri" panose="020F0502020204030204" pitchFamily="34" charset="0"/>
              </a:rPr>
              <a:t>in vitro </a:t>
            </a:r>
            <a:r>
              <a:rPr lang="el-GR" sz="2600" dirty="0">
                <a:effectLst/>
                <a:latin typeface="Calibri" panose="020F0502020204030204" pitchFamily="34" charset="0"/>
                <a:cs typeface="Calibri" panose="020F0502020204030204" pitchFamily="34" charset="0"/>
              </a:rPr>
              <a:t>ανάπτυξης του εμβρύου σε </a:t>
            </a:r>
            <a:r>
              <a:rPr lang="el-GR" sz="2600" dirty="0" err="1">
                <a:effectLst/>
                <a:latin typeface="Calibri" panose="020F0502020204030204" pitchFamily="34" charset="0"/>
                <a:cs typeface="Calibri" panose="020F0502020204030204" pitchFamily="34" charset="0"/>
              </a:rPr>
              <a:t>βλαστοκύστη</a:t>
            </a:r>
            <a:endParaRPr lang="el-GR" sz="2600" dirty="0">
              <a:effectLst/>
              <a:latin typeface="Calibri" panose="020F0502020204030204" pitchFamily="34" charset="0"/>
              <a:cs typeface="Calibri" panose="020F0502020204030204" pitchFamily="34" charset="0"/>
            </a:endParaRPr>
          </a:p>
          <a:p>
            <a:pPr eaLnBrk="1" hangingPunct="1">
              <a:defRPr/>
            </a:pPr>
            <a:endParaRPr lang="el-GR" dirty="0"/>
          </a:p>
        </p:txBody>
      </p:sp>
      <p:graphicFrame>
        <p:nvGraphicFramePr>
          <p:cNvPr id="28676" name="Object 8">
            <a:extLst>
              <a:ext uri="{FF2B5EF4-FFF2-40B4-BE49-F238E27FC236}">
                <a16:creationId xmlns:a16="http://schemas.microsoft.com/office/drawing/2014/main" id="{BB02D0DD-C096-4061-93AB-0D310138F419}"/>
              </a:ext>
            </a:extLst>
          </p:cNvPr>
          <p:cNvGraphicFramePr>
            <a:graphicFrameLocks noChangeAspect="1"/>
          </p:cNvGraphicFramePr>
          <p:nvPr>
            <p:extLst>
              <p:ext uri="{D42A27DB-BD31-4B8C-83A1-F6EECF244321}">
                <p14:modId xmlns:p14="http://schemas.microsoft.com/office/powerpoint/2010/main" val="395135984"/>
              </p:ext>
            </p:extLst>
          </p:nvPr>
        </p:nvGraphicFramePr>
        <p:xfrm>
          <a:off x="5751580" y="1558210"/>
          <a:ext cx="5672137" cy="4945224"/>
        </p:xfrm>
        <a:graphic>
          <a:graphicData uri="http://schemas.openxmlformats.org/presentationml/2006/ole">
            <mc:AlternateContent xmlns:mc="http://schemas.openxmlformats.org/markup-compatibility/2006">
              <mc:Choice xmlns:v="urn:schemas-microsoft-com:vml" Requires="v">
                <p:oleObj spid="_x0000_s3074" name="Φωτογραφία του Photo Editor" r:id="rId3" imgW="5838095" imgH="6125430" progId="MSPhotoEd.3">
                  <p:embed/>
                </p:oleObj>
              </mc:Choice>
              <mc:Fallback>
                <p:oleObj name="Φωτογραφία του Photo Editor" r:id="rId3" imgW="5838095" imgH="6125430" progId="MSPhotoEd.3">
                  <p:embed/>
                  <p:pic>
                    <p:nvPicPr>
                      <p:cNvPr id="28676" name="Object 8">
                        <a:extLst>
                          <a:ext uri="{FF2B5EF4-FFF2-40B4-BE49-F238E27FC236}">
                            <a16:creationId xmlns:a16="http://schemas.microsoft.com/office/drawing/2014/main" id="{BB02D0DD-C096-4061-93AB-0D310138F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580" y="1558210"/>
                        <a:ext cx="5672137" cy="4945224"/>
                      </a:xfrm>
                      <a:prstGeom prst="rect">
                        <a:avLst/>
                      </a:prstGeom>
                      <a:noFill/>
                      <a:ln>
                        <a:noFill/>
                      </a:ln>
                      <a:effec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64" name="Rectangle 8">
            <a:extLst>
              <a:ext uri="{FF2B5EF4-FFF2-40B4-BE49-F238E27FC236}">
                <a16:creationId xmlns:a16="http://schemas.microsoft.com/office/drawing/2014/main" id="{2D78CD23-DB44-4355-B3B6-318C3B1B6093}"/>
              </a:ext>
            </a:extLst>
          </p:cNvPr>
          <p:cNvSpPr>
            <a:spLocks noGrp="1" noChangeArrowheads="1"/>
          </p:cNvSpPr>
          <p:nvPr>
            <p:ph type="body" sz="half" idx="1"/>
          </p:nvPr>
        </p:nvSpPr>
        <p:spPr>
          <a:xfrm>
            <a:off x="149290" y="2582911"/>
            <a:ext cx="6279502" cy="1692178"/>
          </a:xfrm>
        </p:spPr>
        <p:txBody>
          <a:bodyPr>
            <a:normAutofit fontScale="85000" lnSpcReduction="20000"/>
          </a:bodyPr>
          <a:lstStyle/>
          <a:p>
            <a:pPr algn="ctr" eaLnBrk="1" hangingPunct="1">
              <a:buFont typeface="Wingdings" panose="05000000000000000000" pitchFamily="2" charset="2"/>
              <a:buNone/>
              <a:defRPr/>
            </a:pPr>
            <a:r>
              <a:rPr lang="el-GR" sz="2400" dirty="0">
                <a:latin typeface="Calibri" panose="020F0502020204030204" pitchFamily="34" charset="0"/>
                <a:cs typeface="Calibri" panose="020F0502020204030204" pitchFamily="34" charset="0"/>
              </a:rPr>
              <a:t> </a:t>
            </a:r>
            <a:r>
              <a:rPr lang="el-GR" sz="2600" dirty="0">
                <a:solidFill>
                  <a:schemeClr val="tx1"/>
                </a:solidFill>
                <a:latin typeface="Calibri" panose="020F0502020204030204" pitchFamily="34" charset="0"/>
                <a:cs typeface="Calibri" panose="020F0502020204030204" pitchFamily="34" charset="0"/>
              </a:rPr>
              <a:t>Ποσοστά εμφύτευσης</a:t>
            </a:r>
            <a:r>
              <a:rPr lang="en-US" sz="2600" dirty="0">
                <a:solidFill>
                  <a:schemeClr val="tx1"/>
                </a:solidFill>
                <a:latin typeface="Calibri" panose="020F0502020204030204" pitchFamily="34" charset="0"/>
                <a:cs typeface="Calibri" panose="020F0502020204030204" pitchFamily="34" charset="0"/>
              </a:rPr>
              <a:t> </a:t>
            </a:r>
            <a:r>
              <a:rPr lang="el-GR" sz="2600" dirty="0">
                <a:solidFill>
                  <a:schemeClr val="tx1"/>
                </a:solidFill>
                <a:latin typeface="Calibri" panose="020F0502020204030204" pitchFamily="34" charset="0"/>
                <a:cs typeface="Calibri" panose="020F0502020204030204" pitchFamily="34" charset="0"/>
              </a:rPr>
              <a:t>(μαύρη στήλη) και</a:t>
            </a:r>
          </a:p>
          <a:p>
            <a:pPr algn="ctr" eaLnBrk="1" hangingPunct="1">
              <a:buFont typeface="Wingdings" panose="05000000000000000000" pitchFamily="2" charset="2"/>
              <a:buNone/>
              <a:defRPr/>
            </a:pPr>
            <a:r>
              <a:rPr lang="el-GR" sz="2600" dirty="0">
                <a:solidFill>
                  <a:schemeClr val="tx1"/>
                </a:solidFill>
                <a:latin typeface="Calibri" panose="020F0502020204030204" pitchFamily="34" charset="0"/>
                <a:cs typeface="Calibri" panose="020F0502020204030204" pitchFamily="34" charset="0"/>
              </a:rPr>
              <a:t> εγκυμοσύνης (γκρι στήλη)</a:t>
            </a:r>
            <a:endParaRPr lang="en-US" sz="2600" dirty="0">
              <a:solidFill>
                <a:schemeClr val="tx1"/>
              </a:solidFill>
              <a:latin typeface="Calibri" panose="020F0502020204030204" pitchFamily="34" charset="0"/>
              <a:cs typeface="Calibri" panose="020F0502020204030204" pitchFamily="34" charset="0"/>
            </a:endParaRPr>
          </a:p>
          <a:p>
            <a:pPr algn="ctr" eaLnBrk="1" hangingPunct="1">
              <a:buFont typeface="Wingdings" panose="05000000000000000000" pitchFamily="2" charset="2"/>
              <a:buNone/>
              <a:defRPr/>
            </a:pPr>
            <a:r>
              <a:rPr lang="en-US" sz="2600" dirty="0">
                <a:solidFill>
                  <a:schemeClr val="tx1"/>
                </a:solidFill>
                <a:latin typeface="Calibri" panose="020F0502020204030204" pitchFamily="34" charset="0"/>
                <a:cs typeface="Calibri" panose="020F0502020204030204" pitchFamily="34" charset="0"/>
              </a:rPr>
              <a:t>  </a:t>
            </a:r>
            <a:r>
              <a:rPr lang="el-GR" sz="2600" dirty="0">
                <a:solidFill>
                  <a:schemeClr val="tx1"/>
                </a:solidFill>
                <a:latin typeface="Calibri" panose="020F0502020204030204" pitchFamily="34" charset="0"/>
                <a:cs typeface="Calibri" panose="020F0502020204030204" pitchFamily="34" charset="0"/>
              </a:rPr>
              <a:t>μετά από </a:t>
            </a:r>
            <a:r>
              <a:rPr lang="el-GR" sz="2600" dirty="0" err="1">
                <a:solidFill>
                  <a:schemeClr val="tx1"/>
                </a:solidFill>
                <a:latin typeface="Calibri" panose="020F0502020204030204" pitchFamily="34" charset="0"/>
                <a:cs typeface="Calibri" panose="020F0502020204030204" pitchFamily="34" charset="0"/>
              </a:rPr>
              <a:t>εμβρυομεταφορά</a:t>
            </a:r>
            <a:r>
              <a:rPr lang="el-GR" sz="2600" dirty="0">
                <a:solidFill>
                  <a:schemeClr val="tx1"/>
                </a:solidFill>
                <a:latin typeface="Calibri" panose="020F0502020204030204" pitchFamily="34" charset="0"/>
                <a:cs typeface="Calibri" panose="020F0502020204030204" pitchFamily="34" charset="0"/>
              </a:rPr>
              <a:t> </a:t>
            </a:r>
            <a:endParaRPr lang="en-US" sz="2600" dirty="0">
              <a:solidFill>
                <a:schemeClr val="tx1"/>
              </a:solidFill>
              <a:latin typeface="Calibri" panose="020F0502020204030204" pitchFamily="34" charset="0"/>
              <a:cs typeface="Calibri" panose="020F0502020204030204" pitchFamily="34" charset="0"/>
            </a:endParaRPr>
          </a:p>
          <a:p>
            <a:pPr algn="ctr" eaLnBrk="1" hangingPunct="1">
              <a:buFont typeface="Wingdings" panose="05000000000000000000" pitchFamily="2" charset="2"/>
              <a:buNone/>
              <a:defRPr/>
            </a:pPr>
            <a:r>
              <a:rPr lang="en-US" sz="2600" b="1" dirty="0">
                <a:solidFill>
                  <a:srgbClr val="FFFF00"/>
                </a:solidFill>
                <a:latin typeface="Calibri" panose="020F0502020204030204" pitchFamily="34" charset="0"/>
                <a:cs typeface="Calibri" panose="020F0502020204030204" pitchFamily="34" charset="0"/>
              </a:rPr>
              <a:t>  </a:t>
            </a:r>
            <a:r>
              <a:rPr lang="el-GR" sz="2600" b="1" dirty="0">
                <a:solidFill>
                  <a:srgbClr val="FFFF00"/>
                </a:solidFill>
                <a:latin typeface="Calibri" panose="020F0502020204030204" pitchFamily="34" charset="0"/>
                <a:cs typeface="Calibri" panose="020F0502020204030204" pitchFamily="34" charset="0"/>
              </a:rPr>
              <a:t>με ή χωρίς ταξινόμηση των </a:t>
            </a:r>
            <a:r>
              <a:rPr lang="el-GR" sz="2600" b="1" dirty="0" err="1">
                <a:solidFill>
                  <a:srgbClr val="FFFF00"/>
                </a:solidFill>
                <a:latin typeface="Calibri" panose="020F0502020204030204" pitchFamily="34" charset="0"/>
                <a:cs typeface="Calibri" panose="020F0502020204030204" pitchFamily="34" charset="0"/>
              </a:rPr>
              <a:t>ζυγωτών</a:t>
            </a:r>
            <a:r>
              <a:rPr lang="el-GR" sz="2600" b="1" dirty="0">
                <a:solidFill>
                  <a:srgbClr val="FFFF00"/>
                </a:solidFill>
                <a:latin typeface="Calibri" panose="020F0502020204030204" pitchFamily="34" charset="0"/>
                <a:cs typeface="Calibri" panose="020F0502020204030204" pitchFamily="34" charset="0"/>
              </a:rPr>
              <a:t> κυττάρων</a:t>
            </a:r>
          </a:p>
          <a:p>
            <a:pPr eaLnBrk="1" hangingPunct="1">
              <a:defRPr/>
            </a:pPr>
            <a:endParaRPr lang="el-GR" sz="2400" dirty="0"/>
          </a:p>
        </p:txBody>
      </p:sp>
      <p:graphicFrame>
        <p:nvGraphicFramePr>
          <p:cNvPr id="29698" name="Object 6">
            <a:extLst>
              <a:ext uri="{FF2B5EF4-FFF2-40B4-BE49-F238E27FC236}">
                <a16:creationId xmlns:a16="http://schemas.microsoft.com/office/drawing/2014/main" id="{652732B9-C7E8-4142-9546-4203A064B370}"/>
              </a:ext>
            </a:extLst>
          </p:cNvPr>
          <p:cNvGraphicFramePr>
            <a:graphicFrameLocks noGrp="1" noChangeAspect="1"/>
          </p:cNvGraphicFramePr>
          <p:nvPr>
            <p:ph sz="half" idx="2"/>
            <p:extLst>
              <p:ext uri="{D42A27DB-BD31-4B8C-83A1-F6EECF244321}">
                <p14:modId xmlns:p14="http://schemas.microsoft.com/office/powerpoint/2010/main" val="720634954"/>
              </p:ext>
            </p:extLst>
          </p:nvPr>
        </p:nvGraphicFramePr>
        <p:xfrm>
          <a:off x="6634064" y="1166327"/>
          <a:ext cx="5253395" cy="4730620"/>
        </p:xfrm>
        <a:graphic>
          <a:graphicData uri="http://schemas.openxmlformats.org/presentationml/2006/ole">
            <mc:AlternateContent xmlns:mc="http://schemas.openxmlformats.org/markup-compatibility/2006">
              <mc:Choice xmlns:v="urn:schemas-microsoft-com:vml" Requires="v">
                <p:oleObj spid="_x0000_s4098" name="Φωτογραφία του Photo Editor" r:id="rId3" imgW="5649114" imgH="5990476" progId="MSPhotoEd.3">
                  <p:embed/>
                </p:oleObj>
              </mc:Choice>
              <mc:Fallback>
                <p:oleObj name="Φωτογραφία του Photo Editor" r:id="rId3" imgW="5649114" imgH="5990476" progId="MSPhotoEd.3">
                  <p:embed/>
                  <p:pic>
                    <p:nvPicPr>
                      <p:cNvPr id="29698" name="Object 6">
                        <a:extLst>
                          <a:ext uri="{FF2B5EF4-FFF2-40B4-BE49-F238E27FC236}">
                            <a16:creationId xmlns:a16="http://schemas.microsoft.com/office/drawing/2014/main" id="{652732B9-C7E8-4142-9546-4203A064B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4064" y="1166327"/>
                        <a:ext cx="5253395" cy="4730620"/>
                      </a:xfrm>
                      <a:prstGeom prst="rect">
                        <a:avLst/>
                      </a:prstGeom>
                      <a:noFill/>
                      <a:ln>
                        <a:noFill/>
                      </a:ln>
                      <a:effectLst/>
                    </p:spPr>
                  </p:pic>
                </p:oleObj>
              </mc:Fallback>
            </mc:AlternateContent>
          </a:graphicData>
        </a:graphic>
      </p:graphicFrame>
    </p:spTree>
  </p:cSld>
  <p:clrMapOvr>
    <a:masterClrMapping/>
  </p:clrMapOvr>
  <p:transition spd="med">
    <p:pull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3A2DA9-F612-40D3-91DA-F84F7C9EDF1E}"/>
              </a:ext>
            </a:extLst>
          </p:cNvPr>
          <p:cNvSpPr>
            <a:spLocks noGrp="1"/>
          </p:cNvSpPr>
          <p:nvPr>
            <p:ph type="title"/>
          </p:nvPr>
        </p:nvSpPr>
        <p:spPr>
          <a:xfrm>
            <a:off x="508728" y="99391"/>
            <a:ext cx="11174541" cy="970450"/>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ΕΠΙΛΟΓΗ ΤΟΥ ΠΛΕΟΝ «ΑΝΤΑΓΩΝΙΣΤΙΚΟΥ» ΕΜΒΡΥΟΥ ΠΡΟΣ ΕΜΒΡΥΟΜΕΤΑΦΟΡΑ</a:t>
            </a:r>
          </a:p>
        </p:txBody>
      </p:sp>
      <p:sp>
        <p:nvSpPr>
          <p:cNvPr id="3" name="Θέση περιεχομένου 2">
            <a:extLst>
              <a:ext uri="{FF2B5EF4-FFF2-40B4-BE49-F238E27FC236}">
                <a16:creationId xmlns:a16="http://schemas.microsoft.com/office/drawing/2014/main" id="{1BDA8D05-E65E-4805-B657-9583256EC767}"/>
              </a:ext>
            </a:extLst>
          </p:cNvPr>
          <p:cNvSpPr>
            <a:spLocks noGrp="1"/>
          </p:cNvSpPr>
          <p:nvPr>
            <p:ph idx="1"/>
          </p:nvPr>
        </p:nvSpPr>
        <p:spPr>
          <a:xfrm>
            <a:off x="594691" y="1232453"/>
            <a:ext cx="11002617" cy="5327374"/>
          </a:xfrm>
        </p:spPr>
        <p:txBody>
          <a:bodyPr/>
          <a:lstStyle/>
          <a:p>
            <a:r>
              <a:rPr lang="el-GR" sz="2200" dirty="0">
                <a:solidFill>
                  <a:srgbClr val="FFFF00"/>
                </a:solidFill>
                <a:latin typeface="Calibri" panose="020F0502020204030204" pitchFamily="34" charset="0"/>
                <a:cs typeface="Calibri" panose="020F0502020204030204" pitchFamily="34" charset="0"/>
              </a:rPr>
              <a:t>Σημαντικό βήμα σε κύκλους </a:t>
            </a:r>
            <a:r>
              <a:rPr lang="en-US" sz="2200" dirty="0">
                <a:solidFill>
                  <a:srgbClr val="FFFF00"/>
                </a:solidFill>
                <a:latin typeface="Calibri" panose="020F0502020204030204" pitchFamily="34" charset="0"/>
                <a:cs typeface="Calibri" panose="020F0502020204030204" pitchFamily="34" charset="0"/>
              </a:rPr>
              <a:t>IVF/ICSI</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για ιδιαίτερα αυξημένα % εγκυμοσύνης</a:t>
            </a:r>
          </a:p>
          <a:p>
            <a:pPr marL="36900" indent="0">
              <a:buNone/>
            </a:pPr>
            <a:endParaRPr lang="el-GR" sz="2200" dirty="0">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Μορφολογικά κριτήρια + νέες τεχνολογίες</a:t>
            </a:r>
            <a:r>
              <a:rPr lang="el-GR" sz="2200" dirty="0">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επίτευξη στόχου</a:t>
            </a:r>
          </a:p>
          <a:p>
            <a:pPr marL="36900" indent="0">
              <a:buNone/>
            </a:pPr>
            <a:r>
              <a:rPr lang="el-GR" sz="2200" dirty="0">
                <a:solidFill>
                  <a:schemeClr val="tx1"/>
                </a:solidFill>
                <a:latin typeface="Calibri" panose="020F0502020204030204" pitchFamily="34" charset="0"/>
                <a:cs typeface="Calibri" panose="020F0502020204030204" pitchFamily="34" charset="0"/>
              </a:rPr>
              <a:t>    - αριθμός </a:t>
            </a:r>
            <a:r>
              <a:rPr lang="el-GR" sz="2200" dirty="0" err="1">
                <a:solidFill>
                  <a:schemeClr val="tx1"/>
                </a:solidFill>
                <a:latin typeface="Calibri" panose="020F0502020204030204" pitchFamily="34" charset="0"/>
                <a:cs typeface="Calibri" panose="020F0502020204030204" pitchFamily="34" charset="0"/>
              </a:rPr>
              <a:t>βλαστομεριδίων</a:t>
            </a:r>
            <a:r>
              <a:rPr lang="el-GR" sz="2200" dirty="0">
                <a:solidFill>
                  <a:schemeClr val="tx1"/>
                </a:solidFill>
                <a:latin typeface="Calibri" panose="020F0502020204030204" pitchFamily="34" charset="0"/>
                <a:cs typeface="Calibri" panose="020F0502020204030204" pitchFamily="34" charset="0"/>
              </a:rPr>
              <a:t> στα κατάλληλα προκαθορισμένα χρονικά διαστήματα</a:t>
            </a:r>
          </a:p>
          <a:p>
            <a:pPr marL="36900" indent="0">
              <a:buNone/>
            </a:pPr>
            <a:r>
              <a:rPr lang="el-GR" sz="2200" dirty="0">
                <a:solidFill>
                  <a:schemeClr val="tx1"/>
                </a:solidFill>
                <a:latin typeface="Calibri" panose="020F0502020204030204" pitchFamily="34" charset="0"/>
                <a:cs typeface="Calibri" panose="020F0502020204030204" pitchFamily="34" charset="0"/>
              </a:rPr>
              <a:t>    - βαθμός κυτταρικών θραυσμάτων: μικρός (&lt; 10%), μέτριος (10-25%), σοβαρός (&gt; 25%)</a:t>
            </a:r>
          </a:p>
          <a:p>
            <a:pPr marL="36900" indent="0">
              <a:buNone/>
            </a:pPr>
            <a:r>
              <a:rPr lang="el-GR" sz="2200" dirty="0">
                <a:solidFill>
                  <a:schemeClr val="tx1"/>
                </a:solidFill>
                <a:latin typeface="Calibri" panose="020F0502020204030204" pitchFamily="34" charset="0"/>
                <a:cs typeface="Calibri" panose="020F0502020204030204" pitchFamily="34" charset="0"/>
              </a:rPr>
              <a:t>    - </a:t>
            </a:r>
            <a:r>
              <a:rPr lang="el-GR" sz="2200" dirty="0" err="1">
                <a:solidFill>
                  <a:schemeClr val="tx1"/>
                </a:solidFill>
                <a:latin typeface="Calibri" panose="020F0502020204030204" pitchFamily="34" charset="0"/>
                <a:cs typeface="Calibri" panose="020F0502020204030204" pitchFamily="34" charset="0"/>
              </a:rPr>
              <a:t>κυτταροπλασματικές</a:t>
            </a:r>
            <a:r>
              <a:rPr lang="el-GR" sz="2200" dirty="0">
                <a:solidFill>
                  <a:schemeClr val="tx1"/>
                </a:solidFill>
                <a:latin typeface="Calibri" panose="020F0502020204030204" pitchFamily="34" charset="0"/>
                <a:cs typeface="Calibri" panose="020F0502020204030204" pitchFamily="34" charset="0"/>
              </a:rPr>
              <a:t> ανωμαλίες</a:t>
            </a:r>
          </a:p>
          <a:p>
            <a:pPr marL="36900" indent="0">
              <a:buNone/>
            </a:pPr>
            <a:r>
              <a:rPr lang="el-GR" sz="2200" dirty="0">
                <a:solidFill>
                  <a:schemeClr val="tx1"/>
                </a:solidFill>
                <a:latin typeface="Calibri" panose="020F0502020204030204" pitchFamily="34" charset="0"/>
                <a:cs typeface="Calibri" panose="020F0502020204030204" pitchFamily="34" charset="0"/>
              </a:rPr>
              <a:t>    - εκτίμηση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και </a:t>
            </a:r>
            <a:r>
              <a:rPr lang="el-GR" sz="2200" dirty="0" err="1">
                <a:solidFill>
                  <a:schemeClr val="tx1"/>
                </a:solidFill>
                <a:latin typeface="Calibri" panose="020F0502020204030204" pitchFamily="34" charset="0"/>
                <a:cs typeface="Calibri" panose="020F0502020204030204" pitchFamily="34" charset="0"/>
              </a:rPr>
              <a:t>πυρηνίσκων</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εκτίμηση πρόδρομων χαρακτηριστικών πολικών σωματίων</a:t>
            </a:r>
          </a:p>
          <a:p>
            <a:pPr marL="36900" indent="0">
              <a:buNone/>
            </a:pPr>
            <a:r>
              <a:rPr lang="el-GR" sz="2200" dirty="0">
                <a:solidFill>
                  <a:schemeClr val="tx1"/>
                </a:solidFill>
                <a:latin typeface="Calibri" panose="020F0502020204030204" pitchFamily="34" charset="0"/>
                <a:cs typeface="Calibri" panose="020F0502020204030204" pitchFamily="34" charset="0"/>
              </a:rPr>
              <a:t>    - εκτίμηση ευθυγράμμισης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πυρηνίσκων</a:t>
            </a:r>
            <a:r>
              <a:rPr lang="el-GR" sz="2200" dirty="0">
                <a:solidFill>
                  <a:schemeClr val="tx1"/>
                </a:solidFill>
                <a:latin typeface="Calibri" panose="020F0502020204030204" pitchFamily="34" charset="0"/>
                <a:cs typeface="Calibri" panose="020F0502020204030204" pitchFamily="34" charset="0"/>
              </a:rPr>
              <a:t> και πολικών σωματίων</a:t>
            </a:r>
          </a:p>
          <a:p>
            <a:pPr marL="36900" indent="0">
              <a:buNone/>
            </a:pPr>
            <a:endParaRPr lang="el-GR" sz="2200" dirty="0">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Συσχέτιση με κλινικά αποτελέσματα (% εγκυμοσύνης)</a:t>
            </a:r>
            <a:r>
              <a:rPr lang="el-GR" sz="2200" dirty="0">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υπό συνεχή διερεύνηση</a:t>
            </a:r>
            <a:endParaRPr lang="el-GR" dirty="0">
              <a:solidFill>
                <a:schemeClr val="tx1"/>
              </a:solidFill>
            </a:endParaRPr>
          </a:p>
        </p:txBody>
      </p:sp>
    </p:spTree>
    <p:extLst>
      <p:ext uri="{BB962C8B-B14F-4D97-AF65-F5344CB8AC3E}">
        <p14:creationId xmlns:p14="http://schemas.microsoft.com/office/powerpoint/2010/main" val="1586517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a:extLst>
              <a:ext uri="{FF2B5EF4-FFF2-40B4-BE49-F238E27FC236}">
                <a16:creationId xmlns:a16="http://schemas.microsoft.com/office/drawing/2014/main" id="{820F939E-9E2B-4D98-8E32-A9F80EFB7F4E}"/>
              </a:ext>
            </a:extLst>
          </p:cNvPr>
          <p:cNvSpPr>
            <a:spLocks noGrp="1" noRot="1" noChangeArrowheads="1"/>
          </p:cNvSpPr>
          <p:nvPr>
            <p:ph type="title"/>
          </p:nvPr>
        </p:nvSpPr>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ΔΥΤΙΚΕΣ ΚΟΙΝΩΝΙΕΣ</a:t>
            </a:r>
            <a:r>
              <a:rPr lang="en-US" sz="3600" b="1" dirty="0">
                <a:solidFill>
                  <a:srgbClr val="FFFF00"/>
                </a:solidFill>
                <a:latin typeface="Calibri" panose="020F0502020204030204" pitchFamily="34" charset="0"/>
                <a:cs typeface="Calibri" panose="020F0502020204030204" pitchFamily="34" charset="0"/>
              </a:rPr>
              <a:t>: </a:t>
            </a:r>
            <a:r>
              <a:rPr lang="el-GR" sz="3600" b="1" dirty="0">
                <a:solidFill>
                  <a:srgbClr val="FFFF00"/>
                </a:solidFill>
                <a:latin typeface="Calibri" panose="020F0502020204030204" pitchFamily="34" charset="0"/>
                <a:cs typeface="Calibri" panose="020F0502020204030204" pitchFamily="34" charset="0"/>
              </a:rPr>
              <a:t>ΣΗΜΕΡΑ</a:t>
            </a:r>
          </a:p>
        </p:txBody>
      </p:sp>
      <p:sp>
        <p:nvSpPr>
          <p:cNvPr id="738307" name="Rectangle 3">
            <a:extLst>
              <a:ext uri="{FF2B5EF4-FFF2-40B4-BE49-F238E27FC236}">
                <a16:creationId xmlns:a16="http://schemas.microsoft.com/office/drawing/2014/main" id="{A47608C6-C79C-445D-83B6-45C454A2B7C0}"/>
              </a:ext>
            </a:extLst>
          </p:cNvPr>
          <p:cNvSpPr>
            <a:spLocks noGrp="1" noChangeArrowheads="1"/>
          </p:cNvSpPr>
          <p:nvPr>
            <p:ph idx="1"/>
          </p:nvPr>
        </p:nvSpPr>
        <p:spPr>
          <a:xfrm>
            <a:off x="1418254" y="2556589"/>
            <a:ext cx="9069354" cy="1306286"/>
          </a:xfrm>
        </p:spPr>
        <p:txBody>
          <a:bodyPr>
            <a:normAutofit/>
          </a:bodyPr>
          <a:lstStyle/>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 </a:t>
            </a:r>
            <a:r>
              <a:rPr lang="el-GR" sz="2400" b="1" dirty="0">
                <a:solidFill>
                  <a:srgbClr val="FFFF00"/>
                </a:solidFill>
                <a:latin typeface="Calibri" panose="020F0502020204030204" pitchFamily="34" charset="0"/>
                <a:cs typeface="Calibri" panose="020F0502020204030204" pitchFamily="34" charset="0"/>
              </a:rPr>
              <a:t>1 στα 50 βρέφη </a:t>
            </a:r>
            <a:endParaRPr lang="en-US" sz="2400" b="1" dirty="0">
              <a:solidFill>
                <a:srgbClr val="FFFF00"/>
              </a:solidFill>
              <a:latin typeface="Calibri" panose="020F0502020204030204" pitchFamily="34" charset="0"/>
              <a:cs typeface="Calibri" panose="020F0502020204030204" pitchFamily="34" charset="0"/>
            </a:endParaRPr>
          </a:p>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προέρχεται από θεραπεία εξωσωματικής γονιμοποίησης </a:t>
            </a:r>
            <a:r>
              <a:rPr lang="en-US" sz="2400" dirty="0">
                <a:solidFill>
                  <a:schemeClr val="tx1"/>
                </a:solidFill>
                <a:latin typeface="Calibri" panose="020F0502020204030204" pitchFamily="34" charset="0"/>
                <a:cs typeface="Calibri" panose="020F0502020204030204" pitchFamily="34" charset="0"/>
              </a:rPr>
              <a:t>- IVF</a:t>
            </a:r>
            <a:endParaRPr lang="el-G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a:extLst>
              <a:ext uri="{FF2B5EF4-FFF2-40B4-BE49-F238E27FC236}">
                <a16:creationId xmlns:a16="http://schemas.microsoft.com/office/drawing/2014/main" id="{CACE83C8-6C51-4E55-9CB2-3D8484D2EC3D}"/>
              </a:ext>
            </a:extLst>
          </p:cNvPr>
          <p:cNvSpPr>
            <a:spLocks noGrp="1" noRot="1" noChangeArrowheads="1"/>
          </p:cNvSpPr>
          <p:nvPr>
            <p:ph type="title"/>
          </p:nvPr>
        </p:nvSpPr>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ΑΠΩΤΕΡΟΣ ΣΚΟΠΟΣ</a:t>
            </a:r>
          </a:p>
        </p:txBody>
      </p:sp>
      <p:sp>
        <p:nvSpPr>
          <p:cNvPr id="742403" name="Rectangle 3">
            <a:extLst>
              <a:ext uri="{FF2B5EF4-FFF2-40B4-BE49-F238E27FC236}">
                <a16:creationId xmlns:a16="http://schemas.microsoft.com/office/drawing/2014/main" id="{99F41471-8AEA-4919-B1C4-4A9B8CEDFFC8}"/>
              </a:ext>
            </a:extLst>
          </p:cNvPr>
          <p:cNvSpPr>
            <a:spLocks noGrp="1" noChangeArrowheads="1"/>
          </p:cNvSpPr>
          <p:nvPr>
            <p:ph idx="1"/>
          </p:nvPr>
        </p:nvSpPr>
        <p:spPr>
          <a:xfrm>
            <a:off x="2709301" y="2444347"/>
            <a:ext cx="6762750" cy="1728788"/>
          </a:xfrm>
        </p:spPr>
        <p:txBody>
          <a:bodyPr>
            <a:normAutofit/>
          </a:bodyPr>
          <a:lstStyle/>
          <a:p>
            <a:pPr algn="ctr" eaLnBrk="1" hangingPunct="1">
              <a:buFont typeface="Wingdings" panose="05000000000000000000" pitchFamily="2" charset="2"/>
              <a:buNone/>
              <a:defRPr/>
            </a:pPr>
            <a:r>
              <a:rPr lang="el-GR" sz="2800" dirty="0">
                <a:solidFill>
                  <a:schemeClr val="tx1"/>
                </a:solidFill>
                <a:latin typeface="Calibri" panose="020F0502020204030204" pitchFamily="34" charset="0"/>
                <a:cs typeface="Calibri" panose="020F0502020204030204" pitchFamily="34" charset="0"/>
              </a:rPr>
              <a:t>Μεταφορά </a:t>
            </a:r>
            <a:r>
              <a:rPr lang="el-GR" sz="2800" b="1" dirty="0">
                <a:solidFill>
                  <a:srgbClr val="FFFF00"/>
                </a:solidFill>
                <a:latin typeface="Calibri" panose="020F0502020204030204" pitchFamily="34" charset="0"/>
                <a:cs typeface="Calibri" panose="020F0502020204030204" pitchFamily="34" charset="0"/>
              </a:rPr>
              <a:t>ΕΝΟΣ</a:t>
            </a:r>
            <a:r>
              <a:rPr lang="el-GR" sz="2800" dirty="0">
                <a:solidFill>
                  <a:srgbClr val="FFFF00"/>
                </a:solidFill>
                <a:latin typeface="Calibri" panose="020F0502020204030204" pitchFamily="34" charset="0"/>
                <a:cs typeface="Calibri" panose="020F0502020204030204" pitchFamily="34" charset="0"/>
              </a:rPr>
              <a:t> </a:t>
            </a:r>
            <a:r>
              <a:rPr lang="el-GR" sz="2800" b="1" dirty="0">
                <a:solidFill>
                  <a:srgbClr val="FFFF00"/>
                </a:solidFill>
                <a:latin typeface="Calibri" panose="020F0502020204030204" pitchFamily="34" charset="0"/>
                <a:cs typeface="Calibri" panose="020F0502020204030204" pitchFamily="34" charset="0"/>
              </a:rPr>
              <a:t>και ΜΟΝΑΔΙΚΟΥ</a:t>
            </a:r>
            <a:r>
              <a:rPr lang="el-GR" sz="2800" dirty="0">
                <a:solidFill>
                  <a:srgbClr val="FFFF00"/>
                </a:solidFill>
                <a:latin typeface="Calibri" panose="020F0502020204030204" pitchFamily="34" charset="0"/>
                <a:cs typeface="Calibri" panose="020F0502020204030204" pitchFamily="34" charset="0"/>
              </a:rPr>
              <a:t> </a:t>
            </a:r>
            <a:r>
              <a:rPr lang="el-GR" sz="2800" dirty="0">
                <a:solidFill>
                  <a:schemeClr val="tx1"/>
                </a:solidFill>
                <a:latin typeface="Calibri" panose="020F0502020204030204" pitchFamily="34" charset="0"/>
                <a:cs typeface="Calibri" panose="020F0502020204030204" pitchFamily="34" charset="0"/>
              </a:rPr>
              <a:t>εμβρύου στο</a:t>
            </a:r>
          </a:p>
          <a:p>
            <a:pPr algn="ctr" eaLnBrk="1" hangingPunct="1">
              <a:buFont typeface="Wingdings" panose="05000000000000000000" pitchFamily="2" charset="2"/>
              <a:buNone/>
              <a:defRPr/>
            </a:pPr>
            <a:r>
              <a:rPr lang="el-GR" sz="2800" dirty="0">
                <a:solidFill>
                  <a:schemeClr val="tx1"/>
                </a:solidFill>
                <a:latin typeface="Calibri" panose="020F0502020204030204" pitchFamily="34" charset="0"/>
                <a:cs typeface="Calibri" panose="020F0502020204030204" pitchFamily="34" charset="0"/>
              </a:rPr>
              <a:t> στάδιο της </a:t>
            </a:r>
            <a:r>
              <a:rPr lang="el-GR" sz="2800" b="1" dirty="0">
                <a:solidFill>
                  <a:srgbClr val="FFFF00"/>
                </a:solidFill>
                <a:latin typeface="Calibri" panose="020F0502020204030204" pitchFamily="34" charset="0"/>
                <a:cs typeface="Calibri" panose="020F0502020204030204" pitchFamily="34" charset="0"/>
              </a:rPr>
              <a:t>ΒΛΑΣΤΟΚΥΣΤΗΣ</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a:extLst>
              <a:ext uri="{FF2B5EF4-FFF2-40B4-BE49-F238E27FC236}">
                <a16:creationId xmlns:a16="http://schemas.microsoft.com/office/drawing/2014/main" id="{BED39AC0-E017-41BF-82CF-56AD14B4CF04}"/>
              </a:ext>
            </a:extLst>
          </p:cNvPr>
          <p:cNvSpPr>
            <a:spLocks noGrp="1" noRot="1" noChangeArrowheads="1"/>
          </p:cNvSpPr>
          <p:nvPr>
            <p:ph type="title"/>
          </p:nvPr>
        </p:nvSpPr>
        <p:spPr>
          <a:xfrm>
            <a:off x="1638300" y="119270"/>
            <a:ext cx="8915400" cy="725556"/>
          </a:xfrm>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ΠΟΛΥΔΥΜΗ ΚΥΗΣΗ - ΚΙΝΔΥΝΟΙ</a:t>
            </a:r>
          </a:p>
        </p:txBody>
      </p:sp>
      <p:sp>
        <p:nvSpPr>
          <p:cNvPr id="741379" name="Rectangle 3">
            <a:extLst>
              <a:ext uri="{FF2B5EF4-FFF2-40B4-BE49-F238E27FC236}">
                <a16:creationId xmlns:a16="http://schemas.microsoft.com/office/drawing/2014/main" id="{3518D5D3-5277-4425-9D4E-0B1651A63ED6}"/>
              </a:ext>
            </a:extLst>
          </p:cNvPr>
          <p:cNvSpPr>
            <a:spLocks noGrp="1" noChangeArrowheads="1"/>
          </p:cNvSpPr>
          <p:nvPr>
            <p:ph idx="1"/>
          </p:nvPr>
        </p:nvSpPr>
        <p:spPr>
          <a:xfrm>
            <a:off x="316396" y="844826"/>
            <a:ext cx="11559208" cy="5734878"/>
          </a:xfrm>
        </p:spPr>
        <p:txBody>
          <a:bodyPr>
            <a:normAutofit lnSpcReduction="10000"/>
          </a:bodyPr>
          <a:lstStyle/>
          <a:p>
            <a:pPr indent="-342900">
              <a:defRPr/>
            </a:pPr>
            <a:r>
              <a:rPr lang="el-GR" sz="2400" dirty="0">
                <a:solidFill>
                  <a:schemeClr val="tx1"/>
                </a:solidFill>
                <a:latin typeface="Calibri" panose="020F0502020204030204" pitchFamily="34" charset="0"/>
                <a:cs typeface="Calibri" panose="020F0502020204030204" pitchFamily="34" charset="0"/>
              </a:rPr>
              <a:t>Υψηλό ποσοστό πρόωρων τοκετών</a:t>
            </a: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Λιποβαρή νεογνά</a:t>
            </a: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err="1">
                <a:solidFill>
                  <a:schemeClr val="tx1"/>
                </a:solidFill>
                <a:latin typeface="Calibri" panose="020F0502020204030204" pitchFamily="34" charset="0"/>
                <a:cs typeface="Calibri" panose="020F0502020204030204" pitchFamily="34" charset="0"/>
              </a:rPr>
              <a:t>Περιγεννητική</a:t>
            </a:r>
            <a:r>
              <a:rPr lang="el-GR" sz="2400" dirty="0">
                <a:solidFill>
                  <a:schemeClr val="tx1"/>
                </a:solidFill>
                <a:latin typeface="Calibri" panose="020F0502020204030204" pitchFamily="34" charset="0"/>
                <a:cs typeface="Calibri" panose="020F0502020204030204" pitchFamily="34" charset="0"/>
              </a:rPr>
              <a:t> θνησιμότητα</a:t>
            </a:r>
            <a:r>
              <a:rPr lang="en-US" sz="2400" dirty="0">
                <a:solidFill>
                  <a:schemeClr val="tx1"/>
                </a:solidFill>
                <a:latin typeface="Calibri" panose="020F0502020204030204" pitchFamily="34" charset="0"/>
                <a:cs typeface="Calibri" panose="020F0502020204030204" pitchFamily="34" charset="0"/>
              </a:rPr>
              <a:t>:</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10</a:t>
            </a:r>
            <a:r>
              <a:rPr lang="el-GR" sz="2400" dirty="0">
                <a:solidFill>
                  <a:schemeClr val="tx1"/>
                </a:solidFill>
                <a:latin typeface="Calibri" panose="020F0502020204030204" pitchFamily="34" charset="0"/>
                <a:cs typeface="Calibri" panose="020F0502020204030204" pitchFamily="34" charset="0"/>
              </a:rPr>
              <a:t> φορές υψηλότερη σε σχέση με την φυσιολογική κύηση</a:t>
            </a: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Συχνότητα εγκεφαλικής παράλυσης</a:t>
            </a:r>
            <a:r>
              <a:rPr lang="en-US" sz="2400" dirty="0">
                <a:latin typeface="Calibri" panose="020F0502020204030204" pitchFamily="34" charset="0"/>
                <a:cs typeface="Calibri" panose="020F0502020204030204" pitchFamily="34" charset="0"/>
              </a:rPr>
              <a:t>:</a:t>
            </a:r>
            <a:endParaRPr lang="el-GR" sz="2400" dirty="0">
              <a:latin typeface="Calibri" panose="020F0502020204030204" pitchFamily="34" charset="0"/>
              <a:cs typeface="Calibri" panose="020F0502020204030204" pitchFamily="34" charset="0"/>
            </a:endParaRPr>
          </a:p>
          <a:p>
            <a:pPr marL="1371600" lvl="2" indent="-457200">
              <a:buClr>
                <a:srgbClr val="FFFF00"/>
              </a:buClr>
              <a:buFont typeface="Wingdings" panose="05000000000000000000" pitchFamily="2" charset="2"/>
              <a:buChar char="v"/>
              <a:defRPr/>
            </a:pPr>
            <a:r>
              <a:rPr lang="el-GR" sz="2400" dirty="0">
                <a:solidFill>
                  <a:schemeClr val="tx1"/>
                </a:solidFill>
                <a:latin typeface="Calibri" panose="020F0502020204030204" pitchFamily="34" charset="0"/>
                <a:cs typeface="Calibri" panose="020F0502020204030204" pitchFamily="34" charset="0"/>
              </a:rPr>
              <a:t>7 φορές υψηλότερη      </a:t>
            </a:r>
            <a:r>
              <a:rPr lang="el-GR" sz="2400" dirty="0">
                <a:solidFill>
                  <a:srgbClr val="FFFF00"/>
                </a:solidFill>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δίδυμη κύηση</a:t>
            </a:r>
          </a:p>
          <a:p>
            <a:pPr marL="1371600" lvl="2" indent="-457200">
              <a:buClr>
                <a:srgbClr val="FFFF00"/>
              </a:buClr>
              <a:buFont typeface="Wingdings" panose="05000000000000000000" pitchFamily="2" charset="2"/>
              <a:buChar char="v"/>
              <a:defRPr/>
            </a:pPr>
            <a:r>
              <a:rPr lang="el-GR" sz="2400" dirty="0">
                <a:solidFill>
                  <a:schemeClr val="tx1"/>
                </a:solidFill>
                <a:latin typeface="Calibri" panose="020F0502020204030204" pitchFamily="34" charset="0"/>
                <a:cs typeface="Calibri" panose="020F0502020204030204" pitchFamily="34" charset="0"/>
              </a:rPr>
              <a:t>20 φορές υψηλότερη    </a:t>
            </a:r>
            <a:r>
              <a:rPr lang="el-GR" sz="2400" dirty="0">
                <a:solidFill>
                  <a:srgbClr val="FFFF00"/>
                </a:solidFill>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τρίδυμη κύηση</a:t>
            </a:r>
            <a:endParaRPr lang="el-GR" sz="2400" dirty="0">
              <a:latin typeface="Calibri" panose="020F0502020204030204" pitchFamily="34" charset="0"/>
              <a:cs typeface="Calibri" panose="020F0502020204030204" pitchFamily="34" charset="0"/>
            </a:endParaRPr>
          </a:p>
          <a:p>
            <a:pPr marL="1371600" lvl="2" indent="-457200">
              <a:buClr>
                <a:srgbClr val="FFFF00"/>
              </a:buClr>
              <a:buFont typeface="Wingdings" panose="05000000000000000000" pitchFamily="2" charset="2"/>
              <a:buChar char="v"/>
              <a:defRPr/>
            </a:pPr>
            <a:endParaRPr lang="el-GR" sz="2400" dirty="0">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Επιπτώσεις (ψυχολογικές &amp; οικονομικές) στην οικογένεια από μακροχρόνια φροντίδα</a:t>
            </a:r>
          </a:p>
          <a:p>
            <a:pPr marL="0" indent="0">
              <a:buNone/>
              <a:defRPr/>
            </a:pPr>
            <a:r>
              <a:rPr lang="el-GR" sz="2400" dirty="0">
                <a:solidFill>
                  <a:schemeClr val="tx1"/>
                </a:solidFill>
                <a:latin typeface="Calibri" panose="020F0502020204030204" pitchFamily="34" charset="0"/>
                <a:cs typeface="Calibri" panose="020F0502020204030204" pitchFamily="34" charset="0"/>
              </a:rPr>
              <a:t>     αναπήρων παιδιών λόγω </a:t>
            </a:r>
            <a:r>
              <a:rPr lang="el-GR" sz="2400" dirty="0" err="1">
                <a:solidFill>
                  <a:schemeClr val="tx1"/>
                </a:solidFill>
                <a:latin typeface="Calibri" panose="020F0502020204030204" pitchFamily="34" charset="0"/>
                <a:cs typeface="Calibri" panose="020F0502020204030204" pitchFamily="34" charset="0"/>
              </a:rPr>
              <a:t>προωρότητας</a:t>
            </a:r>
            <a:r>
              <a:rPr lang="el-GR" sz="2400" dirty="0">
                <a:solidFill>
                  <a:schemeClr val="tx1"/>
                </a:solidFill>
                <a:latin typeface="Calibri" panose="020F0502020204030204" pitchFamily="34" charset="0"/>
                <a:cs typeface="Calibri" panose="020F0502020204030204" pitchFamily="34" charset="0"/>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a:extLst>
              <a:ext uri="{FF2B5EF4-FFF2-40B4-BE49-F238E27FC236}">
                <a16:creationId xmlns:a16="http://schemas.microsoft.com/office/drawing/2014/main" id="{CB69DB84-248E-4055-9BF6-1DD6DF3E87E2}"/>
              </a:ext>
            </a:extLst>
          </p:cNvPr>
          <p:cNvSpPr>
            <a:spLocks noGrp="1" noRot="1" noChangeArrowheads="1"/>
          </p:cNvSpPr>
          <p:nvPr>
            <p:ph type="title"/>
          </p:nvPr>
        </p:nvSpPr>
        <p:spPr>
          <a:xfrm>
            <a:off x="913795" y="619811"/>
            <a:ext cx="10353762" cy="970450"/>
          </a:xfrm>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ΜΕΤΑΦΟΡΑ ΕΝΟΣ ΜΟΝΑΔΙΚΟΥ ΕΜΒΡΥΟΥ</a:t>
            </a:r>
          </a:p>
        </p:txBody>
      </p:sp>
      <p:sp>
        <p:nvSpPr>
          <p:cNvPr id="743427" name="Rectangle 3">
            <a:extLst>
              <a:ext uri="{FF2B5EF4-FFF2-40B4-BE49-F238E27FC236}">
                <a16:creationId xmlns:a16="http://schemas.microsoft.com/office/drawing/2014/main" id="{C6FD7027-7273-49DA-A621-303519EEEA55}"/>
              </a:ext>
            </a:extLst>
          </p:cNvPr>
          <p:cNvSpPr>
            <a:spLocks noGrp="1" noChangeArrowheads="1"/>
          </p:cNvSpPr>
          <p:nvPr>
            <p:ph idx="1"/>
          </p:nvPr>
        </p:nvSpPr>
        <p:spPr>
          <a:xfrm>
            <a:off x="1195654" y="2027310"/>
            <a:ext cx="9790043" cy="3846716"/>
          </a:xfrm>
        </p:spPr>
        <p:txBody>
          <a:bodyPr>
            <a:noAutofit/>
          </a:bodyPr>
          <a:lstStyle/>
          <a:p>
            <a:pPr marL="711200" indent="-711200">
              <a:buNone/>
              <a:defRPr/>
            </a:pPr>
            <a:r>
              <a:rPr lang="el-GR" sz="2400" dirty="0">
                <a:solidFill>
                  <a:schemeClr val="tx1"/>
                </a:solidFill>
                <a:latin typeface="Calibri" panose="020F0502020204030204" pitchFamily="34" charset="0"/>
                <a:cs typeface="Calibri" panose="020F0502020204030204" pitchFamily="34" charset="0"/>
              </a:rPr>
              <a:t>Τρεις ενότητες «κλειδιά»:</a:t>
            </a:r>
          </a:p>
          <a:p>
            <a:pPr marL="0" indent="0">
              <a:buNone/>
              <a:defRPr/>
            </a:pPr>
            <a:r>
              <a:rPr lang="el-GR" sz="2400" dirty="0">
                <a:solidFill>
                  <a:srgbClr val="FFFF00"/>
                </a:solidFill>
                <a:latin typeface="Calibri" panose="020F0502020204030204" pitchFamily="34" charset="0"/>
                <a:cs typeface="Calibri" panose="020F0502020204030204" pitchFamily="34" charset="0"/>
              </a:rPr>
              <a:t>Α. Βελτίωση των καλλιεργητικών υλικών της </a:t>
            </a:r>
            <a:r>
              <a:rPr lang="en-US" sz="2400" dirty="0">
                <a:solidFill>
                  <a:srgbClr val="FFFF00"/>
                </a:solidFill>
                <a:latin typeface="Calibri" panose="020F0502020204030204" pitchFamily="34" charset="0"/>
                <a:cs typeface="Calibri" panose="020F0502020204030204" pitchFamily="34" charset="0"/>
              </a:rPr>
              <a:t>in vitro</a:t>
            </a:r>
            <a:r>
              <a:rPr lang="el-GR" sz="2400" dirty="0">
                <a:solidFill>
                  <a:srgbClr val="FFFF00"/>
                </a:solidFill>
                <a:latin typeface="Calibri" panose="020F0502020204030204" pitchFamily="34" charset="0"/>
                <a:cs typeface="Calibri" panose="020F0502020204030204" pitchFamily="34" charset="0"/>
              </a:rPr>
              <a:t> ανάπτυξης του εμβρύου</a:t>
            </a:r>
          </a:p>
          <a:p>
            <a:pPr marL="0" indent="0">
              <a:buNone/>
              <a:defRPr/>
            </a:pPr>
            <a:r>
              <a:rPr lang="el-GR" sz="2400" dirty="0">
                <a:solidFill>
                  <a:srgbClr val="FFFF00"/>
                </a:solidFill>
                <a:latin typeface="Calibri" panose="020F0502020204030204" pitchFamily="34" charset="0"/>
                <a:cs typeface="Calibri" panose="020F0502020204030204" pitchFamily="34" charset="0"/>
              </a:rPr>
              <a:t> </a:t>
            </a:r>
          </a:p>
          <a:p>
            <a:pPr marL="0" indent="0">
              <a:buNone/>
              <a:defRPr/>
            </a:pPr>
            <a:r>
              <a:rPr lang="el-GR" sz="2400" dirty="0">
                <a:solidFill>
                  <a:srgbClr val="FFFF00"/>
                </a:solidFill>
                <a:latin typeface="Calibri" panose="020F0502020204030204" pitchFamily="34" charset="0"/>
                <a:cs typeface="Calibri" panose="020F0502020204030204" pitchFamily="34" charset="0"/>
              </a:rPr>
              <a:t>Β. Επιλογή βιώσιμων εμβρύων</a:t>
            </a:r>
          </a:p>
          <a:p>
            <a:pPr marL="0" indent="0">
              <a:buNone/>
              <a:defRPr/>
            </a:pPr>
            <a:endParaRPr lang="el-GR" sz="2400" dirty="0">
              <a:solidFill>
                <a:srgbClr val="FFFF00"/>
              </a:solidFill>
              <a:latin typeface="Calibri" panose="020F0502020204030204" pitchFamily="34" charset="0"/>
              <a:cs typeface="Calibri" panose="020F0502020204030204" pitchFamily="34" charset="0"/>
            </a:endParaRPr>
          </a:p>
          <a:p>
            <a:pPr marL="0" indent="0">
              <a:buNone/>
              <a:defRPr/>
            </a:pPr>
            <a:r>
              <a:rPr lang="el-GR" sz="2400" dirty="0">
                <a:solidFill>
                  <a:srgbClr val="FFFF00"/>
                </a:solidFill>
                <a:latin typeface="Calibri" panose="020F0502020204030204" pitchFamily="34" charset="0"/>
                <a:cs typeface="Calibri" panose="020F0502020204030204" pitchFamily="34" charset="0"/>
              </a:rPr>
              <a:t>Γ. </a:t>
            </a:r>
            <a:r>
              <a:rPr lang="el-GR" sz="2400" dirty="0" err="1">
                <a:solidFill>
                  <a:srgbClr val="FFFF00"/>
                </a:solidFill>
                <a:latin typeface="Calibri" panose="020F0502020204030204" pitchFamily="34" charset="0"/>
                <a:cs typeface="Calibri" panose="020F0502020204030204" pitchFamily="34" charset="0"/>
              </a:rPr>
              <a:t>Κρυοσυντήρηση</a:t>
            </a:r>
            <a:r>
              <a:rPr lang="el-GR" sz="2400" dirty="0">
                <a:solidFill>
                  <a:srgbClr val="FFFF00"/>
                </a:solidFill>
                <a:latin typeface="Calibri" panose="020F0502020204030204" pitchFamily="34" charset="0"/>
                <a:cs typeface="Calibri" panose="020F0502020204030204" pitchFamily="34" charset="0"/>
              </a:rPr>
              <a:t> πλεοναζόντων εμβρύων</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a:extLst>
              <a:ext uri="{FF2B5EF4-FFF2-40B4-BE49-F238E27FC236}">
                <a16:creationId xmlns:a16="http://schemas.microsoft.com/office/drawing/2014/main" id="{4F336E34-3C2A-4724-B3E4-19C6EA892751}"/>
              </a:ext>
            </a:extLst>
          </p:cNvPr>
          <p:cNvSpPr>
            <a:spLocks noGrp="1" noRot="1" noChangeArrowheads="1"/>
          </p:cNvSpPr>
          <p:nvPr>
            <p:ph type="title"/>
          </p:nvPr>
        </p:nvSpPr>
        <p:spPr>
          <a:xfrm>
            <a:off x="1149385" y="97874"/>
            <a:ext cx="9821793" cy="1008062"/>
          </a:xfrm>
        </p:spPr>
        <p:txBody>
          <a:bodyPr>
            <a:noAutofit/>
          </a:bodyPr>
          <a:lstStyle/>
          <a:p>
            <a:pPr eaLnBrk="1" hangingPunct="1">
              <a:defRPr/>
            </a:pPr>
            <a:r>
              <a:rPr lang="el-GR" sz="3200" b="1" dirty="0">
                <a:solidFill>
                  <a:srgbClr val="FFFF00"/>
                </a:solidFill>
                <a:latin typeface="Calibri" panose="020F0502020204030204" pitchFamily="34" charset="0"/>
                <a:cs typeface="Calibri" panose="020F0502020204030204" pitchFamily="34" charset="0"/>
              </a:rPr>
              <a:t>Α.   ΒΕΛΤΙΩΣΗ ΤΩΝ ΚΑΛΛΙΕΡΓΗΤΙΚΩΝ ΥΛΙΚΩΝ  ΤΗΣ </a:t>
            </a:r>
            <a:br>
              <a:rPr lang="el-GR" sz="3200" b="1" dirty="0">
                <a:solidFill>
                  <a:srgbClr val="FFFF00"/>
                </a:solidFill>
                <a:latin typeface="Calibri" panose="020F0502020204030204" pitchFamily="34" charset="0"/>
                <a:cs typeface="Calibri" panose="020F0502020204030204" pitchFamily="34" charset="0"/>
              </a:rPr>
            </a:br>
            <a:r>
              <a:rPr lang="el-GR" sz="3200" b="1" dirty="0">
                <a:solidFill>
                  <a:srgbClr val="FFFF00"/>
                </a:solidFill>
                <a:latin typeface="Calibri" panose="020F0502020204030204" pitchFamily="34" charset="0"/>
                <a:cs typeface="Calibri" panose="020F0502020204030204" pitchFamily="34" charset="0"/>
              </a:rPr>
              <a:t>Ι</a:t>
            </a:r>
            <a:r>
              <a:rPr lang="en-US" sz="3200" b="1" dirty="0">
                <a:solidFill>
                  <a:srgbClr val="FFFF00"/>
                </a:solidFill>
                <a:latin typeface="Calibri" panose="020F0502020204030204" pitchFamily="34" charset="0"/>
                <a:cs typeface="Calibri" panose="020F0502020204030204" pitchFamily="34" charset="0"/>
              </a:rPr>
              <a:t>N-VITRO </a:t>
            </a:r>
            <a:r>
              <a:rPr lang="el-GR" sz="3200" b="1" dirty="0">
                <a:solidFill>
                  <a:srgbClr val="FFFF00"/>
                </a:solidFill>
                <a:latin typeface="Calibri" panose="020F0502020204030204" pitchFamily="34" charset="0"/>
                <a:cs typeface="Calibri" panose="020F0502020204030204" pitchFamily="34" charset="0"/>
              </a:rPr>
              <a:t>ΑΝΑΠΤΥΞΗΣ ΤΟΥ ΕΜΒΡΥΟΥ</a:t>
            </a:r>
          </a:p>
        </p:txBody>
      </p:sp>
      <p:sp>
        <p:nvSpPr>
          <p:cNvPr id="744451" name="Rectangle 3">
            <a:extLst>
              <a:ext uri="{FF2B5EF4-FFF2-40B4-BE49-F238E27FC236}">
                <a16:creationId xmlns:a16="http://schemas.microsoft.com/office/drawing/2014/main" id="{DB07E210-D2EE-4F4F-AF9C-FB9BA87E7FEF}"/>
              </a:ext>
            </a:extLst>
          </p:cNvPr>
          <p:cNvSpPr>
            <a:spLocks noGrp="1" noChangeArrowheads="1"/>
          </p:cNvSpPr>
          <p:nvPr>
            <p:ph idx="1"/>
          </p:nvPr>
        </p:nvSpPr>
        <p:spPr>
          <a:xfrm>
            <a:off x="480219" y="1279874"/>
            <a:ext cx="10634870" cy="4465637"/>
          </a:xfrm>
        </p:spPr>
        <p:txBody>
          <a:bodyPr>
            <a:noAutofit/>
          </a:bodyPr>
          <a:lstStyle/>
          <a:p>
            <a:pPr eaLnBrk="1" hangingPunct="1">
              <a:defRPr/>
            </a:pPr>
            <a:r>
              <a:rPr lang="el-GR" b="1" dirty="0">
                <a:solidFill>
                  <a:srgbClr val="FFFF00"/>
                </a:solidFill>
                <a:latin typeface="Calibri" panose="020F0502020204030204" pitchFamily="34" charset="0"/>
                <a:cs typeface="Calibri" panose="020F0502020204030204" pitchFamily="34" charset="0"/>
              </a:rPr>
              <a:t>ΠΡΟ-ΕΜΦΥΤΕΥΤΙΚΟ ΕΜΒΡΥΟ</a:t>
            </a:r>
          </a:p>
          <a:p>
            <a:pPr lvl="1" eaLnBrk="1" hangingPunct="1">
              <a:defRPr/>
            </a:pPr>
            <a:r>
              <a:rPr lang="el-GR" sz="2000" dirty="0">
                <a:solidFill>
                  <a:schemeClr val="tx1"/>
                </a:solidFill>
                <a:latin typeface="Calibri" panose="020F0502020204030204" pitchFamily="34" charset="0"/>
                <a:cs typeface="Calibri" panose="020F0502020204030204" pitchFamily="34" charset="0"/>
              </a:rPr>
              <a:t>Ιδιαίτερα δυναμικό </a:t>
            </a:r>
          </a:p>
          <a:p>
            <a:pPr lvl="1" eaLnBrk="1" hangingPunct="1">
              <a:defRPr/>
            </a:pPr>
            <a:r>
              <a:rPr lang="el-GR" sz="2000" dirty="0">
                <a:solidFill>
                  <a:schemeClr val="tx1"/>
                </a:solidFill>
                <a:latin typeface="Calibri" panose="020F0502020204030204" pitchFamily="34" charset="0"/>
                <a:cs typeface="Calibri" panose="020F0502020204030204" pitchFamily="34" charset="0"/>
              </a:rPr>
              <a:t>Πολλές αλλαγές κατά τις πρώτες ημέρες της ζωής του</a:t>
            </a:r>
          </a:p>
          <a:p>
            <a:pPr eaLnBrk="1" hangingPunct="1">
              <a:defRPr/>
            </a:pPr>
            <a:r>
              <a:rPr lang="el-GR" b="1" dirty="0">
                <a:solidFill>
                  <a:srgbClr val="FFFF00"/>
                </a:solidFill>
                <a:latin typeface="Calibri" panose="020F0502020204030204" pitchFamily="34" charset="0"/>
                <a:cs typeface="Calibri" panose="020F0502020204030204" pitchFamily="34" charset="0"/>
              </a:rPr>
              <a:t>ΚΑΤΑ ΤΗ ΓΟΝΙΜΟΠΟΙΗΣΗ → «ΕΜΒΡΥΟ ΣΕ ΥΠΝΩΣΗ»</a:t>
            </a:r>
          </a:p>
          <a:p>
            <a:pPr lvl="1" eaLnBrk="1" hangingPunct="1">
              <a:defRPr/>
            </a:pPr>
            <a:endParaRPr lang="el-GR" sz="2000" dirty="0">
              <a:solidFill>
                <a:schemeClr val="tx1"/>
              </a:solidFill>
              <a:latin typeface="Calibri" panose="020F0502020204030204" pitchFamily="34" charset="0"/>
              <a:cs typeface="Calibri" panose="020F0502020204030204" pitchFamily="34" charset="0"/>
            </a:endParaRPr>
          </a:p>
          <a:p>
            <a:pPr lvl="1" eaLnBrk="1" hangingPunct="1">
              <a:buFont typeface="Wingdings" panose="05000000000000000000" pitchFamily="2" charset="2"/>
              <a:buNone/>
              <a:defRPr/>
            </a:pPr>
            <a:r>
              <a:rPr lang="el-GR" sz="2000" dirty="0">
                <a:solidFill>
                  <a:schemeClr val="tx1"/>
                </a:solidFill>
                <a:latin typeface="Calibri" panose="020F0502020204030204" pitchFamily="34" charset="0"/>
                <a:cs typeface="Calibri" panose="020F0502020204030204" pitchFamily="34" charset="0"/>
              </a:rPr>
              <a:t>    ΕΝΕΡΓΕΙΑΚΟ ΥΠΟΣΤΡΩΜΑ</a:t>
            </a:r>
          </a:p>
          <a:p>
            <a:pPr lvl="1" eaLnBrk="1" hangingPunct="1">
              <a:buFont typeface="Wingdings" panose="05000000000000000000" pitchFamily="2" charset="2"/>
              <a:buNone/>
              <a:defRPr/>
            </a:pPr>
            <a:endParaRPr lang="el-GR" sz="2000" dirty="0">
              <a:solidFill>
                <a:schemeClr val="tx1"/>
              </a:solidFill>
              <a:latin typeface="Calibri" panose="020F0502020204030204" pitchFamily="34" charset="0"/>
              <a:cs typeface="Calibri" panose="020F0502020204030204" pitchFamily="34" charset="0"/>
            </a:endParaRPr>
          </a:p>
          <a:p>
            <a:pPr eaLnBrk="1" hangingPunct="1">
              <a:defRPr/>
            </a:pPr>
            <a:r>
              <a:rPr lang="el-GR" b="1" dirty="0">
                <a:solidFill>
                  <a:srgbClr val="FFFF00"/>
                </a:solidFill>
                <a:latin typeface="Calibri" panose="020F0502020204030204" pitchFamily="34" charset="0"/>
                <a:cs typeface="Calibri" panose="020F0502020204030204" pitchFamily="34" charset="0"/>
              </a:rPr>
              <a:t>ΚΑΤΑ ΤΗΝ ΠΕΡΑΙΤΕΡΩ ΑΝΑΠΤΥΞΗ → ΕΜΒΡΥΟ ΜΕΤΑΞΥ ΔΥΟ ΤΥΠΩΝ ΚΥΤΤΑΡΩΝ</a:t>
            </a:r>
            <a:r>
              <a:rPr lang="en-US" b="1" dirty="0">
                <a:solidFill>
                  <a:srgbClr val="FFFF00"/>
                </a:solidFill>
                <a:latin typeface="Calibri" panose="020F0502020204030204" pitchFamily="34" charset="0"/>
                <a:cs typeface="Calibri" panose="020F0502020204030204" pitchFamily="34" charset="0"/>
              </a:rPr>
              <a:t>:</a:t>
            </a:r>
            <a:endParaRPr lang="el-GR" b="1" dirty="0">
              <a:solidFill>
                <a:srgbClr val="FFFF00"/>
              </a:solidFill>
              <a:latin typeface="Calibri" panose="020F0502020204030204" pitchFamily="34" charset="0"/>
              <a:cs typeface="Calibri" panose="020F0502020204030204" pitchFamily="34" charset="0"/>
            </a:endParaRPr>
          </a:p>
          <a:p>
            <a:pPr lvl="1" eaLnBrk="1" hangingPunct="1">
              <a:buFont typeface="Wingdings" panose="05000000000000000000" pitchFamily="2" charset="2"/>
              <a:buNone/>
              <a:defRPr/>
            </a:pPr>
            <a:r>
              <a:rPr lang="el-GR" sz="2000" dirty="0">
                <a:solidFill>
                  <a:schemeClr val="tx1"/>
                </a:solidFill>
                <a:latin typeface="Calibri" panose="020F0502020204030204" pitchFamily="34" charset="0"/>
                <a:cs typeface="Calibri" panose="020F0502020204030204" pitchFamily="34" charset="0"/>
              </a:rPr>
              <a:t>             Α. κύτταρα (</a:t>
            </a:r>
            <a:r>
              <a:rPr lang="en-US" sz="2000" dirty="0">
                <a:solidFill>
                  <a:schemeClr val="tx1"/>
                </a:solidFill>
                <a:latin typeface="Calibri" panose="020F0502020204030204" pitchFamily="34" charset="0"/>
                <a:cs typeface="Calibri" panose="020F0502020204030204" pitchFamily="34" charset="0"/>
              </a:rPr>
              <a:t>ICM)</a:t>
            </a:r>
            <a:r>
              <a:rPr lang="el-GR" sz="2000" dirty="0">
                <a:solidFill>
                  <a:schemeClr val="tx1"/>
                </a:solidFill>
                <a:latin typeface="Calibri" panose="020F0502020204030204" pitchFamily="34" charset="0"/>
                <a:cs typeface="Calibri" panose="020F0502020204030204" pitchFamily="34" charset="0"/>
              </a:rPr>
              <a:t> → σχηματισμός βρέφους</a:t>
            </a:r>
          </a:p>
          <a:p>
            <a:pPr lvl="1" eaLnBrk="1" hangingPunct="1">
              <a:buFont typeface="Wingdings" panose="05000000000000000000" pitchFamily="2" charset="2"/>
              <a:buNone/>
              <a:defRPr/>
            </a:pPr>
            <a:r>
              <a:rPr lang="el-GR" sz="2000" dirty="0">
                <a:solidFill>
                  <a:schemeClr val="tx1"/>
                </a:solidFill>
                <a:latin typeface="Calibri" panose="020F0502020204030204" pitchFamily="34" charset="0"/>
                <a:cs typeface="Calibri" panose="020F0502020204030204" pitchFamily="34" charset="0"/>
              </a:rPr>
              <a:t>             Β. Κύτταρα</a:t>
            </a:r>
            <a:r>
              <a:rPr lang="en-US" sz="2000" dirty="0">
                <a:solidFill>
                  <a:schemeClr val="tx1"/>
                </a:solidFill>
                <a:latin typeface="Calibri" panose="020F0502020204030204" pitchFamily="34" charset="0"/>
                <a:cs typeface="Calibri" panose="020F0502020204030204" pitchFamily="34" charset="0"/>
              </a:rPr>
              <a:t> (TE)</a:t>
            </a:r>
            <a:r>
              <a:rPr lang="el-GR" sz="2000" dirty="0">
                <a:solidFill>
                  <a:schemeClr val="tx1"/>
                </a:solidFill>
                <a:latin typeface="Calibri" panose="020F0502020204030204" pitchFamily="34" charset="0"/>
                <a:cs typeface="Calibri" panose="020F0502020204030204" pitchFamily="34" charset="0"/>
              </a:rPr>
              <a:t> → δημιουργία πλακούντα</a:t>
            </a:r>
          </a:p>
        </p:txBody>
      </p:sp>
      <p:sp>
        <p:nvSpPr>
          <p:cNvPr id="37892" name="Text Box 4">
            <a:extLst>
              <a:ext uri="{FF2B5EF4-FFF2-40B4-BE49-F238E27FC236}">
                <a16:creationId xmlns:a16="http://schemas.microsoft.com/office/drawing/2014/main" id="{E73E21E9-7E29-425E-B0FA-624A7293903A}"/>
              </a:ext>
            </a:extLst>
          </p:cNvPr>
          <p:cNvSpPr txBox="1">
            <a:spLocks noChangeArrowheads="1"/>
          </p:cNvSpPr>
          <p:nvPr/>
        </p:nvSpPr>
        <p:spPr bwMode="auto">
          <a:xfrm>
            <a:off x="6651626" y="6113463"/>
            <a:ext cx="1965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893" name="Text Box 5">
            <a:extLst>
              <a:ext uri="{FF2B5EF4-FFF2-40B4-BE49-F238E27FC236}">
                <a16:creationId xmlns:a16="http://schemas.microsoft.com/office/drawing/2014/main" id="{B4D8E891-53AC-4D5D-85F9-30B6CC5FE288}"/>
              </a:ext>
            </a:extLst>
          </p:cNvPr>
          <p:cNvSpPr txBox="1">
            <a:spLocks noChangeArrowheads="1"/>
          </p:cNvSpPr>
          <p:nvPr/>
        </p:nvSpPr>
        <p:spPr bwMode="auto">
          <a:xfrm>
            <a:off x="5569384" y="3332609"/>
            <a:ext cx="22403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None/>
            </a:pPr>
            <a:r>
              <a:rPr lang="el-GR" altLang="el-GR" sz="2000" dirty="0">
                <a:latin typeface="Calibri" panose="020F0502020204030204" pitchFamily="34" charset="0"/>
                <a:cs typeface="Calibri" panose="020F0502020204030204" pitchFamily="34" charset="0"/>
              </a:rPr>
              <a:t>ΥΔΑΤΑΝΘΡΑΚΕΣ </a:t>
            </a:r>
          </a:p>
          <a:p>
            <a:pPr eaLnBrk="1" hangingPunct="1">
              <a:spcBef>
                <a:spcPct val="50000"/>
              </a:spcBef>
              <a:buClrTx/>
              <a:buSzTx/>
              <a:buFontTx/>
              <a:buNone/>
            </a:pPr>
            <a:r>
              <a:rPr lang="el-GR" altLang="el-GR" sz="2000" dirty="0">
                <a:latin typeface="Calibri" panose="020F0502020204030204" pitchFamily="34" charset="0"/>
                <a:cs typeface="Calibri" panose="020F0502020204030204" pitchFamily="34" charset="0"/>
              </a:rPr>
              <a:t>ΕΙΔΙΚΑ ΑΜΙΝΟΞΕΑ</a:t>
            </a:r>
          </a:p>
        </p:txBody>
      </p:sp>
      <p:sp>
        <p:nvSpPr>
          <p:cNvPr id="37894" name="Line 7">
            <a:extLst>
              <a:ext uri="{FF2B5EF4-FFF2-40B4-BE49-F238E27FC236}">
                <a16:creationId xmlns:a16="http://schemas.microsoft.com/office/drawing/2014/main" id="{2BF83F9D-C6AE-41E2-9FF7-C0A03477526B}"/>
              </a:ext>
            </a:extLst>
          </p:cNvPr>
          <p:cNvSpPr>
            <a:spLocks noChangeShapeType="1"/>
          </p:cNvSpPr>
          <p:nvPr/>
        </p:nvSpPr>
        <p:spPr bwMode="auto">
          <a:xfrm flipV="1">
            <a:off x="4216514" y="3536301"/>
            <a:ext cx="1287556" cy="139958"/>
          </a:xfrm>
          <a:prstGeom prst="line">
            <a:avLst/>
          </a:prstGeom>
          <a:noFill/>
          <a:ln w="412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7895" name="Line 8">
            <a:extLst>
              <a:ext uri="{FF2B5EF4-FFF2-40B4-BE49-F238E27FC236}">
                <a16:creationId xmlns:a16="http://schemas.microsoft.com/office/drawing/2014/main" id="{61B71E2B-97A4-4537-A0DB-E031153B6530}"/>
              </a:ext>
            </a:extLst>
          </p:cNvPr>
          <p:cNvSpPr>
            <a:spLocks noChangeShapeType="1"/>
          </p:cNvSpPr>
          <p:nvPr/>
        </p:nvSpPr>
        <p:spPr bwMode="auto">
          <a:xfrm rot="1384110" flipV="1">
            <a:off x="4224926" y="3685807"/>
            <a:ext cx="1270731" cy="302263"/>
          </a:xfrm>
          <a:prstGeom prst="line">
            <a:avLst/>
          </a:prstGeom>
          <a:noFill/>
          <a:ln w="412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7896" name="Text Box 9">
            <a:extLst>
              <a:ext uri="{FF2B5EF4-FFF2-40B4-BE49-F238E27FC236}">
                <a16:creationId xmlns:a16="http://schemas.microsoft.com/office/drawing/2014/main" id="{9FACEDC6-5818-4812-9A5C-C06DA972C11F}"/>
              </a:ext>
            </a:extLst>
          </p:cNvPr>
          <p:cNvSpPr txBox="1">
            <a:spLocks noChangeArrowheads="1"/>
          </p:cNvSpPr>
          <p:nvPr/>
        </p:nvSpPr>
        <p:spPr bwMode="auto">
          <a:xfrm>
            <a:off x="646043" y="6132722"/>
            <a:ext cx="345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None/>
            </a:pPr>
            <a:r>
              <a:rPr lang="el-GR" altLang="el-GR" sz="1800" dirty="0"/>
              <a:t>Δημιουργία </a:t>
            </a:r>
            <a:r>
              <a:rPr lang="el-GR" altLang="el-GR" sz="1800" dirty="0" err="1"/>
              <a:t>βλαστοκύστης</a:t>
            </a:r>
            <a:endParaRPr lang="el-GR" altLang="el-GR" sz="1800" dirty="0"/>
          </a:p>
        </p:txBody>
      </p:sp>
      <p:sp>
        <p:nvSpPr>
          <p:cNvPr id="37897" name="Text Box 10">
            <a:extLst>
              <a:ext uri="{FF2B5EF4-FFF2-40B4-BE49-F238E27FC236}">
                <a16:creationId xmlns:a16="http://schemas.microsoft.com/office/drawing/2014/main" id="{E42CDFD5-9061-4225-B8F6-A238DE67C2AD}"/>
              </a:ext>
            </a:extLst>
          </p:cNvPr>
          <p:cNvSpPr txBox="1">
            <a:spLocks noChangeArrowheads="1"/>
          </p:cNvSpPr>
          <p:nvPr/>
        </p:nvSpPr>
        <p:spPr bwMode="auto">
          <a:xfrm>
            <a:off x="6796434" y="5349631"/>
            <a:ext cx="364103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None/>
            </a:pPr>
            <a:r>
              <a:rPr lang="el-GR" altLang="el-GR" sz="1800" dirty="0"/>
              <a:t>Υψηλές απαιτήσεις σε γλυκόζη</a:t>
            </a:r>
          </a:p>
          <a:p>
            <a:pPr eaLnBrk="1" hangingPunct="1">
              <a:spcBef>
                <a:spcPct val="50000"/>
              </a:spcBef>
              <a:buClrTx/>
              <a:buSzTx/>
              <a:buFontTx/>
              <a:buNone/>
            </a:pPr>
            <a:r>
              <a:rPr lang="el-GR" altLang="el-GR" sz="1800" dirty="0"/>
              <a:t>	       </a:t>
            </a:r>
            <a:r>
              <a:rPr lang="en-US" altLang="el-GR" sz="1800" dirty="0"/>
              <a:t>          </a:t>
            </a:r>
            <a:r>
              <a:rPr lang="el-GR" altLang="el-GR" sz="2000" dirty="0">
                <a:latin typeface="Calibri" panose="020F0502020204030204" pitchFamily="34" charset="0"/>
                <a:cs typeface="Calibri" panose="020F0502020204030204" pitchFamily="34" charset="0"/>
              </a:rPr>
              <a:t>+</a:t>
            </a:r>
          </a:p>
          <a:p>
            <a:pPr eaLnBrk="1" hangingPunct="1">
              <a:spcBef>
                <a:spcPct val="50000"/>
              </a:spcBef>
              <a:buClrTx/>
              <a:buSzTx/>
              <a:buFontTx/>
              <a:buNone/>
            </a:pPr>
            <a:r>
              <a:rPr lang="en-US" altLang="el-GR" sz="1800" dirty="0"/>
              <a:t>    </a:t>
            </a:r>
            <a:r>
              <a:rPr lang="el-GR" altLang="el-GR" sz="1800" dirty="0"/>
              <a:t>Ευρύτερη ζώνη αμινοξέων</a:t>
            </a:r>
          </a:p>
        </p:txBody>
      </p:sp>
      <p:sp>
        <p:nvSpPr>
          <p:cNvPr id="37898" name="Line 11">
            <a:extLst>
              <a:ext uri="{FF2B5EF4-FFF2-40B4-BE49-F238E27FC236}">
                <a16:creationId xmlns:a16="http://schemas.microsoft.com/office/drawing/2014/main" id="{2994EF56-B4AC-482C-B46C-BC6B00F894EB}"/>
              </a:ext>
            </a:extLst>
          </p:cNvPr>
          <p:cNvSpPr>
            <a:spLocks noChangeShapeType="1"/>
          </p:cNvSpPr>
          <p:nvPr/>
        </p:nvSpPr>
        <p:spPr bwMode="auto">
          <a:xfrm flipV="1">
            <a:off x="3975653" y="6092824"/>
            <a:ext cx="2048912" cy="218523"/>
          </a:xfrm>
          <a:prstGeom prst="line">
            <a:avLst/>
          </a:prstGeom>
          <a:noFill/>
          <a:ln w="444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7899" name="Oval 12">
            <a:extLst>
              <a:ext uri="{FF2B5EF4-FFF2-40B4-BE49-F238E27FC236}">
                <a16:creationId xmlns:a16="http://schemas.microsoft.com/office/drawing/2014/main" id="{39E633E1-DF03-467D-99F8-C4F6965467CA}"/>
              </a:ext>
            </a:extLst>
          </p:cNvPr>
          <p:cNvSpPr>
            <a:spLocks noChangeArrowheads="1"/>
          </p:cNvSpPr>
          <p:nvPr/>
        </p:nvSpPr>
        <p:spPr bwMode="auto">
          <a:xfrm>
            <a:off x="6240859" y="5131351"/>
            <a:ext cx="4392612" cy="1628775"/>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900" name="Rectangle 13">
            <a:extLst>
              <a:ext uri="{FF2B5EF4-FFF2-40B4-BE49-F238E27FC236}">
                <a16:creationId xmlns:a16="http://schemas.microsoft.com/office/drawing/2014/main" id="{2DA448C0-EEB7-461C-A866-E328DEA166A8}"/>
              </a:ext>
            </a:extLst>
          </p:cNvPr>
          <p:cNvSpPr>
            <a:spLocks noChangeArrowheads="1"/>
          </p:cNvSpPr>
          <p:nvPr/>
        </p:nvSpPr>
        <p:spPr bwMode="auto">
          <a:xfrm>
            <a:off x="480219" y="6025462"/>
            <a:ext cx="3095625" cy="57626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901" name="AutoShape 14">
            <a:extLst>
              <a:ext uri="{FF2B5EF4-FFF2-40B4-BE49-F238E27FC236}">
                <a16:creationId xmlns:a16="http://schemas.microsoft.com/office/drawing/2014/main" id="{E7C8C606-F40F-48D8-8ACC-2A3A8E8E67E5}"/>
              </a:ext>
            </a:extLst>
          </p:cNvPr>
          <p:cNvSpPr>
            <a:spLocks/>
          </p:cNvSpPr>
          <p:nvPr/>
        </p:nvSpPr>
        <p:spPr bwMode="auto">
          <a:xfrm>
            <a:off x="1664346" y="4960683"/>
            <a:ext cx="73025" cy="576262"/>
          </a:xfrm>
          <a:prstGeom prst="leftBracket">
            <a:avLst>
              <a:gd name="adj" fmla="val 65761"/>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902" name="AutoShape 15">
            <a:extLst>
              <a:ext uri="{FF2B5EF4-FFF2-40B4-BE49-F238E27FC236}">
                <a16:creationId xmlns:a16="http://schemas.microsoft.com/office/drawing/2014/main" id="{783182F5-78C2-4914-A212-7265BD4BFBDB}"/>
              </a:ext>
            </a:extLst>
          </p:cNvPr>
          <p:cNvSpPr>
            <a:spLocks noChangeArrowheads="1"/>
          </p:cNvSpPr>
          <p:nvPr/>
        </p:nvSpPr>
        <p:spPr bwMode="auto">
          <a:xfrm rot="10800000">
            <a:off x="1036283" y="5023366"/>
            <a:ext cx="432060" cy="773290"/>
          </a:xfrm>
          <a:custGeom>
            <a:avLst/>
            <a:gdLst>
              <a:gd name="T0" fmla="*/ 2147483646 w 21600"/>
              <a:gd name="T1" fmla="*/ 0 h 21600"/>
              <a:gd name="T2" fmla="*/ 1478376449 w 21600"/>
              <a:gd name="T3" fmla="*/ 2147483646 h 21600"/>
              <a:gd name="T4" fmla="*/ 985533283 w 21600"/>
              <a:gd name="T5" fmla="*/ 2147483646 h 21600"/>
              <a:gd name="T6" fmla="*/ 0 w 21600"/>
              <a:gd name="T7" fmla="*/ 2147483646 h 21600"/>
              <a:gd name="T8" fmla="*/ 985533283 w 21600"/>
              <a:gd name="T9" fmla="*/ 2147483646 h 21600"/>
              <a:gd name="T10" fmla="*/ 1971226412 w 21600"/>
              <a:gd name="T11" fmla="*/ 2147483646 h 21600"/>
              <a:gd name="T12" fmla="*/ 2147483646 w 21600"/>
              <a:gd name="T13" fmla="*/ 2147483646 h 21600"/>
              <a:gd name="T14" fmla="*/ 2147483646 w 21600"/>
              <a:gd name="T15" fmla="*/ 2147483646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noFill/>
          <a:ln w="349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404664"/>
            <a:ext cx="7772400" cy="984481"/>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ΔΗΜΙΟΥΡΓΙΑ ΓΑΜΕΤΩΝ ΣΤΑ ΕΜΒΡΥΑ</a:t>
            </a:r>
          </a:p>
        </p:txBody>
      </p:sp>
      <p:sp>
        <p:nvSpPr>
          <p:cNvPr id="3" name="2 - Υπότιτλος"/>
          <p:cNvSpPr>
            <a:spLocks noGrp="1"/>
          </p:cNvSpPr>
          <p:nvPr>
            <p:ph type="subTitle" idx="1"/>
          </p:nvPr>
        </p:nvSpPr>
        <p:spPr>
          <a:xfrm>
            <a:off x="458771" y="1890763"/>
            <a:ext cx="11274458" cy="4562573"/>
          </a:xfrm>
        </p:spPr>
        <p:txBody>
          <a:bodyPr>
            <a:normAutofit lnSpcReduction="10000"/>
          </a:bodyPr>
          <a:lstStyle/>
          <a:p>
            <a:pPr algn="l"/>
            <a:r>
              <a:rPr lang="el-GR" sz="2800" dirty="0">
                <a:solidFill>
                  <a:srgbClr val="FFFF00"/>
                </a:solidFill>
                <a:latin typeface="Calibri" panose="020F0502020204030204" pitchFamily="34" charset="0"/>
                <a:cs typeface="Calibri" panose="020F0502020204030204" pitchFamily="34" charset="0"/>
              </a:rPr>
              <a:t>20</a:t>
            </a:r>
            <a:r>
              <a:rPr lang="el-GR" sz="2800" baseline="30000" dirty="0">
                <a:solidFill>
                  <a:srgbClr val="FFFF00"/>
                </a:solidFill>
                <a:latin typeface="Calibri" panose="020F0502020204030204" pitchFamily="34" charset="0"/>
                <a:cs typeface="Calibri" panose="020F0502020204030204" pitchFamily="34" charset="0"/>
              </a:rPr>
              <a:t>η</a:t>
            </a:r>
            <a:r>
              <a:rPr lang="el-GR" sz="2800" dirty="0">
                <a:solidFill>
                  <a:srgbClr val="FFFF00"/>
                </a:solidFill>
                <a:latin typeface="Calibri" panose="020F0502020204030204" pitchFamily="34" charset="0"/>
                <a:cs typeface="Calibri" panose="020F0502020204030204" pitchFamily="34" charset="0"/>
              </a:rPr>
              <a:t> ημέρα εμβρυικής ανάπτυξης</a:t>
            </a:r>
            <a:r>
              <a:rPr lang="en-US" sz="2800" dirty="0">
                <a:solidFill>
                  <a:srgbClr val="FFFF00"/>
                </a:solidFill>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δημιουργία προγονικών γεννητικών κυττάρων</a:t>
            </a:r>
          </a:p>
          <a:p>
            <a:endParaRPr lang="el-GR" sz="2800" dirty="0">
              <a:solidFill>
                <a:srgbClr val="FFFF00"/>
              </a:solidFill>
              <a:latin typeface="Calibri" panose="020F0502020204030204" pitchFamily="34" charset="0"/>
              <a:cs typeface="Calibri" panose="020F0502020204030204" pitchFamily="34" charset="0"/>
            </a:endParaRPr>
          </a:p>
          <a:p>
            <a:pPr algn="l"/>
            <a:r>
              <a:rPr lang="el-GR" sz="2800" dirty="0">
                <a:solidFill>
                  <a:srgbClr val="FFFF00"/>
                </a:solidFill>
                <a:latin typeface="Calibri" panose="020F0502020204030204" pitchFamily="34" charset="0"/>
                <a:cs typeface="Calibri" panose="020F0502020204030204" pitchFamily="34" charset="0"/>
              </a:rPr>
              <a:t>5</a:t>
            </a:r>
            <a:r>
              <a:rPr lang="el-GR" sz="2800" baseline="30000" dirty="0">
                <a:solidFill>
                  <a:srgbClr val="FFFF00"/>
                </a:solidFill>
                <a:latin typeface="Calibri" panose="020F0502020204030204" pitchFamily="34" charset="0"/>
                <a:cs typeface="Calibri" panose="020F0502020204030204" pitchFamily="34" charset="0"/>
              </a:rPr>
              <a:t>η</a:t>
            </a:r>
            <a:r>
              <a:rPr lang="el-GR" sz="2800" dirty="0">
                <a:solidFill>
                  <a:srgbClr val="FFFF00"/>
                </a:solidFill>
                <a:latin typeface="Calibri" panose="020F0502020204030204" pitchFamily="34" charset="0"/>
                <a:cs typeface="Calibri" panose="020F0502020204030204" pitchFamily="34" charset="0"/>
              </a:rPr>
              <a:t> εβδομάδα</a:t>
            </a:r>
            <a:r>
              <a:rPr lang="en-US" sz="2800" dirty="0">
                <a:solidFill>
                  <a:srgbClr val="FFFF00"/>
                </a:solidFill>
                <a:latin typeface="Calibri" panose="020F0502020204030204" pitchFamily="34" charset="0"/>
                <a:cs typeface="Calibri" panose="020F0502020204030204" pitchFamily="34" charset="0"/>
              </a:rPr>
              <a:t> </a:t>
            </a:r>
            <a:r>
              <a:rPr lang="el-GR" sz="2800" dirty="0">
                <a:solidFill>
                  <a:srgbClr val="FFFF00"/>
                </a:solidFill>
                <a:latin typeface="Calibri" panose="020F0502020204030204" pitchFamily="34" charset="0"/>
                <a:cs typeface="Calibri" panose="020F0502020204030204" pitchFamily="34" charset="0"/>
              </a:rPr>
              <a:t>εμβρυικής ανάπτυξης</a:t>
            </a:r>
            <a:r>
              <a:rPr lang="en-US" sz="2800" dirty="0">
                <a:solidFill>
                  <a:srgbClr val="FFFF00"/>
                </a:solidFill>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μετανάστευση γεννητικών κυττάρων σε αναπτυσσόμενες </a:t>
            </a:r>
            <a:r>
              <a:rPr lang="el-GR" sz="2800" dirty="0" err="1">
                <a:latin typeface="Calibri" panose="020F0502020204030204" pitchFamily="34" charset="0"/>
                <a:cs typeface="Calibri" panose="020F0502020204030204" pitchFamily="34" charset="0"/>
              </a:rPr>
              <a:t>γονάδες</a:t>
            </a:r>
            <a:r>
              <a:rPr lang="el-GR" sz="2800" dirty="0">
                <a:latin typeface="Calibri" panose="020F0502020204030204" pitchFamily="34" charset="0"/>
                <a:cs typeface="Calibri" panose="020F0502020204030204" pitchFamily="34" charset="0"/>
              </a:rPr>
              <a:t>, στις ωοθήκες και τους </a:t>
            </a:r>
            <a:r>
              <a:rPr lang="el-GR" sz="2800" dirty="0" err="1">
                <a:latin typeface="Calibri" panose="020F0502020204030204" pitchFamily="34" charset="0"/>
                <a:cs typeface="Calibri" panose="020F0502020204030204" pitchFamily="34" charset="0"/>
              </a:rPr>
              <a:t>όρχεις</a:t>
            </a:r>
            <a:endParaRPr lang="el-GR" sz="2800" dirty="0">
              <a:latin typeface="Calibri" panose="020F0502020204030204" pitchFamily="34" charset="0"/>
              <a:cs typeface="Calibri" panose="020F0502020204030204" pitchFamily="34" charset="0"/>
            </a:endParaRPr>
          </a:p>
          <a:p>
            <a:endParaRPr lang="el-GR" sz="2800" dirty="0">
              <a:latin typeface="Calibri" panose="020F0502020204030204" pitchFamily="34" charset="0"/>
              <a:cs typeface="Calibri" panose="020F0502020204030204" pitchFamily="34" charset="0"/>
            </a:endParaRPr>
          </a:p>
          <a:p>
            <a:pPr algn="l"/>
            <a:r>
              <a:rPr lang="el-GR" sz="2800" dirty="0">
                <a:latin typeface="Calibri" panose="020F0502020204030204" pitchFamily="34" charset="0"/>
                <a:cs typeface="Calibri" panose="020F0502020204030204" pitchFamily="34" charset="0"/>
              </a:rPr>
              <a:t>Αρχικά, πραγματοποιούνται </a:t>
            </a:r>
            <a:r>
              <a:rPr lang="el-GR" sz="2800" dirty="0" err="1">
                <a:latin typeface="Calibri" panose="020F0502020204030204" pitchFamily="34" charset="0"/>
                <a:cs typeface="Calibri" panose="020F0502020204030204" pitchFamily="34" charset="0"/>
              </a:rPr>
              <a:t>μιτωτικές</a:t>
            </a:r>
            <a:r>
              <a:rPr lang="el-GR" sz="2800" dirty="0">
                <a:latin typeface="Calibri" panose="020F0502020204030204" pitchFamily="34" charset="0"/>
                <a:cs typeface="Calibri" panose="020F0502020204030204" pitchFamily="34" charset="0"/>
              </a:rPr>
              <a:t> διαιρέσεις που ακολουθούνται από τις μειωτικές διαιρέσεις και διαφοροποίηση σε ώριμους γαμέτες, </a:t>
            </a:r>
            <a:r>
              <a:rPr lang="el-GR" sz="2800" dirty="0">
                <a:solidFill>
                  <a:srgbClr val="FFFF00"/>
                </a:solidFill>
                <a:latin typeface="Calibri" panose="020F0502020204030204" pitchFamily="34" charset="0"/>
                <a:cs typeface="Calibri" panose="020F0502020204030204" pitchFamily="34" charset="0"/>
              </a:rPr>
              <a:t>ωάρια και σπερματοζωάρια</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a:extLst>
              <a:ext uri="{FF2B5EF4-FFF2-40B4-BE49-F238E27FC236}">
                <a16:creationId xmlns:a16="http://schemas.microsoft.com/office/drawing/2014/main" id="{6413D820-2641-4D23-8EBB-8C621B44D5D1}"/>
              </a:ext>
            </a:extLst>
          </p:cNvPr>
          <p:cNvSpPr>
            <a:spLocks noGrp="1" noRot="1" noChangeArrowheads="1"/>
          </p:cNvSpPr>
          <p:nvPr>
            <p:ph type="title"/>
          </p:nvPr>
        </p:nvSpPr>
        <p:spPr>
          <a:xfrm>
            <a:off x="1638300" y="111774"/>
            <a:ext cx="8915400" cy="527671"/>
          </a:xfrm>
        </p:spPr>
        <p:txBody>
          <a:bodyPr>
            <a:no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Β.  ΕΠΙΛΟΓΗ ΒΙΩΣΙΜΩΝ ΕΜΒΡΥΩΝ</a:t>
            </a:r>
          </a:p>
        </p:txBody>
      </p:sp>
      <p:sp>
        <p:nvSpPr>
          <p:cNvPr id="746499" name="Rectangle 3">
            <a:extLst>
              <a:ext uri="{FF2B5EF4-FFF2-40B4-BE49-F238E27FC236}">
                <a16:creationId xmlns:a16="http://schemas.microsoft.com/office/drawing/2014/main" id="{0FCC7740-3D61-48D5-A7CB-31A24E02C81C}"/>
              </a:ext>
            </a:extLst>
          </p:cNvPr>
          <p:cNvSpPr>
            <a:spLocks noGrp="1" noChangeArrowheads="1"/>
          </p:cNvSpPr>
          <p:nvPr>
            <p:ph idx="1"/>
          </p:nvPr>
        </p:nvSpPr>
        <p:spPr>
          <a:xfrm>
            <a:off x="1379537" y="763588"/>
            <a:ext cx="9432925" cy="5832473"/>
          </a:xfrm>
        </p:spPr>
        <p:txBody>
          <a:bodyPr>
            <a:normAutofit/>
          </a:bodyPr>
          <a:lstStyle/>
          <a:p>
            <a:pPr marL="0" indent="0">
              <a:buNone/>
              <a:defRPr/>
            </a:pPr>
            <a:r>
              <a:rPr lang="el-GR" sz="2400" dirty="0">
                <a:solidFill>
                  <a:schemeClr val="tx1"/>
                </a:solidFill>
                <a:latin typeface="Calibri" panose="020F0502020204030204" pitchFamily="34" charset="0"/>
                <a:cs typeface="Calibri" panose="020F0502020204030204" pitchFamily="34" charset="0"/>
              </a:rPr>
              <a:t>Α. Συσχέτιση μορφολογίας &amp; σχηματισμού </a:t>
            </a:r>
            <a:r>
              <a:rPr lang="el-GR" sz="2400" dirty="0" err="1">
                <a:solidFill>
                  <a:schemeClr val="tx1"/>
                </a:solidFill>
                <a:latin typeface="Calibri" panose="020F0502020204030204" pitchFamily="34" charset="0"/>
                <a:cs typeface="Calibri" panose="020F0502020204030204" pitchFamily="34" charset="0"/>
              </a:rPr>
              <a:t>βλαστοκύστεων</a:t>
            </a:r>
            <a:endParaRPr lang="el-GR"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Β. Συσχέτιση θρεπτικών υλικών και </a:t>
            </a:r>
            <a:r>
              <a:rPr lang="en-US" sz="2400" dirty="0">
                <a:solidFill>
                  <a:schemeClr val="tx1"/>
                </a:solidFill>
                <a:latin typeface="Calibri" panose="020F0502020204030204" pitchFamily="34" charset="0"/>
                <a:cs typeface="Calibri" panose="020F0502020204030204" pitchFamily="34" charset="0"/>
              </a:rPr>
              <a:t>in vitro </a:t>
            </a:r>
            <a:r>
              <a:rPr lang="el-GR" sz="2400" dirty="0">
                <a:solidFill>
                  <a:schemeClr val="tx1"/>
                </a:solidFill>
                <a:latin typeface="Calibri" panose="020F0502020204030204" pitchFamily="34" charset="0"/>
                <a:cs typeface="Calibri" panose="020F0502020204030204" pitchFamily="34" charset="0"/>
              </a:rPr>
              <a:t>ανάπτυξης εμβρύων</a:t>
            </a:r>
          </a:p>
          <a:p>
            <a:pPr marL="457200" lvl="1" indent="0">
              <a:buNone/>
              <a:defRPr/>
            </a:pPr>
            <a:r>
              <a:rPr lang="el-GR" sz="2400" dirty="0">
                <a:solidFill>
                  <a:srgbClr val="FFFF00"/>
                </a:solidFill>
                <a:latin typeface="Calibri" panose="020F0502020204030204" pitchFamily="34" charset="0"/>
                <a:cs typeface="Calibri" panose="020F0502020204030204" pitchFamily="34" charset="0"/>
              </a:rPr>
              <a:t>- ΓΛΥΚΟΖΗ</a:t>
            </a:r>
            <a:r>
              <a:rPr lang="en-US" sz="2400" dirty="0">
                <a:solidFill>
                  <a:srgbClr val="FFFF00"/>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απαραίτητη για </a:t>
            </a:r>
            <a:r>
              <a:rPr lang="el-GR" sz="2400" dirty="0" err="1">
                <a:solidFill>
                  <a:schemeClr val="tx1"/>
                </a:solidFill>
                <a:latin typeface="Calibri" panose="020F0502020204030204" pitchFamily="34" charset="0"/>
                <a:cs typeface="Calibri" panose="020F0502020204030204" pitchFamily="34" charset="0"/>
              </a:rPr>
              <a:t>βλαστοκύστεις</a:t>
            </a:r>
            <a:endParaRPr lang="el-GR" sz="2400" dirty="0">
              <a:solidFill>
                <a:schemeClr val="tx1"/>
              </a:solidFill>
              <a:latin typeface="Calibri" panose="020F0502020204030204" pitchFamily="34" charset="0"/>
              <a:cs typeface="Calibri" panose="020F0502020204030204" pitchFamily="34" charset="0"/>
            </a:endParaRPr>
          </a:p>
          <a:p>
            <a:pPr marL="457200" lvl="1" indent="0">
              <a:buNone/>
              <a:defRPr/>
            </a:pPr>
            <a:r>
              <a:rPr lang="en-US" sz="2400" dirty="0">
                <a:solidFill>
                  <a:srgbClr val="FFFF00"/>
                </a:solidFill>
                <a:latin typeface="Calibri" panose="020F0502020204030204" pitchFamily="34" charset="0"/>
                <a:cs typeface="Calibri" panose="020F0502020204030204" pitchFamily="34" charset="0"/>
              </a:rPr>
              <a:t>- </a:t>
            </a:r>
            <a:r>
              <a:rPr lang="el-GR" sz="2400" dirty="0">
                <a:solidFill>
                  <a:srgbClr val="FFFF00"/>
                </a:solidFill>
                <a:latin typeface="Calibri" panose="020F0502020204030204" pitchFamily="34" charset="0"/>
                <a:cs typeface="Calibri" panose="020F0502020204030204" pitchFamily="34" charset="0"/>
              </a:rPr>
              <a:t>ΑΛΑΝΙΝΗ</a:t>
            </a:r>
            <a:r>
              <a:rPr lang="en-US" sz="2400" dirty="0">
                <a:solidFill>
                  <a:srgbClr val="FFFF00"/>
                </a:solidFill>
                <a:latin typeface="Calibri" panose="020F0502020204030204" pitchFamily="34" charset="0"/>
                <a:cs typeface="Calibri" panose="020F0502020204030204" pitchFamily="34" charset="0"/>
              </a:rPr>
              <a:t>:</a:t>
            </a:r>
            <a:r>
              <a:rPr lang="el-GR" sz="2400" dirty="0">
                <a:solidFill>
                  <a:schemeClr val="tx1"/>
                </a:solidFill>
                <a:latin typeface="Calibri" panose="020F0502020204030204" pitchFamily="34" charset="0"/>
                <a:cs typeface="Calibri" panose="020F0502020204030204" pitchFamily="34" charset="0"/>
              </a:rPr>
              <a:t>  παρουσία σε καλλιεργητικό υλικό </a:t>
            </a:r>
            <a:r>
              <a:rPr lang="en-US" sz="2400" dirty="0">
                <a:solidFill>
                  <a:schemeClr val="tx1"/>
                </a:solidFill>
                <a:latin typeface="Calibri" panose="020F0502020204030204" pitchFamily="34" charset="0"/>
                <a:cs typeface="Calibri" panose="020F0502020204030204" pitchFamily="34" charset="0"/>
              </a:rPr>
              <a:t>D</a:t>
            </a:r>
            <a:r>
              <a:rPr lang="en-US" sz="2400" baseline="-25000" dirty="0">
                <a:solidFill>
                  <a:schemeClr val="tx1"/>
                </a:solidFill>
                <a:latin typeface="Calibri" panose="020F0502020204030204" pitchFamily="34" charset="0"/>
                <a:cs typeface="Calibri" panose="020F0502020204030204" pitchFamily="34" charset="0"/>
              </a:rPr>
              <a:t>2</a:t>
            </a:r>
            <a:r>
              <a:rPr lang="en-US" sz="2400" dirty="0">
                <a:solidFill>
                  <a:schemeClr val="tx1"/>
                </a:solidFill>
                <a:latin typeface="Calibri" panose="020F0502020204030204" pitchFamily="34" charset="0"/>
                <a:cs typeface="Calibri" panose="020F0502020204030204" pitchFamily="34" charset="0"/>
              </a:rPr>
              <a:t> &amp; D</a:t>
            </a:r>
            <a:r>
              <a:rPr lang="en-US" sz="2400" baseline="-25000" dirty="0">
                <a:solidFill>
                  <a:schemeClr val="tx1"/>
                </a:solidFill>
                <a:latin typeface="Calibri" panose="020F0502020204030204" pitchFamily="34" charset="0"/>
                <a:cs typeface="Calibri" panose="020F0502020204030204" pitchFamily="34" charset="0"/>
              </a:rPr>
              <a:t>3</a:t>
            </a:r>
            <a:r>
              <a:rPr lang="el-GR" sz="2400" dirty="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pPr marL="457200" lvl="1" indent="0">
              <a:buNone/>
              <a:defRPr/>
            </a:pPr>
            <a:r>
              <a:rPr lang="el-GR" sz="2400" dirty="0">
                <a:solidFill>
                  <a:schemeClr val="tx1"/>
                </a:solidFill>
                <a:latin typeface="Calibri" panose="020F0502020204030204" pitchFamily="34" charset="0"/>
                <a:cs typeface="Calibri" panose="020F0502020204030204" pitchFamily="34" charset="0"/>
              </a:rPr>
              <a:t>   εμβρύων χωρίς σχηματισμό </a:t>
            </a:r>
            <a:r>
              <a:rPr lang="el-GR" sz="2400" dirty="0" err="1">
                <a:solidFill>
                  <a:schemeClr val="tx1"/>
                </a:solidFill>
                <a:latin typeface="Calibri" panose="020F0502020204030204" pitchFamily="34" charset="0"/>
                <a:cs typeface="Calibri" panose="020F0502020204030204" pitchFamily="34" charset="0"/>
              </a:rPr>
              <a:t>βλαστοκύστεων</a:t>
            </a:r>
            <a:endParaRPr lang="el-GR" sz="2400" dirty="0">
              <a:solidFill>
                <a:schemeClr val="tx1"/>
              </a:solidFill>
              <a:latin typeface="Calibri" panose="020F0502020204030204" pitchFamily="34" charset="0"/>
              <a:cs typeface="Calibri" panose="020F0502020204030204" pitchFamily="34" charset="0"/>
            </a:endParaRPr>
          </a:p>
          <a:p>
            <a:pPr marL="914400" lvl="1" indent="-457200">
              <a:buNone/>
              <a:defRPr/>
            </a:pPr>
            <a:endParaRPr lang="el-GR"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Γ. Βιοψία πολικού σωματίου ωαρίου </a:t>
            </a:r>
            <a:endParaRPr lang="en-US" sz="2400" dirty="0">
              <a:solidFill>
                <a:schemeClr val="tx1"/>
              </a:solidFill>
              <a:latin typeface="Calibri" panose="020F0502020204030204" pitchFamily="34" charset="0"/>
              <a:cs typeface="Calibri" panose="020F0502020204030204" pitchFamily="34" charset="0"/>
            </a:endParaRPr>
          </a:p>
          <a:p>
            <a:pPr marL="533400" indent="-533400">
              <a:buNone/>
              <a:defRPr/>
            </a:pP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ή	</a:t>
            </a:r>
          </a:p>
          <a:p>
            <a:pPr marL="533400" indent="-533400">
              <a:buNone/>
              <a:defRPr/>
            </a:pP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Βιοψία </a:t>
            </a:r>
            <a:r>
              <a:rPr lang="en-US" sz="2400" dirty="0">
                <a:solidFill>
                  <a:schemeClr val="tx1"/>
                </a:solidFill>
                <a:latin typeface="Calibri" panose="020F0502020204030204" pitchFamily="34" charset="0"/>
                <a:cs typeface="Calibri" panose="020F0502020204030204" pitchFamily="34" charset="0"/>
              </a:rPr>
              <a:t>D3</a:t>
            </a:r>
            <a:r>
              <a:rPr lang="el-GR" sz="2400" dirty="0">
                <a:solidFill>
                  <a:schemeClr val="tx1"/>
                </a:solidFill>
                <a:latin typeface="Calibri" panose="020F0502020204030204" pitchFamily="34" charset="0"/>
                <a:cs typeface="Calibri" panose="020F0502020204030204" pitchFamily="34" charset="0"/>
              </a:rPr>
              <a:t> ή </a:t>
            </a:r>
            <a:r>
              <a:rPr lang="en-US" sz="2400" dirty="0">
                <a:solidFill>
                  <a:srgbClr val="00B050"/>
                </a:solidFill>
                <a:latin typeface="Calibri" panose="020F0502020204030204" pitchFamily="34" charset="0"/>
                <a:cs typeface="Calibri" panose="020F0502020204030204" pitchFamily="34" charset="0"/>
              </a:rPr>
              <a:t>D5 </a:t>
            </a:r>
            <a:r>
              <a:rPr lang="el-GR" sz="2400" dirty="0">
                <a:solidFill>
                  <a:srgbClr val="00B050"/>
                </a:solidFill>
                <a:latin typeface="Calibri" panose="020F0502020204030204" pitchFamily="34" charset="0"/>
                <a:cs typeface="Calibri" panose="020F0502020204030204" pitchFamily="34" charset="0"/>
              </a:rPr>
              <a:t>εμβρύου</a:t>
            </a:r>
          </a:p>
        </p:txBody>
      </p:sp>
      <p:sp>
        <p:nvSpPr>
          <p:cNvPr id="39940" name="Text Box 4">
            <a:extLst>
              <a:ext uri="{FF2B5EF4-FFF2-40B4-BE49-F238E27FC236}">
                <a16:creationId xmlns:a16="http://schemas.microsoft.com/office/drawing/2014/main" id="{BB663406-E543-42B3-A9D8-A8226288E41C}"/>
              </a:ext>
            </a:extLst>
          </p:cNvPr>
          <p:cNvSpPr txBox="1">
            <a:spLocks noChangeArrowheads="1"/>
          </p:cNvSpPr>
          <p:nvPr/>
        </p:nvSpPr>
        <p:spPr bwMode="auto">
          <a:xfrm>
            <a:off x="8112125" y="4221163"/>
            <a:ext cx="2376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9941" name="Text Box 5">
            <a:extLst>
              <a:ext uri="{FF2B5EF4-FFF2-40B4-BE49-F238E27FC236}">
                <a16:creationId xmlns:a16="http://schemas.microsoft.com/office/drawing/2014/main" id="{2E0E6443-BEDF-4C29-9F8A-E1ABF2BD6969}"/>
              </a:ext>
            </a:extLst>
          </p:cNvPr>
          <p:cNvSpPr txBox="1">
            <a:spLocks noChangeArrowheads="1"/>
          </p:cNvSpPr>
          <p:nvPr/>
        </p:nvSpPr>
        <p:spPr bwMode="auto">
          <a:xfrm>
            <a:off x="7415523" y="3804290"/>
            <a:ext cx="27352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Γενετική ανάλυση </a:t>
            </a:r>
          </a:p>
        </p:txBody>
      </p:sp>
      <p:sp>
        <p:nvSpPr>
          <p:cNvPr id="39942" name="Text Box 6">
            <a:extLst>
              <a:ext uri="{FF2B5EF4-FFF2-40B4-BE49-F238E27FC236}">
                <a16:creationId xmlns:a16="http://schemas.microsoft.com/office/drawing/2014/main" id="{CE37AB21-129F-4C31-BDBB-0E4A39E05536}"/>
              </a:ext>
            </a:extLst>
          </p:cNvPr>
          <p:cNvSpPr txBox="1">
            <a:spLocks noChangeArrowheads="1"/>
          </p:cNvSpPr>
          <p:nvPr/>
        </p:nvSpPr>
        <p:spPr bwMode="auto">
          <a:xfrm>
            <a:off x="6679103" y="4797425"/>
            <a:ext cx="41771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Επιλογή εμβρύων</a:t>
            </a:r>
          </a:p>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φυσιολογικού </a:t>
            </a:r>
            <a:r>
              <a:rPr lang="el-GR" altLang="el-GR" sz="2400" dirty="0" err="1">
                <a:latin typeface="Calibri" panose="020F0502020204030204" pitchFamily="34" charset="0"/>
                <a:cs typeface="Calibri" panose="020F0502020204030204" pitchFamily="34" charset="0"/>
              </a:rPr>
              <a:t>καρυότυπου</a:t>
            </a:r>
            <a:endParaRPr lang="el-GR" altLang="el-GR" sz="2400" dirty="0">
              <a:latin typeface="Calibri" panose="020F0502020204030204" pitchFamily="34" charset="0"/>
              <a:cs typeface="Calibri" panose="020F0502020204030204" pitchFamily="34" charset="0"/>
            </a:endParaRPr>
          </a:p>
        </p:txBody>
      </p:sp>
      <p:sp>
        <p:nvSpPr>
          <p:cNvPr id="39943" name="Text Box 7">
            <a:extLst>
              <a:ext uri="{FF2B5EF4-FFF2-40B4-BE49-F238E27FC236}">
                <a16:creationId xmlns:a16="http://schemas.microsoft.com/office/drawing/2014/main" id="{53E7C8CE-0E43-4016-AF1C-3E5055F9B505}"/>
              </a:ext>
            </a:extLst>
          </p:cNvPr>
          <p:cNvSpPr txBox="1">
            <a:spLocks noChangeArrowheads="1"/>
          </p:cNvSpPr>
          <p:nvPr/>
        </p:nvSpPr>
        <p:spPr bwMode="auto">
          <a:xfrm>
            <a:off x="6982929" y="6165291"/>
            <a:ext cx="3600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Πλέον βιώσιμα έμβρυα</a:t>
            </a:r>
          </a:p>
        </p:txBody>
      </p:sp>
      <p:sp>
        <p:nvSpPr>
          <p:cNvPr id="39944" name="AutoShape 8">
            <a:extLst>
              <a:ext uri="{FF2B5EF4-FFF2-40B4-BE49-F238E27FC236}">
                <a16:creationId xmlns:a16="http://schemas.microsoft.com/office/drawing/2014/main" id="{B7FA6F85-13B0-4D68-9673-51869CA43905}"/>
              </a:ext>
            </a:extLst>
          </p:cNvPr>
          <p:cNvSpPr>
            <a:spLocks/>
          </p:cNvSpPr>
          <p:nvPr/>
        </p:nvSpPr>
        <p:spPr bwMode="auto">
          <a:xfrm>
            <a:off x="6599239" y="3896519"/>
            <a:ext cx="215900" cy="1368425"/>
          </a:xfrm>
          <a:prstGeom prst="rightBrace">
            <a:avLst>
              <a:gd name="adj1" fmla="val 52819"/>
              <a:gd name="adj2" fmla="val 50000"/>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9945" name="Line 9">
            <a:extLst>
              <a:ext uri="{FF2B5EF4-FFF2-40B4-BE49-F238E27FC236}">
                <a16:creationId xmlns:a16="http://schemas.microsoft.com/office/drawing/2014/main" id="{5B0590D3-35A3-4CDE-B15F-D60064C6DD7E}"/>
              </a:ext>
            </a:extLst>
          </p:cNvPr>
          <p:cNvSpPr>
            <a:spLocks noChangeShapeType="1"/>
          </p:cNvSpPr>
          <p:nvPr/>
        </p:nvSpPr>
        <p:spPr bwMode="auto">
          <a:xfrm>
            <a:off x="8759825" y="4437064"/>
            <a:ext cx="0" cy="287337"/>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9946" name="Line 10">
            <a:extLst>
              <a:ext uri="{FF2B5EF4-FFF2-40B4-BE49-F238E27FC236}">
                <a16:creationId xmlns:a16="http://schemas.microsoft.com/office/drawing/2014/main" id="{23FDDECB-8778-4D78-ADFB-FE250C110058}"/>
              </a:ext>
            </a:extLst>
          </p:cNvPr>
          <p:cNvSpPr>
            <a:spLocks noChangeShapeType="1"/>
          </p:cNvSpPr>
          <p:nvPr/>
        </p:nvSpPr>
        <p:spPr bwMode="auto">
          <a:xfrm>
            <a:off x="8783154" y="5878513"/>
            <a:ext cx="0" cy="287338"/>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a:extLst>
              <a:ext uri="{FF2B5EF4-FFF2-40B4-BE49-F238E27FC236}">
                <a16:creationId xmlns:a16="http://schemas.microsoft.com/office/drawing/2014/main" id="{F3E580CE-BC43-4D0D-A30B-9607F63DDD48}"/>
              </a:ext>
            </a:extLst>
          </p:cNvPr>
          <p:cNvSpPr>
            <a:spLocks noGrp="1" noRot="1" noChangeArrowheads="1"/>
          </p:cNvSpPr>
          <p:nvPr>
            <p:ph type="title"/>
          </p:nvPr>
        </p:nvSpPr>
        <p:spPr>
          <a:xfrm>
            <a:off x="2577193" y="182218"/>
            <a:ext cx="7026966" cy="543339"/>
          </a:xfrm>
        </p:spPr>
        <p:txBody>
          <a:bodyPr>
            <a:normAutofit fontScale="90000"/>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Γ.   ΚΡΥΣΟΣΥΝΤΗΡΗΣΗ</a:t>
            </a:r>
          </a:p>
        </p:txBody>
      </p:sp>
      <p:sp>
        <p:nvSpPr>
          <p:cNvPr id="747523" name="Rectangle 3">
            <a:extLst>
              <a:ext uri="{FF2B5EF4-FFF2-40B4-BE49-F238E27FC236}">
                <a16:creationId xmlns:a16="http://schemas.microsoft.com/office/drawing/2014/main" id="{A647925E-BCB8-438B-A6D2-97D060F2CF5C}"/>
              </a:ext>
            </a:extLst>
          </p:cNvPr>
          <p:cNvSpPr>
            <a:spLocks noGrp="1" noChangeArrowheads="1"/>
          </p:cNvSpPr>
          <p:nvPr>
            <p:ph idx="1"/>
          </p:nvPr>
        </p:nvSpPr>
        <p:spPr>
          <a:xfrm>
            <a:off x="326335" y="1023731"/>
            <a:ext cx="11539330" cy="5652051"/>
          </a:xfrm>
        </p:spPr>
        <p:txBody>
          <a:bodyPr>
            <a:noAutofit/>
          </a:bodyPr>
          <a:lstStyle/>
          <a:p>
            <a:pPr eaLnBrk="1" hangingPunct="1">
              <a:defRPr/>
            </a:pPr>
            <a:r>
              <a:rPr lang="el-GR" sz="2400" dirty="0">
                <a:solidFill>
                  <a:schemeClr val="tx1"/>
                </a:solidFill>
                <a:latin typeface="Calibri" panose="020F0502020204030204" pitchFamily="34" charset="0"/>
                <a:cs typeface="Calibri" panose="020F0502020204030204" pitchFamily="34" charset="0"/>
              </a:rPr>
              <a:t>Μείωση των εμβρύων προς </a:t>
            </a:r>
            <a:r>
              <a:rPr lang="el-GR" sz="2400" dirty="0" err="1">
                <a:solidFill>
                  <a:schemeClr val="tx1"/>
                </a:solidFill>
                <a:latin typeface="Calibri" panose="020F0502020204030204" pitchFamily="34" charset="0"/>
                <a:cs typeface="Calibri" panose="020F0502020204030204" pitchFamily="34" charset="0"/>
              </a:rPr>
              <a:t>εμβρυομεταφορά</a:t>
            </a:r>
            <a:r>
              <a:rPr lang="el-GR" sz="2400" dirty="0">
                <a:solidFill>
                  <a:schemeClr val="tx1"/>
                </a:solidFill>
                <a:latin typeface="Calibri" panose="020F0502020204030204" pitchFamily="34" charset="0"/>
                <a:cs typeface="Calibri" panose="020F0502020204030204" pitchFamily="34" charset="0"/>
              </a:rPr>
              <a:t> </a:t>
            </a:r>
          </a:p>
          <a:p>
            <a:pPr marL="810000" lvl="2" indent="0" eaLnBrk="1" hangingPunct="1">
              <a:buNone/>
              <a:defRPr/>
            </a:pPr>
            <a:endParaRPr lang="el-GR" sz="2400" dirty="0">
              <a:solidFill>
                <a:schemeClr val="tx1"/>
              </a:solidFill>
              <a:latin typeface="Calibri" panose="020F0502020204030204" pitchFamily="34" charset="0"/>
              <a:cs typeface="Calibri" panose="020F0502020204030204" pitchFamily="34" charset="0"/>
            </a:endParaRPr>
          </a:p>
          <a:p>
            <a:pPr marL="810000" lvl="2" indent="0" eaLnBrk="1" hangingPunct="1">
              <a:buNone/>
              <a:defRPr/>
            </a:pPr>
            <a:r>
              <a:rPr lang="el-GR" sz="2400" dirty="0" err="1">
                <a:solidFill>
                  <a:schemeClr val="tx1"/>
                </a:solidFill>
                <a:latin typeface="Calibri" panose="020F0502020204030204" pitchFamily="34" charset="0"/>
                <a:cs typeface="Calibri" panose="020F0502020204030204" pitchFamily="34" charset="0"/>
              </a:rPr>
              <a:t>Κρυοσυντήρηση</a:t>
            </a:r>
            <a:r>
              <a:rPr lang="el-GR" sz="2400" dirty="0">
                <a:solidFill>
                  <a:schemeClr val="tx1"/>
                </a:solidFill>
                <a:latin typeface="Calibri" panose="020F0502020204030204" pitchFamily="34" charset="0"/>
                <a:cs typeface="Calibri" panose="020F0502020204030204" pitchFamily="34" charset="0"/>
              </a:rPr>
              <a:t> περισσότερων εμβρύων</a:t>
            </a:r>
          </a:p>
          <a:p>
            <a:pPr marL="810000" lvl="2" indent="0" eaLnBrk="1" hangingPunct="1">
              <a:buNone/>
              <a:defRPr/>
            </a:pPr>
            <a:endParaRPr lang="el-GR" sz="2400" dirty="0">
              <a:solidFill>
                <a:schemeClr val="tx1"/>
              </a:solidFill>
              <a:latin typeface="Calibri" panose="020F0502020204030204" pitchFamily="34" charset="0"/>
              <a:cs typeface="Calibri" panose="020F0502020204030204" pitchFamily="34" charset="0"/>
            </a:endParaRPr>
          </a:p>
          <a:p>
            <a:pPr eaLnBrk="1" hangingPunct="1">
              <a:defRPr/>
            </a:pPr>
            <a:r>
              <a:rPr lang="el-GR" sz="2400" dirty="0" err="1">
                <a:solidFill>
                  <a:schemeClr val="tx1"/>
                </a:solidFill>
                <a:latin typeface="Calibri" panose="020F0502020204030204" pitchFamily="34" charset="0"/>
                <a:cs typeface="Calibri" panose="020F0502020204030204" pitchFamily="34" charset="0"/>
              </a:rPr>
              <a:t>Κρυοσυντήρηση</a:t>
            </a:r>
            <a:r>
              <a:rPr lang="el-GR" sz="2400" dirty="0">
                <a:solidFill>
                  <a:schemeClr val="tx1"/>
                </a:solidFill>
                <a:latin typeface="Calibri" panose="020F0502020204030204" pitchFamily="34" charset="0"/>
                <a:cs typeface="Calibri" panose="020F0502020204030204" pitchFamily="34" charset="0"/>
              </a:rPr>
              <a:t> </a:t>
            </a:r>
            <a:r>
              <a:rPr lang="el-GR" sz="2400" dirty="0" err="1">
                <a:solidFill>
                  <a:schemeClr val="tx1"/>
                </a:solidFill>
                <a:latin typeface="Calibri" panose="020F0502020204030204" pitchFamily="34" charset="0"/>
                <a:cs typeface="Calibri" panose="020F0502020204030204" pitchFamily="34" charset="0"/>
              </a:rPr>
              <a:t>βλαστοκύστεων</a:t>
            </a:r>
            <a:r>
              <a:rPr lang="el-GR" sz="2400" dirty="0">
                <a:solidFill>
                  <a:schemeClr val="tx1"/>
                </a:solidFill>
                <a:latin typeface="Calibri" panose="020F0502020204030204" pitchFamily="34" charset="0"/>
                <a:cs typeface="Calibri" panose="020F0502020204030204" pitchFamily="34" charset="0"/>
              </a:rPr>
              <a:t>: </a:t>
            </a:r>
            <a:r>
              <a:rPr lang="el-GR" sz="2400" b="1" u="sng" dirty="0">
                <a:solidFill>
                  <a:srgbClr val="FFFF00"/>
                </a:solidFill>
                <a:latin typeface="Calibri" panose="020F0502020204030204" pitchFamily="34" charset="0"/>
                <a:cs typeface="Calibri" panose="020F0502020204030204" pitchFamily="34" charset="0"/>
              </a:rPr>
              <a:t>προτιμητέα</a:t>
            </a:r>
          </a:p>
          <a:p>
            <a:pPr marL="36900" indent="0" eaLnBrk="1" hangingPunct="1">
              <a:buNone/>
              <a:defRPr/>
            </a:pPr>
            <a:endParaRPr lang="el-GR" sz="2400" b="1" u="sng" dirty="0">
              <a:solidFill>
                <a:schemeClr val="tx1"/>
              </a:solidFill>
              <a:latin typeface="Calibri" panose="020F0502020204030204" pitchFamily="34" charset="0"/>
              <a:cs typeface="Calibri" panose="020F0502020204030204" pitchFamily="34" charset="0"/>
            </a:endParaRPr>
          </a:p>
          <a:p>
            <a:pPr eaLnBrk="1" hangingPunct="1">
              <a:defRPr/>
            </a:pPr>
            <a:r>
              <a:rPr lang="el-GR" sz="2400" dirty="0">
                <a:solidFill>
                  <a:srgbClr val="FFFF00"/>
                </a:solidFill>
                <a:latin typeface="Calibri" panose="020F0502020204030204" pitchFamily="34" charset="0"/>
                <a:cs typeface="Calibri" panose="020F0502020204030204" pitchFamily="34" charset="0"/>
              </a:rPr>
              <a:t>Ταχεία </a:t>
            </a:r>
            <a:r>
              <a:rPr lang="el-GR" sz="2400" dirty="0" err="1">
                <a:solidFill>
                  <a:srgbClr val="FFFF00"/>
                </a:solidFill>
                <a:latin typeface="Calibri" panose="020F0502020204030204" pitchFamily="34" charset="0"/>
                <a:cs typeface="Calibri" panose="020F0502020204030204" pitchFamily="34" charset="0"/>
              </a:rPr>
              <a:t>κρυοσυντήρηση</a:t>
            </a:r>
            <a:r>
              <a:rPr lang="el-GR" sz="2400" dirty="0">
                <a:solidFill>
                  <a:srgbClr val="FFFF00"/>
                </a:solidFill>
                <a:latin typeface="Calibri" panose="020F0502020204030204" pitchFamily="34" charset="0"/>
                <a:cs typeface="Calibri" panose="020F0502020204030204" pitchFamily="34" charset="0"/>
              </a:rPr>
              <a:t>  </a:t>
            </a:r>
            <a:r>
              <a:rPr lang="en-US" sz="2400" dirty="0">
                <a:solidFill>
                  <a:srgbClr val="FFFF00"/>
                </a:solidFill>
                <a:latin typeface="Calibri" panose="020F0502020204030204" pitchFamily="34" charset="0"/>
                <a:cs typeface="Calibri" panose="020F0502020204030204" pitchFamily="34" charset="0"/>
              </a:rPr>
              <a:t>(VITRIFICATION) </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σύγχρονη μέθοδος </a:t>
            </a:r>
            <a:r>
              <a:rPr lang="el-GR" sz="2400" dirty="0" err="1">
                <a:solidFill>
                  <a:schemeClr val="tx1"/>
                </a:solidFill>
                <a:latin typeface="Calibri" panose="020F0502020204030204" pitchFamily="34" charset="0"/>
                <a:cs typeface="Calibri" panose="020F0502020204030204" pitchFamily="34" charset="0"/>
              </a:rPr>
              <a:t>κρυοσυντήρησης</a:t>
            </a:r>
            <a:r>
              <a:rPr lang="el-GR" sz="2400" dirty="0">
                <a:solidFill>
                  <a:schemeClr val="tx1"/>
                </a:solidFill>
                <a:latin typeface="Calibri" panose="020F0502020204030204" pitchFamily="34" charset="0"/>
                <a:cs typeface="Calibri" panose="020F0502020204030204" pitchFamily="34" charset="0"/>
              </a:rPr>
              <a:t> </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Στιγμιαία μετατροπή υγρής φάσης σε στερεά</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Αποφυγή δημιουργίας κρυστάλλων πάγου</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Αποφυγή κυτταρικών νεκρώσεων κατά την κατάψυξη</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Υψηλά % επιβίωσης μετά την απόψυξη</a:t>
            </a:r>
          </a:p>
        </p:txBody>
      </p:sp>
      <p:sp>
        <p:nvSpPr>
          <p:cNvPr id="40965" name="Line 5">
            <a:extLst>
              <a:ext uri="{FF2B5EF4-FFF2-40B4-BE49-F238E27FC236}">
                <a16:creationId xmlns:a16="http://schemas.microsoft.com/office/drawing/2014/main" id="{14640C90-2D87-4E78-93D2-529897EF56F2}"/>
              </a:ext>
            </a:extLst>
          </p:cNvPr>
          <p:cNvSpPr>
            <a:spLocks noChangeShapeType="1"/>
          </p:cNvSpPr>
          <p:nvPr/>
        </p:nvSpPr>
        <p:spPr bwMode="auto">
          <a:xfrm>
            <a:off x="3379305" y="1588750"/>
            <a:ext cx="12010" cy="415098"/>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1D5C9444-F26A-440B-8E3F-E6519DDFAC9A}"/>
              </a:ext>
            </a:extLst>
          </p:cNvPr>
          <p:cNvSpPr>
            <a:spLocks noGrp="1" noRot="1" noChangeArrowheads="1"/>
          </p:cNvSpPr>
          <p:nvPr>
            <p:ph type="title"/>
          </p:nvPr>
        </p:nvSpPr>
        <p:spPr>
          <a:xfrm>
            <a:off x="919119" y="197953"/>
            <a:ext cx="10353762" cy="970450"/>
          </a:xfrm>
        </p:spPr>
        <p:txBody>
          <a:bodyPr>
            <a:normAutofit/>
          </a:bodyPr>
          <a:lstStyle/>
          <a:p>
            <a:pPr algn="l" eaLnBrk="1" hangingPunct="1">
              <a:defRPr/>
            </a:pPr>
            <a:r>
              <a:rPr lang="el-GR" sz="3600" b="1" dirty="0">
                <a:solidFill>
                  <a:srgbClr val="FFFF00"/>
                </a:solidFill>
                <a:latin typeface="Calibri" panose="020F0502020204030204" pitchFamily="34" charset="0"/>
                <a:cs typeface="Calibri" panose="020F0502020204030204" pitchFamily="34" charset="0"/>
              </a:rPr>
              <a:t>ΕΠΟΜΕΝΩΣ:</a:t>
            </a:r>
          </a:p>
        </p:txBody>
      </p:sp>
      <p:sp>
        <p:nvSpPr>
          <p:cNvPr id="748547" name="Rectangle 3">
            <a:extLst>
              <a:ext uri="{FF2B5EF4-FFF2-40B4-BE49-F238E27FC236}">
                <a16:creationId xmlns:a16="http://schemas.microsoft.com/office/drawing/2014/main" id="{440D31F4-D3C7-40C9-95D7-5E984892B54E}"/>
              </a:ext>
            </a:extLst>
          </p:cNvPr>
          <p:cNvSpPr>
            <a:spLocks noGrp="1" noChangeArrowheads="1"/>
          </p:cNvSpPr>
          <p:nvPr>
            <p:ph idx="1"/>
          </p:nvPr>
        </p:nvSpPr>
        <p:spPr>
          <a:xfrm>
            <a:off x="138872" y="1450569"/>
            <a:ext cx="11698356" cy="4996000"/>
          </a:xfrm>
        </p:spPr>
        <p:txBody>
          <a:bodyPr/>
          <a:lstStyle/>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Βελτίωση τεχνολογίας καλλιέργειας εμβρύων</a:t>
            </a:r>
          </a:p>
          <a:p>
            <a:pPr eaLnBrk="1" hangingPunct="1">
              <a:buFont typeface="Wingdings" panose="05000000000000000000" pitchFamily="2" charset="2"/>
              <a:buNone/>
              <a:defRPr/>
            </a:pPr>
            <a:endParaRPr lang="el-GR" dirty="0"/>
          </a:p>
          <a:p>
            <a:pPr eaLnBrk="1" hangingPunct="1">
              <a:buFont typeface="Wingdings" panose="05000000000000000000" pitchFamily="2" charset="2"/>
              <a:buNone/>
              <a:defRPr/>
            </a:pPr>
            <a:endParaRPr lang="el-GR" dirty="0"/>
          </a:p>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Ανάπτυξη δοκιμασιών υψηλής βιωσιμότητας εμβρύων (</a:t>
            </a:r>
            <a:r>
              <a:rPr lang="en-US" sz="2400" dirty="0">
                <a:solidFill>
                  <a:schemeClr val="tx1"/>
                </a:solidFill>
                <a:latin typeface="Calibri" panose="020F0502020204030204" pitchFamily="34" charset="0"/>
                <a:cs typeface="Calibri" panose="020F0502020204030204" pitchFamily="34" charset="0"/>
              </a:rPr>
              <a:t>Time Lapse monitoring System</a:t>
            </a:r>
            <a:r>
              <a:rPr lang="el-GR" sz="2400" dirty="0">
                <a:solidFill>
                  <a:schemeClr val="tx1"/>
                </a:solidFill>
                <a:latin typeface="Calibri" panose="020F0502020204030204" pitchFamily="34" charset="0"/>
                <a:cs typeface="Calibri" panose="020F0502020204030204" pitchFamily="34" charset="0"/>
              </a:rPr>
              <a:t> + ΑΙ</a:t>
            </a:r>
            <a:r>
              <a:rPr lang="en-US" sz="2400" dirty="0">
                <a:solidFill>
                  <a:schemeClr val="tx1"/>
                </a:solidFill>
                <a:latin typeface="Calibri" panose="020F0502020204030204" pitchFamily="34" charset="0"/>
                <a:cs typeface="Calibri" panose="020F0502020204030204" pitchFamily="34" charset="0"/>
              </a:rPr>
              <a:t>)</a:t>
            </a:r>
            <a:endParaRPr lang="el-GR" sz="2400" dirty="0">
              <a:solidFill>
                <a:schemeClr val="tx1"/>
              </a:solidFill>
              <a:latin typeface="Calibri" panose="020F0502020204030204" pitchFamily="34" charset="0"/>
              <a:cs typeface="Calibri" panose="020F0502020204030204" pitchFamily="34" charset="0"/>
            </a:endParaRPr>
          </a:p>
        </p:txBody>
      </p:sp>
      <p:sp>
        <p:nvSpPr>
          <p:cNvPr id="41988" name="WordArt 5">
            <a:extLst>
              <a:ext uri="{FF2B5EF4-FFF2-40B4-BE49-F238E27FC236}">
                <a16:creationId xmlns:a16="http://schemas.microsoft.com/office/drawing/2014/main" id="{2EA559C2-B6DC-4F08-82A3-6EDFFE5BB8C0}"/>
              </a:ext>
            </a:extLst>
          </p:cNvPr>
          <p:cNvSpPr>
            <a:spLocks noChangeArrowheads="1" noChangeShapeType="1" noTextEdit="1"/>
          </p:cNvSpPr>
          <p:nvPr/>
        </p:nvSpPr>
        <p:spPr bwMode="auto">
          <a:xfrm>
            <a:off x="5649119" y="2036559"/>
            <a:ext cx="266700" cy="619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40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a:t>
            </a:r>
          </a:p>
        </p:txBody>
      </p:sp>
      <p:sp>
        <p:nvSpPr>
          <p:cNvPr id="41989" name="AutoShape 6">
            <a:extLst>
              <a:ext uri="{FF2B5EF4-FFF2-40B4-BE49-F238E27FC236}">
                <a16:creationId xmlns:a16="http://schemas.microsoft.com/office/drawing/2014/main" id="{20888313-A080-414E-8E1C-CF542A8DF72A}"/>
              </a:ext>
            </a:extLst>
          </p:cNvPr>
          <p:cNvSpPr>
            <a:spLocks/>
          </p:cNvSpPr>
          <p:nvPr/>
        </p:nvSpPr>
        <p:spPr bwMode="auto">
          <a:xfrm rot="5400000">
            <a:off x="5699919" y="872331"/>
            <a:ext cx="431800" cy="6408738"/>
          </a:xfrm>
          <a:prstGeom prst="rightBrace">
            <a:avLst>
              <a:gd name="adj1" fmla="val 123683"/>
              <a:gd name="adj2" fmla="val 50000"/>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41990" name="WordArt 8">
            <a:extLst>
              <a:ext uri="{FF2B5EF4-FFF2-40B4-BE49-F238E27FC236}">
                <a16:creationId xmlns:a16="http://schemas.microsoft.com/office/drawing/2014/main" id="{D506403D-EF1B-49F5-836E-0E8FF5F84FC6}"/>
              </a:ext>
            </a:extLst>
          </p:cNvPr>
          <p:cNvSpPr>
            <a:spLocks noChangeArrowheads="1" noChangeShapeType="1" noTextEdit="1"/>
          </p:cNvSpPr>
          <p:nvPr/>
        </p:nvSpPr>
        <p:spPr bwMode="auto">
          <a:xfrm>
            <a:off x="3000376" y="4724401"/>
            <a:ext cx="5903913" cy="428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28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ΜΕΤΑΦΟΡΑ ΕΝΟΣ ΜΟΝΟ ΕΜΒΡΥΟΥ</a:t>
            </a:r>
          </a:p>
        </p:txBody>
      </p:sp>
      <p:sp>
        <p:nvSpPr>
          <p:cNvPr id="41991" name="Text Box 9">
            <a:extLst>
              <a:ext uri="{FF2B5EF4-FFF2-40B4-BE49-F238E27FC236}">
                <a16:creationId xmlns:a16="http://schemas.microsoft.com/office/drawing/2014/main" id="{E714B6F6-E7D0-446C-8647-790C26666305}"/>
              </a:ext>
            </a:extLst>
          </p:cNvPr>
          <p:cNvSpPr txBox="1">
            <a:spLocks noChangeArrowheads="1"/>
          </p:cNvSpPr>
          <p:nvPr/>
        </p:nvSpPr>
        <p:spPr bwMode="auto">
          <a:xfrm>
            <a:off x="3143250" y="5516563"/>
            <a:ext cx="568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b="1" dirty="0">
                <a:solidFill>
                  <a:srgbClr val="FFFF00"/>
                </a:solidFill>
                <a:latin typeface="Calibri" panose="020F0502020204030204" pitchFamily="34" charset="0"/>
                <a:cs typeface="Calibri" panose="020F0502020204030204" pitchFamily="34" charset="0"/>
              </a:rPr>
              <a:t>(ΒΛΑΣΤΟΚΥΣΤΗ          60% ΚΥΗΣΗ)</a:t>
            </a:r>
          </a:p>
        </p:txBody>
      </p:sp>
      <p:sp>
        <p:nvSpPr>
          <p:cNvPr id="2" name="Βέλος: Δεξιό 1">
            <a:extLst>
              <a:ext uri="{FF2B5EF4-FFF2-40B4-BE49-F238E27FC236}">
                <a16:creationId xmlns:a16="http://schemas.microsoft.com/office/drawing/2014/main" id="{5B40C171-A223-4622-BD41-16AC5608AC2F}"/>
              </a:ext>
            </a:extLst>
          </p:cNvPr>
          <p:cNvSpPr/>
          <p:nvPr/>
        </p:nvSpPr>
        <p:spPr>
          <a:xfrm>
            <a:off x="5988050" y="5645599"/>
            <a:ext cx="324678" cy="199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a:extLst>
              <a:ext uri="{FF2B5EF4-FFF2-40B4-BE49-F238E27FC236}">
                <a16:creationId xmlns:a16="http://schemas.microsoft.com/office/drawing/2014/main" id="{5C5A88B1-469F-43E6-AD10-4226A85F3ABE}"/>
              </a:ext>
            </a:extLst>
          </p:cNvPr>
          <p:cNvSpPr>
            <a:spLocks noGrp="1" noRot="1" noChangeArrowheads="1"/>
          </p:cNvSpPr>
          <p:nvPr>
            <p:ph type="title"/>
          </p:nvPr>
        </p:nvSpPr>
        <p:spPr>
          <a:xfrm>
            <a:off x="217582" y="0"/>
            <a:ext cx="11756836" cy="1107524"/>
          </a:xfrm>
        </p:spPr>
        <p:txBody>
          <a:bodyPr>
            <a:no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ΠΛΕΟΝΕΚΤΗΜΑΤΑ ΤΗΣ ΚΑΛΛΙΕΡΓΕΙΑΣ ΕΜΒΡΥΩΝ ΜΕΧΡΙ ΤΟ ΣΤΑΔΙΟ ΤΗΣ ΒΛΑΣΤΟΚΥΣΤΗΣ</a:t>
            </a:r>
          </a:p>
        </p:txBody>
      </p:sp>
      <p:sp>
        <p:nvSpPr>
          <p:cNvPr id="761859" name="Rectangle 3">
            <a:extLst>
              <a:ext uri="{FF2B5EF4-FFF2-40B4-BE49-F238E27FC236}">
                <a16:creationId xmlns:a16="http://schemas.microsoft.com/office/drawing/2014/main" id="{42E94C54-E708-4426-BBD1-49D051235721}"/>
              </a:ext>
            </a:extLst>
          </p:cNvPr>
          <p:cNvSpPr>
            <a:spLocks noGrp="1" noChangeArrowheads="1"/>
          </p:cNvSpPr>
          <p:nvPr>
            <p:ph idx="1"/>
          </p:nvPr>
        </p:nvSpPr>
        <p:spPr>
          <a:xfrm>
            <a:off x="919119" y="1107524"/>
            <a:ext cx="10353762" cy="5641146"/>
          </a:xfrm>
        </p:spPr>
        <p:txBody>
          <a:bodyPr>
            <a:noAutofit/>
          </a:bodyPr>
          <a:lstStyle/>
          <a:p>
            <a:pPr indent="-342900">
              <a:defRPr/>
            </a:pPr>
            <a:r>
              <a:rPr lang="el-GR" sz="2400" dirty="0">
                <a:solidFill>
                  <a:schemeClr val="tx1"/>
                </a:solidFill>
                <a:latin typeface="Calibri" panose="020F0502020204030204" pitchFamily="34" charset="0"/>
                <a:cs typeface="Calibri" panose="020F0502020204030204" pitchFamily="34" charset="0"/>
              </a:rPr>
              <a:t>Παραγωγή πλέον βιώσιμων εμβρύων μετά το στάδιο 4-8 κυττάρων</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 </a:t>
            </a:r>
          </a:p>
          <a:p>
            <a:pPr indent="-342900">
              <a:defRPr/>
            </a:pPr>
            <a:r>
              <a:rPr lang="el-GR" sz="2400" dirty="0">
                <a:solidFill>
                  <a:schemeClr val="tx1"/>
                </a:solidFill>
                <a:latin typeface="Calibri" panose="020F0502020204030204" pitchFamily="34" charset="0"/>
                <a:cs typeface="Calibri" panose="020F0502020204030204" pitchFamily="34" charset="0"/>
              </a:rPr>
              <a:t>Αναστολή ανάπτυξης γενετικά ανώμαλων εμβρύων και παραγωγή ενός επιλεγμένου πληθυσμού εμβρύων προς μεταφορά στην μήτρα</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Μήτρα =  φυσιολογικό </a:t>
            </a:r>
            <a:r>
              <a:rPr lang="el-GR" sz="2400" dirty="0" err="1">
                <a:solidFill>
                  <a:schemeClr val="tx1"/>
                </a:solidFill>
                <a:latin typeface="Calibri" panose="020F0502020204030204" pitchFamily="34" charset="0"/>
                <a:cs typeface="Calibri" panose="020F0502020204030204" pitchFamily="34" charset="0"/>
              </a:rPr>
              <a:t>μικροπεριβάλλον</a:t>
            </a:r>
            <a:r>
              <a:rPr lang="el-GR" sz="2400" dirty="0">
                <a:solidFill>
                  <a:schemeClr val="tx1"/>
                </a:solidFill>
                <a:latin typeface="Calibri" panose="020F0502020204030204" pitchFamily="34" charset="0"/>
                <a:cs typeface="Calibri" panose="020F0502020204030204" pitchFamily="34" charset="0"/>
              </a:rPr>
              <a:t> για </a:t>
            </a:r>
            <a:r>
              <a:rPr lang="el-GR" sz="2400" dirty="0" err="1">
                <a:solidFill>
                  <a:schemeClr val="tx1"/>
                </a:solidFill>
                <a:latin typeface="Calibri" panose="020F0502020204030204" pitchFamily="34" charset="0"/>
                <a:cs typeface="Calibri" panose="020F0502020204030204" pitchFamily="34" charset="0"/>
              </a:rPr>
              <a:t>βλαστοκύστεις</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 Συνδυασμός </a:t>
            </a:r>
            <a:r>
              <a:rPr lang="el-GR" sz="2400" dirty="0" err="1">
                <a:solidFill>
                  <a:schemeClr val="tx1"/>
                </a:solidFill>
                <a:latin typeface="Calibri" panose="020F0502020204030204" pitchFamily="34" charset="0"/>
                <a:cs typeface="Calibri" panose="020F0502020204030204" pitchFamily="34" charset="0"/>
              </a:rPr>
              <a:t>γονιδιώματος</a:t>
            </a:r>
            <a:r>
              <a:rPr lang="el-GR" sz="2400" dirty="0">
                <a:solidFill>
                  <a:schemeClr val="tx1"/>
                </a:solidFill>
                <a:latin typeface="Calibri" panose="020F0502020204030204" pitchFamily="34" charset="0"/>
                <a:cs typeface="Calibri" panose="020F0502020204030204" pitchFamily="34" charset="0"/>
              </a:rPr>
              <a:t> μητρικής και πατρικής προέλευσης (ανάδειξη πραγματικού % εμβρύων που φθάνουν στο στάδιο της </a:t>
            </a:r>
            <a:r>
              <a:rPr lang="el-GR" sz="2400" dirty="0" err="1">
                <a:solidFill>
                  <a:schemeClr val="tx1"/>
                </a:solidFill>
                <a:latin typeface="Calibri" panose="020F0502020204030204" pitchFamily="34" charset="0"/>
                <a:cs typeface="Calibri" panose="020F0502020204030204" pitchFamily="34" charset="0"/>
              </a:rPr>
              <a:t>βλαστοκύστης</a:t>
            </a:r>
            <a:r>
              <a:rPr lang="el-GR" sz="2400" dirty="0">
                <a:solidFill>
                  <a:schemeClr val="tx1"/>
                </a:solidFill>
                <a:latin typeface="Calibri" panose="020F0502020204030204" pitchFamily="34" charset="0"/>
                <a:cs typeface="Calibri" panose="020F0502020204030204" pitchFamily="34" charset="0"/>
              </a:rPr>
              <a:t>)</a:t>
            </a:r>
          </a:p>
          <a:p>
            <a:pPr indent="-342900">
              <a:defRPr/>
            </a:pPr>
            <a:endParaRPr lang="en-US"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 Έμμεση μικροσκοπική εκτίμηση του συνολικού αριθμού κύτταρων (</a:t>
            </a:r>
            <a:r>
              <a:rPr lang="en-US" sz="2400" dirty="0">
                <a:solidFill>
                  <a:schemeClr val="tx1"/>
                </a:solidFill>
                <a:latin typeface="Calibri" panose="020F0502020204030204" pitchFamily="34" charset="0"/>
                <a:cs typeface="Calibri" panose="020F0502020204030204" pitchFamily="34" charset="0"/>
              </a:rPr>
              <a:t>TCN) </a:t>
            </a:r>
            <a:r>
              <a:rPr lang="el-GR" sz="2400" dirty="0">
                <a:solidFill>
                  <a:schemeClr val="tx1"/>
                </a:solidFill>
                <a:latin typeface="Calibri" panose="020F0502020204030204" pitchFamily="34" charset="0"/>
                <a:cs typeface="Calibri" panose="020F0502020204030204" pitchFamily="34" charset="0"/>
              </a:rPr>
              <a:t>των </a:t>
            </a:r>
            <a:r>
              <a:rPr lang="el-GR" sz="2400" dirty="0" err="1">
                <a:solidFill>
                  <a:schemeClr val="tx1"/>
                </a:solidFill>
                <a:latin typeface="Calibri" panose="020F0502020204030204" pitchFamily="34" charset="0"/>
                <a:cs typeface="Calibri" panose="020F0502020204030204" pitchFamily="34" charset="0"/>
              </a:rPr>
              <a:t>βλαστοκύστεων</a:t>
            </a:r>
            <a:r>
              <a:rPr lang="el-GR" sz="2400" dirty="0">
                <a:solidFill>
                  <a:schemeClr val="tx1"/>
                </a:solidFill>
                <a:latin typeface="Calibri" panose="020F0502020204030204" pitchFamily="34" charset="0"/>
                <a:cs typeface="Calibri" panose="020F0502020204030204" pitchFamily="34" charset="0"/>
              </a:rPr>
              <a:t> (δείκτης αυξημένης βιωσιμότητας</a:t>
            </a:r>
            <a:r>
              <a:rPr lang="en-US" sz="2400" dirty="0">
                <a:solidFill>
                  <a:schemeClr val="tx1"/>
                </a:solidFill>
                <a:latin typeface="Calibri" panose="020F0502020204030204" pitchFamily="34" charset="0"/>
                <a:cs typeface="Calibri" panose="020F0502020204030204" pitchFamily="34" charset="0"/>
              </a:rPr>
              <a:t>)</a:t>
            </a:r>
            <a:endParaRPr lang="el-G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a:extLst>
              <a:ext uri="{FF2B5EF4-FFF2-40B4-BE49-F238E27FC236}">
                <a16:creationId xmlns:a16="http://schemas.microsoft.com/office/drawing/2014/main" id="{48DE3D64-7E00-4C31-8C53-CFC0B21599F6}"/>
              </a:ext>
            </a:extLst>
          </p:cNvPr>
          <p:cNvSpPr>
            <a:spLocks noGrp="1" noRot="1" noChangeArrowheads="1"/>
          </p:cNvSpPr>
          <p:nvPr>
            <p:ph type="title"/>
          </p:nvPr>
        </p:nvSpPr>
        <p:spPr>
          <a:xfrm>
            <a:off x="346213" y="69574"/>
            <a:ext cx="11499574" cy="1127402"/>
          </a:xfrm>
        </p:spPr>
        <p:txBody>
          <a:bodyPr>
            <a:no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ΠΛΕΟΝΕΚΤΗΜΑΤΑ ΤΗΣ ΚΑΛΛΙΕΡΓΕΙΑΣ ΕΜΒΡΥΩΝ ΜΕΧΡΙ ΤΟ ΣΤΑΔΙΟ ΤΗΣ ΒΛΑΣΤΟΚΥΣΤΗΣ</a:t>
            </a:r>
            <a:endParaRPr lang="el-GR" sz="3600" dirty="0"/>
          </a:p>
        </p:txBody>
      </p:sp>
      <p:sp>
        <p:nvSpPr>
          <p:cNvPr id="760835" name="Rectangle 3">
            <a:extLst>
              <a:ext uri="{FF2B5EF4-FFF2-40B4-BE49-F238E27FC236}">
                <a16:creationId xmlns:a16="http://schemas.microsoft.com/office/drawing/2014/main" id="{F0220B6E-D4B0-4722-A41E-CA75E961A562}"/>
              </a:ext>
            </a:extLst>
          </p:cNvPr>
          <p:cNvSpPr>
            <a:spLocks noGrp="1" noChangeArrowheads="1"/>
          </p:cNvSpPr>
          <p:nvPr>
            <p:ph idx="1"/>
          </p:nvPr>
        </p:nvSpPr>
        <p:spPr>
          <a:xfrm>
            <a:off x="927652" y="1357865"/>
            <a:ext cx="10336695" cy="5430561"/>
          </a:xfrm>
        </p:spPr>
        <p:txBody>
          <a:bodyPr>
            <a:normAutofit/>
          </a:bodyPr>
          <a:lstStyle/>
          <a:p>
            <a:pPr indent="-342900">
              <a:defRPr/>
            </a:pPr>
            <a:r>
              <a:rPr lang="el-GR" sz="2400" dirty="0">
                <a:solidFill>
                  <a:schemeClr val="tx1"/>
                </a:solidFill>
                <a:latin typeface="Calibri" panose="020F0502020204030204" pitchFamily="34" charset="0"/>
                <a:cs typeface="Calibri" panose="020F0502020204030204" pitchFamily="34" charset="0"/>
              </a:rPr>
              <a:t>Δυνατότητα εκτίμησης εμβρυολογικής  ανάπτυξης μετά από απόψυξη</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 </a:t>
            </a:r>
          </a:p>
          <a:p>
            <a:pPr indent="-342900">
              <a:defRPr/>
            </a:pPr>
            <a:r>
              <a:rPr lang="el-GR" sz="2400" dirty="0">
                <a:solidFill>
                  <a:schemeClr val="tx1"/>
                </a:solidFill>
                <a:latin typeface="Calibri" panose="020F0502020204030204" pitchFamily="34" charset="0"/>
                <a:cs typeface="Calibri" panose="020F0502020204030204" pitchFamily="34" charset="0"/>
              </a:rPr>
              <a:t>Παροχή δυνατότητας επισκευής βλαβών του εμβρύου λόγω </a:t>
            </a:r>
            <a:r>
              <a:rPr lang="en-US" sz="2400" dirty="0">
                <a:solidFill>
                  <a:schemeClr val="tx1"/>
                </a:solidFill>
                <a:latin typeface="Calibri" panose="020F0502020204030204" pitchFamily="34" charset="0"/>
                <a:cs typeface="Calibri" panose="020F0502020204030204" pitchFamily="34" charset="0"/>
              </a:rPr>
              <a:t>ICSI, PGD </a:t>
            </a:r>
            <a:r>
              <a:rPr lang="el-GR" sz="2400" dirty="0">
                <a:solidFill>
                  <a:schemeClr val="tx1"/>
                </a:solidFill>
                <a:latin typeface="Calibri" panose="020F0502020204030204" pitchFamily="34" charset="0"/>
                <a:cs typeface="Calibri" panose="020F0502020204030204" pitchFamily="34" charset="0"/>
              </a:rPr>
              <a:t>ή υποβοηθούμενης εκκόλαψης (</a:t>
            </a:r>
            <a:r>
              <a:rPr lang="en-US" sz="2400" dirty="0">
                <a:solidFill>
                  <a:schemeClr val="tx1"/>
                </a:solidFill>
                <a:latin typeface="Calibri" panose="020F0502020204030204" pitchFamily="34" charset="0"/>
                <a:cs typeface="Calibri" panose="020F0502020204030204" pitchFamily="34" charset="0"/>
              </a:rPr>
              <a:t>assisted hatching)</a:t>
            </a:r>
          </a:p>
          <a:p>
            <a:pPr marL="0" indent="0">
              <a:buNone/>
              <a:defRPr/>
            </a:pPr>
            <a:endParaRPr lang="en-US"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Μείωση του χρονικού διαστήματος μεταξύ εμβρυϊκής ανάπτυξης και εμφύτευσης </a:t>
            </a:r>
            <a:r>
              <a:rPr lang="el-GR" sz="2400" dirty="0" err="1">
                <a:solidFill>
                  <a:schemeClr val="tx1"/>
                </a:solidFill>
                <a:latin typeface="Calibri" panose="020F0502020204030204" pitchFamily="34" charset="0"/>
                <a:cs typeface="Calibri" panose="020F0502020204030204" pitchFamily="34" charset="0"/>
              </a:rPr>
              <a:t>βλαστοκύστεων</a:t>
            </a:r>
            <a:r>
              <a:rPr lang="el-GR" sz="2400" dirty="0">
                <a:solidFill>
                  <a:schemeClr val="tx1"/>
                </a:solidFill>
                <a:latin typeface="Calibri" panose="020F0502020204030204" pitchFamily="34" charset="0"/>
                <a:cs typeface="Calibri" panose="020F0502020204030204" pitchFamily="34" charset="0"/>
              </a:rPr>
              <a:t>, ελαττώνοντας την επίδραση ανεπιθύμητων παραγόντων στον διάλογο μεταξύ εμβρύου και μητέρας</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 </a:t>
            </a:r>
          </a:p>
          <a:p>
            <a:pPr indent="-342900">
              <a:defRPr/>
            </a:pPr>
            <a:r>
              <a:rPr lang="el-GR" sz="2400" dirty="0">
                <a:solidFill>
                  <a:schemeClr val="tx1"/>
                </a:solidFill>
                <a:latin typeface="Calibri" panose="020F0502020204030204" pitchFamily="34" charset="0"/>
                <a:cs typeface="Calibri" panose="020F0502020204030204" pitchFamily="34" charset="0"/>
              </a:rPr>
              <a:t>Εξασφάλιση πηγής κυττάρων (</a:t>
            </a:r>
            <a:r>
              <a:rPr lang="en-US" sz="2400" dirty="0">
                <a:solidFill>
                  <a:schemeClr val="tx1"/>
                </a:solidFill>
                <a:latin typeface="Calibri" panose="020F0502020204030204" pitchFamily="34" charset="0"/>
                <a:cs typeface="Calibri" panose="020F0502020204030204" pitchFamily="34" charset="0"/>
              </a:rPr>
              <a:t>ICM, Inner Cell Mass) </a:t>
            </a:r>
            <a:r>
              <a:rPr lang="el-GR" sz="2400" dirty="0">
                <a:solidFill>
                  <a:schemeClr val="tx1"/>
                </a:solidFill>
                <a:latin typeface="Calibri" panose="020F0502020204030204" pitchFamily="34" charset="0"/>
                <a:cs typeface="Calibri" panose="020F0502020204030204" pitchFamily="34" charset="0"/>
              </a:rPr>
              <a:t>για την ανάπτυξη ανθρώπινων εμβρυϊκών </a:t>
            </a:r>
            <a:r>
              <a:rPr lang="el-GR" sz="2400" dirty="0" err="1">
                <a:solidFill>
                  <a:schemeClr val="tx1"/>
                </a:solidFill>
                <a:latin typeface="Calibri" panose="020F0502020204030204" pitchFamily="34" charset="0"/>
                <a:cs typeface="Calibri" panose="020F0502020204030204" pitchFamily="34" charset="0"/>
              </a:rPr>
              <a:t>βλαστοκυττάρων</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stem cells)</a:t>
            </a:r>
            <a:endParaRPr lang="el-G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7">
            <a:extLst>
              <a:ext uri="{FF2B5EF4-FFF2-40B4-BE49-F238E27FC236}">
                <a16:creationId xmlns:a16="http://schemas.microsoft.com/office/drawing/2014/main" id="{DD42FD13-C601-420C-9B6D-2C32FCF5F930}"/>
              </a:ext>
            </a:extLst>
          </p:cNvPr>
          <p:cNvGrpSpPr>
            <a:grpSpLocks/>
          </p:cNvGrpSpPr>
          <p:nvPr/>
        </p:nvGrpSpPr>
        <p:grpSpPr bwMode="auto">
          <a:xfrm>
            <a:off x="2351088" y="0"/>
            <a:ext cx="7416800" cy="6858000"/>
            <a:chOff x="761" y="0"/>
            <a:chExt cx="4536" cy="4156"/>
          </a:xfrm>
        </p:grpSpPr>
        <p:graphicFrame>
          <p:nvGraphicFramePr>
            <p:cNvPr id="55302" name="Object 2">
              <a:extLst>
                <a:ext uri="{FF2B5EF4-FFF2-40B4-BE49-F238E27FC236}">
                  <a16:creationId xmlns:a16="http://schemas.microsoft.com/office/drawing/2014/main" id="{6E743608-273C-4A8A-AE28-C0B0EF90842C}"/>
                </a:ext>
              </a:extLst>
            </p:cNvPr>
            <p:cNvGraphicFramePr>
              <a:graphicFrameLocks noChangeAspect="1"/>
            </p:cNvGraphicFramePr>
            <p:nvPr/>
          </p:nvGraphicFramePr>
          <p:xfrm>
            <a:off x="761" y="0"/>
            <a:ext cx="2268" cy="2075"/>
          </p:xfrm>
          <a:graphic>
            <a:graphicData uri="http://schemas.openxmlformats.org/presentationml/2006/ole">
              <mc:AlternateContent xmlns:mc="http://schemas.openxmlformats.org/markup-compatibility/2006">
                <mc:Choice xmlns:v="urn:schemas-microsoft-com:vml" Requires="v">
                  <p:oleObj spid="_x0000_s5122" name="Φωτογραφία του Photo Editor" r:id="rId3" imgW="4153480" imgH="3801006" progId="MSPhotoEd.3">
                    <p:embed/>
                  </p:oleObj>
                </mc:Choice>
                <mc:Fallback>
                  <p:oleObj name="Φωτογραφία του Photo Editor" r:id="rId3" imgW="4153480" imgH="3801006" progId="MSPhotoEd.3">
                    <p:embed/>
                    <p:pic>
                      <p:nvPicPr>
                        <p:cNvPr id="55302" name="Object 2">
                          <a:extLst>
                            <a:ext uri="{FF2B5EF4-FFF2-40B4-BE49-F238E27FC236}">
                              <a16:creationId xmlns:a16="http://schemas.microsoft.com/office/drawing/2014/main" id="{6E743608-273C-4A8A-AE28-C0B0EF908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 y="0"/>
                          <a:ext cx="2268" cy="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3" name="Object 3">
              <a:extLst>
                <a:ext uri="{FF2B5EF4-FFF2-40B4-BE49-F238E27FC236}">
                  <a16:creationId xmlns:a16="http://schemas.microsoft.com/office/drawing/2014/main" id="{A26E7B67-F7A2-43B5-8FB1-9E40E16A5A8D}"/>
                </a:ext>
              </a:extLst>
            </p:cNvPr>
            <p:cNvGraphicFramePr>
              <a:graphicFrameLocks noChangeAspect="1"/>
            </p:cNvGraphicFramePr>
            <p:nvPr/>
          </p:nvGraphicFramePr>
          <p:xfrm>
            <a:off x="3029" y="0"/>
            <a:ext cx="2268" cy="2076"/>
          </p:xfrm>
          <a:graphic>
            <a:graphicData uri="http://schemas.openxmlformats.org/presentationml/2006/ole">
              <mc:AlternateContent xmlns:mc="http://schemas.openxmlformats.org/markup-compatibility/2006">
                <mc:Choice xmlns:v="urn:schemas-microsoft-com:vml" Requires="v">
                  <p:oleObj spid="_x0000_s5123" name="Φωτογραφία του Photo Editor" r:id="rId5" imgW="4153480" imgH="3801006" progId="MSPhotoEd.3">
                    <p:embed/>
                  </p:oleObj>
                </mc:Choice>
                <mc:Fallback>
                  <p:oleObj name="Φωτογραφία του Photo Editor" r:id="rId5" imgW="4153480" imgH="3801006" progId="MSPhotoEd.3">
                    <p:embed/>
                    <p:pic>
                      <p:nvPicPr>
                        <p:cNvPr id="55303" name="Object 3">
                          <a:extLst>
                            <a:ext uri="{FF2B5EF4-FFF2-40B4-BE49-F238E27FC236}">
                              <a16:creationId xmlns:a16="http://schemas.microsoft.com/office/drawing/2014/main" id="{A26E7B67-F7A2-43B5-8FB1-9E40E16A5A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9" y="0"/>
                          <a:ext cx="2268" cy="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4" name="Object 4">
              <a:extLst>
                <a:ext uri="{FF2B5EF4-FFF2-40B4-BE49-F238E27FC236}">
                  <a16:creationId xmlns:a16="http://schemas.microsoft.com/office/drawing/2014/main" id="{F88D764C-F06A-4EBE-B439-784C83ED7A3F}"/>
                </a:ext>
              </a:extLst>
            </p:cNvPr>
            <p:cNvGraphicFramePr>
              <a:graphicFrameLocks noChangeAspect="1"/>
            </p:cNvGraphicFramePr>
            <p:nvPr/>
          </p:nvGraphicFramePr>
          <p:xfrm>
            <a:off x="761" y="2069"/>
            <a:ext cx="2269" cy="2086"/>
          </p:xfrm>
          <a:graphic>
            <a:graphicData uri="http://schemas.openxmlformats.org/presentationml/2006/ole">
              <mc:AlternateContent xmlns:mc="http://schemas.openxmlformats.org/markup-compatibility/2006">
                <mc:Choice xmlns:v="urn:schemas-microsoft-com:vml" Requires="v">
                  <p:oleObj spid="_x0000_s5124" name="Φωτογραφία του Photo Editor" r:id="rId7" imgW="4219048" imgH="3723810" progId="MSPhotoEd.3">
                    <p:embed/>
                  </p:oleObj>
                </mc:Choice>
                <mc:Fallback>
                  <p:oleObj name="Φωτογραφία του Photo Editor" r:id="rId7" imgW="4219048" imgH="3723810" progId="MSPhotoEd.3">
                    <p:embed/>
                    <p:pic>
                      <p:nvPicPr>
                        <p:cNvPr id="55304" name="Object 4">
                          <a:extLst>
                            <a:ext uri="{FF2B5EF4-FFF2-40B4-BE49-F238E27FC236}">
                              <a16:creationId xmlns:a16="http://schemas.microsoft.com/office/drawing/2014/main" id="{F88D764C-F06A-4EBE-B439-784C83ED7A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 y="2069"/>
                          <a:ext cx="2269" cy="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5" name="Object 5">
              <a:extLst>
                <a:ext uri="{FF2B5EF4-FFF2-40B4-BE49-F238E27FC236}">
                  <a16:creationId xmlns:a16="http://schemas.microsoft.com/office/drawing/2014/main" id="{C4097E39-B8FC-4776-A69C-2D0127981D6E}"/>
                </a:ext>
              </a:extLst>
            </p:cNvPr>
            <p:cNvGraphicFramePr>
              <a:graphicFrameLocks noChangeAspect="1"/>
            </p:cNvGraphicFramePr>
            <p:nvPr/>
          </p:nvGraphicFramePr>
          <p:xfrm>
            <a:off x="3029" y="2069"/>
            <a:ext cx="2268" cy="2087"/>
          </p:xfrm>
          <a:graphic>
            <a:graphicData uri="http://schemas.openxmlformats.org/presentationml/2006/ole">
              <mc:AlternateContent xmlns:mc="http://schemas.openxmlformats.org/markup-compatibility/2006">
                <mc:Choice xmlns:v="urn:schemas-microsoft-com:vml" Requires="v">
                  <p:oleObj spid="_x0000_s5125" name="Φωτογραφία του Photo Editor" r:id="rId9" imgW="4247619" imgH="3790476" progId="MSPhotoEd.3">
                    <p:embed/>
                  </p:oleObj>
                </mc:Choice>
                <mc:Fallback>
                  <p:oleObj name="Φωτογραφία του Photo Editor" r:id="rId9" imgW="4247619" imgH="3790476" progId="MSPhotoEd.3">
                    <p:embed/>
                    <p:pic>
                      <p:nvPicPr>
                        <p:cNvPr id="55305" name="Object 5">
                          <a:extLst>
                            <a:ext uri="{FF2B5EF4-FFF2-40B4-BE49-F238E27FC236}">
                              <a16:creationId xmlns:a16="http://schemas.microsoft.com/office/drawing/2014/main" id="{C4097E39-B8FC-4776-A69C-2D0127981D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 y="2069"/>
                          <a:ext cx="2268" cy="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5299" name="Line 8">
            <a:extLst>
              <a:ext uri="{FF2B5EF4-FFF2-40B4-BE49-F238E27FC236}">
                <a16:creationId xmlns:a16="http://schemas.microsoft.com/office/drawing/2014/main" id="{24D330E0-7721-4405-9F30-2CF075AD253D}"/>
              </a:ext>
            </a:extLst>
          </p:cNvPr>
          <p:cNvSpPr>
            <a:spLocks noChangeShapeType="1"/>
          </p:cNvSpPr>
          <p:nvPr/>
        </p:nvSpPr>
        <p:spPr bwMode="auto">
          <a:xfrm rot="13393171">
            <a:off x="4079875" y="1989139"/>
            <a:ext cx="935038" cy="288925"/>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5300" name="AutoShape 9">
            <a:extLst>
              <a:ext uri="{FF2B5EF4-FFF2-40B4-BE49-F238E27FC236}">
                <a16:creationId xmlns:a16="http://schemas.microsoft.com/office/drawing/2014/main" id="{062F0C5C-DBB3-43CC-8C0E-468E7EE1441C}"/>
              </a:ext>
            </a:extLst>
          </p:cNvPr>
          <p:cNvSpPr>
            <a:spLocks noChangeArrowheads="1"/>
          </p:cNvSpPr>
          <p:nvPr/>
        </p:nvSpPr>
        <p:spPr bwMode="auto">
          <a:xfrm>
            <a:off x="7751763" y="4221163"/>
            <a:ext cx="215900" cy="184150"/>
          </a:xfrm>
          <a:prstGeom prst="downArrow">
            <a:avLst>
              <a:gd name="adj1" fmla="val 50000"/>
              <a:gd name="adj2" fmla="val 25000"/>
            </a:avLst>
          </a:prstGeom>
          <a:solidFill>
            <a:srgbClr val="FF0000"/>
          </a:solidFill>
          <a:ln w="38100">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5301" name="AutoShape 10">
            <a:extLst>
              <a:ext uri="{FF2B5EF4-FFF2-40B4-BE49-F238E27FC236}">
                <a16:creationId xmlns:a16="http://schemas.microsoft.com/office/drawing/2014/main" id="{8E133788-F71F-430A-BD69-BF5DFBA4600A}"/>
              </a:ext>
            </a:extLst>
          </p:cNvPr>
          <p:cNvSpPr>
            <a:spLocks noChangeArrowheads="1"/>
          </p:cNvSpPr>
          <p:nvPr/>
        </p:nvSpPr>
        <p:spPr bwMode="auto">
          <a:xfrm rot="5400000">
            <a:off x="8543925" y="4797425"/>
            <a:ext cx="215900" cy="184150"/>
          </a:xfrm>
          <a:prstGeom prst="downArrow">
            <a:avLst>
              <a:gd name="adj1" fmla="val 50000"/>
              <a:gd name="adj2" fmla="val 25000"/>
            </a:avLst>
          </a:prstGeom>
          <a:solidFill>
            <a:srgbClr val="FF0000"/>
          </a:solidFill>
          <a:ln w="38100">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5">
            <a:extLst>
              <a:ext uri="{FF2B5EF4-FFF2-40B4-BE49-F238E27FC236}">
                <a16:creationId xmlns:a16="http://schemas.microsoft.com/office/drawing/2014/main" id="{F6714404-38B0-46AE-B0FC-4EBEF3837F58}"/>
              </a:ext>
            </a:extLst>
          </p:cNvPr>
          <p:cNvGraphicFramePr>
            <a:graphicFrameLocks noChangeAspect="1"/>
          </p:cNvGraphicFramePr>
          <p:nvPr/>
        </p:nvGraphicFramePr>
        <p:xfrm>
          <a:off x="2424114" y="0"/>
          <a:ext cx="7343775" cy="6807200"/>
        </p:xfrm>
        <a:graphic>
          <a:graphicData uri="http://schemas.openxmlformats.org/presentationml/2006/ole">
            <mc:AlternateContent xmlns:mc="http://schemas.openxmlformats.org/markup-compatibility/2006">
              <mc:Choice xmlns:v="urn:schemas-microsoft-com:vml" Requires="v">
                <p:oleObj spid="_x0000_s6146" name="Φωτογραφία του Photo Editor" r:id="rId3" imgW="8869013" imgH="8221223" progId="MSPhotoEd.3">
                  <p:embed/>
                </p:oleObj>
              </mc:Choice>
              <mc:Fallback>
                <p:oleObj name="Φωτογραφία του Photo Editor" r:id="rId3" imgW="8869013" imgH="8221223" progId="MSPhotoEd.3">
                  <p:embed/>
                  <p:pic>
                    <p:nvPicPr>
                      <p:cNvPr id="56322" name="Object 5">
                        <a:extLst>
                          <a:ext uri="{FF2B5EF4-FFF2-40B4-BE49-F238E27FC236}">
                            <a16:creationId xmlns:a16="http://schemas.microsoft.com/office/drawing/2014/main" id="{F6714404-38B0-46AE-B0FC-4EBEF3837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0"/>
                        <a:ext cx="7343775"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3" name="Line 7">
            <a:extLst>
              <a:ext uri="{FF2B5EF4-FFF2-40B4-BE49-F238E27FC236}">
                <a16:creationId xmlns:a16="http://schemas.microsoft.com/office/drawing/2014/main" id="{5DD731AE-BDAC-4BC7-8E0E-03EADB4EEB17}"/>
              </a:ext>
            </a:extLst>
          </p:cNvPr>
          <p:cNvSpPr>
            <a:spLocks noChangeShapeType="1"/>
          </p:cNvSpPr>
          <p:nvPr/>
        </p:nvSpPr>
        <p:spPr bwMode="auto">
          <a:xfrm rot="21356894">
            <a:off x="6527800" y="1341439"/>
            <a:ext cx="935038" cy="2889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4" name="Line 8">
            <a:extLst>
              <a:ext uri="{FF2B5EF4-FFF2-40B4-BE49-F238E27FC236}">
                <a16:creationId xmlns:a16="http://schemas.microsoft.com/office/drawing/2014/main" id="{D5EA1E7C-7F12-4025-AAFA-AAC8B9959CA1}"/>
              </a:ext>
            </a:extLst>
          </p:cNvPr>
          <p:cNvSpPr>
            <a:spLocks noChangeShapeType="1"/>
          </p:cNvSpPr>
          <p:nvPr/>
        </p:nvSpPr>
        <p:spPr bwMode="auto">
          <a:xfrm rot="12125567">
            <a:off x="8256589" y="2276476"/>
            <a:ext cx="935037" cy="2889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5" name="Line 9">
            <a:extLst>
              <a:ext uri="{FF2B5EF4-FFF2-40B4-BE49-F238E27FC236}">
                <a16:creationId xmlns:a16="http://schemas.microsoft.com/office/drawing/2014/main" id="{B720FBE4-B6B0-4FA2-AF34-FE6FAEBD6034}"/>
              </a:ext>
            </a:extLst>
          </p:cNvPr>
          <p:cNvSpPr>
            <a:spLocks noChangeShapeType="1"/>
          </p:cNvSpPr>
          <p:nvPr/>
        </p:nvSpPr>
        <p:spPr bwMode="auto">
          <a:xfrm rot="7454319">
            <a:off x="8509794" y="3752057"/>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6" name="Line 12">
            <a:extLst>
              <a:ext uri="{FF2B5EF4-FFF2-40B4-BE49-F238E27FC236}">
                <a16:creationId xmlns:a16="http://schemas.microsoft.com/office/drawing/2014/main" id="{7557B946-004E-45F3-B505-D809F1A6934A}"/>
              </a:ext>
            </a:extLst>
          </p:cNvPr>
          <p:cNvSpPr>
            <a:spLocks noChangeShapeType="1"/>
          </p:cNvSpPr>
          <p:nvPr/>
        </p:nvSpPr>
        <p:spPr bwMode="auto">
          <a:xfrm rot="19049110">
            <a:off x="3035300" y="5481639"/>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7" name="Line 15">
            <a:extLst>
              <a:ext uri="{FF2B5EF4-FFF2-40B4-BE49-F238E27FC236}">
                <a16:creationId xmlns:a16="http://schemas.microsoft.com/office/drawing/2014/main" id="{0B0E4EA7-425E-44AC-9005-55B106E63243}"/>
              </a:ext>
            </a:extLst>
          </p:cNvPr>
          <p:cNvSpPr>
            <a:spLocks noChangeShapeType="1"/>
          </p:cNvSpPr>
          <p:nvPr/>
        </p:nvSpPr>
        <p:spPr bwMode="auto">
          <a:xfrm rot="7454319">
            <a:off x="8149432" y="4615657"/>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4">
            <a:extLst>
              <a:ext uri="{FF2B5EF4-FFF2-40B4-BE49-F238E27FC236}">
                <a16:creationId xmlns:a16="http://schemas.microsoft.com/office/drawing/2014/main" id="{5564BFE5-BCF1-4CFD-B874-1DBD3292EA0D}"/>
              </a:ext>
            </a:extLst>
          </p:cNvPr>
          <p:cNvGraphicFramePr>
            <a:graphicFrameLocks noChangeAspect="1"/>
          </p:cNvGraphicFramePr>
          <p:nvPr/>
        </p:nvGraphicFramePr>
        <p:xfrm>
          <a:off x="1847851" y="0"/>
          <a:ext cx="8785225" cy="6808788"/>
        </p:xfrm>
        <a:graphic>
          <a:graphicData uri="http://schemas.openxmlformats.org/presentationml/2006/ole">
            <mc:AlternateContent xmlns:mc="http://schemas.openxmlformats.org/markup-compatibility/2006">
              <mc:Choice xmlns:v="urn:schemas-microsoft-com:vml" Requires="v">
                <p:oleObj spid="_x0000_s7170" name="Φωτογραφία του Photo Editor" r:id="rId3" imgW="8907118" imgH="6904762" progId="MSPhotoEd.3">
                  <p:embed/>
                </p:oleObj>
              </mc:Choice>
              <mc:Fallback>
                <p:oleObj name="Φωτογραφία του Photo Editor" r:id="rId3" imgW="8907118" imgH="6904762" progId="MSPhotoEd.3">
                  <p:embed/>
                  <p:pic>
                    <p:nvPicPr>
                      <p:cNvPr id="57346" name="Object 4">
                        <a:extLst>
                          <a:ext uri="{FF2B5EF4-FFF2-40B4-BE49-F238E27FC236}">
                            <a16:creationId xmlns:a16="http://schemas.microsoft.com/office/drawing/2014/main" id="{5564BFE5-BCF1-4CFD-B874-1DBD3292EA0D}"/>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847851" y="0"/>
                        <a:ext cx="8785225" cy="680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7" name="Line 6">
            <a:extLst>
              <a:ext uri="{FF2B5EF4-FFF2-40B4-BE49-F238E27FC236}">
                <a16:creationId xmlns:a16="http://schemas.microsoft.com/office/drawing/2014/main" id="{F7EF923F-6A04-488A-82A1-CCC21AC2412F}"/>
              </a:ext>
            </a:extLst>
          </p:cNvPr>
          <p:cNvSpPr>
            <a:spLocks noChangeShapeType="1"/>
          </p:cNvSpPr>
          <p:nvPr/>
        </p:nvSpPr>
        <p:spPr bwMode="auto">
          <a:xfrm rot="12418902">
            <a:off x="4440239" y="2420939"/>
            <a:ext cx="935037" cy="288925"/>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7348" name="Line 7">
            <a:extLst>
              <a:ext uri="{FF2B5EF4-FFF2-40B4-BE49-F238E27FC236}">
                <a16:creationId xmlns:a16="http://schemas.microsoft.com/office/drawing/2014/main" id="{DDA4E56D-E558-49B8-B4A3-F52BB1175A90}"/>
              </a:ext>
            </a:extLst>
          </p:cNvPr>
          <p:cNvSpPr>
            <a:spLocks noChangeShapeType="1"/>
          </p:cNvSpPr>
          <p:nvPr/>
        </p:nvSpPr>
        <p:spPr bwMode="auto">
          <a:xfrm rot="6764953">
            <a:off x="4909345" y="3464720"/>
            <a:ext cx="935037" cy="288925"/>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7349" name="Line 8">
            <a:extLst>
              <a:ext uri="{FF2B5EF4-FFF2-40B4-BE49-F238E27FC236}">
                <a16:creationId xmlns:a16="http://schemas.microsoft.com/office/drawing/2014/main" id="{25064DD4-698E-4073-B52E-2F6608DD54BE}"/>
              </a:ext>
            </a:extLst>
          </p:cNvPr>
          <p:cNvSpPr>
            <a:spLocks noChangeShapeType="1"/>
          </p:cNvSpPr>
          <p:nvPr/>
        </p:nvSpPr>
        <p:spPr bwMode="auto">
          <a:xfrm rot="19554316">
            <a:off x="3000375" y="1268414"/>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σάρωση0015">
            <a:extLst>
              <a:ext uri="{FF2B5EF4-FFF2-40B4-BE49-F238E27FC236}">
                <a16:creationId xmlns:a16="http://schemas.microsoft.com/office/drawing/2014/main" id="{5FDDF0B6-26C4-4F05-BF89-01C543138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
            <a:ext cx="75612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Line 6">
            <a:extLst>
              <a:ext uri="{FF2B5EF4-FFF2-40B4-BE49-F238E27FC236}">
                <a16:creationId xmlns:a16="http://schemas.microsoft.com/office/drawing/2014/main" id="{A47EE2C6-5229-45CA-9C17-01584578A840}"/>
              </a:ext>
            </a:extLst>
          </p:cNvPr>
          <p:cNvSpPr>
            <a:spLocks noChangeShapeType="1"/>
          </p:cNvSpPr>
          <p:nvPr/>
        </p:nvSpPr>
        <p:spPr bwMode="auto">
          <a:xfrm rot="17853647">
            <a:off x="6277770" y="2959895"/>
            <a:ext cx="935037"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8372" name="AutoShape 7">
            <a:extLst>
              <a:ext uri="{FF2B5EF4-FFF2-40B4-BE49-F238E27FC236}">
                <a16:creationId xmlns:a16="http://schemas.microsoft.com/office/drawing/2014/main" id="{390A2030-3B03-4601-B915-8EE05BEE695A}"/>
              </a:ext>
            </a:extLst>
          </p:cNvPr>
          <p:cNvSpPr>
            <a:spLocks noChangeArrowheads="1"/>
          </p:cNvSpPr>
          <p:nvPr/>
        </p:nvSpPr>
        <p:spPr bwMode="auto">
          <a:xfrm rot="18339540">
            <a:off x="3987801" y="3881438"/>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8373" name="AutoShape 9">
            <a:extLst>
              <a:ext uri="{FF2B5EF4-FFF2-40B4-BE49-F238E27FC236}">
                <a16:creationId xmlns:a16="http://schemas.microsoft.com/office/drawing/2014/main" id="{E6C00401-1AB0-47CD-B1E8-BB4516E19EDC}"/>
              </a:ext>
            </a:extLst>
          </p:cNvPr>
          <p:cNvSpPr>
            <a:spLocks noChangeArrowheads="1"/>
          </p:cNvSpPr>
          <p:nvPr/>
        </p:nvSpPr>
        <p:spPr bwMode="auto">
          <a:xfrm rot="19294841">
            <a:off x="5140326" y="4600575"/>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8374" name="AutoShape 10">
            <a:extLst>
              <a:ext uri="{FF2B5EF4-FFF2-40B4-BE49-F238E27FC236}">
                <a16:creationId xmlns:a16="http://schemas.microsoft.com/office/drawing/2014/main" id="{9C85945A-AB0F-4EE4-A117-5845CFAE8AB6}"/>
              </a:ext>
            </a:extLst>
          </p:cNvPr>
          <p:cNvSpPr>
            <a:spLocks noChangeArrowheads="1"/>
          </p:cNvSpPr>
          <p:nvPr/>
        </p:nvSpPr>
        <p:spPr bwMode="auto">
          <a:xfrm rot="6913539">
            <a:off x="3548063" y="4424363"/>
            <a:ext cx="215900" cy="400050"/>
          </a:xfrm>
          <a:prstGeom prst="downArrow">
            <a:avLst>
              <a:gd name="adj1" fmla="val 100000"/>
              <a:gd name="adj2" fmla="val 12356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8375" name="AutoShape 11">
            <a:extLst>
              <a:ext uri="{FF2B5EF4-FFF2-40B4-BE49-F238E27FC236}">
                <a16:creationId xmlns:a16="http://schemas.microsoft.com/office/drawing/2014/main" id="{2FF32151-5619-4181-8A6D-CCE323B4BF5D}"/>
              </a:ext>
            </a:extLst>
          </p:cNvPr>
          <p:cNvSpPr>
            <a:spLocks noChangeArrowheads="1"/>
          </p:cNvSpPr>
          <p:nvPr/>
        </p:nvSpPr>
        <p:spPr bwMode="auto">
          <a:xfrm rot="9219064">
            <a:off x="8040689" y="4868863"/>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6" name="Rectangle 4">
            <a:extLst>
              <a:ext uri="{FF2B5EF4-FFF2-40B4-BE49-F238E27FC236}">
                <a16:creationId xmlns:a16="http://schemas.microsoft.com/office/drawing/2014/main" id="{633B914E-158D-4578-A977-2A56A98D58BA}"/>
              </a:ext>
            </a:extLst>
          </p:cNvPr>
          <p:cNvSpPr>
            <a:spLocks noGrp="1" noRot="1" noChangeArrowheads="1"/>
          </p:cNvSpPr>
          <p:nvPr>
            <p:ph type="title"/>
          </p:nvPr>
        </p:nvSpPr>
        <p:spPr>
          <a:xfrm>
            <a:off x="288235" y="0"/>
            <a:ext cx="11618843" cy="850900"/>
          </a:xfrm>
        </p:spPr>
        <p:txBody>
          <a:bodyPr>
            <a:normAutofit/>
          </a:bodyPr>
          <a:lstStyle/>
          <a:p>
            <a:pPr eaLnBrk="1" hangingPunct="1">
              <a:defRPr/>
            </a:pPr>
            <a:r>
              <a:rPr lang="el-GR" sz="3600" b="1" dirty="0">
                <a:solidFill>
                  <a:srgbClr val="FFFF00"/>
                </a:solidFill>
                <a:effectLst>
                  <a:outerShdw blurRad="38100" dist="38100" dir="2700000" algn="tl">
                    <a:srgbClr val="C0C0C0"/>
                  </a:outerShdw>
                </a:effectLst>
                <a:latin typeface="Calibri" panose="020F0502020204030204" pitchFamily="34" charset="0"/>
                <a:cs typeface="Calibri" panose="020F0502020204030204" pitchFamily="34" charset="0"/>
              </a:rPr>
              <a:t>«ΑΝΕΠΑΡΚΕΙΑ» ΩΑΡΙΩΝ ΣΤΗΝ ΑΝΘΡΩΠΙΝΗ ΑΝΑΠΑΡΑΓΩΓΗ</a:t>
            </a:r>
          </a:p>
        </p:txBody>
      </p:sp>
      <p:graphicFrame>
        <p:nvGraphicFramePr>
          <p:cNvPr id="59395" name="Object 6">
            <a:extLst>
              <a:ext uri="{FF2B5EF4-FFF2-40B4-BE49-F238E27FC236}">
                <a16:creationId xmlns:a16="http://schemas.microsoft.com/office/drawing/2014/main" id="{114B38B6-1233-4C94-8C13-8C6F1DA185DA}"/>
              </a:ext>
            </a:extLst>
          </p:cNvPr>
          <p:cNvGraphicFramePr>
            <a:graphicFrameLocks noGrp="1" noChangeAspect="1"/>
          </p:cNvGraphicFramePr>
          <p:nvPr>
            <p:ph idx="1"/>
          </p:nvPr>
        </p:nvGraphicFramePr>
        <p:xfrm>
          <a:off x="2927350" y="842963"/>
          <a:ext cx="6481763" cy="5937250"/>
        </p:xfrm>
        <a:graphic>
          <a:graphicData uri="http://schemas.openxmlformats.org/presentationml/2006/ole">
            <mc:AlternateContent xmlns:mc="http://schemas.openxmlformats.org/markup-compatibility/2006">
              <mc:Choice xmlns:v="urn:schemas-microsoft-com:vml" Requires="v">
                <p:oleObj spid="_x0000_s8194" name="Φωτογραφία του Photo Editor" r:id="rId3" imgW="6830378" imgH="6257143" progId="MSPhotoEd.3">
                  <p:embed/>
                </p:oleObj>
              </mc:Choice>
              <mc:Fallback>
                <p:oleObj name="Φωτογραφία του Photo Editor" r:id="rId3" imgW="6830378" imgH="6257143" progId="MSPhotoEd.3">
                  <p:embed/>
                  <p:pic>
                    <p:nvPicPr>
                      <p:cNvPr id="59395" name="Object 6">
                        <a:extLst>
                          <a:ext uri="{FF2B5EF4-FFF2-40B4-BE49-F238E27FC236}">
                            <a16:creationId xmlns:a16="http://schemas.microsoft.com/office/drawing/2014/main" id="{114B38B6-1233-4C94-8C13-8C6F1DA185DA}"/>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2927350" y="842963"/>
                        <a:ext cx="6481763" cy="593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59876" y="332658"/>
            <a:ext cx="10972800" cy="779705"/>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ΑΝΑΠΤΥΞΗ ΑΝΑΠΑΡΑΓΩΓΙΚΟΥ ΣΥΣΤΗΜΑΤΟΣ</a:t>
            </a:r>
          </a:p>
        </p:txBody>
      </p:sp>
      <p:sp>
        <p:nvSpPr>
          <p:cNvPr id="3" name="2 - Υπότιτλος"/>
          <p:cNvSpPr>
            <a:spLocks noGrp="1"/>
          </p:cNvSpPr>
          <p:nvPr>
            <p:ph type="subTitle" idx="1"/>
          </p:nvPr>
        </p:nvSpPr>
        <p:spPr>
          <a:xfrm>
            <a:off x="791852" y="1687398"/>
            <a:ext cx="10972800" cy="4647413"/>
          </a:xfrm>
        </p:spPr>
        <p:txBody>
          <a:bodyPr>
            <a:normAutofit fontScale="55000" lnSpcReduction="20000"/>
          </a:bodyPr>
          <a:lstStyle/>
          <a:p>
            <a:pPr algn="l"/>
            <a:r>
              <a:rPr lang="el-GR"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Εμβρυϊκές </a:t>
            </a:r>
            <a:r>
              <a:rPr lang="el-GR" sz="5100" dirty="0" err="1">
                <a:solidFill>
                  <a:srgbClr val="FFFF00"/>
                </a:solidFill>
                <a:latin typeface="Calibri" panose="020F0502020204030204" pitchFamily="34" charset="0"/>
                <a:cs typeface="Calibri" panose="020F0502020204030204" pitchFamily="34" charset="0"/>
              </a:rPr>
              <a:t>γονάδες</a:t>
            </a:r>
            <a:r>
              <a:rPr lang="el-GR" sz="5100" dirty="0">
                <a:solidFill>
                  <a:srgbClr val="FFFF00"/>
                </a:solidFill>
                <a:latin typeface="Calibri" panose="020F0502020204030204" pitchFamily="34" charset="0"/>
                <a:cs typeface="Calibri" panose="020F0502020204030204" pitchFamily="34" charset="0"/>
              </a:rPr>
              <a:t> θηλυκών και αρσενικών: </a:t>
            </a:r>
            <a:r>
              <a:rPr lang="el-GR" sz="5100" dirty="0">
                <a:latin typeface="Calibri" panose="020F0502020204030204" pitchFamily="34" charset="0"/>
                <a:cs typeface="Calibri" panose="020F0502020204030204" pitchFamily="34" charset="0"/>
              </a:rPr>
              <a:t>ίδιες για περίπου 40 ημέρες</a:t>
            </a:r>
          </a:p>
          <a:p>
            <a:endParaRPr lang="el-GR" sz="5100" dirty="0">
              <a:latin typeface="Calibri" panose="020F0502020204030204" pitchFamily="34" charset="0"/>
              <a:cs typeface="Calibri" panose="020F0502020204030204" pitchFamily="34" charset="0"/>
            </a:endParaRPr>
          </a:p>
          <a:p>
            <a:pPr algn="l"/>
            <a:r>
              <a:rPr lang="el-GR" sz="5100"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Παρουσία ή απουσία Υ χρωμοσώματος: </a:t>
            </a:r>
            <a:r>
              <a:rPr lang="el-GR" sz="5100" dirty="0">
                <a:latin typeface="Calibri" panose="020F0502020204030204" pitchFamily="34" charset="0"/>
                <a:cs typeface="Calibri" panose="020F0502020204030204" pitchFamily="34" charset="0"/>
              </a:rPr>
              <a:t>καθορίζει δημιουργία </a:t>
            </a:r>
            <a:r>
              <a:rPr lang="el-GR" sz="5100" dirty="0" err="1">
                <a:latin typeface="Calibri" panose="020F0502020204030204" pitchFamily="34" charset="0"/>
                <a:cs typeface="Calibri" panose="020F0502020204030204" pitchFamily="34" charset="0"/>
              </a:rPr>
              <a:t>όρχεων</a:t>
            </a:r>
            <a:r>
              <a:rPr lang="el-GR" sz="5100" dirty="0">
                <a:latin typeface="Calibri" panose="020F0502020204030204" pitchFamily="34" charset="0"/>
                <a:cs typeface="Calibri" panose="020F0502020204030204" pitchFamily="34" charset="0"/>
              </a:rPr>
              <a:t> ή</a:t>
            </a:r>
          </a:p>
          <a:p>
            <a:pPr algn="l"/>
            <a:r>
              <a:rPr lang="el-GR" sz="5100" dirty="0">
                <a:latin typeface="Calibri" panose="020F0502020204030204" pitchFamily="34" charset="0"/>
                <a:cs typeface="Calibri" panose="020F0502020204030204" pitchFamily="34" charset="0"/>
              </a:rPr>
              <a:t>  ωοθηκών</a:t>
            </a:r>
          </a:p>
          <a:p>
            <a:pPr algn="l"/>
            <a:endParaRPr lang="el-GR" sz="5100" dirty="0">
              <a:latin typeface="Calibri" panose="020F0502020204030204" pitchFamily="34" charset="0"/>
              <a:cs typeface="Calibri" panose="020F0502020204030204" pitchFamily="34" charset="0"/>
            </a:endParaRPr>
          </a:p>
          <a:p>
            <a:pPr algn="l"/>
            <a:r>
              <a:rPr lang="el-GR" sz="5100"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Γονίδιο </a:t>
            </a:r>
            <a:r>
              <a:rPr lang="en-US" sz="5100" dirty="0">
                <a:solidFill>
                  <a:srgbClr val="FFFF00"/>
                </a:solidFill>
                <a:latin typeface="Calibri" panose="020F0502020204030204" pitchFamily="34" charset="0"/>
                <a:cs typeface="Calibri" panose="020F0502020204030204" pitchFamily="34" charset="0"/>
              </a:rPr>
              <a:t>SR</a:t>
            </a:r>
            <a:r>
              <a:rPr lang="el-GR" sz="5100" dirty="0">
                <a:solidFill>
                  <a:srgbClr val="FFFF00"/>
                </a:solidFill>
                <a:latin typeface="Calibri" panose="020F0502020204030204" pitchFamily="34" charset="0"/>
                <a:cs typeface="Calibri" panose="020F0502020204030204" pitchFamily="34" charset="0"/>
              </a:rPr>
              <a:t>Υ (</a:t>
            </a:r>
            <a:r>
              <a:rPr lang="en-US" sz="5100" dirty="0">
                <a:solidFill>
                  <a:srgbClr val="FFFF00"/>
                </a:solidFill>
                <a:latin typeface="Calibri" panose="020F0502020204030204" pitchFamily="34" charset="0"/>
                <a:cs typeface="Calibri" panose="020F0502020204030204" pitchFamily="34" charset="0"/>
              </a:rPr>
              <a:t>Sex determining Region Y)</a:t>
            </a:r>
            <a:r>
              <a:rPr lang="el-GR" sz="5100" dirty="0">
                <a:solidFill>
                  <a:srgbClr val="FFFF00"/>
                </a:solidFill>
                <a:latin typeface="Calibri" panose="020F0502020204030204" pitchFamily="34" charset="0"/>
                <a:cs typeface="Calibri" panose="020F0502020204030204" pitchFamily="34" charset="0"/>
              </a:rPr>
              <a:t> στο Υ</a:t>
            </a:r>
            <a:r>
              <a:rPr lang="en-US" sz="5100" dirty="0">
                <a:solidFill>
                  <a:srgbClr val="FFFF00"/>
                </a:solidFill>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χρωμόσωμα: </a:t>
            </a:r>
            <a:r>
              <a:rPr lang="el-GR" sz="5100" dirty="0">
                <a:latin typeface="Calibri" panose="020F0502020204030204" pitchFamily="34" charset="0"/>
                <a:cs typeface="Calibri" panose="020F0502020204030204" pitchFamily="34" charset="0"/>
              </a:rPr>
              <a:t>καθορίζει </a:t>
            </a:r>
          </a:p>
          <a:p>
            <a:pPr algn="l"/>
            <a:r>
              <a:rPr lang="el-GR" sz="5100" dirty="0">
                <a:latin typeface="Calibri" panose="020F0502020204030204" pitchFamily="34" charset="0"/>
                <a:cs typeface="Calibri" panose="020F0502020204030204" pitchFamily="34" charset="0"/>
              </a:rPr>
              <a:t>  αρσενικό άτομο</a:t>
            </a:r>
          </a:p>
          <a:p>
            <a:pPr algn="l"/>
            <a:endParaRPr lang="el-GR" sz="5100" dirty="0">
              <a:latin typeface="Calibri" panose="020F0502020204030204" pitchFamily="34" charset="0"/>
              <a:cs typeface="Calibri" panose="020F0502020204030204" pitchFamily="34" charset="0"/>
            </a:endParaRPr>
          </a:p>
          <a:p>
            <a:pPr algn="l"/>
            <a:r>
              <a:rPr lang="el-GR" sz="5100"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Απουσία του Υ με αντίστοιχη απουσία </a:t>
            </a:r>
            <a:r>
              <a:rPr lang="en-US" sz="5100" dirty="0">
                <a:solidFill>
                  <a:srgbClr val="FFFF00"/>
                </a:solidFill>
                <a:latin typeface="Calibri" panose="020F0502020204030204" pitchFamily="34" charset="0"/>
                <a:cs typeface="Calibri" panose="020F0502020204030204" pitchFamily="34" charset="0"/>
              </a:rPr>
              <a:t>SRY</a:t>
            </a:r>
            <a:r>
              <a:rPr lang="el-GR" sz="5100" dirty="0">
                <a:solidFill>
                  <a:srgbClr val="FFFF00"/>
                </a:solidFill>
                <a:latin typeface="Calibri" panose="020F0502020204030204" pitchFamily="34" charset="0"/>
                <a:cs typeface="Calibri" panose="020F0502020204030204" pitchFamily="34" charset="0"/>
              </a:rPr>
              <a:t>: </a:t>
            </a:r>
            <a:r>
              <a:rPr lang="el-GR" sz="5100" dirty="0">
                <a:latin typeface="Calibri" panose="020F0502020204030204" pitchFamily="34" charset="0"/>
                <a:cs typeface="Calibri" panose="020F0502020204030204" pitchFamily="34" charset="0"/>
              </a:rPr>
              <a:t>δημιουργεί θηλυκό άτομο</a:t>
            </a:r>
          </a:p>
          <a:p>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7DA7F-4C42-4223-B83D-03D4DE684FB0}"/>
              </a:ext>
            </a:extLst>
          </p:cNvPr>
          <p:cNvSpPr>
            <a:spLocks noGrp="1"/>
          </p:cNvSpPr>
          <p:nvPr>
            <p:ph type="title"/>
          </p:nvPr>
        </p:nvSpPr>
        <p:spPr>
          <a:xfrm>
            <a:off x="919119" y="140804"/>
            <a:ext cx="10353762" cy="712305"/>
          </a:xfrm>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ΚΑΠΟΙΕΣ ΕΠΙΣΗΜΑΝΣΕΙΣ…</a:t>
            </a:r>
          </a:p>
        </p:txBody>
      </p:sp>
      <p:sp>
        <p:nvSpPr>
          <p:cNvPr id="3" name="Content Placeholder 2">
            <a:extLst>
              <a:ext uri="{FF2B5EF4-FFF2-40B4-BE49-F238E27FC236}">
                <a16:creationId xmlns:a16="http://schemas.microsoft.com/office/drawing/2014/main" id="{3D8AC8D4-A453-4DFC-80E0-CF47A8DD6825}"/>
              </a:ext>
            </a:extLst>
          </p:cNvPr>
          <p:cNvSpPr>
            <a:spLocks noGrp="1"/>
          </p:cNvSpPr>
          <p:nvPr>
            <p:ph idx="1"/>
          </p:nvPr>
        </p:nvSpPr>
        <p:spPr>
          <a:xfrm>
            <a:off x="913795" y="1073426"/>
            <a:ext cx="10353762" cy="5506278"/>
          </a:xfrm>
        </p:spPr>
        <p:txBody>
          <a:bodyPr/>
          <a:lstStyle/>
          <a:p>
            <a:pPr>
              <a:defRPr/>
            </a:pPr>
            <a:r>
              <a:rPr lang="el-GR" sz="2400" b="1" dirty="0">
                <a:solidFill>
                  <a:srgbClr val="FFFF00"/>
                </a:solidFill>
                <a:latin typeface="Calibri" panose="020F0502020204030204" pitchFamily="34" charset="0"/>
                <a:cs typeface="Calibri" panose="020F0502020204030204" pitchFamily="34" charset="0"/>
              </a:rPr>
              <a:t>Σωστή εφαρμογή της Νέας Γνώσης:</a:t>
            </a:r>
            <a:r>
              <a:rPr lang="el-GR" sz="2400" dirty="0">
                <a:solidFill>
                  <a:srgbClr val="FFFF00"/>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η ενημέρωση και η συνακόλουθη ευαισθητοποίηση είναι ο καλύτερος συνδυασμός επιστημονικής και κοινωνικής προσφοράς</a:t>
            </a:r>
          </a:p>
          <a:p>
            <a:pPr eaLnBrk="1" hangingPunct="1">
              <a:buFont typeface="Wingdings" panose="05000000000000000000" pitchFamily="2" charset="2"/>
              <a:buNone/>
              <a:defRPr/>
            </a:pPr>
            <a:endParaRPr lang="el-GR" sz="2400" dirty="0">
              <a:latin typeface="Calibri" panose="020F0502020204030204" pitchFamily="34" charset="0"/>
              <a:cs typeface="Calibri" panose="020F0502020204030204" pitchFamily="34" charset="0"/>
            </a:endParaRPr>
          </a:p>
          <a:p>
            <a:pPr>
              <a:defRPr/>
            </a:pPr>
            <a:r>
              <a:rPr lang="el-GR" sz="2400" b="1" dirty="0">
                <a:solidFill>
                  <a:srgbClr val="FFFF00"/>
                </a:solidFill>
                <a:latin typeface="Calibri" panose="020F0502020204030204" pitchFamily="34" charset="0"/>
                <a:cs typeface="Calibri" panose="020F0502020204030204" pitchFamily="34" charset="0"/>
              </a:rPr>
              <a:t>Βιοηθική:</a:t>
            </a:r>
            <a:r>
              <a:rPr lang="el-GR" sz="2400" dirty="0">
                <a:solidFill>
                  <a:srgbClr val="FFFF00"/>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προσπάθεια όχι για καθορισμό ορίων, αλλά για εσωτερική αντιστροφή των προσήμων της προς μία </a:t>
            </a:r>
            <a:r>
              <a:rPr lang="el-GR" sz="2400" b="1" u="sng" dirty="0">
                <a:solidFill>
                  <a:srgbClr val="FFFF00"/>
                </a:solidFill>
                <a:latin typeface="Calibri" panose="020F0502020204030204" pitchFamily="34" charset="0"/>
                <a:cs typeface="Calibri" panose="020F0502020204030204" pitchFamily="34" charset="0"/>
              </a:rPr>
              <a:t>ΗΘΙΚΗ του ΒΙΟΥ</a:t>
            </a:r>
            <a:r>
              <a:rPr lang="el-GR" sz="2400" dirty="0">
                <a:solidFill>
                  <a:schemeClr val="tx1"/>
                </a:solidFill>
                <a:latin typeface="Calibri" panose="020F0502020204030204" pitchFamily="34" charset="0"/>
                <a:cs typeface="Calibri" panose="020F0502020204030204" pitchFamily="34" charset="0"/>
              </a:rPr>
              <a:t>, με σκοπό να αφουγκρασθεί τις μεγάλες προσδοκίες αλλά και τις αγωνίες του σύγχρονου ανθρώπου</a:t>
            </a:r>
          </a:p>
          <a:p>
            <a:pPr marL="36900" indent="0">
              <a:buNone/>
              <a:defRPr/>
            </a:pPr>
            <a:endParaRPr lang="el-GR" sz="2400" dirty="0">
              <a:solidFill>
                <a:schemeClr val="tx1"/>
              </a:solidFill>
              <a:latin typeface="Calibri" panose="020F0502020204030204" pitchFamily="34" charset="0"/>
              <a:cs typeface="Calibri" panose="020F0502020204030204" pitchFamily="34" charset="0"/>
            </a:endParaRPr>
          </a:p>
          <a:p>
            <a:pPr>
              <a:defRPr/>
            </a:pPr>
            <a:r>
              <a:rPr lang="el-GR" sz="2400" b="1" dirty="0">
                <a:solidFill>
                  <a:srgbClr val="FFFF00"/>
                </a:solidFill>
                <a:latin typeface="Calibri" panose="020F0502020204030204" pitchFamily="34" charset="0"/>
                <a:cs typeface="Calibri" panose="020F0502020204030204" pitchFamily="34" charset="0"/>
              </a:rPr>
              <a:t>Για να γίνει κάποιος πειστικός, πρέπει να είναι πιστευτός και για να είσαι πιστευτός, πρέπει να είσαι αξιόπιστος!!!</a:t>
            </a:r>
          </a:p>
          <a:p>
            <a:pPr>
              <a:defRPr/>
            </a:pPr>
            <a:endParaRPr lang="el-GR" sz="2400" b="1" u="sng" dirty="0">
              <a:solidFill>
                <a:schemeClr val="tx1"/>
              </a:solidFill>
              <a:latin typeface="Calibri" panose="020F0502020204030204" pitchFamily="34" charset="0"/>
              <a:cs typeface="Calibri" panose="020F0502020204030204" pitchFamily="34" charset="0"/>
            </a:endParaRPr>
          </a:p>
          <a:p>
            <a:pPr>
              <a:defRPr/>
            </a:pPr>
            <a:endParaRPr lang="el-GR" sz="2400" b="1" u="sng" dirty="0">
              <a:solidFill>
                <a:schemeClr val="tx1"/>
              </a:solidFill>
              <a:latin typeface="Calibri" panose="020F0502020204030204" pitchFamily="34" charset="0"/>
              <a:cs typeface="Calibri" panose="020F0502020204030204" pitchFamily="34" charset="0"/>
            </a:endParaRPr>
          </a:p>
          <a:p>
            <a:pPr eaLnBrk="1" hangingPunct="1">
              <a:defRPr/>
            </a:pPr>
            <a:endParaRPr lang="el-G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9119" y="221974"/>
            <a:ext cx="10353762" cy="970450"/>
          </a:xfrm>
        </p:spPr>
        <p:txBody>
          <a:bodyPr>
            <a:normAutofit/>
          </a:bodyPr>
          <a:lstStyle/>
          <a:p>
            <a:r>
              <a:rPr lang="en-US" sz="3600" b="1" dirty="0">
                <a:solidFill>
                  <a:srgbClr val="FFFF00"/>
                </a:solidFill>
                <a:latin typeface="Calibri" panose="020F0502020204030204" pitchFamily="34" charset="0"/>
                <a:cs typeface="Calibri" panose="020F0502020204030204" pitchFamily="34" charset="0"/>
              </a:rPr>
              <a:t>SUCH  IS  LIFE…</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2 - Θέση περιεχομένου"/>
          <p:cNvSpPr>
            <a:spLocks noGrp="1"/>
          </p:cNvSpPr>
          <p:nvPr>
            <p:ph idx="1"/>
          </p:nvPr>
        </p:nvSpPr>
        <p:spPr>
          <a:xfrm>
            <a:off x="258416" y="1484784"/>
            <a:ext cx="11767931" cy="4968552"/>
          </a:xfrm>
        </p:spPr>
        <p:txBody>
          <a:bodyPr>
            <a:normAutofit/>
          </a:bodyPr>
          <a:lstStyle/>
          <a:p>
            <a:pPr marL="0" indent="0" algn="ctr">
              <a:spcBef>
                <a:spcPct val="0"/>
              </a:spcBef>
              <a:buNone/>
            </a:pPr>
            <a:r>
              <a:rPr lang="en-AU" altLang="de-DE" sz="2400" b="1" dirty="0">
                <a:solidFill>
                  <a:srgbClr val="FFFF00"/>
                </a:solidFill>
                <a:latin typeface="Calibri" panose="020F0502020204030204" pitchFamily="34" charset="0"/>
                <a:cs typeface="Calibri" panose="020F0502020204030204" pitchFamily="34" charset="0"/>
              </a:rPr>
              <a:t>The story about four people named EVERYBODY, SOMEBODY, ANYBODY and NOBODY…</a:t>
            </a:r>
          </a:p>
          <a:p>
            <a:pPr marL="0" indent="0">
              <a:spcBef>
                <a:spcPct val="0"/>
              </a:spcBef>
              <a:buNone/>
            </a:pPr>
            <a:endParaRPr lang="en-AU" altLang="de-DE" sz="2800" dirty="0"/>
          </a:p>
          <a:p>
            <a:pPr marL="0" indent="0">
              <a:spcBef>
                <a:spcPct val="0"/>
              </a:spcBef>
              <a:buNone/>
            </a:pPr>
            <a:endParaRPr lang="en-AU" altLang="de-DE" sz="2400" dirty="0">
              <a:solidFill>
                <a:schemeClr val="tx1"/>
              </a:solidFill>
              <a:latin typeface="Calibri" panose="020F0502020204030204" pitchFamily="34" charset="0"/>
              <a:cs typeface="Calibri" panose="020F0502020204030204" pitchFamily="34" charset="0"/>
            </a:endParaRPr>
          </a:p>
          <a:p>
            <a:pPr marL="0" indent="0" algn="ctr">
              <a:spcBef>
                <a:spcPct val="0"/>
              </a:spcBef>
              <a:buNone/>
            </a:pPr>
            <a:r>
              <a:rPr lang="en-AU" altLang="de-DE" sz="2400" dirty="0">
                <a:solidFill>
                  <a:schemeClr val="tx1"/>
                </a:solidFill>
                <a:latin typeface="Calibri" panose="020F0502020204030204" pitchFamily="34" charset="0"/>
                <a:cs typeface="Calibri" panose="020F0502020204030204" pitchFamily="34" charset="0"/>
              </a:rPr>
              <a:t>There was a very important job which had to be done and </a:t>
            </a:r>
            <a:r>
              <a:rPr lang="en-AU" altLang="de-DE" sz="2400" b="1" dirty="0">
                <a:solidFill>
                  <a:srgbClr val="FFFF00"/>
                </a:solidFill>
                <a:latin typeface="Calibri" panose="020F0502020204030204" pitchFamily="34" charset="0"/>
                <a:cs typeface="Calibri" panose="020F0502020204030204" pitchFamily="34" charset="0"/>
              </a:rPr>
              <a:t>EVERYBODY</a:t>
            </a:r>
            <a:r>
              <a:rPr lang="en-AU" altLang="de-DE" sz="2400" dirty="0">
                <a:solidFill>
                  <a:schemeClr val="tx1"/>
                </a:solidFill>
                <a:latin typeface="Calibri" panose="020F0502020204030204" pitchFamily="34" charset="0"/>
                <a:cs typeface="Calibri" panose="020F0502020204030204" pitchFamily="34" charset="0"/>
              </a:rPr>
              <a:t> was told to do it. </a:t>
            </a:r>
            <a:r>
              <a:rPr lang="en-AU" altLang="de-DE" sz="2400" dirty="0">
                <a:solidFill>
                  <a:srgbClr val="FFFF00"/>
                </a:solidFill>
                <a:latin typeface="Calibri" panose="020F0502020204030204" pitchFamily="34" charset="0"/>
                <a:cs typeface="Calibri" panose="020F0502020204030204" pitchFamily="34" charset="0"/>
              </a:rPr>
              <a:t>EVERYBODY</a:t>
            </a:r>
            <a:r>
              <a:rPr lang="en-AU" altLang="de-DE" sz="2400" dirty="0">
                <a:solidFill>
                  <a:schemeClr val="tx1"/>
                </a:solidFill>
                <a:latin typeface="Calibri" panose="020F0502020204030204" pitchFamily="34" charset="0"/>
                <a:cs typeface="Calibri" panose="020F0502020204030204" pitchFamily="34" charset="0"/>
              </a:rPr>
              <a:t> hoped that </a:t>
            </a:r>
            <a:r>
              <a:rPr lang="en-AU" altLang="de-DE" sz="2400" dirty="0">
                <a:solidFill>
                  <a:srgbClr val="FFFF00"/>
                </a:solidFill>
                <a:latin typeface="Calibri" panose="020F0502020204030204" pitchFamily="34" charset="0"/>
                <a:cs typeface="Calibri" panose="020F0502020204030204" pitchFamily="34" charset="0"/>
              </a:rPr>
              <a:t>SOMEBODY</a:t>
            </a:r>
            <a:r>
              <a:rPr lang="en-AU" altLang="de-DE" sz="2400" dirty="0">
                <a:solidFill>
                  <a:schemeClr val="tx1"/>
                </a:solidFill>
                <a:latin typeface="Calibri" panose="020F0502020204030204" pitchFamily="34" charset="0"/>
                <a:cs typeface="Calibri" panose="020F0502020204030204" pitchFamily="34" charset="0"/>
              </a:rPr>
              <a:t> would do it, </a:t>
            </a:r>
            <a:r>
              <a:rPr lang="en-AU" altLang="de-DE" sz="2400" dirty="0">
                <a:solidFill>
                  <a:srgbClr val="FFFF00"/>
                </a:solidFill>
                <a:latin typeface="Calibri" panose="020F0502020204030204" pitchFamily="34" charset="0"/>
                <a:cs typeface="Calibri" panose="020F0502020204030204" pitchFamily="34" charset="0"/>
              </a:rPr>
              <a:t>ANYBODY</a:t>
            </a:r>
            <a:r>
              <a:rPr lang="en-AU" altLang="de-DE" sz="2400" dirty="0">
                <a:solidFill>
                  <a:schemeClr val="tx1"/>
                </a:solidFill>
                <a:latin typeface="Calibri" panose="020F0502020204030204" pitchFamily="34" charset="0"/>
                <a:cs typeface="Calibri" panose="020F0502020204030204" pitchFamily="34" charset="0"/>
              </a:rPr>
              <a:t> could have done it, but </a:t>
            </a:r>
            <a:r>
              <a:rPr lang="en-AU" altLang="de-DE" sz="2400" dirty="0">
                <a:solidFill>
                  <a:srgbClr val="FFFF00"/>
                </a:solidFill>
                <a:latin typeface="Calibri" panose="020F0502020204030204" pitchFamily="34" charset="0"/>
                <a:cs typeface="Calibri" panose="020F0502020204030204" pitchFamily="34" charset="0"/>
              </a:rPr>
              <a:t>NOBODY</a:t>
            </a:r>
            <a:r>
              <a:rPr lang="en-AU" altLang="de-DE" sz="2400" dirty="0">
                <a:solidFill>
                  <a:schemeClr val="tx1"/>
                </a:solidFill>
                <a:latin typeface="Calibri" panose="020F0502020204030204" pitchFamily="34" charset="0"/>
                <a:cs typeface="Calibri" panose="020F0502020204030204" pitchFamily="34" charset="0"/>
              </a:rPr>
              <a:t> did it. </a:t>
            </a:r>
            <a:r>
              <a:rPr lang="en-AU" altLang="de-DE" sz="2400" dirty="0">
                <a:solidFill>
                  <a:srgbClr val="FFFF00"/>
                </a:solidFill>
                <a:latin typeface="Calibri" panose="020F0502020204030204" pitchFamily="34" charset="0"/>
                <a:cs typeface="Calibri" panose="020F0502020204030204" pitchFamily="34" charset="0"/>
              </a:rPr>
              <a:t>SOMEBODY</a:t>
            </a:r>
            <a:r>
              <a:rPr lang="en-AU" altLang="de-DE" sz="2400" dirty="0">
                <a:solidFill>
                  <a:schemeClr val="tx1"/>
                </a:solidFill>
                <a:latin typeface="Calibri" panose="020F0502020204030204" pitchFamily="34" charset="0"/>
                <a:cs typeface="Calibri" panose="020F0502020204030204" pitchFamily="34" charset="0"/>
              </a:rPr>
              <a:t> got angry because it was </a:t>
            </a:r>
            <a:r>
              <a:rPr lang="en-AU" altLang="de-DE" sz="2400" dirty="0">
                <a:solidFill>
                  <a:srgbClr val="FFFF00"/>
                </a:solidFill>
                <a:latin typeface="Calibri" panose="020F0502020204030204" pitchFamily="34" charset="0"/>
                <a:cs typeface="Calibri" panose="020F0502020204030204" pitchFamily="34" charset="0"/>
              </a:rPr>
              <a:t>EVERYBODY's</a:t>
            </a:r>
            <a:r>
              <a:rPr lang="en-AU" altLang="de-DE" sz="2400" dirty="0">
                <a:solidFill>
                  <a:schemeClr val="tx1"/>
                </a:solidFill>
                <a:latin typeface="Calibri" panose="020F0502020204030204" pitchFamily="34" charset="0"/>
                <a:cs typeface="Calibri" panose="020F0502020204030204" pitchFamily="34" charset="0"/>
              </a:rPr>
              <a:t> job. </a:t>
            </a:r>
            <a:r>
              <a:rPr lang="en-AU" altLang="de-DE" sz="2400" dirty="0">
                <a:solidFill>
                  <a:srgbClr val="FFFF00"/>
                </a:solidFill>
                <a:latin typeface="Calibri" panose="020F0502020204030204" pitchFamily="34" charset="0"/>
                <a:cs typeface="Calibri" panose="020F0502020204030204" pitchFamily="34" charset="0"/>
              </a:rPr>
              <a:t>EVERYBOD</a:t>
            </a:r>
            <a:r>
              <a:rPr lang="en-AU" altLang="de-DE" sz="2400" dirty="0">
                <a:solidFill>
                  <a:schemeClr val="tx1"/>
                </a:solidFill>
                <a:latin typeface="Calibri" panose="020F0502020204030204" pitchFamily="34" charset="0"/>
                <a:cs typeface="Calibri" panose="020F0502020204030204" pitchFamily="34" charset="0"/>
              </a:rPr>
              <a:t>Y hoped that </a:t>
            </a:r>
            <a:r>
              <a:rPr lang="en-AU" altLang="de-DE" sz="2400" dirty="0">
                <a:solidFill>
                  <a:srgbClr val="FFFF00"/>
                </a:solidFill>
                <a:latin typeface="Calibri" panose="020F0502020204030204" pitchFamily="34" charset="0"/>
                <a:cs typeface="Calibri" panose="020F0502020204030204" pitchFamily="34" charset="0"/>
              </a:rPr>
              <a:t>ANYBODY</a:t>
            </a:r>
            <a:r>
              <a:rPr lang="en-AU" altLang="de-DE" sz="2400" dirty="0">
                <a:solidFill>
                  <a:schemeClr val="tx1"/>
                </a:solidFill>
                <a:latin typeface="Calibri" panose="020F0502020204030204" pitchFamily="34" charset="0"/>
                <a:cs typeface="Calibri" panose="020F0502020204030204" pitchFamily="34" charset="0"/>
              </a:rPr>
              <a:t> would do it, but </a:t>
            </a:r>
            <a:r>
              <a:rPr lang="en-AU" altLang="de-DE" sz="2400" dirty="0">
                <a:solidFill>
                  <a:srgbClr val="FFFF00"/>
                </a:solidFill>
                <a:latin typeface="Calibri" panose="020F0502020204030204" pitchFamily="34" charset="0"/>
                <a:cs typeface="Calibri" panose="020F0502020204030204" pitchFamily="34" charset="0"/>
              </a:rPr>
              <a:t>NOBODY</a:t>
            </a:r>
            <a:r>
              <a:rPr lang="en-AU" altLang="de-DE" sz="2400" dirty="0">
                <a:solidFill>
                  <a:schemeClr val="tx1"/>
                </a:solidFill>
                <a:latin typeface="Calibri" panose="020F0502020204030204" pitchFamily="34" charset="0"/>
                <a:cs typeface="Calibri" panose="020F0502020204030204" pitchFamily="34" charset="0"/>
              </a:rPr>
              <a:t> </a:t>
            </a:r>
            <a:r>
              <a:rPr lang="en-AU" altLang="de-DE" sz="2400" dirty="0" err="1">
                <a:solidFill>
                  <a:schemeClr val="tx1"/>
                </a:solidFill>
                <a:latin typeface="Calibri" panose="020F0502020204030204" pitchFamily="34" charset="0"/>
                <a:cs typeface="Calibri" panose="020F0502020204030204" pitchFamily="34" charset="0"/>
              </a:rPr>
              <a:t>reali</a:t>
            </a:r>
            <a:r>
              <a:rPr lang="de-DE" altLang="de-DE" sz="2400" dirty="0">
                <a:solidFill>
                  <a:schemeClr val="tx1"/>
                </a:solidFill>
                <a:latin typeface="Calibri" panose="020F0502020204030204" pitchFamily="34" charset="0"/>
                <a:cs typeface="Calibri" panose="020F0502020204030204" pitchFamily="34" charset="0"/>
              </a:rPr>
              <a:t>z</a:t>
            </a:r>
            <a:r>
              <a:rPr lang="en-AU" altLang="de-DE" sz="2400" dirty="0">
                <a:solidFill>
                  <a:schemeClr val="tx1"/>
                </a:solidFill>
                <a:latin typeface="Calibri" panose="020F0502020204030204" pitchFamily="34" charset="0"/>
                <a:cs typeface="Calibri" panose="020F0502020204030204" pitchFamily="34" charset="0"/>
              </a:rPr>
              <a:t>ed that </a:t>
            </a:r>
            <a:r>
              <a:rPr lang="en-AU" altLang="de-DE" sz="2400" dirty="0">
                <a:solidFill>
                  <a:srgbClr val="FFFF00"/>
                </a:solidFill>
                <a:latin typeface="Calibri" panose="020F0502020204030204" pitchFamily="34" charset="0"/>
                <a:cs typeface="Calibri" panose="020F0502020204030204" pitchFamily="34" charset="0"/>
              </a:rPr>
              <a:t>EVERYBODY </a:t>
            </a:r>
            <a:r>
              <a:rPr lang="en-AU" altLang="de-DE" sz="2400" dirty="0">
                <a:solidFill>
                  <a:schemeClr val="tx1"/>
                </a:solidFill>
                <a:latin typeface="Calibri" panose="020F0502020204030204" pitchFamily="34" charset="0"/>
                <a:cs typeface="Calibri" panose="020F0502020204030204" pitchFamily="34" charset="0"/>
              </a:rPr>
              <a:t>wouldn't do it.</a:t>
            </a:r>
            <a:r>
              <a:rPr lang="de-DE" altLang="de-DE" sz="2400" dirty="0">
                <a:solidFill>
                  <a:schemeClr val="tx1"/>
                </a:solidFill>
                <a:latin typeface="Calibri" panose="020F0502020204030204" pitchFamily="34" charset="0"/>
                <a:cs typeface="Calibri" panose="020F0502020204030204" pitchFamily="34" charset="0"/>
              </a:rPr>
              <a:t> I</a:t>
            </a:r>
            <a:r>
              <a:rPr lang="en-AU" altLang="de-DE" sz="2400" dirty="0">
                <a:solidFill>
                  <a:schemeClr val="tx1"/>
                </a:solidFill>
                <a:latin typeface="Calibri" panose="020F0502020204030204" pitchFamily="34" charset="0"/>
                <a:cs typeface="Calibri" panose="020F0502020204030204" pitchFamily="34" charset="0"/>
              </a:rPr>
              <a:t>t all ended with </a:t>
            </a:r>
            <a:r>
              <a:rPr lang="en-AU" altLang="de-DE" sz="2400" dirty="0">
                <a:solidFill>
                  <a:srgbClr val="FFFF00"/>
                </a:solidFill>
                <a:latin typeface="Calibri" panose="020F0502020204030204" pitchFamily="34" charset="0"/>
                <a:cs typeface="Calibri" panose="020F0502020204030204" pitchFamily="34" charset="0"/>
              </a:rPr>
              <a:t>EVERYBODY </a:t>
            </a:r>
            <a:r>
              <a:rPr lang="en-AU" altLang="de-DE" sz="2400" dirty="0">
                <a:solidFill>
                  <a:schemeClr val="tx1"/>
                </a:solidFill>
                <a:latin typeface="Calibri" panose="020F0502020204030204" pitchFamily="34" charset="0"/>
                <a:cs typeface="Calibri" panose="020F0502020204030204" pitchFamily="34" charset="0"/>
              </a:rPr>
              <a:t>blaming </a:t>
            </a:r>
            <a:r>
              <a:rPr lang="en-AU" altLang="de-DE" sz="2400" dirty="0">
                <a:solidFill>
                  <a:srgbClr val="FFFF00"/>
                </a:solidFill>
                <a:latin typeface="Calibri" panose="020F0502020204030204" pitchFamily="34" charset="0"/>
                <a:cs typeface="Calibri" panose="020F0502020204030204" pitchFamily="34" charset="0"/>
              </a:rPr>
              <a:t>SOMEBODY </a:t>
            </a:r>
            <a:r>
              <a:rPr lang="en-AU" altLang="de-DE" sz="2400" dirty="0">
                <a:solidFill>
                  <a:schemeClr val="tx1"/>
                </a:solidFill>
                <a:latin typeface="Calibri" panose="020F0502020204030204" pitchFamily="34" charset="0"/>
                <a:cs typeface="Calibri" panose="020F0502020204030204" pitchFamily="34" charset="0"/>
              </a:rPr>
              <a:t>when </a:t>
            </a:r>
            <a:r>
              <a:rPr lang="en-AU" altLang="de-DE" sz="2400" dirty="0">
                <a:solidFill>
                  <a:srgbClr val="FFFF00"/>
                </a:solidFill>
                <a:latin typeface="Calibri" panose="020F0502020204030204" pitchFamily="34" charset="0"/>
                <a:cs typeface="Calibri" panose="020F0502020204030204" pitchFamily="34" charset="0"/>
              </a:rPr>
              <a:t>NOBODY</a:t>
            </a:r>
            <a:r>
              <a:rPr lang="en-AU" altLang="de-DE" sz="2400" dirty="0">
                <a:solidFill>
                  <a:schemeClr val="tx1"/>
                </a:solidFill>
                <a:latin typeface="Calibri" panose="020F0502020204030204" pitchFamily="34" charset="0"/>
                <a:cs typeface="Calibri" panose="020F0502020204030204" pitchFamily="34" charset="0"/>
              </a:rPr>
              <a:t> did what </a:t>
            </a:r>
            <a:r>
              <a:rPr lang="en-AU" altLang="de-DE" sz="2400" dirty="0">
                <a:solidFill>
                  <a:srgbClr val="FFFF00"/>
                </a:solidFill>
                <a:latin typeface="Calibri" panose="020F0502020204030204" pitchFamily="34" charset="0"/>
                <a:cs typeface="Calibri" panose="020F0502020204030204" pitchFamily="34" charset="0"/>
              </a:rPr>
              <a:t>ANYBODY</a:t>
            </a:r>
            <a:r>
              <a:rPr lang="en-AU" altLang="de-DE" sz="2400" dirty="0">
                <a:solidFill>
                  <a:schemeClr val="tx1"/>
                </a:solidFill>
                <a:latin typeface="Calibri" panose="020F0502020204030204" pitchFamily="34" charset="0"/>
                <a:cs typeface="Calibri" panose="020F0502020204030204" pitchFamily="34" charset="0"/>
              </a:rPr>
              <a:t> could have done.</a:t>
            </a:r>
            <a:endParaRPr lang="en-GB" sz="2400" dirty="0">
              <a:solidFill>
                <a:schemeClr val="tx1"/>
              </a:solidFill>
              <a:latin typeface="Calibri" panose="020F0502020204030204" pitchFamily="34" charset="0"/>
              <a:cs typeface="Calibri" panose="020F0502020204030204" pitchFamily="34" charset="0"/>
            </a:endParaRPr>
          </a:p>
          <a:p>
            <a:pPr>
              <a:buNone/>
            </a:pPr>
            <a:endParaRPr lang="el-GR" sz="2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71080" y="432488"/>
            <a:ext cx="10353762" cy="970450"/>
          </a:xfrm>
        </p:spPr>
        <p:txBody>
          <a:bodyPr>
            <a:normAutofit/>
          </a:bodyPr>
          <a:lstStyle/>
          <a:p>
            <a:r>
              <a:rPr lang="en-US" sz="3600" b="1" dirty="0">
                <a:solidFill>
                  <a:srgbClr val="FFFF00"/>
                </a:solidFill>
                <a:latin typeface="Calibri" panose="020F0502020204030204" pitchFamily="34" charset="0"/>
                <a:cs typeface="Calibri" panose="020F0502020204030204" pitchFamily="34" charset="0"/>
              </a:rPr>
              <a:t>SUCH  IS  LIFE</a:t>
            </a:r>
            <a:r>
              <a:rPr lang="el-GR" sz="3600" b="1" dirty="0">
                <a:solidFill>
                  <a:srgbClr val="FFFF00"/>
                </a:solidFill>
                <a:latin typeface="Calibri" panose="020F0502020204030204" pitchFamily="34" charset="0"/>
                <a:cs typeface="Calibri" panose="020F0502020204030204" pitchFamily="34" charset="0"/>
              </a:rPr>
              <a:t> </a:t>
            </a:r>
            <a:r>
              <a:rPr lang="en-US" sz="3600" b="1" dirty="0">
                <a:solidFill>
                  <a:srgbClr val="FFFF00"/>
                </a:solidFill>
                <a:latin typeface="Calibri" panose="020F0502020204030204" pitchFamily="34" charset="0"/>
                <a:cs typeface="Calibri" panose="020F0502020204030204" pitchFamily="34" charset="0"/>
              </a:rPr>
              <a:t>IN AN IVF LABORATORY…</a:t>
            </a:r>
            <a:endParaRPr lang="el-GR" sz="3600" dirty="0">
              <a:solidFill>
                <a:srgbClr val="FFFF00"/>
              </a:solidFill>
              <a:latin typeface="Calibri" panose="020F0502020204030204" pitchFamily="34" charset="0"/>
              <a:cs typeface="Calibri" panose="020F0502020204030204" pitchFamily="34" charset="0"/>
            </a:endParaRPr>
          </a:p>
        </p:txBody>
      </p:sp>
      <p:sp>
        <p:nvSpPr>
          <p:cNvPr id="3" name="2 - Θέση περιεχομένου"/>
          <p:cNvSpPr>
            <a:spLocks noGrp="1"/>
          </p:cNvSpPr>
          <p:nvPr>
            <p:ph idx="1"/>
          </p:nvPr>
        </p:nvSpPr>
        <p:spPr>
          <a:xfrm>
            <a:off x="158620" y="1732449"/>
            <a:ext cx="11849878" cy="4058751"/>
          </a:xfrm>
        </p:spPr>
        <p:txBody>
          <a:bodyPr>
            <a:normAutofit/>
          </a:bodyPr>
          <a:lstStyle/>
          <a:p>
            <a:pPr marL="0" indent="0" algn="ctr">
              <a:buNone/>
            </a:pPr>
            <a:r>
              <a:rPr lang="en-AU" altLang="de-DE" sz="2400" b="1" dirty="0">
                <a:solidFill>
                  <a:srgbClr val="FFFF00"/>
                </a:solidFill>
                <a:latin typeface="Calibri" panose="020F0502020204030204" pitchFamily="34" charset="0"/>
                <a:cs typeface="Calibri" panose="020F0502020204030204" pitchFamily="34" charset="0"/>
              </a:rPr>
              <a:t>The story about four people name</a:t>
            </a:r>
            <a:r>
              <a:rPr lang="de-DE" altLang="de-DE" sz="2400" b="1" dirty="0">
                <a:solidFill>
                  <a:srgbClr val="FFFF00"/>
                </a:solidFill>
                <a:latin typeface="Calibri" panose="020F0502020204030204" pitchFamily="34" charset="0"/>
                <a:cs typeface="Calibri" panose="020F0502020204030204" pitchFamily="34" charset="0"/>
              </a:rPr>
              <a:t>d</a:t>
            </a:r>
            <a:r>
              <a:rPr lang="en-AU" altLang="de-DE" sz="2400" b="1" dirty="0">
                <a:solidFill>
                  <a:srgbClr val="FFFF00"/>
                </a:solidFill>
                <a:latin typeface="Calibri" panose="020F0502020204030204" pitchFamily="34" charset="0"/>
                <a:cs typeface="Calibri" panose="020F0502020204030204" pitchFamily="34" charset="0"/>
              </a:rPr>
              <a:t> EVERYBODY, SOMEBODY, ANYBODY and NOBODY</a:t>
            </a:r>
          </a:p>
          <a:p>
            <a:pPr marL="0" indent="0">
              <a:buNone/>
            </a:pPr>
            <a:endParaRPr lang="de-DE" altLang="de-DE" sz="2800" b="1" dirty="0"/>
          </a:p>
          <a:p>
            <a:pPr marL="0" indent="0" algn="ctr">
              <a:buNone/>
            </a:pPr>
            <a:endParaRPr lang="de-DE" altLang="de-DE" sz="2400" dirty="0">
              <a:solidFill>
                <a:schemeClr val="tx1"/>
              </a:solidFill>
              <a:latin typeface="Calibri" panose="020F0502020204030204" pitchFamily="34" charset="0"/>
              <a:cs typeface="Calibri" panose="020F0502020204030204" pitchFamily="34" charset="0"/>
            </a:endParaRPr>
          </a:p>
          <a:p>
            <a:pPr marL="0" indent="0" algn="ctr">
              <a:buNone/>
            </a:pPr>
            <a:r>
              <a:rPr lang="de-DE" altLang="de-DE" sz="2400" dirty="0">
                <a:solidFill>
                  <a:schemeClr val="tx1"/>
                </a:solidFill>
                <a:latin typeface="Calibri" panose="020F0502020204030204" pitchFamily="34" charset="0"/>
                <a:cs typeface="Calibri" panose="020F0502020204030204" pitchFamily="34" charset="0"/>
              </a:rPr>
              <a:t>In a IVF Clinical Embryological Laboratory,</a:t>
            </a:r>
            <a:r>
              <a:rPr lang="de-DE" altLang="de-DE" sz="2400" dirty="0">
                <a:solidFill>
                  <a:srgbClr val="FFFF00"/>
                </a:solidFill>
                <a:latin typeface="Calibri" panose="020F0502020204030204" pitchFamily="34" charset="0"/>
                <a:cs typeface="Calibri" panose="020F0502020204030204" pitchFamily="34" charset="0"/>
              </a:rPr>
              <a:t> </a:t>
            </a:r>
          </a:p>
          <a:p>
            <a:pPr marL="0" indent="0" algn="ctr">
              <a:buNone/>
            </a:pPr>
            <a:r>
              <a:rPr lang="de-DE" altLang="de-DE" sz="2400" b="1" dirty="0">
                <a:solidFill>
                  <a:srgbClr val="FFFF00"/>
                </a:solidFill>
                <a:latin typeface="Calibri" panose="020F0502020204030204" pitchFamily="34" charset="0"/>
                <a:cs typeface="Calibri" panose="020F0502020204030204" pitchFamily="34" charset="0"/>
              </a:rPr>
              <a:t>"EVERYBODY“,  "SOMEBODY", "ANYBODY" and "NOBODY" </a:t>
            </a:r>
          </a:p>
          <a:p>
            <a:pPr marL="0" indent="0" algn="ctr">
              <a:buNone/>
            </a:pPr>
            <a:r>
              <a:rPr lang="de-DE" altLang="de-DE" sz="2400" b="1" u="sng" dirty="0" err="1">
                <a:solidFill>
                  <a:srgbClr val="00B050"/>
                </a:solidFill>
                <a:latin typeface="Calibri" panose="020F0502020204030204" pitchFamily="34" charset="0"/>
                <a:cs typeface="Calibri" panose="020F0502020204030204" pitchFamily="34" charset="0"/>
              </a:rPr>
              <a:t>have</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specific</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names</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take</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their</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responsabilities</a:t>
            </a:r>
            <a:r>
              <a:rPr lang="de-DE" altLang="de-DE" sz="2400" b="1" u="sng" dirty="0">
                <a:solidFill>
                  <a:srgbClr val="00B050"/>
                </a:solidFill>
                <a:latin typeface="Calibri" panose="020F0502020204030204" pitchFamily="34" charset="0"/>
                <a:cs typeface="Calibri" panose="020F0502020204030204" pitchFamily="34" charset="0"/>
              </a:rPr>
              <a:t>  and  </a:t>
            </a:r>
            <a:r>
              <a:rPr lang="de-DE" altLang="de-DE" sz="2400" b="1" u="sng" dirty="0" err="1">
                <a:solidFill>
                  <a:srgbClr val="00B050"/>
                </a:solidFill>
                <a:latin typeface="Calibri" panose="020F0502020204030204" pitchFamily="34" charset="0"/>
                <a:cs typeface="Calibri" panose="020F0502020204030204" pitchFamily="34" charset="0"/>
              </a:rPr>
              <a:t>know</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their</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area</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of</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work</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very</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precisely</a:t>
            </a:r>
            <a:r>
              <a:rPr lang="de-DE" altLang="de-DE" sz="2400" b="1" dirty="0">
                <a:solidFill>
                  <a:srgbClr val="00B050"/>
                </a:solidFill>
                <a:latin typeface="Calibri" panose="020F0502020204030204" pitchFamily="34" charset="0"/>
                <a:cs typeface="Calibri" panose="020F0502020204030204" pitchFamily="34" charset="0"/>
              </a:rPr>
              <a:t>..</a:t>
            </a:r>
            <a:r>
              <a:rPr lang="de-DE" altLang="de-DE" sz="2800" b="1" dirty="0">
                <a:solidFill>
                  <a:srgbClr val="00B050"/>
                </a:solidFill>
              </a:rPr>
              <a:t>.</a:t>
            </a:r>
            <a:endParaRPr lang="el-GR" sz="2800" b="1" dirty="0">
              <a:solidFill>
                <a:srgbClr val="00B05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34D614-FAD1-2A01-5B34-6A545E842C21}"/>
              </a:ext>
            </a:extLst>
          </p:cNvPr>
          <p:cNvSpPr>
            <a:spLocks noGrp="1"/>
          </p:cNvSpPr>
          <p:nvPr>
            <p:ph type="title"/>
          </p:nvPr>
        </p:nvSpPr>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ΑΠΩΤΕΡΟΣ ΣΚΟΠΟΣ…</a:t>
            </a:r>
          </a:p>
        </p:txBody>
      </p:sp>
      <p:sp>
        <p:nvSpPr>
          <p:cNvPr id="3" name="Θέση περιεχομένου 2">
            <a:extLst>
              <a:ext uri="{FF2B5EF4-FFF2-40B4-BE49-F238E27FC236}">
                <a16:creationId xmlns:a16="http://schemas.microsoft.com/office/drawing/2014/main" id="{BA1840DE-07F8-2156-94B3-FDA0E73F3387}"/>
              </a:ext>
            </a:extLst>
          </p:cNvPr>
          <p:cNvSpPr>
            <a:spLocks noGrp="1"/>
          </p:cNvSpPr>
          <p:nvPr>
            <p:ph idx="1"/>
          </p:nvPr>
        </p:nvSpPr>
        <p:spPr>
          <a:xfrm>
            <a:off x="913795" y="2808514"/>
            <a:ext cx="10353762" cy="905070"/>
          </a:xfrm>
        </p:spPr>
        <p:txBody>
          <a:bodyPr>
            <a:normAutofit/>
          </a:bodyPr>
          <a:lstStyle/>
          <a:p>
            <a:pPr marL="36900" indent="0" algn="ctr">
              <a:buNone/>
            </a:pPr>
            <a:r>
              <a:rPr lang="en-US" sz="3600" b="1" dirty="0">
                <a:solidFill>
                  <a:srgbClr val="FFFF00"/>
                </a:solidFill>
                <a:latin typeface="Calibri" panose="020F0502020204030204" pitchFamily="34" charset="0"/>
                <a:cs typeface="Calibri" panose="020F0502020204030204" pitchFamily="34" charset="0"/>
              </a:rPr>
              <a:t>THE “BEST EMBRYO” FOR THE “BEST CHILD”</a:t>
            </a:r>
            <a:endParaRPr lang="el-GR" sz="36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50770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3047FD-6B72-4A4C-A98D-D24294F84BF5}"/>
              </a:ext>
            </a:extLst>
          </p:cNvPr>
          <p:cNvSpPr>
            <a:spLocks noGrp="1"/>
          </p:cNvSpPr>
          <p:nvPr>
            <p:ph type="title"/>
          </p:nvPr>
        </p:nvSpPr>
        <p:spPr>
          <a:xfrm>
            <a:off x="919119" y="241852"/>
            <a:ext cx="10353762" cy="97045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ΒΙΒΛΙΟΓΡΑΦΙΑ</a:t>
            </a:r>
          </a:p>
        </p:txBody>
      </p:sp>
      <p:sp>
        <p:nvSpPr>
          <p:cNvPr id="3" name="Θέση περιεχομένου 2">
            <a:extLst>
              <a:ext uri="{FF2B5EF4-FFF2-40B4-BE49-F238E27FC236}">
                <a16:creationId xmlns:a16="http://schemas.microsoft.com/office/drawing/2014/main" id="{8D8B9B48-4B76-4594-862E-96596CEC465F}"/>
              </a:ext>
            </a:extLst>
          </p:cNvPr>
          <p:cNvSpPr>
            <a:spLocks noGrp="1"/>
          </p:cNvSpPr>
          <p:nvPr>
            <p:ph idx="1"/>
          </p:nvPr>
        </p:nvSpPr>
        <p:spPr>
          <a:xfrm>
            <a:off x="258416" y="1361661"/>
            <a:ext cx="11539331" cy="5347252"/>
          </a:xfrm>
        </p:spPr>
        <p:txBody>
          <a:bodyPr>
            <a:normAutofit/>
          </a:bodyPr>
          <a:lstStyle/>
          <a:p>
            <a:r>
              <a:rPr lang="en-US" sz="2400" dirty="0">
                <a:solidFill>
                  <a:schemeClr val="tx1"/>
                </a:solidFill>
                <a:latin typeface="Calibri" panose="020F0502020204030204" pitchFamily="34" charset="0"/>
                <a:cs typeface="Calibri" panose="020F0502020204030204" pitchFamily="34" charset="0"/>
              </a:rPr>
              <a:t>Pronuclear morphology evaluation for fresh in vitro fertilization (IVF) and intracytoplasmic sperm injection (ICSI) cycles: a systematic review</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Nicoli</a:t>
            </a:r>
            <a:r>
              <a:rPr lang="en-US" sz="2400" dirty="0">
                <a:solidFill>
                  <a:schemeClr val="tx1"/>
                </a:solidFill>
                <a:latin typeface="Calibri" panose="020F0502020204030204" pitchFamily="34" charset="0"/>
                <a:cs typeface="Calibri" panose="020F0502020204030204" pitchFamily="34" charset="0"/>
              </a:rPr>
              <a:t> et al, Journal of Ovarian Research 2013, 6:64</a:t>
            </a:r>
          </a:p>
          <a:p>
            <a:r>
              <a:rPr lang="en-US" sz="2400" dirty="0">
                <a:solidFill>
                  <a:schemeClr val="tx1"/>
                </a:solidFill>
                <a:latin typeface="Calibri" panose="020F0502020204030204" pitchFamily="34" charset="0"/>
                <a:cs typeface="Calibri" panose="020F0502020204030204" pitchFamily="34" charset="0"/>
              </a:rPr>
              <a:t>Pronuclear morphology evaluation in in vitro fertilization (IVF) / intracytoplasmic sperm injection (ICSI) cycles: a retrospective review</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Nicoli</a:t>
            </a:r>
            <a:r>
              <a:rPr lang="en-US" sz="2400" dirty="0">
                <a:solidFill>
                  <a:schemeClr val="tx1"/>
                </a:solidFill>
                <a:latin typeface="Calibri" panose="020F0502020204030204" pitchFamily="34" charset="0"/>
                <a:cs typeface="Calibri" panose="020F0502020204030204" pitchFamily="34" charset="0"/>
              </a:rPr>
              <a:t> et al, Journal of Ovarian Research 2013, 6:1</a:t>
            </a:r>
          </a:p>
          <a:p>
            <a:r>
              <a:rPr lang="en-US" sz="2400" dirty="0">
                <a:solidFill>
                  <a:schemeClr val="tx1"/>
                </a:solidFill>
                <a:latin typeface="Calibri" panose="020F0502020204030204" pitchFamily="34" charset="0"/>
                <a:cs typeface="Calibri" panose="020F0502020204030204" pitchFamily="34" charset="0"/>
              </a:rPr>
              <a:t>Evaluating the value of day 0 of an ICSI cycle on indicating laboratory outcome</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Maziotis</a:t>
            </a:r>
            <a:r>
              <a:rPr lang="en-US" sz="2400" dirty="0">
                <a:solidFill>
                  <a:schemeClr val="tx1"/>
                </a:solidFill>
                <a:latin typeface="Calibri" panose="020F0502020204030204" pitchFamily="34" charset="0"/>
                <a:cs typeface="Calibri" panose="020F0502020204030204" pitchFamily="34" charset="0"/>
              </a:rPr>
              <a:t> et al, Nature Research 2020, 10: 19325</a:t>
            </a:r>
          </a:p>
          <a:p>
            <a:r>
              <a:rPr lang="en-US" sz="2400" dirty="0">
                <a:solidFill>
                  <a:schemeClr val="tx1"/>
                </a:solidFill>
                <a:latin typeface="Calibri" panose="020F0502020204030204" pitchFamily="34" charset="0"/>
                <a:cs typeface="Calibri" panose="020F0502020204030204" pitchFamily="34" charset="0"/>
              </a:rPr>
              <a:t>An  overview of the available methods for morphological scoring of pre-implantation embryos in in vitro fertilization</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Nasiri</a:t>
            </a:r>
            <a:r>
              <a:rPr lang="en-US" sz="2400" dirty="0">
                <a:solidFill>
                  <a:schemeClr val="tx1"/>
                </a:solidFill>
                <a:latin typeface="Calibri" panose="020F0502020204030204" pitchFamily="34" charset="0"/>
                <a:cs typeface="Calibri" panose="020F0502020204030204" pitchFamily="34" charset="0"/>
              </a:rPr>
              <a:t> et al, Cell J. 2015, 16:392-405</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298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2B8439-122F-4C6E-BABF-3D4C8D433560}"/>
              </a:ext>
            </a:extLst>
          </p:cNvPr>
          <p:cNvSpPr>
            <a:spLocks noGrp="1"/>
          </p:cNvSpPr>
          <p:nvPr>
            <p:ph type="title"/>
          </p:nvPr>
        </p:nvSpPr>
        <p:spPr>
          <a:xfrm>
            <a:off x="913795" y="124375"/>
            <a:ext cx="10353762" cy="97045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ΑΝΑΠΤΥΞΗ ΑΝΑΠΑΡΑΓΩΓΙΚΟΥ ΣΥΣΤΗΜΑΤΟΣ</a:t>
            </a:r>
            <a:endParaRPr lang="el-GR" sz="3600" dirty="0"/>
          </a:p>
        </p:txBody>
      </p:sp>
      <p:sp>
        <p:nvSpPr>
          <p:cNvPr id="3" name="Θέση περιεχομένου 2">
            <a:extLst>
              <a:ext uri="{FF2B5EF4-FFF2-40B4-BE49-F238E27FC236}">
                <a16:creationId xmlns:a16="http://schemas.microsoft.com/office/drawing/2014/main" id="{BDC16608-CC54-49C0-BC07-0F3FF3469FE8}"/>
              </a:ext>
            </a:extLst>
          </p:cNvPr>
          <p:cNvSpPr>
            <a:spLocks noGrp="1"/>
          </p:cNvSpPr>
          <p:nvPr>
            <p:ph idx="1"/>
          </p:nvPr>
        </p:nvSpPr>
        <p:spPr>
          <a:xfrm>
            <a:off x="913190" y="1550983"/>
            <a:ext cx="10353762" cy="5182642"/>
          </a:xfrm>
        </p:spPr>
        <p:txBody>
          <a:bodyPr>
            <a:normAutofit fontScale="77500" lnSpcReduction="20000"/>
          </a:bodyPr>
          <a:lstStyle/>
          <a:p>
            <a:pPr marL="36900" indent="0">
              <a:buNone/>
            </a:pPr>
            <a:r>
              <a:rPr lang="el-GR" sz="3600" dirty="0">
                <a:solidFill>
                  <a:srgbClr val="FFFF00"/>
                </a:solidFill>
                <a:latin typeface="Calibri" panose="020F0502020204030204" pitchFamily="34" charset="0"/>
                <a:cs typeface="Calibri" panose="020F0502020204030204" pitchFamily="34" charset="0"/>
              </a:rPr>
              <a:t>Θηλυκό γεννητικό σύστημα</a:t>
            </a:r>
            <a:r>
              <a:rPr lang="en-US" sz="3600" dirty="0">
                <a:solidFill>
                  <a:srgbClr val="FFFF00"/>
                </a:solidFill>
                <a:latin typeface="Calibri" panose="020F0502020204030204" pitchFamily="34" charset="0"/>
                <a:cs typeface="Calibri" panose="020F0502020204030204" pitchFamily="34" charset="0"/>
              </a:rPr>
              <a:t>: </a:t>
            </a:r>
            <a:r>
              <a:rPr lang="el-GR" sz="3600" dirty="0">
                <a:solidFill>
                  <a:schemeClr val="tx1"/>
                </a:solidFill>
                <a:latin typeface="Calibri" panose="020F0502020204030204" pitchFamily="34" charset="0"/>
                <a:cs typeface="Calibri" panose="020F0502020204030204" pitchFamily="34" charset="0"/>
              </a:rPr>
              <a:t>αγωγοί </a:t>
            </a:r>
            <a:r>
              <a:rPr lang="en-US" sz="3600" dirty="0">
                <a:solidFill>
                  <a:schemeClr val="tx1"/>
                </a:solidFill>
                <a:latin typeface="Calibri" panose="020F0502020204030204" pitchFamily="34" charset="0"/>
                <a:cs typeface="Calibri" panose="020F0502020204030204" pitchFamily="34" charset="0"/>
              </a:rPr>
              <a:t>Muller,</a:t>
            </a:r>
            <a:r>
              <a:rPr lang="el-GR" sz="3600" dirty="0">
                <a:solidFill>
                  <a:schemeClr val="tx1"/>
                </a:solidFill>
                <a:latin typeface="Calibri" panose="020F0502020204030204" pitchFamily="34" charset="0"/>
                <a:cs typeface="Calibri" panose="020F0502020204030204" pitchFamily="34" charset="0"/>
              </a:rPr>
              <a:t> ωοθήκες, μήτρα, ωαγωγοί (σάλπιγγες)</a:t>
            </a:r>
          </a:p>
          <a:p>
            <a:pPr marL="36900" indent="0" algn="l">
              <a:buNone/>
            </a:pPr>
            <a:endParaRPr lang="el-GR" sz="3600" dirty="0">
              <a:solidFill>
                <a:srgbClr val="FFFF00"/>
              </a:solidFill>
              <a:latin typeface="Calibri" panose="020F0502020204030204" pitchFamily="34" charset="0"/>
              <a:cs typeface="Calibri" panose="020F0502020204030204" pitchFamily="34" charset="0"/>
            </a:endParaRPr>
          </a:p>
          <a:p>
            <a:pPr marL="36900" indent="0" algn="l">
              <a:buNone/>
            </a:pPr>
            <a:r>
              <a:rPr lang="el-GR" sz="3600" dirty="0">
                <a:solidFill>
                  <a:srgbClr val="FFFF00"/>
                </a:solidFill>
                <a:latin typeface="Calibri" panose="020F0502020204030204" pitchFamily="34" charset="0"/>
                <a:cs typeface="Calibri" panose="020F0502020204030204" pitchFamily="34" charset="0"/>
              </a:rPr>
              <a:t>Αρσενικό γεννητικό σύστημα</a:t>
            </a:r>
            <a:r>
              <a:rPr lang="en-US" sz="3600" dirty="0">
                <a:solidFill>
                  <a:srgbClr val="FFFF00"/>
                </a:solidFill>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a:t>
            </a:r>
            <a:r>
              <a:rPr lang="el-GR" sz="3600" dirty="0">
                <a:latin typeface="Calibri" panose="020F0502020204030204" pitchFamily="34" charset="0"/>
                <a:cs typeface="Calibri" panose="020F0502020204030204" pitchFamily="34" charset="0"/>
              </a:rPr>
              <a:t> </a:t>
            </a:r>
            <a:r>
              <a:rPr lang="el-GR" sz="3600" dirty="0">
                <a:solidFill>
                  <a:schemeClr val="tx1"/>
                </a:solidFill>
                <a:latin typeface="Calibri" panose="020F0502020204030204" pitchFamily="34" charset="0"/>
                <a:cs typeface="Calibri" panose="020F0502020204030204" pitchFamily="34" charset="0"/>
              </a:rPr>
              <a:t>Αγωγοί </a:t>
            </a:r>
            <a:r>
              <a:rPr lang="en-US" sz="3600" dirty="0">
                <a:solidFill>
                  <a:schemeClr val="tx1"/>
                </a:solidFill>
                <a:latin typeface="Calibri" panose="020F0502020204030204" pitchFamily="34" charset="0"/>
                <a:cs typeface="Calibri" panose="020F0502020204030204" pitchFamily="34" charset="0"/>
              </a:rPr>
              <a:t>Wolff, </a:t>
            </a:r>
            <a:r>
              <a:rPr lang="el-GR" sz="3600" dirty="0" err="1">
                <a:solidFill>
                  <a:schemeClr val="tx1"/>
                </a:solidFill>
                <a:latin typeface="Calibri" panose="020F0502020204030204" pitchFamily="34" charset="0"/>
                <a:cs typeface="Calibri" panose="020F0502020204030204" pitchFamily="34" charset="0"/>
              </a:rPr>
              <a:t>απαγωγό</a:t>
            </a:r>
            <a:r>
              <a:rPr lang="el-GR" sz="3600" dirty="0">
                <a:solidFill>
                  <a:schemeClr val="tx1"/>
                </a:solidFill>
                <a:latin typeface="Calibri" panose="020F0502020204030204" pitchFamily="34" charset="0"/>
                <a:cs typeface="Calibri" panose="020F0502020204030204" pitchFamily="34" charset="0"/>
              </a:rPr>
              <a:t> αγγείο </a:t>
            </a:r>
          </a:p>
          <a:p>
            <a:pPr marL="36900" indent="0" algn="l">
              <a:buNone/>
            </a:pPr>
            <a:r>
              <a:rPr lang="el-GR" sz="3600" dirty="0">
                <a:solidFill>
                  <a:schemeClr val="tx1"/>
                </a:solidFill>
                <a:latin typeface="Calibri" panose="020F0502020204030204" pitchFamily="34" charset="0"/>
                <a:cs typeface="Calibri" panose="020F0502020204030204" pitchFamily="34" charset="0"/>
              </a:rPr>
              <a:t>(</a:t>
            </a:r>
            <a:r>
              <a:rPr lang="en-US" sz="3600" dirty="0">
                <a:solidFill>
                  <a:schemeClr val="tx1"/>
                </a:solidFill>
                <a:latin typeface="Calibri" panose="020F0502020204030204" pitchFamily="34" charset="0"/>
                <a:cs typeface="Calibri" panose="020F0502020204030204" pitchFamily="34" charset="0"/>
              </a:rPr>
              <a:t>vas deferens), </a:t>
            </a:r>
            <a:r>
              <a:rPr lang="el-GR" sz="3600" dirty="0">
                <a:solidFill>
                  <a:schemeClr val="tx1"/>
                </a:solidFill>
                <a:latin typeface="Calibri" panose="020F0502020204030204" pitchFamily="34" charset="0"/>
                <a:cs typeface="Calibri" panose="020F0502020204030204" pitchFamily="34" charset="0"/>
              </a:rPr>
              <a:t>σπερματικός πόρος</a:t>
            </a:r>
            <a:r>
              <a:rPr lang="en-US" sz="3600" dirty="0">
                <a:solidFill>
                  <a:schemeClr val="tx1"/>
                </a:solidFill>
                <a:latin typeface="Calibri" panose="020F0502020204030204" pitchFamily="34" charset="0"/>
                <a:cs typeface="Calibri" panose="020F0502020204030204" pitchFamily="34" charset="0"/>
              </a:rPr>
              <a:t>, </a:t>
            </a:r>
            <a:r>
              <a:rPr lang="el-GR" sz="3600" dirty="0">
                <a:solidFill>
                  <a:schemeClr val="tx1"/>
                </a:solidFill>
                <a:latin typeface="Calibri" panose="020F0502020204030204" pitchFamily="34" charset="0"/>
                <a:cs typeface="Calibri" panose="020F0502020204030204" pitchFamily="34" charset="0"/>
              </a:rPr>
              <a:t>σπερματικό </a:t>
            </a:r>
            <a:r>
              <a:rPr lang="el-GR" sz="3600" dirty="0" err="1">
                <a:solidFill>
                  <a:schemeClr val="tx1"/>
                </a:solidFill>
                <a:latin typeface="Calibri" panose="020F0502020204030204" pitchFamily="34" charset="0"/>
                <a:cs typeface="Calibri" panose="020F0502020204030204" pitchFamily="34" charset="0"/>
              </a:rPr>
              <a:t>κυστίδιο</a:t>
            </a:r>
            <a:endParaRPr lang="el-GR" sz="3600" dirty="0">
              <a:solidFill>
                <a:schemeClr val="tx1"/>
              </a:solidFill>
              <a:latin typeface="Calibri" panose="020F0502020204030204" pitchFamily="34" charset="0"/>
              <a:cs typeface="Calibri" panose="020F0502020204030204" pitchFamily="34" charset="0"/>
            </a:endParaRPr>
          </a:p>
          <a:p>
            <a:pPr marL="36900" indent="0" algn="l">
              <a:buNone/>
            </a:pPr>
            <a:endParaRPr lang="en-US" sz="3600" dirty="0">
              <a:latin typeface="Calibri" panose="020F0502020204030204" pitchFamily="34" charset="0"/>
              <a:cs typeface="Calibri" panose="020F0502020204030204" pitchFamily="34" charset="0"/>
            </a:endParaRPr>
          </a:p>
          <a:p>
            <a:pPr marL="36900" indent="0" algn="l">
              <a:buNone/>
            </a:pPr>
            <a:r>
              <a:rPr lang="el-GR" sz="3600" dirty="0">
                <a:solidFill>
                  <a:srgbClr val="FFFF00"/>
                </a:solidFill>
                <a:latin typeface="Calibri" panose="020F0502020204030204" pitchFamily="34" charset="0"/>
                <a:cs typeface="Calibri" panose="020F0502020204030204" pitchFamily="34" charset="0"/>
              </a:rPr>
              <a:t>Κύτταρα </a:t>
            </a:r>
            <a:r>
              <a:rPr lang="en-US" sz="3600" dirty="0">
                <a:solidFill>
                  <a:srgbClr val="FFFF00"/>
                </a:solidFill>
                <a:latin typeface="Calibri" panose="020F0502020204030204" pitchFamily="34" charset="0"/>
                <a:cs typeface="Calibri" panose="020F0502020204030204" pitchFamily="34" charset="0"/>
              </a:rPr>
              <a:t>Sertoli: </a:t>
            </a:r>
            <a:r>
              <a:rPr lang="en-US" sz="3600" dirty="0">
                <a:solidFill>
                  <a:schemeClr val="tx1"/>
                </a:solidFill>
                <a:latin typeface="Calibri" panose="020F0502020204030204" pitchFamily="34" charset="0"/>
                <a:cs typeface="Calibri" panose="020F0502020204030204" pitchFamily="34" charset="0"/>
              </a:rPr>
              <a:t>Mullerian inhibitory factor (MIF), </a:t>
            </a:r>
            <a:r>
              <a:rPr lang="el-GR" sz="3600" dirty="0">
                <a:solidFill>
                  <a:schemeClr val="tx1"/>
                </a:solidFill>
                <a:latin typeface="Calibri" panose="020F0502020204030204" pitchFamily="34" charset="0"/>
                <a:cs typeface="Calibri" panose="020F0502020204030204" pitchFamily="34" charset="0"/>
              </a:rPr>
              <a:t>υποστροφή αγωγών </a:t>
            </a:r>
            <a:r>
              <a:rPr lang="en-US" sz="3600" dirty="0">
                <a:solidFill>
                  <a:schemeClr val="tx1"/>
                </a:solidFill>
                <a:latin typeface="Calibri" panose="020F0502020204030204" pitchFamily="34" charset="0"/>
                <a:cs typeface="Calibri" panose="020F0502020204030204" pitchFamily="34" charset="0"/>
              </a:rPr>
              <a:t>Muller</a:t>
            </a:r>
            <a:r>
              <a:rPr lang="el-GR" sz="3600" dirty="0">
                <a:solidFill>
                  <a:schemeClr val="tx1"/>
                </a:solidFill>
                <a:latin typeface="Calibri" panose="020F0502020204030204" pitchFamily="34" charset="0"/>
                <a:cs typeface="Calibri" panose="020F0502020204030204" pitchFamily="34" charset="0"/>
              </a:rPr>
              <a:t>, τροφικός ρόλος στη σπερματογένεση</a:t>
            </a:r>
          </a:p>
          <a:p>
            <a:pPr marL="36900" indent="0" algn="l">
              <a:buNone/>
            </a:pPr>
            <a:endParaRPr lang="en-US" sz="3600" dirty="0">
              <a:latin typeface="Calibri" panose="020F0502020204030204" pitchFamily="34" charset="0"/>
              <a:cs typeface="Calibri" panose="020F0502020204030204" pitchFamily="34" charset="0"/>
            </a:endParaRPr>
          </a:p>
          <a:p>
            <a:pPr marL="36900" indent="0" algn="l">
              <a:buNone/>
            </a:pPr>
            <a:r>
              <a:rPr lang="el-GR" sz="3600" dirty="0">
                <a:solidFill>
                  <a:srgbClr val="FFFF00"/>
                </a:solidFill>
                <a:latin typeface="Calibri" panose="020F0502020204030204" pitchFamily="34" charset="0"/>
                <a:cs typeface="Calibri" panose="020F0502020204030204" pitchFamily="34" charset="0"/>
              </a:rPr>
              <a:t>Κύτταρα </a:t>
            </a:r>
            <a:r>
              <a:rPr lang="en-US" sz="3600" dirty="0">
                <a:solidFill>
                  <a:srgbClr val="FFFF00"/>
                </a:solidFill>
                <a:latin typeface="Calibri" panose="020F0502020204030204" pitchFamily="34" charset="0"/>
                <a:cs typeface="Calibri" panose="020F0502020204030204" pitchFamily="34" charset="0"/>
              </a:rPr>
              <a:t>Leydig</a:t>
            </a:r>
            <a:r>
              <a:rPr lang="en-US" sz="3600" dirty="0">
                <a:solidFill>
                  <a:schemeClr val="tx1"/>
                </a:solidFill>
                <a:latin typeface="Calibri" panose="020F0502020204030204" pitchFamily="34" charset="0"/>
                <a:cs typeface="Calibri" panose="020F0502020204030204" pitchFamily="34" charset="0"/>
              </a:rPr>
              <a:t>:</a:t>
            </a:r>
            <a:r>
              <a:rPr lang="el-GR" sz="3600" dirty="0">
                <a:solidFill>
                  <a:schemeClr val="tx1"/>
                </a:solidFill>
                <a:latin typeface="Calibri" panose="020F0502020204030204" pitchFamily="34" charset="0"/>
                <a:cs typeface="Calibri" panose="020F0502020204030204" pitchFamily="34" charset="0"/>
              </a:rPr>
              <a:t> Έκκριση τεστοστερόνης, δημιουργία αρσενικού γεννητικού συστήματος, υποστήριξη της σπερματογένεσης (+ </a:t>
            </a:r>
            <a:r>
              <a:rPr lang="en-US" sz="3600" dirty="0">
                <a:solidFill>
                  <a:schemeClr val="tx1"/>
                </a:solidFill>
                <a:latin typeface="Calibri" panose="020F0502020204030204" pitchFamily="34" charset="0"/>
                <a:cs typeface="Calibri" panose="020F0502020204030204" pitchFamily="34" charset="0"/>
              </a:rPr>
              <a:t>LH)</a:t>
            </a:r>
            <a:r>
              <a:rPr lang="el-GR" sz="3600" dirty="0">
                <a:solidFill>
                  <a:schemeClr val="tx1"/>
                </a:solidFill>
                <a:latin typeface="Calibri" panose="020F0502020204030204" pitchFamily="34" charset="0"/>
                <a:cs typeface="Calibri" panose="020F0502020204030204" pitchFamily="34" charset="0"/>
              </a:rPr>
              <a:t>  </a:t>
            </a:r>
          </a:p>
          <a:p>
            <a:endParaRPr lang="el-GR" dirty="0"/>
          </a:p>
        </p:txBody>
      </p:sp>
    </p:spTree>
    <p:extLst>
      <p:ext uri="{BB962C8B-B14F-4D97-AF65-F5344CB8AC3E}">
        <p14:creationId xmlns:p14="http://schemas.microsoft.com/office/powerpoint/2010/main" val="247180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04973" y="332658"/>
            <a:ext cx="10454326" cy="1411301"/>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ΜΕΓΕΘΟΣ ΩΟΚΥΤΤΑΡΟΥ</a:t>
            </a:r>
          </a:p>
        </p:txBody>
      </p:sp>
      <p:sp>
        <p:nvSpPr>
          <p:cNvPr id="3" name="2 - Υπότιτλος"/>
          <p:cNvSpPr>
            <a:spLocks noGrp="1"/>
          </p:cNvSpPr>
          <p:nvPr>
            <p:ph type="subTitle" idx="1"/>
          </p:nvPr>
        </p:nvSpPr>
        <p:spPr>
          <a:xfrm>
            <a:off x="1541282" y="2045616"/>
            <a:ext cx="9181707" cy="4053526"/>
          </a:xfrm>
        </p:spPr>
        <p:txBody>
          <a:bodyPr>
            <a:normAutofit/>
          </a:bodyPr>
          <a:lstStyle/>
          <a:p>
            <a:pPr algn="just"/>
            <a:r>
              <a:rPr lang="el-GR" sz="2800" dirty="0">
                <a:latin typeface="Calibri" panose="020F0502020204030204" pitchFamily="34" charset="0"/>
                <a:cs typeface="Calibri" panose="020F0502020204030204" pitchFamily="34" charset="0"/>
              </a:rPr>
              <a:t>Το μεγαλύτερο κύτταρο του ανθρώπινου οργανισμού</a:t>
            </a:r>
          </a:p>
          <a:p>
            <a:pPr algn="just"/>
            <a:endParaRPr lang="el-GR" sz="2800" dirty="0">
              <a:latin typeface="Calibri" panose="020F0502020204030204" pitchFamily="34" charset="0"/>
              <a:cs typeface="Calibri" panose="020F0502020204030204" pitchFamily="34" charset="0"/>
            </a:endParaRPr>
          </a:p>
          <a:p>
            <a:pPr algn="just"/>
            <a:r>
              <a:rPr lang="el-GR" sz="2800" dirty="0">
                <a:latin typeface="Calibri" panose="020F0502020204030204" pitchFamily="34" charset="0"/>
                <a:cs typeface="Calibri" panose="020F0502020204030204" pitchFamily="34" charset="0"/>
              </a:rPr>
              <a:t>Μέγεθος στον άνθρωπο</a:t>
            </a:r>
            <a:r>
              <a:rPr lang="en-US" sz="2800" dirty="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60μ</a:t>
            </a:r>
            <a:r>
              <a:rPr lang="en-US" sz="2800" dirty="0">
                <a:latin typeface="Calibri" panose="020F0502020204030204" pitchFamily="34" charset="0"/>
                <a:cs typeface="Calibri" panose="020F0502020204030204" pitchFamily="34" charset="0"/>
              </a:rPr>
              <a:t>m</a:t>
            </a:r>
            <a:endParaRPr lang="el-GR" sz="2800" dirty="0">
              <a:latin typeface="Calibri" panose="020F0502020204030204" pitchFamily="34" charset="0"/>
              <a:cs typeface="Calibri" panose="020F0502020204030204" pitchFamily="34" charset="0"/>
            </a:endParaRPr>
          </a:p>
          <a:p>
            <a:pPr algn="just"/>
            <a:endParaRPr lang="en-US" sz="2800" dirty="0">
              <a:latin typeface="Calibri" panose="020F0502020204030204" pitchFamily="34" charset="0"/>
              <a:cs typeface="Calibri" panose="020F0502020204030204" pitchFamily="34" charset="0"/>
            </a:endParaRPr>
          </a:p>
          <a:p>
            <a:pPr algn="just"/>
            <a:r>
              <a:rPr lang="el-GR" sz="2800" dirty="0">
                <a:latin typeface="Calibri" panose="020F0502020204030204" pitchFamily="34" charset="0"/>
                <a:cs typeface="Calibri" panose="020F0502020204030204" pitchFamily="34" charset="0"/>
              </a:rPr>
              <a:t>Μέσο σωματικό κύτταρο</a:t>
            </a:r>
            <a:r>
              <a:rPr lang="en-US" sz="2800" dirty="0">
                <a:latin typeface="Calibri" panose="020F0502020204030204" pitchFamily="34" charset="0"/>
                <a:cs typeface="Calibri" panose="020F0502020204030204" pitchFamily="34" charset="0"/>
              </a:rPr>
              <a:t>: 20</a:t>
            </a:r>
            <a:r>
              <a:rPr lang="el-GR" sz="2800" dirty="0">
                <a:latin typeface="Calibri" panose="020F0502020204030204" pitchFamily="34" charset="0"/>
                <a:cs typeface="Calibri" panose="020F0502020204030204" pitchFamily="34" charset="0"/>
              </a:rPr>
              <a:t>μ</a:t>
            </a:r>
            <a:r>
              <a:rPr lang="en-US" sz="2800" dirty="0">
                <a:latin typeface="Calibri" panose="020F0502020204030204" pitchFamily="34" charset="0"/>
                <a:cs typeface="Calibri" panose="020F0502020204030204" pitchFamily="34" charset="0"/>
              </a:rPr>
              <a:t>m</a:t>
            </a:r>
            <a:endParaRPr lang="el-GR" sz="2800" dirty="0">
              <a:latin typeface="Calibri" panose="020F0502020204030204" pitchFamily="34" charset="0"/>
              <a:cs typeface="Calibri" panose="020F0502020204030204" pitchFamily="34" charset="0"/>
            </a:endParaRPr>
          </a:p>
          <a:p>
            <a:pPr algn="just"/>
            <a:endParaRPr lang="en-US" sz="2800" b="1" dirty="0">
              <a:latin typeface="Calibri" panose="020F0502020204030204" pitchFamily="34" charset="0"/>
              <a:cs typeface="Calibri" panose="020F0502020204030204" pitchFamily="34" charset="0"/>
            </a:endParaRPr>
          </a:p>
          <a:p>
            <a:pPr algn="just"/>
            <a:r>
              <a:rPr lang="el-GR" sz="2800" dirty="0">
                <a:latin typeface="Calibri" panose="020F0502020204030204" pitchFamily="34" charset="0"/>
                <a:cs typeface="Calibri" panose="020F0502020204030204" pitchFamily="34" charset="0"/>
              </a:rPr>
              <a:t>Συσσώρευση θρεπτικών συστατικών</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831FFC-EC53-4838-BA03-052E250BD3FB}"/>
              </a:ext>
            </a:extLst>
          </p:cNvPr>
          <p:cNvSpPr>
            <a:spLocks noGrp="1"/>
          </p:cNvSpPr>
          <p:nvPr>
            <p:ph type="title"/>
          </p:nvPr>
        </p:nvSpPr>
        <p:spPr>
          <a:xfrm>
            <a:off x="3970702" y="308112"/>
            <a:ext cx="4250596" cy="674733"/>
          </a:xfrm>
        </p:spPr>
        <p:txBody>
          <a:bodyPr>
            <a:noAutofit/>
          </a:bodyPr>
          <a:lstStyle/>
          <a:p>
            <a:r>
              <a:rPr lang="el-GR" sz="3600" b="1" dirty="0">
                <a:solidFill>
                  <a:srgbClr val="FFFF00"/>
                </a:solidFill>
                <a:latin typeface="Calibri" panose="020F0502020204030204" pitchFamily="34" charset="0"/>
                <a:cs typeface="Calibri" panose="020F0502020204030204" pitchFamily="34" charset="0"/>
              </a:rPr>
              <a:t>ΔΟΜΗ ΩΟΚΥΤΤΑΡΟΥ</a:t>
            </a:r>
          </a:p>
        </p:txBody>
      </p:sp>
      <p:sp>
        <p:nvSpPr>
          <p:cNvPr id="4" name="Θέση κειμένου 3">
            <a:extLst>
              <a:ext uri="{FF2B5EF4-FFF2-40B4-BE49-F238E27FC236}">
                <a16:creationId xmlns:a16="http://schemas.microsoft.com/office/drawing/2014/main" id="{6CB25500-67E0-4E74-A6F0-EB3823F83ED4}"/>
              </a:ext>
            </a:extLst>
          </p:cNvPr>
          <p:cNvSpPr>
            <a:spLocks noGrp="1"/>
          </p:cNvSpPr>
          <p:nvPr>
            <p:ph type="body" sz="half" idx="2"/>
          </p:nvPr>
        </p:nvSpPr>
        <p:spPr>
          <a:xfrm>
            <a:off x="290694" y="1269390"/>
            <a:ext cx="6050472" cy="5323173"/>
          </a:xfrm>
        </p:spPr>
        <p:txBody>
          <a:bodyPr>
            <a:normAutofit lnSpcReduction="10000"/>
          </a:bodyPr>
          <a:lstStyle/>
          <a:p>
            <a:pPr algn="just">
              <a:lnSpc>
                <a:spcPct val="80000"/>
              </a:lnSpc>
            </a:pPr>
            <a:r>
              <a:rPr lang="el-GR" sz="2200" b="1" dirty="0">
                <a:solidFill>
                  <a:srgbClr val="FFFF00"/>
                </a:solidFill>
                <a:latin typeface="Calibri" panose="020F0502020204030204" pitchFamily="34" charset="0"/>
                <a:cs typeface="Calibri" panose="020F0502020204030204" pitchFamily="34" charset="0"/>
              </a:rPr>
              <a:t>Περίβλημα</a:t>
            </a:r>
            <a:r>
              <a:rPr lang="el-GR" sz="2200" dirty="0">
                <a:solidFill>
                  <a:srgbClr val="FFFF00"/>
                </a:solidFill>
                <a:latin typeface="Calibri" panose="020F0502020204030204" pitchFamily="34" charset="0"/>
                <a:cs typeface="Calibri" panose="020F0502020204030204" pitchFamily="34" charset="0"/>
              </a:rPr>
              <a:t> </a:t>
            </a:r>
            <a:r>
              <a:rPr lang="el-GR" sz="2200" b="1" dirty="0">
                <a:solidFill>
                  <a:srgbClr val="FFFF00"/>
                </a:solidFill>
                <a:latin typeface="Calibri" panose="020F0502020204030204" pitchFamily="34" charset="0"/>
                <a:cs typeface="Calibri" panose="020F0502020204030204" pitchFamily="34" charset="0"/>
              </a:rPr>
              <a:t>(</a:t>
            </a:r>
            <a:r>
              <a:rPr lang="en-US" sz="2200" b="1" dirty="0">
                <a:solidFill>
                  <a:srgbClr val="FFFF00"/>
                </a:solidFill>
                <a:latin typeface="Calibri" panose="020F0502020204030204" pitchFamily="34" charset="0"/>
                <a:cs typeface="Calibri" panose="020F0502020204030204" pitchFamily="34" charset="0"/>
              </a:rPr>
              <a:t>egg coat):</a:t>
            </a:r>
          </a:p>
          <a:p>
            <a:pPr algn="just">
              <a:lnSpc>
                <a:spcPct val="80000"/>
              </a:lnSpc>
            </a:pPr>
            <a:r>
              <a:rPr lang="el-GR" sz="2200" dirty="0">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Γλυκοπρωτεϊνική</a:t>
            </a:r>
            <a:r>
              <a:rPr lang="el-GR" sz="2200" dirty="0">
                <a:solidFill>
                  <a:schemeClr val="tx1"/>
                </a:solidFill>
                <a:latin typeface="Calibri" panose="020F0502020204030204" pitchFamily="34" charset="0"/>
                <a:cs typeface="Calibri" panose="020F0502020204030204" pitchFamily="34" charset="0"/>
              </a:rPr>
              <a:t> σύσταση. Εκκρίνεται από το</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ωοκύτταρο και τα περιβάλλοντα κύτταρα</a:t>
            </a:r>
          </a:p>
          <a:p>
            <a:pPr algn="just">
              <a:lnSpc>
                <a:spcPct val="80000"/>
              </a:lnSpc>
            </a:pPr>
            <a:endParaRPr lang="el-GR" sz="2200" dirty="0">
              <a:latin typeface="Calibri" panose="020F0502020204030204" pitchFamily="34" charset="0"/>
              <a:cs typeface="Calibri" panose="020F0502020204030204" pitchFamily="34" charset="0"/>
            </a:endParaRPr>
          </a:p>
          <a:p>
            <a:pPr algn="just">
              <a:lnSpc>
                <a:spcPct val="80000"/>
              </a:lnSpc>
            </a:pPr>
            <a:r>
              <a:rPr lang="el-GR" sz="2200" b="1" dirty="0">
                <a:solidFill>
                  <a:srgbClr val="FFFF00"/>
                </a:solidFill>
                <a:latin typeface="Calibri" panose="020F0502020204030204" pitchFamily="34" charset="0"/>
                <a:cs typeface="Calibri" panose="020F0502020204030204" pitchFamily="34" charset="0"/>
              </a:rPr>
              <a:t>Διαφανής ζώνη</a:t>
            </a:r>
            <a:r>
              <a:rPr lang="en-US" sz="2200" b="1" dirty="0">
                <a:solidFill>
                  <a:srgbClr val="FFFF00"/>
                </a:solidFill>
                <a:latin typeface="Calibri" panose="020F0502020204030204" pitchFamily="34" charset="0"/>
                <a:cs typeface="Calibri" panose="020F0502020204030204" pitchFamily="34" charset="0"/>
              </a:rPr>
              <a:t> (zona pellucida):</a:t>
            </a:r>
            <a:r>
              <a:rPr lang="el-GR" sz="2200" b="1" dirty="0">
                <a:solidFill>
                  <a:srgbClr val="FFFF00"/>
                </a:solidFill>
                <a:latin typeface="Calibri" panose="020F0502020204030204" pitchFamily="34" charset="0"/>
                <a:cs typeface="Calibri" panose="020F0502020204030204" pitchFamily="34" charset="0"/>
              </a:rPr>
              <a:t> </a:t>
            </a:r>
            <a:endParaRPr lang="en-US" sz="2200" b="1" dirty="0">
              <a:solidFill>
                <a:srgbClr val="FFFF00"/>
              </a:solidFill>
              <a:latin typeface="Calibri" panose="020F0502020204030204" pitchFamily="34" charset="0"/>
              <a:cs typeface="Calibri" panose="020F0502020204030204" pitchFamily="34" charset="0"/>
            </a:endParaRPr>
          </a:p>
          <a:p>
            <a:pPr algn="just">
              <a:lnSpc>
                <a:spcPct val="80000"/>
              </a:lnSpc>
            </a:pPr>
            <a:r>
              <a:rPr lang="el-GR" sz="2200" dirty="0" err="1">
                <a:solidFill>
                  <a:schemeClr val="tx1"/>
                </a:solidFill>
                <a:latin typeface="Calibri" panose="020F0502020204030204" pitchFamily="34" charset="0"/>
                <a:cs typeface="Calibri" panose="020F0502020204030204" pitchFamily="34" charset="0"/>
              </a:rPr>
              <a:t>Γλυκοπρωτεϊνική</a:t>
            </a:r>
            <a:r>
              <a:rPr lang="el-GR" sz="2200" dirty="0">
                <a:solidFill>
                  <a:schemeClr val="tx1"/>
                </a:solidFill>
                <a:latin typeface="Calibri" panose="020F0502020204030204" pitchFamily="34" charset="0"/>
                <a:cs typeface="Calibri" panose="020F0502020204030204" pitchFamily="34" charset="0"/>
              </a:rPr>
              <a:t> σύσταση. Παράγεται από το</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ωοκύτταρο και τα </a:t>
            </a:r>
            <a:r>
              <a:rPr lang="el-GR" sz="2200" dirty="0" err="1">
                <a:solidFill>
                  <a:schemeClr val="tx1"/>
                </a:solidFill>
                <a:latin typeface="Calibri" panose="020F0502020204030204" pitchFamily="34" charset="0"/>
                <a:cs typeface="Calibri" panose="020F0502020204030204" pitchFamily="34" charset="0"/>
              </a:rPr>
              <a:t>θυλακοκύτταρα</a:t>
            </a:r>
            <a:r>
              <a:rPr lang="el-GR" sz="2200" dirty="0">
                <a:solidFill>
                  <a:schemeClr val="tx1"/>
                </a:solidFill>
                <a:latin typeface="Calibri" panose="020F0502020204030204" pitchFamily="34" charset="0"/>
                <a:cs typeface="Calibri" panose="020F0502020204030204" pitchFamily="34" charset="0"/>
              </a:rPr>
              <a:t>. Προστασία</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από μηχανική καταστροφή. Αποτελεί φραγμό για</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σπερματοζωάρια διαφορετικού είδους</a:t>
            </a:r>
          </a:p>
          <a:p>
            <a:pPr algn="just">
              <a:lnSpc>
                <a:spcPct val="80000"/>
              </a:lnSpc>
            </a:pPr>
            <a:endParaRPr lang="el-GR" sz="2200" dirty="0">
              <a:latin typeface="Calibri" panose="020F0502020204030204" pitchFamily="34" charset="0"/>
              <a:cs typeface="Calibri" panose="020F0502020204030204" pitchFamily="34" charset="0"/>
            </a:endParaRPr>
          </a:p>
          <a:p>
            <a:pPr algn="just">
              <a:lnSpc>
                <a:spcPct val="80000"/>
              </a:lnSpc>
            </a:pPr>
            <a:r>
              <a:rPr lang="el-GR" sz="2200" b="1" dirty="0">
                <a:solidFill>
                  <a:srgbClr val="FFFF00"/>
                </a:solidFill>
                <a:latin typeface="Calibri" panose="020F0502020204030204" pitchFamily="34" charset="0"/>
                <a:cs typeface="Calibri" panose="020F0502020204030204" pitchFamily="34" charset="0"/>
              </a:rPr>
              <a:t>Κορτικοειδή σωμάτια</a:t>
            </a:r>
            <a:r>
              <a:rPr lang="el-GR" sz="2200" dirty="0">
                <a:solidFill>
                  <a:srgbClr val="FFFF00"/>
                </a:solidFill>
                <a:latin typeface="Calibri" panose="020F0502020204030204" pitchFamily="34" charset="0"/>
                <a:cs typeface="Calibri" panose="020F0502020204030204" pitchFamily="34" charset="0"/>
              </a:rPr>
              <a:t> </a:t>
            </a:r>
            <a:r>
              <a:rPr lang="el-GR" sz="2200" b="1" dirty="0">
                <a:solidFill>
                  <a:srgbClr val="FFFF00"/>
                </a:solidFill>
                <a:latin typeface="Calibri" panose="020F0502020204030204" pitchFamily="34" charset="0"/>
                <a:cs typeface="Calibri" panose="020F0502020204030204" pitchFamily="34" charset="0"/>
              </a:rPr>
              <a:t>(</a:t>
            </a:r>
            <a:r>
              <a:rPr lang="en-US" sz="2200" b="1" dirty="0">
                <a:solidFill>
                  <a:srgbClr val="FFFF00"/>
                </a:solidFill>
                <a:latin typeface="Calibri" panose="020F0502020204030204" pitchFamily="34" charset="0"/>
                <a:cs typeface="Calibri" panose="020F0502020204030204" pitchFamily="34" charset="0"/>
              </a:rPr>
              <a:t>secretory vesicles):</a:t>
            </a:r>
            <a:r>
              <a:rPr lang="el-GR" sz="2200" b="1" dirty="0">
                <a:solidFill>
                  <a:srgbClr val="FFFF00"/>
                </a:solidFill>
                <a:latin typeface="Calibri" panose="020F0502020204030204" pitchFamily="34" charset="0"/>
                <a:cs typeface="Calibri" panose="020F0502020204030204" pitchFamily="34" charset="0"/>
              </a:rPr>
              <a:t> </a:t>
            </a:r>
            <a:endParaRPr lang="en-US" sz="2200" b="1" dirty="0">
              <a:solidFill>
                <a:srgbClr val="FFFF00"/>
              </a:solidFill>
              <a:latin typeface="Calibri" panose="020F0502020204030204" pitchFamily="34" charset="0"/>
              <a:cs typeface="Calibri" panose="020F0502020204030204" pitchFamily="34" charset="0"/>
            </a:endParaRPr>
          </a:p>
          <a:p>
            <a:pPr algn="just">
              <a:lnSpc>
                <a:spcPct val="80000"/>
              </a:lnSpc>
            </a:pPr>
            <a:r>
              <a:rPr lang="el-GR" sz="2200" dirty="0">
                <a:solidFill>
                  <a:schemeClr val="tx1"/>
                </a:solidFill>
                <a:latin typeface="Calibri" panose="020F0502020204030204" pitchFamily="34" charset="0"/>
                <a:cs typeface="Calibri" panose="020F0502020204030204" pitchFamily="34" charset="0"/>
              </a:rPr>
              <a:t>Μόλις γίνει γονιμοποίηση, δεν επιτρέπουν</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είσοδο άλλων σπερματοζωαρίων</a:t>
            </a:r>
          </a:p>
          <a:p>
            <a:endParaRPr lang="el-GR" dirty="0"/>
          </a:p>
        </p:txBody>
      </p:sp>
      <p:pic>
        <p:nvPicPr>
          <p:cNvPr id="5" name="Picture 5" descr="oocyte">
            <a:extLst>
              <a:ext uri="{FF2B5EF4-FFF2-40B4-BE49-F238E27FC236}">
                <a16:creationId xmlns:a16="http://schemas.microsoft.com/office/drawing/2014/main" id="{5032D4B8-0892-4FD2-BE02-FDB637F23923}"/>
              </a:ext>
            </a:extLst>
          </p:cNvPr>
          <p:cNvPicPr>
            <a:picLocks noGrp="1" noChangeAspect="1" noChangeArrowheads="1"/>
          </p:cNvPicPr>
          <p:nvPr>
            <p:ph idx="1"/>
          </p:nvPr>
        </p:nvPicPr>
        <p:blipFill>
          <a:blip r:embed="rId2" cstate="print"/>
          <a:stretch>
            <a:fillRect/>
          </a:stretch>
        </p:blipFill>
        <p:spPr bwMode="auto">
          <a:xfrm>
            <a:off x="6833921" y="2286000"/>
            <a:ext cx="4449452" cy="3289954"/>
          </a:xfrm>
          <a:prstGeom prst="rect">
            <a:avLst/>
          </a:prstGeom>
          <a:noFill/>
        </p:spPr>
      </p:pic>
    </p:spTree>
    <p:extLst>
      <p:ext uri="{BB962C8B-B14F-4D97-AF65-F5344CB8AC3E}">
        <p14:creationId xmlns:p14="http://schemas.microsoft.com/office/powerpoint/2010/main" val="2355916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χιστόλιθος">
  <a:themeElements>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Σχιστόλιθος">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Σχιστόλιθος">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TM04033929[[fn=Σχιστόλιθος]]</Template>
  <TotalTime>2082</TotalTime>
  <Words>3729</Words>
  <Application>Microsoft Office PowerPoint</Application>
  <PresentationFormat>Ευρεία οθόνη</PresentationFormat>
  <Paragraphs>520</Paragraphs>
  <Slides>64</Slides>
  <Notes>1</Notes>
  <HiddenSlides>0</HiddenSlides>
  <MMClips>0</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64</vt:i4>
      </vt:variant>
    </vt:vector>
  </HeadingPairs>
  <TitlesOfParts>
    <vt:vector size="75" baseType="lpstr">
      <vt:lpstr>Arial</vt:lpstr>
      <vt:lpstr>Calibri</vt:lpstr>
      <vt:lpstr>Calisto MT</vt:lpstr>
      <vt:lpstr>Impact</vt:lpstr>
      <vt:lpstr>Tahoma</vt:lpstr>
      <vt:lpstr>Times New Roman</vt:lpstr>
      <vt:lpstr>Trebuchet MS</vt:lpstr>
      <vt:lpstr>Wingdings</vt:lpstr>
      <vt:lpstr>Wingdings 2</vt:lpstr>
      <vt:lpstr>Σχιστόλιθος</vt:lpstr>
      <vt:lpstr>Φωτογραφία του Photo Editor</vt:lpstr>
      <vt:lpstr>ΑΞΙΟΛΟΓΗΣΗ ΤΩΝ ΑΠΟΤΕΛΕΣΜΑΤΩΝ ΤΗΣ  IN VITRO ΓΟΝΙΜΟΠΟΙΗΣΗΣ</vt:lpstr>
      <vt:lpstr>ΕΙΣΑΓΩΓΗ</vt:lpstr>
      <vt:lpstr>Παρουσίαση του PowerPoint</vt:lpstr>
      <vt:lpstr>ΓΟΝΙΜΟΠΟΙΗΣΗ - ΕΜΒΡΥΟΛΟΓΙΚΗ  ΑΝΑΠΤΥΞΗ -  ΕΜΦΥΤΕΥΣΗ </vt:lpstr>
      <vt:lpstr>ΔΗΜΙΟΥΡΓΙΑ ΓΑΜΕΤΩΝ ΣΤΑ ΕΜΒΡΥΑ</vt:lpstr>
      <vt:lpstr>ΑΝΑΠΤΥΞΗ ΑΝΑΠΑΡΑΓΩΓΙΚΟΥ ΣΥΣΤΗΜΑΤΟΣ</vt:lpstr>
      <vt:lpstr>ΑΝΑΠΤΥΞΗ ΑΝΑΠΑΡΑΓΩΓΙΚΟΥ ΣΥΣΤΗΜΑΤΟΣ</vt:lpstr>
      <vt:lpstr>ΜΕΓΕΘΟΣ ΩΟΚΥΤΤΑΡΟΥ</vt:lpstr>
      <vt:lpstr>ΔΟΜΗ ΩΟΚΥΤΤΑΡΟΥ</vt:lpstr>
      <vt:lpstr>ΩΟΓΕΝΕΣΗ</vt:lpstr>
      <vt:lpstr>ΑΛΛΑΓΕΣ ΑΡΙΘΜΟΥ ΩΟΚΥΤΤΑΡΩΝ</vt:lpstr>
      <vt:lpstr>ΣΤΑΔΙΑ ΑΝΑΠΤΥΞΗΣ ΩΟΚΥΤΤΑΡΟΥ</vt:lpstr>
      <vt:lpstr>ΣΤΑΔΙΑ ΩΟΘΥΛΑΚΙΩΝ</vt:lpstr>
      <vt:lpstr>ΑΝΑΠΤΥΞΗ ΩΑΡΙΟΥ  ΜΕΤΑΒΟΛΙΚΕΣ &amp; ΜΟΡΦΟΛΟΓΙΚΕΣ ΑΛΛΑΓΕΣ</vt:lpstr>
      <vt:lpstr>ΣΠΕΡΜΑΤΙΚΟ ΣΩΛΗΝΑΡΙΟ</vt:lpstr>
      <vt:lpstr>ΣΠΕΡΜΑΤΟΓΕΝΕΣΗ</vt:lpstr>
      <vt:lpstr>ΔΙΑΦΟΡΕΣ ΣΤΗ ΓΑΜΕΤΟΓΕΝΕΣΗ</vt:lpstr>
      <vt:lpstr>ΚΑΙ  Η  ΓΟΝΙΜΟΠΟΙΗΣΗ…</vt:lpstr>
      <vt:lpstr>ΩΑΡΙΑ ΠΡΟΣ ΓΟΝΙΜΟΠΟΙΗΣΗ</vt:lpstr>
      <vt:lpstr>ΕΝΕΡΓΟΠΟΙΗΣΗ ΣΠΕΡΜΑΤΟΖΩΑΡΙΟΥ</vt:lpstr>
      <vt:lpstr>ΣΥΝΤΗΞΗ ΩΑΡΙΟΥ - ΣΠΕΡΜΑΤΟΖΩΑΡΙΟΥ </vt:lpstr>
      <vt:lpstr>ΣΤΑΔΙΑ ΑΚΡΟΣΩΜΙΚΗΣ ΑΝΤΙΔΡΑΣΗΣ</vt:lpstr>
      <vt:lpstr>ΑΚΡΟΣΩΜΙΚΗ ΑΝΤΙΔΡΑΣΗ</vt:lpstr>
      <vt:lpstr>ΚΟΡΤΙΚΟΕΙΔΗΣ ΑΝΤΙΔΡΑΣΗ</vt:lpstr>
      <vt:lpstr>ΓΟΝΙΜΟΠΟΙΗΣΗ – ΔΗΜΙΟΥΡΓΙΑ ΖΥΓΩΤΟΥ ΚΥΤΤΑΡΟΥ</vt:lpstr>
      <vt:lpstr>ΜΟΡΦΟΛΟΓΙΚΑ ΧΑΡΑΚΤΗΡΙΣΤΙΚΑ ΤΟΥ ΩΑΡΙΟΥ</vt:lpstr>
      <vt:lpstr>ΤΑΞΙΝΟΜΗΣΗ ΜΟΡΦΟΛΟΓΙΚΩΝ ΧΑΡΑΚΤΗΡΙΣΤΙΚΩΝ ΤΟΥ ΩΑΡΙΟΥ</vt:lpstr>
      <vt:lpstr>ΜΗ ΦΥΣΙΟΛΟΓΙΚΑ ΜΟΡΦΟΛΟΓΙΚΑ ΧΑΡΑΚΤΗΡΙΣΤΙΚΑ ΤΟΥ ΩΑΡΙΟΥ</vt:lpstr>
      <vt:lpstr>ΣΥΣΧΕΤΙΣΗ ΜΗ ΦΥΣΙΟΛΟΓΙΚΩΝ ΧΑΡΑΚΤΗΡΙΣΤΙΚΩΝ ΩΑΡΙΟΥ ΚΑΙ ΓΟΝΙΜΟΠΟΙΗΣΗΣ ΜΕ ΤΗΝ ΜΕΘΟΔΟ ICSI</vt:lpstr>
      <vt:lpstr>ΣΥΣΧΕΤΙΣΗ ΜΗ ΦΥΣΙΟΛΟΓΙΚΩΝ ΧΑΡΑΚΤΗΡΙΣΤΙΚΩΝ ΩΑΡΙΟΥ ΚΑΙ ΓΟΝΙΜΟΠΟΙΗΣΗΣ ΜΕ ΤΗΝ ΜΕΘΟΔΟ ICSI (συνέχεια)</vt:lpstr>
      <vt:lpstr>Παρουσίαση του PowerPoint</vt:lpstr>
      <vt:lpstr>ΣΧΗΜΑΤΙΣΜΟΣ ΚΑΙ ΜΟΡΦΟΛΟΓΙΚΑ ΧΑΡΑΚΤΗΡΙΣΤΙΚΑ ΖΥΓΩΤΟΥ</vt:lpstr>
      <vt:lpstr>ΤΑΞΙΝΟΜΗΣΗ ΠΡΟΠΥΡΗΝΩΝ</vt:lpstr>
      <vt:lpstr>ΤΑΞΙΝΟΜΗΣΗ ΠΡΟΠΥΡΗΝΩΝ (συνέχεια)</vt:lpstr>
      <vt:lpstr>ΙΔΙΑΙΤΕΡΕΣ ΠΕΡΙΠΤΩΣΕΙΣ</vt:lpstr>
      <vt:lpstr>Παρουσίαση του PowerPoint</vt:lpstr>
      <vt:lpstr>Παρουσίαση του PowerPoint</vt:lpstr>
      <vt:lpstr>Παρουσίαση του PowerPoint</vt:lpstr>
      <vt:lpstr>ZYGOTE SCORING SYSTEM (Scott and Smith)</vt:lpstr>
      <vt:lpstr>ZYGOTE SCORING SYSTEM (Tesarik and Greco)</vt:lpstr>
      <vt:lpstr>ZYGOTE SCORING SYSTEM (Gianaroli et al)</vt:lpstr>
      <vt:lpstr>Παρουσίαση του PowerPoint</vt:lpstr>
      <vt:lpstr>Παρουσίαση του PowerPoint</vt:lpstr>
      <vt:lpstr>ΕΠΙΛΟΓΗ ΤΟΥ ΠΛΕΟΝ «ΑΝΤΑΓΩΝΙΣΤΙΚΟΥ» ΕΜΒΡΥΟΥ ΠΡΟΣ ΕΜΒΡΥΟΜΕΤΑΦΟΡΑ</vt:lpstr>
      <vt:lpstr>ΔΥΤΙΚΕΣ ΚΟΙΝΩΝΙΕΣ: ΣΗΜΕΡΑ</vt:lpstr>
      <vt:lpstr>ΑΠΩΤΕΡΟΣ ΣΚΟΠΟΣ</vt:lpstr>
      <vt:lpstr>ΠΟΛΥΔΥΜΗ ΚΥΗΣΗ - ΚΙΝΔΥΝΟΙ</vt:lpstr>
      <vt:lpstr>ΜΕΤΑΦΟΡΑ ΕΝΟΣ ΜΟΝΑΔΙΚΟΥ ΕΜΒΡΥΟΥ</vt:lpstr>
      <vt:lpstr>Α.   ΒΕΛΤΙΩΣΗ ΤΩΝ ΚΑΛΛΙΕΡΓΗΤΙΚΩΝ ΥΛΙΚΩΝ  ΤΗΣ  ΙN-VITRO ΑΝΑΠΤΥΞΗΣ ΤΟΥ ΕΜΒΡΥΟΥ</vt:lpstr>
      <vt:lpstr>Β.  ΕΠΙΛΟΓΗ ΒΙΩΣΙΜΩΝ ΕΜΒΡΥΩΝ</vt:lpstr>
      <vt:lpstr>Γ.   ΚΡΥΣΟΣΥΝΤΗΡΗΣΗ</vt:lpstr>
      <vt:lpstr>ΕΠΟΜΕΝΩΣ:</vt:lpstr>
      <vt:lpstr>ΠΛΕΟΝΕΚΤΗΜΑΤΑ ΤΗΣ ΚΑΛΛΙΕΡΓΕΙΑΣ ΕΜΒΡΥΩΝ ΜΕΧΡΙ ΤΟ ΣΤΑΔΙΟ ΤΗΣ ΒΛΑΣΤΟΚΥΣΤΗΣ</vt:lpstr>
      <vt:lpstr>ΠΛΕΟΝΕΚΤΗΜΑΤΑ ΤΗΣ ΚΑΛΛΙΕΡΓΕΙΑΣ ΕΜΒΡΥΩΝ ΜΕΧΡΙ ΤΟ ΣΤΑΔΙΟ ΤΗΣ ΒΛΑΣΤΟΚΥΣΤΗΣ</vt:lpstr>
      <vt:lpstr>Παρουσίαση του PowerPoint</vt:lpstr>
      <vt:lpstr>Παρουσίαση του PowerPoint</vt:lpstr>
      <vt:lpstr>Παρουσίαση του PowerPoint</vt:lpstr>
      <vt:lpstr>Παρουσίαση του PowerPoint</vt:lpstr>
      <vt:lpstr>«ΑΝΕΠΑΡΚΕΙΑ» ΩΑΡΙΩΝ ΣΤΗΝ ΑΝΘΡΩΠΙΝΗ ΑΝΑΠΑΡΑΓΩΓΗ</vt:lpstr>
      <vt:lpstr>ΚΑΠΟΙΕΣ ΕΠΙΣΗΜΑΝΣΕΙΣ…</vt:lpstr>
      <vt:lpstr>SUCH  IS  LIFE…</vt:lpstr>
      <vt:lpstr>SUCH  IS  LIFE IN AN IVF LABORATORY…</vt:lpstr>
      <vt:lpstr>ΑΠΩΤΕΡΟΣ ΣΚΟΠΟΣ…</vt:lpstr>
      <vt:lpstr>ΒΙΒΛΙΟΓΡΑΦΙΑ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Tasos Argyriou</dc:creator>
  <cp:lastModifiedBy>ΣΟΦΙΑ ΜΠΕΖΑΝΤΕ</cp:lastModifiedBy>
  <cp:revision>262</cp:revision>
  <dcterms:created xsi:type="dcterms:W3CDTF">2021-12-08T12:53:37Z</dcterms:created>
  <dcterms:modified xsi:type="dcterms:W3CDTF">2023-01-16T10:38:41Z</dcterms:modified>
</cp:coreProperties>
</file>