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33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141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339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71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413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056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670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3444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882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332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67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02C15-3C2E-4BEC-B6A5-696C721306E4}" type="datetimeFigureOut">
              <a:rPr lang="el-GR" smtClean="0"/>
              <a:t>4/1/2021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E9DC4-1C18-4CE9-8438-03A4F503354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865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69.png"/><Relationship Id="rId18" Type="http://schemas.openxmlformats.org/officeDocument/2006/relationships/image" Target="../media/image174.png"/><Relationship Id="rId26" Type="http://schemas.openxmlformats.org/officeDocument/2006/relationships/image" Target="../media/image182.png"/><Relationship Id="rId3" Type="http://schemas.openxmlformats.org/officeDocument/2006/relationships/image" Target="../media/image159.png"/><Relationship Id="rId21" Type="http://schemas.openxmlformats.org/officeDocument/2006/relationships/image" Target="../media/image177.png"/><Relationship Id="rId7" Type="http://schemas.openxmlformats.org/officeDocument/2006/relationships/image" Target="../media/image163.png"/><Relationship Id="rId12" Type="http://schemas.openxmlformats.org/officeDocument/2006/relationships/image" Target="../media/image168.png"/><Relationship Id="rId17" Type="http://schemas.openxmlformats.org/officeDocument/2006/relationships/image" Target="../media/image173.png"/><Relationship Id="rId25" Type="http://schemas.openxmlformats.org/officeDocument/2006/relationships/image" Target="../media/image181.png"/><Relationship Id="rId2" Type="http://schemas.openxmlformats.org/officeDocument/2006/relationships/image" Target="../media/image158.png"/><Relationship Id="rId16" Type="http://schemas.openxmlformats.org/officeDocument/2006/relationships/image" Target="../media/image172.png"/><Relationship Id="rId20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11" Type="http://schemas.openxmlformats.org/officeDocument/2006/relationships/image" Target="../media/image167.png"/><Relationship Id="rId24" Type="http://schemas.openxmlformats.org/officeDocument/2006/relationships/image" Target="../media/image180.png"/><Relationship Id="rId5" Type="http://schemas.openxmlformats.org/officeDocument/2006/relationships/image" Target="../media/image161.png"/><Relationship Id="rId15" Type="http://schemas.openxmlformats.org/officeDocument/2006/relationships/image" Target="../media/image171.png"/><Relationship Id="rId23" Type="http://schemas.openxmlformats.org/officeDocument/2006/relationships/image" Target="../media/image179.png"/><Relationship Id="rId10" Type="http://schemas.openxmlformats.org/officeDocument/2006/relationships/image" Target="../media/image166.png"/><Relationship Id="rId19" Type="http://schemas.openxmlformats.org/officeDocument/2006/relationships/image" Target="../media/image175.png"/><Relationship Id="rId4" Type="http://schemas.openxmlformats.org/officeDocument/2006/relationships/image" Target="../media/image160.png"/><Relationship Id="rId9" Type="http://schemas.openxmlformats.org/officeDocument/2006/relationships/image" Target="../media/image165.png"/><Relationship Id="rId14" Type="http://schemas.openxmlformats.org/officeDocument/2006/relationships/image" Target="../media/image170.png"/><Relationship Id="rId22" Type="http://schemas.openxmlformats.org/officeDocument/2006/relationships/image" Target="../media/image178.png"/><Relationship Id="rId27" Type="http://schemas.openxmlformats.org/officeDocument/2006/relationships/image" Target="../media/image18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195.png"/><Relationship Id="rId3" Type="http://schemas.openxmlformats.org/officeDocument/2006/relationships/image" Target="../media/image185.png"/><Relationship Id="rId7" Type="http://schemas.openxmlformats.org/officeDocument/2006/relationships/image" Target="../media/image189.png"/><Relationship Id="rId12" Type="http://schemas.openxmlformats.org/officeDocument/2006/relationships/image" Target="../media/image194.png"/><Relationship Id="rId17" Type="http://schemas.openxmlformats.org/officeDocument/2006/relationships/image" Target="../media/image199.png"/><Relationship Id="rId2" Type="http://schemas.openxmlformats.org/officeDocument/2006/relationships/image" Target="../media/image184.png"/><Relationship Id="rId16" Type="http://schemas.openxmlformats.org/officeDocument/2006/relationships/image" Target="../media/image1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8.png"/><Relationship Id="rId11" Type="http://schemas.openxmlformats.org/officeDocument/2006/relationships/image" Target="../media/image193.png"/><Relationship Id="rId5" Type="http://schemas.openxmlformats.org/officeDocument/2006/relationships/image" Target="../media/image187.png"/><Relationship Id="rId15" Type="http://schemas.openxmlformats.org/officeDocument/2006/relationships/image" Target="../media/image197.png"/><Relationship Id="rId10" Type="http://schemas.openxmlformats.org/officeDocument/2006/relationships/image" Target="../media/image192.png"/><Relationship Id="rId4" Type="http://schemas.openxmlformats.org/officeDocument/2006/relationships/image" Target="../media/image186.png"/><Relationship Id="rId9" Type="http://schemas.openxmlformats.org/officeDocument/2006/relationships/image" Target="../media/image191.png"/><Relationship Id="rId14" Type="http://schemas.openxmlformats.org/officeDocument/2006/relationships/image" Target="../media/image19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png"/><Relationship Id="rId13" Type="http://schemas.openxmlformats.org/officeDocument/2006/relationships/image" Target="../media/image211.png"/><Relationship Id="rId18" Type="http://schemas.openxmlformats.org/officeDocument/2006/relationships/image" Target="../media/image216.png"/><Relationship Id="rId3" Type="http://schemas.openxmlformats.org/officeDocument/2006/relationships/image" Target="../media/image201.png"/><Relationship Id="rId21" Type="http://schemas.openxmlformats.org/officeDocument/2006/relationships/image" Target="../media/image219.png"/><Relationship Id="rId7" Type="http://schemas.openxmlformats.org/officeDocument/2006/relationships/image" Target="../media/image205.png"/><Relationship Id="rId12" Type="http://schemas.openxmlformats.org/officeDocument/2006/relationships/image" Target="../media/image210.png"/><Relationship Id="rId17" Type="http://schemas.openxmlformats.org/officeDocument/2006/relationships/image" Target="../media/image215.png"/><Relationship Id="rId2" Type="http://schemas.openxmlformats.org/officeDocument/2006/relationships/image" Target="../media/image200.png"/><Relationship Id="rId16" Type="http://schemas.openxmlformats.org/officeDocument/2006/relationships/image" Target="../media/image214.png"/><Relationship Id="rId20" Type="http://schemas.openxmlformats.org/officeDocument/2006/relationships/image" Target="../media/image2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4.png"/><Relationship Id="rId11" Type="http://schemas.openxmlformats.org/officeDocument/2006/relationships/image" Target="../media/image209.png"/><Relationship Id="rId5" Type="http://schemas.openxmlformats.org/officeDocument/2006/relationships/image" Target="../media/image203.png"/><Relationship Id="rId15" Type="http://schemas.openxmlformats.org/officeDocument/2006/relationships/image" Target="../media/image213.png"/><Relationship Id="rId23" Type="http://schemas.openxmlformats.org/officeDocument/2006/relationships/image" Target="../media/image221.png"/><Relationship Id="rId10" Type="http://schemas.openxmlformats.org/officeDocument/2006/relationships/image" Target="../media/image208.png"/><Relationship Id="rId19" Type="http://schemas.openxmlformats.org/officeDocument/2006/relationships/image" Target="../media/image217.png"/><Relationship Id="rId4" Type="http://schemas.openxmlformats.org/officeDocument/2006/relationships/image" Target="../media/image202.png"/><Relationship Id="rId9" Type="http://schemas.openxmlformats.org/officeDocument/2006/relationships/image" Target="../media/image207.png"/><Relationship Id="rId14" Type="http://schemas.openxmlformats.org/officeDocument/2006/relationships/image" Target="../media/image212.png"/><Relationship Id="rId22" Type="http://schemas.openxmlformats.org/officeDocument/2006/relationships/image" Target="../media/image2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13" Type="http://schemas.openxmlformats.org/officeDocument/2006/relationships/image" Target="../media/image233.png"/><Relationship Id="rId18" Type="http://schemas.openxmlformats.org/officeDocument/2006/relationships/image" Target="../media/image238.png"/><Relationship Id="rId3" Type="http://schemas.openxmlformats.org/officeDocument/2006/relationships/image" Target="../media/image223.png"/><Relationship Id="rId21" Type="http://schemas.openxmlformats.org/officeDocument/2006/relationships/image" Target="../media/image241.png"/><Relationship Id="rId7" Type="http://schemas.openxmlformats.org/officeDocument/2006/relationships/image" Target="../media/image227.png"/><Relationship Id="rId12" Type="http://schemas.openxmlformats.org/officeDocument/2006/relationships/image" Target="../media/image232.png"/><Relationship Id="rId17" Type="http://schemas.openxmlformats.org/officeDocument/2006/relationships/image" Target="../media/image237.png"/><Relationship Id="rId2" Type="http://schemas.openxmlformats.org/officeDocument/2006/relationships/image" Target="../media/image222.png"/><Relationship Id="rId16" Type="http://schemas.openxmlformats.org/officeDocument/2006/relationships/image" Target="../media/image236.png"/><Relationship Id="rId20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6.png"/><Relationship Id="rId11" Type="http://schemas.openxmlformats.org/officeDocument/2006/relationships/image" Target="../media/image231.png"/><Relationship Id="rId24" Type="http://schemas.openxmlformats.org/officeDocument/2006/relationships/image" Target="../media/image244.png"/><Relationship Id="rId5" Type="http://schemas.openxmlformats.org/officeDocument/2006/relationships/image" Target="../media/image225.png"/><Relationship Id="rId15" Type="http://schemas.openxmlformats.org/officeDocument/2006/relationships/image" Target="../media/image235.png"/><Relationship Id="rId23" Type="http://schemas.openxmlformats.org/officeDocument/2006/relationships/image" Target="../media/image243.png"/><Relationship Id="rId10" Type="http://schemas.openxmlformats.org/officeDocument/2006/relationships/image" Target="../media/image230.png"/><Relationship Id="rId19" Type="http://schemas.openxmlformats.org/officeDocument/2006/relationships/image" Target="../media/image239.png"/><Relationship Id="rId4" Type="http://schemas.openxmlformats.org/officeDocument/2006/relationships/image" Target="../media/image224.png"/><Relationship Id="rId9" Type="http://schemas.openxmlformats.org/officeDocument/2006/relationships/image" Target="../media/image229.png"/><Relationship Id="rId14" Type="http://schemas.openxmlformats.org/officeDocument/2006/relationships/image" Target="../media/image234.png"/><Relationship Id="rId22" Type="http://schemas.openxmlformats.org/officeDocument/2006/relationships/image" Target="../media/image24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26" Type="http://schemas.openxmlformats.org/officeDocument/2006/relationships/image" Target="../media/image81.png"/><Relationship Id="rId39" Type="http://schemas.openxmlformats.org/officeDocument/2006/relationships/image" Target="../media/image94.png"/><Relationship Id="rId21" Type="http://schemas.openxmlformats.org/officeDocument/2006/relationships/image" Target="../media/image76.png"/><Relationship Id="rId34" Type="http://schemas.openxmlformats.org/officeDocument/2006/relationships/image" Target="../media/image89.png"/><Relationship Id="rId42" Type="http://schemas.openxmlformats.org/officeDocument/2006/relationships/image" Target="../media/image97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6" Type="http://schemas.openxmlformats.org/officeDocument/2006/relationships/image" Target="../media/image71.png"/><Relationship Id="rId20" Type="http://schemas.openxmlformats.org/officeDocument/2006/relationships/image" Target="../media/image75.png"/><Relationship Id="rId29" Type="http://schemas.openxmlformats.org/officeDocument/2006/relationships/image" Target="../media/image84.png"/><Relationship Id="rId41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24" Type="http://schemas.openxmlformats.org/officeDocument/2006/relationships/image" Target="../media/image79.png"/><Relationship Id="rId32" Type="http://schemas.openxmlformats.org/officeDocument/2006/relationships/image" Target="../media/image87.png"/><Relationship Id="rId37" Type="http://schemas.openxmlformats.org/officeDocument/2006/relationships/image" Target="../media/image92.png"/><Relationship Id="rId40" Type="http://schemas.openxmlformats.org/officeDocument/2006/relationships/image" Target="../media/image95.png"/><Relationship Id="rId5" Type="http://schemas.openxmlformats.org/officeDocument/2006/relationships/image" Target="../media/image60.png"/><Relationship Id="rId15" Type="http://schemas.openxmlformats.org/officeDocument/2006/relationships/image" Target="../media/image70.png"/><Relationship Id="rId23" Type="http://schemas.openxmlformats.org/officeDocument/2006/relationships/image" Target="../media/image78.png"/><Relationship Id="rId28" Type="http://schemas.openxmlformats.org/officeDocument/2006/relationships/image" Target="../media/image83.png"/><Relationship Id="rId36" Type="http://schemas.openxmlformats.org/officeDocument/2006/relationships/image" Target="../media/image91.png"/><Relationship Id="rId10" Type="http://schemas.openxmlformats.org/officeDocument/2006/relationships/image" Target="../media/image65.png"/><Relationship Id="rId19" Type="http://schemas.openxmlformats.org/officeDocument/2006/relationships/image" Target="../media/image74.png"/><Relationship Id="rId31" Type="http://schemas.openxmlformats.org/officeDocument/2006/relationships/image" Target="../media/image86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Relationship Id="rId22" Type="http://schemas.openxmlformats.org/officeDocument/2006/relationships/image" Target="../media/image77.png"/><Relationship Id="rId27" Type="http://schemas.openxmlformats.org/officeDocument/2006/relationships/image" Target="../media/image82.png"/><Relationship Id="rId30" Type="http://schemas.openxmlformats.org/officeDocument/2006/relationships/image" Target="../media/image85.png"/><Relationship Id="rId35" Type="http://schemas.openxmlformats.org/officeDocument/2006/relationships/image" Target="../media/image90.png"/><Relationship Id="rId43" Type="http://schemas.openxmlformats.org/officeDocument/2006/relationships/image" Target="../media/image98.png"/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5" Type="http://schemas.openxmlformats.org/officeDocument/2006/relationships/image" Target="../media/image80.png"/><Relationship Id="rId33" Type="http://schemas.openxmlformats.org/officeDocument/2006/relationships/image" Target="../media/image88.png"/><Relationship Id="rId38" Type="http://schemas.openxmlformats.org/officeDocument/2006/relationships/image" Target="../media/image9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image" Target="../media/image99.png"/><Relationship Id="rId16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5" Type="http://schemas.openxmlformats.org/officeDocument/2006/relationships/image" Target="../media/image11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25.png"/><Relationship Id="rId18" Type="http://schemas.openxmlformats.org/officeDocument/2006/relationships/image" Target="../media/image130.png"/><Relationship Id="rId3" Type="http://schemas.openxmlformats.org/officeDocument/2006/relationships/image" Target="../media/image115.png"/><Relationship Id="rId21" Type="http://schemas.openxmlformats.org/officeDocument/2006/relationships/image" Target="../media/image133.png"/><Relationship Id="rId7" Type="http://schemas.openxmlformats.org/officeDocument/2006/relationships/image" Target="../media/image119.png"/><Relationship Id="rId12" Type="http://schemas.openxmlformats.org/officeDocument/2006/relationships/image" Target="../media/image124.png"/><Relationship Id="rId17" Type="http://schemas.openxmlformats.org/officeDocument/2006/relationships/image" Target="../media/image129.png"/><Relationship Id="rId25" Type="http://schemas.openxmlformats.org/officeDocument/2006/relationships/image" Target="../media/image137.png"/><Relationship Id="rId2" Type="http://schemas.openxmlformats.org/officeDocument/2006/relationships/image" Target="../media/image114.png"/><Relationship Id="rId16" Type="http://schemas.openxmlformats.org/officeDocument/2006/relationships/image" Target="../media/image128.png"/><Relationship Id="rId20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3.png"/><Relationship Id="rId24" Type="http://schemas.openxmlformats.org/officeDocument/2006/relationships/image" Target="../media/image136.png"/><Relationship Id="rId5" Type="http://schemas.openxmlformats.org/officeDocument/2006/relationships/image" Target="../media/image117.png"/><Relationship Id="rId15" Type="http://schemas.openxmlformats.org/officeDocument/2006/relationships/image" Target="../media/image127.png"/><Relationship Id="rId23" Type="http://schemas.openxmlformats.org/officeDocument/2006/relationships/image" Target="../media/image135.png"/><Relationship Id="rId10" Type="http://schemas.openxmlformats.org/officeDocument/2006/relationships/image" Target="../media/image122.png"/><Relationship Id="rId19" Type="http://schemas.openxmlformats.org/officeDocument/2006/relationships/image" Target="../media/image131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Relationship Id="rId14" Type="http://schemas.openxmlformats.org/officeDocument/2006/relationships/image" Target="../media/image126.png"/><Relationship Id="rId22" Type="http://schemas.openxmlformats.org/officeDocument/2006/relationships/image" Target="../media/image1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13" Type="http://schemas.openxmlformats.org/officeDocument/2006/relationships/image" Target="../media/image149.png"/><Relationship Id="rId18" Type="http://schemas.openxmlformats.org/officeDocument/2006/relationships/image" Target="../media/image154.png"/><Relationship Id="rId3" Type="http://schemas.openxmlformats.org/officeDocument/2006/relationships/image" Target="../media/image139.png"/><Relationship Id="rId21" Type="http://schemas.openxmlformats.org/officeDocument/2006/relationships/image" Target="../media/image157.png"/><Relationship Id="rId7" Type="http://schemas.openxmlformats.org/officeDocument/2006/relationships/image" Target="../media/image143.png"/><Relationship Id="rId12" Type="http://schemas.openxmlformats.org/officeDocument/2006/relationships/image" Target="../media/image148.png"/><Relationship Id="rId17" Type="http://schemas.openxmlformats.org/officeDocument/2006/relationships/image" Target="../media/image153.png"/><Relationship Id="rId2" Type="http://schemas.openxmlformats.org/officeDocument/2006/relationships/image" Target="../media/image138.png"/><Relationship Id="rId16" Type="http://schemas.openxmlformats.org/officeDocument/2006/relationships/image" Target="../media/image152.png"/><Relationship Id="rId20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11" Type="http://schemas.openxmlformats.org/officeDocument/2006/relationships/image" Target="../media/image147.png"/><Relationship Id="rId5" Type="http://schemas.openxmlformats.org/officeDocument/2006/relationships/image" Target="../media/image141.png"/><Relationship Id="rId15" Type="http://schemas.openxmlformats.org/officeDocument/2006/relationships/image" Target="../media/image151.png"/><Relationship Id="rId10" Type="http://schemas.openxmlformats.org/officeDocument/2006/relationships/image" Target="../media/image146.png"/><Relationship Id="rId19" Type="http://schemas.openxmlformats.org/officeDocument/2006/relationships/image" Target="../media/image155.png"/><Relationship Id="rId4" Type="http://schemas.openxmlformats.org/officeDocument/2006/relationships/image" Target="../media/image140.png"/><Relationship Id="rId9" Type="http://schemas.openxmlformats.org/officeDocument/2006/relationships/image" Target="../media/image145.png"/><Relationship Id="rId14" Type="http://schemas.openxmlformats.org/officeDocument/2006/relationships/image" Target="../media/image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16992" y="409010"/>
                <a:ext cx="7376160" cy="3836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b="1" u="sng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l-GR" b="1" u="sng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Η</a:t>
                </a:r>
                <a:r>
                  <a:rPr lang="el-GR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ΑΣΚΗΣΗ</a:t>
                </a:r>
                <a:endParaRPr lang="el-G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1400" b="1" u="none" strike="noStrike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=1−</m:t>
                    </m:r>
                    <m:f>
                      <m:f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𝜀𝜆𝛼𝜒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𝜇𝜀𝛾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𝜀𝜆𝛼𝜒</m:t>
                        </m:r>
                      </m:sub>
                    </m:sSub>
                  </m:oMath>
                </a14:m>
                <a:r>
                  <a:rPr lang="el-GR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θερμοκρ</a:t>
                </a:r>
                <a:r>
                  <a:rPr lang="el-GR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σία περιβάλλοντος</a:t>
                </a:r>
                <a:endParaRPr lang="el-GR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𝜇𝜀𝛾</m:t>
                        </m:r>
                      </m:sub>
                    </m:sSub>
                  </m:oMath>
                </a14:m>
                <a:r>
                  <a:rPr lang="el-GR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= θερμοκρασία </a:t>
                </a:r>
                <a:r>
                  <a:rPr lang="el-GR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πρόσδοσης της θερμότητας</a:t>
                </a: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𝜯</m:t>
                            </m:r>
                          </m:e>
                          <m:sub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𝜺𝝀𝜶𝝌</m:t>
                            </m:r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sub>
                        </m:sSub>
                      </m:e>
                      <m:sub>
                        <m:r>
                          <a:rPr lang="el-GR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𝜿𝜶𝝀𝝄𝜿</m:t>
                        </m:r>
                      </m:sub>
                    </m:sSub>
                    <m:r>
                      <a:rPr lang="el-GR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&gt;</m:t>
                    </m:r>
                    <m:sSub>
                      <m:sSubPr>
                        <m:ctrlPr>
                          <a:rPr lang="el-GR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𝜯</m:t>
                            </m:r>
                          </m:e>
                          <m:sub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𝜺𝝀𝜶𝝌</m:t>
                            </m:r>
                            <m:r>
                              <a:rPr lang="el-GR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sub>
                        </m:sSub>
                      </m:e>
                      <m:sub>
                        <m:r>
                          <a:rPr lang="el-GR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𝝌𝜺𝜾𝝁</m:t>
                        </m:r>
                      </m:sub>
                    </m:sSub>
                  </m:oMath>
                </a14:m>
                <a:r>
                  <a:rPr lang="el-GR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225044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92" y="409010"/>
                <a:ext cx="7376160" cy="3836307"/>
              </a:xfrm>
              <a:prstGeom prst="rect">
                <a:avLst/>
              </a:prstGeom>
              <a:blipFill rotWithShape="0">
                <a:blip r:embed="rId2"/>
                <a:stretch>
                  <a:fillRect l="-661" t="-6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V="1">
            <a:off x="670560" y="3450336"/>
            <a:ext cx="4669536" cy="36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6384" y="3698857"/>
                <a:ext cx="1584600" cy="3015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𝜒𝜀𝜄𝜇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&gt; 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𝜅𝛼𝜆𝜊𝜅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84" y="3698857"/>
                <a:ext cx="1584600" cy="301557"/>
              </a:xfrm>
              <a:prstGeom prst="rect">
                <a:avLst/>
              </a:prstGeom>
              <a:blipFill rotWithShape="0">
                <a:blip r:embed="rId3"/>
                <a:stretch>
                  <a:fillRect l="-3077" r="-1154" b="-224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458846" y="348920"/>
            <a:ext cx="0" cy="4455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755233" y="348920"/>
            <a:ext cx="12282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1038" y="1215390"/>
            <a:ext cx="3024833" cy="2271522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8875776" y="409010"/>
            <a:ext cx="0" cy="4528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872954" y="348920"/>
            <a:ext cx="12282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478775" y="938391"/>
                <a:ext cx="13118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= </a:t>
                </a:r>
                <a:r>
                  <a:rPr lang="el-GR" dirty="0" err="1" smtClean="0"/>
                  <a:t>σταθ</a:t>
                </a:r>
                <a:r>
                  <a:rPr lang="el-GR" dirty="0" smtClean="0"/>
                  <a:t>.</a:t>
                </a:r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8775" y="938391"/>
                <a:ext cx="131189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6512" t="-28889" r="-10698" b="-5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9386442" y="1647182"/>
                <a:ext cx="18960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el-GR" dirty="0" err="1" smtClean="0"/>
                  <a:t>σταθ</a:t>
                </a:r>
                <a:r>
                  <a:rPr lang="el-GR" dirty="0" smtClean="0"/>
                  <a:t>.</a:t>
                </a:r>
                <a:endParaRPr lang="el-GR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442" y="1647182"/>
                <a:ext cx="189609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965" t="-8197" r="-1929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9386442" y="2448306"/>
                <a:ext cx="22159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 smtClean="0"/>
                  <a:t> = </a:t>
                </a:r>
                <a:r>
                  <a:rPr lang="el-GR" dirty="0" err="1" smtClean="0"/>
                  <a:t>σταθ</a:t>
                </a:r>
                <a:r>
                  <a:rPr lang="el-GR" dirty="0" smtClean="0"/>
                  <a:t>.</a:t>
                </a:r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442" y="2448306"/>
                <a:ext cx="2215928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826" t="-10000" r="-165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373986" y="3225046"/>
                <a:ext cx="2629501" cy="6811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𝜎𝜏𝛼𝜃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acc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𝜎𝜏𝛼𝜃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3986" y="3225046"/>
                <a:ext cx="2629501" cy="68114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386442" y="4243787"/>
                <a:ext cx="1366720" cy="6939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𝜎𝜏𝛼𝜃</m:t>
                          </m:r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442" y="4243787"/>
                <a:ext cx="1366720" cy="69397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53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780" y="63649"/>
            <a:ext cx="139814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4383" y="1146486"/>
            <a:ext cx="717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1.</a:t>
            </a:r>
            <a:endParaRPr lang="el-GR" sz="16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65495" y="1158860"/>
                <a:ext cx="4120039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=1400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&lt;1800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495" y="1158860"/>
                <a:ext cx="4120039" cy="301749"/>
              </a:xfrm>
              <a:prstGeom prst="rect">
                <a:avLst/>
              </a:prstGeom>
              <a:blipFill rotWithShape="0">
                <a:blip r:embed="rId2"/>
                <a:stretch>
                  <a:fillRect l="-296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4343971" y="1567586"/>
            <a:ext cx="0" cy="262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17398" y="1698673"/>
            <a:ext cx="157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Διαδρομή α</a:t>
            </a:r>
            <a:endParaRPr lang="el-GR" b="1" i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192163" y="3190617"/>
            <a:ext cx="537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u="sng" dirty="0" smtClean="0"/>
              <a:t>2</a:t>
            </a:r>
            <a:r>
              <a:rPr lang="en-US" sz="1600" b="1" u="sng" dirty="0" smtClean="0"/>
              <a:t>.</a:t>
            </a:r>
            <a:endParaRPr lang="el-GR" sz="16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1297" y="4773325"/>
                <a:ext cx="20632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7" y="4773325"/>
                <a:ext cx="2063257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254" t="-2222" r="-1183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297" y="3732736"/>
                <a:ext cx="21037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7" y="3732736"/>
                <a:ext cx="2103717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188" t="-2174" r="-580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02045" y="3244163"/>
                <a:ext cx="20634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45" y="3244163"/>
                <a:ext cx="2063450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254" t="-2174" r="-888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37339" y="22124"/>
                <a:ext cx="1806200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339" y="22124"/>
                <a:ext cx="1806200" cy="51854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37339" y="627803"/>
                <a:ext cx="1120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339" y="627803"/>
                <a:ext cx="1120883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4348" t="-2222" r="-7065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65401" y="175346"/>
                <a:ext cx="2143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=5400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01" y="175346"/>
                <a:ext cx="2143344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125" t="-2222" r="-3409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330607" y="75809"/>
                <a:ext cx="1812355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607" y="75809"/>
                <a:ext cx="1812355" cy="51854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330607" y="617595"/>
                <a:ext cx="11367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607" y="617595"/>
                <a:ext cx="1136786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4839" t="-2174" r="-7527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46870" y="304129"/>
                <a:ext cx="17475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−36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6870" y="304129"/>
                <a:ext cx="1747594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3833" t="-2222" r="-4530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2645664" y="986909"/>
            <a:ext cx="944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96640" y="98915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511296" y="75809"/>
            <a:ext cx="0" cy="91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12610" y="378585"/>
            <a:ext cx="11227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ΔΕΔΟΜΕΝ</a:t>
            </a:r>
            <a:r>
              <a:rPr lang="el-GR" sz="1400" dirty="0" smtClean="0"/>
              <a:t>Α</a:t>
            </a:r>
            <a:endParaRPr lang="el-GR" sz="14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195014" y="3884596"/>
            <a:ext cx="3159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427432" y="3699930"/>
                <a:ext cx="179959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=3600(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432" y="3699930"/>
                <a:ext cx="1799595" cy="338554"/>
              </a:xfrm>
              <a:prstGeom prst="rect">
                <a:avLst/>
              </a:prstGeom>
              <a:blipFill rotWithShape="0">
                <a:blip r:embed="rId12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>
            <a:off x="2154554" y="4910272"/>
            <a:ext cx="3159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2371678" y="4725606"/>
                <a:ext cx="193822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sz="160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=−3600(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678" y="4725606"/>
                <a:ext cx="1938223" cy="338554"/>
              </a:xfrm>
              <a:prstGeom prst="rect">
                <a:avLst/>
              </a:prstGeom>
              <a:blipFill rotWithShape="0"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0" y="4203937"/>
                <a:ext cx="88229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5400 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4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03937"/>
                <a:ext cx="882293" cy="307777"/>
              </a:xfrm>
              <a:prstGeom prst="rect">
                <a:avLst/>
              </a:prstGeom>
              <a:blipFill rotWithShape="0">
                <a:blip r:embed="rId1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826093" y="559636"/>
                <a:ext cx="20823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=1800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093" y="559636"/>
                <a:ext cx="2082365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2346" t="-2222" r="-3812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1032282" y="4207010"/>
                <a:ext cx="88229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1800 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4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282" y="4207010"/>
                <a:ext cx="882293" cy="307777"/>
              </a:xfrm>
              <a:prstGeom prst="rect">
                <a:avLst/>
              </a:prstGeom>
              <a:blipFill rotWithShape="0"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183780" y="4009735"/>
            <a:ext cx="147204" cy="19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032282" y="4069262"/>
            <a:ext cx="110873" cy="13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0" y="5311935"/>
                <a:ext cx="10169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i="1">
                          <a:latin typeface="Cambria Math" panose="02040503050406030204" pitchFamily="18" charset="0"/>
                        </a:rPr>
                        <m:t>−36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00 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4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11935"/>
                <a:ext cx="1016945" cy="307777"/>
              </a:xfrm>
              <a:prstGeom prst="rect">
                <a:avLst/>
              </a:prstGeom>
              <a:blipFill rotWithShape="0">
                <a:blip r:embed="rId1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168637" y="5083827"/>
            <a:ext cx="324693" cy="261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11475" y="5283719"/>
            <a:ext cx="90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0</a:t>
            </a:r>
            <a:endParaRPr lang="el-GR" sz="1400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82293" y="5083827"/>
            <a:ext cx="240632" cy="228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563127" y="4543658"/>
                <a:ext cx="276800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𝐴𝐵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el-GR" sz="1600" b="0" i="0" smtClean="0">
                            <a:latin typeface="Cambria Math" panose="02040503050406030204" pitchFamily="18" charset="0"/>
                          </a:rPr>
                          <m:t>Γ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600" b="0" i="0" smtClean="0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l-GR" sz="1600" dirty="0" smtClean="0"/>
                  <a:t>= 0</a:t>
                </a:r>
                <a:endParaRPr lang="el-GR" sz="16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127" y="4543658"/>
                <a:ext cx="2768002" cy="338554"/>
              </a:xfrm>
              <a:prstGeom prst="rect">
                <a:avLst/>
              </a:prstGeom>
              <a:blipFill rotWithShape="0">
                <a:blip r:embed="rId18"/>
                <a:stretch>
                  <a:fillRect l="-220" t="-5357" b="-2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/>
          <p:cNvCxnSpPr/>
          <p:nvPr/>
        </p:nvCxnSpPr>
        <p:spPr>
          <a:xfrm>
            <a:off x="4227027" y="3699930"/>
            <a:ext cx="0" cy="1383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609987" y="5398993"/>
                <a:ext cx="9891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987" y="5398993"/>
                <a:ext cx="989117" cy="36933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/>
          <p:cNvCxnSpPr/>
          <p:nvPr/>
        </p:nvCxnSpPr>
        <p:spPr>
          <a:xfrm>
            <a:off x="2694383" y="1485040"/>
            <a:ext cx="4391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655555" y="5744097"/>
            <a:ext cx="1882541" cy="465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009851" y="5398172"/>
                <a:ext cx="1611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851" y="5398172"/>
                <a:ext cx="1611531" cy="276999"/>
              </a:xfrm>
              <a:prstGeom prst="rect">
                <a:avLst/>
              </a:prstGeom>
              <a:blipFill rotWithShape="0">
                <a:blip r:embed="rId20"/>
                <a:stretch>
                  <a:fillRect l="-3030" r="-1515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4403782" y="6147226"/>
                <a:ext cx="4674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782" y="6147226"/>
                <a:ext cx="467436" cy="369332"/>
              </a:xfrm>
              <a:prstGeom prst="rect">
                <a:avLst/>
              </a:prstGeom>
              <a:blipFill rotWithShape="0">
                <a:blip r:embed="rId2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076513" y="6125194"/>
                <a:ext cx="15815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6513" y="6125194"/>
                <a:ext cx="1581523" cy="276999"/>
              </a:xfrm>
              <a:prstGeom prst="rect">
                <a:avLst/>
              </a:prstGeom>
              <a:blipFill rotWithShape="0">
                <a:blip r:embed="rId22"/>
                <a:stretch>
                  <a:fillRect l="-3089" t="-2222" r="-5405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2" name="Picture 8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3695" y="677143"/>
            <a:ext cx="2676525" cy="23336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4343971" y="4207117"/>
                <a:ext cx="19226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𝐴𝐵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160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m:rPr>
                            <m:sty m:val="p"/>
                          </m:rPr>
                          <a:rPr lang="el-GR" sz="1600" b="0" i="0" smtClean="0">
                            <a:latin typeface="Cambria Math" panose="02040503050406030204" pitchFamily="18" charset="0"/>
                          </a:rPr>
                          <m:t>Γ</m:t>
                        </m:r>
                      </m:sub>
                    </m:sSub>
                  </m:oMath>
                </a14:m>
                <a:r>
                  <a:rPr lang="el-GR" sz="1600" dirty="0" smtClean="0"/>
                  <a:t> = 0</a:t>
                </a:r>
                <a:endParaRPr lang="el-GR" sz="1600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971" y="4207117"/>
                <a:ext cx="1922642" cy="338554"/>
              </a:xfrm>
              <a:prstGeom prst="rect">
                <a:avLst/>
              </a:prstGeom>
              <a:blipFill rotWithShape="0">
                <a:blip r:embed="rId24"/>
                <a:stretch>
                  <a:fillRect l="-317" t="-5357" r="-952" b="-2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Arrow Connector 85"/>
          <p:cNvCxnSpPr/>
          <p:nvPr/>
        </p:nvCxnSpPr>
        <p:spPr>
          <a:xfrm>
            <a:off x="4297780" y="3893922"/>
            <a:ext cx="213260" cy="144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196459" y="3998552"/>
            <a:ext cx="0" cy="926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227027" y="4806123"/>
            <a:ext cx="0" cy="238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510948" y="4053873"/>
            <a:ext cx="1716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2470488" y="5044633"/>
            <a:ext cx="1756539" cy="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510948" y="3692032"/>
            <a:ext cx="1716079" cy="7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2470488" y="4667350"/>
            <a:ext cx="1756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39" idx="3"/>
          </p:cNvCxnSpPr>
          <p:nvPr/>
        </p:nvCxnSpPr>
        <p:spPr>
          <a:xfrm flipV="1">
            <a:off x="4309901" y="4667350"/>
            <a:ext cx="201139" cy="22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>
            <a:off x="3535597" y="4931801"/>
            <a:ext cx="1924511" cy="442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4370337" y="4931801"/>
            <a:ext cx="285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2980733" y="5396294"/>
                <a:ext cx="11862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l-GR" dirty="0"/>
                  <a:t>= 0</a:t>
                </a: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733" y="5396294"/>
                <a:ext cx="1186222" cy="369332"/>
              </a:xfrm>
              <a:prstGeom prst="rect">
                <a:avLst/>
              </a:prstGeom>
              <a:blipFill rotWithShape="0">
                <a:blip r:embed="rId25"/>
                <a:stretch>
                  <a:fillRect l="-1538" t="-8197" r="-2564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2" name="Straight Arrow Connector 121"/>
          <p:cNvCxnSpPr/>
          <p:nvPr/>
        </p:nvCxnSpPr>
        <p:spPr>
          <a:xfrm>
            <a:off x="4092055" y="5559890"/>
            <a:ext cx="5565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V="1">
            <a:off x="5492626" y="5563457"/>
            <a:ext cx="478983" cy="17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5343660" y="5993890"/>
            <a:ext cx="999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σχήμα</a:t>
            </a:r>
            <a:endParaRPr lang="el-GR" dirty="0"/>
          </a:p>
        </p:txBody>
      </p:sp>
      <p:cxnSp>
        <p:nvCxnSpPr>
          <p:cNvPr id="136" name="Straight Arrow Connector 135"/>
          <p:cNvCxnSpPr/>
          <p:nvPr/>
        </p:nvCxnSpPr>
        <p:spPr>
          <a:xfrm>
            <a:off x="5104545" y="6288287"/>
            <a:ext cx="9843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8857456" y="6209886"/>
                <a:ext cx="23632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=−800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7456" y="6209886"/>
                <a:ext cx="2363211" cy="276999"/>
              </a:xfrm>
              <a:prstGeom prst="rect">
                <a:avLst/>
              </a:prstGeom>
              <a:blipFill rotWithShape="0">
                <a:blip r:embed="rId26"/>
                <a:stretch>
                  <a:fillRect l="-2835" t="-4444" r="-3093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" name="Right Arrow 138"/>
          <p:cNvSpPr/>
          <p:nvPr/>
        </p:nvSpPr>
        <p:spPr>
          <a:xfrm>
            <a:off x="7908458" y="6263693"/>
            <a:ext cx="735670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1" name="Straight Connector 140"/>
          <p:cNvCxnSpPr/>
          <p:nvPr/>
        </p:nvCxnSpPr>
        <p:spPr>
          <a:xfrm flipH="1">
            <a:off x="7812107" y="1204781"/>
            <a:ext cx="1382" cy="4648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7812107" y="5853560"/>
            <a:ext cx="4282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8106780" y="1073423"/>
            <a:ext cx="537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3.</a:t>
            </a:r>
            <a:endParaRPr lang="el-GR" sz="1600" b="1" u="sng" dirty="0"/>
          </a:p>
        </p:txBody>
      </p:sp>
      <p:pic>
        <p:nvPicPr>
          <p:cNvPr id="146" name="Picture 14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345871" y="2075684"/>
            <a:ext cx="3404440" cy="280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780" y="63649"/>
            <a:ext cx="139814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51121" y="140458"/>
                <a:ext cx="20137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𝑏𝑎𝑟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121" y="140458"/>
                <a:ext cx="2013756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2424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98043" y="140457"/>
                <a:ext cx="1120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043" y="140457"/>
                <a:ext cx="112088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4348" t="-2222" r="-7065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52092" y="132923"/>
                <a:ext cx="1376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092" y="132923"/>
                <a:ext cx="1376531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982" t="-2222" r="-5752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74370" y="140456"/>
                <a:ext cx="11367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370" y="140456"/>
                <a:ext cx="1136786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4278" t="-2222" r="-6952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484067" y="119497"/>
                <a:ext cx="1246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4067" y="119497"/>
                <a:ext cx="1246110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4412" t="-4444" r="-6373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400118" y="893127"/>
            <a:ext cx="164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ΑΒ = ισοβαρής</a:t>
            </a:r>
            <a:endParaRPr lang="el-GR" b="1" u="sng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89632" y="452345"/>
            <a:ext cx="8656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555249" y="954433"/>
                <a:ext cx="838242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249" y="954433"/>
                <a:ext cx="838242" cy="56387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111156" y="1101464"/>
                <a:ext cx="4800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1156" y="1101464"/>
                <a:ext cx="48006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>
            <a:endCxn id="17" idx="1"/>
          </p:cNvCxnSpPr>
          <p:nvPr/>
        </p:nvCxnSpPr>
        <p:spPr>
          <a:xfrm>
            <a:off x="8678630" y="1286130"/>
            <a:ext cx="4325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27684" y="2006176"/>
                <a:ext cx="20338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684" y="2006176"/>
                <a:ext cx="2033827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402" r="-601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40357" y="2458157"/>
                <a:ext cx="19770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357" y="2458157"/>
                <a:ext cx="1977080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2469" r="-1235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710617" y="2248098"/>
            <a:ext cx="164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Μεταβολή ΒΓ</a:t>
            </a:r>
            <a:endParaRPr lang="el-GR" b="1" u="sng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6689406" y="1953088"/>
            <a:ext cx="0" cy="894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136282" y="2432764"/>
            <a:ext cx="4618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900065" y="2123406"/>
            <a:ext cx="0" cy="567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997621" y="2347767"/>
            <a:ext cx="6461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9639686" y="2123406"/>
                <a:ext cx="4674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686" y="2123406"/>
                <a:ext cx="467436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2972397" y="4044542"/>
            <a:ext cx="880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ΕΡΓΟ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657999" y="4658990"/>
                <a:ext cx="635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999" y="4658990"/>
                <a:ext cx="635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1847894" y="4658990"/>
            <a:ext cx="1319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σχήμα </a:t>
            </a:r>
            <a:endParaRPr lang="el-GR" dirty="0"/>
          </a:p>
        </p:txBody>
      </p:sp>
      <p:cxnSp>
        <p:nvCxnSpPr>
          <p:cNvPr id="36" name="Straight Arrow Connector 35"/>
          <p:cNvCxnSpPr>
            <a:stCxn id="34" idx="3"/>
            <a:endCxn id="33" idx="1"/>
          </p:cNvCxnSpPr>
          <p:nvPr/>
        </p:nvCxnSpPr>
        <p:spPr>
          <a:xfrm>
            <a:off x="3167620" y="4843656"/>
            <a:ext cx="4903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9649" y="753453"/>
            <a:ext cx="4482414" cy="31886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3657999" y="5427326"/>
                <a:ext cx="6382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999" y="5427326"/>
                <a:ext cx="638252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6439046" y="3963384"/>
            <a:ext cx="1553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ΘΕΡΜΟΤΗΤΑ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82639" y="4449268"/>
                <a:ext cx="20665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639" y="4449268"/>
                <a:ext cx="2066591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3245" t="-2222" r="-885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 flipH="1">
            <a:off x="7728897" y="4726267"/>
            <a:ext cx="15700" cy="302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82365" y="5057994"/>
            <a:ext cx="6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0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916997" y="5263795"/>
                <a:ext cx="6382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997" y="5263795"/>
                <a:ext cx="638252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>
            <a:off x="8393491" y="4332716"/>
            <a:ext cx="0" cy="1463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542763" y="5157216"/>
            <a:ext cx="4548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9146892" y="4894463"/>
                <a:ext cx="6085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892" y="4894463"/>
                <a:ext cx="608564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27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780" y="63649"/>
            <a:ext cx="139814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5572" y="451160"/>
                <a:ext cx="16080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=350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𝑘𝑃𝑎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2" y="451160"/>
                <a:ext cx="1608004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409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23304" y="449976"/>
                <a:ext cx="26198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=308,15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304" y="449976"/>
                <a:ext cx="2619884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860" t="-2222" r="-2791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16640" y="1061165"/>
                <a:ext cx="16133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=700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𝑘𝑃𝑎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640" y="1061165"/>
                <a:ext cx="1613327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030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95734" y="1118040"/>
                <a:ext cx="19409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=0,02289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34" y="1118040"/>
                <a:ext cx="1940916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194" t="-4348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20688" y="172977"/>
                <a:ext cx="17282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688" y="172977"/>
                <a:ext cx="1728230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817" r="-2817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93508" y="452345"/>
            <a:ext cx="402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1. </a:t>
            </a:r>
            <a:endParaRPr lang="el-GR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93508" y="1025707"/>
            <a:ext cx="402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2.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82850" y="1061165"/>
                <a:ext cx="5507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850" y="1061165"/>
                <a:ext cx="550727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8889" r="-3333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75046" y="1671170"/>
                <a:ext cx="804515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046" y="1671170"/>
                <a:ext cx="804515" cy="56521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837771" y="1756161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7771" y="1756161"/>
                <a:ext cx="45794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 flipV="1">
            <a:off x="2479561" y="1940827"/>
            <a:ext cx="358210" cy="12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69720" y="2421054"/>
                <a:ext cx="2679708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20" y="2421054"/>
                <a:ext cx="2679708" cy="52104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1351" y="4024984"/>
                <a:ext cx="201484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1" y="4024984"/>
                <a:ext cx="2014847" cy="61093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11351" y="4594112"/>
            <a:ext cx="2433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Πίνακας 1- ΜΕΡΟΣ 8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 Α</a:t>
            </a:r>
            <a:endParaRPr lang="el-GR" sz="1400" b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94987" y="4244531"/>
            <a:ext cx="0" cy="1068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0" y="4963444"/>
                <a:ext cx="2294987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63444"/>
                <a:ext cx="2294987" cy="390748"/>
              </a:xfrm>
              <a:prstGeom prst="rect">
                <a:avLst/>
              </a:prstGeom>
              <a:blipFill rotWithShape="0">
                <a:blip r:embed="rId12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2413576" y="4778777"/>
            <a:ext cx="3056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691254" y="4594111"/>
                <a:ext cx="8248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254" y="4594111"/>
                <a:ext cx="824841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37554" y="3358617"/>
                <a:ext cx="2671822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54" y="3358617"/>
                <a:ext cx="2671822" cy="56387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289920" y="2952802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l-GR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3516095" y="2421054"/>
            <a:ext cx="0" cy="3760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784885" y="4059865"/>
                <a:ext cx="8938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885" y="4059865"/>
                <a:ext cx="893899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3587160" y="4294616"/>
            <a:ext cx="3056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86004" y="1061165"/>
            <a:ext cx="402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3</a:t>
            </a:r>
            <a:r>
              <a:rPr lang="en-US" b="1" u="sng" dirty="0" smtClean="0"/>
              <a:t>.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63154" y="1118040"/>
                <a:ext cx="5424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154" y="1118040"/>
                <a:ext cx="542456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8989" r="-5618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132452" y="5799980"/>
            <a:ext cx="2433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Πίνακας 1- ΜΕΡΟΣ 8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 Α</a:t>
            </a:r>
            <a:endParaRPr lang="el-GR" sz="1400" b="1" dirty="0"/>
          </a:p>
        </p:txBody>
      </p:sp>
      <p:cxnSp>
        <p:nvCxnSpPr>
          <p:cNvPr id="42" name="Straight Arrow Connector 41"/>
          <p:cNvCxnSpPr>
            <a:endCxn id="40" idx="0"/>
          </p:cNvCxnSpPr>
          <p:nvPr/>
        </p:nvCxnSpPr>
        <p:spPr>
          <a:xfrm flipH="1">
            <a:off x="1349426" y="5313024"/>
            <a:ext cx="596187" cy="486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3508" y="1786939"/>
            <a:ext cx="1110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u="sng" dirty="0" smtClean="0"/>
              <a:t>Ισόχωρη</a:t>
            </a:r>
            <a:endParaRPr lang="el-GR" sz="1600" b="1" u="sng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228324" y="1953779"/>
            <a:ext cx="3451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33069" y="1724549"/>
            <a:ext cx="1110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u="sng" dirty="0" smtClean="0"/>
              <a:t>Ισοβαρής</a:t>
            </a:r>
            <a:endParaRPr lang="el-GR" sz="1600" b="1" u="sng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634382" y="1940827"/>
            <a:ext cx="3451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195734" y="1719488"/>
                <a:ext cx="797205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34" y="1719488"/>
                <a:ext cx="797205" cy="56528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8265957" y="1957555"/>
            <a:ext cx="358210" cy="12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8655871" y="1778813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871" y="1778813"/>
                <a:ext cx="457946" cy="36933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39669" y="2586767"/>
                <a:ext cx="2772747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669" y="2586767"/>
                <a:ext cx="2772747" cy="565219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884844" y="2572249"/>
                <a:ext cx="2766848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844" y="2572249"/>
                <a:ext cx="2766848" cy="56521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8487007" y="2640172"/>
            <a:ext cx="27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562966" y="3431679"/>
                <a:ext cx="202016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966" y="3431679"/>
                <a:ext cx="2020168" cy="610936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562967" y="4140727"/>
            <a:ext cx="202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Πίνακας 1- ΜΕΡΟΣ 8</a:t>
            </a:r>
            <a:r>
              <a:rPr lang="el-GR" sz="1400" b="1" baseline="30000" dirty="0" smtClean="0"/>
              <a:t>ο</a:t>
            </a:r>
            <a:r>
              <a:rPr lang="el-GR" sz="1400" b="1" dirty="0" smtClean="0"/>
              <a:t> Α</a:t>
            </a:r>
            <a:endParaRPr lang="el-GR" sz="1400" b="1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7705344" y="3694176"/>
            <a:ext cx="0" cy="735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840115" y="4024984"/>
            <a:ext cx="3056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8243450" y="3819676"/>
                <a:ext cx="8220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3450" y="3819676"/>
                <a:ext cx="822085" cy="369332"/>
              </a:xfrm>
              <a:prstGeom prst="rect">
                <a:avLst/>
              </a:prstGeom>
              <a:blipFill rotWithShape="0">
                <a:blip r:embed="rId2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 flipV="1">
            <a:off x="5633069" y="3151986"/>
            <a:ext cx="6018623" cy="1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1" idx="3"/>
          </p:cNvCxnSpPr>
          <p:nvPr/>
        </p:nvCxnSpPr>
        <p:spPr>
          <a:xfrm>
            <a:off x="9065535" y="4004342"/>
            <a:ext cx="7002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9828918" y="3167663"/>
            <a:ext cx="24384" cy="1749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9391499" y="4943692"/>
                <a:ext cx="8992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1499" y="4943692"/>
                <a:ext cx="899221" cy="369332"/>
              </a:xfrm>
              <a:prstGeom prst="rect">
                <a:avLst/>
              </a:prstGeom>
              <a:blipFill rotWithShape="0">
                <a:blip r:embed="rId2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183780" y="1584960"/>
            <a:ext cx="113132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73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780" y="63649"/>
            <a:ext cx="139814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1136" y="63649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Άζωτο ,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10664" y="73331"/>
                <a:ext cx="5348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,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664" y="73331"/>
                <a:ext cx="53489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546168" y="73331"/>
                <a:ext cx="6337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168" y="73331"/>
                <a:ext cx="633763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16736" y="109815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736" y="109815"/>
                <a:ext cx="180947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4483" r="-27586" b="-2444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76153" y="912878"/>
                <a:ext cx="17266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1,7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𝑀𝑃𝑎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153" y="912878"/>
                <a:ext cx="1726627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82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28159" y="1266616"/>
                <a:ext cx="2748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=175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=448,15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159" y="1266616"/>
                <a:ext cx="2748125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552" t="-2222" r="-2661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17875"/>
            <a:ext cx="3110664" cy="28404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31136" y="963168"/>
                <a:ext cx="1548886" cy="606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𝜀𝜆𝛼𝜒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𝜇𝜀𝛾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36" y="963168"/>
                <a:ext cx="1548886" cy="6068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2000413" y="452345"/>
            <a:ext cx="4680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18843" y="567196"/>
            <a:ext cx="84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1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57160" y="109815"/>
                <a:ext cx="17282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160" y="109815"/>
                <a:ext cx="1728230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827" r="-282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18843" y="1655501"/>
                <a:ext cx="1565044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843" y="1655501"/>
                <a:ext cx="1565044" cy="56521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3864753" y="662654"/>
            <a:ext cx="0" cy="1814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676284" y="662654"/>
            <a:ext cx="0" cy="1558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68682" y="567196"/>
            <a:ext cx="84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n-US" b="1" u="sng" dirty="0" smtClean="0"/>
              <a:t>2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57871" y="943273"/>
                <a:ext cx="7897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7871" y="943273"/>
                <a:ext cx="789703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6154" r="-307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37977" y="1364201"/>
                <a:ext cx="1106828" cy="2869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977" y="1364201"/>
                <a:ext cx="1106828" cy="286926"/>
              </a:xfrm>
              <a:prstGeom prst="rect">
                <a:avLst/>
              </a:prstGeom>
              <a:blipFill rotWithShape="0">
                <a:blip r:embed="rId12"/>
                <a:stretch>
                  <a:fillRect l="-3297" r="-1099" b="-106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8502327" y="789003"/>
            <a:ext cx="164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12</a:t>
            </a:r>
            <a:r>
              <a:rPr lang="el-GR" b="1" u="sng" dirty="0" smtClean="0"/>
              <a:t> = ισόθερμη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0239723" y="720492"/>
                <a:ext cx="803746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723" y="720492"/>
                <a:ext cx="803746" cy="56521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9325955" y="1466460"/>
                <a:ext cx="4658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5955" y="1466460"/>
                <a:ext cx="465833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H="1">
            <a:off x="9656064" y="1158335"/>
            <a:ext cx="402336" cy="411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222405" y="2488672"/>
            <a:ext cx="84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n-US" b="1" u="sng" dirty="0" smtClean="0"/>
              <a:t>4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80022" y="3091894"/>
                <a:ext cx="10874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022" y="3091894"/>
                <a:ext cx="1087413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4494" r="-2247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709649" y="3492710"/>
            <a:ext cx="1750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23</a:t>
            </a:r>
            <a:r>
              <a:rPr lang="el-GR" b="1" u="sng" dirty="0" smtClean="0"/>
              <a:t> = </a:t>
            </a:r>
            <a:r>
              <a:rPr lang="el-GR" b="1" u="sng" dirty="0" err="1" smtClean="0"/>
              <a:t>αδιαβατική</a:t>
            </a:r>
            <a:r>
              <a:rPr lang="el-GR" b="1" u="sng" dirty="0" smtClean="0"/>
              <a:t> 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80022" y="3916684"/>
                <a:ext cx="1269707" cy="6322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022" y="3916684"/>
                <a:ext cx="1269707" cy="63228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>
            <a:off x="4730496" y="4232828"/>
            <a:ext cx="571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231118" y="3997564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118" y="3997564"/>
                <a:ext cx="457946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907929" y="2783762"/>
            <a:ext cx="841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n-US" b="1" u="sng" dirty="0" smtClean="0"/>
              <a:t>3</a:t>
            </a:r>
            <a:endParaRPr lang="el-GR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8248882" y="2876095"/>
                <a:ext cx="7882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8882" y="2876095"/>
                <a:ext cx="788293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6202" r="-3876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6647998" y="3273482"/>
            <a:ext cx="865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Ισχύει : 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7352722" y="3365815"/>
                <a:ext cx="209916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22" y="3365815"/>
                <a:ext cx="2099169" cy="276999"/>
              </a:xfrm>
              <a:prstGeom prst="rect">
                <a:avLst/>
              </a:prstGeom>
              <a:blipFill rotWithShape="0">
                <a:blip r:embed="rId1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9896448" y="3305306"/>
                <a:ext cx="1262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6448" y="3305306"/>
                <a:ext cx="1262205" cy="369332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9220392" y="3536983"/>
            <a:ext cx="487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6676284" y="3939117"/>
                <a:ext cx="19539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284" y="3939117"/>
                <a:ext cx="1953933" cy="276999"/>
              </a:xfrm>
              <a:prstGeom prst="rect">
                <a:avLst/>
              </a:prstGeom>
              <a:blipFill rotWithShape="0">
                <a:blip r:embed="rId21"/>
                <a:stretch>
                  <a:fillRect l="-2492" r="-935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>
            <a:off x="8856389" y="4119640"/>
            <a:ext cx="4755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9756730" y="3982763"/>
                <a:ext cx="2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6730" y="3982763"/>
                <a:ext cx="279435" cy="276999"/>
              </a:xfrm>
              <a:prstGeom prst="rect">
                <a:avLst/>
              </a:prstGeom>
              <a:blipFill rotWithShape="0">
                <a:blip r:embed="rId22"/>
                <a:stretch>
                  <a:fillRect l="-20000" r="-11111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/>
          <p:cNvCxnSpPr/>
          <p:nvPr/>
        </p:nvCxnSpPr>
        <p:spPr>
          <a:xfrm flipH="1">
            <a:off x="6131915" y="2624797"/>
            <a:ext cx="12192" cy="192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0407" y="4891073"/>
            <a:ext cx="3395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ΘΕΡΜΙΚΟΣ ΒΑΘΜΟΣ ΑΠΟΔΟΣΗΣ</a:t>
            </a:r>
            <a:endParaRPr lang="el-GR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1134867" y="5424676"/>
                <a:ext cx="2411301" cy="606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η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𝜀𝜆𝛼𝜒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𝜇𝜀𝛾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=0,242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867" y="5424676"/>
                <a:ext cx="2411301" cy="606897"/>
              </a:xfrm>
              <a:prstGeom prst="rect">
                <a:avLst/>
              </a:prstGeom>
              <a:blipFill rotWithShape="0">
                <a:blip r:embed="rId23"/>
                <a:stretch>
                  <a:fillRect b="-10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6641856" y="4871645"/>
            <a:ext cx="221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ΕΡΓΟ ΑΝΑ ΚΥΚΛΟ</a:t>
            </a:r>
            <a:endParaRPr lang="el-GR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6509667" y="5425058"/>
                <a:ext cx="3805850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ΟΛ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𝜇𝜀𝛾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𝜀𝜆𝛼𝜒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667" y="5425058"/>
                <a:ext cx="3805850" cy="563872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H="1" flipV="1">
            <a:off x="877824" y="4937760"/>
            <a:ext cx="5026" cy="41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0832" y="4704903"/>
            <a:ext cx="11326368" cy="13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95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7825" y="101308"/>
            <a:ext cx="12282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7825" y="1060704"/>
                <a:ext cx="37439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25" y="1060704"/>
                <a:ext cx="3743974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629" t="-2222" r="-1954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31958" y="1680996"/>
                <a:ext cx="49260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20+273,15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=293,15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&lt;300(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58" y="1680996"/>
                <a:ext cx="492602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5596" y="2332261"/>
                <a:ext cx="4108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180+273,15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=453,15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96" y="2332261"/>
                <a:ext cx="4108432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5055628" y="1680996"/>
            <a:ext cx="0" cy="940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055628" y="3292126"/>
                <a:ext cx="2318775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𝜇𝜀𝜎𝜂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628" y="3292126"/>
                <a:ext cx="2318775" cy="6090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795123" y="1496330"/>
                <a:ext cx="4843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123" y="1496330"/>
                <a:ext cx="484363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681472" y="1827686"/>
            <a:ext cx="1153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</a:t>
            </a:r>
          </a:p>
          <a:p>
            <a:r>
              <a:rPr lang="el-GR" dirty="0" smtClean="0"/>
              <a:t>εμπειρική </a:t>
            </a:r>
          </a:p>
          <a:p>
            <a:r>
              <a:rPr lang="el-GR" dirty="0" smtClean="0"/>
              <a:t>σχέση</a:t>
            </a:r>
            <a:endParaRPr lang="el-GR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834946" y="1600203"/>
            <a:ext cx="0" cy="11887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31958" y="2926080"/>
            <a:ext cx="44131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69812" y="3206520"/>
            <a:ext cx="0" cy="390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2" idx="1"/>
          </p:cNvCxnSpPr>
          <p:nvPr/>
        </p:nvCxnSpPr>
        <p:spPr>
          <a:xfrm>
            <a:off x="2269812" y="3596664"/>
            <a:ext cx="278581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461504" y="1535646"/>
            <a:ext cx="0" cy="2365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571232" y="2817330"/>
            <a:ext cx="4754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7571232" y="4751117"/>
                <a:ext cx="19109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=974,4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232" y="4751117"/>
                <a:ext cx="1910908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236951" y="4751117"/>
            <a:ext cx="536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Εάν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1773399" y="4632769"/>
                <a:ext cx="5019259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=1,015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399" y="4632769"/>
                <a:ext cx="5019259" cy="66684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>
            <a:off x="5157985" y="2151012"/>
            <a:ext cx="523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31958" y="4047744"/>
            <a:ext cx="72295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31958" y="4966193"/>
            <a:ext cx="7799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/>
          <p:cNvSpPr/>
          <p:nvPr/>
        </p:nvSpPr>
        <p:spPr>
          <a:xfrm>
            <a:off x="6834946" y="4852416"/>
            <a:ext cx="626558" cy="268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72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2209" y="345148"/>
            <a:ext cx="12282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67" y="1185481"/>
            <a:ext cx="2752725" cy="1609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31915" y="186768"/>
                <a:ext cx="2849947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=1,01325∙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915" y="186768"/>
                <a:ext cx="2849947" cy="518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614714" y="236184"/>
                <a:ext cx="1837041" cy="56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=287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4714" y="236184"/>
                <a:ext cx="1837041" cy="5671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81676" y="971055"/>
                <a:ext cx="37460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27+273,15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=300,15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676" y="971055"/>
                <a:ext cx="3746090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976" t="-2174" r="-1789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05362" y="1863147"/>
                <a:ext cx="378033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362" y="1863147"/>
                <a:ext cx="3780330" cy="61555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350457" y="1870425"/>
                <a:ext cx="1851533" cy="629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457" y="1870425"/>
                <a:ext cx="1851533" cy="6299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0"/>
          <p:cNvSpPr/>
          <p:nvPr/>
        </p:nvSpPr>
        <p:spPr>
          <a:xfrm>
            <a:off x="7430803" y="2170924"/>
            <a:ext cx="847836" cy="109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2209" y="3364992"/>
                <a:ext cx="1956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09" y="3364992"/>
                <a:ext cx="1956305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2492" r="-935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202649" y="3325962"/>
                <a:ext cx="20953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=0,0425   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649" y="3325962"/>
                <a:ext cx="2095381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endCxn id="13" idx="1"/>
          </p:cNvCxnSpPr>
          <p:nvPr/>
        </p:nvCxnSpPr>
        <p:spPr>
          <a:xfrm>
            <a:off x="2487168" y="3503491"/>
            <a:ext cx="715481" cy="7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00009" y="3977254"/>
                <a:ext cx="309379" cy="277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09" y="3977254"/>
                <a:ext cx="309379" cy="277576"/>
              </a:xfrm>
              <a:prstGeom prst="rect">
                <a:avLst/>
              </a:prstGeom>
              <a:blipFill rotWithShape="0">
                <a:blip r:embed="rId10"/>
                <a:stretch>
                  <a:fillRect l="-17647" r="-17647" b="-869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92678" y="3931376"/>
            <a:ext cx="2267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Ισοβαρής μεταβολή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45646" y="3845605"/>
                <a:ext cx="954823" cy="563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646" y="3845605"/>
                <a:ext cx="954823" cy="56387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2603154" y="4116042"/>
            <a:ext cx="4835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8" idx="3"/>
          </p:cNvCxnSpPr>
          <p:nvPr/>
        </p:nvCxnSpPr>
        <p:spPr>
          <a:xfrm>
            <a:off x="4100469" y="4127541"/>
            <a:ext cx="772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29330" y="3834106"/>
                <a:ext cx="1448681" cy="563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330" y="3834106"/>
                <a:ext cx="1448681" cy="56387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810139" y="3912117"/>
                <a:ext cx="8167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,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139" y="3912117"/>
                <a:ext cx="816762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6210624" y="4116042"/>
            <a:ext cx="6583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30803" y="3851010"/>
            <a:ext cx="1456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</a:t>
            </a:r>
            <a:r>
              <a:rPr lang="el-GR" dirty="0" smtClean="0"/>
              <a:t> άγνωστα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209" y="4928973"/>
                <a:ext cx="4536306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  </a:t>
                </a:r>
                <a:endParaRPr lang="el-G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09" y="4928973"/>
                <a:ext cx="4536306" cy="298415"/>
              </a:xfrm>
              <a:prstGeom prst="rect">
                <a:avLst/>
              </a:prstGeom>
              <a:blipFill rotWithShape="0">
                <a:blip r:embed="rId14"/>
                <a:stretch>
                  <a:fillRect l="-2419" t="-24490" b="-408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4787662" y="5078180"/>
            <a:ext cx="1015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081862" y="4893514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862" y="4893514"/>
                <a:ext cx="457946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8595360" y="3834106"/>
            <a:ext cx="0" cy="1393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692896" y="4530747"/>
            <a:ext cx="4632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9156192" y="4346081"/>
                <a:ext cx="4585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6192" y="4346081"/>
                <a:ext cx="458522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10249424" y="2123442"/>
            <a:ext cx="0" cy="3241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10387584" y="3503491"/>
            <a:ext cx="463296" cy="330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10946019" y="3408751"/>
                <a:ext cx="4025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6019" y="3408751"/>
                <a:ext cx="402546" cy="46166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123000" y="262497"/>
                <a:ext cx="1195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000" y="262497"/>
                <a:ext cx="1195777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2538" t="-2174" r="-6091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845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4401" y="211036"/>
            <a:ext cx="12282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01" y="810336"/>
            <a:ext cx="3198815" cy="23418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15968" y="654164"/>
                <a:ext cx="6971845" cy="525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ac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968" y="654164"/>
                <a:ext cx="6971845" cy="52572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15967" y="1343012"/>
                <a:ext cx="6906250" cy="525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ΒΓ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ac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967" y="1343012"/>
                <a:ext cx="6906250" cy="52572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15968" y="2172068"/>
                <a:ext cx="7112845" cy="525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ac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968" y="2172068"/>
                <a:ext cx="7112845" cy="52572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15967" y="2983351"/>
                <a:ext cx="7190302" cy="525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sub>
                          </m:sSub>
                        </m:num>
                        <m:den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</m:ac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967" y="2983351"/>
                <a:ext cx="7190302" cy="52572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4401" y="3962400"/>
                <a:ext cx="21210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ΠΡΟΣΔ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ΒΓ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01" y="3962400"/>
                <a:ext cx="2121093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161" r="-862" b="-3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46071" y="4524494"/>
                <a:ext cx="25017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ΑΠΟΒ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ΓΔ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71" y="4524494"/>
                <a:ext cx="2501710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15967" y="4632193"/>
                <a:ext cx="2860976" cy="567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ΠΡΟΣΔ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ΠΟ</m:t>
                              </m:r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ΠΡΟΣΔ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967" y="4632193"/>
                <a:ext cx="2860976" cy="56765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0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6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47" y="760667"/>
            <a:ext cx="2356866" cy="233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Rectangle 61"/>
          <p:cNvSpPr/>
          <p:nvPr/>
        </p:nvSpPr>
        <p:spPr>
          <a:xfrm>
            <a:off x="434401" y="211036"/>
            <a:ext cx="122822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928508" y="760667"/>
                <a:ext cx="20587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508" y="760667"/>
                <a:ext cx="205876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254" t="-2222" r="-888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2928508" y="1231987"/>
                <a:ext cx="3851824" cy="609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ΑΒΔΕ</m:t>
                          </m:r>
                        </m:e>
                      </m:d>
                      <m:r>
                        <a:rPr lang="el-G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508" y="1231987"/>
                <a:ext cx="3851824" cy="6090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928508" y="2072556"/>
                <a:ext cx="2106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508" y="2072556"/>
                <a:ext cx="210685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3179" t="-2222" r="-867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2836498" y="2564180"/>
                <a:ext cx="23816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Α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498" y="2564180"/>
                <a:ext cx="2381678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>
            <a:off x="5218176" y="2072556"/>
            <a:ext cx="0" cy="983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310186" y="2564180"/>
            <a:ext cx="4078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5718048" y="2349555"/>
                <a:ext cx="9588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048" y="2349555"/>
                <a:ext cx="958852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928507" y="3296886"/>
                <a:ext cx="20539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507" y="3296886"/>
                <a:ext cx="205396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264" t="-2222" r="-890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Arrow Connector 70"/>
          <p:cNvCxnSpPr/>
          <p:nvPr/>
        </p:nvCxnSpPr>
        <p:spPr>
          <a:xfrm>
            <a:off x="5218176" y="3435385"/>
            <a:ext cx="4998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5718048" y="3250719"/>
                <a:ext cx="9412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048" y="3250719"/>
                <a:ext cx="941219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/>
          <p:cNvCxnSpPr/>
          <p:nvPr/>
        </p:nvCxnSpPr>
        <p:spPr>
          <a:xfrm flipH="1">
            <a:off x="6581895" y="2522550"/>
            <a:ext cx="17633" cy="901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659267" y="2971416"/>
            <a:ext cx="377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6946162" y="2772103"/>
                <a:ext cx="11319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162" y="2772103"/>
                <a:ext cx="1131977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7894424" y="2748846"/>
                <a:ext cx="9412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424" y="2748846"/>
                <a:ext cx="941219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Arrow Connector 80"/>
          <p:cNvCxnSpPr/>
          <p:nvPr/>
        </p:nvCxnSpPr>
        <p:spPr>
          <a:xfrm>
            <a:off x="8725915" y="2933512"/>
            <a:ext cx="5535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9279434" y="2778806"/>
                <a:ext cx="8643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434" y="2778806"/>
                <a:ext cx="864339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5634" r="-2817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10609536" y="2686473"/>
                <a:ext cx="13083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9536" y="2686473"/>
                <a:ext cx="1308307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ight Arrow 86"/>
          <p:cNvSpPr/>
          <p:nvPr/>
        </p:nvSpPr>
        <p:spPr>
          <a:xfrm>
            <a:off x="10173647" y="2821000"/>
            <a:ext cx="465763" cy="100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78449" y="3866197"/>
            <a:ext cx="2409825" cy="2295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2928507" y="4321526"/>
                <a:ext cx="822469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507" y="4321526"/>
                <a:ext cx="822469" cy="56521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Arrow Connector 91"/>
          <p:cNvCxnSpPr/>
          <p:nvPr/>
        </p:nvCxnSpPr>
        <p:spPr>
          <a:xfrm>
            <a:off x="3955487" y="4604135"/>
            <a:ext cx="4336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4483604" y="4419469"/>
                <a:ext cx="4674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604" y="4419469"/>
                <a:ext cx="467436" cy="369332"/>
              </a:xfrm>
              <a:prstGeom prst="rect">
                <a:avLst/>
              </a:prstGeom>
              <a:blipFill rotWithShape="0">
                <a:blip r:embed="rId1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5232670" y="668334"/>
            <a:ext cx="470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(1)</a:t>
            </a:r>
            <a:endParaRPr lang="el-GR" dirty="0"/>
          </a:p>
        </p:txBody>
      </p:sp>
      <p:sp>
        <p:nvSpPr>
          <p:cNvPr id="100" name="TextBox 99"/>
          <p:cNvSpPr txBox="1"/>
          <p:nvPr/>
        </p:nvSpPr>
        <p:spPr>
          <a:xfrm>
            <a:off x="4974583" y="4460026"/>
            <a:ext cx="470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(3)</a:t>
            </a:r>
            <a:endParaRPr lang="el-GR" dirty="0"/>
          </a:p>
        </p:txBody>
      </p:sp>
      <p:sp>
        <p:nvSpPr>
          <p:cNvPr id="97" name="TextBox 96"/>
          <p:cNvSpPr txBox="1"/>
          <p:nvPr/>
        </p:nvSpPr>
        <p:spPr>
          <a:xfrm>
            <a:off x="6676900" y="4604135"/>
            <a:ext cx="2049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(1) , (2) και (3) </a:t>
            </a:r>
            <a:endParaRPr lang="el-GR" dirty="0"/>
          </a:p>
        </p:txBody>
      </p:sp>
      <p:sp>
        <p:nvSpPr>
          <p:cNvPr id="102" name="TextBox 101"/>
          <p:cNvSpPr txBox="1"/>
          <p:nvPr/>
        </p:nvSpPr>
        <p:spPr>
          <a:xfrm>
            <a:off x="7098561" y="1554480"/>
            <a:ext cx="470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(2)</a:t>
            </a:r>
            <a:endParaRPr lang="el-GR" dirty="0"/>
          </a:p>
        </p:txBody>
      </p:sp>
      <p:cxnSp>
        <p:nvCxnSpPr>
          <p:cNvPr id="99" name="Straight Connector 98"/>
          <p:cNvCxnSpPr/>
          <p:nvPr/>
        </p:nvCxnSpPr>
        <p:spPr>
          <a:xfrm>
            <a:off x="6645287" y="4973467"/>
            <a:ext cx="2066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/>
          <p:nvPr/>
        </p:nvCxnSpPr>
        <p:spPr>
          <a:xfrm>
            <a:off x="7098561" y="4973467"/>
            <a:ext cx="1094463" cy="6470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8193024" y="5435847"/>
                <a:ext cx="6117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ΓΑ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3024" y="5435847"/>
                <a:ext cx="611706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40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4401" y="211036"/>
            <a:ext cx="154080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1/3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05" y="634120"/>
            <a:ext cx="3057525" cy="28003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12211" y="252795"/>
                <a:ext cx="688202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211" y="252795"/>
                <a:ext cx="688202" cy="51962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93804" y="211036"/>
                <a:ext cx="783035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804" y="211036"/>
                <a:ext cx="783035" cy="52104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12436" y="212447"/>
                <a:ext cx="779892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436" y="212447"/>
                <a:ext cx="779892" cy="5196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133475" y="107402"/>
                <a:ext cx="189667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=287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475" y="107402"/>
                <a:ext cx="1896673" cy="62235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409356" y="213893"/>
                <a:ext cx="10433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=1,402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9356" y="213893"/>
                <a:ext cx="1043363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5263" r="-5263" b="-217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220483" y="788388"/>
                <a:ext cx="13842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0483" y="788388"/>
                <a:ext cx="138429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1762" r="-1322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055912" y="2376104"/>
                <a:ext cx="1460977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5912" y="2376104"/>
                <a:ext cx="1460977" cy="56387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258840" y="2425170"/>
            <a:ext cx="181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12 = </a:t>
            </a:r>
            <a:r>
              <a:rPr lang="el-GR" b="1" dirty="0" err="1" smtClean="0"/>
              <a:t>αδιαβατική</a:t>
            </a:r>
            <a:endParaRPr lang="el-GR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487427" y="2591843"/>
            <a:ext cx="5303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8986802" y="2395573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6802" y="2395573"/>
                <a:ext cx="45794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18386" y="266884"/>
                <a:ext cx="275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386" y="266884"/>
                <a:ext cx="275845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22222" r="-666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486310" y="289110"/>
                <a:ext cx="2679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310" y="289110"/>
                <a:ext cx="267957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20455" r="-9091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9397330" y="2425170"/>
            <a:ext cx="0" cy="907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861664" y="2644722"/>
                <a:ext cx="281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664" y="2644722"/>
                <a:ext cx="281166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19565" r="-8696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9472719" y="2816815"/>
            <a:ext cx="3413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97387" y="1246943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1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47398" y="1246943"/>
                <a:ext cx="275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398" y="1246943"/>
                <a:ext cx="275845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22222" r="-666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26739" y="1274605"/>
                <a:ext cx="2679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6739" y="1274605"/>
                <a:ext cx="267957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22727" r="-6818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023243" y="1253470"/>
            <a:ext cx="235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,</a:t>
            </a:r>
            <a:endParaRPr lang="el-GR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6140954" y="1385442"/>
            <a:ext cx="0" cy="620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Arrow 36"/>
          <p:cNvSpPr/>
          <p:nvPr/>
        </p:nvSpPr>
        <p:spPr>
          <a:xfrm>
            <a:off x="6302095" y="1523942"/>
            <a:ext cx="415499" cy="250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566695" y="1711084"/>
                <a:ext cx="13842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695" y="1711084"/>
                <a:ext cx="1384290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1762" r="-1762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89346" y="1462462"/>
                <a:ext cx="2674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346" y="1462462"/>
                <a:ext cx="267446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13636" r="-6818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013040" y="2975542"/>
                <a:ext cx="13842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3040" y="2975542"/>
                <a:ext cx="1384290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1754" r="-1316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756222" y="2316907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2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288266" y="4080248"/>
                <a:ext cx="853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266" y="4080248"/>
                <a:ext cx="853311" cy="276999"/>
              </a:xfrm>
              <a:prstGeom prst="rect">
                <a:avLst/>
              </a:prstGeom>
              <a:blipFill rotWithShape="0">
                <a:blip r:embed="rId19"/>
                <a:stretch>
                  <a:fillRect l="-3571" r="-214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22178" y="2857981"/>
                <a:ext cx="688202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78" y="2857981"/>
                <a:ext cx="688202" cy="51962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4585768" y="2686239"/>
            <a:ext cx="0" cy="807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657424" y="3090107"/>
            <a:ext cx="378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150757" y="2956949"/>
                <a:ext cx="2727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757" y="2956949"/>
                <a:ext cx="272767" cy="276999"/>
              </a:xfrm>
              <a:prstGeom prst="rect">
                <a:avLst/>
              </a:prstGeom>
              <a:blipFill rotWithShape="0">
                <a:blip r:embed="rId21"/>
                <a:stretch>
                  <a:fillRect l="-13333" r="-4444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336366" y="4034082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2’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4" name="TextBox 53"/>
          <p:cNvSpPr txBox="1"/>
          <p:nvPr/>
        </p:nvSpPr>
        <p:spPr>
          <a:xfrm>
            <a:off x="1326920" y="4038517"/>
            <a:ext cx="181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22’ = ισόχωρη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34401" y="4720414"/>
                <a:ext cx="783035" cy="5210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01" y="4720414"/>
                <a:ext cx="783035" cy="521040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07928" y="5281455"/>
                <a:ext cx="2811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28" y="5281455"/>
                <a:ext cx="281166" cy="276999"/>
              </a:xfrm>
              <a:prstGeom prst="rect">
                <a:avLst/>
              </a:prstGeom>
              <a:blipFill rotWithShape="0">
                <a:blip r:embed="rId23"/>
                <a:stretch>
                  <a:fillRect l="-19565" r="-8696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>
            <a:off x="1326920" y="4852416"/>
            <a:ext cx="0" cy="706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1368006" y="5241454"/>
            <a:ext cx="5262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971017" y="5034783"/>
                <a:ext cx="340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017" y="5034783"/>
                <a:ext cx="340478" cy="276999"/>
              </a:xfrm>
              <a:prstGeom prst="rect">
                <a:avLst/>
              </a:prstGeom>
              <a:blipFill rotWithShape="0">
                <a:blip r:embed="rId24"/>
                <a:stretch>
                  <a:fillRect l="-16071" r="-535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>
            <a:endCxn id="43" idx="1"/>
          </p:cNvCxnSpPr>
          <p:nvPr/>
        </p:nvCxnSpPr>
        <p:spPr>
          <a:xfrm>
            <a:off x="2804160" y="4218747"/>
            <a:ext cx="48410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2694432" y="4357247"/>
            <a:ext cx="207264" cy="495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973289" y="4645541"/>
                <a:ext cx="923137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289" y="4645541"/>
                <a:ext cx="923137" cy="565219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Connector 72"/>
          <p:cNvCxnSpPr/>
          <p:nvPr/>
        </p:nvCxnSpPr>
        <p:spPr>
          <a:xfrm>
            <a:off x="2141256" y="5558454"/>
            <a:ext cx="1293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6" idx="2"/>
          </p:cNvCxnSpPr>
          <p:nvPr/>
        </p:nvCxnSpPr>
        <p:spPr>
          <a:xfrm>
            <a:off x="2141256" y="5311782"/>
            <a:ext cx="0" cy="246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1" idx="2"/>
          </p:cNvCxnSpPr>
          <p:nvPr/>
        </p:nvCxnSpPr>
        <p:spPr>
          <a:xfrm flipH="1">
            <a:off x="3434857" y="5210760"/>
            <a:ext cx="1" cy="347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2694432" y="5657088"/>
            <a:ext cx="0" cy="243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527335" y="5987494"/>
                <a:ext cx="3341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335" y="5987494"/>
                <a:ext cx="334194" cy="276999"/>
              </a:xfrm>
              <a:prstGeom prst="rect">
                <a:avLst/>
              </a:prstGeom>
              <a:blipFill rotWithShape="0">
                <a:blip r:embed="rId26"/>
                <a:stretch>
                  <a:fillRect l="-18519" r="-7407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Connector 82"/>
          <p:cNvCxnSpPr/>
          <p:nvPr/>
        </p:nvCxnSpPr>
        <p:spPr>
          <a:xfrm>
            <a:off x="4200412" y="4080248"/>
            <a:ext cx="0" cy="2442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389732" y="4000861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3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85" name="TextBox 84"/>
          <p:cNvSpPr txBox="1"/>
          <p:nvPr/>
        </p:nvSpPr>
        <p:spPr>
          <a:xfrm>
            <a:off x="4272564" y="4301287"/>
            <a:ext cx="167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2’3 = ισοβαρής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017019" y="4327832"/>
                <a:ext cx="870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019" y="4327832"/>
                <a:ext cx="870110" cy="276999"/>
              </a:xfrm>
              <a:prstGeom prst="rect">
                <a:avLst/>
              </a:prstGeom>
              <a:blipFill rotWithShape="0">
                <a:blip r:embed="rId27"/>
                <a:stretch>
                  <a:fillRect l="-6294" r="-1399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467114" y="4789062"/>
                <a:ext cx="779892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114" y="4789062"/>
                <a:ext cx="779892" cy="519629"/>
              </a:xfrm>
              <a:prstGeom prst="rect">
                <a:avLst/>
              </a:prstGeom>
              <a:blipFill rotWithShape="0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940836" y="5443249"/>
                <a:ext cx="3320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836" y="5443249"/>
                <a:ext cx="332079" cy="276999"/>
              </a:xfrm>
              <a:prstGeom prst="rect">
                <a:avLst/>
              </a:prstGeom>
              <a:blipFill rotWithShape="0">
                <a:blip r:embed="rId29"/>
                <a:stretch>
                  <a:fillRect l="-9259" r="-740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>
            <a:off x="5308831" y="4852416"/>
            <a:ext cx="0" cy="926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5361749" y="5281455"/>
            <a:ext cx="4416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5758712" y="5073917"/>
                <a:ext cx="4574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712" y="5073917"/>
                <a:ext cx="457433" cy="369332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356865" y="5894794"/>
                <a:ext cx="914738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865" y="5894794"/>
                <a:ext cx="914738" cy="565283"/>
              </a:xfrm>
              <a:prstGeom prst="rect">
                <a:avLst/>
              </a:prstGeom>
              <a:blipFill rotWithShape="0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Straight Connector 96"/>
          <p:cNvCxnSpPr/>
          <p:nvPr/>
        </p:nvCxnSpPr>
        <p:spPr>
          <a:xfrm>
            <a:off x="6302095" y="5205435"/>
            <a:ext cx="0" cy="1059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452074" y="5779008"/>
            <a:ext cx="265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6698400" y="5599403"/>
                <a:ext cx="4595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400" y="5599403"/>
                <a:ext cx="459548" cy="369332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>
            <a:off x="7266432" y="4080248"/>
            <a:ext cx="0" cy="2588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7645736" y="3982129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4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04" name="TextBox 103"/>
          <p:cNvSpPr txBox="1"/>
          <p:nvPr/>
        </p:nvSpPr>
        <p:spPr>
          <a:xfrm>
            <a:off x="7396599" y="4403414"/>
            <a:ext cx="1940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34 = </a:t>
            </a:r>
            <a:r>
              <a:rPr lang="el-GR" b="1" dirty="0" err="1" smtClean="0"/>
              <a:t>αδιαβατική</a:t>
            </a:r>
            <a:r>
              <a:rPr lang="el-GR" b="1" dirty="0" smtClean="0"/>
              <a:t> 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7513590" y="4958812"/>
                <a:ext cx="1460977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3590" y="4958812"/>
                <a:ext cx="1460977" cy="565283"/>
              </a:xfrm>
              <a:prstGeom prst="rect">
                <a:avLst/>
              </a:prstGeom>
              <a:blipFill rotWithShape="0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9229797" y="3967689"/>
            <a:ext cx="154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41 = ισόχωρη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11043721" y="4000861"/>
                <a:ext cx="783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721" y="4000861"/>
                <a:ext cx="783676" cy="276999"/>
              </a:xfrm>
              <a:prstGeom prst="rect">
                <a:avLst/>
              </a:prstGeom>
              <a:blipFill rotWithShape="0">
                <a:blip r:embed="rId34"/>
                <a:stretch>
                  <a:fillRect l="-3906" r="-2344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7498714" y="5734964"/>
                <a:ext cx="1469377" cy="585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714" y="5734964"/>
                <a:ext cx="1469377" cy="585225"/>
              </a:xfrm>
              <a:prstGeom prst="rect">
                <a:avLst/>
              </a:prstGeom>
              <a:blipFill rotWithShape="0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Arrow Connector 109"/>
          <p:cNvCxnSpPr/>
          <p:nvPr/>
        </p:nvCxnSpPr>
        <p:spPr>
          <a:xfrm>
            <a:off x="9107424" y="5205435"/>
            <a:ext cx="11130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10520364" y="5000097"/>
                <a:ext cx="2665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0364" y="5000097"/>
                <a:ext cx="266547" cy="276999"/>
              </a:xfrm>
              <a:prstGeom prst="rect">
                <a:avLst/>
              </a:prstGeom>
              <a:blipFill rotWithShape="0">
                <a:blip r:embed="rId36"/>
                <a:stretch>
                  <a:fillRect l="-22727" r="-6818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10553909" y="5934686"/>
                <a:ext cx="2794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3909" y="5934686"/>
                <a:ext cx="279435" cy="276999"/>
              </a:xfrm>
              <a:prstGeom prst="rect">
                <a:avLst/>
              </a:prstGeom>
              <a:blipFill rotWithShape="0">
                <a:blip r:embed="rId37"/>
                <a:stretch>
                  <a:fillRect l="-19565" r="-1087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5" name="Straight Arrow Connector 114"/>
          <p:cNvCxnSpPr>
            <a:stCxn id="108" idx="3"/>
          </p:cNvCxnSpPr>
          <p:nvPr/>
        </p:nvCxnSpPr>
        <p:spPr>
          <a:xfrm flipV="1">
            <a:off x="8968091" y="6027576"/>
            <a:ext cx="136436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9114098" y="4812966"/>
                <a:ext cx="4595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098" y="4812966"/>
                <a:ext cx="459548" cy="369332"/>
              </a:xfrm>
              <a:prstGeom prst="rect">
                <a:avLst/>
              </a:prstGeom>
              <a:blipFill rotWithShape="0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9632947" y="4806797"/>
                <a:ext cx="4574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2947" y="4806797"/>
                <a:ext cx="457433" cy="369332"/>
              </a:xfrm>
              <a:prstGeom prst="rect">
                <a:avLst/>
              </a:prstGeom>
              <a:blipFill rotWithShape="0"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9313123" y="5231256"/>
                <a:ext cx="783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3123" y="5231256"/>
                <a:ext cx="783676" cy="276999"/>
              </a:xfrm>
              <a:prstGeom prst="rect">
                <a:avLst/>
              </a:prstGeom>
              <a:blipFill rotWithShape="0">
                <a:blip r:embed="rId40"/>
                <a:stretch>
                  <a:fillRect l="-3906" r="-2344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9208352" y="6096104"/>
                <a:ext cx="870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8352" y="6096104"/>
                <a:ext cx="870110" cy="276999"/>
              </a:xfrm>
              <a:prstGeom prst="rect">
                <a:avLst/>
              </a:prstGeom>
              <a:blipFill rotWithShape="0">
                <a:blip r:embed="rId41"/>
                <a:stretch>
                  <a:fillRect l="-6338" r="-1408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9224277" y="5710495"/>
                <a:ext cx="2665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4277" y="5710495"/>
                <a:ext cx="266547" cy="276999"/>
              </a:xfrm>
              <a:prstGeom prst="rect">
                <a:avLst/>
              </a:prstGeom>
              <a:blipFill rotWithShape="0">
                <a:blip r:embed="rId42"/>
                <a:stretch>
                  <a:fillRect l="-20455" r="-9091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/>
              <p:cNvSpPr/>
              <p:nvPr/>
            </p:nvSpPr>
            <p:spPr>
              <a:xfrm>
                <a:off x="9661799" y="5675211"/>
                <a:ext cx="4595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3" name="Rectangle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1799" y="5675211"/>
                <a:ext cx="459548" cy="369332"/>
              </a:xfrm>
              <a:prstGeom prst="rect">
                <a:avLst/>
              </a:prstGeom>
              <a:blipFill rotWithShape="0">
                <a:blip r:embed="rId4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53391" y="510457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1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183780" y="63649"/>
            <a:ext cx="154080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2/3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3780" y="1080252"/>
                <a:ext cx="430284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=1,01325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1,01325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80" y="1080252"/>
                <a:ext cx="4302845" cy="280077"/>
              </a:xfrm>
              <a:prstGeom prst="rect">
                <a:avLst/>
              </a:prstGeom>
              <a:blipFill rotWithShape="0">
                <a:blip r:embed="rId2"/>
                <a:stretch>
                  <a:fillRect t="-4348" b="-347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8136" y="1577708"/>
                <a:ext cx="15421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=300,1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36" y="1577708"/>
                <a:ext cx="154215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55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67182" y="1386444"/>
                <a:ext cx="1610184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85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7182" y="1386444"/>
                <a:ext cx="1610184" cy="627992"/>
              </a:xfrm>
              <a:prstGeom prst="rect">
                <a:avLst/>
              </a:prstGeom>
              <a:blipFill rotWithShape="0">
                <a:blip r:embed="rId4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666130" y="347256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n-US" b="1" u="sng" dirty="0" smtClean="0"/>
              <a:t>2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05450" y="774868"/>
                <a:ext cx="3617272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=25,57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=25,57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450" y="774868"/>
                <a:ext cx="3617272" cy="280077"/>
              </a:xfrm>
              <a:prstGeom prst="rect">
                <a:avLst/>
              </a:prstGeom>
              <a:blipFill rotWithShape="0">
                <a:blip r:embed="rId5"/>
                <a:stretch>
                  <a:fillRect l="-1178" t="-4348" r="-1852" b="-347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05450" y="1406895"/>
                <a:ext cx="15474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=757,4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450" y="1406895"/>
                <a:ext cx="1547475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3150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506710" y="1231398"/>
                <a:ext cx="1743747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85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710" y="1231398"/>
                <a:ext cx="1743747" cy="62799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684630" y="4171035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n-US" b="1" u="sng" dirty="0" smtClean="0"/>
              <a:t>3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67157" y="2931468"/>
                <a:ext cx="3548344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=53,7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=53,7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157" y="2931468"/>
                <a:ext cx="3548344" cy="280077"/>
              </a:xfrm>
              <a:prstGeom prst="rect">
                <a:avLst/>
              </a:prstGeom>
              <a:blipFill rotWithShape="0">
                <a:blip r:embed="rId8"/>
                <a:stretch>
                  <a:fillRect t="-4348" r="-172" b="-347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1761" y="2908833"/>
                <a:ext cx="1558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=1590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1761" y="2908833"/>
                <a:ext cx="1558696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125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423817" y="2739892"/>
                <a:ext cx="1803058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85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817" y="2739892"/>
                <a:ext cx="1803058" cy="627992"/>
              </a:xfrm>
              <a:prstGeom prst="rect">
                <a:avLst/>
              </a:prstGeom>
              <a:blipFill rotWithShape="0">
                <a:blip r:embed="rId10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617873" y="2336531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n-US" b="1" u="sng" dirty="0" smtClean="0"/>
              <a:t>2’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3064" y="4782684"/>
                <a:ext cx="3360792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=53,7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=53,7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64" y="4782684"/>
                <a:ext cx="3360792" cy="280077"/>
              </a:xfrm>
              <a:prstGeom prst="rect">
                <a:avLst/>
              </a:prstGeom>
              <a:blipFill rotWithShape="0">
                <a:blip r:embed="rId11"/>
                <a:stretch>
                  <a:fillRect l="-1270" t="-6522" r="-2178" b="-347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9436" y="5502067"/>
                <a:ext cx="14993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=2862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36" y="5502067"/>
                <a:ext cx="1499385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3252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97582" y="5318072"/>
                <a:ext cx="1743747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=0,1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582" y="5318072"/>
                <a:ext cx="1743747" cy="62799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838981" y="3977736"/>
            <a:ext cx="88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</a:t>
            </a:r>
            <a:r>
              <a:rPr lang="en-US" b="1" u="sng" dirty="0" smtClean="0"/>
              <a:t>4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97805" y="4718103"/>
                <a:ext cx="3359061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=4,85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=4,85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805" y="4718103"/>
                <a:ext cx="3359061" cy="280077"/>
              </a:xfrm>
              <a:prstGeom prst="rect">
                <a:avLst/>
              </a:prstGeom>
              <a:blipFill rotWithShape="0">
                <a:blip r:embed="rId14"/>
                <a:stretch>
                  <a:fillRect l="-1270" t="-4348" r="-1996" b="-347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97805" y="5419236"/>
                <a:ext cx="14926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=1436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805" y="5419236"/>
                <a:ext cx="1492652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3265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14086" y="5243740"/>
                <a:ext cx="1610504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=0,8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086" y="5243740"/>
                <a:ext cx="1610504" cy="62799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0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84704" y="24972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ΑΝΤΑΛΛΑΓΕΣ ΕΝΕΡΓΕΙΑΣ ΣΥΣΤΗΜΑΤΟΣ - ΠΕΡΙΒΑΛΛΟΝΤΟΣ</a:t>
            </a:r>
            <a:endParaRPr lang="el-GR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63137" y="773492"/>
            <a:ext cx="2167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ΠΟΣΑ ΘΕΡΜΟΤΗΤΑΣ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2194" y="1612760"/>
                <a:ext cx="3013902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𝟐𝟐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94" y="1612760"/>
                <a:ext cx="3013902" cy="280077"/>
              </a:xfrm>
              <a:prstGeom prst="rect">
                <a:avLst/>
              </a:prstGeom>
              <a:blipFill rotWithShape="0">
                <a:blip r:embed="rId2"/>
                <a:stretch>
                  <a:fillRect l="-606" b="-2608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41530" y="2135784"/>
            <a:ext cx="181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22’ = ισόχωρη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3889" y="2563816"/>
                <a:ext cx="186281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22′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22′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b="0" dirty="0" smtClean="0"/>
                  <a:t>         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2′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89" y="2563816"/>
                <a:ext cx="1862818" cy="646331"/>
              </a:xfrm>
              <a:prstGeom prst="rect">
                <a:avLst/>
              </a:prstGeom>
              <a:blipFill rotWithShape="0">
                <a:blip r:embed="rId3"/>
                <a:stretch>
                  <a:fillRect b="-141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1127" y="3457379"/>
                <a:ext cx="3341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27" y="3457379"/>
                <a:ext cx="334194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8519" r="-7407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108642" y="3420858"/>
                <a:ext cx="537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642" y="3420858"/>
                <a:ext cx="537262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9071" y="3912619"/>
                <a:ext cx="274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1" y="3912619"/>
                <a:ext cx="274883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2222" r="-6667" b="-1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13765" y="3875030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765" y="3875030"/>
                <a:ext cx="477951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stCxn id="11" idx="3"/>
            <a:endCxn id="12" idx="1"/>
          </p:cNvCxnSpPr>
          <p:nvPr/>
        </p:nvCxnSpPr>
        <p:spPr>
          <a:xfrm>
            <a:off x="753954" y="4051119"/>
            <a:ext cx="359811" cy="8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95321" y="3626344"/>
            <a:ext cx="359811" cy="8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16277" y="2099073"/>
            <a:ext cx="1678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2’3 = ισοβαρής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146320" y="2435860"/>
                <a:ext cx="1933157" cy="3724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2′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320" y="2435860"/>
                <a:ext cx="1933157" cy="372474"/>
              </a:xfrm>
              <a:prstGeom prst="rect">
                <a:avLst/>
              </a:prstGeom>
              <a:blipFill rotWithShape="0"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63548" y="2945002"/>
                <a:ext cx="3341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548" y="2945002"/>
                <a:ext cx="334194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16364" r="-727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195862" y="2886981"/>
                <a:ext cx="5324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862" y="2886981"/>
                <a:ext cx="532453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44881" y="3452814"/>
                <a:ext cx="274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881" y="3452814"/>
                <a:ext cx="274883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20000" r="-8889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239001" y="3420858"/>
                <a:ext cx="4731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001" y="3420858"/>
                <a:ext cx="473142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>
            <a:off x="2519764" y="3591314"/>
            <a:ext cx="719237" cy="14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585020" y="3083501"/>
            <a:ext cx="573071" cy="7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35643" y="2148430"/>
            <a:ext cx="0" cy="1776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14281" y="4413757"/>
                <a:ext cx="20515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81" y="4413757"/>
                <a:ext cx="2051587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2381" r="-119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8956" y="5231635"/>
                <a:ext cx="27456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56" y="5231635"/>
                <a:ext cx="274564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20000" r="-6667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628224" y="5388149"/>
            <a:ext cx="359811" cy="8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943047" y="5203483"/>
                <a:ext cx="4726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047" y="5203483"/>
                <a:ext cx="472629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56975" y="5269242"/>
                <a:ext cx="2748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975" y="5269242"/>
                <a:ext cx="274883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19565" r="-6522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1825898" y="5392437"/>
            <a:ext cx="359811" cy="8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155970" y="5185468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970" y="5185468"/>
                <a:ext cx="477951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29101" y="4856579"/>
                <a:ext cx="2343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𝟒𝟏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101" y="4856579"/>
                <a:ext cx="2343719" cy="276999"/>
              </a:xfrm>
              <a:prstGeom prst="rect">
                <a:avLst/>
              </a:prstGeom>
              <a:blipFill rotWithShape="0">
                <a:blip r:embed="rId18"/>
                <a:stretch>
                  <a:fillRect r="-779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70668" y="5693718"/>
            <a:ext cx="3030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ΟΛΙΚΟ ΠΟΣΟ ΘΕΡΜΟΤΗΤΑΣ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9793" y="6183953"/>
                <a:ext cx="3912353" cy="3020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l-GR" b="1" i="0" smtClean="0">
                              <a:latin typeface="Cambria Math" panose="02040503050406030204" pitchFamily="18" charset="0"/>
                            </a:rPr>
                            <m:t>𝚶𝚲𝚰𝚱𝚶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𝟒𝟏</m:t>
                              </m:r>
                            </m:sub>
                          </m:sSub>
                        </m:e>
                      </m:d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𝜶𝜺𝝆𝜶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93" y="6183953"/>
                <a:ext cx="3912353" cy="302006"/>
              </a:xfrm>
              <a:prstGeom prst="rect">
                <a:avLst/>
              </a:prstGeom>
              <a:blipFill rotWithShape="0">
                <a:blip r:embed="rId19"/>
                <a:stretch>
                  <a:fillRect l="-1558" r="-312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650348" y="805064"/>
            <a:ext cx="148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ΠΟΣΑ ΕΡΓΟΥ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35880" y="1472721"/>
                <a:ext cx="1911164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𝜽𝜺𝝉𝜾𝜿</m:t>
                          </m:r>
                          <m:r>
                            <m:rPr>
                              <m:sty m:val="p"/>
                            </m:rPr>
                            <a:rPr lang="el-GR" b="1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𝟑𝟒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80" y="1472721"/>
                <a:ext cx="1911164" cy="280077"/>
              </a:xfrm>
              <a:prstGeom prst="rect">
                <a:avLst/>
              </a:prstGeom>
              <a:blipFill rotWithShape="0">
                <a:blip r:embed="rId20"/>
                <a:stretch>
                  <a:fillRect l="-2875" r="-1278" b="-217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7253067" y="1200753"/>
            <a:ext cx="181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2</a:t>
            </a:r>
            <a:r>
              <a:rPr lang="en-US" b="1" dirty="0" smtClean="0"/>
              <a:t>’3</a:t>
            </a:r>
            <a:r>
              <a:rPr lang="el-GR" b="1" dirty="0" smtClean="0"/>
              <a:t> = </a:t>
            </a:r>
            <a:r>
              <a:rPr lang="el-GR" b="1" dirty="0" err="1" smtClean="0"/>
              <a:t>αδιαβατική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9096408" y="1142824"/>
                <a:ext cx="2441822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6408" y="1142824"/>
                <a:ext cx="2441822" cy="372410"/>
              </a:xfrm>
              <a:prstGeom prst="rect">
                <a:avLst/>
              </a:prstGeom>
              <a:blipFill rotWithShape="0">
                <a:blip r:embed="rId21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7253067" y="1759315"/>
            <a:ext cx="1940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34 = </a:t>
            </a:r>
            <a:r>
              <a:rPr lang="el-GR" b="1" dirty="0" err="1" smtClean="0"/>
              <a:t>αδιαβατική</a:t>
            </a:r>
            <a:r>
              <a:rPr lang="el-GR" b="1" dirty="0" smtClean="0"/>
              <a:t> 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9096408" y="1792885"/>
                <a:ext cx="20576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b>
                          </m:sSub>
                          <m:r>
                            <a:rPr lang="el-GR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6408" y="1792885"/>
                <a:ext cx="2057615" cy="369332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46704" y="2808334"/>
                <a:ext cx="4641202" cy="6780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  <m:sub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𝜶𝝆𝝂𝜼𝝉𝜾𝜿</m:t>
                        </m:r>
                        <m:r>
                          <m:rPr>
                            <m:sty m:val="p"/>
                          </m:rPr>
                          <a:rPr lang="el-GR" b="1" i="1" smtClean="0">
                            <a:latin typeface="Cambria Math" panose="02040503050406030204" pitchFamily="18" charset="0"/>
                          </a:rPr>
                          <m:t>ό</m:t>
                        </m:r>
                      </m:sub>
                    </m:sSub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  <m:sub>
                        <m:r>
                          <a:rPr lang="el-GR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el-GR" b="1" i="1" smtClean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𝒖</m:t>
                            </m:r>
                          </m:e>
                          <m:sub>
                            <m: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𝒖</m:t>
                            </m:r>
                          </m:e>
                          <m:sub>
                            <m: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f>
                      <m:fPr>
                        <m:ctrlP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l-GR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𝝊</m:t>
                            </m:r>
                          </m:e>
                          <m:sub>
                            <m:r>
                              <a:rPr lang="el-G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l-G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l-GR" b="1" dirty="0" smtClean="0"/>
              </a:p>
              <a:p>
                <a:r>
                  <a:rPr lang="el-GR" b="1" dirty="0"/>
                  <a:t> </a:t>
                </a:r>
                <a:r>
                  <a:rPr lang="el-GR" b="1" dirty="0" smtClean="0"/>
                  <a:t>                                    </a:t>
                </a:r>
                <a:endParaRPr lang="el-GR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704" y="2808334"/>
                <a:ext cx="4641202" cy="678071"/>
              </a:xfrm>
              <a:prstGeom prst="rect">
                <a:avLst/>
              </a:prstGeom>
              <a:blipFill rotWithShape="0">
                <a:blip r:embed="rId23"/>
                <a:stretch>
                  <a:fillRect l="-1840" t="-81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6598507" y="3371536"/>
            <a:ext cx="2318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ΟΛΙΚΟ ΠΟΣΟ ΕΡΓΟΥ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02284" y="3904053"/>
                <a:ext cx="3406638" cy="3020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𝝄𝝀𝜾𝜿</m:t>
                          </m:r>
                          <m:r>
                            <m:rPr>
                              <m:sty m:val="p"/>
                            </m:rPr>
                            <a:rPr lang="el-GR" b="1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𝟑𝟒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l-GR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𝜶𝜺𝝆𝜶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284" y="3904053"/>
                <a:ext cx="3406638" cy="302006"/>
              </a:xfrm>
              <a:prstGeom prst="rect">
                <a:avLst/>
              </a:prstGeom>
              <a:blipFill rotWithShape="0">
                <a:blip r:embed="rId24"/>
                <a:stretch>
                  <a:fillRect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>
            <a:off x="4119495" y="961646"/>
            <a:ext cx="0" cy="5766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432643" y="5407741"/>
                <a:ext cx="6047809" cy="7367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𝛭𝛪𝛫𝛵𝛰𝛶</m:t>
                          </m:r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𝛫𝛶𝛫𝛬𝛰𝛶</m:t>
                          </m:r>
                        </m:sub>
                      </m:sSub>
                      <m:r>
                        <a:rPr lang="el-GR" sz="2000" i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l-GR" sz="2000" i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el-GR" sz="2000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sup>
                          </m:sSup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 −1</m:t>
                          </m:r>
                        </m:num>
                        <m:den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l-GR" sz="20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l-GR" sz="2000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643" y="5407741"/>
                <a:ext cx="6047809" cy="736740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/>
          <p:cNvCxnSpPr/>
          <p:nvPr/>
        </p:nvCxnSpPr>
        <p:spPr>
          <a:xfrm>
            <a:off x="4242816" y="4413757"/>
            <a:ext cx="7717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02284" y="4724654"/>
            <a:ext cx="4012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ΒΑΘΜΟΣ ΑΠΟΔΟΣΗΣ ΜΙΚΤΟΎ ΚΥΚΛΟΥ</a:t>
            </a:r>
            <a:endParaRPr lang="el-GR" b="1" u="sng" dirty="0"/>
          </a:p>
        </p:txBody>
      </p:sp>
      <p:sp>
        <p:nvSpPr>
          <p:cNvPr id="53" name="TextBox 52"/>
          <p:cNvSpPr txBox="1"/>
          <p:nvPr/>
        </p:nvSpPr>
        <p:spPr>
          <a:xfrm>
            <a:off x="5391462" y="2400090"/>
            <a:ext cx="181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12 = </a:t>
            </a:r>
            <a:r>
              <a:rPr lang="el-GR" b="1" dirty="0" err="1" smtClean="0"/>
              <a:t>αδιαβατική</a:t>
            </a:r>
            <a:endParaRPr lang="el-GR" b="1" dirty="0"/>
          </a:p>
        </p:txBody>
      </p:sp>
      <p:sp>
        <p:nvSpPr>
          <p:cNvPr id="47" name="Rectangle 46"/>
          <p:cNvSpPr/>
          <p:nvPr/>
        </p:nvSpPr>
        <p:spPr>
          <a:xfrm>
            <a:off x="183780" y="63649"/>
            <a:ext cx="156645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3/3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9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780" y="63649"/>
            <a:ext cx="1281120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l-GR" b="1" u="sng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ΑΣΚΗΣΗ</a:t>
            </a:r>
            <a:r>
              <a:rPr lang="en-US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780" y="452345"/>
            <a:ext cx="40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α)</a:t>
            </a:r>
            <a:endParaRPr lang="el-GR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125061" y="841041"/>
            <a:ext cx="165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ΑΒ = ισόθερμη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50863" y="63649"/>
                <a:ext cx="13863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863" y="63649"/>
                <a:ext cx="1386342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947" t="-2174" r="-5702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51120" y="50009"/>
                <a:ext cx="1249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120" y="50009"/>
                <a:ext cx="1249125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902" t="-2174" r="-6341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14160" y="50009"/>
                <a:ext cx="13765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=300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160" y="50009"/>
                <a:ext cx="1376531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540" t="-2174" r="-5752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428644" y="17482"/>
            <a:ext cx="908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Α</a:t>
            </a:r>
            <a:endParaRPr lang="el-GR" b="1" u="sng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28644" y="386814"/>
            <a:ext cx="55620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3780" y="1439045"/>
                <a:ext cx="850105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80" y="1439045"/>
                <a:ext cx="850105" cy="56521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97638" y="1502220"/>
                <a:ext cx="4863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638" y="1502220"/>
                <a:ext cx="486352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1033885" y="1721654"/>
            <a:ext cx="377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25581" y="2215403"/>
                <a:ext cx="11178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81" y="2215403"/>
                <a:ext cx="111787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4918" r="-1639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5061" y="2703541"/>
                <a:ext cx="8201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61" y="2703541"/>
                <a:ext cx="820161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6716" r="-2985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6342" y="3312766"/>
            <a:ext cx="165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ΒΓ = ισόχωρη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9671" y="4014324"/>
                <a:ext cx="845551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71" y="4014324"/>
                <a:ext cx="845551" cy="56521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-54071" y="4708563"/>
            <a:ext cx="165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Γ</a:t>
            </a:r>
            <a:r>
              <a:rPr lang="en-US" b="1" u="sng" dirty="0" smtClean="0"/>
              <a:t>A</a:t>
            </a:r>
            <a:r>
              <a:rPr lang="el-GR" b="1" u="sng" dirty="0" smtClean="0"/>
              <a:t> = ισοβαρής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5569" y="5057278"/>
                <a:ext cx="8267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69" y="5057278"/>
                <a:ext cx="826765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6618" r="-2206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1411837" y="4092532"/>
            <a:ext cx="0" cy="1368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430998" y="4708563"/>
            <a:ext cx="3463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715561" y="4523897"/>
                <a:ext cx="4611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61" y="4523897"/>
                <a:ext cx="46115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2162377" y="774926"/>
            <a:ext cx="0" cy="544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52731" y="560801"/>
            <a:ext cx="40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β)</a:t>
            </a:r>
            <a:endParaRPr lang="el-GR" b="1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2200052" y="858714"/>
            <a:ext cx="165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ΑΔ = ισόθερμη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48734" y="1797277"/>
                <a:ext cx="815223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734" y="1797277"/>
                <a:ext cx="815223" cy="51674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42023" y="2373478"/>
                <a:ext cx="837152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023" y="2373478"/>
                <a:ext cx="837152" cy="56521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>
            <a:off x="3073768" y="1721654"/>
            <a:ext cx="0" cy="1196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454096" y="2004146"/>
                <a:ext cx="4802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096" y="2004146"/>
                <a:ext cx="480260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>
            <a:off x="3134868" y="2215403"/>
            <a:ext cx="4159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218708" y="1402032"/>
                <a:ext cx="8140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708" y="1402032"/>
                <a:ext cx="814069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6716" r="-2239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2150335" y="3312766"/>
            <a:ext cx="165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ΔΕ = ισοβαρής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33798" y="4515815"/>
                <a:ext cx="826060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Ε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798" y="4515815"/>
                <a:ext cx="826060" cy="56387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203929" y="3882164"/>
                <a:ext cx="834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3929" y="3882164"/>
                <a:ext cx="834844" cy="276999"/>
              </a:xfrm>
              <a:prstGeom prst="rect">
                <a:avLst/>
              </a:prstGeom>
              <a:blipFill rotWithShape="0">
                <a:blip r:embed="rId17"/>
                <a:stretch>
                  <a:fillRect l="-6618" r="-3676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2132011" y="5195777"/>
            <a:ext cx="165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ΕΑ = ισόχωρη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233798" y="5681199"/>
                <a:ext cx="8104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798" y="5681199"/>
                <a:ext cx="810414" cy="276999"/>
              </a:xfrm>
              <a:prstGeom prst="rect">
                <a:avLst/>
              </a:prstGeom>
              <a:blipFill rotWithShape="0">
                <a:blip r:embed="rId18"/>
                <a:stretch>
                  <a:fillRect l="-6015" r="-3008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>
            <a:off x="3550863" y="4527783"/>
            <a:ext cx="0" cy="1430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562658" y="5276325"/>
            <a:ext cx="3716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872458" y="5097682"/>
                <a:ext cx="4691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Ε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458" y="5097682"/>
                <a:ext cx="469167" cy="36933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" name="Picture 5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553713" y="3224850"/>
            <a:ext cx="7414312" cy="2967426"/>
          </a:xfrm>
          <a:prstGeom prst="rect">
            <a:avLst/>
          </a:prstGeom>
        </p:spPr>
      </p:pic>
      <p:cxnSp>
        <p:nvCxnSpPr>
          <p:cNvPr id="58" name="Straight Connector 57"/>
          <p:cNvCxnSpPr/>
          <p:nvPr/>
        </p:nvCxnSpPr>
        <p:spPr>
          <a:xfrm>
            <a:off x="6303264" y="4515815"/>
            <a:ext cx="9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244034" y="930133"/>
            <a:ext cx="0" cy="5641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831472" y="868807"/>
            <a:ext cx="638175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0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3550</TotalTime>
  <Words>374</Words>
  <Application>Microsoft Office PowerPoint</Application>
  <PresentationFormat>Widescreen</PresentationFormat>
  <Paragraphs>335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66</cp:revision>
  <dcterms:created xsi:type="dcterms:W3CDTF">2020-12-15T09:51:55Z</dcterms:created>
  <dcterms:modified xsi:type="dcterms:W3CDTF">2021-01-04T14:29:15Z</dcterms:modified>
</cp:coreProperties>
</file>