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82" r:id="rId3"/>
    <p:sldId id="280" r:id="rId4"/>
    <p:sldId id="283" r:id="rId5"/>
    <p:sldId id="284" r:id="rId6"/>
    <p:sldId id="285" r:id="rId7"/>
    <p:sldId id="286" r:id="rId8"/>
    <p:sldId id="287" r:id="rId9"/>
    <p:sldId id="289" r:id="rId10"/>
    <p:sldId id="288" r:id="rId11"/>
    <p:sldId id="290" r:id="rId12"/>
    <p:sldId id="291" r:id="rId13"/>
    <p:sldId id="294" r:id="rId14"/>
    <p:sldId id="295" r:id="rId15"/>
    <p:sldId id="292" r:id="rId16"/>
    <p:sldId id="293" r:id="rId17"/>
    <p:sldId id="296" r:id="rId18"/>
    <p:sldId id="297" r:id="rId19"/>
    <p:sldId id="298" r:id="rId20"/>
    <p:sldId id="299" r:id="rId21"/>
    <p:sldId id="300"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18/1/2017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18/1/2017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18/1/2017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18/1/2017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18/1/2017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18/1/2017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18/1/2017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mhpl.facilities.northwestern.edu/files/2013/10/The-Science-and-Application-of-Hematoxylin-and-Eosin-Staining-6-5-2012.pdf"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97768" y="116632"/>
            <a:ext cx="8748464" cy="6186309"/>
          </a:xfrm>
          <a:prstGeom prst="rect">
            <a:avLst/>
          </a:prstGeom>
          <a:noFill/>
        </p:spPr>
        <p:txBody>
          <a:bodyPr wrap="square" rtlCol="0">
            <a:spAutoFit/>
          </a:bodyPr>
          <a:lstStyle/>
          <a:p>
            <a:pPr algn="ctr"/>
            <a:r>
              <a:rPr lang="el-GR" b="1" dirty="0" smtClean="0">
                <a:latin typeface="Arial" pitchFamily="34" charset="0"/>
                <a:cs typeface="Arial" pitchFamily="34" charset="0"/>
              </a:rPr>
              <a:t>Λήψη τομών κρυοστάτη</a:t>
            </a:r>
          </a:p>
          <a:p>
            <a:endParaRPr lang="el-GR" dirty="0" smtClean="0">
              <a:latin typeface="Arial" pitchFamily="34" charset="0"/>
              <a:cs typeface="Arial" pitchFamily="34" charset="0"/>
            </a:endParaRPr>
          </a:p>
          <a:p>
            <a:r>
              <a:rPr lang="el-GR" b="1" dirty="0" smtClean="0">
                <a:latin typeface="Arial" pitchFamily="34" charset="0"/>
                <a:cs typeface="Arial" pitchFamily="34" charset="0"/>
              </a:rPr>
              <a:t>Σκοπός</a:t>
            </a:r>
          </a:p>
          <a:p>
            <a:r>
              <a:rPr lang="el-GR" dirty="0" smtClean="0">
                <a:latin typeface="Arial" pitchFamily="34" charset="0"/>
                <a:cs typeface="Arial" pitchFamily="34" charset="0"/>
              </a:rPr>
              <a:t>Γρήγορη διάγνωση</a:t>
            </a:r>
          </a:p>
          <a:p>
            <a:r>
              <a:rPr lang="el-GR" dirty="0" smtClean="0">
                <a:latin typeface="Arial" pitchFamily="34" charset="0"/>
                <a:cs typeface="Arial" pitchFamily="34" charset="0"/>
              </a:rPr>
              <a:t>Για τεχνικές </a:t>
            </a:r>
            <a:r>
              <a:rPr lang="el-GR" dirty="0" err="1" smtClean="0">
                <a:latin typeface="Arial" pitchFamily="34" charset="0"/>
                <a:cs typeface="Arial" pitchFamily="34" charset="0"/>
              </a:rPr>
              <a:t>ανοσοφθορισμού</a:t>
            </a:r>
            <a:r>
              <a:rPr lang="el-GR" dirty="0" smtClean="0">
                <a:latin typeface="Arial" pitchFamily="34" charset="0"/>
                <a:cs typeface="Arial" pitchFamily="34" charset="0"/>
              </a:rPr>
              <a:t>, </a:t>
            </a:r>
            <a:r>
              <a:rPr lang="el-GR" dirty="0" err="1" smtClean="0">
                <a:latin typeface="Arial" pitchFamily="34" charset="0"/>
                <a:cs typeface="Arial" pitchFamily="34" charset="0"/>
              </a:rPr>
              <a:t>ανοσοιστοχημείας</a:t>
            </a:r>
            <a:r>
              <a:rPr lang="el-GR" dirty="0" smtClean="0">
                <a:latin typeface="Arial" pitchFamily="34" charset="0"/>
                <a:cs typeface="Arial" pitchFamily="34" charset="0"/>
              </a:rPr>
              <a:t>, </a:t>
            </a:r>
            <a:r>
              <a:rPr lang="en-GB" dirty="0" smtClean="0">
                <a:latin typeface="Arial" pitchFamily="34" charset="0"/>
                <a:cs typeface="Arial" pitchFamily="34" charset="0"/>
              </a:rPr>
              <a:t>In situ </a:t>
            </a:r>
            <a:r>
              <a:rPr lang="el-GR" dirty="0" smtClean="0">
                <a:latin typeface="Arial" pitchFamily="34" charset="0"/>
                <a:cs typeface="Arial" pitchFamily="34" charset="0"/>
              </a:rPr>
              <a:t>υβριδισμού (</a:t>
            </a:r>
            <a:r>
              <a:rPr lang="en-GB" dirty="0" err="1" smtClean="0">
                <a:latin typeface="Arial" pitchFamily="34" charset="0"/>
                <a:cs typeface="Arial" pitchFamily="34" charset="0"/>
              </a:rPr>
              <a:t>ISH</a:t>
            </a:r>
            <a:r>
              <a:rPr lang="en-GB" dirty="0" smtClean="0">
                <a:latin typeface="Arial" pitchFamily="34" charset="0"/>
                <a:cs typeface="Arial" pitchFamily="34" charset="0"/>
              </a:rPr>
              <a:t>)</a:t>
            </a:r>
            <a:r>
              <a:rPr lang="el-GR" dirty="0" smtClean="0">
                <a:latin typeface="Arial" pitchFamily="34" charset="0"/>
                <a:cs typeface="Arial" pitchFamily="34" charset="0"/>
              </a:rPr>
              <a:t> και </a:t>
            </a:r>
            <a:r>
              <a:rPr lang="el-GR" dirty="0" err="1" smtClean="0">
                <a:latin typeface="Arial" pitchFamily="34" charset="0"/>
                <a:cs typeface="Arial" pitchFamily="34" charset="0"/>
              </a:rPr>
              <a:t>ενζυματικές</a:t>
            </a:r>
            <a:r>
              <a:rPr lang="el-GR" dirty="0" smtClean="0">
                <a:latin typeface="Arial" pitchFamily="34" charset="0"/>
                <a:cs typeface="Arial" pitchFamily="34" charset="0"/>
              </a:rPr>
              <a:t> ιστοχημικές τεχνικές.</a:t>
            </a:r>
            <a:endParaRPr lang="en-GB" dirty="0" smtClean="0">
              <a:latin typeface="Arial" pitchFamily="34" charset="0"/>
              <a:cs typeface="Arial" pitchFamily="34" charset="0"/>
            </a:endParaRPr>
          </a:p>
          <a:p>
            <a:endParaRPr lang="en-GB" dirty="0" smtClean="0">
              <a:latin typeface="Arial" pitchFamily="34" charset="0"/>
              <a:cs typeface="Arial" pitchFamily="34" charset="0"/>
            </a:endParaRPr>
          </a:p>
          <a:p>
            <a:r>
              <a:rPr lang="el-GR" b="1" dirty="0" smtClean="0">
                <a:latin typeface="Arial" pitchFamily="34" charset="0"/>
                <a:cs typeface="Arial" pitchFamily="34" charset="0"/>
              </a:rPr>
              <a:t>Μέθοδος Επιλογής της ψύξης των ιστών</a:t>
            </a:r>
          </a:p>
          <a:p>
            <a:r>
              <a:rPr lang="el-GR" dirty="0" smtClean="0">
                <a:latin typeface="Arial" pitchFamily="34" charset="0"/>
                <a:cs typeface="Arial" pitchFamily="34" charset="0"/>
              </a:rPr>
              <a:t>Φρέσκος ιστός σε </a:t>
            </a:r>
            <a:r>
              <a:rPr lang="en-GB" dirty="0" smtClean="0">
                <a:latin typeface="Arial" pitchFamily="34" charset="0"/>
                <a:cs typeface="Arial" pitchFamily="34" charset="0"/>
              </a:rPr>
              <a:t>OCT</a:t>
            </a:r>
            <a:endParaRPr lang="el-GR" dirty="0" smtClean="0">
              <a:latin typeface="Arial" pitchFamily="34" charset="0"/>
              <a:cs typeface="Arial" pitchFamily="34" charset="0"/>
            </a:endParaRPr>
          </a:p>
          <a:p>
            <a:r>
              <a:rPr lang="el-GR" dirty="0" smtClean="0">
                <a:latin typeface="Arial" pitchFamily="34" charset="0"/>
                <a:cs typeface="Arial" pitchFamily="34" charset="0"/>
              </a:rPr>
              <a:t>Ιστός μονιμοποιημένος σε </a:t>
            </a:r>
            <a:r>
              <a:rPr lang="en-GB" dirty="0" smtClean="0">
                <a:latin typeface="Arial" pitchFamily="34" charset="0"/>
                <a:cs typeface="Arial" pitchFamily="34" charset="0"/>
              </a:rPr>
              <a:t>4% </a:t>
            </a:r>
            <a:r>
              <a:rPr lang="el-GR" dirty="0" smtClean="0">
                <a:latin typeface="Arial" pitchFamily="34" charset="0"/>
                <a:cs typeface="Arial" pitchFamily="34" charset="0"/>
              </a:rPr>
              <a:t> </a:t>
            </a:r>
            <a:r>
              <a:rPr lang="el-GR" dirty="0" err="1" smtClean="0">
                <a:latin typeface="Arial" pitchFamily="34" charset="0"/>
                <a:cs typeface="Arial" pitchFamily="34" charset="0"/>
              </a:rPr>
              <a:t>παραφορμαλδεύδη</a:t>
            </a:r>
            <a:r>
              <a:rPr lang="el-GR" dirty="0" smtClean="0">
                <a:latin typeface="Arial" pitchFamily="34" charset="0"/>
                <a:cs typeface="Arial" pitchFamily="34" charset="0"/>
              </a:rPr>
              <a:t> (</a:t>
            </a:r>
            <a:r>
              <a:rPr lang="en-GB" dirty="0" err="1" smtClean="0">
                <a:latin typeface="Arial" pitchFamily="34" charset="0"/>
                <a:cs typeface="Arial" pitchFamily="34" charset="0"/>
              </a:rPr>
              <a:t>PFA</a:t>
            </a:r>
            <a:r>
              <a:rPr lang="en-GB" dirty="0" smtClean="0">
                <a:latin typeface="Arial" pitchFamily="34" charset="0"/>
                <a:cs typeface="Arial" pitchFamily="34" charset="0"/>
              </a:rPr>
              <a:t> </a:t>
            </a:r>
            <a:r>
              <a:rPr lang="el-GR" dirty="0" smtClean="0">
                <a:latin typeface="Arial" pitchFamily="34" charset="0"/>
                <a:cs typeface="Arial" pitchFamily="34" charset="0"/>
              </a:rPr>
              <a:t>) και επεξεργασία με </a:t>
            </a:r>
            <a:r>
              <a:rPr lang="en-GB" dirty="0" smtClean="0">
                <a:latin typeface="Arial" pitchFamily="34" charset="0"/>
                <a:cs typeface="Arial" pitchFamily="34" charset="0"/>
              </a:rPr>
              <a:t>sucrose</a:t>
            </a:r>
            <a:endParaRPr lang="el-GR" dirty="0" smtClean="0">
              <a:latin typeface="Arial" pitchFamily="34" charset="0"/>
              <a:cs typeface="Arial" pitchFamily="34" charset="0"/>
            </a:endParaRPr>
          </a:p>
          <a:p>
            <a:endParaRPr lang="el-GR" dirty="0" smtClean="0">
              <a:latin typeface="Arial" pitchFamily="34" charset="0"/>
              <a:cs typeface="Arial" pitchFamily="34" charset="0"/>
            </a:endParaRPr>
          </a:p>
          <a:p>
            <a:r>
              <a:rPr lang="el-GR" b="1" dirty="0" smtClean="0">
                <a:latin typeface="Arial" pitchFamily="34" charset="0"/>
                <a:cs typeface="Arial" pitchFamily="34" charset="0"/>
              </a:rPr>
              <a:t>Πλεονεκτήματα</a:t>
            </a:r>
          </a:p>
          <a:p>
            <a:r>
              <a:rPr lang="el-GR" dirty="0" smtClean="0">
                <a:latin typeface="Arial" pitchFamily="34" charset="0"/>
                <a:cs typeface="Arial" pitchFamily="34" charset="0"/>
              </a:rPr>
              <a:t>Γρήγορη μέθοδος για διάγνωση </a:t>
            </a:r>
          </a:p>
          <a:p>
            <a:r>
              <a:rPr lang="el-GR" dirty="0" smtClean="0">
                <a:latin typeface="Arial" pitchFamily="34" charset="0"/>
                <a:cs typeface="Arial" pitchFamily="34" charset="0"/>
              </a:rPr>
              <a:t>Γρήγορη μέθοδος για τις </a:t>
            </a:r>
            <a:r>
              <a:rPr lang="el-GR" dirty="0" err="1" smtClean="0">
                <a:latin typeface="Arial" pitchFamily="34" charset="0"/>
                <a:cs typeface="Arial" pitchFamily="34" charset="0"/>
              </a:rPr>
              <a:t>ανοσοιστοχημικές</a:t>
            </a:r>
            <a:r>
              <a:rPr lang="el-GR" dirty="0" smtClean="0">
                <a:latin typeface="Arial" pitchFamily="34" charset="0"/>
                <a:cs typeface="Arial" pitchFamily="34" charset="0"/>
              </a:rPr>
              <a:t> τεχνικές, δεν χρειάζεται </a:t>
            </a:r>
            <a:r>
              <a:rPr lang="en-GB" dirty="0" smtClean="0">
                <a:latin typeface="Arial" pitchFamily="34" charset="0"/>
                <a:cs typeface="Arial" pitchFamily="34" charset="0"/>
              </a:rPr>
              <a:t>antigen retrieval </a:t>
            </a:r>
          </a:p>
          <a:p>
            <a:r>
              <a:rPr lang="el-GR" dirty="0" smtClean="0">
                <a:latin typeface="Arial" pitchFamily="34" charset="0"/>
                <a:cs typeface="Arial" pitchFamily="34" charset="0"/>
              </a:rPr>
              <a:t>Γρήγορη και εύκολη λήψη τομών (ανάλογα τον ιστό). </a:t>
            </a:r>
          </a:p>
          <a:p>
            <a:endParaRPr lang="el-GR" dirty="0" smtClean="0">
              <a:latin typeface="Arial" pitchFamily="34" charset="0"/>
              <a:cs typeface="Arial" pitchFamily="34" charset="0"/>
            </a:endParaRPr>
          </a:p>
          <a:p>
            <a:r>
              <a:rPr lang="el-GR" b="1" dirty="0" smtClean="0">
                <a:latin typeface="Arial" pitchFamily="34" charset="0"/>
                <a:cs typeface="Arial" pitchFamily="34" charset="0"/>
              </a:rPr>
              <a:t>Μειονεκτήματα</a:t>
            </a:r>
          </a:p>
          <a:p>
            <a:r>
              <a:rPr lang="el-GR" dirty="0" smtClean="0">
                <a:latin typeface="Arial" pitchFamily="34" charset="0"/>
                <a:cs typeface="Arial" pitchFamily="34" charset="0"/>
              </a:rPr>
              <a:t>Φτωχή μορφολογία</a:t>
            </a:r>
          </a:p>
          <a:p>
            <a:r>
              <a:rPr lang="en-GB" dirty="0" err="1" smtClean="0">
                <a:latin typeface="Arial" pitchFamily="34" charset="0"/>
                <a:cs typeface="Arial" pitchFamily="34" charset="0"/>
              </a:rPr>
              <a:t>Artifact</a:t>
            </a:r>
            <a:r>
              <a:rPr lang="en-GB" dirty="0" smtClean="0">
                <a:latin typeface="Arial" pitchFamily="34" charset="0"/>
                <a:cs typeface="Arial" pitchFamily="34" charset="0"/>
              </a:rPr>
              <a:t> </a:t>
            </a:r>
            <a:r>
              <a:rPr lang="el-GR" dirty="0" smtClean="0">
                <a:latin typeface="Arial" pitchFamily="34" charset="0"/>
                <a:cs typeface="Arial" pitchFamily="34" charset="0"/>
              </a:rPr>
              <a:t> λόγω κακής ψύξης του ιστού</a:t>
            </a:r>
          </a:p>
          <a:p>
            <a:r>
              <a:rPr lang="el-GR" dirty="0" smtClean="0">
                <a:latin typeface="Arial" pitchFamily="34" charset="0"/>
                <a:cs typeface="Arial" pitchFamily="34" charset="0"/>
              </a:rPr>
              <a:t>Στην τεχνική του </a:t>
            </a:r>
            <a:r>
              <a:rPr lang="en-GB" dirty="0" smtClean="0">
                <a:latin typeface="Arial" pitchFamily="34" charset="0"/>
                <a:cs typeface="Arial" pitchFamily="34" charset="0"/>
              </a:rPr>
              <a:t>In situ </a:t>
            </a:r>
            <a:r>
              <a:rPr lang="el-GR" dirty="0" smtClean="0">
                <a:latin typeface="Arial" pitchFamily="34" charset="0"/>
                <a:cs typeface="Arial" pitchFamily="34" charset="0"/>
              </a:rPr>
              <a:t>υβριδισμού (</a:t>
            </a:r>
            <a:r>
              <a:rPr lang="en-GB" dirty="0" err="1" smtClean="0">
                <a:latin typeface="Arial" pitchFamily="34" charset="0"/>
                <a:cs typeface="Arial" pitchFamily="34" charset="0"/>
              </a:rPr>
              <a:t>ISH</a:t>
            </a:r>
            <a:r>
              <a:rPr lang="en-GB" dirty="0" smtClean="0">
                <a:latin typeface="Arial" pitchFamily="34" charset="0"/>
                <a:cs typeface="Arial" pitchFamily="34" charset="0"/>
              </a:rPr>
              <a:t>)</a:t>
            </a:r>
            <a:r>
              <a:rPr lang="el-GR" dirty="0" smtClean="0">
                <a:latin typeface="Arial" pitchFamily="34" charset="0"/>
                <a:cs typeface="Arial" pitchFamily="34" charset="0"/>
              </a:rPr>
              <a:t> χρειάζεται μεγάλη προσοχή για την αποφυγή του κατακερματισμού του </a:t>
            </a:r>
            <a:r>
              <a:rPr lang="en-GB" dirty="0" smtClean="0">
                <a:latin typeface="Arial" pitchFamily="34" charset="0"/>
                <a:cs typeface="Arial" pitchFamily="34" charset="0"/>
              </a:rPr>
              <a:t>RNA</a:t>
            </a:r>
            <a:r>
              <a:rPr lang="el-GR" dirty="0" smtClean="0">
                <a:latin typeface="Arial" pitchFamily="34" charset="0"/>
                <a:cs typeface="Arial" pitchFamily="34" charset="0"/>
              </a:rPr>
              <a:t>. </a:t>
            </a:r>
            <a:endParaRPr lang="en-GB"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61764" y="116632"/>
            <a:ext cx="8820472" cy="5909310"/>
          </a:xfrm>
          <a:prstGeom prst="rect">
            <a:avLst/>
          </a:prstGeom>
        </p:spPr>
        <p:txBody>
          <a:bodyPr wrap="square">
            <a:spAutoFit/>
          </a:bodyPr>
          <a:lstStyle/>
          <a:p>
            <a:pPr algn="ctr">
              <a:lnSpc>
                <a:spcPct val="150000"/>
              </a:lnSpc>
            </a:pPr>
            <a:r>
              <a:rPr lang="el-GR" b="1" dirty="0" smtClean="0">
                <a:latin typeface="Arial" pitchFamily="34" charset="0"/>
                <a:cs typeface="Arial" pitchFamily="34" charset="0"/>
              </a:rPr>
              <a:t>Χρώση Αιματοξυλίνης Ηωσίνης</a:t>
            </a:r>
          </a:p>
          <a:p>
            <a:pPr>
              <a:lnSpc>
                <a:spcPct val="150000"/>
              </a:lnSpc>
            </a:pPr>
            <a:endParaRPr lang="el-GR" b="1" dirty="0" smtClean="0">
              <a:latin typeface="Arial" pitchFamily="34" charset="0"/>
              <a:cs typeface="Arial" pitchFamily="34" charset="0"/>
            </a:endParaRPr>
          </a:p>
          <a:p>
            <a:pPr>
              <a:lnSpc>
                <a:spcPct val="150000"/>
              </a:lnSpc>
            </a:pPr>
            <a:r>
              <a:rPr lang="el-GR" b="1" dirty="0" smtClean="0">
                <a:latin typeface="Arial" pitchFamily="34" charset="0"/>
                <a:cs typeface="Arial" pitchFamily="34" charset="0"/>
              </a:rPr>
              <a:t>Κύριοι εμπορικοί τύποι της Αιματοξυλίνης:</a:t>
            </a:r>
          </a:p>
          <a:p>
            <a:pPr>
              <a:lnSpc>
                <a:spcPct val="150000"/>
              </a:lnSpc>
            </a:pPr>
            <a:endParaRPr lang="el-GR" dirty="0" smtClean="0">
              <a:latin typeface="Arial" pitchFamily="34" charset="0"/>
              <a:cs typeface="Arial" pitchFamily="34" charset="0"/>
            </a:endParaRPr>
          </a:p>
          <a:p>
            <a:pPr>
              <a:lnSpc>
                <a:spcPct val="150000"/>
              </a:lnSpc>
            </a:pPr>
            <a:r>
              <a:rPr lang="en-GB" dirty="0" smtClean="0">
                <a:latin typeface="Arial" pitchFamily="34" charset="0"/>
                <a:cs typeface="Arial" pitchFamily="34" charset="0"/>
              </a:rPr>
              <a:t>Harris’s haematoxylin </a:t>
            </a:r>
            <a:endParaRPr lang="el-GR" dirty="0" smtClean="0">
              <a:latin typeface="Arial" pitchFamily="34" charset="0"/>
              <a:cs typeface="Arial" pitchFamily="34" charset="0"/>
            </a:endParaRPr>
          </a:p>
          <a:p>
            <a:pPr>
              <a:lnSpc>
                <a:spcPct val="150000"/>
              </a:lnSpc>
            </a:pPr>
            <a:r>
              <a:rPr lang="en-GB" dirty="0" smtClean="0">
                <a:latin typeface="Arial" pitchFamily="34" charset="0"/>
                <a:cs typeface="Arial" pitchFamily="34" charset="0"/>
              </a:rPr>
              <a:t>Gill's haematoxylin</a:t>
            </a:r>
            <a:endParaRPr lang="el-GR" dirty="0" smtClean="0">
              <a:latin typeface="Arial" pitchFamily="34" charset="0"/>
              <a:cs typeface="Arial" pitchFamily="34" charset="0"/>
            </a:endParaRPr>
          </a:p>
          <a:p>
            <a:pPr>
              <a:lnSpc>
                <a:spcPct val="150000"/>
              </a:lnSpc>
            </a:pPr>
            <a:r>
              <a:rPr lang="en-GB" dirty="0" smtClean="0">
                <a:latin typeface="Arial" pitchFamily="34" charset="0"/>
                <a:cs typeface="Arial" pitchFamily="34" charset="0"/>
              </a:rPr>
              <a:t>Mayer’s haematoxylin</a:t>
            </a:r>
            <a:endParaRPr lang="el-GR" dirty="0" smtClean="0">
              <a:latin typeface="Arial" pitchFamily="34" charset="0"/>
              <a:cs typeface="Arial" pitchFamily="34" charset="0"/>
            </a:endParaRPr>
          </a:p>
          <a:p>
            <a:pPr>
              <a:lnSpc>
                <a:spcPct val="150000"/>
              </a:lnSpc>
            </a:pPr>
            <a:r>
              <a:rPr lang="en-GB" dirty="0" smtClean="0">
                <a:latin typeface="Arial" pitchFamily="34" charset="0"/>
                <a:cs typeface="Arial" pitchFamily="34" charset="0"/>
              </a:rPr>
              <a:t>Ehrlich’s haematoxylin </a:t>
            </a:r>
            <a:r>
              <a:rPr lang="el-GR" dirty="0" smtClean="0">
                <a:latin typeface="Arial" pitchFamily="34" charset="0"/>
                <a:cs typeface="Arial" pitchFamily="34" charset="0"/>
              </a:rPr>
              <a:t> </a:t>
            </a: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Η </a:t>
            </a:r>
            <a:r>
              <a:rPr lang="el-GR" dirty="0" err="1" smtClean="0">
                <a:latin typeface="Arial" pitchFamily="34" charset="0"/>
                <a:cs typeface="Arial" pitchFamily="34" charset="0"/>
              </a:rPr>
              <a:t>Ηωσίνη</a:t>
            </a:r>
            <a:r>
              <a:rPr lang="el-GR" dirty="0" smtClean="0">
                <a:latin typeface="Arial" pitchFamily="34" charset="0"/>
                <a:cs typeface="Arial" pitchFamily="34" charset="0"/>
              </a:rPr>
              <a:t> είναι μία κόκκινη φθορίζουσα χρωστική αποτέλεσμα της δράσης του βρωμίου στην </a:t>
            </a:r>
            <a:r>
              <a:rPr lang="el-GR" dirty="0" err="1" smtClean="0">
                <a:latin typeface="Arial" pitchFamily="34" charset="0"/>
                <a:cs typeface="Arial" pitchFamily="34" charset="0"/>
              </a:rPr>
              <a:t>φλουορεσκείνη</a:t>
            </a:r>
            <a:r>
              <a:rPr lang="el-GR" dirty="0" smtClean="0">
                <a:latin typeface="Arial" pitchFamily="34" charset="0"/>
                <a:cs typeface="Arial" pitchFamily="34" charset="0"/>
              </a:rPr>
              <a:t>. Είναι όξινη χρωστική, είναι αρνητικά φορτισμένη και αντιδρά με τα θετικά φορτισμένα, </a:t>
            </a:r>
            <a:r>
              <a:rPr lang="el-GR" dirty="0" err="1" smtClean="0">
                <a:latin typeface="Arial" pitchFamily="34" charset="0"/>
                <a:cs typeface="Arial" pitchFamily="34" charset="0"/>
              </a:rPr>
              <a:t>οξεόφιλα</a:t>
            </a:r>
            <a:r>
              <a:rPr lang="el-GR" dirty="0" smtClean="0">
                <a:latin typeface="Arial" pitchFamily="34" charset="0"/>
                <a:cs typeface="Arial" pitchFamily="34" charset="0"/>
              </a:rPr>
              <a:t> συστατικά στον ιστό, όπως είναι οι </a:t>
            </a:r>
            <a:r>
              <a:rPr lang="el-GR" dirty="0" err="1" smtClean="0">
                <a:latin typeface="Arial" pitchFamily="34" charset="0"/>
                <a:cs typeface="Arial" pitchFamily="34" charset="0"/>
              </a:rPr>
              <a:t>αμινοομάδες</a:t>
            </a:r>
            <a:r>
              <a:rPr lang="el-GR" dirty="0" smtClean="0">
                <a:latin typeface="Arial" pitchFamily="34" charset="0"/>
                <a:cs typeface="Arial" pitchFamily="34" charset="0"/>
              </a:rPr>
              <a:t> των πρωτεϊνών που βρίσκονται στο κυτταρόπλασμα που τελικά βάφεται ροζ-πορτοκαλί.</a:t>
            </a:r>
            <a:endParaRPr lang="el-GR"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1" y="116632"/>
            <a:ext cx="8568952" cy="6324808"/>
          </a:xfrm>
          <a:prstGeom prst="rect">
            <a:avLst/>
          </a:prstGeom>
        </p:spPr>
        <p:txBody>
          <a:bodyPr wrap="square">
            <a:spAutoFit/>
          </a:bodyPr>
          <a:lstStyle/>
          <a:p>
            <a:pPr algn="ctr">
              <a:lnSpc>
                <a:spcPct val="150000"/>
              </a:lnSpc>
            </a:pPr>
            <a:r>
              <a:rPr lang="el-GR" b="1" dirty="0" smtClean="0">
                <a:latin typeface="Arial" pitchFamily="34" charset="0"/>
                <a:cs typeface="Arial" pitchFamily="34" charset="0"/>
              </a:rPr>
              <a:t>Χρώση Αιματοξυλίνης Ηωσίνης</a:t>
            </a:r>
          </a:p>
          <a:p>
            <a:pPr algn="ctr">
              <a:lnSpc>
                <a:spcPct val="150000"/>
              </a:lnSpc>
            </a:pPr>
            <a:endParaRPr lang="el-GR" b="1"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Χρησιμοποιούνται συνήθως τρεις μορφές </a:t>
            </a:r>
            <a:r>
              <a:rPr lang="el-GR" dirty="0" err="1" smtClean="0">
                <a:latin typeface="Arial" pitchFamily="34" charset="0"/>
                <a:cs typeface="Arial" pitchFamily="34" charset="0"/>
              </a:rPr>
              <a:t>ηωσίνης</a:t>
            </a:r>
            <a:r>
              <a:rPr lang="el-GR" dirty="0" smtClean="0">
                <a:latin typeface="Arial" pitchFamily="34" charset="0"/>
                <a:cs typeface="Arial" pitchFamily="34" charset="0"/>
              </a:rPr>
              <a:t> . Η </a:t>
            </a:r>
            <a:r>
              <a:rPr lang="en-US" dirty="0" smtClean="0">
                <a:latin typeface="Arial" pitchFamily="34" charset="0"/>
                <a:cs typeface="Arial" pitchFamily="34" charset="0"/>
              </a:rPr>
              <a:t>Eosin Y</a:t>
            </a:r>
            <a:r>
              <a:rPr lang="el-GR" dirty="0" smtClean="0">
                <a:latin typeface="Arial" pitchFamily="34" charset="0"/>
                <a:cs typeface="Arial" pitchFamily="34" charset="0"/>
              </a:rPr>
              <a:t> (</a:t>
            </a:r>
            <a:r>
              <a:rPr lang="el-GR" dirty="0" err="1" smtClean="0">
                <a:latin typeface="Arial" pitchFamily="34" charset="0"/>
                <a:cs typeface="Arial" pitchFamily="34" charset="0"/>
              </a:rPr>
              <a:t>δινάτριο</a:t>
            </a:r>
            <a:r>
              <a:rPr lang="el-GR" dirty="0" smtClean="0">
                <a:latin typeface="Arial" pitchFamily="34" charset="0"/>
                <a:cs typeface="Arial" pitchFamily="34" charset="0"/>
              </a:rPr>
              <a:t> άλας </a:t>
            </a:r>
            <a:r>
              <a:rPr lang="el-GR" dirty="0" err="1" smtClean="0">
                <a:latin typeface="Arial" pitchFamily="34" charset="0"/>
                <a:cs typeface="Arial" pitchFamily="34" charset="0"/>
              </a:rPr>
              <a:t>τετραβρωμο</a:t>
            </a:r>
            <a:r>
              <a:rPr lang="el-GR" dirty="0" smtClean="0">
                <a:latin typeface="Arial" pitchFamily="34" charset="0"/>
                <a:cs typeface="Arial" pitchFamily="34" charset="0"/>
              </a:rPr>
              <a:t> </a:t>
            </a:r>
            <a:r>
              <a:rPr lang="el-GR" dirty="0" err="1" smtClean="0">
                <a:latin typeface="Arial" pitchFamily="34" charset="0"/>
                <a:cs typeface="Arial" pitchFamily="34" charset="0"/>
              </a:rPr>
              <a:t>φλουορεσκείνης</a:t>
            </a:r>
            <a:r>
              <a:rPr lang="el-GR" dirty="0" smtClean="0">
                <a:latin typeface="Arial" pitchFamily="34" charset="0"/>
                <a:cs typeface="Arial" pitchFamily="34" charset="0"/>
              </a:rPr>
              <a:t>, CI 45380), η </a:t>
            </a:r>
            <a:r>
              <a:rPr lang="en-GB" dirty="0" smtClean="0">
                <a:latin typeface="Arial" pitchFamily="34" charset="0"/>
                <a:cs typeface="Arial" pitchFamily="34" charset="0"/>
              </a:rPr>
              <a:t>Eosin B </a:t>
            </a:r>
            <a:r>
              <a:rPr lang="el-GR" dirty="0" smtClean="0">
                <a:latin typeface="Arial" pitchFamily="34" charset="0"/>
                <a:cs typeface="Arial" pitchFamily="34" charset="0"/>
              </a:rPr>
              <a:t>(</a:t>
            </a:r>
            <a:r>
              <a:rPr lang="el-GR" dirty="0" err="1" smtClean="0">
                <a:latin typeface="Arial" pitchFamily="34" charset="0"/>
                <a:cs typeface="Arial" pitchFamily="34" charset="0"/>
              </a:rPr>
              <a:t>δινιτρο</a:t>
            </a:r>
            <a:r>
              <a:rPr lang="el-GR" dirty="0" smtClean="0">
                <a:latin typeface="Arial" pitchFamily="34" charset="0"/>
                <a:cs typeface="Arial" pitchFamily="34" charset="0"/>
              </a:rPr>
              <a:t> </a:t>
            </a:r>
            <a:r>
              <a:rPr lang="el-GR" dirty="0" err="1" smtClean="0">
                <a:latin typeface="Arial" pitchFamily="34" charset="0"/>
                <a:cs typeface="Arial" pitchFamily="34" charset="0"/>
              </a:rPr>
              <a:t>διβρωμο</a:t>
            </a:r>
            <a:r>
              <a:rPr lang="el-GR" dirty="0" smtClean="0">
                <a:latin typeface="Arial" pitchFamily="34" charset="0"/>
                <a:cs typeface="Arial" pitchFamily="34" charset="0"/>
              </a:rPr>
              <a:t>-</a:t>
            </a:r>
            <a:r>
              <a:rPr lang="el-GR" dirty="0" err="1" smtClean="0">
                <a:latin typeface="Arial" pitchFamily="34" charset="0"/>
                <a:cs typeface="Arial" pitchFamily="34" charset="0"/>
              </a:rPr>
              <a:t>φλουορεσκείνη</a:t>
            </a:r>
            <a:r>
              <a:rPr lang="el-GR" dirty="0" smtClean="0">
                <a:latin typeface="Arial" pitchFamily="34" charset="0"/>
                <a:cs typeface="Arial" pitchFamily="34" charset="0"/>
              </a:rPr>
              <a:t> , CI 45400), και η διαλυτή αλκοολική </a:t>
            </a:r>
            <a:r>
              <a:rPr lang="el-GR" dirty="0" err="1" smtClean="0">
                <a:latin typeface="Arial" pitchFamily="34" charset="0"/>
                <a:cs typeface="Arial" pitchFamily="34" charset="0"/>
              </a:rPr>
              <a:t>Ηωσίνη</a:t>
            </a:r>
            <a:r>
              <a:rPr lang="el-GR" dirty="0" smtClean="0">
                <a:latin typeface="Arial" pitchFamily="34" charset="0"/>
                <a:cs typeface="Arial" pitchFamily="34" charset="0"/>
              </a:rPr>
              <a:t> (αιθυλικό παράγωγο Ηωσίνης, CI 45386). </a:t>
            </a: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Η </a:t>
            </a:r>
            <a:r>
              <a:rPr lang="el-GR" dirty="0" err="1" smtClean="0">
                <a:latin typeface="Arial" pitchFamily="34" charset="0"/>
                <a:cs typeface="Arial" pitchFamily="34" charset="0"/>
              </a:rPr>
              <a:t>Ηωσίνη</a:t>
            </a:r>
            <a:r>
              <a:rPr lang="el-GR" dirty="0" smtClean="0">
                <a:latin typeface="Arial" pitchFamily="34" charset="0"/>
                <a:cs typeface="Arial" pitchFamily="34" charset="0"/>
              </a:rPr>
              <a:t> (</a:t>
            </a:r>
            <a:r>
              <a:rPr lang="en-GB" dirty="0" smtClean="0">
                <a:latin typeface="Arial" pitchFamily="34" charset="0"/>
                <a:cs typeface="Arial" pitchFamily="34" charset="0"/>
              </a:rPr>
              <a:t>Eosin Y</a:t>
            </a:r>
            <a:r>
              <a:rPr lang="el-GR" dirty="0" smtClean="0">
                <a:latin typeface="Arial" pitchFamily="34" charset="0"/>
                <a:cs typeface="Arial" pitchFamily="34" charset="0"/>
              </a:rPr>
              <a:t>) συνήθως χρησιμοποιείται σαν υδατικό ή αλκοολούχο διάλυμα συγκέντρωσης 1-5%. Όξινες συνθήκες αυξάνουν την ένταση του χρώματος, ενώ το </a:t>
            </a:r>
            <a:r>
              <a:rPr lang="en-GB" dirty="0" smtClean="0">
                <a:latin typeface="Arial" pitchFamily="34" charset="0"/>
                <a:cs typeface="Arial" pitchFamily="34" charset="0"/>
              </a:rPr>
              <a:t>pH</a:t>
            </a:r>
            <a:r>
              <a:rPr lang="el-GR" dirty="0" smtClean="0">
                <a:latin typeface="Arial" pitchFamily="34" charset="0"/>
                <a:cs typeface="Arial" pitchFamily="34" charset="0"/>
              </a:rPr>
              <a:t> επηρεάζει γενικότερα την απόδοση του χρώματος.  </a:t>
            </a: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Η </a:t>
            </a:r>
            <a:r>
              <a:rPr lang="el-GR" dirty="0" err="1" smtClean="0">
                <a:latin typeface="Arial" pitchFamily="34" charset="0"/>
                <a:cs typeface="Arial" pitchFamily="34" charset="0"/>
              </a:rPr>
              <a:t>Ηωσίνη</a:t>
            </a:r>
            <a:r>
              <a:rPr lang="el-GR" dirty="0" smtClean="0">
                <a:latin typeface="Arial" pitchFamily="34" charset="0"/>
                <a:cs typeface="Arial" pitchFamily="34" charset="0"/>
              </a:rPr>
              <a:t> χρησιμοποιείται επίσης και σε συνδυασμό με </a:t>
            </a:r>
            <a:r>
              <a:rPr lang="el-GR" dirty="0" err="1" smtClean="0">
                <a:latin typeface="Arial" pitchFamily="34" charset="0"/>
                <a:cs typeface="Arial" pitchFamily="34" charset="0"/>
              </a:rPr>
              <a:t>φλοξίνη</a:t>
            </a:r>
            <a:r>
              <a:rPr lang="el-GR" dirty="0" smtClean="0">
                <a:latin typeface="Arial" pitchFamily="34" charset="0"/>
                <a:cs typeface="Arial" pitchFamily="34" charset="0"/>
              </a:rPr>
              <a:t> (</a:t>
            </a:r>
            <a:r>
              <a:rPr lang="en-GB" dirty="0" smtClean="0">
                <a:latin typeface="Arial" pitchFamily="34" charset="0"/>
                <a:cs typeface="Arial" pitchFamily="34" charset="0"/>
              </a:rPr>
              <a:t>Eosin-</a:t>
            </a:r>
            <a:r>
              <a:rPr lang="en-GB" dirty="0" err="1" smtClean="0">
                <a:latin typeface="Arial" pitchFamily="34" charset="0"/>
                <a:cs typeface="Arial" pitchFamily="34" charset="0"/>
              </a:rPr>
              <a:t>Phloxine</a:t>
            </a:r>
            <a:r>
              <a:rPr lang="en-GB" dirty="0" smtClean="0">
                <a:latin typeface="Arial" pitchFamily="34" charset="0"/>
                <a:cs typeface="Arial" pitchFamily="34" charset="0"/>
              </a:rPr>
              <a:t> B</a:t>
            </a:r>
            <a:r>
              <a:rPr lang="el-GR" dirty="0" smtClean="0">
                <a:latin typeface="Arial" pitchFamily="34" charset="0"/>
                <a:cs typeface="Arial" pitchFamily="34" charset="0"/>
              </a:rPr>
              <a:t>) αυξάνουν την ένταση του χρώματος.  </a:t>
            </a: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Η χρωστική της Ηωσίνης δεν είναι μόνιμη και είναι διαλυτή στο νερό. </a:t>
            </a:r>
            <a:endParaRPr lang="el-GR" b="1" dirty="0" smtClean="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332656"/>
            <a:ext cx="8352928" cy="5078313"/>
          </a:xfrm>
          <a:prstGeom prst="rect">
            <a:avLst/>
          </a:prstGeom>
        </p:spPr>
        <p:txBody>
          <a:bodyPr wrap="square">
            <a:spAutoFit/>
          </a:bodyPr>
          <a:lstStyle/>
          <a:p>
            <a:pPr algn="ctr">
              <a:lnSpc>
                <a:spcPct val="150000"/>
              </a:lnSpc>
            </a:pPr>
            <a:r>
              <a:rPr lang="el-GR" b="1" dirty="0" smtClean="0">
                <a:latin typeface="Arial" pitchFamily="34" charset="0"/>
                <a:cs typeface="Arial" pitchFamily="34" charset="0"/>
              </a:rPr>
              <a:t>Χρώση Αιματοξυλίνης Ηωσίνης</a:t>
            </a:r>
          </a:p>
          <a:p>
            <a:pPr algn="ctr">
              <a:lnSpc>
                <a:spcPct val="150000"/>
              </a:lnSpc>
            </a:pPr>
            <a:endParaRPr lang="el-GR" b="1" dirty="0" smtClean="0">
              <a:latin typeface="Arial" pitchFamily="34" charset="0"/>
              <a:cs typeface="Arial" pitchFamily="34" charset="0"/>
            </a:endParaRPr>
          </a:p>
          <a:p>
            <a:pPr>
              <a:lnSpc>
                <a:spcPct val="150000"/>
              </a:lnSpc>
            </a:pPr>
            <a:r>
              <a:rPr lang="el-GR" b="1" dirty="0" smtClean="0">
                <a:latin typeface="Arial" pitchFamily="34" charset="0"/>
                <a:cs typeface="Arial" pitchFamily="34" charset="0"/>
              </a:rPr>
              <a:t>Προσοχή:</a:t>
            </a:r>
          </a:p>
          <a:p>
            <a:pPr>
              <a:lnSpc>
                <a:spcPct val="150000"/>
              </a:lnSpc>
            </a:pPr>
            <a:endParaRPr lang="el-GR" dirty="0" smtClean="0">
              <a:latin typeface="Arial" pitchFamily="34" charset="0"/>
              <a:cs typeface="Arial" pitchFamily="34" charset="0"/>
            </a:endParaRPr>
          </a:p>
          <a:p>
            <a:pPr>
              <a:lnSpc>
                <a:spcPct val="150000"/>
              </a:lnSpc>
              <a:buFont typeface="Arial" pitchFamily="34" charset="0"/>
              <a:buChar char="•"/>
            </a:pPr>
            <a:r>
              <a:rPr lang="el-GR" dirty="0" smtClean="0">
                <a:latin typeface="Arial" pitchFamily="34" charset="0"/>
                <a:cs typeface="Arial" pitchFamily="34" charset="0"/>
              </a:rPr>
              <a:t>Ενδογενείς χρωστικές στον ιστό δίνουν κίτρινο ή καφέ χρώμα πχ μελανίνη </a:t>
            </a:r>
          </a:p>
          <a:p>
            <a:pPr>
              <a:lnSpc>
                <a:spcPct val="150000"/>
              </a:lnSpc>
              <a:buFont typeface="Arial" pitchFamily="34" charset="0"/>
              <a:buChar char="•"/>
            </a:pPr>
            <a:r>
              <a:rPr lang="el-GR" dirty="0" smtClean="0">
                <a:latin typeface="Arial" pitchFamily="34" charset="0"/>
                <a:cs typeface="Arial" pitchFamily="34" charset="0"/>
              </a:rPr>
              <a:t>Κυτταρικές κατασκευές όπως είναι η βασική στοιβάδα, δικτυωτές ίνες, λίπος δεν βάφονται καλά με την </a:t>
            </a:r>
            <a:r>
              <a:rPr lang="el-GR" dirty="0" err="1" smtClean="0">
                <a:latin typeface="Arial" pitchFamily="34" charset="0"/>
                <a:cs typeface="Arial" pitchFamily="34" charset="0"/>
              </a:rPr>
              <a:t>Ηωσίνη</a:t>
            </a:r>
            <a:r>
              <a:rPr lang="el-GR" dirty="0" smtClean="0">
                <a:latin typeface="Arial" pitchFamily="34" charset="0"/>
                <a:cs typeface="Arial" pitchFamily="34" charset="0"/>
              </a:rPr>
              <a:t> και χρειάζονται ειδικές ιστοχημικές χρώσεις.</a:t>
            </a:r>
          </a:p>
          <a:p>
            <a:pPr>
              <a:lnSpc>
                <a:spcPct val="150000"/>
              </a:lnSpc>
              <a:buFont typeface="Arial" pitchFamily="34" charset="0"/>
              <a:buChar char="•"/>
            </a:pPr>
            <a:r>
              <a:rPr lang="el-GR" dirty="0" smtClean="0">
                <a:latin typeface="Arial" pitchFamily="34" charset="0"/>
                <a:cs typeface="Arial" pitchFamily="34" charset="0"/>
              </a:rPr>
              <a:t>Ο χρόνος παραμονής σε κάθε διάλυμα εξαρτάτε από το χρησιμοποιούμενο προϊόν και το είδος της </a:t>
            </a:r>
            <a:r>
              <a:rPr lang="el-GR" dirty="0" err="1" smtClean="0">
                <a:latin typeface="Arial" pitchFamily="34" charset="0"/>
                <a:cs typeface="Arial" pitchFamily="34" charset="0"/>
              </a:rPr>
              <a:t>μονμοποίησης</a:t>
            </a:r>
            <a:r>
              <a:rPr lang="el-GR" dirty="0" smtClean="0">
                <a:latin typeface="Arial" pitchFamily="34" charset="0"/>
                <a:cs typeface="Arial" pitchFamily="34" charset="0"/>
              </a:rPr>
              <a:t>. Συνήθως είναι 4-10 λεπτά σε κάθε χρωστική.</a:t>
            </a:r>
          </a:p>
          <a:p>
            <a:pPr>
              <a:lnSpc>
                <a:spcPct val="150000"/>
              </a:lnSpc>
              <a:buFont typeface="Arial" pitchFamily="34" charset="0"/>
              <a:buChar char="•"/>
            </a:pPr>
            <a:r>
              <a:rPr lang="el-GR" dirty="0" smtClean="0">
                <a:latin typeface="Arial" pitchFamily="34" charset="0"/>
                <a:cs typeface="Arial" pitchFamily="34" charset="0"/>
              </a:rPr>
              <a:t>Όξινα </a:t>
            </a:r>
            <a:r>
              <a:rPr lang="el-GR" dirty="0" err="1" smtClean="0">
                <a:latin typeface="Arial" pitchFamily="34" charset="0"/>
                <a:cs typeface="Arial" pitchFamily="34" charset="0"/>
              </a:rPr>
              <a:t>μονιμοποιητικά</a:t>
            </a:r>
            <a:r>
              <a:rPr lang="el-GR" dirty="0" smtClean="0">
                <a:latin typeface="Arial" pitchFamily="34" charset="0"/>
                <a:cs typeface="Arial" pitchFamily="34" charset="0"/>
              </a:rPr>
              <a:t> δίνουν πιο </a:t>
            </a:r>
            <a:r>
              <a:rPr lang="el-GR" dirty="0" err="1" smtClean="0">
                <a:latin typeface="Arial" pitchFamily="34" charset="0"/>
                <a:cs typeface="Arial" pitchFamily="34" charset="0"/>
              </a:rPr>
              <a:t>Ηωσινόφιλη</a:t>
            </a:r>
            <a:r>
              <a:rPr lang="el-GR" dirty="0" smtClean="0">
                <a:latin typeface="Arial" pitchFamily="34" charset="0"/>
                <a:cs typeface="Arial" pitchFamily="34" charset="0"/>
              </a:rPr>
              <a:t> χρώση</a:t>
            </a:r>
          </a:p>
          <a:p>
            <a:pPr>
              <a:lnSpc>
                <a:spcPct val="150000"/>
              </a:lnSpc>
              <a:buFont typeface="Arial" pitchFamily="34" charset="0"/>
              <a:buChar char="•"/>
            </a:pPr>
            <a:r>
              <a:rPr lang="el-GR" dirty="0" smtClean="0">
                <a:latin typeface="Arial" pitchFamily="34" charset="0"/>
                <a:cs typeface="Arial" pitchFamily="34" charset="0"/>
              </a:rPr>
              <a:t>Όξινα </a:t>
            </a:r>
            <a:r>
              <a:rPr lang="el-GR" dirty="0" err="1" smtClean="0">
                <a:latin typeface="Arial" pitchFamily="34" charset="0"/>
                <a:cs typeface="Arial" pitchFamily="34" charset="0"/>
              </a:rPr>
              <a:t>αφαλατωτικά</a:t>
            </a:r>
            <a:r>
              <a:rPr lang="el-GR" dirty="0" smtClean="0">
                <a:latin typeface="Arial" pitchFamily="34" charset="0"/>
                <a:cs typeface="Arial" pitchFamily="34" charset="0"/>
              </a:rPr>
              <a:t> διαλύματα δίνουν μη ικανοποιητική πυρηνική χρώση</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147483647" y="212553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300" b="0" i="0" u="none" strike="noStrike" cap="none" normalizeH="0" baseline="0" smtClean="0">
                <a:ln>
                  <a:noFill/>
                </a:ln>
                <a:solidFill>
                  <a:schemeClr val="tx1"/>
                </a:solidFill>
                <a:effectLst/>
                <a:latin typeface="Arial" charset="0"/>
                <a:cs typeface="Arial" charset="0"/>
              </a:rPr>
              <a:t>EOSINS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1987" name="Rectangle 3"/>
          <p:cNvSpPr>
            <a:spLocks noChangeArrowheads="1"/>
          </p:cNvSpPr>
          <p:nvPr/>
        </p:nvSpPr>
        <p:spPr bwMode="auto">
          <a:xfrm>
            <a:off x="221441963" y="690746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smtClean="0">
                <a:ln>
                  <a:noFill/>
                </a:ln>
                <a:solidFill>
                  <a:schemeClr val="tx1"/>
                </a:solidFill>
                <a:effectLst/>
                <a:latin typeface="Arial" charset="0"/>
                <a:cs typeface="Arial" charset="0"/>
              </a:rPr>
              <a:t>(pH effects)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1988" name="Rectangle 4"/>
          <p:cNvSpPr>
            <a:spLocks noChangeArrowheads="1"/>
          </p:cNvSpPr>
          <p:nvPr/>
        </p:nvSpPr>
        <p:spPr bwMode="auto">
          <a:xfrm>
            <a:off x="34632900" y="12813299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1989" name="Rectangle 5"/>
          <p:cNvSpPr>
            <a:spLocks noChangeArrowheads="1"/>
          </p:cNvSpPr>
          <p:nvPr/>
        </p:nvSpPr>
        <p:spPr bwMode="auto">
          <a:xfrm>
            <a:off x="56278463" y="12814188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Eosin Y is an acidic/anionic molecule</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1990" name="Rectangle 6"/>
          <p:cNvSpPr>
            <a:spLocks noChangeArrowheads="1"/>
          </p:cNvSpPr>
          <p:nvPr/>
        </p:nvSpPr>
        <p:spPr bwMode="auto">
          <a:xfrm>
            <a:off x="63493650" y="16985599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1991" name="Rectangle 7"/>
          <p:cNvSpPr>
            <a:spLocks noChangeArrowheads="1"/>
          </p:cNvSpPr>
          <p:nvPr/>
        </p:nvSpPr>
        <p:spPr bwMode="auto">
          <a:xfrm>
            <a:off x="81595913" y="1698640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Negatively charged at a pH of 3.5 or higher</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1992" name="Rectangle 8"/>
          <p:cNvSpPr>
            <a:spLocks noChangeArrowheads="1"/>
          </p:cNvSpPr>
          <p:nvPr/>
        </p:nvSpPr>
        <p:spPr bwMode="auto">
          <a:xfrm>
            <a:off x="34632900" y="207521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1993" name="Rectangle 9"/>
          <p:cNvSpPr>
            <a:spLocks noChangeArrowheads="1"/>
          </p:cNvSpPr>
          <p:nvPr/>
        </p:nvSpPr>
        <p:spPr bwMode="auto">
          <a:xfrm>
            <a:off x="56278463" y="2075303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Attracted to cationic tissue sites.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1994" name="Rectangle 10"/>
          <p:cNvSpPr>
            <a:spLocks noChangeArrowheads="1"/>
          </p:cNvSpPr>
          <p:nvPr/>
        </p:nvSpPr>
        <p:spPr bwMode="auto">
          <a:xfrm>
            <a:off x="3463290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1995" name="Rectangle 11"/>
          <p:cNvSpPr>
            <a:spLocks noChangeArrowheads="1"/>
          </p:cNvSpPr>
          <p:nvPr/>
        </p:nvSpPr>
        <p:spPr bwMode="auto">
          <a:xfrm>
            <a:off x="56278463" y="249878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Staining intensity is highly dependent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1996" name="Rectangle 12"/>
          <p:cNvSpPr>
            <a:spLocks noChangeArrowheads="1"/>
          </p:cNvSpPr>
          <p:nvPr/>
        </p:nvSpPr>
        <p:spPr bwMode="auto">
          <a:xfrm>
            <a:off x="5627846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on pH</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1997" name="Rectangle 13"/>
          <p:cNvSpPr>
            <a:spLocks noChangeArrowheads="1"/>
          </p:cNvSpPr>
          <p:nvPr/>
        </p:nvSpPr>
        <p:spPr bwMode="auto">
          <a:xfrm>
            <a:off x="3463290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1998" name="Rectangle 14"/>
          <p:cNvSpPr>
            <a:spLocks noChangeArrowheads="1"/>
          </p:cNvSpPr>
          <p:nvPr/>
        </p:nvSpPr>
        <p:spPr bwMode="auto">
          <a:xfrm>
            <a:off x="5627846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Above a pH of 5 the staining intensity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1999" name="Rectangle 15"/>
          <p:cNvSpPr>
            <a:spLocks noChangeArrowheads="1"/>
          </p:cNvSpPr>
          <p:nvPr/>
        </p:nvSpPr>
        <p:spPr bwMode="auto">
          <a:xfrm>
            <a:off x="5627846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drops significantly.</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00" name="Rectangle 16"/>
          <p:cNvSpPr>
            <a:spLocks noChangeArrowheads="1"/>
          </p:cNvSpPr>
          <p:nvPr/>
        </p:nvSpPr>
        <p:spPr bwMode="auto">
          <a:xfrm>
            <a:off x="3463290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01" name="Rectangle 17"/>
          <p:cNvSpPr>
            <a:spLocks noChangeArrowheads="1"/>
          </p:cNvSpPr>
          <p:nvPr/>
        </p:nvSpPr>
        <p:spPr bwMode="auto">
          <a:xfrm>
            <a:off x="5627846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Below a pH of 4 the intensity drops and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02" name="Rectangle 18"/>
          <p:cNvSpPr>
            <a:spLocks noChangeArrowheads="1"/>
          </p:cNvSpPr>
          <p:nvPr/>
        </p:nvSpPr>
        <p:spPr bwMode="auto">
          <a:xfrm>
            <a:off x="5627846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staining becomes murky.</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03" name="Rectangle 19"/>
          <p:cNvSpPr>
            <a:spLocks noChangeArrowheads="1"/>
          </p:cNvSpPr>
          <p:nvPr/>
        </p:nvSpPr>
        <p:spPr bwMode="auto">
          <a:xfrm>
            <a:off x="2147483647" y="212553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300" b="0" i="0" u="none" strike="noStrike" cap="none" normalizeH="0" baseline="0" smtClean="0">
                <a:ln>
                  <a:noFill/>
                </a:ln>
                <a:solidFill>
                  <a:schemeClr val="tx1"/>
                </a:solidFill>
                <a:effectLst/>
                <a:latin typeface="Arial" charset="0"/>
                <a:cs typeface="Arial" charset="0"/>
              </a:rPr>
              <a:t>EOSINS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04" name="Rectangle 20"/>
          <p:cNvSpPr>
            <a:spLocks noChangeArrowheads="1"/>
          </p:cNvSpPr>
          <p:nvPr/>
        </p:nvSpPr>
        <p:spPr bwMode="auto">
          <a:xfrm>
            <a:off x="221441963" y="690746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smtClean="0">
                <a:ln>
                  <a:noFill/>
                </a:ln>
                <a:solidFill>
                  <a:schemeClr val="tx1"/>
                </a:solidFill>
                <a:effectLst/>
                <a:latin typeface="Arial" charset="0"/>
                <a:cs typeface="Arial" charset="0"/>
              </a:rPr>
              <a:t>(pH effects)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05" name="Rectangle 21"/>
          <p:cNvSpPr>
            <a:spLocks noChangeArrowheads="1"/>
          </p:cNvSpPr>
          <p:nvPr/>
        </p:nvSpPr>
        <p:spPr bwMode="auto">
          <a:xfrm>
            <a:off x="34632900" y="13198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06" name="Rectangle 22"/>
          <p:cNvSpPr>
            <a:spLocks noChangeArrowheads="1"/>
          </p:cNvSpPr>
          <p:nvPr/>
        </p:nvSpPr>
        <p:spPr bwMode="auto">
          <a:xfrm>
            <a:off x="56278463" y="1319895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Binds cytoplasmic and connective tissue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07" name="Rectangle 23"/>
          <p:cNvSpPr>
            <a:spLocks noChangeArrowheads="1"/>
          </p:cNvSpPr>
          <p:nvPr/>
        </p:nvSpPr>
        <p:spPr bwMode="auto">
          <a:xfrm>
            <a:off x="56278463" y="1704927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cationic proteins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08" name="Rectangle 24"/>
          <p:cNvSpPr>
            <a:spLocks noChangeArrowheads="1"/>
          </p:cNvSpPr>
          <p:nvPr/>
        </p:nvSpPr>
        <p:spPr bwMode="auto">
          <a:xfrm>
            <a:off x="6349365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09" name="Rectangle 25"/>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Arginine</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10" name="Rectangle 26"/>
          <p:cNvSpPr>
            <a:spLocks noChangeArrowheads="1"/>
          </p:cNvSpPr>
          <p:nvPr/>
        </p:nvSpPr>
        <p:spPr bwMode="auto">
          <a:xfrm>
            <a:off x="6349365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11" name="Rectangle 27"/>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Lysine</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12" name="Rectangle 28"/>
          <p:cNvSpPr>
            <a:spLocks noChangeArrowheads="1"/>
          </p:cNvSpPr>
          <p:nvPr/>
        </p:nvSpPr>
        <p:spPr bwMode="auto">
          <a:xfrm>
            <a:off x="6349365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13" name="Rectangle 29"/>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Histidine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14" name="Rectangle 30"/>
          <p:cNvSpPr>
            <a:spLocks noChangeArrowheads="1"/>
          </p:cNvSpPr>
          <p:nvPr/>
        </p:nvSpPr>
        <p:spPr bwMode="auto">
          <a:xfrm>
            <a:off x="1740460388"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15" name="Rectangle 31"/>
          <p:cNvSpPr>
            <a:spLocks noChangeArrowheads="1"/>
          </p:cNvSpPr>
          <p:nvPr/>
        </p:nvSpPr>
        <p:spPr bwMode="auto">
          <a:xfrm>
            <a:off x="1878034725"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lower pH</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16" name="Rectangle 32"/>
          <p:cNvSpPr>
            <a:spLocks noChangeArrowheads="1"/>
          </p:cNvSpPr>
          <p:nvPr/>
        </p:nvSpPr>
        <p:spPr bwMode="auto">
          <a:xfrm>
            <a:off x="3463290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17" name="Rectangle 33"/>
          <p:cNvSpPr>
            <a:spLocks noChangeArrowheads="1"/>
          </p:cNvSpPr>
          <p:nvPr/>
        </p:nvSpPr>
        <p:spPr bwMode="auto">
          <a:xfrm>
            <a:off x="5627846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Basic (cationic) nuclear proteins also bind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18" name="Rectangle 34"/>
          <p:cNvSpPr>
            <a:spLocks noChangeArrowheads="1"/>
          </p:cNvSpPr>
          <p:nvPr/>
        </p:nvSpPr>
        <p:spPr bwMode="auto">
          <a:xfrm>
            <a:off x="5627846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eosin</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19" name="Rectangle 35"/>
          <p:cNvSpPr>
            <a:spLocks noChangeArrowheads="1"/>
          </p:cNvSpPr>
          <p:nvPr/>
        </p:nvSpPr>
        <p:spPr bwMode="auto">
          <a:xfrm>
            <a:off x="6349365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20" name="Rectangle 36"/>
          <p:cNvSpPr>
            <a:spLocks noChangeArrowheads="1"/>
          </p:cNvSpPr>
          <p:nvPr/>
        </p:nvSpPr>
        <p:spPr bwMode="auto">
          <a:xfrm>
            <a:off x="81595913" y="42148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Red colored nucleoli</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21" name="Rectangle 37"/>
          <p:cNvSpPr>
            <a:spLocks noChangeArrowheads="1"/>
          </p:cNvSpPr>
          <p:nvPr/>
        </p:nvSpPr>
        <p:spPr bwMode="auto">
          <a:xfrm>
            <a:off x="34632900" y="16206581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22" name="Rectangle 38"/>
          <p:cNvSpPr>
            <a:spLocks noChangeArrowheads="1"/>
          </p:cNvSpPr>
          <p:nvPr/>
        </p:nvSpPr>
        <p:spPr bwMode="auto">
          <a:xfrm>
            <a:off x="56278463" y="16207470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Commercially available eosins: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23" name="Rectangle 39"/>
          <p:cNvSpPr>
            <a:spLocks noChangeArrowheads="1"/>
          </p:cNvSpPr>
          <p:nvPr/>
        </p:nvSpPr>
        <p:spPr bwMode="auto">
          <a:xfrm>
            <a:off x="63493650" y="20713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24" name="Rectangle 40"/>
          <p:cNvSpPr>
            <a:spLocks noChangeArrowheads="1"/>
          </p:cNvSpPr>
          <p:nvPr/>
        </p:nvSpPr>
        <p:spPr bwMode="auto">
          <a:xfrm>
            <a:off x="81595913" y="2071417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Alcoholic eosins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25" name="Rectangle 41"/>
          <p:cNvSpPr>
            <a:spLocks noChangeArrowheads="1"/>
          </p:cNvSpPr>
          <p:nvPr/>
        </p:nvSpPr>
        <p:spPr bwMode="auto">
          <a:xfrm>
            <a:off x="6349365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26" name="Rectangle 42"/>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Aqueous eosins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27" name="Rectangle 43"/>
          <p:cNvSpPr>
            <a:spLocks noChangeArrowheads="1"/>
          </p:cNvSpPr>
          <p:nvPr/>
        </p:nvSpPr>
        <p:spPr bwMode="auto">
          <a:xfrm>
            <a:off x="63493650" y="2879645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28" name="Rectangle 44"/>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Eosins with phloxine</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29" name="Rectangle 45"/>
          <p:cNvSpPr>
            <a:spLocks noChangeArrowheads="1"/>
          </p:cNvSpPr>
          <p:nvPr/>
        </p:nvSpPr>
        <p:spPr bwMode="auto">
          <a:xfrm>
            <a:off x="3463290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30" name="Rectangle 46"/>
          <p:cNvSpPr>
            <a:spLocks noChangeArrowheads="1"/>
          </p:cNvSpPr>
          <p:nvPr/>
        </p:nvSpPr>
        <p:spPr bwMode="auto">
          <a:xfrm>
            <a:off x="5627846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Eosins may differ with respect to eosin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31" name="Rectangle 47"/>
          <p:cNvSpPr>
            <a:spLocks noChangeArrowheads="1"/>
          </p:cNvSpPr>
          <p:nvPr/>
        </p:nvSpPr>
        <p:spPr bwMode="auto">
          <a:xfrm>
            <a:off x="5627846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concentration, solvent properties and pH.</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32" name="Rectangle 48"/>
          <p:cNvSpPr>
            <a:spLocks noChangeArrowheads="1"/>
          </p:cNvSpPr>
          <p:nvPr/>
        </p:nvSpPr>
        <p:spPr bwMode="auto">
          <a:xfrm>
            <a:off x="2147483647" y="212553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300" b="0" i="0" u="none" strike="noStrike" cap="none" normalizeH="0" baseline="0" smtClean="0">
                <a:ln>
                  <a:noFill/>
                </a:ln>
                <a:solidFill>
                  <a:schemeClr val="tx1"/>
                </a:solidFill>
                <a:effectLst/>
                <a:latin typeface="Arial" charset="0"/>
                <a:cs typeface="Arial" charset="0"/>
              </a:rPr>
              <a:t>EOSINS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33" name="Rectangle 49"/>
          <p:cNvSpPr>
            <a:spLocks noChangeArrowheads="1"/>
          </p:cNvSpPr>
          <p:nvPr/>
        </p:nvSpPr>
        <p:spPr bwMode="auto">
          <a:xfrm>
            <a:off x="2045106400" y="690746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smtClean="0">
                <a:ln>
                  <a:noFill/>
                </a:ln>
                <a:solidFill>
                  <a:schemeClr val="tx1"/>
                </a:solidFill>
                <a:effectLst/>
                <a:latin typeface="Arial" charset="0"/>
                <a:cs typeface="Arial" charset="0"/>
              </a:rPr>
              <a:t>(formulations)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34" name="Rectangle 50"/>
          <p:cNvSpPr>
            <a:spLocks noChangeArrowheads="1"/>
          </p:cNvSpPr>
          <p:nvPr/>
        </p:nvSpPr>
        <p:spPr bwMode="auto">
          <a:xfrm>
            <a:off x="726905138" y="4292330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300" b="0" i="0" u="none" strike="noStrike" cap="none" normalizeH="0" baseline="0" smtClean="0">
                <a:ln>
                  <a:noFill/>
                </a:ln>
                <a:solidFill>
                  <a:schemeClr val="tx1"/>
                </a:solidFill>
                <a:effectLst/>
                <a:latin typeface="Arial" charset="0"/>
                <a:cs typeface="Arial" charset="0"/>
              </a:rPr>
              <a:t>Some Basics of Dye Chemistry</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35" name="Rectangle 51"/>
          <p:cNvSpPr>
            <a:spLocks noChangeArrowheads="1"/>
          </p:cNvSpPr>
          <p:nvPr/>
        </p:nvSpPr>
        <p:spPr bwMode="auto">
          <a:xfrm>
            <a:off x="34632900" y="13198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36" name="Rectangle 52"/>
          <p:cNvSpPr>
            <a:spLocks noChangeArrowheads="1"/>
          </p:cNvSpPr>
          <p:nvPr/>
        </p:nvSpPr>
        <p:spPr bwMode="auto">
          <a:xfrm>
            <a:off x="56278463" y="1319895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pH is critical to determining the charge on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37" name="Rectangle 53"/>
          <p:cNvSpPr>
            <a:spLocks noChangeArrowheads="1"/>
          </p:cNvSpPr>
          <p:nvPr/>
        </p:nvSpPr>
        <p:spPr bwMode="auto">
          <a:xfrm>
            <a:off x="56278463" y="1704927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both the dye and the tissue molecules.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38" name="Rectangle 54"/>
          <p:cNvSpPr>
            <a:spLocks noChangeArrowheads="1"/>
          </p:cNvSpPr>
          <p:nvPr/>
        </p:nvSpPr>
        <p:spPr bwMode="auto">
          <a:xfrm>
            <a:off x="3463290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39" name="Rectangle 55"/>
          <p:cNvSpPr>
            <a:spLocks noChangeArrowheads="1"/>
          </p:cNvSpPr>
          <p:nvPr/>
        </p:nvSpPr>
        <p:spPr bwMode="auto">
          <a:xfrm>
            <a:off x="5627846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pH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40" name="Rectangle 56"/>
          <p:cNvSpPr>
            <a:spLocks noChangeArrowheads="1"/>
          </p:cNvSpPr>
          <p:nvPr/>
        </p:nvSpPr>
        <p:spPr bwMode="auto">
          <a:xfrm>
            <a:off x="6349365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41" name="Rectangle 57"/>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Measurement of acidity</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42" name="Rectangle 58"/>
          <p:cNvSpPr>
            <a:spLocks noChangeArrowheads="1"/>
          </p:cNvSpPr>
          <p:nvPr/>
        </p:nvSpPr>
        <p:spPr bwMode="auto">
          <a:xfrm>
            <a:off x="6349365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43" name="Rectangle 59"/>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Measurement of the concentration of protons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44" name="Rectangle 60"/>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(H</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45" name="Rectangle 61"/>
          <p:cNvSpPr>
            <a:spLocks noChangeArrowheads="1"/>
          </p:cNvSpPr>
          <p:nvPr/>
        </p:nvSpPr>
        <p:spPr bwMode="auto">
          <a:xfrm>
            <a:off x="1052617275"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46" name="Rectangle 62"/>
          <p:cNvSpPr>
            <a:spLocks noChangeArrowheads="1"/>
          </p:cNvSpPr>
          <p:nvPr/>
        </p:nvSpPr>
        <p:spPr bwMode="auto">
          <a:xfrm>
            <a:off x="1140156788"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 in the dye solution</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47" name="Rectangle 63"/>
          <p:cNvSpPr>
            <a:spLocks noChangeArrowheads="1"/>
          </p:cNvSpPr>
          <p:nvPr/>
        </p:nvSpPr>
        <p:spPr bwMode="auto">
          <a:xfrm>
            <a:off x="496976400" y="404488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cs typeface="Arial" charset="0"/>
              </a:rPr>
              <a:t>Relationship of pH and charge</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48" name="Rectangle 64"/>
          <p:cNvSpPr>
            <a:spLocks noChangeArrowheads="1"/>
          </p:cNvSpPr>
          <p:nvPr/>
        </p:nvSpPr>
        <p:spPr bwMode="auto">
          <a:xfrm>
            <a:off x="34632900" y="1642392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pH of dye solution (+) charge on tissue</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49" name="Rectangle 65"/>
          <p:cNvSpPr>
            <a:spLocks noChangeArrowheads="1"/>
          </p:cNvSpPr>
          <p:nvPr/>
        </p:nvSpPr>
        <p:spPr bwMode="auto">
          <a:xfrm>
            <a:off x="3463290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Low pH solutions increase the number of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50" name="Rectangle 66"/>
          <p:cNvSpPr>
            <a:spLocks noChangeArrowheads="1"/>
          </p:cNvSpPr>
          <p:nvPr/>
        </p:nvSpPr>
        <p:spPr bwMode="auto">
          <a:xfrm>
            <a:off x="5627846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charged groups within the tissue</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51" name="Rectangle 67"/>
          <p:cNvSpPr>
            <a:spLocks noChangeArrowheads="1"/>
          </p:cNvSpPr>
          <p:nvPr/>
        </p:nvSpPr>
        <p:spPr bwMode="auto">
          <a:xfrm>
            <a:off x="496976400" y="404488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cs typeface="Arial" charset="0"/>
              </a:rPr>
              <a:t>Relationship of pH and charge</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52" name="Rectangle 68"/>
          <p:cNvSpPr>
            <a:spLocks noChangeArrowheads="1"/>
          </p:cNvSpPr>
          <p:nvPr/>
        </p:nvSpPr>
        <p:spPr bwMode="auto">
          <a:xfrm>
            <a:off x="34632900" y="12510754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pH of dye solution (+) charge on tissue</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53" name="Rectangle 69"/>
          <p:cNvSpPr>
            <a:spLocks noChangeArrowheads="1"/>
          </p:cNvSpPr>
          <p:nvPr/>
        </p:nvSpPr>
        <p:spPr bwMode="auto">
          <a:xfrm>
            <a:off x="34728626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High pH solution decreases the number of charged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54" name="Rectangle 70"/>
          <p:cNvSpPr>
            <a:spLocks noChangeArrowheads="1"/>
          </p:cNvSpPr>
          <p:nvPr/>
        </p:nvSpPr>
        <p:spPr bwMode="auto">
          <a:xfrm>
            <a:off x="1818384413" y="42148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groups within the tissue</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55" name="Rectangle 71"/>
          <p:cNvSpPr>
            <a:spLocks noChangeArrowheads="1"/>
          </p:cNvSpPr>
          <p:nvPr/>
        </p:nvSpPr>
        <p:spPr bwMode="auto">
          <a:xfrm>
            <a:off x="2147483647" y="212553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300" b="0" i="0" u="none" strike="noStrike" cap="none" normalizeH="0" baseline="0" smtClean="0">
                <a:ln>
                  <a:noFill/>
                </a:ln>
                <a:solidFill>
                  <a:schemeClr val="tx1"/>
                </a:solidFill>
                <a:effectLst/>
                <a:latin typeface="Arial" charset="0"/>
                <a:cs typeface="Arial" charset="0"/>
              </a:rPr>
              <a:t>EOSINS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56" name="Rectangle 72"/>
          <p:cNvSpPr>
            <a:spLocks noChangeArrowheads="1"/>
          </p:cNvSpPr>
          <p:nvPr/>
        </p:nvSpPr>
        <p:spPr bwMode="auto">
          <a:xfrm>
            <a:off x="221441963" y="690746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smtClean="0">
                <a:ln>
                  <a:noFill/>
                </a:ln>
                <a:solidFill>
                  <a:schemeClr val="tx1"/>
                </a:solidFill>
                <a:effectLst/>
                <a:latin typeface="Arial" charset="0"/>
                <a:cs typeface="Arial" charset="0"/>
              </a:rPr>
              <a:t>(pH effects)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57" name="Rectangle 73"/>
          <p:cNvSpPr>
            <a:spLocks noChangeArrowheads="1"/>
          </p:cNvSpPr>
          <p:nvPr/>
        </p:nvSpPr>
        <p:spPr bwMode="auto">
          <a:xfrm>
            <a:off x="34632900" y="13198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58" name="Rectangle 74"/>
          <p:cNvSpPr>
            <a:spLocks noChangeArrowheads="1"/>
          </p:cNvSpPr>
          <p:nvPr/>
        </p:nvSpPr>
        <p:spPr bwMode="auto">
          <a:xfrm>
            <a:off x="56278463" y="1319895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Reduced eosin staining intensity or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59" name="Rectangle 75"/>
          <p:cNvSpPr>
            <a:spLocks noChangeArrowheads="1"/>
          </p:cNvSpPr>
          <p:nvPr/>
        </p:nvSpPr>
        <p:spPr bwMode="auto">
          <a:xfrm>
            <a:off x="56278463" y="1704927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decreased staining capacity is often the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60" name="Rectangle 76"/>
          <p:cNvSpPr>
            <a:spLocks noChangeArrowheads="1"/>
          </p:cNvSpPr>
          <p:nvPr/>
        </p:nvSpPr>
        <p:spPr bwMode="auto">
          <a:xfrm>
            <a:off x="56278463" y="2089734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result of an increase in the pH of the eosin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61" name="Rectangle 77"/>
          <p:cNvSpPr>
            <a:spLocks noChangeArrowheads="1"/>
          </p:cNvSpPr>
          <p:nvPr/>
        </p:nvSpPr>
        <p:spPr bwMode="auto">
          <a:xfrm>
            <a:off x="5627846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solution.</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62" name="Rectangle 78"/>
          <p:cNvSpPr>
            <a:spLocks noChangeArrowheads="1"/>
          </p:cNvSpPr>
          <p:nvPr/>
        </p:nvSpPr>
        <p:spPr bwMode="auto">
          <a:xfrm>
            <a:off x="6349365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63" name="Rectangle 79"/>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Carry over of alkaline tap water</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64" name="Rectangle 80"/>
          <p:cNvSpPr>
            <a:spLocks noChangeArrowheads="1"/>
          </p:cNvSpPr>
          <p:nvPr/>
        </p:nvSpPr>
        <p:spPr bwMode="auto">
          <a:xfrm>
            <a:off x="6349365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65" name="Rectangle 81"/>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Inadequate rinsing to remove bluing agent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66" name="Rectangle 82"/>
          <p:cNvSpPr>
            <a:spLocks noChangeArrowheads="1"/>
          </p:cNvSpPr>
          <p:nvPr/>
        </p:nvSpPr>
        <p:spPr bwMode="auto">
          <a:xfrm>
            <a:off x="6349365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67" name="Rectangle 83"/>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Contamination with bluing agent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68" name="Rectangle 84"/>
          <p:cNvSpPr>
            <a:spLocks noChangeArrowheads="1"/>
          </p:cNvSpPr>
          <p:nvPr/>
        </p:nvSpPr>
        <p:spPr bwMode="auto">
          <a:xfrm>
            <a:off x="2147483647" y="212553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300" b="0" i="0" u="none" strike="noStrike" cap="none" normalizeH="0" baseline="0" smtClean="0">
                <a:ln>
                  <a:noFill/>
                </a:ln>
                <a:solidFill>
                  <a:schemeClr val="tx1"/>
                </a:solidFill>
                <a:effectLst/>
                <a:latin typeface="Arial" charset="0"/>
                <a:cs typeface="Arial" charset="0"/>
              </a:rPr>
              <a:t>EOSINS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69" name="Rectangle 85"/>
          <p:cNvSpPr>
            <a:spLocks noChangeArrowheads="1"/>
          </p:cNvSpPr>
          <p:nvPr/>
        </p:nvSpPr>
        <p:spPr bwMode="auto">
          <a:xfrm>
            <a:off x="221441963" y="690746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smtClean="0">
                <a:ln>
                  <a:noFill/>
                </a:ln>
                <a:solidFill>
                  <a:schemeClr val="tx1"/>
                </a:solidFill>
                <a:effectLst/>
                <a:latin typeface="Arial" charset="0"/>
                <a:cs typeface="Arial" charset="0"/>
              </a:rPr>
              <a:t>(pH effects)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70" name="Rectangle 86"/>
          <p:cNvSpPr>
            <a:spLocks noChangeArrowheads="1"/>
          </p:cNvSpPr>
          <p:nvPr/>
        </p:nvSpPr>
        <p:spPr bwMode="auto">
          <a:xfrm>
            <a:off x="34632900" y="13198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71" name="Rectangle 87"/>
          <p:cNvSpPr>
            <a:spLocks noChangeArrowheads="1"/>
          </p:cNvSpPr>
          <p:nvPr/>
        </p:nvSpPr>
        <p:spPr bwMode="auto">
          <a:xfrm>
            <a:off x="56278463" y="1319895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As the pH is reduced below 3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72" name="Rectangle 88"/>
          <p:cNvSpPr>
            <a:spLocks noChangeArrowheads="1"/>
          </p:cNvSpPr>
          <p:nvPr/>
        </p:nvSpPr>
        <p:spPr bwMode="auto">
          <a:xfrm>
            <a:off x="2147483647" y="13198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73" name="Rectangle 89"/>
          <p:cNvSpPr>
            <a:spLocks noChangeArrowheads="1"/>
          </p:cNvSpPr>
          <p:nvPr/>
        </p:nvSpPr>
        <p:spPr bwMode="auto">
          <a:xfrm>
            <a:off x="2147483647" y="1319895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4:</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74" name="Rectangle 90"/>
          <p:cNvSpPr>
            <a:spLocks noChangeArrowheads="1"/>
          </p:cNvSpPr>
          <p:nvPr/>
        </p:nvSpPr>
        <p:spPr bwMode="auto">
          <a:xfrm>
            <a:off x="63493650" y="17707117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75" name="Rectangle 91"/>
          <p:cNvSpPr>
            <a:spLocks noChangeArrowheads="1"/>
          </p:cNvSpPr>
          <p:nvPr/>
        </p:nvSpPr>
        <p:spPr bwMode="auto">
          <a:xfrm>
            <a:off x="81595913" y="1770792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The net positive charge of proteins increases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76" name="Rectangle 92"/>
          <p:cNvSpPr>
            <a:spLocks noChangeArrowheads="1"/>
          </p:cNvSpPr>
          <p:nvPr/>
        </p:nvSpPr>
        <p:spPr bwMode="auto">
          <a:xfrm>
            <a:off x="6349365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77" name="Rectangle 93"/>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Acidic groups of eosin molecules become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78" name="Rectangle 94"/>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protonated and eosin becomes neutral</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79" name="Rectangle 95"/>
          <p:cNvSpPr>
            <a:spLocks noChangeArrowheads="1"/>
          </p:cNvSpPr>
          <p:nvPr/>
        </p:nvSpPr>
        <p:spPr bwMode="auto">
          <a:xfrm>
            <a:off x="63493650" y="29157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80" name="Rectangle 96"/>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Eosin binds nonspecifically by hydrophobic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81" name="Rectangle 97"/>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bonds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82" name="Rectangle 98"/>
          <p:cNvSpPr>
            <a:spLocks noChangeArrowheads="1"/>
          </p:cNvSpPr>
          <p:nvPr/>
        </p:nvSpPr>
        <p:spPr bwMode="auto">
          <a:xfrm>
            <a:off x="6349365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83" name="Rectangle 99"/>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Staining decreases and becomes murky</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84" name="Rectangle 100"/>
          <p:cNvSpPr>
            <a:spLocks noChangeArrowheads="1"/>
          </p:cNvSpPr>
          <p:nvPr/>
        </p:nvSpPr>
        <p:spPr bwMode="auto">
          <a:xfrm>
            <a:off x="2147483647" y="212553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300" b="0" i="0" u="none" strike="noStrike" cap="none" normalizeH="0" baseline="0" smtClean="0">
                <a:ln>
                  <a:noFill/>
                </a:ln>
                <a:solidFill>
                  <a:schemeClr val="tx1"/>
                </a:solidFill>
                <a:effectLst/>
                <a:latin typeface="Arial" charset="0"/>
                <a:cs typeface="Arial" charset="0"/>
              </a:rPr>
              <a:t>EOSINS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85" name="Rectangle 101"/>
          <p:cNvSpPr>
            <a:spLocks noChangeArrowheads="1"/>
          </p:cNvSpPr>
          <p:nvPr/>
        </p:nvSpPr>
        <p:spPr bwMode="auto">
          <a:xfrm>
            <a:off x="221441963" y="690746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smtClean="0">
                <a:ln>
                  <a:noFill/>
                </a:ln>
                <a:solidFill>
                  <a:schemeClr val="tx1"/>
                </a:solidFill>
                <a:effectLst/>
                <a:latin typeface="Arial" charset="0"/>
                <a:cs typeface="Arial" charset="0"/>
              </a:rPr>
              <a:t>(pH effects)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86" name="Rectangle 102"/>
          <p:cNvSpPr>
            <a:spLocks noChangeArrowheads="1"/>
          </p:cNvSpPr>
          <p:nvPr/>
        </p:nvSpPr>
        <p:spPr bwMode="auto">
          <a:xfrm>
            <a:off x="1769321138" y="1319895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Eosin Y Staining</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87" name="Rectangle 103"/>
          <p:cNvSpPr>
            <a:spLocks noChangeArrowheads="1"/>
          </p:cNvSpPr>
          <p:nvPr/>
        </p:nvSpPr>
        <p:spPr bwMode="auto">
          <a:xfrm>
            <a:off x="916008138" y="1781892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pH = 4.3 pH = 5.2</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88" name="Rectangle 104"/>
          <p:cNvSpPr>
            <a:spLocks noChangeArrowheads="1"/>
          </p:cNvSpPr>
          <p:nvPr/>
        </p:nvSpPr>
        <p:spPr bwMode="auto">
          <a:xfrm>
            <a:off x="2147483647" y="212553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300" b="0" i="0" u="none" strike="noStrike" cap="none" normalizeH="0" baseline="0" smtClean="0">
                <a:ln>
                  <a:noFill/>
                </a:ln>
                <a:solidFill>
                  <a:schemeClr val="tx1"/>
                </a:solidFill>
                <a:effectLst/>
                <a:latin typeface="Arial" charset="0"/>
                <a:cs typeface="Arial" charset="0"/>
              </a:rPr>
              <a:t>EOSINS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89" name="Rectangle 105"/>
          <p:cNvSpPr>
            <a:spLocks noChangeArrowheads="1"/>
          </p:cNvSpPr>
          <p:nvPr/>
        </p:nvSpPr>
        <p:spPr bwMode="auto">
          <a:xfrm>
            <a:off x="221441963" y="690746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smtClean="0">
                <a:ln>
                  <a:noFill/>
                </a:ln>
                <a:solidFill>
                  <a:schemeClr val="tx1"/>
                </a:solidFill>
                <a:effectLst/>
                <a:latin typeface="Arial" charset="0"/>
                <a:cs typeface="Arial" charset="0"/>
              </a:rPr>
              <a:t>(pH effects)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90" name="Rectangle 106"/>
          <p:cNvSpPr>
            <a:spLocks noChangeArrowheads="1"/>
          </p:cNvSpPr>
          <p:nvPr/>
        </p:nvSpPr>
        <p:spPr bwMode="auto">
          <a:xfrm>
            <a:off x="1911946900" y="1319895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Eosin Y Staining</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91" name="Rectangle 107"/>
          <p:cNvSpPr>
            <a:spLocks noChangeArrowheads="1"/>
          </p:cNvSpPr>
          <p:nvPr/>
        </p:nvSpPr>
        <p:spPr bwMode="auto">
          <a:xfrm>
            <a:off x="1058389425" y="1781892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pH = 4.3 pH = 5.2</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93" name="Rectangle 109"/>
          <p:cNvSpPr>
            <a:spLocks noChangeArrowheads="1"/>
          </p:cNvSpPr>
          <p:nvPr/>
        </p:nvSpPr>
        <p:spPr bwMode="auto">
          <a:xfrm>
            <a:off x="2147483647" y="212553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300" b="0" i="0" u="none" strike="noStrike" cap="none" normalizeH="0" baseline="0" smtClean="0">
                <a:ln>
                  <a:noFill/>
                </a:ln>
                <a:solidFill>
                  <a:schemeClr val="tx1"/>
                </a:solidFill>
                <a:effectLst/>
                <a:latin typeface="Arial" charset="0"/>
                <a:cs typeface="Arial" charset="0"/>
              </a:rPr>
              <a:t>EOSINS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94" name="Rectangle 110"/>
          <p:cNvSpPr>
            <a:spLocks noChangeArrowheads="1"/>
          </p:cNvSpPr>
          <p:nvPr/>
        </p:nvSpPr>
        <p:spPr bwMode="auto">
          <a:xfrm>
            <a:off x="221441963" y="690746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smtClean="0">
                <a:ln>
                  <a:noFill/>
                </a:ln>
                <a:solidFill>
                  <a:schemeClr val="tx1"/>
                </a:solidFill>
                <a:effectLst/>
                <a:latin typeface="Arial" charset="0"/>
                <a:cs typeface="Arial" charset="0"/>
              </a:rPr>
              <a:t>(pH effects)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95" name="Rectangle 111"/>
          <p:cNvSpPr>
            <a:spLocks noChangeArrowheads="1"/>
          </p:cNvSpPr>
          <p:nvPr/>
        </p:nvSpPr>
        <p:spPr bwMode="auto">
          <a:xfrm>
            <a:off x="34632900" y="13198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96" name="Rectangle 112"/>
          <p:cNvSpPr>
            <a:spLocks noChangeArrowheads="1"/>
          </p:cNvSpPr>
          <p:nvPr/>
        </p:nvSpPr>
        <p:spPr bwMode="auto">
          <a:xfrm>
            <a:off x="56278463" y="1319895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Binds cytoplasmic and connective tissue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97" name="Rectangle 113"/>
          <p:cNvSpPr>
            <a:spLocks noChangeArrowheads="1"/>
          </p:cNvSpPr>
          <p:nvPr/>
        </p:nvSpPr>
        <p:spPr bwMode="auto">
          <a:xfrm>
            <a:off x="56278463" y="1704927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cationic proteins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98" name="Rectangle 114"/>
          <p:cNvSpPr>
            <a:spLocks noChangeArrowheads="1"/>
          </p:cNvSpPr>
          <p:nvPr/>
        </p:nvSpPr>
        <p:spPr bwMode="auto">
          <a:xfrm>
            <a:off x="6349365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99" name="Rectangle 115"/>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Arginine</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00" name="Rectangle 116"/>
          <p:cNvSpPr>
            <a:spLocks noChangeArrowheads="1"/>
          </p:cNvSpPr>
          <p:nvPr/>
        </p:nvSpPr>
        <p:spPr bwMode="auto">
          <a:xfrm>
            <a:off x="6349365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01" name="Rectangle 117"/>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Lysine</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02" name="Rectangle 118"/>
          <p:cNvSpPr>
            <a:spLocks noChangeArrowheads="1"/>
          </p:cNvSpPr>
          <p:nvPr/>
        </p:nvSpPr>
        <p:spPr bwMode="auto">
          <a:xfrm>
            <a:off x="6349365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03" name="Rectangle 119"/>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Histidine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04" name="Rectangle 120"/>
          <p:cNvSpPr>
            <a:spLocks noChangeArrowheads="1"/>
          </p:cNvSpPr>
          <p:nvPr/>
        </p:nvSpPr>
        <p:spPr bwMode="auto">
          <a:xfrm>
            <a:off x="1740460388"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05" name="Rectangle 121"/>
          <p:cNvSpPr>
            <a:spLocks noChangeArrowheads="1"/>
          </p:cNvSpPr>
          <p:nvPr/>
        </p:nvSpPr>
        <p:spPr bwMode="auto">
          <a:xfrm>
            <a:off x="1878034725"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lower pH</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06" name="Rectangle 122"/>
          <p:cNvSpPr>
            <a:spLocks noChangeArrowheads="1"/>
          </p:cNvSpPr>
          <p:nvPr/>
        </p:nvSpPr>
        <p:spPr bwMode="auto">
          <a:xfrm>
            <a:off x="3463290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07" name="Rectangle 123"/>
          <p:cNvSpPr>
            <a:spLocks noChangeArrowheads="1"/>
          </p:cNvSpPr>
          <p:nvPr/>
        </p:nvSpPr>
        <p:spPr bwMode="auto">
          <a:xfrm>
            <a:off x="5627846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Basic (cationic) nuclear proteins also bind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08" name="Rectangle 124"/>
          <p:cNvSpPr>
            <a:spLocks noChangeArrowheads="1"/>
          </p:cNvSpPr>
          <p:nvPr/>
        </p:nvSpPr>
        <p:spPr bwMode="auto">
          <a:xfrm>
            <a:off x="5627846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eosin</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09" name="Rectangle 125"/>
          <p:cNvSpPr>
            <a:spLocks noChangeArrowheads="1"/>
          </p:cNvSpPr>
          <p:nvPr/>
        </p:nvSpPr>
        <p:spPr bwMode="auto">
          <a:xfrm>
            <a:off x="6349365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10" name="Rectangle 126"/>
          <p:cNvSpPr>
            <a:spLocks noChangeArrowheads="1"/>
          </p:cNvSpPr>
          <p:nvPr/>
        </p:nvSpPr>
        <p:spPr bwMode="auto">
          <a:xfrm>
            <a:off x="81595913" y="42148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Red colored nucleoli</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11" name="Rectangle 127"/>
          <p:cNvSpPr>
            <a:spLocks noChangeArrowheads="1"/>
          </p:cNvSpPr>
          <p:nvPr/>
        </p:nvSpPr>
        <p:spPr bwMode="auto">
          <a:xfrm>
            <a:off x="34632900" y="16206581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12" name="Rectangle 128"/>
          <p:cNvSpPr>
            <a:spLocks noChangeArrowheads="1"/>
          </p:cNvSpPr>
          <p:nvPr/>
        </p:nvSpPr>
        <p:spPr bwMode="auto">
          <a:xfrm>
            <a:off x="56278463" y="16207470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Commercially available eosins: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13" name="Rectangle 129"/>
          <p:cNvSpPr>
            <a:spLocks noChangeArrowheads="1"/>
          </p:cNvSpPr>
          <p:nvPr/>
        </p:nvSpPr>
        <p:spPr bwMode="auto">
          <a:xfrm>
            <a:off x="63493650" y="20713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14" name="Rectangle 130"/>
          <p:cNvSpPr>
            <a:spLocks noChangeArrowheads="1"/>
          </p:cNvSpPr>
          <p:nvPr/>
        </p:nvSpPr>
        <p:spPr bwMode="auto">
          <a:xfrm>
            <a:off x="81595913" y="2071417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Alcoholic eosins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15" name="Rectangle 131"/>
          <p:cNvSpPr>
            <a:spLocks noChangeArrowheads="1"/>
          </p:cNvSpPr>
          <p:nvPr/>
        </p:nvSpPr>
        <p:spPr bwMode="auto">
          <a:xfrm>
            <a:off x="6349365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16" name="Rectangle 132"/>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Aqueous eosins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17" name="Rectangle 133"/>
          <p:cNvSpPr>
            <a:spLocks noChangeArrowheads="1"/>
          </p:cNvSpPr>
          <p:nvPr/>
        </p:nvSpPr>
        <p:spPr bwMode="auto">
          <a:xfrm>
            <a:off x="63493650" y="2879645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18" name="Rectangle 134"/>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Eosins with phloxine</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19" name="Rectangle 135"/>
          <p:cNvSpPr>
            <a:spLocks noChangeArrowheads="1"/>
          </p:cNvSpPr>
          <p:nvPr/>
        </p:nvSpPr>
        <p:spPr bwMode="auto">
          <a:xfrm>
            <a:off x="3463290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20" name="Rectangle 136"/>
          <p:cNvSpPr>
            <a:spLocks noChangeArrowheads="1"/>
          </p:cNvSpPr>
          <p:nvPr/>
        </p:nvSpPr>
        <p:spPr bwMode="auto">
          <a:xfrm>
            <a:off x="5627846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Eosins may differ with respect to eosin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21" name="Rectangle 137"/>
          <p:cNvSpPr>
            <a:spLocks noChangeArrowheads="1"/>
          </p:cNvSpPr>
          <p:nvPr/>
        </p:nvSpPr>
        <p:spPr bwMode="auto">
          <a:xfrm>
            <a:off x="5627846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concentration, solvent properties and pH.</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22" name="Rectangle 138"/>
          <p:cNvSpPr>
            <a:spLocks noChangeArrowheads="1"/>
          </p:cNvSpPr>
          <p:nvPr/>
        </p:nvSpPr>
        <p:spPr bwMode="auto">
          <a:xfrm>
            <a:off x="2147483647" y="212553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300" b="0" i="0" u="none" strike="noStrike" cap="none" normalizeH="0" baseline="0" smtClean="0">
                <a:ln>
                  <a:noFill/>
                </a:ln>
                <a:solidFill>
                  <a:schemeClr val="tx1"/>
                </a:solidFill>
                <a:effectLst/>
                <a:latin typeface="Arial" charset="0"/>
                <a:cs typeface="Arial" charset="0"/>
              </a:rPr>
              <a:t>EOSINS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23" name="Rectangle 139"/>
          <p:cNvSpPr>
            <a:spLocks noChangeArrowheads="1"/>
          </p:cNvSpPr>
          <p:nvPr/>
        </p:nvSpPr>
        <p:spPr bwMode="auto">
          <a:xfrm>
            <a:off x="2045106400" y="690746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smtClean="0">
                <a:ln>
                  <a:noFill/>
                </a:ln>
                <a:solidFill>
                  <a:schemeClr val="tx1"/>
                </a:solidFill>
                <a:effectLst/>
                <a:latin typeface="Arial" charset="0"/>
                <a:cs typeface="Arial" charset="0"/>
              </a:rPr>
              <a:t>(formulations)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24" name="Rectangle 140"/>
          <p:cNvSpPr>
            <a:spLocks noChangeArrowheads="1"/>
          </p:cNvSpPr>
          <p:nvPr/>
        </p:nvSpPr>
        <p:spPr bwMode="auto">
          <a:xfrm>
            <a:off x="726905138" y="4292330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300" b="0" i="0" u="none" strike="noStrike" cap="none" normalizeH="0" baseline="0" smtClean="0">
                <a:ln>
                  <a:noFill/>
                </a:ln>
                <a:solidFill>
                  <a:schemeClr val="tx1"/>
                </a:solidFill>
                <a:effectLst/>
                <a:latin typeface="Arial" charset="0"/>
                <a:cs typeface="Arial" charset="0"/>
              </a:rPr>
              <a:t>Some Basics of Dye Chemistry</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25" name="Rectangle 141"/>
          <p:cNvSpPr>
            <a:spLocks noChangeArrowheads="1"/>
          </p:cNvSpPr>
          <p:nvPr/>
        </p:nvSpPr>
        <p:spPr bwMode="auto">
          <a:xfrm>
            <a:off x="34632900" y="13198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26" name="Rectangle 142"/>
          <p:cNvSpPr>
            <a:spLocks noChangeArrowheads="1"/>
          </p:cNvSpPr>
          <p:nvPr/>
        </p:nvSpPr>
        <p:spPr bwMode="auto">
          <a:xfrm>
            <a:off x="56278463" y="1319895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pH is critical to determining the charge on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27" name="Rectangle 143"/>
          <p:cNvSpPr>
            <a:spLocks noChangeArrowheads="1"/>
          </p:cNvSpPr>
          <p:nvPr/>
        </p:nvSpPr>
        <p:spPr bwMode="auto">
          <a:xfrm>
            <a:off x="56278463" y="1704927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both the dye and the tissue molecules.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28" name="Rectangle 144"/>
          <p:cNvSpPr>
            <a:spLocks noChangeArrowheads="1"/>
          </p:cNvSpPr>
          <p:nvPr/>
        </p:nvSpPr>
        <p:spPr bwMode="auto">
          <a:xfrm>
            <a:off x="3463290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29" name="Rectangle 145"/>
          <p:cNvSpPr>
            <a:spLocks noChangeArrowheads="1"/>
          </p:cNvSpPr>
          <p:nvPr/>
        </p:nvSpPr>
        <p:spPr bwMode="auto">
          <a:xfrm>
            <a:off x="5627846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pH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30" name="Rectangle 146"/>
          <p:cNvSpPr>
            <a:spLocks noChangeArrowheads="1"/>
          </p:cNvSpPr>
          <p:nvPr/>
        </p:nvSpPr>
        <p:spPr bwMode="auto">
          <a:xfrm>
            <a:off x="6349365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31" name="Rectangle 147"/>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Measurement of acidity</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32" name="Rectangle 148"/>
          <p:cNvSpPr>
            <a:spLocks noChangeArrowheads="1"/>
          </p:cNvSpPr>
          <p:nvPr/>
        </p:nvSpPr>
        <p:spPr bwMode="auto">
          <a:xfrm>
            <a:off x="6349365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33" name="Rectangle 149"/>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Measurement of the concentration of protons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34" name="Rectangle 150"/>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(H</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35" name="Rectangle 151"/>
          <p:cNvSpPr>
            <a:spLocks noChangeArrowheads="1"/>
          </p:cNvSpPr>
          <p:nvPr/>
        </p:nvSpPr>
        <p:spPr bwMode="auto">
          <a:xfrm>
            <a:off x="1052617275"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36" name="Rectangle 152"/>
          <p:cNvSpPr>
            <a:spLocks noChangeArrowheads="1"/>
          </p:cNvSpPr>
          <p:nvPr/>
        </p:nvSpPr>
        <p:spPr bwMode="auto">
          <a:xfrm>
            <a:off x="1140156788"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 in the dye solution</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37" name="Rectangle 153"/>
          <p:cNvSpPr>
            <a:spLocks noChangeArrowheads="1"/>
          </p:cNvSpPr>
          <p:nvPr/>
        </p:nvSpPr>
        <p:spPr bwMode="auto">
          <a:xfrm>
            <a:off x="496976400" y="404488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cs typeface="Arial" charset="0"/>
              </a:rPr>
              <a:t>Relationship of pH and charge</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38" name="Rectangle 154"/>
          <p:cNvSpPr>
            <a:spLocks noChangeArrowheads="1"/>
          </p:cNvSpPr>
          <p:nvPr/>
        </p:nvSpPr>
        <p:spPr bwMode="auto">
          <a:xfrm>
            <a:off x="34632900" y="1642392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pH of dye solution (+) charge on tissue</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39" name="Rectangle 155"/>
          <p:cNvSpPr>
            <a:spLocks noChangeArrowheads="1"/>
          </p:cNvSpPr>
          <p:nvPr/>
        </p:nvSpPr>
        <p:spPr bwMode="auto">
          <a:xfrm>
            <a:off x="3463290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Low pH solutions increase the number of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40" name="Rectangle 156"/>
          <p:cNvSpPr>
            <a:spLocks noChangeArrowheads="1"/>
          </p:cNvSpPr>
          <p:nvPr/>
        </p:nvSpPr>
        <p:spPr bwMode="auto">
          <a:xfrm>
            <a:off x="5627846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charged groups within the tissue</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41" name="Rectangle 157"/>
          <p:cNvSpPr>
            <a:spLocks noChangeArrowheads="1"/>
          </p:cNvSpPr>
          <p:nvPr/>
        </p:nvSpPr>
        <p:spPr bwMode="auto">
          <a:xfrm>
            <a:off x="496976400" y="404488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cs typeface="Arial" charset="0"/>
              </a:rPr>
              <a:t>Relationship of pH and charge</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42" name="Rectangle 158"/>
          <p:cNvSpPr>
            <a:spLocks noChangeArrowheads="1"/>
          </p:cNvSpPr>
          <p:nvPr/>
        </p:nvSpPr>
        <p:spPr bwMode="auto">
          <a:xfrm>
            <a:off x="34632900" y="12510754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pH of dye solution (+) charge on tissue</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43" name="Rectangle 159"/>
          <p:cNvSpPr>
            <a:spLocks noChangeArrowheads="1"/>
          </p:cNvSpPr>
          <p:nvPr/>
        </p:nvSpPr>
        <p:spPr bwMode="auto">
          <a:xfrm>
            <a:off x="34728626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High pH solution decreases the number of charged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44" name="Rectangle 160"/>
          <p:cNvSpPr>
            <a:spLocks noChangeArrowheads="1"/>
          </p:cNvSpPr>
          <p:nvPr/>
        </p:nvSpPr>
        <p:spPr bwMode="auto">
          <a:xfrm>
            <a:off x="1818384413" y="42148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groups within the tissue</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45" name="Rectangle 161"/>
          <p:cNvSpPr>
            <a:spLocks noChangeArrowheads="1"/>
          </p:cNvSpPr>
          <p:nvPr/>
        </p:nvSpPr>
        <p:spPr bwMode="auto">
          <a:xfrm>
            <a:off x="2147483647" y="212553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300" b="0" i="0" u="none" strike="noStrike" cap="none" normalizeH="0" baseline="0" smtClean="0">
                <a:ln>
                  <a:noFill/>
                </a:ln>
                <a:solidFill>
                  <a:schemeClr val="tx1"/>
                </a:solidFill>
                <a:effectLst/>
                <a:latin typeface="Arial" charset="0"/>
                <a:cs typeface="Arial" charset="0"/>
              </a:rPr>
              <a:t>EOSINS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46" name="Rectangle 162"/>
          <p:cNvSpPr>
            <a:spLocks noChangeArrowheads="1"/>
          </p:cNvSpPr>
          <p:nvPr/>
        </p:nvSpPr>
        <p:spPr bwMode="auto">
          <a:xfrm>
            <a:off x="221441963" y="690746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smtClean="0">
                <a:ln>
                  <a:noFill/>
                </a:ln>
                <a:solidFill>
                  <a:schemeClr val="tx1"/>
                </a:solidFill>
                <a:effectLst/>
                <a:latin typeface="Arial" charset="0"/>
                <a:cs typeface="Arial" charset="0"/>
              </a:rPr>
              <a:t>(pH effects)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47" name="Rectangle 163"/>
          <p:cNvSpPr>
            <a:spLocks noChangeArrowheads="1"/>
          </p:cNvSpPr>
          <p:nvPr/>
        </p:nvSpPr>
        <p:spPr bwMode="auto">
          <a:xfrm>
            <a:off x="34632900" y="13198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48" name="Rectangle 164"/>
          <p:cNvSpPr>
            <a:spLocks noChangeArrowheads="1"/>
          </p:cNvSpPr>
          <p:nvPr/>
        </p:nvSpPr>
        <p:spPr bwMode="auto">
          <a:xfrm>
            <a:off x="56278463" y="1319895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Reduced eosin staining intensity or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49" name="Rectangle 165"/>
          <p:cNvSpPr>
            <a:spLocks noChangeArrowheads="1"/>
          </p:cNvSpPr>
          <p:nvPr/>
        </p:nvSpPr>
        <p:spPr bwMode="auto">
          <a:xfrm>
            <a:off x="56278463" y="1704927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decreased staining capacity is often the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50" name="Rectangle 166"/>
          <p:cNvSpPr>
            <a:spLocks noChangeArrowheads="1"/>
          </p:cNvSpPr>
          <p:nvPr/>
        </p:nvSpPr>
        <p:spPr bwMode="auto">
          <a:xfrm>
            <a:off x="56278463" y="2089734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result of an increase in the pH of the eosin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51" name="Rectangle 167"/>
          <p:cNvSpPr>
            <a:spLocks noChangeArrowheads="1"/>
          </p:cNvSpPr>
          <p:nvPr/>
        </p:nvSpPr>
        <p:spPr bwMode="auto">
          <a:xfrm>
            <a:off x="5627846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solution.</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52" name="Rectangle 168"/>
          <p:cNvSpPr>
            <a:spLocks noChangeArrowheads="1"/>
          </p:cNvSpPr>
          <p:nvPr/>
        </p:nvSpPr>
        <p:spPr bwMode="auto">
          <a:xfrm>
            <a:off x="6349365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53" name="Rectangle 169"/>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Carry over of alkaline tap water</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54" name="Rectangle 170"/>
          <p:cNvSpPr>
            <a:spLocks noChangeArrowheads="1"/>
          </p:cNvSpPr>
          <p:nvPr/>
        </p:nvSpPr>
        <p:spPr bwMode="auto">
          <a:xfrm>
            <a:off x="6349365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55" name="Rectangle 171"/>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Inadequate rinsing to remove bluing agent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56" name="Rectangle 172"/>
          <p:cNvSpPr>
            <a:spLocks noChangeArrowheads="1"/>
          </p:cNvSpPr>
          <p:nvPr/>
        </p:nvSpPr>
        <p:spPr bwMode="auto">
          <a:xfrm>
            <a:off x="6349365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57" name="Rectangle 173"/>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Contamination with bluing agent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58" name="Rectangle 174"/>
          <p:cNvSpPr>
            <a:spLocks noChangeArrowheads="1"/>
          </p:cNvSpPr>
          <p:nvPr/>
        </p:nvSpPr>
        <p:spPr bwMode="auto">
          <a:xfrm>
            <a:off x="2147483647" y="212553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300" b="0" i="0" u="none" strike="noStrike" cap="none" normalizeH="0" baseline="0" smtClean="0">
                <a:ln>
                  <a:noFill/>
                </a:ln>
                <a:solidFill>
                  <a:schemeClr val="tx1"/>
                </a:solidFill>
                <a:effectLst/>
                <a:latin typeface="Arial" charset="0"/>
                <a:cs typeface="Arial" charset="0"/>
              </a:rPr>
              <a:t>EOSINS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59" name="Rectangle 175"/>
          <p:cNvSpPr>
            <a:spLocks noChangeArrowheads="1"/>
          </p:cNvSpPr>
          <p:nvPr/>
        </p:nvSpPr>
        <p:spPr bwMode="auto">
          <a:xfrm>
            <a:off x="221441963" y="690746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smtClean="0">
                <a:ln>
                  <a:noFill/>
                </a:ln>
                <a:solidFill>
                  <a:schemeClr val="tx1"/>
                </a:solidFill>
                <a:effectLst/>
                <a:latin typeface="Arial" charset="0"/>
                <a:cs typeface="Arial" charset="0"/>
              </a:rPr>
              <a:t>(pH effects)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60" name="Rectangle 176"/>
          <p:cNvSpPr>
            <a:spLocks noChangeArrowheads="1"/>
          </p:cNvSpPr>
          <p:nvPr/>
        </p:nvSpPr>
        <p:spPr bwMode="auto">
          <a:xfrm>
            <a:off x="34632900" y="13198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61" name="Rectangle 177"/>
          <p:cNvSpPr>
            <a:spLocks noChangeArrowheads="1"/>
          </p:cNvSpPr>
          <p:nvPr/>
        </p:nvSpPr>
        <p:spPr bwMode="auto">
          <a:xfrm>
            <a:off x="56278463" y="1319895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As the pH is reduced below 3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62" name="Rectangle 178"/>
          <p:cNvSpPr>
            <a:spLocks noChangeArrowheads="1"/>
          </p:cNvSpPr>
          <p:nvPr/>
        </p:nvSpPr>
        <p:spPr bwMode="auto">
          <a:xfrm>
            <a:off x="2147483647" y="13198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63" name="Rectangle 179"/>
          <p:cNvSpPr>
            <a:spLocks noChangeArrowheads="1"/>
          </p:cNvSpPr>
          <p:nvPr/>
        </p:nvSpPr>
        <p:spPr bwMode="auto">
          <a:xfrm>
            <a:off x="2147483647" y="1319895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4:</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64" name="Rectangle 180"/>
          <p:cNvSpPr>
            <a:spLocks noChangeArrowheads="1"/>
          </p:cNvSpPr>
          <p:nvPr/>
        </p:nvSpPr>
        <p:spPr bwMode="auto">
          <a:xfrm>
            <a:off x="63493650" y="17707117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65" name="Rectangle 181"/>
          <p:cNvSpPr>
            <a:spLocks noChangeArrowheads="1"/>
          </p:cNvSpPr>
          <p:nvPr/>
        </p:nvSpPr>
        <p:spPr bwMode="auto">
          <a:xfrm>
            <a:off x="81595913" y="1770792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The net positive charge of proteins increases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66" name="Rectangle 182"/>
          <p:cNvSpPr>
            <a:spLocks noChangeArrowheads="1"/>
          </p:cNvSpPr>
          <p:nvPr/>
        </p:nvSpPr>
        <p:spPr bwMode="auto">
          <a:xfrm>
            <a:off x="6349365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67" name="Rectangle 183"/>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Acidic groups of eosin molecules become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68" name="Rectangle 184"/>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protonated and eosin becomes neutral</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69" name="Rectangle 185"/>
          <p:cNvSpPr>
            <a:spLocks noChangeArrowheads="1"/>
          </p:cNvSpPr>
          <p:nvPr/>
        </p:nvSpPr>
        <p:spPr bwMode="auto">
          <a:xfrm>
            <a:off x="63493650" y="29157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70" name="Rectangle 186"/>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Eosin binds nonspecifically by hydrophobic </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71" name="Rectangle 187"/>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bonds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72" name="Rectangle 188"/>
          <p:cNvSpPr>
            <a:spLocks noChangeArrowheads="1"/>
          </p:cNvSpPr>
          <p:nvPr/>
        </p:nvSpPr>
        <p:spPr bwMode="auto">
          <a:xfrm>
            <a:off x="6349365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73" name="Rectangle 189"/>
          <p:cNvSpPr>
            <a:spLocks noChangeArrowheads="1"/>
          </p:cNvSpPr>
          <p:nvPr/>
        </p:nvSpPr>
        <p:spPr bwMode="auto">
          <a:xfrm>
            <a:off x="815959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cs typeface="Arial" charset="0"/>
              </a:rPr>
              <a:t>Staining decreases and becomes murky</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74" name="Rectangle 190"/>
          <p:cNvSpPr>
            <a:spLocks noChangeArrowheads="1"/>
          </p:cNvSpPr>
          <p:nvPr/>
        </p:nvSpPr>
        <p:spPr bwMode="auto">
          <a:xfrm>
            <a:off x="2147483647" y="212553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300" b="0" i="0" u="none" strike="noStrike" cap="none" normalizeH="0" baseline="0" smtClean="0">
                <a:ln>
                  <a:noFill/>
                </a:ln>
                <a:solidFill>
                  <a:schemeClr val="tx1"/>
                </a:solidFill>
                <a:effectLst/>
                <a:latin typeface="Arial" charset="0"/>
                <a:cs typeface="Arial" charset="0"/>
              </a:rPr>
              <a:t>EOSINS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75" name="Rectangle 191"/>
          <p:cNvSpPr>
            <a:spLocks noChangeArrowheads="1"/>
          </p:cNvSpPr>
          <p:nvPr/>
        </p:nvSpPr>
        <p:spPr bwMode="auto">
          <a:xfrm>
            <a:off x="221441963" y="690746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smtClean="0">
                <a:ln>
                  <a:noFill/>
                </a:ln>
                <a:solidFill>
                  <a:schemeClr val="tx1"/>
                </a:solidFill>
                <a:effectLst/>
                <a:latin typeface="Arial" charset="0"/>
                <a:cs typeface="Arial" charset="0"/>
              </a:rPr>
              <a:t>(pH effects)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76" name="Rectangle 192"/>
          <p:cNvSpPr>
            <a:spLocks noChangeArrowheads="1"/>
          </p:cNvSpPr>
          <p:nvPr/>
        </p:nvSpPr>
        <p:spPr bwMode="auto">
          <a:xfrm>
            <a:off x="1769321138" y="1319895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Eosin Y Staining</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77" name="Rectangle 193"/>
          <p:cNvSpPr>
            <a:spLocks noChangeArrowheads="1"/>
          </p:cNvSpPr>
          <p:nvPr/>
        </p:nvSpPr>
        <p:spPr bwMode="auto">
          <a:xfrm>
            <a:off x="916008138" y="1781892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pH = 4.3 pH = 5.2</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78" name="Rectangle 194"/>
          <p:cNvSpPr>
            <a:spLocks noChangeArrowheads="1"/>
          </p:cNvSpPr>
          <p:nvPr/>
        </p:nvSpPr>
        <p:spPr bwMode="auto">
          <a:xfrm>
            <a:off x="2147483647" y="212553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300" b="0" i="0" u="none" strike="noStrike" cap="none" normalizeH="0" baseline="0" smtClean="0">
                <a:ln>
                  <a:noFill/>
                </a:ln>
                <a:solidFill>
                  <a:schemeClr val="tx1"/>
                </a:solidFill>
                <a:effectLst/>
                <a:latin typeface="Arial" charset="0"/>
                <a:cs typeface="Arial" charset="0"/>
              </a:rPr>
              <a:t>EOSINS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79" name="Rectangle 195"/>
          <p:cNvSpPr>
            <a:spLocks noChangeArrowheads="1"/>
          </p:cNvSpPr>
          <p:nvPr/>
        </p:nvSpPr>
        <p:spPr bwMode="auto">
          <a:xfrm>
            <a:off x="221441963" y="690746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smtClean="0">
                <a:ln>
                  <a:noFill/>
                </a:ln>
                <a:solidFill>
                  <a:schemeClr val="tx1"/>
                </a:solidFill>
                <a:effectLst/>
                <a:latin typeface="Arial" charset="0"/>
                <a:cs typeface="Arial" charset="0"/>
              </a:rPr>
              <a:t>(pH effects)</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80" name="Rectangle 196"/>
          <p:cNvSpPr>
            <a:spLocks noChangeArrowheads="1"/>
          </p:cNvSpPr>
          <p:nvPr/>
        </p:nvSpPr>
        <p:spPr bwMode="auto">
          <a:xfrm>
            <a:off x="1911946900" y="1319895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Eosin Y Staining</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81" name="Rectangle 197"/>
          <p:cNvSpPr>
            <a:spLocks noChangeArrowheads="1"/>
          </p:cNvSpPr>
          <p:nvPr/>
        </p:nvSpPr>
        <p:spPr bwMode="auto">
          <a:xfrm>
            <a:off x="1058389425" y="1781892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Arial" charset="0"/>
              </a:rPr>
              <a:t>pH = 4.3 pH = 5.2</a:t>
            </a: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grpSp>
        <p:nvGrpSpPr>
          <p:cNvPr id="219" name="218 - Ομάδα"/>
          <p:cNvGrpSpPr/>
          <p:nvPr/>
        </p:nvGrpSpPr>
        <p:grpSpPr>
          <a:xfrm>
            <a:off x="0" y="0"/>
            <a:ext cx="9144000" cy="6379468"/>
            <a:chOff x="0" y="0"/>
            <a:chExt cx="9144000" cy="6379468"/>
          </a:xfrm>
        </p:grpSpPr>
        <p:sp>
          <p:nvSpPr>
            <p:cNvPr id="41985" name="Rectangle 1">
              <a:hlinkClick r:id="rId2" tooltip="Σελίδα 92"/>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92" name="Rectangle 108">
              <a:hlinkClick r:id="rId2" tooltip="Σελίδα 92"/>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14" name="213 - Ορθογώνιο"/>
            <p:cNvSpPr/>
            <p:nvPr/>
          </p:nvSpPr>
          <p:spPr>
            <a:xfrm>
              <a:off x="611560" y="260648"/>
              <a:ext cx="7920880" cy="1338828"/>
            </a:xfrm>
            <a:prstGeom prst="rect">
              <a:avLst/>
            </a:prstGeom>
          </p:spPr>
          <p:txBody>
            <a:bodyPr wrap="square">
              <a:spAutoFit/>
            </a:bodyPr>
            <a:lstStyle/>
            <a:p>
              <a:pPr algn="ctr">
                <a:lnSpc>
                  <a:spcPct val="150000"/>
                </a:lnSpc>
              </a:pPr>
              <a:r>
                <a:rPr lang="el-GR" b="1" dirty="0" smtClean="0">
                  <a:latin typeface="Arial" pitchFamily="34" charset="0"/>
                  <a:cs typeface="Arial" pitchFamily="34" charset="0"/>
                </a:rPr>
                <a:t>Χρώση Αιματοξυλίνης Ηωσίνης</a:t>
              </a:r>
            </a:p>
            <a:p>
              <a:pPr algn="ctr">
                <a:lnSpc>
                  <a:spcPct val="150000"/>
                </a:lnSpc>
              </a:pPr>
              <a:endParaRPr lang="el-GR" b="1" dirty="0" smtClean="0">
                <a:latin typeface="Arial" pitchFamily="34" charset="0"/>
                <a:cs typeface="Arial" pitchFamily="34" charset="0"/>
              </a:endParaRPr>
            </a:p>
            <a:p>
              <a:pPr algn="ctr">
                <a:lnSpc>
                  <a:spcPct val="150000"/>
                </a:lnSpc>
              </a:pPr>
              <a:r>
                <a:rPr lang="el-GR" b="1" dirty="0" smtClean="0">
                  <a:latin typeface="Arial" pitchFamily="34" charset="0"/>
                  <a:cs typeface="Arial" pitchFamily="34" charset="0"/>
                </a:rPr>
                <a:t>Επίδραση του </a:t>
              </a:r>
              <a:r>
                <a:rPr lang="en-GB" b="1" dirty="0" smtClean="0">
                  <a:latin typeface="Arial" pitchFamily="34" charset="0"/>
                  <a:cs typeface="Arial" pitchFamily="34" charset="0"/>
                </a:rPr>
                <a:t>pH</a:t>
              </a:r>
              <a:r>
                <a:rPr lang="el-GR" b="1" dirty="0" smtClean="0">
                  <a:latin typeface="Arial" pitchFamily="34" charset="0"/>
                  <a:cs typeface="Arial" pitchFamily="34" charset="0"/>
                </a:rPr>
                <a:t> στην χρώση Ηωσίνης</a:t>
              </a:r>
            </a:p>
          </p:txBody>
        </p:sp>
        <p:pic>
          <p:nvPicPr>
            <p:cNvPr id="42197" name="Picture 213"/>
            <p:cNvPicPr>
              <a:picLocks noChangeAspect="1" noChangeArrowheads="1"/>
            </p:cNvPicPr>
            <p:nvPr/>
          </p:nvPicPr>
          <p:blipFill>
            <a:blip r:embed="rId3" cstate="print"/>
            <a:srcRect/>
            <a:stretch>
              <a:fillRect/>
            </a:stretch>
          </p:blipFill>
          <p:spPr bwMode="auto">
            <a:xfrm>
              <a:off x="224284" y="3140968"/>
              <a:ext cx="4203700" cy="3238500"/>
            </a:xfrm>
            <a:prstGeom prst="rect">
              <a:avLst/>
            </a:prstGeom>
            <a:noFill/>
            <a:ln w="9525">
              <a:noFill/>
              <a:miter lim="800000"/>
              <a:headEnd/>
              <a:tailEnd/>
            </a:ln>
          </p:spPr>
        </p:pic>
        <p:pic>
          <p:nvPicPr>
            <p:cNvPr id="42198" name="Picture 214"/>
            <p:cNvPicPr>
              <a:picLocks noChangeAspect="1" noChangeArrowheads="1"/>
            </p:cNvPicPr>
            <p:nvPr/>
          </p:nvPicPr>
          <p:blipFill>
            <a:blip r:embed="rId4" cstate="print"/>
            <a:srcRect/>
            <a:stretch>
              <a:fillRect/>
            </a:stretch>
          </p:blipFill>
          <p:spPr bwMode="auto">
            <a:xfrm>
              <a:off x="4644008" y="3140968"/>
              <a:ext cx="4203700" cy="3238500"/>
            </a:xfrm>
            <a:prstGeom prst="rect">
              <a:avLst/>
            </a:prstGeom>
            <a:noFill/>
            <a:ln w="9525">
              <a:noFill/>
              <a:miter lim="800000"/>
              <a:headEnd/>
              <a:tailEnd/>
            </a:ln>
          </p:spPr>
        </p:pic>
        <p:sp>
          <p:nvSpPr>
            <p:cNvPr id="217" name="216 - Ορθογώνιο"/>
            <p:cNvSpPr/>
            <p:nvPr/>
          </p:nvSpPr>
          <p:spPr>
            <a:xfrm>
              <a:off x="1820227" y="2276872"/>
              <a:ext cx="1011815" cy="369332"/>
            </a:xfrm>
            <a:prstGeom prst="rect">
              <a:avLst/>
            </a:prstGeom>
          </p:spPr>
          <p:txBody>
            <a:bodyPr wrap="none">
              <a:spAutoFit/>
            </a:bodyPr>
            <a:lstStyle/>
            <a:p>
              <a:r>
                <a:rPr lang="en-GB" b="1" dirty="0" smtClean="0">
                  <a:latin typeface="Arial" pitchFamily="34" charset="0"/>
                  <a:cs typeface="Arial" pitchFamily="34" charset="0"/>
                </a:rPr>
                <a:t>pH </a:t>
              </a:r>
              <a:r>
                <a:rPr lang="el-GR" b="1" dirty="0" smtClean="0">
                  <a:latin typeface="Arial" pitchFamily="34" charset="0"/>
                  <a:cs typeface="Arial" pitchFamily="34" charset="0"/>
                </a:rPr>
                <a:t>=4,3</a:t>
              </a:r>
              <a:endParaRPr lang="en-GB" dirty="0"/>
            </a:p>
          </p:txBody>
        </p:sp>
        <p:sp>
          <p:nvSpPr>
            <p:cNvPr id="218" name="217 - Ορθογώνιο"/>
            <p:cNvSpPr/>
            <p:nvPr/>
          </p:nvSpPr>
          <p:spPr>
            <a:xfrm>
              <a:off x="6239951" y="2348880"/>
              <a:ext cx="1011815" cy="369332"/>
            </a:xfrm>
            <a:prstGeom prst="rect">
              <a:avLst/>
            </a:prstGeom>
          </p:spPr>
          <p:txBody>
            <a:bodyPr wrap="none">
              <a:spAutoFit/>
            </a:bodyPr>
            <a:lstStyle/>
            <a:p>
              <a:r>
                <a:rPr lang="en-GB" b="1" dirty="0" smtClean="0">
                  <a:latin typeface="Arial" pitchFamily="34" charset="0"/>
                  <a:cs typeface="Arial" pitchFamily="34" charset="0"/>
                </a:rPr>
                <a:t>pH</a:t>
              </a:r>
              <a:r>
                <a:rPr lang="el-GR" b="1" dirty="0" smtClean="0">
                  <a:latin typeface="Arial" pitchFamily="34" charset="0"/>
                  <a:cs typeface="Arial" pitchFamily="34" charset="0"/>
                </a:rPr>
                <a:t>= 5,2</a:t>
              </a:r>
              <a:endParaRPr lang="en-GB"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0" y="361980"/>
            <a:ext cx="4572000" cy="1338828"/>
          </a:xfrm>
          <a:prstGeom prst="rect">
            <a:avLst/>
          </a:prstGeom>
        </p:spPr>
        <p:txBody>
          <a:bodyPr>
            <a:spAutoFit/>
          </a:bodyPr>
          <a:lstStyle/>
          <a:p>
            <a:pPr algn="ctr">
              <a:lnSpc>
                <a:spcPct val="150000"/>
              </a:lnSpc>
            </a:pPr>
            <a:r>
              <a:rPr lang="el-GR" b="1" dirty="0" smtClean="0">
                <a:latin typeface="Arial" pitchFamily="34" charset="0"/>
                <a:cs typeface="Arial" pitchFamily="34" charset="0"/>
              </a:rPr>
              <a:t>Χρώση Αιματοξυλίνης Ηωσίνης</a:t>
            </a:r>
          </a:p>
          <a:p>
            <a:pPr algn="ctr">
              <a:lnSpc>
                <a:spcPct val="150000"/>
              </a:lnSpc>
            </a:pPr>
            <a:endParaRPr lang="el-GR" b="1" dirty="0" smtClean="0">
              <a:latin typeface="Arial" pitchFamily="34" charset="0"/>
              <a:cs typeface="Arial" pitchFamily="34" charset="0"/>
            </a:endParaRPr>
          </a:p>
          <a:p>
            <a:pPr algn="ctr">
              <a:lnSpc>
                <a:spcPct val="150000"/>
              </a:lnSpc>
            </a:pPr>
            <a:r>
              <a:rPr lang="el-GR" b="1" dirty="0" smtClean="0">
                <a:latin typeface="Arial" pitchFamily="34" charset="0"/>
                <a:cs typeface="Arial" pitchFamily="34" charset="0"/>
              </a:rPr>
              <a:t>Επίδραση του </a:t>
            </a:r>
            <a:r>
              <a:rPr lang="en-GB" b="1" dirty="0" smtClean="0">
                <a:latin typeface="Arial" pitchFamily="34" charset="0"/>
                <a:cs typeface="Arial" pitchFamily="34" charset="0"/>
              </a:rPr>
              <a:t>pH</a:t>
            </a:r>
            <a:r>
              <a:rPr lang="el-GR" b="1" dirty="0" smtClean="0">
                <a:latin typeface="Arial" pitchFamily="34" charset="0"/>
                <a:cs typeface="Arial" pitchFamily="34" charset="0"/>
              </a:rPr>
              <a:t> στην χρώση Ηωσίνης</a:t>
            </a:r>
          </a:p>
        </p:txBody>
      </p:sp>
      <p:grpSp>
        <p:nvGrpSpPr>
          <p:cNvPr id="7" name="6 - Ομάδα"/>
          <p:cNvGrpSpPr/>
          <p:nvPr/>
        </p:nvGrpSpPr>
        <p:grpSpPr>
          <a:xfrm>
            <a:off x="165038" y="2420888"/>
            <a:ext cx="8813386" cy="3683372"/>
            <a:chOff x="165038" y="2420888"/>
            <a:chExt cx="8813386" cy="3683372"/>
          </a:xfrm>
        </p:grpSpPr>
        <p:sp>
          <p:nvSpPr>
            <p:cNvPr id="3" name="2 - Ορθογώνιο"/>
            <p:cNvSpPr/>
            <p:nvPr/>
          </p:nvSpPr>
          <p:spPr>
            <a:xfrm>
              <a:off x="1754600" y="2420888"/>
              <a:ext cx="1011815" cy="369332"/>
            </a:xfrm>
            <a:prstGeom prst="rect">
              <a:avLst/>
            </a:prstGeom>
          </p:spPr>
          <p:txBody>
            <a:bodyPr wrap="none">
              <a:spAutoFit/>
            </a:bodyPr>
            <a:lstStyle/>
            <a:p>
              <a:r>
                <a:rPr lang="en-GB" b="1" dirty="0" smtClean="0">
                  <a:latin typeface="Arial" pitchFamily="34" charset="0"/>
                  <a:cs typeface="Arial" pitchFamily="34" charset="0"/>
                </a:rPr>
                <a:t>pH </a:t>
              </a:r>
              <a:r>
                <a:rPr lang="el-GR" b="1" dirty="0" smtClean="0">
                  <a:latin typeface="Arial" pitchFamily="34" charset="0"/>
                  <a:cs typeface="Arial" pitchFamily="34" charset="0"/>
                </a:rPr>
                <a:t>=4,3</a:t>
              </a:r>
              <a:endParaRPr lang="en-GB" dirty="0"/>
            </a:p>
          </p:txBody>
        </p:sp>
        <p:sp>
          <p:nvSpPr>
            <p:cNvPr id="4" name="3 - Ορθογώνιο"/>
            <p:cNvSpPr/>
            <p:nvPr/>
          </p:nvSpPr>
          <p:spPr>
            <a:xfrm>
              <a:off x="6377317" y="2420888"/>
              <a:ext cx="1011815" cy="369332"/>
            </a:xfrm>
            <a:prstGeom prst="rect">
              <a:avLst/>
            </a:prstGeom>
          </p:spPr>
          <p:txBody>
            <a:bodyPr wrap="none">
              <a:spAutoFit/>
            </a:bodyPr>
            <a:lstStyle/>
            <a:p>
              <a:r>
                <a:rPr lang="en-GB" b="1" dirty="0" smtClean="0">
                  <a:latin typeface="Arial" pitchFamily="34" charset="0"/>
                  <a:cs typeface="Arial" pitchFamily="34" charset="0"/>
                </a:rPr>
                <a:t>pH</a:t>
              </a:r>
              <a:r>
                <a:rPr lang="el-GR" b="1" dirty="0" smtClean="0">
                  <a:latin typeface="Arial" pitchFamily="34" charset="0"/>
                  <a:cs typeface="Arial" pitchFamily="34" charset="0"/>
                </a:rPr>
                <a:t>= 5,2</a:t>
              </a:r>
              <a:endParaRPr lang="en-GB" dirty="0"/>
            </a:p>
          </p:txBody>
        </p:sp>
        <p:pic>
          <p:nvPicPr>
            <p:cNvPr id="53250" name="Picture 2"/>
            <p:cNvPicPr>
              <a:picLocks noChangeAspect="1" noChangeArrowheads="1"/>
            </p:cNvPicPr>
            <p:nvPr/>
          </p:nvPicPr>
          <p:blipFill>
            <a:blip r:embed="rId2" cstate="print"/>
            <a:srcRect/>
            <a:stretch>
              <a:fillRect/>
            </a:stretch>
          </p:blipFill>
          <p:spPr bwMode="auto">
            <a:xfrm>
              <a:off x="165038" y="3080260"/>
              <a:ext cx="4190938" cy="3024000"/>
            </a:xfrm>
            <a:prstGeom prst="rect">
              <a:avLst/>
            </a:prstGeom>
            <a:noFill/>
            <a:ln w="9525">
              <a:noFill/>
              <a:miter lim="800000"/>
              <a:headEnd/>
              <a:tailEnd/>
            </a:ln>
          </p:spPr>
        </p:pic>
        <p:pic>
          <p:nvPicPr>
            <p:cNvPr id="53251" name="Picture 3"/>
            <p:cNvPicPr preferRelativeResize="0">
              <a:picLocks noChangeArrowheads="1"/>
            </p:cNvPicPr>
            <p:nvPr/>
          </p:nvPicPr>
          <p:blipFill>
            <a:blip r:embed="rId3" cstate="print"/>
            <a:srcRect/>
            <a:stretch>
              <a:fillRect/>
            </a:stretch>
          </p:blipFill>
          <p:spPr bwMode="auto">
            <a:xfrm>
              <a:off x="4788024" y="3068960"/>
              <a:ext cx="4190400" cy="3035300"/>
            </a:xfrm>
            <a:prstGeom prst="rect">
              <a:avLst/>
            </a:prstGeom>
            <a:noFill/>
            <a:ln w="9525">
              <a:noFill/>
              <a:miter lim="800000"/>
              <a:headEnd/>
              <a:tailEnd/>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360040" y="183986"/>
            <a:ext cx="8460432"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lnSpc>
                <a:spcPct val="150000"/>
              </a:lnSpc>
              <a:spcBef>
                <a:spcPct val="0"/>
              </a:spcBef>
              <a:spcAft>
                <a:spcPct val="0"/>
              </a:spcAft>
            </a:pPr>
            <a:r>
              <a:rPr lang="el-GR" b="1" dirty="0" smtClean="0">
                <a:latin typeface="Arial" pitchFamily="34" charset="0"/>
                <a:cs typeface="Arial" pitchFamily="34" charset="0"/>
              </a:rPr>
              <a:t>Χρώση Αιματοξυλίνης Ηωσίνης</a:t>
            </a:r>
          </a:p>
          <a:p>
            <a:pPr marL="0" marR="0" lvl="0" indent="0" algn="ctr" defTabSz="914400" rtl="0" eaLnBrk="0" fontAlgn="base" latinLnBrk="0" hangingPunct="0">
              <a:lnSpc>
                <a:spcPct val="150000"/>
              </a:lnSpc>
              <a:spcBef>
                <a:spcPct val="0"/>
              </a:spcBef>
              <a:spcAft>
                <a:spcPct val="0"/>
              </a:spcAft>
              <a:buClrTx/>
              <a:buSzTx/>
              <a:tabLst/>
            </a:pPr>
            <a:r>
              <a:rPr kumimoji="0" lang="el-GR" b="1" i="0" u="sng" strike="noStrike" cap="none" normalizeH="0" baseline="0" dirty="0" smtClean="0">
                <a:ln>
                  <a:noFill/>
                </a:ln>
                <a:solidFill>
                  <a:schemeClr val="tx1"/>
                </a:solidFill>
                <a:effectLst/>
                <a:latin typeface="Arial" pitchFamily="34" charset="0"/>
                <a:cs typeface="Arial" pitchFamily="34" charset="0"/>
              </a:rPr>
              <a:t>Πρωτόκολλο</a:t>
            </a:r>
          </a:p>
          <a:p>
            <a:pPr marL="0" marR="0" lvl="0" indent="0" defTabSz="914400" rtl="0" eaLnBrk="0" fontAlgn="base" latinLnBrk="0" hangingPunct="0">
              <a:lnSpc>
                <a:spcPct val="150000"/>
              </a:lnSpc>
              <a:spcBef>
                <a:spcPct val="0"/>
              </a:spcBef>
              <a:spcAft>
                <a:spcPct val="0"/>
              </a:spcAft>
              <a:buClrTx/>
              <a:buSzTx/>
              <a:tabLst/>
            </a:pPr>
            <a:endParaRPr lang="el-GR" b="1" dirty="0" smtClean="0">
              <a:latin typeface="Arial" pitchFamily="34" charset="0"/>
              <a:cs typeface="Arial" pitchFamily="34" charset="0"/>
            </a:endParaRPr>
          </a:p>
          <a:p>
            <a:pPr marL="514350" marR="0" lvl="0" indent="-514350" algn="l" defTabSz="914400" rtl="0" eaLnBrk="0" fontAlgn="base" latinLnBrk="0" hangingPunct="0">
              <a:lnSpc>
                <a:spcPct val="150000"/>
              </a:lnSpc>
              <a:spcBef>
                <a:spcPct val="0"/>
              </a:spcBef>
              <a:spcAft>
                <a:spcPct val="0"/>
              </a:spcAft>
              <a:buClrTx/>
              <a:buSzTx/>
              <a:buFont typeface="+mj-lt"/>
              <a:buAutoNum type="arabicPeriod"/>
              <a:tabLst/>
            </a:pPr>
            <a:r>
              <a:rPr kumimoji="0" lang="el-GR" i="0" u="none" strike="noStrike" cap="none" normalizeH="0" baseline="0" dirty="0" err="1" smtClean="0">
                <a:ln>
                  <a:noFill/>
                </a:ln>
                <a:solidFill>
                  <a:schemeClr val="tx1"/>
                </a:solidFill>
                <a:effectLst/>
                <a:latin typeface="Arial" charset="0"/>
                <a:cs typeface="Arial" charset="0"/>
              </a:rPr>
              <a:t>Ξυλόλη</a:t>
            </a:r>
            <a:r>
              <a:rPr kumimoji="0" lang="el-GR" i="0" u="none" strike="noStrike" cap="none" normalizeH="0" baseline="0" dirty="0" smtClean="0">
                <a:ln>
                  <a:noFill/>
                </a:ln>
                <a:solidFill>
                  <a:schemeClr val="tx1"/>
                </a:solidFill>
                <a:effectLst/>
                <a:latin typeface="Arial" charset="0"/>
                <a:cs typeface="Arial" charset="0"/>
              </a:rPr>
              <a:t> 5΄</a:t>
            </a:r>
            <a:r>
              <a:rPr kumimoji="0" lang="en-US" i="0" u="none" strike="noStrike" cap="none" normalizeH="0" baseline="0" dirty="0" smtClean="0">
                <a:ln>
                  <a:noFill/>
                </a:ln>
                <a:solidFill>
                  <a:schemeClr val="tx1"/>
                </a:solidFill>
                <a:effectLst/>
                <a:latin typeface="Arial" charset="0"/>
                <a:cs typeface="Arial" charset="0"/>
              </a:rPr>
              <a:t> (x2) </a:t>
            </a:r>
            <a:endParaRPr kumimoji="0" lang="el-GR" i="0" u="none" strike="noStrike" cap="none" normalizeH="0" baseline="0" dirty="0" smtClean="0">
              <a:ln>
                <a:noFill/>
              </a:ln>
              <a:solidFill>
                <a:schemeClr val="tx1"/>
              </a:solidFill>
              <a:effectLst/>
              <a:latin typeface="Arial" charset="0"/>
              <a:cs typeface="Arial" charset="0"/>
            </a:endParaRPr>
          </a:p>
          <a:p>
            <a:pPr marL="514350" marR="0" lvl="0" indent="-514350" algn="l" defTabSz="914400" rtl="0" eaLnBrk="0" fontAlgn="base" latinLnBrk="0" hangingPunct="0">
              <a:lnSpc>
                <a:spcPct val="150000"/>
              </a:lnSpc>
              <a:spcBef>
                <a:spcPct val="0"/>
              </a:spcBef>
              <a:spcAft>
                <a:spcPct val="0"/>
              </a:spcAft>
              <a:buClrTx/>
              <a:buSzTx/>
              <a:buFont typeface="+mj-lt"/>
              <a:buAutoNum type="arabicPeriod"/>
              <a:tabLst/>
            </a:pPr>
            <a:r>
              <a:rPr lang="el-GR" dirty="0" smtClean="0">
                <a:latin typeface="Arial" charset="0"/>
                <a:cs typeface="Arial" charset="0"/>
              </a:rPr>
              <a:t>Βιομηχανικό Οινόπνευμα </a:t>
            </a:r>
            <a:r>
              <a:rPr kumimoji="0" lang="en-US" i="0" u="none" strike="noStrike" cap="none" normalizeH="0" baseline="0" dirty="0" smtClean="0">
                <a:ln>
                  <a:noFill/>
                </a:ln>
                <a:solidFill>
                  <a:schemeClr val="tx1"/>
                </a:solidFill>
                <a:effectLst/>
                <a:latin typeface="Arial" charset="0"/>
                <a:cs typeface="Arial" charset="0"/>
              </a:rPr>
              <a:t>95%</a:t>
            </a:r>
            <a:r>
              <a:rPr kumimoji="0" lang="el-GR" i="0" u="none" strike="noStrike" cap="none" normalizeH="0" baseline="0" dirty="0" smtClean="0">
                <a:ln>
                  <a:noFill/>
                </a:ln>
                <a:solidFill>
                  <a:schemeClr val="tx1"/>
                </a:solidFill>
                <a:effectLst/>
                <a:latin typeface="Arial" charset="0"/>
                <a:cs typeface="Arial" charset="0"/>
              </a:rPr>
              <a:t> 3΄</a:t>
            </a:r>
            <a:r>
              <a:rPr kumimoji="0" lang="en-US" i="0" u="none" strike="noStrike" cap="none" normalizeH="0" baseline="0" dirty="0" smtClean="0">
                <a:ln>
                  <a:noFill/>
                </a:ln>
                <a:solidFill>
                  <a:schemeClr val="tx1"/>
                </a:solidFill>
                <a:effectLst/>
                <a:latin typeface="Arial" charset="0"/>
                <a:cs typeface="Arial" charset="0"/>
              </a:rPr>
              <a:t>(x</a:t>
            </a:r>
            <a:r>
              <a:rPr kumimoji="0" lang="el-GR" i="0" u="none" strike="noStrike" cap="none" normalizeH="0" baseline="0" dirty="0" smtClean="0">
                <a:ln>
                  <a:noFill/>
                </a:ln>
                <a:solidFill>
                  <a:schemeClr val="tx1"/>
                </a:solidFill>
                <a:effectLst/>
                <a:latin typeface="Arial" charset="0"/>
                <a:cs typeface="Arial" charset="0"/>
              </a:rPr>
              <a:t>2</a:t>
            </a:r>
            <a:r>
              <a:rPr kumimoji="0" lang="en-US" i="0" u="none" strike="noStrike" cap="none" normalizeH="0" baseline="0" dirty="0" smtClean="0">
                <a:ln>
                  <a:noFill/>
                </a:ln>
                <a:solidFill>
                  <a:schemeClr val="tx1"/>
                </a:solidFill>
                <a:effectLst/>
                <a:latin typeface="Arial" charset="0"/>
                <a:cs typeface="Arial" charset="0"/>
              </a:rPr>
              <a:t>) </a:t>
            </a:r>
            <a:endParaRPr kumimoji="0" lang="el-GR" i="0" u="none" strike="noStrike" cap="none" normalizeH="0" baseline="0" dirty="0" smtClean="0">
              <a:ln>
                <a:noFill/>
              </a:ln>
              <a:solidFill>
                <a:schemeClr val="tx1"/>
              </a:solidFill>
              <a:effectLst/>
              <a:latin typeface="Arial" charset="0"/>
              <a:cs typeface="Arial" charset="0"/>
            </a:endParaRPr>
          </a:p>
          <a:p>
            <a:pPr marL="514350" marR="0" lvl="0" indent="-514350" algn="l" defTabSz="914400" rtl="0" eaLnBrk="0" fontAlgn="base" latinLnBrk="0" hangingPunct="0">
              <a:lnSpc>
                <a:spcPct val="150000"/>
              </a:lnSpc>
              <a:spcBef>
                <a:spcPct val="0"/>
              </a:spcBef>
              <a:spcAft>
                <a:spcPct val="0"/>
              </a:spcAft>
              <a:buClrTx/>
              <a:buSzTx/>
              <a:buFont typeface="+mj-lt"/>
              <a:buAutoNum type="arabicPeriod" startAt="3"/>
              <a:tabLst/>
            </a:pPr>
            <a:r>
              <a:rPr lang="el-GR" dirty="0" smtClean="0">
                <a:latin typeface="Arial" charset="0"/>
                <a:cs typeface="Arial" charset="0"/>
              </a:rPr>
              <a:t>Νερό βρύσης</a:t>
            </a:r>
          </a:p>
          <a:p>
            <a:pPr marL="514350" indent="-514350" eaLnBrk="0" fontAlgn="base" hangingPunct="0">
              <a:lnSpc>
                <a:spcPct val="150000"/>
              </a:lnSpc>
              <a:spcBef>
                <a:spcPct val="0"/>
              </a:spcBef>
              <a:spcAft>
                <a:spcPct val="0"/>
              </a:spcAft>
              <a:buFont typeface="+mj-lt"/>
              <a:buAutoNum type="arabicPeriod" startAt="3"/>
            </a:pPr>
            <a:r>
              <a:rPr lang="en-GB" dirty="0" smtClean="0">
                <a:latin typeface="Arial" pitchFamily="34" charset="0"/>
                <a:cs typeface="Arial" pitchFamily="34" charset="0"/>
              </a:rPr>
              <a:t>Harris’s haematoxylin </a:t>
            </a:r>
            <a:r>
              <a:rPr lang="el-GR" dirty="0" smtClean="0">
                <a:latin typeface="Arial" pitchFamily="34" charset="0"/>
                <a:cs typeface="Arial" pitchFamily="34" charset="0"/>
              </a:rPr>
              <a:t>3’</a:t>
            </a:r>
          </a:p>
          <a:p>
            <a:pPr marL="514350" indent="-514350" eaLnBrk="0" fontAlgn="base" hangingPunct="0">
              <a:lnSpc>
                <a:spcPct val="150000"/>
              </a:lnSpc>
              <a:spcBef>
                <a:spcPct val="0"/>
              </a:spcBef>
              <a:spcAft>
                <a:spcPct val="0"/>
              </a:spcAft>
              <a:buFont typeface="+mj-lt"/>
              <a:buAutoNum type="arabicPeriod" startAt="3"/>
            </a:pPr>
            <a:r>
              <a:rPr lang="el-GR" dirty="0" smtClean="0">
                <a:latin typeface="Arial" pitchFamily="34" charset="0"/>
                <a:cs typeface="Arial" pitchFamily="34" charset="0"/>
              </a:rPr>
              <a:t>Νερό βρύσης</a:t>
            </a:r>
          </a:p>
          <a:p>
            <a:pPr marL="514350" indent="-514350" eaLnBrk="0" fontAlgn="base" hangingPunct="0">
              <a:lnSpc>
                <a:spcPct val="150000"/>
              </a:lnSpc>
              <a:spcBef>
                <a:spcPct val="0"/>
              </a:spcBef>
              <a:spcAft>
                <a:spcPct val="0"/>
              </a:spcAft>
              <a:buFont typeface="+mj-lt"/>
              <a:buAutoNum type="arabicPeriod" startAt="3"/>
            </a:pPr>
            <a:r>
              <a:rPr lang="el-GR" u="sng" dirty="0" smtClean="0">
                <a:latin typeface="Arial" pitchFamily="34" charset="0"/>
                <a:cs typeface="Arial" pitchFamily="34" charset="0"/>
              </a:rPr>
              <a:t>Διαφοροποίηση με οξικό οινόπνευμα 0,5% ή </a:t>
            </a:r>
            <a:r>
              <a:rPr lang="en-GB" u="sng" dirty="0" smtClean="0">
                <a:latin typeface="Arial" pitchFamily="34" charset="0"/>
                <a:cs typeface="Arial" pitchFamily="34" charset="0"/>
              </a:rPr>
              <a:t>Scott's tap water</a:t>
            </a:r>
          </a:p>
          <a:p>
            <a:pPr marL="514350" indent="-514350" eaLnBrk="0" fontAlgn="base" hangingPunct="0">
              <a:lnSpc>
                <a:spcPct val="150000"/>
              </a:lnSpc>
              <a:spcBef>
                <a:spcPct val="0"/>
              </a:spcBef>
              <a:spcAft>
                <a:spcPct val="0"/>
              </a:spcAft>
              <a:buFont typeface="+mj-lt"/>
              <a:buAutoNum type="arabicPeriod" startAt="3"/>
            </a:pPr>
            <a:r>
              <a:rPr lang="el-GR" dirty="0" err="1" smtClean="0">
                <a:latin typeface="Arial" pitchFamily="34" charset="0"/>
                <a:cs typeface="Arial" pitchFamily="34" charset="0"/>
              </a:rPr>
              <a:t>Ηωσίνη</a:t>
            </a:r>
            <a:r>
              <a:rPr lang="el-GR" dirty="0" smtClean="0">
                <a:latin typeface="Arial" pitchFamily="34" charset="0"/>
                <a:cs typeface="Arial" pitchFamily="34" charset="0"/>
              </a:rPr>
              <a:t> 10-15’</a:t>
            </a:r>
          </a:p>
          <a:p>
            <a:pPr marL="514350" lvl="0" indent="-514350" eaLnBrk="0" fontAlgn="base" hangingPunct="0">
              <a:lnSpc>
                <a:spcPct val="150000"/>
              </a:lnSpc>
              <a:spcBef>
                <a:spcPct val="0"/>
              </a:spcBef>
              <a:spcAft>
                <a:spcPct val="0"/>
              </a:spcAft>
              <a:buFont typeface="+mj-lt"/>
              <a:buAutoNum type="arabicPeriod" startAt="3"/>
            </a:pPr>
            <a:r>
              <a:rPr lang="el-GR" dirty="0" smtClean="0">
                <a:latin typeface="Arial" charset="0"/>
                <a:cs typeface="Arial" charset="0"/>
              </a:rPr>
              <a:t>Βιομηχανικό Οινόπνευμα </a:t>
            </a:r>
            <a:r>
              <a:rPr lang="en-US" dirty="0" smtClean="0">
                <a:latin typeface="Arial" charset="0"/>
                <a:cs typeface="Arial" charset="0"/>
              </a:rPr>
              <a:t>95%</a:t>
            </a:r>
            <a:r>
              <a:rPr lang="el-GR" dirty="0" smtClean="0">
                <a:latin typeface="Arial" charset="0"/>
                <a:cs typeface="Arial" charset="0"/>
              </a:rPr>
              <a:t> </a:t>
            </a:r>
            <a:r>
              <a:rPr lang="en-US" dirty="0" smtClean="0">
                <a:latin typeface="Arial" charset="0"/>
                <a:cs typeface="Arial" charset="0"/>
              </a:rPr>
              <a:t>(x</a:t>
            </a:r>
            <a:r>
              <a:rPr lang="el-GR" dirty="0" smtClean="0">
                <a:latin typeface="Arial" charset="0"/>
                <a:cs typeface="Arial" charset="0"/>
              </a:rPr>
              <a:t>2</a:t>
            </a:r>
            <a:r>
              <a:rPr lang="en-US" dirty="0" smtClean="0">
                <a:latin typeface="Arial" charset="0"/>
                <a:cs typeface="Arial" charset="0"/>
              </a:rPr>
              <a:t>) </a:t>
            </a:r>
            <a:r>
              <a:rPr lang="el-GR" dirty="0" smtClean="0">
                <a:latin typeface="Arial" charset="0"/>
                <a:cs typeface="Arial" charset="0"/>
              </a:rPr>
              <a:t>βουτήγματα</a:t>
            </a:r>
          </a:p>
          <a:p>
            <a:pPr marL="514350" indent="-514350" eaLnBrk="0" fontAlgn="base" hangingPunct="0">
              <a:lnSpc>
                <a:spcPct val="150000"/>
              </a:lnSpc>
              <a:spcBef>
                <a:spcPct val="0"/>
              </a:spcBef>
              <a:spcAft>
                <a:spcPct val="0"/>
              </a:spcAft>
              <a:buFont typeface="+mj-lt"/>
              <a:buAutoNum type="arabicPeriod" startAt="3"/>
            </a:pPr>
            <a:r>
              <a:rPr lang="el-GR" dirty="0" smtClean="0">
                <a:latin typeface="Arial" pitchFamily="34" charset="0"/>
                <a:cs typeface="Arial" pitchFamily="34" charset="0"/>
              </a:rPr>
              <a:t>Απόλυτο οινόπνευμα </a:t>
            </a:r>
            <a:r>
              <a:rPr lang="el-GR" dirty="0" smtClean="0">
                <a:latin typeface="Arial" charset="0"/>
                <a:cs typeface="Arial" charset="0"/>
              </a:rPr>
              <a:t>βουτήγματα</a:t>
            </a:r>
            <a:r>
              <a:rPr lang="el-GR" dirty="0" smtClean="0">
                <a:latin typeface="Arial" pitchFamily="34" charset="0"/>
                <a:cs typeface="Arial" pitchFamily="34" charset="0"/>
              </a:rPr>
              <a:t> </a:t>
            </a:r>
          </a:p>
          <a:p>
            <a:pPr marL="514350" indent="-514350" eaLnBrk="0" fontAlgn="base" hangingPunct="0">
              <a:lnSpc>
                <a:spcPct val="150000"/>
              </a:lnSpc>
              <a:spcBef>
                <a:spcPct val="0"/>
              </a:spcBef>
              <a:spcAft>
                <a:spcPct val="0"/>
              </a:spcAft>
              <a:buFont typeface="+mj-lt"/>
              <a:buAutoNum type="arabicPeriod" startAt="3"/>
            </a:pPr>
            <a:r>
              <a:rPr lang="el-GR" dirty="0" err="1" smtClean="0">
                <a:latin typeface="Arial" pitchFamily="34" charset="0"/>
                <a:cs typeface="Arial" pitchFamily="34" charset="0"/>
              </a:rPr>
              <a:t>Ξυλόλη</a:t>
            </a:r>
            <a:endParaRPr lang="el-GR" dirty="0" smtClean="0">
              <a:latin typeface="Arial" pitchFamily="34" charset="0"/>
              <a:cs typeface="Arial" pitchFamily="34" charset="0"/>
            </a:endParaRPr>
          </a:p>
          <a:p>
            <a:pPr marL="514350" indent="-514350" eaLnBrk="0" fontAlgn="base" hangingPunct="0">
              <a:lnSpc>
                <a:spcPct val="150000"/>
              </a:lnSpc>
              <a:spcBef>
                <a:spcPct val="0"/>
              </a:spcBef>
              <a:spcAft>
                <a:spcPct val="0"/>
              </a:spcAft>
              <a:buFont typeface="+mj-lt"/>
              <a:buAutoNum type="arabicPeriod" startAt="3"/>
            </a:pPr>
            <a:r>
              <a:rPr lang="el-GR" dirty="0" smtClean="0">
                <a:latin typeface="Arial" pitchFamily="34" charset="0"/>
                <a:cs typeface="Arial" pitchFamily="34" charset="0"/>
              </a:rPr>
              <a:t>Κάλυψη</a:t>
            </a:r>
            <a:endParaRPr lang="el-GR" dirty="0" smtClean="0">
              <a:latin typeface="Arial" charset="0"/>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31540" y="260648"/>
            <a:ext cx="8280920" cy="1477328"/>
          </a:xfrm>
          <a:prstGeom prst="rect">
            <a:avLst/>
          </a:prstGeom>
        </p:spPr>
        <p:txBody>
          <a:bodyPr wrap="square">
            <a:spAutoFit/>
          </a:bodyPr>
          <a:lstStyle/>
          <a:p>
            <a:pPr algn="ctr"/>
            <a:r>
              <a:rPr lang="el-GR" b="1" dirty="0" smtClean="0">
                <a:latin typeface="Arial" pitchFamily="34" charset="0"/>
                <a:cs typeface="Arial" pitchFamily="34" charset="0"/>
              </a:rPr>
              <a:t>Χρώση Αιματοξυλίνης Ηωσίνης</a:t>
            </a:r>
          </a:p>
          <a:p>
            <a:pPr algn="ctr"/>
            <a:endParaRPr lang="el-GR" b="1" dirty="0" smtClean="0">
              <a:latin typeface="Arial" pitchFamily="34" charset="0"/>
              <a:cs typeface="Arial" pitchFamily="34" charset="0"/>
            </a:endParaRPr>
          </a:p>
          <a:p>
            <a:pPr algn="ctr"/>
            <a:endParaRPr lang="el-GR" b="1" dirty="0" smtClean="0">
              <a:latin typeface="Arial" pitchFamily="34" charset="0"/>
              <a:cs typeface="Arial" pitchFamily="34" charset="0"/>
            </a:endParaRPr>
          </a:p>
          <a:p>
            <a:r>
              <a:rPr lang="el-GR" b="1" dirty="0" smtClean="0">
                <a:latin typeface="Arial" pitchFamily="34" charset="0"/>
                <a:cs typeface="Arial" pitchFamily="34" charset="0"/>
              </a:rPr>
              <a:t>Αποτελέσματα:</a:t>
            </a:r>
          </a:p>
          <a:p>
            <a:endParaRPr lang="el-GR" dirty="0" smtClean="0"/>
          </a:p>
        </p:txBody>
      </p:sp>
      <p:graphicFrame>
        <p:nvGraphicFramePr>
          <p:cNvPr id="3" name="2 - Πίνακας"/>
          <p:cNvGraphicFramePr>
            <a:graphicFrameLocks noGrp="1"/>
          </p:cNvGraphicFramePr>
          <p:nvPr/>
        </p:nvGraphicFramePr>
        <p:xfrm>
          <a:off x="1187624" y="1924040"/>
          <a:ext cx="6096000" cy="2225040"/>
        </p:xfrm>
        <a:graphic>
          <a:graphicData uri="http://schemas.openxmlformats.org/drawingml/2006/table">
            <a:tbl>
              <a:tblPr firstRow="1" bandRow="1">
                <a:tableStyleId>{2D5ABB26-0587-4C30-8999-92F81FD0307C}</a:tableStyleId>
              </a:tblPr>
              <a:tblGrid>
                <a:gridCol w="3048000"/>
                <a:gridCol w="3048000"/>
              </a:tblGrid>
              <a:tr h="370840">
                <a:tc>
                  <a:txBody>
                    <a:bodyPr/>
                    <a:lstStyle/>
                    <a:p>
                      <a:r>
                        <a:rPr lang="el-GR" dirty="0" smtClean="0">
                          <a:latin typeface="Arial" pitchFamily="34" charset="0"/>
                          <a:cs typeface="Arial" pitchFamily="34" charset="0"/>
                        </a:rPr>
                        <a:t>Κολλαγόνο </a:t>
                      </a:r>
                      <a:endParaRPr lang="en-GB"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latin typeface="Arial" pitchFamily="34" charset="0"/>
                          <a:cs typeface="Arial" pitchFamily="34" charset="0"/>
                        </a:rPr>
                        <a:t>Ανοικτό </a:t>
                      </a:r>
                      <a:r>
                        <a:rPr lang="el-GR" dirty="0" err="1" smtClean="0">
                          <a:latin typeface="Arial" pitchFamily="34" charset="0"/>
                          <a:cs typeface="Arial" pitchFamily="34" charset="0"/>
                        </a:rPr>
                        <a:t>ρόζ</a:t>
                      </a:r>
                      <a:endParaRPr lang="en-GB"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l-GR" dirty="0" err="1" smtClean="0">
                          <a:latin typeface="Arial" pitchFamily="34" charset="0"/>
                          <a:cs typeface="Arial" pitchFamily="34" charset="0"/>
                        </a:rPr>
                        <a:t>Μυικές</a:t>
                      </a:r>
                      <a:r>
                        <a:rPr lang="el-GR" dirty="0" smtClean="0">
                          <a:latin typeface="Arial" pitchFamily="34" charset="0"/>
                          <a:cs typeface="Arial" pitchFamily="34" charset="0"/>
                        </a:rPr>
                        <a:t> ίνες </a:t>
                      </a:r>
                      <a:endParaRPr lang="en-GB"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latin typeface="Arial" pitchFamily="34" charset="0"/>
                          <a:cs typeface="Arial" pitchFamily="34" charset="0"/>
                        </a:rPr>
                        <a:t>Βαθύ </a:t>
                      </a:r>
                      <a:r>
                        <a:rPr lang="el-GR" dirty="0" err="1" smtClean="0">
                          <a:latin typeface="Arial" pitchFamily="34" charset="0"/>
                          <a:cs typeface="Arial" pitchFamily="34" charset="0"/>
                        </a:rPr>
                        <a:t>ρόζ</a:t>
                      </a:r>
                      <a:endParaRPr lang="en-GB"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err="1" smtClean="0">
                          <a:latin typeface="Arial" pitchFamily="34" charset="0"/>
                          <a:cs typeface="Arial" pitchFamily="34" charset="0"/>
                        </a:rPr>
                        <a:t>Οξεόφιλο</a:t>
                      </a:r>
                      <a:r>
                        <a:rPr lang="el-GR" dirty="0" smtClean="0">
                          <a:latin typeface="Arial" pitchFamily="34" charset="0"/>
                          <a:cs typeface="Arial" pitchFamily="34" charset="0"/>
                        </a:rPr>
                        <a:t> κυτταρόπλασμα </a:t>
                      </a:r>
                      <a:endParaRPr lang="en-GB"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latin typeface="Arial" pitchFamily="34" charset="0"/>
                          <a:cs typeface="Arial" pitchFamily="34" charset="0"/>
                        </a:rPr>
                        <a:t>Κόκκινο</a:t>
                      </a:r>
                      <a:endParaRPr lang="en-GB"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l-GR" dirty="0" err="1" smtClean="0">
                          <a:latin typeface="Arial" pitchFamily="34" charset="0"/>
                          <a:cs typeface="Arial" pitchFamily="34" charset="0"/>
                        </a:rPr>
                        <a:t>Βασεόφιλο</a:t>
                      </a:r>
                      <a:r>
                        <a:rPr lang="el-GR" dirty="0" smtClean="0">
                          <a:latin typeface="Arial" pitchFamily="34" charset="0"/>
                          <a:cs typeface="Arial" pitchFamily="34" charset="0"/>
                        </a:rPr>
                        <a:t> κυτταρόπλασμα </a:t>
                      </a:r>
                      <a:endParaRPr lang="en-GB"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latin typeface="Arial" pitchFamily="34" charset="0"/>
                          <a:cs typeface="Arial" pitchFamily="34" charset="0"/>
                        </a:rPr>
                        <a:t>Μωβ</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l-GR" dirty="0" smtClean="0">
                          <a:latin typeface="Arial" pitchFamily="34" charset="0"/>
                          <a:cs typeface="Arial" pitchFamily="34" charset="0"/>
                        </a:rPr>
                        <a:t>Πυρήνες</a:t>
                      </a:r>
                      <a:endParaRPr lang="en-GB"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latin typeface="Arial" pitchFamily="34" charset="0"/>
                          <a:cs typeface="Arial" pitchFamily="34" charset="0"/>
                        </a:rPr>
                        <a:t>Μπλε</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l-GR" dirty="0" err="1" smtClean="0">
                          <a:latin typeface="Arial" pitchFamily="34" charset="0"/>
                          <a:cs typeface="Arial" pitchFamily="34" charset="0"/>
                        </a:rPr>
                        <a:t>Ερυθροκύτταρα</a:t>
                      </a:r>
                      <a:endParaRPr lang="en-GB"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latin typeface="Arial" pitchFamily="34" charset="0"/>
                          <a:cs typeface="Arial" pitchFamily="34" charset="0"/>
                        </a:rPr>
                        <a:t>Έντονο κόκκινο</a:t>
                      </a:r>
                      <a:endParaRPr lang="en-GB"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197514" y="1628800"/>
            <a:ext cx="8712968" cy="2088232"/>
          </a:xfrm>
          <a:prstGeom prst="rect">
            <a:avLst/>
          </a:prstGeom>
          <a:noFill/>
          <a:ln w="9525">
            <a:noFill/>
            <a:miter lim="800000"/>
            <a:headEnd/>
            <a:tailEnd/>
          </a:ln>
        </p:spPr>
      </p:pic>
      <p:sp>
        <p:nvSpPr>
          <p:cNvPr id="3" name="2 - Ορθογώνιο"/>
          <p:cNvSpPr/>
          <p:nvPr/>
        </p:nvSpPr>
        <p:spPr>
          <a:xfrm>
            <a:off x="89757" y="116632"/>
            <a:ext cx="8964487" cy="1338828"/>
          </a:xfrm>
          <a:prstGeom prst="rect">
            <a:avLst/>
          </a:prstGeom>
        </p:spPr>
        <p:txBody>
          <a:bodyPr wrap="square">
            <a:spAutoFit/>
          </a:bodyPr>
          <a:lstStyle/>
          <a:p>
            <a:pPr algn="ctr" eaLnBrk="0" fontAlgn="base" hangingPunct="0">
              <a:lnSpc>
                <a:spcPct val="150000"/>
              </a:lnSpc>
              <a:spcBef>
                <a:spcPct val="0"/>
              </a:spcBef>
              <a:spcAft>
                <a:spcPct val="0"/>
              </a:spcAft>
            </a:pPr>
            <a:r>
              <a:rPr lang="el-GR" b="1" dirty="0" smtClean="0">
                <a:latin typeface="Arial" pitchFamily="34" charset="0"/>
                <a:cs typeface="Arial" pitchFamily="34" charset="0"/>
              </a:rPr>
              <a:t>Χρώση Αιματοξυλίνης Ηωσίνης</a:t>
            </a:r>
          </a:p>
          <a:p>
            <a:pPr algn="ctr" eaLnBrk="0" fontAlgn="base" hangingPunct="0">
              <a:lnSpc>
                <a:spcPct val="150000"/>
              </a:lnSpc>
              <a:spcBef>
                <a:spcPct val="0"/>
              </a:spcBef>
              <a:spcAft>
                <a:spcPct val="0"/>
              </a:spcAft>
            </a:pPr>
            <a:endParaRPr lang="el-GR" b="1" dirty="0" smtClean="0">
              <a:latin typeface="Arial" pitchFamily="34" charset="0"/>
              <a:cs typeface="Arial" pitchFamily="34" charset="0"/>
            </a:endParaRPr>
          </a:p>
          <a:p>
            <a:pPr eaLnBrk="0" fontAlgn="base" hangingPunct="0">
              <a:lnSpc>
                <a:spcPct val="150000"/>
              </a:lnSpc>
              <a:spcBef>
                <a:spcPct val="0"/>
              </a:spcBef>
              <a:spcAft>
                <a:spcPct val="0"/>
              </a:spcAft>
            </a:pPr>
            <a:r>
              <a:rPr lang="el-GR" b="1" dirty="0" smtClean="0">
                <a:latin typeface="Arial" pitchFamily="34" charset="0"/>
                <a:cs typeface="Arial" pitchFamily="34" charset="0"/>
              </a:rPr>
              <a:t>Σωστή χρώση Αιματοξυλίνης Ηωσίνης με ισορροπία των δύο χρωστικών</a:t>
            </a:r>
          </a:p>
        </p:txBody>
      </p:sp>
      <p:pic>
        <p:nvPicPr>
          <p:cNvPr id="54275" name="Picture 3"/>
          <p:cNvPicPr preferRelativeResize="0">
            <a:picLocks noChangeArrowheads="1"/>
          </p:cNvPicPr>
          <p:nvPr/>
        </p:nvPicPr>
        <p:blipFill>
          <a:blip r:embed="rId3" cstate="print"/>
          <a:srcRect/>
          <a:stretch>
            <a:fillRect/>
          </a:stretch>
        </p:blipFill>
        <p:spPr bwMode="auto">
          <a:xfrm>
            <a:off x="197998" y="4509352"/>
            <a:ext cx="8712000" cy="2088000"/>
          </a:xfrm>
          <a:prstGeom prst="rect">
            <a:avLst/>
          </a:prstGeom>
          <a:noFill/>
          <a:ln w="9525">
            <a:noFill/>
            <a:miter lim="800000"/>
            <a:headEnd/>
            <a:tailEnd/>
          </a:ln>
        </p:spPr>
      </p:pic>
      <p:sp>
        <p:nvSpPr>
          <p:cNvPr id="5" name="4 - TextBox"/>
          <p:cNvSpPr txBox="1"/>
          <p:nvPr/>
        </p:nvSpPr>
        <p:spPr>
          <a:xfrm>
            <a:off x="35496" y="4005064"/>
            <a:ext cx="5976664" cy="369332"/>
          </a:xfrm>
          <a:prstGeom prst="rect">
            <a:avLst/>
          </a:prstGeom>
          <a:noFill/>
        </p:spPr>
        <p:txBody>
          <a:bodyPr wrap="square" rtlCol="0">
            <a:spAutoFit/>
          </a:bodyPr>
          <a:lstStyle/>
          <a:p>
            <a:r>
              <a:rPr lang="el-GR" b="1" dirty="0" smtClean="0">
                <a:latin typeface="Arial" pitchFamily="34" charset="0"/>
                <a:cs typeface="Arial" pitchFamily="34" charset="0"/>
              </a:rPr>
              <a:t>Χρώση Αιματοξυλίνης Ηωσίνης με αυξημένο </a:t>
            </a:r>
            <a:r>
              <a:rPr lang="en-GB" b="1" dirty="0" smtClean="0">
                <a:latin typeface="Arial" pitchFamily="34" charset="0"/>
                <a:cs typeface="Arial" pitchFamily="34" charset="0"/>
              </a:rPr>
              <a:t>pH</a:t>
            </a:r>
            <a:r>
              <a:rPr lang="el-GR" b="1" dirty="0" smtClean="0">
                <a:latin typeface="Arial" pitchFamily="34" charset="0"/>
                <a:cs typeface="Arial" pitchFamily="34" charset="0"/>
              </a:rPr>
              <a:t> </a:t>
            </a:r>
            <a:endParaRPr lang="en-GB" b="1"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 Ομάδα"/>
          <p:cNvGrpSpPr/>
          <p:nvPr/>
        </p:nvGrpSpPr>
        <p:grpSpPr>
          <a:xfrm>
            <a:off x="215516" y="116632"/>
            <a:ext cx="8712968" cy="6408480"/>
            <a:chOff x="107504" y="116632"/>
            <a:chExt cx="8712968" cy="6408480"/>
          </a:xfrm>
        </p:grpSpPr>
        <p:sp>
          <p:nvSpPr>
            <p:cNvPr id="2" name="1 - Ορθογώνιο"/>
            <p:cNvSpPr/>
            <p:nvPr/>
          </p:nvSpPr>
          <p:spPr>
            <a:xfrm>
              <a:off x="251520" y="116632"/>
              <a:ext cx="8424936" cy="1338828"/>
            </a:xfrm>
            <a:prstGeom prst="rect">
              <a:avLst/>
            </a:prstGeom>
          </p:spPr>
          <p:txBody>
            <a:bodyPr wrap="square">
              <a:spAutoFit/>
            </a:bodyPr>
            <a:lstStyle/>
            <a:p>
              <a:pPr algn="ctr" eaLnBrk="0" fontAlgn="base" hangingPunct="0">
                <a:lnSpc>
                  <a:spcPct val="150000"/>
                </a:lnSpc>
                <a:spcBef>
                  <a:spcPct val="0"/>
                </a:spcBef>
                <a:spcAft>
                  <a:spcPct val="0"/>
                </a:spcAft>
              </a:pPr>
              <a:r>
                <a:rPr lang="el-GR" b="1" dirty="0" smtClean="0">
                  <a:latin typeface="Arial" pitchFamily="34" charset="0"/>
                  <a:cs typeface="Arial" pitchFamily="34" charset="0"/>
                </a:rPr>
                <a:t>Χρώση Αιματοξυλίνης Ηωσίνης</a:t>
              </a:r>
            </a:p>
            <a:p>
              <a:pPr algn="ctr" eaLnBrk="0" fontAlgn="base" hangingPunct="0">
                <a:lnSpc>
                  <a:spcPct val="150000"/>
                </a:lnSpc>
                <a:spcBef>
                  <a:spcPct val="0"/>
                </a:spcBef>
                <a:spcAft>
                  <a:spcPct val="0"/>
                </a:spcAft>
              </a:pPr>
              <a:endParaRPr lang="el-GR" b="1" dirty="0" smtClean="0">
                <a:latin typeface="Arial" pitchFamily="34" charset="0"/>
                <a:cs typeface="Arial" pitchFamily="34" charset="0"/>
              </a:endParaRPr>
            </a:p>
            <a:p>
              <a:pPr eaLnBrk="0" fontAlgn="base" hangingPunct="0">
                <a:lnSpc>
                  <a:spcPct val="150000"/>
                </a:lnSpc>
                <a:spcBef>
                  <a:spcPct val="0"/>
                </a:spcBef>
                <a:spcAft>
                  <a:spcPct val="0"/>
                </a:spcAft>
              </a:pPr>
              <a:r>
                <a:rPr lang="el-GR" b="1" dirty="0" smtClean="0">
                  <a:latin typeface="Arial" pitchFamily="34" charset="0"/>
                  <a:cs typeface="Arial" pitchFamily="34" charset="0"/>
                </a:rPr>
                <a:t>Σωστή χρώση Αιματοξυλίνης Ηωσίνης με ισορροπία των δύο χρωστικών</a:t>
              </a:r>
              <a:endParaRPr lang="en-GB" dirty="0"/>
            </a:p>
          </p:txBody>
        </p:sp>
        <p:pic>
          <p:nvPicPr>
            <p:cNvPr id="3" name="Picture 2"/>
            <p:cNvPicPr>
              <a:picLocks noChangeAspect="1" noChangeArrowheads="1"/>
            </p:cNvPicPr>
            <p:nvPr/>
          </p:nvPicPr>
          <p:blipFill>
            <a:blip r:embed="rId2" cstate="print"/>
            <a:srcRect/>
            <a:stretch>
              <a:fillRect/>
            </a:stretch>
          </p:blipFill>
          <p:spPr bwMode="auto">
            <a:xfrm>
              <a:off x="107504" y="1628800"/>
              <a:ext cx="8712968" cy="2088232"/>
            </a:xfrm>
            <a:prstGeom prst="rect">
              <a:avLst/>
            </a:prstGeom>
            <a:noFill/>
            <a:ln w="9525">
              <a:noFill/>
              <a:miter lim="800000"/>
              <a:headEnd/>
              <a:tailEnd/>
            </a:ln>
          </p:spPr>
        </p:pic>
        <p:pic>
          <p:nvPicPr>
            <p:cNvPr id="55298" name="Picture 2"/>
            <p:cNvPicPr preferRelativeResize="0">
              <a:picLocks noChangeArrowheads="1"/>
            </p:cNvPicPr>
            <p:nvPr/>
          </p:nvPicPr>
          <p:blipFill>
            <a:blip r:embed="rId3" cstate="print"/>
            <a:srcRect/>
            <a:stretch>
              <a:fillRect/>
            </a:stretch>
          </p:blipFill>
          <p:spPr bwMode="auto">
            <a:xfrm>
              <a:off x="107988" y="4437112"/>
              <a:ext cx="8712000" cy="2088000"/>
            </a:xfrm>
            <a:prstGeom prst="rect">
              <a:avLst/>
            </a:prstGeom>
            <a:noFill/>
            <a:ln w="9525">
              <a:noFill/>
              <a:miter lim="800000"/>
              <a:headEnd/>
              <a:tailEnd/>
            </a:ln>
          </p:spPr>
        </p:pic>
        <p:sp>
          <p:nvSpPr>
            <p:cNvPr id="5" name="4 - TextBox"/>
            <p:cNvSpPr txBox="1"/>
            <p:nvPr/>
          </p:nvSpPr>
          <p:spPr>
            <a:xfrm>
              <a:off x="251520" y="4005064"/>
              <a:ext cx="6912768" cy="369332"/>
            </a:xfrm>
            <a:prstGeom prst="rect">
              <a:avLst/>
            </a:prstGeom>
            <a:noFill/>
          </p:spPr>
          <p:txBody>
            <a:bodyPr wrap="square" rtlCol="0">
              <a:spAutoFit/>
            </a:bodyPr>
            <a:lstStyle/>
            <a:p>
              <a:r>
                <a:rPr lang="el-GR" b="1" dirty="0" smtClean="0">
                  <a:latin typeface="Arial" pitchFamily="34" charset="0"/>
                  <a:cs typeface="Arial" pitchFamily="34" charset="0"/>
                </a:rPr>
                <a:t>Χρώση Αιματοξυλίνης Ηωσίνης χωρίς διαφοροποίηση</a:t>
              </a:r>
              <a:endParaRPr lang="en-GB" b="1" dirty="0">
                <a:latin typeface="Arial" pitchFamily="34" charset="0"/>
                <a:cs typeface="Arial"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5760" y="116632"/>
            <a:ext cx="8892480" cy="5001369"/>
          </a:xfrm>
          <a:prstGeom prst="rect">
            <a:avLst/>
          </a:prstGeom>
        </p:spPr>
        <p:txBody>
          <a:bodyPr wrap="square">
            <a:spAutoFit/>
          </a:bodyPr>
          <a:lstStyle/>
          <a:p>
            <a:pPr algn="ctr"/>
            <a:r>
              <a:rPr lang="el-GR" b="1" dirty="0" smtClean="0">
                <a:latin typeface="Arial" pitchFamily="34" charset="0"/>
                <a:cs typeface="Arial" pitchFamily="34" charset="0"/>
              </a:rPr>
              <a:t>Χρώση Αιματοξυλίνης Ηωσίνης</a:t>
            </a:r>
          </a:p>
          <a:p>
            <a:pPr algn="ctr"/>
            <a:endParaRPr lang="el-GR" b="1" dirty="0" smtClean="0">
              <a:latin typeface="Arial" pitchFamily="34" charset="0"/>
              <a:cs typeface="Arial" pitchFamily="34" charset="0"/>
            </a:endParaRPr>
          </a:p>
          <a:p>
            <a:r>
              <a:rPr lang="en-GB" sz="4000" b="1" dirty="0" smtClean="0">
                <a:latin typeface="Kunstler Script" pitchFamily="66" charset="0"/>
                <a:cs typeface="Arabic Typesetting" pitchFamily="66" charset="-78"/>
              </a:rPr>
              <a:t>Tips:</a:t>
            </a:r>
          </a:p>
          <a:p>
            <a:pPr>
              <a:lnSpc>
                <a:spcPct val="150000"/>
              </a:lnSpc>
            </a:pPr>
            <a:r>
              <a:rPr lang="el-GR" dirty="0" smtClean="0">
                <a:latin typeface="Arial" pitchFamily="34" charset="0"/>
                <a:cs typeface="Arial" pitchFamily="34" charset="0"/>
              </a:rPr>
              <a:t>Για την επιτυχία της χρώσης Αιματοξυλίνης Ηωσίνης είναι απαραίτητο να απομακρυνθεί η παραφίνη από την τομή. </a:t>
            </a:r>
            <a:r>
              <a:rPr lang="el-GR" dirty="0" err="1" smtClean="0">
                <a:latin typeface="Arial" pitchFamily="34" charset="0"/>
                <a:cs typeface="Arial" pitchFamily="34" charset="0"/>
              </a:rPr>
              <a:t>Γιαυτό</a:t>
            </a:r>
            <a:r>
              <a:rPr lang="el-GR" dirty="0" smtClean="0">
                <a:latin typeface="Arial" pitchFamily="34" charset="0"/>
                <a:cs typeface="Arial" pitchFamily="34" charset="0"/>
              </a:rPr>
              <a:t> οι τομές τοποθετούνται σε κλίβανο ή θερμαινόμενη πλάκα για 30 λεπτά -1 ώρα. </a:t>
            </a:r>
          </a:p>
          <a:p>
            <a:pPr>
              <a:lnSpc>
                <a:spcPct val="150000"/>
              </a:lnSpc>
            </a:pPr>
            <a:r>
              <a:rPr lang="el-GR" dirty="0" smtClean="0">
                <a:latin typeface="Arial" pitchFamily="34" charset="0"/>
                <a:cs typeface="Arial" pitchFamily="34" charset="0"/>
              </a:rPr>
              <a:t>Η περίσσεια της παραφίνης </a:t>
            </a:r>
          </a:p>
          <a:p>
            <a:pPr>
              <a:lnSpc>
                <a:spcPct val="150000"/>
              </a:lnSpc>
            </a:pPr>
            <a:r>
              <a:rPr lang="el-GR" dirty="0" smtClean="0">
                <a:latin typeface="Arial" pitchFamily="34" charset="0"/>
                <a:cs typeface="Arial" pitchFamily="34" charset="0"/>
              </a:rPr>
              <a:t>απομακρύνεται με εμβάπτιση των</a:t>
            </a:r>
          </a:p>
          <a:p>
            <a:pPr>
              <a:lnSpc>
                <a:spcPct val="150000"/>
              </a:lnSpc>
            </a:pPr>
            <a:r>
              <a:rPr lang="el-GR" dirty="0" smtClean="0">
                <a:latin typeface="Arial" pitchFamily="34" charset="0"/>
                <a:cs typeface="Arial" pitchFamily="34" charset="0"/>
              </a:rPr>
              <a:t>τομών σε </a:t>
            </a:r>
            <a:r>
              <a:rPr lang="el-GR" dirty="0" err="1" smtClean="0">
                <a:latin typeface="Arial" pitchFamily="34" charset="0"/>
                <a:cs typeface="Arial" pitchFamily="34" charset="0"/>
              </a:rPr>
              <a:t>Ξυλόλη</a:t>
            </a:r>
            <a:r>
              <a:rPr lang="el-GR" dirty="0" smtClean="0">
                <a:latin typeface="Arial" pitchFamily="34" charset="0"/>
                <a:cs typeface="Arial" pitchFamily="34" charset="0"/>
              </a:rPr>
              <a:t> .</a:t>
            </a:r>
          </a:p>
          <a:p>
            <a:pPr>
              <a:lnSpc>
                <a:spcPct val="150000"/>
              </a:lnSpc>
            </a:pPr>
            <a:r>
              <a:rPr lang="el-GR" dirty="0" smtClean="0">
                <a:latin typeface="Arial" pitchFamily="34" charset="0"/>
                <a:cs typeface="Arial" pitchFamily="34" charset="0"/>
              </a:rPr>
              <a:t>Η σταδιακή ενυδάτωση της τομής</a:t>
            </a:r>
          </a:p>
          <a:p>
            <a:pPr>
              <a:lnSpc>
                <a:spcPct val="150000"/>
              </a:lnSpc>
            </a:pPr>
            <a:r>
              <a:rPr lang="el-GR" dirty="0" smtClean="0">
                <a:latin typeface="Arial" pitchFamily="34" charset="0"/>
                <a:cs typeface="Arial" pitchFamily="34" charset="0"/>
              </a:rPr>
              <a:t>είναι σημαντική για την σωστή </a:t>
            </a:r>
          </a:p>
          <a:p>
            <a:pPr>
              <a:lnSpc>
                <a:spcPct val="150000"/>
              </a:lnSpc>
            </a:pPr>
            <a:r>
              <a:rPr lang="el-GR" dirty="0" smtClean="0">
                <a:latin typeface="Arial" pitchFamily="34" charset="0"/>
                <a:cs typeface="Arial" pitchFamily="34" charset="0"/>
              </a:rPr>
              <a:t>απόδοση της χρώσης. </a:t>
            </a:r>
          </a:p>
        </p:txBody>
      </p:sp>
      <p:pic>
        <p:nvPicPr>
          <p:cNvPr id="56322" name="Picture 2"/>
          <p:cNvPicPr>
            <a:picLocks noChangeAspect="1" noChangeArrowheads="1"/>
          </p:cNvPicPr>
          <p:nvPr/>
        </p:nvPicPr>
        <p:blipFill>
          <a:blip r:embed="rId2" cstate="print"/>
          <a:srcRect/>
          <a:stretch>
            <a:fillRect/>
          </a:stretch>
        </p:blipFill>
        <p:spPr bwMode="auto">
          <a:xfrm>
            <a:off x="3986212" y="2708920"/>
            <a:ext cx="5194300" cy="4051300"/>
          </a:xfrm>
          <a:prstGeom prst="rect">
            <a:avLst/>
          </a:prstGeom>
          <a:noFill/>
          <a:ln w="9525">
            <a:noFill/>
            <a:miter lim="800000"/>
            <a:headEnd/>
            <a:tailEnd/>
          </a:ln>
        </p:spPr>
      </p:pic>
      <p:sp>
        <p:nvSpPr>
          <p:cNvPr id="4" name="3 - TextBox"/>
          <p:cNvSpPr txBox="1"/>
          <p:nvPr/>
        </p:nvSpPr>
        <p:spPr>
          <a:xfrm>
            <a:off x="107504" y="5472688"/>
            <a:ext cx="4139952" cy="1287532"/>
          </a:xfrm>
          <a:prstGeom prst="rect">
            <a:avLst/>
          </a:prstGeom>
          <a:noFill/>
        </p:spPr>
        <p:txBody>
          <a:bodyPr wrap="square" rtlCol="0">
            <a:spAutoFit/>
          </a:bodyPr>
          <a:lstStyle/>
          <a:p>
            <a:pPr>
              <a:lnSpc>
                <a:spcPct val="150000"/>
              </a:lnSpc>
            </a:pPr>
            <a:r>
              <a:rPr lang="el-GR" b="1" dirty="0" smtClean="0">
                <a:latin typeface="Arial" pitchFamily="34" charset="0"/>
                <a:cs typeface="Arial" pitchFamily="34" charset="0"/>
              </a:rPr>
              <a:t>Εικόνα: </a:t>
            </a:r>
            <a:r>
              <a:rPr lang="el-GR" dirty="0" smtClean="0">
                <a:latin typeface="Arial" pitchFamily="34" charset="0"/>
                <a:cs typeface="Arial" pitchFamily="34" charset="0"/>
              </a:rPr>
              <a:t>Βιοψία δέρματος με χρώση Αιματοξυλίνης Ηωσίνης και ανεπαρκή απομάκρυνση της παραφίνης.</a:t>
            </a:r>
            <a:endParaRPr lang="en-GB"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1520" y="116632"/>
            <a:ext cx="8640960" cy="5493812"/>
          </a:xfrm>
          <a:prstGeom prst="rect">
            <a:avLst/>
          </a:prstGeom>
          <a:noFill/>
        </p:spPr>
        <p:txBody>
          <a:bodyPr wrap="square" rtlCol="0">
            <a:spAutoFit/>
          </a:bodyPr>
          <a:lstStyle/>
          <a:p>
            <a:pPr algn="ctr">
              <a:lnSpc>
                <a:spcPct val="150000"/>
              </a:lnSpc>
            </a:pPr>
            <a:r>
              <a:rPr lang="el-GR" b="1" dirty="0" smtClean="0">
                <a:latin typeface="Arial" pitchFamily="34" charset="0"/>
                <a:cs typeface="Arial" pitchFamily="34" charset="0"/>
              </a:rPr>
              <a:t>Διαδικασία</a:t>
            </a: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Μεταφέρεται τον ιστό από τους </a:t>
            </a:r>
            <a:r>
              <a:rPr lang="en-GB" dirty="0" smtClean="0">
                <a:latin typeface="Arial" pitchFamily="34" charset="0"/>
                <a:cs typeface="Arial" pitchFamily="34" charset="0"/>
              </a:rPr>
              <a:t>-70°C</a:t>
            </a:r>
            <a:r>
              <a:rPr lang="el-GR" dirty="0" smtClean="0">
                <a:latin typeface="Arial" pitchFamily="34" charset="0"/>
                <a:cs typeface="Arial" pitchFamily="34" charset="0"/>
              </a:rPr>
              <a:t> και αφήστε το να πάρει την θερμοκρασία του κρυοστάτη για 30 λεπτά περίπου</a:t>
            </a: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Η κατάλληλη θερμοκρασία του κρυοστάτη εξαρτάτε από το είδος του ιστού</a:t>
            </a: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Η λήψη τομών μπορεί να γίνει με την βοήθεια ενός πινέλου ή με την χρήση </a:t>
            </a:r>
            <a:r>
              <a:rPr lang="en-GB" dirty="0" smtClean="0">
                <a:latin typeface="Arial" pitchFamily="34" charset="0"/>
                <a:cs typeface="Arial" pitchFamily="34" charset="0"/>
              </a:rPr>
              <a:t>Anti-Roll</a:t>
            </a: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 </a:t>
            </a:r>
          </a:p>
          <a:p>
            <a:pPr>
              <a:lnSpc>
                <a:spcPct val="150000"/>
              </a:lnSpc>
            </a:pPr>
            <a:r>
              <a:rPr lang="el-GR" dirty="0" smtClean="0">
                <a:latin typeface="Arial" pitchFamily="34" charset="0"/>
                <a:cs typeface="Arial" pitchFamily="34" charset="0"/>
              </a:rPr>
              <a:t>Τοποθετήστε μία μικρή ποσότητα </a:t>
            </a:r>
            <a:r>
              <a:rPr lang="en-GB" dirty="0" smtClean="0">
                <a:latin typeface="Arial" pitchFamily="34" charset="0"/>
                <a:cs typeface="Arial" pitchFamily="34" charset="0"/>
              </a:rPr>
              <a:t>OCT</a:t>
            </a:r>
            <a:r>
              <a:rPr lang="el-GR" dirty="0" smtClean="0">
                <a:latin typeface="Arial" pitchFamily="34" charset="0"/>
                <a:cs typeface="Arial" pitchFamily="34" charset="0"/>
              </a:rPr>
              <a:t> στην κεφαλή του κρυοστάτη και μετά τον ιστό προσέχοντας τον προσανατολισμό. Συμπληρώστε με επιπλέον </a:t>
            </a:r>
            <a:r>
              <a:rPr lang="en-GB" dirty="0" smtClean="0">
                <a:latin typeface="Arial" pitchFamily="34" charset="0"/>
                <a:cs typeface="Arial" pitchFamily="34" charset="0"/>
              </a:rPr>
              <a:t>OCT </a:t>
            </a:r>
            <a:r>
              <a:rPr lang="el-GR" dirty="0" smtClean="0">
                <a:latin typeface="Arial" pitchFamily="34" charset="0"/>
                <a:cs typeface="Arial" pitchFamily="34" charset="0"/>
              </a:rPr>
              <a:t>. </a:t>
            </a:r>
          </a:p>
          <a:p>
            <a:pPr>
              <a:lnSpc>
                <a:spcPct val="150000"/>
              </a:lnSpc>
            </a:pPr>
            <a:r>
              <a:rPr lang="el-GR" dirty="0" smtClean="0">
                <a:latin typeface="Arial" pitchFamily="34" charset="0"/>
                <a:cs typeface="Arial" pitchFamily="34" charset="0"/>
              </a:rPr>
              <a:t> </a:t>
            </a:r>
          </a:p>
          <a:p>
            <a:pPr>
              <a:lnSpc>
                <a:spcPct val="150000"/>
              </a:lnSpc>
            </a:pPr>
            <a:r>
              <a:rPr lang="el-GR" dirty="0" smtClean="0">
                <a:latin typeface="Arial" pitchFamily="34" charset="0"/>
                <a:cs typeface="Arial" pitchFamily="34" charset="0"/>
              </a:rPr>
              <a:t>Το </a:t>
            </a:r>
            <a:r>
              <a:rPr lang="en-GB" dirty="0" smtClean="0">
                <a:latin typeface="Arial" pitchFamily="34" charset="0"/>
                <a:cs typeface="Arial" pitchFamily="34" charset="0"/>
              </a:rPr>
              <a:t>OCT</a:t>
            </a:r>
            <a:r>
              <a:rPr lang="el-GR" dirty="0" smtClean="0">
                <a:latin typeface="Arial" pitchFamily="34" charset="0"/>
                <a:cs typeface="Arial" pitchFamily="34" charset="0"/>
              </a:rPr>
              <a:t> στον κρυοστάτη στερεοποιείται επιτρέποντας την λήψη των τομών. </a:t>
            </a:r>
            <a:endParaRPr lang="en-GB" dirty="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5760" y="188640"/>
            <a:ext cx="8892480" cy="3754874"/>
          </a:xfrm>
          <a:prstGeom prst="rect">
            <a:avLst/>
          </a:prstGeom>
        </p:spPr>
        <p:txBody>
          <a:bodyPr wrap="square">
            <a:spAutoFit/>
          </a:bodyPr>
          <a:lstStyle/>
          <a:p>
            <a:pPr algn="ctr"/>
            <a:r>
              <a:rPr lang="el-GR" b="1" dirty="0" smtClean="0">
                <a:latin typeface="Arial" pitchFamily="34" charset="0"/>
                <a:cs typeface="Arial" pitchFamily="34" charset="0"/>
              </a:rPr>
              <a:t>Χρώση Αιματοξυλίνης Ηωσίνης</a:t>
            </a:r>
          </a:p>
          <a:p>
            <a:pPr algn="ctr"/>
            <a:endParaRPr lang="el-GR" b="1" dirty="0" smtClean="0">
              <a:latin typeface="Arial" pitchFamily="34" charset="0"/>
              <a:cs typeface="Arial" pitchFamily="34" charset="0"/>
            </a:endParaRPr>
          </a:p>
          <a:p>
            <a:r>
              <a:rPr lang="en-GB" sz="4000" b="1" dirty="0" smtClean="0">
                <a:latin typeface="Kunstler Script" pitchFamily="66" charset="0"/>
                <a:cs typeface="Arabic Typesetting" pitchFamily="66" charset="-78"/>
              </a:rPr>
              <a:t>Tips:</a:t>
            </a:r>
            <a:endParaRPr lang="el-GR" sz="4000" b="1" dirty="0" smtClean="0">
              <a:latin typeface="Kunstler Script" pitchFamily="66" charset="0"/>
              <a:cs typeface="Arabic Typesetting" pitchFamily="66" charset="-78"/>
            </a:endParaRPr>
          </a:p>
          <a:p>
            <a:pPr>
              <a:lnSpc>
                <a:spcPct val="150000"/>
              </a:lnSpc>
            </a:pPr>
            <a:r>
              <a:rPr lang="el-GR" dirty="0" smtClean="0">
                <a:latin typeface="Arial" pitchFamily="34" charset="0"/>
                <a:cs typeface="Arial" pitchFamily="34" charset="0"/>
              </a:rPr>
              <a:t>Η </a:t>
            </a:r>
            <a:r>
              <a:rPr lang="el-GR" dirty="0" err="1" smtClean="0">
                <a:latin typeface="Arial" pitchFamily="34" charset="0"/>
                <a:cs typeface="Arial" pitchFamily="34" charset="0"/>
              </a:rPr>
              <a:t>Ηωσίνη</a:t>
            </a:r>
            <a:r>
              <a:rPr lang="el-GR" dirty="0" smtClean="0">
                <a:latin typeface="Arial" pitchFamily="34" charset="0"/>
                <a:cs typeface="Arial" pitchFamily="34" charset="0"/>
              </a:rPr>
              <a:t> διαφοροποιείται με οινόπνευμα 95%. Η υπερβολική παραμονή της τομής σε οινόπνευμα 95% έχει σαν αποτέλεσμα την υπερβολική διαφοροποίηση της Ηωσίνης (Εικόνα).  </a:t>
            </a:r>
          </a:p>
          <a:p>
            <a:pPr>
              <a:lnSpc>
                <a:spcPct val="150000"/>
              </a:lnSpc>
            </a:pPr>
            <a:r>
              <a:rPr lang="el-GR" dirty="0" smtClean="0">
                <a:latin typeface="Arial" pitchFamily="34" charset="0"/>
                <a:cs typeface="Arial" pitchFamily="34" charset="0"/>
              </a:rPr>
              <a:t>Βιοψία δέρματος με χρώση Αιματοξυλίνης Ηωσίνης</a:t>
            </a:r>
          </a:p>
          <a:p>
            <a:pPr>
              <a:lnSpc>
                <a:spcPct val="150000"/>
              </a:lnSpc>
            </a:pPr>
            <a:r>
              <a:rPr lang="el-GR" dirty="0" smtClean="0">
                <a:latin typeface="Arial" pitchFamily="34" charset="0"/>
                <a:cs typeface="Arial" pitchFamily="34" charset="0"/>
              </a:rPr>
              <a:t>Αριστερά: υπερβολική διαφοροποίηση της Ηωσίνης. Δεξιά: Σωστή ισορροπία χρωμάτων Αιματοξυλίνης και Ηωσίνης.</a:t>
            </a:r>
            <a:endParaRPr lang="en-GB" dirty="0">
              <a:latin typeface="Arial" pitchFamily="34" charset="0"/>
              <a:cs typeface="Arial" pitchFamily="34" charset="0"/>
            </a:endParaRPr>
          </a:p>
        </p:txBody>
      </p:sp>
      <p:grpSp>
        <p:nvGrpSpPr>
          <p:cNvPr id="5" name="4 - Ομάδα"/>
          <p:cNvGrpSpPr/>
          <p:nvPr/>
        </p:nvGrpSpPr>
        <p:grpSpPr>
          <a:xfrm>
            <a:off x="228352" y="3949700"/>
            <a:ext cx="8687296" cy="2908300"/>
            <a:chOff x="228352" y="3949700"/>
            <a:chExt cx="8687296" cy="2908300"/>
          </a:xfrm>
        </p:grpSpPr>
        <p:pic>
          <p:nvPicPr>
            <p:cNvPr id="57346" name="Picture 2"/>
            <p:cNvPicPr>
              <a:picLocks noChangeAspect="1" noChangeArrowheads="1"/>
            </p:cNvPicPr>
            <p:nvPr/>
          </p:nvPicPr>
          <p:blipFill>
            <a:blip r:embed="rId2" cstate="print"/>
            <a:srcRect/>
            <a:stretch>
              <a:fillRect/>
            </a:stretch>
          </p:blipFill>
          <p:spPr bwMode="auto">
            <a:xfrm>
              <a:off x="228352" y="3949700"/>
              <a:ext cx="3911600" cy="2908300"/>
            </a:xfrm>
            <a:prstGeom prst="rect">
              <a:avLst/>
            </a:prstGeom>
            <a:noFill/>
            <a:ln w="9525">
              <a:noFill/>
              <a:miter lim="800000"/>
              <a:headEnd/>
              <a:tailEnd/>
            </a:ln>
          </p:spPr>
        </p:pic>
        <p:pic>
          <p:nvPicPr>
            <p:cNvPr id="57347" name="Picture 3"/>
            <p:cNvPicPr>
              <a:picLocks noChangeAspect="1" noChangeArrowheads="1"/>
            </p:cNvPicPr>
            <p:nvPr/>
          </p:nvPicPr>
          <p:blipFill>
            <a:blip r:embed="rId3" cstate="print"/>
            <a:srcRect/>
            <a:stretch>
              <a:fillRect/>
            </a:stretch>
          </p:blipFill>
          <p:spPr bwMode="auto">
            <a:xfrm>
              <a:off x="5004048" y="3949700"/>
              <a:ext cx="3911600" cy="2908300"/>
            </a:xfrm>
            <a:prstGeom prst="rect">
              <a:avLst/>
            </a:prstGeom>
            <a:noFill/>
            <a:ln w="9525">
              <a:noFill/>
              <a:miter lim="800000"/>
              <a:headEnd/>
              <a:tailEnd/>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39552" y="1484784"/>
            <a:ext cx="8064896" cy="3046988"/>
          </a:xfrm>
          <a:prstGeom prst="rect">
            <a:avLst/>
          </a:prstGeom>
          <a:noFill/>
        </p:spPr>
        <p:txBody>
          <a:bodyPr wrap="square" rtlCol="0">
            <a:spAutoFit/>
          </a:bodyPr>
          <a:lstStyle/>
          <a:p>
            <a:pPr algn="ctr"/>
            <a:r>
              <a:rPr lang="el-GR" sz="9600" b="1" dirty="0" smtClean="0">
                <a:latin typeface="Mistral" pitchFamily="66" charset="0"/>
              </a:rPr>
              <a:t>Ευχαριστώ για την προσοχή σας</a:t>
            </a:r>
            <a:endParaRPr lang="en-GB" sz="9600" b="1" dirty="0">
              <a:latin typeface="Magneto" pitchFamily="8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99592" y="209550"/>
            <a:ext cx="7632847" cy="64389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cryostat sections"/>
          <p:cNvPicPr>
            <a:picLocks noChangeAspect="1" noChangeArrowheads="1"/>
          </p:cNvPicPr>
          <p:nvPr/>
        </p:nvPicPr>
        <p:blipFill>
          <a:blip r:embed="rId2" cstate="print"/>
          <a:srcRect/>
          <a:stretch>
            <a:fillRect/>
          </a:stretch>
        </p:blipFill>
        <p:spPr bwMode="auto">
          <a:xfrm>
            <a:off x="1" y="3474000"/>
            <a:ext cx="3267257" cy="3420000"/>
          </a:xfrm>
          <a:prstGeom prst="rect">
            <a:avLst/>
          </a:prstGeom>
          <a:noFill/>
        </p:spPr>
      </p:pic>
      <p:sp>
        <p:nvSpPr>
          <p:cNvPr id="3" name="2 - TextBox"/>
          <p:cNvSpPr txBox="1"/>
          <p:nvPr/>
        </p:nvSpPr>
        <p:spPr>
          <a:xfrm>
            <a:off x="125760" y="116632"/>
            <a:ext cx="8892480" cy="3000821"/>
          </a:xfrm>
          <a:prstGeom prst="rect">
            <a:avLst/>
          </a:prstGeom>
          <a:noFill/>
        </p:spPr>
        <p:txBody>
          <a:bodyPr wrap="square" rtlCol="0">
            <a:spAutoFit/>
          </a:bodyPr>
          <a:lstStyle/>
          <a:p>
            <a:pPr algn="ctr">
              <a:lnSpc>
                <a:spcPct val="150000"/>
              </a:lnSpc>
            </a:pPr>
            <a:r>
              <a:rPr lang="el-GR" b="1" dirty="0" smtClean="0">
                <a:latin typeface="Arial" pitchFamily="34" charset="0"/>
                <a:cs typeface="Arial" pitchFamily="34" charset="0"/>
              </a:rPr>
              <a:t>Λήψη τομών</a:t>
            </a: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Με την βοήθεια του πινέλου προσπαθήστε να ξεδιπλώσετε την τομή πάχους </a:t>
            </a:r>
            <a:r>
              <a:rPr lang="el-GR" dirty="0" smtClean="0"/>
              <a:t>5-15 μ</a:t>
            </a:r>
            <a:r>
              <a:rPr lang="en-GB" dirty="0" smtClean="0"/>
              <a:t>m</a:t>
            </a:r>
            <a:r>
              <a:rPr lang="el-GR" dirty="0" smtClean="0">
                <a:latin typeface="Arial" pitchFamily="34" charset="0"/>
                <a:cs typeface="Arial" pitchFamily="34" charset="0"/>
              </a:rPr>
              <a:t> Στον κρυοστάτη παίρνουμε συνεχείς τομές (κορδέλα) μόνο με την χρήση </a:t>
            </a:r>
            <a:r>
              <a:rPr lang="en-GB" dirty="0" smtClean="0">
                <a:latin typeface="Arial" pitchFamily="34" charset="0"/>
                <a:cs typeface="Arial" pitchFamily="34" charset="0"/>
              </a:rPr>
              <a:t>anti-roll.</a:t>
            </a: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Η παραγόμενη τομή τοποθετείται στην </a:t>
            </a:r>
            <a:r>
              <a:rPr lang="el-GR" dirty="0" err="1" smtClean="0">
                <a:latin typeface="Arial" pitchFamily="34" charset="0"/>
                <a:cs typeface="Arial" pitchFamily="34" charset="0"/>
              </a:rPr>
              <a:t>ανικειμενοφόρο</a:t>
            </a:r>
            <a:r>
              <a:rPr lang="el-GR" dirty="0" smtClean="0">
                <a:latin typeface="Arial" pitchFamily="34" charset="0"/>
                <a:cs typeface="Arial" pitchFamily="34" charset="0"/>
              </a:rPr>
              <a:t> πλάκα ακουμπώντας την πλάκα πάνω στην τομή. Η τομή λιώνει πάνω στην </a:t>
            </a:r>
            <a:r>
              <a:rPr lang="el-GR" dirty="0" err="1" smtClean="0">
                <a:latin typeface="Arial" pitchFamily="34" charset="0"/>
                <a:cs typeface="Arial" pitchFamily="34" charset="0"/>
              </a:rPr>
              <a:t>αντικειμενοφόρο</a:t>
            </a:r>
            <a:r>
              <a:rPr lang="el-GR" dirty="0" smtClean="0">
                <a:latin typeface="Arial" pitchFamily="34" charset="0"/>
                <a:cs typeface="Arial" pitchFamily="34" charset="0"/>
              </a:rPr>
              <a:t> πλάκα μέσα σε 1 λεπτό και κολλάει.</a:t>
            </a:r>
            <a:endParaRPr lang="en-GB" dirty="0"/>
          </a:p>
        </p:txBody>
      </p:sp>
      <p:pic>
        <p:nvPicPr>
          <p:cNvPr id="1029" name="Picture 5"/>
          <p:cNvPicPr>
            <a:picLocks noChangeAspect="1" noChangeArrowheads="1"/>
          </p:cNvPicPr>
          <p:nvPr/>
        </p:nvPicPr>
        <p:blipFill>
          <a:blip r:embed="rId3" cstate="print"/>
          <a:srcRect/>
          <a:stretch>
            <a:fillRect/>
          </a:stretch>
        </p:blipFill>
        <p:spPr bwMode="auto">
          <a:xfrm>
            <a:off x="3131842" y="3474000"/>
            <a:ext cx="3163565" cy="3420000"/>
          </a:xfrm>
          <a:prstGeom prst="rect">
            <a:avLst/>
          </a:prstGeom>
          <a:noFill/>
          <a:ln w="9525">
            <a:noFill/>
            <a:miter lim="800000"/>
            <a:headEnd/>
            <a:tailEnd/>
          </a:ln>
        </p:spPr>
      </p:pic>
      <p:pic>
        <p:nvPicPr>
          <p:cNvPr id="1028" name="Picture 4" descr="Αποτέλεσμα εικόνας για cryostat sections"/>
          <p:cNvPicPr>
            <a:picLocks noChangeAspect="1" noChangeArrowheads="1"/>
          </p:cNvPicPr>
          <p:nvPr/>
        </p:nvPicPr>
        <p:blipFill>
          <a:blip r:embed="rId4" cstate="print"/>
          <a:srcRect/>
          <a:stretch>
            <a:fillRect/>
          </a:stretch>
        </p:blipFill>
        <p:spPr bwMode="auto">
          <a:xfrm>
            <a:off x="6012160" y="3474000"/>
            <a:ext cx="3163632" cy="3420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51520" y="116632"/>
            <a:ext cx="8640960" cy="6324808"/>
          </a:xfrm>
          <a:prstGeom prst="rect">
            <a:avLst/>
          </a:prstGeom>
          <a:noFill/>
        </p:spPr>
        <p:txBody>
          <a:bodyPr wrap="square" rtlCol="0">
            <a:spAutoFit/>
          </a:bodyPr>
          <a:lstStyle/>
          <a:p>
            <a:pPr algn="ctr">
              <a:lnSpc>
                <a:spcPct val="150000"/>
              </a:lnSpc>
            </a:pPr>
            <a:r>
              <a:rPr lang="el-GR" b="1" dirty="0" smtClean="0">
                <a:latin typeface="Arial" pitchFamily="34" charset="0"/>
                <a:cs typeface="Arial" pitchFamily="34" charset="0"/>
              </a:rPr>
              <a:t>Λήψη τομών</a:t>
            </a: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Μετά την λήψη των τομών τοποθετήστε την </a:t>
            </a:r>
            <a:r>
              <a:rPr lang="el-GR" dirty="0" err="1" smtClean="0">
                <a:latin typeface="Arial" pitchFamily="34" charset="0"/>
                <a:cs typeface="Arial" pitchFamily="34" charset="0"/>
              </a:rPr>
              <a:t>αντικειμενοφόρο</a:t>
            </a:r>
            <a:r>
              <a:rPr lang="el-GR" dirty="0" smtClean="0">
                <a:latin typeface="Arial" pitchFamily="34" charset="0"/>
                <a:cs typeface="Arial" pitchFamily="34" charset="0"/>
              </a:rPr>
              <a:t> πλάκα </a:t>
            </a:r>
          </a:p>
          <a:p>
            <a:pPr>
              <a:lnSpc>
                <a:spcPct val="150000"/>
              </a:lnSpc>
            </a:pPr>
            <a:endParaRPr lang="el-GR" dirty="0" smtClean="0">
              <a:latin typeface="Arial" pitchFamily="34" charset="0"/>
              <a:cs typeface="Arial" pitchFamily="34" charset="0"/>
            </a:endParaRPr>
          </a:p>
          <a:p>
            <a:pPr>
              <a:lnSpc>
                <a:spcPct val="150000"/>
              </a:lnSpc>
              <a:buFont typeface="Arial" pitchFamily="34" charset="0"/>
              <a:buChar char="•"/>
            </a:pPr>
            <a:r>
              <a:rPr lang="el-GR" dirty="0" smtClean="0">
                <a:latin typeface="Arial" pitchFamily="34" charset="0"/>
                <a:cs typeface="Arial" pitchFamily="34" charset="0"/>
              </a:rPr>
              <a:t>Σε </a:t>
            </a:r>
            <a:r>
              <a:rPr lang="el-GR" dirty="0" err="1" smtClean="0">
                <a:latin typeface="Arial" pitchFamily="34" charset="0"/>
                <a:cs typeface="Arial" pitchFamily="34" charset="0"/>
              </a:rPr>
              <a:t>μονιμοποιητικό</a:t>
            </a:r>
            <a:r>
              <a:rPr lang="el-GR" dirty="0" smtClean="0">
                <a:latin typeface="Arial" pitchFamily="34" charset="0"/>
                <a:cs typeface="Arial" pitchFamily="34" charset="0"/>
              </a:rPr>
              <a:t> διάλυμα (κρύα ακετόνη </a:t>
            </a:r>
            <a:r>
              <a:rPr lang="en-GB" dirty="0" smtClean="0">
                <a:latin typeface="Arial" pitchFamily="34" charset="0"/>
                <a:cs typeface="Arial" pitchFamily="34" charset="0"/>
              </a:rPr>
              <a:t>-20°C </a:t>
            </a:r>
            <a:r>
              <a:rPr lang="el-GR" dirty="0" smtClean="0">
                <a:latin typeface="Arial" pitchFamily="34" charset="0"/>
                <a:cs typeface="Arial" pitchFamily="34" charset="0"/>
              </a:rPr>
              <a:t>για </a:t>
            </a:r>
            <a:r>
              <a:rPr lang="en-GB" dirty="0" smtClean="0">
                <a:latin typeface="Arial" pitchFamily="34" charset="0"/>
                <a:cs typeface="Arial" pitchFamily="34" charset="0"/>
              </a:rPr>
              <a:t>2 </a:t>
            </a:r>
            <a:r>
              <a:rPr lang="el-GR" dirty="0" smtClean="0">
                <a:latin typeface="Arial" pitchFamily="34" charset="0"/>
                <a:cs typeface="Arial" pitchFamily="34" charset="0"/>
              </a:rPr>
              <a:t>λεπτά,  ή άλλο </a:t>
            </a:r>
            <a:r>
              <a:rPr lang="el-GR" dirty="0" err="1" smtClean="0">
                <a:latin typeface="Arial" pitchFamily="34" charset="0"/>
                <a:cs typeface="Arial" pitchFamily="34" charset="0"/>
              </a:rPr>
              <a:t>μονιμοποιητικό</a:t>
            </a:r>
            <a:r>
              <a:rPr lang="el-GR" dirty="0" smtClean="0">
                <a:latin typeface="Arial" pitchFamily="34" charset="0"/>
                <a:cs typeface="Arial" pitchFamily="34" charset="0"/>
              </a:rPr>
              <a:t>)  και χρωματίστε την τομή με υδατικό διάλυμα </a:t>
            </a:r>
            <a:r>
              <a:rPr lang="en-GB" dirty="0" smtClean="0">
                <a:latin typeface="Arial" pitchFamily="34" charset="0"/>
                <a:cs typeface="Arial" pitchFamily="34" charset="0"/>
              </a:rPr>
              <a:t>1%-2% </a:t>
            </a:r>
            <a:r>
              <a:rPr lang="en-GB" dirty="0" err="1" smtClean="0">
                <a:latin typeface="Arial" pitchFamily="34" charset="0"/>
                <a:cs typeface="Arial" pitchFamily="34" charset="0"/>
              </a:rPr>
              <a:t>toluidine</a:t>
            </a:r>
            <a:r>
              <a:rPr lang="en-GB" dirty="0" smtClean="0">
                <a:latin typeface="Arial" pitchFamily="34" charset="0"/>
                <a:cs typeface="Arial" pitchFamily="34" charset="0"/>
              </a:rPr>
              <a:t> blue </a:t>
            </a:r>
            <a:r>
              <a:rPr lang="el-GR" dirty="0" smtClean="0">
                <a:latin typeface="Arial" pitchFamily="34" charset="0"/>
                <a:cs typeface="Arial" pitchFamily="34" charset="0"/>
              </a:rPr>
              <a:t> ή οποιαδήποτε άλλη χρώση.</a:t>
            </a:r>
          </a:p>
          <a:p>
            <a:pPr>
              <a:lnSpc>
                <a:spcPct val="150000"/>
              </a:lnSpc>
              <a:buFont typeface="Arial" pitchFamily="34" charset="0"/>
              <a:buChar char="•"/>
            </a:pPr>
            <a:r>
              <a:rPr lang="el-GR" dirty="0" smtClean="0">
                <a:latin typeface="Arial" pitchFamily="34" charset="0"/>
                <a:cs typeface="Arial" pitchFamily="34" charset="0"/>
              </a:rPr>
              <a:t>Στεγνώστε την στον αέρα σε θερμοκρασία δωματίου και συνεχίστε με την ανάλογη χρώση</a:t>
            </a:r>
          </a:p>
          <a:p>
            <a:pPr>
              <a:lnSpc>
                <a:spcPct val="150000"/>
              </a:lnSpc>
              <a:buFont typeface="Arial" pitchFamily="34" charset="0"/>
              <a:buChar char="•"/>
            </a:pPr>
            <a:r>
              <a:rPr lang="el-GR" dirty="0" smtClean="0">
                <a:latin typeface="Arial" pitchFamily="34" charset="0"/>
                <a:cs typeface="Arial" pitchFamily="34" charset="0"/>
              </a:rPr>
              <a:t>Αποθηκεύστε τις τομές στους </a:t>
            </a:r>
            <a:r>
              <a:rPr lang="en-GB" dirty="0" smtClean="0">
                <a:latin typeface="Arial" pitchFamily="34" charset="0"/>
                <a:cs typeface="Arial" pitchFamily="34" charset="0"/>
              </a:rPr>
              <a:t>-70°C </a:t>
            </a:r>
            <a:r>
              <a:rPr lang="el-GR" dirty="0" smtClean="0">
                <a:latin typeface="Arial" pitchFamily="34" charset="0"/>
                <a:cs typeface="Arial" pitchFamily="34" charset="0"/>
              </a:rPr>
              <a:t> για μελλοντική χρήση  </a:t>
            </a:r>
          </a:p>
          <a:p>
            <a:pPr>
              <a:lnSpc>
                <a:spcPct val="150000"/>
              </a:lnSpc>
              <a:buFont typeface="Arial" pitchFamily="34" charset="0"/>
              <a:buChar char="•"/>
            </a:pPr>
            <a:endParaRPr lang="el-GR" dirty="0" smtClean="0">
              <a:latin typeface="Arial" pitchFamily="34" charset="0"/>
              <a:cs typeface="Arial" pitchFamily="34" charset="0"/>
            </a:endParaRPr>
          </a:p>
          <a:p>
            <a:pPr>
              <a:lnSpc>
                <a:spcPct val="150000"/>
              </a:lnSpc>
            </a:pPr>
            <a:r>
              <a:rPr lang="el-GR" b="1" dirty="0" smtClean="0">
                <a:latin typeface="Arial" pitchFamily="34" charset="0"/>
                <a:cs typeface="Arial" pitchFamily="34" charset="0"/>
              </a:rPr>
              <a:t>Προσοχή</a:t>
            </a:r>
          </a:p>
          <a:p>
            <a:pPr>
              <a:lnSpc>
                <a:spcPct val="150000"/>
              </a:lnSpc>
              <a:buFont typeface="Arial" pitchFamily="34" charset="0"/>
              <a:buChar char="•"/>
            </a:pPr>
            <a:r>
              <a:rPr lang="el-GR" dirty="0" smtClean="0">
                <a:latin typeface="Arial" pitchFamily="34" charset="0"/>
                <a:cs typeface="Arial" pitchFamily="34" charset="0"/>
              </a:rPr>
              <a:t>Κατά την διάρκεια της διαδικασίας αποφύγετε το πάγωμα-</a:t>
            </a:r>
            <a:r>
              <a:rPr lang="el-GR" dirty="0" err="1" smtClean="0">
                <a:latin typeface="Arial" pitchFamily="34" charset="0"/>
                <a:cs typeface="Arial" pitchFamily="34" charset="0"/>
              </a:rPr>
              <a:t>ξεπάγωμα</a:t>
            </a:r>
            <a:r>
              <a:rPr lang="el-GR" dirty="0" smtClean="0">
                <a:latin typeface="Arial" pitchFamily="34" charset="0"/>
                <a:cs typeface="Arial" pitchFamily="34" charset="0"/>
              </a:rPr>
              <a:t> του ιστού.</a:t>
            </a:r>
          </a:p>
          <a:p>
            <a:pPr>
              <a:lnSpc>
                <a:spcPct val="150000"/>
              </a:lnSpc>
              <a:buFont typeface="Arial" pitchFamily="34" charset="0"/>
              <a:buChar char="•"/>
            </a:pPr>
            <a:r>
              <a:rPr lang="el-GR" dirty="0" smtClean="0">
                <a:latin typeface="Arial" pitchFamily="34" charset="0"/>
                <a:cs typeface="Arial" pitchFamily="34" charset="0"/>
              </a:rPr>
              <a:t>Λιπώδης ιστός καθώς και όσοι έχουν </a:t>
            </a:r>
            <a:r>
              <a:rPr lang="el-GR" dirty="0" err="1" smtClean="0">
                <a:latin typeface="Arial" pitchFamily="34" charset="0"/>
                <a:cs typeface="Arial" pitchFamily="34" charset="0"/>
              </a:rPr>
              <a:t>ιστική</a:t>
            </a:r>
            <a:r>
              <a:rPr lang="el-GR" dirty="0" smtClean="0">
                <a:latin typeface="Arial" pitchFamily="34" charset="0"/>
                <a:cs typeface="Arial" pitchFamily="34" charset="0"/>
              </a:rPr>
              <a:t> ανομοιογένεια παρουσιάζουν δυσκολία.</a:t>
            </a:r>
            <a:endParaRPr lang="en-GB"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5760" y="332656"/>
            <a:ext cx="8892480" cy="5027017"/>
          </a:xfrm>
          <a:prstGeom prst="rect">
            <a:avLst/>
          </a:prstGeom>
        </p:spPr>
        <p:txBody>
          <a:bodyPr wrap="square">
            <a:spAutoFit/>
          </a:bodyPr>
          <a:lstStyle/>
          <a:p>
            <a:pPr lvl="0" algn="ctr" fontAlgn="base">
              <a:lnSpc>
                <a:spcPct val="150000"/>
              </a:lnSpc>
              <a:spcBef>
                <a:spcPct val="0"/>
              </a:spcBef>
              <a:spcAft>
                <a:spcPct val="0"/>
              </a:spcAft>
            </a:pPr>
            <a:r>
              <a:rPr lang="el-GR" b="1" dirty="0" smtClean="0">
                <a:latin typeface="Arial" pitchFamily="34" charset="0"/>
                <a:cs typeface="Arial" pitchFamily="34" charset="0"/>
              </a:rPr>
              <a:t>Χρώση ιστολογικών τομών</a:t>
            </a:r>
          </a:p>
          <a:p>
            <a:pPr lvl="0" algn="ctr" fontAlgn="base">
              <a:lnSpc>
                <a:spcPct val="150000"/>
              </a:lnSpc>
              <a:spcBef>
                <a:spcPct val="0"/>
              </a:spcBef>
              <a:spcAft>
                <a:spcPct val="0"/>
              </a:spcAft>
            </a:pPr>
            <a:endParaRPr lang="el-GR" dirty="0" smtClean="0">
              <a:latin typeface="Arial" pitchFamily="34" charset="0"/>
              <a:cs typeface="Arial" pitchFamily="34" charset="0"/>
            </a:endParaRPr>
          </a:p>
          <a:p>
            <a:pPr lvl="0" indent="88900" fontAlgn="base">
              <a:lnSpc>
                <a:spcPct val="200000"/>
              </a:lnSpc>
              <a:spcBef>
                <a:spcPct val="0"/>
              </a:spcBef>
              <a:spcAft>
                <a:spcPct val="0"/>
              </a:spcAft>
            </a:pPr>
            <a:r>
              <a:rPr lang="el-GR" dirty="0" smtClean="0">
                <a:latin typeface="Arial" pitchFamily="34" charset="0"/>
                <a:cs typeface="Arial" pitchFamily="34" charset="0"/>
              </a:rPr>
              <a:t>Οι Ιστολογικές τομές είναι άχρωμες και προκειμένου να μελετηθούν στο μικροσκόπιο πρέπει να χρωματιστούν  με ιστοχημικές τεχνικές</a:t>
            </a:r>
          </a:p>
          <a:p>
            <a:pPr marL="628650" lvl="0" fontAlgn="base">
              <a:lnSpc>
                <a:spcPct val="200000"/>
              </a:lnSpc>
              <a:spcBef>
                <a:spcPct val="0"/>
              </a:spcBef>
              <a:spcAft>
                <a:spcPct val="0"/>
              </a:spcAft>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Η πλειονότητα των </a:t>
            </a:r>
            <a:r>
              <a:rPr lang="el-GR" dirty="0" err="1" smtClean="0">
                <a:latin typeface="Arial" pitchFamily="34" charset="0"/>
                <a:cs typeface="Arial" pitchFamily="34" charset="0"/>
              </a:rPr>
              <a:t>ιστοχημικών</a:t>
            </a:r>
            <a:r>
              <a:rPr lang="el-GR" dirty="0" smtClean="0">
                <a:latin typeface="Arial" pitchFamily="34" charset="0"/>
                <a:cs typeface="Arial" pitchFamily="34" charset="0"/>
              </a:rPr>
              <a:t> χρώσεων,  εμφανίζει  επιλεκτική και ειδική δράση που εξαρτάτε</a:t>
            </a:r>
            <a:endParaRPr lang="en-US" dirty="0" smtClean="0">
              <a:latin typeface="Arial" pitchFamily="34" charset="0"/>
              <a:cs typeface="Arial" pitchFamily="34" charset="0"/>
            </a:endParaRPr>
          </a:p>
          <a:p>
            <a:pPr>
              <a:lnSpc>
                <a:spcPct val="150000"/>
              </a:lnSpc>
            </a:pPr>
            <a:endParaRPr lang="en-US" dirty="0" smtClean="0">
              <a:latin typeface="Arial" pitchFamily="34" charset="0"/>
              <a:cs typeface="Arial" pitchFamily="34" charset="0"/>
            </a:endParaRPr>
          </a:p>
          <a:p>
            <a:pPr>
              <a:lnSpc>
                <a:spcPct val="150000"/>
              </a:lnSpc>
              <a:buFont typeface="Arial" pitchFamily="34" charset="0"/>
              <a:buChar char="•"/>
            </a:pPr>
            <a:r>
              <a:rPr lang="el-GR" dirty="0" smtClean="0">
                <a:latin typeface="Arial" pitchFamily="34" charset="0"/>
                <a:cs typeface="Arial" pitchFamily="34" charset="0"/>
              </a:rPr>
              <a:t>Από την μονιμοποίηση</a:t>
            </a:r>
            <a:endParaRPr lang="en-US" dirty="0" smtClean="0">
              <a:latin typeface="Arial" pitchFamily="34" charset="0"/>
              <a:cs typeface="Arial" pitchFamily="34" charset="0"/>
            </a:endParaRPr>
          </a:p>
          <a:p>
            <a:pPr>
              <a:lnSpc>
                <a:spcPct val="150000"/>
              </a:lnSpc>
              <a:buFont typeface="Arial" pitchFamily="34" charset="0"/>
              <a:buChar char="•"/>
            </a:pPr>
            <a:r>
              <a:rPr lang="el-GR" dirty="0" smtClean="0">
                <a:latin typeface="Arial" pitchFamily="34" charset="0"/>
                <a:cs typeface="Arial" pitchFamily="34" charset="0"/>
              </a:rPr>
              <a:t>Από την προγενέστερη επεξεργασία του ιστού</a:t>
            </a:r>
            <a:endParaRPr lang="en-US" dirty="0" smtClean="0">
              <a:latin typeface="Arial" pitchFamily="34" charset="0"/>
              <a:cs typeface="Arial" pitchFamily="34" charset="0"/>
            </a:endParaRPr>
          </a:p>
          <a:p>
            <a:pPr>
              <a:lnSpc>
                <a:spcPct val="150000"/>
              </a:lnSpc>
              <a:buFont typeface="Arial" pitchFamily="34" charset="0"/>
              <a:buChar char="•"/>
            </a:pPr>
            <a:r>
              <a:rPr lang="el-GR" dirty="0" smtClean="0">
                <a:latin typeface="Arial" pitchFamily="34" charset="0"/>
                <a:cs typeface="Arial" pitchFamily="34" charset="0"/>
              </a:rPr>
              <a:t>Από την επακόλουθη χρώση ή διαφοροποίηση του ιστού.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1520" y="548680"/>
            <a:ext cx="8712968" cy="4939814"/>
          </a:xfrm>
          <a:prstGeom prst="rect">
            <a:avLst/>
          </a:prstGeom>
          <a:noFill/>
        </p:spPr>
        <p:txBody>
          <a:bodyPr wrap="square" rtlCol="0">
            <a:spAutoFit/>
          </a:bodyPr>
          <a:lstStyle/>
          <a:p>
            <a:pPr algn="ctr">
              <a:lnSpc>
                <a:spcPct val="150000"/>
              </a:lnSpc>
            </a:pPr>
            <a:r>
              <a:rPr lang="el-GR" b="1" dirty="0" smtClean="0">
                <a:latin typeface="Arial" pitchFamily="34" charset="0"/>
                <a:cs typeface="Arial" pitchFamily="34" charset="0"/>
              </a:rPr>
              <a:t>Χρώση Αιματοξυλίνης Ηωσίνης</a:t>
            </a: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Είναι η πλέον διαδεδομένη χρώση και θεωρείται χρώση ρουτίνας</a:t>
            </a:r>
          </a:p>
          <a:p>
            <a:pPr>
              <a:lnSpc>
                <a:spcPct val="150000"/>
              </a:lnSpc>
            </a:pPr>
            <a:r>
              <a:rPr lang="el-GR" dirty="0" smtClean="0">
                <a:latin typeface="Arial" pitchFamily="34" charset="0"/>
                <a:cs typeface="Arial" pitchFamily="34" charset="0"/>
              </a:rPr>
              <a:t>Είναι συνδυασμός δύο διαφορετικών χρωστικών της Αιματοξυλίνης και της Ηωσίνης</a:t>
            </a: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Οι δύο χρωστικές εκμεταλλεύονται τις διαφορές της χημικής σύστασης του ιστού και τον βάφουν με διαφορετικά χρώματα</a:t>
            </a: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Η σύνδεση των χημικών στοιχείων του ιστού με τις χρωστικές είναι ιοντική δέσμευση  και περιλαμβάνει την ηλεκτροστατική έλξη μεταξύ των ιόντων αντίθετου φορτίου, ένα από τα οποία βρίσκεται στον ιστό, και το δεύτερο στην χρωστική.</a:t>
            </a:r>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61764" y="116632"/>
            <a:ext cx="8820472" cy="6324808"/>
          </a:xfrm>
          <a:prstGeom prst="rect">
            <a:avLst/>
          </a:prstGeom>
        </p:spPr>
        <p:txBody>
          <a:bodyPr wrap="square">
            <a:spAutoFit/>
          </a:bodyPr>
          <a:lstStyle/>
          <a:p>
            <a:pPr algn="ctr">
              <a:lnSpc>
                <a:spcPct val="150000"/>
              </a:lnSpc>
            </a:pPr>
            <a:r>
              <a:rPr lang="el-GR" b="1" dirty="0" smtClean="0">
                <a:latin typeface="Arial" pitchFamily="34" charset="0"/>
                <a:cs typeface="Arial" pitchFamily="34" charset="0"/>
              </a:rPr>
              <a:t>Χρώση Αιματοξυλίνης Ηωσίνης</a:t>
            </a:r>
          </a:p>
          <a:p>
            <a:pPr algn="ctr">
              <a:lnSpc>
                <a:spcPct val="150000"/>
              </a:lnSpc>
            </a:pPr>
            <a:endParaRPr lang="el-GR" b="1"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Η </a:t>
            </a:r>
            <a:r>
              <a:rPr lang="el-GR" dirty="0" err="1" smtClean="0">
                <a:latin typeface="Arial" pitchFamily="34" charset="0"/>
                <a:cs typeface="Arial" pitchFamily="34" charset="0"/>
              </a:rPr>
              <a:t>Αιματοξυλίνη</a:t>
            </a:r>
            <a:r>
              <a:rPr lang="el-GR" dirty="0" smtClean="0">
                <a:latin typeface="Arial" pitchFamily="34" charset="0"/>
                <a:cs typeface="Arial" pitchFamily="34" charset="0"/>
              </a:rPr>
              <a:t> από μόνη της δεν είναι χρωστική, και δεν μπορεί να βάψει τον ιστό. Ως εκ τούτου χρησιμοποιείται σε συνδυασμό με μία «διαβρωτική» ουσία η οποία βοηθάει στην ένωση της Αιματοξυλίνης με τον ιστό. </a:t>
            </a:r>
          </a:p>
          <a:p>
            <a:pPr>
              <a:lnSpc>
                <a:spcPct val="150000"/>
              </a:lnSpc>
            </a:pPr>
            <a:r>
              <a:rPr lang="el-GR" dirty="0" smtClean="0">
                <a:latin typeface="Arial" pitchFamily="34" charset="0"/>
                <a:cs typeface="Arial" pitchFamily="34" charset="0"/>
              </a:rPr>
              <a:t>Η διαβρωτική ουσία  που χρησιμοποιείται είναι τυπικά ένα κατιόν μετάλλου, όπως είναι το αλουμίνιο. </a:t>
            </a:r>
          </a:p>
          <a:p>
            <a:pPr>
              <a:lnSpc>
                <a:spcPct val="150000"/>
              </a:lnSpc>
            </a:pPr>
            <a:r>
              <a:rPr lang="el-GR" dirty="0" smtClean="0">
                <a:latin typeface="Arial" pitchFamily="34" charset="0"/>
                <a:cs typeface="Arial" pitchFamily="34" charset="0"/>
              </a:rPr>
              <a:t>Η </a:t>
            </a:r>
            <a:r>
              <a:rPr lang="el-GR" dirty="0" err="1" smtClean="0">
                <a:latin typeface="Arial" pitchFamily="34" charset="0"/>
                <a:cs typeface="Arial" pitchFamily="34" charset="0"/>
              </a:rPr>
              <a:t>Αιματοξυλίνη</a:t>
            </a:r>
            <a:r>
              <a:rPr lang="el-GR" dirty="0" smtClean="0">
                <a:latin typeface="Arial" pitchFamily="34" charset="0"/>
                <a:cs typeface="Arial" pitchFamily="34" charset="0"/>
              </a:rPr>
              <a:t> σε σύμπλεγμα με άλατα αλουμινίου που είναι κατιονικά, λειτουργεί σαν μια βασική χρωστική. Τα θετικά φορτισμένα άλατα αντιδρούν με τα αρνητικά φορτισμένα </a:t>
            </a:r>
            <a:r>
              <a:rPr lang="el-GR" dirty="0" err="1" smtClean="0">
                <a:latin typeface="Arial" pitchFamily="34" charset="0"/>
                <a:cs typeface="Arial" pitchFamily="34" charset="0"/>
              </a:rPr>
              <a:t>βασεόφιλα</a:t>
            </a:r>
            <a:r>
              <a:rPr lang="el-GR" dirty="0" smtClean="0">
                <a:latin typeface="Arial" pitchFamily="34" charset="0"/>
                <a:cs typeface="Arial" pitchFamily="34" charset="0"/>
              </a:rPr>
              <a:t> κυτταρικά συστατικά. Χαρακτηριστικά </a:t>
            </a:r>
            <a:r>
              <a:rPr lang="el-GR" dirty="0" err="1" smtClean="0">
                <a:latin typeface="Arial" pitchFamily="34" charset="0"/>
                <a:cs typeface="Arial" pitchFamily="34" charset="0"/>
              </a:rPr>
              <a:t>βασεόφιλα</a:t>
            </a:r>
            <a:r>
              <a:rPr lang="el-GR" dirty="0" smtClean="0">
                <a:latin typeface="Arial" pitchFamily="34" charset="0"/>
                <a:cs typeface="Arial" pitchFamily="34" charset="0"/>
              </a:rPr>
              <a:t> κυτταρικά συστατικά είναι  νουκλεοπρωτεΐνες πλούσιες σε </a:t>
            </a:r>
            <a:r>
              <a:rPr lang="el-GR" dirty="0" err="1" smtClean="0">
                <a:latin typeface="Arial" pitchFamily="34" charset="0"/>
                <a:cs typeface="Arial" pitchFamily="34" charset="0"/>
              </a:rPr>
              <a:t>αργινίνη</a:t>
            </a:r>
            <a:r>
              <a:rPr lang="el-GR" dirty="0" smtClean="0">
                <a:latin typeface="Arial" pitchFamily="34" charset="0"/>
                <a:cs typeface="Arial" pitchFamily="34" charset="0"/>
              </a:rPr>
              <a:t> όπως είναι οι Ιστόνες, προσδένεται στις φωσφορικές ομάδες των </a:t>
            </a:r>
            <a:r>
              <a:rPr lang="el-GR" dirty="0" err="1" smtClean="0">
                <a:latin typeface="Arial" pitchFamily="34" charset="0"/>
                <a:cs typeface="Arial" pitchFamily="34" charset="0"/>
              </a:rPr>
              <a:t>νουκλεϊκών</a:t>
            </a:r>
            <a:r>
              <a:rPr lang="el-GR" dirty="0" smtClean="0">
                <a:latin typeface="Arial" pitchFamily="34" charset="0"/>
                <a:cs typeface="Arial" pitchFamily="34" charset="0"/>
              </a:rPr>
              <a:t> οξέων (DNA και </a:t>
            </a:r>
            <a:r>
              <a:rPr lang="el-GR" dirty="0" err="1" smtClean="0">
                <a:latin typeface="Arial" pitchFamily="34" charset="0"/>
                <a:cs typeface="Arial" pitchFamily="34" charset="0"/>
              </a:rPr>
              <a:t>RNA</a:t>
            </a:r>
            <a:r>
              <a:rPr lang="el-GR" dirty="0" smtClean="0">
                <a:latin typeface="Arial" pitchFamily="34" charset="0"/>
                <a:cs typeface="Arial" pitchFamily="34" charset="0"/>
              </a:rPr>
              <a:t>) καθώς και στις θειούχες ομάδες των </a:t>
            </a:r>
            <a:r>
              <a:rPr lang="el-GR" dirty="0" err="1" smtClean="0">
                <a:latin typeface="Arial" pitchFamily="34" charset="0"/>
                <a:cs typeface="Arial" pitchFamily="34" charset="0"/>
              </a:rPr>
              <a:t>γλυκοσαμινογλυκανών</a:t>
            </a:r>
            <a:r>
              <a:rPr lang="el-GR" dirty="0" smtClean="0">
                <a:latin typeface="Arial" pitchFamily="34" charset="0"/>
                <a:cs typeface="Arial" pitchFamily="34" charset="0"/>
              </a:rPr>
              <a:t> (</a:t>
            </a:r>
            <a:r>
              <a:rPr lang="en-GB" dirty="0" err="1" smtClean="0">
                <a:latin typeface="Arial" pitchFamily="34" charset="0"/>
                <a:cs typeface="Arial" pitchFamily="34" charset="0"/>
              </a:rPr>
              <a:t>GAC</a:t>
            </a:r>
            <a:r>
              <a:rPr lang="en-GB" dirty="0" smtClean="0">
                <a:latin typeface="Arial" pitchFamily="34" charset="0"/>
                <a:cs typeface="Arial" pitchFamily="34" charset="0"/>
              </a:rPr>
              <a:t>)</a:t>
            </a:r>
            <a:r>
              <a:rPr lang="el-GR" dirty="0" smtClean="0">
                <a:latin typeface="Arial" pitchFamily="34" charset="0"/>
                <a:cs typeface="Arial" pitchFamily="34" charset="0"/>
              </a:rPr>
              <a:t> και τα βάφει μπλε. </a:t>
            </a:r>
          </a:p>
          <a:p>
            <a:pPr>
              <a:lnSpc>
                <a:spcPct val="150000"/>
              </a:lnSpc>
            </a:pPr>
            <a:r>
              <a:rPr lang="el-GR" dirty="0" smtClean="0">
                <a:latin typeface="Arial" pitchFamily="34" charset="0"/>
                <a:cs typeface="Arial" pitchFamily="34" charset="0"/>
              </a:rPr>
              <a:t>Άρα η χρώση του πυρήνα των κυττάρων με </a:t>
            </a:r>
            <a:r>
              <a:rPr lang="el-GR" dirty="0" err="1" smtClean="0">
                <a:latin typeface="Arial" pitchFamily="34" charset="0"/>
                <a:cs typeface="Arial" pitchFamily="34" charset="0"/>
              </a:rPr>
              <a:t>Αιματοξυλίνη</a:t>
            </a:r>
            <a:r>
              <a:rPr lang="el-GR" dirty="0" smtClean="0">
                <a:latin typeface="Arial" pitchFamily="34" charset="0"/>
                <a:cs typeface="Arial" pitchFamily="34" charset="0"/>
              </a:rPr>
              <a:t> δεν προϋποθέτει την ύπαρξη </a:t>
            </a:r>
            <a:r>
              <a:rPr lang="en-GB" dirty="0" smtClean="0">
                <a:latin typeface="Arial" pitchFamily="34" charset="0"/>
                <a:cs typeface="Arial" pitchFamily="34" charset="0"/>
              </a:rPr>
              <a:t>DNA</a:t>
            </a:r>
            <a:r>
              <a:rPr lang="el-GR" dirty="0" smtClean="0">
                <a:latin typeface="Arial" pitchFamily="34" charset="0"/>
                <a:cs typeface="Arial" pitchFamily="34" charset="0"/>
              </a:rPr>
              <a:t> στον πυρήνα του κυττάρου</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9756" y="278353"/>
            <a:ext cx="8964488" cy="5493812"/>
          </a:xfrm>
          <a:prstGeom prst="rect">
            <a:avLst/>
          </a:prstGeom>
        </p:spPr>
        <p:txBody>
          <a:bodyPr wrap="square">
            <a:spAutoFit/>
          </a:bodyPr>
          <a:lstStyle/>
          <a:p>
            <a:pPr algn="ctr">
              <a:lnSpc>
                <a:spcPct val="150000"/>
              </a:lnSpc>
            </a:pPr>
            <a:r>
              <a:rPr lang="el-GR" b="1" dirty="0" smtClean="0">
                <a:latin typeface="Arial" pitchFamily="34" charset="0"/>
                <a:cs typeface="Arial" pitchFamily="34" charset="0"/>
              </a:rPr>
              <a:t>Χρώση Αιματοξυλίνης Ηωσίνης</a:t>
            </a:r>
          </a:p>
          <a:p>
            <a:pPr algn="ctr">
              <a:lnSpc>
                <a:spcPct val="150000"/>
              </a:lnSpc>
            </a:pPr>
            <a:endParaRPr lang="el-GR" b="1"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Για να εξασφαλιστεί ο κορεσμός των χημικών θέσεων δέσμευσης, η χρωστική εφαρμόζεται περισσότερο από όσο χρειάζεται, με αποτέλεσμα την </a:t>
            </a:r>
            <a:r>
              <a:rPr lang="el-GR" dirty="0" err="1" smtClean="0">
                <a:latin typeface="Arial" pitchFamily="34" charset="0"/>
                <a:cs typeface="Arial" pitchFamily="34" charset="0"/>
              </a:rPr>
              <a:t>υπερχρώση</a:t>
            </a:r>
            <a:r>
              <a:rPr lang="el-GR" dirty="0" smtClean="0">
                <a:latin typeface="Arial" pitchFamily="34" charset="0"/>
                <a:cs typeface="Arial" pitchFamily="34" charset="0"/>
              </a:rPr>
              <a:t> (</a:t>
            </a:r>
            <a:r>
              <a:rPr lang="el-GR" dirty="0" err="1" smtClean="0">
                <a:latin typeface="Arial" pitchFamily="34" charset="0"/>
                <a:cs typeface="Arial" pitchFamily="34" charset="0"/>
              </a:rPr>
              <a:t>overstaining</a:t>
            </a:r>
            <a:r>
              <a:rPr lang="el-GR" dirty="0" smtClean="0">
                <a:latin typeface="Arial" pitchFamily="34" charset="0"/>
                <a:cs typeface="Arial" pitchFamily="34" charset="0"/>
              </a:rPr>
              <a:t>) των ιστών . </a:t>
            </a:r>
          </a:p>
          <a:p>
            <a:pPr>
              <a:lnSpc>
                <a:spcPct val="150000"/>
              </a:lnSpc>
            </a:pPr>
            <a:r>
              <a:rPr lang="el-GR" dirty="0" smtClean="0">
                <a:latin typeface="Arial" pitchFamily="34" charset="0"/>
                <a:cs typeface="Arial" pitchFamily="34" charset="0"/>
              </a:rPr>
              <a:t>Η πλεονάζουσα ποσότητα της χρωστικής απομακρύνεται επιλεκτικά με ελεγχόμενη </a:t>
            </a:r>
            <a:r>
              <a:rPr lang="el-GR" dirty="0" err="1" smtClean="0">
                <a:latin typeface="Arial" pitchFamily="34" charset="0"/>
                <a:cs typeface="Arial" pitchFamily="34" charset="0"/>
              </a:rPr>
              <a:t>έκπλυση</a:t>
            </a:r>
            <a:r>
              <a:rPr lang="el-GR" dirty="0" smtClean="0">
                <a:latin typeface="Arial" pitchFamily="34" charset="0"/>
                <a:cs typeface="Arial" pitchFamily="34" charset="0"/>
              </a:rPr>
              <a:t> σε αλκοολικό όξινο διάλυμα, (</a:t>
            </a:r>
            <a:r>
              <a:rPr lang="el-GR" dirty="0" err="1" smtClean="0">
                <a:latin typeface="Arial" pitchFamily="34" charset="0"/>
                <a:cs typeface="Arial" pitchFamily="34" charset="0"/>
              </a:rPr>
              <a:t>οξυνισμένη</a:t>
            </a:r>
            <a:r>
              <a:rPr lang="el-GR" dirty="0" smtClean="0">
                <a:latin typeface="Arial" pitchFamily="34" charset="0"/>
                <a:cs typeface="Arial" pitchFamily="34" charset="0"/>
              </a:rPr>
              <a:t> αλκοόλη). Η διαδικασία αυτή ονομάζεται "διαφοροποίηση". </a:t>
            </a:r>
          </a:p>
          <a:p>
            <a:pPr>
              <a:lnSpc>
                <a:spcPct val="150000"/>
              </a:lnSpc>
            </a:pPr>
            <a:r>
              <a:rPr lang="el-GR" dirty="0" smtClean="0">
                <a:latin typeface="Arial" pitchFamily="34" charset="0"/>
                <a:cs typeface="Arial" pitchFamily="34" charset="0"/>
              </a:rPr>
              <a:t>Το χρώμα της Αιματοξυλίνης επανέρχεται όταν οι τομές εμβαπτιστούν σε αλκαλικό περιβάλλον (νερό βρύσης, </a:t>
            </a:r>
            <a:r>
              <a:rPr lang="en-AU" dirty="0" smtClean="0">
                <a:latin typeface="Arial" pitchFamily="34" charset="0"/>
                <a:cs typeface="Arial" pitchFamily="34" charset="0"/>
              </a:rPr>
              <a:t>Scott's tap water</a:t>
            </a:r>
            <a:r>
              <a:rPr lang="el-GR" dirty="0" smtClean="0">
                <a:latin typeface="Arial" pitchFamily="34" charset="0"/>
                <a:cs typeface="Arial" pitchFamily="34" charset="0"/>
              </a:rPr>
              <a:t>) οπότε προσλαμβάνει ιόντα </a:t>
            </a:r>
            <a:r>
              <a:rPr lang="en-GB" dirty="0" err="1" smtClean="0">
                <a:latin typeface="Arial" pitchFamily="34" charset="0"/>
                <a:cs typeface="Arial" pitchFamily="34" charset="0"/>
              </a:rPr>
              <a:t>OH</a:t>
            </a:r>
            <a:r>
              <a:rPr lang="el-GR" dirty="0" smtClean="0">
                <a:latin typeface="Arial" pitchFamily="34" charset="0"/>
                <a:cs typeface="Arial" pitchFamily="34" charset="0"/>
              </a:rPr>
              <a:t> από το νερό και σχηματίζει αδιάλυτα άλατα υδροξυλίου παίρνοντας μια μπλε απόχρωση.</a:t>
            </a: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Η χρωστική της Αιματοξυλίνης είναι μόνιμη.</a:t>
            </a: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TotalTime>
  <Words>1885</Words>
  <Application>Microsoft Office PowerPoint</Application>
  <PresentationFormat>On-screen Show (4:3)</PresentationFormat>
  <Paragraphs>364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Θέμα του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tzeka</cp:lastModifiedBy>
  <cp:revision>2</cp:revision>
  <dcterms:created xsi:type="dcterms:W3CDTF">2016-12-08T17:02:24Z</dcterms:created>
  <dcterms:modified xsi:type="dcterms:W3CDTF">2017-01-18T21:04:22Z</dcterms:modified>
</cp:coreProperties>
</file>