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307" r:id="rId9"/>
    <p:sldId id="308"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309" r:id="rId24"/>
    <p:sldId id="276" r:id="rId25"/>
    <p:sldId id="277" r:id="rId26"/>
    <p:sldId id="278" r:id="rId27"/>
    <p:sldId id="279" r:id="rId28"/>
    <p:sldId id="280" r:id="rId29"/>
    <p:sldId id="281"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p:scale>
          <a:sx n="80" d="100"/>
          <a:sy n="80" d="100"/>
        </p:scale>
        <p:origin x="-163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3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D9770D-1F55-411A-B7F6-CDA13249F572}" type="datetimeFigureOut">
              <a:rPr lang="el-GR" smtClean="0"/>
              <a:pPr/>
              <a:t>20/3/2015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15822A-7DAC-40B2-A009-97DE346BD835}" type="slidenum">
              <a:rPr lang="el-GR" smtClean="0"/>
              <a:pPr/>
              <a:t>‹#›</a:t>
            </a:fld>
            <a:endParaRPr lang="el-GR"/>
          </a:p>
        </p:txBody>
      </p:sp>
    </p:spTree>
    <p:extLst>
      <p:ext uri="{BB962C8B-B14F-4D97-AF65-F5344CB8AC3E}">
        <p14:creationId xmlns:p14="http://schemas.microsoft.com/office/powerpoint/2010/main" val="224314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2</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20</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21</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22</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23</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24</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25</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26</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27</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28</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29</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4215822A-7DAC-40B2-A009-97DE346BD835}"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19D6E1E-EBAD-4D65-9841-BEBAF82CB376}" type="datetimeFigureOut">
              <a:rPr lang="el-GR" smtClean="0"/>
              <a:pPr/>
              <a:t>20/3/2015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D334AA-DE06-4D82-B6AD-BE0AEAF0071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19D6E1E-EBAD-4D65-9841-BEBAF82CB376}" type="datetimeFigureOut">
              <a:rPr lang="el-GR" smtClean="0"/>
              <a:pPr/>
              <a:t>20/3/2015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D334AA-DE06-4D82-B6AD-BE0AEAF0071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19D6E1E-EBAD-4D65-9841-BEBAF82CB376}" type="datetimeFigureOut">
              <a:rPr lang="el-GR" smtClean="0"/>
              <a:pPr/>
              <a:t>20/3/2015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D334AA-DE06-4D82-B6AD-BE0AEAF0071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19D6E1E-EBAD-4D65-9841-BEBAF82CB376}" type="datetimeFigureOut">
              <a:rPr lang="el-GR" smtClean="0"/>
              <a:pPr/>
              <a:t>20/3/2015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D334AA-DE06-4D82-B6AD-BE0AEAF0071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19D6E1E-EBAD-4D65-9841-BEBAF82CB376}" type="datetimeFigureOut">
              <a:rPr lang="el-GR" smtClean="0"/>
              <a:pPr/>
              <a:t>20/3/2015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D334AA-DE06-4D82-B6AD-BE0AEAF0071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B19D6E1E-EBAD-4D65-9841-BEBAF82CB376}" type="datetimeFigureOut">
              <a:rPr lang="el-GR" smtClean="0"/>
              <a:pPr/>
              <a:t>20/3/2015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8D334AA-DE06-4D82-B6AD-BE0AEAF0071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B19D6E1E-EBAD-4D65-9841-BEBAF82CB376}" type="datetimeFigureOut">
              <a:rPr lang="el-GR" smtClean="0"/>
              <a:pPr/>
              <a:t>20/3/2015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8D334AA-DE06-4D82-B6AD-BE0AEAF0071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19D6E1E-EBAD-4D65-9841-BEBAF82CB376}" type="datetimeFigureOut">
              <a:rPr lang="el-GR" smtClean="0"/>
              <a:pPr/>
              <a:t>20/3/2015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8D334AA-DE06-4D82-B6AD-BE0AEAF0071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19D6E1E-EBAD-4D65-9841-BEBAF82CB376}" type="datetimeFigureOut">
              <a:rPr lang="el-GR" smtClean="0"/>
              <a:pPr/>
              <a:t>20/3/2015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8D334AA-DE06-4D82-B6AD-BE0AEAF0071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19D6E1E-EBAD-4D65-9841-BEBAF82CB376}" type="datetimeFigureOut">
              <a:rPr lang="el-GR" smtClean="0"/>
              <a:pPr/>
              <a:t>20/3/2015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8D334AA-DE06-4D82-B6AD-BE0AEAF0071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19D6E1E-EBAD-4D65-9841-BEBAF82CB376}" type="datetimeFigureOut">
              <a:rPr lang="el-GR" smtClean="0"/>
              <a:pPr/>
              <a:t>20/3/2015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8D334AA-DE06-4D82-B6AD-BE0AEAF0071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9D6E1E-EBAD-4D65-9841-BEBAF82CB376}" type="datetimeFigureOut">
              <a:rPr lang="el-GR" smtClean="0"/>
              <a:pPr/>
              <a:t>20/3/2015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D334AA-DE06-4D82-B6AD-BE0AEAF0071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0.wmf"/><Relationship Id="rId4" Type="http://schemas.openxmlformats.org/officeDocument/2006/relationships/oleObject" Target="../embeddings/Microsoft_Excel_97-2003_Worksheet1.xls"/></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3.wmf"/><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5.wmf"/><Relationship Id="rId4" Type="http://schemas.openxmlformats.org/officeDocument/2006/relationships/oleObject" Target="../embeddings/oleObject2.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Κυκλοφοριακή Ροή</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lstStyle/>
          <a:p>
            <a:r>
              <a:rPr lang="el-GR" dirty="0" smtClean="0"/>
              <a:t>Ετήσια Μεταβολή</a:t>
            </a:r>
            <a:endParaRPr lang="el-GR" dirty="0"/>
          </a:p>
        </p:txBody>
      </p:sp>
      <p:sp>
        <p:nvSpPr>
          <p:cNvPr id="29697" name="Rectangle 1"/>
          <p:cNvSpPr>
            <a:spLocks noChangeArrowheads="1"/>
          </p:cNvSpPr>
          <p:nvPr/>
        </p:nvSpPr>
        <p:spPr bwMode="auto">
          <a:xfrm>
            <a:off x="0" y="615011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000" i="0" u="none" strike="noStrike" cap="none" normalizeH="0" baseline="0" dirty="0" smtClean="0">
                <a:ln>
                  <a:noFill/>
                </a:ln>
                <a:effectLst/>
                <a:latin typeface="Arial" pitchFamily="34" charset="0"/>
                <a:ea typeface="Times New Roman" pitchFamily="18" charset="0"/>
                <a:cs typeface="Times New Roman" pitchFamily="18" charset="0"/>
              </a:rPr>
              <a:t>Ετήσια Μεταβολή Κυκλοφοριακού Φόρτου</a:t>
            </a:r>
            <a:endParaRPr kumimoji="0" lang="el-GR" sz="700"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2000" i="0" u="none" strike="noStrike" cap="none" normalizeH="0" baseline="0" dirty="0" smtClean="0">
                <a:ln>
                  <a:noFill/>
                </a:ln>
                <a:effectLst/>
                <a:latin typeface="Arial" pitchFamily="34" charset="0"/>
                <a:ea typeface="Times New Roman" pitchFamily="18" charset="0"/>
                <a:cs typeface="Times New Roman" pitchFamily="18" charset="0"/>
              </a:rPr>
              <a:t>σε επιλεγμένους οδικούς άξονες της Αθήνας</a:t>
            </a:r>
            <a:endParaRPr kumimoji="0" lang="el-GR" sz="1400" i="0" u="none" strike="noStrike" cap="none" normalizeH="0" baseline="0" dirty="0" smtClean="0">
              <a:ln>
                <a:noFill/>
              </a:ln>
              <a:effectLst/>
              <a:latin typeface="Arial" pitchFamily="34" charset="0"/>
              <a:cs typeface="Arial" pitchFamily="34" charset="0"/>
            </a:endParaRPr>
          </a:p>
        </p:txBody>
      </p:sp>
      <p:pic>
        <p:nvPicPr>
          <p:cNvPr id="29698" name="Picture 2"/>
          <p:cNvPicPr>
            <a:picLocks noChangeAspect="1" noChangeArrowheads="1"/>
          </p:cNvPicPr>
          <p:nvPr/>
        </p:nvPicPr>
        <p:blipFill>
          <a:blip r:embed="rId3" cstate="print"/>
          <a:srcRect/>
          <a:stretch>
            <a:fillRect/>
          </a:stretch>
        </p:blipFill>
        <p:spPr bwMode="auto">
          <a:xfrm>
            <a:off x="1214414" y="1000108"/>
            <a:ext cx="6545890" cy="49974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lstStyle/>
          <a:p>
            <a:r>
              <a:rPr lang="el-GR" dirty="0" smtClean="0"/>
              <a:t>Μηνιαία Διακύμανση</a:t>
            </a:r>
            <a:endParaRPr lang="el-GR" dirty="0"/>
          </a:p>
        </p:txBody>
      </p:sp>
      <p:sp>
        <p:nvSpPr>
          <p:cNvPr id="4" name="3 - Ορθογώνιο"/>
          <p:cNvSpPr/>
          <p:nvPr/>
        </p:nvSpPr>
        <p:spPr>
          <a:xfrm>
            <a:off x="357158" y="1071546"/>
            <a:ext cx="8358246" cy="369332"/>
          </a:xfrm>
          <a:prstGeom prst="rect">
            <a:avLst/>
          </a:prstGeom>
        </p:spPr>
        <p:txBody>
          <a:bodyPr wrap="square">
            <a:spAutoFit/>
          </a:bodyPr>
          <a:lstStyle/>
          <a:p>
            <a:pPr algn="ctr"/>
            <a:r>
              <a:rPr lang="el-GR" dirty="0"/>
              <a:t>Αντανακλά τα κοινωνικά και οικονομικά χαρακτηριστικά μιας περιοχής</a:t>
            </a:r>
          </a:p>
        </p:txBody>
      </p:sp>
      <p:pic>
        <p:nvPicPr>
          <p:cNvPr id="30722" name="Picture 338" descr="C:\Documents and Settings\el\Desktop\Picture1.bmp"/>
          <p:cNvPicPr>
            <a:picLocks noChangeAspect="1" noChangeArrowheads="1"/>
          </p:cNvPicPr>
          <p:nvPr/>
        </p:nvPicPr>
        <p:blipFill>
          <a:blip r:embed="rId3" cstate="print"/>
          <a:srcRect l="6499" t="-4276" r="4514" b="5948"/>
          <a:stretch>
            <a:fillRect/>
          </a:stretch>
        </p:blipFill>
        <p:spPr bwMode="auto">
          <a:xfrm>
            <a:off x="214282" y="1357298"/>
            <a:ext cx="4949825" cy="5313363"/>
          </a:xfrm>
          <a:prstGeom prst="rect">
            <a:avLst/>
          </a:prstGeom>
          <a:noFill/>
          <a:ln w="9525">
            <a:noFill/>
            <a:miter lim="800000"/>
            <a:headEnd/>
            <a:tailEnd/>
          </a:ln>
        </p:spPr>
      </p:pic>
      <p:pic>
        <p:nvPicPr>
          <p:cNvPr id="30724" name="Picture 339" descr="C:\Documents and Settings\el\Desktop\picture 2.bmp"/>
          <p:cNvPicPr>
            <a:picLocks noChangeAspect="1" noChangeArrowheads="1"/>
          </p:cNvPicPr>
          <p:nvPr/>
        </p:nvPicPr>
        <p:blipFill>
          <a:blip r:embed="rId4" cstate="print"/>
          <a:srcRect l="6042" t="1022"/>
          <a:stretch>
            <a:fillRect/>
          </a:stretch>
        </p:blipFill>
        <p:spPr bwMode="auto">
          <a:xfrm>
            <a:off x="5143504" y="1785926"/>
            <a:ext cx="3723610" cy="48577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lstStyle/>
          <a:p>
            <a:r>
              <a:rPr lang="el-GR" dirty="0" smtClean="0"/>
              <a:t>Μηνιαία Διακύμανση</a:t>
            </a:r>
            <a:endParaRPr lang="el-GR" dirty="0"/>
          </a:p>
        </p:txBody>
      </p:sp>
      <p:pic>
        <p:nvPicPr>
          <p:cNvPr id="31746" name="Picture 2"/>
          <p:cNvPicPr>
            <a:picLocks noChangeAspect="1" noChangeArrowheads="1"/>
          </p:cNvPicPr>
          <p:nvPr/>
        </p:nvPicPr>
        <p:blipFill>
          <a:blip r:embed="rId3" cstate="print"/>
          <a:srcRect/>
          <a:stretch>
            <a:fillRect/>
          </a:stretch>
        </p:blipFill>
        <p:spPr bwMode="auto">
          <a:xfrm>
            <a:off x="0" y="1214422"/>
            <a:ext cx="9144000" cy="494535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Ημερήσια Διακύμανση</a:t>
            </a:r>
            <a:endParaRPr lang="el-GR" dirty="0"/>
          </a:p>
        </p:txBody>
      </p:sp>
      <p:pic>
        <p:nvPicPr>
          <p:cNvPr id="32770" name="Picture 2"/>
          <p:cNvPicPr>
            <a:picLocks noChangeAspect="1" noChangeArrowheads="1"/>
          </p:cNvPicPr>
          <p:nvPr/>
        </p:nvPicPr>
        <p:blipFill>
          <a:blip r:embed="rId3" cstate="print"/>
          <a:srcRect/>
          <a:stretch>
            <a:fillRect/>
          </a:stretch>
        </p:blipFill>
        <p:spPr bwMode="auto">
          <a:xfrm>
            <a:off x="214282" y="1357298"/>
            <a:ext cx="8929718" cy="4541067"/>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lstStyle/>
          <a:p>
            <a:r>
              <a:rPr lang="el-GR" dirty="0" smtClean="0"/>
              <a:t>Ωριαία Διακύμανση</a:t>
            </a:r>
            <a:endParaRPr lang="el-GR" dirty="0"/>
          </a:p>
        </p:txBody>
      </p:sp>
      <p:pic>
        <p:nvPicPr>
          <p:cNvPr id="33794" name="Picture 662"/>
          <p:cNvPicPr>
            <a:picLocks noChangeAspect="1" noChangeArrowheads="1"/>
          </p:cNvPicPr>
          <p:nvPr/>
        </p:nvPicPr>
        <p:blipFill>
          <a:blip r:embed="rId3" cstate="print"/>
          <a:srcRect/>
          <a:stretch>
            <a:fillRect/>
          </a:stretch>
        </p:blipFill>
        <p:spPr bwMode="auto">
          <a:xfrm>
            <a:off x="0" y="1214422"/>
            <a:ext cx="9144000" cy="48847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lstStyle/>
          <a:p>
            <a:r>
              <a:rPr lang="el-GR" dirty="0" smtClean="0"/>
              <a:t>Ωριαία Διακύμανση</a:t>
            </a:r>
            <a:endParaRPr lang="el-GR" dirty="0"/>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35841" name="Object 1"/>
          <p:cNvGraphicFramePr>
            <a:graphicFrameLocks noChangeAspect="1"/>
          </p:cNvGraphicFramePr>
          <p:nvPr/>
        </p:nvGraphicFramePr>
        <p:xfrm>
          <a:off x="0" y="1214422"/>
          <a:ext cx="8839200" cy="4867275"/>
        </p:xfrm>
        <a:graphic>
          <a:graphicData uri="http://schemas.openxmlformats.org/presentationml/2006/ole">
            <mc:AlternateContent xmlns:mc="http://schemas.openxmlformats.org/markup-compatibility/2006">
              <mc:Choice xmlns:v="urn:schemas-microsoft-com:vml" Requires="v">
                <p:oleObj spid="_x0000_s35868" name="Chart" r:id="rId4" imgW="8839200" imgH="4867275" progId="Excel.Sheet.8">
                  <p:embed/>
                </p:oleObj>
              </mc:Choice>
              <mc:Fallback>
                <p:oleObj name="Chart" r:id="rId4" imgW="8839200" imgH="4867275" progId="Excel.Shee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214422"/>
                        <a:ext cx="8839200" cy="4867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lstStyle/>
          <a:p>
            <a:r>
              <a:rPr lang="el-GR" dirty="0" smtClean="0"/>
              <a:t>Ωριαία Διακύμανση</a:t>
            </a:r>
            <a:endParaRPr lang="el-GR" dirty="0"/>
          </a:p>
        </p:txBody>
      </p:sp>
      <p:sp>
        <p:nvSpPr>
          <p:cNvPr id="3" name="2 - Θέση περιεχομένου"/>
          <p:cNvSpPr>
            <a:spLocks noGrp="1"/>
          </p:cNvSpPr>
          <p:nvPr>
            <p:ph idx="1"/>
          </p:nvPr>
        </p:nvSpPr>
        <p:spPr>
          <a:xfrm>
            <a:off x="457200" y="1357298"/>
            <a:ext cx="8229600" cy="5143536"/>
          </a:xfrm>
        </p:spPr>
        <p:txBody>
          <a:bodyPr>
            <a:normAutofit fontScale="92500" lnSpcReduction="10000"/>
          </a:bodyPr>
          <a:lstStyle/>
          <a:p>
            <a:r>
              <a:rPr lang="el-GR" dirty="0"/>
              <a:t>Πρωινή και απογευματινή </a:t>
            </a:r>
            <a:r>
              <a:rPr lang="el-GR" dirty="0" smtClean="0"/>
              <a:t>αιχμή:</a:t>
            </a:r>
          </a:p>
          <a:p>
            <a:pPr lvl="1"/>
            <a:r>
              <a:rPr lang="el-GR" dirty="0"/>
              <a:t>Ο</a:t>
            </a:r>
            <a:r>
              <a:rPr lang="el-GR" dirty="0" smtClean="0"/>
              <a:t>ι </a:t>
            </a:r>
            <a:r>
              <a:rPr lang="el-GR" dirty="0"/>
              <a:t>χαρακτηριστικές περίοδοι που ο φόρτος </a:t>
            </a:r>
            <a:r>
              <a:rPr lang="el-GR" dirty="0" smtClean="0"/>
              <a:t>λαμβάνει </a:t>
            </a:r>
            <a:r>
              <a:rPr lang="el-GR" dirty="0"/>
              <a:t>υψηλές τιμές το πρωί και το </a:t>
            </a:r>
            <a:r>
              <a:rPr lang="el-GR" dirty="0" smtClean="0"/>
              <a:t>απόγευμα</a:t>
            </a:r>
          </a:p>
          <a:p>
            <a:pPr lvl="1"/>
            <a:r>
              <a:rPr lang="el-GR" dirty="0" smtClean="0"/>
              <a:t>Κατά </a:t>
            </a:r>
            <a:r>
              <a:rPr lang="el-GR" dirty="0"/>
              <a:t>τη διάρκεια των </a:t>
            </a:r>
            <a:r>
              <a:rPr lang="el-GR" dirty="0" smtClean="0"/>
              <a:t>περιόδων αυτών οι οδηγοί </a:t>
            </a:r>
            <a:r>
              <a:rPr lang="el-GR" dirty="0"/>
              <a:t>πηγαίνουν προς και επιστρέφουν από την εργασία τους. </a:t>
            </a:r>
            <a:endParaRPr lang="el-GR" dirty="0" smtClean="0"/>
          </a:p>
          <a:p>
            <a:pPr lvl="1">
              <a:buNone/>
            </a:pPr>
            <a:endParaRPr lang="el-GR" b="1" dirty="0"/>
          </a:p>
          <a:p>
            <a:r>
              <a:rPr lang="el-GR" dirty="0"/>
              <a:t> </a:t>
            </a:r>
            <a:r>
              <a:rPr lang="el-GR" dirty="0" smtClean="0"/>
              <a:t>Ώρα </a:t>
            </a:r>
            <a:r>
              <a:rPr lang="el-GR" dirty="0"/>
              <a:t>Αιχμής (</a:t>
            </a:r>
            <a:r>
              <a:rPr lang="el-GR" dirty="0" err="1"/>
              <a:t>peak</a:t>
            </a:r>
            <a:r>
              <a:rPr lang="el-GR" dirty="0"/>
              <a:t> </a:t>
            </a:r>
            <a:r>
              <a:rPr lang="el-GR" dirty="0" err="1"/>
              <a:t>hour</a:t>
            </a:r>
            <a:r>
              <a:rPr lang="el-GR" dirty="0" smtClean="0"/>
              <a:t>):</a:t>
            </a:r>
          </a:p>
          <a:p>
            <a:pPr lvl="1"/>
            <a:r>
              <a:rPr lang="el-GR" dirty="0" smtClean="0"/>
              <a:t>Η </a:t>
            </a:r>
            <a:r>
              <a:rPr lang="el-GR" u="sng" dirty="0"/>
              <a:t>μια </a:t>
            </a:r>
            <a:r>
              <a:rPr lang="el-GR" u="sng" dirty="0" smtClean="0"/>
              <a:t>ώρα της ημέρας</a:t>
            </a:r>
            <a:r>
              <a:rPr lang="el-GR" dirty="0" smtClean="0"/>
              <a:t> </a:t>
            </a:r>
            <a:r>
              <a:rPr lang="el-GR" dirty="0"/>
              <a:t>που ο φόρτος παίρνει, συνολικά, την υψηλότερή του </a:t>
            </a:r>
            <a:r>
              <a:rPr lang="el-GR" dirty="0" smtClean="0"/>
              <a:t>τιμή</a:t>
            </a:r>
            <a:endParaRPr lang="el-GR" b="1" dirty="0"/>
          </a:p>
          <a:p>
            <a:pPr lvl="1"/>
            <a:r>
              <a:rPr lang="el-GR" dirty="0" smtClean="0"/>
              <a:t>Η </a:t>
            </a:r>
            <a:r>
              <a:rPr lang="el-GR" dirty="0"/>
              <a:t>ώρα αιχμής διαφέρει από μέρα σε μέρα και από περιοχή σε περιοχή. </a:t>
            </a:r>
            <a:endParaRPr lang="el-GR" b="1" dirty="0"/>
          </a:p>
          <a:p>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lstStyle/>
          <a:p>
            <a:r>
              <a:rPr lang="el-GR" dirty="0" smtClean="0"/>
              <a:t>Φόρτος Σχεδιασμού</a:t>
            </a:r>
            <a:endParaRPr lang="el-GR" dirty="0"/>
          </a:p>
        </p:txBody>
      </p:sp>
      <p:sp>
        <p:nvSpPr>
          <p:cNvPr id="3" name="2 - Θέση περιεχομένου"/>
          <p:cNvSpPr>
            <a:spLocks noGrp="1"/>
          </p:cNvSpPr>
          <p:nvPr>
            <p:ph idx="1"/>
          </p:nvPr>
        </p:nvSpPr>
        <p:spPr>
          <a:xfrm>
            <a:off x="214282" y="1071547"/>
            <a:ext cx="8501122" cy="1643074"/>
          </a:xfrm>
        </p:spPr>
        <p:txBody>
          <a:bodyPr>
            <a:normAutofit/>
          </a:bodyPr>
          <a:lstStyle/>
          <a:p>
            <a:pPr algn="just"/>
            <a:r>
              <a:rPr lang="el-GR" sz="2800" dirty="0"/>
              <a:t>Αν οι υψηλότεροι ωριαίοι φόρτοι για μια περιοχή ταξινομηθούν με φθίνουσα σειρά, τότε προκύπτει μια μεγάλη διακύμανση των </a:t>
            </a:r>
            <a:r>
              <a:rPr lang="el-GR" sz="2800" dirty="0" smtClean="0"/>
              <a:t>τιμών. </a:t>
            </a:r>
            <a:endParaRPr lang="el-GR" sz="2800" b="1" dirty="0"/>
          </a:p>
          <a:p>
            <a:pPr algn="just"/>
            <a:endParaRPr lang="el-GR" sz="2800" dirty="0"/>
          </a:p>
        </p:txBody>
      </p:sp>
      <p:pic>
        <p:nvPicPr>
          <p:cNvPr id="40962" name="Picture 340" descr="C:\Documents and Settings\el\Desktop\3.bmp"/>
          <p:cNvPicPr>
            <a:picLocks noChangeAspect="1" noChangeArrowheads="1"/>
          </p:cNvPicPr>
          <p:nvPr/>
        </p:nvPicPr>
        <p:blipFill>
          <a:blip r:embed="rId3" cstate="print"/>
          <a:srcRect t="5707" b="-3474"/>
          <a:stretch>
            <a:fillRect/>
          </a:stretch>
        </p:blipFill>
        <p:spPr bwMode="auto">
          <a:xfrm>
            <a:off x="1571603" y="2428867"/>
            <a:ext cx="6224883" cy="44291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85728"/>
            <a:ext cx="9144000" cy="928670"/>
          </a:xfrm>
        </p:spPr>
        <p:txBody>
          <a:bodyPr/>
          <a:lstStyle/>
          <a:p>
            <a:r>
              <a:rPr lang="el-GR" dirty="0" smtClean="0"/>
              <a:t>Φόρτος Σχεδιασμού</a:t>
            </a:r>
            <a:endParaRPr lang="el-GR" dirty="0"/>
          </a:p>
        </p:txBody>
      </p:sp>
      <p:sp>
        <p:nvSpPr>
          <p:cNvPr id="3" name="2 - Θέση περιεχομένου"/>
          <p:cNvSpPr>
            <a:spLocks noGrp="1"/>
          </p:cNvSpPr>
          <p:nvPr>
            <p:ph idx="1"/>
          </p:nvPr>
        </p:nvSpPr>
        <p:spPr>
          <a:xfrm>
            <a:off x="428596" y="1214422"/>
            <a:ext cx="8229600" cy="3829064"/>
          </a:xfrm>
        </p:spPr>
        <p:txBody>
          <a:bodyPr>
            <a:noAutofit/>
          </a:bodyPr>
          <a:lstStyle/>
          <a:p>
            <a:r>
              <a:rPr lang="el-GR" sz="2800" dirty="0"/>
              <a:t>Ωριαίος φόρτος μελέτης (</a:t>
            </a:r>
            <a:r>
              <a:rPr lang="el-GR" sz="2800" dirty="0" err="1"/>
              <a:t>design</a:t>
            </a:r>
            <a:r>
              <a:rPr lang="el-GR" sz="2800" dirty="0"/>
              <a:t> </a:t>
            </a:r>
            <a:r>
              <a:rPr lang="el-GR" sz="2800" dirty="0" err="1"/>
              <a:t>hour</a:t>
            </a:r>
            <a:r>
              <a:rPr lang="el-GR" sz="2800" dirty="0"/>
              <a:t> </a:t>
            </a:r>
            <a:r>
              <a:rPr lang="el-GR" sz="2800" dirty="0" err="1"/>
              <a:t>volume</a:t>
            </a:r>
            <a:r>
              <a:rPr lang="el-GR" sz="2800" dirty="0"/>
              <a:t>) </a:t>
            </a:r>
            <a:endParaRPr lang="el-GR" sz="2800" dirty="0" smtClean="0"/>
          </a:p>
          <a:p>
            <a:pPr lvl="1"/>
            <a:r>
              <a:rPr lang="el-GR" dirty="0" smtClean="0"/>
              <a:t>Η </a:t>
            </a:r>
            <a:r>
              <a:rPr lang="el-GR" dirty="0"/>
              <a:t>τιμή του φόρτου στη χαρακτηριστική ώρα για το σχεδιασμό.</a:t>
            </a:r>
            <a:endParaRPr lang="el-GR" b="1" dirty="0"/>
          </a:p>
          <a:p>
            <a:pPr>
              <a:buNone/>
            </a:pPr>
            <a:r>
              <a:rPr lang="el-GR" sz="2800" dirty="0"/>
              <a:t> </a:t>
            </a:r>
            <a:endParaRPr lang="el-GR" sz="2800" dirty="0" smtClean="0"/>
          </a:p>
          <a:p>
            <a:r>
              <a:rPr lang="el-GR" sz="2800" dirty="0" smtClean="0"/>
              <a:t>Ο </a:t>
            </a:r>
            <a:r>
              <a:rPr lang="el-GR" sz="2800" dirty="0"/>
              <a:t>καταλληλότερος ωριαίος φόρτος μελέτης είναι ο </a:t>
            </a:r>
            <a:r>
              <a:rPr lang="el-GR" sz="2800" b="1" dirty="0"/>
              <a:t>τριακοστός υψηλότερος κυκλοφοριακός φόρτος του </a:t>
            </a:r>
            <a:r>
              <a:rPr lang="el-GR" sz="2800" b="1" dirty="0" smtClean="0"/>
              <a:t>έτους</a:t>
            </a:r>
            <a:r>
              <a:rPr lang="el-GR" sz="2800" dirty="0" smtClean="0"/>
              <a:t>,</a:t>
            </a:r>
          </a:p>
          <a:p>
            <a:pPr lvl="1"/>
            <a:r>
              <a:rPr lang="el-GR" sz="2400" dirty="0" smtClean="0"/>
              <a:t>Ο </a:t>
            </a:r>
            <a:r>
              <a:rPr lang="el-GR" sz="2400" dirty="0"/>
              <a:t>ωριαίος φόρτος που μπορεί να ξεπεραστεί μόνο κατά τριάντα συνολικά ώρες κατά τη διάρκεια ενός έτους.</a:t>
            </a:r>
          </a:p>
          <a:p>
            <a:pPr>
              <a:buNone/>
            </a:pPr>
            <a:endParaRPr lang="el-GR"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Φόρτος Σχεδιασμού</a:t>
            </a:r>
            <a:endParaRPr lang="el-GR" dirty="0"/>
          </a:p>
        </p:txBody>
      </p:sp>
      <p:sp>
        <p:nvSpPr>
          <p:cNvPr id="3" name="2 - Θέση περιεχομένου"/>
          <p:cNvSpPr>
            <a:spLocks noGrp="1"/>
          </p:cNvSpPr>
          <p:nvPr>
            <p:ph idx="1"/>
          </p:nvPr>
        </p:nvSpPr>
        <p:spPr>
          <a:xfrm>
            <a:off x="457200" y="1357298"/>
            <a:ext cx="8401080" cy="4768865"/>
          </a:xfrm>
        </p:spPr>
        <p:txBody>
          <a:bodyPr>
            <a:normAutofit/>
          </a:bodyPr>
          <a:lstStyle/>
          <a:p>
            <a:pPr marL="0" indent="0" algn="just">
              <a:buNone/>
            </a:pPr>
            <a:r>
              <a:rPr lang="el-GR" sz="2400" dirty="0" smtClean="0"/>
              <a:t>Υψηλότεροι </a:t>
            </a:r>
            <a:r>
              <a:rPr lang="el-GR" sz="2400" dirty="0"/>
              <a:t>ωριαίοι κυκλοφοριακοί φόρτοι ενός έτους ως ποσοστό της ΕΜΗΚ και </a:t>
            </a:r>
            <a:r>
              <a:rPr lang="el-GR" sz="2400" dirty="0" smtClean="0"/>
              <a:t>χαρακτηριστικά </a:t>
            </a:r>
            <a:r>
              <a:rPr lang="el-GR" sz="2400" dirty="0"/>
              <a:t>30ης ώρας  - Εθνικές Οδοί στην Ελλάδα</a:t>
            </a:r>
          </a:p>
        </p:txBody>
      </p:sp>
      <p:pic>
        <p:nvPicPr>
          <p:cNvPr id="41986" name="Picture 2"/>
          <p:cNvPicPr>
            <a:picLocks noChangeAspect="1" noChangeArrowheads="1"/>
          </p:cNvPicPr>
          <p:nvPr/>
        </p:nvPicPr>
        <p:blipFill>
          <a:blip r:embed="rId3" cstate="print"/>
          <a:srcRect/>
          <a:stretch>
            <a:fillRect/>
          </a:stretch>
        </p:blipFill>
        <p:spPr bwMode="auto">
          <a:xfrm>
            <a:off x="571472" y="2571744"/>
            <a:ext cx="3400698" cy="4143380"/>
          </a:xfrm>
          <a:prstGeom prst="rect">
            <a:avLst/>
          </a:prstGeom>
          <a:noFill/>
        </p:spPr>
      </p:pic>
      <p:graphicFrame>
        <p:nvGraphicFramePr>
          <p:cNvPr id="5" name="4 - Πίνακας"/>
          <p:cNvGraphicFramePr>
            <a:graphicFrameLocks noGrp="1"/>
          </p:cNvGraphicFramePr>
          <p:nvPr/>
        </p:nvGraphicFramePr>
        <p:xfrm>
          <a:off x="4071934" y="2928934"/>
          <a:ext cx="4762512" cy="2612767"/>
        </p:xfrm>
        <a:graphic>
          <a:graphicData uri="http://schemas.openxmlformats.org/drawingml/2006/table">
            <a:tbl>
              <a:tblPr/>
              <a:tblGrid>
                <a:gridCol w="2500330"/>
                <a:gridCol w="2262182"/>
              </a:tblGrid>
              <a:tr h="585847">
                <a:tc>
                  <a:txBody>
                    <a:bodyPr/>
                    <a:lstStyle/>
                    <a:p>
                      <a:pPr algn="ctr">
                        <a:spcAft>
                          <a:spcPts val="0"/>
                        </a:spcAft>
                      </a:pPr>
                      <a:endParaRPr lang="el-GR" sz="1900" dirty="0">
                        <a:solidFill>
                          <a:srgbClr val="000000"/>
                        </a:solidFill>
                        <a:latin typeface="Arial"/>
                        <a:ea typeface="Times New Roman"/>
                      </a:endParaRPr>
                    </a:p>
                    <a:p>
                      <a:pPr algn="ctr">
                        <a:spcAft>
                          <a:spcPts val="0"/>
                        </a:spcAft>
                      </a:pPr>
                      <a:r>
                        <a:rPr lang="el-GR" sz="1900" dirty="0">
                          <a:solidFill>
                            <a:srgbClr val="000000"/>
                          </a:solidFill>
                          <a:latin typeface="Arial"/>
                          <a:ea typeface="Times New Roman"/>
                        </a:rPr>
                        <a:t>Σε υπεραστικές οδούς (γενικά)</a:t>
                      </a:r>
                      <a:endParaRPr lang="el-GR" sz="700" dirty="0">
                        <a:latin typeface="Times New Roman"/>
                        <a:ea typeface="Times New Roman"/>
                      </a:endParaRPr>
                    </a:p>
                  </a:txBody>
                  <a:tcPr marL="14083" marR="14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900">
                        <a:solidFill>
                          <a:srgbClr val="000000"/>
                        </a:solidFill>
                        <a:latin typeface="Arial"/>
                        <a:ea typeface="Times New Roman"/>
                      </a:endParaRPr>
                    </a:p>
                    <a:p>
                      <a:pPr algn="ctr">
                        <a:spcAft>
                          <a:spcPts val="0"/>
                        </a:spcAft>
                      </a:pPr>
                      <a:r>
                        <a:rPr lang="el-GR" sz="1900">
                          <a:solidFill>
                            <a:srgbClr val="000000"/>
                          </a:solidFill>
                          <a:latin typeface="Arial"/>
                          <a:ea typeface="Times New Roman"/>
                        </a:rPr>
                        <a:t>  15 – 20% ΕΜΗΚ</a:t>
                      </a:r>
                      <a:endParaRPr lang="el-GR" sz="700">
                        <a:latin typeface="Times New Roman"/>
                        <a:ea typeface="Times New Roman"/>
                      </a:endParaRPr>
                    </a:p>
                  </a:txBody>
                  <a:tcPr marL="14083" marR="14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8770">
                <a:tc>
                  <a:txBody>
                    <a:bodyPr/>
                    <a:lstStyle/>
                    <a:p>
                      <a:pPr algn="ctr">
                        <a:spcAft>
                          <a:spcPts val="0"/>
                        </a:spcAft>
                      </a:pPr>
                      <a:endParaRPr lang="el-GR" sz="1900" dirty="0">
                        <a:solidFill>
                          <a:srgbClr val="000000"/>
                        </a:solidFill>
                        <a:latin typeface="Arial"/>
                        <a:ea typeface="Times New Roman"/>
                      </a:endParaRPr>
                    </a:p>
                    <a:p>
                      <a:pPr algn="ctr">
                        <a:spcAft>
                          <a:spcPts val="0"/>
                        </a:spcAft>
                      </a:pPr>
                      <a:r>
                        <a:rPr lang="el-GR" sz="1900" dirty="0">
                          <a:solidFill>
                            <a:srgbClr val="000000"/>
                          </a:solidFill>
                          <a:latin typeface="Arial"/>
                          <a:ea typeface="Times New Roman"/>
                        </a:rPr>
                        <a:t>Σε υπεραστικές οδούς (με μεγάλη εποχιακή διακύμανση)</a:t>
                      </a:r>
                      <a:endParaRPr lang="el-GR" sz="700" dirty="0">
                        <a:latin typeface="Times New Roman"/>
                        <a:ea typeface="Times New Roman"/>
                      </a:endParaRPr>
                    </a:p>
                  </a:txBody>
                  <a:tcPr marL="14083" marR="14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900" dirty="0">
                        <a:solidFill>
                          <a:srgbClr val="000000"/>
                        </a:solidFill>
                        <a:latin typeface="Arial"/>
                        <a:ea typeface="Times New Roman"/>
                      </a:endParaRPr>
                    </a:p>
                    <a:p>
                      <a:pPr algn="ctr">
                        <a:spcAft>
                          <a:spcPts val="0"/>
                        </a:spcAft>
                      </a:pPr>
                      <a:r>
                        <a:rPr lang="el-GR" sz="1900" dirty="0">
                          <a:solidFill>
                            <a:srgbClr val="000000"/>
                          </a:solidFill>
                          <a:latin typeface="Arial"/>
                          <a:ea typeface="Times New Roman"/>
                        </a:rPr>
                        <a:t>  20 – 40% ΕΜΗΚ</a:t>
                      </a:r>
                      <a:endParaRPr lang="el-GR" sz="700" dirty="0">
                        <a:latin typeface="Times New Roman"/>
                        <a:ea typeface="Times New Roman"/>
                      </a:endParaRPr>
                    </a:p>
                  </a:txBody>
                  <a:tcPr marL="14083" marR="14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5847">
                <a:tc>
                  <a:txBody>
                    <a:bodyPr/>
                    <a:lstStyle/>
                    <a:p>
                      <a:pPr algn="ctr">
                        <a:spcAft>
                          <a:spcPts val="0"/>
                        </a:spcAft>
                      </a:pPr>
                      <a:endParaRPr lang="en-US" sz="1900">
                        <a:solidFill>
                          <a:srgbClr val="000000"/>
                        </a:solidFill>
                        <a:latin typeface="Arial"/>
                        <a:ea typeface="Times New Roman"/>
                      </a:endParaRPr>
                    </a:p>
                    <a:p>
                      <a:pPr algn="ctr">
                        <a:spcAft>
                          <a:spcPts val="0"/>
                        </a:spcAft>
                      </a:pPr>
                      <a:r>
                        <a:rPr lang="el-GR" sz="1900">
                          <a:solidFill>
                            <a:srgbClr val="000000"/>
                          </a:solidFill>
                          <a:latin typeface="Arial"/>
                          <a:ea typeface="Times New Roman"/>
                        </a:rPr>
                        <a:t>Σε αστικές οδούς</a:t>
                      </a:r>
                      <a:endParaRPr lang="el-GR" sz="700">
                        <a:latin typeface="Times New Roman"/>
                        <a:ea typeface="Times New Roman"/>
                      </a:endParaRPr>
                    </a:p>
                  </a:txBody>
                  <a:tcPr marL="14083" marR="14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900" dirty="0">
                        <a:solidFill>
                          <a:srgbClr val="000000"/>
                        </a:solidFill>
                        <a:latin typeface="Arial"/>
                        <a:ea typeface="Times New Roman"/>
                      </a:endParaRPr>
                    </a:p>
                    <a:p>
                      <a:pPr algn="ctr">
                        <a:spcAft>
                          <a:spcPts val="0"/>
                        </a:spcAft>
                      </a:pPr>
                      <a:r>
                        <a:rPr lang="el-GR" sz="1900" dirty="0">
                          <a:solidFill>
                            <a:srgbClr val="000000"/>
                          </a:solidFill>
                          <a:latin typeface="Arial"/>
                          <a:ea typeface="Times New Roman"/>
                        </a:rPr>
                        <a:t>  7% ΕΜΗΚ</a:t>
                      </a:r>
                      <a:endParaRPr lang="el-GR" sz="700" dirty="0">
                        <a:latin typeface="Times New Roman"/>
                        <a:ea typeface="Times New Roman"/>
                      </a:endParaRPr>
                    </a:p>
                  </a:txBody>
                  <a:tcPr marL="14083" marR="14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1143000"/>
          </a:xfrm>
        </p:spPr>
        <p:txBody>
          <a:bodyPr/>
          <a:lstStyle/>
          <a:p>
            <a:r>
              <a:rPr lang="el-GR" dirty="0" smtClean="0"/>
              <a:t>Εισαγωγή</a:t>
            </a:r>
            <a:endParaRPr lang="el-GR" dirty="0"/>
          </a:p>
        </p:txBody>
      </p:sp>
      <p:sp>
        <p:nvSpPr>
          <p:cNvPr id="3" name="2 - Θέση περιεχομένου"/>
          <p:cNvSpPr>
            <a:spLocks noGrp="1"/>
          </p:cNvSpPr>
          <p:nvPr>
            <p:ph idx="1"/>
          </p:nvPr>
        </p:nvSpPr>
        <p:spPr>
          <a:xfrm>
            <a:off x="457200" y="1000108"/>
            <a:ext cx="8229600" cy="5126055"/>
          </a:xfrm>
        </p:spPr>
        <p:txBody>
          <a:bodyPr/>
          <a:lstStyle/>
          <a:p>
            <a:r>
              <a:rPr lang="el-GR" dirty="0" smtClean="0"/>
              <a:t>Κυκλοφοριακή ροή</a:t>
            </a:r>
          </a:p>
          <a:p>
            <a:pPr lvl="1"/>
            <a:r>
              <a:rPr lang="el-GR" dirty="0" smtClean="0"/>
              <a:t>Κίνηση οχημάτων ή πεζών σε μία οδό</a:t>
            </a:r>
          </a:p>
          <a:p>
            <a:pPr lvl="1"/>
            <a:r>
              <a:rPr lang="el-GR" dirty="0" smtClean="0"/>
              <a:t>Προσδιορίζεται από συγκεκριμένα μεγέθη</a:t>
            </a:r>
          </a:p>
          <a:p>
            <a:pPr lvl="1">
              <a:buNone/>
            </a:pPr>
            <a:endParaRPr lang="el-GR" dirty="0"/>
          </a:p>
        </p:txBody>
      </p:sp>
      <p:graphicFrame>
        <p:nvGraphicFramePr>
          <p:cNvPr id="4" name="3 - Πίνακας"/>
          <p:cNvGraphicFramePr>
            <a:graphicFrameLocks noGrp="1"/>
          </p:cNvGraphicFramePr>
          <p:nvPr/>
        </p:nvGraphicFramePr>
        <p:xfrm>
          <a:off x="357158" y="3000372"/>
          <a:ext cx="8286808" cy="3530727"/>
        </p:xfrm>
        <a:graphic>
          <a:graphicData uri="http://schemas.openxmlformats.org/drawingml/2006/table">
            <a:tbl>
              <a:tblPr/>
              <a:tblGrid>
                <a:gridCol w="4071966"/>
                <a:gridCol w="4214842"/>
              </a:tblGrid>
              <a:tr h="467330">
                <a:tc>
                  <a:txBody>
                    <a:bodyPr/>
                    <a:lstStyle/>
                    <a:p>
                      <a:pPr algn="ctr">
                        <a:spcBef>
                          <a:spcPts val="600"/>
                        </a:spcBef>
                        <a:spcAft>
                          <a:spcPts val="600"/>
                        </a:spcAft>
                      </a:pPr>
                      <a:r>
                        <a:rPr lang="el-GR" sz="2000" b="1" dirty="0">
                          <a:latin typeface="Arial"/>
                          <a:ea typeface="Times New Roman"/>
                          <a:cs typeface="Times New Roman"/>
                        </a:rPr>
                        <a:t>Μικροσκοπικά</a:t>
                      </a:r>
                      <a:endParaRPr lang="el-GR" sz="800" dirty="0">
                        <a:latin typeface="Arial"/>
                        <a:ea typeface="Times New Roman"/>
                        <a:cs typeface="Times New Roman"/>
                      </a:endParaRPr>
                    </a:p>
                  </a:txBody>
                  <a:tcPr marL="42868" marR="4286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l-GR" sz="2000" b="1">
                          <a:latin typeface="Arial"/>
                          <a:ea typeface="Times New Roman"/>
                          <a:cs typeface="Times New Roman"/>
                        </a:rPr>
                        <a:t>Μακροσκοπικά</a:t>
                      </a:r>
                      <a:endParaRPr lang="el-GR" sz="800">
                        <a:latin typeface="Arial"/>
                        <a:ea typeface="Times New Roman"/>
                        <a:cs typeface="Times New Roman"/>
                      </a:endParaRPr>
                    </a:p>
                  </a:txBody>
                  <a:tcPr marL="42868" marR="4286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3100">
                <a:tc>
                  <a:txBody>
                    <a:bodyPr/>
                    <a:lstStyle/>
                    <a:p>
                      <a:pPr algn="ctr">
                        <a:spcBef>
                          <a:spcPts val="300"/>
                        </a:spcBef>
                        <a:spcAft>
                          <a:spcPts val="300"/>
                        </a:spcAft>
                      </a:pPr>
                      <a:r>
                        <a:rPr lang="el-GR" sz="1800" dirty="0">
                          <a:latin typeface="Arial"/>
                          <a:ea typeface="Times New Roman"/>
                          <a:cs typeface="Times New Roman"/>
                        </a:rPr>
                        <a:t>Χρονικός διαχωρισμός </a:t>
                      </a:r>
                      <a:r>
                        <a:rPr lang="el-GR" sz="1800" b="1" dirty="0" err="1">
                          <a:latin typeface="Arial"/>
                          <a:ea typeface="Times New Roman"/>
                          <a:cs typeface="Times New Roman"/>
                        </a:rPr>
                        <a:t>H</a:t>
                      </a:r>
                      <a:r>
                        <a:rPr lang="el-GR" sz="1800" b="1" baseline="-25000" dirty="0" err="1">
                          <a:latin typeface="Arial"/>
                          <a:ea typeface="Times New Roman"/>
                          <a:cs typeface="Times New Roman"/>
                        </a:rPr>
                        <a:t>s</a:t>
                      </a:r>
                      <a:endParaRPr lang="el-GR" sz="800" dirty="0">
                        <a:latin typeface="Times New Roman"/>
                        <a:ea typeface="Times New Roman"/>
                        <a:cs typeface="Times New Roman"/>
                      </a:endParaRPr>
                    </a:p>
                  </a:txBody>
                  <a:tcPr marL="42868" marR="4286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Bef>
                          <a:spcPts val="300"/>
                        </a:spcBef>
                        <a:spcAft>
                          <a:spcPts val="300"/>
                        </a:spcAft>
                      </a:pPr>
                      <a:r>
                        <a:rPr lang="el-GR" sz="1800" dirty="0">
                          <a:latin typeface="Arial"/>
                          <a:ea typeface="Times New Roman"/>
                          <a:cs typeface="Times New Roman"/>
                        </a:rPr>
                        <a:t>Φόρτος </a:t>
                      </a:r>
                      <a:r>
                        <a:rPr lang="el-GR" sz="1800" b="1" dirty="0">
                          <a:latin typeface="Arial"/>
                          <a:ea typeface="Times New Roman"/>
                          <a:cs typeface="Times New Roman"/>
                        </a:rPr>
                        <a:t>Q</a:t>
                      </a:r>
                      <a:endParaRPr lang="el-GR" sz="800" dirty="0">
                        <a:latin typeface="Times New Roman"/>
                        <a:ea typeface="Times New Roman"/>
                        <a:cs typeface="Times New Roman"/>
                      </a:endParaRPr>
                    </a:p>
                    <a:p>
                      <a:pPr algn="ctr">
                        <a:spcBef>
                          <a:spcPts val="300"/>
                        </a:spcBef>
                        <a:spcAft>
                          <a:spcPts val="300"/>
                        </a:spcAft>
                      </a:pPr>
                      <a:r>
                        <a:rPr lang="el-GR" sz="1100" dirty="0">
                          <a:latin typeface="Arial"/>
                          <a:ea typeface="Times New Roman"/>
                          <a:cs typeface="Times New Roman"/>
                        </a:rPr>
                        <a:t>(οχήματα ανά ώρα)</a:t>
                      </a:r>
                      <a:endParaRPr lang="el-GR" sz="800" dirty="0">
                        <a:latin typeface="Times New Roman"/>
                        <a:ea typeface="Times New Roman"/>
                        <a:cs typeface="Times New Roman"/>
                      </a:endParaRPr>
                    </a:p>
                  </a:txBody>
                  <a:tcPr marL="42868" marR="4286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763822">
                <a:tc>
                  <a:txBody>
                    <a:bodyPr/>
                    <a:lstStyle/>
                    <a:p>
                      <a:pPr algn="ctr">
                        <a:spcBef>
                          <a:spcPts val="300"/>
                        </a:spcBef>
                        <a:spcAft>
                          <a:spcPts val="300"/>
                        </a:spcAft>
                      </a:pPr>
                      <a:r>
                        <a:rPr lang="el-GR" sz="1800" dirty="0">
                          <a:latin typeface="Arial"/>
                          <a:ea typeface="Times New Roman"/>
                          <a:cs typeface="Times New Roman"/>
                        </a:rPr>
                        <a:t>Ταχύτητα σημείου</a:t>
                      </a:r>
                      <a:endParaRPr lang="el-GR" sz="800" dirty="0">
                        <a:latin typeface="Times New Roman"/>
                        <a:ea typeface="Times New Roman"/>
                        <a:cs typeface="Times New Roman"/>
                      </a:endParaRPr>
                    </a:p>
                  </a:txBody>
                  <a:tcPr marL="42868" marR="42868" marT="0" marB="0" anchor="ctr">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Bef>
                          <a:spcPts val="300"/>
                        </a:spcBef>
                        <a:spcAft>
                          <a:spcPts val="300"/>
                        </a:spcAft>
                      </a:pPr>
                      <a:r>
                        <a:rPr lang="el-GR" sz="1800">
                          <a:latin typeface="Arial"/>
                          <a:ea typeface="Times New Roman"/>
                          <a:cs typeface="Times New Roman"/>
                        </a:rPr>
                        <a:t>Μέση Ταχύτητα</a:t>
                      </a:r>
                      <a:r>
                        <a:rPr lang="el-GR" sz="1800" b="1">
                          <a:latin typeface="Arial"/>
                          <a:ea typeface="Times New Roman"/>
                          <a:cs typeface="Times New Roman"/>
                        </a:rPr>
                        <a:t> </a:t>
                      </a:r>
                      <a:r>
                        <a:rPr lang="en-US" sz="1800" b="1">
                          <a:latin typeface="Arial"/>
                          <a:ea typeface="Times New Roman"/>
                          <a:cs typeface="Times New Roman"/>
                        </a:rPr>
                        <a:t>V</a:t>
                      </a:r>
                      <a:endParaRPr lang="el-GR" sz="800">
                        <a:latin typeface="Times New Roman"/>
                        <a:ea typeface="Times New Roman"/>
                        <a:cs typeface="Times New Roman"/>
                      </a:endParaRPr>
                    </a:p>
                    <a:p>
                      <a:pPr algn="ctr">
                        <a:spcBef>
                          <a:spcPts val="300"/>
                        </a:spcBef>
                        <a:spcAft>
                          <a:spcPts val="300"/>
                        </a:spcAft>
                      </a:pPr>
                      <a:r>
                        <a:rPr lang="el-GR" sz="1100">
                          <a:latin typeface="Arial"/>
                          <a:ea typeface="Times New Roman"/>
                          <a:cs typeface="Times New Roman"/>
                        </a:rPr>
                        <a:t>(χιλιόμετρα ανά ώρα)</a:t>
                      </a:r>
                      <a:endParaRPr lang="el-GR" sz="800">
                        <a:latin typeface="Times New Roman"/>
                        <a:ea typeface="Times New Roman"/>
                        <a:cs typeface="Times New Roman"/>
                      </a:endParaRPr>
                    </a:p>
                  </a:txBody>
                  <a:tcPr marL="42868" marR="42868" marT="0" marB="0" anchor="ctr">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763822">
                <a:tc>
                  <a:txBody>
                    <a:bodyPr/>
                    <a:lstStyle/>
                    <a:p>
                      <a:pPr algn="ctr">
                        <a:spcBef>
                          <a:spcPts val="300"/>
                        </a:spcBef>
                        <a:spcAft>
                          <a:spcPts val="300"/>
                        </a:spcAft>
                      </a:pPr>
                      <a:r>
                        <a:rPr lang="el-GR" sz="1800" dirty="0">
                          <a:latin typeface="Arial"/>
                          <a:ea typeface="Times New Roman"/>
                          <a:cs typeface="Times New Roman"/>
                        </a:rPr>
                        <a:t>Χωρικός διαχωρισμός </a:t>
                      </a:r>
                      <a:r>
                        <a:rPr lang="el-GR" sz="1800" b="1" dirty="0" err="1">
                          <a:latin typeface="Arial"/>
                          <a:ea typeface="Times New Roman"/>
                          <a:cs typeface="Times New Roman"/>
                        </a:rPr>
                        <a:t>H</a:t>
                      </a:r>
                      <a:r>
                        <a:rPr lang="el-GR" sz="1800" b="1" baseline="-25000" dirty="0" err="1">
                          <a:latin typeface="Arial"/>
                          <a:ea typeface="Times New Roman"/>
                          <a:cs typeface="Times New Roman"/>
                        </a:rPr>
                        <a:t>t</a:t>
                      </a:r>
                      <a:endParaRPr lang="el-GR" sz="800" dirty="0">
                        <a:latin typeface="Times New Roman"/>
                        <a:ea typeface="Times New Roman"/>
                        <a:cs typeface="Times New Roman"/>
                      </a:endParaRPr>
                    </a:p>
                  </a:txBody>
                  <a:tcPr marL="42868" marR="42868" marT="0" marB="0" anchor="ctr">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Bef>
                          <a:spcPts val="300"/>
                        </a:spcBef>
                        <a:spcAft>
                          <a:spcPts val="300"/>
                        </a:spcAft>
                      </a:pPr>
                      <a:r>
                        <a:rPr lang="el-GR" sz="1800" dirty="0">
                          <a:latin typeface="Arial"/>
                          <a:ea typeface="Times New Roman"/>
                          <a:cs typeface="Times New Roman"/>
                        </a:rPr>
                        <a:t>Πυκνότητα</a:t>
                      </a:r>
                      <a:r>
                        <a:rPr lang="el-GR" sz="1800" b="1" dirty="0">
                          <a:latin typeface="Arial"/>
                          <a:ea typeface="Times New Roman"/>
                          <a:cs typeface="Times New Roman"/>
                        </a:rPr>
                        <a:t> K</a:t>
                      </a:r>
                      <a:endParaRPr lang="el-GR" sz="800" dirty="0">
                        <a:latin typeface="Times New Roman"/>
                        <a:ea typeface="Times New Roman"/>
                        <a:cs typeface="Times New Roman"/>
                      </a:endParaRPr>
                    </a:p>
                    <a:p>
                      <a:pPr algn="ctr">
                        <a:spcBef>
                          <a:spcPts val="300"/>
                        </a:spcBef>
                        <a:spcAft>
                          <a:spcPts val="300"/>
                        </a:spcAft>
                      </a:pPr>
                      <a:r>
                        <a:rPr lang="el-GR" sz="1100" dirty="0">
                          <a:latin typeface="Arial"/>
                          <a:ea typeface="Times New Roman"/>
                          <a:cs typeface="Times New Roman"/>
                        </a:rPr>
                        <a:t>(οχήματα ανά χιλιόμετρο)</a:t>
                      </a:r>
                      <a:endParaRPr lang="el-GR" sz="800" dirty="0">
                        <a:latin typeface="Times New Roman"/>
                        <a:ea typeface="Times New Roman"/>
                        <a:cs typeface="Times New Roman"/>
                      </a:endParaRPr>
                    </a:p>
                  </a:txBody>
                  <a:tcPr marL="42868" marR="42868" marT="0" marB="0" anchor="ctr">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r h="862653">
                <a:tc>
                  <a:txBody>
                    <a:bodyPr/>
                    <a:lstStyle/>
                    <a:p>
                      <a:pPr algn="ctr">
                        <a:spcBef>
                          <a:spcPts val="300"/>
                        </a:spcBef>
                        <a:spcAft>
                          <a:spcPts val="300"/>
                        </a:spcAft>
                      </a:pPr>
                      <a:endParaRPr lang="el-GR" sz="800" dirty="0">
                        <a:latin typeface="Times New Roman"/>
                        <a:ea typeface="Times New Roman"/>
                        <a:cs typeface="Times New Roman"/>
                      </a:endParaRPr>
                    </a:p>
                  </a:txBody>
                  <a:tcPr marL="42868" marR="42868" marT="0" marB="0" anchor="ctr">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l-GR" sz="1800" kern="1200" dirty="0" smtClean="0">
                          <a:solidFill>
                            <a:schemeClr val="tx1"/>
                          </a:solidFill>
                          <a:latin typeface="Arial"/>
                          <a:ea typeface="Times New Roman"/>
                          <a:cs typeface="Times New Roman"/>
                        </a:rPr>
                        <a:t>Σύνθεση Κυκλοφορίας, </a:t>
                      </a:r>
                      <a:r>
                        <a:rPr lang="el-GR" sz="1800" kern="1200" dirty="0" err="1" smtClean="0">
                          <a:solidFill>
                            <a:schemeClr val="tx1"/>
                          </a:solidFill>
                          <a:latin typeface="Arial"/>
                          <a:ea typeface="Times New Roman"/>
                          <a:cs typeface="Times New Roman"/>
                        </a:rPr>
                        <a:t>Χαρ</a:t>
                      </a:r>
                      <a:r>
                        <a:rPr lang="el-GR" sz="1800" kern="1200" dirty="0" smtClean="0">
                          <a:solidFill>
                            <a:schemeClr val="tx1"/>
                          </a:solidFill>
                          <a:latin typeface="Arial"/>
                          <a:ea typeface="Times New Roman"/>
                          <a:cs typeface="Times New Roman"/>
                        </a:rPr>
                        <a:t>/κα Στάθμευσης</a:t>
                      </a:r>
                      <a:endParaRPr lang="el-GR" sz="1800" kern="1200" dirty="0">
                        <a:solidFill>
                          <a:schemeClr val="tx1"/>
                        </a:solidFill>
                        <a:latin typeface="Arial"/>
                        <a:ea typeface="Times New Roman"/>
                        <a:cs typeface="Times New Roman"/>
                      </a:endParaRPr>
                    </a:p>
                  </a:txBody>
                  <a:tcPr marL="42868" marR="42868" marT="0" marB="0" anchor="ctr">
                    <a:lnL>
                      <a:noFill/>
                    </a:lnL>
                    <a:lnR>
                      <a:noFill/>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Ωριαία Διακύμανση</a:t>
            </a:r>
            <a:endParaRPr lang="el-GR" dirty="0"/>
          </a:p>
        </p:txBody>
      </p:sp>
      <p:sp>
        <p:nvSpPr>
          <p:cNvPr id="3" name="2 - Θέση περιεχομένου"/>
          <p:cNvSpPr>
            <a:spLocks noGrp="1"/>
          </p:cNvSpPr>
          <p:nvPr>
            <p:ph idx="1"/>
          </p:nvPr>
        </p:nvSpPr>
        <p:spPr/>
        <p:txBody>
          <a:bodyPr/>
          <a:lstStyle/>
          <a:p>
            <a:pPr algn="just"/>
            <a:r>
              <a:rPr lang="el-GR" dirty="0"/>
              <a:t>Ένα οδικό τμήμα μπορεί να έχει την ικανότητα να εξυπηρετεί τη ζήτηση στην ώρα </a:t>
            </a:r>
            <a:r>
              <a:rPr lang="el-GR" dirty="0" smtClean="0"/>
              <a:t>αιχμής</a:t>
            </a:r>
          </a:p>
          <a:p>
            <a:pPr algn="just"/>
            <a:r>
              <a:rPr lang="el-GR" dirty="0" smtClean="0"/>
              <a:t>Όμως </a:t>
            </a:r>
            <a:r>
              <a:rPr lang="el-GR" dirty="0"/>
              <a:t>οι βραχυπρόθεσμες διακυμάνσεις (για παράδειγμα σε 15 λεπτά), </a:t>
            </a:r>
            <a:r>
              <a:rPr lang="el-GR" dirty="0" smtClean="0"/>
              <a:t>μπορεί να </a:t>
            </a:r>
            <a:r>
              <a:rPr lang="el-GR" dirty="0"/>
              <a:t>υπερβαίνουν την κυκλοφοριακή ικανότητα της </a:t>
            </a:r>
            <a:r>
              <a:rPr lang="el-GR" dirty="0" smtClean="0"/>
              <a:t>οδού</a:t>
            </a:r>
          </a:p>
          <a:p>
            <a:pPr algn="just"/>
            <a:r>
              <a:rPr lang="el-GR" dirty="0" smtClean="0"/>
              <a:t>Αποτέλεσμα η </a:t>
            </a:r>
            <a:r>
              <a:rPr lang="el-GR" dirty="0"/>
              <a:t>συσσώρευση της κυκλοφορίας και </a:t>
            </a:r>
            <a:r>
              <a:rPr lang="el-GR" dirty="0" smtClean="0"/>
              <a:t>η </a:t>
            </a:r>
            <a:r>
              <a:rPr lang="el-GR" dirty="0"/>
              <a:t>δημιουργία ουρών.</a:t>
            </a:r>
          </a:p>
          <a:p>
            <a:pPr algn="just"/>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928670"/>
          </a:xfrm>
        </p:spPr>
        <p:txBody>
          <a:bodyPr/>
          <a:lstStyle/>
          <a:p>
            <a:r>
              <a:rPr lang="el-GR" dirty="0" smtClean="0"/>
              <a:t>Ωριαία Διακύμανση</a:t>
            </a:r>
            <a:endParaRPr lang="el-GR" dirty="0"/>
          </a:p>
        </p:txBody>
      </p:sp>
      <p:graphicFrame>
        <p:nvGraphicFramePr>
          <p:cNvPr id="4" name="3 - Πίνακας"/>
          <p:cNvGraphicFramePr>
            <a:graphicFrameLocks noGrp="1"/>
          </p:cNvGraphicFramePr>
          <p:nvPr/>
        </p:nvGraphicFramePr>
        <p:xfrm>
          <a:off x="857224" y="1000108"/>
          <a:ext cx="7358114" cy="2438400"/>
        </p:xfrm>
        <a:graphic>
          <a:graphicData uri="http://schemas.openxmlformats.org/drawingml/2006/table">
            <a:tbl>
              <a:tblPr/>
              <a:tblGrid>
                <a:gridCol w="2937646"/>
                <a:gridCol w="2451120"/>
                <a:gridCol w="1969348"/>
              </a:tblGrid>
              <a:tr h="591915">
                <a:tc>
                  <a:txBody>
                    <a:bodyPr/>
                    <a:lstStyle/>
                    <a:p>
                      <a:pPr algn="ctr">
                        <a:spcBef>
                          <a:spcPts val="300"/>
                        </a:spcBef>
                        <a:spcAft>
                          <a:spcPts val="300"/>
                        </a:spcAft>
                      </a:pPr>
                      <a:r>
                        <a:rPr lang="en-US" sz="2000" dirty="0" err="1">
                          <a:latin typeface="Arial"/>
                          <a:ea typeface="Times New Roman"/>
                        </a:rPr>
                        <a:t>Χρονικό</a:t>
                      </a:r>
                      <a:r>
                        <a:rPr lang="en-US" sz="2000" dirty="0">
                          <a:latin typeface="Arial"/>
                          <a:ea typeface="Times New Roman"/>
                        </a:rPr>
                        <a:t> </a:t>
                      </a:r>
                      <a:r>
                        <a:rPr lang="en-US" sz="2000" dirty="0" err="1">
                          <a:latin typeface="Arial"/>
                          <a:ea typeface="Times New Roman"/>
                        </a:rPr>
                        <a:t>Διάστημα</a:t>
                      </a:r>
                      <a:r>
                        <a:rPr lang="en-US" sz="2000" dirty="0">
                          <a:latin typeface="Arial"/>
                          <a:ea typeface="Times New Roman"/>
                        </a:rPr>
                        <a:t> </a:t>
                      </a:r>
                      <a:r>
                        <a:rPr lang="en-US" sz="2000" dirty="0" err="1">
                          <a:latin typeface="Arial"/>
                          <a:ea typeface="Times New Roman"/>
                        </a:rPr>
                        <a:t>Μέτρησης</a:t>
                      </a:r>
                      <a:endParaRPr lang="el-GR" sz="1000" dirty="0">
                        <a:latin typeface="Times New Roman"/>
                        <a:ea typeface="Times New Roman"/>
                      </a:endParaRPr>
                    </a:p>
                  </a:txBody>
                  <a:tcPr marL="47266" marR="472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l-GR" sz="2000" dirty="0">
                          <a:latin typeface="Arial"/>
                          <a:ea typeface="Times New Roman"/>
                        </a:rPr>
                        <a:t>Φόρτος (οχ./15λεπτο)</a:t>
                      </a:r>
                      <a:endParaRPr lang="el-GR" sz="1000" dirty="0">
                        <a:latin typeface="Times New Roman"/>
                        <a:ea typeface="Times New Roman"/>
                      </a:endParaRPr>
                    </a:p>
                  </a:txBody>
                  <a:tcPr marL="47266" marR="472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l-GR" sz="2000">
                          <a:latin typeface="Arial"/>
                          <a:ea typeface="Times New Roman"/>
                        </a:rPr>
                        <a:t>Ρυθμός Ροής (οχ./ώρα)</a:t>
                      </a:r>
                      <a:endParaRPr lang="el-GR" sz="1000">
                        <a:latin typeface="Times New Roman"/>
                        <a:ea typeface="Times New Roman"/>
                      </a:endParaRPr>
                    </a:p>
                  </a:txBody>
                  <a:tcPr marL="47266" marR="472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957">
                <a:tc>
                  <a:txBody>
                    <a:bodyPr/>
                    <a:lstStyle/>
                    <a:p>
                      <a:pPr algn="ctr">
                        <a:spcBef>
                          <a:spcPts val="100"/>
                        </a:spcBef>
                        <a:spcAft>
                          <a:spcPts val="100"/>
                        </a:spcAft>
                      </a:pPr>
                      <a:r>
                        <a:rPr lang="el-GR" sz="2000">
                          <a:latin typeface="Arial"/>
                          <a:ea typeface="Times New Roman"/>
                        </a:rPr>
                        <a:t>5:00-5:15 μμ</a:t>
                      </a:r>
                      <a:endParaRPr lang="el-GR" sz="1000">
                        <a:latin typeface="Times New Roman"/>
                        <a:ea typeface="Times New Roman"/>
                      </a:endParaRPr>
                    </a:p>
                  </a:txBody>
                  <a:tcPr marL="47266" marR="472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Bef>
                          <a:spcPts val="100"/>
                        </a:spcBef>
                        <a:spcAft>
                          <a:spcPts val="100"/>
                        </a:spcAft>
                      </a:pPr>
                      <a:r>
                        <a:rPr lang="el-GR" sz="2000">
                          <a:latin typeface="Arial"/>
                          <a:ea typeface="Times New Roman"/>
                        </a:rPr>
                        <a:t>1000</a:t>
                      </a:r>
                      <a:endParaRPr lang="el-GR" sz="1000">
                        <a:latin typeface="Times New Roman"/>
                        <a:ea typeface="Times New Roman"/>
                      </a:endParaRPr>
                    </a:p>
                  </a:txBody>
                  <a:tcPr marL="47266" marR="472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Bef>
                          <a:spcPts val="100"/>
                        </a:spcBef>
                        <a:spcAft>
                          <a:spcPts val="100"/>
                        </a:spcAft>
                      </a:pPr>
                      <a:r>
                        <a:rPr lang="el-GR" sz="2000">
                          <a:latin typeface="Arial"/>
                          <a:ea typeface="Times New Roman"/>
                        </a:rPr>
                        <a:t>1000/0.25=4000</a:t>
                      </a:r>
                      <a:endParaRPr lang="el-GR" sz="1000">
                        <a:latin typeface="Times New Roman"/>
                        <a:ea typeface="Times New Roman"/>
                      </a:endParaRPr>
                    </a:p>
                  </a:txBody>
                  <a:tcPr marL="47266" marR="47266" marT="0" marB="0" anchor="ctr">
                    <a:lnL>
                      <a:noFill/>
                    </a:lnL>
                    <a:lnR>
                      <a:noFill/>
                    </a:lnR>
                    <a:lnT w="12700" cap="flat" cmpd="sng" algn="ctr">
                      <a:solidFill>
                        <a:srgbClr val="000000"/>
                      </a:solidFill>
                      <a:prstDash val="solid"/>
                      <a:round/>
                      <a:headEnd type="none" w="med" len="med"/>
                      <a:tailEnd type="none" w="med" len="med"/>
                    </a:lnT>
                    <a:lnB>
                      <a:noFill/>
                    </a:lnB>
                  </a:tcPr>
                </a:tc>
              </a:tr>
              <a:tr h="295957">
                <a:tc>
                  <a:txBody>
                    <a:bodyPr/>
                    <a:lstStyle/>
                    <a:p>
                      <a:pPr algn="ctr">
                        <a:spcBef>
                          <a:spcPts val="100"/>
                        </a:spcBef>
                        <a:spcAft>
                          <a:spcPts val="100"/>
                        </a:spcAft>
                      </a:pPr>
                      <a:r>
                        <a:rPr lang="el-GR" sz="2000">
                          <a:latin typeface="Arial"/>
                          <a:ea typeface="Times New Roman"/>
                        </a:rPr>
                        <a:t>5:15-5:30 μμ</a:t>
                      </a:r>
                      <a:endParaRPr lang="el-GR" sz="1000">
                        <a:latin typeface="Times New Roman"/>
                        <a:ea typeface="Times New Roman"/>
                      </a:endParaRPr>
                    </a:p>
                  </a:txBody>
                  <a:tcPr marL="47266" marR="47266" marT="0" marB="0" anchor="ctr">
                    <a:lnL>
                      <a:noFill/>
                    </a:lnL>
                    <a:lnR>
                      <a:noFill/>
                    </a:lnR>
                    <a:lnT>
                      <a:noFill/>
                    </a:lnT>
                    <a:lnB>
                      <a:noFill/>
                    </a:lnB>
                  </a:tcPr>
                </a:tc>
                <a:tc>
                  <a:txBody>
                    <a:bodyPr/>
                    <a:lstStyle/>
                    <a:p>
                      <a:pPr algn="ctr">
                        <a:spcBef>
                          <a:spcPts val="100"/>
                        </a:spcBef>
                        <a:spcAft>
                          <a:spcPts val="100"/>
                        </a:spcAft>
                      </a:pPr>
                      <a:r>
                        <a:rPr lang="el-GR" sz="2000">
                          <a:latin typeface="Arial"/>
                          <a:ea typeface="Times New Roman"/>
                        </a:rPr>
                        <a:t>1100</a:t>
                      </a:r>
                      <a:endParaRPr lang="el-GR" sz="1000">
                        <a:latin typeface="Times New Roman"/>
                        <a:ea typeface="Times New Roman"/>
                      </a:endParaRPr>
                    </a:p>
                  </a:txBody>
                  <a:tcPr marL="47266" marR="47266" marT="0" marB="0" anchor="ctr">
                    <a:lnL>
                      <a:noFill/>
                    </a:lnL>
                    <a:lnR>
                      <a:noFill/>
                    </a:lnR>
                    <a:lnT>
                      <a:noFill/>
                    </a:lnT>
                    <a:lnB>
                      <a:noFill/>
                    </a:lnB>
                  </a:tcPr>
                </a:tc>
                <a:tc>
                  <a:txBody>
                    <a:bodyPr/>
                    <a:lstStyle/>
                    <a:p>
                      <a:pPr algn="ctr">
                        <a:spcBef>
                          <a:spcPts val="100"/>
                        </a:spcBef>
                        <a:spcAft>
                          <a:spcPts val="100"/>
                        </a:spcAft>
                      </a:pPr>
                      <a:r>
                        <a:rPr lang="el-GR" sz="2000">
                          <a:latin typeface="Arial"/>
                          <a:ea typeface="Times New Roman"/>
                        </a:rPr>
                        <a:t>4400</a:t>
                      </a:r>
                      <a:endParaRPr lang="el-GR" sz="1000">
                        <a:latin typeface="Times New Roman"/>
                        <a:ea typeface="Times New Roman"/>
                      </a:endParaRPr>
                    </a:p>
                  </a:txBody>
                  <a:tcPr marL="47266" marR="47266" marT="0" marB="0" anchor="ctr">
                    <a:lnL>
                      <a:noFill/>
                    </a:lnL>
                    <a:lnR>
                      <a:noFill/>
                    </a:lnR>
                    <a:lnT>
                      <a:noFill/>
                    </a:lnT>
                    <a:lnB>
                      <a:noFill/>
                    </a:lnB>
                  </a:tcPr>
                </a:tc>
              </a:tr>
              <a:tr h="295957">
                <a:tc>
                  <a:txBody>
                    <a:bodyPr/>
                    <a:lstStyle/>
                    <a:p>
                      <a:pPr algn="ctr">
                        <a:spcBef>
                          <a:spcPts val="100"/>
                        </a:spcBef>
                        <a:spcAft>
                          <a:spcPts val="100"/>
                        </a:spcAft>
                      </a:pPr>
                      <a:r>
                        <a:rPr lang="el-GR" sz="2000">
                          <a:latin typeface="Arial"/>
                          <a:ea typeface="Times New Roman"/>
                        </a:rPr>
                        <a:t>5:30-5:45 μμ</a:t>
                      </a:r>
                      <a:endParaRPr lang="el-GR" sz="1000">
                        <a:latin typeface="Times New Roman"/>
                        <a:ea typeface="Times New Roman"/>
                      </a:endParaRPr>
                    </a:p>
                  </a:txBody>
                  <a:tcPr marL="47266" marR="47266" marT="0" marB="0" anchor="ctr">
                    <a:lnL>
                      <a:noFill/>
                    </a:lnL>
                    <a:lnR>
                      <a:noFill/>
                    </a:lnR>
                    <a:lnT>
                      <a:noFill/>
                    </a:lnT>
                    <a:lnB>
                      <a:noFill/>
                    </a:lnB>
                  </a:tcPr>
                </a:tc>
                <a:tc>
                  <a:txBody>
                    <a:bodyPr/>
                    <a:lstStyle/>
                    <a:p>
                      <a:pPr algn="ctr">
                        <a:spcBef>
                          <a:spcPts val="100"/>
                        </a:spcBef>
                        <a:spcAft>
                          <a:spcPts val="100"/>
                        </a:spcAft>
                      </a:pPr>
                      <a:r>
                        <a:rPr lang="el-GR" sz="2000">
                          <a:latin typeface="Arial"/>
                          <a:ea typeface="Times New Roman"/>
                        </a:rPr>
                        <a:t>1200</a:t>
                      </a:r>
                      <a:endParaRPr lang="el-GR" sz="1000">
                        <a:latin typeface="Times New Roman"/>
                        <a:ea typeface="Times New Roman"/>
                      </a:endParaRPr>
                    </a:p>
                  </a:txBody>
                  <a:tcPr marL="47266" marR="47266" marT="0" marB="0" anchor="ctr">
                    <a:lnL>
                      <a:noFill/>
                    </a:lnL>
                    <a:lnR>
                      <a:noFill/>
                    </a:lnR>
                    <a:lnT>
                      <a:noFill/>
                    </a:lnT>
                    <a:lnB>
                      <a:noFill/>
                    </a:lnB>
                  </a:tcPr>
                </a:tc>
                <a:tc>
                  <a:txBody>
                    <a:bodyPr/>
                    <a:lstStyle/>
                    <a:p>
                      <a:pPr algn="ctr">
                        <a:spcBef>
                          <a:spcPts val="100"/>
                        </a:spcBef>
                        <a:spcAft>
                          <a:spcPts val="100"/>
                        </a:spcAft>
                      </a:pPr>
                      <a:r>
                        <a:rPr lang="el-GR" sz="2000">
                          <a:latin typeface="Arial"/>
                          <a:ea typeface="Times New Roman"/>
                        </a:rPr>
                        <a:t>4800</a:t>
                      </a:r>
                      <a:endParaRPr lang="el-GR" sz="1000">
                        <a:latin typeface="Times New Roman"/>
                        <a:ea typeface="Times New Roman"/>
                      </a:endParaRPr>
                    </a:p>
                  </a:txBody>
                  <a:tcPr marL="47266" marR="47266" marT="0" marB="0" anchor="ctr">
                    <a:lnL>
                      <a:noFill/>
                    </a:lnL>
                    <a:lnR>
                      <a:noFill/>
                    </a:lnR>
                    <a:lnT>
                      <a:noFill/>
                    </a:lnT>
                    <a:lnB>
                      <a:noFill/>
                    </a:lnB>
                  </a:tcPr>
                </a:tc>
              </a:tr>
              <a:tr h="295957">
                <a:tc>
                  <a:txBody>
                    <a:bodyPr/>
                    <a:lstStyle/>
                    <a:p>
                      <a:pPr algn="ctr">
                        <a:spcBef>
                          <a:spcPts val="100"/>
                        </a:spcBef>
                        <a:spcAft>
                          <a:spcPts val="100"/>
                        </a:spcAft>
                      </a:pPr>
                      <a:r>
                        <a:rPr lang="el-GR" sz="2000">
                          <a:latin typeface="Arial"/>
                          <a:ea typeface="Times New Roman"/>
                        </a:rPr>
                        <a:t>5:45-6:00 μμ</a:t>
                      </a:r>
                      <a:endParaRPr lang="el-GR" sz="1000">
                        <a:latin typeface="Times New Roman"/>
                        <a:ea typeface="Times New Roman"/>
                      </a:endParaRPr>
                    </a:p>
                  </a:txBody>
                  <a:tcPr marL="47266" marR="472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Bef>
                          <a:spcPts val="100"/>
                        </a:spcBef>
                        <a:spcAft>
                          <a:spcPts val="100"/>
                        </a:spcAft>
                      </a:pPr>
                      <a:r>
                        <a:rPr lang="el-GR" sz="2000">
                          <a:latin typeface="Arial"/>
                          <a:ea typeface="Times New Roman"/>
                        </a:rPr>
                        <a:t>900</a:t>
                      </a:r>
                      <a:endParaRPr lang="el-GR" sz="1000">
                        <a:latin typeface="Times New Roman"/>
                        <a:ea typeface="Times New Roman"/>
                      </a:endParaRPr>
                    </a:p>
                  </a:txBody>
                  <a:tcPr marL="47266" marR="472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Bef>
                          <a:spcPts val="100"/>
                        </a:spcBef>
                        <a:spcAft>
                          <a:spcPts val="100"/>
                        </a:spcAft>
                      </a:pPr>
                      <a:r>
                        <a:rPr lang="en-US" sz="2000">
                          <a:latin typeface="Arial"/>
                          <a:ea typeface="Times New Roman"/>
                        </a:rPr>
                        <a:t>3600</a:t>
                      </a:r>
                      <a:endParaRPr lang="el-GR" sz="1000">
                        <a:latin typeface="Times New Roman"/>
                        <a:ea typeface="Times New Roman"/>
                      </a:endParaRPr>
                    </a:p>
                  </a:txBody>
                  <a:tcPr marL="47266" marR="47266" marT="0" marB="0" anchor="ctr">
                    <a:lnL>
                      <a:noFill/>
                    </a:lnL>
                    <a:lnR>
                      <a:noFill/>
                    </a:lnR>
                    <a:lnT>
                      <a:noFill/>
                    </a:lnT>
                    <a:lnB w="12700" cap="flat" cmpd="sng" algn="ctr">
                      <a:solidFill>
                        <a:srgbClr val="000000"/>
                      </a:solidFill>
                      <a:prstDash val="solid"/>
                      <a:round/>
                      <a:headEnd type="none" w="med" len="med"/>
                      <a:tailEnd type="none" w="med" len="med"/>
                    </a:lnB>
                  </a:tcPr>
                </a:tc>
              </a:tr>
              <a:tr h="295957">
                <a:tc>
                  <a:txBody>
                    <a:bodyPr/>
                    <a:lstStyle/>
                    <a:p>
                      <a:pPr algn="ctr">
                        <a:spcBef>
                          <a:spcPts val="100"/>
                        </a:spcBef>
                        <a:spcAft>
                          <a:spcPts val="100"/>
                        </a:spcAft>
                      </a:pPr>
                      <a:r>
                        <a:rPr lang="en-US" sz="2000">
                          <a:latin typeface="Arial"/>
                          <a:ea typeface="Times New Roman"/>
                        </a:rPr>
                        <a:t>5:00-6:00 μμ</a:t>
                      </a:r>
                      <a:endParaRPr lang="el-GR" sz="1000">
                        <a:latin typeface="Times New Roman"/>
                        <a:ea typeface="Times New Roman"/>
                      </a:endParaRPr>
                    </a:p>
                  </a:txBody>
                  <a:tcPr marL="47266" marR="472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100"/>
                        </a:spcBef>
                        <a:spcAft>
                          <a:spcPts val="100"/>
                        </a:spcAft>
                      </a:pPr>
                      <a:r>
                        <a:rPr lang="el-GR" sz="2000">
                          <a:latin typeface="Arial"/>
                          <a:ea typeface="Times New Roman"/>
                        </a:rPr>
                        <a:t>Σύνολο = 4200 οχ./ώρα</a:t>
                      </a:r>
                      <a:endParaRPr lang="el-GR" sz="1000">
                        <a:latin typeface="Times New Roman"/>
                        <a:ea typeface="Times New Roman"/>
                      </a:endParaRPr>
                    </a:p>
                  </a:txBody>
                  <a:tcPr marL="47266" marR="472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100"/>
                        </a:spcBef>
                        <a:spcAft>
                          <a:spcPts val="100"/>
                        </a:spcAft>
                      </a:pPr>
                      <a:r>
                        <a:rPr lang="el-GR" sz="2000" dirty="0">
                          <a:latin typeface="Arial"/>
                          <a:ea typeface="Times New Roman"/>
                        </a:rPr>
                        <a:t>3600-4800</a:t>
                      </a:r>
                      <a:endParaRPr lang="el-GR" sz="1000" dirty="0">
                        <a:latin typeface="Times New Roman"/>
                        <a:ea typeface="Times New Roman"/>
                      </a:endParaRPr>
                    </a:p>
                  </a:txBody>
                  <a:tcPr marL="47266" marR="472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0177" name="Rectangle 1"/>
          <p:cNvSpPr>
            <a:spLocks noChangeArrowheads="1"/>
          </p:cNvSpPr>
          <p:nvPr/>
        </p:nvSpPr>
        <p:spPr bwMode="auto">
          <a:xfrm>
            <a:off x="0" y="4089519"/>
            <a:ext cx="9144000" cy="20467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Αν 4200 οχημάτων/ώρα είναι η μέγιστη τιμή φόρτου που μπορεί να εξυπηρετηθεί από την οδό, τότε σε κάθε 15-λεπτο η μέγιστη τιμή είναι 4200/4= 1050 οχήματα.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Ενώ η «ικανότητα» της οδού είναι σταθερή, η ζήτηση παρουσιάζει διακυμάνσεις με αποτέλεσμα τη δημιουργία ουρών στα 30 λεπτά που η ζήτηση ξεπερνά την ικανότητα (5:15 - 5:45). </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928670"/>
          </a:xfrm>
        </p:spPr>
        <p:txBody>
          <a:bodyPr/>
          <a:lstStyle/>
          <a:p>
            <a:r>
              <a:rPr lang="el-GR" dirty="0" smtClean="0"/>
              <a:t>Ωριαία Διακύμανση</a:t>
            </a:r>
            <a:endParaRPr lang="el-GR" dirty="0"/>
          </a:p>
        </p:txBody>
      </p:sp>
      <p:sp>
        <p:nvSpPr>
          <p:cNvPr id="3" name="2 - Θέση περιεχομένου"/>
          <p:cNvSpPr>
            <a:spLocks noGrp="1"/>
          </p:cNvSpPr>
          <p:nvPr>
            <p:ph idx="1"/>
          </p:nvPr>
        </p:nvSpPr>
        <p:spPr>
          <a:xfrm>
            <a:off x="500034" y="1071546"/>
            <a:ext cx="8229600" cy="5143536"/>
          </a:xfrm>
        </p:spPr>
        <p:txBody>
          <a:bodyPr>
            <a:normAutofit/>
          </a:bodyPr>
          <a:lstStyle/>
          <a:p>
            <a:r>
              <a:rPr lang="el-GR" sz="2800" b="1" dirty="0"/>
              <a:t>Συντελεστής Ώρας Αιχμής –</a:t>
            </a:r>
            <a:r>
              <a:rPr lang="el-GR" sz="2800" b="1" dirty="0" smtClean="0"/>
              <a:t>ΣΩΑ</a:t>
            </a:r>
            <a:r>
              <a:rPr lang="en-US" sz="2800" b="1" dirty="0" smtClean="0"/>
              <a:t>                               </a:t>
            </a:r>
            <a:r>
              <a:rPr lang="el-GR" sz="2800" b="1" dirty="0" smtClean="0"/>
              <a:t> </a:t>
            </a:r>
            <a:r>
              <a:rPr lang="el-GR" sz="2800" i="1" dirty="0" smtClean="0"/>
              <a:t>(</a:t>
            </a:r>
            <a:r>
              <a:rPr lang="el-GR" sz="2800" i="1" dirty="0" err="1"/>
              <a:t>Peak</a:t>
            </a:r>
            <a:r>
              <a:rPr lang="el-GR" sz="2800" i="1" dirty="0"/>
              <a:t> </a:t>
            </a:r>
            <a:r>
              <a:rPr lang="el-GR" sz="2800" i="1" dirty="0" err="1"/>
              <a:t>Hour</a:t>
            </a:r>
            <a:r>
              <a:rPr lang="el-GR" sz="2800" i="1" dirty="0"/>
              <a:t> </a:t>
            </a:r>
            <a:r>
              <a:rPr lang="el-GR" sz="2800" i="1" dirty="0" err="1"/>
              <a:t>Factor</a:t>
            </a:r>
            <a:r>
              <a:rPr lang="el-GR" sz="2800" i="1" dirty="0"/>
              <a:t>-PHF</a:t>
            </a:r>
            <a:r>
              <a:rPr lang="el-GR" sz="2800" i="1" dirty="0" smtClean="0"/>
              <a:t>)</a:t>
            </a:r>
            <a:endParaRPr lang="el-GR" sz="2800" dirty="0"/>
          </a:p>
          <a:p>
            <a:pPr lvl="1" algn="just"/>
            <a:r>
              <a:rPr lang="el-GR" sz="2400" dirty="0" smtClean="0"/>
              <a:t>Ο λόγος </a:t>
            </a:r>
            <a:r>
              <a:rPr lang="el-GR" sz="2400" dirty="0"/>
              <a:t>του αριθμού των οχημάτων που περνούν από μια διατομή λωρίδας ή οδού σε μια ώρα, προς τον τετραπλάσιο αριθμό των οχημάτων που περνούν από την ίδια διατομή κατά τη διάρκεια των 15 συνεχόμενων λεπτών της ώρας που παρουσιάζουν το μεγαλύτερο φόρτο κυκλοφορίας.</a:t>
            </a:r>
          </a:p>
          <a:p>
            <a:endParaRPr lang="el-GR" sz="2400" dirty="0" smtClean="0"/>
          </a:p>
          <a:p>
            <a:r>
              <a:rPr lang="el-GR" sz="2600" dirty="0" smtClean="0"/>
              <a:t>Εκφράζει </a:t>
            </a:r>
            <a:r>
              <a:rPr lang="el-GR" sz="2600" dirty="0"/>
              <a:t>την ομοιομορφία (ή ανομοιομορφία) της ζήτησης </a:t>
            </a:r>
          </a:p>
          <a:p>
            <a:endParaRPr lang="el-GR" sz="2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928670"/>
          </a:xfrm>
        </p:spPr>
        <p:txBody>
          <a:bodyPr/>
          <a:lstStyle/>
          <a:p>
            <a:r>
              <a:rPr lang="el-GR" dirty="0" smtClean="0"/>
              <a:t>Ωριαία Διακύμανση</a:t>
            </a:r>
            <a:endParaRPr lang="el-GR" dirty="0"/>
          </a:p>
        </p:txBody>
      </p:sp>
      <p:sp>
        <p:nvSpPr>
          <p:cNvPr id="3" name="2 - Θέση περιεχομένου"/>
          <p:cNvSpPr>
            <a:spLocks noGrp="1"/>
          </p:cNvSpPr>
          <p:nvPr>
            <p:ph idx="1"/>
          </p:nvPr>
        </p:nvSpPr>
        <p:spPr>
          <a:xfrm>
            <a:off x="500034" y="1071546"/>
            <a:ext cx="8229600" cy="5143536"/>
          </a:xfrm>
        </p:spPr>
        <p:txBody>
          <a:bodyPr>
            <a:normAutofit fontScale="77500" lnSpcReduction="20000"/>
          </a:bodyPr>
          <a:lstStyle/>
          <a:p>
            <a:r>
              <a:rPr lang="el-GR" sz="3600" b="1" dirty="0"/>
              <a:t>Συντελεστής Ώρας Αιχμής –</a:t>
            </a:r>
            <a:r>
              <a:rPr lang="el-GR" sz="3600" b="1" dirty="0" smtClean="0"/>
              <a:t>ΣΩΑ</a:t>
            </a:r>
            <a:r>
              <a:rPr lang="en-US" sz="3600" b="1" dirty="0" smtClean="0"/>
              <a:t>                                </a:t>
            </a:r>
            <a:r>
              <a:rPr lang="el-GR" sz="3600" b="1" dirty="0" smtClean="0"/>
              <a:t> </a:t>
            </a:r>
            <a:r>
              <a:rPr lang="el-GR" sz="3600" i="1" dirty="0" smtClean="0"/>
              <a:t>(</a:t>
            </a:r>
            <a:r>
              <a:rPr lang="el-GR" sz="3600" i="1" dirty="0" err="1"/>
              <a:t>Peak</a:t>
            </a:r>
            <a:r>
              <a:rPr lang="el-GR" sz="3600" i="1" dirty="0"/>
              <a:t> </a:t>
            </a:r>
            <a:r>
              <a:rPr lang="el-GR" sz="3600" i="1" dirty="0" err="1"/>
              <a:t>Hour</a:t>
            </a:r>
            <a:r>
              <a:rPr lang="el-GR" sz="3600" i="1" dirty="0"/>
              <a:t> </a:t>
            </a:r>
            <a:r>
              <a:rPr lang="el-GR" sz="3600" i="1" dirty="0" err="1"/>
              <a:t>Factor</a:t>
            </a:r>
            <a:r>
              <a:rPr lang="el-GR" sz="3600" i="1" dirty="0"/>
              <a:t>-PHF</a:t>
            </a:r>
            <a:r>
              <a:rPr lang="el-GR" sz="3600" i="1" dirty="0" smtClean="0"/>
              <a:t>)</a:t>
            </a:r>
            <a:endParaRPr lang="el-GR" sz="3600" dirty="0"/>
          </a:p>
          <a:p>
            <a:pPr lvl="1" algn="just"/>
            <a:r>
              <a:rPr lang="el-GR" sz="3100" dirty="0" smtClean="0"/>
              <a:t>Ο λόγος </a:t>
            </a:r>
            <a:r>
              <a:rPr lang="el-GR" sz="3100" dirty="0"/>
              <a:t>του αριθμού των οχημάτων που περνούν από μια διατομή λωρίδας ή οδού σε μια ώρα, προς τον τετραπλάσιο αριθμό των οχημάτων που περνούν από την ίδια διατομή κατά τη διάρκεια των 15 συνεχόμενων λεπτών της ώρας που παρουσιάζουν το μεγαλύτερο φόρτο κυκλοφορίας.</a:t>
            </a:r>
          </a:p>
          <a:p>
            <a:endParaRPr lang="el-GR" dirty="0" smtClean="0"/>
          </a:p>
          <a:p>
            <a:r>
              <a:rPr lang="el-GR" sz="3400" dirty="0" smtClean="0"/>
              <a:t>Εκφράζει </a:t>
            </a:r>
            <a:r>
              <a:rPr lang="el-GR" sz="3400" dirty="0"/>
              <a:t>την ομοιομορφία (ή ανομοιομορφία) της ζήτησης </a:t>
            </a:r>
          </a:p>
          <a:p>
            <a:pPr lvl="0"/>
            <a:r>
              <a:rPr lang="el-GR" sz="3400" dirty="0"/>
              <a:t>Μέγιστη τιμή του ΣΩΑ:  1,00 (ομοιομορφία)</a:t>
            </a:r>
          </a:p>
          <a:p>
            <a:pPr lvl="0"/>
            <a:r>
              <a:rPr lang="el-GR" sz="3400" dirty="0"/>
              <a:t>Ελάχιστη τιμή του ΣΩΑ:  0,25 (</a:t>
            </a:r>
            <a:r>
              <a:rPr lang="el-GR" sz="3400" dirty="0" smtClean="0"/>
              <a:t>ανομοιομορφία</a:t>
            </a:r>
            <a:r>
              <a:rPr lang="el-GR" sz="3400" dirty="0"/>
              <a:t>).</a:t>
            </a:r>
          </a:p>
          <a:p>
            <a:r>
              <a:rPr lang="el-GR" sz="3400" dirty="0" smtClean="0"/>
              <a:t>Τυπική </a:t>
            </a:r>
            <a:r>
              <a:rPr lang="el-GR" sz="3400" dirty="0"/>
              <a:t>τιμή του ΣΩΑ:  0,85 - 0,95</a:t>
            </a:r>
          </a:p>
          <a:p>
            <a:endParaRPr lang="el-GR" dirty="0"/>
          </a:p>
        </p:txBody>
      </p:sp>
    </p:spTree>
    <p:extLst>
      <p:ext uri="{BB962C8B-B14F-4D97-AF65-F5344CB8AC3E}">
        <p14:creationId xmlns:p14="http://schemas.microsoft.com/office/powerpoint/2010/main" val="24763664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71546"/>
            <a:ext cx="8229600" cy="5429288"/>
          </a:xfrm>
        </p:spPr>
        <p:txBody>
          <a:bodyPr>
            <a:noAutofit/>
          </a:bodyPr>
          <a:lstStyle/>
          <a:p>
            <a:pPr marL="0" indent="0">
              <a:buNone/>
            </a:pPr>
            <a:r>
              <a:rPr lang="el-GR" sz="2400" dirty="0"/>
              <a:t>Στην περίπτωση του 15-λεπτου, ο ΣΩΑ υπολογίζεται από </a:t>
            </a:r>
            <a:r>
              <a:rPr lang="el-GR" sz="2400" dirty="0" smtClean="0"/>
              <a:t>τη σχέση</a:t>
            </a:r>
            <a:r>
              <a:rPr lang="el-GR" sz="2400" dirty="0"/>
              <a:t>:</a:t>
            </a:r>
          </a:p>
          <a:p>
            <a:pPr>
              <a:buNone/>
            </a:pPr>
            <a:r>
              <a:rPr lang="el-GR" sz="2400" dirty="0"/>
              <a:t> </a:t>
            </a:r>
            <a:endParaRPr lang="el-GR" sz="2400" dirty="0" smtClean="0"/>
          </a:p>
          <a:p>
            <a:endParaRPr lang="el-GR" sz="2400" dirty="0"/>
          </a:p>
          <a:p>
            <a:pPr marL="0" indent="0">
              <a:buNone/>
            </a:pPr>
            <a:r>
              <a:rPr lang="el-GR" sz="2400" dirty="0" smtClean="0"/>
              <a:t>όπου V ο ωριαίος φόρτος (οχήματα/</a:t>
            </a:r>
            <a:r>
              <a:rPr lang="el-GR" sz="2400" dirty="0" err="1" smtClean="0"/>
              <a:t>ώρ</a:t>
            </a:r>
            <a:r>
              <a:rPr lang="el-GR" sz="2400" dirty="0" smtClean="0"/>
              <a:t>α), V</a:t>
            </a:r>
            <a:r>
              <a:rPr lang="el-GR" sz="2400" baseline="-25000" dirty="0" smtClean="0"/>
              <a:t>mx15 </a:t>
            </a:r>
            <a:r>
              <a:rPr lang="el-GR" sz="2400" dirty="0"/>
              <a:t>ο μέγιστος φόρτος 15 συνεχόμενων λεπτών εντός της </a:t>
            </a:r>
            <a:r>
              <a:rPr lang="el-GR" sz="2400" dirty="0" smtClean="0"/>
              <a:t>ώρας, ΣΩΑ συντελεστής </a:t>
            </a:r>
            <a:r>
              <a:rPr lang="el-GR" sz="2400" dirty="0"/>
              <a:t>ωριαίας αιχμής</a:t>
            </a:r>
          </a:p>
          <a:p>
            <a:pPr>
              <a:buNone/>
            </a:pPr>
            <a:r>
              <a:rPr lang="el-GR" sz="2400" dirty="0"/>
              <a:t> </a:t>
            </a:r>
          </a:p>
          <a:p>
            <a:pPr>
              <a:buNone/>
            </a:pPr>
            <a:r>
              <a:rPr lang="el-GR" sz="2400" dirty="0"/>
              <a:t>Ο ΣΩΑ μπορεί να καθοριστεί με:</a:t>
            </a:r>
          </a:p>
          <a:p>
            <a:pPr lvl="0"/>
            <a:r>
              <a:rPr lang="el-GR" sz="2400" dirty="0"/>
              <a:t>Επί τόπου μετρήσεις</a:t>
            </a:r>
          </a:p>
          <a:p>
            <a:pPr lvl="0"/>
            <a:r>
              <a:rPr lang="el-GR" sz="2400" dirty="0"/>
              <a:t>Χαρακτηριστικές μετρήσεις σε ορισμένες τυπικές θέσεις μιας πόλης που καλύπτουν όλες τις συνθήκες που είναι πιθανό να παρουσιαστούν στην πόλη. </a:t>
            </a:r>
          </a:p>
          <a:p>
            <a:pPr lvl="0"/>
            <a:r>
              <a:rPr lang="el-GR" sz="2400" dirty="0"/>
              <a:t>Εκτιμήσεις</a:t>
            </a:r>
          </a:p>
          <a:p>
            <a:endParaRPr lang="el-GR" sz="2400" dirty="0"/>
          </a:p>
        </p:txBody>
      </p:sp>
      <p:sp>
        <p:nvSpPr>
          <p:cNvPr id="2" name="1 - Τίτλος"/>
          <p:cNvSpPr>
            <a:spLocks noGrp="1"/>
          </p:cNvSpPr>
          <p:nvPr>
            <p:ph type="title"/>
          </p:nvPr>
        </p:nvSpPr>
        <p:spPr>
          <a:xfrm>
            <a:off x="0" y="0"/>
            <a:ext cx="9144000" cy="928670"/>
          </a:xfrm>
        </p:spPr>
        <p:txBody>
          <a:bodyPr/>
          <a:lstStyle/>
          <a:p>
            <a:r>
              <a:rPr lang="el-GR" dirty="0" smtClean="0"/>
              <a:t>Ωριαία Διακύμανση</a:t>
            </a:r>
            <a:endParaRPr lang="el-GR" dirty="0"/>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54273" name="Object 1"/>
          <p:cNvGraphicFramePr>
            <a:graphicFrameLocks noChangeAspect="1"/>
          </p:cNvGraphicFramePr>
          <p:nvPr/>
        </p:nvGraphicFramePr>
        <p:xfrm>
          <a:off x="571472" y="1928802"/>
          <a:ext cx="2000264" cy="869029"/>
        </p:xfrm>
        <a:graphic>
          <a:graphicData uri="http://schemas.openxmlformats.org/presentationml/2006/ole">
            <mc:AlternateContent xmlns:mc="http://schemas.openxmlformats.org/markup-compatibility/2006">
              <mc:Choice xmlns:v="urn:schemas-microsoft-com:vml" Requires="v">
                <p:oleObj spid="_x0000_s54300" name="Equation" r:id="rId4" imgW="965200" imgH="431800" progId="Equation.DSMT4">
                  <p:embed/>
                </p:oleObj>
              </mc:Choice>
              <mc:Fallback>
                <p:oleObj name="Equation" r:id="rId4" imgW="965200" imgH="431800" progId="Equation.DSMT4">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472" y="1928802"/>
                        <a:ext cx="2000264" cy="86902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000108"/>
          </a:xfrm>
        </p:spPr>
        <p:txBody>
          <a:bodyPr/>
          <a:lstStyle/>
          <a:p>
            <a:r>
              <a:rPr lang="el-GR" dirty="0" smtClean="0"/>
              <a:t>Ωριαία Διακύμανση</a:t>
            </a:r>
            <a:endParaRPr lang="el-GR" dirty="0"/>
          </a:p>
        </p:txBody>
      </p:sp>
      <p:pic>
        <p:nvPicPr>
          <p:cNvPr id="57346" name="Picture 332" descr="SXHMA 4_1"/>
          <p:cNvPicPr>
            <a:picLocks noChangeAspect="1" noChangeArrowheads="1"/>
          </p:cNvPicPr>
          <p:nvPr/>
        </p:nvPicPr>
        <p:blipFill>
          <a:blip r:embed="rId3" cstate="print"/>
          <a:srcRect l="7617" t="6157" r="8827" b="54126"/>
          <a:stretch>
            <a:fillRect/>
          </a:stretch>
        </p:blipFill>
        <p:spPr bwMode="auto">
          <a:xfrm>
            <a:off x="571472" y="1071546"/>
            <a:ext cx="8213725" cy="5534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lstStyle/>
          <a:p>
            <a:r>
              <a:rPr lang="el-GR" dirty="0" smtClean="0"/>
              <a:t>Ωριαία Διακύμανση</a:t>
            </a:r>
            <a:endParaRPr lang="el-GR" dirty="0"/>
          </a:p>
        </p:txBody>
      </p:sp>
      <p:pic>
        <p:nvPicPr>
          <p:cNvPr id="58370" name="Picture 332" descr="SXHMA 4_1"/>
          <p:cNvPicPr>
            <a:picLocks noChangeAspect="1" noChangeArrowheads="1"/>
          </p:cNvPicPr>
          <p:nvPr/>
        </p:nvPicPr>
        <p:blipFill>
          <a:blip r:embed="rId3" cstate="print"/>
          <a:srcRect l="7617" t="47176" r="8827" b="5847"/>
          <a:stretch>
            <a:fillRect/>
          </a:stretch>
        </p:blipFill>
        <p:spPr bwMode="auto">
          <a:xfrm>
            <a:off x="928662" y="928670"/>
            <a:ext cx="7191025" cy="57150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normAutofit/>
          </a:bodyPr>
          <a:lstStyle/>
          <a:p>
            <a:r>
              <a:rPr lang="el-GR" dirty="0" smtClean="0"/>
              <a:t>Κατανομή ανά λωρίδα και κατεύθυνση</a:t>
            </a:r>
            <a:endParaRPr lang="el-GR" dirty="0"/>
          </a:p>
        </p:txBody>
      </p:sp>
      <p:sp>
        <p:nvSpPr>
          <p:cNvPr id="3" name="2 - Θέση περιεχομένου"/>
          <p:cNvSpPr>
            <a:spLocks noGrp="1"/>
          </p:cNvSpPr>
          <p:nvPr>
            <p:ph idx="1"/>
          </p:nvPr>
        </p:nvSpPr>
        <p:spPr>
          <a:xfrm>
            <a:off x="142844" y="1214422"/>
            <a:ext cx="8543956" cy="5357850"/>
          </a:xfrm>
        </p:spPr>
        <p:txBody>
          <a:bodyPr>
            <a:noAutofit/>
          </a:bodyPr>
          <a:lstStyle/>
          <a:p>
            <a:pPr marL="0" indent="0" algn="just">
              <a:buNone/>
            </a:pPr>
            <a:r>
              <a:rPr lang="el-GR" sz="2800" dirty="0"/>
              <a:t>Κατά κατεύθυνση ωριαίος φόρτος σχεδιασμού - ΩΦΣ (</a:t>
            </a:r>
            <a:r>
              <a:rPr lang="el-GR" sz="2800" dirty="0" err="1"/>
              <a:t>directional</a:t>
            </a:r>
            <a:r>
              <a:rPr lang="el-GR" sz="2800" dirty="0"/>
              <a:t> </a:t>
            </a:r>
            <a:r>
              <a:rPr lang="el-GR" sz="2800" dirty="0" err="1"/>
              <a:t>design</a:t>
            </a:r>
            <a:r>
              <a:rPr lang="el-GR" sz="2800" dirty="0"/>
              <a:t> </a:t>
            </a:r>
            <a:r>
              <a:rPr lang="el-GR" sz="2800" dirty="0" err="1"/>
              <a:t>hour</a:t>
            </a:r>
            <a:r>
              <a:rPr lang="el-GR" sz="2800" dirty="0"/>
              <a:t> </a:t>
            </a:r>
            <a:r>
              <a:rPr lang="el-GR" sz="2800" dirty="0" err="1"/>
              <a:t>volume</a:t>
            </a:r>
            <a:r>
              <a:rPr lang="el-GR" sz="2800" dirty="0"/>
              <a:t>) προς την κατεύθυνση με το μεγαλύτερο ποσοστό κυκλοφορίας βασίζεται στην ετήσια μέση ημερήσια κυκλοφορία (ΕΜΗΚ):</a:t>
            </a:r>
          </a:p>
          <a:p>
            <a:pPr>
              <a:buNone/>
            </a:pPr>
            <a:endParaRPr lang="el-GR" sz="2800" dirty="0" smtClean="0"/>
          </a:p>
          <a:p>
            <a:pPr>
              <a:buNone/>
            </a:pPr>
            <a:endParaRPr lang="el-GR" sz="2800" dirty="0" smtClean="0"/>
          </a:p>
          <a:p>
            <a:pPr>
              <a:buNone/>
            </a:pPr>
            <a:r>
              <a:rPr lang="el-GR" sz="2800" dirty="0" smtClean="0"/>
              <a:t>όπου</a:t>
            </a:r>
            <a:endParaRPr lang="el-GR" sz="2800" dirty="0"/>
          </a:p>
          <a:p>
            <a:r>
              <a:rPr lang="el-GR" sz="2800" dirty="0"/>
              <a:t>Κ 	Ποσοστό της EMHK που διέρχεται κατά την ώρα αιχμής </a:t>
            </a:r>
          </a:p>
          <a:p>
            <a:r>
              <a:rPr lang="el-GR" sz="2800" dirty="0"/>
              <a:t>D 	Ποσοστό της κυκλοφορίας στην ώρα αιχμής προς τη δυσμενέστερη (όσον αφορά στο μέγεθος της κυκλοφορίας) κατεύθυνση.</a:t>
            </a:r>
          </a:p>
          <a:p>
            <a:endParaRPr lang="el-GR" sz="2800" dirty="0"/>
          </a:p>
        </p:txBody>
      </p:sp>
      <p:sp>
        <p:nvSpPr>
          <p:cNvPr id="604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60417" name="Object 1"/>
          <p:cNvGraphicFramePr>
            <a:graphicFrameLocks noChangeAspect="1"/>
          </p:cNvGraphicFramePr>
          <p:nvPr/>
        </p:nvGraphicFramePr>
        <p:xfrm>
          <a:off x="214282" y="3214686"/>
          <a:ext cx="4591050" cy="552450"/>
        </p:xfrm>
        <a:graphic>
          <a:graphicData uri="http://schemas.openxmlformats.org/presentationml/2006/ole">
            <mc:AlternateContent xmlns:mc="http://schemas.openxmlformats.org/markup-compatibility/2006">
              <mc:Choice xmlns:v="urn:schemas-microsoft-com:vml" Requires="v">
                <p:oleObj spid="_x0000_s60444" name="Equation" r:id="rId4" imgW="1422400" imgH="165100" progId="Equation.DSMT4">
                  <p:embed/>
                </p:oleObj>
              </mc:Choice>
              <mc:Fallback>
                <p:oleObj name="Equation" r:id="rId4" imgW="1422400" imgH="165100" progId="Equation.DSMT4">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282" y="3214686"/>
                        <a:ext cx="4591050" cy="552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857232"/>
          </a:xfrm>
        </p:spPr>
        <p:txBody>
          <a:bodyPr/>
          <a:lstStyle/>
          <a:p>
            <a:r>
              <a:rPr lang="el-GR" dirty="0" smtClean="0"/>
              <a:t>Σύνθεση Κυκλοφορίας</a:t>
            </a:r>
            <a:endParaRPr lang="el-GR" dirty="0"/>
          </a:p>
        </p:txBody>
      </p:sp>
      <p:sp>
        <p:nvSpPr>
          <p:cNvPr id="3" name="2 - Θέση περιεχομένου"/>
          <p:cNvSpPr>
            <a:spLocks noGrp="1"/>
          </p:cNvSpPr>
          <p:nvPr>
            <p:ph idx="1"/>
          </p:nvPr>
        </p:nvSpPr>
        <p:spPr>
          <a:xfrm>
            <a:off x="500034" y="1071546"/>
            <a:ext cx="8229600" cy="5357850"/>
          </a:xfrm>
        </p:spPr>
        <p:txBody>
          <a:bodyPr>
            <a:normAutofit fontScale="77500" lnSpcReduction="20000"/>
          </a:bodyPr>
          <a:lstStyle/>
          <a:p>
            <a:r>
              <a:rPr lang="el-GR" b="1" dirty="0" smtClean="0"/>
              <a:t>Σύνθεση </a:t>
            </a:r>
            <a:r>
              <a:rPr lang="el-GR" b="1" dirty="0"/>
              <a:t>της κυκλοφορίας</a:t>
            </a:r>
            <a:r>
              <a:rPr lang="el-GR" dirty="0"/>
              <a:t> </a:t>
            </a:r>
            <a:endParaRPr lang="el-GR" dirty="0" smtClean="0"/>
          </a:p>
          <a:p>
            <a:pPr lvl="1"/>
            <a:r>
              <a:rPr lang="el-GR" dirty="0"/>
              <a:t>Π</a:t>
            </a:r>
            <a:r>
              <a:rPr lang="el-GR" dirty="0" smtClean="0"/>
              <a:t>οσοστιαία </a:t>
            </a:r>
            <a:r>
              <a:rPr lang="el-GR" dirty="0"/>
              <a:t>κατανομή του κυκλοφοριακού φόρτου ανά τύπο οχήματος </a:t>
            </a:r>
            <a:endParaRPr lang="el-GR" dirty="0" smtClean="0"/>
          </a:p>
          <a:p>
            <a:pPr lvl="1"/>
            <a:r>
              <a:rPr lang="el-GR" dirty="0" smtClean="0"/>
              <a:t>Εξαρτάται </a:t>
            </a:r>
            <a:r>
              <a:rPr lang="el-GR" dirty="0"/>
              <a:t>από τα χαρακτηριστικά των μετακινήσεων κάθε οδικού τμήματος</a:t>
            </a:r>
            <a:r>
              <a:rPr lang="el-GR" dirty="0" smtClean="0"/>
              <a:t>.</a:t>
            </a:r>
          </a:p>
          <a:p>
            <a:pPr lvl="1">
              <a:buNone/>
            </a:pPr>
            <a:endParaRPr lang="el-GR" dirty="0"/>
          </a:p>
          <a:p>
            <a:r>
              <a:rPr lang="el-GR" dirty="0" smtClean="0"/>
              <a:t>Μετατροπή </a:t>
            </a:r>
            <a:r>
              <a:rPr lang="el-GR" dirty="0"/>
              <a:t>των διαφόρων κατηγοριών οχημάτων σε συγκρίσιμες μονάδες, από άποψη κυκλοφοριακής ικανότητας </a:t>
            </a:r>
            <a:r>
              <a:rPr lang="el-GR" dirty="0" smtClean="0"/>
              <a:t>οδού</a:t>
            </a:r>
          </a:p>
          <a:p>
            <a:pPr lvl="1"/>
            <a:r>
              <a:rPr lang="el-GR" dirty="0" smtClean="0"/>
              <a:t>Χρησιμοποιείται ως </a:t>
            </a:r>
            <a:r>
              <a:rPr lang="el-GR" dirty="0"/>
              <a:t>βασική μονάδα το επιβατικό </a:t>
            </a:r>
            <a:r>
              <a:rPr lang="el-GR" dirty="0" smtClean="0"/>
              <a:t>αυτοκίνητο</a:t>
            </a:r>
          </a:p>
          <a:p>
            <a:pPr lvl="1"/>
            <a:r>
              <a:rPr lang="el-GR" dirty="0" smtClean="0"/>
              <a:t>Οι </a:t>
            </a:r>
            <a:r>
              <a:rPr lang="el-GR" dirty="0"/>
              <a:t>κυκλοφοριακοί φόρτοι εκφράζονται σε </a:t>
            </a:r>
            <a:r>
              <a:rPr lang="el-GR" b="1" dirty="0"/>
              <a:t>Μονάδες Επιβατικών Αυτοκινήτων</a:t>
            </a:r>
            <a:r>
              <a:rPr lang="el-GR" dirty="0"/>
              <a:t> (Μ.Ε.Α</a:t>
            </a:r>
            <a:r>
              <a:rPr lang="el-GR" dirty="0" smtClean="0"/>
              <a:t>.).</a:t>
            </a:r>
          </a:p>
          <a:p>
            <a:pPr lvl="1">
              <a:buNone/>
            </a:pPr>
            <a:endParaRPr lang="el-GR" dirty="0"/>
          </a:p>
          <a:p>
            <a:r>
              <a:rPr lang="el-GR" dirty="0"/>
              <a:t>Για τη μετατροπή των διαφόρων κατηγοριών οχημάτων σε ΜΕΑ, μπορούν να χρησιμοποιηθούν οι </a:t>
            </a:r>
            <a:r>
              <a:rPr lang="el-GR" b="1" dirty="0"/>
              <a:t>γενικευμένοι συντελεστές μετατροπής.</a:t>
            </a:r>
            <a:endParaRPr lang="el-GR" dirty="0"/>
          </a:p>
          <a:p>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lstStyle/>
          <a:p>
            <a:r>
              <a:rPr lang="el-GR" dirty="0" smtClean="0"/>
              <a:t>Σύνθεση Κυκλοφορίας</a:t>
            </a:r>
            <a:endParaRPr lang="el-GR" dirty="0"/>
          </a:p>
        </p:txBody>
      </p:sp>
      <p:graphicFrame>
        <p:nvGraphicFramePr>
          <p:cNvPr id="4" name="3 - Πίνακας"/>
          <p:cNvGraphicFramePr>
            <a:graphicFrameLocks noGrp="1"/>
          </p:cNvGraphicFramePr>
          <p:nvPr/>
        </p:nvGraphicFramePr>
        <p:xfrm>
          <a:off x="571472" y="1356360"/>
          <a:ext cx="7858180" cy="5144475"/>
        </p:xfrm>
        <a:graphic>
          <a:graphicData uri="http://schemas.openxmlformats.org/drawingml/2006/table">
            <a:tbl>
              <a:tblPr/>
              <a:tblGrid>
                <a:gridCol w="2532875"/>
                <a:gridCol w="1332240"/>
                <a:gridCol w="885200"/>
                <a:gridCol w="814699"/>
                <a:gridCol w="1110286"/>
                <a:gridCol w="1182880"/>
              </a:tblGrid>
              <a:tr h="321530">
                <a:tc>
                  <a:txBody>
                    <a:bodyPr/>
                    <a:lstStyle/>
                    <a:p>
                      <a:pPr algn="ctr">
                        <a:spcAft>
                          <a:spcPts val="0"/>
                        </a:spcAft>
                      </a:pPr>
                      <a:r>
                        <a:rPr lang="el-GR" sz="2000" dirty="0">
                          <a:solidFill>
                            <a:srgbClr val="000000"/>
                          </a:solidFill>
                          <a:latin typeface="Arial Narrow"/>
                          <a:ea typeface="Times New Roman"/>
                        </a:rPr>
                        <a:t>Τύπος οχήματος</a:t>
                      </a:r>
                      <a:endParaRPr lang="el-GR" sz="800" dirty="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4">
                  <a:txBody>
                    <a:bodyPr/>
                    <a:lstStyle/>
                    <a:p>
                      <a:pPr algn="ctr">
                        <a:spcAft>
                          <a:spcPts val="0"/>
                        </a:spcAft>
                      </a:pPr>
                      <a:r>
                        <a:rPr lang="el-GR" sz="2000">
                          <a:solidFill>
                            <a:srgbClr val="000000"/>
                          </a:solidFill>
                          <a:latin typeface="Arial Narrow"/>
                          <a:ea typeface="Times New Roman"/>
                        </a:rPr>
                        <a:t>Βρετανικό Υπουργείο Μεταφορών</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gn="ctr">
                        <a:spcAft>
                          <a:spcPts val="0"/>
                        </a:spcAft>
                      </a:pPr>
                      <a:r>
                        <a:rPr lang="el-GR" sz="2000">
                          <a:solidFill>
                            <a:srgbClr val="000000"/>
                          </a:solidFill>
                          <a:latin typeface="Arial Narrow"/>
                          <a:ea typeface="Times New Roman"/>
                        </a:rPr>
                        <a:t>ΥΠΕΧΩΔΕ</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21530">
                <a:tc>
                  <a:txBody>
                    <a:bodyPr/>
                    <a:lstStyle/>
                    <a:p>
                      <a:pPr algn="ctr">
                        <a:spcAft>
                          <a:spcPts val="0"/>
                        </a:spcAft>
                      </a:pPr>
                      <a:endParaRPr lang="el-GR" sz="2000" dirty="0">
                        <a:solidFill>
                          <a:srgbClr val="000000"/>
                        </a:solidFill>
                        <a:latin typeface="Arial Narrow"/>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2000">
                          <a:solidFill>
                            <a:srgbClr val="000000"/>
                          </a:solidFill>
                          <a:latin typeface="Arial Narrow"/>
                          <a:ea typeface="Times New Roman"/>
                        </a:rPr>
                        <a:t>Υπεραστικές</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algn="ctr">
                        <a:spcAft>
                          <a:spcPts val="0"/>
                        </a:spcAft>
                      </a:pPr>
                      <a:r>
                        <a:rPr lang="el-GR" sz="2000">
                          <a:solidFill>
                            <a:srgbClr val="000000"/>
                          </a:solidFill>
                          <a:latin typeface="Arial Narrow"/>
                          <a:ea typeface="Times New Roman"/>
                        </a:rPr>
                        <a:t>Αστικές Οδοί</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a:txBody>
                    <a:bodyPr/>
                    <a:lstStyle/>
                    <a:p>
                      <a:pPr algn="ctr">
                        <a:spcAft>
                          <a:spcPts val="0"/>
                        </a:spcAft>
                      </a:pPr>
                      <a:r>
                        <a:rPr lang="el-GR" sz="2000">
                          <a:solidFill>
                            <a:srgbClr val="000000"/>
                          </a:solidFill>
                          <a:latin typeface="Arial Narrow"/>
                          <a:ea typeface="Times New Roman"/>
                        </a:rPr>
                        <a:t>(Ελλάδα)</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21530">
                <a:tc>
                  <a:txBody>
                    <a:bodyPr/>
                    <a:lstStyle/>
                    <a:p>
                      <a:pPr algn="ctr">
                        <a:spcAft>
                          <a:spcPts val="0"/>
                        </a:spcAft>
                      </a:pPr>
                      <a:endParaRPr lang="el-GR" sz="2000" dirty="0">
                        <a:solidFill>
                          <a:srgbClr val="000000"/>
                        </a:solidFill>
                        <a:latin typeface="Arial Narrow"/>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2000" dirty="0">
                          <a:solidFill>
                            <a:srgbClr val="000000"/>
                          </a:solidFill>
                          <a:latin typeface="Arial Narrow"/>
                          <a:ea typeface="Times New Roman"/>
                        </a:rPr>
                        <a:t>Οδοί</a:t>
                      </a:r>
                      <a:endParaRPr lang="el-GR" sz="800" dirty="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l-GR" sz="2000">
                          <a:solidFill>
                            <a:srgbClr val="000000"/>
                          </a:solidFill>
                          <a:latin typeface="Arial Narrow"/>
                          <a:ea typeface="Times New Roman"/>
                        </a:rPr>
                        <a:t>Γενική</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2000">
                          <a:solidFill>
                            <a:srgbClr val="000000"/>
                          </a:solidFill>
                          <a:latin typeface="Arial Narrow"/>
                          <a:ea typeface="Times New Roman"/>
                        </a:rPr>
                        <a:t>Μελέτη</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l-GR" sz="2000">
                          <a:solidFill>
                            <a:srgbClr val="000000"/>
                          </a:solidFill>
                          <a:latin typeface="Arial Narrow"/>
                          <a:ea typeface="Times New Roman"/>
                        </a:rPr>
                        <a:t>Μελέτη</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endParaRPr lang="el-GR" sz="2000">
                        <a:solidFill>
                          <a:srgbClr val="000000"/>
                        </a:solidFill>
                        <a:latin typeface="Arial Narrow"/>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964589">
                <a:tc>
                  <a:txBody>
                    <a:bodyPr/>
                    <a:lstStyle/>
                    <a:p>
                      <a:pPr algn="ctr">
                        <a:spcAft>
                          <a:spcPts val="0"/>
                        </a:spcAft>
                      </a:pPr>
                      <a:endParaRPr lang="el-GR" sz="2000">
                        <a:solidFill>
                          <a:srgbClr val="000000"/>
                        </a:solidFill>
                        <a:latin typeface="Arial Narrow"/>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2000" dirty="0">
                        <a:solidFill>
                          <a:srgbClr val="000000"/>
                        </a:solidFill>
                        <a:latin typeface="Arial Narrow"/>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dirty="0">
                          <a:solidFill>
                            <a:srgbClr val="000000"/>
                          </a:solidFill>
                          <a:latin typeface="Arial Narrow"/>
                          <a:ea typeface="Times New Roman"/>
                        </a:rPr>
                        <a:t>μελέτη</a:t>
                      </a:r>
                      <a:endParaRPr lang="el-GR" sz="800" dirty="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Κυκλ.</a:t>
                      </a:r>
                      <a:endParaRPr lang="el-GR" sz="800">
                        <a:latin typeface="Times New Roman"/>
                        <a:ea typeface="Times New Roman"/>
                      </a:endParaRPr>
                    </a:p>
                    <a:p>
                      <a:pPr algn="ctr">
                        <a:spcAft>
                          <a:spcPts val="0"/>
                        </a:spcAft>
                      </a:pPr>
                      <a:r>
                        <a:rPr lang="el-GR" sz="2000">
                          <a:solidFill>
                            <a:srgbClr val="000000"/>
                          </a:solidFill>
                          <a:latin typeface="Arial Narrow"/>
                          <a:ea typeface="Times New Roman"/>
                        </a:rPr>
                        <a:t>κόμβων</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Σηματο-δότησης</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2000">
                        <a:solidFill>
                          <a:srgbClr val="000000"/>
                        </a:solidFill>
                        <a:latin typeface="Arial Narrow"/>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964589">
                <a:tc>
                  <a:txBody>
                    <a:bodyPr/>
                    <a:lstStyle/>
                    <a:p>
                      <a:pPr algn="ctr">
                        <a:spcAft>
                          <a:spcPts val="0"/>
                        </a:spcAft>
                      </a:pPr>
                      <a:r>
                        <a:rPr lang="el-GR" sz="2000">
                          <a:solidFill>
                            <a:srgbClr val="000000"/>
                          </a:solidFill>
                          <a:latin typeface="Arial Narrow"/>
                          <a:ea typeface="Times New Roman"/>
                        </a:rPr>
                        <a:t>Επιβατικά οχήματα, ταξί, ημιφορτηγά (ΩΦ&lt;1,5t)</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1,00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1,00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dirty="0">
                          <a:solidFill>
                            <a:srgbClr val="000000"/>
                          </a:solidFill>
                          <a:latin typeface="Arial Narrow"/>
                          <a:ea typeface="Times New Roman"/>
                        </a:rPr>
                        <a:t>1,00</a:t>
                      </a:r>
                      <a:endParaRPr lang="el-GR" sz="800" dirty="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1,00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1,00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3059">
                <a:tc>
                  <a:txBody>
                    <a:bodyPr/>
                    <a:lstStyle/>
                    <a:p>
                      <a:pPr algn="ctr">
                        <a:spcAft>
                          <a:spcPts val="0"/>
                        </a:spcAft>
                      </a:pPr>
                      <a:r>
                        <a:rPr lang="el-GR" sz="2000">
                          <a:solidFill>
                            <a:srgbClr val="000000"/>
                          </a:solidFill>
                          <a:latin typeface="Arial Narrow"/>
                          <a:ea typeface="Times New Roman"/>
                        </a:rPr>
                        <a:t>Μέσα και βαρέα φορτηγά (ΩΦ&gt;1,5t)</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3,00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2,00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dirty="0">
                          <a:solidFill>
                            <a:srgbClr val="000000"/>
                          </a:solidFill>
                          <a:latin typeface="Arial Narrow"/>
                          <a:ea typeface="Times New Roman"/>
                        </a:rPr>
                        <a:t>2,80</a:t>
                      </a:r>
                      <a:endParaRPr lang="el-GR" sz="800" dirty="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dirty="0">
                          <a:solidFill>
                            <a:srgbClr val="000000"/>
                          </a:solidFill>
                          <a:latin typeface="Arial Narrow"/>
                          <a:ea typeface="Times New Roman"/>
                        </a:rPr>
                        <a:t>1,75</a:t>
                      </a:r>
                      <a:endParaRPr lang="el-GR" sz="800" dirty="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2,00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3059">
                <a:tc>
                  <a:txBody>
                    <a:bodyPr/>
                    <a:lstStyle/>
                    <a:p>
                      <a:pPr algn="ctr">
                        <a:spcAft>
                          <a:spcPts val="0"/>
                        </a:spcAft>
                      </a:pPr>
                      <a:r>
                        <a:rPr lang="el-GR" sz="2000">
                          <a:solidFill>
                            <a:srgbClr val="000000"/>
                          </a:solidFill>
                          <a:latin typeface="Arial Narrow"/>
                          <a:ea typeface="Times New Roman"/>
                        </a:rPr>
                        <a:t>Λεωφορεία, πούλμαν, τρόλλεϋ</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3,00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3,00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2,80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2,25</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3,00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3059">
                <a:tc>
                  <a:txBody>
                    <a:bodyPr/>
                    <a:lstStyle/>
                    <a:p>
                      <a:pPr algn="ctr">
                        <a:spcAft>
                          <a:spcPts val="0"/>
                        </a:spcAft>
                      </a:pPr>
                      <a:r>
                        <a:rPr lang="el-GR" sz="2000">
                          <a:solidFill>
                            <a:srgbClr val="000000"/>
                          </a:solidFill>
                          <a:latin typeface="Arial Narrow"/>
                          <a:ea typeface="Times New Roman"/>
                        </a:rPr>
                        <a:t>Μοτοσυκλέτες, μοτοποδήλατα</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1,00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0,75</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0,75</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0,33</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0,50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530">
                <a:tc>
                  <a:txBody>
                    <a:bodyPr/>
                    <a:lstStyle/>
                    <a:p>
                      <a:pPr algn="ctr">
                        <a:spcAft>
                          <a:spcPts val="0"/>
                        </a:spcAft>
                      </a:pPr>
                      <a:r>
                        <a:rPr lang="el-GR" sz="2000">
                          <a:solidFill>
                            <a:srgbClr val="000000"/>
                          </a:solidFill>
                          <a:latin typeface="Arial Narrow"/>
                          <a:ea typeface="Times New Roman"/>
                        </a:rPr>
                        <a:t>Ποδήλατα</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0,50</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2000">
                          <a:solidFill>
                            <a:srgbClr val="000000"/>
                          </a:solidFill>
                          <a:latin typeface="Arial Narrow"/>
                          <a:ea typeface="Times New Roman"/>
                        </a:rPr>
                        <a:t>0,33</a:t>
                      </a:r>
                      <a:endParaRPr lang="el-GR" sz="800">
                        <a:latin typeface="Times New Roman"/>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2000">
                        <a:solidFill>
                          <a:srgbClr val="000000"/>
                        </a:solidFill>
                        <a:latin typeface="Arial Narrow"/>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2000">
                        <a:solidFill>
                          <a:srgbClr val="000000"/>
                        </a:solidFill>
                        <a:latin typeface="Arial Narrow"/>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2000" dirty="0">
                        <a:solidFill>
                          <a:srgbClr val="000000"/>
                        </a:solidFill>
                        <a:latin typeface="Arial Narrow"/>
                        <a:ea typeface="Times New Roman"/>
                      </a:endParaRPr>
                    </a:p>
                  </a:txBody>
                  <a:tcPr marL="12143" marR="121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928670"/>
          </a:xfrm>
        </p:spPr>
        <p:txBody>
          <a:bodyPr/>
          <a:lstStyle/>
          <a:p>
            <a:r>
              <a:rPr lang="el-GR" dirty="0" smtClean="0"/>
              <a:t>Βασικά Μεγέθη</a:t>
            </a:r>
            <a:endParaRPr lang="el-GR" dirty="0"/>
          </a:p>
        </p:txBody>
      </p:sp>
      <p:sp>
        <p:nvSpPr>
          <p:cNvPr id="3" name="2 - Θέση περιεχομένου"/>
          <p:cNvSpPr>
            <a:spLocks noGrp="1"/>
          </p:cNvSpPr>
          <p:nvPr>
            <p:ph idx="1"/>
          </p:nvPr>
        </p:nvSpPr>
        <p:spPr>
          <a:xfrm>
            <a:off x="457200" y="1071546"/>
            <a:ext cx="8229600" cy="5572164"/>
          </a:xfrm>
        </p:spPr>
        <p:txBody>
          <a:bodyPr>
            <a:normAutofit fontScale="92500"/>
          </a:bodyPr>
          <a:lstStyle/>
          <a:p>
            <a:r>
              <a:rPr lang="el-GR" b="1" dirty="0"/>
              <a:t>Κυκλοφοριακός φόρτος</a:t>
            </a:r>
            <a:r>
              <a:rPr lang="el-GR" dirty="0"/>
              <a:t> (</a:t>
            </a:r>
            <a:r>
              <a:rPr lang="en-US" dirty="0"/>
              <a:t>traffic volume</a:t>
            </a:r>
            <a:r>
              <a:rPr lang="el-GR" dirty="0"/>
              <a:t> - Q) </a:t>
            </a:r>
            <a:endParaRPr lang="el-GR" dirty="0" smtClean="0"/>
          </a:p>
          <a:p>
            <a:pPr lvl="1"/>
            <a:r>
              <a:rPr lang="el-GR" dirty="0" smtClean="0"/>
              <a:t>Ο </a:t>
            </a:r>
            <a:r>
              <a:rPr lang="el-GR" dirty="0"/>
              <a:t>συνολικός αριθμός οχημάτων που περνούν από τη διατομή μιας λωρίδας ή οδού κατά τη διάρκεια ενός δεδομένου χρονικού διαστήματος (συνήθως οχήματα ανά ώρα). </a:t>
            </a:r>
          </a:p>
          <a:p>
            <a:r>
              <a:rPr lang="el-GR" b="1" dirty="0"/>
              <a:t>Ρυθμός ροής</a:t>
            </a:r>
            <a:r>
              <a:rPr lang="el-GR" dirty="0"/>
              <a:t> (</a:t>
            </a:r>
            <a:r>
              <a:rPr lang="en-US" dirty="0"/>
              <a:t>flow rate</a:t>
            </a:r>
            <a:r>
              <a:rPr lang="el-GR" dirty="0"/>
              <a:t> - </a:t>
            </a:r>
            <a:r>
              <a:rPr lang="en-US" dirty="0"/>
              <a:t>q</a:t>
            </a:r>
            <a:r>
              <a:rPr lang="el-GR" dirty="0"/>
              <a:t>) </a:t>
            </a:r>
            <a:endParaRPr lang="el-GR" dirty="0" smtClean="0"/>
          </a:p>
          <a:p>
            <a:pPr lvl="1"/>
            <a:r>
              <a:rPr lang="el-GR" dirty="0" smtClean="0"/>
              <a:t>Ο </a:t>
            </a:r>
            <a:r>
              <a:rPr lang="el-GR" dirty="0"/>
              <a:t>φόρτος κατά τη διάρκεια μιας χρονικής περιόδου μικρότερης της ώρας </a:t>
            </a:r>
            <a:r>
              <a:rPr lang="el-GR" u="sng" dirty="0" err="1"/>
              <a:t>ανηγμένος</a:t>
            </a:r>
            <a:r>
              <a:rPr lang="el-GR" dirty="0"/>
              <a:t> στην ώρα (ισοδύναμος ωριαίος κυκλοφοριακός φόρτος). </a:t>
            </a:r>
          </a:p>
          <a:p>
            <a:pPr lvl="1"/>
            <a:r>
              <a:rPr lang="en-US" dirty="0"/>
              <a:t>E</a:t>
            </a:r>
            <a:r>
              <a:rPr lang="el-GR" dirty="0" err="1"/>
              <a:t>κφράζεται</a:t>
            </a:r>
            <a:r>
              <a:rPr lang="el-GR" dirty="0"/>
              <a:t> πάντοτε σε οχήματα ανά ώρα. </a:t>
            </a:r>
          </a:p>
          <a:p>
            <a:pPr lvl="1"/>
            <a:r>
              <a:rPr lang="el-GR" dirty="0"/>
              <a:t>Η περίοδος μέτρησης στην οποία αναφέρεται </a:t>
            </a:r>
            <a:r>
              <a:rPr lang="el-GR" dirty="0" smtClean="0"/>
              <a:t>είναι το </a:t>
            </a:r>
            <a:r>
              <a:rPr lang="el-GR" dirty="0"/>
              <a:t>15-λεπτο.</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785794"/>
          </a:xfrm>
        </p:spPr>
        <p:txBody>
          <a:bodyPr/>
          <a:lstStyle/>
          <a:p>
            <a:r>
              <a:rPr lang="el-GR" dirty="0" smtClean="0"/>
              <a:t>Βασικά Μεγέθη</a:t>
            </a:r>
            <a:endParaRPr lang="el-GR" dirty="0"/>
          </a:p>
        </p:txBody>
      </p:sp>
      <p:pic>
        <p:nvPicPr>
          <p:cNvPr id="9218" name="Picture 2" descr="loads"/>
          <p:cNvPicPr>
            <a:picLocks noChangeAspect="1" noChangeArrowheads="1"/>
          </p:cNvPicPr>
          <p:nvPr/>
        </p:nvPicPr>
        <p:blipFill>
          <a:blip r:embed="rId3" cstate="print"/>
          <a:srcRect/>
          <a:stretch>
            <a:fillRect/>
          </a:stretch>
        </p:blipFill>
        <p:spPr bwMode="auto">
          <a:xfrm>
            <a:off x="428596" y="928669"/>
            <a:ext cx="8215370" cy="5476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Διακυμάνσεις Κυκλοφοριακού Φόρτου</a:t>
            </a:r>
            <a:endParaRPr lang="el-GR" dirty="0"/>
          </a:p>
        </p:txBody>
      </p:sp>
      <p:sp>
        <p:nvSpPr>
          <p:cNvPr id="3" name="2 - Θέση περιεχομένου"/>
          <p:cNvSpPr>
            <a:spLocks noGrp="1"/>
          </p:cNvSpPr>
          <p:nvPr>
            <p:ph idx="1"/>
          </p:nvPr>
        </p:nvSpPr>
        <p:spPr/>
        <p:txBody>
          <a:bodyPr>
            <a:normAutofit/>
          </a:bodyPr>
          <a:lstStyle/>
          <a:p>
            <a:r>
              <a:rPr lang="en-US" dirty="0" smtClean="0"/>
              <a:t>E</a:t>
            </a:r>
            <a:r>
              <a:rPr lang="el-GR" dirty="0" err="1"/>
              <a:t>τήσια</a:t>
            </a:r>
            <a:r>
              <a:rPr lang="el-GR" dirty="0"/>
              <a:t> μεταβολή</a:t>
            </a:r>
          </a:p>
          <a:p>
            <a:r>
              <a:rPr lang="el-GR" dirty="0" smtClean="0"/>
              <a:t>Μηνιαία </a:t>
            </a:r>
            <a:r>
              <a:rPr lang="el-GR" dirty="0"/>
              <a:t>διακύμανση (κατά τη διάρκεια του έτους)</a:t>
            </a:r>
          </a:p>
          <a:p>
            <a:r>
              <a:rPr lang="el-GR" dirty="0" smtClean="0"/>
              <a:t>Ημερήσια </a:t>
            </a:r>
            <a:r>
              <a:rPr lang="el-GR" dirty="0"/>
              <a:t>διακύμανση (κατά τη διάρκεια της εβδομάδας)</a:t>
            </a:r>
          </a:p>
          <a:p>
            <a:r>
              <a:rPr lang="el-GR" dirty="0" smtClean="0"/>
              <a:t>Ωριαία </a:t>
            </a:r>
            <a:r>
              <a:rPr lang="el-GR" dirty="0"/>
              <a:t>διακύμανση (κατά τη διάρκεια της ημέρας)</a:t>
            </a:r>
          </a:p>
          <a:p>
            <a:r>
              <a:rPr lang="el-GR" dirty="0" smtClean="0"/>
              <a:t>Διακύμανση </a:t>
            </a:r>
            <a:r>
              <a:rPr lang="el-GR" dirty="0"/>
              <a:t>μέσα στην ώρα	</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143000"/>
          </a:xfrm>
        </p:spPr>
        <p:txBody>
          <a:bodyPr/>
          <a:lstStyle/>
          <a:p>
            <a:r>
              <a:rPr lang="el-GR" dirty="0" smtClean="0"/>
              <a:t>Ετήσια Μεταβολή</a:t>
            </a:r>
            <a:endParaRPr lang="el-GR" dirty="0"/>
          </a:p>
        </p:txBody>
      </p:sp>
      <p:sp>
        <p:nvSpPr>
          <p:cNvPr id="3" name="2 - Θέση περιεχομένου"/>
          <p:cNvSpPr>
            <a:spLocks noGrp="1"/>
          </p:cNvSpPr>
          <p:nvPr>
            <p:ph idx="1"/>
          </p:nvPr>
        </p:nvSpPr>
        <p:spPr>
          <a:xfrm>
            <a:off x="457200" y="1214422"/>
            <a:ext cx="8229600" cy="5214974"/>
          </a:xfrm>
        </p:spPr>
        <p:txBody>
          <a:bodyPr>
            <a:normAutofit lnSpcReduction="10000"/>
          </a:bodyPr>
          <a:lstStyle/>
          <a:p>
            <a:pPr lvl="0"/>
            <a:r>
              <a:rPr lang="el-GR" dirty="0"/>
              <a:t>Ιδιαίτερη σημασία στο σχεδιασμό και τη μελέτη οδικών </a:t>
            </a:r>
            <a:r>
              <a:rPr lang="el-GR" dirty="0" smtClean="0"/>
              <a:t>τμημάτων</a:t>
            </a:r>
          </a:p>
          <a:p>
            <a:pPr lvl="0"/>
            <a:endParaRPr lang="el-GR" sz="1100" dirty="0"/>
          </a:p>
          <a:p>
            <a:r>
              <a:rPr lang="el-GR" dirty="0"/>
              <a:t> </a:t>
            </a:r>
            <a:r>
              <a:rPr lang="el-GR" b="1" dirty="0" smtClean="0"/>
              <a:t>Ετήσια </a:t>
            </a:r>
            <a:r>
              <a:rPr lang="el-GR" b="1" dirty="0"/>
              <a:t>Μέση Ημερήσια Κυκλοφορία-ΕΜΗΚ (</a:t>
            </a:r>
            <a:r>
              <a:rPr lang="el-GR" b="1" dirty="0" err="1"/>
              <a:t>Average</a:t>
            </a:r>
            <a:r>
              <a:rPr lang="el-GR" b="1" dirty="0"/>
              <a:t> </a:t>
            </a:r>
            <a:r>
              <a:rPr lang="el-GR" b="1" dirty="0" err="1"/>
              <a:t>Annual</a:t>
            </a:r>
            <a:r>
              <a:rPr lang="el-GR" b="1" dirty="0"/>
              <a:t> </a:t>
            </a:r>
            <a:r>
              <a:rPr lang="el-GR" b="1" dirty="0" err="1"/>
              <a:t>Daily</a:t>
            </a:r>
            <a:r>
              <a:rPr lang="el-GR" b="1" dirty="0"/>
              <a:t> </a:t>
            </a:r>
            <a:r>
              <a:rPr lang="el-GR" b="1" dirty="0" err="1"/>
              <a:t>Traffic</a:t>
            </a:r>
            <a:r>
              <a:rPr lang="el-GR" b="1" dirty="0"/>
              <a:t>-AADT)</a:t>
            </a:r>
            <a:r>
              <a:rPr lang="el-GR" dirty="0"/>
              <a:t> </a:t>
            </a:r>
            <a:endParaRPr lang="el-GR" dirty="0" smtClean="0"/>
          </a:p>
          <a:p>
            <a:pPr lvl="1"/>
            <a:r>
              <a:rPr lang="el-GR" dirty="0" smtClean="0"/>
              <a:t>Ο συνολικός αριθμός </a:t>
            </a:r>
            <a:r>
              <a:rPr lang="el-GR" dirty="0"/>
              <a:t>των οχημάτων που </a:t>
            </a:r>
            <a:r>
              <a:rPr lang="el-GR" dirty="0" smtClean="0"/>
              <a:t>διέρχονται </a:t>
            </a:r>
            <a:r>
              <a:rPr lang="el-GR" dirty="0"/>
              <a:t>από δεδομένο σημείο ή διατομή οδού σε ένα έτος διαιρεμένο με το συνολικό αριθμό των ημερών του έτους</a:t>
            </a:r>
            <a:r>
              <a:rPr lang="el-GR" dirty="0" smtClean="0"/>
              <a:t>.</a:t>
            </a:r>
          </a:p>
          <a:p>
            <a:pPr lvl="1">
              <a:buNone/>
            </a:pPr>
            <a:endParaRPr lang="el-GR" sz="1100" dirty="0"/>
          </a:p>
          <a:p>
            <a:r>
              <a:rPr lang="el-GR" dirty="0"/>
              <a:t> </a:t>
            </a:r>
            <a:r>
              <a:rPr lang="el-GR" dirty="0" smtClean="0"/>
              <a:t>Αντίστοιχα </a:t>
            </a:r>
            <a:r>
              <a:rPr lang="el-GR" dirty="0"/>
              <a:t>ορίζεται η </a:t>
            </a:r>
            <a:r>
              <a:rPr lang="el-GR" b="1" dirty="0"/>
              <a:t>Μέση Ημερήσια Κυκλοφορία-ΜΗΚ (</a:t>
            </a:r>
            <a:r>
              <a:rPr lang="el-GR" b="1" dirty="0" err="1"/>
              <a:t>Annual</a:t>
            </a:r>
            <a:r>
              <a:rPr lang="el-GR" b="1" dirty="0"/>
              <a:t> </a:t>
            </a:r>
            <a:r>
              <a:rPr lang="el-GR" b="1" dirty="0" err="1"/>
              <a:t>Daily</a:t>
            </a:r>
            <a:r>
              <a:rPr lang="el-GR" b="1" dirty="0"/>
              <a:t> </a:t>
            </a:r>
            <a:r>
              <a:rPr lang="el-GR" b="1" dirty="0" err="1"/>
              <a:t>Traffic</a:t>
            </a:r>
            <a:r>
              <a:rPr lang="el-GR" b="1" dirty="0"/>
              <a:t>-ADT) </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lstStyle/>
          <a:p>
            <a:r>
              <a:rPr lang="el-GR" dirty="0" smtClean="0"/>
              <a:t>Ετήσια Μεταβολή</a:t>
            </a:r>
            <a:endParaRPr lang="el-GR" dirty="0"/>
          </a:p>
        </p:txBody>
      </p:sp>
      <p:pic>
        <p:nvPicPr>
          <p:cNvPr id="1003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5838" y="1104900"/>
            <a:ext cx="7172325" cy="464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lstStyle/>
          <a:p>
            <a:r>
              <a:rPr lang="el-GR" dirty="0" smtClean="0"/>
              <a:t>Ετήσια Μεταβολή</a:t>
            </a:r>
            <a:endParaRPr lang="el-GR" dirty="0"/>
          </a:p>
        </p:txBody>
      </p:sp>
      <p:sp>
        <p:nvSpPr>
          <p:cNvPr id="11265" name="Rectangle 1"/>
          <p:cNvSpPr>
            <a:spLocks noChangeArrowheads="1"/>
          </p:cNvSpPr>
          <p:nvPr/>
        </p:nvSpPr>
        <p:spPr bwMode="auto">
          <a:xfrm>
            <a:off x="0" y="5889466"/>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ΕΜΗΚ =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ΕΜΗΚ (εκτός Σαβ/</a:t>
            </a:r>
            <a:r>
              <a:rPr kumimoji="0" lang="el-G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κων</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13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119188"/>
            <a:ext cx="7162800" cy="461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9337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3000"/>
          </a:xfrm>
        </p:spPr>
        <p:txBody>
          <a:bodyPr/>
          <a:lstStyle/>
          <a:p>
            <a:r>
              <a:rPr lang="el-GR" dirty="0" smtClean="0"/>
              <a:t>Ετήσια Μεταβολή</a:t>
            </a:r>
            <a:endParaRPr lang="el-GR" dirty="0"/>
          </a:p>
        </p:txBody>
      </p:sp>
      <p:sp>
        <p:nvSpPr>
          <p:cNvPr id="11265" name="Rectangle 1"/>
          <p:cNvSpPr>
            <a:spLocks noChangeArrowheads="1"/>
          </p:cNvSpPr>
          <p:nvPr/>
        </p:nvSpPr>
        <p:spPr bwMode="auto">
          <a:xfrm>
            <a:off x="0" y="5889466"/>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ΕΜΗΚ = 5.445/365 = 14.918 οχήματα/ημέρα</a:t>
            </a: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ΕΜΗΚ (εκτός Σαβ/</a:t>
            </a:r>
            <a:r>
              <a:rPr kumimoji="0" lang="el-G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κων</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2.583/260 = 9.935 οχήματα/ημέρα</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13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119188"/>
            <a:ext cx="7162800" cy="461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67793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896</Words>
  <Application>Microsoft Office PowerPoint</Application>
  <PresentationFormat>On-screen Show (4:3)</PresentationFormat>
  <Paragraphs>223</Paragraphs>
  <Slides>29</Slides>
  <Notes>29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2" baseType="lpstr">
      <vt:lpstr>Θέμα του Office</vt:lpstr>
      <vt:lpstr>Chart</vt:lpstr>
      <vt:lpstr>Equation</vt:lpstr>
      <vt:lpstr>Κυκλοφοριακή Ροή</vt:lpstr>
      <vt:lpstr>Εισαγωγή</vt:lpstr>
      <vt:lpstr>Βασικά Μεγέθη</vt:lpstr>
      <vt:lpstr>Βασικά Μεγέθη</vt:lpstr>
      <vt:lpstr>Διακυμάνσεις Κυκλοφοριακού Φόρτου</vt:lpstr>
      <vt:lpstr>Ετήσια Μεταβολή</vt:lpstr>
      <vt:lpstr>Ετήσια Μεταβολή</vt:lpstr>
      <vt:lpstr>Ετήσια Μεταβολή</vt:lpstr>
      <vt:lpstr>Ετήσια Μεταβολή</vt:lpstr>
      <vt:lpstr>Ετήσια Μεταβολή</vt:lpstr>
      <vt:lpstr>Μηνιαία Διακύμανση</vt:lpstr>
      <vt:lpstr>Μηνιαία Διακύμανση</vt:lpstr>
      <vt:lpstr>Ημερήσια Διακύμανση</vt:lpstr>
      <vt:lpstr>Ωριαία Διακύμανση</vt:lpstr>
      <vt:lpstr>Ωριαία Διακύμανση</vt:lpstr>
      <vt:lpstr>Ωριαία Διακύμανση</vt:lpstr>
      <vt:lpstr>Φόρτος Σχεδιασμού</vt:lpstr>
      <vt:lpstr>Φόρτος Σχεδιασμού</vt:lpstr>
      <vt:lpstr>Φόρτος Σχεδιασμού</vt:lpstr>
      <vt:lpstr>Ωριαία Διακύμανση</vt:lpstr>
      <vt:lpstr>Ωριαία Διακύμανση</vt:lpstr>
      <vt:lpstr>Ωριαία Διακύμανση</vt:lpstr>
      <vt:lpstr>Ωριαία Διακύμανση</vt:lpstr>
      <vt:lpstr>Ωριαία Διακύμανση</vt:lpstr>
      <vt:lpstr>Ωριαία Διακύμανση</vt:lpstr>
      <vt:lpstr>Ωριαία Διακύμανση</vt:lpstr>
      <vt:lpstr>Κατανομή ανά λωρίδα και κατεύθυνση</vt:lpstr>
      <vt:lpstr>Σύνθεση Κυκλοφορίας</vt:lpstr>
      <vt:lpstr>Σύνθεση Κυκλοφορίας</vt:lpstr>
    </vt:vector>
  </TitlesOfParts>
  <Company>0</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Κυκλοφοριακή Ροή</dc:title>
  <dc:creator>KKEPAP@Toshiba</dc:creator>
  <cp:lastModifiedBy>stergios</cp:lastModifiedBy>
  <cp:revision>21</cp:revision>
  <dcterms:created xsi:type="dcterms:W3CDTF">2010-11-07T16:56:51Z</dcterms:created>
  <dcterms:modified xsi:type="dcterms:W3CDTF">2015-03-20T17:31:14Z</dcterms:modified>
</cp:coreProperties>
</file>