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665" r:id="rId3"/>
    <p:sldId id="666" r:id="rId4"/>
    <p:sldId id="667" r:id="rId5"/>
    <p:sldId id="668" r:id="rId6"/>
    <p:sldId id="669" r:id="rId7"/>
    <p:sldId id="670" r:id="rId8"/>
    <p:sldId id="671" r:id="rId9"/>
    <p:sldId id="672" r:id="rId10"/>
    <p:sldId id="673" r:id="rId11"/>
    <p:sldId id="674" r:id="rId12"/>
    <p:sldId id="675" r:id="rId13"/>
    <p:sldId id="676" r:id="rId14"/>
    <p:sldId id="678" r:id="rId15"/>
    <p:sldId id="679" r:id="rId16"/>
    <p:sldId id="680" r:id="rId17"/>
    <p:sldId id="681" r:id="rId18"/>
    <p:sldId id="682" r:id="rId19"/>
    <p:sldId id="683" r:id="rId20"/>
    <p:sldId id="685" r:id="rId21"/>
    <p:sldId id="684" r:id="rId22"/>
    <p:sldId id="686" r:id="rId23"/>
    <p:sldId id="687" r:id="rId24"/>
    <p:sldId id="605" r:id="rId25"/>
    <p:sldId id="591" r:id="rId26"/>
    <p:sldId id="592" r:id="rId27"/>
    <p:sldId id="584" r:id="rId28"/>
    <p:sldId id="621" r:id="rId29"/>
    <p:sldId id="659" r:id="rId30"/>
    <p:sldId id="660" r:id="rId31"/>
    <p:sldId id="661" r:id="rId32"/>
    <p:sldId id="663" r:id="rId33"/>
    <p:sldId id="66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3" autoAdjust="0"/>
    <p:restoredTop sz="88445" autoAdjust="0"/>
  </p:normalViewPr>
  <p:slideViewPr>
    <p:cSldViewPr snapToGrid="0" snapToObjects="1" showGuides="1">
      <p:cViewPr varScale="1">
        <p:scale>
          <a:sx n="66" d="100"/>
          <a:sy n="66" d="100"/>
        </p:scale>
        <p:origin x="504" y="60"/>
      </p:cViewPr>
      <p:guideLst>
        <p:guide orient="horz" pos="286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04D34-F6B1-6C41-AFAE-4B3D92EC277E}" type="datetime1">
              <a:rPr lang="el-GR" smtClean="0"/>
              <a:t>27/05/2015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89031-30E7-8345-98AF-3BD84295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371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E3A23-60E0-9C44-804A-F364E95B05E7}" type="datetime1">
              <a:rPr lang="el-GR" smtClean="0"/>
              <a:t>27/05/2015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C785A-5836-C947-AF05-E892C528C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903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C785A-5836-C947-AF05-E892C528C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4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86EB-7BEE-8344-8C5C-F3F027FD109F}" type="datetime1">
              <a:rPr lang="el-GR" smtClean="0"/>
              <a:t>27/05/2015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9BB3-F796-AD4C-9F4A-EE54FBAFF425}" type="datetime1">
              <a:rPr lang="el-GR" smtClean="0"/>
              <a:t>27/05/2015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3E69-9CC5-034E-85AA-794B77565896}" type="datetime1">
              <a:rPr lang="el-GR" smtClean="0"/>
              <a:t>27/05/2015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63A-BDA2-2F48-8D93-6831C74669CB}" type="datetime1">
              <a:rPr lang="el-GR" smtClean="0"/>
              <a:t>27/05/2015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8FCC-76E2-3444-8A68-16DBE6B9C5C6}" type="datetime1">
              <a:rPr lang="el-GR" smtClean="0"/>
              <a:t>27/05/2015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AD7A-5065-194D-AA58-0FED58BF55C5}" type="datetime1">
              <a:rPr lang="el-GR" smtClean="0"/>
              <a:t>27/05/2015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5689-1CCC-804E-BD48-DB0F0D3C55D2}" type="datetime1">
              <a:rPr lang="el-GR" smtClean="0"/>
              <a:t>27/05/2015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838E-2946-144F-B26E-743247A095C5}" type="datetime1">
              <a:rPr lang="el-GR" smtClean="0"/>
              <a:t>27/05/2015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D343-C5FE-B949-B2F9-626B1E16218E}" type="datetime1">
              <a:rPr lang="el-GR" smtClean="0"/>
              <a:t>27/05/2015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618E-2023-984A-A5FA-AF86B90BEC38}" type="datetime1">
              <a:rPr lang="el-GR" smtClean="0"/>
              <a:t>27/05/2015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6EB2-BC21-D548-9A3C-50BE828B034B}" type="datetime1">
              <a:rPr lang="el-GR" smtClean="0"/>
              <a:t>27/05/2015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95ABA-C816-BD4E-BB89-049576225CFA}" type="datetime1">
              <a:rPr lang="el-GR" smtClean="0"/>
              <a:t>27/05/2015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3895" y="44459"/>
            <a:ext cx="8654105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l-GR" dirty="0" smtClean="0"/>
              <a:t>Νευρικό Σύστημα ΙΙ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1360" y="6224216"/>
            <a:ext cx="8358372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/>
              <a:t>Ioannis Lazarettos</a:t>
            </a:r>
          </a:p>
          <a:p>
            <a:pPr algn="r"/>
            <a:r>
              <a:rPr lang="en-US" sz="1200" dirty="0" smtClean="0"/>
              <a:t>MD PhD </a:t>
            </a:r>
            <a:r>
              <a:rPr lang="en-US" sz="1200" dirty="0" err="1" smtClean="0"/>
              <a:t>Orthopaedic</a:t>
            </a:r>
            <a:r>
              <a:rPr lang="en-US" sz="1200" dirty="0" smtClean="0"/>
              <a:t> Surgeon</a:t>
            </a:r>
            <a:endParaRPr lang="el-GR" sz="12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257823" y="1187459"/>
            <a:ext cx="8640000" cy="4320000"/>
            <a:chOff x="257823" y="1187459"/>
            <a:chExt cx="8640000" cy="4320000"/>
          </a:xfrm>
        </p:grpSpPr>
        <p:pic>
          <p:nvPicPr>
            <p:cNvPr id="8" name="Picture 7" descr="BodyNervousTex_th005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823" y="1187459"/>
              <a:ext cx="4320000" cy="4320000"/>
            </a:xfrm>
            <a:prstGeom prst="rect">
              <a:avLst/>
            </a:prstGeom>
          </p:spPr>
        </p:pic>
        <p:pic>
          <p:nvPicPr>
            <p:cNvPr id="10" name="Picture 9" descr="BodyNervous_th011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23" y="1187459"/>
              <a:ext cx="4320000" cy="43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4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Νωτιαίος Μυελός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Εγκάρσια διατομή</a:t>
            </a:r>
          </a:p>
          <a:p>
            <a:pPr lvl="1"/>
            <a:r>
              <a:rPr lang="el-GR" sz="2000" dirty="0" smtClean="0">
                <a:solidFill>
                  <a:srgbClr val="FFFF00"/>
                </a:solidFill>
              </a:rPr>
              <a:t>Φαιή Ουσία (Κεντρικά)</a:t>
            </a:r>
          </a:p>
          <a:p>
            <a:pPr lvl="2"/>
            <a:r>
              <a:rPr lang="el-GR" sz="1600" dirty="0" smtClean="0">
                <a:solidFill>
                  <a:srgbClr val="FFFF00"/>
                </a:solidFill>
              </a:rPr>
              <a:t>Σχήμα Η</a:t>
            </a:r>
          </a:p>
          <a:p>
            <a:pPr lvl="2"/>
            <a:r>
              <a:rPr lang="el-GR" sz="1600" dirty="0" smtClean="0">
                <a:solidFill>
                  <a:srgbClr val="FFFF00"/>
                </a:solidFill>
              </a:rPr>
              <a:t>Πρόσθια Κέρατα (Κινητικά)</a:t>
            </a:r>
          </a:p>
          <a:p>
            <a:pPr lvl="2"/>
            <a:r>
              <a:rPr lang="el-GR" sz="1600" dirty="0" smtClean="0">
                <a:solidFill>
                  <a:srgbClr val="FFFF00"/>
                </a:solidFill>
              </a:rPr>
              <a:t>Οπίσθια </a:t>
            </a:r>
            <a:r>
              <a:rPr lang="el-GR" sz="1600" smtClean="0">
                <a:solidFill>
                  <a:srgbClr val="FFFF00"/>
                </a:solidFill>
              </a:rPr>
              <a:t>Κέρατα (Αισθητικά) </a:t>
            </a:r>
            <a:endParaRPr lang="el-GR" sz="1600" dirty="0" smtClean="0">
              <a:solidFill>
                <a:srgbClr val="FFFF00"/>
              </a:solidFill>
            </a:endParaRPr>
          </a:p>
          <a:p>
            <a:pPr lvl="1"/>
            <a:r>
              <a:rPr lang="el-GR" sz="2000" dirty="0" smtClean="0">
                <a:solidFill>
                  <a:srgbClr val="FFFF00"/>
                </a:solidFill>
              </a:rPr>
              <a:t>Λευκή ουσία (Περιφερικά)</a:t>
            </a:r>
          </a:p>
          <a:p>
            <a:pPr lvl="1"/>
            <a:r>
              <a:rPr lang="el-GR" sz="2000" dirty="0" smtClean="0">
                <a:solidFill>
                  <a:srgbClr val="FFFF00"/>
                </a:solidFill>
              </a:rPr>
              <a:t>Κεντρικός Σωλήνας (5</a:t>
            </a:r>
            <a:r>
              <a:rPr lang="el-GR" sz="2000" baseline="30000" dirty="0" smtClean="0">
                <a:solidFill>
                  <a:srgbClr val="FFFF00"/>
                </a:solidFill>
              </a:rPr>
              <a:t>η</a:t>
            </a:r>
            <a:r>
              <a:rPr lang="el-GR" sz="2000" dirty="0" smtClean="0">
                <a:solidFill>
                  <a:srgbClr val="FFFF00"/>
                </a:solidFill>
              </a:rPr>
              <a:t> Κοιλία)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95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42457" y="1636712"/>
            <a:ext cx="8229600" cy="452596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11</a:t>
            </a:fld>
            <a:endParaRPr lang="en-US"/>
          </a:p>
        </p:txBody>
      </p:sp>
      <p:pic>
        <p:nvPicPr>
          <p:cNvPr id="1026" name="0 - Εικόνα" descr="12 ΕΓΚΕΦΑΛΙΚΕΣ ΣΥΖΥΓΙΕΣ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20" y="41275"/>
            <a:ext cx="527685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49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ΟΙ ΔΩΔΕΚΑ ΕΓΚΕΦΑΛΙΚΕΣ ΣΥΖΥΓΙΕΣ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Η </a:t>
            </a:r>
            <a:r>
              <a:rPr lang="el-GR" b="1" i="1" dirty="0"/>
              <a:t>1η εγκεφαλική συζυγία </a:t>
            </a:r>
            <a:r>
              <a:rPr lang="el-GR" b="1" dirty="0"/>
              <a:t>ή </a:t>
            </a:r>
            <a:r>
              <a:rPr lang="el-GR" b="1" dirty="0">
                <a:solidFill>
                  <a:srgbClr val="FFFF00"/>
                </a:solidFill>
              </a:rPr>
              <a:t>οσφρητικό </a:t>
            </a:r>
            <a:r>
              <a:rPr lang="el-GR" b="1" dirty="0" smtClean="0">
                <a:solidFill>
                  <a:srgbClr val="FFFF00"/>
                </a:solidFill>
              </a:rPr>
              <a:t>νεύρο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61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ΟΙ ΔΩΔΕΚΑ ΕΓΚΕΦΑΛΙΚΕΣ ΣΥΖΥΓΙΕΣ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Η </a:t>
            </a:r>
            <a:r>
              <a:rPr lang="el-GR" b="1" i="1" dirty="0"/>
              <a:t>2η εγκεφαλική συζυγία </a:t>
            </a:r>
            <a:r>
              <a:rPr lang="el-GR" b="1" dirty="0"/>
              <a:t>ή </a:t>
            </a:r>
            <a:r>
              <a:rPr lang="el-GR" b="1" dirty="0">
                <a:solidFill>
                  <a:srgbClr val="FFFF00"/>
                </a:solidFill>
              </a:rPr>
              <a:t>οπτικό νεύρο</a:t>
            </a:r>
            <a:r>
              <a:rPr lang="el-GR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ΟΙ ΔΩΔΕΚΑ ΕΓΚΕΦΑΛΙΚΕΣ ΣΥΖΥΓΙΕΣ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Η </a:t>
            </a:r>
            <a:r>
              <a:rPr lang="el-GR" b="1" i="1" dirty="0"/>
              <a:t>3η εγκεφαλική συζυγία </a:t>
            </a:r>
            <a:r>
              <a:rPr lang="el-GR" b="1" dirty="0"/>
              <a:t>ή </a:t>
            </a:r>
            <a:r>
              <a:rPr lang="el-GR" b="1" dirty="0">
                <a:solidFill>
                  <a:srgbClr val="FFFF00"/>
                </a:solidFill>
              </a:rPr>
              <a:t>κοινό κινητικό νεύρο</a:t>
            </a:r>
            <a:r>
              <a:rPr lang="el-GR" dirty="0"/>
              <a:t> είναι κινητικό. </a:t>
            </a:r>
          </a:p>
          <a:p>
            <a:r>
              <a:rPr lang="el-GR" dirty="0"/>
              <a:t>Οι νευ­ρικές ίνες εκφύονται από τον πυρήνα του νεύρου κοντά στα πρόσθια διδυμία και αφού περάσουν το </a:t>
            </a:r>
            <a:r>
              <a:rPr lang="el-GR" b="1" i="1" dirty="0" err="1"/>
              <a:t>υπερκόγχιο</a:t>
            </a:r>
            <a:r>
              <a:rPr lang="el-GR" b="1" i="1" dirty="0"/>
              <a:t> σχίσμα</a:t>
            </a:r>
            <a:r>
              <a:rPr lang="el-GR" dirty="0"/>
              <a:t> καταλήγουν στους μυς που κινούν τον οφθαλμό </a:t>
            </a:r>
            <a:r>
              <a:rPr lang="el-GR" i="1" dirty="0"/>
              <a:t>εκτός από τον άνω λοξό και τον έξω ορθό </a:t>
            </a:r>
            <a:r>
              <a:rPr lang="el-GR" i="1" dirty="0" smtClean="0"/>
              <a:t>μυ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80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ΟΙ ΔΩΔΕΚΑ ΕΓΚΕΦΑΛΙΚΕΣ ΣΥΖΥΓΙΕΣ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Η </a:t>
            </a:r>
            <a:r>
              <a:rPr lang="el-GR" b="1" i="1" dirty="0"/>
              <a:t>4η εγκεφαλική συζυγία </a:t>
            </a:r>
            <a:r>
              <a:rPr lang="el-GR" b="1" dirty="0"/>
              <a:t>ή </a:t>
            </a:r>
            <a:r>
              <a:rPr lang="el-GR" b="1" dirty="0" err="1">
                <a:solidFill>
                  <a:srgbClr val="FFFF00"/>
                </a:solidFill>
              </a:rPr>
              <a:t>τροχιλιακό</a:t>
            </a:r>
            <a:r>
              <a:rPr lang="el-GR" b="1" dirty="0">
                <a:solidFill>
                  <a:srgbClr val="FFFF00"/>
                </a:solidFill>
              </a:rPr>
              <a:t> νεύρο</a:t>
            </a:r>
            <a:r>
              <a:rPr lang="el-GR" dirty="0"/>
              <a:t> είναι κινητικό. </a:t>
            </a:r>
          </a:p>
          <a:p>
            <a:r>
              <a:rPr lang="el-GR" dirty="0"/>
              <a:t>Οι ίνες του εκφύονται από τον πυρήνα κοντά στα οπίσθια διδυμία και αφού περάσουν από το </a:t>
            </a:r>
            <a:r>
              <a:rPr lang="el-GR" dirty="0" err="1"/>
              <a:t>υπερκόγχιο</a:t>
            </a:r>
            <a:r>
              <a:rPr lang="el-GR" dirty="0"/>
              <a:t> σχίσμα καταλήγουν στον έξω λοξό μυ του οφθαλμού.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7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ΟΙ ΔΩΔΕΚΑ ΕΓΚΕΦΑΛΙΚΕΣ ΣΥΖΥΓΙΕΣ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 smtClean="0"/>
              <a:t>Η 5</a:t>
            </a:r>
            <a:r>
              <a:rPr lang="el-GR" b="1" baseline="30000" dirty="0" smtClean="0"/>
              <a:t>η</a:t>
            </a:r>
            <a:r>
              <a:rPr lang="el-GR" b="1" dirty="0" smtClean="0"/>
              <a:t> </a:t>
            </a:r>
            <a:r>
              <a:rPr lang="el-GR" b="1" i="1" dirty="0" smtClean="0"/>
              <a:t>εγκεφαλική </a:t>
            </a:r>
            <a:r>
              <a:rPr lang="el-GR" b="1" i="1" dirty="0"/>
              <a:t>συζυγία </a:t>
            </a:r>
            <a:r>
              <a:rPr lang="el-GR" b="1" dirty="0"/>
              <a:t>ή </a:t>
            </a:r>
            <a:r>
              <a:rPr lang="el-GR" b="1" dirty="0">
                <a:solidFill>
                  <a:srgbClr val="FFFF00"/>
                </a:solidFill>
              </a:rPr>
              <a:t>τρίδυμο νεύρο</a:t>
            </a:r>
            <a:r>
              <a:rPr lang="el-GR" dirty="0"/>
              <a:t> είναι μικτό. </a:t>
            </a:r>
          </a:p>
          <a:p>
            <a:r>
              <a:rPr lang="el-GR" dirty="0"/>
              <a:t>Οι αισθητικές ίνες εκφύονται από το </a:t>
            </a:r>
            <a:r>
              <a:rPr lang="el-GR" dirty="0" err="1"/>
              <a:t>Γασσέριο</a:t>
            </a:r>
            <a:r>
              <a:rPr lang="el-GR" dirty="0"/>
              <a:t> γάγγλιο και οι κινητικές από έναν πυρήνα που βρίσκεται στη γέφυρα. Χωρίζεται σε τρεις κλάδους: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r>
              <a:rPr lang="el-GR" b="1" dirty="0"/>
              <a:t>α. το </a:t>
            </a:r>
            <a:r>
              <a:rPr lang="el-GR" b="1" i="1" dirty="0"/>
              <a:t>οφθαλμικό </a:t>
            </a:r>
            <a:r>
              <a:rPr lang="el-GR" b="1" dirty="0"/>
              <a:t>νεύρο</a:t>
            </a:r>
            <a:r>
              <a:rPr lang="el-GR" dirty="0"/>
              <a:t> που έχει μόνο αισθητικές ίνες για την </a:t>
            </a:r>
            <a:r>
              <a:rPr lang="el-GR" dirty="0" err="1" smtClean="0"/>
              <a:t>περιοχήτου</a:t>
            </a:r>
            <a:r>
              <a:rPr lang="el-GR" dirty="0" smtClean="0"/>
              <a:t> </a:t>
            </a:r>
            <a:r>
              <a:rPr lang="el-GR" dirty="0"/>
              <a:t>οφθαλμού.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r>
              <a:rPr lang="el-GR" b="1" dirty="0"/>
              <a:t>β. το </a:t>
            </a:r>
            <a:r>
              <a:rPr lang="el-GR" b="1" i="1" dirty="0"/>
              <a:t>άνω γναθικό</a:t>
            </a:r>
            <a:r>
              <a:rPr lang="el-GR" i="1" dirty="0"/>
              <a:t> </a:t>
            </a:r>
            <a:r>
              <a:rPr lang="el-GR" dirty="0"/>
              <a:t>που είναι και αυτό αισθητικό για την περιοχή της άνω γνάθου (πάνω ούλα, δόντια) </a:t>
            </a:r>
          </a:p>
          <a:p>
            <a:r>
              <a:rPr lang="el-GR" dirty="0"/>
              <a:t> </a:t>
            </a:r>
          </a:p>
          <a:p>
            <a:r>
              <a:rPr lang="el-GR" b="1" dirty="0"/>
              <a:t>γ. το </a:t>
            </a:r>
            <a:r>
              <a:rPr lang="el-GR" b="1" i="1" dirty="0"/>
              <a:t>κάτω γναθικό </a:t>
            </a:r>
            <a:r>
              <a:rPr lang="el-GR" b="1" dirty="0"/>
              <a:t>νεύρο </a:t>
            </a:r>
            <a:r>
              <a:rPr lang="el-GR" dirty="0"/>
              <a:t>που έχει </a:t>
            </a:r>
          </a:p>
          <a:p>
            <a:pPr lvl="2"/>
            <a:r>
              <a:rPr lang="el-GR" dirty="0"/>
              <a:t>αισθητικές ίνες για την περιοχή της κάτω γνάθου (κάτω ούλα, δόντια) </a:t>
            </a:r>
          </a:p>
          <a:p>
            <a:pPr lvl="2"/>
            <a:r>
              <a:rPr lang="el-GR" dirty="0"/>
              <a:t>και κινητικές για τους μασητήριους μυς.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93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ΟΙ ΔΩΔΕΚΑ ΕΓΚΕΦΑΛΙΚΕΣ ΣΥΖΥΓΙΕΣ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Η </a:t>
            </a:r>
            <a:r>
              <a:rPr lang="el-GR" sz="2400" b="1" i="1" dirty="0"/>
              <a:t>6η εγκεφαλική συζυγία </a:t>
            </a:r>
            <a:r>
              <a:rPr lang="el-GR" sz="2400" b="1" dirty="0"/>
              <a:t>ή </a:t>
            </a:r>
            <a:r>
              <a:rPr lang="el-GR" sz="2400" b="1" dirty="0" err="1">
                <a:solidFill>
                  <a:srgbClr val="FFFF00"/>
                </a:solidFill>
              </a:rPr>
              <a:t>απαγωγό</a:t>
            </a:r>
            <a:r>
              <a:rPr lang="el-GR" sz="2400" b="1" dirty="0">
                <a:solidFill>
                  <a:srgbClr val="FFFF00"/>
                </a:solidFill>
              </a:rPr>
              <a:t> νεύρο</a:t>
            </a:r>
            <a:r>
              <a:rPr lang="el-GR" sz="2400" dirty="0"/>
              <a:t> είναι κινητικό. </a:t>
            </a:r>
          </a:p>
          <a:p>
            <a:r>
              <a:rPr lang="el-GR" sz="2400" dirty="0"/>
              <a:t>Ο πυρήνας του είναι μεταξύ της γέφυρας και του προμήκη μυελού και οι ίνες του αφού περάσουν από το </a:t>
            </a:r>
            <a:r>
              <a:rPr lang="el-GR" sz="2400" dirty="0" err="1"/>
              <a:t>υπερκόγχιο</a:t>
            </a:r>
            <a:r>
              <a:rPr lang="el-GR" sz="2400" dirty="0"/>
              <a:t> σχίσμα </a:t>
            </a:r>
            <a:r>
              <a:rPr lang="el-GR" sz="2400" dirty="0" err="1"/>
              <a:t>νευρούν</a:t>
            </a:r>
            <a:r>
              <a:rPr lang="el-GR" sz="2400" dirty="0"/>
              <a:t> </a:t>
            </a:r>
            <a:r>
              <a:rPr lang="el-GR" sz="2400" i="1" dirty="0"/>
              <a:t>τον έξω ορθό μυ του </a:t>
            </a:r>
            <a:r>
              <a:rPr lang="el-GR" sz="2400" i="1" dirty="0" smtClean="0"/>
              <a:t>οφ</a:t>
            </a:r>
            <a:r>
              <a:rPr lang="el-GR" sz="2400" dirty="0" smtClean="0"/>
              <a:t>θαλμού. 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5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ΟΙ ΔΩΔΕΚΑ ΕΓΚΕΦΑΛΙΚΕΣ ΣΥΖΥΓΙΕΣ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Η </a:t>
            </a:r>
            <a:r>
              <a:rPr lang="el-GR" sz="2400" b="1" i="1" dirty="0"/>
              <a:t>7η εγκεφαλική συζυγία </a:t>
            </a:r>
            <a:r>
              <a:rPr lang="el-GR" sz="2400" b="1" dirty="0"/>
              <a:t>ή </a:t>
            </a:r>
            <a:r>
              <a:rPr lang="el-GR" sz="2400" b="1" dirty="0">
                <a:solidFill>
                  <a:srgbClr val="FFFF00"/>
                </a:solidFill>
              </a:rPr>
              <a:t>προσωπικό νεύρο</a:t>
            </a:r>
            <a:r>
              <a:rPr lang="el-GR" sz="2400" dirty="0"/>
              <a:t> είναι μικτό. </a:t>
            </a:r>
          </a:p>
          <a:p>
            <a:pPr lvl="0"/>
            <a:r>
              <a:rPr lang="el-GR" sz="2400" dirty="0"/>
              <a:t>Οι κινητικές ίνες εκφύονται από τον πυρήνα του νεύρου που βρίσκεται στη γέφυρα και αφού περάσουν από το έσω τρήμα του ακουστικού πόρου εξέρχονται από το </a:t>
            </a:r>
            <a:r>
              <a:rPr lang="el-GR" sz="2400" dirty="0" err="1"/>
              <a:t>βελονομαστοειδές</a:t>
            </a:r>
            <a:r>
              <a:rPr lang="el-GR" sz="2400" dirty="0"/>
              <a:t> τρήμα και </a:t>
            </a:r>
            <a:r>
              <a:rPr lang="el-GR" sz="2400" dirty="0" err="1"/>
              <a:t>νευρούν</a:t>
            </a:r>
            <a:r>
              <a:rPr lang="el-GR" sz="2400" dirty="0"/>
              <a:t> τους μιμικούς μυς του προσώπου. </a:t>
            </a:r>
          </a:p>
          <a:p>
            <a:pPr lvl="0"/>
            <a:r>
              <a:rPr lang="el-GR" sz="2400" dirty="0"/>
              <a:t>Οι αισθητικές ίνες εκφύονται από το </a:t>
            </a:r>
            <a:r>
              <a:rPr lang="el-GR" sz="2400" dirty="0" err="1"/>
              <a:t>γονάτιο</a:t>
            </a:r>
            <a:r>
              <a:rPr lang="el-GR" sz="2400" dirty="0"/>
              <a:t> γάγγλιο και καταλήγουν στην περιοχή του έξω ακουστικού πόρου.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27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ΟΙ ΔΩΔΕΚΑ ΕΓΚΕΦΑΛΙΚΕΣ ΣΥΖΥΓΙΕΣ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Η </a:t>
            </a:r>
            <a:r>
              <a:rPr lang="el-GR" sz="2400" b="1" i="1" dirty="0"/>
              <a:t>8η εγκεφαλική συζυγία </a:t>
            </a:r>
            <a:r>
              <a:rPr lang="el-GR" sz="2400" b="1" dirty="0"/>
              <a:t>ή </a:t>
            </a:r>
            <a:r>
              <a:rPr lang="el-GR" sz="2400" b="1" dirty="0">
                <a:solidFill>
                  <a:srgbClr val="FFFF00"/>
                </a:solidFill>
              </a:rPr>
              <a:t>ακουστικό νεύρο</a:t>
            </a:r>
            <a:r>
              <a:rPr lang="el-GR" sz="2400" b="1" dirty="0"/>
              <a:t> </a:t>
            </a:r>
            <a:r>
              <a:rPr lang="el-GR" sz="2400" dirty="0"/>
              <a:t>είναι αισθητικό. Αποτελείται από δύο νεύρα:</a:t>
            </a:r>
          </a:p>
          <a:p>
            <a:pPr marL="0" indent="0">
              <a:buNone/>
            </a:pPr>
            <a:r>
              <a:rPr lang="el-GR" sz="2400" dirty="0"/>
              <a:t> </a:t>
            </a:r>
          </a:p>
          <a:p>
            <a:r>
              <a:rPr lang="el-GR" sz="2400" b="1" dirty="0"/>
              <a:t>α. το κοχλιακό,</a:t>
            </a:r>
            <a:r>
              <a:rPr lang="el-GR" sz="2400" dirty="0"/>
              <a:t> οι ίνες του οποίου ξεκινούν από τον κοχλία και αφού περά­σουν από τον έσω ακουστικό πόρο καταλήγουν στο κέντρο της ακοής (άνω κροταφική έλικα)</a:t>
            </a:r>
          </a:p>
          <a:p>
            <a:r>
              <a:rPr lang="el-GR" sz="2400" b="1" dirty="0"/>
              <a:t>β. το </a:t>
            </a:r>
            <a:r>
              <a:rPr lang="el-GR" sz="2400" b="1" dirty="0" err="1"/>
              <a:t>αιθουσαίο</a:t>
            </a:r>
            <a:r>
              <a:rPr lang="el-GR" sz="2400" b="1" dirty="0"/>
              <a:t>,</a:t>
            </a:r>
            <a:r>
              <a:rPr lang="el-GR" sz="2400" dirty="0"/>
              <a:t> οι ίνες του οποίου ξεκινούν από την αίθουσα και τους ημικύ­κλιους σωλήνες και αφού ενωθούν με τις ίνες του κοχλιακού περνούν από τον έσω ακουστικό πόρο και καταλήγουν στους </a:t>
            </a:r>
            <a:r>
              <a:rPr lang="el-GR" sz="2400" dirty="0" err="1"/>
              <a:t>αιθουσαίους</a:t>
            </a:r>
            <a:r>
              <a:rPr lang="el-GR" sz="2400" dirty="0"/>
              <a:t> πυρήνες του εγκεφάλου και στην παρεγκεφαλίδα.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1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Αγγεία του Εγκεφάλου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800" dirty="0" smtClean="0">
                <a:solidFill>
                  <a:srgbClr val="FFFF00"/>
                </a:solidFill>
              </a:rPr>
              <a:t>Καρωτιδικό Σύστημα </a:t>
            </a:r>
            <a:r>
              <a:rPr lang="el-GR" sz="2400" dirty="0" smtClean="0"/>
              <a:t>(Έσω Καρωτίδες)</a:t>
            </a:r>
          </a:p>
          <a:p>
            <a:r>
              <a:rPr lang="el-GR" sz="2400" dirty="0" smtClean="0"/>
              <a:t>Οφθαλμική αρτηρία</a:t>
            </a:r>
          </a:p>
          <a:p>
            <a:r>
              <a:rPr lang="el-GR" sz="2400" dirty="0" smtClean="0"/>
              <a:t>Πρόσθια εγκεφαλική</a:t>
            </a:r>
          </a:p>
          <a:p>
            <a:r>
              <a:rPr lang="el-GR" sz="2400" dirty="0" smtClean="0"/>
              <a:t>Μέση εγκεφαλική</a:t>
            </a:r>
          </a:p>
          <a:p>
            <a:r>
              <a:rPr lang="el-GR" sz="2400" dirty="0" smtClean="0"/>
              <a:t>Πρόσθια χοριοειδή</a:t>
            </a:r>
          </a:p>
          <a:p>
            <a:r>
              <a:rPr lang="el-GR" sz="2400" dirty="0" smtClean="0"/>
              <a:t>Οπίσθια </a:t>
            </a:r>
            <a:r>
              <a:rPr lang="el-GR" sz="2400" dirty="0" err="1" smtClean="0"/>
              <a:t>αναστομωτική</a:t>
            </a:r>
            <a:endParaRPr lang="el-GR" sz="2400" dirty="0" smtClean="0"/>
          </a:p>
          <a:p>
            <a:endParaRPr lang="el-GR" sz="2800" dirty="0" smtClean="0">
              <a:solidFill>
                <a:srgbClr val="FFFF00"/>
              </a:solidFill>
            </a:endParaRPr>
          </a:p>
          <a:p>
            <a:r>
              <a:rPr lang="el-GR" sz="2800" dirty="0" err="1" smtClean="0">
                <a:solidFill>
                  <a:srgbClr val="FFFF00"/>
                </a:solidFill>
              </a:rPr>
              <a:t>Σπονδυλοβασικό</a:t>
            </a:r>
            <a:r>
              <a:rPr lang="el-GR" sz="2800" dirty="0" smtClean="0">
                <a:solidFill>
                  <a:srgbClr val="FFFF00"/>
                </a:solidFill>
              </a:rPr>
              <a:t> Σύστημα</a:t>
            </a:r>
          </a:p>
          <a:p>
            <a:r>
              <a:rPr lang="el-GR" sz="2400" dirty="0" smtClean="0"/>
              <a:t>Οπίσθια κάτω παρεγκεφαλιδική αρτηρία</a:t>
            </a:r>
          </a:p>
          <a:p>
            <a:r>
              <a:rPr lang="el-GR" sz="2400" dirty="0" smtClean="0"/>
              <a:t>Βασική αρτηρία</a:t>
            </a:r>
          </a:p>
          <a:p>
            <a:r>
              <a:rPr lang="el-GR" sz="2400" dirty="0" smtClean="0"/>
              <a:t>Δε Οπίσθια εγκεφαλική αρτηρία</a:t>
            </a:r>
          </a:p>
          <a:p>
            <a:r>
              <a:rPr lang="el-GR" sz="2400" dirty="0" err="1" smtClean="0"/>
              <a:t>Αρ</a:t>
            </a:r>
            <a:r>
              <a:rPr lang="el-GR" sz="2400" dirty="0" smtClean="0"/>
              <a:t> Οπίσθια εγκεφαλική αρτηρία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34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ΟΙ ΔΩΔΕΚΑ ΕΓΚΕΦΑΛΙΚΕΣ ΣΥΖΥΓΙΕΣ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Η </a:t>
            </a:r>
            <a:r>
              <a:rPr lang="el-GR" sz="2400" b="1" i="1" dirty="0"/>
              <a:t>9η εγκεφαλική συζυγία </a:t>
            </a:r>
            <a:r>
              <a:rPr lang="el-GR" sz="2400" b="1" dirty="0"/>
              <a:t>ή </a:t>
            </a:r>
            <a:r>
              <a:rPr lang="el-GR" sz="2400" b="1" dirty="0">
                <a:solidFill>
                  <a:srgbClr val="FFFF00"/>
                </a:solidFill>
              </a:rPr>
              <a:t>γλωσσοφαρυγγικό νεύρο</a:t>
            </a:r>
            <a:r>
              <a:rPr lang="el-GR" sz="2400" dirty="0"/>
              <a:t> είναι μικτό. </a:t>
            </a:r>
          </a:p>
          <a:p>
            <a:pPr lvl="0"/>
            <a:r>
              <a:rPr lang="el-GR" sz="2400" b="1" dirty="0"/>
              <a:t>Οι κινη­τικές ίνες </a:t>
            </a:r>
            <a:r>
              <a:rPr lang="el-GR" sz="2400" dirty="0"/>
              <a:t>εκφύονται από τον πυρήνα του νεύρου στον προμήκη και </a:t>
            </a:r>
            <a:r>
              <a:rPr lang="el-GR" sz="2400" dirty="0" err="1"/>
              <a:t>νευρούν</a:t>
            </a:r>
            <a:r>
              <a:rPr lang="el-GR" sz="2400" dirty="0"/>
              <a:t> τους μυς του φάρυγγα. </a:t>
            </a:r>
          </a:p>
          <a:p>
            <a:pPr lvl="0"/>
            <a:r>
              <a:rPr lang="el-GR" sz="2400" b="1" dirty="0"/>
              <a:t>Οι αισθητικές ίνε</a:t>
            </a:r>
            <a:r>
              <a:rPr lang="el-GR" sz="2400" dirty="0"/>
              <a:t>ς φέρνουν γευστικά ερεθίσματα από το γευστικό λάμδα της γλώσσας στο γευστικό κέντρο του εγκεφάλου. </a:t>
            </a:r>
            <a:endParaRPr lang="el-GR" sz="2400" dirty="0" smtClean="0"/>
          </a:p>
          <a:p>
            <a:r>
              <a:rPr lang="el-GR" sz="2400" dirty="0"/>
              <a:t>Περνά από το οπίσθιο ρηγματώδες τρήμα του κρανίου μαζί με την 10η και την 11η συζυγία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66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ΟΙ ΔΩΔΕΚΑ ΕΓΚΕΦΑΛΙΚΕΣ ΣΥΖΥΓΙΕΣ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Η </a:t>
            </a:r>
            <a:r>
              <a:rPr lang="el-GR" sz="2400" b="1" i="1" dirty="0"/>
              <a:t>10η εγκεφαλική συζυγία </a:t>
            </a:r>
            <a:r>
              <a:rPr lang="el-GR" sz="2400" b="1" dirty="0"/>
              <a:t>ή </a:t>
            </a:r>
            <a:r>
              <a:rPr lang="el-GR" sz="2400" b="1" dirty="0" err="1">
                <a:solidFill>
                  <a:srgbClr val="FFFF00"/>
                </a:solidFill>
              </a:rPr>
              <a:t>πνευμονογαστρικό</a:t>
            </a:r>
            <a:r>
              <a:rPr lang="el-GR" sz="2400" b="1" dirty="0">
                <a:solidFill>
                  <a:srgbClr val="FFFF00"/>
                </a:solidFill>
              </a:rPr>
              <a:t> νεύρο</a:t>
            </a:r>
            <a:r>
              <a:rPr lang="el-GR" sz="2400" dirty="0"/>
              <a:t> έχει κινητικές, αισθητικές και παρασυμπαθητικές ίνες. </a:t>
            </a:r>
          </a:p>
          <a:p>
            <a:pPr marL="0" indent="0">
              <a:buNone/>
            </a:pPr>
            <a:r>
              <a:rPr lang="el-GR" sz="2400" dirty="0"/>
              <a:t> </a:t>
            </a:r>
          </a:p>
          <a:p>
            <a:pPr lvl="0"/>
            <a:r>
              <a:rPr lang="el-GR" sz="2400" dirty="0"/>
              <a:t>Οι κινητικές ίνες εκφύονται από τον πυρήνα του νεύρου στον προμήκη και </a:t>
            </a:r>
            <a:r>
              <a:rPr lang="el-GR" sz="2400" dirty="0" err="1"/>
              <a:t>νευρούν</a:t>
            </a:r>
            <a:r>
              <a:rPr lang="el-GR" sz="2400" dirty="0"/>
              <a:t> τους μυς του λάρυγγα. </a:t>
            </a:r>
          </a:p>
          <a:p>
            <a:pPr lvl="0"/>
            <a:r>
              <a:rPr lang="el-GR" sz="2400" dirty="0"/>
              <a:t>Οι αισθητικές μεταφέρουν ερεθίσματα από τον βλεννογόνο του λάρυγγα. </a:t>
            </a:r>
          </a:p>
          <a:p>
            <a:pPr lvl="0"/>
            <a:r>
              <a:rPr lang="el-GR" sz="2400" dirty="0"/>
              <a:t>Οι παρασυμπαθητικές ίνες καταλήγουν στα περισσότερα από τα σπλάχνα του θώρακα και της κοιλιάς.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32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ΟΙ ΔΩΔΕΚΑ ΕΓΚΕΦΑΛΙΚΕΣ ΣΥΖΥΓΙΕΣ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Η </a:t>
            </a:r>
            <a:r>
              <a:rPr lang="el-GR" sz="2400" b="1" i="1" dirty="0"/>
              <a:t>11η εγκεφαλική συζυγία </a:t>
            </a:r>
            <a:r>
              <a:rPr lang="el-GR" sz="2400" b="1" dirty="0"/>
              <a:t>ή </a:t>
            </a:r>
            <a:r>
              <a:rPr lang="el-GR" sz="2400" b="1" dirty="0">
                <a:solidFill>
                  <a:srgbClr val="FFFF00"/>
                </a:solidFill>
              </a:rPr>
              <a:t>παραπληρωματικό νεύρο</a:t>
            </a:r>
            <a:r>
              <a:rPr lang="el-GR" sz="2400" dirty="0"/>
              <a:t> είναι κινητικό.</a:t>
            </a:r>
          </a:p>
          <a:p>
            <a:r>
              <a:rPr lang="el-GR" sz="2400" dirty="0"/>
              <a:t>Εκφύεται από δύο πυρήνες έναν στον προμήκη και έναν στον νωτιαίο μυελό και καταλήγει στον </a:t>
            </a:r>
            <a:r>
              <a:rPr lang="el-GR" sz="2400" dirty="0" err="1"/>
              <a:t>στερνοκλειδομαστοειδή</a:t>
            </a:r>
            <a:r>
              <a:rPr lang="el-GR" sz="2400" dirty="0"/>
              <a:t> και τον τραπεζοειδή μυ.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28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ΟΙ ΔΩΔΕΚΑ ΕΓΚΕΦΑΛΙΚΕΣ ΣΥΖΥΓΙΕΣ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Η </a:t>
            </a:r>
            <a:r>
              <a:rPr lang="el-GR" sz="2400" b="1" i="1" dirty="0"/>
              <a:t>12η εγκεφαλική συζυγία </a:t>
            </a:r>
            <a:r>
              <a:rPr lang="el-GR" sz="2400" b="1" dirty="0"/>
              <a:t>ή </a:t>
            </a:r>
            <a:r>
              <a:rPr lang="el-GR" sz="2400" b="1" dirty="0">
                <a:solidFill>
                  <a:srgbClr val="FFFF00"/>
                </a:solidFill>
              </a:rPr>
              <a:t>υπογλώσσιο νεύρο</a:t>
            </a:r>
            <a:r>
              <a:rPr lang="el-GR" sz="2400" dirty="0"/>
              <a:t> είναι κινητικό. </a:t>
            </a:r>
          </a:p>
          <a:p>
            <a:r>
              <a:rPr lang="el-GR" sz="2400" dirty="0"/>
              <a:t>Οι ίνες του εκφύονται από τον πυρήνα του νεύρου που είναι στον προμήκη και αφού περάσουν από το υπογλώσσιο τρήμα καταλήγουν στους μυς της γλώσσας.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57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24</a:t>
            </a:fld>
            <a:endParaRPr lang="en-US"/>
          </a:p>
        </p:txBody>
      </p:sp>
      <p:pic>
        <p:nvPicPr>
          <p:cNvPr id="11" name="Picture 10" descr="nevr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31" y="1574617"/>
            <a:ext cx="4557713" cy="221456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2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363668"/>
              </p:ext>
            </p:extLst>
          </p:nvPr>
        </p:nvGraphicFramePr>
        <p:xfrm>
          <a:off x="599989" y="405054"/>
          <a:ext cx="7941873" cy="579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94187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dirty="0" smtClean="0">
                          <a:solidFill>
                            <a:srgbClr val="FFFFFF"/>
                          </a:solidFill>
                        </a:rPr>
                        <a:t>Περιφερικό </a:t>
                      </a:r>
                      <a:r>
                        <a:rPr lang="el-GR" sz="3200" dirty="0" smtClean="0">
                          <a:solidFill>
                            <a:schemeClr val="tx1"/>
                          </a:solidFill>
                        </a:rPr>
                        <a:t>Νευρικό Σύστημα (ΠΝΣ)</a:t>
                      </a: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96436"/>
              </p:ext>
            </p:extLst>
          </p:nvPr>
        </p:nvGraphicFramePr>
        <p:xfrm>
          <a:off x="599989" y="1077552"/>
          <a:ext cx="7941873" cy="15544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94187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solidFill>
                            <a:srgbClr val="FFFFFF"/>
                          </a:solidFill>
                        </a:rPr>
                        <a:t>Εγκεφαλικά νεύρα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aseline="0" dirty="0" smtClean="0">
                          <a:solidFill>
                            <a:srgbClr val="FFFFFF"/>
                          </a:solidFill>
                        </a:rPr>
                        <a:t>Νωτιαία νεύρα</a:t>
                      </a:r>
                      <a:endParaRPr lang="el-GR" sz="280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solidFill>
                            <a:srgbClr val="FFFFFF"/>
                          </a:solidFill>
                        </a:rPr>
                        <a:t>Νευρικά γάγγλια</a:t>
                      </a:r>
                      <a:endParaRPr lang="en-US" sz="280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581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324892"/>
              </p:ext>
            </p:extLst>
          </p:nvPr>
        </p:nvGraphicFramePr>
        <p:xfrm>
          <a:off x="541825" y="405054"/>
          <a:ext cx="8073351" cy="579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07335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dirty="0" smtClean="0">
                          <a:solidFill>
                            <a:srgbClr val="FFFFFF"/>
                          </a:solidFill>
                        </a:rPr>
                        <a:t>Αυτόνομο ή Φυτικό </a:t>
                      </a:r>
                      <a:r>
                        <a:rPr lang="el-GR" sz="3200" dirty="0" smtClean="0">
                          <a:solidFill>
                            <a:schemeClr val="tx1"/>
                          </a:solidFill>
                        </a:rPr>
                        <a:t>Νευρικό Σύστημα (ΑΝΣ)</a:t>
                      </a: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026267"/>
              </p:ext>
            </p:extLst>
          </p:nvPr>
        </p:nvGraphicFramePr>
        <p:xfrm>
          <a:off x="541825" y="1077552"/>
          <a:ext cx="8073351" cy="1036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07335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solidFill>
                            <a:srgbClr val="FFFFFF"/>
                          </a:solidFill>
                        </a:rPr>
                        <a:t>Συμπαθητικό</a:t>
                      </a:r>
                      <a:endParaRPr lang="el-GR" sz="240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aseline="0" dirty="0" smtClean="0">
                          <a:solidFill>
                            <a:srgbClr val="FFFFFF"/>
                          </a:solidFill>
                        </a:rPr>
                        <a:t>Παρασυμπαθητικό</a:t>
                      </a:r>
                      <a:endParaRPr lang="el-GR" sz="280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510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27</a:t>
            </a:fld>
            <a:endParaRPr lang="en-US"/>
          </a:p>
        </p:txBody>
      </p:sp>
      <p:pic>
        <p:nvPicPr>
          <p:cNvPr id="20" name="Picture 19" descr="brachialplexus CLEAR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67" y="306388"/>
            <a:ext cx="3059113" cy="25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9" y="212132"/>
            <a:ext cx="4086225" cy="5895975"/>
          </a:xfrm>
          <a:prstGeom prst="rect">
            <a:avLst/>
          </a:prstGeom>
        </p:spPr>
      </p:pic>
      <p:pic>
        <p:nvPicPr>
          <p:cNvPr id="22" name="Picture 21" descr="image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05188"/>
          </a:xfrm>
          <a:prstGeom prst="rect">
            <a:avLst/>
          </a:prstGeom>
        </p:spPr>
      </p:pic>
      <p:pic>
        <p:nvPicPr>
          <p:cNvPr id="23" name="Picture 22" descr="image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04" y="0"/>
            <a:ext cx="441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34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869936"/>
              </p:ext>
            </p:extLst>
          </p:nvPr>
        </p:nvGraphicFramePr>
        <p:xfrm>
          <a:off x="541825" y="405054"/>
          <a:ext cx="8073351" cy="579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07335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dirty="0" smtClean="0">
                          <a:solidFill>
                            <a:srgbClr val="FFFFFF"/>
                          </a:solidFill>
                        </a:rPr>
                        <a:t>Αυτόνομο ή Φυτικό </a:t>
                      </a:r>
                      <a:r>
                        <a:rPr lang="el-GR" sz="3200" dirty="0" smtClean="0">
                          <a:solidFill>
                            <a:schemeClr val="tx1"/>
                          </a:solidFill>
                        </a:rPr>
                        <a:t>Νευρικό Σύστημα (ΑΝΣ)</a:t>
                      </a: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80652"/>
              </p:ext>
            </p:extLst>
          </p:nvPr>
        </p:nvGraphicFramePr>
        <p:xfrm>
          <a:off x="174710" y="1077552"/>
          <a:ext cx="8804339" cy="426719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78480"/>
                <a:gridCol w="2548178"/>
                <a:gridCol w="317768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80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solidFill>
                            <a:srgbClr val="FFFFFF"/>
                          </a:solidFill>
                        </a:rPr>
                        <a:t>Συμπαθητικό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aseline="0" dirty="0" smtClean="0">
                          <a:solidFill>
                            <a:srgbClr val="FFFFFF"/>
                          </a:solidFill>
                        </a:rPr>
                        <a:t>Παρασυμπαθητικό</a:t>
                      </a:r>
                      <a:endParaRPr lang="el-GR" sz="280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rgbClr val="FFFFFF"/>
                          </a:solidFill>
                        </a:rPr>
                        <a:t>Διαβιβαστικές Ουσίες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Νοραδρεναλίνη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Ακετυλχολίνη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rgbClr val="FFFFFF"/>
                          </a:solidFill>
                        </a:rPr>
                        <a:t>Σύστημα - Όργανο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solidFill>
                            <a:srgbClr val="FFFFFF"/>
                          </a:solidFill>
                        </a:rPr>
                        <a:t>Συμπαθητικό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aseline="0" dirty="0" smtClean="0">
                          <a:solidFill>
                            <a:srgbClr val="FFFFFF"/>
                          </a:solidFill>
                        </a:rPr>
                        <a:t>Παρασυμπαθητικό</a:t>
                      </a:r>
                      <a:endParaRPr lang="el-GR" sz="280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rgbClr val="FFFFFF"/>
                          </a:solidFill>
                        </a:rPr>
                        <a:t>Καρδιά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Αύξηση ρυθμου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Μείωση ρυθμού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rgbClr val="FFFFFF"/>
                          </a:solidFill>
                        </a:rPr>
                        <a:t>Πάγκρεας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Αναστολή έκκρισης ενζύμων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Διέγερση έκκρισης ενζύμων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rgbClr val="FFFFFF"/>
                          </a:solidFill>
                        </a:rPr>
                        <a:t>Στομάχι - ΄Εντερο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Αναστολή έκκρισης υγρών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Διέγερση έκκρισης υγρών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rgbClr val="FFFFFF"/>
                          </a:solidFill>
                        </a:rPr>
                        <a:t>Ουροδόχος κύστη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Κατακράτηση ούρων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Εξώθηση ούρων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rgbClr val="FFFFFF"/>
                          </a:solidFill>
                        </a:rPr>
                        <a:t>Οφθαλμική κόρη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Συστολή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rgbClr val="FFFFFF"/>
                          </a:solidFill>
                        </a:rPr>
                        <a:t>Διαστολή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9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29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625247"/>
              </p:ext>
            </p:extLst>
          </p:nvPr>
        </p:nvGraphicFramePr>
        <p:xfrm>
          <a:off x="242902" y="424097"/>
          <a:ext cx="8640000" cy="434339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28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Βιβλιο</a:t>
                      </a:r>
                      <a:r>
                        <a:rPr lang="el-GR" sz="2800" b="0" u="none" dirty="0" smtClean="0">
                          <a:solidFill>
                            <a:srgbClr val="EEECE1"/>
                          </a:solidFill>
                          <a:latin typeface="+mn-lt"/>
                          <a:cs typeface="Times New Roman"/>
                        </a:rPr>
                        <a:t>γραφία</a:t>
                      </a:r>
                      <a:endParaRPr lang="en-US" sz="2800" b="0" u="none" dirty="0">
                        <a:solidFill>
                          <a:srgbClr val="EEECE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l-GR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Αποστολάκης Γ.: </a:t>
                      </a:r>
                      <a:r>
                        <a:rPr lang="el-GR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Ανατομική του ανθρώπου</a:t>
                      </a:r>
                      <a:r>
                        <a:rPr lang="en-US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l-GR" sz="12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Εκδόσεις </a:t>
                      </a:r>
                      <a:r>
                        <a:rPr lang="el-GR" sz="1200" b="0" i="0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Παπαζήση</a:t>
                      </a:r>
                      <a:r>
                        <a:rPr lang="el-GR" sz="12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200" b="0" i="0" kern="1200" baseline="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1968.</a:t>
                      </a:r>
                      <a:endParaRPr lang="el-GR" sz="16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l-GR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Καμμάς Αντώνης:</a:t>
                      </a:r>
                      <a:r>
                        <a:rPr lang="el-GR" sz="14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Μαθήματα Ανατομικής.</a:t>
                      </a:r>
                      <a:r>
                        <a:rPr lang="el-GR" sz="1400" b="1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2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Βήτα Ιατρικές Εκδόσεις, 2010.</a:t>
                      </a:r>
                      <a:endParaRPr lang="el-GR" sz="16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l-GR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Σάββας</a:t>
                      </a:r>
                      <a:r>
                        <a:rPr lang="el-GR" sz="14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Α.: </a:t>
                      </a:r>
                      <a:r>
                        <a:rPr lang="el-GR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Ανατομική του Ανθρώπου. </a:t>
                      </a:r>
                      <a:r>
                        <a:rPr lang="el-GR" sz="12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Εκδόσεις Κυριακίδη, 1979.</a:t>
                      </a:r>
                      <a:endParaRPr lang="el-GR" sz="12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l-GR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Σάββας</a:t>
                      </a:r>
                      <a:r>
                        <a:rPr lang="el-GR" sz="14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Α.: </a:t>
                      </a:r>
                      <a:r>
                        <a:rPr lang="el-GR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Επίτομη Ανατομική του Ανθρώπου &amp; Άτλας. </a:t>
                      </a:r>
                      <a:r>
                        <a:rPr lang="el-GR" sz="12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Εκδόσεις Κυριακίδη,1980.</a:t>
                      </a:r>
                      <a:endParaRPr lang="el-GR" sz="16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l-GR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140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Platzer Werner</a:t>
                      </a:r>
                      <a:r>
                        <a:rPr lang="el-GR" sz="140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Εγχειρίδιο Ανατομικής του Ανθρώπου με Έγχρωμο Άτλαντα.</a:t>
                      </a:r>
                      <a:r>
                        <a:rPr lang="el-GR" sz="140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20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Εκδόσεις </a:t>
                      </a:r>
                      <a:r>
                        <a:rPr lang="el-GR" sz="1200" i="0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Λίτσας</a:t>
                      </a:r>
                      <a:r>
                        <a:rPr lang="el-GR" sz="120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1998.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Agur A.M.R., Dalley A.F. :</a:t>
                      </a:r>
                      <a:r>
                        <a:rPr lang="is-I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Grant’s atlas of anatomy.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ed. Lippincott Williams &amp; Wilkins, 2013.</a:t>
                      </a:r>
                      <a:endParaRPr lang="en-US" sz="1400" b="0" i="0" u="none" strike="noStrike" kern="1200" baseline="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Ellis H.,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Mahadevan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V.: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Clinical Anatomy. Applied Anatomy for Students and Junior Doctors.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, Willey, 2013.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8.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Moore</a:t>
                      </a:r>
                      <a:r>
                        <a:rPr lang="el-GR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Κ.,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Agur M.R.</a:t>
                      </a:r>
                      <a:r>
                        <a:rPr lang="el-GR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Α.,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Dalley F.</a:t>
                      </a:r>
                      <a:r>
                        <a:rPr lang="el-GR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Α.: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Essential Clinical Anatomy.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ed. Lippincott Williams &amp; Wilkins 2012.</a:t>
                      </a:r>
                      <a:endParaRPr lang="el-GR" sz="16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  <a:r>
                        <a:rPr lang="en-US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Netter</a:t>
                      </a:r>
                      <a:r>
                        <a:rPr lang="en-US" sz="14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Frank H.: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Atlas of Human Anatomy. 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Ed. Saunders, 2011.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10. </a:t>
                      </a:r>
                      <a:r>
                        <a:rPr lang="en-US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Sobotta:</a:t>
                      </a:r>
                      <a:r>
                        <a:rPr lang="en-US" sz="14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1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Άτλας Ανατομικής του Ανθρώπου. </a:t>
                      </a:r>
                      <a:r>
                        <a:rPr lang="el-GR" sz="12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Γ. </a:t>
                      </a:r>
                      <a:r>
                        <a:rPr lang="el-GR" sz="1200" b="0" i="0" u="none" kern="1200" baseline="0" dirty="0" err="1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Παρισιάνος</a:t>
                      </a:r>
                      <a:r>
                        <a:rPr lang="el-GR" sz="12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, 1978</a:t>
                      </a:r>
                      <a:endParaRPr lang="el-GR" sz="12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0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Αγγεία του Εγκεφάλου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FFF00"/>
                </a:solidFill>
              </a:rPr>
              <a:t>Αναστομώσεις</a:t>
            </a:r>
            <a:endParaRPr lang="el-GR" sz="2400" dirty="0" smtClean="0"/>
          </a:p>
          <a:p>
            <a:r>
              <a:rPr lang="el-GR" sz="2400" dirty="0" smtClean="0">
                <a:solidFill>
                  <a:srgbClr val="FFFF00"/>
                </a:solidFill>
              </a:rPr>
              <a:t>Αρτηριακός κύκλος ή εξάγωνο του </a:t>
            </a:r>
            <a:r>
              <a:rPr lang="en-US" sz="2400" dirty="0" smtClean="0">
                <a:solidFill>
                  <a:srgbClr val="FFFF00"/>
                </a:solidFill>
              </a:rPr>
              <a:t>Willis</a:t>
            </a:r>
            <a:endParaRPr lang="el-GR" sz="2400" dirty="0" smtClean="0">
              <a:solidFill>
                <a:srgbClr val="FFFF00"/>
              </a:solidFill>
            </a:endParaRPr>
          </a:p>
          <a:p>
            <a:r>
              <a:rPr lang="el-GR" sz="2000" dirty="0" smtClean="0"/>
              <a:t>Πρόσθιες εγκεφαλικές</a:t>
            </a:r>
          </a:p>
          <a:p>
            <a:r>
              <a:rPr lang="el-GR" sz="2000" dirty="0" smtClean="0"/>
              <a:t>Πρόσθια </a:t>
            </a:r>
            <a:r>
              <a:rPr lang="el-GR" sz="2000" dirty="0" err="1" smtClean="0"/>
              <a:t>αναστομωτική</a:t>
            </a:r>
            <a:endParaRPr lang="el-GR" sz="2000" dirty="0" smtClean="0"/>
          </a:p>
          <a:p>
            <a:r>
              <a:rPr lang="el-GR" sz="2000" dirty="0" smtClean="0"/>
              <a:t>Οπίσθιες </a:t>
            </a:r>
            <a:r>
              <a:rPr lang="el-GR" sz="2000" dirty="0" err="1" smtClean="0"/>
              <a:t>αναστομωτικές</a:t>
            </a:r>
            <a:endParaRPr lang="el-GR" sz="2000" dirty="0" smtClean="0"/>
          </a:p>
          <a:p>
            <a:r>
              <a:rPr lang="el-GR" sz="2000" dirty="0" smtClean="0"/>
              <a:t>Οπίσθιες εγκεφαλικές αρτηρίες</a:t>
            </a:r>
          </a:p>
          <a:p>
            <a:r>
              <a:rPr lang="el-GR" sz="2400" dirty="0" smtClean="0">
                <a:solidFill>
                  <a:srgbClr val="FFFF00"/>
                </a:solidFill>
              </a:rPr>
              <a:t>Αναστομώσεις κλάδων της έξω καρωτίδας και κλάδων της οφθαλμικής</a:t>
            </a:r>
          </a:p>
          <a:p>
            <a:r>
              <a:rPr lang="el-GR" sz="2400" dirty="0" smtClean="0">
                <a:solidFill>
                  <a:srgbClr val="FFFF00"/>
                </a:solidFill>
              </a:rPr>
              <a:t>Αναστομώσεις φλοιωδών κόλπων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93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30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2013-02-19 18.52.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22" y="1336312"/>
            <a:ext cx="4680000" cy="4680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569343"/>
              </p:ext>
            </p:extLst>
          </p:nvPr>
        </p:nvGraphicFramePr>
        <p:xfrm>
          <a:off x="242902" y="442637"/>
          <a:ext cx="8640000" cy="6400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6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Ευχαριστώ για την Προσοχή σας!</a:t>
                      </a:r>
                      <a:endParaRPr lang="en-US" sz="3600" b="0" u="none" dirty="0">
                        <a:solidFill>
                          <a:srgbClr val="EEECE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3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1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98" y="0"/>
            <a:ext cx="6348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55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61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6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Αγγεία του Εγκεφάλου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FFF00"/>
                </a:solidFill>
              </a:rPr>
              <a:t>Φλέβες</a:t>
            </a:r>
            <a:endParaRPr lang="el-GR" sz="2400" dirty="0" smtClean="0"/>
          </a:p>
          <a:p>
            <a:r>
              <a:rPr lang="el-GR" sz="2400" dirty="0" smtClean="0">
                <a:solidFill>
                  <a:srgbClr val="FFFF00"/>
                </a:solidFill>
              </a:rPr>
              <a:t>Άνω εγκεφαλικές φλέβες</a:t>
            </a:r>
          </a:p>
          <a:p>
            <a:r>
              <a:rPr lang="el-GR" sz="2400" dirty="0" smtClean="0">
                <a:solidFill>
                  <a:srgbClr val="FFFF00"/>
                </a:solidFill>
              </a:rPr>
              <a:t>Έσω εγκεφαλικές φλέβες</a:t>
            </a:r>
          </a:p>
          <a:p>
            <a:r>
              <a:rPr lang="el-GR" sz="2400" dirty="0" smtClean="0">
                <a:solidFill>
                  <a:srgbClr val="FFFF00"/>
                </a:solidFill>
              </a:rPr>
              <a:t>Κάτω εγκεφαλικές φλέβες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 descr="sqoitwyf58nc5zhatoe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14" y="1555750"/>
            <a:ext cx="1938528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5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Μήνιγγες του Εγκεφάλου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FFF00"/>
                </a:solidFill>
              </a:rPr>
              <a:t>Χοριοειδής</a:t>
            </a:r>
          </a:p>
          <a:p>
            <a:pPr lvl="1"/>
            <a:r>
              <a:rPr lang="el-GR" sz="2400" dirty="0" err="1" smtClean="0"/>
              <a:t>Υπαραχνοειδής</a:t>
            </a:r>
            <a:r>
              <a:rPr lang="el-GR" sz="2400" dirty="0" smtClean="0"/>
              <a:t> (ΕΝΥ)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Αραχνοειδής</a:t>
            </a:r>
          </a:p>
          <a:p>
            <a:pPr lvl="1"/>
            <a:r>
              <a:rPr lang="el-GR" sz="2400" dirty="0" err="1" smtClean="0"/>
              <a:t>Υποσκληρίδιος</a:t>
            </a:r>
            <a:r>
              <a:rPr lang="el-GR" sz="2400" dirty="0" smtClean="0"/>
              <a:t> (Λεμφικό Υγρό)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Σκληρή</a:t>
            </a:r>
          </a:p>
          <a:p>
            <a:pPr lvl="1"/>
            <a:r>
              <a:rPr lang="el-GR" sz="2000" dirty="0" smtClean="0">
                <a:solidFill>
                  <a:srgbClr val="FFFF00"/>
                </a:solidFill>
              </a:rPr>
              <a:t>Έξω στιβάδα</a:t>
            </a:r>
          </a:p>
          <a:p>
            <a:pPr lvl="1"/>
            <a:r>
              <a:rPr lang="el-GR" sz="2000" dirty="0" smtClean="0">
                <a:solidFill>
                  <a:srgbClr val="FFFF00"/>
                </a:solidFill>
              </a:rPr>
              <a:t>Έσω στιβάδα (Δρέπανο του εγκεφάλου, </a:t>
            </a:r>
            <a:r>
              <a:rPr lang="el-GR" sz="2000" dirty="0" err="1" smtClean="0">
                <a:solidFill>
                  <a:srgbClr val="FFFF00"/>
                </a:solidFill>
              </a:rPr>
              <a:t>Σκηνίδιο</a:t>
            </a:r>
            <a:r>
              <a:rPr lang="el-GR" sz="2000" dirty="0" smtClean="0">
                <a:solidFill>
                  <a:srgbClr val="FFFF00"/>
                </a:solidFill>
              </a:rPr>
              <a:t> παρεγκεφαλίδας, Δρέπανο παρεγκεφαλίδας, Διάφραγμα </a:t>
            </a:r>
            <a:r>
              <a:rPr lang="el-GR" sz="2000" dirty="0" err="1" smtClean="0">
                <a:solidFill>
                  <a:srgbClr val="FFFF00"/>
                </a:solidFill>
              </a:rPr>
              <a:t>μυξαδένα</a:t>
            </a:r>
            <a:r>
              <a:rPr lang="el-GR" sz="2000" dirty="0" smtClean="0">
                <a:solidFill>
                  <a:srgbClr val="FFFF00"/>
                </a:solidFill>
              </a:rPr>
              <a:t>)</a:t>
            </a:r>
            <a:endParaRPr lang="el-GR" sz="2000" dirty="0" smtClean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ΕΝΥ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FFF00"/>
                </a:solidFill>
              </a:rPr>
              <a:t>Παράγεται από τα </a:t>
            </a:r>
            <a:r>
              <a:rPr lang="el-GR" sz="2800" dirty="0" err="1" smtClean="0">
                <a:solidFill>
                  <a:srgbClr val="FFFF00"/>
                </a:solidFill>
              </a:rPr>
              <a:t>αγγειοβριθή</a:t>
            </a:r>
            <a:r>
              <a:rPr lang="el-GR" sz="2800" dirty="0" smtClean="0">
                <a:solidFill>
                  <a:srgbClr val="FFFF00"/>
                </a:solidFill>
              </a:rPr>
              <a:t> χοριοειδή πλέγματα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Κοιλίες</a:t>
            </a:r>
          </a:p>
          <a:p>
            <a:r>
              <a:rPr lang="el-GR" sz="2800" dirty="0" err="1" smtClean="0">
                <a:solidFill>
                  <a:srgbClr val="FFFF00"/>
                </a:solidFill>
              </a:rPr>
              <a:t>Υπαραχνοειδής</a:t>
            </a:r>
            <a:r>
              <a:rPr lang="el-GR" sz="2800" dirty="0" smtClean="0">
                <a:solidFill>
                  <a:srgbClr val="FFFF00"/>
                </a:solidFill>
              </a:rPr>
              <a:t> χώρος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Φλέβες</a:t>
            </a:r>
          </a:p>
          <a:p>
            <a:pPr lvl="1"/>
            <a:endParaRPr lang="el-GR" sz="2400" dirty="0" smtClean="0">
              <a:solidFill>
                <a:srgbClr val="FFFF00"/>
              </a:solidFill>
            </a:endParaRPr>
          </a:p>
          <a:p>
            <a:pPr lvl="1"/>
            <a:r>
              <a:rPr lang="el-GR" sz="2400" dirty="0" err="1" smtClean="0">
                <a:solidFill>
                  <a:srgbClr val="FFFF00"/>
                </a:solidFill>
              </a:rPr>
              <a:t>Υπινιακή</a:t>
            </a:r>
            <a:r>
              <a:rPr lang="el-GR" sz="2400" dirty="0" smtClean="0">
                <a:solidFill>
                  <a:srgbClr val="FFFF00"/>
                </a:solidFill>
              </a:rPr>
              <a:t> παρακέντηση</a:t>
            </a:r>
          </a:p>
          <a:p>
            <a:pPr lvl="1"/>
            <a:r>
              <a:rPr lang="el-GR" sz="2400" dirty="0" err="1" smtClean="0">
                <a:solidFill>
                  <a:srgbClr val="FFFF00"/>
                </a:solidFill>
              </a:rPr>
              <a:t>Οσφυονωτιαία</a:t>
            </a:r>
            <a:r>
              <a:rPr lang="el-GR" sz="2400" dirty="0" smtClean="0">
                <a:solidFill>
                  <a:srgbClr val="FFFF00"/>
                </a:solidFill>
              </a:rPr>
              <a:t> παρακέντηση</a:t>
            </a:r>
            <a:endParaRPr lang="el-GR" sz="1600" dirty="0" smtClean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1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Νωτιαίος Μυελός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6437"/>
            <a:ext cx="5562600" cy="4525963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 smtClean="0">
                <a:solidFill>
                  <a:srgbClr val="FFFF00"/>
                </a:solidFill>
              </a:rPr>
              <a:t>Βρίσκεται μέσα στο σπονδυλικό σωλήνα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Καταλαμβάνει τα 2/3 (Α1-Ο2)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Μήκος 45 </a:t>
            </a:r>
            <a:r>
              <a:rPr lang="en-US" sz="2800" dirty="0" smtClean="0">
                <a:solidFill>
                  <a:srgbClr val="FFFF00"/>
                </a:solidFill>
              </a:rPr>
              <a:t>cm, </a:t>
            </a:r>
            <a:r>
              <a:rPr lang="el-GR" sz="2800" dirty="0" smtClean="0">
                <a:solidFill>
                  <a:srgbClr val="FFFF00"/>
                </a:solidFill>
              </a:rPr>
              <a:t>Βάρος 30</a:t>
            </a:r>
            <a:r>
              <a:rPr lang="en-US" sz="2800" dirty="0" smtClean="0">
                <a:solidFill>
                  <a:srgbClr val="FFFF00"/>
                </a:solidFill>
              </a:rPr>
              <a:t> gr</a:t>
            </a:r>
            <a:endParaRPr lang="el-GR" sz="2800" dirty="0" smtClean="0">
              <a:solidFill>
                <a:srgbClr val="FFFF00"/>
              </a:solidFill>
            </a:endParaRPr>
          </a:p>
          <a:p>
            <a:r>
              <a:rPr lang="el-GR" sz="2800" dirty="0" smtClean="0">
                <a:solidFill>
                  <a:srgbClr val="FFFF00"/>
                </a:solidFill>
              </a:rPr>
              <a:t>Μυελικός κώνος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Τελικό νημάτιο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l-GR" sz="2800" dirty="0" smtClean="0">
                <a:solidFill>
                  <a:srgbClr val="FFFF00"/>
                </a:solidFill>
              </a:rPr>
              <a:t>Πιο συμπαγής από τον εγκέφαλο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Μήνιγγες</a:t>
            </a:r>
          </a:p>
          <a:p>
            <a:r>
              <a:rPr lang="el-GR" sz="2800" dirty="0" smtClean="0">
                <a:solidFill>
                  <a:srgbClr val="FFFF00"/>
                </a:solidFill>
              </a:rPr>
              <a:t>3 μοίρες:</a:t>
            </a:r>
          </a:p>
          <a:p>
            <a:pPr lvl="1"/>
            <a:r>
              <a:rPr lang="el-GR" sz="2400" dirty="0" smtClean="0">
                <a:solidFill>
                  <a:srgbClr val="FFFF00"/>
                </a:solidFill>
              </a:rPr>
              <a:t>Αυχενική</a:t>
            </a:r>
          </a:p>
          <a:p>
            <a:pPr lvl="1"/>
            <a:r>
              <a:rPr lang="el-GR" sz="2400" dirty="0" smtClean="0">
                <a:solidFill>
                  <a:srgbClr val="FFFF00"/>
                </a:solidFill>
              </a:rPr>
              <a:t>Θωρακική</a:t>
            </a:r>
          </a:p>
          <a:p>
            <a:pPr lvl="1"/>
            <a:r>
              <a:rPr lang="el-GR" sz="2400" dirty="0" err="1" smtClean="0">
                <a:solidFill>
                  <a:srgbClr val="FFFF00"/>
                </a:solidFill>
              </a:rPr>
              <a:t>Οσφυική</a:t>
            </a:r>
            <a:endParaRPr lang="el-GR" sz="2400" dirty="0" smtClean="0">
              <a:solidFill>
                <a:srgbClr val="FFFF00"/>
              </a:solidFill>
            </a:endParaRPr>
          </a:p>
          <a:p>
            <a:endParaRPr lang="el-GR" sz="2800" dirty="0" smtClean="0">
              <a:solidFill>
                <a:srgbClr val="FFFF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 descr="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85" y="1336437"/>
            <a:ext cx="2596998" cy="46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8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Νωτιαίος Μυελός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err="1" smtClean="0">
                <a:solidFill>
                  <a:srgbClr val="FFFF00"/>
                </a:solidFill>
              </a:rPr>
              <a:t>Νωτιαία</a:t>
            </a:r>
            <a:r>
              <a:rPr lang="el-GR" sz="2800" dirty="0" smtClean="0">
                <a:solidFill>
                  <a:srgbClr val="FFFF00"/>
                </a:solidFill>
              </a:rPr>
              <a:t> νεύρα</a:t>
            </a:r>
          </a:p>
          <a:p>
            <a:r>
              <a:rPr lang="el-GR" sz="2800" dirty="0" err="1" smtClean="0">
                <a:solidFill>
                  <a:srgbClr val="FFFF00"/>
                </a:solidFill>
              </a:rPr>
              <a:t>Οσφυικά</a:t>
            </a:r>
            <a:r>
              <a:rPr lang="el-GR" sz="2800" dirty="0" smtClean="0">
                <a:solidFill>
                  <a:srgbClr val="FFFF00"/>
                </a:solidFill>
              </a:rPr>
              <a:t> και </a:t>
            </a:r>
            <a:r>
              <a:rPr lang="el-GR" sz="2800" smtClean="0">
                <a:solidFill>
                  <a:srgbClr val="FFFF00"/>
                </a:solidFill>
              </a:rPr>
              <a:t>Ιερά νεύρα σχηματίζουν </a:t>
            </a:r>
            <a:r>
              <a:rPr lang="el-GR" sz="2800" dirty="0" smtClean="0">
                <a:solidFill>
                  <a:srgbClr val="FFFF00"/>
                </a:solidFill>
              </a:rPr>
              <a:t>την </a:t>
            </a:r>
            <a:r>
              <a:rPr lang="el-GR" sz="2800" dirty="0" err="1" smtClean="0">
                <a:solidFill>
                  <a:srgbClr val="FFFF00"/>
                </a:solidFill>
              </a:rPr>
              <a:t>ιππουρίδα</a:t>
            </a:r>
            <a:endParaRPr lang="el-GR" sz="2800" dirty="0" smtClean="0">
              <a:solidFill>
                <a:srgbClr val="FFFF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87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Νωτιαίος Μυελός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err="1" smtClean="0">
                <a:solidFill>
                  <a:srgbClr val="FFFF00"/>
                </a:solidFill>
              </a:rPr>
              <a:t>Νωτιαία</a:t>
            </a:r>
            <a:r>
              <a:rPr lang="el-GR" sz="2400" dirty="0" smtClean="0">
                <a:solidFill>
                  <a:srgbClr val="FFFF00"/>
                </a:solidFill>
              </a:rPr>
              <a:t> νεύρα</a:t>
            </a:r>
            <a:r>
              <a:rPr lang="en-US" sz="2400" dirty="0" smtClean="0">
                <a:solidFill>
                  <a:srgbClr val="FFFF00"/>
                </a:solidFill>
              </a:rPr>
              <a:t> 31-32 </a:t>
            </a:r>
            <a:r>
              <a:rPr lang="el-GR" sz="2400" dirty="0" smtClean="0">
                <a:solidFill>
                  <a:srgbClr val="FFFF00"/>
                </a:solidFill>
              </a:rPr>
              <a:t>ζεύγη </a:t>
            </a:r>
            <a:r>
              <a:rPr lang="el-GR" sz="2000" dirty="0" smtClean="0">
                <a:solidFill>
                  <a:srgbClr val="FFFF00"/>
                </a:solidFill>
              </a:rPr>
              <a:t>(μεσοσπονδύλια τρήματα)</a:t>
            </a:r>
          </a:p>
          <a:p>
            <a:r>
              <a:rPr lang="el-GR" sz="2400" dirty="0" smtClean="0">
                <a:solidFill>
                  <a:srgbClr val="FFFF00"/>
                </a:solidFill>
              </a:rPr>
              <a:t>2 Ογκώματα</a:t>
            </a:r>
          </a:p>
          <a:p>
            <a:pPr lvl="1"/>
            <a:r>
              <a:rPr lang="el-GR" sz="2000" dirty="0" smtClean="0">
                <a:solidFill>
                  <a:srgbClr val="FFFF00"/>
                </a:solidFill>
              </a:rPr>
              <a:t>Αυχενικό (Προμήκης-Θ2)</a:t>
            </a:r>
          </a:p>
          <a:p>
            <a:pPr lvl="1"/>
            <a:r>
              <a:rPr lang="el-GR" sz="2000" dirty="0" err="1" smtClean="0">
                <a:solidFill>
                  <a:srgbClr val="FFFF00"/>
                </a:solidFill>
              </a:rPr>
              <a:t>Οσφυικό</a:t>
            </a:r>
            <a:r>
              <a:rPr lang="el-GR" sz="2000" dirty="0" smtClean="0">
                <a:solidFill>
                  <a:srgbClr val="FFFF00"/>
                </a:solidFill>
              </a:rPr>
              <a:t> (Θ10-Μυελικός Κώνος)</a:t>
            </a:r>
          </a:p>
          <a:p>
            <a:pPr lvl="1"/>
            <a:endParaRPr lang="el-GR" sz="2000" dirty="0" smtClean="0">
              <a:solidFill>
                <a:srgbClr val="FFFF00"/>
              </a:solidFill>
            </a:endParaRPr>
          </a:p>
          <a:p>
            <a:pPr lvl="1"/>
            <a:r>
              <a:rPr lang="el-GR" sz="2000" dirty="0" smtClean="0">
                <a:solidFill>
                  <a:srgbClr val="FFFF00"/>
                </a:solidFill>
              </a:rPr>
              <a:t>Μυελικός Κώνος</a:t>
            </a:r>
          </a:p>
          <a:p>
            <a:pPr lvl="2"/>
            <a:r>
              <a:rPr lang="el-GR" sz="1600" dirty="0" smtClean="0">
                <a:solidFill>
                  <a:srgbClr val="FFFF00"/>
                </a:solidFill>
              </a:rPr>
              <a:t>Κοκκυγικά ν.</a:t>
            </a:r>
          </a:p>
          <a:p>
            <a:pPr lvl="2"/>
            <a:r>
              <a:rPr lang="el-GR" sz="1600" dirty="0" smtClean="0">
                <a:solidFill>
                  <a:srgbClr val="FFFF00"/>
                </a:solidFill>
              </a:rPr>
              <a:t>Τελικό νημάτιο</a:t>
            </a:r>
            <a:endParaRPr lang="el-GR" sz="1600" dirty="0">
              <a:solidFill>
                <a:srgbClr val="FFFF00"/>
              </a:solidFill>
            </a:endParaRPr>
          </a:p>
          <a:p>
            <a:pPr lvl="1"/>
            <a:endParaRPr lang="el-GR" sz="2000" dirty="0" smtClean="0">
              <a:solidFill>
                <a:srgbClr val="FFFF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 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 descr="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28" y="2271957"/>
            <a:ext cx="37433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57683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16060</TotalTime>
  <Words>1170</Words>
  <Application>Microsoft Office PowerPoint</Application>
  <PresentationFormat>Προβολή στην οθόνη (4:3)</PresentationFormat>
  <Paragraphs>236</Paragraphs>
  <Slides>33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Black</vt:lpstr>
      <vt:lpstr>Παρουσίαση του PowerPoint</vt:lpstr>
      <vt:lpstr>Αγγεία του Εγκεφάλου</vt:lpstr>
      <vt:lpstr>Αγγεία του Εγκεφάλου</vt:lpstr>
      <vt:lpstr>Αγγεία του Εγκεφάλου</vt:lpstr>
      <vt:lpstr>Μήνιγγες του Εγκεφάλου</vt:lpstr>
      <vt:lpstr>ΕΝΥ</vt:lpstr>
      <vt:lpstr>Νωτιαίος Μυελός</vt:lpstr>
      <vt:lpstr>Νωτιαίος Μυελός</vt:lpstr>
      <vt:lpstr>Νωτιαίος Μυελός</vt:lpstr>
      <vt:lpstr>Νωτιαίος Μυελός</vt:lpstr>
      <vt:lpstr>Παρουσίαση του PowerPoint</vt:lpstr>
      <vt:lpstr>ΟΙ ΔΩΔΕΚΑ ΕΓΚΕΦΑΛΙΚΕΣ ΣΥΖΥΓΙΕΣ </vt:lpstr>
      <vt:lpstr>ΟΙ ΔΩΔΕΚΑ ΕΓΚΕΦΑΛΙΚΕΣ ΣΥΖΥΓΙΕΣ </vt:lpstr>
      <vt:lpstr>ΟΙ ΔΩΔΕΚΑ ΕΓΚΕΦΑΛΙΚΕΣ ΣΥΖΥΓΙΕΣ </vt:lpstr>
      <vt:lpstr>ΟΙ ΔΩΔΕΚΑ ΕΓΚΕΦΑΛΙΚΕΣ ΣΥΖΥΓΙΕΣ </vt:lpstr>
      <vt:lpstr>ΟΙ ΔΩΔΕΚΑ ΕΓΚΕΦΑΛΙΚΕΣ ΣΥΖΥΓΙΕΣ </vt:lpstr>
      <vt:lpstr>ΟΙ ΔΩΔΕΚΑ ΕΓΚΕΦΑΛΙΚΕΣ ΣΥΖΥΓΙΕΣ </vt:lpstr>
      <vt:lpstr>ΟΙ ΔΩΔΕΚΑ ΕΓΚΕΦΑΛΙΚΕΣ ΣΥΖΥΓΙΕΣ </vt:lpstr>
      <vt:lpstr>ΟΙ ΔΩΔΕΚΑ ΕΓΚΕΦΑΛΙΚΕΣ ΣΥΖΥΓΙΕΣ </vt:lpstr>
      <vt:lpstr>ΟΙ ΔΩΔΕΚΑ ΕΓΚΕΦΑΛΙΚΕΣ ΣΥΖΥΓΙΕΣ </vt:lpstr>
      <vt:lpstr>ΟΙ ΔΩΔΕΚΑ ΕΓΚΕΦΑΛΙΚΕΣ ΣΥΖΥΓΙΕΣ </vt:lpstr>
      <vt:lpstr>ΟΙ ΔΩΔΕΚΑ ΕΓΚΕΦΑΛΙΚΕΣ ΣΥΖΥΓΙΕΣ </vt:lpstr>
      <vt:lpstr>ΟΙ ΔΩΔΕΚΑ ΕΓΚΕΦΑΛΙΚΕΣ ΣΥΖΥΓΙΕΣ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Ορθοπαιδικός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Ιωάννης Λαζαρέττος</dc:creator>
  <cp:lastModifiedBy>Ioannis Lazarettos</cp:lastModifiedBy>
  <cp:revision>636</cp:revision>
  <dcterms:created xsi:type="dcterms:W3CDTF">2014-10-06T08:41:40Z</dcterms:created>
  <dcterms:modified xsi:type="dcterms:W3CDTF">2015-05-27T06:11:00Z</dcterms:modified>
</cp:coreProperties>
</file>