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2"/>
  </p:notesMasterIdLst>
  <p:sldIdLst>
    <p:sldId id="401" r:id="rId2"/>
    <p:sldId id="497" r:id="rId3"/>
    <p:sldId id="500" r:id="rId4"/>
    <p:sldId id="498" r:id="rId5"/>
    <p:sldId id="442" r:id="rId6"/>
    <p:sldId id="257" r:id="rId7"/>
    <p:sldId id="308" r:id="rId8"/>
    <p:sldId id="458" r:id="rId9"/>
    <p:sldId id="483" r:id="rId10"/>
    <p:sldId id="480" r:id="rId11"/>
    <p:sldId id="484" r:id="rId12"/>
    <p:sldId id="478" r:id="rId13"/>
    <p:sldId id="479" r:id="rId14"/>
    <p:sldId id="477" r:id="rId15"/>
    <p:sldId id="485" r:id="rId16"/>
    <p:sldId id="474" r:id="rId17"/>
    <p:sldId id="475" r:id="rId18"/>
    <p:sldId id="476" r:id="rId19"/>
    <p:sldId id="486" r:id="rId20"/>
    <p:sldId id="481" r:id="rId21"/>
    <p:sldId id="482" r:id="rId22"/>
    <p:sldId id="487" r:id="rId23"/>
    <p:sldId id="489" r:id="rId24"/>
    <p:sldId id="488" r:id="rId25"/>
    <p:sldId id="464" r:id="rId26"/>
    <p:sldId id="270" r:id="rId27"/>
    <p:sldId id="355" r:id="rId28"/>
    <p:sldId id="311" r:id="rId29"/>
    <p:sldId id="467" r:id="rId30"/>
    <p:sldId id="323" r:id="rId31"/>
    <p:sldId id="356" r:id="rId32"/>
    <p:sldId id="358" r:id="rId33"/>
    <p:sldId id="312" r:id="rId34"/>
    <p:sldId id="320" r:id="rId35"/>
    <p:sldId id="357" r:id="rId36"/>
    <p:sldId id="273" r:id="rId37"/>
    <p:sldId id="275" r:id="rId38"/>
    <p:sldId id="274" r:id="rId39"/>
    <p:sldId id="326" r:id="rId40"/>
    <p:sldId id="345" r:id="rId41"/>
    <p:sldId id="329" r:id="rId42"/>
    <p:sldId id="330" r:id="rId43"/>
    <p:sldId id="346" r:id="rId44"/>
    <p:sldId id="347" r:id="rId45"/>
    <p:sldId id="331" r:id="rId46"/>
    <p:sldId id="348" r:id="rId47"/>
    <p:sldId id="332" r:id="rId48"/>
    <p:sldId id="456" r:id="rId49"/>
    <p:sldId id="336" r:id="rId50"/>
    <p:sldId id="337" r:id="rId51"/>
    <p:sldId id="339" r:id="rId52"/>
    <p:sldId id="341" r:id="rId53"/>
    <p:sldId id="455" r:id="rId54"/>
    <p:sldId id="496" r:id="rId55"/>
    <p:sldId id="342" r:id="rId56"/>
    <p:sldId id="457" r:id="rId57"/>
    <p:sldId id="492" r:id="rId58"/>
    <p:sldId id="343" r:id="rId59"/>
    <p:sldId id="314" r:id="rId60"/>
    <p:sldId id="317" r:id="rId61"/>
    <p:sldId id="322" r:id="rId62"/>
    <p:sldId id="279" r:id="rId63"/>
    <p:sldId id="353" r:id="rId64"/>
    <p:sldId id="280" r:id="rId65"/>
    <p:sldId id="321" r:id="rId66"/>
    <p:sldId id="278" r:id="rId67"/>
    <p:sldId id="305" r:id="rId68"/>
    <p:sldId id="306" r:id="rId69"/>
    <p:sldId id="307" r:id="rId70"/>
    <p:sldId id="499" r:id="rId7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>
        <p:scale>
          <a:sx n="70" d="100"/>
          <a:sy n="70" d="100"/>
        </p:scale>
        <p:origin x="-2172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EBB86-23DD-42E0-BCEB-58DD40A0263D}" type="datetimeFigureOut">
              <a:rPr lang="el-GR" smtClean="0"/>
              <a:pPr/>
              <a:t>17/10/2019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204E0-3263-4105-A138-F7DBD8B2154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34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04E0-3263-4105-A138-F7DBD8B2154E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438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621840-CA5E-42DD-B7E5-4CB18332434F}" type="slidenum">
              <a:rPr lang="el-GR" smtClean="0"/>
              <a:pPr/>
              <a:t>63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35DE0-DA72-4E76-B64C-E5592D06A60B}" type="slidenum">
              <a:rPr lang="en-US"/>
              <a:pPr/>
              <a:t>16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50C9F-A9E1-4D21-ADB1-A8027F0D2045}" type="slidenum">
              <a:rPr lang="en-US"/>
              <a:pPr/>
              <a:t>17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BBE65-63C6-4857-89DB-B0110F0132AB}" type="slidenum">
              <a:rPr lang="en-US"/>
              <a:pPr/>
              <a:t>18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BB5F14-680C-4023-8BB9-C6568028F639}" type="slidenum">
              <a:rPr lang="en-US"/>
              <a:pPr/>
              <a:t>37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04E0-3263-4105-A138-F7DBD8B2154E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313C4-D759-4236-B347-374B9B39E6C0}" type="slidenum">
              <a:rPr lang="en-US"/>
              <a:pPr/>
              <a:t>44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2C7C7-597C-4227-99F6-4E037E5FF26C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A9A81-9D99-433F-B5B8-47E129E684BD}" type="slidenum">
              <a:rPr lang="en-US"/>
              <a:pPr/>
              <a:t>62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5A9ECF-1FEA-40B7-A0A3-23EE5E2FA680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2AC9-54BC-4DBC-9F91-32C5380BAE1F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745C-69E8-4E7D-9BEA-69E4944B2FEE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985E-BE79-48DC-A997-72929902D7B8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B9D5-C873-4AFA-BA93-4C24B0C939F4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5C91-9043-448A-A515-E57908C0152F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5B18C8B-9D36-43F9-8BC7-5FF0903CF542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732B87A-4240-4F02-9DC8-8640ACA37667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4B88-0AD3-4915-B1E5-DC834D2D79EE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651F-EB48-4671-90FF-AFE94E0409BB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91E-473D-47C7-B4CF-285184BC2CB8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8189E49-55A6-4DBB-AC82-608BA7C991D0}" type="datetime1">
              <a:rPr lang="el-GR" smtClean="0"/>
              <a:pPr/>
              <a:t>17/10/2019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F41E296-E9E7-4F9B-9497-DAF415406C1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908720"/>
            <a:ext cx="8458200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el-GR" u="sng" dirty="0" smtClean="0"/>
              <a:t>Ενότητα 2α: Μικροοργανισμοί που απαντώνται στα τρόφιμα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α. Βακτήρια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7" name="2 - Υπότιτλος"/>
          <p:cNvSpPr txBox="1">
            <a:spLocks/>
          </p:cNvSpPr>
          <p:nvPr/>
        </p:nvSpPr>
        <p:spPr>
          <a:xfrm>
            <a:off x="1547664" y="4293096"/>
            <a:ext cx="6120680" cy="1800200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Εισαγωγή στην Μικροβιολογία Τροφίμων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Τμήμα Επιστήμης και Τεχνολογίας Τροφίμων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Πανεπιστήμιο Δυτικής Αττικής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Διαφορές στην περιεκτικότητα % </a:t>
            </a:r>
            <a:r>
              <a:rPr lang="en-US" dirty="0" smtClean="0"/>
              <a:t>G+C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Τα </a:t>
            </a:r>
            <a:r>
              <a:rPr lang="el-GR" dirty="0" err="1" smtClean="0"/>
              <a:t>βακτηριακά</a:t>
            </a:r>
            <a:r>
              <a:rPr lang="el-GR" dirty="0" smtClean="0"/>
              <a:t> </a:t>
            </a:r>
            <a:r>
              <a:rPr lang="el-GR" dirty="0" err="1" smtClean="0"/>
              <a:t>γονιδιώματα</a:t>
            </a:r>
            <a:r>
              <a:rPr lang="el-GR" dirty="0" smtClean="0"/>
              <a:t> εμφανίζουν μία πολύ μεγάλη διαφοροποίηση στην περιεκτικότητα % </a:t>
            </a:r>
            <a:r>
              <a:rPr lang="en-US" dirty="0" smtClean="0"/>
              <a:t>G+C </a:t>
            </a:r>
            <a:r>
              <a:rPr lang="el-GR" dirty="0" smtClean="0"/>
              <a:t>που μπορεί να διαφέρει σε διαφορετικούς οργανισμούς από 17% ως 75%</a:t>
            </a:r>
          </a:p>
          <a:p>
            <a:r>
              <a:rPr lang="el-GR" dirty="0" smtClean="0"/>
              <a:t>Χρησιμοποιείται ως δείκτης ταξινόμησης βακτηρίων σε ομάδες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 η διαφορά στην αναλογία ζευγών </a:t>
            </a:r>
            <a:r>
              <a:rPr lang="en-US" dirty="0" smtClean="0"/>
              <a:t>GC </a:t>
            </a:r>
            <a:r>
              <a:rPr lang="el-GR" dirty="0" smtClean="0"/>
              <a:t>είναι πάνω από 10%, πχ ένα βακτήριο έχει 40% </a:t>
            </a:r>
            <a:r>
              <a:rPr lang="en-US" dirty="0" smtClean="0"/>
              <a:t>GC </a:t>
            </a:r>
            <a:r>
              <a:rPr lang="el-GR" dirty="0" smtClean="0"/>
              <a:t>και ένα άλλο 60%, τότε οι δύο αυτοί οργανισμοί πιθανότατα δεν σχετίζονται μεταξύ τους.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0483" name="Picture 3" descr="p399.tif                                                       00055C81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562800" cy="62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123906" name="Picture 2" descr="DNA-DNA Hybridization&#10;Similarity is in terms of&#10;nucleotide sequence&#10;between the two compared&#10;organisms.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6220966" cy="46706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95536" y="54868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μεγαλύτερη περιεκτικότητα σε </a:t>
            </a:r>
            <a:r>
              <a:rPr lang="en-US" dirty="0" smtClean="0"/>
              <a:t>G+C </a:t>
            </a:r>
            <a:r>
              <a:rPr lang="el-GR" dirty="0" smtClean="0"/>
              <a:t>σε μία αλληλουχία </a:t>
            </a:r>
            <a:r>
              <a:rPr lang="en-US" dirty="0" smtClean="0"/>
              <a:t>DNA </a:t>
            </a:r>
            <a:r>
              <a:rPr lang="el-GR" dirty="0" smtClean="0"/>
              <a:t>οδηγεί σε υψηλότερο σημείο τήξης </a:t>
            </a:r>
            <a:r>
              <a:rPr lang="en-US" dirty="0" smtClean="0"/>
              <a:t>DNA (melting point) </a:t>
            </a:r>
            <a:r>
              <a:rPr lang="el-GR" dirty="0" smtClean="0"/>
              <a:t>δηλ απαιτείται υψηλότερη θερμοκρασία για την </a:t>
            </a:r>
            <a:r>
              <a:rPr lang="el-GR" dirty="0" err="1" smtClean="0"/>
              <a:t>αποδιάταξη</a:t>
            </a:r>
            <a:r>
              <a:rPr lang="el-GR" dirty="0" smtClean="0"/>
              <a:t> της διπλής έλικας </a:t>
            </a:r>
            <a:r>
              <a:rPr lang="en-US" dirty="0" smtClean="0"/>
              <a:t>DNA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0243" name="Picture 3" descr="p386.tif                                                       00055C81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92696"/>
            <a:ext cx="4618136" cy="589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23528" y="2636912"/>
            <a:ext cx="35283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Τα </a:t>
            </a:r>
            <a:r>
              <a:rPr lang="el-GR" dirty="0" err="1" smtClean="0"/>
              <a:t>ριβοσώματα</a:t>
            </a:r>
            <a:r>
              <a:rPr lang="el-GR" dirty="0" smtClean="0"/>
              <a:t> των </a:t>
            </a:r>
            <a:r>
              <a:rPr lang="el-GR" dirty="0" err="1" smtClean="0"/>
              <a:t>προκαρυωτικών</a:t>
            </a:r>
            <a:r>
              <a:rPr lang="el-GR" dirty="0" smtClean="0"/>
              <a:t> κυττάρων είναι 70</a:t>
            </a:r>
            <a:r>
              <a:rPr lang="en-US" dirty="0" smtClean="0"/>
              <a:t>S </a:t>
            </a:r>
            <a:r>
              <a:rPr lang="en-US" sz="1200" dirty="0" smtClean="0"/>
              <a:t>(Svedberg=</a:t>
            </a:r>
            <a:r>
              <a:rPr lang="el-GR" sz="1200" dirty="0" smtClean="0"/>
              <a:t>συντελεστής καθίζησης κατά την </a:t>
            </a:r>
            <a:r>
              <a:rPr lang="el-GR" sz="1200" dirty="0" err="1" smtClean="0"/>
              <a:t>φυγοκέντρηση</a:t>
            </a:r>
            <a:r>
              <a:rPr lang="el-GR" sz="1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Αποτελούνται από δύο </a:t>
            </a:r>
            <a:r>
              <a:rPr lang="el-GR" dirty="0" err="1" smtClean="0"/>
              <a:t>υπομονάδες</a:t>
            </a:r>
            <a:r>
              <a:rPr lang="el-GR" dirty="0" smtClean="0"/>
              <a:t>: την μεγάλη 50</a:t>
            </a:r>
            <a:r>
              <a:rPr lang="en-US" dirty="0" smtClean="0"/>
              <a:t>S </a:t>
            </a:r>
            <a:r>
              <a:rPr lang="el-GR" dirty="0" smtClean="0"/>
              <a:t>και την μικρή 30</a:t>
            </a:r>
            <a:r>
              <a:rPr lang="en-US" dirty="0" smtClean="0"/>
              <a:t>S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Η 50 </a:t>
            </a:r>
            <a:r>
              <a:rPr lang="en-US" dirty="0" smtClean="0"/>
              <a:t>S </a:t>
            </a:r>
            <a:r>
              <a:rPr lang="el-GR" dirty="0" err="1" smtClean="0"/>
              <a:t>υπομονάδα</a:t>
            </a:r>
            <a:r>
              <a:rPr lang="el-GR" dirty="0" smtClean="0"/>
              <a:t> αποτελείται από 23</a:t>
            </a:r>
            <a:r>
              <a:rPr lang="en-US" dirty="0" smtClean="0"/>
              <a:t>S </a:t>
            </a:r>
            <a:r>
              <a:rPr lang="el-GR" dirty="0" smtClean="0"/>
              <a:t>και 5</a:t>
            </a:r>
            <a:r>
              <a:rPr lang="en-US" dirty="0" smtClean="0"/>
              <a:t>S RNA </a:t>
            </a:r>
            <a:r>
              <a:rPr lang="el-GR" dirty="0" smtClean="0"/>
              <a:t>και 34 </a:t>
            </a:r>
            <a:r>
              <a:rPr lang="el-GR" dirty="0" err="1" smtClean="0"/>
              <a:t>πρωτείνες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 30S </a:t>
            </a:r>
            <a:r>
              <a:rPr lang="el-GR" dirty="0" err="1" smtClean="0"/>
              <a:t>υπομονάδα</a:t>
            </a:r>
            <a:r>
              <a:rPr lang="el-GR" dirty="0" smtClean="0"/>
              <a:t> αποτελείται από 16</a:t>
            </a:r>
            <a:r>
              <a:rPr lang="en-US" dirty="0" smtClean="0"/>
              <a:t>S RNA </a:t>
            </a:r>
            <a:r>
              <a:rPr lang="el-GR" dirty="0" smtClean="0"/>
              <a:t>και 21 </a:t>
            </a:r>
            <a:r>
              <a:rPr lang="el-GR" dirty="0" err="1" smtClean="0"/>
              <a:t>πρωτείνες</a:t>
            </a:r>
            <a:endParaRPr lang="el-GR" dirty="0" smtClean="0"/>
          </a:p>
        </p:txBody>
      </p:sp>
      <p:sp>
        <p:nvSpPr>
          <p:cNvPr id="6" name="5 - Ορθογώνιο"/>
          <p:cNvSpPr/>
          <p:nvPr/>
        </p:nvSpPr>
        <p:spPr>
          <a:xfrm>
            <a:off x="0" y="836712"/>
            <a:ext cx="3923928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/>
            <a:r>
              <a:rPr lang="el-GR" b="1" u="sng" dirty="0" err="1" smtClean="0"/>
              <a:t>Ριβοτυπία</a:t>
            </a:r>
            <a:r>
              <a:rPr lang="el-GR" dirty="0" smtClean="0"/>
              <a:t>:</a:t>
            </a:r>
          </a:p>
          <a:p>
            <a:pPr lvl="1"/>
            <a:r>
              <a:rPr lang="el-GR" dirty="0" smtClean="0"/>
              <a:t>Φυλογενετική ταξινόμηση με βάση την ανάλυση της αλληλουχίας των </a:t>
            </a:r>
            <a:r>
              <a:rPr lang="el-GR" dirty="0" err="1" smtClean="0"/>
              <a:t>ριβοσωμικών</a:t>
            </a:r>
            <a:r>
              <a:rPr lang="el-GR" dirty="0" smtClean="0"/>
              <a:t> </a:t>
            </a:r>
            <a:r>
              <a:rPr lang="en-US" dirty="0" smtClean="0"/>
              <a:t>RNA </a:t>
            </a:r>
            <a:r>
              <a:rPr lang="el-GR" dirty="0" smtClean="0"/>
              <a:t>των βακτηρίων (16</a:t>
            </a:r>
            <a:r>
              <a:rPr lang="en-US" dirty="0" smtClean="0"/>
              <a:t>S RNA)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066800"/>
          </a:xfrm>
        </p:spPr>
        <p:txBody>
          <a:bodyPr/>
          <a:lstStyle/>
          <a:p>
            <a:r>
              <a:rPr lang="el-GR" dirty="0" err="1" smtClean="0"/>
              <a:t>Ριβοτυπία</a:t>
            </a:r>
            <a:r>
              <a:rPr lang="el-GR" dirty="0" smtClean="0"/>
              <a:t> (ή </a:t>
            </a:r>
            <a:r>
              <a:rPr lang="el-GR" dirty="0" err="1" smtClean="0"/>
              <a:t>ριβοτύπωση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325112"/>
          </a:xfrm>
        </p:spPr>
        <p:txBody>
          <a:bodyPr/>
          <a:lstStyle/>
          <a:p>
            <a:r>
              <a:rPr lang="el-GR" dirty="0" smtClean="0"/>
              <a:t>Χρησιμοποιείται </a:t>
            </a:r>
            <a:r>
              <a:rPr lang="en-US" dirty="0" smtClean="0"/>
              <a:t> </a:t>
            </a:r>
            <a:r>
              <a:rPr lang="el-GR" dirty="0" smtClean="0"/>
              <a:t>το </a:t>
            </a:r>
            <a:r>
              <a:rPr lang="en-US" dirty="0" smtClean="0"/>
              <a:t>16S</a:t>
            </a:r>
            <a:r>
              <a:rPr lang="el-GR" dirty="0" smtClean="0"/>
              <a:t> </a:t>
            </a:r>
            <a:r>
              <a:rPr lang="en-US" dirty="0" err="1" smtClean="0"/>
              <a:t>rRNA</a:t>
            </a:r>
            <a:r>
              <a:rPr lang="en-US" dirty="0" smtClean="0"/>
              <a:t> </a:t>
            </a:r>
            <a:r>
              <a:rPr lang="el-GR" dirty="0" smtClean="0"/>
              <a:t>της μικρής </a:t>
            </a:r>
            <a:r>
              <a:rPr lang="el-GR" dirty="0" err="1" smtClean="0"/>
              <a:t>υπομονάδας</a:t>
            </a:r>
            <a:r>
              <a:rPr lang="el-GR" dirty="0" smtClean="0"/>
              <a:t> </a:t>
            </a:r>
            <a:r>
              <a:rPr lang="en-US" dirty="0" smtClean="0"/>
              <a:t>30S </a:t>
            </a:r>
            <a:r>
              <a:rPr lang="el-GR" dirty="0" smtClean="0"/>
              <a:t>του </a:t>
            </a:r>
            <a:r>
              <a:rPr lang="en-US" dirty="0" err="1" smtClean="0"/>
              <a:t>rRNA</a:t>
            </a:r>
            <a:endParaRPr lang="en-US" dirty="0" smtClean="0"/>
          </a:p>
          <a:p>
            <a:r>
              <a:rPr lang="el-GR" dirty="0" smtClean="0"/>
              <a:t>Το</a:t>
            </a:r>
            <a:r>
              <a:rPr lang="en-US" dirty="0" smtClean="0"/>
              <a:t> 16S</a:t>
            </a:r>
            <a:r>
              <a:rPr lang="el-GR" dirty="0" smtClean="0"/>
              <a:t> </a:t>
            </a:r>
            <a:r>
              <a:rPr lang="en-US" dirty="0" err="1" smtClean="0"/>
              <a:t>rRNA</a:t>
            </a:r>
            <a:r>
              <a:rPr lang="en-US" dirty="0" smtClean="0"/>
              <a:t> </a:t>
            </a:r>
            <a:r>
              <a:rPr lang="el-GR" dirty="0" smtClean="0"/>
              <a:t>αποτελείται από 1500 βάσεις  </a:t>
            </a:r>
          </a:p>
          <a:p>
            <a:r>
              <a:rPr lang="el-GR" dirty="0" err="1" smtClean="0"/>
              <a:t>Αλληλουχίζεται</a:t>
            </a:r>
            <a:r>
              <a:rPr lang="el-GR" dirty="0" smtClean="0"/>
              <a:t> το </a:t>
            </a:r>
            <a:r>
              <a:rPr lang="en-US" dirty="0" smtClean="0"/>
              <a:t>16S</a:t>
            </a:r>
            <a:r>
              <a:rPr lang="el-GR" dirty="0" smtClean="0"/>
              <a:t> </a:t>
            </a:r>
            <a:r>
              <a:rPr lang="en-US" dirty="0" err="1" smtClean="0"/>
              <a:t>rRNA</a:t>
            </a:r>
            <a:r>
              <a:rPr lang="en-US" dirty="0" smtClean="0"/>
              <a:t> </a:t>
            </a:r>
            <a:r>
              <a:rPr lang="el-GR" dirty="0" smtClean="0"/>
              <a:t>διαφορετικών βακτηρίων</a:t>
            </a:r>
          </a:p>
          <a:p>
            <a:r>
              <a:rPr lang="el-GR" dirty="0" smtClean="0"/>
              <a:t>Οι αλληλουχίες στοιχίζονται και υπολογίζεται το ποσοστό ομοιότητας μεταξύ τους 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pic>
        <p:nvPicPr>
          <p:cNvPr id="17411" name="Picture 3" descr="CHAP-27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0"/>
            <a:ext cx="535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Box 3"/>
          <p:cNvSpPr txBox="1"/>
          <p:nvPr/>
        </p:nvSpPr>
        <p:spPr>
          <a:xfrm>
            <a:off x="0" y="3356992"/>
            <a:ext cx="3816424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chemeClr val="bg1"/>
                </a:solidFill>
              </a:rPr>
              <a:t>Ταξινόμηση Βακτηρίων</a:t>
            </a:r>
          </a:p>
        </p:txBody>
      </p:sp>
      <p:sp>
        <p:nvSpPr>
          <p:cNvPr id="6" name="5 - Δεξιό βέλος"/>
          <p:cNvSpPr/>
          <p:nvPr/>
        </p:nvSpPr>
        <p:spPr>
          <a:xfrm>
            <a:off x="3923928" y="4005064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51520" y="4797152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μοριακή γενετική ανάλυση οδηγεί στην κατασκευή φυλογενετικών δένδρων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pic>
        <p:nvPicPr>
          <p:cNvPr id="19459" name="Picture 3" descr="CHAP-27-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6148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4 - TextBox"/>
          <p:cNvSpPr txBox="1"/>
          <p:nvPr/>
        </p:nvSpPr>
        <p:spPr>
          <a:xfrm>
            <a:off x="323528" y="4365104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ΠΡΩΤΕΟΒΑΚΤΗΡΙΑ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ΑΛΦΑ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ΒΗΤΑ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rgbClr val="FF0000"/>
                </a:solidFill>
              </a:rPr>
              <a:t>ΓΑΜΜΑ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ΔΕΛΤΑ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rgbClr val="FF0000"/>
                </a:solidFill>
              </a:rPr>
              <a:t>ΕΨΙΛΟΝ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915816" y="51571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παθογόνα</a:t>
            </a:r>
            <a:endParaRPr lang="el-GR" b="1" dirty="0"/>
          </a:p>
        </p:txBody>
      </p:sp>
      <p:sp>
        <p:nvSpPr>
          <p:cNvPr id="7" name="6 - Αριστερό βέλος"/>
          <p:cNvSpPr/>
          <p:nvPr/>
        </p:nvSpPr>
        <p:spPr>
          <a:xfrm>
            <a:off x="2123728" y="5229200"/>
            <a:ext cx="720080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Αριστερό-άνω βέλος"/>
          <p:cNvSpPr/>
          <p:nvPr/>
        </p:nvSpPr>
        <p:spPr>
          <a:xfrm>
            <a:off x="2195736" y="5589240"/>
            <a:ext cx="1080120" cy="432048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79512" y="116632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 smtClean="0">
                <a:solidFill>
                  <a:schemeClr val="bg1"/>
                </a:solidFill>
              </a:rPr>
              <a:t>Πρωτεοβακτήρια</a:t>
            </a:r>
            <a:r>
              <a:rPr lang="el-GR" sz="2800" dirty="0" smtClean="0">
                <a:solidFill>
                  <a:schemeClr val="bg1"/>
                </a:solidFill>
              </a:rPr>
              <a:t>: μεγάλη ομάδα (φύλο) </a:t>
            </a:r>
            <a:r>
              <a:rPr lang="en-US" sz="2800" dirty="0" smtClean="0">
                <a:solidFill>
                  <a:schemeClr val="bg1"/>
                </a:solidFill>
              </a:rPr>
              <a:t>gram </a:t>
            </a:r>
            <a:r>
              <a:rPr lang="el-GR" sz="2800" dirty="0" smtClean="0">
                <a:solidFill>
                  <a:schemeClr val="bg1"/>
                </a:solidFill>
              </a:rPr>
              <a:t>αρνητικών βακτηρίων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323528" y="213285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Ταξινόμηση με βάση την μοριακή συστηματική (ανάλογα με τις διαφορές στο </a:t>
            </a:r>
            <a:r>
              <a:rPr lang="en-US" dirty="0" smtClean="0">
                <a:solidFill>
                  <a:schemeClr val="bg1"/>
                </a:solidFill>
              </a:rPr>
              <a:t>DNA </a:t>
            </a:r>
            <a:r>
              <a:rPr lang="el-GR" dirty="0" smtClean="0">
                <a:solidFill>
                  <a:schemeClr val="bg1"/>
                </a:solidFill>
              </a:rPr>
              <a:t>των οργανισμών)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pic>
        <p:nvPicPr>
          <p:cNvPr id="20483" name="Picture 3" descr="CHAP-27-1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228600"/>
            <a:ext cx="48387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126978" name="Picture 2" descr="Image result for actinobact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55036"/>
            <a:ext cx="7200800" cy="5238995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67544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Φυλογενετικό δενδρόγραμμα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324528" cy="1008112"/>
          </a:xfrm>
        </p:spPr>
        <p:txBody>
          <a:bodyPr>
            <a:normAutofit fontScale="90000"/>
          </a:bodyPr>
          <a:lstStyle/>
          <a:p>
            <a:r>
              <a:rPr lang="el-GR" sz="3200" dirty="0" smtClean="0"/>
              <a:t>Πηγές μικροοργανισμών που απαντώνται στα τρόφιμα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904656"/>
          </a:xfrm>
        </p:spPr>
        <p:txBody>
          <a:bodyPr>
            <a:normAutofit fontScale="92500"/>
          </a:bodyPr>
          <a:lstStyle/>
          <a:p>
            <a:r>
              <a:rPr lang="el-GR" sz="3300" b="1" dirty="0" err="1" smtClean="0"/>
              <a:t>Εδαφος</a:t>
            </a:r>
            <a:r>
              <a:rPr lang="el-GR" sz="3300" b="1" dirty="0" smtClean="0"/>
              <a:t> και νερό</a:t>
            </a:r>
            <a:r>
              <a:rPr lang="en-US" sz="3300" b="1" dirty="0" smtClean="0"/>
              <a:t> </a:t>
            </a:r>
            <a:endParaRPr lang="el-GR" sz="3300" b="1" dirty="0" smtClean="0"/>
          </a:p>
          <a:p>
            <a:pPr lvl="1"/>
            <a:r>
              <a:rPr lang="el-GR" sz="2200" dirty="0" smtClean="0"/>
              <a:t>Το έδαφος είναι πλούσια πηγή μικροοργανισμών</a:t>
            </a:r>
          </a:p>
          <a:p>
            <a:pPr lvl="1"/>
            <a:r>
              <a:rPr lang="el-GR" sz="2200" dirty="0" smtClean="0"/>
              <a:t>Στο νερό συναντώνται περισσότερο </a:t>
            </a:r>
            <a:r>
              <a:rPr lang="en-US" sz="2200" dirty="0" smtClean="0"/>
              <a:t>gram </a:t>
            </a:r>
            <a:r>
              <a:rPr lang="el-GR" sz="2200" dirty="0" smtClean="0"/>
              <a:t>αρνητικά βακτήρια</a:t>
            </a:r>
            <a:endParaRPr lang="en-US" sz="2200" dirty="0" smtClean="0"/>
          </a:p>
          <a:p>
            <a:r>
              <a:rPr lang="el-GR" b="1" dirty="0" smtClean="0"/>
              <a:t>Φυτά και φυτικά </a:t>
            </a:r>
            <a:r>
              <a:rPr lang="el-GR" b="1" dirty="0" err="1" smtClean="0"/>
              <a:t>προιόντα</a:t>
            </a:r>
            <a:endParaRPr lang="el-GR" b="1" dirty="0" smtClean="0"/>
          </a:p>
          <a:p>
            <a:pPr lvl="1"/>
            <a:r>
              <a:rPr lang="el-GR" dirty="0" smtClean="0"/>
              <a:t>Μολύνονται από τους μικροοργανισμούς του εδάφους και του νερού</a:t>
            </a:r>
          </a:p>
          <a:p>
            <a:pPr lvl="1"/>
            <a:r>
              <a:rPr lang="el-GR" dirty="0" smtClean="0"/>
              <a:t>Επιβιώνουν οι μικροοργανισμοί που προσκολλώνται στην επιφάνεια τους και βρίσκουν τα θρεπτικά συστατικά που χρειάζονται για την ανάπτυξη τους</a:t>
            </a:r>
          </a:p>
          <a:p>
            <a:pPr lvl="1"/>
            <a:r>
              <a:rPr lang="el-GR" dirty="0" smtClean="0"/>
              <a:t>Γαλακτικά βακτήρια, ζύμες, μύκητες</a:t>
            </a:r>
          </a:p>
          <a:p>
            <a:r>
              <a:rPr lang="el-GR" b="1" dirty="0" smtClean="0"/>
              <a:t>Δοχεία, σκεύη και μηχανήματα επεξεργασίας</a:t>
            </a:r>
          </a:p>
          <a:p>
            <a:pPr lvl="1"/>
            <a:r>
              <a:rPr lang="el-GR" dirty="0" smtClean="0"/>
              <a:t>Μολύνονται κυρίως από τους μικροοργανισμούς που υπάρχουν στα φυτικά </a:t>
            </a:r>
            <a:r>
              <a:rPr lang="el-GR" dirty="0" err="1" smtClean="0"/>
              <a:t>προιόντα</a:t>
            </a:r>
            <a:r>
              <a:rPr lang="el-GR" dirty="0" smtClean="0"/>
              <a:t> και στα σφάγια των </a:t>
            </a:r>
            <a:r>
              <a:rPr lang="el-GR" dirty="0" smtClean="0"/>
              <a:t>ζώων</a:t>
            </a:r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Ταξινόμηση </a:t>
            </a:r>
            <a:r>
              <a:rPr lang="el-GR" dirty="0" err="1" smtClean="0"/>
              <a:t>βακτηρίων:Γένος</a:t>
            </a:r>
            <a:r>
              <a:rPr lang="el-GR" dirty="0" smtClean="0"/>
              <a:t> και Είδος</a:t>
            </a:r>
            <a:endParaRPr lang="el-GR" dirty="0"/>
          </a:p>
        </p:txBody>
      </p:sp>
      <p:sp>
        <p:nvSpPr>
          <p:cNvPr id="4" name="3 - Θέση περιεχομένου"/>
          <p:cNvSpPr txBox="1">
            <a:spLocks noGrp="1"/>
          </p:cNvSpPr>
          <p:nvPr>
            <p:ph idx="1"/>
          </p:nvPr>
        </p:nvSpPr>
        <p:spPr>
          <a:xfrm>
            <a:off x="467544" y="1340768"/>
            <a:ext cx="8229600" cy="512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Τα βακτήρια αναφέρονται με το γένος και το είδος</a:t>
            </a:r>
          </a:p>
          <a:p>
            <a:r>
              <a:rPr lang="el-GR" sz="2800" b="1" dirty="0" smtClean="0"/>
              <a:t>Σε πολλές περιπτώσεις αναφέρεται και </a:t>
            </a:r>
            <a:endParaRPr lang="en-US" sz="2800" b="1" dirty="0" smtClean="0"/>
          </a:p>
          <a:p>
            <a:pPr lvl="1"/>
            <a:r>
              <a:rPr lang="el-GR" b="1" dirty="0" smtClean="0"/>
              <a:t>το υποείδος  (</a:t>
            </a:r>
            <a:r>
              <a:rPr lang="en-US" b="1" dirty="0" smtClean="0"/>
              <a:t>subspecies)</a:t>
            </a:r>
            <a:r>
              <a:rPr lang="el-GR" b="1" dirty="0" smtClean="0"/>
              <a:t> </a:t>
            </a:r>
            <a:endParaRPr lang="en-US" b="1" dirty="0" smtClean="0"/>
          </a:p>
          <a:p>
            <a:pPr lvl="1"/>
            <a:r>
              <a:rPr lang="el-GR" b="1" dirty="0" smtClean="0"/>
              <a:t>ο </a:t>
            </a:r>
            <a:r>
              <a:rPr lang="el-GR" b="1" dirty="0" err="1" smtClean="0"/>
              <a:t>ορότυπος</a:t>
            </a:r>
            <a:r>
              <a:rPr lang="el-GR" b="1" dirty="0" smtClean="0"/>
              <a:t> (</a:t>
            </a:r>
            <a:r>
              <a:rPr lang="en-US" b="1" dirty="0" smtClean="0"/>
              <a:t>serotype) </a:t>
            </a:r>
          </a:p>
          <a:p>
            <a:pPr lvl="1"/>
            <a:r>
              <a:rPr lang="el-GR" b="1" dirty="0" smtClean="0"/>
              <a:t>το στέλεχος </a:t>
            </a:r>
            <a:r>
              <a:rPr lang="en-US" b="1" dirty="0" smtClean="0"/>
              <a:t>(strain)</a:t>
            </a:r>
            <a:endParaRPr lang="el-GR" b="1" dirty="0" smtClean="0"/>
          </a:p>
          <a:p>
            <a:pPr lvl="1"/>
            <a:endParaRPr lang="el-GR" b="1" dirty="0" smtClean="0"/>
          </a:p>
          <a:p>
            <a:pPr lvl="1"/>
            <a:r>
              <a:rPr lang="el-GR" b="1" dirty="0" smtClean="0"/>
              <a:t>Πχ το βακτήριο </a:t>
            </a:r>
            <a:r>
              <a:rPr lang="en-US" b="1" i="1" dirty="0" smtClean="0"/>
              <a:t>Escherichia coli </a:t>
            </a:r>
            <a:r>
              <a:rPr lang="el-GR" b="1" dirty="0" smtClean="0"/>
              <a:t>έχει ορισμένους παθογόνους  </a:t>
            </a:r>
            <a:r>
              <a:rPr lang="el-GR" b="1" dirty="0" err="1" smtClean="0"/>
              <a:t>ορότυπους</a:t>
            </a:r>
            <a:r>
              <a:rPr lang="el-GR" b="1" dirty="0" smtClean="0"/>
              <a:t> </a:t>
            </a:r>
            <a:r>
              <a:rPr lang="en-US" b="1" dirty="0" smtClean="0"/>
              <a:t> </a:t>
            </a:r>
            <a:r>
              <a:rPr lang="el-GR" b="1" dirty="0" smtClean="0"/>
              <a:t>όπως  ο </a:t>
            </a:r>
          </a:p>
          <a:p>
            <a:pPr lvl="2"/>
            <a:r>
              <a:rPr lang="en-US" sz="3200" b="1" i="1" dirty="0" smtClean="0"/>
              <a:t>Escherichia coli </a:t>
            </a:r>
            <a:r>
              <a:rPr lang="el-GR" sz="3200" b="1" dirty="0" smtClean="0">
                <a:latin typeface="Times New Roman" pitchFamily="18" charset="0"/>
                <a:cs typeface="Times New Roman" pitchFamily="18" charset="0"/>
              </a:rPr>
              <a:t>Ο157:Η7</a:t>
            </a:r>
            <a:endParaRPr lang="el-GR" sz="3200" b="1" dirty="0" smtClean="0"/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Επίπεδα ταξινόμησης του βακτηρίου</a:t>
            </a:r>
            <a:r>
              <a:rPr lang="el-GR" i="1" dirty="0" smtClean="0"/>
              <a:t> </a:t>
            </a:r>
            <a:r>
              <a:rPr lang="en-US" i="1" dirty="0" smtClean="0"/>
              <a:t>Escherichia coli</a:t>
            </a:r>
            <a:endParaRPr lang="el-G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277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Επικράτεια</a:t>
            </a:r>
            <a:r>
              <a:rPr lang="en-US" sz="2400" dirty="0" smtClean="0"/>
              <a:t> (Domain)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 	Βακτήρια (</a:t>
            </a:r>
            <a:r>
              <a:rPr lang="en-US" sz="2400" dirty="0" smtClean="0"/>
              <a:t>Bacteria)</a:t>
            </a: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Βασίλειο</a:t>
            </a:r>
            <a:r>
              <a:rPr lang="en-US" sz="2400" dirty="0" smtClean="0"/>
              <a:t> (Kingdom):</a:t>
            </a:r>
            <a:r>
              <a:rPr lang="el-GR" sz="2400" dirty="0" smtClean="0"/>
              <a:t>      </a:t>
            </a:r>
            <a:r>
              <a:rPr lang="en-US" sz="2400" dirty="0" smtClean="0"/>
              <a:t>		</a:t>
            </a:r>
            <a:r>
              <a:rPr lang="en-US" sz="2400" dirty="0" err="1" smtClean="0"/>
              <a:t>Eubacteria</a:t>
            </a: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Φύλο</a:t>
            </a:r>
            <a:r>
              <a:rPr lang="en-US" sz="2400" dirty="0" smtClean="0"/>
              <a:t> (Phylum)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             </a:t>
            </a:r>
            <a:r>
              <a:rPr lang="el-GR" sz="2400" dirty="0" err="1" smtClean="0"/>
              <a:t>Πρωτεοβακτήρια</a:t>
            </a:r>
            <a:r>
              <a:rPr lang="el-GR" sz="2400" dirty="0" smtClean="0"/>
              <a:t> (</a:t>
            </a:r>
            <a:r>
              <a:rPr lang="en-US" sz="2400" dirty="0" err="1" smtClean="0"/>
              <a:t>Proteobacteria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Ομοταξία</a:t>
            </a:r>
            <a:r>
              <a:rPr lang="en-US" sz="2400" dirty="0" smtClean="0"/>
              <a:t> (Order)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 	</a:t>
            </a:r>
            <a:r>
              <a:rPr lang="en-US" sz="2400" dirty="0" err="1" smtClean="0"/>
              <a:t>Gammaproteobacteria</a:t>
            </a:r>
            <a:endParaRPr lang="en-US" sz="2400" dirty="0" smtClean="0"/>
          </a:p>
          <a:p>
            <a:pPr>
              <a:buNone/>
            </a:pPr>
            <a:r>
              <a:rPr lang="el-GR" sz="2400" dirty="0" smtClean="0"/>
              <a:t>Τάξη</a:t>
            </a:r>
            <a:r>
              <a:rPr lang="en-US" sz="2400" dirty="0" smtClean="0"/>
              <a:t> (Class)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000" dirty="0" err="1" smtClean="0"/>
              <a:t>Εντεροβακτηριώδη</a:t>
            </a:r>
            <a:r>
              <a:rPr lang="el-GR" sz="2000" dirty="0" smtClean="0"/>
              <a:t> (</a:t>
            </a:r>
            <a:r>
              <a:rPr lang="en-US" sz="2000" dirty="0" err="1" smtClean="0"/>
              <a:t>Enterobacteriales</a:t>
            </a:r>
            <a:r>
              <a:rPr lang="en-US" sz="20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Οικογένεια</a:t>
            </a:r>
            <a:r>
              <a:rPr lang="en-US" sz="2400" dirty="0" smtClean="0"/>
              <a:t> (Family)</a:t>
            </a:r>
            <a:r>
              <a:rPr lang="el-GR" sz="2400" dirty="0" smtClean="0"/>
              <a:t>:</a:t>
            </a:r>
            <a:r>
              <a:rPr lang="en-US" sz="2400" dirty="0" smtClean="0"/>
              <a:t> </a:t>
            </a:r>
            <a:r>
              <a:rPr lang="el-GR" sz="2400" dirty="0" err="1" smtClean="0"/>
              <a:t>Εντεροβακτηριοειδή</a:t>
            </a:r>
            <a:r>
              <a:rPr lang="en-US" sz="2400" dirty="0" smtClean="0"/>
              <a:t> </a:t>
            </a:r>
            <a:r>
              <a:rPr lang="el-GR" sz="2400" dirty="0" smtClean="0"/>
              <a:t>(</a:t>
            </a:r>
            <a:r>
              <a:rPr lang="en-US" sz="2400" dirty="0" err="1" smtClean="0"/>
              <a:t>Enterobacteriaceae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Γένος</a:t>
            </a:r>
            <a:r>
              <a:rPr lang="en-US" sz="2400" dirty="0" smtClean="0"/>
              <a:t> (Genus)</a:t>
            </a:r>
            <a:r>
              <a:rPr lang="el-GR" sz="2400" dirty="0" smtClean="0"/>
              <a:t>:</a:t>
            </a:r>
            <a:r>
              <a:rPr lang="en-US" sz="2400" dirty="0" smtClean="0"/>
              <a:t>	</a:t>
            </a:r>
            <a:r>
              <a:rPr lang="el-GR" sz="2400" dirty="0" smtClean="0"/>
              <a:t> </a:t>
            </a:r>
            <a:r>
              <a:rPr lang="en-US" sz="2400" dirty="0" smtClean="0"/>
              <a:t>	</a:t>
            </a:r>
            <a:r>
              <a:rPr lang="en-US" sz="2400" i="1" dirty="0" smtClean="0"/>
              <a:t>Escherichia</a:t>
            </a:r>
            <a:endParaRPr lang="en-US" sz="2400" dirty="0" smtClean="0"/>
          </a:p>
          <a:p>
            <a:pPr>
              <a:buNone/>
            </a:pPr>
            <a:r>
              <a:rPr lang="el-GR" sz="2400" dirty="0" smtClean="0"/>
              <a:t>Είδος</a:t>
            </a:r>
            <a:r>
              <a:rPr lang="en-US" sz="2400" dirty="0" smtClean="0"/>
              <a:t> (Species)</a:t>
            </a:r>
            <a:r>
              <a:rPr lang="el-GR" sz="2400" dirty="0" smtClean="0"/>
              <a:t>:</a:t>
            </a:r>
            <a:r>
              <a:rPr lang="en-US" sz="2400" dirty="0" smtClean="0"/>
              <a:t>             </a:t>
            </a:r>
            <a:r>
              <a:rPr lang="en-US" sz="2400" b="1" i="1" dirty="0" smtClean="0"/>
              <a:t>Escherichia coli</a:t>
            </a:r>
            <a:endParaRPr lang="el-GR" sz="2400" b="1" i="1" dirty="0" smtClean="0"/>
          </a:p>
          <a:p>
            <a:pPr>
              <a:buNone/>
            </a:pPr>
            <a:endParaRPr lang="el-GR" sz="2400" b="1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D091-F141-47C0-A07D-48826D589A4D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1026" name="Picture 2" descr="EscherichiaColi NIA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437112"/>
            <a:ext cx="2381250" cy="2000251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2195736" y="544522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Το λατινικό όνομα των οργανισμών γράφεται πάντα  </a:t>
            </a:r>
            <a:r>
              <a:rPr lang="en-US" sz="2000" dirty="0" smtClean="0"/>
              <a:t>italics</a:t>
            </a:r>
            <a:endParaRPr lang="el-GR" sz="2000" dirty="0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 flipV="1">
            <a:off x="3851920" y="4941168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066800"/>
          </a:xfrm>
        </p:spPr>
        <p:txBody>
          <a:bodyPr/>
          <a:lstStyle/>
          <a:p>
            <a:r>
              <a:rPr lang="el-GR" dirty="0" smtClean="0"/>
              <a:t>Βασικά φύλα βακτηρίων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22</a:t>
            </a:fld>
            <a:endParaRPr lang="el-GR"/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179512" y="1052736"/>
          <a:ext cx="8568952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800200"/>
                <a:gridCol w="2376264"/>
                <a:gridCol w="2808312"/>
              </a:tblGrid>
              <a:tr h="825974">
                <a:tc>
                  <a:txBody>
                    <a:bodyPr/>
                    <a:lstStyle/>
                    <a:p>
                      <a:r>
                        <a:rPr lang="el-GR" dirty="0" smtClean="0"/>
                        <a:t>Επικράτεια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Κυριότερα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dirty="0" smtClean="0"/>
                        <a:t>Φύλα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Κύριες</a:t>
                      </a:r>
                      <a:r>
                        <a:rPr lang="el-GR" baseline="0" dirty="0" smtClean="0"/>
                        <a:t> Ομοταξίες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Κύρια</a:t>
                      </a:r>
                      <a:r>
                        <a:rPr lang="el-GR" baseline="0" dirty="0" smtClean="0"/>
                        <a:t> Γένη</a:t>
                      </a:r>
                      <a:r>
                        <a:rPr lang="en-US" baseline="0" dirty="0" smtClean="0"/>
                        <a:t> (</a:t>
                      </a:r>
                      <a:r>
                        <a:rPr lang="el-GR" baseline="0" dirty="0" smtClean="0"/>
                        <a:t>με σημασία στα Τρόφιμα)</a:t>
                      </a:r>
                      <a:endParaRPr lang="el-GR" dirty="0"/>
                    </a:p>
                  </a:txBody>
                  <a:tcPr/>
                </a:tc>
              </a:tr>
              <a:tr h="3854546">
                <a:tc>
                  <a:txBody>
                    <a:bodyPr/>
                    <a:lstStyle/>
                    <a:p>
                      <a:r>
                        <a:rPr lang="el-GR" dirty="0" smtClean="0"/>
                        <a:t>Βακτήρια</a:t>
                      </a:r>
                    </a:p>
                    <a:p>
                      <a:r>
                        <a:rPr lang="el-GR" dirty="0" smtClean="0"/>
                        <a:t>(</a:t>
                      </a:r>
                      <a:r>
                        <a:rPr lang="en-US" b="1" dirty="0" smtClean="0"/>
                        <a:t>Gram </a:t>
                      </a:r>
                      <a:r>
                        <a:rPr lang="el-GR" b="1" dirty="0" smtClean="0"/>
                        <a:t>Θετικά</a:t>
                      </a:r>
                      <a:r>
                        <a:rPr lang="el-GR" dirty="0" smtClean="0"/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Furmicites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l-GR" dirty="0" smtClean="0"/>
                    </a:p>
                    <a:p>
                      <a:endParaRPr lang="el-GR" dirty="0" smtClean="0"/>
                    </a:p>
                    <a:p>
                      <a:endParaRPr lang="el-GR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Actinobacteria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Bacilli</a:t>
                      </a:r>
                      <a:endParaRPr lang="el-GR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Clostridia</a:t>
                      </a:r>
                      <a:endParaRPr lang="el-G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/>
                        <a:t>Gram </a:t>
                      </a:r>
                      <a:r>
                        <a:rPr lang="el-GR" sz="1600" dirty="0" smtClean="0"/>
                        <a:t>θετικοί κόκκοι</a:t>
                      </a:r>
                      <a:r>
                        <a:rPr lang="el-GR" sz="1600" baseline="0" dirty="0" smtClean="0"/>
                        <a:t> με χαμηλό %</a:t>
                      </a:r>
                      <a:r>
                        <a:rPr lang="en-US" sz="1600" baseline="0" dirty="0" smtClean="0"/>
                        <a:t>GC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err="1" smtClean="0"/>
                        <a:t>Actinobacteria</a:t>
                      </a:r>
                      <a:endParaRPr lang="en-US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l-GR" baseline="0" dirty="0" smtClean="0"/>
                        <a:t>Υψηλό % </a:t>
                      </a:r>
                      <a:r>
                        <a:rPr lang="en-US" baseline="0" dirty="0" smtClean="0"/>
                        <a:t>GC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baseline="0" dirty="0" smtClean="0"/>
                        <a:t>Bacillus</a:t>
                      </a:r>
                    </a:p>
                    <a:p>
                      <a:r>
                        <a:rPr lang="en-US" sz="1600" i="1" baseline="0" dirty="0" smtClean="0"/>
                        <a:t>Staphylococcus</a:t>
                      </a:r>
                    </a:p>
                    <a:p>
                      <a:r>
                        <a:rPr lang="en-US" sz="1600" i="1" baseline="0" dirty="0" smtClean="0"/>
                        <a:t>Lactobacillus</a:t>
                      </a:r>
                    </a:p>
                    <a:p>
                      <a:r>
                        <a:rPr lang="en-US" sz="1600" i="1" baseline="0" dirty="0" smtClean="0"/>
                        <a:t>Streptococcus</a:t>
                      </a:r>
                    </a:p>
                    <a:p>
                      <a:r>
                        <a:rPr lang="en-US" sz="1600" i="1" baseline="0" dirty="0" err="1" smtClean="0"/>
                        <a:t>Enterococcus</a:t>
                      </a:r>
                      <a:endParaRPr lang="en-US" sz="1600" i="1" baseline="0" dirty="0" smtClean="0"/>
                    </a:p>
                    <a:p>
                      <a:r>
                        <a:rPr lang="en-US" sz="1600" i="1" baseline="0" dirty="0" err="1" smtClean="0"/>
                        <a:t>Listeria</a:t>
                      </a:r>
                      <a:endParaRPr lang="en-US" i="1" baseline="0" dirty="0" smtClean="0"/>
                    </a:p>
                    <a:p>
                      <a:endParaRPr lang="el-GR" baseline="0" dirty="0" smtClean="0"/>
                    </a:p>
                    <a:p>
                      <a:endParaRPr lang="en-US" i="1" baseline="0" dirty="0" smtClean="0"/>
                    </a:p>
                    <a:p>
                      <a:r>
                        <a:rPr lang="en-US" i="1" baseline="0" dirty="0" smtClean="0"/>
                        <a:t>Clostridium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l-GR" sz="1600" baseline="0" dirty="0" smtClean="0"/>
                        <a:t>αναερόβια σπορογόνα, προκαλούν </a:t>
                      </a:r>
                      <a:r>
                        <a:rPr lang="el-GR" sz="1600" baseline="0" dirty="0" err="1" smtClean="0"/>
                        <a:t>τροφολοιμώξεις</a:t>
                      </a:r>
                      <a:r>
                        <a:rPr lang="el-GR" sz="1600" baseline="0" dirty="0" smtClean="0"/>
                        <a:t>)</a:t>
                      </a:r>
                    </a:p>
                    <a:p>
                      <a:endParaRPr lang="el-GR" baseline="0" dirty="0" smtClean="0"/>
                    </a:p>
                    <a:p>
                      <a:endParaRPr lang="en-US" baseline="0" dirty="0" smtClean="0"/>
                    </a:p>
                    <a:p>
                      <a:r>
                        <a:rPr lang="en-US" sz="1600" i="1" dirty="0" err="1" smtClean="0"/>
                        <a:t>Streptomyces</a:t>
                      </a:r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Actinomyces</a:t>
                      </a:r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Corynebacterium</a:t>
                      </a:r>
                      <a:endParaRPr lang="en-US" sz="1600" i="1" dirty="0" smtClean="0"/>
                    </a:p>
                    <a:p>
                      <a:r>
                        <a:rPr lang="en-US" sz="1600" i="1" dirty="0" smtClean="0"/>
                        <a:t>Mycobacterium</a:t>
                      </a:r>
                      <a:endParaRPr lang="el-GR" sz="1600" i="1" dirty="0" smtClean="0"/>
                    </a:p>
                    <a:p>
                      <a:r>
                        <a:rPr lang="en-US" sz="1600" i="1" dirty="0" err="1" smtClean="0"/>
                        <a:t>Propionibacterium</a:t>
                      </a:r>
                      <a:endParaRPr lang="en-US" sz="1600" i="1" dirty="0" smtClean="0"/>
                    </a:p>
                    <a:p>
                      <a:endParaRPr lang="el-GR" sz="1600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23</a:t>
            </a:fld>
            <a:endParaRPr lang="el-GR"/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179512" y="1412776"/>
          <a:ext cx="8964488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305"/>
                <a:gridCol w="2109291"/>
                <a:gridCol w="2636614"/>
                <a:gridCol w="2787278"/>
              </a:tblGrid>
              <a:tr h="1285489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Βακτήρια</a:t>
                      </a:r>
                    </a:p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Gram </a:t>
                      </a:r>
                      <a:r>
                        <a:rPr lang="el-GR" b="1" dirty="0" smtClean="0">
                          <a:solidFill>
                            <a:schemeClr val="tx1"/>
                          </a:solidFill>
                        </a:rPr>
                        <a:t>Αρνητικά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Proteobacteria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</a:rPr>
                        <a:t>η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μεγαλύτερη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 κατηγορία 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Gram 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αρνητικών)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l-G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Alphaproteobacteria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Betaproteobacteria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Gammaproteobacteria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l-GR" sz="1400" dirty="0" smtClean="0">
                          <a:solidFill>
                            <a:schemeClr val="tx1"/>
                          </a:solidFill>
                        </a:rPr>
                        <a:t>η μεγαλύτερη υποομάδα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 των </a:t>
                      </a:r>
                      <a:r>
                        <a:rPr lang="el-GR" sz="1400" baseline="0" dirty="0" err="1" smtClean="0">
                          <a:solidFill>
                            <a:schemeClr val="tx1"/>
                          </a:solidFill>
                        </a:rPr>
                        <a:t>πρωτεοβακτηρίων</a:t>
                      </a:r>
                      <a:r>
                        <a:rPr lang="el-GR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Deltaproteobacteria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Epsilonproteobacteria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</a:rPr>
                        <a:t>Acetobacter</a:t>
                      </a:r>
                      <a:r>
                        <a:rPr lang="el-GR" sz="1600" i="1" dirty="0" smtClean="0">
                          <a:solidFill>
                            <a:schemeClr val="tx1"/>
                          </a:solidFill>
                        </a:rPr>
                        <a:t> και</a:t>
                      </a:r>
                    </a:p>
                    <a:p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</a:rPr>
                        <a:t>Gluconobacter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l-GR" sz="1200" i="1" dirty="0" smtClean="0">
                          <a:solidFill>
                            <a:schemeClr val="tx1"/>
                          </a:solidFill>
                        </a:rPr>
                        <a:t>ζυμώνουν την αιθανόλη σε οξικό οξύ)</a:t>
                      </a:r>
                    </a:p>
                    <a:p>
                      <a:endParaRPr lang="el-GR" sz="16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Bordetella</a:t>
                      </a:r>
                      <a:r>
                        <a:rPr lang="el-GR" sz="1400" i="1" dirty="0" smtClean="0">
                          <a:solidFill>
                            <a:schemeClr val="tx1"/>
                          </a:solidFill>
                        </a:rPr>
                        <a:t> και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Neisseria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l-GR" sz="1400" i="1" dirty="0" smtClean="0">
                          <a:solidFill>
                            <a:schemeClr val="tx1"/>
                          </a:solidFill>
                        </a:rPr>
                        <a:t>παθογόνα)</a:t>
                      </a:r>
                    </a:p>
                    <a:p>
                      <a:endParaRPr lang="el-GR" sz="16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Pseudomonas</a:t>
                      </a: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Moraxella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Acinetobacter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Legionella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Vibrio</a:t>
                      </a:r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</a:rPr>
                        <a:t>Enterobacteriales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l-GR" sz="1400" i="1" dirty="0" smtClean="0">
                          <a:solidFill>
                            <a:schemeClr val="tx1"/>
                          </a:solidFill>
                        </a:rPr>
                        <a:t>τάξη)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Escherichia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Salmonella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Shigella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Klebsiella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Serratia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smtClean="0">
                          <a:solidFill>
                            <a:schemeClr val="tx1"/>
                          </a:solidFill>
                        </a:rPr>
                        <a:t>Proteus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Yersinia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Erwinia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Enterobacter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i="1" dirty="0" err="1" smtClean="0">
                          <a:solidFill>
                            <a:schemeClr val="tx1"/>
                          </a:solidFill>
                        </a:rPr>
                        <a:t>Cronobacter</a:t>
                      </a:r>
                      <a:endParaRPr lang="en-US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Campylobacter</a:t>
                      </a:r>
                      <a:endParaRPr lang="el-GR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107504" y="548680"/>
          <a:ext cx="9036496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968"/>
                <a:gridCol w="2161146"/>
                <a:gridCol w="2538582"/>
                <a:gridCol w="2771800"/>
              </a:tblGrid>
              <a:tr h="792088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Επικράτεια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Κυριότερα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dirty="0" smtClean="0"/>
                        <a:t>Φύλα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Κύριες</a:t>
                      </a:r>
                      <a:r>
                        <a:rPr lang="el-GR" baseline="0" dirty="0" smtClean="0"/>
                        <a:t> Ομοταξίες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Κύρια</a:t>
                      </a:r>
                      <a:r>
                        <a:rPr lang="el-GR" baseline="0" dirty="0" smtClean="0"/>
                        <a:t> Γένη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- Αριστερό άγκιστρο"/>
          <p:cNvSpPr/>
          <p:nvPr/>
        </p:nvSpPr>
        <p:spPr>
          <a:xfrm>
            <a:off x="5436096" y="4437112"/>
            <a:ext cx="648072" cy="17281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3635896" y="4797152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err="1" smtClean="0"/>
              <a:t>Εντεροβακτήρια</a:t>
            </a:r>
            <a:r>
              <a:rPr lang="el-GR" sz="1400" b="1" dirty="0" smtClean="0"/>
              <a:t>:</a:t>
            </a:r>
          </a:p>
          <a:p>
            <a:r>
              <a:rPr lang="el-GR" sz="1400" b="1" dirty="0" smtClean="0"/>
              <a:t>Αποικίζουν το  γαστρεντερικό σύστημα ανθρώπων και ζώων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24</a:t>
            </a:fld>
            <a:endParaRPr lang="el-GR"/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251519" y="908720"/>
          <a:ext cx="8568953" cy="580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256"/>
                <a:gridCol w="1830973"/>
                <a:gridCol w="2416884"/>
                <a:gridCol w="2709840"/>
              </a:tblGrid>
              <a:tr h="710825">
                <a:tc>
                  <a:txBody>
                    <a:bodyPr/>
                    <a:lstStyle/>
                    <a:p>
                      <a:r>
                        <a:rPr lang="el-GR" dirty="0" smtClean="0"/>
                        <a:t>Επικράτεια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Κυριότερα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dirty="0" smtClean="0"/>
                        <a:t>Φύλα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Κύριες</a:t>
                      </a:r>
                      <a:r>
                        <a:rPr lang="el-GR" baseline="0" dirty="0" smtClean="0"/>
                        <a:t> Ομοταξίες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Κύρια</a:t>
                      </a:r>
                      <a:r>
                        <a:rPr lang="el-GR" baseline="0" dirty="0" smtClean="0"/>
                        <a:t> Γένη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</a:tr>
              <a:tr h="5077321">
                <a:tc>
                  <a:txBody>
                    <a:bodyPr/>
                    <a:lstStyle/>
                    <a:p>
                      <a:r>
                        <a:rPr lang="el-GR" dirty="0" smtClean="0"/>
                        <a:t>Βακτήρια</a:t>
                      </a:r>
                    </a:p>
                    <a:p>
                      <a:r>
                        <a:rPr lang="el-GR" dirty="0" smtClean="0"/>
                        <a:t>(</a:t>
                      </a:r>
                      <a:r>
                        <a:rPr lang="en-US" b="1" dirty="0" smtClean="0"/>
                        <a:t>Gram </a:t>
                      </a:r>
                      <a:r>
                        <a:rPr lang="el-GR" b="1" dirty="0" smtClean="0"/>
                        <a:t>Αρνητικά</a:t>
                      </a:r>
                      <a:r>
                        <a:rPr lang="el-GR" dirty="0" smtClean="0"/>
                        <a:t>)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err="1" smtClean="0"/>
                        <a:t>Bacteroidetes</a:t>
                      </a:r>
                      <a:endParaRPr lang="en-US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n-US" sz="1800" baseline="0" dirty="0" smtClean="0"/>
                    </a:p>
                    <a:p>
                      <a:r>
                        <a:rPr lang="en-US" sz="1800" baseline="0" dirty="0" err="1" smtClean="0"/>
                        <a:t>Fusobacteria</a:t>
                      </a:r>
                      <a:endParaRPr lang="en-US" sz="1800" baseline="0" dirty="0" smtClean="0"/>
                    </a:p>
                    <a:p>
                      <a:endParaRPr lang="en-US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l-GR" sz="1800" baseline="0" dirty="0" smtClean="0"/>
                    </a:p>
                    <a:p>
                      <a:endParaRPr lang="el-GR" sz="1800" baseline="0" dirty="0" smtClean="0"/>
                    </a:p>
                    <a:p>
                      <a:r>
                        <a:rPr lang="en-US" sz="1800" baseline="0" dirty="0" err="1" smtClean="0"/>
                        <a:t>Spirochaetes</a:t>
                      </a:r>
                      <a:endParaRPr lang="en-US" sz="1800" baseline="0" dirty="0" smtClean="0"/>
                    </a:p>
                    <a:p>
                      <a:r>
                        <a:rPr lang="en-US" sz="1600" baseline="0" dirty="0" smtClean="0"/>
                        <a:t>(</a:t>
                      </a:r>
                      <a:r>
                        <a:rPr lang="el-GR" sz="1600" baseline="0" dirty="0" smtClean="0"/>
                        <a:t>ελικοειδή μορφολογία)</a:t>
                      </a:r>
                      <a:endParaRPr lang="en-US" sz="1600" baseline="0" dirty="0" smtClean="0"/>
                    </a:p>
                    <a:p>
                      <a:endParaRPr lang="el-GR" sz="1400" baseline="0" dirty="0" smtClean="0"/>
                    </a:p>
                    <a:p>
                      <a:endParaRPr lang="el-GR" sz="1400" dirty="0" smtClean="0"/>
                    </a:p>
                    <a:p>
                      <a:endParaRPr lang="el-GR" sz="1400" dirty="0" smtClean="0"/>
                    </a:p>
                    <a:p>
                      <a:r>
                        <a:rPr lang="en-US" sz="1600" baseline="0" dirty="0" err="1" smtClean="0"/>
                        <a:t>Cyanobacteria</a:t>
                      </a:r>
                      <a:endParaRPr lang="el-GR" sz="1600" baseline="0" dirty="0" smtClean="0"/>
                    </a:p>
                    <a:p>
                      <a:endParaRPr lang="el-GR" sz="1400" baseline="0" dirty="0" smtClean="0"/>
                    </a:p>
                    <a:p>
                      <a:endParaRPr lang="en-US" sz="1400" baseline="0" dirty="0" smtClean="0"/>
                    </a:p>
                    <a:p>
                      <a:r>
                        <a:rPr lang="en-US" sz="1600" baseline="0" dirty="0" err="1" smtClean="0"/>
                        <a:t>Chlamydiae</a:t>
                      </a:r>
                      <a:endParaRPr lang="en-US" sz="1600" baseline="0" dirty="0" smtClean="0"/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/>
                        <a:t>Bacteroidetes</a:t>
                      </a: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/>
                        <a:t>Flavobacteria</a:t>
                      </a: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6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err="1" smtClean="0"/>
                        <a:t>Spirochates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/>
                        <a:t>Bacteroides</a:t>
                      </a:r>
                      <a:r>
                        <a:rPr lang="en-US" sz="1600" i="1" dirty="0" smtClean="0"/>
                        <a:t> (</a:t>
                      </a:r>
                      <a:r>
                        <a:rPr lang="el-GR" sz="1600" i="1" dirty="0" smtClean="0"/>
                        <a:t>στο </a:t>
                      </a:r>
                      <a:r>
                        <a:rPr lang="el-GR" sz="1600" i="1" dirty="0" err="1" smtClean="0"/>
                        <a:t>γαστρενετρικό</a:t>
                      </a:r>
                      <a:r>
                        <a:rPr lang="el-GR" sz="1600" i="1" dirty="0" smtClean="0"/>
                        <a:t> σωλήνα του ανθρώπου)</a:t>
                      </a:r>
                      <a:endParaRPr lang="en-US" sz="1600" i="1" dirty="0" smtClean="0"/>
                    </a:p>
                    <a:p>
                      <a:endParaRPr lang="en-US" sz="1600" i="1" dirty="0" smtClean="0"/>
                    </a:p>
                    <a:p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Fusobacterium</a:t>
                      </a:r>
                      <a:endParaRPr lang="en-US" sz="1600" i="1" dirty="0" smtClean="0"/>
                    </a:p>
                    <a:p>
                      <a:endParaRPr lang="el-GR" sz="1600" i="1" dirty="0" smtClean="0"/>
                    </a:p>
                    <a:p>
                      <a:endParaRPr lang="el-GR" sz="1600" i="1" dirty="0" smtClean="0"/>
                    </a:p>
                    <a:p>
                      <a:endParaRPr lang="el-GR" sz="1600" i="1" dirty="0" smtClean="0"/>
                    </a:p>
                    <a:p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Treponema</a:t>
                      </a:r>
                      <a:endParaRPr lang="en-US" sz="1600" i="1" dirty="0" smtClean="0"/>
                    </a:p>
                    <a:p>
                      <a:r>
                        <a:rPr lang="en-US" sz="1600" i="1" dirty="0" err="1" smtClean="0"/>
                        <a:t>Borrelia</a:t>
                      </a:r>
                      <a:endParaRPr lang="el-GR" sz="1600" i="1" dirty="0" smtClean="0"/>
                    </a:p>
                    <a:p>
                      <a:r>
                        <a:rPr lang="en-US" sz="1600" i="1" dirty="0" err="1" smtClean="0"/>
                        <a:t>Leptospira</a:t>
                      </a:r>
                      <a:endParaRPr lang="el-GR" sz="1600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Κυριότερα γένη των γ-</a:t>
            </a:r>
            <a:r>
              <a:rPr lang="el-GR" dirty="0" err="1" smtClean="0"/>
              <a:t>πρωτεοβακτηρίων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124930" name="Picture 2" descr="Image result for gamma proteobact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6912768" cy="4872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9459" name="Picture 3" descr="p467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78414"/>
            <a:ext cx="3099445" cy="5379585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23528" y="1772816"/>
            <a:ext cx="500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Lactobacillus acidophilus  </a:t>
            </a:r>
            <a:r>
              <a:rPr lang="en-US" sz="3200" dirty="0" smtClean="0"/>
              <a:t>0,75 </a:t>
            </a:r>
            <a:r>
              <a:rPr lang="el-GR" sz="3200" dirty="0" smtClean="0"/>
              <a:t>μ</a:t>
            </a:r>
            <a:r>
              <a:rPr lang="en-US" sz="3200" dirty="0" smtClean="0"/>
              <a:t>m</a:t>
            </a:r>
            <a:endParaRPr lang="el-GR" sz="3200" dirty="0"/>
          </a:p>
        </p:txBody>
      </p:sp>
      <p:sp>
        <p:nvSpPr>
          <p:cNvPr id="5" name="4 - TextBox"/>
          <p:cNvSpPr txBox="1"/>
          <p:nvPr/>
        </p:nvSpPr>
        <p:spPr>
          <a:xfrm>
            <a:off x="395536" y="2996952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Lactobacillus </a:t>
            </a:r>
            <a:r>
              <a:rPr lang="en-US" sz="3600" i="1" dirty="0" err="1" smtClean="0"/>
              <a:t>brevis</a:t>
            </a:r>
            <a:r>
              <a:rPr lang="en-US" sz="3600" i="1" dirty="0" smtClean="0"/>
              <a:t>  </a:t>
            </a:r>
          </a:p>
          <a:p>
            <a:r>
              <a:rPr lang="en-US" sz="3600" dirty="0" smtClean="0"/>
              <a:t>0,8 x 2 </a:t>
            </a:r>
            <a:r>
              <a:rPr lang="el-GR" sz="3600" dirty="0" smtClean="0"/>
              <a:t>μ</a:t>
            </a:r>
            <a:r>
              <a:rPr lang="en-US" sz="3600" dirty="0" smtClean="0"/>
              <a:t>m</a:t>
            </a:r>
            <a:endParaRPr lang="el-GR" sz="3600" dirty="0"/>
          </a:p>
        </p:txBody>
      </p:sp>
      <p:sp>
        <p:nvSpPr>
          <p:cNvPr id="6" name="5 - TextBox"/>
          <p:cNvSpPr txBox="1"/>
          <p:nvPr/>
        </p:nvSpPr>
        <p:spPr>
          <a:xfrm>
            <a:off x="539552" y="4293096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Lactobacillus </a:t>
            </a:r>
            <a:r>
              <a:rPr lang="en-US" sz="3600" i="1" dirty="0" err="1" smtClean="0"/>
              <a:t>delbrueckii</a:t>
            </a:r>
            <a:r>
              <a:rPr lang="en-US" sz="3600" i="1" dirty="0" smtClean="0"/>
              <a:t>  </a:t>
            </a:r>
            <a:r>
              <a:rPr lang="en-US" sz="3600" dirty="0" smtClean="0"/>
              <a:t>0,7 </a:t>
            </a:r>
            <a:r>
              <a:rPr lang="el-GR" sz="3600" dirty="0" smtClean="0"/>
              <a:t>μ</a:t>
            </a:r>
            <a:r>
              <a:rPr lang="en-US" sz="3600" dirty="0" smtClean="0"/>
              <a:t>m</a:t>
            </a:r>
            <a:endParaRPr lang="el-GR" sz="3600" dirty="0"/>
          </a:p>
        </p:txBody>
      </p:sp>
      <p:sp>
        <p:nvSpPr>
          <p:cNvPr id="7" name="6 - Δεξιό βέλος"/>
          <p:cNvSpPr/>
          <p:nvPr/>
        </p:nvSpPr>
        <p:spPr>
          <a:xfrm>
            <a:off x="4860032" y="3429000"/>
            <a:ext cx="1008112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βέλος"/>
          <p:cNvSpPr/>
          <p:nvPr/>
        </p:nvSpPr>
        <p:spPr>
          <a:xfrm>
            <a:off x="4644008" y="4725144"/>
            <a:ext cx="1008112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4716016" y="2204864"/>
            <a:ext cx="864096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251520" y="558924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Lactobacillus</a:t>
            </a:r>
            <a:r>
              <a:rPr lang="en-US" b="1" dirty="0" smtClean="0"/>
              <a:t>: </a:t>
            </a:r>
            <a:r>
              <a:rPr lang="el-GR" b="1" dirty="0" smtClean="0"/>
              <a:t>βακτήρια  που παράγουν γαλακτικό οξύ και ονομάζονται </a:t>
            </a:r>
            <a:r>
              <a:rPr lang="en-US" b="1" dirty="0" smtClean="0"/>
              <a:t>LAB (Lactic acid bacteria)</a:t>
            </a:r>
            <a:endParaRPr lang="el-GR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0" y="54868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u="sng" dirty="0" smtClean="0"/>
              <a:t>Μέγεθος Βακτηρίων</a:t>
            </a:r>
            <a:r>
              <a:rPr lang="el-GR" sz="3200" dirty="0" smtClean="0"/>
              <a:t>: </a:t>
            </a:r>
            <a:r>
              <a:rPr lang="el-GR" sz="2800" dirty="0" smtClean="0"/>
              <a:t>Οι περισσότεροι από τους γνωστούς </a:t>
            </a:r>
            <a:r>
              <a:rPr lang="el-GR" sz="2800" dirty="0" err="1" smtClean="0"/>
              <a:t>προκαρυώτες</a:t>
            </a:r>
            <a:r>
              <a:rPr lang="el-GR" sz="2800" dirty="0" smtClean="0"/>
              <a:t> έχουν διάμετρο 0,5-2μ</a:t>
            </a:r>
            <a:r>
              <a:rPr lang="en-US" sz="2800" dirty="0" smtClean="0"/>
              <a:t>m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.c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7690749" cy="2520280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115212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Τυπικό </a:t>
            </a:r>
            <a:r>
              <a:rPr lang="el-GR" dirty="0" err="1" smtClean="0"/>
              <a:t>εντεροβακτήριο</a:t>
            </a:r>
            <a:r>
              <a:rPr lang="el-GR" dirty="0" smtClean="0"/>
              <a:t>: </a:t>
            </a:r>
            <a:r>
              <a:rPr lang="en-US" i="1" dirty="0" smtClean="0"/>
              <a:t>Escherichia coli</a:t>
            </a:r>
            <a:br>
              <a:rPr lang="en-US" i="1" dirty="0" smtClean="0"/>
            </a:br>
            <a:endParaRPr lang="el-GR" i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67544" y="1484784"/>
            <a:ext cx="7488832" cy="1152128"/>
          </a:xfrm>
        </p:spPr>
        <p:txBody>
          <a:bodyPr/>
          <a:lstStyle/>
          <a:p>
            <a:r>
              <a:rPr lang="el-GR" dirty="0" smtClean="0"/>
              <a:t>Μέγεθος</a:t>
            </a:r>
            <a:r>
              <a:rPr lang="en-US" dirty="0" smtClean="0"/>
              <a:t>:</a:t>
            </a:r>
            <a:r>
              <a:rPr lang="el-GR" dirty="0" smtClean="0"/>
              <a:t> ~0,5μ</a:t>
            </a:r>
            <a:r>
              <a:rPr lang="en-US" dirty="0" smtClean="0"/>
              <a:t>m x 2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75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28600"/>
            <a:ext cx="2971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2123728" y="908720"/>
            <a:ext cx="33123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Κόκκοι (</a:t>
            </a:r>
            <a:r>
              <a:rPr lang="en-US" sz="3200" b="1" dirty="0" err="1" smtClean="0"/>
              <a:t>cocci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755576" y="1628800"/>
            <a:ext cx="489654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Ραβδία ή </a:t>
            </a:r>
            <a:r>
              <a:rPr lang="el-GR" sz="3200" b="1" dirty="0" err="1" smtClean="0"/>
              <a:t>βάκιλλοι</a:t>
            </a:r>
            <a:r>
              <a:rPr lang="el-GR" sz="3200" b="1" dirty="0" smtClean="0"/>
              <a:t> (</a:t>
            </a:r>
            <a:r>
              <a:rPr lang="en-US" sz="3200" b="1" dirty="0" smtClean="0"/>
              <a:t>rods)</a:t>
            </a:r>
            <a:endParaRPr lang="el-GR" sz="3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827584" y="2780928"/>
            <a:ext cx="489654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Δονάκια (</a:t>
            </a:r>
            <a:r>
              <a:rPr lang="en-US" sz="3200" b="1" dirty="0" err="1" smtClean="0"/>
              <a:t>vibrio</a:t>
            </a:r>
            <a:r>
              <a:rPr lang="en-US" sz="3200" b="1" dirty="0" smtClean="0"/>
              <a:t>)</a:t>
            </a:r>
            <a:r>
              <a:rPr lang="el-GR" sz="3200" b="1" dirty="0" smtClean="0"/>
              <a:t> </a:t>
            </a:r>
            <a:r>
              <a:rPr lang="el-GR" sz="2400" b="1" dirty="0" smtClean="0"/>
              <a:t>σχήμα κυρτής ράβδου</a:t>
            </a:r>
            <a:endParaRPr lang="el-GR" sz="3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755576" y="3933056"/>
            <a:ext cx="489654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Σπειροειδή (</a:t>
            </a:r>
            <a:r>
              <a:rPr lang="en-US" sz="3200" b="1" dirty="0" smtClean="0"/>
              <a:t>spirochete)</a:t>
            </a:r>
            <a:endParaRPr lang="el-GR" sz="3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99592" y="5517232"/>
            <a:ext cx="518457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err="1" smtClean="0"/>
              <a:t>Ακτινομύκητες</a:t>
            </a:r>
            <a:r>
              <a:rPr lang="el-GR" sz="3200" b="1" dirty="0" smtClean="0"/>
              <a:t> (</a:t>
            </a:r>
            <a:r>
              <a:rPr lang="en-US" sz="3200" b="1" dirty="0" err="1" smtClean="0"/>
              <a:t>actinomycetes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11" name="10 - Δεξιό βέλος"/>
          <p:cNvSpPr/>
          <p:nvPr/>
        </p:nvSpPr>
        <p:spPr>
          <a:xfrm>
            <a:off x="5508104" y="980728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εξιό βέλος"/>
          <p:cNvSpPr/>
          <p:nvPr/>
        </p:nvSpPr>
        <p:spPr>
          <a:xfrm>
            <a:off x="5652120" y="1700808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Δεξιό βέλος"/>
          <p:cNvSpPr/>
          <p:nvPr/>
        </p:nvSpPr>
        <p:spPr>
          <a:xfrm>
            <a:off x="5580112" y="2852936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Δεξιό βέλος"/>
          <p:cNvSpPr/>
          <p:nvPr/>
        </p:nvSpPr>
        <p:spPr>
          <a:xfrm>
            <a:off x="5724128" y="3861048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0" y="33265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Σχήμα βακτηρίων </a:t>
            </a:r>
            <a:r>
              <a:rPr lang="el-GR" sz="2800" b="1" dirty="0" smtClean="0"/>
              <a:t>(μορφολογία)</a:t>
            </a:r>
            <a:endParaRPr lang="el-GR" sz="2800" b="1" dirty="0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066800"/>
          </a:xfrm>
        </p:spPr>
        <p:txBody>
          <a:bodyPr/>
          <a:lstStyle/>
          <a:p>
            <a:r>
              <a:rPr lang="el-GR" dirty="0" smtClean="0"/>
              <a:t> Σχήματα βακτηρίων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128002" name="Picture 2" descr="Image result for bergey's classification of bact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86762"/>
            <a:ext cx="6624736" cy="4968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84976" cy="1080120"/>
          </a:xfrm>
        </p:spPr>
        <p:txBody>
          <a:bodyPr>
            <a:normAutofit fontScale="90000"/>
          </a:bodyPr>
          <a:lstStyle/>
          <a:p>
            <a:r>
              <a:rPr lang="el-GR" dirty="0"/>
              <a:t>Πηγές μικροοργανισμών που απαντώνται στα τρόφιμα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628800"/>
            <a:ext cx="8435280" cy="4945736"/>
          </a:xfrm>
        </p:spPr>
        <p:txBody>
          <a:bodyPr>
            <a:normAutofit fontScale="70000" lnSpcReduction="20000"/>
          </a:bodyPr>
          <a:lstStyle/>
          <a:p>
            <a:r>
              <a:rPr lang="el-GR" b="1" dirty="0"/>
              <a:t>Εντερική οδός του ανθρώπου και ζώων</a:t>
            </a:r>
          </a:p>
          <a:p>
            <a:pPr lvl="1"/>
            <a:r>
              <a:rPr lang="el-GR" dirty="0"/>
              <a:t>Οι μικροοργανισμοί του εντερικού σωλήνα μέσω του νερού  μολύνουν τα τρόφιμα</a:t>
            </a:r>
          </a:p>
          <a:p>
            <a:pPr lvl="1"/>
            <a:r>
              <a:rPr lang="el-GR" dirty="0"/>
              <a:t>Τα περισσότερα </a:t>
            </a:r>
            <a:r>
              <a:rPr lang="el-GR" dirty="0" err="1"/>
              <a:t>εντεροβακτήρια</a:t>
            </a:r>
            <a:r>
              <a:rPr lang="el-GR" dirty="0"/>
              <a:t> (</a:t>
            </a:r>
            <a:r>
              <a:rPr lang="en-US" dirty="0" err="1"/>
              <a:t>Enterobacteriaceae</a:t>
            </a:r>
            <a:r>
              <a:rPr lang="en-US" dirty="0"/>
              <a:t>) </a:t>
            </a:r>
            <a:r>
              <a:rPr lang="el-GR" dirty="0"/>
              <a:t>επιβιώνουν στο νερό.</a:t>
            </a:r>
          </a:p>
          <a:p>
            <a:r>
              <a:rPr lang="el-GR" b="1" dirty="0"/>
              <a:t>Προσωπικό που έρχεται σε επαφή με τα τρόφιμα</a:t>
            </a:r>
          </a:p>
          <a:p>
            <a:pPr lvl="1"/>
            <a:r>
              <a:rPr lang="el-GR" dirty="0"/>
              <a:t>Μικροοργανισμοί από την μύτη, το στόμα, το δέρμα και τον γαστρεντερικό σωλήνα  του προσωπικού μπορεί να μολύνουν τα τρόφιμα</a:t>
            </a:r>
          </a:p>
          <a:p>
            <a:r>
              <a:rPr lang="el-GR" b="1" dirty="0"/>
              <a:t>Ζωοτροφές</a:t>
            </a:r>
          </a:p>
          <a:p>
            <a:pPr lvl="1"/>
            <a:r>
              <a:rPr lang="en-US" dirty="0"/>
              <a:t>T</a:t>
            </a:r>
            <a:r>
              <a:rPr lang="el-GR" dirty="0"/>
              <a:t>α παθογόνα </a:t>
            </a:r>
            <a:r>
              <a:rPr lang="en-US" i="1" dirty="0"/>
              <a:t>Salmonella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i="1" dirty="0"/>
              <a:t>Listeria</a:t>
            </a:r>
            <a:r>
              <a:rPr lang="el-GR" dirty="0"/>
              <a:t> απαντώνται στις ζωοτροφές</a:t>
            </a:r>
          </a:p>
          <a:p>
            <a:r>
              <a:rPr lang="el-GR" b="1" dirty="0"/>
              <a:t>Δέρμα ζώων</a:t>
            </a:r>
          </a:p>
          <a:p>
            <a:pPr lvl="1"/>
            <a:r>
              <a:rPr lang="el-GR" dirty="0"/>
              <a:t>Συχνή μόλυνση του νωπού γάλακτος από την </a:t>
            </a:r>
            <a:r>
              <a:rPr lang="el-GR" dirty="0" err="1"/>
              <a:t>μικροχλωρίδα</a:t>
            </a:r>
            <a:r>
              <a:rPr lang="el-GR" dirty="0"/>
              <a:t> του μαστού </a:t>
            </a:r>
          </a:p>
          <a:p>
            <a:r>
              <a:rPr lang="el-GR" b="1" dirty="0"/>
              <a:t>Αέρας και σκόνη</a:t>
            </a:r>
          </a:p>
          <a:p>
            <a:pPr lvl="1"/>
            <a:r>
              <a:rPr lang="el-GR" dirty="0"/>
              <a:t>Όλοι οι μικροοργανισμοί από τις άλλες πηγές μπορεί να βρεθούν στον αέρα και στην σκόνη</a:t>
            </a:r>
          </a:p>
          <a:p>
            <a:pPr lvl="1"/>
            <a:r>
              <a:rPr lang="el-GR" dirty="0"/>
              <a:t>Κυρίως  σπορογόνοι μικροοργανισμοί , βακτήρια, ζύμες, μύκητες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7910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04856" cy="792088"/>
          </a:xfrm>
        </p:spPr>
        <p:txBody>
          <a:bodyPr>
            <a:normAutofit/>
          </a:bodyPr>
          <a:lstStyle/>
          <a:p>
            <a:r>
              <a:rPr lang="el-GR" dirty="0" smtClean="0"/>
              <a:t>Σχήματα βακτηρίων</a:t>
            </a:r>
            <a:endParaRPr lang="el-GR" dirty="0"/>
          </a:p>
        </p:txBody>
      </p:sp>
      <p:sp>
        <p:nvSpPr>
          <p:cNvPr id="75778" name="AutoShape 2" descr="data:image/jpeg;base64,/9j/4AAQSkZJRgABAQAAAQABAAD/2wCEAAkGBxQTEhUUEhQUFhQWGRwZFhcYGBcfHxkfGBgcHCQfHR0aHCogHB0nHxgUJDQhJSksLjAuFyA/ODMvNygtLisBCgoKDg0OGhAQGzQmICUsLC0uNC4sLywvLzc1LDQsLCwsNCwvLCwsLCwsLCwvLyw0LCwtNy0sLywsLCw0LSwsLP/AABEIAHMA8AMBIgACEQEDEQH/xAAbAAEAAgMBAQAAAAAAAAAAAAAABQYCAwQBB//EAEIQAAIBAgMFBAYHBgQHAAAAAAECAwARBBIhBRMxQVEGImFxFDJigZGSI0JSobHS8BUWU1Ryk4LB0eEHM0NjorLx/8QAGgEBAAMBAQEAAAAAAAAAAAAAAAECBQQDBv/EADIRAAICAQMCAwQJBQAAAAAAAAABAhEDBBIhMUEFE1GhwdHwIjJCU2FxgZHhBhYjkrH/2gAMAwEAAhEDEQA/APsFKVi5NjYXNjYdTavEqcG0tsxwnKQzvxyJa487kAfGvcBtZJdMro3IOAL+RBIPlVA7PzlyXc3ZzmY9SdatG0scGgZAeV78xbmKvNbXtN7P4XDHWPq+7/j09pZ6Vz7PlLRRs3rMilvMgVz9oMS8eFnkj9dI3ZdL2IU628ONIQcpKK7ujCktrafYitu9uMJhZN07M8g9ZYxfL5m4APhXIn/EXDHgk/yL+avh2Dck3JJJNySbkkniTzJqxYCvtZf07pccFubb7u6OR5pH1QdvIDwhxHyL+asv35h/gYn+2v5qpuAqdwuKVeJFZ+Tw3TQ6Rb/Ujz5Er+/UP8HE/Iv5qfv1D/BxPyL+atcW24x0PnatWO2ski2FgfCudaLDdeW/9v4HnyJfY3aiDEPu1LpJYkJILE26a2OnIGpsCvgfaaZkOdDldDmUjiCpuCK+wdop8QcHngU75ghKD1u9bMBpx1/GubxTw6OlUJwfEr49Kr4nrDJcW32JdsSg+sPjQYlPtCq5sTs04AbFSXb+Gh0Hm17tWzavZgsCcPKUbkrm6nwvxXz1rF+kTvnV7SyUr59sbtXiMPKYMZGcoNswNynwHeU1fYJlcBkIZTwK61dOyceRT6Gyhqq9re1hw/cw6iSX6x+rGPHqT08KidibOx2LIkxDmOPiCdWb+leCjxPwqL9CrzLdtirZfg4PAj4isqruL7LDKd1LIr/VLEEX8bAH31XMD2oxeFm3WLiLoDYm9yB9pTbvjjpS/USy7H9JH0WlYxSBgCpBB1BHMVx7V2tFh1zSNrYlVHrNboPPS/DWpPVtJWzurEOOFxfpcV80weK2jj3NlCIDqSSEXwH2j9/lVqw3ZUAHPPIx5ZQFA9xveot9jxhlc+Yrj9ix0qgbamx+AYGNt9BfQty8GHEX6g1Y+znaRMStiu6lHGNj/wCp+sPvqbLRypy2vhk5SuXaG0I4VzSsFHIcz5DiajOz/aRcVJKixsgQKVLWu9yQdB6tjl+NC7mk67k7SubaONWGMu9yLgAKLlmY5VVR1JIGumtcybXym08bwDIXzuVKALa4Z1JVGFxoxF9bXsamixXdvdmpVdnwoVlc3KXCkE8ct9CCdffXmyOzU7MDiCEQcUBuW8NNAOvGrJ+3sNut96RDur5c+dbXtfL/AFW5ca2ftaDOke+i3koBjTOt2BFwQL63HDrY16eZKqNReL6jyvL4/Oufh+tHbWE8QdWRhdWBVh4EWP3E1ofaUKqHaVApDEMWAFk9Y3PIVlgcdHMmeGRJE+0puLj8COnGvPlcmWfF9of8NsZA5EKCeO9lZWVTb2lYi3uJpH2X2kvDBt88X56+4VD4vbZTfncu0eH/AOa4KaAIHJCk3NlYH8Aa+hX9SapqpRi/xafuaR5eTFnyz939qfyj/PF+evP3f2p/KP8A3Ivz19e/bOH3oh30e9bgmYZtRcadbcuOlYJtuBmZEmid0ZVdVkW6lnya69dPMW41H9xZ/u4/s/iR5ET5J+7+1P5V/wC5F+en7v7U/lX/ALkX56+t4XbCPIY7FTlBubWJMksdhrxvCx8iKyxm2sPFYyzxICxUZnUarxGp5aXPAXFP7hz/AHcf2fxJ8iJ8x2P2GxeIkX0uPdQg3e7KWYDWyhb6HgTpzr68TWIr2szW6/Lq5JzpV0S6fj6lowUegpSlcJc48fsyOWxYajga5Y9gooIVit+IGl/O1S1Kq4pldqIzC7CiRgcoJHC4qTqOxG1SJXiiieV40V3CtGLB82X1mFycjeHjXibdw941aVEeQKVjkOR+8AQCjag62seZ51ZRolRS6ElXPjsEkq5XAPQ8xXHNt+BbhpYw4zkIXW5EZYE8bWujX6W1tXk+3o0l3b3UDfXckZVEAjJJ8DvV+B8Kmias2YbZIj9RyvUDh8OF61NsCMtdiWJ434n311Y7asEJIlljjItfMwFswYjj1CNbqFPSvMDtaCZmWGaKRlAYhHVrBuB0PDx/CqeWiu1HVHGFAVQABwA5VnSlWJPGUEWIuOhqJk7PRE3Atz8vKpelQ0mQ4p9SIk2AhN2JJ6nU/E13YHARxAhFtfieZrppRRSCilyce1sM8kdo2VZFZXTNwupvZra2IuCRqL1E7Sw2LxFrpFCsbLII95n3zI6OAzBBu0GVhcXJLDQAWNgkS4tcjyNq4sTNFGQJJspPANLY6+Zq10W57EUNn4gT+l5Ez5j9BvdMpiCZs+S28uOlrHjXmztlzxXQx4cpJIkrsD3YiuW6LHl71sgysCNSTYc570cfbk+c1qxDRx23kxS/DNJa/wATSxyVjEbAxLrHGY4ckCzBSZnBkMjBlIKANERl9YEkEjTTWe7PYWaMSb4k53zIGZHYDKB3nVFzag2vcgc67UhBAIdyDwIckH3isvRvak+c0sWzdVT2t2faR8SGw0cyzHus05QKN0iaqoubFSfhVm9G9qT5zXno3tSfOaWRZW5tjYppI89nEc0Um83xUOEyZiYFSxckOe8TxvfgB5DsTEbvDwskAXCiJRIDdpMksZJUEXiBWMki5zMwHK5n8Q0aevMV/qkt/nWcKo4ukjMOokJ/A6VG9XRapVdEJ+yZ0k3qKjkBLKXy3K4idzrlNu7Mp871x4nYWJIzhVWVt8DupypUSuGUEsjRyLYWIZNDqL3Iq1eje1J85r30b2pPnNW3EWe4RGWNFcgsFUMQLAkKASByBPKttafRvak+c09G9qT5zVSDdStHo/tSfOa48PjcPI2WPEhm6CYEnyF9fdVlFvlInkk6Vp9G9qT5jXEMbh8+79JXPe2XfC9+lr8fCii30QVs4dubIMsuZ8NBiVAG6LNu5ITzAcAkqTqCLEG+h0tGpsvElZ8Mcjl44I5cSXIYFYxdgMpL21K94WN78atno3tSfOa1TZFIV5ipOgDS2J8gTc0VvhBNkEdgy7rHL3M08UiR683mxT2OmgtNFf8A2rHb3ZuWdpQpQK6YtQSf46whdLf9t79NKsno3tSfOa1YjdoAZJSgPAtJlv5XOtFb4QtkNDsueTGjEyxxoM8TBRJnIEcWIQm+Ua3mXhyvrXTsPZLw+jBsv0UE0bWP1pJYWHxCNepX0f2pPnNYTKiDM8rKvVpLD4k05fAtnVSudYAQCHcg6ghyQfffyr30b2pPmNVIN9K0DDg8Gk+c0OHHHO9uuc0BvpWgYcfbk+c1sjS2lyfM3oCK7VbTMEF10dyEU9LgknzABNVzZEatq4BvqSeJqz9o9lekQlB66kMnmL6e8Ej31QZ8Y0JyOpQjk2n/ANHiK58t2d2mrbx1LN+11wzOFA3ZjZlXkGXp4G+o9kVE7LcyNmkOZjxJ/XDwrv2HsZsQjNOCqMhVLixOb62vIWFutQeKEmFOSVSp620b+k8D5cqrLdSs9IuG5pdS14fFrDJGE0R2ysOV2sAbdb6e+rJVM7NYF5nWSRSI1IZSRbMRwtflzv5Vc69sV1ycuordwK5tpYrdRPJa5VSbfr3V01GbfxqRxlWGYyXULfjpYnyFxU5ZqEHJuuDzxR3TSqyt7Lcuc0hzMeJP64fhUnicYkLoYgM1+8o5jn4eVcGztlOR3ZPiBUfGpWV85FwePK3KvkYzkpb0+TbcIzbV8ehbI9urxkjdB1NiPuNexbaLHSJyvUEE/L/vVY2rjc7RKrXUXOh5k2+4fjUrgMYEArtfieopdP2OaWkglddSyxShhdTcVnULsGctJN9nusD0JvcfACpqt7TZvNxKddTOy49k3Eovb/a7b1MKpsuXPLb61zYKfDQn4V07Iw0JW8qKfdWHbvYTM64qJSxVcsiqCWIBuCLcbXII48KqOH247kJGrMx4Kqkn4AV9FDT+fporC6rr+fz7DsxJPGtv6kz2h7USAeiKSDmOZ+sfJb9SSbnovjUhsLDRFPpEUr0IHDp5Vz7S7HSNAs1icSpzMgsboQBkHVha/vYVXE24wOQK2YaZMpzX6ZbXv4Wr08iObCoYHyvrV6+vwLRUZRqBZ9tdqWw28gjvdwNw32BwbU9Bly353rVsLCRy3aVVYnVmYanzNJuyMs+HMsikYgWMaHjlF7g+01xoeGUcNar37c3V0a6MuhVtCCOoNIYI5MWzA/pfaa/7+XvsQUWmode5c9q9oRgwyJdlKfQgm+V72tr9Wxv4ZfGojYcSzHPPaRjxZuJ/08qYPYEmOhaRxlsv0Ba4zNca+C2uP8XheoN9pvhzu5FaNhxDCx/X3UxaZPG8eN/5PtPv8+v4iEY8qPXuXTE7WiwLAKPoWRjkv9cC4y9L8NOo6VAbJmOJfPiLSMeo0F+SjkPCtuxNkNtBSZVZYQDkYg95iCBl6gGxPLQCod53wZ3cqlHHM8Dbmp4EGmLBFQlji7yd/b8v9LEYxtpfWL0+Jiwm7aPuxlgJRfQBj6wHAWJvfzqsw7UOOctKLxk9yM8FHK44FuppsKFseShDbjTePqBbop4Fj4cKjXR8C5ilvmHqtawccmXlrbgOFRg0ygpQbvL7a+PuoRhFSa+0XJt3gkWSEEAEbxL93KeNhwB536jxqv4ja/p0zZtYb2RDwIB9YjmTx14XrVs/EtjX3CahvXPJVvqT+uJHWuPEYY4CVo301JjY/WW+hvzNrXtzq2DTbdym7y9vWvn2CMEpc/WLnHEmFiMkF1YamMHutblbhfxqzwTB1V19VgGXyYX/AMxXy/AbRkxTbqIFmbQ8SFB5tbgK+nYLDCKNI19VFCi/MKLXrM1eGWJJZHcr9nz0ObURqr6jF4tIlzyGy3A4MbliAAAoJJJIFgOdaIdpwyEqGJZbEoyOrAE2DZHQNlubZgLDrXN2nB3KkK7ZZoWIRWY2SZGJCqCTYAnQVw7SlaeWF4opgIj3meOSMnPJCMqq6hmBsWJAyjd61xpHMiw4iUIrO5sqgsxN9ABcn4A1kjZgCNQQCPEcQf8AOqGUZ4phDHiDLnxgkYrKVaO84Cgm6tdjGFRdR0rtELZrbrEekbyExvZ8gjCx3BYdxVsJAyMbk30NxShRcCaVz4ES5fpt1nv/ANPNlt/j1vXRUAVU+18Lb6N/qZSo8CDc39xHwqc21tMQIDoWY2UH7z5DT41DCF8SLSStY8tLDyHLnWV4lqMag8T6v55O7RwlGSyPoc+FxzWtGubxvauYxNvS0iZc3q31FbocsDsjN6vA9QfAVs2xtIPGGUglSCLV8+aK+t9FcPubdpwQ7q50f6pHG/8ApUTDs2duFvdXK2L3kg10A09/6FWDDbRWMcdf10qeUS1PGqXLJ7ZGFSOO0ZJ11J4k8NenAaV21A9ncZnkmAOhCsBwN+8DodeS/AVPV9XpMinhjJKjF1EXHI0xXiqBewAvxtz869pXSeIry2t7C/XmffXtKAVqmwyObuiMRwLKpI8iR5VtpRNroAT1qLXbmGcayKRlaRSysFZEF2ZGZbOoFiSpOhFd2NBMbhUWQ5GsjHKH7p7paxsDwvY2vVIxWBdoDBF6ZJGYZQYsVF/yrQMqbuXICzBrLYM+bMdesoIvqm4BHC2nlWEsSsLMqsOjAH7jVQxWAJhklw8cqt9CFVkmuIgqFwsRZGvrICBZja1+ArCKAAR70TvCcQbRrBiI7AYeQG0TSNKyXANrWvqAeNEgXCN0DbpcoKqGyDSysWANgLAEq3wpicMsi5ZEV16MAR94qjDAShy5inzNHGAwWQtuUxUpZC3KTcsgykhjy14TeyY5g0vo6hIM65FxCzA2yDPu1NmUE2sG5g1PKd2CcwmDjiXLEiovRQB+Fe4rCpIuWRFdejAEffW6lRud3fIt9TThcKkYyxoqDooA/Ct1KVDbbtgUpSoBhFEFFlAAuTp1JJJ8ySTWdKVIFKUqAVntnh2+ikHqrmU+Gaxv/wCNvhUX+1ciHLxA0qzdodpiGMaAs5soOo04kjmBce8iq7gNixycbivnfE4wWa0+X1NjSS/wreuF0Mdjtm1bUniTzrdtfFLvEWMWKi7MOOvAfrwrkx6bhyiZmW172v8AGw8RXA0pzGQi3AEHQnyB1NZ6Tu0dSgpPd2LDBsiKRfsNyYdT1vxqG2O1ze9/Gu7AIZbZmYeRtb4U2ls4QBTGS2Y2y8T7ud/9ahehVOm4t9SXkkUJpYONQehFS+z8TvI0f7Sgnz5/feqjgMFiJTbI0Y5s4K29x1NWXaU5w2GZo0zbtRZbHgCASQoLGwuxAF9K3PCsWSG5yVJmbrFBUk7ZI0qpL2okCkq+GxQzxLfD3RkzyqhWSOSVmBILFTcC4sRzMxLt1FfK6SpcPlLKBm3aljYZsw0U6kAH4VsUcNErSq7iu1AEQkSOUFt0yrJGwMkckqISgBuWGYd06gulx3hfth2/EWKPmjYCQsHAGXchGYEgkXyyI2hOl+hpQolaVCYftAGbLu3Z2I3UaizldzFIS2ZgoymVQdR6yjjUpgMWssaSoSUcXFwQfeDqCNQQeBFKBvpSlQBasWjBIJFypuD0NiPwJHvrKlAKUpQClKUApSlAKUpQClKUApSlAQPa7Al40dRcxEkj2Wtf71WoODaYUWBq9VHz7Dw7tmaJb+Gl/O2h94rM1nh/nT3xfPc7tPq4whsmuOxUGxIklVugt8al8dArwMumbQjzGtY7c2KyOZYUuCO8ijUEaXAHEWtw1qOwKzyvlRGuOJYEBfMkaeXGsfLpMkMmyr953KcZxU4uq9hqweNCDxqU2YxxEijkjByeltQPO4FTA7PwFVDxqzLxbUXPHWx199SEECouVFCr0AsK0sHhbjNSm+nJy5tZBp7VybK5to4QyoVDvGbhldDqpU3B10IuNVIIIuK6aVsmaQOL2A8rGSWZN8AgRkhKqMkiyd5TKWkuyL9cWANrXN+absqQWcOhI3rKBCqs7SJILSSZiWtnsOAA4g6EWelTYK5hezztHBv5rtEkSqBGBlCPFIwazHMxMKLmFgANF1N8dtdnzKSgzET4gSyMLAIgjSN0Ot23iB10H1j0FWWlLBEzbIbfGeKYJLdvWjzJZ0iUhlDqTrBGwIYW141t2bsaOLIbZ5VWxla2drkkk2sBcknQW1qRpSwKUpUAUpSgFKUoBSlKAUpSgFKUoBSlKAUpSgFKUoA1Cf18a9pU9iDylKVBIpSlAKUpQClKUApSlAKUpQClKUApSlAK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5782" name="Picture 6" descr="http://emilybiologyinteractivenotebook.files.wordpress.com/2012/08/bacterial-cell-sh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4424"/>
            <a:ext cx="8715375" cy="5743576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γένος </a:t>
            </a:r>
            <a:r>
              <a:rPr lang="en-US" i="1" dirty="0" smtClean="0"/>
              <a:t>Bacillus</a:t>
            </a:r>
            <a:r>
              <a:rPr lang="en-US" dirty="0" smtClean="0"/>
              <a:t>: </a:t>
            </a:r>
            <a:r>
              <a:rPr lang="el-GR" dirty="0" smtClean="0"/>
              <a:t>βακτήρια με σχήμα ραβδίου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3538736" cy="4325112"/>
          </a:xfrm>
        </p:spPr>
        <p:txBody>
          <a:bodyPr/>
          <a:lstStyle/>
          <a:p>
            <a:r>
              <a:rPr lang="en-US" i="1" dirty="0" smtClean="0"/>
              <a:t>Bacillus </a:t>
            </a:r>
            <a:r>
              <a:rPr lang="en-US" i="1" dirty="0" err="1" smtClean="0"/>
              <a:t>subtilis</a:t>
            </a:r>
            <a:endParaRPr lang="en-US" i="1" dirty="0" smtClean="0"/>
          </a:p>
          <a:p>
            <a:endParaRPr lang="en-US" dirty="0" smtClean="0"/>
          </a:p>
          <a:p>
            <a:r>
              <a:rPr lang="el-GR" dirty="0" smtClean="0"/>
              <a:t>Κύτταρα που διαιρούνται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1026" name="Picture 2" descr="Image result for baci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76872"/>
            <a:ext cx="4678483" cy="3312367"/>
          </a:xfrm>
          <a:prstGeom prst="rect">
            <a:avLst/>
          </a:prstGeom>
          <a:noFill/>
        </p:spPr>
      </p:pic>
      <p:sp>
        <p:nvSpPr>
          <p:cNvPr id="1028" name="AutoShape 4" descr="Image result for coccobacil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3754760" cy="4325112"/>
          </a:xfrm>
        </p:spPr>
        <p:txBody>
          <a:bodyPr/>
          <a:lstStyle/>
          <a:p>
            <a:r>
              <a:rPr lang="el-GR" dirty="0" err="1" smtClean="0"/>
              <a:t>Κοκκοβάκιλλοι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(</a:t>
            </a:r>
            <a:r>
              <a:rPr lang="en-US" i="1" dirty="0" err="1" smtClean="0"/>
              <a:t>Bordetella</a:t>
            </a:r>
            <a:r>
              <a:rPr lang="en-US" i="1" dirty="0" smtClean="0"/>
              <a:t> </a:t>
            </a:r>
            <a:r>
              <a:rPr lang="en-US" i="1" dirty="0" err="1" smtClean="0"/>
              <a:t>holmesii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82946" name="Picture 2" descr="Image result for coccobacil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04864"/>
            <a:ext cx="3636902" cy="2907407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1196752"/>
            <a:ext cx="4114800" cy="1143000"/>
          </a:xfrm>
        </p:spPr>
        <p:txBody>
          <a:bodyPr>
            <a:noAutofit/>
          </a:bodyPr>
          <a:lstStyle/>
          <a:p>
            <a:r>
              <a:rPr lang="el-GR" sz="2800" dirty="0" err="1" smtClean="0"/>
              <a:t>Ραβδόμορφα</a:t>
            </a:r>
            <a:r>
              <a:rPr lang="el-GR" sz="2800" dirty="0" smtClean="0"/>
              <a:t> </a:t>
            </a:r>
            <a:r>
              <a:rPr lang="el-GR" sz="2800" dirty="0" err="1" smtClean="0"/>
              <a:t>ενδοσπορογονικά</a:t>
            </a:r>
            <a:r>
              <a:rPr lang="el-GR" sz="2800" dirty="0" smtClean="0"/>
              <a:t> βακτήρια του γένους </a:t>
            </a:r>
            <a:r>
              <a:rPr lang="en-US" sz="2800" i="1" dirty="0" smtClean="0"/>
              <a:t>Bacillus </a:t>
            </a:r>
            <a:endParaRPr lang="el-GR" sz="2800" i="1" dirty="0"/>
          </a:p>
        </p:txBody>
      </p:sp>
      <p:pic>
        <p:nvPicPr>
          <p:cNvPr id="4" name="Picture 3" descr="p36a.tif                                                       00055C78Macintosh HD                   BC3495A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940152" y="1484784"/>
            <a:ext cx="2643411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Δεξιό βέλος"/>
          <p:cNvSpPr/>
          <p:nvPr/>
        </p:nvSpPr>
        <p:spPr>
          <a:xfrm>
            <a:off x="4644008" y="2060848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827584" y="3573016"/>
            <a:ext cx="41148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Streptococcus</a:t>
            </a:r>
            <a:r>
              <a:rPr lang="el-GR" sz="28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σφαιρικά κύτταρα που σχηματίζουν αλυσίδες</a:t>
            </a:r>
            <a:endParaRPr kumimoji="0" lang="el-GR" sz="28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- Δεξιό βέλος"/>
          <p:cNvSpPr/>
          <p:nvPr/>
        </p:nvSpPr>
        <p:spPr>
          <a:xfrm>
            <a:off x="4860032" y="4005064"/>
            <a:ext cx="115212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5363" name="Picture 3" descr=" p463a.tif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872" y="692696"/>
            <a:ext cx="5631128" cy="486916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395536" y="764704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Σφαιρικά κύτταρα (κόκκοι) του βακτηρίου του γένους  </a:t>
            </a:r>
            <a:r>
              <a:rPr lang="en-US" sz="2400" b="1" i="1" dirty="0" smtClean="0"/>
              <a:t>Staphylococcus, </a:t>
            </a:r>
            <a:r>
              <a:rPr lang="el-GR" sz="2400" b="1" dirty="0" smtClean="0"/>
              <a:t>διαμέτρου 0,8μ</a:t>
            </a:r>
            <a:r>
              <a:rPr lang="en-US" sz="2400" b="1" dirty="0" smtClean="0"/>
              <a:t>m</a:t>
            </a:r>
            <a:endParaRPr lang="el-GR" sz="2400" b="1" i="1" dirty="0"/>
          </a:p>
        </p:txBody>
      </p:sp>
      <p:pic>
        <p:nvPicPr>
          <p:cNvPr id="52226" name="Picture 2" descr="Image result for staphylococcus bacte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2895170" cy="2224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Vibrio choler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177902" cy="250886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259632" y="443711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Vibrio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cholerae</a:t>
            </a:r>
            <a:endParaRPr lang="en-US" sz="2800" i="1" dirty="0" smtClean="0"/>
          </a:p>
        </p:txBody>
      </p:sp>
      <p:sp>
        <p:nvSpPr>
          <p:cNvPr id="81924" name="AutoShape 4" descr="Image result for vib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1926" name="Picture 6" descr="Image result for vibr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5597711" cy="187220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0" y="1268760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Διάφορα είδη </a:t>
            </a:r>
            <a:r>
              <a:rPr lang="en-US" sz="2800" i="1" dirty="0" err="1" smtClean="0"/>
              <a:t>Vibrio</a:t>
            </a:r>
            <a:r>
              <a:rPr lang="en-US" sz="2800" i="1" dirty="0" smtClean="0"/>
              <a:t> </a:t>
            </a:r>
            <a:r>
              <a:rPr lang="el-GR" sz="2800" dirty="0" smtClean="0"/>
              <a:t>μπορεί να προκαλέσουν σοβαρές λοιμώξεις </a:t>
            </a:r>
            <a:endParaRPr lang="en-US" sz="2800" dirty="0" smtClean="0"/>
          </a:p>
        </p:txBody>
      </p:sp>
      <p:sp>
        <p:nvSpPr>
          <p:cNvPr id="7" name="6 - TextBox"/>
          <p:cNvSpPr txBox="1"/>
          <p:nvPr/>
        </p:nvSpPr>
        <p:spPr>
          <a:xfrm>
            <a:off x="0" y="404665"/>
            <a:ext cx="673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 smtClean="0"/>
              <a:t>Σχήμα κυρτής ράβδου (δονάκια)</a:t>
            </a:r>
            <a:endParaRPr lang="en-US" sz="2800" b="1" i="1" dirty="0" smtClean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7411" name="Picture 3" descr="p504.tif                                                       0005711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280"/>
            <a:ext cx="6406480" cy="537372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179512" y="54868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err="1" smtClean="0"/>
              <a:t>Σπειροχαίτες</a:t>
            </a:r>
            <a:endParaRPr lang="el-G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</a:rPr>
              <a:t>CAMPBELL – REECE, </a:t>
            </a:r>
            <a:r>
              <a:rPr lang="en-US" sz="1000" b="1" i="1">
                <a:solidFill>
                  <a:schemeClr val="tx1"/>
                </a:solidFill>
              </a:rPr>
              <a:t>ΒΙΟΛΟΓΙΑ ΤΟΜΟΣ Ι</a:t>
            </a:r>
            <a:r>
              <a:rPr lang="en-US" sz="1000" b="1">
                <a:solidFill>
                  <a:schemeClr val="tx1"/>
                </a:solidFill>
              </a:rPr>
              <a:t>, ΠΕΚ 2010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8611" name="Picture 3" descr="6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70798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755576" y="40466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ΔΟΜΗ ΒΑΚΤΗΡΙΑΚΟΥ ΚΥΤΤΑΡΟΥ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3075" name="Picture 3" descr="p26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8600"/>
            <a:ext cx="42560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2348880"/>
            <a:ext cx="421196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u="sng" dirty="0" smtClean="0"/>
              <a:t>Σύγκριση βακτηρίων (</a:t>
            </a:r>
            <a:r>
              <a:rPr lang="el-GR" sz="3200" u="sng" dirty="0" err="1" smtClean="0"/>
              <a:t>προκαρυώτες</a:t>
            </a:r>
            <a:r>
              <a:rPr lang="el-GR" sz="3200" u="sng" dirty="0" smtClean="0"/>
              <a:t>) με </a:t>
            </a:r>
            <a:r>
              <a:rPr lang="el-GR" sz="3200" u="sng" dirty="0" err="1" smtClean="0"/>
              <a:t>ευκαρυωτικά</a:t>
            </a:r>
            <a:r>
              <a:rPr lang="el-GR" sz="3200" u="sng" dirty="0" smtClean="0"/>
              <a:t> κύτταρα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476672"/>
            <a:ext cx="2376264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u="sng" dirty="0" smtClean="0"/>
              <a:t>ΠΡΟΚΑΡΥΩΤΗΣ</a:t>
            </a:r>
            <a:endParaRPr lang="en-US" b="1" u="sng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Χωρίς πυρήνα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Μέγεθος 1-10μ</a:t>
            </a:r>
            <a:r>
              <a:rPr lang="en-US" dirty="0" smtClean="0"/>
              <a:t>m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Δεν έχει οργανίδια (μόνο </a:t>
            </a:r>
            <a:r>
              <a:rPr lang="el-GR" dirty="0" err="1" smtClean="0"/>
              <a:t>ριβοσώματα</a:t>
            </a:r>
            <a:r>
              <a:rPr lang="el-GR" dirty="0" smtClean="0"/>
              <a:t>)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l-GR" dirty="0"/>
          </a:p>
        </p:txBody>
      </p:sp>
      <p:sp>
        <p:nvSpPr>
          <p:cNvPr id="6" name="Right Arrow 5"/>
          <p:cNvSpPr/>
          <p:nvPr/>
        </p:nvSpPr>
        <p:spPr>
          <a:xfrm>
            <a:off x="3923928" y="980728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899592" y="4293096"/>
            <a:ext cx="2736304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u="sng" dirty="0" smtClean="0"/>
              <a:t>ΕΥΚΑΡΥΩΤΗΣ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Διαθέτει πυρήνα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Μέγεθος 10-100μ</a:t>
            </a:r>
            <a:r>
              <a:rPr lang="en-US" dirty="0" smtClean="0"/>
              <a:t>m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Διαθέτει πολλά οργανίδια</a:t>
            </a:r>
            <a:endParaRPr lang="el-GR" dirty="0"/>
          </a:p>
        </p:txBody>
      </p:sp>
      <p:sp>
        <p:nvSpPr>
          <p:cNvPr id="8" name="Right Arrow 7"/>
          <p:cNvSpPr/>
          <p:nvPr/>
        </p:nvSpPr>
        <p:spPr>
          <a:xfrm>
            <a:off x="3635896" y="4725144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051" name="Picture 3" descr="p86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04800"/>
            <a:ext cx="50625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2852936"/>
            <a:ext cx="3563888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Δομή Κυτταρικού Τοιχώματος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251520" y="4005064"/>
            <a:ext cx="2952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ινώδης στιβάδα 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μηχανικά ισχυρή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εναποτίθεται από ένα κύτταρο, έξω από την κυτταρική μεμβράνη του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κοινό στα φυτά, βακτήρια, μύκητες, </a:t>
            </a:r>
            <a:r>
              <a:rPr lang="el-GR" dirty="0" err="1" smtClean="0"/>
              <a:t>φύκη</a:t>
            </a:r>
            <a:endParaRPr lang="el-GR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δεν υπάρχει στα περισσότερα ζωικά κύτταρα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>
            <a:off x="323528" y="476672"/>
            <a:ext cx="453650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Κυτταρικό τοίχωμα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βακτηρίων</a:t>
            </a:r>
            <a:endParaRPr kumimoji="0" lang="el-GR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4572000" cy="5904656"/>
          </a:xfrm>
        </p:spPr>
        <p:txBody>
          <a:bodyPr>
            <a:normAutofit/>
          </a:bodyPr>
          <a:lstStyle/>
          <a:p>
            <a:r>
              <a:rPr lang="el-GR" dirty="0" smtClean="0"/>
              <a:t>Η αλυσίδα παραγωγής τροφίμων και τα σημεία που μπορεί να γίνει επιμόλυνση από μικροοργανισμούς 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4</a:t>
            </a:fld>
            <a:endParaRPr lang="el-GR"/>
          </a:p>
        </p:txBody>
      </p:sp>
      <p:pic>
        <p:nvPicPr>
          <p:cNvPr id="1026" name="Picture 2" descr="The Food Production Chain Everyone has a role to play in keeping food safe. Production Processing Distribution Restaurant Food service workers and customers Retail home cooks and consum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0666"/>
            <a:ext cx="4203312" cy="6767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Κυτταρικό τοίχωμα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Διατηρεί το σχήμα του βακτηρίου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Παρέχει σκληρό υπόστρωμα για την στήριξη των διαφόρων οργανιδίων που προεξέχουν έξω από το κύτταρο (μαστίγια, βλεφαρίδες, κτλ)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Παρέχει σημεία προσκόλλησης για βακτηριοφάγους ιούς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4099" name="Picture 3" descr="p88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28600"/>
            <a:ext cx="518953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92696"/>
            <a:ext cx="374441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Πεπτιδογλυκάνη</a:t>
            </a:r>
            <a:r>
              <a:rPr lang="el-GR" sz="2400" dirty="0" smtClean="0"/>
              <a:t>: το βασικό μόριο του κυτταρικού τοιχώματος των βακτηρίων</a:t>
            </a:r>
          </a:p>
          <a:p>
            <a:endParaRPr lang="el-GR" sz="2400" dirty="0" smtClean="0"/>
          </a:p>
          <a:p>
            <a:r>
              <a:rPr lang="el-GR" sz="2400" dirty="0" smtClean="0"/>
              <a:t>Είναι πολυμερές και αποτελείται από μόρια </a:t>
            </a:r>
            <a:r>
              <a:rPr lang="el-GR" sz="2400" dirty="0" err="1" smtClean="0"/>
              <a:t>γλυκάνης</a:t>
            </a:r>
            <a:r>
              <a:rPr lang="el-GR" sz="2400" dirty="0" smtClean="0"/>
              <a:t> (σάκχαρο) συνδεδεμένα με </a:t>
            </a:r>
            <a:r>
              <a:rPr lang="el-GR" sz="2400" dirty="0" err="1" smtClean="0"/>
              <a:t>τετραπεπτίδια</a:t>
            </a:r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 Η </a:t>
            </a:r>
            <a:r>
              <a:rPr lang="el-GR" sz="2400" dirty="0" err="1" smtClean="0"/>
              <a:t>γλυκάνη</a:t>
            </a:r>
            <a:r>
              <a:rPr lang="el-GR" sz="2400" dirty="0" smtClean="0"/>
              <a:t> αποτελείται από</a:t>
            </a:r>
          </a:p>
          <a:p>
            <a:pPr>
              <a:buFont typeface="Arial" pitchFamily="34" charset="0"/>
              <a:buChar char="•"/>
            </a:pPr>
            <a:r>
              <a:rPr lang="el-GR" sz="2000" dirty="0" smtClean="0"/>
              <a:t>Ν-</a:t>
            </a:r>
            <a:r>
              <a:rPr lang="el-GR" sz="2000" dirty="0" err="1" smtClean="0"/>
              <a:t>ακετυλογλυκοζαμίνη</a:t>
            </a:r>
            <a:r>
              <a:rPr lang="el-GR" sz="2000" dirty="0" smtClean="0"/>
              <a:t> (</a:t>
            </a:r>
            <a:r>
              <a:rPr lang="en-US" sz="2000" dirty="0" smtClean="0"/>
              <a:t>G</a:t>
            </a:r>
            <a:r>
              <a:rPr lang="el-GR" sz="2000" dirty="0" smtClean="0"/>
              <a:t> ή </a:t>
            </a:r>
            <a:r>
              <a:rPr lang="en-US" sz="2000" dirty="0" smtClean="0"/>
              <a:t>NAG)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N-</a:t>
            </a:r>
            <a:r>
              <a:rPr lang="el-GR" sz="2000" dirty="0" err="1" smtClean="0"/>
              <a:t>ακετυλομουραμικό</a:t>
            </a:r>
            <a:r>
              <a:rPr lang="el-GR" sz="2000" dirty="0" smtClean="0"/>
              <a:t> οξύ (Μ ή </a:t>
            </a:r>
            <a:r>
              <a:rPr lang="en-US" sz="2000" dirty="0" smtClean="0"/>
              <a:t>NAM</a:t>
            </a:r>
            <a:r>
              <a:rPr lang="el-GR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el-GR" sz="2000" dirty="0" smtClean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5123" name="Picture 3" descr="p88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3312368" cy="607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2276872"/>
            <a:ext cx="29523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Πεπτιδογλυκάνη</a:t>
            </a:r>
            <a:r>
              <a:rPr lang="el-GR" sz="2400" dirty="0" smtClean="0"/>
              <a:t>: αποτελείται από μόρια </a:t>
            </a:r>
            <a:r>
              <a:rPr lang="el-GR" sz="2400" dirty="0" err="1" smtClean="0"/>
              <a:t>γλυκάνης</a:t>
            </a:r>
            <a:r>
              <a:rPr lang="el-GR" sz="2400" dirty="0" smtClean="0"/>
              <a:t> (σάκχαρο) συνδεδεμένα με </a:t>
            </a:r>
            <a:r>
              <a:rPr lang="el-GR" sz="2400" dirty="0" err="1" smtClean="0"/>
              <a:t>τετραπεπτίδια</a:t>
            </a:r>
            <a:r>
              <a:rPr lang="el-GR" sz="2400" dirty="0" smtClean="0"/>
              <a:t>.</a:t>
            </a:r>
          </a:p>
          <a:p>
            <a:endParaRPr lang="el-GR" sz="2400" dirty="0" smtClean="0"/>
          </a:p>
          <a:p>
            <a:r>
              <a:rPr lang="el-GR" sz="2400" dirty="0" smtClean="0"/>
              <a:t>Σχηματίζει ένα πλέγμα που καλύπτει όλο το κύτταρο</a:t>
            </a:r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42</a:t>
            </a:fld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51521" y="62068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περισσότερα βακτήρια έχουν κυτταρικό τοίχωμα που αποτελείται από </a:t>
            </a:r>
            <a:r>
              <a:rPr lang="en-US" dirty="0" smtClean="0"/>
              <a:t>L-</a:t>
            </a:r>
            <a:r>
              <a:rPr lang="el-GR" dirty="0" err="1" smtClean="0"/>
              <a:t>αλανίνη</a:t>
            </a:r>
            <a:r>
              <a:rPr lang="el-GR" dirty="0" smtClean="0"/>
              <a:t>, </a:t>
            </a:r>
            <a:r>
              <a:rPr lang="en-US" dirty="0" smtClean="0"/>
              <a:t>D-</a:t>
            </a:r>
            <a:r>
              <a:rPr lang="el-GR" dirty="0" err="1" smtClean="0"/>
              <a:t>αλανίνη</a:t>
            </a:r>
            <a:r>
              <a:rPr lang="el-GR" dirty="0" smtClean="0"/>
              <a:t>, </a:t>
            </a:r>
            <a:r>
              <a:rPr lang="en-US" dirty="0" smtClean="0"/>
              <a:t>D-</a:t>
            </a:r>
            <a:r>
              <a:rPr lang="el-GR" dirty="0" err="1" smtClean="0"/>
              <a:t>γλουταμικό</a:t>
            </a:r>
            <a:r>
              <a:rPr lang="el-GR" dirty="0" smtClean="0"/>
              <a:t>, </a:t>
            </a:r>
            <a:r>
              <a:rPr lang="el-GR" dirty="0" err="1" smtClean="0"/>
              <a:t>Διάμινο</a:t>
            </a:r>
            <a:r>
              <a:rPr lang="el-GR" dirty="0" smtClean="0"/>
              <a:t>-</a:t>
            </a:r>
            <a:r>
              <a:rPr lang="el-GR" dirty="0" err="1" smtClean="0"/>
              <a:t>πιμελικό</a:t>
            </a:r>
            <a:r>
              <a:rPr lang="el-GR" dirty="0" smtClean="0"/>
              <a:t> οξύ.</a:t>
            </a:r>
            <a:endParaRPr lang="el-GR" dirty="0"/>
          </a:p>
        </p:txBody>
      </p:sp>
      <p:sp>
        <p:nvSpPr>
          <p:cNvPr id="8" name="7 - Δεξιό βέλος"/>
          <p:cNvSpPr/>
          <p:nvPr/>
        </p:nvSpPr>
        <p:spPr>
          <a:xfrm>
            <a:off x="3851920" y="1484784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 rot="20592855">
            <a:off x="3194746" y="4591450"/>
            <a:ext cx="143531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6147" name="Picture 3" descr="p69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013" y="0"/>
            <a:ext cx="2516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p69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830763"/>
            <a:ext cx="46482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692696"/>
            <a:ext cx="3816424" cy="40318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u="sng" dirty="0" smtClean="0"/>
              <a:t>Χρώση κατά  </a:t>
            </a:r>
            <a:r>
              <a:rPr lang="en-US" sz="3200" u="sng" dirty="0" smtClean="0"/>
              <a:t>Gram</a:t>
            </a:r>
            <a:r>
              <a:rPr lang="el-GR" sz="3200" dirty="0" smtClean="0"/>
              <a:t>: κατατάσσει τα βακτήρια σε</a:t>
            </a:r>
            <a:r>
              <a:rPr lang="de-DE" sz="3200" dirty="0" smtClean="0"/>
              <a:t> </a:t>
            </a:r>
            <a:r>
              <a:rPr lang="en-US" sz="3200" b="1" dirty="0" smtClean="0"/>
              <a:t>Gram </a:t>
            </a:r>
            <a:r>
              <a:rPr lang="el-GR" sz="3200" b="1" dirty="0" smtClean="0"/>
              <a:t>Θετικά </a:t>
            </a:r>
            <a:r>
              <a:rPr lang="el-GR" sz="3200" dirty="0" smtClean="0"/>
              <a:t>και </a:t>
            </a:r>
            <a:r>
              <a:rPr lang="en-US" sz="3200" b="1" dirty="0" smtClean="0"/>
              <a:t>Gram</a:t>
            </a:r>
            <a:r>
              <a:rPr lang="el-GR" sz="3200" dirty="0" smtClean="0"/>
              <a:t> </a:t>
            </a:r>
            <a:r>
              <a:rPr lang="el-GR" sz="3200" b="1" dirty="0" smtClean="0"/>
              <a:t>αρνητικά</a:t>
            </a:r>
            <a:r>
              <a:rPr lang="el-GR" sz="3200" dirty="0" smtClean="0"/>
              <a:t> ανάλογα με την δομή του κυτταρικού τους τοιχώματος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099" name="Picture 3" descr="CHAP-2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575048" y="188640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chemeClr val="bg1"/>
                </a:solidFill>
              </a:rPr>
              <a:t>Χρώση κατά </a:t>
            </a:r>
            <a:r>
              <a:rPr lang="en-US" sz="3200" dirty="0" smtClean="0">
                <a:solidFill>
                  <a:schemeClr val="bg1"/>
                </a:solidFill>
              </a:rPr>
              <a:t>Gram: </a:t>
            </a:r>
            <a:r>
              <a:rPr lang="el-GR" sz="3200" dirty="0" smtClean="0">
                <a:solidFill>
                  <a:schemeClr val="bg1"/>
                </a:solidFill>
              </a:rPr>
              <a:t>διαφορές μεταξύ θετικών και αρνητικών κατά </a:t>
            </a:r>
            <a:r>
              <a:rPr lang="en-US" sz="3200" dirty="0" smtClean="0">
                <a:solidFill>
                  <a:schemeClr val="bg1"/>
                </a:solidFill>
              </a:rPr>
              <a:t>Gram </a:t>
            </a:r>
            <a:r>
              <a:rPr lang="el-GR" sz="3200" dirty="0" smtClean="0">
                <a:solidFill>
                  <a:schemeClr val="bg1"/>
                </a:solidFill>
              </a:rPr>
              <a:t>βακτηρίων.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6147" name="Picture 3" descr="p89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2466"/>
            <a:ext cx="7236296" cy="407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9"/>
          <p:cNvSpPr txBox="1">
            <a:spLocks/>
          </p:cNvSpPr>
          <p:nvPr/>
        </p:nvSpPr>
        <p:spPr>
          <a:xfrm>
            <a:off x="251520" y="332656"/>
            <a:ext cx="7920880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θετικά βακτήρια</a:t>
            </a:r>
            <a:endParaRPr kumimoji="0" lang="el-GR" sz="4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2996952"/>
            <a:ext cx="2123728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Παχύ στρώμα </a:t>
            </a:r>
            <a:r>
              <a:rPr lang="el-GR" dirty="0" err="1" smtClean="0"/>
              <a:t>πεπτιδογλυκάνης</a:t>
            </a:r>
            <a:r>
              <a:rPr lang="el-GR" dirty="0" smtClean="0"/>
              <a:t> (αποτελεί το 90% του κυτταρικού τοιχώματος)</a:t>
            </a:r>
            <a:endParaRPr lang="el-GR" dirty="0"/>
          </a:p>
        </p:txBody>
      </p:sp>
      <p:sp>
        <p:nvSpPr>
          <p:cNvPr id="6" name="Left Arrow 5"/>
          <p:cNvSpPr/>
          <p:nvPr/>
        </p:nvSpPr>
        <p:spPr>
          <a:xfrm>
            <a:off x="6372200" y="3284984"/>
            <a:ext cx="576064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4644008" y="1844824"/>
            <a:ext cx="1944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Τειχικό</a:t>
            </a:r>
            <a:r>
              <a:rPr lang="el-GR" dirty="0" smtClean="0"/>
              <a:t> οξύ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7171" name="Picture 3" descr="p90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8486" y="188640"/>
            <a:ext cx="4995514" cy="608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41764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 smtClean="0"/>
              <a:t>Το ένζυμο </a:t>
            </a:r>
            <a:r>
              <a:rPr lang="el-GR" sz="2000" b="1" dirty="0" err="1" smtClean="0"/>
              <a:t>λυσοζύμη</a:t>
            </a:r>
            <a:r>
              <a:rPr lang="el-GR" sz="2000" dirty="0" smtClean="0"/>
              <a:t>  (βρίσκεται στο σάλιο και στα δάκρυα) διασπά την </a:t>
            </a:r>
            <a:r>
              <a:rPr lang="el-GR" sz="2000" dirty="0" err="1" smtClean="0"/>
              <a:t>πεπτιδογλυκάνη</a:t>
            </a:r>
            <a:r>
              <a:rPr lang="el-GR" sz="2000" dirty="0" smtClean="0"/>
              <a:t> και λύει το κύτταρο.</a:t>
            </a:r>
          </a:p>
          <a:p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Σε ισοτονικό διάλυμα μπορεί να επιβιώσει το βακτήριο χωρίς το κυτταρικό του τοίχωμα (ονομάζεται πρωτοπλάστης ή </a:t>
            </a:r>
            <a:r>
              <a:rPr lang="el-GR" sz="2000" dirty="0" err="1" smtClean="0"/>
              <a:t>σφαιροπλάστης</a:t>
            </a:r>
            <a:r>
              <a:rPr lang="el-GR" sz="2000" dirty="0" smtClean="0"/>
              <a:t>)</a:t>
            </a:r>
          </a:p>
          <a:p>
            <a:endParaRPr lang="el-GR" sz="2000" dirty="0"/>
          </a:p>
          <a:p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Το κυτταρικό τοίχωμα μπορεί να διασπαστεί και με </a:t>
            </a:r>
            <a:r>
              <a:rPr lang="el-GR" sz="2000" dirty="0" err="1" smtClean="0"/>
              <a:t>αποδιατακτικό</a:t>
            </a:r>
            <a:r>
              <a:rPr lang="el-GR" sz="2000" dirty="0" smtClean="0"/>
              <a:t> παράγοντα όπως το </a:t>
            </a:r>
            <a:r>
              <a:rPr lang="en-US" sz="2000" dirty="0" smtClean="0"/>
              <a:t>EDTA</a:t>
            </a:r>
            <a:endParaRPr lang="el-GR" sz="2000" dirty="0" smtClean="0"/>
          </a:p>
          <a:p>
            <a:pPr>
              <a:buFont typeface="Wingdings" pitchFamily="2" charset="2"/>
              <a:buChar char="Ø"/>
            </a:pPr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Ορισμένα αντιβιοτικά πχ η </a:t>
            </a:r>
            <a:r>
              <a:rPr lang="el-GR" sz="2000" dirty="0" err="1" smtClean="0"/>
              <a:t>πενικιλλίνη</a:t>
            </a:r>
            <a:r>
              <a:rPr lang="el-GR" sz="2000" dirty="0" smtClean="0"/>
              <a:t> εμποδίζουν την βιοσύνθεση της </a:t>
            </a:r>
            <a:r>
              <a:rPr lang="el-GR" sz="2000" dirty="0" err="1" smtClean="0"/>
              <a:t>πεπτιδογλυκάνης</a:t>
            </a:r>
            <a:r>
              <a:rPr lang="el-GR" sz="2000" dirty="0" smtClean="0"/>
              <a:t> και καταπολεμούν τα </a:t>
            </a:r>
            <a:r>
              <a:rPr lang="en-US" sz="2000" dirty="0" smtClean="0"/>
              <a:t>gram +</a:t>
            </a:r>
            <a:r>
              <a:rPr lang="el-GR" sz="2000" dirty="0" smtClean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52736"/>
            <a:ext cx="3600400" cy="504056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n-US" sz="3600" dirty="0" smtClean="0"/>
              <a:t>gram </a:t>
            </a:r>
            <a:r>
              <a:rPr lang="el-GR" sz="3600" dirty="0" smtClean="0"/>
              <a:t>θετικοί κόκκοι</a:t>
            </a:r>
            <a:endParaRPr lang="el-GR" sz="3100" dirty="0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47</a:t>
            </a:fld>
            <a:endParaRPr lang="el-GR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420888"/>
            <a:ext cx="3816424" cy="792088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</a:t>
            </a:r>
            <a:r>
              <a:rPr lang="el-GR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ά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που</a:t>
            </a:r>
            <a:r>
              <a:rPr kumimoji="0" lang="el-GR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σχηματίζουν </a:t>
            </a:r>
            <a:r>
              <a:rPr kumimoji="0" lang="el-GR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ενδοσπόρια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3528" y="4221088"/>
            <a:ext cx="3816424" cy="792088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θετικά</a:t>
            </a:r>
            <a:r>
              <a:rPr kumimoji="0" lang="el-GR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ραβδία που δεν σχηματίζουν </a:t>
            </a:r>
            <a:r>
              <a:rPr kumimoji="0" lang="el-GR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ενδοσπόρια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p466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2150932" cy="2564904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355976" y="692696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2699792" y="1268760"/>
            <a:ext cx="216024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Staphylococcus</a:t>
            </a:r>
          </a:p>
          <a:p>
            <a:r>
              <a:rPr lang="en-US" i="1" dirty="0" smtClean="0"/>
              <a:t>Streptococcus</a:t>
            </a:r>
          </a:p>
          <a:p>
            <a:r>
              <a:rPr lang="en-US" i="1" dirty="0" err="1" smtClean="0"/>
              <a:t>Enterococcus</a:t>
            </a:r>
            <a:endParaRPr lang="el-GR" i="1" dirty="0"/>
          </a:p>
        </p:txBody>
      </p:sp>
      <p:pic>
        <p:nvPicPr>
          <p:cNvPr id="11" name="Picture 3" descr="p468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2228" y="2492896"/>
            <a:ext cx="4621772" cy="138893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55776" y="3212976"/>
            <a:ext cx="16561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Bacillus</a:t>
            </a:r>
          </a:p>
          <a:p>
            <a:r>
              <a:rPr lang="en-US" i="1" dirty="0" smtClean="0"/>
              <a:t>Clostridium</a:t>
            </a:r>
            <a:endParaRPr lang="el-GR" i="1" dirty="0"/>
          </a:p>
        </p:txBody>
      </p:sp>
      <p:sp>
        <p:nvSpPr>
          <p:cNvPr id="13" name="Right Arrow 12"/>
          <p:cNvSpPr/>
          <p:nvPr/>
        </p:nvSpPr>
        <p:spPr>
          <a:xfrm>
            <a:off x="3707904" y="2564904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4788024" y="4437112"/>
            <a:ext cx="21602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Listeria</a:t>
            </a:r>
            <a:endParaRPr lang="en-US" i="1" dirty="0" smtClean="0"/>
          </a:p>
          <a:p>
            <a:r>
              <a:rPr lang="en-US" i="1" dirty="0" err="1" smtClean="0"/>
              <a:t>Corynebacterium</a:t>
            </a:r>
            <a:endParaRPr lang="el-GR" i="1" dirty="0"/>
          </a:p>
        </p:txBody>
      </p:sp>
      <p:sp>
        <p:nvSpPr>
          <p:cNvPr id="17" name="Right Arrow 16"/>
          <p:cNvSpPr/>
          <p:nvPr/>
        </p:nvSpPr>
        <p:spPr>
          <a:xfrm>
            <a:off x="3995936" y="4581128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275856" y="6093296"/>
            <a:ext cx="2376264" cy="43204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Ακτινομύκητες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24128" y="6093296"/>
            <a:ext cx="79208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6732240" y="5301208"/>
            <a:ext cx="2016224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Nocardia</a:t>
            </a:r>
            <a:endParaRPr lang="en-US" i="1" dirty="0" smtClean="0"/>
          </a:p>
          <a:p>
            <a:r>
              <a:rPr lang="en-US" i="1" dirty="0" err="1" smtClean="0"/>
              <a:t>Streptomyces</a:t>
            </a:r>
            <a:endParaRPr lang="en-US" i="1" dirty="0" smtClean="0"/>
          </a:p>
          <a:p>
            <a:r>
              <a:rPr lang="en-US" i="1" dirty="0" err="1" smtClean="0"/>
              <a:t>Rhodococcus</a:t>
            </a:r>
            <a:endParaRPr lang="en-US" i="1" dirty="0" smtClean="0"/>
          </a:p>
          <a:p>
            <a:r>
              <a:rPr lang="en-US" i="1" dirty="0" err="1" smtClean="0"/>
              <a:t>Actinomyces</a:t>
            </a:r>
            <a:endParaRPr lang="en-US" i="1" dirty="0" smtClean="0"/>
          </a:p>
          <a:p>
            <a:endParaRPr lang="en-US" i="1" dirty="0" smtClean="0"/>
          </a:p>
          <a:p>
            <a:endParaRPr lang="el-GR" i="1" dirty="0"/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251520" y="0"/>
            <a:ext cx="4392488" cy="476672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παραδείγματα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gram </a:t>
            </a:r>
            <a:r>
              <a:rPr kumimoji="0" lang="el-G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θετικών βακτηρίων</a:t>
            </a:r>
            <a:endParaRPr kumimoji="0" lang="el-GR" sz="32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440160"/>
          </a:xfrm>
        </p:spPr>
        <p:txBody>
          <a:bodyPr>
            <a:noAutofit/>
          </a:bodyPr>
          <a:lstStyle/>
          <a:p>
            <a:r>
              <a:rPr lang="en-US" sz="2800" dirty="0" smtClean="0"/>
              <a:t>T</a:t>
            </a:r>
            <a:r>
              <a:rPr lang="el-GR" sz="2800" dirty="0" smtClean="0"/>
              <a:t>α </a:t>
            </a:r>
            <a:r>
              <a:rPr lang="el-GR" sz="2800" b="1" u="sng" dirty="0" smtClean="0"/>
              <a:t>βακτήρια του γαλακτικού οξέως </a:t>
            </a:r>
            <a:r>
              <a:rPr lang="el-GR" sz="2800" dirty="0" smtClean="0"/>
              <a:t>ή </a:t>
            </a:r>
            <a:r>
              <a:rPr lang="el-GR" sz="2800" dirty="0" err="1" smtClean="0"/>
              <a:t>οξυγαλακτικά</a:t>
            </a:r>
            <a:r>
              <a:rPr lang="el-GR" sz="2800" dirty="0" smtClean="0"/>
              <a:t> βακτήρια ή </a:t>
            </a:r>
            <a:r>
              <a:rPr lang="en-US" sz="2800" dirty="0" smtClean="0"/>
              <a:t>LAB (lactic acid bacteria)</a:t>
            </a:r>
            <a:r>
              <a:rPr lang="el-GR" sz="2800" dirty="0" smtClean="0"/>
              <a:t> είναι </a:t>
            </a:r>
            <a:r>
              <a:rPr lang="en-US" sz="2800" b="1" u="sng" dirty="0" smtClean="0"/>
              <a:t>gram </a:t>
            </a:r>
            <a:r>
              <a:rPr lang="el-GR" sz="2800" b="1" u="sng" dirty="0" smtClean="0"/>
              <a:t>θετικά </a:t>
            </a:r>
            <a:r>
              <a:rPr lang="el-GR" sz="2800" dirty="0" smtClean="0"/>
              <a:t>βακτήρια που ζυμώνουν την λακτόζη και παράγουν γαλακτικό οξύ.</a:t>
            </a:r>
            <a:br>
              <a:rPr lang="el-GR" sz="2800" dirty="0" smtClean="0"/>
            </a:br>
            <a:r>
              <a:rPr lang="el-GR" sz="2800" dirty="0" smtClean="0"/>
              <a:t>Τα κυριότερα γένη είναι: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564904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i="1" dirty="0" err="1" smtClean="0"/>
              <a:t>Lactococcus</a:t>
            </a:r>
            <a:endParaRPr lang="en-US" sz="3600" i="1" dirty="0" smtClean="0"/>
          </a:p>
          <a:p>
            <a:r>
              <a:rPr lang="en-US" sz="3600" i="1" dirty="0" err="1" smtClean="0"/>
              <a:t>Leuconostoc</a:t>
            </a:r>
            <a:endParaRPr lang="en-US" sz="3600" i="1" dirty="0" smtClean="0"/>
          </a:p>
          <a:p>
            <a:r>
              <a:rPr lang="en-US" sz="3600" i="1" dirty="0" err="1" smtClean="0"/>
              <a:t>Pediococcus</a:t>
            </a:r>
            <a:endParaRPr lang="en-US" sz="3600" i="1" dirty="0" smtClean="0"/>
          </a:p>
          <a:p>
            <a:r>
              <a:rPr lang="en-US" sz="3600" i="1" dirty="0" smtClean="0"/>
              <a:t>Lactobacillus</a:t>
            </a:r>
          </a:p>
          <a:p>
            <a:r>
              <a:rPr lang="en-US" sz="3600" i="1" dirty="0" smtClean="0"/>
              <a:t>Streptococcus</a:t>
            </a:r>
            <a:endParaRPr lang="el-GR" sz="3600" i="1" dirty="0" smtClean="0"/>
          </a:p>
          <a:p>
            <a:r>
              <a:rPr lang="en-US" sz="3600" i="1" dirty="0" err="1" smtClean="0"/>
              <a:t>Bifidobacterium</a:t>
            </a:r>
            <a:endParaRPr lang="el-GR" sz="3600" i="1" dirty="0" smtClean="0"/>
          </a:p>
          <a:p>
            <a:r>
              <a:rPr lang="en-US" sz="3600" i="1" dirty="0" err="1" smtClean="0"/>
              <a:t>Weissella</a:t>
            </a:r>
            <a:endParaRPr lang="en-US" sz="3600" i="1" dirty="0"/>
          </a:p>
        </p:txBody>
      </p:sp>
      <p:pic>
        <p:nvPicPr>
          <p:cNvPr id="1026" name="Picture 2" descr="Image result for lactobaci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88840"/>
            <a:ext cx="3466356" cy="2065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0243" name="Picture 3" descr="p93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220" y="908720"/>
            <a:ext cx="6267179" cy="594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48264" y="836712"/>
            <a:ext cx="2195736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ΛΙΠΟ</a:t>
            </a:r>
          </a:p>
          <a:p>
            <a:r>
              <a:rPr lang="el-GR" sz="1600" dirty="0" smtClean="0"/>
              <a:t>ΠΟΛΥΣΑΚΧΑΡΙΤΗΣ </a:t>
            </a:r>
            <a:r>
              <a:rPr lang="en-US" sz="1600" dirty="0" smtClean="0"/>
              <a:t>(LPS)</a:t>
            </a:r>
            <a:r>
              <a:rPr lang="el-GR" sz="1600" dirty="0" smtClean="0"/>
              <a:t> στην εξωτερική μεμβράνη.</a:t>
            </a:r>
          </a:p>
          <a:p>
            <a:r>
              <a:rPr lang="el-GR" sz="1600" dirty="0" smtClean="0"/>
              <a:t>Χαρακτηριστικό των </a:t>
            </a:r>
            <a:r>
              <a:rPr lang="en-US" sz="1600" dirty="0" smtClean="0"/>
              <a:t>Gram </a:t>
            </a:r>
            <a:r>
              <a:rPr lang="el-GR" sz="1600" dirty="0" smtClean="0"/>
              <a:t>αρνητικών βακτηρίων.</a:t>
            </a:r>
            <a:endParaRPr lang="el-GR" sz="1600" dirty="0"/>
          </a:p>
        </p:txBody>
      </p:sp>
      <p:sp>
        <p:nvSpPr>
          <p:cNvPr id="8" name="Curved Left Arrow 7"/>
          <p:cNvSpPr/>
          <p:nvPr/>
        </p:nvSpPr>
        <p:spPr>
          <a:xfrm>
            <a:off x="6732240" y="980728"/>
            <a:ext cx="288032" cy="100811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9512" y="260648"/>
            <a:ext cx="7920880" cy="504056"/>
          </a:xfrm>
        </p:spPr>
        <p:txBody>
          <a:bodyPr>
            <a:normAutofit fontScale="90000"/>
          </a:bodyPr>
          <a:lstStyle/>
          <a:p>
            <a:r>
              <a:rPr lang="en-US" sz="5400" u="sng" dirty="0" smtClean="0"/>
              <a:t>Gram </a:t>
            </a:r>
            <a:r>
              <a:rPr lang="el-GR" sz="5400" u="sng" dirty="0" smtClean="0"/>
              <a:t>αρνητικά βακτήρια</a:t>
            </a:r>
            <a:endParaRPr lang="el-GR" u="sng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7092280" y="2996952"/>
            <a:ext cx="20517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Λεπτό στρώμα </a:t>
            </a:r>
            <a:r>
              <a:rPr lang="el-GR" dirty="0" err="1" smtClean="0"/>
              <a:t>πεπτιδογλυκάνης</a:t>
            </a:r>
            <a:endParaRPr lang="el-GR" dirty="0"/>
          </a:p>
        </p:txBody>
      </p:sp>
      <p:sp>
        <p:nvSpPr>
          <p:cNvPr id="11" name="10 - Αριστερό βέλος"/>
          <p:cNvSpPr/>
          <p:nvPr/>
        </p:nvSpPr>
        <p:spPr>
          <a:xfrm>
            <a:off x="6444208" y="3284984"/>
            <a:ext cx="57606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0" y="3212976"/>
            <a:ext cx="14756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Περίπλασμα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323528" y="1844824"/>
            <a:ext cx="14756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Εξωτερικη</a:t>
            </a:r>
            <a:r>
              <a:rPr lang="el-GR" dirty="0" smtClean="0"/>
              <a:t> μεμβράνη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0" y="3861048"/>
            <a:ext cx="147565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/>
              <a:t>Κυτταροπλα</a:t>
            </a:r>
            <a:r>
              <a:rPr lang="el-GR" dirty="0" smtClean="0"/>
              <a:t>-</a:t>
            </a:r>
            <a:r>
              <a:rPr lang="el-GR" dirty="0" err="1" smtClean="0"/>
              <a:t>σματική</a:t>
            </a:r>
            <a:r>
              <a:rPr lang="el-GR" dirty="0" smtClean="0"/>
              <a:t> μεμβράνη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395536" y="2060848"/>
            <a:ext cx="8458200" cy="1470025"/>
          </a:xfrm>
        </p:spPr>
        <p:txBody>
          <a:bodyPr/>
          <a:lstStyle/>
          <a:p>
            <a:r>
              <a:rPr lang="el-GR" dirty="0" err="1" smtClean="0"/>
              <a:t>Α.Βακτήρια</a:t>
            </a:r>
            <a:endParaRPr lang="el-GR" dirty="0"/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7" name="Picture 4" descr="Image result for Listeria monocytoge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76672"/>
            <a:ext cx="4716016" cy="2652759"/>
          </a:xfrm>
          <a:prstGeom prst="rect">
            <a:avLst/>
          </a:prstGeom>
          <a:noFill/>
        </p:spPr>
      </p:pic>
      <p:pic>
        <p:nvPicPr>
          <p:cNvPr id="125954" name="Picture 2" descr="Image result for Clostridium botuli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861048"/>
            <a:ext cx="3327211" cy="1872208"/>
          </a:xfrm>
          <a:prstGeom prst="rect">
            <a:avLst/>
          </a:prstGeom>
          <a:noFill/>
        </p:spPr>
      </p:pic>
      <p:sp>
        <p:nvSpPr>
          <p:cNvPr id="125956" name="AutoShape 4" descr="Image result for Salmo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25958" name="Picture 6" descr="Image result for Salmonel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228866" cy="1816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9219" name="Picture 3" descr="p92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5825"/>
            <a:ext cx="9144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1520" y="476672"/>
            <a:ext cx="8424936" cy="18002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 smtClean="0"/>
              <a:t>Δομή του </a:t>
            </a:r>
            <a:r>
              <a:rPr lang="el-GR" sz="2800" dirty="0" err="1" smtClean="0"/>
              <a:t>λιποπολυσακχαρίτη</a:t>
            </a:r>
            <a:r>
              <a:rPr lang="el-GR" sz="2800" dirty="0" smtClean="0"/>
              <a:t> (</a:t>
            </a:r>
            <a:r>
              <a:rPr lang="en-US" sz="2800" dirty="0" smtClean="0"/>
              <a:t>LPS).</a:t>
            </a:r>
            <a:endParaRPr lang="el-GR" sz="2800" dirty="0" smtClean="0"/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Αποτελείται πάντα από 3 κύριες ομάδες, όμως διαφέρει σε διάφορα είδη και στελέχη 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Δρα σαν </a:t>
            </a:r>
            <a:r>
              <a:rPr lang="el-GR" sz="2800" dirty="0" err="1" smtClean="0"/>
              <a:t>ενδοτοξίνη</a:t>
            </a:r>
            <a:r>
              <a:rPr lang="el-GR" sz="2800" dirty="0" smtClean="0"/>
              <a:t> (το τμήμα λιπιδίου Α) και μπορεί να είναι τοξικό για τα ζώα και τον άνθρωπο</a:t>
            </a:r>
            <a:endParaRPr lang="el-GR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50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2915816" y="2060848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 πολυσακχαρίτης του </a:t>
            </a:r>
            <a:r>
              <a:rPr lang="en-US" dirty="0" smtClean="0"/>
              <a:t>LPS  </a:t>
            </a:r>
            <a:r>
              <a:rPr lang="el-GR" dirty="0" smtClean="0"/>
              <a:t>είναι βασικό επιφανειακό αντιγόνο του βακτηριακού κυττάρου. Ονομάζεται </a:t>
            </a:r>
            <a:r>
              <a:rPr lang="el-GR" b="1" u="sng" dirty="0" smtClean="0">
                <a:solidFill>
                  <a:srgbClr val="FF0000"/>
                </a:solidFill>
              </a:rPr>
              <a:t>αντιγόνο Ο</a:t>
            </a:r>
            <a:r>
              <a:rPr lang="el-GR" dirty="0" smtClean="0"/>
              <a:t>. </a:t>
            </a:r>
            <a:endParaRPr lang="en-US" dirty="0" smtClean="0"/>
          </a:p>
          <a:p>
            <a:r>
              <a:rPr lang="el-GR" dirty="0" smtClean="0"/>
              <a:t>Πχ</a:t>
            </a:r>
            <a:r>
              <a:rPr lang="en-US" dirty="0" smtClean="0"/>
              <a:t>.</a:t>
            </a:r>
            <a:r>
              <a:rPr lang="el-GR" dirty="0" smtClean="0"/>
              <a:t> στην </a:t>
            </a:r>
            <a:r>
              <a:rPr lang="en-US" i="1" dirty="0" smtClean="0"/>
              <a:t>Salmonella</a:t>
            </a:r>
            <a:r>
              <a:rPr lang="en-US" dirty="0" smtClean="0"/>
              <a:t> </a:t>
            </a:r>
            <a:r>
              <a:rPr lang="el-GR" dirty="0" smtClean="0"/>
              <a:t>έχουν χαρακτηριστεί &gt;1000 </a:t>
            </a:r>
            <a:r>
              <a:rPr lang="el-GR" dirty="0" err="1" smtClean="0"/>
              <a:t>αντιγονικοί</a:t>
            </a:r>
            <a:r>
              <a:rPr lang="el-GR" dirty="0" smtClean="0"/>
              <a:t> τύποι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1187624" y="2636912"/>
            <a:ext cx="165618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Αντιγόνο Ο</a:t>
            </a:r>
            <a:endParaRPr lang="el-GR" dirty="0"/>
          </a:p>
        </p:txBody>
      </p:sp>
      <p:sp>
        <p:nvSpPr>
          <p:cNvPr id="13" name="Down Arrow 12"/>
          <p:cNvSpPr/>
          <p:nvPr/>
        </p:nvSpPr>
        <p:spPr>
          <a:xfrm>
            <a:off x="1835696" y="3068960"/>
            <a:ext cx="576064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1267" name="Picture 4" descr="p94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7013"/>
            <a:ext cx="8458200" cy="66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http://salmonella-typhi.wikispaces.com/file/view/salmonella_typhi.jpg/199669976/salmonella_typ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87120"/>
            <a:ext cx="2664296" cy="251332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2656"/>
            <a:ext cx="8763000" cy="188019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 smtClean="0"/>
              <a:t>Πολλά παθογόνα ανήκουν στα </a:t>
            </a:r>
            <a:r>
              <a:rPr lang="en-US" sz="3200" b="1" dirty="0" smtClean="0"/>
              <a:t>gram </a:t>
            </a:r>
            <a:r>
              <a:rPr lang="el-GR" sz="3200" b="1" dirty="0" smtClean="0"/>
              <a:t>αρνητικά βακτήρια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600" dirty="0" smtClean="0"/>
              <a:t>Προαιρετικά αναερόβια </a:t>
            </a:r>
            <a:r>
              <a:rPr lang="en-US" sz="3600" u="sng" dirty="0" smtClean="0"/>
              <a:t>gram </a:t>
            </a:r>
            <a:r>
              <a:rPr lang="el-GR" sz="3600" u="sng" dirty="0" smtClean="0"/>
              <a:t>αρνητικά </a:t>
            </a:r>
            <a:r>
              <a:rPr lang="el-GR" sz="3600" dirty="0" smtClean="0"/>
              <a:t>ραβδία</a:t>
            </a:r>
            <a:r>
              <a:rPr lang="el-GR" dirty="0" smtClean="0"/>
              <a:t> </a:t>
            </a:r>
            <a:r>
              <a:rPr lang="el-GR" sz="3100" dirty="0" smtClean="0"/>
              <a:t>(</a:t>
            </a:r>
            <a:r>
              <a:rPr lang="en-US" sz="3100" dirty="0" smtClean="0"/>
              <a:t>facultative anaerobic gram negative rods)</a:t>
            </a:r>
            <a:r>
              <a:rPr lang="el-GR" sz="3100" dirty="0" smtClean="0"/>
              <a:t> </a:t>
            </a:r>
            <a:endParaRPr lang="el-GR" sz="310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"/>
          </p:nvPr>
        </p:nvSpPr>
        <p:spPr>
          <a:xfrm>
            <a:off x="467544" y="5013176"/>
            <a:ext cx="2160240" cy="1491160"/>
          </a:xfrm>
        </p:spPr>
        <p:txBody>
          <a:bodyPr>
            <a:normAutofit/>
          </a:bodyPr>
          <a:lstStyle/>
          <a:p>
            <a:r>
              <a:rPr lang="en-US" i="1" dirty="0" err="1" smtClean="0"/>
              <a:t>Klebsiella</a:t>
            </a:r>
            <a:endParaRPr lang="en-US" i="1" dirty="0" smtClean="0"/>
          </a:p>
          <a:p>
            <a:r>
              <a:rPr lang="en-US" i="1" dirty="0" smtClean="0"/>
              <a:t>Proteus</a:t>
            </a:r>
          </a:p>
          <a:p>
            <a:r>
              <a:rPr lang="en-US" i="1" dirty="0" err="1" smtClean="0"/>
              <a:t>Shigella</a:t>
            </a:r>
            <a:endParaRPr lang="en-US" i="1" dirty="0" smtClean="0"/>
          </a:p>
          <a:p>
            <a:endParaRPr lang="el-GR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2483768" y="5013176"/>
            <a:ext cx="4041775" cy="1275136"/>
          </a:xfrm>
        </p:spPr>
        <p:txBody>
          <a:bodyPr>
            <a:normAutofit/>
          </a:bodyPr>
          <a:lstStyle/>
          <a:p>
            <a:r>
              <a:rPr lang="en-US" i="1" dirty="0" err="1" smtClean="0"/>
              <a:t>Haemophilus</a:t>
            </a:r>
            <a:endParaRPr lang="en-US" i="1" dirty="0" smtClean="0"/>
          </a:p>
          <a:p>
            <a:r>
              <a:rPr lang="en-US" i="1" dirty="0" err="1" smtClean="0"/>
              <a:t>Pasteurella</a:t>
            </a:r>
            <a:endParaRPr lang="en-US" i="1" dirty="0" smtClean="0"/>
          </a:p>
          <a:p>
            <a:r>
              <a:rPr lang="en-US" i="1" dirty="0" err="1" smtClean="0"/>
              <a:t>Vibrio</a:t>
            </a:r>
            <a:endParaRPr lang="el-GR" dirty="0"/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52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467544" y="2492896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Salmonella spp</a:t>
            </a:r>
            <a:endParaRPr lang="el-GR" b="1" i="1" dirty="0"/>
          </a:p>
        </p:txBody>
      </p:sp>
      <p:pic>
        <p:nvPicPr>
          <p:cNvPr id="61446" name="Picture 6" descr="http://classconnection.s3.amazonaws.com/624/flashcards/476624/jpg/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04864"/>
            <a:ext cx="2927623" cy="22265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1960" y="22768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Escherichia coli</a:t>
            </a:r>
            <a:endParaRPr lang="el-GR" b="1" i="1" dirty="0"/>
          </a:p>
        </p:txBody>
      </p:sp>
      <p:pic>
        <p:nvPicPr>
          <p:cNvPr id="61448" name="Picture 8" descr="http://www.ehagroup.com/resources/pathogens/images/yersinia-enterocolitica-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780928"/>
            <a:ext cx="1905000" cy="2514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623720" y="23488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Yersinia</a:t>
            </a:r>
            <a:r>
              <a:rPr lang="en-US" b="1" i="1" dirty="0" smtClean="0"/>
              <a:t> spp</a:t>
            </a:r>
            <a:endParaRPr lang="el-G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3528" y="1025352"/>
            <a:ext cx="8568952" cy="58326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195736" y="1268760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err="1" smtClean="0"/>
              <a:t>Εντεροβακτήρια</a:t>
            </a:r>
            <a:r>
              <a:rPr lang="en-US" sz="3200" dirty="0" smtClean="0"/>
              <a:t> (</a:t>
            </a:r>
            <a:r>
              <a:rPr lang="en-US" sz="3200" dirty="0" err="1" smtClean="0"/>
              <a:t>Enterobacteriaceae</a:t>
            </a:r>
            <a:r>
              <a:rPr lang="en-US" sz="3200" dirty="0" smtClean="0"/>
              <a:t>)</a:t>
            </a:r>
            <a:endParaRPr lang="el-GR" sz="3200" dirty="0"/>
          </a:p>
        </p:txBody>
      </p:sp>
      <p:sp>
        <p:nvSpPr>
          <p:cNvPr id="6" name="Oval 5"/>
          <p:cNvSpPr/>
          <p:nvPr/>
        </p:nvSpPr>
        <p:spPr>
          <a:xfrm>
            <a:off x="2987824" y="2348880"/>
            <a:ext cx="5040560" cy="39604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2708920"/>
            <a:ext cx="32403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Κολοβακτηριοειδή</a:t>
            </a:r>
          </a:p>
          <a:p>
            <a:pPr algn="ctr"/>
            <a:r>
              <a:rPr lang="el-GR" sz="2800" dirty="0" smtClean="0"/>
              <a:t>(ολικά)</a:t>
            </a:r>
          </a:p>
          <a:p>
            <a:endParaRPr lang="el-GR" dirty="0"/>
          </a:p>
        </p:txBody>
      </p:sp>
      <p:sp>
        <p:nvSpPr>
          <p:cNvPr id="9" name="Oval 8"/>
          <p:cNvSpPr/>
          <p:nvPr/>
        </p:nvSpPr>
        <p:spPr>
          <a:xfrm>
            <a:off x="5508104" y="3789040"/>
            <a:ext cx="2016224" cy="15841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5868144" y="4005064"/>
            <a:ext cx="18722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Εντερικής προέλευσης κολοβακτηριοειδή</a:t>
            </a:r>
          </a:p>
          <a:p>
            <a:r>
              <a:rPr lang="el-GR" sz="3200" i="1" dirty="0" smtClean="0"/>
              <a:t>Ε.</a:t>
            </a:r>
            <a:r>
              <a:rPr lang="en-US" sz="3200" i="1" dirty="0" smtClean="0"/>
              <a:t>coli</a:t>
            </a:r>
            <a:endParaRPr lang="el-GR" sz="3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3068960"/>
            <a:ext cx="2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Salmonella</a:t>
            </a:r>
          </a:p>
          <a:p>
            <a:r>
              <a:rPr lang="en-US" sz="2800" i="1" dirty="0" smtClean="0"/>
              <a:t>Proteus</a:t>
            </a:r>
          </a:p>
          <a:p>
            <a:r>
              <a:rPr lang="en-US" sz="2800" i="1" dirty="0" err="1" smtClean="0"/>
              <a:t>Yersinia</a:t>
            </a:r>
            <a:endParaRPr lang="en-US" sz="2800" i="1" dirty="0" smtClean="0"/>
          </a:p>
          <a:p>
            <a:r>
              <a:rPr lang="en-US" sz="2800" i="1" dirty="0" err="1" smtClean="0"/>
              <a:t>Shigella</a:t>
            </a:r>
            <a:endParaRPr lang="el-GR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63888" y="4221088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Enterobacter</a:t>
            </a:r>
            <a:endParaRPr lang="en-US" i="1" dirty="0" smtClean="0"/>
          </a:p>
          <a:p>
            <a:r>
              <a:rPr lang="en-US" i="1" dirty="0" err="1" smtClean="0"/>
              <a:t>Citrobacter</a:t>
            </a:r>
            <a:endParaRPr lang="en-US" i="1" dirty="0" smtClean="0"/>
          </a:p>
          <a:p>
            <a:r>
              <a:rPr lang="en-US" i="1" dirty="0" err="1" smtClean="0"/>
              <a:t>Klebsiella</a:t>
            </a:r>
            <a:endParaRPr lang="el-GR" i="1" dirty="0" smtClean="0"/>
          </a:p>
          <a:p>
            <a:r>
              <a:rPr lang="en-US" i="1" dirty="0" err="1" smtClean="0"/>
              <a:t>Serratia</a:t>
            </a:r>
            <a:endParaRPr lang="el-GR" i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251520" y="548680"/>
            <a:ext cx="88924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</a:t>
            </a:r>
            <a:r>
              <a:rPr lang="el-GR" b="1" dirty="0" smtClean="0"/>
              <a:t>α </a:t>
            </a:r>
            <a:r>
              <a:rPr lang="el-GR" b="1" dirty="0" err="1" smtClean="0"/>
              <a:t>Εντεροβακτήρια</a:t>
            </a:r>
            <a:r>
              <a:rPr lang="el-GR" b="1" dirty="0" smtClean="0"/>
              <a:t> είναι μία μεγάλη οικογένεια </a:t>
            </a:r>
            <a:r>
              <a:rPr lang="en-US" b="1" dirty="0" smtClean="0"/>
              <a:t>GRAM </a:t>
            </a:r>
            <a:r>
              <a:rPr lang="el-GR" b="1" dirty="0" smtClean="0"/>
              <a:t>ΑΡΝΗΤΙΚΏΝ βακτηρίων 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54</a:t>
            </a:fld>
            <a:endParaRPr lang="el-GR"/>
          </a:p>
        </p:txBody>
      </p:sp>
      <p:pic>
        <p:nvPicPr>
          <p:cNvPr id="3076" name="Picture 4" descr="Image result for microbes in the g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01416"/>
            <a:ext cx="8314068" cy="5256584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0" y="404664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Μικροοργανισμοί στο πεπτικό σύστημα του ανθρώπου: περιέχει πολλά </a:t>
            </a:r>
            <a:r>
              <a:rPr lang="en-US" b="1" dirty="0" smtClean="0"/>
              <a:t>gram </a:t>
            </a:r>
            <a:r>
              <a:rPr lang="el-GR" b="1" dirty="0" smtClean="0"/>
              <a:t>αρνητικά </a:t>
            </a:r>
            <a:r>
              <a:rPr lang="el-GR" b="1" dirty="0" err="1" smtClean="0"/>
              <a:t>εντεροβακτήρια</a:t>
            </a:r>
            <a:r>
              <a:rPr lang="el-GR" b="1" dirty="0" smtClean="0"/>
              <a:t> (</a:t>
            </a:r>
            <a:r>
              <a:rPr lang="en-US" b="1" i="1" dirty="0" err="1" smtClean="0"/>
              <a:t>Enterobacteriaceae</a:t>
            </a:r>
            <a:r>
              <a:rPr lang="en-US" b="1" dirty="0" smtClean="0"/>
              <a:t>)</a:t>
            </a:r>
            <a:r>
              <a:rPr lang="el-GR" b="1" dirty="0" smtClean="0"/>
              <a:t> αλλά και </a:t>
            </a:r>
            <a:r>
              <a:rPr lang="en-US" b="1" dirty="0" smtClean="0"/>
              <a:t>gram </a:t>
            </a:r>
            <a:r>
              <a:rPr lang="el-GR" b="1" dirty="0" smtClean="0"/>
              <a:t>θετικά (</a:t>
            </a:r>
            <a:r>
              <a:rPr lang="en-US" b="1" i="1" dirty="0" smtClean="0"/>
              <a:t>Streptococcus</a:t>
            </a:r>
            <a:r>
              <a:rPr lang="en-US" b="1" dirty="0" smtClean="0"/>
              <a:t>, </a:t>
            </a:r>
            <a:r>
              <a:rPr lang="en-US" b="1" i="1" dirty="0" smtClean="0"/>
              <a:t>Lactobacillus</a:t>
            </a:r>
            <a:r>
              <a:rPr lang="en-US" b="1" dirty="0" smtClean="0"/>
              <a:t>, </a:t>
            </a:r>
            <a:r>
              <a:rPr lang="el-GR" b="1" dirty="0" smtClean="0"/>
              <a:t>κτλ) καθώς και ζύμες (</a:t>
            </a:r>
            <a:r>
              <a:rPr lang="en-US" b="1" i="1" dirty="0" smtClean="0"/>
              <a:t>Candida</a:t>
            </a:r>
            <a:r>
              <a:rPr lang="en-US" b="1" dirty="0" smtClean="0"/>
              <a:t>)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382000" cy="1069848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Αλλα</a:t>
            </a:r>
            <a:r>
              <a:rPr lang="el-GR" dirty="0" smtClean="0"/>
              <a:t> </a:t>
            </a:r>
            <a:r>
              <a:rPr lang="en-US" dirty="0" smtClean="0"/>
              <a:t>gram </a:t>
            </a:r>
            <a:r>
              <a:rPr lang="el-GR" dirty="0" smtClean="0"/>
              <a:t>αρνητικά που μπορεί να έχουν λοιμώδη δράση: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95536" y="1700808"/>
            <a:ext cx="4101852" cy="46595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l-GR" i="1" dirty="0" smtClean="0"/>
          </a:p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smtClean="0"/>
              <a:t> Αερόβια/</a:t>
            </a:r>
            <a:r>
              <a:rPr lang="el-GR" b="1" dirty="0" err="1" smtClean="0"/>
              <a:t>μικροαερόφιλα</a:t>
            </a:r>
            <a:r>
              <a:rPr lang="el-GR" b="1" dirty="0" smtClean="0"/>
              <a:t> ραβδία και κόκκοι</a:t>
            </a:r>
            <a:endParaRPr lang="en-US" b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Alcaligenes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Bordetella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Brucella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Legionella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Moraxella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Neisseria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smtClean="0"/>
              <a:t>Pseudomonas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Bacteroides</a:t>
            </a:r>
            <a:endParaRPr lang="el-GR" i="1" dirty="0" smtClean="0"/>
          </a:p>
          <a:p>
            <a:pPr lvl="1">
              <a:buNone/>
            </a:pPr>
            <a:endParaRPr lang="el-GR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7984" y="1772816"/>
            <a:ext cx="4041775" cy="5085184"/>
          </a:xfrm>
        </p:spPr>
        <p:txBody>
          <a:bodyPr>
            <a:normAutofit fontScale="92500" lnSpcReduction="20000"/>
          </a:bodyPr>
          <a:lstStyle/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smtClean="0"/>
              <a:t>Αερόβια/</a:t>
            </a:r>
            <a:r>
              <a:rPr lang="el-GR" b="1" dirty="0" err="1" smtClean="0"/>
              <a:t>μικροαερόφιλα</a:t>
            </a:r>
            <a:r>
              <a:rPr lang="el-GR" b="1" dirty="0" smtClean="0"/>
              <a:t> κινητά ελικοειδή</a:t>
            </a:r>
            <a:endParaRPr lang="en-US" b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smtClean="0"/>
              <a:t>Campylobacter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 smtClean="0"/>
              <a:t>Helicobacter</a:t>
            </a:r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Spirillum</a:t>
            </a:r>
            <a:endParaRPr lang="el-GR" i="1" dirty="0" smtClean="0"/>
          </a:p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smtClean="0"/>
              <a:t>Αναερόβια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Bacteroides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Fusobacterium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Prevotella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endParaRPr lang="en-US" sz="1800" i="1" dirty="0" smtClean="0"/>
          </a:p>
          <a:p>
            <a:pPr marL="274320" lvl="1" indent="-27432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l-GR" b="1" dirty="0" err="1" smtClean="0"/>
              <a:t>Ρικέτσιες</a:t>
            </a:r>
            <a:r>
              <a:rPr lang="el-GR" b="1" dirty="0" smtClean="0"/>
              <a:t> και </a:t>
            </a:r>
            <a:r>
              <a:rPr lang="el-GR" b="1" dirty="0" err="1" smtClean="0"/>
              <a:t>Χλαμύδια</a:t>
            </a:r>
            <a:r>
              <a:rPr lang="el-GR" b="1" dirty="0" smtClean="0"/>
              <a:t> (ενδοκυτταρικά παράσιτα)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Ricketsia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smtClean="0"/>
              <a:t>Coxiella</a:t>
            </a:r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r>
              <a:rPr lang="de-DE" sz="1800" i="1" dirty="0" err="1" smtClean="0"/>
              <a:t>Chlamydia</a:t>
            </a:r>
            <a:endParaRPr lang="el-GR" sz="1800" i="1" dirty="0" smtClean="0"/>
          </a:p>
          <a:p>
            <a:pPr marL="822960" lvl="3" indent="-274320">
              <a:buSzPct val="95000"/>
              <a:buFont typeface="Wingdings" pitchFamily="2" charset="2"/>
              <a:buChar char="Ø"/>
            </a:pPr>
            <a:endParaRPr lang="el-GR" sz="1800" i="1" dirty="0" smtClean="0"/>
          </a:p>
          <a:p>
            <a:pPr>
              <a:buFont typeface="Wingdings" pitchFamily="2" charset="2"/>
              <a:buChar char="Ø"/>
            </a:pPr>
            <a:r>
              <a:rPr lang="el-GR" sz="2100" b="1" dirty="0" err="1" smtClean="0">
                <a:solidFill>
                  <a:schemeClr val="accent2"/>
                </a:solidFill>
              </a:rPr>
              <a:t>Σπειροχαίτες</a:t>
            </a:r>
            <a:r>
              <a:rPr lang="el-GR" sz="2100" b="1" dirty="0" smtClean="0">
                <a:solidFill>
                  <a:schemeClr val="accent2"/>
                </a:solidFill>
              </a:rPr>
              <a:t> </a:t>
            </a:r>
            <a:endParaRPr lang="en-US" sz="2100" b="1" dirty="0" smtClean="0">
              <a:solidFill>
                <a:schemeClr val="accent2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Treponema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Borrelia</a:t>
            </a:r>
            <a:endParaRPr lang="en-US" i="1" dirty="0" smtClean="0"/>
          </a:p>
          <a:p>
            <a:pPr lvl="2">
              <a:buFont typeface="Wingdings" pitchFamily="2" charset="2"/>
              <a:buChar char="Ø"/>
            </a:pPr>
            <a:r>
              <a:rPr lang="en-US" i="1" dirty="0" err="1" smtClean="0"/>
              <a:t>Leptospira</a:t>
            </a:r>
            <a:endParaRPr lang="en-US" sz="1800" i="1" dirty="0" smtClean="0"/>
          </a:p>
          <a:p>
            <a:pPr marL="822960" lvl="3" indent="-274320">
              <a:buSzPct val="95000"/>
              <a:buNone/>
            </a:pPr>
            <a:endParaRPr lang="de-DE" sz="1800" i="1" dirty="0" smtClean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Shewanella</a:t>
            </a:r>
            <a:endParaRPr lang="el-GR" i="1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6563072" cy="1395600"/>
          </a:xfrm>
        </p:spPr>
        <p:txBody>
          <a:bodyPr>
            <a:normAutofit/>
          </a:bodyPr>
          <a:lstStyle/>
          <a:p>
            <a:r>
              <a:rPr lang="el-GR" dirty="0" smtClean="0"/>
              <a:t>Σε νερό και θαλασσινό νερό, </a:t>
            </a:r>
          </a:p>
          <a:p>
            <a:r>
              <a:rPr lang="el-GR" dirty="0" smtClean="0"/>
              <a:t>Προκαλεί αλλοιώσεις σε αλιεύματα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56</a:t>
            </a:fld>
            <a:endParaRPr lang="el-GR"/>
          </a:p>
        </p:txBody>
      </p:sp>
      <p:sp>
        <p:nvSpPr>
          <p:cNvPr id="1026" name="AutoShape 2" descr="Image result for shewa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28" name="AutoShape 4" descr="Image result for shewa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0" name="Picture 6" descr="Image result for shewane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3717032"/>
            <a:ext cx="3771184" cy="2658245"/>
          </a:xfrm>
          <a:prstGeom prst="rect">
            <a:avLst/>
          </a:prstGeom>
          <a:noFill/>
        </p:spPr>
      </p:pic>
      <p:sp>
        <p:nvSpPr>
          <p:cNvPr id="1032" name="AutoShape 8" descr="Image result for shewan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4" name="Picture 10" descr="https://microbewiki.kenyon.edu/images/7/79/Screen_shot_2013-11-29_at_12.55.17_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302843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3315" name="Picture 3" descr=" p440b.tif                                                      00057117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0705"/>
            <a:ext cx="7147520" cy="559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Πολλά είδη βακτηρίων παράγουν χρωστικές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332656"/>
            <a:ext cx="2952328" cy="29546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u="sng" dirty="0" smtClean="0"/>
              <a:t>Βακτήρια χωρίς κυτταρικό τοίχωμα  (</a:t>
            </a:r>
            <a:r>
              <a:rPr lang="en-US" sz="2400" u="sng" dirty="0" smtClean="0"/>
              <a:t>cell wall-less bacteria)</a:t>
            </a:r>
            <a:endParaRPr lang="el-GR" sz="2400" u="sng" dirty="0" smtClean="0"/>
          </a:p>
          <a:p>
            <a:endParaRPr lang="el-GR" dirty="0"/>
          </a:p>
          <a:p>
            <a:r>
              <a:rPr lang="en-US" dirty="0" smtClean="0"/>
              <a:t>T</a:t>
            </a:r>
            <a:r>
              <a:rPr lang="el-GR" dirty="0" smtClean="0"/>
              <a:t>α γένη </a:t>
            </a:r>
          </a:p>
          <a:p>
            <a:pPr>
              <a:buFont typeface="Wingdings" pitchFamily="2" charset="2"/>
              <a:buChar char="Ø"/>
            </a:pPr>
            <a:r>
              <a:rPr lang="en-US" i="1" dirty="0" err="1" smtClean="0"/>
              <a:t>Mycoplasma</a:t>
            </a:r>
            <a:r>
              <a:rPr lang="en-US" i="1" dirty="0" smtClean="0"/>
              <a:t> </a:t>
            </a:r>
            <a:endParaRPr lang="el-GR" i="1" dirty="0" smtClean="0"/>
          </a:p>
          <a:p>
            <a:pPr>
              <a:buFont typeface="Wingdings" pitchFamily="2" charset="2"/>
              <a:buChar char="Ø"/>
            </a:pPr>
            <a:r>
              <a:rPr lang="en-US" i="1" dirty="0" err="1" smtClean="0"/>
              <a:t>Ureaplasma</a:t>
            </a:r>
            <a:endParaRPr lang="el-GR" i="1" dirty="0" smtClean="0"/>
          </a:p>
          <a:p>
            <a:endParaRPr lang="el-GR" i="1" dirty="0"/>
          </a:p>
        </p:txBody>
      </p:sp>
      <p:pic>
        <p:nvPicPr>
          <p:cNvPr id="5" name="Picture 3" descr=" p475a.tif                                                      00057119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04664"/>
            <a:ext cx="2664296" cy="2207560"/>
          </a:xfrm>
          <a:prstGeom prst="rect">
            <a:avLst/>
          </a:prstGeom>
          <a:noFill/>
        </p:spPr>
      </p:pic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58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5759624" y="836712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Mycoplasmas</a:t>
            </a:r>
            <a:r>
              <a:rPr lang="en-US" dirty="0" smtClean="0"/>
              <a:t> (</a:t>
            </a:r>
            <a:r>
              <a:rPr lang="en-US" dirty="0" err="1" smtClean="0"/>
              <a:t>mollicutes</a:t>
            </a:r>
            <a:r>
              <a:rPr lang="en-US" dirty="0" smtClean="0"/>
              <a:t>)</a:t>
            </a:r>
            <a:r>
              <a:rPr lang="el-GR" dirty="0" smtClean="0"/>
              <a:t>: οι μικρότεροι οργανισμοί που ζουν ελεύθερα (όχι παρασιτικά όπως οι ιοί)</a:t>
            </a:r>
            <a:endParaRPr lang="el-GR" dirty="0"/>
          </a:p>
        </p:txBody>
      </p:sp>
      <p:sp>
        <p:nvSpPr>
          <p:cNvPr id="11" name="2 - Θέση περιεχομένου"/>
          <p:cNvSpPr txBox="1">
            <a:spLocks/>
          </p:cNvSpPr>
          <p:nvPr/>
        </p:nvSpPr>
        <p:spPr>
          <a:xfrm>
            <a:off x="251520" y="3429000"/>
            <a:ext cx="4762872" cy="307769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Πάνω από 150 είδη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Παθογόνα του αναπνευστικού και του ουρογεννητικού συστήματος (πχ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Mycoplasma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pneumoniae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Mycoplasma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genitalium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Δεν έχουν κυτταρικό τοίχωμα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Πλειομορφικά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Είναι ανθεκτικά στην </a:t>
            </a: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πενικιλλίνη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 p475b.tif                                                      00057119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232" y="3162547"/>
            <a:ext cx="4029051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3315" name="Picture 4" descr="p95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8600"/>
            <a:ext cx="384016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3312368" cy="4401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u="sng" dirty="0" err="1" smtClean="0"/>
              <a:t>Βακτηριακά</a:t>
            </a:r>
            <a:r>
              <a:rPr lang="el-GR" sz="3200" u="sng" dirty="0" smtClean="0"/>
              <a:t> Μαστίγια (</a:t>
            </a:r>
            <a:r>
              <a:rPr lang="en-US" sz="3200" u="sng" dirty="0" smtClean="0"/>
              <a:t>flagella)</a:t>
            </a:r>
            <a:r>
              <a:rPr lang="el-GR" sz="3200" u="sng" dirty="0" smtClean="0"/>
              <a:t>:</a:t>
            </a:r>
          </a:p>
          <a:p>
            <a:endParaRPr lang="el-GR" sz="3200" dirty="0"/>
          </a:p>
          <a:p>
            <a:r>
              <a:rPr lang="el-GR" sz="3200" dirty="0" smtClean="0"/>
              <a:t>Επιτρέπουν την </a:t>
            </a:r>
            <a:r>
              <a:rPr lang="el-GR" sz="3200" b="1" dirty="0" smtClean="0"/>
              <a:t>κίνηση</a:t>
            </a:r>
            <a:r>
              <a:rPr lang="el-GR" sz="3200" dirty="0" smtClean="0"/>
              <a:t> των βακτηρίων</a:t>
            </a:r>
          </a:p>
          <a:p>
            <a:r>
              <a:rPr lang="el-GR" sz="3200" dirty="0" smtClean="0"/>
              <a:t>(</a:t>
            </a:r>
            <a:r>
              <a:rPr lang="en-US" sz="3200" dirty="0" smtClean="0"/>
              <a:t>motility)</a:t>
            </a:r>
            <a:endParaRPr lang="el-GR" sz="3200" dirty="0" smtClean="0"/>
          </a:p>
          <a:p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59</a:t>
            </a:fld>
            <a:endParaRPr lang="el-GR"/>
          </a:p>
        </p:txBody>
      </p:sp>
      <p:pic>
        <p:nvPicPr>
          <p:cNvPr id="6" name="Picture 4" descr="p95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292644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r>
              <a:rPr lang="el-GR" dirty="0" smtClean="0"/>
              <a:t>Χαρακτηριστικά βακτηρίων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3251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Ταξινόμηση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Μέγεθος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Σχήμα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Δομή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Κυτταρικό τοίχωμα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Χρώση </a:t>
            </a:r>
            <a:r>
              <a:rPr lang="en-US" dirty="0" smtClean="0"/>
              <a:t>Gram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err="1" smtClean="0"/>
              <a:t>Βακτηριακά</a:t>
            </a:r>
            <a:r>
              <a:rPr lang="el-GR" dirty="0" smtClean="0"/>
              <a:t> μαστίγια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Γενετικό υλικό των βακτηρίων</a:t>
            </a:r>
          </a:p>
          <a:p>
            <a:pPr marL="514350" indent="-514350">
              <a:buFont typeface="+mj-lt"/>
              <a:buAutoNum type="arabicPeriod"/>
            </a:pP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5363" name="Picture 4" descr="p97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30559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548680"/>
            <a:ext cx="3600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/>
              <a:t>Τα </a:t>
            </a:r>
            <a:r>
              <a:rPr lang="el-GR" sz="2400" dirty="0" err="1" smtClean="0"/>
              <a:t>βακτηριακά</a:t>
            </a:r>
            <a:r>
              <a:rPr lang="el-GR" sz="2400" dirty="0" smtClean="0"/>
              <a:t> μαστίγια αποτελούνται από την </a:t>
            </a:r>
            <a:r>
              <a:rPr lang="el-GR" sz="2400" b="1" dirty="0" err="1" smtClean="0"/>
              <a:t>πρωτείνη</a:t>
            </a:r>
            <a:r>
              <a:rPr lang="el-GR" sz="2400" dirty="0" smtClean="0"/>
              <a:t> </a:t>
            </a:r>
            <a:r>
              <a:rPr lang="el-GR" sz="2400" dirty="0" err="1" smtClean="0"/>
              <a:t>μαστιγίνη</a:t>
            </a:r>
            <a:r>
              <a:rPr lang="el-GR" sz="2400" dirty="0" smtClean="0"/>
              <a:t> (ή </a:t>
            </a:r>
            <a:r>
              <a:rPr lang="el-GR" sz="2400" dirty="0" err="1" smtClean="0"/>
              <a:t>φλαγγελίνη</a:t>
            </a:r>
            <a:r>
              <a:rPr lang="el-GR" sz="2400" dirty="0" smtClean="0"/>
              <a:t> (</a:t>
            </a:r>
            <a:r>
              <a:rPr lang="en-US" sz="2400" dirty="0" err="1" smtClean="0"/>
              <a:t>flagellin</a:t>
            </a:r>
            <a:r>
              <a:rPr lang="en-US" sz="2400" dirty="0" smtClean="0"/>
              <a:t>).</a:t>
            </a:r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Η </a:t>
            </a:r>
            <a:r>
              <a:rPr lang="el-GR" sz="2400" dirty="0" err="1" smtClean="0"/>
              <a:t>πρωτοταγής</a:t>
            </a:r>
            <a:r>
              <a:rPr lang="el-GR" sz="2400" dirty="0" smtClean="0"/>
              <a:t> δομή της </a:t>
            </a:r>
            <a:r>
              <a:rPr lang="el-GR" sz="2400" dirty="0" err="1" smtClean="0"/>
              <a:t>μαστιγίνης</a:t>
            </a:r>
            <a:r>
              <a:rPr lang="el-GR" sz="2400" dirty="0" smtClean="0"/>
              <a:t> διαφέρει σε κάθε είδος ή σε διαφορετικά στελέχη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 </a:t>
            </a:r>
            <a:r>
              <a:rPr lang="el-GR" sz="2400" dirty="0" err="1" smtClean="0"/>
              <a:t>μαστιγίνη</a:t>
            </a:r>
            <a:r>
              <a:rPr lang="el-GR" sz="2400" dirty="0" smtClean="0"/>
              <a:t> έχει </a:t>
            </a:r>
            <a:r>
              <a:rPr lang="el-GR" sz="2400" b="1" dirty="0" err="1" smtClean="0"/>
              <a:t>αντιγονική</a:t>
            </a:r>
            <a:r>
              <a:rPr lang="el-GR" sz="2400" b="1" dirty="0" smtClean="0"/>
              <a:t> </a:t>
            </a:r>
            <a:r>
              <a:rPr lang="el-GR" sz="2400" dirty="0" smtClean="0"/>
              <a:t>δράση (προκαλεί την παραγωγή αντισωμάτων όταν το βακτήριο εισβάλλει σε έναν οργανισμό)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Ονομάζεται </a:t>
            </a:r>
            <a:r>
              <a:rPr lang="el-GR" sz="2400" b="1" dirty="0" smtClean="0"/>
              <a:t>Η</a:t>
            </a:r>
            <a:r>
              <a:rPr lang="el-GR" sz="2400" dirty="0" smtClean="0"/>
              <a:t> αντιγόνο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endParaRPr lang="el-GR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548680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Αντιγόνο Η</a:t>
            </a:r>
            <a:endParaRPr lang="el-GR" sz="3200" dirty="0"/>
          </a:p>
        </p:txBody>
      </p:sp>
      <p:sp>
        <p:nvSpPr>
          <p:cNvPr id="6" name="Left Arrow 5"/>
          <p:cNvSpPr/>
          <p:nvPr/>
        </p:nvSpPr>
        <p:spPr>
          <a:xfrm>
            <a:off x="6012160" y="692696"/>
            <a:ext cx="648072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yroenergen.com/articles08/images/escherichia-coli-o157h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44824"/>
            <a:ext cx="4244186" cy="294054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12968" cy="14401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600" dirty="0" smtClean="0"/>
              <a:t>Παθογόνο στέλεχος της </a:t>
            </a:r>
            <a:r>
              <a:rPr lang="en-US" sz="3600" i="1" dirty="0" err="1" smtClean="0"/>
              <a:t>E.coli</a:t>
            </a:r>
            <a:r>
              <a:rPr lang="en-US" sz="3600" dirty="0" smtClean="0"/>
              <a:t>: </a:t>
            </a:r>
            <a:r>
              <a:rPr lang="el-GR" sz="3600" dirty="0" err="1" smtClean="0"/>
              <a:t>Εντεροαιμορραγική</a:t>
            </a:r>
            <a:r>
              <a:rPr lang="en-US" sz="3600" dirty="0" smtClean="0"/>
              <a:t> </a:t>
            </a:r>
            <a:r>
              <a:rPr lang="en-US" sz="3600" i="1" dirty="0" smtClean="0"/>
              <a:t>Escherichia coli </a:t>
            </a:r>
            <a:r>
              <a:rPr lang="en-US" sz="3600" dirty="0" smtClean="0"/>
              <a:t>O157:H7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132856"/>
            <a:ext cx="4644008" cy="4461128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Στα </a:t>
            </a:r>
            <a:r>
              <a:rPr lang="el-GR" dirty="0" err="1" smtClean="0"/>
              <a:t>εντεροβακτήρια</a:t>
            </a:r>
            <a:r>
              <a:rPr lang="el-GR" dirty="0" smtClean="0"/>
              <a:t> έχουν χαρακτηριστεί &gt;150 αντιγόνα Ο και &gt;50 αντιγόνα Η</a:t>
            </a:r>
          </a:p>
          <a:p>
            <a:r>
              <a:rPr lang="el-GR" dirty="0" smtClean="0"/>
              <a:t>Πχ Τα διάφορα παθογόνα στελέχη της </a:t>
            </a:r>
            <a:r>
              <a:rPr lang="en-US" i="1" dirty="0" err="1" smtClean="0"/>
              <a:t>E.coli</a:t>
            </a:r>
            <a:r>
              <a:rPr lang="en-US" dirty="0" smtClean="0"/>
              <a:t> </a:t>
            </a:r>
            <a:r>
              <a:rPr lang="el-GR" dirty="0" smtClean="0"/>
              <a:t>χαρακτηρίζονται ανάλογα με το είδος των αντιγόνων που έχουν στην εξωτερική μεμβράνη του κυτταρικού τοιχώματος (αντιγόνα Ο) και στα μαστίγια (αντιγόνα Η). </a:t>
            </a:r>
          </a:p>
          <a:p>
            <a:r>
              <a:rPr lang="el-GR" dirty="0" smtClean="0"/>
              <a:t>Τα στελέχη αυτά ονομάζονται </a:t>
            </a:r>
            <a:r>
              <a:rPr lang="el-GR" b="1" dirty="0" err="1" smtClean="0"/>
              <a:t>ορότυποι</a:t>
            </a:r>
            <a:endParaRPr lang="el-GR" b="1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 smtClean="0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 smtClean="0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C9EE7-E3AF-444B-ABB6-B400824117AA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9219" name="Picture 3" descr="CHAP-27-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468737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611560" y="332656"/>
            <a:ext cx="4032448" cy="65556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Γενετικό υλικό βακτηρίων</a:t>
            </a:r>
            <a:r>
              <a:rPr lang="el-GR" sz="2800" u="sng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Κυκλικό </a:t>
            </a:r>
            <a:r>
              <a:rPr lang="en-US" sz="2800" dirty="0" smtClean="0"/>
              <a:t>DNA</a:t>
            </a:r>
            <a:endParaRPr lang="el-GR" sz="2800" dirty="0" smtClean="0"/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Αποτελεί ένα χρωμόσωμα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βρίσκεται στο κυτταρόπλασμα  σε μία περιοχή που ονομάζεται </a:t>
            </a:r>
            <a:r>
              <a:rPr lang="el-GR" sz="2800" b="1" dirty="0" smtClean="0"/>
              <a:t>πυρηνοειδές 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Άλλο γενετικό υλικό: </a:t>
            </a:r>
            <a:r>
              <a:rPr lang="el-GR" sz="2800" b="1" dirty="0" err="1" smtClean="0"/>
              <a:t>πλασμίδια</a:t>
            </a:r>
            <a:r>
              <a:rPr lang="el-GR" sz="2800" dirty="0" smtClean="0"/>
              <a:t> (κυκλικά, </a:t>
            </a:r>
            <a:r>
              <a:rPr lang="el-GR" sz="2800" dirty="0" err="1" smtClean="0"/>
              <a:t>αυτοαναπαραγόμενα</a:t>
            </a:r>
            <a:r>
              <a:rPr lang="el-GR" sz="2800" dirty="0" smtClean="0"/>
              <a:t> </a:t>
            </a:r>
            <a:r>
              <a:rPr lang="en-US" sz="2800" dirty="0" smtClean="0"/>
              <a:t>DNA </a:t>
            </a:r>
            <a:r>
              <a:rPr lang="el-GR" sz="2800" dirty="0" smtClean="0"/>
              <a:t>που περιέχουν δικά τους γονίδια) </a:t>
            </a:r>
          </a:p>
          <a:p>
            <a:endParaRPr lang="el-GR" sz="2800" dirty="0"/>
          </a:p>
        </p:txBody>
      </p:sp>
      <p:sp>
        <p:nvSpPr>
          <p:cNvPr id="33798" name="AutoShape 6" descr="data:image/jpeg;base64,/9j/4AAQSkZJRgABAQAAAQABAAD/2wCEAAkGBxQQEBUUEBQWFRUUFh8XGBgYFBobGBcYGBUYFh0eFhccHCggGRooGxcaIzEiJSkrLi4uFyA0ODYsNygvLisBCgoKDg0OGxAQGzckICUwLCw4LC0sLCw3LCwvLCwsLCwsLCw0LC8sNC8sLCwsLCwsLCwsLCwsLCwsLywsLCwsLP/AABEIAJoBSAMBEQACEQEDEQH/xAAbAAABBQEBAAAAAAAAAAAAAAAAAQIEBQYDB//EAFEQAAIBAwEDBggLBAYJAwUAAAECAwAEERIFITEGE0FRYXEWIjJUgZGUsQcUFSNCUlVyodHSM2KCwSQ0Q1NjkoOTorLC0+Hw8bTD4iVEZKOz/8QAGwEBAAIDAQEAAAAAAAAAAAAAAAMEAQIFBgf/xABCEQACAQIDBAcGAwUHBAMAAAAAAQIDEQQhURITMUEFFGFxgZGxIjJSodHwQsHhFTNi0vEGI0RTcoLiNEOiwiSSsv/aAAwDAQACEQMRAD8A9xoBCcUBU2vKmxlcJFeWzu24KtxGzE9gDZNAW9AFAFAMSVSSAQSu5gDvBIzvHRuOaAfQBQEaa/jSWOJnAklDGNTxYIAWx3Aj10BJoCPcXscbxo7ANKSsYPFiqlyB/CpPooDuxwMncBQFTa8qLKVgkV5bOx4KlxGzHuAbNAWF9exwRmSeRIo1xl3YKoyQBlmIAySB6aAJ72OOIyySIsYGoyM4CBTwJYnGN/GgOksqopZyFVQSWJwAAMkkncAB00A21uUlRXidXRhlWVgysOtWG4igOtAFAFAFAFAFAFAFAFAFAFAFARNpbUgtlDXM0UKk6Q0kioCcZwCxAJwDu7KASx2pBcIXgmjlQcWjkV1GO1SRQHWyu0mjSSJg6OoZWHBlIyCKA70AUAUAUBHkvY1lSJmAkkVmVellTSGI7tS+ugOzuFBJ3ADJ7hQHOzukmjSSJgySKGVhwZWGQR2YoDtQBQHO58hvun3UB4zA7PycRDswsptcfGWMJRAQRz2lGabxB4+5M+LQG/2xtFYrK2K7QEKuq4lEQlknHN5BhQ5yTuYnS27o6aAr+TXK5gL4XEpnSyiWcTG3aCR42WVirxMq+MvNHxlADahuGKAmcm4r+5jgu5btUEwSX4stuhjWJ8NoLn5wyaT5WoAH6JxvAicmrO4O0tokXOFW6jLLzKeOvxaFgM5yvi4XI6s8aArF5WyXTzSDaMdmscrxww8wJNYjYpruHYZ8ZlPippwMbyaAspuU91cW+zHtgkMl65SQSIWCYgkZiFyCdLISBkZwASM0BOeee3vrC3lm5/nVuWeR4o1fxFjKhdAAUDURuG/dmgKjlPt+SKScwbS+chyRbpYmWEFRnm55EVnVjwJDLjPDdvAn3m0PjU2xJwNIndpdPVzmz5Xx6M0Br739k/3D7jQGQ5DbCtrjYtos8EUga3TOqNTnxeOcZz28aAyc8xfYF7byFpEtNoi0QuSS8Ud9BpyenAbT3LQEjlFKbbZG0tmyE5tYg1uSd72jyDm+0lCDET+4vXQGr+EW41ww2QbS1/MIWOoAiBfnJyM/4alf9IKA58g3W3mu7BMaIJeegAI08xcEvpXHQkvOL6qA2VAFAFAFAFAFAFAFAFAFAFAFAYr4R5ljk2c0iM6i93qsbSMf6PNwjUEt6BQEHZVtz21Jbq2tZba3Fm0UjSQtBz8pYMpETAFtK5Gsjs6KA67JvhDsKwJu1tNUMS6zGJHbMXkRIeLk4PktuU7ukAduSPKOWSe4t2la65uFZ4pHt2t5G1M6lHQqoO9BhlUDxj0igIfI3bkl3JEZdqKLg75rFraOMocZaNVcCbK/W1NnGcYoCwSW+vLu+iiultoraVUjZYUkkJa3jkIbX4ugFs8MnVxXTvAqYttbRm2W20RPHE0CSMYFhDRy/F2ZJOcdvHGoxtgIV0gjyqA0821GO0LNFA0TW00hyoLAqYMYbiB45zjjuoCis7y+vree9huESLMqwWxhUpIkTvGTLJ+0DuVPknC7tzbxQEFNsy22ytkhZTbQSW6Ca6EPO8zphQoNJBVdZJGtgQNPbQGz5Jyl4C3x1b5S50SqsYwMDxW5rxSQc78DiARuyQLugGyrlSOsY/CgMJY8ltpR2K2IurRYhFzOtbaUyhCCCQTNp1YPHFAWF5yWlh+JPs949VlE0CrOCVeN1jUksm9X+bByBvyaAfsnkxLz93LfSpN8chSJ0RCqIq86Cq5JJXTJxJyTqO7OAA3YOydoWixW4ltpLaHSiyNHIJ+ZXACFQdBfSNOvPQDpNAd02Lcw30s9tNDzNzJG80ckTlxoRYjzTrIAMog8oHB9VARbXYd7ZPKtjJbvBLK0qpOsgaFpDqYIyHDpqJIBCkasZ6aAsrrY0s0llJLIhe1kaSTShVXLQSRYQEnSMvneTuFAdNpbGaW+tLkMALZZlK43tzyoBg9GNH40BQJyYvo4p7WGeBbaZ5WEnNv8YRZ3Z2XGdBbLkCTO7jpoCyteTLImzF5xT8nqA24/OYtGt/F6t7Z30Bop01Iy9YI9YxQGM2Pyf2nb2sdql3aIkcYjWRbWRpQAMA+NNoLd647KAlXfIpRsv4jbuR46SGSTLM7rcJO7OelmKn1jqoBnwi8jG2pEohlEEqhkLlSweGQDWjAH6yowPQV3caAmbQ5KJdX3xi8WOaJIOaiheMOqsz63kIYEajhVHUB20A1OSEUF7Bc2UcNuEWSOZI4lQTRyBSM6QPGV0UgntFAaagCgCgCgCgCgCgCgCgCgCgCgKfbuxzcy2jhgvxafniCPKHNSR4HUfHz6KAtZ01Kw6wR6xigMc3JGeKDZ3xeWIz7OQoOcVualDxCJ86fGRsDIYZxvG8E0BL2TsC6W8mu7ieNpJbdYQqRnREVd2GnJy6+Nk53kluAwABHu9gXt5Lb/AB1rQR286Th4Y5Oddo21KBrJEQJ44LEjduoC72PskwT3chYEXMyyAAeSFgjiwevemfTQFZZ8lmTZEtiZFLSJOuvBwPjDyuN3Hdzn4UBNGw2+NWs2sYtreSEjByxk5neD0Ac0fXQFNByYvIEmtbaeFbSZnZWZGM8AmZmdI8HQwyx0sd653huFAWFrsu8tLO0htJLdjBEIpBKj6ZNKKoKOpymMHirZ1dGKA6ck9gyWzXMs7RmW6kEjLCpWJNMaxgKCSWJ05LHGSeAoDQ0AUAUAUAUAUBjeU+w7qG4N/sxy0ukCa1dzzVwiDACZ/ZSAZwRuz3tqAt+SvKeHaMReElXQ6ZYnGJYXGQVkXiDkHf04PUaAu6AKAKAKAKAKAKAKAKAKAKAKAKAKAKAKAKAKAKAKAKAKAKAKAKAibV2nDaxNLcyLFGvFmOB3DrJ6AN5oDE/KN9trdZ67GxPG5YYuZ1//AB0z80pHBzv3gjgRQGvtbVLCz0R6ilvGca3LMQoLb2OT/IcAABigG8mNrG9s4LkpzfPRh9GrVp1bx42Bnd2UBaUAUAUAUAUAUAUAUAUAUAUBkuVPJEyzC82e4t75BgPj5udd3zdwo8pTgDVxGB1DAHbkjyuW8LQToba9hHztu/H78R4SRn6w6x0EEgaegCgCgCgCgCgCgCgCgCgCgCgCgCgCgCgCgCgCgCgCgCgCgMnyi5bLDL8VsozeXp/sYyNMfbPJ5MY7Dv3jhnNARdlciXmlW62zILqdTmOIAi1t+yOM+W37zdQ6QDQG2oCi5eTaNl3rA4ItZcHtMTAfiaAfyKgMezbNDxW1iB7xEufxoC6oAoAoAoAoAoAoAoDC8pvhTsrRzFDqu5+HNwDUAR9d+A3jBA1EdIrDaWbMNpK7Mfe8tts3X7JYLFDw3c7KB2kgqf8AKtV5YqC4ZlaWLguGZWSwbQlOZtq3Wf8ACYxD1K2D6qheMfJELxr5IZ8kXH2lf+0v+dY65LQx1yWhFueS8juspvrszICI5GlLMmc8GzqA3ncCOJp1yWg67LQg7NN1zvMXW0L6KbiuLp+blXrjYnj2Hf7hLPESttQzXoTTxErbUM16d5dfI1x9pX/tLfnUPXJaEPXZ6B8jXH2lf+0t+dOuS0MddloL8i3H2lf+0t+dOuS0HXZaB8i3H2lf+0t+dOuS0HXZ6C/Ilx9pX/tLfnTrstB12egfIlx9pX/tLfnWOuy0HXZ6B8iXH2lf+0t+dOuy0HXZ6B8h3H2lf+0t+dOuy0HXZ6C/Idx9pX/tLfnTrstB12eiD5DuPtK/9pb86ddloOuz0D5DuPtK/wDaW/OnXZaDrs9A+Q7j7Sv/AGlvzp12Wg67PRCfIdx9pX/tLfnTrstB12egfIlx9pX/ALS35067LQddnoHyJcfaV/7S35067LQddnoHyJcfaV/7S351nrstB12egnyLcfaV/wC0t+dOuS0HXZ6B8i3H2lf+0t+dOuS0HXZaCfI1x9pX/tLfnTrktB12WgfI1x9pX/tLfnTrktDPXZ6Ee+s5YELy7VvkUcSbl/wGck9graOKqSdkjMcVUk7JFbs6C+uX1JfX0dv0NJcPzknaqA+KvafxqSeJ2FZ5sknidhWeb7CbYclWtwwt727iDHLCOUpqPWdOMmouuS0IuuS0JsdpfRnMW1LwH/EkMi/5WbFZWMfNGVjXzRY2nK/bVr5TwXqdToI5MdhXSvpOalji4PjkTRxcHxyHcr/hWhutl3VvLDNbXTxhVjddSvqcBtEgAyAuTlgo6s1ZjJSV0WIyUldM9ksowsSKMEBABjhgADdWTY70AUAUAUAUAUBD2vtSK0hee5cRxxjLMfcBxJJ3ADeScCgPFdvcprvbmVQvabPORpGBNcDh456Fx0Ddv+lxFatiFDJZsrVsSoZLNj9m7Lit10woFHTjifvNxNc+c5Sd5M505ym7yZMC1oaDgtALpoYF01gETauyo7mPRKO1WG5kboZD0Gt4VHB3RvCo4O6OmzbZ4olWaTnGXI1kYJGd2e3GN9YnJN3SsYk1KXsqw+W8iTy5EXvdR7zWtmySGGrT92DfcmR323bDjNH6Gz7qzsS0J49G4uXCm/K3qcW5TWg/th/kc+5azu5aEq6Hxr/7fzj9TpHyitW4TL6Qw94rGxLQ1l0VjI8ab+T9GTbe+ik3Ryox6g4J9Wc1q01xRVqYatTznBrvTJWisEAaKXAaKAXRS4DRS4E0UAaKXAmigDRQDWGBk7gKys8kChvOUSgZiVSmcc5JII4yR9QkFpP4Vx211KXRkm7VHn8MVtNd/BR8XfsJlSfP6kaPlI2QCIGzwCzMjH7vOxqGPpqeXRcbXTku1xTXjsybXkZ3S7fL6FzYX6TaguVdPLRhpdM9Y6u0ZB665lfDTo2bzT4NZp9z/LiRyi4nHbN5JEFEMLSyOcKBuRcdMjfRHvqOnFS952RtTipe87IhWXJ8s4mvWE8o8kY+ai6cRr0956h0763lWstmGS+bN5VrLZhkvmy7K1CQCYrIEK0MjStAUHLSEPbqrAHXNGo7MuM4PRuzU+HdpX7GT4dtSv2Ml7H2rebEbNsWubLOXt2OWjHEmFujHVw37wfKFqjiVLKXEt0cUpZS4ns3JrlDBtG3We1fWh3EcGRhxV1+iwz+IIyCDVstlrQBQBQBQHO5uFiRnkYKiKWZicBVUZJJ6AAKA8H2xtV9vXXPSZFhAxFvEd3OsNxkkHT07ugbvrZqYivs+zHiVMTX2fZjxLZVrnHNIF7tuCE4eQauoZYjvxw9NbKLfAu0OjcTXW1CGWry9Tlb8pLZzjnMH94ED1kYo4SJanQ+Mgr7F+5p/LiWc10iJrd1CfWzuPd1+itbN5FGnQqVJ7uMW5affAy20eWoGRbpn95+HoUfzPoqVUtT0OG/s83nXl4L6/p4lYdvyuMvcsv7scY/+PvNbbC0OiujKEMoUU+2T/qMjunk4TXcnYFP6z7qWS5I2dGnT406cfH/AIoUbLkkP9WuW7XfHvj/AJ02kuaDxlKmrb2C7l9JfkSU5OXBO60QD96U5/CQe6sbyOpBLpTDLjXfhFfyv1JicmLnojtl7xq94atd5HtK8ulsJzlN/L0sdF5M3Y80P+iT/lVjeQ7TR9K4J/5n/wBpfzBJsO7Uf1a0k7lUfzWm3HViOPwcn+9nHxb/AJiBdWaoP6TYyRjpeJ2IHobUv41unfhIuUq85/uMQpdkkvys/kSdmM+74hd6j/cTbm4cFzlSe7HfWsrfiXiiDExh/jKFv44Z+LtZrxuXmzeU418zeJzEvb5Dek+T+I7ajlTyvHNHLxPRD2N7hZbcPmvr8n2Gk0VEcUNFLgNFLgNFAGilwJopcCaaAzPKq6JYQgalChnXhzjO/NxRE9AZss3YnbXZ6MopR3rdm7pP4UlecvBZLtZPSXP77WWWzNjLF474eYjxpCN/3Yx9BB0KKp4nGSq+xHKHKP5vVvm2aSm3kuBOnt1dSrqGU8QwBB7waqwnKEtqLs9VkaJ24GU2pYtayIYc4AJh371KjW0BJ4xugbTnyWXdXdw1eOJpyVXs2u1PJT/1Rdr6p5liMlJZ/faaa2lEsaunkuoYdzDI99cSpCVObhLim15EDVnYeVrQwNK1kCFaGRpWsgaRQFByqTU1ovXdo3oUMTU9F2Un2Mno5KT7GXhFQkJSR3Mmx7r49aAmJsC6gHkumfLUcAwyTnoyegtV/DV7+xIv4avf2JHu2ydpR3UEc8DB45VDKR1HrHQQdxHQQRV0vEugCgCgPKvhk2w00kOy4GIMw525YcVhU7l/iIJ/hXoao6tTYjcjq1NiLkVlvAsaqiDCqAAB0Abq5DbbuzjNtu7KDlTtgp/R4SedfAJH0Q3RnoY7vQa3hHmzu9EdHqf/AMmt7iv4259y9SDYckZ08bnI1b7uvHpIwD3Vl1UXcR07hp+zsya77fn6jNqc5bAC8igmVsgMuFf0EAEeqsxtL3XY2wu5xLbws5Qa5O7Xk218yijs5JImkUExRtvAbOnVvJC5zjcN/wCVb3Sdjryr0qdVU5P25LTjbt/I3PJ/Ydo0SyRrzmocZN5B6QV8kEd1V5zlezPKdIdI46NV05vZtyjl434mhjgVfJUDuAFR3OPKpKXF38TqBWDQU4Aydw6zQyk27Ihtti3BwZ4v9Yv51nZloWVgcS81Tl5Mk2t1HL+zkR/uuD7jWGmuJFUoVafvxa700SQtakQoShgcFoCm2vyWt7nJZND/AF03H0jg3preNWUTpYTpXEYbJO60efloZraKPb4g2kOdgY4juAPHjPfx71OfSBipo2lnDjodmg4V718C9ma4wfCX3r6Mn8nr57SZbS5YPG4Bt5c7mU8BnqPR1HdvBFaTipLaXiVcfh6eKpPFUVaS96Oj5v66rPjc2OioLnng0UuA0UuBNFLgTRS4EKVkGQ2iNN/luHP25/haKeNfRzh/2hXdoZ4Oy+GovHag3/4+hZj7ng/yNYVrhFcQrWQU3KPH9HHT8ZQjuXU7nu0BvXXQwCf95/ol87JfOxJT59wclUIsbfP92D6DvH4YrHSbTxdS2rFX32WZWqJoNK0A0rWQNIoBpFZMmf24c31inW0rn+GLd76sU/3c33epPT/dzfd6l4RUBANZcjB3g1kyP+CrahsL+TZrk8xcZmtck+KwGXjB7gT/AA9bV1qFTbjfmdehV3kL8z2KpiYKARmAGTuAoDwDYNyb25u79uNzMRHniIY/FUeoAH7lc7GTvJROdjJ3ko6F8BVMpGB2haM9xdMv7WJxIo6SgJzgdgKH0VYTyR7PDV4Qw9CL9yScX/q/XNGwtdtxPbc+ThVHjDpVvq9+eHXUDg72PNVejq0MT1dLN8HqtfroUuyNntfy/GrkfN5xHH0EA9P7oPrOejcd5S2Fso6uMxMej6XVcP73OXf+fou3h225s42j/GrZfF4Sx/RKnicdXX1ceusQltLZZpgMVHFw6piHn+GXNP74a8Djsa4W2ulEZ/o12NSZ+g+cae8HxT3jqrMltRz4olxlKWKwzc1/e0sn2rXxWa8dTbAVXPMGW5S8rlgJjgw8g3Mx8lD1fvN+A/CpoUr5s7/RvQsq6VStlHkub+i9fmZlbG9vDreOSUcRrOlPRkgY7sVNtQjkdx18Bg1sRko92b8ePzJ6cnLlB/UYG6/nWz//AG91abyPxffkVX0lhZP/AKiS/wBq/kOE1vboQLm2ntDndIjMy57n6Pukmspyfuu5LCpiJq9CrGqtGkn8vzSLi32ncWSiRnF5aE45xT46d+d4PY2RwGRUbjGeXBnPqYTDYyTgo7qr8L4P69677M2mz7uOeMSRMGU9I9xHQeyq8k07M87XoVKM3CorNEoJWCEUJWLg431gk8bRyrqVhgj+Y6iOusqTTuiWjWnRmqkHZo85uLB1WWxlOXhBmtX6SoGplHeoJx0FT1VbUllNc8methXhJwxtP3ZezNdvBPwfmmjdcl9ofGrSOU+URpb7y7j6+PpqtUjsyaPNdI4bq2IlTXDiu5/di10VoUhNFLgTRS4EKUuBpSsmTO8rNlF151EZyEMciJjW8RIYGP8AxEcB1HTvHTXV6NxSg93J2zum+Clwz7JL2ZeDJaU7Zff2zjsvlGojHxlt3BbhVJik7Xxvhk60fGDwrfEdGyc3uVn8D95d3xLRq+RmVLP2fL74kyTlHajyZVkY8EizI57lTJqtHo3FP3obK1l7KXizXdT0KCYSX05UjTuKEAg/F4m8suw3G4kHihR5Kk5rqQ3eDoqSz56bclwsuOxF53fvPgTK0I3+2/ojXrGFACjAAwB1AbhXn3Jyd3xK1yDtfa0NqmqdwueA4s33V4mrOFwlbEy2aUb+i72bwhKbsjMjlJeXW+ytcJ/eSnAI6xvA9Raux+zcHhv+qq+18Mftv5Im3UI+/LyIk820AfHvrOM/VLxj/wBs++po0+j7ezh5y7bS+pslS5RZ3jvNpxjViC6UcTGRn0Yx7jUUqHRc3s3lTfbf87+qMONJ6om7K5WxTPzcoaCXhok3DPUG3b+wgVWxXQ9alHeU3tx1X0+lzSdCSV1mi0uNnK88cxJ1RKyqN2PHwDndnO6uWptRcdTRTai46kkitTUaRWQZ/lgjxxJdQ7pbSRZkPcwyD2cCR+7VrCz2Z21LWEnsztqe8bLvluIIpo/IljWRfuuoYfga6Z1CVQGd+ES+5jZV5IDgiB1B6mddAI7csKA8s5L23NWcC4x82pPew1n8WNces7zbOLWleo2WoqEjKLlBsyQSLc2v7VPKX6693ScbsdI4bwKkhJW2Wdno7F0nTeFxPuPg9H98+T45Mxt+6TTARLzAfGsO2EV8nJ7FH57qmV0s8z0+HjUoUW6j27cGlm1y72am22tc2iKJoA8SgASRHI0gcd2R68VE4xlweZwKmCwuLm3SqbM3+GWvjn6l3s7bdvdDSrjLDBR9zHI3jB4+jNRyhKJzMR0fisK9qUeH4lmu/s8bGOvbQxLcW2/MDCeE9OncG3/dYHd0oanTvaWuR6WhWVWVLE/GtiXfy+aa7mi92xymItolh3z3CDh9DPik9+rIHrqKNP2nfgjlYPolPETlV/dwb8bZ+Vs35Fhyc5Kx2wDSASTcSx3hT1ID7+PdwrWdVy4cCt0h0vVxLcYezDTXv+nDvNGBUJxxwFAEsKupV1DKeIIyD3g0TsbRnKEtqLs9UY7a2xZNns1xZ+NCR89A29SvTuPFcekdoyBPGan7MuOp6HC42njoqhicp/hmuN/r8n2Oxy5NXCQ36C3J+L3ketU+o41ZHeGRh3MOqs1E3DPiiTpClOrg5Ot+8pOzeqyz8U0/A9BC1UPLjglDA4JWAY74Q4+Za1uxxilCntU5bB7PFYfxGrFDO8Tv9CPexq4Z8JRv48PzXkO+DNAIrhF8lLg6e7SB7lFMRxT7DHT93UpyfFxXr+pstFVzgiFKAaUoBpWsgaVoZGEVkFVebAikcyDXFIeLxOY2b72nc/8AEDVyljqsI7DtKOkkml3XzXg0SKo0repFHJtTuknuZFPFTKFB7+bVSfSamfSMlnCnFPXZv/8ApszvdEvvvLG1tEhQJEioo4KowP8AzVKpVnVltzd3qzRtt3ZVcqdurZQ6iNUj7o0+s3b+6MjPeB01d6OwEsXV2eEVm3ovq/1JKVNzfYYi5QW7ia9U3V9LgxwcVjB4a1HHsUf9R6KnJ14ulhXu6MeM+b1s/V/0LK9pWhlFcy2Tkxc3njbQnZVPCGPACjoz9EEdzd9UZdKYXCezg6d38Uuf5/NdxpvoQ9xeJPTkNZAb42PaZHz+BAqq+nca371vBGnWKmpEueQkQOq2kkgccCGJH8m/GpqfT1VrZrxU491v0+RssQ+ElcptpsykQ7WQMp3R3SDxl7yBvHYRndwPGuhh1CSdbo+Vnzpvg/p3p27iSNn7VLyJ2xNpSWcy2t02uN/2E2cgg8Bnq9xxxBBFXG4Wni6TxOHVpL3o9vPx9e+5pOCmtuPHmjXkV54rjTWQRr63EsTxng6FT/EpH862i7NM2jLZaZsPgVvjNsW21HJj1xnuWRtI9ClRXbO4bmgMN8Np/wDoV3/ov/UxUBkbIfNp9xf90Vw5cWcKXFkgVqYOd5cCKJ5D9BS3fgZxRK7sSUKTq1Y01zaRhuR2zlupZmnGsad+frO2c5HA7j66sVJOKVj13TOKnhaVONF2z+SXD5ovX5MSQktYztGeOhjlT+HvBqPeJ+8jlR6Xp11s4umpdq4/fc0VG0QucbQtTGT/AG0O4HvHkt7+yt4/wvwZ0sNtNXwVbaXwT+7r07SuvcpIjRTi5Dq0YznWAwKaXUnI3PuOejsrZZrNWLlG06co1Ke7s1LK1m1ndPnwz/UibAnVLqFpThVcEk8Bg5H41tNNxdixj6c54apGms2mewWtykq6o2Vx1qwI/CqDTXE+e1KU6b2Zpp9qsdxWCMeKwB4oYEuHVUYyEBAp1E8NON+awr3yN6cZSmlDjy7zzf4NtmvLcCZs83ACF6i7AjA9DEn0ddXMRJJW1PX9PYmFOi6S96dr9y5/K3mepLVI8YPFYA8VgGO+FaYLZKvS8ox3BWJPu9dWMKvbO9/Z2DeKctIv1RM+DTZpgsQXBDTMZMHiFICr6wuf4q1xErzy5EPTuIVXFtR4RVvr628DVEVAcYaRWQMNZMlRtfbiQNzYVpZSuoRpjIUfSkYkLGn7zEdmauYbBTrLbb2Y8LvXRJZyfYkbxpuWfIzjcrpWyV+LYH1RczDuMsUOj1ZrproqkspbXjsR/wDGUr+dibcrt+S9WTLHlYpGZwipkLz0cnOQgncBIcB4Tn66gdtQVuipJ2ptt8dmS2ZW7OKl4O/Yayovl5ffE0RrkkIw1kyMNAeaNtFZri42hKA0Vr83bqeDSZwp9fjfxA9FeuWHlSo08DDKVTOT0XP6eHaXdlqKpri+JdcitilVN3c+NcT+Nk8UVuGOokeoYG7fXO6XxqlLqtHKnDLLm19PXMir1PwR4I1JriEAw1kDTWTJEv7NJ42jlXUrDBH8x1EddS0K06M1UpuzRmMnF3RgFsGPO7OmOWQGS1c9OBnSOwjo6MN1CvVPERWx0hTyT9ma+V/B+eWpc2llUXiafkjtQ3Nqpby08R+skcD6QR6c1xOlsIsPiWo+6814/r8ivWhsyLg1zSMSsgt/gEJ+Tph0LeSgd2mM+8mu5HgjuR4I9KrJsZT4VLPntjXq9UJk/wBURL/wUB51sGfnLWFuuJc9+kA/jmuLUVptdpxKqtNrtLAVGaFRyvciykx06R6C61vT946fQ0U8bC/b6Mq+QqiKWaPOSVRx2rgnP+2K3q5pM6XTzdSlTqaOS8fuLNmKrnmRSARg7weg8KBNp3Rh+XWyYYESSFAjM+Dp3DhncOAO7oqxSk3kz1XQeMrV5Sp1ZbSS5/Xn4mYtIpJUZI1DBMykbtQAGCRneRwyKlbSd2d2rOlSmpzdr+z2dn9SzguLRiGXn7V+GpG1oD6w/ozWrU+8pTp4yK2ZbNWOjWy/zXyLa22rOv7HaEMijomBVvTrXP8AtVG4x5xKFTCYeX7zDSi/4c18n+RIPKi9XzJu3n4/+cPdWN1Dt8v0Iv2Vgpf5i/2y/lZwueWl2oOfiq/dYOfQFkb8ayqMO0mp9C4OTy233q3qkQ7G3vdrOOcduaB3sRiMfdUYDN/2cVs3Clw4litUwXRkXsRW1pxfi+KX2j1DZ1okESxxDCoMAe8nrJO899UpNt3Z42vWnWqOpN3bJQatSE43u0ooBmaRIx+8wGe4cT6KyouXBE1HD1aztTi33Iye1/hJhQEWyGVvrNlU9XlHuwO+p44Zv3juYb+ztaedZ7K0Wb+nqQOTmzJ9pzrdX+TEm9EIwrb+Cr9TrP0sAb99bVJRprZhxLOOxVDo+k8PhfefF813vXTTsyPSddU7HlA10sBC9ZBA23tIW1vJLjVoXIX6zHcq+liB6asYWg69aNPhd8dFzfgszaEdqSRltg7H59pDcfOIkmHzwuLhfLaTriRvEROHik118ZjNzGKpZNrL+CD4Jdsl7UnxzsT1J7Ntn+i/XmbAHAwNwHADgO6uE83dlcpdu7GEwMkQVbgKQGI8WQHjHMPpxtwIPDiKvYPGOk1CpnDTT+KOjXZx4MkhO2T4ffAruRt8CphGdAQSQhiSyxsWVo2J35jkVl7tNWulaNpb18buMrcG1ZqX+6LT77m9aPP7+2aQmuQQlZyiuTFaTuNxWJiO/SQPxq3gaaqYmnB8HJepvTV5JHnBtM2mzbbG64mMsmOnxwoP+Rj6q9XvbYjFYj4IqK8r+pc2vanLRHqJrxZQGk1kyMNANJrJkYayDIctF5q4tLhdxWTQx61JBx3Y1/5q7/Q73tCvh3wauu/7t5FijnGUROTY5raF7COBIkA6snO7/WD1CnSL3uBw9V8eH35GamdOLNSa4JXOU0oRSx4KCT3AZrZK+QSu7Gl+Au2KbFiY8ZZJJD2/OFM/7Fdw7x6BQHK6t1ljaNxlXUqw6wwwfwNAeA8j1aFJrSX9pZzPEe0aiQe4nVjsArmYuFp31OXi4WnfU0QNVSqRNsWvPW8kY4su77w3j8QKzF2dy1gq+4xEKj4J/Lg/kY60ujGsN0gyYvmZ16dI3KfSuBnrUVM1e8T1FajGpKphJ/j9uL7efzz7mzfWl0sqB4yGVhkEf97j2VXatkzyFWlOlNwmrNHcGtSMxnwhz62hhXexJbA478Kvr31PRXFnp/7PU9mNStLJcPLN/kdr7YT2scE9tvlgX5wDfrByW797MO49lYU1JtPmaUOkaeKqVKFf3ZvJ6cl6Lx7yLAdGbmwUSRN+2tiM6D2L1ccEcO0ZA2efsy46lia2rYbGPZmvdqa+Pqnx77MuNmrs69HixRhulMaG9GkjPoqOW8hzOdiH0ng37U21rxXzvbxJvgfZ/wBz/wDsk/VWu+nqV/21jfj+UfoS7Xk7ax+TAm76w1f72a1dST5kFTpLF1PeqPwy9LFupxwqMonK9vkgjaSVtKqMk/yHWeysqLbsiSjQnWmqcFds872ry5uLhtFqpjBOBpGqVuPT0dyjI6zVqNCMc5HrsN0Hh6Eduu9p9uSX32+RHsuRd3cNrm8TVvLSMS5/h3nPfitnWhHJEtbprB0Fs087corLz4eVzXbF5DW8BDSZmcfWGEB7E6fSTVedeT4ZHCxfTuIrLZh7C7OPn9LGrD1AcQXXQBroA10BScrpMW2o+SksLN91Z4ySewDf6K6HRqvX2VxcZpd7i7ElL3vP0G8kmxbFT5STTK/3vjEjb/QwPprPSWdfaXBxg13bK+gq+9fsXoXBaufYjG6qyZMbyZcNdBl8kpcOD+5LeZT0HQxFd/pBbOH2Zcb014xp5+V0ixUyj5ehri1cErlPysXVY3A/wmPqGf5Ve6Nezi6b/iXzyJKXvow8dwANkS/RBMZ7CJFTf6yfRXo5U23jafPJ/JstW/eI9JJryBSGE0A0msmRpNAMJrIMly+Or4tEPKecY9Hi/wDGK7/Qfs76pyUf1/IsYfK77BuxvH2teOOCqE9PiD/gNMZ7PRlCD5u/r9TM8qUUakmuEVyh5aXZS0dVGXmxCijixfcQB93NT4aG1UXZmWMNDaqLszPbOTOyxZ2cFuP7GJUJ62CgE+k5PprrHWLOgCgPG/hT2cdn7Sjv1HzF0BDcdSyAeI539KgdH9m3S1QYintwy4kGIp7cMuIA1yjkDwawDMbXsntpWuIV1xyDE0XQQeJx1dOejf0GpYtSVmehwWJp4qlHDVXszj7svT7595BsH0Evs+dcNvMEpAIPUM7j3g9HE1l5+8vEt11vFsY6m7rhOKv6cO5rwR1vuV9xH4pjjV+vVq/ANu9NYVKLNKHQeGqe0ptrut6oseS+yXLG5ustK3khuKjrI6DjgOgd+7WpJe7Ep9KY2morC4bKC4259n1fNmpDVCcEz20uTh5znrN+Zl6R9Buvd0Z7iN3CpY1MrSzR2cN0qnT3GKjtw+a+/PtKHaeDn4/aMjdM0GBnvG9CfTmpI/wvzOvhr/4Oumvgny/9l5DIdo6B8xtB1HQssbnHpAcfhRxvxibzw22/77DJ9sWv+LJSbful/wDvLZu9T/yxWu7joyB9HYR/9ia8f+TOcvKe54fHIB3Rsfx5o1ndR0N49FYXjuJPvkv5kU+0Nry3LCO4uA0YbOoJ4ucHfpCgnq3jpqSMFHNI6NDB0cNF1KNO0muF8+67bXzJezLoW4IhvRHnj8w2/vOkk1rJbXGPzK+IpOu71aG1/uX1Rd2G1L5smC5gucDOjGHIH7pRW/Go3GHNWOdWwuAjlVpSp9vFeacl8jU8ndti7h140sp0uvUw6uzfUM4bLscTH4J4SrsXunmnqi011GUQ10Aa6ANdZBxu4VljaNxlXUqw7CMGt6c5U5qceKdzKbTujIWlzLZTlWGtmADLnHxhUAVZYSxxzwXAeMkZwCK7tSnSxdHajklz+BvNxlbPZvnGXLgyw0pxv9rsfZoy78KbUeXLzbDisisjjvVhn1Vzv2Xin7sNpapprzRFuZ8kVe3OUHOR6YhIkb+KZNBEj5+hbRnDO5zjVgKvHNXMHgNie1Ozks9m90u2clkktL3ZJCnZ3f33ljydsDCheRQkkmnxAciJEXSkYPTpHE9JZjVTH4hVZKMHeMb5/E3nKXi+GiSNKkruyLUtVAjOcoDAq28EYPcRg1tFuLTXFBHmMVizW9zYnPPWsnPRdbLwOnvB1AdbCvZSrxjXpYxe5UWzLsfK/jk+4vOSUlU5PI2/JnbIu7dZM+OBpkHU4G/d1HiO+vN9I4N4Wu4cuK7v04FWrT2JWLQtVE0GFqyBpNANJrIMNJtBbi8e6P8AV7JTpPQ778Y7Sx3dy9denjh5UMJHDL95VefYufkuPey3suMFHmyw5DWzCF55PLuHLnuBOPxLHuIqn03Vi6saMOEFbx/pY0rvPZXI0ZNcYgIvIzZ3yntgORm22d4xPQ9wfJA69JGezR+9XSwtPZjd8zqYWnsxu+LPbqtFoKAKAr+UGx4r62kt5xmOVdJ6weIZepgQCO0UB4dYc7YXDbOvT85HvgkxgTRfRI7dxHoI4jfz8TRs9uJzsVQs9uPAvAaplMcDWDBWXewLeU5aMA9akrnvA3GtlOSOhR6VxdFWjPLtz9czpYbCt4TqSMahwLEsR3Z4eijnJmMR0niq62Zyy0WXoWgatDnjg1YA4NQChqwCPNs+F97xRsesopPrxWyk1zJ4YqvDKM2vFnL5Etv7iP8AyCm3LUl/aOK/zH5iTbJt1RisEWQpI+bXjjuptS1MwxuJlNJ1JWuvxMwfJ0LBNbyyYMcmpGLDIVt439XFD66szzTSPWdIOVelVpQ96Nmrc19po9Iexibc0UZHbGp/lVS71PFxxNaOam14sy/LHZ0VvGk8AEUqSDGncDxPk8M7s+upqUnJ2Z3uh8VWxFSVCs9qLT4528SdyFhYQPK4wZ5C4HZ147Tn0YrWta9lyKvTlSDrRpQ/AreP3bxNLrqGxxQ10sA10sA10sBNdLA43dukyFJUV1PQwyP/AD21LSqzpS2qbs9UZTad0Vo2Eg3JLcov1VuZMDuySR6DVvr83nKEG9XBflY33j5peRIstlRQsXRcudxd2Luf42JIHYN1RVsXWqx2ZP2dEkl5KyMSnJ5Mmlqqmg0tWQIWoZMtyu2XJrS7tf28PEfXQZ6OkgEjHSCeoV2+i8XT2ZYTEe5L5P78n4k9GatsS4MorWdixvNnDef6xbdIPElR9JTxBG8esDp1YRUVhMb/ALan10et/o3K0rbFTwZptkcqre4AGrm36Uc4Oew8G9/YK4uK6JxGHd7bUdVn5rl6dpBOjKJc5rmkREvtoxQjMsioO07z3DifRU9HDVaztTi33fU2jFy4Iye0NsS7Q1RWoMcA3SzNuGnp7hjo4nO/AzXeoYKlgLVcR7VT8MFnn98+C5XdizGCp5y46EO3tRdstta5W0hOqR+mVuvvPR1cegCrFStLCReJr51ZZJfCvvj5c2zZvY9qXF/I3UahVCqAAowAOAA3ACvKyk5NyebZU4lPti9lkkSzshrup9w6olPF2PRgb+zj1ZsYejtu74FnD0Nt3fA9i5FcmY9l2cdtFv0+NI+MGSQgamI9AAHQAB0V0zqF7QBQBQBQGc5ccjoNqwc3LlJEOqGZR48T9Y61OBlenA4EAgDyCe6uNmzC22qukn9ncD9lMB1tjceGe/eBxNCthbZw8jn1sLbOHkXSvkZG8HpqnYpDw1YAuaGBdVYA4NQChqxYC6qGBwagF1VgC66Aw15bLaNJDcIzWsrakZRvjbs7QNx6wPRVhPazXE9bQrSxkY1qEkqsVZp/iX0vmtH5kVtsS26Yt7xXQDxQ0bax2eMhA9eKzsJ8UTrBUsRK9bDuMubUlb5NehJ2Lsue9kWa7LGNd4DfT7FXgF6zjf7sSkoK0SDG43D4Gm6OGS2npy7W+b0059u9DY4VWPJcQ10Aa6ANdAGugDXSwE10Aa6yBNdAJroBNVANLVkCaqWBm9scmdUnP2j8xNnJI8lz2gcM9PEHpFdnCdK7MNziI7cPmvr2c1yZPCtZbMs0UO0ZDv8AlGyLEcZodxPaxHin0kd1dXDxX+Cr2XwSz8r5rw8yaK/y5eDIEXxDHiz3SD6uB/wjFWpftG/tU4Ptz/M3e80Qtu1mD8xb3F0/HxzgepBk+kViosc1/e1I049n6/kw95zaRdJse5uwBckW8A4QxgDhw3DcPTnurmSx2Fwjboe3Uf45ffp5kW3CHu5vU09nbJCgSJQqrwA95PSe2uFWrTrTc6ju2V5Nt3ZVybUlupviuzE5+c7mf+yhHSztw3erO7efFM1HDOWcuBao4VyzlwPVeQHIePZcbMzc9dS75pjxPTpTPBAfXxPQB0EklZHRSSVka2smQoAoAoAoAoCHtXZcN3E0VzGssbcVYZHeOojoI3igPLtq/BTcWpL7HufEzn4tcb16ThJBvHHgcHdvY1FUownxRFUownxRmrzaV1Z5G0LCeHHGRF5yLv1jxR6Caqywb/CypLBy/CxsHK+zbhMB95WH4kYqF4eouRC8NUXI7jlNaf38frrXcVNDXcVNB3hPaecR+um4qaDcVNA8J7TziP103FTQbipoL4T2nnEfrpuKmhjcVNBfCi084j9dY3FTQbipoL4UWnnEfrpuKmg3FTQPCi084j9dNxU0G4qaA3KazIwZ4yD0E7vdTcVNDKo1Yu6TIse1dmqcq1uCOkKMju3bqzuqujLEquMktmUpNd7JnhTaecR+utdxU0K24qfCHhTaecR+v/pTcVNBuKnwi+FNp5xH66bipoNxU0DwptPOI/XTcVNBuKnwh4U2nnEfrpuKmg3FT4Q8KbTziP103FTQbipoJ4U2nnEfr/6U3FTQbip8IeFNp5xH66bipoNxU+EPCm084j9dNxU0G4qfCJ4UWnnEfrrO4qaDcVNBPCi084j9dNxU0G4qaB4UWnnEfrpuKmg3FTQTwntPOI/XTcVNBuKmgnhPaecR+us7ipoZ3FTQTwntPOI/XTcVNBuKmgeE9p5xH66bipoNxU0OLbfsjxliPfj8q3Ua6yVzO5q6MZLyss0H7Ze5VY+5axuKsndoysPUfIS023Nd7tn2dxcZOA+jTF6ZDkD04qWOEk+LJY4OT952NHsz4Mb29wdqTiCI8be3OWPZJJvHq1Duq1ToQhwLdOhCHDieobA2Db2EQitIliTicDex4ZdjvY9pJqYmLKgCgCgCgCgCgCgCgCgCgK+92HbT/treGT78KN/vA0BD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JVnyetIf2NrBH9yFF9y0BZUAUAUAUAUAUAUAUAUAUAUAUAUAUAUAUAUAUAUAUAUAUAUAUAUAUAUAUAUAUAUAUAUAUAUAUAUAUAUAUAUAUAUAUAUAUAU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3800" name="AutoShape 8" descr="data:image/jpeg;base64,/9j/4AAQSkZJRgABAQAAAQABAAD/2wCEAAkGBxQQEBUUEBQWFRUUFh8XGBgYFBobGBcYGBUYFh0eFhccHCggGRooGxcaIzEiJSkrLi4uFyA0ODYsNygvLisBCgoKDg0OGxAQGzckICUwLCw4LC0sLCw3LCwvLCwsLCwsLCw0LC8sNC8sLCwsLCwsLCwsLCwsLCwsLywsLCwsLP/AABEIAJoBSAMBEQACEQEDEQH/xAAbAAABBQEBAAAAAAAAAAAAAAAAAQIEBQYDB//EAFEQAAIBAwEDBggLBAYJAwUAAAECAwAEERIFITEGE0FRYXEWIjJUgZGUsQcUFSNCUlVyodHSM2KCwSQ0Q1NjkoOTorLC0+Hw8bTD4iVEZKOz/8QAGwEBAAIDAQEAAAAAAAAAAAAAAAMEAQIFBgf/xABCEQACAQIDBAcGAwUHBAMAAAAAAQIDEQQhURITMUEFFGFxgZGxIjJSodHwQsHhFTNi0vEGI0RTcoLiNEOiwiSSsv/aAAwDAQACEQMRAD8A9xoBCcUBU2vKmxlcJFeWzu24KtxGzE9gDZNAW9AFAFAMSVSSAQSu5gDvBIzvHRuOaAfQBQEaa/jSWOJnAklDGNTxYIAWx3Aj10BJoCPcXscbxo7ANKSsYPFiqlyB/CpPooDuxwMncBQFTa8qLKVgkV5bOx4KlxGzHuAbNAWF9exwRmSeRIo1xl3YKoyQBlmIAySB6aAJ72OOIyySIsYGoyM4CBTwJYnGN/GgOksqopZyFVQSWJwAAMkkncAB00A21uUlRXidXRhlWVgysOtWG4igOtAFAFAFAFAFAFAFAFAFAFAFARNpbUgtlDXM0UKk6Q0kioCcZwCxAJwDu7KASx2pBcIXgmjlQcWjkV1GO1SRQHWyu0mjSSJg6OoZWHBlIyCKA70AUAUAUBHkvY1lSJmAkkVmVellTSGI7tS+ugOzuFBJ3ADJ7hQHOzukmjSSJgySKGVhwZWGQR2YoDtQBQHO58hvun3UB4zA7PycRDswsptcfGWMJRAQRz2lGabxB4+5M+LQG/2xtFYrK2K7QEKuq4lEQlknHN5BhQ5yTuYnS27o6aAr+TXK5gL4XEpnSyiWcTG3aCR42WVirxMq+MvNHxlADahuGKAmcm4r+5jgu5btUEwSX4stuhjWJ8NoLn5wyaT5WoAH6JxvAicmrO4O0tokXOFW6jLLzKeOvxaFgM5yvi4XI6s8aArF5WyXTzSDaMdmscrxww8wJNYjYpruHYZ8ZlPippwMbyaAspuU91cW+zHtgkMl65SQSIWCYgkZiFyCdLISBkZwASM0BOeee3vrC3lm5/nVuWeR4o1fxFjKhdAAUDURuG/dmgKjlPt+SKScwbS+chyRbpYmWEFRnm55EVnVjwJDLjPDdvAn3m0PjU2xJwNIndpdPVzmz5Xx6M0Br739k/3D7jQGQ5DbCtrjYtos8EUga3TOqNTnxeOcZz28aAyc8xfYF7byFpEtNoi0QuSS8Ud9BpyenAbT3LQEjlFKbbZG0tmyE5tYg1uSd72jyDm+0lCDET+4vXQGr+EW41ww2QbS1/MIWOoAiBfnJyM/4alf9IKA58g3W3mu7BMaIJeegAI08xcEvpXHQkvOL6qA2VAFAFAFAFAFAFAFAFAFAFAFAYr4R5ljk2c0iM6i93qsbSMf6PNwjUEt6BQEHZVtz21Jbq2tZba3Fm0UjSQtBz8pYMpETAFtK5Gsjs6KA67JvhDsKwJu1tNUMS6zGJHbMXkRIeLk4PktuU7ukAduSPKOWSe4t2la65uFZ4pHt2t5G1M6lHQqoO9BhlUDxj0igIfI3bkl3JEZdqKLg75rFraOMocZaNVcCbK/W1NnGcYoCwSW+vLu+iiultoraVUjZYUkkJa3jkIbX4ugFs8MnVxXTvAqYttbRm2W20RPHE0CSMYFhDRy/F2ZJOcdvHGoxtgIV0gjyqA0821GO0LNFA0TW00hyoLAqYMYbiB45zjjuoCis7y+vree9huESLMqwWxhUpIkTvGTLJ+0DuVPknC7tzbxQEFNsy22ytkhZTbQSW6Ca6EPO8zphQoNJBVdZJGtgQNPbQGz5Jyl4C3x1b5S50SqsYwMDxW5rxSQc78DiARuyQLugGyrlSOsY/CgMJY8ltpR2K2IurRYhFzOtbaUyhCCCQTNp1YPHFAWF5yWlh+JPs949VlE0CrOCVeN1jUksm9X+bByBvyaAfsnkxLz93LfSpN8chSJ0RCqIq86Cq5JJXTJxJyTqO7OAA3YOydoWixW4ltpLaHSiyNHIJ+ZXACFQdBfSNOvPQDpNAd02Lcw30s9tNDzNzJG80ckTlxoRYjzTrIAMog8oHB9VARbXYd7ZPKtjJbvBLK0qpOsgaFpDqYIyHDpqJIBCkasZ6aAsrrY0s0llJLIhe1kaSTShVXLQSRYQEnSMvneTuFAdNpbGaW+tLkMALZZlK43tzyoBg9GNH40BQJyYvo4p7WGeBbaZ5WEnNv8YRZ3Z2XGdBbLkCTO7jpoCyteTLImzF5xT8nqA24/OYtGt/F6t7Z30Bop01Iy9YI9YxQGM2Pyf2nb2sdql3aIkcYjWRbWRpQAMA+NNoLd647KAlXfIpRsv4jbuR46SGSTLM7rcJO7OelmKn1jqoBnwi8jG2pEohlEEqhkLlSweGQDWjAH6yowPQV3caAmbQ5KJdX3xi8WOaJIOaiheMOqsz63kIYEajhVHUB20A1OSEUF7Bc2UcNuEWSOZI4lQTRyBSM6QPGV0UgntFAaagCgCgCgCgCgCgCgCgCgCgCgKfbuxzcy2jhgvxafniCPKHNSR4HUfHz6KAtZ01Kw6wR6xigMc3JGeKDZ3xeWIz7OQoOcVualDxCJ86fGRsDIYZxvG8E0BL2TsC6W8mu7ieNpJbdYQqRnREVd2GnJy6+Nk53kluAwABHu9gXt5Lb/AB1rQR286Th4Y5Oddo21KBrJEQJ44LEjduoC72PskwT3chYEXMyyAAeSFgjiwevemfTQFZZ8lmTZEtiZFLSJOuvBwPjDyuN3Hdzn4UBNGw2+NWs2sYtreSEjByxk5neD0Ac0fXQFNByYvIEmtbaeFbSZnZWZGM8AmZmdI8HQwyx0sd653huFAWFrsu8tLO0htJLdjBEIpBKj6ZNKKoKOpymMHirZ1dGKA6ck9gyWzXMs7RmW6kEjLCpWJNMaxgKCSWJ05LHGSeAoDQ0AUAUAUAUAUBjeU+w7qG4N/sxy0ukCa1dzzVwiDACZ/ZSAZwRuz3tqAt+SvKeHaMReElXQ6ZYnGJYXGQVkXiDkHf04PUaAu6AKAKAKAKAKAKAKAKAKAKAKAKAKAKAKAKAKAKAKAKAKAKAKAKAibV2nDaxNLcyLFGvFmOB3DrJ6AN5oDE/KN9trdZ67GxPG5YYuZ1//AB0z80pHBzv3gjgRQGvtbVLCz0R6ilvGca3LMQoLb2OT/IcAABigG8mNrG9s4LkpzfPRh9GrVp1bx42Bnd2UBaUAUAUAUAUAUAUAUAUAUAUBkuVPJEyzC82e4t75BgPj5udd3zdwo8pTgDVxGB1DAHbkjyuW8LQToba9hHztu/H78R4SRn6w6x0EEgaegCgCgCgCgCgCgCgCgCgCgCgCgCgCgCgCgCgCgCgCgCgCgMnyi5bLDL8VsozeXp/sYyNMfbPJ5MY7Dv3jhnNARdlciXmlW62zILqdTmOIAi1t+yOM+W37zdQ6QDQG2oCi5eTaNl3rA4ItZcHtMTAfiaAfyKgMezbNDxW1iB7xEufxoC6oAoAoAoAoAoAoAoDC8pvhTsrRzFDqu5+HNwDUAR9d+A3jBA1EdIrDaWbMNpK7Mfe8tts3X7JYLFDw3c7KB2kgqf8AKtV5YqC4ZlaWLguGZWSwbQlOZtq3Wf8ACYxD1K2D6qheMfJELxr5IZ8kXH2lf+0v+dY65LQx1yWhFueS8juspvrszICI5GlLMmc8GzqA3ncCOJp1yWg67LQg7NN1zvMXW0L6KbiuLp+blXrjYnj2Hf7hLPESttQzXoTTxErbUM16d5dfI1x9pX/tLfnUPXJaEPXZ6B8jXH2lf+0t+dOuS0MddloL8i3H2lf+0t+dOuS0HXZaB8i3H2lf+0t+dOuS0HXZ6C/Ilx9pX/tLfnTrstB12egfIlx9pX/tLfnWOuy0HXZ6B8iXH2lf+0t+dOuy0HXZ6B8h3H2lf+0t+dOuy0HXZ6C/Idx9pX/tLfnTrstB12eiD5DuPtK/9pb86ddloOuz0D5DuPtK/wDaW/OnXZaDrs9A+Q7j7Sv/AGlvzp12Wg67PRCfIdx9pX/tLfnTrstB12egfIlx9pX/ALS35067LQddnoHyJcfaV/7S35067LQddnoHyJcfaV/7S351nrstB12egnyLcfaV/wC0t+dOuS0HXZ6B8i3H2lf+0t+dOuS0HXZaCfI1x9pX/tLfnTrktB12WgfI1x9pX/tLfnTrktDPXZ6Ee+s5YELy7VvkUcSbl/wGck9graOKqSdkjMcVUk7JFbs6C+uX1JfX0dv0NJcPzknaqA+KvafxqSeJ2FZ5sknidhWeb7CbYclWtwwt727iDHLCOUpqPWdOMmouuS0IuuS0JsdpfRnMW1LwH/EkMi/5WbFZWMfNGVjXzRY2nK/bVr5TwXqdToI5MdhXSvpOalji4PjkTRxcHxyHcr/hWhutl3VvLDNbXTxhVjddSvqcBtEgAyAuTlgo6s1ZjJSV0WIyUldM9ksowsSKMEBABjhgADdWTY70AUAUAUAUAUBD2vtSK0hee5cRxxjLMfcBxJJ3ADeScCgPFdvcprvbmVQvabPORpGBNcDh456Fx0Ddv+lxFatiFDJZsrVsSoZLNj9m7Lit10woFHTjifvNxNc+c5Sd5M505ym7yZMC1oaDgtALpoYF01gETauyo7mPRKO1WG5kboZD0Gt4VHB3RvCo4O6OmzbZ4olWaTnGXI1kYJGd2e3GN9YnJN3SsYk1KXsqw+W8iTy5EXvdR7zWtmySGGrT92DfcmR323bDjNH6Gz7qzsS0J49G4uXCm/K3qcW5TWg/th/kc+5azu5aEq6Hxr/7fzj9TpHyitW4TL6Qw94rGxLQ1l0VjI8ab+T9GTbe+ik3Ryox6g4J9Wc1q01xRVqYatTznBrvTJWisEAaKXAaKAXRS4DRS4E0UAaKXAmigDRQDWGBk7gKys8kChvOUSgZiVSmcc5JII4yR9QkFpP4Vx211KXRkm7VHn8MVtNd/BR8XfsJlSfP6kaPlI2QCIGzwCzMjH7vOxqGPpqeXRcbXTku1xTXjsybXkZ3S7fL6FzYX6TaguVdPLRhpdM9Y6u0ZB665lfDTo2bzT4NZp9z/LiRyi4nHbN5JEFEMLSyOcKBuRcdMjfRHvqOnFS952RtTipe87IhWXJ8s4mvWE8o8kY+ai6cRr0956h0763lWstmGS+bN5VrLZhkvmy7K1CQCYrIEK0MjStAUHLSEPbqrAHXNGo7MuM4PRuzU+HdpX7GT4dtSv2Ml7H2rebEbNsWubLOXt2OWjHEmFujHVw37wfKFqjiVLKXEt0cUpZS4ns3JrlDBtG3We1fWh3EcGRhxV1+iwz+IIyCDVstlrQBQBQBQHO5uFiRnkYKiKWZicBVUZJJ6AAKA8H2xtV9vXXPSZFhAxFvEd3OsNxkkHT07ugbvrZqYivs+zHiVMTX2fZjxLZVrnHNIF7tuCE4eQauoZYjvxw9NbKLfAu0OjcTXW1CGWry9Tlb8pLZzjnMH94ED1kYo4SJanQ+Mgr7F+5p/LiWc10iJrd1CfWzuPd1+itbN5FGnQqVJ7uMW5affAy20eWoGRbpn95+HoUfzPoqVUtT0OG/s83nXl4L6/p4lYdvyuMvcsv7scY/+PvNbbC0OiujKEMoUU+2T/qMjunk4TXcnYFP6z7qWS5I2dGnT406cfH/AIoUbLkkP9WuW7XfHvj/AJ02kuaDxlKmrb2C7l9JfkSU5OXBO60QD96U5/CQe6sbyOpBLpTDLjXfhFfyv1JicmLnojtl7xq94atd5HtK8ulsJzlN/L0sdF5M3Y80P+iT/lVjeQ7TR9K4J/5n/wBpfzBJsO7Uf1a0k7lUfzWm3HViOPwcn+9nHxb/AJiBdWaoP6TYyRjpeJ2IHobUv41unfhIuUq85/uMQpdkkvys/kSdmM+74hd6j/cTbm4cFzlSe7HfWsrfiXiiDExh/jKFv44Z+LtZrxuXmzeU418zeJzEvb5Dek+T+I7ajlTyvHNHLxPRD2N7hZbcPmvr8n2Gk0VEcUNFLgNFLgNFAGilwJopcCaaAzPKq6JYQgalChnXhzjO/NxRE9AZss3YnbXZ6MopR3rdm7pP4UlecvBZLtZPSXP77WWWzNjLF474eYjxpCN/3Yx9BB0KKp4nGSq+xHKHKP5vVvm2aSm3kuBOnt1dSrqGU8QwBB7waqwnKEtqLs9VkaJ24GU2pYtayIYc4AJh371KjW0BJ4xugbTnyWXdXdw1eOJpyVXs2u1PJT/1Rdr6p5liMlJZ/faaa2lEsaunkuoYdzDI99cSpCVObhLim15EDVnYeVrQwNK1kCFaGRpWsgaRQFByqTU1ovXdo3oUMTU9F2Un2Mno5KT7GXhFQkJSR3Mmx7r49aAmJsC6gHkumfLUcAwyTnoyegtV/DV7+xIv4avf2JHu2ydpR3UEc8DB45VDKR1HrHQQdxHQQRV0vEugCgCgPKvhk2w00kOy4GIMw525YcVhU7l/iIJ/hXoao6tTYjcjq1NiLkVlvAsaqiDCqAAB0Abq5DbbuzjNtu7KDlTtgp/R4SedfAJH0Q3RnoY7vQa3hHmzu9EdHqf/AMmt7iv4259y9SDYckZ08bnI1b7uvHpIwD3Vl1UXcR07hp+zsya77fn6jNqc5bAC8igmVsgMuFf0EAEeqsxtL3XY2wu5xLbws5Qa5O7Xk218yijs5JImkUExRtvAbOnVvJC5zjcN/wCVb3Sdjryr0qdVU5P25LTjbt/I3PJ/Ydo0SyRrzmocZN5B6QV8kEd1V5zlezPKdIdI46NV05vZtyjl434mhjgVfJUDuAFR3OPKpKXF38TqBWDQU4Aydw6zQyk27Ihtti3BwZ4v9Yv51nZloWVgcS81Tl5Mk2t1HL+zkR/uuD7jWGmuJFUoVafvxa700SQtakQoShgcFoCm2vyWt7nJZND/AF03H0jg3preNWUTpYTpXEYbJO60efloZraKPb4g2kOdgY4juAPHjPfx71OfSBipo2lnDjodmg4V718C9ma4wfCX3r6Mn8nr57SZbS5YPG4Bt5c7mU8BnqPR1HdvBFaTipLaXiVcfh6eKpPFUVaS96Oj5v66rPjc2OioLnng0UuA0UuBNFLgTRS4EKVkGQ2iNN/luHP25/haKeNfRzh/2hXdoZ4Oy+GovHag3/4+hZj7ng/yNYVrhFcQrWQU3KPH9HHT8ZQjuXU7nu0BvXXQwCf95/ol87JfOxJT59wclUIsbfP92D6DvH4YrHSbTxdS2rFX32WZWqJoNK0A0rWQNIoBpFZMmf24c31inW0rn+GLd76sU/3c33epPT/dzfd6l4RUBANZcjB3g1kyP+CrahsL+TZrk8xcZmtck+KwGXjB7gT/AA9bV1qFTbjfmdehV3kL8z2KpiYKARmAGTuAoDwDYNyb25u79uNzMRHniIY/FUeoAH7lc7GTvJROdjJ3ko6F8BVMpGB2haM9xdMv7WJxIo6SgJzgdgKH0VYTyR7PDV4Qw9CL9yScX/q/XNGwtdtxPbc+ThVHjDpVvq9+eHXUDg72PNVejq0MT1dLN8HqtfroUuyNntfy/GrkfN5xHH0EA9P7oPrOejcd5S2Fso6uMxMej6XVcP73OXf+fou3h225s42j/GrZfF4Sx/RKnicdXX1ceusQltLZZpgMVHFw6piHn+GXNP74a8Djsa4W2ulEZ/o12NSZ+g+cae8HxT3jqrMltRz4olxlKWKwzc1/e0sn2rXxWa8dTbAVXPMGW5S8rlgJjgw8g3Mx8lD1fvN+A/CpoUr5s7/RvQsq6VStlHkub+i9fmZlbG9vDreOSUcRrOlPRkgY7sVNtQjkdx18Bg1sRko92b8ePzJ6cnLlB/UYG6/nWz//AG91abyPxffkVX0lhZP/AKiS/wBq/kOE1vboQLm2ntDndIjMy57n6Pukmspyfuu5LCpiJq9CrGqtGkn8vzSLi32ncWSiRnF5aE45xT46d+d4PY2RwGRUbjGeXBnPqYTDYyTgo7qr8L4P69677M2mz7uOeMSRMGU9I9xHQeyq8k07M87XoVKM3CorNEoJWCEUJWLg431gk8bRyrqVhgj+Y6iOusqTTuiWjWnRmqkHZo85uLB1WWxlOXhBmtX6SoGplHeoJx0FT1VbUllNc8methXhJwxtP3ZezNdvBPwfmmjdcl9ofGrSOU+URpb7y7j6+PpqtUjsyaPNdI4bq2IlTXDiu5/di10VoUhNFLgTRS4EKUuBpSsmTO8rNlF151EZyEMciJjW8RIYGP8AxEcB1HTvHTXV6NxSg93J2zum+Clwz7JL2ZeDJaU7Zff2zjsvlGojHxlt3BbhVJik7Xxvhk60fGDwrfEdGyc3uVn8D95d3xLRq+RmVLP2fL74kyTlHajyZVkY8EizI57lTJqtHo3FP3obK1l7KXizXdT0KCYSX05UjTuKEAg/F4m8suw3G4kHihR5Kk5rqQ3eDoqSz56bclwsuOxF53fvPgTK0I3+2/ojXrGFACjAAwB1AbhXn3Jyd3xK1yDtfa0NqmqdwueA4s33V4mrOFwlbEy2aUb+i72bwhKbsjMjlJeXW+ytcJ/eSnAI6xvA9Raux+zcHhv+qq+18Mftv5Im3UI+/LyIk820AfHvrOM/VLxj/wBs++po0+j7ezh5y7bS+pslS5RZ3jvNpxjViC6UcTGRn0Yx7jUUqHRc3s3lTfbf87+qMONJ6om7K5WxTPzcoaCXhok3DPUG3b+wgVWxXQ9alHeU3tx1X0+lzSdCSV1mi0uNnK88cxJ1RKyqN2PHwDndnO6uWptRcdTRTai46kkitTUaRWQZ/lgjxxJdQ7pbSRZkPcwyD2cCR+7VrCz2Z21LWEnsztqe8bLvluIIpo/IljWRfuuoYfga6Z1CVQGd+ES+5jZV5IDgiB1B6mddAI7csKA8s5L23NWcC4x82pPew1n8WNces7zbOLWleo2WoqEjKLlBsyQSLc2v7VPKX6693ScbsdI4bwKkhJW2Wdno7F0nTeFxPuPg9H98+T45Mxt+6TTARLzAfGsO2EV8nJ7FH57qmV0s8z0+HjUoUW6j27cGlm1y72am22tc2iKJoA8SgASRHI0gcd2R68VE4xlweZwKmCwuLm3SqbM3+GWvjn6l3s7bdvdDSrjLDBR9zHI3jB4+jNRyhKJzMR0fisK9qUeH4lmu/s8bGOvbQxLcW2/MDCeE9OncG3/dYHd0oanTvaWuR6WhWVWVLE/GtiXfy+aa7mi92xymItolh3z3CDh9DPik9+rIHrqKNP2nfgjlYPolPETlV/dwb8bZ+Vs35Fhyc5Kx2wDSASTcSx3hT1ID7+PdwrWdVy4cCt0h0vVxLcYezDTXv+nDvNGBUJxxwFAEsKupV1DKeIIyD3g0TsbRnKEtqLs9UY7a2xZNns1xZ+NCR89A29SvTuPFcekdoyBPGan7MuOp6HC42njoqhicp/hmuN/r8n2Oxy5NXCQ36C3J+L3ketU+o41ZHeGRh3MOqs1E3DPiiTpClOrg5Ot+8pOzeqyz8U0/A9BC1UPLjglDA4JWAY74Q4+Za1uxxilCntU5bB7PFYfxGrFDO8Tv9CPexq4Z8JRv48PzXkO+DNAIrhF8lLg6e7SB7lFMRxT7DHT93UpyfFxXr+pstFVzgiFKAaUoBpWsgaVoZGEVkFVebAikcyDXFIeLxOY2b72nc/8AEDVyljqsI7DtKOkkml3XzXg0SKo0repFHJtTuknuZFPFTKFB7+bVSfSamfSMlnCnFPXZv/8ApszvdEvvvLG1tEhQJEioo4KowP8AzVKpVnVltzd3qzRtt3ZVcqdurZQ6iNUj7o0+s3b+6MjPeB01d6OwEsXV2eEVm3ovq/1JKVNzfYYi5QW7ia9U3V9LgxwcVjB4a1HHsUf9R6KnJ14ulhXu6MeM+b1s/V/0LK9pWhlFcy2Tkxc3njbQnZVPCGPACjoz9EEdzd9UZdKYXCezg6d38Uuf5/NdxpvoQ9xeJPTkNZAb42PaZHz+BAqq+nca371vBGnWKmpEueQkQOq2kkgccCGJH8m/GpqfT1VrZrxU491v0+RssQ+ElcptpsykQ7WQMp3R3SDxl7yBvHYRndwPGuhh1CSdbo+Vnzpvg/p3p27iSNn7VLyJ2xNpSWcy2t02uN/2E2cgg8Bnq9xxxBBFXG4Wni6TxOHVpL3o9vPx9e+5pOCmtuPHmjXkV54rjTWQRr63EsTxng6FT/EpH862i7NM2jLZaZsPgVvjNsW21HJj1xnuWRtI9ClRXbO4bmgMN8Np/wDoV3/ov/UxUBkbIfNp9xf90Vw5cWcKXFkgVqYOd5cCKJ5D9BS3fgZxRK7sSUKTq1Y01zaRhuR2zlupZmnGsad+frO2c5HA7j66sVJOKVj13TOKnhaVONF2z+SXD5ovX5MSQktYztGeOhjlT+HvBqPeJ+8jlR6Xp11s4umpdq4/fc0VG0QucbQtTGT/AG0O4HvHkt7+yt4/wvwZ0sNtNXwVbaXwT+7r07SuvcpIjRTi5Dq0YznWAwKaXUnI3PuOejsrZZrNWLlG06co1Ke7s1LK1m1ndPnwz/UibAnVLqFpThVcEk8Bg5H41tNNxdixj6c54apGms2mewWtykq6o2Vx1qwI/CqDTXE+e1KU6b2Zpp9qsdxWCMeKwB4oYEuHVUYyEBAp1E8NON+awr3yN6cZSmlDjy7zzf4NtmvLcCZs83ACF6i7AjA9DEn0ddXMRJJW1PX9PYmFOi6S96dr9y5/K3mepLVI8YPFYA8VgGO+FaYLZKvS8ox3BWJPu9dWMKvbO9/Z2DeKctIv1RM+DTZpgsQXBDTMZMHiFICr6wuf4q1xErzy5EPTuIVXFtR4RVvr628DVEVAcYaRWQMNZMlRtfbiQNzYVpZSuoRpjIUfSkYkLGn7zEdmauYbBTrLbb2Y8LvXRJZyfYkbxpuWfIzjcrpWyV+LYH1RczDuMsUOj1ZrproqkspbXjsR/wDGUr+dibcrt+S9WTLHlYpGZwipkLz0cnOQgncBIcB4Tn66gdtQVuipJ2ptt8dmS2ZW7OKl4O/Yayovl5ffE0RrkkIw1kyMNAeaNtFZri42hKA0Vr83bqeDSZwp9fjfxA9FeuWHlSo08DDKVTOT0XP6eHaXdlqKpri+JdcitilVN3c+NcT+Nk8UVuGOokeoYG7fXO6XxqlLqtHKnDLLm19PXMir1PwR4I1JriEAw1kDTWTJEv7NJ42jlXUrDBH8x1EddS0K06M1UpuzRmMnF3RgFsGPO7OmOWQGS1c9OBnSOwjo6MN1CvVPERWx0hTyT9ma+V/B+eWpc2llUXiafkjtQ3Nqpby08R+skcD6QR6c1xOlsIsPiWo+6814/r8ivWhsyLg1zSMSsgt/gEJ+Tph0LeSgd2mM+8mu5HgjuR4I9KrJsZT4VLPntjXq9UJk/wBURL/wUB51sGfnLWFuuJc9+kA/jmuLUVptdpxKqtNrtLAVGaFRyvciykx06R6C61vT946fQ0U8bC/b6Mq+QqiKWaPOSVRx2rgnP+2K3q5pM6XTzdSlTqaOS8fuLNmKrnmRSARg7weg8KBNp3Rh+XWyYYESSFAjM+Dp3DhncOAO7oqxSk3kz1XQeMrV5Sp1ZbSS5/Xn4mYtIpJUZI1DBMykbtQAGCRneRwyKlbSd2d2rOlSmpzdr+z2dn9SzguLRiGXn7V+GpG1oD6w/ozWrU+8pTp4yK2ZbNWOjWy/zXyLa22rOv7HaEMijomBVvTrXP8AtVG4x5xKFTCYeX7zDSi/4c18n+RIPKi9XzJu3n4/+cPdWN1Dt8v0Iv2Vgpf5i/2y/lZwueWl2oOfiq/dYOfQFkb8ayqMO0mp9C4OTy233q3qkQ7G3vdrOOcduaB3sRiMfdUYDN/2cVs3Clw4litUwXRkXsRW1pxfi+KX2j1DZ1okESxxDCoMAe8nrJO899UpNt3Z42vWnWqOpN3bJQatSE43u0ooBmaRIx+8wGe4cT6KyouXBE1HD1aztTi33Iye1/hJhQEWyGVvrNlU9XlHuwO+p44Zv3juYb+ztaedZ7K0Wb+nqQOTmzJ9pzrdX+TEm9EIwrb+Cr9TrP0sAb99bVJRprZhxLOOxVDo+k8PhfefF813vXTTsyPSddU7HlA10sBC9ZBA23tIW1vJLjVoXIX6zHcq+liB6asYWg69aNPhd8dFzfgszaEdqSRltg7H59pDcfOIkmHzwuLhfLaTriRvEROHik118ZjNzGKpZNrL+CD4Jdsl7UnxzsT1J7Ntn+i/XmbAHAwNwHADgO6uE83dlcpdu7GEwMkQVbgKQGI8WQHjHMPpxtwIPDiKvYPGOk1CpnDTT+KOjXZx4MkhO2T4ffAruRt8CphGdAQSQhiSyxsWVo2J35jkVl7tNWulaNpb18buMrcG1ZqX+6LT77m9aPP7+2aQmuQQlZyiuTFaTuNxWJiO/SQPxq3gaaqYmnB8HJepvTV5JHnBtM2mzbbG64mMsmOnxwoP+Rj6q9XvbYjFYj4IqK8r+pc2vanLRHqJrxZQGk1kyMNANJrJkYayDIctF5q4tLhdxWTQx61JBx3Y1/5q7/Q73tCvh3wauu/7t5FijnGUROTY5raF7COBIkA6snO7/WD1CnSL3uBw9V8eH35GamdOLNSa4JXOU0oRSx4KCT3AZrZK+QSu7Gl+Au2KbFiY8ZZJJD2/OFM/7Fdw7x6BQHK6t1ljaNxlXUqw6wwwfwNAeA8j1aFJrSX9pZzPEe0aiQe4nVjsArmYuFp31OXi4WnfU0QNVSqRNsWvPW8kY4su77w3j8QKzF2dy1gq+4xEKj4J/Lg/kY60ujGsN0gyYvmZ16dI3KfSuBnrUVM1e8T1FajGpKphJ/j9uL7efzz7mzfWl0sqB4yGVhkEf97j2VXatkzyFWlOlNwmrNHcGtSMxnwhz62hhXexJbA478Kvr31PRXFnp/7PU9mNStLJcPLN/kdr7YT2scE9tvlgX5wDfrByW797MO49lYU1JtPmaUOkaeKqVKFf3ZvJ6cl6Lx7yLAdGbmwUSRN+2tiM6D2L1ccEcO0ZA2efsy46lia2rYbGPZmvdqa+Pqnx77MuNmrs69HixRhulMaG9GkjPoqOW8hzOdiH0ng37U21rxXzvbxJvgfZ/wBz/wDsk/VWu+nqV/21jfj+UfoS7Xk7ax+TAm76w1f72a1dST5kFTpLF1PeqPwy9LFupxwqMonK9vkgjaSVtKqMk/yHWeysqLbsiSjQnWmqcFds872ry5uLhtFqpjBOBpGqVuPT0dyjI6zVqNCMc5HrsN0Hh6Eduu9p9uSX32+RHsuRd3cNrm8TVvLSMS5/h3nPfitnWhHJEtbprB0Fs087corLz4eVzXbF5DW8BDSZmcfWGEB7E6fSTVedeT4ZHCxfTuIrLZh7C7OPn9LGrD1AcQXXQBroA10BScrpMW2o+SksLN91Z4ySewDf6K6HRqvX2VxcZpd7i7ElL3vP0G8kmxbFT5STTK/3vjEjb/QwPprPSWdfaXBxg13bK+gq+9fsXoXBaufYjG6qyZMbyZcNdBl8kpcOD+5LeZT0HQxFd/pBbOH2Zcb014xp5+V0ixUyj5ehri1cErlPysXVY3A/wmPqGf5Ve6Nezi6b/iXzyJKXvow8dwANkS/RBMZ7CJFTf6yfRXo5U23jafPJ/JstW/eI9JJryBSGE0A0msmRpNAMJrIMly+Or4tEPKecY9Hi/wDGK7/Qfs76pyUf1/IsYfK77BuxvH2teOOCqE9PiD/gNMZ7PRlCD5u/r9TM8qUUakmuEVyh5aXZS0dVGXmxCijixfcQB93NT4aG1UXZmWMNDaqLszPbOTOyxZ2cFuP7GJUJ62CgE+k5PprrHWLOgCgPG/hT2cdn7Sjv1HzF0BDcdSyAeI539KgdH9m3S1QYintwy4kGIp7cMuIA1yjkDwawDMbXsntpWuIV1xyDE0XQQeJx1dOejf0GpYtSVmehwWJp4qlHDVXszj7svT7595BsH0Evs+dcNvMEpAIPUM7j3g9HE1l5+8vEt11vFsY6m7rhOKv6cO5rwR1vuV9xH4pjjV+vVq/ANu9NYVKLNKHQeGqe0ptrut6oseS+yXLG5ustK3khuKjrI6DjgOgd+7WpJe7Ep9KY2morC4bKC4259n1fNmpDVCcEz20uTh5znrN+Zl6R9Buvd0Z7iN3CpY1MrSzR2cN0qnT3GKjtw+a+/PtKHaeDn4/aMjdM0GBnvG9CfTmpI/wvzOvhr/4Oumvgny/9l5DIdo6B8xtB1HQssbnHpAcfhRxvxibzw22/77DJ9sWv+LJSbful/wDvLZu9T/yxWu7joyB9HYR/9ia8f+TOcvKe54fHIB3Rsfx5o1ndR0N49FYXjuJPvkv5kU+0Nry3LCO4uA0YbOoJ4ucHfpCgnq3jpqSMFHNI6NDB0cNF1KNO0muF8+67bXzJezLoW4IhvRHnj8w2/vOkk1rJbXGPzK+IpOu71aG1/uX1Rd2G1L5smC5gucDOjGHIH7pRW/Go3GHNWOdWwuAjlVpSp9vFeacl8jU8ndti7h140sp0uvUw6uzfUM4bLscTH4J4SrsXunmnqi011GUQ10Aa6ANdZBxu4VljaNxlXUqw7CMGt6c5U5qceKdzKbTujIWlzLZTlWGtmADLnHxhUAVZYSxxzwXAeMkZwCK7tSnSxdHajklz+BvNxlbPZvnGXLgyw0pxv9rsfZoy78KbUeXLzbDisisjjvVhn1Vzv2Xin7sNpapprzRFuZ8kVe3OUHOR6YhIkb+KZNBEj5+hbRnDO5zjVgKvHNXMHgNie1Ozks9m90u2clkktL3ZJCnZ3f33ljydsDCheRQkkmnxAciJEXSkYPTpHE9JZjVTH4hVZKMHeMb5/E3nKXi+GiSNKkruyLUtVAjOcoDAq28EYPcRg1tFuLTXFBHmMVizW9zYnPPWsnPRdbLwOnvB1AdbCvZSrxjXpYxe5UWzLsfK/jk+4vOSUlU5PI2/JnbIu7dZM+OBpkHU4G/d1HiO+vN9I4N4Wu4cuK7v04FWrT2JWLQtVE0GFqyBpNANJrIMNJtBbi8e6P8AV7JTpPQ778Y7Sx3dy9denjh5UMJHDL95VefYufkuPey3suMFHmyw5DWzCF55PLuHLnuBOPxLHuIqn03Vi6saMOEFbx/pY0rvPZXI0ZNcYgIvIzZ3yntgORm22d4xPQ9wfJA69JGezR+9XSwtPZjd8zqYWnsxu+LPbqtFoKAKAr+UGx4r62kt5xmOVdJ6weIZepgQCO0UB4dYc7YXDbOvT85HvgkxgTRfRI7dxHoI4jfz8TRs9uJzsVQs9uPAvAaplMcDWDBWXewLeU5aMA9akrnvA3GtlOSOhR6VxdFWjPLtz9czpYbCt4TqSMahwLEsR3Z4eijnJmMR0niq62Zyy0WXoWgatDnjg1YA4NQChqwCPNs+F97xRsesopPrxWyk1zJ4YqvDKM2vFnL5Etv7iP8AyCm3LUl/aOK/zH5iTbJt1RisEWQpI+bXjjuptS1MwxuJlNJ1JWuvxMwfJ0LBNbyyYMcmpGLDIVt439XFD66szzTSPWdIOVelVpQ96Nmrc19po9Iexibc0UZHbGp/lVS71PFxxNaOam14sy/LHZ0VvGk8AEUqSDGncDxPk8M7s+upqUnJ2Z3uh8VWxFSVCs9qLT4528SdyFhYQPK4wZ5C4HZ147Tn0YrWta9lyKvTlSDrRpQ/AreP3bxNLrqGxxQ10sA10sA10sBNdLA43dukyFJUV1PQwyP/AD21LSqzpS2qbs9UZTad0Vo2Eg3JLcov1VuZMDuySR6DVvr83nKEG9XBflY33j5peRIstlRQsXRcudxd2Luf42JIHYN1RVsXWqx2ZP2dEkl5KyMSnJ5Mmlqqmg0tWQIWoZMtyu2XJrS7tf28PEfXQZ6OkgEjHSCeoV2+i8XT2ZYTEe5L5P78n4k9GatsS4MorWdixvNnDef6xbdIPElR9JTxBG8esDp1YRUVhMb/ALan10et/o3K0rbFTwZptkcqre4AGrm36Uc4Oew8G9/YK4uK6JxGHd7bUdVn5rl6dpBOjKJc5rmkREvtoxQjMsioO07z3DifRU9HDVaztTi33fU2jFy4Iye0NsS7Q1RWoMcA3SzNuGnp7hjo4nO/AzXeoYKlgLVcR7VT8MFnn98+C5XdizGCp5y46EO3tRdstta5W0hOqR+mVuvvPR1cegCrFStLCReJr51ZZJfCvvj5c2zZvY9qXF/I3UahVCqAAowAOAA3ACvKyk5NyebZU4lPti9lkkSzshrup9w6olPF2PRgb+zj1ZsYejtu74FnD0Nt3fA9i5FcmY9l2cdtFv0+NI+MGSQgamI9AAHQAB0V0zqF7QBQBQBQGc5ccjoNqwc3LlJEOqGZR48T9Y61OBlenA4EAgDyCe6uNmzC22qukn9ncD9lMB1tjceGe/eBxNCthbZw8jn1sLbOHkXSvkZG8HpqnYpDw1YAuaGBdVYA4NQChqxYC6qGBwagF1VgC66Aw15bLaNJDcIzWsrakZRvjbs7QNx6wPRVhPazXE9bQrSxkY1qEkqsVZp/iX0vmtH5kVtsS26Yt7xXQDxQ0bax2eMhA9eKzsJ8UTrBUsRK9bDuMubUlb5NehJ2Lsue9kWa7LGNd4DfT7FXgF6zjf7sSkoK0SDG43D4Gm6OGS2npy7W+b0059u9DY4VWPJcQ10Aa6ANdAGugDXSwE10Aa6yBNdAJroBNVANLVkCaqWBm9scmdUnP2j8xNnJI8lz2gcM9PEHpFdnCdK7MNziI7cPmvr2c1yZPCtZbMs0UO0ZDv8AlGyLEcZodxPaxHin0kd1dXDxX+Cr2XwSz8r5rw8yaK/y5eDIEXxDHiz3SD6uB/wjFWpftG/tU4Ptz/M3e80Qtu1mD8xb3F0/HxzgepBk+kViosc1/e1I049n6/kw95zaRdJse5uwBckW8A4QxgDhw3DcPTnurmSx2Fwjboe3Uf45ffp5kW3CHu5vU09nbJCgSJQqrwA95PSe2uFWrTrTc6ju2V5Nt3ZVybUlupviuzE5+c7mf+yhHSztw3erO7efFM1HDOWcuBao4VyzlwPVeQHIePZcbMzc9dS75pjxPTpTPBAfXxPQB0EklZHRSSVka2smQoAoAoAoAoCHtXZcN3E0VzGssbcVYZHeOojoI3igPLtq/BTcWpL7HufEzn4tcb16ThJBvHHgcHdvY1FUownxRFUownxRmrzaV1Z5G0LCeHHGRF5yLv1jxR6Caqywb/CypLBy/CxsHK+zbhMB95WH4kYqF4eouRC8NUXI7jlNaf38frrXcVNDXcVNB3hPaecR+um4qaDcVNA8J7TziP103FTQbipoL4T2nnEfrpuKmhjcVNBfCi084j9dY3FTQbipoL4UWnnEfrpuKmg3FTQPCi084j9dNxU0G4qaA3KazIwZ4yD0E7vdTcVNDKo1Yu6TIse1dmqcq1uCOkKMju3bqzuqujLEquMktmUpNd7JnhTaecR+utdxU0K24qfCHhTaecR+v/pTcVNBuKnwi+FNp5xH66bipoNxU0DwptPOI/XTcVNBuKnwh4U2nnEfrpuKmg3FT4Q8KbTziP103FTQbipoJ4U2nnEfr/6U3FTQbip8IeFNp5xH66bipoNxU+EPCm084j9dNxU0G4qfCJ4UWnnEfrrO4qaDcVNBPCi084j9dNxU0G4qaB4UWnnEfrpuKmg3FTQTwntPOI/XTcVNBuKmgnhPaecR+us7ipoZ3FTQTwntPOI/XTcVNBuKmgeE9p5xH66bipoNxU0OLbfsjxliPfj8q3Ua6yVzO5q6MZLyss0H7Ze5VY+5axuKsndoysPUfIS023Nd7tn2dxcZOA+jTF6ZDkD04qWOEk+LJY4OT952NHsz4Mb29wdqTiCI8be3OWPZJJvHq1Duq1ToQhwLdOhCHDieobA2Db2EQitIliTicDex4ZdjvY9pJqYmLKgCgCgCgCgCgCgCgCgCgK+92HbT/treGT78KN/vA0BD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DwN2d5hZ+yxfpoA8DdneYWfssX6aAPA3Z3mFn7LF+mgJVnyetIf2NrBH9yFF9y0BZUAUAUAUAUAUAUAUAUAUAUAUAUAUAUAUAUAUAUAUAUAUAUAUAUAUAUAUAUAUAUAUAUAUAUAUAUAUAUAUAUAUAUAUAUAUAU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3802" name="Picture 10" descr="https://encrypted-tbn3.gstatic.com/images?q=tbn:ANd9GcQAv4kdXsVzGGH2BXpjDkwcL7PIB5K3b-W3_IH_2kp1wFXNb_O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512" y="4193704"/>
            <a:ext cx="4392488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42339" name="Picture 3" descr="p334.tif                                                       00055C80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28600"/>
            <a:ext cx="45831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58B6E-A8C1-4C23-B418-F856003FC20F}" type="slidenum">
              <a:rPr lang="el-GR" smtClean="0"/>
              <a:pPr/>
              <a:t>63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0" y="2564904"/>
            <a:ext cx="3635896" cy="37240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 err="1" smtClean="0"/>
              <a:t>Πλασμίδια</a:t>
            </a:r>
            <a:r>
              <a:rPr lang="el-GR" sz="2800" dirty="0" smtClean="0"/>
              <a:t>: κυκλικά </a:t>
            </a:r>
            <a:r>
              <a:rPr lang="el-GR" sz="2800" dirty="0" err="1" smtClean="0"/>
              <a:t>εξωχρωμοσωμικά</a:t>
            </a:r>
            <a:r>
              <a:rPr lang="el-GR" sz="2800" dirty="0" smtClean="0"/>
              <a:t> </a:t>
            </a:r>
            <a:r>
              <a:rPr lang="en-US" sz="2800" dirty="0" smtClean="0"/>
              <a:t>DNA</a:t>
            </a:r>
            <a:r>
              <a:rPr lang="el-GR" sz="2800" dirty="0" smtClean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Υπάρχουν σε πολλά βακτήρια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Μεταφέρουν γονίδια ανθεκτικότητας σε αντιβιοτικά από βακτήριο σε βακτήριο</a:t>
            </a:r>
            <a:endParaRPr lang="el-GR" sz="2400" dirty="0"/>
          </a:p>
        </p:txBody>
      </p:sp>
      <p:sp>
        <p:nvSpPr>
          <p:cNvPr id="7" name="6 - TextBox"/>
          <p:cNvSpPr txBox="1"/>
          <p:nvPr/>
        </p:nvSpPr>
        <p:spPr>
          <a:xfrm>
            <a:off x="0" y="620688"/>
            <a:ext cx="345638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 err="1" smtClean="0"/>
              <a:t>Βακτηριακό</a:t>
            </a:r>
            <a:r>
              <a:rPr lang="el-GR" sz="2800" b="1" dirty="0" smtClean="0"/>
              <a:t> χρωμόσωμα</a:t>
            </a:r>
            <a:endParaRPr lang="el-GR" sz="2800" dirty="0"/>
          </a:p>
        </p:txBody>
      </p:sp>
      <p:sp>
        <p:nvSpPr>
          <p:cNvPr id="8" name="7 - Δεξιό βέλος"/>
          <p:cNvSpPr/>
          <p:nvPr/>
        </p:nvSpPr>
        <p:spPr>
          <a:xfrm>
            <a:off x="3491880" y="1268760"/>
            <a:ext cx="1584176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3131840" y="4653136"/>
            <a:ext cx="72008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Δεξιό βέλος"/>
          <p:cNvSpPr/>
          <p:nvPr/>
        </p:nvSpPr>
        <p:spPr>
          <a:xfrm>
            <a:off x="2987824" y="3573016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6147" name="Picture 4" descr="p29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7700" y="228600"/>
            <a:ext cx="34163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79512" y="2276872"/>
            <a:ext cx="5266928" cy="4191744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l-G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Στην </a:t>
            </a:r>
            <a:r>
              <a:rPr kumimoji="0" lang="en-US" sz="2600" b="0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E.coli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Περιέχει ένα κυκλικό χρωμόσωμα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Αποτελ</a:t>
            </a:r>
            <a:r>
              <a:rPr lang="el-GR" sz="2600" dirty="0" err="1" smtClean="0"/>
              <a:t>εί</a:t>
            </a:r>
            <a:r>
              <a:rPr kumimoji="0" lang="el-G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ται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από 4,6 εκατ. ζεύγη βάσεων (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</a:t>
            </a: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 pairs)</a:t>
            </a:r>
            <a:endParaRPr kumimoji="0" lang="el-G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Περιέχει 4288 γονίδια που κωδικοποιούν πρωτεΐνες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404664"/>
            <a:ext cx="5328592" cy="21602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Το</a:t>
            </a:r>
            <a:r>
              <a:rPr kumimoji="0" lang="el-GR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γενετικό υλικό (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DNA)</a:t>
            </a:r>
            <a:r>
              <a:rPr kumimoji="0" lang="el-GR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των βακτηρίων βρίσκεται στο πυρηνοειδές (δεν υπάρχει πυρήνας όπως στα </a:t>
            </a:r>
            <a:r>
              <a:rPr kumimoji="0" lang="el-GR" sz="2800" b="0" i="1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ευκαρυωτικά</a:t>
            </a:r>
            <a:r>
              <a:rPr kumimoji="0" lang="el-GR" sz="28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3075" name="Picture 3" descr="p159.tif                                                       00055C7C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8600"/>
            <a:ext cx="53022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323528" y="1052736"/>
            <a:ext cx="34563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u="sng" dirty="0" smtClean="0"/>
              <a:t> Διχοτόμηση βακτηρίων</a:t>
            </a:r>
          </a:p>
          <a:p>
            <a:r>
              <a:rPr lang="el-GR" sz="3200" dirty="0" smtClean="0"/>
              <a:t>Η διαίρεση </a:t>
            </a:r>
            <a:r>
              <a:rPr lang="el-GR" sz="3200" dirty="0" err="1" smtClean="0"/>
              <a:t>βακτηριακού</a:t>
            </a:r>
            <a:r>
              <a:rPr lang="el-GR" sz="3200" dirty="0" smtClean="0"/>
              <a:t> κυττάρου σε δύο όμοια θυγατρικά ονομάζεται </a:t>
            </a:r>
            <a:r>
              <a:rPr lang="el-GR" sz="3200" b="1" dirty="0" smtClean="0"/>
              <a:t>διχοτόμηση</a:t>
            </a:r>
            <a:endParaRPr lang="el-GR" sz="3200" b="1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65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8753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1800" dirty="0"/>
              <a:t>BIOΛOΓIA TΩN MIKPOOPΓANIΣMΩN – ΠANEΠIΣTHMIAKEΣ EKΔOΣEIΣ KPHTHΣ</a:t>
            </a:r>
          </a:p>
        </p:txBody>
      </p:sp>
      <p:pic>
        <p:nvPicPr>
          <p:cNvPr id="7171" name="Picture 3" descr=" p105a.tif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2088"/>
            <a:ext cx="73914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2EDE-4C7C-481A-86EF-87F1AE6E9B08}" type="slidenum">
              <a:rPr lang="el-GR" smtClean="0"/>
              <a:pPr/>
              <a:t>66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19459" name="Picture 3" descr=" p112a.tif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8600"/>
            <a:ext cx="31861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1484784"/>
            <a:ext cx="2952328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u="sng" dirty="0" err="1" smtClean="0"/>
              <a:t>Βακτηριακά</a:t>
            </a:r>
            <a:r>
              <a:rPr lang="el-GR" sz="2800" u="sng" dirty="0" smtClean="0"/>
              <a:t> </a:t>
            </a:r>
            <a:r>
              <a:rPr lang="el-GR" sz="2800" u="sng" dirty="0" err="1" smtClean="0"/>
              <a:t>Ενδοσπόρια</a:t>
            </a:r>
            <a:r>
              <a:rPr lang="el-GR" sz="2800" dirty="0" smtClean="0"/>
              <a:t>:</a:t>
            </a:r>
          </a:p>
          <a:p>
            <a:endParaRPr lang="el-GR" sz="2800" dirty="0"/>
          </a:p>
          <a:p>
            <a:r>
              <a:rPr lang="el-GR" sz="2800" dirty="0" smtClean="0"/>
              <a:t>Μία πολύ ανθεκτική μορφή βακτηριακής ζωής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18435" name="Picture 3" descr="p111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8600"/>
            <a:ext cx="29654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692696"/>
            <a:ext cx="42484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Μακροβιότητα των </a:t>
            </a:r>
            <a:r>
              <a:rPr lang="el-GR" sz="2800" b="1" dirty="0" err="1" smtClean="0"/>
              <a:t>Ενδοσπορίων</a:t>
            </a:r>
            <a:endParaRPr lang="el-GR" sz="2800" b="1" dirty="0" smtClean="0"/>
          </a:p>
          <a:p>
            <a:endParaRPr lang="el-GR" sz="2800" dirty="0" smtClean="0"/>
          </a:p>
          <a:p>
            <a:r>
              <a:rPr lang="el-GR" sz="2800" dirty="0" smtClean="0"/>
              <a:t>Πολλά πειράματα έχουν δείξει ότι τα σπόρια ορισμένων βακτηρίων μπορούν να παραμείνουν σε μία λανθάνουσα φάση για πολλά χρόνια και αν βρεθούν σε κατάλληλες συνθήκες να </a:t>
            </a:r>
            <a:r>
              <a:rPr lang="el-GR" sz="2800" dirty="0" err="1" smtClean="0"/>
              <a:t>εκβλαστήσουν</a:t>
            </a:r>
            <a:r>
              <a:rPr lang="el-GR" sz="2800" dirty="0" smtClean="0"/>
              <a:t> ξανά.</a:t>
            </a:r>
            <a:endParaRPr lang="el-GR" sz="28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23555" name="Picture 3" descr="p115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528" y="980728"/>
            <a:ext cx="42484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69</a:t>
            </a:fld>
            <a:endParaRPr lang="el-GR"/>
          </a:p>
        </p:txBody>
      </p:sp>
      <p:pic>
        <p:nvPicPr>
          <p:cNvPr id="5" name="Picture 3" descr="p470.tif                                                       00057119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601739" cy="3931592"/>
          </a:xfrm>
          <a:prstGeom prst="rect">
            <a:avLst/>
          </a:prstGeom>
          <a:noFill/>
        </p:spPr>
      </p:pic>
      <p:pic>
        <p:nvPicPr>
          <p:cNvPr id="6" name="Picture 3" descr="p468.tif                                                       00057118Macintosh HD                   BC3495AF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782974"/>
            <a:ext cx="6394538" cy="1921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Συστηματική ταξινόμηση</a:t>
            </a:r>
            <a:r>
              <a:rPr lang="en-US" dirty="0" smtClean="0"/>
              <a:t> </a:t>
            </a:r>
            <a:r>
              <a:rPr lang="el-GR" dirty="0" smtClean="0"/>
              <a:t>οργανισμών</a:t>
            </a:r>
            <a:r>
              <a:rPr lang="en-US" dirty="0" smtClean="0"/>
              <a:t> (Classification)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Επιστημονικός κλάδος που ασχολείται με την ταξινόμηση οργανισμών σε ομάδες που μοιράζονται κοινές ιδιότητες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είτε στον </a:t>
            </a:r>
            <a:r>
              <a:rPr lang="el-GR" b="1" dirty="0" smtClean="0"/>
              <a:t>φαινότυπο</a:t>
            </a:r>
            <a:r>
              <a:rPr lang="el-GR" dirty="0" smtClean="0"/>
              <a:t> (εξωτερικά χαρακτηριστικά, φυσιολογία του οργανισμού),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είτε στον </a:t>
            </a:r>
            <a:r>
              <a:rPr lang="el-GR" b="1" dirty="0" smtClean="0"/>
              <a:t>γονότυπο</a:t>
            </a:r>
            <a:r>
              <a:rPr lang="el-GR" dirty="0" smtClean="0"/>
              <a:t> (στο γενετικό υλικό, δηλαδή το </a:t>
            </a:r>
            <a:r>
              <a:rPr lang="en-US" dirty="0" smtClean="0"/>
              <a:t>DNA).</a:t>
            </a:r>
          </a:p>
          <a:p>
            <a:pPr>
              <a:buNone/>
            </a:pPr>
            <a:endParaRPr lang="en-US" dirty="0" smtClean="0"/>
          </a:p>
          <a:p>
            <a:r>
              <a:rPr lang="el-GR" dirty="0" smtClean="0"/>
              <a:t>Κάθε οργανισμός έχει ένα όνομα </a:t>
            </a:r>
            <a:r>
              <a:rPr lang="en-US" dirty="0" smtClean="0"/>
              <a:t>(</a:t>
            </a:r>
            <a:r>
              <a:rPr lang="el-GR" dirty="0" smtClean="0"/>
              <a:t>συνήθως λατινικό) που αντιστοιχεί στο γένος και στο είδος του και αποτελεί την </a:t>
            </a:r>
            <a:r>
              <a:rPr lang="el-GR" b="1" dirty="0" smtClean="0"/>
              <a:t>ταυτότητα</a:t>
            </a:r>
            <a:r>
              <a:rPr lang="el-GR" dirty="0" smtClean="0"/>
              <a:t> του πχ </a:t>
            </a:r>
            <a:r>
              <a:rPr lang="en-US" i="1" dirty="0" smtClean="0"/>
              <a:t>Escherichia coli</a:t>
            </a:r>
          </a:p>
          <a:p>
            <a:endParaRPr lang="en-US" i="1" dirty="0" smtClean="0"/>
          </a:p>
          <a:p>
            <a:r>
              <a:rPr lang="el-GR" dirty="0" smtClean="0"/>
              <a:t>Ο προσδιορισμός της ταυτότητας ενός μικροοργανισμού σε μία μικροβιολογική ανάλυση λέγεται </a:t>
            </a:r>
            <a:r>
              <a:rPr lang="el-GR" b="1" dirty="0" smtClean="0"/>
              <a:t>ταυτοποίηση μικροοργανισμού</a:t>
            </a:r>
            <a:endParaRPr lang="el-GR" b="1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914400"/>
          <a:ext cx="6934200" cy="603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3" imgW="5783282" imgH="5674212" progId="Word.Document.8">
                  <p:embed/>
                </p:oleObj>
              </mc:Choice>
              <mc:Fallback>
                <p:oleObj name="Document" r:id="rId3" imgW="5783282" imgH="567421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6934200" cy="603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2656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F82300"/>
            </a:outerShdw>
          </a:effectLst>
        </p:spPr>
        <p:txBody>
          <a:bodyPr anchor="ctr"/>
          <a:lstStyle/>
          <a:p>
            <a:pPr algn="l"/>
            <a:r>
              <a:rPr lang="el-G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ΑΝΘΡΑΚΑΣ ΚΑΙ ΕΝΕΡΓΕΙΑ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Η ταξινόμηση με βάση την μοριακή γενετική 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28800"/>
            <a:ext cx="8892480" cy="4325112"/>
          </a:xfrm>
        </p:spPr>
        <p:txBody>
          <a:bodyPr/>
          <a:lstStyle/>
          <a:p>
            <a:r>
              <a:rPr lang="el-GR" dirty="0" smtClean="0"/>
              <a:t>Η σύγκριση του γενετικού υλικού των οργανισμών οδηγεί στην </a:t>
            </a:r>
            <a:r>
              <a:rPr lang="el-GR" b="1" dirty="0" smtClean="0"/>
              <a:t>φυλογενετική ταξινόμηση </a:t>
            </a:r>
            <a:r>
              <a:rPr lang="el-GR" dirty="0" smtClean="0"/>
              <a:t>η οποία μελετά την γενετική συγγένεια τους και προσπαθεί να προσδιορίσει την κοινή τους καταγωγή.</a:t>
            </a:r>
          </a:p>
          <a:p>
            <a:endParaRPr lang="el-GR" dirty="0" smtClean="0"/>
          </a:p>
          <a:p>
            <a:r>
              <a:rPr lang="el-GR" u="sng" dirty="0" smtClean="0"/>
              <a:t>Βασικές Μέθοδοι</a:t>
            </a:r>
            <a:r>
              <a:rPr lang="el-GR" dirty="0" smtClean="0"/>
              <a:t>:</a:t>
            </a:r>
          </a:p>
          <a:p>
            <a:pPr marL="624078" indent="-514350">
              <a:buFont typeface="Wingdings" pitchFamily="2" charset="2"/>
              <a:buChar char="Ø"/>
            </a:pPr>
            <a:r>
              <a:rPr lang="el-GR" dirty="0" smtClean="0"/>
              <a:t>% ποσοστό </a:t>
            </a:r>
            <a:r>
              <a:rPr lang="en-US" dirty="0" smtClean="0"/>
              <a:t>G+C </a:t>
            </a:r>
            <a:r>
              <a:rPr lang="el-GR" dirty="0" smtClean="0"/>
              <a:t>στο </a:t>
            </a:r>
            <a:r>
              <a:rPr lang="el-GR" dirty="0" err="1" smtClean="0"/>
              <a:t>γονιδίωμα</a:t>
            </a:r>
            <a:endParaRPr lang="el-GR" dirty="0" smtClean="0"/>
          </a:p>
          <a:p>
            <a:pPr marL="624078" indent="-514350">
              <a:buFont typeface="Wingdings" pitchFamily="2" charset="2"/>
              <a:buChar char="Ø"/>
            </a:pPr>
            <a:r>
              <a:rPr lang="el-GR" dirty="0" err="1" smtClean="0"/>
              <a:t>Ριβοτυπία</a:t>
            </a:r>
            <a:r>
              <a:rPr lang="el-GR" dirty="0" smtClean="0"/>
              <a:t> (προσδιορισμός αλληλουχίας </a:t>
            </a:r>
            <a:r>
              <a:rPr lang="el-GR" dirty="0" err="1" smtClean="0"/>
              <a:t>ριβοσωμικού</a:t>
            </a:r>
            <a:r>
              <a:rPr lang="el-GR" dirty="0" smtClean="0"/>
              <a:t> </a:t>
            </a:r>
            <a:r>
              <a:rPr lang="en-US" dirty="0" smtClean="0"/>
              <a:t>RNA)</a:t>
            </a:r>
          </a:p>
          <a:p>
            <a:pPr>
              <a:buFont typeface="Wingdings" pitchFamily="2" charset="2"/>
              <a:buChar char="Ø"/>
            </a:pPr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908720"/>
            <a:ext cx="8507288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 </a:t>
            </a:r>
            <a:r>
              <a:rPr lang="el-GR" dirty="0" smtClean="0"/>
              <a:t>αναλογία βάσεων του </a:t>
            </a:r>
            <a:r>
              <a:rPr lang="en-US" dirty="0" smtClean="0"/>
              <a:t>DNA </a:t>
            </a:r>
            <a:r>
              <a:rPr lang="el-GR" dirty="0" smtClean="0"/>
              <a:t>χρησιμοποιείται στην ταξινομική ως δείκτης συγγένειας μεταξύ μικροοργανισμών.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9512" y="3068960"/>
            <a:ext cx="8445624" cy="4325112"/>
          </a:xfrm>
        </p:spPr>
        <p:txBody>
          <a:bodyPr/>
          <a:lstStyle/>
          <a:p>
            <a:pPr lvl="1"/>
            <a:r>
              <a:rPr lang="el-GR" dirty="0" smtClean="0"/>
              <a:t>Η αναλογία αυτή εκφράζεται ως </a:t>
            </a:r>
            <a:r>
              <a:rPr lang="en-US" dirty="0" smtClean="0"/>
              <a:t>% </a:t>
            </a:r>
            <a:r>
              <a:rPr lang="el-GR" dirty="0" smtClean="0"/>
              <a:t>ποσοστό ζευγών </a:t>
            </a:r>
            <a:r>
              <a:rPr lang="el-GR" dirty="0" err="1" smtClean="0"/>
              <a:t>Γουανίνης</a:t>
            </a:r>
            <a:r>
              <a:rPr lang="el-GR" dirty="0" smtClean="0"/>
              <a:t> (</a:t>
            </a:r>
            <a:r>
              <a:rPr lang="en-US" dirty="0" smtClean="0"/>
              <a:t>G) </a:t>
            </a:r>
            <a:r>
              <a:rPr lang="el-GR" dirty="0" smtClean="0"/>
              <a:t>και </a:t>
            </a:r>
            <a:r>
              <a:rPr lang="el-GR" dirty="0" err="1" smtClean="0"/>
              <a:t>Κυτοσίνης</a:t>
            </a:r>
            <a:r>
              <a:rPr lang="el-GR" dirty="0" smtClean="0"/>
              <a:t>(</a:t>
            </a:r>
            <a:r>
              <a:rPr lang="en-US" dirty="0" smtClean="0"/>
              <a:t>C) </a:t>
            </a:r>
            <a:r>
              <a:rPr lang="el-GR" dirty="0" smtClean="0"/>
              <a:t>δηλ (% </a:t>
            </a:r>
            <a:r>
              <a:rPr lang="en-US" dirty="0" smtClean="0"/>
              <a:t>G+C) </a:t>
            </a:r>
            <a:r>
              <a:rPr lang="el-GR" dirty="0" smtClean="0"/>
              <a:t>στο </a:t>
            </a:r>
            <a:r>
              <a:rPr lang="el-GR" dirty="0" err="1" smtClean="0"/>
              <a:t>γονιδίωμα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E296-E9E7-4F9B-9497-DAF415406C1C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7448</TotalTime>
  <Words>2339</Words>
  <Application>Microsoft Office PowerPoint</Application>
  <PresentationFormat>Προβολή στην οθόνη (4:3)</PresentationFormat>
  <Paragraphs>581</Paragraphs>
  <Slides>70</Slides>
  <Notes>10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2" baseType="lpstr">
      <vt:lpstr>Αστικό</vt:lpstr>
      <vt:lpstr>Document</vt:lpstr>
      <vt:lpstr>Ενότητα 2α: Μικροοργανισμοί που απαντώνται στα τρόφιμα α. Βακτήρια </vt:lpstr>
      <vt:lpstr>Πηγές μικροοργανισμών που απαντώνται στα τρόφιμα</vt:lpstr>
      <vt:lpstr>Πηγές μικροοργανισμών που απαντώνται στα τρόφιμα</vt:lpstr>
      <vt:lpstr>Η αλυσίδα παραγωγής τροφίμων και τα σημεία που μπορεί να γίνει επιμόλυνση από μικροοργανισμούς  </vt:lpstr>
      <vt:lpstr>Α.Βακτήρια</vt:lpstr>
      <vt:lpstr>Χαρακτηριστικά βακτηρίων</vt:lpstr>
      <vt:lpstr>Συστηματική ταξινόμηση οργανισμών (Classification)</vt:lpstr>
      <vt:lpstr>Η ταξινόμηση με βάση την μοριακή γενετική  </vt:lpstr>
      <vt:lpstr>H αναλογία βάσεων του DNA χρησιμοποιείται στην ταξινομική ως δείκτης συγγένειας μεταξύ μικροοργανισμών.</vt:lpstr>
      <vt:lpstr>Διαφορές στην περιεκτικότητα % G+C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Ριβοτυπία (ή ριβοτύπωση)</vt:lpstr>
      <vt:lpstr>Neil A. Campbell, ΒΙΟΛΟΓΙΑ, ΤΟΜΟΣ ΙΙ, ΠΕΚ 2011</vt:lpstr>
      <vt:lpstr>Neil A. Campbell, ΒΙΟΛΟΓΙΑ, ΤΟΜΟΣ ΙΙ, ΠΕΚ 2011</vt:lpstr>
      <vt:lpstr>Neil A. Campbell, ΒΙΟΛΟΓΙΑ, ΤΟΜΟΣ ΙΙ, ΠΕΚ 2011</vt:lpstr>
      <vt:lpstr>Παρουσίαση του PowerPoint</vt:lpstr>
      <vt:lpstr>Ταξινόμηση βακτηρίων:Γένος και Είδος</vt:lpstr>
      <vt:lpstr>Επίπεδα ταξινόμησης του βακτηρίου Escherichia coli</vt:lpstr>
      <vt:lpstr>Βασικά φύλα βακτηρίων</vt:lpstr>
      <vt:lpstr>Παρουσίαση του PowerPoint</vt:lpstr>
      <vt:lpstr>Παρουσίαση του PowerPoint</vt:lpstr>
      <vt:lpstr>Κυριότερα γένη των γ-πρωτεοβακτηρίων</vt:lpstr>
      <vt:lpstr>Παρουσίαση του PowerPoint</vt:lpstr>
      <vt:lpstr>Τυπικό εντεροβακτήριο: Escherichia coli </vt:lpstr>
      <vt:lpstr>Παρουσίαση του PowerPoint</vt:lpstr>
      <vt:lpstr> Σχήματα βακτηρίων</vt:lpstr>
      <vt:lpstr>Σχήματα βακτηρίων</vt:lpstr>
      <vt:lpstr>Το γένος Bacillus: βακτήρια με σχήμα ραβδίου</vt:lpstr>
      <vt:lpstr>Παρουσίαση του PowerPoint</vt:lpstr>
      <vt:lpstr>Ραβδόμορφα ενδοσπορογονικά βακτήρια του γένους Bacillus </vt:lpstr>
      <vt:lpstr>Παρουσίαση του PowerPoint</vt:lpstr>
      <vt:lpstr>Παρουσίαση του PowerPoint</vt:lpstr>
      <vt:lpstr>Παρουσίαση του PowerPoint</vt:lpstr>
      <vt:lpstr>CAMPBELL – REECE, ΒΙΟΛΟΓΙΑ ΤΟΜΟΣ Ι, ΠΕΚ 2010</vt:lpstr>
      <vt:lpstr>Παρουσίαση του PowerPoint</vt:lpstr>
      <vt:lpstr>Παρουσίαση του PowerPoint</vt:lpstr>
      <vt:lpstr>Κυτταρικό τοίχωμα</vt:lpstr>
      <vt:lpstr>Παρουσίαση του PowerPoint</vt:lpstr>
      <vt:lpstr>Παρουσίαση του PowerPoint</vt:lpstr>
      <vt:lpstr>Παρουσίαση του PowerPoint</vt:lpstr>
      <vt:lpstr>Neil A. Campbell, ΒΙΟΛΟΓΙΑ, ΤΟΜΟΣ ΙΙ, ΠΕΚ 2011</vt:lpstr>
      <vt:lpstr>Παρουσίαση του PowerPoint</vt:lpstr>
      <vt:lpstr>Παρουσίαση του PowerPoint</vt:lpstr>
      <vt:lpstr> gram θετικοί κόκκοι</vt:lpstr>
      <vt:lpstr>Tα βακτήρια του γαλακτικού οξέως ή οξυγαλακτικά βακτήρια ή LAB (lactic acid bacteria) είναι gram θετικά βακτήρια που ζυμώνουν την λακτόζη και παράγουν γαλακτικό οξύ. Τα κυριότερα γένη είναι:</vt:lpstr>
      <vt:lpstr>Gram αρνητικά βακτήρια</vt:lpstr>
      <vt:lpstr>Παρουσίαση του PowerPoint</vt:lpstr>
      <vt:lpstr>Παρουσίαση του PowerPoint</vt:lpstr>
      <vt:lpstr>Πολλά παθογόνα ανήκουν στα gram αρνητικά βακτήρια Προαιρετικά αναερόβια gram αρνητικά ραβδία (facultative anaerobic gram negative rods) </vt:lpstr>
      <vt:lpstr>Παρουσίαση του PowerPoint</vt:lpstr>
      <vt:lpstr>Παρουσίαση του PowerPoint</vt:lpstr>
      <vt:lpstr>Αλλα gram αρνητικά που μπορεί να έχουν λοιμώδη δράση:</vt:lpstr>
      <vt:lpstr>Shewanella</vt:lpstr>
      <vt:lpstr>Πολλά είδη βακτηρίων παράγουν χρωστικές</vt:lpstr>
      <vt:lpstr>Παρουσίαση του PowerPoint</vt:lpstr>
      <vt:lpstr>Παρουσίαση του PowerPoint</vt:lpstr>
      <vt:lpstr>Παρουσίαση του PowerPoint</vt:lpstr>
      <vt:lpstr>Παθογόνο στέλεχος της E.coli: Εντεροαιμορραγική Escherichia coli O157:H7</vt:lpstr>
      <vt:lpstr>Neil A. Campbell, ΒΙΟΛΟΓΙΑ, ΤΟΜΟΣ ΙΙ, ΠΕΚ 2011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Προκαρυωτικά:</dc:title>
  <dc:creator>AsusUser</dc:creator>
  <cp:lastModifiedBy>user</cp:lastModifiedBy>
  <cp:revision>62</cp:revision>
  <dcterms:created xsi:type="dcterms:W3CDTF">2014-10-09T19:29:09Z</dcterms:created>
  <dcterms:modified xsi:type="dcterms:W3CDTF">2019-10-17T12:06:05Z</dcterms:modified>
</cp:coreProperties>
</file>