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49" d="100"/>
          <a:sy n="49" d="100"/>
        </p:scale>
        <p:origin x="67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E2E0E-B139-4455-B869-1C6D7306C5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F8D65E-43AB-4D5D-9E0C-E1BF2338D415}">
      <dgm:prSet phldrT="[Κείμενο]"/>
      <dgm:spPr/>
      <dgm:t>
        <a:bodyPr/>
        <a:lstStyle/>
        <a:p>
          <a:r>
            <a:rPr lang="el-GR" dirty="0"/>
            <a:t>Λοξός Ιγνυακός Σύνδεσμος</a:t>
          </a:r>
        </a:p>
      </dgm:t>
    </dgm:pt>
    <dgm:pt modelId="{E63F2721-FC0F-4CAF-83A5-80E1E708C551}" type="parTrans" cxnId="{7512668A-209F-4E16-86E9-364EC0EC3FB6}">
      <dgm:prSet/>
      <dgm:spPr/>
      <dgm:t>
        <a:bodyPr/>
        <a:lstStyle/>
        <a:p>
          <a:endParaRPr lang="el-GR"/>
        </a:p>
      </dgm:t>
    </dgm:pt>
    <dgm:pt modelId="{E41B7871-9F20-40D7-9CB1-619BE7187D00}" type="sibTrans" cxnId="{7512668A-209F-4E16-86E9-364EC0EC3FB6}">
      <dgm:prSet/>
      <dgm:spPr/>
      <dgm:t>
        <a:bodyPr/>
        <a:lstStyle/>
        <a:p>
          <a:endParaRPr lang="el-GR"/>
        </a:p>
      </dgm:t>
    </dgm:pt>
    <dgm:pt modelId="{A9C52F71-C6DB-40FA-ADBF-F324A78FA3D2}">
      <dgm:prSet phldrT="[Κείμενο]"/>
      <dgm:spPr/>
      <dgm:t>
        <a:bodyPr/>
        <a:lstStyle/>
        <a:p>
          <a:r>
            <a:rPr lang="el-GR" dirty="0"/>
            <a:t>Τοξοειδής Ιγνυακός Σύνδεσμος</a:t>
          </a:r>
        </a:p>
      </dgm:t>
    </dgm:pt>
    <dgm:pt modelId="{85917B4D-434C-417F-8E07-93CD4664731D}" type="parTrans" cxnId="{1B6A9009-A830-46AD-A885-C648938D2C87}">
      <dgm:prSet/>
      <dgm:spPr/>
      <dgm:t>
        <a:bodyPr/>
        <a:lstStyle/>
        <a:p>
          <a:endParaRPr lang="el-GR"/>
        </a:p>
      </dgm:t>
    </dgm:pt>
    <dgm:pt modelId="{ADC52D0C-CB37-43DC-9E98-28B2D923A59C}" type="sibTrans" cxnId="{1B6A9009-A830-46AD-A885-C648938D2C87}">
      <dgm:prSet/>
      <dgm:spPr/>
      <dgm:t>
        <a:bodyPr/>
        <a:lstStyle/>
        <a:p>
          <a:endParaRPr lang="el-GR"/>
        </a:p>
      </dgm:t>
    </dgm:pt>
    <dgm:pt modelId="{5744C8AB-27D4-4045-9468-E665B03967BD}">
      <dgm:prSet phldrT="[Κείμενο]"/>
      <dgm:spPr/>
      <dgm:t>
        <a:bodyPr/>
        <a:lstStyle/>
        <a:p>
          <a:r>
            <a:rPr lang="el-GR" dirty="0"/>
            <a:t>Ιγνυακός Μυς</a:t>
          </a:r>
        </a:p>
      </dgm:t>
    </dgm:pt>
    <dgm:pt modelId="{46CFE728-6D28-4448-8DFD-538DCECCF259}" type="parTrans" cxnId="{00749585-DE4D-48D3-9B49-CE50C211CE43}">
      <dgm:prSet/>
      <dgm:spPr/>
      <dgm:t>
        <a:bodyPr/>
        <a:lstStyle/>
        <a:p>
          <a:endParaRPr lang="el-GR"/>
        </a:p>
      </dgm:t>
    </dgm:pt>
    <dgm:pt modelId="{C01642B4-D0AC-4087-98C8-1C9AECFD9FDF}" type="sibTrans" cxnId="{00749585-DE4D-48D3-9B49-CE50C211CE43}">
      <dgm:prSet/>
      <dgm:spPr/>
      <dgm:t>
        <a:bodyPr/>
        <a:lstStyle/>
        <a:p>
          <a:endParaRPr lang="el-GR"/>
        </a:p>
      </dgm:t>
    </dgm:pt>
    <dgm:pt modelId="{7AD05050-1956-4A76-A61F-F66A87F794D9}">
      <dgm:prSet phldrT="[Κείμενο]"/>
      <dgm:spPr/>
      <dgm:t>
        <a:bodyPr/>
        <a:lstStyle/>
        <a:p>
          <a:r>
            <a:rPr lang="el-GR" dirty="0"/>
            <a:t>Γαστροκνήμιος Μυς</a:t>
          </a:r>
        </a:p>
      </dgm:t>
    </dgm:pt>
    <dgm:pt modelId="{BDD9F399-37DA-4F1C-81CF-0E9313A1A250}" type="parTrans" cxnId="{685ACF4A-9752-4E37-834E-827D8D6B92DC}">
      <dgm:prSet/>
      <dgm:spPr/>
      <dgm:t>
        <a:bodyPr/>
        <a:lstStyle/>
        <a:p>
          <a:endParaRPr lang="el-GR"/>
        </a:p>
      </dgm:t>
    </dgm:pt>
    <dgm:pt modelId="{2E920FF1-8E3C-4169-9682-811D31533C0F}" type="sibTrans" cxnId="{685ACF4A-9752-4E37-834E-827D8D6B92DC}">
      <dgm:prSet/>
      <dgm:spPr/>
      <dgm:t>
        <a:bodyPr/>
        <a:lstStyle/>
        <a:p>
          <a:endParaRPr lang="el-GR"/>
        </a:p>
      </dgm:t>
    </dgm:pt>
    <dgm:pt modelId="{DA358F31-5360-4DB0-B078-65CF07BDC1AA}">
      <dgm:prSet phldrT="[Κείμενο]"/>
      <dgm:spPr/>
      <dgm:t>
        <a:bodyPr/>
        <a:lstStyle/>
        <a:p>
          <a:r>
            <a:rPr lang="el-GR" dirty="0"/>
            <a:t>Κυαμοειδές Οστάριο</a:t>
          </a:r>
        </a:p>
      </dgm:t>
    </dgm:pt>
    <dgm:pt modelId="{18AE3F25-643A-478A-8096-7496E170E5B1}" type="parTrans" cxnId="{D994F6C5-77F5-44E7-B881-63BBC06FEA60}">
      <dgm:prSet/>
      <dgm:spPr/>
      <dgm:t>
        <a:bodyPr/>
        <a:lstStyle/>
        <a:p>
          <a:endParaRPr lang="el-GR"/>
        </a:p>
      </dgm:t>
    </dgm:pt>
    <dgm:pt modelId="{C0393D08-13CE-44EE-9BB1-52DF17587779}" type="sibTrans" cxnId="{D994F6C5-77F5-44E7-B881-63BBC06FEA60}">
      <dgm:prSet/>
      <dgm:spPr/>
      <dgm:t>
        <a:bodyPr/>
        <a:lstStyle/>
        <a:p>
          <a:endParaRPr lang="el-GR"/>
        </a:p>
      </dgm:t>
    </dgm:pt>
    <dgm:pt modelId="{C2371607-7975-4D99-8558-3564AB4A56BB}">
      <dgm:prSet/>
      <dgm:spPr/>
      <dgm:t>
        <a:bodyPr/>
        <a:lstStyle/>
        <a:p>
          <a:r>
            <a:rPr lang="el-GR"/>
            <a:t>Μακρός Πελματικός Μυς</a:t>
          </a:r>
        </a:p>
      </dgm:t>
    </dgm:pt>
    <dgm:pt modelId="{12418954-571A-41CD-AE44-B14AD41F2B18}" type="parTrans" cxnId="{B7ED3BD0-D4E4-48EA-BFC6-4EC6D6771909}">
      <dgm:prSet/>
      <dgm:spPr/>
      <dgm:t>
        <a:bodyPr/>
        <a:lstStyle/>
        <a:p>
          <a:endParaRPr lang="el-GR"/>
        </a:p>
      </dgm:t>
    </dgm:pt>
    <dgm:pt modelId="{7CE460CD-1388-4D44-A078-31EB0D7DAD6F}" type="sibTrans" cxnId="{B7ED3BD0-D4E4-48EA-BFC6-4EC6D6771909}">
      <dgm:prSet/>
      <dgm:spPr/>
      <dgm:t>
        <a:bodyPr/>
        <a:lstStyle/>
        <a:p>
          <a:endParaRPr lang="el-GR"/>
        </a:p>
      </dgm:t>
    </dgm:pt>
    <dgm:pt modelId="{D76F3E9A-476A-4ED7-B190-CB8E25C5B958}" type="pres">
      <dgm:prSet presAssocID="{38CE2E0E-B139-4455-B869-1C6D7306C50C}" presName="diagram" presStyleCnt="0">
        <dgm:presLayoutVars>
          <dgm:dir/>
          <dgm:resizeHandles val="exact"/>
        </dgm:presLayoutVars>
      </dgm:prSet>
      <dgm:spPr/>
    </dgm:pt>
    <dgm:pt modelId="{61F20DF1-F573-4718-86E0-ACD08B1B54AA}" type="pres">
      <dgm:prSet presAssocID="{CBF8D65E-43AB-4D5D-9E0C-E1BF2338D415}" presName="node" presStyleLbl="node1" presStyleIdx="0" presStyleCnt="6">
        <dgm:presLayoutVars>
          <dgm:bulletEnabled val="1"/>
        </dgm:presLayoutVars>
      </dgm:prSet>
      <dgm:spPr/>
    </dgm:pt>
    <dgm:pt modelId="{F8221009-015F-4FB8-A1FB-913F95183BB8}" type="pres">
      <dgm:prSet presAssocID="{E41B7871-9F20-40D7-9CB1-619BE7187D00}" presName="sibTrans" presStyleCnt="0"/>
      <dgm:spPr/>
    </dgm:pt>
    <dgm:pt modelId="{0EF58F65-8DE7-420D-BEEF-079A0C583C7B}" type="pres">
      <dgm:prSet presAssocID="{A9C52F71-C6DB-40FA-ADBF-F324A78FA3D2}" presName="node" presStyleLbl="node1" presStyleIdx="1" presStyleCnt="6">
        <dgm:presLayoutVars>
          <dgm:bulletEnabled val="1"/>
        </dgm:presLayoutVars>
      </dgm:prSet>
      <dgm:spPr/>
    </dgm:pt>
    <dgm:pt modelId="{CB9E6140-B973-4EFE-A924-0D2E365CA6EA}" type="pres">
      <dgm:prSet presAssocID="{ADC52D0C-CB37-43DC-9E98-28B2D923A59C}" presName="sibTrans" presStyleCnt="0"/>
      <dgm:spPr/>
    </dgm:pt>
    <dgm:pt modelId="{AF2820AA-1474-4BFA-91A9-13BBF7E12703}" type="pres">
      <dgm:prSet presAssocID="{5744C8AB-27D4-4045-9468-E665B03967BD}" presName="node" presStyleLbl="node1" presStyleIdx="2" presStyleCnt="6">
        <dgm:presLayoutVars>
          <dgm:bulletEnabled val="1"/>
        </dgm:presLayoutVars>
      </dgm:prSet>
      <dgm:spPr/>
    </dgm:pt>
    <dgm:pt modelId="{A3910CAD-0A60-47F0-BF5E-0F22BAFDDD54}" type="pres">
      <dgm:prSet presAssocID="{C01642B4-D0AC-4087-98C8-1C9AECFD9FDF}" presName="sibTrans" presStyleCnt="0"/>
      <dgm:spPr/>
    </dgm:pt>
    <dgm:pt modelId="{AEF0275E-ED00-411F-AB56-73C4D8D366CE}" type="pres">
      <dgm:prSet presAssocID="{7AD05050-1956-4A76-A61F-F66A87F794D9}" presName="node" presStyleLbl="node1" presStyleIdx="3" presStyleCnt="6">
        <dgm:presLayoutVars>
          <dgm:bulletEnabled val="1"/>
        </dgm:presLayoutVars>
      </dgm:prSet>
      <dgm:spPr/>
    </dgm:pt>
    <dgm:pt modelId="{96CF8F12-FE25-4C8C-AD2C-FC9BCDA9EC08}" type="pres">
      <dgm:prSet presAssocID="{2E920FF1-8E3C-4169-9682-811D31533C0F}" presName="sibTrans" presStyleCnt="0"/>
      <dgm:spPr/>
    </dgm:pt>
    <dgm:pt modelId="{704F68E9-82A4-4A30-834E-D6560BFB929D}" type="pres">
      <dgm:prSet presAssocID="{DA358F31-5360-4DB0-B078-65CF07BDC1AA}" presName="node" presStyleLbl="node1" presStyleIdx="4" presStyleCnt="6">
        <dgm:presLayoutVars>
          <dgm:bulletEnabled val="1"/>
        </dgm:presLayoutVars>
      </dgm:prSet>
      <dgm:spPr/>
    </dgm:pt>
    <dgm:pt modelId="{E9DB9ED2-2498-465D-9885-4F30C40083E1}" type="pres">
      <dgm:prSet presAssocID="{C0393D08-13CE-44EE-9BB1-52DF17587779}" presName="sibTrans" presStyleCnt="0"/>
      <dgm:spPr/>
    </dgm:pt>
    <dgm:pt modelId="{E0F81D1A-B8F4-4377-A3D2-D286E9129CC9}" type="pres">
      <dgm:prSet presAssocID="{C2371607-7975-4D99-8558-3564AB4A56BB}" presName="node" presStyleLbl="node1" presStyleIdx="5" presStyleCnt="6">
        <dgm:presLayoutVars>
          <dgm:bulletEnabled val="1"/>
        </dgm:presLayoutVars>
      </dgm:prSet>
      <dgm:spPr/>
    </dgm:pt>
  </dgm:ptLst>
  <dgm:cxnLst>
    <dgm:cxn modelId="{1B6A9009-A830-46AD-A885-C648938D2C87}" srcId="{38CE2E0E-B139-4455-B869-1C6D7306C50C}" destId="{A9C52F71-C6DB-40FA-ADBF-F324A78FA3D2}" srcOrd="1" destOrd="0" parTransId="{85917B4D-434C-417F-8E07-93CD4664731D}" sibTransId="{ADC52D0C-CB37-43DC-9E98-28B2D923A59C}"/>
    <dgm:cxn modelId="{73274A18-5776-42B7-A907-37E8CADC1AE4}" type="presOf" srcId="{A9C52F71-C6DB-40FA-ADBF-F324A78FA3D2}" destId="{0EF58F65-8DE7-420D-BEEF-079A0C583C7B}" srcOrd="0" destOrd="0" presId="urn:microsoft.com/office/officeart/2005/8/layout/default"/>
    <dgm:cxn modelId="{C89A4322-EC81-493E-B1E7-252ECEC4A1BC}" type="presOf" srcId="{DA358F31-5360-4DB0-B078-65CF07BDC1AA}" destId="{704F68E9-82A4-4A30-834E-D6560BFB929D}" srcOrd="0" destOrd="0" presId="urn:microsoft.com/office/officeart/2005/8/layout/default"/>
    <dgm:cxn modelId="{31902D30-6455-45C2-874F-E76479F24B59}" type="presOf" srcId="{5744C8AB-27D4-4045-9468-E665B03967BD}" destId="{AF2820AA-1474-4BFA-91A9-13BBF7E12703}" srcOrd="0" destOrd="0" presId="urn:microsoft.com/office/officeart/2005/8/layout/default"/>
    <dgm:cxn modelId="{685ACF4A-9752-4E37-834E-827D8D6B92DC}" srcId="{38CE2E0E-B139-4455-B869-1C6D7306C50C}" destId="{7AD05050-1956-4A76-A61F-F66A87F794D9}" srcOrd="3" destOrd="0" parTransId="{BDD9F399-37DA-4F1C-81CF-0E9313A1A250}" sibTransId="{2E920FF1-8E3C-4169-9682-811D31533C0F}"/>
    <dgm:cxn modelId="{BD82BF4B-2E32-4D49-8996-C636B5CAC484}" type="presOf" srcId="{38CE2E0E-B139-4455-B869-1C6D7306C50C}" destId="{D76F3E9A-476A-4ED7-B190-CB8E25C5B958}" srcOrd="0" destOrd="0" presId="urn:microsoft.com/office/officeart/2005/8/layout/default"/>
    <dgm:cxn modelId="{00749585-DE4D-48D3-9B49-CE50C211CE43}" srcId="{38CE2E0E-B139-4455-B869-1C6D7306C50C}" destId="{5744C8AB-27D4-4045-9468-E665B03967BD}" srcOrd="2" destOrd="0" parTransId="{46CFE728-6D28-4448-8DFD-538DCECCF259}" sibTransId="{C01642B4-D0AC-4087-98C8-1C9AECFD9FDF}"/>
    <dgm:cxn modelId="{7512668A-209F-4E16-86E9-364EC0EC3FB6}" srcId="{38CE2E0E-B139-4455-B869-1C6D7306C50C}" destId="{CBF8D65E-43AB-4D5D-9E0C-E1BF2338D415}" srcOrd="0" destOrd="0" parTransId="{E63F2721-FC0F-4CAF-83A5-80E1E708C551}" sibTransId="{E41B7871-9F20-40D7-9CB1-619BE7187D00}"/>
    <dgm:cxn modelId="{45A582A6-6DD2-4E2F-8037-02316A555299}" type="presOf" srcId="{CBF8D65E-43AB-4D5D-9E0C-E1BF2338D415}" destId="{61F20DF1-F573-4718-86E0-ACD08B1B54AA}" srcOrd="0" destOrd="0" presId="urn:microsoft.com/office/officeart/2005/8/layout/default"/>
    <dgm:cxn modelId="{D994F6C5-77F5-44E7-B881-63BBC06FEA60}" srcId="{38CE2E0E-B139-4455-B869-1C6D7306C50C}" destId="{DA358F31-5360-4DB0-B078-65CF07BDC1AA}" srcOrd="4" destOrd="0" parTransId="{18AE3F25-643A-478A-8096-7496E170E5B1}" sibTransId="{C0393D08-13CE-44EE-9BB1-52DF17587779}"/>
    <dgm:cxn modelId="{B7ED3BD0-D4E4-48EA-BFC6-4EC6D6771909}" srcId="{38CE2E0E-B139-4455-B869-1C6D7306C50C}" destId="{C2371607-7975-4D99-8558-3564AB4A56BB}" srcOrd="5" destOrd="0" parTransId="{12418954-571A-41CD-AE44-B14AD41F2B18}" sibTransId="{7CE460CD-1388-4D44-A078-31EB0D7DAD6F}"/>
    <dgm:cxn modelId="{D22E9DD6-422D-44A6-8037-00C41CA936C6}" type="presOf" srcId="{7AD05050-1956-4A76-A61F-F66A87F794D9}" destId="{AEF0275E-ED00-411F-AB56-73C4D8D366CE}" srcOrd="0" destOrd="0" presId="urn:microsoft.com/office/officeart/2005/8/layout/default"/>
    <dgm:cxn modelId="{CBD3B3D8-F342-4B5D-A48A-10F3B8D246A7}" type="presOf" srcId="{C2371607-7975-4D99-8558-3564AB4A56BB}" destId="{E0F81D1A-B8F4-4377-A3D2-D286E9129CC9}" srcOrd="0" destOrd="0" presId="urn:microsoft.com/office/officeart/2005/8/layout/default"/>
    <dgm:cxn modelId="{7D33CEED-630F-4A4D-B707-3E54D7EE2B18}" type="presParOf" srcId="{D76F3E9A-476A-4ED7-B190-CB8E25C5B958}" destId="{61F20DF1-F573-4718-86E0-ACD08B1B54AA}" srcOrd="0" destOrd="0" presId="urn:microsoft.com/office/officeart/2005/8/layout/default"/>
    <dgm:cxn modelId="{A2E26414-3A85-4D97-B2EE-70F0709B6A01}" type="presParOf" srcId="{D76F3E9A-476A-4ED7-B190-CB8E25C5B958}" destId="{F8221009-015F-4FB8-A1FB-913F95183BB8}" srcOrd="1" destOrd="0" presId="urn:microsoft.com/office/officeart/2005/8/layout/default"/>
    <dgm:cxn modelId="{B2C515A6-99AA-4E0E-B7EB-7BCF64BEB75E}" type="presParOf" srcId="{D76F3E9A-476A-4ED7-B190-CB8E25C5B958}" destId="{0EF58F65-8DE7-420D-BEEF-079A0C583C7B}" srcOrd="2" destOrd="0" presId="urn:microsoft.com/office/officeart/2005/8/layout/default"/>
    <dgm:cxn modelId="{905DE7E8-B0CA-4A36-BDEC-0B176FCAF166}" type="presParOf" srcId="{D76F3E9A-476A-4ED7-B190-CB8E25C5B958}" destId="{CB9E6140-B973-4EFE-A924-0D2E365CA6EA}" srcOrd="3" destOrd="0" presId="urn:microsoft.com/office/officeart/2005/8/layout/default"/>
    <dgm:cxn modelId="{EB71FAAC-2018-4CB5-B47A-17D2AF9E1CAD}" type="presParOf" srcId="{D76F3E9A-476A-4ED7-B190-CB8E25C5B958}" destId="{AF2820AA-1474-4BFA-91A9-13BBF7E12703}" srcOrd="4" destOrd="0" presId="urn:microsoft.com/office/officeart/2005/8/layout/default"/>
    <dgm:cxn modelId="{597B56FF-73C6-43E7-9B75-C61CE0DA3083}" type="presParOf" srcId="{D76F3E9A-476A-4ED7-B190-CB8E25C5B958}" destId="{A3910CAD-0A60-47F0-BF5E-0F22BAFDDD54}" srcOrd="5" destOrd="0" presId="urn:microsoft.com/office/officeart/2005/8/layout/default"/>
    <dgm:cxn modelId="{97BB8253-D1F4-4BFD-8A7F-B1A99DFA01DE}" type="presParOf" srcId="{D76F3E9A-476A-4ED7-B190-CB8E25C5B958}" destId="{AEF0275E-ED00-411F-AB56-73C4D8D366CE}" srcOrd="6" destOrd="0" presId="urn:microsoft.com/office/officeart/2005/8/layout/default"/>
    <dgm:cxn modelId="{046AB26C-5F6E-40B6-9C60-9790599BF29D}" type="presParOf" srcId="{D76F3E9A-476A-4ED7-B190-CB8E25C5B958}" destId="{96CF8F12-FE25-4C8C-AD2C-FC9BCDA9EC08}" srcOrd="7" destOrd="0" presId="urn:microsoft.com/office/officeart/2005/8/layout/default"/>
    <dgm:cxn modelId="{72A332AA-AAEC-4244-B680-4721E8B9054F}" type="presParOf" srcId="{D76F3E9A-476A-4ED7-B190-CB8E25C5B958}" destId="{704F68E9-82A4-4A30-834E-D6560BFB929D}" srcOrd="8" destOrd="0" presId="urn:microsoft.com/office/officeart/2005/8/layout/default"/>
    <dgm:cxn modelId="{D304165E-3BF8-4A4C-B575-BB8100A6774F}" type="presParOf" srcId="{D76F3E9A-476A-4ED7-B190-CB8E25C5B958}" destId="{E9DB9ED2-2498-465D-9885-4F30C40083E1}" srcOrd="9" destOrd="0" presId="urn:microsoft.com/office/officeart/2005/8/layout/default"/>
    <dgm:cxn modelId="{417F2755-34B6-4127-B9BB-E50DE97530D7}" type="presParOf" srcId="{D76F3E9A-476A-4ED7-B190-CB8E25C5B958}" destId="{E0F81D1A-B8F4-4377-A3D2-D286E9129C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20DF1-F573-4718-86E0-ACD08B1B54AA}">
      <dsp:nvSpPr>
        <dsp:cNvPr id="0" name=""/>
        <dsp:cNvSpPr/>
      </dsp:nvSpPr>
      <dsp:spPr>
        <a:xfrm>
          <a:off x="464939" y="3144"/>
          <a:ext cx="3090788" cy="185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Λοξός Ιγνυακός Σύνδεσμος</a:t>
          </a:r>
        </a:p>
      </dsp:txBody>
      <dsp:txXfrm>
        <a:off x="464939" y="3144"/>
        <a:ext cx="3090788" cy="1854472"/>
      </dsp:txXfrm>
    </dsp:sp>
    <dsp:sp modelId="{0EF58F65-8DE7-420D-BEEF-079A0C583C7B}">
      <dsp:nvSpPr>
        <dsp:cNvPr id="0" name=""/>
        <dsp:cNvSpPr/>
      </dsp:nvSpPr>
      <dsp:spPr>
        <a:xfrm>
          <a:off x="3864805" y="3144"/>
          <a:ext cx="3090788" cy="185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Τοξοειδής Ιγνυακός Σύνδεσμος</a:t>
          </a:r>
        </a:p>
      </dsp:txBody>
      <dsp:txXfrm>
        <a:off x="3864805" y="3144"/>
        <a:ext cx="3090788" cy="1854472"/>
      </dsp:txXfrm>
    </dsp:sp>
    <dsp:sp modelId="{AF2820AA-1474-4BFA-91A9-13BBF7E12703}">
      <dsp:nvSpPr>
        <dsp:cNvPr id="0" name=""/>
        <dsp:cNvSpPr/>
      </dsp:nvSpPr>
      <dsp:spPr>
        <a:xfrm>
          <a:off x="7264672" y="3144"/>
          <a:ext cx="3090788" cy="185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Ιγνυακός Μυς</a:t>
          </a:r>
        </a:p>
      </dsp:txBody>
      <dsp:txXfrm>
        <a:off x="7264672" y="3144"/>
        <a:ext cx="3090788" cy="1854472"/>
      </dsp:txXfrm>
    </dsp:sp>
    <dsp:sp modelId="{AEF0275E-ED00-411F-AB56-73C4D8D366CE}">
      <dsp:nvSpPr>
        <dsp:cNvPr id="0" name=""/>
        <dsp:cNvSpPr/>
      </dsp:nvSpPr>
      <dsp:spPr>
        <a:xfrm>
          <a:off x="464939" y="2166695"/>
          <a:ext cx="3090788" cy="185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Γαστροκνήμιος Μυς</a:t>
          </a:r>
        </a:p>
      </dsp:txBody>
      <dsp:txXfrm>
        <a:off x="464939" y="2166695"/>
        <a:ext cx="3090788" cy="1854472"/>
      </dsp:txXfrm>
    </dsp:sp>
    <dsp:sp modelId="{704F68E9-82A4-4A30-834E-D6560BFB929D}">
      <dsp:nvSpPr>
        <dsp:cNvPr id="0" name=""/>
        <dsp:cNvSpPr/>
      </dsp:nvSpPr>
      <dsp:spPr>
        <a:xfrm>
          <a:off x="3864805" y="2166695"/>
          <a:ext cx="3090788" cy="185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Κυαμοειδές Οστάριο</a:t>
          </a:r>
        </a:p>
      </dsp:txBody>
      <dsp:txXfrm>
        <a:off x="3864805" y="2166695"/>
        <a:ext cx="3090788" cy="1854472"/>
      </dsp:txXfrm>
    </dsp:sp>
    <dsp:sp modelId="{E0F81D1A-B8F4-4377-A3D2-D286E9129CC9}">
      <dsp:nvSpPr>
        <dsp:cNvPr id="0" name=""/>
        <dsp:cNvSpPr/>
      </dsp:nvSpPr>
      <dsp:spPr>
        <a:xfrm>
          <a:off x="7264672" y="2166695"/>
          <a:ext cx="3090788" cy="1854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/>
            <a:t>Μακρός Πελματικός Μυς</a:t>
          </a:r>
        </a:p>
      </dsp:txBody>
      <dsp:txXfrm>
        <a:off x="7264672" y="2166695"/>
        <a:ext cx="3090788" cy="1854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65E8F6-180D-4468-B3E4-22674D769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38A227-FA30-4B90-96CD-2D06CB91F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17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B3432C-C6D0-495A-B7C1-C2362ECC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0723" y="7629"/>
            <a:ext cx="8610600" cy="1293028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 err="1">
                <a:solidFill>
                  <a:srgbClr val="FF00FF"/>
                </a:solidFill>
                <a:latin typeface="HelveticaNeue-Bold"/>
              </a:rPr>
              <a:t>Αγγείωση</a:t>
            </a:r>
            <a:endParaRPr lang="el-GR" sz="6000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F79C2C2A-0A51-4730-9E37-A89E10DF0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056" y="1618996"/>
            <a:ext cx="4606188" cy="498675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00FADB2-F3A4-4700-BA6B-CD74172C0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6" y="764374"/>
            <a:ext cx="3593029" cy="77988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B1EC746-169A-434E-AC6E-2B96561D4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244" y="1264000"/>
            <a:ext cx="4595605" cy="3859793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F473E5B6-2822-4B30-A2C5-FA35AB4DA41D}"/>
              </a:ext>
            </a:extLst>
          </p:cNvPr>
          <p:cNvSpPr/>
          <p:nvPr/>
        </p:nvSpPr>
        <p:spPr>
          <a:xfrm rot="10800000">
            <a:off x="9301656" y="3429000"/>
            <a:ext cx="1340069" cy="633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43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78FBF2-82A6-4F9D-8D8E-F7B92E01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174231E-7D95-4E63-A82F-B2EA98D0E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396656"/>
            <a:ext cx="5254753" cy="6580684"/>
          </a:xfrm>
        </p:spPr>
      </p:pic>
    </p:spTree>
    <p:extLst>
      <p:ext uri="{BB962C8B-B14F-4D97-AF65-F5344CB8AC3E}">
        <p14:creationId xmlns:p14="http://schemas.microsoft.com/office/powerpoint/2010/main" val="30928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03EA4E-D76B-40A4-A966-03229626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910" y="303557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l-GR" sz="3200" b="1" i="0" u="none" strike="noStrike" baseline="0" dirty="0">
                <a:latin typeface="HelveticaNeue-Bold"/>
              </a:rPr>
              <a:t>Πορεία των Αγγείων και των Νεύρων στα</a:t>
            </a:r>
            <a:br>
              <a:rPr lang="el-GR" sz="3200" b="1" i="0" u="none" strike="noStrike" baseline="0" dirty="0">
                <a:latin typeface="HelveticaNeue-Bold"/>
              </a:rPr>
            </a:br>
            <a:r>
              <a:rPr lang="el-GR" sz="3200" b="1" i="0" u="none" strike="noStrike" baseline="0" dirty="0">
                <a:latin typeface="HelveticaNeue-Bold"/>
              </a:rPr>
              <a:t>Διαμερίσματα της Κνήμης </a:t>
            </a:r>
            <a:r>
              <a:rPr lang="el-GR" sz="1800" b="1" i="0" u="none" strike="noStrike" baseline="0" dirty="0">
                <a:latin typeface="HelveticaNeue-Bold"/>
              </a:rPr>
              <a:t>(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BDC424F-80A5-4853-9B5B-5B9782B3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557"/>
            <a:ext cx="3894083" cy="635063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F28292-4C88-4FC9-90E6-74EC0FAAC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60" y="1595181"/>
            <a:ext cx="4920395" cy="5262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E1358-E1BA-472C-82F9-8E1D38910628}"/>
              </a:ext>
            </a:extLst>
          </p:cNvPr>
          <p:cNvSpPr txBox="1"/>
          <p:nvPr/>
        </p:nvSpPr>
        <p:spPr>
          <a:xfrm>
            <a:off x="9632731" y="2888209"/>
            <a:ext cx="241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4 Διαμερίσματα</a:t>
            </a:r>
          </a:p>
        </p:txBody>
      </p:sp>
    </p:spTree>
    <p:extLst>
      <p:ext uri="{BB962C8B-B14F-4D97-AF65-F5344CB8AC3E}">
        <p14:creationId xmlns:p14="http://schemas.microsoft.com/office/powerpoint/2010/main" val="68729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B6AD019-DD6A-4780-ACE6-5CD719F6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1" y="266479"/>
            <a:ext cx="2673048" cy="74251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133B1CC-750D-4401-883D-4F3408EE5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95075"/>
            <a:ext cx="4508938" cy="57212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9CA33FC-B270-4B01-9C60-E840920BC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572" y="769678"/>
            <a:ext cx="4375982" cy="60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5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275378B-255B-4D6E-8962-2807BB8AF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643" y="380891"/>
            <a:ext cx="4911309" cy="6449623"/>
          </a:xfrm>
        </p:spPr>
      </p:pic>
    </p:spTree>
    <p:extLst>
      <p:ext uri="{BB962C8B-B14F-4D97-AF65-F5344CB8AC3E}">
        <p14:creationId xmlns:p14="http://schemas.microsoft.com/office/powerpoint/2010/main" val="2888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A09B08-9943-4A56-9A48-A0DC7A26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7199"/>
            <a:ext cx="9971690" cy="1293028"/>
          </a:xfrm>
        </p:spPr>
        <p:txBody>
          <a:bodyPr>
            <a:normAutofit/>
          </a:bodyPr>
          <a:lstStyle/>
          <a:p>
            <a:r>
              <a:rPr lang="el-GR" sz="2800" b="1" i="0" u="none" strike="noStrike" baseline="0">
                <a:solidFill>
                  <a:srgbClr val="FF00FF"/>
                </a:solidFill>
                <a:latin typeface="HelveticaNeue-Bold"/>
              </a:rPr>
              <a:t>Άξονες των</a:t>
            </a:r>
            <a:br>
              <a:rPr lang="el-GR" sz="2800" b="1" i="0" u="none" strike="noStrike" baseline="0">
                <a:solidFill>
                  <a:srgbClr val="FF00FF"/>
                </a:solidFill>
                <a:latin typeface="HelveticaNeue-Bold"/>
              </a:rPr>
            </a:br>
            <a:r>
              <a:rPr lang="el-GR" sz="2800" b="1" i="0" u="none" strike="noStrike" baseline="0">
                <a:solidFill>
                  <a:srgbClr val="FF00FF"/>
                </a:solidFill>
                <a:latin typeface="HelveticaNeue-Bold"/>
              </a:rPr>
              <a:t>Κινήσεων και Κινήσεις</a:t>
            </a:r>
            <a:endParaRPr lang="el-GR" sz="5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49F039-703F-4871-84D4-305CCC1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4179" y="1027913"/>
            <a:ext cx="4374931" cy="1084668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1800" b="1" i="0" u="none" strike="noStrike" baseline="0" dirty="0">
                <a:latin typeface="HelveticaNeue-Bold"/>
              </a:rPr>
              <a:t>Άξονες</a:t>
            </a:r>
          </a:p>
          <a:p>
            <a:pPr marL="0" indent="0" algn="l">
              <a:buNone/>
            </a:pPr>
            <a:r>
              <a:rPr lang="el-GR" sz="1800" b="1" i="0" u="none" strike="noStrike" baseline="0" dirty="0">
                <a:latin typeface="UB-Helvetica-Bold"/>
                <a:sym typeface="Wingdings" panose="05000000000000000000" pitchFamily="2" charset="2"/>
              </a:rPr>
              <a:t></a:t>
            </a:r>
            <a:r>
              <a:rPr lang="el-GR" sz="1800" b="1" i="0" u="none" strike="noStrike" baseline="0" dirty="0">
                <a:latin typeface="UB-Helvetica-Bold"/>
              </a:rPr>
              <a:t>Άξονας Κάμψης/Έκτασης</a:t>
            </a:r>
          </a:p>
          <a:p>
            <a:pPr marL="0" indent="0" algn="l">
              <a:buNone/>
            </a:pPr>
            <a:r>
              <a:rPr lang="el-GR" sz="1800" b="1" dirty="0">
                <a:latin typeface="UB-Helvetica-Bold"/>
                <a:sym typeface="Wingdings" panose="05000000000000000000" pitchFamily="2" charset="2"/>
              </a:rPr>
              <a:t></a:t>
            </a:r>
            <a:r>
              <a:rPr lang="el-GR" sz="1800" b="1" i="0" u="none" strike="noStrike" baseline="0" dirty="0">
                <a:latin typeface="UB-Helvetica-Bold"/>
              </a:rPr>
              <a:t>Στροφικός Άξονας</a:t>
            </a:r>
            <a:endParaRPr lang="el-GR" sz="1800" b="1" dirty="0">
              <a:latin typeface="UB-Helvetica-Bold"/>
            </a:endParaRPr>
          </a:p>
          <a:p>
            <a:pPr marL="0" indent="0" algn="l">
              <a:buNone/>
            </a:pPr>
            <a:endParaRPr lang="el-GR" sz="1800" b="1" dirty="0">
              <a:latin typeface="UB-Helvetica-Bold"/>
            </a:endParaRPr>
          </a:p>
          <a:p>
            <a:pPr marL="0" indent="0" algn="l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0CDB689-10D5-45D6-B8F2-EAC13A84F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4" y="2473677"/>
            <a:ext cx="4833217" cy="4144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EC7EEC-C905-4BB0-ADC4-F1550285E180}"/>
              </a:ext>
            </a:extLst>
          </p:cNvPr>
          <p:cNvSpPr txBox="1"/>
          <p:nvPr/>
        </p:nvSpPr>
        <p:spPr>
          <a:xfrm>
            <a:off x="5854174" y="3429000"/>
            <a:ext cx="6093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UB-Helvetica"/>
              </a:rPr>
              <a:t>Η κάμψη περιλαμβάνει αναπόφευκτά έσω στροφή της κνήμης, ενώ η έκταση συνδέεται με έξω στροφή. Αυτό σημαίνει ότι για να επιτευχθεί η μέγιστη κάμψη</a:t>
            </a:r>
          </a:p>
          <a:p>
            <a:pPr algn="l"/>
            <a:r>
              <a:rPr lang="el-GR" sz="1800" b="0" i="0" u="none" strike="noStrike" baseline="0" dirty="0">
                <a:latin typeface="UB-Helvetica"/>
              </a:rPr>
              <a:t>και έκταση, θα πρέπει να υπάρχει ελεύθερη στροφική κίνηση.</a:t>
            </a:r>
            <a:endParaRPr lang="el-GR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95683452-6BB6-4DE8-96C1-4C41F5042BAF}"/>
              </a:ext>
            </a:extLst>
          </p:cNvPr>
          <p:cNvSpPr/>
          <p:nvPr/>
        </p:nvSpPr>
        <p:spPr>
          <a:xfrm>
            <a:off x="5077671" y="3815255"/>
            <a:ext cx="755570" cy="93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D9F3079-B269-43BE-BCA2-52C2282D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55" y="4922451"/>
            <a:ext cx="2004736" cy="182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36D7D2-50CB-4152-A5D3-7E0A721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289F482-62A1-427A-9728-E1CF1B5C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639315"/>
            <a:ext cx="10371083" cy="412772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AB488B-D3F2-4BDF-99F2-E6178962C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731" y="4578038"/>
            <a:ext cx="2669034" cy="2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42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011BC9-7F37-4E9A-AAF2-63FA72A9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i="0" u="none" strike="noStrike" baseline="0" dirty="0">
                <a:latin typeface="HelveticaNeue-Medium"/>
              </a:rPr>
              <a:t>Κίνηση Κύλισης-Ολίσθησης</a:t>
            </a:r>
            <a:endParaRPr lang="el-GR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2BF02-7FFA-442E-BBE6-DC42BD5395C4}"/>
              </a:ext>
            </a:extLst>
          </p:cNvPr>
          <p:cNvSpPr txBox="1"/>
          <p:nvPr/>
        </p:nvSpPr>
        <p:spPr>
          <a:xfrm>
            <a:off x="685800" y="3234330"/>
            <a:ext cx="112789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UB-Helvetica"/>
              </a:rPr>
              <a:t>Κατά την κάμψη και την έκταση, το γόνατο πραγματοποιεί μία αλληλουχία κινήσεων που ελέγχεται από την αλληλεπίδραση των χιαστών και των πλαγίων συνδέσμων ως κίνηση κύλισης-ολίσθησης.</a:t>
            </a:r>
          </a:p>
          <a:p>
            <a:pPr algn="l"/>
            <a:r>
              <a:rPr lang="el-GR" sz="1800" b="0" i="0" u="none" strike="noStrike" baseline="0" dirty="0">
                <a:latin typeface="UB-Helvetica"/>
              </a:rPr>
              <a:t>Στην κάμψη υπάρχει ο ίδιος αριθμός σημείων </a:t>
            </a:r>
            <a:r>
              <a:rPr lang="el-GR" dirty="0">
                <a:latin typeface="UB-Helvetica"/>
              </a:rPr>
              <a:t>ε</a:t>
            </a:r>
            <a:r>
              <a:rPr lang="el-GR" sz="1800" b="0" i="0" u="none" strike="noStrike" baseline="0" dirty="0">
                <a:latin typeface="UB-Helvetica"/>
              </a:rPr>
              <a:t>παφής και στις δύο αρθρικές επιφάνειες. Καθώς η κάμψη αυξάνεται, τα σημεία αυτά μετατοπίζονται προς τα πίσω. Εφόσον η απόσταση στο μηριαίο οστό είναι πολύ μεγαλύτερη απ’ ό,τι στην κνήμη, θα πρέπει πέρα από την κύλιση να συμβεί και μία κίνηση ολίσθησης.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374561A-BE4C-40B2-B51D-45953702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4" y="269774"/>
            <a:ext cx="3143689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4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A35AF9-0CF4-49C5-8851-3769BE63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958" y="1248629"/>
            <a:ext cx="11690131" cy="4962985"/>
          </a:xfrm>
        </p:spPr>
        <p:txBody>
          <a:bodyPr>
            <a:normAutofit/>
          </a:bodyPr>
          <a:lstStyle/>
          <a:p>
            <a:r>
              <a:rPr lang="el-GR" sz="2400" b="1" i="0" u="none" strike="noStrike" baseline="0" dirty="0">
                <a:latin typeface="HelveticaNeue-Bold"/>
              </a:rPr>
              <a:t>Έξω/Έσω Στροφή</a:t>
            </a:r>
            <a:endParaRPr lang="el-GR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3375965-AF82-42E3-88EA-1F9B43D1C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8" y="1941754"/>
            <a:ext cx="4791475" cy="35767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323B4ED-30A2-4252-9A9A-C8BF67C4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77" y="231360"/>
            <a:ext cx="6573167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5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396A7-A0B7-423A-BB96-2DB28389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7366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latin typeface="HelveticaNeue-Bold"/>
              </a:rPr>
              <a:t>Κινήσεις της </a:t>
            </a:r>
            <a:r>
              <a:rPr lang="el-GR" sz="3200" b="1" i="0" u="none" strike="noStrike" baseline="0" dirty="0" err="1">
                <a:latin typeface="HelveticaNeue-Bold"/>
              </a:rPr>
              <a:t>Επιγονατιδομηριαίας</a:t>
            </a:r>
            <a:r>
              <a:rPr lang="el-GR" sz="3200" b="1" i="0" u="none" strike="noStrike" baseline="0" dirty="0">
                <a:latin typeface="HelveticaNeue-Bold"/>
              </a:rPr>
              <a:t> Άρθρωσης</a:t>
            </a:r>
            <a:endParaRPr lang="el-GR" sz="6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DA57BCA-66F6-4CED-A990-56389E425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685" y="1369100"/>
            <a:ext cx="4270591" cy="542083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2D249B-5F68-43A9-83C6-2D2BCD5D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961" y="1387366"/>
            <a:ext cx="4428246" cy="16557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4455ABE-1831-41BB-842D-07BF0CD8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570" y="3043144"/>
            <a:ext cx="4922027" cy="3089642"/>
          </a:xfrm>
          <a:prstGeom prst="rect">
            <a:avLst/>
          </a:prstGeom>
        </p:spPr>
      </p:pic>
      <p:sp>
        <p:nvSpPr>
          <p:cNvPr id="10" name="Βέλος: Κάτω 9">
            <a:extLst>
              <a:ext uri="{FF2B5EF4-FFF2-40B4-BE49-F238E27FC236}">
                <a16:creationId xmlns:a16="http://schemas.microsoft.com/office/drawing/2014/main" id="{0C1C646C-F8F8-433F-A605-4F76C4148034}"/>
              </a:ext>
            </a:extLst>
          </p:cNvPr>
          <p:cNvSpPr/>
          <p:nvPr/>
        </p:nvSpPr>
        <p:spPr>
          <a:xfrm rot="1947808">
            <a:off x="4530106" y="863488"/>
            <a:ext cx="993227" cy="920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: Κάτω 10">
            <a:extLst>
              <a:ext uri="{FF2B5EF4-FFF2-40B4-BE49-F238E27FC236}">
                <a16:creationId xmlns:a16="http://schemas.microsoft.com/office/drawing/2014/main" id="{1EAC0301-4F1D-414C-B60F-476B3A75F937}"/>
              </a:ext>
            </a:extLst>
          </p:cNvPr>
          <p:cNvSpPr/>
          <p:nvPr/>
        </p:nvSpPr>
        <p:spPr>
          <a:xfrm rot="18584831">
            <a:off x="5663787" y="884735"/>
            <a:ext cx="993227" cy="920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65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7073D0-255B-4FE2-84AB-941B1AA7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i="0" u="none" strike="noStrike" baseline="0" dirty="0">
                <a:solidFill>
                  <a:srgbClr val="FF00FF"/>
                </a:solidFill>
                <a:latin typeface="HelveticaNeue-Bold"/>
              </a:rPr>
              <a:t>Οπίσθιο Λειτουργικό Σύμπλεγμα</a:t>
            </a:r>
            <a:endParaRPr lang="el-GR" sz="66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924A275B-3A1F-4741-A524-9CC25532C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3945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571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9BD811-E4ED-467A-B6C4-90CD654D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492EB4-1624-4D5E-82AC-2FA98F5F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EE57EB-ACE2-48B1-A6A9-C6D0AB5A0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38" y="337706"/>
            <a:ext cx="8944101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2D78EF-7319-4304-964A-42A70AA45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16E130-BEEB-4C88-9825-4514EF675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4F263C-0937-4665-844F-4A87380C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19" y="985289"/>
            <a:ext cx="9603961" cy="462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4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BB86A2A-4135-4B1A-B693-A0E659CF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4504" y="1990381"/>
            <a:ext cx="4752434" cy="3578141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13974CD-0DF8-4306-AB04-A6414A3F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02" y="77921"/>
            <a:ext cx="5363796" cy="6780079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71257A4E-158C-4846-8F40-1B5D9492E46F}"/>
              </a:ext>
            </a:extLst>
          </p:cNvPr>
          <p:cNvSpPr/>
          <p:nvPr/>
        </p:nvSpPr>
        <p:spPr>
          <a:xfrm>
            <a:off x="5577498" y="2743853"/>
            <a:ext cx="1037006" cy="165472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00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C95666-471C-4F19-AF36-F668EBD2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845673-A03A-4243-9C92-B914C8A8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038876-8762-457F-B236-354A1314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21" y="155933"/>
            <a:ext cx="5092262" cy="654613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0B3D1C6-618C-472C-9EA6-6150447D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47" y="-1"/>
            <a:ext cx="2488853" cy="6858000"/>
          </a:xfrm>
          <a:prstGeom prst="rect">
            <a:avLst/>
          </a:prstGeom>
        </p:spPr>
      </p:pic>
      <p:sp>
        <p:nvSpPr>
          <p:cNvPr id="8" name="Αστέρι: 5 ακτίνες 7">
            <a:extLst>
              <a:ext uri="{FF2B5EF4-FFF2-40B4-BE49-F238E27FC236}">
                <a16:creationId xmlns:a16="http://schemas.microsoft.com/office/drawing/2014/main" id="{F2D99878-70B2-4574-B11D-7551DEE1B3EB}"/>
              </a:ext>
            </a:extLst>
          </p:cNvPr>
          <p:cNvSpPr/>
          <p:nvPr/>
        </p:nvSpPr>
        <p:spPr>
          <a:xfrm>
            <a:off x="3515710" y="1891862"/>
            <a:ext cx="1734207" cy="19233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30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8725D9-542A-4D55-9D44-2A310175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9B3F0F-6C3F-4CFA-818C-41769C458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813617-F1F8-4DA8-B482-01FA2A6F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73" y="764373"/>
            <a:ext cx="5295637" cy="54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785655-F4BD-4659-8A34-640E78DC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EBC222-E4B5-4958-A7F3-6ABC0B74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F3E076-7D86-45F3-926F-A0C42ADF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28" y="639315"/>
            <a:ext cx="4620672" cy="58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D153D1-BAE5-47B4-A3E5-E8744194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0A14DA-7E5E-4EDB-AED1-26048C56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66C418F-82B5-4609-A2FB-C87E96B2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43"/>
            <a:ext cx="6653390" cy="34997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2754D22-8ECB-4C2E-8FE4-132A76D5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79" y="2194560"/>
            <a:ext cx="6006661" cy="46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FEC218-2E9E-49B8-910F-2F98CE46E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0491"/>
            <a:ext cx="6614371" cy="396501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13F12E1-5A1C-4F8E-805E-4D8C5ED1A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5" y="173421"/>
            <a:ext cx="5093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4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B9B7E-BE07-4D8B-80EA-A5A4E9C3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925" y="404100"/>
            <a:ext cx="2196662" cy="1293028"/>
          </a:xfrm>
        </p:spPr>
        <p:txBody>
          <a:bodyPr>
            <a:normAutofit/>
          </a:bodyPr>
          <a:lstStyle/>
          <a:p>
            <a:r>
              <a:rPr lang="el-GR" sz="2800" b="1" i="0" u="none" strike="noStrike" baseline="0" dirty="0">
                <a:solidFill>
                  <a:srgbClr val="FF00FF"/>
                </a:solidFill>
                <a:latin typeface="HelveticaNeue-Bold"/>
              </a:rPr>
              <a:t>Νεύρα</a:t>
            </a:r>
            <a:endParaRPr lang="el-GR" sz="5400" dirty="0"/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1A84ADB9-445A-46B6-B187-A76C6F311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17038"/>
              </p:ext>
            </p:extLst>
          </p:nvPr>
        </p:nvGraphicFramePr>
        <p:xfrm>
          <a:off x="3641834" y="1697128"/>
          <a:ext cx="46736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73600">
                  <a:extLst>
                    <a:ext uri="{9D8B030D-6E8A-4147-A177-3AD203B41FA5}">
                      <a16:colId xmlns:a16="http://schemas.microsoft.com/office/drawing/2014/main" val="1342355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Κοινό </a:t>
                      </a:r>
                      <a:r>
                        <a:rPr lang="el-GR" dirty="0" err="1"/>
                        <a:t>περονιαίο</a:t>
                      </a:r>
                      <a:r>
                        <a:rPr lang="el-GR" dirty="0"/>
                        <a:t> Νεύρο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11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Εν τω </a:t>
                      </a:r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Βάθει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Περονιαίο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02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Επιπολής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Περονιαίο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66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Κνημιαίο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68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Γαστροκνημιαίο</a:t>
                      </a:r>
                      <a:r>
                        <a:rPr lang="el-G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Νεύρο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806011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D8D20AFC-5EA4-44AB-BE12-2E9D9EA2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434" y="188372"/>
            <a:ext cx="3874450" cy="391066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D96B770-64C1-49E7-BB83-C6928AF6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7" y="0"/>
            <a:ext cx="2656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2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63720B-CC17-485C-BFB0-046A3BEC1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B07EEA3-AA3A-4D87-A5E0-EB8C5DAE1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51" y="131027"/>
            <a:ext cx="5898149" cy="672697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DDA809-329D-42E2-AC91-DA92602A8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364059"/>
            <a:ext cx="2636783" cy="25053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8CB5AE-F521-4EB7-A3AD-44725300E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900" y="3047755"/>
            <a:ext cx="2819794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1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8B9FD5-75C3-4171-83BA-73986453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3A6CFF-04CD-4F21-9792-FF4E603F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078EFA-00E3-4652-8E6A-68B99F44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12" y="639315"/>
            <a:ext cx="9855863" cy="60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3460F9-17E1-427D-BD62-0A4FD9E6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4D601A-0446-4C70-8C06-E65CADC00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F19281E-3F40-4AFD-A005-633E6A32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83" y="639315"/>
            <a:ext cx="6276385" cy="53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3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8BA962-CA58-4CEF-A192-11302899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41" y="603659"/>
            <a:ext cx="8610600" cy="1293028"/>
          </a:xfrm>
        </p:spPr>
        <p:txBody>
          <a:bodyPr>
            <a:normAutofit/>
          </a:bodyPr>
          <a:lstStyle/>
          <a:p>
            <a:r>
              <a:rPr lang="el-GR" sz="3200" b="1" i="0" u="none" strike="noStrike" baseline="0" dirty="0">
                <a:latin typeface="HelveticaNeue-Bold"/>
              </a:rPr>
              <a:t>Ιγνυακός Μυς</a:t>
            </a:r>
            <a:endParaRPr lang="el-GR" sz="60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C48B5D2-1183-45DD-92DD-7FB2E004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110" y="3353135"/>
            <a:ext cx="4107890" cy="3296301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CA20F8D-7F03-4608-94BD-10A6AD803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98" y="2573691"/>
            <a:ext cx="4669285" cy="390136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5D9442A-A19A-436E-A886-1B961C46B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6" y="0"/>
            <a:ext cx="4383073" cy="32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93720-3DFD-42DE-912A-C05BFA98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BB3676-244D-4F75-92AF-E19184A9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7BCDB04-F71E-4939-A085-043932D7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6" y="379895"/>
            <a:ext cx="8269784" cy="52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8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3FB317-0630-4813-9A59-CB49E5AC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21" y="10854"/>
            <a:ext cx="8610600" cy="1293028"/>
          </a:xfrm>
        </p:spPr>
        <p:txBody>
          <a:bodyPr>
            <a:normAutofit/>
          </a:bodyPr>
          <a:lstStyle/>
          <a:p>
            <a:r>
              <a:rPr lang="el-GR" sz="3600" b="1" i="0" u="none" strike="noStrike" baseline="0" dirty="0">
                <a:latin typeface="HelveticaNeue-Bold"/>
              </a:rPr>
              <a:t>Γαστροκνήμιος Μυς</a:t>
            </a:r>
            <a:endParaRPr lang="el-GR" sz="6600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B031EB0-83A9-41B5-86B4-18A852EDA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6297"/>
            <a:ext cx="3293906" cy="6040459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C111953-6EA5-4429-9E79-16770870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906" y="1937214"/>
            <a:ext cx="4844225" cy="358831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0EFA49E-77E1-4EB3-B4F4-691194728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131" y="1937215"/>
            <a:ext cx="3847830" cy="35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D22BA35-9584-43D9-8938-274318365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20" y="1490727"/>
            <a:ext cx="5010412" cy="299456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59D4A79-51DE-4176-BF31-837462C52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42" y="434438"/>
            <a:ext cx="3296110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C5251E-6302-404D-9C9B-D88ABE03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31375F-D8C6-487B-8FD9-31C922C4A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D6A9E7-303B-48C2-9686-78162CFC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14" y="1324049"/>
            <a:ext cx="5581191" cy="347655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2CBAD35-BD94-4092-9753-660CF4365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88" y="494890"/>
            <a:ext cx="3134162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14570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ΙΧΝΟΣ ΑΤΜΟΥ</Template>
  <TotalTime>74</TotalTime>
  <Words>200</Words>
  <Application>Microsoft Office PowerPoint</Application>
  <PresentationFormat>Ευρεία οθόνη</PresentationFormat>
  <Paragraphs>29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Century Gothic</vt:lpstr>
      <vt:lpstr>HelveticaNeue-Bold</vt:lpstr>
      <vt:lpstr>HelveticaNeue-Medium</vt:lpstr>
      <vt:lpstr>UB-Helvetica</vt:lpstr>
      <vt:lpstr>UB-Helvetica-Bold</vt:lpstr>
      <vt:lpstr>ΙΧΝΟΣ ΑΤΜΟΥ</vt:lpstr>
      <vt:lpstr>Παρουσίαση του PowerPoint</vt:lpstr>
      <vt:lpstr>Οπίσθιο Λειτουργικό Σύμπλεγμα</vt:lpstr>
      <vt:lpstr>Παρουσίαση του PowerPoint</vt:lpstr>
      <vt:lpstr>Παρουσίαση του PowerPoint</vt:lpstr>
      <vt:lpstr>Ιγνυακός Μυς</vt:lpstr>
      <vt:lpstr>Παρουσίαση του PowerPoint</vt:lpstr>
      <vt:lpstr>Γαστροκνήμιος Μυς</vt:lpstr>
      <vt:lpstr>Παρουσίαση του PowerPoint</vt:lpstr>
      <vt:lpstr>Παρουσίαση του PowerPoint</vt:lpstr>
      <vt:lpstr>Αγγείωση</vt:lpstr>
      <vt:lpstr>Παρουσίαση του PowerPoint</vt:lpstr>
      <vt:lpstr>Πορεία των Αγγείων και των Νεύρων στα Διαμερίσματα της Κνήμης (</vt:lpstr>
      <vt:lpstr>Παρουσίαση του PowerPoint</vt:lpstr>
      <vt:lpstr>Παρουσίαση του PowerPoint</vt:lpstr>
      <vt:lpstr>Άξονες των Κινήσεων και Κινήσεις</vt:lpstr>
      <vt:lpstr>Παρουσίαση του PowerPoint</vt:lpstr>
      <vt:lpstr>Παρουσίαση του PowerPoint</vt:lpstr>
      <vt:lpstr>Παρουσίαση του PowerPoint</vt:lpstr>
      <vt:lpstr>Κινήσεις της Επιγονατιδομηριαίας Άρθρωσης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Νεύρα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8</cp:revision>
  <dcterms:created xsi:type="dcterms:W3CDTF">2024-12-09T14:46:32Z</dcterms:created>
  <dcterms:modified xsi:type="dcterms:W3CDTF">2024-12-09T16:00:39Z</dcterms:modified>
</cp:coreProperties>
</file>