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8" r:id="rId4"/>
    <p:sldMasterId id="2147483703" r:id="rId5"/>
    <p:sldMasterId id="2147483733" r:id="rId6"/>
    <p:sldMasterId id="2147483747" r:id="rId7"/>
    <p:sldMasterId id="2147483759" r:id="rId8"/>
    <p:sldMasterId id="2147483774" r:id="rId9"/>
  </p:sldMasterIdLst>
  <p:notesMasterIdLst>
    <p:notesMasterId r:id="rId48"/>
  </p:notesMasterIdLst>
  <p:sldIdLst>
    <p:sldId id="256" r:id="rId10"/>
    <p:sldId id="275" r:id="rId11"/>
    <p:sldId id="299" r:id="rId12"/>
    <p:sldId id="329" r:id="rId13"/>
    <p:sldId id="262" r:id="rId14"/>
    <p:sldId id="287" r:id="rId15"/>
    <p:sldId id="288" r:id="rId16"/>
    <p:sldId id="330" r:id="rId17"/>
    <p:sldId id="285" r:id="rId18"/>
    <p:sldId id="319" r:id="rId19"/>
    <p:sldId id="336" r:id="rId20"/>
    <p:sldId id="266" r:id="rId21"/>
    <p:sldId id="403" r:id="rId22"/>
    <p:sldId id="374" r:id="rId23"/>
    <p:sldId id="312" r:id="rId24"/>
    <p:sldId id="304" r:id="rId25"/>
    <p:sldId id="323" r:id="rId26"/>
    <p:sldId id="322" r:id="rId27"/>
    <p:sldId id="294" r:id="rId28"/>
    <p:sldId id="295" r:id="rId29"/>
    <p:sldId id="296" r:id="rId30"/>
    <p:sldId id="297" r:id="rId31"/>
    <p:sldId id="311" r:id="rId32"/>
    <p:sldId id="406" r:id="rId33"/>
    <p:sldId id="313" r:id="rId34"/>
    <p:sldId id="314" r:id="rId35"/>
    <p:sldId id="301" r:id="rId36"/>
    <p:sldId id="404" r:id="rId37"/>
    <p:sldId id="405" r:id="rId38"/>
    <p:sldId id="334" r:id="rId39"/>
    <p:sldId id="398" r:id="rId40"/>
    <p:sldId id="276" r:id="rId41"/>
    <p:sldId id="317" r:id="rId42"/>
    <p:sldId id="333" r:id="rId43"/>
    <p:sldId id="332" r:id="rId44"/>
    <p:sldId id="306" r:id="rId45"/>
    <p:sldId id="384" r:id="rId46"/>
    <p:sldId id="340"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1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A4C0A-547B-4375-B2FD-D3296F014FCC}" type="doc">
      <dgm:prSet loTypeId="urn:microsoft.com/office/officeart/2005/8/layout/pyramid1" loCatId="pyramid" qsTypeId="urn:microsoft.com/office/officeart/2005/8/quickstyle/simple1" qsCatId="simple" csTypeId="urn:microsoft.com/office/officeart/2005/8/colors/accent1_2" csCatId="accent1" phldr="1"/>
      <dgm:spPr/>
    </dgm:pt>
    <dgm:pt modelId="{512418E7-E156-4CAD-800F-74EC9E197D57}">
      <dgm:prSet phldrT="[Κείμενο]" custT="1"/>
      <dgm:spPr/>
      <dgm:t>
        <a:bodyPr/>
        <a:lstStyle/>
        <a:p>
          <a:r>
            <a:rPr lang="el-GR" sz="1500" dirty="0">
              <a:solidFill>
                <a:schemeClr val="tx1"/>
              </a:solidFill>
            </a:rPr>
            <a:t>ΉΘΟΣ</a:t>
          </a:r>
        </a:p>
      </dgm:t>
    </dgm:pt>
    <dgm:pt modelId="{BEADC60B-EE20-4084-9102-2FADB3E8B4F9}" type="parTrans" cxnId="{62D107F6-9A1F-4DCA-BEF7-7328EBCF22F0}">
      <dgm:prSet/>
      <dgm:spPr/>
      <dgm:t>
        <a:bodyPr/>
        <a:lstStyle/>
        <a:p>
          <a:endParaRPr lang="el-GR"/>
        </a:p>
      </dgm:t>
    </dgm:pt>
    <dgm:pt modelId="{689179D8-911A-4566-ACD8-142B5EEEC8C2}" type="sibTrans" cxnId="{62D107F6-9A1F-4DCA-BEF7-7328EBCF22F0}">
      <dgm:prSet/>
      <dgm:spPr/>
      <dgm:t>
        <a:bodyPr/>
        <a:lstStyle/>
        <a:p>
          <a:endParaRPr lang="el-GR"/>
        </a:p>
      </dgm:t>
    </dgm:pt>
    <dgm:pt modelId="{43E6D6CA-CA3E-451D-8745-5E19D6157C6A}">
      <dgm:prSet phldrT="[Κείμενο]" custT="1"/>
      <dgm:spPr/>
      <dgm:t>
        <a:bodyPr/>
        <a:lstStyle/>
        <a:p>
          <a:r>
            <a:rPr lang="el-GR" sz="1200" b="1" dirty="0">
              <a:solidFill>
                <a:schemeClr val="tx1"/>
              </a:solidFill>
            </a:rPr>
            <a:t>ΑΥΤΟΠΡΑΓΜΑΤΩΣΗ</a:t>
          </a:r>
          <a:r>
            <a:rPr lang="el-GR" sz="1200" b="1" dirty="0"/>
            <a:t> </a:t>
          </a:r>
        </a:p>
      </dgm:t>
    </dgm:pt>
    <dgm:pt modelId="{9400B5A5-90B6-4A32-922F-4D81D1876CEF}" type="parTrans" cxnId="{8CAF0EC6-071B-4F36-999B-6F1DEA434494}">
      <dgm:prSet/>
      <dgm:spPr/>
      <dgm:t>
        <a:bodyPr/>
        <a:lstStyle/>
        <a:p>
          <a:endParaRPr lang="el-GR"/>
        </a:p>
      </dgm:t>
    </dgm:pt>
    <dgm:pt modelId="{E01A61FE-CA08-44A0-B3F2-76EFFE514239}" type="sibTrans" cxnId="{8CAF0EC6-071B-4F36-999B-6F1DEA434494}">
      <dgm:prSet/>
      <dgm:spPr/>
      <dgm:t>
        <a:bodyPr/>
        <a:lstStyle/>
        <a:p>
          <a:endParaRPr lang="el-GR"/>
        </a:p>
      </dgm:t>
    </dgm:pt>
    <dgm:pt modelId="{8FE19D45-7158-4F39-8AAB-53E973FF80FB}">
      <dgm:prSet phldrT="[Κείμενο]" custT="1"/>
      <dgm:spPr/>
      <dgm:t>
        <a:bodyPr/>
        <a:lstStyle/>
        <a:p>
          <a:r>
            <a:rPr lang="el-GR" sz="1600" b="1" dirty="0">
              <a:solidFill>
                <a:schemeClr val="tx1"/>
              </a:solidFill>
            </a:rPr>
            <a:t>ΚΟΙΝΩΝΙΚΗ ΑΠΟΔΟΧΗ</a:t>
          </a:r>
        </a:p>
      </dgm:t>
    </dgm:pt>
    <dgm:pt modelId="{9386B5A8-81E1-4FFB-BE83-75E65DD6EBD9}" type="parTrans" cxnId="{C0C5719D-FFDA-4677-B5FF-0C618C3D37C2}">
      <dgm:prSet/>
      <dgm:spPr/>
      <dgm:t>
        <a:bodyPr/>
        <a:lstStyle/>
        <a:p>
          <a:endParaRPr lang="el-GR"/>
        </a:p>
      </dgm:t>
    </dgm:pt>
    <dgm:pt modelId="{6088888F-9F4B-405A-8A48-F142BD7C2B06}" type="sibTrans" cxnId="{C0C5719D-FFDA-4677-B5FF-0C618C3D37C2}">
      <dgm:prSet/>
      <dgm:spPr/>
      <dgm:t>
        <a:bodyPr/>
        <a:lstStyle/>
        <a:p>
          <a:endParaRPr lang="el-GR"/>
        </a:p>
      </dgm:t>
    </dgm:pt>
    <dgm:pt modelId="{26C6E3C3-9FA3-4876-AFDC-0F455B63013E}">
      <dgm:prSet phldrT="[Κείμενο]" custT="1"/>
      <dgm:spPr/>
      <dgm:t>
        <a:bodyPr/>
        <a:lstStyle/>
        <a:p>
          <a:r>
            <a:rPr lang="el-GR" sz="1500" b="1" dirty="0">
              <a:solidFill>
                <a:schemeClr val="tx1"/>
              </a:solidFill>
            </a:rPr>
            <a:t>ΣΥΝΑΙΣΘΗΜΑΤΙΚΗ ΑΝΤΑΠΟΚΡΙΣΗ </a:t>
          </a:r>
        </a:p>
        <a:p>
          <a:r>
            <a:rPr lang="el-GR" sz="1400" dirty="0">
              <a:solidFill>
                <a:schemeClr val="tx1"/>
              </a:solidFill>
            </a:rPr>
            <a:t>(ΦΙΛΙΑ, ΟΙΚΟΓΕΝΕΙΑΚΗ ΘΑΛΠΩΡΗ, ΚΟΙΝΩΝΙΚΗ ΕΠΙΔΟΚΙΜΑΣΙΑ)</a:t>
          </a:r>
        </a:p>
      </dgm:t>
    </dgm:pt>
    <dgm:pt modelId="{5B838E6C-06CE-43A3-8161-0A945B7FD2EF}" type="parTrans" cxnId="{89980D87-B277-44FC-9E70-B03D3AC0BB3B}">
      <dgm:prSet/>
      <dgm:spPr/>
      <dgm:t>
        <a:bodyPr/>
        <a:lstStyle/>
        <a:p>
          <a:endParaRPr lang="el-GR"/>
        </a:p>
      </dgm:t>
    </dgm:pt>
    <dgm:pt modelId="{CA53560B-5C42-4E40-9F33-93BF6F52D396}" type="sibTrans" cxnId="{89980D87-B277-44FC-9E70-B03D3AC0BB3B}">
      <dgm:prSet/>
      <dgm:spPr/>
      <dgm:t>
        <a:bodyPr/>
        <a:lstStyle/>
        <a:p>
          <a:endParaRPr lang="el-GR"/>
        </a:p>
      </dgm:t>
    </dgm:pt>
    <dgm:pt modelId="{CA94F047-BEB9-44DE-AB2B-234D02BBFEB8}">
      <dgm:prSet phldrT="[Κείμενο]" custT="1"/>
      <dgm:spPr/>
      <dgm:t>
        <a:bodyPr/>
        <a:lstStyle/>
        <a:p>
          <a:r>
            <a:rPr lang="el-GR" sz="1600" b="1" dirty="0">
              <a:solidFill>
                <a:schemeClr val="tx1"/>
              </a:solidFill>
            </a:rPr>
            <a:t>ΑΣΦΑΛΕΙΑ ΚΑΙ ΠΡΟΣΤΑΣΙΑ</a:t>
          </a:r>
        </a:p>
        <a:p>
          <a:r>
            <a:rPr lang="el-GR" sz="1400" b="0" dirty="0">
              <a:solidFill>
                <a:schemeClr val="tx1"/>
              </a:solidFill>
            </a:rPr>
            <a:t>(ΣΤΕΓΗ, ΣΤΑΘΕΡΟΤΗΤΑ, ΑΠΟ ΒΙΑ…)</a:t>
          </a:r>
        </a:p>
      </dgm:t>
    </dgm:pt>
    <dgm:pt modelId="{81659536-E0CA-41D7-A18D-21279E1D78EB}" type="parTrans" cxnId="{7B0D2912-5E64-4646-8D85-28749ACDF643}">
      <dgm:prSet/>
      <dgm:spPr/>
      <dgm:t>
        <a:bodyPr/>
        <a:lstStyle/>
        <a:p>
          <a:endParaRPr lang="el-GR"/>
        </a:p>
      </dgm:t>
    </dgm:pt>
    <dgm:pt modelId="{37585A89-3A00-4439-BD72-597D9F118615}" type="sibTrans" cxnId="{7B0D2912-5E64-4646-8D85-28749ACDF643}">
      <dgm:prSet/>
      <dgm:spPr/>
      <dgm:t>
        <a:bodyPr/>
        <a:lstStyle/>
        <a:p>
          <a:endParaRPr lang="el-GR"/>
        </a:p>
      </dgm:t>
    </dgm:pt>
    <dgm:pt modelId="{6205AA48-ABFF-42C0-9B95-ADD7F1E433B2}">
      <dgm:prSet phldrT="[Κείμενο]" custT="1"/>
      <dgm:spPr/>
      <dgm:t>
        <a:bodyPr/>
        <a:lstStyle/>
        <a:p>
          <a:r>
            <a:rPr lang="el-GR" sz="1600" b="1" dirty="0">
              <a:solidFill>
                <a:schemeClr val="tx1"/>
              </a:solidFill>
            </a:rPr>
            <a:t>ΒΙΟΛΟΓΙΚΕΣ ΑΝΑΓΚΕΣ</a:t>
          </a:r>
          <a:r>
            <a:rPr lang="el-GR" sz="1600" dirty="0">
              <a:solidFill>
                <a:schemeClr val="tx1"/>
              </a:solidFill>
            </a:rPr>
            <a:t>  </a:t>
          </a:r>
        </a:p>
        <a:p>
          <a:r>
            <a:rPr lang="el-GR" sz="1400" dirty="0">
              <a:solidFill>
                <a:schemeClr val="tx1"/>
              </a:solidFill>
            </a:rPr>
            <a:t>(ΤΡΟΦΗ, ΝΕΡΟ ΥΠΝΟΣ)</a:t>
          </a:r>
        </a:p>
      </dgm:t>
    </dgm:pt>
    <dgm:pt modelId="{B471BDE9-CA93-4503-85D0-FC0CB5C00199}" type="parTrans" cxnId="{49333233-AFCD-43C7-85BD-53FD6CC5CC0F}">
      <dgm:prSet/>
      <dgm:spPr/>
      <dgm:t>
        <a:bodyPr/>
        <a:lstStyle/>
        <a:p>
          <a:endParaRPr lang="el-GR"/>
        </a:p>
      </dgm:t>
    </dgm:pt>
    <dgm:pt modelId="{804336F6-7212-4771-8184-DACBEF81D7A2}" type="sibTrans" cxnId="{49333233-AFCD-43C7-85BD-53FD6CC5CC0F}">
      <dgm:prSet/>
      <dgm:spPr/>
      <dgm:t>
        <a:bodyPr/>
        <a:lstStyle/>
        <a:p>
          <a:endParaRPr lang="el-GR"/>
        </a:p>
      </dgm:t>
    </dgm:pt>
    <dgm:pt modelId="{A653C7C6-5D8C-4CB9-B307-F8FE261C50EA}" type="pres">
      <dgm:prSet presAssocID="{551A4C0A-547B-4375-B2FD-D3296F014FCC}" presName="Name0" presStyleCnt="0">
        <dgm:presLayoutVars>
          <dgm:dir/>
          <dgm:animLvl val="lvl"/>
          <dgm:resizeHandles val="exact"/>
        </dgm:presLayoutVars>
      </dgm:prSet>
      <dgm:spPr/>
    </dgm:pt>
    <dgm:pt modelId="{BB241FC5-5D52-4EE3-9032-79731A20FE03}" type="pres">
      <dgm:prSet presAssocID="{512418E7-E156-4CAD-800F-74EC9E197D57}" presName="Name8" presStyleCnt="0"/>
      <dgm:spPr/>
    </dgm:pt>
    <dgm:pt modelId="{AAC1DC39-9C80-48B5-B9F7-D2BC9CE4E6F1}" type="pres">
      <dgm:prSet presAssocID="{512418E7-E156-4CAD-800F-74EC9E197D57}" presName="level" presStyleLbl="node1" presStyleIdx="0" presStyleCnt="6">
        <dgm:presLayoutVars>
          <dgm:chMax val="1"/>
          <dgm:bulletEnabled val="1"/>
        </dgm:presLayoutVars>
      </dgm:prSet>
      <dgm:spPr/>
    </dgm:pt>
    <dgm:pt modelId="{427ED74D-89BF-487A-AE3B-91BCFCEDA866}" type="pres">
      <dgm:prSet presAssocID="{512418E7-E156-4CAD-800F-74EC9E197D57}" presName="levelTx" presStyleLbl="revTx" presStyleIdx="0" presStyleCnt="0">
        <dgm:presLayoutVars>
          <dgm:chMax val="1"/>
          <dgm:bulletEnabled val="1"/>
        </dgm:presLayoutVars>
      </dgm:prSet>
      <dgm:spPr/>
    </dgm:pt>
    <dgm:pt modelId="{2694676D-0CAF-403F-A6AA-8375F24E5EBD}" type="pres">
      <dgm:prSet presAssocID="{43E6D6CA-CA3E-451D-8745-5E19D6157C6A}" presName="Name8" presStyleCnt="0"/>
      <dgm:spPr/>
    </dgm:pt>
    <dgm:pt modelId="{17BB35EA-1687-407D-ACB2-65909A1107A4}" type="pres">
      <dgm:prSet presAssocID="{43E6D6CA-CA3E-451D-8745-5E19D6157C6A}" presName="level" presStyleLbl="node1" presStyleIdx="1" presStyleCnt="6">
        <dgm:presLayoutVars>
          <dgm:chMax val="1"/>
          <dgm:bulletEnabled val="1"/>
        </dgm:presLayoutVars>
      </dgm:prSet>
      <dgm:spPr/>
    </dgm:pt>
    <dgm:pt modelId="{35753A1D-07F3-4716-B625-701E0335C7BC}" type="pres">
      <dgm:prSet presAssocID="{43E6D6CA-CA3E-451D-8745-5E19D6157C6A}" presName="levelTx" presStyleLbl="revTx" presStyleIdx="0" presStyleCnt="0">
        <dgm:presLayoutVars>
          <dgm:chMax val="1"/>
          <dgm:bulletEnabled val="1"/>
        </dgm:presLayoutVars>
      </dgm:prSet>
      <dgm:spPr/>
    </dgm:pt>
    <dgm:pt modelId="{D5A9A4CD-875C-4E53-A277-F7A9EB37F17C}" type="pres">
      <dgm:prSet presAssocID="{8FE19D45-7158-4F39-8AAB-53E973FF80FB}" presName="Name8" presStyleCnt="0"/>
      <dgm:spPr/>
    </dgm:pt>
    <dgm:pt modelId="{610E971B-B524-438F-90E3-A0DDFE2ADF42}" type="pres">
      <dgm:prSet presAssocID="{8FE19D45-7158-4F39-8AAB-53E973FF80FB}" presName="level" presStyleLbl="node1" presStyleIdx="2" presStyleCnt="6" custLinFactNeighborX="-398" custLinFactNeighborY="1305">
        <dgm:presLayoutVars>
          <dgm:chMax val="1"/>
          <dgm:bulletEnabled val="1"/>
        </dgm:presLayoutVars>
      </dgm:prSet>
      <dgm:spPr/>
    </dgm:pt>
    <dgm:pt modelId="{1762620E-0182-49E1-8ACE-3E7A49E56352}" type="pres">
      <dgm:prSet presAssocID="{8FE19D45-7158-4F39-8AAB-53E973FF80FB}" presName="levelTx" presStyleLbl="revTx" presStyleIdx="0" presStyleCnt="0">
        <dgm:presLayoutVars>
          <dgm:chMax val="1"/>
          <dgm:bulletEnabled val="1"/>
        </dgm:presLayoutVars>
      </dgm:prSet>
      <dgm:spPr/>
    </dgm:pt>
    <dgm:pt modelId="{204C58F5-2472-45B5-874D-742809B9BEDC}" type="pres">
      <dgm:prSet presAssocID="{26C6E3C3-9FA3-4876-AFDC-0F455B63013E}" presName="Name8" presStyleCnt="0"/>
      <dgm:spPr/>
    </dgm:pt>
    <dgm:pt modelId="{D175BBB7-CC76-4083-A822-F03F12BD35DD}" type="pres">
      <dgm:prSet presAssocID="{26C6E3C3-9FA3-4876-AFDC-0F455B63013E}" presName="level" presStyleLbl="node1" presStyleIdx="3" presStyleCnt="6" custScaleY="120689">
        <dgm:presLayoutVars>
          <dgm:chMax val="1"/>
          <dgm:bulletEnabled val="1"/>
        </dgm:presLayoutVars>
      </dgm:prSet>
      <dgm:spPr/>
    </dgm:pt>
    <dgm:pt modelId="{C4289F28-072F-40C6-B2A1-9B88DF01C141}" type="pres">
      <dgm:prSet presAssocID="{26C6E3C3-9FA3-4876-AFDC-0F455B63013E}" presName="levelTx" presStyleLbl="revTx" presStyleIdx="0" presStyleCnt="0">
        <dgm:presLayoutVars>
          <dgm:chMax val="1"/>
          <dgm:bulletEnabled val="1"/>
        </dgm:presLayoutVars>
      </dgm:prSet>
      <dgm:spPr/>
    </dgm:pt>
    <dgm:pt modelId="{5B7B5670-CE0E-4D96-9BE4-DABFC73B4941}" type="pres">
      <dgm:prSet presAssocID="{CA94F047-BEB9-44DE-AB2B-234D02BBFEB8}" presName="Name8" presStyleCnt="0"/>
      <dgm:spPr/>
    </dgm:pt>
    <dgm:pt modelId="{84CE95EA-9995-4C47-B12B-2233EEC9E58D}" type="pres">
      <dgm:prSet presAssocID="{CA94F047-BEB9-44DE-AB2B-234D02BBFEB8}" presName="level" presStyleLbl="node1" presStyleIdx="4" presStyleCnt="6" custLinFactNeighborX="256">
        <dgm:presLayoutVars>
          <dgm:chMax val="1"/>
          <dgm:bulletEnabled val="1"/>
        </dgm:presLayoutVars>
      </dgm:prSet>
      <dgm:spPr/>
    </dgm:pt>
    <dgm:pt modelId="{D8754307-AD5F-4526-8E3D-A546081A9E06}" type="pres">
      <dgm:prSet presAssocID="{CA94F047-BEB9-44DE-AB2B-234D02BBFEB8}" presName="levelTx" presStyleLbl="revTx" presStyleIdx="0" presStyleCnt="0">
        <dgm:presLayoutVars>
          <dgm:chMax val="1"/>
          <dgm:bulletEnabled val="1"/>
        </dgm:presLayoutVars>
      </dgm:prSet>
      <dgm:spPr/>
    </dgm:pt>
    <dgm:pt modelId="{10C7FF56-FFEC-4607-8DEE-D30E442186BF}" type="pres">
      <dgm:prSet presAssocID="{6205AA48-ABFF-42C0-9B95-ADD7F1E433B2}" presName="Name8" presStyleCnt="0"/>
      <dgm:spPr/>
    </dgm:pt>
    <dgm:pt modelId="{26DA9255-039C-4EA8-A314-91D7DAB298A5}" type="pres">
      <dgm:prSet presAssocID="{6205AA48-ABFF-42C0-9B95-ADD7F1E433B2}" presName="level" presStyleLbl="node1" presStyleIdx="5" presStyleCnt="6">
        <dgm:presLayoutVars>
          <dgm:chMax val="1"/>
          <dgm:bulletEnabled val="1"/>
        </dgm:presLayoutVars>
      </dgm:prSet>
      <dgm:spPr/>
    </dgm:pt>
    <dgm:pt modelId="{805EC574-D072-4CFC-BD7F-68E0C505109F}" type="pres">
      <dgm:prSet presAssocID="{6205AA48-ABFF-42C0-9B95-ADD7F1E433B2}" presName="levelTx" presStyleLbl="revTx" presStyleIdx="0" presStyleCnt="0">
        <dgm:presLayoutVars>
          <dgm:chMax val="1"/>
          <dgm:bulletEnabled val="1"/>
        </dgm:presLayoutVars>
      </dgm:prSet>
      <dgm:spPr/>
    </dgm:pt>
  </dgm:ptLst>
  <dgm:cxnLst>
    <dgm:cxn modelId="{BF345D0F-1E83-4916-B35C-D0A948DEC4F1}" type="presOf" srcId="{26C6E3C3-9FA3-4876-AFDC-0F455B63013E}" destId="{D175BBB7-CC76-4083-A822-F03F12BD35DD}" srcOrd="0" destOrd="0" presId="urn:microsoft.com/office/officeart/2005/8/layout/pyramid1"/>
    <dgm:cxn modelId="{7B0D2912-5E64-4646-8D85-28749ACDF643}" srcId="{551A4C0A-547B-4375-B2FD-D3296F014FCC}" destId="{CA94F047-BEB9-44DE-AB2B-234D02BBFEB8}" srcOrd="4" destOrd="0" parTransId="{81659536-E0CA-41D7-A18D-21279E1D78EB}" sibTransId="{37585A89-3A00-4439-BD72-597D9F118615}"/>
    <dgm:cxn modelId="{13E98720-6E47-4703-B140-889397B00FD9}" type="presOf" srcId="{551A4C0A-547B-4375-B2FD-D3296F014FCC}" destId="{A653C7C6-5D8C-4CB9-B307-F8FE261C50EA}" srcOrd="0" destOrd="0" presId="urn:microsoft.com/office/officeart/2005/8/layout/pyramid1"/>
    <dgm:cxn modelId="{772A982F-C5EB-4F60-860B-A027C44A245B}" type="presOf" srcId="{26C6E3C3-9FA3-4876-AFDC-0F455B63013E}" destId="{C4289F28-072F-40C6-B2A1-9B88DF01C141}" srcOrd="1" destOrd="0" presId="urn:microsoft.com/office/officeart/2005/8/layout/pyramid1"/>
    <dgm:cxn modelId="{6C487331-4AC9-4B65-BDD6-7249C8532030}" type="presOf" srcId="{512418E7-E156-4CAD-800F-74EC9E197D57}" destId="{427ED74D-89BF-487A-AE3B-91BCFCEDA866}" srcOrd="1" destOrd="0" presId="urn:microsoft.com/office/officeart/2005/8/layout/pyramid1"/>
    <dgm:cxn modelId="{49333233-AFCD-43C7-85BD-53FD6CC5CC0F}" srcId="{551A4C0A-547B-4375-B2FD-D3296F014FCC}" destId="{6205AA48-ABFF-42C0-9B95-ADD7F1E433B2}" srcOrd="5" destOrd="0" parTransId="{B471BDE9-CA93-4503-85D0-FC0CB5C00199}" sibTransId="{804336F6-7212-4771-8184-DACBEF81D7A2}"/>
    <dgm:cxn modelId="{82F9F85F-D9FF-4272-AB56-EDCB70ADBFE0}" type="presOf" srcId="{512418E7-E156-4CAD-800F-74EC9E197D57}" destId="{AAC1DC39-9C80-48B5-B9F7-D2BC9CE4E6F1}" srcOrd="0" destOrd="0" presId="urn:microsoft.com/office/officeart/2005/8/layout/pyramid1"/>
    <dgm:cxn modelId="{AE362541-F6A9-4362-8AEC-2090B842F025}" type="presOf" srcId="{43E6D6CA-CA3E-451D-8745-5E19D6157C6A}" destId="{17BB35EA-1687-407D-ACB2-65909A1107A4}" srcOrd="0" destOrd="0" presId="urn:microsoft.com/office/officeart/2005/8/layout/pyramid1"/>
    <dgm:cxn modelId="{DAB37863-A2F3-4CB3-964E-2DF47A085FEC}" type="presOf" srcId="{8FE19D45-7158-4F39-8AAB-53E973FF80FB}" destId="{610E971B-B524-438F-90E3-A0DDFE2ADF42}" srcOrd="0" destOrd="0" presId="urn:microsoft.com/office/officeart/2005/8/layout/pyramid1"/>
    <dgm:cxn modelId="{08331D67-AC68-4AB2-99F7-9AB0509D9172}" type="presOf" srcId="{6205AA48-ABFF-42C0-9B95-ADD7F1E433B2}" destId="{805EC574-D072-4CFC-BD7F-68E0C505109F}" srcOrd="1" destOrd="0" presId="urn:microsoft.com/office/officeart/2005/8/layout/pyramid1"/>
    <dgm:cxn modelId="{0BC3CC68-7CEE-43F5-A49A-B44C5F665FD3}" type="presOf" srcId="{6205AA48-ABFF-42C0-9B95-ADD7F1E433B2}" destId="{26DA9255-039C-4EA8-A314-91D7DAB298A5}" srcOrd="0" destOrd="0" presId="urn:microsoft.com/office/officeart/2005/8/layout/pyramid1"/>
    <dgm:cxn modelId="{89980D87-B277-44FC-9E70-B03D3AC0BB3B}" srcId="{551A4C0A-547B-4375-B2FD-D3296F014FCC}" destId="{26C6E3C3-9FA3-4876-AFDC-0F455B63013E}" srcOrd="3" destOrd="0" parTransId="{5B838E6C-06CE-43A3-8161-0A945B7FD2EF}" sibTransId="{CA53560B-5C42-4E40-9F33-93BF6F52D396}"/>
    <dgm:cxn modelId="{C0C5719D-FFDA-4677-B5FF-0C618C3D37C2}" srcId="{551A4C0A-547B-4375-B2FD-D3296F014FCC}" destId="{8FE19D45-7158-4F39-8AAB-53E973FF80FB}" srcOrd="2" destOrd="0" parTransId="{9386B5A8-81E1-4FFB-BE83-75E65DD6EBD9}" sibTransId="{6088888F-9F4B-405A-8A48-F142BD7C2B06}"/>
    <dgm:cxn modelId="{43C99FC1-1679-4206-889F-9F6ED85ECD38}" type="presOf" srcId="{43E6D6CA-CA3E-451D-8745-5E19D6157C6A}" destId="{35753A1D-07F3-4716-B625-701E0335C7BC}" srcOrd="1" destOrd="0" presId="urn:microsoft.com/office/officeart/2005/8/layout/pyramid1"/>
    <dgm:cxn modelId="{8CAF0EC6-071B-4F36-999B-6F1DEA434494}" srcId="{551A4C0A-547B-4375-B2FD-D3296F014FCC}" destId="{43E6D6CA-CA3E-451D-8745-5E19D6157C6A}" srcOrd="1" destOrd="0" parTransId="{9400B5A5-90B6-4A32-922F-4D81D1876CEF}" sibTransId="{E01A61FE-CA08-44A0-B3F2-76EFFE514239}"/>
    <dgm:cxn modelId="{AE55FCCA-19D1-4A71-B99C-163A02EDC3A1}" type="presOf" srcId="{CA94F047-BEB9-44DE-AB2B-234D02BBFEB8}" destId="{84CE95EA-9995-4C47-B12B-2233EEC9E58D}" srcOrd="0" destOrd="0" presId="urn:microsoft.com/office/officeart/2005/8/layout/pyramid1"/>
    <dgm:cxn modelId="{A5349EE2-D1D8-4855-A402-51452AC8918D}" type="presOf" srcId="{8FE19D45-7158-4F39-8AAB-53E973FF80FB}" destId="{1762620E-0182-49E1-8ACE-3E7A49E56352}" srcOrd="1" destOrd="0" presId="urn:microsoft.com/office/officeart/2005/8/layout/pyramid1"/>
    <dgm:cxn modelId="{62D107F6-9A1F-4DCA-BEF7-7328EBCF22F0}" srcId="{551A4C0A-547B-4375-B2FD-D3296F014FCC}" destId="{512418E7-E156-4CAD-800F-74EC9E197D57}" srcOrd="0" destOrd="0" parTransId="{BEADC60B-EE20-4084-9102-2FADB3E8B4F9}" sibTransId="{689179D8-911A-4566-ACD8-142B5EEEC8C2}"/>
    <dgm:cxn modelId="{8E230CFE-9372-46AE-B8C4-2FE60990DE29}" type="presOf" srcId="{CA94F047-BEB9-44DE-AB2B-234D02BBFEB8}" destId="{D8754307-AD5F-4526-8E3D-A546081A9E06}" srcOrd="1" destOrd="0" presId="urn:microsoft.com/office/officeart/2005/8/layout/pyramid1"/>
    <dgm:cxn modelId="{C442A162-B42A-465C-B791-FD5659B35C16}" type="presParOf" srcId="{A653C7C6-5D8C-4CB9-B307-F8FE261C50EA}" destId="{BB241FC5-5D52-4EE3-9032-79731A20FE03}" srcOrd="0" destOrd="0" presId="urn:microsoft.com/office/officeart/2005/8/layout/pyramid1"/>
    <dgm:cxn modelId="{8BC31CA1-4526-4FB0-A726-253B21B152AF}" type="presParOf" srcId="{BB241FC5-5D52-4EE3-9032-79731A20FE03}" destId="{AAC1DC39-9C80-48B5-B9F7-D2BC9CE4E6F1}" srcOrd="0" destOrd="0" presId="urn:microsoft.com/office/officeart/2005/8/layout/pyramid1"/>
    <dgm:cxn modelId="{E4110CEE-3FC1-42A7-9191-A84E80E0DD10}" type="presParOf" srcId="{BB241FC5-5D52-4EE3-9032-79731A20FE03}" destId="{427ED74D-89BF-487A-AE3B-91BCFCEDA866}" srcOrd="1" destOrd="0" presId="urn:microsoft.com/office/officeart/2005/8/layout/pyramid1"/>
    <dgm:cxn modelId="{B041CF35-1A1A-4FF6-82D2-E6E24491ACB1}" type="presParOf" srcId="{A653C7C6-5D8C-4CB9-B307-F8FE261C50EA}" destId="{2694676D-0CAF-403F-A6AA-8375F24E5EBD}" srcOrd="1" destOrd="0" presId="urn:microsoft.com/office/officeart/2005/8/layout/pyramid1"/>
    <dgm:cxn modelId="{C9B2342B-B7E1-442C-9DE3-2E1C3A924A42}" type="presParOf" srcId="{2694676D-0CAF-403F-A6AA-8375F24E5EBD}" destId="{17BB35EA-1687-407D-ACB2-65909A1107A4}" srcOrd="0" destOrd="0" presId="urn:microsoft.com/office/officeart/2005/8/layout/pyramid1"/>
    <dgm:cxn modelId="{3A29F610-311B-42E6-BEB8-6BA7722CE776}" type="presParOf" srcId="{2694676D-0CAF-403F-A6AA-8375F24E5EBD}" destId="{35753A1D-07F3-4716-B625-701E0335C7BC}" srcOrd="1" destOrd="0" presId="urn:microsoft.com/office/officeart/2005/8/layout/pyramid1"/>
    <dgm:cxn modelId="{4E020687-4A49-462C-B0EE-708C97CBF3EB}" type="presParOf" srcId="{A653C7C6-5D8C-4CB9-B307-F8FE261C50EA}" destId="{D5A9A4CD-875C-4E53-A277-F7A9EB37F17C}" srcOrd="2" destOrd="0" presId="urn:microsoft.com/office/officeart/2005/8/layout/pyramid1"/>
    <dgm:cxn modelId="{299284E5-B829-402E-A1F6-DDBD09118CA4}" type="presParOf" srcId="{D5A9A4CD-875C-4E53-A277-F7A9EB37F17C}" destId="{610E971B-B524-438F-90E3-A0DDFE2ADF42}" srcOrd="0" destOrd="0" presId="urn:microsoft.com/office/officeart/2005/8/layout/pyramid1"/>
    <dgm:cxn modelId="{A6245A34-199B-456F-8EDD-470CDAF5A646}" type="presParOf" srcId="{D5A9A4CD-875C-4E53-A277-F7A9EB37F17C}" destId="{1762620E-0182-49E1-8ACE-3E7A49E56352}" srcOrd="1" destOrd="0" presId="urn:microsoft.com/office/officeart/2005/8/layout/pyramid1"/>
    <dgm:cxn modelId="{7774CA4A-AF59-4D35-843E-5A94F644721F}" type="presParOf" srcId="{A653C7C6-5D8C-4CB9-B307-F8FE261C50EA}" destId="{204C58F5-2472-45B5-874D-742809B9BEDC}" srcOrd="3" destOrd="0" presId="urn:microsoft.com/office/officeart/2005/8/layout/pyramid1"/>
    <dgm:cxn modelId="{FFCE10E7-09C1-4E1C-86D4-B026644625EF}" type="presParOf" srcId="{204C58F5-2472-45B5-874D-742809B9BEDC}" destId="{D175BBB7-CC76-4083-A822-F03F12BD35DD}" srcOrd="0" destOrd="0" presId="urn:microsoft.com/office/officeart/2005/8/layout/pyramid1"/>
    <dgm:cxn modelId="{C62C2A97-C7B0-4603-AB31-24CCDE3653B1}" type="presParOf" srcId="{204C58F5-2472-45B5-874D-742809B9BEDC}" destId="{C4289F28-072F-40C6-B2A1-9B88DF01C141}" srcOrd="1" destOrd="0" presId="urn:microsoft.com/office/officeart/2005/8/layout/pyramid1"/>
    <dgm:cxn modelId="{35D0463B-8987-4566-B2D3-3FD8DF73A347}" type="presParOf" srcId="{A653C7C6-5D8C-4CB9-B307-F8FE261C50EA}" destId="{5B7B5670-CE0E-4D96-9BE4-DABFC73B4941}" srcOrd="4" destOrd="0" presId="urn:microsoft.com/office/officeart/2005/8/layout/pyramid1"/>
    <dgm:cxn modelId="{52904DA4-A1C0-44B0-AF02-E8768EB73F6A}" type="presParOf" srcId="{5B7B5670-CE0E-4D96-9BE4-DABFC73B4941}" destId="{84CE95EA-9995-4C47-B12B-2233EEC9E58D}" srcOrd="0" destOrd="0" presId="urn:microsoft.com/office/officeart/2005/8/layout/pyramid1"/>
    <dgm:cxn modelId="{D0131578-C764-4DBA-8B86-5527AD370701}" type="presParOf" srcId="{5B7B5670-CE0E-4D96-9BE4-DABFC73B4941}" destId="{D8754307-AD5F-4526-8E3D-A546081A9E06}" srcOrd="1" destOrd="0" presId="urn:microsoft.com/office/officeart/2005/8/layout/pyramid1"/>
    <dgm:cxn modelId="{D853EAB9-D884-41E0-B430-E835C346D22C}" type="presParOf" srcId="{A653C7C6-5D8C-4CB9-B307-F8FE261C50EA}" destId="{10C7FF56-FFEC-4607-8DEE-D30E442186BF}" srcOrd="5" destOrd="0" presId="urn:microsoft.com/office/officeart/2005/8/layout/pyramid1"/>
    <dgm:cxn modelId="{2583A036-F86A-4C2E-AC21-A183E9707C15}" type="presParOf" srcId="{10C7FF56-FFEC-4607-8DEE-D30E442186BF}" destId="{26DA9255-039C-4EA8-A314-91D7DAB298A5}" srcOrd="0" destOrd="0" presId="urn:microsoft.com/office/officeart/2005/8/layout/pyramid1"/>
    <dgm:cxn modelId="{F1E87C50-0D7E-4389-8DCB-F1E6FF4FF116}" type="presParOf" srcId="{10C7FF56-FFEC-4607-8DEE-D30E442186BF}" destId="{805EC574-D072-4CFC-BD7F-68E0C505109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1DC39-9C80-48B5-B9F7-D2BC9CE4E6F1}">
      <dsp:nvSpPr>
        <dsp:cNvPr id="0" name=""/>
        <dsp:cNvSpPr/>
      </dsp:nvSpPr>
      <dsp:spPr>
        <a:xfrm>
          <a:off x="3505819" y="0"/>
          <a:ext cx="1346607"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kern="1200" dirty="0">
              <a:solidFill>
                <a:schemeClr val="tx1"/>
              </a:solidFill>
            </a:rPr>
            <a:t>ΉΘΟΣ</a:t>
          </a:r>
        </a:p>
      </dsp:txBody>
      <dsp:txXfrm>
        <a:off x="3505819" y="0"/>
        <a:ext cx="1346607" cy="851700"/>
      </dsp:txXfrm>
    </dsp:sp>
    <dsp:sp modelId="{17BB35EA-1687-407D-ACB2-65909A1107A4}">
      <dsp:nvSpPr>
        <dsp:cNvPr id="0" name=""/>
        <dsp:cNvSpPr/>
      </dsp:nvSpPr>
      <dsp:spPr>
        <a:xfrm>
          <a:off x="2832515" y="851700"/>
          <a:ext cx="2693215"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ΑΥΤΟΠΡΑΓΜΑΤΩΣΗ</a:t>
          </a:r>
          <a:r>
            <a:rPr lang="el-GR" sz="1200" b="1" kern="1200" dirty="0"/>
            <a:t> </a:t>
          </a:r>
        </a:p>
      </dsp:txBody>
      <dsp:txXfrm>
        <a:off x="3303828" y="851700"/>
        <a:ext cx="1750590" cy="851700"/>
      </dsp:txXfrm>
    </dsp:sp>
    <dsp:sp modelId="{610E971B-B524-438F-90E3-A0DDFE2ADF42}">
      <dsp:nvSpPr>
        <dsp:cNvPr id="0" name=""/>
        <dsp:cNvSpPr/>
      </dsp:nvSpPr>
      <dsp:spPr>
        <a:xfrm>
          <a:off x="2143133" y="1714515"/>
          <a:ext cx="4039823"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ΚΟΙΝΩΝΙΚΗ ΑΠΟΔΟΧΗ</a:t>
          </a:r>
        </a:p>
      </dsp:txBody>
      <dsp:txXfrm>
        <a:off x="2850102" y="1714515"/>
        <a:ext cx="2625885" cy="851700"/>
      </dsp:txXfrm>
    </dsp:sp>
    <dsp:sp modelId="{D175BBB7-CC76-4083-A822-F03F12BD35DD}">
      <dsp:nvSpPr>
        <dsp:cNvPr id="0" name=""/>
        <dsp:cNvSpPr/>
      </dsp:nvSpPr>
      <dsp:spPr>
        <a:xfrm>
          <a:off x="1346607" y="2555101"/>
          <a:ext cx="5665031" cy="1027908"/>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ΣΥΝΑΙΣΘΗΜΑΤΙΚΗ ΑΝΤΑΠΟΚΡΙΣΗ </a:t>
          </a:r>
        </a:p>
        <a:p>
          <a:pPr marL="0" lvl="0" indent="0" algn="ctr" defTabSz="666750">
            <a:lnSpc>
              <a:spcPct val="90000"/>
            </a:lnSpc>
            <a:spcBef>
              <a:spcPct val="0"/>
            </a:spcBef>
            <a:spcAft>
              <a:spcPct val="35000"/>
            </a:spcAft>
            <a:buNone/>
          </a:pPr>
          <a:r>
            <a:rPr lang="el-GR" sz="1400" kern="1200" dirty="0">
              <a:solidFill>
                <a:schemeClr val="tx1"/>
              </a:solidFill>
            </a:rPr>
            <a:t>(ΦΙΛΙΑ, ΟΙΚΟΓΕΝΕΙΑΚΗ ΘΑΛΠΩΡΗ, ΚΟΙΝΩΝΙΚΗ ΕΠΙΔΟΚΙΜΑΣΙΑ)</a:t>
          </a:r>
        </a:p>
      </dsp:txBody>
      <dsp:txXfrm>
        <a:off x="2337988" y="2555101"/>
        <a:ext cx="3682270" cy="1027908"/>
      </dsp:txXfrm>
    </dsp:sp>
    <dsp:sp modelId="{84CE95EA-9995-4C47-B12B-2233EEC9E58D}">
      <dsp:nvSpPr>
        <dsp:cNvPr id="0" name=""/>
        <dsp:cNvSpPr/>
      </dsp:nvSpPr>
      <dsp:spPr>
        <a:xfrm>
          <a:off x="691253" y="3583010"/>
          <a:ext cx="7011639"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ΑΣΦΑΛΕΙΑ ΚΑΙ ΠΡΟΣΤΑΣΙΑ</a:t>
          </a:r>
        </a:p>
        <a:p>
          <a:pPr marL="0" lvl="0" indent="0" algn="ctr" defTabSz="711200">
            <a:lnSpc>
              <a:spcPct val="90000"/>
            </a:lnSpc>
            <a:spcBef>
              <a:spcPct val="0"/>
            </a:spcBef>
            <a:spcAft>
              <a:spcPct val="35000"/>
            </a:spcAft>
            <a:buNone/>
          </a:pPr>
          <a:r>
            <a:rPr lang="el-GR" sz="1400" b="0" kern="1200" dirty="0">
              <a:solidFill>
                <a:schemeClr val="tx1"/>
              </a:solidFill>
            </a:rPr>
            <a:t>(ΣΤΕΓΗ, ΣΤΑΘΕΡΟΤΗΤΑ, ΑΠΟ ΒΙΑ…)</a:t>
          </a:r>
        </a:p>
      </dsp:txBody>
      <dsp:txXfrm>
        <a:off x="1918290" y="3583010"/>
        <a:ext cx="4557565" cy="851700"/>
      </dsp:txXfrm>
    </dsp:sp>
    <dsp:sp modelId="{26DA9255-039C-4EA8-A314-91D7DAB298A5}">
      <dsp:nvSpPr>
        <dsp:cNvPr id="0" name=""/>
        <dsp:cNvSpPr/>
      </dsp:nvSpPr>
      <dsp:spPr>
        <a:xfrm>
          <a:off x="0" y="4434711"/>
          <a:ext cx="8358247" cy="851700"/>
        </a:xfrm>
        <a:prstGeom prst="trapezoid">
          <a:avLst>
            <a:gd name="adj" fmla="val 79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ΒΙΟΛΟΓΙΚΕΣ ΑΝΑΓΚΕΣ</a:t>
          </a:r>
          <a:r>
            <a:rPr lang="el-GR" sz="1600" kern="1200" dirty="0">
              <a:solidFill>
                <a:schemeClr val="tx1"/>
              </a:solidFill>
            </a:rPr>
            <a:t>  </a:t>
          </a:r>
        </a:p>
        <a:p>
          <a:pPr marL="0" lvl="0" indent="0" algn="ctr" defTabSz="711200">
            <a:lnSpc>
              <a:spcPct val="90000"/>
            </a:lnSpc>
            <a:spcBef>
              <a:spcPct val="0"/>
            </a:spcBef>
            <a:spcAft>
              <a:spcPct val="35000"/>
            </a:spcAft>
            <a:buNone/>
          </a:pPr>
          <a:r>
            <a:rPr lang="el-GR" sz="1400" kern="1200" dirty="0">
              <a:solidFill>
                <a:schemeClr val="tx1"/>
              </a:solidFill>
            </a:rPr>
            <a:t>(ΤΡΟΦΗ, ΝΕΡΟ ΥΠΝΟΣ)</a:t>
          </a:r>
        </a:p>
      </dsp:txBody>
      <dsp:txXfrm>
        <a:off x="1462693" y="4434711"/>
        <a:ext cx="5432860" cy="8517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25141-AEA0-41D1-AB7E-1041E44A2DC6}" type="datetimeFigureOut">
              <a:rPr lang="el-GR" smtClean="0"/>
              <a:t>25/8/2022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94845-5E3B-4231-AF94-C6407F4EF0F6}" type="slidenum">
              <a:rPr lang="el-GR" smtClean="0"/>
              <a:t>‹#›</a:t>
            </a:fld>
            <a:endParaRPr lang="el-GR"/>
          </a:p>
        </p:txBody>
      </p:sp>
    </p:spTree>
    <p:extLst>
      <p:ext uri="{BB962C8B-B14F-4D97-AF65-F5344CB8AC3E}">
        <p14:creationId xmlns:p14="http://schemas.microsoft.com/office/powerpoint/2010/main" val="391144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xfrm>
            <a:off x="381000" y="685800"/>
            <a:ext cx="6096000" cy="3429000"/>
          </a:xfrm>
          <a:ln/>
        </p:spPr>
      </p:sp>
      <p:sp>
        <p:nvSpPr>
          <p:cNvPr id="72707" name="2 - Θέση σημειώσεων"/>
          <p:cNvSpPr>
            <a:spLocks noGrp="1"/>
          </p:cNvSpPr>
          <p:nvPr>
            <p:ph type="body" idx="1"/>
          </p:nvPr>
        </p:nvSpPr>
        <p:spPr>
          <a:noFill/>
          <a:ln/>
        </p:spPr>
        <p:txBody>
          <a:bodyPr/>
          <a:lstStyle/>
          <a:p>
            <a:pPr eaLnBrk="1" hangingPunct="1"/>
            <a:endParaRPr lang="el-GR">
              <a:latin typeface="Arial" pitchFamily="34" charset="0"/>
            </a:endParaRPr>
          </a:p>
        </p:txBody>
      </p:sp>
      <p:sp>
        <p:nvSpPr>
          <p:cNvPr id="72708"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6D6F6C-8476-4336-93E3-983B2B3D96E2}" type="slidenum">
              <a:rPr kumimoji="0" lang="el-G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a:xfrm>
            <a:off x="381000" y="685800"/>
            <a:ext cx="6096000" cy="3429000"/>
          </a:xfrm>
          <a:ln/>
        </p:spPr>
      </p:sp>
      <p:sp>
        <p:nvSpPr>
          <p:cNvPr id="74755" name="2 - Θέση σημειώσεων"/>
          <p:cNvSpPr>
            <a:spLocks noGrp="1"/>
          </p:cNvSpPr>
          <p:nvPr>
            <p:ph type="body" idx="1"/>
          </p:nvPr>
        </p:nvSpPr>
        <p:spPr>
          <a:noFill/>
          <a:ln/>
        </p:spPr>
        <p:txBody>
          <a:bodyPr/>
          <a:lstStyle/>
          <a:p>
            <a:pPr eaLnBrk="1" hangingPunct="1"/>
            <a:endParaRPr lang="el-GR">
              <a:latin typeface="Arial" pitchFamily="34" charset="0"/>
            </a:endParaRPr>
          </a:p>
        </p:txBody>
      </p:sp>
      <p:sp>
        <p:nvSpPr>
          <p:cNvPr id="74756"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8B032-4503-44F3-A8AA-F6D456BA636E}" type="slidenum">
              <a:rPr kumimoji="0" lang="el-G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a:ln/>
        </p:spPr>
      </p:sp>
      <p:sp>
        <p:nvSpPr>
          <p:cNvPr id="145411" name="2 - Θέση σημειώσεων"/>
          <p:cNvSpPr>
            <a:spLocks noGrp="1"/>
          </p:cNvSpPr>
          <p:nvPr>
            <p:ph type="body" idx="1"/>
          </p:nvPr>
        </p:nvSpPr>
        <p:spPr>
          <a:noFill/>
        </p:spPr>
        <p:txBody>
          <a:bodyPr/>
          <a:lstStyle/>
          <a:p>
            <a:endParaRPr lang="el-GR"/>
          </a:p>
        </p:txBody>
      </p:sp>
      <p:sp>
        <p:nvSpPr>
          <p:cNvPr id="135172" name="3 - Θέση αριθμού διαφάνειας"/>
          <p:cNvSpPr>
            <a:spLocks noGrp="1"/>
          </p:cNvSpPr>
          <p:nvPr>
            <p:ph type="sldNum" sz="quarter" idx="5"/>
          </p:nvPr>
        </p:nvSpPr>
        <p:spPr>
          <a:ln>
            <a:miter lim="800000"/>
            <a:headEnd/>
            <a:tailEnd/>
          </a:ln>
        </p:spPr>
        <p:txBody>
          <a:bodyPr/>
          <a:lstStyle/>
          <a:p>
            <a:pPr>
              <a:defRPr/>
            </a:pPr>
            <a:fld id="{8865C3CC-A3E7-4DB2-A495-9315FF150F68}" type="slidenum">
              <a:rPr lang="el-GR" smtClean="0"/>
              <a:pPr>
                <a:defRPr/>
              </a:pPr>
              <a:t>33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a:extLst>
              <a:ext uri="{FF2B5EF4-FFF2-40B4-BE49-F238E27FC236}">
                <a16:creationId xmlns:a16="http://schemas.microsoft.com/office/drawing/2014/main" id="{47AF9902-5FE1-4C9B-8A45-C29F5D1BA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a:extLst>
              <a:ext uri="{FF2B5EF4-FFF2-40B4-BE49-F238E27FC236}">
                <a16:creationId xmlns:a16="http://schemas.microsoft.com/office/drawing/2014/main" id="{3F0AD285-DAFE-4559-A234-10B027902E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5060" name="3 - Θέση αριθμού διαφάνειας">
            <a:extLst>
              <a:ext uri="{FF2B5EF4-FFF2-40B4-BE49-F238E27FC236}">
                <a16:creationId xmlns:a16="http://schemas.microsoft.com/office/drawing/2014/main" id="{2DB43A74-807C-4A3B-8AC2-278EF9F3DD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61FBAC-1144-4DD5-BE5C-5D2E8218D42F}" type="slidenum">
              <a:rPr kumimoji="0" lang="el-GR" altLang="el-G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50179" name="2 - Θέση σημειώσεων"/>
          <p:cNvSpPr>
            <a:spLocks noGrp="1"/>
          </p:cNvSpPr>
          <p:nvPr>
            <p:ph type="body" idx="1"/>
          </p:nvPr>
        </p:nvSpPr>
        <p:spPr>
          <a:noFill/>
          <a:ln/>
        </p:spPr>
        <p:txBody>
          <a:bodyPr/>
          <a:lstStyle/>
          <a:p>
            <a:endParaRPr lang="el-GR"/>
          </a:p>
        </p:txBody>
      </p:sp>
      <p:sp>
        <p:nvSpPr>
          <p:cNvPr id="50180" name="3 - Θέση αριθμού διαφάνειας"/>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4B60B3-8461-4840-BF3D-4DB073300FCD}" type="slidenum">
              <a:rPr kumimoji="0" lang="el-GR"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l-GR"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xfrm>
            <a:off x="381000" y="685800"/>
            <a:ext cx="6096000" cy="3429000"/>
          </a:xfrm>
          <a:ln/>
        </p:spPr>
      </p:sp>
      <p:sp>
        <p:nvSpPr>
          <p:cNvPr id="51203" name="2 - Θέση σημειώσεων"/>
          <p:cNvSpPr>
            <a:spLocks noGrp="1"/>
          </p:cNvSpPr>
          <p:nvPr>
            <p:ph type="body" idx="1"/>
          </p:nvPr>
        </p:nvSpPr>
        <p:spPr>
          <a:noFill/>
          <a:ln/>
        </p:spPr>
        <p:txBody>
          <a:bodyPr/>
          <a:lstStyle/>
          <a:p>
            <a:endParaRPr lang="el-GR"/>
          </a:p>
        </p:txBody>
      </p:sp>
      <p:sp>
        <p:nvSpPr>
          <p:cNvPr id="51204"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B331C-F418-43F7-AC35-8055E24D4BF0}"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a:xfrm>
            <a:off x="381000" y="685800"/>
            <a:ext cx="6096000" cy="3429000"/>
          </a:xfrm>
          <a:ln/>
        </p:spPr>
      </p:sp>
      <p:sp>
        <p:nvSpPr>
          <p:cNvPr id="144387" name="2 - Θέση σημειώσεων"/>
          <p:cNvSpPr>
            <a:spLocks noGrp="1"/>
          </p:cNvSpPr>
          <p:nvPr>
            <p:ph type="body" idx="1"/>
          </p:nvPr>
        </p:nvSpPr>
        <p:spPr>
          <a:noFill/>
        </p:spPr>
        <p:txBody>
          <a:bodyPr/>
          <a:lstStyle/>
          <a:p>
            <a:endParaRPr lang="el-GR"/>
          </a:p>
        </p:txBody>
      </p:sp>
      <p:sp>
        <p:nvSpPr>
          <p:cNvPr id="134148" name="3 - Θέση αριθμού διαφάνειας"/>
          <p:cNvSpPr>
            <a:spLocks noGrp="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078D8-D3E2-4DAE-9044-9570634999ED}"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a:xfrm>
            <a:off x="381000" y="685800"/>
            <a:ext cx="6096000" cy="3429000"/>
          </a:xfrm>
          <a:ln/>
        </p:spPr>
      </p:sp>
      <p:sp>
        <p:nvSpPr>
          <p:cNvPr id="62467" name="2 - Θέση σημειώσεων"/>
          <p:cNvSpPr>
            <a:spLocks noGrp="1"/>
          </p:cNvSpPr>
          <p:nvPr>
            <p:ph type="body" idx="1"/>
          </p:nvPr>
        </p:nvSpPr>
        <p:spPr>
          <a:noFill/>
          <a:ln/>
        </p:spPr>
        <p:txBody>
          <a:bodyPr/>
          <a:lstStyle/>
          <a:p>
            <a:pPr eaLnBrk="1" hangingPunct="1"/>
            <a:endParaRPr lang="el-GR">
              <a:latin typeface="Arial" pitchFamily="34" charset="0"/>
            </a:endParaRPr>
          </a:p>
        </p:txBody>
      </p:sp>
      <p:sp>
        <p:nvSpPr>
          <p:cNvPr id="62468" name="3 - Θέση αριθμού διαφάνειας"/>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B2FEB-FECC-47AD-BF30-ED6721D2EE87}" type="slidenum">
              <a:rPr kumimoji="0" lang="el-G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A07DF-DEA5-4213-AC02-33D7F0D25631}"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143363" name="1 - Θέση εικόνας διαφάνειας"/>
          <p:cNvSpPr>
            <a:spLocks noGrp="1" noRot="1" noChangeAspect="1" noTextEdit="1"/>
          </p:cNvSpPr>
          <p:nvPr>
            <p:ph type="sldImg"/>
          </p:nvPr>
        </p:nvSpPr>
        <p:spPr>
          <a:ln/>
        </p:spPr>
      </p:sp>
      <p:sp>
        <p:nvSpPr>
          <p:cNvPr id="143364" name="2 - Θέση σημειώσεων"/>
          <p:cNvSpPr>
            <a:spLocks noGrp="1"/>
          </p:cNvSpPr>
          <p:nvPr>
            <p:ph type="body" idx="1"/>
          </p:nvPr>
        </p:nvSpPr>
        <p:spPr>
          <a:noFill/>
        </p:spPr>
        <p:txBody>
          <a:bodyPr/>
          <a:lstStyle/>
          <a:p>
            <a:pPr eaLnBrk="1" hangingPunct="1"/>
            <a:endParaRPr lang="el-GR"/>
          </a:p>
        </p:txBody>
      </p:sp>
      <p:sp>
        <p:nvSpPr>
          <p:cNvPr id="143365"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fld id="{F6430D60-D296-4148-82C4-651EA607AF79}" type="slidenum">
              <a:rPr kumimoji="0" lang="el-GR" sz="1200" b="0" i="0" u="none" strike="noStrike" kern="1200" cap="none" spc="0" normalizeH="0" baseline="0" noProof="0">
                <a:ln>
                  <a:noFill/>
                </a:ln>
                <a:solidFill>
                  <a:prstClr val="black"/>
                </a:solidFill>
                <a:effectLst/>
                <a:uLnTx/>
                <a:uFillTx/>
                <a:latin typeface="Verdana" pitchFamily="34"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Verdana"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241E28-76F5-4BBA-A854-83B394949A50}"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151555" name="1 - Θέση εικόνας διαφάνειας"/>
          <p:cNvSpPr>
            <a:spLocks noGrp="1" noRot="1" noChangeAspect="1" noTextEdit="1"/>
          </p:cNvSpPr>
          <p:nvPr>
            <p:ph type="sldImg"/>
          </p:nvPr>
        </p:nvSpPr>
        <p:spPr>
          <a:xfrm>
            <a:off x="381000" y="685800"/>
            <a:ext cx="6096000" cy="3429000"/>
          </a:xfrm>
          <a:ln/>
        </p:spPr>
      </p:sp>
      <p:sp>
        <p:nvSpPr>
          <p:cNvPr id="151556" name="2 - Θέση σημειώσεων"/>
          <p:cNvSpPr>
            <a:spLocks noGrp="1"/>
          </p:cNvSpPr>
          <p:nvPr>
            <p:ph type="body" idx="1"/>
          </p:nvPr>
        </p:nvSpPr>
        <p:spPr>
          <a:noFill/>
        </p:spPr>
        <p:txBody>
          <a:bodyPr/>
          <a:lstStyle/>
          <a:p>
            <a:pPr eaLnBrk="1" hangingPunct="1"/>
            <a:endParaRPr lang="el-GR"/>
          </a:p>
        </p:txBody>
      </p:sp>
      <p:sp>
        <p:nvSpPr>
          <p:cNvPr id="151557"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17B18E0-472F-4F2F-85C0-EC1BE8DC672D}" type="slidenum">
              <a:rPr kumimoji="0" lang="el-GR"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l-GR"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p:spPr>
        <p:txBody>
          <a:bodyPr/>
          <a:lstStyle/>
          <a:p>
            <a:endParaRPr lang="el-GR"/>
          </a:p>
        </p:txBody>
      </p:sp>
      <p:sp>
        <p:nvSpPr>
          <p:cNvPr id="59396" name="3 - Θέση αριθμού διαφάνειας"/>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26CBB1D-6F77-4DE0-BF6D-D1987AED0098}" type="slidenum">
              <a:rPr kumimoji="0" lang="el-GR"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l-GR"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a:ln/>
        </p:spPr>
      </p:sp>
      <p:sp>
        <p:nvSpPr>
          <p:cNvPr id="60419" name="2 - Θέση σημειώσεων"/>
          <p:cNvSpPr>
            <a:spLocks noGrp="1"/>
          </p:cNvSpPr>
          <p:nvPr>
            <p:ph type="body" idx="1"/>
          </p:nvPr>
        </p:nvSpPr>
        <p:spPr>
          <a:noFill/>
          <a:ln/>
        </p:spPr>
        <p:txBody>
          <a:bodyPr/>
          <a:lstStyle/>
          <a:p>
            <a:endParaRPr lang="el-GR"/>
          </a:p>
        </p:txBody>
      </p:sp>
      <p:sp>
        <p:nvSpPr>
          <p:cNvPr id="60420" name="3 - Θέση αριθμού διαφάνειας"/>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66574FC-EE2B-47FE-A824-BABFC31D1FD1}" type="slidenum">
              <a:rPr kumimoji="0" lang="el-GR"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l-GR"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366E9-87AC-4211-89EC-65F44B0B7A6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53B305A-6902-4C51-A126-F64704E1F9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0216C12-F393-4C1F-AAF0-6D3747EF934D}"/>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5" name="Θέση υποσέλιδου 4">
            <a:extLst>
              <a:ext uri="{FF2B5EF4-FFF2-40B4-BE49-F238E27FC236}">
                <a16:creationId xmlns:a16="http://schemas.microsoft.com/office/drawing/2014/main" id="{9E143BB9-48C5-408A-B98B-6D04B6B7B9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2E428B-08F5-4A6C-AC99-55F06039725C}"/>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0444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A385FE-5E8E-4993-B601-F17E26F4C24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DC501F8-5716-42DC-8E4A-9C67DDBBD7A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BB99537-9EFD-4570-B8D8-5C4A674E98AA}"/>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5" name="Θέση υποσέλιδου 4">
            <a:extLst>
              <a:ext uri="{FF2B5EF4-FFF2-40B4-BE49-F238E27FC236}">
                <a16:creationId xmlns:a16="http://schemas.microsoft.com/office/drawing/2014/main" id="{0E7BAF28-6DE6-48BF-80BA-1ABC994FEE9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0885ADA-B6F9-4910-9A04-9C8868DCEAA4}"/>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7486361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0"/>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0"/>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99EC8FF9-F15B-4FA9-ABC3-7CBE76313D96}" type="datetimeFigureOut">
              <a:rPr lang="el-GR"/>
              <a:pPr>
                <a:defRPr/>
              </a:pPr>
              <a:t>25/8/2022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02E06D0-9922-4F79-985E-ABE22C20F0CE}" type="slidenum">
              <a:rPr lang="el-GR"/>
              <a:pPr>
                <a:defRPr/>
              </a:pPr>
              <a:t>‹#›</a:t>
            </a:fld>
            <a:endParaRPr lang="el-GR"/>
          </a:p>
        </p:txBody>
      </p:sp>
    </p:spTree>
    <p:extLst>
      <p:ext uri="{BB962C8B-B14F-4D97-AF65-F5344CB8AC3E}">
        <p14:creationId xmlns:p14="http://schemas.microsoft.com/office/powerpoint/2010/main" val="299365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2"/>
            <a:ext cx="10972800" cy="4525963"/>
          </a:xfrm>
        </p:spPr>
        <p:txBody>
          <a:bodyPr rtlCol="0">
            <a:normAutofit/>
          </a:bodyPr>
          <a:lstStyle/>
          <a:p>
            <a:pPr lvl="0"/>
            <a:endParaRPr lang="el-GR" noProof="0"/>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B3EF10FB-322B-4704-AEDF-CCE3446E630F}" type="slidenum">
              <a:rPr lang="el-GR"/>
              <a:pPr>
                <a:defRPr/>
              </a:pPr>
              <a:t>‹#›</a:t>
            </a:fld>
            <a:endParaRPr lang="el-GR"/>
          </a:p>
        </p:txBody>
      </p:sp>
    </p:spTree>
    <p:extLst>
      <p:ext uri="{BB962C8B-B14F-4D97-AF65-F5344CB8AC3E}">
        <p14:creationId xmlns:p14="http://schemas.microsoft.com/office/powerpoint/2010/main" val="2929788402"/>
      </p:ext>
    </p:extLst>
  </p:cSld>
  <p:clrMapOvr>
    <a:masterClrMapping/>
  </p:clrMapOvr>
  <p:transition>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5"/>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2"/>
            <a:ext cx="10972800" cy="4530725"/>
          </a:xfrm>
        </p:spPr>
        <p:txBody>
          <a:bodyPr rtlCol="0">
            <a:normAutofit/>
          </a:bodyPr>
          <a:lstStyle/>
          <a:p>
            <a:pPr lvl="0"/>
            <a:endParaRPr lang="el-GR" noProof="0"/>
          </a:p>
        </p:txBody>
      </p:sp>
      <p:sp>
        <p:nvSpPr>
          <p:cNvPr id="4" name="Rectangle 40"/>
          <p:cNvSpPr>
            <a:spLocks noGrp="1" noChangeArrowheads="1"/>
          </p:cNvSpPr>
          <p:nvPr>
            <p:ph type="dt" sz="half" idx="10"/>
          </p:nvPr>
        </p:nvSpPr>
        <p:spPr/>
        <p:txBody>
          <a:bodyPr/>
          <a:lstStyle>
            <a:lvl1pPr>
              <a:defRPr/>
            </a:lvl1pPr>
          </a:lstStyle>
          <a:p>
            <a:pPr>
              <a:defRPr/>
            </a:pPr>
            <a:endParaRPr lang="el-GR"/>
          </a:p>
        </p:txBody>
      </p:sp>
      <p:sp>
        <p:nvSpPr>
          <p:cNvPr id="5" name="Rectangle 41"/>
          <p:cNvSpPr>
            <a:spLocks noGrp="1" noChangeArrowheads="1"/>
          </p:cNvSpPr>
          <p:nvPr>
            <p:ph type="ftr" sz="quarter" idx="11"/>
          </p:nvPr>
        </p:nvSpPr>
        <p:spPr/>
        <p:txBody>
          <a:bodyPr/>
          <a:lstStyle>
            <a:lvl1pPr>
              <a:defRPr/>
            </a:lvl1pPr>
          </a:lstStyle>
          <a:p>
            <a:pPr>
              <a:defRPr/>
            </a:pPr>
            <a:endParaRPr lang="el-GR"/>
          </a:p>
        </p:txBody>
      </p:sp>
      <p:sp>
        <p:nvSpPr>
          <p:cNvPr id="6" name="Rectangle 42"/>
          <p:cNvSpPr>
            <a:spLocks noGrp="1" noChangeArrowheads="1"/>
          </p:cNvSpPr>
          <p:nvPr>
            <p:ph type="sldNum" sz="quarter" idx="12"/>
          </p:nvPr>
        </p:nvSpPr>
        <p:spPr/>
        <p:txBody>
          <a:bodyPr/>
          <a:lstStyle>
            <a:lvl1pPr>
              <a:defRPr/>
            </a:lvl1pPr>
          </a:lstStyle>
          <a:p>
            <a:pPr>
              <a:defRPr/>
            </a:pPr>
            <a:fld id="{BC1CDB8A-AD90-4FB8-BBE0-8A55651B3E87}" type="slidenum">
              <a:rPr lang="el-GR"/>
              <a:pPr>
                <a:defRPr/>
              </a:pPr>
              <a:t>‹#›</a:t>
            </a:fld>
            <a:endParaRPr lang="el-GR"/>
          </a:p>
        </p:txBody>
      </p:sp>
    </p:spTree>
    <p:extLst>
      <p:ext uri="{BB962C8B-B14F-4D97-AF65-F5344CB8AC3E}">
        <p14:creationId xmlns:p14="http://schemas.microsoft.com/office/powerpoint/2010/main" val="17524725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0"/>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25FBA865-C98A-4B81-8393-CCAF1F5BC717}" type="slidenum">
              <a:rPr lang="el-GR"/>
              <a:pPr>
                <a:defRPr/>
              </a:pPr>
              <a:t>‹#›</a:t>
            </a:fld>
            <a:endParaRPr lang="el-GR"/>
          </a:p>
        </p:txBody>
      </p:sp>
    </p:spTree>
    <p:extLst>
      <p:ext uri="{BB962C8B-B14F-4D97-AF65-F5344CB8AC3E}">
        <p14:creationId xmlns:p14="http://schemas.microsoft.com/office/powerpoint/2010/main" val="3138128210"/>
      </p:ext>
    </p:extLst>
  </p:cSld>
  <p:clrMapOvr>
    <a:masterClrMapping/>
  </p:clrMapOvr>
  <p:transition>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C11EF19-7512-4087-8725-2CF867C8025F}" type="slidenum">
              <a:rPr lang="el-GR"/>
              <a:pPr>
                <a:defRPr/>
              </a:pPr>
              <a:t>‹#›</a:t>
            </a:fld>
            <a:endParaRPr lang="el-GR"/>
          </a:p>
        </p:txBody>
      </p:sp>
    </p:spTree>
    <p:extLst>
      <p:ext uri="{BB962C8B-B14F-4D97-AF65-F5344CB8AC3E}">
        <p14:creationId xmlns:p14="http://schemas.microsoft.com/office/powerpoint/2010/main" val="32653217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1BC9C36-D777-4364-BB96-D35687DA5074}" type="slidenum">
              <a:rPr lang="el-GR"/>
              <a:pPr>
                <a:defRPr/>
              </a:pPr>
              <a:t>‹#›</a:t>
            </a:fld>
            <a:endParaRPr lang="el-GR"/>
          </a:p>
        </p:txBody>
      </p:sp>
    </p:spTree>
    <p:extLst>
      <p:ext uri="{BB962C8B-B14F-4D97-AF65-F5344CB8AC3E}">
        <p14:creationId xmlns:p14="http://schemas.microsoft.com/office/powerpoint/2010/main" val="13242076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881C2A3-3D32-4AE0-9206-592833B1731E}" type="slidenum">
              <a:rPr lang="el-GR"/>
              <a:pPr>
                <a:defRPr/>
              </a:pPr>
              <a:t>‹#›</a:t>
            </a:fld>
            <a:endParaRPr lang="el-GR"/>
          </a:p>
        </p:txBody>
      </p:sp>
    </p:spTree>
    <p:extLst>
      <p:ext uri="{BB962C8B-B14F-4D97-AF65-F5344CB8AC3E}">
        <p14:creationId xmlns:p14="http://schemas.microsoft.com/office/powerpoint/2010/main" val="22669179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285C968-2C6A-4215-B4CF-26379DB7302D}" type="slidenum">
              <a:rPr lang="el-GR"/>
              <a:pPr>
                <a:defRPr/>
              </a:pPr>
              <a:t>‹#›</a:t>
            </a:fld>
            <a:endParaRPr lang="el-GR"/>
          </a:p>
        </p:txBody>
      </p:sp>
    </p:spTree>
    <p:extLst>
      <p:ext uri="{BB962C8B-B14F-4D97-AF65-F5344CB8AC3E}">
        <p14:creationId xmlns:p14="http://schemas.microsoft.com/office/powerpoint/2010/main" val="42138430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9A1C1E8-1F4B-4D3B-8FCE-F27D221DDD9C}" type="slidenum">
              <a:rPr lang="el-GR"/>
              <a:pPr>
                <a:defRPr/>
              </a:pPr>
              <a:t>‹#›</a:t>
            </a:fld>
            <a:endParaRPr lang="el-GR"/>
          </a:p>
        </p:txBody>
      </p:sp>
    </p:spTree>
    <p:extLst>
      <p:ext uri="{BB962C8B-B14F-4D97-AF65-F5344CB8AC3E}">
        <p14:creationId xmlns:p14="http://schemas.microsoft.com/office/powerpoint/2010/main" val="1754282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9BA1D08-DE32-4926-B78C-DC07797C9BBB}" type="slidenum">
              <a:rPr lang="el-GR"/>
              <a:pPr>
                <a:defRPr/>
              </a:pPr>
              <a:t>‹#›</a:t>
            </a:fld>
            <a:endParaRPr lang="el-GR"/>
          </a:p>
        </p:txBody>
      </p:sp>
    </p:spTree>
    <p:extLst>
      <p:ext uri="{BB962C8B-B14F-4D97-AF65-F5344CB8AC3E}">
        <p14:creationId xmlns:p14="http://schemas.microsoft.com/office/powerpoint/2010/main" val="343279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87A6845-A429-4518-897B-D6179B5D7D2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20CDD37-6B03-48FE-BAF3-3498C23F071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E75FA6-A4BA-4A97-99F1-95EF6397D9CB}"/>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5" name="Θέση υποσέλιδου 4">
            <a:extLst>
              <a:ext uri="{FF2B5EF4-FFF2-40B4-BE49-F238E27FC236}">
                <a16:creationId xmlns:a16="http://schemas.microsoft.com/office/drawing/2014/main" id="{E6443CEB-E6F0-493A-92D1-42C5CFE73E9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26BC64F-2BEA-438F-931E-E252F343502D}"/>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12748378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2C4A1E43-A07F-40FD-8D1A-7D9553707AED}" type="slidenum">
              <a:rPr lang="el-GR"/>
              <a:pPr>
                <a:defRPr/>
              </a:pPr>
              <a:t>‹#›</a:t>
            </a:fld>
            <a:endParaRPr lang="el-GR"/>
          </a:p>
        </p:txBody>
      </p:sp>
    </p:spTree>
    <p:extLst>
      <p:ext uri="{BB962C8B-B14F-4D97-AF65-F5344CB8AC3E}">
        <p14:creationId xmlns:p14="http://schemas.microsoft.com/office/powerpoint/2010/main" val="14541983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690AD82-CDB8-49D4-BB77-3DC9919CB516}" type="slidenum">
              <a:rPr lang="el-GR"/>
              <a:pPr>
                <a:defRPr/>
              </a:pPr>
              <a:t>‹#›</a:t>
            </a:fld>
            <a:endParaRPr lang="el-GR"/>
          </a:p>
        </p:txBody>
      </p:sp>
    </p:spTree>
    <p:extLst>
      <p:ext uri="{BB962C8B-B14F-4D97-AF65-F5344CB8AC3E}">
        <p14:creationId xmlns:p14="http://schemas.microsoft.com/office/powerpoint/2010/main" val="1628963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3E06017-601F-4CB8-8C36-BB950A7396BB}" type="slidenum">
              <a:rPr lang="el-GR"/>
              <a:pPr>
                <a:defRPr/>
              </a:pPr>
              <a:t>‹#›</a:t>
            </a:fld>
            <a:endParaRPr lang="el-GR"/>
          </a:p>
        </p:txBody>
      </p:sp>
    </p:spTree>
    <p:extLst>
      <p:ext uri="{BB962C8B-B14F-4D97-AF65-F5344CB8AC3E}">
        <p14:creationId xmlns:p14="http://schemas.microsoft.com/office/powerpoint/2010/main" val="2896813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DB6564B-EBCE-4018-9F24-E9B43142C90F}" type="slidenum">
              <a:rPr lang="el-GR"/>
              <a:pPr>
                <a:defRPr/>
              </a:pPr>
              <a:t>‹#›</a:t>
            </a:fld>
            <a:endParaRPr lang="el-GR"/>
          </a:p>
        </p:txBody>
      </p:sp>
    </p:spTree>
    <p:extLst>
      <p:ext uri="{BB962C8B-B14F-4D97-AF65-F5344CB8AC3E}">
        <p14:creationId xmlns:p14="http://schemas.microsoft.com/office/powerpoint/2010/main" val="1071450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7D41752-6D39-4B8F-B001-2804E0240518}" type="slidenum">
              <a:rPr lang="el-GR"/>
              <a:pPr>
                <a:defRPr/>
              </a:pPr>
              <a:t>‹#›</a:t>
            </a:fld>
            <a:endParaRPr lang="el-GR"/>
          </a:p>
        </p:txBody>
      </p:sp>
    </p:spTree>
    <p:extLst>
      <p:ext uri="{BB962C8B-B14F-4D97-AF65-F5344CB8AC3E}">
        <p14:creationId xmlns:p14="http://schemas.microsoft.com/office/powerpoint/2010/main" val="428611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BA781C-6918-40C6-B0A5-0F237C8E5736}" type="slidenum">
              <a:rPr lang="el-GR"/>
              <a:pPr>
                <a:defRPr/>
              </a:pPr>
              <a:t>‹#›</a:t>
            </a:fld>
            <a:endParaRPr lang="el-GR"/>
          </a:p>
        </p:txBody>
      </p:sp>
    </p:spTree>
    <p:extLst>
      <p:ext uri="{BB962C8B-B14F-4D97-AF65-F5344CB8AC3E}">
        <p14:creationId xmlns:p14="http://schemas.microsoft.com/office/powerpoint/2010/main" val="17620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7"/>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05375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161375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132375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40568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241046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18647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92195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27090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C5D220-09D2-4DCE-A702-C7923C1B447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EA27B0-A0A9-4C51-87FC-3411D30662A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6082B1-A349-434A-B78B-D79222882C0B}"/>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5" name="Θέση υποσέλιδου 4">
            <a:extLst>
              <a:ext uri="{FF2B5EF4-FFF2-40B4-BE49-F238E27FC236}">
                <a16:creationId xmlns:a16="http://schemas.microsoft.com/office/drawing/2014/main" id="{09C43E49-959E-48EE-9037-7815C50B4D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957906-4FF1-48B3-A46A-86EC9152ACFA}"/>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656514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2778168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314302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0"/>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0"/>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1E239CF-AA07-4CB5-9EC8-84E0AA3DAC9D}" type="datetimeFigureOut">
              <a:rPr lang="el-GR" smtClean="0"/>
              <a:pPr/>
              <a:t>25/8/2022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8A9342-AA4B-4F0C-A691-BCB583AD6565}" type="slidenum">
              <a:rPr lang="el-GR" smtClean="0"/>
              <a:pPr/>
              <a:t>‹#›</a:t>
            </a:fld>
            <a:endParaRPr lang="el-GR"/>
          </a:p>
        </p:txBody>
      </p:sp>
    </p:spTree>
    <p:extLst>
      <p:ext uri="{BB962C8B-B14F-4D97-AF65-F5344CB8AC3E}">
        <p14:creationId xmlns:p14="http://schemas.microsoft.com/office/powerpoint/2010/main" val="615263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2"/>
            <a:ext cx="10972800" cy="4525963"/>
          </a:xfrm>
        </p:spPr>
        <p:txBody>
          <a:bodyPr>
            <a:normAutofit/>
          </a:bodyPr>
          <a:lstStyle/>
          <a:p>
            <a:pPr lvl="0"/>
            <a:endParaRPr lang="el-GR" noProof="0"/>
          </a:p>
        </p:txBody>
      </p:sp>
      <p:sp>
        <p:nvSpPr>
          <p:cNvPr id="4" name="13 - Θέση ημερομηνίας"/>
          <p:cNvSpPr>
            <a:spLocks noGrp="1"/>
          </p:cNvSpPr>
          <p:nvPr>
            <p:ph type="dt" sz="half" idx="10"/>
          </p:nvPr>
        </p:nvSpPr>
        <p:spPr/>
        <p:txBody>
          <a:bodyPr/>
          <a:lstStyle>
            <a:lvl1pPr>
              <a:defRPr/>
            </a:lvl1pPr>
          </a:lstStyle>
          <a:p>
            <a:pPr>
              <a:defRPr/>
            </a:pPr>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962BFA8A-873F-443B-9FDB-48093BEC4397}" type="slidenum">
              <a:rPr lang="el-GR"/>
              <a:pPr>
                <a:defRPr/>
              </a:pPr>
              <a:t>‹#›</a:t>
            </a:fld>
            <a:endParaRPr lang="el-GR"/>
          </a:p>
        </p:txBody>
      </p:sp>
    </p:spTree>
    <p:extLst>
      <p:ext uri="{BB962C8B-B14F-4D97-AF65-F5344CB8AC3E}">
        <p14:creationId xmlns:p14="http://schemas.microsoft.com/office/powerpoint/2010/main" val="2836584260"/>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5"/>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2"/>
            <a:ext cx="10972800" cy="4530725"/>
          </a:xfrm>
        </p:spPr>
        <p:txBody>
          <a:bodyPr/>
          <a:lstStyle/>
          <a:p>
            <a:pPr lvl="0"/>
            <a:endParaRPr lang="el-GR" noProof="0"/>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4BC99C33-3783-4328-A43C-BFB37BE29D8B}" type="slidenum">
              <a:rPr lang="el-GR"/>
              <a:pPr>
                <a:defRPr/>
              </a:pPr>
              <a:t>‹#›</a:t>
            </a:fld>
            <a:endParaRPr lang="el-GR"/>
          </a:p>
        </p:txBody>
      </p:sp>
    </p:spTree>
    <p:extLst>
      <p:ext uri="{BB962C8B-B14F-4D97-AF65-F5344CB8AC3E}">
        <p14:creationId xmlns:p14="http://schemas.microsoft.com/office/powerpoint/2010/main" val="3039038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0"/>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13 - Θέση ημερομηνίας"/>
          <p:cNvSpPr>
            <a:spLocks noGrp="1"/>
          </p:cNvSpPr>
          <p:nvPr>
            <p:ph type="dt" sz="half" idx="10"/>
          </p:nvPr>
        </p:nvSpPr>
        <p:spPr/>
        <p:txBody>
          <a:bodyPr/>
          <a:lstStyle>
            <a:lvl1pPr>
              <a:defRPr/>
            </a:lvl1pPr>
          </a:lstStyle>
          <a:p>
            <a:pPr>
              <a:defRPr/>
            </a:pPr>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D8581AB0-2283-4062-96C7-11283A141CD8}" type="slidenum">
              <a:rPr lang="el-GR"/>
              <a:pPr>
                <a:defRPr/>
              </a:pPr>
              <a:t>‹#›</a:t>
            </a:fld>
            <a:endParaRPr lang="el-GR"/>
          </a:p>
        </p:txBody>
      </p:sp>
    </p:spTree>
    <p:extLst>
      <p:ext uri="{BB962C8B-B14F-4D97-AF65-F5344CB8AC3E}">
        <p14:creationId xmlns:p14="http://schemas.microsoft.com/office/powerpoint/2010/main" val="2062426867"/>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1EF19-7512-4087-8725-2CF867C802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35845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9C36-D777-4364-BB96-D35687DA5074}"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11405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1C2A3-3D32-4AE0-9206-592833B1731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37383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85C968-2C6A-4215-B4CF-26379DB7302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7551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85BB2D-D93E-44E2-87B2-1CE38D25565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A0734C0-4A06-4FFE-A874-ED6477DCE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D4FB600-45D0-42C7-B6B8-D19C1657448D}"/>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5" name="Θέση υποσέλιδου 4">
            <a:extLst>
              <a:ext uri="{FF2B5EF4-FFF2-40B4-BE49-F238E27FC236}">
                <a16:creationId xmlns:a16="http://schemas.microsoft.com/office/drawing/2014/main" id="{BAB7F333-3372-4710-83BF-DCC124F2A0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8110220-7264-4D7E-AA8B-7A4196276160}"/>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736318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1C1E8-1F4B-4D3B-8FCE-F27D221DDD9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96562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A1D08-DE32-4926-B78C-DC07797C9B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529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4A1E43-A07F-40FD-8D1A-7D9553707AE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170861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90AD82-CDB8-49D4-BB77-3DC9919CB51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23165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06017-601F-4CB8-8C36-BB950A7396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93197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B6564B-EBCE-4018-9F24-E9B43142C90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642112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41752-6D39-4B8F-B001-2804E0240518}"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58728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A781C-6918-40C6-B0A5-0F237C8E573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464375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7"/>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100BF461-5880-4873-9209-6B05631229A2}"/>
              </a:ext>
            </a:extLst>
          </p:cNvPr>
          <p:cNvSpPr>
            <a:spLocks noGrp="1"/>
          </p:cNvSpPr>
          <p:nvPr>
            <p:ph type="dt" sz="half" idx="10"/>
          </p:nvPr>
        </p:nvSpPr>
        <p:spPr/>
        <p:txBody>
          <a:bodyPr/>
          <a:lstStyle>
            <a:lvl1pPr>
              <a:defRPr/>
            </a:lvl1pPr>
          </a:lstStyle>
          <a:p>
            <a:pPr>
              <a:defRPr/>
            </a:pPr>
            <a:fld id="{32A853C3-1B64-44B6-AE80-2A8D14A167C3}" type="datetimeFigureOut">
              <a:rPr lang="el-GR"/>
              <a:pPr>
                <a:defRPr/>
              </a:pPr>
              <a:t>25/8/2022</a:t>
            </a:fld>
            <a:endParaRPr lang="el-GR"/>
          </a:p>
        </p:txBody>
      </p:sp>
      <p:sp>
        <p:nvSpPr>
          <p:cNvPr id="5" name="4 - Θέση υποσέλιδου">
            <a:extLst>
              <a:ext uri="{FF2B5EF4-FFF2-40B4-BE49-F238E27FC236}">
                <a16:creationId xmlns:a16="http://schemas.microsoft.com/office/drawing/2014/main" id="{E5263D73-B0C8-4D6C-BD55-DD3307763F69}"/>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94BAFCBD-36A5-4B52-8A88-32CD2CA172A5}"/>
              </a:ext>
            </a:extLst>
          </p:cNvPr>
          <p:cNvSpPr>
            <a:spLocks noGrp="1"/>
          </p:cNvSpPr>
          <p:nvPr>
            <p:ph type="sldNum" sz="quarter" idx="12"/>
          </p:nvPr>
        </p:nvSpPr>
        <p:spPr/>
        <p:txBody>
          <a:bodyPr/>
          <a:lstStyle>
            <a:lvl1pPr>
              <a:defRPr/>
            </a:lvl1pPr>
          </a:lstStyle>
          <a:p>
            <a:pPr>
              <a:defRPr/>
            </a:pPr>
            <a:fld id="{55F7622B-2F23-44E3-8569-BDD39169CE38}" type="slidenum">
              <a:rPr lang="el-GR" altLang="el-GR"/>
              <a:pPr>
                <a:defRPr/>
              </a:pPr>
              <a:t>‹#›</a:t>
            </a:fld>
            <a:endParaRPr lang="el-GR" altLang="el-GR"/>
          </a:p>
        </p:txBody>
      </p:sp>
    </p:spTree>
    <p:extLst>
      <p:ext uri="{BB962C8B-B14F-4D97-AF65-F5344CB8AC3E}">
        <p14:creationId xmlns:p14="http://schemas.microsoft.com/office/powerpoint/2010/main" val="3038762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C144C988-65DA-40EF-9730-3E16D29282A2}"/>
              </a:ext>
            </a:extLst>
          </p:cNvPr>
          <p:cNvSpPr>
            <a:spLocks noGrp="1"/>
          </p:cNvSpPr>
          <p:nvPr>
            <p:ph type="dt" sz="half" idx="10"/>
          </p:nvPr>
        </p:nvSpPr>
        <p:spPr/>
        <p:txBody>
          <a:bodyPr/>
          <a:lstStyle>
            <a:lvl1pPr>
              <a:defRPr/>
            </a:lvl1pPr>
          </a:lstStyle>
          <a:p>
            <a:pPr>
              <a:defRPr/>
            </a:pPr>
            <a:fld id="{D509B9C9-4E89-4862-8CB3-834D753C8268}" type="datetimeFigureOut">
              <a:rPr lang="el-GR"/>
              <a:pPr>
                <a:defRPr/>
              </a:pPr>
              <a:t>25/8/2022</a:t>
            </a:fld>
            <a:endParaRPr lang="el-GR"/>
          </a:p>
        </p:txBody>
      </p:sp>
      <p:sp>
        <p:nvSpPr>
          <p:cNvPr id="5" name="4 - Θέση υποσέλιδου">
            <a:extLst>
              <a:ext uri="{FF2B5EF4-FFF2-40B4-BE49-F238E27FC236}">
                <a16:creationId xmlns:a16="http://schemas.microsoft.com/office/drawing/2014/main" id="{F64535B8-6CD8-4F59-ACBE-47D8541C8175}"/>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8CC31E61-E003-43D3-A9A8-A45C94F91123}"/>
              </a:ext>
            </a:extLst>
          </p:cNvPr>
          <p:cNvSpPr>
            <a:spLocks noGrp="1"/>
          </p:cNvSpPr>
          <p:nvPr>
            <p:ph type="sldNum" sz="quarter" idx="12"/>
          </p:nvPr>
        </p:nvSpPr>
        <p:spPr/>
        <p:txBody>
          <a:bodyPr/>
          <a:lstStyle>
            <a:lvl1pPr>
              <a:defRPr/>
            </a:lvl1pPr>
          </a:lstStyle>
          <a:p>
            <a:pPr>
              <a:defRPr/>
            </a:pPr>
            <a:fld id="{B7B79FD1-9AA8-4D9F-B03A-6342A74AFD4A}" type="slidenum">
              <a:rPr lang="el-GR" altLang="el-GR"/>
              <a:pPr>
                <a:defRPr/>
              </a:pPr>
              <a:t>‹#›</a:t>
            </a:fld>
            <a:endParaRPr lang="el-GR" altLang="el-GR"/>
          </a:p>
        </p:txBody>
      </p:sp>
    </p:spTree>
    <p:extLst>
      <p:ext uri="{BB962C8B-B14F-4D97-AF65-F5344CB8AC3E}">
        <p14:creationId xmlns:p14="http://schemas.microsoft.com/office/powerpoint/2010/main" val="79275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AE70AD-70A8-4448-9AF2-4DC9FD5D9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3A5EF62-F2DE-4716-BF05-76B3C50A6C0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81FB984-2AE5-4361-BBDC-325480C7B97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943ED15-9F01-4A91-B5EC-9EB639EBF1E1}"/>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6" name="Θέση υποσέλιδου 5">
            <a:extLst>
              <a:ext uri="{FF2B5EF4-FFF2-40B4-BE49-F238E27FC236}">
                <a16:creationId xmlns:a16="http://schemas.microsoft.com/office/drawing/2014/main" id="{1E3EB219-21F6-43C1-BEC2-B3841F94E1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1CDC169-7C76-4D6A-8AEC-91843E372BCE}"/>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158679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740539D6-4A98-402B-83AA-DD12DF712D3E}"/>
              </a:ext>
            </a:extLst>
          </p:cNvPr>
          <p:cNvSpPr>
            <a:spLocks noGrp="1"/>
          </p:cNvSpPr>
          <p:nvPr>
            <p:ph type="dt" sz="half" idx="10"/>
          </p:nvPr>
        </p:nvSpPr>
        <p:spPr/>
        <p:txBody>
          <a:bodyPr/>
          <a:lstStyle>
            <a:lvl1pPr>
              <a:defRPr/>
            </a:lvl1pPr>
          </a:lstStyle>
          <a:p>
            <a:pPr>
              <a:defRPr/>
            </a:pPr>
            <a:fld id="{A2BD595F-DE4A-4E06-9AFF-D64398EEE9C2}" type="datetimeFigureOut">
              <a:rPr lang="el-GR"/>
              <a:pPr>
                <a:defRPr/>
              </a:pPr>
              <a:t>25/8/2022</a:t>
            </a:fld>
            <a:endParaRPr lang="el-GR"/>
          </a:p>
        </p:txBody>
      </p:sp>
      <p:sp>
        <p:nvSpPr>
          <p:cNvPr id="5" name="4 - Θέση υποσέλιδου">
            <a:extLst>
              <a:ext uri="{FF2B5EF4-FFF2-40B4-BE49-F238E27FC236}">
                <a16:creationId xmlns:a16="http://schemas.microsoft.com/office/drawing/2014/main" id="{A5B493E1-FE40-4809-9373-84DAD97E3B62}"/>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24F0C876-56E2-4F8C-BD6C-87FFEE7C4E5B}"/>
              </a:ext>
            </a:extLst>
          </p:cNvPr>
          <p:cNvSpPr>
            <a:spLocks noGrp="1"/>
          </p:cNvSpPr>
          <p:nvPr>
            <p:ph type="sldNum" sz="quarter" idx="12"/>
          </p:nvPr>
        </p:nvSpPr>
        <p:spPr/>
        <p:txBody>
          <a:bodyPr/>
          <a:lstStyle>
            <a:lvl1pPr>
              <a:defRPr/>
            </a:lvl1pPr>
          </a:lstStyle>
          <a:p>
            <a:pPr>
              <a:defRPr/>
            </a:pPr>
            <a:fld id="{975025C6-74FF-4EA1-A92D-D5A4E7332EC1}" type="slidenum">
              <a:rPr lang="el-GR" altLang="el-GR"/>
              <a:pPr>
                <a:defRPr/>
              </a:pPr>
              <a:t>‹#›</a:t>
            </a:fld>
            <a:endParaRPr lang="el-GR" altLang="el-GR"/>
          </a:p>
        </p:txBody>
      </p:sp>
    </p:spTree>
    <p:extLst>
      <p:ext uri="{BB962C8B-B14F-4D97-AF65-F5344CB8AC3E}">
        <p14:creationId xmlns:p14="http://schemas.microsoft.com/office/powerpoint/2010/main" val="1710546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A9A1AA30-EDE3-49CB-99F6-1C535525AAB8}"/>
              </a:ext>
            </a:extLst>
          </p:cNvPr>
          <p:cNvSpPr>
            <a:spLocks noGrp="1"/>
          </p:cNvSpPr>
          <p:nvPr>
            <p:ph type="dt" sz="half" idx="10"/>
          </p:nvPr>
        </p:nvSpPr>
        <p:spPr/>
        <p:txBody>
          <a:bodyPr/>
          <a:lstStyle>
            <a:lvl1pPr>
              <a:defRPr/>
            </a:lvl1pPr>
          </a:lstStyle>
          <a:p>
            <a:pPr>
              <a:defRPr/>
            </a:pPr>
            <a:fld id="{8ADA5659-B487-4333-B9B6-58E23D9D9AA0}" type="datetimeFigureOut">
              <a:rPr lang="el-GR"/>
              <a:pPr>
                <a:defRPr/>
              </a:pPr>
              <a:t>25/8/2022</a:t>
            </a:fld>
            <a:endParaRPr lang="el-GR"/>
          </a:p>
        </p:txBody>
      </p:sp>
      <p:sp>
        <p:nvSpPr>
          <p:cNvPr id="6" name="4 - Θέση υποσέλιδου">
            <a:extLst>
              <a:ext uri="{FF2B5EF4-FFF2-40B4-BE49-F238E27FC236}">
                <a16:creationId xmlns:a16="http://schemas.microsoft.com/office/drawing/2014/main" id="{683D0AEA-0053-4260-9E2D-DA66AFBAB1DF}"/>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4FFC2E3A-19C3-4342-85F5-FB5CCAADDB1F}"/>
              </a:ext>
            </a:extLst>
          </p:cNvPr>
          <p:cNvSpPr>
            <a:spLocks noGrp="1"/>
          </p:cNvSpPr>
          <p:nvPr>
            <p:ph type="sldNum" sz="quarter" idx="12"/>
          </p:nvPr>
        </p:nvSpPr>
        <p:spPr/>
        <p:txBody>
          <a:bodyPr/>
          <a:lstStyle>
            <a:lvl1pPr>
              <a:defRPr/>
            </a:lvl1pPr>
          </a:lstStyle>
          <a:p>
            <a:pPr>
              <a:defRPr/>
            </a:pPr>
            <a:fld id="{0F098FDF-1D67-49A2-A2C6-EBDD40A4F27E}" type="slidenum">
              <a:rPr lang="el-GR" altLang="el-GR"/>
              <a:pPr>
                <a:defRPr/>
              </a:pPr>
              <a:t>‹#›</a:t>
            </a:fld>
            <a:endParaRPr lang="el-GR" altLang="el-GR"/>
          </a:p>
        </p:txBody>
      </p:sp>
    </p:spTree>
    <p:extLst>
      <p:ext uri="{BB962C8B-B14F-4D97-AF65-F5344CB8AC3E}">
        <p14:creationId xmlns:p14="http://schemas.microsoft.com/office/powerpoint/2010/main" val="1121916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623936A1-F210-4399-BE3F-D7AB22977755}"/>
              </a:ext>
            </a:extLst>
          </p:cNvPr>
          <p:cNvSpPr>
            <a:spLocks noGrp="1"/>
          </p:cNvSpPr>
          <p:nvPr>
            <p:ph type="dt" sz="half" idx="10"/>
          </p:nvPr>
        </p:nvSpPr>
        <p:spPr/>
        <p:txBody>
          <a:bodyPr/>
          <a:lstStyle>
            <a:lvl1pPr>
              <a:defRPr/>
            </a:lvl1pPr>
          </a:lstStyle>
          <a:p>
            <a:pPr>
              <a:defRPr/>
            </a:pPr>
            <a:fld id="{81D9EF4D-B5C2-444C-B905-AA25F88895F2}" type="datetimeFigureOut">
              <a:rPr lang="el-GR"/>
              <a:pPr>
                <a:defRPr/>
              </a:pPr>
              <a:t>25/8/2022</a:t>
            </a:fld>
            <a:endParaRPr lang="el-GR"/>
          </a:p>
        </p:txBody>
      </p:sp>
      <p:sp>
        <p:nvSpPr>
          <p:cNvPr id="8" name="4 - Θέση υποσέλιδου">
            <a:extLst>
              <a:ext uri="{FF2B5EF4-FFF2-40B4-BE49-F238E27FC236}">
                <a16:creationId xmlns:a16="http://schemas.microsoft.com/office/drawing/2014/main" id="{3A9B4AAA-ECED-494C-9333-C4EB6552C842}"/>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FE0F7B8C-5D16-4CEF-8773-3BE74BD33045}"/>
              </a:ext>
            </a:extLst>
          </p:cNvPr>
          <p:cNvSpPr>
            <a:spLocks noGrp="1"/>
          </p:cNvSpPr>
          <p:nvPr>
            <p:ph type="sldNum" sz="quarter" idx="12"/>
          </p:nvPr>
        </p:nvSpPr>
        <p:spPr/>
        <p:txBody>
          <a:bodyPr/>
          <a:lstStyle>
            <a:lvl1pPr>
              <a:defRPr/>
            </a:lvl1pPr>
          </a:lstStyle>
          <a:p>
            <a:pPr>
              <a:defRPr/>
            </a:pPr>
            <a:fld id="{32AAF65C-252A-46BF-B277-19F5F8DAD8C8}" type="slidenum">
              <a:rPr lang="el-GR" altLang="el-GR"/>
              <a:pPr>
                <a:defRPr/>
              </a:pPr>
              <a:t>‹#›</a:t>
            </a:fld>
            <a:endParaRPr lang="el-GR" altLang="el-GR"/>
          </a:p>
        </p:txBody>
      </p:sp>
    </p:spTree>
    <p:extLst>
      <p:ext uri="{BB962C8B-B14F-4D97-AF65-F5344CB8AC3E}">
        <p14:creationId xmlns:p14="http://schemas.microsoft.com/office/powerpoint/2010/main" val="2356543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id="{BED90BA8-FADC-4FCB-B672-5257962E6B5E}"/>
              </a:ext>
            </a:extLst>
          </p:cNvPr>
          <p:cNvSpPr>
            <a:spLocks noGrp="1"/>
          </p:cNvSpPr>
          <p:nvPr>
            <p:ph type="dt" sz="half" idx="10"/>
          </p:nvPr>
        </p:nvSpPr>
        <p:spPr/>
        <p:txBody>
          <a:bodyPr/>
          <a:lstStyle>
            <a:lvl1pPr>
              <a:defRPr/>
            </a:lvl1pPr>
          </a:lstStyle>
          <a:p>
            <a:pPr>
              <a:defRPr/>
            </a:pPr>
            <a:fld id="{F0B2E119-5FC5-430C-A82A-35DEA6C163E3}" type="datetimeFigureOut">
              <a:rPr lang="el-GR"/>
              <a:pPr>
                <a:defRPr/>
              </a:pPr>
              <a:t>25/8/2022</a:t>
            </a:fld>
            <a:endParaRPr lang="el-GR"/>
          </a:p>
        </p:txBody>
      </p:sp>
      <p:sp>
        <p:nvSpPr>
          <p:cNvPr id="4" name="4 - Θέση υποσέλιδου">
            <a:extLst>
              <a:ext uri="{FF2B5EF4-FFF2-40B4-BE49-F238E27FC236}">
                <a16:creationId xmlns:a16="http://schemas.microsoft.com/office/drawing/2014/main" id="{7F177343-912C-45DA-9A85-39ACF770EC37}"/>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A0233315-BF40-4329-9F4C-C97211BE3D4B}"/>
              </a:ext>
            </a:extLst>
          </p:cNvPr>
          <p:cNvSpPr>
            <a:spLocks noGrp="1"/>
          </p:cNvSpPr>
          <p:nvPr>
            <p:ph type="sldNum" sz="quarter" idx="12"/>
          </p:nvPr>
        </p:nvSpPr>
        <p:spPr/>
        <p:txBody>
          <a:bodyPr/>
          <a:lstStyle>
            <a:lvl1pPr>
              <a:defRPr/>
            </a:lvl1pPr>
          </a:lstStyle>
          <a:p>
            <a:pPr>
              <a:defRPr/>
            </a:pPr>
            <a:fld id="{4E633D43-39A0-467E-BDC0-ABFFAE037D33}" type="slidenum">
              <a:rPr lang="el-GR" altLang="el-GR"/>
              <a:pPr>
                <a:defRPr/>
              </a:pPr>
              <a:t>‹#›</a:t>
            </a:fld>
            <a:endParaRPr lang="el-GR" altLang="el-GR"/>
          </a:p>
        </p:txBody>
      </p:sp>
    </p:spTree>
    <p:extLst>
      <p:ext uri="{BB962C8B-B14F-4D97-AF65-F5344CB8AC3E}">
        <p14:creationId xmlns:p14="http://schemas.microsoft.com/office/powerpoint/2010/main" val="457062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AE732E3E-FB4A-4535-93DC-9818F6400EDD}"/>
              </a:ext>
            </a:extLst>
          </p:cNvPr>
          <p:cNvSpPr>
            <a:spLocks noGrp="1"/>
          </p:cNvSpPr>
          <p:nvPr>
            <p:ph type="dt" sz="half" idx="10"/>
          </p:nvPr>
        </p:nvSpPr>
        <p:spPr/>
        <p:txBody>
          <a:bodyPr/>
          <a:lstStyle>
            <a:lvl1pPr>
              <a:defRPr/>
            </a:lvl1pPr>
          </a:lstStyle>
          <a:p>
            <a:pPr>
              <a:defRPr/>
            </a:pPr>
            <a:fld id="{30E5D9CE-C4E9-4D0A-A61F-83E8DF903DD1}" type="datetimeFigureOut">
              <a:rPr lang="el-GR"/>
              <a:pPr>
                <a:defRPr/>
              </a:pPr>
              <a:t>25/8/2022</a:t>
            </a:fld>
            <a:endParaRPr lang="el-GR"/>
          </a:p>
        </p:txBody>
      </p:sp>
      <p:sp>
        <p:nvSpPr>
          <p:cNvPr id="3" name="4 - Θέση υποσέλιδου">
            <a:extLst>
              <a:ext uri="{FF2B5EF4-FFF2-40B4-BE49-F238E27FC236}">
                <a16:creationId xmlns:a16="http://schemas.microsoft.com/office/drawing/2014/main" id="{F42717BA-29F4-4703-B8FC-D9A20B29AD5B}"/>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4810493B-1E34-482C-ABE9-5C613AFA1DF3}"/>
              </a:ext>
            </a:extLst>
          </p:cNvPr>
          <p:cNvSpPr>
            <a:spLocks noGrp="1"/>
          </p:cNvSpPr>
          <p:nvPr>
            <p:ph type="sldNum" sz="quarter" idx="12"/>
          </p:nvPr>
        </p:nvSpPr>
        <p:spPr/>
        <p:txBody>
          <a:bodyPr/>
          <a:lstStyle>
            <a:lvl1pPr>
              <a:defRPr/>
            </a:lvl1pPr>
          </a:lstStyle>
          <a:p>
            <a:pPr>
              <a:defRPr/>
            </a:pPr>
            <a:fld id="{47DFA446-46EE-4C8F-B840-83CD6DC3535E}" type="slidenum">
              <a:rPr lang="el-GR" altLang="el-GR"/>
              <a:pPr>
                <a:defRPr/>
              </a:pPr>
              <a:t>‹#›</a:t>
            </a:fld>
            <a:endParaRPr lang="el-GR" altLang="el-GR"/>
          </a:p>
        </p:txBody>
      </p:sp>
    </p:spTree>
    <p:extLst>
      <p:ext uri="{BB962C8B-B14F-4D97-AF65-F5344CB8AC3E}">
        <p14:creationId xmlns:p14="http://schemas.microsoft.com/office/powerpoint/2010/main" val="713946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6D098E43-77FD-4FFC-85C9-10CF287E6CD9}"/>
              </a:ext>
            </a:extLst>
          </p:cNvPr>
          <p:cNvSpPr>
            <a:spLocks noGrp="1"/>
          </p:cNvSpPr>
          <p:nvPr>
            <p:ph type="dt" sz="half" idx="10"/>
          </p:nvPr>
        </p:nvSpPr>
        <p:spPr/>
        <p:txBody>
          <a:bodyPr/>
          <a:lstStyle>
            <a:lvl1pPr>
              <a:defRPr/>
            </a:lvl1pPr>
          </a:lstStyle>
          <a:p>
            <a:pPr>
              <a:defRPr/>
            </a:pPr>
            <a:fld id="{3DA1EB25-7735-4213-815D-B339ECC836B5}" type="datetimeFigureOut">
              <a:rPr lang="el-GR"/>
              <a:pPr>
                <a:defRPr/>
              </a:pPr>
              <a:t>25/8/2022</a:t>
            </a:fld>
            <a:endParaRPr lang="el-GR"/>
          </a:p>
        </p:txBody>
      </p:sp>
      <p:sp>
        <p:nvSpPr>
          <p:cNvPr id="6" name="4 - Θέση υποσέλιδου">
            <a:extLst>
              <a:ext uri="{FF2B5EF4-FFF2-40B4-BE49-F238E27FC236}">
                <a16:creationId xmlns:a16="http://schemas.microsoft.com/office/drawing/2014/main" id="{B6F9EE20-D41F-4697-B996-C12F549A3DEC}"/>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7009222A-8969-4498-880B-8FE39148D6E9}"/>
              </a:ext>
            </a:extLst>
          </p:cNvPr>
          <p:cNvSpPr>
            <a:spLocks noGrp="1"/>
          </p:cNvSpPr>
          <p:nvPr>
            <p:ph type="sldNum" sz="quarter" idx="12"/>
          </p:nvPr>
        </p:nvSpPr>
        <p:spPr/>
        <p:txBody>
          <a:bodyPr/>
          <a:lstStyle>
            <a:lvl1pPr>
              <a:defRPr/>
            </a:lvl1pPr>
          </a:lstStyle>
          <a:p>
            <a:pPr>
              <a:defRPr/>
            </a:pPr>
            <a:fld id="{A3B2D29B-48EA-42A9-9C8B-86484CFBC63C}" type="slidenum">
              <a:rPr lang="el-GR" altLang="el-GR"/>
              <a:pPr>
                <a:defRPr/>
              </a:pPr>
              <a:t>‹#›</a:t>
            </a:fld>
            <a:endParaRPr lang="el-GR" altLang="el-GR"/>
          </a:p>
        </p:txBody>
      </p:sp>
    </p:spTree>
    <p:extLst>
      <p:ext uri="{BB962C8B-B14F-4D97-AF65-F5344CB8AC3E}">
        <p14:creationId xmlns:p14="http://schemas.microsoft.com/office/powerpoint/2010/main" val="359031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34304CE7-6247-4FAF-BB59-A890A997BDD3}"/>
              </a:ext>
            </a:extLst>
          </p:cNvPr>
          <p:cNvSpPr>
            <a:spLocks noGrp="1"/>
          </p:cNvSpPr>
          <p:nvPr>
            <p:ph type="dt" sz="half" idx="10"/>
          </p:nvPr>
        </p:nvSpPr>
        <p:spPr/>
        <p:txBody>
          <a:bodyPr/>
          <a:lstStyle>
            <a:lvl1pPr>
              <a:defRPr/>
            </a:lvl1pPr>
          </a:lstStyle>
          <a:p>
            <a:pPr>
              <a:defRPr/>
            </a:pPr>
            <a:fld id="{FD90F20E-7958-4E8E-99E8-FF84FCD1C4D4}" type="datetimeFigureOut">
              <a:rPr lang="el-GR"/>
              <a:pPr>
                <a:defRPr/>
              </a:pPr>
              <a:t>25/8/2022</a:t>
            </a:fld>
            <a:endParaRPr lang="el-GR"/>
          </a:p>
        </p:txBody>
      </p:sp>
      <p:sp>
        <p:nvSpPr>
          <p:cNvPr id="6" name="4 - Θέση υποσέλιδου">
            <a:extLst>
              <a:ext uri="{FF2B5EF4-FFF2-40B4-BE49-F238E27FC236}">
                <a16:creationId xmlns:a16="http://schemas.microsoft.com/office/drawing/2014/main" id="{E3C659C0-1503-4D1E-92A3-4F909BE73978}"/>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6AA69749-CA24-40DD-AD1B-E74192FFA5EE}"/>
              </a:ext>
            </a:extLst>
          </p:cNvPr>
          <p:cNvSpPr>
            <a:spLocks noGrp="1"/>
          </p:cNvSpPr>
          <p:nvPr>
            <p:ph type="sldNum" sz="quarter" idx="12"/>
          </p:nvPr>
        </p:nvSpPr>
        <p:spPr/>
        <p:txBody>
          <a:bodyPr/>
          <a:lstStyle>
            <a:lvl1pPr>
              <a:defRPr/>
            </a:lvl1pPr>
          </a:lstStyle>
          <a:p>
            <a:pPr>
              <a:defRPr/>
            </a:pPr>
            <a:fld id="{A8F64A04-259A-4D89-ACD0-F7780E85D02F}" type="slidenum">
              <a:rPr lang="el-GR" altLang="el-GR"/>
              <a:pPr>
                <a:defRPr/>
              </a:pPr>
              <a:t>‹#›</a:t>
            </a:fld>
            <a:endParaRPr lang="el-GR" altLang="el-GR"/>
          </a:p>
        </p:txBody>
      </p:sp>
    </p:spTree>
    <p:extLst>
      <p:ext uri="{BB962C8B-B14F-4D97-AF65-F5344CB8AC3E}">
        <p14:creationId xmlns:p14="http://schemas.microsoft.com/office/powerpoint/2010/main" val="3697034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1D3EDF5E-B73F-4796-8E91-6921C8D7BAB1}"/>
              </a:ext>
            </a:extLst>
          </p:cNvPr>
          <p:cNvSpPr>
            <a:spLocks noGrp="1"/>
          </p:cNvSpPr>
          <p:nvPr>
            <p:ph type="dt" sz="half" idx="10"/>
          </p:nvPr>
        </p:nvSpPr>
        <p:spPr/>
        <p:txBody>
          <a:bodyPr/>
          <a:lstStyle>
            <a:lvl1pPr>
              <a:defRPr/>
            </a:lvl1pPr>
          </a:lstStyle>
          <a:p>
            <a:pPr>
              <a:defRPr/>
            </a:pPr>
            <a:fld id="{393B7296-9B6D-41EC-ADCB-33F61A479B7E}" type="datetimeFigureOut">
              <a:rPr lang="el-GR"/>
              <a:pPr>
                <a:defRPr/>
              </a:pPr>
              <a:t>25/8/2022</a:t>
            </a:fld>
            <a:endParaRPr lang="el-GR"/>
          </a:p>
        </p:txBody>
      </p:sp>
      <p:sp>
        <p:nvSpPr>
          <p:cNvPr id="5" name="4 - Θέση υποσέλιδου">
            <a:extLst>
              <a:ext uri="{FF2B5EF4-FFF2-40B4-BE49-F238E27FC236}">
                <a16:creationId xmlns:a16="http://schemas.microsoft.com/office/drawing/2014/main" id="{99DC443E-5569-4543-8B5E-EC586F66FFB2}"/>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879CEFE9-8AEF-429B-9052-78CC546AAC97}"/>
              </a:ext>
            </a:extLst>
          </p:cNvPr>
          <p:cNvSpPr>
            <a:spLocks noGrp="1"/>
          </p:cNvSpPr>
          <p:nvPr>
            <p:ph type="sldNum" sz="quarter" idx="12"/>
          </p:nvPr>
        </p:nvSpPr>
        <p:spPr/>
        <p:txBody>
          <a:bodyPr/>
          <a:lstStyle>
            <a:lvl1pPr>
              <a:defRPr/>
            </a:lvl1pPr>
          </a:lstStyle>
          <a:p>
            <a:pPr>
              <a:defRPr/>
            </a:pPr>
            <a:fld id="{17417497-2345-4736-B56B-FD87767D7811}" type="slidenum">
              <a:rPr lang="el-GR" altLang="el-GR"/>
              <a:pPr>
                <a:defRPr/>
              </a:pPr>
              <a:t>‹#›</a:t>
            </a:fld>
            <a:endParaRPr lang="el-GR" altLang="el-GR"/>
          </a:p>
        </p:txBody>
      </p:sp>
    </p:spTree>
    <p:extLst>
      <p:ext uri="{BB962C8B-B14F-4D97-AF65-F5344CB8AC3E}">
        <p14:creationId xmlns:p14="http://schemas.microsoft.com/office/powerpoint/2010/main" val="3881517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40"/>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40"/>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5662FAF1-DC88-424B-959A-C33F6D50EB9D}"/>
              </a:ext>
            </a:extLst>
          </p:cNvPr>
          <p:cNvSpPr>
            <a:spLocks noGrp="1"/>
          </p:cNvSpPr>
          <p:nvPr>
            <p:ph type="dt" sz="half" idx="10"/>
          </p:nvPr>
        </p:nvSpPr>
        <p:spPr/>
        <p:txBody>
          <a:bodyPr/>
          <a:lstStyle>
            <a:lvl1pPr>
              <a:defRPr/>
            </a:lvl1pPr>
          </a:lstStyle>
          <a:p>
            <a:pPr>
              <a:defRPr/>
            </a:pPr>
            <a:fld id="{75E2C82D-58A0-406B-A4EC-287F93D00173}" type="datetimeFigureOut">
              <a:rPr lang="el-GR"/>
              <a:pPr>
                <a:defRPr/>
              </a:pPr>
              <a:t>25/8/2022</a:t>
            </a:fld>
            <a:endParaRPr lang="el-GR"/>
          </a:p>
        </p:txBody>
      </p:sp>
      <p:sp>
        <p:nvSpPr>
          <p:cNvPr id="5" name="4 - Θέση υποσέλιδου">
            <a:extLst>
              <a:ext uri="{FF2B5EF4-FFF2-40B4-BE49-F238E27FC236}">
                <a16:creationId xmlns:a16="http://schemas.microsoft.com/office/drawing/2014/main" id="{EF0A00C0-A9C6-4B04-8067-0A6F05AC0CC9}"/>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299A4FA5-BB60-4306-BDAF-EAD1E3BDD605}"/>
              </a:ext>
            </a:extLst>
          </p:cNvPr>
          <p:cNvSpPr>
            <a:spLocks noGrp="1"/>
          </p:cNvSpPr>
          <p:nvPr>
            <p:ph type="sldNum" sz="quarter" idx="12"/>
          </p:nvPr>
        </p:nvSpPr>
        <p:spPr/>
        <p:txBody>
          <a:bodyPr/>
          <a:lstStyle>
            <a:lvl1pPr>
              <a:defRPr/>
            </a:lvl1pPr>
          </a:lstStyle>
          <a:p>
            <a:pPr>
              <a:defRPr/>
            </a:pPr>
            <a:fld id="{EF7CA6B2-1A3D-40B4-9D9D-67CD57C0BCF1}" type="slidenum">
              <a:rPr lang="el-GR" altLang="el-GR"/>
              <a:pPr>
                <a:defRPr/>
              </a:pPr>
              <a:t>‹#›</a:t>
            </a:fld>
            <a:endParaRPr lang="el-GR" altLang="el-GR"/>
          </a:p>
        </p:txBody>
      </p:sp>
    </p:spTree>
    <p:extLst>
      <p:ext uri="{BB962C8B-B14F-4D97-AF65-F5344CB8AC3E}">
        <p14:creationId xmlns:p14="http://schemas.microsoft.com/office/powerpoint/2010/main" val="11523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2"/>
            <a:ext cx="10972800" cy="4525963"/>
          </a:xfrm>
        </p:spPr>
        <p:txBody>
          <a:bodyPr rtlCol="0">
            <a:normAutofit/>
          </a:bodyPr>
          <a:lstStyle/>
          <a:p>
            <a:pPr lvl="0"/>
            <a:endParaRPr lang="el-GR" noProof="0"/>
          </a:p>
        </p:txBody>
      </p:sp>
      <p:sp>
        <p:nvSpPr>
          <p:cNvPr id="4" name="13 - Θέση ημερομηνίας">
            <a:extLst>
              <a:ext uri="{FF2B5EF4-FFF2-40B4-BE49-F238E27FC236}">
                <a16:creationId xmlns:a16="http://schemas.microsoft.com/office/drawing/2014/main" id="{8279E4E5-8816-4AFA-BEF6-EBFABBA2A608}"/>
              </a:ext>
            </a:extLst>
          </p:cNvPr>
          <p:cNvSpPr>
            <a:spLocks noGrp="1"/>
          </p:cNvSpPr>
          <p:nvPr>
            <p:ph type="dt" sz="half" idx="10"/>
          </p:nvPr>
        </p:nvSpPr>
        <p:spPr/>
        <p:txBody>
          <a:bodyPr/>
          <a:lstStyle>
            <a:lvl1pPr>
              <a:defRPr/>
            </a:lvl1pPr>
          </a:lstStyle>
          <a:p>
            <a:pPr>
              <a:defRPr/>
            </a:pPr>
            <a:endParaRPr lang="el-GR"/>
          </a:p>
        </p:txBody>
      </p:sp>
      <p:sp>
        <p:nvSpPr>
          <p:cNvPr id="5" name="2 - Θέση υποσέλιδου">
            <a:extLst>
              <a:ext uri="{FF2B5EF4-FFF2-40B4-BE49-F238E27FC236}">
                <a16:creationId xmlns:a16="http://schemas.microsoft.com/office/drawing/2014/main" id="{DE1389D3-66D6-4209-8D81-80FD444A41A9}"/>
              </a:ext>
            </a:extLst>
          </p:cNvPr>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a:extLst>
              <a:ext uri="{FF2B5EF4-FFF2-40B4-BE49-F238E27FC236}">
                <a16:creationId xmlns:a16="http://schemas.microsoft.com/office/drawing/2014/main" id="{23AB014B-A4A6-4CE5-AD59-6B593DEBD514}"/>
              </a:ext>
            </a:extLst>
          </p:cNvPr>
          <p:cNvSpPr>
            <a:spLocks noGrp="1"/>
          </p:cNvSpPr>
          <p:nvPr>
            <p:ph type="sldNum" sz="quarter" idx="12"/>
          </p:nvPr>
        </p:nvSpPr>
        <p:spPr/>
        <p:txBody>
          <a:bodyPr/>
          <a:lstStyle>
            <a:lvl1pPr>
              <a:defRPr smtClean="0"/>
            </a:lvl1pPr>
          </a:lstStyle>
          <a:p>
            <a:pPr>
              <a:defRPr/>
            </a:pPr>
            <a:fld id="{A2EDBE4C-6AEA-452E-B166-BADB26222E96}" type="slidenum">
              <a:rPr lang="el-GR" altLang="el-GR"/>
              <a:pPr>
                <a:defRPr/>
              </a:pPr>
              <a:t>‹#›</a:t>
            </a:fld>
            <a:endParaRPr lang="el-GR" altLang="el-GR"/>
          </a:p>
        </p:txBody>
      </p:sp>
    </p:spTree>
    <p:extLst>
      <p:ext uri="{BB962C8B-B14F-4D97-AF65-F5344CB8AC3E}">
        <p14:creationId xmlns:p14="http://schemas.microsoft.com/office/powerpoint/2010/main" val="314307819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B8B91-AE2F-4E26-814B-E224AA17C2B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D4C5118-4396-4DEE-8A46-D7D07066C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A598B6D-3EAA-4000-8377-616FCCC0166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75D7355-C984-4B42-9EDE-B8C6860AF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FB02619-2CE4-4FBA-A43A-19DEC44FD8D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0D78D88-444C-45E9-A5D9-D8B6C64F967D}"/>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8" name="Θέση υποσέλιδου 7">
            <a:extLst>
              <a:ext uri="{FF2B5EF4-FFF2-40B4-BE49-F238E27FC236}">
                <a16:creationId xmlns:a16="http://schemas.microsoft.com/office/drawing/2014/main" id="{BA454D49-2ECA-43DF-8BF1-52B2FA6FA58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910DD98E-3712-4CBE-B848-FA5137DB8824}"/>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1456714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5"/>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2"/>
            <a:ext cx="10972800" cy="4530725"/>
          </a:xfrm>
        </p:spPr>
        <p:txBody>
          <a:bodyPr rtlCol="0">
            <a:normAutofit/>
          </a:bodyPr>
          <a:lstStyle/>
          <a:p>
            <a:pPr lvl="0"/>
            <a:endParaRPr lang="el-GR" noProof="0"/>
          </a:p>
        </p:txBody>
      </p:sp>
      <p:sp>
        <p:nvSpPr>
          <p:cNvPr id="4" name="Rectangle 40">
            <a:extLst>
              <a:ext uri="{FF2B5EF4-FFF2-40B4-BE49-F238E27FC236}">
                <a16:creationId xmlns:a16="http://schemas.microsoft.com/office/drawing/2014/main" id="{5F2CD48C-C4AD-4F2B-ADF3-25C92C4E42D5}"/>
              </a:ext>
            </a:extLst>
          </p:cNvPr>
          <p:cNvSpPr>
            <a:spLocks noGrp="1" noChangeArrowheads="1"/>
          </p:cNvSpPr>
          <p:nvPr>
            <p:ph type="dt" sz="half" idx="10"/>
          </p:nvPr>
        </p:nvSpPr>
        <p:spPr/>
        <p:txBody>
          <a:bodyPr/>
          <a:lstStyle>
            <a:lvl1pPr>
              <a:defRPr/>
            </a:lvl1pPr>
          </a:lstStyle>
          <a:p>
            <a:pPr>
              <a:defRPr/>
            </a:pPr>
            <a:endParaRPr lang="el-GR"/>
          </a:p>
        </p:txBody>
      </p:sp>
      <p:sp>
        <p:nvSpPr>
          <p:cNvPr id="5" name="Rectangle 41">
            <a:extLst>
              <a:ext uri="{FF2B5EF4-FFF2-40B4-BE49-F238E27FC236}">
                <a16:creationId xmlns:a16="http://schemas.microsoft.com/office/drawing/2014/main" id="{9E38BB64-06D2-4354-B030-07F0A72092A7}"/>
              </a:ext>
            </a:extLst>
          </p:cNvPr>
          <p:cNvSpPr>
            <a:spLocks noGrp="1" noChangeArrowheads="1"/>
          </p:cNvSpPr>
          <p:nvPr>
            <p:ph type="ftr" sz="quarter" idx="11"/>
          </p:nvPr>
        </p:nvSpPr>
        <p:spPr/>
        <p:txBody>
          <a:bodyPr/>
          <a:lstStyle>
            <a:lvl1pPr>
              <a:defRPr/>
            </a:lvl1pPr>
          </a:lstStyle>
          <a:p>
            <a:pPr>
              <a:defRPr/>
            </a:pPr>
            <a:endParaRPr lang="el-GR"/>
          </a:p>
        </p:txBody>
      </p:sp>
      <p:sp>
        <p:nvSpPr>
          <p:cNvPr id="6" name="Rectangle 42">
            <a:extLst>
              <a:ext uri="{FF2B5EF4-FFF2-40B4-BE49-F238E27FC236}">
                <a16:creationId xmlns:a16="http://schemas.microsoft.com/office/drawing/2014/main" id="{C7D27BEA-3D83-496D-8D77-250DEE5A6CA0}"/>
              </a:ext>
            </a:extLst>
          </p:cNvPr>
          <p:cNvSpPr>
            <a:spLocks noGrp="1" noChangeArrowheads="1"/>
          </p:cNvSpPr>
          <p:nvPr>
            <p:ph type="sldNum" sz="quarter" idx="12"/>
          </p:nvPr>
        </p:nvSpPr>
        <p:spPr/>
        <p:txBody>
          <a:bodyPr/>
          <a:lstStyle>
            <a:lvl1pPr>
              <a:defRPr smtClean="0"/>
            </a:lvl1pPr>
          </a:lstStyle>
          <a:p>
            <a:pPr>
              <a:defRPr/>
            </a:pPr>
            <a:fld id="{736DC6EA-6629-41E9-94C3-982197649056}" type="slidenum">
              <a:rPr lang="el-GR" altLang="el-GR"/>
              <a:pPr>
                <a:defRPr/>
              </a:pPr>
              <a:t>‹#›</a:t>
            </a:fld>
            <a:endParaRPr lang="el-GR" altLang="el-GR"/>
          </a:p>
        </p:txBody>
      </p:sp>
    </p:spTree>
    <p:extLst>
      <p:ext uri="{BB962C8B-B14F-4D97-AF65-F5344CB8AC3E}">
        <p14:creationId xmlns:p14="http://schemas.microsoft.com/office/powerpoint/2010/main" val="3963778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4640"/>
            <a:ext cx="109728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13 - Θέση ημερομηνίας">
            <a:extLst>
              <a:ext uri="{FF2B5EF4-FFF2-40B4-BE49-F238E27FC236}">
                <a16:creationId xmlns:a16="http://schemas.microsoft.com/office/drawing/2014/main" id="{ADF17BB8-CBD6-4A30-9FDC-91896D4D22E7}"/>
              </a:ext>
            </a:extLst>
          </p:cNvPr>
          <p:cNvSpPr>
            <a:spLocks noGrp="1"/>
          </p:cNvSpPr>
          <p:nvPr>
            <p:ph type="dt" sz="half" idx="10"/>
          </p:nvPr>
        </p:nvSpPr>
        <p:spPr/>
        <p:txBody>
          <a:bodyPr/>
          <a:lstStyle>
            <a:lvl1pPr>
              <a:defRPr/>
            </a:lvl1pPr>
          </a:lstStyle>
          <a:p>
            <a:pPr>
              <a:defRPr/>
            </a:pPr>
            <a:endParaRPr lang="el-GR"/>
          </a:p>
        </p:txBody>
      </p:sp>
      <p:sp>
        <p:nvSpPr>
          <p:cNvPr id="4" name="2 - Θέση υποσέλιδου">
            <a:extLst>
              <a:ext uri="{FF2B5EF4-FFF2-40B4-BE49-F238E27FC236}">
                <a16:creationId xmlns:a16="http://schemas.microsoft.com/office/drawing/2014/main" id="{684BD7C6-5396-4930-9D06-E10D85158D33}"/>
              </a:ext>
            </a:extLst>
          </p:cNvPr>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a:extLst>
              <a:ext uri="{FF2B5EF4-FFF2-40B4-BE49-F238E27FC236}">
                <a16:creationId xmlns:a16="http://schemas.microsoft.com/office/drawing/2014/main" id="{CAF48308-CFBB-466C-BCDA-7D07D59A6242}"/>
              </a:ext>
            </a:extLst>
          </p:cNvPr>
          <p:cNvSpPr>
            <a:spLocks noGrp="1"/>
          </p:cNvSpPr>
          <p:nvPr>
            <p:ph type="sldNum" sz="quarter" idx="12"/>
          </p:nvPr>
        </p:nvSpPr>
        <p:spPr/>
        <p:txBody>
          <a:bodyPr/>
          <a:lstStyle>
            <a:lvl1pPr>
              <a:defRPr smtClean="0"/>
            </a:lvl1pPr>
          </a:lstStyle>
          <a:p>
            <a:pPr>
              <a:defRPr/>
            </a:pPr>
            <a:fld id="{A84624E5-1EAA-4E79-9438-A34F126400A4}" type="slidenum">
              <a:rPr lang="el-GR" altLang="el-GR"/>
              <a:pPr>
                <a:defRPr/>
              </a:pPr>
              <a:t>‹#›</a:t>
            </a:fld>
            <a:endParaRPr lang="el-GR" altLang="el-GR"/>
          </a:p>
        </p:txBody>
      </p:sp>
    </p:spTree>
    <p:extLst>
      <p:ext uri="{BB962C8B-B14F-4D97-AF65-F5344CB8AC3E}">
        <p14:creationId xmlns:p14="http://schemas.microsoft.com/office/powerpoint/2010/main" val="4186351580"/>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198351"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l-GR" sz="1800" b="0"/>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l-GR" sz="1800" b="0"/>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l-GR" sz="1800" b="0"/>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l-GR" sz="1800" b="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l-GR" sz="1800" b="0"/>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l-GR" sz="1800" b="0"/>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l-GR" sz="1800" b="0"/>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l-GR" sz="1800" b="0"/>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l-GR" sz="1800" b="0"/>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l-GR" sz="1800" b="0"/>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l-GR" sz="1800" b="0"/>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l-GR" sz="1800" b="0"/>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l-GR" sz="1800" b="0"/>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l-GR" sz="1800" b="0"/>
            </a:p>
          </p:txBody>
        </p:sp>
      </p:grpSp>
      <p:sp>
        <p:nvSpPr>
          <p:cNvPr id="171047"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l-GR"/>
              <a:t>Click to edit Master title style</a:t>
            </a:r>
          </a:p>
        </p:txBody>
      </p:sp>
      <p:sp>
        <p:nvSpPr>
          <p:cNvPr id="17104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l-GR"/>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l-GR"/>
          </a:p>
        </p:txBody>
      </p:sp>
      <p:sp>
        <p:nvSpPr>
          <p:cNvPr id="42" name="Rectangle 42"/>
          <p:cNvSpPr>
            <a:spLocks noGrp="1" noChangeArrowheads="1"/>
          </p:cNvSpPr>
          <p:nvPr>
            <p:ph type="ftr" sz="quarter" idx="11"/>
          </p:nvPr>
        </p:nvSpPr>
        <p:spPr/>
        <p:txBody>
          <a:bodyPr/>
          <a:lstStyle>
            <a:lvl1pPr>
              <a:defRPr/>
            </a:lvl1pPr>
          </a:lstStyle>
          <a:p>
            <a:pPr>
              <a:defRPr/>
            </a:pPr>
            <a:endParaRPr lang="el-GR"/>
          </a:p>
        </p:txBody>
      </p:sp>
      <p:sp>
        <p:nvSpPr>
          <p:cNvPr id="43" name="Rectangle 43"/>
          <p:cNvSpPr>
            <a:spLocks noGrp="1" noChangeArrowheads="1"/>
          </p:cNvSpPr>
          <p:nvPr>
            <p:ph type="sldNum" sz="quarter" idx="12"/>
          </p:nvPr>
        </p:nvSpPr>
        <p:spPr/>
        <p:txBody>
          <a:bodyPr/>
          <a:lstStyle>
            <a:lvl1pPr>
              <a:defRPr/>
            </a:lvl1pPr>
          </a:lstStyle>
          <a:p>
            <a:pPr>
              <a:defRPr/>
            </a:pPr>
            <a:fld id="{4772ABA6-3B0A-48C4-B413-4A40C0CDBFC1}" type="slidenum">
              <a:rPr lang="el-GR"/>
              <a:pPr>
                <a:defRPr/>
              </a:pPr>
              <a:t>‹#›</a:t>
            </a:fld>
            <a:endParaRPr lang="el-GR"/>
          </a:p>
        </p:txBody>
      </p:sp>
    </p:spTree>
    <p:extLst>
      <p:ext uri="{BB962C8B-B14F-4D97-AF65-F5344CB8AC3E}">
        <p14:creationId xmlns:p14="http://schemas.microsoft.com/office/powerpoint/2010/main" val="2851721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0C4DB32C-9EC5-4C78-B39F-61BBC286FE3C}" type="slidenum">
              <a:rPr lang="el-GR"/>
              <a:pPr>
                <a:defRPr/>
              </a:pPr>
              <a:t>‹#›</a:t>
            </a:fld>
            <a:endParaRPr lang="el-GR"/>
          </a:p>
        </p:txBody>
      </p:sp>
    </p:spTree>
    <p:extLst>
      <p:ext uri="{BB962C8B-B14F-4D97-AF65-F5344CB8AC3E}">
        <p14:creationId xmlns:p14="http://schemas.microsoft.com/office/powerpoint/2010/main" val="32221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489E1EAE-C891-4D14-9D71-E4E297663463}" type="slidenum">
              <a:rPr lang="el-GR"/>
              <a:pPr>
                <a:defRPr/>
              </a:pPr>
              <a:t>‹#›</a:t>
            </a:fld>
            <a:endParaRPr lang="el-GR"/>
          </a:p>
        </p:txBody>
      </p:sp>
    </p:spTree>
    <p:extLst>
      <p:ext uri="{BB962C8B-B14F-4D97-AF65-F5344CB8AC3E}">
        <p14:creationId xmlns:p14="http://schemas.microsoft.com/office/powerpoint/2010/main" val="3702936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0"/>
          <p:cNvSpPr>
            <a:spLocks noGrp="1" noChangeArrowheads="1"/>
          </p:cNvSpPr>
          <p:nvPr>
            <p:ph type="dt" sz="half" idx="10"/>
          </p:nvPr>
        </p:nvSpPr>
        <p:spPr>
          <a:ln/>
        </p:spPr>
        <p:txBody>
          <a:bodyPr/>
          <a:lstStyle>
            <a:lvl1pPr>
              <a:defRPr/>
            </a:lvl1pPr>
          </a:lstStyle>
          <a:p>
            <a:pPr>
              <a:defRPr/>
            </a:pPr>
            <a:endParaRPr lang="el-GR"/>
          </a:p>
        </p:txBody>
      </p:sp>
      <p:sp>
        <p:nvSpPr>
          <p:cNvPr id="6" name="Rectangle 41"/>
          <p:cNvSpPr>
            <a:spLocks noGrp="1" noChangeArrowheads="1"/>
          </p:cNvSpPr>
          <p:nvPr>
            <p:ph type="ftr" sz="quarter" idx="11"/>
          </p:nvPr>
        </p:nvSpPr>
        <p:spPr>
          <a:ln/>
        </p:spPr>
        <p:txBody>
          <a:bodyPr/>
          <a:lstStyle>
            <a:lvl1pPr>
              <a:defRPr/>
            </a:lvl1pPr>
          </a:lstStyle>
          <a:p>
            <a:pPr>
              <a:defRPr/>
            </a:pPr>
            <a:endParaRPr lang="el-GR"/>
          </a:p>
        </p:txBody>
      </p:sp>
      <p:sp>
        <p:nvSpPr>
          <p:cNvPr id="7" name="Rectangle 42"/>
          <p:cNvSpPr>
            <a:spLocks noGrp="1" noChangeArrowheads="1"/>
          </p:cNvSpPr>
          <p:nvPr>
            <p:ph type="sldNum" sz="quarter" idx="12"/>
          </p:nvPr>
        </p:nvSpPr>
        <p:spPr>
          <a:ln/>
        </p:spPr>
        <p:txBody>
          <a:bodyPr/>
          <a:lstStyle>
            <a:lvl1pPr>
              <a:defRPr/>
            </a:lvl1pPr>
          </a:lstStyle>
          <a:p>
            <a:pPr>
              <a:defRPr/>
            </a:pPr>
            <a:fld id="{245B2377-D284-411B-B326-C50212DCFB42}" type="slidenum">
              <a:rPr lang="el-GR"/>
              <a:pPr>
                <a:defRPr/>
              </a:pPr>
              <a:t>‹#›</a:t>
            </a:fld>
            <a:endParaRPr lang="el-GR"/>
          </a:p>
        </p:txBody>
      </p:sp>
    </p:spTree>
    <p:extLst>
      <p:ext uri="{BB962C8B-B14F-4D97-AF65-F5344CB8AC3E}">
        <p14:creationId xmlns:p14="http://schemas.microsoft.com/office/powerpoint/2010/main" val="3446223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0"/>
          <p:cNvSpPr>
            <a:spLocks noGrp="1" noChangeArrowheads="1"/>
          </p:cNvSpPr>
          <p:nvPr>
            <p:ph type="dt" sz="half" idx="10"/>
          </p:nvPr>
        </p:nvSpPr>
        <p:spPr>
          <a:ln/>
        </p:spPr>
        <p:txBody>
          <a:bodyPr/>
          <a:lstStyle>
            <a:lvl1pPr>
              <a:defRPr/>
            </a:lvl1pPr>
          </a:lstStyle>
          <a:p>
            <a:pPr>
              <a:defRPr/>
            </a:pPr>
            <a:endParaRPr lang="el-GR"/>
          </a:p>
        </p:txBody>
      </p:sp>
      <p:sp>
        <p:nvSpPr>
          <p:cNvPr id="8" name="Rectangle 41"/>
          <p:cNvSpPr>
            <a:spLocks noGrp="1" noChangeArrowheads="1"/>
          </p:cNvSpPr>
          <p:nvPr>
            <p:ph type="ftr" sz="quarter" idx="11"/>
          </p:nvPr>
        </p:nvSpPr>
        <p:spPr>
          <a:ln/>
        </p:spPr>
        <p:txBody>
          <a:bodyPr/>
          <a:lstStyle>
            <a:lvl1pPr>
              <a:defRPr/>
            </a:lvl1pPr>
          </a:lstStyle>
          <a:p>
            <a:pPr>
              <a:defRPr/>
            </a:pPr>
            <a:endParaRPr lang="el-GR"/>
          </a:p>
        </p:txBody>
      </p:sp>
      <p:sp>
        <p:nvSpPr>
          <p:cNvPr id="9" name="Rectangle 42"/>
          <p:cNvSpPr>
            <a:spLocks noGrp="1" noChangeArrowheads="1"/>
          </p:cNvSpPr>
          <p:nvPr>
            <p:ph type="sldNum" sz="quarter" idx="12"/>
          </p:nvPr>
        </p:nvSpPr>
        <p:spPr>
          <a:ln/>
        </p:spPr>
        <p:txBody>
          <a:bodyPr/>
          <a:lstStyle>
            <a:lvl1pPr>
              <a:defRPr/>
            </a:lvl1pPr>
          </a:lstStyle>
          <a:p>
            <a:pPr>
              <a:defRPr/>
            </a:pPr>
            <a:fld id="{A6995C8C-1374-4A3C-ADDE-7A11ED7B16DD}" type="slidenum">
              <a:rPr lang="el-GR"/>
              <a:pPr>
                <a:defRPr/>
              </a:pPr>
              <a:t>‹#›</a:t>
            </a:fld>
            <a:endParaRPr lang="el-GR"/>
          </a:p>
        </p:txBody>
      </p:sp>
    </p:spTree>
    <p:extLst>
      <p:ext uri="{BB962C8B-B14F-4D97-AF65-F5344CB8AC3E}">
        <p14:creationId xmlns:p14="http://schemas.microsoft.com/office/powerpoint/2010/main" val="589697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0"/>
          <p:cNvSpPr>
            <a:spLocks noGrp="1" noChangeArrowheads="1"/>
          </p:cNvSpPr>
          <p:nvPr>
            <p:ph type="dt" sz="half" idx="10"/>
          </p:nvPr>
        </p:nvSpPr>
        <p:spPr>
          <a:ln/>
        </p:spPr>
        <p:txBody>
          <a:bodyPr/>
          <a:lstStyle>
            <a:lvl1pPr>
              <a:defRPr/>
            </a:lvl1pPr>
          </a:lstStyle>
          <a:p>
            <a:pPr>
              <a:defRPr/>
            </a:pPr>
            <a:endParaRPr lang="el-GR"/>
          </a:p>
        </p:txBody>
      </p:sp>
      <p:sp>
        <p:nvSpPr>
          <p:cNvPr id="4" name="Rectangle 41"/>
          <p:cNvSpPr>
            <a:spLocks noGrp="1" noChangeArrowheads="1"/>
          </p:cNvSpPr>
          <p:nvPr>
            <p:ph type="ftr" sz="quarter" idx="11"/>
          </p:nvPr>
        </p:nvSpPr>
        <p:spPr>
          <a:ln/>
        </p:spPr>
        <p:txBody>
          <a:bodyPr/>
          <a:lstStyle>
            <a:lvl1pPr>
              <a:defRPr/>
            </a:lvl1pPr>
          </a:lstStyle>
          <a:p>
            <a:pPr>
              <a:defRPr/>
            </a:pPr>
            <a:endParaRPr lang="el-GR"/>
          </a:p>
        </p:txBody>
      </p:sp>
      <p:sp>
        <p:nvSpPr>
          <p:cNvPr id="5" name="Rectangle 42"/>
          <p:cNvSpPr>
            <a:spLocks noGrp="1" noChangeArrowheads="1"/>
          </p:cNvSpPr>
          <p:nvPr>
            <p:ph type="sldNum" sz="quarter" idx="12"/>
          </p:nvPr>
        </p:nvSpPr>
        <p:spPr>
          <a:ln/>
        </p:spPr>
        <p:txBody>
          <a:bodyPr/>
          <a:lstStyle>
            <a:lvl1pPr>
              <a:defRPr/>
            </a:lvl1pPr>
          </a:lstStyle>
          <a:p>
            <a:pPr>
              <a:defRPr/>
            </a:pPr>
            <a:fld id="{23A2613A-F8D6-4E66-99FC-4FB269BC51F1}" type="slidenum">
              <a:rPr lang="el-GR"/>
              <a:pPr>
                <a:defRPr/>
              </a:pPr>
              <a:t>‹#›</a:t>
            </a:fld>
            <a:endParaRPr lang="el-GR"/>
          </a:p>
        </p:txBody>
      </p:sp>
    </p:spTree>
    <p:extLst>
      <p:ext uri="{BB962C8B-B14F-4D97-AF65-F5344CB8AC3E}">
        <p14:creationId xmlns:p14="http://schemas.microsoft.com/office/powerpoint/2010/main" val="1879136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l-GR"/>
          </a:p>
        </p:txBody>
      </p:sp>
      <p:sp>
        <p:nvSpPr>
          <p:cNvPr id="3" name="Rectangle 41"/>
          <p:cNvSpPr>
            <a:spLocks noGrp="1" noChangeArrowheads="1"/>
          </p:cNvSpPr>
          <p:nvPr>
            <p:ph type="ftr" sz="quarter" idx="11"/>
          </p:nvPr>
        </p:nvSpPr>
        <p:spPr>
          <a:ln/>
        </p:spPr>
        <p:txBody>
          <a:bodyPr/>
          <a:lstStyle>
            <a:lvl1pPr>
              <a:defRPr/>
            </a:lvl1pPr>
          </a:lstStyle>
          <a:p>
            <a:pPr>
              <a:defRPr/>
            </a:pPr>
            <a:endParaRPr lang="el-GR"/>
          </a:p>
        </p:txBody>
      </p:sp>
      <p:sp>
        <p:nvSpPr>
          <p:cNvPr id="4" name="Rectangle 42"/>
          <p:cNvSpPr>
            <a:spLocks noGrp="1" noChangeArrowheads="1"/>
          </p:cNvSpPr>
          <p:nvPr>
            <p:ph type="sldNum" sz="quarter" idx="12"/>
          </p:nvPr>
        </p:nvSpPr>
        <p:spPr>
          <a:ln/>
        </p:spPr>
        <p:txBody>
          <a:bodyPr/>
          <a:lstStyle>
            <a:lvl1pPr>
              <a:defRPr/>
            </a:lvl1pPr>
          </a:lstStyle>
          <a:p>
            <a:pPr>
              <a:defRPr/>
            </a:pPr>
            <a:fld id="{41ECBB9B-2556-49B7-9F77-E5F06585487F}" type="slidenum">
              <a:rPr lang="el-GR"/>
              <a:pPr>
                <a:defRPr/>
              </a:pPr>
              <a:t>‹#›</a:t>
            </a:fld>
            <a:endParaRPr lang="el-GR"/>
          </a:p>
        </p:txBody>
      </p:sp>
    </p:spTree>
    <p:extLst>
      <p:ext uri="{BB962C8B-B14F-4D97-AF65-F5344CB8AC3E}">
        <p14:creationId xmlns:p14="http://schemas.microsoft.com/office/powerpoint/2010/main" val="2982395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0"/>
          <p:cNvSpPr>
            <a:spLocks noGrp="1" noChangeArrowheads="1"/>
          </p:cNvSpPr>
          <p:nvPr>
            <p:ph type="dt" sz="half" idx="10"/>
          </p:nvPr>
        </p:nvSpPr>
        <p:spPr>
          <a:ln/>
        </p:spPr>
        <p:txBody>
          <a:bodyPr/>
          <a:lstStyle>
            <a:lvl1pPr>
              <a:defRPr/>
            </a:lvl1pPr>
          </a:lstStyle>
          <a:p>
            <a:pPr>
              <a:defRPr/>
            </a:pPr>
            <a:endParaRPr lang="el-GR"/>
          </a:p>
        </p:txBody>
      </p:sp>
      <p:sp>
        <p:nvSpPr>
          <p:cNvPr id="6" name="Rectangle 41"/>
          <p:cNvSpPr>
            <a:spLocks noGrp="1" noChangeArrowheads="1"/>
          </p:cNvSpPr>
          <p:nvPr>
            <p:ph type="ftr" sz="quarter" idx="11"/>
          </p:nvPr>
        </p:nvSpPr>
        <p:spPr>
          <a:ln/>
        </p:spPr>
        <p:txBody>
          <a:bodyPr/>
          <a:lstStyle>
            <a:lvl1pPr>
              <a:defRPr/>
            </a:lvl1pPr>
          </a:lstStyle>
          <a:p>
            <a:pPr>
              <a:defRPr/>
            </a:pPr>
            <a:endParaRPr lang="el-GR"/>
          </a:p>
        </p:txBody>
      </p:sp>
      <p:sp>
        <p:nvSpPr>
          <p:cNvPr id="7" name="Rectangle 42"/>
          <p:cNvSpPr>
            <a:spLocks noGrp="1" noChangeArrowheads="1"/>
          </p:cNvSpPr>
          <p:nvPr>
            <p:ph type="sldNum" sz="quarter" idx="12"/>
          </p:nvPr>
        </p:nvSpPr>
        <p:spPr>
          <a:ln/>
        </p:spPr>
        <p:txBody>
          <a:bodyPr/>
          <a:lstStyle>
            <a:lvl1pPr>
              <a:defRPr/>
            </a:lvl1pPr>
          </a:lstStyle>
          <a:p>
            <a:pPr>
              <a:defRPr/>
            </a:pPr>
            <a:fld id="{2C7B4C9C-2029-413B-9474-5ED60D4CC796}" type="slidenum">
              <a:rPr lang="el-GR"/>
              <a:pPr>
                <a:defRPr/>
              </a:pPr>
              <a:t>‹#›</a:t>
            </a:fld>
            <a:endParaRPr lang="el-GR"/>
          </a:p>
        </p:txBody>
      </p:sp>
    </p:spTree>
    <p:extLst>
      <p:ext uri="{BB962C8B-B14F-4D97-AF65-F5344CB8AC3E}">
        <p14:creationId xmlns:p14="http://schemas.microsoft.com/office/powerpoint/2010/main" val="345789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2A252-D50B-4976-BC1E-E50C0E1B189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4E78C9B-057B-453A-B600-0B94259DADD6}"/>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4" name="Θέση υποσέλιδου 3">
            <a:extLst>
              <a:ext uri="{FF2B5EF4-FFF2-40B4-BE49-F238E27FC236}">
                <a16:creationId xmlns:a16="http://schemas.microsoft.com/office/drawing/2014/main" id="{2FE8F3BF-967C-4727-8488-A5CD3F617A9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3036E78-9FD2-49E6-9D36-5912C0978F9F}"/>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2997549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0"/>
          <p:cNvSpPr>
            <a:spLocks noGrp="1" noChangeArrowheads="1"/>
          </p:cNvSpPr>
          <p:nvPr>
            <p:ph type="dt" sz="half" idx="10"/>
          </p:nvPr>
        </p:nvSpPr>
        <p:spPr>
          <a:ln/>
        </p:spPr>
        <p:txBody>
          <a:bodyPr/>
          <a:lstStyle>
            <a:lvl1pPr>
              <a:defRPr/>
            </a:lvl1pPr>
          </a:lstStyle>
          <a:p>
            <a:pPr>
              <a:defRPr/>
            </a:pPr>
            <a:endParaRPr lang="el-GR"/>
          </a:p>
        </p:txBody>
      </p:sp>
      <p:sp>
        <p:nvSpPr>
          <p:cNvPr id="6" name="Rectangle 41"/>
          <p:cNvSpPr>
            <a:spLocks noGrp="1" noChangeArrowheads="1"/>
          </p:cNvSpPr>
          <p:nvPr>
            <p:ph type="ftr" sz="quarter" idx="11"/>
          </p:nvPr>
        </p:nvSpPr>
        <p:spPr>
          <a:ln/>
        </p:spPr>
        <p:txBody>
          <a:bodyPr/>
          <a:lstStyle>
            <a:lvl1pPr>
              <a:defRPr/>
            </a:lvl1pPr>
          </a:lstStyle>
          <a:p>
            <a:pPr>
              <a:defRPr/>
            </a:pPr>
            <a:endParaRPr lang="el-GR"/>
          </a:p>
        </p:txBody>
      </p:sp>
      <p:sp>
        <p:nvSpPr>
          <p:cNvPr id="7" name="Rectangle 42"/>
          <p:cNvSpPr>
            <a:spLocks noGrp="1" noChangeArrowheads="1"/>
          </p:cNvSpPr>
          <p:nvPr>
            <p:ph type="sldNum" sz="quarter" idx="12"/>
          </p:nvPr>
        </p:nvSpPr>
        <p:spPr>
          <a:ln/>
        </p:spPr>
        <p:txBody>
          <a:bodyPr/>
          <a:lstStyle>
            <a:lvl1pPr>
              <a:defRPr/>
            </a:lvl1pPr>
          </a:lstStyle>
          <a:p>
            <a:pPr>
              <a:defRPr/>
            </a:pPr>
            <a:fld id="{E4E75C8C-EC35-493B-A5A5-A08DFD224320}" type="slidenum">
              <a:rPr lang="el-GR"/>
              <a:pPr>
                <a:defRPr/>
              </a:pPr>
              <a:t>‹#›</a:t>
            </a:fld>
            <a:endParaRPr lang="el-GR"/>
          </a:p>
        </p:txBody>
      </p:sp>
    </p:spTree>
    <p:extLst>
      <p:ext uri="{BB962C8B-B14F-4D97-AF65-F5344CB8AC3E}">
        <p14:creationId xmlns:p14="http://schemas.microsoft.com/office/powerpoint/2010/main" val="2818681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F845FB90-A27C-44B2-8D4C-61ED18566592}" type="slidenum">
              <a:rPr lang="el-GR"/>
              <a:pPr>
                <a:defRPr/>
              </a:pPr>
              <a:t>‹#›</a:t>
            </a:fld>
            <a:endParaRPr lang="el-GR"/>
          </a:p>
        </p:txBody>
      </p:sp>
    </p:spTree>
    <p:extLst>
      <p:ext uri="{BB962C8B-B14F-4D97-AF65-F5344CB8AC3E}">
        <p14:creationId xmlns:p14="http://schemas.microsoft.com/office/powerpoint/2010/main" val="3168727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7813"/>
            <a:ext cx="2743200" cy="585311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7813"/>
            <a:ext cx="80264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30DCF906-7919-47F5-8CA6-DFCC3B08ACCA}" type="slidenum">
              <a:rPr lang="el-GR"/>
              <a:pPr>
                <a:defRPr/>
              </a:pPr>
              <a:t>‹#›</a:t>
            </a:fld>
            <a:endParaRPr lang="el-GR"/>
          </a:p>
        </p:txBody>
      </p:sp>
    </p:spTree>
    <p:extLst>
      <p:ext uri="{BB962C8B-B14F-4D97-AF65-F5344CB8AC3E}">
        <p14:creationId xmlns:p14="http://schemas.microsoft.com/office/powerpoint/2010/main" val="2657219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7813"/>
            <a:ext cx="10972800" cy="585311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0"/>
          <p:cNvSpPr>
            <a:spLocks noGrp="1" noChangeArrowheads="1"/>
          </p:cNvSpPr>
          <p:nvPr>
            <p:ph type="dt" sz="half" idx="10"/>
          </p:nvPr>
        </p:nvSpPr>
        <p:spPr>
          <a:ln/>
        </p:spPr>
        <p:txBody>
          <a:bodyPr/>
          <a:lstStyle>
            <a:lvl1pPr>
              <a:defRPr/>
            </a:lvl1pPr>
          </a:lstStyle>
          <a:p>
            <a:pPr>
              <a:defRPr/>
            </a:pPr>
            <a:endParaRPr lang="el-GR"/>
          </a:p>
        </p:txBody>
      </p:sp>
      <p:sp>
        <p:nvSpPr>
          <p:cNvPr id="4" name="Rectangle 41"/>
          <p:cNvSpPr>
            <a:spLocks noGrp="1" noChangeArrowheads="1"/>
          </p:cNvSpPr>
          <p:nvPr>
            <p:ph type="ftr" sz="quarter" idx="11"/>
          </p:nvPr>
        </p:nvSpPr>
        <p:spPr>
          <a:ln/>
        </p:spPr>
        <p:txBody>
          <a:bodyPr/>
          <a:lstStyle>
            <a:lvl1pPr>
              <a:defRPr/>
            </a:lvl1pPr>
          </a:lstStyle>
          <a:p>
            <a:pPr>
              <a:defRPr/>
            </a:pPr>
            <a:endParaRPr lang="el-GR"/>
          </a:p>
        </p:txBody>
      </p:sp>
      <p:sp>
        <p:nvSpPr>
          <p:cNvPr id="5" name="Rectangle 42"/>
          <p:cNvSpPr>
            <a:spLocks noGrp="1" noChangeArrowheads="1"/>
          </p:cNvSpPr>
          <p:nvPr>
            <p:ph type="sldNum" sz="quarter" idx="12"/>
          </p:nvPr>
        </p:nvSpPr>
        <p:spPr>
          <a:ln/>
        </p:spPr>
        <p:txBody>
          <a:bodyPr/>
          <a:lstStyle>
            <a:lvl1pPr>
              <a:defRPr/>
            </a:lvl1pPr>
          </a:lstStyle>
          <a:p>
            <a:pPr>
              <a:defRPr/>
            </a:pPr>
            <a:fld id="{5F6A5EC4-6490-4D5A-904B-E91E583C4D3F}" type="slidenum">
              <a:rPr lang="el-GR"/>
              <a:pPr>
                <a:defRPr/>
              </a:pPr>
              <a:t>‹#›</a:t>
            </a:fld>
            <a:endParaRPr lang="el-GR"/>
          </a:p>
        </p:txBody>
      </p:sp>
    </p:spTree>
    <p:extLst>
      <p:ext uri="{BB962C8B-B14F-4D97-AF65-F5344CB8AC3E}">
        <p14:creationId xmlns:p14="http://schemas.microsoft.com/office/powerpoint/2010/main" val="3909882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97A910CE-FF2B-4F74-9F98-6CA04CBC580B}" type="slidenum">
              <a:rPr lang="el-GR"/>
              <a:pPr>
                <a:defRPr/>
              </a:pPr>
              <a:t>‹#›</a:t>
            </a:fld>
            <a:endParaRPr lang="el-GR"/>
          </a:p>
        </p:txBody>
      </p:sp>
    </p:spTree>
    <p:extLst>
      <p:ext uri="{BB962C8B-B14F-4D97-AF65-F5344CB8AC3E}">
        <p14:creationId xmlns:p14="http://schemas.microsoft.com/office/powerpoint/2010/main" val="1506161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1"/>
            <a:ext cx="10972800" cy="4530725"/>
          </a:xfrm>
        </p:spPr>
        <p:txBody>
          <a:bodyPr/>
          <a:lstStyle/>
          <a:p>
            <a:pPr lvl="0"/>
            <a:endParaRPr lang="el-GR" noProof="0"/>
          </a:p>
        </p:txBody>
      </p:sp>
      <p:sp>
        <p:nvSpPr>
          <p:cNvPr id="4" name="Rectangle 40"/>
          <p:cNvSpPr>
            <a:spLocks noGrp="1" noChangeArrowheads="1"/>
          </p:cNvSpPr>
          <p:nvPr>
            <p:ph type="dt" sz="half" idx="10"/>
          </p:nvPr>
        </p:nvSpPr>
        <p:spPr>
          <a:ln/>
        </p:spPr>
        <p:txBody>
          <a:bodyPr/>
          <a:lstStyle>
            <a:lvl1pPr>
              <a:defRPr/>
            </a:lvl1pPr>
          </a:lstStyle>
          <a:p>
            <a:pPr>
              <a:defRPr/>
            </a:pPr>
            <a:endParaRPr lang="el-GR"/>
          </a:p>
        </p:txBody>
      </p:sp>
      <p:sp>
        <p:nvSpPr>
          <p:cNvPr id="5" name="Rectangle 41"/>
          <p:cNvSpPr>
            <a:spLocks noGrp="1" noChangeArrowheads="1"/>
          </p:cNvSpPr>
          <p:nvPr>
            <p:ph type="ftr" sz="quarter" idx="11"/>
          </p:nvPr>
        </p:nvSpPr>
        <p:spPr>
          <a:ln/>
        </p:spPr>
        <p:txBody>
          <a:bodyPr/>
          <a:lstStyle>
            <a:lvl1pPr>
              <a:defRPr/>
            </a:lvl1pPr>
          </a:lstStyle>
          <a:p>
            <a:pPr>
              <a:defRPr/>
            </a:pPr>
            <a:endParaRPr lang="el-GR"/>
          </a:p>
        </p:txBody>
      </p:sp>
      <p:sp>
        <p:nvSpPr>
          <p:cNvPr id="6" name="Rectangle 42"/>
          <p:cNvSpPr>
            <a:spLocks noGrp="1" noChangeArrowheads="1"/>
          </p:cNvSpPr>
          <p:nvPr>
            <p:ph type="sldNum" sz="quarter" idx="12"/>
          </p:nvPr>
        </p:nvSpPr>
        <p:spPr>
          <a:ln/>
        </p:spPr>
        <p:txBody>
          <a:bodyPr/>
          <a:lstStyle>
            <a:lvl1pPr>
              <a:defRPr/>
            </a:lvl1pPr>
          </a:lstStyle>
          <a:p>
            <a:pPr>
              <a:defRPr/>
            </a:pPr>
            <a:fld id="{4BC99C33-3783-4328-A43C-BFB37BE29D8B}" type="slidenum">
              <a:rPr lang="el-GR"/>
              <a:pPr>
                <a:defRPr/>
              </a:pPr>
              <a:t>‹#›</a:t>
            </a:fld>
            <a:endParaRPr lang="el-GR"/>
          </a:p>
        </p:txBody>
      </p:sp>
    </p:spTree>
    <p:extLst>
      <p:ext uri="{BB962C8B-B14F-4D97-AF65-F5344CB8AC3E}">
        <p14:creationId xmlns:p14="http://schemas.microsoft.com/office/powerpoint/2010/main" val="15191153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11EF19-7512-4087-8725-2CF867C802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5006579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9C36-D777-4364-BB96-D35687DA5074}"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05011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81C2A3-3D32-4AE0-9206-592833B1731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89263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85C968-2C6A-4215-B4CF-26379DB7302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27404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6BED6A1-6DFE-4853-8BE5-FDE2D331EFA5}"/>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3" name="Θέση υποσέλιδου 2">
            <a:extLst>
              <a:ext uri="{FF2B5EF4-FFF2-40B4-BE49-F238E27FC236}">
                <a16:creationId xmlns:a16="http://schemas.microsoft.com/office/drawing/2014/main" id="{68230827-E9DE-40F7-BED2-5AD3F874631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7A96914-AC27-4903-BCF1-287472F3E073}"/>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3054708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1C1E8-1F4B-4D3B-8FCE-F27D221DDD9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485305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A1D08-DE32-4926-B78C-DC07797C9B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843623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4A1E43-A07F-40FD-8D1A-7D9553707AE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5918280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90AD82-CDB8-49D4-BB77-3DC9919CB51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125283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E06017-601F-4CB8-8C36-BB950A7396B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85444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B6564B-EBCE-4018-9F24-E9B43142C90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752525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41752-6D39-4B8F-B001-2804E0240518}"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22507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1"/>
            <a:ext cx="10972800" cy="4530725"/>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A781C-6918-40C6-B0A5-0F237C8E573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230170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7813"/>
            <a:ext cx="10972800" cy="585311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0"/>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5F6A5EC4-6490-4D5A-904B-E91E583C4D3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97787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25/8/2022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31866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A8AE75-FA9F-4B28-A5D0-8D96BB61FA4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51A650B-8474-4B76-9C98-429079565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2603F8B-1054-46B0-A8E1-F72AD6545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4027742-1D6C-4DE6-BEC5-734068AA3E29}"/>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6" name="Θέση υποσέλιδου 5">
            <a:extLst>
              <a:ext uri="{FF2B5EF4-FFF2-40B4-BE49-F238E27FC236}">
                <a16:creationId xmlns:a16="http://schemas.microsoft.com/office/drawing/2014/main" id="{EBF37BFC-0991-48B3-A3B3-6B5D594AB0F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E00A5D4-998B-450E-8751-290C3278DA6D}"/>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674742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25/8/2022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41344398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25/8/2022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1856696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9B49CBCE-D773-4A8B-B284-DFDBD731A3BC}" type="datetimeFigureOut">
              <a:rPr lang="el-GR" smtClean="0"/>
              <a:t>25/8/2022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4013663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9B49CBCE-D773-4A8B-B284-DFDBD731A3BC}" type="datetimeFigureOut">
              <a:rPr lang="el-GR" smtClean="0"/>
              <a:t>25/8/2022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2745106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9B49CBCE-D773-4A8B-B284-DFDBD731A3BC}" type="datetimeFigureOut">
              <a:rPr lang="el-GR" smtClean="0"/>
              <a:t>25/8/2022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197418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49CBCE-D773-4A8B-B284-DFDBD731A3BC}" type="datetimeFigureOut">
              <a:rPr lang="el-GR" smtClean="0"/>
              <a:t>25/8/2022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3406236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B49CBCE-D773-4A8B-B284-DFDBD731A3BC}" type="datetimeFigureOut">
              <a:rPr lang="el-GR" smtClean="0"/>
              <a:t>25/8/2022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136917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9B49CBCE-D773-4A8B-B284-DFDBD731A3BC}" type="datetimeFigureOut">
              <a:rPr lang="el-GR" smtClean="0"/>
              <a:t>25/8/2022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607308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25/8/2022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2356963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9B49CBCE-D773-4A8B-B284-DFDBD731A3BC}" type="datetimeFigureOut">
              <a:rPr lang="el-GR" smtClean="0"/>
              <a:t>25/8/2022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DDE0E9D-5630-4581-8FFC-2B3B2DE00520}" type="slidenum">
              <a:rPr lang="el-GR" smtClean="0"/>
              <a:t>‹#›</a:t>
            </a:fld>
            <a:endParaRPr lang="el-GR"/>
          </a:p>
        </p:txBody>
      </p:sp>
    </p:spTree>
    <p:extLst>
      <p:ext uri="{BB962C8B-B14F-4D97-AF65-F5344CB8AC3E}">
        <p14:creationId xmlns:p14="http://schemas.microsoft.com/office/powerpoint/2010/main" val="72033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5439D6-E064-4692-9012-3E4B50605A9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0495ABA-9B67-4566-A061-8DE022888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6E1D718-23A2-4425-BDA3-1475C5331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4A5ABE2-3602-45E3-B6EB-A12FE5F81D18}"/>
              </a:ext>
            </a:extLst>
          </p:cNvPr>
          <p:cNvSpPr>
            <a:spLocks noGrp="1"/>
          </p:cNvSpPr>
          <p:nvPr>
            <p:ph type="dt" sz="half" idx="10"/>
          </p:nvPr>
        </p:nvSpPr>
        <p:spPr/>
        <p:txBody>
          <a:bodyPr/>
          <a:lstStyle/>
          <a:p>
            <a:fld id="{C97358E8-8804-4D27-9BFD-84BC4B34DAB9}" type="datetimeFigureOut">
              <a:rPr lang="el-GR" smtClean="0"/>
              <a:t>25/8/2022</a:t>
            </a:fld>
            <a:endParaRPr lang="el-GR"/>
          </a:p>
        </p:txBody>
      </p:sp>
      <p:sp>
        <p:nvSpPr>
          <p:cNvPr id="6" name="Θέση υποσέλιδου 5">
            <a:extLst>
              <a:ext uri="{FF2B5EF4-FFF2-40B4-BE49-F238E27FC236}">
                <a16:creationId xmlns:a16="http://schemas.microsoft.com/office/drawing/2014/main" id="{27B54B8E-94C9-4021-A990-021546A731F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23E2F28-9EFB-4E7D-89A8-FD93877C4A7D}"/>
              </a:ext>
            </a:extLst>
          </p:cNvPr>
          <p:cNvSpPr>
            <a:spLocks noGrp="1"/>
          </p:cNvSpPr>
          <p:nvPr>
            <p:ph type="sldNum" sz="quarter" idx="12"/>
          </p:nvPr>
        </p:nvSpPr>
        <p:spPr/>
        <p:txBody>
          <a:bodyPr/>
          <a:lstStyle/>
          <a:p>
            <a:fld id="{1EC643F1-E2A0-4776-8AC9-46370F9C4263}" type="slidenum">
              <a:rPr lang="el-GR" smtClean="0"/>
              <a:t>‹#›</a:t>
            </a:fld>
            <a:endParaRPr lang="el-GR"/>
          </a:p>
        </p:txBody>
      </p:sp>
    </p:spTree>
    <p:extLst>
      <p:ext uri="{BB962C8B-B14F-4D97-AF65-F5344CB8AC3E}">
        <p14:creationId xmlns:p14="http://schemas.microsoft.com/office/powerpoint/2010/main" val="11189884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7"/>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4D23812-659E-46FB-B191-E37C0AD3A37F}" type="datetimeFigureOut">
              <a:rPr lang="el-GR"/>
              <a:pPr>
                <a:defRPr/>
              </a:pPr>
              <a:t>25/8/2022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2A2FF0C-EB04-4E68-AC3B-FA68C1B268BF}" type="slidenum">
              <a:rPr lang="el-GR"/>
              <a:pPr>
                <a:defRPr/>
              </a:pPr>
              <a:t>‹#›</a:t>
            </a:fld>
            <a:endParaRPr lang="el-GR"/>
          </a:p>
        </p:txBody>
      </p:sp>
    </p:spTree>
    <p:extLst>
      <p:ext uri="{BB962C8B-B14F-4D97-AF65-F5344CB8AC3E}">
        <p14:creationId xmlns:p14="http://schemas.microsoft.com/office/powerpoint/2010/main" val="3699945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8686AF74-8B3C-498E-8E19-97950DEF921A}" type="datetimeFigureOut">
              <a:rPr lang="el-GR"/>
              <a:pPr>
                <a:defRPr/>
              </a:pPr>
              <a:t>25/8/2022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3E0120F-513B-4E90-831F-73C9C4D9977B}" type="slidenum">
              <a:rPr lang="el-GR"/>
              <a:pPr>
                <a:defRPr/>
              </a:pPr>
              <a:t>‹#›</a:t>
            </a:fld>
            <a:endParaRPr lang="el-GR"/>
          </a:p>
        </p:txBody>
      </p:sp>
    </p:spTree>
    <p:extLst>
      <p:ext uri="{BB962C8B-B14F-4D97-AF65-F5344CB8AC3E}">
        <p14:creationId xmlns:p14="http://schemas.microsoft.com/office/powerpoint/2010/main" val="41942202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644432D2-CF52-4B67-9889-4F96BF516041}" type="datetimeFigureOut">
              <a:rPr lang="el-GR"/>
              <a:pPr>
                <a:defRPr/>
              </a:pPr>
              <a:t>25/8/2022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8A5BB4A-F595-44F3-BCE5-C3438B8291E5}" type="slidenum">
              <a:rPr lang="el-GR"/>
              <a:pPr>
                <a:defRPr/>
              </a:pPr>
              <a:t>‹#›</a:t>
            </a:fld>
            <a:endParaRPr lang="el-GR"/>
          </a:p>
        </p:txBody>
      </p:sp>
    </p:spTree>
    <p:extLst>
      <p:ext uri="{BB962C8B-B14F-4D97-AF65-F5344CB8AC3E}">
        <p14:creationId xmlns:p14="http://schemas.microsoft.com/office/powerpoint/2010/main" val="4569838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9B3CA46A-37B8-48F2-AC56-47396992996A}" type="datetimeFigureOut">
              <a:rPr lang="el-GR"/>
              <a:pPr>
                <a:defRPr/>
              </a:pPr>
              <a:t>25/8/2022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2BAB632-B032-4AFD-A03A-95C6F7FC43D2}" type="slidenum">
              <a:rPr lang="el-GR"/>
              <a:pPr>
                <a:defRPr/>
              </a:pPr>
              <a:t>‹#›</a:t>
            </a:fld>
            <a:endParaRPr lang="el-GR"/>
          </a:p>
        </p:txBody>
      </p:sp>
    </p:spTree>
    <p:extLst>
      <p:ext uri="{BB962C8B-B14F-4D97-AF65-F5344CB8AC3E}">
        <p14:creationId xmlns:p14="http://schemas.microsoft.com/office/powerpoint/2010/main" val="38002516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B1CA1854-40FE-46D7-954C-721E8FF77DB9}" type="datetimeFigureOut">
              <a:rPr lang="el-GR"/>
              <a:pPr>
                <a:defRPr/>
              </a:pPr>
              <a:t>25/8/2022</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9CC8B67-AD94-4C01-9E19-0257C8DB67DA}" type="slidenum">
              <a:rPr lang="el-GR"/>
              <a:pPr>
                <a:defRPr/>
              </a:pPr>
              <a:t>‹#›</a:t>
            </a:fld>
            <a:endParaRPr lang="el-GR"/>
          </a:p>
        </p:txBody>
      </p:sp>
    </p:spTree>
    <p:extLst>
      <p:ext uri="{BB962C8B-B14F-4D97-AF65-F5344CB8AC3E}">
        <p14:creationId xmlns:p14="http://schemas.microsoft.com/office/powerpoint/2010/main" val="378310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ABD89C35-4E62-4452-B1B7-F263C6294568}" type="datetimeFigureOut">
              <a:rPr lang="el-GR"/>
              <a:pPr>
                <a:defRPr/>
              </a:pPr>
              <a:t>25/8/2022</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18A412F-87C6-4CEF-BD43-2D67B6AEA390}" type="slidenum">
              <a:rPr lang="el-GR"/>
              <a:pPr>
                <a:defRPr/>
              </a:pPr>
              <a:t>‹#›</a:t>
            </a:fld>
            <a:endParaRPr lang="el-GR"/>
          </a:p>
        </p:txBody>
      </p:sp>
    </p:spTree>
    <p:extLst>
      <p:ext uri="{BB962C8B-B14F-4D97-AF65-F5344CB8AC3E}">
        <p14:creationId xmlns:p14="http://schemas.microsoft.com/office/powerpoint/2010/main" val="4267547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28FA5B6-676D-4DF8-84A7-F25362B20F74}" type="datetimeFigureOut">
              <a:rPr lang="el-GR"/>
              <a:pPr>
                <a:defRPr/>
              </a:pPr>
              <a:t>25/8/2022</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2045575B-0AC1-46AC-8950-2B30CA932D0C}" type="slidenum">
              <a:rPr lang="el-GR"/>
              <a:pPr>
                <a:defRPr/>
              </a:pPr>
              <a:t>‹#›</a:t>
            </a:fld>
            <a:endParaRPr lang="el-GR"/>
          </a:p>
        </p:txBody>
      </p:sp>
    </p:spTree>
    <p:extLst>
      <p:ext uri="{BB962C8B-B14F-4D97-AF65-F5344CB8AC3E}">
        <p14:creationId xmlns:p14="http://schemas.microsoft.com/office/powerpoint/2010/main" val="17421333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2"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F49C862-D5BB-4181-BD41-975AF84245C6}" type="datetimeFigureOut">
              <a:rPr lang="el-GR"/>
              <a:pPr>
                <a:defRPr/>
              </a:pPr>
              <a:t>25/8/2022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2A32EB0-2919-409C-B298-419CDE955D6D}" type="slidenum">
              <a:rPr lang="el-GR"/>
              <a:pPr>
                <a:defRPr/>
              </a:pPr>
              <a:t>‹#›</a:t>
            </a:fld>
            <a:endParaRPr lang="el-GR"/>
          </a:p>
        </p:txBody>
      </p:sp>
    </p:spTree>
    <p:extLst>
      <p:ext uri="{BB962C8B-B14F-4D97-AF65-F5344CB8AC3E}">
        <p14:creationId xmlns:p14="http://schemas.microsoft.com/office/powerpoint/2010/main" val="432478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1"/>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D0E0CD84-2F71-4CB7-B103-3EC9B933FB1D}" type="datetimeFigureOut">
              <a:rPr lang="el-GR"/>
              <a:pPr>
                <a:defRPr/>
              </a:pPr>
              <a:t>25/8/2022</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A14D3F8-FA0F-495E-87D3-295BFC05AFE2}" type="slidenum">
              <a:rPr lang="el-GR"/>
              <a:pPr>
                <a:defRPr/>
              </a:pPr>
              <a:t>‹#›</a:t>
            </a:fld>
            <a:endParaRPr lang="el-GR"/>
          </a:p>
        </p:txBody>
      </p:sp>
    </p:spTree>
    <p:extLst>
      <p:ext uri="{BB962C8B-B14F-4D97-AF65-F5344CB8AC3E}">
        <p14:creationId xmlns:p14="http://schemas.microsoft.com/office/powerpoint/2010/main" val="27316958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7E3D5ED6-EC89-4FAF-813C-333F683BB117}" type="datetimeFigureOut">
              <a:rPr lang="el-GR"/>
              <a:pPr>
                <a:defRPr/>
              </a:pPr>
              <a:t>25/8/2022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E63F259-DF58-4EB1-B5AA-0512E8A043E1}" type="slidenum">
              <a:rPr lang="el-GR"/>
              <a:pPr>
                <a:defRPr/>
              </a:pPr>
              <a:t>‹#›</a:t>
            </a:fld>
            <a:endParaRPr lang="el-GR"/>
          </a:p>
        </p:txBody>
      </p:sp>
    </p:spTree>
    <p:extLst>
      <p:ext uri="{BB962C8B-B14F-4D97-AF65-F5344CB8AC3E}">
        <p14:creationId xmlns:p14="http://schemas.microsoft.com/office/powerpoint/2010/main" val="28041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7A246D0-46EC-4811-89F6-E2F251EFD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312C610-1C2B-4D8B-9BB3-778A12522F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E0EDA6-C0B1-4587-AE26-F91E4863C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358E8-8804-4D27-9BFD-84BC4B34DAB9}" type="datetimeFigureOut">
              <a:rPr lang="el-GR" smtClean="0"/>
              <a:t>25/8/2022</a:t>
            </a:fld>
            <a:endParaRPr lang="el-GR"/>
          </a:p>
        </p:txBody>
      </p:sp>
      <p:sp>
        <p:nvSpPr>
          <p:cNvPr id="5" name="Θέση υποσέλιδου 4">
            <a:extLst>
              <a:ext uri="{FF2B5EF4-FFF2-40B4-BE49-F238E27FC236}">
                <a16:creationId xmlns:a16="http://schemas.microsoft.com/office/drawing/2014/main" id="{E36F5853-579A-417C-8AAB-D3E105CEB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070EAE0-72DB-4798-9015-69F874D2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643F1-E2A0-4776-8AC9-46370F9C4263}" type="slidenum">
              <a:rPr lang="el-GR" smtClean="0"/>
              <a:t>‹#›</a:t>
            </a:fld>
            <a:endParaRPr lang="el-GR"/>
          </a:p>
        </p:txBody>
      </p:sp>
    </p:spTree>
    <p:extLst>
      <p:ext uri="{BB962C8B-B14F-4D97-AF65-F5344CB8AC3E}">
        <p14:creationId xmlns:p14="http://schemas.microsoft.com/office/powerpoint/2010/main" val="386906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39CF-AA07-4CB5-9EC8-84E0AA3DAC9D}" type="datetimeFigureOut">
              <a:rPr lang="el-GR" smtClean="0"/>
              <a:pPr/>
              <a:t>25/8/2022</a:t>
            </a:fld>
            <a:endParaRPr lang="el-GR"/>
          </a:p>
        </p:txBody>
      </p:sp>
      <p:sp>
        <p:nvSpPr>
          <p:cNvPr id="5" name="4 - Θέση υποσέλιδου"/>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A9342-AA4B-4F0C-A691-BCB583AD6565}" type="slidenum">
              <a:rPr lang="el-GR" smtClean="0"/>
              <a:pPr/>
              <a:t>‹#›</a:t>
            </a:fld>
            <a:endParaRPr lang="el-GR"/>
          </a:p>
        </p:txBody>
      </p:sp>
    </p:spTree>
    <p:extLst>
      <p:ext uri="{BB962C8B-B14F-4D97-AF65-F5344CB8AC3E}">
        <p14:creationId xmlns:p14="http://schemas.microsoft.com/office/powerpoint/2010/main" val="185753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B8D4A8D-C6BE-4FE3-9C6B-D1D0902A8205}" type="slidenum">
              <a:rPr lang="el-GR">
                <a:solidFill>
                  <a:srgbClr val="000000"/>
                </a:solidFill>
              </a:rPr>
              <a:pPr fontAlgn="base">
                <a:spcBef>
                  <a:spcPct val="0"/>
                </a:spcBef>
                <a:spcAft>
                  <a:spcPct val="0"/>
                </a:spcAft>
                <a:defRPr/>
              </a:pPr>
              <a:t>‹#›</a:t>
            </a:fld>
            <a:endParaRPr lang="el-GR">
              <a:solidFill>
                <a:srgbClr val="000000"/>
              </a:solidFill>
            </a:endParaRPr>
          </a:p>
        </p:txBody>
      </p:sp>
    </p:spTree>
    <p:extLst>
      <p:ext uri="{BB962C8B-B14F-4D97-AF65-F5344CB8AC3E}">
        <p14:creationId xmlns:p14="http://schemas.microsoft.com/office/powerpoint/2010/main" val="38834356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CA605E48-B756-4478-A66F-17F931094F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a:extLst>
              <a:ext uri="{FF2B5EF4-FFF2-40B4-BE49-F238E27FC236}">
                <a16:creationId xmlns:a16="http://schemas.microsoft.com/office/drawing/2014/main" id="{4E0A4CAB-ADC3-4A48-B3F2-B92EE64FA54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72B97F34-1BCE-4C15-8F1D-A7D6518C488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D7C4516-5AD3-4FF6-B491-E78730B4DCFC}" type="datetimeFigureOut">
              <a:rPr lang="el-GR"/>
              <a:pPr>
                <a:defRPr/>
              </a:pPr>
              <a:t>25/8/2022</a:t>
            </a:fld>
            <a:endParaRPr lang="el-GR"/>
          </a:p>
        </p:txBody>
      </p:sp>
      <p:sp>
        <p:nvSpPr>
          <p:cNvPr id="5" name="4 - Θέση υποσέλιδου">
            <a:extLst>
              <a:ext uri="{FF2B5EF4-FFF2-40B4-BE49-F238E27FC236}">
                <a16:creationId xmlns:a16="http://schemas.microsoft.com/office/drawing/2014/main" id="{453215F2-A528-4608-B49E-B3EA047DF79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a:extLst>
              <a:ext uri="{FF2B5EF4-FFF2-40B4-BE49-F238E27FC236}">
                <a16:creationId xmlns:a16="http://schemas.microsoft.com/office/drawing/2014/main" id="{E911CDB1-A3AC-4146-8DD8-3F4A22A795A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88DEB344-DB41-4DC5-8EAC-73974DA4B73F}" type="slidenum">
              <a:rPr lang="el-GR" altLang="el-GR"/>
              <a:pPr>
                <a:defRPr/>
              </a:pPr>
              <a:t>‹#›</a:t>
            </a:fld>
            <a:endParaRPr lang="el-GR" altLang="el-GR"/>
          </a:p>
        </p:txBody>
      </p:sp>
    </p:spTree>
    <p:extLst>
      <p:ext uri="{BB962C8B-B14F-4D97-AF65-F5344CB8AC3E}">
        <p14:creationId xmlns:p14="http://schemas.microsoft.com/office/powerpoint/2010/main" val="40222244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118" y="0"/>
            <a:ext cx="12198349" cy="6851650"/>
            <a:chOff x="1" y="0"/>
            <a:chExt cx="5763" cy="4316"/>
          </a:xfrm>
        </p:grpSpPr>
        <p:sp>
          <p:nvSpPr>
            <p:cNvPr id="16998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6998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6998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grpSp>
          <p:nvGrpSpPr>
            <p:cNvPr id="2059" name="Group 6"/>
            <p:cNvGrpSpPr>
              <a:grpSpLocks/>
            </p:cNvGrpSpPr>
            <p:nvPr/>
          </p:nvGrpSpPr>
          <p:grpSpPr bwMode="auto">
            <a:xfrm>
              <a:off x="288" y="0"/>
              <a:ext cx="5098" cy="4316"/>
              <a:chOff x="288" y="0"/>
              <a:chExt cx="5098" cy="4316"/>
            </a:xfrm>
          </p:grpSpPr>
          <p:sp>
            <p:nvSpPr>
              <p:cNvPr id="16999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6999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sp>
            <p:nvSpPr>
              <p:cNvPr id="17000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l-GR" sz="1800" b="0"/>
              </a:p>
            </p:txBody>
          </p:sp>
        </p:grpSp>
        <p:sp>
          <p:nvSpPr>
            <p:cNvPr id="17000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7000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l-GR" sz="1800" b="0"/>
            </a:p>
          </p:txBody>
        </p:sp>
        <p:sp>
          <p:nvSpPr>
            <p:cNvPr id="17000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7000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l-GR" sz="1800" b="0"/>
            </a:p>
          </p:txBody>
        </p:sp>
        <p:sp>
          <p:nvSpPr>
            <p:cNvPr id="17000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l-GR" sz="1800" b="0"/>
            </a:p>
          </p:txBody>
        </p:sp>
        <p:sp>
          <p:nvSpPr>
            <p:cNvPr id="17000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l-GR" sz="1800" b="0"/>
            </a:p>
          </p:txBody>
        </p:sp>
        <p:sp>
          <p:nvSpPr>
            <p:cNvPr id="17001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l-GR" sz="1800" b="0"/>
            </a:p>
          </p:txBody>
        </p:sp>
        <p:sp>
          <p:nvSpPr>
            <p:cNvPr id="17001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l-GR" sz="1800" b="0"/>
            </a:p>
          </p:txBody>
        </p:sp>
        <p:sp>
          <p:nvSpPr>
            <p:cNvPr id="17001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l-GR" sz="1800" b="0"/>
            </a:p>
          </p:txBody>
        </p:sp>
        <p:grpSp>
          <p:nvGrpSpPr>
            <p:cNvPr id="2071" name="Group 31"/>
            <p:cNvGrpSpPr>
              <a:grpSpLocks/>
            </p:cNvGrpSpPr>
            <p:nvPr/>
          </p:nvGrpSpPr>
          <p:grpSpPr bwMode="auto">
            <a:xfrm>
              <a:off x="1" y="392"/>
              <a:ext cx="5758" cy="1571"/>
              <a:chOff x="1" y="392"/>
              <a:chExt cx="5758" cy="1571"/>
            </a:xfrm>
          </p:grpSpPr>
          <p:sp>
            <p:nvSpPr>
              <p:cNvPr id="17001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1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l-GR" sz="1800" b="0"/>
              </a:p>
            </p:txBody>
          </p:sp>
          <p:sp>
            <p:nvSpPr>
              <p:cNvPr id="17002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l-GR" sz="1800" b="0"/>
              </a:p>
            </p:txBody>
          </p:sp>
        </p:grpSp>
        <p:sp>
          <p:nvSpPr>
            <p:cNvPr id="1700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l-GR" sz="1800" b="0"/>
            </a:p>
          </p:txBody>
        </p:sp>
        <p:sp>
          <p:nvSpPr>
            <p:cNvPr id="1700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l-GR" sz="1800" b="0"/>
            </a:p>
          </p:txBody>
        </p:sp>
      </p:grpSp>
      <p:sp>
        <p:nvSpPr>
          <p:cNvPr id="170023" name="Rectangle 39"/>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a:t>Click to edit Master title style</a:t>
            </a:r>
          </a:p>
        </p:txBody>
      </p:sp>
      <p:sp>
        <p:nvSpPr>
          <p:cNvPr id="170024"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defRPr>
            </a:lvl1pPr>
          </a:lstStyle>
          <a:p>
            <a:pPr>
              <a:defRPr/>
            </a:pPr>
            <a:endParaRPr lang="el-GR"/>
          </a:p>
        </p:txBody>
      </p:sp>
      <p:sp>
        <p:nvSpPr>
          <p:cNvPr id="170025"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defRPr>
            </a:lvl1pPr>
          </a:lstStyle>
          <a:p>
            <a:pPr>
              <a:defRPr/>
            </a:pPr>
            <a:endParaRPr lang="el-GR"/>
          </a:p>
        </p:txBody>
      </p:sp>
      <p:sp>
        <p:nvSpPr>
          <p:cNvPr id="170026"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defRPr>
            </a:lvl1pPr>
          </a:lstStyle>
          <a:p>
            <a:pPr>
              <a:defRPr/>
            </a:pPr>
            <a:fld id="{58B72D3F-69A1-4E42-A908-26D10AD1A816}" type="slidenum">
              <a:rPr lang="el-GR"/>
              <a:pPr>
                <a:defRPr/>
              </a:pPr>
              <a:t>‹#›</a:t>
            </a:fld>
            <a:endParaRPr lang="el-GR"/>
          </a:p>
        </p:txBody>
      </p:sp>
      <p:sp>
        <p:nvSpPr>
          <p:cNvPr id="170027"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Tree>
    <p:extLst>
      <p:ext uri="{BB962C8B-B14F-4D97-AF65-F5344CB8AC3E}">
        <p14:creationId xmlns:p14="http://schemas.microsoft.com/office/powerpoint/2010/main" val="2119287229"/>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B8D4A8D-C6BE-4FE3-9C6B-D1D0902A8205}" type="slidenum">
              <a:rPr lang="el-GR">
                <a:solidFill>
                  <a:srgbClr val="000000"/>
                </a:solidFill>
              </a:rPr>
              <a:pPr fontAlgn="base">
                <a:spcBef>
                  <a:spcPct val="0"/>
                </a:spcBef>
                <a:spcAft>
                  <a:spcPct val="0"/>
                </a:spcAft>
                <a:defRPr/>
              </a:pPr>
              <a:t>‹#›</a:t>
            </a:fld>
            <a:endParaRPr lang="el-GR">
              <a:solidFill>
                <a:srgbClr val="000000"/>
              </a:solidFill>
            </a:endParaRPr>
          </a:p>
        </p:txBody>
      </p:sp>
    </p:spTree>
    <p:extLst>
      <p:ext uri="{BB962C8B-B14F-4D97-AF65-F5344CB8AC3E}">
        <p14:creationId xmlns:p14="http://schemas.microsoft.com/office/powerpoint/2010/main" val="21766679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9CBCE-D773-4A8B-B284-DFDBD731A3BC}" type="datetimeFigureOut">
              <a:rPr lang="el-GR" smtClean="0"/>
              <a:t>25/8/2022</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E0E9D-5630-4581-8FFC-2B3B2DE00520}" type="slidenum">
              <a:rPr lang="el-GR" smtClean="0"/>
              <a:t>‹#›</a:t>
            </a:fld>
            <a:endParaRPr lang="el-GR"/>
          </a:p>
        </p:txBody>
      </p:sp>
    </p:spTree>
    <p:extLst>
      <p:ext uri="{BB962C8B-B14F-4D97-AF65-F5344CB8AC3E}">
        <p14:creationId xmlns:p14="http://schemas.microsoft.com/office/powerpoint/2010/main" val="19579287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BAF39D-08E1-497F-92D3-0D3B9D3630FB}" type="datetimeFigureOut">
              <a:rPr lang="el-GR"/>
              <a:pPr>
                <a:defRPr/>
              </a:pPr>
              <a:t>25/8/2022</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A9E157-FA51-4905-9A17-5DC879472584}" type="slidenum">
              <a:rPr lang="el-GR"/>
              <a:pPr>
                <a:defRPr/>
              </a:pPr>
              <a:t>‹#›</a:t>
            </a:fld>
            <a:endParaRPr lang="el-GR"/>
          </a:p>
        </p:txBody>
      </p:sp>
    </p:spTree>
    <p:extLst>
      <p:ext uri="{BB962C8B-B14F-4D97-AF65-F5344CB8AC3E}">
        <p14:creationId xmlns:p14="http://schemas.microsoft.com/office/powerpoint/2010/main" val="4945588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l-G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l-G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B8D4A8D-C6BE-4FE3-9C6B-D1D0902A8205}" type="slidenum">
              <a:rPr lang="el-GR"/>
              <a:pPr>
                <a:defRPr/>
              </a:pPr>
              <a:t>‹#›</a:t>
            </a:fld>
            <a:endParaRPr lang="el-GR"/>
          </a:p>
        </p:txBody>
      </p:sp>
    </p:spTree>
    <p:extLst>
      <p:ext uri="{BB962C8B-B14F-4D97-AF65-F5344CB8AC3E}">
        <p14:creationId xmlns:p14="http://schemas.microsoft.com/office/powerpoint/2010/main" val="189778840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3" Type="http://schemas.openxmlformats.org/officeDocument/2006/relationships/hyperlink" Target="http://www.psychiatrictimes.com/" TargetMode="External"/><Relationship Id="rId7" Type="http://schemas.openxmlformats.org/officeDocument/2006/relationships/hyperlink" Target="https://www.disabilityscoop.com/" TargetMode="External"/><Relationship Id="rId2" Type="http://schemas.openxmlformats.org/officeDocument/2006/relationships/hyperlink" Target="http://www.dyskolies.gr/files/ergaleia/2.pdf" TargetMode="External"/><Relationship Id="rId1" Type="http://schemas.openxmlformats.org/officeDocument/2006/relationships/slideLayout" Target="../slideLayouts/slideLayout90.xml"/><Relationship Id="rId6" Type="http://schemas.openxmlformats.org/officeDocument/2006/relationships/hyperlink" Target="http://www.specialeducation.gr/" TargetMode="External"/><Relationship Id="rId5" Type="http://schemas.openxmlformats.org/officeDocument/2006/relationships/hyperlink" Target="http://www.ldonline.org/" TargetMode="External"/><Relationship Id="rId4" Type="http://schemas.openxmlformats.org/officeDocument/2006/relationships/hyperlink" Target="http://www.smartbrief.com/ce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ABD54-3491-4128-89FD-0C57C398722F}"/>
              </a:ext>
            </a:extLst>
          </p:cNvPr>
          <p:cNvSpPr>
            <a:spLocks noGrp="1"/>
          </p:cNvSpPr>
          <p:nvPr>
            <p:ph type="ctrTitle"/>
          </p:nvPr>
        </p:nvSpPr>
        <p:spPr>
          <a:xfrm>
            <a:off x="734785" y="440871"/>
            <a:ext cx="11168743" cy="3543300"/>
          </a:xfrm>
        </p:spPr>
        <p:txBody>
          <a:bodyPr>
            <a:normAutofit/>
          </a:bodyPr>
          <a:lstStyle/>
          <a:p>
            <a:r>
              <a:rPr lang="el-GR" sz="3600" b="1" dirty="0">
                <a:solidFill>
                  <a:srgbClr val="17365D"/>
                </a:solidFill>
                <a:effectLst/>
                <a:latin typeface="Cambria" panose="02040503050406030204" pitchFamily="18" charset="0"/>
                <a:ea typeface="Calibri" panose="020F0502020204030204" pitchFamily="34" charset="0"/>
                <a:cs typeface="Times New Roman" panose="02020603050405020304" pitchFamily="18" charset="0"/>
              </a:rPr>
              <a:t>Η Εκπαίδευση για την Αειφορία ως κινητήρια δύναμη για τον μετασχηματισμό του </a:t>
            </a:r>
            <a:r>
              <a:rPr lang="el-GR" sz="3600" b="1">
                <a:solidFill>
                  <a:srgbClr val="17365D"/>
                </a:solidFill>
                <a:effectLst/>
                <a:latin typeface="Cambria" panose="02040503050406030204" pitchFamily="18" charset="0"/>
                <a:ea typeface="Calibri" panose="020F0502020204030204" pitchFamily="34" charset="0"/>
                <a:cs typeface="Times New Roman" panose="02020603050405020304" pitchFamily="18" charset="0"/>
              </a:rPr>
              <a:t>σχολείου </a:t>
            </a:r>
            <a:br>
              <a:rPr lang="el-GR" sz="3600" b="1">
                <a:solidFill>
                  <a:srgbClr val="17365D"/>
                </a:solidFill>
                <a:effectLst/>
                <a:latin typeface="Cambria" panose="02040503050406030204" pitchFamily="18" charset="0"/>
                <a:ea typeface="Calibri" panose="020F0502020204030204" pitchFamily="34" charset="0"/>
                <a:cs typeface="Times New Roman" panose="02020603050405020304" pitchFamily="18" charset="0"/>
              </a:rPr>
            </a:br>
            <a:r>
              <a:rPr lang="el-GR" sz="3600" b="1">
                <a:solidFill>
                  <a:srgbClr val="17365D"/>
                </a:solidFill>
                <a:effectLst/>
                <a:latin typeface="Cambria" panose="02040503050406030204" pitchFamily="18" charset="0"/>
                <a:ea typeface="Calibri" panose="020F0502020204030204" pitchFamily="34" charset="0"/>
                <a:cs typeface="Times New Roman" panose="02020603050405020304" pitchFamily="18" charset="0"/>
              </a:rPr>
              <a:t>στον </a:t>
            </a:r>
            <a:r>
              <a:rPr lang="el-GR" sz="3600" b="1" dirty="0">
                <a:solidFill>
                  <a:srgbClr val="17365D"/>
                </a:solidFill>
                <a:effectLst/>
                <a:latin typeface="Cambria" panose="02040503050406030204" pitchFamily="18" charset="0"/>
                <a:ea typeface="Calibri" panose="020F0502020204030204" pitchFamily="34" charset="0"/>
                <a:cs typeface="Times New Roman" panose="02020603050405020304" pitchFamily="18" charset="0"/>
              </a:rPr>
              <a:t>21ο αιώνα</a:t>
            </a:r>
            <a:br>
              <a:rPr lang="el-GR" sz="3600" b="1" dirty="0">
                <a:effectLst/>
                <a:latin typeface="Calibri" panose="020F0502020204030204" pitchFamily="34" charset="0"/>
                <a:ea typeface="Calibri" panose="020F0502020204030204" pitchFamily="34" charset="0"/>
                <a:cs typeface="Times New Roman" panose="02020603050405020304" pitchFamily="18" charset="0"/>
              </a:rPr>
            </a:br>
            <a:endParaRPr lang="el-GR" sz="8800" b="1" dirty="0"/>
          </a:p>
        </p:txBody>
      </p:sp>
      <p:sp>
        <p:nvSpPr>
          <p:cNvPr id="3" name="Υπότιτλος 2">
            <a:extLst>
              <a:ext uri="{FF2B5EF4-FFF2-40B4-BE49-F238E27FC236}">
                <a16:creationId xmlns:a16="http://schemas.microsoft.com/office/drawing/2014/main" id="{DC916C5C-9A55-49C0-BAF8-68BF56F33D10}"/>
              </a:ext>
            </a:extLst>
          </p:cNvPr>
          <p:cNvSpPr>
            <a:spLocks noGrp="1"/>
          </p:cNvSpPr>
          <p:nvPr>
            <p:ph type="subTitle" idx="1"/>
          </p:nvPr>
        </p:nvSpPr>
        <p:spPr>
          <a:xfrm>
            <a:off x="0" y="4728030"/>
            <a:ext cx="12191999" cy="2129970"/>
          </a:xfrm>
        </p:spPr>
        <p:txBody>
          <a:bodyPr>
            <a:normAutofit/>
          </a:bodyPr>
          <a:lstStyle/>
          <a:p>
            <a:r>
              <a:rPr lang="el-GR" b="1" i="1" dirty="0"/>
              <a:t>Δρ. Ανδρέας Γρ. Κανδαράκης</a:t>
            </a:r>
          </a:p>
          <a:p>
            <a:r>
              <a:rPr lang="el-GR" dirty="0"/>
              <a:t>Ειδικός Ψυχοπαιδαγωγός &amp; Σύμβουλος Οικογένειας</a:t>
            </a:r>
          </a:p>
          <a:p>
            <a:r>
              <a:rPr lang="el-GR" dirty="0"/>
              <a:t>Υπεύθυνος Τμήματος </a:t>
            </a:r>
            <a:r>
              <a:rPr lang="el-GR" i="1" dirty="0"/>
              <a:t>«Ψυχοπαιδαγωγικής Αντιμετώπισης Δυσκολιών Μάθησης και Προβλημάτων Συμπεριφοράς» </a:t>
            </a:r>
            <a:r>
              <a:rPr lang="el-GR" dirty="0"/>
              <a:t>της Ελληνικής Εταιρείας Ιατρικής Ψυχολογίας (</a:t>
            </a:r>
            <a:r>
              <a:rPr lang="en-US" dirty="0"/>
              <a:t>https://medicalpsychology.eu/</a:t>
            </a:r>
            <a:r>
              <a:rPr lang="el-GR" dirty="0"/>
              <a:t>)</a:t>
            </a:r>
          </a:p>
          <a:p>
            <a:endParaRPr lang="el-GR" dirty="0"/>
          </a:p>
        </p:txBody>
      </p:sp>
    </p:spTree>
    <p:extLst>
      <p:ext uri="{BB962C8B-B14F-4D97-AF65-F5344CB8AC3E}">
        <p14:creationId xmlns:p14="http://schemas.microsoft.com/office/powerpoint/2010/main" val="315432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Τίτλος"/>
          <p:cNvSpPr>
            <a:spLocks noGrp="1"/>
          </p:cNvSpPr>
          <p:nvPr>
            <p:ph type="title"/>
          </p:nvPr>
        </p:nvSpPr>
        <p:spPr/>
        <p:txBody>
          <a:bodyPr/>
          <a:lstStyle/>
          <a:p>
            <a:r>
              <a:rPr lang="el-GR" sz="2400" b="1"/>
              <a:t>Τι είναι οι μαθησιακές δυσκολίες</a:t>
            </a:r>
            <a:r>
              <a:rPr lang="el-GR" sz="2000"/>
              <a:t>;</a:t>
            </a:r>
            <a:br>
              <a:rPr lang="el-GR" sz="2000"/>
            </a:br>
            <a:r>
              <a:rPr lang="el-GR" sz="2000" i="1"/>
              <a:t>( </a:t>
            </a:r>
            <a:r>
              <a:rPr lang="en-US" sz="2000" i="1"/>
              <a:t>National Joint Committee on Learning Disabilities, 1998)</a:t>
            </a:r>
            <a:endParaRPr lang="el-GR" sz="2000" i="1"/>
          </a:p>
        </p:txBody>
      </p:sp>
      <p:sp>
        <p:nvSpPr>
          <p:cNvPr id="92163" name="2 - Θέση περιεχομένου"/>
          <p:cNvSpPr>
            <a:spLocks noGrp="1"/>
          </p:cNvSpPr>
          <p:nvPr>
            <p:ph idx="1"/>
          </p:nvPr>
        </p:nvSpPr>
        <p:spPr/>
        <p:txBody>
          <a:bodyPr>
            <a:normAutofit/>
          </a:bodyPr>
          <a:lstStyle/>
          <a:p>
            <a:pPr algn="just"/>
            <a:r>
              <a:rPr lang="el-GR" sz="2000"/>
              <a:t>Οι Μ.Δ. είναι ένας γενικός όρος ο οποίος αναφέρεται σε μια ανομοιογενή ομάδα διαταραχών που εκδηλώνονται ως δυσκολίες στη μάθηση και χρήση της ομιλίας, της ανάγνωσης, της γραφής, του συλλογισμού ή των μαθηματικών ικανοτήτων. Οι διαταραχές αυτές είναι εγγενείς στο άτομο, αποδίδονται σε δυσλειτουργίες του Κ.Ν.Σ. και είναι δυνατό να εκδηλώνονται καθ’ όλη τη διάρκεια της ζωής του.</a:t>
            </a:r>
          </a:p>
          <a:p>
            <a:pPr algn="just"/>
            <a:r>
              <a:rPr lang="el-GR" sz="2000"/>
              <a:t>Με τις Μ.Δ. είναι δυνατό να συνυπάρχουν πρβλ. αυτοελέγχου της συμπεριφοράς, κοινωνικής αντίληψης και κοινωνικής αλληλεπίδρασης, τα οποία όμως δε συνιστούν Μ.Δ.  </a:t>
            </a:r>
          </a:p>
          <a:p>
            <a:pPr algn="just"/>
            <a:r>
              <a:rPr lang="el-GR" sz="2000"/>
              <a:t>Αν και οι Μ.Δ. είναι δυνατό να εκδηλώνονται μαζί με άλλες μειονεκτικές καταστάσεις (π.χ. αισθητηριακές βλάβες, νοητική καθυστέρηση, σοβαρή συναισθηματική διαταραχή) ή με επιδράσεις εξωγενών παραγόντων (όπως οι πολιτισμικές διαφορές και η ανεπαρκής ή ακατάλληλη εκπ/ση) εντούτοις οι Μ.Δ. δεν είναι το άμεσο αποτέλεσμα αυτών των καταστάσεων ή εξωτερικών παραγόντων</a:t>
            </a:r>
          </a:p>
          <a:p>
            <a:endParaRPr lang="el-GR" sz="1800"/>
          </a:p>
        </p:txBody>
      </p:sp>
    </p:spTree>
    <p:extLst>
      <p:ext uri="{BB962C8B-B14F-4D97-AF65-F5344CB8AC3E}">
        <p14:creationId xmlns:p14="http://schemas.microsoft.com/office/powerpoint/2010/main" val="26442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842BCF-B224-4D16-95C7-17DE403B25D5}"/>
              </a:ext>
            </a:extLst>
          </p:cNvPr>
          <p:cNvSpPr txBox="1"/>
          <p:nvPr/>
        </p:nvSpPr>
        <p:spPr>
          <a:xfrm>
            <a:off x="0" y="261257"/>
            <a:ext cx="12192000" cy="5940088"/>
          </a:xfrm>
          <a:prstGeom prst="rect">
            <a:avLst/>
          </a:prstGeom>
          <a:noFill/>
        </p:spPr>
        <p:txBody>
          <a:bodyPr wrap="square">
            <a:spAutoFit/>
          </a:bodyPr>
          <a:lstStyle/>
          <a:p>
            <a:r>
              <a:rPr lang="el-GR" sz="2000" b="1" dirty="0"/>
              <a:t>Ειδικοί τύποι μαθησιακών δυσκολιών </a:t>
            </a:r>
            <a:r>
              <a:rPr lang="el-GR" sz="2000" dirty="0"/>
              <a:t>(</a:t>
            </a:r>
            <a:r>
              <a:rPr lang="en-US" sz="2000" dirty="0"/>
              <a:t>APA</a:t>
            </a:r>
            <a:r>
              <a:rPr lang="el-GR" sz="2000" dirty="0"/>
              <a:t>):</a:t>
            </a:r>
          </a:p>
          <a:p>
            <a:r>
              <a:rPr lang="el-GR" sz="2000" dirty="0"/>
              <a:t>•	</a:t>
            </a:r>
            <a:r>
              <a:rPr lang="el-GR" sz="2000" b="1" dirty="0"/>
              <a:t>Δυσλεξία: </a:t>
            </a:r>
            <a:r>
              <a:rPr lang="el-GR" sz="2000" dirty="0"/>
              <a:t>Εκδηλώνεται σε διάφορους βαθμούς σοβαρότητας και χαρακτηρίζεται από δυσκολίες στην ακριβή και ευχερή αναγνώριση λέξεων, στην ορθογραφία και στις ικανότητες αποκωδικοποίησης.  Η δυσλεξία δεν είναι αποτέλεσμα έλλειψης κινήτρων, αισθητηριακών ανεπαρκειών ή μειωμένων περιβαλλοντικών ευκαιριών. </a:t>
            </a:r>
          </a:p>
          <a:p>
            <a:r>
              <a:rPr lang="el-GR" sz="2000" dirty="0"/>
              <a:t>•	</a:t>
            </a:r>
            <a:r>
              <a:rPr lang="el-GR" sz="2000" b="1" dirty="0"/>
              <a:t>Δυσαριθμησία:</a:t>
            </a:r>
            <a:r>
              <a:rPr lang="el-GR" sz="2000" dirty="0"/>
              <a:t> Η δυσαριθμησία περιλαμβάνει δυσκολίες  στην εκμάθηση μαθηματικών εννοιών, δυσκολία στη συγκράτηση μαθηματικών δεδομένων,  δυσκολία στην κατανόηση των μαθηματικών συμβόλων, δυσκολία στην επίλυση μαθηματικών προβλημάτων, δυσκολία στην κατανόηση της χρονικής ακολουθίας των γεγονότων αλλά ακόμη και  δυσκολίες σε χρηματικές συναλλαγές. </a:t>
            </a:r>
          </a:p>
          <a:p>
            <a:r>
              <a:rPr lang="el-GR" sz="2000" dirty="0"/>
              <a:t>•	</a:t>
            </a:r>
            <a:r>
              <a:rPr lang="el-GR" sz="2000" b="1" dirty="0"/>
              <a:t>Δυσγραφία:</a:t>
            </a:r>
            <a:r>
              <a:rPr lang="el-GR" sz="2000" dirty="0"/>
              <a:t> Τα άτομα που έχουν διάγνωση δυσγραφίας συνήθως έχουν έναν συνδυασμό δυσκολιών στην γραπτή έκφραση, όπως αποδεικνύεται από τα γραμματικά λάθη και τα λάθη στη στίξη στο πλαίσιο των προτάσεών τους, τη φτωχή οργάνωση της παραγράφου, τα πολλαπλά ορθογραφικά λάθη και την υπερβολικά φτωχή καλλιγραφία</a:t>
            </a:r>
          </a:p>
          <a:p>
            <a:r>
              <a:rPr lang="el-GR" sz="2000" dirty="0"/>
              <a:t>•	</a:t>
            </a:r>
            <a:r>
              <a:rPr lang="el-GR" sz="2000" b="1" dirty="0"/>
              <a:t>Δυσπραξία:</a:t>
            </a:r>
            <a:r>
              <a:rPr lang="el-GR" sz="2000" dirty="0"/>
              <a:t> Πρόκειται για διαταραχή με κύριο χαρακτηριστικό σοβαρή βλάβη στην ανάπτυξη του κινητικού συντονισμού που δεν εξηγείται από νοητική καθυστέρηση ή κάποια σωματική ανεπάρκεια.  Στη δυσπραξία υφίστανται δυσκολίες στη αδρή κινητικότητα (περπάτημα κ.α.), προβλήματα στη λεπτή κινητικότητα (δυσκολίες συντονισμού δακτύλων) αλλά και οπτικοκινητικά προβλήματα (δυσκολίες στο πιάσιμο της μπάλας κ.α.) </a:t>
            </a:r>
          </a:p>
          <a:p>
            <a:r>
              <a:rPr lang="el-GR" sz="2000" dirty="0"/>
              <a:t>•	</a:t>
            </a:r>
            <a:r>
              <a:rPr lang="el-GR" sz="2000" b="1" dirty="0"/>
              <a:t>Μη λεκτική μαθησιακή δυσκολία: </a:t>
            </a:r>
            <a:r>
              <a:rPr lang="el-GR" sz="2000" dirty="0"/>
              <a:t>Το άτομο με μη λεκτική μαθησιακή δυσκολία έχει δυσκολία στην ερμηνεία των μη λεκτικών στοιχείων όπως η οπτική-χωρική οργάνωση, ο κινητικός συντονισμός, οι ελλιπείς κοινωνικές δεξιότητες εξαιτίας προβλημάτων στην κατανόηση ασαφών κοινωνικών σημάτων και υπονοούμενων).</a:t>
            </a:r>
          </a:p>
        </p:txBody>
      </p:sp>
    </p:spTree>
    <p:extLst>
      <p:ext uri="{BB962C8B-B14F-4D97-AF65-F5344CB8AC3E}">
        <p14:creationId xmlns:p14="http://schemas.microsoft.com/office/powerpoint/2010/main" val="304927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0">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6668" name="Rectangle 44"/>
          <p:cNvSpPr>
            <a:spLocks noGrp="1" noChangeArrowheads="1"/>
          </p:cNvSpPr>
          <p:nvPr>
            <p:ph type="title" idx="4294967295"/>
          </p:nvPr>
        </p:nvSpPr>
        <p:spPr>
          <a:xfrm>
            <a:off x="1524000" y="274638"/>
            <a:ext cx="9144000" cy="1143000"/>
          </a:xfrm>
        </p:spPr>
        <p:txBody>
          <a:bodyPr anchorCtr="1"/>
          <a:lstStyle/>
          <a:p>
            <a:pPr eaLnBrk="1" hangingPunct="1">
              <a:defRPr/>
            </a:pPr>
            <a:r>
              <a:rPr lang="el-GR" sz="1800" b="1" i="1" u="sng" dirty="0">
                <a:effectLst>
                  <a:outerShdw blurRad="38100" dist="38100" dir="2700000" algn="tl">
                    <a:srgbClr val="C0C0C0"/>
                  </a:outerShdw>
                </a:effectLst>
              </a:rPr>
              <a:t>Οι δυσκολίες που συνήθως παρουσιάζουν οι μαθητές </a:t>
            </a:r>
            <a:br>
              <a:rPr lang="en-US" sz="1800" b="1" i="1" u="sng" dirty="0">
                <a:effectLst>
                  <a:outerShdw blurRad="38100" dist="38100" dir="2700000" algn="tl">
                    <a:srgbClr val="C0C0C0"/>
                  </a:outerShdw>
                </a:effectLst>
              </a:rPr>
            </a:br>
            <a:r>
              <a:rPr lang="el-GR" sz="1800" b="1" i="1" u="sng" dirty="0">
                <a:effectLst>
                  <a:outerShdw blurRad="38100" dist="38100" dir="2700000" algn="tl">
                    <a:srgbClr val="C0C0C0"/>
                  </a:outerShdw>
                </a:effectLst>
              </a:rPr>
              <a:t>με προβλήματα συμπεριφοράς ή/και μάθησης</a:t>
            </a:r>
            <a:r>
              <a:rPr lang="el-GR" sz="1800" b="1" dirty="0">
                <a:effectLst>
                  <a:outerShdw blurRad="38100" dist="38100" dir="2700000" algn="tl">
                    <a:srgbClr val="C0C0C0"/>
                  </a:outerShdw>
                </a:effectLst>
              </a:rPr>
              <a:t>.</a:t>
            </a:r>
            <a:r>
              <a:rPr lang="el-GR" sz="1800" dirty="0">
                <a:effectLst>
                  <a:outerShdw blurRad="38100" dist="38100" dir="2700000" algn="tl">
                    <a:srgbClr val="C0C0C0"/>
                  </a:outerShdw>
                </a:effectLst>
              </a:rPr>
              <a:t> </a:t>
            </a:r>
          </a:p>
        </p:txBody>
      </p:sp>
      <p:graphicFrame>
        <p:nvGraphicFramePr>
          <p:cNvPr id="26667" name="Group 43"/>
          <p:cNvGraphicFramePr>
            <a:graphicFrameLocks noGrp="1"/>
          </p:cNvGraphicFramePr>
          <p:nvPr>
            <p:ph idx="4294967295"/>
          </p:nvPr>
        </p:nvGraphicFramePr>
        <p:xfrm>
          <a:off x="1703389" y="1600201"/>
          <a:ext cx="8785225" cy="4525963"/>
        </p:xfrm>
        <a:graphic>
          <a:graphicData uri="http://schemas.openxmlformats.org/drawingml/2006/table">
            <a:tbl>
              <a:tblPr/>
              <a:tblGrid>
                <a:gridCol w="2928937">
                  <a:extLst>
                    <a:ext uri="{9D8B030D-6E8A-4147-A177-3AD203B41FA5}">
                      <a16:colId xmlns:a16="http://schemas.microsoft.com/office/drawing/2014/main" val="20000"/>
                    </a:ext>
                  </a:extLst>
                </a:gridCol>
                <a:gridCol w="2927350">
                  <a:extLst>
                    <a:ext uri="{9D8B030D-6E8A-4147-A177-3AD203B41FA5}">
                      <a16:colId xmlns:a16="http://schemas.microsoft.com/office/drawing/2014/main" val="20001"/>
                    </a:ext>
                  </a:extLst>
                </a:gridCol>
                <a:gridCol w="2928938">
                  <a:extLst>
                    <a:ext uri="{9D8B030D-6E8A-4147-A177-3AD203B41FA5}">
                      <a16:colId xmlns:a16="http://schemas.microsoft.com/office/drawing/2014/main" val="20002"/>
                    </a:ext>
                  </a:extLst>
                </a:gridCol>
              </a:tblGrid>
              <a:tr h="773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ΜΗ ΑΚΑΔΗΜΑΪΚΕΣ ΔΥΣΚΟΛΙΕΣ</a:t>
                      </a:r>
                      <a:endParaRPr kumimoji="0" lang="el-GR" sz="1800" b="1" i="1"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ΑΚΑΔΗΜΑΪΚΕΣ ΔΥΣΚΟΛΙΕΣ</a:t>
                      </a:r>
                      <a:endParaRPr kumimoji="0" lang="el-GR" sz="1800" b="1" i="1"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ΠΡΟΒΛΗΜΑΤΑ ΣΥΜΠΕΡΙΦΟΡΑΣ</a:t>
                      </a:r>
                      <a:endParaRPr kumimoji="0" lang="el-GR" sz="1800" b="1" i="1"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2850">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αντίληψη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συγκέντρωση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μνήμη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μεταγνωστική ενημερότητα</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λειτουργία του γλωσσικού συστήματος</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Στον οπτικοκινητικό συντονισμό</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Στον προσανατολισμό στο χώρο και την αίσθηση του χώρου</a:t>
                      </a:r>
                      <a:endParaRPr kumimoji="0" lang="el-GR" sz="1800" b="1" i="0"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ανάγνωση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κατανόηση του περιεχομένου των κειμένων που ακούει ή/και διαβάζει</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γραπτή έκφραση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 γραφή </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ορθογραφία</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Στα μαθηματικά (πράξεις, κατανόηση του προβλήματος, συλλογιστική)</a:t>
                      </a:r>
                      <a:endParaRPr kumimoji="0" lang="el-GR" sz="1800" b="1" i="0"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κοινωνική προσαρμογή</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επίλυση κοινωνικών προβλημάτων</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αυτοαντίληψη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αυτοεκτίμηση</a:t>
                      </a:r>
                    </a:p>
                    <a:p>
                      <a:pPr marL="342900" marR="0" lvl="0" indent="-342900" algn="l" defTabSz="914400" rtl="0" eaLnBrk="1" fontAlgn="base" latinLnBrk="0" hangingPunct="1">
                        <a:lnSpc>
                          <a:spcPct val="100000"/>
                        </a:lnSpc>
                        <a:spcBef>
                          <a:spcPct val="0"/>
                        </a:spcBef>
                        <a:spcAft>
                          <a:spcPct val="0"/>
                        </a:spcAft>
                        <a:buClrTx/>
                        <a:buSzTx/>
                        <a:buFontTx/>
                        <a:buChar char=""/>
                        <a:tabLst>
                          <a:tab pos="457200" algn="l"/>
                        </a:tabLst>
                      </a:pPr>
                      <a:r>
                        <a:rPr kumimoji="0" lang="el-GR" sz="1800" b="1" i="0" u="none" strike="noStrike" cap="none" normalizeH="0" baseline="0" dirty="0">
                          <a:ln>
                            <a:noFill/>
                          </a:ln>
                          <a:solidFill>
                            <a:schemeClr val="tx1"/>
                          </a:solidFill>
                          <a:effectLst>
                            <a:outerShdw blurRad="38100" dist="38100" dir="2700000" algn="tl">
                              <a:srgbClr val="C0C0C0"/>
                            </a:outerShdw>
                          </a:effectLst>
                          <a:latin typeface="Times New Roman" pitchFamily="18" charset="0"/>
                          <a:cs typeface="Times New Roman" pitchFamily="18" charset="0"/>
                        </a:rPr>
                        <a:t>Στην απόδοση των αιτιών </a:t>
                      </a:r>
                      <a:endParaRPr kumimoji="0" lang="el-GR" sz="1800" b="1" i="0" u="none" strike="noStrike" cap="none" normalizeH="0" baseline="0" dirty="0">
                        <a:ln>
                          <a:noFill/>
                        </a:ln>
                        <a:solidFill>
                          <a:schemeClr val="tx1"/>
                        </a:solidFill>
                        <a:effectLst>
                          <a:outerShdw blurRad="38100" dist="38100" dir="2700000" algn="tl">
                            <a:srgbClr val="C0C0C0"/>
                          </a:outerShdw>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96432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B11798-15C9-47D4-A4D2-EC8BC327EB76}"/>
              </a:ext>
            </a:extLst>
          </p:cNvPr>
          <p:cNvSpPr txBox="1"/>
          <p:nvPr/>
        </p:nvSpPr>
        <p:spPr>
          <a:xfrm>
            <a:off x="82446" y="1001152"/>
            <a:ext cx="12027107"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Η </a:t>
            </a:r>
            <a:r>
              <a:rPr kumimoji="0" lang="el-GR" sz="2800" b="1" i="0" u="sng" strike="noStrike" kern="1200" cap="none" spc="0" normalizeH="0" baseline="0" noProof="0" dirty="0">
                <a:ln>
                  <a:noFill/>
                </a:ln>
                <a:solidFill>
                  <a:srgbClr val="000000"/>
                </a:solidFill>
                <a:effectLst/>
                <a:uLnTx/>
                <a:uFillTx/>
                <a:latin typeface="Arial" panose="020B0604020202020204" pitchFamily="34" charset="0"/>
                <a:ea typeface="+mn-ea"/>
                <a:cs typeface="+mn-cs"/>
              </a:rPr>
              <a:t>Ειδική Αγωγή και Εκπαίδευση </a:t>
            </a:r>
            <a:r>
              <a:rPr kumimoji="0" lang="el-GR"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είναι το σύνολο των εκπαιδευτικών υπηρεσιών που παρέχονται σε μαθητές με επιβεβαιωμένες ειδικές εκπαιδευτικές ανάγκες και με ή χωρίς αναπηρία. Με την ειδική αγωγή γίνεται μια προσπάθεια για το παιδί να ενταχθεί στην κοινωνία σαν ένα ανεξάρτητο και ταυτόχρονα παραγωγικό μέλος της. Στην ειδική αγωγή συμπεριλαμβάνεται οτιδήποτε προσφέρεται στο παιδί και έχει βοηθητικό ρόλο, κάτι που πρέπει να δίνεται στο σχολικό πλαίσιο και σ’ όλη την σχολική ζωή του παιδιού.</a:t>
            </a:r>
            <a:endParaRPr kumimoji="0" lang="el-G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63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5360"/>
            <a:ext cx="12192000" cy="68326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1" u="none" strike="noStrike" kern="1200" cap="none" spc="0" normalizeH="0" baseline="0" noProof="0" dirty="0">
                <a:ln>
                  <a:noFill/>
                </a:ln>
                <a:solidFill>
                  <a:prstClr val="black"/>
                </a:solidFill>
                <a:effectLst/>
                <a:uLnTx/>
                <a:uFillTx/>
                <a:latin typeface="Arial"/>
                <a:ea typeface="+mn-ea"/>
                <a:cs typeface="+mn-cs"/>
              </a:rPr>
              <a:t>Συμπεριληπτική εκπαίδευση </a:t>
            </a:r>
            <a:r>
              <a:rPr kumimoji="0" lang="el-GR" sz="2400" b="1"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Arial,Italic"/>
                <a:ea typeface="+mn-ea"/>
                <a:cs typeface="+mn-cs"/>
              </a:rPr>
              <a:t>«Μια εν εξελίξει διαδικασία με στόχο την παροχή ποιοτικής εκπαίδευσης για όλους, με σεβασμό στη διαφορετικότητα και τις διαφορετικές ανάγκες και ικανότητες, τα χαρακτηριστικά και τις προσδοκίες της μάθησης των μαθητών και των κοινοτήτων, την εξάλειψη όλων των μορφών διακρίσεων»</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prstClr val="black"/>
              </a:solidFill>
              <a:effectLst/>
              <a:uLnTx/>
              <a:uFillTx/>
              <a:latin typeface="Arial,Ital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1" u="none" strike="noStrike" kern="1200" cap="none" spc="0" normalizeH="0" baseline="0" noProof="0" dirty="0">
                <a:ln>
                  <a:noFill/>
                </a:ln>
                <a:solidFill>
                  <a:prstClr val="black"/>
                </a:solidFill>
                <a:effectLst/>
                <a:uLnTx/>
                <a:uFillTx/>
                <a:latin typeface="Arial,Italic"/>
                <a:ea typeface="+mn-ea"/>
                <a:cs typeface="+mn-cs"/>
              </a:rPr>
              <a:t>ΤΟ ΠΡΟΓΡΑΜΜΑ ΤΩΝ Ν.Τ.Π. ΓΙΑ ΤΗ ΣΥΜΠΕΡΙΛΗΠΤΙΚΗ ΕΚΠΑΙΔΕΥΣΗ:</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800" b="1" i="1" u="none" strike="noStrike" kern="1200" cap="none" spc="0" normalizeH="0" baseline="0" noProof="0" dirty="0">
              <a:ln>
                <a:noFill/>
              </a:ln>
              <a:solidFill>
                <a:prstClr val="black"/>
              </a:solidFill>
              <a:effectLst/>
              <a:uLnTx/>
              <a:uFillTx/>
              <a:latin typeface="Arial,Italic"/>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Arial"/>
                <a:ea typeface="+mn-ea"/>
                <a:cs typeface="+mn-cs"/>
              </a:rPr>
              <a:t>Π.χ. Όταν </a:t>
            </a:r>
            <a:r>
              <a:rPr kumimoji="0" lang="el-GR" sz="2000" b="1" i="0" u="none" strike="noStrike" kern="1200" cap="none" spc="0" normalizeH="0" baseline="0" noProof="0" dirty="0">
                <a:ln>
                  <a:noFill/>
                </a:ln>
                <a:solidFill>
                  <a:prstClr val="black"/>
                </a:solidFill>
                <a:effectLst/>
                <a:uLnTx/>
                <a:uFillTx/>
                <a:latin typeface="Arial"/>
                <a:ea typeface="+mn-ea"/>
                <a:cs typeface="+mn-cs"/>
              </a:rPr>
              <a:t>ένας μαθητής με ειδικές εκπαιδευτικές ανάγκες (συν)</a:t>
            </a:r>
            <a:r>
              <a:rPr kumimoji="0" lang="el-GR" sz="2000" b="0" i="0" u="none" strike="noStrike" kern="1200" cap="none" spc="0" normalizeH="0" baseline="0" noProof="0" dirty="0">
                <a:ln>
                  <a:noFill/>
                </a:ln>
                <a:solidFill>
                  <a:prstClr val="black"/>
                </a:solidFill>
                <a:effectLst/>
                <a:uLnTx/>
                <a:uFillTx/>
                <a:latin typeface="Arial"/>
                <a:ea typeface="+mn-ea"/>
                <a:cs typeface="+mn-cs"/>
              </a:rPr>
              <a:t>εκπαιδεύεται σε μια </a:t>
            </a:r>
            <a:r>
              <a:rPr kumimoji="0" lang="el-GR" sz="2000" b="1" i="0" u="none" strike="noStrike" kern="1200" cap="none" spc="0" normalizeH="0" baseline="0" noProof="0" dirty="0">
                <a:ln>
                  <a:noFill/>
                </a:ln>
                <a:solidFill>
                  <a:prstClr val="black"/>
                </a:solidFill>
                <a:effectLst/>
                <a:uLnTx/>
                <a:uFillTx/>
                <a:latin typeface="Arial"/>
                <a:ea typeface="+mn-ea"/>
                <a:cs typeface="+mn-cs"/>
              </a:rPr>
              <a:t>κανονική/συνηθισμένη τάξη </a:t>
            </a:r>
            <a:r>
              <a:rPr kumimoji="0" lang="el-GR" sz="2000" b="0" i="0" u="none" strike="noStrike" kern="1200" cap="none" spc="0" normalizeH="0" baseline="0" noProof="0" dirty="0">
                <a:ln>
                  <a:noFill/>
                </a:ln>
                <a:solidFill>
                  <a:prstClr val="black"/>
                </a:solidFill>
                <a:effectLst/>
                <a:uLnTx/>
                <a:uFillTx/>
                <a:latin typeface="Arial"/>
                <a:ea typeface="+mn-ea"/>
                <a:cs typeface="+mn-cs"/>
              </a:rPr>
              <a:t>με συμμαθητές χωρίς δυσκολίες μάθησης ή/και προβλήματα συμπεριφοράς για το μεγαλύτερο μέρος της σχολικής εβδομάδας και χρησιμοποιεί </a:t>
            </a:r>
            <a:r>
              <a:rPr kumimoji="0" lang="el-GR" sz="2000" b="1" i="1" u="none" strike="noStrike" kern="1200" cap="none" spc="0" normalizeH="0" baseline="0" noProof="0" dirty="0">
                <a:ln>
                  <a:noFill/>
                </a:ln>
                <a:solidFill>
                  <a:prstClr val="black"/>
                </a:solidFill>
                <a:effectLst/>
                <a:uLnTx/>
                <a:uFillTx/>
                <a:latin typeface="Arial,Italic"/>
                <a:ea typeface="+mn-ea"/>
                <a:cs typeface="+mn-cs"/>
              </a:rPr>
              <a:t>διαδεδομένες τεχνολογίες</a:t>
            </a:r>
            <a:r>
              <a:rPr kumimoji="0" lang="el-GR" sz="2000" b="0" i="1" u="none" strike="noStrike" kern="1200" cap="none" spc="0" normalizeH="0" baseline="0" noProof="0" dirty="0">
                <a:ln>
                  <a:noFill/>
                </a:ln>
                <a:solidFill>
                  <a:prstClr val="black"/>
                </a:solidFill>
                <a:effectLst/>
                <a:uLnTx/>
                <a:uFillTx/>
                <a:latin typeface="Arial,Italic"/>
                <a:ea typeface="+mn-ea"/>
                <a:cs typeface="+mn-cs"/>
              </a:rPr>
              <a:t> (</a:t>
            </a:r>
            <a:r>
              <a:rPr kumimoji="0" lang="el-GR" sz="2000" b="0" i="0" u="none" strike="noStrike" kern="1200" cap="none" spc="0" normalizeH="0" baseline="0" noProof="0" dirty="0">
                <a:ln>
                  <a:noFill/>
                </a:ln>
                <a:solidFill>
                  <a:prstClr val="black"/>
                </a:solidFill>
                <a:effectLst/>
                <a:uLnTx/>
                <a:uFillTx/>
                <a:latin typeface="Arial,Italic"/>
                <a:ea typeface="+mn-ea"/>
                <a:cs typeface="+mn-cs"/>
              </a:rPr>
              <a:t>φορητούς υπολογιστές, ταμπλέτες και περιφερειακά, διαδραστικούς πίνακες, κινητά τηλέφωνα, κ.λπ</a:t>
            </a:r>
            <a:r>
              <a:rPr kumimoji="0" lang="el-GR" sz="2000" b="0" i="1" u="none" strike="noStrike" kern="1200" cap="none" spc="0" normalizeH="0" baseline="0" noProof="0" dirty="0">
                <a:ln>
                  <a:noFill/>
                </a:ln>
                <a:solidFill>
                  <a:prstClr val="black"/>
                </a:solidFill>
                <a:effectLst/>
                <a:uLnTx/>
                <a:uFillTx/>
                <a:latin typeface="Arial,Italic"/>
                <a:ea typeface="+mn-ea"/>
                <a:cs typeface="+mn-cs"/>
              </a:rPr>
              <a:t>.</a:t>
            </a:r>
            <a:r>
              <a:rPr kumimoji="0" lang="el-GR" sz="2000" b="0" i="0" u="none" strike="noStrike" kern="1200" cap="none" spc="0" normalizeH="0" baseline="0" noProof="0" dirty="0">
                <a:ln>
                  <a:noFill/>
                </a:ln>
                <a:solidFill>
                  <a:prstClr val="black"/>
                </a:solidFill>
                <a:effectLst/>
                <a:uLnTx/>
                <a:uFillTx/>
                <a:latin typeface="Arial"/>
                <a:ea typeface="+mn-ea"/>
                <a:cs typeface="+mn-cs"/>
              </a:rPr>
              <a:t>) ή/και  </a:t>
            </a:r>
            <a:r>
              <a:rPr kumimoji="0" lang="el-GR" sz="2000" b="1" i="1" u="none" strike="noStrike" kern="1200" cap="none" spc="0" normalizeH="0" baseline="0" noProof="0" dirty="0">
                <a:ln>
                  <a:noFill/>
                </a:ln>
                <a:solidFill>
                  <a:prstClr val="black"/>
                </a:solidFill>
                <a:effectLst/>
                <a:uLnTx/>
                <a:uFillTx/>
                <a:latin typeface="Arial,Italic"/>
                <a:ea typeface="+mn-ea"/>
                <a:cs typeface="+mn-cs"/>
              </a:rPr>
              <a:t>υποστηρικτικές τεχνολογίες </a:t>
            </a:r>
            <a:r>
              <a:rPr kumimoji="0" lang="el-GR" sz="2000" b="0" i="0" u="none" strike="noStrike" kern="1200" cap="none" spc="0" normalizeH="0" baseline="0" noProof="0" dirty="0">
                <a:ln>
                  <a:noFill/>
                </a:ln>
                <a:solidFill>
                  <a:prstClr val="black"/>
                </a:solidFill>
                <a:effectLst/>
                <a:uLnTx/>
                <a:uFillTx/>
                <a:latin typeface="Arial,Italic"/>
                <a:ea typeface="+mn-ea"/>
                <a:cs typeface="+mn-cs"/>
              </a:rPr>
              <a:t> (π.χ. </a:t>
            </a:r>
            <a:r>
              <a:rPr kumimoji="0" lang="el-GR" sz="2000" b="0" i="0" u="none" strike="noStrike" kern="1200" cap="none" spc="0" normalizeH="0" baseline="0" noProof="0" dirty="0">
                <a:ln>
                  <a:noFill/>
                </a:ln>
                <a:solidFill>
                  <a:prstClr val="black"/>
                </a:solidFill>
                <a:effectLst/>
                <a:uLnTx/>
                <a:uFillTx/>
                <a:latin typeface="Arial"/>
                <a:ea typeface="+mn-ea"/>
                <a:cs typeface="+mn-cs"/>
              </a:rPr>
              <a:t>συσκευές κινητικότητας, βοηθήματα για την υποστήριξη της ακοής, εναλλακτικά πληκτρολόγια…).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Italic"/>
                <a:ea typeface="+mn-ea"/>
                <a:cs typeface="+mn-cs"/>
              </a:rPr>
              <a:t>Οι Ν.Τ.Π. χρησιμοποιούνται τόσο σε ειδικά όσο και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Italic"/>
                <a:ea typeface="+mn-ea"/>
                <a:cs typeface="+mn-cs"/>
              </a:rPr>
              <a:t>σε συμπεριληπτικά εκπαιδευτικά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prstClr val="black"/>
                </a:solidFill>
                <a:effectLst/>
                <a:uLnTx/>
                <a:uFillTx/>
                <a:latin typeface="Arial,Italic"/>
                <a:ea typeface="+mn-ea"/>
                <a:cs typeface="+mn-cs"/>
              </a:rPr>
              <a:t>πλαίσια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1" u="none" strike="noStrike" kern="1200" cap="none" spc="0" normalizeH="0" baseline="0" noProof="0" dirty="0">
              <a:ln>
                <a:noFill/>
              </a:ln>
              <a:solidFill>
                <a:prstClr val="black"/>
              </a:solidFill>
              <a:effectLst/>
              <a:uLnTx/>
              <a:uFillTx/>
              <a:latin typeface="Arial,Italic"/>
              <a:ea typeface="+mn-ea"/>
              <a:cs typeface="+mn-cs"/>
            </a:endParaRPr>
          </a:p>
        </p:txBody>
      </p:sp>
    </p:spTree>
    <p:extLst>
      <p:ext uri="{BB962C8B-B14F-4D97-AF65-F5344CB8AC3E}">
        <p14:creationId xmlns:p14="http://schemas.microsoft.com/office/powerpoint/2010/main" val="43823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2"/>
          <p:cNvGrpSpPr>
            <a:grpSpLocks/>
          </p:cNvGrpSpPr>
          <p:nvPr/>
        </p:nvGrpSpPr>
        <p:grpSpPr bwMode="auto">
          <a:xfrm>
            <a:off x="-652462" y="-963613"/>
            <a:ext cx="13087351" cy="8497888"/>
            <a:chOff x="158" y="291"/>
            <a:chExt cx="5292" cy="3686"/>
          </a:xfrm>
        </p:grpSpPr>
        <p:sp>
          <p:nvSpPr>
            <p:cNvPr id="3" name="_s2052"/>
            <p:cNvSpPr>
              <a:spLocks noChangeArrowheads="1"/>
            </p:cNvSpPr>
            <p:nvPr/>
          </p:nvSpPr>
          <p:spPr bwMode="auto">
            <a:xfrm flipV="1">
              <a:off x="2610" y="958"/>
              <a:ext cx="388" cy="336"/>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endParaRPr lang="el-GR" sz="1200">
                <a:solidFill>
                  <a:srgbClr val="000000"/>
                </a:solidFill>
                <a:latin typeface="Calibri"/>
                <a:cs typeface="Arial" pitchFamily="34" charset="0"/>
              </a:endParaRPr>
            </a:p>
            <a:p>
              <a:pPr algn="ctr" fontAlgn="base">
                <a:spcBef>
                  <a:spcPct val="0"/>
                </a:spcBef>
                <a:spcAft>
                  <a:spcPct val="0"/>
                </a:spcAft>
              </a:pPr>
              <a:endParaRPr lang="el-GR" sz="1200">
                <a:solidFill>
                  <a:srgbClr val="000000"/>
                </a:solidFill>
                <a:latin typeface="Calibri"/>
                <a:cs typeface="Arial" pitchFamily="34" charset="0"/>
              </a:endParaRPr>
            </a:p>
            <a:p>
              <a:pPr algn="ctr" fontAlgn="base">
                <a:spcBef>
                  <a:spcPct val="0"/>
                </a:spcBef>
                <a:spcAft>
                  <a:spcPct val="0"/>
                </a:spcAft>
              </a:pPr>
              <a:r>
                <a:rPr lang="el-GR" sz="1200">
                  <a:solidFill>
                    <a:srgbClr val="000000"/>
                  </a:solidFill>
                  <a:latin typeface="Calibri"/>
                  <a:cs typeface="Arial" pitchFamily="34" charset="0"/>
                </a:rPr>
                <a:t>ΔΙΑΛΕΞΗ</a:t>
              </a:r>
            </a:p>
          </p:txBody>
        </p:sp>
        <p:sp>
          <p:nvSpPr>
            <p:cNvPr id="4" name="_s2053"/>
            <p:cNvSpPr>
              <a:spLocks noChangeArrowheads="1"/>
            </p:cNvSpPr>
            <p:nvPr/>
          </p:nvSpPr>
          <p:spPr bwMode="auto">
            <a:xfrm flipV="1">
              <a:off x="2416" y="1294"/>
              <a:ext cx="776"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ΜΕΛΕΤΗ </a:t>
              </a:r>
            </a:p>
          </p:txBody>
        </p:sp>
        <p:sp>
          <p:nvSpPr>
            <p:cNvPr id="5" name="_s2054"/>
            <p:cNvSpPr>
              <a:spLocks noChangeArrowheads="1"/>
            </p:cNvSpPr>
            <p:nvPr/>
          </p:nvSpPr>
          <p:spPr bwMode="auto">
            <a:xfrm flipV="1">
              <a:off x="2222" y="1630"/>
              <a:ext cx="1164" cy="33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ΟΠΤΙΚΟΑΚΟΥΣΤΙΚΑ </a:t>
              </a:r>
            </a:p>
          </p:txBody>
        </p:sp>
        <p:sp>
          <p:nvSpPr>
            <p:cNvPr id="6" name="_s2055"/>
            <p:cNvSpPr>
              <a:spLocks noChangeArrowheads="1"/>
            </p:cNvSpPr>
            <p:nvPr/>
          </p:nvSpPr>
          <p:spPr bwMode="auto">
            <a:xfrm flipV="1">
              <a:off x="2028" y="1966"/>
              <a:ext cx="1552" cy="336"/>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ΠΑΡΟΥΣΙΑΣΗ </a:t>
              </a:r>
            </a:p>
          </p:txBody>
        </p:sp>
        <p:sp>
          <p:nvSpPr>
            <p:cNvPr id="7" name="_s2056"/>
            <p:cNvSpPr>
              <a:spLocks noChangeArrowheads="1"/>
            </p:cNvSpPr>
            <p:nvPr/>
          </p:nvSpPr>
          <p:spPr bwMode="auto">
            <a:xfrm flipV="1">
              <a:off x="1834" y="2302"/>
              <a:ext cx="1940" cy="336"/>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ΟΜΑΔΙΚΗ ΣΥΖΗΤΗΣΗ </a:t>
              </a:r>
            </a:p>
          </p:txBody>
        </p:sp>
        <p:sp>
          <p:nvSpPr>
            <p:cNvPr id="8" name="_s2057"/>
            <p:cNvSpPr>
              <a:spLocks noChangeArrowheads="1"/>
            </p:cNvSpPr>
            <p:nvPr/>
          </p:nvSpPr>
          <p:spPr bwMode="auto">
            <a:xfrm flipV="1">
              <a:off x="1640" y="2638"/>
              <a:ext cx="2328" cy="336"/>
            </a:xfrm>
            <a:custGeom>
              <a:avLst/>
              <a:gdLst>
                <a:gd name="G0" fmla="+- 1800 0 0"/>
                <a:gd name="G1" fmla="+- 21600 0 1800"/>
                <a:gd name="G2" fmla="*/ 1800 1 2"/>
                <a:gd name="G3" fmla="+- 21600 0 G2"/>
                <a:gd name="G4" fmla="+/ 1800 21600 2"/>
                <a:gd name="G5" fmla="+/ G1 0 2"/>
                <a:gd name="G6" fmla="*/ 21600 21600 1800"/>
                <a:gd name="G7" fmla="*/ G6 1 2"/>
                <a:gd name="G8" fmla="+- 21600 0 G7"/>
                <a:gd name="G9" fmla="*/ 21600 1 2"/>
                <a:gd name="G10" fmla="+- 1800 0 G9"/>
                <a:gd name="G11" fmla="?: G10 G8 0"/>
                <a:gd name="G12" fmla="?: G10 G7 21600"/>
                <a:gd name="T0" fmla="*/ 20700 w 21600"/>
                <a:gd name="T1" fmla="*/ 10800 h 21600"/>
                <a:gd name="T2" fmla="*/ 10800 w 21600"/>
                <a:gd name="T3" fmla="*/ 21600 h 21600"/>
                <a:gd name="T4" fmla="*/ 900 w 21600"/>
                <a:gd name="T5" fmla="*/ 10800 h 21600"/>
                <a:gd name="T6" fmla="*/ 10800 w 21600"/>
                <a:gd name="T7" fmla="*/ 0 h 21600"/>
                <a:gd name="T8" fmla="*/ 2700 w 21600"/>
                <a:gd name="T9" fmla="*/ 2700 h 21600"/>
                <a:gd name="T10" fmla="*/ 18900 w 21600"/>
                <a:gd name="T11" fmla="*/ 18900 h 21600"/>
              </a:gdLst>
              <a:ahLst/>
              <a:cxnLst>
                <a:cxn ang="0">
                  <a:pos x="T0" y="T1"/>
                </a:cxn>
                <a:cxn ang="0">
                  <a:pos x="T2" y="T3"/>
                </a:cxn>
                <a:cxn ang="0">
                  <a:pos x="T4" y="T5"/>
                </a:cxn>
                <a:cxn ang="0">
                  <a:pos x="T6" y="T7"/>
                </a:cxn>
              </a:cxnLst>
              <a:rect l="T8" t="T9" r="T10" b="T11"/>
              <a:pathLst>
                <a:path w="21600" h="21600">
                  <a:moveTo>
                    <a:pt x="0" y="0"/>
                  </a:moveTo>
                  <a:lnTo>
                    <a:pt x="1800" y="21600"/>
                  </a:lnTo>
                  <a:lnTo>
                    <a:pt x="19800"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ΕΞΑΣΚΗΣΗ ΚΑΙ ΕΦΑΡΜΟΓΗ </a:t>
              </a:r>
            </a:p>
          </p:txBody>
        </p:sp>
        <p:sp>
          <p:nvSpPr>
            <p:cNvPr id="9" name="_s2058"/>
            <p:cNvSpPr>
              <a:spLocks noChangeArrowheads="1"/>
            </p:cNvSpPr>
            <p:nvPr/>
          </p:nvSpPr>
          <p:spPr bwMode="auto">
            <a:xfrm flipV="1">
              <a:off x="1446" y="2974"/>
              <a:ext cx="2716" cy="336"/>
            </a:xfrm>
            <a:custGeom>
              <a:avLst/>
              <a:gdLst>
                <a:gd name="G0" fmla="+- 1543 0 0"/>
                <a:gd name="G1" fmla="+- 21600 0 1543"/>
                <a:gd name="G2" fmla="*/ 1543 1 2"/>
                <a:gd name="G3" fmla="+- 21600 0 G2"/>
                <a:gd name="G4" fmla="+/ 1543 21600 2"/>
                <a:gd name="G5" fmla="+/ G1 0 2"/>
                <a:gd name="G6" fmla="*/ 21600 21600 1543"/>
                <a:gd name="G7" fmla="*/ G6 1 2"/>
                <a:gd name="G8" fmla="+- 21600 0 G7"/>
                <a:gd name="G9" fmla="*/ 21600 1 2"/>
                <a:gd name="G10" fmla="+- 1543 0 G9"/>
                <a:gd name="G11" fmla="?: G10 G8 0"/>
                <a:gd name="G12" fmla="?: G10 G7 21600"/>
                <a:gd name="T0" fmla="*/ 20828 w 21600"/>
                <a:gd name="T1" fmla="*/ 10800 h 21600"/>
                <a:gd name="T2" fmla="*/ 10800 w 21600"/>
                <a:gd name="T3" fmla="*/ 21600 h 21600"/>
                <a:gd name="T4" fmla="*/ 772 w 21600"/>
                <a:gd name="T5" fmla="*/ 10800 h 21600"/>
                <a:gd name="T6" fmla="*/ 10800 w 21600"/>
                <a:gd name="T7" fmla="*/ 0 h 21600"/>
                <a:gd name="T8" fmla="*/ 2572 w 21600"/>
                <a:gd name="T9" fmla="*/ 2572 h 21600"/>
                <a:gd name="T10" fmla="*/ 19028 w 21600"/>
                <a:gd name="T11" fmla="*/ 19028 h 21600"/>
              </a:gdLst>
              <a:ahLst/>
              <a:cxnLst>
                <a:cxn ang="0">
                  <a:pos x="T0" y="T1"/>
                </a:cxn>
                <a:cxn ang="0">
                  <a:pos x="T2" y="T3"/>
                </a:cxn>
                <a:cxn ang="0">
                  <a:pos x="T4" y="T5"/>
                </a:cxn>
                <a:cxn ang="0">
                  <a:pos x="T6" y="T7"/>
                </a:cxn>
              </a:cxnLst>
              <a:rect l="T8" t="T9" r="T10" b="T11"/>
              <a:pathLst>
                <a:path w="21600" h="21600">
                  <a:moveTo>
                    <a:pt x="0" y="0"/>
                  </a:moveTo>
                  <a:lnTo>
                    <a:pt x="1543" y="21600"/>
                  </a:lnTo>
                  <a:lnTo>
                    <a:pt x="20057" y="21600"/>
                  </a:lnTo>
                  <a:lnTo>
                    <a:pt x="21600" y="0"/>
                  </a:lnTo>
                  <a:close/>
                </a:path>
              </a:pathLst>
            </a:custGeom>
            <a:solidFill>
              <a:schemeClr val="accent1"/>
            </a:solidFill>
            <a:ln w="4669" algn="in">
              <a:solidFill>
                <a:schemeClr val="tx1"/>
              </a:solidFill>
              <a:miter lim="800000"/>
              <a:headEnd/>
              <a:tailEnd/>
            </a:ln>
          </p:spPr>
          <p:txBody>
            <a:bodyPr rot="10800000" vert="horz" wrap="none" lIns="0" tIns="0" rIns="0" bIns="0" numCol="1" anchor="ctr" anchorCtr="0" compatLnSpc="1">
              <a:prstTxWarp prst="textNoShape">
                <a:avLst/>
              </a:prstTxWarp>
            </a:bodyPr>
            <a:lstStyle/>
            <a:p>
              <a:pPr algn="ctr" fontAlgn="base">
                <a:spcBef>
                  <a:spcPct val="0"/>
                </a:spcBef>
                <a:spcAft>
                  <a:spcPct val="0"/>
                </a:spcAft>
              </a:pPr>
              <a:r>
                <a:rPr lang="el-GR" sz="1700">
                  <a:solidFill>
                    <a:srgbClr val="000000"/>
                  </a:solidFill>
                  <a:latin typeface="Calibri"/>
                  <a:cs typeface="Arial" pitchFamily="34" charset="0"/>
                </a:rPr>
                <a:t>ΑΛΛΗΛΟΔΙΔΑΚΤΙΚΗ, ΑΜΕΣΗ ΧΡΗΣΗ ΤΗΣ ΜΑΘΗΣΗΣ </a:t>
              </a:r>
            </a:p>
          </p:txBody>
        </p:sp>
        <p:sp>
          <p:nvSpPr>
            <p:cNvPr id="10" name="Line 11"/>
            <p:cNvSpPr>
              <a:spLocks noChangeShapeType="1"/>
            </p:cNvSpPr>
            <p:nvPr/>
          </p:nvSpPr>
          <p:spPr bwMode="auto">
            <a:xfrm>
              <a:off x="-1370" y="4413"/>
              <a:ext cx="709"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l-GR">
                <a:solidFill>
                  <a:srgbClr val="000000"/>
                </a:solidFill>
                <a:latin typeface="Calibri"/>
                <a:cs typeface="Arial" pitchFamily="34" charset="0"/>
              </a:endParaRPr>
            </a:p>
          </p:txBody>
        </p:sp>
      </p:grpSp>
      <p:sp>
        <p:nvSpPr>
          <p:cNvPr id="2060" name="Text Box 12"/>
          <p:cNvSpPr txBox="1">
            <a:spLocks noChangeArrowheads="1"/>
          </p:cNvSpPr>
          <p:nvPr/>
        </p:nvSpPr>
        <p:spPr bwMode="auto">
          <a:xfrm>
            <a:off x="1992315" y="6165851"/>
            <a:ext cx="7704137" cy="369332"/>
          </a:xfrm>
          <a:prstGeom prst="rect">
            <a:avLst/>
          </a:prstGeom>
          <a:noFill/>
          <a:ln w="9525">
            <a:noFill/>
            <a:miter lim="800000"/>
            <a:headEnd/>
            <a:tailEnd/>
          </a:ln>
        </p:spPr>
        <p:txBody>
          <a:bodyPr>
            <a:spAutoFit/>
          </a:bodyPr>
          <a:lstStyle/>
          <a:p>
            <a:pPr algn="ctr" fontAlgn="base">
              <a:spcBef>
                <a:spcPct val="50000"/>
              </a:spcBef>
              <a:spcAft>
                <a:spcPct val="0"/>
              </a:spcAft>
            </a:pPr>
            <a:r>
              <a:rPr lang="el-GR" b="1">
                <a:solidFill>
                  <a:srgbClr val="000000"/>
                </a:solidFill>
                <a:latin typeface="Calibri"/>
                <a:cs typeface="Arial" pitchFamily="34" charset="0"/>
              </a:rPr>
              <a:t>ΠΟΣΟΣΤΟ ΔΙΑΤΗΡΗΣΗΣ ΤΗΣ ΜΑΘΗΣΗΣ ΜΕΤΑ ΑΠΌ 24 ΩΡΕΣ </a:t>
            </a:r>
          </a:p>
        </p:txBody>
      </p:sp>
      <p:sp>
        <p:nvSpPr>
          <p:cNvPr id="2061" name="Line 13"/>
          <p:cNvSpPr>
            <a:spLocks noChangeShapeType="1"/>
          </p:cNvSpPr>
          <p:nvPr/>
        </p:nvSpPr>
        <p:spPr bwMode="auto">
          <a:xfrm flipV="1">
            <a:off x="1703389" y="549275"/>
            <a:ext cx="4175125"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2" name="Line 14"/>
          <p:cNvSpPr>
            <a:spLocks noChangeShapeType="1"/>
          </p:cNvSpPr>
          <p:nvPr/>
        </p:nvSpPr>
        <p:spPr bwMode="auto">
          <a:xfrm>
            <a:off x="1847851" y="2133600"/>
            <a:ext cx="15113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3" name="Line 15"/>
          <p:cNvSpPr>
            <a:spLocks noChangeShapeType="1"/>
          </p:cNvSpPr>
          <p:nvPr/>
        </p:nvSpPr>
        <p:spPr bwMode="auto">
          <a:xfrm>
            <a:off x="1847851" y="4437063"/>
            <a:ext cx="15113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4" name="Text Box 16"/>
          <p:cNvSpPr txBox="1">
            <a:spLocks noChangeArrowheads="1"/>
          </p:cNvSpPr>
          <p:nvPr/>
        </p:nvSpPr>
        <p:spPr bwMode="auto">
          <a:xfrm>
            <a:off x="1776414" y="5013326"/>
            <a:ext cx="1079500" cy="276999"/>
          </a:xfrm>
          <a:prstGeom prst="rect">
            <a:avLst/>
          </a:prstGeom>
          <a:noFill/>
          <a:ln w="9525">
            <a:noFill/>
            <a:miter lim="800000"/>
            <a:headEnd/>
            <a:tailEnd/>
          </a:ln>
        </p:spPr>
        <p:txBody>
          <a:bodyPr>
            <a:spAutoFit/>
          </a:bodyPr>
          <a:lstStyle/>
          <a:p>
            <a:pPr algn="ctr" fontAlgn="base">
              <a:spcBef>
                <a:spcPct val="50000"/>
              </a:spcBef>
              <a:spcAft>
                <a:spcPct val="0"/>
              </a:spcAft>
            </a:pPr>
            <a:r>
              <a:rPr lang="el-GR" sz="1200" b="1">
                <a:solidFill>
                  <a:srgbClr val="000000"/>
                </a:solidFill>
                <a:latin typeface="Calibri"/>
                <a:cs typeface="Arial" pitchFamily="34" charset="0"/>
              </a:rPr>
              <a:t>ΚΑΝΟΝΤΑΣ</a:t>
            </a:r>
          </a:p>
        </p:txBody>
      </p:sp>
      <p:sp>
        <p:nvSpPr>
          <p:cNvPr id="2065" name="Line 17"/>
          <p:cNvSpPr>
            <a:spLocks noChangeShapeType="1"/>
          </p:cNvSpPr>
          <p:nvPr/>
        </p:nvSpPr>
        <p:spPr bwMode="auto">
          <a:xfrm>
            <a:off x="2279651" y="5229227"/>
            <a:ext cx="0" cy="792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6" name="Text Box 18"/>
          <p:cNvSpPr txBox="1">
            <a:spLocks noChangeArrowheads="1"/>
          </p:cNvSpPr>
          <p:nvPr/>
        </p:nvSpPr>
        <p:spPr bwMode="auto">
          <a:xfrm>
            <a:off x="1703390" y="2781302"/>
            <a:ext cx="1368425" cy="646331"/>
          </a:xfrm>
          <a:prstGeom prst="rect">
            <a:avLst/>
          </a:prstGeom>
          <a:noFill/>
          <a:ln w="9525">
            <a:noFill/>
            <a:miter lim="800000"/>
            <a:headEnd/>
            <a:tailEnd/>
          </a:ln>
        </p:spPr>
        <p:txBody>
          <a:bodyPr>
            <a:spAutoFit/>
          </a:bodyPr>
          <a:lstStyle/>
          <a:p>
            <a:pPr algn="ctr" fontAlgn="base">
              <a:spcBef>
                <a:spcPct val="50000"/>
              </a:spcBef>
              <a:spcAft>
                <a:spcPct val="0"/>
              </a:spcAft>
            </a:pPr>
            <a:r>
              <a:rPr lang="el-GR" sz="1200" b="1">
                <a:solidFill>
                  <a:srgbClr val="000000"/>
                </a:solidFill>
                <a:latin typeface="Calibri"/>
                <a:cs typeface="Arial" pitchFamily="34" charset="0"/>
              </a:rPr>
              <a:t>ΛΕΚΤΙΚΗ ΚΑΙ ΟΠΤΙΚΗ ΕΠΕΞΕΡΓΑΣΙΑ</a:t>
            </a:r>
          </a:p>
        </p:txBody>
      </p:sp>
      <p:sp>
        <p:nvSpPr>
          <p:cNvPr id="2067" name="Line 19"/>
          <p:cNvSpPr>
            <a:spLocks noChangeShapeType="1"/>
          </p:cNvSpPr>
          <p:nvPr/>
        </p:nvSpPr>
        <p:spPr bwMode="auto">
          <a:xfrm>
            <a:off x="1703389" y="6021388"/>
            <a:ext cx="792163"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8" name="Line 20"/>
          <p:cNvSpPr>
            <a:spLocks noChangeShapeType="1"/>
          </p:cNvSpPr>
          <p:nvPr/>
        </p:nvSpPr>
        <p:spPr bwMode="auto">
          <a:xfrm flipV="1">
            <a:off x="2279651" y="4437063"/>
            <a:ext cx="0" cy="6477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69" name="Line 21"/>
          <p:cNvSpPr>
            <a:spLocks noChangeShapeType="1"/>
          </p:cNvSpPr>
          <p:nvPr/>
        </p:nvSpPr>
        <p:spPr bwMode="auto">
          <a:xfrm>
            <a:off x="2279651" y="3357564"/>
            <a:ext cx="0" cy="10795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0" name="Line 22"/>
          <p:cNvSpPr>
            <a:spLocks noChangeShapeType="1"/>
          </p:cNvSpPr>
          <p:nvPr/>
        </p:nvSpPr>
        <p:spPr bwMode="auto">
          <a:xfrm flipV="1">
            <a:off x="2279651" y="2133601"/>
            <a:ext cx="0" cy="7191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1" name="Text Box 23"/>
          <p:cNvSpPr txBox="1">
            <a:spLocks noChangeArrowheads="1"/>
          </p:cNvSpPr>
          <p:nvPr/>
        </p:nvSpPr>
        <p:spPr bwMode="auto">
          <a:xfrm>
            <a:off x="1703391" y="981077"/>
            <a:ext cx="1298575" cy="461665"/>
          </a:xfrm>
          <a:prstGeom prst="rect">
            <a:avLst/>
          </a:prstGeom>
          <a:noFill/>
          <a:ln w="9525">
            <a:noFill/>
            <a:miter lim="800000"/>
            <a:headEnd/>
            <a:tailEnd/>
          </a:ln>
        </p:spPr>
        <p:txBody>
          <a:bodyPr>
            <a:spAutoFit/>
          </a:bodyPr>
          <a:lstStyle/>
          <a:p>
            <a:pPr algn="ctr" fontAlgn="base">
              <a:spcBef>
                <a:spcPct val="50000"/>
              </a:spcBef>
              <a:spcAft>
                <a:spcPct val="0"/>
              </a:spcAft>
            </a:pPr>
            <a:r>
              <a:rPr lang="el-GR" sz="1200" b="1">
                <a:solidFill>
                  <a:srgbClr val="000000"/>
                </a:solidFill>
                <a:latin typeface="Calibri"/>
                <a:cs typeface="Arial" pitchFamily="34" charset="0"/>
              </a:rPr>
              <a:t>ΛΕΚΤΙΚΗ ΕΠΕΞΕΡΓΑΣΙΑ</a:t>
            </a:r>
          </a:p>
        </p:txBody>
      </p:sp>
      <p:sp>
        <p:nvSpPr>
          <p:cNvPr id="2072" name="Line 24"/>
          <p:cNvSpPr>
            <a:spLocks noChangeShapeType="1"/>
          </p:cNvSpPr>
          <p:nvPr/>
        </p:nvSpPr>
        <p:spPr bwMode="auto">
          <a:xfrm>
            <a:off x="2279651" y="1341438"/>
            <a:ext cx="0" cy="7921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3" name="Line 25"/>
          <p:cNvSpPr>
            <a:spLocks noChangeShapeType="1"/>
          </p:cNvSpPr>
          <p:nvPr/>
        </p:nvSpPr>
        <p:spPr bwMode="auto">
          <a:xfrm flipV="1">
            <a:off x="2279651" y="549275"/>
            <a:ext cx="0" cy="5032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4" name="Line 26"/>
          <p:cNvSpPr>
            <a:spLocks noChangeShapeType="1"/>
          </p:cNvSpPr>
          <p:nvPr/>
        </p:nvSpPr>
        <p:spPr bwMode="auto">
          <a:xfrm>
            <a:off x="8832852" y="5589588"/>
            <a:ext cx="1008063"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5" name="Line 27"/>
          <p:cNvSpPr>
            <a:spLocks noChangeShapeType="1"/>
          </p:cNvSpPr>
          <p:nvPr/>
        </p:nvSpPr>
        <p:spPr bwMode="auto">
          <a:xfrm>
            <a:off x="8329614" y="4797425"/>
            <a:ext cx="15113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6" name="Line 28"/>
          <p:cNvSpPr>
            <a:spLocks noChangeShapeType="1"/>
          </p:cNvSpPr>
          <p:nvPr/>
        </p:nvSpPr>
        <p:spPr bwMode="auto">
          <a:xfrm>
            <a:off x="7897814" y="4076700"/>
            <a:ext cx="1943100"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7" name="Line 29"/>
          <p:cNvSpPr>
            <a:spLocks noChangeShapeType="1"/>
          </p:cNvSpPr>
          <p:nvPr/>
        </p:nvSpPr>
        <p:spPr bwMode="auto">
          <a:xfrm>
            <a:off x="7319964" y="3284538"/>
            <a:ext cx="2520951"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8" name="Line 30"/>
          <p:cNvSpPr>
            <a:spLocks noChangeShapeType="1"/>
          </p:cNvSpPr>
          <p:nvPr/>
        </p:nvSpPr>
        <p:spPr bwMode="auto">
          <a:xfrm>
            <a:off x="6959602" y="2565400"/>
            <a:ext cx="2881313"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79" name="Line 31"/>
          <p:cNvSpPr>
            <a:spLocks noChangeShapeType="1"/>
          </p:cNvSpPr>
          <p:nvPr/>
        </p:nvSpPr>
        <p:spPr bwMode="auto">
          <a:xfrm>
            <a:off x="6456364" y="1844675"/>
            <a:ext cx="3384551"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80" name="Line 32"/>
          <p:cNvSpPr>
            <a:spLocks noChangeShapeType="1"/>
          </p:cNvSpPr>
          <p:nvPr/>
        </p:nvSpPr>
        <p:spPr bwMode="auto">
          <a:xfrm>
            <a:off x="6240464" y="1196975"/>
            <a:ext cx="3600451" cy="0"/>
          </a:xfrm>
          <a:prstGeom prst="line">
            <a:avLst/>
          </a:prstGeom>
          <a:noFill/>
          <a:ln w="9525">
            <a:solidFill>
              <a:schemeClr val="tx1"/>
            </a:solidFill>
            <a:round/>
            <a:headEnd/>
            <a:tailEnd/>
          </a:ln>
        </p:spPr>
        <p:txBody>
          <a:bodyPr/>
          <a:lstStyle/>
          <a:p>
            <a:pPr fontAlgn="base">
              <a:spcBef>
                <a:spcPct val="0"/>
              </a:spcBef>
              <a:spcAft>
                <a:spcPct val="0"/>
              </a:spcAft>
            </a:pPr>
            <a:endParaRPr lang="el-GR">
              <a:solidFill>
                <a:srgbClr val="000000"/>
              </a:solidFill>
              <a:latin typeface="Calibri"/>
              <a:cs typeface="Arial" pitchFamily="34" charset="0"/>
            </a:endParaRPr>
          </a:p>
        </p:txBody>
      </p:sp>
      <p:sp>
        <p:nvSpPr>
          <p:cNvPr id="2081" name="Text Box 33"/>
          <p:cNvSpPr txBox="1">
            <a:spLocks noChangeArrowheads="1"/>
          </p:cNvSpPr>
          <p:nvPr/>
        </p:nvSpPr>
        <p:spPr bwMode="auto">
          <a:xfrm>
            <a:off x="9912352" y="5445126"/>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90%</a:t>
            </a:r>
          </a:p>
        </p:txBody>
      </p:sp>
      <p:sp>
        <p:nvSpPr>
          <p:cNvPr id="2082" name="Text Box 34"/>
          <p:cNvSpPr txBox="1">
            <a:spLocks noChangeArrowheads="1"/>
          </p:cNvSpPr>
          <p:nvPr/>
        </p:nvSpPr>
        <p:spPr bwMode="auto">
          <a:xfrm>
            <a:off x="9912352" y="4652964"/>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75%</a:t>
            </a:r>
          </a:p>
        </p:txBody>
      </p:sp>
      <p:sp>
        <p:nvSpPr>
          <p:cNvPr id="2083" name="Text Box 35"/>
          <p:cNvSpPr txBox="1">
            <a:spLocks noChangeArrowheads="1"/>
          </p:cNvSpPr>
          <p:nvPr/>
        </p:nvSpPr>
        <p:spPr bwMode="auto">
          <a:xfrm>
            <a:off x="9912350" y="3933826"/>
            <a:ext cx="755651"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50%</a:t>
            </a:r>
          </a:p>
        </p:txBody>
      </p:sp>
      <p:sp>
        <p:nvSpPr>
          <p:cNvPr id="2084" name="Text Box 36"/>
          <p:cNvSpPr txBox="1">
            <a:spLocks noChangeArrowheads="1"/>
          </p:cNvSpPr>
          <p:nvPr/>
        </p:nvSpPr>
        <p:spPr bwMode="auto">
          <a:xfrm>
            <a:off x="9912352" y="3141664"/>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30%</a:t>
            </a:r>
          </a:p>
        </p:txBody>
      </p:sp>
      <p:sp>
        <p:nvSpPr>
          <p:cNvPr id="2085" name="Text Box 37"/>
          <p:cNvSpPr txBox="1">
            <a:spLocks noChangeArrowheads="1"/>
          </p:cNvSpPr>
          <p:nvPr/>
        </p:nvSpPr>
        <p:spPr bwMode="auto">
          <a:xfrm>
            <a:off x="9912352" y="2420939"/>
            <a:ext cx="57626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20%</a:t>
            </a:r>
          </a:p>
        </p:txBody>
      </p:sp>
      <p:sp>
        <p:nvSpPr>
          <p:cNvPr id="2086" name="Text Box 38"/>
          <p:cNvSpPr txBox="1">
            <a:spLocks noChangeArrowheads="1"/>
          </p:cNvSpPr>
          <p:nvPr/>
        </p:nvSpPr>
        <p:spPr bwMode="auto">
          <a:xfrm>
            <a:off x="9912350" y="1700215"/>
            <a:ext cx="755651"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10%</a:t>
            </a:r>
          </a:p>
        </p:txBody>
      </p:sp>
      <p:sp>
        <p:nvSpPr>
          <p:cNvPr id="2087" name="Text Box 39"/>
          <p:cNvSpPr txBox="1">
            <a:spLocks noChangeArrowheads="1"/>
          </p:cNvSpPr>
          <p:nvPr/>
        </p:nvSpPr>
        <p:spPr bwMode="auto">
          <a:xfrm>
            <a:off x="9912352" y="1052514"/>
            <a:ext cx="506413" cy="307777"/>
          </a:xfrm>
          <a:prstGeom prst="rect">
            <a:avLst/>
          </a:prstGeom>
          <a:noFill/>
          <a:ln w="9525">
            <a:noFill/>
            <a:miter lim="800000"/>
            <a:headEnd/>
            <a:tailEnd/>
          </a:ln>
        </p:spPr>
        <p:txBody>
          <a:bodyPr>
            <a:spAutoFit/>
          </a:bodyPr>
          <a:lstStyle/>
          <a:p>
            <a:pPr fontAlgn="base">
              <a:spcBef>
                <a:spcPct val="50000"/>
              </a:spcBef>
              <a:spcAft>
                <a:spcPct val="0"/>
              </a:spcAft>
            </a:pPr>
            <a:r>
              <a:rPr lang="el-GR" sz="1400">
                <a:solidFill>
                  <a:srgbClr val="000000"/>
                </a:solidFill>
                <a:latin typeface="Calibri"/>
                <a:cs typeface="Arial" pitchFamily="34" charset="0"/>
              </a:rPr>
              <a:t> 5%</a:t>
            </a:r>
          </a:p>
        </p:txBody>
      </p:sp>
    </p:spTree>
    <p:extLst>
      <p:ext uri="{BB962C8B-B14F-4D97-AF65-F5344CB8AC3E}">
        <p14:creationId xmlns:p14="http://schemas.microsoft.com/office/powerpoint/2010/main" val="40894469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
          <p:cNvGraphicFramePr>
            <a:graphicFrameLocks noGrp="1" noChangeAspect="1"/>
          </p:cNvGraphicFramePr>
          <p:nvPr>
            <p:ph idx="1"/>
          </p:nvPr>
        </p:nvGraphicFramePr>
        <p:xfrm>
          <a:off x="1992315" y="1133476"/>
          <a:ext cx="8351837" cy="4662488"/>
        </p:xfrm>
        <a:graphic>
          <a:graphicData uri="http://schemas.openxmlformats.org/presentationml/2006/ole">
            <mc:AlternateContent xmlns:mc="http://schemas.openxmlformats.org/markup-compatibility/2006">
              <mc:Choice xmlns:v="urn:schemas-microsoft-com:vml" Requires="v">
                <p:oleObj name="Γράφημα" r:id="rId2" imgW="4419651" imgH="2466923" progId="Excel.Sheet.8">
                  <p:embed/>
                </p:oleObj>
              </mc:Choice>
              <mc:Fallback>
                <p:oleObj name="Γράφημα" r:id="rId2" imgW="4419651" imgH="2466923" progId="Excel.Sheet.8">
                  <p:embed/>
                  <p:pic>
                    <p:nvPicPr>
                      <p:cNvPr id="5122"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5" y="1133476"/>
                        <a:ext cx="8351837" cy="466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318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5" name="Group 25"/>
          <p:cNvGraphicFramePr>
            <a:graphicFrameLocks noGrp="1"/>
          </p:cNvGraphicFramePr>
          <p:nvPr/>
        </p:nvGraphicFramePr>
        <p:xfrm>
          <a:off x="1524000" y="1"/>
          <a:ext cx="9107488" cy="6907213"/>
        </p:xfrm>
        <a:graphic>
          <a:graphicData uri="http://schemas.openxmlformats.org/drawingml/2006/table">
            <a:tbl>
              <a:tblPr/>
              <a:tblGrid>
                <a:gridCol w="4016149">
                  <a:extLst>
                    <a:ext uri="{9D8B030D-6E8A-4147-A177-3AD203B41FA5}">
                      <a16:colId xmlns:a16="http://schemas.microsoft.com/office/drawing/2014/main" val="20000"/>
                    </a:ext>
                  </a:extLst>
                </a:gridCol>
                <a:gridCol w="1362961">
                  <a:extLst>
                    <a:ext uri="{9D8B030D-6E8A-4147-A177-3AD203B41FA5}">
                      <a16:colId xmlns:a16="http://schemas.microsoft.com/office/drawing/2014/main" val="20001"/>
                    </a:ext>
                  </a:extLst>
                </a:gridCol>
                <a:gridCol w="3728378">
                  <a:extLst>
                    <a:ext uri="{9D8B030D-6E8A-4147-A177-3AD203B41FA5}">
                      <a16:colId xmlns:a16="http://schemas.microsoft.com/office/drawing/2014/main" val="20002"/>
                    </a:ext>
                  </a:extLst>
                </a:gridCol>
              </a:tblGrid>
              <a:tr h="701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rgbClr val="FFFFFF"/>
                          </a:solidFill>
                          <a:effectLst/>
                          <a:latin typeface="Arial" pitchFamily="34" charset="0"/>
                        </a:rPr>
                        <a:t>Κύριος  Κόκκινος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rgbClr val="FFFFFF"/>
                          </a:solidFill>
                          <a:effectLst/>
                          <a:latin typeface="Arial" pitchFamily="34" charset="0"/>
                        </a:rPr>
                        <a:t>Χρόνος  μάθησης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FFFFFF"/>
                          </a:solidFill>
                          <a:effectLst/>
                          <a:latin typeface="Arial" pitchFamily="34" charset="0"/>
                        </a:rPr>
                        <a:t>Κύριος Πράσινος</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85669">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Να μου πείτε τις δύο αιτίες του Β΄ παγκόσμιου πολέμου που συζητήσαμε εχθές</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Οι μαθητές απαντούν</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Σήμερα θα ασχοληθούμε με την τρίτη αιτία καθώς επίσης και με τα αποτελέσματα του πολέμου </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Πριν όμως θα σας επιστρέψω τα τεστ και θα συλλέξω τη δουλειά του σπιτιού</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Arial" pitchFamily="34" charset="0"/>
                        </a:rPr>
                        <a:t>20 πρώτα  λεπτά</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Να μου πείτε δύο αιτίες του Β΄ Παγκόσμιου πολέμου που συζητήσαμε εχθές</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Οι μαθητές απαντούν</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Σήμερα θα ασχοληθούμε με την τρίτη αιτία καθώς επίσης και με τα αποτελέσματα του πολέμου </a:t>
                      </a:r>
                    </a:p>
                    <a:p>
                      <a:pPr marL="342900" marR="0" lvl="0" indent="-342900" algn="l" defTabSz="914400" rtl="0" eaLnBrk="1" fontAlgn="base" latinLnBrk="0" hangingPunct="1">
                        <a:lnSpc>
                          <a:spcPct val="100000"/>
                        </a:lnSpc>
                        <a:spcBef>
                          <a:spcPct val="0"/>
                        </a:spcBef>
                        <a:spcAft>
                          <a:spcPct val="0"/>
                        </a:spcAft>
                        <a:buClrTx/>
                        <a:buSzTx/>
                        <a:buFont typeface="Lucida Sans" pitchFamily="34" charset="0"/>
                        <a:buAutoNum type="arabicPeriod"/>
                        <a:tabLst/>
                      </a:pPr>
                      <a:r>
                        <a:rPr kumimoji="0" lang="el-GR" sz="1800" b="0" i="0" u="none" strike="noStrike" cap="none" normalizeH="0" baseline="0" dirty="0">
                          <a:ln>
                            <a:noFill/>
                          </a:ln>
                          <a:solidFill>
                            <a:srgbClr val="000000"/>
                          </a:solidFill>
                          <a:effectLst/>
                          <a:latin typeface="Arial" pitchFamily="34" charset="0"/>
                        </a:rPr>
                        <a:t>Ο τρίτος λόγος του Β΄  παγκόσμιου πολέμου είναι…. (εισήγηση)…</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Arial" pitchFamily="34" charset="0"/>
                      </a:endParaRP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1"/>
                  </a:ext>
                </a:extLst>
              </a:tr>
              <a:tr h="1218562">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l-GR" sz="1800" b="0" i="0" u="none" strike="noStrike" cap="none" normalizeH="0" baseline="0">
                          <a:ln>
                            <a:noFill/>
                          </a:ln>
                          <a:solidFill>
                            <a:srgbClr val="000000"/>
                          </a:solidFill>
                          <a:effectLst/>
                          <a:latin typeface="Arial" pitchFamily="34" charset="0"/>
                        </a:rPr>
                        <a:t>      Ο τρίτος λόγος του Β΄ παγκόσμιου πολέμου είναι…. (εισήγηση)…</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itchFamily="34" charset="0"/>
                        </a:rPr>
                        <a:t>5 ενδιάμεσα λεπτά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Συζητήστε το γ λόγο στην  ομάδα σας</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Συσχετίστε το γ λόγο με τους προηγούμενους</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F3EA"/>
                    </a:solidFill>
                  </a:tcPr>
                </a:tc>
                <a:extLst>
                  <a:ext uri="{0D108BD9-81ED-4DB2-BD59-A6C34878D82A}">
                    <a16:rowId xmlns:a16="http://schemas.microsoft.com/office/drawing/2014/main" val="10002"/>
                  </a:ext>
                </a:extLst>
              </a:tr>
              <a:tr h="1501950">
                <a:tc>
                  <a:txBody>
                    <a:bodyPr/>
                    <a:lstStyle/>
                    <a:p>
                      <a:pPr marL="342900" marR="0" lvl="0" indent="-342900" algn="l" defTabSz="914400" rtl="0" eaLnBrk="1" fontAlgn="base" latinLnBrk="0" hangingPunct="1">
                        <a:lnSpc>
                          <a:spcPct val="100000"/>
                        </a:lnSpc>
                        <a:spcBef>
                          <a:spcPct val="0"/>
                        </a:spcBef>
                        <a:spcAft>
                          <a:spcPct val="0"/>
                        </a:spcAft>
                        <a:buClrTx/>
                        <a:buSzTx/>
                        <a:buFont typeface="Lucida Sans" pitchFamily="34" charset="0"/>
                        <a:buAutoNum type="arabicPeriod"/>
                        <a:tabLst/>
                      </a:pPr>
                      <a:r>
                        <a:rPr kumimoji="0" lang="el-GR" sz="1800" b="0" i="0" u="none" strike="noStrike" cap="none" normalizeH="0" baseline="0" dirty="0">
                          <a:ln>
                            <a:noFill/>
                          </a:ln>
                          <a:solidFill>
                            <a:srgbClr val="000000"/>
                          </a:solidFill>
                          <a:effectLst/>
                          <a:latin typeface="Arial" pitchFamily="34" charset="0"/>
                        </a:rPr>
                        <a:t>Συνέχεια εισήγησης…</a:t>
                      </a:r>
                    </a:p>
                    <a:p>
                      <a:pPr marL="342900" marR="0" lvl="0" indent="-342900" algn="l" defTabSz="914400" rtl="0" eaLnBrk="1" fontAlgn="base" latinLnBrk="0" hangingPunct="1">
                        <a:lnSpc>
                          <a:spcPct val="100000"/>
                        </a:lnSpc>
                        <a:spcBef>
                          <a:spcPct val="0"/>
                        </a:spcBef>
                        <a:spcAft>
                          <a:spcPct val="0"/>
                        </a:spcAft>
                        <a:buClrTx/>
                        <a:buSzTx/>
                        <a:buFont typeface="Lucida Sans" pitchFamily="34" charset="0"/>
                        <a:buAutoNum type="arabicPeriod"/>
                        <a:tabLst/>
                      </a:pPr>
                      <a:r>
                        <a:rPr kumimoji="0" lang="el-GR" sz="1800" b="0" i="0" u="none" strike="noStrike" cap="none" normalizeH="0" baseline="0" dirty="0">
                          <a:ln>
                            <a:noFill/>
                          </a:ln>
                          <a:solidFill>
                            <a:srgbClr val="000000"/>
                          </a:solidFill>
                          <a:effectLst/>
                          <a:latin typeface="Arial" pitchFamily="34" charset="0"/>
                        </a:rPr>
                        <a:t>Οκ,  ήσαστε πολύ προσεκτικοί  γι αυτό σας αφήνω 5 λεπτά να ασχοληθείτε με κάτι που σας αρέσει</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Arial" pitchFamily="34" charset="0"/>
                        </a:rPr>
                        <a:t>20  τελευταία λεπτά </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Αναλογιστείτε για 2΄ το τι είπαμε</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l-GR" sz="1800" b="0" i="0" u="none" strike="noStrike" cap="none" normalizeH="0" baseline="0" dirty="0">
                          <a:ln>
                            <a:noFill/>
                          </a:ln>
                          <a:solidFill>
                            <a:srgbClr val="000000"/>
                          </a:solidFill>
                          <a:effectLst/>
                          <a:latin typeface="Arial" pitchFamily="34" charset="0"/>
                        </a:rPr>
                        <a:t>Ετοιμαστείτε να ανταλλάξετε τις απόψεις σας με τους άλλους</a:t>
                      </a:r>
                    </a:p>
                  </a:txBody>
                  <a:tcPr marL="91444" marR="91444"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3657600" y="304800"/>
            <a:ext cx="4662488" cy="6248400"/>
          </a:xfrm>
          <a:prstGeom prst="rect">
            <a:avLst/>
          </a:prstGeom>
          <a:noFill/>
          <a:ln w="9525">
            <a:noFill/>
            <a:miter lim="800000"/>
            <a:headEnd/>
            <a:tailEnd/>
          </a:ln>
        </p:spPr>
      </p:pic>
      <p:sp>
        <p:nvSpPr>
          <p:cNvPr id="137219" name="2 - Ορθογώνιο"/>
          <p:cNvSpPr>
            <a:spLocks noChangeArrowheads="1"/>
          </p:cNvSpPr>
          <p:nvPr/>
        </p:nvSpPr>
        <p:spPr bwMode="auto">
          <a:xfrm>
            <a:off x="1524000" y="381000"/>
            <a:ext cx="1981200" cy="3170238"/>
          </a:xfrm>
          <a:prstGeom prst="rect">
            <a:avLst/>
          </a:prstGeom>
          <a:noFill/>
          <a:ln w="9525">
            <a:noFill/>
            <a:miter lim="800000"/>
            <a:headEnd/>
            <a:tailEnd/>
          </a:ln>
        </p:spPr>
        <p:txBody>
          <a:bodyPr>
            <a:spAutoFit/>
          </a:bodyPr>
          <a:lstStyle/>
          <a:p>
            <a:r>
              <a:rPr lang="el-GR" sz="2000">
                <a:solidFill>
                  <a:prstClr val="black"/>
                </a:solidFill>
                <a:latin typeface="Calibri"/>
              </a:rPr>
              <a:t>1. Είμαι ξύπνιος και</a:t>
            </a:r>
          </a:p>
          <a:p>
            <a:r>
              <a:rPr lang="el-GR" sz="2000">
                <a:solidFill>
                  <a:prstClr val="black"/>
                </a:solidFill>
                <a:latin typeface="Calibri"/>
              </a:rPr>
              <a:t>σε εγρήγορση.</a:t>
            </a:r>
          </a:p>
          <a:p>
            <a:r>
              <a:rPr lang="el-GR" sz="2000">
                <a:solidFill>
                  <a:prstClr val="black"/>
                </a:solidFill>
                <a:latin typeface="Calibri"/>
              </a:rPr>
              <a:t>Άρχισε το</a:t>
            </a:r>
            <a:r>
              <a:rPr lang="en-US" sz="2000">
                <a:solidFill>
                  <a:prstClr val="black"/>
                </a:solidFill>
                <a:latin typeface="Calibri"/>
              </a:rPr>
              <a:t> </a:t>
            </a:r>
            <a:r>
              <a:rPr lang="el-GR" sz="2000">
                <a:solidFill>
                  <a:prstClr val="black"/>
                </a:solidFill>
                <a:latin typeface="Calibri"/>
              </a:rPr>
              <a:t>μάθημα</a:t>
            </a:r>
          </a:p>
          <a:p>
            <a:r>
              <a:rPr lang="el-GR" sz="2000">
                <a:solidFill>
                  <a:prstClr val="black"/>
                </a:solidFill>
                <a:latin typeface="Calibri"/>
              </a:rPr>
              <a:t>και</a:t>
            </a:r>
          </a:p>
          <a:p>
            <a:r>
              <a:rPr lang="el-GR" sz="2000">
                <a:solidFill>
                  <a:prstClr val="black"/>
                </a:solidFill>
                <a:latin typeface="Calibri"/>
              </a:rPr>
              <a:t>παρακολουθώ με</a:t>
            </a:r>
          </a:p>
          <a:p>
            <a:r>
              <a:rPr lang="el-GR" sz="2000">
                <a:solidFill>
                  <a:prstClr val="black"/>
                </a:solidFill>
                <a:latin typeface="Calibri"/>
              </a:rPr>
              <a:t>ενδιαφέρον τον κ. Κανδαράκη!!!</a:t>
            </a:r>
          </a:p>
        </p:txBody>
      </p:sp>
      <p:sp>
        <p:nvSpPr>
          <p:cNvPr id="137220" name="3 - Ορθογώνιο"/>
          <p:cNvSpPr>
            <a:spLocks noChangeArrowheads="1"/>
          </p:cNvSpPr>
          <p:nvPr/>
        </p:nvSpPr>
        <p:spPr bwMode="auto">
          <a:xfrm>
            <a:off x="8458200" y="228601"/>
            <a:ext cx="2209800" cy="2246313"/>
          </a:xfrm>
          <a:prstGeom prst="rect">
            <a:avLst/>
          </a:prstGeom>
          <a:noFill/>
          <a:ln w="9525">
            <a:noFill/>
            <a:miter lim="800000"/>
            <a:headEnd/>
            <a:tailEnd/>
          </a:ln>
        </p:spPr>
        <p:txBody>
          <a:bodyPr>
            <a:spAutoFit/>
          </a:bodyPr>
          <a:lstStyle/>
          <a:p>
            <a:r>
              <a:rPr lang="el-GR" sz="2000">
                <a:solidFill>
                  <a:prstClr val="black"/>
                </a:solidFill>
                <a:latin typeface="Calibri"/>
              </a:rPr>
              <a:t>2. Είμαι ξύπνιος αλλά αρχίζω να βαριέμαι τον κ.</a:t>
            </a:r>
          </a:p>
          <a:p>
            <a:r>
              <a:rPr lang="el-GR" sz="2000">
                <a:solidFill>
                  <a:prstClr val="black"/>
                </a:solidFill>
                <a:latin typeface="Calibri"/>
              </a:rPr>
              <a:t>Κανδαράκη και νυστάζω. Νιώθω  υπνηλία και χασμουριέμαι.</a:t>
            </a:r>
          </a:p>
        </p:txBody>
      </p:sp>
      <p:sp>
        <p:nvSpPr>
          <p:cNvPr id="137221" name="4 - Ορθογώνιο"/>
          <p:cNvSpPr>
            <a:spLocks noChangeArrowheads="1"/>
          </p:cNvSpPr>
          <p:nvPr/>
        </p:nvSpPr>
        <p:spPr bwMode="auto">
          <a:xfrm>
            <a:off x="8458200" y="2895600"/>
            <a:ext cx="2438400" cy="1938992"/>
          </a:xfrm>
          <a:prstGeom prst="rect">
            <a:avLst/>
          </a:prstGeom>
          <a:noFill/>
          <a:ln w="9525">
            <a:noFill/>
            <a:miter lim="800000"/>
            <a:headEnd/>
            <a:tailEnd/>
          </a:ln>
        </p:spPr>
        <p:txBody>
          <a:bodyPr>
            <a:spAutoFit/>
          </a:bodyPr>
          <a:lstStyle/>
          <a:p>
            <a:r>
              <a:rPr lang="el-GR" sz="2000">
                <a:solidFill>
                  <a:prstClr val="black"/>
                </a:solidFill>
                <a:latin typeface="Calibri"/>
              </a:rPr>
              <a:t>3. Δεν κρατιέμαι…και</a:t>
            </a:r>
          </a:p>
          <a:p>
            <a:r>
              <a:rPr lang="el-GR" sz="2000">
                <a:solidFill>
                  <a:prstClr val="black"/>
                </a:solidFill>
                <a:latin typeface="Calibri"/>
              </a:rPr>
              <a:t>αποκοιμιέμαι στο</a:t>
            </a:r>
          </a:p>
          <a:p>
            <a:r>
              <a:rPr lang="el-GR" sz="2000">
                <a:solidFill>
                  <a:prstClr val="black"/>
                </a:solidFill>
                <a:latin typeface="Calibri"/>
              </a:rPr>
              <a:t>μάθημα. Ο ύπνος μου βαθαίνει από το στάδιο1 στο στάδιο 4.</a:t>
            </a:r>
          </a:p>
        </p:txBody>
      </p:sp>
      <p:sp>
        <p:nvSpPr>
          <p:cNvPr id="137222" name="5 - Ορθογώνιο"/>
          <p:cNvSpPr>
            <a:spLocks noChangeArrowheads="1"/>
          </p:cNvSpPr>
          <p:nvPr/>
        </p:nvSpPr>
        <p:spPr bwMode="auto">
          <a:xfrm>
            <a:off x="1524000" y="4953001"/>
            <a:ext cx="2057400" cy="646113"/>
          </a:xfrm>
          <a:prstGeom prst="rect">
            <a:avLst/>
          </a:prstGeom>
          <a:noFill/>
          <a:ln w="9525">
            <a:noFill/>
            <a:miter lim="800000"/>
            <a:headEnd/>
            <a:tailEnd/>
          </a:ln>
        </p:spPr>
        <p:txBody>
          <a:bodyPr>
            <a:spAutoFit/>
          </a:bodyPr>
          <a:lstStyle/>
          <a:p>
            <a:r>
              <a:rPr lang="el-GR">
                <a:solidFill>
                  <a:prstClr val="black"/>
                </a:solidFill>
                <a:latin typeface="Calibri"/>
              </a:rPr>
              <a:t>4. Βλέπω και όνειρο!</a:t>
            </a:r>
          </a:p>
        </p:txBody>
      </p:sp>
      <p:cxnSp>
        <p:nvCxnSpPr>
          <p:cNvPr id="8" name="7 - Ευθύγραμμο βέλος σύνδεσης"/>
          <p:cNvCxnSpPr>
            <a:stCxn id="137219" idx="3"/>
          </p:cNvCxnSpPr>
          <p:nvPr/>
        </p:nvCxnSpPr>
        <p:spPr>
          <a:xfrm flipV="1">
            <a:off x="3505200" y="609601"/>
            <a:ext cx="1219200" cy="1355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a:stCxn id="137220" idx="1"/>
          </p:cNvCxnSpPr>
          <p:nvPr/>
        </p:nvCxnSpPr>
        <p:spPr>
          <a:xfrm rot="10800000">
            <a:off x="7543800" y="1295400"/>
            <a:ext cx="9144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H="1" flipV="1">
            <a:off x="7010400" y="2667000"/>
            <a:ext cx="1309688"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rot="16200000" flipV="1">
            <a:off x="7086600" y="2209800"/>
            <a:ext cx="1295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p:nvPr/>
        </p:nvCxnSpPr>
        <p:spPr>
          <a:xfrm flipV="1">
            <a:off x="3124200" y="4495800"/>
            <a:ext cx="1600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rot="10800000" flipV="1">
            <a:off x="7391400" y="34290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2011-04 (Απρ)\σάρωση0002.jpg"/>
          <p:cNvPicPr>
            <a:picLocks noChangeAspect="1" noChangeArrowheads="1"/>
          </p:cNvPicPr>
          <p:nvPr/>
        </p:nvPicPr>
        <p:blipFill>
          <a:blip r:embed="rId2" cstate="print"/>
          <a:srcRect/>
          <a:stretch>
            <a:fillRect/>
          </a:stretch>
        </p:blipFill>
        <p:spPr bwMode="auto">
          <a:xfrm>
            <a:off x="1524000" y="827089"/>
            <a:ext cx="9144000" cy="52038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εικόνα 6"/>
          <p:cNvPicPr>
            <a:picLocks noChangeAspect="1" noChangeArrowheads="1"/>
          </p:cNvPicPr>
          <p:nvPr/>
        </p:nvPicPr>
        <p:blipFill>
          <a:blip r:embed="rId3" cstate="print">
            <a:clrChange>
              <a:clrFrom>
                <a:srgbClr val="F5F4F2"/>
              </a:clrFrom>
              <a:clrTo>
                <a:srgbClr val="F5F4F2">
                  <a:alpha val="0"/>
                </a:srgbClr>
              </a:clrTo>
            </a:clrChange>
          </a:blip>
          <a:srcRect/>
          <a:stretch>
            <a:fillRect/>
          </a:stretch>
        </p:blipFill>
        <p:spPr bwMode="auto">
          <a:xfrm>
            <a:off x="-889000" y="-3411538"/>
            <a:ext cx="13469939" cy="16489363"/>
          </a:xfrm>
          <a:prstGeom prst="rect">
            <a:avLst/>
          </a:prstGeom>
          <a:noFill/>
          <a:ln w="9525">
            <a:noFill/>
            <a:miter lim="800000"/>
            <a:headEnd/>
            <a:tailEnd/>
          </a:ln>
        </p:spPr>
      </p:pic>
    </p:spTree>
    <p:extLst>
      <p:ext uri="{BB962C8B-B14F-4D97-AF65-F5344CB8AC3E}">
        <p14:creationId xmlns:p14="http://schemas.microsoft.com/office/powerpoint/2010/main" val="403643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2011-04 (Απρ)\σάρωση0003.jpg"/>
          <p:cNvPicPr>
            <a:picLocks noChangeAspect="1" noChangeArrowheads="1"/>
          </p:cNvPicPr>
          <p:nvPr/>
        </p:nvPicPr>
        <p:blipFill>
          <a:blip r:embed="rId2" cstate="print"/>
          <a:srcRect/>
          <a:stretch>
            <a:fillRect/>
          </a:stretch>
        </p:blipFill>
        <p:spPr bwMode="auto">
          <a:xfrm>
            <a:off x="1841500" y="541339"/>
            <a:ext cx="8509000" cy="57753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F:\2011-04 (Απρ)\σάρωση0004.jpg"/>
          <p:cNvPicPr>
            <a:picLocks noChangeAspect="1" noChangeArrowheads="1"/>
          </p:cNvPicPr>
          <p:nvPr/>
        </p:nvPicPr>
        <p:blipFill>
          <a:blip r:embed="rId2" cstate="print"/>
          <a:srcRect l="19167" b="1527"/>
          <a:stretch>
            <a:fillRect/>
          </a:stretch>
        </p:blipFill>
        <p:spPr bwMode="auto">
          <a:xfrm>
            <a:off x="1828800" y="457200"/>
            <a:ext cx="8305800" cy="5562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2011-04 (Απρ)\σάρωση0005.jpg"/>
          <p:cNvPicPr>
            <a:picLocks noChangeAspect="1" noChangeArrowheads="1"/>
          </p:cNvPicPr>
          <p:nvPr/>
        </p:nvPicPr>
        <p:blipFill>
          <a:blip r:embed="rId2" cstate="print"/>
          <a:srcRect/>
          <a:stretch>
            <a:fillRect/>
          </a:stretch>
        </p:blipFill>
        <p:spPr bwMode="auto">
          <a:xfrm>
            <a:off x="1878014" y="577850"/>
            <a:ext cx="8435975" cy="5702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TURBO_X\Pictures\Οι σαρώσεις μου\2011-05 (Μαϊ)\σάρωση0003.jpg"/>
          <p:cNvPicPr>
            <a:picLocks noChangeAspect="1" noChangeArrowheads="1"/>
          </p:cNvPicPr>
          <p:nvPr/>
        </p:nvPicPr>
        <p:blipFill>
          <a:blip r:embed="rId2" cstate="print"/>
          <a:srcRect/>
          <a:stretch>
            <a:fillRect/>
          </a:stretch>
        </p:blipFill>
        <p:spPr bwMode="auto">
          <a:xfrm>
            <a:off x="1524000" y="57150"/>
            <a:ext cx="9144000" cy="67437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descr="C:\Users\TURBO_X\Pictures\Οι σαρώσεις μου\2011-05 (Μαϊ)\σάρωση0004.jpg"/>
          <p:cNvPicPr>
            <a:picLocks noChangeAspect="1" noChangeArrowheads="1"/>
          </p:cNvPicPr>
          <p:nvPr/>
        </p:nvPicPr>
        <p:blipFill>
          <a:blip r:embed="rId2" cstate="print"/>
          <a:srcRect l="8588" r="8568" b="14313"/>
          <a:stretch>
            <a:fillRect/>
          </a:stretch>
        </p:blipFill>
        <p:spPr bwMode="auto">
          <a:xfrm>
            <a:off x="2057400" y="0"/>
            <a:ext cx="81534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Users\TURBO_X\Pictures\Οι σαρώσεις μου\2011-05 (Μαϊ)\σάρωση0005.jpg"/>
          <p:cNvPicPr>
            <a:picLocks noChangeAspect="1" noChangeArrowheads="1"/>
          </p:cNvPicPr>
          <p:nvPr/>
        </p:nvPicPr>
        <p:blipFill>
          <a:blip r:embed="rId2" cstate="print"/>
          <a:srcRect l="2882" t="14529" r="11719" b="12970"/>
          <a:stretch>
            <a:fillRect/>
          </a:stretch>
        </p:blipFill>
        <p:spPr bwMode="auto">
          <a:xfrm>
            <a:off x="2438400" y="0"/>
            <a:ext cx="6629400" cy="701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Users\TURBO_X\Pictures\Οι σαρώσεις μου\2011-05 (Μαϊ)\σάρωση0006.jpg"/>
          <p:cNvPicPr>
            <a:picLocks noChangeAspect="1" noChangeArrowheads="1"/>
          </p:cNvPicPr>
          <p:nvPr/>
        </p:nvPicPr>
        <p:blipFill>
          <a:blip r:embed="rId2" cstate="print"/>
          <a:srcRect/>
          <a:stretch>
            <a:fillRect/>
          </a:stretch>
        </p:blipFill>
        <p:spPr bwMode="auto">
          <a:xfrm>
            <a:off x="2514600" y="0"/>
            <a:ext cx="6629400" cy="7010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2011-04 (Απρ)\σάρωση0010.jpg"/>
          <p:cNvPicPr>
            <a:picLocks noChangeAspect="1" noChangeArrowheads="1"/>
          </p:cNvPicPr>
          <p:nvPr/>
        </p:nvPicPr>
        <p:blipFill>
          <a:blip r:embed="rId2" cstate="print"/>
          <a:srcRect l="11784" t="10001" r="14844" b="18889"/>
          <a:stretch>
            <a:fillRect/>
          </a:stretch>
        </p:blipFill>
        <p:spPr bwMode="auto">
          <a:xfrm>
            <a:off x="3733800" y="685800"/>
            <a:ext cx="4495800" cy="5410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82" name="Rectangle 238"/>
          <p:cNvSpPr>
            <a:spLocks noGrp="1" noChangeArrowheads="1"/>
          </p:cNvSpPr>
          <p:nvPr>
            <p:ph type="title"/>
          </p:nvPr>
        </p:nvSpPr>
        <p:spPr/>
        <p:txBody>
          <a:bodyPr/>
          <a:lstStyle/>
          <a:p>
            <a:pPr eaLnBrk="1" hangingPunct="1">
              <a:defRPr/>
            </a:pPr>
            <a:r>
              <a:rPr lang="el-GR" sz="1800" b="1" i="1" dirty="0"/>
              <a:t>ΠΟΛΛΑΠΛΗ ΝΟΗΜΟΣΥΝΗ ΚΑΙ ΜΑΘΗΣΗ</a:t>
            </a:r>
          </a:p>
        </p:txBody>
      </p:sp>
      <p:graphicFrame>
        <p:nvGraphicFramePr>
          <p:cNvPr id="31997" name="Group 253"/>
          <p:cNvGraphicFramePr>
            <a:graphicFrameLocks noGrp="1"/>
          </p:cNvGraphicFramePr>
          <p:nvPr>
            <p:ph idx="1"/>
          </p:nvPr>
        </p:nvGraphicFramePr>
        <p:xfrm>
          <a:off x="1631950" y="1196975"/>
          <a:ext cx="8928100" cy="5731510"/>
        </p:xfrm>
        <a:graphic>
          <a:graphicData uri="http://schemas.openxmlformats.org/drawingml/2006/table">
            <a:tbl>
              <a:tblPr/>
              <a:tblGrid>
                <a:gridCol w="2016125">
                  <a:extLst>
                    <a:ext uri="{9D8B030D-6E8A-4147-A177-3AD203B41FA5}">
                      <a16:colId xmlns:a16="http://schemas.microsoft.com/office/drawing/2014/main" val="20000"/>
                    </a:ext>
                  </a:extLst>
                </a:gridCol>
                <a:gridCol w="2303463">
                  <a:extLst>
                    <a:ext uri="{9D8B030D-6E8A-4147-A177-3AD203B41FA5}">
                      <a16:colId xmlns:a16="http://schemas.microsoft.com/office/drawing/2014/main" val="20001"/>
                    </a:ext>
                  </a:extLst>
                </a:gridCol>
                <a:gridCol w="2201862">
                  <a:extLst>
                    <a:ext uri="{9D8B030D-6E8A-4147-A177-3AD203B41FA5}">
                      <a16:colId xmlns:a16="http://schemas.microsoft.com/office/drawing/2014/main" val="20002"/>
                    </a:ext>
                  </a:extLst>
                </a:gridCol>
                <a:gridCol w="2406650">
                  <a:extLst>
                    <a:ext uri="{9D8B030D-6E8A-4147-A177-3AD203B41FA5}">
                      <a16:colId xmlns:a16="http://schemas.microsoft.com/office/drawing/2014/main" val="20003"/>
                    </a:ext>
                  </a:extLst>
                </a:gridCol>
              </a:tblGrid>
              <a:tr h="31908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ΕΙΔΟΣ ΝΟΗΜΟΣΥΝΗΣ</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ΑΡΕΣΚΕΤΑΙ</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ΙΔΙΑΙΤΕΡΕΣ ΙΚΑΝΟΤΗΤΕΣ</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ΜΑΘΑΙΝΕΙ  ΚΑΛΥΤΕΡΑ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425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Γλωσσική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διαβάζει, να γράφει, να διηγείται ιστορίες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Θυμάται ονόματα, τοποθεσίες, ημερομηνίες, ασήμαντα πράγματα</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Εκφέροντας, ακούγοντας και βλέποντας λέξεις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842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Λογικο -μαθηματική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κάνει πειράματα, να υπολογίζει, να επεξεργάζεται αριθμούς, να ανακαλύπτει μοτίβα και σχέσεις</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Στα μαθηματικά, στη λογική και επαγωγική σκέψη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Κατηγοριοποιώντας, ταξινομώντας, εργαζόμενος με περιλήψεις, μοτίβα και σχέσεις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113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Χωρική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Η ζωγραφική, οι κατασκευές, να δημιουργεί αντικείμενα, να παρατηρεί τις εικόνες, να βλέπει ταινίες, να ονειροπολεί</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Στο να  οπτικοποιεί  τις έννοιες, να διαισθάνεται τις αλλαγές, στα παζλ, στην ανάγνωση χαρτών και πινάκων</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Με διαγράμματα οπτικοποίησης εννοιών, με τη χρήση χρωμάτων και εικόνων</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49375">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Σωματική-κιναισθητική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κινείται, να αγγίζει και να μιλά και να χρησιμοποιεί τη γλώσσα του σώματος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Σε σωματικές δραστηριότητες (σπορ, χορός, δράση), στη χειροτεχνία</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Αγγίζοντας, κινούμενος, με τη βοήθεια των αισθήσεων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63" name="Rectangle 91"/>
          <p:cNvSpPr>
            <a:spLocks noGrp="1" noChangeArrowheads="1"/>
          </p:cNvSpPr>
          <p:nvPr>
            <p:ph type="title"/>
          </p:nvPr>
        </p:nvSpPr>
        <p:spPr/>
        <p:txBody>
          <a:bodyPr/>
          <a:lstStyle/>
          <a:p>
            <a:pPr eaLnBrk="1" hangingPunct="1">
              <a:defRPr/>
            </a:pPr>
            <a:r>
              <a:rPr lang="el-GR" sz="1800" b="1" dirty="0"/>
              <a:t>ΠΟΛΛΑΠΛΗ ΝΟΗΜΟΣΥΝΗ ΚΑΙ ΜΑΘΗΣΗ</a:t>
            </a:r>
          </a:p>
        </p:txBody>
      </p:sp>
      <p:graphicFrame>
        <p:nvGraphicFramePr>
          <p:cNvPr id="54373" name="Group 101"/>
          <p:cNvGraphicFramePr>
            <a:graphicFrameLocks noGrp="1"/>
          </p:cNvGraphicFramePr>
          <p:nvPr>
            <p:ph idx="1"/>
          </p:nvPr>
        </p:nvGraphicFramePr>
        <p:xfrm>
          <a:off x="1738314" y="1600201"/>
          <a:ext cx="8786873" cy="4781233"/>
        </p:xfrm>
        <a:graphic>
          <a:graphicData uri="http://schemas.openxmlformats.org/drawingml/2006/table">
            <a:tbl>
              <a:tblPr/>
              <a:tblGrid>
                <a:gridCol w="1961785">
                  <a:extLst>
                    <a:ext uri="{9D8B030D-6E8A-4147-A177-3AD203B41FA5}">
                      <a16:colId xmlns:a16="http://schemas.microsoft.com/office/drawing/2014/main" val="20000"/>
                    </a:ext>
                  </a:extLst>
                </a:gridCol>
                <a:gridCol w="2237899">
                  <a:extLst>
                    <a:ext uri="{9D8B030D-6E8A-4147-A177-3AD203B41FA5}">
                      <a16:colId xmlns:a16="http://schemas.microsoft.com/office/drawing/2014/main" val="20001"/>
                    </a:ext>
                  </a:extLst>
                </a:gridCol>
                <a:gridCol w="2143318">
                  <a:extLst>
                    <a:ext uri="{9D8B030D-6E8A-4147-A177-3AD203B41FA5}">
                      <a16:colId xmlns:a16="http://schemas.microsoft.com/office/drawing/2014/main" val="20002"/>
                    </a:ext>
                  </a:extLst>
                </a:gridCol>
                <a:gridCol w="2443871">
                  <a:extLst>
                    <a:ext uri="{9D8B030D-6E8A-4147-A177-3AD203B41FA5}">
                      <a16:colId xmlns:a16="http://schemas.microsoft.com/office/drawing/2014/main" val="20003"/>
                    </a:ext>
                  </a:extLst>
                </a:gridCol>
              </a:tblGrid>
              <a:tr h="102711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Μουσική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τραγουδά, να ακούει μουσική, να παίζει όργανο μουσικής, να σιγοτραγουδά</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κατανοεί τη διαφορετικότητα των ήχων, θυμάται μελωδίες, αναγνωρίζει τόνους ήχων, ρυθμών, αρμονιών</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Ακούγοντας ταυτόχρονα μουσική, τραγουδώντας, με ρυθμούς και μελωδίες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651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Διαπροσωπική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έχει πολλούς φίλους, να συνομιλεί, να συμμετέχει σε ομάδες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ηγείται των άλλων, να οργανώνει, να επικοινωνεί, να διαχειρίζεται με επιτυχία τις συγκρούσεις, να μπαίνει στη θέση των άλλων (ενσυναίσθηση)</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Συμμετέχοντας, συσχετίζοντας, συνεργαζόμενος, με  συζήτηση και λογικά επιχειρήματα</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582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Ενδοπροσωπική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εργάζεται μόνος, να ασχολείται με τον εαυτό του, να διαλογίζεται </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Διαθέτει αυτογνωσία, αυθεντικότητα, να εστιάζει στα συναισθήματα, να ακολουθεί το ένστικτό του</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Εργαζόμενος μόνος, στον προσωπικό του χώρο, χωρίς θορύβους</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651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Νατουραλιστική</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Να βρίσκεται εκτός σπιτιού, κοντά σε ζώα, να μελετά  γεωγραφία, με τις εναλλαγές του καιρού, να αλληλεπιδρά με τον περιβάλλοντα χώρο</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Στην κατηγοριοποίηση, στην οργάνωση της ζωής σε μια περιοχή, στην οργάνωση ενός ταξιδιού, στην αυτοσυντήρησή του</a:t>
                      </a:r>
                      <a:endParaRPr kumimoji="0" lang="el-GR" sz="14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Μελετώντας τα φυσικά φαινόμενα, σε ένα φυσικό περιβάλλον, κατανοώντας τον τρόπο που λειτουργεί κάτι </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Rectangle 12"/>
          <p:cNvSpPr>
            <a:spLocks noGrp="1" noChangeArrowheads="1"/>
          </p:cNvSpPr>
          <p:nvPr>
            <p:ph type="title"/>
          </p:nvPr>
        </p:nvSpPr>
        <p:spPr/>
        <p:txBody>
          <a:bodyPr/>
          <a:lstStyle/>
          <a:p>
            <a:pPr eaLnBrk="1" hangingPunct="1">
              <a:defRPr/>
            </a:pPr>
            <a:r>
              <a:rPr lang="el-GR" sz="1800" b="1" dirty="0"/>
              <a:t>ΣΥΣΤΗΜΑ ΙΕΡΑΡΧΗΣΗΣ ΤΩΝ ΑΝΘΡΩΠΙΝΩΝ ΑΝΑΓΚΩΝ</a:t>
            </a:r>
            <a:br>
              <a:rPr lang="en-US" sz="1800" b="1" dirty="0"/>
            </a:br>
            <a:r>
              <a:rPr lang="el-GR" sz="1600" b="1" dirty="0"/>
              <a:t>( </a:t>
            </a:r>
            <a:r>
              <a:rPr lang="en-US" sz="1600" b="1" dirty="0"/>
              <a:t>Maslow</a:t>
            </a:r>
            <a:r>
              <a:rPr lang="el-GR" sz="1600" b="1" dirty="0"/>
              <a:t>, </a:t>
            </a:r>
            <a:r>
              <a:rPr lang="en-US" sz="1600" b="1" dirty="0"/>
              <a:t>A</a:t>
            </a:r>
            <a:r>
              <a:rPr lang="el-GR" sz="1600" b="1" dirty="0"/>
              <a:t>., 1968,1971)</a:t>
            </a:r>
          </a:p>
        </p:txBody>
      </p:sp>
      <p:graphicFrame>
        <p:nvGraphicFramePr>
          <p:cNvPr id="6" name="5 - Διάγραμμα"/>
          <p:cNvGraphicFramePr/>
          <p:nvPr/>
        </p:nvGraphicFramePr>
        <p:xfrm>
          <a:off x="1881159" y="1214423"/>
          <a:ext cx="8358247"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001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C97E4-716C-43D6-9486-E27C71149274}"/>
              </a:ext>
            </a:extLst>
          </p:cNvPr>
          <p:cNvSpPr txBox="1"/>
          <p:nvPr/>
        </p:nvSpPr>
        <p:spPr>
          <a:xfrm>
            <a:off x="593271" y="914691"/>
            <a:ext cx="11005457" cy="4180953"/>
          </a:xfrm>
          <a:prstGeom prst="rect">
            <a:avLst/>
          </a:prstGeom>
          <a:noFill/>
        </p:spPr>
        <p:txBody>
          <a:bodyPr wrap="square">
            <a:spAutoFit/>
          </a:bodyPr>
          <a:lstStyle/>
          <a:p>
            <a:pPr algn="just">
              <a:lnSpc>
                <a:spcPct val="150000"/>
              </a:lnSpc>
            </a:pPr>
            <a:r>
              <a:rPr lang="el-GR" sz="12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l-GR" sz="1000" dirty="0">
              <a:effectLst/>
              <a:latin typeface="Times" panose="02020603050405020304" pitchFamily="18" charset="0"/>
              <a:ea typeface="MS Mincho" panose="02020609040205080304" pitchFamily="49" charset="-128"/>
              <a:cs typeface="Times New Roman" panose="02020603050405020304" pitchFamily="18" charset="0"/>
            </a:endParaRPr>
          </a:p>
          <a:p>
            <a:pPr algn="just">
              <a:lnSpc>
                <a:spcPct val="150000"/>
              </a:lnSpc>
            </a:pP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Η έννοια </a:t>
            </a:r>
            <a:r>
              <a:rPr lang="el-GR" sz="2400" b="1"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Προβλήματα Συμπεριφοράς</a:t>
            </a:r>
            <a:r>
              <a:rPr lang="el-GR" sz="2400" b="1" dirty="0">
                <a:solidFill>
                  <a:srgbClr val="333333"/>
                </a:solidFill>
                <a:latin typeface="Times New Roman" panose="02020603050405020304" pitchFamily="18" charset="0"/>
                <a:ea typeface="MS Mincho" panose="02020609040205080304" pitchFamily="49" charset="-128"/>
                <a:cs typeface="Times New Roman" panose="02020603050405020304" pitchFamily="18" charset="0"/>
              </a:rPr>
              <a:t> </a:t>
            </a: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είναι ένας όρος «ομπρέλα», καθώς εμπεριέχει τα </a:t>
            </a:r>
            <a:r>
              <a:rPr lang="el-GR" sz="2400" b="1"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εσωτερικευμένα προβλήματα </a:t>
            </a: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που παρεμποδίζουν το παιδί να ζει αρμονικά με τον εαυτό του και τα </a:t>
            </a:r>
            <a:r>
              <a:rPr lang="el-GR" sz="2400" b="1"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εξωτερικευμένα προβλήματα </a:t>
            </a:r>
            <a:r>
              <a:rPr lang="el-GR" sz="2400" dirty="0">
                <a:solidFill>
                  <a:srgbClr val="333333"/>
                </a:solidFill>
                <a:effectLst/>
                <a:latin typeface="Times New Roman" panose="02020603050405020304" pitchFamily="18" charset="0"/>
                <a:ea typeface="MS Mincho" panose="02020609040205080304" pitchFamily="49" charset="-128"/>
                <a:cs typeface="Times New Roman" panose="02020603050405020304" pitchFamily="18" charset="0"/>
              </a:rPr>
              <a:t>που δεν επιτρέπουν στο παιδί να ζει αρμονικά με τους άλλους. Πιο συγκεκριμένα ο όρος αυτός αναφέρεται στο παιδί που αδυνατεί να νιώσει ψυχικά γαλήνιο και να προσαρμοστεί στις απαιτήσεις του περιβάλλοντός του, περιορίζοντας την ψυχοκοινωνική, τη σχολική και την επαγγελματική του επιτυχία. </a:t>
            </a:r>
            <a:endParaRPr lang="el-GR" sz="1600" dirty="0">
              <a:effectLst/>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94292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HD, anxiety, neurodiversity, learning dis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39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2208213" y="188913"/>
            <a:ext cx="8229600" cy="431800"/>
          </a:xfrm>
        </p:spPr>
        <p:txBody>
          <a:bodyPr>
            <a:noAutofit/>
          </a:bodyPr>
          <a:lstStyle/>
          <a:p>
            <a:pPr>
              <a:defRPr/>
            </a:pPr>
            <a:r>
              <a:rPr lang="en-US" sz="1600" b="1" dirty="0"/>
              <a:t>KA</a:t>
            </a:r>
            <a:r>
              <a:rPr lang="el-GR" sz="1600" b="1" dirty="0"/>
              <a:t>ΠΟΙΕΣ ΑΠΟ ΤΙΣ ΣΥΧΝΑ ΕΜΦΑΝΙΖΟΜΕΝΕΣ </a:t>
            </a:r>
            <a:br>
              <a:rPr lang="el-GR" sz="1600" b="1" dirty="0"/>
            </a:br>
            <a:r>
              <a:rPr lang="el-GR" sz="1600" b="1" dirty="0"/>
              <a:t>ΨΥΧΙΚΕΣ ΔΙΑΤΑΡΑΧΕΣ ΚΑΙ ΔΙΑΤΑΡΑΧΕΣ ΣΥΜΠΕΡΙΦΟΡΑΣ</a:t>
            </a:r>
            <a:br>
              <a:rPr lang="el-GR" sz="1600" b="1" dirty="0"/>
            </a:br>
            <a:r>
              <a:rPr lang="el-GR" sz="1600" b="1" dirty="0"/>
              <a:t>(</a:t>
            </a:r>
            <a:r>
              <a:rPr lang="en-US" sz="1600" b="1" dirty="0"/>
              <a:t>DSM-IV-TR 2000 A.P.A.)</a:t>
            </a:r>
            <a:endParaRPr lang="el-GR" sz="1600" b="1" dirty="0"/>
          </a:p>
        </p:txBody>
      </p:sp>
      <p:graphicFrame>
        <p:nvGraphicFramePr>
          <p:cNvPr id="53320" name="Group 72"/>
          <p:cNvGraphicFramePr>
            <a:graphicFrameLocks noGrp="1"/>
          </p:cNvGraphicFramePr>
          <p:nvPr>
            <p:ph type="tbl" idx="1"/>
          </p:nvPr>
        </p:nvGraphicFramePr>
        <p:xfrm>
          <a:off x="1524000" y="777264"/>
          <a:ext cx="9144000" cy="6080736"/>
        </p:xfrm>
        <a:graphic>
          <a:graphicData uri="http://schemas.openxmlformats.org/drawingml/2006/table">
            <a:tbl>
              <a:tblPr/>
              <a:tblGrid>
                <a:gridCol w="4758357">
                  <a:extLst>
                    <a:ext uri="{9D8B030D-6E8A-4147-A177-3AD203B41FA5}">
                      <a16:colId xmlns:a16="http://schemas.microsoft.com/office/drawing/2014/main" val="20000"/>
                    </a:ext>
                  </a:extLst>
                </a:gridCol>
                <a:gridCol w="4385643">
                  <a:extLst>
                    <a:ext uri="{9D8B030D-6E8A-4147-A177-3AD203B41FA5}">
                      <a16:colId xmlns:a16="http://schemas.microsoft.com/office/drawing/2014/main" val="20001"/>
                    </a:ext>
                  </a:extLst>
                </a:gridCol>
              </a:tblGrid>
              <a:tr h="1197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ΔΙΑΤΑΡΑΧΕΣ ΔΙΑΘΕΣΗΣ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1"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Κατάθλιψη </a:t>
                      </a:r>
                      <a:r>
                        <a:rPr kumimoji="0" lang="el-GR" sz="1000" b="0" i="0" u="none" strike="noStrike" cap="none" normalizeH="0" baseline="0">
                          <a:ln>
                            <a:noFill/>
                          </a:ln>
                          <a:solidFill>
                            <a:schemeClr val="tx1"/>
                          </a:solidFill>
                          <a:effectLst/>
                          <a:latin typeface="Arial" charset="0"/>
                        </a:rPr>
                        <a:t>(με συμπτώματα όπως: διαταραγμένος ύπνος, απώλεια αυτοπεποίθησης,  κόπωση, μειωμένη συγκέντρωση, διαταραγμένη όρεξη, σκέψεις ή πράξεις αυτοκτονίας)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Διπολική διαταραχή</a:t>
                      </a:r>
                      <a:r>
                        <a:rPr kumimoji="0" lang="el-GR" sz="1000" b="0" i="0" u="none" strike="noStrike" cap="none" normalizeH="0" baseline="0">
                          <a:ln>
                            <a:noFill/>
                          </a:ln>
                          <a:solidFill>
                            <a:schemeClr val="tx1"/>
                          </a:solidFill>
                          <a:effectLst/>
                          <a:latin typeface="Arial" charset="0"/>
                        </a:rPr>
                        <a:t> (με συμπτώματα όπως : αυξημένη ενεργητικότητα, γρήγορη ομιλία, μειωμένη ανάγκη για ύπνο, ευερεθιστικότητα, άρση αναστολών, υπερτίμηση του εαυτού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2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a:ln>
                            <a:noFill/>
                          </a:ln>
                          <a:solidFill>
                            <a:schemeClr val="tx1"/>
                          </a:solidFill>
                          <a:effectLst/>
                          <a:latin typeface="Arial" charset="0"/>
                        </a:rPr>
                        <a:t>ΔΙΑΤΑΡΑΧΕΣ ΑΓΧΟΥΣ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Πανικός</a:t>
                      </a:r>
                      <a:r>
                        <a:rPr kumimoji="0" lang="el-GR" sz="1000" b="0" i="0" u="none" strike="noStrike" cap="none" normalizeH="0" baseline="0">
                          <a:ln>
                            <a:noFill/>
                          </a:ln>
                          <a:solidFill>
                            <a:schemeClr val="tx1"/>
                          </a:solidFill>
                          <a:effectLst/>
                          <a:latin typeface="Arial" charset="0"/>
                        </a:rPr>
                        <a:t> (ξαφνικός και έντονος φόβος ή δυσφορία με συμπτώματα όπως : ταχυπαλμία, ναυτία, μούδιασμα, ασφυξία...)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Ειδική φοβία</a:t>
                      </a:r>
                      <a:r>
                        <a:rPr kumimoji="0" lang="el-GR" sz="1200" b="0" i="0" u="none" strike="noStrike" cap="none" normalizeH="0" baseline="0">
                          <a:ln>
                            <a:noFill/>
                          </a:ln>
                          <a:solidFill>
                            <a:schemeClr val="tx1"/>
                          </a:solidFill>
                          <a:effectLst/>
                          <a:latin typeface="Arial" charset="0"/>
                        </a:rPr>
                        <a:t> (</a:t>
                      </a:r>
                      <a:r>
                        <a:rPr kumimoji="0" lang="el-GR" sz="1000" b="0" i="0" u="none" strike="noStrike" cap="none" normalizeH="0" baseline="0">
                          <a:ln>
                            <a:noFill/>
                          </a:ln>
                          <a:solidFill>
                            <a:schemeClr val="tx1"/>
                          </a:solidFill>
                          <a:effectLst/>
                          <a:latin typeface="Arial" charset="0"/>
                        </a:rPr>
                        <a:t>παράλογα έντονος φόβος για συγκεκριμένα αντικείμενα καταστάσεις, όπως το αεροπλάνο, τα ζώα, το ύψος, τα έντομα...)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Κοινωνική φοβία</a:t>
                      </a:r>
                      <a:r>
                        <a:rPr kumimoji="0" lang="el-GR" sz="1000" b="0" i="0" u="none" strike="noStrike" cap="none" normalizeH="0" baseline="0">
                          <a:ln>
                            <a:noFill/>
                          </a:ln>
                          <a:solidFill>
                            <a:schemeClr val="tx1"/>
                          </a:solidFill>
                          <a:effectLst/>
                          <a:latin typeface="Arial" charset="0"/>
                        </a:rPr>
                        <a:t> (έντονος φόβος για συμμετοχή σε ομαδικές δραστηριότητες, μοναχικότητα...)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Ιδεοψυχαναγκαστική διαταραχή</a:t>
                      </a:r>
                      <a:r>
                        <a:rPr kumimoji="0" lang="el-GR" sz="1000" b="0" i="0" u="none" strike="noStrike" cap="none" normalizeH="0" baseline="0">
                          <a:ln>
                            <a:noFill/>
                          </a:ln>
                          <a:solidFill>
                            <a:schemeClr val="tx1"/>
                          </a:solidFill>
                          <a:effectLst/>
                          <a:latin typeface="Arial" charset="0"/>
                        </a:rPr>
                        <a:t> (ψευδείς σκέψεις, ιδέες, εικόνες που επαναλαμβάνονται και βιώνονται με ένταση π.χ. Η πόρτα είναι ξεκλείδωτη και πρέπει να κλείσει, υπάρχει σκόνη και πρέπει να καθαριστεί...)</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Μετατραυματική διαταραχή άγχους</a:t>
                      </a:r>
                      <a:r>
                        <a:rPr kumimoji="0" lang="el-GR" sz="1000" b="0" i="0" u="none" strike="noStrike" cap="none" normalizeH="0" baseline="0">
                          <a:ln>
                            <a:noFill/>
                          </a:ln>
                          <a:solidFill>
                            <a:schemeClr val="tx1"/>
                          </a:solidFill>
                          <a:effectLst/>
                          <a:latin typeface="Arial" charset="0"/>
                        </a:rPr>
                        <a:t> ((άγχος προκαλούμενο ύστερα από φυσική καταστροφή, βίαιη ενέργεια...)</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200" b="1" i="0" u="none" strike="noStrike" cap="none" normalizeH="0" baseline="0">
                          <a:ln>
                            <a:noFill/>
                          </a:ln>
                          <a:solidFill>
                            <a:schemeClr val="tx1"/>
                          </a:solidFill>
                          <a:effectLst/>
                          <a:latin typeface="Arial" charset="0"/>
                        </a:rPr>
                        <a:t> Γενικευμένη αγχώδης διαταραχή</a:t>
                      </a:r>
                      <a:r>
                        <a:rPr kumimoji="0" lang="el-GR" sz="1000" b="0" i="0" u="none" strike="noStrike" cap="none" normalizeH="0" baseline="0">
                          <a:ln>
                            <a:noFill/>
                          </a:ln>
                          <a:solidFill>
                            <a:schemeClr val="tx1"/>
                          </a:solidFill>
                          <a:effectLst/>
                          <a:latin typeface="Arial" charset="0"/>
                        </a:rPr>
                        <a:t> (χρόνιες, έντονες και ανυπόστατες ανησυχίες για καταστάσεις που δεν είναι επικίνδυνες με συμπτώματα, όπως νευρικότητα, αγωνία, ευερεθιστικότητα, δυσκολίες στον ύπνο...)</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000" b="0" i="0" u="none" strike="noStrike" cap="none" normalizeH="0" baseline="0">
                          <a:ln>
                            <a:noFill/>
                          </a:ln>
                          <a:solidFill>
                            <a:schemeClr val="tx1"/>
                          </a:solidFill>
                          <a:effectLst/>
                          <a:latin typeface="Arial" charset="0"/>
                        </a:rPr>
                        <a:t> </a:t>
                      </a:r>
                      <a:r>
                        <a:rPr kumimoji="0" lang="el-GR" sz="1200" b="1" i="0" u="none" strike="noStrike" cap="none" normalizeH="0" baseline="0">
                          <a:ln>
                            <a:noFill/>
                          </a:ln>
                          <a:solidFill>
                            <a:schemeClr val="tx1"/>
                          </a:solidFill>
                          <a:effectLst/>
                          <a:latin typeface="Arial" charset="0"/>
                        </a:rPr>
                        <a:t>Αγχώδης διαταραχή οφειλόμενη σε κάποια γενική σωματική νόσο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ΆΛΛΕΣ ΔΙΑΤΑΡΑΧΕΣ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dirty="0">
                          <a:ln>
                            <a:noFill/>
                          </a:ln>
                          <a:solidFill>
                            <a:schemeClr val="tx1"/>
                          </a:solidFill>
                          <a:effectLst/>
                          <a:latin typeface="Arial" charset="0"/>
                        </a:rPr>
                        <a:t>όπως: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200" b="0" i="0" u="none" strike="noStrike" cap="none" normalizeH="0" baseline="0" dirty="0">
                          <a:ln>
                            <a:noFill/>
                          </a:ln>
                          <a:solidFill>
                            <a:schemeClr val="tx1"/>
                          </a:solidFill>
                          <a:effectLst/>
                          <a:latin typeface="Arial" charset="0"/>
                        </a:rPr>
                        <a:t> </a:t>
                      </a:r>
                      <a:r>
                        <a:rPr kumimoji="0" lang="el-GR" sz="1200" b="1" i="0" u="none" strike="noStrike" cap="none" normalizeH="0" baseline="0" dirty="0" err="1">
                          <a:ln>
                            <a:noFill/>
                          </a:ln>
                          <a:solidFill>
                            <a:schemeClr val="tx1"/>
                          </a:solidFill>
                          <a:effectLst/>
                          <a:latin typeface="Arial" charset="0"/>
                        </a:rPr>
                        <a:t>Ψυχωσικές</a:t>
                      </a:r>
                      <a:r>
                        <a:rPr kumimoji="0" lang="el-GR" sz="1200" b="1" i="0" u="none" strike="noStrike" cap="none" normalizeH="0" baseline="0" dirty="0">
                          <a:ln>
                            <a:noFill/>
                          </a:ln>
                          <a:solidFill>
                            <a:schemeClr val="tx1"/>
                          </a:solidFill>
                          <a:effectLst/>
                          <a:latin typeface="Arial" charset="0"/>
                        </a:rPr>
                        <a:t> διαταραχές</a:t>
                      </a:r>
                      <a:r>
                        <a:rPr kumimoji="0" lang="el-GR" sz="1200" b="0" i="0" u="none" strike="noStrike" cap="none" normalizeH="0" baseline="0" dirty="0">
                          <a:ln>
                            <a:noFill/>
                          </a:ln>
                          <a:solidFill>
                            <a:schemeClr val="tx1"/>
                          </a:solidFill>
                          <a:effectLst/>
                          <a:latin typeface="Arial" charset="0"/>
                        </a:rPr>
                        <a:t> (κοινωνική απόσυρση, διαταραγμένη σκέψη, ψευδαισθήσεις...)</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l-GR" sz="1200" b="0" i="0" u="none" strike="noStrike" cap="none" normalizeH="0" baseline="0" dirty="0">
                          <a:ln>
                            <a:noFill/>
                          </a:ln>
                          <a:solidFill>
                            <a:schemeClr val="tx1"/>
                          </a:solidFill>
                          <a:effectLst/>
                          <a:latin typeface="Arial" charset="0"/>
                        </a:rPr>
                        <a:t> </a:t>
                      </a:r>
                      <a:r>
                        <a:rPr kumimoji="0" lang="el-GR" sz="1200" b="1" i="0" u="none" strike="noStrike" cap="none" normalizeH="0" baseline="0" dirty="0">
                          <a:ln>
                            <a:noFill/>
                          </a:ln>
                          <a:solidFill>
                            <a:schemeClr val="tx1"/>
                          </a:solidFill>
                          <a:effectLst/>
                          <a:latin typeface="Arial" charset="0"/>
                        </a:rPr>
                        <a:t>Διαταραχή ελλειμματικής προσοχής-υπερκινητικότητα</a:t>
                      </a:r>
                      <a:r>
                        <a:rPr kumimoji="0" lang="en-US" sz="1200" b="1" i="0" u="none" strike="noStrike" cap="none" normalizeH="0" baseline="0" dirty="0">
                          <a:ln>
                            <a:noFill/>
                          </a:ln>
                          <a:solidFill>
                            <a:schemeClr val="tx1"/>
                          </a:solidFill>
                          <a:effectLst/>
                          <a:latin typeface="Arial" charset="0"/>
                        </a:rPr>
                        <a:t>  </a:t>
                      </a:r>
                      <a:r>
                        <a:rPr kumimoji="0" lang="el-GR" sz="1200" b="0" i="0" u="none" strike="noStrike" cap="none" normalizeH="0" baseline="0" dirty="0">
                          <a:ln>
                            <a:noFill/>
                          </a:ln>
                          <a:solidFill>
                            <a:schemeClr val="tx1"/>
                          </a:solidFill>
                          <a:effectLst/>
                          <a:latin typeface="Arial" charset="0"/>
                        </a:rPr>
                        <a:t> ( δυσκολία στη διατήρηση της προσοχής, υπερβολική σωματική ανησυχία, παρορμητικότητα)</a:t>
                      </a: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5845181"/>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sz="1050" dirty="0"/>
              <a:t>T</a:t>
            </a:r>
            <a:r>
              <a:rPr lang="el-GR" sz="1050" dirty="0"/>
              <a:t>α προβλήματα συμπεριφοράς που παρουσιάζουν παιδιά και έφηβοι με δυσκολίες στη μάθηση και στη συμπεριφορά σύμφωνα με το </a:t>
            </a:r>
            <a:r>
              <a:rPr lang="en-US" sz="1050" dirty="0"/>
              <a:t>CBCL</a:t>
            </a:r>
            <a:r>
              <a:rPr lang="el-GR" sz="1050" dirty="0"/>
              <a:t> του συστήματος (ΣΑΕΒΑ),  (Ν = 50 , Α=33, Κ=17). Παρατηρήθηκε ποσοστό </a:t>
            </a:r>
            <a:r>
              <a:rPr lang="el-GR" sz="1050" b="1" dirty="0"/>
              <a:t>74% συνύπαρξης δύο ή περισσοτέρων συνδρόμων.</a:t>
            </a:r>
            <a:br>
              <a:rPr lang="el-GR" sz="1050" b="1" dirty="0"/>
            </a:br>
            <a:endParaRPr lang="el-GR" sz="1050" b="1" dirty="0"/>
          </a:p>
        </p:txBody>
      </p:sp>
      <p:graphicFrame>
        <p:nvGraphicFramePr>
          <p:cNvPr id="4" name="3 - Θέση πίνακα"/>
          <p:cNvGraphicFramePr>
            <a:graphicFrameLocks noGrp="1"/>
          </p:cNvGraphicFramePr>
          <p:nvPr/>
        </p:nvGraphicFramePr>
        <p:xfrm>
          <a:off x="1952626" y="1071563"/>
          <a:ext cx="8501063" cy="5722936"/>
        </p:xfrm>
        <a:graphic>
          <a:graphicData uri="http://schemas.openxmlformats.org/drawingml/2006/table">
            <a:tbl>
              <a:tblPr/>
              <a:tblGrid>
                <a:gridCol w="3500438">
                  <a:extLst>
                    <a:ext uri="{9D8B030D-6E8A-4147-A177-3AD203B41FA5}">
                      <a16:colId xmlns:a16="http://schemas.microsoft.com/office/drawing/2014/main" val="20000"/>
                    </a:ext>
                  </a:extLst>
                </a:gridCol>
                <a:gridCol w="3286125">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555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dirty="0">
                          <a:ln>
                            <a:noFill/>
                          </a:ln>
                          <a:solidFill>
                            <a:schemeClr val="tx1"/>
                          </a:solidFill>
                          <a:effectLst/>
                          <a:latin typeface="Times New Roman" pitchFamily="18" charset="0"/>
                          <a:cs typeface="Times New Roman" pitchFamily="18" charset="0"/>
                        </a:rPr>
                        <a:t>Κλίμακες συνδρόμων</a:t>
                      </a:r>
                      <a:endParaRPr kumimoji="0" lang="el-GR" sz="2000" b="0" i="0" u="none" strike="noStrike" cap="none" normalizeH="0" baseline="0" dirty="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1" u="none" strike="noStrike" cap="none" normalizeH="0" baseline="0">
                          <a:ln>
                            <a:noFill/>
                          </a:ln>
                          <a:solidFill>
                            <a:schemeClr val="tx1"/>
                          </a:solidFill>
                          <a:effectLst/>
                          <a:latin typeface="Times New Roman" pitchFamily="18" charset="0"/>
                          <a:cs typeface="Times New Roman" pitchFamily="18" charset="0"/>
                        </a:rPr>
                        <a:t>Ενδεικτικά συμπτώματα</a:t>
                      </a:r>
                      <a:endParaRPr kumimoji="0" lang="el-GR" sz="20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Times New Roman" pitchFamily="18" charset="0"/>
                          <a:cs typeface="Times New Roman" pitchFamily="18" charset="0"/>
                        </a:rPr>
                        <a:t>Ποσοστό (%)</a:t>
                      </a:r>
                      <a:endParaRPr kumimoji="0" lang="el-GR"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100" b="1" i="0" u="none" strike="noStrike" cap="none" normalizeH="0" baseline="0">
                          <a:ln>
                            <a:noFill/>
                          </a:ln>
                          <a:solidFill>
                            <a:schemeClr val="tx1"/>
                          </a:solidFill>
                          <a:effectLst/>
                          <a:latin typeface="Times New Roman" pitchFamily="18" charset="0"/>
                          <a:cs typeface="Times New Roman" pitchFamily="18" charset="0"/>
                        </a:rPr>
                        <a:t>και αριθμός Αγοριών/Κοριτσιών (Α/Κ)</a:t>
                      </a:r>
                      <a:endParaRPr kumimoji="0" lang="el-GR" sz="11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Άγχος / Κατάθλιψη</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Κλαίει πολύ</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Φοβάται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Αισθάνεται ανάξια</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Νευρική</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30%  (9Α/6Κ)</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Απόσυρση / Κατάθλιψη</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Προτιμά μόνη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μιλά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Μυστικοπαθής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Ντροπαλή-δειλή</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38%  (12/7 )</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Σωματικά ενοχλήματα</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Έχει ζαλάδες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Υπερβολικά κουρασμένη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Διάφοροι πόνοι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Πονοκέφαλοι</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16%  (5/3)</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75">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Κοινωνικά προβλήματα</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Εξαρτημένη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τα πάει καλά με τους συνομηλίκους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Την πειράζουν μη αγαπητή</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40% (15/5)</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Προβλήματα σκέψης</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Ακούει πράγματα</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Βλέπει πράγματα</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Παράξενη συμπεριφορά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Παράξενες ιδέες</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24% (6/6)</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Προβλήματα προσοχής</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Απρόσεκτη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 συγκεντρώνεται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μπορεί να σταθεί ακίνητη</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Σε σύγχυση</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52% (20/6)</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Παράβαση κανόνων</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Δεν αισθάνεται τύψεις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Κακοί φίλοι</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Ψέματα, εξαπατά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Σκασιαρχείο</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12% (10/2)</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30999">
                <a:tc>
                  <a:txBody>
                    <a:bodyPr/>
                    <a:lstStyle/>
                    <a:p>
                      <a:pPr marL="342900" marR="0" lvl="0" indent="-3429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Επιθετική συμπεριφορά</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Αντιμιλά</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Σκληρή, μοχθηρή</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Επιτίθεται σε άλλους</a:t>
                      </a:r>
                    </a:p>
                    <a:p>
                      <a:pPr marL="742950" marR="0" lvl="1" indent="-285750" algn="l" defTabSz="914400" rtl="0" eaLnBrk="1" fontAlgn="base" latinLnBrk="0" hangingPunct="1">
                        <a:lnSpc>
                          <a:spcPct val="115000"/>
                        </a:lnSpc>
                        <a:spcBef>
                          <a:spcPct val="0"/>
                        </a:spcBef>
                        <a:spcAft>
                          <a:spcPct val="0"/>
                        </a:spcAft>
                        <a:buClrTx/>
                        <a:buSzTx/>
                        <a:buFont typeface="Courier New" pitchFamily="49" charset="0"/>
                        <a:buChar char="o"/>
                        <a:tabLst/>
                      </a:pPr>
                      <a:r>
                        <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rPr>
                        <a:t>Καταστρέφει πράγματα άλλων</a:t>
                      </a: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32% (11/5)</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5388">
                <a:tc>
                  <a:txBody>
                    <a:bodyPr/>
                    <a:lstStyle/>
                    <a:p>
                      <a:pPr marL="685800" marR="0" lvl="0" indent="-228600" algn="l" defTabSz="914400" rtl="0" eaLnBrk="1" fontAlgn="base" latinLnBrk="0" hangingPunct="1">
                        <a:lnSpc>
                          <a:spcPct val="115000"/>
                        </a:lnSpc>
                        <a:spcBef>
                          <a:spcPct val="0"/>
                        </a:spcBef>
                        <a:spcAft>
                          <a:spcPct val="0"/>
                        </a:spcAft>
                        <a:buClrTx/>
                        <a:buSzTx/>
                        <a:buFont typeface="+mj-lt"/>
                        <a:buNone/>
                        <a:tabLst/>
                      </a:pPr>
                      <a:r>
                        <a:rPr kumimoji="0" lang="el-GR" sz="1400" b="1" i="0" u="none" strike="noStrike" cap="none" normalizeH="0" baseline="0">
                          <a:ln>
                            <a:noFill/>
                          </a:ln>
                          <a:solidFill>
                            <a:schemeClr val="tx1"/>
                          </a:solidFill>
                          <a:effectLst/>
                          <a:latin typeface="Calibri" pitchFamily="34" charset="0"/>
                          <a:ea typeface="Calibri" pitchFamily="34" charset="0"/>
                          <a:cs typeface="Times New Roman" pitchFamily="18" charset="0"/>
                        </a:rPr>
                        <a:t>Κανένα πρόβλημα συμπεριφοράς</a:t>
                      </a:r>
                      <a:endParaRPr kumimoji="0" lang="el-GR" sz="14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0" marR="0" lvl="0" indent="0" algn="l" defTabSz="914400" rtl="0" eaLnBrk="1" fontAlgn="base" latinLnBrk="0" hangingPunct="1">
                        <a:lnSpc>
                          <a:spcPct val="115000"/>
                        </a:lnSpc>
                        <a:spcBef>
                          <a:spcPct val="0"/>
                        </a:spcBef>
                        <a:spcAft>
                          <a:spcPct val="0"/>
                        </a:spcAft>
                        <a:buClrTx/>
                        <a:buSzTx/>
                        <a:buFontTx/>
                        <a:buNone/>
                        <a:tabLst/>
                      </a:pPr>
                      <a:endParaRPr kumimoji="0" lang="el-GR" sz="9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Times New Roman" pitchFamily="18" charset="0"/>
                          <a:cs typeface="Times New Roman" pitchFamily="18" charset="0"/>
                        </a:rPr>
                        <a:t>2% (1Κ)</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txBody>
                  <a:tcPr marL="56515" marR="565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AD4B4-E70F-4BD1-BF62-DCE19300479A}"/>
              </a:ext>
            </a:extLst>
          </p:cNvPr>
          <p:cNvSpPr txBox="1"/>
          <p:nvPr/>
        </p:nvSpPr>
        <p:spPr>
          <a:xfrm>
            <a:off x="1189264" y="1481920"/>
            <a:ext cx="9813471" cy="3040512"/>
          </a:xfrm>
          <a:prstGeom prst="rect">
            <a:avLst/>
          </a:prstGeom>
          <a:noFill/>
        </p:spPr>
        <p:txBody>
          <a:bodyPr wrap="square">
            <a:spAutoFit/>
          </a:bodyPr>
          <a:lstStyle/>
          <a:p>
            <a:pPr algn="just">
              <a:lnSpc>
                <a:spcPct val="115000"/>
              </a:lnSpc>
              <a:spcAft>
                <a:spcPts val="1000"/>
              </a:spcAft>
            </a:pPr>
            <a:r>
              <a:rPr lang="el-GR" sz="2400" dirty="0">
                <a:effectLst/>
                <a:latin typeface="Calibri" panose="020F0502020204030204" pitchFamily="34" charset="0"/>
                <a:ea typeface="Calibri" panose="020F0502020204030204" pitchFamily="34" charset="0"/>
                <a:cs typeface="Times New Roman" panose="02020603050405020304" pitchFamily="18" charset="0"/>
              </a:rPr>
              <a:t>Ο όρος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Διαταραχή Ελλειμματικής Προσοχής-Υπερκινητικότητας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(Δ.Ε.Π.-Υ.) χρησιμοποιείται για να περιγράψει ένα σύνολο συμπτωμάτων που περιλαμβάνουν τη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διάσπαση προσοχής</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την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υπερκινητικότητα</a:t>
            </a:r>
            <a:r>
              <a:rPr lang="el-GR" sz="2400" dirty="0">
                <a:effectLst/>
                <a:latin typeface="Calibri" panose="020F0502020204030204" pitchFamily="34" charset="0"/>
                <a:ea typeface="Calibri" panose="020F0502020204030204" pitchFamily="34" charset="0"/>
                <a:cs typeface="Times New Roman" panose="02020603050405020304" pitchFamily="18" charset="0"/>
              </a:rPr>
              <a:t> ή/και την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παρορμητικότητα</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Τα άτομα με Δ.Ε.Π.-Υ. χαρακτηρίζονται από τη μειωμένη ικανότητα για αυτορρύθμιση και έλεγχο της συμπεριφοράς τους. Αδυνατούν να ελέγξουν τον εαυτό τους γεγονός που οδηγεί σε προβλήματα πειθαρχίας, αντικοινωνικότητας, μοναχικότητας, χαμηλής σχολικής επίδοσης.</a:t>
            </a:r>
          </a:p>
        </p:txBody>
      </p:sp>
    </p:spTree>
    <p:extLst>
      <p:ext uri="{BB962C8B-B14F-4D97-AF65-F5344CB8AC3E}">
        <p14:creationId xmlns:p14="http://schemas.microsoft.com/office/powerpoint/2010/main" val="3899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AD3AAE1-21D0-4D64-AA7D-543BAC202481}"/>
              </a:ext>
            </a:extLst>
          </p:cNvPr>
          <p:cNvPicPr>
            <a:picLocks noChangeAspect="1"/>
          </p:cNvPicPr>
          <p:nvPr/>
        </p:nvPicPr>
        <p:blipFill>
          <a:blip r:embed="rId2"/>
          <a:stretch>
            <a:fillRect/>
          </a:stretch>
        </p:blipFill>
        <p:spPr>
          <a:xfrm>
            <a:off x="2628901" y="0"/>
            <a:ext cx="7331528" cy="6858000"/>
          </a:xfrm>
          <a:prstGeom prst="rect">
            <a:avLst/>
          </a:prstGeom>
        </p:spPr>
      </p:pic>
    </p:spTree>
    <p:extLst>
      <p:ext uri="{BB962C8B-B14F-4D97-AF65-F5344CB8AC3E}">
        <p14:creationId xmlns:p14="http://schemas.microsoft.com/office/powerpoint/2010/main" val="416554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F5597F-D558-47E5-AD2F-3BCFAC35C903}"/>
              </a:ext>
            </a:extLst>
          </p:cNvPr>
          <p:cNvSpPr>
            <a:spLocks noGrp="1"/>
          </p:cNvSpPr>
          <p:nvPr>
            <p:ph type="title"/>
          </p:nvPr>
        </p:nvSpPr>
        <p:spPr/>
        <p:txBody>
          <a:bodyPr/>
          <a:lstStyle/>
          <a:p>
            <a:pPr eaLnBrk="1" hangingPunct="1"/>
            <a:r>
              <a:rPr lang="el-GR" altLang="el-GR" sz="1800" b="1" u="sng"/>
              <a:t>ΑΝΤΙΜΕΤΩΠΙΖΟΝΤΑΣ ΤΗ  Δ. Ε. Π. – Υ</a:t>
            </a:r>
            <a:r>
              <a:rPr lang="el-GR" altLang="el-GR" sz="1800" b="1"/>
              <a:t>. </a:t>
            </a:r>
            <a:br>
              <a:rPr lang="el-GR" altLang="el-GR" sz="1400"/>
            </a:br>
            <a:endParaRPr lang="el-GR" altLang="el-GR" sz="1400"/>
          </a:p>
        </p:txBody>
      </p:sp>
      <p:sp>
        <p:nvSpPr>
          <p:cNvPr id="44035" name="Rectangle 3">
            <a:extLst>
              <a:ext uri="{FF2B5EF4-FFF2-40B4-BE49-F238E27FC236}">
                <a16:creationId xmlns:a16="http://schemas.microsoft.com/office/drawing/2014/main" id="{9DF343B0-1779-4CF5-B7F3-9B4C74ADBD8B}"/>
              </a:ext>
            </a:extLst>
          </p:cNvPr>
          <p:cNvSpPr>
            <a:spLocks noGrp="1"/>
          </p:cNvSpPr>
          <p:nvPr>
            <p:ph type="body" idx="1"/>
          </p:nvPr>
        </p:nvSpPr>
        <p:spPr>
          <a:xfrm>
            <a:off x="1703389" y="1196975"/>
            <a:ext cx="8785225" cy="4929188"/>
          </a:xfrm>
        </p:spPr>
        <p:txBody>
          <a:bodyPr/>
          <a:lstStyle/>
          <a:p>
            <a:pPr eaLnBrk="1" hangingPunct="1">
              <a:lnSpc>
                <a:spcPct val="80000"/>
              </a:lnSpc>
            </a:pPr>
            <a:r>
              <a:rPr lang="el-GR" altLang="el-GR" sz="1800"/>
              <a:t>διατηρούμε οπτική επαφή με το παιδί</a:t>
            </a:r>
          </a:p>
          <a:p>
            <a:pPr eaLnBrk="1" hangingPunct="1">
              <a:lnSpc>
                <a:spcPct val="80000"/>
              </a:lnSpc>
            </a:pPr>
            <a:r>
              <a:rPr lang="el-GR" altLang="el-GR" sz="1800"/>
              <a:t>διατυπώνουμε σύντομες και σαφείς οδηγίες ζητώντας πάντα να τις επαναλάβει για να είμαστε βέβαιοι ότι τις έχει αντιληφθεί</a:t>
            </a:r>
          </a:p>
          <a:p>
            <a:pPr eaLnBrk="1" hangingPunct="1">
              <a:lnSpc>
                <a:spcPct val="80000"/>
              </a:lnSpc>
            </a:pPr>
            <a:r>
              <a:rPr lang="el-GR" altLang="el-GR" sz="1800"/>
              <a:t>χρησιμοποιούμε σήματα με τα χέρια ή εικόνες (π.χ. το </a:t>
            </a:r>
            <a:r>
              <a:rPr lang="en-US" altLang="el-GR" sz="1800"/>
              <a:t>STOP </a:t>
            </a:r>
            <a:r>
              <a:rPr lang="el-GR" altLang="el-GR" sz="1800"/>
              <a:t>της σήμανσης των δρόμων) για να σταματήσει το παιδί την ομιλία και να συγκεντρωθεί</a:t>
            </a:r>
          </a:p>
          <a:p>
            <a:pPr eaLnBrk="1" hangingPunct="1">
              <a:lnSpc>
                <a:spcPct val="80000"/>
              </a:lnSpc>
            </a:pPr>
            <a:r>
              <a:rPr lang="el-GR" altLang="el-GR" sz="1800"/>
              <a:t>βάζουμε ένα στόχο κάθε φορά και τον προσεγγίζουμε σταδιακά με τη στρατηγική των μικρών βημάτων</a:t>
            </a:r>
          </a:p>
          <a:p>
            <a:pPr eaLnBrk="1" hangingPunct="1">
              <a:lnSpc>
                <a:spcPct val="80000"/>
              </a:lnSpc>
            </a:pPr>
            <a:r>
              <a:rPr lang="el-GR" altLang="el-GR" sz="1800"/>
              <a:t>δίνουμε τόσο προφορικές όσο και γραπτές στον πίνακα οδηγίες υπογραμμίζοντας με έγχρωμες κιμωλίες τα βασικά σημεία</a:t>
            </a:r>
          </a:p>
          <a:p>
            <a:pPr eaLnBrk="1" hangingPunct="1">
              <a:lnSpc>
                <a:spcPct val="80000"/>
              </a:lnSpc>
            </a:pPr>
            <a:r>
              <a:rPr lang="el-GR" altLang="el-GR" sz="1800"/>
              <a:t>χρησιμοποιούμε διαγράμματα όσο πιο συχνά γίνεται </a:t>
            </a:r>
          </a:p>
          <a:p>
            <a:pPr eaLnBrk="1" hangingPunct="1">
              <a:lnSpc>
                <a:spcPct val="80000"/>
              </a:lnSpc>
            </a:pPr>
            <a:r>
              <a:rPr lang="el-GR" altLang="el-GR" sz="1800"/>
              <a:t>δίνουμε δυνατότητα να κινείται συχνότερα από ότι τα άλλα παιδιά (π.χ. να πάει στην τουαλέτα, τις απουσίες στο γραφείο…) και να κάνει συχνότερα μικρά διαλείμματα</a:t>
            </a:r>
          </a:p>
          <a:p>
            <a:pPr eaLnBrk="1" hangingPunct="1">
              <a:lnSpc>
                <a:spcPct val="80000"/>
              </a:lnSpc>
            </a:pPr>
            <a:r>
              <a:rPr lang="el-GR" altLang="el-GR" sz="1800"/>
              <a:t>τοποθετούμε το παιδί σε θρανίο που βρίσκεται κοντά μας, μαζί με συμμαθητές που μπορούν και θέλουν να το βοηθήσουν (αποτελώντας πρότυπα μίμησης της επιθυμητής συμπεριφοράς) </a:t>
            </a:r>
          </a:p>
          <a:p>
            <a:pPr eaLnBrk="1" hangingPunct="1">
              <a:lnSpc>
                <a:spcPct val="80000"/>
              </a:lnSpc>
            </a:pPr>
            <a:r>
              <a:rPr lang="el-GR" altLang="el-GR" sz="1800"/>
              <a:t>έχουμε ρεαλιστικές απαιτήσεις από το παιδί και εμμένουμε με σταθερότητα και συνέπεια σε αυτές </a:t>
            </a:r>
          </a:p>
          <a:p>
            <a:pPr eaLnBrk="1" hangingPunct="1">
              <a:lnSpc>
                <a:spcPct val="80000"/>
              </a:lnSpc>
            </a:pPr>
            <a:r>
              <a:rPr lang="el-GR" altLang="el-GR" sz="1800"/>
              <a:t>ενθαρρύνουμε, αποδεχόμαστε, σεβόμαστε την ιδιαιτερότητά του</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2666976" y="681039"/>
            <a:ext cx="6858048" cy="54959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35188" y="-100013"/>
            <a:ext cx="7772400" cy="1008063"/>
          </a:xfrm>
        </p:spPr>
        <p:txBody>
          <a:bodyPr rtlCol="0">
            <a:normAutofit/>
          </a:bodyPr>
          <a:lstStyle/>
          <a:p>
            <a:pPr eaLnBrk="1" fontAlgn="auto" hangingPunct="1">
              <a:spcAft>
                <a:spcPts val="0"/>
              </a:spcAft>
              <a:defRPr/>
            </a:pPr>
            <a:r>
              <a:rPr lang="el-GR" sz="2400" b="1" dirty="0">
                <a:solidFill>
                  <a:schemeClr val="tx1">
                    <a:lumMod val="95000"/>
                    <a:lumOff val="5000"/>
                  </a:schemeClr>
                </a:solidFill>
              </a:rPr>
              <a:t>ΠΗΓΕΣ ΓΙΑ ΠΕΡΙΣΣΟΤΕΡΕΣ ΠΛΗΡΟΦΟΡΙΕΣ</a:t>
            </a:r>
          </a:p>
        </p:txBody>
      </p:sp>
      <p:sp>
        <p:nvSpPr>
          <p:cNvPr id="3" name="Υπότιτλος 2"/>
          <p:cNvSpPr>
            <a:spLocks noGrp="1"/>
          </p:cNvSpPr>
          <p:nvPr>
            <p:ph type="subTitle" idx="1"/>
          </p:nvPr>
        </p:nvSpPr>
        <p:spPr>
          <a:xfrm>
            <a:off x="0" y="522514"/>
            <a:ext cx="12192000" cy="6629400"/>
          </a:xfrm>
        </p:spPr>
        <p:txBody>
          <a:bodyPr rtlCol="0">
            <a:noAutofit/>
          </a:bodyPr>
          <a:lstStyle/>
          <a:p>
            <a:pPr algn="l" eaLnBrk="1" fontAlgn="auto" hangingPunct="1">
              <a:spcAft>
                <a:spcPts val="0"/>
              </a:spcAft>
              <a:defRPr/>
            </a:pPr>
            <a:r>
              <a:rPr lang="el-GR" sz="1800" b="1" dirty="0">
                <a:solidFill>
                  <a:schemeClr val="tx1"/>
                </a:solidFill>
                <a:latin typeface="+mj-lt"/>
              </a:rPr>
              <a:t>Ανδρέας Γ. Κανδαράκης (2004). </a:t>
            </a:r>
            <a:r>
              <a:rPr lang="el-GR" sz="1800" dirty="0">
                <a:solidFill>
                  <a:schemeClr val="tx1"/>
                </a:solidFill>
                <a:latin typeface="+mj-lt"/>
              </a:rPr>
              <a:t>Συνυπάρχουν οι μαθησιακές δυσκολίες με τα προβλήματα συμπεριφοράς; Εκδ. Σαββάλας, Αθήνα.</a:t>
            </a:r>
          </a:p>
          <a:p>
            <a:pPr algn="l" eaLnBrk="1" fontAlgn="auto" hangingPunct="1">
              <a:spcAft>
                <a:spcPts val="0"/>
              </a:spcAft>
              <a:defRPr/>
            </a:pPr>
            <a:r>
              <a:rPr lang="el-GR" sz="1800" b="1" dirty="0">
                <a:solidFill>
                  <a:schemeClr val="tx1"/>
                </a:solidFill>
                <a:latin typeface="+mj-lt"/>
              </a:rPr>
              <a:t>Ανδρέας Γ. Κανδαράκης (2007). </a:t>
            </a:r>
            <a:r>
              <a:rPr lang="el-GR" sz="1800" dirty="0">
                <a:solidFill>
                  <a:schemeClr val="tx1"/>
                </a:solidFill>
                <a:latin typeface="+mj-lt"/>
              </a:rPr>
              <a:t>Ιδιοσυγκρασία και σχολική προσαρμογή. Εκδ. </a:t>
            </a:r>
            <a:r>
              <a:rPr lang="en-US" sz="1800" dirty="0">
                <a:solidFill>
                  <a:schemeClr val="tx1"/>
                </a:solidFill>
                <a:latin typeface="+mj-lt"/>
              </a:rPr>
              <a:t>Gutenberg, </a:t>
            </a:r>
            <a:r>
              <a:rPr lang="el-GR" sz="1800" dirty="0">
                <a:solidFill>
                  <a:schemeClr val="tx1"/>
                </a:solidFill>
                <a:latin typeface="+mj-lt"/>
              </a:rPr>
              <a:t>Αθήνα.</a:t>
            </a:r>
          </a:p>
          <a:p>
            <a:pPr algn="l" eaLnBrk="1" fontAlgn="auto" hangingPunct="1">
              <a:spcBef>
                <a:spcPts val="0"/>
              </a:spcBef>
              <a:spcAft>
                <a:spcPts val="0"/>
              </a:spcAft>
              <a:defRPr/>
            </a:pPr>
            <a:r>
              <a:rPr lang="el-GR" sz="1800" b="1" dirty="0">
                <a:solidFill>
                  <a:schemeClr val="tx1"/>
                </a:solidFill>
                <a:latin typeface="+mj-lt"/>
              </a:rPr>
              <a:t>Ανδρέας Γ. Κανδαράκης (2010). </a:t>
            </a:r>
            <a:r>
              <a:rPr lang="el-GR" sz="1800" dirty="0">
                <a:solidFill>
                  <a:schemeClr val="tx1"/>
                </a:solidFill>
                <a:latin typeface="+mj-lt"/>
              </a:rPr>
              <a:t>Ψυχοπαιδαγωγική αξιολόγηση προβλημάτων συμπεριφοράς παιδιών και εφήβων. </a:t>
            </a:r>
            <a:r>
              <a:rPr lang="el-GR" sz="1800" i="1" dirty="0">
                <a:solidFill>
                  <a:schemeClr val="tx1"/>
                </a:solidFill>
                <a:latin typeface="+mj-lt"/>
              </a:rPr>
              <a:t>Παιδαγωγική Επιθεώρηση. </a:t>
            </a:r>
            <a:r>
              <a:rPr lang="el-GR" sz="1800" dirty="0">
                <a:solidFill>
                  <a:schemeClr val="tx1"/>
                </a:solidFill>
                <a:latin typeface="+mj-lt"/>
              </a:rPr>
              <a:t>Εκδ. Ατραπός, Αθήνα. </a:t>
            </a:r>
          </a:p>
          <a:p>
            <a:pPr algn="l" eaLnBrk="1" fontAlgn="auto" hangingPunct="1">
              <a:spcBef>
                <a:spcPts val="0"/>
              </a:spcBef>
              <a:spcAft>
                <a:spcPts val="0"/>
              </a:spcAft>
              <a:defRPr/>
            </a:pPr>
            <a:endParaRPr lang="en-US" sz="1800" dirty="0">
              <a:solidFill>
                <a:schemeClr val="tx1"/>
              </a:solidFill>
              <a:latin typeface="+mj-lt"/>
            </a:endParaRPr>
          </a:p>
          <a:p>
            <a:pPr algn="l" eaLnBrk="1" fontAlgn="auto" hangingPunct="1">
              <a:spcBef>
                <a:spcPts val="0"/>
              </a:spcBef>
              <a:spcAft>
                <a:spcPts val="0"/>
              </a:spcAft>
              <a:defRPr/>
            </a:pPr>
            <a:r>
              <a:rPr kumimoji="0" lang="el-GR" sz="1800" b="1" i="0" u="none" strike="noStrike" kern="1200" cap="none" spc="0" normalizeH="0" baseline="0" noProof="0" dirty="0">
                <a:ln>
                  <a:noFill/>
                </a:ln>
                <a:solidFill>
                  <a:prstClr val="black"/>
                </a:solidFill>
                <a:effectLst/>
                <a:uLnTx/>
                <a:uFillTx/>
                <a:latin typeface="+mj-lt"/>
                <a:ea typeface="+mj-ea"/>
                <a:cs typeface="+mj-cs"/>
              </a:rPr>
              <a:t>Διερευνητικά – Ανιχνευτικά Εργαλεία (Κριτήρια) των Μαθησιακών Δυσκολιών: </a:t>
            </a:r>
          </a:p>
          <a:p>
            <a:pPr marL="285750" indent="-285750" algn="l" eaLnBrk="1" fontAlgn="auto" hangingPunct="1">
              <a:spcBef>
                <a:spcPts val="0"/>
              </a:spcBef>
              <a:spcAft>
                <a:spcPts val="0"/>
              </a:spcAft>
              <a:buFont typeface="Wingdings" panose="05000000000000000000" pitchFamily="2" charset="2"/>
              <a:buChar char="ü"/>
              <a:defRPr/>
            </a:pPr>
            <a:r>
              <a:rPr kumimoji="0" lang="en-US" sz="1800" b="0" i="0" u="none" strike="noStrike" kern="1200" cap="none" spc="0" normalizeH="0" baseline="0" noProof="0" dirty="0">
                <a:ln>
                  <a:noFill/>
                </a:ln>
                <a:solidFill>
                  <a:prstClr val="black"/>
                </a:solidFill>
                <a:effectLst/>
                <a:uLnTx/>
                <a:uFillTx/>
                <a:latin typeface="+mj-lt"/>
                <a:ea typeface="+mj-ea"/>
                <a:cs typeface="+mj-cs"/>
                <a:hlinkClick r:id="rId2"/>
              </a:rPr>
              <a:t>http://www.dyskolies.gr/files/ergaleia/2.pdf</a:t>
            </a:r>
            <a:endParaRPr lang="el-GR" sz="2000" i="1" dirty="0">
              <a:solidFill>
                <a:srgbClr val="0000FF"/>
              </a:solidFill>
              <a:latin typeface="+mj-lt"/>
              <a:hlinkClick r:id="rId3">
                <a:extLst>
                  <a:ext uri="{A12FA001-AC4F-418D-AE19-62706E023703}">
                    <ahyp:hlinkClr xmlns:ahyp="http://schemas.microsoft.com/office/drawing/2018/hyperlinkcolor" val="tx"/>
                  </a:ext>
                </a:extLst>
              </a:hlinkClick>
            </a:endParaRPr>
          </a:p>
          <a:p>
            <a:pPr marL="285750" indent="-285750" algn="l" eaLnBrk="1" fontAlgn="auto" hangingPunct="1">
              <a:spcAft>
                <a:spcPts val="0"/>
              </a:spcAft>
              <a:buFont typeface="Wingdings" panose="05000000000000000000" pitchFamily="2" charset="2"/>
              <a:buChar char="ü"/>
              <a:defRPr/>
            </a:pPr>
            <a:r>
              <a:rPr lang="el-GR" sz="1800" b="1" dirty="0" err="1">
                <a:solidFill>
                  <a:schemeClr val="tx1"/>
                </a:solidFill>
                <a:latin typeface="+mj-lt"/>
                <a:hlinkClick r:id="rId3">
                  <a:extLst>
                    <a:ext uri="{A12FA001-AC4F-418D-AE19-62706E023703}">
                      <ahyp:hlinkClr xmlns:ahyp="http://schemas.microsoft.com/office/drawing/2018/hyperlinkcolor" val="tx"/>
                    </a:ext>
                  </a:extLst>
                </a:hlinkClick>
              </a:rPr>
              <a:t>Λογόμετρο</a:t>
            </a:r>
            <a:r>
              <a:rPr lang="el-GR" sz="1800" dirty="0">
                <a:solidFill>
                  <a:srgbClr val="0000FF"/>
                </a:solidFill>
                <a:latin typeface="+mj-lt"/>
                <a:hlinkClick r:id="rId3">
                  <a:extLst>
                    <a:ext uri="{A12FA001-AC4F-418D-AE19-62706E023703}">
                      <ahyp:hlinkClr xmlns:ahyp="http://schemas.microsoft.com/office/drawing/2018/hyperlinkcolor" val="tx"/>
                    </a:ext>
                  </a:extLst>
                </a:hlinkClick>
              </a:rPr>
              <a:t> </a:t>
            </a:r>
            <a:r>
              <a:rPr lang="en-US" sz="1800" dirty="0">
                <a:solidFill>
                  <a:srgbClr val="0000FF"/>
                </a:solidFill>
                <a:latin typeface="+mj-lt"/>
                <a:hlinkClick r:id="rId3">
                  <a:extLst>
                    <a:ext uri="{A12FA001-AC4F-418D-AE19-62706E023703}">
                      <ahyp:hlinkClr xmlns:ahyp="http://schemas.microsoft.com/office/drawing/2018/hyperlinkcolor" val="tx"/>
                    </a:ext>
                  </a:extLst>
                </a:hlinkClick>
              </a:rPr>
              <a:t>: </a:t>
            </a:r>
            <a:r>
              <a:rPr lang="el-GR" sz="1800" dirty="0">
                <a:solidFill>
                  <a:srgbClr val="0000FF"/>
                </a:solidFill>
                <a:latin typeface="+mj-lt"/>
                <a:hlinkClick r:id="rId3">
                  <a:extLst>
                    <a:ext uri="{A12FA001-AC4F-418D-AE19-62706E023703}">
                      <ahyp:hlinkClr xmlns:ahyp="http://schemas.microsoft.com/office/drawing/2018/hyperlinkcolor" val="tx"/>
                    </a:ext>
                  </a:extLst>
                </a:hlinkClick>
              </a:rPr>
              <a:t>https://www.logometro.gr/start/</a:t>
            </a:r>
          </a:p>
          <a:p>
            <a:pPr marL="285750" indent="-285750" algn="l" eaLnBrk="1" fontAlgn="auto" hangingPunct="1">
              <a:spcAft>
                <a:spcPts val="0"/>
              </a:spcAft>
              <a:buFont typeface="Wingdings" panose="05000000000000000000" pitchFamily="2" charset="2"/>
              <a:buChar char="ü"/>
              <a:defRPr/>
            </a:pPr>
            <a:r>
              <a:rPr lang="el-GR" sz="1800" b="1" i="1" dirty="0">
                <a:solidFill>
                  <a:schemeClr val="tx1"/>
                </a:solidFill>
                <a:latin typeface="+mj-lt"/>
                <a:hlinkClick r:id="rId3">
                  <a:extLst>
                    <a:ext uri="{A12FA001-AC4F-418D-AE19-62706E023703}">
                      <ahyp:hlinkClr xmlns:ahyp="http://schemas.microsoft.com/office/drawing/2018/hyperlinkcolor" val="tx"/>
                    </a:ext>
                  </a:extLst>
                </a:hlinkClick>
              </a:rPr>
              <a:t>Λάμδα τεστ</a:t>
            </a:r>
            <a:r>
              <a:rPr lang="en-US" sz="1800" b="1" i="1" dirty="0">
                <a:solidFill>
                  <a:schemeClr val="tx1"/>
                </a:solidFill>
                <a:latin typeface="+mj-lt"/>
                <a:hlinkClick r:id="rId3">
                  <a:extLst>
                    <a:ext uri="{A12FA001-AC4F-418D-AE19-62706E023703}">
                      <ahyp:hlinkClr xmlns:ahyp="http://schemas.microsoft.com/office/drawing/2018/hyperlinkcolor" val="tx"/>
                    </a:ext>
                  </a:extLst>
                </a:hlinkClick>
              </a:rPr>
              <a:t> </a:t>
            </a:r>
            <a:r>
              <a:rPr lang="en-US" sz="1800" i="1" dirty="0">
                <a:solidFill>
                  <a:srgbClr val="0000FF"/>
                </a:solidFill>
                <a:latin typeface="+mj-lt"/>
                <a:hlinkClick r:id="rId3">
                  <a:extLst>
                    <a:ext uri="{A12FA001-AC4F-418D-AE19-62706E023703}">
                      <ahyp:hlinkClr xmlns:ahyp="http://schemas.microsoft.com/office/drawing/2018/hyperlinkcolor" val="tx"/>
                    </a:ext>
                  </a:extLst>
                </a:hlinkClick>
              </a:rPr>
              <a:t>: </a:t>
            </a:r>
            <a:r>
              <a:rPr lang="el-GR" sz="1800" i="1" dirty="0">
                <a:solidFill>
                  <a:srgbClr val="0000FF"/>
                </a:solidFill>
                <a:latin typeface="+mj-lt"/>
                <a:hlinkClick r:id="rId3">
                  <a:extLst>
                    <a:ext uri="{A12FA001-AC4F-418D-AE19-62706E023703}">
                      <ahyp:hlinkClr xmlns:ahyp="http://schemas.microsoft.com/office/drawing/2018/hyperlinkcolor" val="tx"/>
                    </a:ext>
                  </a:extLst>
                </a:hlinkClick>
              </a:rPr>
              <a:t>http://kesy.dra.sch.gr/images/pdfs/Parousiasi_lamda.pdf</a:t>
            </a:r>
          </a:p>
          <a:p>
            <a:pPr algn="l" eaLnBrk="1" fontAlgn="auto" hangingPunct="1">
              <a:spcAft>
                <a:spcPts val="0"/>
              </a:spcAft>
              <a:defRPr/>
            </a:pPr>
            <a:r>
              <a:rPr lang="el-GR" sz="1800" i="1" dirty="0">
                <a:solidFill>
                  <a:srgbClr val="0000FF"/>
                </a:solidFill>
                <a:latin typeface="+mj-lt"/>
                <a:hlinkClick r:id="rId3">
                  <a:extLst>
                    <a:ext uri="{A12FA001-AC4F-418D-AE19-62706E023703}">
                      <ahyp:hlinkClr xmlns:ahyp="http://schemas.microsoft.com/office/drawing/2018/hyperlinkcolor" val="tx"/>
                    </a:ext>
                  </a:extLst>
                </a:hlinkClick>
              </a:rPr>
              <a:t> </a:t>
            </a:r>
            <a:r>
              <a:rPr lang="el-GR" sz="1800" b="1" i="1" dirty="0">
                <a:solidFill>
                  <a:schemeClr val="tx1"/>
                </a:solidFill>
                <a:latin typeface="+mj-lt"/>
                <a:hlinkClick r:id="rId3">
                  <a:extLst>
                    <a:ext uri="{A12FA001-AC4F-418D-AE19-62706E023703}">
                      <ahyp:hlinkClr xmlns:ahyp="http://schemas.microsoft.com/office/drawing/2018/hyperlinkcolor" val="tx"/>
                    </a:ext>
                  </a:extLst>
                </a:hlinkClick>
              </a:rPr>
              <a:t>Υ</a:t>
            </a:r>
            <a:r>
              <a:rPr lang="el-GR" sz="1800" b="1" dirty="0">
                <a:solidFill>
                  <a:schemeClr val="tx1"/>
                </a:solidFill>
                <a:latin typeface="+mj-lt"/>
                <a:hlinkClick r:id="rId3">
                  <a:extLst>
                    <a:ext uri="{A12FA001-AC4F-418D-AE19-62706E023703}">
                      <ahyp:hlinkClr xmlns:ahyp="http://schemas.microsoft.com/office/drawing/2018/hyperlinkcolor" val="tx"/>
                    </a:ext>
                  </a:extLst>
                </a:hlinkClick>
              </a:rPr>
              <a:t>λικό προς εκτύπωση</a:t>
            </a:r>
            <a:r>
              <a:rPr lang="el-GR" sz="1800" i="1" dirty="0">
                <a:solidFill>
                  <a:srgbClr val="0000FF"/>
                </a:solidFill>
                <a:latin typeface="+mj-lt"/>
                <a:hlinkClick r:id="rId3">
                  <a:extLst>
                    <a:ext uri="{A12FA001-AC4F-418D-AE19-62706E023703}">
                      <ahyp:hlinkClr xmlns:ahyp="http://schemas.microsoft.com/office/drawing/2018/hyperlinkcolor" val="tx"/>
                    </a:ext>
                  </a:extLst>
                </a:hlinkClick>
              </a:rPr>
              <a:t>:   https://upbility.gr/ </a:t>
            </a:r>
          </a:p>
          <a:p>
            <a:pPr algn="l" eaLnBrk="1" fontAlgn="auto" hangingPunct="1">
              <a:spcAft>
                <a:spcPts val="0"/>
              </a:spcAft>
              <a:defRPr/>
            </a:pPr>
            <a:endParaRPr lang="el-GR" sz="1800" i="1" dirty="0">
              <a:solidFill>
                <a:srgbClr val="0000FF"/>
              </a:solidFill>
              <a:latin typeface="+mj-lt"/>
              <a:hlinkClick r:id="rId3">
                <a:extLst>
                  <a:ext uri="{A12FA001-AC4F-418D-AE19-62706E023703}">
                    <ahyp:hlinkClr xmlns:ahyp="http://schemas.microsoft.com/office/drawing/2018/hyperlinkcolor" val="tx"/>
                  </a:ext>
                </a:extLst>
              </a:hlinkClick>
            </a:endParaRPr>
          </a:p>
          <a:p>
            <a:pPr algn="l" eaLnBrk="1" fontAlgn="auto" hangingPunct="1">
              <a:spcAft>
                <a:spcPts val="0"/>
              </a:spcAft>
              <a:defRPr/>
            </a:pPr>
            <a:r>
              <a:rPr lang="fr-FR" sz="2000" i="1" dirty="0">
                <a:solidFill>
                  <a:srgbClr val="0000FF"/>
                </a:solidFill>
                <a:latin typeface="+mj-lt"/>
                <a:hlinkClick r:id="rId3">
                  <a:extLst>
                    <a:ext uri="{A12FA001-AC4F-418D-AE19-62706E023703}">
                      <ahyp:hlinkClr xmlns:ahyp="http://schemas.microsoft.com/office/drawing/2018/hyperlinkcolor" val="tx"/>
                    </a:ext>
                  </a:extLst>
                </a:hlinkClick>
              </a:rPr>
              <a:t>www.</a:t>
            </a:r>
            <a:r>
              <a:rPr lang="fr-FR" sz="2000" b="1" i="1" dirty="0">
                <a:solidFill>
                  <a:srgbClr val="0000FF"/>
                </a:solidFill>
                <a:latin typeface="+mj-lt"/>
                <a:hlinkClick r:id="rId3">
                  <a:extLst>
                    <a:ext uri="{A12FA001-AC4F-418D-AE19-62706E023703}">
                      <ahyp:hlinkClr xmlns:ahyp="http://schemas.microsoft.com/office/drawing/2018/hyperlinkcolor" val="tx"/>
                    </a:ext>
                  </a:extLst>
                </a:hlinkClick>
              </a:rPr>
              <a:t>psychiatrictimes</a:t>
            </a:r>
            <a:r>
              <a:rPr lang="fr-FR" sz="2000" i="1" dirty="0">
                <a:solidFill>
                  <a:srgbClr val="0000FF"/>
                </a:solidFill>
                <a:latin typeface="+mj-lt"/>
                <a:hlinkClick r:id="rId3">
                  <a:extLst>
                    <a:ext uri="{A12FA001-AC4F-418D-AE19-62706E023703}">
                      <ahyp:hlinkClr xmlns:ahyp="http://schemas.microsoft.com/office/drawing/2018/hyperlinkcolor" val="tx"/>
                    </a:ext>
                  </a:extLst>
                </a:hlinkClick>
              </a:rPr>
              <a:t>.com/</a:t>
            </a:r>
            <a:endParaRPr lang="el-GR" sz="2000" i="1" dirty="0">
              <a:latin typeface="+mj-lt"/>
            </a:endParaRPr>
          </a:p>
          <a:p>
            <a:pPr algn="l" eaLnBrk="1" fontAlgn="auto" hangingPunct="1">
              <a:spcAft>
                <a:spcPts val="0"/>
              </a:spcAft>
              <a:defRPr/>
            </a:pPr>
            <a:r>
              <a:rPr lang="fr-FR" sz="2000" i="1" dirty="0">
                <a:latin typeface="+mj-lt"/>
                <a:hlinkClick r:id="rId4"/>
              </a:rPr>
              <a:t>www.</a:t>
            </a:r>
            <a:r>
              <a:rPr lang="fr-FR" sz="2000" b="1" i="1" dirty="0">
                <a:latin typeface="+mj-lt"/>
                <a:hlinkClick r:id="rId4"/>
              </a:rPr>
              <a:t>smartbrief</a:t>
            </a:r>
            <a:r>
              <a:rPr lang="fr-FR" sz="2000" i="1" dirty="0">
                <a:latin typeface="+mj-lt"/>
                <a:hlinkClick r:id="rId4"/>
              </a:rPr>
              <a:t>.com/</a:t>
            </a:r>
            <a:r>
              <a:rPr lang="fr-FR" sz="2000" b="1" i="1" dirty="0">
                <a:latin typeface="+mj-lt"/>
                <a:hlinkClick r:id="rId4"/>
              </a:rPr>
              <a:t>cec</a:t>
            </a:r>
            <a:r>
              <a:rPr lang="fr-FR" sz="2000" i="1" dirty="0">
                <a:latin typeface="+mj-lt"/>
                <a:hlinkClick r:id="rId4"/>
              </a:rPr>
              <a:t>/</a:t>
            </a:r>
            <a:endParaRPr lang="el-GR" sz="2000" i="1" dirty="0">
              <a:solidFill>
                <a:schemeClr val="tx1"/>
              </a:solidFill>
              <a:latin typeface="+mj-lt"/>
            </a:endParaRPr>
          </a:p>
          <a:p>
            <a:pPr algn="l" eaLnBrk="1" fontAlgn="auto" hangingPunct="1">
              <a:spcAft>
                <a:spcPts val="0"/>
              </a:spcAft>
              <a:defRPr/>
            </a:pPr>
            <a:r>
              <a:rPr lang="fr-FR" sz="2000" i="1" dirty="0">
                <a:latin typeface="+mj-lt"/>
                <a:hlinkClick r:id="rId5"/>
              </a:rPr>
              <a:t>www.</a:t>
            </a:r>
            <a:r>
              <a:rPr lang="fr-FR" sz="2000" b="1" i="1" dirty="0">
                <a:latin typeface="+mj-lt"/>
                <a:hlinkClick r:id="rId5"/>
              </a:rPr>
              <a:t>ldonline</a:t>
            </a:r>
            <a:r>
              <a:rPr lang="fr-FR" sz="2000" i="1" dirty="0">
                <a:latin typeface="+mj-lt"/>
                <a:hlinkClick r:id="rId5"/>
              </a:rPr>
              <a:t>.org/</a:t>
            </a:r>
            <a:r>
              <a:rPr lang="el-GR" sz="2000" i="1" dirty="0">
                <a:latin typeface="+mj-lt"/>
              </a:rPr>
              <a:t> </a:t>
            </a:r>
          </a:p>
          <a:p>
            <a:pPr algn="l" eaLnBrk="1" fontAlgn="auto" hangingPunct="1">
              <a:spcAft>
                <a:spcPts val="0"/>
              </a:spcAft>
              <a:defRPr/>
            </a:pPr>
            <a:r>
              <a:rPr lang="fr-FR" sz="2000" i="1" dirty="0">
                <a:latin typeface="+mj-lt"/>
                <a:hlinkClick r:id="rId6"/>
              </a:rPr>
              <a:t>www.specialeducation.gr/</a:t>
            </a:r>
            <a:endParaRPr lang="fr-FR" sz="2000" i="1" dirty="0">
              <a:latin typeface="+mj-lt"/>
            </a:endParaRPr>
          </a:p>
          <a:p>
            <a:pPr algn="l" eaLnBrk="1" fontAlgn="auto" hangingPunct="1">
              <a:spcAft>
                <a:spcPts val="0"/>
              </a:spcAft>
              <a:defRPr/>
            </a:pPr>
            <a:r>
              <a:rPr lang="fr-FR" sz="2000" i="1" dirty="0">
                <a:latin typeface="+mj-lt"/>
                <a:hlinkClick r:id="rId7"/>
              </a:rPr>
              <a:t>https://www.disabilityscoop.com/</a:t>
            </a:r>
            <a:r>
              <a:rPr lang="el-GR" sz="2000" i="1" dirty="0">
                <a:latin typeface="+mj-lt"/>
              </a:rPr>
              <a:t>           </a:t>
            </a:r>
            <a:r>
              <a:rPr lang="fr-FR" sz="2000" i="1" dirty="0">
                <a:latin typeface="+mj-lt"/>
              </a:rPr>
              <a:t> </a:t>
            </a:r>
            <a:r>
              <a:rPr lang="el-GR" sz="2000" i="1" dirty="0">
                <a:latin typeface="+mj-lt"/>
              </a:rPr>
              <a:t>                                                             </a:t>
            </a:r>
            <a:r>
              <a:rPr lang="el-GR" sz="2000" b="1" dirty="0">
                <a:solidFill>
                  <a:schemeClr val="tx1"/>
                </a:solidFill>
                <a:latin typeface="+mj-lt"/>
              </a:rPr>
              <a:t>Δρ. Ανδρέας Γ</a:t>
            </a:r>
            <a:r>
              <a:rPr lang="en-US" sz="2000" b="1" dirty="0">
                <a:solidFill>
                  <a:schemeClr val="tx1"/>
                </a:solidFill>
                <a:latin typeface="+mj-lt"/>
              </a:rPr>
              <a:t>r</a:t>
            </a:r>
            <a:r>
              <a:rPr lang="el-GR" sz="2000" b="1" dirty="0">
                <a:solidFill>
                  <a:schemeClr val="tx1"/>
                </a:solidFill>
                <a:latin typeface="+mj-lt"/>
              </a:rPr>
              <a:t>. Κανδαράκης</a:t>
            </a:r>
            <a:r>
              <a:rPr lang="en-US" sz="2000" b="1" dirty="0">
                <a:solidFill>
                  <a:schemeClr val="tx1"/>
                </a:solidFill>
                <a:latin typeface="+mj-lt"/>
              </a:rPr>
              <a:t> </a:t>
            </a:r>
            <a:r>
              <a:rPr lang="el-GR" sz="2000" b="1" dirty="0">
                <a:solidFill>
                  <a:schemeClr val="tx1"/>
                </a:solidFill>
                <a:latin typeface="+mj-lt"/>
              </a:rPr>
              <a:t> </a:t>
            </a:r>
          </a:p>
          <a:p>
            <a:pPr eaLnBrk="1" fontAlgn="auto" hangingPunct="1">
              <a:spcAft>
                <a:spcPts val="0"/>
              </a:spcAft>
              <a:defRPr/>
            </a:pPr>
            <a:r>
              <a:rPr lang="el-GR" sz="2000" b="1" i="1" dirty="0">
                <a:solidFill>
                  <a:schemeClr val="tx1"/>
                </a:solidFill>
                <a:latin typeface="+mj-lt"/>
              </a:rPr>
              <a:t>                                                                                                               Ειδικός Ψυχοπαιδαγωγός &amp; Σύμβουλος Οικογένειας</a:t>
            </a:r>
            <a:br>
              <a:rPr lang="el-GR" sz="2000" b="1" dirty="0">
                <a:solidFill>
                  <a:schemeClr val="tx1"/>
                </a:solidFill>
                <a:latin typeface="+mj-lt"/>
              </a:rPr>
            </a:br>
            <a:r>
              <a:rPr lang="el-GR" sz="2000" b="1" dirty="0">
                <a:solidFill>
                  <a:schemeClr val="tx1"/>
                </a:solidFill>
                <a:latin typeface="+mj-lt"/>
              </a:rPr>
              <a:t>                                                                                                                     τηλ. 697 40000 35   </a:t>
            </a:r>
            <a:r>
              <a:rPr lang="en-US" sz="2000" b="1" dirty="0">
                <a:solidFill>
                  <a:schemeClr val="tx1"/>
                </a:solidFill>
                <a:latin typeface="+mj-lt"/>
              </a:rPr>
              <a:t>mail</a:t>
            </a:r>
            <a:r>
              <a:rPr lang="el-GR" sz="2000" b="1" dirty="0">
                <a:solidFill>
                  <a:schemeClr val="tx1"/>
                </a:solidFill>
                <a:latin typeface="+mj-lt"/>
              </a:rPr>
              <a:t>:</a:t>
            </a:r>
            <a:r>
              <a:rPr lang="en-US" sz="2000" b="1" dirty="0">
                <a:solidFill>
                  <a:schemeClr val="tx1"/>
                </a:solidFill>
                <a:latin typeface="+mj-lt"/>
              </a:rPr>
              <a:t> </a:t>
            </a:r>
            <a:r>
              <a:rPr lang="en-US" sz="2000" b="1" dirty="0" err="1">
                <a:solidFill>
                  <a:schemeClr val="tx1"/>
                </a:solidFill>
                <a:latin typeface="+mj-lt"/>
              </a:rPr>
              <a:t>kaan</a:t>
            </a:r>
            <a:r>
              <a:rPr lang="el-GR" sz="2000" b="1" dirty="0">
                <a:solidFill>
                  <a:schemeClr val="tx1"/>
                </a:solidFill>
                <a:latin typeface="+mj-lt"/>
              </a:rPr>
              <a:t>1@</a:t>
            </a:r>
            <a:r>
              <a:rPr lang="en-US" sz="2000" b="1" dirty="0">
                <a:solidFill>
                  <a:schemeClr val="tx1"/>
                </a:solidFill>
                <a:latin typeface="+mj-lt"/>
              </a:rPr>
              <a:t>ymail.com</a:t>
            </a:r>
            <a:endParaRPr lang="el-GR" sz="2000" b="1" i="1" dirty="0">
              <a:solidFill>
                <a:schemeClr val="tx1"/>
              </a:solidFill>
              <a:latin typeface="+mj-lt"/>
            </a:endParaRPr>
          </a:p>
          <a:p>
            <a:pPr algn="l" eaLnBrk="1" fontAlgn="auto" hangingPunct="1">
              <a:spcAft>
                <a:spcPts val="0"/>
              </a:spcAft>
              <a:defRPr/>
            </a:pPr>
            <a:endParaRPr lang="el-G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a:t>Παραδοσιακή και Ψυχοπαιδαγωγική ψυχολογική αξιολόγηση Π.Σ. ή/και Μ.Δ</a:t>
            </a:r>
          </a:p>
        </p:txBody>
      </p:sp>
      <p:graphicFrame>
        <p:nvGraphicFramePr>
          <p:cNvPr id="4" name="3 - Θέση πίνακα"/>
          <p:cNvGraphicFramePr>
            <a:graphicFrameLocks noGrp="1"/>
          </p:cNvGraphicFramePr>
          <p:nvPr>
            <p:ph type="tbl" idx="1"/>
            <p:extLst>
              <p:ext uri="{D42A27DB-BD31-4B8C-83A1-F6EECF244321}">
                <p14:modId xmlns:p14="http://schemas.microsoft.com/office/powerpoint/2010/main" val="4026442905"/>
              </p:ext>
            </p:extLst>
          </p:nvPr>
        </p:nvGraphicFramePr>
        <p:xfrm>
          <a:off x="1703512" y="1600201"/>
          <a:ext cx="8784976" cy="4853135"/>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1084211">
                <a:tc>
                  <a:txBody>
                    <a:bodyPr/>
                    <a:lstStyle/>
                    <a:p>
                      <a:r>
                        <a:rPr lang="el-GR" dirty="0"/>
                        <a:t>ΠΑΡΑΔΟΣΙΑΚΗ</a:t>
                      </a:r>
                      <a:r>
                        <a:rPr lang="el-GR" baseline="0" dirty="0"/>
                        <a:t> ΨΥΧΟΛΟΓΙΚΗ ΑΞΙΟΛΟΓΗΣΗ</a:t>
                      </a:r>
                      <a:endParaRPr lang="el-GR" dirty="0"/>
                    </a:p>
                  </a:txBody>
                  <a:tcPr/>
                </a:tc>
                <a:tc>
                  <a:txBody>
                    <a:bodyPr/>
                    <a:lstStyle/>
                    <a:p>
                      <a:r>
                        <a:rPr lang="el-GR" dirty="0"/>
                        <a:t>ΨΥΧΟΠΑΙΔΑΓΩΓΙΚΗ ΑΞΙΟΛΟΓΗΣΗ</a:t>
                      </a:r>
                    </a:p>
                  </a:txBody>
                  <a:tcPr/>
                </a:tc>
                <a:extLst>
                  <a:ext uri="{0D108BD9-81ED-4DB2-BD59-A6C34878D82A}">
                    <a16:rowId xmlns:a16="http://schemas.microsoft.com/office/drawing/2014/main" val="10000"/>
                  </a:ext>
                </a:extLst>
              </a:tr>
              <a:tr h="628154">
                <a:tc>
                  <a:txBody>
                    <a:bodyPr/>
                    <a:lstStyle/>
                    <a:p>
                      <a:r>
                        <a:rPr lang="el-GR" dirty="0"/>
                        <a:t>Νομοθετική</a:t>
                      </a:r>
                      <a:r>
                        <a:rPr lang="el-GR" baseline="0" dirty="0"/>
                        <a:t> </a:t>
                      </a:r>
                      <a:endParaRPr lang="el-GR" dirty="0"/>
                    </a:p>
                  </a:txBody>
                  <a:tcPr/>
                </a:tc>
                <a:tc>
                  <a:txBody>
                    <a:bodyPr/>
                    <a:lstStyle/>
                    <a:p>
                      <a:r>
                        <a:rPr lang="el-GR" dirty="0"/>
                        <a:t>Ιδιογραφική και νομοθετική </a:t>
                      </a:r>
                    </a:p>
                  </a:txBody>
                  <a:tcPr/>
                </a:tc>
                <a:extLst>
                  <a:ext uri="{0D108BD9-81ED-4DB2-BD59-A6C34878D82A}">
                    <a16:rowId xmlns:a16="http://schemas.microsoft.com/office/drawing/2014/main" val="10001"/>
                  </a:ext>
                </a:extLst>
              </a:tr>
              <a:tr h="628154">
                <a:tc>
                  <a:txBody>
                    <a:bodyPr/>
                    <a:lstStyle/>
                    <a:p>
                      <a:r>
                        <a:rPr lang="el-GR" dirty="0"/>
                        <a:t>Έμμεση </a:t>
                      </a:r>
                    </a:p>
                  </a:txBody>
                  <a:tcPr/>
                </a:tc>
                <a:tc>
                  <a:txBody>
                    <a:bodyPr/>
                    <a:lstStyle/>
                    <a:p>
                      <a:r>
                        <a:rPr lang="el-GR" dirty="0"/>
                        <a:t>Άμεση</a:t>
                      </a:r>
                      <a:r>
                        <a:rPr lang="el-GR" baseline="0" dirty="0"/>
                        <a:t> </a:t>
                      </a:r>
                      <a:endParaRPr lang="el-GR" dirty="0"/>
                    </a:p>
                  </a:txBody>
                  <a:tcPr/>
                </a:tc>
                <a:extLst>
                  <a:ext uri="{0D108BD9-81ED-4DB2-BD59-A6C34878D82A}">
                    <a16:rowId xmlns:a16="http://schemas.microsoft.com/office/drawing/2014/main" val="10002"/>
                  </a:ext>
                </a:extLst>
              </a:tr>
              <a:tr h="628154">
                <a:tc>
                  <a:txBody>
                    <a:bodyPr/>
                    <a:lstStyle/>
                    <a:p>
                      <a:r>
                        <a:rPr lang="el-GR" dirty="0"/>
                        <a:t>Εστιάζει στο παιδί </a:t>
                      </a:r>
                    </a:p>
                  </a:txBody>
                  <a:tcPr/>
                </a:tc>
                <a:tc>
                  <a:txBody>
                    <a:bodyPr/>
                    <a:lstStyle/>
                    <a:p>
                      <a:r>
                        <a:rPr lang="el-GR" dirty="0"/>
                        <a:t>Εστιάζει στο περιβάλλον/ολιστική </a:t>
                      </a:r>
                    </a:p>
                  </a:txBody>
                  <a:tcPr/>
                </a:tc>
                <a:extLst>
                  <a:ext uri="{0D108BD9-81ED-4DB2-BD59-A6C34878D82A}">
                    <a16:rowId xmlns:a16="http://schemas.microsoft.com/office/drawing/2014/main" val="10003"/>
                  </a:ext>
                </a:extLst>
              </a:tr>
              <a:tr h="628154">
                <a:tc>
                  <a:txBody>
                    <a:bodyPr/>
                    <a:lstStyle/>
                    <a:p>
                      <a:r>
                        <a:rPr lang="el-GR" baseline="0" dirty="0"/>
                        <a:t> Στατική </a:t>
                      </a:r>
                      <a:endParaRPr lang="el-GR" dirty="0"/>
                    </a:p>
                  </a:txBody>
                  <a:tcPr/>
                </a:tc>
                <a:tc>
                  <a:txBody>
                    <a:bodyPr/>
                    <a:lstStyle/>
                    <a:p>
                      <a:r>
                        <a:rPr lang="el-GR" dirty="0"/>
                        <a:t>Διαρκής </a:t>
                      </a:r>
                    </a:p>
                  </a:txBody>
                  <a:tcPr/>
                </a:tc>
                <a:extLst>
                  <a:ext uri="{0D108BD9-81ED-4DB2-BD59-A6C34878D82A}">
                    <a16:rowId xmlns:a16="http://schemas.microsoft.com/office/drawing/2014/main" val="10004"/>
                  </a:ext>
                </a:extLst>
              </a:tr>
              <a:tr h="628154">
                <a:tc>
                  <a:txBody>
                    <a:bodyPr/>
                    <a:lstStyle/>
                    <a:p>
                      <a:r>
                        <a:rPr lang="el-GR" dirty="0"/>
                        <a:t>Περιστασιακή</a:t>
                      </a:r>
                    </a:p>
                  </a:txBody>
                  <a:tcPr/>
                </a:tc>
                <a:tc>
                  <a:txBody>
                    <a:bodyPr/>
                    <a:lstStyle/>
                    <a:p>
                      <a:r>
                        <a:rPr lang="el-GR" dirty="0"/>
                        <a:t>Διαπεριστασιακή </a:t>
                      </a:r>
                    </a:p>
                  </a:txBody>
                  <a:tcPr/>
                </a:tc>
                <a:extLst>
                  <a:ext uri="{0D108BD9-81ED-4DB2-BD59-A6C34878D82A}">
                    <a16:rowId xmlns:a16="http://schemas.microsoft.com/office/drawing/2014/main" val="10005"/>
                  </a:ext>
                </a:extLst>
              </a:tr>
              <a:tr h="628154">
                <a:tc>
                  <a:txBody>
                    <a:bodyPr/>
                    <a:lstStyle/>
                    <a:p>
                      <a:r>
                        <a:rPr lang="el-GR" dirty="0"/>
                        <a:t>Έλλειψη</a:t>
                      </a:r>
                      <a:r>
                        <a:rPr lang="el-GR" baseline="0" dirty="0"/>
                        <a:t> εκπαιδευτικής εγκυρότητας </a:t>
                      </a:r>
                      <a:endParaRPr lang="el-GR" dirty="0"/>
                    </a:p>
                  </a:txBody>
                  <a:tcPr/>
                </a:tc>
                <a:tc>
                  <a:txBody>
                    <a:bodyPr/>
                    <a:lstStyle/>
                    <a:p>
                      <a:r>
                        <a:rPr lang="el-GR" dirty="0"/>
                        <a:t>Εκπαιδευτικά έγκυρη </a:t>
                      </a:r>
                    </a:p>
                  </a:txBody>
                  <a:tcPr/>
                </a:tc>
                <a:extLst>
                  <a:ext uri="{0D108BD9-81ED-4DB2-BD59-A6C34878D82A}">
                    <a16:rowId xmlns:a16="http://schemas.microsoft.com/office/drawing/2014/main" val="10006"/>
                  </a:ext>
                </a:extLst>
              </a:tr>
            </a:tbl>
          </a:graphicData>
        </a:graphic>
      </p:graphicFrame>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4" name="Rectangle 134"/>
          <p:cNvSpPr>
            <a:spLocks noGrp="1" noChangeArrowheads="1"/>
          </p:cNvSpPr>
          <p:nvPr>
            <p:ph type="title"/>
          </p:nvPr>
        </p:nvSpPr>
        <p:spPr/>
        <p:txBody>
          <a:bodyPr/>
          <a:lstStyle/>
          <a:p>
            <a:pPr eaLnBrk="1" hangingPunct="1">
              <a:defRPr/>
            </a:pPr>
            <a:r>
              <a:rPr lang="el-GR" sz="1800" b="1" dirty="0"/>
              <a:t>ΣΥΜΠΕΡΙΦΟΡΕΣ ΠΟΥ ΣΥΜΦΩΝΑ ΜΕ ΤΟ ΕΞΕΛΙΚΤΙΚΟ ΣΤΑΔΙΟ ΠΟΥ ΔΙΑΝΥΕΙ ΤΟ ΠΑΙΔΙ ΘΕΩΡΟΥΝΤΑΙ ΚΑΝΟΝΙΚΕΣ Ή ΠΡΟΒΛΗΜΑΤΙΚΕΣ</a:t>
            </a:r>
            <a:r>
              <a:rPr lang="en-US" sz="1800" b="1" dirty="0"/>
              <a:t>.</a:t>
            </a:r>
            <a:br>
              <a:rPr lang="el-GR" sz="1400" b="1" dirty="0"/>
            </a:br>
            <a:endParaRPr lang="el-GR" sz="1400" b="1" dirty="0"/>
          </a:p>
        </p:txBody>
      </p:sp>
      <p:graphicFrame>
        <p:nvGraphicFramePr>
          <p:cNvPr id="20649" name="Group 169"/>
          <p:cNvGraphicFramePr>
            <a:graphicFrameLocks noGrp="1"/>
          </p:cNvGraphicFramePr>
          <p:nvPr>
            <p:ph idx="1"/>
          </p:nvPr>
        </p:nvGraphicFramePr>
        <p:xfrm>
          <a:off x="1631951" y="1341438"/>
          <a:ext cx="8785225" cy="5474358"/>
        </p:xfrm>
        <a:graphic>
          <a:graphicData uri="http://schemas.openxmlformats.org/drawingml/2006/table">
            <a:tbl>
              <a:tblPr/>
              <a:tblGrid>
                <a:gridCol w="892150">
                  <a:extLst>
                    <a:ext uri="{9D8B030D-6E8A-4147-A177-3AD203B41FA5}">
                      <a16:colId xmlns:a16="http://schemas.microsoft.com/office/drawing/2014/main" val="20000"/>
                    </a:ext>
                  </a:extLst>
                </a:gridCol>
                <a:gridCol w="2276500">
                  <a:extLst>
                    <a:ext uri="{9D8B030D-6E8A-4147-A177-3AD203B41FA5}">
                      <a16:colId xmlns:a16="http://schemas.microsoft.com/office/drawing/2014/main" val="20001"/>
                    </a:ext>
                  </a:extLst>
                </a:gridCol>
                <a:gridCol w="3421063">
                  <a:extLst>
                    <a:ext uri="{9D8B030D-6E8A-4147-A177-3AD203B41FA5}">
                      <a16:colId xmlns:a16="http://schemas.microsoft.com/office/drawing/2014/main" val="20002"/>
                    </a:ext>
                  </a:extLst>
                </a:gridCol>
                <a:gridCol w="2195512">
                  <a:extLst>
                    <a:ext uri="{9D8B030D-6E8A-4147-A177-3AD203B41FA5}">
                      <a16:colId xmlns:a16="http://schemas.microsoft.com/office/drawing/2014/main" val="20003"/>
                    </a:ext>
                  </a:extLst>
                </a:gridCol>
              </a:tblGrid>
              <a:tr h="79375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Ηλικία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επιτεύγματα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προβλήματα συμπεριφοράς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Κλινικές διαταραχές που μπορούν να γίνουν αντιληπτές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39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0-2</a:t>
                      </a:r>
                      <a:endParaRPr kumimoji="0" lang="el-GR" sz="16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Διατροφή</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ύπνος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συναισθηματική επαφή</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Πείσματα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θυμός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μη έλεγχος σφιγκτήρων</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Νοητική υστέρηση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διαταραχές στην πρόσληψη της τροφής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αυτισμός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14038">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2-5</a:t>
                      </a:r>
                      <a:endParaRPr kumimoji="0" lang="el-GR" sz="16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Γλώσσα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έλεγχος σφιγκτήρων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δεξιότητες αυτοεξυπηρέτησης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αυτοέλεγχος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σχέσεις με συνομηλίκους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Διαφωνίες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απαιτεί την προσοχή των άλλων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ανυπακοή</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φόβοι</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υπερκινητικότητα,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δυσκολίες στον ύπνο</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Διαταραχές λόγου και ομιλίας </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err="1">
                          <a:ln>
                            <a:noFill/>
                          </a:ln>
                          <a:solidFill>
                            <a:schemeClr val="tx1"/>
                          </a:solidFill>
                          <a:effectLst>
                            <a:outerShdw blurRad="38100" dist="38100" dir="2700000" algn="tl">
                              <a:srgbClr val="000000"/>
                            </a:outerShdw>
                          </a:effectLst>
                          <a:latin typeface="Times New Roman" pitchFamily="18" charset="0"/>
                          <a:cs typeface="Times New Roman" pitchFamily="18" charset="0"/>
                        </a:rPr>
                        <a:t>πρβλ</a:t>
                      </a: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από κακοποίηση ή παραμέληση</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διαταραχές   </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άγχους </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φοβίες</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81188" y="-214313"/>
            <a:ext cx="8229600" cy="1139826"/>
          </a:xfrm>
        </p:spPr>
        <p:txBody>
          <a:bodyPr/>
          <a:lstStyle/>
          <a:p>
            <a:pPr eaLnBrk="1" hangingPunct="1">
              <a:defRPr/>
            </a:pPr>
            <a:r>
              <a:rPr lang="el-GR" sz="1800" b="1" dirty="0"/>
              <a:t>ΣΥΜΠΕΡΙΦΟΡΕΣ ΠΟΥ ΣΥΜΦΩΝΑ ΜΕ ΤΟ ΕΞΕΛΙΚΤΙΚΟ ΣΤΑΔΙΟ ΠΟΥ ΔΙΑΝΥΕΙ ΤΟ ΠΑΙΔΙ ΘΕΩΡΟΥΝΤΑΙ ΚΑΝΟΝΙΚΕΣ Ή ΠΡΟΒΛΗΜΑΤΙΚΕΣ.</a:t>
            </a:r>
          </a:p>
        </p:txBody>
      </p:sp>
      <p:graphicFrame>
        <p:nvGraphicFramePr>
          <p:cNvPr id="53310" name="Group 62"/>
          <p:cNvGraphicFramePr>
            <a:graphicFrameLocks noGrp="1"/>
          </p:cNvGraphicFramePr>
          <p:nvPr>
            <p:ph type="tbl" idx="1"/>
          </p:nvPr>
        </p:nvGraphicFramePr>
        <p:xfrm>
          <a:off x="1524000" y="786009"/>
          <a:ext cx="9144000" cy="6053890"/>
        </p:xfrm>
        <a:graphic>
          <a:graphicData uri="http://schemas.openxmlformats.org/drawingml/2006/table">
            <a:tbl>
              <a:tblPr/>
              <a:tblGrid>
                <a:gridCol w="887413">
                  <a:extLst>
                    <a:ext uri="{9D8B030D-6E8A-4147-A177-3AD203B41FA5}">
                      <a16:colId xmlns:a16="http://schemas.microsoft.com/office/drawing/2014/main" val="20000"/>
                    </a:ext>
                  </a:extLst>
                </a:gridCol>
                <a:gridCol w="2460625">
                  <a:extLst>
                    <a:ext uri="{9D8B030D-6E8A-4147-A177-3AD203B41FA5}">
                      <a16:colId xmlns:a16="http://schemas.microsoft.com/office/drawing/2014/main" val="20001"/>
                    </a:ext>
                  </a:extLst>
                </a:gridCol>
                <a:gridCol w="3519487">
                  <a:extLst>
                    <a:ext uri="{9D8B030D-6E8A-4147-A177-3AD203B41FA5}">
                      <a16:colId xmlns:a16="http://schemas.microsoft.com/office/drawing/2014/main" val="20002"/>
                    </a:ext>
                  </a:extLst>
                </a:gridCol>
                <a:gridCol w="2276475">
                  <a:extLst>
                    <a:ext uri="{9D8B030D-6E8A-4147-A177-3AD203B41FA5}">
                      <a16:colId xmlns:a16="http://schemas.microsoft.com/office/drawing/2014/main" val="20003"/>
                    </a:ext>
                  </a:extLst>
                </a:gridCol>
              </a:tblGrid>
              <a:tr h="948490">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Ηλικία</a:t>
                      </a:r>
                      <a:endParaRPr kumimoji="0" lang="el-GR" sz="14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επιτεύγματα</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Αναμενόμενα για την ηλικία προβλήματα συμπεριφοράς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6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Κλινικές διαταραχές που μπορούν να γίνουν αντιληπτές</a:t>
                      </a:r>
                      <a:endParaRPr kumimoji="0" lang="el-GR" sz="16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3217">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6-11</a:t>
                      </a:r>
                      <a:endParaRPr kumimoji="0" lang="el-GR" sz="17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Σχολική προσαρμογή (επιδόσεις, συμπεριφορά)</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συμμετοχή σε ομαδικά παιχνίδια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διεκπεραίωση απλών υπευθυνοτήτων</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Διαφωνίες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δυσκολίες στη συγκέντρωση της προσοχής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έλλειψη αυτογνωσίας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αυτοπροβολή</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 Ε. Π. – Υ.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μαθησιακές δυσκολίες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διαταραχές άγχους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κατάθλιψη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απόσυρση </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σωματικά ενοχλήματα</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επιθετικότητα </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παραβατικότητα </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προβλήματα σκέψης</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8762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12-20</a:t>
                      </a:r>
                      <a:endParaRPr kumimoji="0" lang="el-GR" sz="1700" b="1"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Σχέσεις με το άλλο φύλο</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προσωπική ταυτότητα</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ανεξαρτητοποίηση</a:t>
                      </a:r>
                    </a:p>
                    <a:p>
                      <a:pPr marL="533400" marR="0" lvl="0" indent="-5334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υπευθυνότητα</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Διαφωνίες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επιμονή</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Ανορεξία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βουλιμία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Παραβατικότητα</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τάσεις αυτοκτονίας</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κατάχρηση ουσιών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Ψύχωση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Char char="n"/>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κατάθλιψη</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0245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6"/>
          <p:cNvSpPr>
            <a:spLocks noGrp="1" noChangeArrowheads="1"/>
          </p:cNvSpPr>
          <p:nvPr>
            <p:ph type="title"/>
          </p:nvPr>
        </p:nvSpPr>
        <p:spPr/>
        <p:txBody>
          <a:bodyPr/>
          <a:lstStyle/>
          <a:p>
            <a:pPr eaLnBrk="1" hangingPunct="1"/>
            <a:r>
              <a:rPr lang="el-GR" sz="1800" b="1" u="sng" dirty="0"/>
              <a:t>Συχνά εμφανιζόμενες διαστάσεις της παιδικής-εφηβικής ψυχοπαθολογίας</a:t>
            </a:r>
            <a:r>
              <a:rPr lang="el-GR" sz="1600" b="1" u="sng" dirty="0"/>
              <a:t> </a:t>
            </a:r>
            <a:br>
              <a:rPr lang="el-GR" sz="1400" b="1" dirty="0"/>
            </a:br>
            <a:r>
              <a:rPr lang="el-GR" sz="1400" b="1" dirty="0"/>
              <a:t>Σύμφωνα με τα ερωτηματολόγια </a:t>
            </a:r>
            <a:r>
              <a:rPr lang="en-US" sz="1400" b="1" i="1" dirty="0"/>
              <a:t>Child Behavior Checklist</a:t>
            </a:r>
            <a:r>
              <a:rPr lang="el-GR" sz="1400" b="1" i="1" dirty="0"/>
              <a:t> (</a:t>
            </a:r>
            <a:r>
              <a:rPr lang="en-US" sz="1400" b="1" i="1" dirty="0"/>
              <a:t>CBCL</a:t>
            </a:r>
            <a:r>
              <a:rPr lang="el-GR" sz="1400" b="1" i="1" dirty="0"/>
              <a:t>), </a:t>
            </a:r>
            <a:r>
              <a:rPr lang="en-US" sz="1400" b="1" i="1" dirty="0"/>
              <a:t>Teachers</a:t>
            </a:r>
            <a:r>
              <a:rPr lang="el-GR" sz="1400" b="1" i="1" dirty="0"/>
              <a:t> </a:t>
            </a:r>
            <a:br>
              <a:rPr lang="en-US" sz="1400" b="1" i="1" dirty="0"/>
            </a:br>
            <a:r>
              <a:rPr lang="en-US" sz="1400" b="1" i="1" dirty="0"/>
              <a:t>Report Form</a:t>
            </a:r>
            <a:r>
              <a:rPr lang="en-GB" sz="1400" b="1" i="1" dirty="0"/>
              <a:t> (</a:t>
            </a:r>
            <a:r>
              <a:rPr lang="en-US" sz="1400" b="1" i="1" dirty="0"/>
              <a:t>TRF</a:t>
            </a:r>
            <a:r>
              <a:rPr lang="en-GB" sz="1400" b="1" i="1" dirty="0"/>
              <a:t>), </a:t>
            </a:r>
            <a:r>
              <a:rPr lang="en-US" sz="1400" b="1" i="1" dirty="0"/>
              <a:t>Youth Self Report</a:t>
            </a:r>
            <a:r>
              <a:rPr lang="en-GB" sz="1400" b="1" i="1" dirty="0"/>
              <a:t> (</a:t>
            </a:r>
            <a:r>
              <a:rPr lang="en-US" sz="1400" b="1" i="1" dirty="0"/>
              <a:t>YSR</a:t>
            </a:r>
            <a:r>
              <a:rPr lang="en-GB" sz="1400" b="1" i="1" dirty="0"/>
              <a:t>) </a:t>
            </a:r>
            <a:br>
              <a:rPr lang="el-GR" sz="1400" b="1" i="1" dirty="0"/>
            </a:br>
            <a:r>
              <a:rPr lang="el-GR" sz="1400" b="1" i="1" dirty="0"/>
              <a:t>των</a:t>
            </a:r>
            <a:r>
              <a:rPr lang="de-DE" sz="1400" b="1" i="1" dirty="0"/>
              <a:t> Achenbach, T. M., &amp; </a:t>
            </a:r>
            <a:r>
              <a:rPr lang="de-DE" sz="1400" b="1" i="1" dirty="0" err="1"/>
              <a:t>Rescorla</a:t>
            </a:r>
            <a:r>
              <a:rPr lang="de-DE" sz="1400" b="1" i="1" dirty="0"/>
              <a:t>, L. A. (2001)</a:t>
            </a:r>
            <a:endParaRPr lang="el-GR" sz="1000" b="1" i="1" dirty="0"/>
          </a:p>
        </p:txBody>
      </p:sp>
      <p:graphicFrame>
        <p:nvGraphicFramePr>
          <p:cNvPr id="17564" name="Group 156"/>
          <p:cNvGraphicFramePr>
            <a:graphicFrameLocks noGrp="1"/>
          </p:cNvGraphicFramePr>
          <p:nvPr>
            <p:ph type="tbl" idx="1"/>
          </p:nvPr>
        </p:nvGraphicFramePr>
        <p:xfrm>
          <a:off x="1593850" y="1484786"/>
          <a:ext cx="9074150" cy="5422485"/>
        </p:xfrm>
        <a:graphic>
          <a:graphicData uri="http://schemas.openxmlformats.org/drawingml/2006/table">
            <a:tbl>
              <a:tblPr/>
              <a:tblGrid>
                <a:gridCol w="4079875">
                  <a:extLst>
                    <a:ext uri="{9D8B030D-6E8A-4147-A177-3AD203B41FA5}">
                      <a16:colId xmlns:a16="http://schemas.microsoft.com/office/drawing/2014/main" val="20000"/>
                    </a:ext>
                  </a:extLst>
                </a:gridCol>
                <a:gridCol w="4994275">
                  <a:extLst>
                    <a:ext uri="{9D8B030D-6E8A-4147-A177-3AD203B41FA5}">
                      <a16:colId xmlns:a16="http://schemas.microsoft.com/office/drawing/2014/main" val="20001"/>
                    </a:ext>
                  </a:extLst>
                </a:gridCol>
              </a:tblGrid>
              <a:tr h="399329">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ΚΛΙΜΑΚΕΣ</a:t>
                      </a:r>
                      <a:r>
                        <a:rPr kumimoji="0" lang="en-GB"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ΣΥΝΔΡΟΜΩΝ</a:t>
                      </a:r>
                      <a:endParaRPr kumimoji="0" lang="el-GR" sz="1800" b="1" i="1"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ΕΝΔΕΙΚΤΙΚΑ</a:t>
                      </a:r>
                      <a:r>
                        <a:rPr kumimoji="0" lang="en-GB"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el-GR" sz="1800" b="1" i="1"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ΣΥΜΠΤΩΜΑΤΑ</a:t>
                      </a:r>
                      <a:endParaRPr kumimoji="0" lang="el-GR" sz="1800" b="1" i="1"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84">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r>
                        <a:rPr kumimoji="0" lang="el-GR"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Άγχος / Κατάθλιψη</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Κλαίει πολύ, Φοβάται, Αισθάνεται ανάξια, Νευρική</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2. Απόσυρση / Κατάθλιψη</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Προτιμά μόνη, Δεν μιλά, Μυστικοπαθής, Ντροπαλή, Δειλή</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3. Σωματικά Ενοχλήματα</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Έχει ζαλάδες, Υπερβολικά κουρασμένη, Διάφοροι πόνοι</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4. Κοινωνικά Προβλήματα</a:t>
                      </a:r>
                      <a:endPar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Εξαρτημένη, Δεν τα πάει καλά με τους συνομηλίκους,</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Την πειράζουν, Μη αγαπητή</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310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5. Προβλήματα Σκέψης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Ακούει πράγματα, Βλέπει πράγματα, </a:t>
                      </a:r>
                    </a:p>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Παράξενη συμπεριφορά,  Παράξενες ιδέες</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310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6. Προβλήματα Προσοχής</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Απρόσεκτη, Δεν συγκεντρώνεται,</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Δεν μπορεί να σταθεί ακίνητη, Σε σύγχυση</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7. Παράβαση Κανόνων</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Δεν αισθάνεται τύψεις, Κακοί φίλοι, Ψέματα, Εξαπατά</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Σκασιαρχείο</a:t>
                      </a:r>
                      <a:endParaRPr kumimoji="0" lang="el-GR" sz="17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80851">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800" b="1"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8.Επιθετική Συμπεριφορά</a:t>
                      </a:r>
                      <a:endPar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Αντιμιλά, Σκληρή, Επιτίθεται σε άλλους,</a:t>
                      </a:r>
                    </a:p>
                    <a:p>
                      <a:pPr marL="342900" marR="0" lvl="0" indent="-34290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el-GR" sz="17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cs typeface="Times New Roman" pitchFamily="18" charset="0"/>
                        </a:rPr>
                        <a:t>Καταστρέφει πράγματα άλλων</a:t>
                      </a:r>
                      <a:endParaRPr kumimoji="0" lang="el-GR" sz="17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8314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7F94DD-FFD1-4AA6-8491-CF0E28A53B6B}"/>
              </a:ext>
            </a:extLst>
          </p:cNvPr>
          <p:cNvSpPr>
            <a:spLocks noGrp="1"/>
          </p:cNvSpPr>
          <p:nvPr>
            <p:ph type="title"/>
          </p:nvPr>
        </p:nvSpPr>
        <p:spPr>
          <a:xfrm>
            <a:off x="609600" y="274638"/>
            <a:ext cx="10972800" cy="1143000"/>
          </a:xfrm>
        </p:spPr>
        <p:txBody>
          <a:bodyPr anchor="ctr">
            <a:normAutofit/>
          </a:bodyPr>
          <a:lstStyle/>
          <a:p>
            <a:pPr>
              <a:lnSpc>
                <a:spcPct val="90000"/>
              </a:lnSpc>
              <a:spcAft>
                <a:spcPts val="1000"/>
              </a:spcAft>
            </a:pPr>
            <a:r>
              <a:rPr lang="el-GR" sz="2400" b="0" dirty="0">
                <a:effectLst/>
              </a:rPr>
              <a:t>Σύστημα Επεξεργασίας Πληροφοριών, συνθετική απεικόνιση σύμφωνα με τους </a:t>
            </a:r>
            <a:r>
              <a:rPr lang="en-US" sz="2400" b="0" dirty="0">
                <a:effectLst/>
              </a:rPr>
              <a:t>Atkinson</a:t>
            </a:r>
            <a:r>
              <a:rPr lang="el-GR" sz="2400" b="0" dirty="0">
                <a:effectLst/>
              </a:rPr>
              <a:t> &amp; </a:t>
            </a:r>
            <a:r>
              <a:rPr lang="en-US" sz="2400" b="0" dirty="0">
                <a:effectLst/>
              </a:rPr>
              <a:t>Shiffrin</a:t>
            </a:r>
            <a:r>
              <a:rPr lang="el-GR" sz="2400" b="0" dirty="0">
                <a:effectLst/>
              </a:rPr>
              <a:t> (1968), </a:t>
            </a:r>
            <a:r>
              <a:rPr lang="en-US" sz="2400" b="0" dirty="0">
                <a:effectLst/>
              </a:rPr>
              <a:t>Barkley</a:t>
            </a:r>
            <a:r>
              <a:rPr lang="el-GR" sz="2400" b="0" dirty="0">
                <a:effectLst/>
              </a:rPr>
              <a:t> (1997), </a:t>
            </a:r>
            <a:r>
              <a:rPr lang="en-US" sz="2400" b="0" dirty="0">
                <a:effectLst/>
              </a:rPr>
              <a:t>Kandarakis</a:t>
            </a:r>
            <a:r>
              <a:rPr lang="el-GR" sz="2400" b="0" dirty="0">
                <a:effectLst/>
              </a:rPr>
              <a:t> &amp; </a:t>
            </a:r>
            <a:r>
              <a:rPr lang="en-US" sz="2400" b="0" dirty="0">
                <a:effectLst/>
              </a:rPr>
              <a:t>Poulos</a:t>
            </a:r>
            <a:r>
              <a:rPr lang="el-GR" sz="2400" b="0" dirty="0">
                <a:effectLst/>
              </a:rPr>
              <a:t> (2008), </a:t>
            </a:r>
            <a:r>
              <a:rPr lang="en-US" sz="2400" b="0" dirty="0">
                <a:effectLst/>
              </a:rPr>
              <a:t>Sousa</a:t>
            </a:r>
            <a:r>
              <a:rPr lang="el-GR" sz="2400" b="0" dirty="0">
                <a:effectLst/>
              </a:rPr>
              <a:t> (2011)</a:t>
            </a:r>
            <a:br>
              <a:rPr lang="el-GR" sz="2400" b="1" dirty="0">
                <a:effectLst/>
              </a:rPr>
            </a:br>
            <a:endParaRPr lang="en-US" sz="2400" dirty="0"/>
          </a:p>
        </p:txBody>
      </p:sp>
      <p:pic>
        <p:nvPicPr>
          <p:cNvPr id="4" name="Θέση περιεχομένου 3">
            <a:extLst>
              <a:ext uri="{FF2B5EF4-FFF2-40B4-BE49-F238E27FC236}">
                <a16:creationId xmlns:a16="http://schemas.microsoft.com/office/drawing/2014/main" id="{AFA86AB5-26F3-4640-9781-8B2F376BA8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bwMode="auto">
          <a:xfrm>
            <a:off x="1270907" y="1335995"/>
            <a:ext cx="9650186" cy="4983160"/>
          </a:xfrm>
          <a:prstGeom prst="rect">
            <a:avLst/>
          </a:prstGeom>
          <a:noFill/>
          <a:ln w="12700" cap="flat" cmpd="sng" algn="ctr">
            <a:solidFill>
              <a:sysClr val="windowText" lastClr="000000">
                <a:alpha val="70000"/>
              </a:sys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188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a:defRPr/>
            </a:pPr>
            <a:r>
              <a:rPr lang="el-GR"/>
              <a:t>Τι είναι μάθηση;  </a:t>
            </a:r>
          </a:p>
        </p:txBody>
      </p:sp>
      <p:sp>
        <p:nvSpPr>
          <p:cNvPr id="27651" name="2 - Θέση περιεχομένου"/>
          <p:cNvSpPr>
            <a:spLocks noGrp="1"/>
          </p:cNvSpPr>
          <p:nvPr>
            <p:ph idx="1"/>
          </p:nvPr>
        </p:nvSpPr>
        <p:spPr/>
        <p:txBody>
          <a:bodyPr/>
          <a:lstStyle/>
          <a:p>
            <a:pPr algn="ctr" eaLnBrk="1" hangingPunct="1">
              <a:buFontTx/>
              <a:buNone/>
            </a:pPr>
            <a:endParaRPr lang="el-GR" dirty="0"/>
          </a:p>
          <a:p>
            <a:pPr algn="ctr" eaLnBrk="1" hangingPunct="1">
              <a:buFontTx/>
              <a:buNone/>
            </a:pPr>
            <a:endParaRPr lang="el-GR" dirty="0"/>
          </a:p>
          <a:p>
            <a:pPr algn="ctr" eaLnBrk="1" hangingPunct="1">
              <a:buFontTx/>
              <a:buNone/>
            </a:pPr>
            <a:r>
              <a:rPr lang="el-GR" dirty="0"/>
              <a:t>Ενεργός διαδικασία πρόσκτησης, επεξεργασίας, αποθήκευσης, διατήρησης και μελλοντικής ανάκτησης και εφαρμογής  της γνώσης</a:t>
            </a:r>
          </a:p>
        </p:txBody>
      </p:sp>
    </p:spTree>
    <p:extLst>
      <p:ext uri="{BB962C8B-B14F-4D97-AF65-F5344CB8AC3E}">
        <p14:creationId xmlns:p14="http://schemas.microsoft.com/office/powerpoint/2010/main" val="13295322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289</TotalTime>
  <Words>3013</Words>
  <Application>Microsoft Office PowerPoint</Application>
  <PresentationFormat>Ευρεία οθόνη</PresentationFormat>
  <Paragraphs>375</Paragraphs>
  <Slides>38</Slides>
  <Notes>12</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9</vt:i4>
      </vt:variant>
      <vt:variant>
        <vt:lpstr>Ενσωματωμένοι διακομιστές OLE</vt:lpstr>
      </vt:variant>
      <vt:variant>
        <vt:i4>1</vt:i4>
      </vt:variant>
      <vt:variant>
        <vt:lpstr>Τίτλοι διαφανειών</vt:lpstr>
      </vt:variant>
      <vt:variant>
        <vt:i4>38</vt:i4>
      </vt:variant>
    </vt:vector>
  </HeadingPairs>
  <TitlesOfParts>
    <vt:vector size="59" baseType="lpstr">
      <vt:lpstr>Arial</vt:lpstr>
      <vt:lpstr>Arial,Italic</vt:lpstr>
      <vt:lpstr>Calibri</vt:lpstr>
      <vt:lpstr>Calibri Light</vt:lpstr>
      <vt:lpstr>Cambria</vt:lpstr>
      <vt:lpstr>Courier New</vt:lpstr>
      <vt:lpstr>Lucida Sans</vt:lpstr>
      <vt:lpstr>Times</vt:lpstr>
      <vt:lpstr>Times New Roman</vt:lpstr>
      <vt:lpstr>Verdana</vt:lpstr>
      <vt:lpstr>Wingdings</vt:lpstr>
      <vt:lpstr>Θέμα του Office</vt:lpstr>
      <vt:lpstr>1_Θέμα του Office</vt:lpstr>
      <vt:lpstr>8_Default Design</vt:lpstr>
      <vt:lpstr>2_Θέμα του Office</vt:lpstr>
      <vt:lpstr>Globe</vt:lpstr>
      <vt:lpstr>Default Design</vt:lpstr>
      <vt:lpstr>4_Θέμα του Office</vt:lpstr>
      <vt:lpstr>5_Θέμα του Office</vt:lpstr>
      <vt:lpstr>1_Default Design</vt:lpstr>
      <vt:lpstr>Γράφημα</vt:lpstr>
      <vt:lpstr>Η Εκπαίδευση για την Αειφορία ως κινητήρια δύναμη για τον μετασχηματισμό του σχολείου  στον 21ο αιώνα </vt:lpstr>
      <vt:lpstr>Παρουσίαση του PowerPoint</vt:lpstr>
      <vt:lpstr>ΣΥΣΤΗΜΑ ΙΕΡΑΡΧΗΣΗΣ ΤΩΝ ΑΝΘΡΩΠΙΝΩΝ ΑΝΑΓΚΩΝ ( Maslow, A., 1968,1971)</vt:lpstr>
      <vt:lpstr>Παραδοσιακή και Ψυχοπαιδαγωγική ψυχολογική αξιολόγηση Π.Σ. ή/και Μ.Δ</vt:lpstr>
      <vt:lpstr>ΣΥΜΠΕΡΙΦΟΡΕΣ ΠΟΥ ΣΥΜΦΩΝΑ ΜΕ ΤΟ ΕΞΕΛΙΚΤΙΚΟ ΣΤΑΔΙΟ ΠΟΥ ΔΙΑΝΥΕΙ ΤΟ ΠΑΙΔΙ ΘΕΩΡΟΥΝΤΑΙ ΚΑΝΟΝΙΚΕΣ Ή ΠΡΟΒΛΗΜΑΤΙΚΕΣ. </vt:lpstr>
      <vt:lpstr>ΣΥΜΠΕΡΙΦΟΡΕΣ ΠΟΥ ΣΥΜΦΩΝΑ ΜΕ ΤΟ ΕΞΕΛΙΚΤΙΚΟ ΣΤΑΔΙΟ ΠΟΥ ΔΙΑΝΥΕΙ ΤΟ ΠΑΙΔΙ ΘΕΩΡΟΥΝΤΑΙ ΚΑΝΟΝΙΚΕΣ Ή ΠΡΟΒΛΗΜΑΤΙΚΕΣ.</vt:lpstr>
      <vt:lpstr>Συχνά εμφανιζόμενες διαστάσεις της παιδικής-εφηβικής ψυχοπαθολογίας  Σύμφωνα με τα ερωτηματολόγια Child Behavior Checklist (CBCL), Teachers  Report Form (TRF), Youth Self Report (YSR)  των Achenbach, T. M., &amp; Rescorla, L. A. (2001)</vt:lpstr>
      <vt:lpstr>Σύστημα Επεξεργασίας Πληροφοριών, συνθετική απεικόνιση σύμφωνα με τους Atkinson &amp; Shiffrin (1968), Barkley (1997), Kandarakis &amp; Poulos (2008), Sousa (2011) </vt:lpstr>
      <vt:lpstr>Τι είναι μάθηση;  </vt:lpstr>
      <vt:lpstr>Τι είναι οι μαθησιακές δυσκολίες; ( National Joint Committee on Learning Disabilities, 1998)</vt:lpstr>
      <vt:lpstr>Παρουσίαση του PowerPoint</vt:lpstr>
      <vt:lpstr>Οι δυσκολίες που συνήθως παρουσιάζουν οι μαθητές  με προβλήματα συμπεριφοράς ή/και μάθησης.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ΠΟΛΛΑΠΛΗ ΝΟΗΜΟΣΥΝΗ ΚΑΙ ΜΑΘΗΣΗ</vt:lpstr>
      <vt:lpstr>ΠΟΛΛΑΠΛΗ ΝΟΗΜΟΣΥΝΗ ΚΑΙ ΜΑΘΗΣΗ</vt:lpstr>
      <vt:lpstr>Παρουσίαση του PowerPoint</vt:lpstr>
      <vt:lpstr>Παρουσίαση του PowerPoint</vt:lpstr>
      <vt:lpstr>KAΠΟΙΕΣ ΑΠΟ ΤΙΣ ΣΥΧΝΑ ΕΜΦΑΝΙΖΟΜΕΝΕΣ  ΨΥΧΙΚΕΣ ΔΙΑΤΑΡΑΧΕΣ ΚΑΙ ΔΙΑΤΑΡΑΧΕΣ ΣΥΜΠΕΡΙΦΟΡΑΣ (DSM-IV-TR 2000 A.P.A.)</vt:lpstr>
      <vt:lpstr>Tα προβλήματα συμπεριφοράς που παρουσιάζουν παιδιά και έφηβοι με δυσκολίες στη μάθηση και στη συμπεριφορά σύμφωνα με το CBCL του συστήματος (ΣΑΕΒΑ),  (Ν = 50 , Α=33, Κ=17). Παρατηρήθηκε ποσοστό 74% συνύπαρξης δύο ή περισσοτέρων συνδρόμων. </vt:lpstr>
      <vt:lpstr>Παρουσίαση του PowerPoint</vt:lpstr>
      <vt:lpstr>Παρουσίαση του PowerPoint</vt:lpstr>
      <vt:lpstr>ΑΝΤΙΜΕΤΩΠΙΖΟΝΤΑΣ ΤΗ  Δ. Ε. Π. – Υ.  </vt:lpstr>
      <vt:lpstr>Παρουσίαση του PowerPoint</vt:lpstr>
      <vt:lpstr>ΠΗΓΕΣ ΓΙΑ ΠΕΡΙΣΣΟΤΕΡΕΣ ΠΛΗΡΟΦΟΡΙΕΣ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Σύγχρονη διδακτική και παιδαγωγική των ατόμων με Δυσκολίες Μάθησης ή/και Προβλήματα Συμπεριφοράς</dc:title>
  <dc:creator>Andreas Kandarakis</dc:creator>
  <cp:lastModifiedBy>Andreas Kandarakis</cp:lastModifiedBy>
  <cp:revision>12</cp:revision>
  <dcterms:created xsi:type="dcterms:W3CDTF">2022-01-27T18:32:26Z</dcterms:created>
  <dcterms:modified xsi:type="dcterms:W3CDTF">2022-08-25T13:52:45Z</dcterms:modified>
</cp:coreProperties>
</file>