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87030" autoAdjust="0"/>
  </p:normalViewPr>
  <p:slideViewPr>
    <p:cSldViewPr>
      <p:cViewPr>
        <p:scale>
          <a:sx n="60" d="100"/>
          <a:sy n="60" d="100"/>
        </p:scale>
        <p:origin x="2126" y="42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C2A862AB-F6BB-4E46-88B7-EE54EC30A017}" type="datetimeFigureOut">
              <a:rPr lang="el-GR" smtClean="0"/>
              <a:pPr/>
              <a:t>3/5/2022</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2ADE876B-BD71-4BA9-B5D0-4A60388C19B2}" type="slidenum">
              <a:rPr lang="el-GR" smtClean="0"/>
              <a:pPr/>
              <a:t>‹#›</a:t>
            </a:fld>
            <a:endParaRPr lang="el-GR"/>
          </a:p>
        </p:txBody>
      </p:sp>
    </p:spTree>
    <p:extLst>
      <p:ext uri="{BB962C8B-B14F-4D97-AF65-F5344CB8AC3E}">
        <p14:creationId xmlns:p14="http://schemas.microsoft.com/office/powerpoint/2010/main" val="1453311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C2A862AB-F6BB-4E46-88B7-EE54EC30A017}" type="datetimeFigureOut">
              <a:rPr lang="el-GR" smtClean="0"/>
              <a:pPr/>
              <a:t>3/5/2022</a:t>
            </a:fld>
            <a:endParaRPr lang="el-GR"/>
          </a:p>
        </p:txBody>
      </p:sp>
      <p:sp>
        <p:nvSpPr>
          <p:cNvPr id="5" name="Footer Placeholder 4"/>
          <p:cNvSpPr>
            <a:spLocks noGrp="1"/>
          </p:cNvSpPr>
          <p:nvPr>
            <p:ph type="ftr" sz="quarter" idx="11"/>
          </p:nvPr>
        </p:nvSpPr>
        <p:spPr/>
        <p:txBody>
          <a:bodyPr/>
          <a:lstStyle/>
          <a:p>
            <a:endParaRPr lang="el-G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ADE876B-BD71-4BA9-B5D0-4A60388C19B2}" type="slidenum">
              <a:rPr lang="el-GR" smtClean="0"/>
              <a:pPr/>
              <a:t>‹#›</a:t>
            </a:fld>
            <a:endParaRPr lang="el-GR"/>
          </a:p>
        </p:txBody>
      </p:sp>
    </p:spTree>
    <p:extLst>
      <p:ext uri="{BB962C8B-B14F-4D97-AF65-F5344CB8AC3E}">
        <p14:creationId xmlns:p14="http://schemas.microsoft.com/office/powerpoint/2010/main" val="3406844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C2A862AB-F6BB-4E46-88B7-EE54EC30A017}" type="datetimeFigureOut">
              <a:rPr lang="el-GR" smtClean="0"/>
              <a:pPr/>
              <a:t>3/5/2022</a:t>
            </a:fld>
            <a:endParaRPr lang="el-GR"/>
          </a:p>
        </p:txBody>
      </p:sp>
      <p:sp>
        <p:nvSpPr>
          <p:cNvPr id="5" name="Footer Placeholder 4"/>
          <p:cNvSpPr>
            <a:spLocks noGrp="1"/>
          </p:cNvSpPr>
          <p:nvPr>
            <p:ph type="ftr" sz="quarter" idx="11"/>
          </p:nvPr>
        </p:nvSpPr>
        <p:spPr/>
        <p:txBody>
          <a:bodyPr/>
          <a:lstStyle/>
          <a:p>
            <a:endParaRPr lang="el-G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ADE876B-BD71-4BA9-B5D0-4A60388C19B2}" type="slidenum">
              <a:rPr lang="el-GR" smtClean="0"/>
              <a:pPr/>
              <a:t>‹#›</a:t>
            </a:fld>
            <a:endParaRPr lang="el-G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146513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C2A862AB-F6BB-4E46-88B7-EE54EC30A017}" type="datetimeFigureOut">
              <a:rPr lang="el-GR" smtClean="0"/>
              <a:pPr/>
              <a:t>3/5/2022</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ADE876B-BD71-4BA9-B5D0-4A60388C19B2}" type="slidenum">
              <a:rPr lang="el-GR" smtClean="0"/>
              <a:pPr/>
              <a:t>‹#›</a:t>
            </a:fld>
            <a:endParaRPr lang="el-GR"/>
          </a:p>
        </p:txBody>
      </p:sp>
    </p:spTree>
    <p:extLst>
      <p:ext uri="{BB962C8B-B14F-4D97-AF65-F5344CB8AC3E}">
        <p14:creationId xmlns:p14="http://schemas.microsoft.com/office/powerpoint/2010/main" val="4162012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C2A862AB-F6BB-4E46-88B7-EE54EC30A017}" type="datetimeFigureOut">
              <a:rPr lang="el-GR" smtClean="0"/>
              <a:pPr/>
              <a:t>3/5/2022</a:t>
            </a:fld>
            <a:endParaRPr lang="el-GR"/>
          </a:p>
        </p:txBody>
      </p:sp>
      <p:sp>
        <p:nvSpPr>
          <p:cNvPr id="6" name="Footer Placeholder 5"/>
          <p:cNvSpPr>
            <a:spLocks noGrp="1"/>
          </p:cNvSpPr>
          <p:nvPr>
            <p:ph type="ftr" sz="quarter" idx="11"/>
          </p:nvPr>
        </p:nvSpPr>
        <p:spPr/>
        <p:txBody>
          <a:bodyPr/>
          <a:lstStyle/>
          <a:p>
            <a:endParaRPr lang="el-G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ADE876B-BD71-4BA9-B5D0-4A60388C19B2}" type="slidenum">
              <a:rPr lang="el-GR" smtClean="0"/>
              <a:pPr/>
              <a:t>‹#›</a:t>
            </a:fld>
            <a:endParaRPr lang="el-G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411889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C2A862AB-F6BB-4E46-88B7-EE54EC30A017}" type="datetimeFigureOut">
              <a:rPr lang="el-GR" smtClean="0"/>
              <a:pPr/>
              <a:t>3/5/2022</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ADE876B-BD71-4BA9-B5D0-4A60388C19B2}" type="slidenum">
              <a:rPr lang="el-GR" smtClean="0"/>
              <a:pPr/>
              <a:t>‹#›</a:t>
            </a:fld>
            <a:endParaRPr lang="el-GR"/>
          </a:p>
        </p:txBody>
      </p:sp>
    </p:spTree>
    <p:extLst>
      <p:ext uri="{BB962C8B-B14F-4D97-AF65-F5344CB8AC3E}">
        <p14:creationId xmlns:p14="http://schemas.microsoft.com/office/powerpoint/2010/main" val="5143146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C2A862AB-F6BB-4E46-88B7-EE54EC30A017}" type="datetimeFigureOut">
              <a:rPr lang="el-GR" smtClean="0"/>
              <a:pPr/>
              <a:t>3/5/2022</a:t>
            </a:fld>
            <a:endParaRPr lang="el-GR"/>
          </a:p>
        </p:txBody>
      </p:sp>
      <p:sp>
        <p:nvSpPr>
          <p:cNvPr id="5" name="Footer Placeholder 4"/>
          <p:cNvSpPr>
            <a:spLocks noGrp="1"/>
          </p:cNvSpPr>
          <p:nvPr>
            <p:ph type="ftr" sz="quarter" idx="11"/>
          </p:nvPr>
        </p:nvSpPr>
        <p:spPr/>
        <p:txBody>
          <a:bodyPr/>
          <a:lstStyle/>
          <a:p>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ADE876B-BD71-4BA9-B5D0-4A60388C19B2}" type="slidenum">
              <a:rPr lang="el-GR" smtClean="0"/>
              <a:pPr/>
              <a:t>‹#›</a:t>
            </a:fld>
            <a:endParaRPr lang="el-GR"/>
          </a:p>
        </p:txBody>
      </p:sp>
    </p:spTree>
    <p:extLst>
      <p:ext uri="{BB962C8B-B14F-4D97-AF65-F5344CB8AC3E}">
        <p14:creationId xmlns:p14="http://schemas.microsoft.com/office/powerpoint/2010/main" val="16484967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C2A862AB-F6BB-4E46-88B7-EE54EC30A017}" type="datetimeFigureOut">
              <a:rPr lang="el-GR" smtClean="0"/>
              <a:pPr/>
              <a:t>3/5/2022</a:t>
            </a:fld>
            <a:endParaRPr lang="el-GR"/>
          </a:p>
        </p:txBody>
      </p:sp>
      <p:sp>
        <p:nvSpPr>
          <p:cNvPr id="5" name="Footer Placeholder 4"/>
          <p:cNvSpPr>
            <a:spLocks noGrp="1"/>
          </p:cNvSpPr>
          <p:nvPr>
            <p:ph type="ftr" sz="quarter" idx="11"/>
          </p:nvPr>
        </p:nvSpPr>
        <p:spPr/>
        <p:txBody>
          <a:bodyPr/>
          <a:lstStyle/>
          <a:p>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ADE876B-BD71-4BA9-B5D0-4A60388C19B2}" type="slidenum">
              <a:rPr lang="el-GR" smtClean="0"/>
              <a:pPr/>
              <a:t>‹#›</a:t>
            </a:fld>
            <a:endParaRPr lang="el-GR"/>
          </a:p>
        </p:txBody>
      </p:sp>
    </p:spTree>
    <p:extLst>
      <p:ext uri="{BB962C8B-B14F-4D97-AF65-F5344CB8AC3E}">
        <p14:creationId xmlns:p14="http://schemas.microsoft.com/office/powerpoint/2010/main" val="2855555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C2A862AB-F6BB-4E46-88B7-EE54EC30A017}" type="datetimeFigureOut">
              <a:rPr lang="el-GR" smtClean="0"/>
              <a:pPr/>
              <a:t>3/5/2022</a:t>
            </a:fld>
            <a:endParaRPr lang="el-GR"/>
          </a:p>
        </p:txBody>
      </p:sp>
      <p:sp>
        <p:nvSpPr>
          <p:cNvPr id="5" name="Footer Placeholder 4"/>
          <p:cNvSpPr>
            <a:spLocks noGrp="1"/>
          </p:cNvSpPr>
          <p:nvPr>
            <p:ph type="ftr" sz="quarter" idx="11"/>
          </p:nvPr>
        </p:nvSpPr>
        <p:spPr/>
        <p:txBody>
          <a:bodyPr/>
          <a:lstStyle/>
          <a:p>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ADE876B-BD71-4BA9-B5D0-4A60388C19B2}" type="slidenum">
              <a:rPr lang="el-GR" smtClean="0"/>
              <a:pPr/>
              <a:t>‹#›</a:t>
            </a:fld>
            <a:endParaRPr lang="el-GR"/>
          </a:p>
        </p:txBody>
      </p:sp>
    </p:spTree>
    <p:extLst>
      <p:ext uri="{BB962C8B-B14F-4D97-AF65-F5344CB8AC3E}">
        <p14:creationId xmlns:p14="http://schemas.microsoft.com/office/powerpoint/2010/main" val="3495851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C2A862AB-F6BB-4E46-88B7-EE54EC30A017}" type="datetimeFigureOut">
              <a:rPr lang="el-GR" smtClean="0"/>
              <a:pPr/>
              <a:t>3/5/2022</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ADE876B-BD71-4BA9-B5D0-4A60388C19B2}" type="slidenum">
              <a:rPr lang="el-GR" smtClean="0"/>
              <a:pPr/>
              <a:t>‹#›</a:t>
            </a:fld>
            <a:endParaRPr lang="el-GR"/>
          </a:p>
        </p:txBody>
      </p:sp>
    </p:spTree>
    <p:extLst>
      <p:ext uri="{BB962C8B-B14F-4D97-AF65-F5344CB8AC3E}">
        <p14:creationId xmlns:p14="http://schemas.microsoft.com/office/powerpoint/2010/main" val="4208066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C2A862AB-F6BB-4E46-88B7-EE54EC30A017}" type="datetimeFigureOut">
              <a:rPr lang="el-GR" smtClean="0"/>
              <a:pPr/>
              <a:t>3/5/2022</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2ADE876B-BD71-4BA9-B5D0-4A60388C19B2}" type="slidenum">
              <a:rPr lang="el-GR" smtClean="0"/>
              <a:pPr/>
              <a:t>‹#›</a:t>
            </a:fld>
            <a:endParaRPr lang="el-GR"/>
          </a:p>
        </p:txBody>
      </p:sp>
    </p:spTree>
    <p:extLst>
      <p:ext uri="{BB962C8B-B14F-4D97-AF65-F5344CB8AC3E}">
        <p14:creationId xmlns:p14="http://schemas.microsoft.com/office/powerpoint/2010/main" val="674787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C2A862AB-F6BB-4E46-88B7-EE54EC30A017}" type="datetimeFigureOut">
              <a:rPr lang="el-GR" smtClean="0"/>
              <a:pPr/>
              <a:t>3/5/2022</a:t>
            </a:fld>
            <a:endParaRPr lang="el-GR"/>
          </a:p>
        </p:txBody>
      </p:sp>
      <p:sp>
        <p:nvSpPr>
          <p:cNvPr id="8" name="Footer Placeholder 7"/>
          <p:cNvSpPr>
            <a:spLocks noGrp="1"/>
          </p:cNvSpPr>
          <p:nvPr>
            <p:ph type="ftr" sz="quarter" idx="11"/>
          </p:nvPr>
        </p:nvSpPr>
        <p:spPr/>
        <p:txBody>
          <a:bodyPr/>
          <a:lstStyle/>
          <a:p>
            <a:endParaRPr lang="el-G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2ADE876B-BD71-4BA9-B5D0-4A60388C19B2}" type="slidenum">
              <a:rPr lang="el-GR" smtClean="0"/>
              <a:pPr/>
              <a:t>‹#›</a:t>
            </a:fld>
            <a:endParaRPr lang="el-GR"/>
          </a:p>
        </p:txBody>
      </p:sp>
    </p:spTree>
    <p:extLst>
      <p:ext uri="{BB962C8B-B14F-4D97-AF65-F5344CB8AC3E}">
        <p14:creationId xmlns:p14="http://schemas.microsoft.com/office/powerpoint/2010/main" val="3178550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C2A862AB-F6BB-4E46-88B7-EE54EC30A017}" type="datetimeFigureOut">
              <a:rPr lang="el-GR" smtClean="0"/>
              <a:pPr/>
              <a:t>3/5/2022</a:t>
            </a:fld>
            <a:endParaRPr lang="el-GR"/>
          </a:p>
        </p:txBody>
      </p:sp>
      <p:sp>
        <p:nvSpPr>
          <p:cNvPr id="4" name="Footer Placeholder 3"/>
          <p:cNvSpPr>
            <a:spLocks noGrp="1"/>
          </p:cNvSpPr>
          <p:nvPr>
            <p:ph type="ftr" sz="quarter" idx="11"/>
          </p:nvPr>
        </p:nvSpPr>
        <p:spPr/>
        <p:txBody>
          <a:bodyPr/>
          <a:lstStyle/>
          <a:p>
            <a:endParaRPr lang="el-G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ADE876B-BD71-4BA9-B5D0-4A60388C19B2}" type="slidenum">
              <a:rPr lang="el-GR" smtClean="0"/>
              <a:pPr/>
              <a:t>‹#›</a:t>
            </a:fld>
            <a:endParaRPr lang="el-GR"/>
          </a:p>
        </p:txBody>
      </p:sp>
    </p:spTree>
    <p:extLst>
      <p:ext uri="{BB962C8B-B14F-4D97-AF65-F5344CB8AC3E}">
        <p14:creationId xmlns:p14="http://schemas.microsoft.com/office/powerpoint/2010/main" val="4027153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A862AB-F6BB-4E46-88B7-EE54EC30A017}" type="datetimeFigureOut">
              <a:rPr lang="el-GR" smtClean="0"/>
              <a:pPr/>
              <a:t>3/5/2022</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ADE876B-BD71-4BA9-B5D0-4A60388C19B2}" type="slidenum">
              <a:rPr lang="el-GR" smtClean="0"/>
              <a:pPr/>
              <a:t>‹#›</a:t>
            </a:fld>
            <a:endParaRPr lang="el-GR"/>
          </a:p>
        </p:txBody>
      </p:sp>
    </p:spTree>
    <p:extLst>
      <p:ext uri="{BB962C8B-B14F-4D97-AF65-F5344CB8AC3E}">
        <p14:creationId xmlns:p14="http://schemas.microsoft.com/office/powerpoint/2010/main" val="346517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C2A862AB-F6BB-4E46-88B7-EE54EC30A017}" type="datetimeFigureOut">
              <a:rPr lang="el-GR" smtClean="0"/>
              <a:pPr/>
              <a:t>3/5/2022</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ADE876B-BD71-4BA9-B5D0-4A60388C19B2}" type="slidenum">
              <a:rPr lang="el-GR" smtClean="0"/>
              <a:pPr/>
              <a:t>‹#›</a:t>
            </a:fld>
            <a:endParaRPr lang="el-GR"/>
          </a:p>
        </p:txBody>
      </p:sp>
    </p:spTree>
    <p:extLst>
      <p:ext uri="{BB962C8B-B14F-4D97-AF65-F5344CB8AC3E}">
        <p14:creationId xmlns:p14="http://schemas.microsoft.com/office/powerpoint/2010/main" val="1441898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C2A862AB-F6BB-4E46-88B7-EE54EC30A017}" type="datetimeFigureOut">
              <a:rPr lang="el-GR" smtClean="0"/>
              <a:pPr/>
              <a:t>3/5/2022</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ADE876B-BD71-4BA9-B5D0-4A60388C19B2}" type="slidenum">
              <a:rPr lang="el-GR" smtClean="0"/>
              <a:pPr/>
              <a:t>‹#›</a:t>
            </a:fld>
            <a:endParaRPr lang="el-GR"/>
          </a:p>
        </p:txBody>
      </p:sp>
    </p:spTree>
    <p:extLst>
      <p:ext uri="{BB962C8B-B14F-4D97-AF65-F5344CB8AC3E}">
        <p14:creationId xmlns:p14="http://schemas.microsoft.com/office/powerpoint/2010/main" val="3173806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C2A862AB-F6BB-4E46-88B7-EE54EC30A017}" type="datetimeFigureOut">
              <a:rPr lang="el-GR" smtClean="0"/>
              <a:pPr/>
              <a:t>3/5/2022</a:t>
            </a:fld>
            <a:endParaRPr lang="el-G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2ADE876B-BD71-4BA9-B5D0-4A60388C19B2}" type="slidenum">
              <a:rPr lang="el-GR" smtClean="0"/>
              <a:pPr/>
              <a:t>‹#›</a:t>
            </a:fld>
            <a:endParaRPr lang="el-GR"/>
          </a:p>
        </p:txBody>
      </p:sp>
    </p:spTree>
    <p:extLst>
      <p:ext uri="{BB962C8B-B14F-4D97-AF65-F5344CB8AC3E}">
        <p14:creationId xmlns:p14="http://schemas.microsoft.com/office/powerpoint/2010/main" val="3583901112"/>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81" r:id="rId12"/>
    <p:sldLayoutId id="2147483882" r:id="rId13"/>
    <p:sldLayoutId id="2147483883" r:id="rId14"/>
    <p:sldLayoutId id="2147483884" r:id="rId15"/>
    <p:sldLayoutId id="214748388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t>ΡΥΘΜΙΚΗ και ΚΙΝΗΤΙΚΗ ΑΓΩΓΗ </a:t>
            </a:r>
            <a:br>
              <a:rPr lang="el-GR" dirty="0" smtClean="0"/>
            </a:br>
            <a:r>
              <a:rPr lang="el-GR" dirty="0" smtClean="0"/>
              <a:t>ΘΕΩΡΙΑ</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914400" y="1582341"/>
            <a:ext cx="7239000" cy="2585323"/>
          </a:xfrm>
          <a:prstGeom prst="rect">
            <a:avLst/>
          </a:prstGeom>
        </p:spPr>
        <p:txBody>
          <a:bodyPr wrap="square">
            <a:spAutoFit/>
          </a:bodyPr>
          <a:lstStyle/>
          <a:p>
            <a:pPr lvl="0" algn="just">
              <a:buFont typeface="Arial" pitchFamily="34" charset="0"/>
              <a:buChar char="•"/>
            </a:pPr>
            <a:r>
              <a:rPr lang="el-GR" dirty="0" smtClean="0">
                <a:solidFill>
                  <a:schemeClr val="bg1">
                    <a:lumMod val="85000"/>
                    <a:lumOff val="15000"/>
                  </a:schemeClr>
                </a:solidFill>
              </a:rPr>
              <a:t> </a:t>
            </a:r>
            <a:r>
              <a:rPr lang="el-GR" dirty="0" smtClean="0">
                <a:solidFill>
                  <a:schemeClr val="accent4">
                    <a:lumMod val="75000"/>
                  </a:schemeClr>
                </a:solidFill>
              </a:rPr>
              <a:t>Η παιδαγωγός συγκεντρώνει τα παιδιά κοντά της.  Έχει μαζί της μια σβούρα και μια μπάλα.  Ρίχνει τη σβούρα στο πάτωμα και τα παιδιά παρακολουθούν την κίνησή της ώσπου να σταματήσει.  Χτυπάει τη μπάλα στο πάτωμα με δύναμη και ύστερα την αφήνει να αναπηδά μόνη της ώσπου να σταματήσει.  Συζητούν για το είδος της κίνησης που παράγεται.  Εισάγει την έννοια επιβράδυνση.  Ψάχνουν για αντικείμενα που ακολουθούν  την αντίθετη πορεία κίνησης, δηλαδή από αργή σε γρήγορη π.χ. το τραίνο, ο δρομέας ταχύτητας. Εισάγει την έννοια επιτάχυνση. </a:t>
            </a:r>
            <a:endParaRPr lang="el-GR" dirty="0">
              <a:solidFill>
                <a:schemeClr val="accent4">
                  <a:lumMod val="7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962400" y="381001"/>
            <a:ext cx="1407629" cy="1200329"/>
          </a:xfrm>
          <a:prstGeom prst="rect">
            <a:avLst/>
          </a:prstGeom>
        </p:spPr>
        <p:txBody>
          <a:bodyPr wrap="square">
            <a:spAutoFit/>
          </a:bodyPr>
          <a:lstStyle/>
          <a:p>
            <a:r>
              <a:rPr lang="el-GR" b="1" u="sng" dirty="0" smtClean="0">
                <a:solidFill>
                  <a:schemeClr val="accent4">
                    <a:lumMod val="75000"/>
                  </a:schemeClr>
                </a:solidFill>
                <a:latin typeface="Arial" pitchFamily="34" charset="0"/>
                <a:ea typeface="Times New Roman" pitchFamily="18" charset="0"/>
                <a:cs typeface="Arial" pitchFamily="34" charset="0"/>
              </a:rPr>
              <a:t>ΔΥΝΑΜΙΚΗ</a:t>
            </a:r>
          </a:p>
          <a:p>
            <a:endParaRPr lang="el-GR" b="1" u="sng" dirty="0" smtClean="0">
              <a:solidFill>
                <a:schemeClr val="bg1">
                  <a:lumMod val="85000"/>
                  <a:lumOff val="15000"/>
                </a:schemeClr>
              </a:solidFill>
              <a:latin typeface="Arial" pitchFamily="34" charset="0"/>
              <a:cs typeface="Arial" pitchFamily="34" charset="0"/>
            </a:endParaRPr>
          </a:p>
          <a:p>
            <a:endParaRPr lang="el-GR" b="1" u="sng" dirty="0" smtClean="0">
              <a:solidFill>
                <a:schemeClr val="bg1">
                  <a:lumMod val="85000"/>
                  <a:lumOff val="15000"/>
                </a:schemeClr>
              </a:solidFill>
              <a:latin typeface="Arial" pitchFamily="34" charset="0"/>
              <a:cs typeface="Arial" pitchFamily="34" charset="0"/>
            </a:endParaRPr>
          </a:p>
          <a:p>
            <a:endParaRPr lang="el-GR" dirty="0"/>
          </a:p>
        </p:txBody>
      </p:sp>
      <p:sp>
        <p:nvSpPr>
          <p:cNvPr id="3" name="2 - Ορθογώνιο"/>
          <p:cNvSpPr/>
          <p:nvPr/>
        </p:nvSpPr>
        <p:spPr>
          <a:xfrm>
            <a:off x="762000" y="1143000"/>
            <a:ext cx="8153400" cy="6586418"/>
          </a:xfrm>
          <a:prstGeom prst="rect">
            <a:avLst/>
          </a:prstGeom>
        </p:spPr>
        <p:txBody>
          <a:bodyPr wrap="square">
            <a:spAutoFit/>
          </a:bodyPr>
          <a:lstStyle/>
          <a:p>
            <a:pPr lvl="0" algn="just">
              <a:buFont typeface="Arial" pitchFamily="34" charset="0"/>
              <a:buChar char="•"/>
            </a:pPr>
            <a:r>
              <a:rPr lang="el-GR" dirty="0" smtClean="0">
                <a:solidFill>
                  <a:schemeClr val="bg1">
                    <a:lumMod val="85000"/>
                    <a:lumOff val="15000"/>
                  </a:schemeClr>
                </a:solidFill>
              </a:rPr>
              <a:t> </a:t>
            </a:r>
            <a:r>
              <a:rPr lang="el-GR" sz="1600" dirty="0" smtClean="0">
                <a:solidFill>
                  <a:schemeClr val="accent4">
                    <a:lumMod val="75000"/>
                  </a:schemeClr>
                </a:solidFill>
              </a:rPr>
              <a:t>Τα παιδιά περπατούν αραιωμένα στο χώρο, όταν η παιδαγωγός χτυπά το τύμπανο απαλά (</a:t>
            </a:r>
            <a:r>
              <a:rPr lang="en-US" sz="1600" dirty="0" smtClean="0">
                <a:solidFill>
                  <a:schemeClr val="accent4">
                    <a:lumMod val="75000"/>
                  </a:schemeClr>
                </a:solidFill>
              </a:rPr>
              <a:t>piano</a:t>
            </a:r>
            <a:r>
              <a:rPr lang="el-GR" sz="1600" dirty="0" smtClean="0">
                <a:solidFill>
                  <a:schemeClr val="accent4">
                    <a:lumMod val="75000"/>
                  </a:schemeClr>
                </a:solidFill>
              </a:rPr>
              <a:t>), τα παιδιά περπατούν με μικρά και προσεκτικά βήματα στο χώρο, όταν το χτυπά δυνατά (</a:t>
            </a:r>
            <a:r>
              <a:rPr lang="en-US" sz="1600" dirty="0" smtClean="0">
                <a:solidFill>
                  <a:schemeClr val="accent4">
                    <a:lumMod val="75000"/>
                  </a:schemeClr>
                </a:solidFill>
              </a:rPr>
              <a:t>forte</a:t>
            </a:r>
            <a:r>
              <a:rPr lang="el-GR" sz="1600" dirty="0" smtClean="0">
                <a:solidFill>
                  <a:schemeClr val="accent4">
                    <a:lumMod val="75000"/>
                  </a:schemeClr>
                </a:solidFill>
              </a:rPr>
              <a:t>) περπατούν με μεγάλα βαριά βήματα.</a:t>
            </a:r>
          </a:p>
          <a:p>
            <a:pPr algn="just">
              <a:buFont typeface="Arial" pitchFamily="34" charset="0"/>
              <a:buChar char="•"/>
            </a:pPr>
            <a:r>
              <a:rPr lang="el-GR" sz="1600" dirty="0" smtClean="0">
                <a:solidFill>
                  <a:schemeClr val="accent4">
                    <a:lumMod val="75000"/>
                  </a:schemeClr>
                </a:solidFill>
              </a:rPr>
              <a:t> Η παιδαγωγός κρατά ένα ντέφι.  Τα παιδιά βρίσκονται αραιωμένα στο χώρο έχοντας δημιουργήσει με το σώμα τους ένα κλειστό σωματικό σχήμα, είτε μαζεμένα στο πάτωμα, είτε σε όρθια στάση με τα μέλη του σώματός τους μαζεμένα.  Η παιδαγωγός αρχίζει να παίζει το ντέφι και σταδιακά αυξάνει την ένταση, καταλήγει σε παύση.  Τα παιδιά ανταποκρίνονται κινητικά μεγαλώνοντας σταδιακά το σωματικό τους σχήμα και καταλήγοντας σε ακινησία.  Καθώς η ένταση μειώνεται, τα παιδιά ξαναγυρίζουν στο αρχικό τους σχήμα ή σε ένα άλλο κλειστό σχήμα.</a:t>
            </a:r>
          </a:p>
          <a:p>
            <a:pPr lvl="0" algn="just">
              <a:buFont typeface="Arial" pitchFamily="34" charset="0"/>
              <a:buChar char="•"/>
            </a:pPr>
            <a:r>
              <a:rPr lang="el-GR" sz="1600" dirty="0" smtClean="0">
                <a:solidFill>
                  <a:schemeClr val="accent4">
                    <a:lumMod val="75000"/>
                  </a:schemeClr>
                </a:solidFill>
              </a:rPr>
              <a:t> Τα παιδιά χωρίζονται σε ομάδες (8 - 10 ατόμων) και σχηματίζουν κύκλους.  Η παιδαγωγός χτυπά στο </a:t>
            </a:r>
            <a:r>
              <a:rPr lang="el-GR" sz="1600" dirty="0" err="1" smtClean="0">
                <a:solidFill>
                  <a:schemeClr val="accent4">
                    <a:lumMod val="75000"/>
                  </a:schemeClr>
                </a:solidFill>
              </a:rPr>
              <a:t>χειροτύμπανο</a:t>
            </a:r>
            <a:r>
              <a:rPr lang="el-GR" sz="1600" dirty="0" smtClean="0">
                <a:solidFill>
                  <a:schemeClr val="accent4">
                    <a:lumMod val="75000"/>
                  </a:schemeClr>
                </a:solidFill>
              </a:rPr>
              <a:t> οκτώ χρόνους με αυξανόμενη ένταση (</a:t>
            </a:r>
            <a:r>
              <a:rPr lang="el-GR" sz="1600" dirty="0" err="1" smtClean="0">
                <a:solidFill>
                  <a:schemeClr val="accent4">
                    <a:lumMod val="75000"/>
                  </a:schemeClr>
                </a:solidFill>
              </a:rPr>
              <a:t>crescendo</a:t>
            </a:r>
            <a:r>
              <a:rPr lang="el-GR" sz="1600" dirty="0" smtClean="0">
                <a:solidFill>
                  <a:schemeClr val="accent4">
                    <a:lumMod val="75000"/>
                  </a:schemeClr>
                </a:solidFill>
              </a:rPr>
              <a:t>) και οκτώ χρόνους με μειούμενη ένταση (</a:t>
            </a:r>
            <a:r>
              <a:rPr lang="el-GR" sz="1600" dirty="0" err="1" smtClean="0">
                <a:solidFill>
                  <a:schemeClr val="accent4">
                    <a:lumMod val="75000"/>
                  </a:schemeClr>
                </a:solidFill>
              </a:rPr>
              <a:t>diminuendo</a:t>
            </a:r>
            <a:r>
              <a:rPr lang="el-GR" sz="1600" dirty="0" smtClean="0">
                <a:solidFill>
                  <a:schemeClr val="accent4">
                    <a:lumMod val="75000"/>
                  </a:schemeClr>
                </a:solidFill>
              </a:rPr>
              <a:t>).  Όταν η ένταση αυξάνεται ο κύκλος σταδιακά μεγαλώνει και σηκώνει τα χέρια ψηλά, όταν η ένταση μειώνεται ο κύκλος κλείνει σταδιακά κατεβάζοντας τα χέρια.  Η δραστηριότητα συνεχίζεται με τον ίδιο τρόπο.  Επίσης οι ομάδες αντί να κρατιούνται από τα χέρια μπορούν να έχουν ένα λάστιχο ή ένα μεγάλο πανί το οποίο σταδιακά τεντώνουν.</a:t>
            </a:r>
          </a:p>
          <a:p>
            <a:pPr lvl="0" algn="just">
              <a:buFont typeface="Arial" pitchFamily="34" charset="0"/>
              <a:buChar char="•"/>
            </a:pPr>
            <a:r>
              <a:rPr lang="el-GR" sz="1600" dirty="0" smtClean="0">
                <a:solidFill>
                  <a:schemeClr val="accent4">
                    <a:lumMod val="75000"/>
                  </a:schemeClr>
                </a:solidFill>
              </a:rPr>
              <a:t> Τα παιδιά κρατούν από ένα κρουστό οργανάκι.  Η παιδαγωγός ζητά από τα παιδιά να παίζουν μαλακά όταν το χέρι της είναι χαμηλά και να δυναμώνουν τον ήχο καθώς ανεβάζει το χέρι της.  Όταν το ακινητοποιεί τα παιδιά σταματούν κάθε ήχο.</a:t>
            </a:r>
          </a:p>
          <a:p>
            <a:pPr algn="just">
              <a:buFont typeface="Arial" pitchFamily="34" charset="0"/>
              <a:buChar char="•"/>
            </a:pPr>
            <a:endParaRPr lang="el-GR" dirty="0" smtClean="0">
              <a:solidFill>
                <a:schemeClr val="bg1">
                  <a:lumMod val="85000"/>
                  <a:lumOff val="15000"/>
                </a:schemeClr>
              </a:solidFill>
            </a:endParaRPr>
          </a:p>
          <a:p>
            <a:pPr lvl="0" algn="just">
              <a:buFont typeface="Arial" pitchFamily="34" charset="0"/>
              <a:buChar char="•"/>
            </a:pPr>
            <a:endParaRPr lang="el-GR" dirty="0">
              <a:solidFill>
                <a:schemeClr val="bg1">
                  <a:lumMod val="85000"/>
                  <a:lumOff val="1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09600" y="381000"/>
            <a:ext cx="8305800" cy="5909310"/>
          </a:xfrm>
          <a:prstGeom prst="rect">
            <a:avLst/>
          </a:prstGeom>
        </p:spPr>
        <p:txBody>
          <a:bodyPr wrap="square">
            <a:spAutoFit/>
          </a:bodyPr>
          <a:lstStyle/>
          <a:p>
            <a:pPr lvl="0" algn="just">
              <a:buFont typeface="Arial" pitchFamily="34" charset="0"/>
              <a:buChar char="•"/>
            </a:pPr>
            <a:r>
              <a:rPr lang="el-GR" dirty="0" smtClean="0">
                <a:solidFill>
                  <a:schemeClr val="accent4">
                    <a:lumMod val="75000"/>
                  </a:schemeClr>
                </a:solidFill>
              </a:rPr>
              <a:t>  Τα παιδιά τραγουδούν ένα τραγούδι που το ξέρουν πολύ καλά, π.χ. </a:t>
            </a:r>
            <a:r>
              <a:rPr lang="el-GR" dirty="0" err="1" smtClean="0">
                <a:solidFill>
                  <a:schemeClr val="accent4">
                    <a:lumMod val="75000"/>
                  </a:schemeClr>
                </a:solidFill>
              </a:rPr>
              <a:t>Πούντο</a:t>
            </a:r>
            <a:r>
              <a:rPr lang="el-GR" dirty="0" smtClean="0">
                <a:solidFill>
                  <a:schemeClr val="accent4">
                    <a:lumMod val="75000"/>
                  </a:schemeClr>
                </a:solidFill>
              </a:rPr>
              <a:t> – </a:t>
            </a:r>
            <a:r>
              <a:rPr lang="el-GR" dirty="0" err="1" smtClean="0">
                <a:solidFill>
                  <a:schemeClr val="accent4">
                    <a:lumMod val="75000"/>
                  </a:schemeClr>
                </a:solidFill>
              </a:rPr>
              <a:t>πούντο</a:t>
            </a:r>
            <a:r>
              <a:rPr lang="el-GR" dirty="0" smtClean="0">
                <a:solidFill>
                  <a:schemeClr val="accent4">
                    <a:lumMod val="75000"/>
                  </a:schemeClr>
                </a:solidFill>
              </a:rPr>
              <a:t> το δαχτυλίδι.  Ένα από τα παιδιά κάνει το μαέστρο.  Καθώς ανεβάζει και κατεβάζει τα χέρια του τα παιδιά ανεβάζουν και κατεβάζουν την ένταση της φωνής τους.  Η παιδαγωγός ζητά από τα παιδιά να τραγουδήσουν το ίδιο τραγούδι απαλά και έπειτα δυνατά.  Συζητούν τις διαφορές.  Πότε ακούστηκε καλύτερα; Πώς θα μπορούσε να ακουστεί καλύτερα; Προτείνουν σε ποια σημεία ταιριάζει να είναι απαλό, σε ποια δυνατό, που να μειώνεται η ένταση κ. λ. π.  Δημιουργούν μια παρτιτούρα στον πίνακα με γραφικά σύμβολα για την ένταση στα σημεία που έχουν συμφωνήσει.  Τραγουδούν το τραγούδι ξανά με τις δυναμικές που έχουν επιλέξει.</a:t>
            </a:r>
          </a:p>
          <a:p>
            <a:pPr lvl="0" algn="just"/>
            <a:endParaRPr lang="el-GR" dirty="0" smtClean="0">
              <a:solidFill>
                <a:schemeClr val="accent4">
                  <a:lumMod val="75000"/>
                </a:schemeClr>
              </a:solidFill>
            </a:endParaRPr>
          </a:p>
          <a:p>
            <a:pPr lvl="0" algn="just">
              <a:buFont typeface="Arial" pitchFamily="34" charset="0"/>
              <a:buChar char="•"/>
            </a:pPr>
            <a:r>
              <a:rPr lang="el-GR" dirty="0" smtClean="0">
                <a:solidFill>
                  <a:schemeClr val="accent4">
                    <a:lumMod val="75000"/>
                  </a:schemeClr>
                </a:solidFill>
              </a:rPr>
              <a:t>  </a:t>
            </a:r>
            <a:r>
              <a:rPr lang="el-GR" b="1" dirty="0" smtClean="0">
                <a:solidFill>
                  <a:schemeClr val="accent4">
                    <a:lumMod val="75000"/>
                  </a:schemeClr>
                </a:solidFill>
              </a:rPr>
              <a:t>Παιχνίδι: Ο κρυμμένος θησαυρός</a:t>
            </a:r>
            <a:r>
              <a:rPr lang="el-GR" dirty="0" smtClean="0">
                <a:solidFill>
                  <a:schemeClr val="accent4">
                    <a:lumMod val="75000"/>
                  </a:schemeClr>
                </a:solidFill>
              </a:rPr>
              <a:t>.  Ένα παιδί βγαίνει από την τάξη, ενώ τα υπόλοιπα κρύβουν ένα αντικείμενο σε κάποιο σημείο της τάξης.  Όλα τα παιδιά κρατούν από ένα κρουστό όργανο, εκτός του παιδιού που βγήκε από την τάξη.  Όταν το παιδί επιστρέψει στην τάξη τα υπόλοιπα παιδιά κρούουν τα όργανά τους με τον εξής τρόπο: Ξεκινούν να χτυπάνε τα όργανα μαλακά όσο το παιδί είναι μακριά από το θησαυρό ενώ όταν πλησιάζει προς το μέρος που είναι κρυμμένος ο θησαυρός βαθμιαία αυξάνουν την ένταση που κρούουν τα όργανα.  Με αυτό τον τρόπο το καθοδηγούν να βρει το θησαυρό.  Το παιχνίδι συνεχίζεται με άλλο παιδί.  </a:t>
            </a:r>
            <a:endParaRPr lang="el-GR" dirty="0">
              <a:solidFill>
                <a:schemeClr val="accent4">
                  <a:lumMod val="7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57200" y="1505277"/>
            <a:ext cx="8458200" cy="4801314"/>
          </a:xfrm>
          <a:prstGeom prst="rect">
            <a:avLst/>
          </a:prstGeom>
        </p:spPr>
        <p:txBody>
          <a:bodyPr wrap="square">
            <a:spAutoFit/>
          </a:bodyPr>
          <a:lstStyle/>
          <a:p>
            <a:pPr lvl="0" algn="just">
              <a:buFont typeface="Arial" pitchFamily="34" charset="0"/>
              <a:buChar char="•"/>
            </a:pPr>
            <a:r>
              <a:rPr lang="el-GR" dirty="0" smtClean="0">
                <a:solidFill>
                  <a:schemeClr val="accent4">
                    <a:lumMod val="75000"/>
                  </a:schemeClr>
                </a:solidFill>
              </a:rPr>
              <a:t>  Οι αλλαγές στην ένταση ενός κομματιού μπορούν να σηματοδοτηθούν και να αναπαρασταθούν επίσης με ζωγραφική σε μεγάλα χαρτιά.  Οι κινήσεις του χεριού, η πίεση που εφαρμόζει το χέρι στο χαρτί, η χρήση διαφορετικών χρωμάτων και κραγιόν διαφορετικού πάχους βοηθούν στην οπτική αναπαράσταση της έντασης.</a:t>
            </a:r>
          </a:p>
          <a:p>
            <a:pPr lvl="0" algn="just">
              <a:buFont typeface="Arial" pitchFamily="34" charset="0"/>
              <a:buChar char="•"/>
            </a:pPr>
            <a:endParaRPr lang="el-GR" dirty="0" smtClean="0">
              <a:solidFill>
                <a:schemeClr val="accent4">
                  <a:lumMod val="75000"/>
                </a:schemeClr>
              </a:solidFill>
            </a:endParaRPr>
          </a:p>
          <a:p>
            <a:pPr lvl="0" algn="just">
              <a:buFont typeface="Arial" pitchFamily="34" charset="0"/>
              <a:buChar char="•"/>
            </a:pPr>
            <a:endParaRPr lang="el-GR" dirty="0" smtClean="0">
              <a:solidFill>
                <a:schemeClr val="accent4">
                  <a:lumMod val="75000"/>
                </a:schemeClr>
              </a:solidFill>
            </a:endParaRPr>
          </a:p>
          <a:p>
            <a:pPr algn="just">
              <a:buFont typeface="Arial" pitchFamily="34" charset="0"/>
              <a:buChar char="•"/>
            </a:pPr>
            <a:r>
              <a:rPr lang="el-GR" dirty="0" smtClean="0">
                <a:solidFill>
                  <a:schemeClr val="accent4">
                    <a:lumMod val="75000"/>
                  </a:schemeClr>
                </a:solidFill>
                <a:latin typeface="Arial" pitchFamily="34" charset="0"/>
                <a:ea typeface="Times New Roman" pitchFamily="18" charset="0"/>
                <a:cs typeface="Arial" pitchFamily="34" charset="0"/>
              </a:rPr>
              <a:t> </a:t>
            </a:r>
            <a:r>
              <a:rPr lang="el-GR" dirty="0" smtClean="0">
                <a:solidFill>
                  <a:schemeClr val="accent4">
                    <a:lumMod val="75000"/>
                  </a:schemeClr>
                </a:solidFill>
              </a:rPr>
              <a:t>Δημιουργούν με τα οργανάκια μια </a:t>
            </a:r>
            <a:r>
              <a:rPr lang="el-GR" dirty="0" err="1" smtClean="0">
                <a:solidFill>
                  <a:schemeClr val="accent4">
                    <a:lumMod val="75000"/>
                  </a:schemeClr>
                </a:solidFill>
              </a:rPr>
              <a:t>ηχο</a:t>
            </a:r>
            <a:r>
              <a:rPr lang="el-GR" dirty="0" smtClean="0">
                <a:solidFill>
                  <a:schemeClr val="accent4">
                    <a:lumMod val="75000"/>
                  </a:schemeClr>
                </a:solidFill>
              </a:rPr>
              <a:t> - ιστορία.  Η παιδαγωγός τους δίνει την ιδέα της βροχής που εξελίσσεται σε καταιγίδα με αέρα και βροντές και τελικά κοπάζει.  Τα παιδιά επενδύουν την ιστορία ηχητικά.  Εάν θέλουν δημιουργούν και μια γραφική παρτιτούρα για να θυμούνται τη σειρά των οργάνων και των αλλαγών στην ένταση.</a:t>
            </a:r>
          </a:p>
          <a:p>
            <a:pPr lvl="0" algn="just">
              <a:buFont typeface="Arial" pitchFamily="34" charset="0"/>
              <a:buChar char="•"/>
            </a:pPr>
            <a:endParaRPr lang="el-GR" dirty="0" smtClean="0">
              <a:solidFill>
                <a:schemeClr val="accent4">
                  <a:lumMod val="75000"/>
                </a:schemeClr>
              </a:solidFill>
            </a:endParaRPr>
          </a:p>
          <a:p>
            <a:pPr lvl="0" algn="just">
              <a:buFont typeface="Arial" pitchFamily="34" charset="0"/>
              <a:buChar char="•"/>
            </a:pPr>
            <a:endParaRPr lang="el-GR" dirty="0" smtClean="0">
              <a:solidFill>
                <a:schemeClr val="accent4">
                  <a:lumMod val="75000"/>
                </a:schemeClr>
              </a:solidFill>
            </a:endParaRPr>
          </a:p>
          <a:p>
            <a:pPr lvl="0" algn="just">
              <a:buFont typeface="Arial" pitchFamily="34" charset="0"/>
              <a:buChar char="•"/>
            </a:pPr>
            <a:endParaRPr lang="el-GR" dirty="0" smtClean="0"/>
          </a:p>
          <a:p>
            <a:pPr lvl="0"/>
            <a:endParaRPr lang="el-GR" dirty="0" smtClean="0"/>
          </a:p>
          <a:p>
            <a:pPr lvl="0"/>
            <a:endParaRPr lang="el-GR" dirty="0"/>
          </a:p>
        </p:txBody>
      </p:sp>
      <p:sp>
        <p:nvSpPr>
          <p:cNvPr id="31747" name="Rectangle 3"/>
          <p:cNvSpPr>
            <a:spLocks noChangeArrowheads="1"/>
          </p:cNvSpPr>
          <p:nvPr/>
        </p:nvSpPr>
        <p:spPr bwMode="auto">
          <a:xfrm>
            <a:off x="228600" y="3905934"/>
            <a:ext cx="9144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234 - Εικόνα" descr="DSC00946.JPG"/>
          <p:cNvPicPr/>
          <p:nvPr/>
        </p:nvPicPr>
        <p:blipFill>
          <a:blip r:embed="rId2" cstate="print"/>
          <a:stretch>
            <a:fillRect/>
          </a:stretch>
        </p:blipFill>
        <p:spPr>
          <a:xfrm>
            <a:off x="838200" y="762000"/>
            <a:ext cx="7772399" cy="5486400"/>
          </a:xfrm>
          <a:prstGeom prst="rect">
            <a:avLst/>
          </a:prstGeom>
          <a:ln>
            <a:noFill/>
          </a:ln>
          <a:effectLst>
            <a:softEdge rad="1125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extLst>
              <p:ext uri="{D42A27DB-BD31-4B8C-83A1-F6EECF244321}">
                <p14:modId xmlns:p14="http://schemas.microsoft.com/office/powerpoint/2010/main" val="1651842114"/>
              </p:ext>
            </p:extLst>
          </p:nvPr>
        </p:nvGraphicFramePr>
        <p:xfrm>
          <a:off x="1676400" y="-457200"/>
          <a:ext cx="5638800" cy="7543800"/>
        </p:xfrm>
        <a:graphic>
          <a:graphicData uri="http://schemas.openxmlformats.org/presentationml/2006/ole">
            <mc:AlternateContent xmlns:mc="http://schemas.openxmlformats.org/markup-compatibility/2006">
              <mc:Choice xmlns:v="urn:schemas-microsoft-com:vml" Requires="v">
                <p:oleObj spid="_x0000_s1034" name="Document" r:id="rId4" imgW="5271188" imgH="8863218" progId="Word.Document.8">
                  <p:embed/>
                </p:oleObj>
              </mc:Choice>
              <mc:Fallback>
                <p:oleObj name="Document" r:id="rId4" imgW="5271188" imgH="8863218" progId="Word.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457200"/>
                        <a:ext cx="5638800" cy="7543800"/>
                      </a:xfrm>
                      <a:prstGeom prst="rect">
                        <a:avLst/>
                      </a:prstGeom>
                      <a:noFill/>
                      <a:ln>
                        <a:noFill/>
                      </a:ln>
                      <a:effectLst/>
                      <a:extLst/>
                    </p:spPr>
                  </p:pic>
                </p:oleObj>
              </mc:Fallback>
            </mc:AlternateContent>
          </a:graphicData>
        </a:graphic>
      </p:graphicFrame>
      <p:sp>
        <p:nvSpPr>
          <p:cNvPr id="3" name="2 - Δεξιό βέλος"/>
          <p:cNvSpPr/>
          <p:nvPr/>
        </p:nvSpPr>
        <p:spPr>
          <a:xfrm>
            <a:off x="-228600" y="-381000"/>
            <a:ext cx="1905000" cy="533400"/>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smtClean="0"/>
              <a:t>Εισαγωγή</a:t>
            </a:r>
            <a:endParaRPr lang="el-GR" dirty="0"/>
          </a:p>
        </p:txBody>
      </p:sp>
      <p:sp>
        <p:nvSpPr>
          <p:cNvPr id="4" name="3 - Δεξιό βέλος"/>
          <p:cNvSpPr/>
          <p:nvPr/>
        </p:nvSpPr>
        <p:spPr>
          <a:xfrm>
            <a:off x="-762000" y="152400"/>
            <a:ext cx="2438400" cy="533400"/>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err="1" smtClean="0"/>
              <a:t>α΄</a:t>
            </a:r>
            <a:r>
              <a:rPr lang="el-GR" dirty="0" smtClean="0"/>
              <a:t> μουσική φράση</a:t>
            </a:r>
            <a:endParaRPr lang="el-GR" dirty="0"/>
          </a:p>
        </p:txBody>
      </p:sp>
      <p:sp>
        <p:nvSpPr>
          <p:cNvPr id="5" name="4 - Δεξιό βέλος"/>
          <p:cNvSpPr/>
          <p:nvPr/>
        </p:nvSpPr>
        <p:spPr>
          <a:xfrm>
            <a:off x="-1676400" y="762000"/>
            <a:ext cx="3352800" cy="609600"/>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err="1" smtClean="0"/>
              <a:t>α΄</a:t>
            </a:r>
            <a:r>
              <a:rPr lang="el-GR" dirty="0" smtClean="0"/>
              <a:t> μουσική φράση επανάληψη</a:t>
            </a:r>
            <a:endParaRPr lang="el-GR" dirty="0"/>
          </a:p>
        </p:txBody>
      </p:sp>
      <p:sp>
        <p:nvSpPr>
          <p:cNvPr id="6" name="5 - Δεξιό βέλος"/>
          <p:cNvSpPr/>
          <p:nvPr/>
        </p:nvSpPr>
        <p:spPr>
          <a:xfrm>
            <a:off x="-838200" y="1524000"/>
            <a:ext cx="25146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err="1" smtClean="0"/>
              <a:t>β΄</a:t>
            </a:r>
            <a:r>
              <a:rPr lang="el-GR" dirty="0" smtClean="0"/>
              <a:t> μουσική φράση</a:t>
            </a:r>
            <a:endParaRPr lang="el-GR" dirty="0"/>
          </a:p>
        </p:txBody>
      </p:sp>
      <p:sp>
        <p:nvSpPr>
          <p:cNvPr id="7" name="6 - Δεξιό βέλος"/>
          <p:cNvSpPr/>
          <p:nvPr/>
        </p:nvSpPr>
        <p:spPr>
          <a:xfrm>
            <a:off x="-1676400" y="2057400"/>
            <a:ext cx="33528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err="1" smtClean="0"/>
              <a:t>β΄</a:t>
            </a:r>
            <a:r>
              <a:rPr lang="el-GR" dirty="0" smtClean="0"/>
              <a:t> μουσική φράση επανάληψη</a:t>
            </a:r>
            <a:endParaRPr lang="el-GR" dirty="0"/>
          </a:p>
        </p:txBody>
      </p:sp>
      <p:sp>
        <p:nvSpPr>
          <p:cNvPr id="9" name="8 - Επεξήγηση με αριστερό βέλος"/>
          <p:cNvSpPr/>
          <p:nvPr/>
        </p:nvSpPr>
        <p:spPr>
          <a:xfrm>
            <a:off x="7162800" y="0"/>
            <a:ext cx="1981200" cy="2590800"/>
          </a:xfrm>
          <a:prstGeom prst="leftArrowCallout">
            <a:avLst/>
          </a:prstGeom>
          <a:solidFill>
            <a:srgbClr val="C0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l-GR" dirty="0" smtClean="0">
                <a:ln w="18415" cmpd="sng">
                  <a:solidFill>
                    <a:srgbClr val="FFFFFF"/>
                  </a:solidFill>
                  <a:prstDash val="solid"/>
                </a:ln>
                <a:solidFill>
                  <a:srgbClr val="FFFFFF"/>
                </a:solidFill>
              </a:rPr>
              <a:t>Α  μέρος της φόρμας</a:t>
            </a:r>
          </a:p>
          <a:p>
            <a:pPr algn="ctr"/>
            <a:r>
              <a:rPr lang="en-US" dirty="0" smtClean="0">
                <a:ln w="18415" cmpd="sng">
                  <a:solidFill>
                    <a:srgbClr val="FFFFFF"/>
                  </a:solidFill>
                  <a:prstDash val="solid"/>
                </a:ln>
                <a:solidFill>
                  <a:srgbClr val="FFFFFF"/>
                </a:solidFill>
              </a:rPr>
              <a:t>couple</a:t>
            </a:r>
            <a:endParaRPr lang="el-GR" dirty="0">
              <a:ln w="18415" cmpd="sng">
                <a:solidFill>
                  <a:srgbClr val="FFFFFF"/>
                </a:solidFill>
                <a:prstDash val="solid"/>
              </a:ln>
              <a:solidFill>
                <a:srgbClr val="FFFFFF"/>
              </a:solidFill>
            </a:endParaRPr>
          </a:p>
        </p:txBody>
      </p:sp>
      <p:sp>
        <p:nvSpPr>
          <p:cNvPr id="10" name="9 - Δεξιό βέλος"/>
          <p:cNvSpPr/>
          <p:nvPr/>
        </p:nvSpPr>
        <p:spPr>
          <a:xfrm>
            <a:off x="-914400" y="2743200"/>
            <a:ext cx="2590800" cy="484632"/>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l-GR" dirty="0" smtClean="0"/>
              <a:t>γ ΄ μουσική φράση</a:t>
            </a:r>
            <a:endParaRPr lang="el-GR" dirty="0"/>
          </a:p>
        </p:txBody>
      </p:sp>
      <p:sp>
        <p:nvSpPr>
          <p:cNvPr id="11" name="10 - Δεξιό βέλος"/>
          <p:cNvSpPr/>
          <p:nvPr/>
        </p:nvSpPr>
        <p:spPr>
          <a:xfrm>
            <a:off x="-1752600" y="3505200"/>
            <a:ext cx="3416808" cy="48463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l-GR" dirty="0" err="1" smtClean="0"/>
              <a:t>δ΄</a:t>
            </a:r>
            <a:r>
              <a:rPr lang="el-GR" dirty="0" smtClean="0"/>
              <a:t> μουσική φράση παραλλαγή</a:t>
            </a:r>
            <a:endParaRPr lang="el-GR" dirty="0"/>
          </a:p>
        </p:txBody>
      </p:sp>
      <p:sp>
        <p:nvSpPr>
          <p:cNvPr id="12" name="11 - Επεξήγηση με αριστερό βέλος"/>
          <p:cNvSpPr/>
          <p:nvPr/>
        </p:nvSpPr>
        <p:spPr>
          <a:xfrm>
            <a:off x="7162800" y="2819400"/>
            <a:ext cx="1981200" cy="1143000"/>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ln w="18415" cmpd="sng">
                  <a:solidFill>
                    <a:srgbClr val="FFFFFF"/>
                  </a:solidFill>
                  <a:prstDash val="solid"/>
                </a:ln>
                <a:solidFill>
                  <a:srgbClr val="FFFFFF"/>
                </a:solidFill>
              </a:rPr>
              <a:t>Β μέρος της φόρμας</a:t>
            </a:r>
            <a:endParaRPr lang="en-US" dirty="0" smtClean="0">
              <a:ln w="18415" cmpd="sng">
                <a:solidFill>
                  <a:srgbClr val="FFFFFF"/>
                </a:solidFill>
                <a:prstDash val="solid"/>
              </a:ln>
              <a:solidFill>
                <a:srgbClr val="FFFFFF"/>
              </a:solidFill>
            </a:endParaRPr>
          </a:p>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refrain</a:t>
            </a:r>
            <a:endParaRPr lang="el-G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3" name="12 - Δεξιό βέλος"/>
          <p:cNvSpPr/>
          <p:nvPr/>
        </p:nvSpPr>
        <p:spPr>
          <a:xfrm>
            <a:off x="0" y="4038600"/>
            <a:ext cx="1664208" cy="484632"/>
          </a:xfrm>
          <a:prstGeom prs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l-GR" dirty="0" smtClean="0"/>
              <a:t>Γέφυρα</a:t>
            </a:r>
            <a:endParaRPr lang="el-GR" dirty="0"/>
          </a:p>
        </p:txBody>
      </p:sp>
      <p:sp>
        <p:nvSpPr>
          <p:cNvPr id="16" name="15 - Επεξήγηση με αριστερό βέλος"/>
          <p:cNvSpPr/>
          <p:nvPr/>
        </p:nvSpPr>
        <p:spPr>
          <a:xfrm>
            <a:off x="7162800" y="4724400"/>
            <a:ext cx="1981200" cy="1524000"/>
          </a:xfrm>
          <a:prstGeom prst="leftArrow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Refrain</a:t>
            </a:r>
          </a:p>
          <a:p>
            <a:pPr algn="ctr"/>
            <a:r>
              <a:rPr lang="en-US" dirty="0" smtClean="0"/>
              <a:t>Coda</a:t>
            </a:r>
          </a:p>
          <a:p>
            <a:pPr algn="ctr"/>
            <a:endParaRPr lang="el-GR" dirty="0"/>
          </a:p>
        </p:txBody>
      </p:sp>
      <p:sp>
        <p:nvSpPr>
          <p:cNvPr id="17" name="16 - Δεξιό βέλος"/>
          <p:cNvSpPr/>
          <p:nvPr/>
        </p:nvSpPr>
        <p:spPr>
          <a:xfrm>
            <a:off x="-914400" y="4648200"/>
            <a:ext cx="2590800" cy="484632"/>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l-GR" dirty="0" smtClean="0"/>
              <a:t>γ ΄ μουσική φράση</a:t>
            </a:r>
            <a:endParaRPr lang="el-GR" dirty="0"/>
          </a:p>
        </p:txBody>
      </p:sp>
      <p:sp>
        <p:nvSpPr>
          <p:cNvPr id="18" name="17 - Δεξιό βέλος"/>
          <p:cNvSpPr/>
          <p:nvPr/>
        </p:nvSpPr>
        <p:spPr>
          <a:xfrm>
            <a:off x="-1708404" y="3505200"/>
            <a:ext cx="3416808" cy="48463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l-GR" dirty="0" err="1" smtClean="0"/>
              <a:t>δ΄</a:t>
            </a:r>
            <a:r>
              <a:rPr lang="el-GR" dirty="0" smtClean="0"/>
              <a:t> μουσική φράση παραλλαγή</a:t>
            </a:r>
            <a:endParaRPr lang="el-GR" dirty="0"/>
          </a:p>
        </p:txBody>
      </p:sp>
      <p:sp>
        <p:nvSpPr>
          <p:cNvPr id="20" name="19 - Δεξιό βέλος"/>
          <p:cNvSpPr/>
          <p:nvPr/>
        </p:nvSpPr>
        <p:spPr>
          <a:xfrm>
            <a:off x="-1708404" y="5257800"/>
            <a:ext cx="3416808" cy="48463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l-GR" dirty="0" err="1" smtClean="0"/>
              <a:t>δ΄</a:t>
            </a:r>
            <a:r>
              <a:rPr lang="el-GR" dirty="0" smtClean="0"/>
              <a:t> μουσική φράση παραλλαγή</a:t>
            </a:r>
            <a:endParaRPr lang="el-GR" dirty="0"/>
          </a:p>
        </p:txBody>
      </p:sp>
      <p:sp>
        <p:nvSpPr>
          <p:cNvPr id="21" name="20 - Δεξιό βέλος"/>
          <p:cNvSpPr/>
          <p:nvPr/>
        </p:nvSpPr>
        <p:spPr>
          <a:xfrm>
            <a:off x="-990600" y="5867400"/>
            <a:ext cx="2578608" cy="484632"/>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smtClean="0"/>
              <a:t>Φράση τέλους</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590484" y="381001"/>
            <a:ext cx="7963077" cy="5570756"/>
          </a:xfrm>
          <a:prstGeom prst="rect">
            <a:avLst/>
          </a:prstGeom>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a:r>
              <a:rPr lang="el-GR" sz="28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Δραστηριότητες:</a:t>
            </a:r>
          </a:p>
          <a:p>
            <a:pPr algn="ctr">
              <a:buFont typeface="Arial" pitchFamily="34" charset="0"/>
              <a:buChar char="•"/>
            </a:pPr>
            <a:r>
              <a:rPr lang="el-GR" sz="28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 Τραγούδι</a:t>
            </a:r>
          </a:p>
          <a:p>
            <a:pPr algn="ctr">
              <a:buFont typeface="Arial" pitchFamily="34" charset="0"/>
              <a:buChar char="•"/>
            </a:pPr>
            <a:r>
              <a:rPr lang="el-GR" sz="28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Δημιουργία απλής κινητικής φόρμας</a:t>
            </a:r>
          </a:p>
          <a:p>
            <a:pPr algn="ctr">
              <a:buFont typeface="Arial" pitchFamily="34" charset="0"/>
              <a:buChar char="•"/>
            </a:pPr>
            <a:r>
              <a:rPr lang="el-GR" sz="28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Χρήση κρουστών (ρυθμικά μοτίβα)</a:t>
            </a:r>
          </a:p>
          <a:p>
            <a:pPr algn="ctr">
              <a:buFont typeface="Arial" pitchFamily="34" charset="0"/>
              <a:buChar char="•"/>
            </a:pPr>
            <a:r>
              <a:rPr lang="el-GR" sz="28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Κινητικός αυτοσχεδιασμός </a:t>
            </a:r>
          </a:p>
          <a:p>
            <a:pPr algn="ctr"/>
            <a:r>
              <a:rPr lang="el-GR" sz="28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(κατευθύνσεις: πλάγια – εμπρός – πίσω κίνηση)</a:t>
            </a:r>
          </a:p>
          <a:p>
            <a:pPr algn="ctr">
              <a:buFont typeface="Arial" pitchFamily="34" charset="0"/>
              <a:buChar char="•"/>
            </a:pPr>
            <a:r>
              <a:rPr lang="el-GR" sz="28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Ζωγραφική (γλυκά, παγωτά, καραμέλες)</a:t>
            </a:r>
          </a:p>
          <a:p>
            <a:pPr algn="ctr">
              <a:buFont typeface="Arial" pitchFamily="34" charset="0"/>
              <a:buChar char="•"/>
            </a:pPr>
            <a:r>
              <a:rPr lang="el-GR" sz="28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Δραματοποίηση – θεατρικό παιχνίδι </a:t>
            </a:r>
          </a:p>
          <a:p>
            <a:pPr algn="ctr"/>
            <a:r>
              <a:rPr lang="el-GR" sz="28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(χωρίζουμε το τραγούδι σε σκηνές και τις δραματοποιούμε)</a:t>
            </a:r>
          </a:p>
          <a:p>
            <a:pPr algn="ctr">
              <a:buFont typeface="Arial" pitchFamily="34" charset="0"/>
              <a:buChar char="•"/>
            </a:pPr>
            <a:r>
              <a:rPr lang="el-GR" sz="28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 Άλλες ιδέες !!!!!!!</a:t>
            </a:r>
            <a:endParaRPr lang="el-GR" sz="28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endParaRPr>
          </a:p>
          <a:p>
            <a:pPr algn="ctr"/>
            <a:endParaRPr lang="el-GR" sz="2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buFont typeface="Arial" pitchFamily="34" charset="0"/>
              <a:buChar char="•"/>
            </a:pPr>
            <a:endParaRPr lang="el-GR" sz="2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838200" y="1371600"/>
            <a:ext cx="8001000" cy="50937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TEMPO </a:t>
            </a:r>
            <a:r>
              <a:rPr kumimoji="0" lang="el-GR" sz="1200" b="1" i="0" u="sng"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Ή ΡΥΘΜΙΚΗ ΑΓΩΓΗ</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900"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a:t>
            </a:r>
            <a:r>
              <a:rPr kumimoji="0" lang="en-US"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Tempo </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ή ρυθμική αγωγή ονομάζουμε το βαθμό ταχύτητας ή βραδύτητας με τον οποίο εκτελούνται οι </a:t>
            </a:r>
            <a:r>
              <a:rPr kumimoji="0" lang="el-GR" sz="1600" b="0" i="0" u="none" strike="noStrike" cap="none" normalizeH="0" baseline="0" dirty="0" err="1" smtClean="0">
                <a:ln>
                  <a:noFill/>
                </a:ln>
                <a:solidFill>
                  <a:schemeClr val="accent4">
                    <a:lumMod val="75000"/>
                  </a:schemeClr>
                </a:solidFill>
                <a:effectLst/>
                <a:latin typeface="Arial" pitchFamily="34" charset="0"/>
                <a:ea typeface="Times New Roman" pitchFamily="18" charset="0"/>
                <a:cs typeface="Arial" pitchFamily="34" charset="0"/>
              </a:rPr>
              <a:t>μακροκτύποι</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ενός μουσικού κομματιού.  Σύμφωνα νε τον </a:t>
            </a:r>
            <a:r>
              <a:rPr kumimoji="0" lang="en-US"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Gordon</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το </a:t>
            </a:r>
            <a:r>
              <a:rPr kumimoji="0" lang="en-US"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tempo </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ορίζει τη σχετική διάρκεια των </a:t>
            </a:r>
            <a:r>
              <a:rPr kumimoji="0" lang="el-GR" sz="1600" b="0" i="0" u="none" strike="noStrike" cap="none" normalizeH="0" baseline="0" dirty="0" err="1" smtClean="0">
                <a:ln>
                  <a:noFill/>
                </a:ln>
                <a:solidFill>
                  <a:schemeClr val="accent4">
                    <a:lumMod val="75000"/>
                  </a:schemeClr>
                </a:solidFill>
                <a:effectLst/>
                <a:latin typeface="Arial" pitchFamily="34" charset="0"/>
                <a:ea typeface="Times New Roman" pitchFamily="18" charset="0"/>
                <a:cs typeface="Arial" pitchFamily="34" charset="0"/>
              </a:rPr>
              <a:t>μακροκτύπων</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Έτσι, για παράδειγμα, σε ένα μέτρο 6/8, κάθε μέτρο μπορεί να περιλαμβάνει δυο </a:t>
            </a:r>
            <a:r>
              <a:rPr kumimoji="0" lang="el-GR" sz="1600" b="0" i="0" u="none" strike="noStrike" cap="none" normalizeH="0" baseline="0" dirty="0" err="1" smtClean="0">
                <a:ln>
                  <a:noFill/>
                </a:ln>
                <a:solidFill>
                  <a:schemeClr val="accent4">
                    <a:lumMod val="75000"/>
                  </a:schemeClr>
                </a:solidFill>
                <a:effectLst/>
                <a:latin typeface="Arial" pitchFamily="34" charset="0"/>
                <a:ea typeface="Times New Roman" pitchFamily="18" charset="0"/>
                <a:cs typeface="Arial" pitchFamily="34" charset="0"/>
              </a:rPr>
              <a:t>μακροκτύπους</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του ενός </a:t>
            </a:r>
            <a:r>
              <a:rPr kumimoji="0" lang="el-GR" sz="1600" b="0" i="0" u="none" strike="noStrike" cap="none" normalizeH="0" baseline="0" dirty="0" err="1" smtClean="0">
                <a:ln>
                  <a:noFill/>
                </a:ln>
                <a:solidFill>
                  <a:schemeClr val="accent4">
                    <a:lumMod val="75000"/>
                  </a:schemeClr>
                </a:solidFill>
                <a:effectLst/>
                <a:latin typeface="Arial" pitchFamily="34" charset="0"/>
                <a:ea typeface="Times New Roman" pitchFamily="18" charset="0"/>
                <a:cs typeface="Arial" pitchFamily="34" charset="0"/>
              </a:rPr>
              <a:t>παρεστιγμένου</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τετάρτου, ο βαθμός της ταχύτητας όμως που εκτελούνται αυτοί οι </a:t>
            </a:r>
            <a:r>
              <a:rPr kumimoji="0" lang="el-GR" sz="1600" b="0" i="0" u="none" strike="noStrike" cap="none" normalizeH="0" baseline="0" dirty="0" err="1" smtClean="0">
                <a:ln>
                  <a:noFill/>
                </a:ln>
                <a:solidFill>
                  <a:schemeClr val="accent4">
                    <a:lumMod val="75000"/>
                  </a:schemeClr>
                </a:solidFill>
                <a:effectLst/>
                <a:latin typeface="Arial" pitchFamily="34" charset="0"/>
                <a:ea typeface="Times New Roman" pitchFamily="18" charset="0"/>
                <a:cs typeface="Arial" pitchFamily="34" charset="0"/>
              </a:rPr>
              <a:t>μακροκτύποι</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ορίζεται από το </a:t>
            </a:r>
            <a:r>
              <a:rPr kumimoji="0" lang="en-US"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tempo</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a:t>
            </a:r>
            <a:endParaRPr kumimoji="0" lang="el-GR" sz="1600"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Το </a:t>
            </a:r>
            <a:r>
              <a:rPr kumimoji="0" lang="en-US"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tempo </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ενός μουσικού κομματιού επηρεάζει την ψυχική διάθεση και προκαλεί ποικίλες φυσικές και κινητικές αντιδράσεις στον οργανισμό.  Το ζωηρό και γρήγορο </a:t>
            </a:r>
            <a:r>
              <a:rPr kumimoji="0" lang="en-US"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tempo</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προκαλεί συναισθήματα χαράς και προσκαλεί για χορό και κινητική δραστηριότητα.  Αντίθετα το αργό </a:t>
            </a:r>
            <a:r>
              <a:rPr kumimoji="0" lang="en-US"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tempo</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προκαλεί συναισθήματα λύπης και περισυλλογής και μειώνει τη διάθεση για κίνηση.  </a:t>
            </a:r>
            <a:endParaRPr kumimoji="0" lang="el-GR" sz="1600"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Οι όροι που δηλώνουν το </a:t>
            </a:r>
            <a:r>
              <a:rPr kumimoji="0" lang="en-US"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tempo</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γράφονται συνήθως στην ιταλική γλώσσα και τοποθετούνται στην αρχή του πενταγράμμου, πάνω από το </a:t>
            </a:r>
            <a:r>
              <a:rPr kumimoji="0" lang="el-GR" sz="1600" b="0" i="0" u="none" strike="noStrike" cap="none" normalizeH="0" baseline="0" dirty="0" err="1" smtClean="0">
                <a:ln>
                  <a:noFill/>
                </a:ln>
                <a:solidFill>
                  <a:schemeClr val="accent4">
                    <a:lumMod val="75000"/>
                  </a:schemeClr>
                </a:solidFill>
                <a:effectLst/>
                <a:latin typeface="Arial" pitchFamily="34" charset="0"/>
                <a:ea typeface="Times New Roman" pitchFamily="18" charset="0"/>
                <a:cs typeface="Arial" pitchFamily="34" charset="0"/>
              </a:rPr>
              <a:t>χρονοδείκτη</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Παρακάτω δίνονται κάποιοι από τους σπουδαιότερους όρους της ρυθμικής αγωγής.</a:t>
            </a:r>
            <a:endParaRPr kumimoji="0" lang="el-GR" sz="1600"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PT" sz="16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Largo</a:t>
            </a:r>
            <a:r>
              <a:rPr kumimoji="0" lang="pt-PT"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πολύ</a:t>
            </a:r>
            <a:r>
              <a:rPr kumimoji="0" lang="pt-PT"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αργά</a:t>
            </a:r>
            <a:endParaRPr kumimoji="0" lang="el-GR" sz="1600"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PT" sz="16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Adagio</a:t>
            </a:r>
            <a:r>
              <a:rPr kumimoji="0" lang="pt-PT"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αργά</a:t>
            </a:r>
            <a:endParaRPr kumimoji="0" lang="el-GR" sz="1600"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PT" sz="16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Moderato</a:t>
            </a:r>
            <a:r>
              <a:rPr kumimoji="0" lang="pt-PT"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μέτρια</a:t>
            </a:r>
            <a:endParaRPr kumimoji="0" lang="el-GR" sz="1600"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PT" sz="16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Allegro</a:t>
            </a:r>
            <a:r>
              <a:rPr kumimoji="0" lang="pt-PT"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γρήγορα</a:t>
            </a:r>
            <a:endParaRPr kumimoji="0" lang="el-GR" sz="1600"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PT" sz="16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Presto</a:t>
            </a:r>
            <a:r>
              <a:rPr kumimoji="0" lang="pt-PT"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πολύ γρήγορα</a:t>
            </a:r>
            <a:endParaRPr kumimoji="0" lang="el-GR" sz="1600" b="0" i="0" u="none" strike="noStrike" cap="none" normalizeH="0" baseline="0" dirty="0" smtClean="0">
              <a:ln>
                <a:noFill/>
              </a:ln>
              <a:solidFill>
                <a:schemeClr val="accent4">
                  <a:lumMod val="75000"/>
                </a:schemeClr>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609600" y="1600238"/>
            <a:ext cx="746760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1" i="0" u="sng"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Μεταβολή του </a:t>
            </a:r>
            <a:r>
              <a:rPr kumimoji="0" lang="en-US" b="1" i="0" u="sng"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tempo</a:t>
            </a:r>
            <a:endParaRPr kumimoji="0" lang="el-GR" b="1" i="0" u="sng"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Το </a:t>
            </a:r>
            <a:r>
              <a:rPr kumimoji="0" lang="en-US"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tempo </a:t>
            </a:r>
            <a:r>
              <a:rPr kumimoji="0" lang="el-GR"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ενός μουσικού κομματιού μπορεί να επιβραδυνθεί ή να επιταχυνθεί.  Η μεταβολή αυτή του </a:t>
            </a:r>
            <a:r>
              <a:rPr kumimoji="0" lang="en-US"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tempo</a:t>
            </a:r>
            <a:r>
              <a:rPr kumimoji="0" lang="el-GR"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δηλώνεται με τους αντίστοιχους όρους οι οποίοι τοποθετούνται κάτω από το πεντάγραμμο στο σημείο της μεταβολής.  Οι κυριότεροι από αυτούς τους όρους είναι οι εξής: </a:t>
            </a:r>
            <a:endParaRPr kumimoji="0" lang="el-GR"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Accelerando</a:t>
            </a:r>
            <a:r>
              <a:rPr kumimoji="0" lang="el-GR"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βαθμιαία αύξηση της ταχύτητας – επιτάχυνση</a:t>
            </a:r>
            <a:endParaRPr kumimoji="0" lang="el-GR"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err="1" smtClean="0">
                <a:ln>
                  <a:noFill/>
                </a:ln>
                <a:solidFill>
                  <a:schemeClr val="accent4">
                    <a:lumMod val="75000"/>
                  </a:schemeClr>
                </a:solidFill>
                <a:effectLst/>
                <a:latin typeface="Arial" pitchFamily="34" charset="0"/>
                <a:ea typeface="Times New Roman" pitchFamily="18" charset="0"/>
                <a:cs typeface="Arial" pitchFamily="34" charset="0"/>
              </a:rPr>
              <a:t>Ritardando</a:t>
            </a:r>
            <a:r>
              <a:rPr kumimoji="0" lang="el-GR"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βαθμιαία μείωση της ταχύτητας – επιβράδυνση</a:t>
            </a:r>
            <a:endParaRPr kumimoji="0" lang="el-GR"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err="1" smtClean="0">
                <a:ln>
                  <a:noFill/>
                </a:ln>
                <a:solidFill>
                  <a:schemeClr val="accent4">
                    <a:lumMod val="75000"/>
                  </a:schemeClr>
                </a:solidFill>
                <a:effectLst/>
                <a:latin typeface="Arial" pitchFamily="34" charset="0"/>
                <a:ea typeface="Times New Roman" pitchFamily="18" charset="0"/>
                <a:cs typeface="Arial" pitchFamily="34" charset="0"/>
              </a:rPr>
              <a:t>Rallentando</a:t>
            </a:r>
            <a:r>
              <a:rPr kumimoji="0" lang="el-GR"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βαθμιαία μείωση της ταχύτητας – επιβράδυνση    </a:t>
            </a:r>
            <a:endParaRPr kumimoji="0" lang="el-GR"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Ο όρος </a:t>
            </a:r>
            <a:r>
              <a:rPr kumimoji="0" lang="en-US"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a tempo</a:t>
            </a:r>
            <a:r>
              <a:rPr kumimoji="0" lang="el-GR"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δηλώνει την επιστροφή στην αρχική ρυθμική αγωγή.  </a:t>
            </a:r>
            <a:endParaRPr kumimoji="0" lang="el-GR" b="0" i="0" u="none" strike="noStrike" cap="none" normalizeH="0" baseline="0" dirty="0" smtClean="0">
              <a:ln>
                <a:noFill/>
              </a:ln>
              <a:solidFill>
                <a:schemeClr val="accent4">
                  <a:lumMod val="75000"/>
                </a:schemeClr>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457200" y="381000"/>
            <a:ext cx="8458200"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600" b="1" i="0" u="sng"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ΔΥΝΑΜΙΚΗ</a:t>
            </a:r>
            <a:endParaRPr kumimoji="0" lang="el-GR" sz="1600"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a:t>
            </a:r>
            <a:endParaRPr kumimoji="0" lang="el-GR" sz="1600"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Με τον όρο δυναμική ορίζεται η ένταση με την οποία ηχούν οι φθόγγοι σε μια μουσική σύνθεση.  Οι φθόγγοι μπορούν να ηχούν απαλά, μέτρια, δυνατά, με απότομες ή βαθμιαίες μεταβολές της έντασης.  Οι εναλλαγές της έντασης δημιουργούν στον ακροατή ποικίλα συναισθήματα και κινητικές αντιδράσεις.  Οι δυνατοί ήχοι, προκαλούν συναισθήματα δέους και εγρήγορση, ενώ οι απαλοί συναισθήματα γαλήνης και ηρεμίας.  Οι όροι και τα σύμβολα της δυναμικής γράφονται κάτω από το πεντάγραμμο στην ιταλική γλώσσα.  Η προσεκτική τους απόδοση συντελεί στην εκφραστικότερη εκτέλεση της μουσικής σύνθεσης, σύμφωνα με το πνεύμα του δημιουργού της.</a:t>
            </a:r>
            <a:endParaRPr kumimoji="0" lang="el-GR" sz="1600"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Οι κυριότεροι όροι της δυναμικής είναι:</a:t>
            </a:r>
            <a:endParaRPr kumimoji="0" lang="el-GR" sz="1600"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PT" sz="16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Pianissimo</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 </a:t>
            </a:r>
            <a:r>
              <a:rPr kumimoji="0" lang="pt-PT" sz="16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pp</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πολύ σιγά</a:t>
            </a:r>
            <a:endParaRPr kumimoji="0" lang="el-GR" sz="1600"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PT" sz="16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Piano</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 </a:t>
            </a:r>
            <a:r>
              <a:rPr kumimoji="0" lang="pt-PT" sz="16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p</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σιγά – απαλά</a:t>
            </a:r>
            <a:endParaRPr kumimoji="0" lang="el-GR" sz="1600"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PT" sz="16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Mezzo</a:t>
            </a:r>
            <a:r>
              <a:rPr kumimoji="0" lang="pt-PT"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a:t>
            </a:r>
            <a:r>
              <a:rPr kumimoji="0" lang="pt-PT" sz="16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piano</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 </a:t>
            </a:r>
            <a:r>
              <a:rPr kumimoji="0" lang="pt-PT" sz="16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mp</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μετρίως απαλά</a:t>
            </a:r>
            <a:endParaRPr kumimoji="0" lang="el-GR" sz="1600"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Mezzo</a:t>
            </a:r>
            <a:r>
              <a:rPr kumimoji="0" lang="en-US"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a:t>
            </a:r>
            <a:r>
              <a:rPr kumimoji="0" lang="en-US" sz="16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forte</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 </a:t>
            </a:r>
            <a:r>
              <a:rPr kumimoji="0" lang="en-US" sz="16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mf</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μετρίως δυνατά</a:t>
            </a:r>
            <a:endParaRPr kumimoji="0" lang="el-GR" sz="1600"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PT" sz="16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Forte</a:t>
            </a:r>
            <a:r>
              <a:rPr kumimoji="0" lang="pt-PT"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 </a:t>
            </a:r>
            <a:r>
              <a:rPr kumimoji="0" lang="pt-PT" sz="16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f</a:t>
            </a:r>
            <a:r>
              <a:rPr kumimoji="0" lang="pt-PT"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δυνατά</a:t>
            </a:r>
            <a:endParaRPr kumimoji="0" lang="el-GR" sz="1600"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PT" sz="16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Fortissimo</a:t>
            </a:r>
            <a:r>
              <a:rPr kumimoji="0" lang="pt-PT"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a:t>
            </a:r>
            <a:r>
              <a:rPr kumimoji="0" lang="pt-PT"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a:t>
            </a:r>
            <a:r>
              <a:rPr kumimoji="0" lang="pt-PT" sz="16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ff</a:t>
            </a:r>
            <a:r>
              <a:rPr kumimoji="0" lang="pt-PT"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πολύ δυνατά</a:t>
            </a:r>
            <a:endParaRPr kumimoji="0" lang="el-GR" sz="1600"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a:t>
            </a:r>
            <a:endParaRPr kumimoji="0" lang="el-GR" sz="1600"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Η βαθμιαία αύξηση ή μείωση της έντασης ορίζεται τόσο με όρους όσο και με σύμβολα:</a:t>
            </a:r>
            <a:endParaRPr kumimoji="0" lang="el-GR" sz="1600"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Crescendo</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βαθμιαία αύξηση της έντασης</a:t>
            </a:r>
            <a:endParaRPr kumimoji="0" lang="el-GR" sz="1600"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Decrescendo</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βαθμιαία μείωση της έντασης</a:t>
            </a:r>
            <a:endParaRPr kumimoji="0" lang="el-GR" sz="1600" b="0" i="0" u="none" strike="noStrike" cap="none" normalizeH="0" baseline="0" dirty="0" smtClean="0">
              <a:ln>
                <a:noFill/>
              </a:ln>
              <a:solidFill>
                <a:schemeClr val="accent4">
                  <a:lumMod val="75000"/>
                </a:schemeClr>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Diminuendo</a:t>
            </a:r>
            <a:r>
              <a:rPr kumimoji="0" lang="el-GR" sz="16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a:t>
            </a:r>
            <a:r>
              <a:rPr kumimoji="0" lang="el-GR" sz="1600" b="0"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βαθμιαία μείωση της έντασης</a:t>
            </a:r>
            <a:endParaRPr kumimoji="0" lang="el-GR" sz="1600" b="0" i="0" u="none" strike="noStrike" cap="none" normalizeH="0" baseline="0" dirty="0" smtClean="0">
              <a:ln>
                <a:noFill/>
              </a:ln>
              <a:solidFill>
                <a:schemeClr val="accent4">
                  <a:lumMod val="75000"/>
                </a:schemeClr>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38200" y="990600"/>
            <a:ext cx="7848600" cy="4524315"/>
          </a:xfrm>
          <a:prstGeom prst="rect">
            <a:avLst/>
          </a:prstGeom>
        </p:spPr>
        <p:txBody>
          <a:bodyPr wrap="square">
            <a:spAutoFit/>
          </a:bodyPr>
          <a:lstStyle/>
          <a:p>
            <a:pPr lvl="0" algn="just"/>
            <a:endParaRPr lang="el-GR" dirty="0" smtClean="0">
              <a:solidFill>
                <a:schemeClr val="bg1">
                  <a:lumMod val="85000"/>
                  <a:lumOff val="15000"/>
                </a:schemeClr>
              </a:solidFill>
            </a:endParaRPr>
          </a:p>
          <a:p>
            <a:pPr algn="just"/>
            <a:r>
              <a:rPr lang="en-US" b="1" u="sng" dirty="0" smtClean="0">
                <a:solidFill>
                  <a:schemeClr val="accent4">
                    <a:lumMod val="75000"/>
                  </a:schemeClr>
                </a:solidFill>
                <a:latin typeface="Arial" pitchFamily="34" charset="0"/>
                <a:ea typeface="Times New Roman" pitchFamily="18" charset="0"/>
                <a:cs typeface="Arial" pitchFamily="34" charset="0"/>
              </a:rPr>
              <a:t>TEMPO </a:t>
            </a:r>
            <a:r>
              <a:rPr lang="el-GR" b="1" u="sng" dirty="0" smtClean="0">
                <a:solidFill>
                  <a:schemeClr val="accent4">
                    <a:lumMod val="75000"/>
                  </a:schemeClr>
                </a:solidFill>
                <a:latin typeface="Arial" pitchFamily="34" charset="0"/>
                <a:ea typeface="Times New Roman" pitchFamily="18" charset="0"/>
                <a:cs typeface="Arial" pitchFamily="34" charset="0"/>
              </a:rPr>
              <a:t>ή ΡΥΘΜΙΚΗ ΑΓΩΓΗ</a:t>
            </a:r>
          </a:p>
          <a:p>
            <a:pPr lvl="0" algn="just"/>
            <a:r>
              <a:rPr lang="el-GR" dirty="0" smtClean="0">
                <a:solidFill>
                  <a:schemeClr val="accent4">
                    <a:lumMod val="75000"/>
                  </a:schemeClr>
                </a:solidFill>
              </a:rPr>
              <a:t>Η παιδαγωγός φέρνει στην τάξη διάφορα αντικείμενα όπως: ένα μετρονόμο, μια σβούρα, μια μπάλα και εικόνες από ζώα που περπατούν αργά ή τρέχουν γρήγορα.  Βάζει το  μετρονόμο να κινείται σε πολύ αργό </a:t>
            </a:r>
            <a:r>
              <a:rPr lang="en-US" dirty="0" smtClean="0">
                <a:solidFill>
                  <a:schemeClr val="accent4">
                    <a:lumMod val="75000"/>
                  </a:schemeClr>
                </a:solidFill>
              </a:rPr>
              <a:t>tempo </a:t>
            </a:r>
            <a:r>
              <a:rPr lang="el-GR" dirty="0" smtClean="0">
                <a:solidFill>
                  <a:schemeClr val="accent4">
                    <a:lumMod val="75000"/>
                  </a:schemeClr>
                </a:solidFill>
              </a:rPr>
              <a:t>και ζητά από τα παιδιά να το κρατήσουν με </a:t>
            </a:r>
            <a:r>
              <a:rPr lang="el-GR" dirty="0" err="1" smtClean="0">
                <a:solidFill>
                  <a:schemeClr val="accent4">
                    <a:lumMod val="75000"/>
                  </a:schemeClr>
                </a:solidFill>
              </a:rPr>
              <a:t>δακτυλοκροτήματα</a:t>
            </a:r>
            <a:r>
              <a:rPr lang="el-GR" dirty="0" smtClean="0">
                <a:solidFill>
                  <a:schemeClr val="accent4">
                    <a:lumMod val="75000"/>
                  </a:schemeClr>
                </a:solidFill>
              </a:rPr>
              <a:t> ή παλαμάκια στους μηρούς (τα παλαμάκια με τις παλάμες των χεριών ακούγονται πολύ δυνατά).  Έπειτα βάζει το μετρονόμο σε ένα πολύ γρήγορο </a:t>
            </a:r>
            <a:r>
              <a:rPr lang="en-US" dirty="0" smtClean="0">
                <a:solidFill>
                  <a:schemeClr val="accent4">
                    <a:lumMod val="75000"/>
                  </a:schemeClr>
                </a:solidFill>
              </a:rPr>
              <a:t>tempo</a:t>
            </a:r>
            <a:r>
              <a:rPr lang="el-GR" dirty="0" smtClean="0">
                <a:solidFill>
                  <a:schemeClr val="accent4">
                    <a:lumMod val="75000"/>
                  </a:schemeClr>
                </a:solidFill>
              </a:rPr>
              <a:t> (</a:t>
            </a:r>
            <a:r>
              <a:rPr lang="en-US" dirty="0" smtClean="0">
                <a:solidFill>
                  <a:schemeClr val="accent4">
                    <a:lumMod val="75000"/>
                  </a:schemeClr>
                </a:solidFill>
              </a:rPr>
              <a:t>presto</a:t>
            </a:r>
            <a:r>
              <a:rPr lang="el-GR" dirty="0" smtClean="0">
                <a:solidFill>
                  <a:schemeClr val="accent4">
                    <a:lumMod val="75000"/>
                  </a:schemeClr>
                </a:solidFill>
              </a:rPr>
              <a:t>) και ζητά από τα παιδιά να το ακολουθήσουν.  Παίζουν λίγο με τις διαβαθμίσεις του </a:t>
            </a:r>
            <a:r>
              <a:rPr lang="en-US" dirty="0" smtClean="0">
                <a:solidFill>
                  <a:schemeClr val="accent4">
                    <a:lumMod val="75000"/>
                  </a:schemeClr>
                </a:solidFill>
              </a:rPr>
              <a:t>tempo</a:t>
            </a:r>
            <a:r>
              <a:rPr lang="el-GR" dirty="0" smtClean="0">
                <a:solidFill>
                  <a:schemeClr val="accent4">
                    <a:lumMod val="75000"/>
                  </a:schemeClr>
                </a:solidFill>
              </a:rPr>
              <a:t>.  Έπειτα τους δείχνει εικόνες από ζώα και προσπαθούν μαζί να βρούνε πιο </a:t>
            </a:r>
            <a:r>
              <a:rPr lang="en-US" dirty="0" smtClean="0">
                <a:solidFill>
                  <a:schemeClr val="accent4">
                    <a:lumMod val="75000"/>
                  </a:schemeClr>
                </a:solidFill>
              </a:rPr>
              <a:t>tempo </a:t>
            </a:r>
            <a:r>
              <a:rPr lang="el-GR" dirty="0" smtClean="0">
                <a:solidFill>
                  <a:schemeClr val="accent4">
                    <a:lumMod val="75000"/>
                  </a:schemeClr>
                </a:solidFill>
              </a:rPr>
              <a:t>του μετρονόμου ταιριάζει σε κάθε ζώο, π.χ. ελέφαντας, χελώνα, γάτα, λαγός κ. λ. π.  Τα παιδιά αναπαριστούν το περπάτημα των ζώων στο </a:t>
            </a:r>
            <a:r>
              <a:rPr lang="en-US" dirty="0" smtClean="0">
                <a:solidFill>
                  <a:schemeClr val="accent4">
                    <a:lumMod val="75000"/>
                  </a:schemeClr>
                </a:solidFill>
              </a:rPr>
              <a:t>tempo</a:t>
            </a:r>
            <a:r>
              <a:rPr lang="el-GR" dirty="0" smtClean="0">
                <a:solidFill>
                  <a:schemeClr val="accent4">
                    <a:lumMod val="75000"/>
                  </a:schemeClr>
                </a:solidFill>
              </a:rPr>
              <a:t> που έχουν επιλέξει ενώ η παιδαγωγός δυναμώνει τον ήχο του μετρονόμου χτυπώντας σε συγχρονισμό το </a:t>
            </a:r>
            <a:r>
              <a:rPr lang="el-GR" dirty="0" err="1" smtClean="0">
                <a:solidFill>
                  <a:schemeClr val="accent4">
                    <a:lumMod val="75000"/>
                  </a:schemeClr>
                </a:solidFill>
              </a:rPr>
              <a:t>χειροτύμπανο</a:t>
            </a:r>
            <a:r>
              <a:rPr lang="el-GR" dirty="0" smtClean="0">
                <a:solidFill>
                  <a:schemeClr val="accent4">
                    <a:lumMod val="75000"/>
                  </a:schemeClr>
                </a:solidFill>
              </a:rPr>
              <a:t>.</a:t>
            </a:r>
            <a:endParaRPr lang="el-GR" dirty="0">
              <a:solidFill>
                <a:schemeClr val="accent4">
                  <a:lumMod val="7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209800" y="838200"/>
            <a:ext cx="4572000" cy="5355312"/>
          </a:xfrm>
          <a:prstGeom prst="rect">
            <a:avLst/>
          </a:prstGeom>
        </p:spPr>
        <p:txBody>
          <a:bodyPr>
            <a:spAutoFit/>
          </a:bodyPr>
          <a:lstStyle/>
          <a:p>
            <a:pPr lvl="0" algn="just">
              <a:buFont typeface="Arial" pitchFamily="34" charset="0"/>
              <a:buChar char="•"/>
            </a:pPr>
            <a:r>
              <a:rPr lang="el-GR" dirty="0" smtClean="0">
                <a:solidFill>
                  <a:schemeClr val="bg1">
                    <a:lumMod val="85000"/>
                    <a:lumOff val="15000"/>
                  </a:schemeClr>
                </a:solidFill>
              </a:rPr>
              <a:t> </a:t>
            </a:r>
            <a:r>
              <a:rPr lang="el-GR" dirty="0" smtClean="0">
                <a:solidFill>
                  <a:schemeClr val="accent4">
                    <a:lumMod val="75000"/>
                  </a:schemeClr>
                </a:solidFill>
              </a:rPr>
              <a:t>Τα παιδιά βρίσκονται αραιωμένα στη μια πλευρά της αίθουσας.  Πρέπει να φτάσουν στην απέναντι πλευρά με κινήσεις πάρα πολύ αργές.  Η δραστηριότητα συνοδεύεται από πολύ αργή μουσική.  Η παιδαγωγός βοηθά τον κινητικό αυτοσχεδιασμό των παιδιών με εικόνες όπως του αστροναύτη στο φεγγάρι ή του δύτη.</a:t>
            </a:r>
          </a:p>
          <a:p>
            <a:pPr lvl="0" algn="just"/>
            <a:endParaRPr lang="el-GR" dirty="0" smtClean="0">
              <a:solidFill>
                <a:schemeClr val="accent4">
                  <a:lumMod val="75000"/>
                </a:schemeClr>
              </a:solidFill>
            </a:endParaRPr>
          </a:p>
          <a:p>
            <a:pPr lvl="0" algn="just">
              <a:buFont typeface="Arial" pitchFamily="34" charset="0"/>
              <a:buChar char="•"/>
            </a:pPr>
            <a:r>
              <a:rPr lang="el-GR" dirty="0" smtClean="0">
                <a:solidFill>
                  <a:schemeClr val="accent4">
                    <a:lumMod val="75000"/>
                  </a:schemeClr>
                </a:solidFill>
              </a:rPr>
              <a:t> Στο κασετόφωνο παίζεται μουσική σε γρήγορο </a:t>
            </a:r>
            <a:r>
              <a:rPr lang="en-US" dirty="0" smtClean="0">
                <a:solidFill>
                  <a:schemeClr val="accent4">
                    <a:lumMod val="75000"/>
                  </a:schemeClr>
                </a:solidFill>
              </a:rPr>
              <a:t>tempo</a:t>
            </a:r>
            <a:r>
              <a:rPr lang="el-GR" dirty="0" smtClean="0">
                <a:solidFill>
                  <a:schemeClr val="accent4">
                    <a:lumMod val="75000"/>
                  </a:schemeClr>
                </a:solidFill>
              </a:rPr>
              <a:t>.  Τα παιδιά αναπαριστούν δραστηριότητες πολυάσχολων ανθρώπων στην πόλη.  Γρήγορο περπάτημα, ψώνια, ανέβασμα σκάλας κ. λ. π.  Παρομοιάζουμε τις κινήσεις με εκείνες που βλέπουν τα παιδιά στο βουβό κινηματογράφο ή στο </a:t>
            </a:r>
            <a:r>
              <a:rPr lang="en-US" dirty="0" smtClean="0">
                <a:solidFill>
                  <a:schemeClr val="accent4">
                    <a:lumMod val="75000"/>
                  </a:schemeClr>
                </a:solidFill>
              </a:rPr>
              <a:t>video </a:t>
            </a:r>
            <a:r>
              <a:rPr lang="el-GR" dirty="0" smtClean="0">
                <a:solidFill>
                  <a:schemeClr val="accent4">
                    <a:lumMod val="75000"/>
                  </a:schemeClr>
                </a:solidFill>
              </a:rPr>
              <a:t>όταν το προχωράμε παρακάτω.</a:t>
            </a:r>
            <a:endParaRPr lang="el-GR" dirty="0">
              <a:solidFill>
                <a:schemeClr val="accent4">
                  <a:lumMod val="7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38200" y="1295400"/>
            <a:ext cx="8001000" cy="4524315"/>
          </a:xfrm>
          <a:prstGeom prst="rect">
            <a:avLst/>
          </a:prstGeom>
        </p:spPr>
        <p:txBody>
          <a:bodyPr wrap="square">
            <a:spAutoFit/>
          </a:bodyPr>
          <a:lstStyle/>
          <a:p>
            <a:pPr lvl="0" algn="just">
              <a:buFont typeface="Arial" pitchFamily="34" charset="0"/>
              <a:buChar char="•"/>
            </a:pPr>
            <a:r>
              <a:rPr lang="el-GR" dirty="0" smtClean="0">
                <a:solidFill>
                  <a:schemeClr val="bg1">
                    <a:lumMod val="85000"/>
                    <a:lumOff val="15000"/>
                  </a:schemeClr>
                </a:solidFill>
              </a:rPr>
              <a:t> </a:t>
            </a:r>
            <a:r>
              <a:rPr lang="el-GR" dirty="0" smtClean="0">
                <a:solidFill>
                  <a:schemeClr val="accent4">
                    <a:lumMod val="75000"/>
                  </a:schemeClr>
                </a:solidFill>
              </a:rPr>
              <a:t>Τα παιδιά σε ζευγάρια κρατούν από μια μπάλα.  Στο κασετόφωνο παίζει μουσική που έχει επιταχύνσεις και επιβραδύνσεις.  Τα παιδιά πετούν τη μπάλα το ένα στο άλλο ακολουθώντας το </a:t>
            </a:r>
            <a:r>
              <a:rPr lang="en-US" dirty="0" smtClean="0">
                <a:solidFill>
                  <a:schemeClr val="accent4">
                    <a:lumMod val="75000"/>
                  </a:schemeClr>
                </a:solidFill>
              </a:rPr>
              <a:t>tempo </a:t>
            </a:r>
            <a:r>
              <a:rPr lang="el-GR" dirty="0" smtClean="0">
                <a:solidFill>
                  <a:schemeClr val="accent4">
                    <a:lumMod val="75000"/>
                  </a:schemeClr>
                </a:solidFill>
              </a:rPr>
              <a:t>της μουσικής.  Μετά από κάθε αλλαγή στο </a:t>
            </a:r>
            <a:r>
              <a:rPr lang="en-US" dirty="0" smtClean="0">
                <a:solidFill>
                  <a:schemeClr val="accent4">
                    <a:lumMod val="75000"/>
                  </a:schemeClr>
                </a:solidFill>
              </a:rPr>
              <a:t>tempo </a:t>
            </a:r>
            <a:r>
              <a:rPr lang="el-GR" dirty="0" smtClean="0">
                <a:solidFill>
                  <a:schemeClr val="accent4">
                    <a:lumMod val="75000"/>
                  </a:schemeClr>
                </a:solidFill>
              </a:rPr>
              <a:t>ξαναγυρνούν στο σταθερό </a:t>
            </a:r>
            <a:r>
              <a:rPr lang="en-US" dirty="0" smtClean="0">
                <a:solidFill>
                  <a:schemeClr val="accent4">
                    <a:lumMod val="75000"/>
                  </a:schemeClr>
                </a:solidFill>
              </a:rPr>
              <a:t>tempo </a:t>
            </a:r>
            <a:r>
              <a:rPr lang="el-GR" dirty="0" smtClean="0">
                <a:solidFill>
                  <a:schemeClr val="accent4">
                    <a:lumMod val="75000"/>
                  </a:schemeClr>
                </a:solidFill>
              </a:rPr>
              <a:t>του κομματιού.</a:t>
            </a:r>
          </a:p>
          <a:p>
            <a:pPr lvl="0" algn="just">
              <a:buFont typeface="Arial" pitchFamily="34" charset="0"/>
              <a:buChar char="•"/>
            </a:pPr>
            <a:r>
              <a:rPr lang="el-GR" dirty="0" smtClean="0">
                <a:solidFill>
                  <a:schemeClr val="accent4">
                    <a:lumMod val="75000"/>
                  </a:schemeClr>
                </a:solidFill>
              </a:rPr>
              <a:t> Η παιδαγωγός παίζει στα παιδιά ένα ρυθμικό μοτίβο με τύμπανο, το οποίο επιταχύνει σταδιακά και καταλήγει σε στάση.  Προτρέπει τα παιδιά να ξεκινήσουν περπατώντας  και σιγά-σιγά να περπατάνε πιο γρήγορα, ώσπου όταν το τέμπο γίνει τόσο γρήγορο που να μην μπορούν να περπατήσουν άλλο τότε ν’ αρχίσουν το τρέξιμο.  Όταν ακούσουν ένα δυνατό κτύπημα (ολόκληρο), τότε σταματούν ακίνητα ή κάνουν ένα μεγάλο πήδημα.  Η ίδια δραστηριότητα μπορεί να γίνει αντίστροφα, με επιβράδυνση δηλαδή.  Στην επιβράδυνση βοηθά η εικόνα ενός αθλητή που τερματίζει και μόλις περάσει το τέρμα μειώνει την ταχύτητά του μέχρι που σταματά.  Η εικόνα του τρένου επίσης βοηθά πολύ. </a:t>
            </a:r>
            <a:endParaRPr lang="el-GR" dirty="0">
              <a:solidFill>
                <a:schemeClr val="accent4">
                  <a:lumMod val="75000"/>
                </a:schemeClr>
              </a:solidFill>
            </a:endParaRP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96</TotalTime>
  <Words>1260</Words>
  <Application>Microsoft Office PowerPoint</Application>
  <PresentationFormat>Προβολή στην οθόνη (4:3)</PresentationFormat>
  <Paragraphs>86</Paragraphs>
  <Slides>14</Slides>
  <Notes>0</Notes>
  <HiddenSlides>0</HiddenSlides>
  <MMClips>0</MMClips>
  <ScaleCrop>false</ScaleCrop>
  <HeadingPairs>
    <vt:vector size="8" baseType="variant">
      <vt:variant>
        <vt:lpstr>Γραμματοσειρές που χρησιμοποιούνται</vt:lpstr>
      </vt:variant>
      <vt:variant>
        <vt:i4>4</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14</vt:i4>
      </vt:variant>
    </vt:vector>
  </HeadingPairs>
  <TitlesOfParts>
    <vt:vector size="20" baseType="lpstr">
      <vt:lpstr>Arial</vt:lpstr>
      <vt:lpstr>Century Gothic</vt:lpstr>
      <vt:lpstr>Times New Roman</vt:lpstr>
      <vt:lpstr>Wingdings 3</vt:lpstr>
      <vt:lpstr>Wisp</vt:lpstr>
      <vt:lpstr>Document</vt:lpstr>
      <vt:lpstr>ΡΥΘΜΙΚΗ και ΚΙΝΗΤΙΚΗ ΑΓΩΓΗ  ΘΕΩΡΙΑ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George Kakridis</dc:creator>
  <cp:lastModifiedBy>Λογαριασμός Microsoft</cp:lastModifiedBy>
  <cp:revision>24</cp:revision>
  <dcterms:created xsi:type="dcterms:W3CDTF">2020-05-14T15:57:35Z</dcterms:created>
  <dcterms:modified xsi:type="dcterms:W3CDTF">2022-05-03T10:31:45Z</dcterms:modified>
</cp:coreProperties>
</file>