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440" r:id="rId3"/>
    <p:sldId id="311" r:id="rId4"/>
    <p:sldId id="316" r:id="rId5"/>
    <p:sldId id="450" r:id="rId6"/>
    <p:sldId id="317" r:id="rId7"/>
    <p:sldId id="318" r:id="rId8"/>
    <p:sldId id="378" r:id="rId9"/>
    <p:sldId id="379" r:id="rId10"/>
    <p:sldId id="380" r:id="rId11"/>
    <p:sldId id="381" r:id="rId12"/>
    <p:sldId id="429"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5" r:id="rId26"/>
    <p:sldId id="397" r:id="rId27"/>
    <p:sldId id="398" r:id="rId28"/>
    <p:sldId id="399" r:id="rId29"/>
    <p:sldId id="400" r:id="rId30"/>
    <p:sldId id="425" r:id="rId31"/>
    <p:sldId id="394" r:id="rId32"/>
    <p:sldId id="396" r:id="rId33"/>
    <p:sldId id="351" r:id="rId34"/>
    <p:sldId id="352" r:id="rId35"/>
    <p:sldId id="353" r:id="rId36"/>
    <p:sldId id="451" r:id="rId37"/>
    <p:sldId id="354" r:id="rId38"/>
    <p:sldId id="355" r:id="rId39"/>
    <p:sldId id="356" r:id="rId40"/>
    <p:sldId id="357" r:id="rId41"/>
    <p:sldId id="428" r:id="rId42"/>
    <p:sldId id="401" r:id="rId43"/>
    <p:sldId id="402" r:id="rId44"/>
    <p:sldId id="403" r:id="rId45"/>
    <p:sldId id="404" r:id="rId46"/>
    <p:sldId id="405" r:id="rId47"/>
    <p:sldId id="406" r:id="rId48"/>
    <p:sldId id="407" r:id="rId49"/>
    <p:sldId id="408" r:id="rId50"/>
    <p:sldId id="409" r:id="rId51"/>
    <p:sldId id="410" r:id="rId52"/>
    <p:sldId id="411" r:id="rId53"/>
    <p:sldId id="415" r:id="rId54"/>
    <p:sldId id="426" r:id="rId55"/>
    <p:sldId id="412" r:id="rId56"/>
    <p:sldId id="413" r:id="rId57"/>
    <p:sldId id="427" r:id="rId58"/>
    <p:sldId id="414" r:id="rId59"/>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37" autoAdjust="0"/>
  </p:normalViewPr>
  <p:slideViewPr>
    <p:cSldViewPr>
      <p:cViewPr varScale="1">
        <p:scale>
          <a:sx n="82" d="100"/>
          <a:sy n="82" d="100"/>
        </p:scale>
        <p:origin x="147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9AE732D-8D9D-4233-B408-936AB9AD579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l-GR" altLang="el-GR"/>
          </a:p>
        </p:txBody>
      </p:sp>
      <p:sp>
        <p:nvSpPr>
          <p:cNvPr id="17411" name="Rectangle 3">
            <a:extLst>
              <a:ext uri="{FF2B5EF4-FFF2-40B4-BE49-F238E27FC236}">
                <a16:creationId xmlns:a16="http://schemas.microsoft.com/office/drawing/2014/main" id="{5EFF83FF-F66E-4014-AF3C-D53500D15B2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l-GR" altLang="el-GR"/>
          </a:p>
        </p:txBody>
      </p:sp>
      <p:sp>
        <p:nvSpPr>
          <p:cNvPr id="2052" name="Rectangle 4">
            <a:extLst>
              <a:ext uri="{FF2B5EF4-FFF2-40B4-BE49-F238E27FC236}">
                <a16:creationId xmlns:a16="http://schemas.microsoft.com/office/drawing/2014/main" id="{11F71FB8-5BC9-47F7-8FCE-7AC0F8F5169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07F56468-DC31-4F28-9443-EC43FC97290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noProof="0"/>
              <a:t>Κάντε κλικ για να επεξεργαστείτε τα στυλ κειμένου του υποδείγματος</a:t>
            </a:r>
          </a:p>
          <a:p>
            <a:pPr lvl="1"/>
            <a:r>
              <a:rPr lang="el-GR" altLang="el-GR" noProof="0"/>
              <a:t>Δεύτερου επιπέδου</a:t>
            </a:r>
          </a:p>
          <a:p>
            <a:pPr lvl="2"/>
            <a:r>
              <a:rPr lang="el-GR" altLang="el-GR" noProof="0"/>
              <a:t>Τρίτου επιπέδου</a:t>
            </a:r>
          </a:p>
          <a:p>
            <a:pPr lvl="3"/>
            <a:r>
              <a:rPr lang="el-GR" altLang="el-GR" noProof="0"/>
              <a:t>Τέταρτου επιπέδου</a:t>
            </a:r>
          </a:p>
          <a:p>
            <a:pPr lvl="4"/>
            <a:r>
              <a:rPr lang="el-GR" altLang="el-GR" noProof="0"/>
              <a:t>Πέμπτου επιπέδου</a:t>
            </a:r>
          </a:p>
        </p:txBody>
      </p:sp>
      <p:sp>
        <p:nvSpPr>
          <p:cNvPr id="17414" name="Rectangle 6">
            <a:extLst>
              <a:ext uri="{FF2B5EF4-FFF2-40B4-BE49-F238E27FC236}">
                <a16:creationId xmlns:a16="http://schemas.microsoft.com/office/drawing/2014/main" id="{AA89C0CB-D9E4-4A24-B851-4DBB92287C4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l-GR" altLang="el-GR"/>
          </a:p>
        </p:txBody>
      </p:sp>
      <p:sp>
        <p:nvSpPr>
          <p:cNvPr id="17415" name="Rectangle 7">
            <a:extLst>
              <a:ext uri="{FF2B5EF4-FFF2-40B4-BE49-F238E27FC236}">
                <a16:creationId xmlns:a16="http://schemas.microsoft.com/office/drawing/2014/main" id="{8085393E-44C4-4302-A97D-0B8ED4EC95D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F123BBC-6BFE-4507-A9C9-235C37D2392E}"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65BCC0D-8032-4EB6-89FD-649C842AAD2F}"/>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5336CBBD-5123-4594-B56D-387A4A894935}"/>
              </a:ext>
            </a:extLst>
          </p:cNvPr>
          <p:cNvSpPr>
            <a:spLocks noGrp="1" noChangeArrowheads="1"/>
          </p:cNvSpPr>
          <p:nvPr>
            <p:ph type="body" idx="1"/>
          </p:nvPr>
        </p:nvSpPr>
        <p:spPr>
          <a:noFill/>
        </p:spPr>
        <p:txBody>
          <a:bodyPr/>
          <a:lstStyle/>
          <a:p>
            <a:endParaRPr lang="el-GR" altLang="el-GR"/>
          </a:p>
        </p:txBody>
      </p:sp>
      <p:sp>
        <p:nvSpPr>
          <p:cNvPr id="4100" name="Slide Number Placeholder 3">
            <a:extLst>
              <a:ext uri="{FF2B5EF4-FFF2-40B4-BE49-F238E27FC236}">
                <a16:creationId xmlns:a16="http://schemas.microsoft.com/office/drawing/2014/main" id="{FFC3EBF1-079A-4291-B380-C21D6AA56FA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0AB5D1-037C-4884-891D-0171C8F24E59}" type="slidenum">
              <a:rPr lang="el-GR" altLang="el-GR" smtClean="0"/>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a:extLst>
              <a:ext uri="{FF2B5EF4-FFF2-40B4-BE49-F238E27FC236}">
                <a16:creationId xmlns:a16="http://schemas.microsoft.com/office/drawing/2014/main" id="{20B532B3-4A2D-41A0-BB2F-BD7DE5B6481A}"/>
              </a:ext>
            </a:extLst>
          </p:cNvPr>
          <p:cNvSpPr>
            <a:spLocks noGrp="1" noRot="1" noChangeAspect="1" noChangeArrowheads="1" noTextEdit="1"/>
          </p:cNvSpPr>
          <p:nvPr>
            <p:ph type="sldImg"/>
          </p:nvPr>
        </p:nvSpPr>
        <p:spPr>
          <a:ln/>
        </p:spPr>
      </p:sp>
      <p:sp>
        <p:nvSpPr>
          <p:cNvPr id="22531" name="Θέση σημειώσεων 2">
            <a:extLst>
              <a:ext uri="{FF2B5EF4-FFF2-40B4-BE49-F238E27FC236}">
                <a16:creationId xmlns:a16="http://schemas.microsoft.com/office/drawing/2014/main" id="{91156E3D-CDFB-426C-B9C0-D0ABA925D9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ΓΧ</a:t>
            </a:r>
          </a:p>
        </p:txBody>
      </p:sp>
      <p:sp>
        <p:nvSpPr>
          <p:cNvPr id="22532" name="Θέση αριθμού διαφάνειας 3">
            <a:extLst>
              <a:ext uri="{FF2B5EF4-FFF2-40B4-BE49-F238E27FC236}">
                <a16:creationId xmlns:a16="http://schemas.microsoft.com/office/drawing/2014/main" id="{47960C60-F1BE-4CCF-BB2A-840161251B4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0761E40-B341-4055-A1E1-BB7EB160BAEE}" type="slidenum">
              <a:rPr lang="el-GR" altLang="el-GR" sz="1300" smtClean="0"/>
              <a:pPr>
                <a:spcBef>
                  <a:spcPct val="0"/>
                </a:spcBef>
              </a:pPr>
              <a:t>20</a:t>
            </a:fld>
            <a:endParaRPr lang="el-GR" altLang="el-G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Θέση εικόνας διαφάνειας 1">
            <a:extLst>
              <a:ext uri="{FF2B5EF4-FFF2-40B4-BE49-F238E27FC236}">
                <a16:creationId xmlns:a16="http://schemas.microsoft.com/office/drawing/2014/main" id="{A54C879A-92C3-4535-A67E-02B12A260C11}"/>
              </a:ext>
            </a:extLst>
          </p:cNvPr>
          <p:cNvSpPr>
            <a:spLocks noGrp="1" noRot="1" noChangeAspect="1" noChangeArrowheads="1" noTextEdit="1"/>
          </p:cNvSpPr>
          <p:nvPr>
            <p:ph type="sldImg"/>
          </p:nvPr>
        </p:nvSpPr>
        <p:spPr>
          <a:xfrm>
            <a:off x="992188" y="766763"/>
            <a:ext cx="5118100" cy="3838575"/>
          </a:xfrm>
          <a:ln/>
        </p:spPr>
      </p:sp>
      <p:sp>
        <p:nvSpPr>
          <p:cNvPr id="48131" name="Θέση σημειώσεων 2">
            <a:extLst>
              <a:ext uri="{FF2B5EF4-FFF2-40B4-BE49-F238E27FC236}">
                <a16:creationId xmlns:a16="http://schemas.microsoft.com/office/drawing/2014/main" id="{427EC1AC-C723-4E10-AAD2-D984B1F384B9}"/>
              </a:ext>
            </a:extLst>
          </p:cNvPr>
          <p:cNvSpPr>
            <a:spLocks noGrp="1"/>
          </p:cNvSpPr>
          <p:nvPr>
            <p:ph type="body" idx="1"/>
          </p:nvPr>
        </p:nvSpPr>
        <p:spPr>
          <a:xfrm>
            <a:off x="709613" y="4862513"/>
            <a:ext cx="568007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lstStyle/>
          <a:p>
            <a:r>
              <a:rPr lang="en-US" altLang="el-GR"/>
              <a:t>GX</a:t>
            </a:r>
            <a:endParaRPr lang="el-GR" altLang="el-GR"/>
          </a:p>
        </p:txBody>
      </p:sp>
      <p:sp>
        <p:nvSpPr>
          <p:cNvPr id="48132" name="Θέση αριθμού διαφάνειας 3">
            <a:extLst>
              <a:ext uri="{FF2B5EF4-FFF2-40B4-BE49-F238E27FC236}">
                <a16:creationId xmlns:a16="http://schemas.microsoft.com/office/drawing/2014/main" id="{0892099C-73F3-4D34-A130-AC6295801D3E}"/>
              </a:ext>
            </a:extLst>
          </p:cNvPr>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nchor="b"/>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B6B45642-6941-413E-8E20-AAF679F8BBC0}" type="slidenum">
              <a:rPr lang="el-GR" altLang="el-GR" sz="1300">
                <a:latin typeface="Calibri" panose="020F0502020204030204" pitchFamily="34" charset="0"/>
              </a:rPr>
              <a:pPr algn="r">
                <a:spcBef>
                  <a:spcPct val="0"/>
                </a:spcBef>
              </a:pPr>
              <a:t>45</a:t>
            </a:fld>
            <a:endParaRPr lang="el-GR" altLang="el-GR" sz="13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a:extLst>
              <a:ext uri="{FF2B5EF4-FFF2-40B4-BE49-F238E27FC236}">
                <a16:creationId xmlns:a16="http://schemas.microsoft.com/office/drawing/2014/main" id="{FE43C43E-B8A4-4268-B4A7-2290324ACDD1}"/>
              </a:ext>
            </a:extLst>
          </p:cNvPr>
          <p:cNvSpPr>
            <a:spLocks noGrp="1" noRot="1" noChangeAspect="1" noChangeArrowheads="1" noTextEdit="1"/>
          </p:cNvSpPr>
          <p:nvPr>
            <p:ph type="sldImg"/>
          </p:nvPr>
        </p:nvSpPr>
        <p:spPr>
          <a:xfrm>
            <a:off x="992188" y="766763"/>
            <a:ext cx="5118100" cy="3838575"/>
          </a:xfrm>
          <a:ln/>
        </p:spPr>
      </p:sp>
      <p:sp>
        <p:nvSpPr>
          <p:cNvPr id="55299" name="Θέση σημειώσεων 2">
            <a:extLst>
              <a:ext uri="{FF2B5EF4-FFF2-40B4-BE49-F238E27FC236}">
                <a16:creationId xmlns:a16="http://schemas.microsoft.com/office/drawing/2014/main" id="{33E3B9AD-C6EE-47FB-8257-ABE7121DA80B}"/>
              </a:ext>
            </a:extLst>
          </p:cNvPr>
          <p:cNvSpPr>
            <a:spLocks noGrp="1"/>
          </p:cNvSpPr>
          <p:nvPr>
            <p:ph type="body" idx="1"/>
          </p:nvPr>
        </p:nvSpPr>
        <p:spPr>
          <a:xfrm>
            <a:off x="709613" y="4862513"/>
            <a:ext cx="568007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lstStyle/>
          <a:p>
            <a:r>
              <a:rPr lang="en-US" altLang="el-GR"/>
              <a:t>GX</a:t>
            </a:r>
          </a:p>
          <a:p>
            <a:endParaRPr lang="el-GR" altLang="el-GR"/>
          </a:p>
        </p:txBody>
      </p:sp>
      <p:sp>
        <p:nvSpPr>
          <p:cNvPr id="55300" name="Θέση αριθμού διαφάνειας 3">
            <a:extLst>
              <a:ext uri="{FF2B5EF4-FFF2-40B4-BE49-F238E27FC236}">
                <a16:creationId xmlns:a16="http://schemas.microsoft.com/office/drawing/2014/main" id="{668DB0EC-9633-4B7E-9D97-23A33D82EEDA}"/>
              </a:ext>
            </a:extLst>
          </p:cNvPr>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nchor="b"/>
          <a:lstStyle>
            <a:lvl1pPr defTabSz="9906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1BAA95E5-9E75-44A6-BA34-EB6F25402BBB}" type="slidenum">
              <a:rPr lang="el-GR" altLang="el-GR" sz="1300">
                <a:latin typeface="Calibri" panose="020F0502020204030204" pitchFamily="34" charset="0"/>
              </a:rPr>
              <a:pPr algn="r">
                <a:spcBef>
                  <a:spcPct val="0"/>
                </a:spcBef>
              </a:pPr>
              <a:t>51</a:t>
            </a:fld>
            <a:endParaRPr lang="el-GR" altLang="el-GR" sz="13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a:extLst>
              <a:ext uri="{FF2B5EF4-FFF2-40B4-BE49-F238E27FC236}">
                <a16:creationId xmlns:a16="http://schemas.microsoft.com/office/drawing/2014/main" id="{8BA4E490-DC1C-4184-8D15-8D932F444085}"/>
              </a:ext>
            </a:extLst>
          </p:cNvPr>
          <p:cNvSpPr>
            <a:spLocks noGrp="1" noRot="1" noChangeAspect="1" noChangeArrowheads="1" noTextEdit="1"/>
          </p:cNvSpPr>
          <p:nvPr>
            <p:ph type="sldImg"/>
          </p:nvPr>
        </p:nvSpPr>
        <p:spPr>
          <a:xfrm>
            <a:off x="992188" y="766763"/>
            <a:ext cx="5118100" cy="3838575"/>
          </a:xfrm>
          <a:ln/>
        </p:spPr>
      </p:sp>
      <p:sp>
        <p:nvSpPr>
          <p:cNvPr id="57347" name="Θέση σημειώσεων 2">
            <a:extLst>
              <a:ext uri="{FF2B5EF4-FFF2-40B4-BE49-F238E27FC236}">
                <a16:creationId xmlns:a16="http://schemas.microsoft.com/office/drawing/2014/main" id="{56A0E387-E5A7-40BC-BEB8-1B1708875A27}"/>
              </a:ext>
            </a:extLst>
          </p:cNvPr>
          <p:cNvSpPr>
            <a:spLocks noGrp="1"/>
          </p:cNvSpPr>
          <p:nvPr>
            <p:ph type="body" idx="1"/>
          </p:nvPr>
        </p:nvSpPr>
        <p:spPr>
          <a:xfrm>
            <a:off x="709613" y="4862513"/>
            <a:ext cx="568007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lstStyle/>
          <a:p>
            <a:r>
              <a:rPr lang="en-US" altLang="el-GR"/>
              <a:t>GX</a:t>
            </a:r>
            <a:endParaRPr lang="el-GR" altLang="el-GR"/>
          </a:p>
        </p:txBody>
      </p:sp>
      <p:sp>
        <p:nvSpPr>
          <p:cNvPr id="57348" name="Θέση αριθμού διαφάνειας 3">
            <a:extLst>
              <a:ext uri="{FF2B5EF4-FFF2-40B4-BE49-F238E27FC236}">
                <a16:creationId xmlns:a16="http://schemas.microsoft.com/office/drawing/2014/main" id="{08251B7C-B092-4379-AD83-20892CB51977}"/>
              </a:ext>
            </a:extLst>
          </p:cNvPr>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9" rIns="95496" bIns="47749" anchor="b"/>
          <a:lstStyle>
            <a:lvl1pPr defTabSz="955675">
              <a:defRPr>
                <a:solidFill>
                  <a:schemeClr val="tx1"/>
                </a:solidFill>
                <a:latin typeface="Arial" panose="020B0604020202020204" pitchFamily="34" charset="0"/>
                <a:cs typeface="Arial" panose="020B0604020202020204" pitchFamily="34" charset="0"/>
              </a:defRPr>
            </a:lvl1pPr>
            <a:lvl2pPr marL="715963" indent="-274638" defTabSz="955675">
              <a:defRPr>
                <a:solidFill>
                  <a:schemeClr val="tx1"/>
                </a:solidFill>
                <a:latin typeface="Arial" panose="020B0604020202020204" pitchFamily="34" charset="0"/>
                <a:cs typeface="Arial" panose="020B0604020202020204" pitchFamily="34" charset="0"/>
              </a:defRPr>
            </a:lvl2pPr>
            <a:lvl3pPr marL="1100138" indent="-217488" defTabSz="955675">
              <a:defRPr>
                <a:solidFill>
                  <a:schemeClr val="tx1"/>
                </a:solidFill>
                <a:latin typeface="Arial" panose="020B0604020202020204" pitchFamily="34" charset="0"/>
                <a:cs typeface="Arial" panose="020B0604020202020204" pitchFamily="34" charset="0"/>
              </a:defRPr>
            </a:lvl3pPr>
            <a:lvl4pPr marL="1541463" indent="-220663" defTabSz="955675">
              <a:defRPr>
                <a:solidFill>
                  <a:schemeClr val="tx1"/>
                </a:solidFill>
                <a:latin typeface="Arial" panose="020B0604020202020204" pitchFamily="34" charset="0"/>
                <a:cs typeface="Arial" panose="020B0604020202020204" pitchFamily="34" charset="0"/>
              </a:defRPr>
            </a:lvl4pPr>
            <a:lvl5pPr marL="1982788" indent="-220663" defTabSz="955675">
              <a:defRPr>
                <a:solidFill>
                  <a:schemeClr val="tx1"/>
                </a:solidFill>
                <a:latin typeface="Arial" panose="020B0604020202020204" pitchFamily="34" charset="0"/>
                <a:cs typeface="Arial" panose="020B0604020202020204" pitchFamily="34" charset="0"/>
              </a:defRPr>
            </a:lvl5pPr>
            <a:lvl6pPr marL="24399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971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543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11588" indent="-220663" defTabSz="955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950CA64-5638-4FE0-923E-0F6E4C51FCD3}" type="slidenum">
              <a:rPr lang="el-GR" altLang="el-GR" sz="1300"/>
              <a:pPr algn="r" eaLnBrk="1" hangingPunct="1"/>
              <a:t>52</a:t>
            </a:fld>
            <a:endParaRPr lang="el-GR" altLang="el-G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Rectangle 4">
            <a:extLst>
              <a:ext uri="{FF2B5EF4-FFF2-40B4-BE49-F238E27FC236}">
                <a16:creationId xmlns:a16="http://schemas.microsoft.com/office/drawing/2014/main" id="{2A019053-8E0D-4919-B2C8-65DB474C1999}"/>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89928D04-FDC9-42A1-A895-58CE0A2E937F}"/>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9DAF45EF-082B-4D9B-B250-48E62E6DE5BE}"/>
              </a:ext>
            </a:extLst>
          </p:cNvPr>
          <p:cNvSpPr>
            <a:spLocks noGrp="1" noChangeArrowheads="1"/>
          </p:cNvSpPr>
          <p:nvPr>
            <p:ph type="sldNum" sz="quarter" idx="12"/>
          </p:nvPr>
        </p:nvSpPr>
        <p:spPr>
          <a:ln/>
        </p:spPr>
        <p:txBody>
          <a:bodyPr/>
          <a:lstStyle>
            <a:lvl1pPr>
              <a:defRPr/>
            </a:lvl1pPr>
          </a:lstStyle>
          <a:p>
            <a:pPr>
              <a:defRPr/>
            </a:pPr>
            <a:fld id="{33105C8E-034A-40C5-A0A8-3869DE6E2A30}" type="slidenum">
              <a:rPr lang="el-GR" altLang="el-GR"/>
              <a:pPr>
                <a:defRPr/>
              </a:pPr>
              <a:t>‹#›</a:t>
            </a:fld>
            <a:endParaRPr lang="el-GR" altLang="el-GR"/>
          </a:p>
        </p:txBody>
      </p:sp>
    </p:spTree>
    <p:extLst>
      <p:ext uri="{BB962C8B-B14F-4D97-AF65-F5344CB8AC3E}">
        <p14:creationId xmlns:p14="http://schemas.microsoft.com/office/powerpoint/2010/main" val="307179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3A1B8F47-BC04-4AE5-9322-7656DD8892A8}"/>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B90C3B20-3F43-4EB4-AEEC-02063E38E692}"/>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43D80B4C-E0C9-4F7B-9618-C6B78441D759}"/>
              </a:ext>
            </a:extLst>
          </p:cNvPr>
          <p:cNvSpPr>
            <a:spLocks noGrp="1" noChangeArrowheads="1"/>
          </p:cNvSpPr>
          <p:nvPr>
            <p:ph type="sldNum" sz="quarter" idx="12"/>
          </p:nvPr>
        </p:nvSpPr>
        <p:spPr>
          <a:ln/>
        </p:spPr>
        <p:txBody>
          <a:bodyPr/>
          <a:lstStyle>
            <a:lvl1pPr>
              <a:defRPr/>
            </a:lvl1pPr>
          </a:lstStyle>
          <a:p>
            <a:pPr>
              <a:defRPr/>
            </a:pPr>
            <a:fld id="{F3F7FA98-58D3-4C03-900A-03F1A1ABCEE5}" type="slidenum">
              <a:rPr lang="el-GR" altLang="el-GR"/>
              <a:pPr>
                <a:defRPr/>
              </a:pPr>
              <a:t>‹#›</a:t>
            </a:fld>
            <a:endParaRPr lang="el-GR" altLang="el-GR"/>
          </a:p>
        </p:txBody>
      </p:sp>
    </p:spTree>
    <p:extLst>
      <p:ext uri="{BB962C8B-B14F-4D97-AF65-F5344CB8AC3E}">
        <p14:creationId xmlns:p14="http://schemas.microsoft.com/office/powerpoint/2010/main" val="284911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24DFC536-298D-48B1-8D72-3833BE219CB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8C14FA62-11AA-40D1-A240-15C97F37E84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517AF948-ECC4-4969-8809-B58646AF06ED}"/>
              </a:ext>
            </a:extLst>
          </p:cNvPr>
          <p:cNvSpPr>
            <a:spLocks noGrp="1" noChangeArrowheads="1"/>
          </p:cNvSpPr>
          <p:nvPr>
            <p:ph type="sldNum" sz="quarter" idx="12"/>
          </p:nvPr>
        </p:nvSpPr>
        <p:spPr>
          <a:ln/>
        </p:spPr>
        <p:txBody>
          <a:bodyPr/>
          <a:lstStyle>
            <a:lvl1pPr>
              <a:defRPr/>
            </a:lvl1pPr>
          </a:lstStyle>
          <a:p>
            <a:pPr>
              <a:defRPr/>
            </a:pPr>
            <a:fld id="{1F357935-D978-4782-BCDA-D866281A31EA}" type="slidenum">
              <a:rPr lang="el-GR" altLang="el-GR"/>
              <a:pPr>
                <a:defRPr/>
              </a:pPr>
              <a:t>‹#›</a:t>
            </a:fld>
            <a:endParaRPr lang="el-GR" altLang="el-GR"/>
          </a:p>
        </p:txBody>
      </p:sp>
    </p:spTree>
    <p:extLst>
      <p:ext uri="{BB962C8B-B14F-4D97-AF65-F5344CB8AC3E}">
        <p14:creationId xmlns:p14="http://schemas.microsoft.com/office/powerpoint/2010/main" val="150281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a:p>
        </p:txBody>
      </p:sp>
      <p:sp>
        <p:nvSpPr>
          <p:cNvPr id="4" name="Rectangle 4">
            <a:extLst>
              <a:ext uri="{FF2B5EF4-FFF2-40B4-BE49-F238E27FC236}">
                <a16:creationId xmlns:a16="http://schemas.microsoft.com/office/drawing/2014/main" id="{0318B7BA-D0DF-41C9-967C-6BD9A90C7AD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B66A02F4-2AFD-4F77-8DB5-CA421F874A1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D0AB25ED-D7C8-4395-A54E-694AEF62B011}"/>
              </a:ext>
            </a:extLst>
          </p:cNvPr>
          <p:cNvSpPr>
            <a:spLocks noGrp="1" noChangeArrowheads="1"/>
          </p:cNvSpPr>
          <p:nvPr>
            <p:ph type="sldNum" sz="quarter" idx="12"/>
          </p:nvPr>
        </p:nvSpPr>
        <p:spPr>
          <a:ln/>
        </p:spPr>
        <p:txBody>
          <a:bodyPr/>
          <a:lstStyle>
            <a:lvl1pPr>
              <a:defRPr/>
            </a:lvl1pPr>
          </a:lstStyle>
          <a:p>
            <a:pPr>
              <a:defRPr/>
            </a:pPr>
            <a:fld id="{41D9C492-271C-4FCE-9F61-5A4984594026}" type="slidenum">
              <a:rPr lang="el-GR" altLang="el-GR"/>
              <a:pPr>
                <a:defRPr/>
              </a:pPr>
              <a:t>‹#›</a:t>
            </a:fld>
            <a:endParaRPr lang="el-GR" altLang="el-GR"/>
          </a:p>
        </p:txBody>
      </p:sp>
    </p:spTree>
    <p:extLst>
      <p:ext uri="{BB962C8B-B14F-4D97-AF65-F5344CB8AC3E}">
        <p14:creationId xmlns:p14="http://schemas.microsoft.com/office/powerpoint/2010/main" val="4215005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B0F99AEA-8AE6-4EF9-AEE7-99CFC08B1636}"/>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9E3015C0-55E2-4A97-8549-51714E9D5739}"/>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F3B245BB-7798-4758-801B-852952A9A47C}"/>
              </a:ext>
            </a:extLst>
          </p:cNvPr>
          <p:cNvSpPr>
            <a:spLocks noGrp="1" noChangeArrowheads="1"/>
          </p:cNvSpPr>
          <p:nvPr>
            <p:ph type="sldNum" sz="quarter" idx="12"/>
          </p:nvPr>
        </p:nvSpPr>
        <p:spPr>
          <a:ln/>
        </p:spPr>
        <p:txBody>
          <a:bodyPr/>
          <a:lstStyle>
            <a:lvl1pPr>
              <a:defRPr/>
            </a:lvl1pPr>
          </a:lstStyle>
          <a:p>
            <a:pPr>
              <a:defRPr/>
            </a:pPr>
            <a:fld id="{62BD6764-F8FF-4D40-9C31-A8E47003B537}" type="slidenum">
              <a:rPr lang="el-GR" altLang="el-GR"/>
              <a:pPr>
                <a:defRPr/>
              </a:pPr>
              <a:t>‹#›</a:t>
            </a:fld>
            <a:endParaRPr lang="el-GR" altLang="el-GR"/>
          </a:p>
        </p:txBody>
      </p:sp>
    </p:spTree>
    <p:extLst>
      <p:ext uri="{BB962C8B-B14F-4D97-AF65-F5344CB8AC3E}">
        <p14:creationId xmlns:p14="http://schemas.microsoft.com/office/powerpoint/2010/main" val="16642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93CEB063-224C-408E-AC4A-D426C0961D2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FAAB0622-420E-46D5-B0C7-38EC4E86454F}"/>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64B091DB-300A-4EFC-ADB5-6732EAD1838C}"/>
              </a:ext>
            </a:extLst>
          </p:cNvPr>
          <p:cNvSpPr>
            <a:spLocks noGrp="1" noChangeArrowheads="1"/>
          </p:cNvSpPr>
          <p:nvPr>
            <p:ph type="sldNum" sz="quarter" idx="12"/>
          </p:nvPr>
        </p:nvSpPr>
        <p:spPr>
          <a:ln/>
        </p:spPr>
        <p:txBody>
          <a:bodyPr/>
          <a:lstStyle>
            <a:lvl1pPr>
              <a:defRPr/>
            </a:lvl1pPr>
          </a:lstStyle>
          <a:p>
            <a:pPr>
              <a:defRPr/>
            </a:pPr>
            <a:fld id="{EC0CC82A-4940-4ADB-9FBC-3D1CA27F991D}" type="slidenum">
              <a:rPr lang="el-GR" altLang="el-GR"/>
              <a:pPr>
                <a:defRPr/>
              </a:pPr>
              <a:t>‹#›</a:t>
            </a:fld>
            <a:endParaRPr lang="el-GR" altLang="el-GR"/>
          </a:p>
        </p:txBody>
      </p:sp>
    </p:spTree>
    <p:extLst>
      <p:ext uri="{BB962C8B-B14F-4D97-AF65-F5344CB8AC3E}">
        <p14:creationId xmlns:p14="http://schemas.microsoft.com/office/powerpoint/2010/main" val="412623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591BB015-6BEE-4B64-B368-FE4878D2A547}"/>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7693E07E-14A8-44F6-906A-A82C43B06442}"/>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BA58351B-3871-4A53-81BB-56DEF81E5C93}"/>
              </a:ext>
            </a:extLst>
          </p:cNvPr>
          <p:cNvSpPr>
            <a:spLocks noGrp="1" noChangeArrowheads="1"/>
          </p:cNvSpPr>
          <p:nvPr>
            <p:ph type="sldNum" sz="quarter" idx="12"/>
          </p:nvPr>
        </p:nvSpPr>
        <p:spPr>
          <a:ln/>
        </p:spPr>
        <p:txBody>
          <a:bodyPr/>
          <a:lstStyle>
            <a:lvl1pPr>
              <a:defRPr/>
            </a:lvl1pPr>
          </a:lstStyle>
          <a:p>
            <a:pPr>
              <a:defRPr/>
            </a:pPr>
            <a:fld id="{D1CFD0FB-45C0-45EB-8ECB-265E953970B7}" type="slidenum">
              <a:rPr lang="el-GR" altLang="el-GR"/>
              <a:pPr>
                <a:defRPr/>
              </a:pPr>
              <a:t>‹#›</a:t>
            </a:fld>
            <a:endParaRPr lang="el-GR" altLang="el-GR"/>
          </a:p>
        </p:txBody>
      </p:sp>
    </p:spTree>
    <p:extLst>
      <p:ext uri="{BB962C8B-B14F-4D97-AF65-F5344CB8AC3E}">
        <p14:creationId xmlns:p14="http://schemas.microsoft.com/office/powerpoint/2010/main" val="81461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6433836A-7134-491E-8C3C-EC437DF69FB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a:extLst>
              <a:ext uri="{FF2B5EF4-FFF2-40B4-BE49-F238E27FC236}">
                <a16:creationId xmlns:a16="http://schemas.microsoft.com/office/drawing/2014/main" id="{022EFF54-2578-4B2E-9E75-48D7411C65F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a:extLst>
              <a:ext uri="{FF2B5EF4-FFF2-40B4-BE49-F238E27FC236}">
                <a16:creationId xmlns:a16="http://schemas.microsoft.com/office/drawing/2014/main" id="{8D0A09EB-7958-45B3-B98D-6FD955C2A241}"/>
              </a:ext>
            </a:extLst>
          </p:cNvPr>
          <p:cNvSpPr>
            <a:spLocks noGrp="1" noChangeArrowheads="1"/>
          </p:cNvSpPr>
          <p:nvPr>
            <p:ph type="sldNum" sz="quarter" idx="12"/>
          </p:nvPr>
        </p:nvSpPr>
        <p:spPr>
          <a:ln/>
        </p:spPr>
        <p:txBody>
          <a:bodyPr/>
          <a:lstStyle>
            <a:lvl1pPr>
              <a:defRPr/>
            </a:lvl1pPr>
          </a:lstStyle>
          <a:p>
            <a:pPr>
              <a:defRPr/>
            </a:pPr>
            <a:fld id="{9A880347-B2F8-4092-82DB-86C94D040B6E}" type="slidenum">
              <a:rPr lang="el-GR" altLang="el-GR"/>
              <a:pPr>
                <a:defRPr/>
              </a:pPr>
              <a:t>‹#›</a:t>
            </a:fld>
            <a:endParaRPr lang="el-GR" altLang="el-GR"/>
          </a:p>
        </p:txBody>
      </p:sp>
    </p:spTree>
    <p:extLst>
      <p:ext uri="{BB962C8B-B14F-4D97-AF65-F5344CB8AC3E}">
        <p14:creationId xmlns:p14="http://schemas.microsoft.com/office/powerpoint/2010/main" val="299981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11C3C978-85F8-4565-B9DE-DF6561B904B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a:extLst>
              <a:ext uri="{FF2B5EF4-FFF2-40B4-BE49-F238E27FC236}">
                <a16:creationId xmlns:a16="http://schemas.microsoft.com/office/drawing/2014/main" id="{3A3E6B12-FD4A-4E4E-8A22-7711D401CC31}"/>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a:extLst>
              <a:ext uri="{FF2B5EF4-FFF2-40B4-BE49-F238E27FC236}">
                <a16:creationId xmlns:a16="http://schemas.microsoft.com/office/drawing/2014/main" id="{58DCE7DA-5690-4CBA-9E27-40291AEEF3A0}"/>
              </a:ext>
            </a:extLst>
          </p:cNvPr>
          <p:cNvSpPr>
            <a:spLocks noGrp="1" noChangeArrowheads="1"/>
          </p:cNvSpPr>
          <p:nvPr>
            <p:ph type="sldNum" sz="quarter" idx="12"/>
          </p:nvPr>
        </p:nvSpPr>
        <p:spPr>
          <a:ln/>
        </p:spPr>
        <p:txBody>
          <a:bodyPr/>
          <a:lstStyle>
            <a:lvl1pPr>
              <a:defRPr/>
            </a:lvl1pPr>
          </a:lstStyle>
          <a:p>
            <a:pPr>
              <a:defRPr/>
            </a:pPr>
            <a:fld id="{DF1EB6DF-532E-4DE1-9BD2-320EA622F8FA}" type="slidenum">
              <a:rPr lang="el-GR" altLang="el-GR"/>
              <a:pPr>
                <a:defRPr/>
              </a:pPr>
              <a:t>‹#›</a:t>
            </a:fld>
            <a:endParaRPr lang="el-GR" altLang="el-GR"/>
          </a:p>
        </p:txBody>
      </p:sp>
    </p:spTree>
    <p:extLst>
      <p:ext uri="{BB962C8B-B14F-4D97-AF65-F5344CB8AC3E}">
        <p14:creationId xmlns:p14="http://schemas.microsoft.com/office/powerpoint/2010/main" val="31309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86A55C-898D-4BED-A78F-DA361D7D589C}"/>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3" name="Rectangle 5">
            <a:extLst>
              <a:ext uri="{FF2B5EF4-FFF2-40B4-BE49-F238E27FC236}">
                <a16:creationId xmlns:a16="http://schemas.microsoft.com/office/drawing/2014/main" id="{859D30F7-4E7F-43C2-8AD8-AFB28B6698A1}"/>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4" name="Rectangle 6">
            <a:extLst>
              <a:ext uri="{FF2B5EF4-FFF2-40B4-BE49-F238E27FC236}">
                <a16:creationId xmlns:a16="http://schemas.microsoft.com/office/drawing/2014/main" id="{15640241-4094-4C21-B852-1AFEBBAA1558}"/>
              </a:ext>
            </a:extLst>
          </p:cNvPr>
          <p:cNvSpPr>
            <a:spLocks noGrp="1" noChangeArrowheads="1"/>
          </p:cNvSpPr>
          <p:nvPr>
            <p:ph type="sldNum" sz="quarter" idx="12"/>
          </p:nvPr>
        </p:nvSpPr>
        <p:spPr>
          <a:ln/>
        </p:spPr>
        <p:txBody>
          <a:bodyPr/>
          <a:lstStyle>
            <a:lvl1pPr>
              <a:defRPr/>
            </a:lvl1pPr>
          </a:lstStyle>
          <a:p>
            <a:pPr>
              <a:defRPr/>
            </a:pPr>
            <a:fld id="{53E36260-3684-4506-B718-399D5DE1109D}" type="slidenum">
              <a:rPr lang="el-GR" altLang="el-GR"/>
              <a:pPr>
                <a:defRPr/>
              </a:pPr>
              <a:t>‹#›</a:t>
            </a:fld>
            <a:endParaRPr lang="el-GR" altLang="el-GR"/>
          </a:p>
        </p:txBody>
      </p:sp>
    </p:spTree>
    <p:extLst>
      <p:ext uri="{BB962C8B-B14F-4D97-AF65-F5344CB8AC3E}">
        <p14:creationId xmlns:p14="http://schemas.microsoft.com/office/powerpoint/2010/main" val="3172706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E5AF1BD-2FFB-4E03-9FB6-21F9BF8872F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683751B9-FEF4-47CF-958B-81FC5AEADD4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67350AA1-F1D3-4ED0-A44E-CCD21DD8E33C}"/>
              </a:ext>
            </a:extLst>
          </p:cNvPr>
          <p:cNvSpPr>
            <a:spLocks noGrp="1" noChangeArrowheads="1"/>
          </p:cNvSpPr>
          <p:nvPr>
            <p:ph type="sldNum" sz="quarter" idx="12"/>
          </p:nvPr>
        </p:nvSpPr>
        <p:spPr>
          <a:ln/>
        </p:spPr>
        <p:txBody>
          <a:bodyPr/>
          <a:lstStyle>
            <a:lvl1pPr>
              <a:defRPr/>
            </a:lvl1pPr>
          </a:lstStyle>
          <a:p>
            <a:pPr>
              <a:defRPr/>
            </a:pPr>
            <a:fld id="{14D04C76-6C8B-4CB6-B21B-604DAC9F4015}" type="slidenum">
              <a:rPr lang="el-GR" altLang="el-GR"/>
              <a:pPr>
                <a:defRPr/>
              </a:pPr>
              <a:t>‹#›</a:t>
            </a:fld>
            <a:endParaRPr lang="el-GR" altLang="el-GR"/>
          </a:p>
        </p:txBody>
      </p:sp>
    </p:spTree>
    <p:extLst>
      <p:ext uri="{BB962C8B-B14F-4D97-AF65-F5344CB8AC3E}">
        <p14:creationId xmlns:p14="http://schemas.microsoft.com/office/powerpoint/2010/main" val="735006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6A57170-03BA-43FD-A9E4-EFD4E6DA4663}"/>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34604435-70B6-4D57-99FA-C722766FCDEA}"/>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92AA9E7A-B5A0-42CB-A282-FE4DF442F99F}"/>
              </a:ext>
            </a:extLst>
          </p:cNvPr>
          <p:cNvSpPr>
            <a:spLocks noGrp="1" noChangeArrowheads="1"/>
          </p:cNvSpPr>
          <p:nvPr>
            <p:ph type="sldNum" sz="quarter" idx="12"/>
          </p:nvPr>
        </p:nvSpPr>
        <p:spPr>
          <a:ln/>
        </p:spPr>
        <p:txBody>
          <a:bodyPr/>
          <a:lstStyle>
            <a:lvl1pPr>
              <a:defRPr/>
            </a:lvl1pPr>
          </a:lstStyle>
          <a:p>
            <a:pPr>
              <a:defRPr/>
            </a:pPr>
            <a:fld id="{E689FE51-54C7-44CC-A509-1D6DA8FEA00E}" type="slidenum">
              <a:rPr lang="el-GR" altLang="el-GR"/>
              <a:pPr>
                <a:defRPr/>
              </a:pPr>
              <a:t>‹#›</a:t>
            </a:fld>
            <a:endParaRPr lang="el-GR" altLang="el-GR"/>
          </a:p>
        </p:txBody>
      </p:sp>
    </p:spTree>
    <p:extLst>
      <p:ext uri="{BB962C8B-B14F-4D97-AF65-F5344CB8AC3E}">
        <p14:creationId xmlns:p14="http://schemas.microsoft.com/office/powerpoint/2010/main" val="36951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60673D-5C3F-453D-96F8-142B89DDFC9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a:extLst>
              <a:ext uri="{FF2B5EF4-FFF2-40B4-BE49-F238E27FC236}">
                <a16:creationId xmlns:a16="http://schemas.microsoft.com/office/drawing/2014/main" id="{A8C22336-06E1-4BEF-9EB9-FAD7972130C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a:extLst>
              <a:ext uri="{FF2B5EF4-FFF2-40B4-BE49-F238E27FC236}">
                <a16:creationId xmlns:a16="http://schemas.microsoft.com/office/drawing/2014/main" id="{117B1DAC-2D53-4B13-8BF0-EBD5ED5FDD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l-GR" altLang="el-GR"/>
          </a:p>
        </p:txBody>
      </p:sp>
      <p:sp>
        <p:nvSpPr>
          <p:cNvPr id="1029" name="Rectangle 5">
            <a:extLst>
              <a:ext uri="{FF2B5EF4-FFF2-40B4-BE49-F238E27FC236}">
                <a16:creationId xmlns:a16="http://schemas.microsoft.com/office/drawing/2014/main" id="{3CC21BFD-C6DC-4AFF-B281-5AC8D1054AB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l-GR" altLang="el-GR"/>
          </a:p>
        </p:txBody>
      </p:sp>
      <p:sp>
        <p:nvSpPr>
          <p:cNvPr id="1030" name="Rectangle 6">
            <a:extLst>
              <a:ext uri="{FF2B5EF4-FFF2-40B4-BE49-F238E27FC236}">
                <a16:creationId xmlns:a16="http://schemas.microsoft.com/office/drawing/2014/main" id="{DD2A6051-3A43-447B-99F8-C36AF5DFD22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DEB901-75A6-4614-A94A-291919F4AA17}"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www.seatrans.no/"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commons.wikimedia.org/wiki/Fil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0.png"/><Relationship Id="rId4" Type="http://schemas.openxmlformats.org/officeDocument/2006/relationships/image" Target="../media/image91.png"/><Relationship Id="rId9" Type="http://schemas.openxmlformats.org/officeDocument/2006/relationships/image" Target="../media/image100.png"/></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a:extLst>
              <a:ext uri="{FF2B5EF4-FFF2-40B4-BE49-F238E27FC236}">
                <a16:creationId xmlns:a16="http://schemas.microsoft.com/office/drawing/2014/main" id="{5DB13B0B-9C76-4DDA-AB8A-ED7D342F869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356FF11-7D08-48B4-A5E1-35ABFFDC4587}" type="slidenum">
              <a:rPr lang="el-GR" altLang="el-GR" sz="1400" smtClean="0"/>
              <a:pPr>
                <a:spcBef>
                  <a:spcPct val="0"/>
                </a:spcBef>
                <a:buFontTx/>
                <a:buNone/>
              </a:pPr>
              <a:t>1</a:t>
            </a:fld>
            <a:endParaRPr lang="el-GR" altLang="el-GR" sz="1400"/>
          </a:p>
        </p:txBody>
      </p:sp>
      <p:sp>
        <p:nvSpPr>
          <p:cNvPr id="3075" name="Rectangle 3">
            <a:extLst>
              <a:ext uri="{FF2B5EF4-FFF2-40B4-BE49-F238E27FC236}">
                <a16:creationId xmlns:a16="http://schemas.microsoft.com/office/drawing/2014/main" id="{5711905B-E254-4E50-ADB2-D34B1C0FF4AE}"/>
              </a:ext>
            </a:extLst>
          </p:cNvPr>
          <p:cNvSpPr>
            <a:spLocks noGrp="1" noChangeArrowheads="1"/>
          </p:cNvSpPr>
          <p:nvPr>
            <p:ph type="subTitle" idx="1"/>
          </p:nvPr>
        </p:nvSpPr>
        <p:spPr>
          <a:xfrm>
            <a:off x="754063" y="2747963"/>
            <a:ext cx="8064500" cy="1401762"/>
          </a:xfrm>
        </p:spPr>
        <p:txBody>
          <a:bodyPr/>
          <a:lstStyle/>
          <a:p>
            <a:pPr eaLnBrk="1" hangingPunct="1">
              <a:lnSpc>
                <a:spcPct val="120000"/>
              </a:lnSpc>
              <a:spcBef>
                <a:spcPct val="0"/>
              </a:spcBef>
            </a:pPr>
            <a:r>
              <a:rPr lang="en-US" altLang="el-GR" b="1" u="sng" dirty="0"/>
              <a:t> </a:t>
            </a:r>
            <a:endParaRPr lang="el-GR" altLang="el-GR" b="1" u="sng" dirty="0"/>
          </a:p>
          <a:p>
            <a:pPr eaLnBrk="1" hangingPunct="1">
              <a:lnSpc>
                <a:spcPct val="120000"/>
              </a:lnSpc>
              <a:spcBef>
                <a:spcPct val="0"/>
              </a:spcBef>
            </a:pPr>
            <a:r>
              <a:rPr lang="el-GR" altLang="el-GR" b="1" u="sng" dirty="0"/>
              <a:t>ΠΑΡΟΥΣΙΑΣΗ ΝΑΥΠΗΓΙΚΩΝ ΓΡΑΜΜΩΝ 1</a:t>
            </a:r>
            <a:endParaRPr lang="en-US" altLang="el-GR" b="1" u="sng" dirty="0"/>
          </a:p>
          <a:p>
            <a:pPr eaLnBrk="1" hangingPunct="1">
              <a:lnSpc>
                <a:spcPct val="120000"/>
              </a:lnSpc>
              <a:spcBef>
                <a:spcPct val="0"/>
              </a:spcBef>
            </a:pPr>
            <a:r>
              <a:rPr lang="el-GR" altLang="el-GR" sz="1800" dirty="0"/>
              <a:t>Έννοια πλοίου - Χαρακτηριστικά πλοίου - Παρουσίαση γάστρας - απεικόνιση </a:t>
            </a:r>
          </a:p>
          <a:p>
            <a:pPr eaLnBrk="1" hangingPunct="1">
              <a:lnSpc>
                <a:spcPct val="120000"/>
              </a:lnSpc>
              <a:spcBef>
                <a:spcPct val="0"/>
              </a:spcBef>
            </a:pPr>
            <a:endParaRPr lang="el-GR" altLang="el-GR" sz="2800" u="sng" dirty="0"/>
          </a:p>
          <a:p>
            <a:pPr eaLnBrk="1" hangingPunct="1">
              <a:lnSpc>
                <a:spcPct val="120000"/>
              </a:lnSpc>
              <a:spcBef>
                <a:spcPct val="0"/>
              </a:spcBef>
            </a:pPr>
            <a:r>
              <a:rPr lang="el-GR" altLang="el-GR" sz="1600" dirty="0">
                <a:solidFill>
                  <a:srgbClr val="000000"/>
                </a:solidFill>
              </a:rPr>
              <a:t>Γεώργιος Κ. Χατζηκωνσταντής Επίκουρος Καθηγητής </a:t>
            </a:r>
          </a:p>
          <a:p>
            <a:pPr eaLnBrk="1" hangingPunct="1">
              <a:lnSpc>
                <a:spcPct val="120000"/>
              </a:lnSpc>
              <a:spcBef>
                <a:spcPct val="0"/>
              </a:spcBef>
            </a:pPr>
            <a:r>
              <a:rPr lang="el-GR" altLang="el-GR" sz="1600" dirty="0">
                <a:solidFill>
                  <a:srgbClr val="000000"/>
                </a:solidFill>
              </a:rPr>
              <a:t>Διπλ. Ναυπηγός Μηχανολόγος Μηχανικός </a:t>
            </a:r>
          </a:p>
          <a:p>
            <a:pPr eaLnBrk="1" hangingPunct="1">
              <a:lnSpc>
                <a:spcPct val="120000"/>
              </a:lnSpc>
              <a:spcBef>
                <a:spcPct val="0"/>
              </a:spcBef>
            </a:pPr>
            <a:r>
              <a:rPr lang="el-GR" altLang="el-GR" sz="1600" dirty="0" err="1">
                <a:solidFill>
                  <a:srgbClr val="000000"/>
                </a:solidFill>
              </a:rPr>
              <a:t>M.Sc</a:t>
            </a:r>
            <a:r>
              <a:rPr lang="el-GR" altLang="el-GR" sz="1600" dirty="0">
                <a:solidFill>
                  <a:srgbClr val="000000"/>
                </a:solidFill>
              </a:rPr>
              <a:t>. ‘’Διασφάλιση Ποιότητας’’</a:t>
            </a:r>
          </a:p>
          <a:p>
            <a:pPr eaLnBrk="1" hangingPunct="1">
              <a:lnSpc>
                <a:spcPct val="120000"/>
              </a:lnSpc>
              <a:spcBef>
                <a:spcPct val="0"/>
              </a:spcBef>
            </a:pPr>
            <a:r>
              <a:rPr lang="el-GR" altLang="el-GR" sz="1600" b="1" dirty="0">
                <a:solidFill>
                  <a:srgbClr val="000000"/>
                </a:solidFill>
              </a:rPr>
              <a:t>Τμήμα</a:t>
            </a:r>
            <a:r>
              <a:rPr lang="en-US" altLang="el-GR" sz="1600" b="1" dirty="0">
                <a:solidFill>
                  <a:srgbClr val="000000"/>
                </a:solidFill>
              </a:rPr>
              <a:t> </a:t>
            </a:r>
            <a:r>
              <a:rPr lang="el-GR" altLang="el-GR" sz="1600" b="1" dirty="0">
                <a:solidFill>
                  <a:srgbClr val="000000"/>
                </a:solidFill>
              </a:rPr>
              <a:t>Ναυπηγικών Μηχανικών </a:t>
            </a:r>
          </a:p>
          <a:p>
            <a:pPr eaLnBrk="1" hangingPunct="1">
              <a:lnSpc>
                <a:spcPct val="120000"/>
              </a:lnSpc>
              <a:spcBef>
                <a:spcPct val="0"/>
              </a:spcBef>
            </a:pPr>
            <a:r>
              <a:rPr lang="el-GR" altLang="el-GR" sz="1600" b="1" dirty="0">
                <a:solidFill>
                  <a:srgbClr val="000000"/>
                </a:solidFill>
              </a:rPr>
              <a:t>Πανεπιστημίου Δυτικής Αττικής (ΠΑ.Δ.Α.)</a:t>
            </a:r>
            <a:endParaRPr lang="en-US" altLang="el-GR" sz="1600" dirty="0"/>
          </a:p>
        </p:txBody>
      </p:sp>
      <p:pic>
        <p:nvPicPr>
          <p:cNvPr id="3076" name="Picture 7">
            <a:extLst>
              <a:ext uri="{FF2B5EF4-FFF2-40B4-BE49-F238E27FC236}">
                <a16:creationId xmlns:a16="http://schemas.microsoft.com/office/drawing/2014/main" id="{3DD47BDD-2553-4E26-9A98-818C2E81F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12239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Rectangle 5">
            <a:extLst>
              <a:ext uri="{FF2B5EF4-FFF2-40B4-BE49-F238E27FC236}">
                <a16:creationId xmlns:a16="http://schemas.microsoft.com/office/drawing/2014/main" id="{A10416F2-C5F4-4FA7-BE4B-3B946124CA23}"/>
              </a:ext>
            </a:extLst>
          </p:cNvPr>
          <p:cNvSpPr>
            <a:spLocks noChangeArrowheads="1"/>
          </p:cNvSpPr>
          <p:nvPr/>
        </p:nvSpPr>
        <p:spPr bwMode="auto">
          <a:xfrm>
            <a:off x="1835150" y="496888"/>
            <a:ext cx="69850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b="1" u="sng"/>
              <a:t>Ναυπηγικό</a:t>
            </a:r>
            <a:r>
              <a:rPr lang="en-US" altLang="el-GR" b="1" u="sng"/>
              <a:t> </a:t>
            </a:r>
            <a:r>
              <a:rPr lang="el-GR" altLang="el-GR" b="1" u="sng"/>
              <a:t>Σχέδιο</a:t>
            </a:r>
            <a:r>
              <a:rPr lang="en-US" altLang="el-GR" b="1" u="sng"/>
              <a:t> </a:t>
            </a:r>
            <a:r>
              <a:rPr lang="el-GR" altLang="el-GR" b="1" u="sng"/>
              <a:t>και Αρχές </a:t>
            </a:r>
            <a:r>
              <a:rPr lang="en-US" altLang="el-GR" b="1" u="sng"/>
              <a:t>Casd</a:t>
            </a:r>
            <a:r>
              <a:rPr lang="el-GR" altLang="el-GR" b="1" u="sng"/>
              <a:t> </a:t>
            </a:r>
          </a:p>
          <a:p>
            <a:pPr eaLnBrk="1" hangingPunct="1">
              <a:spcBef>
                <a:spcPct val="0"/>
              </a:spcBef>
              <a:buFontTx/>
              <a:buNone/>
            </a:pPr>
            <a:endParaRPr lang="en-US" altLang="el-GR" sz="1800" b="1" u="sng"/>
          </a:p>
          <a:p>
            <a:pPr algn="ctr" eaLnBrk="1" hangingPunct="1">
              <a:spcBef>
                <a:spcPct val="0"/>
              </a:spcBef>
              <a:buFontTx/>
              <a:buNone/>
            </a:pPr>
            <a:r>
              <a:rPr lang="el-GR" altLang="el-GR" sz="2000" b="1" u="sng"/>
              <a:t>ΤΜΗΜΑ ΝΑΥΠΗΓΩΝ ΜΗΧΑΝΙΚΩΝ</a:t>
            </a:r>
            <a:endParaRPr lang="el-GR" altLang="el-GR" sz="1800" b="1" u="sng"/>
          </a:p>
        </p:txBody>
      </p:sp>
      <p:sp>
        <p:nvSpPr>
          <p:cNvPr id="3078" name="Text Box 4">
            <a:extLst>
              <a:ext uri="{FF2B5EF4-FFF2-40B4-BE49-F238E27FC236}">
                <a16:creationId xmlns:a16="http://schemas.microsoft.com/office/drawing/2014/main" id="{CCABD095-D218-4F9B-B0FC-27F233FC0D90}"/>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3079" name="Rectangle 1">
            <a:extLst>
              <a:ext uri="{FF2B5EF4-FFF2-40B4-BE49-F238E27FC236}">
                <a16:creationId xmlns:a16="http://schemas.microsoft.com/office/drawing/2014/main" id="{9F99E7D4-1B15-4DDF-B721-81E3DD168359}"/>
              </a:ext>
            </a:extLst>
          </p:cNvPr>
          <p:cNvSpPr>
            <a:spLocks noChangeArrowheads="1"/>
          </p:cNvSpPr>
          <p:nvPr/>
        </p:nvSpPr>
        <p:spPr bwMode="auto">
          <a:xfrm>
            <a:off x="3687763" y="1987550"/>
            <a:ext cx="21986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20000"/>
              </a:lnSpc>
              <a:spcBef>
                <a:spcPct val="0"/>
              </a:spcBef>
              <a:buFontTx/>
              <a:buNone/>
            </a:pPr>
            <a:r>
              <a:rPr lang="el-GR" altLang="el-GR" sz="2800" u="sng">
                <a:latin typeface="Arial Black" panose="020B0A04020102020204" pitchFamily="34" charset="0"/>
              </a:rPr>
              <a:t>ΕΙΣΑΓΩΓΗ</a:t>
            </a:r>
            <a:endParaRPr lang="en-US" altLang="el-GR" sz="2800" u="sng">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5A613F56-AC27-4D9A-A8FE-B3F1F866857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37EAB68-9D3A-4569-AF3F-FCDC8C66D04B}" type="slidenum">
              <a:rPr lang="el-GR" altLang="el-GR" sz="1400" smtClean="0"/>
              <a:pPr>
                <a:spcBef>
                  <a:spcPct val="0"/>
                </a:spcBef>
                <a:buFontTx/>
                <a:buNone/>
              </a:pPr>
              <a:t>10</a:t>
            </a:fld>
            <a:endParaRPr lang="el-GR" altLang="el-GR" sz="1400"/>
          </a:p>
        </p:txBody>
      </p:sp>
      <p:sp>
        <p:nvSpPr>
          <p:cNvPr id="11267" name="Rectangle 1">
            <a:extLst>
              <a:ext uri="{FF2B5EF4-FFF2-40B4-BE49-F238E27FC236}">
                <a16:creationId xmlns:a16="http://schemas.microsoft.com/office/drawing/2014/main" id="{749B294D-C15C-4C4E-9A43-DD93C3D15085}"/>
              </a:ext>
            </a:extLst>
          </p:cNvPr>
          <p:cNvSpPr>
            <a:spLocks noChangeArrowheads="1"/>
          </p:cNvSpPr>
          <p:nvPr/>
        </p:nvSpPr>
        <p:spPr bwMode="auto">
          <a:xfrm>
            <a:off x="217488" y="752475"/>
            <a:ext cx="8712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dirty="0"/>
              <a:t>Στα σχέδια που παρουσιάζουν τη </a:t>
            </a:r>
            <a:r>
              <a:rPr lang="el-GR" altLang="el-GR" sz="1800" b="1" dirty="0"/>
              <a:t>γεωμετρία</a:t>
            </a:r>
            <a:r>
              <a:rPr lang="el-GR" altLang="el-GR" sz="1800" dirty="0"/>
              <a:t>, το σκάφος ενός </a:t>
            </a:r>
            <a:r>
              <a:rPr lang="el-GR" altLang="el-GR" sz="1800" b="1" dirty="0"/>
              <a:t>χαλύβδινου</a:t>
            </a:r>
            <a:r>
              <a:rPr lang="el-GR" altLang="el-GR" sz="1800" dirty="0"/>
              <a:t> (ή από άλλο μεταλλικό υλικό) </a:t>
            </a:r>
            <a:r>
              <a:rPr lang="el-GR" altLang="el-GR" sz="1800" b="1" dirty="0"/>
              <a:t>πλοίου</a:t>
            </a:r>
            <a:r>
              <a:rPr lang="el-GR" altLang="el-GR" sz="1800" dirty="0"/>
              <a:t>, παριστάνεται </a:t>
            </a:r>
            <a:r>
              <a:rPr lang="el-GR" altLang="el-GR" sz="1800" b="1" dirty="0"/>
              <a:t>εσωτερικά του πάχους των ελασμάτων </a:t>
            </a:r>
            <a:r>
              <a:rPr lang="el-GR" altLang="el-GR" sz="1800" dirty="0"/>
              <a:t>που αποτελούν το εξωτερικό περίβλημα.   </a:t>
            </a:r>
          </a:p>
          <a:p>
            <a:pPr>
              <a:spcBef>
                <a:spcPct val="0"/>
              </a:spcBef>
              <a:buFontTx/>
              <a:buNone/>
            </a:pPr>
            <a:endParaRPr lang="el-GR" altLang="el-GR" sz="1800" dirty="0"/>
          </a:p>
          <a:p>
            <a:pPr>
              <a:spcBef>
                <a:spcPct val="0"/>
              </a:spcBef>
              <a:buFontTx/>
              <a:buNone/>
            </a:pPr>
            <a:r>
              <a:rPr lang="el-GR" altLang="el-GR" sz="1800" dirty="0"/>
              <a:t>Στα </a:t>
            </a:r>
            <a:r>
              <a:rPr lang="el-GR" altLang="el-GR" sz="1800" b="1" dirty="0"/>
              <a:t>σκάφη</a:t>
            </a:r>
            <a:r>
              <a:rPr lang="el-GR" altLang="el-GR" sz="1800" dirty="0"/>
              <a:t> κατασκευασμένα </a:t>
            </a:r>
            <a:r>
              <a:rPr lang="el-GR" altLang="el-GR" sz="1800" b="1" dirty="0"/>
              <a:t>από ξυλεία</a:t>
            </a:r>
            <a:r>
              <a:rPr lang="el-GR" altLang="el-GR" sz="1800" dirty="0"/>
              <a:t>, </a:t>
            </a:r>
            <a:r>
              <a:rPr lang="el-GR" altLang="el-GR" sz="1800" b="1" dirty="0"/>
              <a:t>πλαστικό</a:t>
            </a:r>
            <a:r>
              <a:rPr lang="el-GR" altLang="el-GR" sz="1800" dirty="0"/>
              <a:t> (σύνθετα υλικά)  στα σχέδια που παρουσιάζουν τη γεωμετρία παριστάνεται η </a:t>
            </a:r>
            <a:r>
              <a:rPr lang="el-GR" altLang="el-GR" sz="1800" b="1" dirty="0"/>
              <a:t>επιφάνεια εκτός περιβλήματος</a:t>
            </a:r>
            <a:r>
              <a:rPr lang="el-GR" altLang="el-GR" sz="1800" dirty="0"/>
              <a:t>.</a:t>
            </a:r>
          </a:p>
        </p:txBody>
      </p:sp>
      <p:pic>
        <p:nvPicPr>
          <p:cNvPr id="11268" name="Picture 2">
            <a:extLst>
              <a:ext uri="{FF2B5EF4-FFF2-40B4-BE49-F238E27FC236}">
                <a16:creationId xmlns:a16="http://schemas.microsoft.com/office/drawing/2014/main" id="{4A77664A-B2C0-45A0-BBF4-AF1B155344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2716213"/>
            <a:ext cx="5078413"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5D545110-837B-4AD6-A473-A9B6EFFB6F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701925"/>
            <a:ext cx="362902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4">
            <a:extLst>
              <a:ext uri="{FF2B5EF4-FFF2-40B4-BE49-F238E27FC236}">
                <a16:creationId xmlns:a16="http://schemas.microsoft.com/office/drawing/2014/main" id="{25477F39-6B13-4C95-A72F-E47C562B816B}"/>
              </a:ext>
            </a:extLst>
          </p:cNvPr>
          <p:cNvSpPr>
            <a:spLocks noChangeArrowheads="1"/>
          </p:cNvSpPr>
          <p:nvPr/>
        </p:nvSpPr>
        <p:spPr bwMode="auto">
          <a:xfrm>
            <a:off x="1781175" y="80963"/>
            <a:ext cx="3735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Απεικόνιση του σκάφους  2/2</a:t>
            </a:r>
          </a:p>
        </p:txBody>
      </p:sp>
      <p:sp>
        <p:nvSpPr>
          <p:cNvPr id="11271" name="TextBox 1">
            <a:extLst>
              <a:ext uri="{FF2B5EF4-FFF2-40B4-BE49-F238E27FC236}">
                <a16:creationId xmlns:a16="http://schemas.microsoft.com/office/drawing/2014/main" id="{EFFBFDC9-A62B-4DB6-8BE4-465FF5636951}"/>
              </a:ext>
            </a:extLst>
          </p:cNvPr>
          <p:cNvSpPr txBox="1">
            <a:spLocks noChangeArrowheads="1"/>
          </p:cNvSpPr>
          <p:nvPr/>
        </p:nvSpPr>
        <p:spPr bwMode="auto">
          <a:xfrm>
            <a:off x="1781175" y="5969000"/>
            <a:ext cx="2160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10</a:t>
            </a:r>
          </a:p>
        </p:txBody>
      </p:sp>
      <p:sp>
        <p:nvSpPr>
          <p:cNvPr id="11272" name="TextBox 2">
            <a:extLst>
              <a:ext uri="{FF2B5EF4-FFF2-40B4-BE49-F238E27FC236}">
                <a16:creationId xmlns:a16="http://schemas.microsoft.com/office/drawing/2014/main" id="{B72D6851-96CC-4598-80E3-1023DF27FD02}"/>
              </a:ext>
            </a:extLst>
          </p:cNvPr>
          <p:cNvSpPr txBox="1">
            <a:spLocks noChangeArrowheads="1"/>
          </p:cNvSpPr>
          <p:nvPr/>
        </p:nvSpPr>
        <p:spPr bwMode="auto">
          <a:xfrm>
            <a:off x="6011863" y="5946775"/>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11</a:t>
            </a:r>
          </a:p>
        </p:txBody>
      </p:sp>
      <p:sp>
        <p:nvSpPr>
          <p:cNvPr id="11273" name="Text Box 20">
            <a:extLst>
              <a:ext uri="{FF2B5EF4-FFF2-40B4-BE49-F238E27FC236}">
                <a16:creationId xmlns:a16="http://schemas.microsoft.com/office/drawing/2014/main" id="{4C618003-6F21-483E-A620-EA2881E60389}"/>
              </a:ext>
            </a:extLst>
          </p:cNvPr>
          <p:cNvSpPr txBox="1">
            <a:spLocks noChangeArrowheads="1"/>
          </p:cNvSpPr>
          <p:nvPr/>
        </p:nvSpPr>
        <p:spPr bwMode="auto">
          <a:xfrm>
            <a:off x="971550" y="6496050"/>
            <a:ext cx="659447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FF305746-7865-44F3-B15D-7525C38A95C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3160410-BFEC-4B32-B210-7C697774D9B2}" type="slidenum">
              <a:rPr lang="el-GR" altLang="el-GR" sz="1400" smtClean="0"/>
              <a:pPr>
                <a:spcBef>
                  <a:spcPct val="0"/>
                </a:spcBef>
                <a:buFontTx/>
                <a:buNone/>
              </a:pPr>
              <a:t>11</a:t>
            </a:fld>
            <a:endParaRPr lang="el-GR" altLang="el-GR" sz="1400"/>
          </a:p>
        </p:txBody>
      </p:sp>
      <p:sp>
        <p:nvSpPr>
          <p:cNvPr id="12291" name="TextBox 12">
            <a:extLst>
              <a:ext uri="{FF2B5EF4-FFF2-40B4-BE49-F238E27FC236}">
                <a16:creationId xmlns:a16="http://schemas.microsoft.com/office/drawing/2014/main" id="{B5D7BA75-BE76-4A24-A35B-298083AD6EC3}"/>
              </a:ext>
            </a:extLst>
          </p:cNvPr>
          <p:cNvSpPr txBox="1">
            <a:spLocks noChangeArrowheads="1"/>
          </p:cNvSpPr>
          <p:nvPr/>
        </p:nvSpPr>
        <p:spPr bwMode="auto">
          <a:xfrm>
            <a:off x="642938" y="115888"/>
            <a:ext cx="408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1/</a:t>
            </a:r>
            <a:r>
              <a:rPr lang="en-US" altLang="el-GR" sz="2000" b="1" u="sng"/>
              <a:t>6</a:t>
            </a:r>
            <a:endParaRPr lang="el-GR" altLang="el-GR" sz="2000" b="1" u="sng"/>
          </a:p>
        </p:txBody>
      </p:sp>
      <p:sp>
        <p:nvSpPr>
          <p:cNvPr id="12292" name="TextBox 13">
            <a:extLst>
              <a:ext uri="{FF2B5EF4-FFF2-40B4-BE49-F238E27FC236}">
                <a16:creationId xmlns:a16="http://schemas.microsoft.com/office/drawing/2014/main" id="{087C02B2-EB6A-4B7B-9CBE-DD77EDE7E2EA}"/>
              </a:ext>
            </a:extLst>
          </p:cNvPr>
          <p:cNvSpPr txBox="1">
            <a:spLocks noChangeArrowheads="1"/>
          </p:cNvSpPr>
          <p:nvPr/>
        </p:nvSpPr>
        <p:spPr bwMode="auto">
          <a:xfrm>
            <a:off x="517525" y="655638"/>
            <a:ext cx="39100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ΕΠΙΠΕΔΟ ΑΝΑΦΟΡΑΣ</a:t>
            </a:r>
          </a:p>
        </p:txBody>
      </p:sp>
      <p:cxnSp>
        <p:nvCxnSpPr>
          <p:cNvPr id="16" name="Straight Arrow Connector 15">
            <a:extLst>
              <a:ext uri="{FF2B5EF4-FFF2-40B4-BE49-F238E27FC236}">
                <a16:creationId xmlns:a16="http://schemas.microsoft.com/office/drawing/2014/main" id="{C2DFBEAA-7FCA-4D1D-9EA6-311EF9478663}"/>
              </a:ext>
            </a:extLst>
          </p:cNvPr>
          <p:cNvCxnSpPr/>
          <p:nvPr/>
        </p:nvCxnSpPr>
        <p:spPr>
          <a:xfrm>
            <a:off x="3113088" y="874713"/>
            <a:ext cx="15414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94" name="TextBox 16">
            <a:extLst>
              <a:ext uri="{FF2B5EF4-FFF2-40B4-BE49-F238E27FC236}">
                <a16:creationId xmlns:a16="http://schemas.microsoft.com/office/drawing/2014/main" id="{CA06AF77-758E-4AE3-BCD4-C9804DF51EA9}"/>
              </a:ext>
            </a:extLst>
          </p:cNvPr>
          <p:cNvSpPr txBox="1">
            <a:spLocks noChangeArrowheads="1"/>
          </p:cNvSpPr>
          <p:nvPr/>
        </p:nvSpPr>
        <p:spPr bwMode="auto">
          <a:xfrm>
            <a:off x="4738688" y="641350"/>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a:t>Βασική γραμμή (</a:t>
            </a:r>
            <a:r>
              <a:rPr lang="en-US" altLang="el-GR" sz="1800" b="1" i="1"/>
              <a:t>base line)</a:t>
            </a:r>
            <a:endParaRPr lang="el-GR" altLang="el-GR" sz="1800" b="1" i="1"/>
          </a:p>
        </p:txBody>
      </p:sp>
      <p:pic>
        <p:nvPicPr>
          <p:cNvPr id="12299" name="Picture 22">
            <a:extLst>
              <a:ext uri="{FF2B5EF4-FFF2-40B4-BE49-F238E27FC236}">
                <a16:creationId xmlns:a16="http://schemas.microsoft.com/office/drawing/2014/main" id="{512FABCB-9587-4C41-A3E2-DA5329BB68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11062"/>
            <a:ext cx="5112584" cy="18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Text Box 4">
            <a:extLst>
              <a:ext uri="{FF2B5EF4-FFF2-40B4-BE49-F238E27FC236}">
                <a16:creationId xmlns:a16="http://schemas.microsoft.com/office/drawing/2014/main" id="{AD4CAB00-7771-4F0A-B36D-355E4423F94E}"/>
              </a:ext>
            </a:extLst>
          </p:cNvPr>
          <p:cNvSpPr txBox="1">
            <a:spLocks noChangeArrowheads="1"/>
          </p:cNvSpPr>
          <p:nvPr/>
        </p:nvSpPr>
        <p:spPr bwMode="auto">
          <a:xfrm>
            <a:off x="192088" y="653573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12305" name="TextBox 1">
            <a:extLst>
              <a:ext uri="{FF2B5EF4-FFF2-40B4-BE49-F238E27FC236}">
                <a16:creationId xmlns:a16="http://schemas.microsoft.com/office/drawing/2014/main" id="{D564FB6C-9793-4B46-93E1-E74CA749B78D}"/>
              </a:ext>
            </a:extLst>
          </p:cNvPr>
          <p:cNvSpPr txBox="1">
            <a:spLocks noChangeArrowheads="1"/>
          </p:cNvSpPr>
          <p:nvPr/>
        </p:nvSpPr>
        <p:spPr bwMode="auto">
          <a:xfrm>
            <a:off x="827584" y="2881312"/>
            <a:ext cx="337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a:t>
            </a:r>
            <a:r>
              <a:rPr lang="en-US" altLang="el-GR" sz="1200" b="1" dirty="0"/>
              <a:t>1</a:t>
            </a:r>
            <a:r>
              <a:rPr lang="el-GR" altLang="el-GR" sz="1200" b="1" dirty="0"/>
              <a:t>2     (</a:t>
            </a:r>
            <a:r>
              <a:rPr lang="el-GR" altLang="el-GR" sz="1400" b="1" i="1" dirty="0"/>
              <a:t>οριζόντια τρόπιδα</a:t>
            </a:r>
            <a:r>
              <a:rPr lang="el-GR" altLang="el-GR" sz="1200" b="1" dirty="0"/>
              <a:t>)</a:t>
            </a:r>
          </a:p>
        </p:txBody>
      </p:sp>
      <p:sp>
        <p:nvSpPr>
          <p:cNvPr id="12306" name="TextBox 1">
            <a:extLst>
              <a:ext uri="{FF2B5EF4-FFF2-40B4-BE49-F238E27FC236}">
                <a16:creationId xmlns:a16="http://schemas.microsoft.com/office/drawing/2014/main" id="{84F4ECED-270B-4E65-917E-C3153ACC776F}"/>
              </a:ext>
            </a:extLst>
          </p:cNvPr>
          <p:cNvSpPr txBox="1">
            <a:spLocks noChangeArrowheads="1"/>
          </p:cNvSpPr>
          <p:nvPr/>
        </p:nvSpPr>
        <p:spPr bwMode="auto">
          <a:xfrm>
            <a:off x="5220072" y="5844924"/>
            <a:ext cx="337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a:t>
            </a:r>
            <a:r>
              <a:rPr lang="en-US" altLang="el-GR" sz="1200" b="1" dirty="0"/>
              <a:t>1</a:t>
            </a:r>
            <a:r>
              <a:rPr lang="el-GR" altLang="el-GR" sz="1200" b="1" dirty="0"/>
              <a:t>2 α  (</a:t>
            </a:r>
            <a:r>
              <a:rPr lang="el-GR" altLang="el-GR" sz="1400" b="1" i="1" dirty="0"/>
              <a:t>κατακόρυφη τρόπιδα</a:t>
            </a:r>
            <a:r>
              <a:rPr lang="el-GR" altLang="el-GR" sz="1200" b="1" dirty="0"/>
              <a:t>)</a:t>
            </a:r>
          </a:p>
        </p:txBody>
      </p:sp>
      <p:pic>
        <p:nvPicPr>
          <p:cNvPr id="3" name="Εικόνα 2">
            <a:extLst>
              <a:ext uri="{FF2B5EF4-FFF2-40B4-BE49-F238E27FC236}">
                <a16:creationId xmlns:a16="http://schemas.microsoft.com/office/drawing/2014/main" id="{586B6FD9-0305-4875-A3F1-E38DD238EFD1}"/>
              </a:ext>
            </a:extLst>
          </p:cNvPr>
          <p:cNvPicPr>
            <a:picLocks noChangeAspect="1"/>
          </p:cNvPicPr>
          <p:nvPr/>
        </p:nvPicPr>
        <p:blipFill>
          <a:blip r:embed="rId3"/>
          <a:stretch>
            <a:fillRect/>
          </a:stretch>
        </p:blipFill>
        <p:spPr>
          <a:xfrm>
            <a:off x="3563888" y="3429000"/>
            <a:ext cx="5319146" cy="2479675"/>
          </a:xfrm>
          <a:prstGeom prst="rect">
            <a:avLst/>
          </a:prstGeom>
        </p:spPr>
      </p:pic>
      <p:pic>
        <p:nvPicPr>
          <p:cNvPr id="12" name="Picture 8">
            <a:extLst>
              <a:ext uri="{FF2B5EF4-FFF2-40B4-BE49-F238E27FC236}">
                <a16:creationId xmlns:a16="http://schemas.microsoft.com/office/drawing/2014/main" id="{35628CF5-59CB-4242-B2E6-2255F3F525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111062"/>
            <a:ext cx="3293555" cy="18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αριθμού διαφάνειας 3">
            <a:extLst>
              <a:ext uri="{FF2B5EF4-FFF2-40B4-BE49-F238E27FC236}">
                <a16:creationId xmlns:a16="http://schemas.microsoft.com/office/drawing/2014/main" id="{1C6131CA-A79E-4C00-9990-3D32CB0FC375}"/>
              </a:ext>
            </a:extLst>
          </p:cNvPr>
          <p:cNvSpPr>
            <a:spLocks noGrp="1"/>
          </p:cNvSpPr>
          <p:nvPr>
            <p:ph type="sldNum" sz="quarter" idx="12"/>
          </p:nvPr>
        </p:nvSpPr>
        <p:spPr>
          <a:xfrm>
            <a:off x="8316913" y="6245225"/>
            <a:ext cx="369887"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3FADC6F-6BBE-40B3-A035-484A8EC51239}" type="slidenum">
              <a:rPr lang="el-GR" altLang="el-GR" sz="1400" smtClean="0"/>
              <a:pPr>
                <a:spcBef>
                  <a:spcPct val="0"/>
                </a:spcBef>
                <a:buFontTx/>
                <a:buNone/>
              </a:pPr>
              <a:t>12</a:t>
            </a:fld>
            <a:endParaRPr lang="el-GR" altLang="el-GR" sz="1400"/>
          </a:p>
        </p:txBody>
      </p:sp>
      <p:sp>
        <p:nvSpPr>
          <p:cNvPr id="13315" name="TextBox 12">
            <a:extLst>
              <a:ext uri="{FF2B5EF4-FFF2-40B4-BE49-F238E27FC236}">
                <a16:creationId xmlns:a16="http://schemas.microsoft.com/office/drawing/2014/main" id="{992F3190-7B4C-488F-9CCD-53018C025CC7}"/>
              </a:ext>
            </a:extLst>
          </p:cNvPr>
          <p:cNvSpPr txBox="1">
            <a:spLocks noChangeArrowheads="1"/>
          </p:cNvSpPr>
          <p:nvPr/>
        </p:nvSpPr>
        <p:spPr bwMode="auto">
          <a:xfrm>
            <a:off x="642938" y="115888"/>
            <a:ext cx="408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2/6</a:t>
            </a:r>
            <a:endParaRPr lang="el-GR" altLang="el-GR" sz="2000" b="1" u="sng"/>
          </a:p>
        </p:txBody>
      </p:sp>
      <p:pic>
        <p:nvPicPr>
          <p:cNvPr id="13316" name="Picture 25">
            <a:extLst>
              <a:ext uri="{FF2B5EF4-FFF2-40B4-BE49-F238E27FC236}">
                <a16:creationId xmlns:a16="http://schemas.microsoft.com/office/drawing/2014/main" id="{94408002-B204-49D4-99AE-78B3339CD2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7738" y="1557338"/>
            <a:ext cx="4386262"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
            <a:extLst>
              <a:ext uri="{FF2B5EF4-FFF2-40B4-BE49-F238E27FC236}">
                <a16:creationId xmlns:a16="http://schemas.microsoft.com/office/drawing/2014/main" id="{C4496C35-F65C-436E-9A45-274C9DD1DCAB}"/>
              </a:ext>
            </a:extLst>
          </p:cNvPr>
          <p:cNvSpPr txBox="1">
            <a:spLocks noChangeArrowheads="1"/>
          </p:cNvSpPr>
          <p:nvPr/>
        </p:nvSpPr>
        <p:spPr bwMode="auto">
          <a:xfrm>
            <a:off x="8350153" y="4219981"/>
            <a:ext cx="889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3</a:t>
            </a:r>
            <a:endParaRPr lang="el-GR" altLang="el-GR" sz="1200" b="1" dirty="0"/>
          </a:p>
        </p:txBody>
      </p:sp>
      <p:sp>
        <p:nvSpPr>
          <p:cNvPr id="13318" name="TextBox 17">
            <a:extLst>
              <a:ext uri="{FF2B5EF4-FFF2-40B4-BE49-F238E27FC236}">
                <a16:creationId xmlns:a16="http://schemas.microsoft.com/office/drawing/2014/main" id="{7B468FBE-EA1B-4A28-9803-DF63BA065326}"/>
              </a:ext>
            </a:extLst>
          </p:cNvPr>
          <p:cNvSpPr txBox="1">
            <a:spLocks noChangeArrowheads="1"/>
          </p:cNvSpPr>
          <p:nvPr/>
        </p:nvSpPr>
        <p:spPr bwMode="auto">
          <a:xfrm>
            <a:off x="117475" y="343535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ΙΣΑΛΟΣ</a:t>
            </a:r>
          </a:p>
        </p:txBody>
      </p:sp>
      <p:sp>
        <p:nvSpPr>
          <p:cNvPr id="13319" name="TextBox 18">
            <a:extLst>
              <a:ext uri="{FF2B5EF4-FFF2-40B4-BE49-F238E27FC236}">
                <a16:creationId xmlns:a16="http://schemas.microsoft.com/office/drawing/2014/main" id="{F66E78F5-C665-4830-BFFD-29F63C074FDD}"/>
              </a:ext>
            </a:extLst>
          </p:cNvPr>
          <p:cNvSpPr txBox="1">
            <a:spLocks noChangeArrowheads="1"/>
          </p:cNvSpPr>
          <p:nvPr/>
        </p:nvSpPr>
        <p:spPr bwMode="auto">
          <a:xfrm>
            <a:off x="1417638" y="1233488"/>
            <a:ext cx="257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Ίσαλος σχεδίασης</a:t>
            </a:r>
          </a:p>
        </p:txBody>
      </p:sp>
      <p:sp>
        <p:nvSpPr>
          <p:cNvPr id="13320" name="TextBox 1">
            <a:extLst>
              <a:ext uri="{FF2B5EF4-FFF2-40B4-BE49-F238E27FC236}">
                <a16:creationId xmlns:a16="http://schemas.microsoft.com/office/drawing/2014/main" id="{2335D3DA-5B27-4B0B-9399-BD55A6EEF02C}"/>
              </a:ext>
            </a:extLst>
          </p:cNvPr>
          <p:cNvSpPr txBox="1">
            <a:spLocks noChangeArrowheads="1"/>
          </p:cNvSpPr>
          <p:nvPr/>
        </p:nvSpPr>
        <p:spPr bwMode="auto">
          <a:xfrm>
            <a:off x="1517650" y="1531938"/>
            <a:ext cx="2765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DWL = Design Water line</a:t>
            </a:r>
            <a:endParaRPr lang="el-GR" altLang="el-GR" sz="1800"/>
          </a:p>
        </p:txBody>
      </p:sp>
      <p:sp>
        <p:nvSpPr>
          <p:cNvPr id="13321" name="TextBox 20">
            <a:extLst>
              <a:ext uri="{FF2B5EF4-FFF2-40B4-BE49-F238E27FC236}">
                <a16:creationId xmlns:a16="http://schemas.microsoft.com/office/drawing/2014/main" id="{057D7208-CAD4-4742-8855-3D72CBD80727}"/>
              </a:ext>
            </a:extLst>
          </p:cNvPr>
          <p:cNvSpPr txBox="1">
            <a:spLocks noChangeArrowheads="1"/>
          </p:cNvSpPr>
          <p:nvPr/>
        </p:nvSpPr>
        <p:spPr bwMode="auto">
          <a:xfrm>
            <a:off x="1517650" y="2220913"/>
            <a:ext cx="254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Έμφορτη ίσαλος </a:t>
            </a:r>
          </a:p>
        </p:txBody>
      </p:sp>
      <p:sp>
        <p:nvSpPr>
          <p:cNvPr id="13322" name="TextBox 3">
            <a:extLst>
              <a:ext uri="{FF2B5EF4-FFF2-40B4-BE49-F238E27FC236}">
                <a16:creationId xmlns:a16="http://schemas.microsoft.com/office/drawing/2014/main" id="{D2ECDC96-DEA4-43CB-BF20-6D5011280D73}"/>
              </a:ext>
            </a:extLst>
          </p:cNvPr>
          <p:cNvSpPr txBox="1">
            <a:spLocks noChangeArrowheads="1"/>
          </p:cNvSpPr>
          <p:nvPr/>
        </p:nvSpPr>
        <p:spPr bwMode="auto">
          <a:xfrm>
            <a:off x="1531938" y="2519363"/>
            <a:ext cx="313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LLWL = LoadLine Water Line</a:t>
            </a:r>
            <a:endParaRPr lang="el-GR" altLang="el-GR" sz="1800"/>
          </a:p>
        </p:txBody>
      </p:sp>
      <p:sp>
        <p:nvSpPr>
          <p:cNvPr id="13323" name="TextBox 21">
            <a:extLst>
              <a:ext uri="{FF2B5EF4-FFF2-40B4-BE49-F238E27FC236}">
                <a16:creationId xmlns:a16="http://schemas.microsoft.com/office/drawing/2014/main" id="{57524522-5A14-4C5C-94F2-32BA96C0BE35}"/>
              </a:ext>
            </a:extLst>
          </p:cNvPr>
          <p:cNvSpPr txBox="1">
            <a:spLocks noChangeArrowheads="1"/>
          </p:cNvSpPr>
          <p:nvPr/>
        </p:nvSpPr>
        <p:spPr bwMode="auto">
          <a:xfrm>
            <a:off x="1550988" y="4991100"/>
            <a:ext cx="201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Παρίσαλοι</a:t>
            </a:r>
          </a:p>
        </p:txBody>
      </p:sp>
      <p:sp>
        <p:nvSpPr>
          <p:cNvPr id="13324" name="TextBox 6">
            <a:extLst>
              <a:ext uri="{FF2B5EF4-FFF2-40B4-BE49-F238E27FC236}">
                <a16:creationId xmlns:a16="http://schemas.microsoft.com/office/drawing/2014/main" id="{CC1F6328-E901-4126-91D3-EBC6689B7145}"/>
              </a:ext>
            </a:extLst>
          </p:cNvPr>
          <p:cNvSpPr txBox="1">
            <a:spLocks noChangeArrowheads="1"/>
          </p:cNvSpPr>
          <p:nvPr/>
        </p:nvSpPr>
        <p:spPr bwMode="auto">
          <a:xfrm>
            <a:off x="1557338" y="5359400"/>
            <a:ext cx="278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WLs = Water Lines,</a:t>
            </a:r>
          </a:p>
          <a:p>
            <a:pPr>
              <a:spcBef>
                <a:spcPct val="0"/>
              </a:spcBef>
              <a:buFontTx/>
              <a:buNone/>
            </a:pPr>
            <a:r>
              <a:rPr lang="en-US" altLang="el-GR" sz="1800"/>
              <a:t>WL1 , WL2, ..</a:t>
            </a:r>
            <a:endParaRPr lang="el-GR" altLang="el-GR" sz="1800"/>
          </a:p>
        </p:txBody>
      </p:sp>
      <p:sp>
        <p:nvSpPr>
          <p:cNvPr id="13325" name="TextBox 20">
            <a:extLst>
              <a:ext uri="{FF2B5EF4-FFF2-40B4-BE49-F238E27FC236}">
                <a16:creationId xmlns:a16="http://schemas.microsoft.com/office/drawing/2014/main" id="{748F5AEF-EFBC-4F86-B822-542CAD05469A}"/>
              </a:ext>
            </a:extLst>
          </p:cNvPr>
          <p:cNvSpPr txBox="1">
            <a:spLocks noChangeArrowheads="1"/>
          </p:cNvSpPr>
          <p:nvPr/>
        </p:nvSpPr>
        <p:spPr bwMode="auto">
          <a:xfrm>
            <a:off x="1525588" y="4035425"/>
            <a:ext cx="2549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Ίσαλος ζώνη </a:t>
            </a:r>
          </a:p>
          <a:p>
            <a:pPr>
              <a:spcBef>
                <a:spcPct val="0"/>
              </a:spcBef>
              <a:buFontTx/>
              <a:buNone/>
            </a:pPr>
            <a:r>
              <a:rPr lang="en-US" altLang="el-GR" sz="1800" b="1"/>
              <a:t>Waterline zone</a:t>
            </a:r>
            <a:endParaRPr lang="el-GR" altLang="el-GR" sz="1800" b="1"/>
          </a:p>
        </p:txBody>
      </p:sp>
      <p:cxnSp>
        <p:nvCxnSpPr>
          <p:cNvPr id="18" name="Ευθύγραμμο βέλος σύνδεσης 17">
            <a:extLst>
              <a:ext uri="{FF2B5EF4-FFF2-40B4-BE49-F238E27FC236}">
                <a16:creationId xmlns:a16="http://schemas.microsoft.com/office/drawing/2014/main" id="{E18723CC-EC6C-48D4-B8C5-50BBCD893B2B}"/>
              </a:ext>
            </a:extLst>
          </p:cNvPr>
          <p:cNvCxnSpPr>
            <a:cxnSpLocks/>
            <a:stCxn id="13318" idx="0"/>
            <a:endCxn id="13320" idx="1"/>
          </p:cNvCxnSpPr>
          <p:nvPr/>
        </p:nvCxnSpPr>
        <p:spPr>
          <a:xfrm flipV="1">
            <a:off x="766763" y="1717675"/>
            <a:ext cx="750887" cy="17176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39FC5F0E-37FF-4BDE-8180-222766DCD4C7}"/>
              </a:ext>
            </a:extLst>
          </p:cNvPr>
          <p:cNvCxnSpPr>
            <a:cxnSpLocks/>
          </p:cNvCxnSpPr>
          <p:nvPr/>
        </p:nvCxnSpPr>
        <p:spPr>
          <a:xfrm flipV="1">
            <a:off x="1065213" y="2468563"/>
            <a:ext cx="446087" cy="1154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a:extLst>
              <a:ext uri="{FF2B5EF4-FFF2-40B4-BE49-F238E27FC236}">
                <a16:creationId xmlns:a16="http://schemas.microsoft.com/office/drawing/2014/main" id="{409325F8-4092-4883-9A6D-2491A10B7B18}"/>
              </a:ext>
            </a:extLst>
          </p:cNvPr>
          <p:cNvCxnSpPr>
            <a:cxnSpLocks/>
            <a:endCxn id="13325" idx="1"/>
          </p:cNvCxnSpPr>
          <p:nvPr/>
        </p:nvCxnSpPr>
        <p:spPr>
          <a:xfrm>
            <a:off x="1065213" y="3908425"/>
            <a:ext cx="460375" cy="4508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a:extLst>
              <a:ext uri="{FF2B5EF4-FFF2-40B4-BE49-F238E27FC236}">
                <a16:creationId xmlns:a16="http://schemas.microsoft.com/office/drawing/2014/main" id="{99AAB0F8-9054-458A-B522-4CC2D686A50D}"/>
              </a:ext>
            </a:extLst>
          </p:cNvPr>
          <p:cNvCxnSpPr/>
          <p:nvPr/>
        </p:nvCxnSpPr>
        <p:spPr>
          <a:xfrm>
            <a:off x="900113" y="4095750"/>
            <a:ext cx="647700" cy="12303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30" name="TextBox 20">
            <a:extLst>
              <a:ext uri="{FF2B5EF4-FFF2-40B4-BE49-F238E27FC236}">
                <a16:creationId xmlns:a16="http://schemas.microsoft.com/office/drawing/2014/main" id="{EC5EA3C8-0939-472A-9547-8C1AD16EAC4A}"/>
              </a:ext>
            </a:extLst>
          </p:cNvPr>
          <p:cNvSpPr txBox="1">
            <a:spLocks noChangeArrowheads="1"/>
          </p:cNvSpPr>
          <p:nvPr/>
        </p:nvSpPr>
        <p:spPr bwMode="auto">
          <a:xfrm>
            <a:off x="1557338" y="3119438"/>
            <a:ext cx="254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Άφορτη ίσαλος </a:t>
            </a:r>
          </a:p>
        </p:txBody>
      </p:sp>
      <p:sp>
        <p:nvSpPr>
          <p:cNvPr id="13331" name="TextBox 3">
            <a:extLst>
              <a:ext uri="{FF2B5EF4-FFF2-40B4-BE49-F238E27FC236}">
                <a16:creationId xmlns:a16="http://schemas.microsoft.com/office/drawing/2014/main" id="{59CC2A88-A285-4150-B9CA-349ADCA701E9}"/>
              </a:ext>
            </a:extLst>
          </p:cNvPr>
          <p:cNvSpPr txBox="1">
            <a:spLocks noChangeArrowheads="1"/>
          </p:cNvSpPr>
          <p:nvPr/>
        </p:nvSpPr>
        <p:spPr bwMode="auto">
          <a:xfrm>
            <a:off x="1525588" y="3475038"/>
            <a:ext cx="313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LWL = Light Water Line</a:t>
            </a:r>
            <a:endParaRPr lang="el-GR" altLang="el-GR" sz="1800"/>
          </a:p>
        </p:txBody>
      </p:sp>
      <p:cxnSp>
        <p:nvCxnSpPr>
          <p:cNvPr id="36" name="Ευθύγραμμο βέλος σύνδεσης 35">
            <a:extLst>
              <a:ext uri="{FF2B5EF4-FFF2-40B4-BE49-F238E27FC236}">
                <a16:creationId xmlns:a16="http://schemas.microsoft.com/office/drawing/2014/main" id="{EAB56AB0-1D52-4A20-82B2-5B278DC2838A}"/>
              </a:ext>
            </a:extLst>
          </p:cNvPr>
          <p:cNvCxnSpPr>
            <a:cxnSpLocks/>
          </p:cNvCxnSpPr>
          <p:nvPr/>
        </p:nvCxnSpPr>
        <p:spPr>
          <a:xfrm flipV="1">
            <a:off x="1077913" y="3402013"/>
            <a:ext cx="534987" cy="319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33" name="TextBox 38">
            <a:extLst>
              <a:ext uri="{FF2B5EF4-FFF2-40B4-BE49-F238E27FC236}">
                <a16:creationId xmlns:a16="http://schemas.microsoft.com/office/drawing/2014/main" id="{56D81CD1-AA36-4021-B387-500EE467789F}"/>
              </a:ext>
            </a:extLst>
          </p:cNvPr>
          <p:cNvSpPr txBox="1">
            <a:spLocks noChangeArrowheads="1"/>
          </p:cNvSpPr>
          <p:nvPr/>
        </p:nvSpPr>
        <p:spPr bwMode="auto">
          <a:xfrm>
            <a:off x="4711700" y="4529138"/>
            <a:ext cx="418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a:t>Seatrans Chemical Tankers / High quality ships – One high</a:t>
            </a:r>
          </a:p>
          <a:p>
            <a:pPr>
              <a:spcBef>
                <a:spcPct val="0"/>
              </a:spcBef>
              <a:buFontTx/>
              <a:buNone/>
            </a:pPr>
            <a:r>
              <a:rPr lang="en-US" altLang="el-GR" sz="1200">
                <a:hlinkClick r:id="rId3"/>
              </a:rPr>
              <a:t>www.seatrans.no</a:t>
            </a:r>
            <a:r>
              <a:rPr lang="en-US" altLang="el-GR" sz="1200"/>
              <a:t> 1200 x 781 </a:t>
            </a:r>
            <a:endParaRPr lang="el-GR" altLang="el-GR" sz="1200"/>
          </a:p>
        </p:txBody>
      </p:sp>
      <p:sp>
        <p:nvSpPr>
          <p:cNvPr id="13334" name="Text Box 4">
            <a:extLst>
              <a:ext uri="{FF2B5EF4-FFF2-40B4-BE49-F238E27FC236}">
                <a16:creationId xmlns:a16="http://schemas.microsoft.com/office/drawing/2014/main" id="{88A62CBC-E275-4DF9-8AF9-96D885E6B195}"/>
              </a:ext>
            </a:extLst>
          </p:cNvPr>
          <p:cNvSpPr txBox="1">
            <a:spLocks noChangeArrowheads="1"/>
          </p:cNvSpPr>
          <p:nvPr/>
        </p:nvSpPr>
        <p:spPr bwMode="auto">
          <a:xfrm>
            <a:off x="323850" y="639603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a:extLst>
              <a:ext uri="{FF2B5EF4-FFF2-40B4-BE49-F238E27FC236}">
                <a16:creationId xmlns:a16="http://schemas.microsoft.com/office/drawing/2014/main" id="{E7CDC80F-8CD8-4AAF-8D42-0C5078E8919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E6B7595-B364-451F-B008-CA8E21EAC839}" type="slidenum">
              <a:rPr lang="el-GR" altLang="el-GR" sz="1400" smtClean="0"/>
              <a:pPr>
                <a:spcBef>
                  <a:spcPct val="0"/>
                </a:spcBef>
                <a:buFontTx/>
                <a:buNone/>
              </a:pPr>
              <a:t>13</a:t>
            </a:fld>
            <a:endParaRPr lang="el-GR" altLang="el-GR" sz="1400"/>
          </a:p>
        </p:txBody>
      </p:sp>
      <p:sp>
        <p:nvSpPr>
          <p:cNvPr id="14339" name="Rectangle 6">
            <a:extLst>
              <a:ext uri="{FF2B5EF4-FFF2-40B4-BE49-F238E27FC236}">
                <a16:creationId xmlns:a16="http://schemas.microsoft.com/office/drawing/2014/main" id="{C767C60B-483A-4EB7-879D-F38FBF957EE2}"/>
              </a:ext>
            </a:extLst>
          </p:cNvPr>
          <p:cNvSpPr>
            <a:spLocks noChangeArrowheads="1"/>
          </p:cNvSpPr>
          <p:nvPr/>
        </p:nvSpPr>
        <p:spPr bwMode="auto">
          <a:xfrm>
            <a:off x="506413" y="962025"/>
            <a:ext cx="78676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a:t>είναι το κάθετο διάμηκες (κατεύθυνση ΠΡΥΜΑ – ΠΡΩΡΑ) επίπεδο το οποίο χωρίζει  το σκάφος σε δύο ίσα συμμετρικά μέρη (στην πλειονότητα των ναυπηγημάτων). </a:t>
            </a:r>
          </a:p>
        </p:txBody>
      </p:sp>
      <p:sp>
        <p:nvSpPr>
          <p:cNvPr id="14340" name="Rectangle 7">
            <a:extLst>
              <a:ext uri="{FF2B5EF4-FFF2-40B4-BE49-F238E27FC236}">
                <a16:creationId xmlns:a16="http://schemas.microsoft.com/office/drawing/2014/main" id="{9D1E11AE-C4D1-4E57-A234-430EC0C3D6F1}"/>
              </a:ext>
            </a:extLst>
          </p:cNvPr>
          <p:cNvSpPr>
            <a:spLocks noChangeArrowheads="1"/>
          </p:cNvSpPr>
          <p:nvPr/>
        </p:nvSpPr>
        <p:spPr bwMode="auto">
          <a:xfrm>
            <a:off x="539750" y="552450"/>
            <a:ext cx="355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Διάμηκες επίπεδο συμμετρίας</a:t>
            </a:r>
            <a:r>
              <a:rPr lang="el-GR" altLang="el-GR" sz="1800"/>
              <a:t> </a:t>
            </a:r>
          </a:p>
        </p:txBody>
      </p:sp>
      <p:sp>
        <p:nvSpPr>
          <p:cNvPr id="14341" name="TextBox 7">
            <a:extLst>
              <a:ext uri="{FF2B5EF4-FFF2-40B4-BE49-F238E27FC236}">
                <a16:creationId xmlns:a16="http://schemas.microsoft.com/office/drawing/2014/main" id="{69DF990F-1027-447A-9618-B7430B66A562}"/>
              </a:ext>
            </a:extLst>
          </p:cNvPr>
          <p:cNvSpPr txBox="1">
            <a:spLocks noChangeArrowheads="1"/>
          </p:cNvSpPr>
          <p:nvPr/>
        </p:nvSpPr>
        <p:spPr bwMode="auto">
          <a:xfrm>
            <a:off x="803275" y="153988"/>
            <a:ext cx="456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3</a:t>
            </a:r>
            <a:r>
              <a:rPr lang="el-GR" altLang="el-GR" sz="2000" b="1" u="sng"/>
              <a:t>/</a:t>
            </a:r>
            <a:r>
              <a:rPr lang="en-US" altLang="el-GR" sz="2000" b="1" u="sng"/>
              <a:t>6</a:t>
            </a:r>
            <a:endParaRPr lang="el-GR" altLang="el-GR" sz="2000" b="1" u="sng"/>
          </a:p>
        </p:txBody>
      </p:sp>
      <p:sp>
        <p:nvSpPr>
          <p:cNvPr id="14342" name="Text Box 4">
            <a:extLst>
              <a:ext uri="{FF2B5EF4-FFF2-40B4-BE49-F238E27FC236}">
                <a16:creationId xmlns:a16="http://schemas.microsoft.com/office/drawing/2014/main" id="{95833707-3575-4CCB-BF48-A217C16153EC}"/>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14343" name="TextBox 1">
            <a:extLst>
              <a:ext uri="{FF2B5EF4-FFF2-40B4-BE49-F238E27FC236}">
                <a16:creationId xmlns:a16="http://schemas.microsoft.com/office/drawing/2014/main" id="{0FF9470A-5EE7-4BF4-8D7B-11C496589EBD}"/>
              </a:ext>
            </a:extLst>
          </p:cNvPr>
          <p:cNvSpPr txBox="1">
            <a:spLocks noChangeArrowheads="1"/>
          </p:cNvSpPr>
          <p:nvPr/>
        </p:nvSpPr>
        <p:spPr bwMode="auto">
          <a:xfrm>
            <a:off x="7053263" y="600075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4</a:t>
            </a:r>
            <a:endParaRPr lang="el-GR" altLang="el-GR" sz="1200" b="1" dirty="0"/>
          </a:p>
        </p:txBody>
      </p:sp>
      <p:pic>
        <p:nvPicPr>
          <p:cNvPr id="14344" name="Εικόνα 2">
            <a:extLst>
              <a:ext uri="{FF2B5EF4-FFF2-40B4-BE49-F238E27FC236}">
                <a16:creationId xmlns:a16="http://schemas.microsoft.com/office/drawing/2014/main" id="{DD0C3F57-A51D-4FB6-B60E-E1D2F8995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625600"/>
            <a:ext cx="86772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2">
            <a:extLst>
              <a:ext uri="{FF2B5EF4-FFF2-40B4-BE49-F238E27FC236}">
                <a16:creationId xmlns:a16="http://schemas.microsoft.com/office/drawing/2014/main" id="{0D18A996-4293-4C86-89F4-81332C3D394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74595E7-E848-4882-82EB-75A27591F9F3}" type="slidenum">
              <a:rPr lang="el-GR" altLang="el-GR" sz="1400" smtClean="0"/>
              <a:pPr>
                <a:spcBef>
                  <a:spcPct val="0"/>
                </a:spcBef>
                <a:buFontTx/>
                <a:buNone/>
              </a:pPr>
              <a:t>14</a:t>
            </a:fld>
            <a:endParaRPr lang="el-GR" altLang="el-GR" sz="1400"/>
          </a:p>
        </p:txBody>
      </p:sp>
      <p:sp>
        <p:nvSpPr>
          <p:cNvPr id="15363" name="Rectangle 7">
            <a:extLst>
              <a:ext uri="{FF2B5EF4-FFF2-40B4-BE49-F238E27FC236}">
                <a16:creationId xmlns:a16="http://schemas.microsoft.com/office/drawing/2014/main" id="{32FCA8C0-34AA-4D67-8ADE-24E896833D6D}"/>
              </a:ext>
            </a:extLst>
          </p:cNvPr>
          <p:cNvSpPr>
            <a:spLocks noChangeArrowheads="1"/>
          </p:cNvSpPr>
          <p:nvPr/>
        </p:nvSpPr>
        <p:spPr bwMode="auto">
          <a:xfrm>
            <a:off x="306388" y="385763"/>
            <a:ext cx="84693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500"/>
              <a:t>Σπάνιο παράδειγμα καρένας χωρίς διάμηκες επίπεδο συμμετρίας είναι η</a:t>
            </a:r>
            <a:r>
              <a:rPr lang="en-US" altLang="el-GR" sz="1500"/>
              <a:t> </a:t>
            </a:r>
            <a:r>
              <a:rPr lang="el-GR" altLang="el-GR" sz="1500" b="1" u="sng"/>
              <a:t>βενετσιάνικη γόνδολα.</a:t>
            </a:r>
          </a:p>
        </p:txBody>
      </p:sp>
      <p:pic>
        <p:nvPicPr>
          <p:cNvPr id="15364" name="Picture 8">
            <a:extLst>
              <a:ext uri="{FF2B5EF4-FFF2-40B4-BE49-F238E27FC236}">
                <a16:creationId xmlns:a16="http://schemas.microsoft.com/office/drawing/2014/main" id="{9DEB66BB-1AB2-44AB-8AFB-E212BBD884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196975"/>
            <a:ext cx="239236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
            <a:extLst>
              <a:ext uri="{FF2B5EF4-FFF2-40B4-BE49-F238E27FC236}">
                <a16:creationId xmlns:a16="http://schemas.microsoft.com/office/drawing/2014/main" id="{CD8A8207-C891-465C-A08B-412F99327E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7763" y="898525"/>
            <a:ext cx="28654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9">
            <a:extLst>
              <a:ext uri="{FF2B5EF4-FFF2-40B4-BE49-F238E27FC236}">
                <a16:creationId xmlns:a16="http://schemas.microsoft.com/office/drawing/2014/main" id="{60F86658-E6B5-4AE5-8EBC-8894E086ED67}"/>
              </a:ext>
            </a:extLst>
          </p:cNvPr>
          <p:cNvSpPr>
            <a:spLocks noChangeArrowheads="1"/>
          </p:cNvSpPr>
          <p:nvPr/>
        </p:nvSpPr>
        <p:spPr bwMode="auto">
          <a:xfrm>
            <a:off x="342900" y="4852988"/>
            <a:ext cx="2084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a:t>tavolachioggia.altervista.org</a:t>
            </a:r>
          </a:p>
        </p:txBody>
      </p:sp>
      <p:sp>
        <p:nvSpPr>
          <p:cNvPr id="15367" name="TextBox 1">
            <a:extLst>
              <a:ext uri="{FF2B5EF4-FFF2-40B4-BE49-F238E27FC236}">
                <a16:creationId xmlns:a16="http://schemas.microsoft.com/office/drawing/2014/main" id="{91D96FD4-6262-4FE6-994C-2D708A735B81}"/>
              </a:ext>
            </a:extLst>
          </p:cNvPr>
          <p:cNvSpPr txBox="1">
            <a:spLocks noChangeArrowheads="1"/>
          </p:cNvSpPr>
          <p:nvPr/>
        </p:nvSpPr>
        <p:spPr bwMode="auto">
          <a:xfrm>
            <a:off x="900113" y="5160963"/>
            <a:ext cx="100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1</a:t>
            </a:r>
            <a:r>
              <a:rPr lang="en-US" altLang="el-GR" sz="1200" b="1" dirty="0"/>
              <a:t>5</a:t>
            </a:r>
            <a:endParaRPr lang="el-GR" altLang="el-GR" sz="1200" b="1" dirty="0"/>
          </a:p>
        </p:txBody>
      </p:sp>
      <p:sp>
        <p:nvSpPr>
          <p:cNvPr id="15368" name="Rectangle 11">
            <a:extLst>
              <a:ext uri="{FF2B5EF4-FFF2-40B4-BE49-F238E27FC236}">
                <a16:creationId xmlns:a16="http://schemas.microsoft.com/office/drawing/2014/main" id="{CE3D609F-8A44-4B17-9093-25399067B63F}"/>
              </a:ext>
            </a:extLst>
          </p:cNvPr>
          <p:cNvSpPr>
            <a:spLocks noChangeArrowheads="1"/>
          </p:cNvSpPr>
          <p:nvPr/>
        </p:nvSpPr>
        <p:spPr bwMode="auto">
          <a:xfrm>
            <a:off x="3251200" y="2600325"/>
            <a:ext cx="5010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a:hlinkClick r:id="rId4"/>
              </a:rPr>
              <a:t>http://commons.wikimedia.org/wiki/File</a:t>
            </a:r>
            <a:r>
              <a:rPr lang="en-US" altLang="el-GR" sz="1200"/>
              <a:t> : Gondola_2_(7224012446).jp</a:t>
            </a:r>
            <a:endParaRPr lang="el-GR" altLang="el-GR" sz="1200"/>
          </a:p>
        </p:txBody>
      </p:sp>
      <p:sp>
        <p:nvSpPr>
          <p:cNvPr id="15369" name="TextBox 2">
            <a:extLst>
              <a:ext uri="{FF2B5EF4-FFF2-40B4-BE49-F238E27FC236}">
                <a16:creationId xmlns:a16="http://schemas.microsoft.com/office/drawing/2014/main" id="{A73BA7AF-190C-490A-95A9-620DA1C32766}"/>
              </a:ext>
            </a:extLst>
          </p:cNvPr>
          <p:cNvSpPr txBox="1">
            <a:spLocks noChangeArrowheads="1"/>
          </p:cNvSpPr>
          <p:nvPr/>
        </p:nvSpPr>
        <p:spPr bwMode="auto">
          <a:xfrm>
            <a:off x="6553200" y="2117725"/>
            <a:ext cx="9715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5</a:t>
            </a:r>
            <a:r>
              <a:rPr lang="el-GR" altLang="el-GR" sz="1200" b="1" dirty="0"/>
              <a:t>α</a:t>
            </a:r>
          </a:p>
        </p:txBody>
      </p:sp>
      <p:pic>
        <p:nvPicPr>
          <p:cNvPr id="15370" name="Picture 12">
            <a:extLst>
              <a:ext uri="{FF2B5EF4-FFF2-40B4-BE49-F238E27FC236}">
                <a16:creationId xmlns:a16="http://schemas.microsoft.com/office/drawing/2014/main" id="{0E79C5E7-9964-403D-9182-FD76B7BAED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3068638"/>
            <a:ext cx="5524500"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a:extLst>
              <a:ext uri="{FF2B5EF4-FFF2-40B4-BE49-F238E27FC236}">
                <a16:creationId xmlns:a16="http://schemas.microsoft.com/office/drawing/2014/main" id="{2EC775D4-4A8E-4097-8316-2D1D8DC394B7}"/>
              </a:ext>
            </a:extLst>
          </p:cNvPr>
          <p:cNvSpPr txBox="1">
            <a:spLocks noChangeArrowheads="1"/>
          </p:cNvSpPr>
          <p:nvPr/>
        </p:nvSpPr>
        <p:spPr bwMode="auto">
          <a:xfrm>
            <a:off x="755650" y="19050"/>
            <a:ext cx="475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4</a:t>
            </a:r>
            <a:r>
              <a:rPr lang="el-GR" altLang="el-GR" sz="2000" b="1" u="sng"/>
              <a:t>/</a:t>
            </a:r>
            <a:r>
              <a:rPr lang="en-US" altLang="el-GR" sz="2000" b="1" u="sng"/>
              <a:t>6</a:t>
            </a:r>
            <a:endParaRPr lang="el-GR" altLang="el-GR" sz="2000" b="1" u="sng"/>
          </a:p>
        </p:txBody>
      </p:sp>
      <p:sp>
        <p:nvSpPr>
          <p:cNvPr id="15372" name="Text Box 4">
            <a:extLst>
              <a:ext uri="{FF2B5EF4-FFF2-40B4-BE49-F238E27FC236}">
                <a16:creationId xmlns:a16="http://schemas.microsoft.com/office/drawing/2014/main" id="{EAA436E0-B3F7-40B4-931D-30071141422E}"/>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15373" name="TextBox 1">
            <a:extLst>
              <a:ext uri="{FF2B5EF4-FFF2-40B4-BE49-F238E27FC236}">
                <a16:creationId xmlns:a16="http://schemas.microsoft.com/office/drawing/2014/main" id="{95254D85-6755-439C-AAF0-9B6635D6F589}"/>
              </a:ext>
            </a:extLst>
          </p:cNvPr>
          <p:cNvSpPr txBox="1">
            <a:spLocks noChangeArrowheads="1"/>
          </p:cNvSpPr>
          <p:nvPr/>
        </p:nvSpPr>
        <p:spPr bwMode="auto">
          <a:xfrm>
            <a:off x="8035925" y="6000750"/>
            <a:ext cx="1108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5</a:t>
            </a:r>
            <a:r>
              <a:rPr lang="el-GR" altLang="el-GR" sz="1200" b="1" dirty="0"/>
              <a:t> β)</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B8B53135-57A6-4B90-A1BC-4FD19E85EEF7}"/>
              </a:ext>
            </a:extLst>
          </p:cNvPr>
          <p:cNvSpPr>
            <a:spLocks noGrp="1"/>
          </p:cNvSpPr>
          <p:nvPr>
            <p:ph type="sldNum" sz="quarter" idx="12"/>
          </p:nvPr>
        </p:nvSpPr>
        <p:spPr>
          <a:xfrm>
            <a:off x="8281988" y="6429375"/>
            <a:ext cx="414337"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4670484-AD45-4698-989B-93F3E27E93B6}" type="slidenum">
              <a:rPr lang="el-GR" altLang="el-GR" sz="1400" smtClean="0"/>
              <a:pPr>
                <a:spcBef>
                  <a:spcPct val="0"/>
                </a:spcBef>
                <a:buFontTx/>
                <a:buNone/>
              </a:pPr>
              <a:t>15</a:t>
            </a:fld>
            <a:endParaRPr lang="el-GR" altLang="el-GR" sz="1400"/>
          </a:p>
        </p:txBody>
      </p:sp>
      <p:sp>
        <p:nvSpPr>
          <p:cNvPr id="16387" name="Text Box 12">
            <a:extLst>
              <a:ext uri="{FF2B5EF4-FFF2-40B4-BE49-F238E27FC236}">
                <a16:creationId xmlns:a16="http://schemas.microsoft.com/office/drawing/2014/main" id="{F2FEBAC0-DD14-48CB-8048-2BFC4204D530}"/>
              </a:ext>
            </a:extLst>
          </p:cNvPr>
          <p:cNvSpPr txBox="1">
            <a:spLocks noChangeArrowheads="1"/>
          </p:cNvSpPr>
          <p:nvPr/>
        </p:nvSpPr>
        <p:spPr bwMode="auto">
          <a:xfrm>
            <a:off x="2211388" y="188913"/>
            <a:ext cx="5040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800" b="1" u="sng"/>
              <a:t>Περί συμμετρίας</a:t>
            </a:r>
          </a:p>
        </p:txBody>
      </p:sp>
      <p:pic>
        <p:nvPicPr>
          <p:cNvPr id="16388" name="Picture 2">
            <a:extLst>
              <a:ext uri="{FF2B5EF4-FFF2-40B4-BE49-F238E27FC236}">
                <a16:creationId xmlns:a16="http://schemas.microsoft.com/office/drawing/2014/main" id="{E0823D70-0336-421D-A0C9-BC164D482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436563"/>
            <a:ext cx="18907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navatekb">
            <a:extLst>
              <a:ext uri="{FF2B5EF4-FFF2-40B4-BE49-F238E27FC236}">
                <a16:creationId xmlns:a16="http://schemas.microsoft.com/office/drawing/2014/main" id="{47A572FC-898F-4119-9A87-99DB47321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4670425"/>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a:extLst>
              <a:ext uri="{FF2B5EF4-FFF2-40B4-BE49-F238E27FC236}">
                <a16:creationId xmlns:a16="http://schemas.microsoft.com/office/drawing/2014/main" id="{B4E919D3-3719-4BC6-A11F-EFC7E22C1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993" y="559290"/>
            <a:ext cx="2960332" cy="165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descr="p1062682200-3">
            <a:extLst>
              <a:ext uri="{FF2B5EF4-FFF2-40B4-BE49-F238E27FC236}">
                <a16:creationId xmlns:a16="http://schemas.microsoft.com/office/drawing/2014/main" id="{708B8531-5718-49E0-A408-08357340E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961" y="436563"/>
            <a:ext cx="250627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a:extLst>
              <a:ext uri="{FF2B5EF4-FFF2-40B4-BE49-F238E27FC236}">
                <a16:creationId xmlns:a16="http://schemas.microsoft.com/office/drawing/2014/main" id="{E39BCD7A-37FB-40E1-AD71-09AA86FBC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550" y="2652713"/>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a:extLst>
              <a:ext uri="{FF2B5EF4-FFF2-40B4-BE49-F238E27FC236}">
                <a16:creationId xmlns:a16="http://schemas.microsoft.com/office/drawing/2014/main" id="{53AFD096-399E-422B-9AAA-1337B559D6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8275" y="4730750"/>
            <a:ext cx="24384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Box 12">
            <a:extLst>
              <a:ext uri="{FF2B5EF4-FFF2-40B4-BE49-F238E27FC236}">
                <a16:creationId xmlns:a16="http://schemas.microsoft.com/office/drawing/2014/main" id="{426EF978-1BC4-410A-BE7D-4EB0057704BB}"/>
              </a:ext>
            </a:extLst>
          </p:cNvPr>
          <p:cNvSpPr txBox="1">
            <a:spLocks noChangeArrowheads="1"/>
          </p:cNvSpPr>
          <p:nvPr/>
        </p:nvSpPr>
        <p:spPr bwMode="auto">
          <a:xfrm>
            <a:off x="131763" y="-11113"/>
            <a:ext cx="35210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5</a:t>
            </a:r>
            <a:r>
              <a:rPr lang="el-GR" altLang="el-GR" sz="2000" b="1" u="sng"/>
              <a:t>/</a:t>
            </a:r>
            <a:r>
              <a:rPr lang="en-US" altLang="el-GR" sz="2000" b="1" u="sng"/>
              <a:t>6</a:t>
            </a:r>
            <a:endParaRPr lang="el-GR" altLang="el-GR" sz="2000" b="1" u="sng"/>
          </a:p>
        </p:txBody>
      </p:sp>
      <p:sp>
        <p:nvSpPr>
          <p:cNvPr id="16395" name="Text Box 4">
            <a:extLst>
              <a:ext uri="{FF2B5EF4-FFF2-40B4-BE49-F238E27FC236}">
                <a16:creationId xmlns:a16="http://schemas.microsoft.com/office/drawing/2014/main" id="{C790B892-3852-498F-AE6A-EA2841A2F150}"/>
              </a:ext>
            </a:extLst>
          </p:cNvPr>
          <p:cNvSpPr txBox="1">
            <a:spLocks noChangeArrowheads="1"/>
          </p:cNvSpPr>
          <p:nvPr/>
        </p:nvSpPr>
        <p:spPr bwMode="auto">
          <a:xfrm>
            <a:off x="868363" y="66135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16396" name="TextBox 1">
            <a:extLst>
              <a:ext uri="{FF2B5EF4-FFF2-40B4-BE49-F238E27FC236}">
                <a16:creationId xmlns:a16="http://schemas.microsoft.com/office/drawing/2014/main" id="{C5F2DF60-BCC8-4E85-944D-F1AC54C19BD8}"/>
              </a:ext>
            </a:extLst>
          </p:cNvPr>
          <p:cNvSpPr txBox="1">
            <a:spLocks noChangeArrowheads="1"/>
          </p:cNvSpPr>
          <p:nvPr/>
        </p:nvSpPr>
        <p:spPr bwMode="auto">
          <a:xfrm>
            <a:off x="7170738" y="4421188"/>
            <a:ext cx="1108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στ</a:t>
            </a:r>
            <a:r>
              <a:rPr lang="en-US" altLang="el-GR" sz="1200" b="1" dirty="0"/>
              <a:t> </a:t>
            </a:r>
            <a:endParaRPr lang="el-GR" altLang="el-GR" sz="1200" b="1" dirty="0"/>
          </a:p>
        </p:txBody>
      </p:sp>
      <p:sp>
        <p:nvSpPr>
          <p:cNvPr id="16397" name="TextBox 1">
            <a:extLst>
              <a:ext uri="{FF2B5EF4-FFF2-40B4-BE49-F238E27FC236}">
                <a16:creationId xmlns:a16="http://schemas.microsoft.com/office/drawing/2014/main" id="{A2B52293-707B-4401-9B44-8F42D3CCEA9C}"/>
              </a:ext>
            </a:extLst>
          </p:cNvPr>
          <p:cNvSpPr txBox="1">
            <a:spLocks noChangeArrowheads="1"/>
          </p:cNvSpPr>
          <p:nvPr/>
        </p:nvSpPr>
        <p:spPr bwMode="auto">
          <a:xfrm>
            <a:off x="770731" y="635558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6</a:t>
            </a:r>
            <a:r>
              <a:rPr lang="el-GR" altLang="el-GR" sz="1200" b="1" dirty="0"/>
              <a:t> α</a:t>
            </a:r>
          </a:p>
        </p:txBody>
      </p:sp>
      <p:sp>
        <p:nvSpPr>
          <p:cNvPr id="16398" name="TextBox 1">
            <a:extLst>
              <a:ext uri="{FF2B5EF4-FFF2-40B4-BE49-F238E27FC236}">
                <a16:creationId xmlns:a16="http://schemas.microsoft.com/office/drawing/2014/main" id="{3D6CCEFD-0C4B-4D76-89E9-6E10C30966BA}"/>
              </a:ext>
            </a:extLst>
          </p:cNvPr>
          <p:cNvSpPr txBox="1">
            <a:spLocks noChangeArrowheads="1"/>
          </p:cNvSpPr>
          <p:nvPr/>
        </p:nvSpPr>
        <p:spPr bwMode="auto">
          <a:xfrm>
            <a:off x="3787299" y="2227689"/>
            <a:ext cx="1108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6 </a:t>
            </a:r>
            <a:r>
              <a:rPr lang="el-GR" altLang="el-GR" sz="1200" b="1" dirty="0"/>
              <a:t>γ</a:t>
            </a:r>
          </a:p>
        </p:txBody>
      </p:sp>
      <p:sp>
        <p:nvSpPr>
          <p:cNvPr id="16399" name="TextBox 1">
            <a:extLst>
              <a:ext uri="{FF2B5EF4-FFF2-40B4-BE49-F238E27FC236}">
                <a16:creationId xmlns:a16="http://schemas.microsoft.com/office/drawing/2014/main" id="{54FCDA93-F26C-4677-A584-91761B091FB0}"/>
              </a:ext>
            </a:extLst>
          </p:cNvPr>
          <p:cNvSpPr txBox="1">
            <a:spLocks noChangeArrowheads="1"/>
          </p:cNvSpPr>
          <p:nvPr/>
        </p:nvSpPr>
        <p:spPr bwMode="auto">
          <a:xfrm>
            <a:off x="7183437" y="210978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ε</a:t>
            </a:r>
          </a:p>
        </p:txBody>
      </p:sp>
      <p:sp>
        <p:nvSpPr>
          <p:cNvPr id="16400" name="TextBox 1">
            <a:extLst>
              <a:ext uri="{FF2B5EF4-FFF2-40B4-BE49-F238E27FC236}">
                <a16:creationId xmlns:a16="http://schemas.microsoft.com/office/drawing/2014/main" id="{D6A16008-556E-41B1-A870-0D6C6A3444C7}"/>
              </a:ext>
            </a:extLst>
          </p:cNvPr>
          <p:cNvSpPr txBox="1">
            <a:spLocks noChangeArrowheads="1"/>
          </p:cNvSpPr>
          <p:nvPr/>
        </p:nvSpPr>
        <p:spPr bwMode="auto">
          <a:xfrm>
            <a:off x="7051675" y="635635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ζ</a:t>
            </a:r>
          </a:p>
        </p:txBody>
      </p:sp>
      <p:sp>
        <p:nvSpPr>
          <p:cNvPr id="16401" name="TextBox 1">
            <a:extLst>
              <a:ext uri="{FF2B5EF4-FFF2-40B4-BE49-F238E27FC236}">
                <a16:creationId xmlns:a16="http://schemas.microsoft.com/office/drawing/2014/main" id="{3AD599E7-B6DE-4F13-8195-1B75D69179A7}"/>
              </a:ext>
            </a:extLst>
          </p:cNvPr>
          <p:cNvSpPr txBox="1">
            <a:spLocks noChangeArrowheads="1"/>
          </p:cNvSpPr>
          <p:nvPr/>
        </p:nvSpPr>
        <p:spPr bwMode="auto">
          <a:xfrm>
            <a:off x="487722" y="4360189"/>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a:t>
            </a:r>
            <a:r>
              <a:rPr lang="en-US" altLang="el-GR" sz="1200" b="1" dirty="0"/>
              <a:t>6</a:t>
            </a:r>
            <a:endParaRPr lang="el-GR" altLang="el-GR" sz="1200" b="1" dirty="0"/>
          </a:p>
        </p:txBody>
      </p:sp>
      <p:sp>
        <p:nvSpPr>
          <p:cNvPr id="16402" name="TextBox 1">
            <a:extLst>
              <a:ext uri="{FF2B5EF4-FFF2-40B4-BE49-F238E27FC236}">
                <a16:creationId xmlns:a16="http://schemas.microsoft.com/office/drawing/2014/main" id="{0EAD7725-9BD9-4D86-AD4F-B5FE5BCCE6A4}"/>
              </a:ext>
            </a:extLst>
          </p:cNvPr>
          <p:cNvSpPr txBox="1">
            <a:spLocks noChangeArrowheads="1"/>
          </p:cNvSpPr>
          <p:nvPr/>
        </p:nvSpPr>
        <p:spPr bwMode="auto">
          <a:xfrm>
            <a:off x="4692418" y="622935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16 δ</a:t>
            </a:r>
          </a:p>
        </p:txBody>
      </p:sp>
      <p:pic>
        <p:nvPicPr>
          <p:cNvPr id="16403" name="Εικόνα 1">
            <a:extLst>
              <a:ext uri="{FF2B5EF4-FFF2-40B4-BE49-F238E27FC236}">
                <a16:creationId xmlns:a16="http://schemas.microsoft.com/office/drawing/2014/main" id="{9FCF879E-CE60-4E18-BC68-E29A2C931E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 y="2608263"/>
            <a:ext cx="2162175" cy="170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Εικόνα 2">
            <a:extLst>
              <a:ext uri="{FF2B5EF4-FFF2-40B4-BE49-F238E27FC236}">
                <a16:creationId xmlns:a16="http://schemas.microsoft.com/office/drawing/2014/main" id="{28BE0AA0-812F-449E-BCA7-36B732C71D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5745" y="2618766"/>
            <a:ext cx="2036255" cy="182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E2AFC857-F9F3-4FB9-AF33-29BED49A347C}"/>
              </a:ext>
            </a:extLst>
          </p:cNvPr>
          <p:cNvSpPr/>
          <p:nvPr/>
        </p:nvSpPr>
        <p:spPr>
          <a:xfrm>
            <a:off x="2964078" y="4479876"/>
            <a:ext cx="1000595" cy="276999"/>
          </a:xfrm>
          <a:prstGeom prst="rect">
            <a:avLst/>
          </a:prstGeom>
        </p:spPr>
        <p:txBody>
          <a:bodyPr wrap="none">
            <a:spAutoFit/>
          </a:bodyPr>
          <a:lstStyle/>
          <a:p>
            <a:r>
              <a:rPr lang="el-GR" altLang="el-GR" sz="1200" b="1" dirty="0"/>
              <a:t>Σχήμα 1</a:t>
            </a:r>
            <a:r>
              <a:rPr lang="en-US" altLang="el-GR" sz="1200" b="1" dirty="0"/>
              <a:t>6 </a:t>
            </a:r>
            <a:r>
              <a:rPr lang="el-GR" altLang="el-GR" sz="1200" b="1" dirty="0"/>
              <a:t>β</a:t>
            </a:r>
          </a:p>
        </p:txBody>
      </p:sp>
      <p:pic>
        <p:nvPicPr>
          <p:cNvPr id="22" name="Picture 6">
            <a:extLst>
              <a:ext uri="{FF2B5EF4-FFF2-40B4-BE49-F238E27FC236}">
                <a16:creationId xmlns:a16="http://schemas.microsoft.com/office/drawing/2014/main" id="{9E9EBEF6-5AE2-42CA-A009-2E19D5944B6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94864" y="4510747"/>
            <a:ext cx="2115039"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0F17B724-592C-4BF4-8BA1-D525BD8D1B3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2478BCA-D248-43A9-AC47-EFEB71E6BD26}" type="slidenum">
              <a:rPr lang="el-GR" altLang="el-GR" sz="1400" smtClean="0"/>
              <a:pPr>
                <a:spcBef>
                  <a:spcPct val="0"/>
                </a:spcBef>
                <a:buFontTx/>
                <a:buNone/>
              </a:pPr>
              <a:t>16</a:t>
            </a:fld>
            <a:endParaRPr lang="el-GR" altLang="el-GR" sz="1400"/>
          </a:p>
        </p:txBody>
      </p:sp>
      <p:sp>
        <p:nvSpPr>
          <p:cNvPr id="17411" name="Rectangle 4">
            <a:extLst>
              <a:ext uri="{FF2B5EF4-FFF2-40B4-BE49-F238E27FC236}">
                <a16:creationId xmlns:a16="http://schemas.microsoft.com/office/drawing/2014/main" id="{AE442DD3-509A-462E-B0C1-B436877D48EB}"/>
              </a:ext>
            </a:extLst>
          </p:cNvPr>
          <p:cNvSpPr>
            <a:spLocks noChangeArrowheads="1"/>
          </p:cNvSpPr>
          <p:nvPr/>
        </p:nvSpPr>
        <p:spPr bwMode="auto">
          <a:xfrm>
            <a:off x="179388" y="650875"/>
            <a:ext cx="792003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800" b="1">
                <a:latin typeface="Times New Roman" panose="02020603050405020304" pitchFamily="18" charset="0"/>
                <a:cs typeface="Times New Roman" panose="02020603050405020304" pitchFamily="18" charset="0"/>
              </a:rPr>
              <a:t>Οι διαστάσεις του πλοίου ονομάζονται :</a:t>
            </a: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r>
              <a:rPr lang="el-GR" altLang="el-GR" sz="2000" b="1">
                <a:latin typeface="Times New Roman" panose="02020603050405020304" pitchFamily="18" charset="0"/>
                <a:cs typeface="Times New Roman" panose="02020603050405020304" pitchFamily="18" charset="0"/>
              </a:rPr>
              <a:t>μήκη</a:t>
            </a:r>
            <a:r>
              <a:rPr lang="el-GR" altLang="el-GR" sz="1800">
                <a:latin typeface="Times New Roman" panose="02020603050405020304" pitchFamily="18" charset="0"/>
                <a:cs typeface="Times New Roman" panose="02020603050405020304" pitchFamily="18" charset="0"/>
              </a:rPr>
              <a:t>  =   οι διαστάσεις που τις μετράμε κατά τον διαμήκη άξονα</a:t>
            </a:r>
            <a:r>
              <a:rPr lang="en-US" altLang="el-GR" sz="1800">
                <a:latin typeface="Times New Roman" panose="02020603050405020304" pitchFamily="18" charset="0"/>
                <a:cs typeface="Times New Roman" panose="02020603050405020304" pitchFamily="18" charset="0"/>
              </a:rPr>
              <a:t>  (OX)</a:t>
            </a:r>
            <a:endParaRPr lang="el-GR" altLang="el-GR" sz="1800">
              <a:latin typeface="Times New Roman" panose="02020603050405020304" pitchFamily="18" charset="0"/>
              <a:cs typeface="Times New Roman" panose="02020603050405020304" pitchFamily="18" charset="0"/>
            </a:endParaRP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r>
              <a:rPr lang="el-GR" altLang="el-GR" sz="2000" b="1">
                <a:latin typeface="Times New Roman" panose="02020603050405020304" pitchFamily="18" charset="0"/>
                <a:cs typeface="Times New Roman" panose="02020603050405020304" pitchFamily="18" charset="0"/>
              </a:rPr>
              <a:t>πλάτη</a:t>
            </a:r>
            <a:r>
              <a:rPr lang="el-GR" altLang="el-GR" sz="1800">
                <a:latin typeface="Times New Roman" panose="02020603050405020304" pitchFamily="18" charset="0"/>
                <a:cs typeface="Times New Roman" panose="02020603050405020304" pitchFamily="18" charset="0"/>
              </a:rPr>
              <a:t> =  οι  διαστάσεις που τις μετράμε κατά τον εγκάρσιο άξονα</a:t>
            </a:r>
            <a:r>
              <a:rPr lang="en-US" altLang="el-GR" sz="1800">
                <a:latin typeface="Times New Roman" panose="02020603050405020304" pitchFamily="18" charset="0"/>
                <a:cs typeface="Times New Roman" panose="02020603050405020304" pitchFamily="18" charset="0"/>
              </a:rPr>
              <a:t>   (OY)</a:t>
            </a:r>
            <a:endParaRPr lang="el-GR" altLang="el-GR" sz="1800">
              <a:latin typeface="Times New Roman" panose="02020603050405020304" pitchFamily="18" charset="0"/>
              <a:cs typeface="Times New Roman" panose="02020603050405020304" pitchFamily="18" charset="0"/>
            </a:endParaRP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r>
              <a:rPr lang="el-GR" altLang="el-GR" sz="2000" b="1">
                <a:latin typeface="Times New Roman" panose="02020603050405020304" pitchFamily="18" charset="0"/>
                <a:cs typeface="Times New Roman" panose="02020603050405020304" pitchFamily="18" charset="0"/>
              </a:rPr>
              <a:t>ύψη</a:t>
            </a:r>
            <a:r>
              <a:rPr lang="el-GR" altLang="el-GR" sz="1800">
                <a:latin typeface="Times New Roman" panose="02020603050405020304" pitchFamily="18" charset="0"/>
                <a:cs typeface="Times New Roman" panose="02020603050405020304" pitchFamily="18" charset="0"/>
              </a:rPr>
              <a:t>    =   οι διαστάσεις που τις μετράμε κατά τον κατακόρυφο άξονα</a:t>
            </a:r>
            <a:r>
              <a:rPr lang="en-US" altLang="el-GR" sz="1800">
                <a:latin typeface="Times New Roman" panose="02020603050405020304" pitchFamily="18" charset="0"/>
                <a:cs typeface="Times New Roman" panose="02020603050405020304" pitchFamily="18" charset="0"/>
              </a:rPr>
              <a:t>  (OZ)</a:t>
            </a:r>
            <a:endParaRPr lang="el-GR" altLang="el-GR" sz="1800">
              <a:latin typeface="Times New Roman" panose="02020603050405020304" pitchFamily="18" charset="0"/>
              <a:cs typeface="Times New Roman" panose="02020603050405020304" pitchFamily="18" charset="0"/>
            </a:endParaRPr>
          </a:p>
          <a:p>
            <a:pPr algn="just">
              <a:spcBef>
                <a:spcPct val="0"/>
              </a:spcBef>
              <a:buFontTx/>
              <a:buNone/>
            </a:pPr>
            <a:r>
              <a:rPr lang="el-GR" altLang="el-GR" sz="1800">
                <a:latin typeface="Times New Roman" panose="02020603050405020304" pitchFamily="18" charset="0"/>
                <a:cs typeface="Times New Roman" panose="02020603050405020304" pitchFamily="18" charset="0"/>
              </a:rPr>
              <a:t> </a:t>
            </a:r>
          </a:p>
        </p:txBody>
      </p:sp>
      <p:sp>
        <p:nvSpPr>
          <p:cNvPr id="17412" name="Rectangle 5">
            <a:extLst>
              <a:ext uri="{FF2B5EF4-FFF2-40B4-BE49-F238E27FC236}">
                <a16:creationId xmlns:a16="http://schemas.microsoft.com/office/drawing/2014/main" id="{36F11E66-3C40-4DB5-89A6-67C434F2FF10}"/>
              </a:ext>
            </a:extLst>
          </p:cNvPr>
          <p:cNvSpPr>
            <a:spLocks noChangeArrowheads="1"/>
          </p:cNvSpPr>
          <p:nvPr/>
        </p:nvSpPr>
        <p:spPr bwMode="auto">
          <a:xfrm>
            <a:off x="179388" y="2914650"/>
            <a:ext cx="256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800" b="1" u="sng">
                <a:latin typeface="Times New Roman" panose="02020603050405020304" pitchFamily="18" charset="0"/>
                <a:cs typeface="Times New Roman" panose="02020603050405020304" pitchFamily="18" charset="0"/>
              </a:rPr>
              <a:t>Σε κάθε πλοίο ορίζεται :</a:t>
            </a:r>
          </a:p>
        </p:txBody>
      </p:sp>
      <p:sp>
        <p:nvSpPr>
          <p:cNvPr id="17413" name="Rectangle 6">
            <a:extLst>
              <a:ext uri="{FF2B5EF4-FFF2-40B4-BE49-F238E27FC236}">
                <a16:creationId xmlns:a16="http://schemas.microsoft.com/office/drawing/2014/main" id="{CB1D5620-92A3-4C92-8DFB-78710FF1BC63}"/>
              </a:ext>
            </a:extLst>
          </p:cNvPr>
          <p:cNvSpPr>
            <a:spLocks noChangeArrowheads="1"/>
          </p:cNvSpPr>
          <p:nvPr/>
        </p:nvSpPr>
        <p:spPr bwMode="auto">
          <a:xfrm>
            <a:off x="1630363" y="3898900"/>
            <a:ext cx="2363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latin typeface="Times New Roman" panose="02020603050405020304" pitchFamily="18" charset="0"/>
                <a:cs typeface="Times New Roman" panose="02020603050405020304" pitchFamily="18" charset="0"/>
              </a:rPr>
              <a:t>ΠΡΩΡΑΙΑ ΚΑΘΕΤΟΣ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17414" name="Rectangle 7">
            <a:extLst>
              <a:ext uri="{FF2B5EF4-FFF2-40B4-BE49-F238E27FC236}">
                <a16:creationId xmlns:a16="http://schemas.microsoft.com/office/drawing/2014/main" id="{959A6FAD-32C5-4450-ACA4-AA162CDBE185}"/>
              </a:ext>
            </a:extLst>
          </p:cNvPr>
          <p:cNvSpPr>
            <a:spLocks noChangeArrowheads="1"/>
          </p:cNvSpPr>
          <p:nvPr/>
        </p:nvSpPr>
        <p:spPr bwMode="auto">
          <a:xfrm>
            <a:off x="120650" y="5429250"/>
            <a:ext cx="259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latin typeface="Times New Roman" panose="02020603050405020304" pitchFamily="18" charset="0"/>
                <a:cs typeface="Times New Roman" panose="02020603050405020304" pitchFamily="18" charset="0"/>
              </a:rPr>
              <a:t>ΠΡΥΜΝΑΙΑ ΚΑΘΕΤΟΣ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17415" name="Rectangle 8">
            <a:extLst>
              <a:ext uri="{FF2B5EF4-FFF2-40B4-BE49-F238E27FC236}">
                <a16:creationId xmlns:a16="http://schemas.microsoft.com/office/drawing/2014/main" id="{2AE88FA2-E8A5-436C-B78F-A93956597452}"/>
              </a:ext>
            </a:extLst>
          </p:cNvPr>
          <p:cNvSpPr>
            <a:spLocks noChangeArrowheads="1"/>
          </p:cNvSpPr>
          <p:nvPr/>
        </p:nvSpPr>
        <p:spPr bwMode="auto">
          <a:xfrm>
            <a:off x="715963" y="4727575"/>
            <a:ext cx="226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latin typeface="Times New Roman" panose="02020603050405020304" pitchFamily="18" charset="0"/>
                <a:cs typeface="Times New Roman" panose="02020603050405020304" pitchFamily="18" charset="0"/>
              </a:rPr>
              <a:t>ΜΕΣΑΙΑ ΚΑΘΕΤΟΣ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17416" name="TextBox 12">
            <a:extLst>
              <a:ext uri="{FF2B5EF4-FFF2-40B4-BE49-F238E27FC236}">
                <a16:creationId xmlns:a16="http://schemas.microsoft.com/office/drawing/2014/main" id="{FCE05351-5E46-4674-A98C-551055F44801}"/>
              </a:ext>
            </a:extLst>
          </p:cNvPr>
          <p:cNvSpPr txBox="1">
            <a:spLocks noChangeArrowheads="1"/>
          </p:cNvSpPr>
          <p:nvPr/>
        </p:nvSpPr>
        <p:spPr bwMode="auto">
          <a:xfrm>
            <a:off x="684213" y="236538"/>
            <a:ext cx="3887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ΟΡΟΛΟΓΙΑ – ΟΡΙΣΜΟΙ    </a:t>
            </a:r>
            <a:r>
              <a:rPr lang="en-US" altLang="el-GR" sz="2000" b="1" u="sng"/>
              <a:t>6</a:t>
            </a:r>
            <a:r>
              <a:rPr lang="el-GR" altLang="el-GR" sz="2000" b="1" u="sng"/>
              <a:t>/</a:t>
            </a:r>
            <a:r>
              <a:rPr lang="en-US" altLang="el-GR" sz="2000" b="1" u="sng"/>
              <a:t>6</a:t>
            </a:r>
            <a:endParaRPr lang="el-GR" altLang="el-GR" sz="2000" b="1" u="sng"/>
          </a:p>
        </p:txBody>
      </p:sp>
      <p:cxnSp>
        <p:nvCxnSpPr>
          <p:cNvPr id="15" name="Straight Arrow Connector 14">
            <a:extLst>
              <a:ext uri="{FF2B5EF4-FFF2-40B4-BE49-F238E27FC236}">
                <a16:creationId xmlns:a16="http://schemas.microsoft.com/office/drawing/2014/main" id="{75C1CCC7-75DE-499E-91E1-B636F6A1C643}"/>
              </a:ext>
            </a:extLst>
          </p:cNvPr>
          <p:cNvCxnSpPr>
            <a:cxnSpLocks/>
          </p:cNvCxnSpPr>
          <p:nvPr/>
        </p:nvCxnSpPr>
        <p:spPr>
          <a:xfrm>
            <a:off x="1619250" y="3198813"/>
            <a:ext cx="720725" cy="75723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7686CD7-D5C6-4BA7-B32B-8DA7C43A92D9}"/>
              </a:ext>
            </a:extLst>
          </p:cNvPr>
          <p:cNvCxnSpPr>
            <a:cxnSpLocks/>
          </p:cNvCxnSpPr>
          <p:nvPr/>
        </p:nvCxnSpPr>
        <p:spPr>
          <a:xfrm flipH="1">
            <a:off x="323850" y="3198813"/>
            <a:ext cx="593725" cy="232251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404F4C-A1B6-4322-8EB6-95FB8F879909}"/>
              </a:ext>
            </a:extLst>
          </p:cNvPr>
          <p:cNvCxnSpPr>
            <a:cxnSpLocks/>
          </p:cNvCxnSpPr>
          <p:nvPr/>
        </p:nvCxnSpPr>
        <p:spPr>
          <a:xfrm>
            <a:off x="1258888" y="3198813"/>
            <a:ext cx="379412" cy="152876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420" name="Text Box 4">
            <a:extLst>
              <a:ext uri="{FF2B5EF4-FFF2-40B4-BE49-F238E27FC236}">
                <a16:creationId xmlns:a16="http://schemas.microsoft.com/office/drawing/2014/main" id="{73852363-B981-4728-A884-BE4A339F653B}"/>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17421" name="Εικόνα 2">
            <a:extLst>
              <a:ext uri="{FF2B5EF4-FFF2-40B4-BE49-F238E27FC236}">
                <a16:creationId xmlns:a16="http://schemas.microsoft.com/office/drawing/2014/main" id="{2AA29F27-07A8-451F-8F1A-23BA8BB0F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430" y="3034638"/>
            <a:ext cx="498612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a:extLst>
              <a:ext uri="{FF2B5EF4-FFF2-40B4-BE49-F238E27FC236}">
                <a16:creationId xmlns:a16="http://schemas.microsoft.com/office/drawing/2014/main" id="{C5C51D6C-39E2-412F-A664-F7AFE2841BEF}"/>
              </a:ext>
            </a:extLst>
          </p:cNvPr>
          <p:cNvSpPr txBox="1">
            <a:spLocks noChangeArrowheads="1"/>
          </p:cNvSpPr>
          <p:nvPr/>
        </p:nvSpPr>
        <p:spPr bwMode="auto">
          <a:xfrm>
            <a:off x="8244408" y="552761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a:extLst>
              <a:ext uri="{FF2B5EF4-FFF2-40B4-BE49-F238E27FC236}">
                <a16:creationId xmlns:a16="http://schemas.microsoft.com/office/drawing/2014/main" id="{289ADB96-34F3-4818-8AF4-C7EE13209E9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E38C281-B36E-48D2-BD9A-8AF1DDC576D9}" type="slidenum">
              <a:rPr lang="el-GR" altLang="el-GR" sz="1400" smtClean="0"/>
              <a:pPr>
                <a:spcBef>
                  <a:spcPct val="0"/>
                </a:spcBef>
                <a:buFontTx/>
                <a:buNone/>
              </a:pPr>
              <a:t>17</a:t>
            </a:fld>
            <a:endParaRPr lang="el-GR" altLang="el-GR" sz="1400"/>
          </a:p>
        </p:txBody>
      </p:sp>
      <p:sp>
        <p:nvSpPr>
          <p:cNvPr id="18435" name="TextBox 2">
            <a:extLst>
              <a:ext uri="{FF2B5EF4-FFF2-40B4-BE49-F238E27FC236}">
                <a16:creationId xmlns:a16="http://schemas.microsoft.com/office/drawing/2014/main" id="{26C405BF-209F-46F5-B3CF-BE205B1682BA}"/>
              </a:ext>
            </a:extLst>
          </p:cNvPr>
          <p:cNvSpPr txBox="1">
            <a:spLocks noChangeArrowheads="1"/>
          </p:cNvSpPr>
          <p:nvPr/>
        </p:nvSpPr>
        <p:spPr bwMode="auto">
          <a:xfrm>
            <a:off x="2147888" y="260350"/>
            <a:ext cx="547211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800" b="1" i="1">
                <a:solidFill>
                  <a:srgbClr val="0070C0"/>
                </a:solidFill>
              </a:rPr>
              <a:t>ΠΡΟΣΔΙΟΡΙΣΜΟΣ </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ΠΡΩΡΑΙΑΣ ΚΑΘΕΤΟΥ</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ΠΡΥΜΝΑΙΑΣ ΚΑΘΕΤΟΥ </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ΜΗΚΟΥΣ ΜΕΤΑΞΥ ΚΑΘΕΤΩΝ</a:t>
            </a:r>
          </a:p>
          <a:p>
            <a:pPr>
              <a:spcBef>
                <a:spcPct val="0"/>
              </a:spcBef>
              <a:buFontTx/>
              <a:buNone/>
            </a:pPr>
            <a:endParaRPr lang="el-GR" altLang="el-GR" sz="2800" b="1" i="1">
              <a:solidFill>
                <a:srgbClr val="0070C0"/>
              </a:solidFill>
            </a:endParaRPr>
          </a:p>
          <a:p>
            <a:pPr>
              <a:spcBef>
                <a:spcPct val="0"/>
              </a:spcBef>
              <a:buFontTx/>
              <a:buNone/>
            </a:pPr>
            <a:endParaRPr lang="el-GR" altLang="el-GR" sz="2800" b="1" i="1">
              <a:solidFill>
                <a:srgbClr val="0070C0"/>
              </a:solidFill>
            </a:endParaRPr>
          </a:p>
          <a:p>
            <a:pPr>
              <a:spcBef>
                <a:spcPct val="0"/>
              </a:spcBef>
              <a:buFontTx/>
              <a:buNone/>
            </a:pPr>
            <a:r>
              <a:rPr lang="el-GR" altLang="el-GR" sz="2800" b="1" i="1">
                <a:solidFill>
                  <a:srgbClr val="0070C0"/>
                </a:solidFill>
              </a:rPr>
              <a:t>ΜΕΣΑΙΑΣ  ΚΑΘΕΤΟΥ</a:t>
            </a:r>
          </a:p>
        </p:txBody>
      </p:sp>
      <p:sp>
        <p:nvSpPr>
          <p:cNvPr id="18436" name="Text Box 4">
            <a:extLst>
              <a:ext uri="{FF2B5EF4-FFF2-40B4-BE49-F238E27FC236}">
                <a16:creationId xmlns:a16="http://schemas.microsoft.com/office/drawing/2014/main" id="{5A604353-3A4F-44D2-AEF5-259C60C2A72D}"/>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F219B28C-D8EF-4A09-AFAC-10DE14EA4CAA}"/>
              </a:ext>
            </a:extLst>
          </p:cNvPr>
          <p:cNvSpPr txBox="1">
            <a:spLocks noChangeArrowheads="1"/>
          </p:cNvSpPr>
          <p:nvPr/>
        </p:nvSpPr>
        <p:spPr bwMode="auto">
          <a:xfrm>
            <a:off x="639763" y="52388"/>
            <a:ext cx="46815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2400" u="sng">
                <a:latin typeface="Arial Black" panose="020B0A04020102020204" pitchFamily="34" charset="0"/>
              </a:rPr>
              <a:t>Πρωραία Κάθετος</a:t>
            </a:r>
            <a:r>
              <a:rPr lang="en-US" altLang="el-GR" sz="2400" u="sng">
                <a:latin typeface="Arial Black" panose="020B0A04020102020204" pitchFamily="34" charset="0"/>
              </a:rPr>
              <a:t> 1/2</a:t>
            </a:r>
            <a:r>
              <a:rPr lang="el-GR" altLang="el-GR" sz="2400" u="sng">
                <a:latin typeface="Arial Black" panose="020B0A04020102020204" pitchFamily="34" charset="0"/>
              </a:rPr>
              <a:t> </a:t>
            </a:r>
          </a:p>
        </p:txBody>
      </p:sp>
      <p:sp>
        <p:nvSpPr>
          <p:cNvPr id="19459" name="Text Box 5">
            <a:extLst>
              <a:ext uri="{FF2B5EF4-FFF2-40B4-BE49-F238E27FC236}">
                <a16:creationId xmlns:a16="http://schemas.microsoft.com/office/drawing/2014/main" id="{AEB13F34-A422-4DD3-B205-9EEA2887020B}"/>
              </a:ext>
            </a:extLst>
          </p:cNvPr>
          <p:cNvSpPr txBox="1">
            <a:spLocks noChangeArrowheads="1"/>
          </p:cNvSpPr>
          <p:nvPr/>
        </p:nvSpPr>
        <p:spPr bwMode="auto">
          <a:xfrm>
            <a:off x="323850" y="525463"/>
            <a:ext cx="8713788"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u="sng"/>
              <a:t>Η κάθετη (ως προς την ίσαλο σχεδίασης) ευθεία που περιέχεται στο διάμηκες επίπεδο συμμετρίας και διέρχεται από την τομή της ισάλου σχεδίασης με το ακροπρωραίο περίγραμμα </a:t>
            </a:r>
          </a:p>
        </p:txBody>
      </p:sp>
      <p:sp>
        <p:nvSpPr>
          <p:cNvPr id="19460" name="Text Box 20">
            <a:extLst>
              <a:ext uri="{FF2B5EF4-FFF2-40B4-BE49-F238E27FC236}">
                <a16:creationId xmlns:a16="http://schemas.microsoft.com/office/drawing/2014/main" id="{C4765720-D706-4B7C-835F-0CB5556014FD}"/>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19461" name="Slide Number Placeholder 1">
            <a:extLst>
              <a:ext uri="{FF2B5EF4-FFF2-40B4-BE49-F238E27FC236}">
                <a16:creationId xmlns:a16="http://schemas.microsoft.com/office/drawing/2014/main" id="{0CD42911-C582-480E-BDD2-A49CE210B5E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33277B7-A3A0-4B8E-A2AF-167800750189}" type="slidenum">
              <a:rPr lang="el-GR" altLang="el-GR" sz="1400" smtClean="0"/>
              <a:pPr>
                <a:spcBef>
                  <a:spcPct val="0"/>
                </a:spcBef>
                <a:buFontTx/>
                <a:buNone/>
              </a:pPr>
              <a:t>18</a:t>
            </a:fld>
            <a:endParaRPr lang="el-GR" altLang="el-GR" sz="1400"/>
          </a:p>
        </p:txBody>
      </p:sp>
      <p:sp>
        <p:nvSpPr>
          <p:cNvPr id="19462" name="TextBox 1">
            <a:extLst>
              <a:ext uri="{FF2B5EF4-FFF2-40B4-BE49-F238E27FC236}">
                <a16:creationId xmlns:a16="http://schemas.microsoft.com/office/drawing/2014/main" id="{A2A1A99A-DAF4-4366-BBEF-68B954BA6FBE}"/>
              </a:ext>
            </a:extLst>
          </p:cNvPr>
          <p:cNvSpPr txBox="1">
            <a:spLocks noChangeArrowheads="1"/>
          </p:cNvSpPr>
          <p:nvPr/>
        </p:nvSpPr>
        <p:spPr bwMode="auto">
          <a:xfrm>
            <a:off x="4767263" y="5516563"/>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a:t>Σχήμα 18</a:t>
            </a:r>
          </a:p>
        </p:txBody>
      </p:sp>
      <p:pic>
        <p:nvPicPr>
          <p:cNvPr id="19463" name="Εικόνα 1">
            <a:extLst>
              <a:ext uri="{FF2B5EF4-FFF2-40B4-BE49-F238E27FC236}">
                <a16:creationId xmlns:a16="http://schemas.microsoft.com/office/drawing/2014/main" id="{FE43FF2E-6CD4-4946-9D02-B07C05A14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471613"/>
            <a:ext cx="64389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a:extLst>
              <a:ext uri="{FF2B5EF4-FFF2-40B4-BE49-F238E27FC236}">
                <a16:creationId xmlns:a16="http://schemas.microsoft.com/office/drawing/2014/main" id="{60DD5FA7-DC9A-404A-94AF-D23DEE2371C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C8D48E4-D962-4BBB-9945-278D01CFA630}" type="slidenum">
              <a:rPr lang="el-GR" altLang="el-GR" sz="1400" smtClean="0"/>
              <a:pPr>
                <a:spcBef>
                  <a:spcPct val="0"/>
                </a:spcBef>
                <a:buFontTx/>
                <a:buNone/>
              </a:pPr>
              <a:t>19</a:t>
            </a:fld>
            <a:endParaRPr lang="el-GR" altLang="el-GR" sz="1400"/>
          </a:p>
        </p:txBody>
      </p:sp>
      <p:pic>
        <p:nvPicPr>
          <p:cNvPr id="20483" name="Picture 4">
            <a:extLst>
              <a:ext uri="{FF2B5EF4-FFF2-40B4-BE49-F238E27FC236}">
                <a16:creationId xmlns:a16="http://schemas.microsoft.com/office/drawing/2014/main" id="{BF889B2B-A444-4BCB-B017-B0333FF8A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3959225"/>
            <a:ext cx="26860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
            <a:extLst>
              <a:ext uri="{FF2B5EF4-FFF2-40B4-BE49-F238E27FC236}">
                <a16:creationId xmlns:a16="http://schemas.microsoft.com/office/drawing/2014/main" id="{0403B853-3EC0-448A-8CD8-A00F646949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225925"/>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
            <a:extLst>
              <a:ext uri="{FF2B5EF4-FFF2-40B4-BE49-F238E27FC236}">
                <a16:creationId xmlns:a16="http://schemas.microsoft.com/office/drawing/2014/main" id="{B6A69CD7-15D0-40F7-85AA-EBA93966E7DA}"/>
              </a:ext>
            </a:extLst>
          </p:cNvPr>
          <p:cNvSpPr txBox="1">
            <a:spLocks noChangeArrowheads="1"/>
          </p:cNvSpPr>
          <p:nvPr/>
        </p:nvSpPr>
        <p:spPr bwMode="auto">
          <a:xfrm>
            <a:off x="7753350" y="348773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19</a:t>
            </a:r>
          </a:p>
        </p:txBody>
      </p:sp>
      <p:sp>
        <p:nvSpPr>
          <p:cNvPr id="20486" name="TextBox 1">
            <a:extLst>
              <a:ext uri="{FF2B5EF4-FFF2-40B4-BE49-F238E27FC236}">
                <a16:creationId xmlns:a16="http://schemas.microsoft.com/office/drawing/2014/main" id="{9013ED2E-C33D-485B-8C63-6120AA7EA962}"/>
              </a:ext>
            </a:extLst>
          </p:cNvPr>
          <p:cNvSpPr txBox="1">
            <a:spLocks noChangeArrowheads="1"/>
          </p:cNvSpPr>
          <p:nvPr/>
        </p:nvSpPr>
        <p:spPr bwMode="auto">
          <a:xfrm>
            <a:off x="2525713" y="5956300"/>
            <a:ext cx="1019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19α</a:t>
            </a:r>
          </a:p>
        </p:txBody>
      </p:sp>
      <p:sp>
        <p:nvSpPr>
          <p:cNvPr id="20487" name="TextBox 1">
            <a:extLst>
              <a:ext uri="{FF2B5EF4-FFF2-40B4-BE49-F238E27FC236}">
                <a16:creationId xmlns:a16="http://schemas.microsoft.com/office/drawing/2014/main" id="{5B110F13-AE7C-4885-965D-A7864F01AF96}"/>
              </a:ext>
            </a:extLst>
          </p:cNvPr>
          <p:cNvSpPr txBox="1">
            <a:spLocks noChangeArrowheads="1"/>
          </p:cNvSpPr>
          <p:nvPr/>
        </p:nvSpPr>
        <p:spPr bwMode="auto">
          <a:xfrm>
            <a:off x="6448425" y="5967413"/>
            <a:ext cx="1171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19 γ</a:t>
            </a:r>
          </a:p>
        </p:txBody>
      </p:sp>
      <p:sp>
        <p:nvSpPr>
          <p:cNvPr id="20488" name="Rectangle 10">
            <a:extLst>
              <a:ext uri="{FF2B5EF4-FFF2-40B4-BE49-F238E27FC236}">
                <a16:creationId xmlns:a16="http://schemas.microsoft.com/office/drawing/2014/main" id="{8968A47A-C59B-4479-ACD7-C759DC69F2F3}"/>
              </a:ext>
            </a:extLst>
          </p:cNvPr>
          <p:cNvSpPr>
            <a:spLocks noChangeArrowheads="1"/>
          </p:cNvSpPr>
          <p:nvPr/>
        </p:nvSpPr>
        <p:spPr bwMode="auto">
          <a:xfrm>
            <a:off x="833438" y="225425"/>
            <a:ext cx="2919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800" u="sng">
                <a:latin typeface="Arial Black" panose="020B0A04020102020204" pitchFamily="34" charset="0"/>
              </a:rPr>
              <a:t>Πρωραία Κάθετος</a:t>
            </a:r>
            <a:r>
              <a:rPr lang="en-US" altLang="el-GR" sz="1800" u="sng">
                <a:latin typeface="Arial Black" panose="020B0A04020102020204" pitchFamily="34" charset="0"/>
              </a:rPr>
              <a:t> 2/2</a:t>
            </a:r>
            <a:r>
              <a:rPr lang="el-GR" altLang="el-GR" sz="1800" u="sng">
                <a:latin typeface="Arial Black" panose="020B0A04020102020204" pitchFamily="34" charset="0"/>
              </a:rPr>
              <a:t> </a:t>
            </a:r>
          </a:p>
        </p:txBody>
      </p:sp>
      <p:sp>
        <p:nvSpPr>
          <p:cNvPr id="20489" name="Text Box 20">
            <a:extLst>
              <a:ext uri="{FF2B5EF4-FFF2-40B4-BE49-F238E27FC236}">
                <a16:creationId xmlns:a16="http://schemas.microsoft.com/office/drawing/2014/main" id="{1B20BB66-775D-48E1-A11D-4EC5C17C811E}"/>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20490" name="Picture 2">
            <a:extLst>
              <a:ext uri="{FF2B5EF4-FFF2-40B4-BE49-F238E27FC236}">
                <a16:creationId xmlns:a16="http://schemas.microsoft.com/office/drawing/2014/main" id="{5CA977AF-5B6A-4BC9-97A9-C6F6122C8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739775"/>
            <a:ext cx="83248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3D72FFDB-2889-4C9E-8D32-726BB8BB7C68}"/>
              </a:ext>
            </a:extLst>
          </p:cNvPr>
          <p:cNvSpPr>
            <a:spLocks noGrp="1" noChangeArrowheads="1"/>
          </p:cNvSpPr>
          <p:nvPr>
            <p:ph type="body" idx="1"/>
          </p:nvPr>
        </p:nvSpPr>
        <p:spPr>
          <a:xfrm>
            <a:off x="142875" y="65088"/>
            <a:ext cx="8893175" cy="1152525"/>
          </a:xfrm>
        </p:spPr>
        <p:txBody>
          <a:bodyPr/>
          <a:lstStyle/>
          <a:p>
            <a:pPr>
              <a:lnSpc>
                <a:spcPct val="80000"/>
              </a:lnSpc>
              <a:buFontTx/>
              <a:buNone/>
            </a:pPr>
            <a:r>
              <a:rPr lang="el-GR" altLang="el-GR" sz="1800" b="1" u="sng" dirty="0"/>
              <a:t>ΠΛΟΙΟ</a:t>
            </a:r>
            <a:r>
              <a:rPr lang="el-GR" altLang="el-GR" sz="1800" b="1" dirty="0"/>
              <a:t> =</a:t>
            </a:r>
            <a:r>
              <a:rPr lang="el-GR" altLang="el-GR" sz="1200" b="1" dirty="0"/>
              <a:t> γενικά θεωρείται ένα κοίλο σώμα (σκάφος) (μια ειδική κατασκευή - ναυπήγημα)  που έχει ΔΙΑΣΤΑΣΕΙΣ /   </a:t>
            </a:r>
          </a:p>
          <a:p>
            <a:pPr>
              <a:lnSpc>
                <a:spcPct val="80000"/>
              </a:lnSpc>
              <a:buFontTx/>
              <a:buNone/>
            </a:pPr>
            <a:r>
              <a:rPr lang="el-GR" altLang="el-GR" sz="1200" b="1" dirty="0"/>
              <a:t>                       ΜΟΡΦΗ / ΕΞΟΠΛΙΣΜΟ  ώστε να επιπλέει και να μετακινείται στο νερό στον επιθυμητό </a:t>
            </a:r>
            <a:r>
              <a:rPr lang="el-GR" altLang="el-GR" sz="1200" b="1" dirty="0" err="1"/>
              <a:t>πλού</a:t>
            </a:r>
            <a:r>
              <a:rPr lang="el-GR" altLang="el-GR" sz="1200" b="1" dirty="0"/>
              <a:t>, με  </a:t>
            </a:r>
          </a:p>
          <a:p>
            <a:pPr>
              <a:lnSpc>
                <a:spcPct val="80000"/>
              </a:lnSpc>
              <a:buFontTx/>
              <a:buNone/>
            </a:pPr>
            <a:r>
              <a:rPr lang="el-GR" altLang="el-GR" sz="1200" b="1" dirty="0"/>
              <a:t>                       κατάλληλη ταχύτητα και με την απαραίτητη ασφάλεια.  </a:t>
            </a:r>
            <a:br>
              <a:rPr lang="en-US" altLang="el-GR" sz="1200" b="1" dirty="0"/>
            </a:br>
            <a:r>
              <a:rPr lang="el-GR" altLang="el-GR" sz="1200" b="1" dirty="0"/>
              <a:t>               Προορίζεται για να εκπληρώνει ναυτιλιακό προορισμό (μεταφορά  προσώπων, εμπορευμάτων, αλιεία,  </a:t>
            </a:r>
          </a:p>
          <a:p>
            <a:pPr>
              <a:lnSpc>
                <a:spcPct val="80000"/>
              </a:lnSpc>
              <a:buFontTx/>
              <a:buNone/>
            </a:pPr>
            <a:r>
              <a:rPr lang="el-GR" altLang="el-GR" sz="1200" b="1" dirty="0"/>
              <a:t>                       ρυμούλκηση, ναυαγιαίρεση, κλπ)</a:t>
            </a:r>
          </a:p>
        </p:txBody>
      </p:sp>
      <p:sp>
        <p:nvSpPr>
          <p:cNvPr id="5123" name="Rectangle 17">
            <a:extLst>
              <a:ext uri="{FF2B5EF4-FFF2-40B4-BE49-F238E27FC236}">
                <a16:creationId xmlns:a16="http://schemas.microsoft.com/office/drawing/2014/main" id="{AD81B706-7729-4710-B4B2-1DC9C4CE090E}"/>
              </a:ext>
            </a:extLst>
          </p:cNvPr>
          <p:cNvSpPr>
            <a:spLocks noChangeArrowheads="1"/>
          </p:cNvSpPr>
          <p:nvPr/>
        </p:nvSpPr>
        <p:spPr bwMode="auto">
          <a:xfrm>
            <a:off x="3779838" y="881063"/>
            <a:ext cx="255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800" b="1" u="sng" dirty="0"/>
              <a:t>ΕΝΝΟΙΑ ΤΟΥ ΠΛΟΙΟΥ</a:t>
            </a:r>
          </a:p>
        </p:txBody>
      </p:sp>
      <p:graphicFrame>
        <p:nvGraphicFramePr>
          <p:cNvPr id="7306" name="Group 138">
            <a:extLst>
              <a:ext uri="{FF2B5EF4-FFF2-40B4-BE49-F238E27FC236}">
                <a16:creationId xmlns:a16="http://schemas.microsoft.com/office/drawing/2014/main" id="{EFD23C59-0DE2-4BCE-A5AE-F0C94C3421BA}"/>
              </a:ext>
            </a:extLst>
          </p:cNvPr>
          <p:cNvGraphicFramePr>
            <a:graphicFrameLocks noGrp="1"/>
          </p:cNvGraphicFramePr>
          <p:nvPr>
            <p:extLst>
              <p:ext uri="{D42A27DB-BD31-4B8C-83A1-F6EECF244321}">
                <p14:modId xmlns:p14="http://schemas.microsoft.com/office/powerpoint/2010/main" val="894442670"/>
              </p:ext>
            </p:extLst>
          </p:nvPr>
        </p:nvGraphicFramePr>
        <p:xfrm>
          <a:off x="125412" y="1241334"/>
          <a:ext cx="8893176" cy="5310371"/>
        </p:xfrm>
        <a:graphic>
          <a:graphicData uri="http://schemas.openxmlformats.org/drawingml/2006/table">
            <a:tbl>
              <a:tblPr/>
              <a:tblGrid>
                <a:gridCol w="2205218">
                  <a:extLst>
                    <a:ext uri="{9D8B030D-6E8A-4147-A177-3AD203B41FA5}">
                      <a16:colId xmlns:a16="http://schemas.microsoft.com/office/drawing/2014/main" val="20000"/>
                    </a:ext>
                  </a:extLst>
                </a:gridCol>
                <a:gridCol w="2132917">
                  <a:extLst>
                    <a:ext uri="{9D8B030D-6E8A-4147-A177-3AD203B41FA5}">
                      <a16:colId xmlns:a16="http://schemas.microsoft.com/office/drawing/2014/main" val="20001"/>
                    </a:ext>
                  </a:extLst>
                </a:gridCol>
                <a:gridCol w="1291040">
                  <a:extLst>
                    <a:ext uri="{9D8B030D-6E8A-4147-A177-3AD203B41FA5}">
                      <a16:colId xmlns:a16="http://schemas.microsoft.com/office/drawing/2014/main" val="20002"/>
                    </a:ext>
                  </a:extLst>
                </a:gridCol>
                <a:gridCol w="1457854">
                  <a:extLst>
                    <a:ext uri="{9D8B030D-6E8A-4147-A177-3AD203B41FA5}">
                      <a16:colId xmlns:a16="http://schemas.microsoft.com/office/drawing/2014/main" val="20003"/>
                    </a:ext>
                  </a:extLst>
                </a:gridCol>
                <a:gridCol w="1806147">
                  <a:extLst>
                    <a:ext uri="{9D8B030D-6E8A-4147-A177-3AD203B41FA5}">
                      <a16:colId xmlns:a16="http://schemas.microsoft.com/office/drawing/2014/main" val="20004"/>
                    </a:ext>
                  </a:extLst>
                </a:gridCol>
              </a:tblGrid>
              <a:tr h="550987">
                <a:tc gridSpan="4">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ΝΟΜΙΚΗ ΕΝΝΟΙΑ</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ΤΕΧΝΙΚΗ ΕΝΝΟΙΑ</a:t>
                      </a:r>
                      <a:endParaRPr kumimoji="0" lang="el-GR" altLang="el-GR"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2986">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ΕΘΝΙΚΟ ΝΑΥΤΙΚΟ ΔΙΚΑΙΟ</a:t>
                      </a:r>
                      <a:endParaRPr kumimoji="0" lang="el-GR" altLang="el-G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ΔΙΕΘΝΕΣ ΝΑΥΤΙΚΟ ΔΙΚΑΙΟ</a:t>
                      </a:r>
                      <a:endParaRPr kumimoji="0" lang="el-GR" altLang="el-GR" sz="14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2800" b="0" i="0" u="none" strike="noStrike" cap="none" normalizeH="0" baseline="0">
                        <a:ln>
                          <a:noFill/>
                        </a:ln>
                        <a:solidFill>
                          <a:schemeClr val="tx1"/>
                        </a:solidFill>
                        <a:effectLst/>
                        <a:latin typeface="Calibri" panose="020F050202020403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89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Κ.Δ.Ν.Δ.</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Ν.Δ. 187/ΦΕΚΑ261/3-10-1973</a:t>
                      </a:r>
                      <a:endParaRPr kumimoji="0" lang="el-GR" altLang="el-GR" sz="11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Κ.Ι.Ν.Δ.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Ν. 3816/1958/ΦΕΚΑ32/8-2-1958</a:t>
                      </a:r>
                      <a:endParaRPr kumimoji="0" lang="el-GR" altLang="el-GR" sz="11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ΔΗΜΟΣΙΟ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ή Δίκαιο της Θάλασσας</a:t>
                      </a:r>
                      <a:endParaRPr kumimoji="0" lang="el-GR" altLang="el-G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ΙΔΙΩΤΙΚΟ</a:t>
                      </a:r>
                      <a:endParaRPr kumimoji="0" lang="el-GR" altLang="el-G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el-GR" altLang="el-GR" sz="2800" b="0" i="0" u="none" strike="noStrike" cap="none" normalizeH="0" baseline="0">
                        <a:ln>
                          <a:noFill/>
                        </a:ln>
                        <a:solidFill>
                          <a:schemeClr val="tx1"/>
                        </a:solidFill>
                        <a:effectLst/>
                        <a:latin typeface="Calibri" panose="020F050202020403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308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κανόνες που ρυθμίζουν   τις σχέσεις παρέμβασης του Κράτους στη ναυτιλία  </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l-GR" altLang="el-GR"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ακτοπλοϊα</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ναυτικά ατυχήματα, ασφάλεια ναυσιπλοϊας, σύνθεση πληρωμάτων, ρυμούλκηση, ναυτική εκπαίδευση</a:t>
                      </a:r>
                      <a:r>
                        <a:rPr kumimoji="0" lang="en-US"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Διοικητικός έλεγχος, Πειθαρχικό και Ποινικό Δίκαιο)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Πλοίο θεωρείται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σκάφος</a:t>
                      </a:r>
                      <a:endParaRPr kumimoji="0" lang="en-US"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κίνηση στο  νερό</a:t>
                      </a: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κανόνες που ρυθμίζουν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τις  σχέσεις στο θαλάσσιο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εμπόριο </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(πλοιοκτησία, εκμετάλλευση πλοίου, σύμβαση ναυτολόγησης, κυριότητα πλοίου, θαλάσσια ασφάλιση)</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Πλοίο θεωρείται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altLang="el-GR" sz="14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σκάφος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κ.κ.χ</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&gt;10</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αυτοδύναμη  κίνηση</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κίνηση στη  θάλασσα</a:t>
                      </a: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Θέματα σχετικά με </a:t>
                      </a:r>
                      <a:r>
                        <a:rPr kumimoji="0" lang="el-GR" altLang="el-GR" sz="1400" b="0"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ναυσιπλοϊα</a:t>
                      </a:r>
                      <a:r>
                        <a:rPr kumimoji="0" lang="el-GR" altLang="el-GR" sz="1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μεταξύ χωρών</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(προστασία, χρήση / εκμετάλλευση πλούτου στη θάλασσα, επιστημονική έρευνα, επίλυση διαφορών μεταξύ των Κρατών)</a:t>
                      </a: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Ποιό εσωτερικό δίκαιο εφαρμόζεται σε ναυτιλιακές σχέσεις (Διεθνείς συμβάσεις , ρύπανση, ναυαγιαίρεση , κλπ)</a:t>
                      </a: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a:spcBef>
                          <a:spcPct val="20000"/>
                        </a:spcBef>
                        <a:buFont typeface="Arial" panose="020B0604020202020204" pitchFamily="34" charset="0"/>
                        <a:defRPr sz="2400">
                          <a:solidFill>
                            <a:schemeClr val="tx1"/>
                          </a:solidFill>
                          <a:latin typeface="Calibri" panose="020F0502020204030204" pitchFamily="34" charset="0"/>
                        </a:defRPr>
                      </a:lvl2pPr>
                      <a:lvl3pPr>
                        <a:spcBef>
                          <a:spcPct val="20000"/>
                        </a:spcBef>
                        <a:buFont typeface="Arial" panose="020B0604020202020204" pitchFamily="34" charset="0"/>
                        <a:defRPr sz="2000">
                          <a:solidFill>
                            <a:schemeClr val="tx1"/>
                          </a:solidFill>
                          <a:latin typeface="Calibri" panose="020F0502020204030204" pitchFamily="34" charset="0"/>
                        </a:defRPr>
                      </a:lvl3pPr>
                      <a:lvl4pPr>
                        <a:spcBef>
                          <a:spcPct val="20000"/>
                        </a:spcBef>
                        <a:buFont typeface="Arial" panose="020B0604020202020204" pitchFamily="34" charset="0"/>
                        <a:defRPr>
                          <a:solidFill>
                            <a:schemeClr val="tx1"/>
                          </a:solidFill>
                          <a:latin typeface="Calibri" panose="020F0502020204030204" pitchFamily="34" charset="0"/>
                        </a:defRPr>
                      </a:lvl4pPr>
                      <a:lvl5pPr>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Α.</a:t>
                      </a:r>
                      <a:r>
                        <a:rPr kumimoji="0" lang="el-GR" altLang="el-G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ικανότητα να</a:t>
                      </a:r>
                      <a:r>
                        <a:rPr kumimoji="0" lang="el-GR" altLang="el-G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l-GR" altLang="el-GR"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πλέει με ασφάλεια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σύμφωνα με τις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προδιαγραφές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μεταφέρει με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ασφάλεια πλήρωμα/ επιβάτες / φορτίο</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κινείται με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ασφάλεια στο νερό</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Β.</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l-GR" altLang="el-G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σύνολο ερευνών</a:t>
                      </a:r>
                      <a:r>
                        <a:rPr kumimoji="0" lang="el-GR" altLang="el-G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βελτιστοποίησης  και συμμόρφωσης με νέους κανονισμούς</a:t>
                      </a: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3" marR="91453"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151" name="Slide Number Placeholder 1">
            <a:extLst>
              <a:ext uri="{FF2B5EF4-FFF2-40B4-BE49-F238E27FC236}">
                <a16:creationId xmlns:a16="http://schemas.microsoft.com/office/drawing/2014/main" id="{4A17A7EC-8EFA-4485-BC2D-4C758EAB5967}"/>
              </a:ext>
            </a:extLst>
          </p:cNvPr>
          <p:cNvSpPr>
            <a:spLocks noGrp="1"/>
          </p:cNvSpPr>
          <p:nvPr>
            <p:ph type="sldNum" sz="quarter" idx="12"/>
          </p:nvPr>
        </p:nvSpPr>
        <p:spPr>
          <a:xfrm>
            <a:off x="8459788" y="6423025"/>
            <a:ext cx="406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BB72D26-5200-4CBE-A423-0C8FF885C07F}" type="slidenum">
              <a:rPr lang="el-GR" altLang="el-GR" sz="1200" smtClean="0"/>
              <a:pPr>
                <a:spcBef>
                  <a:spcPct val="0"/>
                </a:spcBef>
                <a:buFontTx/>
                <a:buNone/>
              </a:pPr>
              <a:t>2</a:t>
            </a:fld>
            <a:endParaRPr lang="el-GR" altLang="el-GR" sz="1200"/>
          </a:p>
        </p:txBody>
      </p:sp>
      <p:sp>
        <p:nvSpPr>
          <p:cNvPr id="5152" name="TextBox 1">
            <a:extLst>
              <a:ext uri="{FF2B5EF4-FFF2-40B4-BE49-F238E27FC236}">
                <a16:creationId xmlns:a16="http://schemas.microsoft.com/office/drawing/2014/main" id="{113217CE-AAC8-4E73-B4ED-AAB09EF95055}"/>
              </a:ext>
            </a:extLst>
          </p:cNvPr>
          <p:cNvSpPr txBox="1">
            <a:spLocks noChangeArrowheads="1"/>
          </p:cNvSpPr>
          <p:nvPr/>
        </p:nvSpPr>
        <p:spPr bwMode="auto">
          <a:xfrm>
            <a:off x="7434651" y="6530319"/>
            <a:ext cx="1223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l-GR" altLang="el-GR" sz="1200" dirty="0"/>
              <a:t>ΠΙΝΑΚΑΣ 1</a:t>
            </a:r>
          </a:p>
        </p:txBody>
      </p:sp>
      <p:sp>
        <p:nvSpPr>
          <p:cNvPr id="5153" name="Ορθογώνιο 7">
            <a:extLst>
              <a:ext uri="{FF2B5EF4-FFF2-40B4-BE49-F238E27FC236}">
                <a16:creationId xmlns:a16="http://schemas.microsoft.com/office/drawing/2014/main" id="{82C25958-3FB0-4979-80E4-86A9F97EBECD}"/>
              </a:ext>
            </a:extLst>
          </p:cNvPr>
          <p:cNvSpPr>
            <a:spLocks noChangeArrowheads="1"/>
          </p:cNvSpPr>
          <p:nvPr/>
        </p:nvSpPr>
        <p:spPr bwMode="auto">
          <a:xfrm>
            <a:off x="900113" y="6605588"/>
            <a:ext cx="7343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l-GR" altLang="el-GR" sz="1000" b="1" i="1" dirty="0"/>
              <a:t>Ναυπηγικό Σχέδιο και Αρχές </a:t>
            </a:r>
            <a:r>
              <a:rPr lang="en-US" altLang="el-GR" sz="1000" b="1" i="1" dirty="0"/>
              <a:t>CASD </a:t>
            </a:r>
            <a:r>
              <a:rPr lang="el-GR" altLang="el-GR" sz="1000" b="1" i="1" dirty="0"/>
              <a:t>Καθηγητής </a:t>
            </a:r>
            <a:r>
              <a:rPr lang="el-GR" altLang="el-GR" sz="1000" b="1" i="1" dirty="0" err="1"/>
              <a:t>Γ.Χατζηκωνσταντής</a:t>
            </a:r>
            <a:r>
              <a:rPr lang="el-GR" altLang="el-GR" sz="1000" b="1" i="1" dirty="0"/>
              <a:t> 2024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a:extLst>
              <a:ext uri="{FF2B5EF4-FFF2-40B4-BE49-F238E27FC236}">
                <a16:creationId xmlns:a16="http://schemas.microsoft.com/office/drawing/2014/main" id="{1950FBDB-E240-4EB0-93EE-364CD48729B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37215BE-90A8-4929-A266-5105165FEFC2}" type="slidenum">
              <a:rPr lang="el-GR" altLang="el-GR" sz="1200" smtClean="0"/>
              <a:pPr>
                <a:spcBef>
                  <a:spcPct val="0"/>
                </a:spcBef>
                <a:buFontTx/>
                <a:buNone/>
              </a:pPr>
              <a:t>20</a:t>
            </a:fld>
            <a:endParaRPr lang="el-GR" altLang="el-GR" sz="1200"/>
          </a:p>
        </p:txBody>
      </p:sp>
      <p:sp>
        <p:nvSpPr>
          <p:cNvPr id="21507" name="Τίτλος 1">
            <a:extLst>
              <a:ext uri="{FF2B5EF4-FFF2-40B4-BE49-F238E27FC236}">
                <a16:creationId xmlns:a16="http://schemas.microsoft.com/office/drawing/2014/main" id="{458FE1C1-2031-4FF1-83DE-D4A209972E57}"/>
              </a:ext>
            </a:extLst>
          </p:cNvPr>
          <p:cNvSpPr>
            <a:spLocks noGrp="1" noChangeArrowheads="1"/>
          </p:cNvSpPr>
          <p:nvPr>
            <p:ph type="title"/>
          </p:nvPr>
        </p:nvSpPr>
        <p:spPr>
          <a:xfrm>
            <a:off x="107950" y="0"/>
            <a:ext cx="8856663" cy="549275"/>
          </a:xfrm>
        </p:spPr>
        <p:txBody>
          <a:bodyPr/>
          <a:lstStyle/>
          <a:p>
            <a:pPr eaLnBrk="1" hangingPunct="1">
              <a:tabLst>
                <a:tab pos="0" algn="l"/>
              </a:tabLst>
            </a:pPr>
            <a:r>
              <a:rPr lang="el-GR" altLang="el-GR" sz="2000">
                <a:solidFill>
                  <a:srgbClr val="004A82"/>
                </a:solidFill>
                <a:latin typeface="Arial Black" panose="020B0A04020102020204" pitchFamily="34" charset="0"/>
              </a:rPr>
              <a:t>Πρυμναία κάθετος (1</a:t>
            </a:r>
            <a:r>
              <a:rPr lang="en-US" altLang="el-GR" sz="2000">
                <a:solidFill>
                  <a:srgbClr val="004A82"/>
                </a:solidFill>
                <a:latin typeface="Arial Black" panose="020B0A04020102020204" pitchFamily="34" charset="0"/>
              </a:rPr>
              <a:t>/3</a:t>
            </a:r>
            <a:r>
              <a:rPr lang="el-GR" altLang="el-GR" sz="2000">
                <a:solidFill>
                  <a:srgbClr val="004A82"/>
                </a:solidFill>
                <a:latin typeface="Arial Black" panose="020B0A04020102020204" pitchFamily="34" charset="0"/>
              </a:rPr>
              <a:t>) </a:t>
            </a:r>
          </a:p>
        </p:txBody>
      </p:sp>
      <p:sp>
        <p:nvSpPr>
          <p:cNvPr id="21508" name="Θέση περιεχομένου 2">
            <a:extLst>
              <a:ext uri="{FF2B5EF4-FFF2-40B4-BE49-F238E27FC236}">
                <a16:creationId xmlns:a16="http://schemas.microsoft.com/office/drawing/2014/main" id="{090CCDC3-4823-4896-8657-436FACFF43D1}"/>
              </a:ext>
            </a:extLst>
          </p:cNvPr>
          <p:cNvSpPr>
            <a:spLocks noGrp="1" noChangeArrowheads="1"/>
          </p:cNvSpPr>
          <p:nvPr>
            <p:ph idx="1"/>
          </p:nvPr>
        </p:nvSpPr>
        <p:spPr>
          <a:xfrm>
            <a:off x="457200" y="582613"/>
            <a:ext cx="8229600" cy="1333500"/>
          </a:xfrm>
        </p:spPr>
        <p:txBody>
          <a:bodyPr/>
          <a:lstStyle/>
          <a:p>
            <a:pPr marL="0" indent="0" eaLnBrk="1" hangingPunct="1">
              <a:buFontTx/>
              <a:buNone/>
            </a:pPr>
            <a:r>
              <a:rPr lang="el-GR" altLang="el-GR" sz="2000"/>
              <a:t>Η κάθετη  (ως προς την ίσαλο σχεδίασης) ευθεία που περιέχεται στο διάμηκες επίπεδο συμμετρίας και διέρχεται από τον άξονα  περιστροφής του πηδαλίου. </a:t>
            </a:r>
          </a:p>
        </p:txBody>
      </p:sp>
      <p:sp>
        <p:nvSpPr>
          <p:cNvPr id="21509" name="Text Box 20">
            <a:extLst>
              <a:ext uri="{FF2B5EF4-FFF2-40B4-BE49-F238E27FC236}">
                <a16:creationId xmlns:a16="http://schemas.microsoft.com/office/drawing/2014/main" id="{FAEB05D1-D517-4A88-B756-CDF36C5DA94F}"/>
              </a:ext>
            </a:extLst>
          </p:cNvPr>
          <p:cNvSpPr txBox="1">
            <a:spLocks noChangeArrowheads="1"/>
          </p:cNvSpPr>
          <p:nvPr/>
        </p:nvSpPr>
        <p:spPr bwMode="auto">
          <a:xfrm>
            <a:off x="683418" y="6361112"/>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21510" name="TextBox 1">
            <a:extLst>
              <a:ext uri="{FF2B5EF4-FFF2-40B4-BE49-F238E27FC236}">
                <a16:creationId xmlns:a16="http://schemas.microsoft.com/office/drawing/2014/main" id="{52E152D8-7DB9-42AF-8BB1-3B4F8F5993FC}"/>
              </a:ext>
            </a:extLst>
          </p:cNvPr>
          <p:cNvSpPr txBox="1">
            <a:spLocks noChangeArrowheads="1"/>
          </p:cNvSpPr>
          <p:nvPr/>
        </p:nvSpPr>
        <p:spPr bwMode="auto">
          <a:xfrm>
            <a:off x="6846888" y="5703888"/>
            <a:ext cx="933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20</a:t>
            </a:r>
          </a:p>
        </p:txBody>
      </p:sp>
      <p:pic>
        <p:nvPicPr>
          <p:cNvPr id="21511" name="Εικόνα 1">
            <a:extLst>
              <a:ext uri="{FF2B5EF4-FFF2-40B4-BE49-F238E27FC236}">
                <a16:creationId xmlns:a16="http://schemas.microsoft.com/office/drawing/2014/main" id="{4719D80C-2203-47AB-A397-C8B34FE53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619250"/>
            <a:ext cx="49688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a:extLst>
              <a:ext uri="{FF2B5EF4-FFF2-40B4-BE49-F238E27FC236}">
                <a16:creationId xmlns:a16="http://schemas.microsoft.com/office/drawing/2014/main" id="{B4AFF91A-A87B-4369-8AFF-EC689C9521D2}"/>
              </a:ext>
            </a:extLst>
          </p:cNvPr>
          <p:cNvSpPr txBox="1">
            <a:spLocks noChangeArrowheads="1"/>
          </p:cNvSpPr>
          <p:nvPr/>
        </p:nvSpPr>
        <p:spPr bwMode="auto">
          <a:xfrm>
            <a:off x="1906588" y="-44450"/>
            <a:ext cx="46815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defRPr/>
            </a:pPr>
            <a:r>
              <a:rPr lang="el-GR" altLang="el-GR" sz="2000" u="sng" dirty="0">
                <a:latin typeface="Arial Black" panose="020B0A04020102020204" pitchFamily="34" charset="0"/>
              </a:rPr>
              <a:t>Πρυμναία Κάθετος  </a:t>
            </a:r>
            <a:r>
              <a:rPr lang="en-US" altLang="el-GR" sz="1800" u="sng" dirty="0">
                <a:latin typeface="+mn-lt"/>
              </a:rPr>
              <a:t>2</a:t>
            </a:r>
            <a:r>
              <a:rPr lang="el-GR" altLang="el-GR" sz="1800" u="sng" dirty="0"/>
              <a:t>/</a:t>
            </a:r>
            <a:r>
              <a:rPr lang="en-US" altLang="el-GR" sz="1800" u="sng" dirty="0"/>
              <a:t>3</a:t>
            </a:r>
            <a:r>
              <a:rPr lang="el-GR" altLang="el-GR" sz="1800" u="sng" dirty="0"/>
              <a:t> </a:t>
            </a:r>
          </a:p>
        </p:txBody>
      </p:sp>
      <p:sp>
        <p:nvSpPr>
          <p:cNvPr id="23555" name="Text Box 7">
            <a:extLst>
              <a:ext uri="{FF2B5EF4-FFF2-40B4-BE49-F238E27FC236}">
                <a16:creationId xmlns:a16="http://schemas.microsoft.com/office/drawing/2014/main" id="{4DD9430C-F945-4B1B-B8C0-16FFECDD257F}"/>
              </a:ext>
            </a:extLst>
          </p:cNvPr>
          <p:cNvSpPr txBox="1">
            <a:spLocks noChangeArrowheads="1"/>
          </p:cNvSpPr>
          <p:nvPr/>
        </p:nvSpPr>
        <p:spPr bwMode="auto">
          <a:xfrm>
            <a:off x="384175" y="404813"/>
            <a:ext cx="86296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500" b="1" u="sng"/>
              <a:t>Η κάθετη</a:t>
            </a:r>
            <a:r>
              <a:rPr lang="en-US" altLang="el-GR" sz="1500" b="1" u="sng"/>
              <a:t> </a:t>
            </a:r>
            <a:r>
              <a:rPr lang="el-GR" altLang="el-GR" sz="1500" b="1" u="sng"/>
              <a:t>(ως προς</a:t>
            </a:r>
            <a:r>
              <a:rPr lang="en-US" altLang="el-GR" sz="1500" b="1" u="sng"/>
              <a:t> </a:t>
            </a:r>
            <a:r>
              <a:rPr lang="el-GR" altLang="el-GR" sz="1500" b="1" u="sng"/>
              <a:t>την ίσαλο σχεδίασης)</a:t>
            </a:r>
            <a:r>
              <a:rPr lang="en-US" altLang="el-GR" sz="1500" b="1" u="sng"/>
              <a:t> </a:t>
            </a:r>
            <a:r>
              <a:rPr lang="el-GR" altLang="el-GR" sz="1500" b="1" u="sng"/>
              <a:t>ευθεία που</a:t>
            </a:r>
            <a:r>
              <a:rPr lang="en-US" altLang="el-GR" sz="1500" b="1" u="sng"/>
              <a:t> </a:t>
            </a:r>
            <a:r>
              <a:rPr lang="el-GR" altLang="el-GR" sz="1500" b="1" u="sng"/>
              <a:t>περιέχεται</a:t>
            </a:r>
            <a:r>
              <a:rPr lang="en-US" altLang="el-GR" sz="1500" b="1" u="sng"/>
              <a:t> </a:t>
            </a:r>
            <a:r>
              <a:rPr lang="el-GR" altLang="el-GR" sz="1500" b="1" u="sng"/>
              <a:t>στο διάμηκες </a:t>
            </a:r>
            <a:endParaRPr lang="en-US" altLang="el-GR" sz="1500" b="1" u="sng"/>
          </a:p>
          <a:p>
            <a:pPr>
              <a:spcBef>
                <a:spcPct val="50000"/>
              </a:spcBef>
              <a:buFontTx/>
              <a:buNone/>
            </a:pPr>
            <a:r>
              <a:rPr lang="el-GR" altLang="el-GR" sz="1500" b="1" u="sng"/>
              <a:t>επίπεδο συμμετρίας και διέρχεται</a:t>
            </a:r>
            <a:r>
              <a:rPr lang="en-US" altLang="el-GR" sz="1500" b="1" u="sng"/>
              <a:t> </a:t>
            </a:r>
            <a:r>
              <a:rPr lang="el-GR" altLang="el-GR" sz="1500" b="1" u="sng"/>
              <a:t>από τον άξονα περιστροφής</a:t>
            </a:r>
            <a:r>
              <a:rPr lang="en-US" altLang="el-GR" sz="1500" b="1" u="sng"/>
              <a:t> </a:t>
            </a:r>
            <a:r>
              <a:rPr lang="el-GR" altLang="el-GR" sz="1500" b="1" u="sng"/>
              <a:t>του πηδαλίου </a:t>
            </a:r>
          </a:p>
        </p:txBody>
      </p:sp>
      <p:pic>
        <p:nvPicPr>
          <p:cNvPr id="23556" name="Picture 9">
            <a:extLst>
              <a:ext uri="{FF2B5EF4-FFF2-40B4-BE49-F238E27FC236}">
                <a16:creationId xmlns:a16="http://schemas.microsoft.com/office/drawing/2014/main" id="{5DED284B-4102-406C-90E5-9D34AD90A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263" y="4629150"/>
            <a:ext cx="3433762"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20">
            <a:extLst>
              <a:ext uri="{FF2B5EF4-FFF2-40B4-BE49-F238E27FC236}">
                <a16:creationId xmlns:a16="http://schemas.microsoft.com/office/drawing/2014/main" id="{18EEE46B-BE44-4916-AC83-E2999B6578ED}"/>
              </a:ext>
            </a:extLst>
          </p:cNvPr>
          <p:cNvSpPr txBox="1">
            <a:spLocks noChangeArrowheads="1"/>
          </p:cNvSpPr>
          <p:nvPr/>
        </p:nvSpPr>
        <p:spPr bwMode="auto">
          <a:xfrm>
            <a:off x="395288" y="6453188"/>
            <a:ext cx="7705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23558" name="Picture 2">
            <a:extLst>
              <a:ext uri="{FF2B5EF4-FFF2-40B4-BE49-F238E27FC236}">
                <a16:creationId xmlns:a16="http://schemas.microsoft.com/office/drawing/2014/main" id="{B23391DB-7781-4E44-9E7B-72971FBB06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330325"/>
            <a:ext cx="8497888"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a:extLst>
              <a:ext uri="{FF2B5EF4-FFF2-40B4-BE49-F238E27FC236}">
                <a16:creationId xmlns:a16="http://schemas.microsoft.com/office/drawing/2014/main" id="{A20F6D6F-B461-40E4-BCC5-2DEE4F4132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138" y="4368800"/>
            <a:ext cx="3352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1">
            <a:extLst>
              <a:ext uri="{FF2B5EF4-FFF2-40B4-BE49-F238E27FC236}">
                <a16:creationId xmlns:a16="http://schemas.microsoft.com/office/drawing/2014/main" id="{5E5FA734-056E-4608-A9EC-D57686FC9D09}"/>
              </a:ext>
            </a:extLst>
          </p:cNvPr>
          <p:cNvSpPr txBox="1">
            <a:spLocks noChangeArrowheads="1"/>
          </p:cNvSpPr>
          <p:nvPr/>
        </p:nvSpPr>
        <p:spPr bwMode="auto">
          <a:xfrm>
            <a:off x="7959725" y="382111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21</a:t>
            </a:r>
          </a:p>
        </p:txBody>
      </p:sp>
      <p:sp>
        <p:nvSpPr>
          <p:cNvPr id="23561" name="TextBox 1">
            <a:extLst>
              <a:ext uri="{FF2B5EF4-FFF2-40B4-BE49-F238E27FC236}">
                <a16:creationId xmlns:a16="http://schemas.microsoft.com/office/drawing/2014/main" id="{3728FC5F-607F-430C-95EC-C43F2EDF1414}"/>
              </a:ext>
            </a:extLst>
          </p:cNvPr>
          <p:cNvSpPr txBox="1">
            <a:spLocks noChangeArrowheads="1"/>
          </p:cNvSpPr>
          <p:nvPr/>
        </p:nvSpPr>
        <p:spPr bwMode="auto">
          <a:xfrm>
            <a:off x="1071563" y="5834063"/>
            <a:ext cx="109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21 α</a:t>
            </a:r>
          </a:p>
        </p:txBody>
      </p:sp>
      <p:sp>
        <p:nvSpPr>
          <p:cNvPr id="23562" name="TextBox 1">
            <a:extLst>
              <a:ext uri="{FF2B5EF4-FFF2-40B4-BE49-F238E27FC236}">
                <a16:creationId xmlns:a16="http://schemas.microsoft.com/office/drawing/2014/main" id="{2B596F53-709C-4DEB-B33D-3D0CAD0B0294}"/>
              </a:ext>
            </a:extLst>
          </p:cNvPr>
          <p:cNvSpPr txBox="1">
            <a:spLocks noChangeArrowheads="1"/>
          </p:cNvSpPr>
          <p:nvPr/>
        </p:nvSpPr>
        <p:spPr bwMode="auto">
          <a:xfrm>
            <a:off x="7024688" y="6002338"/>
            <a:ext cx="1092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21 β</a:t>
            </a:r>
          </a:p>
        </p:txBody>
      </p:sp>
      <p:sp>
        <p:nvSpPr>
          <p:cNvPr id="23563" name="Slide Number Placeholder 1">
            <a:extLst>
              <a:ext uri="{FF2B5EF4-FFF2-40B4-BE49-F238E27FC236}">
                <a16:creationId xmlns:a16="http://schemas.microsoft.com/office/drawing/2014/main" id="{15D66FDF-83E3-44AD-8816-649B8C21103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7C57E28-7C5F-44DE-ABDE-78327D4E4F26}" type="slidenum">
              <a:rPr lang="el-GR" altLang="el-GR" sz="1400" smtClean="0"/>
              <a:pPr>
                <a:spcBef>
                  <a:spcPct val="0"/>
                </a:spcBef>
                <a:buFontTx/>
                <a:buNone/>
              </a:pPr>
              <a:t>21</a:t>
            </a:fld>
            <a:endParaRPr lang="el-GR" altLang="el-GR"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a:extLst>
              <a:ext uri="{FF2B5EF4-FFF2-40B4-BE49-F238E27FC236}">
                <a16:creationId xmlns:a16="http://schemas.microsoft.com/office/drawing/2014/main" id="{486023E4-FD5B-4B65-AC99-F919047F05A8}"/>
              </a:ext>
            </a:extLst>
          </p:cNvPr>
          <p:cNvSpPr txBox="1">
            <a:spLocks noChangeArrowheads="1"/>
          </p:cNvSpPr>
          <p:nvPr/>
        </p:nvSpPr>
        <p:spPr bwMode="auto">
          <a:xfrm>
            <a:off x="468313" y="0"/>
            <a:ext cx="35274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defRPr/>
            </a:pPr>
            <a:r>
              <a:rPr lang="el-GR" altLang="el-GR" sz="2000" u="sng" dirty="0">
                <a:latin typeface="Arial Black" panose="020B0A04020102020204" pitchFamily="34" charset="0"/>
              </a:rPr>
              <a:t>Πρυμναία Κάθετος  </a:t>
            </a:r>
            <a:r>
              <a:rPr lang="en-US" altLang="el-GR" sz="2000" u="sng" dirty="0">
                <a:latin typeface="+mn-lt"/>
              </a:rPr>
              <a:t>3</a:t>
            </a:r>
            <a:r>
              <a:rPr lang="el-GR" altLang="el-GR" sz="2000" b="1" u="sng" dirty="0"/>
              <a:t>/</a:t>
            </a:r>
            <a:r>
              <a:rPr lang="en-US" altLang="el-GR" sz="2000" b="1" u="sng" dirty="0"/>
              <a:t>3</a:t>
            </a:r>
            <a:r>
              <a:rPr lang="el-GR" altLang="el-GR" sz="2000" b="1" u="sng" dirty="0"/>
              <a:t> </a:t>
            </a:r>
          </a:p>
        </p:txBody>
      </p:sp>
      <p:sp>
        <p:nvSpPr>
          <p:cNvPr id="39939" name="Text Box 5">
            <a:extLst>
              <a:ext uri="{FF2B5EF4-FFF2-40B4-BE49-F238E27FC236}">
                <a16:creationId xmlns:a16="http://schemas.microsoft.com/office/drawing/2014/main" id="{C7E3DF3C-426A-4875-922D-D9DE1BFBC147}"/>
              </a:ext>
            </a:extLst>
          </p:cNvPr>
          <p:cNvSpPr txBox="1">
            <a:spLocks noChangeArrowheads="1"/>
          </p:cNvSpPr>
          <p:nvPr/>
        </p:nvSpPr>
        <p:spPr bwMode="auto">
          <a:xfrm>
            <a:off x="179388" y="519113"/>
            <a:ext cx="8875712"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0975" indent="-1809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FontTx/>
              <a:buNone/>
              <a:defRPr/>
            </a:pPr>
            <a:r>
              <a:rPr lang="el-GR" altLang="el-GR" sz="1800" dirty="0"/>
              <a:t>Στα πλοία με δύο πηδάλια, </a:t>
            </a:r>
            <a:endParaRPr lang="en-US" altLang="el-GR" sz="1800" dirty="0"/>
          </a:p>
          <a:p>
            <a:pPr marL="0" indent="0" algn="just">
              <a:spcBef>
                <a:spcPct val="50000"/>
              </a:spcBef>
              <a:buFontTx/>
              <a:buNone/>
              <a:defRPr/>
            </a:pPr>
            <a:r>
              <a:rPr lang="el-GR" altLang="el-GR" sz="1800" dirty="0"/>
              <a:t>η πρυμναία κάθετος ορίζεται </a:t>
            </a:r>
            <a:endParaRPr lang="en-US" altLang="el-GR" sz="1800" dirty="0"/>
          </a:p>
          <a:p>
            <a:pPr marL="0" indent="0" algn="just">
              <a:spcBef>
                <a:spcPct val="50000"/>
              </a:spcBef>
              <a:buFontTx/>
              <a:buNone/>
              <a:defRPr/>
            </a:pPr>
            <a:r>
              <a:rPr lang="el-GR" altLang="el-GR" sz="1800" dirty="0"/>
              <a:t>σαν η ευθεία   τομής μεταξύ </a:t>
            </a:r>
            <a:endParaRPr lang="en-US" altLang="el-GR" sz="1800" dirty="0"/>
          </a:p>
          <a:p>
            <a:pPr marL="0" indent="0" algn="just">
              <a:spcBef>
                <a:spcPct val="50000"/>
              </a:spcBef>
              <a:buFontTx/>
              <a:buNone/>
              <a:defRPr/>
            </a:pPr>
            <a:r>
              <a:rPr lang="el-GR" altLang="el-GR" sz="1800" dirty="0"/>
              <a:t>του διαμήκους επιπέδου συμμετρίας </a:t>
            </a:r>
            <a:endParaRPr lang="en-US" altLang="el-GR" sz="1800" dirty="0"/>
          </a:p>
          <a:p>
            <a:pPr marL="0" indent="0" algn="just">
              <a:spcBef>
                <a:spcPct val="50000"/>
              </a:spcBef>
              <a:buFontTx/>
              <a:buNone/>
              <a:defRPr/>
            </a:pPr>
            <a:r>
              <a:rPr lang="el-GR" altLang="el-GR" sz="1800" dirty="0"/>
              <a:t>και του εγκάρσιου επιπέδου που </a:t>
            </a:r>
            <a:endParaRPr lang="en-US" altLang="el-GR" sz="1800" dirty="0"/>
          </a:p>
          <a:p>
            <a:pPr marL="0" indent="0" algn="just">
              <a:spcBef>
                <a:spcPct val="50000"/>
              </a:spcBef>
              <a:buFontTx/>
              <a:buNone/>
              <a:defRPr/>
            </a:pPr>
            <a:r>
              <a:rPr lang="el-GR" altLang="el-GR" sz="1800" dirty="0"/>
              <a:t>περιέχει τους άξονες των δύο πηδαλίων.</a:t>
            </a:r>
            <a:endParaRPr lang="en-US" altLang="el-GR" sz="1800" dirty="0"/>
          </a:p>
          <a:p>
            <a:pPr algn="just">
              <a:spcBef>
                <a:spcPct val="50000"/>
              </a:spcBef>
              <a:buFontTx/>
              <a:buChar char="-"/>
              <a:defRPr/>
            </a:pPr>
            <a:endParaRPr lang="en-US" altLang="el-GR" sz="2400" dirty="0"/>
          </a:p>
          <a:p>
            <a:pPr marL="0" indent="0" algn="just">
              <a:spcBef>
                <a:spcPct val="50000"/>
              </a:spcBef>
              <a:buFontTx/>
              <a:buNone/>
              <a:defRPr/>
            </a:pPr>
            <a:r>
              <a:rPr lang="el-GR" altLang="el-GR" sz="1800" dirty="0"/>
              <a:t>μερικές φορές στα πολεμικά πλοία </a:t>
            </a:r>
            <a:endParaRPr lang="en-US" altLang="el-GR" sz="1800" dirty="0"/>
          </a:p>
          <a:p>
            <a:pPr marL="0" indent="0" algn="just">
              <a:spcBef>
                <a:spcPct val="50000"/>
              </a:spcBef>
              <a:buFontTx/>
              <a:buNone/>
              <a:defRPr/>
            </a:pPr>
            <a:r>
              <a:rPr lang="el-GR" altLang="el-GR" sz="1800" dirty="0"/>
              <a:t>και στα πλοία με πρύμνη ΄΄καθρέπτη΄΄, </a:t>
            </a:r>
            <a:endParaRPr lang="en-US" altLang="el-GR" sz="1800" dirty="0"/>
          </a:p>
          <a:p>
            <a:pPr marL="0" indent="0" algn="just">
              <a:spcBef>
                <a:spcPct val="50000"/>
              </a:spcBef>
              <a:buFontTx/>
              <a:buNone/>
              <a:defRPr/>
            </a:pPr>
            <a:r>
              <a:rPr lang="el-GR" altLang="el-GR" sz="1800" dirty="0"/>
              <a:t>ως πρυμναία  κάθετος λαμβάνεται </a:t>
            </a:r>
            <a:endParaRPr lang="en-US" altLang="el-GR" sz="1800" dirty="0"/>
          </a:p>
          <a:p>
            <a:pPr marL="0" indent="0" algn="just">
              <a:spcBef>
                <a:spcPct val="50000"/>
              </a:spcBef>
              <a:buFontTx/>
              <a:buNone/>
              <a:defRPr/>
            </a:pPr>
            <a:r>
              <a:rPr lang="el-GR" altLang="el-GR" sz="1800" dirty="0"/>
              <a:t>η κάθετη ευθεία που διέρχεται από </a:t>
            </a:r>
            <a:endParaRPr lang="en-US" altLang="el-GR" sz="1800" dirty="0"/>
          </a:p>
          <a:p>
            <a:pPr marL="0" indent="0" algn="just">
              <a:spcBef>
                <a:spcPct val="50000"/>
              </a:spcBef>
              <a:buFontTx/>
              <a:buNone/>
              <a:defRPr/>
            </a:pPr>
            <a:r>
              <a:rPr lang="el-GR" altLang="el-GR" sz="1800" dirty="0"/>
              <a:t>την χαμηλή ακμή του ΄΄καθρέπτη΄΄.    </a:t>
            </a:r>
          </a:p>
        </p:txBody>
      </p:sp>
      <p:sp>
        <p:nvSpPr>
          <p:cNvPr id="24580" name="Text Box 20">
            <a:extLst>
              <a:ext uri="{FF2B5EF4-FFF2-40B4-BE49-F238E27FC236}">
                <a16:creationId xmlns:a16="http://schemas.microsoft.com/office/drawing/2014/main" id="{45F27E3A-BF26-4049-A8E1-A16E59F12CD5}"/>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24581" name="Picture 2">
            <a:extLst>
              <a:ext uri="{FF2B5EF4-FFF2-40B4-BE49-F238E27FC236}">
                <a16:creationId xmlns:a16="http://schemas.microsoft.com/office/drawing/2014/main" id="{A2FEF410-1588-424A-8A68-04C1F62EB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7075" y="741363"/>
            <a:ext cx="236378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a:extLst>
              <a:ext uri="{FF2B5EF4-FFF2-40B4-BE49-F238E27FC236}">
                <a16:creationId xmlns:a16="http://schemas.microsoft.com/office/drawing/2014/main" id="{00EBF21A-34C3-45EA-957D-C5A55DF9A5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7688" y="804863"/>
            <a:ext cx="20161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a:extLst>
              <a:ext uri="{FF2B5EF4-FFF2-40B4-BE49-F238E27FC236}">
                <a16:creationId xmlns:a16="http://schemas.microsoft.com/office/drawing/2014/main" id="{BECF6E83-D8E2-46A5-BDBA-B42D3A7C4A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3814763"/>
            <a:ext cx="3524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
            <a:extLst>
              <a:ext uri="{FF2B5EF4-FFF2-40B4-BE49-F238E27FC236}">
                <a16:creationId xmlns:a16="http://schemas.microsoft.com/office/drawing/2014/main" id="{BA7533CC-1814-4A1F-A621-B9034C5C42FF}"/>
              </a:ext>
            </a:extLst>
          </p:cNvPr>
          <p:cNvSpPr txBox="1">
            <a:spLocks noChangeArrowheads="1"/>
          </p:cNvSpPr>
          <p:nvPr/>
        </p:nvSpPr>
        <p:spPr bwMode="auto">
          <a:xfrm>
            <a:off x="6011863" y="5289550"/>
            <a:ext cx="109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23</a:t>
            </a:r>
          </a:p>
        </p:txBody>
      </p:sp>
      <p:sp>
        <p:nvSpPr>
          <p:cNvPr id="24585" name="TextBox 1">
            <a:extLst>
              <a:ext uri="{FF2B5EF4-FFF2-40B4-BE49-F238E27FC236}">
                <a16:creationId xmlns:a16="http://schemas.microsoft.com/office/drawing/2014/main" id="{B7EB01BF-5DEF-455A-B019-BEC40C45AAA4}"/>
              </a:ext>
            </a:extLst>
          </p:cNvPr>
          <p:cNvSpPr txBox="1">
            <a:spLocks noChangeArrowheads="1"/>
          </p:cNvSpPr>
          <p:nvPr/>
        </p:nvSpPr>
        <p:spPr bwMode="auto">
          <a:xfrm>
            <a:off x="6554788" y="2854325"/>
            <a:ext cx="109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22</a:t>
            </a:r>
          </a:p>
        </p:txBody>
      </p:sp>
      <p:sp>
        <p:nvSpPr>
          <p:cNvPr id="24586" name="Slide Number Placeholder 1">
            <a:extLst>
              <a:ext uri="{FF2B5EF4-FFF2-40B4-BE49-F238E27FC236}">
                <a16:creationId xmlns:a16="http://schemas.microsoft.com/office/drawing/2014/main" id="{48EF8E2D-9B4B-4899-AF9B-B8B0A713356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A9D465C-3E13-4C1E-84F0-210FBAEBA0C3}" type="slidenum">
              <a:rPr lang="el-GR" altLang="el-GR" sz="1400" smtClean="0"/>
              <a:pPr>
                <a:spcBef>
                  <a:spcPct val="0"/>
                </a:spcBef>
                <a:buFontTx/>
                <a:buNone/>
              </a:pPr>
              <a:t>22</a:t>
            </a:fld>
            <a:endParaRPr lang="el-GR" altLang="el-GR" sz="1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a:extLst>
              <a:ext uri="{FF2B5EF4-FFF2-40B4-BE49-F238E27FC236}">
                <a16:creationId xmlns:a16="http://schemas.microsoft.com/office/drawing/2014/main" id="{1CD3E701-2094-4374-B9BA-4FA7DE5AC51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BD109FB-FEDA-4746-8289-0B00733C21C3}" type="slidenum">
              <a:rPr lang="el-GR" altLang="el-GR" sz="1400" smtClean="0"/>
              <a:pPr>
                <a:spcBef>
                  <a:spcPct val="0"/>
                </a:spcBef>
                <a:buFontTx/>
                <a:buNone/>
              </a:pPr>
              <a:t>23</a:t>
            </a:fld>
            <a:endParaRPr lang="el-GR" altLang="el-GR" sz="1400"/>
          </a:p>
        </p:txBody>
      </p:sp>
      <p:sp>
        <p:nvSpPr>
          <p:cNvPr id="25603" name="Text Box 4">
            <a:extLst>
              <a:ext uri="{FF2B5EF4-FFF2-40B4-BE49-F238E27FC236}">
                <a16:creationId xmlns:a16="http://schemas.microsoft.com/office/drawing/2014/main" id="{9D7D4755-BCAF-4436-9090-3B2D332BAD94}"/>
              </a:ext>
            </a:extLst>
          </p:cNvPr>
          <p:cNvSpPr txBox="1">
            <a:spLocks noChangeArrowheads="1"/>
          </p:cNvSpPr>
          <p:nvPr/>
        </p:nvSpPr>
        <p:spPr bwMode="auto">
          <a:xfrm>
            <a:off x="827088" y="339725"/>
            <a:ext cx="46815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2000" u="sng">
                <a:latin typeface="Arial Black" panose="020B0A04020102020204" pitchFamily="34" charset="0"/>
              </a:rPr>
              <a:t>Μεσαία Κάθετος </a:t>
            </a:r>
          </a:p>
        </p:txBody>
      </p:sp>
      <p:sp>
        <p:nvSpPr>
          <p:cNvPr id="25604" name="TextBox 1">
            <a:extLst>
              <a:ext uri="{FF2B5EF4-FFF2-40B4-BE49-F238E27FC236}">
                <a16:creationId xmlns:a16="http://schemas.microsoft.com/office/drawing/2014/main" id="{3D17D074-F74B-48EA-828E-227F9C627FC5}"/>
              </a:ext>
            </a:extLst>
          </p:cNvPr>
          <p:cNvSpPr txBox="1">
            <a:spLocks noChangeArrowheads="1"/>
          </p:cNvSpPr>
          <p:nvPr/>
        </p:nvSpPr>
        <p:spPr bwMode="auto">
          <a:xfrm>
            <a:off x="7620000" y="577691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24</a:t>
            </a:r>
          </a:p>
        </p:txBody>
      </p:sp>
      <p:sp>
        <p:nvSpPr>
          <p:cNvPr id="25605" name="Text Box 20">
            <a:extLst>
              <a:ext uri="{FF2B5EF4-FFF2-40B4-BE49-F238E27FC236}">
                <a16:creationId xmlns:a16="http://schemas.microsoft.com/office/drawing/2014/main" id="{ABDE4536-04A3-4F0A-AD85-7F29BCA8C68E}"/>
              </a:ext>
            </a:extLst>
          </p:cNvPr>
          <p:cNvSpPr txBox="1">
            <a:spLocks noChangeArrowheads="1"/>
          </p:cNvSpPr>
          <p:nvPr/>
        </p:nvSpPr>
        <p:spPr bwMode="auto">
          <a:xfrm>
            <a:off x="611560" y="6396037"/>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25606" name="Εικόνα 3">
            <a:extLst>
              <a:ext uri="{FF2B5EF4-FFF2-40B4-BE49-F238E27FC236}">
                <a16:creationId xmlns:a16="http://schemas.microsoft.com/office/drawing/2014/main" id="{40BAC6B0-6CE9-46F1-B6C8-F05026299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773113"/>
            <a:ext cx="6858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E3661413-B259-4432-974E-CDAE1445AFEF}"/>
              </a:ext>
            </a:extLst>
          </p:cNvPr>
          <p:cNvSpPr txBox="1">
            <a:spLocks noChangeArrowheads="1"/>
          </p:cNvSpPr>
          <p:nvPr/>
        </p:nvSpPr>
        <p:spPr bwMode="auto">
          <a:xfrm>
            <a:off x="714375" y="227013"/>
            <a:ext cx="46815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2400" u="sng">
                <a:latin typeface="Arial Black" panose="020B0A04020102020204" pitchFamily="34" charset="0"/>
              </a:rPr>
              <a:t>Μεσαία Κάθετος </a:t>
            </a:r>
          </a:p>
        </p:txBody>
      </p:sp>
      <p:sp>
        <p:nvSpPr>
          <p:cNvPr id="26627" name="Text Box 5">
            <a:extLst>
              <a:ext uri="{FF2B5EF4-FFF2-40B4-BE49-F238E27FC236}">
                <a16:creationId xmlns:a16="http://schemas.microsoft.com/office/drawing/2014/main" id="{F579DAA2-CC84-4153-A326-9BDA46E0A852}"/>
              </a:ext>
            </a:extLst>
          </p:cNvPr>
          <p:cNvSpPr txBox="1">
            <a:spLocks noChangeArrowheads="1"/>
          </p:cNvSpPr>
          <p:nvPr/>
        </p:nvSpPr>
        <p:spPr bwMode="auto">
          <a:xfrm>
            <a:off x="395288" y="836613"/>
            <a:ext cx="83518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800"/>
              <a:t>Η κάθετη (ως προς την ίσαλο σχεδίασης) ευθεία που περιέχεται στο εγκάρσιο  επίπεδο το οποίο ισαπέχει από την πρωραία και την πρυμναία κάθετο.</a:t>
            </a:r>
          </a:p>
          <a:p>
            <a:pPr>
              <a:spcBef>
                <a:spcPct val="50000"/>
              </a:spcBef>
              <a:buFontTx/>
              <a:buNone/>
            </a:pPr>
            <a:r>
              <a:rPr lang="el-GR" altLang="el-GR" sz="1800"/>
              <a:t>Σημειώνεται με Μ.Κ. (</a:t>
            </a:r>
            <a:r>
              <a:rPr lang="en-US" altLang="el-GR" sz="1800"/>
              <a:t>M.S.)</a:t>
            </a:r>
            <a:r>
              <a:rPr lang="el-GR" altLang="el-GR" sz="1800"/>
              <a:t>,   </a:t>
            </a:r>
            <a:r>
              <a:rPr lang="el-GR" altLang="el-GR" sz="1800" b="1" u="sng"/>
              <a:t>συνήθως   όμως</a:t>
            </a:r>
            <a:r>
              <a:rPr lang="el-GR" altLang="el-GR" sz="1800" b="1"/>
              <a:t>   </a:t>
            </a:r>
            <a:r>
              <a:rPr lang="el-GR" altLang="el-GR" sz="1800"/>
              <a:t>συμβολίζεται  με  το  σύμβολο </a:t>
            </a:r>
          </a:p>
        </p:txBody>
      </p:sp>
      <p:sp>
        <p:nvSpPr>
          <p:cNvPr id="26628" name="Text Box 20">
            <a:extLst>
              <a:ext uri="{FF2B5EF4-FFF2-40B4-BE49-F238E27FC236}">
                <a16:creationId xmlns:a16="http://schemas.microsoft.com/office/drawing/2014/main" id="{2089F2C1-6BA3-4BC5-B6AF-FD1B35387872}"/>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26629" name="Slide Number Placeholder 5">
            <a:extLst>
              <a:ext uri="{FF2B5EF4-FFF2-40B4-BE49-F238E27FC236}">
                <a16:creationId xmlns:a16="http://schemas.microsoft.com/office/drawing/2014/main" id="{04110F81-61CE-47A4-8DBD-3D58842188B7}"/>
              </a:ext>
            </a:extLst>
          </p:cNvPr>
          <p:cNvSpPr txBox="1">
            <a:spLocks noGrp="1"/>
          </p:cNvSpPr>
          <p:nvPr/>
        </p:nvSpPr>
        <p:spPr bwMode="auto">
          <a:xfrm>
            <a:off x="8388350" y="6245225"/>
            <a:ext cx="504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D224B2B2-BE5E-4200-813F-02B4723F3A94}" type="slidenum">
              <a:rPr lang="el-GR" altLang="el-GR" sz="1400"/>
              <a:pPr algn="r" eaLnBrk="1" hangingPunct="1">
                <a:spcBef>
                  <a:spcPct val="0"/>
                </a:spcBef>
                <a:buFontTx/>
                <a:buNone/>
              </a:pPr>
              <a:t>24</a:t>
            </a:fld>
            <a:endParaRPr lang="el-GR" altLang="el-GR" sz="1400"/>
          </a:p>
        </p:txBody>
      </p:sp>
      <p:pic>
        <p:nvPicPr>
          <p:cNvPr id="26630" name="Picture 2">
            <a:extLst>
              <a:ext uri="{FF2B5EF4-FFF2-40B4-BE49-F238E27FC236}">
                <a16:creationId xmlns:a16="http://schemas.microsoft.com/office/drawing/2014/main" id="{05761176-4420-4B42-8AED-047DCF50EF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3" y="2384425"/>
            <a:ext cx="8877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3">
            <a:extLst>
              <a:ext uri="{FF2B5EF4-FFF2-40B4-BE49-F238E27FC236}">
                <a16:creationId xmlns:a16="http://schemas.microsoft.com/office/drawing/2014/main" id="{6A53A232-FC27-4BE2-816A-6BDD464DC7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6740" y="1411983"/>
            <a:ext cx="515366" cy="4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
            <a:extLst>
              <a:ext uri="{FF2B5EF4-FFF2-40B4-BE49-F238E27FC236}">
                <a16:creationId xmlns:a16="http://schemas.microsoft.com/office/drawing/2014/main" id="{8764A39F-68A9-4C7C-8C54-9749800E15E1}"/>
              </a:ext>
            </a:extLst>
          </p:cNvPr>
          <p:cNvSpPr txBox="1">
            <a:spLocks noChangeArrowheads="1"/>
          </p:cNvSpPr>
          <p:nvPr/>
        </p:nvSpPr>
        <p:spPr bwMode="auto">
          <a:xfrm>
            <a:off x="7548563" y="5575300"/>
            <a:ext cx="1092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a:extLst>
              <a:ext uri="{FF2B5EF4-FFF2-40B4-BE49-F238E27FC236}">
                <a16:creationId xmlns:a16="http://schemas.microsoft.com/office/drawing/2014/main" id="{571C3A97-44FA-4213-BA69-967C1E240D9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3B7EA26-CBEA-4D9C-9485-8EEA380D1542}" type="slidenum">
              <a:rPr lang="el-GR" altLang="el-GR" sz="1400" smtClean="0"/>
              <a:pPr>
                <a:spcBef>
                  <a:spcPct val="0"/>
                </a:spcBef>
                <a:buFontTx/>
                <a:buNone/>
              </a:pPr>
              <a:t>25</a:t>
            </a:fld>
            <a:endParaRPr lang="el-GR" altLang="el-GR" sz="1400"/>
          </a:p>
        </p:txBody>
      </p:sp>
      <p:sp>
        <p:nvSpPr>
          <p:cNvPr id="27651" name="TextBox 2">
            <a:extLst>
              <a:ext uri="{FF2B5EF4-FFF2-40B4-BE49-F238E27FC236}">
                <a16:creationId xmlns:a16="http://schemas.microsoft.com/office/drawing/2014/main" id="{7BF6D96A-47A7-43A9-BABC-3C33AC131E1C}"/>
              </a:ext>
            </a:extLst>
          </p:cNvPr>
          <p:cNvSpPr txBox="1">
            <a:spLocks noChangeArrowheads="1"/>
          </p:cNvSpPr>
          <p:nvPr/>
        </p:nvSpPr>
        <p:spPr bwMode="auto">
          <a:xfrm>
            <a:off x="334963" y="152400"/>
            <a:ext cx="151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ΜΗΚΗ</a:t>
            </a:r>
            <a:r>
              <a:rPr lang="en-US" altLang="el-GR" sz="2000" b="1" u="sng"/>
              <a:t> 2/2</a:t>
            </a:r>
            <a:endParaRPr lang="el-GR" altLang="el-GR" sz="2000" b="1" u="sng"/>
          </a:p>
        </p:txBody>
      </p:sp>
      <p:sp>
        <p:nvSpPr>
          <p:cNvPr id="27652" name="Rectangle 5">
            <a:extLst>
              <a:ext uri="{FF2B5EF4-FFF2-40B4-BE49-F238E27FC236}">
                <a16:creationId xmlns:a16="http://schemas.microsoft.com/office/drawing/2014/main" id="{D61D4EEE-EF7F-4EB8-AA6A-F5F2F3398F6B}"/>
              </a:ext>
            </a:extLst>
          </p:cNvPr>
          <p:cNvSpPr>
            <a:spLocks noChangeArrowheads="1"/>
          </p:cNvSpPr>
          <p:nvPr/>
        </p:nvSpPr>
        <p:spPr bwMode="auto">
          <a:xfrm>
            <a:off x="331788" y="588963"/>
            <a:ext cx="6192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ΜΗΚΟΣ ΚΑΤΑΣΚΕΥΗΣ (ή ΜΗΚΟΣ ΥΠΟΛΟΓΙΣΜΟΥ</a:t>
            </a:r>
            <a:r>
              <a:rPr lang="el-GR" altLang="el-GR" sz="1800">
                <a:latin typeface="Times New Roman" panose="02020603050405020304" pitchFamily="18" charset="0"/>
                <a:cs typeface="Times New Roman" panose="02020603050405020304" pitchFamily="18" charset="0"/>
              </a:rPr>
              <a:t> )</a:t>
            </a:r>
            <a:r>
              <a:rPr lang="en-US" altLang="el-GR" sz="1800">
                <a:latin typeface="Times New Roman" panose="02020603050405020304" pitchFamily="18" charset="0"/>
                <a:cs typeface="Times New Roman" panose="02020603050405020304" pitchFamily="18" charset="0"/>
              </a:rPr>
              <a:t>  </a:t>
            </a:r>
            <a:r>
              <a:rPr lang="en-US" altLang="el-GR" sz="1600">
                <a:latin typeface="Times New Roman" panose="02020603050405020304" pitchFamily="18" charset="0"/>
                <a:cs typeface="Times New Roman" panose="02020603050405020304" pitchFamily="18" charset="0"/>
              </a:rPr>
              <a:t>=</a:t>
            </a:r>
            <a:endParaRPr lang="el-GR" altLang="el-GR" sz="1600"/>
          </a:p>
        </p:txBody>
      </p:sp>
      <p:sp>
        <p:nvSpPr>
          <p:cNvPr id="27653" name="Rectangle 6">
            <a:extLst>
              <a:ext uri="{FF2B5EF4-FFF2-40B4-BE49-F238E27FC236}">
                <a16:creationId xmlns:a16="http://schemas.microsoft.com/office/drawing/2014/main" id="{4EC91036-6706-4965-B186-AB332ED92B1E}"/>
              </a:ext>
            </a:extLst>
          </p:cNvPr>
          <p:cNvSpPr>
            <a:spLocks noChangeArrowheads="1"/>
          </p:cNvSpPr>
          <p:nvPr/>
        </p:nvSpPr>
        <p:spPr bwMode="auto">
          <a:xfrm>
            <a:off x="5338763" y="2636838"/>
            <a:ext cx="3927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ΜΗΚΟΣ ΓΡΑΜΜΗΣ ΦΟΡΤΩΣΕΩΣ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27654" name="Rectangle 16">
            <a:extLst>
              <a:ext uri="{FF2B5EF4-FFF2-40B4-BE49-F238E27FC236}">
                <a16:creationId xmlns:a16="http://schemas.microsoft.com/office/drawing/2014/main" id="{CAC7003E-FED7-4B67-91BD-0A4893E3FA4F}"/>
              </a:ext>
            </a:extLst>
          </p:cNvPr>
          <p:cNvSpPr>
            <a:spLocks noChangeArrowheads="1"/>
          </p:cNvSpPr>
          <p:nvPr/>
        </p:nvSpPr>
        <p:spPr bwMode="auto">
          <a:xfrm>
            <a:off x="331788" y="1012825"/>
            <a:ext cx="4478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ΜΗΚΟΣ ΤΟΥ ΤΜΗΜΑΤΟΣ ΕΙΣΟΔΟΥ</a:t>
            </a:r>
            <a:r>
              <a:rPr lang="el-GR" altLang="el-GR" sz="1800">
                <a:latin typeface="Times New Roman" panose="02020603050405020304" pitchFamily="18" charset="0"/>
                <a:cs typeface="Times New Roman" panose="02020603050405020304" pitchFamily="18" charset="0"/>
              </a:rPr>
              <a:t> </a:t>
            </a:r>
            <a:r>
              <a:rPr lang="en-US" altLang="el-GR" sz="1800">
                <a:latin typeface="Times New Roman" panose="02020603050405020304" pitchFamily="18" charset="0"/>
                <a:cs typeface="Times New Roman" panose="02020603050405020304" pitchFamily="18" charset="0"/>
              </a:rPr>
              <a:t> = </a:t>
            </a:r>
            <a:endParaRPr lang="el-GR" altLang="el-GR" sz="1800"/>
          </a:p>
        </p:txBody>
      </p:sp>
      <p:sp>
        <p:nvSpPr>
          <p:cNvPr id="27655" name="Rectangle 17">
            <a:extLst>
              <a:ext uri="{FF2B5EF4-FFF2-40B4-BE49-F238E27FC236}">
                <a16:creationId xmlns:a16="http://schemas.microsoft.com/office/drawing/2014/main" id="{E12A0A49-5C06-4988-82AB-C15E22B79AD9}"/>
              </a:ext>
            </a:extLst>
          </p:cNvPr>
          <p:cNvSpPr>
            <a:spLocks noChangeArrowheads="1"/>
          </p:cNvSpPr>
          <p:nvPr/>
        </p:nvSpPr>
        <p:spPr bwMode="auto">
          <a:xfrm>
            <a:off x="315913" y="2043113"/>
            <a:ext cx="451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ΜΗΚΟΣ ΤΟΥ ΤΜΗΜΑΤΟΣ ΕΞΟΔΟΥ</a:t>
            </a:r>
            <a:r>
              <a:rPr lang="en-US" altLang="el-GR" sz="1800" b="1">
                <a:latin typeface="Times New Roman" panose="02020603050405020304" pitchFamily="18" charset="0"/>
                <a:cs typeface="Times New Roman" panose="02020603050405020304" pitchFamily="18" charset="0"/>
              </a:rPr>
              <a:t>    = </a:t>
            </a:r>
            <a:endParaRPr lang="el-GR" altLang="el-GR" sz="1800"/>
          </a:p>
        </p:txBody>
      </p:sp>
      <p:sp>
        <p:nvSpPr>
          <p:cNvPr id="23" name="TextBox 22">
            <a:extLst>
              <a:ext uri="{FF2B5EF4-FFF2-40B4-BE49-F238E27FC236}">
                <a16:creationId xmlns:a16="http://schemas.microsoft.com/office/drawing/2014/main" id="{94AFBA00-54FA-4E2D-A556-F0F3EDAA817A}"/>
              </a:ext>
            </a:extLst>
          </p:cNvPr>
          <p:cNvSpPr txBox="1">
            <a:spLocks noRot="1" noChangeAspect="1" noMove="1" noResize="1" noEditPoints="1" noAdjustHandles="1" noChangeArrowheads="1" noChangeShapeType="1" noTextEdit="1"/>
          </p:cNvSpPr>
          <p:nvPr/>
        </p:nvSpPr>
        <p:spPr>
          <a:xfrm>
            <a:off x="6660232" y="3284984"/>
            <a:ext cx="1082861" cy="276999"/>
          </a:xfrm>
          <a:prstGeom prst="rect">
            <a:avLst/>
          </a:prstGeom>
          <a:blipFill rotWithShape="0">
            <a:blip r:embed="rId2"/>
            <a:stretch>
              <a:fillRect l="-4520" b="-20000"/>
            </a:stretch>
          </a:blipFill>
        </p:spPr>
        <p:txBody>
          <a:bodyPr/>
          <a:lstStyle/>
          <a:p>
            <a:pPr>
              <a:defRPr/>
            </a:pPr>
            <a:r>
              <a:rPr lang="el-GR">
                <a:noFill/>
              </a:rPr>
              <a:t> </a:t>
            </a:r>
          </a:p>
        </p:txBody>
      </p:sp>
      <p:sp>
        <p:nvSpPr>
          <p:cNvPr id="27657" name="Text Box 4">
            <a:extLst>
              <a:ext uri="{FF2B5EF4-FFF2-40B4-BE49-F238E27FC236}">
                <a16:creationId xmlns:a16="http://schemas.microsoft.com/office/drawing/2014/main" id="{2116BD10-39B9-43B3-9E69-26D09CC01F26}"/>
              </a:ext>
            </a:extLst>
          </p:cNvPr>
          <p:cNvSpPr txBox="1">
            <a:spLocks noChangeArrowheads="1"/>
          </p:cNvSpPr>
          <p:nvPr/>
        </p:nvSpPr>
        <p:spPr bwMode="auto">
          <a:xfrm>
            <a:off x="611188" y="64277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27658" name="Picture 1">
            <a:extLst>
              <a:ext uri="{FF2B5EF4-FFF2-40B4-BE49-F238E27FC236}">
                <a16:creationId xmlns:a16="http://schemas.microsoft.com/office/drawing/2014/main" id="{29FC917E-7A58-4ED7-A456-6245F1C068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50" y="2576513"/>
            <a:ext cx="45926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
            <a:extLst>
              <a:ext uri="{FF2B5EF4-FFF2-40B4-BE49-F238E27FC236}">
                <a16:creationId xmlns:a16="http://schemas.microsoft.com/office/drawing/2014/main" id="{1697F853-2345-4B09-B951-15BBC55805D9}"/>
              </a:ext>
            </a:extLst>
          </p:cNvPr>
          <p:cNvSpPr txBox="1">
            <a:spLocks noChangeArrowheads="1"/>
          </p:cNvSpPr>
          <p:nvPr/>
        </p:nvSpPr>
        <p:spPr bwMode="auto">
          <a:xfrm>
            <a:off x="5324475" y="6108700"/>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26</a:t>
            </a:r>
          </a:p>
        </p:txBody>
      </p:sp>
      <p:pic>
        <p:nvPicPr>
          <p:cNvPr id="27660" name="Εικόνα 1">
            <a:extLst>
              <a:ext uri="{FF2B5EF4-FFF2-40B4-BE49-F238E27FC236}">
                <a16:creationId xmlns:a16="http://schemas.microsoft.com/office/drawing/2014/main" id="{5FEBCC9C-6D81-45F5-899A-2977CD995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601663"/>
            <a:ext cx="2073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Εικόνα 2">
            <a:extLst>
              <a:ext uri="{FF2B5EF4-FFF2-40B4-BE49-F238E27FC236}">
                <a16:creationId xmlns:a16="http://schemas.microsoft.com/office/drawing/2014/main" id="{3AFB03F5-300C-4C86-9C35-F4BF4646B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3" y="1012825"/>
            <a:ext cx="387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Εικόνα 3">
            <a:extLst>
              <a:ext uri="{FF2B5EF4-FFF2-40B4-BE49-F238E27FC236}">
                <a16:creationId xmlns:a16="http://schemas.microsoft.com/office/drawing/2014/main" id="{59CFC89A-30CC-48C3-B340-16143E6E8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688" y="2006600"/>
            <a:ext cx="5080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4">
            <a:extLst>
              <a:ext uri="{FF2B5EF4-FFF2-40B4-BE49-F238E27FC236}">
                <a16:creationId xmlns:a16="http://schemas.microsoft.com/office/drawing/2014/main" id="{8EFC5460-3F25-4C2E-944A-1CBF6258577B}"/>
              </a:ext>
            </a:extLst>
          </p:cNvPr>
          <p:cNvSpPr txBox="1">
            <a:spLocks noChangeArrowheads="1"/>
          </p:cNvSpPr>
          <p:nvPr/>
        </p:nvSpPr>
        <p:spPr bwMode="auto">
          <a:xfrm>
            <a:off x="315913" y="1536700"/>
            <a:ext cx="4687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ΜΗΚΟΣ ΠΑΡΑΛΛΗΛΟΥ ΤΜΗΜΑΤΟΣ  </a:t>
            </a:r>
            <a:r>
              <a:rPr lang="el-GR" altLang="el-GR" sz="1800" b="1">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474C421-8553-4077-BB14-54F56D748979}"/>
              </a:ext>
            </a:extLst>
          </p:cNvPr>
          <p:cNvSpPr txBox="1">
            <a:spLocks noRot="1" noChangeAspect="1" noMove="1" noResize="1" noEditPoints="1" noAdjustHandles="1" noChangeArrowheads="1" noChangeShapeType="1" noTextEdit="1"/>
          </p:cNvSpPr>
          <p:nvPr/>
        </p:nvSpPr>
        <p:spPr>
          <a:xfrm>
            <a:off x="4611930" y="1564586"/>
            <a:ext cx="507324" cy="276999"/>
          </a:xfrm>
          <a:prstGeom prst="rect">
            <a:avLst/>
          </a:prstGeom>
          <a:blipFill>
            <a:blip r:embed="rId7"/>
            <a:stretch>
              <a:fillRect b="-20000"/>
            </a:stretch>
          </a:blipFill>
        </p:spPr>
        <p:txBody>
          <a:bodyPr/>
          <a:lstStyle/>
          <a:p>
            <a:pPr>
              <a:defRPr/>
            </a:pPr>
            <a:r>
              <a:rPr lang="el-GR">
                <a:no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a:extLst>
              <a:ext uri="{FF2B5EF4-FFF2-40B4-BE49-F238E27FC236}">
                <a16:creationId xmlns:a16="http://schemas.microsoft.com/office/drawing/2014/main" id="{09D0F79C-6087-4198-A766-43B02229A1F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20F2B27-A1B5-4DEF-A7E6-05231894427C}" type="slidenum">
              <a:rPr lang="el-GR" altLang="el-GR" sz="1400" smtClean="0"/>
              <a:pPr>
                <a:spcBef>
                  <a:spcPct val="0"/>
                </a:spcBef>
                <a:buFontTx/>
                <a:buNone/>
              </a:pPr>
              <a:t>26</a:t>
            </a:fld>
            <a:endParaRPr lang="el-GR" altLang="el-GR" sz="1400"/>
          </a:p>
        </p:txBody>
      </p:sp>
      <p:sp>
        <p:nvSpPr>
          <p:cNvPr id="28675" name="TextBox 2">
            <a:extLst>
              <a:ext uri="{FF2B5EF4-FFF2-40B4-BE49-F238E27FC236}">
                <a16:creationId xmlns:a16="http://schemas.microsoft.com/office/drawing/2014/main" id="{6A42022B-EA1D-4F63-80D7-242928EDB141}"/>
              </a:ext>
            </a:extLst>
          </p:cNvPr>
          <p:cNvSpPr txBox="1">
            <a:spLocks noChangeArrowheads="1"/>
          </p:cNvSpPr>
          <p:nvPr/>
        </p:nvSpPr>
        <p:spPr bwMode="auto">
          <a:xfrm>
            <a:off x="395288" y="333375"/>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a:t>ΠΛΑΤΗ</a:t>
            </a:r>
          </a:p>
        </p:txBody>
      </p:sp>
      <p:pic>
        <p:nvPicPr>
          <p:cNvPr id="28676" name="Picture 3">
            <a:extLst>
              <a:ext uri="{FF2B5EF4-FFF2-40B4-BE49-F238E27FC236}">
                <a16:creationId xmlns:a16="http://schemas.microsoft.com/office/drawing/2014/main" id="{91DB517E-E395-444E-9B03-E8440EB42D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74725"/>
            <a:ext cx="18859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a:extLst>
              <a:ext uri="{FF2B5EF4-FFF2-40B4-BE49-F238E27FC236}">
                <a16:creationId xmlns:a16="http://schemas.microsoft.com/office/drawing/2014/main" id="{EF3CDEA0-58BA-4E26-930E-1B94F794EC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023938"/>
            <a:ext cx="399097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5">
            <a:extLst>
              <a:ext uri="{FF2B5EF4-FFF2-40B4-BE49-F238E27FC236}">
                <a16:creationId xmlns:a16="http://schemas.microsoft.com/office/drawing/2014/main" id="{9EF05116-BB03-4C2E-8CBA-DDA1EE147B72}"/>
              </a:ext>
            </a:extLst>
          </p:cNvPr>
          <p:cNvSpPr>
            <a:spLocks noChangeArrowheads="1"/>
          </p:cNvSpPr>
          <p:nvPr/>
        </p:nvSpPr>
        <p:spPr bwMode="auto">
          <a:xfrm>
            <a:off x="395288" y="4303713"/>
            <a:ext cx="235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ΜΕΓΙΣΤΟ ΠΛΑΤΟΣ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28679" name="Rectangle 6">
            <a:extLst>
              <a:ext uri="{FF2B5EF4-FFF2-40B4-BE49-F238E27FC236}">
                <a16:creationId xmlns:a16="http://schemas.microsoft.com/office/drawing/2014/main" id="{6B48BC2D-2F68-4562-9CDA-4E485509A071}"/>
              </a:ext>
            </a:extLst>
          </p:cNvPr>
          <p:cNvSpPr>
            <a:spLocks noChangeArrowheads="1"/>
          </p:cNvSpPr>
          <p:nvPr/>
        </p:nvSpPr>
        <p:spPr bwMode="auto">
          <a:xfrm>
            <a:off x="395288" y="5084763"/>
            <a:ext cx="2168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ΠΛΑΤΟΣ ΙΣΑΛΟΥ</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28680" name="Rectangle 7">
            <a:extLst>
              <a:ext uri="{FF2B5EF4-FFF2-40B4-BE49-F238E27FC236}">
                <a16:creationId xmlns:a16="http://schemas.microsoft.com/office/drawing/2014/main" id="{2A246231-C57F-4953-A666-64E0C7CA37D2}"/>
              </a:ext>
            </a:extLst>
          </p:cNvPr>
          <p:cNvSpPr>
            <a:spLocks noChangeArrowheads="1"/>
          </p:cNvSpPr>
          <p:nvPr/>
        </p:nvSpPr>
        <p:spPr bwMode="auto">
          <a:xfrm>
            <a:off x="3306763" y="4203700"/>
            <a:ext cx="3983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ΠΛΑΤΟΣ ΤΗΣ ΜΕΓΙΣΤΗΣ ΤΟΜΗΣ</a:t>
            </a:r>
            <a:r>
              <a:rPr lang="el-GR" altLang="el-GR" sz="1800">
                <a:latin typeface="Times New Roman" panose="02020603050405020304" pitchFamily="18" charset="0"/>
                <a:cs typeface="Times New Roman" panose="02020603050405020304" pitchFamily="18" charset="0"/>
              </a:rPr>
              <a:t> </a:t>
            </a:r>
            <a:endParaRPr lang="el-GR" altLang="el-GR" sz="1800"/>
          </a:p>
        </p:txBody>
      </p:sp>
      <p:sp>
        <p:nvSpPr>
          <p:cNvPr id="28681" name="Rectangle 8">
            <a:extLst>
              <a:ext uri="{FF2B5EF4-FFF2-40B4-BE49-F238E27FC236}">
                <a16:creationId xmlns:a16="http://schemas.microsoft.com/office/drawing/2014/main" id="{BF0C2429-BAD7-42D3-B508-517DA3EEB4F0}"/>
              </a:ext>
            </a:extLst>
          </p:cNvPr>
          <p:cNvSpPr>
            <a:spLocks noChangeArrowheads="1"/>
          </p:cNvSpPr>
          <p:nvPr/>
        </p:nvSpPr>
        <p:spPr bwMode="auto">
          <a:xfrm>
            <a:off x="3286125" y="5040313"/>
            <a:ext cx="49768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latin typeface="Times New Roman" panose="02020603050405020304" pitchFamily="18" charset="0"/>
                <a:cs typeface="Times New Roman" panose="02020603050405020304" pitchFamily="18" charset="0"/>
              </a:rPr>
              <a:t>ΠΛΑΤΟΣ ΜΕΣΗΣ ΤΟΜΗΣ </a:t>
            </a:r>
          </a:p>
          <a:p>
            <a:pPr>
              <a:spcBef>
                <a:spcPct val="0"/>
              </a:spcBef>
              <a:buFontTx/>
              <a:buNone/>
            </a:pPr>
            <a:r>
              <a:rPr lang="el-GR" altLang="el-GR" sz="1600" b="1" i="1" u="sng">
                <a:latin typeface="Times New Roman" panose="02020603050405020304" pitchFamily="18" charset="0"/>
                <a:cs typeface="Times New Roman" panose="02020603050405020304" pitchFamily="18" charset="0"/>
              </a:rPr>
              <a:t>(ΣΤΟ ΜΕΣΟΝ ΤΟΥ ΜΗΚΟΥΣ ΜΕΥΑΞΥ ΚΑΘΗΕΤΩΝ)</a:t>
            </a:r>
            <a:r>
              <a:rPr lang="el-GR" altLang="el-GR" sz="1600" i="1">
                <a:latin typeface="Times New Roman" panose="02020603050405020304" pitchFamily="18" charset="0"/>
                <a:cs typeface="Times New Roman" panose="02020603050405020304" pitchFamily="18" charset="0"/>
              </a:rPr>
              <a:t> </a:t>
            </a:r>
            <a:endParaRPr lang="el-GR" altLang="el-GR" sz="1600" i="1"/>
          </a:p>
        </p:txBody>
      </p:sp>
      <p:sp>
        <p:nvSpPr>
          <p:cNvPr id="28682" name="Text Box 4">
            <a:extLst>
              <a:ext uri="{FF2B5EF4-FFF2-40B4-BE49-F238E27FC236}">
                <a16:creationId xmlns:a16="http://schemas.microsoft.com/office/drawing/2014/main" id="{70FAC22A-A038-4B7C-AE9F-395A30AD39AC}"/>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28683" name="TextBox 1">
            <a:extLst>
              <a:ext uri="{FF2B5EF4-FFF2-40B4-BE49-F238E27FC236}">
                <a16:creationId xmlns:a16="http://schemas.microsoft.com/office/drawing/2014/main" id="{C23F61D9-BD40-4B2E-8C91-2A06F6F38382}"/>
              </a:ext>
            </a:extLst>
          </p:cNvPr>
          <p:cNvSpPr txBox="1">
            <a:spLocks noChangeArrowheads="1"/>
          </p:cNvSpPr>
          <p:nvPr/>
        </p:nvSpPr>
        <p:spPr bwMode="auto">
          <a:xfrm>
            <a:off x="2287588" y="3616325"/>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27</a:t>
            </a:r>
          </a:p>
        </p:txBody>
      </p:sp>
      <p:sp>
        <p:nvSpPr>
          <p:cNvPr id="28684" name="TextBox 1">
            <a:extLst>
              <a:ext uri="{FF2B5EF4-FFF2-40B4-BE49-F238E27FC236}">
                <a16:creationId xmlns:a16="http://schemas.microsoft.com/office/drawing/2014/main" id="{80857235-AF5E-4781-91FC-FE91D7A97186}"/>
              </a:ext>
            </a:extLst>
          </p:cNvPr>
          <p:cNvSpPr txBox="1">
            <a:spLocks noChangeArrowheads="1"/>
          </p:cNvSpPr>
          <p:nvPr/>
        </p:nvSpPr>
        <p:spPr bwMode="auto">
          <a:xfrm>
            <a:off x="6227763" y="2919413"/>
            <a:ext cx="118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27 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a:extLst>
              <a:ext uri="{FF2B5EF4-FFF2-40B4-BE49-F238E27FC236}">
                <a16:creationId xmlns:a16="http://schemas.microsoft.com/office/drawing/2014/main" id="{42007B72-479C-4097-8CBC-4EE7CD164A8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1D34389-75C5-4729-849D-A12690D7FB75}" type="slidenum">
              <a:rPr lang="el-GR" altLang="el-GR" sz="1400" smtClean="0"/>
              <a:pPr>
                <a:spcBef>
                  <a:spcPct val="0"/>
                </a:spcBef>
                <a:buFontTx/>
                <a:buNone/>
              </a:pPr>
              <a:t>27</a:t>
            </a:fld>
            <a:endParaRPr lang="el-GR" altLang="el-GR" sz="1400"/>
          </a:p>
        </p:txBody>
      </p:sp>
      <p:sp>
        <p:nvSpPr>
          <p:cNvPr id="29699" name="TextBox 2">
            <a:extLst>
              <a:ext uri="{FF2B5EF4-FFF2-40B4-BE49-F238E27FC236}">
                <a16:creationId xmlns:a16="http://schemas.microsoft.com/office/drawing/2014/main" id="{60E14749-1AAD-4F99-9750-98453D249C45}"/>
              </a:ext>
            </a:extLst>
          </p:cNvPr>
          <p:cNvSpPr txBox="1">
            <a:spLocks noChangeArrowheads="1"/>
          </p:cNvSpPr>
          <p:nvPr/>
        </p:nvSpPr>
        <p:spPr bwMode="auto">
          <a:xfrm>
            <a:off x="323850" y="188913"/>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ΥΨΗ </a:t>
            </a:r>
            <a:r>
              <a:rPr lang="el-GR" altLang="el-GR" sz="1600" b="1" u="sng"/>
              <a:t>1/3</a:t>
            </a:r>
          </a:p>
        </p:txBody>
      </p:sp>
      <p:sp>
        <p:nvSpPr>
          <p:cNvPr id="29700" name="Rectangle 6">
            <a:extLst>
              <a:ext uri="{FF2B5EF4-FFF2-40B4-BE49-F238E27FC236}">
                <a16:creationId xmlns:a16="http://schemas.microsoft.com/office/drawing/2014/main" id="{A2E0E2A5-0EEA-4CB7-80FB-0D0995912D2E}"/>
              </a:ext>
            </a:extLst>
          </p:cNvPr>
          <p:cNvSpPr>
            <a:spLocks noChangeArrowheads="1"/>
          </p:cNvSpPr>
          <p:nvPr/>
        </p:nvSpPr>
        <p:spPr bwMode="auto">
          <a:xfrm>
            <a:off x="684213" y="604838"/>
            <a:ext cx="451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Ύψος κατασκευής ή Κοίλο</a:t>
            </a:r>
            <a:r>
              <a:rPr lang="el-GR" altLang="el-GR" sz="1800" b="1"/>
              <a:t> </a:t>
            </a:r>
            <a:r>
              <a:rPr lang="en-US" altLang="el-GR" sz="1800" b="1"/>
              <a:t> </a:t>
            </a:r>
            <a:r>
              <a:rPr lang="en-US" altLang="el-GR" sz="2000" b="1"/>
              <a:t>D  (Depth)</a:t>
            </a:r>
            <a:r>
              <a:rPr lang="el-GR" altLang="el-GR" sz="2000" b="1"/>
              <a:t> </a:t>
            </a:r>
          </a:p>
        </p:txBody>
      </p:sp>
      <p:pic>
        <p:nvPicPr>
          <p:cNvPr id="29701" name="Picture 5">
            <a:extLst>
              <a:ext uri="{FF2B5EF4-FFF2-40B4-BE49-F238E27FC236}">
                <a16:creationId xmlns:a16="http://schemas.microsoft.com/office/drawing/2014/main" id="{D3D8C54F-CE90-4CB2-9398-CF514E3EF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023938"/>
            <a:ext cx="33289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E7194A64-71E6-4B18-9976-47E8090B91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023938"/>
            <a:ext cx="51228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
            <a:extLst>
              <a:ext uri="{FF2B5EF4-FFF2-40B4-BE49-F238E27FC236}">
                <a16:creationId xmlns:a16="http://schemas.microsoft.com/office/drawing/2014/main" id="{2CB6CA45-44A5-43DF-B7EB-AF17CE28CA1A}"/>
              </a:ext>
            </a:extLst>
          </p:cNvPr>
          <p:cNvSpPr txBox="1">
            <a:spLocks noChangeArrowheads="1"/>
          </p:cNvSpPr>
          <p:nvPr/>
        </p:nvSpPr>
        <p:spPr bwMode="auto">
          <a:xfrm>
            <a:off x="1066800" y="3898900"/>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28</a:t>
            </a:r>
          </a:p>
        </p:txBody>
      </p:sp>
      <p:sp>
        <p:nvSpPr>
          <p:cNvPr id="29704" name="TextBox 1">
            <a:extLst>
              <a:ext uri="{FF2B5EF4-FFF2-40B4-BE49-F238E27FC236}">
                <a16:creationId xmlns:a16="http://schemas.microsoft.com/office/drawing/2014/main" id="{7F7C295C-9CD2-4D94-8792-CB42FC4DB1B6}"/>
              </a:ext>
            </a:extLst>
          </p:cNvPr>
          <p:cNvSpPr txBox="1">
            <a:spLocks noChangeArrowheads="1"/>
          </p:cNvSpPr>
          <p:nvPr/>
        </p:nvSpPr>
        <p:spPr bwMode="auto">
          <a:xfrm>
            <a:off x="6227763" y="3852863"/>
            <a:ext cx="10080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28 α</a:t>
            </a:r>
          </a:p>
        </p:txBody>
      </p:sp>
      <p:pic>
        <p:nvPicPr>
          <p:cNvPr id="29705" name="Εικόνα 8">
            <a:extLst>
              <a:ext uri="{FF2B5EF4-FFF2-40B4-BE49-F238E27FC236}">
                <a16:creationId xmlns:a16="http://schemas.microsoft.com/office/drawing/2014/main" id="{4A6F6D3C-4B06-4936-8DE1-71938F007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38" y="4270375"/>
            <a:ext cx="549116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Ορθογώνιο 1">
            <a:extLst>
              <a:ext uri="{FF2B5EF4-FFF2-40B4-BE49-F238E27FC236}">
                <a16:creationId xmlns:a16="http://schemas.microsoft.com/office/drawing/2014/main" id="{3154F6A0-C2EB-4A39-B3EC-7712D4388D63}"/>
              </a:ext>
            </a:extLst>
          </p:cNvPr>
          <p:cNvSpPr>
            <a:spLocks noChangeArrowheads="1"/>
          </p:cNvSpPr>
          <p:nvPr/>
        </p:nvSpPr>
        <p:spPr bwMode="auto">
          <a:xfrm>
            <a:off x="6756960" y="5397500"/>
            <a:ext cx="10005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28 β</a:t>
            </a:r>
          </a:p>
        </p:txBody>
      </p:sp>
      <p:sp>
        <p:nvSpPr>
          <p:cNvPr id="29707" name="Ορθογώνιο 2">
            <a:extLst>
              <a:ext uri="{FF2B5EF4-FFF2-40B4-BE49-F238E27FC236}">
                <a16:creationId xmlns:a16="http://schemas.microsoft.com/office/drawing/2014/main" id="{0EFBCDA8-CEC4-498D-9A9C-396F88A70D87}"/>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a:extLst>
              <a:ext uri="{FF2B5EF4-FFF2-40B4-BE49-F238E27FC236}">
                <a16:creationId xmlns:a16="http://schemas.microsoft.com/office/drawing/2014/main" id="{2F804D25-D85C-44DC-B38C-3B00E38B6FA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27C561A-F263-4AFC-87A1-6D5D5A603B39}" type="slidenum">
              <a:rPr lang="el-GR" altLang="el-GR" sz="1400" smtClean="0"/>
              <a:pPr>
                <a:spcBef>
                  <a:spcPct val="0"/>
                </a:spcBef>
                <a:buFontTx/>
                <a:buNone/>
              </a:pPr>
              <a:t>28</a:t>
            </a:fld>
            <a:endParaRPr lang="el-GR" altLang="el-GR" sz="1400"/>
          </a:p>
        </p:txBody>
      </p:sp>
      <p:pic>
        <p:nvPicPr>
          <p:cNvPr id="30723" name="Picture 2">
            <a:extLst>
              <a:ext uri="{FF2B5EF4-FFF2-40B4-BE49-F238E27FC236}">
                <a16:creationId xmlns:a16="http://schemas.microsoft.com/office/drawing/2014/main" id="{8429A8CD-0439-4B7C-AF27-FC1A565F84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911350"/>
            <a:ext cx="43862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0">
            <a:extLst>
              <a:ext uri="{FF2B5EF4-FFF2-40B4-BE49-F238E27FC236}">
                <a16:creationId xmlns:a16="http://schemas.microsoft.com/office/drawing/2014/main" id="{1A5E983B-D91B-4A5C-855C-D9F1D616EF16}"/>
              </a:ext>
            </a:extLst>
          </p:cNvPr>
          <p:cNvSpPr txBox="1">
            <a:spLocks noChangeArrowheads="1"/>
          </p:cNvSpPr>
          <p:nvPr/>
        </p:nvSpPr>
        <p:spPr bwMode="auto">
          <a:xfrm>
            <a:off x="6064250" y="1497013"/>
            <a:ext cx="254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u="sng"/>
              <a:t>Πλοίο χωρίς διαγωγή</a:t>
            </a:r>
          </a:p>
        </p:txBody>
      </p:sp>
      <p:sp>
        <p:nvSpPr>
          <p:cNvPr id="30725" name="Rectangle 5">
            <a:extLst>
              <a:ext uri="{FF2B5EF4-FFF2-40B4-BE49-F238E27FC236}">
                <a16:creationId xmlns:a16="http://schemas.microsoft.com/office/drawing/2014/main" id="{8F8A5508-5C41-4558-8D08-DC4C781DB378}"/>
              </a:ext>
            </a:extLst>
          </p:cNvPr>
          <p:cNvSpPr>
            <a:spLocks noChangeArrowheads="1"/>
          </p:cNvSpPr>
          <p:nvPr/>
        </p:nvSpPr>
        <p:spPr bwMode="auto">
          <a:xfrm>
            <a:off x="23813" y="41068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u="sng"/>
              <a:t>Πλοίο με διαγωγή έμπλωρη </a:t>
            </a:r>
          </a:p>
        </p:txBody>
      </p:sp>
      <p:pic>
        <p:nvPicPr>
          <p:cNvPr id="30726" name="Picture 10">
            <a:extLst>
              <a:ext uri="{FF2B5EF4-FFF2-40B4-BE49-F238E27FC236}">
                <a16:creationId xmlns:a16="http://schemas.microsoft.com/office/drawing/2014/main" id="{B7534755-CAA9-4F5E-B02B-5EB8561397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 y="4446588"/>
            <a:ext cx="442436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1">
            <a:extLst>
              <a:ext uri="{FF2B5EF4-FFF2-40B4-BE49-F238E27FC236}">
                <a16:creationId xmlns:a16="http://schemas.microsoft.com/office/drawing/2014/main" id="{E835D95F-BAF5-4209-82B4-D5FA279D8F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5513" y="4410075"/>
            <a:ext cx="42767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12">
            <a:extLst>
              <a:ext uri="{FF2B5EF4-FFF2-40B4-BE49-F238E27FC236}">
                <a16:creationId xmlns:a16="http://schemas.microsoft.com/office/drawing/2014/main" id="{D629AC9A-1302-4E10-B373-1C899D7A346B}"/>
              </a:ext>
            </a:extLst>
          </p:cNvPr>
          <p:cNvSpPr>
            <a:spLocks noChangeArrowheads="1"/>
          </p:cNvSpPr>
          <p:nvPr/>
        </p:nvSpPr>
        <p:spPr bwMode="auto">
          <a:xfrm>
            <a:off x="4678363" y="4051300"/>
            <a:ext cx="383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u="sng"/>
              <a:t>Πλοίο με διαγωγή έμπρυμνη</a:t>
            </a:r>
          </a:p>
        </p:txBody>
      </p:sp>
      <p:sp>
        <p:nvSpPr>
          <p:cNvPr id="30729" name="Rectangle 21">
            <a:extLst>
              <a:ext uri="{FF2B5EF4-FFF2-40B4-BE49-F238E27FC236}">
                <a16:creationId xmlns:a16="http://schemas.microsoft.com/office/drawing/2014/main" id="{AB650FA8-EBB8-4927-AAC0-753CEFAC47A3}"/>
              </a:ext>
            </a:extLst>
          </p:cNvPr>
          <p:cNvSpPr>
            <a:spLocks noChangeArrowheads="1"/>
          </p:cNvSpPr>
          <p:nvPr/>
        </p:nvSpPr>
        <p:spPr bwMode="auto">
          <a:xfrm>
            <a:off x="2275681" y="207460"/>
            <a:ext cx="2860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i="1" u="sng" dirty="0">
                <a:latin typeface="Times New Roman" panose="02020603050405020304" pitchFamily="18" charset="0"/>
                <a:cs typeface="Times New Roman" panose="02020603050405020304" pitchFamily="18" charset="0"/>
              </a:rPr>
              <a:t>ΒΥΘΙΣΜΑ ΣΧΕΔΙΑΣΗΣ</a:t>
            </a:r>
            <a:endParaRPr lang="el-GR" altLang="el-GR" sz="2000" dirty="0"/>
          </a:p>
        </p:txBody>
      </p:sp>
      <p:sp>
        <p:nvSpPr>
          <p:cNvPr id="30730" name="Rectangle 7">
            <a:extLst>
              <a:ext uri="{FF2B5EF4-FFF2-40B4-BE49-F238E27FC236}">
                <a16:creationId xmlns:a16="http://schemas.microsoft.com/office/drawing/2014/main" id="{BCB747BC-5890-4931-BCE0-691DDA020331}"/>
              </a:ext>
            </a:extLst>
          </p:cNvPr>
          <p:cNvSpPr>
            <a:spLocks noChangeArrowheads="1"/>
          </p:cNvSpPr>
          <p:nvPr/>
        </p:nvSpPr>
        <p:spPr bwMode="auto">
          <a:xfrm>
            <a:off x="482600" y="1014413"/>
            <a:ext cx="2368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latin typeface="Times New Roman" panose="02020603050405020304" pitchFamily="18" charset="0"/>
                <a:cs typeface="Times New Roman" panose="02020603050405020304" pitchFamily="18" charset="0"/>
              </a:rPr>
              <a:t>ΒΥΘΙΣΜΑ</a:t>
            </a:r>
            <a:r>
              <a:rPr lang="en-US" altLang="el-GR" sz="1800" u="sng">
                <a:latin typeface="Times New Roman" panose="02020603050405020304" pitchFamily="18" charset="0"/>
                <a:cs typeface="Times New Roman" panose="02020603050405020304" pitchFamily="18" charset="0"/>
              </a:rPr>
              <a:t> </a:t>
            </a:r>
            <a:r>
              <a:rPr lang="el-GR" altLang="el-GR" sz="1800" u="sng">
                <a:latin typeface="Times New Roman" panose="02020603050405020304" pitchFamily="18" charset="0"/>
                <a:cs typeface="Times New Roman" panose="02020603050405020304" pitchFamily="18" charset="0"/>
              </a:rPr>
              <a:t>: </a:t>
            </a:r>
            <a:r>
              <a:rPr lang="en-US" altLang="el-GR" sz="1800" u="sng">
                <a:latin typeface="Times New Roman" panose="02020603050405020304" pitchFamily="18" charset="0"/>
                <a:cs typeface="Times New Roman" panose="02020603050405020304" pitchFamily="18" charset="0"/>
              </a:rPr>
              <a:t>d</a:t>
            </a:r>
            <a:r>
              <a:rPr lang="el-GR" altLang="el-GR" sz="1800" u="sng">
                <a:latin typeface="Times New Roman" panose="02020603050405020304" pitchFamily="18" charset="0"/>
                <a:cs typeface="Times New Roman" panose="02020603050405020304" pitchFamily="18" charset="0"/>
              </a:rPr>
              <a:t>  ή</a:t>
            </a:r>
            <a:r>
              <a:rPr lang="en-US" altLang="el-GR" sz="1800" u="sng">
                <a:latin typeface="Times New Roman" panose="02020603050405020304" pitchFamily="18" charset="0"/>
                <a:cs typeface="Times New Roman" panose="02020603050405020304" pitchFamily="18" charset="0"/>
              </a:rPr>
              <a:t>  (T)</a:t>
            </a:r>
            <a:endParaRPr lang="el-GR" altLang="el-GR" sz="1800" u="sng"/>
          </a:p>
        </p:txBody>
      </p:sp>
      <p:sp>
        <p:nvSpPr>
          <p:cNvPr id="30731" name="Rectangle 10">
            <a:extLst>
              <a:ext uri="{FF2B5EF4-FFF2-40B4-BE49-F238E27FC236}">
                <a16:creationId xmlns:a16="http://schemas.microsoft.com/office/drawing/2014/main" id="{0FE26D4F-3FBE-412C-ABD0-A8BECBD71EB3}"/>
              </a:ext>
            </a:extLst>
          </p:cNvPr>
          <p:cNvSpPr>
            <a:spLocks noChangeArrowheads="1"/>
          </p:cNvSpPr>
          <p:nvPr/>
        </p:nvSpPr>
        <p:spPr bwMode="auto">
          <a:xfrm>
            <a:off x="130175" y="2135188"/>
            <a:ext cx="13985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latin typeface="Times New Roman" panose="02020603050405020304" pitchFamily="18" charset="0"/>
                <a:cs typeface="Times New Roman" panose="02020603050405020304" pitchFamily="18" charset="0"/>
              </a:rPr>
              <a:t>ΠΡΥΜΝΑΙΟ </a:t>
            </a:r>
            <a:endParaRPr lang="en-US" altLang="el-GR" sz="1600" b="1" u="sng">
              <a:latin typeface="Times New Roman" panose="02020603050405020304" pitchFamily="18" charset="0"/>
              <a:cs typeface="Times New Roman" panose="02020603050405020304" pitchFamily="18" charset="0"/>
            </a:endParaRPr>
          </a:p>
          <a:p>
            <a:pPr>
              <a:spcBef>
                <a:spcPct val="0"/>
              </a:spcBef>
              <a:buFontTx/>
              <a:buNone/>
            </a:pPr>
            <a:r>
              <a:rPr lang="el-GR" altLang="el-GR" sz="1600" b="1" u="sng">
                <a:latin typeface="Times New Roman" panose="02020603050405020304" pitchFamily="18" charset="0"/>
                <a:cs typeface="Times New Roman" panose="02020603050405020304" pitchFamily="18" charset="0"/>
              </a:rPr>
              <a:t>ΒΥΘΙΣΜΑ</a:t>
            </a:r>
            <a:r>
              <a:rPr lang="el-GR" altLang="el-GR" sz="1600">
                <a:latin typeface="Times New Roman" panose="02020603050405020304" pitchFamily="18" charset="0"/>
                <a:cs typeface="Times New Roman" panose="02020603050405020304" pitchFamily="18" charset="0"/>
              </a:rPr>
              <a:t> </a:t>
            </a:r>
            <a:endParaRPr lang="el-GR" altLang="el-GR" sz="1600"/>
          </a:p>
        </p:txBody>
      </p:sp>
      <p:pic>
        <p:nvPicPr>
          <p:cNvPr id="30732" name="Picture 17">
            <a:extLst>
              <a:ext uri="{FF2B5EF4-FFF2-40B4-BE49-F238E27FC236}">
                <a16:creationId xmlns:a16="http://schemas.microsoft.com/office/drawing/2014/main" id="{471304B7-7D13-4261-8B00-BB021D1410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175" y="2887663"/>
            <a:ext cx="18589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Rectangle 11">
            <a:extLst>
              <a:ext uri="{FF2B5EF4-FFF2-40B4-BE49-F238E27FC236}">
                <a16:creationId xmlns:a16="http://schemas.microsoft.com/office/drawing/2014/main" id="{AAE8EE58-CC80-4B23-93AA-B837A681002E}"/>
              </a:ext>
            </a:extLst>
          </p:cNvPr>
          <p:cNvSpPr>
            <a:spLocks noChangeArrowheads="1"/>
          </p:cNvSpPr>
          <p:nvPr/>
        </p:nvSpPr>
        <p:spPr bwMode="auto">
          <a:xfrm>
            <a:off x="2371725" y="1965325"/>
            <a:ext cx="1538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latin typeface="Times New Roman" panose="02020603050405020304" pitchFamily="18" charset="0"/>
                <a:cs typeface="Times New Roman" panose="02020603050405020304" pitchFamily="18" charset="0"/>
              </a:rPr>
              <a:t>ΒΥΘΙΣΜΑ </a:t>
            </a:r>
            <a:endParaRPr lang="en-US" altLang="el-GR" sz="1600" b="1" u="sng">
              <a:latin typeface="Times New Roman" panose="02020603050405020304" pitchFamily="18" charset="0"/>
              <a:cs typeface="Times New Roman" panose="02020603050405020304" pitchFamily="18" charset="0"/>
            </a:endParaRPr>
          </a:p>
          <a:p>
            <a:pPr>
              <a:spcBef>
                <a:spcPct val="0"/>
              </a:spcBef>
              <a:buFontTx/>
              <a:buNone/>
            </a:pPr>
            <a:r>
              <a:rPr lang="el-GR" altLang="el-GR" sz="1600" b="1" u="sng">
                <a:latin typeface="Times New Roman" panose="02020603050405020304" pitchFamily="18" charset="0"/>
                <a:cs typeface="Times New Roman" panose="02020603050405020304" pitchFamily="18" charset="0"/>
              </a:rPr>
              <a:t>ΣΤΟ ΜΕΣΟΝ</a:t>
            </a:r>
            <a:r>
              <a:rPr lang="el-GR" altLang="el-GR" sz="1600">
                <a:latin typeface="Times New Roman" panose="02020603050405020304" pitchFamily="18" charset="0"/>
                <a:cs typeface="Times New Roman" panose="02020603050405020304" pitchFamily="18" charset="0"/>
              </a:rPr>
              <a:t> </a:t>
            </a:r>
            <a:endParaRPr lang="el-GR" altLang="el-GR" sz="1600"/>
          </a:p>
        </p:txBody>
      </p:sp>
      <p:pic>
        <p:nvPicPr>
          <p:cNvPr id="30734" name="Picture 20">
            <a:extLst>
              <a:ext uri="{FF2B5EF4-FFF2-40B4-BE49-F238E27FC236}">
                <a16:creationId xmlns:a16="http://schemas.microsoft.com/office/drawing/2014/main" id="{286EC7D7-0853-42FF-846D-DFAD9BDFCD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1154113"/>
            <a:ext cx="1852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21">
            <a:extLst>
              <a:ext uri="{FF2B5EF4-FFF2-40B4-BE49-F238E27FC236}">
                <a16:creationId xmlns:a16="http://schemas.microsoft.com/office/drawing/2014/main" id="{E1480ED1-A54B-47D3-B21E-E5F4DACA589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0" y="2559050"/>
            <a:ext cx="427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TextBox 30">
            <a:extLst>
              <a:ext uri="{FF2B5EF4-FFF2-40B4-BE49-F238E27FC236}">
                <a16:creationId xmlns:a16="http://schemas.microsoft.com/office/drawing/2014/main" id="{A78C5B8F-EB13-449C-89C1-AB27243C6706}"/>
              </a:ext>
            </a:extLst>
          </p:cNvPr>
          <p:cNvSpPr txBox="1">
            <a:spLocks noChangeArrowheads="1"/>
          </p:cNvSpPr>
          <p:nvPr/>
        </p:nvSpPr>
        <p:spPr bwMode="auto">
          <a:xfrm>
            <a:off x="3581400" y="723900"/>
            <a:ext cx="2125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ΠΡΩΡΑΙΟ ΒΥΘΙΣΜΑ</a:t>
            </a:r>
          </a:p>
        </p:txBody>
      </p:sp>
      <p:cxnSp>
        <p:nvCxnSpPr>
          <p:cNvPr id="33" name="Straight Arrow Connector 32">
            <a:extLst>
              <a:ext uri="{FF2B5EF4-FFF2-40B4-BE49-F238E27FC236}">
                <a16:creationId xmlns:a16="http://schemas.microsoft.com/office/drawing/2014/main" id="{05AEBA06-0723-4B15-BA71-8F849448E7EF}"/>
              </a:ext>
            </a:extLst>
          </p:cNvPr>
          <p:cNvCxnSpPr/>
          <p:nvPr/>
        </p:nvCxnSpPr>
        <p:spPr>
          <a:xfrm>
            <a:off x="1060450" y="1384300"/>
            <a:ext cx="0" cy="750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309016D-7859-44B1-8B7B-6EBBB544DEB9}"/>
              </a:ext>
            </a:extLst>
          </p:cNvPr>
          <p:cNvCxnSpPr>
            <a:cxnSpLocks/>
          </p:cNvCxnSpPr>
          <p:nvPr/>
        </p:nvCxnSpPr>
        <p:spPr>
          <a:xfrm flipV="1">
            <a:off x="2862263" y="1139825"/>
            <a:ext cx="846137" cy="204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F7761CB-B822-4274-8EF4-8B8499B9A636}"/>
              </a:ext>
            </a:extLst>
          </p:cNvPr>
          <p:cNvCxnSpPr>
            <a:stCxn id="30730" idx="2"/>
          </p:cNvCxnSpPr>
          <p:nvPr/>
        </p:nvCxnSpPr>
        <p:spPr>
          <a:xfrm>
            <a:off x="1666875" y="1414463"/>
            <a:ext cx="774700" cy="550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740" name="TextBox 37">
            <a:extLst>
              <a:ext uri="{FF2B5EF4-FFF2-40B4-BE49-F238E27FC236}">
                <a16:creationId xmlns:a16="http://schemas.microsoft.com/office/drawing/2014/main" id="{2D9622C3-2C37-40CC-B1BE-DFA901AFE916}"/>
              </a:ext>
            </a:extLst>
          </p:cNvPr>
          <p:cNvSpPr txBox="1">
            <a:spLocks noChangeArrowheads="1"/>
          </p:cNvSpPr>
          <p:nvPr/>
        </p:nvSpPr>
        <p:spPr bwMode="auto">
          <a:xfrm>
            <a:off x="252413" y="109538"/>
            <a:ext cx="127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ΥΨΗ </a:t>
            </a:r>
            <a:r>
              <a:rPr lang="el-GR" altLang="el-GR" sz="1600" b="1" u="sng"/>
              <a:t>2/3</a:t>
            </a:r>
          </a:p>
        </p:txBody>
      </p:sp>
      <p:sp>
        <p:nvSpPr>
          <p:cNvPr id="30741" name="TextBox 1">
            <a:extLst>
              <a:ext uri="{FF2B5EF4-FFF2-40B4-BE49-F238E27FC236}">
                <a16:creationId xmlns:a16="http://schemas.microsoft.com/office/drawing/2014/main" id="{0E3B07CA-CE43-4092-B9FB-3005F826701E}"/>
              </a:ext>
            </a:extLst>
          </p:cNvPr>
          <p:cNvSpPr txBox="1">
            <a:spLocks noChangeArrowheads="1"/>
          </p:cNvSpPr>
          <p:nvPr/>
        </p:nvSpPr>
        <p:spPr bwMode="auto">
          <a:xfrm>
            <a:off x="8137525" y="343693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29</a:t>
            </a:r>
          </a:p>
        </p:txBody>
      </p:sp>
      <p:sp>
        <p:nvSpPr>
          <p:cNvPr id="30742" name="TextBox 1">
            <a:extLst>
              <a:ext uri="{FF2B5EF4-FFF2-40B4-BE49-F238E27FC236}">
                <a16:creationId xmlns:a16="http://schemas.microsoft.com/office/drawing/2014/main" id="{4CA548D6-5B3C-4E91-B4E2-0357A868BFB2}"/>
              </a:ext>
            </a:extLst>
          </p:cNvPr>
          <p:cNvSpPr txBox="1">
            <a:spLocks noChangeArrowheads="1"/>
          </p:cNvSpPr>
          <p:nvPr/>
        </p:nvSpPr>
        <p:spPr bwMode="auto">
          <a:xfrm>
            <a:off x="3711575" y="5835650"/>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30</a:t>
            </a:r>
          </a:p>
        </p:txBody>
      </p:sp>
      <p:sp>
        <p:nvSpPr>
          <p:cNvPr id="30743" name="TextBox 1">
            <a:extLst>
              <a:ext uri="{FF2B5EF4-FFF2-40B4-BE49-F238E27FC236}">
                <a16:creationId xmlns:a16="http://schemas.microsoft.com/office/drawing/2014/main" id="{A7DBAABB-6C50-4C5C-9319-2AF6D3D8904B}"/>
              </a:ext>
            </a:extLst>
          </p:cNvPr>
          <p:cNvSpPr txBox="1">
            <a:spLocks noChangeArrowheads="1"/>
          </p:cNvSpPr>
          <p:nvPr/>
        </p:nvSpPr>
        <p:spPr bwMode="auto">
          <a:xfrm>
            <a:off x="8156575" y="5835650"/>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31</a:t>
            </a:r>
          </a:p>
        </p:txBody>
      </p:sp>
      <p:sp>
        <p:nvSpPr>
          <p:cNvPr id="30744" name="Ορθογώνιο 26">
            <a:extLst>
              <a:ext uri="{FF2B5EF4-FFF2-40B4-BE49-F238E27FC236}">
                <a16:creationId xmlns:a16="http://schemas.microsoft.com/office/drawing/2014/main" id="{9E1D169D-A5D1-4FDD-B8A2-404668EDA2EB}"/>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3" name="TextBox 2">
            <a:extLst>
              <a:ext uri="{FF2B5EF4-FFF2-40B4-BE49-F238E27FC236}">
                <a16:creationId xmlns:a16="http://schemas.microsoft.com/office/drawing/2014/main" id="{2C9A2774-CC16-4F71-A779-C0DFD05078AD}"/>
              </a:ext>
            </a:extLst>
          </p:cNvPr>
          <p:cNvSpPr txBox="1">
            <a:spLocks noRot="1" noChangeAspect="1" noMove="1" noResize="1" noEditPoints="1" noAdjustHandles="1" noChangeArrowheads="1" noChangeShapeType="1" noTextEdit="1"/>
          </p:cNvSpPr>
          <p:nvPr/>
        </p:nvSpPr>
        <p:spPr>
          <a:xfrm>
            <a:off x="1463383" y="5862083"/>
            <a:ext cx="1398588" cy="276999"/>
          </a:xfrm>
          <a:prstGeom prst="rect">
            <a:avLst/>
          </a:prstGeom>
          <a:blipFill>
            <a:blip r:embed="rId8"/>
            <a:stretch>
              <a:fillRect b="-17778"/>
            </a:stretch>
          </a:blipFill>
        </p:spPr>
        <p:txBody>
          <a:bodyPr/>
          <a:lstStyle/>
          <a:p>
            <a:pPr>
              <a:defRPr/>
            </a:pPr>
            <a:r>
              <a:rPr lang="el-GR">
                <a:noFill/>
              </a:rPr>
              <a:t> </a:t>
            </a:r>
          </a:p>
        </p:txBody>
      </p:sp>
      <p:sp>
        <p:nvSpPr>
          <p:cNvPr id="4" name="Ορθογώνιο 3">
            <a:extLst>
              <a:ext uri="{FF2B5EF4-FFF2-40B4-BE49-F238E27FC236}">
                <a16:creationId xmlns:a16="http://schemas.microsoft.com/office/drawing/2014/main" id="{FF4DF64C-EE59-4CD8-A7C1-CA4CB36D4315}"/>
              </a:ext>
            </a:extLst>
          </p:cNvPr>
          <p:cNvSpPr>
            <a:spLocks noRot="1" noChangeAspect="1" noMove="1" noResize="1" noEditPoints="1" noAdjustHandles="1" noChangeArrowheads="1" noChangeShapeType="1" noTextEdit="1"/>
          </p:cNvSpPr>
          <p:nvPr/>
        </p:nvSpPr>
        <p:spPr>
          <a:xfrm>
            <a:off x="6126222" y="5833574"/>
            <a:ext cx="1493778" cy="369332"/>
          </a:xfrm>
          <a:prstGeom prst="rect">
            <a:avLst/>
          </a:prstGeom>
          <a:blipFill>
            <a:blip r:embed="rId9"/>
            <a:stretch>
              <a:fillRect/>
            </a:stretch>
          </a:blipFill>
        </p:spPr>
        <p:txBody>
          <a:bodyPr/>
          <a:lstStyle/>
          <a:p>
            <a:pPr>
              <a:defRPr/>
            </a:pPr>
            <a:r>
              <a:rPr lang="el-GR">
                <a:noFill/>
              </a:rPr>
              <a:t> </a:t>
            </a:r>
          </a:p>
        </p:txBody>
      </p:sp>
      <p:sp>
        <p:nvSpPr>
          <p:cNvPr id="7" name="Ορθογώνιο 6">
            <a:extLst>
              <a:ext uri="{FF2B5EF4-FFF2-40B4-BE49-F238E27FC236}">
                <a16:creationId xmlns:a16="http://schemas.microsoft.com/office/drawing/2014/main" id="{22D49A51-8CB7-4AF0-90C8-4420CD5CDD0A}"/>
              </a:ext>
            </a:extLst>
          </p:cNvPr>
          <p:cNvSpPr>
            <a:spLocks noRot="1" noChangeAspect="1" noMove="1" noResize="1" noEditPoints="1" noAdjustHandles="1" noChangeArrowheads="1" noChangeShapeType="1" noTextEdit="1"/>
          </p:cNvSpPr>
          <p:nvPr/>
        </p:nvSpPr>
        <p:spPr>
          <a:xfrm>
            <a:off x="6382663" y="3363320"/>
            <a:ext cx="1285681" cy="369332"/>
          </a:xfrm>
          <a:prstGeom prst="rect">
            <a:avLst/>
          </a:prstGeom>
          <a:blipFill>
            <a:blip r:embed="rId10"/>
            <a:stretch>
              <a:fillRect b="-1667"/>
            </a:stretch>
          </a:blipFill>
        </p:spPr>
        <p:txBody>
          <a:bodyPr/>
          <a:lstStyle/>
          <a:p>
            <a:pPr>
              <a:defRPr/>
            </a:pPr>
            <a:r>
              <a:rPr lang="el-GR">
                <a:noFill/>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a:extLst>
              <a:ext uri="{FF2B5EF4-FFF2-40B4-BE49-F238E27FC236}">
                <a16:creationId xmlns:a16="http://schemas.microsoft.com/office/drawing/2014/main" id="{9E8C6D13-D8D8-4B7C-BE5C-503DB502F20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FE4BCAE-9434-47ED-8140-09F84227F0E5}" type="slidenum">
              <a:rPr lang="el-GR" altLang="el-GR" sz="1400" smtClean="0"/>
              <a:pPr>
                <a:spcBef>
                  <a:spcPct val="0"/>
                </a:spcBef>
                <a:buFontTx/>
                <a:buNone/>
              </a:pPr>
              <a:t>29</a:t>
            </a:fld>
            <a:endParaRPr lang="el-GR" altLang="el-GR" sz="1400"/>
          </a:p>
        </p:txBody>
      </p:sp>
      <p:sp>
        <p:nvSpPr>
          <p:cNvPr id="31747" name="TextBox 2">
            <a:extLst>
              <a:ext uri="{FF2B5EF4-FFF2-40B4-BE49-F238E27FC236}">
                <a16:creationId xmlns:a16="http://schemas.microsoft.com/office/drawing/2014/main" id="{EFA1822F-A5A9-4064-A2C6-C0B047CCB929}"/>
              </a:ext>
            </a:extLst>
          </p:cNvPr>
          <p:cNvSpPr txBox="1">
            <a:spLocks noChangeArrowheads="1"/>
          </p:cNvSpPr>
          <p:nvPr/>
        </p:nvSpPr>
        <p:spPr bwMode="auto">
          <a:xfrm>
            <a:off x="338138" y="136525"/>
            <a:ext cx="1712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ΥΨΗ </a:t>
            </a:r>
            <a:r>
              <a:rPr lang="el-GR" altLang="el-GR" sz="1600" b="1" u="sng"/>
              <a:t>3/3</a:t>
            </a:r>
          </a:p>
        </p:txBody>
      </p:sp>
      <p:sp>
        <p:nvSpPr>
          <p:cNvPr id="31748" name="Rectangle 8">
            <a:extLst>
              <a:ext uri="{FF2B5EF4-FFF2-40B4-BE49-F238E27FC236}">
                <a16:creationId xmlns:a16="http://schemas.microsoft.com/office/drawing/2014/main" id="{5135BBAD-E86D-48D4-ACD2-969D1969B4AE}"/>
              </a:ext>
            </a:extLst>
          </p:cNvPr>
          <p:cNvSpPr>
            <a:spLocks noChangeArrowheads="1"/>
          </p:cNvSpPr>
          <p:nvPr/>
        </p:nvSpPr>
        <p:spPr bwMode="auto">
          <a:xfrm>
            <a:off x="1903413" y="677863"/>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800" b="1" u="sng">
                <a:latin typeface="Times New Roman" panose="02020603050405020304" pitchFamily="18" charset="0"/>
                <a:cs typeface="Times New Roman" panose="02020603050405020304" pitchFamily="18" charset="0"/>
              </a:rPr>
              <a:t>ΥΨΟΣ  ΕΞΑΛΛΩΝ</a:t>
            </a:r>
            <a:r>
              <a:rPr lang="en-US" altLang="el-GR" sz="1800" b="1">
                <a:latin typeface="Times New Roman" panose="02020603050405020304" pitchFamily="18" charset="0"/>
                <a:cs typeface="Times New Roman" panose="02020603050405020304" pitchFamily="18" charset="0"/>
              </a:rPr>
              <a:t> =  D - d</a:t>
            </a:r>
            <a:r>
              <a:rPr lang="en-US" altLang="el-GR" sz="1800" b="1" u="sng">
                <a:latin typeface="Times New Roman" panose="02020603050405020304" pitchFamily="18" charset="0"/>
                <a:cs typeface="Times New Roman" panose="02020603050405020304" pitchFamily="18" charset="0"/>
              </a:rPr>
              <a:t> </a:t>
            </a:r>
            <a:endParaRPr lang="el-GR" altLang="el-GR" sz="1800">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A047F114-411E-45D9-932B-F6031DEFE92C}"/>
              </a:ext>
            </a:extLst>
          </p:cNvPr>
          <p:cNvCxnSpPr/>
          <p:nvPr/>
        </p:nvCxnSpPr>
        <p:spPr>
          <a:xfrm>
            <a:off x="6553200" y="4005263"/>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750" name="Text Box 4">
            <a:extLst>
              <a:ext uri="{FF2B5EF4-FFF2-40B4-BE49-F238E27FC236}">
                <a16:creationId xmlns:a16="http://schemas.microsoft.com/office/drawing/2014/main" id="{31E5A0EA-AE31-42CD-8E8D-89478AB63A3B}"/>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31751" name="Picture 14">
            <a:extLst>
              <a:ext uri="{FF2B5EF4-FFF2-40B4-BE49-F238E27FC236}">
                <a16:creationId xmlns:a16="http://schemas.microsoft.com/office/drawing/2014/main" id="{83304159-6D2B-4759-9750-6F7524623E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557338"/>
            <a:ext cx="43894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1">
            <a:extLst>
              <a:ext uri="{FF2B5EF4-FFF2-40B4-BE49-F238E27FC236}">
                <a16:creationId xmlns:a16="http://schemas.microsoft.com/office/drawing/2014/main" id="{AE2C61C8-B53E-4E3F-A101-F69F402FB172}"/>
              </a:ext>
            </a:extLst>
          </p:cNvPr>
          <p:cNvSpPr txBox="1">
            <a:spLocks noChangeArrowheads="1"/>
          </p:cNvSpPr>
          <p:nvPr/>
        </p:nvSpPr>
        <p:spPr bwMode="auto">
          <a:xfrm>
            <a:off x="4859338" y="4652963"/>
            <a:ext cx="93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32</a:t>
            </a:r>
          </a:p>
        </p:txBody>
      </p:sp>
      <p:sp>
        <p:nvSpPr>
          <p:cNvPr id="2" name="TextBox 1">
            <a:extLst>
              <a:ext uri="{FF2B5EF4-FFF2-40B4-BE49-F238E27FC236}">
                <a16:creationId xmlns:a16="http://schemas.microsoft.com/office/drawing/2014/main" id="{1DA77990-6033-404F-97A8-10A579DB884D}"/>
              </a:ext>
            </a:extLst>
          </p:cNvPr>
          <p:cNvSpPr txBox="1"/>
          <p:nvPr/>
        </p:nvSpPr>
        <p:spPr>
          <a:xfrm>
            <a:off x="5916574" y="2204864"/>
            <a:ext cx="2471849" cy="1477328"/>
          </a:xfrm>
          <a:prstGeom prst="rect">
            <a:avLst/>
          </a:prstGeom>
          <a:noFill/>
        </p:spPr>
        <p:txBody>
          <a:bodyPr wrap="square" rtlCol="0">
            <a:spAutoFit/>
          </a:bodyPr>
          <a:lstStyle/>
          <a:p>
            <a:r>
              <a:rPr lang="el-GR" b="1" dirty="0"/>
              <a:t>Υ.Ε. = ύψος εξάλων</a:t>
            </a:r>
          </a:p>
          <a:p>
            <a:endParaRPr lang="el-GR" b="1" dirty="0"/>
          </a:p>
          <a:p>
            <a:r>
              <a:rPr lang="en-US" b="1" dirty="0"/>
              <a:t>D</a:t>
            </a:r>
            <a:r>
              <a:rPr lang="el-GR" b="1" dirty="0"/>
              <a:t> = κοίλο</a:t>
            </a:r>
          </a:p>
          <a:p>
            <a:endParaRPr lang="el-GR" b="1" dirty="0"/>
          </a:p>
          <a:p>
            <a:r>
              <a:rPr lang="en-US" b="1" dirty="0"/>
              <a:t>d </a:t>
            </a:r>
            <a:r>
              <a:rPr lang="el-GR" b="1" dirty="0"/>
              <a:t>= βύθισμα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5">
            <a:extLst>
              <a:ext uri="{FF2B5EF4-FFF2-40B4-BE49-F238E27FC236}">
                <a16:creationId xmlns:a16="http://schemas.microsoft.com/office/drawing/2014/main" id="{67D17F7D-3446-452B-BB8A-F6D6A71C45D1}"/>
              </a:ext>
            </a:extLst>
          </p:cNvPr>
          <p:cNvSpPr txBox="1">
            <a:spLocks noChangeArrowheads="1"/>
          </p:cNvSpPr>
          <p:nvPr/>
        </p:nvSpPr>
        <p:spPr bwMode="auto">
          <a:xfrm>
            <a:off x="611188" y="333375"/>
            <a:ext cx="8075612"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2400" b="1" u="sng" dirty="0">
                <a:latin typeface="Arial" panose="020B0604020202020204" pitchFamily="34" charset="0"/>
              </a:rPr>
              <a:t>ΧΑΡΑΚΤΗΡΙΣΤΙΚΑ ΓΝΩΡΙΣΜΑΤΑ ΠΛΟΙΟΥ</a:t>
            </a:r>
            <a:endParaRPr lang="en-US" altLang="el-GR" sz="2400" b="1" u="sng" dirty="0">
              <a:latin typeface="Arial" panose="020B0604020202020204" pitchFamily="34" charset="0"/>
            </a:endParaRPr>
          </a:p>
          <a:p>
            <a:pPr algn="ctr">
              <a:spcBef>
                <a:spcPct val="0"/>
              </a:spcBef>
              <a:buFontTx/>
              <a:buNone/>
            </a:pPr>
            <a:r>
              <a:rPr lang="el-GR" altLang="el-GR" sz="2400" b="1" dirty="0">
                <a:latin typeface="Arial" panose="020B0604020202020204" pitchFamily="34" charset="0"/>
              </a:rPr>
              <a:t> </a:t>
            </a:r>
            <a:r>
              <a:rPr lang="el-GR" altLang="el-GR" sz="2000" b="1" u="sng" dirty="0">
                <a:latin typeface="Arial" panose="020B0604020202020204" pitchFamily="34" charset="0"/>
              </a:rPr>
              <a:t>(</a:t>
            </a:r>
            <a:r>
              <a:rPr lang="el-GR" altLang="el-GR" sz="1800" b="1" u="sng" dirty="0">
                <a:latin typeface="Arial" panose="020B0604020202020204" pitchFamily="34" charset="0"/>
              </a:rPr>
              <a:t>ταυτότητα πλοίου</a:t>
            </a:r>
            <a:r>
              <a:rPr lang="el-GR" altLang="el-GR" sz="2000" b="1" u="sng" dirty="0">
                <a:latin typeface="Arial" panose="020B0604020202020204" pitchFamily="34" charset="0"/>
              </a:rPr>
              <a:t>)</a:t>
            </a:r>
            <a:r>
              <a:rPr lang="el-GR" altLang="el-GR" sz="2800" b="1" u="sng" dirty="0">
                <a:latin typeface="Arial" panose="020B0604020202020204" pitchFamily="34" charset="0"/>
              </a:rPr>
              <a:t> </a:t>
            </a:r>
          </a:p>
          <a:p>
            <a:pPr algn="ct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000" b="1" u="sng" dirty="0">
                <a:latin typeface="Arial" panose="020B0604020202020204" pitchFamily="34" charset="0"/>
              </a:rPr>
              <a:t> Όνομα</a:t>
            </a:r>
            <a:r>
              <a:rPr lang="el-GR" altLang="el-GR" sz="1800" dirty="0">
                <a:latin typeface="Arial" panose="020B0604020202020204" pitchFamily="34" charset="0"/>
              </a:rPr>
              <a:t> : </a:t>
            </a:r>
            <a:r>
              <a:rPr lang="en-US" altLang="el-GR" sz="1800" dirty="0">
                <a:latin typeface="Arial" panose="020B0604020202020204" pitchFamily="34" charset="0"/>
              </a:rPr>
              <a:t>     </a:t>
            </a:r>
            <a:r>
              <a:rPr lang="el-GR" altLang="el-GR" sz="1800" dirty="0">
                <a:latin typeface="Arial" panose="020B0604020202020204" pitchFamily="34" charset="0"/>
              </a:rPr>
              <a:t>α. αναγράφεται σε πρύμνη / παρειές </a:t>
            </a:r>
          </a:p>
          <a:p>
            <a:pPr>
              <a:spcBef>
                <a:spcPct val="0"/>
              </a:spcBef>
              <a:buFontTx/>
              <a:buNone/>
            </a:pPr>
            <a:r>
              <a:rPr lang="el-GR" altLang="el-GR" sz="1800" dirty="0">
                <a:latin typeface="Arial" panose="020B0604020202020204" pitchFamily="34" charset="0"/>
              </a:rPr>
              <a:t>                       β. τα κρατικά φέρουν  κωδικό αριθμό.</a:t>
            </a:r>
          </a:p>
          <a:p>
            <a:pP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Λιμάνι νηολόγησης</a:t>
            </a:r>
            <a:r>
              <a:rPr lang="el-GR" altLang="el-GR" sz="1800" dirty="0">
                <a:latin typeface="Arial" panose="020B0604020202020204" pitchFamily="34" charset="0"/>
              </a:rPr>
              <a:t> (= προσδιορίζει την Εθνικότητα - Σημαία) :   </a:t>
            </a:r>
          </a:p>
          <a:p>
            <a:pPr>
              <a:spcBef>
                <a:spcPct val="0"/>
              </a:spcBef>
              <a:buFontTx/>
              <a:buNone/>
            </a:pPr>
            <a:r>
              <a:rPr lang="el-GR" altLang="el-GR" sz="1800" dirty="0">
                <a:latin typeface="Arial" panose="020B0604020202020204" pitchFamily="34" charset="0"/>
              </a:rPr>
              <a:t>         αναγράφεται κάτω από το όνομα . Στα κρατικά αρκεί μόνο η σημαία.</a:t>
            </a:r>
          </a:p>
          <a:p>
            <a:pP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Αριθμός Νηολογίου</a:t>
            </a:r>
            <a:r>
              <a:rPr lang="el-GR" altLang="el-GR" sz="2400" b="1" dirty="0">
                <a:latin typeface="Arial" panose="020B0604020202020204" pitchFamily="34" charset="0"/>
              </a:rPr>
              <a:t>  </a:t>
            </a:r>
            <a:r>
              <a:rPr lang="el-GR" altLang="el-GR" sz="1800" dirty="0">
                <a:latin typeface="Arial" panose="020B0604020202020204" pitchFamily="34" charset="0"/>
              </a:rPr>
              <a:t>(αύξων αριθμός καταχώρησης)</a:t>
            </a:r>
          </a:p>
          <a:p>
            <a:pPr>
              <a:spcBef>
                <a:spcPct val="0"/>
              </a:spcBef>
              <a:buFontTx/>
              <a:buNone/>
            </a:pPr>
            <a:endParaRPr lang="el-GR"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Δ.Δ.Σ.</a:t>
            </a:r>
            <a:r>
              <a:rPr lang="el-GR" altLang="el-GR" sz="2400" b="1" u="sng" dirty="0">
                <a:latin typeface="Arial" panose="020B0604020202020204" pitchFamily="34" charset="0"/>
              </a:rPr>
              <a:t> </a:t>
            </a:r>
            <a:r>
              <a:rPr lang="el-GR" altLang="el-GR" sz="1800" dirty="0">
                <a:latin typeface="Arial" panose="020B0604020202020204" pitchFamily="34" charset="0"/>
              </a:rPr>
              <a:t>(=Διεθνές Διακριτικό Σήμα / </a:t>
            </a:r>
            <a:r>
              <a:rPr lang="en-US" altLang="el-GR" sz="1800" dirty="0">
                <a:latin typeface="Arial" panose="020B0604020202020204" pitchFamily="34" charset="0"/>
              </a:rPr>
              <a:t>SVAA – SZZZ)</a:t>
            </a:r>
            <a:r>
              <a:rPr lang="el-GR" altLang="el-GR" sz="1800" dirty="0">
                <a:latin typeface="Arial" panose="020B0604020202020204" pitchFamily="34" charset="0"/>
              </a:rPr>
              <a:t> (άνω από 30 </a:t>
            </a:r>
            <a:r>
              <a:rPr lang="el-GR" altLang="el-GR" sz="1800" dirty="0" err="1">
                <a:latin typeface="Arial" panose="020B0604020202020204" pitchFamily="34" charset="0"/>
              </a:rPr>
              <a:t>κ.κ.χ</a:t>
            </a:r>
            <a:r>
              <a:rPr lang="el-GR" altLang="el-GR" sz="1800" dirty="0">
                <a:latin typeface="Arial" panose="020B0604020202020204" pitchFamily="34" charset="0"/>
              </a:rPr>
              <a:t>.)</a:t>
            </a:r>
          </a:p>
          <a:p>
            <a:pPr>
              <a:spcBef>
                <a:spcPct val="0"/>
              </a:spcBef>
              <a:buFont typeface="Arial" panose="020B0604020202020204" pitchFamily="34" charset="0"/>
              <a:buNone/>
            </a:pPr>
            <a:r>
              <a:rPr lang="el-GR" altLang="el-GR" sz="1800" dirty="0">
                <a:latin typeface="Arial" panose="020B0604020202020204" pitchFamily="34" charset="0"/>
              </a:rPr>
              <a:t>                              (επιπρόσθετες ομάδες :</a:t>
            </a:r>
            <a:r>
              <a:rPr lang="en-US" altLang="el-GR" sz="1800" dirty="0">
                <a:latin typeface="Arial" panose="020B0604020202020204" pitchFamily="34" charset="0"/>
              </a:rPr>
              <a:t> J4AA – J4ZZ , SVAA2 – SVBZ9)</a:t>
            </a:r>
            <a:r>
              <a:rPr lang="el-GR" altLang="el-GR" sz="1800" dirty="0">
                <a:latin typeface="Arial" panose="020B0604020202020204" pitchFamily="34" charset="0"/>
              </a:rPr>
              <a:t> </a:t>
            </a:r>
          </a:p>
          <a:p>
            <a:pPr>
              <a:spcBef>
                <a:spcPct val="0"/>
              </a:spcBef>
              <a:buFontTx/>
              <a:buNone/>
            </a:pPr>
            <a:endParaRPr lang="en-US" altLang="el-GR" sz="1800" dirty="0">
              <a:latin typeface="Arial" panose="020B0604020202020204" pitchFamily="34" charset="0"/>
            </a:endParaRPr>
          </a:p>
          <a:p>
            <a:pPr>
              <a:spcBef>
                <a:spcPct val="0"/>
              </a:spcBef>
              <a:buFontTx/>
              <a:buChar char="-"/>
            </a:pPr>
            <a:r>
              <a:rPr lang="el-GR" altLang="el-GR" sz="2400" b="1" u="sng" dirty="0">
                <a:latin typeface="Arial" panose="020B0604020202020204" pitchFamily="34" charset="0"/>
              </a:rPr>
              <a:t> </a:t>
            </a:r>
            <a:r>
              <a:rPr lang="el-GR" altLang="el-GR" sz="2000" b="1" u="sng" dirty="0">
                <a:latin typeface="Arial" panose="020B0604020202020204" pitchFamily="34" charset="0"/>
              </a:rPr>
              <a:t>Χωρητικότητα</a:t>
            </a:r>
            <a:r>
              <a:rPr lang="el-GR" altLang="el-GR" sz="2400" b="1" u="sng" dirty="0">
                <a:latin typeface="Arial" panose="020B0604020202020204" pitchFamily="34" charset="0"/>
              </a:rPr>
              <a:t> </a:t>
            </a:r>
            <a:r>
              <a:rPr lang="el-GR" altLang="el-GR" sz="1800" dirty="0">
                <a:latin typeface="Arial" panose="020B0604020202020204" pitchFamily="34" charset="0"/>
              </a:rPr>
              <a:t>(Ολική : </a:t>
            </a:r>
            <a:r>
              <a:rPr lang="el-GR" altLang="el-GR" sz="1800" dirty="0" err="1">
                <a:latin typeface="Arial" panose="020B0604020202020204" pitchFamily="34" charset="0"/>
              </a:rPr>
              <a:t>κ.ο.χ</a:t>
            </a:r>
            <a:r>
              <a:rPr lang="el-GR" altLang="el-GR" sz="1800" dirty="0">
                <a:latin typeface="Arial" panose="020B0604020202020204" pitchFamily="34" charset="0"/>
              </a:rPr>
              <a:t>. /  Καθαρή : </a:t>
            </a:r>
            <a:r>
              <a:rPr lang="el-GR" altLang="el-GR" sz="1800" dirty="0" err="1">
                <a:latin typeface="Arial" panose="020B0604020202020204" pitchFamily="34" charset="0"/>
              </a:rPr>
              <a:t>κ.κ.χ</a:t>
            </a:r>
            <a:r>
              <a:rPr lang="el-GR" altLang="el-GR" sz="1800" dirty="0">
                <a:latin typeface="Arial" panose="020B0604020202020204" pitchFamily="34" charset="0"/>
              </a:rPr>
              <a:t>.)</a:t>
            </a:r>
            <a:r>
              <a:rPr lang="en-US" altLang="el-GR" sz="1800" dirty="0">
                <a:latin typeface="Arial" panose="020B0604020202020204" pitchFamily="34" charset="0"/>
              </a:rPr>
              <a:t> </a:t>
            </a:r>
            <a:r>
              <a:rPr lang="el-GR" altLang="el-GR" sz="1800" dirty="0">
                <a:latin typeface="Arial" panose="020B0604020202020204" pitchFamily="34" charset="0"/>
              </a:rPr>
              <a:t>Εθνική Σύμβαση / </a:t>
            </a:r>
          </a:p>
          <a:p>
            <a:pPr>
              <a:spcBef>
                <a:spcPct val="0"/>
              </a:spcBef>
              <a:buFont typeface="Arial" panose="020B0604020202020204" pitchFamily="34" charset="0"/>
              <a:buNone/>
            </a:pPr>
            <a:r>
              <a:rPr lang="el-GR" altLang="el-GR" sz="1800" dirty="0">
                <a:latin typeface="Arial" panose="020B0604020202020204" pitchFamily="34" charset="0"/>
              </a:rPr>
              <a:t>          </a:t>
            </a:r>
            <a:r>
              <a:rPr lang="en-US" altLang="el-GR" sz="1800" dirty="0">
                <a:latin typeface="Arial" panose="020B0604020202020204" pitchFamily="34" charset="0"/>
              </a:rPr>
              <a:t>(</a:t>
            </a:r>
            <a:r>
              <a:rPr lang="el-GR" altLang="el-GR" sz="1800" b="1" i="1" dirty="0">
                <a:latin typeface="Arial" panose="020B0604020202020204" pitchFamily="34" charset="0"/>
              </a:rPr>
              <a:t>ΚΑΤΑΜΕΤΡΗΣΗ</a:t>
            </a:r>
            <a:r>
              <a:rPr lang="el-GR" altLang="el-GR" sz="1800" dirty="0">
                <a:latin typeface="Arial" panose="020B0604020202020204" pitchFamily="34" charset="0"/>
              </a:rPr>
              <a:t>)                                            </a:t>
            </a:r>
            <a:r>
              <a:rPr lang="en-US" altLang="el-GR" sz="1800" dirty="0">
                <a:latin typeface="Arial" panose="020B0604020202020204" pitchFamily="34" charset="0"/>
              </a:rPr>
              <a:t>G.T.</a:t>
            </a:r>
            <a:r>
              <a:rPr lang="el-GR" altLang="el-GR" sz="1800" dirty="0">
                <a:latin typeface="Arial" panose="020B0604020202020204" pitchFamily="34" charset="0"/>
              </a:rPr>
              <a:t> Διεθνής Σύμβαση</a:t>
            </a:r>
          </a:p>
          <a:p>
            <a:pPr>
              <a:spcBef>
                <a:spcPct val="0"/>
              </a:spcBef>
              <a:buFontTx/>
              <a:buChar char="-"/>
            </a:pPr>
            <a:endParaRPr lang="el-GR" altLang="el-GR" sz="1800" dirty="0">
              <a:latin typeface="Arial" panose="020B0604020202020204" pitchFamily="34" charset="0"/>
            </a:endParaRPr>
          </a:p>
          <a:p>
            <a:pPr>
              <a:spcBef>
                <a:spcPct val="0"/>
              </a:spcBef>
              <a:buFontTx/>
              <a:buChar char="-"/>
            </a:pPr>
            <a:r>
              <a:rPr lang="el-GR" altLang="el-GR" sz="2000" b="1" u="sng" dirty="0">
                <a:latin typeface="Arial" panose="020B0604020202020204" pitchFamily="34" charset="0"/>
              </a:rPr>
              <a:t> ΝΗΟΛΟΓΗΣΗ</a:t>
            </a:r>
            <a:r>
              <a:rPr lang="el-GR" altLang="el-GR" sz="1800" dirty="0">
                <a:latin typeface="Arial" panose="020B0604020202020204" pitchFamily="34" charset="0"/>
              </a:rPr>
              <a:t> : υπόχρεο κάθε πλοίο σε λιμάνι επιλογής του πλοιοκτήτη . </a:t>
            </a:r>
            <a:r>
              <a:rPr lang="en-US" altLang="el-GR" sz="1800" dirty="0">
                <a:latin typeface="Arial" panose="020B0604020202020204" pitchFamily="34" charset="0"/>
              </a:rPr>
              <a:t>            </a:t>
            </a:r>
          </a:p>
          <a:p>
            <a:pPr>
              <a:spcBef>
                <a:spcPct val="0"/>
              </a:spcBef>
              <a:buFont typeface="Arial" panose="020B0604020202020204" pitchFamily="34" charset="0"/>
              <a:buNone/>
            </a:pPr>
            <a:r>
              <a:rPr lang="en-US" altLang="el-GR" sz="1800" dirty="0">
                <a:latin typeface="Arial" panose="020B0604020202020204" pitchFamily="34" charset="0"/>
              </a:rPr>
              <a:t>                              </a:t>
            </a:r>
            <a:r>
              <a:rPr lang="el-GR" altLang="el-GR" sz="1800" dirty="0">
                <a:latin typeface="Arial" panose="020B0604020202020204" pitchFamily="34" charset="0"/>
              </a:rPr>
              <a:t>Τα κρατικά στο κυρίως λιμάνι της χώρας.</a:t>
            </a:r>
          </a:p>
        </p:txBody>
      </p:sp>
      <p:sp>
        <p:nvSpPr>
          <p:cNvPr id="23556" name="Slide Number Placeholder 1">
            <a:extLst>
              <a:ext uri="{FF2B5EF4-FFF2-40B4-BE49-F238E27FC236}">
                <a16:creationId xmlns:a16="http://schemas.microsoft.com/office/drawing/2014/main" id="{5286D624-6745-4B5C-BAD1-E8D1C23268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9CFDBC7-D2F1-4948-B5D2-9233709F1333}" type="slidenum">
              <a:rPr lang="el-GR" altLang="el-GR" sz="1200" smtClean="0">
                <a:latin typeface="Arial" panose="020B0604020202020204" pitchFamily="34" charset="0"/>
              </a:rPr>
              <a:pPr>
                <a:spcBef>
                  <a:spcPct val="0"/>
                </a:spcBef>
                <a:buFontTx/>
                <a:buNone/>
              </a:pPr>
              <a:t>3</a:t>
            </a:fld>
            <a:endParaRPr lang="el-GR" altLang="el-GR" sz="1200">
              <a:latin typeface="Arial" panose="020B0604020202020204" pitchFamily="34" charset="0"/>
            </a:endParaRPr>
          </a:p>
        </p:txBody>
      </p:sp>
      <p:sp>
        <p:nvSpPr>
          <p:cNvPr id="5" name="Text Box 4">
            <a:extLst>
              <a:ext uri="{FF2B5EF4-FFF2-40B4-BE49-F238E27FC236}">
                <a16:creationId xmlns:a16="http://schemas.microsoft.com/office/drawing/2014/main" id="{5EF34139-9C6D-431D-9F6F-EA1A37B96791}"/>
              </a:ext>
            </a:extLst>
          </p:cNvPr>
          <p:cNvSpPr txBox="1">
            <a:spLocks noChangeArrowheads="1"/>
          </p:cNvSpPr>
          <p:nvPr/>
        </p:nvSpPr>
        <p:spPr bwMode="auto">
          <a:xfrm>
            <a:off x="457200" y="648335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a:extLst>
              <a:ext uri="{FF2B5EF4-FFF2-40B4-BE49-F238E27FC236}">
                <a16:creationId xmlns:a16="http://schemas.microsoft.com/office/drawing/2014/main" id="{76C037E5-67B1-4BE6-9EC2-383DFD34B09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536102B-F8D5-4CE5-8DE0-70FA9729ED6B}" type="slidenum">
              <a:rPr lang="el-GR" altLang="el-GR" sz="1400" smtClean="0"/>
              <a:pPr>
                <a:spcBef>
                  <a:spcPct val="0"/>
                </a:spcBef>
                <a:buFontTx/>
                <a:buNone/>
              </a:pPr>
              <a:t>30</a:t>
            </a:fld>
            <a:endParaRPr lang="el-GR" altLang="el-GR" sz="1400"/>
          </a:p>
        </p:txBody>
      </p:sp>
      <p:sp>
        <p:nvSpPr>
          <p:cNvPr id="32771" name="TextBox 2">
            <a:extLst>
              <a:ext uri="{FF2B5EF4-FFF2-40B4-BE49-F238E27FC236}">
                <a16:creationId xmlns:a16="http://schemas.microsoft.com/office/drawing/2014/main" id="{65D363D7-2701-498B-84D2-B08781BAB948}"/>
              </a:ext>
            </a:extLst>
          </p:cNvPr>
          <p:cNvSpPr txBox="1">
            <a:spLocks noChangeArrowheads="1"/>
          </p:cNvSpPr>
          <p:nvPr/>
        </p:nvSpPr>
        <p:spPr bwMode="auto">
          <a:xfrm>
            <a:off x="827088" y="549275"/>
            <a:ext cx="3960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a:t>ΚΥΡΙΕΣ ΔΙΑΣΤΑΣΕΙΣ</a:t>
            </a:r>
          </a:p>
        </p:txBody>
      </p:sp>
      <p:sp>
        <p:nvSpPr>
          <p:cNvPr id="32772" name="TextBox 3">
            <a:extLst>
              <a:ext uri="{FF2B5EF4-FFF2-40B4-BE49-F238E27FC236}">
                <a16:creationId xmlns:a16="http://schemas.microsoft.com/office/drawing/2014/main" id="{ADD66701-2121-4A3A-81BA-FE120913DDE8}"/>
              </a:ext>
            </a:extLst>
          </p:cNvPr>
          <p:cNvSpPr txBox="1">
            <a:spLocks noChangeArrowheads="1"/>
          </p:cNvSpPr>
          <p:nvPr/>
        </p:nvSpPr>
        <p:spPr bwMode="auto">
          <a:xfrm>
            <a:off x="755650" y="1412875"/>
            <a:ext cx="43211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a:t>Ολικό μήκος</a:t>
            </a:r>
          </a:p>
          <a:p>
            <a:pPr>
              <a:spcBef>
                <a:spcPct val="0"/>
              </a:spcBef>
              <a:buFontTx/>
              <a:buNone/>
            </a:pPr>
            <a:endParaRPr lang="el-GR" altLang="el-GR" sz="2400" b="1"/>
          </a:p>
          <a:p>
            <a:pPr>
              <a:spcBef>
                <a:spcPct val="0"/>
              </a:spcBef>
              <a:buFontTx/>
              <a:buNone/>
            </a:pPr>
            <a:r>
              <a:rPr lang="el-GR" altLang="el-GR" sz="2400" b="1"/>
              <a:t>Μήκος μεταξύ καθέτων</a:t>
            </a:r>
          </a:p>
          <a:p>
            <a:pPr>
              <a:spcBef>
                <a:spcPct val="0"/>
              </a:spcBef>
              <a:buFontTx/>
              <a:buNone/>
            </a:pPr>
            <a:endParaRPr lang="el-GR" altLang="el-GR" sz="2400" b="1"/>
          </a:p>
          <a:p>
            <a:pPr>
              <a:spcBef>
                <a:spcPct val="0"/>
              </a:spcBef>
              <a:buFontTx/>
              <a:buNone/>
            </a:pPr>
            <a:r>
              <a:rPr lang="el-GR" altLang="el-GR" sz="2400" b="1"/>
              <a:t>Κοίλο (ύψος κατασκευής)</a:t>
            </a:r>
          </a:p>
          <a:p>
            <a:pPr>
              <a:spcBef>
                <a:spcPct val="0"/>
              </a:spcBef>
              <a:buFontTx/>
              <a:buNone/>
            </a:pPr>
            <a:endParaRPr lang="el-GR" altLang="el-GR" sz="2400" b="1"/>
          </a:p>
          <a:p>
            <a:pPr>
              <a:spcBef>
                <a:spcPct val="0"/>
              </a:spcBef>
              <a:buFontTx/>
              <a:buNone/>
            </a:pPr>
            <a:r>
              <a:rPr lang="el-GR" altLang="el-GR" sz="2400" b="1"/>
              <a:t>Βύθισμα</a:t>
            </a:r>
          </a:p>
        </p:txBody>
      </p:sp>
      <p:sp>
        <p:nvSpPr>
          <p:cNvPr id="32773" name="TextBox 4">
            <a:extLst>
              <a:ext uri="{FF2B5EF4-FFF2-40B4-BE49-F238E27FC236}">
                <a16:creationId xmlns:a16="http://schemas.microsoft.com/office/drawing/2014/main" id="{B0FCE4C0-4D9B-491E-9281-31310263C3DB}"/>
              </a:ext>
            </a:extLst>
          </p:cNvPr>
          <p:cNvSpPr txBox="1">
            <a:spLocks noChangeArrowheads="1"/>
          </p:cNvSpPr>
          <p:nvPr/>
        </p:nvSpPr>
        <p:spPr bwMode="auto">
          <a:xfrm>
            <a:off x="611188" y="4724400"/>
            <a:ext cx="6048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i="1" u="sng"/>
              <a:t>Μήκος καταστρώματος οχημάτων</a:t>
            </a:r>
          </a:p>
          <a:p>
            <a:pPr>
              <a:spcBef>
                <a:spcPct val="0"/>
              </a:spcBef>
              <a:buFontTx/>
              <a:buNone/>
            </a:pPr>
            <a:r>
              <a:rPr lang="el-GR" altLang="el-GR" sz="1800" i="1" u="sng"/>
              <a:t>Ύψος διαδρόμου</a:t>
            </a:r>
          </a:p>
          <a:p>
            <a:pPr>
              <a:spcBef>
                <a:spcPct val="0"/>
              </a:spcBef>
              <a:buFontTx/>
              <a:buNone/>
            </a:pPr>
            <a:r>
              <a:rPr lang="el-GR" altLang="el-GR" sz="1800" i="1" u="sng"/>
              <a:t>΄Υψος ανώτερου καταστρώματος</a:t>
            </a:r>
          </a:p>
        </p:txBody>
      </p:sp>
      <p:sp>
        <p:nvSpPr>
          <p:cNvPr id="32774" name="Ορθογώνιο 5">
            <a:extLst>
              <a:ext uri="{FF2B5EF4-FFF2-40B4-BE49-F238E27FC236}">
                <a16:creationId xmlns:a16="http://schemas.microsoft.com/office/drawing/2014/main" id="{ED23C1F1-726B-4B39-80C3-B95B4C04936A}"/>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C24D57EA-868F-4038-9C0A-5FA54D51A647}"/>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82241E92-E65B-4435-944A-301650B4B02D}" type="slidenum">
              <a:rPr lang="el-GR" altLang="el-GR" sz="1200"/>
              <a:pPr algn="r" eaLnBrk="1" hangingPunct="1">
                <a:spcBef>
                  <a:spcPct val="0"/>
                </a:spcBef>
                <a:buFontTx/>
                <a:buNone/>
              </a:pPr>
              <a:t>31</a:t>
            </a:fld>
            <a:endParaRPr lang="el-GR" altLang="el-GR" sz="1200"/>
          </a:p>
        </p:txBody>
      </p:sp>
      <p:sp>
        <p:nvSpPr>
          <p:cNvPr id="33795" name="Rectangle 5">
            <a:extLst>
              <a:ext uri="{FF2B5EF4-FFF2-40B4-BE49-F238E27FC236}">
                <a16:creationId xmlns:a16="http://schemas.microsoft.com/office/drawing/2014/main" id="{ACBDEF38-5D25-4BD3-93D9-5CA227335A9F}"/>
              </a:ext>
            </a:extLst>
          </p:cNvPr>
          <p:cNvSpPr>
            <a:spLocks noChangeArrowheads="1"/>
          </p:cNvSpPr>
          <p:nvPr/>
        </p:nvSpPr>
        <p:spPr bwMode="auto">
          <a:xfrm>
            <a:off x="2627313" y="115888"/>
            <a:ext cx="28082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ΚΥΡΙΕΣ </a:t>
            </a:r>
            <a:r>
              <a:rPr lang="en-US" altLang="el-GR" sz="2000" b="1" u="sng"/>
              <a:t> </a:t>
            </a:r>
            <a:r>
              <a:rPr lang="el-GR" altLang="el-GR" sz="2000" b="1" u="sng"/>
              <a:t>ΔΙΑΣΤΑΣΕΙΣ</a:t>
            </a:r>
          </a:p>
        </p:txBody>
      </p:sp>
      <p:pic>
        <p:nvPicPr>
          <p:cNvPr id="33796" name="Picture 8">
            <a:extLst>
              <a:ext uri="{FF2B5EF4-FFF2-40B4-BE49-F238E27FC236}">
                <a16:creationId xmlns:a16="http://schemas.microsoft.com/office/drawing/2014/main" id="{EE55BB64-87A1-4509-B678-A5D82BB62F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69802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9">
            <a:extLst>
              <a:ext uri="{FF2B5EF4-FFF2-40B4-BE49-F238E27FC236}">
                <a16:creationId xmlns:a16="http://schemas.microsoft.com/office/drawing/2014/main" id="{072C115C-4E46-4CCB-A56F-F205832F6813}"/>
              </a:ext>
            </a:extLst>
          </p:cNvPr>
          <p:cNvSpPr txBox="1">
            <a:spLocks noChangeArrowheads="1"/>
          </p:cNvSpPr>
          <p:nvPr/>
        </p:nvSpPr>
        <p:spPr bwMode="auto">
          <a:xfrm>
            <a:off x="7159625" y="4581525"/>
            <a:ext cx="1871663"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a:t>το μήκος γάστρας διαφέρει από το μήκος ισάλου</a:t>
            </a:r>
          </a:p>
        </p:txBody>
      </p:sp>
      <p:sp>
        <p:nvSpPr>
          <p:cNvPr id="33798" name="Text Box 20">
            <a:extLst>
              <a:ext uri="{FF2B5EF4-FFF2-40B4-BE49-F238E27FC236}">
                <a16:creationId xmlns:a16="http://schemas.microsoft.com/office/drawing/2014/main" id="{A80EDF2D-327B-4319-B295-64AD01E08959}"/>
              </a:ext>
            </a:extLst>
          </p:cNvPr>
          <p:cNvSpPr txBox="1">
            <a:spLocks noChangeArrowheads="1"/>
          </p:cNvSpPr>
          <p:nvPr/>
        </p:nvSpPr>
        <p:spPr bwMode="auto">
          <a:xfrm>
            <a:off x="719138" y="6450013"/>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33799" name="Text Box 9">
            <a:extLst>
              <a:ext uri="{FF2B5EF4-FFF2-40B4-BE49-F238E27FC236}">
                <a16:creationId xmlns:a16="http://schemas.microsoft.com/office/drawing/2014/main" id="{D9284F4C-97E1-47CF-B472-85A334F70A39}"/>
              </a:ext>
            </a:extLst>
          </p:cNvPr>
          <p:cNvSpPr txBox="1">
            <a:spLocks noChangeArrowheads="1"/>
          </p:cNvSpPr>
          <p:nvPr/>
        </p:nvSpPr>
        <p:spPr bwMode="auto">
          <a:xfrm>
            <a:off x="7304088" y="1474788"/>
            <a:ext cx="187166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a:t>Μήκος γάστρας είναι το μήκος ισάλου</a:t>
            </a:r>
          </a:p>
        </p:txBody>
      </p:sp>
      <p:sp>
        <p:nvSpPr>
          <p:cNvPr id="33800" name="TextBox 1">
            <a:extLst>
              <a:ext uri="{FF2B5EF4-FFF2-40B4-BE49-F238E27FC236}">
                <a16:creationId xmlns:a16="http://schemas.microsoft.com/office/drawing/2014/main" id="{6A13B7BC-0668-476B-8C56-A5BC82B4B9E7}"/>
              </a:ext>
            </a:extLst>
          </p:cNvPr>
          <p:cNvSpPr txBox="1">
            <a:spLocks noChangeArrowheads="1"/>
          </p:cNvSpPr>
          <p:nvPr/>
        </p:nvSpPr>
        <p:spPr bwMode="auto">
          <a:xfrm>
            <a:off x="7529513" y="2389188"/>
            <a:ext cx="1131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33 α</a:t>
            </a:r>
          </a:p>
        </p:txBody>
      </p:sp>
      <p:sp>
        <p:nvSpPr>
          <p:cNvPr id="33801" name="TextBox 1">
            <a:extLst>
              <a:ext uri="{FF2B5EF4-FFF2-40B4-BE49-F238E27FC236}">
                <a16:creationId xmlns:a16="http://schemas.microsoft.com/office/drawing/2014/main" id="{F8556F24-B4B5-40AB-B38D-A79FF5D6018B}"/>
              </a:ext>
            </a:extLst>
          </p:cNvPr>
          <p:cNvSpPr txBox="1">
            <a:spLocks noChangeArrowheads="1"/>
          </p:cNvSpPr>
          <p:nvPr/>
        </p:nvSpPr>
        <p:spPr bwMode="auto">
          <a:xfrm>
            <a:off x="7300913" y="5808663"/>
            <a:ext cx="1287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33 β</a:t>
            </a:r>
          </a:p>
        </p:txBody>
      </p:sp>
      <p:sp>
        <p:nvSpPr>
          <p:cNvPr id="33802" name="TextBox 11">
            <a:extLst>
              <a:ext uri="{FF2B5EF4-FFF2-40B4-BE49-F238E27FC236}">
                <a16:creationId xmlns:a16="http://schemas.microsoft.com/office/drawing/2014/main" id="{EA0C0763-76FA-4EF5-83FB-F2285E6FC30D}"/>
              </a:ext>
            </a:extLst>
          </p:cNvPr>
          <p:cNvSpPr txBox="1">
            <a:spLocks noChangeArrowheads="1"/>
          </p:cNvSpPr>
          <p:nvPr/>
        </p:nvSpPr>
        <p:spPr bwMode="auto">
          <a:xfrm>
            <a:off x="7300913" y="136525"/>
            <a:ext cx="1592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ΜΗΚΗ</a:t>
            </a:r>
            <a:r>
              <a:rPr lang="en-US" altLang="el-GR" sz="2000" b="1" u="sng"/>
              <a:t> 1/2</a:t>
            </a:r>
            <a:endParaRPr lang="el-GR" altLang="el-GR" sz="2000" b="1" u="sng"/>
          </a:p>
        </p:txBody>
      </p:sp>
      <p:pic>
        <p:nvPicPr>
          <p:cNvPr id="33803" name="Εικόνα 1">
            <a:extLst>
              <a:ext uri="{FF2B5EF4-FFF2-40B4-BE49-F238E27FC236}">
                <a16:creationId xmlns:a16="http://schemas.microsoft.com/office/drawing/2014/main" id="{4E2FCB55-719A-4DB5-BAFA-E85841AFC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124200"/>
            <a:ext cx="69596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a:extLst>
              <a:ext uri="{FF2B5EF4-FFF2-40B4-BE49-F238E27FC236}">
                <a16:creationId xmlns:a16="http://schemas.microsoft.com/office/drawing/2014/main" id="{66E7F24A-FA25-43CA-8C52-D03DB766AE6C}"/>
              </a:ext>
            </a:extLst>
          </p:cNvPr>
          <p:cNvSpPr>
            <a:spLocks noChangeArrowheads="1"/>
          </p:cNvSpPr>
          <p:nvPr/>
        </p:nvSpPr>
        <p:spPr bwMode="auto">
          <a:xfrm>
            <a:off x="2195513" y="188913"/>
            <a:ext cx="56705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ΚΥΡΙΕΣ </a:t>
            </a:r>
            <a:r>
              <a:rPr lang="en-US" altLang="el-GR" sz="1800" b="1" u="sng"/>
              <a:t> </a:t>
            </a:r>
            <a:r>
              <a:rPr lang="el-GR" altLang="el-GR" sz="1800" b="1" u="sng"/>
              <a:t>ΔΙΑΣΤΑΣΕΙΣ – ΕΓΚΑΡΣΙΑ ΤΟΜΗ</a:t>
            </a:r>
            <a:r>
              <a:rPr lang="en-US" altLang="el-GR" sz="1800" b="1" u="sng"/>
              <a:t> - </a:t>
            </a:r>
            <a:r>
              <a:rPr lang="el-GR" altLang="el-GR" sz="2000" b="1" u="sng"/>
              <a:t>ΠΛΑΤΗ</a:t>
            </a:r>
          </a:p>
        </p:txBody>
      </p:sp>
      <p:sp>
        <p:nvSpPr>
          <p:cNvPr id="34819" name="Text Box 20">
            <a:extLst>
              <a:ext uri="{FF2B5EF4-FFF2-40B4-BE49-F238E27FC236}">
                <a16:creationId xmlns:a16="http://schemas.microsoft.com/office/drawing/2014/main" id="{5FEF286B-516E-48E3-8DB1-E3CABFAF470C}"/>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34820" name="TextBox 1">
            <a:extLst>
              <a:ext uri="{FF2B5EF4-FFF2-40B4-BE49-F238E27FC236}">
                <a16:creationId xmlns:a16="http://schemas.microsoft.com/office/drawing/2014/main" id="{F5F000DB-5688-4F7F-AB7F-2E28D614A108}"/>
              </a:ext>
            </a:extLst>
          </p:cNvPr>
          <p:cNvSpPr txBox="1">
            <a:spLocks noChangeArrowheads="1"/>
          </p:cNvSpPr>
          <p:nvPr/>
        </p:nvSpPr>
        <p:spPr bwMode="auto">
          <a:xfrm>
            <a:off x="7467600" y="5878513"/>
            <a:ext cx="935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34</a:t>
            </a:r>
          </a:p>
        </p:txBody>
      </p:sp>
      <p:sp>
        <p:nvSpPr>
          <p:cNvPr id="34821" name="Slide Number Placeholder 1">
            <a:extLst>
              <a:ext uri="{FF2B5EF4-FFF2-40B4-BE49-F238E27FC236}">
                <a16:creationId xmlns:a16="http://schemas.microsoft.com/office/drawing/2014/main" id="{7FA09FC2-FBB1-414A-9EB3-C3F61E44C6A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F4AE7BD-39AB-45C1-BB04-D4D9CCBC1F06}" type="slidenum">
              <a:rPr lang="el-GR" altLang="el-GR" sz="1400" smtClean="0"/>
              <a:pPr>
                <a:spcBef>
                  <a:spcPct val="0"/>
                </a:spcBef>
                <a:buFontTx/>
                <a:buNone/>
              </a:pPr>
              <a:t>32</a:t>
            </a:fld>
            <a:endParaRPr lang="el-GR" altLang="el-GR" sz="1400"/>
          </a:p>
        </p:txBody>
      </p:sp>
      <p:pic>
        <p:nvPicPr>
          <p:cNvPr id="34822" name="Εικόνα 2">
            <a:extLst>
              <a:ext uri="{FF2B5EF4-FFF2-40B4-BE49-F238E27FC236}">
                <a16:creationId xmlns:a16="http://schemas.microsoft.com/office/drawing/2014/main" id="{22C8C21E-ACF8-4CBD-B3F8-BB6EB7059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69925"/>
            <a:ext cx="859155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2">
            <a:extLst>
              <a:ext uri="{FF2B5EF4-FFF2-40B4-BE49-F238E27FC236}">
                <a16:creationId xmlns:a16="http://schemas.microsoft.com/office/drawing/2014/main" id="{AA2AB690-E5BC-4E1C-B747-3E090CAA55C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2E6435E-5DE3-4D7A-8310-131F52112DBD}" type="slidenum">
              <a:rPr lang="el-GR" altLang="el-GR" sz="1400" smtClean="0"/>
              <a:pPr>
                <a:spcBef>
                  <a:spcPct val="0"/>
                </a:spcBef>
                <a:buFontTx/>
                <a:buNone/>
              </a:pPr>
              <a:t>33</a:t>
            </a:fld>
            <a:endParaRPr lang="el-GR" altLang="el-GR" sz="1400"/>
          </a:p>
        </p:txBody>
      </p:sp>
      <p:sp>
        <p:nvSpPr>
          <p:cNvPr id="35843" name="TextBox 4">
            <a:extLst>
              <a:ext uri="{FF2B5EF4-FFF2-40B4-BE49-F238E27FC236}">
                <a16:creationId xmlns:a16="http://schemas.microsoft.com/office/drawing/2014/main" id="{BBD5E94D-9507-42D0-B6A9-050774BECAF3}"/>
              </a:ext>
            </a:extLst>
          </p:cNvPr>
          <p:cNvSpPr txBox="1">
            <a:spLocks noChangeArrowheads="1"/>
          </p:cNvSpPr>
          <p:nvPr/>
        </p:nvSpPr>
        <p:spPr bwMode="auto">
          <a:xfrm>
            <a:off x="2555875" y="1700213"/>
            <a:ext cx="37449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3600" b="1" i="1">
                <a:solidFill>
                  <a:srgbClr val="0070C0"/>
                </a:solidFill>
              </a:rPr>
              <a:t>Παρουσίαση </a:t>
            </a:r>
          </a:p>
          <a:p>
            <a:pPr>
              <a:spcBef>
                <a:spcPct val="0"/>
              </a:spcBef>
              <a:buFontTx/>
              <a:buNone/>
            </a:pPr>
            <a:endParaRPr lang="el-GR" altLang="el-GR" sz="3600" b="1" i="1">
              <a:solidFill>
                <a:srgbClr val="0070C0"/>
              </a:solidFill>
            </a:endParaRPr>
          </a:p>
          <a:p>
            <a:pPr>
              <a:spcBef>
                <a:spcPct val="0"/>
              </a:spcBef>
              <a:buFontTx/>
              <a:buNone/>
            </a:pPr>
            <a:r>
              <a:rPr lang="el-GR" altLang="el-GR" sz="3600" b="1" i="1">
                <a:solidFill>
                  <a:srgbClr val="0070C0"/>
                </a:solidFill>
              </a:rPr>
              <a:t>της </a:t>
            </a:r>
          </a:p>
          <a:p>
            <a:pPr>
              <a:spcBef>
                <a:spcPct val="0"/>
              </a:spcBef>
              <a:buFontTx/>
              <a:buNone/>
            </a:pPr>
            <a:endParaRPr lang="el-GR" altLang="el-GR" sz="3600" b="1" i="1">
              <a:solidFill>
                <a:srgbClr val="0070C0"/>
              </a:solidFill>
            </a:endParaRPr>
          </a:p>
          <a:p>
            <a:pPr>
              <a:spcBef>
                <a:spcPct val="0"/>
              </a:spcBef>
              <a:buFontTx/>
              <a:buNone/>
            </a:pPr>
            <a:r>
              <a:rPr lang="el-GR" altLang="el-GR" sz="3600" b="1" i="1">
                <a:solidFill>
                  <a:srgbClr val="0070C0"/>
                </a:solidFill>
              </a:rPr>
              <a:t>γάστρας</a:t>
            </a:r>
          </a:p>
        </p:txBody>
      </p:sp>
      <p:sp>
        <p:nvSpPr>
          <p:cNvPr id="35844" name="Text Box 4">
            <a:extLst>
              <a:ext uri="{FF2B5EF4-FFF2-40B4-BE49-F238E27FC236}">
                <a16:creationId xmlns:a16="http://schemas.microsoft.com/office/drawing/2014/main" id="{1FC03D64-ECEB-4167-94D0-056481022FAD}"/>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a:extLst>
              <a:ext uri="{FF2B5EF4-FFF2-40B4-BE49-F238E27FC236}">
                <a16:creationId xmlns:a16="http://schemas.microsoft.com/office/drawing/2014/main" id="{FE609DF2-1C2C-450F-818B-0D4B5D26567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D60BE21-4F16-49B2-BD5D-90FC002361FD}" type="slidenum">
              <a:rPr lang="el-GR" altLang="el-GR" sz="1400" smtClean="0"/>
              <a:pPr>
                <a:spcBef>
                  <a:spcPct val="0"/>
                </a:spcBef>
                <a:buFontTx/>
                <a:buNone/>
              </a:pPr>
              <a:t>34</a:t>
            </a:fld>
            <a:endParaRPr lang="el-GR" altLang="el-GR" sz="1400"/>
          </a:p>
        </p:txBody>
      </p:sp>
      <p:sp>
        <p:nvSpPr>
          <p:cNvPr id="36867" name="Τίτλος 1">
            <a:extLst>
              <a:ext uri="{FF2B5EF4-FFF2-40B4-BE49-F238E27FC236}">
                <a16:creationId xmlns:a16="http://schemas.microsoft.com/office/drawing/2014/main" id="{01EDB9AF-CE8A-407F-A7AC-032C1D6016E0}"/>
              </a:ext>
            </a:extLst>
          </p:cNvPr>
          <p:cNvSpPr>
            <a:spLocks noGrp="1" noChangeArrowheads="1"/>
          </p:cNvSpPr>
          <p:nvPr>
            <p:ph type="title" idx="4294967295"/>
          </p:nvPr>
        </p:nvSpPr>
        <p:spPr>
          <a:xfrm>
            <a:off x="457200" y="168275"/>
            <a:ext cx="8229600" cy="576263"/>
          </a:xfrm>
        </p:spPr>
        <p:txBody>
          <a:bodyPr/>
          <a:lstStyle/>
          <a:p>
            <a:pPr eaLnBrk="1" hangingPunct="1"/>
            <a:r>
              <a:rPr lang="el-GR" altLang="el-GR" sz="2000" u="sng" dirty="0">
                <a:solidFill>
                  <a:srgbClr val="004A82"/>
                </a:solidFill>
              </a:rPr>
              <a:t>Τρόπος Παρουσίασης Της Γάστρας</a:t>
            </a:r>
            <a:r>
              <a:rPr lang="en-US" altLang="el-GR" sz="2000" u="sng" dirty="0">
                <a:solidFill>
                  <a:srgbClr val="004A82"/>
                </a:solidFill>
              </a:rPr>
              <a:t> 1/</a:t>
            </a:r>
            <a:r>
              <a:rPr lang="el-GR" altLang="el-GR" sz="2000" u="sng" dirty="0">
                <a:solidFill>
                  <a:srgbClr val="004A82"/>
                </a:solidFill>
              </a:rPr>
              <a:t>6  </a:t>
            </a:r>
            <a:endParaRPr lang="el-GR" altLang="el-GR" sz="2000" b="1" u="sng" dirty="0">
              <a:solidFill>
                <a:srgbClr val="004A82"/>
              </a:solidFill>
            </a:endParaRPr>
          </a:p>
        </p:txBody>
      </p:sp>
      <p:sp>
        <p:nvSpPr>
          <p:cNvPr id="36868" name="Θέση περιεχομένου 2">
            <a:extLst>
              <a:ext uri="{FF2B5EF4-FFF2-40B4-BE49-F238E27FC236}">
                <a16:creationId xmlns:a16="http://schemas.microsoft.com/office/drawing/2014/main" id="{B557A3DB-1E7C-48C1-8DB1-0139393B2EC9}"/>
              </a:ext>
            </a:extLst>
          </p:cNvPr>
          <p:cNvSpPr txBox="1">
            <a:spLocks/>
          </p:cNvSpPr>
          <p:nvPr/>
        </p:nvSpPr>
        <p:spPr bwMode="auto">
          <a:xfrm>
            <a:off x="179388" y="922338"/>
            <a:ext cx="8785225"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ts val="2400"/>
              </a:spcBef>
            </a:pPr>
            <a:r>
              <a:rPr lang="el-GR" altLang="el-GR" sz="2000">
                <a:latin typeface="Times New Roman" panose="02020603050405020304" pitchFamily="18" charset="0"/>
                <a:cs typeface="Times New Roman" panose="02020603050405020304" pitchFamily="18" charset="0"/>
              </a:rPr>
              <a:t>Η  γάστρα ενός πλοίου είναι μια πολύπλοκη τρισδιάστατη μορφή. Εκτός ελάχιστων εξαιρέσεων δεν είναι δυνατό να περιγραφεί πλήρως με μαθηματικές εξισώσεις. Για το λόγο αυτό οι ναυπηγοί δίδουν μεγάλη σημασία στη γραφική παρουσίαση. Η σχεδίαση γινόταν «με το χέρι». </a:t>
            </a:r>
          </a:p>
          <a:p>
            <a:pPr algn="just">
              <a:spcBef>
                <a:spcPts val="2400"/>
              </a:spcBef>
            </a:pPr>
            <a:r>
              <a:rPr lang="el-GR" altLang="el-GR" sz="2000">
                <a:latin typeface="Times New Roman" panose="02020603050405020304" pitchFamily="18" charset="0"/>
                <a:cs typeface="Times New Roman" panose="02020603050405020304" pitchFamily="18" charset="0"/>
              </a:rPr>
              <a:t>Σήμερα  σχεδιαστικά προγράμματα Η/Υ βοηθούν το ναυπηγό στη σχεδίαση, όμως τα προγράμματα αυτά δεν μπορούν να αντικαταστήσουν τη φαντασία και την κρίση του ναυπηγού - σχεδιαστή – μελετητή.</a:t>
            </a:r>
          </a:p>
          <a:p>
            <a:pPr algn="just">
              <a:spcBef>
                <a:spcPts val="1200"/>
              </a:spcBef>
            </a:pPr>
            <a:r>
              <a:rPr lang="el-GR" altLang="el-GR" sz="2000">
                <a:solidFill>
                  <a:srgbClr val="000000"/>
                </a:solidFill>
                <a:latin typeface="Times New Roman" panose="02020603050405020304" pitchFamily="18" charset="0"/>
                <a:cs typeface="Times New Roman" panose="02020603050405020304" pitchFamily="18" charset="0"/>
              </a:rPr>
              <a:t>Η μορφή της γάστρας ενός  πλοίου απεικονίζεται σε ένα σχέδιο υπό κλίμακα , εφαρμόζοντας μεθόδους της παραστατικής γεωμετρίας. </a:t>
            </a:r>
          </a:p>
          <a:p>
            <a:pPr algn="just">
              <a:spcBef>
                <a:spcPts val="1200"/>
              </a:spcBef>
            </a:pPr>
            <a:r>
              <a:rPr lang="el-GR" altLang="el-GR" sz="2000">
                <a:solidFill>
                  <a:srgbClr val="000000"/>
                </a:solidFill>
                <a:latin typeface="Times New Roman" panose="02020603050405020304" pitchFamily="18" charset="0"/>
                <a:cs typeface="Times New Roman" panose="02020603050405020304" pitchFamily="18" charset="0"/>
              </a:rPr>
              <a:t>Το σχέδιο αυτό ονομάζεται </a:t>
            </a:r>
            <a:r>
              <a:rPr lang="el-GR" altLang="el-GR" sz="2000" b="1" i="1">
                <a:solidFill>
                  <a:srgbClr val="000000"/>
                </a:solidFill>
                <a:latin typeface="Times New Roman" panose="02020603050405020304" pitchFamily="18" charset="0"/>
                <a:cs typeface="Times New Roman" panose="02020603050405020304" pitchFamily="18" charset="0"/>
              </a:rPr>
              <a:t>ΣΧΕΔΙΟ ΝΑΥΠΗΓΙΚΩΝ ΓΡΑΜΜΩΝ</a:t>
            </a:r>
            <a:r>
              <a:rPr lang="el-GR" altLang="el-GR" sz="2000">
                <a:solidFill>
                  <a:srgbClr val="000000"/>
                </a:solidFill>
                <a:latin typeface="Times New Roman" panose="02020603050405020304" pitchFamily="18" charset="0"/>
                <a:cs typeface="Times New Roman" panose="02020603050405020304" pitchFamily="18" charset="0"/>
              </a:rPr>
              <a:t> ή </a:t>
            </a:r>
            <a:r>
              <a:rPr lang="el-GR" altLang="el-GR" sz="2000" b="1">
                <a:solidFill>
                  <a:srgbClr val="000000"/>
                </a:solidFill>
                <a:latin typeface="Times New Roman" panose="02020603050405020304" pitchFamily="18" charset="0"/>
                <a:cs typeface="Times New Roman" panose="02020603050405020304" pitchFamily="18" charset="0"/>
              </a:rPr>
              <a:t>ΣΧΕΔΙΟ ΓΡΑΜΜΩΝ</a:t>
            </a:r>
            <a:r>
              <a:rPr lang="el-GR" altLang="el-GR" sz="2000">
                <a:solidFill>
                  <a:srgbClr val="000000"/>
                </a:solidFill>
                <a:latin typeface="Times New Roman" panose="02020603050405020304" pitchFamily="18" charset="0"/>
                <a:cs typeface="Times New Roman" panose="02020603050405020304" pitchFamily="18" charset="0"/>
              </a:rPr>
              <a:t> (</a:t>
            </a:r>
            <a:r>
              <a:rPr lang="en-US" altLang="el-GR" sz="2000">
                <a:solidFill>
                  <a:srgbClr val="000000"/>
                </a:solidFill>
                <a:latin typeface="Times New Roman" panose="02020603050405020304" pitchFamily="18" charset="0"/>
                <a:cs typeface="Times New Roman" panose="02020603050405020304" pitchFamily="18" charset="0"/>
              </a:rPr>
              <a:t>LINES PLAN</a:t>
            </a:r>
            <a:r>
              <a:rPr lang="el-GR" altLang="el-GR" sz="2000">
                <a:solidFill>
                  <a:srgbClr val="000000"/>
                </a:solidFill>
                <a:latin typeface="Times New Roman" panose="02020603050405020304" pitchFamily="18" charset="0"/>
                <a:cs typeface="Times New Roman" panose="02020603050405020304" pitchFamily="18" charset="0"/>
              </a:rPr>
              <a:t> ή </a:t>
            </a:r>
            <a:r>
              <a:rPr lang="en-US" altLang="el-GR" sz="2000">
                <a:solidFill>
                  <a:srgbClr val="000000"/>
                </a:solidFill>
                <a:latin typeface="Times New Roman" panose="02020603050405020304" pitchFamily="18" charset="0"/>
                <a:cs typeface="Times New Roman" panose="02020603050405020304" pitchFamily="18" charset="0"/>
              </a:rPr>
              <a:t> LINES DRAWING)</a:t>
            </a:r>
            <a:r>
              <a:rPr lang="el-GR" altLang="el-GR" sz="2000">
                <a:solidFill>
                  <a:srgbClr val="000000"/>
                </a:solidFill>
                <a:latin typeface="Times New Roman" panose="02020603050405020304" pitchFamily="18" charset="0"/>
                <a:cs typeface="Times New Roman" panose="02020603050405020304" pitchFamily="18" charset="0"/>
              </a:rPr>
              <a:t>, το οποίο περιλαμβάνει ΠΡΟΟΨΗ / ΚΑΤΟΨΗ / ΠΛΑΓΙΑ ΟΨΗ </a:t>
            </a:r>
            <a:r>
              <a:rPr lang="el-GR" altLang="el-GR" sz="2000" b="1" i="1" u="sng">
                <a:solidFill>
                  <a:srgbClr val="000000"/>
                </a:solidFill>
                <a:latin typeface="Times New Roman" panose="02020603050405020304" pitchFamily="18" charset="0"/>
                <a:cs typeface="Times New Roman" panose="02020603050405020304" pitchFamily="18" charset="0"/>
              </a:rPr>
              <a:t>που προκύπτουν από την τομή της γάστρας με κατάλληλα επίπεδα.</a:t>
            </a:r>
            <a:endParaRPr lang="el-GR" altLang="el-GR" sz="2000" b="1" i="1" u="sng">
              <a:latin typeface="Times New Roman" panose="02020603050405020304" pitchFamily="18" charset="0"/>
              <a:cs typeface="Times New Roman" panose="02020603050405020304" pitchFamily="18" charset="0"/>
            </a:endParaRPr>
          </a:p>
        </p:txBody>
      </p:sp>
      <p:sp>
        <p:nvSpPr>
          <p:cNvPr id="36869" name="Text Box 4">
            <a:extLst>
              <a:ext uri="{FF2B5EF4-FFF2-40B4-BE49-F238E27FC236}">
                <a16:creationId xmlns:a16="http://schemas.microsoft.com/office/drawing/2014/main" id="{A26DA7F3-88AB-4E75-92DB-D8EAA12DB02D}"/>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2">
            <a:extLst>
              <a:ext uri="{FF2B5EF4-FFF2-40B4-BE49-F238E27FC236}">
                <a16:creationId xmlns:a16="http://schemas.microsoft.com/office/drawing/2014/main" id="{7BA09DFF-BC40-4D20-BF27-C42C01BE4C2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F185475-6F15-483A-89E2-75FB984180BF}" type="slidenum">
              <a:rPr lang="el-GR" altLang="el-GR" sz="1400" smtClean="0"/>
              <a:pPr>
                <a:spcBef>
                  <a:spcPct val="0"/>
                </a:spcBef>
                <a:buFontTx/>
                <a:buNone/>
              </a:pPr>
              <a:t>35</a:t>
            </a:fld>
            <a:endParaRPr lang="el-GR" altLang="el-GR" sz="1400"/>
          </a:p>
        </p:txBody>
      </p:sp>
      <p:sp>
        <p:nvSpPr>
          <p:cNvPr id="37891" name="Τίτλος 1">
            <a:extLst>
              <a:ext uri="{FF2B5EF4-FFF2-40B4-BE49-F238E27FC236}">
                <a16:creationId xmlns:a16="http://schemas.microsoft.com/office/drawing/2014/main" id="{B52DB62E-3E31-4010-9B7C-C71B6F50C65F}"/>
              </a:ext>
            </a:extLst>
          </p:cNvPr>
          <p:cNvSpPr>
            <a:spLocks/>
          </p:cNvSpPr>
          <p:nvPr/>
        </p:nvSpPr>
        <p:spPr bwMode="auto">
          <a:xfrm>
            <a:off x="523612" y="92075"/>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2/</a:t>
            </a:r>
            <a:r>
              <a:rPr lang="el-GR" altLang="el-GR" sz="2000" u="sng" dirty="0">
                <a:solidFill>
                  <a:srgbClr val="004A82"/>
                </a:solidFill>
              </a:rPr>
              <a:t>6 </a:t>
            </a:r>
            <a:endParaRPr lang="el-GR" altLang="el-GR" sz="2000" b="1" u="sng" dirty="0">
              <a:solidFill>
                <a:srgbClr val="004A82"/>
              </a:solidFill>
            </a:endParaRPr>
          </a:p>
        </p:txBody>
      </p:sp>
      <p:pic>
        <p:nvPicPr>
          <p:cNvPr id="37892" name="Picture 4">
            <a:extLst>
              <a:ext uri="{FF2B5EF4-FFF2-40B4-BE49-F238E27FC236}">
                <a16:creationId xmlns:a16="http://schemas.microsoft.com/office/drawing/2014/main" id="{CF6A206F-C552-4501-BDF7-C877F6DC1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34" y="731838"/>
            <a:ext cx="8272624" cy="517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a:extLst>
              <a:ext uri="{FF2B5EF4-FFF2-40B4-BE49-F238E27FC236}">
                <a16:creationId xmlns:a16="http://schemas.microsoft.com/office/drawing/2014/main" id="{3ED01E08-EB95-4915-A620-49F8D8EC6042}"/>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37894" name="TextBox 1">
            <a:extLst>
              <a:ext uri="{FF2B5EF4-FFF2-40B4-BE49-F238E27FC236}">
                <a16:creationId xmlns:a16="http://schemas.microsoft.com/office/drawing/2014/main" id="{553DDA33-ED8E-48D8-8DAF-017F3D460AFF}"/>
              </a:ext>
            </a:extLst>
          </p:cNvPr>
          <p:cNvSpPr txBox="1">
            <a:spLocks noChangeArrowheads="1"/>
          </p:cNvSpPr>
          <p:nvPr/>
        </p:nvSpPr>
        <p:spPr bwMode="auto">
          <a:xfrm>
            <a:off x="7734892" y="5881688"/>
            <a:ext cx="933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a:extLst>
              <a:ext uri="{FF2B5EF4-FFF2-40B4-BE49-F238E27FC236}">
                <a16:creationId xmlns:a16="http://schemas.microsoft.com/office/drawing/2014/main" id="{5AA7DE13-04BF-4CE5-B815-E039C4A75C2B}"/>
              </a:ext>
            </a:extLst>
          </p:cNvPr>
          <p:cNvSpPr>
            <a:spLocks noGrp="1"/>
          </p:cNvSpPr>
          <p:nvPr>
            <p:ph type="sldNum" sz="quarter" idx="12"/>
          </p:nvPr>
        </p:nvSpPr>
        <p:spPr/>
        <p:txBody>
          <a:bodyPr/>
          <a:lstStyle/>
          <a:p>
            <a:pPr>
              <a:defRPr/>
            </a:pPr>
            <a:fld id="{DF1EB6DF-532E-4DE1-9BD2-320EA622F8FA}" type="slidenum">
              <a:rPr lang="el-GR" altLang="el-GR" smtClean="0"/>
              <a:pPr>
                <a:defRPr/>
              </a:pPr>
              <a:t>36</a:t>
            </a:fld>
            <a:endParaRPr lang="el-GR" altLang="el-GR"/>
          </a:p>
        </p:txBody>
      </p:sp>
      <p:sp>
        <p:nvSpPr>
          <p:cNvPr id="4" name="TextBox 3">
            <a:extLst>
              <a:ext uri="{FF2B5EF4-FFF2-40B4-BE49-F238E27FC236}">
                <a16:creationId xmlns:a16="http://schemas.microsoft.com/office/drawing/2014/main" id="{0F10FCBB-9D21-48AD-A9CD-F8D109165E58}"/>
              </a:ext>
            </a:extLst>
          </p:cNvPr>
          <p:cNvSpPr txBox="1"/>
          <p:nvPr/>
        </p:nvSpPr>
        <p:spPr>
          <a:xfrm>
            <a:off x="1403648" y="692696"/>
            <a:ext cx="7283152" cy="523220"/>
          </a:xfrm>
          <a:prstGeom prst="rect">
            <a:avLst/>
          </a:prstGeom>
          <a:noFill/>
        </p:spPr>
        <p:txBody>
          <a:bodyPr wrap="square" rtlCol="0">
            <a:spAutoFit/>
          </a:bodyPr>
          <a:lstStyle/>
          <a:p>
            <a:r>
              <a:rPr lang="el-GR" sz="2800" b="1" dirty="0">
                <a:latin typeface="Times New Roman" panose="02020603050405020304" pitchFamily="18" charset="0"/>
                <a:cs typeface="Times New Roman" panose="02020603050405020304" pitchFamily="18" charset="0"/>
              </a:rPr>
              <a:t>ΒΟΗΘΗΤΙΚΑ ΔΙΑΓΩΝΙΑ ΕΠΙΠΕΔΑ</a:t>
            </a:r>
          </a:p>
        </p:txBody>
      </p:sp>
      <p:pic>
        <p:nvPicPr>
          <p:cNvPr id="5" name="Picture 5">
            <a:extLst>
              <a:ext uri="{FF2B5EF4-FFF2-40B4-BE49-F238E27FC236}">
                <a16:creationId xmlns:a16="http://schemas.microsoft.com/office/drawing/2014/main" id="{7040C926-46D3-40BD-9A73-0CD3EABE2DE5}"/>
              </a:ext>
            </a:extLst>
          </p:cNvPr>
          <p:cNvPicPr>
            <a:picLocks noChangeAspect="1"/>
          </p:cNvPicPr>
          <p:nvPr/>
        </p:nvPicPr>
        <p:blipFill>
          <a:blip r:embed="rId2"/>
          <a:stretch>
            <a:fillRect/>
          </a:stretch>
        </p:blipFill>
        <p:spPr>
          <a:xfrm>
            <a:off x="467544" y="1628800"/>
            <a:ext cx="3565699" cy="1999693"/>
          </a:xfrm>
          <a:prstGeom prst="rect">
            <a:avLst/>
          </a:prstGeom>
        </p:spPr>
      </p:pic>
      <p:pic>
        <p:nvPicPr>
          <p:cNvPr id="6" name="Picture 9">
            <a:extLst>
              <a:ext uri="{FF2B5EF4-FFF2-40B4-BE49-F238E27FC236}">
                <a16:creationId xmlns:a16="http://schemas.microsoft.com/office/drawing/2014/main" id="{346D1D1E-FEBC-4C82-B7A0-6D7827578D39}"/>
              </a:ext>
            </a:extLst>
          </p:cNvPr>
          <p:cNvPicPr>
            <a:picLocks noChangeAspect="1"/>
          </p:cNvPicPr>
          <p:nvPr/>
        </p:nvPicPr>
        <p:blipFill>
          <a:blip r:embed="rId3"/>
          <a:stretch>
            <a:fillRect/>
          </a:stretch>
        </p:blipFill>
        <p:spPr>
          <a:xfrm>
            <a:off x="4322103" y="3921314"/>
            <a:ext cx="4274728" cy="2059533"/>
          </a:xfrm>
          <a:prstGeom prst="rect">
            <a:avLst/>
          </a:prstGeom>
        </p:spPr>
      </p:pic>
      <p:sp>
        <p:nvSpPr>
          <p:cNvPr id="7" name="TextBox 6">
            <a:extLst>
              <a:ext uri="{FF2B5EF4-FFF2-40B4-BE49-F238E27FC236}">
                <a16:creationId xmlns:a16="http://schemas.microsoft.com/office/drawing/2014/main" id="{185C77A9-8F2A-489D-B353-3EC7E1D9B5C2}"/>
              </a:ext>
            </a:extLst>
          </p:cNvPr>
          <p:cNvSpPr txBox="1"/>
          <p:nvPr/>
        </p:nvSpPr>
        <p:spPr>
          <a:xfrm>
            <a:off x="4298776" y="1412776"/>
            <a:ext cx="3801616" cy="646331"/>
          </a:xfrm>
          <a:prstGeom prst="rect">
            <a:avLst/>
          </a:prstGeom>
          <a:noFill/>
        </p:spPr>
        <p:txBody>
          <a:bodyPr wrap="square" rtlCol="0">
            <a:spAutoFit/>
          </a:bodyPr>
          <a:lstStyle/>
          <a:p>
            <a:r>
              <a:rPr lang="el-GR" dirty="0"/>
              <a:t>Οι καμπύλες  που προκύπτουν ονομάζονται  Διαγώνιοι ή </a:t>
            </a:r>
            <a:r>
              <a:rPr lang="el-GR" dirty="0" err="1"/>
              <a:t>φούρμες</a:t>
            </a:r>
            <a:endParaRPr lang="el-GR" dirty="0"/>
          </a:p>
        </p:txBody>
      </p:sp>
      <p:sp>
        <p:nvSpPr>
          <p:cNvPr id="8" name="TextBox 1">
            <a:extLst>
              <a:ext uri="{FF2B5EF4-FFF2-40B4-BE49-F238E27FC236}">
                <a16:creationId xmlns:a16="http://schemas.microsoft.com/office/drawing/2014/main" id="{13DDE5AD-CABD-4864-953B-87EA503A0EE6}"/>
              </a:ext>
            </a:extLst>
          </p:cNvPr>
          <p:cNvSpPr txBox="1">
            <a:spLocks noChangeArrowheads="1"/>
          </p:cNvSpPr>
          <p:nvPr/>
        </p:nvSpPr>
        <p:spPr bwMode="auto">
          <a:xfrm>
            <a:off x="6372200" y="5921498"/>
            <a:ext cx="1080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35 β</a:t>
            </a:r>
          </a:p>
        </p:txBody>
      </p:sp>
      <p:sp>
        <p:nvSpPr>
          <p:cNvPr id="9" name="TextBox 1">
            <a:extLst>
              <a:ext uri="{FF2B5EF4-FFF2-40B4-BE49-F238E27FC236}">
                <a16:creationId xmlns:a16="http://schemas.microsoft.com/office/drawing/2014/main" id="{3A0BBE41-84DB-4FBC-9CCF-6DCEAFA6CEB0}"/>
              </a:ext>
            </a:extLst>
          </p:cNvPr>
          <p:cNvSpPr txBox="1">
            <a:spLocks noChangeArrowheads="1"/>
          </p:cNvSpPr>
          <p:nvPr/>
        </p:nvSpPr>
        <p:spPr bwMode="auto">
          <a:xfrm>
            <a:off x="1835696" y="3628493"/>
            <a:ext cx="1080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35 α</a:t>
            </a:r>
          </a:p>
        </p:txBody>
      </p:sp>
      <p:sp>
        <p:nvSpPr>
          <p:cNvPr id="10" name="Text Box 4">
            <a:extLst>
              <a:ext uri="{FF2B5EF4-FFF2-40B4-BE49-F238E27FC236}">
                <a16:creationId xmlns:a16="http://schemas.microsoft.com/office/drawing/2014/main" id="{FEA70660-4AF8-4ED6-A65F-E29FA50C8621}"/>
              </a:ext>
            </a:extLst>
          </p:cNvPr>
          <p:cNvSpPr txBox="1">
            <a:spLocks noChangeArrowheads="1"/>
          </p:cNvSpPr>
          <p:nvPr/>
        </p:nvSpPr>
        <p:spPr bwMode="auto">
          <a:xfrm>
            <a:off x="539552" y="6488652"/>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11" name="Τίτλος 1">
            <a:extLst>
              <a:ext uri="{FF2B5EF4-FFF2-40B4-BE49-F238E27FC236}">
                <a16:creationId xmlns:a16="http://schemas.microsoft.com/office/drawing/2014/main" id="{F016EE1E-AA5F-4C3F-B35D-FBAE8B1007FD}"/>
              </a:ext>
            </a:extLst>
          </p:cNvPr>
          <p:cNvSpPr>
            <a:spLocks/>
          </p:cNvSpPr>
          <p:nvPr/>
        </p:nvSpPr>
        <p:spPr bwMode="auto">
          <a:xfrm>
            <a:off x="523612" y="92075"/>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a:t>
            </a:r>
            <a:r>
              <a:rPr lang="el-GR" altLang="el-GR" sz="2000" u="sng" dirty="0">
                <a:solidFill>
                  <a:srgbClr val="004A82"/>
                </a:solidFill>
              </a:rPr>
              <a:t>3</a:t>
            </a:r>
            <a:r>
              <a:rPr lang="en-US" altLang="el-GR" sz="2000" u="sng" dirty="0">
                <a:solidFill>
                  <a:srgbClr val="004A82"/>
                </a:solidFill>
              </a:rPr>
              <a:t>/</a:t>
            </a:r>
            <a:r>
              <a:rPr lang="el-GR" altLang="el-GR" sz="2000" u="sng" dirty="0">
                <a:solidFill>
                  <a:srgbClr val="004A82"/>
                </a:solidFill>
              </a:rPr>
              <a:t>6 </a:t>
            </a:r>
            <a:endParaRPr lang="el-GR" altLang="el-GR" sz="2000" b="1" u="sng" dirty="0">
              <a:solidFill>
                <a:srgbClr val="004A82"/>
              </a:solidFill>
            </a:endParaRPr>
          </a:p>
        </p:txBody>
      </p:sp>
    </p:spTree>
    <p:extLst>
      <p:ext uri="{BB962C8B-B14F-4D97-AF65-F5344CB8AC3E}">
        <p14:creationId xmlns:p14="http://schemas.microsoft.com/office/powerpoint/2010/main" val="2305115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2">
            <a:extLst>
              <a:ext uri="{FF2B5EF4-FFF2-40B4-BE49-F238E27FC236}">
                <a16:creationId xmlns:a16="http://schemas.microsoft.com/office/drawing/2014/main" id="{587677DE-7447-4AED-A31B-E9DEBFE3981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8EDFC32-862B-4CC9-949A-4BCC4926F2B8}" type="slidenum">
              <a:rPr lang="el-GR" altLang="el-GR" sz="1400" smtClean="0"/>
              <a:pPr>
                <a:spcBef>
                  <a:spcPct val="0"/>
                </a:spcBef>
                <a:buFontTx/>
                <a:buNone/>
              </a:pPr>
              <a:t>37</a:t>
            </a:fld>
            <a:endParaRPr lang="el-GR" altLang="el-GR" sz="1400"/>
          </a:p>
        </p:txBody>
      </p:sp>
      <p:sp>
        <p:nvSpPr>
          <p:cNvPr id="38915" name="Θέση περιεχομένου 2">
            <a:extLst>
              <a:ext uri="{FF2B5EF4-FFF2-40B4-BE49-F238E27FC236}">
                <a16:creationId xmlns:a16="http://schemas.microsoft.com/office/drawing/2014/main" id="{6F37E3E0-4BB0-48AE-80F9-88BB3AD341F9}"/>
              </a:ext>
            </a:extLst>
          </p:cNvPr>
          <p:cNvSpPr txBox="1">
            <a:spLocks/>
          </p:cNvSpPr>
          <p:nvPr/>
        </p:nvSpPr>
        <p:spPr bwMode="auto">
          <a:xfrm>
            <a:off x="271462" y="672904"/>
            <a:ext cx="84359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r>
              <a:rPr lang="el-GR" altLang="el-GR" sz="2000" u="sng" dirty="0"/>
              <a:t>Τα τρία επίπεδα</a:t>
            </a:r>
            <a:r>
              <a:rPr lang="el-GR" altLang="el-GR" sz="2000" dirty="0"/>
              <a:t> και οι άξονες που χρησιμοποιούνται για τη σχεδιαστική απεικόνιση των ναυπηγικών γραμμών </a:t>
            </a:r>
            <a:r>
              <a:rPr lang="el-GR" altLang="el-GR" sz="2000" u="sng" dirty="0"/>
              <a:t>είναι</a:t>
            </a:r>
            <a:r>
              <a:rPr lang="el-GR" altLang="el-GR" sz="2000" dirty="0"/>
              <a:t>  :</a:t>
            </a:r>
          </a:p>
        </p:txBody>
      </p:sp>
      <p:pic>
        <p:nvPicPr>
          <p:cNvPr id="38916" name="Picture 2">
            <a:extLst>
              <a:ext uri="{FF2B5EF4-FFF2-40B4-BE49-F238E27FC236}">
                <a16:creationId xmlns:a16="http://schemas.microsoft.com/office/drawing/2014/main" id="{CBD8B8B1-0198-4763-8F58-F4182D79C4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84313"/>
            <a:ext cx="76104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4">
            <a:extLst>
              <a:ext uri="{FF2B5EF4-FFF2-40B4-BE49-F238E27FC236}">
                <a16:creationId xmlns:a16="http://schemas.microsoft.com/office/drawing/2014/main" id="{E8FDBB52-17E9-4474-8FD4-7CB9D00E6FD6}"/>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6" name="TextBox 1">
            <a:extLst>
              <a:ext uri="{FF2B5EF4-FFF2-40B4-BE49-F238E27FC236}">
                <a16:creationId xmlns:a16="http://schemas.microsoft.com/office/drawing/2014/main" id="{0FC73BB5-A6B8-4D86-8DDA-90C788450640}"/>
              </a:ext>
            </a:extLst>
          </p:cNvPr>
          <p:cNvSpPr txBox="1">
            <a:spLocks noChangeArrowheads="1"/>
          </p:cNvSpPr>
          <p:nvPr/>
        </p:nvSpPr>
        <p:spPr bwMode="auto">
          <a:xfrm>
            <a:off x="7359650" y="5420714"/>
            <a:ext cx="93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36</a:t>
            </a:r>
          </a:p>
        </p:txBody>
      </p:sp>
      <p:sp>
        <p:nvSpPr>
          <p:cNvPr id="7" name="Τίτλος 1">
            <a:extLst>
              <a:ext uri="{FF2B5EF4-FFF2-40B4-BE49-F238E27FC236}">
                <a16:creationId xmlns:a16="http://schemas.microsoft.com/office/drawing/2014/main" id="{037AA77D-E13E-4249-9CCF-8A0BAA74E6B0}"/>
              </a:ext>
            </a:extLst>
          </p:cNvPr>
          <p:cNvSpPr>
            <a:spLocks/>
          </p:cNvSpPr>
          <p:nvPr/>
        </p:nvSpPr>
        <p:spPr bwMode="auto">
          <a:xfrm>
            <a:off x="349250" y="16668"/>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a:t>
            </a:r>
            <a:r>
              <a:rPr lang="el-GR" altLang="el-GR" sz="2000" u="sng" dirty="0">
                <a:solidFill>
                  <a:srgbClr val="004A82"/>
                </a:solidFill>
              </a:rPr>
              <a:t>4</a:t>
            </a:r>
            <a:r>
              <a:rPr lang="en-US" altLang="el-GR" sz="2000" u="sng" dirty="0">
                <a:solidFill>
                  <a:srgbClr val="004A82"/>
                </a:solidFill>
              </a:rPr>
              <a:t>/</a:t>
            </a:r>
            <a:r>
              <a:rPr lang="el-GR" altLang="el-GR" sz="2000" u="sng" dirty="0">
                <a:solidFill>
                  <a:srgbClr val="004A82"/>
                </a:solidFill>
              </a:rPr>
              <a:t>6 </a:t>
            </a:r>
            <a:endParaRPr lang="el-GR" altLang="el-GR" sz="2000" b="1" u="sng" dirty="0">
              <a:solidFill>
                <a:srgbClr val="004A8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a:extLst>
              <a:ext uri="{FF2B5EF4-FFF2-40B4-BE49-F238E27FC236}">
                <a16:creationId xmlns:a16="http://schemas.microsoft.com/office/drawing/2014/main" id="{78A478B9-EDEA-4C23-AAAB-6A66813F721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E12916D-A550-4190-9960-346D05B42ACD}" type="slidenum">
              <a:rPr lang="el-GR" altLang="el-GR" sz="1400" smtClean="0"/>
              <a:pPr>
                <a:spcBef>
                  <a:spcPct val="0"/>
                </a:spcBef>
                <a:buFontTx/>
                <a:buNone/>
              </a:pPr>
              <a:t>38</a:t>
            </a:fld>
            <a:endParaRPr lang="el-GR" altLang="el-GR" sz="1400"/>
          </a:p>
        </p:txBody>
      </p:sp>
      <p:sp>
        <p:nvSpPr>
          <p:cNvPr id="39939" name="Rectangle 3">
            <a:extLst>
              <a:ext uri="{FF2B5EF4-FFF2-40B4-BE49-F238E27FC236}">
                <a16:creationId xmlns:a16="http://schemas.microsoft.com/office/drawing/2014/main" id="{FC89180B-A16F-46CA-90D9-6C06C1B33A5B}"/>
              </a:ext>
            </a:extLst>
          </p:cNvPr>
          <p:cNvSpPr txBox="1">
            <a:spLocks noChangeArrowheads="1"/>
          </p:cNvSpPr>
          <p:nvPr/>
        </p:nvSpPr>
        <p:spPr bwMode="auto">
          <a:xfrm>
            <a:off x="0" y="1155700"/>
            <a:ext cx="90043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spcBef>
                <a:spcPts val="3000"/>
              </a:spcBef>
            </a:pPr>
            <a:r>
              <a:rPr lang="el-GR" altLang="el-GR" sz="1800" u="sng">
                <a:solidFill>
                  <a:srgbClr val="C00000"/>
                </a:solidFill>
              </a:rPr>
              <a:t>επίπεδο  </a:t>
            </a:r>
            <a:r>
              <a:rPr lang="el-GR" altLang="el-GR" sz="1800" b="1" u="sng">
                <a:solidFill>
                  <a:srgbClr val="C00000"/>
                </a:solidFill>
              </a:rPr>
              <a:t>Χ-Υ</a:t>
            </a:r>
            <a:r>
              <a:rPr lang="el-GR" altLang="el-GR" sz="1800" u="sng">
                <a:solidFill>
                  <a:srgbClr val="C00000"/>
                </a:solidFill>
              </a:rPr>
              <a:t> </a:t>
            </a:r>
            <a:r>
              <a:rPr lang="el-GR" altLang="el-GR" sz="1800">
                <a:solidFill>
                  <a:srgbClr val="C00000"/>
                </a:solidFill>
              </a:rPr>
              <a:t>: το </a:t>
            </a:r>
            <a:r>
              <a:rPr lang="el-GR" altLang="el-GR" sz="1800" b="1" u="sng">
                <a:solidFill>
                  <a:srgbClr val="C00000"/>
                </a:solidFill>
              </a:rPr>
              <a:t>οριζόντιο επίπεδο </a:t>
            </a:r>
            <a:r>
              <a:rPr lang="el-GR" altLang="el-GR" sz="1800">
                <a:solidFill>
                  <a:srgbClr val="C00000"/>
                </a:solidFill>
              </a:rPr>
              <a:t>το οποίο διέρχεται από το χαμηλότερο σημείο της εγκάρσιας τομής στο μέσον του μήκους μεταξύ καθέτων του πλοίου</a:t>
            </a:r>
          </a:p>
          <a:p>
            <a:pPr>
              <a:lnSpc>
                <a:spcPct val="80000"/>
              </a:lnSpc>
              <a:spcBef>
                <a:spcPts val="3000"/>
              </a:spcBef>
            </a:pPr>
            <a:r>
              <a:rPr lang="el-GR" altLang="el-GR" sz="1800" u="sng">
                <a:solidFill>
                  <a:srgbClr val="C00000"/>
                </a:solidFill>
              </a:rPr>
              <a:t>επίπεδο </a:t>
            </a:r>
            <a:r>
              <a:rPr lang="el-GR" altLang="el-GR" sz="1800" b="1" u="sng">
                <a:solidFill>
                  <a:srgbClr val="C00000"/>
                </a:solidFill>
              </a:rPr>
              <a:t>Χ-Ζ</a:t>
            </a:r>
            <a:r>
              <a:rPr lang="el-GR" altLang="el-GR" sz="1800">
                <a:solidFill>
                  <a:srgbClr val="C00000"/>
                </a:solidFill>
              </a:rPr>
              <a:t> : το </a:t>
            </a:r>
            <a:r>
              <a:rPr lang="el-GR" altLang="el-GR" sz="1800" b="1" u="sng">
                <a:solidFill>
                  <a:srgbClr val="C00000"/>
                </a:solidFill>
              </a:rPr>
              <a:t>διάμηκες κατακόρυφο επίπεδο </a:t>
            </a:r>
            <a:r>
              <a:rPr lang="el-GR" altLang="el-GR" sz="1800">
                <a:solidFill>
                  <a:srgbClr val="C00000"/>
                </a:solidFill>
              </a:rPr>
              <a:t>που ταυτίζεται με το διάμηκες επίπεδο συμμετρίας.</a:t>
            </a:r>
          </a:p>
          <a:p>
            <a:pPr>
              <a:lnSpc>
                <a:spcPct val="80000"/>
              </a:lnSpc>
              <a:spcBef>
                <a:spcPts val="3000"/>
              </a:spcBef>
            </a:pPr>
            <a:r>
              <a:rPr lang="el-GR" altLang="el-GR" sz="1800" u="sng">
                <a:solidFill>
                  <a:srgbClr val="C00000"/>
                </a:solidFill>
              </a:rPr>
              <a:t>επίπεδο </a:t>
            </a:r>
            <a:r>
              <a:rPr lang="el-GR" altLang="el-GR" sz="1800" b="1" u="sng">
                <a:solidFill>
                  <a:srgbClr val="C00000"/>
                </a:solidFill>
              </a:rPr>
              <a:t>Υ-Ζ</a:t>
            </a:r>
            <a:r>
              <a:rPr lang="el-GR" altLang="el-GR" sz="1800">
                <a:solidFill>
                  <a:srgbClr val="C00000"/>
                </a:solidFill>
              </a:rPr>
              <a:t> :  το </a:t>
            </a:r>
            <a:r>
              <a:rPr lang="el-GR" altLang="el-GR" sz="1800" b="1" u="sng">
                <a:solidFill>
                  <a:srgbClr val="C00000"/>
                </a:solidFill>
              </a:rPr>
              <a:t>εγκάρσιο επίπεδο </a:t>
            </a:r>
            <a:r>
              <a:rPr lang="el-GR" altLang="el-GR" sz="1800">
                <a:solidFill>
                  <a:srgbClr val="C00000"/>
                </a:solidFill>
              </a:rPr>
              <a:t>κάθετο στα δύο προηγούμενα , που εμπεριέχει την εγκάρσια τομή στο μέσον του μήκους μεταξύ καθέτων</a:t>
            </a:r>
          </a:p>
        </p:txBody>
      </p:sp>
      <p:pic>
        <p:nvPicPr>
          <p:cNvPr id="39940" name="Picture 1">
            <a:extLst>
              <a:ext uri="{FF2B5EF4-FFF2-40B4-BE49-F238E27FC236}">
                <a16:creationId xmlns:a16="http://schemas.microsoft.com/office/drawing/2014/main" id="{B1D6ABE4-B4B9-40B9-8438-DFBBF16C60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675" y="3308350"/>
            <a:ext cx="7065963"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1">
            <a:extLst>
              <a:ext uri="{FF2B5EF4-FFF2-40B4-BE49-F238E27FC236}">
                <a16:creationId xmlns:a16="http://schemas.microsoft.com/office/drawing/2014/main" id="{8F233EB1-7F71-49F2-BFBB-5BEB34F60BEA}"/>
              </a:ext>
            </a:extLst>
          </p:cNvPr>
          <p:cNvSpPr txBox="1">
            <a:spLocks noChangeArrowheads="1"/>
          </p:cNvSpPr>
          <p:nvPr/>
        </p:nvSpPr>
        <p:spPr bwMode="auto">
          <a:xfrm>
            <a:off x="6740525" y="6107113"/>
            <a:ext cx="93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36</a:t>
            </a:r>
          </a:p>
        </p:txBody>
      </p:sp>
      <p:sp>
        <p:nvSpPr>
          <p:cNvPr id="39942" name="Text Box 4">
            <a:extLst>
              <a:ext uri="{FF2B5EF4-FFF2-40B4-BE49-F238E27FC236}">
                <a16:creationId xmlns:a16="http://schemas.microsoft.com/office/drawing/2014/main" id="{640AB45E-897B-4582-A7E8-0743AAECE2EB}"/>
              </a:ext>
            </a:extLst>
          </p:cNvPr>
          <p:cNvSpPr txBox="1">
            <a:spLocks noChangeArrowheads="1"/>
          </p:cNvSpPr>
          <p:nvPr/>
        </p:nvSpPr>
        <p:spPr bwMode="auto">
          <a:xfrm>
            <a:off x="574675" y="64738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39943" name="Θέση περιεχομένου 2">
            <a:extLst>
              <a:ext uri="{FF2B5EF4-FFF2-40B4-BE49-F238E27FC236}">
                <a16:creationId xmlns:a16="http://schemas.microsoft.com/office/drawing/2014/main" id="{138A7B33-230B-4DA7-A6F6-90C6B68A17E9}"/>
              </a:ext>
            </a:extLst>
          </p:cNvPr>
          <p:cNvSpPr txBox="1">
            <a:spLocks/>
          </p:cNvSpPr>
          <p:nvPr/>
        </p:nvSpPr>
        <p:spPr bwMode="auto">
          <a:xfrm>
            <a:off x="84138" y="488950"/>
            <a:ext cx="88360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l-GR" altLang="el-GR" sz="1800" b="1" u="sng"/>
              <a:t>Τα τρία επίπεδα και οι άξονες που χρησιμοποιούνται για τη σχεδιαστική απεικόνιση των ναυπηγικών γραμμών είναι  :</a:t>
            </a:r>
          </a:p>
        </p:txBody>
      </p:sp>
      <p:sp>
        <p:nvSpPr>
          <p:cNvPr id="39944" name="Τίτλος 1">
            <a:extLst>
              <a:ext uri="{FF2B5EF4-FFF2-40B4-BE49-F238E27FC236}">
                <a16:creationId xmlns:a16="http://schemas.microsoft.com/office/drawing/2014/main" id="{8FA72CF4-EF26-4A72-92CD-ED7DBF06D681}"/>
              </a:ext>
            </a:extLst>
          </p:cNvPr>
          <p:cNvSpPr>
            <a:spLocks/>
          </p:cNvSpPr>
          <p:nvPr/>
        </p:nvSpPr>
        <p:spPr bwMode="auto">
          <a:xfrm>
            <a:off x="457200" y="-119063"/>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000" u="sng" dirty="0">
                <a:solidFill>
                  <a:srgbClr val="004A82"/>
                </a:solidFill>
              </a:rPr>
              <a:t>Τρόπος Παρουσίασης Της Γάστρας</a:t>
            </a:r>
            <a:r>
              <a:rPr lang="en-US" altLang="el-GR" sz="2000" u="sng" dirty="0">
                <a:solidFill>
                  <a:srgbClr val="004A82"/>
                </a:solidFill>
              </a:rPr>
              <a:t> </a:t>
            </a:r>
            <a:r>
              <a:rPr lang="el-GR" altLang="el-GR" sz="2000" u="sng" dirty="0">
                <a:solidFill>
                  <a:srgbClr val="004A82"/>
                </a:solidFill>
              </a:rPr>
              <a:t>5</a:t>
            </a:r>
            <a:r>
              <a:rPr lang="en-US" altLang="el-GR" sz="2000" u="sng" dirty="0">
                <a:solidFill>
                  <a:srgbClr val="004A82"/>
                </a:solidFill>
              </a:rPr>
              <a:t>/</a:t>
            </a:r>
            <a:r>
              <a:rPr lang="el-GR" altLang="el-GR" sz="2000" u="sng" dirty="0">
                <a:solidFill>
                  <a:srgbClr val="004A82"/>
                </a:solidFill>
              </a:rPr>
              <a:t>6 </a:t>
            </a:r>
            <a:endParaRPr lang="el-GR" altLang="el-GR" sz="2000" b="1" u="sng" dirty="0">
              <a:solidFill>
                <a:srgbClr val="004A8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a:extLst>
              <a:ext uri="{FF2B5EF4-FFF2-40B4-BE49-F238E27FC236}">
                <a16:creationId xmlns:a16="http://schemas.microsoft.com/office/drawing/2014/main" id="{07FA6050-3102-4411-8254-9B6409633B4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E0403FF-08DD-4A03-B931-AE6493FB7F6C}" type="slidenum">
              <a:rPr lang="el-GR" altLang="el-GR" sz="1400" smtClean="0"/>
              <a:pPr>
                <a:spcBef>
                  <a:spcPct val="0"/>
                </a:spcBef>
                <a:buFontTx/>
                <a:buNone/>
              </a:pPr>
              <a:t>39</a:t>
            </a:fld>
            <a:endParaRPr lang="el-GR" altLang="el-GR" sz="1400"/>
          </a:p>
        </p:txBody>
      </p:sp>
      <p:sp>
        <p:nvSpPr>
          <p:cNvPr id="3" name="Θέση περιεχομένου 2">
            <a:extLst>
              <a:ext uri="{FF2B5EF4-FFF2-40B4-BE49-F238E27FC236}">
                <a16:creationId xmlns:a16="http://schemas.microsoft.com/office/drawing/2014/main" id="{64B67453-4628-4037-862B-11139FF50681}"/>
              </a:ext>
            </a:extLst>
          </p:cNvPr>
          <p:cNvSpPr>
            <a:spLocks noGrp="1"/>
          </p:cNvSpPr>
          <p:nvPr>
            <p:ph idx="4294967295"/>
          </p:nvPr>
        </p:nvSpPr>
        <p:spPr>
          <a:xfrm>
            <a:off x="173038" y="841375"/>
            <a:ext cx="8820150" cy="5445125"/>
          </a:xfrm>
        </p:spPr>
        <p:txBody>
          <a:bodyPr>
            <a:normAutofit fontScale="92500" lnSpcReduction="20000"/>
          </a:bodyPr>
          <a:lstStyle/>
          <a:p>
            <a:pPr eaLnBrk="1" hangingPunct="1">
              <a:lnSpc>
                <a:spcPct val="70000"/>
              </a:lnSpc>
              <a:buFont typeface="Wingdings" panose="05000000000000000000" pitchFamily="2" charset="2"/>
              <a:buChar char="Ø"/>
              <a:defRPr/>
            </a:pPr>
            <a:r>
              <a:rPr lang="el-GR" altLang="el-GR" sz="1900" dirty="0"/>
              <a:t>Στο σχέδιο των </a:t>
            </a:r>
            <a:r>
              <a:rPr lang="el-GR" altLang="el-GR" sz="1900" dirty="0" err="1"/>
              <a:t>ναυπηγικών</a:t>
            </a:r>
            <a:r>
              <a:rPr lang="el-GR" altLang="el-GR" sz="1900" dirty="0"/>
              <a:t> γραμμών οι τρεις όψεις </a:t>
            </a:r>
            <a:endParaRPr lang="en-US" altLang="el-GR" sz="1900" dirty="0"/>
          </a:p>
          <a:p>
            <a:pPr eaLnBrk="1" hangingPunct="1">
              <a:lnSpc>
                <a:spcPct val="70000"/>
              </a:lnSpc>
              <a:buFont typeface="Wingdings" panose="05000000000000000000" pitchFamily="2" charset="2"/>
              <a:buChar char="Ø"/>
              <a:defRPr/>
            </a:pPr>
            <a:endParaRPr lang="el-GR" altLang="el-GR" sz="1900" dirty="0"/>
          </a:p>
          <a:p>
            <a:pPr eaLnBrk="1" hangingPunct="1">
              <a:lnSpc>
                <a:spcPct val="70000"/>
              </a:lnSpc>
              <a:buFont typeface="Wingdings" panose="05000000000000000000" pitchFamily="2" charset="2"/>
              <a:buNone/>
              <a:defRPr/>
            </a:pPr>
            <a:r>
              <a:rPr lang="el-GR" altLang="el-GR" sz="1900" i="1" dirty="0"/>
              <a:t>                ΠΛΑΓΙΑ ΟΨΗ – ΚΑΤΟΨΗ -</a:t>
            </a:r>
            <a:r>
              <a:rPr lang="el-GR" altLang="el-GR" sz="1900" dirty="0"/>
              <a:t> </a:t>
            </a:r>
            <a:r>
              <a:rPr lang="el-GR" altLang="el-GR" sz="1900" i="1" dirty="0"/>
              <a:t>ΠΡΟΟΨΗ</a:t>
            </a:r>
            <a:endParaRPr lang="en-US" altLang="el-GR" sz="1900" dirty="0"/>
          </a:p>
          <a:p>
            <a:pPr eaLnBrk="1" hangingPunct="1">
              <a:lnSpc>
                <a:spcPct val="70000"/>
              </a:lnSpc>
              <a:buFont typeface="Wingdings" panose="05000000000000000000" pitchFamily="2" charset="2"/>
              <a:buNone/>
              <a:defRPr/>
            </a:pPr>
            <a:endParaRPr lang="el-GR" altLang="el-GR" sz="1900" dirty="0"/>
          </a:p>
          <a:p>
            <a:pPr eaLnBrk="1" hangingPunct="1">
              <a:lnSpc>
                <a:spcPct val="70000"/>
              </a:lnSpc>
              <a:buFont typeface="Wingdings" panose="05000000000000000000" pitchFamily="2" charset="2"/>
              <a:buNone/>
              <a:defRPr/>
            </a:pPr>
            <a:r>
              <a:rPr lang="el-GR" altLang="el-GR" sz="1900" dirty="0"/>
              <a:t>     εμφανίζονται με διαφορετική, από τα παραπάνω, ονομασία :</a:t>
            </a:r>
          </a:p>
          <a:p>
            <a:pPr eaLnBrk="1" hangingPunct="1">
              <a:lnSpc>
                <a:spcPct val="70000"/>
              </a:lnSpc>
              <a:buFont typeface="Wingdings" panose="05000000000000000000" pitchFamily="2" charset="2"/>
              <a:buChar char="Ø"/>
              <a:defRPr/>
            </a:pPr>
            <a:endParaRPr lang="el-GR" altLang="el-GR" sz="1900" dirty="0"/>
          </a:p>
          <a:p>
            <a:pPr eaLnBrk="1" hangingPunct="1">
              <a:lnSpc>
                <a:spcPct val="70000"/>
              </a:lnSpc>
              <a:defRPr/>
            </a:pPr>
            <a:r>
              <a:rPr lang="el-GR" altLang="el-GR" sz="1900" dirty="0"/>
              <a:t>Σχέδιο </a:t>
            </a:r>
            <a:r>
              <a:rPr lang="el-GR" altLang="el-GR" sz="1900" b="1" dirty="0"/>
              <a:t>ΔΙΑΜΗΚΩΝ ΤΟΜΩΝ</a:t>
            </a:r>
            <a:r>
              <a:rPr lang="el-GR" altLang="el-GR" sz="1900" dirty="0"/>
              <a:t> (</a:t>
            </a:r>
            <a:r>
              <a:rPr lang="el-GR" altLang="el-GR" sz="1900" dirty="0" err="1"/>
              <a:t>Profile</a:t>
            </a:r>
            <a:r>
              <a:rPr lang="el-GR" altLang="el-GR" sz="1900" dirty="0"/>
              <a:t> </a:t>
            </a:r>
            <a:r>
              <a:rPr lang="en-US" altLang="el-GR" sz="1900" dirty="0"/>
              <a:t>, </a:t>
            </a:r>
            <a:r>
              <a:rPr lang="el-GR" altLang="el-GR" sz="1900" dirty="0" err="1"/>
              <a:t>Sheer</a:t>
            </a:r>
            <a:r>
              <a:rPr lang="el-GR" altLang="el-GR" sz="1900" dirty="0"/>
              <a:t> </a:t>
            </a:r>
            <a:r>
              <a:rPr lang="el-GR" altLang="el-GR" sz="1900" dirty="0" err="1"/>
              <a:t>plan</a:t>
            </a:r>
            <a:r>
              <a:rPr lang="el-GR" altLang="el-GR" sz="1900" dirty="0"/>
              <a:t>) , το οποίο αντιστοιχεί</a:t>
            </a:r>
            <a:endParaRPr lang="en-US" altLang="el-GR" sz="1900" dirty="0"/>
          </a:p>
          <a:p>
            <a:pPr marL="0" indent="0" eaLnBrk="1" hangingPunct="1">
              <a:lnSpc>
                <a:spcPct val="70000"/>
              </a:lnSpc>
              <a:buFontTx/>
              <a:buNone/>
              <a:defRPr/>
            </a:pPr>
            <a:endParaRPr lang="el-GR" altLang="el-GR" sz="1900" dirty="0"/>
          </a:p>
          <a:p>
            <a:pPr eaLnBrk="1" hangingPunct="1">
              <a:lnSpc>
                <a:spcPct val="70000"/>
              </a:lnSpc>
              <a:buFontTx/>
              <a:buNone/>
              <a:defRPr/>
            </a:pPr>
            <a:r>
              <a:rPr lang="el-GR" altLang="el-GR" sz="1900" dirty="0"/>
              <a:t>      στην </a:t>
            </a:r>
            <a:r>
              <a:rPr lang="el-GR" altLang="el-GR" sz="1900" b="1" dirty="0"/>
              <a:t>ΠΛΑΓΙΑ ΟΨΗ</a:t>
            </a:r>
            <a:r>
              <a:rPr lang="el-GR" altLang="el-GR" sz="1900" dirty="0"/>
              <a:t> (ή Διαμήκης όψη).</a:t>
            </a:r>
          </a:p>
          <a:p>
            <a:pPr eaLnBrk="1" hangingPunct="1">
              <a:lnSpc>
                <a:spcPct val="70000"/>
              </a:lnSpc>
              <a:defRPr/>
            </a:pPr>
            <a:endParaRPr lang="el-GR" altLang="el-GR" sz="1900" dirty="0"/>
          </a:p>
          <a:p>
            <a:pPr eaLnBrk="1" hangingPunct="1">
              <a:lnSpc>
                <a:spcPct val="70000"/>
              </a:lnSpc>
              <a:defRPr/>
            </a:pPr>
            <a:r>
              <a:rPr lang="el-GR" altLang="el-GR" sz="1900" dirty="0"/>
              <a:t>Σχέδιο </a:t>
            </a:r>
            <a:r>
              <a:rPr lang="el-GR" altLang="el-GR" sz="1900" b="1" dirty="0"/>
              <a:t>ΟΡΙΖΟΝΤΙΩΝ ΤΟΜΩΝ</a:t>
            </a:r>
            <a:r>
              <a:rPr lang="el-GR" altLang="el-GR" sz="1900" dirty="0"/>
              <a:t> </a:t>
            </a:r>
            <a:r>
              <a:rPr lang="en-US" altLang="el-GR" sz="1900" dirty="0"/>
              <a:t>/ </a:t>
            </a:r>
            <a:r>
              <a:rPr lang="el-GR" altLang="el-GR" sz="1900" b="1" dirty="0"/>
              <a:t>ΙΣΑΛΩΝ</a:t>
            </a:r>
            <a:r>
              <a:rPr lang="el-GR" altLang="el-GR" sz="1900" dirty="0"/>
              <a:t> (</a:t>
            </a:r>
            <a:r>
              <a:rPr lang="el-GR" altLang="el-GR" sz="1900" dirty="0" err="1"/>
              <a:t>Waterlines</a:t>
            </a:r>
            <a:r>
              <a:rPr lang="el-GR" altLang="el-GR" sz="1900" dirty="0"/>
              <a:t> </a:t>
            </a:r>
            <a:r>
              <a:rPr lang="el-GR" altLang="el-GR" sz="1900" dirty="0" err="1"/>
              <a:t>plan</a:t>
            </a:r>
            <a:r>
              <a:rPr lang="el-GR" altLang="el-GR" sz="1900" dirty="0"/>
              <a:t> ή </a:t>
            </a:r>
            <a:r>
              <a:rPr lang="el-GR" altLang="el-GR" sz="1900" dirty="0" err="1"/>
              <a:t>Half</a:t>
            </a:r>
            <a:r>
              <a:rPr lang="el-GR" altLang="el-GR" sz="1900" dirty="0"/>
              <a:t> – </a:t>
            </a:r>
            <a:r>
              <a:rPr lang="el-GR" altLang="el-GR" sz="1900" dirty="0" err="1"/>
              <a:t>Breadth</a:t>
            </a:r>
            <a:r>
              <a:rPr lang="el-GR" altLang="el-GR" sz="1900" dirty="0"/>
              <a:t> </a:t>
            </a:r>
            <a:r>
              <a:rPr lang="el-GR" altLang="el-GR" sz="1900" dirty="0" err="1"/>
              <a:t>plan</a:t>
            </a:r>
            <a:r>
              <a:rPr lang="el-GR" altLang="el-GR" sz="1900" dirty="0"/>
              <a:t>),</a:t>
            </a:r>
          </a:p>
          <a:p>
            <a:pPr eaLnBrk="1" hangingPunct="1">
              <a:lnSpc>
                <a:spcPct val="70000"/>
              </a:lnSpc>
              <a:buFontTx/>
              <a:buNone/>
              <a:defRPr/>
            </a:pPr>
            <a:r>
              <a:rPr lang="el-GR" altLang="el-GR" sz="1900" dirty="0"/>
              <a:t>     το οποίο αντιστοιχεί στην </a:t>
            </a:r>
            <a:r>
              <a:rPr lang="el-GR" altLang="el-GR" sz="1900" b="1" dirty="0"/>
              <a:t>ΚΑΤΟΨΗ</a:t>
            </a:r>
            <a:r>
              <a:rPr lang="el-GR" altLang="el-GR" sz="1900" dirty="0"/>
              <a:t>.</a:t>
            </a:r>
          </a:p>
          <a:p>
            <a:pPr eaLnBrk="1" hangingPunct="1">
              <a:lnSpc>
                <a:spcPct val="70000"/>
              </a:lnSpc>
              <a:defRPr/>
            </a:pPr>
            <a:endParaRPr lang="el-GR" altLang="el-GR" sz="1900" dirty="0"/>
          </a:p>
          <a:p>
            <a:pPr eaLnBrk="1" hangingPunct="1">
              <a:lnSpc>
                <a:spcPct val="70000"/>
              </a:lnSpc>
              <a:defRPr/>
            </a:pPr>
            <a:r>
              <a:rPr lang="el-GR" altLang="el-GR" sz="1900" dirty="0"/>
              <a:t>Σχέδιο </a:t>
            </a:r>
            <a:r>
              <a:rPr lang="el-GR" altLang="el-GR" sz="1900" b="1" dirty="0"/>
              <a:t>ΕΓΚΑΡΣΙΩΝ ΤΟΜΩΝ / ΝΟΜΕΩΝ</a:t>
            </a:r>
            <a:r>
              <a:rPr lang="el-GR" altLang="el-GR" sz="1900" dirty="0"/>
              <a:t> (Body plan), το οποίο αντιστοιχεί στην</a:t>
            </a:r>
            <a:endParaRPr lang="en-US" altLang="el-GR" sz="1900" dirty="0"/>
          </a:p>
          <a:p>
            <a:pPr marL="0" indent="0" eaLnBrk="1" hangingPunct="1">
              <a:lnSpc>
                <a:spcPct val="70000"/>
              </a:lnSpc>
              <a:buFontTx/>
              <a:buNone/>
              <a:defRPr/>
            </a:pPr>
            <a:endParaRPr lang="el-GR" altLang="el-GR" sz="1900" dirty="0"/>
          </a:p>
          <a:p>
            <a:pPr eaLnBrk="1" hangingPunct="1">
              <a:lnSpc>
                <a:spcPct val="70000"/>
              </a:lnSpc>
              <a:buFontTx/>
              <a:buNone/>
              <a:defRPr/>
            </a:pPr>
            <a:r>
              <a:rPr lang="el-GR" altLang="el-GR" sz="1900" dirty="0"/>
              <a:t>     </a:t>
            </a:r>
            <a:r>
              <a:rPr lang="el-GR" altLang="el-GR" sz="1900" b="1" dirty="0"/>
              <a:t>ΠΡΟΟΨΗ</a:t>
            </a:r>
            <a:r>
              <a:rPr lang="el-GR" altLang="el-GR" sz="1900" dirty="0"/>
              <a:t>.</a:t>
            </a:r>
            <a:endParaRPr lang="en-US" altLang="el-GR" sz="1900" dirty="0"/>
          </a:p>
          <a:p>
            <a:pPr eaLnBrk="1" hangingPunct="1">
              <a:lnSpc>
                <a:spcPct val="70000"/>
              </a:lnSpc>
              <a:defRPr/>
            </a:pPr>
            <a:endParaRPr lang="el-GR" altLang="el-GR" sz="1900" dirty="0"/>
          </a:p>
          <a:p>
            <a:pPr eaLnBrk="1" hangingPunct="1">
              <a:lnSpc>
                <a:spcPct val="70000"/>
              </a:lnSpc>
              <a:defRPr/>
            </a:pPr>
            <a:r>
              <a:rPr lang="el-GR" altLang="el-GR" sz="1900" dirty="0"/>
              <a:t>Βασικό γνώρισμα της γάστρας (στην πλειονότητα των περιπτώσεων)</a:t>
            </a:r>
          </a:p>
          <a:p>
            <a:pPr eaLnBrk="1" hangingPunct="1">
              <a:lnSpc>
                <a:spcPct val="70000"/>
              </a:lnSpc>
              <a:defRPr/>
            </a:pPr>
            <a:endParaRPr lang="el-GR" altLang="el-GR" sz="1900" dirty="0"/>
          </a:p>
          <a:p>
            <a:pPr eaLnBrk="1" hangingPunct="1">
              <a:lnSpc>
                <a:spcPct val="70000"/>
              </a:lnSpc>
              <a:buFontTx/>
              <a:buNone/>
              <a:defRPr/>
            </a:pPr>
            <a:r>
              <a:rPr lang="el-GR" altLang="el-GR" sz="1900" dirty="0"/>
              <a:t>     του πλοίου είναι η ΣΥΜΜΕΤΡΙΑ της ως προς ένα </a:t>
            </a:r>
            <a:r>
              <a:rPr lang="en-US" altLang="el-GR" sz="1900" dirty="0"/>
              <a:t>(</a:t>
            </a:r>
            <a:r>
              <a:rPr lang="el-GR" altLang="el-GR" sz="1900" dirty="0"/>
              <a:t>διάμηκες) επίπεδο το</a:t>
            </a:r>
          </a:p>
          <a:p>
            <a:pPr eaLnBrk="1" hangingPunct="1">
              <a:lnSpc>
                <a:spcPct val="70000"/>
              </a:lnSpc>
              <a:buFontTx/>
              <a:buNone/>
              <a:defRPr/>
            </a:pPr>
            <a:r>
              <a:rPr lang="el-GR" altLang="el-GR" sz="1900" dirty="0"/>
              <a:t>     </a:t>
            </a:r>
          </a:p>
          <a:p>
            <a:pPr eaLnBrk="1" hangingPunct="1">
              <a:lnSpc>
                <a:spcPct val="70000"/>
              </a:lnSpc>
              <a:buFontTx/>
              <a:buNone/>
              <a:defRPr/>
            </a:pPr>
            <a:r>
              <a:rPr lang="el-GR" altLang="el-GR" sz="1900" dirty="0"/>
              <a:t>      οποίο ονομάζεται ΔΙΑΜΗΚΕΣ ΕΠΙΠΕΔΟ ΣΥΜΜΕΤΡΙΑΣ ή ΚΕΝΤΡΙΚΟ ΕΠΙΠΕΔΟ</a:t>
            </a:r>
          </a:p>
          <a:p>
            <a:pPr eaLnBrk="1" hangingPunct="1">
              <a:lnSpc>
                <a:spcPct val="70000"/>
              </a:lnSpc>
              <a:buFontTx/>
              <a:buNone/>
              <a:defRPr/>
            </a:pPr>
            <a:r>
              <a:rPr lang="el-GR" altLang="el-GR" sz="1900" dirty="0"/>
              <a:t>      </a:t>
            </a:r>
          </a:p>
          <a:p>
            <a:pPr eaLnBrk="1" hangingPunct="1">
              <a:lnSpc>
                <a:spcPct val="70000"/>
              </a:lnSpc>
              <a:buFontTx/>
              <a:buNone/>
              <a:defRPr/>
            </a:pPr>
            <a:r>
              <a:rPr lang="el-GR" altLang="el-GR" sz="1900" dirty="0"/>
              <a:t>      (LONGITUDINAL PLAN).</a:t>
            </a:r>
          </a:p>
          <a:p>
            <a:pPr eaLnBrk="1" hangingPunct="1">
              <a:lnSpc>
                <a:spcPct val="70000"/>
              </a:lnSpc>
              <a:buFontTx/>
              <a:buNone/>
              <a:defRPr/>
            </a:pPr>
            <a:endParaRPr lang="el-GR" altLang="el-GR" sz="1900" dirty="0"/>
          </a:p>
          <a:p>
            <a:pPr algn="ctr" eaLnBrk="1" hangingPunct="1">
              <a:lnSpc>
                <a:spcPct val="70000"/>
              </a:lnSpc>
              <a:defRPr/>
            </a:pPr>
            <a:r>
              <a:rPr lang="el-GR" altLang="el-GR" sz="1800" b="1" i="1" u="sng" dirty="0"/>
              <a:t>Από τα παραπάνω επίπεδα (τέμνοντας το πλοίο) προκύπτουν τρεις  οικογένειες</a:t>
            </a:r>
            <a:endParaRPr lang="en-US" altLang="el-GR" sz="1800" b="1" i="1" u="sng" dirty="0"/>
          </a:p>
          <a:p>
            <a:pPr marL="0" indent="0" algn="ctr" eaLnBrk="1" hangingPunct="1">
              <a:lnSpc>
                <a:spcPct val="70000"/>
              </a:lnSpc>
              <a:buFontTx/>
              <a:buNone/>
              <a:defRPr/>
            </a:pPr>
            <a:r>
              <a:rPr lang="en-US" altLang="el-GR" sz="1800" b="1" i="1" u="sng" dirty="0"/>
              <a:t>    </a:t>
            </a:r>
            <a:r>
              <a:rPr lang="el-GR" altLang="el-GR" sz="1800" b="1" i="1" u="sng" dirty="0"/>
              <a:t> καμπυλών</a:t>
            </a:r>
            <a:r>
              <a:rPr lang="el-GR" altLang="el-GR" sz="1800" u="sng" dirty="0"/>
              <a:t>.</a:t>
            </a:r>
          </a:p>
          <a:p>
            <a:pPr eaLnBrk="1" hangingPunct="1">
              <a:lnSpc>
                <a:spcPct val="70000"/>
              </a:lnSpc>
              <a:defRPr/>
            </a:pPr>
            <a:endParaRPr lang="el-GR" altLang="el-GR" sz="1800" dirty="0"/>
          </a:p>
        </p:txBody>
      </p:sp>
      <p:sp>
        <p:nvSpPr>
          <p:cNvPr id="40964" name="Text Box 6">
            <a:extLst>
              <a:ext uri="{FF2B5EF4-FFF2-40B4-BE49-F238E27FC236}">
                <a16:creationId xmlns:a16="http://schemas.microsoft.com/office/drawing/2014/main" id="{2FCFD299-E7B7-45BA-BECA-2310BFE013DD}"/>
              </a:ext>
            </a:extLst>
          </p:cNvPr>
          <p:cNvSpPr txBox="1">
            <a:spLocks noChangeArrowheads="1"/>
          </p:cNvSpPr>
          <p:nvPr/>
        </p:nvSpPr>
        <p:spPr bwMode="auto">
          <a:xfrm>
            <a:off x="539750" y="638175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40965" name="Τίτλος 1">
            <a:extLst>
              <a:ext uri="{FF2B5EF4-FFF2-40B4-BE49-F238E27FC236}">
                <a16:creationId xmlns:a16="http://schemas.microsoft.com/office/drawing/2014/main" id="{893C8654-83A9-45FB-950E-D9ED4E8078D9}"/>
              </a:ext>
            </a:extLst>
          </p:cNvPr>
          <p:cNvSpPr>
            <a:spLocks/>
          </p:cNvSpPr>
          <p:nvPr/>
        </p:nvSpPr>
        <p:spPr bwMode="auto">
          <a:xfrm>
            <a:off x="468313" y="188913"/>
            <a:ext cx="82296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400" u="sng" dirty="0">
                <a:solidFill>
                  <a:srgbClr val="004A82"/>
                </a:solidFill>
              </a:rPr>
              <a:t>Τρόπος Παρουσίασης Της Γάστρας 6/6  </a:t>
            </a:r>
            <a:endParaRPr lang="el-GR" altLang="el-GR" sz="2400" b="1" u="sng" dirty="0">
              <a:solidFill>
                <a:srgbClr val="004A8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24308670-30A3-4097-A717-3A59A9EB2127}"/>
              </a:ext>
            </a:extLst>
          </p:cNvPr>
          <p:cNvSpPr>
            <a:spLocks noGrp="1"/>
          </p:cNvSpPr>
          <p:nvPr>
            <p:ph type="sldNum" sz="quarter" idx="12"/>
          </p:nvPr>
        </p:nvSpPr>
        <p:spPr>
          <a:xfrm>
            <a:off x="8293100" y="6245225"/>
            <a:ext cx="3937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8A21A11-CE63-4578-94BD-6C9E9ADB1A44}" type="slidenum">
              <a:rPr lang="el-GR" altLang="el-GR" sz="1400" smtClean="0"/>
              <a:pPr>
                <a:spcBef>
                  <a:spcPct val="0"/>
                </a:spcBef>
                <a:buFontTx/>
                <a:buNone/>
              </a:pPr>
              <a:t>4</a:t>
            </a:fld>
            <a:endParaRPr lang="el-GR" altLang="el-GR" sz="1400"/>
          </a:p>
        </p:txBody>
      </p:sp>
      <p:sp>
        <p:nvSpPr>
          <p:cNvPr id="6147" name="Rectangle 10">
            <a:extLst>
              <a:ext uri="{FF2B5EF4-FFF2-40B4-BE49-F238E27FC236}">
                <a16:creationId xmlns:a16="http://schemas.microsoft.com/office/drawing/2014/main" id="{2929A5BD-2844-4CF5-A1EF-B14B472E3D47}"/>
              </a:ext>
            </a:extLst>
          </p:cNvPr>
          <p:cNvSpPr>
            <a:spLocks noChangeArrowheads="1"/>
          </p:cNvSpPr>
          <p:nvPr/>
        </p:nvSpPr>
        <p:spPr bwMode="auto">
          <a:xfrm>
            <a:off x="2484438" y="0"/>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a:t>Γενικοί ορισμοί</a:t>
            </a:r>
          </a:p>
        </p:txBody>
      </p:sp>
      <p:sp>
        <p:nvSpPr>
          <p:cNvPr id="6148" name="Rectangle 7">
            <a:extLst>
              <a:ext uri="{FF2B5EF4-FFF2-40B4-BE49-F238E27FC236}">
                <a16:creationId xmlns:a16="http://schemas.microsoft.com/office/drawing/2014/main" id="{13DF87F1-48E9-447C-821C-525AD285EA1F}"/>
              </a:ext>
            </a:extLst>
          </p:cNvPr>
          <p:cNvSpPr>
            <a:spLocks noChangeArrowheads="1"/>
          </p:cNvSpPr>
          <p:nvPr/>
        </p:nvSpPr>
        <p:spPr bwMode="auto">
          <a:xfrm>
            <a:off x="395288" y="528638"/>
            <a:ext cx="8569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l-GR" altLang="el-GR" sz="1600" dirty="0"/>
              <a:t>Το πλοίο, ως κοίλο σώμα που επιπλέει στην επιφάνεια του νερού, αποτελείται από ένα τμήμα μέσα στο νερό και ένα τμήμα έξω από το νερό, είναι κατασκευασμένο να εξυπηρετεί ένα συγκεκριμένο σκοπό, ευρίσκεται σε ισορροπία στην επιφάνεια του νερού, μεταφέρει φορτίο κάθε είδους σε σχέση με το είδος και την υπηρεσία του. </a:t>
            </a:r>
          </a:p>
        </p:txBody>
      </p:sp>
      <p:pic>
        <p:nvPicPr>
          <p:cNvPr id="6149" name="Picture 5">
            <a:extLst>
              <a:ext uri="{FF2B5EF4-FFF2-40B4-BE49-F238E27FC236}">
                <a16:creationId xmlns:a16="http://schemas.microsoft.com/office/drawing/2014/main" id="{93E2E9CD-76F1-40FB-8AB2-C26866C300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8" y="1989138"/>
            <a:ext cx="4110037"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a:extLst>
              <a:ext uri="{FF2B5EF4-FFF2-40B4-BE49-F238E27FC236}">
                <a16:creationId xmlns:a16="http://schemas.microsoft.com/office/drawing/2014/main" id="{A2A90267-9966-43E0-A3F5-DFE13D731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0713" y="2997200"/>
            <a:ext cx="465772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4">
            <a:extLst>
              <a:ext uri="{FF2B5EF4-FFF2-40B4-BE49-F238E27FC236}">
                <a16:creationId xmlns:a16="http://schemas.microsoft.com/office/drawing/2014/main" id="{93DB0F59-662E-490B-BF63-78930D0A7A2C}"/>
              </a:ext>
            </a:extLst>
          </p:cNvPr>
          <p:cNvSpPr txBox="1">
            <a:spLocks noChangeArrowheads="1"/>
          </p:cNvSpPr>
          <p:nvPr/>
        </p:nvSpPr>
        <p:spPr bwMode="auto">
          <a:xfrm>
            <a:off x="587375" y="6373813"/>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6152" name="TextBox 1">
            <a:extLst>
              <a:ext uri="{FF2B5EF4-FFF2-40B4-BE49-F238E27FC236}">
                <a16:creationId xmlns:a16="http://schemas.microsoft.com/office/drawing/2014/main" id="{00541303-25BE-4660-9E78-FB1ED611D5DD}"/>
              </a:ext>
            </a:extLst>
          </p:cNvPr>
          <p:cNvSpPr txBox="1">
            <a:spLocks noChangeArrowheads="1"/>
          </p:cNvSpPr>
          <p:nvPr/>
        </p:nvSpPr>
        <p:spPr bwMode="auto">
          <a:xfrm>
            <a:off x="179388" y="500538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a:t>Σχήμα </a:t>
            </a:r>
            <a:r>
              <a:rPr lang="en-US" altLang="el-GR" sz="1200" b="1"/>
              <a:t>1</a:t>
            </a:r>
            <a:endParaRPr lang="el-GR" altLang="el-GR" sz="1200" b="1"/>
          </a:p>
        </p:txBody>
      </p:sp>
      <p:sp>
        <p:nvSpPr>
          <p:cNvPr id="6153" name="TextBox 1">
            <a:extLst>
              <a:ext uri="{FF2B5EF4-FFF2-40B4-BE49-F238E27FC236}">
                <a16:creationId xmlns:a16="http://schemas.microsoft.com/office/drawing/2014/main" id="{2ED261F7-2F21-4E96-A4CA-9277FF6CF317}"/>
              </a:ext>
            </a:extLst>
          </p:cNvPr>
          <p:cNvSpPr txBox="1">
            <a:spLocks noChangeArrowheads="1"/>
          </p:cNvSpPr>
          <p:nvPr/>
        </p:nvSpPr>
        <p:spPr bwMode="auto">
          <a:xfrm>
            <a:off x="7185025" y="5997575"/>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a:t>Σχήμα </a:t>
            </a:r>
            <a:r>
              <a:rPr lang="en-US" altLang="el-GR" sz="1200" b="1"/>
              <a:t>2</a:t>
            </a:r>
            <a:endParaRPr lang="el-GR" altLang="el-GR" sz="12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a:extLst>
              <a:ext uri="{FF2B5EF4-FFF2-40B4-BE49-F238E27FC236}">
                <a16:creationId xmlns:a16="http://schemas.microsoft.com/office/drawing/2014/main" id="{66F2FB55-5380-492E-B547-E3C2DDDA15C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76772DB-1E06-475B-A805-9822CB6AFAE2}" type="slidenum">
              <a:rPr lang="el-GR" altLang="el-GR" sz="1400" smtClean="0"/>
              <a:pPr>
                <a:spcBef>
                  <a:spcPct val="0"/>
                </a:spcBef>
                <a:buFontTx/>
                <a:buNone/>
              </a:pPr>
              <a:t>40</a:t>
            </a:fld>
            <a:endParaRPr lang="el-GR" altLang="el-GR" sz="1400"/>
          </a:p>
        </p:txBody>
      </p:sp>
      <p:pic>
        <p:nvPicPr>
          <p:cNvPr id="41987" name="Picture 6">
            <a:extLst>
              <a:ext uri="{FF2B5EF4-FFF2-40B4-BE49-F238E27FC236}">
                <a16:creationId xmlns:a16="http://schemas.microsoft.com/office/drawing/2014/main" id="{D593B7F0-BCDF-4D76-A512-B50202D5DA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300163"/>
            <a:ext cx="4219575"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7">
            <a:extLst>
              <a:ext uri="{FF2B5EF4-FFF2-40B4-BE49-F238E27FC236}">
                <a16:creationId xmlns:a16="http://schemas.microsoft.com/office/drawing/2014/main" id="{3D3A8C40-FC71-45C2-981D-35DE2725D244}"/>
              </a:ext>
            </a:extLst>
          </p:cNvPr>
          <p:cNvSpPr txBox="1">
            <a:spLocks noChangeArrowheads="1"/>
          </p:cNvSpPr>
          <p:nvPr/>
        </p:nvSpPr>
        <p:spPr bwMode="auto">
          <a:xfrm>
            <a:off x="141288" y="627063"/>
            <a:ext cx="26654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Σχέδιο Διαμήκων</a:t>
            </a:r>
            <a:r>
              <a:rPr lang="en-US" altLang="el-GR" sz="1600" b="1"/>
              <a:t> </a:t>
            </a:r>
            <a:r>
              <a:rPr lang="el-GR" altLang="el-GR" sz="1600" b="1"/>
              <a:t>Τομών</a:t>
            </a:r>
          </a:p>
        </p:txBody>
      </p:sp>
      <p:sp>
        <p:nvSpPr>
          <p:cNvPr id="41989" name="TextBox 8">
            <a:extLst>
              <a:ext uri="{FF2B5EF4-FFF2-40B4-BE49-F238E27FC236}">
                <a16:creationId xmlns:a16="http://schemas.microsoft.com/office/drawing/2014/main" id="{F2E3C23A-5438-4634-A527-16C807BB979B}"/>
              </a:ext>
            </a:extLst>
          </p:cNvPr>
          <p:cNvSpPr txBox="1">
            <a:spLocks noChangeArrowheads="1"/>
          </p:cNvSpPr>
          <p:nvPr/>
        </p:nvSpPr>
        <p:spPr bwMode="auto">
          <a:xfrm>
            <a:off x="4073525" y="552450"/>
            <a:ext cx="3140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Σχέδιο </a:t>
            </a:r>
          </a:p>
          <a:p>
            <a:pPr>
              <a:spcBef>
                <a:spcPct val="0"/>
              </a:spcBef>
              <a:buFontTx/>
              <a:buNone/>
            </a:pPr>
            <a:r>
              <a:rPr lang="el-GR" altLang="el-GR" sz="1600" b="1"/>
              <a:t>Εγκάρσιων τομών</a:t>
            </a:r>
            <a:r>
              <a:rPr lang="en-US" altLang="el-GR" sz="1600" b="1"/>
              <a:t> (</a:t>
            </a:r>
            <a:r>
              <a:rPr lang="el-GR" altLang="el-GR" sz="1600" b="1"/>
              <a:t>Νομέων)</a:t>
            </a:r>
          </a:p>
        </p:txBody>
      </p:sp>
      <p:sp>
        <p:nvSpPr>
          <p:cNvPr id="41990" name="TextBox 9">
            <a:extLst>
              <a:ext uri="{FF2B5EF4-FFF2-40B4-BE49-F238E27FC236}">
                <a16:creationId xmlns:a16="http://schemas.microsoft.com/office/drawing/2014/main" id="{B00814E1-0D4F-42AF-9503-0C6D42D0DFAA}"/>
              </a:ext>
            </a:extLst>
          </p:cNvPr>
          <p:cNvSpPr txBox="1">
            <a:spLocks noChangeArrowheads="1"/>
          </p:cNvSpPr>
          <p:nvPr/>
        </p:nvSpPr>
        <p:spPr bwMode="auto">
          <a:xfrm>
            <a:off x="200025" y="5089525"/>
            <a:ext cx="35956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Σχέδιο Οριζόντιων τομών (Ισάλων)</a:t>
            </a:r>
          </a:p>
        </p:txBody>
      </p:sp>
      <p:sp>
        <p:nvSpPr>
          <p:cNvPr id="41991" name="TextBox 10">
            <a:extLst>
              <a:ext uri="{FF2B5EF4-FFF2-40B4-BE49-F238E27FC236}">
                <a16:creationId xmlns:a16="http://schemas.microsoft.com/office/drawing/2014/main" id="{5E524113-99F2-4146-979D-CC6FA7362417}"/>
              </a:ext>
            </a:extLst>
          </p:cNvPr>
          <p:cNvSpPr txBox="1">
            <a:spLocks noChangeArrowheads="1"/>
          </p:cNvSpPr>
          <p:nvPr/>
        </p:nvSpPr>
        <p:spPr bwMode="auto">
          <a:xfrm>
            <a:off x="120650" y="925513"/>
            <a:ext cx="2419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a:t>
            </a:r>
            <a:r>
              <a:rPr lang="en-US" altLang="el-GR" sz="1600" b="1"/>
              <a:t>Profile / Sheer Plan)</a:t>
            </a:r>
            <a:endParaRPr lang="el-GR" altLang="el-GR" sz="1600" b="1"/>
          </a:p>
        </p:txBody>
      </p:sp>
      <p:sp>
        <p:nvSpPr>
          <p:cNvPr id="41992" name="TextBox 11">
            <a:extLst>
              <a:ext uri="{FF2B5EF4-FFF2-40B4-BE49-F238E27FC236}">
                <a16:creationId xmlns:a16="http://schemas.microsoft.com/office/drawing/2014/main" id="{3E832931-C954-432A-8610-FD8142D9998F}"/>
              </a:ext>
            </a:extLst>
          </p:cNvPr>
          <p:cNvSpPr txBox="1">
            <a:spLocks noChangeArrowheads="1"/>
          </p:cNvSpPr>
          <p:nvPr/>
        </p:nvSpPr>
        <p:spPr bwMode="auto">
          <a:xfrm>
            <a:off x="6997700" y="78263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600" b="1"/>
              <a:t>(Body Plan)</a:t>
            </a:r>
            <a:endParaRPr lang="el-GR" altLang="el-GR" sz="1600" b="1"/>
          </a:p>
        </p:txBody>
      </p:sp>
      <p:sp>
        <p:nvSpPr>
          <p:cNvPr id="41993" name="TextBox 12">
            <a:extLst>
              <a:ext uri="{FF2B5EF4-FFF2-40B4-BE49-F238E27FC236}">
                <a16:creationId xmlns:a16="http://schemas.microsoft.com/office/drawing/2014/main" id="{A655517A-FC6C-4787-9A27-EDD68271F070}"/>
              </a:ext>
            </a:extLst>
          </p:cNvPr>
          <p:cNvSpPr txBox="1">
            <a:spLocks noChangeArrowheads="1"/>
          </p:cNvSpPr>
          <p:nvPr/>
        </p:nvSpPr>
        <p:spPr bwMode="auto">
          <a:xfrm>
            <a:off x="52388" y="5451475"/>
            <a:ext cx="3889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600" b="1"/>
              <a:t>(Water Liles Plan / Half Breadth Plan)</a:t>
            </a:r>
            <a:endParaRPr lang="el-GR" altLang="el-GR" sz="1600" b="1"/>
          </a:p>
        </p:txBody>
      </p:sp>
      <p:cxnSp>
        <p:nvCxnSpPr>
          <p:cNvPr id="23" name="Straight Connector 22">
            <a:extLst>
              <a:ext uri="{FF2B5EF4-FFF2-40B4-BE49-F238E27FC236}">
                <a16:creationId xmlns:a16="http://schemas.microsoft.com/office/drawing/2014/main" id="{2F0D7DEB-6A12-44C6-AD29-0857304D3841}"/>
              </a:ext>
            </a:extLst>
          </p:cNvPr>
          <p:cNvCxnSpPr/>
          <p:nvPr/>
        </p:nvCxnSpPr>
        <p:spPr>
          <a:xfrm>
            <a:off x="1473200" y="1477963"/>
            <a:ext cx="0" cy="16176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A9E7C4-038E-4BC3-B222-163829969C20}"/>
              </a:ext>
            </a:extLst>
          </p:cNvPr>
          <p:cNvCxnSpPr>
            <a:endCxn id="41987" idx="3"/>
          </p:cNvCxnSpPr>
          <p:nvPr/>
        </p:nvCxnSpPr>
        <p:spPr>
          <a:xfrm flipH="1">
            <a:off x="4425950" y="2595563"/>
            <a:ext cx="528638" cy="515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8E29B6-7983-4249-A832-9E4558AA22A5}"/>
              </a:ext>
            </a:extLst>
          </p:cNvPr>
          <p:cNvCxnSpPr/>
          <p:nvPr/>
        </p:nvCxnSpPr>
        <p:spPr>
          <a:xfrm>
            <a:off x="1477963" y="2324100"/>
            <a:ext cx="0" cy="66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58BC8BF-A6C4-4C20-88A1-7E68B59328FC}"/>
              </a:ext>
            </a:extLst>
          </p:cNvPr>
          <p:cNvCxnSpPr>
            <a:endCxn id="41987" idx="3"/>
          </p:cNvCxnSpPr>
          <p:nvPr/>
        </p:nvCxnSpPr>
        <p:spPr>
          <a:xfrm>
            <a:off x="1476375" y="3111500"/>
            <a:ext cx="2949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82553A-758F-4533-9A80-08D7F224CFB9}"/>
              </a:ext>
            </a:extLst>
          </p:cNvPr>
          <p:cNvCxnSpPr/>
          <p:nvPr/>
        </p:nvCxnSpPr>
        <p:spPr>
          <a:xfrm flipH="1" flipV="1">
            <a:off x="3735388" y="1154113"/>
            <a:ext cx="61912" cy="5476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D725814-2CBA-4F2A-851E-4F98E3BDE2B9}"/>
              </a:ext>
            </a:extLst>
          </p:cNvPr>
          <p:cNvCxnSpPr/>
          <p:nvPr/>
        </p:nvCxnSpPr>
        <p:spPr>
          <a:xfrm flipV="1">
            <a:off x="3735388" y="1154113"/>
            <a:ext cx="3513137" cy="31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C9BFCB-749E-4858-8F1B-B916342E4045}"/>
              </a:ext>
            </a:extLst>
          </p:cNvPr>
          <p:cNvCxnSpPr/>
          <p:nvPr/>
        </p:nvCxnSpPr>
        <p:spPr>
          <a:xfrm>
            <a:off x="7227888" y="1100138"/>
            <a:ext cx="73025" cy="50323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81AEDA-2F32-4809-8192-6DA888909733}"/>
              </a:ext>
            </a:extLst>
          </p:cNvPr>
          <p:cNvCxnSpPr/>
          <p:nvPr/>
        </p:nvCxnSpPr>
        <p:spPr>
          <a:xfrm>
            <a:off x="1477963" y="4684713"/>
            <a:ext cx="0" cy="32861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57FAE6-CA20-43DA-8424-D2DE75EB7EA5}"/>
              </a:ext>
            </a:extLst>
          </p:cNvPr>
          <p:cNvCxnSpPr/>
          <p:nvPr/>
        </p:nvCxnSpPr>
        <p:spPr>
          <a:xfrm flipV="1">
            <a:off x="1476375" y="5048250"/>
            <a:ext cx="3214688" cy="523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42003" name="Picture 48">
            <a:extLst>
              <a:ext uri="{FF2B5EF4-FFF2-40B4-BE49-F238E27FC236}">
                <a16:creationId xmlns:a16="http://schemas.microsoft.com/office/drawing/2014/main" id="{B9328868-FAB9-4A25-886D-BF7CF0969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5113" y="5060950"/>
            <a:ext cx="1790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4" name="TextBox 55">
            <a:extLst>
              <a:ext uri="{FF2B5EF4-FFF2-40B4-BE49-F238E27FC236}">
                <a16:creationId xmlns:a16="http://schemas.microsoft.com/office/drawing/2014/main" id="{42860E07-54F5-4AB3-95B0-4C11E1D968F5}"/>
              </a:ext>
            </a:extLst>
          </p:cNvPr>
          <p:cNvSpPr txBox="1">
            <a:spLocks noChangeArrowheads="1"/>
          </p:cNvSpPr>
          <p:nvPr/>
        </p:nvSpPr>
        <p:spPr bwMode="auto">
          <a:xfrm>
            <a:off x="5151438" y="5659438"/>
            <a:ext cx="1401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600" b="1"/>
              <a:t>Perspective</a:t>
            </a:r>
            <a:endParaRPr lang="el-GR" altLang="el-GR" sz="1600" b="1"/>
          </a:p>
        </p:txBody>
      </p:sp>
      <p:pic>
        <p:nvPicPr>
          <p:cNvPr id="42005" name="Picture 57">
            <a:extLst>
              <a:ext uri="{FF2B5EF4-FFF2-40B4-BE49-F238E27FC236}">
                <a16:creationId xmlns:a16="http://schemas.microsoft.com/office/drawing/2014/main" id="{94FB7666-71AF-419A-AEB9-337C3EB677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1328738"/>
            <a:ext cx="42926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Connector 59">
            <a:extLst>
              <a:ext uri="{FF2B5EF4-FFF2-40B4-BE49-F238E27FC236}">
                <a16:creationId xmlns:a16="http://schemas.microsoft.com/office/drawing/2014/main" id="{7E5F7AD0-1AB0-4D8A-9868-F1D68C0FAE92}"/>
              </a:ext>
            </a:extLst>
          </p:cNvPr>
          <p:cNvCxnSpPr/>
          <p:nvPr/>
        </p:nvCxnSpPr>
        <p:spPr>
          <a:xfrm>
            <a:off x="7242175" y="1125538"/>
            <a:ext cx="66675" cy="30003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F0BDF0-7B84-42E2-889E-A78C3D3A47ED}"/>
              </a:ext>
            </a:extLst>
          </p:cNvPr>
          <p:cNvCxnSpPr>
            <a:stCxn id="41987" idx="3"/>
          </p:cNvCxnSpPr>
          <p:nvPr/>
        </p:nvCxnSpPr>
        <p:spPr>
          <a:xfrm flipV="1">
            <a:off x="4425950" y="2857500"/>
            <a:ext cx="273050" cy="254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DBDAE0-DC3A-4516-B72E-D0BB0E9FD135}"/>
              </a:ext>
            </a:extLst>
          </p:cNvPr>
          <p:cNvCxnSpPr/>
          <p:nvPr/>
        </p:nvCxnSpPr>
        <p:spPr>
          <a:xfrm flipV="1">
            <a:off x="4691063" y="4203700"/>
            <a:ext cx="168275" cy="88423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FF9C06-9E5E-4271-B0AF-951452DF52F5}"/>
              </a:ext>
            </a:extLst>
          </p:cNvPr>
          <p:cNvCxnSpPr/>
          <p:nvPr/>
        </p:nvCxnSpPr>
        <p:spPr>
          <a:xfrm flipV="1">
            <a:off x="1473200" y="4479925"/>
            <a:ext cx="0" cy="5953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2010" name="TextBox 67">
            <a:extLst>
              <a:ext uri="{FF2B5EF4-FFF2-40B4-BE49-F238E27FC236}">
                <a16:creationId xmlns:a16="http://schemas.microsoft.com/office/drawing/2014/main" id="{F5658F5D-D465-463C-9E20-39FC86EFB2D2}"/>
              </a:ext>
            </a:extLst>
          </p:cNvPr>
          <p:cNvSpPr txBox="1">
            <a:spLocks noChangeArrowheads="1"/>
          </p:cNvSpPr>
          <p:nvPr/>
        </p:nvSpPr>
        <p:spPr bwMode="auto">
          <a:xfrm>
            <a:off x="927100" y="360363"/>
            <a:ext cx="868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b="1" i="1">
                <a:solidFill>
                  <a:srgbClr val="FF0000"/>
                </a:solidFill>
              </a:rPr>
              <a:t>Front</a:t>
            </a:r>
            <a:endParaRPr lang="el-GR" altLang="el-GR" sz="1800" b="1" i="1">
              <a:solidFill>
                <a:srgbClr val="FF0000"/>
              </a:solidFill>
            </a:endParaRPr>
          </a:p>
        </p:txBody>
      </p:sp>
      <p:sp>
        <p:nvSpPr>
          <p:cNvPr id="42011" name="TextBox 68">
            <a:extLst>
              <a:ext uri="{FF2B5EF4-FFF2-40B4-BE49-F238E27FC236}">
                <a16:creationId xmlns:a16="http://schemas.microsoft.com/office/drawing/2014/main" id="{67B562D5-3F96-4CC1-8652-B3CC3CFB80A5}"/>
              </a:ext>
            </a:extLst>
          </p:cNvPr>
          <p:cNvSpPr txBox="1">
            <a:spLocks noChangeArrowheads="1"/>
          </p:cNvSpPr>
          <p:nvPr/>
        </p:nvSpPr>
        <p:spPr bwMode="auto">
          <a:xfrm>
            <a:off x="5194300" y="501650"/>
            <a:ext cx="106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b="1" i="1">
                <a:solidFill>
                  <a:srgbClr val="FF0000"/>
                </a:solidFill>
              </a:rPr>
              <a:t>Rright</a:t>
            </a:r>
            <a:endParaRPr lang="el-GR" altLang="el-GR" sz="1800" b="1" i="1">
              <a:solidFill>
                <a:srgbClr val="FF0000"/>
              </a:solidFill>
            </a:endParaRPr>
          </a:p>
        </p:txBody>
      </p:sp>
      <p:sp>
        <p:nvSpPr>
          <p:cNvPr id="42012" name="TextBox 69">
            <a:extLst>
              <a:ext uri="{FF2B5EF4-FFF2-40B4-BE49-F238E27FC236}">
                <a16:creationId xmlns:a16="http://schemas.microsoft.com/office/drawing/2014/main" id="{B5D7FA96-DA91-4258-A590-CDAA68A525D8}"/>
              </a:ext>
            </a:extLst>
          </p:cNvPr>
          <p:cNvSpPr txBox="1">
            <a:spLocks noChangeArrowheads="1"/>
          </p:cNvSpPr>
          <p:nvPr/>
        </p:nvSpPr>
        <p:spPr bwMode="auto">
          <a:xfrm>
            <a:off x="1577975" y="5789613"/>
            <a:ext cx="83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b="1" i="1">
                <a:solidFill>
                  <a:srgbClr val="FF0000"/>
                </a:solidFill>
              </a:rPr>
              <a:t>Top</a:t>
            </a:r>
            <a:endParaRPr lang="el-GR" altLang="el-GR" sz="1800" b="1" i="1">
              <a:solidFill>
                <a:srgbClr val="FF0000"/>
              </a:solidFill>
            </a:endParaRPr>
          </a:p>
        </p:txBody>
      </p:sp>
      <p:sp>
        <p:nvSpPr>
          <p:cNvPr id="42013" name="TextBox 70">
            <a:extLst>
              <a:ext uri="{FF2B5EF4-FFF2-40B4-BE49-F238E27FC236}">
                <a16:creationId xmlns:a16="http://schemas.microsoft.com/office/drawing/2014/main" id="{C0731D64-9A6E-413C-B417-A637111E805E}"/>
              </a:ext>
            </a:extLst>
          </p:cNvPr>
          <p:cNvSpPr txBox="1">
            <a:spLocks noChangeArrowheads="1"/>
          </p:cNvSpPr>
          <p:nvPr/>
        </p:nvSpPr>
        <p:spPr bwMode="auto">
          <a:xfrm>
            <a:off x="530225" y="1939925"/>
            <a:ext cx="1887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Πλάγια     όψη </a:t>
            </a:r>
          </a:p>
        </p:txBody>
      </p:sp>
      <p:sp>
        <p:nvSpPr>
          <p:cNvPr id="42014" name="TextBox 71">
            <a:extLst>
              <a:ext uri="{FF2B5EF4-FFF2-40B4-BE49-F238E27FC236}">
                <a16:creationId xmlns:a16="http://schemas.microsoft.com/office/drawing/2014/main" id="{04707BA8-C381-4877-A3D5-8A9BD970581C}"/>
              </a:ext>
            </a:extLst>
          </p:cNvPr>
          <p:cNvSpPr txBox="1">
            <a:spLocks noChangeArrowheads="1"/>
          </p:cNvSpPr>
          <p:nvPr/>
        </p:nvSpPr>
        <p:spPr bwMode="auto">
          <a:xfrm>
            <a:off x="3119438" y="1917700"/>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Πρόοψη</a:t>
            </a:r>
          </a:p>
        </p:txBody>
      </p:sp>
      <p:sp>
        <p:nvSpPr>
          <p:cNvPr id="42015" name="TextBox 72">
            <a:extLst>
              <a:ext uri="{FF2B5EF4-FFF2-40B4-BE49-F238E27FC236}">
                <a16:creationId xmlns:a16="http://schemas.microsoft.com/office/drawing/2014/main" id="{E37ED018-7933-49F7-8041-BDF6D5E792D6}"/>
              </a:ext>
            </a:extLst>
          </p:cNvPr>
          <p:cNvSpPr txBox="1">
            <a:spLocks noChangeArrowheads="1"/>
          </p:cNvSpPr>
          <p:nvPr/>
        </p:nvSpPr>
        <p:spPr bwMode="auto">
          <a:xfrm>
            <a:off x="895350" y="3667125"/>
            <a:ext cx="1522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Κάτοψη</a:t>
            </a:r>
          </a:p>
        </p:txBody>
      </p:sp>
      <p:sp>
        <p:nvSpPr>
          <p:cNvPr id="42016" name="TextBox 13">
            <a:extLst>
              <a:ext uri="{FF2B5EF4-FFF2-40B4-BE49-F238E27FC236}">
                <a16:creationId xmlns:a16="http://schemas.microsoft.com/office/drawing/2014/main" id="{3EBD0985-FF34-4BB6-9FDF-15F7F69A4DC4}"/>
              </a:ext>
            </a:extLst>
          </p:cNvPr>
          <p:cNvSpPr txBox="1">
            <a:spLocks noChangeArrowheads="1"/>
          </p:cNvSpPr>
          <p:nvPr/>
        </p:nvSpPr>
        <p:spPr bwMode="auto">
          <a:xfrm>
            <a:off x="5940152" y="18256"/>
            <a:ext cx="288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dirty="0">
                <a:solidFill>
                  <a:srgbClr val="FF0000"/>
                </a:solidFill>
              </a:rPr>
              <a:t>Σχεδίαση με </a:t>
            </a:r>
            <a:r>
              <a:rPr lang="en-US" altLang="el-GR" sz="1800" b="1" i="1" u="sng" dirty="0">
                <a:solidFill>
                  <a:srgbClr val="FF0000"/>
                </a:solidFill>
              </a:rPr>
              <a:t>Rhinoceros</a:t>
            </a:r>
            <a:endParaRPr lang="el-GR" altLang="el-GR" sz="1800" b="1" i="1" u="sng" dirty="0">
              <a:solidFill>
                <a:srgbClr val="FF0000"/>
              </a:solidFill>
            </a:endParaRPr>
          </a:p>
        </p:txBody>
      </p:sp>
      <p:sp>
        <p:nvSpPr>
          <p:cNvPr id="15" name="TextBox 14">
            <a:extLst>
              <a:ext uri="{FF2B5EF4-FFF2-40B4-BE49-F238E27FC236}">
                <a16:creationId xmlns:a16="http://schemas.microsoft.com/office/drawing/2014/main" id="{9B21E350-6008-4020-A782-158809B5B7EE}"/>
              </a:ext>
            </a:extLst>
          </p:cNvPr>
          <p:cNvSpPr txBox="1"/>
          <p:nvPr/>
        </p:nvSpPr>
        <p:spPr>
          <a:xfrm>
            <a:off x="2015330" y="35720"/>
            <a:ext cx="2608263" cy="368300"/>
          </a:xfrm>
          <a:prstGeom prst="rect">
            <a:avLst/>
          </a:prstGeom>
          <a:noFill/>
        </p:spPr>
        <p:txBody>
          <a:bodyPr>
            <a:spAutoFit/>
          </a:bodyPr>
          <a:lstStyle/>
          <a:p>
            <a:pPr>
              <a:defRPr/>
            </a:pPr>
            <a:r>
              <a:rPr lang="el-GR" b="1" i="1" u="sng" dirty="0">
                <a:solidFill>
                  <a:schemeClr val="accent4"/>
                </a:solidFill>
              </a:rPr>
              <a:t>Συμβατική Σχεδίαση</a:t>
            </a:r>
          </a:p>
        </p:txBody>
      </p:sp>
      <p:sp>
        <p:nvSpPr>
          <p:cNvPr id="42018" name="Text Box 4">
            <a:extLst>
              <a:ext uri="{FF2B5EF4-FFF2-40B4-BE49-F238E27FC236}">
                <a16:creationId xmlns:a16="http://schemas.microsoft.com/office/drawing/2014/main" id="{0BE5D975-A138-4450-87F4-45C7A2DDA958}"/>
              </a:ext>
            </a:extLst>
          </p:cNvPr>
          <p:cNvSpPr txBox="1">
            <a:spLocks noChangeArrowheads="1"/>
          </p:cNvSpPr>
          <p:nvPr/>
        </p:nvSpPr>
        <p:spPr bwMode="auto">
          <a:xfrm>
            <a:off x="498475" y="63849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42019" name="TextBox 1">
            <a:extLst>
              <a:ext uri="{FF2B5EF4-FFF2-40B4-BE49-F238E27FC236}">
                <a16:creationId xmlns:a16="http://schemas.microsoft.com/office/drawing/2014/main" id="{FC6C3DDA-6D63-4588-9FF0-AF22977018C5}"/>
              </a:ext>
            </a:extLst>
          </p:cNvPr>
          <p:cNvSpPr txBox="1">
            <a:spLocks noChangeArrowheads="1"/>
          </p:cNvSpPr>
          <p:nvPr/>
        </p:nvSpPr>
        <p:spPr bwMode="auto">
          <a:xfrm>
            <a:off x="3417888" y="466566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37</a:t>
            </a:r>
          </a:p>
        </p:txBody>
      </p:sp>
      <p:sp>
        <p:nvSpPr>
          <p:cNvPr id="42020" name="TextBox 1">
            <a:extLst>
              <a:ext uri="{FF2B5EF4-FFF2-40B4-BE49-F238E27FC236}">
                <a16:creationId xmlns:a16="http://schemas.microsoft.com/office/drawing/2014/main" id="{3F98A8EF-1710-4613-8C62-15E9B38592AE}"/>
              </a:ext>
            </a:extLst>
          </p:cNvPr>
          <p:cNvSpPr txBox="1">
            <a:spLocks noChangeArrowheads="1"/>
          </p:cNvSpPr>
          <p:nvPr/>
        </p:nvSpPr>
        <p:spPr bwMode="auto">
          <a:xfrm>
            <a:off x="7964488" y="4652963"/>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αριθμού διαφάνειας 2">
            <a:extLst>
              <a:ext uri="{FF2B5EF4-FFF2-40B4-BE49-F238E27FC236}">
                <a16:creationId xmlns:a16="http://schemas.microsoft.com/office/drawing/2014/main" id="{86C9292B-2FA5-457A-AAD6-142237D7844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4AC238C-9D28-400D-9940-5F0F6C82D8C0}" type="slidenum">
              <a:rPr lang="el-GR" altLang="el-GR" sz="1400" smtClean="0"/>
              <a:pPr>
                <a:spcBef>
                  <a:spcPct val="0"/>
                </a:spcBef>
                <a:buFontTx/>
                <a:buNone/>
              </a:pPr>
              <a:t>41</a:t>
            </a:fld>
            <a:endParaRPr lang="el-GR" altLang="el-GR" sz="1400"/>
          </a:p>
        </p:txBody>
      </p:sp>
      <p:pic>
        <p:nvPicPr>
          <p:cNvPr id="43011" name="Εικόνα 4">
            <a:extLst>
              <a:ext uri="{FF2B5EF4-FFF2-40B4-BE49-F238E27FC236}">
                <a16:creationId xmlns:a16="http://schemas.microsoft.com/office/drawing/2014/main" id="{1DC17A7C-E1B0-4716-A7AF-5983534D3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863600"/>
            <a:ext cx="6186487"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3">
            <a:extLst>
              <a:ext uri="{FF2B5EF4-FFF2-40B4-BE49-F238E27FC236}">
                <a16:creationId xmlns:a16="http://schemas.microsoft.com/office/drawing/2014/main" id="{3F5A6B29-F9B4-4945-A0CF-D1A53B3AA0D1}"/>
              </a:ext>
            </a:extLst>
          </p:cNvPr>
          <p:cNvSpPr txBox="1">
            <a:spLocks noChangeArrowheads="1"/>
          </p:cNvSpPr>
          <p:nvPr/>
        </p:nvSpPr>
        <p:spPr bwMode="auto">
          <a:xfrm>
            <a:off x="3059113" y="101600"/>
            <a:ext cx="288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solidFill>
                  <a:srgbClr val="FF0000"/>
                </a:solidFill>
              </a:rPr>
              <a:t>Σχεδίαση με </a:t>
            </a:r>
            <a:r>
              <a:rPr lang="en-US" altLang="el-GR" sz="1800" b="1" i="1" u="sng">
                <a:solidFill>
                  <a:srgbClr val="FF0000"/>
                </a:solidFill>
              </a:rPr>
              <a:t>Rhinoceros</a:t>
            </a:r>
            <a:endParaRPr lang="el-GR" altLang="el-GR" sz="1800" b="1" i="1" u="sng">
              <a:solidFill>
                <a:srgbClr val="FF0000"/>
              </a:solidFill>
            </a:endParaRPr>
          </a:p>
        </p:txBody>
      </p:sp>
      <p:sp>
        <p:nvSpPr>
          <p:cNvPr id="43013" name="Text Box 4">
            <a:extLst>
              <a:ext uri="{FF2B5EF4-FFF2-40B4-BE49-F238E27FC236}">
                <a16:creationId xmlns:a16="http://schemas.microsoft.com/office/drawing/2014/main" id="{4282D90B-D09A-475B-BFA2-D178A5384422}"/>
              </a:ext>
            </a:extLst>
          </p:cNvPr>
          <p:cNvSpPr txBox="1">
            <a:spLocks noChangeArrowheads="1"/>
          </p:cNvSpPr>
          <p:nvPr/>
        </p:nvSpPr>
        <p:spPr bwMode="auto">
          <a:xfrm>
            <a:off x="900113" y="647700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43014" name="TextBox 7">
            <a:extLst>
              <a:ext uri="{FF2B5EF4-FFF2-40B4-BE49-F238E27FC236}">
                <a16:creationId xmlns:a16="http://schemas.microsoft.com/office/drawing/2014/main" id="{23CFA7FC-5E09-4769-8D2B-E82AA7B62EAD}"/>
              </a:ext>
            </a:extLst>
          </p:cNvPr>
          <p:cNvSpPr txBox="1">
            <a:spLocks noChangeArrowheads="1"/>
          </p:cNvSpPr>
          <p:nvPr/>
        </p:nvSpPr>
        <p:spPr bwMode="auto">
          <a:xfrm>
            <a:off x="2484438" y="363538"/>
            <a:ext cx="540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(αρχική σελίδα στο πρόγραμμα σχεδίασης)</a:t>
            </a:r>
          </a:p>
        </p:txBody>
      </p:sp>
      <p:sp>
        <p:nvSpPr>
          <p:cNvPr id="7" name="TextBox 1">
            <a:extLst>
              <a:ext uri="{FF2B5EF4-FFF2-40B4-BE49-F238E27FC236}">
                <a16:creationId xmlns:a16="http://schemas.microsoft.com/office/drawing/2014/main" id="{C022D840-D238-4117-B105-497C04E45EA8}"/>
              </a:ext>
            </a:extLst>
          </p:cNvPr>
          <p:cNvSpPr txBox="1">
            <a:spLocks noChangeArrowheads="1"/>
          </p:cNvSpPr>
          <p:nvPr/>
        </p:nvSpPr>
        <p:spPr bwMode="auto">
          <a:xfrm>
            <a:off x="7834878" y="5765800"/>
            <a:ext cx="10576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38 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a:extLst>
              <a:ext uri="{FF2B5EF4-FFF2-40B4-BE49-F238E27FC236}">
                <a16:creationId xmlns:a16="http://schemas.microsoft.com/office/drawing/2014/main" id="{C1EEBA51-5ACA-4752-8469-FA4D0008092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5815729-106A-40F9-AB66-BA62D24F890B}" type="slidenum">
              <a:rPr lang="el-GR" altLang="el-GR" sz="1400" smtClean="0"/>
              <a:pPr>
                <a:spcBef>
                  <a:spcPct val="0"/>
                </a:spcBef>
                <a:buFontTx/>
                <a:buNone/>
              </a:pPr>
              <a:t>42</a:t>
            </a:fld>
            <a:endParaRPr lang="el-GR" altLang="el-GR" sz="1400"/>
          </a:p>
        </p:txBody>
      </p:sp>
      <p:sp>
        <p:nvSpPr>
          <p:cNvPr id="44035" name="TextBox 2">
            <a:extLst>
              <a:ext uri="{FF2B5EF4-FFF2-40B4-BE49-F238E27FC236}">
                <a16:creationId xmlns:a16="http://schemas.microsoft.com/office/drawing/2014/main" id="{D3E2AE91-28F8-46A8-9D99-C059EC456FF4}"/>
              </a:ext>
            </a:extLst>
          </p:cNvPr>
          <p:cNvSpPr txBox="1">
            <a:spLocks noChangeArrowheads="1"/>
          </p:cNvSpPr>
          <p:nvPr/>
        </p:nvSpPr>
        <p:spPr bwMode="auto">
          <a:xfrm>
            <a:off x="1403350" y="1557338"/>
            <a:ext cx="47529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b="1" i="1">
                <a:solidFill>
                  <a:srgbClr val="0070C0"/>
                </a:solidFill>
              </a:rPr>
              <a:t>ΟΙΚΟΓΕΝΕΙΕΣ </a:t>
            </a:r>
          </a:p>
          <a:p>
            <a:pPr>
              <a:spcBef>
                <a:spcPct val="0"/>
              </a:spcBef>
              <a:buFontTx/>
              <a:buNone/>
            </a:pPr>
            <a:endParaRPr lang="en-US" altLang="el-GR" b="1" i="1">
              <a:solidFill>
                <a:srgbClr val="0070C0"/>
              </a:solidFill>
            </a:endParaRPr>
          </a:p>
          <a:p>
            <a:pPr>
              <a:spcBef>
                <a:spcPct val="0"/>
              </a:spcBef>
              <a:buFontTx/>
              <a:buNone/>
            </a:pPr>
            <a:endParaRPr lang="en-US" altLang="el-GR" b="1" i="1">
              <a:solidFill>
                <a:srgbClr val="0070C0"/>
              </a:solidFill>
            </a:endParaRPr>
          </a:p>
          <a:p>
            <a:pPr>
              <a:spcBef>
                <a:spcPct val="0"/>
              </a:spcBef>
              <a:buFontTx/>
              <a:buNone/>
            </a:pPr>
            <a:endParaRPr lang="el-GR" altLang="el-GR" b="1" i="1">
              <a:solidFill>
                <a:srgbClr val="0070C0"/>
              </a:solidFill>
            </a:endParaRPr>
          </a:p>
          <a:p>
            <a:pPr>
              <a:spcBef>
                <a:spcPct val="0"/>
              </a:spcBef>
              <a:buFontTx/>
              <a:buNone/>
            </a:pPr>
            <a:r>
              <a:rPr lang="el-GR" altLang="el-GR" b="1" i="1">
                <a:solidFill>
                  <a:srgbClr val="0070C0"/>
                </a:solidFill>
              </a:rPr>
              <a:t>ΚΑΜΠΥΛΩΝ</a:t>
            </a:r>
          </a:p>
        </p:txBody>
      </p:sp>
      <p:sp>
        <p:nvSpPr>
          <p:cNvPr id="44036" name="Ορθογώνιο 3">
            <a:extLst>
              <a:ext uri="{FF2B5EF4-FFF2-40B4-BE49-F238E27FC236}">
                <a16:creationId xmlns:a16="http://schemas.microsoft.com/office/drawing/2014/main" id="{3E5EB9B5-A081-44B5-B593-F76BF255D5D5}"/>
              </a:ext>
            </a:extLst>
          </p:cNvPr>
          <p:cNvSpPr>
            <a:spLocks noChangeArrowheads="1"/>
          </p:cNvSpPr>
          <p:nvPr/>
        </p:nvSpPr>
        <p:spPr bwMode="auto">
          <a:xfrm>
            <a:off x="455613" y="6375400"/>
            <a:ext cx="8064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a:extLst>
              <a:ext uri="{FF2B5EF4-FFF2-40B4-BE49-F238E27FC236}">
                <a16:creationId xmlns:a16="http://schemas.microsoft.com/office/drawing/2014/main" id="{F285BB5E-36FD-43DF-BD82-23E6B7F44BF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9ECA6FA-5BCC-4683-B140-C5259F4F0CC2}" type="slidenum">
              <a:rPr lang="el-GR" altLang="el-GR" sz="1200" smtClean="0"/>
              <a:pPr>
                <a:spcBef>
                  <a:spcPct val="0"/>
                </a:spcBef>
                <a:buFontTx/>
                <a:buNone/>
              </a:pPr>
              <a:t>43</a:t>
            </a:fld>
            <a:endParaRPr lang="el-GR" altLang="el-GR" sz="1200"/>
          </a:p>
        </p:txBody>
      </p:sp>
      <p:sp>
        <p:nvSpPr>
          <p:cNvPr id="45059" name="Rectangle 4">
            <a:extLst>
              <a:ext uri="{FF2B5EF4-FFF2-40B4-BE49-F238E27FC236}">
                <a16:creationId xmlns:a16="http://schemas.microsoft.com/office/drawing/2014/main" id="{AB0A68E5-AB69-4F6D-B1C2-5B3E1E40E80C}"/>
              </a:ext>
            </a:extLst>
          </p:cNvPr>
          <p:cNvSpPr>
            <a:spLocks noChangeArrowheads="1"/>
          </p:cNvSpPr>
          <p:nvPr/>
        </p:nvSpPr>
        <p:spPr bwMode="auto">
          <a:xfrm>
            <a:off x="250825" y="115888"/>
            <a:ext cx="8569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1</a:t>
            </a:r>
            <a:r>
              <a:rPr lang="el-GR" altLang="el-GR" sz="1800" b="1" u="sng" baseline="30000"/>
              <a:t>η</a:t>
            </a:r>
            <a:r>
              <a:rPr lang="el-GR" altLang="el-GR" sz="1800" b="1" u="sng"/>
              <a:t> οικογένεια καμπυλών </a:t>
            </a:r>
            <a:r>
              <a:rPr lang="el-GR" altLang="el-GR" sz="1800"/>
              <a:t>: Προκύπτει από εγκάρσια κατακόρυφα επίπεδα , δηλαδή επίπεδα κάθετα ως προς το επίπεδο συμμετρίας και την επιφάνεια της θάλασσας. </a:t>
            </a:r>
          </a:p>
          <a:p>
            <a:pPr>
              <a:spcBef>
                <a:spcPct val="0"/>
              </a:spcBef>
              <a:buFontTx/>
              <a:buNone/>
            </a:pPr>
            <a:r>
              <a:rPr lang="el-GR" altLang="el-GR" sz="1800"/>
              <a:t>Αποτελούν το : ΕΓΚΑΡΣΙΟ ΕΠΙΠΕΔΟ (επίπεδο εγκαρσίων τομών)  (body plan)</a:t>
            </a:r>
          </a:p>
        </p:txBody>
      </p:sp>
      <p:sp>
        <p:nvSpPr>
          <p:cNvPr id="45061" name="Rectangle 6">
            <a:extLst>
              <a:ext uri="{FF2B5EF4-FFF2-40B4-BE49-F238E27FC236}">
                <a16:creationId xmlns:a16="http://schemas.microsoft.com/office/drawing/2014/main" id="{C5160FCD-649C-4F7C-ADAD-57BFA938CF1B}"/>
              </a:ext>
            </a:extLst>
          </p:cNvPr>
          <p:cNvSpPr>
            <a:spLocks noChangeArrowheads="1"/>
          </p:cNvSpPr>
          <p:nvPr/>
        </p:nvSpPr>
        <p:spPr bwMode="auto">
          <a:xfrm>
            <a:off x="971550" y="6091238"/>
            <a:ext cx="712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a:t>Οι καμπύλες αυτές ονομάζονται ΝΟΜΕΙΣ (FRAMES)</a:t>
            </a:r>
            <a:r>
              <a:rPr lang="en-US" altLang="el-GR" sz="1800" b="1" i="1" u="sng"/>
              <a:t> (</a:t>
            </a:r>
            <a:r>
              <a:rPr lang="el-GR" altLang="el-GR" sz="1800" b="1" i="1" u="sng"/>
              <a:t>ή σταθμοί)</a:t>
            </a:r>
          </a:p>
        </p:txBody>
      </p:sp>
      <p:sp>
        <p:nvSpPr>
          <p:cNvPr id="45062" name="Text Box 4">
            <a:extLst>
              <a:ext uri="{FF2B5EF4-FFF2-40B4-BE49-F238E27FC236}">
                <a16:creationId xmlns:a16="http://schemas.microsoft.com/office/drawing/2014/main" id="{629D04F9-7E17-477D-83D6-DB2B1722FD3F}"/>
              </a:ext>
            </a:extLst>
          </p:cNvPr>
          <p:cNvSpPr txBox="1">
            <a:spLocks noChangeArrowheads="1"/>
          </p:cNvSpPr>
          <p:nvPr/>
        </p:nvSpPr>
        <p:spPr bwMode="auto">
          <a:xfrm>
            <a:off x="539750" y="6453188"/>
            <a:ext cx="72723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45063" name="TextBox 1">
            <a:extLst>
              <a:ext uri="{FF2B5EF4-FFF2-40B4-BE49-F238E27FC236}">
                <a16:creationId xmlns:a16="http://schemas.microsoft.com/office/drawing/2014/main" id="{E4BF2B26-A469-4BEC-BFB0-0FF52EDE3AC8}"/>
              </a:ext>
            </a:extLst>
          </p:cNvPr>
          <p:cNvSpPr txBox="1">
            <a:spLocks noChangeArrowheads="1"/>
          </p:cNvSpPr>
          <p:nvPr/>
        </p:nvSpPr>
        <p:spPr bwMode="auto">
          <a:xfrm>
            <a:off x="7586938" y="583088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39</a:t>
            </a:r>
          </a:p>
        </p:txBody>
      </p:sp>
      <p:pic>
        <p:nvPicPr>
          <p:cNvPr id="2" name="Εικόνα 1">
            <a:extLst>
              <a:ext uri="{FF2B5EF4-FFF2-40B4-BE49-F238E27FC236}">
                <a16:creationId xmlns:a16="http://schemas.microsoft.com/office/drawing/2014/main" id="{67A4DDA8-3972-4E02-8F61-328AB4B14A25}"/>
              </a:ext>
            </a:extLst>
          </p:cNvPr>
          <p:cNvPicPr>
            <a:picLocks noChangeAspect="1"/>
          </p:cNvPicPr>
          <p:nvPr/>
        </p:nvPicPr>
        <p:blipFill>
          <a:blip r:embed="rId2"/>
          <a:stretch>
            <a:fillRect/>
          </a:stretch>
        </p:blipFill>
        <p:spPr>
          <a:xfrm>
            <a:off x="539750" y="1359695"/>
            <a:ext cx="7169532" cy="45243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a:extLst>
              <a:ext uri="{FF2B5EF4-FFF2-40B4-BE49-F238E27FC236}">
                <a16:creationId xmlns:a16="http://schemas.microsoft.com/office/drawing/2014/main" id="{178D790D-EDB6-44DD-B83F-5C11733642F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A48EDBB-73E1-4480-B608-759B8A249556}" type="slidenum">
              <a:rPr lang="el-GR" altLang="el-GR" sz="1200" smtClean="0"/>
              <a:pPr>
                <a:spcBef>
                  <a:spcPct val="0"/>
                </a:spcBef>
                <a:buFontTx/>
                <a:buNone/>
              </a:pPr>
              <a:t>44</a:t>
            </a:fld>
            <a:endParaRPr lang="el-GR" altLang="el-GR" sz="1200"/>
          </a:p>
        </p:txBody>
      </p:sp>
      <p:pic>
        <p:nvPicPr>
          <p:cNvPr id="46083" name="Picture 9">
            <a:extLst>
              <a:ext uri="{FF2B5EF4-FFF2-40B4-BE49-F238E27FC236}">
                <a16:creationId xmlns:a16="http://schemas.microsoft.com/office/drawing/2014/main" id="{7880ECA2-15D6-4CF6-AC8C-D546B251A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836613"/>
            <a:ext cx="3390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10">
            <a:extLst>
              <a:ext uri="{FF2B5EF4-FFF2-40B4-BE49-F238E27FC236}">
                <a16:creationId xmlns:a16="http://schemas.microsoft.com/office/drawing/2014/main" id="{913C1A5E-FE3A-4B51-9023-023EF0870D4D}"/>
              </a:ext>
            </a:extLst>
          </p:cNvPr>
          <p:cNvSpPr txBox="1">
            <a:spLocks noChangeArrowheads="1"/>
          </p:cNvSpPr>
          <p:nvPr/>
        </p:nvSpPr>
        <p:spPr bwMode="auto">
          <a:xfrm>
            <a:off x="611188" y="6310313"/>
            <a:ext cx="7488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46085" name="Text Box 11">
            <a:extLst>
              <a:ext uri="{FF2B5EF4-FFF2-40B4-BE49-F238E27FC236}">
                <a16:creationId xmlns:a16="http://schemas.microsoft.com/office/drawing/2014/main" id="{A4F25046-8E01-4E8B-B8FF-60B63EEB75F6}"/>
              </a:ext>
            </a:extLst>
          </p:cNvPr>
          <p:cNvSpPr txBox="1">
            <a:spLocks noChangeArrowheads="1"/>
          </p:cNvSpPr>
          <p:nvPr/>
        </p:nvSpPr>
        <p:spPr bwMode="auto">
          <a:xfrm>
            <a:off x="900113" y="260350"/>
            <a:ext cx="7488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600" b="1"/>
              <a:t>ΠΑΡΟΥΣΙΑΣΗ – ΣΧΕΔΙΑΣΗ ΝΑΥΠΗΓΙΚΩΝ ΓΡΑΜΜΩΝ</a:t>
            </a:r>
          </a:p>
        </p:txBody>
      </p:sp>
      <p:sp>
        <p:nvSpPr>
          <p:cNvPr id="46087" name="Text Box 16">
            <a:extLst>
              <a:ext uri="{FF2B5EF4-FFF2-40B4-BE49-F238E27FC236}">
                <a16:creationId xmlns:a16="http://schemas.microsoft.com/office/drawing/2014/main" id="{B4463DC9-BF5D-4012-9405-B414901E24FC}"/>
              </a:ext>
            </a:extLst>
          </p:cNvPr>
          <p:cNvSpPr txBox="1">
            <a:spLocks noChangeArrowheads="1"/>
          </p:cNvSpPr>
          <p:nvPr/>
        </p:nvSpPr>
        <p:spPr bwMode="auto">
          <a:xfrm>
            <a:off x="5508625" y="1916113"/>
            <a:ext cx="316706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l-GR" altLang="el-GR" sz="1800" dirty="0"/>
              <a:t>Στο επίπεδο εγκαρσίων τομών (</a:t>
            </a:r>
            <a:r>
              <a:rPr lang="el-GR" altLang="el-GR" sz="1800" b="1" dirty="0"/>
              <a:t>ΕΓΚΑΡΣΙΟ ΕΠΙΠΕΔΟ</a:t>
            </a:r>
            <a:r>
              <a:rPr lang="el-GR" altLang="el-GR" sz="1800" dirty="0"/>
              <a:t>) σχεδιάζονται οι καμπύλες οι οποίες οι οποίες προκύπτουν από την τομή της επιφάνειας του σκάφους (της γάστρας) με μια σειρά επιπέδων παράλληλων προς αυτό, που χωρίζουν το μήκος μεταξύ καθέτων σε (10 ή 20) ισαποστάσεις.   </a:t>
            </a:r>
          </a:p>
        </p:txBody>
      </p:sp>
      <p:sp>
        <p:nvSpPr>
          <p:cNvPr id="46088" name="Rectangle 1">
            <a:extLst>
              <a:ext uri="{FF2B5EF4-FFF2-40B4-BE49-F238E27FC236}">
                <a16:creationId xmlns:a16="http://schemas.microsoft.com/office/drawing/2014/main" id="{1356C599-2C80-49EF-9C1B-91A99DD7927A}"/>
              </a:ext>
            </a:extLst>
          </p:cNvPr>
          <p:cNvSpPr>
            <a:spLocks noChangeArrowheads="1"/>
          </p:cNvSpPr>
          <p:nvPr/>
        </p:nvSpPr>
        <p:spPr bwMode="auto">
          <a:xfrm>
            <a:off x="150813" y="536575"/>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1</a:t>
            </a:r>
            <a:r>
              <a:rPr lang="el-GR" altLang="el-GR" sz="1800" b="1" u="sng" baseline="30000"/>
              <a:t>η</a:t>
            </a:r>
            <a:r>
              <a:rPr lang="el-GR" altLang="el-GR" sz="1800" b="1" u="sng"/>
              <a:t> οικογένεια καμπυλών </a:t>
            </a:r>
            <a:endParaRPr lang="el-GR" altLang="el-GR" sz="1800"/>
          </a:p>
        </p:txBody>
      </p:sp>
      <p:sp>
        <p:nvSpPr>
          <p:cNvPr id="46089" name="TextBox 1">
            <a:extLst>
              <a:ext uri="{FF2B5EF4-FFF2-40B4-BE49-F238E27FC236}">
                <a16:creationId xmlns:a16="http://schemas.microsoft.com/office/drawing/2014/main" id="{5D4FFFD4-A606-44E0-B84C-61EB24FE2FC2}"/>
              </a:ext>
            </a:extLst>
          </p:cNvPr>
          <p:cNvSpPr txBox="1">
            <a:spLocks noChangeArrowheads="1"/>
          </p:cNvSpPr>
          <p:nvPr/>
        </p:nvSpPr>
        <p:spPr bwMode="auto">
          <a:xfrm>
            <a:off x="3025775" y="5713413"/>
            <a:ext cx="1044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39 α</a:t>
            </a:r>
          </a:p>
        </p:txBody>
      </p:sp>
      <p:pic>
        <p:nvPicPr>
          <p:cNvPr id="2" name="Εικόνα 1">
            <a:extLst>
              <a:ext uri="{FF2B5EF4-FFF2-40B4-BE49-F238E27FC236}">
                <a16:creationId xmlns:a16="http://schemas.microsoft.com/office/drawing/2014/main" id="{64D3D44D-05D2-42BF-8F34-18D1D6A91D2C}"/>
              </a:ext>
            </a:extLst>
          </p:cNvPr>
          <p:cNvPicPr>
            <a:picLocks noChangeAspect="1"/>
          </p:cNvPicPr>
          <p:nvPr/>
        </p:nvPicPr>
        <p:blipFill>
          <a:blip r:embed="rId3"/>
          <a:stretch>
            <a:fillRect/>
          </a:stretch>
        </p:blipFill>
        <p:spPr>
          <a:xfrm>
            <a:off x="251520" y="1636933"/>
            <a:ext cx="4967008" cy="404393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a:extLst>
              <a:ext uri="{FF2B5EF4-FFF2-40B4-BE49-F238E27FC236}">
                <a16:creationId xmlns:a16="http://schemas.microsoft.com/office/drawing/2014/main" id="{568EC9A5-382A-4E9F-BA89-EFD615156972}"/>
              </a:ext>
            </a:extLst>
          </p:cNvPr>
          <p:cNvSpPr>
            <a:spLocks noGrp="1" noChangeArrowheads="1"/>
          </p:cNvSpPr>
          <p:nvPr>
            <p:ph type="title" idx="4294967295"/>
          </p:nvPr>
        </p:nvSpPr>
        <p:spPr>
          <a:xfrm>
            <a:off x="468313" y="115888"/>
            <a:ext cx="8229600" cy="414337"/>
          </a:xfrm>
        </p:spPr>
        <p:txBody>
          <a:bodyPr/>
          <a:lstStyle/>
          <a:p>
            <a:r>
              <a:rPr lang="el-GR" altLang="el-GR" sz="2400">
                <a:solidFill>
                  <a:srgbClr val="004A82"/>
                </a:solidFill>
              </a:rPr>
              <a:t>1</a:t>
            </a:r>
            <a:r>
              <a:rPr lang="el-GR" altLang="el-GR" sz="2400" baseline="30000">
                <a:solidFill>
                  <a:srgbClr val="004A82"/>
                </a:solidFill>
              </a:rPr>
              <a:t>η</a:t>
            </a:r>
            <a:r>
              <a:rPr lang="el-GR" altLang="el-GR" sz="2400">
                <a:solidFill>
                  <a:srgbClr val="004A82"/>
                </a:solidFill>
              </a:rPr>
              <a:t>  Οικογένεια Καμπυλών   (4 από 4)</a:t>
            </a:r>
          </a:p>
        </p:txBody>
      </p:sp>
      <p:pic>
        <p:nvPicPr>
          <p:cNvPr id="47107" name="Picture 5">
            <a:extLst>
              <a:ext uri="{FF2B5EF4-FFF2-40B4-BE49-F238E27FC236}">
                <a16:creationId xmlns:a16="http://schemas.microsoft.com/office/drawing/2014/main" id="{42528E43-8E45-4997-B363-76326258B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765175"/>
            <a:ext cx="655161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a:extLst>
              <a:ext uri="{FF2B5EF4-FFF2-40B4-BE49-F238E27FC236}">
                <a16:creationId xmlns:a16="http://schemas.microsoft.com/office/drawing/2014/main" id="{3DD90FA5-BDCE-4872-8729-50853E8613E3}"/>
              </a:ext>
            </a:extLst>
          </p:cNvPr>
          <p:cNvSpPr txBox="1">
            <a:spLocks noChangeArrowheads="1"/>
          </p:cNvSpPr>
          <p:nvPr/>
        </p:nvSpPr>
        <p:spPr bwMode="auto">
          <a:xfrm>
            <a:off x="611188" y="6237288"/>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200" dirty="0"/>
          </a:p>
        </p:txBody>
      </p:sp>
      <p:sp>
        <p:nvSpPr>
          <p:cNvPr id="47109" name="TextBox 2">
            <a:extLst>
              <a:ext uri="{FF2B5EF4-FFF2-40B4-BE49-F238E27FC236}">
                <a16:creationId xmlns:a16="http://schemas.microsoft.com/office/drawing/2014/main" id="{96EE3C9C-627E-4860-BF7F-70DA08B7CD4D}"/>
              </a:ext>
            </a:extLst>
          </p:cNvPr>
          <p:cNvSpPr txBox="1">
            <a:spLocks noChangeArrowheads="1"/>
          </p:cNvSpPr>
          <p:nvPr/>
        </p:nvSpPr>
        <p:spPr bwMode="auto">
          <a:xfrm>
            <a:off x="8388350" y="6381750"/>
            <a:ext cx="50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a:t>13</a:t>
            </a:r>
          </a:p>
        </p:txBody>
      </p:sp>
      <p:sp>
        <p:nvSpPr>
          <p:cNvPr id="47110" name="TextBox 1">
            <a:extLst>
              <a:ext uri="{FF2B5EF4-FFF2-40B4-BE49-F238E27FC236}">
                <a16:creationId xmlns:a16="http://schemas.microsoft.com/office/drawing/2014/main" id="{169B3CEF-EBC9-486B-A085-D1DAEF861C1C}"/>
              </a:ext>
            </a:extLst>
          </p:cNvPr>
          <p:cNvSpPr txBox="1">
            <a:spLocks noChangeArrowheads="1"/>
          </p:cNvSpPr>
          <p:nvPr/>
        </p:nvSpPr>
        <p:spPr bwMode="auto">
          <a:xfrm>
            <a:off x="6775450" y="5705475"/>
            <a:ext cx="1223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39 β</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a:extLst>
              <a:ext uri="{FF2B5EF4-FFF2-40B4-BE49-F238E27FC236}">
                <a16:creationId xmlns:a16="http://schemas.microsoft.com/office/drawing/2014/main" id="{73AC7A14-887F-48A7-8742-0AF92ED3B43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22266B3-9F2E-478A-9AC1-2DF1F34251C5}" type="slidenum">
              <a:rPr lang="el-GR" altLang="el-GR" sz="1200" smtClean="0"/>
              <a:pPr>
                <a:spcBef>
                  <a:spcPct val="0"/>
                </a:spcBef>
                <a:buFontTx/>
                <a:buNone/>
              </a:pPr>
              <a:t>46</a:t>
            </a:fld>
            <a:endParaRPr lang="el-GR" altLang="el-GR" sz="1200"/>
          </a:p>
        </p:txBody>
      </p:sp>
      <p:sp>
        <p:nvSpPr>
          <p:cNvPr id="49155" name="Rectangle 4">
            <a:extLst>
              <a:ext uri="{FF2B5EF4-FFF2-40B4-BE49-F238E27FC236}">
                <a16:creationId xmlns:a16="http://schemas.microsoft.com/office/drawing/2014/main" id="{58B00493-7CEF-4CD9-BAA4-7F86225D38FD}"/>
              </a:ext>
            </a:extLst>
          </p:cNvPr>
          <p:cNvSpPr>
            <a:spLocks noChangeArrowheads="1"/>
          </p:cNvSpPr>
          <p:nvPr/>
        </p:nvSpPr>
        <p:spPr bwMode="auto">
          <a:xfrm>
            <a:off x="611188" y="188913"/>
            <a:ext cx="82819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dirty="0"/>
              <a:t>2</a:t>
            </a:r>
            <a:r>
              <a:rPr lang="el-GR" altLang="el-GR" sz="1800" b="1" u="sng" baseline="30000" dirty="0"/>
              <a:t>η</a:t>
            </a:r>
            <a:r>
              <a:rPr lang="el-GR" altLang="el-GR" sz="1800" b="1" u="sng" dirty="0"/>
              <a:t> οικογένεια καμπυλών </a:t>
            </a:r>
            <a:r>
              <a:rPr lang="el-GR" altLang="el-GR" sz="1800" dirty="0"/>
              <a:t>: Προκύπτει από επίπεδα οριζόντια  , δηλαδή επίπεδα παράλληλα προς την επιφάνεια της θάλασσας. </a:t>
            </a:r>
          </a:p>
          <a:p>
            <a:pPr>
              <a:spcBef>
                <a:spcPct val="0"/>
              </a:spcBef>
              <a:buFontTx/>
              <a:buNone/>
            </a:pPr>
            <a:endParaRPr lang="el-GR" altLang="el-GR" sz="1800" dirty="0"/>
          </a:p>
          <a:p>
            <a:pPr>
              <a:spcBef>
                <a:spcPct val="0"/>
              </a:spcBef>
              <a:buFontTx/>
              <a:buNone/>
            </a:pPr>
            <a:r>
              <a:rPr lang="el-GR" altLang="el-GR" sz="1800" dirty="0"/>
              <a:t>Αποτελούν το : </a:t>
            </a:r>
            <a:r>
              <a:rPr lang="el-GR" altLang="el-GR" sz="1800" b="1" dirty="0"/>
              <a:t>ΟΡΙΖΟΝΤΙΟ  ΕΠΙΠΕΔΟ  </a:t>
            </a:r>
            <a:r>
              <a:rPr lang="el-GR" altLang="el-GR" sz="1800" dirty="0"/>
              <a:t>(</a:t>
            </a:r>
            <a:r>
              <a:rPr lang="el-GR" altLang="el-GR" sz="1800" dirty="0" err="1"/>
              <a:t>water</a:t>
            </a:r>
            <a:r>
              <a:rPr lang="el-GR" altLang="el-GR" sz="1800" dirty="0"/>
              <a:t> </a:t>
            </a:r>
            <a:r>
              <a:rPr lang="el-GR" altLang="el-GR" sz="1800" dirty="0" err="1"/>
              <a:t>lines</a:t>
            </a:r>
            <a:r>
              <a:rPr lang="el-GR" altLang="el-GR" sz="1800" dirty="0"/>
              <a:t> plan</a:t>
            </a:r>
            <a:r>
              <a:rPr lang="en-US" altLang="el-GR" sz="1800" dirty="0"/>
              <a:t> </a:t>
            </a:r>
            <a:r>
              <a:rPr lang="el-GR" altLang="el-GR" sz="1800" dirty="0"/>
              <a:t>ή </a:t>
            </a:r>
            <a:r>
              <a:rPr lang="en-US" altLang="el-GR" sz="1800" dirty="0"/>
              <a:t>half breadth plan</a:t>
            </a:r>
            <a:r>
              <a:rPr lang="el-GR" altLang="el-GR" sz="1800" dirty="0"/>
              <a:t>)</a:t>
            </a:r>
          </a:p>
        </p:txBody>
      </p:sp>
      <p:sp>
        <p:nvSpPr>
          <p:cNvPr id="49157" name="Rectangle 6">
            <a:extLst>
              <a:ext uri="{FF2B5EF4-FFF2-40B4-BE49-F238E27FC236}">
                <a16:creationId xmlns:a16="http://schemas.microsoft.com/office/drawing/2014/main" id="{2D8A99D1-B07B-4182-B2BD-27282A92F87E}"/>
              </a:ext>
            </a:extLst>
          </p:cNvPr>
          <p:cNvSpPr>
            <a:spLocks noChangeArrowheads="1"/>
          </p:cNvSpPr>
          <p:nvPr/>
        </p:nvSpPr>
        <p:spPr bwMode="auto">
          <a:xfrm>
            <a:off x="1116013" y="5876925"/>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Οι καμπύλες αυτές ονομάζονται  </a:t>
            </a:r>
            <a:r>
              <a:rPr lang="el-GR" altLang="el-GR" sz="1800" b="1" i="1" u="sng"/>
              <a:t>ΙΣΑΛΟΙ (WATER LINES</a:t>
            </a:r>
          </a:p>
        </p:txBody>
      </p:sp>
      <p:sp>
        <p:nvSpPr>
          <p:cNvPr id="49158" name="Text Box 4">
            <a:extLst>
              <a:ext uri="{FF2B5EF4-FFF2-40B4-BE49-F238E27FC236}">
                <a16:creationId xmlns:a16="http://schemas.microsoft.com/office/drawing/2014/main" id="{AD0B5007-AC84-407F-A023-4B3A284A928B}"/>
              </a:ext>
            </a:extLst>
          </p:cNvPr>
          <p:cNvSpPr txBox="1">
            <a:spLocks noChangeArrowheads="1"/>
          </p:cNvSpPr>
          <p:nvPr/>
        </p:nvSpPr>
        <p:spPr bwMode="auto">
          <a:xfrm>
            <a:off x="539750" y="6308725"/>
            <a:ext cx="72723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49159" name="TextBox 1">
            <a:extLst>
              <a:ext uri="{FF2B5EF4-FFF2-40B4-BE49-F238E27FC236}">
                <a16:creationId xmlns:a16="http://schemas.microsoft.com/office/drawing/2014/main" id="{586D8D0A-BB3E-4E50-979C-54747F05AE88}"/>
              </a:ext>
            </a:extLst>
          </p:cNvPr>
          <p:cNvSpPr txBox="1">
            <a:spLocks noChangeArrowheads="1"/>
          </p:cNvSpPr>
          <p:nvPr/>
        </p:nvSpPr>
        <p:spPr bwMode="auto">
          <a:xfrm>
            <a:off x="6985000" y="5630863"/>
            <a:ext cx="93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40</a:t>
            </a:r>
          </a:p>
        </p:txBody>
      </p:sp>
      <p:pic>
        <p:nvPicPr>
          <p:cNvPr id="4" name="Εικόνα 3">
            <a:extLst>
              <a:ext uri="{FF2B5EF4-FFF2-40B4-BE49-F238E27FC236}">
                <a16:creationId xmlns:a16="http://schemas.microsoft.com/office/drawing/2014/main" id="{A1C34F59-C468-4FCC-952A-12AFA666558A}"/>
              </a:ext>
            </a:extLst>
          </p:cNvPr>
          <p:cNvPicPr>
            <a:picLocks noChangeAspect="1"/>
          </p:cNvPicPr>
          <p:nvPr/>
        </p:nvPicPr>
        <p:blipFill>
          <a:blip r:embed="rId2"/>
          <a:stretch>
            <a:fillRect/>
          </a:stretch>
        </p:blipFill>
        <p:spPr>
          <a:xfrm>
            <a:off x="1223962" y="1409701"/>
            <a:ext cx="6009089" cy="428307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a:extLst>
              <a:ext uri="{FF2B5EF4-FFF2-40B4-BE49-F238E27FC236}">
                <a16:creationId xmlns:a16="http://schemas.microsoft.com/office/drawing/2014/main" id="{92462DAB-CA61-4633-8E41-1EB0AC742BF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B58637D-FB87-4827-B91D-F037037AD622}" type="slidenum">
              <a:rPr lang="el-GR" altLang="el-GR" sz="1200" smtClean="0"/>
              <a:pPr>
                <a:spcBef>
                  <a:spcPct val="0"/>
                </a:spcBef>
                <a:buFontTx/>
                <a:buNone/>
              </a:pPr>
              <a:t>47</a:t>
            </a:fld>
            <a:endParaRPr lang="el-GR" altLang="el-GR" sz="1200"/>
          </a:p>
        </p:txBody>
      </p:sp>
      <p:sp>
        <p:nvSpPr>
          <p:cNvPr id="50179" name="Text Box 6">
            <a:extLst>
              <a:ext uri="{FF2B5EF4-FFF2-40B4-BE49-F238E27FC236}">
                <a16:creationId xmlns:a16="http://schemas.microsoft.com/office/drawing/2014/main" id="{AA764A1F-3C66-42D1-8F22-E1B062A9A89A}"/>
              </a:ext>
            </a:extLst>
          </p:cNvPr>
          <p:cNvSpPr txBox="1">
            <a:spLocks noChangeArrowheads="1"/>
          </p:cNvSpPr>
          <p:nvPr/>
        </p:nvSpPr>
        <p:spPr bwMode="auto">
          <a:xfrm>
            <a:off x="468313" y="6237288"/>
            <a:ext cx="76327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800" dirty="0"/>
          </a:p>
        </p:txBody>
      </p:sp>
      <p:sp>
        <p:nvSpPr>
          <p:cNvPr id="50180" name="Text Box 7">
            <a:extLst>
              <a:ext uri="{FF2B5EF4-FFF2-40B4-BE49-F238E27FC236}">
                <a16:creationId xmlns:a16="http://schemas.microsoft.com/office/drawing/2014/main" id="{960643CC-813D-4B0B-85E8-412D2477236F}"/>
              </a:ext>
            </a:extLst>
          </p:cNvPr>
          <p:cNvSpPr txBox="1">
            <a:spLocks noChangeArrowheads="1"/>
          </p:cNvSpPr>
          <p:nvPr/>
        </p:nvSpPr>
        <p:spPr bwMode="auto">
          <a:xfrm>
            <a:off x="1187450" y="260350"/>
            <a:ext cx="741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600" b="1"/>
              <a:t>ΠΑΡΟΥΣΙΑΣΗ – ΣΧΕΔΙΑΣΗ ΝΑΥΠΗΓΙΚΩΝ ΓΡΑΜΜΩΝ</a:t>
            </a:r>
          </a:p>
        </p:txBody>
      </p:sp>
      <p:pic>
        <p:nvPicPr>
          <p:cNvPr id="50181" name="Picture 8">
            <a:extLst>
              <a:ext uri="{FF2B5EF4-FFF2-40B4-BE49-F238E27FC236}">
                <a16:creationId xmlns:a16="http://schemas.microsoft.com/office/drawing/2014/main" id="{04A79A12-0B56-43B6-AE39-F76A8EA42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897438"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9">
            <a:extLst>
              <a:ext uri="{FF2B5EF4-FFF2-40B4-BE49-F238E27FC236}">
                <a16:creationId xmlns:a16="http://schemas.microsoft.com/office/drawing/2014/main" id="{A59B56C3-CA4D-4E9D-8779-A24F1BD6F7E7}"/>
              </a:ext>
            </a:extLst>
          </p:cNvPr>
          <p:cNvSpPr txBox="1">
            <a:spLocks noChangeArrowheads="1"/>
          </p:cNvSpPr>
          <p:nvPr/>
        </p:nvSpPr>
        <p:spPr bwMode="auto">
          <a:xfrm>
            <a:off x="5580063" y="1989138"/>
            <a:ext cx="316865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l-GR" altLang="el-GR" sz="1800" dirty="0"/>
              <a:t>Στο οριζόντιο επίπεδο σχεδιάζονται οι καμπύλες οι οποίες οι οποίες προκύπτουν από την τομή της επιφάνειας του σκάφους (της γάστρας) με μια σειρά επιπέδων παράλληλων προς αυτό (παράλληλο με την επιφάνεια της </a:t>
            </a:r>
            <a:r>
              <a:rPr lang="el-GR" altLang="el-GR" sz="1800" dirty="0" err="1"/>
              <a:t>θαλασσας</a:t>
            </a:r>
            <a:r>
              <a:rPr lang="el-GR" altLang="el-GR" sz="1800" dirty="0"/>
              <a:t>), που χωρίζουν σε ισαποστάσεις το μέγιστο βύθισμα του πλοίου.   </a:t>
            </a:r>
          </a:p>
          <a:p>
            <a:pPr>
              <a:spcBef>
                <a:spcPct val="50000"/>
              </a:spcBef>
              <a:buFontTx/>
              <a:buNone/>
            </a:pPr>
            <a:endParaRPr lang="el-GR" altLang="el-GR" sz="1800" dirty="0"/>
          </a:p>
        </p:txBody>
      </p:sp>
      <p:sp>
        <p:nvSpPr>
          <p:cNvPr id="50183" name="Rectangle 1">
            <a:extLst>
              <a:ext uri="{FF2B5EF4-FFF2-40B4-BE49-F238E27FC236}">
                <a16:creationId xmlns:a16="http://schemas.microsoft.com/office/drawing/2014/main" id="{119041FF-50F7-49A3-90CF-87C3D6A8440C}"/>
              </a:ext>
            </a:extLst>
          </p:cNvPr>
          <p:cNvSpPr>
            <a:spLocks noChangeArrowheads="1"/>
          </p:cNvSpPr>
          <p:nvPr/>
        </p:nvSpPr>
        <p:spPr bwMode="auto">
          <a:xfrm>
            <a:off x="244475" y="666750"/>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2</a:t>
            </a:r>
            <a:r>
              <a:rPr lang="el-GR" altLang="el-GR" sz="1800" b="1" u="sng" baseline="30000"/>
              <a:t>η</a:t>
            </a:r>
            <a:r>
              <a:rPr lang="el-GR" altLang="el-GR" sz="1800" b="1" u="sng"/>
              <a:t> οικογένεια καμπυλών </a:t>
            </a:r>
            <a:endParaRPr lang="el-GR" altLang="el-GR" sz="1800"/>
          </a:p>
        </p:txBody>
      </p:sp>
      <p:sp>
        <p:nvSpPr>
          <p:cNvPr id="50184" name="TextBox 1">
            <a:extLst>
              <a:ext uri="{FF2B5EF4-FFF2-40B4-BE49-F238E27FC236}">
                <a16:creationId xmlns:a16="http://schemas.microsoft.com/office/drawing/2014/main" id="{2F16A819-4C01-4122-A1F3-BF56426CE562}"/>
              </a:ext>
            </a:extLst>
          </p:cNvPr>
          <p:cNvSpPr txBox="1">
            <a:spLocks noChangeArrowheads="1"/>
          </p:cNvSpPr>
          <p:nvPr/>
        </p:nvSpPr>
        <p:spPr bwMode="auto">
          <a:xfrm>
            <a:off x="4119563" y="5473700"/>
            <a:ext cx="124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40 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15FF281-A92D-40ED-B148-3737713026FE}"/>
              </a:ext>
            </a:extLst>
          </p:cNvPr>
          <p:cNvSpPr>
            <a:spLocks noGrp="1" noChangeArrowheads="1"/>
          </p:cNvSpPr>
          <p:nvPr>
            <p:ph type="title"/>
          </p:nvPr>
        </p:nvSpPr>
        <p:spPr>
          <a:xfrm>
            <a:off x="468313" y="115888"/>
            <a:ext cx="8229600" cy="447675"/>
          </a:xfrm>
        </p:spPr>
        <p:txBody>
          <a:bodyPr/>
          <a:lstStyle/>
          <a:p>
            <a:r>
              <a:rPr lang="el-GR" altLang="el-GR" sz="2800">
                <a:solidFill>
                  <a:srgbClr val="004A82"/>
                </a:solidFill>
              </a:rPr>
              <a:t>2</a:t>
            </a:r>
            <a:r>
              <a:rPr lang="el-GR" altLang="el-GR" sz="2800" baseline="30000">
                <a:solidFill>
                  <a:srgbClr val="004A82"/>
                </a:solidFill>
              </a:rPr>
              <a:t>η</a:t>
            </a:r>
            <a:r>
              <a:rPr lang="el-GR" altLang="el-GR" sz="2800">
                <a:solidFill>
                  <a:srgbClr val="004A82"/>
                </a:solidFill>
              </a:rPr>
              <a:t>  Οικογένεια Καμπυλών  </a:t>
            </a:r>
          </a:p>
        </p:txBody>
      </p:sp>
      <p:pic>
        <p:nvPicPr>
          <p:cNvPr id="51203" name="Picture 5">
            <a:extLst>
              <a:ext uri="{FF2B5EF4-FFF2-40B4-BE49-F238E27FC236}">
                <a16:creationId xmlns:a16="http://schemas.microsoft.com/office/drawing/2014/main" id="{0C144F4E-2977-4E1B-BC44-55F3B119E50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4212" y="908050"/>
            <a:ext cx="7717727" cy="51132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4" name="Text Box 4">
            <a:extLst>
              <a:ext uri="{FF2B5EF4-FFF2-40B4-BE49-F238E27FC236}">
                <a16:creationId xmlns:a16="http://schemas.microsoft.com/office/drawing/2014/main" id="{AE284B3D-329D-48A4-A0BA-9617736A855D}"/>
              </a:ext>
            </a:extLst>
          </p:cNvPr>
          <p:cNvSpPr txBox="1">
            <a:spLocks noChangeArrowheads="1"/>
          </p:cNvSpPr>
          <p:nvPr/>
        </p:nvSpPr>
        <p:spPr bwMode="auto">
          <a:xfrm>
            <a:off x="539750" y="6308725"/>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200" dirty="0"/>
          </a:p>
        </p:txBody>
      </p:sp>
      <p:sp>
        <p:nvSpPr>
          <p:cNvPr id="51205" name="TextBox 1">
            <a:extLst>
              <a:ext uri="{FF2B5EF4-FFF2-40B4-BE49-F238E27FC236}">
                <a16:creationId xmlns:a16="http://schemas.microsoft.com/office/drawing/2014/main" id="{73682D96-25EB-48F1-968E-6069BA451DB7}"/>
              </a:ext>
            </a:extLst>
          </p:cNvPr>
          <p:cNvSpPr txBox="1">
            <a:spLocks noChangeArrowheads="1"/>
          </p:cNvSpPr>
          <p:nvPr/>
        </p:nvSpPr>
        <p:spPr bwMode="auto">
          <a:xfrm>
            <a:off x="8234363" y="6165850"/>
            <a:ext cx="369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200"/>
              <a:t>1</a:t>
            </a:r>
            <a:r>
              <a:rPr lang="el-GR" altLang="el-GR" sz="1200"/>
              <a:t>6</a:t>
            </a:r>
          </a:p>
        </p:txBody>
      </p:sp>
      <p:sp>
        <p:nvSpPr>
          <p:cNvPr id="51206" name="TextBox 1">
            <a:extLst>
              <a:ext uri="{FF2B5EF4-FFF2-40B4-BE49-F238E27FC236}">
                <a16:creationId xmlns:a16="http://schemas.microsoft.com/office/drawing/2014/main" id="{5ECCEF75-C8D0-4692-A2C9-932EFBF1C149}"/>
              </a:ext>
            </a:extLst>
          </p:cNvPr>
          <p:cNvSpPr txBox="1">
            <a:spLocks noChangeArrowheads="1"/>
          </p:cNvSpPr>
          <p:nvPr/>
        </p:nvSpPr>
        <p:spPr bwMode="auto">
          <a:xfrm>
            <a:off x="7046913" y="5622925"/>
            <a:ext cx="118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40 β</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a:extLst>
              <a:ext uri="{FF2B5EF4-FFF2-40B4-BE49-F238E27FC236}">
                <a16:creationId xmlns:a16="http://schemas.microsoft.com/office/drawing/2014/main" id="{CF94DB28-7DEA-4027-88DD-E81E380C9FA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58FFC13-C6E6-4823-92D1-B2F512732050}" type="slidenum">
              <a:rPr lang="el-GR" altLang="el-GR" sz="1200" smtClean="0"/>
              <a:pPr>
                <a:spcBef>
                  <a:spcPct val="0"/>
                </a:spcBef>
                <a:buFontTx/>
                <a:buNone/>
              </a:pPr>
              <a:t>49</a:t>
            </a:fld>
            <a:endParaRPr lang="el-GR" altLang="el-GR" sz="1200"/>
          </a:p>
        </p:txBody>
      </p:sp>
      <p:sp>
        <p:nvSpPr>
          <p:cNvPr id="52229" name="Rectangle 7">
            <a:extLst>
              <a:ext uri="{FF2B5EF4-FFF2-40B4-BE49-F238E27FC236}">
                <a16:creationId xmlns:a16="http://schemas.microsoft.com/office/drawing/2014/main" id="{1689536A-DF0A-426B-A41B-2B32EC5CAA55}"/>
              </a:ext>
            </a:extLst>
          </p:cNvPr>
          <p:cNvSpPr>
            <a:spLocks noChangeArrowheads="1"/>
          </p:cNvSpPr>
          <p:nvPr/>
        </p:nvSpPr>
        <p:spPr bwMode="auto">
          <a:xfrm>
            <a:off x="323528" y="36046"/>
            <a:ext cx="82264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dirty="0"/>
              <a:t>3</a:t>
            </a:r>
            <a:r>
              <a:rPr lang="el-GR" altLang="el-GR" sz="2000" b="1" u="sng" baseline="30000" dirty="0"/>
              <a:t>η</a:t>
            </a:r>
            <a:r>
              <a:rPr lang="el-GR" altLang="el-GR" sz="2000" b="1" u="sng" dirty="0"/>
              <a:t> οικογένεια καμπυλών </a:t>
            </a:r>
            <a:r>
              <a:rPr lang="el-GR" altLang="el-GR" sz="1800" dirty="0"/>
              <a:t>: </a:t>
            </a:r>
            <a:r>
              <a:rPr lang="el-GR" altLang="el-GR" sz="1600" dirty="0"/>
              <a:t>Προκύπτει από επίπεδα παράλληλα προς το διάμηκες επίπεδο συμμετρίας του πλοίου, δηλαδή από κατακόρυφα επίπεδα</a:t>
            </a:r>
            <a:r>
              <a:rPr lang="el-GR" altLang="el-GR" sz="1800" dirty="0"/>
              <a:t>.</a:t>
            </a:r>
          </a:p>
          <a:p>
            <a:pPr>
              <a:spcBef>
                <a:spcPct val="0"/>
              </a:spcBef>
              <a:buFontTx/>
              <a:buNone/>
            </a:pPr>
            <a:endParaRPr lang="el-GR" altLang="el-GR" sz="1800" dirty="0"/>
          </a:p>
          <a:p>
            <a:pPr>
              <a:spcBef>
                <a:spcPct val="0"/>
              </a:spcBef>
              <a:buFontTx/>
              <a:buNone/>
            </a:pPr>
            <a:r>
              <a:rPr lang="el-GR" altLang="el-GR" sz="1600" dirty="0"/>
              <a:t>Αποτελούν το : </a:t>
            </a:r>
            <a:r>
              <a:rPr lang="el-GR" altLang="el-GR" sz="1600" b="1" dirty="0"/>
              <a:t>ΔΙΑΜΗΚΕΣ ΕΠΙΠΕΔΟ</a:t>
            </a:r>
            <a:r>
              <a:rPr lang="el-GR" altLang="el-GR" sz="1600" dirty="0"/>
              <a:t> (</a:t>
            </a:r>
            <a:r>
              <a:rPr lang="el-GR" altLang="el-GR" sz="1600" dirty="0" err="1"/>
              <a:t>sheer</a:t>
            </a:r>
            <a:r>
              <a:rPr lang="el-GR" altLang="el-GR" sz="1600" dirty="0"/>
              <a:t> plan)</a:t>
            </a:r>
          </a:p>
        </p:txBody>
      </p:sp>
      <p:sp>
        <p:nvSpPr>
          <p:cNvPr id="52230" name="Rectangle 8">
            <a:extLst>
              <a:ext uri="{FF2B5EF4-FFF2-40B4-BE49-F238E27FC236}">
                <a16:creationId xmlns:a16="http://schemas.microsoft.com/office/drawing/2014/main" id="{C8FEDF00-79B6-4BBE-91DF-F79E4CC65F01}"/>
              </a:ext>
            </a:extLst>
          </p:cNvPr>
          <p:cNvSpPr>
            <a:spLocks noChangeArrowheads="1"/>
          </p:cNvSpPr>
          <p:nvPr/>
        </p:nvSpPr>
        <p:spPr bwMode="auto">
          <a:xfrm>
            <a:off x="863600" y="5555457"/>
            <a:ext cx="741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dirty="0"/>
              <a:t>Οι καμπύλες αυτές ονομάζονται </a:t>
            </a:r>
          </a:p>
          <a:p>
            <a:pPr>
              <a:spcBef>
                <a:spcPct val="0"/>
              </a:spcBef>
              <a:buFontTx/>
              <a:buNone/>
            </a:pPr>
            <a:r>
              <a:rPr lang="el-GR" altLang="el-GR" sz="1800" b="1" i="1" u="sng" dirty="0"/>
              <a:t>ΔΙAΜΗΚΕΙΣ ΤΟΜΕΣ BUTTOCKS ή LONGITUDINALS ή VERTICALS </a:t>
            </a:r>
          </a:p>
        </p:txBody>
      </p:sp>
      <p:sp>
        <p:nvSpPr>
          <p:cNvPr id="52231" name="Text Box 4">
            <a:extLst>
              <a:ext uri="{FF2B5EF4-FFF2-40B4-BE49-F238E27FC236}">
                <a16:creationId xmlns:a16="http://schemas.microsoft.com/office/drawing/2014/main" id="{B7C828AF-6E5A-4041-BF7F-7A6A83DA91AE}"/>
              </a:ext>
            </a:extLst>
          </p:cNvPr>
          <p:cNvSpPr txBox="1">
            <a:spLocks noChangeArrowheads="1"/>
          </p:cNvSpPr>
          <p:nvPr/>
        </p:nvSpPr>
        <p:spPr bwMode="auto">
          <a:xfrm>
            <a:off x="684213" y="6453188"/>
            <a:ext cx="7272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52232" name="TextBox 1">
            <a:extLst>
              <a:ext uri="{FF2B5EF4-FFF2-40B4-BE49-F238E27FC236}">
                <a16:creationId xmlns:a16="http://schemas.microsoft.com/office/drawing/2014/main" id="{56BE6B6E-0FE9-485E-A6A3-88AA91D29D4D}"/>
              </a:ext>
            </a:extLst>
          </p:cNvPr>
          <p:cNvSpPr txBox="1">
            <a:spLocks noChangeArrowheads="1"/>
          </p:cNvSpPr>
          <p:nvPr/>
        </p:nvSpPr>
        <p:spPr bwMode="auto">
          <a:xfrm>
            <a:off x="7099300" y="4887913"/>
            <a:ext cx="935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41</a:t>
            </a:r>
          </a:p>
        </p:txBody>
      </p:sp>
      <p:pic>
        <p:nvPicPr>
          <p:cNvPr id="2" name="Εικόνα 1">
            <a:extLst>
              <a:ext uri="{FF2B5EF4-FFF2-40B4-BE49-F238E27FC236}">
                <a16:creationId xmlns:a16="http://schemas.microsoft.com/office/drawing/2014/main" id="{B8D5EF0E-5B90-488E-901B-616F75DE359F}"/>
              </a:ext>
            </a:extLst>
          </p:cNvPr>
          <p:cNvPicPr>
            <a:picLocks noChangeAspect="1"/>
          </p:cNvPicPr>
          <p:nvPr/>
        </p:nvPicPr>
        <p:blipFill>
          <a:blip r:embed="rId2"/>
          <a:stretch>
            <a:fillRect/>
          </a:stretch>
        </p:blipFill>
        <p:spPr>
          <a:xfrm>
            <a:off x="179512" y="1256833"/>
            <a:ext cx="5860480" cy="4177768"/>
          </a:xfrm>
          <a:prstGeom prst="rect">
            <a:avLst/>
          </a:prstGeom>
        </p:spPr>
      </p:pic>
      <p:sp>
        <p:nvSpPr>
          <p:cNvPr id="3" name="TextBox 2">
            <a:extLst>
              <a:ext uri="{FF2B5EF4-FFF2-40B4-BE49-F238E27FC236}">
                <a16:creationId xmlns:a16="http://schemas.microsoft.com/office/drawing/2014/main" id="{A32D2B75-D329-4209-B8DA-C748CC2A1B9A}"/>
              </a:ext>
            </a:extLst>
          </p:cNvPr>
          <p:cNvSpPr txBox="1"/>
          <p:nvPr/>
        </p:nvSpPr>
        <p:spPr>
          <a:xfrm>
            <a:off x="6235845" y="2140566"/>
            <a:ext cx="2450955" cy="2031325"/>
          </a:xfrm>
          <a:prstGeom prst="rect">
            <a:avLst/>
          </a:prstGeom>
          <a:noFill/>
        </p:spPr>
        <p:txBody>
          <a:bodyPr wrap="square" rtlCol="0">
            <a:spAutoFit/>
          </a:bodyPr>
          <a:lstStyle/>
          <a:p>
            <a:pPr algn="just"/>
            <a:r>
              <a:rPr lang="el-GR" dirty="0"/>
              <a:t>Η γραμμή που προκύπτει από την τομή του σκάφους με το διάμηκες επίπεδο συμμετρίας, είναι το ΠΕΡΙΓΡΑΜΜΑ του σκάφους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27707A4-EE15-4341-9D44-EF0D9230E6BD}"/>
              </a:ext>
            </a:extLst>
          </p:cNvPr>
          <p:cNvSpPr>
            <a:spLocks noGrp="1"/>
          </p:cNvSpPr>
          <p:nvPr>
            <p:ph type="title"/>
          </p:nvPr>
        </p:nvSpPr>
        <p:spPr>
          <a:xfrm>
            <a:off x="468313" y="115888"/>
            <a:ext cx="8229600" cy="649287"/>
          </a:xfrm>
        </p:spPr>
        <p:txBody>
          <a:bodyPr/>
          <a:lstStyle/>
          <a:p>
            <a:r>
              <a:rPr lang="el-GR" altLang="el-GR" sz="2800" u="sng"/>
              <a:t>ΣΥΝΘΗΚΗ ΙΣΟΡΡΟΠΙΑΣ</a:t>
            </a:r>
          </a:p>
        </p:txBody>
      </p:sp>
      <p:pic>
        <p:nvPicPr>
          <p:cNvPr id="10243" name="Picture 3">
            <a:extLst>
              <a:ext uri="{FF2B5EF4-FFF2-40B4-BE49-F238E27FC236}">
                <a16:creationId xmlns:a16="http://schemas.microsoft.com/office/drawing/2014/main" id="{5EF94310-7194-4A85-98F6-605BB576753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1272" y="1015032"/>
            <a:ext cx="4536628" cy="2777435"/>
          </a:xfrm>
        </p:spPr>
      </p:pic>
      <p:pic>
        <p:nvPicPr>
          <p:cNvPr id="10245" name="Picture 5">
            <a:extLst>
              <a:ext uri="{FF2B5EF4-FFF2-40B4-BE49-F238E27FC236}">
                <a16:creationId xmlns:a16="http://schemas.microsoft.com/office/drawing/2014/main" id="{70A497C3-A58F-4681-BBD2-25252E695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016" y="1038208"/>
            <a:ext cx="4180400" cy="277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Slide Number Placeholder 1">
            <a:extLst>
              <a:ext uri="{FF2B5EF4-FFF2-40B4-BE49-F238E27FC236}">
                <a16:creationId xmlns:a16="http://schemas.microsoft.com/office/drawing/2014/main" id="{E8917295-AEB9-49DC-900B-9B9CBE70E20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46FD1D8-3E8D-43D8-A571-6012489E5A0F}" type="slidenum">
              <a:rPr lang="el-GR" altLang="el-GR" sz="1200" smtClean="0">
                <a:latin typeface="Arial" panose="020B0604020202020204" pitchFamily="34" charset="0"/>
              </a:rPr>
              <a:pPr>
                <a:spcBef>
                  <a:spcPct val="0"/>
                </a:spcBef>
                <a:buFontTx/>
                <a:buNone/>
              </a:pPr>
              <a:t>5</a:t>
            </a:fld>
            <a:endParaRPr lang="el-GR" altLang="el-GR" sz="1200">
              <a:latin typeface="Arial" panose="020B0604020202020204" pitchFamily="34" charset="0"/>
            </a:endParaRPr>
          </a:p>
        </p:txBody>
      </p:sp>
      <p:sp>
        <p:nvSpPr>
          <p:cNvPr id="2" name="TextBox 1">
            <a:extLst>
              <a:ext uri="{FF2B5EF4-FFF2-40B4-BE49-F238E27FC236}">
                <a16:creationId xmlns:a16="http://schemas.microsoft.com/office/drawing/2014/main" id="{1E1DD186-478F-40EA-A5A7-F2CA5DEDA007}"/>
              </a:ext>
            </a:extLst>
          </p:cNvPr>
          <p:cNvSpPr txBox="1"/>
          <p:nvPr/>
        </p:nvSpPr>
        <p:spPr>
          <a:xfrm>
            <a:off x="2195736" y="3806800"/>
            <a:ext cx="1584176" cy="276999"/>
          </a:xfrm>
          <a:prstGeom prst="rect">
            <a:avLst/>
          </a:prstGeom>
          <a:noFill/>
        </p:spPr>
        <p:txBody>
          <a:bodyPr wrap="square" rtlCol="0">
            <a:spAutoFit/>
          </a:bodyPr>
          <a:lstStyle/>
          <a:p>
            <a:r>
              <a:rPr lang="el-GR" sz="1200" b="1" dirty="0"/>
              <a:t>Σχήμα 3</a:t>
            </a:r>
          </a:p>
        </p:txBody>
      </p:sp>
      <p:sp>
        <p:nvSpPr>
          <p:cNvPr id="9" name="TextBox 8">
            <a:extLst>
              <a:ext uri="{FF2B5EF4-FFF2-40B4-BE49-F238E27FC236}">
                <a16:creationId xmlns:a16="http://schemas.microsoft.com/office/drawing/2014/main" id="{38F52C00-7C6D-4EC4-A1AE-AECA20556E27}"/>
              </a:ext>
            </a:extLst>
          </p:cNvPr>
          <p:cNvSpPr txBox="1"/>
          <p:nvPr/>
        </p:nvSpPr>
        <p:spPr>
          <a:xfrm>
            <a:off x="6191324" y="3792467"/>
            <a:ext cx="1584176" cy="276999"/>
          </a:xfrm>
          <a:prstGeom prst="rect">
            <a:avLst/>
          </a:prstGeom>
          <a:noFill/>
        </p:spPr>
        <p:txBody>
          <a:bodyPr wrap="square" rtlCol="0">
            <a:spAutoFit/>
          </a:bodyPr>
          <a:lstStyle/>
          <a:p>
            <a:r>
              <a:rPr lang="el-GR" sz="1200" b="1" dirty="0"/>
              <a:t>Σχήμα 4</a:t>
            </a:r>
          </a:p>
        </p:txBody>
      </p:sp>
      <p:sp>
        <p:nvSpPr>
          <p:cNvPr id="10" name="Rectangle 3">
            <a:extLst>
              <a:ext uri="{FF2B5EF4-FFF2-40B4-BE49-F238E27FC236}">
                <a16:creationId xmlns:a16="http://schemas.microsoft.com/office/drawing/2014/main" id="{31CEF52D-ABD3-47A8-A537-70A54E639FA9}"/>
              </a:ext>
            </a:extLst>
          </p:cNvPr>
          <p:cNvSpPr txBox="1">
            <a:spLocks/>
          </p:cNvSpPr>
          <p:nvPr/>
        </p:nvSpPr>
        <p:spPr bwMode="auto">
          <a:xfrm>
            <a:off x="2165539" y="4228219"/>
            <a:ext cx="5472507" cy="138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ltLang="el-GR" sz="1600" dirty="0"/>
              <a:t>Σε κατάσταση ισορροπίας εφαρμόζονται :</a:t>
            </a:r>
          </a:p>
          <a:p>
            <a:endParaRPr lang="el-GR" altLang="el-GR" sz="1600" dirty="0"/>
          </a:p>
          <a:p>
            <a:r>
              <a:rPr lang="el-GR" altLang="el-GR" sz="1600" dirty="0"/>
              <a:t>Βάρος πλοίου = ΕΚΤΟΠΙΣΜΑ </a:t>
            </a:r>
            <a:r>
              <a:rPr lang="el-GR" altLang="el-GR" sz="1600" b="1" dirty="0"/>
              <a:t>Δ</a:t>
            </a:r>
          </a:p>
          <a:p>
            <a:endParaRPr lang="el-GR" altLang="el-GR" sz="1600" dirty="0"/>
          </a:p>
          <a:p>
            <a:r>
              <a:rPr lang="el-GR" altLang="el-GR" sz="1600" dirty="0"/>
              <a:t>Άνωση = δύναμη </a:t>
            </a:r>
            <a:r>
              <a:rPr lang="en-US" altLang="el-GR" sz="1600" b="1" dirty="0"/>
              <a:t>S</a:t>
            </a:r>
            <a:r>
              <a:rPr lang="el-GR" altLang="el-GR" sz="1600" dirty="0"/>
              <a:t> που εξασκεί το νερό</a:t>
            </a:r>
          </a:p>
        </p:txBody>
      </p:sp>
      <p:sp>
        <p:nvSpPr>
          <p:cNvPr id="11" name="Text Box 4">
            <a:extLst>
              <a:ext uri="{FF2B5EF4-FFF2-40B4-BE49-F238E27FC236}">
                <a16:creationId xmlns:a16="http://schemas.microsoft.com/office/drawing/2014/main" id="{190B1493-E283-495D-A3B9-8369A0B995C8}"/>
              </a:ext>
            </a:extLst>
          </p:cNvPr>
          <p:cNvSpPr txBox="1">
            <a:spLocks noChangeArrowheads="1"/>
          </p:cNvSpPr>
          <p:nvPr/>
        </p:nvSpPr>
        <p:spPr bwMode="auto">
          <a:xfrm>
            <a:off x="587375" y="6373813"/>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a:extLst>
              <a:ext uri="{FF2B5EF4-FFF2-40B4-BE49-F238E27FC236}">
                <a16:creationId xmlns:a16="http://schemas.microsoft.com/office/drawing/2014/main" id="{130AAB97-7D0D-475D-B66D-B64B863256A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C704229-8B27-4892-8C20-2E4E112B7C96}" type="slidenum">
              <a:rPr lang="el-GR" altLang="el-GR" sz="1200" smtClean="0"/>
              <a:pPr>
                <a:spcBef>
                  <a:spcPct val="0"/>
                </a:spcBef>
                <a:buFontTx/>
                <a:buNone/>
              </a:pPr>
              <a:t>50</a:t>
            </a:fld>
            <a:endParaRPr lang="el-GR" altLang="el-GR" sz="1200"/>
          </a:p>
        </p:txBody>
      </p:sp>
      <p:sp>
        <p:nvSpPr>
          <p:cNvPr id="53251" name="Text Box 8">
            <a:extLst>
              <a:ext uri="{FF2B5EF4-FFF2-40B4-BE49-F238E27FC236}">
                <a16:creationId xmlns:a16="http://schemas.microsoft.com/office/drawing/2014/main" id="{FE5DAF21-8545-497D-8A45-4CBD5BA5886E}"/>
              </a:ext>
            </a:extLst>
          </p:cNvPr>
          <p:cNvSpPr txBox="1">
            <a:spLocks noChangeArrowheads="1"/>
          </p:cNvSpPr>
          <p:nvPr/>
        </p:nvSpPr>
        <p:spPr bwMode="auto">
          <a:xfrm>
            <a:off x="755650" y="6021388"/>
            <a:ext cx="7200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p>
          <a:p>
            <a:pPr algn="ctr">
              <a:spcBef>
                <a:spcPct val="0"/>
              </a:spcBef>
              <a:buFontTx/>
              <a:buNone/>
            </a:pPr>
            <a:endParaRPr lang="el-GR" altLang="el-GR" sz="1000" dirty="0"/>
          </a:p>
        </p:txBody>
      </p:sp>
      <p:sp>
        <p:nvSpPr>
          <p:cNvPr id="53252" name="Text Box 10">
            <a:extLst>
              <a:ext uri="{FF2B5EF4-FFF2-40B4-BE49-F238E27FC236}">
                <a16:creationId xmlns:a16="http://schemas.microsoft.com/office/drawing/2014/main" id="{31E5FC59-1D72-4926-B5C9-9AF7B8A0FD0F}"/>
              </a:ext>
            </a:extLst>
          </p:cNvPr>
          <p:cNvSpPr txBox="1">
            <a:spLocks noChangeArrowheads="1"/>
          </p:cNvSpPr>
          <p:nvPr/>
        </p:nvSpPr>
        <p:spPr bwMode="auto">
          <a:xfrm>
            <a:off x="1331913" y="188913"/>
            <a:ext cx="727233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600" b="1"/>
              <a:t>ΠΑΡΟΥΣΙΑΣΗ – ΣΧΕΔΙΑΣΗ ΝΑΥΠΗΓΙΚΩΝ ΓΡΑΜΜΩΝ</a:t>
            </a:r>
            <a:endParaRPr lang="el-GR" altLang="el-GR" sz="1600"/>
          </a:p>
        </p:txBody>
      </p:sp>
      <p:sp>
        <p:nvSpPr>
          <p:cNvPr id="53253" name="Text Box 11">
            <a:extLst>
              <a:ext uri="{FF2B5EF4-FFF2-40B4-BE49-F238E27FC236}">
                <a16:creationId xmlns:a16="http://schemas.microsoft.com/office/drawing/2014/main" id="{58E9D512-BE90-433B-92A3-13710ACD5296}"/>
              </a:ext>
            </a:extLst>
          </p:cNvPr>
          <p:cNvSpPr txBox="1">
            <a:spLocks noChangeArrowheads="1"/>
          </p:cNvSpPr>
          <p:nvPr/>
        </p:nvSpPr>
        <p:spPr bwMode="auto">
          <a:xfrm>
            <a:off x="5651500" y="1557338"/>
            <a:ext cx="3241675"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l-GR" altLang="el-GR" sz="1800" dirty="0"/>
              <a:t>Στο διάμηκες επίπεδο  προβάλλονται οι καμπύλες οι οποίες οι οποίες προκύπτουν από την τομή της επιφάνειας του σκάφους (της γάστρας) με μια σειρά επιπέδων παράλληλων προς αυτό, χωρίζοντας σε  ισαποστάσεις το μέγιστο πλάτος.   </a:t>
            </a:r>
          </a:p>
          <a:p>
            <a:pPr algn="just">
              <a:spcBef>
                <a:spcPct val="50000"/>
              </a:spcBef>
              <a:buFontTx/>
              <a:buNone/>
            </a:pPr>
            <a:endParaRPr lang="el-GR" altLang="el-GR" sz="1800" dirty="0"/>
          </a:p>
        </p:txBody>
      </p:sp>
      <p:pic>
        <p:nvPicPr>
          <p:cNvPr id="53254" name="Picture 13">
            <a:extLst>
              <a:ext uri="{FF2B5EF4-FFF2-40B4-BE49-F238E27FC236}">
                <a16:creationId xmlns:a16="http://schemas.microsoft.com/office/drawing/2014/main" id="{BD4955D2-73B3-46AD-A2E4-0DB0DA1D5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68413"/>
            <a:ext cx="48958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1">
            <a:extLst>
              <a:ext uri="{FF2B5EF4-FFF2-40B4-BE49-F238E27FC236}">
                <a16:creationId xmlns:a16="http://schemas.microsoft.com/office/drawing/2014/main" id="{734E5F98-F177-43E6-88DF-73CB5999FCB9}"/>
              </a:ext>
            </a:extLst>
          </p:cNvPr>
          <p:cNvSpPr txBox="1">
            <a:spLocks noChangeArrowheads="1"/>
          </p:cNvSpPr>
          <p:nvPr/>
        </p:nvSpPr>
        <p:spPr bwMode="auto">
          <a:xfrm>
            <a:off x="450850" y="615950"/>
            <a:ext cx="403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3</a:t>
            </a:r>
            <a:r>
              <a:rPr lang="el-GR" altLang="el-GR" sz="1800" b="1" u="sng" baseline="30000"/>
              <a:t>η</a:t>
            </a:r>
            <a:r>
              <a:rPr lang="el-GR" altLang="el-GR" sz="1800" b="1" u="sng"/>
              <a:t> οικογένεια καμπυλών</a:t>
            </a:r>
          </a:p>
        </p:txBody>
      </p:sp>
      <p:sp>
        <p:nvSpPr>
          <p:cNvPr id="53256" name="TextBox 1">
            <a:extLst>
              <a:ext uri="{FF2B5EF4-FFF2-40B4-BE49-F238E27FC236}">
                <a16:creationId xmlns:a16="http://schemas.microsoft.com/office/drawing/2014/main" id="{E40A8448-FD8E-4749-A369-A1EFB8165537}"/>
              </a:ext>
            </a:extLst>
          </p:cNvPr>
          <p:cNvSpPr txBox="1">
            <a:spLocks noChangeArrowheads="1"/>
          </p:cNvSpPr>
          <p:nvPr/>
        </p:nvSpPr>
        <p:spPr bwMode="auto">
          <a:xfrm>
            <a:off x="5219700" y="5564188"/>
            <a:ext cx="1150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41 α</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1">
            <a:extLst>
              <a:ext uri="{FF2B5EF4-FFF2-40B4-BE49-F238E27FC236}">
                <a16:creationId xmlns:a16="http://schemas.microsoft.com/office/drawing/2014/main" id="{5469A895-12BB-4E9B-94C2-46B163E7FC82}"/>
              </a:ext>
            </a:extLst>
          </p:cNvPr>
          <p:cNvSpPr>
            <a:spLocks noGrp="1" noChangeArrowheads="1"/>
          </p:cNvSpPr>
          <p:nvPr>
            <p:ph type="title" idx="4294967295"/>
          </p:nvPr>
        </p:nvSpPr>
        <p:spPr>
          <a:xfrm>
            <a:off x="422275" y="0"/>
            <a:ext cx="8229600" cy="800100"/>
          </a:xfrm>
        </p:spPr>
        <p:txBody>
          <a:bodyPr/>
          <a:lstStyle/>
          <a:p>
            <a:r>
              <a:rPr lang="el-GR" altLang="el-GR" sz="2800">
                <a:solidFill>
                  <a:srgbClr val="004A82"/>
                </a:solidFill>
              </a:rPr>
              <a:t>3</a:t>
            </a:r>
            <a:r>
              <a:rPr lang="el-GR" altLang="el-GR" sz="2800" baseline="30000">
                <a:solidFill>
                  <a:srgbClr val="004A82"/>
                </a:solidFill>
              </a:rPr>
              <a:t>η</a:t>
            </a:r>
            <a:r>
              <a:rPr lang="el-GR" altLang="el-GR" sz="2800">
                <a:solidFill>
                  <a:srgbClr val="004A82"/>
                </a:solidFill>
              </a:rPr>
              <a:t> Οικογένεια Καμπυλών  </a:t>
            </a:r>
          </a:p>
        </p:txBody>
      </p:sp>
      <p:pic>
        <p:nvPicPr>
          <p:cNvPr id="54275" name="Picture 5">
            <a:extLst>
              <a:ext uri="{FF2B5EF4-FFF2-40B4-BE49-F238E27FC236}">
                <a16:creationId xmlns:a16="http://schemas.microsoft.com/office/drawing/2014/main" id="{AFCC2D6B-1B60-4749-84F0-82FE4D4F2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19" y="930275"/>
            <a:ext cx="8183562"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a:extLst>
              <a:ext uri="{FF2B5EF4-FFF2-40B4-BE49-F238E27FC236}">
                <a16:creationId xmlns:a16="http://schemas.microsoft.com/office/drawing/2014/main" id="{25728E9A-93D3-4DB0-BB26-24E66C264494}"/>
              </a:ext>
            </a:extLst>
          </p:cNvPr>
          <p:cNvSpPr txBox="1">
            <a:spLocks noChangeArrowheads="1"/>
          </p:cNvSpPr>
          <p:nvPr/>
        </p:nvSpPr>
        <p:spPr bwMode="auto">
          <a:xfrm>
            <a:off x="611188" y="6186488"/>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200" dirty="0"/>
          </a:p>
        </p:txBody>
      </p:sp>
      <p:sp>
        <p:nvSpPr>
          <p:cNvPr id="54277" name="TextBox 2">
            <a:extLst>
              <a:ext uri="{FF2B5EF4-FFF2-40B4-BE49-F238E27FC236}">
                <a16:creationId xmlns:a16="http://schemas.microsoft.com/office/drawing/2014/main" id="{2D402920-9C81-492A-A524-038FE11651AD}"/>
              </a:ext>
            </a:extLst>
          </p:cNvPr>
          <p:cNvSpPr txBox="1">
            <a:spLocks noChangeArrowheads="1"/>
          </p:cNvSpPr>
          <p:nvPr/>
        </p:nvSpPr>
        <p:spPr bwMode="auto">
          <a:xfrm>
            <a:off x="8388350" y="64309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a:t>45</a:t>
            </a:r>
          </a:p>
        </p:txBody>
      </p:sp>
      <p:sp>
        <p:nvSpPr>
          <p:cNvPr id="54278" name="TextBox 1">
            <a:extLst>
              <a:ext uri="{FF2B5EF4-FFF2-40B4-BE49-F238E27FC236}">
                <a16:creationId xmlns:a16="http://schemas.microsoft.com/office/drawing/2014/main" id="{3C752E17-8BF1-4859-A0B6-35CE86D4CFD2}"/>
              </a:ext>
            </a:extLst>
          </p:cNvPr>
          <p:cNvSpPr txBox="1">
            <a:spLocks noChangeArrowheads="1"/>
          </p:cNvSpPr>
          <p:nvPr/>
        </p:nvSpPr>
        <p:spPr bwMode="auto">
          <a:xfrm>
            <a:off x="6946900" y="4797425"/>
            <a:ext cx="108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41 β</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7221728-66D9-428B-BE0B-376FFEC77AC2}"/>
              </a:ext>
            </a:extLst>
          </p:cNvPr>
          <p:cNvSpPr>
            <a:spLocks noGrp="1" noChangeArrowheads="1"/>
          </p:cNvSpPr>
          <p:nvPr>
            <p:ph type="title" idx="4294967295"/>
          </p:nvPr>
        </p:nvSpPr>
        <p:spPr>
          <a:xfrm>
            <a:off x="468313" y="115888"/>
            <a:ext cx="8229600" cy="504825"/>
          </a:xfrm>
        </p:spPr>
        <p:txBody>
          <a:bodyPr/>
          <a:lstStyle/>
          <a:p>
            <a:r>
              <a:rPr lang="el-GR" altLang="el-GR" sz="2800">
                <a:solidFill>
                  <a:srgbClr val="004A82"/>
                </a:solidFill>
              </a:rPr>
              <a:t>Συνολικά οι Οικογένειες Καμπυλών</a:t>
            </a:r>
          </a:p>
        </p:txBody>
      </p:sp>
      <p:pic>
        <p:nvPicPr>
          <p:cNvPr id="56323" name="Picture 6">
            <a:extLst>
              <a:ext uri="{FF2B5EF4-FFF2-40B4-BE49-F238E27FC236}">
                <a16:creationId xmlns:a16="http://schemas.microsoft.com/office/drawing/2014/main" id="{15731B1F-1CD1-4E1C-B187-6F97DD2D1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981075"/>
            <a:ext cx="7129462"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a:extLst>
              <a:ext uri="{FF2B5EF4-FFF2-40B4-BE49-F238E27FC236}">
                <a16:creationId xmlns:a16="http://schemas.microsoft.com/office/drawing/2014/main" id="{627BFCA5-B79C-4DBC-AAF1-1C35499CEEBD}"/>
              </a:ext>
            </a:extLst>
          </p:cNvPr>
          <p:cNvSpPr txBox="1">
            <a:spLocks noChangeArrowheads="1"/>
          </p:cNvSpPr>
          <p:nvPr/>
        </p:nvSpPr>
        <p:spPr bwMode="auto">
          <a:xfrm>
            <a:off x="539750" y="6165850"/>
            <a:ext cx="741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200" dirty="0"/>
          </a:p>
        </p:txBody>
      </p:sp>
      <p:sp>
        <p:nvSpPr>
          <p:cNvPr id="56325" name="TextBox 1">
            <a:extLst>
              <a:ext uri="{FF2B5EF4-FFF2-40B4-BE49-F238E27FC236}">
                <a16:creationId xmlns:a16="http://schemas.microsoft.com/office/drawing/2014/main" id="{8AF8456E-69BD-49F6-8792-AC13076AE7C0}"/>
              </a:ext>
            </a:extLst>
          </p:cNvPr>
          <p:cNvSpPr txBox="1">
            <a:spLocks noChangeArrowheads="1"/>
          </p:cNvSpPr>
          <p:nvPr/>
        </p:nvSpPr>
        <p:spPr bwMode="auto">
          <a:xfrm>
            <a:off x="8388350" y="6165850"/>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a:t>46</a:t>
            </a:r>
          </a:p>
        </p:txBody>
      </p:sp>
      <p:sp>
        <p:nvSpPr>
          <p:cNvPr id="56326" name="TextBox 1">
            <a:extLst>
              <a:ext uri="{FF2B5EF4-FFF2-40B4-BE49-F238E27FC236}">
                <a16:creationId xmlns:a16="http://schemas.microsoft.com/office/drawing/2014/main" id="{3B1878CA-DA7C-4A6F-A15F-8FF80A0E16A3}"/>
              </a:ext>
            </a:extLst>
          </p:cNvPr>
          <p:cNvSpPr txBox="1">
            <a:spLocks noChangeArrowheads="1"/>
          </p:cNvSpPr>
          <p:nvPr/>
        </p:nvSpPr>
        <p:spPr bwMode="auto">
          <a:xfrm>
            <a:off x="7437438" y="5397500"/>
            <a:ext cx="935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a:extLst>
              <a:ext uri="{FF2B5EF4-FFF2-40B4-BE49-F238E27FC236}">
                <a16:creationId xmlns:a16="http://schemas.microsoft.com/office/drawing/2014/main" id="{EC51E247-561E-4A0E-9D7F-37563F5541EF}"/>
              </a:ext>
            </a:extLst>
          </p:cNvPr>
          <p:cNvSpPr>
            <a:spLocks noGrp="1"/>
          </p:cNvSpPr>
          <p:nvPr>
            <p:ph type="sldNum" sz="quarter" idx="12"/>
          </p:nvPr>
        </p:nvSpPr>
        <p:spPr>
          <a:xfrm>
            <a:off x="8532813" y="6418263"/>
            <a:ext cx="40481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0C8DE89-4A8A-46EC-9FB2-19BE284EFE0A}" type="slidenum">
              <a:rPr lang="el-GR" altLang="el-GR" sz="1400" smtClean="0"/>
              <a:pPr>
                <a:spcBef>
                  <a:spcPct val="0"/>
                </a:spcBef>
                <a:buFontTx/>
                <a:buNone/>
              </a:pPr>
              <a:t>53</a:t>
            </a:fld>
            <a:endParaRPr lang="el-GR" altLang="el-GR" sz="1400"/>
          </a:p>
        </p:txBody>
      </p:sp>
      <p:sp>
        <p:nvSpPr>
          <p:cNvPr id="58371" name="Text Box 4">
            <a:extLst>
              <a:ext uri="{FF2B5EF4-FFF2-40B4-BE49-F238E27FC236}">
                <a16:creationId xmlns:a16="http://schemas.microsoft.com/office/drawing/2014/main" id="{B32A0C88-6E76-42E4-B9FE-A39EB05949D1}"/>
              </a:ext>
            </a:extLst>
          </p:cNvPr>
          <p:cNvSpPr txBox="1">
            <a:spLocks noChangeArrowheads="1"/>
          </p:cNvSpPr>
          <p:nvPr/>
        </p:nvSpPr>
        <p:spPr bwMode="auto">
          <a:xfrm>
            <a:off x="355600" y="204788"/>
            <a:ext cx="966311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600" b="1" u="sng"/>
              <a:t>ΠΑΡΟΥΣΙΑΣΗ –  ΝΑΥΠΗΓΙΚΩΝ ΓΡΑΜΜΩΝ</a:t>
            </a:r>
            <a:r>
              <a:rPr lang="en-US" altLang="el-GR" sz="1600" b="1" u="sng"/>
              <a:t> </a:t>
            </a:r>
            <a:r>
              <a:rPr lang="el-GR" altLang="el-GR" sz="1600" b="1" u="sng"/>
              <a:t>/</a:t>
            </a:r>
            <a:r>
              <a:rPr lang="en-US" altLang="el-GR" sz="1600" b="1" u="sng"/>
              <a:t> A</a:t>
            </a:r>
            <a:r>
              <a:rPr lang="el-GR" altLang="el-GR" sz="1600" b="1" u="sng"/>
              <a:t>ΠΕΙΚΟΝΙΣΗ – ΑΝΤΙΣΤΟΙΧΙΑ ΣΗΜΕΙΩΝ</a:t>
            </a:r>
            <a:endParaRPr lang="el-GR" altLang="el-GR" sz="1600"/>
          </a:p>
        </p:txBody>
      </p:sp>
      <p:sp>
        <p:nvSpPr>
          <p:cNvPr id="58372" name="Text Box 5">
            <a:extLst>
              <a:ext uri="{FF2B5EF4-FFF2-40B4-BE49-F238E27FC236}">
                <a16:creationId xmlns:a16="http://schemas.microsoft.com/office/drawing/2014/main" id="{640E9D3B-8875-44DB-AC2C-1A5110096F46}"/>
              </a:ext>
            </a:extLst>
          </p:cNvPr>
          <p:cNvSpPr txBox="1">
            <a:spLocks noChangeArrowheads="1"/>
          </p:cNvSpPr>
          <p:nvPr/>
        </p:nvSpPr>
        <p:spPr bwMode="auto">
          <a:xfrm>
            <a:off x="611188" y="66436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58373" name="Picture 2">
            <a:extLst>
              <a:ext uri="{FF2B5EF4-FFF2-40B4-BE49-F238E27FC236}">
                <a16:creationId xmlns:a16="http://schemas.microsoft.com/office/drawing/2014/main" id="{83D0A2C6-030F-4860-92A4-F412434256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 y="735013"/>
            <a:ext cx="805815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
            <a:extLst>
              <a:ext uri="{FF2B5EF4-FFF2-40B4-BE49-F238E27FC236}">
                <a16:creationId xmlns:a16="http://schemas.microsoft.com/office/drawing/2014/main" id="{E53F7FA0-EDA8-4E5E-BDD2-BCCF07E11646}"/>
              </a:ext>
            </a:extLst>
          </p:cNvPr>
          <p:cNvSpPr txBox="1">
            <a:spLocks noChangeArrowheads="1"/>
          </p:cNvSpPr>
          <p:nvPr/>
        </p:nvSpPr>
        <p:spPr bwMode="auto">
          <a:xfrm>
            <a:off x="323850" y="5969000"/>
            <a:ext cx="933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a:extLst>
              <a:ext uri="{FF2B5EF4-FFF2-40B4-BE49-F238E27FC236}">
                <a16:creationId xmlns:a16="http://schemas.microsoft.com/office/drawing/2014/main" id="{47DF0D59-8704-4082-8F3A-49C52CC030A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DB28359-3C5F-4BA3-99C0-611C7DB54DE2}" type="slidenum">
              <a:rPr lang="el-GR" altLang="el-GR" sz="1400" smtClean="0"/>
              <a:pPr>
                <a:spcBef>
                  <a:spcPct val="0"/>
                </a:spcBef>
                <a:buFontTx/>
                <a:buNone/>
              </a:pPr>
              <a:t>54</a:t>
            </a:fld>
            <a:endParaRPr lang="el-GR" altLang="el-GR" sz="1400"/>
          </a:p>
        </p:txBody>
      </p:sp>
      <p:pic>
        <p:nvPicPr>
          <p:cNvPr id="59395" name="Picture 6">
            <a:extLst>
              <a:ext uri="{FF2B5EF4-FFF2-40B4-BE49-F238E27FC236}">
                <a16:creationId xmlns:a16="http://schemas.microsoft.com/office/drawing/2014/main" id="{A55063ED-D312-410E-ADEF-37033D8D8E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958850"/>
            <a:ext cx="45735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a:extLst>
              <a:ext uri="{FF2B5EF4-FFF2-40B4-BE49-F238E27FC236}">
                <a16:creationId xmlns:a16="http://schemas.microsoft.com/office/drawing/2014/main" id="{FEA80A7E-0D12-4660-B710-7379AC8041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958850"/>
            <a:ext cx="41322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a:extLst>
              <a:ext uri="{FF2B5EF4-FFF2-40B4-BE49-F238E27FC236}">
                <a16:creationId xmlns:a16="http://schemas.microsoft.com/office/drawing/2014/main" id="{602E4AC6-C510-4CD5-B37B-CAE9FD85FB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5075" y="4014788"/>
            <a:ext cx="42100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1">
            <a:extLst>
              <a:ext uri="{FF2B5EF4-FFF2-40B4-BE49-F238E27FC236}">
                <a16:creationId xmlns:a16="http://schemas.microsoft.com/office/drawing/2014/main" id="{95536A31-DF64-48BD-A0F6-AA0275909002}"/>
              </a:ext>
            </a:extLst>
          </p:cNvPr>
          <p:cNvSpPr txBox="1">
            <a:spLocks noChangeArrowheads="1"/>
          </p:cNvSpPr>
          <p:nvPr/>
        </p:nvSpPr>
        <p:spPr bwMode="auto">
          <a:xfrm>
            <a:off x="323850" y="444500"/>
            <a:ext cx="2735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1</a:t>
            </a:r>
            <a:r>
              <a:rPr lang="el-GR" altLang="el-GR" sz="1800" baseline="30000"/>
              <a:t>η</a:t>
            </a:r>
            <a:r>
              <a:rPr lang="el-GR" altLang="el-GR" sz="1800"/>
              <a:t> οικογένεια καμπυλών</a:t>
            </a:r>
          </a:p>
        </p:txBody>
      </p:sp>
      <p:sp>
        <p:nvSpPr>
          <p:cNvPr id="59399" name="TextBox 2">
            <a:extLst>
              <a:ext uri="{FF2B5EF4-FFF2-40B4-BE49-F238E27FC236}">
                <a16:creationId xmlns:a16="http://schemas.microsoft.com/office/drawing/2014/main" id="{5C05D51D-2F83-48CB-B813-AE23B2933621}"/>
              </a:ext>
            </a:extLst>
          </p:cNvPr>
          <p:cNvSpPr txBox="1">
            <a:spLocks noChangeArrowheads="1"/>
          </p:cNvSpPr>
          <p:nvPr/>
        </p:nvSpPr>
        <p:spPr bwMode="auto">
          <a:xfrm>
            <a:off x="4932363" y="476250"/>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2</a:t>
            </a:r>
            <a:r>
              <a:rPr lang="el-GR" altLang="el-GR" sz="1800" baseline="30000"/>
              <a:t>η</a:t>
            </a:r>
            <a:r>
              <a:rPr lang="el-GR" altLang="el-GR" sz="1800"/>
              <a:t> οικογένεια καμπυλών</a:t>
            </a:r>
          </a:p>
        </p:txBody>
      </p:sp>
      <p:sp>
        <p:nvSpPr>
          <p:cNvPr id="59400" name="TextBox 3">
            <a:extLst>
              <a:ext uri="{FF2B5EF4-FFF2-40B4-BE49-F238E27FC236}">
                <a16:creationId xmlns:a16="http://schemas.microsoft.com/office/drawing/2014/main" id="{E69EA679-B085-48CF-99D7-486B8AB6BDE4}"/>
              </a:ext>
            </a:extLst>
          </p:cNvPr>
          <p:cNvSpPr txBox="1">
            <a:spLocks noChangeArrowheads="1"/>
          </p:cNvSpPr>
          <p:nvPr/>
        </p:nvSpPr>
        <p:spPr bwMode="auto">
          <a:xfrm>
            <a:off x="2860675" y="3622675"/>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3</a:t>
            </a:r>
            <a:r>
              <a:rPr lang="el-GR" altLang="el-GR" sz="1800" baseline="30000"/>
              <a:t>η</a:t>
            </a:r>
            <a:r>
              <a:rPr lang="el-GR" altLang="el-GR" sz="1800"/>
              <a:t> οικογένεια καμπυλών</a:t>
            </a:r>
          </a:p>
        </p:txBody>
      </p:sp>
      <p:sp>
        <p:nvSpPr>
          <p:cNvPr id="59401" name="TextBox 1">
            <a:extLst>
              <a:ext uri="{FF2B5EF4-FFF2-40B4-BE49-F238E27FC236}">
                <a16:creationId xmlns:a16="http://schemas.microsoft.com/office/drawing/2014/main" id="{DFD8F601-8F35-4FE5-A1F9-E295B07DC5CD}"/>
              </a:ext>
            </a:extLst>
          </p:cNvPr>
          <p:cNvSpPr txBox="1">
            <a:spLocks noChangeArrowheads="1"/>
          </p:cNvSpPr>
          <p:nvPr/>
        </p:nvSpPr>
        <p:spPr bwMode="auto">
          <a:xfrm>
            <a:off x="1568450" y="3335338"/>
            <a:ext cx="1058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44 α</a:t>
            </a:r>
          </a:p>
        </p:txBody>
      </p:sp>
      <p:sp>
        <p:nvSpPr>
          <p:cNvPr id="59402" name="TextBox 1">
            <a:extLst>
              <a:ext uri="{FF2B5EF4-FFF2-40B4-BE49-F238E27FC236}">
                <a16:creationId xmlns:a16="http://schemas.microsoft.com/office/drawing/2014/main" id="{1B92DC05-5E42-46AB-A25F-E82F1175FED3}"/>
              </a:ext>
            </a:extLst>
          </p:cNvPr>
          <p:cNvSpPr txBox="1">
            <a:spLocks noChangeArrowheads="1"/>
          </p:cNvSpPr>
          <p:nvPr/>
        </p:nvSpPr>
        <p:spPr bwMode="auto">
          <a:xfrm>
            <a:off x="7753350" y="3487738"/>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44 β</a:t>
            </a:r>
          </a:p>
        </p:txBody>
      </p:sp>
      <p:sp>
        <p:nvSpPr>
          <p:cNvPr id="59403" name="TextBox 1">
            <a:extLst>
              <a:ext uri="{FF2B5EF4-FFF2-40B4-BE49-F238E27FC236}">
                <a16:creationId xmlns:a16="http://schemas.microsoft.com/office/drawing/2014/main" id="{A75787D4-8897-48C9-89E3-E1B38FEE1A5C}"/>
              </a:ext>
            </a:extLst>
          </p:cNvPr>
          <p:cNvSpPr txBox="1">
            <a:spLocks noChangeArrowheads="1"/>
          </p:cNvSpPr>
          <p:nvPr/>
        </p:nvSpPr>
        <p:spPr bwMode="auto">
          <a:xfrm>
            <a:off x="6557963" y="6031624"/>
            <a:ext cx="1062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44 γ</a:t>
            </a:r>
          </a:p>
        </p:txBody>
      </p:sp>
      <p:sp>
        <p:nvSpPr>
          <p:cNvPr id="59404" name="Text Box 5">
            <a:extLst>
              <a:ext uri="{FF2B5EF4-FFF2-40B4-BE49-F238E27FC236}">
                <a16:creationId xmlns:a16="http://schemas.microsoft.com/office/drawing/2014/main" id="{6FC1D515-63CC-44D8-A4C9-70C7D4F86FA6}"/>
              </a:ext>
            </a:extLst>
          </p:cNvPr>
          <p:cNvSpPr txBox="1">
            <a:spLocks noChangeArrowheads="1"/>
          </p:cNvSpPr>
          <p:nvPr/>
        </p:nvSpPr>
        <p:spPr bwMode="auto">
          <a:xfrm>
            <a:off x="557213" y="647700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59405" name="TextBox 1">
            <a:extLst>
              <a:ext uri="{FF2B5EF4-FFF2-40B4-BE49-F238E27FC236}">
                <a16:creationId xmlns:a16="http://schemas.microsoft.com/office/drawing/2014/main" id="{AA39B625-F030-4EC0-A827-81BB1179D902}"/>
              </a:ext>
            </a:extLst>
          </p:cNvPr>
          <p:cNvSpPr txBox="1">
            <a:spLocks noChangeArrowheads="1"/>
          </p:cNvSpPr>
          <p:nvPr/>
        </p:nvSpPr>
        <p:spPr bwMode="auto">
          <a:xfrm>
            <a:off x="2268538" y="115888"/>
            <a:ext cx="5994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ΕΠΙΠΕΔΑ  -  ΟΙΚΟΓΕΝΕΙΕΣ ΚΑΜΠΥΛΩΝ</a:t>
            </a:r>
          </a:p>
        </p:txBody>
      </p:sp>
      <p:sp>
        <p:nvSpPr>
          <p:cNvPr id="2" name="TextBox 1">
            <a:extLst>
              <a:ext uri="{FF2B5EF4-FFF2-40B4-BE49-F238E27FC236}">
                <a16:creationId xmlns:a16="http://schemas.microsoft.com/office/drawing/2014/main" id="{523BD87D-9A92-479D-9C5B-F34C08FD38BB}"/>
              </a:ext>
            </a:extLst>
          </p:cNvPr>
          <p:cNvSpPr txBox="1"/>
          <p:nvPr/>
        </p:nvSpPr>
        <p:spPr>
          <a:xfrm>
            <a:off x="3437012" y="2564904"/>
            <a:ext cx="792088" cy="276999"/>
          </a:xfrm>
          <a:prstGeom prst="rect">
            <a:avLst/>
          </a:prstGeom>
          <a:noFill/>
        </p:spPr>
        <p:txBody>
          <a:bodyPr wrap="square" rtlCol="0">
            <a:spAutoFit/>
          </a:bodyPr>
          <a:lstStyle/>
          <a:p>
            <a:r>
              <a:rPr lang="el-GR" sz="1200" b="1" dirty="0"/>
              <a:t>πρόοψη</a:t>
            </a:r>
          </a:p>
        </p:txBody>
      </p:sp>
      <p:sp>
        <p:nvSpPr>
          <p:cNvPr id="15" name="TextBox 14">
            <a:extLst>
              <a:ext uri="{FF2B5EF4-FFF2-40B4-BE49-F238E27FC236}">
                <a16:creationId xmlns:a16="http://schemas.microsoft.com/office/drawing/2014/main" id="{A3AFE661-CB88-4605-BFB2-78675B63CE14}"/>
              </a:ext>
            </a:extLst>
          </p:cNvPr>
          <p:cNvSpPr txBox="1"/>
          <p:nvPr/>
        </p:nvSpPr>
        <p:spPr>
          <a:xfrm>
            <a:off x="8290756" y="2999934"/>
            <a:ext cx="792088" cy="276999"/>
          </a:xfrm>
          <a:prstGeom prst="rect">
            <a:avLst/>
          </a:prstGeom>
          <a:noFill/>
        </p:spPr>
        <p:txBody>
          <a:bodyPr wrap="square" rtlCol="0">
            <a:spAutoFit/>
          </a:bodyPr>
          <a:lstStyle/>
          <a:p>
            <a:r>
              <a:rPr lang="el-GR" sz="1200" b="1" dirty="0"/>
              <a:t>πρόοψη</a:t>
            </a:r>
          </a:p>
        </p:txBody>
      </p:sp>
      <p:sp>
        <p:nvSpPr>
          <p:cNvPr id="16" name="TextBox 15">
            <a:extLst>
              <a:ext uri="{FF2B5EF4-FFF2-40B4-BE49-F238E27FC236}">
                <a16:creationId xmlns:a16="http://schemas.microsoft.com/office/drawing/2014/main" id="{5915583F-EF7B-4DA0-A8CD-C57BB1574F10}"/>
              </a:ext>
            </a:extLst>
          </p:cNvPr>
          <p:cNvSpPr txBox="1"/>
          <p:nvPr/>
        </p:nvSpPr>
        <p:spPr>
          <a:xfrm>
            <a:off x="6022974" y="5780767"/>
            <a:ext cx="792088" cy="276999"/>
          </a:xfrm>
          <a:prstGeom prst="rect">
            <a:avLst/>
          </a:prstGeom>
          <a:noFill/>
        </p:spPr>
        <p:txBody>
          <a:bodyPr wrap="square" rtlCol="0">
            <a:spAutoFit/>
          </a:bodyPr>
          <a:lstStyle/>
          <a:p>
            <a:r>
              <a:rPr lang="el-GR" sz="1200" b="1" dirty="0"/>
              <a:t>πρόοψη</a:t>
            </a:r>
          </a:p>
        </p:txBody>
      </p:sp>
      <p:sp>
        <p:nvSpPr>
          <p:cNvPr id="3" name="TextBox 2">
            <a:extLst>
              <a:ext uri="{FF2B5EF4-FFF2-40B4-BE49-F238E27FC236}">
                <a16:creationId xmlns:a16="http://schemas.microsoft.com/office/drawing/2014/main" id="{7CB936EA-F8B4-4C38-8B29-22D70D416152}"/>
              </a:ext>
            </a:extLst>
          </p:cNvPr>
          <p:cNvSpPr txBox="1"/>
          <p:nvPr/>
        </p:nvSpPr>
        <p:spPr>
          <a:xfrm>
            <a:off x="2268538" y="950091"/>
            <a:ext cx="1062036" cy="276999"/>
          </a:xfrm>
          <a:prstGeom prst="rect">
            <a:avLst/>
          </a:prstGeom>
          <a:noFill/>
        </p:spPr>
        <p:txBody>
          <a:bodyPr wrap="square" rtlCol="0">
            <a:spAutoFit/>
          </a:bodyPr>
          <a:lstStyle/>
          <a:p>
            <a:r>
              <a:rPr lang="el-GR" sz="1200" b="1" dirty="0"/>
              <a:t>κάτοψη</a:t>
            </a:r>
          </a:p>
        </p:txBody>
      </p:sp>
      <p:sp>
        <p:nvSpPr>
          <p:cNvPr id="18" name="TextBox 17">
            <a:extLst>
              <a:ext uri="{FF2B5EF4-FFF2-40B4-BE49-F238E27FC236}">
                <a16:creationId xmlns:a16="http://schemas.microsoft.com/office/drawing/2014/main" id="{081D4FF2-2FC2-4C38-A6B1-D3FFD3974C97}"/>
              </a:ext>
            </a:extLst>
          </p:cNvPr>
          <p:cNvSpPr txBox="1"/>
          <p:nvPr/>
        </p:nvSpPr>
        <p:spPr>
          <a:xfrm>
            <a:off x="6948264" y="953203"/>
            <a:ext cx="1062036" cy="276999"/>
          </a:xfrm>
          <a:prstGeom prst="rect">
            <a:avLst/>
          </a:prstGeom>
          <a:noFill/>
        </p:spPr>
        <p:txBody>
          <a:bodyPr wrap="square" rtlCol="0">
            <a:spAutoFit/>
          </a:bodyPr>
          <a:lstStyle/>
          <a:p>
            <a:r>
              <a:rPr lang="el-GR" sz="1200" b="1" dirty="0"/>
              <a:t>κάτοψη</a:t>
            </a:r>
          </a:p>
        </p:txBody>
      </p:sp>
      <p:sp>
        <p:nvSpPr>
          <p:cNvPr id="19" name="TextBox 18">
            <a:extLst>
              <a:ext uri="{FF2B5EF4-FFF2-40B4-BE49-F238E27FC236}">
                <a16:creationId xmlns:a16="http://schemas.microsoft.com/office/drawing/2014/main" id="{807863E7-DBC3-496D-8CF2-D394FDF1CE9D}"/>
              </a:ext>
            </a:extLst>
          </p:cNvPr>
          <p:cNvSpPr txBox="1"/>
          <p:nvPr/>
        </p:nvSpPr>
        <p:spPr>
          <a:xfrm>
            <a:off x="4788024" y="4052197"/>
            <a:ext cx="1062036" cy="276999"/>
          </a:xfrm>
          <a:prstGeom prst="rect">
            <a:avLst/>
          </a:prstGeom>
          <a:noFill/>
        </p:spPr>
        <p:txBody>
          <a:bodyPr wrap="square" rtlCol="0">
            <a:spAutoFit/>
          </a:bodyPr>
          <a:lstStyle/>
          <a:p>
            <a:r>
              <a:rPr lang="el-GR" sz="1200" b="1" dirty="0"/>
              <a:t>κάτοψη</a:t>
            </a:r>
          </a:p>
        </p:txBody>
      </p:sp>
      <p:sp>
        <p:nvSpPr>
          <p:cNvPr id="4" name="TextBox 3">
            <a:extLst>
              <a:ext uri="{FF2B5EF4-FFF2-40B4-BE49-F238E27FC236}">
                <a16:creationId xmlns:a16="http://schemas.microsoft.com/office/drawing/2014/main" id="{246E34DE-D9A5-4D28-A967-4323099EFB07}"/>
              </a:ext>
            </a:extLst>
          </p:cNvPr>
          <p:cNvSpPr txBox="1"/>
          <p:nvPr/>
        </p:nvSpPr>
        <p:spPr>
          <a:xfrm>
            <a:off x="617831" y="3058339"/>
            <a:ext cx="1043619" cy="276999"/>
          </a:xfrm>
          <a:prstGeom prst="rect">
            <a:avLst/>
          </a:prstGeom>
          <a:noFill/>
        </p:spPr>
        <p:txBody>
          <a:bodyPr wrap="none" rtlCol="0">
            <a:spAutoFit/>
          </a:bodyPr>
          <a:lstStyle/>
          <a:p>
            <a:r>
              <a:rPr lang="el-GR" sz="1200" b="1" dirty="0"/>
              <a:t>Πλάγια όψη</a:t>
            </a:r>
          </a:p>
        </p:txBody>
      </p:sp>
      <p:sp>
        <p:nvSpPr>
          <p:cNvPr id="21" name="TextBox 20">
            <a:extLst>
              <a:ext uri="{FF2B5EF4-FFF2-40B4-BE49-F238E27FC236}">
                <a16:creationId xmlns:a16="http://schemas.microsoft.com/office/drawing/2014/main" id="{E67B3FCC-22CB-48C9-B236-3A81F056DABD}"/>
              </a:ext>
            </a:extLst>
          </p:cNvPr>
          <p:cNvSpPr txBox="1"/>
          <p:nvPr/>
        </p:nvSpPr>
        <p:spPr>
          <a:xfrm>
            <a:off x="5771443" y="2998705"/>
            <a:ext cx="1043619" cy="276999"/>
          </a:xfrm>
          <a:prstGeom prst="rect">
            <a:avLst/>
          </a:prstGeom>
          <a:noFill/>
        </p:spPr>
        <p:txBody>
          <a:bodyPr wrap="none" rtlCol="0">
            <a:spAutoFit/>
          </a:bodyPr>
          <a:lstStyle/>
          <a:p>
            <a:r>
              <a:rPr lang="el-GR" sz="1200" b="1" dirty="0"/>
              <a:t>Πλάγια όψη</a:t>
            </a:r>
          </a:p>
        </p:txBody>
      </p:sp>
      <p:sp>
        <p:nvSpPr>
          <p:cNvPr id="22" name="TextBox 21">
            <a:extLst>
              <a:ext uri="{FF2B5EF4-FFF2-40B4-BE49-F238E27FC236}">
                <a16:creationId xmlns:a16="http://schemas.microsoft.com/office/drawing/2014/main" id="{D7F2D021-E6C5-4BAA-A8FF-718FCDEC296C}"/>
              </a:ext>
            </a:extLst>
          </p:cNvPr>
          <p:cNvSpPr txBox="1"/>
          <p:nvPr/>
        </p:nvSpPr>
        <p:spPr>
          <a:xfrm>
            <a:off x="3528381" y="5788839"/>
            <a:ext cx="1043619" cy="276999"/>
          </a:xfrm>
          <a:prstGeom prst="rect">
            <a:avLst/>
          </a:prstGeom>
          <a:noFill/>
        </p:spPr>
        <p:txBody>
          <a:bodyPr wrap="none" rtlCol="0">
            <a:spAutoFit/>
          </a:bodyPr>
          <a:lstStyle/>
          <a:p>
            <a:r>
              <a:rPr lang="el-GR" sz="1200" b="1" dirty="0"/>
              <a:t>Πλάγια όψη</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a:extLst>
              <a:ext uri="{FF2B5EF4-FFF2-40B4-BE49-F238E27FC236}">
                <a16:creationId xmlns:a16="http://schemas.microsoft.com/office/drawing/2014/main" id="{1B000035-DA97-42C4-83EA-DC8FB37C2FD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l-GR" sz="1400"/>
          </a:p>
          <a:p>
            <a:pPr>
              <a:spcBef>
                <a:spcPct val="0"/>
              </a:spcBef>
              <a:buFontTx/>
              <a:buNone/>
            </a:pPr>
            <a:fld id="{B4235689-15D3-4325-BA57-4A7A3BE14F47}" type="slidenum">
              <a:rPr lang="el-GR" altLang="el-GR" sz="1400" smtClean="0"/>
              <a:pPr>
                <a:spcBef>
                  <a:spcPct val="0"/>
                </a:spcBef>
                <a:buFontTx/>
                <a:buNone/>
              </a:pPr>
              <a:t>55</a:t>
            </a:fld>
            <a:endParaRPr lang="el-GR" altLang="el-GR" sz="1400"/>
          </a:p>
        </p:txBody>
      </p:sp>
      <p:sp>
        <p:nvSpPr>
          <p:cNvPr id="61443" name="Rectangle 4">
            <a:extLst>
              <a:ext uri="{FF2B5EF4-FFF2-40B4-BE49-F238E27FC236}">
                <a16:creationId xmlns:a16="http://schemas.microsoft.com/office/drawing/2014/main" id="{F06E6B3C-6AB8-4A76-9EDD-EC82F30ECA8A}"/>
              </a:ext>
            </a:extLst>
          </p:cNvPr>
          <p:cNvSpPr>
            <a:spLocks noChangeArrowheads="1"/>
          </p:cNvSpPr>
          <p:nvPr/>
        </p:nvSpPr>
        <p:spPr bwMode="auto">
          <a:xfrm>
            <a:off x="2598738" y="0"/>
            <a:ext cx="3932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800" b="1" u="sng"/>
              <a:t>ΣΧΕΔΙΟ ΝΑΥΠΗΓΙΚΩΝ  ΓΡΑΜΜΩΝ</a:t>
            </a:r>
          </a:p>
        </p:txBody>
      </p:sp>
      <p:pic>
        <p:nvPicPr>
          <p:cNvPr id="61444" name="Picture 7">
            <a:extLst>
              <a:ext uri="{FF2B5EF4-FFF2-40B4-BE49-F238E27FC236}">
                <a16:creationId xmlns:a16="http://schemas.microsoft.com/office/drawing/2014/main" id="{2333C572-4C92-4090-945E-FA48D9A110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5288"/>
            <a:ext cx="91249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0">
            <a:extLst>
              <a:ext uri="{FF2B5EF4-FFF2-40B4-BE49-F238E27FC236}">
                <a16:creationId xmlns:a16="http://schemas.microsoft.com/office/drawing/2014/main" id="{C47B5E30-1470-434B-A08A-6497D474E6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0663" y="3600450"/>
            <a:ext cx="257333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9">
            <a:extLst>
              <a:ext uri="{FF2B5EF4-FFF2-40B4-BE49-F238E27FC236}">
                <a16:creationId xmlns:a16="http://schemas.microsoft.com/office/drawing/2014/main" id="{4F994E5F-2248-4CF7-9DEA-D84BB899F4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33788"/>
            <a:ext cx="61229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0">
            <a:extLst>
              <a:ext uri="{FF2B5EF4-FFF2-40B4-BE49-F238E27FC236}">
                <a16:creationId xmlns:a16="http://schemas.microsoft.com/office/drawing/2014/main" id="{D2F675C2-9050-4B61-B621-77E7C3EEB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3975" y="4921250"/>
            <a:ext cx="1171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1">
            <a:extLst>
              <a:ext uri="{FF2B5EF4-FFF2-40B4-BE49-F238E27FC236}">
                <a16:creationId xmlns:a16="http://schemas.microsoft.com/office/drawing/2014/main" id="{2244097F-0BB9-4CC3-9FA9-16EC18B44C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9763" y="2098675"/>
            <a:ext cx="11811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2">
            <a:extLst>
              <a:ext uri="{FF2B5EF4-FFF2-40B4-BE49-F238E27FC236}">
                <a16:creationId xmlns:a16="http://schemas.microsoft.com/office/drawing/2014/main" id="{94C07A12-0C0D-4108-BC6B-78E8B83B1D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2193925"/>
            <a:ext cx="1190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 Box 5">
            <a:extLst>
              <a:ext uri="{FF2B5EF4-FFF2-40B4-BE49-F238E27FC236}">
                <a16:creationId xmlns:a16="http://schemas.microsoft.com/office/drawing/2014/main" id="{CEEA2806-42E5-4FF7-B5D5-F0F17E6E615A}"/>
              </a:ext>
            </a:extLst>
          </p:cNvPr>
          <p:cNvSpPr txBox="1">
            <a:spLocks noChangeArrowheads="1"/>
          </p:cNvSpPr>
          <p:nvPr/>
        </p:nvSpPr>
        <p:spPr bwMode="auto">
          <a:xfrm>
            <a:off x="557213" y="6477000"/>
            <a:ext cx="64627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61451" name="TextBox 1">
            <a:extLst>
              <a:ext uri="{FF2B5EF4-FFF2-40B4-BE49-F238E27FC236}">
                <a16:creationId xmlns:a16="http://schemas.microsoft.com/office/drawing/2014/main" id="{BF58EFBB-E51E-41DD-A7DF-041DD6FBBED6}"/>
              </a:ext>
            </a:extLst>
          </p:cNvPr>
          <p:cNvSpPr txBox="1">
            <a:spLocks noChangeArrowheads="1"/>
          </p:cNvSpPr>
          <p:nvPr/>
        </p:nvSpPr>
        <p:spPr bwMode="auto">
          <a:xfrm>
            <a:off x="5141913" y="6100763"/>
            <a:ext cx="935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a:extLst>
              <a:ext uri="{FF2B5EF4-FFF2-40B4-BE49-F238E27FC236}">
                <a16:creationId xmlns:a16="http://schemas.microsoft.com/office/drawing/2014/main" id="{D9A48709-9864-4510-B064-51D0C1E48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687638"/>
            <a:ext cx="30972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8">
            <a:extLst>
              <a:ext uri="{FF2B5EF4-FFF2-40B4-BE49-F238E27FC236}">
                <a16:creationId xmlns:a16="http://schemas.microsoft.com/office/drawing/2014/main" id="{E4132F2F-2FD1-4974-86CB-78BF8B913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16013"/>
            <a:ext cx="61341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9">
            <a:extLst>
              <a:ext uri="{FF2B5EF4-FFF2-40B4-BE49-F238E27FC236}">
                <a16:creationId xmlns:a16="http://schemas.microsoft.com/office/drawing/2014/main" id="{BDC35549-C411-46F8-8910-3632DE758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4559300"/>
            <a:ext cx="61229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0">
            <a:extLst>
              <a:ext uri="{FF2B5EF4-FFF2-40B4-BE49-F238E27FC236}">
                <a16:creationId xmlns:a16="http://schemas.microsoft.com/office/drawing/2014/main" id="{B757076E-11B8-45F8-B73A-8114EAE0A3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2970213"/>
            <a:ext cx="257333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1">
            <a:extLst>
              <a:ext uri="{FF2B5EF4-FFF2-40B4-BE49-F238E27FC236}">
                <a16:creationId xmlns:a16="http://schemas.microsoft.com/office/drawing/2014/main" id="{187E882A-4993-4D70-A600-894B5708B4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500" y="2687638"/>
            <a:ext cx="17891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2">
            <a:extLst>
              <a:ext uri="{FF2B5EF4-FFF2-40B4-BE49-F238E27FC236}">
                <a16:creationId xmlns:a16="http://schemas.microsoft.com/office/drawing/2014/main" id="{B41F67AE-3789-432D-A5B2-C60F6A015E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3775" y="2687638"/>
            <a:ext cx="15208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3">
            <a:extLst>
              <a:ext uri="{FF2B5EF4-FFF2-40B4-BE49-F238E27FC236}">
                <a16:creationId xmlns:a16="http://schemas.microsoft.com/office/drawing/2014/main" id="{C077EE70-A143-463E-9ABA-5EFDF38E06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3488" y="1114425"/>
            <a:ext cx="257333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Rectangle 14">
            <a:extLst>
              <a:ext uri="{FF2B5EF4-FFF2-40B4-BE49-F238E27FC236}">
                <a16:creationId xmlns:a16="http://schemas.microsoft.com/office/drawing/2014/main" id="{8D2A6D00-CFBD-4916-9BC5-6C797080B4DE}"/>
              </a:ext>
            </a:extLst>
          </p:cNvPr>
          <p:cNvSpPr>
            <a:spLocks noChangeArrowheads="1"/>
          </p:cNvSpPr>
          <p:nvPr/>
        </p:nvSpPr>
        <p:spPr bwMode="auto">
          <a:xfrm>
            <a:off x="2555776" y="362744"/>
            <a:ext cx="393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800" b="1" u="sng"/>
              <a:t>ΣΧΕΔΙΟ ΝΑΥΠΗΓΙΚΩΝ  ΓΡΑΜΜΩΝ</a:t>
            </a:r>
          </a:p>
        </p:txBody>
      </p:sp>
      <p:sp>
        <p:nvSpPr>
          <p:cNvPr id="62474" name="Slide Number Placeholder 1">
            <a:extLst>
              <a:ext uri="{FF2B5EF4-FFF2-40B4-BE49-F238E27FC236}">
                <a16:creationId xmlns:a16="http://schemas.microsoft.com/office/drawing/2014/main" id="{6EE52C9B-6B09-4987-8ED7-1B9EED89BCA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BF2A5E3-456C-4506-BE06-B7B77DBD9054}" type="slidenum">
              <a:rPr lang="el-GR" altLang="el-GR" sz="1200" smtClean="0"/>
              <a:pPr>
                <a:spcBef>
                  <a:spcPct val="0"/>
                </a:spcBef>
                <a:buFontTx/>
                <a:buNone/>
              </a:pPr>
              <a:t>56</a:t>
            </a:fld>
            <a:endParaRPr lang="el-GR" altLang="el-GR" sz="1200"/>
          </a:p>
        </p:txBody>
      </p:sp>
      <p:pic>
        <p:nvPicPr>
          <p:cNvPr id="62475" name="Picture 2">
            <a:extLst>
              <a:ext uri="{FF2B5EF4-FFF2-40B4-BE49-F238E27FC236}">
                <a16:creationId xmlns:a16="http://schemas.microsoft.com/office/drawing/2014/main" id="{52009363-D8D2-48A7-A04F-73B2A9494E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2413" y="3254375"/>
            <a:ext cx="16446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3">
            <a:extLst>
              <a:ext uri="{FF2B5EF4-FFF2-40B4-BE49-F238E27FC236}">
                <a16:creationId xmlns:a16="http://schemas.microsoft.com/office/drawing/2014/main" id="{F0C03D33-70DD-4721-9168-01C97406443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13488" y="1387475"/>
            <a:ext cx="17716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a:extLst>
              <a:ext uri="{FF2B5EF4-FFF2-40B4-BE49-F238E27FC236}">
                <a16:creationId xmlns:a16="http://schemas.microsoft.com/office/drawing/2014/main" id="{870236F1-46D8-4130-ADF7-E8FB0A5A5C0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05375" y="3222625"/>
            <a:ext cx="12001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8" name="Text Box 5">
            <a:extLst>
              <a:ext uri="{FF2B5EF4-FFF2-40B4-BE49-F238E27FC236}">
                <a16:creationId xmlns:a16="http://schemas.microsoft.com/office/drawing/2014/main" id="{2B5C63CB-F77E-4C9D-91BC-8F1C17659B26}"/>
              </a:ext>
            </a:extLst>
          </p:cNvPr>
          <p:cNvSpPr txBox="1">
            <a:spLocks noChangeArrowheads="1"/>
          </p:cNvSpPr>
          <p:nvPr/>
        </p:nvSpPr>
        <p:spPr bwMode="auto">
          <a:xfrm>
            <a:off x="539750"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62479" name="TextBox 1">
            <a:extLst>
              <a:ext uri="{FF2B5EF4-FFF2-40B4-BE49-F238E27FC236}">
                <a16:creationId xmlns:a16="http://schemas.microsoft.com/office/drawing/2014/main" id="{20A6EE97-8062-4D13-8874-6E7F88C365BC}"/>
              </a:ext>
            </a:extLst>
          </p:cNvPr>
          <p:cNvSpPr txBox="1">
            <a:spLocks noChangeArrowheads="1"/>
          </p:cNvSpPr>
          <p:nvPr/>
        </p:nvSpPr>
        <p:spPr bwMode="auto">
          <a:xfrm>
            <a:off x="5195888" y="5754688"/>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a:t>Σχήμα 47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a:extLst>
              <a:ext uri="{FF2B5EF4-FFF2-40B4-BE49-F238E27FC236}">
                <a16:creationId xmlns:a16="http://schemas.microsoft.com/office/drawing/2014/main" id="{A3DA8B02-72CD-4378-9970-6C58F9B8175E}"/>
              </a:ext>
            </a:extLst>
          </p:cNvPr>
          <p:cNvSpPr>
            <a:spLocks noGrp="1"/>
          </p:cNvSpPr>
          <p:nvPr>
            <p:ph type="sldNum" sz="quarter" idx="12"/>
          </p:nvPr>
        </p:nvSpPr>
        <p:spPr>
          <a:xfrm>
            <a:off x="8262938" y="6245225"/>
            <a:ext cx="42386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CD48BCC-5254-4712-870F-D8B2CEF81D56}" type="slidenum">
              <a:rPr lang="el-GR" altLang="el-GR" sz="1400" smtClean="0"/>
              <a:pPr>
                <a:spcBef>
                  <a:spcPct val="0"/>
                </a:spcBef>
                <a:buFontTx/>
                <a:buNone/>
              </a:pPr>
              <a:t>57</a:t>
            </a:fld>
            <a:endParaRPr lang="el-GR" altLang="el-GR" sz="1400"/>
          </a:p>
        </p:txBody>
      </p:sp>
      <p:sp>
        <p:nvSpPr>
          <p:cNvPr id="60420" name="Text Box 5">
            <a:extLst>
              <a:ext uri="{FF2B5EF4-FFF2-40B4-BE49-F238E27FC236}">
                <a16:creationId xmlns:a16="http://schemas.microsoft.com/office/drawing/2014/main" id="{4844DDAE-53B9-4A07-8088-F2FC4F0A17C9}"/>
              </a:ext>
            </a:extLst>
          </p:cNvPr>
          <p:cNvSpPr txBox="1">
            <a:spLocks noChangeArrowheads="1"/>
          </p:cNvSpPr>
          <p:nvPr/>
        </p:nvSpPr>
        <p:spPr bwMode="auto">
          <a:xfrm>
            <a:off x="557213" y="6477000"/>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60421" name="TextBox 1">
            <a:extLst>
              <a:ext uri="{FF2B5EF4-FFF2-40B4-BE49-F238E27FC236}">
                <a16:creationId xmlns:a16="http://schemas.microsoft.com/office/drawing/2014/main" id="{A9014977-7307-42D6-98F1-52BFB11643B3}"/>
              </a:ext>
            </a:extLst>
          </p:cNvPr>
          <p:cNvSpPr txBox="1">
            <a:spLocks noChangeArrowheads="1"/>
          </p:cNvSpPr>
          <p:nvPr/>
        </p:nvSpPr>
        <p:spPr bwMode="auto">
          <a:xfrm>
            <a:off x="7398738" y="5836330"/>
            <a:ext cx="1066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45</a:t>
            </a:r>
          </a:p>
        </p:txBody>
      </p:sp>
      <p:sp>
        <p:nvSpPr>
          <p:cNvPr id="60422" name="Ορθογώνιο 1">
            <a:extLst>
              <a:ext uri="{FF2B5EF4-FFF2-40B4-BE49-F238E27FC236}">
                <a16:creationId xmlns:a16="http://schemas.microsoft.com/office/drawing/2014/main" id="{EFD0A49C-36D9-4626-AF7B-C281CECF4848}"/>
              </a:ext>
            </a:extLst>
          </p:cNvPr>
          <p:cNvSpPr>
            <a:spLocks noChangeArrowheads="1"/>
          </p:cNvSpPr>
          <p:nvPr/>
        </p:nvSpPr>
        <p:spPr bwMode="auto">
          <a:xfrm>
            <a:off x="3243262" y="299189"/>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dirty="0"/>
              <a:t>ΣΧΕΔΙΑΣΗ ΟΨΕΩΝ </a:t>
            </a:r>
          </a:p>
        </p:txBody>
      </p:sp>
      <p:pic>
        <p:nvPicPr>
          <p:cNvPr id="2" name="Εικόνα 1">
            <a:extLst>
              <a:ext uri="{FF2B5EF4-FFF2-40B4-BE49-F238E27FC236}">
                <a16:creationId xmlns:a16="http://schemas.microsoft.com/office/drawing/2014/main" id="{78584B63-34EF-4ACA-B075-636A516EAB2D}"/>
              </a:ext>
            </a:extLst>
          </p:cNvPr>
          <p:cNvPicPr>
            <a:picLocks noChangeAspect="1"/>
          </p:cNvPicPr>
          <p:nvPr/>
        </p:nvPicPr>
        <p:blipFill>
          <a:blip r:embed="rId2"/>
          <a:stretch>
            <a:fillRect/>
          </a:stretch>
        </p:blipFill>
        <p:spPr>
          <a:xfrm>
            <a:off x="329233" y="933450"/>
            <a:ext cx="7933705" cy="494891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a:extLst>
              <a:ext uri="{FF2B5EF4-FFF2-40B4-BE49-F238E27FC236}">
                <a16:creationId xmlns:a16="http://schemas.microsoft.com/office/drawing/2014/main" id="{C1D13DB5-A003-4844-B091-8F30F1DCAD66}"/>
              </a:ext>
            </a:extLst>
          </p:cNvPr>
          <p:cNvSpPr>
            <a:spLocks noGrp="1"/>
          </p:cNvSpPr>
          <p:nvPr>
            <p:ph type="sldNum" sz="quarter" idx="12"/>
          </p:nvPr>
        </p:nvSpPr>
        <p:spPr>
          <a:xfrm>
            <a:off x="8388350" y="6245225"/>
            <a:ext cx="504825"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923E6D8-5A03-4A1B-8AEA-477504CFAE1B}" type="slidenum">
              <a:rPr lang="el-GR" altLang="el-GR" sz="1400" smtClean="0"/>
              <a:pPr>
                <a:spcBef>
                  <a:spcPct val="0"/>
                </a:spcBef>
                <a:buFontTx/>
                <a:buNone/>
              </a:pPr>
              <a:t>58</a:t>
            </a:fld>
            <a:endParaRPr lang="el-GR" altLang="el-GR" sz="1400"/>
          </a:p>
        </p:txBody>
      </p:sp>
      <p:graphicFrame>
        <p:nvGraphicFramePr>
          <p:cNvPr id="131096" name="Group 24">
            <a:extLst>
              <a:ext uri="{FF2B5EF4-FFF2-40B4-BE49-F238E27FC236}">
                <a16:creationId xmlns:a16="http://schemas.microsoft.com/office/drawing/2014/main" id="{BC68077B-4A90-4345-8DD6-4C2BE5C27108}"/>
              </a:ext>
            </a:extLst>
          </p:cNvPr>
          <p:cNvGraphicFramePr>
            <a:graphicFrameLocks noGrp="1"/>
          </p:cNvGraphicFramePr>
          <p:nvPr/>
        </p:nvGraphicFramePr>
        <p:xfrm>
          <a:off x="265113" y="677863"/>
          <a:ext cx="8642350" cy="5554662"/>
        </p:xfrm>
        <a:graphic>
          <a:graphicData uri="http://schemas.openxmlformats.org/drawingml/2006/table">
            <a:tbl>
              <a:tblPr/>
              <a:tblGrid>
                <a:gridCol w="4810943">
                  <a:extLst>
                    <a:ext uri="{9D8B030D-6E8A-4147-A177-3AD203B41FA5}">
                      <a16:colId xmlns:a16="http://schemas.microsoft.com/office/drawing/2014/main" val="20000"/>
                    </a:ext>
                  </a:extLst>
                </a:gridCol>
                <a:gridCol w="3831407">
                  <a:extLst>
                    <a:ext uri="{9D8B030D-6E8A-4147-A177-3AD203B41FA5}">
                      <a16:colId xmlns:a16="http://schemas.microsoft.com/office/drawing/2014/main" val="20001"/>
                    </a:ext>
                  </a:extLst>
                </a:gridCol>
              </a:tblGrid>
              <a:tr h="5554662">
                <a:tc>
                  <a:txBody>
                    <a:bodyPr/>
                    <a:lstStyle>
                      <a:lvl1pPr marL="180975" indent="-180975">
                        <a:spcBef>
                          <a:spcPct val="20000"/>
                        </a:spcBef>
                        <a:tabLst>
                          <a:tab pos="85725" algn="l"/>
                        </a:tabLst>
                        <a:defRPr sz="2800">
                          <a:solidFill>
                            <a:schemeClr val="tx1"/>
                          </a:solidFill>
                          <a:latin typeface="Arial" panose="020B0604020202020204" pitchFamily="34" charset="0"/>
                          <a:cs typeface="Arial" panose="020B0604020202020204" pitchFamily="34" charset="0"/>
                        </a:defRPr>
                      </a:lvl1pPr>
                      <a:lvl2pPr marL="1265238" indent="-457200">
                        <a:spcBef>
                          <a:spcPct val="20000"/>
                        </a:spcBef>
                        <a:tabLst>
                          <a:tab pos="85725" algn="l"/>
                        </a:tabLst>
                        <a:defRPr sz="2400">
                          <a:solidFill>
                            <a:schemeClr val="tx1"/>
                          </a:solidFill>
                          <a:latin typeface="Arial" panose="020B0604020202020204" pitchFamily="34" charset="0"/>
                          <a:cs typeface="Arial" panose="020B0604020202020204" pitchFamily="34" charset="0"/>
                        </a:defRPr>
                      </a:lvl2pPr>
                      <a:lvl3pPr marL="1825625" indent="-381000">
                        <a:spcBef>
                          <a:spcPct val="20000"/>
                        </a:spcBef>
                        <a:tabLst>
                          <a:tab pos="85725" algn="l"/>
                        </a:tabLst>
                        <a:defRPr sz="2000">
                          <a:solidFill>
                            <a:schemeClr val="tx1"/>
                          </a:solidFill>
                          <a:latin typeface="Arial" panose="020B0604020202020204" pitchFamily="34" charset="0"/>
                          <a:cs typeface="Arial" panose="020B0604020202020204" pitchFamily="34" charset="0"/>
                        </a:defRPr>
                      </a:lvl3pPr>
                      <a:lvl4pPr marL="2347913" indent="-342900">
                        <a:spcBef>
                          <a:spcPct val="20000"/>
                        </a:spcBef>
                        <a:tabLst>
                          <a:tab pos="85725" algn="l"/>
                        </a:tabLst>
                        <a:defRPr>
                          <a:solidFill>
                            <a:schemeClr val="tx1"/>
                          </a:solidFill>
                          <a:latin typeface="Arial" panose="020B0604020202020204" pitchFamily="34" charset="0"/>
                          <a:cs typeface="Arial" panose="020B0604020202020204" pitchFamily="34" charset="0"/>
                        </a:defRPr>
                      </a:lvl4pPr>
                      <a:lvl5pPr marL="2870200" indent="-342900">
                        <a:spcBef>
                          <a:spcPct val="20000"/>
                        </a:spcBef>
                        <a:tabLst>
                          <a:tab pos="85725" algn="l"/>
                        </a:tabLst>
                        <a:defRPr>
                          <a:solidFill>
                            <a:schemeClr val="tx1"/>
                          </a:solidFill>
                          <a:latin typeface="Arial" panose="020B0604020202020204" pitchFamily="34" charset="0"/>
                          <a:cs typeface="Arial" panose="020B0604020202020204" pitchFamily="34" charset="0"/>
                        </a:defRPr>
                      </a:lvl5pPr>
                      <a:lvl6pPr marL="33274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6pPr>
                      <a:lvl7pPr marL="37846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7pPr>
                      <a:lvl8pPr marL="42418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8pPr>
                      <a:lvl9pPr marL="4699000" indent="-342900" fontAlgn="base">
                        <a:spcBef>
                          <a:spcPct val="20000"/>
                        </a:spcBef>
                        <a:spcAft>
                          <a:spcPct val="0"/>
                        </a:spcAft>
                        <a:tabLst>
                          <a:tab pos="85725" algn="l"/>
                        </a:tabLst>
                        <a:defRPr>
                          <a:solidFill>
                            <a:schemeClr val="tx1"/>
                          </a:solidFill>
                          <a:latin typeface="Arial" panose="020B0604020202020204" pitchFamily="34" charset="0"/>
                          <a:cs typeface="Arial" panose="020B0604020202020204" pitchFamily="34" charset="0"/>
                        </a:defRPr>
                      </a:lvl9pPr>
                    </a:lstStyle>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Απαιτούνται τα παρακάτω στοιχεία :</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n-US"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Οι </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βασικές / κύριες διαστάσεις του πλοίου</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 ολικό μήκος – μήκος μεταξύ καθέτων – πλάτος μέγιστο – πλευρικό ύψος (κοίλο) - βύθισμα </a:t>
                      </a: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Ισαπόσταση</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εγκαρσίων τομών</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(σταθμών ή νομέων)</a:t>
                      </a:r>
                    </a:p>
                    <a:p>
                      <a:pPr marL="0" marR="0" lvl="0" indent="0"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Ισαπόσταση</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οριζοντίων τομών (ισάλων) </a:t>
                      </a:r>
                    </a:p>
                    <a:p>
                      <a:pPr marL="0" marR="0" lvl="0" indent="0"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tab pos="85725" algn="l"/>
                        </a:tabLst>
                      </a:pPr>
                      <a:r>
                        <a:rPr kumimoji="0" lang="en-US"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en-US"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Ισαπόσταση</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διαμήκων</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τομών</a:t>
                      </a: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Σχεδίαση κατάλληλου περιγράμματος / πλέγματος</a:t>
                      </a: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Char char="-"/>
                        <a:tabLst>
                          <a:tab pos="85725" algn="l"/>
                        </a:tabLst>
                      </a:pP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Περιγραφή περιγράμματος</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πλώρης και περιγράμματος πρύμνης.</a:t>
                      </a:r>
                    </a:p>
                    <a:p>
                      <a:pPr marL="180975" marR="0" lvl="0" indent="-180975" algn="l" defTabSz="914400" rtl="0" eaLnBrk="1" fontAlgn="base" latinLnBrk="0" hangingPunct="1">
                        <a:lnSpc>
                          <a:spcPct val="100000"/>
                        </a:lnSpc>
                        <a:spcBef>
                          <a:spcPct val="20000"/>
                        </a:spcBef>
                        <a:spcAft>
                          <a:spcPct val="0"/>
                        </a:spcAft>
                        <a:buClrTx/>
                        <a:buSzTx/>
                        <a:buFontTx/>
                        <a:buChar char="-"/>
                        <a:tabLst>
                          <a:tab pos="85725" algn="l"/>
                        </a:tabLst>
                      </a:pP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975" marR="0" lvl="0" indent="-180975" algn="l" defTabSz="914400" rtl="0" eaLnBrk="1" fontAlgn="base" latinLnBrk="0" hangingPunct="1">
                        <a:lnSpc>
                          <a:spcPct val="100000"/>
                        </a:lnSpc>
                        <a:spcBef>
                          <a:spcPct val="20000"/>
                        </a:spcBef>
                        <a:spcAft>
                          <a:spcPct val="0"/>
                        </a:spcAft>
                        <a:buClrTx/>
                        <a:buSzTx/>
                        <a:buFontTx/>
                        <a:buNone/>
                        <a:tabLst>
                          <a:tab pos="85725" algn="l"/>
                        </a:tabLst>
                      </a:pP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Πίνακας συντεταγμένων</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table of offsets) </a:t>
                      </a:r>
                      <a:r>
                        <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χαρακτηριστικών σημείων της επιφάνειας αναφοράς.</a:t>
                      </a:r>
                      <a:endParaRPr kumimoji="0" lang="el-GR" alt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533400" indent="-533400">
                        <a:spcBef>
                          <a:spcPct val="20000"/>
                        </a:spcBef>
                        <a:defRPr sz="2800">
                          <a:solidFill>
                            <a:schemeClr val="tx1"/>
                          </a:solidFill>
                          <a:latin typeface="Arial" panose="020B0604020202020204" pitchFamily="34" charset="0"/>
                          <a:cs typeface="Arial" panose="020B0604020202020204" pitchFamily="34" charset="0"/>
                        </a:defRPr>
                      </a:lvl1pPr>
                      <a:lvl2pPr marL="914400" indent="-457200">
                        <a:spcBef>
                          <a:spcPct val="20000"/>
                        </a:spcBef>
                        <a:defRPr sz="2400">
                          <a:solidFill>
                            <a:schemeClr val="tx1"/>
                          </a:solidFill>
                          <a:latin typeface="Arial" panose="020B0604020202020204" pitchFamily="34" charset="0"/>
                          <a:cs typeface="Arial" panose="020B0604020202020204" pitchFamily="34" charset="0"/>
                        </a:defRPr>
                      </a:lvl2pPr>
                      <a:lvl3pPr marL="1295400" indent="-381000">
                        <a:spcBef>
                          <a:spcPct val="20000"/>
                        </a:spcBef>
                        <a:defRPr sz="2000">
                          <a:solidFill>
                            <a:schemeClr val="tx1"/>
                          </a:solidFill>
                          <a:latin typeface="Arial" panose="020B0604020202020204" pitchFamily="34" charset="0"/>
                          <a:cs typeface="Arial" panose="020B0604020202020204" pitchFamily="34" charset="0"/>
                        </a:defRPr>
                      </a:lvl3pPr>
                      <a:lvl4pPr marL="1714500" indent="-342900">
                        <a:spcBef>
                          <a:spcPct val="20000"/>
                        </a:spcBef>
                        <a:defRPr>
                          <a:solidFill>
                            <a:schemeClr val="tx1"/>
                          </a:solidFill>
                          <a:latin typeface="Arial" panose="020B0604020202020204" pitchFamily="34" charset="0"/>
                          <a:cs typeface="Arial" panose="020B0604020202020204" pitchFamily="34" charset="0"/>
                        </a:defRPr>
                      </a:lvl4pPr>
                      <a:lvl5pPr marL="2171700" indent="-342900">
                        <a:spcBef>
                          <a:spcPct val="2000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Απαραίτητες όψεις σχεδίου</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Σχέδιο </a:t>
                      </a:r>
                      <a:r>
                        <a:rPr kumimoji="0" lang="el-GR" altLang="el-GR" sz="1600" b="1" i="0" u="sng" strike="noStrike" cap="none" normalizeH="0" baseline="0" dirty="0" err="1">
                          <a:ln>
                            <a:noFill/>
                          </a:ln>
                          <a:solidFill>
                            <a:schemeClr val="tx1"/>
                          </a:solidFill>
                          <a:effectLst/>
                          <a:latin typeface="Arial" panose="020B0604020202020204" pitchFamily="34" charset="0"/>
                          <a:cs typeface="Arial" panose="020B0604020202020204" pitchFamily="34" charset="0"/>
                        </a:rPr>
                        <a:t>διαμήκων</a:t>
                      </a: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 τομών (</a:t>
                      </a:r>
                      <a:r>
                        <a:rPr kumimoji="0" lang="en-US"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sheer plan)</a:t>
                      </a: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 = πλάγια όψη</a:t>
                      </a: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Σχέδιο εγκάρσιων τομών  (</a:t>
                      </a:r>
                      <a:r>
                        <a:rPr kumimoji="0" lang="en-US"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body plan) = </a:t>
                      </a:r>
                      <a:r>
                        <a:rPr kumimoji="0" lang="el-GR" altLang="el-GR" sz="1600" b="1" i="0" u="sng" strike="noStrike" cap="none" normalizeH="0" baseline="0" dirty="0" err="1">
                          <a:ln>
                            <a:noFill/>
                          </a:ln>
                          <a:solidFill>
                            <a:schemeClr val="tx1"/>
                          </a:solidFill>
                          <a:effectLst/>
                          <a:latin typeface="Arial" panose="020B0604020202020204" pitchFamily="34" charset="0"/>
                          <a:cs typeface="Arial" panose="020B0604020202020204" pitchFamily="34" charset="0"/>
                        </a:rPr>
                        <a:t>πρόοψη</a:t>
                      </a: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eriod"/>
                        <a:tabLst/>
                      </a:pP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Σχέδιο ισάλων (</a:t>
                      </a:r>
                      <a:r>
                        <a:rPr kumimoji="0" lang="en-US"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half- breadth plan / waterline plan)</a:t>
                      </a:r>
                      <a:r>
                        <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rPr>
                        <a:t> = κάτοψη</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16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Σημ.</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Το σχέδιο των </a:t>
                      </a:r>
                      <a:r>
                        <a:rPr kumimoji="0" lang="el-GR" altLang="el-GR" sz="1600" b="0" i="0" u="sng" strike="noStrike" cap="none" normalizeH="0" baseline="0" dirty="0" err="1">
                          <a:ln>
                            <a:noFill/>
                          </a:ln>
                          <a:solidFill>
                            <a:schemeClr val="tx1"/>
                          </a:solidFill>
                          <a:effectLst/>
                          <a:latin typeface="Arial" panose="020B0604020202020204" pitchFamily="34" charset="0"/>
                          <a:cs typeface="Arial" panose="020B0604020202020204" pitchFamily="34" charset="0"/>
                        </a:rPr>
                        <a:t>ναυπηγικών</a:t>
                      </a:r>
                      <a:r>
                        <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 γραμμών συμπληρώνεται με τις καμπύλες των </a:t>
                      </a:r>
                      <a:r>
                        <a:rPr kumimoji="0" lang="el-GR" altLang="el-GR" sz="1600" b="0" i="0" u="sng" strike="noStrike" cap="none" normalizeH="0" baseline="0" dirty="0" err="1">
                          <a:ln>
                            <a:noFill/>
                          </a:ln>
                          <a:solidFill>
                            <a:schemeClr val="tx1"/>
                          </a:solidFill>
                          <a:effectLst/>
                          <a:latin typeface="Arial" panose="020B0604020202020204" pitchFamily="34" charset="0"/>
                          <a:cs typeface="Arial" panose="020B0604020202020204" pitchFamily="34" charset="0"/>
                        </a:rPr>
                        <a:t>διαγωνίων</a:t>
                      </a:r>
                      <a:endParaRPr kumimoji="0" lang="el-GR" altLang="el-GR" sz="1600" b="0"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3499" name="Rectangle 17">
            <a:extLst>
              <a:ext uri="{FF2B5EF4-FFF2-40B4-BE49-F238E27FC236}">
                <a16:creationId xmlns:a16="http://schemas.microsoft.com/office/drawing/2014/main" id="{C89D72CE-DEFF-487A-9F1B-DC89EB070951}"/>
              </a:ext>
            </a:extLst>
          </p:cNvPr>
          <p:cNvSpPr>
            <a:spLocks noChangeArrowheads="1"/>
          </p:cNvSpPr>
          <p:nvPr/>
        </p:nvSpPr>
        <p:spPr bwMode="auto">
          <a:xfrm>
            <a:off x="250825" y="168275"/>
            <a:ext cx="8642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b="1" u="sng"/>
              <a:t>Χάραξη Ναυπηγικών Γραμμών : Για τη χάραξη του σχεδίου των Ναυπηγικών γραμμών </a:t>
            </a:r>
            <a:r>
              <a:rPr lang="el-GR" altLang="el-GR" sz="1600"/>
              <a:t> </a:t>
            </a:r>
          </a:p>
        </p:txBody>
      </p:sp>
      <p:sp>
        <p:nvSpPr>
          <p:cNvPr id="63500" name="Text Box 20">
            <a:extLst>
              <a:ext uri="{FF2B5EF4-FFF2-40B4-BE49-F238E27FC236}">
                <a16:creationId xmlns:a16="http://schemas.microsoft.com/office/drawing/2014/main" id="{5ADECD07-5590-47B1-A461-CEDEF05C2CF1}"/>
              </a:ext>
            </a:extLst>
          </p:cNvPr>
          <p:cNvSpPr txBox="1">
            <a:spLocks noChangeArrowheads="1"/>
          </p:cNvSpPr>
          <p:nvPr/>
        </p:nvSpPr>
        <p:spPr bwMode="auto">
          <a:xfrm>
            <a:off x="682625" y="65246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a:extLst>
              <a:ext uri="{FF2B5EF4-FFF2-40B4-BE49-F238E27FC236}">
                <a16:creationId xmlns:a16="http://schemas.microsoft.com/office/drawing/2014/main" id="{9B769D24-2711-4CF3-A494-76C35B20F31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B84C02B-4B2D-42B2-8958-5CAD5BC867C2}" type="slidenum">
              <a:rPr lang="el-GR" altLang="el-GR" sz="1400" smtClean="0"/>
              <a:pPr>
                <a:spcBef>
                  <a:spcPct val="0"/>
                </a:spcBef>
                <a:buFontTx/>
                <a:buNone/>
              </a:pPr>
              <a:t>6</a:t>
            </a:fld>
            <a:endParaRPr lang="el-GR" altLang="el-GR" sz="1400"/>
          </a:p>
        </p:txBody>
      </p:sp>
      <p:sp>
        <p:nvSpPr>
          <p:cNvPr id="7171" name="Rectangle 10">
            <a:extLst>
              <a:ext uri="{FF2B5EF4-FFF2-40B4-BE49-F238E27FC236}">
                <a16:creationId xmlns:a16="http://schemas.microsoft.com/office/drawing/2014/main" id="{3C23A9A7-4662-40B9-BCEB-DBE8EBB78B62}"/>
              </a:ext>
            </a:extLst>
          </p:cNvPr>
          <p:cNvSpPr>
            <a:spLocks noChangeArrowheads="1"/>
          </p:cNvSpPr>
          <p:nvPr/>
        </p:nvSpPr>
        <p:spPr bwMode="auto">
          <a:xfrm>
            <a:off x="2483768" y="52440"/>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dirty="0"/>
              <a:t>Γενικά 1/2 </a:t>
            </a:r>
          </a:p>
        </p:txBody>
      </p:sp>
      <p:sp>
        <p:nvSpPr>
          <p:cNvPr id="7173" name="Rectangle 2">
            <a:extLst>
              <a:ext uri="{FF2B5EF4-FFF2-40B4-BE49-F238E27FC236}">
                <a16:creationId xmlns:a16="http://schemas.microsoft.com/office/drawing/2014/main" id="{125B6EAA-C401-4B9A-9A84-96C3D3CA7370}"/>
              </a:ext>
            </a:extLst>
          </p:cNvPr>
          <p:cNvSpPr>
            <a:spLocks noChangeArrowheads="1"/>
          </p:cNvSpPr>
          <p:nvPr/>
        </p:nvSpPr>
        <p:spPr bwMode="auto">
          <a:xfrm>
            <a:off x="611188" y="5310187"/>
            <a:ext cx="767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600" b="1" dirty="0"/>
              <a:t>ΔΕΞΙΑ</a:t>
            </a:r>
            <a:r>
              <a:rPr lang="el-GR" altLang="el-GR" sz="1600" dirty="0"/>
              <a:t> (</a:t>
            </a:r>
            <a:r>
              <a:rPr lang="el-GR" altLang="el-GR" sz="1600" dirty="0" err="1"/>
              <a:t>starboard</a:t>
            </a:r>
            <a:r>
              <a:rPr lang="el-GR" altLang="el-GR" sz="1600" dirty="0"/>
              <a:t> </a:t>
            </a:r>
            <a:r>
              <a:rPr lang="el-GR" altLang="el-GR" sz="1600" dirty="0" err="1"/>
              <a:t>side</a:t>
            </a:r>
            <a:r>
              <a:rPr lang="el-GR" altLang="el-GR" sz="1600" dirty="0"/>
              <a:t>) και </a:t>
            </a:r>
            <a:r>
              <a:rPr lang="el-GR" altLang="el-GR" sz="1600" b="1" dirty="0"/>
              <a:t>ΑΡΙΣΤΕΡΑ</a:t>
            </a:r>
            <a:r>
              <a:rPr lang="el-GR" altLang="el-GR" sz="1600" dirty="0"/>
              <a:t> (</a:t>
            </a:r>
            <a:r>
              <a:rPr lang="el-GR" altLang="el-GR" sz="1600" dirty="0" err="1"/>
              <a:t>port</a:t>
            </a:r>
            <a:r>
              <a:rPr lang="el-GR" altLang="el-GR" sz="1600" dirty="0"/>
              <a:t> </a:t>
            </a:r>
            <a:r>
              <a:rPr lang="el-GR" altLang="el-GR" sz="1600" dirty="0" err="1"/>
              <a:t>side</a:t>
            </a:r>
            <a:r>
              <a:rPr lang="el-GR" altLang="el-GR" sz="1600" dirty="0"/>
              <a:t>) του πλοίου ονομάζονται οι δύο πλευρές του πλοίου που ευρίσκονται  δεξιά και αριστερά ενός παρατηρητή που κοιτάζει προς πλώρη. </a:t>
            </a:r>
          </a:p>
        </p:txBody>
      </p:sp>
      <p:sp>
        <p:nvSpPr>
          <p:cNvPr id="7174" name="Text Box 4">
            <a:extLst>
              <a:ext uri="{FF2B5EF4-FFF2-40B4-BE49-F238E27FC236}">
                <a16:creationId xmlns:a16="http://schemas.microsoft.com/office/drawing/2014/main" id="{F52B038D-D34E-49F4-9417-9B980E2DC6E5}"/>
              </a:ext>
            </a:extLst>
          </p:cNvPr>
          <p:cNvSpPr txBox="1">
            <a:spLocks noChangeArrowheads="1"/>
          </p:cNvSpPr>
          <p:nvPr/>
        </p:nvSpPr>
        <p:spPr bwMode="auto">
          <a:xfrm>
            <a:off x="611188" y="63087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7175" name="TextBox 1">
            <a:extLst>
              <a:ext uri="{FF2B5EF4-FFF2-40B4-BE49-F238E27FC236}">
                <a16:creationId xmlns:a16="http://schemas.microsoft.com/office/drawing/2014/main" id="{241E0B6C-A26E-4437-AD36-05B3B3F48966}"/>
              </a:ext>
            </a:extLst>
          </p:cNvPr>
          <p:cNvSpPr txBox="1">
            <a:spLocks noChangeArrowheads="1"/>
          </p:cNvSpPr>
          <p:nvPr/>
        </p:nvSpPr>
        <p:spPr bwMode="auto">
          <a:xfrm>
            <a:off x="7651750" y="4595813"/>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5</a:t>
            </a:r>
          </a:p>
        </p:txBody>
      </p:sp>
      <p:pic>
        <p:nvPicPr>
          <p:cNvPr id="2" name="Εικόνα 1">
            <a:extLst>
              <a:ext uri="{FF2B5EF4-FFF2-40B4-BE49-F238E27FC236}">
                <a16:creationId xmlns:a16="http://schemas.microsoft.com/office/drawing/2014/main" id="{31AA8AA1-5B8A-476C-8270-A697568775E1}"/>
              </a:ext>
            </a:extLst>
          </p:cNvPr>
          <p:cNvPicPr>
            <a:picLocks noChangeAspect="1"/>
          </p:cNvPicPr>
          <p:nvPr/>
        </p:nvPicPr>
        <p:blipFill>
          <a:blip r:embed="rId2"/>
          <a:stretch>
            <a:fillRect/>
          </a:stretch>
        </p:blipFill>
        <p:spPr>
          <a:xfrm>
            <a:off x="64600" y="577902"/>
            <a:ext cx="9014799" cy="43576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2">
            <a:extLst>
              <a:ext uri="{FF2B5EF4-FFF2-40B4-BE49-F238E27FC236}">
                <a16:creationId xmlns:a16="http://schemas.microsoft.com/office/drawing/2014/main" id="{18EC365D-2B3F-4260-AFC4-29FA0250F6A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73421CA-DCD3-4B2B-9C47-EFBDF3E8AB27}" type="slidenum">
              <a:rPr lang="el-GR" altLang="el-GR" sz="1400" smtClean="0"/>
              <a:pPr>
                <a:spcBef>
                  <a:spcPct val="0"/>
                </a:spcBef>
                <a:buFontTx/>
                <a:buNone/>
              </a:pPr>
              <a:t>7</a:t>
            </a:fld>
            <a:endParaRPr lang="el-GR" altLang="el-GR" sz="1400"/>
          </a:p>
        </p:txBody>
      </p:sp>
      <p:sp>
        <p:nvSpPr>
          <p:cNvPr id="8195" name="Rectangle 10">
            <a:extLst>
              <a:ext uri="{FF2B5EF4-FFF2-40B4-BE49-F238E27FC236}">
                <a16:creationId xmlns:a16="http://schemas.microsoft.com/office/drawing/2014/main" id="{AA723144-EF66-4EEC-B48A-DF2DE4AC8B88}"/>
              </a:ext>
            </a:extLst>
          </p:cNvPr>
          <p:cNvSpPr>
            <a:spLocks noChangeArrowheads="1"/>
          </p:cNvSpPr>
          <p:nvPr/>
        </p:nvSpPr>
        <p:spPr bwMode="auto">
          <a:xfrm>
            <a:off x="2411413" y="-3175"/>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a:t>Γενικά 2/2 </a:t>
            </a:r>
          </a:p>
        </p:txBody>
      </p:sp>
      <p:sp>
        <p:nvSpPr>
          <p:cNvPr id="8196" name="Rectangle 5">
            <a:extLst>
              <a:ext uri="{FF2B5EF4-FFF2-40B4-BE49-F238E27FC236}">
                <a16:creationId xmlns:a16="http://schemas.microsoft.com/office/drawing/2014/main" id="{B75D05C1-4E43-4760-955E-FE6BCDE8730A}"/>
              </a:ext>
            </a:extLst>
          </p:cNvPr>
          <p:cNvSpPr>
            <a:spLocks noChangeArrowheads="1"/>
          </p:cNvSpPr>
          <p:nvPr/>
        </p:nvSpPr>
        <p:spPr bwMode="auto">
          <a:xfrm>
            <a:off x="250825" y="414338"/>
            <a:ext cx="8435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a:t>Το τμήμα μέσα στο νερό ανήκει σε ένα στεγανό περίβλημα (υδατοστεγές κέλυφος) που εξασφαλίζει στο πλοίο την απαραίτητη πλευστότητα. </a:t>
            </a:r>
            <a:endParaRPr lang="en-US" altLang="el-GR" sz="1600"/>
          </a:p>
          <a:p>
            <a:pPr>
              <a:spcBef>
                <a:spcPct val="0"/>
              </a:spcBef>
              <a:buFontTx/>
              <a:buNone/>
            </a:pPr>
            <a:endParaRPr lang="el-GR" altLang="el-GR" sz="1600"/>
          </a:p>
          <a:p>
            <a:pPr>
              <a:spcBef>
                <a:spcPct val="0"/>
              </a:spcBef>
              <a:buFontTx/>
              <a:buNone/>
            </a:pPr>
            <a:r>
              <a:rPr lang="el-GR" altLang="el-GR" sz="1600" b="1" u="sng"/>
              <a:t>Το στεγανό περίβλημα αυτό οριοθετείται </a:t>
            </a:r>
            <a:r>
              <a:rPr lang="el-GR" altLang="el-GR" sz="1600"/>
              <a:t>:</a:t>
            </a:r>
            <a:endParaRPr lang="en-US" altLang="el-GR" sz="1600"/>
          </a:p>
          <a:p>
            <a:pPr>
              <a:spcBef>
                <a:spcPct val="0"/>
              </a:spcBef>
              <a:buFontTx/>
              <a:buNone/>
            </a:pPr>
            <a:endParaRPr lang="el-GR" altLang="el-GR" sz="1600"/>
          </a:p>
          <a:p>
            <a:pPr>
              <a:spcBef>
                <a:spcPct val="0"/>
              </a:spcBef>
              <a:buFontTx/>
              <a:buNone/>
            </a:pPr>
            <a:r>
              <a:rPr lang="el-GR" altLang="el-GR" sz="1600" b="1" u="sng"/>
              <a:t>από πάνω </a:t>
            </a:r>
            <a:r>
              <a:rPr lang="el-GR" altLang="el-GR" sz="1600"/>
              <a:t>από μια συνεχή επιφάνεια </a:t>
            </a:r>
            <a:endParaRPr lang="en-US" altLang="el-GR" sz="1600"/>
          </a:p>
          <a:p>
            <a:pPr>
              <a:spcBef>
                <a:spcPct val="0"/>
              </a:spcBef>
              <a:buFontTx/>
              <a:buNone/>
            </a:pPr>
            <a:r>
              <a:rPr lang="el-GR" altLang="el-GR" sz="1600"/>
              <a:t>που ονομάζεται </a:t>
            </a:r>
            <a:endParaRPr lang="en-US" altLang="el-GR" sz="1600"/>
          </a:p>
          <a:p>
            <a:pPr>
              <a:spcBef>
                <a:spcPct val="0"/>
              </a:spcBef>
              <a:buFontTx/>
              <a:buNone/>
            </a:pPr>
            <a:r>
              <a:rPr lang="el-GR" altLang="el-GR" sz="1600" i="1" u="sng"/>
              <a:t>ΚΥΡΙΟ ΚΑΤΑΣΤΡΩΜΑ ή </a:t>
            </a:r>
            <a:endParaRPr lang="en-US" altLang="el-GR" sz="1600" i="1" u="sng"/>
          </a:p>
          <a:p>
            <a:pPr>
              <a:spcBef>
                <a:spcPct val="0"/>
              </a:spcBef>
              <a:buFontTx/>
              <a:buNone/>
            </a:pPr>
            <a:r>
              <a:rPr lang="el-GR" altLang="el-GR" sz="1600" i="1" u="sng"/>
              <a:t>ΚΑΤΑΣΤΡΩΜΑ   ΕΞΑΛΛΩΝ</a:t>
            </a:r>
          </a:p>
        </p:txBody>
      </p:sp>
      <p:sp>
        <p:nvSpPr>
          <p:cNvPr id="8197" name="Rectangle 7">
            <a:extLst>
              <a:ext uri="{FF2B5EF4-FFF2-40B4-BE49-F238E27FC236}">
                <a16:creationId xmlns:a16="http://schemas.microsoft.com/office/drawing/2014/main" id="{D224EA24-C0D9-4E1F-831B-F7037A4B05A7}"/>
              </a:ext>
            </a:extLst>
          </p:cNvPr>
          <p:cNvSpPr>
            <a:spLocks noChangeArrowheads="1"/>
          </p:cNvSpPr>
          <p:nvPr/>
        </p:nvSpPr>
        <p:spPr bwMode="auto">
          <a:xfrm>
            <a:off x="5022850" y="1443038"/>
            <a:ext cx="410527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περιφερειακά</a:t>
            </a:r>
            <a:r>
              <a:rPr lang="el-GR" altLang="el-GR" sz="1600"/>
              <a:t> από το ΕΞΩΤΕΡΙΚΟ ΠΕΡΙΒΛΗΜΑ , που αποτελείται από </a:t>
            </a:r>
          </a:p>
          <a:p>
            <a:pPr>
              <a:spcBef>
                <a:spcPct val="0"/>
              </a:spcBef>
              <a:buFontTx/>
              <a:buNone/>
            </a:pPr>
            <a:r>
              <a:rPr lang="el-GR" altLang="el-GR" sz="1600"/>
              <a:t>από τις ΠΛΕΥΡΕΣ (πλευρικές επιφάνειες)</a:t>
            </a:r>
          </a:p>
          <a:p>
            <a:pPr>
              <a:spcBef>
                <a:spcPct val="0"/>
              </a:spcBef>
              <a:buFontTx/>
              <a:buNone/>
            </a:pPr>
            <a:r>
              <a:rPr lang="el-GR" altLang="el-GR" sz="1600"/>
              <a:t>από τον ΠΥΘΜΕΝΑ (κάτω μέρος)</a:t>
            </a:r>
          </a:p>
        </p:txBody>
      </p:sp>
      <p:pic>
        <p:nvPicPr>
          <p:cNvPr id="8198" name="Picture 6">
            <a:extLst>
              <a:ext uri="{FF2B5EF4-FFF2-40B4-BE49-F238E27FC236}">
                <a16:creationId xmlns:a16="http://schemas.microsoft.com/office/drawing/2014/main" id="{DD61A7F6-0D3D-4BDD-9AC4-2FAF5EFC4F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19388"/>
            <a:ext cx="3744912"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a:extLst>
              <a:ext uri="{FF2B5EF4-FFF2-40B4-BE49-F238E27FC236}">
                <a16:creationId xmlns:a16="http://schemas.microsoft.com/office/drawing/2014/main" id="{5343B062-341F-4188-AE33-247D7A1370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2813" y="2735263"/>
            <a:ext cx="40433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1">
            <a:extLst>
              <a:ext uri="{FF2B5EF4-FFF2-40B4-BE49-F238E27FC236}">
                <a16:creationId xmlns:a16="http://schemas.microsoft.com/office/drawing/2014/main" id="{90FC73D4-3A97-4A17-98CC-05AE37A5C6E8}"/>
              </a:ext>
            </a:extLst>
          </p:cNvPr>
          <p:cNvSpPr txBox="1">
            <a:spLocks noChangeArrowheads="1"/>
          </p:cNvSpPr>
          <p:nvPr/>
        </p:nvSpPr>
        <p:spPr bwMode="auto">
          <a:xfrm>
            <a:off x="250825" y="46609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200" b="1" dirty="0"/>
              <a:t>Σχήμα 6</a:t>
            </a:r>
          </a:p>
        </p:txBody>
      </p:sp>
      <p:sp>
        <p:nvSpPr>
          <p:cNvPr id="8201" name="TextBox 2">
            <a:extLst>
              <a:ext uri="{FF2B5EF4-FFF2-40B4-BE49-F238E27FC236}">
                <a16:creationId xmlns:a16="http://schemas.microsoft.com/office/drawing/2014/main" id="{F4943F22-028C-467E-939B-CA392C078756}"/>
              </a:ext>
            </a:extLst>
          </p:cNvPr>
          <p:cNvSpPr txBox="1">
            <a:spLocks noChangeArrowheads="1"/>
          </p:cNvSpPr>
          <p:nvPr/>
        </p:nvSpPr>
        <p:spPr bwMode="auto">
          <a:xfrm>
            <a:off x="7737475" y="4754563"/>
            <a:ext cx="1227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7</a:t>
            </a:r>
          </a:p>
        </p:txBody>
      </p:sp>
      <p:sp>
        <p:nvSpPr>
          <p:cNvPr id="8202" name="Rectangle 9">
            <a:extLst>
              <a:ext uri="{FF2B5EF4-FFF2-40B4-BE49-F238E27FC236}">
                <a16:creationId xmlns:a16="http://schemas.microsoft.com/office/drawing/2014/main" id="{6ADE1A11-2F46-479E-B5BF-C839AD45F905}"/>
              </a:ext>
            </a:extLst>
          </p:cNvPr>
          <p:cNvSpPr>
            <a:spLocks noChangeArrowheads="1"/>
          </p:cNvSpPr>
          <p:nvPr/>
        </p:nvSpPr>
        <p:spPr bwMode="auto">
          <a:xfrm>
            <a:off x="282575" y="5127625"/>
            <a:ext cx="8483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Το στεγανό περίβλημα του πλοίου μέχρι το υψηλότερο συνεχές κατάστρωμα </a:t>
            </a:r>
            <a:r>
              <a:rPr lang="el-GR" altLang="el-GR" sz="1600"/>
              <a:t>, πάνω από το οποίο ευρίσκονται οι υπερκατασκευές, είναι ικανό να αντέχει σε εξωτερικές δράσεις (υδροστατικές δυνάμεις, δυνάμεις από κυματισμό κ.λ.π.) ενισχύεται κατάλληλα και </a:t>
            </a:r>
            <a:r>
              <a:rPr lang="el-GR" altLang="el-GR" sz="1600" u="sng"/>
              <a:t>ονομάζεται</a:t>
            </a:r>
            <a:r>
              <a:rPr lang="el-GR" altLang="el-GR" sz="1600"/>
              <a:t> </a:t>
            </a:r>
            <a:r>
              <a:rPr lang="el-GR" altLang="el-GR" sz="1800" b="1" u="sng"/>
              <a:t>σκάφος</a:t>
            </a:r>
            <a:r>
              <a:rPr lang="el-GR" altLang="el-GR" sz="1800"/>
              <a:t>. </a:t>
            </a:r>
          </a:p>
        </p:txBody>
      </p:sp>
      <p:sp>
        <p:nvSpPr>
          <p:cNvPr id="8203" name="Text Box 4">
            <a:extLst>
              <a:ext uri="{FF2B5EF4-FFF2-40B4-BE49-F238E27FC236}">
                <a16:creationId xmlns:a16="http://schemas.microsoft.com/office/drawing/2014/main" id="{18B1CBD1-A810-4A34-BF1C-7DB1634C5115}"/>
              </a:ext>
            </a:extLst>
          </p:cNvPr>
          <p:cNvSpPr txBox="1">
            <a:spLocks noChangeArrowheads="1"/>
          </p:cNvSpPr>
          <p:nvPr/>
        </p:nvSpPr>
        <p:spPr bwMode="auto">
          <a:xfrm>
            <a:off x="674688" y="633412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2043</a:t>
            </a:r>
            <a:endParaRPr lang="el-GR" altLang="el-GR"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ADC4B3E5-7F1F-4538-A1F5-29FD09176305}"/>
              </a:ext>
            </a:extLst>
          </p:cNvPr>
          <p:cNvSpPr>
            <a:spLocks noChangeArrowheads="1"/>
          </p:cNvSpPr>
          <p:nvPr/>
        </p:nvSpPr>
        <p:spPr bwMode="auto">
          <a:xfrm>
            <a:off x="1763713" y="1052513"/>
            <a:ext cx="67691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l-GR" sz="3600" i="1" u="sng" dirty="0">
              <a:solidFill>
                <a:schemeClr val="tx2"/>
              </a:solidFill>
              <a:latin typeface="Arial Black" panose="020B0A04020102020204" pitchFamily="34" charset="0"/>
            </a:endParaRPr>
          </a:p>
          <a:p>
            <a:pPr>
              <a:spcBef>
                <a:spcPct val="0"/>
              </a:spcBef>
              <a:buFontTx/>
              <a:buNone/>
            </a:pPr>
            <a:r>
              <a:rPr lang="el-GR" altLang="el-GR" sz="2800" i="1" u="sng" dirty="0">
                <a:solidFill>
                  <a:schemeClr val="tx2"/>
                </a:solidFill>
                <a:latin typeface="Arial Black" panose="020B0A04020102020204" pitchFamily="34" charset="0"/>
              </a:rPr>
              <a:t>ΑΠΕΙΚΟΝΙΣΗ ΤΟΥ ΣΚΑΦΟΥΣ</a:t>
            </a:r>
          </a:p>
          <a:p>
            <a:pPr>
              <a:spcBef>
                <a:spcPct val="0"/>
              </a:spcBef>
              <a:buFontTx/>
              <a:buNone/>
            </a:pPr>
            <a:endParaRPr lang="el-GR" altLang="el-GR" sz="2800" i="1" u="sng" dirty="0">
              <a:solidFill>
                <a:schemeClr val="tx2"/>
              </a:solidFill>
              <a:latin typeface="Arial Black" panose="020B0A04020102020204" pitchFamily="34" charset="0"/>
            </a:endParaRPr>
          </a:p>
          <a:p>
            <a:pPr>
              <a:spcBef>
                <a:spcPct val="0"/>
              </a:spcBef>
              <a:buFontTx/>
              <a:buNone/>
            </a:pPr>
            <a:endParaRPr lang="el-GR" altLang="el-GR" sz="2800" i="1" u="sng" dirty="0">
              <a:solidFill>
                <a:schemeClr val="tx2"/>
              </a:solidFill>
              <a:latin typeface="Arial Black" panose="020B0A04020102020204" pitchFamily="34" charset="0"/>
            </a:endParaRPr>
          </a:p>
          <a:p>
            <a:pPr>
              <a:spcBef>
                <a:spcPct val="0"/>
              </a:spcBef>
              <a:buFontTx/>
              <a:buNone/>
            </a:pPr>
            <a:r>
              <a:rPr lang="el-GR" altLang="el-GR" sz="2800" i="1" u="sng" dirty="0">
                <a:solidFill>
                  <a:schemeClr val="tx2"/>
                </a:solidFill>
                <a:latin typeface="Arial Black" panose="020B0A04020102020204" pitchFamily="34" charset="0"/>
              </a:rPr>
              <a:t>ΟΡΙΣΜΟΙ </a:t>
            </a:r>
            <a:endParaRPr lang="en-US" altLang="el-GR" sz="2800" i="1" u="sng" dirty="0">
              <a:solidFill>
                <a:schemeClr val="tx2"/>
              </a:solidFill>
              <a:latin typeface="Arial Black" panose="020B0A04020102020204" pitchFamily="34" charset="0"/>
            </a:endParaRPr>
          </a:p>
          <a:p>
            <a:pPr>
              <a:spcBef>
                <a:spcPct val="0"/>
              </a:spcBef>
              <a:buFontTx/>
              <a:buNone/>
            </a:pPr>
            <a:endParaRPr lang="en-US" altLang="el-GR" sz="2800" i="1" u="sng" dirty="0">
              <a:solidFill>
                <a:schemeClr val="tx2"/>
              </a:solidFill>
              <a:latin typeface="Arial Black" panose="020B0A04020102020204" pitchFamily="34" charset="0"/>
            </a:endParaRPr>
          </a:p>
          <a:p>
            <a:pPr>
              <a:spcBef>
                <a:spcPct val="0"/>
              </a:spcBef>
              <a:buFontTx/>
              <a:buNone/>
            </a:pPr>
            <a:endParaRPr lang="en-US" altLang="el-GR" sz="2800" i="1" u="sng" dirty="0">
              <a:solidFill>
                <a:schemeClr val="tx2"/>
              </a:solidFill>
              <a:latin typeface="Arial Black" panose="020B0A04020102020204" pitchFamily="34" charset="0"/>
            </a:endParaRPr>
          </a:p>
          <a:p>
            <a:pPr>
              <a:spcBef>
                <a:spcPct val="0"/>
              </a:spcBef>
              <a:buFontTx/>
              <a:buNone/>
            </a:pPr>
            <a:r>
              <a:rPr lang="el-GR" altLang="el-GR" sz="2800" i="1" u="sng" dirty="0">
                <a:solidFill>
                  <a:schemeClr val="tx2"/>
                </a:solidFill>
                <a:latin typeface="Arial Black" panose="020B0A04020102020204" pitchFamily="34" charset="0"/>
              </a:rPr>
              <a:t>ΚΥΡΙΕΣ </a:t>
            </a:r>
            <a:r>
              <a:rPr lang="en-US" altLang="el-GR" sz="2800" i="1" u="sng" dirty="0">
                <a:solidFill>
                  <a:schemeClr val="tx2"/>
                </a:solidFill>
                <a:latin typeface="Arial Black" panose="020B0A04020102020204" pitchFamily="34" charset="0"/>
              </a:rPr>
              <a:t>  </a:t>
            </a:r>
            <a:r>
              <a:rPr lang="el-GR" altLang="el-GR" sz="2800" i="1" u="sng" dirty="0">
                <a:solidFill>
                  <a:schemeClr val="tx2"/>
                </a:solidFill>
                <a:latin typeface="Arial Black" panose="020B0A04020102020204" pitchFamily="34" charset="0"/>
              </a:rPr>
              <a:t>ΔΙΑΣΤΑΣΕΙΣ</a:t>
            </a:r>
          </a:p>
        </p:txBody>
      </p:sp>
      <p:sp>
        <p:nvSpPr>
          <p:cNvPr id="9219" name="Text Box 20">
            <a:extLst>
              <a:ext uri="{FF2B5EF4-FFF2-40B4-BE49-F238E27FC236}">
                <a16:creationId xmlns:a16="http://schemas.microsoft.com/office/drawing/2014/main" id="{D6D35F57-EFE9-442E-BC0C-2257E66825B5}"/>
              </a:ext>
            </a:extLst>
          </p:cNvPr>
          <p:cNvSpPr txBox="1">
            <a:spLocks noChangeArrowheads="1"/>
          </p:cNvSpPr>
          <p:nvPr/>
        </p:nvSpPr>
        <p:spPr bwMode="auto">
          <a:xfrm>
            <a:off x="684213" y="6237288"/>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9220" name="Slide Number Placeholder 1">
            <a:extLst>
              <a:ext uri="{FF2B5EF4-FFF2-40B4-BE49-F238E27FC236}">
                <a16:creationId xmlns:a16="http://schemas.microsoft.com/office/drawing/2014/main" id="{A420D7B2-84DA-49A9-BCF6-DDE316BDA3C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2D25C33-A516-43AD-9D8C-C86AD88818A6}" type="slidenum">
              <a:rPr lang="el-GR" altLang="el-GR" sz="1400" smtClean="0"/>
              <a:pPr>
                <a:spcBef>
                  <a:spcPct val="0"/>
                </a:spcBef>
                <a:buFontTx/>
                <a:buNone/>
              </a:pPr>
              <a:t>8</a:t>
            </a:fld>
            <a:endParaRPr lang="el-GR" altLang="el-GR"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a:extLst>
              <a:ext uri="{FF2B5EF4-FFF2-40B4-BE49-F238E27FC236}">
                <a16:creationId xmlns:a16="http://schemas.microsoft.com/office/drawing/2014/main" id="{D450A9C3-2EFE-47BF-9A27-276C4E1C17D9}"/>
              </a:ext>
            </a:extLst>
          </p:cNvPr>
          <p:cNvSpPr>
            <a:spLocks noGrp="1"/>
          </p:cNvSpPr>
          <p:nvPr>
            <p:ph type="sldNum" sz="quarter" idx="12"/>
          </p:nvPr>
        </p:nvSpPr>
        <p:spPr>
          <a:xfrm>
            <a:off x="8172400" y="6245225"/>
            <a:ext cx="5144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9DDED89-0FD6-43F6-8590-A890B7B084FE}" type="slidenum">
              <a:rPr lang="el-GR" altLang="el-GR" sz="1400" smtClean="0"/>
              <a:pPr>
                <a:spcBef>
                  <a:spcPct val="0"/>
                </a:spcBef>
                <a:buFontTx/>
                <a:buNone/>
              </a:pPr>
              <a:t>9</a:t>
            </a:fld>
            <a:endParaRPr lang="el-GR" altLang="el-GR" sz="1400" dirty="0"/>
          </a:p>
        </p:txBody>
      </p:sp>
      <p:sp>
        <p:nvSpPr>
          <p:cNvPr id="10243" name="Rectangle 1">
            <a:extLst>
              <a:ext uri="{FF2B5EF4-FFF2-40B4-BE49-F238E27FC236}">
                <a16:creationId xmlns:a16="http://schemas.microsoft.com/office/drawing/2014/main" id="{9B0B9F48-004D-48D9-B417-141857CD7EC8}"/>
              </a:ext>
            </a:extLst>
          </p:cNvPr>
          <p:cNvSpPr>
            <a:spLocks noChangeArrowheads="1"/>
          </p:cNvSpPr>
          <p:nvPr/>
        </p:nvSpPr>
        <p:spPr bwMode="auto">
          <a:xfrm>
            <a:off x="2346325" y="63500"/>
            <a:ext cx="3805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Απεικόνιση του σκάφους  1/2 </a:t>
            </a:r>
          </a:p>
        </p:txBody>
      </p:sp>
      <p:sp>
        <p:nvSpPr>
          <p:cNvPr id="10245" name="Rectangle 3">
            <a:extLst>
              <a:ext uri="{FF2B5EF4-FFF2-40B4-BE49-F238E27FC236}">
                <a16:creationId xmlns:a16="http://schemas.microsoft.com/office/drawing/2014/main" id="{BB1C9408-DACA-4106-B329-DD61B7AB430E}"/>
              </a:ext>
            </a:extLst>
          </p:cNvPr>
          <p:cNvSpPr>
            <a:spLocks noChangeArrowheads="1"/>
          </p:cNvSpPr>
          <p:nvPr/>
        </p:nvSpPr>
        <p:spPr bwMode="auto">
          <a:xfrm>
            <a:off x="1013093" y="5090418"/>
            <a:ext cx="3440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dirty="0"/>
              <a:t>εσωτερικά του περιβλήματος</a:t>
            </a:r>
            <a:r>
              <a:rPr lang="el-GR" altLang="el-GR" sz="1800" u="sng" dirty="0"/>
              <a:t> </a:t>
            </a:r>
          </a:p>
        </p:txBody>
      </p:sp>
      <p:sp>
        <p:nvSpPr>
          <p:cNvPr id="10246" name="Rectangle 4">
            <a:extLst>
              <a:ext uri="{FF2B5EF4-FFF2-40B4-BE49-F238E27FC236}">
                <a16:creationId xmlns:a16="http://schemas.microsoft.com/office/drawing/2014/main" id="{96F5791F-F35E-4582-BFAF-675606EA9CC1}"/>
              </a:ext>
            </a:extLst>
          </p:cNvPr>
          <p:cNvSpPr>
            <a:spLocks noChangeArrowheads="1"/>
          </p:cNvSpPr>
          <p:nvPr/>
        </p:nvSpPr>
        <p:spPr bwMode="auto">
          <a:xfrm>
            <a:off x="5159375" y="5095875"/>
            <a:ext cx="3433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i="1" u="sng" dirty="0"/>
              <a:t>εξωτερικά του περιβλήματος</a:t>
            </a:r>
          </a:p>
        </p:txBody>
      </p:sp>
      <p:sp>
        <p:nvSpPr>
          <p:cNvPr id="10247" name="TextBox 2">
            <a:extLst>
              <a:ext uri="{FF2B5EF4-FFF2-40B4-BE49-F238E27FC236}">
                <a16:creationId xmlns:a16="http://schemas.microsoft.com/office/drawing/2014/main" id="{48699B6D-65DE-49B1-BF55-AF486CCFC34E}"/>
              </a:ext>
            </a:extLst>
          </p:cNvPr>
          <p:cNvSpPr txBox="1">
            <a:spLocks noChangeArrowheads="1"/>
          </p:cNvSpPr>
          <p:nvPr/>
        </p:nvSpPr>
        <p:spPr bwMode="auto">
          <a:xfrm>
            <a:off x="1619672" y="5535935"/>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8</a:t>
            </a:r>
          </a:p>
        </p:txBody>
      </p:sp>
      <p:sp>
        <p:nvSpPr>
          <p:cNvPr id="10248" name="TextBox 3">
            <a:extLst>
              <a:ext uri="{FF2B5EF4-FFF2-40B4-BE49-F238E27FC236}">
                <a16:creationId xmlns:a16="http://schemas.microsoft.com/office/drawing/2014/main" id="{C3303B36-DDE0-4C1B-958D-EA74097F49F8}"/>
              </a:ext>
            </a:extLst>
          </p:cNvPr>
          <p:cNvSpPr txBox="1">
            <a:spLocks noChangeArrowheads="1"/>
          </p:cNvSpPr>
          <p:nvPr/>
        </p:nvSpPr>
        <p:spPr bwMode="auto">
          <a:xfrm>
            <a:off x="5867399" y="5521540"/>
            <a:ext cx="2017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200" b="1" dirty="0"/>
              <a:t>Σχήμα 9</a:t>
            </a:r>
          </a:p>
        </p:txBody>
      </p:sp>
      <p:sp>
        <p:nvSpPr>
          <p:cNvPr id="10249" name="Text Box 20">
            <a:extLst>
              <a:ext uri="{FF2B5EF4-FFF2-40B4-BE49-F238E27FC236}">
                <a16:creationId xmlns:a16="http://schemas.microsoft.com/office/drawing/2014/main" id="{217F7C2F-4DA7-4396-98B7-83D3D11CA634}"/>
              </a:ext>
            </a:extLst>
          </p:cNvPr>
          <p:cNvSpPr txBox="1">
            <a:spLocks noChangeArrowheads="1"/>
          </p:cNvSpPr>
          <p:nvPr/>
        </p:nvSpPr>
        <p:spPr bwMode="auto">
          <a:xfrm>
            <a:off x="728338" y="6440795"/>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pic>
        <p:nvPicPr>
          <p:cNvPr id="2" name="Εικόνα 1">
            <a:extLst>
              <a:ext uri="{FF2B5EF4-FFF2-40B4-BE49-F238E27FC236}">
                <a16:creationId xmlns:a16="http://schemas.microsoft.com/office/drawing/2014/main" id="{EA6DD42B-340F-42B2-A07C-265A1FF6E0FB}"/>
              </a:ext>
            </a:extLst>
          </p:cNvPr>
          <p:cNvPicPr>
            <a:picLocks noChangeAspect="1"/>
          </p:cNvPicPr>
          <p:nvPr/>
        </p:nvPicPr>
        <p:blipFill>
          <a:blip r:embed="rId2"/>
          <a:stretch>
            <a:fillRect/>
          </a:stretch>
        </p:blipFill>
        <p:spPr>
          <a:xfrm>
            <a:off x="1032363" y="610367"/>
            <a:ext cx="7370696" cy="4369509"/>
          </a:xfrm>
          <a:prstGeom prst="rect">
            <a:avLst/>
          </a:prstGeom>
        </p:spPr>
      </p:pic>
    </p:spTree>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3152</TotalTime>
  <Words>3310</Words>
  <Application>Microsoft Office PowerPoint</Application>
  <PresentationFormat>Προβολή στην οθόνη (4:3)</PresentationFormat>
  <Paragraphs>588</Paragraphs>
  <Slides>58</Slides>
  <Notes>5</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58</vt:i4>
      </vt:variant>
    </vt:vector>
  </HeadingPairs>
  <TitlesOfParts>
    <vt:vector size="64" baseType="lpstr">
      <vt:lpstr>Arial</vt:lpstr>
      <vt:lpstr>Arial Black</vt:lpstr>
      <vt:lpstr>Calibri</vt:lpstr>
      <vt:lpstr>Times New Roman</vt:lpstr>
      <vt:lpstr>Wingdings</vt:lpstr>
      <vt:lpstr>Προεπιλεγμένη σχεδίαση</vt:lpstr>
      <vt:lpstr>Παρουσίαση του PowerPoint</vt:lpstr>
      <vt:lpstr>Παρουσίαση του PowerPoint</vt:lpstr>
      <vt:lpstr>Παρουσίαση του PowerPoint</vt:lpstr>
      <vt:lpstr>Παρουσίαση του PowerPoint</vt:lpstr>
      <vt:lpstr>ΣΥΝΘΗΚΗ ΙΣΟΡΡΟΠΙΑΣ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Πρυμναία κάθετος (1/3)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Τρόπος Παρουσίασης Της Γάστρας 1/6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1η  Οικογένεια Καμπυλών   (4 από 4)</vt:lpstr>
      <vt:lpstr>Παρουσίαση του PowerPoint</vt:lpstr>
      <vt:lpstr>Παρουσίαση του PowerPoint</vt:lpstr>
      <vt:lpstr>2η  Οικογένεια Καμπυλών  </vt:lpstr>
      <vt:lpstr>Παρουσίαση του PowerPoint</vt:lpstr>
      <vt:lpstr>Παρουσίαση του PowerPoint</vt:lpstr>
      <vt:lpstr>3η Οικογένεια Καμπυλών  </vt:lpstr>
      <vt:lpstr>Συνολικά οι Οικογένειες Καμπυλών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Ναυπηγικό σχέδιο και αρχές casd</dc:title>
  <dc:creator>USER</dc:creator>
  <cp:lastModifiedBy>UNIWA</cp:lastModifiedBy>
  <cp:revision>158</cp:revision>
  <dcterms:created xsi:type="dcterms:W3CDTF">2016-02-28T07:35:21Z</dcterms:created>
  <dcterms:modified xsi:type="dcterms:W3CDTF">2024-03-17T16:20:03Z</dcterms:modified>
</cp:coreProperties>
</file>