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102" y="90"/>
      </p:cViewPr>
      <p:guideLst/>
    </p:cSldViewPr>
  </p:slideViewPr>
  <p:notesTextViewPr>
    <p:cViewPr>
      <p:scale>
        <a:sx n="1" d="1"/>
        <a:sy n="1" d="1"/>
      </p:scale>
      <p:origin x="0" y="0"/>
    </p:cViewPr>
  </p:notesTextViewPr>
  <p:sorterViewPr>
    <p:cViewPr>
      <p:scale>
        <a:sx n="100" d="100"/>
        <a:sy n="100" d="100"/>
      </p:scale>
      <p:origin x="0" y="-19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5FD18A-578B-41B2-8831-5D4A5C4102C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FE3D8FF-1CB5-4C9C-B16B-422120F0C9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F7C832C-490B-43BE-A95E-05AF358AD505}"/>
              </a:ext>
            </a:extLst>
          </p:cNvPr>
          <p:cNvSpPr>
            <a:spLocks noGrp="1"/>
          </p:cNvSpPr>
          <p:nvPr>
            <p:ph type="dt" sz="half" idx="10"/>
          </p:nvPr>
        </p:nvSpPr>
        <p:spPr/>
        <p:txBody>
          <a:bodyPr/>
          <a:lstStyle/>
          <a:p>
            <a:fld id="{E813F53E-527A-4DE8-9075-C7C11D0C2946}" type="datetimeFigureOut">
              <a:rPr lang="el-GR" smtClean="0"/>
              <a:t>05/05/2023</a:t>
            </a:fld>
            <a:endParaRPr lang="el-GR"/>
          </a:p>
        </p:txBody>
      </p:sp>
      <p:sp>
        <p:nvSpPr>
          <p:cNvPr id="5" name="Θέση υποσέλιδου 4">
            <a:extLst>
              <a:ext uri="{FF2B5EF4-FFF2-40B4-BE49-F238E27FC236}">
                <a16:creationId xmlns:a16="http://schemas.microsoft.com/office/drawing/2014/main" id="{D50DC12C-9587-4392-901A-F825ECD9999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B17E954-AF18-4D41-AE06-A5F736806CFD}"/>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3421638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F0884A-7320-4103-809E-69282BA1293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6154F12-613C-4486-B2D4-3BD7A7C88A3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2080BA4-0F2A-44BC-BDD3-0485947B51D7}"/>
              </a:ext>
            </a:extLst>
          </p:cNvPr>
          <p:cNvSpPr>
            <a:spLocks noGrp="1"/>
          </p:cNvSpPr>
          <p:nvPr>
            <p:ph type="dt" sz="half" idx="10"/>
          </p:nvPr>
        </p:nvSpPr>
        <p:spPr/>
        <p:txBody>
          <a:bodyPr/>
          <a:lstStyle/>
          <a:p>
            <a:fld id="{E813F53E-527A-4DE8-9075-C7C11D0C2946}" type="datetimeFigureOut">
              <a:rPr lang="el-GR" smtClean="0"/>
              <a:t>05/05/2023</a:t>
            </a:fld>
            <a:endParaRPr lang="el-GR"/>
          </a:p>
        </p:txBody>
      </p:sp>
      <p:sp>
        <p:nvSpPr>
          <p:cNvPr id="5" name="Θέση υποσέλιδου 4">
            <a:extLst>
              <a:ext uri="{FF2B5EF4-FFF2-40B4-BE49-F238E27FC236}">
                <a16:creationId xmlns:a16="http://schemas.microsoft.com/office/drawing/2014/main" id="{C759BDB9-7123-484A-A54B-08B5C65A36E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2606D14-05CC-4530-838A-8C42AAC6B6AA}"/>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4018988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8ACA46C-4CC0-4115-976E-61994BA2D76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CB8E371-FB2E-45DC-B7D4-279E7DFBFCD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1F3721C-EDA3-45A6-BD01-55610FC9221C}"/>
              </a:ext>
            </a:extLst>
          </p:cNvPr>
          <p:cNvSpPr>
            <a:spLocks noGrp="1"/>
          </p:cNvSpPr>
          <p:nvPr>
            <p:ph type="dt" sz="half" idx="10"/>
          </p:nvPr>
        </p:nvSpPr>
        <p:spPr/>
        <p:txBody>
          <a:bodyPr/>
          <a:lstStyle/>
          <a:p>
            <a:fld id="{E813F53E-527A-4DE8-9075-C7C11D0C2946}" type="datetimeFigureOut">
              <a:rPr lang="el-GR" smtClean="0"/>
              <a:t>05/05/2023</a:t>
            </a:fld>
            <a:endParaRPr lang="el-GR"/>
          </a:p>
        </p:txBody>
      </p:sp>
      <p:sp>
        <p:nvSpPr>
          <p:cNvPr id="5" name="Θέση υποσέλιδου 4">
            <a:extLst>
              <a:ext uri="{FF2B5EF4-FFF2-40B4-BE49-F238E27FC236}">
                <a16:creationId xmlns:a16="http://schemas.microsoft.com/office/drawing/2014/main" id="{4B26156C-1D67-41CF-A6B9-E7D674A5A72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EA3884C-5D98-491F-8344-BAC58DA9925D}"/>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2246596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EFCF00-C70E-456E-A731-3C10E2EDC4C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FAC9D9D-6D0C-4637-9CF8-569BBCF6C86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EF1E5E8-04E9-4823-8922-D2C6690E0EB3}"/>
              </a:ext>
            </a:extLst>
          </p:cNvPr>
          <p:cNvSpPr>
            <a:spLocks noGrp="1"/>
          </p:cNvSpPr>
          <p:nvPr>
            <p:ph type="dt" sz="half" idx="10"/>
          </p:nvPr>
        </p:nvSpPr>
        <p:spPr/>
        <p:txBody>
          <a:bodyPr/>
          <a:lstStyle/>
          <a:p>
            <a:fld id="{E813F53E-527A-4DE8-9075-C7C11D0C2946}" type="datetimeFigureOut">
              <a:rPr lang="el-GR" smtClean="0"/>
              <a:t>05/05/2023</a:t>
            </a:fld>
            <a:endParaRPr lang="el-GR"/>
          </a:p>
        </p:txBody>
      </p:sp>
      <p:sp>
        <p:nvSpPr>
          <p:cNvPr id="5" name="Θέση υποσέλιδου 4">
            <a:extLst>
              <a:ext uri="{FF2B5EF4-FFF2-40B4-BE49-F238E27FC236}">
                <a16:creationId xmlns:a16="http://schemas.microsoft.com/office/drawing/2014/main" id="{FD60F8F6-720D-4913-AD51-C71A75865E5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D7A5D9A-5066-40DB-A74C-758CE51886E2}"/>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391584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5B9E86-7981-40F7-B4FE-11242430047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11460D3-B369-4EB3-BC33-FBCE3CA66B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001E0C3-D34C-434F-B55C-F66F20A08F27}"/>
              </a:ext>
            </a:extLst>
          </p:cNvPr>
          <p:cNvSpPr>
            <a:spLocks noGrp="1"/>
          </p:cNvSpPr>
          <p:nvPr>
            <p:ph type="dt" sz="half" idx="10"/>
          </p:nvPr>
        </p:nvSpPr>
        <p:spPr/>
        <p:txBody>
          <a:bodyPr/>
          <a:lstStyle/>
          <a:p>
            <a:fld id="{E813F53E-527A-4DE8-9075-C7C11D0C2946}" type="datetimeFigureOut">
              <a:rPr lang="el-GR" smtClean="0"/>
              <a:t>05/05/2023</a:t>
            </a:fld>
            <a:endParaRPr lang="el-GR"/>
          </a:p>
        </p:txBody>
      </p:sp>
      <p:sp>
        <p:nvSpPr>
          <p:cNvPr id="5" name="Θέση υποσέλιδου 4">
            <a:extLst>
              <a:ext uri="{FF2B5EF4-FFF2-40B4-BE49-F238E27FC236}">
                <a16:creationId xmlns:a16="http://schemas.microsoft.com/office/drawing/2014/main" id="{9E6CE305-1F1B-4816-AD15-832C9C1ED17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A78ECC3-C861-4E02-85C9-989A18B7692D}"/>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1817856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8AA730-3BEA-4629-9AF2-8D2712A3EA7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F428558-D9AF-4C21-8E03-F51EEE6F7B6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98932F1-3714-4AC7-AFD6-5772A56533E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562F943-3D05-49AE-84FF-4A9C12F88AAA}"/>
              </a:ext>
            </a:extLst>
          </p:cNvPr>
          <p:cNvSpPr>
            <a:spLocks noGrp="1"/>
          </p:cNvSpPr>
          <p:nvPr>
            <p:ph type="dt" sz="half" idx="10"/>
          </p:nvPr>
        </p:nvSpPr>
        <p:spPr/>
        <p:txBody>
          <a:bodyPr/>
          <a:lstStyle/>
          <a:p>
            <a:fld id="{E813F53E-527A-4DE8-9075-C7C11D0C2946}" type="datetimeFigureOut">
              <a:rPr lang="el-GR" smtClean="0"/>
              <a:t>05/05/2023</a:t>
            </a:fld>
            <a:endParaRPr lang="el-GR"/>
          </a:p>
        </p:txBody>
      </p:sp>
      <p:sp>
        <p:nvSpPr>
          <p:cNvPr id="6" name="Θέση υποσέλιδου 5">
            <a:extLst>
              <a:ext uri="{FF2B5EF4-FFF2-40B4-BE49-F238E27FC236}">
                <a16:creationId xmlns:a16="http://schemas.microsoft.com/office/drawing/2014/main" id="{6A2158F8-4FFA-47CA-8861-80D00D18E1E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D1BA83E-08F3-4B3A-8DC4-7C748616762C}"/>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1903704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08851A-A0D0-43AA-B3A8-926AD9167C1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5A9B6A9-421D-4006-A473-BF2782E173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11C9B84-C6EC-499E-9585-74A621EC60D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7B09A07-EA4E-4D6B-9649-DFE39554BB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28A2DBA-90EA-4478-8ACA-6DCAA6394E6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2EC6BAF-C4F8-4FC0-8844-C1201EFC977C}"/>
              </a:ext>
            </a:extLst>
          </p:cNvPr>
          <p:cNvSpPr>
            <a:spLocks noGrp="1"/>
          </p:cNvSpPr>
          <p:nvPr>
            <p:ph type="dt" sz="half" idx="10"/>
          </p:nvPr>
        </p:nvSpPr>
        <p:spPr/>
        <p:txBody>
          <a:bodyPr/>
          <a:lstStyle/>
          <a:p>
            <a:fld id="{E813F53E-527A-4DE8-9075-C7C11D0C2946}" type="datetimeFigureOut">
              <a:rPr lang="el-GR" smtClean="0"/>
              <a:t>05/05/2023</a:t>
            </a:fld>
            <a:endParaRPr lang="el-GR"/>
          </a:p>
        </p:txBody>
      </p:sp>
      <p:sp>
        <p:nvSpPr>
          <p:cNvPr id="8" name="Θέση υποσέλιδου 7">
            <a:extLst>
              <a:ext uri="{FF2B5EF4-FFF2-40B4-BE49-F238E27FC236}">
                <a16:creationId xmlns:a16="http://schemas.microsoft.com/office/drawing/2014/main" id="{49782813-79EC-4E55-99D8-93851278548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50970A6-D517-46E4-9924-D6398524C0AC}"/>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1269161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07A6DC-6A0F-4510-960C-EA60284D790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AAE515C-CD5F-4C6F-BC73-A0BB1F4C1A48}"/>
              </a:ext>
            </a:extLst>
          </p:cNvPr>
          <p:cNvSpPr>
            <a:spLocks noGrp="1"/>
          </p:cNvSpPr>
          <p:nvPr>
            <p:ph type="dt" sz="half" idx="10"/>
          </p:nvPr>
        </p:nvSpPr>
        <p:spPr/>
        <p:txBody>
          <a:bodyPr/>
          <a:lstStyle/>
          <a:p>
            <a:fld id="{E813F53E-527A-4DE8-9075-C7C11D0C2946}" type="datetimeFigureOut">
              <a:rPr lang="el-GR" smtClean="0"/>
              <a:t>05/05/2023</a:t>
            </a:fld>
            <a:endParaRPr lang="el-GR"/>
          </a:p>
        </p:txBody>
      </p:sp>
      <p:sp>
        <p:nvSpPr>
          <p:cNvPr id="4" name="Θέση υποσέλιδου 3">
            <a:extLst>
              <a:ext uri="{FF2B5EF4-FFF2-40B4-BE49-F238E27FC236}">
                <a16:creationId xmlns:a16="http://schemas.microsoft.com/office/drawing/2014/main" id="{CD7D3C08-5826-4416-A765-4EC4D120FF5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CCA22A7-506D-45DF-B140-4FB03BDD0470}"/>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1493087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3EAAA49-6CEC-4D3A-BB71-E8C47FAC0059}"/>
              </a:ext>
            </a:extLst>
          </p:cNvPr>
          <p:cNvSpPr>
            <a:spLocks noGrp="1"/>
          </p:cNvSpPr>
          <p:nvPr>
            <p:ph type="dt" sz="half" idx="10"/>
          </p:nvPr>
        </p:nvSpPr>
        <p:spPr/>
        <p:txBody>
          <a:bodyPr/>
          <a:lstStyle/>
          <a:p>
            <a:fld id="{E813F53E-527A-4DE8-9075-C7C11D0C2946}" type="datetimeFigureOut">
              <a:rPr lang="el-GR" smtClean="0"/>
              <a:t>05/05/2023</a:t>
            </a:fld>
            <a:endParaRPr lang="el-GR"/>
          </a:p>
        </p:txBody>
      </p:sp>
      <p:sp>
        <p:nvSpPr>
          <p:cNvPr id="3" name="Θέση υποσέλιδου 2">
            <a:extLst>
              <a:ext uri="{FF2B5EF4-FFF2-40B4-BE49-F238E27FC236}">
                <a16:creationId xmlns:a16="http://schemas.microsoft.com/office/drawing/2014/main" id="{7BCC893B-70F9-4FA2-B1C9-3693194E5F68}"/>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71CB2CB-0F06-4DEA-94AF-7EE250D5DC93}"/>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3882123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4E367D-52CA-443D-87D1-38A03F29681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7AC86CF-76F9-40A6-8F5D-F00D5E7D40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E1FA479-2394-4A41-B618-909EF9A618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7825C6A-D630-413A-958F-D44370D8CF21}"/>
              </a:ext>
            </a:extLst>
          </p:cNvPr>
          <p:cNvSpPr>
            <a:spLocks noGrp="1"/>
          </p:cNvSpPr>
          <p:nvPr>
            <p:ph type="dt" sz="half" idx="10"/>
          </p:nvPr>
        </p:nvSpPr>
        <p:spPr/>
        <p:txBody>
          <a:bodyPr/>
          <a:lstStyle/>
          <a:p>
            <a:fld id="{E813F53E-527A-4DE8-9075-C7C11D0C2946}" type="datetimeFigureOut">
              <a:rPr lang="el-GR" smtClean="0"/>
              <a:t>05/05/2023</a:t>
            </a:fld>
            <a:endParaRPr lang="el-GR"/>
          </a:p>
        </p:txBody>
      </p:sp>
      <p:sp>
        <p:nvSpPr>
          <p:cNvPr id="6" name="Θέση υποσέλιδου 5">
            <a:extLst>
              <a:ext uri="{FF2B5EF4-FFF2-40B4-BE49-F238E27FC236}">
                <a16:creationId xmlns:a16="http://schemas.microsoft.com/office/drawing/2014/main" id="{2B902BD7-68C6-4109-A325-3837A898CB5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F4FEF23-DD4E-43BC-AA0E-9073461EF8E0}"/>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38810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F69D8E-A875-4E25-A3AB-A9FFDA6C2A7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F7EA98C-22C4-4D53-AA26-30D6FE18B7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233A762F-BB35-4684-A8F7-273D7E5C3C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D1B993D-DBCD-4C43-8650-6F7E6C37B15B}"/>
              </a:ext>
            </a:extLst>
          </p:cNvPr>
          <p:cNvSpPr>
            <a:spLocks noGrp="1"/>
          </p:cNvSpPr>
          <p:nvPr>
            <p:ph type="dt" sz="half" idx="10"/>
          </p:nvPr>
        </p:nvSpPr>
        <p:spPr/>
        <p:txBody>
          <a:bodyPr/>
          <a:lstStyle/>
          <a:p>
            <a:fld id="{E813F53E-527A-4DE8-9075-C7C11D0C2946}" type="datetimeFigureOut">
              <a:rPr lang="el-GR" smtClean="0"/>
              <a:t>05/05/2023</a:t>
            </a:fld>
            <a:endParaRPr lang="el-GR"/>
          </a:p>
        </p:txBody>
      </p:sp>
      <p:sp>
        <p:nvSpPr>
          <p:cNvPr id="6" name="Θέση υποσέλιδου 5">
            <a:extLst>
              <a:ext uri="{FF2B5EF4-FFF2-40B4-BE49-F238E27FC236}">
                <a16:creationId xmlns:a16="http://schemas.microsoft.com/office/drawing/2014/main" id="{5AB601B7-5D36-44BD-9A73-789DAEF50BA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C1A477A-3907-4613-BBF8-1C44FE8E861C}"/>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1964104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7BF4408-7F91-4EA9-AAB0-9D1F725192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9C336FF-68ED-4043-A288-54E87EF7AF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55C9255-BDD1-42B1-A7C6-0EE580B3D0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3F53E-527A-4DE8-9075-C7C11D0C2946}" type="datetimeFigureOut">
              <a:rPr lang="el-GR" smtClean="0"/>
              <a:t>05/05/2023</a:t>
            </a:fld>
            <a:endParaRPr lang="el-GR"/>
          </a:p>
        </p:txBody>
      </p:sp>
      <p:sp>
        <p:nvSpPr>
          <p:cNvPr id="5" name="Θέση υποσέλιδου 4">
            <a:extLst>
              <a:ext uri="{FF2B5EF4-FFF2-40B4-BE49-F238E27FC236}">
                <a16:creationId xmlns:a16="http://schemas.microsoft.com/office/drawing/2014/main" id="{F7598FFC-7699-4FEE-8DE6-8114CDBC1A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CE37DFF-6D8A-4360-A24F-590A4BEE9F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978F9-D31A-4DEF-9EC3-5F42A8AB1614}" type="slidenum">
              <a:rPr lang="el-GR" smtClean="0"/>
              <a:t>‹#›</a:t>
            </a:fld>
            <a:endParaRPr lang="el-GR"/>
          </a:p>
        </p:txBody>
      </p:sp>
    </p:spTree>
    <p:extLst>
      <p:ext uri="{BB962C8B-B14F-4D97-AF65-F5344CB8AC3E}">
        <p14:creationId xmlns:p14="http://schemas.microsoft.com/office/powerpoint/2010/main" val="2058081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258598-228F-4334-843D-216C45127AA6}"/>
              </a:ext>
            </a:extLst>
          </p:cNvPr>
          <p:cNvSpPr>
            <a:spLocks noGrp="1"/>
          </p:cNvSpPr>
          <p:nvPr>
            <p:ph type="ctrTitle"/>
          </p:nvPr>
        </p:nvSpPr>
        <p:spPr>
          <a:xfrm>
            <a:off x="0" y="261258"/>
            <a:ext cx="12192000" cy="888274"/>
          </a:xfrm>
        </p:spPr>
        <p:txBody>
          <a:bodyPr>
            <a:noAutofit/>
          </a:bodyPr>
          <a:lstStyle/>
          <a:p>
            <a:pPr>
              <a:lnSpc>
                <a:spcPct val="100000"/>
              </a:lnSpc>
            </a:pPr>
            <a:r>
              <a:rPr lang="el-GR" sz="3600" b="1" dirty="0">
                <a:solidFill>
                  <a:srgbClr val="4472C4"/>
                </a:solidFill>
                <a:effectLst/>
                <a:latin typeface="Times New Roman" panose="02020603050405020304" pitchFamily="18" charset="0"/>
                <a:ea typeface="Times New Roman" panose="02020603050405020304" pitchFamily="18" charset="0"/>
              </a:rPr>
              <a:t>ΚΕΦΑΛΑΙΟ 1</a:t>
            </a:r>
            <a:r>
              <a:rPr lang="el-GR" sz="3600" b="1" baseline="30000" dirty="0">
                <a:solidFill>
                  <a:srgbClr val="4472C4"/>
                </a:solidFill>
                <a:effectLst/>
                <a:latin typeface="Times New Roman" panose="02020603050405020304" pitchFamily="18" charset="0"/>
                <a:ea typeface="Times New Roman" panose="02020603050405020304" pitchFamily="18" charset="0"/>
              </a:rPr>
              <a:t>ο</a:t>
            </a:r>
            <a:r>
              <a:rPr lang="en-US" sz="3600" b="1" dirty="0">
                <a:solidFill>
                  <a:srgbClr val="4472C4"/>
                </a:solidFill>
                <a:effectLst/>
                <a:latin typeface="Times New Roman" panose="02020603050405020304" pitchFamily="18" charset="0"/>
                <a:ea typeface="Times New Roman" panose="02020603050405020304" pitchFamily="18" charset="0"/>
              </a:rPr>
              <a:t>: K</a:t>
            </a:r>
            <a:r>
              <a:rPr lang="el-GR" sz="3600" b="1" dirty="0">
                <a:solidFill>
                  <a:srgbClr val="4472C4"/>
                </a:solidFill>
                <a:effectLst/>
                <a:latin typeface="Times New Roman" panose="02020603050405020304" pitchFamily="18" charset="0"/>
                <a:ea typeface="Times New Roman" panose="02020603050405020304" pitchFamily="18" charset="0"/>
              </a:rPr>
              <a:t>ΥΚΛΟΦΟΡΙΚΟ ΣΥΣΤΗΜΑ</a:t>
            </a:r>
            <a:r>
              <a:rPr lang="en-US" sz="3600" b="1" dirty="0">
                <a:solidFill>
                  <a:srgbClr val="4472C4"/>
                </a:solidFill>
                <a:effectLst/>
                <a:latin typeface="Times New Roman" panose="02020603050405020304" pitchFamily="18" charset="0"/>
                <a:ea typeface="Times New Roman" panose="02020603050405020304" pitchFamily="18" charset="0"/>
              </a:rPr>
              <a:t/>
            </a:r>
            <a:br>
              <a:rPr lang="en-US" sz="3600" b="1" dirty="0">
                <a:solidFill>
                  <a:srgbClr val="4472C4"/>
                </a:solidFill>
                <a:effectLst/>
                <a:latin typeface="Times New Roman" panose="02020603050405020304" pitchFamily="18" charset="0"/>
                <a:ea typeface="Times New Roman" panose="02020603050405020304" pitchFamily="18" charset="0"/>
              </a:rPr>
            </a:br>
            <a:r>
              <a:rPr lang="el-GR" sz="2400" b="1" dirty="0">
                <a:solidFill>
                  <a:srgbClr val="4472C4"/>
                </a:solidFill>
                <a:effectLst/>
                <a:latin typeface="Times New Roman" panose="02020603050405020304" pitchFamily="18" charset="0"/>
                <a:ea typeface="Times New Roman" panose="02020603050405020304" pitchFamily="18" charset="0"/>
              </a:rPr>
              <a:t>Γε</a:t>
            </a:r>
            <a:r>
              <a:rPr lang="el-GR" sz="2400" b="1" dirty="0">
                <a:solidFill>
                  <a:srgbClr val="4472C4"/>
                </a:solidFill>
                <a:latin typeface="Times New Roman" panose="02020603050405020304" pitchFamily="18" charset="0"/>
                <a:ea typeface="Times New Roman" panose="02020603050405020304" pitchFamily="18" charset="0"/>
              </a:rPr>
              <a:t>ώργιος Δ. </a:t>
            </a:r>
            <a:r>
              <a:rPr lang="el-GR" sz="2400" b="1" dirty="0" err="1">
                <a:solidFill>
                  <a:srgbClr val="4472C4"/>
                </a:solidFill>
                <a:latin typeface="Times New Roman" panose="02020603050405020304" pitchFamily="18" charset="0"/>
                <a:ea typeface="Times New Roman" panose="02020603050405020304" pitchFamily="18" charset="0"/>
              </a:rPr>
              <a:t>Μπαμπλέκος</a:t>
            </a:r>
            <a:r>
              <a:rPr lang="el-GR" sz="2400" b="1" dirty="0">
                <a:solidFill>
                  <a:srgbClr val="4472C4"/>
                </a:solidFill>
                <a:latin typeface="Times New Roman" panose="02020603050405020304" pitchFamily="18" charset="0"/>
                <a:ea typeface="Times New Roman" panose="02020603050405020304" pitchFamily="18" charset="0"/>
              </a:rPr>
              <a:t>, </a:t>
            </a:r>
            <a:r>
              <a:rPr lang="en-US" sz="2400" b="1" dirty="0">
                <a:solidFill>
                  <a:srgbClr val="4472C4"/>
                </a:solidFill>
                <a:latin typeface="Times New Roman" panose="02020603050405020304" pitchFamily="18" charset="0"/>
                <a:ea typeface="Times New Roman" panose="02020603050405020304" pitchFamily="18" charset="0"/>
              </a:rPr>
              <a:t>MD, MSc, PhD</a:t>
            </a:r>
            <a:endParaRPr lang="el-GR" sz="7200" dirty="0"/>
          </a:p>
        </p:txBody>
      </p:sp>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48339" y="1349828"/>
            <a:ext cx="11582400" cy="5399314"/>
          </a:xfrm>
        </p:spPr>
        <p:txBody>
          <a:bodyPr>
            <a:normAutofit lnSpcReduction="10000"/>
          </a:bodyPr>
          <a:lstStyle/>
          <a:p>
            <a:pPr algn="ctr">
              <a:lnSpc>
                <a:spcPct val="120000"/>
              </a:lnSpc>
              <a:spcBef>
                <a:spcPts val="0"/>
              </a:spcBef>
            </a:pPr>
            <a:r>
              <a:rPr lang="el-GR" sz="1800" b="1" dirty="0">
                <a:effectLst/>
                <a:latin typeface="Times New Roman" panose="02020603050405020304" pitchFamily="18" charset="0"/>
                <a:ea typeface="Times New Roman" panose="02020603050405020304" pitchFamily="18" charset="0"/>
              </a:rPr>
              <a:t>ΠΑΘΗΣΕΙΣ ΚΥΚΛΟΦΟΡΙΚΟΥ ΣΥΣΤΗΜΑΤΟΣ</a:t>
            </a:r>
            <a:r>
              <a:rPr lang="en-US" sz="1800" b="1" dirty="0">
                <a:effectLst/>
                <a:latin typeface="Times New Roman" panose="02020603050405020304" pitchFamily="18" charset="0"/>
                <a:ea typeface="Times New Roman" panose="02020603050405020304" pitchFamily="18" charset="0"/>
              </a:rPr>
              <a:t> </a:t>
            </a:r>
          </a:p>
          <a:p>
            <a:pPr algn="ctr">
              <a:lnSpc>
                <a:spcPct val="120000"/>
              </a:lnSpc>
              <a:spcBef>
                <a:spcPts val="0"/>
              </a:spcBef>
            </a:pPr>
            <a:r>
              <a:rPr lang="el-GR" sz="1800" b="1" dirty="0">
                <a:effectLst/>
                <a:latin typeface="Times New Roman" panose="02020603050405020304" pitchFamily="18" charset="0"/>
                <a:ea typeface="Times New Roman" panose="02020603050405020304" pitchFamily="18" charset="0"/>
              </a:rPr>
              <a:t>(ΣΤΕΦΑΝΙΑΙΑ ΝΟΣΟΣ, ΒΑΛΒΙΔΟΠΑΘΕΙΕΣ, ΑΡΡΥΘΜΙΕΣ)</a:t>
            </a:r>
            <a:endParaRPr lang="el-GR" sz="1800" dirty="0">
              <a:effectLst/>
              <a:latin typeface="Times New Roman" panose="02020603050405020304" pitchFamily="18" charset="0"/>
              <a:ea typeface="Times New Roman" panose="02020603050405020304" pitchFamily="18" charset="0"/>
            </a:endParaRPr>
          </a:p>
          <a:p>
            <a:pPr algn="ctr">
              <a:lnSpc>
                <a:spcPct val="120000"/>
              </a:lnSpc>
              <a:spcBef>
                <a:spcPts val="0"/>
              </a:spcBef>
            </a:pPr>
            <a:r>
              <a:rPr lang="el-GR" sz="1800" dirty="0">
                <a:effectLst/>
                <a:latin typeface="Times New Roman" panose="02020603050405020304" pitchFamily="18" charset="0"/>
                <a:ea typeface="Times New Roman" panose="02020603050405020304" pitchFamily="18" charset="0"/>
              </a:rPr>
              <a:t> </a:t>
            </a:r>
          </a:p>
          <a:p>
            <a:pPr indent="270510" algn="just">
              <a:lnSpc>
                <a:spcPct val="120000"/>
              </a:lnSpc>
              <a:spcBef>
                <a:spcPts val="0"/>
              </a:spcBef>
            </a:pPr>
            <a:r>
              <a:rPr lang="el-GR" sz="1800" dirty="0">
                <a:effectLst/>
                <a:latin typeface="Times New Roman" panose="02020603050405020304" pitchFamily="18" charset="0"/>
                <a:ea typeface="Times New Roman" panose="02020603050405020304" pitchFamily="18" charset="0"/>
              </a:rPr>
              <a:t>Η καρδιά είναι ένα </a:t>
            </a:r>
            <a:r>
              <a:rPr lang="el-GR" sz="1800" u="sng" dirty="0" err="1">
                <a:effectLst/>
                <a:latin typeface="Times New Roman" panose="02020603050405020304" pitchFamily="18" charset="0"/>
                <a:ea typeface="Times New Roman" panose="02020603050405020304" pitchFamily="18" charset="0"/>
              </a:rPr>
              <a:t>Συγκύτιο</a:t>
            </a:r>
            <a:r>
              <a:rPr lang="el-GR" sz="1800" dirty="0">
                <a:effectLst/>
                <a:latin typeface="Times New Roman" panose="02020603050405020304" pitchFamily="18" charset="0"/>
                <a:ea typeface="Times New Roman" panose="02020603050405020304" pitchFamily="18" charset="0"/>
              </a:rPr>
              <a:t>. Δηλαδή το ένα </a:t>
            </a:r>
            <a:r>
              <a:rPr lang="el-GR" sz="1800" dirty="0" err="1">
                <a:effectLst/>
                <a:latin typeface="Times New Roman" panose="02020603050405020304" pitchFamily="18" charset="0"/>
                <a:ea typeface="Times New Roman" panose="02020603050405020304" pitchFamily="18" charset="0"/>
              </a:rPr>
              <a:t>μυοκαρδιακό</a:t>
            </a:r>
            <a:r>
              <a:rPr lang="el-GR" sz="1800" dirty="0">
                <a:effectLst/>
                <a:latin typeface="Times New Roman" panose="02020603050405020304" pitchFamily="18" charset="0"/>
                <a:ea typeface="Times New Roman" panose="02020603050405020304" pitchFamily="18" charset="0"/>
              </a:rPr>
              <a:t> κύτταρο επικοινωνεί με τα άλλα, γεγονός που σημαίνει ότι δεν είναι ανεξάρτητα. Αυτό γίνεται για οικονομία χρόνου εφόσον το ίδιο ερέθισμα το οποίο διεγείρει ένα </a:t>
            </a:r>
            <a:r>
              <a:rPr lang="el-GR" sz="1800" dirty="0" err="1">
                <a:effectLst/>
                <a:latin typeface="Times New Roman" panose="02020603050405020304" pitchFamily="18" charset="0"/>
                <a:ea typeface="Times New Roman" panose="02020603050405020304" pitchFamily="18" charset="0"/>
              </a:rPr>
              <a:t>μυοκαρδιακό</a:t>
            </a:r>
            <a:r>
              <a:rPr lang="el-GR" sz="1800" dirty="0">
                <a:effectLst/>
                <a:latin typeface="Times New Roman" panose="02020603050405020304" pitchFamily="18" charset="0"/>
                <a:ea typeface="Times New Roman" panose="02020603050405020304" pitchFamily="18" charset="0"/>
              </a:rPr>
              <a:t> κύτταρο μεταδίδεται και διεγείρει ταυτόχρονα και αστραπιαία και όλα τα υπόλοιπα </a:t>
            </a:r>
            <a:r>
              <a:rPr lang="el-GR" sz="1800" dirty="0" err="1">
                <a:effectLst/>
                <a:latin typeface="Times New Roman" panose="02020603050405020304" pitchFamily="18" charset="0"/>
                <a:ea typeface="Times New Roman" panose="02020603050405020304" pitchFamily="18" charset="0"/>
              </a:rPr>
              <a:t>μυοκαρδιακά</a:t>
            </a:r>
            <a:r>
              <a:rPr lang="el-GR" sz="1800" dirty="0">
                <a:effectLst/>
                <a:latin typeface="Times New Roman" panose="02020603050405020304" pitchFamily="18" charset="0"/>
                <a:ea typeface="Times New Roman" panose="02020603050405020304" pitchFamily="18" charset="0"/>
              </a:rPr>
              <a:t> κύτταρα. Με τον τρόπο αυτό διασφαλίζεται ο συγχρονισμός της σύσπασης των </a:t>
            </a:r>
            <a:r>
              <a:rPr lang="el-GR" sz="1800" dirty="0" err="1">
                <a:effectLst/>
                <a:latin typeface="Times New Roman" panose="02020603050405020304" pitchFamily="18" charset="0"/>
                <a:ea typeface="Times New Roman" panose="02020603050405020304" pitchFamily="18" charset="0"/>
              </a:rPr>
              <a:t>μυοκαρδιακών</a:t>
            </a:r>
            <a:r>
              <a:rPr lang="el-GR" sz="1800" dirty="0">
                <a:effectLst/>
                <a:latin typeface="Times New Roman" panose="02020603050405020304" pitchFamily="18" charset="0"/>
                <a:ea typeface="Times New Roman" panose="02020603050405020304" pitchFamily="18" charset="0"/>
              </a:rPr>
              <a:t> κυττάρων άρα και της καρδιακής λειτουργίας καθώς και η παραμονή του ανθρώπου στη ζωή, διαφορετικά θα απαιτούνταν για την καρδιακή λειτουργία τόσα ερεθίσματα όσα και τα </a:t>
            </a:r>
            <a:r>
              <a:rPr lang="el-GR" sz="1800" dirty="0" err="1">
                <a:effectLst/>
                <a:latin typeface="Times New Roman" panose="02020603050405020304" pitchFamily="18" charset="0"/>
                <a:ea typeface="Times New Roman" panose="02020603050405020304" pitchFamily="18" charset="0"/>
              </a:rPr>
              <a:t>μυοκαρδιακά</a:t>
            </a:r>
            <a:r>
              <a:rPr lang="el-GR" sz="1800" dirty="0">
                <a:effectLst/>
                <a:latin typeface="Times New Roman" panose="02020603050405020304" pitchFamily="18" charset="0"/>
                <a:ea typeface="Times New Roman" panose="02020603050405020304" pitchFamily="18" charset="0"/>
              </a:rPr>
              <a:t> κύτταρα.</a:t>
            </a:r>
          </a:p>
          <a:p>
            <a:pPr indent="270510" algn="just">
              <a:lnSpc>
                <a:spcPct val="120000"/>
              </a:lnSpc>
              <a:spcBef>
                <a:spcPts val="0"/>
              </a:spcBef>
            </a:pPr>
            <a:r>
              <a:rPr lang="en-US" sz="1800" u="none" strike="noStrike"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algn="just">
              <a:lnSpc>
                <a:spcPct val="12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Κλινικές Εξετάσεις</a:t>
            </a:r>
          </a:p>
          <a:p>
            <a:pPr marL="342900" lvl="0" indent="-342900" algn="just">
              <a:lnSpc>
                <a:spcPct val="120000"/>
              </a:lnSpc>
              <a:spcBef>
                <a:spcPts val="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Ηλεκτροκαρδιογράφημα (ΗΚΓ)</a:t>
            </a:r>
          </a:p>
          <a:p>
            <a:pPr marL="342900" lvl="0" indent="-342900" algn="just">
              <a:lnSpc>
                <a:spcPct val="120000"/>
              </a:lnSpc>
              <a:spcBef>
                <a:spcPts val="0"/>
              </a:spcBef>
              <a:buFont typeface="Symbol" panose="05050102010706020507" pitchFamily="18" charset="2"/>
              <a:buChar char=""/>
            </a:pPr>
            <a:r>
              <a:rPr lang="el-GR" sz="1800" dirty="0" err="1">
                <a:effectLst/>
                <a:latin typeface="Times New Roman" panose="02020603050405020304" pitchFamily="18" charset="0"/>
                <a:ea typeface="Times New Roman" panose="02020603050405020304" pitchFamily="18" charset="0"/>
              </a:rPr>
              <a:t>Υπερηχοκαρδιογράφημα</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ECHO</a:t>
            </a:r>
            <a:r>
              <a:rPr lang="el-GR" sz="1800" dirty="0">
                <a:effectLst/>
                <a:latin typeface="Times New Roman" panose="02020603050405020304" pitchFamily="18" charset="0"/>
                <a:ea typeface="Times New Roman" panose="02020603050405020304" pitchFamily="18" charset="0"/>
              </a:rPr>
              <a:t>) ή αλλιώς </a:t>
            </a:r>
            <a:r>
              <a:rPr lang="en-US" sz="1800" dirty="0">
                <a:effectLst/>
                <a:latin typeface="Times New Roman" panose="02020603050405020304" pitchFamily="18" charset="0"/>
                <a:ea typeface="Times New Roman" panose="02020603050405020304" pitchFamily="18" charset="0"/>
              </a:rPr>
              <a:t>triplex</a:t>
            </a:r>
            <a:r>
              <a:rPr lang="el-GR" sz="1800" dirty="0">
                <a:effectLst/>
                <a:latin typeface="Times New Roman" panose="02020603050405020304" pitchFamily="18" charset="0"/>
                <a:ea typeface="Times New Roman" panose="02020603050405020304" pitchFamily="18" charset="0"/>
              </a:rPr>
              <a:t> καρδιάς.</a:t>
            </a:r>
          </a:p>
          <a:p>
            <a:pPr marL="342900" lvl="0" indent="-342900" algn="just">
              <a:lnSpc>
                <a:spcPct val="120000"/>
              </a:lnSpc>
              <a:spcBef>
                <a:spcPts val="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Απλό</a:t>
            </a:r>
            <a:r>
              <a:rPr lang="en-US" sz="1800" dirty="0">
                <a:effectLst/>
                <a:latin typeface="Times New Roman" panose="02020603050405020304" pitchFamily="18" charset="0"/>
                <a:ea typeface="Times New Roman" panose="02020603050405020304" pitchFamily="18" charset="0"/>
              </a:rPr>
              <a:t> ECHO</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20000"/>
              </a:lnSpc>
              <a:spcBef>
                <a:spcPts val="0"/>
              </a:spcBef>
              <a:buFont typeface="Symbol" panose="05050102010706020507" pitchFamily="18" charset="2"/>
              <a:buChar char=""/>
            </a:pPr>
            <a:r>
              <a:rPr lang="en-US" sz="1800" dirty="0">
                <a:effectLst/>
                <a:latin typeface="Times New Roman" panose="02020603050405020304" pitchFamily="18" charset="0"/>
                <a:ea typeface="Times New Roman" panose="02020603050405020304" pitchFamily="18" charset="0"/>
              </a:rPr>
              <a:t>ECHO </a:t>
            </a:r>
            <a:r>
              <a:rPr lang="el-GR" sz="1800" dirty="0">
                <a:effectLst/>
                <a:latin typeface="Times New Roman" panose="02020603050405020304" pitchFamily="18" charset="0"/>
                <a:ea typeface="Times New Roman" panose="02020603050405020304" pitchFamily="18" charset="0"/>
              </a:rPr>
              <a:t>υπό συνθήκες στρες</a:t>
            </a:r>
          </a:p>
          <a:p>
            <a:pPr marL="342900" lvl="0" indent="-342900" algn="just">
              <a:lnSpc>
                <a:spcPct val="120000"/>
              </a:lnSpc>
              <a:spcBef>
                <a:spcPts val="0"/>
              </a:spcBef>
              <a:buFont typeface="Symbol" panose="05050102010706020507" pitchFamily="18" charset="2"/>
              <a:buChar char=""/>
            </a:pPr>
            <a:r>
              <a:rPr lang="el-GR" sz="1800" dirty="0" err="1">
                <a:effectLst/>
                <a:latin typeface="Times New Roman" panose="02020603050405020304" pitchFamily="18" charset="0"/>
                <a:ea typeface="Times New Roman" panose="02020603050405020304" pitchFamily="18" charset="0"/>
              </a:rPr>
              <a:t>Διοισοφάγειο</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υπερηχοκαρδιογράφημα</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Διοισοφάγειο</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ECHO</a:t>
            </a:r>
            <a:r>
              <a:rPr lang="el-GR" sz="1800" dirty="0">
                <a:effectLst/>
                <a:latin typeface="Times New Roman" panose="02020603050405020304" pitchFamily="18" charset="0"/>
                <a:ea typeface="Times New Roman" panose="02020603050405020304" pitchFamily="18" charset="0"/>
              </a:rPr>
              <a:t>), το οποίο χρησιμοποιείται  για διαγνώσεις παθήσεων των καρδιακών βαλβίδων καθώς και για την διάγνωση ανευρυσμάτων της ανιούσης αορτής.</a:t>
            </a:r>
          </a:p>
        </p:txBody>
      </p:sp>
      <p:sp>
        <p:nvSpPr>
          <p:cNvPr id="4" name="Υπότιτλος 2">
            <a:extLst>
              <a:ext uri="{FF2B5EF4-FFF2-40B4-BE49-F238E27FC236}">
                <a16:creationId xmlns:a16="http://schemas.microsoft.com/office/drawing/2014/main" id="{3F7C1B21-332D-410F-ADFB-47B7EDF0D226}"/>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1</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82872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544285" y="187231"/>
            <a:ext cx="11238412" cy="6500952"/>
          </a:xfrm>
        </p:spPr>
        <p:txBody>
          <a:bodyPr>
            <a:noAutofit/>
          </a:bodyPr>
          <a:lstStyle/>
          <a:p>
            <a:pPr indent="270510" algn="just">
              <a:lnSpc>
                <a:spcPct val="110000"/>
              </a:lnSpc>
              <a:spcBef>
                <a:spcPts val="600"/>
              </a:spcBef>
            </a:pPr>
            <a:r>
              <a:rPr lang="el-GR" sz="1800" b="1" i="0" dirty="0" err="1">
                <a:solidFill>
                  <a:schemeClr val="accent1"/>
                </a:solidFill>
                <a:effectLst/>
                <a:latin typeface="Times New Roman" panose="02020603050405020304" pitchFamily="18" charset="0"/>
                <a:ea typeface="Times New Roman" panose="02020603050405020304" pitchFamily="18" charset="0"/>
              </a:rPr>
              <a:t>Υπερηχοκαρδιογράφημα</a:t>
            </a:r>
            <a:r>
              <a:rPr lang="el-GR" sz="1800" b="1" i="0" dirty="0">
                <a:solidFill>
                  <a:schemeClr val="accent1"/>
                </a:solidFill>
                <a:effectLst/>
                <a:latin typeface="Times New Roman" panose="02020603050405020304" pitchFamily="18" charset="0"/>
                <a:ea typeface="Times New Roman" panose="02020603050405020304" pitchFamily="18" charset="0"/>
              </a:rPr>
              <a:t> (</a:t>
            </a:r>
            <a:r>
              <a:rPr lang="en-US" sz="1800" b="1" i="0" dirty="0">
                <a:solidFill>
                  <a:schemeClr val="accent1"/>
                </a:solidFill>
                <a:effectLst/>
                <a:latin typeface="Times New Roman" panose="02020603050405020304" pitchFamily="18" charset="0"/>
                <a:ea typeface="Times New Roman" panose="02020603050405020304" pitchFamily="18" charset="0"/>
              </a:rPr>
              <a:t>ECHO</a:t>
            </a:r>
            <a:r>
              <a:rPr lang="el-GR" sz="1800" b="1" i="0" dirty="0">
                <a:solidFill>
                  <a:schemeClr val="accent1"/>
                </a:solidFill>
                <a:effectLst/>
                <a:latin typeface="Times New Roman" panose="02020603050405020304" pitchFamily="18" charset="0"/>
                <a:ea typeface="Times New Roman" panose="02020603050405020304" pitchFamily="18" charset="0"/>
              </a:rPr>
              <a:t>): </a:t>
            </a:r>
            <a:r>
              <a:rPr lang="el-GR" sz="1800" i="0" dirty="0">
                <a:effectLst/>
                <a:latin typeface="Times New Roman" panose="02020603050405020304" pitchFamily="18" charset="0"/>
                <a:ea typeface="Times New Roman" panose="02020603050405020304" pitchFamily="18" charset="0"/>
              </a:rPr>
              <a:t>Με αυτό δίνονται πληροφορίες για τη λειτουργικότητα της αριστερής κοιλίας καθώς και της δεξιάς κοιλίας, για τη λειτουργία των καρδιακών βαλβίδων και για τη λειτουργικότητα του </a:t>
            </a:r>
            <a:r>
              <a:rPr lang="el-GR" sz="1800" i="0" dirty="0" err="1">
                <a:effectLst/>
                <a:latin typeface="Times New Roman" panose="02020603050405020304" pitchFamily="18" charset="0"/>
                <a:ea typeface="Times New Roman" panose="02020603050405020304" pitchFamily="18" charset="0"/>
              </a:rPr>
              <a:t>μεσοκολπικού</a:t>
            </a:r>
            <a:r>
              <a:rPr lang="el-GR" sz="1800" i="0" dirty="0">
                <a:effectLst/>
                <a:latin typeface="Times New Roman" panose="02020603050405020304" pitchFamily="18" charset="0"/>
                <a:ea typeface="Times New Roman" panose="02020603050405020304" pitchFamily="18" charset="0"/>
              </a:rPr>
              <a:t> και του </a:t>
            </a:r>
            <a:r>
              <a:rPr lang="el-GR" sz="1800" i="0" dirty="0" err="1">
                <a:effectLst/>
                <a:latin typeface="Times New Roman" panose="02020603050405020304" pitchFamily="18" charset="0"/>
                <a:ea typeface="Times New Roman" panose="02020603050405020304" pitchFamily="18" charset="0"/>
              </a:rPr>
              <a:t>μεσοκοιλιακού</a:t>
            </a:r>
            <a:r>
              <a:rPr lang="el-GR" sz="1800" i="0" dirty="0">
                <a:effectLst/>
                <a:latin typeface="Times New Roman" panose="02020603050405020304" pitchFamily="18" charset="0"/>
                <a:ea typeface="Times New Roman" panose="02020603050405020304" pitchFamily="18" charset="0"/>
              </a:rPr>
              <a:t> διαφράγματος. Λειτουργικότητα της αριστερής και της δεξιάς κοιλίας σημαίνει πόσο καλή ή πόσο ελαττωματική είναι η κινητικότητα των τοιχωμάτων της αριστερής κοιλίας ή της δεξιάς κοιλίας.  Λειτουργικότητα του </a:t>
            </a:r>
            <a:r>
              <a:rPr lang="el-GR" sz="1800" i="0" dirty="0" err="1">
                <a:effectLst/>
                <a:latin typeface="Times New Roman" panose="02020603050405020304" pitchFamily="18" charset="0"/>
                <a:ea typeface="Times New Roman" panose="02020603050405020304" pitchFamily="18" charset="0"/>
              </a:rPr>
              <a:t>μεσοκολπικού</a:t>
            </a:r>
            <a:r>
              <a:rPr lang="el-GR" sz="1800" i="0" dirty="0">
                <a:effectLst/>
                <a:latin typeface="Times New Roman" panose="02020603050405020304" pitchFamily="18" charset="0"/>
                <a:ea typeface="Times New Roman" panose="02020603050405020304" pitchFamily="18" charset="0"/>
              </a:rPr>
              <a:t> και του </a:t>
            </a:r>
            <a:r>
              <a:rPr lang="el-GR" sz="1800" i="0" dirty="0" err="1">
                <a:effectLst/>
                <a:latin typeface="Times New Roman" panose="02020603050405020304" pitchFamily="18" charset="0"/>
                <a:ea typeface="Times New Roman" panose="02020603050405020304" pitchFamily="18" charset="0"/>
              </a:rPr>
              <a:t>μεσοκοιλιακού</a:t>
            </a:r>
            <a:r>
              <a:rPr lang="el-GR" sz="1800" i="0" dirty="0">
                <a:effectLst/>
                <a:latin typeface="Times New Roman" panose="02020603050405020304" pitchFamily="18" charset="0"/>
                <a:ea typeface="Times New Roman" panose="02020603050405020304" pitchFamily="18" charset="0"/>
              </a:rPr>
              <a:t> διαφράγματος σημαίνει την εξέταση του πόσο καλά κινούνται το </a:t>
            </a:r>
            <a:r>
              <a:rPr lang="el-GR" sz="1800" i="0" dirty="0" err="1">
                <a:effectLst/>
                <a:latin typeface="Times New Roman" panose="02020603050405020304" pitchFamily="18" charset="0"/>
                <a:ea typeface="Times New Roman" panose="02020603050405020304" pitchFamily="18" charset="0"/>
              </a:rPr>
              <a:t>μεσοκολπικό</a:t>
            </a:r>
            <a:r>
              <a:rPr lang="el-GR" sz="1800" i="0" dirty="0">
                <a:effectLst/>
                <a:latin typeface="Times New Roman" panose="02020603050405020304" pitchFamily="18" charset="0"/>
                <a:ea typeface="Times New Roman" panose="02020603050405020304" pitchFamily="18" charset="0"/>
              </a:rPr>
              <a:t> και το </a:t>
            </a:r>
            <a:r>
              <a:rPr lang="el-GR" sz="1800" i="0" dirty="0" err="1">
                <a:effectLst/>
                <a:latin typeface="Times New Roman" panose="02020603050405020304" pitchFamily="18" charset="0"/>
                <a:ea typeface="Times New Roman" panose="02020603050405020304" pitchFamily="18" charset="0"/>
              </a:rPr>
              <a:t>μεσοκοιλιακό</a:t>
            </a:r>
            <a:r>
              <a:rPr lang="el-GR" sz="1800" i="0" dirty="0">
                <a:effectLst/>
                <a:latin typeface="Times New Roman" panose="02020603050405020304" pitchFamily="18" charset="0"/>
                <a:ea typeface="Times New Roman" panose="02020603050405020304" pitchFamily="18" charset="0"/>
              </a:rPr>
              <a:t> διάφραγμα, διότι σε ένα εκτεταμένο έμφραγμα του μυοκαρδίου το οποίο πιθανό να έχει επεκταθεί και στο </a:t>
            </a:r>
            <a:r>
              <a:rPr lang="el-GR" sz="1800" i="0" dirty="0" err="1">
                <a:effectLst/>
                <a:latin typeface="Times New Roman" panose="02020603050405020304" pitchFamily="18" charset="0"/>
                <a:ea typeface="Times New Roman" panose="02020603050405020304" pitchFamily="18" charset="0"/>
              </a:rPr>
              <a:t>μεσοκοιλιακό</a:t>
            </a:r>
            <a:r>
              <a:rPr lang="el-GR" sz="1800" i="0" dirty="0">
                <a:effectLst/>
                <a:latin typeface="Times New Roman" panose="02020603050405020304" pitchFamily="18" charset="0"/>
                <a:ea typeface="Times New Roman" panose="02020603050405020304" pitchFamily="18" charset="0"/>
              </a:rPr>
              <a:t> διάφραγμα, τότε αδυνατίζει και χάνεται η κινητικότητα του </a:t>
            </a:r>
            <a:r>
              <a:rPr lang="el-GR" sz="1800" i="0" dirty="0" err="1">
                <a:effectLst/>
                <a:latin typeface="Times New Roman" panose="02020603050405020304" pitchFamily="18" charset="0"/>
                <a:ea typeface="Times New Roman" panose="02020603050405020304" pitchFamily="18" charset="0"/>
              </a:rPr>
              <a:t>μεσοκοιλιακού</a:t>
            </a:r>
            <a:r>
              <a:rPr lang="el-GR" sz="1800" i="0" dirty="0">
                <a:effectLst/>
                <a:latin typeface="Times New Roman" panose="02020603050405020304" pitchFamily="18" charset="0"/>
                <a:ea typeface="Times New Roman" panose="02020603050405020304" pitchFamily="18" charset="0"/>
              </a:rPr>
              <a:t> διαφράγματος. Πολύ χρήσιμη εξέταση είναι και το </a:t>
            </a:r>
            <a:r>
              <a:rPr lang="el-GR" sz="1800" i="0" dirty="0" err="1">
                <a:effectLst/>
                <a:latin typeface="Times New Roman" panose="02020603050405020304" pitchFamily="18" charset="0"/>
                <a:ea typeface="Times New Roman" panose="02020603050405020304" pitchFamily="18" charset="0"/>
              </a:rPr>
              <a:t>διοισοφάγειο</a:t>
            </a:r>
            <a:r>
              <a:rPr lang="el-GR" sz="1800" i="0" dirty="0">
                <a:effectLst/>
                <a:latin typeface="Times New Roman" panose="02020603050405020304" pitchFamily="18" charset="0"/>
                <a:ea typeface="Times New Roman" panose="02020603050405020304" pitchFamily="18" charset="0"/>
              </a:rPr>
              <a:t> </a:t>
            </a:r>
            <a:r>
              <a:rPr lang="el-GR" sz="1800" i="0" dirty="0" err="1">
                <a:effectLst/>
                <a:latin typeface="Times New Roman" panose="02020603050405020304" pitchFamily="18" charset="0"/>
                <a:ea typeface="Times New Roman" panose="02020603050405020304" pitchFamily="18" charset="0"/>
              </a:rPr>
              <a:t>υπερηχοκαρδιογράφημα</a:t>
            </a:r>
            <a:r>
              <a:rPr lang="el-GR" sz="1800" i="0" dirty="0">
                <a:effectLst/>
                <a:latin typeface="Times New Roman" panose="02020603050405020304" pitchFamily="18" charset="0"/>
                <a:ea typeface="Times New Roman" panose="02020603050405020304" pitchFamily="18" charset="0"/>
              </a:rPr>
              <a:t> το οποίο γίνεται κατά τη διάρκεια μιας καρδιοχειρουργικής επέμβασης </a:t>
            </a:r>
            <a:r>
              <a:rPr lang="el-GR" sz="1800" i="0" dirty="0" err="1">
                <a:effectLst/>
                <a:latin typeface="Times New Roman" panose="02020603050405020304" pitchFamily="18" charset="0"/>
                <a:ea typeface="Times New Roman" panose="02020603050405020304" pitchFamily="18" charset="0"/>
              </a:rPr>
              <a:t>αορτοστεφανιαίας</a:t>
            </a:r>
            <a:r>
              <a:rPr lang="el-GR" sz="1800" i="0" dirty="0">
                <a:effectLst/>
                <a:latin typeface="Times New Roman" panose="02020603050405020304" pitchFamily="18" charset="0"/>
                <a:ea typeface="Times New Roman" panose="02020603050405020304" pitchFamily="18" charset="0"/>
              </a:rPr>
              <a:t> παράκαμψης (</a:t>
            </a:r>
            <a:r>
              <a:rPr lang="en-US" sz="1800" i="0" dirty="0">
                <a:effectLst/>
                <a:latin typeface="Times New Roman" panose="02020603050405020304" pitchFamily="18" charset="0"/>
                <a:ea typeface="Times New Roman" panose="02020603050405020304" pitchFamily="18" charset="0"/>
              </a:rPr>
              <a:t>Coronary</a:t>
            </a:r>
            <a:r>
              <a:rPr lang="el-GR" sz="1800" i="0" dirty="0">
                <a:effectLst/>
                <a:latin typeface="Times New Roman" panose="02020603050405020304" pitchFamily="18" charset="0"/>
                <a:ea typeface="Times New Roman" panose="02020603050405020304" pitchFamily="18" charset="0"/>
              </a:rPr>
              <a:t>-</a:t>
            </a:r>
            <a:r>
              <a:rPr lang="en-US" sz="1800" i="0" dirty="0">
                <a:effectLst/>
                <a:latin typeface="Times New Roman" panose="02020603050405020304" pitchFamily="18" charset="0"/>
                <a:ea typeface="Times New Roman" panose="02020603050405020304" pitchFamily="18" charset="0"/>
              </a:rPr>
              <a:t>artery bypass</a:t>
            </a:r>
            <a:r>
              <a:rPr lang="el-GR" sz="1800" i="0" dirty="0">
                <a:effectLst/>
                <a:latin typeface="Times New Roman" panose="02020603050405020304" pitchFamily="18" charset="0"/>
                <a:ea typeface="Times New Roman" panose="02020603050405020304" pitchFamily="18" charset="0"/>
              </a:rPr>
              <a:t>) και ελέγχεται με αυτό η κατάσταση των στεφανιαίων αρτηριών. Επίσης με το </a:t>
            </a:r>
            <a:r>
              <a:rPr lang="el-GR" sz="1800" i="0" dirty="0" err="1">
                <a:effectLst/>
                <a:latin typeface="Times New Roman" panose="02020603050405020304" pitchFamily="18" charset="0"/>
                <a:ea typeface="Times New Roman" panose="02020603050405020304" pitchFamily="18" charset="0"/>
              </a:rPr>
              <a:t>διοισοφάγειο</a:t>
            </a:r>
            <a:r>
              <a:rPr lang="el-GR" sz="1800" i="0" dirty="0">
                <a:effectLst/>
                <a:latin typeface="Times New Roman" panose="02020603050405020304" pitchFamily="18" charset="0"/>
                <a:ea typeface="Times New Roman" panose="02020603050405020304" pitchFamily="18" charset="0"/>
              </a:rPr>
              <a:t> </a:t>
            </a:r>
            <a:r>
              <a:rPr lang="el-GR" sz="1800" i="0" dirty="0" err="1">
                <a:effectLst/>
                <a:latin typeface="Times New Roman" panose="02020603050405020304" pitchFamily="18" charset="0"/>
                <a:ea typeface="Times New Roman" panose="02020603050405020304" pitchFamily="18" charset="0"/>
              </a:rPr>
              <a:t>υπερηχοκαρδιογράφημα</a:t>
            </a:r>
            <a:r>
              <a:rPr lang="el-GR" sz="1800" i="0" dirty="0">
                <a:effectLst/>
                <a:latin typeface="Times New Roman" panose="02020603050405020304" pitchFamily="18" charset="0"/>
                <a:ea typeface="Times New Roman" panose="02020603050405020304" pitchFamily="18" charset="0"/>
              </a:rPr>
              <a:t> ελέγχονται οι συγγενείς καρδιοπάθειες, αλλά και η ύπαρξη ανευρύσματος στην ανιούσα αορτή.</a:t>
            </a:r>
            <a:endParaRPr lang="el-GR" sz="1800" dirty="0">
              <a:effectLst/>
              <a:latin typeface="Times New Roman" panose="02020603050405020304" pitchFamily="18" charset="0"/>
              <a:ea typeface="Times New Roman" panose="02020603050405020304" pitchFamily="18" charset="0"/>
            </a:endParaRPr>
          </a:p>
          <a:p>
            <a:pPr indent="270510" algn="just">
              <a:lnSpc>
                <a:spcPct val="110000"/>
              </a:lnSpc>
              <a:spcBef>
                <a:spcPts val="600"/>
              </a:spcBef>
            </a:pPr>
            <a:r>
              <a:rPr lang="el-GR" sz="1800" b="1" i="0" dirty="0">
                <a:solidFill>
                  <a:schemeClr val="accent1"/>
                </a:solidFill>
                <a:effectLst/>
                <a:latin typeface="Times New Roman" panose="02020603050405020304" pitchFamily="18" charset="0"/>
                <a:ea typeface="Times New Roman" panose="02020603050405020304" pitchFamily="18" charset="0"/>
              </a:rPr>
              <a:t>Δοκιμασία κόπωσης: </a:t>
            </a:r>
            <a:r>
              <a:rPr lang="el-GR" sz="1800" i="0" dirty="0">
                <a:effectLst/>
                <a:latin typeface="Times New Roman" panose="02020603050405020304" pitchFamily="18" charset="0"/>
                <a:ea typeface="Times New Roman" panose="02020603050405020304" pitchFamily="18" charset="0"/>
              </a:rPr>
              <a:t>Η τεχνική αυτή βασίζεται στην αδυναμία της αύξησης της ροής του αρτηριακού αίματος μέσα στις στεφανιαίες αρτηρίες υπό τις συνθήκες κόπωσης. Αυτό συμβαίνει μόνο όταν υπάρχει σημαντική ελάττωση ή απόφραξη της διαμέτρου των στεφανιαίων αρτηριών εξαιτίας της δημιουργίας </a:t>
            </a:r>
            <a:r>
              <a:rPr lang="el-GR" sz="1800" i="0" dirty="0" err="1">
                <a:effectLst/>
                <a:latin typeface="Times New Roman" panose="02020603050405020304" pitchFamily="18" charset="0"/>
                <a:ea typeface="Times New Roman" panose="02020603050405020304" pitchFamily="18" charset="0"/>
              </a:rPr>
              <a:t>αθηρωματικών</a:t>
            </a:r>
            <a:r>
              <a:rPr lang="el-GR" sz="1800" i="0" dirty="0">
                <a:effectLst/>
                <a:latin typeface="Times New Roman" panose="02020603050405020304" pitchFamily="18" charset="0"/>
                <a:ea typeface="Times New Roman" panose="02020603050405020304" pitchFamily="18" charset="0"/>
              </a:rPr>
              <a:t> πλακών στο εσωτερικό του αυλού των στεφανιαίων αυτών αγγείων. Στη δοκιμασία κόπωσης ο ασθενής τρέχει επάνω σε ένα κυλιόμενο τάπητα με αυξανόμενη ταχύτητα και συγχρόνως καταγράφεται το ΗΚΓ του ασθενούς. Η δοκιμασία της κόπωσης διακόπτεται όταν η καρδιακή συχνότητα φτάσει στο 90% της μέγιστης προβλεπόμενης για την ηλικία και για το φύλο του ασθενή. Η δοκιμασία κόπωσης διακόπτεται υποχρεωτικά εάν εμφανιστεί σημαντικός </a:t>
            </a:r>
            <a:r>
              <a:rPr lang="el-GR" sz="1800" i="0" dirty="0" err="1">
                <a:effectLst/>
                <a:latin typeface="Times New Roman" panose="02020603050405020304" pitchFamily="18" charset="0"/>
                <a:ea typeface="Times New Roman" panose="02020603050405020304" pitchFamily="18" charset="0"/>
              </a:rPr>
              <a:t>στηθαγχικός</a:t>
            </a:r>
            <a:r>
              <a:rPr lang="el-GR" sz="1800" i="0" dirty="0">
                <a:effectLst/>
                <a:latin typeface="Times New Roman" panose="02020603050405020304" pitchFamily="18" charset="0"/>
                <a:ea typeface="Times New Roman" panose="02020603050405020304" pitchFamily="18" charset="0"/>
              </a:rPr>
              <a:t> πόνος, εάν πέσει η αρτηριακή πίεση και εάν το έπαρμα </a:t>
            </a:r>
            <a:r>
              <a:rPr lang="en-US" sz="1800" i="0" dirty="0">
                <a:effectLst/>
                <a:latin typeface="Times New Roman" panose="02020603050405020304" pitchFamily="18" charset="0"/>
                <a:ea typeface="Times New Roman" panose="02020603050405020304" pitchFamily="18" charset="0"/>
              </a:rPr>
              <a:t>ST</a:t>
            </a:r>
            <a:r>
              <a:rPr lang="el-GR" sz="1800" i="0" dirty="0">
                <a:effectLst/>
                <a:latin typeface="Times New Roman" panose="02020603050405020304" pitchFamily="18" charset="0"/>
                <a:ea typeface="Times New Roman" panose="02020603050405020304" pitchFamily="18" charset="0"/>
              </a:rPr>
              <a:t> εμφανίσει ανάσπαση ή </a:t>
            </a:r>
            <a:r>
              <a:rPr lang="el-GR" sz="1800" i="0" dirty="0" err="1">
                <a:effectLst/>
                <a:latin typeface="Times New Roman" panose="02020603050405020304" pitchFamily="18" charset="0"/>
                <a:ea typeface="Times New Roman" panose="02020603050405020304" pitchFamily="18" charset="0"/>
              </a:rPr>
              <a:t>κατάσπαση</a:t>
            </a:r>
            <a:r>
              <a:rPr lang="el-GR" sz="1800" i="0" dirty="0">
                <a:effectLst/>
                <a:latin typeface="Times New Roman" panose="02020603050405020304" pitchFamily="18" charset="0"/>
                <a:ea typeface="Times New Roman" panose="02020603050405020304" pitchFamily="18" charset="0"/>
              </a:rPr>
              <a:t> μεγαλύτερη των 2</a:t>
            </a:r>
            <a:r>
              <a:rPr lang="en-US" sz="1800" i="0" dirty="0">
                <a:effectLst/>
                <a:latin typeface="Times New Roman" panose="02020603050405020304" pitchFamily="18" charset="0"/>
                <a:ea typeface="Times New Roman" panose="02020603050405020304" pitchFamily="18" charset="0"/>
              </a:rPr>
              <a:t>mm</a:t>
            </a:r>
            <a:r>
              <a:rPr lang="el-GR" sz="1800" i="0" dirty="0">
                <a:effectLst/>
                <a:latin typeface="Times New Roman" panose="02020603050405020304" pitchFamily="18" charset="0"/>
                <a:ea typeface="Times New Roman" panose="02020603050405020304" pitchFamily="18" charset="0"/>
              </a:rPr>
              <a:t> στο </a:t>
            </a:r>
            <a:r>
              <a:rPr lang="el-GR" sz="1800" i="0" dirty="0" err="1">
                <a:effectLst/>
                <a:latin typeface="Times New Roman" panose="02020603050405020304" pitchFamily="18" charset="0"/>
                <a:ea typeface="Times New Roman" panose="02020603050405020304" pitchFamily="18" charset="0"/>
              </a:rPr>
              <a:t>ηλεκτροκαρδιογραφικό</a:t>
            </a:r>
            <a:r>
              <a:rPr lang="el-GR" sz="1800" i="0" dirty="0">
                <a:effectLst/>
                <a:latin typeface="Times New Roman" panose="02020603050405020304" pitchFamily="18" charset="0"/>
                <a:ea typeface="Times New Roman" panose="02020603050405020304" pitchFamily="18" charset="0"/>
              </a:rPr>
              <a:t> χαρτί. Εφόσον η πτώση του </a:t>
            </a:r>
            <a:r>
              <a:rPr lang="en-US" sz="1800" i="0" dirty="0">
                <a:effectLst/>
                <a:latin typeface="Times New Roman" panose="02020603050405020304" pitchFamily="18" charset="0"/>
                <a:ea typeface="Times New Roman" panose="02020603050405020304" pitchFamily="18" charset="0"/>
              </a:rPr>
              <a:t>ST</a:t>
            </a:r>
            <a:r>
              <a:rPr lang="el-GR" sz="1800" i="0" dirty="0">
                <a:effectLst/>
                <a:latin typeface="Times New Roman" panose="02020603050405020304" pitchFamily="18" charset="0"/>
                <a:ea typeface="Times New Roman" panose="02020603050405020304" pitchFamily="18" charset="0"/>
              </a:rPr>
              <a:t> είναι μεγαλύτερη από 1,5</a:t>
            </a:r>
            <a:r>
              <a:rPr lang="en-US" sz="1800" i="0" dirty="0">
                <a:effectLst/>
                <a:latin typeface="Times New Roman" panose="02020603050405020304" pitchFamily="18" charset="0"/>
                <a:ea typeface="Times New Roman" panose="02020603050405020304" pitchFamily="18" charset="0"/>
              </a:rPr>
              <a:t>mm</a:t>
            </a:r>
            <a:r>
              <a:rPr lang="el-GR" sz="1800" i="0" dirty="0">
                <a:effectLst/>
                <a:latin typeface="Times New Roman" panose="02020603050405020304" pitchFamily="18" charset="0"/>
                <a:ea typeface="Times New Roman" panose="02020603050405020304" pitchFamily="18" charset="0"/>
              </a:rPr>
              <a:t>, τότε μπαίνει η διάγνωση ότι ο συγκεκριμένος ασθενής πάσχει από στεφανιαία νόσο (ισχαιμική καρδιοπάθεια).</a:t>
            </a:r>
            <a:endParaRPr lang="el-GR" sz="1800" dirty="0">
              <a:effectLst/>
              <a:latin typeface="Times New Roman" panose="02020603050405020304" pitchFamily="18" charset="0"/>
              <a:ea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10</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9388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685799" y="596535"/>
            <a:ext cx="10820401" cy="5664929"/>
          </a:xfrm>
        </p:spPr>
        <p:txBody>
          <a:bodyPr>
            <a:noAutofit/>
          </a:bodyPr>
          <a:lstStyle/>
          <a:p>
            <a:pPr algn="just">
              <a:lnSpc>
                <a:spcPct val="120000"/>
              </a:lnSpc>
              <a:spcBef>
                <a:spcPts val="600"/>
              </a:spcBef>
            </a:pPr>
            <a:r>
              <a:rPr lang="el-GR" sz="1800" b="1" i="0" dirty="0" err="1">
                <a:solidFill>
                  <a:schemeClr val="accent1"/>
                </a:solidFill>
                <a:effectLst/>
                <a:latin typeface="Times New Roman" panose="02020603050405020304" pitchFamily="18" charset="0"/>
                <a:ea typeface="Times New Roman" panose="02020603050405020304" pitchFamily="18" charset="0"/>
              </a:rPr>
              <a:t>Ραδιοϊσοτοπικές</a:t>
            </a:r>
            <a:r>
              <a:rPr lang="el-GR" sz="1800" b="1" i="0" dirty="0">
                <a:solidFill>
                  <a:schemeClr val="accent1"/>
                </a:solidFill>
                <a:effectLst/>
                <a:latin typeface="Times New Roman" panose="02020603050405020304" pitchFamily="18" charset="0"/>
                <a:ea typeface="Times New Roman" panose="02020603050405020304" pitchFamily="18" charset="0"/>
              </a:rPr>
              <a:t> τεχνικές: </a:t>
            </a:r>
            <a:r>
              <a:rPr lang="el-GR" sz="1800" i="0" dirty="0">
                <a:effectLst/>
                <a:latin typeface="Times New Roman" panose="02020603050405020304" pitchFamily="18" charset="0"/>
                <a:ea typeface="Times New Roman" panose="02020603050405020304" pitchFamily="18" charset="0"/>
              </a:rPr>
              <a:t>Οι παράμετροι που εξετάζονται με τις </a:t>
            </a:r>
            <a:r>
              <a:rPr lang="el-GR" sz="1800" i="0" dirty="0" err="1">
                <a:effectLst/>
                <a:latin typeface="Times New Roman" panose="02020603050405020304" pitchFamily="18" charset="0"/>
                <a:ea typeface="Times New Roman" panose="02020603050405020304" pitchFamily="18" charset="0"/>
              </a:rPr>
              <a:t>ραδιοϊσοτοπικές</a:t>
            </a:r>
            <a:r>
              <a:rPr lang="el-GR" sz="1800" i="0" dirty="0">
                <a:effectLst/>
                <a:latin typeface="Times New Roman" panose="02020603050405020304" pitchFamily="18" charset="0"/>
                <a:ea typeface="Times New Roman" panose="02020603050405020304" pitchFamily="18" charset="0"/>
              </a:rPr>
              <a:t> τεχνικές είναι οι εξής: </a:t>
            </a:r>
            <a:endParaRPr lang="el-GR" sz="1800" dirty="0">
              <a:effectLst/>
              <a:latin typeface="Times New Roman" panose="02020603050405020304" pitchFamily="18" charset="0"/>
              <a:ea typeface="Times New Roman" panose="02020603050405020304" pitchFamily="18" charset="0"/>
            </a:endParaRPr>
          </a:p>
          <a:p>
            <a:pPr algn="just">
              <a:lnSpc>
                <a:spcPct val="120000"/>
              </a:lnSpc>
              <a:spcBef>
                <a:spcPts val="600"/>
              </a:spcBef>
            </a:pPr>
            <a:r>
              <a:rPr lang="el-GR" sz="1800" i="0" dirty="0">
                <a:effectLst/>
                <a:latin typeface="Times New Roman" panose="02020603050405020304" pitchFamily="18" charset="0"/>
                <a:ea typeface="Times New Roman" panose="02020603050405020304" pitchFamily="18" charset="0"/>
              </a:rPr>
              <a:t>Ο κατά </a:t>
            </a:r>
            <a:r>
              <a:rPr lang="el-GR" sz="1800" i="0" dirty="0" err="1">
                <a:effectLst/>
                <a:latin typeface="Times New Roman" panose="02020603050405020304" pitchFamily="18" charset="0"/>
                <a:ea typeface="Times New Roman" panose="02020603050405020304" pitchFamily="18" charset="0"/>
              </a:rPr>
              <a:t>λεπτόν</a:t>
            </a:r>
            <a:r>
              <a:rPr lang="el-GR" sz="1800" i="0" dirty="0">
                <a:effectLst/>
                <a:latin typeface="Times New Roman" panose="02020603050405020304" pitchFamily="18" charset="0"/>
                <a:ea typeface="Times New Roman" panose="02020603050405020304" pitchFamily="18" charset="0"/>
              </a:rPr>
              <a:t> όγκος αίματος (ΚΛΟΑ). </a:t>
            </a:r>
            <a:endParaRPr lang="el-GR" sz="1800" dirty="0">
              <a:effectLst/>
              <a:latin typeface="Times New Roman" panose="02020603050405020304" pitchFamily="18" charset="0"/>
              <a:ea typeface="Times New Roman" panose="02020603050405020304" pitchFamily="18" charset="0"/>
            </a:endParaRPr>
          </a:p>
          <a:p>
            <a:pPr algn="just">
              <a:lnSpc>
                <a:spcPct val="120000"/>
              </a:lnSpc>
              <a:spcBef>
                <a:spcPts val="600"/>
              </a:spcBef>
            </a:pPr>
            <a:r>
              <a:rPr lang="el-GR" sz="1800" i="0" dirty="0">
                <a:effectLst/>
                <a:latin typeface="Times New Roman" panose="02020603050405020304" pitchFamily="18" charset="0"/>
                <a:ea typeface="Times New Roman" panose="02020603050405020304" pitchFamily="18" charset="0"/>
              </a:rPr>
              <a:t>Ο όγκος που έχουν οι κοιλίες (αριστερή και δεξιά) στο τέλος της φάσης συστολής ή στο τέλος της φάσης διαστολής τους. </a:t>
            </a:r>
            <a:endParaRPr lang="el-GR" sz="1800" dirty="0">
              <a:effectLst/>
              <a:latin typeface="Times New Roman" panose="02020603050405020304" pitchFamily="18" charset="0"/>
              <a:ea typeface="Times New Roman" panose="02020603050405020304" pitchFamily="18" charset="0"/>
            </a:endParaRPr>
          </a:p>
          <a:p>
            <a:pPr algn="just">
              <a:lnSpc>
                <a:spcPct val="120000"/>
              </a:lnSpc>
              <a:spcBef>
                <a:spcPts val="600"/>
              </a:spcBef>
            </a:pPr>
            <a:r>
              <a:rPr lang="el-GR" sz="1800" i="0" dirty="0">
                <a:effectLst/>
                <a:latin typeface="Times New Roman" panose="02020603050405020304" pitchFamily="18" charset="0"/>
                <a:ea typeface="Times New Roman" panose="02020603050405020304" pitchFamily="18" charset="0"/>
              </a:rPr>
              <a:t>Ο χρόνος που απαιτείται ώστε να εξέλθει από τις καρδιακές κοιλότητες το </a:t>
            </a:r>
            <a:r>
              <a:rPr lang="el-GR" sz="1800" i="0" dirty="0" err="1">
                <a:effectLst/>
                <a:latin typeface="Times New Roman" panose="02020603050405020304" pitchFamily="18" charset="0"/>
                <a:ea typeface="Times New Roman" panose="02020603050405020304" pitchFamily="18" charset="0"/>
              </a:rPr>
              <a:t>ραδιοφάρμακο</a:t>
            </a:r>
            <a:r>
              <a:rPr lang="el-GR" sz="1800" i="0" dirty="0">
                <a:effectLst/>
                <a:latin typeface="Times New Roman" panose="02020603050405020304" pitchFamily="18" charset="0"/>
                <a:ea typeface="Times New Roman" panose="02020603050405020304" pitchFamily="18" charset="0"/>
              </a:rPr>
              <a:t> που χορηγείται σε αυτές. </a:t>
            </a:r>
            <a:endParaRPr lang="el-GR" sz="1800" dirty="0">
              <a:effectLst/>
              <a:latin typeface="Times New Roman" panose="02020603050405020304" pitchFamily="18" charset="0"/>
              <a:ea typeface="Times New Roman" panose="02020603050405020304" pitchFamily="18" charset="0"/>
            </a:endParaRPr>
          </a:p>
          <a:p>
            <a:pPr algn="just">
              <a:lnSpc>
                <a:spcPct val="120000"/>
              </a:lnSpc>
              <a:spcBef>
                <a:spcPts val="600"/>
              </a:spcBef>
            </a:pPr>
            <a:r>
              <a:rPr lang="el-GR" sz="1800" i="0" dirty="0">
                <a:effectLst/>
                <a:latin typeface="Times New Roman" panose="02020603050405020304" pitchFamily="18" charset="0"/>
                <a:ea typeface="Times New Roman" panose="02020603050405020304" pitchFamily="18" charset="0"/>
              </a:rPr>
              <a:t>Η ανατομία της καρδιάς και ιδιαίτερα η απεικόνιση είτε </a:t>
            </a:r>
            <a:r>
              <a:rPr lang="el-GR" sz="1800" i="0" dirty="0" err="1">
                <a:effectLst/>
                <a:latin typeface="Times New Roman" panose="02020603050405020304" pitchFamily="18" charset="0"/>
                <a:ea typeface="Times New Roman" panose="02020603050405020304" pitchFamily="18" charset="0"/>
              </a:rPr>
              <a:t>μεσοκολπικών</a:t>
            </a:r>
            <a:r>
              <a:rPr lang="el-GR" sz="1800" i="0" dirty="0">
                <a:effectLst/>
                <a:latin typeface="Times New Roman" panose="02020603050405020304" pitchFamily="18" charset="0"/>
                <a:ea typeface="Times New Roman" panose="02020603050405020304" pitchFamily="18" charset="0"/>
              </a:rPr>
              <a:t> είτε </a:t>
            </a:r>
            <a:r>
              <a:rPr lang="el-GR" sz="1800" i="0" dirty="0" err="1">
                <a:effectLst/>
                <a:latin typeface="Times New Roman" panose="02020603050405020304" pitchFamily="18" charset="0"/>
                <a:ea typeface="Times New Roman" panose="02020603050405020304" pitchFamily="18" charset="0"/>
              </a:rPr>
              <a:t>μεσοκοιλιακών</a:t>
            </a:r>
            <a:r>
              <a:rPr lang="el-GR" sz="1800" i="0" dirty="0">
                <a:effectLst/>
                <a:latin typeface="Times New Roman" panose="02020603050405020304" pitchFamily="18" charset="0"/>
                <a:ea typeface="Times New Roman" panose="02020603050405020304" pitchFamily="18" charset="0"/>
              </a:rPr>
              <a:t> ελλειμμάτων. Επίσης με τις τεχνικές των </a:t>
            </a:r>
            <a:r>
              <a:rPr lang="el-GR" sz="1800" i="0" dirty="0" err="1">
                <a:effectLst/>
                <a:latin typeface="Times New Roman" panose="02020603050405020304" pitchFamily="18" charset="0"/>
                <a:ea typeface="Times New Roman" panose="02020603050405020304" pitchFamily="18" charset="0"/>
              </a:rPr>
              <a:t>ραδιοϊσοτοπικών</a:t>
            </a:r>
            <a:r>
              <a:rPr lang="el-GR" sz="1800" i="0" dirty="0">
                <a:effectLst/>
                <a:latin typeface="Times New Roman" panose="02020603050405020304" pitchFamily="18" charset="0"/>
                <a:ea typeface="Times New Roman" panose="02020603050405020304" pitchFamily="18" charset="0"/>
              </a:rPr>
              <a:t> φαρμάκων εξετάζεται η αρτιότητα της αρτηριακής αιμάτωσης του μυοκαρδίου καθώς και η πιθανότητα της ύπαρξης νεκρωτικών περιοχών στο μυοκάρδιο γεγονός το οποίο δηλώνει ιστορικό παλαιότερων εμφραγμάτων τα οποία δεν έδωσαν συμπτωματολογία.</a:t>
            </a:r>
            <a:endParaRPr lang="el-GR" sz="1800" dirty="0">
              <a:effectLst/>
              <a:latin typeface="Times New Roman" panose="02020603050405020304" pitchFamily="18" charset="0"/>
              <a:ea typeface="Times New Roman" panose="02020603050405020304" pitchFamily="18" charset="0"/>
            </a:endParaRPr>
          </a:p>
          <a:p>
            <a:pPr algn="just">
              <a:lnSpc>
                <a:spcPct val="120000"/>
              </a:lnSpc>
              <a:spcBef>
                <a:spcPts val="600"/>
              </a:spcBef>
            </a:pPr>
            <a:r>
              <a:rPr lang="el-GR" sz="1800" i="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algn="just">
              <a:lnSpc>
                <a:spcPct val="120000"/>
              </a:lnSpc>
              <a:spcBef>
                <a:spcPts val="600"/>
              </a:spcBef>
            </a:pPr>
            <a:r>
              <a:rPr lang="el-GR" sz="1800" b="1" i="0" dirty="0">
                <a:solidFill>
                  <a:schemeClr val="accent1"/>
                </a:solidFill>
                <a:effectLst/>
                <a:latin typeface="Times New Roman" panose="02020603050405020304" pitchFamily="18" charset="0"/>
                <a:ea typeface="Times New Roman" panose="02020603050405020304" pitchFamily="18" charset="0"/>
              </a:rPr>
              <a:t>Αξονική τομογραφία (</a:t>
            </a:r>
            <a:r>
              <a:rPr lang="en-US" sz="1800" b="1" i="0" dirty="0">
                <a:solidFill>
                  <a:schemeClr val="accent1"/>
                </a:solidFill>
                <a:effectLst/>
                <a:latin typeface="Times New Roman" panose="02020603050405020304" pitchFamily="18" charset="0"/>
                <a:ea typeface="Times New Roman" panose="02020603050405020304" pitchFamily="18" charset="0"/>
              </a:rPr>
              <a:t>CT</a:t>
            </a:r>
            <a:r>
              <a:rPr lang="el-GR" sz="1800" b="1" i="0" dirty="0">
                <a:solidFill>
                  <a:schemeClr val="accent1"/>
                </a:solidFill>
                <a:effectLst/>
                <a:latin typeface="Times New Roman" panose="02020603050405020304" pitchFamily="18" charset="0"/>
                <a:ea typeface="Times New Roman" panose="02020603050405020304" pitchFamily="18" charset="0"/>
              </a:rPr>
              <a:t>, </a:t>
            </a:r>
            <a:r>
              <a:rPr lang="en-US" sz="1800" b="1" i="0" dirty="0">
                <a:solidFill>
                  <a:schemeClr val="accent1"/>
                </a:solidFill>
                <a:effectLst/>
                <a:latin typeface="Times New Roman" panose="02020603050405020304" pitchFamily="18" charset="0"/>
                <a:ea typeface="Times New Roman" panose="02020603050405020304" pitchFamily="18" charset="0"/>
              </a:rPr>
              <a:t>Computed Tomography</a:t>
            </a:r>
            <a:r>
              <a:rPr lang="el-GR" sz="1800" b="1" i="0" dirty="0">
                <a:solidFill>
                  <a:schemeClr val="accent1"/>
                </a:solidFill>
                <a:effectLst/>
                <a:latin typeface="Times New Roman" panose="02020603050405020304" pitchFamily="18" charset="0"/>
                <a:ea typeface="Times New Roman" panose="02020603050405020304" pitchFamily="18" charset="0"/>
              </a:rPr>
              <a:t>): Με αυτή εξετάζονται:</a:t>
            </a:r>
            <a:endParaRPr lang="el-GR" sz="1800" b="1" dirty="0">
              <a:solidFill>
                <a:schemeClr val="accent1"/>
              </a:solidFill>
              <a:effectLst/>
              <a:latin typeface="Times New Roman" panose="02020603050405020304" pitchFamily="18" charset="0"/>
              <a:ea typeface="Times New Roman" panose="02020603050405020304" pitchFamily="18" charset="0"/>
            </a:endParaRPr>
          </a:p>
          <a:p>
            <a:pPr algn="just">
              <a:lnSpc>
                <a:spcPct val="120000"/>
              </a:lnSpc>
              <a:spcBef>
                <a:spcPts val="600"/>
              </a:spcBef>
            </a:pPr>
            <a:r>
              <a:rPr lang="el-GR" sz="1800" i="0" dirty="0">
                <a:effectLst/>
                <a:latin typeface="Times New Roman" panose="02020603050405020304" pitchFamily="18" charset="0"/>
                <a:ea typeface="Times New Roman" panose="02020603050405020304" pitchFamily="18" charset="0"/>
              </a:rPr>
              <a:t>Η πιθανότητα ύπαρξης ισχαιμικής νόσου του μυοκαρδίου με την παρατήρηση εάν μεταβάλλεται το πάχος του </a:t>
            </a:r>
            <a:r>
              <a:rPr lang="el-GR" sz="1800" i="0" dirty="0" err="1">
                <a:effectLst/>
                <a:latin typeface="Times New Roman" panose="02020603050405020304" pitchFamily="18" charset="0"/>
                <a:ea typeface="Times New Roman" panose="02020603050405020304" pitchFamily="18" charset="0"/>
              </a:rPr>
              <a:t>μυοκαρδιακού</a:t>
            </a:r>
            <a:r>
              <a:rPr lang="el-GR" sz="1800" i="0" dirty="0">
                <a:effectLst/>
                <a:latin typeface="Times New Roman" panose="02020603050405020304" pitchFamily="18" charset="0"/>
                <a:ea typeface="Times New Roman" panose="02020603050405020304" pitchFamily="18" charset="0"/>
              </a:rPr>
              <a:t> τοιχώματος. Σε περίπτωση που έχει υπάρξει παλαιότερο έμφραγμα, το τμήμα του </a:t>
            </a:r>
            <a:r>
              <a:rPr lang="el-GR" sz="1800" i="0" dirty="0" err="1">
                <a:effectLst/>
                <a:latin typeface="Times New Roman" panose="02020603050405020304" pitchFamily="18" charset="0"/>
                <a:ea typeface="Times New Roman" panose="02020603050405020304" pitchFamily="18" charset="0"/>
              </a:rPr>
              <a:t>μυοκαρδιακού</a:t>
            </a:r>
            <a:r>
              <a:rPr lang="el-GR" sz="1800" i="0" dirty="0">
                <a:effectLst/>
                <a:latin typeface="Times New Roman" panose="02020603050405020304" pitchFamily="18" charset="0"/>
                <a:ea typeface="Times New Roman" panose="02020603050405020304" pitchFamily="18" charset="0"/>
              </a:rPr>
              <a:t> τοιχώματος στο οποίο εμφανίστηκε το έμφραγμα εμφανίζει μικρότερο πάχος διότι στο συγκεκριμένο τμήμα τα </a:t>
            </a:r>
            <a:r>
              <a:rPr lang="el-GR" sz="1800" i="0" dirty="0" err="1">
                <a:effectLst/>
                <a:latin typeface="Times New Roman" panose="02020603050405020304" pitchFamily="18" charset="0"/>
                <a:ea typeface="Times New Roman" panose="02020603050405020304" pitchFamily="18" charset="0"/>
              </a:rPr>
              <a:t>μυοκαρδιακά</a:t>
            </a:r>
            <a:r>
              <a:rPr lang="el-GR" sz="1800" i="0" dirty="0">
                <a:effectLst/>
                <a:latin typeface="Times New Roman" panose="02020603050405020304" pitchFamily="18" charset="0"/>
                <a:ea typeface="Times New Roman" panose="02020603050405020304" pitchFamily="18" charset="0"/>
              </a:rPr>
              <a:t> κύτταρα νεκρώθηκαν και αντικαταστάθηκαν από ινώδη συνδετικό ιστό.</a:t>
            </a:r>
            <a:endParaRPr lang="el-GR" sz="1800" dirty="0">
              <a:effectLst/>
              <a:latin typeface="Times New Roman" panose="02020603050405020304" pitchFamily="18" charset="0"/>
              <a:ea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11</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15038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685799" y="309150"/>
            <a:ext cx="10820401" cy="6196151"/>
          </a:xfrm>
        </p:spPr>
        <p:txBody>
          <a:bodyPr>
            <a:noAutofit/>
          </a:bodyPr>
          <a:lstStyle/>
          <a:p>
            <a:pPr algn="just">
              <a:lnSpc>
                <a:spcPct val="100000"/>
              </a:lnSpc>
              <a:spcBef>
                <a:spcPts val="600"/>
              </a:spcBef>
            </a:pPr>
            <a:r>
              <a:rPr lang="el-GR" sz="1800" b="1" i="0" dirty="0">
                <a:solidFill>
                  <a:schemeClr val="accent1"/>
                </a:solidFill>
                <a:effectLst/>
                <a:latin typeface="Times New Roman" panose="02020603050405020304" pitchFamily="18" charset="0"/>
                <a:ea typeface="Times New Roman" panose="02020603050405020304" pitchFamily="18" charset="0"/>
              </a:rPr>
              <a:t>Παθήσεις του περικαρδίου </a:t>
            </a:r>
            <a:endParaRPr lang="el-GR" sz="1800" b="1" dirty="0">
              <a:solidFill>
                <a:schemeClr val="accent1"/>
              </a:solidFill>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600"/>
              </a:spcBef>
              <a:buFont typeface="+mj-lt"/>
              <a:buAutoNum type="alphaLcParenR"/>
            </a:pPr>
            <a:r>
              <a:rPr lang="el-GR" sz="1800" i="0" dirty="0">
                <a:effectLst/>
                <a:latin typeface="Times New Roman" panose="02020603050405020304" pitchFamily="18" charset="0"/>
                <a:ea typeface="Times New Roman" panose="02020603050405020304" pitchFamily="18" charset="0"/>
              </a:rPr>
              <a:t>Ύπαρξη περικαρδιακών ή </a:t>
            </a:r>
            <a:r>
              <a:rPr lang="el-GR" sz="1800" i="0" dirty="0" err="1">
                <a:effectLst/>
                <a:latin typeface="Times New Roman" panose="02020603050405020304" pitchFamily="18" charset="0"/>
                <a:ea typeface="Times New Roman" panose="02020603050405020304" pitchFamily="18" charset="0"/>
              </a:rPr>
              <a:t>ενδοκαρδιακών</a:t>
            </a:r>
            <a:r>
              <a:rPr lang="el-GR" sz="1800" i="0" dirty="0">
                <a:effectLst/>
                <a:latin typeface="Times New Roman" panose="02020603050405020304" pitchFamily="18" charset="0"/>
                <a:ea typeface="Times New Roman" panose="02020603050405020304" pitchFamily="18" charset="0"/>
              </a:rPr>
              <a:t> όγκων-συχνότεροι σε εμφάνιση είναι οι </a:t>
            </a:r>
            <a:r>
              <a:rPr lang="el-GR" sz="1800" i="0" dirty="0" err="1">
                <a:effectLst/>
                <a:latin typeface="Times New Roman" panose="02020603050405020304" pitchFamily="18" charset="0"/>
                <a:ea typeface="Times New Roman" panose="02020603050405020304" pitchFamily="18" charset="0"/>
              </a:rPr>
              <a:t>ενδοκαρδιακοί</a:t>
            </a:r>
            <a:r>
              <a:rPr lang="el-GR" sz="1800" i="0" dirty="0">
                <a:effectLst/>
                <a:latin typeface="Times New Roman" panose="02020603050405020304" pitchFamily="18" charset="0"/>
                <a:ea typeface="Times New Roman" panose="02020603050405020304" pitchFamily="18" charset="0"/>
              </a:rPr>
              <a:t> όγκοι και τα σαρκώματα.</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600"/>
              </a:spcBef>
              <a:buFont typeface="+mj-lt"/>
              <a:buAutoNum type="alphaLcParenR"/>
            </a:pPr>
            <a:r>
              <a:rPr lang="el-GR" sz="1800" i="0" dirty="0">
                <a:effectLst/>
                <a:latin typeface="Times New Roman" panose="02020603050405020304" pitchFamily="18" charset="0"/>
                <a:ea typeface="Times New Roman" panose="02020603050405020304" pitchFamily="18" charset="0"/>
              </a:rPr>
              <a:t>Συγγενείς καρδιοπάθειες</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600"/>
              </a:spcBef>
              <a:buFont typeface="+mj-lt"/>
              <a:buAutoNum type="alphaLcParenR"/>
            </a:pPr>
            <a:r>
              <a:rPr lang="el-GR" sz="1800" i="0" dirty="0">
                <a:effectLst/>
                <a:latin typeface="Times New Roman" panose="02020603050405020304" pitchFamily="18" charset="0"/>
                <a:ea typeface="Times New Roman" panose="02020603050405020304" pitchFamily="18" charset="0"/>
              </a:rPr>
              <a:t>Παθήσεις της αορτής, όπως είναι τα ανευρύσματα της αορτής και οι διαχωρισμός του αορτικού τοιχώματος.</a:t>
            </a:r>
            <a:endParaRPr lang="el-GR" sz="1800" dirty="0">
              <a:effectLst/>
              <a:latin typeface="Times New Roman" panose="02020603050405020304" pitchFamily="18" charset="0"/>
              <a:ea typeface="Times New Roman" panose="02020603050405020304" pitchFamily="18" charset="0"/>
            </a:endParaRPr>
          </a:p>
          <a:p>
            <a:pPr indent="270510" algn="just">
              <a:lnSpc>
                <a:spcPct val="100000"/>
              </a:lnSpc>
              <a:spcBef>
                <a:spcPts val="600"/>
              </a:spcBef>
            </a:pPr>
            <a:r>
              <a:rPr lang="el-GR" sz="1800" i="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600"/>
              </a:spcBef>
            </a:pPr>
            <a:r>
              <a:rPr lang="el-GR" sz="1800" b="1" i="0" dirty="0">
                <a:solidFill>
                  <a:schemeClr val="accent1"/>
                </a:solidFill>
                <a:effectLst/>
                <a:latin typeface="Times New Roman" panose="02020603050405020304" pitchFamily="18" charset="0"/>
                <a:ea typeface="Times New Roman" panose="02020603050405020304" pitchFamily="18" charset="0"/>
              </a:rPr>
              <a:t>Μαγνητικός συντονισμός (</a:t>
            </a:r>
            <a:r>
              <a:rPr lang="en-US" sz="1800" b="1" i="0" dirty="0">
                <a:solidFill>
                  <a:schemeClr val="accent1"/>
                </a:solidFill>
                <a:effectLst/>
                <a:latin typeface="Times New Roman" panose="02020603050405020304" pitchFamily="18" charset="0"/>
                <a:ea typeface="Times New Roman" panose="02020603050405020304" pitchFamily="18" charset="0"/>
              </a:rPr>
              <a:t>MRI</a:t>
            </a:r>
            <a:r>
              <a:rPr lang="el-GR" sz="1800" b="1" i="0" dirty="0">
                <a:solidFill>
                  <a:schemeClr val="accent1"/>
                </a:solidFill>
                <a:effectLst/>
                <a:latin typeface="Times New Roman" panose="02020603050405020304" pitchFamily="18" charset="0"/>
                <a:ea typeface="Times New Roman" panose="02020603050405020304" pitchFamily="18" charset="0"/>
              </a:rPr>
              <a:t>): </a:t>
            </a:r>
            <a:r>
              <a:rPr lang="el-GR" sz="1800" i="0" dirty="0">
                <a:effectLst/>
                <a:latin typeface="Times New Roman" panose="02020603050405020304" pitchFamily="18" charset="0"/>
                <a:ea typeface="Times New Roman" panose="02020603050405020304" pitchFamily="18" charset="0"/>
              </a:rPr>
              <a:t>Με τον μαγνητικό συντονισμό εξετάζεται το πάχος των τοιχωμάτων των κοιλιών, η μάζα του μυοκαρδίου, ο όγκος που έχουν οι κοιλίες στο τέλος της φάσης  συστολής και στο τέλος της φάσης διαστολής του καρδιακού κύκλου, καθώς επίσης εξετάζεται και η ποσότητα του αίματος την οποία στέλνουν στη περιφέρεια οι κοιλίες σε κάθε συστολή τους (κλάσμα εξώθησης αριστερής και κλάσμα εξώθησης δεξιάς κοιλίας). Με την </a:t>
            </a:r>
            <a:r>
              <a:rPr lang="en-US" sz="1800" i="0" dirty="0">
                <a:effectLst/>
                <a:latin typeface="Times New Roman" panose="02020603050405020304" pitchFamily="18" charset="0"/>
                <a:ea typeface="Times New Roman" panose="02020603050405020304" pitchFamily="18" charset="0"/>
              </a:rPr>
              <a:t>MRI</a:t>
            </a:r>
            <a:r>
              <a:rPr lang="el-GR" sz="1800" i="0" dirty="0">
                <a:effectLst/>
                <a:latin typeface="Times New Roman" panose="02020603050405020304" pitchFamily="18" charset="0"/>
                <a:ea typeface="Times New Roman" panose="02020603050405020304" pitchFamily="18" charset="0"/>
              </a:rPr>
              <a:t> αξιολογούνται επίσης η στεφανιαία νόσος, οι παθήσεις του περικαρδίου, οι μυοκαρδιοπάθειες, οι νεοπλασίες της καρδιάς, οι συγγενείς καρδιοπάθειες και τα ανευρύσματα της αορτής.</a:t>
            </a:r>
          </a:p>
          <a:p>
            <a:pPr algn="just">
              <a:lnSpc>
                <a:spcPct val="100000"/>
              </a:lnSpc>
              <a:spcBef>
                <a:spcPts val="600"/>
              </a:spcBef>
            </a:pPr>
            <a:endParaRPr lang="el-GR" sz="1800" dirty="0">
              <a:latin typeface="Times New Roman" panose="02020603050405020304" pitchFamily="18" charset="0"/>
              <a:ea typeface="Times New Roman" panose="02020603050405020304" pitchFamily="18" charset="0"/>
            </a:endParaRPr>
          </a:p>
          <a:p>
            <a:pPr algn="ctr">
              <a:lnSpc>
                <a:spcPct val="100000"/>
              </a:lnSpc>
              <a:spcBef>
                <a:spcPts val="600"/>
              </a:spcBef>
            </a:pPr>
            <a:r>
              <a:rPr lang="el-GR" sz="1800" b="1" i="0" dirty="0">
                <a:solidFill>
                  <a:schemeClr val="accent1"/>
                </a:solidFill>
                <a:effectLst/>
                <a:latin typeface="Times New Roman" panose="02020603050405020304" pitchFamily="18" charset="0"/>
                <a:ea typeface="Times New Roman" panose="02020603050405020304" pitchFamily="18" charset="0"/>
              </a:rPr>
              <a:t>ΑΙΜΑΤΗΡΕΣ</a:t>
            </a:r>
            <a:endParaRPr lang="el-GR" sz="1800" b="1" dirty="0">
              <a:solidFill>
                <a:schemeClr val="accent1"/>
              </a:solidFill>
              <a:effectLst/>
              <a:latin typeface="Times New Roman" panose="02020603050405020304" pitchFamily="18" charset="0"/>
              <a:ea typeface="Times New Roman" panose="02020603050405020304" pitchFamily="18" charset="0"/>
            </a:endParaRPr>
          </a:p>
          <a:p>
            <a:pPr algn="just">
              <a:lnSpc>
                <a:spcPct val="100000"/>
              </a:lnSpc>
              <a:spcBef>
                <a:spcPts val="600"/>
              </a:spcBef>
            </a:pPr>
            <a:r>
              <a:rPr lang="el-GR" sz="1800" b="1" i="0" dirty="0" err="1">
                <a:solidFill>
                  <a:schemeClr val="accent1"/>
                </a:solidFill>
                <a:effectLst/>
                <a:latin typeface="Times New Roman" panose="02020603050405020304" pitchFamily="18" charset="0"/>
                <a:ea typeface="Times New Roman" panose="02020603050405020304" pitchFamily="18" charset="0"/>
              </a:rPr>
              <a:t>Ενδομυοκαρδιακή</a:t>
            </a:r>
            <a:r>
              <a:rPr lang="el-GR" sz="1800" b="1" i="0" dirty="0">
                <a:solidFill>
                  <a:schemeClr val="accent1"/>
                </a:solidFill>
                <a:effectLst/>
                <a:latin typeface="Times New Roman" panose="02020603050405020304" pitchFamily="18" charset="0"/>
                <a:ea typeface="Times New Roman" panose="02020603050405020304" pitchFamily="18" charset="0"/>
              </a:rPr>
              <a:t> βιοψία: </a:t>
            </a:r>
            <a:r>
              <a:rPr lang="el-GR" sz="1800" i="0" dirty="0">
                <a:effectLst/>
                <a:latin typeface="Times New Roman" panose="02020603050405020304" pitchFamily="18" charset="0"/>
                <a:ea typeface="Times New Roman" panose="02020603050405020304" pitchFamily="18" charset="0"/>
              </a:rPr>
              <a:t>Η </a:t>
            </a:r>
            <a:r>
              <a:rPr lang="el-GR" sz="1800" i="0" dirty="0" err="1">
                <a:effectLst/>
                <a:latin typeface="Times New Roman" panose="02020603050405020304" pitchFamily="18" charset="0"/>
                <a:ea typeface="Times New Roman" panose="02020603050405020304" pitchFamily="18" charset="0"/>
              </a:rPr>
              <a:t>ενδομυοκαρδιακή</a:t>
            </a:r>
            <a:r>
              <a:rPr lang="el-GR" sz="1800" i="0" dirty="0">
                <a:effectLst/>
                <a:latin typeface="Times New Roman" panose="02020603050405020304" pitchFamily="18" charset="0"/>
                <a:ea typeface="Times New Roman" panose="02020603050405020304" pitchFamily="18" charset="0"/>
              </a:rPr>
              <a:t> βιοψία αποτελεί την πλέον αξιόπιστη και έγκαιρη διαγνωστική μέθοδο όταν είναι απαραίτητο να πιστοποιηθεί η διάγνωση της απόρριψης ενός καρδιακού μοσχεύματος. Προκειμένου να γίνει η συγκεκριμένη εξέταση απαιτείται έμπειρος καρδιολόγος </a:t>
            </a:r>
            <a:r>
              <a:rPr lang="el-GR" sz="1800" i="0" dirty="0" err="1">
                <a:effectLst/>
                <a:latin typeface="Times New Roman" panose="02020603050405020304" pitchFamily="18" charset="0"/>
                <a:ea typeface="Times New Roman" panose="02020603050405020304" pitchFamily="18" charset="0"/>
              </a:rPr>
              <a:t>αιμοδυναμιστής</a:t>
            </a:r>
            <a:r>
              <a:rPr lang="el-GR" sz="1800" i="0" dirty="0">
                <a:effectLst/>
                <a:latin typeface="Times New Roman" panose="02020603050405020304" pitchFamily="18" charset="0"/>
                <a:ea typeface="Times New Roman" panose="02020603050405020304" pitchFamily="18" charset="0"/>
              </a:rPr>
              <a:t>, διότι οι επιπλοκές από τη συγκεκριμένη εξέταση είναι διάτρηση της δεξιάς κοιλίας, καρδιακός επιπωματισμός, πνευμοθώρακας και αρρυθμίες. Με την </a:t>
            </a:r>
            <a:r>
              <a:rPr lang="el-GR" sz="1800" i="0" dirty="0" err="1">
                <a:effectLst/>
                <a:latin typeface="Times New Roman" panose="02020603050405020304" pitchFamily="18" charset="0"/>
                <a:ea typeface="Times New Roman" panose="02020603050405020304" pitchFamily="18" charset="0"/>
              </a:rPr>
              <a:t>ενδομυοκαρδιακή</a:t>
            </a:r>
            <a:r>
              <a:rPr lang="el-GR" sz="1800" i="0" dirty="0">
                <a:effectLst/>
                <a:latin typeface="Times New Roman" panose="02020603050405020304" pitchFamily="18" charset="0"/>
                <a:ea typeface="Times New Roman" panose="02020603050405020304" pitchFamily="18" charset="0"/>
              </a:rPr>
              <a:t> βιοψία διαγιγνώσκονται και παθήσεις όπως είναι οι μυοκαρδίτιδες και οι μυοκαρδιοπάθειες.</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600"/>
              </a:spcBef>
            </a:pPr>
            <a:endParaRPr lang="el-GR" sz="1800" dirty="0">
              <a:effectLst/>
              <a:latin typeface="Times New Roman" panose="02020603050405020304" pitchFamily="18" charset="0"/>
              <a:ea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12</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55506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685799" y="596535"/>
            <a:ext cx="10820401" cy="5664929"/>
          </a:xfrm>
        </p:spPr>
        <p:txBody>
          <a:bodyPr>
            <a:noAutofit/>
          </a:bodyPr>
          <a:lstStyle/>
          <a:p>
            <a:pPr algn="just">
              <a:lnSpc>
                <a:spcPct val="100000"/>
              </a:lnSpc>
              <a:spcBef>
                <a:spcPts val="0"/>
              </a:spcBef>
            </a:pPr>
            <a:r>
              <a:rPr lang="el-GR" sz="1800" b="1" i="0" dirty="0">
                <a:solidFill>
                  <a:schemeClr val="accent1"/>
                </a:solidFill>
                <a:effectLst/>
                <a:latin typeface="Times New Roman" panose="02020603050405020304" pitchFamily="18" charset="0"/>
                <a:ea typeface="Times New Roman" panose="02020603050405020304" pitchFamily="18" charset="0"/>
              </a:rPr>
              <a:t>Εκλεκτική </a:t>
            </a:r>
            <a:r>
              <a:rPr lang="el-GR" sz="1800" b="1" i="0" dirty="0" err="1">
                <a:solidFill>
                  <a:schemeClr val="accent1"/>
                </a:solidFill>
                <a:effectLst/>
                <a:latin typeface="Times New Roman" panose="02020603050405020304" pitchFamily="18" charset="0"/>
                <a:ea typeface="Times New Roman" panose="02020603050405020304" pitchFamily="18" charset="0"/>
              </a:rPr>
              <a:t>στεφανιογραφία</a:t>
            </a:r>
            <a:r>
              <a:rPr lang="el-GR" sz="1800" b="1" i="0" dirty="0">
                <a:solidFill>
                  <a:schemeClr val="accent1"/>
                </a:solidFill>
                <a:effectLst/>
                <a:latin typeface="Times New Roman" panose="02020603050405020304" pitchFamily="18" charset="0"/>
                <a:ea typeface="Times New Roman" panose="02020603050405020304" pitchFamily="18" charset="0"/>
              </a:rPr>
              <a:t> ή </a:t>
            </a:r>
            <a:r>
              <a:rPr lang="el-GR" sz="1800" b="1" i="0" dirty="0" err="1">
                <a:solidFill>
                  <a:schemeClr val="accent1"/>
                </a:solidFill>
                <a:effectLst/>
                <a:latin typeface="Times New Roman" panose="02020603050405020304" pitchFamily="18" charset="0"/>
                <a:ea typeface="Times New Roman" panose="02020603050405020304" pitchFamily="18" charset="0"/>
              </a:rPr>
              <a:t>κοιλιογραφία</a:t>
            </a:r>
            <a:r>
              <a:rPr lang="el-GR" sz="1800" b="1" i="0" dirty="0">
                <a:solidFill>
                  <a:schemeClr val="accent1"/>
                </a:solidFill>
                <a:effectLst/>
                <a:latin typeface="Times New Roman" panose="02020603050405020304" pitchFamily="18" charset="0"/>
                <a:ea typeface="Times New Roman" panose="02020603050405020304" pitchFamily="18" charset="0"/>
              </a:rPr>
              <a:t>:</a:t>
            </a:r>
            <a:r>
              <a:rPr lang="el-GR" sz="1800" i="0" dirty="0">
                <a:effectLst/>
                <a:latin typeface="Times New Roman" panose="02020603050405020304" pitchFamily="18" charset="0"/>
                <a:ea typeface="Times New Roman" panose="02020603050405020304" pitchFamily="18" charset="0"/>
              </a:rPr>
              <a:t> Πρόκειται για διαγνωστικές εξετάσεις στις οποίες χρησιμοποιούνται ειδικοί καθετήρες οι οποίοι εισάγονται σε μια περιφερική αρτηρία ή φλέβα και προωθούνται έως το εσωτερικό των καρδιακών κοιλοτήτων (αριστερές ή δεξιές καρδιακές κοιλότητες). Με την εξέταση αυτή ελέγχονται οι πιέσεις που αναπτύσσονται μέσα στις καρδιακές κοιλότητες, ελέγχεται ο κορεσμός της αιμοσφαιρίνης σε οξυγόνο για το αίμα που υπάρχει μέσα στις καρδιακές κοιλότητες, ελέγχεται η βατότητα των στεφανιαίων αρτηριών, καθώς επίσης ελέγχεται και η λειτουργικότητα των καρδιακών βαλβίδων-δηλαδή εάν υπάρχει στένωση ή ανεπάρκεια στις καρδιακές βαλβίδες. Στη στένωση οι βαλβίδες δεν ανοίγουν επαρκώς επομένως το σκιαγραφικό φάρμακο  δεν περνάει εύκολα στα μεγάλα αγγεία (αορτή ή πνευμονική αρτηρία), ενώ στην ανεπάρκεια που οι βαλβίδες δεν κλείνουν καλά το σκιαγραφικό φάρμακο παλινδρομεί μέσα στις καρδιακές κοιλότητες  διαμέσου των βαλβίδων. Επίσης, η σοβαρότητα της στένωσης της βαλβίδας υπολογίζεται από τον προσδιορισμό της τιμής της </a:t>
            </a:r>
            <a:r>
              <a:rPr lang="el-GR" sz="1800" b="1" i="0" dirty="0">
                <a:effectLst/>
                <a:latin typeface="Times New Roman" panose="02020603050405020304" pitchFamily="18" charset="0"/>
                <a:ea typeface="Times New Roman" panose="02020603050405020304" pitchFamily="18" charset="0"/>
              </a:rPr>
              <a:t>κλίσης πίεσης</a:t>
            </a:r>
            <a:r>
              <a:rPr lang="el-GR" sz="1800" i="0" dirty="0">
                <a:effectLst/>
                <a:latin typeface="Times New Roman" panose="02020603050405020304" pitchFamily="18" charset="0"/>
                <a:ea typeface="Times New Roman" panose="02020603050405020304" pitchFamily="18" charset="0"/>
              </a:rPr>
              <a:t> η οποία λαμβάνεται από τον καθορισμό των πιέσεων που επικρατούν στους ανατομικούς χώρους επάνω και κάτω από την βαλβίδα (για παράδειγμα εάν πρόκειται για την μιτροειδή βαλβίδα υπολογίζονται οι πιέσεις που επικρατούν μέσα στον αριστερό κόλπο και στην αριστερή κοιλία και εφόσον υπάρχει στένωση στη μιτροειδή βαλβίδα η τιμή της πίεσης μέσα στον αριστερό κόλπο θα είναι μεγαλύτερη από την τιμή της πίεσης μέσα στην αριστερά κοιλία. Η διαφορά ανάμεσα στις δύο πιέσεις ονομάζεται κλίση πίεσης. Εάν πρόκειται για την αορτική βαλβίδα καταγράφονται οι πιέσεις που επικρατούν μέσα στην αριστερά κοιλία καθώς και στην αρχή της ανιούσας αορτής. Στην στένωση της αορτικής βαλβίδας η τιμή της πίεσης μέσα στην αριστερά κοιλία θα είναι μεγαλύτερη από την τιμή της πίεσης μέσα στην αρχή της ανιούσας αορτής. Η διαφορά ανάμεσα στις δύο πιέσεις, αριστερής κοιλίας και αρχής ανιούσης αορτής, ονομάζεται κλίση πίεσης. Όσο σοβαρότερη είναι η στένωση στην βαλβίδα, τόσο πιο μεγάλη θα είναι και  η τιμή στην κλίση πίεσης.</a:t>
            </a:r>
            <a:endParaRPr lang="el-GR" sz="1800" dirty="0">
              <a:effectLst/>
              <a:latin typeface="Times New Roman" panose="02020603050405020304" pitchFamily="18" charset="0"/>
              <a:ea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13</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31945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685799" y="596535"/>
            <a:ext cx="10820401" cy="5664929"/>
          </a:xfrm>
        </p:spPr>
        <p:txBody>
          <a:bodyPr>
            <a:noAutofit/>
          </a:bodyPr>
          <a:lstStyle/>
          <a:p>
            <a:pPr algn="just">
              <a:lnSpc>
                <a:spcPct val="110000"/>
              </a:lnSpc>
              <a:spcBef>
                <a:spcPts val="0"/>
              </a:spcBef>
            </a:pPr>
            <a:r>
              <a:rPr lang="el-GR" sz="1800" i="0" dirty="0">
                <a:effectLst/>
                <a:latin typeface="Times New Roman" panose="02020603050405020304" pitchFamily="18" charset="0"/>
                <a:ea typeface="Times New Roman" panose="02020603050405020304" pitchFamily="18" charset="0"/>
              </a:rPr>
              <a:t>Όσον αφορά στην βαλβιδική ανεπάρκεια αυτή εκτιμάται από τον βαθμό παλινδρόμησης της σκιαγραφικής ουσίας διαμέσου του βαλβιδικού στομίου. Για να ελεγχθεί η πιθανή τυχόν ανεπάρκεια είτε πρόκειται για την αορτική βαλβίδα, είτε πρόκειται για την μιτροειδή ή για την </a:t>
            </a:r>
            <a:r>
              <a:rPr lang="el-GR" sz="1800" i="0" dirty="0" err="1">
                <a:effectLst/>
                <a:latin typeface="Times New Roman" panose="02020603050405020304" pitchFamily="18" charset="0"/>
                <a:ea typeface="Times New Roman" panose="02020603050405020304" pitchFamily="18" charset="0"/>
              </a:rPr>
              <a:t>τριγλώχινα</a:t>
            </a:r>
            <a:r>
              <a:rPr lang="el-GR" sz="1800" i="0" dirty="0">
                <a:effectLst/>
                <a:latin typeface="Times New Roman" panose="02020603050405020304" pitchFamily="18" charset="0"/>
                <a:ea typeface="Times New Roman" panose="02020603050405020304" pitchFamily="18" charset="0"/>
              </a:rPr>
              <a:t> βαλβίδα, εγχέεται σκιαγραφικό, ανάλογα με την βαλβίδα που ελέγχεται, μέσα στην αριστερή ή στην δεξιά κοιλία με την εξεταστική μέθοδο της </a:t>
            </a:r>
            <a:r>
              <a:rPr lang="el-GR" sz="1800" i="0" dirty="0" err="1">
                <a:effectLst/>
                <a:latin typeface="Times New Roman" panose="02020603050405020304" pitchFamily="18" charset="0"/>
                <a:ea typeface="Times New Roman" panose="02020603050405020304" pitchFamily="18" charset="0"/>
              </a:rPr>
              <a:t>κοιλιογραφίας</a:t>
            </a:r>
            <a:r>
              <a:rPr lang="el-GR" sz="1800" i="0" dirty="0">
                <a:effectLst/>
                <a:latin typeface="Times New Roman" panose="02020603050405020304" pitchFamily="18" charset="0"/>
                <a:ea typeface="Times New Roman" panose="02020603050405020304" pitchFamily="18" charset="0"/>
              </a:rPr>
              <a:t> και προσδιορίζεται ο βαθμός της παλινδρόμησης του σκιαγραφικού από την δεξιά κοιλία στον δεξιό κόλπο στην φάση συστολής της δεξιάς κοιλίας εφόσον πρόκειται για έλεγχο  ανεπάρκειας της </a:t>
            </a:r>
            <a:r>
              <a:rPr lang="el-GR" sz="1800" i="0" dirty="0" err="1">
                <a:effectLst/>
                <a:latin typeface="Times New Roman" panose="02020603050405020304" pitchFamily="18" charset="0"/>
                <a:ea typeface="Times New Roman" panose="02020603050405020304" pitchFamily="18" charset="0"/>
              </a:rPr>
              <a:t>τριγλώχινας</a:t>
            </a:r>
            <a:r>
              <a:rPr lang="el-GR" sz="1800" i="0" dirty="0">
                <a:effectLst/>
                <a:latin typeface="Times New Roman" panose="02020603050405020304" pitchFamily="18" charset="0"/>
                <a:ea typeface="Times New Roman" panose="02020603050405020304" pitchFamily="18" charset="0"/>
              </a:rPr>
              <a:t> βαλβίδας. Εάν όμως εξετάζεται το ενδεχόμενο ανεπάρκειας της αορτικής βαλβίδας, θα υπολογιστεί η ποσότητα του σκιαγραφικού που παλινδρομεί από την αορτική βαλβίδα προς την αρχή της ανιούσας αορτής όταν η αριστερή κοιλία είναι σε φάση διαστολής. Όταν μελετάται η πιθανότητα ανεπάρκειας της μιτροειδούς βαλβίδας, τότε θα προσδιορισθεί η ποσότητα του σκιαγραφικού το οποίο παλινδρομεί από την αριστερή κοιλία προς τον αριστερό κόλπο στην φάση συστολής της αριστερής κοιλίας.</a:t>
            </a:r>
            <a:endParaRPr lang="el-GR" sz="1800" dirty="0">
              <a:effectLst/>
              <a:latin typeface="Times New Roman" panose="02020603050405020304" pitchFamily="18" charset="0"/>
              <a:ea typeface="Times New Roman" panose="02020603050405020304" pitchFamily="18" charset="0"/>
            </a:endParaRPr>
          </a:p>
          <a:p>
            <a:pPr algn="just">
              <a:lnSpc>
                <a:spcPct val="110000"/>
              </a:lnSpc>
              <a:spcBef>
                <a:spcPts val="0"/>
              </a:spcBef>
            </a:pPr>
            <a:r>
              <a:rPr lang="el-GR" sz="1800" i="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algn="just">
              <a:lnSpc>
                <a:spcPct val="110000"/>
              </a:lnSpc>
              <a:spcBef>
                <a:spcPts val="0"/>
              </a:spcBef>
            </a:pPr>
            <a:r>
              <a:rPr lang="el-GR" sz="1800" b="1" i="0" dirty="0" err="1">
                <a:solidFill>
                  <a:schemeClr val="accent1"/>
                </a:solidFill>
                <a:effectLst/>
                <a:latin typeface="Times New Roman" panose="02020603050405020304" pitchFamily="18" charset="0"/>
                <a:ea typeface="Times New Roman" panose="02020603050405020304" pitchFamily="18" charset="0"/>
              </a:rPr>
              <a:t>Ηλεκτροφυσιολογική</a:t>
            </a:r>
            <a:r>
              <a:rPr lang="el-GR" sz="1800" b="1" i="0" dirty="0">
                <a:solidFill>
                  <a:schemeClr val="accent1"/>
                </a:solidFill>
                <a:effectLst/>
                <a:latin typeface="Times New Roman" panose="02020603050405020304" pitchFamily="18" charset="0"/>
                <a:ea typeface="Times New Roman" panose="02020603050405020304" pitchFamily="18" charset="0"/>
              </a:rPr>
              <a:t> μελέτη (</a:t>
            </a:r>
            <a:r>
              <a:rPr lang="en-US" sz="1800" b="1" i="0" dirty="0">
                <a:solidFill>
                  <a:schemeClr val="accent1"/>
                </a:solidFill>
                <a:effectLst/>
                <a:latin typeface="Times New Roman" panose="02020603050405020304" pitchFamily="18" charset="0"/>
                <a:ea typeface="Times New Roman" panose="02020603050405020304" pitchFamily="18" charset="0"/>
              </a:rPr>
              <a:t>Ablation</a:t>
            </a:r>
            <a:r>
              <a:rPr lang="el-GR" sz="1800" b="1" i="0" dirty="0">
                <a:solidFill>
                  <a:schemeClr val="accent1"/>
                </a:solidFill>
                <a:effectLst/>
                <a:latin typeface="Times New Roman" panose="02020603050405020304" pitchFamily="18" charset="0"/>
                <a:ea typeface="Times New Roman" panose="02020603050405020304" pitchFamily="18" charset="0"/>
              </a:rPr>
              <a:t>): </a:t>
            </a:r>
            <a:r>
              <a:rPr lang="el-GR" sz="1800" i="0" dirty="0">
                <a:effectLst/>
                <a:latin typeface="Times New Roman" panose="02020603050405020304" pitchFamily="18" charset="0"/>
                <a:ea typeface="Times New Roman" panose="02020603050405020304" pitchFamily="18" charset="0"/>
              </a:rPr>
              <a:t>Με αυτή την εξέταση επιχειρούνται τα εξής:</a:t>
            </a:r>
            <a:endParaRPr lang="el-GR" sz="1800" dirty="0">
              <a:effectLst/>
              <a:latin typeface="Times New Roman" panose="02020603050405020304" pitchFamily="18" charset="0"/>
              <a:ea typeface="Times New Roman" panose="02020603050405020304" pitchFamily="18" charset="0"/>
            </a:endParaRPr>
          </a:p>
          <a:p>
            <a:pPr algn="just">
              <a:lnSpc>
                <a:spcPct val="110000"/>
              </a:lnSpc>
              <a:spcBef>
                <a:spcPts val="0"/>
              </a:spcBef>
            </a:pPr>
            <a:r>
              <a:rPr lang="el-GR" sz="1800" i="0" dirty="0">
                <a:effectLst/>
                <a:latin typeface="Times New Roman" panose="02020603050405020304" pitchFamily="18" charset="0"/>
                <a:ea typeface="Times New Roman" panose="02020603050405020304" pitchFamily="18" charset="0"/>
              </a:rPr>
              <a:t>Διάγνωση της διαταραχής στην παραγωγή και αγωγή του ερεθίσματος καθώς  και ακριβής εντόπιση της βλάβης.</a:t>
            </a:r>
            <a:endParaRPr lang="el-GR" sz="1800" dirty="0">
              <a:effectLst/>
              <a:latin typeface="Times New Roman" panose="02020603050405020304" pitchFamily="18" charset="0"/>
              <a:ea typeface="Times New Roman" panose="02020603050405020304" pitchFamily="18" charset="0"/>
            </a:endParaRPr>
          </a:p>
          <a:p>
            <a:pPr algn="just">
              <a:lnSpc>
                <a:spcPct val="110000"/>
              </a:lnSpc>
              <a:spcBef>
                <a:spcPts val="0"/>
              </a:spcBef>
            </a:pPr>
            <a:r>
              <a:rPr lang="el-GR" sz="1800" i="0" dirty="0">
                <a:effectLst/>
                <a:latin typeface="Times New Roman" panose="02020603050405020304" pitchFamily="18" charset="0"/>
                <a:ea typeface="Times New Roman" panose="02020603050405020304" pitchFamily="18" charset="0"/>
              </a:rPr>
              <a:t>Μελέτη της λειτουργίας του φλεβόκομβου.</a:t>
            </a:r>
            <a:endParaRPr lang="el-GR" sz="1800" dirty="0">
              <a:effectLst/>
              <a:latin typeface="Times New Roman" panose="02020603050405020304" pitchFamily="18" charset="0"/>
              <a:ea typeface="Times New Roman" panose="02020603050405020304" pitchFamily="18" charset="0"/>
            </a:endParaRPr>
          </a:p>
          <a:p>
            <a:pPr algn="just">
              <a:lnSpc>
                <a:spcPct val="110000"/>
              </a:lnSpc>
              <a:spcBef>
                <a:spcPts val="0"/>
              </a:spcBef>
            </a:pPr>
            <a:r>
              <a:rPr lang="el-GR" sz="1800" i="0" dirty="0">
                <a:effectLst/>
                <a:latin typeface="Times New Roman" panose="02020603050405020304" pitchFamily="18" charset="0"/>
                <a:ea typeface="Times New Roman" panose="02020603050405020304" pitchFamily="18" charset="0"/>
              </a:rPr>
              <a:t>Διάγνωση ως προς το εάν υπάρχουν παράπλευρες παθολογικές οδοί για την μετάδοση του ερεθίσματος εκτός από τη φυσιολογική οδό του </a:t>
            </a:r>
            <a:r>
              <a:rPr lang="el-GR" sz="1800" i="0" dirty="0" err="1">
                <a:effectLst/>
                <a:latin typeface="Times New Roman" panose="02020603050405020304" pitchFamily="18" charset="0"/>
                <a:ea typeface="Times New Roman" panose="02020603050405020304" pitchFamily="18" charset="0"/>
              </a:rPr>
              <a:t>ερεθισματαγωγού</a:t>
            </a:r>
            <a:r>
              <a:rPr lang="el-GR" sz="1800" i="0" dirty="0">
                <a:effectLst/>
                <a:latin typeface="Times New Roman" panose="02020603050405020304" pitchFamily="18" charset="0"/>
                <a:ea typeface="Times New Roman" panose="02020603050405020304" pitchFamily="18" charset="0"/>
              </a:rPr>
              <a:t> συστήματος.</a:t>
            </a:r>
            <a:endParaRPr lang="el-GR" sz="1800" dirty="0">
              <a:effectLst/>
              <a:latin typeface="Times New Roman" panose="02020603050405020304" pitchFamily="18" charset="0"/>
              <a:ea typeface="Times New Roman" panose="02020603050405020304" pitchFamily="18" charset="0"/>
            </a:endParaRPr>
          </a:p>
          <a:p>
            <a:pPr algn="just">
              <a:lnSpc>
                <a:spcPct val="110000"/>
              </a:lnSpc>
              <a:spcBef>
                <a:spcPts val="0"/>
              </a:spcBef>
            </a:pPr>
            <a:r>
              <a:rPr lang="el-GR" sz="1800" i="0" dirty="0">
                <a:effectLst/>
                <a:latin typeface="Times New Roman" panose="02020603050405020304" pitchFamily="18" charset="0"/>
                <a:ea typeface="Times New Roman" panose="02020603050405020304" pitchFamily="18" charset="0"/>
              </a:rPr>
              <a:t>Διάγνωση ύπαρξης παθολογικών </a:t>
            </a:r>
            <a:r>
              <a:rPr lang="el-GR" sz="1800" i="0" dirty="0" err="1">
                <a:effectLst/>
                <a:latin typeface="Times New Roman" panose="02020603050405020304" pitchFamily="18" charset="0"/>
                <a:ea typeface="Times New Roman" panose="02020603050405020304" pitchFamily="18" charset="0"/>
              </a:rPr>
              <a:t>αρρυθμιογόνων</a:t>
            </a:r>
            <a:r>
              <a:rPr lang="el-GR" sz="1800" i="0" dirty="0">
                <a:effectLst/>
                <a:latin typeface="Times New Roman" panose="02020603050405020304" pitchFamily="18" charset="0"/>
                <a:ea typeface="Times New Roman" panose="02020603050405020304" pitchFamily="18" charset="0"/>
              </a:rPr>
              <a:t> εστιών που μπορούν να υπάρχουν  είτε στην περιοχή των κόλπων, είτε στην περιοχή των κοιλιών.</a:t>
            </a:r>
            <a:endParaRPr lang="el-GR" sz="1800" dirty="0">
              <a:effectLst/>
              <a:latin typeface="Times New Roman" panose="02020603050405020304" pitchFamily="18" charset="0"/>
              <a:ea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14</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54014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685799" y="426720"/>
            <a:ext cx="10820401" cy="6000205"/>
          </a:xfrm>
        </p:spPr>
        <p:txBody>
          <a:bodyPr>
            <a:noAutofit/>
          </a:bodyPr>
          <a:lstStyle/>
          <a:p>
            <a:pPr>
              <a:lnSpc>
                <a:spcPct val="100000"/>
              </a:lnSpc>
              <a:spcBef>
                <a:spcPts val="600"/>
              </a:spcBef>
            </a:pPr>
            <a:r>
              <a:rPr lang="el-GR" sz="1800" b="1" i="0" dirty="0">
                <a:solidFill>
                  <a:schemeClr val="accent1"/>
                </a:solidFill>
                <a:effectLst/>
                <a:latin typeface="Times New Roman" panose="02020603050405020304" pitchFamily="18" charset="0"/>
                <a:ea typeface="Times New Roman" panose="02020603050405020304" pitchFamily="18" charset="0"/>
              </a:rPr>
              <a:t>Παράγοντες καρδιοαγγειακού κινδύνου, δηλαδή παράγοντες </a:t>
            </a:r>
          </a:p>
          <a:p>
            <a:pPr>
              <a:lnSpc>
                <a:spcPct val="100000"/>
              </a:lnSpc>
              <a:spcBef>
                <a:spcPts val="600"/>
              </a:spcBef>
            </a:pPr>
            <a:r>
              <a:rPr lang="el-GR" sz="1800" b="1" i="0" dirty="0">
                <a:solidFill>
                  <a:schemeClr val="accent1"/>
                </a:solidFill>
                <a:effectLst/>
                <a:latin typeface="Times New Roman" panose="02020603050405020304" pitchFamily="18" charset="0"/>
                <a:ea typeface="Times New Roman" panose="02020603050405020304" pitchFamily="18" charset="0"/>
              </a:rPr>
              <a:t>οι οποίοι ευνοούν την ανάπτυξη καρδιακών παθήσεων είναι οι παρακάτω:</a:t>
            </a:r>
            <a:endParaRPr lang="el-GR" sz="1800" b="1" dirty="0">
              <a:solidFill>
                <a:schemeClr val="accent1"/>
              </a:solidFill>
              <a:effectLst/>
              <a:latin typeface="Times New Roman" panose="02020603050405020304" pitchFamily="18" charset="0"/>
              <a:ea typeface="Times New Roman" panose="02020603050405020304" pitchFamily="18" charset="0"/>
            </a:endParaRPr>
          </a:p>
          <a:p>
            <a:pPr indent="270510" algn="ctr">
              <a:lnSpc>
                <a:spcPct val="100000"/>
              </a:lnSpc>
              <a:spcBef>
                <a:spcPts val="600"/>
              </a:spcBef>
            </a:pPr>
            <a:r>
              <a:rPr lang="el-GR" sz="1800" b="1" i="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600"/>
              </a:spcBef>
              <a:buFont typeface="+mj-lt"/>
              <a:buAutoNum type="alphaLcParenR"/>
            </a:pPr>
            <a:r>
              <a:rPr lang="el-GR" sz="1800" i="0" dirty="0">
                <a:effectLst/>
                <a:latin typeface="Times New Roman" panose="02020603050405020304" pitchFamily="18" charset="0"/>
                <a:ea typeface="Times New Roman" panose="02020603050405020304" pitchFamily="18" charset="0"/>
              </a:rPr>
              <a:t>Αυξημένη αρτηριακή πίεση, ιδιαίτερα η συστολική να είναι για έτη 160</a:t>
            </a:r>
            <a:r>
              <a:rPr lang="en-US" sz="1800" i="0" dirty="0">
                <a:effectLst/>
                <a:latin typeface="Times New Roman" panose="02020603050405020304" pitchFamily="18" charset="0"/>
                <a:ea typeface="Times New Roman" panose="02020603050405020304" pitchFamily="18" charset="0"/>
              </a:rPr>
              <a:t>mm</a:t>
            </a:r>
            <a:r>
              <a:rPr lang="el-GR" sz="1800" i="0" dirty="0">
                <a:effectLst/>
                <a:latin typeface="Times New Roman" panose="02020603050405020304" pitchFamily="18" charset="0"/>
                <a:ea typeface="Times New Roman" panose="02020603050405020304" pitchFamily="18" charset="0"/>
              </a:rPr>
              <a:t> στήλης Υδραργύρου (</a:t>
            </a:r>
            <a:r>
              <a:rPr lang="en-US" sz="1800" i="0" dirty="0">
                <a:effectLst/>
                <a:latin typeface="Times New Roman" panose="02020603050405020304" pitchFamily="18" charset="0"/>
                <a:ea typeface="Times New Roman" panose="02020603050405020304" pitchFamily="18" charset="0"/>
              </a:rPr>
              <a:t>Hg</a:t>
            </a:r>
            <a:r>
              <a:rPr lang="el-GR" sz="1800" i="0" dirty="0">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600"/>
              </a:spcBef>
              <a:buFont typeface="+mj-lt"/>
              <a:buAutoNum type="alphaLcParenR"/>
            </a:pPr>
            <a:r>
              <a:rPr lang="el-GR" sz="1800" i="0" dirty="0">
                <a:effectLst/>
                <a:latin typeface="Times New Roman" panose="02020603050405020304" pitchFamily="18" charset="0"/>
                <a:ea typeface="Times New Roman" panose="02020603050405020304" pitchFamily="18" charset="0"/>
              </a:rPr>
              <a:t>Αυξημένα επίπεδα κακής χοληστερίνης (</a:t>
            </a:r>
            <a:r>
              <a:rPr lang="en-US" sz="1800" i="0" dirty="0">
                <a:effectLst/>
                <a:latin typeface="Times New Roman" panose="02020603050405020304" pitchFamily="18" charset="0"/>
                <a:ea typeface="Times New Roman" panose="02020603050405020304" pitchFamily="18" charset="0"/>
              </a:rPr>
              <a:t>LDL</a:t>
            </a:r>
            <a:r>
              <a:rPr lang="el-GR" sz="1800" i="0" dirty="0">
                <a:effectLst/>
                <a:latin typeface="Times New Roman" panose="02020603050405020304" pitchFamily="18" charset="0"/>
                <a:ea typeface="Times New Roman" panose="02020603050405020304" pitchFamily="18" charset="0"/>
              </a:rPr>
              <a:t>) πάνω από 160</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600"/>
              </a:spcBef>
              <a:buFont typeface="+mj-lt"/>
              <a:buAutoNum type="alphaLcParenR"/>
            </a:pPr>
            <a:r>
              <a:rPr lang="el-GR" sz="1800" i="0" dirty="0">
                <a:effectLst/>
                <a:latin typeface="Times New Roman" panose="02020603050405020304" pitchFamily="18" charset="0"/>
                <a:ea typeface="Times New Roman" panose="02020603050405020304" pitchFamily="18" charset="0"/>
              </a:rPr>
              <a:t>Ύπαρξη σακχαρώδους διαβήτη.</a:t>
            </a:r>
            <a:endParaRPr lang="el-GR" sz="1800" dirty="0">
              <a:effectLst/>
              <a:latin typeface="Times New Roman" panose="02020603050405020304" pitchFamily="18" charset="0"/>
              <a:ea typeface="Times New Roman" panose="02020603050405020304" pitchFamily="18" charset="0"/>
            </a:endParaRPr>
          </a:p>
          <a:p>
            <a:pPr indent="270510" algn="just">
              <a:lnSpc>
                <a:spcPct val="100000"/>
              </a:lnSpc>
              <a:spcBef>
                <a:spcPts val="600"/>
              </a:spcBef>
            </a:pPr>
            <a:r>
              <a:rPr lang="el-GR" sz="1800" i="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600"/>
              </a:spcBef>
            </a:pPr>
            <a:r>
              <a:rPr lang="el-GR" sz="1800" b="1" i="0" dirty="0">
                <a:solidFill>
                  <a:schemeClr val="accent1"/>
                </a:solidFill>
                <a:effectLst/>
                <a:latin typeface="Times New Roman" panose="02020603050405020304" pitchFamily="18" charset="0"/>
                <a:ea typeface="Times New Roman" panose="02020603050405020304" pitchFamily="18" charset="0"/>
              </a:rPr>
              <a:t>Στεφανιαία νόσος</a:t>
            </a:r>
            <a:endParaRPr lang="el-GR" sz="1800" b="1" dirty="0">
              <a:solidFill>
                <a:schemeClr val="accent1"/>
              </a:solidFill>
              <a:effectLst/>
              <a:latin typeface="Times New Roman" panose="02020603050405020304" pitchFamily="18" charset="0"/>
              <a:ea typeface="Times New Roman" panose="02020603050405020304" pitchFamily="18" charset="0"/>
            </a:endParaRPr>
          </a:p>
          <a:p>
            <a:pPr indent="270510" algn="just">
              <a:lnSpc>
                <a:spcPct val="100000"/>
              </a:lnSpc>
              <a:spcBef>
                <a:spcPts val="600"/>
              </a:spcBef>
            </a:pPr>
            <a:r>
              <a:rPr lang="el-GR" sz="1800" i="0" dirty="0">
                <a:effectLst/>
                <a:latin typeface="Times New Roman" panose="02020603050405020304" pitchFamily="18" charset="0"/>
                <a:ea typeface="Times New Roman" panose="02020603050405020304" pitchFamily="18" charset="0"/>
              </a:rPr>
              <a:t>Ο όρος νόσος των στεφανιαίων αγγείων υποδηλώνει πάντοτε την δημιουργία </a:t>
            </a:r>
            <a:r>
              <a:rPr lang="el-GR" sz="1800" i="0" dirty="0" err="1">
                <a:effectLst/>
                <a:latin typeface="Times New Roman" panose="02020603050405020304" pitchFamily="18" charset="0"/>
                <a:ea typeface="Times New Roman" panose="02020603050405020304" pitchFamily="18" charset="0"/>
              </a:rPr>
              <a:t>αθηρωματικής</a:t>
            </a:r>
            <a:r>
              <a:rPr lang="el-GR" sz="1800" i="0" dirty="0">
                <a:effectLst/>
                <a:latin typeface="Times New Roman" panose="02020603050405020304" pitchFamily="18" charset="0"/>
                <a:ea typeface="Times New Roman" panose="02020603050405020304" pitchFamily="18" charset="0"/>
              </a:rPr>
              <a:t> πλάκας η οποία σχηματίζεται στο εσωτερικό τοίχωμα των στεφανιαίων αγγείων – δηλαδή των στεφανιαίων αρτηριών – και προκαλείται με τον τρόπο αυτό σταδιακή απόφραξη του αυλού των αρτηριών. Οι </a:t>
            </a:r>
            <a:r>
              <a:rPr lang="el-GR" sz="1800" i="0" dirty="0" err="1">
                <a:effectLst/>
                <a:latin typeface="Times New Roman" panose="02020603050405020304" pitchFamily="18" charset="0"/>
                <a:ea typeface="Times New Roman" panose="02020603050405020304" pitchFamily="18" charset="0"/>
              </a:rPr>
              <a:t>αθηρωματικές</a:t>
            </a:r>
            <a:r>
              <a:rPr lang="el-GR" sz="1800" i="0" dirty="0">
                <a:effectLst/>
                <a:latin typeface="Times New Roman" panose="02020603050405020304" pitchFamily="18" charset="0"/>
                <a:ea typeface="Times New Roman" panose="02020603050405020304" pitchFamily="18" charset="0"/>
              </a:rPr>
              <a:t> πλάκες αποτελούνται από λιπίδια, αιμοπετάλια, στοιχεία </a:t>
            </a:r>
            <a:r>
              <a:rPr lang="el-GR" sz="1800" i="0" dirty="0" err="1">
                <a:effectLst/>
                <a:latin typeface="Times New Roman" panose="02020603050405020304" pitchFamily="18" charset="0"/>
                <a:ea typeface="Times New Roman" panose="02020603050405020304" pitchFamily="18" charset="0"/>
              </a:rPr>
              <a:t>ινικής</a:t>
            </a:r>
            <a:r>
              <a:rPr lang="el-GR" sz="1800" i="0" dirty="0">
                <a:effectLst/>
                <a:latin typeface="Times New Roman" panose="02020603050405020304" pitchFamily="18" charset="0"/>
                <a:ea typeface="Times New Roman" panose="02020603050405020304" pitchFamily="18" charset="0"/>
              </a:rPr>
              <a:t> και κατά περιπτώσεις και από λεία μυϊκά κύτταρα. Το αποτέλεσμα της δημιουργίας της </a:t>
            </a:r>
            <a:r>
              <a:rPr lang="el-GR" sz="1800" i="0" dirty="0" err="1">
                <a:effectLst/>
                <a:latin typeface="Times New Roman" panose="02020603050405020304" pitchFamily="18" charset="0"/>
                <a:ea typeface="Times New Roman" panose="02020603050405020304" pitchFamily="18" charset="0"/>
              </a:rPr>
              <a:t>αθηρωματικής</a:t>
            </a:r>
            <a:r>
              <a:rPr lang="el-GR" sz="1800" i="0" dirty="0">
                <a:effectLst/>
                <a:latin typeface="Times New Roman" panose="02020603050405020304" pitchFamily="18" charset="0"/>
                <a:ea typeface="Times New Roman" panose="02020603050405020304" pitchFamily="18" charset="0"/>
              </a:rPr>
              <a:t> πλάκας  είναι η εμφάνιση του </a:t>
            </a:r>
            <a:r>
              <a:rPr lang="el-GR" sz="1800" i="0" dirty="0" err="1">
                <a:effectLst/>
                <a:latin typeface="Times New Roman" panose="02020603050405020304" pitchFamily="18" charset="0"/>
                <a:ea typeface="Times New Roman" panose="02020603050405020304" pitchFamily="18" charset="0"/>
              </a:rPr>
              <a:t>στηθαγχικού</a:t>
            </a:r>
            <a:r>
              <a:rPr lang="el-GR" sz="1800" i="0" dirty="0">
                <a:effectLst/>
                <a:latin typeface="Times New Roman" panose="02020603050405020304" pitchFamily="18" charset="0"/>
                <a:ea typeface="Times New Roman" panose="02020603050405020304" pitchFamily="18" charset="0"/>
              </a:rPr>
              <a:t> πόνου. Ο </a:t>
            </a:r>
            <a:r>
              <a:rPr lang="el-GR" sz="1800" i="0" dirty="0" err="1">
                <a:effectLst/>
                <a:latin typeface="Times New Roman" panose="02020603050405020304" pitchFamily="18" charset="0"/>
                <a:ea typeface="Times New Roman" panose="02020603050405020304" pitchFamily="18" charset="0"/>
              </a:rPr>
              <a:t>στηθαγχικός</a:t>
            </a:r>
            <a:r>
              <a:rPr lang="el-GR" sz="1800" i="0" dirty="0">
                <a:effectLst/>
                <a:latin typeface="Times New Roman" panose="02020603050405020304" pitchFamily="18" charset="0"/>
                <a:ea typeface="Times New Roman" panose="02020603050405020304" pitchFamily="18" charset="0"/>
              </a:rPr>
              <a:t> πόνος χωρίζεται σε </a:t>
            </a:r>
            <a:r>
              <a:rPr lang="el-GR" sz="1800" i="0" u="sng" dirty="0">
                <a:effectLst/>
                <a:latin typeface="Times New Roman" panose="02020603050405020304" pitchFamily="18" charset="0"/>
                <a:ea typeface="Times New Roman" panose="02020603050405020304" pitchFamily="18" charset="0"/>
              </a:rPr>
              <a:t>σταθερό</a:t>
            </a:r>
            <a:r>
              <a:rPr lang="el-GR" sz="1800" i="0" dirty="0">
                <a:effectLst/>
                <a:latin typeface="Times New Roman" panose="02020603050405020304" pitchFamily="18" charset="0"/>
                <a:ea typeface="Times New Roman" panose="02020603050405020304" pitchFamily="18" charset="0"/>
              </a:rPr>
              <a:t> και σε </a:t>
            </a:r>
            <a:r>
              <a:rPr lang="el-GR" sz="1800" i="0" u="sng" dirty="0">
                <a:effectLst/>
                <a:latin typeface="Times New Roman" panose="02020603050405020304" pitchFamily="18" charset="0"/>
                <a:ea typeface="Times New Roman" panose="02020603050405020304" pitchFamily="18" charset="0"/>
              </a:rPr>
              <a:t>ασταθή</a:t>
            </a:r>
            <a:r>
              <a:rPr lang="el-GR" sz="1800" i="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indent="270510" algn="just">
              <a:lnSpc>
                <a:spcPct val="100000"/>
              </a:lnSpc>
              <a:spcBef>
                <a:spcPts val="600"/>
              </a:spcBef>
            </a:pPr>
            <a:r>
              <a:rPr lang="el-GR" sz="1800" i="0" dirty="0">
                <a:effectLst/>
                <a:latin typeface="Times New Roman" panose="02020603050405020304" pitchFamily="18" charset="0"/>
                <a:ea typeface="Times New Roman" panose="02020603050405020304" pitchFamily="18" charset="0"/>
              </a:rPr>
              <a:t>Ο σταθερός </a:t>
            </a:r>
            <a:r>
              <a:rPr lang="el-GR" sz="1800" i="0" dirty="0" err="1">
                <a:effectLst/>
                <a:latin typeface="Times New Roman" panose="02020603050405020304" pitchFamily="18" charset="0"/>
                <a:ea typeface="Times New Roman" panose="02020603050405020304" pitchFamily="18" charset="0"/>
              </a:rPr>
              <a:t>στηθαγχικός</a:t>
            </a:r>
            <a:r>
              <a:rPr lang="el-GR" sz="1800" i="0" dirty="0">
                <a:effectLst/>
                <a:latin typeface="Times New Roman" panose="02020603050405020304" pitchFamily="18" charset="0"/>
                <a:ea typeface="Times New Roman" panose="02020603050405020304" pitchFamily="18" charset="0"/>
              </a:rPr>
              <a:t> πόνος εκλύεται μόνον όταν ο περιορισμός του αυλού της στεφανιαίας αρτηρίας έχει φτάσει περίπου στο 60% της διαμέτρου, οπότε περιορίζεται σημαντικά η παροχή του αρτηριακού αίματος στα </a:t>
            </a:r>
            <a:r>
              <a:rPr lang="el-GR" sz="1800" i="0" dirty="0" err="1">
                <a:effectLst/>
                <a:latin typeface="Times New Roman" panose="02020603050405020304" pitchFamily="18" charset="0"/>
                <a:ea typeface="Times New Roman" panose="02020603050405020304" pitchFamily="18" charset="0"/>
              </a:rPr>
              <a:t>μυοκαρδιακά</a:t>
            </a:r>
            <a:r>
              <a:rPr lang="el-GR" sz="1800" i="0" dirty="0">
                <a:effectLst/>
                <a:latin typeface="Times New Roman" panose="02020603050405020304" pitchFamily="18" charset="0"/>
                <a:ea typeface="Times New Roman" panose="02020603050405020304" pitchFamily="18" charset="0"/>
              </a:rPr>
              <a:t> κύτταρα. </a:t>
            </a:r>
            <a:r>
              <a:rPr lang="en-US" sz="1800" i="0" dirty="0">
                <a:effectLst/>
                <a:latin typeface="Times New Roman" panose="02020603050405020304" pitchFamily="18" charset="0"/>
                <a:ea typeface="Times New Roman" panose="02020603050405020304" pitchFamily="18" charset="0"/>
              </a:rPr>
              <a:t>To</a:t>
            </a:r>
            <a:r>
              <a:rPr lang="el-GR" sz="1800" i="0" dirty="0">
                <a:effectLst/>
                <a:latin typeface="Times New Roman" panose="02020603050405020304" pitchFamily="18" charset="0"/>
                <a:ea typeface="Times New Roman" panose="02020603050405020304" pitchFamily="18" charset="0"/>
              </a:rPr>
              <a:t> αποτέλεσμα της μειωμένης παροχής αρτηριακού αίματος στα </a:t>
            </a:r>
            <a:r>
              <a:rPr lang="el-GR" sz="1800" i="0" dirty="0" err="1">
                <a:effectLst/>
                <a:latin typeface="Times New Roman" panose="02020603050405020304" pitchFamily="18" charset="0"/>
                <a:ea typeface="Times New Roman" panose="02020603050405020304" pitchFamily="18" charset="0"/>
              </a:rPr>
              <a:t>μυοκαρδιακά</a:t>
            </a:r>
            <a:r>
              <a:rPr lang="el-GR" sz="1800" i="0" dirty="0">
                <a:effectLst/>
                <a:latin typeface="Times New Roman" panose="02020603050405020304" pitchFamily="18" charset="0"/>
                <a:ea typeface="Times New Roman" panose="02020603050405020304" pitchFamily="18" charset="0"/>
              </a:rPr>
              <a:t> κύτταρα είναι ότι αυτά σταδιακά νεκρώνονται και έτσι εκλύεται ο </a:t>
            </a:r>
            <a:r>
              <a:rPr lang="el-GR" sz="1800" i="0" dirty="0" err="1">
                <a:effectLst/>
                <a:latin typeface="Times New Roman" panose="02020603050405020304" pitchFamily="18" charset="0"/>
                <a:ea typeface="Times New Roman" panose="02020603050405020304" pitchFamily="18" charset="0"/>
              </a:rPr>
              <a:t>στηθαγχικός</a:t>
            </a:r>
            <a:r>
              <a:rPr lang="el-GR" sz="1800" i="0" dirty="0">
                <a:effectLst/>
                <a:latin typeface="Times New Roman" panose="02020603050405020304" pitchFamily="18" charset="0"/>
                <a:ea typeface="Times New Roman" panose="02020603050405020304" pitchFamily="18" charset="0"/>
              </a:rPr>
              <a:t> πόνος. </a:t>
            </a:r>
            <a:r>
              <a:rPr lang="el-GR" sz="1800" i="0" u="sng" dirty="0">
                <a:effectLst/>
                <a:latin typeface="Times New Roman" panose="02020603050405020304" pitchFamily="18" charset="0"/>
                <a:ea typeface="Times New Roman" panose="02020603050405020304" pitchFamily="18" charset="0"/>
              </a:rPr>
              <a:t>Χαρακτηριστικό γνώρισμα</a:t>
            </a:r>
            <a:r>
              <a:rPr lang="el-GR" sz="1800" i="0" dirty="0">
                <a:effectLst/>
                <a:latin typeface="Times New Roman" panose="02020603050405020304" pitchFamily="18" charset="0"/>
                <a:ea typeface="Times New Roman" panose="02020603050405020304" pitchFamily="18" charset="0"/>
              </a:rPr>
              <a:t> της σταθερής στηθάγχης είναι ότι αυτή εμφανίζεται </a:t>
            </a:r>
            <a:r>
              <a:rPr lang="el-GR" sz="1800" i="0" u="sng" dirty="0">
                <a:effectLst/>
                <a:latin typeface="Times New Roman" panose="02020603050405020304" pitchFamily="18" charset="0"/>
                <a:ea typeface="Times New Roman" panose="02020603050405020304" pitchFamily="18" charset="0"/>
              </a:rPr>
              <a:t>μόνο κάτω από</a:t>
            </a:r>
            <a:r>
              <a:rPr lang="el-GR" sz="1800" i="0" dirty="0">
                <a:effectLst/>
                <a:latin typeface="Times New Roman" panose="02020603050405020304" pitchFamily="18" charset="0"/>
                <a:ea typeface="Times New Roman" panose="02020603050405020304" pitchFamily="18" charset="0"/>
              </a:rPr>
              <a:t> συνθήκες ψύχους και σωματικής κόπωσης.</a:t>
            </a:r>
            <a:endParaRPr lang="el-GR" sz="1800" dirty="0">
              <a:effectLst/>
              <a:latin typeface="Times New Roman" panose="02020603050405020304" pitchFamily="18" charset="0"/>
              <a:ea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15</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67280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685799" y="365761"/>
            <a:ext cx="10820401" cy="6104708"/>
          </a:xfrm>
        </p:spPr>
        <p:txBody>
          <a:bodyPr>
            <a:noAutofit/>
          </a:bodyPr>
          <a:lstStyle/>
          <a:p>
            <a:pPr algn="just">
              <a:lnSpc>
                <a:spcPct val="100000"/>
              </a:lnSpc>
              <a:spcBef>
                <a:spcPts val="0"/>
              </a:spcBef>
            </a:pPr>
            <a:r>
              <a:rPr lang="el-GR" sz="1800" b="1" i="0" dirty="0">
                <a:solidFill>
                  <a:schemeClr val="accent1"/>
                </a:solidFill>
                <a:effectLst/>
                <a:latin typeface="Times New Roman" panose="02020603050405020304" pitchFamily="18" charset="0"/>
                <a:ea typeface="Times New Roman" panose="02020603050405020304" pitchFamily="18" charset="0"/>
              </a:rPr>
              <a:t>Ασταθής στηθάγχη. </a:t>
            </a:r>
            <a:r>
              <a:rPr lang="el-GR" sz="1800" i="0" dirty="0">
                <a:effectLst/>
                <a:latin typeface="Times New Roman" panose="02020603050405020304" pitchFamily="18" charset="0"/>
                <a:ea typeface="Times New Roman" panose="02020603050405020304" pitchFamily="18" charset="0"/>
              </a:rPr>
              <a:t>Στη περίπτωση αυτή έχει ήδη υπάρξει ρήξη της </a:t>
            </a:r>
            <a:r>
              <a:rPr lang="el-GR" sz="1800" i="0" dirty="0" err="1">
                <a:effectLst/>
                <a:latin typeface="Times New Roman" panose="02020603050405020304" pitchFamily="18" charset="0"/>
                <a:ea typeface="Times New Roman" panose="02020603050405020304" pitchFamily="18" charset="0"/>
              </a:rPr>
              <a:t>αθηρωματικής</a:t>
            </a:r>
            <a:r>
              <a:rPr lang="el-GR" sz="1800" i="0" dirty="0">
                <a:effectLst/>
                <a:latin typeface="Times New Roman" panose="02020603050405020304" pitchFamily="18" charset="0"/>
                <a:ea typeface="Times New Roman" panose="02020603050405020304" pitchFamily="18" charset="0"/>
              </a:rPr>
              <a:t> πλάκας που υπάρχει σχηματισμένη στο ενδοθήλιο των αγγείων. Τα τεμάχια που προκύπτουν από την ρήξη της </a:t>
            </a:r>
            <a:r>
              <a:rPr lang="el-GR" sz="1800" i="0" dirty="0" err="1">
                <a:effectLst/>
                <a:latin typeface="Times New Roman" panose="02020603050405020304" pitchFamily="18" charset="0"/>
                <a:ea typeface="Times New Roman" panose="02020603050405020304" pitchFamily="18" charset="0"/>
              </a:rPr>
              <a:t>αθηρωματικής</a:t>
            </a:r>
            <a:r>
              <a:rPr lang="el-GR" sz="1800" i="0" dirty="0">
                <a:effectLst/>
                <a:latin typeface="Times New Roman" panose="02020603050405020304" pitchFamily="18" charset="0"/>
                <a:ea typeface="Times New Roman" panose="02020603050405020304" pitchFamily="18" charset="0"/>
              </a:rPr>
              <a:t> πλάκας προκαλούν τραυματισμούς (βλάβες) στο ενδοθήλιο των στεφανιαίων αγγείων το οποίο αιμορραγεί με επακόλουθο την δημιουργία θρόμβων αίματος για το σταμάτημα της αιμορραγίας την οποία προκάλεσαν τα θραύσματα από την </a:t>
            </a:r>
            <a:r>
              <a:rPr lang="el-GR" sz="1800" i="0" dirty="0" err="1">
                <a:effectLst/>
                <a:latin typeface="Times New Roman" panose="02020603050405020304" pitchFamily="18" charset="0"/>
                <a:ea typeface="Times New Roman" panose="02020603050405020304" pitchFamily="18" charset="0"/>
              </a:rPr>
              <a:t>αθηρωματική</a:t>
            </a:r>
            <a:r>
              <a:rPr lang="el-GR" sz="1800" i="0" dirty="0">
                <a:effectLst/>
                <a:latin typeface="Times New Roman" panose="02020603050405020304" pitchFamily="18" charset="0"/>
                <a:ea typeface="Times New Roman" panose="02020603050405020304" pitchFamily="18" charset="0"/>
              </a:rPr>
              <a:t> πλάκα.. Οι </a:t>
            </a:r>
            <a:r>
              <a:rPr lang="el-GR" sz="1800" i="0" dirty="0" err="1">
                <a:effectLst/>
                <a:latin typeface="Times New Roman" panose="02020603050405020304" pitchFamily="18" charset="0"/>
                <a:ea typeface="Times New Roman" panose="02020603050405020304" pitchFamily="18" charset="0"/>
              </a:rPr>
              <a:t>δημιουργηθέντες</a:t>
            </a:r>
            <a:r>
              <a:rPr lang="el-GR" sz="1800" i="0" dirty="0">
                <a:effectLst/>
                <a:latin typeface="Times New Roman" panose="02020603050405020304" pitchFamily="18" charset="0"/>
                <a:ea typeface="Times New Roman" panose="02020603050405020304" pitchFamily="18" charset="0"/>
              </a:rPr>
              <a:t> θρόμβοι προκαλούν περαιτέρω  περιορισμό της διαμέτρου των στεφανιαίων αρτηριών με αποτέλεσμα την επιπλέον ελάττωση της παροχής αρτηριακού αίματος στα </a:t>
            </a:r>
            <a:r>
              <a:rPr lang="el-GR" sz="1800" i="0" dirty="0" err="1">
                <a:effectLst/>
                <a:latin typeface="Times New Roman" panose="02020603050405020304" pitchFamily="18" charset="0"/>
                <a:ea typeface="Times New Roman" panose="02020603050405020304" pitchFamily="18" charset="0"/>
              </a:rPr>
              <a:t>μυοκαρδιακά</a:t>
            </a:r>
            <a:r>
              <a:rPr lang="el-GR" sz="1800" i="0" dirty="0">
                <a:effectLst/>
                <a:latin typeface="Times New Roman" panose="02020603050405020304" pitchFamily="18" charset="0"/>
                <a:ea typeface="Times New Roman" panose="02020603050405020304" pitchFamily="18" charset="0"/>
              </a:rPr>
              <a:t> κύτταρα από τα </a:t>
            </a:r>
            <a:r>
              <a:rPr lang="el-GR" sz="1800" i="0" dirty="0" err="1">
                <a:effectLst/>
                <a:latin typeface="Times New Roman" panose="02020603050405020304" pitchFamily="18" charset="0"/>
                <a:ea typeface="Times New Roman" panose="02020603050405020304" pitchFamily="18" charset="0"/>
              </a:rPr>
              <a:t>αποφραχθέντα</a:t>
            </a:r>
            <a:r>
              <a:rPr lang="el-GR" sz="1800" i="0" dirty="0">
                <a:effectLst/>
                <a:latin typeface="Times New Roman" panose="02020603050405020304" pitchFamily="18" charset="0"/>
                <a:ea typeface="Times New Roman" panose="02020603050405020304" pitchFamily="18" charset="0"/>
              </a:rPr>
              <a:t> στεφανιαία αγγεία και την ανάπτυξη έντονου </a:t>
            </a:r>
            <a:r>
              <a:rPr lang="el-GR" sz="1800" i="0" dirty="0" err="1">
                <a:effectLst/>
                <a:latin typeface="Times New Roman" panose="02020603050405020304" pitchFamily="18" charset="0"/>
                <a:ea typeface="Times New Roman" panose="02020603050405020304" pitchFamily="18" charset="0"/>
              </a:rPr>
              <a:t>στηθαγχικού</a:t>
            </a:r>
            <a:r>
              <a:rPr lang="el-GR" sz="1800" i="0" dirty="0">
                <a:effectLst/>
                <a:latin typeface="Times New Roman" panose="02020603050405020304" pitchFamily="18" charset="0"/>
                <a:ea typeface="Times New Roman" panose="02020603050405020304" pitchFamily="18" charset="0"/>
              </a:rPr>
              <a:t> πόνου, ακόμα και την πρόκληση οξέος εμφράγματος του μυοκαρδίου (αν ο αυλός του στεφανιαίου αποφραχθεί πλήρως) γεγονός που μπορεί να οδηγήσει σε αιφνίδιο θάνατο. Η ασταθής στηθάγχη εμφανίζεται μόνο κάτω από συνθήκες ηρεμίας και ανάπαυσης και δε σχετίζεται καθόλου ούτε με το ψύχος, ούτε με το σωματικό στρες, ούτε με το συναισθηματικό στρες, ούτε με οποιονδήποτε άλλον </a:t>
            </a:r>
            <a:r>
              <a:rPr lang="el-GR" sz="1800" i="0" dirty="0" err="1">
                <a:effectLst/>
                <a:latin typeface="Times New Roman" panose="02020603050405020304" pitchFamily="18" charset="0"/>
                <a:ea typeface="Times New Roman" panose="02020603050405020304" pitchFamily="18" charset="0"/>
              </a:rPr>
              <a:t>εκλυτικό</a:t>
            </a:r>
            <a:r>
              <a:rPr lang="el-GR" sz="1800" i="0" dirty="0">
                <a:effectLst/>
                <a:latin typeface="Times New Roman" panose="02020603050405020304" pitchFamily="18" charset="0"/>
                <a:ea typeface="Times New Roman" panose="02020603050405020304" pitchFamily="18" charset="0"/>
              </a:rPr>
              <a:t> παράγοντα πρόκλησης </a:t>
            </a:r>
            <a:r>
              <a:rPr lang="el-GR" sz="1800" i="0" dirty="0" err="1">
                <a:effectLst/>
                <a:latin typeface="Times New Roman" panose="02020603050405020304" pitchFamily="18" charset="0"/>
                <a:ea typeface="Times New Roman" panose="02020603050405020304" pitchFamily="18" charset="0"/>
              </a:rPr>
              <a:t>στηθαγχικού</a:t>
            </a:r>
            <a:r>
              <a:rPr lang="el-GR" sz="1800" i="0" dirty="0">
                <a:effectLst/>
                <a:latin typeface="Times New Roman" panose="02020603050405020304" pitchFamily="18" charset="0"/>
                <a:ea typeface="Times New Roman" panose="02020603050405020304" pitchFamily="18" charset="0"/>
              </a:rPr>
              <a:t> πόνου.</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i="0" dirty="0">
                <a:effectLst/>
                <a:latin typeface="Times New Roman" panose="02020603050405020304" pitchFamily="18" charset="0"/>
                <a:ea typeface="Times New Roman" panose="02020603050405020304" pitchFamily="18" charset="0"/>
              </a:rPr>
              <a:t>Η αξιολόγηση και η </a:t>
            </a:r>
            <a:r>
              <a:rPr lang="el-GR" sz="1800" i="0" dirty="0" err="1">
                <a:effectLst/>
                <a:latin typeface="Times New Roman" panose="02020603050405020304" pitchFamily="18" charset="0"/>
                <a:ea typeface="Times New Roman" panose="02020603050405020304" pitchFamily="18" charset="0"/>
              </a:rPr>
              <a:t>σταδιοποίηση</a:t>
            </a:r>
            <a:r>
              <a:rPr lang="el-GR" sz="1800" i="0" dirty="0">
                <a:effectLst/>
                <a:latin typeface="Times New Roman" panose="02020603050405020304" pitchFamily="18" charset="0"/>
                <a:ea typeface="Times New Roman" panose="02020603050405020304" pitchFamily="18" charset="0"/>
              </a:rPr>
              <a:t> (</a:t>
            </a:r>
            <a:r>
              <a:rPr lang="en-US" sz="1800" i="0" dirty="0">
                <a:effectLst/>
                <a:latin typeface="Times New Roman" panose="02020603050405020304" pitchFamily="18" charset="0"/>
                <a:ea typeface="Times New Roman" panose="02020603050405020304" pitchFamily="18" charset="0"/>
              </a:rPr>
              <a:t>staging</a:t>
            </a:r>
            <a:r>
              <a:rPr lang="el-GR" sz="1800" i="0" dirty="0">
                <a:effectLst/>
                <a:latin typeface="Times New Roman" panose="02020603050405020304" pitchFamily="18" charset="0"/>
                <a:ea typeface="Times New Roman" panose="02020603050405020304" pitchFamily="18" charset="0"/>
              </a:rPr>
              <a:t>) των συμπτωμάτων της στηθάγχης γίνεται χρησιμοποιώντας την κλίμακα </a:t>
            </a:r>
            <a:r>
              <a:rPr lang="en-US" sz="1800" i="0" dirty="0">
                <a:effectLst/>
                <a:latin typeface="Times New Roman" panose="02020603050405020304" pitchFamily="18" charset="0"/>
                <a:ea typeface="Times New Roman" panose="02020603050405020304" pitchFamily="18" charset="0"/>
              </a:rPr>
              <a:t>Canadian Cardiovascular Assessment</a:t>
            </a:r>
            <a:r>
              <a:rPr lang="el-GR" sz="1800" i="0" dirty="0">
                <a:effectLst/>
                <a:latin typeface="Times New Roman" panose="02020603050405020304" pitchFamily="18" charset="0"/>
                <a:ea typeface="Times New Roman" panose="02020603050405020304" pitchFamily="18" charset="0"/>
              </a:rPr>
              <a:t> (</a:t>
            </a:r>
            <a:r>
              <a:rPr lang="en-US" sz="1800" i="0" dirty="0">
                <a:effectLst/>
                <a:latin typeface="Times New Roman" panose="02020603050405020304" pitchFamily="18" charset="0"/>
                <a:ea typeface="Times New Roman" panose="02020603050405020304" pitchFamily="18" charset="0"/>
              </a:rPr>
              <a:t>C</a:t>
            </a:r>
            <a:r>
              <a:rPr lang="el-GR" sz="1800" i="0" dirty="0">
                <a:effectLst/>
                <a:latin typeface="Times New Roman" panose="02020603050405020304" pitchFamily="18" charset="0"/>
                <a:ea typeface="Times New Roman" panose="02020603050405020304" pitchFamily="18" charset="0"/>
              </a:rPr>
              <a:t>.</a:t>
            </a:r>
            <a:r>
              <a:rPr lang="en-US" sz="1800" i="0" dirty="0">
                <a:effectLst/>
                <a:latin typeface="Times New Roman" panose="02020603050405020304" pitchFamily="18" charset="0"/>
                <a:ea typeface="Times New Roman" panose="02020603050405020304" pitchFamily="18" charset="0"/>
              </a:rPr>
              <a:t>C</a:t>
            </a:r>
            <a:r>
              <a:rPr lang="el-GR" sz="1800" i="0" dirty="0">
                <a:effectLst/>
                <a:latin typeface="Times New Roman" panose="02020603050405020304" pitchFamily="18" charset="0"/>
                <a:ea typeface="Times New Roman" panose="02020603050405020304" pitchFamily="18" charset="0"/>
              </a:rPr>
              <a:t>.</a:t>
            </a:r>
            <a:r>
              <a:rPr lang="en-US" sz="1800" i="0" dirty="0">
                <a:effectLst/>
                <a:latin typeface="Times New Roman" panose="02020603050405020304" pitchFamily="18" charset="0"/>
                <a:ea typeface="Times New Roman" panose="02020603050405020304" pitchFamily="18" charset="0"/>
              </a:rPr>
              <a:t>A</a:t>
            </a:r>
            <a:r>
              <a:rPr lang="el-GR" sz="1800" i="0" dirty="0">
                <a:effectLst/>
                <a:latin typeface="Times New Roman" panose="02020603050405020304" pitchFamily="18" charset="0"/>
                <a:ea typeface="Times New Roman" panose="02020603050405020304" pitchFamily="18" charset="0"/>
              </a:rPr>
              <a:t>.) η οποία εμφανίζει τις εξής διαβαθμίσεις: </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b="1" i="0" dirty="0">
                <a:solidFill>
                  <a:schemeClr val="accent1"/>
                </a:solidFill>
                <a:effectLst/>
                <a:latin typeface="Times New Roman" panose="02020603050405020304" pitchFamily="18" charset="0"/>
                <a:ea typeface="Times New Roman" panose="02020603050405020304" pitchFamily="18" charset="0"/>
              </a:rPr>
              <a:t>Στάδιο 1</a:t>
            </a:r>
            <a:r>
              <a:rPr lang="el-GR" sz="1800" b="1" i="0" baseline="30000" dirty="0">
                <a:solidFill>
                  <a:schemeClr val="accent1"/>
                </a:solidFill>
                <a:effectLst/>
                <a:latin typeface="Times New Roman" panose="02020603050405020304" pitchFamily="18" charset="0"/>
                <a:ea typeface="Times New Roman" panose="02020603050405020304" pitchFamily="18" charset="0"/>
              </a:rPr>
              <a:t>ο</a:t>
            </a:r>
            <a:r>
              <a:rPr lang="el-GR" sz="1800" b="1" i="0" dirty="0">
                <a:solidFill>
                  <a:schemeClr val="accent1"/>
                </a:solidFill>
                <a:effectLst/>
                <a:latin typeface="Times New Roman" panose="02020603050405020304" pitchFamily="18" charset="0"/>
                <a:ea typeface="Times New Roman" panose="02020603050405020304" pitchFamily="18" charset="0"/>
              </a:rPr>
              <a:t>: </a:t>
            </a:r>
            <a:r>
              <a:rPr lang="el-GR" sz="1800" i="0" dirty="0">
                <a:effectLst/>
                <a:latin typeface="Times New Roman" panose="02020603050405020304" pitchFamily="18" charset="0"/>
                <a:ea typeface="Times New Roman" panose="02020603050405020304" pitchFamily="18" charset="0"/>
              </a:rPr>
              <a:t>Ο ασθενής πονάει μόνο κάτω από συνθήκες έντονης σωματικής άσκησης ή έντονου συναισθηματικού στρες.</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b="1" i="0" dirty="0">
                <a:solidFill>
                  <a:schemeClr val="accent1"/>
                </a:solidFill>
                <a:effectLst/>
                <a:latin typeface="Times New Roman" panose="02020603050405020304" pitchFamily="18" charset="0"/>
                <a:ea typeface="Times New Roman" panose="02020603050405020304" pitchFamily="18" charset="0"/>
              </a:rPr>
              <a:t>Στάδιο 2</a:t>
            </a:r>
            <a:r>
              <a:rPr lang="el-GR" sz="1800" b="1" i="0" baseline="30000" dirty="0">
                <a:solidFill>
                  <a:schemeClr val="accent1"/>
                </a:solidFill>
                <a:effectLst/>
                <a:latin typeface="Times New Roman" panose="02020603050405020304" pitchFamily="18" charset="0"/>
                <a:ea typeface="Times New Roman" panose="02020603050405020304" pitchFamily="18" charset="0"/>
              </a:rPr>
              <a:t>ο</a:t>
            </a:r>
            <a:r>
              <a:rPr lang="el-GR" sz="1800" b="1" i="0" dirty="0">
                <a:solidFill>
                  <a:schemeClr val="accent1"/>
                </a:solidFill>
                <a:effectLst/>
                <a:latin typeface="Times New Roman" panose="02020603050405020304" pitchFamily="18" charset="0"/>
                <a:ea typeface="Times New Roman" panose="02020603050405020304" pitchFamily="18" charset="0"/>
              </a:rPr>
              <a:t>: </a:t>
            </a:r>
            <a:r>
              <a:rPr lang="el-GR" sz="1800" i="0" dirty="0">
                <a:effectLst/>
                <a:latin typeface="Times New Roman" panose="02020603050405020304" pitchFamily="18" charset="0"/>
                <a:ea typeface="Times New Roman" panose="02020603050405020304" pitchFamily="18" charset="0"/>
              </a:rPr>
              <a:t>Ο </a:t>
            </a:r>
            <a:r>
              <a:rPr lang="el-GR" sz="1800" i="0" dirty="0" err="1">
                <a:effectLst/>
                <a:latin typeface="Times New Roman" panose="02020603050405020304" pitchFamily="18" charset="0"/>
                <a:ea typeface="Times New Roman" panose="02020603050405020304" pitchFamily="18" charset="0"/>
              </a:rPr>
              <a:t>στηθαγχικός</a:t>
            </a:r>
            <a:r>
              <a:rPr lang="el-GR" sz="1800" i="0" dirty="0">
                <a:effectLst/>
                <a:latin typeface="Times New Roman" panose="02020603050405020304" pitchFamily="18" charset="0"/>
                <a:ea typeface="Times New Roman" panose="02020603050405020304" pitchFamily="18" charset="0"/>
              </a:rPr>
              <a:t> πόνος εκλύεται ύστερα από συνεχές ανέβασμα σκάλας  ύψους 2 ορόφων.</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b="1" i="0" dirty="0">
                <a:solidFill>
                  <a:schemeClr val="accent1"/>
                </a:solidFill>
                <a:effectLst/>
                <a:latin typeface="Times New Roman" panose="02020603050405020304" pitchFamily="18" charset="0"/>
                <a:ea typeface="Times New Roman" panose="02020603050405020304" pitchFamily="18" charset="0"/>
              </a:rPr>
              <a:t>Στάδιο 3</a:t>
            </a:r>
            <a:r>
              <a:rPr lang="el-GR" sz="1800" b="1" i="0" baseline="30000" dirty="0">
                <a:solidFill>
                  <a:schemeClr val="accent1"/>
                </a:solidFill>
                <a:effectLst/>
                <a:latin typeface="Times New Roman" panose="02020603050405020304" pitchFamily="18" charset="0"/>
                <a:ea typeface="Times New Roman" panose="02020603050405020304" pitchFamily="18" charset="0"/>
              </a:rPr>
              <a:t>ο</a:t>
            </a:r>
            <a:r>
              <a:rPr lang="el-GR" sz="1800" b="1" i="0" dirty="0">
                <a:solidFill>
                  <a:schemeClr val="accent1"/>
                </a:solidFill>
                <a:effectLst/>
                <a:latin typeface="Times New Roman" panose="02020603050405020304" pitchFamily="18" charset="0"/>
                <a:ea typeface="Times New Roman" panose="02020603050405020304" pitchFamily="18" charset="0"/>
              </a:rPr>
              <a:t>: </a:t>
            </a:r>
            <a:r>
              <a:rPr lang="el-GR" sz="1800" i="0" dirty="0">
                <a:effectLst/>
                <a:latin typeface="Times New Roman" panose="02020603050405020304" pitchFamily="18" charset="0"/>
                <a:ea typeface="Times New Roman" panose="02020603050405020304" pitchFamily="18" charset="0"/>
              </a:rPr>
              <a:t>Ο πόνος εκλύεται αφού ο ασθενής περπατήσει γύρω από ένα οικοδομικό τετράγωνο  σε οριζόντιο έδαφος χωρίς να υπάρχει ανηφόρα και χωρίς να είναι φορτωμένος με οποιοδήποτε βάρος (οι ασθενείς με </a:t>
            </a:r>
            <a:r>
              <a:rPr lang="el-GR" sz="1800" i="0" dirty="0" err="1">
                <a:effectLst/>
                <a:latin typeface="Times New Roman" panose="02020603050405020304" pitchFamily="18" charset="0"/>
                <a:ea typeface="Times New Roman" panose="02020603050405020304" pitchFamily="18" charset="0"/>
              </a:rPr>
              <a:t>στηθαγχικό</a:t>
            </a:r>
            <a:r>
              <a:rPr lang="el-GR" sz="1800" i="0" dirty="0">
                <a:effectLst/>
                <a:latin typeface="Times New Roman" panose="02020603050405020304" pitchFamily="18" charset="0"/>
                <a:ea typeface="Times New Roman" panose="02020603050405020304" pitchFamily="18" charset="0"/>
              </a:rPr>
              <a:t> πόνο σταδίου 3 θεωρούνται ότι είναι υποψήφιοι για επεμβατική παρέμβαση η οποία μπορεί να είναι είτε αγγειοπλαστική επέμβαση είτε χειρουργική </a:t>
            </a:r>
            <a:r>
              <a:rPr lang="el-GR" sz="1800" i="0" dirty="0" err="1">
                <a:effectLst/>
                <a:latin typeface="Times New Roman" panose="02020603050405020304" pitchFamily="18" charset="0"/>
                <a:ea typeface="Times New Roman" panose="02020603050405020304" pitchFamily="18" charset="0"/>
              </a:rPr>
              <a:t>αορτο</a:t>
            </a:r>
            <a:r>
              <a:rPr lang="el-GR" sz="1800" i="0" dirty="0">
                <a:effectLst/>
                <a:latin typeface="Times New Roman" panose="02020603050405020304" pitchFamily="18" charset="0"/>
                <a:ea typeface="Times New Roman" panose="02020603050405020304" pitchFamily="18" charset="0"/>
              </a:rPr>
              <a:t>-στεφανιαία παράκαμψη, </a:t>
            </a:r>
            <a:r>
              <a:rPr lang="en-US" sz="1800" i="0" dirty="0">
                <a:effectLst/>
                <a:latin typeface="Times New Roman" panose="02020603050405020304" pitchFamily="18" charset="0"/>
                <a:ea typeface="Times New Roman" panose="02020603050405020304" pitchFamily="18" charset="0"/>
              </a:rPr>
              <a:t>CABG</a:t>
            </a:r>
            <a:r>
              <a:rPr lang="el-GR" sz="1800" i="0" dirty="0">
                <a:effectLst/>
                <a:latin typeface="Times New Roman" panose="02020603050405020304" pitchFamily="18" charset="0"/>
                <a:ea typeface="Times New Roman" panose="02020603050405020304" pitchFamily="18" charset="0"/>
              </a:rPr>
              <a:t>: </a:t>
            </a:r>
            <a:r>
              <a:rPr lang="en-US" sz="1800" i="0" dirty="0">
                <a:effectLst/>
                <a:latin typeface="Times New Roman" panose="02020603050405020304" pitchFamily="18" charset="0"/>
                <a:ea typeface="Times New Roman" panose="02020603050405020304" pitchFamily="18" charset="0"/>
              </a:rPr>
              <a:t>Coronary </a:t>
            </a:r>
            <a:r>
              <a:rPr lang="en-US" sz="1800" i="0" dirty="0" err="1">
                <a:effectLst/>
                <a:latin typeface="Times New Roman" panose="02020603050405020304" pitchFamily="18" charset="0"/>
                <a:ea typeface="Times New Roman" panose="02020603050405020304" pitchFamily="18" charset="0"/>
              </a:rPr>
              <a:t>aorto</a:t>
            </a:r>
            <a:r>
              <a:rPr lang="el-GR" sz="1800" i="0" dirty="0">
                <a:effectLst/>
                <a:latin typeface="Times New Roman" panose="02020603050405020304" pitchFamily="18" charset="0"/>
                <a:ea typeface="Times New Roman" panose="02020603050405020304" pitchFamily="18" charset="0"/>
              </a:rPr>
              <a:t>-</a:t>
            </a:r>
            <a:r>
              <a:rPr lang="en-US" sz="1800" i="0" dirty="0">
                <a:effectLst/>
                <a:latin typeface="Times New Roman" panose="02020603050405020304" pitchFamily="18" charset="0"/>
                <a:ea typeface="Times New Roman" panose="02020603050405020304" pitchFamily="18" charset="0"/>
              </a:rPr>
              <a:t>bypass grafting</a:t>
            </a:r>
            <a:r>
              <a:rPr lang="el-GR" sz="1800" i="0" dirty="0">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b="1" i="0" dirty="0">
                <a:solidFill>
                  <a:schemeClr val="accent1"/>
                </a:solidFill>
                <a:effectLst/>
                <a:latin typeface="Times New Roman" panose="02020603050405020304" pitchFamily="18" charset="0"/>
                <a:ea typeface="Times New Roman" panose="02020603050405020304" pitchFamily="18" charset="0"/>
              </a:rPr>
              <a:t>Στάδιο 4</a:t>
            </a:r>
            <a:r>
              <a:rPr lang="el-GR" sz="1800" b="1" i="0" baseline="30000" dirty="0">
                <a:solidFill>
                  <a:schemeClr val="accent1"/>
                </a:solidFill>
                <a:effectLst/>
                <a:latin typeface="Times New Roman" panose="02020603050405020304" pitchFamily="18" charset="0"/>
                <a:ea typeface="Times New Roman" panose="02020603050405020304" pitchFamily="18" charset="0"/>
              </a:rPr>
              <a:t>ο</a:t>
            </a:r>
            <a:r>
              <a:rPr lang="el-GR" sz="1800" b="1" i="0" dirty="0">
                <a:solidFill>
                  <a:schemeClr val="accent1"/>
                </a:solidFill>
                <a:effectLst/>
                <a:latin typeface="Times New Roman" panose="02020603050405020304" pitchFamily="18" charset="0"/>
                <a:ea typeface="Times New Roman" panose="02020603050405020304" pitchFamily="18" charset="0"/>
              </a:rPr>
              <a:t>: </a:t>
            </a:r>
            <a:r>
              <a:rPr lang="el-GR" sz="1800" i="0" dirty="0">
                <a:effectLst/>
                <a:latin typeface="Times New Roman" panose="02020603050405020304" pitchFamily="18" charset="0"/>
                <a:ea typeface="Times New Roman" panose="02020603050405020304" pitchFamily="18" charset="0"/>
              </a:rPr>
              <a:t>Στηθάγχη που εκλύεται στην ηρεμία (ένδειξη για </a:t>
            </a:r>
            <a:r>
              <a:rPr lang="el-GR" sz="1800" i="0" u="sng" dirty="0">
                <a:effectLst/>
                <a:latin typeface="Times New Roman" panose="02020603050405020304" pitchFamily="18" charset="0"/>
                <a:ea typeface="Times New Roman" panose="02020603050405020304" pitchFamily="18" charset="0"/>
              </a:rPr>
              <a:t>άμεση</a:t>
            </a:r>
            <a:r>
              <a:rPr lang="el-GR" sz="1800" i="0" dirty="0">
                <a:effectLst/>
                <a:latin typeface="Times New Roman" panose="02020603050405020304" pitchFamily="18" charset="0"/>
                <a:ea typeface="Times New Roman" panose="02020603050405020304" pitchFamily="18" charset="0"/>
              </a:rPr>
              <a:t> επεμβατική αντιμετώπιση..</a:t>
            </a:r>
            <a:endParaRPr lang="el-GR" sz="1800" dirty="0">
              <a:effectLst/>
              <a:latin typeface="Times New Roman" panose="02020603050405020304" pitchFamily="18" charset="0"/>
              <a:ea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16</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06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11330" y="304801"/>
            <a:ext cx="11601996" cy="6305009"/>
          </a:xfrm>
        </p:spPr>
        <p:txBody>
          <a:bodyPr>
            <a:noAutofit/>
          </a:bodyPr>
          <a:lstStyle/>
          <a:p>
            <a:pPr algn="just">
              <a:lnSpc>
                <a:spcPct val="100000"/>
              </a:lnSpc>
              <a:spcBef>
                <a:spcPts val="0"/>
              </a:spcBef>
            </a:pPr>
            <a:r>
              <a:rPr lang="el-GR" sz="1800" i="0" dirty="0">
                <a:effectLst/>
                <a:latin typeface="Times New Roman" panose="02020603050405020304" pitchFamily="18" charset="0"/>
                <a:ea typeface="Times New Roman" panose="02020603050405020304" pitchFamily="18" charset="0"/>
              </a:rPr>
              <a:t>Το </a:t>
            </a:r>
            <a:r>
              <a:rPr lang="el-GR" sz="1800" b="1" i="0" dirty="0">
                <a:solidFill>
                  <a:schemeClr val="accent1"/>
                </a:solidFill>
                <a:effectLst/>
                <a:latin typeface="Times New Roman" panose="02020603050405020304" pitchFamily="18" charset="0"/>
                <a:ea typeface="Times New Roman" panose="02020603050405020304" pitchFamily="18" charset="0"/>
              </a:rPr>
              <a:t>κάπνισμα </a:t>
            </a:r>
            <a:r>
              <a:rPr lang="el-GR" sz="1800" i="0" dirty="0">
                <a:effectLst/>
                <a:latin typeface="Times New Roman" panose="02020603050405020304" pitchFamily="18" charset="0"/>
                <a:ea typeface="Times New Roman" panose="02020603050405020304" pitchFamily="18" charset="0"/>
              </a:rPr>
              <a:t>αποτελεί έναν από τους σημαντικότερους επιβαρυντικούς παράγοντες εμφάνισης στεφανιαίας νόσου για τους εξής λόγους: </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i="0" dirty="0">
                <a:effectLst/>
                <a:latin typeface="Times New Roman" panose="02020603050405020304" pitchFamily="18" charset="0"/>
                <a:ea typeface="Times New Roman" panose="02020603050405020304" pitchFamily="18" charset="0"/>
              </a:rPr>
              <a:t>Προκαλεί αυξημένη προσκόλληση των αιμοπεταλίων μεταξύ τους με αποτέλεσμα τη δημιουργία </a:t>
            </a:r>
            <a:r>
              <a:rPr lang="el-GR" sz="1800" i="0" dirty="0" err="1">
                <a:effectLst/>
                <a:latin typeface="Times New Roman" panose="02020603050405020304" pitchFamily="18" charset="0"/>
                <a:ea typeface="Times New Roman" panose="02020603050405020304" pitchFamily="18" charset="0"/>
              </a:rPr>
              <a:t>αιμοπεταλιακών</a:t>
            </a:r>
            <a:r>
              <a:rPr lang="el-GR" sz="1800" i="0" dirty="0">
                <a:effectLst/>
                <a:latin typeface="Times New Roman" panose="02020603050405020304" pitchFamily="18" charset="0"/>
                <a:ea typeface="Times New Roman" panose="02020603050405020304" pitchFamily="18" charset="0"/>
              </a:rPr>
              <a:t> θρόμβων οι οποίοι αυξάνουν τη </a:t>
            </a:r>
            <a:r>
              <a:rPr lang="el-GR" sz="1800" i="0" dirty="0" err="1">
                <a:effectLst/>
                <a:latin typeface="Times New Roman" panose="02020603050405020304" pitchFamily="18" charset="0"/>
                <a:ea typeface="Times New Roman" panose="02020603050405020304" pitchFamily="18" charset="0"/>
              </a:rPr>
              <a:t>γλοιότητα</a:t>
            </a:r>
            <a:r>
              <a:rPr lang="el-GR" sz="1800" i="0" dirty="0">
                <a:effectLst/>
                <a:latin typeface="Times New Roman" panose="02020603050405020304" pitchFamily="18" charset="0"/>
                <a:ea typeface="Times New Roman" panose="02020603050405020304" pitchFamily="18" charset="0"/>
              </a:rPr>
              <a:t> του αίματος και συμβάλλουν και στην ελάττωση της διαμέτρου των στεφανιαίων αρτηριών.</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i="0" dirty="0">
                <a:effectLst/>
                <a:latin typeface="Times New Roman" panose="02020603050405020304" pitchFamily="18" charset="0"/>
                <a:ea typeface="Times New Roman" panose="02020603050405020304" pitchFamily="18" charset="0"/>
              </a:rPr>
              <a:t>Προκαλεί αύξηση της καρδιακής συχνότητας και αύξηση του ρυθμού εκκρίσεως των </a:t>
            </a:r>
            <a:r>
              <a:rPr lang="el-GR" sz="1800" i="0" dirty="0" err="1">
                <a:effectLst/>
                <a:latin typeface="Times New Roman" panose="02020603050405020304" pitchFamily="18" charset="0"/>
                <a:ea typeface="Times New Roman" panose="02020603050405020304" pitchFamily="18" charset="0"/>
              </a:rPr>
              <a:t>κατεχολαμινών</a:t>
            </a:r>
            <a:r>
              <a:rPr lang="el-GR" sz="1800" i="0" dirty="0">
                <a:effectLst/>
                <a:latin typeface="Times New Roman" panose="02020603050405020304" pitchFamily="18" charset="0"/>
                <a:ea typeface="Times New Roman" panose="02020603050405020304" pitchFamily="18" charset="0"/>
              </a:rPr>
              <a:t> από το μυελό των επινεφριδίων. </a:t>
            </a:r>
            <a:r>
              <a:rPr lang="el-GR" sz="1800" i="0" dirty="0" err="1">
                <a:effectLst/>
                <a:latin typeface="Times New Roman" panose="02020603050405020304" pitchFamily="18" charset="0"/>
                <a:ea typeface="Times New Roman" panose="02020603050405020304" pitchFamily="18" charset="0"/>
              </a:rPr>
              <a:t>Κατεχολαμίνες</a:t>
            </a:r>
            <a:r>
              <a:rPr lang="el-GR" sz="1800" i="0" dirty="0">
                <a:effectLst/>
                <a:latin typeface="Times New Roman" panose="02020603050405020304" pitchFamily="18" charset="0"/>
                <a:ea typeface="Times New Roman" panose="02020603050405020304" pitchFamily="18" charset="0"/>
              </a:rPr>
              <a:t> είναι η αδρεναλίνη, η </a:t>
            </a:r>
            <a:r>
              <a:rPr lang="el-GR" sz="1800" i="0" dirty="0" err="1">
                <a:effectLst/>
                <a:latin typeface="Times New Roman" panose="02020603050405020304" pitchFamily="18" charset="0"/>
                <a:ea typeface="Times New Roman" panose="02020603050405020304" pitchFamily="18" charset="0"/>
              </a:rPr>
              <a:t>νοραδρεναλίνη</a:t>
            </a:r>
            <a:r>
              <a:rPr lang="el-GR" sz="1800" i="0" dirty="0">
                <a:effectLst/>
                <a:latin typeface="Times New Roman" panose="02020603050405020304" pitchFamily="18" charset="0"/>
                <a:ea typeface="Times New Roman" panose="02020603050405020304" pitchFamily="18" charset="0"/>
              </a:rPr>
              <a:t> και η </a:t>
            </a:r>
            <a:r>
              <a:rPr lang="el-GR" sz="1800" i="0" dirty="0" err="1">
                <a:effectLst/>
                <a:latin typeface="Times New Roman" panose="02020603050405020304" pitchFamily="18" charset="0"/>
                <a:ea typeface="Times New Roman" panose="02020603050405020304" pitchFamily="18" charset="0"/>
              </a:rPr>
              <a:t>ντοπαμίνη</a:t>
            </a:r>
            <a:r>
              <a:rPr lang="el-GR" sz="1800" i="0" dirty="0">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i="0" dirty="0">
                <a:effectLst/>
                <a:latin typeface="Times New Roman" panose="02020603050405020304" pitchFamily="18" charset="0"/>
                <a:ea typeface="Times New Roman" panose="02020603050405020304" pitchFamily="18" charset="0"/>
              </a:rPr>
              <a:t>Προκαλεί αύξηση του αιματοκρίτη η οποία συμβάλλει και αυτή στην αυξημένη </a:t>
            </a:r>
            <a:r>
              <a:rPr lang="el-GR" sz="1800" i="0" dirty="0" err="1">
                <a:effectLst/>
                <a:latin typeface="Times New Roman" panose="02020603050405020304" pitchFamily="18" charset="0"/>
                <a:ea typeface="Times New Roman" panose="02020603050405020304" pitchFamily="18" charset="0"/>
              </a:rPr>
              <a:t>γλοιότητα</a:t>
            </a:r>
            <a:r>
              <a:rPr lang="el-GR" sz="1800" i="0" dirty="0">
                <a:effectLst/>
                <a:latin typeface="Times New Roman" panose="02020603050405020304" pitchFamily="18" charset="0"/>
                <a:ea typeface="Times New Roman" panose="02020603050405020304" pitchFamily="18" charset="0"/>
              </a:rPr>
              <a:t> του αίματος, ενώ επιφέρει επίσης και αύξηση του ποσοστού της </a:t>
            </a:r>
            <a:r>
              <a:rPr lang="el-GR" sz="1800" i="0" dirty="0" err="1">
                <a:effectLst/>
                <a:latin typeface="Times New Roman" panose="02020603050405020304" pitchFamily="18" charset="0"/>
                <a:ea typeface="Times New Roman" panose="02020603050405020304" pitchFamily="18" charset="0"/>
              </a:rPr>
              <a:t>ανθρακυλαιμοσφαιρίνης</a:t>
            </a:r>
            <a:r>
              <a:rPr lang="el-GR" sz="1800" i="0" dirty="0">
                <a:effectLst/>
                <a:latin typeface="Times New Roman" panose="02020603050405020304" pitchFamily="18" charset="0"/>
                <a:ea typeface="Times New Roman" panose="02020603050405020304" pitchFamily="18" charset="0"/>
              </a:rPr>
              <a:t> που κυκλοφορεί στο αίμα.</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i="0" dirty="0">
                <a:effectLst/>
                <a:latin typeface="Times New Roman" panose="02020603050405020304" pitchFamily="18" charset="0"/>
                <a:ea typeface="Times New Roman" panose="02020603050405020304" pitchFamily="18" charset="0"/>
              </a:rPr>
              <a:t>Προκαλεί σημαντική ελάττωση του ποσοστού της καλής χοληστερίνης (</a:t>
            </a:r>
            <a:r>
              <a:rPr lang="en-US" sz="1800" i="0" dirty="0">
                <a:effectLst/>
                <a:latin typeface="Times New Roman" panose="02020603050405020304" pitchFamily="18" charset="0"/>
                <a:ea typeface="Times New Roman" panose="02020603050405020304" pitchFamily="18" charset="0"/>
              </a:rPr>
              <a:t>HDL</a:t>
            </a:r>
            <a:r>
              <a:rPr lang="el-GR" sz="1800" i="0" dirty="0">
                <a:effectLst/>
                <a:latin typeface="Times New Roman" panose="02020603050405020304" pitchFamily="18" charset="0"/>
                <a:ea typeface="Times New Roman" panose="02020603050405020304" pitchFamily="18" charset="0"/>
              </a:rPr>
              <a:t>) που κυκλοφορεί στο αίμα, διότι η </a:t>
            </a:r>
            <a:r>
              <a:rPr lang="en-US" sz="1800" i="0" dirty="0">
                <a:effectLst/>
                <a:latin typeface="Times New Roman" panose="02020603050405020304" pitchFamily="18" charset="0"/>
                <a:ea typeface="Times New Roman" panose="02020603050405020304" pitchFamily="18" charset="0"/>
              </a:rPr>
              <a:t>HDL </a:t>
            </a:r>
            <a:r>
              <a:rPr lang="el-GR" sz="1800" i="0" dirty="0">
                <a:effectLst/>
                <a:latin typeface="Times New Roman" panose="02020603050405020304" pitchFamily="18" charset="0"/>
                <a:ea typeface="Times New Roman" panose="02020603050405020304" pitchFamily="18" charset="0"/>
              </a:rPr>
              <a:t>είναι ο καλύτερος και πιο αποτελεσματικός δείκτης προστασίας του οργανισμού από τα καρδιοαγγειακά επεισόδια.</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i="0" dirty="0">
                <a:effectLst/>
                <a:latin typeface="Times New Roman" panose="02020603050405020304" pitchFamily="18" charset="0"/>
                <a:ea typeface="Times New Roman" panose="02020603050405020304" pitchFamily="18" charset="0"/>
              </a:rPr>
              <a:t>Ελαττώνει την άμυνα του οργανισμού στην εμφάνιση της κοιλιακής μαρμαρυγής η οποία αποτελεί κακοήθη αρρυθμία στην οποία η καρδιά και ειδικότερα οι κοιλίες </a:t>
            </a:r>
            <a:r>
              <a:rPr lang="el-GR" sz="1800" i="0" dirty="0" err="1">
                <a:effectLst/>
                <a:latin typeface="Times New Roman" panose="02020603050405020304" pitchFamily="18" charset="0"/>
                <a:ea typeface="Times New Roman" panose="02020603050405020304" pitchFamily="18" charset="0"/>
              </a:rPr>
              <a:t>συσπώνται</a:t>
            </a:r>
            <a:r>
              <a:rPr lang="el-GR" sz="1800" i="0" dirty="0">
                <a:effectLst/>
                <a:latin typeface="Times New Roman" panose="02020603050405020304" pitchFamily="18" charset="0"/>
                <a:ea typeface="Times New Roman" panose="02020603050405020304" pitchFamily="18" charset="0"/>
              </a:rPr>
              <a:t> υπό μορφή ινιδισμού (ινιδισμός είναι η συνεχής σύσπαση των </a:t>
            </a:r>
            <a:r>
              <a:rPr lang="el-GR" sz="1800" i="0" dirty="0" err="1">
                <a:effectLst/>
                <a:latin typeface="Times New Roman" panose="02020603050405020304" pitchFamily="18" charset="0"/>
                <a:ea typeface="Times New Roman" panose="02020603050405020304" pitchFamily="18" charset="0"/>
              </a:rPr>
              <a:t>μυοκαρδιακών</a:t>
            </a:r>
            <a:r>
              <a:rPr lang="el-GR" sz="1800" i="0" dirty="0">
                <a:effectLst/>
                <a:latin typeface="Times New Roman" panose="02020603050405020304" pitchFamily="18" charset="0"/>
                <a:ea typeface="Times New Roman" panose="02020603050405020304" pitchFamily="18" charset="0"/>
              </a:rPr>
              <a:t> ινών χωρίς να υπάρχει </a:t>
            </a:r>
            <a:r>
              <a:rPr lang="el-GR" sz="1800" i="0" dirty="0" err="1">
                <a:effectLst/>
                <a:latin typeface="Times New Roman" panose="02020603050405020304" pitchFamily="18" charset="0"/>
                <a:ea typeface="Times New Roman" panose="02020603050405020304" pitchFamily="18" charset="0"/>
              </a:rPr>
              <a:t>χάλαση</a:t>
            </a:r>
            <a:r>
              <a:rPr lang="el-GR" sz="1800" i="0" dirty="0">
                <a:effectLst/>
                <a:latin typeface="Times New Roman" panose="02020603050405020304" pitchFamily="18" charset="0"/>
                <a:ea typeface="Times New Roman" panose="02020603050405020304" pitchFamily="18" charset="0"/>
              </a:rPr>
              <a:t>) με αποτέλεσμα το αίμα να παραμένει εγκλωβισμένο μέσα στις κοιλίες και να μην μπορεί να προωθηθεί ούτε στην αορτή από την αριστερή κοιλία, ούτε στην πνευμονική αρτηρία από την δεξιά κοιλία. </a:t>
            </a:r>
          </a:p>
          <a:p>
            <a:pPr>
              <a:lnSpc>
                <a:spcPct val="100000"/>
              </a:lnSpc>
              <a:spcBef>
                <a:spcPts val="0"/>
              </a:spcBef>
            </a:pPr>
            <a:r>
              <a:rPr lang="el-GR" sz="1050" b="1" i="0" dirty="0">
                <a:solidFill>
                  <a:schemeClr val="accent1"/>
                </a:solidFill>
                <a:effectLst/>
                <a:ea typeface="Times New Roman" panose="02020603050405020304" pitchFamily="18" charset="0"/>
              </a:rPr>
              <a:t/>
            </a:r>
            <a:br>
              <a:rPr lang="el-GR" sz="1050" b="1" i="0" dirty="0">
                <a:solidFill>
                  <a:schemeClr val="accent1"/>
                </a:solidFill>
                <a:effectLst/>
                <a:ea typeface="Times New Roman" panose="02020603050405020304" pitchFamily="18" charset="0"/>
              </a:rPr>
            </a:br>
            <a:r>
              <a:rPr lang="el-GR" sz="1800" b="1" i="0" dirty="0">
                <a:solidFill>
                  <a:schemeClr val="accent1"/>
                </a:solidFill>
                <a:effectLst/>
                <a:latin typeface="Times New Roman" panose="02020603050405020304" pitchFamily="18" charset="0"/>
                <a:ea typeface="Times New Roman" panose="02020603050405020304" pitchFamily="18" charset="0"/>
              </a:rPr>
              <a:t>Στηθάγχη </a:t>
            </a:r>
            <a:r>
              <a:rPr lang="en-US" sz="1800" b="1" i="0" dirty="0" err="1">
                <a:solidFill>
                  <a:schemeClr val="accent1"/>
                </a:solidFill>
                <a:effectLst/>
                <a:latin typeface="Times New Roman" panose="02020603050405020304" pitchFamily="18" charset="0"/>
                <a:ea typeface="Times New Roman" panose="02020603050405020304" pitchFamily="18" charset="0"/>
              </a:rPr>
              <a:t>Prinzmetal</a:t>
            </a:r>
            <a:endParaRPr lang="el-GR" sz="1800" b="1" dirty="0">
              <a:solidFill>
                <a:schemeClr val="accent1"/>
              </a:solidFill>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i="0" dirty="0">
                <a:effectLst/>
                <a:latin typeface="Times New Roman" panose="02020603050405020304" pitchFamily="18" charset="0"/>
                <a:ea typeface="Times New Roman" panose="02020603050405020304" pitchFamily="18" charset="0"/>
              </a:rPr>
              <a:t>Πρόκειται για μια παθολογική κατάσταση εξαιτίας της οποίας εκλύεται </a:t>
            </a:r>
            <a:r>
              <a:rPr lang="el-GR" sz="1800" i="0" dirty="0" err="1">
                <a:effectLst/>
                <a:latin typeface="Times New Roman" panose="02020603050405020304" pitchFamily="18" charset="0"/>
                <a:ea typeface="Times New Roman" panose="02020603050405020304" pitchFamily="18" charset="0"/>
              </a:rPr>
              <a:t>στηθαγχικός</a:t>
            </a:r>
            <a:r>
              <a:rPr lang="el-GR" sz="1800" i="0" dirty="0">
                <a:effectLst/>
                <a:latin typeface="Times New Roman" panose="02020603050405020304" pitchFamily="18" charset="0"/>
                <a:ea typeface="Times New Roman" panose="02020603050405020304" pitchFamily="18" charset="0"/>
              </a:rPr>
              <a:t> πόνος, όπως συμβαίνει και στις περιπτώσεις της σταθερής και της ασταθούς στηθάγχης. Η διαφορά όμως είναι ότι στην στηθάγχη </a:t>
            </a:r>
            <a:r>
              <a:rPr lang="en-US" sz="1800" i="0" dirty="0" err="1">
                <a:effectLst/>
                <a:latin typeface="Times New Roman" panose="02020603050405020304" pitchFamily="18" charset="0"/>
                <a:ea typeface="Times New Roman" panose="02020603050405020304" pitchFamily="18" charset="0"/>
              </a:rPr>
              <a:t>Prinzmetal</a:t>
            </a:r>
            <a:r>
              <a:rPr lang="el-GR" sz="1800" i="0" dirty="0">
                <a:effectLst/>
                <a:latin typeface="Times New Roman" panose="02020603050405020304" pitchFamily="18" charset="0"/>
                <a:ea typeface="Times New Roman" panose="02020603050405020304" pitchFamily="18" charset="0"/>
              </a:rPr>
              <a:t> δεν υπάρχει </a:t>
            </a:r>
            <a:r>
              <a:rPr lang="el-GR" sz="1800" i="0" dirty="0" err="1">
                <a:effectLst/>
                <a:latin typeface="Times New Roman" panose="02020603050405020304" pitchFamily="18" charset="0"/>
                <a:ea typeface="Times New Roman" panose="02020603050405020304" pitchFamily="18" charset="0"/>
              </a:rPr>
              <a:t>αθηρωματική</a:t>
            </a:r>
            <a:r>
              <a:rPr lang="el-GR" sz="1800" i="0" dirty="0">
                <a:effectLst/>
                <a:latin typeface="Times New Roman" panose="02020603050405020304" pitchFamily="18" charset="0"/>
                <a:ea typeface="Times New Roman" panose="02020603050405020304" pitchFamily="18" charset="0"/>
              </a:rPr>
              <a:t> πλάκα. Στη στηθάγχη </a:t>
            </a:r>
            <a:r>
              <a:rPr lang="en-US" sz="1800" i="0" dirty="0" err="1">
                <a:effectLst/>
                <a:latin typeface="Times New Roman" panose="02020603050405020304" pitchFamily="18" charset="0"/>
                <a:ea typeface="Times New Roman" panose="02020603050405020304" pitchFamily="18" charset="0"/>
              </a:rPr>
              <a:t>Prinzmetal</a:t>
            </a:r>
            <a:r>
              <a:rPr lang="el-GR" sz="1800" i="0" dirty="0">
                <a:effectLst/>
                <a:latin typeface="Times New Roman" panose="02020603050405020304" pitchFamily="18" charset="0"/>
                <a:ea typeface="Times New Roman" panose="02020603050405020304" pitchFamily="18" charset="0"/>
              </a:rPr>
              <a:t> χωρίς να έχει ανακαλυφθεί η αιτία προκαλείται αυτόματος σπασμός σε μια στεφανιαία αρτηρία εξαιτίας του οποίου σπασμού αποφράσσεται τελείως ο αυλός της στεφανιαίας αρτηρίας στο συγκεκριμένο σημείο το οποίο </a:t>
            </a:r>
            <a:r>
              <a:rPr lang="el-GR" sz="1800" i="0" dirty="0" err="1">
                <a:effectLst/>
                <a:latin typeface="Times New Roman" panose="02020603050405020304" pitchFamily="18" charset="0"/>
                <a:ea typeface="Times New Roman" panose="02020603050405020304" pitchFamily="18" charset="0"/>
              </a:rPr>
              <a:t>συσπάται</a:t>
            </a:r>
            <a:r>
              <a:rPr lang="el-GR" sz="1800" i="0" dirty="0">
                <a:effectLst/>
                <a:latin typeface="Times New Roman" panose="02020603050405020304" pitchFamily="18" charset="0"/>
                <a:ea typeface="Times New Roman" panose="02020603050405020304" pitchFamily="18" charset="0"/>
              </a:rPr>
              <a:t> με αποτέλεσμα την εμφάνιση του </a:t>
            </a:r>
            <a:r>
              <a:rPr lang="el-GR" sz="1800" i="0" dirty="0" err="1">
                <a:effectLst/>
                <a:latin typeface="Times New Roman" panose="02020603050405020304" pitchFamily="18" charset="0"/>
                <a:ea typeface="Times New Roman" panose="02020603050405020304" pitchFamily="18" charset="0"/>
              </a:rPr>
              <a:t>στηθαγχικού</a:t>
            </a:r>
            <a:r>
              <a:rPr lang="el-GR" sz="1800" i="0" dirty="0">
                <a:effectLst/>
                <a:latin typeface="Times New Roman" panose="02020603050405020304" pitchFamily="18" charset="0"/>
                <a:ea typeface="Times New Roman" panose="02020603050405020304" pitchFamily="18" charset="0"/>
              </a:rPr>
              <a:t> πόνου και ακόμα και την πιθανή εμφάνιση οξέος εμφράγματος του μυοκαρδίου.</a:t>
            </a:r>
            <a:endParaRPr lang="el-GR" sz="1800" dirty="0">
              <a:effectLst/>
              <a:latin typeface="Times New Roman" panose="02020603050405020304" pitchFamily="18" charset="0"/>
              <a:ea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17</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26728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18</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909637" y="505122"/>
            <a:ext cx="10372725"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just" defTabSz="914400" rtl="0" eaLnBrk="0" fontAlgn="base" latinLnBrk="0" hangingPunct="0">
              <a:lnSpc>
                <a:spcPct val="100000"/>
              </a:lnSpc>
              <a:spcBef>
                <a:spcPts val="600"/>
              </a:spcBef>
              <a:spcAft>
                <a:spcPct val="0"/>
              </a:spcAft>
              <a:buClrTx/>
              <a:buSzTx/>
              <a:buFontTx/>
              <a:buNone/>
              <a:tabLst/>
            </a:pPr>
            <a:r>
              <a:rPr kumimoji="0" lang="el-GR" altLang="el-GR" sz="1800" b="1" i="0" strike="noStrike" cap="none" normalizeH="0" baseline="0" dirty="0">
                <a:ln>
                  <a:noFill/>
                </a:ln>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Κλινικά συμπτώματα και σημεία στηθάγχης / καρδιακής ισχαιμίας</a:t>
            </a:r>
            <a:endParaRPr kumimoji="0" lang="el-GR" altLang="el-GR" sz="1800" b="1" i="0" strike="noStrike" cap="none" normalizeH="0" baseline="0" dirty="0">
              <a:ln>
                <a:noFill/>
              </a:ln>
              <a:solidFill>
                <a:schemeClr val="accent1"/>
              </a:solidFill>
              <a:effectLst/>
              <a:latin typeface="Times New Roman" panose="02020603050405020304" pitchFamily="18" charset="0"/>
              <a:cs typeface="Times New Roman" panose="02020603050405020304" pitchFamily="18" charset="0"/>
            </a:endParaRPr>
          </a:p>
          <a:p>
            <a:pPr marR="0" lvl="0" indent="0" algn="just" defTabSz="914400" rtl="0" eaLnBrk="0" fontAlgn="base" latinLnBrk="0" hangingPunct="0">
              <a:lnSpc>
                <a:spcPct val="100000"/>
              </a:lnSpc>
              <a:spcBef>
                <a:spcPts val="600"/>
              </a:spcBef>
              <a:spcAft>
                <a:spcPct val="0"/>
              </a:spcAft>
              <a:buClrTx/>
              <a:buSzTx/>
              <a:buFontTx/>
              <a:buNone/>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Το κύριο κλινικό σύμπτωμα της στηθάγχης είναι ο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συσφγικτικός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θωρακικός πόνος ο οποίος αντανακλά στον τράχηλο, στην κάτω γνάθο, στους δύο βραχίονες, στην πλάτη και αρκετές φορές και στην κοιλιακή χώρα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επιγάστριο</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Ο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στηθαγχικός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πόνος πολλές φορές μπορεί να συνοδεύεται και από αίσθημα παλμών ή ακόμα και από αρρυθμίες.</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R="0" lvl="0" indent="0" algn="just" defTabSz="914400" rtl="0" eaLnBrk="0" fontAlgn="base" latinLnBrk="0" hangingPunct="0">
              <a:lnSpc>
                <a:spcPct val="100000"/>
              </a:lnSpc>
              <a:spcBef>
                <a:spcPts val="600"/>
              </a:spcBef>
              <a:spcAft>
                <a:spcPct val="0"/>
              </a:spcAft>
              <a:buClrTx/>
              <a:buSzTx/>
              <a:buFontTx/>
              <a:buNone/>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Το </a:t>
            </a:r>
            <a:r>
              <a:rPr kumimoji="0" lang="en-US"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test</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κοπώσεως ανήκει στις αναίμακτες μεθόδους διάγνωσης της στεφανιαίας νόσου, αλλά υπάρχουν και κάποιες καταστάσεις οι οποίες αποτελούν </a:t>
            </a:r>
            <a:r>
              <a:rPr kumimoji="0" lang="el-GR" altLang="el-GR" sz="1800" b="0" i="0" u="sng"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ισχυρές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αντενδείξεις στην εφαρμογή του. Οι αντενδείξεις για να μην γίνει </a:t>
            </a:r>
            <a:r>
              <a:rPr kumimoji="0" lang="en-US"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test</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κοπώσεως είναι οι εξής:</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ts val="600"/>
              </a:spcBef>
              <a:spcAft>
                <a:spcPct val="0"/>
              </a:spcAft>
              <a:buClr>
                <a:schemeClr val="accent1"/>
              </a:buClr>
              <a:buSzPct val="120000"/>
              <a:buFont typeface="Arial" panose="020B0604020202020204" pitchFamily="34" charset="0"/>
              <a:buChar char="•"/>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Ασταθής στηθάγχη</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ts val="600"/>
              </a:spcBef>
              <a:spcAft>
                <a:spcPct val="0"/>
              </a:spcAft>
              <a:buClr>
                <a:schemeClr val="accent1"/>
              </a:buClr>
              <a:buSzPct val="120000"/>
              <a:buFont typeface="Arial" panose="020B0604020202020204" pitchFamily="34" charset="0"/>
              <a:buChar char="•"/>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Σοβαρή βλάβη στο στέλεχος της αριστερής στεφανιαίας αρτηρίας. </a:t>
            </a:r>
            <a:r>
              <a:rPr kumimoji="0" lang="en-US"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ts val="600"/>
              </a:spcBef>
              <a:spcAft>
                <a:spcPct val="0"/>
              </a:spcAft>
              <a:buClr>
                <a:schemeClr val="accent1"/>
              </a:buClr>
              <a:buSzPct val="120000"/>
              <a:buFont typeface="Arial" panose="020B0604020202020204" pitchFamily="34" charset="0"/>
              <a:buChar char="•"/>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Σοβαρού βαθμού περικαρδίτιδα ή οξεία μυοκαρδίτιδα.</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ts val="600"/>
              </a:spcBef>
              <a:spcAft>
                <a:spcPct val="0"/>
              </a:spcAft>
              <a:buClr>
                <a:schemeClr val="accent1"/>
              </a:buClr>
              <a:buSzPct val="120000"/>
              <a:buFont typeface="Arial" panose="020B0604020202020204" pitchFamily="34" charset="0"/>
              <a:buChar char="•"/>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Καρδιακή ανεπάρκεια τελικού σταδίου.</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ts val="600"/>
              </a:spcBef>
              <a:spcAft>
                <a:spcPct val="0"/>
              </a:spcAft>
              <a:buClr>
                <a:schemeClr val="accent1"/>
              </a:buClr>
              <a:buSzPct val="120000"/>
              <a:buFont typeface="Arial" panose="020B0604020202020204" pitchFamily="34" charset="0"/>
              <a:buChar char="•"/>
              <a:tabLst/>
            </a:pP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Γριππώδης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συνδρομή κατά τη διάρκεια της εκτέλεσης του </a:t>
            </a:r>
            <a:r>
              <a:rPr kumimoji="0" lang="en-US"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test </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κοπώσεως.</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ts val="600"/>
              </a:spcBef>
              <a:spcAft>
                <a:spcPct val="0"/>
              </a:spcAft>
              <a:buClr>
                <a:schemeClr val="accent1"/>
              </a:buClr>
              <a:buSzPct val="120000"/>
              <a:buFont typeface="Arial" panose="020B0604020202020204" pitchFamily="34" charset="0"/>
              <a:buChar char="•"/>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Σοβαρού βαθμού στένωση της αορτικής βαλβίδας, διότι στένωση αορτικής βαλβίδας σε συνδυασμό με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στρεσσογόνο</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κατάσταση προκαλούν σοβαρού βαθμού ισχαιμία στο μυοκάρδιο και εμφάνιση οξέος εμφράγματος.</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ts val="600"/>
              </a:spcBef>
              <a:spcAft>
                <a:spcPct val="0"/>
              </a:spcAft>
              <a:buClr>
                <a:schemeClr val="accent1"/>
              </a:buClr>
              <a:buSzPct val="120000"/>
              <a:buFont typeface="Arial" panose="020B0604020202020204" pitchFamily="34" charset="0"/>
              <a:buChar char="•"/>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Διαχωριστικό ανεύρυσμα αορτής.</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ts val="600"/>
              </a:spcBef>
              <a:spcAft>
                <a:spcPct val="0"/>
              </a:spcAft>
              <a:buClr>
                <a:schemeClr val="accent1"/>
              </a:buClr>
              <a:buSzPct val="120000"/>
              <a:buFont typeface="Arial" panose="020B0604020202020204" pitchFamily="34" charset="0"/>
              <a:buChar char="•"/>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Σοβαρού βαθμού αρτηριακή υπέρταση που δεν βρίσκεται υπό θεραπευτική αγωγή.</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4910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19</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800100" y="904334"/>
            <a:ext cx="10591800" cy="5049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just" defTabSz="914400" rtl="0" eaLnBrk="0" fontAlgn="base" latinLnBrk="0" hangingPunct="0">
              <a:lnSpc>
                <a:spcPct val="120000"/>
              </a:lnSpc>
              <a:spcBef>
                <a:spcPct val="0"/>
              </a:spcBef>
              <a:spcAft>
                <a:spcPct val="0"/>
              </a:spcAft>
              <a:buClrTx/>
              <a:buSzTx/>
              <a:buFontTx/>
              <a:buNone/>
              <a:tabLst/>
            </a:pPr>
            <a:r>
              <a:rPr kumimoji="0" lang="el-GR" altLang="el-GR" sz="1800" b="1" i="0" u="none" strike="noStrike" cap="none" normalizeH="0" baseline="0" dirty="0">
                <a:ln>
                  <a:noFill/>
                </a:ln>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ΥΠΟΣΗΜΕΙΩΣΗ: </a:t>
            </a:r>
            <a:endParaRPr kumimoji="0" lang="en-US" altLang="el-GR" sz="1800" b="1" i="0" u="none" strike="noStrike" cap="none" normalizeH="0" baseline="0" dirty="0">
              <a:ln>
                <a:noFill/>
              </a:ln>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R="0" lvl="0" indent="0" algn="just" defTabSz="914400" rtl="0" eaLnBrk="0" fontAlgn="base" latinLnBrk="0" hangingPunct="0">
              <a:lnSpc>
                <a:spcPct val="120000"/>
              </a:lnSpc>
              <a:spcBef>
                <a:spcPct val="0"/>
              </a:spcBef>
              <a:spcAft>
                <a:spcPct val="0"/>
              </a:spcAft>
              <a:buClrTx/>
              <a:buSzTx/>
              <a:buFontTx/>
              <a:buNone/>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Υπάρχουν 2 στεφανιαίες αρτηρίες, η αριστερή και η δεξιά. Αυτές οι 2 στεφανιαίες αρτηρίες έχουν στόμια τα οποία βρίσκονται στον δεξιό και στον αριστερό κόλπο του </a:t>
            </a:r>
            <a:r>
              <a:rPr kumimoji="0" lang="en-US"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Valsalva</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Οι κόλποι αυτοί σχηματίζονται ανατομικά από τις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κοιλάνσεις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της επάνω επιφάνειας των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γλωχίνων</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της αορτικής βαλβίδας καθώς και από τα τοιχώματα της αορτής, η οποία αορτή ως γνωστό εκφύεται από την αορτική βαλβίδα. Η δεξιά στεφανιαία αρτηρία παρέχει αρτηριακό αίμα στη δεξιά κοιλία και η αριστερή στεφανιαία αρτηρία παρέχει αρτηριακό αίμα στην αριστερή κοιλία. Η αριστερή στεφανιαία αρτηρία για λίγα εκατοστά (5-6</a:t>
            </a:r>
            <a:r>
              <a:rPr kumimoji="0" lang="en-US"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cm</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μετά από την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έκφυσή</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της από το αριστερό στεφανιαίο στόμιο ονομάζεται στέλεχος και διαθέτει αυλό διαμέτρου περί τα 2 εκατοστά (περίπου). Το στέλεχος διχάζεται σε 2 κλάδους, στον πρόσθιο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κατιόντα</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κλάδο και στην περισπωμένη αρτηρία. Ο πρόσθιος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κατιόντας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κλάδος κατεβαίνει κατά μήκος του πρόσθιου τοιχώματος της αριστερής κοιλίας και η περισπωμένη αρτηρία πορεύεται στο οπίσθιο άνω τοίχωμα της αριστερής κοιλίας το οποίο και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αιματώνει</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Απόφραξη του στελέχους σε ποσοστό πάνω από το 65% της διαμέτρου του αποτελεί ισχυρή αντένδειξη για την εφαρμογή οποιουδήποτε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στρεσσογόνου</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θεραπευτικού πρωτοκόλλου ή για την εφαρμογή οποιασδήποτε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στρεσσογόνου</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εξεταστικής δοκιμασίας. Ο πρόσθιος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κατιόντας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κλάδος εξασφαλίζει την αρτηριακή αιμάτωση των 2/3 της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προσθιο</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-πλάγιας επιφάνειας της αριστερής κοιλίας. </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643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48339" y="252549"/>
            <a:ext cx="11582400" cy="6514011"/>
          </a:xfrm>
        </p:spPr>
        <p:txBody>
          <a:bodyPr>
            <a:noAutofit/>
          </a:bodyPr>
          <a:lstStyle/>
          <a:p>
            <a:pPr indent="270510" algn="just">
              <a:lnSpc>
                <a:spcPct val="11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Ειδικότερα για τις παθήσεις των βαλβίδων, </a:t>
            </a:r>
            <a:r>
              <a:rPr lang="el-GR" sz="1800" dirty="0">
                <a:effectLst/>
                <a:latin typeface="Times New Roman" panose="02020603050405020304" pitchFamily="18" charset="0"/>
                <a:ea typeface="Times New Roman" panose="02020603050405020304" pitchFamily="18" charset="0"/>
              </a:rPr>
              <a:t>οι στενώσεις στις βαλβίδες είναι πιο επικίνδυνες από τις ανεπάρκειες διότι οι στενώσεις προκαλούν πολύ πιο γρήγορα τον θάνατο σε σύγκριση με τις ανεπάρκειες οι οποίες μπορούν να ρυθμίζονται με φαρμακευτική αγωγή και να παραμείνουν σε σταθερή κατάσταση για μεγάλο χρονικό διάστημα ετών χωρίς να παρατηρείται σημαντικού βαθμού επιδείνωση της καρδιακής λειτουργίας. Στένωση ονομάζεται η ατελής διάνοιξη της καρδιακής βαλβίδας που εμποδίζει την έξοδο του αίματος από τους κόλπους προς τις κοιλίες (αυτό συμβαίνει στη φάση της συστολής των κόλπων και της διαστολής των κοιλιών για την μιτροειδή και για την </a:t>
            </a:r>
            <a:r>
              <a:rPr lang="el-GR" sz="1800" dirty="0" err="1">
                <a:effectLst/>
                <a:latin typeface="Times New Roman" panose="02020603050405020304" pitchFamily="18" charset="0"/>
                <a:ea typeface="Times New Roman" panose="02020603050405020304" pitchFamily="18" charset="0"/>
              </a:rPr>
              <a:t>τριγλώχινα</a:t>
            </a:r>
            <a:r>
              <a:rPr lang="el-GR" sz="1800" dirty="0">
                <a:effectLst/>
                <a:latin typeface="Times New Roman" panose="02020603050405020304" pitchFamily="18" charset="0"/>
                <a:ea typeface="Times New Roman" panose="02020603050405020304" pitchFamily="18" charset="0"/>
              </a:rPr>
              <a:t> βαλβίδα όπου το αίμα φυσιολογικά κυλάει από τους κόλπους και γεμίζει τις κοιλίες) ή από τις κοιλίες προς τα μεγάλα αγγεία όπως είναι η αορτή και η πνευμονική αρτηρία (αυτό συμβαίνει στη φάση της συστολής των κοιλιών και αφορά την αορτική και την πνευμονική βαλβίδα, όπου το αίμα φυσιολογικά εξέρχεται από την αριστερά κοιλία προς την αορτή και από την δεξιά κοιλία προς την πνευμονική αρτηρία). Ανεπάρκεια ονομάζεται η ατελής σύγκλειση των βαλβίδων (αυτό συμβαίνει: α) στη φάση της διαστολής της </a:t>
            </a:r>
            <a:r>
              <a:rPr lang="el-GR" sz="1800" dirty="0" err="1">
                <a:effectLst/>
                <a:latin typeface="Times New Roman" panose="02020603050405020304" pitchFamily="18" charset="0"/>
                <a:ea typeface="Times New Roman" panose="02020603050405020304" pitchFamily="18" charset="0"/>
              </a:rPr>
              <a:t>αριστεράς</a:t>
            </a:r>
            <a:r>
              <a:rPr lang="el-GR" sz="1800" dirty="0">
                <a:effectLst/>
                <a:latin typeface="Times New Roman" panose="02020603050405020304" pitchFamily="18" charset="0"/>
                <a:ea typeface="Times New Roman" panose="02020603050405020304" pitchFamily="18" charset="0"/>
              </a:rPr>
              <a:t> κοιλίας και αφορά την αορτική βαλβίδα η οποία συγκλείεται ατελώς, και β) στη φάση της συστολής της δεξιάς κοιλίας όπου η ανεπάρκεια στην περίπτωση αυτή αφορά ατελή σύγκλειση της </a:t>
            </a:r>
            <a:r>
              <a:rPr lang="el-GR" sz="1800" dirty="0" err="1">
                <a:effectLst/>
                <a:latin typeface="Times New Roman" panose="02020603050405020304" pitchFamily="18" charset="0"/>
                <a:ea typeface="Times New Roman" panose="02020603050405020304" pitchFamily="18" charset="0"/>
              </a:rPr>
              <a:t>τριγλώχινας</a:t>
            </a:r>
            <a:r>
              <a:rPr lang="el-GR" sz="1800" dirty="0">
                <a:effectLst/>
                <a:latin typeface="Times New Roman" panose="02020603050405020304" pitchFamily="18" charset="0"/>
                <a:ea typeface="Times New Roman" panose="02020603050405020304" pitchFamily="18" charset="0"/>
              </a:rPr>
              <a:t> βαλβίδας).</a:t>
            </a:r>
          </a:p>
          <a:p>
            <a:pPr indent="270510" algn="just">
              <a:lnSpc>
                <a:spcPct val="11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Φυσήματα: </a:t>
            </a:r>
            <a:r>
              <a:rPr lang="el-GR" sz="1800" dirty="0">
                <a:effectLst/>
                <a:latin typeface="Times New Roman" panose="02020603050405020304" pitchFamily="18" charset="0"/>
                <a:ea typeface="Times New Roman" panose="02020603050405020304" pitchFamily="18" charset="0"/>
              </a:rPr>
              <a:t>αυτά είναι ήχοι οι οποίοι προκαλούνται από παρεμπόδιση και από στροβιλισμό του αίματος όταν αυτό διέρχεται μέσα από τις βαλβίδες </a:t>
            </a:r>
            <a:r>
              <a:rPr lang="el-GR" sz="1800" dirty="0" err="1">
                <a:effectLst/>
                <a:latin typeface="Times New Roman" panose="02020603050405020304" pitchFamily="18" charset="0"/>
                <a:ea typeface="Times New Roman" panose="02020603050405020304" pitchFamily="18" charset="0"/>
              </a:rPr>
              <a:t>τριγλώχινα</a:t>
            </a:r>
            <a:r>
              <a:rPr lang="el-GR" sz="1800" dirty="0">
                <a:effectLst/>
                <a:latin typeface="Times New Roman" panose="02020603050405020304" pitchFamily="18" charset="0"/>
                <a:ea typeface="Times New Roman" panose="02020603050405020304" pitchFamily="18" charset="0"/>
              </a:rPr>
              <a:t> / μιτροειδής / αορτική / πνευμονική βαλβίδα, προκειμένου να κατευθυνθεί από τους κόλπους προς τις κοιλίες ή από τις κοιλίες προς τα μεγάλα αγγεία που είναι η αορτή και η πνευμονική αρτηρία. Υπάρχουν 2 είδη φυσημάτων: α) τα διαστολικά φυσήματα (αυτά παράγονται όταν το αίμα κινείται από τους κόλπους για να γεμίσουν οι κοιλίες, και αφορούν την μιτροειδή και την </a:t>
            </a:r>
            <a:r>
              <a:rPr lang="el-GR" sz="1800" dirty="0" err="1">
                <a:effectLst/>
                <a:latin typeface="Times New Roman" panose="02020603050405020304" pitchFamily="18" charset="0"/>
                <a:ea typeface="Times New Roman" panose="02020603050405020304" pitchFamily="18" charset="0"/>
              </a:rPr>
              <a:t>τριγλώχινα</a:t>
            </a:r>
            <a:r>
              <a:rPr lang="el-GR" sz="1800" dirty="0">
                <a:effectLst/>
                <a:latin typeface="Times New Roman" panose="02020603050405020304" pitchFamily="18" charset="0"/>
                <a:ea typeface="Times New Roman" panose="02020603050405020304" pitchFamily="18" charset="0"/>
              </a:rPr>
              <a:t> βαλβίδα) και β) τα συστολικά φυσήματα (αυτά παράγονται όταν το αίμα προωθείται απ’ την αριστερή κοιλία στην αορτή). Ο στροβιλισμός αυτός του αίματος και η διαταραχή στην δίοδό του οφείλεται στο γεγονός ότι οι βαλβίδες είναι μη φυσιολογικές  είτε λόγω κακής κατασκευής εκ γενετής όπως συμβαίνει με την διγλώχινα αορτική βαλβίδα ή επειδή αυτές έχουν υποστεί από χρόνια την βλαπτική επίδραση παραγόντων όπως είναι ο ρευματικός πυρετός.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72478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20</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800100" y="474344"/>
            <a:ext cx="10591800"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Καρδιακή ανεπάρκεια</a:t>
            </a:r>
          </a:p>
          <a:p>
            <a:pPr indent="270510" algn="just">
              <a:lnSpc>
                <a:spcPct val="100000"/>
              </a:lnSpc>
            </a:pPr>
            <a:r>
              <a:rPr lang="el-GR" sz="1800" dirty="0">
                <a:effectLst/>
                <a:latin typeface="Times New Roman" panose="02020603050405020304" pitchFamily="18" charset="0"/>
                <a:ea typeface="Times New Roman" panose="02020603050405020304" pitchFamily="18" charset="0"/>
              </a:rPr>
              <a:t>Καρδιακή ανεπάρκεια είναι μια χρόνια πάθηση η οποία καθορίζει την αδυναμία του μυοκαρδίου να εξασφαλίσει επάρκεια στην καρδιακή παροχή και έτσι να γίνει αποτελεσματικά η οξυγόνωση των ιστών.</a:t>
            </a:r>
          </a:p>
          <a:p>
            <a:pPr indent="270510" algn="just">
              <a:lnSpc>
                <a:spcPct val="100000"/>
              </a:lnSpc>
            </a:pPr>
            <a:r>
              <a:rPr lang="el-GR" sz="1800" dirty="0">
                <a:effectLst/>
                <a:latin typeface="Times New Roman" panose="02020603050405020304" pitchFamily="18" charset="0"/>
                <a:ea typeface="Times New Roman" panose="02020603050405020304" pitchFamily="18" charset="0"/>
              </a:rPr>
              <a:t>Η </a:t>
            </a:r>
            <a:r>
              <a:rPr lang="el-GR" sz="1800" b="1" dirty="0">
                <a:solidFill>
                  <a:schemeClr val="accent1"/>
                </a:solidFill>
                <a:effectLst/>
                <a:latin typeface="Times New Roman" panose="02020603050405020304" pitchFamily="18" charset="0"/>
                <a:ea typeface="Times New Roman" panose="02020603050405020304" pitchFamily="18" charset="0"/>
              </a:rPr>
              <a:t>Καρδιακή παροχή </a:t>
            </a:r>
            <a:r>
              <a:rPr lang="el-GR" sz="1800" dirty="0">
                <a:effectLst/>
                <a:latin typeface="Times New Roman" panose="02020603050405020304" pitchFamily="18" charset="0"/>
                <a:ea typeface="Times New Roman" panose="02020603050405020304" pitchFamily="18" charset="0"/>
              </a:rPr>
              <a:t>συμβολίζεται στη διεθνή βιβλιογραφία ως </a:t>
            </a:r>
            <a:r>
              <a:rPr lang="en-US" sz="1800" dirty="0">
                <a:effectLst/>
                <a:latin typeface="Times New Roman" panose="02020603050405020304" pitchFamily="18" charset="0"/>
                <a:ea typeface="Times New Roman" panose="02020603050405020304" pitchFamily="18" charset="0"/>
              </a:rPr>
              <a:t>CO</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Cardiac Output</a:t>
            </a:r>
            <a:r>
              <a:rPr lang="el-GR" sz="1800" dirty="0">
                <a:effectLst/>
                <a:latin typeface="Times New Roman" panose="02020603050405020304" pitchFamily="18" charset="0"/>
                <a:ea typeface="Times New Roman" panose="02020603050405020304" pitchFamily="18" charset="0"/>
              </a:rPr>
              <a:t>), και παρίσταται από τον μαθηματικό τύπο: </a:t>
            </a:r>
            <a:r>
              <a:rPr lang="en-US" sz="1800" dirty="0">
                <a:effectLst/>
                <a:latin typeface="Times New Roman" panose="02020603050405020304" pitchFamily="18" charset="0"/>
                <a:ea typeface="Times New Roman" panose="02020603050405020304" pitchFamily="18" charset="0"/>
              </a:rPr>
              <a:t>CO</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SV x HR</a:t>
            </a:r>
            <a:r>
              <a:rPr lang="el-GR" sz="1800" dirty="0">
                <a:effectLst/>
                <a:latin typeface="Times New Roman" panose="02020603050405020304" pitchFamily="18" charset="0"/>
                <a:ea typeface="Times New Roman" panose="02020603050405020304" pitchFamily="18" charset="0"/>
              </a:rPr>
              <a:t>. Δηλαδή η καρδιακή παροχή είναι το γινόμενο του όγκου παλμού (</a:t>
            </a:r>
            <a:r>
              <a:rPr lang="en-US" sz="1800" dirty="0">
                <a:effectLst/>
                <a:latin typeface="Times New Roman" panose="02020603050405020304" pitchFamily="18" charset="0"/>
                <a:ea typeface="Times New Roman" panose="02020603050405020304" pitchFamily="18" charset="0"/>
              </a:rPr>
              <a:t>SV</a:t>
            </a:r>
            <a:r>
              <a:rPr lang="el-GR" sz="1800" dirty="0">
                <a:effectLst/>
                <a:latin typeface="Times New Roman" panose="02020603050405020304" pitchFamily="18" charset="0"/>
                <a:ea typeface="Times New Roman" panose="02020603050405020304" pitchFamily="18" charset="0"/>
              </a:rPr>
              <a:t>) και της καρδιακής συχνότητας (</a:t>
            </a:r>
            <a:r>
              <a:rPr lang="en-US" sz="1800" dirty="0">
                <a:effectLst/>
                <a:latin typeface="Times New Roman" panose="02020603050405020304" pitchFamily="18" charset="0"/>
                <a:ea typeface="Times New Roman" panose="02020603050405020304" pitchFamily="18" charset="0"/>
              </a:rPr>
              <a:t>HR</a:t>
            </a:r>
            <a:r>
              <a:rPr lang="el-GR" sz="1800" dirty="0">
                <a:effectLst/>
                <a:latin typeface="Times New Roman" panose="02020603050405020304" pitchFamily="18" charset="0"/>
                <a:ea typeface="Times New Roman" panose="02020603050405020304" pitchFamily="18" charset="0"/>
              </a:rPr>
              <a:t>) ανά λεπτό. </a:t>
            </a:r>
          </a:p>
          <a:p>
            <a:pPr indent="270510" algn="just">
              <a:lnSpc>
                <a:spcPct val="100000"/>
              </a:lnSpc>
            </a:pPr>
            <a:r>
              <a:rPr lang="en-US" sz="1800" b="1" dirty="0">
                <a:solidFill>
                  <a:schemeClr val="accent1"/>
                </a:solidFill>
                <a:effectLst/>
                <a:latin typeface="Times New Roman" panose="02020603050405020304" pitchFamily="18" charset="0"/>
                <a:ea typeface="Times New Roman" panose="02020603050405020304" pitchFamily="18" charset="0"/>
              </a:rPr>
              <a:t>SV </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n-US" sz="1800" b="1" dirty="0">
                <a:solidFill>
                  <a:schemeClr val="accent1"/>
                </a:solidFill>
                <a:effectLst/>
                <a:latin typeface="Times New Roman" panose="02020603050405020304" pitchFamily="18" charset="0"/>
                <a:ea typeface="Times New Roman" panose="02020603050405020304" pitchFamily="18" charset="0"/>
              </a:rPr>
              <a:t>Stroke Volume </a:t>
            </a:r>
            <a:r>
              <a:rPr lang="el-GR" sz="1800" dirty="0">
                <a:effectLst/>
                <a:latin typeface="Times New Roman" panose="02020603050405020304" pitchFamily="18" charset="0"/>
                <a:ea typeface="Times New Roman" panose="02020603050405020304" pitchFamily="18" charset="0"/>
              </a:rPr>
              <a:t>(πρόκειται για τον όγκο παλμού, δηλαδή την ποσότητα του αίματος η οποία φεύγει είτε από την αριστερή κοιλία σε κάθε σύσπασή της προς την αορτή είτε από την δεξιά κοιλία σε κάθε σύσπασή της προς την πνευμονική αρτηρία. Επομένως υπάρχει ο όγκος παλμού για την αριστερή κοιλία, και ο όγκος παλμού για την δεξιά κοιλία. Υπό φυσιολογικές συνθήκες όσο είναι ο όγκος παλμού για την αριστερή κοιλία είναι και ο όγκος παλμού για την δεξιά κοιλία).</a:t>
            </a:r>
          </a:p>
          <a:p>
            <a:pPr indent="270510" algn="just">
              <a:lnSpc>
                <a:spcPct val="100000"/>
              </a:lnSpc>
            </a:pPr>
            <a:r>
              <a:rPr lang="en-US" sz="1800" b="1" dirty="0">
                <a:solidFill>
                  <a:schemeClr val="accent1"/>
                </a:solidFill>
                <a:effectLst/>
                <a:latin typeface="Times New Roman" panose="02020603050405020304" pitchFamily="18" charset="0"/>
                <a:ea typeface="Times New Roman" panose="02020603050405020304" pitchFamily="18" charset="0"/>
              </a:rPr>
              <a:t>HR </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n-US" sz="1800" b="1" dirty="0">
                <a:solidFill>
                  <a:schemeClr val="accent1"/>
                </a:solidFill>
                <a:effectLst/>
                <a:latin typeface="Times New Roman" panose="02020603050405020304" pitchFamily="18" charset="0"/>
                <a:ea typeface="Times New Roman" panose="02020603050405020304" pitchFamily="18" charset="0"/>
              </a:rPr>
              <a:t>Heart Rate</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(πρόκειται για τον αριθμό των </a:t>
            </a:r>
            <a:r>
              <a:rPr lang="el-GR" sz="1800" dirty="0" err="1">
                <a:effectLst/>
                <a:latin typeface="Times New Roman" panose="02020603050405020304" pitchFamily="18" charset="0"/>
                <a:ea typeface="Times New Roman" panose="02020603050405020304" pitchFamily="18" charset="0"/>
              </a:rPr>
              <a:t>σφύξεων</a:t>
            </a:r>
            <a:r>
              <a:rPr lang="el-GR" sz="1800" dirty="0">
                <a:effectLst/>
                <a:latin typeface="Times New Roman" panose="02020603050405020304" pitchFamily="18" charset="0"/>
                <a:ea typeface="Times New Roman" panose="02020603050405020304" pitchFamily="18" charset="0"/>
              </a:rPr>
              <a:t> που παράγει η καρδιά ανά λεπτό και συγκεκριμένα η αριστερή και η δεξιά κοιλία ανά λεπτό. Κάθε μια συστολή της αριστερής κοιλίας είναι και μια καρδιακή </a:t>
            </a:r>
            <a:r>
              <a:rPr lang="el-GR" sz="1800" dirty="0" err="1">
                <a:effectLst/>
                <a:latin typeface="Times New Roman" panose="02020603050405020304" pitchFamily="18" charset="0"/>
                <a:ea typeface="Times New Roman" panose="02020603050405020304" pitchFamily="18" charset="0"/>
              </a:rPr>
              <a:t>σφύξη</a:t>
            </a:r>
            <a:r>
              <a:rPr lang="el-GR" sz="1800" dirty="0">
                <a:effectLst/>
                <a:latin typeface="Times New Roman" panose="02020603050405020304" pitchFamily="18" charset="0"/>
                <a:ea typeface="Times New Roman" panose="02020603050405020304" pitchFamily="18" charset="0"/>
              </a:rPr>
              <a:t>, η οποία </a:t>
            </a:r>
            <a:r>
              <a:rPr lang="el-GR" sz="1800" dirty="0" err="1">
                <a:effectLst/>
                <a:latin typeface="Times New Roman" panose="02020603050405020304" pitchFamily="18" charset="0"/>
                <a:ea typeface="Times New Roman" panose="02020603050405020304" pitchFamily="18" charset="0"/>
              </a:rPr>
              <a:t>ψηλαφάται</a:t>
            </a:r>
            <a:r>
              <a:rPr lang="el-GR" sz="1800" dirty="0">
                <a:effectLst/>
                <a:latin typeface="Times New Roman" panose="02020603050405020304" pitchFamily="18" charset="0"/>
                <a:ea typeface="Times New Roman" panose="02020603050405020304" pitchFamily="18" charset="0"/>
              </a:rPr>
              <a:t> στην </a:t>
            </a:r>
            <a:r>
              <a:rPr lang="el-GR" sz="1800" dirty="0" err="1">
                <a:effectLst/>
                <a:latin typeface="Times New Roman" panose="02020603050405020304" pitchFamily="18" charset="0"/>
                <a:ea typeface="Times New Roman" panose="02020603050405020304" pitchFamily="18" charset="0"/>
              </a:rPr>
              <a:t>κερκιδική</a:t>
            </a:r>
            <a:r>
              <a:rPr lang="el-GR" sz="1800" dirty="0">
                <a:effectLst/>
                <a:latin typeface="Times New Roman" panose="02020603050405020304" pitchFamily="18" charset="0"/>
                <a:ea typeface="Times New Roman" panose="02020603050405020304" pitchFamily="18" charset="0"/>
              </a:rPr>
              <a:t> αρτηρία. Υπό φυσιολογικές συνθήκες όσος είναι ο αριθμός των </a:t>
            </a:r>
            <a:r>
              <a:rPr lang="el-GR" sz="1800" dirty="0" err="1">
                <a:effectLst/>
                <a:latin typeface="Times New Roman" panose="02020603050405020304" pitchFamily="18" charset="0"/>
                <a:ea typeface="Times New Roman" panose="02020603050405020304" pitchFamily="18" charset="0"/>
              </a:rPr>
              <a:t>σφύξεων</a:t>
            </a:r>
            <a:r>
              <a:rPr lang="el-GR" sz="1800" dirty="0">
                <a:effectLst/>
                <a:latin typeface="Times New Roman" panose="02020603050405020304" pitchFamily="18" charset="0"/>
                <a:ea typeface="Times New Roman" panose="02020603050405020304" pitchFamily="18" charset="0"/>
              </a:rPr>
              <a:t> ανά λεπτό για την αριστερή κοιλία, ο ίδιος ακριβώς θα πρέπει να είναι και για την δεξιά κοιλία). </a:t>
            </a:r>
          </a:p>
          <a:p>
            <a:pPr indent="270510" algn="just">
              <a:lnSpc>
                <a:spcPct val="100000"/>
              </a:lnSpc>
            </a:pPr>
            <a:r>
              <a:rPr lang="el-GR" sz="1800" dirty="0">
                <a:effectLst/>
                <a:latin typeface="Times New Roman" panose="02020603050405020304" pitchFamily="18" charset="0"/>
                <a:ea typeface="Times New Roman" panose="02020603050405020304" pitchFamily="18" charset="0"/>
              </a:rPr>
              <a:t>Υπό φυσιολογικές συνθήκες η καρδιακή παροχή στο λεπτό θα πρέπει να είναι ίση με τον ΚΛΟΑ (5-6</a:t>
            </a:r>
            <a:r>
              <a:rPr lang="en-US" sz="1800" dirty="0">
                <a:effectLst/>
                <a:latin typeface="Times New Roman" panose="02020603050405020304" pitchFamily="18" charset="0"/>
                <a:ea typeface="Times New Roman" panose="02020603050405020304" pitchFamily="18" charset="0"/>
              </a:rPr>
              <a:t>L</a:t>
            </a:r>
            <a:r>
              <a:rPr lang="el-GR" sz="1800" dirty="0">
                <a:effectLst/>
                <a:latin typeface="Times New Roman" panose="02020603050405020304" pitchFamily="18" charset="0"/>
                <a:ea typeface="Times New Roman" panose="02020603050405020304" pitchFamily="18" charset="0"/>
              </a:rPr>
              <a:t>).</a:t>
            </a:r>
          </a:p>
          <a:p>
            <a:pPr indent="270510" algn="just">
              <a:lnSpc>
                <a:spcPct val="100000"/>
              </a:lnSpc>
            </a:pPr>
            <a:r>
              <a:rPr lang="el-GR" sz="1800" dirty="0">
                <a:effectLst/>
                <a:latin typeface="Times New Roman" panose="02020603050405020304" pitchFamily="18" charset="0"/>
                <a:ea typeface="Times New Roman" panose="02020603050405020304" pitchFamily="18" charset="0"/>
              </a:rPr>
              <a:t>  Η καρδιακή ανεπάρκεια συνήθως συνοδεύεται και από χαμηλή αρτηριακή πίεση. Η συνηθέστερη αιτία της καρδιακής ανεπάρκειας είναι η στεφανιαία νόσος, ειδικότερα όταν αυτή συνοδεύεται και από οξύ έμφραγμα του μυοκαρδίου, διότι τότε έχει χαθεί σημαντικός βαθμός της κινητικότητας του κοιλιακού μυοκαρδίου (μπορεί να πρόκειται είτε για το αριστερό κοιλιακό μυοκάρδιο, είτε για το δεξιό κοιλιακό μυοκάρδιο ή και για τα δύο) οπότε έχει  μειωθεί και μεγάλο μέρος της προωθητικής του ικανότητας.</a:t>
            </a:r>
          </a:p>
        </p:txBody>
      </p:sp>
    </p:spTree>
    <p:extLst>
      <p:ext uri="{BB962C8B-B14F-4D97-AF65-F5344CB8AC3E}">
        <p14:creationId xmlns:p14="http://schemas.microsoft.com/office/powerpoint/2010/main" val="3186380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21</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552451" y="705176"/>
            <a:ext cx="11230246"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Τα αίτια της καρδιακής ανεπάρκειας η οποία συνοδεύεται και από χαμηλή καρδιακή παροχή είναι τα παρακάτω: </a:t>
            </a:r>
          </a:p>
          <a:p>
            <a:pPr marL="342900" lvl="0" indent="-342900" algn="just">
              <a:lnSpc>
                <a:spcPct val="100000"/>
              </a:lnSpc>
              <a:spcBef>
                <a:spcPts val="600"/>
              </a:spcBef>
              <a:buFont typeface="Symbol" panose="05050102010706020507" pitchFamily="18" charset="2"/>
              <a:buChar char=""/>
            </a:pPr>
            <a:r>
              <a:rPr lang="el-GR" sz="1800" dirty="0" err="1">
                <a:effectLst/>
                <a:latin typeface="Times New Roman" panose="02020603050405020304" pitchFamily="18" charset="0"/>
                <a:ea typeface="Times New Roman" panose="02020603050405020304" pitchFamily="18" charset="0"/>
              </a:rPr>
              <a:t>Μυοκαρδιακές</a:t>
            </a:r>
            <a:r>
              <a:rPr lang="el-GR" sz="1800" dirty="0">
                <a:effectLst/>
                <a:latin typeface="Times New Roman" panose="02020603050405020304" pitchFamily="18" charset="0"/>
                <a:ea typeface="Times New Roman" panose="02020603050405020304" pitchFamily="18" charset="0"/>
              </a:rPr>
              <a:t> παθήσεις οι οποίες μπορεί να οφείλονται στις ακόλουθες αιτίες: </a:t>
            </a:r>
          </a:p>
          <a:p>
            <a:pPr marL="342900" lvl="0" indent="-342900" algn="just">
              <a:lnSpc>
                <a:spcPct val="100000"/>
              </a:lnSpc>
              <a:spcBef>
                <a:spcPts val="60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Κατανάλωση αλκοόλ σε τοξικές ποσότητες που οδηγεί σε βλάβη του μυοκαρδίου.</a:t>
            </a:r>
          </a:p>
          <a:p>
            <a:pPr marL="342900" lvl="0" indent="-342900" algn="just">
              <a:lnSpc>
                <a:spcPct val="100000"/>
              </a:lnSpc>
              <a:spcBef>
                <a:spcPts val="60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Ασθένειες όπως είναι η </a:t>
            </a:r>
            <a:r>
              <a:rPr lang="el-GR" sz="1800" dirty="0" err="1">
                <a:effectLst/>
                <a:latin typeface="Times New Roman" panose="02020603050405020304" pitchFamily="18" charset="0"/>
                <a:ea typeface="Times New Roman" panose="02020603050405020304" pitchFamily="18" charset="0"/>
              </a:rPr>
              <a:t>Σαρκοείδωση</a:t>
            </a:r>
            <a:r>
              <a:rPr lang="el-GR" sz="1800" dirty="0">
                <a:effectLst/>
                <a:latin typeface="Times New Roman" panose="02020603050405020304" pitchFamily="18" charset="0"/>
                <a:ea typeface="Times New Roman" panose="02020603050405020304" pitchFamily="18" charset="0"/>
              </a:rPr>
              <a:t>, η </a:t>
            </a:r>
            <a:r>
              <a:rPr lang="el-GR" sz="1800" dirty="0" err="1">
                <a:effectLst/>
                <a:latin typeface="Times New Roman" panose="02020603050405020304" pitchFamily="18" charset="0"/>
                <a:ea typeface="Times New Roman" panose="02020603050405020304" pitchFamily="18" charset="0"/>
              </a:rPr>
              <a:t>Αιμοχρωμάτωση</a:t>
            </a:r>
            <a:r>
              <a:rPr lang="el-GR" sz="1800" dirty="0">
                <a:effectLst/>
                <a:latin typeface="Times New Roman" panose="02020603050405020304" pitchFamily="18" charset="0"/>
                <a:ea typeface="Times New Roman" panose="02020603050405020304" pitchFamily="18" charset="0"/>
              </a:rPr>
              <a:t>, και η </a:t>
            </a:r>
            <a:r>
              <a:rPr lang="el-GR" sz="1800" dirty="0" err="1">
                <a:effectLst/>
                <a:latin typeface="Times New Roman" panose="02020603050405020304" pitchFamily="18" charset="0"/>
                <a:ea typeface="Times New Roman" panose="02020603050405020304" pitchFamily="18" charset="0"/>
              </a:rPr>
              <a:t>Αμυλοείδωση</a:t>
            </a:r>
            <a:r>
              <a:rPr lang="el-GR" sz="1800" dirty="0">
                <a:effectLst/>
                <a:latin typeface="Times New Roman" panose="02020603050405020304" pitchFamily="18" charset="0"/>
                <a:ea typeface="Times New Roman" panose="02020603050405020304" pitchFamily="18" charset="0"/>
              </a:rPr>
              <a:t>  που προκαλούν μυοκαρδιοπάθειες.</a:t>
            </a:r>
          </a:p>
          <a:p>
            <a:pPr marL="342900" lvl="0" indent="-342900" algn="just">
              <a:lnSpc>
                <a:spcPct val="100000"/>
              </a:lnSpc>
              <a:spcBef>
                <a:spcPts val="60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 Νόσος του </a:t>
            </a:r>
            <a:r>
              <a:rPr lang="en-US" sz="1800" dirty="0">
                <a:effectLst/>
                <a:latin typeface="Times New Roman" panose="02020603050405020304" pitchFamily="18" charset="0"/>
                <a:ea typeface="Times New Roman" panose="02020603050405020304" pitchFamily="18" charset="0"/>
              </a:rPr>
              <a:t>Chagas</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60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Ο Υποθυρεοειδισμός</a:t>
            </a:r>
          </a:p>
          <a:p>
            <a:pPr marL="342900" lvl="0" indent="-342900" algn="just">
              <a:lnSpc>
                <a:spcPct val="100000"/>
              </a:lnSpc>
              <a:spcBef>
                <a:spcPts val="600"/>
              </a:spcBef>
              <a:buFont typeface="Symbol" panose="05050102010706020507" pitchFamily="18" charset="2"/>
              <a:buChar char=""/>
            </a:pPr>
            <a:r>
              <a:rPr lang="el-GR" sz="1800" u="sng" dirty="0">
                <a:effectLst/>
                <a:latin typeface="Times New Roman" panose="02020603050405020304" pitchFamily="18" charset="0"/>
                <a:ea typeface="Times New Roman" panose="02020603050405020304" pitchFamily="18" charset="0"/>
              </a:rPr>
              <a:t>Χρονίως αυξημένο καρδιακό έργο</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60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Παθολογικές καταστάσεις οι οποίες επιβάλλουν την εγκατάσταση χρονίως αυξημένου καρδιακού έργου είναι οι εξής:</a:t>
            </a:r>
          </a:p>
          <a:p>
            <a:pPr marL="342900" lvl="0" indent="-342900" algn="just">
              <a:lnSpc>
                <a:spcPct val="100000"/>
              </a:lnSpc>
              <a:spcBef>
                <a:spcPts val="60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 Χρόνια υπέρταση</a:t>
            </a:r>
          </a:p>
          <a:p>
            <a:pPr marL="342900" lvl="0" indent="-342900" algn="just">
              <a:lnSpc>
                <a:spcPct val="100000"/>
              </a:lnSpc>
              <a:spcBef>
                <a:spcPts val="60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 Στένωση της αορτικής βαλβίδας</a:t>
            </a:r>
          </a:p>
          <a:p>
            <a:pPr marL="342900" lvl="0" indent="-342900" algn="just">
              <a:lnSpc>
                <a:spcPct val="100000"/>
              </a:lnSpc>
              <a:spcBef>
                <a:spcPts val="60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 Ανεπάρκεια της μιτροειδούς βαλβίδας</a:t>
            </a:r>
          </a:p>
          <a:p>
            <a:pPr marL="342900" lvl="0" indent="-342900" algn="just">
              <a:lnSpc>
                <a:spcPct val="100000"/>
              </a:lnSpc>
              <a:spcBef>
                <a:spcPts val="60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 Ανεπάρκεια της αορτικής βαλβίδας</a:t>
            </a:r>
          </a:p>
          <a:p>
            <a:pPr marL="342900" lvl="0" indent="-342900" algn="just">
              <a:lnSpc>
                <a:spcPct val="100000"/>
              </a:lnSpc>
              <a:spcBef>
                <a:spcPts val="600"/>
              </a:spcBef>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Στο πλαίσια της παράθεσης των επεξηγήσεων που αφορούν τόσο στην καρδιακή  ανεπάρκεια όσο και στις επίκτητες </a:t>
            </a:r>
            <a:r>
              <a:rPr lang="el-GR" sz="1800" dirty="0" err="1">
                <a:effectLst/>
                <a:latin typeface="Times New Roman" panose="02020603050405020304" pitchFamily="18" charset="0"/>
                <a:ea typeface="Times New Roman" panose="02020603050405020304" pitchFamily="18" charset="0"/>
              </a:rPr>
              <a:t>βαλβιδοπάθειες</a:t>
            </a:r>
            <a:r>
              <a:rPr lang="el-GR" sz="1800" dirty="0">
                <a:effectLst/>
                <a:latin typeface="Times New Roman" panose="02020603050405020304" pitchFamily="18" charset="0"/>
                <a:ea typeface="Times New Roman" panose="02020603050405020304" pitchFamily="18" charset="0"/>
              </a:rPr>
              <a:t> που θα ακολουθήσουν, χρήσιμο είναι να αναπτυχθούν και οι έννοιες του </a:t>
            </a:r>
            <a:r>
              <a:rPr lang="el-GR" sz="1800" dirty="0" err="1">
                <a:effectLst/>
                <a:latin typeface="Times New Roman" panose="02020603050405020304" pitchFamily="18" charset="0"/>
                <a:ea typeface="Times New Roman" panose="02020603050405020304" pitchFamily="18" charset="0"/>
              </a:rPr>
              <a:t>προφορτίου</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preload</a:t>
            </a:r>
            <a:r>
              <a:rPr lang="el-GR" sz="1800" dirty="0">
                <a:effectLst/>
                <a:latin typeface="Times New Roman" panose="02020603050405020304" pitchFamily="18" charset="0"/>
                <a:ea typeface="Times New Roman" panose="02020603050405020304" pitchFamily="18" charset="0"/>
              </a:rPr>
              <a:t>) και του </a:t>
            </a:r>
            <a:r>
              <a:rPr lang="el-GR" sz="1800" dirty="0" err="1">
                <a:effectLst/>
                <a:latin typeface="Times New Roman" panose="02020603050405020304" pitchFamily="18" charset="0"/>
                <a:ea typeface="Times New Roman" panose="02020603050405020304" pitchFamily="18" charset="0"/>
              </a:rPr>
              <a:t>μεταφορτίου</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afterload</a:t>
            </a:r>
            <a:r>
              <a:rPr lang="el-GR" sz="1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98068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22</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203200" y="169249"/>
            <a:ext cx="11823700" cy="6554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95000"/>
              </a:lnSpc>
            </a:pPr>
            <a:r>
              <a:rPr lang="el-GR" sz="1700" b="1" dirty="0" err="1">
                <a:solidFill>
                  <a:schemeClr val="accent1"/>
                </a:solidFill>
                <a:effectLst/>
                <a:latin typeface="Times New Roman" panose="02020603050405020304" pitchFamily="18" charset="0"/>
                <a:ea typeface="Times New Roman" panose="02020603050405020304" pitchFamily="18" charset="0"/>
              </a:rPr>
              <a:t>Προφορτίο</a:t>
            </a:r>
            <a:r>
              <a:rPr lang="el-GR" sz="1700" b="1" dirty="0">
                <a:solidFill>
                  <a:schemeClr val="accent1"/>
                </a:solidFill>
                <a:effectLst/>
                <a:latin typeface="Times New Roman" panose="02020603050405020304" pitchFamily="18" charset="0"/>
                <a:ea typeface="Times New Roman" panose="02020603050405020304" pitchFamily="18" charset="0"/>
              </a:rPr>
              <a:t> (</a:t>
            </a:r>
            <a:r>
              <a:rPr lang="en-US" sz="1700" b="1" dirty="0">
                <a:solidFill>
                  <a:schemeClr val="accent1"/>
                </a:solidFill>
                <a:effectLst/>
                <a:latin typeface="Times New Roman" panose="02020603050405020304" pitchFamily="18" charset="0"/>
                <a:ea typeface="Times New Roman" panose="02020603050405020304" pitchFamily="18" charset="0"/>
              </a:rPr>
              <a:t>preload</a:t>
            </a:r>
            <a:r>
              <a:rPr lang="el-GR" sz="1700" b="1" dirty="0">
                <a:solidFill>
                  <a:schemeClr val="accent1"/>
                </a:solidFill>
                <a:effectLst/>
                <a:latin typeface="Times New Roman" panose="02020603050405020304" pitchFamily="18" charset="0"/>
                <a:ea typeface="Times New Roman" panose="02020603050405020304" pitchFamily="18" charset="0"/>
              </a:rPr>
              <a:t>): </a:t>
            </a:r>
            <a:r>
              <a:rPr lang="el-GR" sz="1700" dirty="0">
                <a:effectLst/>
                <a:latin typeface="Times New Roman" panose="02020603050405020304" pitchFamily="18" charset="0"/>
                <a:ea typeface="Times New Roman" panose="02020603050405020304" pitchFamily="18" charset="0"/>
              </a:rPr>
              <a:t>Το </a:t>
            </a:r>
            <a:r>
              <a:rPr lang="el-GR" sz="1700" dirty="0" err="1">
                <a:effectLst/>
                <a:latin typeface="Times New Roman" panose="02020603050405020304" pitchFamily="18" charset="0"/>
                <a:ea typeface="Times New Roman" panose="02020603050405020304" pitchFamily="18" charset="0"/>
              </a:rPr>
              <a:t>προφορτίο</a:t>
            </a:r>
            <a:r>
              <a:rPr lang="el-GR" sz="1700" dirty="0">
                <a:effectLst/>
                <a:latin typeface="Times New Roman" panose="02020603050405020304" pitchFamily="18" charset="0"/>
                <a:ea typeface="Times New Roman" panose="02020603050405020304" pitchFamily="18" charset="0"/>
              </a:rPr>
              <a:t> είναι η αντανάκλαση της δύναμης που απαιτείται για να συσταλεί επαρκώς η αριστερή κοιλία και να προωθεί το αίμα που αυτή περιέχει προς την ανιούσα αορτή. Αυτό σημαίνει ότι όσο μεγαλύτερη είναι η ποσότητα του αίματος που υπάρχει μέσα στην αριστερή κοιλία στο τέλος της φάσης της διαστολής, τόσο μεγαλύτερο θα είναι και το </a:t>
            </a:r>
            <a:r>
              <a:rPr lang="el-GR" sz="1700" dirty="0" err="1">
                <a:effectLst/>
                <a:latin typeface="Times New Roman" panose="02020603050405020304" pitchFamily="18" charset="0"/>
                <a:ea typeface="Times New Roman" panose="02020603050405020304" pitchFamily="18" charset="0"/>
              </a:rPr>
              <a:t>προφορτίο</a:t>
            </a:r>
            <a:r>
              <a:rPr lang="el-GR" sz="1700" dirty="0">
                <a:effectLst/>
                <a:latin typeface="Times New Roman" panose="02020603050405020304" pitchFamily="18" charset="0"/>
                <a:ea typeface="Times New Roman" panose="02020603050405020304" pitchFamily="18" charset="0"/>
              </a:rPr>
              <a:t>, δηλαδή τόσο μεγαλύτερη θα είναι η δύναμη συστολής που απαιτείται για να προωθηθεί το αίμα από την αριστερή κοιλία στην ανιούσα αορτή.</a:t>
            </a:r>
          </a:p>
          <a:p>
            <a:pPr indent="0" algn="just">
              <a:lnSpc>
                <a:spcPct val="95000"/>
              </a:lnSpc>
            </a:pPr>
            <a:r>
              <a:rPr lang="el-GR" sz="1700" b="1" dirty="0" err="1">
                <a:solidFill>
                  <a:schemeClr val="accent1"/>
                </a:solidFill>
                <a:effectLst/>
                <a:latin typeface="Times New Roman" panose="02020603050405020304" pitchFamily="18" charset="0"/>
                <a:ea typeface="Times New Roman" panose="02020603050405020304" pitchFamily="18" charset="0"/>
              </a:rPr>
              <a:t>Μεταφορτίο</a:t>
            </a:r>
            <a:r>
              <a:rPr lang="el-GR" sz="1700" b="1" dirty="0">
                <a:solidFill>
                  <a:schemeClr val="accent1"/>
                </a:solidFill>
                <a:effectLst/>
                <a:latin typeface="Times New Roman" panose="02020603050405020304" pitchFamily="18" charset="0"/>
                <a:ea typeface="Times New Roman" panose="02020603050405020304" pitchFamily="18" charset="0"/>
              </a:rPr>
              <a:t> (</a:t>
            </a:r>
            <a:r>
              <a:rPr lang="en-US" sz="1700" b="1" dirty="0">
                <a:solidFill>
                  <a:schemeClr val="accent1"/>
                </a:solidFill>
                <a:effectLst/>
                <a:latin typeface="Times New Roman" panose="02020603050405020304" pitchFamily="18" charset="0"/>
                <a:ea typeface="Times New Roman" panose="02020603050405020304" pitchFamily="18" charset="0"/>
              </a:rPr>
              <a:t>afterload</a:t>
            </a:r>
            <a:r>
              <a:rPr lang="el-GR" sz="1700" b="1" dirty="0">
                <a:solidFill>
                  <a:schemeClr val="accent1"/>
                </a:solidFill>
                <a:effectLst/>
                <a:latin typeface="Times New Roman" panose="02020603050405020304" pitchFamily="18" charset="0"/>
                <a:ea typeface="Times New Roman" panose="02020603050405020304" pitchFamily="18" charset="0"/>
              </a:rPr>
              <a:t>):</a:t>
            </a:r>
            <a:r>
              <a:rPr lang="el-GR" sz="1700" dirty="0">
                <a:effectLst/>
                <a:latin typeface="Times New Roman" panose="02020603050405020304" pitchFamily="18" charset="0"/>
                <a:ea typeface="Times New Roman" panose="02020603050405020304" pitchFamily="18" charset="0"/>
              </a:rPr>
              <a:t> Το </a:t>
            </a:r>
            <a:r>
              <a:rPr lang="el-GR" sz="1700" dirty="0" err="1">
                <a:effectLst/>
                <a:latin typeface="Times New Roman" panose="02020603050405020304" pitchFamily="18" charset="0"/>
                <a:ea typeface="Times New Roman" panose="02020603050405020304" pitchFamily="18" charset="0"/>
              </a:rPr>
              <a:t>μεταφορτίο</a:t>
            </a:r>
            <a:r>
              <a:rPr lang="el-GR" sz="1700" dirty="0">
                <a:effectLst/>
                <a:latin typeface="Times New Roman" panose="02020603050405020304" pitchFamily="18" charset="0"/>
                <a:ea typeface="Times New Roman" panose="02020603050405020304" pitchFamily="18" charset="0"/>
              </a:rPr>
              <a:t> αντανακλά τις αντιστάσεις οι οποίες προβάλλονται από τα αρτηριακά αγγεία προκειμένου να προωθηθεί σε αυτά το αρτηριακό αίμα που προέρχεται από την ανιούσα αορτή και να πάει σε όλους τους ιστούς του σώματος. Όσο μεγαλύτερες είναι οι αντιστάσεις που προβάλλουν τα αρτηριακά αγγεία στην προώθηση του αίματος που έρχεται από την ανιούσα αορτή, τόσο μεγαλύτερο θα είναι και το </a:t>
            </a:r>
            <a:r>
              <a:rPr lang="el-GR" sz="1700" dirty="0" err="1">
                <a:effectLst/>
                <a:latin typeface="Times New Roman" panose="02020603050405020304" pitchFamily="18" charset="0"/>
                <a:ea typeface="Times New Roman" panose="02020603050405020304" pitchFamily="18" charset="0"/>
              </a:rPr>
              <a:t>μεταφορτίο</a:t>
            </a:r>
            <a:r>
              <a:rPr lang="el-GR" sz="1700" dirty="0">
                <a:effectLst/>
                <a:latin typeface="Times New Roman" panose="02020603050405020304" pitchFamily="18" charset="0"/>
                <a:ea typeface="Times New Roman" panose="02020603050405020304" pitchFamily="18" charset="0"/>
              </a:rPr>
              <a:t>.</a:t>
            </a:r>
          </a:p>
          <a:p>
            <a:pPr indent="0" algn="just">
              <a:lnSpc>
                <a:spcPct val="95000"/>
              </a:lnSpc>
            </a:pPr>
            <a:r>
              <a:rPr lang="el-GR" sz="1700" dirty="0">
                <a:effectLst/>
                <a:latin typeface="Times New Roman" panose="02020603050405020304" pitchFamily="18" charset="0"/>
                <a:ea typeface="Times New Roman" panose="02020603050405020304" pitchFamily="18" charset="0"/>
              </a:rPr>
              <a:t>Ένα χαρακτηριστικό παράδειγμα για την εισαγωγή στην κατανόηση της έννοιας του </a:t>
            </a:r>
            <a:r>
              <a:rPr lang="el-GR" sz="1700" dirty="0" err="1">
                <a:effectLst/>
                <a:latin typeface="Times New Roman" panose="02020603050405020304" pitchFamily="18" charset="0"/>
                <a:ea typeface="Times New Roman" panose="02020603050405020304" pitchFamily="18" charset="0"/>
              </a:rPr>
              <a:t>μεταφορτίου</a:t>
            </a:r>
            <a:r>
              <a:rPr lang="el-GR" sz="1700" dirty="0">
                <a:effectLst/>
                <a:latin typeface="Times New Roman" panose="02020603050405020304" pitchFamily="18" charset="0"/>
                <a:ea typeface="Times New Roman" panose="02020603050405020304" pitchFamily="18" charset="0"/>
              </a:rPr>
              <a:t> (</a:t>
            </a:r>
            <a:r>
              <a:rPr lang="en-US" sz="1700" dirty="0">
                <a:effectLst/>
                <a:latin typeface="Times New Roman" panose="02020603050405020304" pitchFamily="18" charset="0"/>
                <a:ea typeface="Times New Roman" panose="02020603050405020304" pitchFamily="18" charset="0"/>
              </a:rPr>
              <a:t>afterload</a:t>
            </a:r>
            <a:r>
              <a:rPr lang="el-GR" sz="1700" dirty="0">
                <a:effectLst/>
                <a:latin typeface="Times New Roman" panose="02020603050405020304" pitchFamily="18" charset="0"/>
                <a:ea typeface="Times New Roman" panose="02020603050405020304" pitchFamily="18" charset="0"/>
              </a:rPr>
              <a:t>) είναι η παράθεση των </a:t>
            </a:r>
            <a:r>
              <a:rPr lang="el-GR" sz="1700" dirty="0" err="1">
                <a:effectLst/>
                <a:latin typeface="Times New Roman" panose="02020603050405020304" pitchFamily="18" charset="0"/>
                <a:ea typeface="Times New Roman" panose="02020603050405020304" pitchFamily="18" charset="0"/>
              </a:rPr>
              <a:t>παθοφυσιολογικών</a:t>
            </a:r>
            <a:r>
              <a:rPr lang="el-GR" sz="1700" dirty="0">
                <a:effectLst/>
                <a:latin typeface="Times New Roman" panose="02020603050405020304" pitchFamily="18" charset="0"/>
                <a:ea typeface="Times New Roman" panose="02020603050405020304" pitchFamily="18" charset="0"/>
              </a:rPr>
              <a:t> μηχανισμών που αναπτύσσονται στην ανεπάρκεια της μιτροειδούς βαλβίδας. </a:t>
            </a:r>
          </a:p>
          <a:p>
            <a:pPr indent="0" algn="just">
              <a:lnSpc>
                <a:spcPct val="95000"/>
              </a:lnSpc>
            </a:pPr>
            <a:r>
              <a:rPr lang="el-GR" sz="1700" dirty="0">
                <a:effectLst/>
                <a:latin typeface="Times New Roman" panose="02020603050405020304" pitchFamily="18" charset="0"/>
                <a:ea typeface="Times New Roman" panose="02020603050405020304" pitchFamily="18" charset="0"/>
              </a:rPr>
              <a:t>Συγκεκριμένα, όταν </a:t>
            </a:r>
            <a:r>
              <a:rPr lang="el-GR" sz="1700" dirty="0" err="1">
                <a:effectLst/>
                <a:latin typeface="Times New Roman" panose="02020603050405020304" pitchFamily="18" charset="0"/>
                <a:ea typeface="Times New Roman" panose="02020603050405020304" pitchFamily="18" charset="0"/>
              </a:rPr>
              <a:t>ανεπαρκεία</a:t>
            </a:r>
            <a:r>
              <a:rPr lang="el-GR" sz="1700" dirty="0">
                <a:effectLst/>
                <a:latin typeface="Times New Roman" panose="02020603050405020304" pitchFamily="18" charset="0"/>
                <a:ea typeface="Times New Roman" panose="02020603050405020304" pitchFamily="18" charset="0"/>
              </a:rPr>
              <a:t> η μιτροειδής βαλβίδα δηλαδή όταν συμβαίνει ατελής σύγκλειση των </a:t>
            </a:r>
            <a:r>
              <a:rPr lang="el-GR" sz="1700" dirty="0" err="1">
                <a:effectLst/>
                <a:latin typeface="Times New Roman" panose="02020603050405020304" pitchFamily="18" charset="0"/>
                <a:ea typeface="Times New Roman" panose="02020603050405020304" pitchFamily="18" charset="0"/>
              </a:rPr>
              <a:t>γλωχίνων</a:t>
            </a:r>
            <a:r>
              <a:rPr lang="el-GR" sz="1700" dirty="0">
                <a:effectLst/>
                <a:latin typeface="Times New Roman" panose="02020603050405020304" pitchFamily="18" charset="0"/>
                <a:ea typeface="Times New Roman" panose="02020603050405020304" pitchFamily="18" charset="0"/>
              </a:rPr>
              <a:t> της στη φάση της διαστολής της αριστερής κοιλίας, τότε συμβαίνουν τα εξής: εξαιτίας της ατελούς σύγκλεισης των </a:t>
            </a:r>
            <a:r>
              <a:rPr lang="el-GR" sz="1700" dirty="0" err="1">
                <a:effectLst/>
                <a:latin typeface="Times New Roman" panose="02020603050405020304" pitchFamily="18" charset="0"/>
                <a:ea typeface="Times New Roman" panose="02020603050405020304" pitchFamily="18" charset="0"/>
              </a:rPr>
              <a:t>γλωχίνων</a:t>
            </a:r>
            <a:r>
              <a:rPr lang="el-GR" sz="1700" dirty="0">
                <a:effectLst/>
                <a:latin typeface="Times New Roman" panose="02020603050405020304" pitchFamily="18" charset="0"/>
                <a:ea typeface="Times New Roman" panose="02020603050405020304" pitchFamily="18" charset="0"/>
              </a:rPr>
              <a:t> της μιτροειδούς όταν η αριστερή κοιλία βρίσκεται σε διαστολή, εισρέει αίμα από τον αριστερό κόλπο μέσα στην αριστερή κοιλία. Στην ανεπάρκεια της μιτροειδούς βαλβίδας οι δυο </a:t>
            </a:r>
            <a:r>
              <a:rPr lang="el-GR" sz="1700" dirty="0" err="1">
                <a:effectLst/>
                <a:latin typeface="Times New Roman" panose="02020603050405020304" pitchFamily="18" charset="0"/>
                <a:ea typeface="Times New Roman" panose="02020603050405020304" pitchFamily="18" charset="0"/>
              </a:rPr>
              <a:t>γλωχίνες</a:t>
            </a:r>
            <a:r>
              <a:rPr lang="el-GR" sz="1700" dirty="0">
                <a:effectLst/>
                <a:latin typeface="Times New Roman" panose="02020603050405020304" pitchFamily="18" charset="0"/>
                <a:ea typeface="Times New Roman" panose="02020603050405020304" pitchFamily="18" charset="0"/>
              </a:rPr>
              <a:t> της, πρόσθια και οπίσθια </a:t>
            </a:r>
            <a:r>
              <a:rPr lang="el-GR" sz="1700" dirty="0" err="1">
                <a:effectLst/>
                <a:latin typeface="Times New Roman" panose="02020603050405020304" pitchFamily="18" charset="0"/>
                <a:ea typeface="Times New Roman" panose="02020603050405020304" pitchFamily="18" charset="0"/>
              </a:rPr>
              <a:t>γλωχίνα</a:t>
            </a:r>
            <a:r>
              <a:rPr lang="el-GR" sz="1700" dirty="0">
                <a:effectLst/>
                <a:latin typeface="Times New Roman" panose="02020603050405020304" pitchFamily="18" charset="0"/>
                <a:ea typeface="Times New Roman" panose="02020603050405020304" pitchFamily="18" charset="0"/>
              </a:rPr>
              <a:t>, μεγεθύνονται και </a:t>
            </a:r>
            <a:r>
              <a:rPr lang="el-GR" sz="1700" dirty="0" err="1">
                <a:effectLst/>
                <a:latin typeface="Times New Roman" panose="02020603050405020304" pitchFamily="18" charset="0"/>
                <a:ea typeface="Times New Roman" panose="02020603050405020304" pitchFamily="18" charset="0"/>
              </a:rPr>
              <a:t>υπερτρέφονται</a:t>
            </a:r>
            <a:r>
              <a:rPr lang="el-GR" sz="1700" dirty="0">
                <a:effectLst/>
                <a:latin typeface="Times New Roman" panose="02020603050405020304" pitchFamily="18" charset="0"/>
                <a:ea typeface="Times New Roman" panose="02020603050405020304" pitchFamily="18" charset="0"/>
              </a:rPr>
              <a:t> με αποτέλεσμα να </a:t>
            </a:r>
            <a:r>
              <a:rPr lang="el-GR" sz="1700" dirty="0" err="1">
                <a:effectLst/>
                <a:latin typeface="Times New Roman" panose="02020603050405020304" pitchFamily="18" charset="0"/>
                <a:ea typeface="Times New Roman" panose="02020603050405020304" pitchFamily="18" charset="0"/>
              </a:rPr>
              <a:t>προπίπτουν</a:t>
            </a:r>
            <a:r>
              <a:rPr lang="el-GR" sz="1700" dirty="0">
                <a:effectLst/>
                <a:latin typeface="Times New Roman" panose="02020603050405020304" pitchFamily="18" charset="0"/>
                <a:ea typeface="Times New Roman" panose="02020603050405020304" pitchFamily="18" charset="0"/>
              </a:rPr>
              <a:t>  μέσα στον αριστερό κόλπο όταν η αριστερή κοιλία συστέλλεται. Το αποτέλεσμα της εγκατάστασης  χρόνιας ανεπάρκειας της μιτροειδούς βαλβίδας είναι η αύξηση κατά 3 έως 4 φορές περισσότερο από το κανονικό του όγκου παλμού της </a:t>
            </a:r>
            <a:r>
              <a:rPr lang="el-GR" sz="1700" dirty="0" err="1">
                <a:effectLst/>
                <a:latin typeface="Times New Roman" panose="02020603050405020304" pitchFamily="18" charset="0"/>
                <a:ea typeface="Times New Roman" panose="02020603050405020304" pitchFamily="18" charset="0"/>
              </a:rPr>
              <a:t>αριστεράς</a:t>
            </a:r>
            <a:r>
              <a:rPr lang="el-GR" sz="1700" dirty="0">
                <a:effectLst/>
                <a:latin typeface="Times New Roman" panose="02020603050405020304" pitchFamily="18" charset="0"/>
                <a:ea typeface="Times New Roman" panose="02020603050405020304" pitchFamily="18" charset="0"/>
              </a:rPr>
              <a:t> κοιλίας, ο οποίος κατά την φάση της συστολής προωθείται από την αριστερή κοιλία προς την ανιούσα αορτή. </a:t>
            </a:r>
            <a:r>
              <a:rPr lang="el-GR" sz="1700" u="dbl" dirty="0">
                <a:effectLst/>
                <a:latin typeface="Times New Roman" panose="02020603050405020304" pitchFamily="18" charset="0"/>
                <a:ea typeface="Times New Roman" panose="02020603050405020304" pitchFamily="18" charset="0"/>
              </a:rPr>
              <a:t>Όμως</a:t>
            </a:r>
            <a:r>
              <a:rPr lang="el-GR" sz="1700" u="sng" dirty="0">
                <a:effectLst/>
                <a:latin typeface="Times New Roman" panose="02020603050405020304" pitchFamily="18" charset="0"/>
                <a:ea typeface="Times New Roman" panose="02020603050405020304" pitchFamily="18" charset="0"/>
              </a:rPr>
              <a:t>,</a:t>
            </a:r>
            <a:r>
              <a:rPr lang="el-GR" sz="1700" dirty="0">
                <a:effectLst/>
                <a:latin typeface="Times New Roman" panose="02020603050405020304" pitchFamily="18" charset="0"/>
                <a:ea typeface="Times New Roman" panose="02020603050405020304" pitchFamily="18" charset="0"/>
              </a:rPr>
              <a:t> όταν υπάρχει χρόνια ανεπάρκεια της μιτροειδούς βαλβίδας, τότε σε κάθε συστολή της αριστερής κοιλίας το ¼ της καρδιακής παροχής της παλινδρομεί μέσα στον αριστερό κόλπο και αυτό προκαλεί αύξηση της πίεσης που επικρατεί μέσα σε αυτόν η οποία υπό φυσιολογικές συνθήκες είναι από 5 έως 6</a:t>
            </a:r>
            <a:r>
              <a:rPr lang="en-US" sz="1700" dirty="0">
                <a:effectLst/>
                <a:latin typeface="Times New Roman" panose="02020603050405020304" pitchFamily="18" charset="0"/>
                <a:ea typeface="Times New Roman" panose="02020603050405020304" pitchFamily="18" charset="0"/>
              </a:rPr>
              <a:t>mmHg</a:t>
            </a:r>
            <a:r>
              <a:rPr lang="el-GR" sz="1700" dirty="0">
                <a:effectLst/>
                <a:latin typeface="Times New Roman" panose="02020603050405020304" pitchFamily="18" charset="0"/>
                <a:ea typeface="Times New Roman" panose="02020603050405020304" pitchFamily="18" charset="0"/>
              </a:rPr>
              <a:t>. Η αυξημένη πίεση του αριστερού κόλπου μεταδίδεται μέσα στις πνευμονικές φλέβες, και από αυτές μεταδίδεται μέσα  στα πνευμονικά φλεβικά τριχοειδή. Από τα πνευμονικά φλεβικά τριχοειδή η αυξημένη πίεση μεταδίδεται στα πνευμονικά αρτηριακά τριχοειδή και από αυτά φτάνει στην πνευμονική αρτηρία και ακολούθως στην δεξιά κοιλία και από αυτή στο δεξιό κόλπο. Στη συνέχεια από το δεξιό κόλπο η πίεση μεταδίδεται σε όλο το φλεβικό σύστημα και σταδιακά φθάνει έως την αρχή της ανιούσας αορτής όπου και προκαλεί δυσκολία, δηλαδή αυξημένη αντίσταση ή αλλιώς αυξημένο </a:t>
            </a:r>
            <a:r>
              <a:rPr lang="el-GR" sz="1700" dirty="0" err="1">
                <a:effectLst/>
                <a:latin typeface="Times New Roman" panose="02020603050405020304" pitchFamily="18" charset="0"/>
                <a:ea typeface="Times New Roman" panose="02020603050405020304" pitchFamily="18" charset="0"/>
              </a:rPr>
              <a:t>μεταφορτίο</a:t>
            </a:r>
            <a:r>
              <a:rPr lang="el-GR" sz="1700" dirty="0">
                <a:effectLst/>
                <a:latin typeface="Times New Roman" panose="02020603050405020304" pitchFamily="18" charset="0"/>
                <a:ea typeface="Times New Roman" panose="02020603050405020304" pitchFamily="18" charset="0"/>
              </a:rPr>
              <a:t>, στη προώθηση του αίματος το οποίο προέρχεται από την αριστερή κοιλία. </a:t>
            </a:r>
          </a:p>
        </p:txBody>
      </p:sp>
    </p:spTree>
    <p:extLst>
      <p:ext uri="{BB962C8B-B14F-4D97-AF65-F5344CB8AC3E}">
        <p14:creationId xmlns:p14="http://schemas.microsoft.com/office/powerpoint/2010/main" val="332116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23</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495300" y="90638"/>
            <a:ext cx="11176000" cy="6711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270510" algn="just">
              <a:lnSpc>
                <a:spcPct val="120000"/>
              </a:lnSpc>
            </a:pPr>
            <a:r>
              <a:rPr lang="el-GR" sz="1800" b="1" dirty="0">
                <a:solidFill>
                  <a:schemeClr val="accent1"/>
                </a:solidFill>
                <a:effectLst/>
                <a:latin typeface="Times New Roman" panose="02020603050405020304" pitchFamily="18" charset="0"/>
                <a:ea typeface="Times New Roman" panose="02020603050405020304" pitchFamily="18" charset="0"/>
              </a:rPr>
              <a:t>Άλλοι παράγοντες (εκτός από την ανεπάρκεια της μιτροειδούς βαλβίδας) που επίσης προκαλούν εγκατάσταση καρδιακής ανεπάρκειας είναι οι εξής:</a:t>
            </a:r>
            <a:endParaRPr lang="el-GR" sz="1800" dirty="0">
              <a:solidFill>
                <a:schemeClr val="accent1"/>
              </a:solidFill>
              <a:effectLst/>
              <a:latin typeface="Times New Roman" panose="02020603050405020304" pitchFamily="18" charset="0"/>
              <a:ea typeface="Times New Roman" panose="02020603050405020304" pitchFamily="18" charset="0"/>
            </a:endParaRPr>
          </a:p>
          <a:p>
            <a:pPr marL="342900" lvl="0" indent="-342900" algn="just">
              <a:lnSpc>
                <a:spcPct val="120000"/>
              </a:lnSpc>
              <a:buFont typeface="+mj-lt"/>
              <a:buAutoNum type="arabicPeriod"/>
            </a:pPr>
            <a:r>
              <a:rPr lang="el-GR" sz="1800" dirty="0">
                <a:effectLst/>
                <a:latin typeface="Times New Roman" panose="02020603050405020304" pitchFamily="18" charset="0"/>
                <a:ea typeface="Times New Roman" panose="02020603050405020304" pitchFamily="18" charset="0"/>
              </a:rPr>
              <a:t>Καρδιακός Επιπωματισμός (</a:t>
            </a:r>
            <a:r>
              <a:rPr lang="en-US" sz="1800" dirty="0">
                <a:effectLst/>
                <a:latin typeface="Times New Roman" panose="02020603050405020304" pitchFamily="18" charset="0"/>
                <a:ea typeface="Times New Roman" panose="02020603050405020304" pitchFamily="18" charset="0"/>
              </a:rPr>
              <a:t>Cardiac </a:t>
            </a:r>
            <a:r>
              <a:rPr lang="en-US" sz="1800" dirty="0" err="1">
                <a:effectLst/>
                <a:latin typeface="Times New Roman" panose="02020603050405020304" pitchFamily="18" charset="0"/>
                <a:ea typeface="Times New Roman" panose="02020603050405020304" pitchFamily="18" charset="0"/>
              </a:rPr>
              <a:t>tamponnade</a:t>
            </a:r>
            <a:r>
              <a:rPr lang="en-US" sz="1800" dirty="0">
                <a:effectLst/>
                <a:latin typeface="Times New Roman" panose="02020603050405020304" pitchFamily="18" charset="0"/>
                <a:ea typeface="Times New Roman" panose="02020603050405020304" pitchFamily="18" charset="0"/>
              </a:rPr>
              <a:t>)</a:t>
            </a:r>
            <a:r>
              <a:rPr lang="el-GR" sz="1800" dirty="0">
                <a:effectLst/>
                <a:latin typeface="Times New Roman" panose="02020603050405020304" pitchFamily="18" charset="0"/>
                <a:ea typeface="Times New Roman" panose="02020603050405020304" pitchFamily="18" charset="0"/>
              </a:rPr>
              <a:t>.</a:t>
            </a:r>
          </a:p>
          <a:p>
            <a:pPr marL="342900" lvl="0" indent="-342900" algn="just">
              <a:lnSpc>
                <a:spcPct val="120000"/>
              </a:lnSpc>
              <a:buFont typeface="+mj-lt"/>
              <a:buAutoNum type="arabicPeriod"/>
            </a:pPr>
            <a:r>
              <a:rPr lang="el-GR" sz="1800" dirty="0">
                <a:effectLst/>
                <a:latin typeface="Times New Roman" panose="02020603050405020304" pitchFamily="18" charset="0"/>
                <a:ea typeface="Times New Roman" panose="02020603050405020304" pitchFamily="18" charset="0"/>
              </a:rPr>
              <a:t>Συμπιεστική περικαρδίτιδα.</a:t>
            </a:r>
          </a:p>
          <a:p>
            <a:pPr marL="342900" lvl="0" indent="-342900" algn="just">
              <a:lnSpc>
                <a:spcPct val="120000"/>
              </a:lnSpc>
              <a:buFont typeface="+mj-lt"/>
              <a:buAutoNum type="arabicPeriod"/>
            </a:pPr>
            <a:r>
              <a:rPr lang="el-GR" sz="1800" dirty="0">
                <a:effectLst/>
                <a:latin typeface="Times New Roman" panose="02020603050405020304" pitchFamily="18" charset="0"/>
                <a:ea typeface="Times New Roman" panose="02020603050405020304" pitchFamily="18" charset="0"/>
              </a:rPr>
              <a:t>Περιοριστική μυοκαρδιοπάθεια.</a:t>
            </a:r>
          </a:p>
          <a:p>
            <a:pPr marL="342900" lvl="0" indent="-342900" algn="just">
              <a:lnSpc>
                <a:spcPct val="120000"/>
              </a:lnSpc>
              <a:buFont typeface="+mj-lt"/>
              <a:buAutoNum type="arabicPeriod"/>
            </a:pPr>
            <a:r>
              <a:rPr lang="el-GR" sz="1800" dirty="0">
                <a:effectLst/>
                <a:latin typeface="Times New Roman" panose="02020603050405020304" pitchFamily="18" charset="0"/>
                <a:ea typeface="Times New Roman" panose="02020603050405020304" pitchFamily="18" charset="0"/>
              </a:rPr>
              <a:t>Επίμονη ταχυκαρδία.</a:t>
            </a:r>
          </a:p>
          <a:p>
            <a:pPr marL="342900" lvl="0" indent="-342900" algn="just">
              <a:lnSpc>
                <a:spcPct val="120000"/>
              </a:lnSpc>
              <a:buFont typeface="+mj-lt"/>
              <a:buAutoNum type="arabicPeriod"/>
            </a:pPr>
            <a:r>
              <a:rPr lang="el-GR" sz="1800" dirty="0">
                <a:effectLst/>
                <a:latin typeface="Times New Roman" panose="02020603050405020304" pitchFamily="18" charset="0"/>
                <a:ea typeface="Times New Roman" panose="02020603050405020304" pitchFamily="18" charset="0"/>
              </a:rPr>
              <a:t>Κολπική μαρμαρυγή.</a:t>
            </a:r>
          </a:p>
          <a:p>
            <a:pPr marL="342900" lvl="0" indent="-342900" algn="just">
              <a:lnSpc>
                <a:spcPct val="120000"/>
              </a:lnSpc>
              <a:buFont typeface="+mj-lt"/>
              <a:buAutoNum type="arabicPeriod"/>
            </a:pPr>
            <a:r>
              <a:rPr lang="el-GR" sz="1800" dirty="0">
                <a:effectLst/>
                <a:latin typeface="Times New Roman" panose="02020603050405020304" pitchFamily="18" charset="0"/>
                <a:ea typeface="Times New Roman" panose="02020603050405020304" pitchFamily="18" charset="0"/>
              </a:rPr>
              <a:t>Βραδυκαρδία.</a:t>
            </a:r>
          </a:p>
          <a:p>
            <a:pPr marL="342900" lvl="0" indent="-342900" algn="just">
              <a:lnSpc>
                <a:spcPct val="120000"/>
              </a:lnSpc>
              <a:buFont typeface="+mj-lt"/>
              <a:buAutoNum type="arabicPeriod"/>
            </a:pPr>
            <a:r>
              <a:rPr lang="el-GR" sz="1800" dirty="0">
                <a:effectLst/>
                <a:latin typeface="Times New Roman" panose="02020603050405020304" pitchFamily="18" charset="0"/>
                <a:ea typeface="Times New Roman" panose="02020603050405020304" pitchFamily="18" charset="0"/>
              </a:rPr>
              <a:t>Πλήρης κολποκοιλιακός αποκλεισμός.</a:t>
            </a:r>
          </a:p>
          <a:p>
            <a:pPr indent="270510" algn="just">
              <a:lnSpc>
                <a:spcPct val="120000"/>
              </a:lnSpc>
            </a:pPr>
            <a:r>
              <a:rPr lang="en-US" sz="700" dirty="0">
                <a:effectLst/>
                <a:latin typeface="Times New Roman" panose="02020603050405020304" pitchFamily="18" charset="0"/>
                <a:ea typeface="Times New Roman" panose="02020603050405020304" pitchFamily="18" charset="0"/>
              </a:rPr>
              <a:t> </a:t>
            </a:r>
            <a:endParaRPr lang="el-GR" sz="700" dirty="0">
              <a:effectLst/>
              <a:latin typeface="Times New Roman" panose="02020603050405020304" pitchFamily="18" charset="0"/>
              <a:ea typeface="Times New Roman" panose="02020603050405020304" pitchFamily="18" charset="0"/>
            </a:endParaRPr>
          </a:p>
          <a:p>
            <a:pPr indent="270510" algn="just">
              <a:lnSpc>
                <a:spcPct val="120000"/>
              </a:lnSpc>
            </a:pPr>
            <a:r>
              <a:rPr lang="el-GR" sz="1800" dirty="0">
                <a:effectLst/>
                <a:latin typeface="Times New Roman" panose="02020603050405020304" pitchFamily="18" charset="0"/>
                <a:ea typeface="Times New Roman" panose="02020603050405020304" pitchFamily="18" charset="0"/>
              </a:rPr>
              <a:t>Αναφορικά με την </a:t>
            </a:r>
            <a:r>
              <a:rPr lang="el-GR" sz="1800" dirty="0" err="1">
                <a:effectLst/>
                <a:latin typeface="Times New Roman" panose="02020603050405020304" pitchFamily="18" charset="0"/>
                <a:ea typeface="Times New Roman" panose="02020603050405020304" pitchFamily="18" charset="0"/>
              </a:rPr>
              <a:t>Παθοφυσιολογία</a:t>
            </a:r>
            <a:r>
              <a:rPr lang="el-GR" sz="1800" dirty="0">
                <a:effectLst/>
                <a:latin typeface="Times New Roman" panose="02020603050405020304" pitchFamily="18" charset="0"/>
                <a:ea typeface="Times New Roman" panose="02020603050405020304" pitchFamily="18" charset="0"/>
              </a:rPr>
              <a:t> της καρδιακής ανεπάρκειας τονίζεται ότι το </a:t>
            </a:r>
            <a:r>
              <a:rPr lang="el-GR" sz="1800" dirty="0" err="1">
                <a:effectLst/>
                <a:latin typeface="Times New Roman" panose="02020603050405020304" pitchFamily="18" charset="0"/>
                <a:ea typeface="Times New Roman" panose="02020603050405020304" pitchFamily="18" charset="0"/>
              </a:rPr>
              <a:t>παθογνωμονικό</a:t>
            </a:r>
            <a:r>
              <a:rPr lang="el-GR" sz="1800" dirty="0">
                <a:effectLst/>
                <a:latin typeface="Times New Roman" panose="02020603050405020304" pitchFamily="18" charset="0"/>
                <a:ea typeface="Times New Roman" panose="02020603050405020304" pitchFamily="18" charset="0"/>
              </a:rPr>
              <a:t> σημείο το οποίο χαρακτηρίζει την καρδιακή ανεπάρκεια είναι η διάταση που εμφανίζεται στην </a:t>
            </a:r>
            <a:r>
              <a:rPr lang="el-GR" sz="1800" dirty="0" err="1">
                <a:effectLst/>
                <a:latin typeface="Times New Roman" panose="02020603050405020304" pitchFamily="18" charset="0"/>
                <a:ea typeface="Times New Roman" panose="02020603050405020304" pitchFamily="18" charset="0"/>
              </a:rPr>
              <a:t>μυοκαρδιακή</a:t>
            </a:r>
            <a:r>
              <a:rPr lang="el-GR" sz="1800" dirty="0">
                <a:effectLst/>
                <a:latin typeface="Times New Roman" panose="02020603050405020304" pitchFamily="18" charset="0"/>
                <a:ea typeface="Times New Roman" panose="02020603050405020304" pitchFamily="18" charset="0"/>
              </a:rPr>
              <a:t> ίνα. Όταν έχει εγκατασταθεί καρδιακή ανεπάρκεια τότε η διάταση της </a:t>
            </a:r>
            <a:r>
              <a:rPr lang="el-GR" sz="1800" dirty="0" err="1">
                <a:effectLst/>
                <a:latin typeface="Times New Roman" panose="02020603050405020304" pitchFamily="18" charset="0"/>
                <a:ea typeface="Times New Roman" panose="02020603050405020304" pitchFamily="18" charset="0"/>
              </a:rPr>
              <a:t>μυοκαρδιακής</a:t>
            </a:r>
            <a:r>
              <a:rPr lang="el-GR" sz="1800" dirty="0">
                <a:effectLst/>
                <a:latin typeface="Times New Roman" panose="02020603050405020304" pitchFamily="18" charset="0"/>
                <a:ea typeface="Times New Roman" panose="02020603050405020304" pitchFamily="18" charset="0"/>
              </a:rPr>
              <a:t> ίνας  είναι μη αναστρέψιμη και ο μηχανισμός που την προκαλεί είναι πολύπλοκος. </a:t>
            </a:r>
            <a:r>
              <a:rPr lang="el-GR" sz="1800" dirty="0" err="1">
                <a:effectLst/>
                <a:latin typeface="Times New Roman" panose="02020603050405020304" pitchFamily="18" charset="0"/>
                <a:ea typeface="Times New Roman" panose="02020603050405020304" pitchFamily="18" charset="0"/>
              </a:rPr>
              <a:t>Προκειται</a:t>
            </a:r>
            <a:r>
              <a:rPr lang="el-GR" sz="1800" dirty="0">
                <a:effectLst/>
                <a:latin typeface="Times New Roman" panose="02020603050405020304" pitchFamily="18" charset="0"/>
                <a:ea typeface="Times New Roman" panose="02020603050405020304" pitchFamily="18" charset="0"/>
              </a:rPr>
              <a:t> για </a:t>
            </a:r>
            <a:r>
              <a:rPr lang="el-GR" sz="1800" dirty="0" err="1">
                <a:effectLst/>
                <a:latin typeface="Times New Roman" panose="02020603050405020304" pitchFamily="18" charset="0"/>
                <a:ea typeface="Times New Roman" panose="02020603050405020304" pitchFamily="18" charset="0"/>
              </a:rPr>
              <a:t>νευροορμονικό</a:t>
            </a:r>
            <a:r>
              <a:rPr lang="el-GR" sz="1800" dirty="0">
                <a:effectLst/>
                <a:latin typeface="Times New Roman" panose="02020603050405020304" pitchFamily="18" charset="0"/>
                <a:ea typeface="Times New Roman" panose="02020603050405020304" pitchFamily="18" charset="0"/>
              </a:rPr>
              <a:t> μηχανισμό ο οποίος συμπεριλαμβάνει ενεργοποίηση του συστήματος </a:t>
            </a:r>
            <a:r>
              <a:rPr lang="el-GR" sz="1800" dirty="0" err="1">
                <a:effectLst/>
                <a:latin typeface="Times New Roman" panose="02020603050405020304" pitchFamily="18" charset="0"/>
                <a:ea typeface="Times New Roman" panose="02020603050405020304" pitchFamily="18" charset="0"/>
              </a:rPr>
              <a:t>ρενίνης-αγγειοτενσίνης</a:t>
            </a:r>
            <a:r>
              <a:rPr lang="el-GR" sz="1800" dirty="0">
                <a:effectLst/>
                <a:latin typeface="Times New Roman" panose="02020603050405020304" pitchFamily="18" charset="0"/>
                <a:ea typeface="Times New Roman" panose="02020603050405020304" pitchFamily="18" charset="0"/>
              </a:rPr>
              <a:t> και αύξηση των </a:t>
            </a:r>
            <a:r>
              <a:rPr lang="el-GR" sz="1800" dirty="0" err="1">
                <a:effectLst/>
                <a:latin typeface="Times New Roman" panose="02020603050405020304" pitchFamily="18" charset="0"/>
                <a:ea typeface="Times New Roman" panose="02020603050405020304" pitchFamily="18" charset="0"/>
              </a:rPr>
              <a:t>κατεχολαμινών</a:t>
            </a:r>
            <a:r>
              <a:rPr lang="el-GR" sz="1800" dirty="0">
                <a:effectLst/>
                <a:latin typeface="Times New Roman" panose="02020603050405020304" pitchFamily="18" charset="0"/>
                <a:ea typeface="Times New Roman" panose="02020603050405020304" pitchFamily="18" charset="0"/>
              </a:rPr>
              <a:t> και των </a:t>
            </a:r>
            <a:r>
              <a:rPr lang="el-GR" sz="1800" dirty="0" err="1">
                <a:effectLst/>
                <a:latin typeface="Times New Roman" panose="02020603050405020304" pitchFamily="18" charset="0"/>
                <a:ea typeface="Times New Roman" panose="02020603050405020304" pitchFamily="18" charset="0"/>
              </a:rPr>
              <a:t>νευροπεπτιδίων</a:t>
            </a:r>
            <a:r>
              <a:rPr lang="el-GR" sz="1800" dirty="0">
                <a:effectLst/>
                <a:latin typeface="Times New Roman" panose="02020603050405020304" pitchFamily="18" charset="0"/>
                <a:ea typeface="Times New Roman" panose="02020603050405020304" pitchFamily="18" charset="0"/>
              </a:rPr>
              <a:t> που κυκλοφορούν στο αίμα. Τα </a:t>
            </a:r>
            <a:r>
              <a:rPr lang="el-GR" sz="1800" dirty="0" err="1">
                <a:effectLst/>
                <a:latin typeface="Times New Roman" panose="02020603050405020304" pitchFamily="18" charset="0"/>
                <a:ea typeface="Times New Roman" panose="02020603050405020304" pitchFamily="18" charset="0"/>
              </a:rPr>
              <a:t>νευροπεπτίδια</a:t>
            </a:r>
            <a:r>
              <a:rPr lang="el-GR" sz="1800" dirty="0">
                <a:effectLst/>
                <a:latin typeface="Times New Roman" panose="02020603050405020304" pitchFamily="18" charset="0"/>
                <a:ea typeface="Times New Roman" panose="02020603050405020304" pitchFamily="18" charset="0"/>
              </a:rPr>
              <a:t> αυτά είναι 2 ειδών, το εγκεφαλικό (</a:t>
            </a:r>
            <a:r>
              <a:rPr lang="en-US" sz="1800" dirty="0">
                <a:effectLst/>
                <a:latin typeface="Times New Roman" panose="02020603050405020304" pitchFamily="18" charset="0"/>
                <a:ea typeface="Times New Roman" panose="02020603050405020304" pitchFamily="18" charset="0"/>
              </a:rPr>
              <a:t>BNP</a:t>
            </a:r>
            <a:r>
              <a:rPr lang="el-GR" sz="1800" dirty="0">
                <a:effectLst/>
                <a:latin typeface="Times New Roman" panose="02020603050405020304" pitchFamily="18" charset="0"/>
                <a:ea typeface="Times New Roman" panose="02020603050405020304" pitchFamily="18" charset="0"/>
              </a:rPr>
              <a:t>) και το κολπικό (</a:t>
            </a:r>
            <a:r>
              <a:rPr lang="en-US" sz="1800" dirty="0">
                <a:effectLst/>
                <a:latin typeface="Times New Roman" panose="02020603050405020304" pitchFamily="18" charset="0"/>
                <a:ea typeface="Times New Roman" panose="02020603050405020304" pitchFamily="18" charset="0"/>
              </a:rPr>
              <a:t>ANP</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νατριουρητικά</a:t>
            </a:r>
            <a:r>
              <a:rPr lang="el-GR" sz="1800" dirty="0">
                <a:effectLst/>
                <a:latin typeface="Times New Roman" panose="02020603050405020304" pitchFamily="18" charset="0"/>
                <a:ea typeface="Times New Roman" panose="02020603050405020304" pitchFamily="18" charset="0"/>
              </a:rPr>
              <a:t> πεπτίδια. Επίσης παρατηρείται αυξημένη δραστηριότητα του συμπαθητικού Νευρικού Συστήματος και ελαττωμένη δραστηριότητα του παρασυμπαθητικού. Πιο πρόσφατες εργασίες έχουν αναφερθεί στο ότι η καρδιακή ανεπάρκεια χαρακτηρίζεται από μια υπερδραστηριότητα φλεγμονής του ανοσοποιητικού συστήματος που προκαλεί ένα είδος καρδιακής καχεξίας.</a:t>
            </a:r>
          </a:p>
        </p:txBody>
      </p:sp>
    </p:spTree>
    <p:extLst>
      <p:ext uri="{BB962C8B-B14F-4D97-AF65-F5344CB8AC3E}">
        <p14:creationId xmlns:p14="http://schemas.microsoft.com/office/powerpoint/2010/main" val="38705575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24</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330200" y="161940"/>
            <a:ext cx="11671300" cy="6568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95000"/>
              </a:lnSpc>
            </a:pPr>
            <a:r>
              <a:rPr lang="el-GR" sz="1800" b="1" u="sng" dirty="0">
                <a:solidFill>
                  <a:schemeClr val="accent1"/>
                </a:solidFill>
                <a:effectLst/>
                <a:latin typeface="Times New Roman" panose="02020603050405020304" pitchFamily="18" charset="0"/>
                <a:ea typeface="Times New Roman" panose="02020603050405020304" pitchFamily="18" charset="0"/>
              </a:rPr>
              <a:t>Τα κλινικά χαρακτηριστικά γνωρίσματα</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της καρδιακής ανεπάρκειας είναι τα εξής: Ο ασθενής στο ιστορικό του αναφέρει δύσπνοια ή κόπωση κατά την άσκηση και ακόμα κατά την ανάπαυση. Επίσης μπορεί να αναφέρει </a:t>
            </a:r>
            <a:r>
              <a:rPr lang="el-GR" sz="1800" dirty="0" err="1">
                <a:effectLst/>
                <a:latin typeface="Times New Roman" panose="02020603050405020304" pitchFamily="18" charset="0"/>
                <a:ea typeface="Times New Roman" panose="02020603050405020304" pitchFamily="18" charset="0"/>
              </a:rPr>
              <a:t>παροξυσμική</a:t>
            </a:r>
            <a:r>
              <a:rPr lang="el-GR" sz="1800" dirty="0">
                <a:effectLst/>
                <a:latin typeface="Times New Roman" panose="02020603050405020304" pitchFamily="18" charset="0"/>
                <a:ea typeface="Times New Roman" panose="02020603050405020304" pitchFamily="18" charset="0"/>
              </a:rPr>
              <a:t> νυκτερινή δύσπνοια. Παρουσιάζονται επίσης βήχας και οίδημα.</a:t>
            </a:r>
          </a:p>
          <a:p>
            <a:pPr indent="0" algn="just">
              <a:lnSpc>
                <a:spcPct val="95000"/>
              </a:lnSpc>
            </a:pPr>
            <a:r>
              <a:rPr lang="el-GR" sz="1800" dirty="0">
                <a:effectLst/>
                <a:latin typeface="Times New Roman" panose="02020603050405020304" pitchFamily="18" charset="0"/>
                <a:ea typeface="Times New Roman" panose="02020603050405020304" pitchFamily="18" charset="0"/>
              </a:rPr>
              <a:t>Στην κλινική εικόνα της καρδιακής ανεπάρκειας εμφανίζονται ακόμη ψυχρά άκρα, περιφερική κυάνωση, χαμηλή αρτηριακή πίεση, αυξημένες πιέσεις πλήρωσης των καρδιακών κοιλοτήτων και μειωμένη αιμάτωση των ιστών.</a:t>
            </a:r>
          </a:p>
          <a:p>
            <a:pPr indent="0" algn="just">
              <a:lnSpc>
                <a:spcPct val="95000"/>
              </a:lnSpc>
            </a:pPr>
            <a:r>
              <a:rPr lang="el-GR" sz="700" dirty="0">
                <a:effectLst/>
                <a:latin typeface="Times New Roman" panose="02020603050405020304" pitchFamily="18" charset="0"/>
                <a:ea typeface="Times New Roman" panose="02020603050405020304" pitchFamily="18" charset="0"/>
              </a:rPr>
              <a:t> </a:t>
            </a:r>
          </a:p>
          <a:p>
            <a:pPr indent="0" algn="just">
              <a:lnSpc>
                <a:spcPct val="95000"/>
              </a:lnSpc>
            </a:pPr>
            <a:r>
              <a:rPr lang="el-GR" sz="1800" b="1" dirty="0">
                <a:solidFill>
                  <a:schemeClr val="accent1"/>
                </a:solidFill>
                <a:effectLst/>
                <a:latin typeface="Times New Roman" panose="02020603050405020304" pitchFamily="18" charset="0"/>
                <a:ea typeface="Times New Roman" panose="02020603050405020304" pitchFamily="18" charset="0"/>
              </a:rPr>
              <a:t>Τα κλινικά ευρήματα που οφείλονται ειδικότερα σε καρδιακή ανεπάρκεια της δεξιάς καρδίας (δηλαδή ανεπάρκεια της δεξιάς κοιλίας) είναι:</a:t>
            </a:r>
            <a:endParaRPr lang="el-GR" sz="1800" dirty="0">
              <a:solidFill>
                <a:schemeClr val="accent1"/>
              </a:solidFill>
              <a:effectLst/>
              <a:latin typeface="Times New Roman" panose="02020603050405020304" pitchFamily="18" charset="0"/>
              <a:ea typeface="Times New Roman" panose="02020603050405020304" pitchFamily="18" charset="0"/>
            </a:endParaRPr>
          </a:p>
          <a:p>
            <a:pPr marL="177800" lvl="0" indent="-177800" algn="just">
              <a:lnSpc>
                <a:spcPct val="95000"/>
              </a:lnSpc>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Περιφερικό οίδημα (στα άκρα, κυρίως στα πόδια).</a:t>
            </a:r>
          </a:p>
          <a:p>
            <a:pPr marL="177800" lvl="0" indent="-177800" algn="just">
              <a:lnSpc>
                <a:spcPct val="95000"/>
              </a:lnSpc>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Πλευριτική συλλογή (συλλογή υγρού στις πνευμονικές κυψελίδες που γίνεται ιδιαίτερα εμφανές στις βάσεις των πνευμόνων με την ακτινογραφία θώρακος).</a:t>
            </a:r>
          </a:p>
          <a:p>
            <a:pPr marL="177800" lvl="0" indent="-177800" algn="just">
              <a:lnSpc>
                <a:spcPct val="95000"/>
              </a:lnSpc>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Ηπατομεγαλία.</a:t>
            </a:r>
          </a:p>
          <a:p>
            <a:pPr marL="177800" lvl="0" indent="-177800" algn="just">
              <a:lnSpc>
                <a:spcPct val="95000"/>
              </a:lnSpc>
              <a:buFont typeface="Symbol" panose="05050102010706020507" pitchFamily="18" charset="2"/>
              <a:buChar char=""/>
            </a:pPr>
            <a:r>
              <a:rPr lang="el-GR" sz="1800" dirty="0" err="1">
                <a:effectLst/>
                <a:latin typeface="Times New Roman" panose="02020603050405020304" pitchFamily="18" charset="0"/>
                <a:ea typeface="Times New Roman" panose="02020603050405020304" pitchFamily="18" charset="0"/>
              </a:rPr>
              <a:t>Ασκίτης</a:t>
            </a:r>
            <a:r>
              <a:rPr lang="el-GR" sz="1800" dirty="0">
                <a:effectLst/>
                <a:latin typeface="Times New Roman" panose="02020603050405020304" pitchFamily="18" charset="0"/>
                <a:ea typeface="Times New Roman" panose="02020603050405020304" pitchFamily="18" charset="0"/>
              </a:rPr>
              <a:t> ή αλλιώς βατραχοειδής κοιλιά η οποία χαρακτηρίζεται από συλλογή υγρού στην περιτοναϊκή κοιλότητα. </a:t>
            </a:r>
            <a:endParaRPr lang="en-US" sz="1800" dirty="0">
              <a:effectLst/>
              <a:latin typeface="Times New Roman" panose="02020603050405020304" pitchFamily="18" charset="0"/>
              <a:ea typeface="Times New Roman" panose="02020603050405020304" pitchFamily="18" charset="0"/>
            </a:endParaRPr>
          </a:p>
          <a:p>
            <a:pPr lvl="0" indent="0" algn="just">
              <a:lnSpc>
                <a:spcPct val="95000"/>
              </a:lnSpc>
            </a:pPr>
            <a:endParaRPr lang="en-US" sz="400" dirty="0">
              <a:effectLst/>
              <a:latin typeface="Times New Roman" panose="02020603050405020304" pitchFamily="18" charset="0"/>
              <a:ea typeface="Times New Roman" panose="02020603050405020304" pitchFamily="18" charset="0"/>
            </a:endParaRPr>
          </a:p>
          <a:p>
            <a:pPr indent="0" algn="just">
              <a:lnSpc>
                <a:spcPct val="95000"/>
              </a:lnSpc>
            </a:pPr>
            <a:r>
              <a:rPr lang="el-GR" sz="1800" b="1" dirty="0">
                <a:solidFill>
                  <a:schemeClr val="accent1"/>
                </a:solidFill>
                <a:effectLst/>
                <a:latin typeface="Times New Roman" panose="02020603050405020304" pitchFamily="18" charset="0"/>
                <a:ea typeface="Times New Roman" panose="02020603050405020304" pitchFamily="18" charset="0"/>
              </a:rPr>
              <a:t>Τα Κλινικά ευρήματα που οφείλονται σε καρδιακή ανεπάρκεια της </a:t>
            </a:r>
            <a:r>
              <a:rPr lang="el-GR" sz="1800" b="1" dirty="0" err="1">
                <a:solidFill>
                  <a:schemeClr val="accent1"/>
                </a:solidFill>
                <a:effectLst/>
                <a:latin typeface="Times New Roman" panose="02020603050405020304" pitchFamily="18" charset="0"/>
                <a:ea typeface="Times New Roman" panose="02020603050405020304" pitchFamily="18" charset="0"/>
              </a:rPr>
              <a:t>αριστεράς</a:t>
            </a:r>
            <a:r>
              <a:rPr lang="el-GR" sz="1800" b="1" dirty="0">
                <a:solidFill>
                  <a:schemeClr val="accent1"/>
                </a:solidFill>
                <a:effectLst/>
                <a:latin typeface="Times New Roman" panose="02020603050405020304" pitchFamily="18" charset="0"/>
                <a:ea typeface="Times New Roman" panose="02020603050405020304" pitchFamily="18" charset="0"/>
              </a:rPr>
              <a:t> κοιλίας είναι τα εξής: </a:t>
            </a:r>
          </a:p>
          <a:p>
            <a:pPr indent="0" algn="just">
              <a:lnSpc>
                <a:spcPct val="95000"/>
              </a:lnSpc>
            </a:pPr>
            <a:r>
              <a:rPr lang="el-GR" sz="1800" dirty="0" err="1">
                <a:effectLst/>
                <a:latin typeface="Times New Roman" panose="02020603050405020304" pitchFamily="18" charset="0"/>
                <a:ea typeface="Times New Roman" panose="02020603050405020304" pitchFamily="18" charset="0"/>
              </a:rPr>
              <a:t>Παρεκτοπισμένη</a:t>
            </a:r>
            <a:r>
              <a:rPr lang="el-GR" sz="1800" dirty="0">
                <a:effectLst/>
                <a:latin typeface="Times New Roman" panose="02020603050405020304" pitchFamily="18" charset="0"/>
                <a:ea typeface="Times New Roman" panose="02020603050405020304" pitchFamily="18" charset="0"/>
              </a:rPr>
              <a:t> καρδιακή ώση, ταχυκαρδία και </a:t>
            </a:r>
            <a:r>
              <a:rPr lang="el-GR" sz="1800" dirty="0" err="1">
                <a:effectLst/>
                <a:latin typeface="Times New Roman" panose="02020603050405020304" pitchFamily="18" charset="0"/>
                <a:ea typeface="Times New Roman" panose="02020603050405020304" pitchFamily="18" charset="0"/>
              </a:rPr>
              <a:t>τρίζοντες</a:t>
            </a:r>
            <a:r>
              <a:rPr lang="el-GR" sz="1800" dirty="0">
                <a:effectLst/>
                <a:latin typeface="Times New Roman" panose="02020603050405020304" pitchFamily="18" charset="0"/>
                <a:ea typeface="Times New Roman" panose="02020603050405020304" pitchFamily="18" charset="0"/>
              </a:rPr>
              <a:t> ήχοι στις βάσεις των πνευμόνων.</a:t>
            </a:r>
          </a:p>
          <a:p>
            <a:pPr indent="0" algn="just">
              <a:lnSpc>
                <a:spcPct val="95000"/>
              </a:lnSpc>
            </a:pPr>
            <a:r>
              <a:rPr lang="el-GR" sz="1800" u="sng" dirty="0">
                <a:effectLst/>
                <a:latin typeface="Times New Roman" panose="02020603050405020304" pitchFamily="18" charset="0"/>
                <a:ea typeface="Times New Roman" panose="02020603050405020304" pitchFamily="18" charset="0"/>
              </a:rPr>
              <a:t>Η κατάταξη των ασθενών με καρδιακή ανεπάρκεια γίνεται ανάλογα με την ένταση των συμπτωμάτων τους χρησιμοποιώντας την κλίμακα </a:t>
            </a:r>
            <a:r>
              <a:rPr lang="en-US" sz="1800" u="sng" dirty="0">
                <a:effectLst/>
                <a:latin typeface="Times New Roman" panose="02020603050405020304" pitchFamily="18" charset="0"/>
                <a:ea typeface="Times New Roman" panose="02020603050405020304" pitchFamily="18" charset="0"/>
              </a:rPr>
              <a:t>NYHA</a:t>
            </a:r>
            <a:r>
              <a:rPr lang="el-GR" sz="1800" u="sng" dirty="0">
                <a:effectLst/>
                <a:latin typeface="Times New Roman" panose="02020603050405020304" pitchFamily="18" charset="0"/>
                <a:ea typeface="Times New Roman" panose="02020603050405020304" pitchFamily="18" charset="0"/>
              </a:rPr>
              <a:t> (</a:t>
            </a:r>
            <a:r>
              <a:rPr lang="en-US" sz="1800" u="sng" dirty="0">
                <a:effectLst/>
                <a:latin typeface="Times New Roman" panose="02020603050405020304" pitchFamily="18" charset="0"/>
                <a:ea typeface="Times New Roman" panose="02020603050405020304" pitchFamily="18" charset="0"/>
              </a:rPr>
              <a:t>New York Heart Association</a:t>
            </a:r>
            <a:r>
              <a:rPr lang="el-GR" sz="1800" u="sng" dirty="0">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pPr indent="0" algn="just">
              <a:lnSpc>
                <a:spcPct val="95000"/>
              </a:lnSpc>
            </a:pPr>
            <a:r>
              <a:rPr lang="en-US" sz="1800" dirty="0">
                <a:effectLst/>
                <a:latin typeface="Times New Roman" panose="02020603050405020304" pitchFamily="18" charset="0"/>
                <a:ea typeface="Times New Roman" panose="02020603050405020304" pitchFamily="18" charset="0"/>
              </a:rPr>
              <a:t>NYHA </a:t>
            </a:r>
            <a:r>
              <a:rPr lang="el-GR" sz="1800" dirty="0">
                <a:effectLst/>
                <a:latin typeface="Times New Roman" panose="02020603050405020304" pitchFamily="18" charset="0"/>
                <a:ea typeface="Times New Roman" panose="02020603050405020304" pitchFamily="18" charset="0"/>
              </a:rPr>
              <a:t>σταδίου Ι</a:t>
            </a:r>
            <a:r>
              <a:rPr lang="el-GR"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el-GR" sz="1800" dirty="0">
                <a:effectLst/>
                <a:latin typeface="Times New Roman" panose="02020603050405020304" pitchFamily="18" charset="0"/>
                <a:ea typeface="Times New Roman" panose="02020603050405020304" pitchFamily="18" charset="0"/>
              </a:rPr>
              <a:t> Πρόκειται για το 5% περίπου των ασθενών με καρδιακή ανεπάρκεια οι οποίοι είναι τελείως </a:t>
            </a:r>
            <a:r>
              <a:rPr lang="el-GR" sz="1800" dirty="0" err="1">
                <a:effectLst/>
                <a:latin typeface="Times New Roman" panose="02020603050405020304" pitchFamily="18" charset="0"/>
                <a:ea typeface="Times New Roman" panose="02020603050405020304" pitchFamily="18" charset="0"/>
              </a:rPr>
              <a:t>ασυμπτωματικοί</a:t>
            </a:r>
            <a:r>
              <a:rPr lang="el-GR" sz="1800" dirty="0">
                <a:effectLst/>
                <a:latin typeface="Times New Roman" panose="02020603050405020304" pitchFamily="18" charset="0"/>
                <a:ea typeface="Times New Roman" panose="02020603050405020304" pitchFamily="18" charset="0"/>
              </a:rPr>
              <a:t> ύστερα από συνηθισμένη δραστηριότητα.</a:t>
            </a:r>
          </a:p>
          <a:p>
            <a:pPr indent="0" algn="just">
              <a:lnSpc>
                <a:spcPct val="95000"/>
              </a:lnSpc>
            </a:pPr>
            <a:r>
              <a:rPr lang="en-US" sz="1800" dirty="0">
                <a:effectLst/>
                <a:latin typeface="Times New Roman" panose="02020603050405020304" pitchFamily="18" charset="0"/>
                <a:ea typeface="Times New Roman" panose="02020603050405020304" pitchFamily="18" charset="0"/>
              </a:rPr>
              <a:t>NYHA </a:t>
            </a:r>
            <a:r>
              <a:rPr lang="el-GR" sz="1800" dirty="0">
                <a:effectLst/>
                <a:latin typeface="Times New Roman" panose="02020603050405020304" pitchFamily="18" charset="0"/>
                <a:ea typeface="Times New Roman" panose="02020603050405020304" pitchFamily="18" charset="0"/>
              </a:rPr>
              <a:t>σταδίου II</a:t>
            </a:r>
            <a:r>
              <a:rPr lang="el-GR"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el-GR" sz="1800" dirty="0">
                <a:effectLst/>
                <a:latin typeface="Times New Roman" panose="02020603050405020304" pitchFamily="18" charset="0"/>
                <a:ea typeface="Times New Roman" panose="02020603050405020304" pitchFamily="18" charset="0"/>
              </a:rPr>
              <a:t> Πρόκειται για το 5-10% των ασθενών με καρδιακή ανεπάρκεια οι οποίοι εμφανίζουν δύσπνοια ή κόπωση ύστερα από βαριά άσκηση.</a:t>
            </a:r>
          </a:p>
          <a:p>
            <a:pPr indent="0" algn="just">
              <a:lnSpc>
                <a:spcPct val="95000"/>
              </a:lnSpc>
            </a:pPr>
            <a:r>
              <a:rPr lang="en-US" sz="1800" dirty="0">
                <a:effectLst/>
                <a:latin typeface="Times New Roman" panose="02020603050405020304" pitchFamily="18" charset="0"/>
                <a:ea typeface="Times New Roman" panose="02020603050405020304" pitchFamily="18" charset="0"/>
              </a:rPr>
              <a:t>NYHA </a:t>
            </a:r>
            <a:r>
              <a:rPr lang="el-GR" sz="1800" dirty="0">
                <a:effectLst/>
                <a:latin typeface="Times New Roman" panose="02020603050405020304" pitchFamily="18" charset="0"/>
                <a:ea typeface="Times New Roman" panose="02020603050405020304" pitchFamily="18" charset="0"/>
              </a:rPr>
              <a:t>σταδίου III </a:t>
            </a:r>
            <a:r>
              <a:rPr lang="el-GR"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el-GR" sz="1800" dirty="0">
                <a:effectLst/>
                <a:latin typeface="Times New Roman" panose="02020603050405020304" pitchFamily="18" charset="0"/>
                <a:ea typeface="Times New Roman" panose="02020603050405020304" pitchFamily="18" charset="0"/>
              </a:rPr>
              <a:t> Πρόκειται για το 10-30% των ασθενών με καρδιακή ανεπάρκεια οι οποίοι εμφανίζουν δύσπνοια και κόπωση σε ελαφριά άσκηση, όπως είναι το ντύσιμο ή οι βόλτες μέσα στο σπίτι.</a:t>
            </a:r>
          </a:p>
          <a:p>
            <a:pPr indent="0" algn="just">
              <a:lnSpc>
                <a:spcPct val="95000"/>
              </a:lnSpc>
            </a:pPr>
            <a:r>
              <a:rPr lang="en-US" sz="1800" dirty="0">
                <a:effectLst/>
                <a:latin typeface="Times New Roman" panose="02020603050405020304" pitchFamily="18" charset="0"/>
                <a:ea typeface="Times New Roman" panose="02020603050405020304" pitchFamily="18" charset="0"/>
              </a:rPr>
              <a:t>NYHA </a:t>
            </a:r>
            <a:r>
              <a:rPr lang="el-GR" sz="1800" dirty="0">
                <a:effectLst/>
                <a:latin typeface="Times New Roman" panose="02020603050405020304" pitchFamily="18" charset="0"/>
                <a:ea typeface="Times New Roman" panose="02020603050405020304" pitchFamily="18" charset="0"/>
              </a:rPr>
              <a:t>σταδίου IV</a:t>
            </a:r>
            <a:r>
              <a:rPr lang="el-GR"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el-GR" sz="1800" dirty="0">
                <a:effectLst/>
                <a:latin typeface="Times New Roman" panose="02020603050405020304" pitchFamily="18" charset="0"/>
                <a:ea typeface="Times New Roman" panose="02020603050405020304" pitchFamily="18" charset="0"/>
              </a:rPr>
              <a:t> Πρόκειται για το 50-60% των ασθενών με καρδιακή ανεπάρκεια που εμφανίζουν δύσπνοια ή κόπωση στην ανάπαυση.</a:t>
            </a:r>
          </a:p>
        </p:txBody>
      </p:sp>
    </p:spTree>
    <p:extLst>
      <p:ext uri="{BB962C8B-B14F-4D97-AF65-F5344CB8AC3E}">
        <p14:creationId xmlns:p14="http://schemas.microsoft.com/office/powerpoint/2010/main" val="1556296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25</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673100" y="266596"/>
            <a:ext cx="10845800" cy="6324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0000"/>
              </a:lnSpc>
              <a:spcBef>
                <a:spcPts val="300"/>
              </a:spcBef>
              <a:spcAft>
                <a:spcPts val="0"/>
              </a:spcAft>
            </a:pPr>
            <a:r>
              <a:rPr lang="el-GR" sz="1800" b="1" dirty="0">
                <a:solidFill>
                  <a:schemeClr val="accent1"/>
                </a:solidFill>
                <a:effectLst/>
                <a:latin typeface="Times New Roman" panose="02020603050405020304" pitchFamily="18" charset="0"/>
                <a:ea typeface="Times New Roman" panose="02020603050405020304" pitchFamily="18" charset="0"/>
              </a:rPr>
              <a:t>Τα </a:t>
            </a:r>
            <a:r>
              <a:rPr lang="en-US" sz="1800" b="1" dirty="0">
                <a:solidFill>
                  <a:schemeClr val="accent1"/>
                </a:solidFill>
                <a:effectLst/>
                <a:latin typeface="Times New Roman" panose="02020603050405020304" pitchFamily="18" charset="0"/>
                <a:ea typeface="Times New Roman" panose="02020603050405020304" pitchFamily="18" charset="0"/>
              </a:rPr>
              <a:t>standard </a:t>
            </a:r>
            <a:r>
              <a:rPr lang="el-GR" sz="1800" b="1" dirty="0">
                <a:solidFill>
                  <a:schemeClr val="accent1"/>
                </a:solidFill>
                <a:effectLst/>
                <a:latin typeface="Times New Roman" panose="02020603050405020304" pitchFamily="18" charset="0"/>
                <a:ea typeface="Times New Roman" panose="02020603050405020304" pitchFamily="18" charset="0"/>
              </a:rPr>
              <a:t>κλινικά σημεία βάση των οποίων πιστοποιείται η διάγνωση της  καρδιακής ανεπάρκειας είναι: </a:t>
            </a:r>
            <a:endParaRPr lang="el-GR" sz="1800" dirty="0">
              <a:solidFill>
                <a:schemeClr val="accent1"/>
              </a:solidFill>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300"/>
              </a:spcBef>
              <a:spcAft>
                <a:spcPts val="0"/>
              </a:spcAft>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 Μειωμένη αντοχή κατά την άσκηση λόγω δύσπνοιας ή κόπωσης.</a:t>
            </a:r>
          </a:p>
          <a:p>
            <a:pPr marL="342900" lvl="0" indent="-342900" algn="just">
              <a:lnSpc>
                <a:spcPct val="100000"/>
              </a:lnSpc>
              <a:spcBef>
                <a:spcPts val="300"/>
              </a:spcBef>
              <a:spcAft>
                <a:spcPts val="0"/>
              </a:spcAft>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 </a:t>
            </a:r>
            <a:r>
              <a:rPr lang="el-GR" sz="1800" dirty="0" err="1">
                <a:effectLst/>
                <a:latin typeface="Times New Roman" panose="02020603050405020304" pitchFamily="18" charset="0"/>
                <a:ea typeface="Times New Roman" panose="02020603050405020304" pitchFamily="18" charset="0"/>
              </a:rPr>
              <a:t>Διευρημένη</a:t>
            </a:r>
            <a:r>
              <a:rPr lang="el-GR" sz="1800" dirty="0">
                <a:effectLst/>
                <a:latin typeface="Times New Roman" panose="02020603050405020304" pitchFamily="18" charset="0"/>
                <a:ea typeface="Times New Roman" panose="02020603050405020304" pitchFamily="18" charset="0"/>
              </a:rPr>
              <a:t> καρδιακή σκιά (</a:t>
            </a:r>
            <a:r>
              <a:rPr lang="el-GR" sz="1800" dirty="0" err="1">
                <a:effectLst/>
                <a:latin typeface="Times New Roman" panose="02020603050405020304" pitchFamily="18" charset="0"/>
                <a:ea typeface="Times New Roman" panose="02020603050405020304" pitchFamily="18" charset="0"/>
              </a:rPr>
              <a:t>μεγαλοκαρδία</a:t>
            </a:r>
            <a:r>
              <a:rPr lang="el-GR" sz="1800" dirty="0">
                <a:effectLst/>
                <a:latin typeface="Times New Roman" panose="02020603050405020304" pitchFamily="18" charset="0"/>
                <a:ea typeface="Times New Roman" panose="02020603050405020304" pitchFamily="18" charset="0"/>
              </a:rPr>
              <a:t>) στην ακτινογραφία θώρακος.</a:t>
            </a:r>
          </a:p>
          <a:p>
            <a:pPr marL="342900" lvl="0" indent="-342900" algn="just">
              <a:lnSpc>
                <a:spcPct val="100000"/>
              </a:lnSpc>
              <a:spcBef>
                <a:spcPts val="300"/>
              </a:spcBef>
              <a:spcAft>
                <a:spcPts val="0"/>
              </a:spcAft>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 Εμφάνιση περιφερικού οιδήματος στα κάτω άκρα και η ακρόαση </a:t>
            </a:r>
            <a:r>
              <a:rPr lang="el-GR" sz="1800" dirty="0" err="1">
                <a:effectLst/>
                <a:latin typeface="Times New Roman" panose="02020603050405020304" pitchFamily="18" charset="0"/>
                <a:ea typeface="Times New Roman" panose="02020603050405020304" pitchFamily="18" charset="0"/>
              </a:rPr>
              <a:t>τρίζοντων</a:t>
            </a:r>
            <a:r>
              <a:rPr lang="el-GR" sz="1800" dirty="0">
                <a:effectLst/>
                <a:latin typeface="Times New Roman" panose="02020603050405020304" pitchFamily="18" charset="0"/>
                <a:ea typeface="Times New Roman" panose="02020603050405020304" pitchFamily="18" charset="0"/>
              </a:rPr>
              <a:t> ήχων στις βάσεις των πνευμόνων.</a:t>
            </a:r>
          </a:p>
          <a:p>
            <a:pPr marL="342900" lvl="0" indent="-342900" algn="just">
              <a:lnSpc>
                <a:spcPct val="100000"/>
              </a:lnSpc>
              <a:spcBef>
                <a:spcPts val="300"/>
              </a:spcBef>
              <a:spcAft>
                <a:spcPts val="0"/>
              </a:spcAft>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Οι εξετάσεις που ζητούνται για τη διάγνωση της καρδιακής ανεπάρκειας είναι οι παρακάτω:</a:t>
            </a:r>
          </a:p>
          <a:p>
            <a:pPr marL="342900" lvl="0" indent="-342900" algn="just">
              <a:lnSpc>
                <a:spcPct val="100000"/>
              </a:lnSpc>
              <a:spcBef>
                <a:spcPts val="300"/>
              </a:spcBef>
              <a:spcAft>
                <a:spcPts val="0"/>
              </a:spcAft>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Το Ηλεκτροκαρδιογράφημα</a:t>
            </a:r>
          </a:p>
          <a:p>
            <a:pPr marL="342900" lvl="0" indent="-342900" algn="just">
              <a:lnSpc>
                <a:spcPct val="100000"/>
              </a:lnSpc>
              <a:spcBef>
                <a:spcPts val="300"/>
              </a:spcBef>
              <a:spcAft>
                <a:spcPts val="0"/>
              </a:spcAft>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 Ακτινογραφία θώρακος</a:t>
            </a:r>
          </a:p>
          <a:p>
            <a:pPr marL="342900" lvl="0" indent="-342900" algn="just">
              <a:lnSpc>
                <a:spcPct val="100000"/>
              </a:lnSpc>
              <a:spcBef>
                <a:spcPts val="300"/>
              </a:spcBef>
              <a:spcAft>
                <a:spcPts val="0"/>
              </a:spcAft>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Ο Εργαστηριακός έλεγχος (ζητούνται οι τιμές των </a:t>
            </a:r>
            <a:r>
              <a:rPr lang="en-US" sz="1800" dirty="0">
                <a:effectLst/>
                <a:latin typeface="Times New Roman" panose="02020603050405020304" pitchFamily="18" charset="0"/>
                <a:ea typeface="Times New Roman" panose="02020603050405020304" pitchFamily="18" charset="0"/>
              </a:rPr>
              <a:t>BNP</a:t>
            </a:r>
            <a:r>
              <a:rPr lang="el-GR" sz="1800" dirty="0">
                <a:effectLst/>
                <a:latin typeface="Times New Roman" panose="02020603050405020304" pitchFamily="18" charset="0"/>
                <a:ea typeface="Times New Roman" panose="02020603050405020304" pitchFamily="18" charset="0"/>
              </a:rPr>
              <a:t>και </a:t>
            </a:r>
            <a:r>
              <a:rPr lang="en-US" sz="1800" dirty="0">
                <a:effectLst/>
                <a:latin typeface="Times New Roman" panose="02020603050405020304" pitchFamily="18" charset="0"/>
                <a:ea typeface="Times New Roman" panose="02020603050405020304" pitchFamily="18" charset="0"/>
              </a:rPr>
              <a:t>ANP</a:t>
            </a:r>
            <a:r>
              <a:rPr lang="el-GR" sz="1800" dirty="0">
                <a:effectLst/>
                <a:latin typeface="Times New Roman" panose="02020603050405020304" pitchFamily="18" charset="0"/>
                <a:ea typeface="Times New Roman" panose="02020603050405020304" pitchFamily="18" charset="0"/>
              </a:rPr>
              <a:t>)</a:t>
            </a:r>
          </a:p>
          <a:p>
            <a:pPr marL="342900" lvl="0" indent="-342900" algn="just">
              <a:lnSpc>
                <a:spcPct val="100000"/>
              </a:lnSpc>
              <a:spcBef>
                <a:spcPts val="300"/>
              </a:spcBef>
              <a:spcAft>
                <a:spcPts val="0"/>
              </a:spcAft>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 Καρδιακή μαγνητική τομογραφία (</a:t>
            </a:r>
            <a:r>
              <a:rPr lang="en-US" sz="1800" dirty="0">
                <a:effectLst/>
                <a:latin typeface="Times New Roman" panose="02020603050405020304" pitchFamily="18" charset="0"/>
                <a:ea typeface="Times New Roman" panose="02020603050405020304" pitchFamily="18" charset="0"/>
              </a:rPr>
              <a:t>MRI</a:t>
            </a:r>
            <a:r>
              <a:rPr lang="el-GR" sz="1800" dirty="0">
                <a:effectLst/>
                <a:latin typeface="Times New Roman" panose="02020603050405020304" pitchFamily="18" charset="0"/>
                <a:ea typeface="Times New Roman" panose="02020603050405020304" pitchFamily="18" charset="0"/>
              </a:rPr>
              <a:t>)</a:t>
            </a:r>
          </a:p>
          <a:p>
            <a:pPr marL="342900" lvl="0" indent="-342900" algn="just">
              <a:lnSpc>
                <a:spcPct val="100000"/>
              </a:lnSpc>
              <a:spcBef>
                <a:spcPts val="300"/>
              </a:spcBef>
              <a:spcAft>
                <a:spcPts val="0"/>
              </a:spcAft>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Ο Καρδιακός καθετηριασμός (εφόσον υπάρχει αναγκαιότητα να καθοριστούν οι τιμές που επικρατούν μέσα στις καρδιακές κοιλότητες)</a:t>
            </a:r>
          </a:p>
          <a:p>
            <a:pPr marL="342900" lvl="0" indent="-342900" algn="just">
              <a:lnSpc>
                <a:spcPct val="100000"/>
              </a:lnSpc>
              <a:spcBef>
                <a:spcPts val="300"/>
              </a:spcBef>
              <a:spcAft>
                <a:spcPts val="0"/>
              </a:spcAft>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rPr>
              <a:t>Η Δοκιμασία </a:t>
            </a:r>
            <a:r>
              <a:rPr lang="el-GR" sz="1800" dirty="0" err="1">
                <a:effectLst/>
                <a:latin typeface="Times New Roman" panose="02020603050405020304" pitchFamily="18" charset="0"/>
                <a:ea typeface="Times New Roman" panose="02020603050405020304" pitchFamily="18" charset="0"/>
              </a:rPr>
              <a:t>καρδιο</a:t>
            </a:r>
            <a:r>
              <a:rPr lang="el-GR" sz="1800" dirty="0">
                <a:effectLst/>
                <a:latin typeface="Times New Roman" panose="02020603050405020304" pitchFamily="18" charset="0"/>
                <a:ea typeface="Times New Roman" panose="02020603050405020304" pitchFamily="18" charset="0"/>
              </a:rPr>
              <a:t>-αναπνευστικής κοπώσεως.</a:t>
            </a:r>
          </a:p>
          <a:p>
            <a:pPr algn="ctr">
              <a:lnSpc>
                <a:spcPct val="100000"/>
              </a:lnSpc>
              <a:spcBef>
                <a:spcPts val="300"/>
              </a:spcBef>
              <a:spcAft>
                <a:spcPts val="0"/>
              </a:spcAft>
            </a:pPr>
            <a:r>
              <a:rPr lang="el-GR" sz="1800" b="1" kern="1400" dirty="0">
                <a:effectLst/>
                <a:latin typeface="Cambria" panose="02040503050406030204" pitchFamily="18" charset="0"/>
                <a:ea typeface="Times New Roman" panose="02020603050405020304" pitchFamily="18" charset="0"/>
                <a:cs typeface="Times New Roman" panose="02020603050405020304" pitchFamily="18" charset="0"/>
              </a:rPr>
              <a:t> </a:t>
            </a:r>
          </a:p>
          <a:p>
            <a:pPr indent="0" algn="just">
              <a:lnSpc>
                <a:spcPct val="100000"/>
              </a:lnSpc>
              <a:spcBef>
                <a:spcPts val="300"/>
              </a:spcBef>
              <a:spcAft>
                <a:spcPts val="0"/>
              </a:spcAft>
            </a:pPr>
            <a:r>
              <a:rPr lang="el-GR" sz="1800" b="1" dirty="0">
                <a:solidFill>
                  <a:schemeClr val="accent1"/>
                </a:solidFill>
                <a:effectLst/>
                <a:latin typeface="Times New Roman" panose="02020603050405020304" pitchFamily="18" charset="0"/>
                <a:ea typeface="Times New Roman" panose="02020603050405020304" pitchFamily="18" charset="0"/>
              </a:rPr>
              <a:t>Ως Επίκτητες </a:t>
            </a:r>
            <a:r>
              <a:rPr lang="el-GR" sz="1800" b="1" dirty="0" err="1">
                <a:solidFill>
                  <a:schemeClr val="accent1"/>
                </a:solidFill>
                <a:effectLst/>
                <a:latin typeface="Times New Roman" panose="02020603050405020304" pitchFamily="18" charset="0"/>
                <a:ea typeface="Times New Roman" panose="02020603050405020304" pitchFamily="18" charset="0"/>
              </a:rPr>
              <a:t>βαλβιδοπάθειες</a:t>
            </a:r>
            <a:r>
              <a:rPr lang="el-GR" sz="1800" b="1" dirty="0">
                <a:solidFill>
                  <a:schemeClr val="accent1"/>
                </a:solidFill>
                <a:effectLst/>
                <a:latin typeface="Times New Roman" panose="02020603050405020304" pitchFamily="18" charset="0"/>
                <a:ea typeface="Times New Roman" panose="02020603050405020304" pitchFamily="18" charset="0"/>
              </a:rPr>
              <a:t> χαρακτηρίζονται οι παρακάτω παθήσεις: </a:t>
            </a:r>
            <a:endParaRPr lang="el-GR" sz="1800" dirty="0">
              <a:solidFill>
                <a:schemeClr val="accent1"/>
              </a:solidFill>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300"/>
              </a:spcBef>
              <a:spcAft>
                <a:spcPts val="0"/>
              </a:spcAft>
              <a:buFont typeface="+mj-lt"/>
              <a:buAutoNum type="arabicPeriod"/>
            </a:pPr>
            <a:r>
              <a:rPr lang="el-GR" sz="1800" dirty="0">
                <a:effectLst/>
                <a:latin typeface="Times New Roman" panose="02020603050405020304" pitchFamily="18" charset="0"/>
                <a:ea typeface="Times New Roman" panose="02020603050405020304" pitchFamily="18" charset="0"/>
              </a:rPr>
              <a:t>Στένωση αορτικής βαλβίδας.</a:t>
            </a:r>
          </a:p>
          <a:p>
            <a:pPr marL="342900" lvl="0" indent="-342900" algn="just">
              <a:lnSpc>
                <a:spcPct val="100000"/>
              </a:lnSpc>
              <a:spcBef>
                <a:spcPts val="300"/>
              </a:spcBef>
              <a:spcAft>
                <a:spcPts val="0"/>
              </a:spcAft>
              <a:buFont typeface="+mj-lt"/>
              <a:buAutoNum type="arabicPeriod"/>
            </a:pPr>
            <a:r>
              <a:rPr lang="el-GR" sz="1800" dirty="0">
                <a:effectLst/>
                <a:latin typeface="Times New Roman" panose="02020603050405020304" pitchFamily="18" charset="0"/>
                <a:ea typeface="Times New Roman" panose="02020603050405020304" pitchFamily="18" charset="0"/>
              </a:rPr>
              <a:t>Ανεπάρκεια αορτικής βαλβίδας.</a:t>
            </a:r>
          </a:p>
          <a:p>
            <a:pPr marL="342900" lvl="0" indent="-342900" algn="just">
              <a:lnSpc>
                <a:spcPct val="100000"/>
              </a:lnSpc>
              <a:spcBef>
                <a:spcPts val="300"/>
              </a:spcBef>
              <a:spcAft>
                <a:spcPts val="0"/>
              </a:spcAft>
              <a:buFont typeface="+mj-lt"/>
              <a:buAutoNum type="arabicPeriod"/>
            </a:pPr>
            <a:r>
              <a:rPr lang="el-GR" sz="1800" dirty="0">
                <a:effectLst/>
                <a:latin typeface="Times New Roman" panose="02020603050405020304" pitchFamily="18" charset="0"/>
                <a:ea typeface="Times New Roman" panose="02020603050405020304" pitchFamily="18" charset="0"/>
              </a:rPr>
              <a:t>Στένωση μιτροειδούς βαλβίδας.</a:t>
            </a:r>
          </a:p>
          <a:p>
            <a:pPr marL="342900" lvl="0" indent="-342900" algn="just">
              <a:lnSpc>
                <a:spcPct val="100000"/>
              </a:lnSpc>
              <a:spcBef>
                <a:spcPts val="300"/>
              </a:spcBef>
              <a:spcAft>
                <a:spcPts val="0"/>
              </a:spcAft>
              <a:buFont typeface="+mj-lt"/>
              <a:buAutoNum type="arabicPeriod"/>
            </a:pPr>
            <a:r>
              <a:rPr lang="el-GR" sz="1800" dirty="0">
                <a:effectLst/>
                <a:latin typeface="Times New Roman" panose="02020603050405020304" pitchFamily="18" charset="0"/>
                <a:ea typeface="Times New Roman" panose="02020603050405020304" pitchFamily="18" charset="0"/>
              </a:rPr>
              <a:t>Ανεπάρκεια μιτροειδούς βαλβίδας.</a:t>
            </a:r>
          </a:p>
          <a:p>
            <a:pPr marL="342900" lvl="0" indent="-342900" algn="just">
              <a:lnSpc>
                <a:spcPct val="100000"/>
              </a:lnSpc>
              <a:spcBef>
                <a:spcPts val="300"/>
              </a:spcBef>
              <a:spcAft>
                <a:spcPts val="0"/>
              </a:spcAft>
              <a:buFont typeface="+mj-lt"/>
              <a:buAutoNum type="arabicPeriod"/>
            </a:pPr>
            <a:r>
              <a:rPr lang="el-GR" sz="1800" dirty="0">
                <a:effectLst/>
                <a:latin typeface="Times New Roman" panose="02020603050405020304" pitchFamily="18" charset="0"/>
                <a:ea typeface="Times New Roman" panose="02020603050405020304" pitchFamily="18" charset="0"/>
              </a:rPr>
              <a:t>Στένωση </a:t>
            </a:r>
            <a:r>
              <a:rPr lang="el-GR" sz="1800" dirty="0" err="1">
                <a:effectLst/>
                <a:latin typeface="Times New Roman" panose="02020603050405020304" pitchFamily="18" charset="0"/>
                <a:ea typeface="Times New Roman" panose="02020603050405020304" pitchFamily="18" charset="0"/>
              </a:rPr>
              <a:t>τριγλώχινας</a:t>
            </a:r>
            <a:r>
              <a:rPr lang="el-GR" sz="1800" dirty="0">
                <a:effectLst/>
                <a:latin typeface="Times New Roman" panose="02020603050405020304" pitchFamily="18" charset="0"/>
                <a:ea typeface="Times New Roman" panose="02020603050405020304" pitchFamily="18" charset="0"/>
              </a:rPr>
              <a:t> βαλβίδας.</a:t>
            </a:r>
          </a:p>
          <a:p>
            <a:pPr marL="342900" lvl="0" indent="-342900" algn="just">
              <a:lnSpc>
                <a:spcPct val="100000"/>
              </a:lnSpc>
              <a:spcBef>
                <a:spcPts val="300"/>
              </a:spcBef>
              <a:spcAft>
                <a:spcPts val="0"/>
              </a:spcAft>
              <a:buFont typeface="+mj-lt"/>
              <a:buAutoNum type="arabicPeriod"/>
            </a:pPr>
            <a:r>
              <a:rPr lang="el-GR" sz="1800" dirty="0" err="1">
                <a:effectLst/>
                <a:latin typeface="Times New Roman" panose="02020603050405020304" pitchFamily="18" charset="0"/>
                <a:ea typeface="Times New Roman" panose="02020603050405020304" pitchFamily="18" charset="0"/>
              </a:rPr>
              <a:t>Αναπέρκεια</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τριγλώχινας</a:t>
            </a:r>
            <a:r>
              <a:rPr lang="el-GR" sz="1800" dirty="0">
                <a:effectLst/>
                <a:latin typeface="Times New Roman" panose="02020603050405020304" pitchFamily="18" charset="0"/>
                <a:ea typeface="Times New Roman" panose="02020603050405020304" pitchFamily="18" charset="0"/>
              </a:rPr>
              <a:t> βαλβίδας.</a:t>
            </a:r>
          </a:p>
        </p:txBody>
      </p:sp>
    </p:spTree>
    <p:extLst>
      <p:ext uri="{BB962C8B-B14F-4D97-AF65-F5344CB8AC3E}">
        <p14:creationId xmlns:p14="http://schemas.microsoft.com/office/powerpoint/2010/main" val="3550821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26</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673100" y="197346"/>
            <a:ext cx="10845800" cy="6463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Στένωση αορτικής βαλβίδας: </a:t>
            </a:r>
            <a:r>
              <a:rPr lang="el-GR" sz="1800" dirty="0">
                <a:effectLst/>
                <a:latin typeface="Times New Roman" panose="02020603050405020304" pitchFamily="18" charset="0"/>
                <a:ea typeface="Times New Roman" panose="02020603050405020304" pitchFamily="18" charset="0"/>
              </a:rPr>
              <a:t>Η αορτική βαλβίδα συνδέει την αριστερή κοιλία με την ανιούσα αορτή. Τα αίτια που οδηγούν σε στένωση της αορτικής βαλβίδας είναι τα εξής: </a:t>
            </a:r>
          </a:p>
          <a:p>
            <a:pPr indent="0" algn="just">
              <a:lnSpc>
                <a:spcPct val="100000"/>
              </a:lnSpc>
            </a:pPr>
            <a:r>
              <a:rPr lang="el-GR" sz="1800" dirty="0">
                <a:effectLst/>
                <a:latin typeface="Times New Roman" panose="02020603050405020304" pitchFamily="18" charset="0"/>
                <a:ea typeface="Times New Roman" panose="02020603050405020304" pitchFamily="18" charset="0"/>
              </a:rPr>
              <a:t>Ρευματικά αίτια. Τα πλέον συχνά ρευματικά αίτια είναι ο ρευματικός πυρετός και η ρευματοειδής αρθρίτιδα. Ο ρευματικός πυρετός προκαλεί πάχυνση και συγκόλληση ανάμεσα στις </a:t>
            </a:r>
            <a:r>
              <a:rPr lang="el-GR" sz="1800" dirty="0" err="1">
                <a:effectLst/>
                <a:latin typeface="Times New Roman" panose="02020603050405020304" pitchFamily="18" charset="0"/>
                <a:ea typeface="Times New Roman" panose="02020603050405020304" pitchFamily="18" charset="0"/>
              </a:rPr>
              <a:t>γλωχίνες</a:t>
            </a:r>
            <a:r>
              <a:rPr lang="el-GR" sz="1800" dirty="0">
                <a:effectLst/>
                <a:latin typeface="Times New Roman" panose="02020603050405020304" pitchFamily="18" charset="0"/>
                <a:ea typeface="Times New Roman" panose="02020603050405020304" pitchFamily="18" charset="0"/>
              </a:rPr>
              <a:t> της αορτικής βαλβίδας. Το πέρασμα του χρόνου προκαλεί αποτιτάνωση, δηλαδή ασβεστοποίηση, των </a:t>
            </a:r>
            <a:r>
              <a:rPr lang="el-GR" sz="1800" dirty="0" err="1">
                <a:effectLst/>
                <a:latin typeface="Times New Roman" panose="02020603050405020304" pitchFamily="18" charset="0"/>
                <a:ea typeface="Times New Roman" panose="02020603050405020304" pitchFamily="18" charset="0"/>
              </a:rPr>
              <a:t>γλωχίνων</a:t>
            </a:r>
            <a:r>
              <a:rPr lang="el-GR" sz="1800" dirty="0">
                <a:effectLst/>
                <a:latin typeface="Times New Roman" panose="02020603050405020304" pitchFamily="18" charset="0"/>
                <a:ea typeface="Times New Roman" panose="02020603050405020304" pitchFamily="18" charset="0"/>
              </a:rPr>
              <a:t> που έχουν </a:t>
            </a:r>
            <a:r>
              <a:rPr lang="el-GR" sz="1800" dirty="0" err="1">
                <a:effectLst/>
                <a:latin typeface="Times New Roman" panose="02020603050405020304" pitchFamily="18" charset="0"/>
                <a:ea typeface="Times New Roman" panose="02020603050405020304" pitchFamily="18" charset="0"/>
              </a:rPr>
              <a:t>παχυνθεί</a:t>
            </a:r>
            <a:r>
              <a:rPr lang="el-GR" sz="1800" dirty="0">
                <a:effectLst/>
                <a:latin typeface="Times New Roman" panose="02020603050405020304" pitchFamily="18" charset="0"/>
                <a:ea typeface="Times New Roman" panose="02020603050405020304" pitchFamily="18" charset="0"/>
              </a:rPr>
              <a:t> με αποτέλεσμα να προκαλείται ελάττωση στην κινητικότητα των </a:t>
            </a:r>
            <a:r>
              <a:rPr lang="el-GR" sz="1800" dirty="0" err="1">
                <a:effectLst/>
                <a:latin typeface="Times New Roman" panose="02020603050405020304" pitchFamily="18" charset="0"/>
                <a:ea typeface="Times New Roman" panose="02020603050405020304" pitchFamily="18" charset="0"/>
              </a:rPr>
              <a:t>γλωχίνων</a:t>
            </a:r>
            <a:r>
              <a:rPr lang="el-GR" sz="1800" dirty="0">
                <a:effectLst/>
                <a:latin typeface="Times New Roman" panose="02020603050405020304" pitchFamily="18" charset="0"/>
                <a:ea typeface="Times New Roman" panose="02020603050405020304" pitchFamily="18" charset="0"/>
              </a:rPr>
              <a:t> και μείωση στη διάνοιξή τους. Τα ίδια ακριβώς προκαλεί και η ρευματοειδής αρθρίτιδα.</a:t>
            </a:r>
          </a:p>
          <a:p>
            <a:pPr indent="0" algn="just">
              <a:lnSpc>
                <a:spcPct val="100000"/>
              </a:lnSpc>
            </a:pPr>
            <a:r>
              <a:rPr lang="el-GR" sz="1100" dirty="0">
                <a:effectLst/>
                <a:latin typeface="Times New Roman" panose="02020603050405020304" pitchFamily="18" charset="0"/>
                <a:ea typeface="Times New Roman" panose="02020603050405020304" pitchFamily="18" charset="0"/>
              </a:rPr>
              <a:t> </a:t>
            </a:r>
          </a:p>
          <a:p>
            <a:pPr indent="0" algn="just">
              <a:lnSpc>
                <a:spcPct val="100000"/>
              </a:lnSpc>
            </a:pPr>
            <a:r>
              <a:rPr lang="el-GR" sz="1800" b="1" dirty="0" err="1">
                <a:solidFill>
                  <a:schemeClr val="accent1"/>
                </a:solidFill>
                <a:effectLst/>
                <a:latin typeface="Times New Roman" panose="02020603050405020304" pitchFamily="18" charset="0"/>
                <a:ea typeface="Times New Roman" panose="02020603050405020304" pitchFamily="18" charset="0"/>
              </a:rPr>
              <a:t>Αθηροσκληρωτικά</a:t>
            </a:r>
            <a:r>
              <a:rPr lang="el-GR" sz="1800" b="1" dirty="0">
                <a:solidFill>
                  <a:schemeClr val="accent1"/>
                </a:solidFill>
                <a:effectLst/>
                <a:latin typeface="Times New Roman" panose="02020603050405020304" pitchFamily="18" charset="0"/>
                <a:ea typeface="Times New Roman" panose="02020603050405020304" pitchFamily="18" charset="0"/>
              </a:rPr>
              <a:t> αίτια: </a:t>
            </a:r>
            <a:r>
              <a:rPr lang="el-GR" sz="1800" dirty="0">
                <a:effectLst/>
                <a:latin typeface="Times New Roman" panose="02020603050405020304" pitchFamily="18" charset="0"/>
                <a:ea typeface="Times New Roman" panose="02020603050405020304" pitchFamily="18" charset="0"/>
              </a:rPr>
              <a:t>στην περίπτωση αυτή η διαδικασία της δημιουργίας αθηροσκλήρωσης, δηλαδή της πρόκλησης δημιουργίας ασβεστοποιημένων πλακών από λιπίδια και αιμοπετάλια στο ενδοθήλιο των αγγείων, προσβάλλει την αορτή σαν αγγείο (λόγω εναπόθεσης των ασβεστοποιημένων πλακών στο εσωτερικό τοίχωμα της αορτής), την αορτική βαλβίδα καθώς και τα στεφανιαία αγγεία. </a:t>
            </a:r>
          </a:p>
          <a:p>
            <a:pPr indent="0" algn="just">
              <a:lnSpc>
                <a:spcPct val="100000"/>
              </a:lnSpc>
            </a:pPr>
            <a:r>
              <a:rPr lang="el-GR" sz="1100" dirty="0">
                <a:effectLst/>
                <a:latin typeface="Times New Roman" panose="02020603050405020304" pitchFamily="18" charset="0"/>
                <a:ea typeface="Times New Roman" panose="02020603050405020304" pitchFamily="18" charset="0"/>
              </a:rPr>
              <a:t> </a:t>
            </a:r>
          </a:p>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Γεροντική αποτιτάνωση: </a:t>
            </a:r>
            <a:r>
              <a:rPr lang="el-GR" sz="1800" dirty="0">
                <a:effectLst/>
                <a:latin typeface="Times New Roman" panose="02020603050405020304" pitchFamily="18" charset="0"/>
                <a:ea typeface="Times New Roman" panose="02020603050405020304" pitchFamily="18" charset="0"/>
              </a:rPr>
              <a:t>σε αυτήν την περίπτωση υπάρχει και πάχυνση και αποτιτάνωση των </a:t>
            </a:r>
            <a:r>
              <a:rPr lang="el-GR" sz="1800" dirty="0" err="1">
                <a:effectLst/>
                <a:latin typeface="Times New Roman" panose="02020603050405020304" pitchFamily="18" charset="0"/>
                <a:ea typeface="Times New Roman" panose="02020603050405020304" pitchFamily="18" charset="0"/>
              </a:rPr>
              <a:t>γλωχίνων</a:t>
            </a:r>
            <a:r>
              <a:rPr lang="el-GR" sz="1800" dirty="0">
                <a:effectLst/>
                <a:latin typeface="Times New Roman" panose="02020603050405020304" pitchFamily="18" charset="0"/>
                <a:ea typeface="Times New Roman" panose="02020603050405020304" pitchFamily="18" charset="0"/>
              </a:rPr>
              <a:t> της αορτικής βαλβίδας εξαιτίας της διαδικασίας της αθηροσκλήρωσης η οποία γίνεται όλο και πιο έντονη όσο περνάει η ηλικία. Η διαφορά της γεροντικής αποτιτάνωσης από τα ρευματικά αίτια είναι ότι στη γεροντική αποτιτάνωση δεν υπάρχει συγκόλληση ανάμεσα στις </a:t>
            </a:r>
            <a:r>
              <a:rPr lang="el-GR" sz="1800" dirty="0" err="1">
                <a:effectLst/>
                <a:latin typeface="Times New Roman" panose="02020603050405020304" pitchFamily="18" charset="0"/>
                <a:ea typeface="Times New Roman" panose="02020603050405020304" pitchFamily="18" charset="0"/>
              </a:rPr>
              <a:t>γλωχίνες</a:t>
            </a:r>
            <a:r>
              <a:rPr lang="el-GR" sz="1800" dirty="0">
                <a:effectLst/>
                <a:latin typeface="Times New Roman" panose="02020603050405020304" pitchFamily="18" charset="0"/>
                <a:ea typeface="Times New Roman" panose="02020603050405020304" pitchFamily="18" charset="0"/>
              </a:rPr>
              <a:t> της αορτικής βαλβίδας και για τον λόγο αυτό στη γεροντική αποτιτάνωση η στένωση είναι ηπιότερης μορφής.</a:t>
            </a:r>
            <a:endParaRPr lang="en-US" sz="1800" dirty="0">
              <a:effectLst/>
              <a:latin typeface="Times New Roman" panose="02020603050405020304" pitchFamily="18" charset="0"/>
              <a:ea typeface="Times New Roman" panose="02020603050405020304" pitchFamily="18" charset="0"/>
            </a:endParaRPr>
          </a:p>
          <a:p>
            <a:pPr indent="0" algn="just">
              <a:lnSpc>
                <a:spcPct val="100000"/>
              </a:lnSpc>
            </a:pPr>
            <a:endParaRPr lang="en-US" sz="1200" dirty="0">
              <a:effectLst/>
              <a:latin typeface="Times New Roman" panose="02020603050405020304" pitchFamily="18" charset="0"/>
              <a:ea typeface="Times New Roman" panose="02020603050405020304" pitchFamily="18" charset="0"/>
            </a:endParaRPr>
          </a:p>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Συγγενής αιτιολογία: </a:t>
            </a:r>
            <a:r>
              <a:rPr lang="el-GR" sz="1800" dirty="0">
                <a:effectLst/>
                <a:latin typeface="Times New Roman" panose="02020603050405020304" pitchFamily="18" charset="0"/>
                <a:ea typeface="Times New Roman" panose="02020603050405020304" pitchFamily="18" charset="0"/>
              </a:rPr>
              <a:t>Σε αυτήν την περίπτωση στην αορτική βαλβίδα υπάρχουν εκ γενετής δύο </a:t>
            </a:r>
            <a:r>
              <a:rPr lang="el-GR" sz="1800" dirty="0" err="1">
                <a:effectLst/>
                <a:latin typeface="Times New Roman" panose="02020603050405020304" pitchFamily="18" charset="0"/>
                <a:ea typeface="Times New Roman" panose="02020603050405020304" pitchFamily="18" charset="0"/>
              </a:rPr>
              <a:t>γλωχίνες</a:t>
            </a:r>
            <a:r>
              <a:rPr lang="el-GR" sz="1800" dirty="0">
                <a:effectLst/>
                <a:latin typeface="Times New Roman" panose="02020603050405020304" pitchFamily="18" charset="0"/>
                <a:ea typeface="Times New Roman" panose="02020603050405020304" pitchFamily="18" charset="0"/>
              </a:rPr>
              <a:t> αντί για τις τρεις που βρίσκονται φυσιολογικά. Με την πάροδο του χρόνου και της ηλικίας εμφανίζεται σύμφυση στην περιοχή των σχισμών ανάμεσα στις δυο </a:t>
            </a:r>
            <a:r>
              <a:rPr lang="el-GR" sz="1800" dirty="0" err="1">
                <a:effectLst/>
                <a:latin typeface="Times New Roman" panose="02020603050405020304" pitchFamily="18" charset="0"/>
                <a:ea typeface="Times New Roman" panose="02020603050405020304" pitchFamily="18" charset="0"/>
              </a:rPr>
              <a:t>γλωχίνες</a:t>
            </a:r>
            <a:r>
              <a:rPr lang="el-GR" sz="1800" dirty="0">
                <a:effectLst/>
                <a:latin typeface="Times New Roman" panose="02020603050405020304" pitchFamily="18" charset="0"/>
                <a:ea typeface="Times New Roman" panose="02020603050405020304" pitchFamily="18" charset="0"/>
              </a:rPr>
              <a:t>. Το αποτέλεσμα είναι η στένωση και η ελάττωση της κινητικότητας των δυο </a:t>
            </a:r>
            <a:r>
              <a:rPr lang="el-GR" sz="1800" dirty="0" err="1">
                <a:effectLst/>
                <a:latin typeface="Times New Roman" panose="02020603050405020304" pitchFamily="18" charset="0"/>
                <a:ea typeface="Times New Roman" panose="02020603050405020304" pitchFamily="18" charset="0"/>
              </a:rPr>
              <a:t>γλωχίνων</a:t>
            </a:r>
            <a:r>
              <a:rPr lang="el-GR" sz="1800" dirty="0">
                <a:effectLst/>
                <a:latin typeface="Times New Roman" panose="02020603050405020304" pitchFamily="18" charset="0"/>
                <a:ea typeface="Times New Roman" panose="02020603050405020304" pitchFamily="18" charset="0"/>
              </a:rPr>
              <a:t>. Το ποσοστό της εμφάνισης </a:t>
            </a:r>
            <a:r>
              <a:rPr lang="el-GR" sz="1800" dirty="0" err="1">
                <a:effectLst/>
                <a:latin typeface="Times New Roman" panose="02020603050405020304" pitchFamily="18" charset="0"/>
                <a:ea typeface="Times New Roman" panose="02020603050405020304" pitchFamily="18" charset="0"/>
              </a:rPr>
              <a:t>διγλώχινας</a:t>
            </a:r>
            <a:r>
              <a:rPr lang="el-GR" sz="1800" dirty="0">
                <a:effectLst/>
                <a:latin typeface="Times New Roman" panose="02020603050405020304" pitchFamily="18" charset="0"/>
                <a:ea typeface="Times New Roman" panose="02020603050405020304" pitchFamily="18" charset="0"/>
              </a:rPr>
              <a:t> αορτικής βαλβίδας αναφέρεται στο 2% του συνολικού πληθυσμού, και από αυτό το 2% μόνο το 30% θα εμφανίσει στένωση της αορτικής βαλβίδας.</a:t>
            </a:r>
          </a:p>
        </p:txBody>
      </p:sp>
    </p:spTree>
    <p:extLst>
      <p:ext uri="{BB962C8B-B14F-4D97-AF65-F5344CB8AC3E}">
        <p14:creationId xmlns:p14="http://schemas.microsoft.com/office/powerpoint/2010/main" val="1986906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27</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285750" y="197344"/>
            <a:ext cx="11233150" cy="6463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0000"/>
              </a:lnSpc>
            </a:pPr>
            <a:r>
              <a:rPr lang="el-GR" sz="1800" dirty="0">
                <a:effectLst/>
                <a:latin typeface="Times New Roman" panose="02020603050405020304" pitchFamily="18" charset="0"/>
                <a:ea typeface="Times New Roman" panose="02020603050405020304" pitchFamily="18" charset="0"/>
              </a:rPr>
              <a:t>Επίσης, το εμβαδό διάνοιξης της φυσιολογικής αορτικής βαλβίδας κυμαίνεται από 2,5 έως 3,5 cm2. Εφόσον υπάρξει μετρίου βαθμού στένωση του στομίου της αορτικής βαλβίδας με εμβαδόν διάνοιξης από 1,1 έως 1,5 cm</a:t>
            </a:r>
            <a:r>
              <a:rPr lang="el-GR" sz="1800" baseline="30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τότε δημιουργείται </a:t>
            </a:r>
            <a:r>
              <a:rPr lang="el-GR" sz="1800" dirty="0" err="1">
                <a:effectLst/>
                <a:latin typeface="Times New Roman" panose="02020603050405020304" pitchFamily="18" charset="0"/>
                <a:ea typeface="Times New Roman" panose="02020603050405020304" pitchFamily="18" charset="0"/>
              </a:rPr>
              <a:t>διαβαλβιδική</a:t>
            </a:r>
            <a:r>
              <a:rPr lang="el-GR" sz="1800" dirty="0">
                <a:effectLst/>
                <a:latin typeface="Times New Roman" panose="02020603050405020304" pitchFamily="18" charset="0"/>
                <a:ea typeface="Times New Roman" panose="02020603050405020304" pitchFamily="18" charset="0"/>
              </a:rPr>
              <a:t> κλίση πίεσης μεγαλύτερη από 50 </a:t>
            </a:r>
            <a:r>
              <a:rPr lang="el-GR" sz="1800" dirty="0" err="1">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a:t>
            </a:r>
          </a:p>
          <a:p>
            <a:pPr indent="0" algn="just">
              <a:lnSpc>
                <a:spcPct val="100000"/>
              </a:lnSpc>
            </a:pPr>
            <a:r>
              <a:rPr lang="el-GR" sz="1100" dirty="0">
                <a:effectLst/>
                <a:latin typeface="Times New Roman" panose="02020603050405020304" pitchFamily="18" charset="0"/>
                <a:ea typeface="Times New Roman" panose="02020603050405020304" pitchFamily="18" charset="0"/>
              </a:rPr>
              <a:t> </a:t>
            </a:r>
          </a:p>
          <a:p>
            <a:pPr indent="0" algn="just">
              <a:lnSpc>
                <a:spcPct val="100000"/>
              </a:lnSpc>
            </a:pPr>
            <a:r>
              <a:rPr lang="el-GR" sz="1800" b="1" dirty="0" err="1">
                <a:solidFill>
                  <a:schemeClr val="accent1"/>
                </a:solidFill>
                <a:effectLst/>
                <a:latin typeface="Times New Roman" panose="02020603050405020304" pitchFamily="18" charset="0"/>
                <a:ea typeface="Times New Roman" panose="02020603050405020304" pitchFamily="18" charset="0"/>
              </a:rPr>
              <a:t>Διαβαλβιδική</a:t>
            </a:r>
            <a:r>
              <a:rPr lang="el-GR" sz="1800" b="1" dirty="0">
                <a:solidFill>
                  <a:schemeClr val="accent1"/>
                </a:solidFill>
                <a:effectLst/>
                <a:latin typeface="Times New Roman" panose="02020603050405020304" pitchFamily="18" charset="0"/>
                <a:ea typeface="Times New Roman" panose="02020603050405020304" pitchFamily="18" charset="0"/>
              </a:rPr>
              <a:t> κλίση πίεσης: </a:t>
            </a:r>
            <a:r>
              <a:rPr lang="el-GR" sz="1800" dirty="0">
                <a:effectLst/>
                <a:latin typeface="Times New Roman" panose="02020603050405020304" pitchFamily="18" charset="0"/>
                <a:ea typeface="Times New Roman" panose="02020603050405020304" pitchFamily="18" charset="0"/>
              </a:rPr>
              <a:t>Πρόκειται για τη διαφορά που υπάρχει στις τιμές της πίεσης η οποία </a:t>
            </a:r>
            <a:r>
              <a:rPr lang="el-GR" sz="1800" dirty="0" err="1">
                <a:effectLst/>
                <a:latin typeface="Times New Roman" panose="02020603050405020304" pitchFamily="18" charset="0"/>
                <a:ea typeface="Times New Roman" panose="02020603050405020304" pitchFamily="18" charset="0"/>
              </a:rPr>
              <a:t>μετράται</a:t>
            </a:r>
            <a:r>
              <a:rPr lang="el-GR" sz="1800" dirty="0">
                <a:effectLst/>
                <a:latin typeface="Times New Roman" panose="02020603050405020304" pitchFamily="18" charset="0"/>
                <a:ea typeface="Times New Roman" panose="02020603050405020304" pitchFamily="18" charset="0"/>
              </a:rPr>
              <a:t> σε συνθήκες ηρεμίας ή ακόμα και συστολής επάνω και κάτω από τις βαλβίδες της καρδιάς (κολποκοιλιακές και μηνοειδείς βαλβίδες), όταν έχουν εγκατασταθεί συνθήκες στένωσης ή ανεπάρκειας για τη συγκεκριμένη βαλβίδα που πάσχει.</a:t>
            </a:r>
          </a:p>
          <a:p>
            <a:pPr indent="0" algn="just">
              <a:lnSpc>
                <a:spcPct val="100000"/>
              </a:lnSpc>
            </a:pPr>
            <a:r>
              <a:rPr lang="el-GR" sz="1100" dirty="0">
                <a:effectLst/>
                <a:latin typeface="Times New Roman" panose="02020603050405020304" pitchFamily="18" charset="0"/>
                <a:ea typeface="Times New Roman" panose="02020603050405020304" pitchFamily="18" charset="0"/>
              </a:rPr>
              <a:t> </a:t>
            </a:r>
          </a:p>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Κολποκοιλιακές βαλβίδες: </a:t>
            </a:r>
            <a:r>
              <a:rPr lang="el-GR" sz="1800" dirty="0">
                <a:effectLst/>
                <a:latin typeface="Times New Roman" panose="02020603050405020304" pitchFamily="18" charset="0"/>
                <a:ea typeface="Times New Roman" panose="02020603050405020304" pitchFamily="18" charset="0"/>
              </a:rPr>
              <a:t>Μιτροειδής βαλβίδα ανάμεσα σε αριστερό κόλπο και αριστερή κοιλία και </a:t>
            </a:r>
            <a:r>
              <a:rPr lang="el-GR" sz="1800" dirty="0" err="1">
                <a:effectLst/>
                <a:latin typeface="Times New Roman" panose="02020603050405020304" pitchFamily="18" charset="0"/>
                <a:ea typeface="Times New Roman" panose="02020603050405020304" pitchFamily="18" charset="0"/>
              </a:rPr>
              <a:t>τριγλώχινα</a:t>
            </a:r>
            <a:r>
              <a:rPr lang="el-GR" sz="1800" dirty="0">
                <a:effectLst/>
                <a:latin typeface="Times New Roman" panose="02020603050405020304" pitchFamily="18" charset="0"/>
                <a:ea typeface="Times New Roman" panose="02020603050405020304" pitchFamily="18" charset="0"/>
              </a:rPr>
              <a:t> βαλβίδα ανάμεσα σε δεξιό κόλπο και δεξιά κοιλία.</a:t>
            </a:r>
          </a:p>
          <a:p>
            <a:pPr indent="0" algn="just">
              <a:lnSpc>
                <a:spcPct val="100000"/>
              </a:lnSpc>
            </a:pPr>
            <a:r>
              <a:rPr lang="el-GR" sz="1100" dirty="0">
                <a:effectLst/>
                <a:latin typeface="Times New Roman" panose="02020603050405020304" pitchFamily="18" charset="0"/>
                <a:ea typeface="Times New Roman" panose="02020603050405020304" pitchFamily="18" charset="0"/>
              </a:rPr>
              <a:t> </a:t>
            </a:r>
          </a:p>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Μηνοειδείς βαλβίδες: </a:t>
            </a:r>
            <a:r>
              <a:rPr lang="el-GR" sz="1800" dirty="0">
                <a:effectLst/>
                <a:latin typeface="Times New Roman" panose="02020603050405020304" pitchFamily="18" charset="0"/>
                <a:ea typeface="Times New Roman" panose="02020603050405020304" pitchFamily="18" charset="0"/>
              </a:rPr>
              <a:t>Αορτική βαλβίδα ανάμεσα στην αριστερή κοιλία και στην ανιούσα αορτή και πνευμονική βαλβίδα ανάμεσα στη δεξιά κοιλία και στο στέλεχος της πνευμονικής αρτηρίας. </a:t>
            </a:r>
          </a:p>
          <a:p>
            <a:pPr indent="0" algn="just">
              <a:lnSpc>
                <a:spcPct val="100000"/>
              </a:lnSpc>
            </a:pPr>
            <a:r>
              <a:rPr lang="el-GR" sz="1100" dirty="0">
                <a:effectLst/>
                <a:latin typeface="Times New Roman" panose="02020603050405020304" pitchFamily="18" charset="0"/>
                <a:ea typeface="Times New Roman" panose="02020603050405020304" pitchFamily="18" charset="0"/>
              </a:rPr>
              <a:t>  </a:t>
            </a:r>
          </a:p>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Βαριάς μορφής στένωση </a:t>
            </a:r>
            <a:r>
              <a:rPr lang="el-GR" sz="1800" dirty="0">
                <a:effectLst/>
                <a:latin typeface="Times New Roman" panose="02020603050405020304" pitchFamily="18" charset="0"/>
                <a:ea typeface="Times New Roman" panose="02020603050405020304" pitchFamily="18" charset="0"/>
              </a:rPr>
              <a:t>εμφανίζεται όταν το εμβαδόν του αορτικού στομίου ελαττωθεί και γίνει μεταξύ του 0,5 και 0,7 </a:t>
            </a:r>
            <a:r>
              <a:rPr lang="en-US" sz="1800" dirty="0">
                <a:effectLst/>
                <a:latin typeface="Times New Roman" panose="02020603050405020304" pitchFamily="18" charset="0"/>
                <a:ea typeface="Times New Roman" panose="02020603050405020304" pitchFamily="18" charset="0"/>
              </a:rPr>
              <a:t>cm</a:t>
            </a:r>
            <a:r>
              <a:rPr lang="el-GR" sz="1800" baseline="30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Οι σημαντικότερες </a:t>
            </a:r>
            <a:r>
              <a:rPr lang="el-GR" sz="1800" dirty="0" err="1">
                <a:effectLst/>
                <a:latin typeface="Times New Roman" panose="02020603050405020304" pitchFamily="18" charset="0"/>
                <a:ea typeface="Times New Roman" panose="02020603050405020304" pitchFamily="18" charset="0"/>
              </a:rPr>
              <a:t>αιμοδυναμικές</a:t>
            </a:r>
            <a:r>
              <a:rPr lang="el-GR" sz="1800" dirty="0">
                <a:effectLst/>
                <a:latin typeface="Times New Roman" panose="02020603050405020304" pitchFamily="18" charset="0"/>
                <a:ea typeface="Times New Roman" panose="02020603050405020304" pitchFamily="18" charset="0"/>
              </a:rPr>
              <a:t> και ανατομικές μεταβολές που παρατηρούνται σε στένωση της αορτικής βαλβίδας είναι οι εξής: </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Αύξηση της συστολικής πίεσης της αριστερής κοιλίας προκειμένου το αίμα να μπορέσει να περάσει μέσα από τη </a:t>
            </a:r>
            <a:r>
              <a:rPr lang="el-GR" sz="1800" dirty="0" err="1">
                <a:effectLst/>
                <a:latin typeface="Times New Roman" panose="02020603050405020304" pitchFamily="18" charset="0"/>
                <a:ea typeface="Times New Roman" panose="02020603050405020304" pitchFamily="18" charset="0"/>
              </a:rPr>
              <a:t>στενωμένη</a:t>
            </a:r>
            <a:r>
              <a:rPr lang="el-GR" sz="1800" dirty="0">
                <a:effectLst/>
                <a:latin typeface="Times New Roman" panose="02020603050405020304" pitchFamily="18" charset="0"/>
                <a:ea typeface="Times New Roman" panose="02020603050405020304" pitchFamily="18" charset="0"/>
              </a:rPr>
              <a:t> βαλβίδα και να προωθηθεί από την αριστερή κοιλία προς την ανιούσα αορτή.</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Η αριστερή κοιλία εμφανίζει συγκεκριμένη υπερτροφία, δηλαδή υπερτροφία με κατεύθυνση προς το κεντρικό τμήμα της αριστερής κοιλίας.</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Διάταση της αριστερής κοιλίας.</a:t>
            </a:r>
          </a:p>
          <a:p>
            <a:pPr indent="0" algn="just">
              <a:lnSpc>
                <a:spcPct val="100000"/>
              </a:lnSpc>
            </a:pPr>
            <a:r>
              <a:rPr lang="el-GR" sz="1800" dirty="0">
                <a:effectLst/>
                <a:latin typeface="Times New Roman" panose="02020603050405020304" pitchFamily="18" charset="0"/>
                <a:ea typeface="Times New Roman" panose="02020603050405020304" pitchFamily="18" charset="0"/>
              </a:rPr>
              <a:t>Σε προχωρημένες καταστάσεις στένωσης αορτικής βαλβίδας η </a:t>
            </a:r>
            <a:r>
              <a:rPr lang="el-GR" sz="1800" dirty="0" err="1">
                <a:effectLst/>
                <a:latin typeface="Times New Roman" panose="02020603050405020304" pitchFamily="18" charset="0"/>
                <a:ea typeface="Times New Roman" panose="02020603050405020304" pitchFamily="18" charset="0"/>
              </a:rPr>
              <a:t>διαβαλβιδική</a:t>
            </a:r>
            <a:r>
              <a:rPr lang="el-GR" sz="1800" dirty="0">
                <a:effectLst/>
                <a:latin typeface="Times New Roman" panose="02020603050405020304" pitchFamily="18" charset="0"/>
                <a:ea typeface="Times New Roman" panose="02020603050405020304" pitchFamily="18" charset="0"/>
              </a:rPr>
              <a:t> κλίση των πιέσεων που επικρατούν ανάμεσα σε αριστερή κοιλία και ανιούσα αορτή μπορεί να φτάσει έως και τα 100</a:t>
            </a:r>
            <a:r>
              <a:rPr lang="en-US" sz="1800" dirty="0">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41742400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28</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285749" y="58845"/>
            <a:ext cx="11496947"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Κλινικές εκδηλώσεις και σημεία της στένωσης της αορτικής βαλβίδας </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Εύκολη κόπωση, αίσθημα παλμών και αίσθημα δύσπνοιας στην κόπωση</a:t>
            </a:r>
          </a:p>
          <a:p>
            <a:pPr indent="0" algn="just">
              <a:lnSpc>
                <a:spcPct val="100000"/>
              </a:lnSpc>
            </a:pPr>
            <a:r>
              <a:rPr lang="el-GR" sz="1800" dirty="0">
                <a:effectLst/>
                <a:latin typeface="Times New Roman" panose="02020603050405020304" pitchFamily="18" charset="0"/>
                <a:ea typeface="Times New Roman" panose="02020603050405020304" pitchFamily="18" charset="0"/>
              </a:rPr>
              <a:t>Στηθάγχη. Ο </a:t>
            </a:r>
            <a:r>
              <a:rPr lang="el-GR" sz="1800" dirty="0" err="1">
                <a:effectLst/>
                <a:latin typeface="Times New Roman" panose="02020603050405020304" pitchFamily="18" charset="0"/>
                <a:ea typeface="Times New Roman" panose="02020603050405020304" pitchFamily="18" charset="0"/>
              </a:rPr>
              <a:t>στηθαγχικός</a:t>
            </a:r>
            <a:r>
              <a:rPr lang="el-GR" sz="1800" dirty="0">
                <a:effectLst/>
                <a:latin typeface="Times New Roman" panose="02020603050405020304" pitchFamily="18" charset="0"/>
                <a:ea typeface="Times New Roman" panose="02020603050405020304" pitchFamily="18" charset="0"/>
              </a:rPr>
              <a:t> πόνος εμφανίζεται μόνο στους ασθενείς με βαριά αορτική στένωση και ειδικότερα σε ποσοστό 40% επί του συνόλου των ασθενών με βαριά αορτική στένωση.</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Απώλεια συνείδησης / λιποθυμικό επεισόδιο το οποίο εμφανίζεται στην κόπωση λόγω αδυναμίας τροφοδοσίας του εγκεφάλου με επαρκή ποσότητα αρτηριακού αίματος εξαιτίας της </a:t>
            </a:r>
            <a:r>
              <a:rPr lang="el-GR" sz="1800" dirty="0" err="1">
                <a:effectLst/>
                <a:latin typeface="Times New Roman" panose="02020603050405020304" pitchFamily="18" charset="0"/>
                <a:ea typeface="Times New Roman" panose="02020603050405020304" pitchFamily="18" charset="0"/>
              </a:rPr>
              <a:t>στενωμένης</a:t>
            </a:r>
            <a:r>
              <a:rPr lang="el-GR" sz="1800" dirty="0">
                <a:effectLst/>
                <a:latin typeface="Times New Roman" panose="02020603050405020304" pitchFamily="18" charset="0"/>
                <a:ea typeface="Times New Roman" panose="02020603050405020304" pitchFamily="18" charset="0"/>
              </a:rPr>
              <a:t> αορτικής βαλβίδας. Ο εγκέφαλος τροφοδοτείται με αρτηριακό αίμα από τα τρία μεγάλα αγγεία, ανώνυμη αρτηρία / αριστερή κοινή καρωτίδα / αριστερή υποκλείδιος αρτηρία, τα οποία εκφύονται από το αορτικό τόξο. </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Αιφνίδιος θάνατος</a:t>
            </a:r>
          </a:p>
          <a:p>
            <a:pPr indent="0" algn="just">
              <a:lnSpc>
                <a:spcPct val="100000"/>
              </a:lnSpc>
            </a:pPr>
            <a:r>
              <a:rPr lang="el-GR" sz="1800" dirty="0">
                <a:effectLst/>
                <a:latin typeface="Times New Roman" panose="02020603050405020304" pitchFamily="18" charset="0"/>
                <a:ea typeface="Times New Roman" panose="02020603050405020304" pitchFamily="18" charset="0"/>
              </a:rPr>
              <a:t>Συνήθως ελαττωμένη συστηματική αρτηριακή πίεση λόγω της χαμηλής ποσότητας του αίματος η οποία διαφεύγει από τη </a:t>
            </a:r>
            <a:r>
              <a:rPr lang="el-GR" sz="1800" dirty="0" err="1">
                <a:effectLst/>
                <a:latin typeface="Times New Roman" panose="02020603050405020304" pitchFamily="18" charset="0"/>
                <a:ea typeface="Times New Roman" panose="02020603050405020304" pitchFamily="18" charset="0"/>
              </a:rPr>
              <a:t>στενωμένη</a:t>
            </a:r>
            <a:r>
              <a:rPr lang="el-GR" sz="1800" dirty="0">
                <a:effectLst/>
                <a:latin typeface="Times New Roman" panose="02020603050405020304" pitchFamily="18" charset="0"/>
                <a:ea typeface="Times New Roman" panose="02020603050405020304" pitchFamily="18" charset="0"/>
              </a:rPr>
              <a:t> αορτική βαλβίδα προς την ανιούσα αορτή.</a:t>
            </a:r>
          </a:p>
          <a:p>
            <a:pPr indent="0" algn="just">
              <a:lnSpc>
                <a:spcPct val="100000"/>
              </a:lnSpc>
            </a:pPr>
            <a:r>
              <a:rPr lang="en-US" sz="1800" dirty="0">
                <a:effectLst/>
                <a:latin typeface="Times New Roman" panose="02020603050405020304" pitchFamily="18" charset="0"/>
                <a:ea typeface="Times New Roman" panose="02020603050405020304" pitchFamily="18" charset="0"/>
              </a:rPr>
              <a:t>SOS </a:t>
            </a:r>
            <a:r>
              <a:rPr lang="el-GR"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el-GR" sz="1800" dirty="0">
                <a:effectLst/>
                <a:latin typeface="Times New Roman" panose="02020603050405020304" pitchFamily="18" charset="0"/>
                <a:ea typeface="Times New Roman" panose="02020603050405020304" pitchFamily="18" charset="0"/>
              </a:rPr>
              <a:t> Η μέση επιβίωση των ασθενών με στένωση αορτικής </a:t>
            </a:r>
            <a:r>
              <a:rPr lang="el-GR" sz="1800" dirty="0" err="1">
                <a:effectLst/>
                <a:latin typeface="Times New Roman" panose="02020603050405020304" pitchFamily="18" charset="0"/>
                <a:ea typeface="Times New Roman" panose="02020603050405020304" pitchFamily="18" charset="0"/>
              </a:rPr>
              <a:t>βαλβίδος</a:t>
            </a:r>
            <a:r>
              <a:rPr lang="el-GR" sz="1800" dirty="0">
                <a:effectLst/>
                <a:latin typeface="Times New Roman" panose="02020603050405020304" pitchFamily="18" charset="0"/>
                <a:ea typeface="Times New Roman" panose="02020603050405020304" pitchFamily="18" charset="0"/>
              </a:rPr>
              <a:t> εξαρτάται από την κλινική παθολογία που έχει προκαλέσει η </a:t>
            </a:r>
            <a:r>
              <a:rPr lang="el-GR" sz="1800" dirty="0" err="1">
                <a:effectLst/>
                <a:latin typeface="Times New Roman" panose="02020603050405020304" pitchFamily="18" charset="0"/>
                <a:ea typeface="Times New Roman" panose="02020603050405020304" pitchFamily="18" charset="0"/>
              </a:rPr>
              <a:t>στενωμένη</a:t>
            </a:r>
            <a:r>
              <a:rPr lang="el-GR" sz="1800" dirty="0">
                <a:effectLst/>
                <a:latin typeface="Times New Roman" panose="02020603050405020304" pitchFamily="18" charset="0"/>
                <a:ea typeface="Times New Roman" panose="02020603050405020304" pitchFamily="18" charset="0"/>
              </a:rPr>
              <a:t> αορτική βαλβίδα, συγκεκριμένα:</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Εάν έχει εμφανιστεί στηθάγχη και ο ασθενής παραμένει χωρίς να χειρουργηθεί, ο μέσος όρος ζωής που του απομένει είναι από 3 έως 5 χρόνια,</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Εάν έχει εμφανιστεί απώλεια συνείδησης / λιποθυμικό επεισόδιο και ο  ασθενής παραμένει χωρίς να χειρουργηθεί, τότε ο μέσος όρος ζωής που του απομένει είναι από  2 έως 3 χρόνια</a:t>
            </a:r>
            <a:r>
              <a:rPr lang="en-US" sz="1800" dirty="0">
                <a:effectLst/>
                <a:latin typeface="Times New Roman" panose="02020603050405020304" pitchFamily="18" charset="0"/>
                <a:ea typeface="Times New Roman" panose="02020603050405020304" pitchFamily="18" charset="0"/>
              </a:rPr>
              <a:t>.</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Εάν έχει προκληθεί καρδιακή ανεπάρκεια λόγω των αυξημένων πιέσεων και της διάτασης που πλέον έχει πάρει η αριστερή κοιλία, τότε ο μέσος όρος ζωής που του απομένει είναι από 1 έως 1,5 χρόνος και στην περίπτωση αυτή η ένδειξη για χειρουργείο και για αντικατάσταση της αορτικής βαλβίδας εξαρτάται από το βαθμό της καρδιακής ανεπάρκειας εφόσον αυτή έχει εγκατασταθεί.</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Άμεση ένδειξη για χειρουργείο και για αντικατάσταση της αορτικής βαλβίδας υφίσταται όταν η </a:t>
            </a:r>
            <a:r>
              <a:rPr lang="el-GR" sz="1800" dirty="0" err="1">
                <a:effectLst/>
                <a:latin typeface="Times New Roman" panose="02020603050405020304" pitchFamily="18" charset="0"/>
                <a:ea typeface="Times New Roman" panose="02020603050405020304" pitchFamily="18" charset="0"/>
              </a:rPr>
              <a:t>διαβαλβιδική</a:t>
            </a:r>
            <a:r>
              <a:rPr lang="el-GR" sz="1800" dirty="0">
                <a:effectLst/>
                <a:latin typeface="Times New Roman" panose="02020603050405020304" pitchFamily="18" charset="0"/>
                <a:ea typeface="Times New Roman" panose="02020603050405020304" pitchFamily="18" charset="0"/>
              </a:rPr>
              <a:t> κλίση πίεσης γίνει μεγαλύτερη από 50</a:t>
            </a:r>
            <a:r>
              <a:rPr lang="en-US" sz="1800" dirty="0">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 καθώς και όταν η επιφάνεια, δηλαδή το εμβαδόν του αορτικού στομίου γίνει μικρότερο από το 1 </a:t>
            </a:r>
            <a:r>
              <a:rPr lang="en-US" sz="1800" dirty="0">
                <a:effectLst/>
                <a:latin typeface="Times New Roman" panose="02020603050405020304" pitchFamily="18" charset="0"/>
                <a:ea typeface="Times New Roman" panose="02020603050405020304" pitchFamily="18" charset="0"/>
              </a:rPr>
              <a:t>cm</a:t>
            </a:r>
            <a:r>
              <a:rPr lang="el-GR" sz="1800" baseline="30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018790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29</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285749" y="305065"/>
            <a:ext cx="11496947"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Κλινικά συμπτώματα </a:t>
            </a:r>
            <a:r>
              <a:rPr lang="el-GR" sz="1800" dirty="0">
                <a:effectLst/>
                <a:latin typeface="Times New Roman" panose="02020603050405020304" pitchFamily="18" charset="0"/>
                <a:ea typeface="Times New Roman" panose="02020603050405020304" pitchFamily="18" charset="0"/>
              </a:rPr>
              <a:t>επί εδάφους στενώσεως της αορτικής βαλβίδας εμφανίζονται όταν η </a:t>
            </a:r>
            <a:r>
              <a:rPr lang="el-GR" sz="1800" dirty="0" err="1">
                <a:effectLst/>
                <a:latin typeface="Times New Roman" panose="02020603050405020304" pitchFamily="18" charset="0"/>
                <a:ea typeface="Times New Roman" panose="02020603050405020304" pitchFamily="18" charset="0"/>
              </a:rPr>
              <a:t>διαβαλβιδική</a:t>
            </a:r>
            <a:r>
              <a:rPr lang="el-GR" sz="1800" dirty="0">
                <a:effectLst/>
                <a:latin typeface="Times New Roman" panose="02020603050405020304" pitchFamily="18" charset="0"/>
                <a:ea typeface="Times New Roman" panose="02020603050405020304" pitchFamily="18" charset="0"/>
              </a:rPr>
              <a:t> κλίση πίεσης γίνει μεγαλύτερη από 50</a:t>
            </a:r>
            <a:r>
              <a:rPr lang="en-US" sz="1800" dirty="0">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a:t>
            </a:r>
          </a:p>
          <a:p>
            <a:pPr indent="0" algn="just">
              <a:lnSpc>
                <a:spcPct val="100000"/>
              </a:lnSpc>
            </a:pPr>
            <a:r>
              <a:rPr lang="el-GR" sz="1100" dirty="0">
                <a:effectLst/>
                <a:latin typeface="Times New Roman" panose="02020603050405020304" pitchFamily="18" charset="0"/>
                <a:ea typeface="Times New Roman" panose="02020603050405020304" pitchFamily="18" charset="0"/>
              </a:rPr>
              <a:t> </a:t>
            </a:r>
          </a:p>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Ανεπάρκεια αορτικής βαλβίδας: </a:t>
            </a:r>
            <a:r>
              <a:rPr lang="el-GR" sz="1800" dirty="0">
                <a:effectLst/>
                <a:latin typeface="Times New Roman" panose="02020603050405020304" pitchFamily="18" charset="0"/>
                <a:ea typeface="Times New Roman" panose="02020603050405020304" pitchFamily="18" charset="0"/>
              </a:rPr>
              <a:t>Η χαρακτηριστική διαφορά της ανεπάρκειας από τη στένωση της </a:t>
            </a:r>
            <a:r>
              <a:rPr lang="el-GR" sz="1800" dirty="0" smtClean="0">
                <a:effectLst/>
                <a:latin typeface="Times New Roman" panose="02020603050405020304" pitchFamily="18" charset="0"/>
                <a:ea typeface="Times New Roman" panose="02020603050405020304" pitchFamily="18" charset="0"/>
              </a:rPr>
              <a:t>αορτικής </a:t>
            </a:r>
            <a:r>
              <a:rPr lang="el-GR" sz="1800" dirty="0">
                <a:effectLst/>
                <a:latin typeface="Times New Roman" panose="02020603050405020304" pitchFamily="18" charset="0"/>
                <a:ea typeface="Times New Roman" panose="02020603050405020304" pitchFamily="18" charset="0"/>
              </a:rPr>
              <a:t>βαλβίδας είναι ότι στην ανεπάρκεια το εμβαδόν του βαλβιδικού στομίου παρουσιάζεται διευρυμένο. </a:t>
            </a:r>
          </a:p>
          <a:p>
            <a:pPr indent="0" algn="just">
              <a:lnSpc>
                <a:spcPct val="100000"/>
              </a:lnSpc>
            </a:pPr>
            <a:r>
              <a:rPr lang="el-GR" sz="1800" dirty="0">
                <a:effectLst/>
                <a:latin typeface="Times New Roman" panose="02020603050405020304" pitchFamily="18" charset="0"/>
                <a:ea typeface="Times New Roman" panose="02020603050405020304" pitchFamily="18" charset="0"/>
              </a:rPr>
              <a:t>Στην ανεπάρκεια η αορτική βαλβίδα δεν κλείνει τελείως στη φάση της διαστολής της αριστερής κοιλίας με αποτέλεσμα σε κάθε διαστολή να παλινδρομεί αίμα από την ανιούσα αορτή προς το εσωτερικό της </a:t>
            </a:r>
            <a:r>
              <a:rPr lang="el-GR" sz="1800" dirty="0" err="1">
                <a:effectLst/>
                <a:latin typeface="Times New Roman" panose="02020603050405020304" pitchFamily="18" charset="0"/>
                <a:ea typeface="Times New Roman" panose="02020603050405020304" pitchFamily="18" charset="0"/>
              </a:rPr>
              <a:t>αριστεράς</a:t>
            </a:r>
            <a:r>
              <a:rPr lang="el-GR" sz="1800" dirty="0">
                <a:effectLst/>
                <a:latin typeface="Times New Roman" panose="02020603050405020304" pitchFamily="18" charset="0"/>
                <a:ea typeface="Times New Roman" panose="02020603050405020304" pitchFamily="18" charset="0"/>
              </a:rPr>
              <a:t> κοιλίας και με τον τρόπο αυτό να εμφανίζεται αυξημένος όγκος του αίματος που υπάρχει μέσα στην αριστερή κοιλία στο τέλος κάθε διαστολής.</a:t>
            </a:r>
          </a:p>
          <a:p>
            <a:pPr indent="0" algn="just">
              <a:lnSpc>
                <a:spcPct val="100000"/>
              </a:lnSpc>
            </a:pPr>
            <a:r>
              <a:rPr lang="el-GR" sz="1100" dirty="0">
                <a:effectLst/>
                <a:latin typeface="Times New Roman" panose="02020603050405020304" pitchFamily="18" charset="0"/>
                <a:ea typeface="Times New Roman" panose="02020603050405020304" pitchFamily="18" charset="0"/>
              </a:rPr>
              <a:t> </a:t>
            </a:r>
          </a:p>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Αίτια ανεπάρκειας αορτικής βαλβίδας: </a:t>
            </a:r>
            <a:r>
              <a:rPr lang="el-GR" sz="1800" dirty="0">
                <a:effectLst/>
                <a:latin typeface="Times New Roman" panose="02020603050405020304" pitchFamily="18" charset="0"/>
                <a:ea typeface="Times New Roman" panose="02020603050405020304" pitchFamily="18" charset="0"/>
              </a:rPr>
              <a:t>Ρευματικός πυρετός που προκαλεί συρρίκνωση των </a:t>
            </a:r>
            <a:r>
              <a:rPr lang="el-GR" sz="1800" dirty="0" err="1">
                <a:effectLst/>
                <a:latin typeface="Times New Roman" panose="02020603050405020304" pitchFamily="18" charset="0"/>
                <a:ea typeface="Times New Roman" panose="02020603050405020304" pitchFamily="18" charset="0"/>
              </a:rPr>
              <a:t>γλωχίνων</a:t>
            </a:r>
            <a:r>
              <a:rPr lang="el-GR" sz="1800" dirty="0">
                <a:effectLst/>
                <a:latin typeface="Times New Roman" panose="02020603050405020304" pitchFamily="18" charset="0"/>
                <a:ea typeface="Times New Roman" panose="02020603050405020304" pitchFamily="18" charset="0"/>
              </a:rPr>
              <a:t> της αορτικής βαλβίδας.</a:t>
            </a:r>
            <a:r>
              <a:rPr lang="en-US" sz="180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Λοιμώδης ενδοκαρδίτιδα που προκαλεί καταστροφή στο </a:t>
            </a:r>
            <a:r>
              <a:rPr lang="el-GR" sz="1800" dirty="0" err="1">
                <a:effectLst/>
                <a:latin typeface="Times New Roman" panose="02020603050405020304" pitchFamily="18" charset="0"/>
                <a:ea typeface="Times New Roman" panose="02020603050405020304" pitchFamily="18" charset="0"/>
              </a:rPr>
              <a:t>γλωχινικό</a:t>
            </a:r>
            <a:r>
              <a:rPr lang="el-GR" sz="1800" dirty="0">
                <a:effectLst/>
                <a:latin typeface="Times New Roman" panose="02020603050405020304" pitchFamily="18" charset="0"/>
                <a:ea typeface="Times New Roman" panose="02020603050405020304" pitchFamily="18" charset="0"/>
              </a:rPr>
              <a:t> ιστό και έτσι αυξάνεται το εμβαδόν του βαλβιδικού στομίου.</a:t>
            </a:r>
            <a:r>
              <a:rPr lang="en-US" sz="180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Κυστική νέκρωση του μέσου χιτώνα της αορτής. Η αορτή αποτελείται από 3 χιτώνες: τον έξω, το μέσο και τον έσω χιτώνα. Η νέκρωση του μέσου χιτώνα όταν αυτή υπάρξει, εξελίσσεται και οδηγείται προς την κατεύθυνση της αορτικής βαλβίδας, όταν δε φτάσει σε αυτήν τότε προκαλεί διάταση και μεγέθυνση του αορτικού στομίου.</a:t>
            </a:r>
            <a:r>
              <a:rPr lang="en-US" sz="180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Διαχωριστικό ανεύρυσμα αορτής το οποίο προκαλεί διάταση του αορτικού δακτυλίου. Ο αορτικός δακτύλιος είναι κατασκευασμένος από ινώδη ιστό και αποτελεί τον σκελετό επάνω στον οποίο στηρίζονται οι 3 αορτικές </a:t>
            </a:r>
            <a:r>
              <a:rPr lang="el-GR" sz="1800" dirty="0" err="1">
                <a:effectLst/>
                <a:latin typeface="Times New Roman" panose="02020603050405020304" pitchFamily="18" charset="0"/>
                <a:ea typeface="Times New Roman" panose="02020603050405020304" pitchFamily="18" charset="0"/>
              </a:rPr>
              <a:t>γλωχίνες</a:t>
            </a:r>
            <a:r>
              <a:rPr lang="el-GR" sz="1800" dirty="0">
                <a:effectLst/>
                <a:latin typeface="Times New Roman" panose="02020603050405020304" pitchFamily="18" charset="0"/>
                <a:ea typeface="Times New Roman" panose="02020603050405020304" pitchFamily="18" charset="0"/>
              </a:rPr>
              <a:t> και εκφύεται η ανιούσα αορτή και 5 ) Κακώσεις τραυματικής αιτιολογίας στις </a:t>
            </a:r>
            <a:r>
              <a:rPr lang="el-GR" sz="1800" dirty="0" err="1">
                <a:effectLst/>
                <a:latin typeface="Times New Roman" panose="02020603050405020304" pitchFamily="18" charset="0"/>
                <a:ea typeface="Times New Roman" panose="02020603050405020304" pitchFamily="18" charset="0"/>
              </a:rPr>
              <a:t>γλωχίνες</a:t>
            </a:r>
            <a:r>
              <a:rPr lang="el-GR" sz="1800" dirty="0">
                <a:effectLst/>
                <a:latin typeface="Times New Roman" panose="02020603050405020304" pitchFamily="18" charset="0"/>
                <a:ea typeface="Times New Roman" panose="02020603050405020304" pitchFamily="18" charset="0"/>
              </a:rPr>
              <a:t> της αορτικής βαλβίδας. Ανεπάρκεια της αορτικής βαλβίδας, δηλαδή ατελής σύγκλειση αυτής, παρατηρείται στη φάση της διαστολής της </a:t>
            </a:r>
            <a:r>
              <a:rPr lang="el-GR" sz="1800" dirty="0" err="1">
                <a:effectLst/>
                <a:latin typeface="Times New Roman" panose="02020603050405020304" pitchFamily="18" charset="0"/>
                <a:ea typeface="Times New Roman" panose="02020603050405020304" pitchFamily="18" charset="0"/>
              </a:rPr>
              <a:t>αριστεράς</a:t>
            </a:r>
            <a:r>
              <a:rPr lang="el-GR" sz="1800" dirty="0">
                <a:effectLst/>
                <a:latin typeface="Times New Roman" panose="02020603050405020304" pitchFamily="18" charset="0"/>
                <a:ea typeface="Times New Roman" panose="02020603050405020304" pitchFamily="18" charset="0"/>
              </a:rPr>
              <a:t> κοιλίας κατά την οποία υπό φυσιολογικές συνθήκες η μιτροειδής βαλβίδα είναι ανοικτή για να μπορεί να πηγαίνει το αρτηριακό αίμα από τον αριστερό κόλπο στην αριστερή κοιλία. Υπό φυσιολογικές συνθήκες η αορτική βαλβίδα είναι κλειστή στη φάση της διαστολής για να μην μπορεί να παλινδρομεί το αίμα από την ανιούσα αορτή προς την αριστερά κοιλία.</a:t>
            </a:r>
            <a:endParaRPr lang="en-US" sz="1800" dirty="0">
              <a:effectLst/>
              <a:latin typeface="Times New Roman" panose="02020603050405020304" pitchFamily="18" charset="0"/>
              <a:ea typeface="Times New Roman" panose="02020603050405020304" pitchFamily="18" charset="0"/>
            </a:endParaRPr>
          </a:p>
          <a:p>
            <a:pPr indent="0" algn="just">
              <a:lnSpc>
                <a:spcPct val="100000"/>
              </a:lnSpc>
            </a:pPr>
            <a:r>
              <a:rPr lang="el-GR" sz="1800" dirty="0">
                <a:effectLst/>
                <a:latin typeface="Times New Roman" panose="02020603050405020304" pitchFamily="18" charset="0"/>
                <a:ea typeface="Times New Roman" panose="02020603050405020304" pitchFamily="18" charset="0"/>
              </a:rPr>
              <a:t>Η </a:t>
            </a:r>
            <a:r>
              <a:rPr lang="el-GR" sz="1800" dirty="0" err="1">
                <a:effectLst/>
                <a:latin typeface="Times New Roman" panose="02020603050405020304" pitchFamily="18" charset="0"/>
                <a:ea typeface="Times New Roman" panose="02020603050405020304" pitchFamily="18" charset="0"/>
              </a:rPr>
              <a:t>παθοφυσιολογία</a:t>
            </a:r>
            <a:r>
              <a:rPr lang="el-GR" sz="1800" dirty="0">
                <a:effectLst/>
                <a:latin typeface="Times New Roman" panose="02020603050405020304" pitchFamily="18" charset="0"/>
                <a:ea typeface="Times New Roman" panose="02020603050405020304" pitchFamily="18" charset="0"/>
              </a:rPr>
              <a:t> στην ανεπάρκεια της αορτικής βαλβίδας διακρίνεται στην </a:t>
            </a:r>
            <a:r>
              <a:rPr lang="el-GR" sz="1800" dirty="0" err="1">
                <a:effectLst/>
                <a:latin typeface="Times New Roman" panose="02020603050405020304" pitchFamily="18" charset="0"/>
                <a:ea typeface="Times New Roman" panose="02020603050405020304" pitchFamily="18" charset="0"/>
              </a:rPr>
              <a:t>παθοφυσιολογία</a:t>
            </a:r>
            <a:r>
              <a:rPr lang="el-GR" sz="1800" dirty="0">
                <a:effectLst/>
                <a:latin typeface="Times New Roman" panose="02020603050405020304" pitchFamily="18" charset="0"/>
                <a:ea typeface="Times New Roman" panose="02020603050405020304" pitchFamily="18" charset="0"/>
              </a:rPr>
              <a:t> της χρόνιας και στην </a:t>
            </a:r>
            <a:r>
              <a:rPr lang="el-GR" sz="1800" dirty="0" err="1">
                <a:effectLst/>
                <a:latin typeface="Times New Roman" panose="02020603050405020304" pitchFamily="18" charset="0"/>
                <a:ea typeface="Times New Roman" panose="02020603050405020304" pitchFamily="18" charset="0"/>
              </a:rPr>
              <a:t>παθοφυσιολογία</a:t>
            </a:r>
            <a:r>
              <a:rPr lang="el-GR" sz="1800" dirty="0">
                <a:effectLst/>
                <a:latin typeface="Times New Roman" panose="02020603050405020304" pitchFamily="18" charset="0"/>
                <a:ea typeface="Times New Roman" panose="02020603050405020304" pitchFamily="18" charset="0"/>
              </a:rPr>
              <a:t> της οξείας ανεπάρκειας της αορτικής βαλβίδας.</a:t>
            </a:r>
          </a:p>
        </p:txBody>
      </p:sp>
    </p:spTree>
    <p:extLst>
      <p:ext uri="{BB962C8B-B14F-4D97-AF65-F5344CB8AC3E}">
        <p14:creationId xmlns:p14="http://schemas.microsoft.com/office/powerpoint/2010/main" val="1974934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48339" y="304804"/>
            <a:ext cx="11582400" cy="6226628"/>
          </a:xfrm>
        </p:spPr>
        <p:txBody>
          <a:bodyPr>
            <a:noAutofit/>
          </a:bodyPr>
          <a:lstStyle/>
          <a:p>
            <a:pPr indent="270510" algn="just">
              <a:lnSpc>
                <a:spcPct val="11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Αορτική βαλβίδα: </a:t>
            </a:r>
            <a:r>
              <a:rPr lang="el-GR" sz="1800" dirty="0">
                <a:effectLst/>
                <a:latin typeface="Times New Roman" panose="02020603050405020304" pitchFamily="18" charset="0"/>
                <a:ea typeface="Times New Roman" panose="02020603050405020304" pitchFamily="18" charset="0"/>
              </a:rPr>
              <a:t>Μπορεί να εμφανίζει στένωση (δηλαδή ατελή διάνοιξη των </a:t>
            </a:r>
            <a:r>
              <a:rPr lang="el-GR" sz="1800" dirty="0" err="1">
                <a:effectLst/>
                <a:latin typeface="Times New Roman" panose="02020603050405020304" pitchFamily="18" charset="0"/>
                <a:ea typeface="Times New Roman" panose="02020603050405020304" pitchFamily="18" charset="0"/>
              </a:rPr>
              <a:t>γλωχίνων</a:t>
            </a:r>
            <a:r>
              <a:rPr lang="el-GR" sz="1800" dirty="0">
                <a:effectLst/>
                <a:latin typeface="Times New Roman" panose="02020603050405020304" pitchFamily="18" charset="0"/>
                <a:ea typeface="Times New Roman" panose="02020603050405020304" pitchFamily="18" charset="0"/>
              </a:rPr>
              <a:t> της / παρατηρείται στην φάση της συστολής της αριστερής κοιλίας όταν αυτή προωθεί το αίμα προς την αορτή) ή ανεπάρκεια (ατελής σύγκλιση των </a:t>
            </a:r>
            <a:r>
              <a:rPr lang="el-GR" sz="1800" dirty="0" err="1">
                <a:effectLst/>
                <a:latin typeface="Times New Roman" panose="02020603050405020304" pitchFamily="18" charset="0"/>
                <a:ea typeface="Times New Roman" panose="02020603050405020304" pitchFamily="18" charset="0"/>
              </a:rPr>
              <a:t>γλωχίνων</a:t>
            </a:r>
            <a:r>
              <a:rPr lang="el-GR" sz="1800" dirty="0">
                <a:effectLst/>
                <a:latin typeface="Times New Roman" panose="02020603050405020304" pitchFamily="18" charset="0"/>
                <a:ea typeface="Times New Roman" panose="02020603050405020304" pitchFamily="18" charset="0"/>
              </a:rPr>
              <a:t> της / παρατηρείται στην φάση της διαστολής της αριστερής κοιλίας όταν αυτή  γεμίζει με αίμα).</a:t>
            </a:r>
          </a:p>
          <a:p>
            <a:pPr indent="270510" algn="just">
              <a:lnSpc>
                <a:spcPct val="110000"/>
              </a:lnSpc>
              <a:spcBef>
                <a:spcPts val="0"/>
              </a:spcBef>
            </a:pPr>
            <a:r>
              <a:rPr lang="el-GR" sz="1800" dirty="0">
                <a:effectLst/>
                <a:latin typeface="Times New Roman" panose="02020603050405020304" pitchFamily="18" charset="0"/>
                <a:ea typeface="Times New Roman" panose="02020603050405020304" pitchFamily="18" charset="0"/>
              </a:rPr>
              <a:t>Το συστολικό φύσημα δημιουργείται από την στένωση της αορτικής βαλβίδας, ενώ το διαστολικό φύσημα δημιουργείται από την ανεπάρκεια της αορτικής βαλβίδας λόγω παλινδρόμησης αίματος από την ρίζα της αορτής μέσα στην αριστερά κοιλία. Υπό συνθήκες φυσιολογικές όταν η αριστερή κοιλία διαστέλλεται τότε η αορτική βαλβίδα παραμένει κλειστή ενώ παράλληλα μικρή ποσότητα από το αίμα το οποίο προηγουμένως η αριστερή κοιλία με την συστολή της εξώθησε προς την αορτή παλινδρομεί προς τα πίσω και συσσωρεύεται στους κόλπους του </a:t>
            </a:r>
            <a:r>
              <a:rPr lang="en-US" sz="1800" dirty="0">
                <a:effectLst/>
                <a:latin typeface="Times New Roman" panose="02020603050405020304" pitchFamily="18" charset="0"/>
                <a:ea typeface="Times New Roman" panose="02020603050405020304" pitchFamily="18" charset="0"/>
              </a:rPr>
              <a:t>Valsalva</a:t>
            </a:r>
            <a:r>
              <a:rPr lang="el-GR" sz="1800" dirty="0">
                <a:effectLst/>
                <a:latin typeface="Times New Roman" panose="02020603050405020304" pitchFamily="18" charset="0"/>
                <a:ea typeface="Times New Roman" panose="02020603050405020304" pitchFamily="18" charset="0"/>
              </a:rPr>
              <a:t>. Όταν όμως στη φάση της διαστολής της </a:t>
            </a:r>
            <a:r>
              <a:rPr lang="el-GR" sz="1800" dirty="0" err="1">
                <a:effectLst/>
                <a:latin typeface="Times New Roman" panose="02020603050405020304" pitchFamily="18" charset="0"/>
                <a:ea typeface="Times New Roman" panose="02020603050405020304" pitchFamily="18" charset="0"/>
              </a:rPr>
              <a:t>αριστεράς</a:t>
            </a:r>
            <a:r>
              <a:rPr lang="el-GR" sz="1800" dirty="0">
                <a:effectLst/>
                <a:latin typeface="Times New Roman" panose="02020603050405020304" pitchFamily="18" charset="0"/>
                <a:ea typeface="Times New Roman" panose="02020603050405020304" pitchFamily="18" charset="0"/>
              </a:rPr>
              <a:t> κοιλίας η αορτική βαλβίδα </a:t>
            </a:r>
            <a:r>
              <a:rPr lang="el-GR" sz="1800" dirty="0" err="1">
                <a:effectLst/>
                <a:latin typeface="Times New Roman" panose="02020603050405020304" pitchFamily="18" charset="0"/>
                <a:ea typeface="Times New Roman" panose="02020603050405020304" pitchFamily="18" charset="0"/>
              </a:rPr>
              <a:t>ανεπαρκεί</a:t>
            </a:r>
            <a:r>
              <a:rPr lang="el-GR" sz="1800" dirty="0">
                <a:effectLst/>
                <a:latin typeface="Times New Roman" panose="02020603050405020304" pitchFamily="18" charset="0"/>
                <a:ea typeface="Times New Roman" panose="02020603050405020304" pitchFamily="18" charset="0"/>
              </a:rPr>
              <a:t>, δηλαδή συγκλείεται ατελώς, τότε το αίμα που βρίσκεται συγκεντρωμένο στους κόλπους του </a:t>
            </a:r>
            <a:r>
              <a:rPr lang="en-US" sz="1800" dirty="0" err="1">
                <a:effectLst/>
                <a:latin typeface="Times New Roman" panose="02020603050405020304" pitchFamily="18" charset="0"/>
                <a:ea typeface="Times New Roman" panose="02020603050405020304" pitchFamily="18" charset="0"/>
              </a:rPr>
              <a:t>Valsava</a:t>
            </a:r>
            <a:r>
              <a:rPr lang="el-GR" sz="1800" dirty="0">
                <a:effectLst/>
                <a:latin typeface="Times New Roman" panose="02020603050405020304" pitchFamily="18" charset="0"/>
                <a:ea typeface="Times New Roman" panose="02020603050405020304" pitchFamily="18" charset="0"/>
              </a:rPr>
              <a:t> γυρίζει το αίμα πίσω πηγαίνοντας μέσα στην αριστερά κοιλία με στροβιλισμό και προκαλείται με τον τρόπο αυτό το διαστολικό φύσημα).</a:t>
            </a:r>
          </a:p>
          <a:p>
            <a:pPr indent="270510" algn="just">
              <a:lnSpc>
                <a:spcPct val="110000"/>
              </a:lnSpc>
              <a:spcBef>
                <a:spcPts val="0"/>
              </a:spcBef>
            </a:pPr>
            <a:r>
              <a:rPr lang="el-GR" sz="1800" dirty="0">
                <a:effectLst/>
                <a:latin typeface="Times New Roman" panose="02020603050405020304" pitchFamily="18" charset="0"/>
                <a:ea typeface="Times New Roman" panose="02020603050405020304" pitchFamily="18" charset="0"/>
              </a:rPr>
              <a:t>Η ανεπάρκεια αφορά τις βαλβίδες (κολποκοιλιακές και μηνοειδείς), (ανεπαρκής σύγκλιση) καθώς και το μυοκάρδιο δηλαδή τις </a:t>
            </a:r>
            <a:r>
              <a:rPr lang="el-GR" sz="1800" dirty="0" err="1">
                <a:effectLst/>
                <a:latin typeface="Times New Roman" panose="02020603050405020304" pitchFamily="18" charset="0"/>
                <a:ea typeface="Times New Roman" panose="02020603050405020304" pitchFamily="18" charset="0"/>
              </a:rPr>
              <a:t>μυοκαρδιακές</a:t>
            </a:r>
            <a:r>
              <a:rPr lang="el-GR" sz="1800" dirty="0">
                <a:effectLst/>
                <a:latin typeface="Times New Roman" panose="02020603050405020304" pitchFamily="18" charset="0"/>
                <a:ea typeface="Times New Roman" panose="02020603050405020304" pitchFamily="18" charset="0"/>
              </a:rPr>
              <a:t> ίνες της καρδιάς οι οποίες εμφανίζουν απώλεια της ελαστικής τους ικανότητας να συστέλλονται και να διαστέλλονται.  </a:t>
            </a:r>
            <a:endParaRPr lang="en-US" sz="1800" dirty="0">
              <a:effectLst/>
              <a:latin typeface="Times New Roman" panose="02020603050405020304" pitchFamily="18" charset="0"/>
              <a:ea typeface="Times New Roman" panose="02020603050405020304" pitchFamily="18" charset="0"/>
            </a:endParaRPr>
          </a:p>
          <a:p>
            <a:pPr indent="270510" algn="just">
              <a:lnSpc>
                <a:spcPct val="110000"/>
              </a:lnSpc>
              <a:spcBef>
                <a:spcPts val="0"/>
              </a:spcBef>
            </a:pPr>
            <a:endParaRPr lang="en-US" sz="1800" dirty="0">
              <a:effectLst/>
              <a:latin typeface="Times New Roman" panose="02020603050405020304" pitchFamily="18" charset="0"/>
              <a:ea typeface="Times New Roman" panose="02020603050405020304" pitchFamily="18" charset="0"/>
            </a:endParaRPr>
          </a:p>
          <a:p>
            <a:pPr indent="270510" algn="just">
              <a:lnSpc>
                <a:spcPct val="11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Καρδιακή ανεπάρκεια:  </a:t>
            </a:r>
            <a:r>
              <a:rPr lang="el-GR" sz="1800" dirty="0">
                <a:effectLst/>
                <a:latin typeface="Times New Roman" panose="02020603050405020304" pitchFamily="18" charset="0"/>
                <a:ea typeface="Times New Roman" panose="02020603050405020304" pitchFamily="18" charset="0"/>
              </a:rPr>
              <a:t>Στην περίπτωση αυτή όταν διαστέλλεται η </a:t>
            </a:r>
            <a:r>
              <a:rPr lang="el-GR" sz="1800" dirty="0" err="1">
                <a:effectLst/>
                <a:latin typeface="Times New Roman" panose="02020603050405020304" pitchFamily="18" charset="0"/>
                <a:ea typeface="Times New Roman" panose="02020603050405020304" pitchFamily="18" charset="0"/>
              </a:rPr>
              <a:t>μυοκαρδιακή</a:t>
            </a:r>
            <a:r>
              <a:rPr lang="el-GR" sz="1800" dirty="0">
                <a:effectLst/>
                <a:latin typeface="Times New Roman" panose="02020603050405020304" pitchFamily="18" charset="0"/>
                <a:ea typeface="Times New Roman" panose="02020603050405020304" pitchFamily="18" charset="0"/>
              </a:rPr>
              <a:t> ίνα και φτάσει στο τέλος της διαστολής, τότε αυτή αδυνατεί να επανέλθει στο προηγούμενο μήκος το οποίο είχε κατά την περίοδο ηρεμίας.</a:t>
            </a:r>
          </a:p>
          <a:p>
            <a:pPr indent="270510" algn="just">
              <a:lnSpc>
                <a:spcPct val="110000"/>
              </a:lnSpc>
              <a:spcBef>
                <a:spcPts val="0"/>
              </a:spcBef>
            </a:pPr>
            <a:r>
              <a:rPr lang="el-GR" sz="1800" dirty="0">
                <a:effectLst/>
                <a:latin typeface="Times New Roman" panose="02020603050405020304" pitchFamily="18" charset="0"/>
                <a:ea typeface="Times New Roman" panose="02020603050405020304" pitchFamily="18" charset="0"/>
              </a:rPr>
              <a:t>Η μυϊκή ίνα χαρακτηρίζεται από ελαστικότητα. Όταν για χρονική περίοδο ετών η </a:t>
            </a:r>
            <a:r>
              <a:rPr lang="el-GR" sz="1800" dirty="0" err="1">
                <a:effectLst/>
                <a:latin typeface="Times New Roman" panose="02020603050405020304" pitchFamily="18" charset="0"/>
                <a:ea typeface="Times New Roman" panose="02020603050405020304" pitchFamily="18" charset="0"/>
              </a:rPr>
              <a:t>μυοκαρδιακή</a:t>
            </a:r>
            <a:r>
              <a:rPr lang="el-GR" sz="1800" dirty="0">
                <a:effectLst/>
                <a:latin typeface="Times New Roman" panose="02020603050405020304" pitchFamily="18" charset="0"/>
                <a:ea typeface="Times New Roman" panose="02020603050405020304" pitchFamily="18" charset="0"/>
              </a:rPr>
              <a:t> ίνα </a:t>
            </a:r>
            <a:r>
              <a:rPr lang="el-GR" sz="1800" dirty="0" err="1">
                <a:effectLst/>
                <a:latin typeface="Times New Roman" panose="02020603050405020304" pitchFamily="18" charset="0"/>
                <a:ea typeface="Times New Roman" panose="02020603050405020304" pitchFamily="18" charset="0"/>
              </a:rPr>
              <a:t>υπερδιατείνεται</a:t>
            </a:r>
            <a:r>
              <a:rPr lang="el-GR" sz="1800" dirty="0">
                <a:effectLst/>
                <a:latin typeface="Times New Roman" panose="02020603050405020304" pitchFamily="18" charset="0"/>
                <a:ea typeface="Times New Roman" panose="02020603050405020304" pitchFamily="18" charset="0"/>
              </a:rPr>
              <a:t> ώστε να χάσει τμήμα της ελαστικότητάς της, τότε η καρδιά αδυνατεί να εκπληρώσει στο ακέραιο το προωθητικό της έργο και εγκαθίσταται μία παθολογική οντότητα που ονομάζεται καρδιακή ανεπάρκεια.</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3</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21203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30</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285749" y="58843"/>
            <a:ext cx="11496947"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0000"/>
              </a:lnSpc>
            </a:pPr>
            <a:r>
              <a:rPr lang="el-GR" sz="1800" b="1" dirty="0" err="1">
                <a:solidFill>
                  <a:schemeClr val="accent1"/>
                </a:solidFill>
                <a:effectLst/>
                <a:latin typeface="Times New Roman" panose="02020603050405020304" pitchFamily="18" charset="0"/>
                <a:ea typeface="Times New Roman" panose="02020603050405020304" pitchFamily="18" charset="0"/>
              </a:rPr>
              <a:t>Παθοφυσιολογία</a:t>
            </a:r>
            <a:r>
              <a:rPr lang="el-GR" sz="1800" b="1" dirty="0">
                <a:solidFill>
                  <a:schemeClr val="accent1"/>
                </a:solidFill>
                <a:effectLst/>
                <a:latin typeface="Times New Roman" panose="02020603050405020304" pitchFamily="18" charset="0"/>
                <a:ea typeface="Times New Roman" panose="02020603050405020304" pitchFamily="18" charset="0"/>
              </a:rPr>
              <a:t> επί εδάφους χρόνιας ανεπάρκειας αορτικής βαλβίδας</a:t>
            </a:r>
          </a:p>
          <a:p>
            <a:pPr indent="0" algn="just">
              <a:lnSpc>
                <a:spcPct val="100000"/>
              </a:lnSpc>
            </a:pPr>
            <a:r>
              <a:rPr lang="el-GR" sz="1800" dirty="0">
                <a:effectLst/>
                <a:latin typeface="Times New Roman" panose="02020603050405020304" pitchFamily="18" charset="0"/>
                <a:ea typeface="Times New Roman" panose="02020603050405020304" pitchFamily="18" charset="0"/>
              </a:rPr>
              <a:t>Στην περίπτωση αυτή παρατηρείται διάταση της αριστερής κοιλίας. Το μέγεθος της διατάσεως εξαρτάται από την ποσότητα του αρτηριακού αίματος που παλινδρομεί από την ανιούσα αορτή μέσα στην αριστερή κοιλία. Παλινδρόμηση αίματος γίνεται σε κάθε διαστολική φάση του καρδιακού κύκλου εφόσον </a:t>
            </a:r>
            <a:r>
              <a:rPr lang="el-GR" sz="1800" dirty="0" err="1">
                <a:effectLst/>
                <a:latin typeface="Times New Roman" panose="02020603050405020304" pitchFamily="18" charset="0"/>
                <a:ea typeface="Times New Roman" panose="02020603050405020304" pitchFamily="18" charset="0"/>
              </a:rPr>
              <a:t>ανεπαρκεί</a:t>
            </a:r>
            <a:r>
              <a:rPr lang="el-GR" sz="1800" dirty="0">
                <a:effectLst/>
                <a:latin typeface="Times New Roman" panose="02020603050405020304" pitchFamily="18" charset="0"/>
                <a:ea typeface="Times New Roman" panose="02020603050405020304" pitchFamily="18" charset="0"/>
              </a:rPr>
              <a:t> η αορτική βαλβίδα. Το αποτέλεσμα είναι να αυξάνεται όλο και περισσότερο ο </a:t>
            </a:r>
            <a:r>
              <a:rPr lang="el-GR" sz="1800" dirty="0" err="1">
                <a:effectLst/>
                <a:latin typeface="Times New Roman" panose="02020603050405020304" pitchFamily="18" charset="0"/>
                <a:ea typeface="Times New Roman" panose="02020603050405020304" pitchFamily="18" charset="0"/>
              </a:rPr>
              <a:t>τελοδιαστολικός</a:t>
            </a:r>
            <a:r>
              <a:rPr lang="el-GR" sz="1800" dirty="0">
                <a:effectLst/>
                <a:latin typeface="Times New Roman" panose="02020603050405020304" pitchFamily="18" charset="0"/>
                <a:ea typeface="Times New Roman" panose="02020603050405020304" pitchFamily="18" charset="0"/>
              </a:rPr>
              <a:t> όγκος (EDV: </a:t>
            </a:r>
            <a:r>
              <a:rPr lang="el-GR" sz="1800" dirty="0" err="1">
                <a:effectLst/>
                <a:latin typeface="Times New Roman" panose="02020603050405020304" pitchFamily="18" charset="0"/>
                <a:ea typeface="Times New Roman" panose="02020603050405020304" pitchFamily="18" charset="0"/>
              </a:rPr>
              <a:t>End</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Diastolic</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Volume</a:t>
            </a:r>
            <a:r>
              <a:rPr lang="el-GR" sz="1800" dirty="0">
                <a:effectLst/>
                <a:latin typeface="Times New Roman" panose="02020603050405020304" pitchFamily="18" charset="0"/>
                <a:ea typeface="Times New Roman" panose="02020603050405020304" pitchFamily="18" charset="0"/>
              </a:rPr>
              <a:t>) ο οποίος βρίσκεται μέσα στην αριστερά κοιλία στο τέλος της φάσεως της διαστολής. Η αύξηση του </a:t>
            </a:r>
            <a:r>
              <a:rPr lang="el-GR" sz="1800" dirty="0" err="1">
                <a:effectLst/>
                <a:latin typeface="Times New Roman" panose="02020603050405020304" pitchFamily="18" charset="0"/>
                <a:ea typeface="Times New Roman" panose="02020603050405020304" pitchFamily="18" charset="0"/>
              </a:rPr>
              <a:t>τελοδιαστολικού</a:t>
            </a:r>
            <a:r>
              <a:rPr lang="el-GR" sz="1800" dirty="0">
                <a:effectLst/>
                <a:latin typeface="Times New Roman" panose="02020603050405020304" pitchFamily="18" charset="0"/>
                <a:ea typeface="Times New Roman" panose="02020603050405020304" pitchFamily="18" charset="0"/>
              </a:rPr>
              <a:t> όγκου θα φέρει σαν αποτέλεσμα και την αύξηση του όγκου παλμού που αποστέλλει η αριστερή κοιλία προς την ανιούσα αορτή σε κάθε συστολή προκειμένου να διατηρηθεί φυσιολογική η καρδιακή παροχή στον συγκεκριμένο ασθενή ο οποίος πάσχει από ανεπάρκεια της αορτικής βαλβίδας. Παράλληλα με την αύξηση του EDV στην αριστερή κοιλία θα αυξηθεί και η </a:t>
            </a:r>
            <a:r>
              <a:rPr lang="el-GR" sz="1800" dirty="0" err="1">
                <a:effectLst/>
                <a:latin typeface="Times New Roman" panose="02020603050405020304" pitchFamily="18" charset="0"/>
                <a:ea typeface="Times New Roman" panose="02020603050405020304" pitchFamily="18" charset="0"/>
              </a:rPr>
              <a:t>τελοδιαστολική</a:t>
            </a:r>
            <a:r>
              <a:rPr lang="el-GR" sz="1800" dirty="0">
                <a:effectLst/>
                <a:latin typeface="Times New Roman" panose="02020603050405020304" pitchFamily="18" charset="0"/>
                <a:ea typeface="Times New Roman" panose="02020603050405020304" pitchFamily="18" charset="0"/>
              </a:rPr>
              <a:t> πίεση (EDP: </a:t>
            </a:r>
            <a:r>
              <a:rPr lang="el-GR" sz="1800" dirty="0" err="1">
                <a:effectLst/>
                <a:latin typeface="Times New Roman" panose="02020603050405020304" pitchFamily="18" charset="0"/>
                <a:ea typeface="Times New Roman" panose="02020603050405020304" pitchFamily="18" charset="0"/>
              </a:rPr>
              <a:t>End</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Diastolic</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pressure</a:t>
            </a:r>
            <a:r>
              <a:rPr lang="el-GR" sz="1800" dirty="0">
                <a:effectLst/>
                <a:latin typeface="Times New Roman" panose="02020603050405020304" pitchFamily="18" charset="0"/>
                <a:ea typeface="Times New Roman" panose="02020603050405020304" pitchFamily="18" charset="0"/>
              </a:rPr>
              <a:t>) η οποία οφείλεται στην αύξηση του όγκου του αρτηριακού αίματος που υπάρχει εντός της αριστερής κοιλίας στο τέλος της φάσης διαστολής. Η αύξηση της EDP μεταφέρεται παλίνδρομα προς τα πίσω από  την αριστερή κοιλία στον αριστερό κόλπο, από τον αριστερό κόλπο στις πνευμονικές φλέβες, από τις πνευμονικές φλέβες στα πνευμονικά αρτηριακά τριχοειδή, από τα πνευμονικά αρτηριακά τριχοειδή στη δεξιά κοιλία, από τη δεξιά κοιλία στον δεξιό κόλπο και από τον δεξιό κόλπο καταλήγει στην συστηματική αρτηριακή κυκλοφορία με αποτέλεσμα να αυξάνει τις αντιστάσεις, δηλαδή το </a:t>
            </a:r>
            <a:r>
              <a:rPr lang="el-GR" sz="1800" dirty="0" err="1">
                <a:effectLst/>
                <a:latin typeface="Times New Roman" panose="02020603050405020304" pitchFamily="18" charset="0"/>
                <a:ea typeface="Times New Roman" panose="02020603050405020304" pitchFamily="18" charset="0"/>
              </a:rPr>
              <a:t>μεταφορτίο</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afterload</a:t>
            </a:r>
            <a:r>
              <a:rPr lang="el-GR" sz="1800" dirty="0">
                <a:effectLst/>
                <a:latin typeface="Times New Roman" panose="02020603050405020304" pitchFamily="18" charset="0"/>
                <a:ea typeface="Times New Roman" panose="02020603050405020304" pitchFamily="18" charset="0"/>
              </a:rPr>
              <a:t>) που πρέπει να υπερνικήσει η αριστερή κοιλία για να στείλει το αρτηριακό αίμα στην ανιούσα αορτή. Όταν ο προηγούμενος κύκλος διαρκεί σε χρόνια βάση το αποτέλεσμα είναι να συμβεί στο τέλος ανεπάρκεια αριστερής κοιλίας, δηλαδή αδυναμία εξώθησης του αίματος από αυτήν προς την ανιούσα αορτή. Η προηγούμενη κατάσταση που </a:t>
            </a:r>
            <a:r>
              <a:rPr lang="el-GR" sz="1800" dirty="0" err="1">
                <a:effectLst/>
                <a:latin typeface="Times New Roman" panose="02020603050405020304" pitchFamily="18" charset="0"/>
                <a:ea typeface="Times New Roman" panose="02020603050405020304" pitchFamily="18" charset="0"/>
              </a:rPr>
              <a:t>περιγράφηκε</a:t>
            </a:r>
            <a:r>
              <a:rPr lang="el-GR" sz="1800" dirty="0">
                <a:effectLst/>
                <a:latin typeface="Times New Roman" panose="02020603050405020304" pitchFamily="18" charset="0"/>
                <a:ea typeface="Times New Roman" panose="02020603050405020304" pitchFamily="18" charset="0"/>
              </a:rPr>
              <a:t>, όταν διαρκεί για πολύ μεγάλο χρονικό διάστημα ετών (&gt;15 έτη), τότε παθαίνει ανεπανόρθωτη καταστροφή η </a:t>
            </a:r>
            <a:r>
              <a:rPr lang="el-GR" sz="1800" dirty="0" err="1">
                <a:effectLst/>
                <a:latin typeface="Times New Roman" panose="02020603050405020304" pitchFamily="18" charset="0"/>
                <a:ea typeface="Times New Roman" panose="02020603050405020304" pitchFamily="18" charset="0"/>
              </a:rPr>
              <a:t>μυοκαρδιακή</a:t>
            </a:r>
            <a:r>
              <a:rPr lang="el-GR" sz="1800" dirty="0">
                <a:effectLst/>
                <a:latin typeface="Times New Roman" panose="02020603050405020304" pitchFamily="18" charset="0"/>
                <a:ea typeface="Times New Roman" panose="02020603050405020304" pitchFamily="18" charset="0"/>
              </a:rPr>
              <a:t> ίνα η οποία χάνει οριστικά μεγάλο μέρος της συσταλτικής της ικανότητας. Το επακόλουθο της οριστικής απώλειας της συσταλτικότητας της </a:t>
            </a:r>
            <a:r>
              <a:rPr lang="el-GR" sz="1800" dirty="0" err="1">
                <a:effectLst/>
                <a:latin typeface="Times New Roman" panose="02020603050405020304" pitchFamily="18" charset="0"/>
                <a:ea typeface="Times New Roman" panose="02020603050405020304" pitchFamily="18" charset="0"/>
              </a:rPr>
              <a:t>μυοκαρδιακής</a:t>
            </a:r>
            <a:r>
              <a:rPr lang="el-GR" sz="1800" dirty="0">
                <a:effectLst/>
                <a:latin typeface="Times New Roman" panose="02020603050405020304" pitchFamily="18" charset="0"/>
                <a:ea typeface="Times New Roman" panose="02020603050405020304" pitchFamily="18" charset="0"/>
              </a:rPr>
              <a:t> ίνας είναι η σημαντική ελάττωση της ποσότητας του αρτηριακού αίματος που υπάρχει στους κόλπους του </a:t>
            </a:r>
            <a:r>
              <a:rPr lang="el-GR" sz="1800" dirty="0" err="1">
                <a:effectLst/>
                <a:latin typeface="Times New Roman" panose="02020603050405020304" pitchFamily="18" charset="0"/>
                <a:ea typeface="Times New Roman" panose="02020603050405020304" pitchFamily="18" charset="0"/>
              </a:rPr>
              <a:t>Valsalva</a:t>
            </a:r>
            <a:r>
              <a:rPr lang="el-GR" sz="1800" dirty="0">
                <a:effectLst/>
                <a:latin typeface="Times New Roman" panose="02020603050405020304" pitchFamily="18" charset="0"/>
                <a:ea typeface="Times New Roman" panose="02020603050405020304" pitchFamily="18" charset="0"/>
              </a:rPr>
              <a:t> με ταυτόχρονη </a:t>
            </a:r>
            <a:r>
              <a:rPr lang="el-GR" sz="1800" dirty="0" err="1">
                <a:effectLst/>
                <a:latin typeface="Times New Roman" panose="02020603050405020304" pitchFamily="18" charset="0"/>
                <a:ea typeface="Times New Roman" panose="02020603050405020304" pitchFamily="18" charset="0"/>
              </a:rPr>
              <a:t>συνοδή</a:t>
            </a:r>
            <a:r>
              <a:rPr lang="el-GR" sz="1800" dirty="0">
                <a:effectLst/>
                <a:latin typeface="Times New Roman" panose="02020603050405020304" pitchFamily="18" charset="0"/>
                <a:ea typeface="Times New Roman" panose="02020603050405020304" pitchFamily="18" charset="0"/>
              </a:rPr>
              <a:t> ελάττωση και της πιέσεως που επικρατεί στους κόλπους του </a:t>
            </a:r>
            <a:r>
              <a:rPr lang="el-GR" sz="1800" dirty="0" err="1">
                <a:effectLst/>
                <a:latin typeface="Times New Roman" panose="02020603050405020304" pitchFamily="18" charset="0"/>
                <a:ea typeface="Times New Roman" panose="02020603050405020304" pitchFamily="18" charset="0"/>
              </a:rPr>
              <a:t>Valsalva</a:t>
            </a:r>
            <a:r>
              <a:rPr lang="el-GR" sz="1800" dirty="0">
                <a:effectLst/>
                <a:latin typeface="Times New Roman" panose="02020603050405020304" pitchFamily="18" charset="0"/>
                <a:ea typeface="Times New Roman" panose="02020603050405020304" pitchFamily="18" charset="0"/>
              </a:rPr>
              <a:t>, προκαλώντας έτσι δραματική μείωση της ποσότητας του αρτηριακού αίματος που τελικά μπαίνει μέσα στα στεφανιαία αγγεία επιφέροντας έτσι στηθάγχη και ακόμα και οξύ έμφραγμα του μυοκαρδίου.</a:t>
            </a:r>
          </a:p>
        </p:txBody>
      </p:sp>
    </p:spTree>
    <p:extLst>
      <p:ext uri="{BB962C8B-B14F-4D97-AF65-F5344CB8AC3E}">
        <p14:creationId xmlns:p14="http://schemas.microsoft.com/office/powerpoint/2010/main" val="25887233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31</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285749" y="58843"/>
            <a:ext cx="11496947"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0000"/>
              </a:lnSpc>
            </a:pPr>
            <a:r>
              <a:rPr lang="el-GR" sz="1800" b="1" dirty="0" err="1">
                <a:solidFill>
                  <a:schemeClr val="accent1"/>
                </a:solidFill>
                <a:effectLst/>
                <a:latin typeface="Times New Roman" panose="02020603050405020304" pitchFamily="18" charset="0"/>
                <a:ea typeface="Times New Roman" panose="02020603050405020304" pitchFamily="18" charset="0"/>
              </a:rPr>
              <a:t>Παθοφυσιολογία</a:t>
            </a:r>
            <a:r>
              <a:rPr lang="el-GR" sz="1800" b="1" dirty="0">
                <a:solidFill>
                  <a:schemeClr val="accent1"/>
                </a:solidFill>
                <a:effectLst/>
                <a:latin typeface="Times New Roman" panose="02020603050405020304" pitchFamily="18" charset="0"/>
                <a:ea typeface="Times New Roman" panose="02020603050405020304" pitchFamily="18" charset="0"/>
              </a:rPr>
              <a:t> επί εδάφους χρόνιας ανεπάρκειας αορτικής βαλβίδας</a:t>
            </a:r>
          </a:p>
          <a:p>
            <a:pPr indent="0" algn="just">
              <a:lnSpc>
                <a:spcPct val="100000"/>
              </a:lnSpc>
            </a:pPr>
            <a:r>
              <a:rPr lang="el-GR" sz="1800" dirty="0">
                <a:effectLst/>
                <a:latin typeface="Times New Roman" panose="02020603050405020304" pitchFamily="18" charset="0"/>
                <a:ea typeface="Times New Roman" panose="02020603050405020304" pitchFamily="18" charset="0"/>
              </a:rPr>
              <a:t>Στην περίπτωση αυτή παρατηρείται διάταση της αριστερής κοιλίας. Το μέγεθος της διατάσεως εξαρτάται από την ποσότητα του αρτηριακού αίματος που παλινδρομεί από την ανιούσα αορτή μέσα στην αριστερή κοιλία. Παλινδρόμηση αίματος γίνεται σε κάθε διαστολική φάση του καρδιακού κύκλου εφόσον </a:t>
            </a:r>
            <a:r>
              <a:rPr lang="el-GR" sz="1800" dirty="0" err="1">
                <a:effectLst/>
                <a:latin typeface="Times New Roman" panose="02020603050405020304" pitchFamily="18" charset="0"/>
                <a:ea typeface="Times New Roman" panose="02020603050405020304" pitchFamily="18" charset="0"/>
              </a:rPr>
              <a:t>ανεπαρκεί</a:t>
            </a:r>
            <a:r>
              <a:rPr lang="el-GR" sz="1800" dirty="0">
                <a:effectLst/>
                <a:latin typeface="Times New Roman" panose="02020603050405020304" pitchFamily="18" charset="0"/>
                <a:ea typeface="Times New Roman" panose="02020603050405020304" pitchFamily="18" charset="0"/>
              </a:rPr>
              <a:t> η αορτική βαλβίδα. Το αποτέλεσμα είναι να αυξάνεται όλο και περισσότερο ο </a:t>
            </a:r>
            <a:r>
              <a:rPr lang="el-GR" sz="1800" dirty="0" err="1">
                <a:effectLst/>
                <a:latin typeface="Times New Roman" panose="02020603050405020304" pitchFamily="18" charset="0"/>
                <a:ea typeface="Times New Roman" panose="02020603050405020304" pitchFamily="18" charset="0"/>
              </a:rPr>
              <a:t>τελοδιαστολικός</a:t>
            </a:r>
            <a:r>
              <a:rPr lang="el-GR" sz="1800" dirty="0">
                <a:effectLst/>
                <a:latin typeface="Times New Roman" panose="02020603050405020304" pitchFamily="18" charset="0"/>
                <a:ea typeface="Times New Roman" panose="02020603050405020304" pitchFamily="18" charset="0"/>
              </a:rPr>
              <a:t> όγκος (EDV: </a:t>
            </a:r>
            <a:r>
              <a:rPr lang="el-GR" sz="1800" dirty="0" err="1">
                <a:effectLst/>
                <a:latin typeface="Times New Roman" panose="02020603050405020304" pitchFamily="18" charset="0"/>
                <a:ea typeface="Times New Roman" panose="02020603050405020304" pitchFamily="18" charset="0"/>
              </a:rPr>
              <a:t>End</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Diastolic</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Volume</a:t>
            </a:r>
            <a:r>
              <a:rPr lang="el-GR" sz="1800" dirty="0">
                <a:effectLst/>
                <a:latin typeface="Times New Roman" panose="02020603050405020304" pitchFamily="18" charset="0"/>
                <a:ea typeface="Times New Roman" panose="02020603050405020304" pitchFamily="18" charset="0"/>
              </a:rPr>
              <a:t>) ο οποίος βρίσκεται μέσα στην αριστερά κοιλία στο τέλος της φάσεως της διαστολής. Η αύξηση του </a:t>
            </a:r>
            <a:r>
              <a:rPr lang="el-GR" sz="1800" dirty="0" err="1">
                <a:effectLst/>
                <a:latin typeface="Times New Roman" panose="02020603050405020304" pitchFamily="18" charset="0"/>
                <a:ea typeface="Times New Roman" panose="02020603050405020304" pitchFamily="18" charset="0"/>
              </a:rPr>
              <a:t>τελοδιαστολικού</a:t>
            </a:r>
            <a:r>
              <a:rPr lang="el-GR" sz="1800" dirty="0">
                <a:effectLst/>
                <a:latin typeface="Times New Roman" panose="02020603050405020304" pitchFamily="18" charset="0"/>
                <a:ea typeface="Times New Roman" panose="02020603050405020304" pitchFamily="18" charset="0"/>
              </a:rPr>
              <a:t> όγκου θα φέρει σαν αποτέλεσμα και την αύξηση του όγκου παλμού που αποστέλλει η αριστερή κοιλία προς την ανιούσα αορτή σε κάθε συστολή προκειμένου να διατηρηθεί φυσιολογική η καρδιακή παροχή στον συγκεκριμένο ασθενή ο οποίος πάσχει από ανεπάρκεια της αορτικής βαλβίδας. Παράλληλα με την αύξηση του EDV στην αριστερή κοιλία θα αυξηθεί και η </a:t>
            </a:r>
            <a:r>
              <a:rPr lang="el-GR" sz="1800" dirty="0" err="1">
                <a:effectLst/>
                <a:latin typeface="Times New Roman" panose="02020603050405020304" pitchFamily="18" charset="0"/>
                <a:ea typeface="Times New Roman" panose="02020603050405020304" pitchFamily="18" charset="0"/>
              </a:rPr>
              <a:t>τελοδιαστολική</a:t>
            </a:r>
            <a:r>
              <a:rPr lang="el-GR" sz="1800" dirty="0">
                <a:effectLst/>
                <a:latin typeface="Times New Roman" panose="02020603050405020304" pitchFamily="18" charset="0"/>
                <a:ea typeface="Times New Roman" panose="02020603050405020304" pitchFamily="18" charset="0"/>
              </a:rPr>
              <a:t> πίεση (EDP: </a:t>
            </a:r>
            <a:r>
              <a:rPr lang="el-GR" sz="1800" dirty="0" err="1">
                <a:effectLst/>
                <a:latin typeface="Times New Roman" panose="02020603050405020304" pitchFamily="18" charset="0"/>
                <a:ea typeface="Times New Roman" panose="02020603050405020304" pitchFamily="18" charset="0"/>
              </a:rPr>
              <a:t>End</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Diastolic</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pressure</a:t>
            </a:r>
            <a:r>
              <a:rPr lang="el-GR" sz="1800" dirty="0">
                <a:effectLst/>
                <a:latin typeface="Times New Roman" panose="02020603050405020304" pitchFamily="18" charset="0"/>
                <a:ea typeface="Times New Roman" panose="02020603050405020304" pitchFamily="18" charset="0"/>
              </a:rPr>
              <a:t>) η οποία οφείλεται στην αύξηση του όγκου του αρτηριακού αίματος που υπάρχει εντός της αριστερής κοιλίας στο τέλος της φάσης διαστολής. Η αύξηση της EDP μεταφέρεται παλίνδρομα προς τα πίσω από  την αριστερή κοιλία στον αριστερό κόλπο, από τον αριστερό κόλπο στις πνευμονικές φλέβες, από τις πνευμονικές φλέβες στα πνευμονικά αρτηριακά τριχοειδή, από τα πνευμονικά αρτηριακά τριχοειδή στη δεξιά κοιλία, από τη δεξιά κοιλία στον δεξιό κόλπο και από τον δεξιό κόλπο καταλήγει στην συστηματική αρτηριακή κυκλοφορία με αποτέλεσμα να αυξάνει τις αντιστάσεις, δηλαδή το </a:t>
            </a:r>
            <a:r>
              <a:rPr lang="el-GR" sz="1800" dirty="0" err="1">
                <a:effectLst/>
                <a:latin typeface="Times New Roman" panose="02020603050405020304" pitchFamily="18" charset="0"/>
                <a:ea typeface="Times New Roman" panose="02020603050405020304" pitchFamily="18" charset="0"/>
              </a:rPr>
              <a:t>μεταφορτίο</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afterload</a:t>
            </a:r>
            <a:r>
              <a:rPr lang="el-GR" sz="1800" dirty="0">
                <a:effectLst/>
                <a:latin typeface="Times New Roman" panose="02020603050405020304" pitchFamily="18" charset="0"/>
                <a:ea typeface="Times New Roman" panose="02020603050405020304" pitchFamily="18" charset="0"/>
              </a:rPr>
              <a:t>) που πρέπει να υπερνικήσει η αριστερή κοιλία για να στείλει το αρτηριακό αίμα στην ανιούσα αορτή. Όταν ο προηγούμενος κύκλος διαρκεί σε χρόνια βάση το αποτέλεσμα είναι να συμβεί στο τέλος ανεπάρκεια αριστερής κοιλίας, δηλαδή αδυναμία εξώθησης του αίματος από αυτήν προς την ανιούσα αορτή. Η προηγούμενη κατάσταση που </a:t>
            </a:r>
            <a:r>
              <a:rPr lang="el-GR" sz="1800" dirty="0" err="1">
                <a:effectLst/>
                <a:latin typeface="Times New Roman" panose="02020603050405020304" pitchFamily="18" charset="0"/>
                <a:ea typeface="Times New Roman" panose="02020603050405020304" pitchFamily="18" charset="0"/>
              </a:rPr>
              <a:t>περιγράφηκε</a:t>
            </a:r>
            <a:r>
              <a:rPr lang="el-GR" sz="1800" dirty="0">
                <a:effectLst/>
                <a:latin typeface="Times New Roman" panose="02020603050405020304" pitchFamily="18" charset="0"/>
                <a:ea typeface="Times New Roman" panose="02020603050405020304" pitchFamily="18" charset="0"/>
              </a:rPr>
              <a:t>, όταν διαρκεί για πολύ μεγάλο χρονικό διάστημα ετών (&gt;15 έτη), τότε παθαίνει ανεπανόρθωτη καταστροφή η </a:t>
            </a:r>
            <a:r>
              <a:rPr lang="el-GR" sz="1800" dirty="0" err="1">
                <a:effectLst/>
                <a:latin typeface="Times New Roman" panose="02020603050405020304" pitchFamily="18" charset="0"/>
                <a:ea typeface="Times New Roman" panose="02020603050405020304" pitchFamily="18" charset="0"/>
              </a:rPr>
              <a:t>μυοκαρδιακή</a:t>
            </a:r>
            <a:r>
              <a:rPr lang="el-GR" sz="1800" dirty="0">
                <a:effectLst/>
                <a:latin typeface="Times New Roman" panose="02020603050405020304" pitchFamily="18" charset="0"/>
                <a:ea typeface="Times New Roman" panose="02020603050405020304" pitchFamily="18" charset="0"/>
              </a:rPr>
              <a:t> ίνα η οποία χάνει οριστικά μεγάλο μέρος της συσταλτικής της ικανότητας. Το επακόλουθο της οριστικής απώλειας της συσταλτικότητας της </a:t>
            </a:r>
            <a:r>
              <a:rPr lang="el-GR" sz="1800" dirty="0" err="1">
                <a:effectLst/>
                <a:latin typeface="Times New Roman" panose="02020603050405020304" pitchFamily="18" charset="0"/>
                <a:ea typeface="Times New Roman" panose="02020603050405020304" pitchFamily="18" charset="0"/>
              </a:rPr>
              <a:t>μυοκαρδιακής</a:t>
            </a:r>
            <a:r>
              <a:rPr lang="el-GR" sz="1800" dirty="0">
                <a:effectLst/>
                <a:latin typeface="Times New Roman" panose="02020603050405020304" pitchFamily="18" charset="0"/>
                <a:ea typeface="Times New Roman" panose="02020603050405020304" pitchFamily="18" charset="0"/>
              </a:rPr>
              <a:t> ίνας είναι η σημαντική ελάττωση της ποσότητας του αρτηριακού αίματος που υπάρχει στους κόλπους του </a:t>
            </a:r>
            <a:r>
              <a:rPr lang="el-GR" sz="1800" dirty="0" err="1">
                <a:effectLst/>
                <a:latin typeface="Times New Roman" panose="02020603050405020304" pitchFamily="18" charset="0"/>
                <a:ea typeface="Times New Roman" panose="02020603050405020304" pitchFamily="18" charset="0"/>
              </a:rPr>
              <a:t>Valsalva</a:t>
            </a:r>
            <a:r>
              <a:rPr lang="el-GR" sz="1800" dirty="0">
                <a:effectLst/>
                <a:latin typeface="Times New Roman" panose="02020603050405020304" pitchFamily="18" charset="0"/>
                <a:ea typeface="Times New Roman" panose="02020603050405020304" pitchFamily="18" charset="0"/>
              </a:rPr>
              <a:t> με ταυτόχρονη </a:t>
            </a:r>
            <a:r>
              <a:rPr lang="el-GR" sz="1800" dirty="0" err="1">
                <a:effectLst/>
                <a:latin typeface="Times New Roman" panose="02020603050405020304" pitchFamily="18" charset="0"/>
                <a:ea typeface="Times New Roman" panose="02020603050405020304" pitchFamily="18" charset="0"/>
              </a:rPr>
              <a:t>συνοδή</a:t>
            </a:r>
            <a:r>
              <a:rPr lang="el-GR" sz="1800" dirty="0">
                <a:effectLst/>
                <a:latin typeface="Times New Roman" panose="02020603050405020304" pitchFamily="18" charset="0"/>
                <a:ea typeface="Times New Roman" panose="02020603050405020304" pitchFamily="18" charset="0"/>
              </a:rPr>
              <a:t> ελάττωση και της πιέσεως που επικρατεί στους κόλπους του </a:t>
            </a:r>
            <a:r>
              <a:rPr lang="el-GR" sz="1800" dirty="0" err="1">
                <a:effectLst/>
                <a:latin typeface="Times New Roman" panose="02020603050405020304" pitchFamily="18" charset="0"/>
                <a:ea typeface="Times New Roman" panose="02020603050405020304" pitchFamily="18" charset="0"/>
              </a:rPr>
              <a:t>Valsalva</a:t>
            </a:r>
            <a:r>
              <a:rPr lang="el-GR" sz="1800" dirty="0">
                <a:effectLst/>
                <a:latin typeface="Times New Roman" panose="02020603050405020304" pitchFamily="18" charset="0"/>
                <a:ea typeface="Times New Roman" panose="02020603050405020304" pitchFamily="18" charset="0"/>
              </a:rPr>
              <a:t>, προκαλώντας έτσι δραματική μείωση της ποσότητας του αρτηριακού αίματος που τελικά μπαίνει μέσα στα στεφανιαία αγγεία επιφέροντας έτσι στηθάγχη και ακόμα και οξύ έμφραγμα του μυοκαρδίου.</a:t>
            </a:r>
          </a:p>
        </p:txBody>
      </p:sp>
    </p:spTree>
    <p:extLst>
      <p:ext uri="{BB962C8B-B14F-4D97-AF65-F5344CB8AC3E}">
        <p14:creationId xmlns:p14="http://schemas.microsoft.com/office/powerpoint/2010/main" val="35152237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32</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438149" y="904331"/>
            <a:ext cx="11233151" cy="5049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20000"/>
              </a:lnSpc>
            </a:pPr>
            <a:r>
              <a:rPr lang="el-GR" sz="1800" b="1" dirty="0" err="1">
                <a:solidFill>
                  <a:schemeClr val="accent1"/>
                </a:solidFill>
                <a:effectLst/>
                <a:latin typeface="Times New Roman" panose="02020603050405020304" pitchFamily="18" charset="0"/>
                <a:ea typeface="Times New Roman" panose="02020603050405020304" pitchFamily="18" charset="0"/>
              </a:rPr>
              <a:t>Παθοφυσιολογία</a:t>
            </a:r>
            <a:r>
              <a:rPr lang="el-GR" sz="1800" b="1" dirty="0">
                <a:solidFill>
                  <a:schemeClr val="accent1"/>
                </a:solidFill>
                <a:effectLst/>
                <a:latin typeface="Times New Roman" panose="02020603050405020304" pitchFamily="18" charset="0"/>
                <a:ea typeface="Times New Roman" panose="02020603050405020304" pitchFamily="18" charset="0"/>
              </a:rPr>
              <a:t> επί εδάφους οξείας ανεπάρκειας αορτικής βαλβίδας:</a:t>
            </a:r>
          </a:p>
          <a:p>
            <a:pPr indent="0" algn="just">
              <a:lnSpc>
                <a:spcPct val="120000"/>
              </a:lnSpc>
            </a:pPr>
            <a:r>
              <a:rPr lang="el-GR" sz="1800" dirty="0">
                <a:effectLst/>
                <a:latin typeface="Times New Roman" panose="02020603050405020304" pitchFamily="18" charset="0"/>
                <a:ea typeface="Times New Roman" panose="02020603050405020304" pitchFamily="18" charset="0"/>
              </a:rPr>
              <a:t>Οξεία είναι η ανεπάρκεια που εγκαθίσταται αιφνιδίως και οδηγεί άμεσα σε κάμψη της αριστερής κοιλίας, δηλαδή σε μεγάλου βαθμού αιφνίδια αδυναμία της αριστερής κοιλίας να προωθήσει το αίμα που περιέχει προς την ανιούσα αορτή με αποτέλεσμα ο συγκεκριμένος ασθενής να πεθάνει από </a:t>
            </a:r>
            <a:r>
              <a:rPr lang="el-GR" sz="1800" dirty="0" err="1">
                <a:effectLst/>
                <a:latin typeface="Times New Roman" panose="02020603050405020304" pitchFamily="18" charset="0"/>
                <a:ea typeface="Times New Roman" panose="02020603050405020304" pitchFamily="18" charset="0"/>
              </a:rPr>
              <a:t>καρδιογενή</a:t>
            </a:r>
            <a:r>
              <a:rPr lang="el-GR" sz="1800" dirty="0">
                <a:effectLst/>
                <a:latin typeface="Times New Roman" panose="02020603050405020304" pitchFamily="18" charset="0"/>
                <a:ea typeface="Times New Roman" panose="02020603050405020304" pitchFamily="18" charset="0"/>
              </a:rPr>
              <a:t> καταπληξία η οποία ονομάζεται και </a:t>
            </a:r>
            <a:r>
              <a:rPr lang="el-GR" sz="1800" dirty="0" err="1">
                <a:effectLst/>
                <a:latin typeface="Times New Roman" panose="02020603050405020304" pitchFamily="18" charset="0"/>
                <a:ea typeface="Times New Roman" panose="02020603050405020304" pitchFamily="18" charset="0"/>
              </a:rPr>
              <a:t>καρδιογενές</a:t>
            </a:r>
            <a:r>
              <a:rPr lang="el-GR" sz="1800" dirty="0">
                <a:effectLst/>
                <a:latin typeface="Times New Roman" panose="02020603050405020304" pitchFamily="18" charset="0"/>
                <a:ea typeface="Times New Roman" panose="02020603050405020304" pitchFamily="18" charset="0"/>
              </a:rPr>
              <a:t> s</a:t>
            </a:r>
            <a:r>
              <a:rPr lang="en-US" sz="1800" dirty="0">
                <a:effectLst/>
                <a:latin typeface="Times New Roman" panose="02020603050405020304" pitchFamily="18" charset="0"/>
                <a:ea typeface="Times New Roman" panose="02020603050405020304" pitchFamily="18" charset="0"/>
              </a:rPr>
              <a:t>h</a:t>
            </a:r>
            <a:r>
              <a:rPr lang="el-GR" sz="1800" dirty="0" err="1">
                <a:effectLst/>
                <a:latin typeface="Times New Roman" panose="02020603050405020304" pitchFamily="18" charset="0"/>
                <a:ea typeface="Times New Roman" panose="02020603050405020304" pitchFamily="18" charset="0"/>
              </a:rPr>
              <a:t>ock</a:t>
            </a:r>
            <a:r>
              <a:rPr lang="el-GR" sz="1800" dirty="0">
                <a:effectLst/>
                <a:latin typeface="Times New Roman" panose="02020603050405020304" pitchFamily="18" charset="0"/>
                <a:ea typeface="Times New Roman" panose="02020603050405020304" pitchFamily="18" charset="0"/>
              </a:rPr>
              <a:t>. Οι </a:t>
            </a:r>
            <a:r>
              <a:rPr lang="el-GR" sz="1800" dirty="0" err="1">
                <a:effectLst/>
                <a:latin typeface="Times New Roman" panose="02020603050405020304" pitchFamily="18" charset="0"/>
                <a:ea typeface="Times New Roman" panose="02020603050405020304" pitchFamily="18" charset="0"/>
              </a:rPr>
              <a:t>αιμοδυναμικές</a:t>
            </a:r>
            <a:r>
              <a:rPr lang="el-GR" sz="1800" dirty="0">
                <a:effectLst/>
                <a:latin typeface="Times New Roman" panose="02020603050405020304" pitchFamily="18" charset="0"/>
                <a:ea typeface="Times New Roman" panose="02020603050405020304" pitchFamily="18" charset="0"/>
              </a:rPr>
              <a:t> διαταραχές που παρατηρούνται στην οξεία ανεπάρκεια της αορτικής βαλβίδας είναι οι εξής:</a:t>
            </a:r>
          </a:p>
          <a:p>
            <a:pPr marL="285750" lvl="0" indent="-285750" algn="just">
              <a:lnSpc>
                <a:spcPct val="12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Αύξηση της</a:t>
            </a:r>
            <a:r>
              <a:rPr lang="en-US" sz="1800" dirty="0">
                <a:effectLst/>
                <a:latin typeface="Times New Roman" panose="02020603050405020304" pitchFamily="18" charset="0"/>
                <a:ea typeface="Times New Roman" panose="02020603050405020304" pitchFamily="18" charset="0"/>
              </a:rPr>
              <a:t> EDP (End Diastolic Pressure) </a:t>
            </a:r>
            <a:r>
              <a:rPr lang="el-GR" sz="1800" dirty="0">
                <a:effectLst/>
                <a:latin typeface="Times New Roman" panose="02020603050405020304" pitchFamily="18" charset="0"/>
                <a:ea typeface="Times New Roman" panose="02020603050405020304" pitchFamily="18" charset="0"/>
              </a:rPr>
              <a:t>πάνω από</a:t>
            </a:r>
            <a:r>
              <a:rPr lang="en-US" sz="1800" dirty="0">
                <a:effectLst/>
                <a:latin typeface="Times New Roman" panose="02020603050405020304" pitchFamily="18" charset="0"/>
                <a:ea typeface="Times New Roman" panose="02020603050405020304" pitchFamily="18" charset="0"/>
              </a:rPr>
              <a:t> 40-50mmHg</a:t>
            </a:r>
            <a:endParaRPr lang="el-GR" sz="1800" dirty="0">
              <a:effectLst/>
              <a:latin typeface="Times New Roman" panose="02020603050405020304" pitchFamily="18" charset="0"/>
              <a:ea typeface="Times New Roman" panose="02020603050405020304" pitchFamily="18" charset="0"/>
            </a:endParaRPr>
          </a:p>
          <a:p>
            <a:pPr marL="285750" lvl="0" indent="-285750" algn="just">
              <a:lnSpc>
                <a:spcPct val="12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Δραματική ελάττωση της καρδιακής παροχής</a:t>
            </a:r>
          </a:p>
          <a:p>
            <a:pPr marL="285750" lvl="0" indent="-285750" algn="just">
              <a:lnSpc>
                <a:spcPct val="12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Αύξηση των περιφερικών αγγειακών αντιστάσεων (δηλαδή περιφερική αγγειοσυστολή) προκειμένου να διατηρηθεί επαρκής η τιμή της αρτηριακής πίεσης, πράγμα όμως που τελικά οδηγεί σε ακόμα μεγαλύτερη αύξηση του </a:t>
            </a:r>
            <a:r>
              <a:rPr lang="el-GR" sz="1800" dirty="0" err="1">
                <a:effectLst/>
                <a:latin typeface="Times New Roman" panose="02020603050405020304" pitchFamily="18" charset="0"/>
                <a:ea typeface="Times New Roman" panose="02020603050405020304" pitchFamily="18" charset="0"/>
              </a:rPr>
              <a:t>μεταφορτίου</a:t>
            </a:r>
            <a:r>
              <a:rPr lang="el-GR" sz="1800" dirty="0">
                <a:effectLst/>
                <a:latin typeface="Times New Roman" panose="02020603050405020304" pitchFamily="18" charset="0"/>
                <a:ea typeface="Times New Roman" panose="02020603050405020304" pitchFamily="18" charset="0"/>
              </a:rPr>
              <a:t>.</a:t>
            </a:r>
          </a:p>
          <a:p>
            <a:pPr marL="285750" lvl="0" indent="-285750" algn="just">
              <a:lnSpc>
                <a:spcPct val="12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Αδυναμία περαιτέρω αυξήσεως της συστολικής αρτηριακής πίεσης</a:t>
            </a:r>
          </a:p>
          <a:p>
            <a:pPr marL="285750" lvl="0" indent="-285750" algn="just">
              <a:lnSpc>
                <a:spcPct val="12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Πρόκληση πνευμονικού οιδήματος και θάνατος.</a:t>
            </a:r>
          </a:p>
          <a:p>
            <a:pPr indent="0" algn="just">
              <a:lnSpc>
                <a:spcPct val="120000"/>
              </a:lnSpc>
            </a:pPr>
            <a:r>
              <a:rPr lang="el-GR" sz="1800" dirty="0">
                <a:effectLst/>
                <a:latin typeface="Times New Roman" panose="02020603050405020304" pitchFamily="18" charset="0"/>
                <a:ea typeface="Times New Roman" panose="02020603050405020304" pitchFamily="18" charset="0"/>
              </a:rPr>
              <a:t>(Το πνευμονικό οίδημα οφείλεται σε υπερβολική αύξηση της τιμής της υδροστατικής πίεσης έναντι της τιμής της </a:t>
            </a:r>
            <a:r>
              <a:rPr lang="el-GR" sz="1800" dirty="0" err="1">
                <a:effectLst/>
                <a:latin typeface="Times New Roman" panose="02020603050405020304" pitchFamily="18" charset="0"/>
                <a:ea typeface="Times New Roman" panose="02020603050405020304" pitchFamily="18" charset="0"/>
              </a:rPr>
              <a:t>κολλοειδ</a:t>
            </a:r>
            <a:r>
              <a:rPr lang="en-US" sz="1800" dirty="0">
                <a:effectLst/>
                <a:latin typeface="Times New Roman" panose="02020603050405020304" pitchFamily="18" charset="0"/>
                <a:ea typeface="Times New Roman" panose="02020603050405020304" pitchFamily="18" charset="0"/>
              </a:rPr>
              <a:t>o</a:t>
            </a:r>
            <a:r>
              <a:rPr lang="el-GR" sz="1800" dirty="0" err="1">
                <a:effectLst/>
                <a:latin typeface="Times New Roman" panose="02020603050405020304" pitchFamily="18" charset="0"/>
                <a:ea typeface="Times New Roman" panose="02020603050405020304" pitchFamily="18" charset="0"/>
              </a:rPr>
              <a:t>σμωτικής</a:t>
            </a:r>
            <a:r>
              <a:rPr lang="el-GR" sz="1800" dirty="0">
                <a:effectLst/>
                <a:latin typeface="Times New Roman" panose="02020603050405020304" pitchFamily="18" charset="0"/>
                <a:ea typeface="Times New Roman" panose="02020603050405020304" pitchFamily="18" charset="0"/>
              </a:rPr>
              <a:t>, με άμεσο αποτέλεσμα την </a:t>
            </a:r>
            <a:r>
              <a:rPr lang="el-GR" sz="1800" dirty="0" err="1">
                <a:effectLst/>
                <a:latin typeface="Times New Roman" panose="02020603050405020304" pitchFamily="18" charset="0"/>
                <a:ea typeface="Times New Roman" panose="02020603050405020304" pitchFamily="18" charset="0"/>
              </a:rPr>
              <a:t>εξαγγείωση</a:t>
            </a:r>
            <a:r>
              <a:rPr lang="el-GR" sz="1800" dirty="0">
                <a:effectLst/>
                <a:latin typeface="Times New Roman" panose="02020603050405020304" pitchFamily="18" charset="0"/>
                <a:ea typeface="Times New Roman" panose="02020603050405020304" pitchFamily="18" charset="0"/>
              </a:rPr>
              <a:t> του νερού από το εσωτερικό του τριχοειδούς αγγείου και τη συγκέντρωση του ύδατος στο εσωτερικό των κυψελίδων).</a:t>
            </a:r>
          </a:p>
        </p:txBody>
      </p:sp>
    </p:spTree>
    <p:extLst>
      <p:ext uri="{BB962C8B-B14F-4D97-AF65-F5344CB8AC3E}">
        <p14:creationId xmlns:p14="http://schemas.microsoft.com/office/powerpoint/2010/main" val="5098897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33</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438149" y="204266"/>
            <a:ext cx="11233151" cy="6449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r>
              <a:rPr lang="el-GR" sz="1700" b="1" u="sng" dirty="0">
                <a:solidFill>
                  <a:schemeClr val="accent1"/>
                </a:solidFill>
                <a:effectLst/>
                <a:latin typeface="Times New Roman" panose="02020603050405020304" pitchFamily="18" charset="0"/>
                <a:ea typeface="Times New Roman" panose="02020603050405020304" pitchFamily="18" charset="0"/>
              </a:rPr>
              <a:t>Κλινικά σημεία ανεπάρκειας αορτικής βαλβίδας</a:t>
            </a:r>
            <a:endParaRPr lang="el-GR" sz="1700" b="1" dirty="0">
              <a:solidFill>
                <a:schemeClr val="accent1"/>
              </a:solidFill>
              <a:effectLst/>
              <a:latin typeface="Times New Roman" panose="02020603050405020304" pitchFamily="18" charset="0"/>
              <a:ea typeface="Times New Roman" panose="02020603050405020304" pitchFamily="18" charset="0"/>
            </a:endParaRPr>
          </a:p>
          <a:p>
            <a:pPr indent="0" algn="just"/>
            <a:r>
              <a:rPr lang="el-GR" sz="1700" dirty="0">
                <a:effectLst/>
                <a:latin typeface="Times New Roman" panose="02020603050405020304" pitchFamily="18" charset="0"/>
                <a:ea typeface="Times New Roman" panose="02020603050405020304" pitchFamily="18" charset="0"/>
              </a:rPr>
              <a:t>Έκτοπες κοιλιακές συστολές</a:t>
            </a:r>
          </a:p>
          <a:p>
            <a:pPr indent="0" algn="just"/>
            <a:r>
              <a:rPr lang="el-GR" sz="1700" dirty="0">
                <a:effectLst/>
                <a:latin typeface="Times New Roman" panose="02020603050405020304" pitchFamily="18" charset="0"/>
                <a:ea typeface="Times New Roman" panose="02020603050405020304" pitchFamily="18" charset="0"/>
              </a:rPr>
              <a:t>Αίσθημα υποκειμενικής δυσφορίας</a:t>
            </a:r>
          </a:p>
          <a:p>
            <a:pPr indent="0" algn="just"/>
            <a:r>
              <a:rPr lang="el-GR" sz="1700" dirty="0" err="1">
                <a:effectLst/>
                <a:latin typeface="Times New Roman" panose="02020603050405020304" pitchFamily="18" charset="0"/>
                <a:ea typeface="Times New Roman" panose="02020603050405020304" pitchFamily="18" charset="0"/>
              </a:rPr>
              <a:t>Παροξυσμική</a:t>
            </a:r>
            <a:r>
              <a:rPr lang="el-GR" sz="1700" dirty="0">
                <a:effectLst/>
                <a:latin typeface="Times New Roman" panose="02020603050405020304" pitchFamily="18" charset="0"/>
                <a:ea typeface="Times New Roman" panose="02020603050405020304" pitchFamily="18" charset="0"/>
              </a:rPr>
              <a:t> νυκτερινή δύσπνοια</a:t>
            </a:r>
          </a:p>
          <a:p>
            <a:pPr indent="0" algn="just"/>
            <a:r>
              <a:rPr lang="el-GR" sz="1700" dirty="0">
                <a:effectLst/>
                <a:latin typeface="Times New Roman" panose="02020603050405020304" pitchFamily="18" charset="0"/>
                <a:ea typeface="Times New Roman" panose="02020603050405020304" pitchFamily="18" charset="0"/>
              </a:rPr>
              <a:t>Μεγάλο εύρος στις τιμές ανάμεσα στην συστολική και στην διαστολική αρτηριακή πίεση (για παράδειγμα, συστολική αρτηριακή = 140mmHg και διαστολική αρτηριακή πίεση = 5mmHg)</a:t>
            </a:r>
          </a:p>
          <a:p>
            <a:pPr indent="0" algn="just"/>
            <a:r>
              <a:rPr lang="el-GR" sz="1700" dirty="0">
                <a:effectLst/>
                <a:latin typeface="Times New Roman" panose="02020603050405020304" pitchFamily="18" charset="0"/>
                <a:ea typeface="Times New Roman" panose="02020603050405020304" pitchFamily="18" charset="0"/>
              </a:rPr>
              <a:t>Σημείο του </a:t>
            </a:r>
            <a:r>
              <a:rPr lang="el-GR" sz="1700" dirty="0" err="1">
                <a:effectLst/>
                <a:latin typeface="Times New Roman" panose="02020603050405020304" pitchFamily="18" charset="0"/>
                <a:ea typeface="Times New Roman" panose="02020603050405020304" pitchFamily="18" charset="0"/>
              </a:rPr>
              <a:t>Musset</a:t>
            </a:r>
            <a:r>
              <a:rPr lang="el-GR" sz="1700" dirty="0">
                <a:effectLst/>
                <a:latin typeface="Times New Roman" panose="02020603050405020304" pitchFamily="18" charset="0"/>
                <a:ea typeface="Times New Roman" panose="02020603050405020304" pitchFamily="18" charset="0"/>
              </a:rPr>
              <a:t> (πρόκειται για χαρακτηριστική κίνηση της κεφαλής του πάσχοντος από ανεπάρκεια της αορτικής βαλβίδας σε κάθε καρδιακή ώση). Στην περίπτωση αυτή της συγκεκριμένης κινήσεως η καρδιακή ώση </a:t>
            </a:r>
            <a:r>
              <a:rPr lang="el-GR" sz="1700" dirty="0" err="1">
                <a:effectLst/>
                <a:latin typeface="Times New Roman" panose="02020603050405020304" pitchFamily="18" charset="0"/>
                <a:ea typeface="Times New Roman" panose="02020603050405020304" pitchFamily="18" charset="0"/>
              </a:rPr>
              <a:t>ψηλαφάται</a:t>
            </a:r>
            <a:r>
              <a:rPr lang="el-GR" sz="1700" dirty="0">
                <a:effectLst/>
                <a:latin typeface="Times New Roman" panose="02020603050405020304" pitchFamily="18" charset="0"/>
                <a:ea typeface="Times New Roman" panose="02020603050405020304" pitchFamily="18" charset="0"/>
              </a:rPr>
              <a:t> και εντοπίζεται προς τα έξω σχετικά με την αριστερή </a:t>
            </a:r>
            <a:r>
              <a:rPr lang="el-GR" sz="1700" dirty="0" err="1">
                <a:effectLst/>
                <a:latin typeface="Times New Roman" panose="02020603050405020304" pitchFamily="18" charset="0"/>
                <a:ea typeface="Times New Roman" panose="02020603050405020304" pitchFamily="18" charset="0"/>
              </a:rPr>
              <a:t>μεσοκλειδική</a:t>
            </a:r>
            <a:r>
              <a:rPr lang="el-GR" sz="1700" dirty="0">
                <a:effectLst/>
                <a:latin typeface="Times New Roman" panose="02020603050405020304" pitchFamily="18" charset="0"/>
                <a:ea typeface="Times New Roman" panose="02020603050405020304" pitchFamily="18" charset="0"/>
              </a:rPr>
              <a:t> γραμμή.</a:t>
            </a:r>
          </a:p>
          <a:p>
            <a:pPr indent="0" algn="just"/>
            <a:r>
              <a:rPr lang="el-GR" sz="1700" dirty="0">
                <a:effectLst/>
                <a:latin typeface="Times New Roman" panose="02020603050405020304" pitchFamily="18" charset="0"/>
                <a:ea typeface="Times New Roman" panose="02020603050405020304" pitchFamily="18" charset="0"/>
              </a:rPr>
              <a:t>Ακρόαση διαστολικού φυσήματος στην αορτική βαλβίδα στο 3</a:t>
            </a:r>
            <a:r>
              <a:rPr lang="el-GR" sz="1700" baseline="30000" dirty="0">
                <a:effectLst/>
                <a:latin typeface="Times New Roman" panose="02020603050405020304" pitchFamily="18" charset="0"/>
                <a:ea typeface="Times New Roman" panose="02020603050405020304" pitchFamily="18" charset="0"/>
              </a:rPr>
              <a:t>ο</a:t>
            </a:r>
            <a:r>
              <a:rPr lang="el-GR" sz="1700" dirty="0">
                <a:effectLst/>
                <a:latin typeface="Times New Roman" panose="02020603050405020304" pitchFamily="18" charset="0"/>
                <a:ea typeface="Times New Roman" panose="02020603050405020304" pitchFamily="18" charset="0"/>
              </a:rPr>
              <a:t> – 4</a:t>
            </a:r>
            <a:r>
              <a:rPr lang="el-GR" sz="1700" baseline="30000" dirty="0">
                <a:effectLst/>
                <a:latin typeface="Times New Roman" panose="02020603050405020304" pitchFamily="18" charset="0"/>
                <a:ea typeface="Times New Roman" panose="02020603050405020304" pitchFamily="18" charset="0"/>
              </a:rPr>
              <a:t>ο</a:t>
            </a:r>
            <a:r>
              <a:rPr lang="el-GR" sz="1700" dirty="0">
                <a:effectLst/>
                <a:latin typeface="Times New Roman" panose="02020603050405020304" pitchFamily="18" charset="0"/>
                <a:ea typeface="Times New Roman" panose="02020603050405020304" pitchFamily="18" charset="0"/>
              </a:rPr>
              <a:t> μεσοπλεύριο διάστημα στην θέση της αορτικής βαλβίδας. Στη φάση της διαστολής, φυσήματος ακροάται και στην κορυφή της καρδιάς.</a:t>
            </a:r>
          </a:p>
          <a:p>
            <a:pPr indent="0" algn="just"/>
            <a:r>
              <a:rPr lang="el-GR" sz="1700" dirty="0">
                <a:effectLst/>
                <a:latin typeface="Times New Roman" panose="02020603050405020304" pitchFamily="18" charset="0"/>
                <a:ea typeface="Times New Roman" panose="02020603050405020304" pitchFamily="18" charset="0"/>
              </a:rPr>
              <a:t> </a:t>
            </a:r>
          </a:p>
          <a:p>
            <a:pPr indent="0" algn="just"/>
            <a:r>
              <a:rPr lang="el-GR" sz="1700" b="1" u="sng" dirty="0">
                <a:solidFill>
                  <a:schemeClr val="accent1"/>
                </a:solidFill>
                <a:effectLst/>
                <a:latin typeface="Times New Roman" panose="02020603050405020304" pitchFamily="18" charset="0"/>
                <a:ea typeface="Times New Roman" panose="02020603050405020304" pitchFamily="18" charset="0"/>
              </a:rPr>
              <a:t>Ενδείξεις για χειρουργική αποκατάσταση της ανεπάρκειας της αορτικής βαλβίδας:</a:t>
            </a:r>
            <a:endParaRPr lang="el-GR" sz="1700" b="1" dirty="0">
              <a:solidFill>
                <a:schemeClr val="accent1"/>
              </a:solidFill>
              <a:effectLst/>
              <a:latin typeface="Times New Roman" panose="02020603050405020304" pitchFamily="18" charset="0"/>
              <a:ea typeface="Times New Roman" panose="02020603050405020304" pitchFamily="18" charset="0"/>
            </a:endParaRPr>
          </a:p>
          <a:p>
            <a:pPr indent="0" algn="just"/>
            <a:r>
              <a:rPr lang="el-GR" sz="1700" dirty="0">
                <a:effectLst/>
                <a:latin typeface="Times New Roman" panose="02020603050405020304" pitchFamily="18" charset="0"/>
                <a:ea typeface="Times New Roman" panose="02020603050405020304" pitchFamily="18" charset="0"/>
              </a:rPr>
              <a:t>Όταν υπάρχει προοδευτική αύξηση του μεγέθους της αριστερής κοιλίας.</a:t>
            </a:r>
          </a:p>
          <a:p>
            <a:pPr indent="0" algn="just"/>
            <a:r>
              <a:rPr lang="el-GR" sz="1700" dirty="0">
                <a:effectLst/>
                <a:latin typeface="Times New Roman" panose="02020603050405020304" pitchFamily="18" charset="0"/>
                <a:ea typeface="Times New Roman" panose="02020603050405020304" pitchFamily="18" charset="0"/>
              </a:rPr>
              <a:t>Όταν η εξέταση της αριστερής </a:t>
            </a:r>
            <a:r>
              <a:rPr lang="el-GR" sz="1700" dirty="0" err="1">
                <a:effectLst/>
                <a:latin typeface="Times New Roman" panose="02020603050405020304" pitchFamily="18" charset="0"/>
                <a:ea typeface="Times New Roman" panose="02020603050405020304" pitchFamily="18" charset="0"/>
              </a:rPr>
              <a:t>κοιλιογραφίας</a:t>
            </a:r>
            <a:r>
              <a:rPr lang="el-GR" sz="1700" dirty="0">
                <a:effectLst/>
                <a:latin typeface="Times New Roman" panose="02020603050405020304" pitchFamily="18" charset="0"/>
                <a:ea typeface="Times New Roman" panose="02020603050405020304" pitchFamily="18" charset="0"/>
              </a:rPr>
              <a:t> (δηλαδή η έγχυση σκιαγραφικού στο εσωτερικό της αριστερής κοιλίας) αποκαλύψει μεγάλη ποσότητα αίματος που παλινδρομεί από την ανιούσα αορτή προς το εσωτερικό της αριστερής κοιλίας περνώντας μέσα από την αορτική βαλβίδα η οποία παραμένει ανεπαρκώς κλειστή.</a:t>
            </a:r>
          </a:p>
          <a:p>
            <a:pPr indent="0" algn="just"/>
            <a:r>
              <a:rPr lang="el-GR" sz="1700" dirty="0">
                <a:effectLst/>
                <a:latin typeface="Times New Roman" panose="02020603050405020304" pitchFamily="18" charset="0"/>
                <a:ea typeface="Times New Roman" panose="02020603050405020304" pitchFamily="18" charset="0"/>
              </a:rPr>
              <a:t>Όταν η </a:t>
            </a:r>
            <a:r>
              <a:rPr lang="el-GR" sz="1700" dirty="0" err="1">
                <a:effectLst/>
                <a:latin typeface="Times New Roman" panose="02020603050405020304" pitchFamily="18" charset="0"/>
                <a:ea typeface="Times New Roman" panose="02020603050405020304" pitchFamily="18" charset="0"/>
              </a:rPr>
              <a:t>τελοδιαστολική</a:t>
            </a:r>
            <a:r>
              <a:rPr lang="el-GR" sz="1700" dirty="0">
                <a:effectLst/>
                <a:latin typeface="Times New Roman" panose="02020603050405020304" pitchFamily="18" charset="0"/>
                <a:ea typeface="Times New Roman" panose="02020603050405020304" pitchFamily="18" charset="0"/>
              </a:rPr>
              <a:t> διάμετρος της αριστερής κοιλίας είναι μεγαλύτερη από 7cm και η </a:t>
            </a:r>
            <a:r>
              <a:rPr lang="el-GR" sz="1700" dirty="0" err="1">
                <a:effectLst/>
                <a:latin typeface="Times New Roman" panose="02020603050405020304" pitchFamily="18" charset="0"/>
                <a:ea typeface="Times New Roman" panose="02020603050405020304" pitchFamily="18" charset="0"/>
              </a:rPr>
              <a:t>τελοσυστολική</a:t>
            </a:r>
            <a:r>
              <a:rPr lang="el-GR" sz="1700" dirty="0">
                <a:effectLst/>
                <a:latin typeface="Times New Roman" panose="02020603050405020304" pitchFamily="18" charset="0"/>
                <a:ea typeface="Times New Roman" panose="02020603050405020304" pitchFamily="18" charset="0"/>
              </a:rPr>
              <a:t> διάμετρος της αριστερής κοιλίας είναι μεγαλύτερη από 5,5cm, τότε στις περιπτώσεις αυτές η αορτική βαλβίδα θα πρέπει να χειρουργείται και να αντικαθίσταται.  </a:t>
            </a:r>
          </a:p>
          <a:p>
            <a:pPr indent="0" algn="just"/>
            <a:r>
              <a:rPr lang="en-US" sz="1700" dirty="0">
                <a:effectLst/>
                <a:latin typeface="Times New Roman" panose="02020603050405020304" pitchFamily="18" charset="0"/>
                <a:ea typeface="Times New Roman" panose="02020603050405020304" pitchFamily="18" charset="0"/>
              </a:rPr>
              <a:t>LVEDD: Left Ventricular End Diastolic Diameter</a:t>
            </a:r>
            <a:endParaRPr lang="el-GR" sz="1700" dirty="0">
              <a:effectLst/>
              <a:latin typeface="Times New Roman" panose="02020603050405020304" pitchFamily="18" charset="0"/>
              <a:ea typeface="Times New Roman" panose="02020603050405020304" pitchFamily="18" charset="0"/>
            </a:endParaRPr>
          </a:p>
          <a:p>
            <a:pPr indent="0" algn="just"/>
            <a:r>
              <a:rPr lang="en-US" sz="1700" dirty="0">
                <a:effectLst/>
                <a:latin typeface="Times New Roman" panose="02020603050405020304" pitchFamily="18" charset="0"/>
                <a:ea typeface="Times New Roman" panose="02020603050405020304" pitchFamily="18" charset="0"/>
              </a:rPr>
              <a:t>LVESD: Left Ventricular End Systolic Diameter </a:t>
            </a:r>
            <a:endParaRPr lang="el-GR" sz="1700" dirty="0">
              <a:effectLst/>
              <a:latin typeface="Times New Roman" panose="02020603050405020304" pitchFamily="18" charset="0"/>
              <a:ea typeface="Times New Roman" panose="02020603050405020304" pitchFamily="18" charset="0"/>
            </a:endParaRPr>
          </a:p>
          <a:p>
            <a:pPr indent="0" algn="just"/>
            <a:r>
              <a:rPr lang="el-GR" sz="1700" dirty="0">
                <a:effectLst/>
                <a:latin typeface="Times New Roman" panose="02020603050405020304" pitchFamily="18" charset="0"/>
                <a:ea typeface="Times New Roman" panose="02020603050405020304" pitchFamily="18" charset="0"/>
              </a:rPr>
              <a:t>Ένδειξη για χειρουργική αποκατάσταση της ανεπάρκειας της αορτικής βαλβίδας αποτελεί επίσης και η τιμή του </a:t>
            </a:r>
            <a:r>
              <a:rPr lang="el-GR" sz="1700" dirty="0" err="1">
                <a:effectLst/>
                <a:latin typeface="Times New Roman" panose="02020603050405020304" pitchFamily="18" charset="0"/>
                <a:ea typeface="Times New Roman" panose="02020603050405020304" pitchFamily="18" charset="0"/>
              </a:rPr>
              <a:t>καρδιοθωρακικού</a:t>
            </a:r>
            <a:r>
              <a:rPr lang="el-GR" sz="1700" dirty="0">
                <a:effectLst/>
                <a:latin typeface="Times New Roman" panose="02020603050405020304" pitchFamily="18" charset="0"/>
                <a:ea typeface="Times New Roman" panose="02020603050405020304" pitchFamily="18" charset="0"/>
              </a:rPr>
              <a:t> δείκτη (ΚΘΔ) όταν αυτή είναι μεγαλύτερη από 0,55. ΚΘΔ είναι το κλάσμα το οποίο έχει αριθμητή την διάμετρο της καρδιάς και παρονομαστή τη διάμετρο του θώρακα στην </a:t>
            </a:r>
            <a:r>
              <a:rPr lang="el-GR" sz="1700" dirty="0" err="1">
                <a:effectLst/>
                <a:latin typeface="Times New Roman" panose="02020603050405020304" pitchFamily="18" charset="0"/>
                <a:ea typeface="Times New Roman" panose="02020603050405020304" pitchFamily="18" charset="0"/>
              </a:rPr>
              <a:t>face</a:t>
            </a:r>
            <a:r>
              <a:rPr lang="el-GR" sz="1700" dirty="0">
                <a:effectLst/>
                <a:latin typeface="Times New Roman" panose="02020603050405020304" pitchFamily="18" charset="0"/>
                <a:ea typeface="Times New Roman" panose="02020603050405020304" pitchFamily="18" charset="0"/>
              </a:rPr>
              <a:t> ακτινογραφία του θώρακα.</a:t>
            </a:r>
          </a:p>
          <a:p>
            <a:pPr indent="0" algn="just"/>
            <a:r>
              <a:rPr lang="el-GR" sz="1700" dirty="0">
                <a:effectLst/>
                <a:latin typeface="Times New Roman" panose="02020603050405020304" pitchFamily="18" charset="0"/>
                <a:ea typeface="Times New Roman" panose="02020603050405020304" pitchFamily="18" charset="0"/>
              </a:rPr>
              <a:t>Το 75% των ασθενών με μετρίου βαθμού ανεπάρκεια αορτικής βαλβίδας επιβιώνει χωρίς χειρουργείο και θεραπεία για 5 χρόνια, ενώ από αυτούς που έχουν σοβαρού βαθμού ανεπάρκεια επιβιώνουν άνευ θεραπείας το 50% για 10 έτη.</a:t>
            </a:r>
          </a:p>
        </p:txBody>
      </p:sp>
    </p:spTree>
    <p:extLst>
      <p:ext uri="{BB962C8B-B14F-4D97-AF65-F5344CB8AC3E}">
        <p14:creationId xmlns:p14="http://schemas.microsoft.com/office/powerpoint/2010/main" val="4211056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34</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438149" y="335840"/>
            <a:ext cx="11233151"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Στένωση μιτροειδούς βαλβίδας</a:t>
            </a:r>
          </a:p>
          <a:p>
            <a:pPr indent="0" algn="just">
              <a:lnSpc>
                <a:spcPct val="100000"/>
              </a:lnSpc>
            </a:pPr>
            <a:r>
              <a:rPr lang="el-GR" sz="1800" dirty="0">
                <a:effectLst/>
                <a:latin typeface="Times New Roman" panose="02020603050405020304" pitchFamily="18" charset="0"/>
                <a:ea typeface="Times New Roman" panose="02020603050405020304" pitchFamily="18" charset="0"/>
              </a:rPr>
              <a:t>Υπό φυσιολογικές συνθήκες το εμβαδόν της μιτροειδούς βαλβίδας κυμαίνεται από 4-6cm</a:t>
            </a:r>
            <a:r>
              <a:rPr lang="el-GR" sz="1800" baseline="30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Στένωση μιτροειδούς βαλβίδας υπάρχει όταν το εμβαδόν του ανοίγματος της μιτροειδούς κυμαίνεται ανάμεσα σε 2 – 2,5cm</a:t>
            </a:r>
            <a:r>
              <a:rPr lang="el-GR" sz="1800" baseline="30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Εμβαδόν μιτροειδούς στομίου κυμαινόμενο από 1,5 – 2cm</a:t>
            </a:r>
            <a:r>
              <a:rPr lang="el-GR" sz="1800" baseline="30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χαρακτηρίζει την έναρξη των κλινικών συμπτωμάτων που παρατηρούνται στη στένωση της μιτροειδούς βαλβίδας (το πρωταρχικό σύμπτωμα της στένωσης στη μιτροειδή είναι η δύσπνοια η οποία παρουσιάζεται ύστερα από ήπια κόπωση). Όταν το εμβαδόν στο </a:t>
            </a:r>
            <a:r>
              <a:rPr lang="el-GR" sz="1800" dirty="0" err="1">
                <a:effectLst/>
                <a:latin typeface="Times New Roman" panose="02020603050405020304" pitchFamily="18" charset="0"/>
                <a:ea typeface="Times New Roman" panose="02020603050405020304" pitchFamily="18" charset="0"/>
              </a:rPr>
              <a:t>μιτροειδικό</a:t>
            </a:r>
            <a:r>
              <a:rPr lang="el-GR" sz="1800" dirty="0">
                <a:effectLst/>
                <a:latin typeface="Times New Roman" panose="02020603050405020304" pitchFamily="18" charset="0"/>
                <a:ea typeface="Times New Roman" panose="02020603050405020304" pitchFamily="18" charset="0"/>
              </a:rPr>
              <a:t> στόμιο είναι μεταξύ 1,5 και 1cm</a:t>
            </a:r>
            <a:r>
              <a:rPr lang="el-GR" sz="1800" baseline="30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τότε η δύσπνοια θα εμφανιστεί μετά από ελαφριά κόπωση.</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Εμβαδόν βαλβιδικού </a:t>
            </a:r>
            <a:r>
              <a:rPr lang="el-GR" sz="1800" dirty="0" err="1">
                <a:effectLst/>
                <a:latin typeface="Times New Roman" panose="02020603050405020304" pitchFamily="18" charset="0"/>
                <a:ea typeface="Times New Roman" panose="02020603050405020304" pitchFamily="18" charset="0"/>
              </a:rPr>
              <a:t>μιτροειδικού</a:t>
            </a:r>
            <a:r>
              <a:rPr lang="el-GR" sz="1800" dirty="0">
                <a:effectLst/>
                <a:latin typeface="Times New Roman" panose="02020603050405020304" pitchFamily="18" charset="0"/>
                <a:ea typeface="Times New Roman" panose="02020603050405020304" pitchFamily="18" charset="0"/>
              </a:rPr>
              <a:t> στομίου ίσο με 0,4cm</a:t>
            </a:r>
            <a:r>
              <a:rPr lang="el-GR" sz="1800" baseline="30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είναι το ελάχιστο που συμβιβάζεται με την ύπαρξη της ζωής.</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Οι </a:t>
            </a:r>
            <a:r>
              <a:rPr lang="el-GR" sz="1800" dirty="0" err="1">
                <a:effectLst/>
                <a:latin typeface="Times New Roman" panose="02020603050405020304" pitchFamily="18" charset="0"/>
                <a:ea typeface="Times New Roman" panose="02020603050405020304" pitchFamily="18" charset="0"/>
              </a:rPr>
              <a:t>αιμοδυναμικές</a:t>
            </a:r>
            <a:r>
              <a:rPr lang="el-GR" sz="1800" dirty="0">
                <a:effectLst/>
                <a:latin typeface="Times New Roman" panose="02020603050405020304" pitchFamily="18" charset="0"/>
                <a:ea typeface="Times New Roman" panose="02020603050405020304" pitchFamily="18" charset="0"/>
              </a:rPr>
              <a:t> διαταραχές οι οποίες συνοδεύουν την στένωση της μιτροειδούς βαλβίδας είναι: </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Αύξηση της πίεσης μέσα στον αριστερό κόλπο</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Ελάττωση της καρδιακής παροχής</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Αύξηση των πνευμονικών αγγειακών αντιστάσεων</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Η αύξηση της πίεσης στον αριστερό κόλπο συμβαίνει διότι ελαττώνεται το εμβαδόν του βαλβιδικού στομίου με αποτέλεσμα την μείωση της καρδιακής παροχής, ενώ στην τιμή της πίεσης που αναπτύσσεται μέσα στον αριστερό κόλπο παίζει ρόλο και η καρδιακή συχνότητα εφόσον η αύξηση της καρδιακής συχνότητας μπορεί να διευκολύνει την απομάκρυνση του αίματος προς την ανιούσα αορτή και επομένως την αποσυμφόρηση του αριστερού κόλπου από το αίμα που αυτός περιέχει.</a:t>
            </a:r>
          </a:p>
          <a:p>
            <a:pPr indent="0" algn="just">
              <a:lnSpc>
                <a:spcPct val="100000"/>
              </a:lnSpc>
            </a:pPr>
            <a:r>
              <a:rPr lang="el-GR" sz="1800" dirty="0">
                <a:effectLst/>
                <a:latin typeface="Times New Roman" panose="02020603050405020304" pitchFamily="18" charset="0"/>
                <a:ea typeface="Times New Roman" panose="02020603050405020304" pitchFamily="18" charset="0"/>
              </a:rPr>
              <a:t>Αποτέλεσμα της </a:t>
            </a:r>
            <a:r>
              <a:rPr lang="el-GR" sz="1800" dirty="0" err="1">
                <a:effectLst/>
                <a:latin typeface="Times New Roman" panose="02020603050405020304" pitchFamily="18" charset="0"/>
                <a:ea typeface="Times New Roman" panose="02020603050405020304" pitchFamily="18" charset="0"/>
              </a:rPr>
              <a:t>μιτροειδικής</a:t>
            </a:r>
            <a:r>
              <a:rPr lang="el-GR" sz="1800" dirty="0">
                <a:effectLst/>
                <a:latin typeface="Times New Roman" panose="02020603050405020304" pitchFamily="18" charset="0"/>
                <a:ea typeface="Times New Roman" panose="02020603050405020304" pitchFamily="18" charset="0"/>
              </a:rPr>
              <a:t> στένωσης είναι η δημιουργία διαστολικής κλίσης πίεσης η οποία ανέρχεται στην τιμή των 20mmHg </a:t>
            </a:r>
            <a:r>
              <a:rPr lang="el-GR"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el-GR" sz="1800" dirty="0">
                <a:effectLst/>
                <a:latin typeface="Times New Roman" panose="02020603050405020304" pitchFamily="18" charset="0"/>
                <a:ea typeface="Times New Roman" panose="02020603050405020304" pitchFamily="18" charset="0"/>
              </a:rPr>
              <a:t> Αυτό σημαίνει ότι στο τέλος της φάσεως της διαστολής των κόλπων και λίγο πριν την έναρξη της συστολής τους, δηλαδή όταν η αριστερή κοιλία αρχίζει και μπαίνει σε φάση διαστολής, η πίεση που επικρατεί στον αριστερό κόλπο με το να είναι αυξημένη κατά 20mmHg της πίεσης που επικρατεί στην αριστερή κοιλία δημιουργεί μια κατάσταση η οποία διευκολύνει την προώθηση του αίματος από τον αριστερό κόλπο προς την αριστερή κοιλία.</a:t>
            </a:r>
          </a:p>
        </p:txBody>
      </p:sp>
    </p:spTree>
    <p:extLst>
      <p:ext uri="{BB962C8B-B14F-4D97-AF65-F5344CB8AC3E}">
        <p14:creationId xmlns:p14="http://schemas.microsoft.com/office/powerpoint/2010/main" val="31954622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35</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438149" y="27678"/>
            <a:ext cx="11233151" cy="6802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95000"/>
              </a:lnSpc>
            </a:pPr>
            <a:r>
              <a:rPr lang="el-GR" sz="1700" dirty="0">
                <a:effectLst/>
                <a:latin typeface="Times New Roman" panose="02020603050405020304" pitchFamily="18" charset="0"/>
                <a:ea typeface="Times New Roman" panose="02020603050405020304" pitchFamily="18" charset="0"/>
              </a:rPr>
              <a:t>Στις περιπτώσεις στενώσεως της μιτροειδούς βαλβίδας ο </a:t>
            </a:r>
            <a:r>
              <a:rPr lang="el-GR" sz="1700" dirty="0" err="1">
                <a:effectLst/>
                <a:latin typeface="Times New Roman" panose="02020603050405020304" pitchFamily="18" charset="0"/>
                <a:ea typeface="Times New Roman" panose="02020603050405020304" pitchFamily="18" charset="0"/>
              </a:rPr>
              <a:t>τελοδιαστολικός</a:t>
            </a:r>
            <a:r>
              <a:rPr lang="el-GR" sz="1700" dirty="0">
                <a:effectLst/>
                <a:latin typeface="Times New Roman" panose="02020603050405020304" pitchFamily="18" charset="0"/>
                <a:ea typeface="Times New Roman" panose="02020603050405020304" pitchFamily="18" charset="0"/>
              </a:rPr>
              <a:t> όγκος όπως και η πίεση της αριστερής κοιλίας παραμένουν σε φυσιολογικές τιμές. Το </a:t>
            </a:r>
            <a:r>
              <a:rPr lang="el-GR" sz="1700" dirty="0" err="1">
                <a:effectLst/>
                <a:latin typeface="Times New Roman" panose="02020603050405020304" pitchFamily="18" charset="0"/>
                <a:ea typeface="Times New Roman" panose="02020603050405020304" pitchFamily="18" charset="0"/>
              </a:rPr>
              <a:t>προφορτίο</a:t>
            </a:r>
            <a:r>
              <a:rPr lang="el-GR" sz="1700" dirty="0">
                <a:effectLst/>
                <a:latin typeface="Times New Roman" panose="02020603050405020304" pitchFamily="18" charset="0"/>
                <a:ea typeface="Times New Roman" panose="02020603050405020304" pitchFamily="18" charset="0"/>
              </a:rPr>
              <a:t> όμως της αριστερής κοιλίας είναι ελαττωμένο.</a:t>
            </a:r>
          </a:p>
          <a:p>
            <a:pPr indent="0" algn="just">
              <a:lnSpc>
                <a:spcPct val="95000"/>
              </a:lnSpc>
            </a:pPr>
            <a:r>
              <a:rPr lang="el-GR" sz="1700" dirty="0">
                <a:effectLst/>
                <a:latin typeface="Times New Roman" panose="02020603050405020304" pitchFamily="18" charset="0"/>
                <a:ea typeface="Times New Roman" panose="02020603050405020304" pitchFamily="18" charset="0"/>
              </a:rPr>
              <a:t>Επίσης η αύξηση της αριστερής κολπικής πίεσης οδηγεί άμεσα και σε αύξηση της πίεσης που επικρατεί μέσα στις πνευμονικές φλέβες, καθώς επίσης και σε πάχυνση της μεμβράνης των κυψελίδων. Ακόμα η αυξημένη πίεση μέσα στον αριστερό κόλπο προκαλεί μείωση του βαθμού ελαστικότητας των πνευμόνων, ενώ συγχρόνως επιφέρει και διαταραχές της λειτουργίας στην τριχοειδική μεμβράνη των αγγείων τα οποία περιβάλλουν τις κυψελίδες με αποτέλεσμα να παρουσιάζεται δύσπνοια διότι δεν γίνεται σωστά η ανταλλαγή των αναπνευστικών αερίων. </a:t>
            </a:r>
          </a:p>
          <a:p>
            <a:pPr indent="0" algn="just">
              <a:lnSpc>
                <a:spcPct val="95000"/>
              </a:lnSpc>
            </a:pPr>
            <a:r>
              <a:rPr lang="el-GR" sz="1700" dirty="0">
                <a:effectLst/>
                <a:latin typeface="Times New Roman" panose="02020603050405020304" pitchFamily="18" charset="0"/>
                <a:ea typeface="Times New Roman" panose="02020603050405020304" pitchFamily="18" charset="0"/>
              </a:rPr>
              <a:t> </a:t>
            </a:r>
          </a:p>
          <a:p>
            <a:pPr indent="0" algn="just">
              <a:lnSpc>
                <a:spcPct val="95000"/>
              </a:lnSpc>
            </a:pPr>
            <a:r>
              <a:rPr lang="el-GR" sz="1700" b="1" dirty="0">
                <a:solidFill>
                  <a:schemeClr val="accent1"/>
                </a:solidFill>
                <a:effectLst/>
                <a:latin typeface="Times New Roman" panose="02020603050405020304" pitchFamily="18" charset="0"/>
                <a:ea typeface="Times New Roman" panose="02020603050405020304" pitchFamily="18" charset="0"/>
              </a:rPr>
              <a:t>Κλινικά σημεία και εκδηλώσεις στη στένωση μιτροειδούς βαλβίδας:</a:t>
            </a:r>
          </a:p>
          <a:p>
            <a:pPr indent="0" algn="just">
              <a:lnSpc>
                <a:spcPct val="95000"/>
              </a:lnSpc>
            </a:pPr>
            <a:r>
              <a:rPr lang="el-GR" sz="1700" dirty="0">
                <a:effectLst/>
                <a:latin typeface="Times New Roman" panose="02020603050405020304" pitchFamily="18" charset="0"/>
                <a:ea typeface="Times New Roman" panose="02020603050405020304" pitchFamily="18" charset="0"/>
              </a:rPr>
              <a:t>Δύσπνοια</a:t>
            </a:r>
          </a:p>
          <a:p>
            <a:pPr indent="0" algn="just">
              <a:lnSpc>
                <a:spcPct val="95000"/>
              </a:lnSpc>
            </a:pPr>
            <a:r>
              <a:rPr lang="el-GR" sz="1700" dirty="0">
                <a:effectLst/>
                <a:latin typeface="Times New Roman" panose="02020603050405020304" pitchFamily="18" charset="0"/>
                <a:ea typeface="Times New Roman" panose="02020603050405020304" pitchFamily="18" charset="0"/>
              </a:rPr>
              <a:t>Χρόνιος βήχας ο οποίος επιδεινώνεται το βράδυ με την κατάκλιση λόγω δημιουργίας οιδήματος στις κυψελίδες που υπάρχουν στις βάσεις των πνευμόνων.</a:t>
            </a:r>
          </a:p>
          <a:p>
            <a:pPr indent="0" algn="just">
              <a:lnSpc>
                <a:spcPct val="95000"/>
              </a:lnSpc>
            </a:pPr>
            <a:r>
              <a:rPr lang="el-GR" sz="1700" dirty="0">
                <a:effectLst/>
                <a:latin typeface="Times New Roman" panose="02020603050405020304" pitchFamily="18" charset="0"/>
                <a:ea typeface="Times New Roman" panose="02020603050405020304" pitchFamily="18" charset="0"/>
              </a:rPr>
              <a:t>Αιμόπτυση (οφείλεται σε ρήξη των τριχοειδών αγγείων τα οποία περιβάλλουν τις κυψελίδες)</a:t>
            </a:r>
          </a:p>
          <a:p>
            <a:pPr indent="0" algn="just">
              <a:lnSpc>
                <a:spcPct val="95000"/>
              </a:lnSpc>
            </a:pPr>
            <a:r>
              <a:rPr lang="el-GR" sz="1700" dirty="0">
                <a:effectLst/>
                <a:latin typeface="Times New Roman" panose="02020603050405020304" pitchFamily="18" charset="0"/>
                <a:ea typeface="Times New Roman" panose="02020603050405020304" pitchFamily="18" charset="0"/>
              </a:rPr>
              <a:t>Πνευμονικό οίδημα (αναπτύσσεται στις περιπτώσεις εκείνες που επικρατεί αυξημένη υδροστατική πίεση μέσα στα πνευμονικά τριχοειδή)</a:t>
            </a:r>
          </a:p>
          <a:p>
            <a:pPr indent="0" algn="just">
              <a:lnSpc>
                <a:spcPct val="95000"/>
              </a:lnSpc>
            </a:pPr>
            <a:r>
              <a:rPr lang="el-GR" sz="1700" dirty="0">
                <a:effectLst/>
                <a:latin typeface="Times New Roman" panose="02020603050405020304" pitchFamily="18" charset="0"/>
                <a:ea typeface="Times New Roman" panose="02020603050405020304" pitchFamily="18" charset="0"/>
              </a:rPr>
              <a:t>Ανάπτυξη πνευμονικής υπέρτασης λόγω αυξημένης πίεσης μέσα στην πνευμονική αρτηρία με αποτέλεσμα ηπατομεγαλία και οίδημα στα κάτω άκρα.</a:t>
            </a:r>
          </a:p>
          <a:p>
            <a:pPr indent="0" algn="just">
              <a:lnSpc>
                <a:spcPct val="95000"/>
              </a:lnSpc>
            </a:pPr>
            <a:r>
              <a:rPr lang="el-GR" sz="1700" dirty="0">
                <a:effectLst/>
                <a:latin typeface="Times New Roman" panose="02020603050405020304" pitchFamily="18" charset="0"/>
                <a:ea typeface="Times New Roman" panose="02020603050405020304" pitchFamily="18" charset="0"/>
              </a:rPr>
              <a:t>Σε ποσοστό 10% των ασθενών με στένωση μιτροειδούς εμφανίζεται στηθάγχη η οποία οφείλεται σε ελαττωμένη παροχή αρτηριακού αίματος από την αριστερή κοιλία στην ανιούσα αορτή κατά τη φάση συστολής της αριστερής κοιλίας.</a:t>
            </a:r>
          </a:p>
          <a:p>
            <a:pPr indent="0" algn="just">
              <a:lnSpc>
                <a:spcPct val="95000"/>
              </a:lnSpc>
            </a:pPr>
            <a:r>
              <a:rPr lang="el-GR" sz="1700" dirty="0">
                <a:effectLst/>
                <a:latin typeface="Times New Roman" panose="02020603050405020304" pitchFamily="18" charset="0"/>
                <a:ea typeface="Times New Roman" panose="02020603050405020304" pitchFamily="18" charset="0"/>
              </a:rPr>
              <a:t>Επομένως μικρή θα είναι και η ποσότητα του αίματος που παλινδρομεί από την ανιούσα αορτή στους κόλπους του </a:t>
            </a:r>
            <a:r>
              <a:rPr lang="el-GR" sz="1700" dirty="0" err="1">
                <a:effectLst/>
                <a:latin typeface="Times New Roman" panose="02020603050405020304" pitchFamily="18" charset="0"/>
                <a:ea typeface="Times New Roman" panose="02020603050405020304" pitchFamily="18" charset="0"/>
              </a:rPr>
              <a:t>Valsava</a:t>
            </a:r>
            <a:r>
              <a:rPr lang="el-GR" sz="1700" dirty="0">
                <a:effectLst/>
                <a:latin typeface="Times New Roman" panose="02020603050405020304" pitchFamily="18" charset="0"/>
                <a:ea typeface="Times New Roman" panose="02020603050405020304" pitchFamily="18" charset="0"/>
              </a:rPr>
              <a:t> και γεμίζει την αριστερή και τη δεξιά στεφανιαία αρτηρία.</a:t>
            </a:r>
          </a:p>
          <a:p>
            <a:pPr indent="0" algn="just">
              <a:lnSpc>
                <a:spcPct val="95000"/>
              </a:lnSpc>
            </a:pPr>
            <a:r>
              <a:rPr lang="el-GR" sz="1700" dirty="0">
                <a:effectLst/>
                <a:latin typeface="Times New Roman" panose="02020603050405020304" pitchFamily="18" charset="0"/>
                <a:ea typeface="Times New Roman" panose="02020603050405020304" pitchFamily="18" charset="0"/>
              </a:rPr>
              <a:t>Ο </a:t>
            </a:r>
            <a:r>
              <a:rPr lang="el-GR" sz="1700" dirty="0" err="1">
                <a:effectLst/>
                <a:latin typeface="Times New Roman" panose="02020603050405020304" pitchFamily="18" charset="0"/>
                <a:ea typeface="Times New Roman" panose="02020603050405020304" pitchFamily="18" charset="0"/>
              </a:rPr>
              <a:t>σωματότυπος</a:t>
            </a:r>
            <a:r>
              <a:rPr lang="el-GR" sz="1700" dirty="0">
                <a:effectLst/>
                <a:latin typeface="Times New Roman" panose="02020603050405020304" pitchFamily="18" charset="0"/>
                <a:ea typeface="Times New Roman" panose="02020603050405020304" pitchFamily="18" charset="0"/>
              </a:rPr>
              <a:t> των ασθενών με στένωση μιτροειδούς είναι ο εξής : Λεπτοί ασθενείς, ευπαθείς οι οποίοι εμφανίζουν μυϊκή φθορά (καχεκτικοί μυς) και με χαρακτηριστικό </a:t>
            </a:r>
            <a:r>
              <a:rPr lang="el-GR" sz="1700" dirty="0" err="1">
                <a:effectLst/>
                <a:latin typeface="Times New Roman" panose="02020603050405020304" pitchFamily="18" charset="0"/>
                <a:ea typeface="Times New Roman" panose="02020603050405020304" pitchFamily="18" charset="0"/>
              </a:rPr>
              <a:t>μιτροειδικό</a:t>
            </a:r>
            <a:r>
              <a:rPr lang="el-GR" sz="1700" dirty="0">
                <a:effectLst/>
                <a:latin typeface="Times New Roman" panose="02020603050405020304" pitchFamily="18" charset="0"/>
                <a:ea typeface="Times New Roman" panose="02020603050405020304" pitchFamily="18" charset="0"/>
              </a:rPr>
              <a:t> προσωπείο, δηλαδή ερυθρότητα ή κυάνωση στις παρειές, στα χείλη και στα δάχτυλα.</a:t>
            </a:r>
            <a:r>
              <a:rPr lang="en-US" sz="1700" dirty="0">
                <a:effectLst/>
                <a:latin typeface="Times New Roman" panose="02020603050405020304" pitchFamily="18" charset="0"/>
                <a:ea typeface="Times New Roman" panose="02020603050405020304" pitchFamily="18" charset="0"/>
              </a:rPr>
              <a:t> </a:t>
            </a:r>
            <a:r>
              <a:rPr lang="el-GR" sz="1700" dirty="0">
                <a:effectLst/>
                <a:latin typeface="Times New Roman" panose="02020603050405020304" pitchFamily="18" charset="0"/>
                <a:ea typeface="Times New Roman" panose="02020603050405020304" pitchFamily="18" charset="0"/>
              </a:rPr>
              <a:t>Χαρακτηριστικό ακτινογραφικό εύρημα των ασθενών με στένωση μιτροειδούς είναι η αύξηση του μεγέθους της δεξιάς κοιλίας ειδικότερα, αλλά και γενικότερα η αύξηση του μεγέθους όλης της καρδιακής σκιάς με χαρακτηριστικό </a:t>
            </a:r>
            <a:r>
              <a:rPr lang="el-GR" sz="1700" dirty="0" err="1">
                <a:effectLst/>
                <a:latin typeface="Times New Roman" panose="02020603050405020304" pitchFamily="18" charset="0"/>
                <a:ea typeface="Times New Roman" panose="02020603050405020304" pitchFamily="18" charset="0"/>
              </a:rPr>
              <a:t>ευθειασμό</a:t>
            </a:r>
            <a:r>
              <a:rPr lang="el-GR" sz="1700" dirty="0">
                <a:effectLst/>
                <a:latin typeface="Times New Roman" panose="02020603050405020304" pitchFamily="18" charset="0"/>
                <a:ea typeface="Times New Roman" panose="02020603050405020304" pitchFamily="18" charset="0"/>
              </a:rPr>
              <a:t> του αριστερού καρδιακού χείλους.</a:t>
            </a:r>
          </a:p>
        </p:txBody>
      </p:sp>
    </p:spTree>
    <p:extLst>
      <p:ext uri="{BB962C8B-B14F-4D97-AF65-F5344CB8AC3E}">
        <p14:creationId xmlns:p14="http://schemas.microsoft.com/office/powerpoint/2010/main" val="25118630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36</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1006474" y="474345"/>
            <a:ext cx="10179051"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00000"/>
              </a:lnSpc>
              <a:buClr>
                <a:schemeClr val="accent1"/>
              </a:buClr>
              <a:buSzPct val="120000"/>
            </a:pPr>
            <a:r>
              <a:rPr lang="el-GR" sz="1800" b="1" dirty="0">
                <a:solidFill>
                  <a:schemeClr val="accent1"/>
                </a:solidFill>
                <a:effectLst/>
                <a:latin typeface="Times New Roman" panose="02020603050405020304" pitchFamily="18" charset="0"/>
                <a:ea typeface="Times New Roman" panose="02020603050405020304" pitchFamily="18" charset="0"/>
              </a:rPr>
              <a:t>Επιπλοκές από την Στένωση μιτροειδούς βαλβίδας</a:t>
            </a:r>
          </a:p>
          <a:p>
            <a:pPr marL="285750" indent="-285750" algn="just">
              <a:lnSpc>
                <a:spcPct val="10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Κολπική μαρμαρυγή (παρατηρείται στο 40% των ασθενών με στένωση μιτροειδούς βαλβίδας)</a:t>
            </a:r>
          </a:p>
          <a:p>
            <a:pPr marL="285750" indent="-285750" algn="just">
              <a:lnSpc>
                <a:spcPct val="10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Εμβολές (δηλαδή </a:t>
            </a:r>
            <a:r>
              <a:rPr lang="el-GR" sz="1800" dirty="0" err="1">
                <a:effectLst/>
                <a:latin typeface="Times New Roman" panose="02020603050405020304" pitchFamily="18" charset="0"/>
                <a:ea typeface="Times New Roman" panose="02020603050405020304" pitchFamily="18" charset="0"/>
              </a:rPr>
              <a:t>εμβολικά</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θρομβωτικά</a:t>
            </a:r>
            <a:r>
              <a:rPr lang="el-GR" sz="1800" dirty="0">
                <a:effectLst/>
                <a:latin typeface="Times New Roman" panose="02020603050405020304" pitchFamily="18" charset="0"/>
                <a:ea typeface="Times New Roman" panose="02020603050405020304" pitchFamily="18" charset="0"/>
              </a:rPr>
              <a:t> επεισόδια, κυρίως στον εγκέφαλο διά μέσου των 3 αρτηριακών αγγείων που εκφύονται από το αορτικό τόξο , σε ποσοστό 20% των ασθενών με στένωση μιτροειδούς βαλβίδας)</a:t>
            </a:r>
          </a:p>
          <a:p>
            <a:pPr marL="285750" indent="-285750" algn="just">
              <a:lnSpc>
                <a:spcPct val="10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Πνευμονικό οίδημα</a:t>
            </a:r>
          </a:p>
          <a:p>
            <a:pPr marL="285750" indent="-285750" algn="just">
              <a:lnSpc>
                <a:spcPct val="100000"/>
              </a:lnSpc>
              <a:buClr>
                <a:schemeClr val="accent1"/>
              </a:buClr>
              <a:buSzPct val="120000"/>
              <a:buFont typeface="Arial" panose="020B0604020202020204" pitchFamily="34" charset="0"/>
              <a:buChar char="•"/>
            </a:pPr>
            <a:r>
              <a:rPr lang="el-GR" sz="1800" dirty="0" err="1">
                <a:effectLst/>
                <a:latin typeface="Times New Roman" panose="02020603050405020304" pitchFamily="18" charset="0"/>
                <a:ea typeface="Times New Roman" panose="02020603050405020304" pitchFamily="18" charset="0"/>
              </a:rPr>
              <a:t>Βροχγίτιδες</a:t>
            </a:r>
            <a:endParaRPr lang="el-GR" sz="1800" dirty="0">
              <a:effectLst/>
              <a:latin typeface="Times New Roman" panose="02020603050405020304" pitchFamily="18" charset="0"/>
              <a:ea typeface="Times New Roman" panose="02020603050405020304" pitchFamily="18" charset="0"/>
            </a:endParaRPr>
          </a:p>
          <a:p>
            <a:pPr marL="285750" indent="-285750" algn="just">
              <a:lnSpc>
                <a:spcPct val="10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Πνευμονικό </a:t>
            </a:r>
            <a:r>
              <a:rPr lang="el-GR" sz="1800" dirty="0" err="1">
                <a:effectLst/>
                <a:latin typeface="Times New Roman" panose="02020603050405020304" pitchFamily="18" charset="0"/>
                <a:ea typeface="Times New Roman" panose="02020603050405020304" pitchFamily="18" charset="0"/>
              </a:rPr>
              <a:t>έμφρακτο</a:t>
            </a:r>
            <a:r>
              <a:rPr lang="el-GR" sz="1800" dirty="0">
                <a:effectLst/>
                <a:latin typeface="Times New Roman" panose="02020603050405020304" pitchFamily="18" charset="0"/>
                <a:ea typeface="Times New Roman" panose="02020603050405020304" pitchFamily="18" charset="0"/>
              </a:rPr>
              <a:t> </a:t>
            </a:r>
          </a:p>
          <a:p>
            <a:pPr indent="0" algn="just">
              <a:lnSpc>
                <a:spcPct val="100000"/>
              </a:lnSpc>
              <a:buClr>
                <a:schemeClr val="accent1"/>
              </a:buClr>
              <a:buSzPct val="120000"/>
            </a:pPr>
            <a:r>
              <a:rPr lang="el-GR" sz="1800" dirty="0">
                <a:effectLst/>
                <a:latin typeface="Times New Roman" panose="02020603050405020304" pitchFamily="18" charset="0"/>
                <a:ea typeface="Times New Roman" panose="02020603050405020304" pitchFamily="18" charset="0"/>
              </a:rPr>
              <a:t> </a:t>
            </a:r>
          </a:p>
          <a:p>
            <a:pPr indent="0" algn="just">
              <a:lnSpc>
                <a:spcPct val="100000"/>
              </a:lnSpc>
              <a:buClr>
                <a:schemeClr val="accent1"/>
              </a:buClr>
              <a:buSzPct val="120000"/>
            </a:pPr>
            <a:r>
              <a:rPr lang="el-GR" sz="1800" b="1" dirty="0">
                <a:solidFill>
                  <a:schemeClr val="accent1"/>
                </a:solidFill>
                <a:effectLst/>
                <a:latin typeface="Times New Roman" panose="02020603050405020304" pitchFamily="18" charset="0"/>
                <a:ea typeface="Times New Roman" panose="02020603050405020304" pitchFamily="18" charset="0"/>
              </a:rPr>
              <a:t>Θεραπεία </a:t>
            </a:r>
          </a:p>
          <a:p>
            <a:pPr marL="285750" indent="-285750" algn="just">
              <a:lnSpc>
                <a:spcPct val="10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Χειρουργική θεραπεία: Δηλαδή αντικατάσταση της βαλβίδας</a:t>
            </a:r>
          </a:p>
          <a:p>
            <a:pPr marL="285750" indent="-285750" algn="just">
              <a:lnSpc>
                <a:spcPct val="10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Φαρμακευτική θεραπεία: </a:t>
            </a:r>
          </a:p>
          <a:p>
            <a:pPr marL="285750" indent="-285750" algn="just">
              <a:lnSpc>
                <a:spcPct val="10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Προφυλακτική χορήγηση πενικιλίνης εναντίον του β-αιμολυτικού στρεπτόκοκκου για προφύλαξη από ενδοκαρδίτιδα. </a:t>
            </a:r>
          </a:p>
          <a:p>
            <a:pPr marL="285750" indent="-285750" algn="just">
              <a:lnSpc>
                <a:spcPct val="10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Χορήγηση διουρητικών για διευκόλυνση της ελάττωσης του αίματος που συσσωρεύεται μέσα στον δεξιό κόλπο</a:t>
            </a:r>
          </a:p>
          <a:p>
            <a:pPr marL="285750" indent="-285750" algn="just">
              <a:lnSpc>
                <a:spcPct val="100000"/>
              </a:lnSpc>
              <a:buClr>
                <a:schemeClr val="accent1"/>
              </a:buClr>
              <a:buSzPct val="120000"/>
              <a:buFont typeface="Arial" panose="020B0604020202020204" pitchFamily="34" charset="0"/>
              <a:buChar char="•"/>
            </a:pPr>
            <a:r>
              <a:rPr lang="el-GR" sz="1800" dirty="0" err="1">
                <a:effectLst/>
                <a:latin typeface="Times New Roman" panose="02020603050405020304" pitchFamily="18" charset="0"/>
                <a:ea typeface="Times New Roman" panose="02020603050405020304" pitchFamily="18" charset="0"/>
              </a:rPr>
              <a:t>Αντιαρρυθμικά</a:t>
            </a:r>
            <a:r>
              <a:rPr lang="el-GR" sz="1800" dirty="0">
                <a:effectLst/>
                <a:latin typeface="Times New Roman" panose="02020603050405020304" pitchFamily="18" charset="0"/>
                <a:ea typeface="Times New Roman" panose="02020603050405020304" pitchFamily="18" charset="0"/>
              </a:rPr>
              <a:t> φάρμακα για θεραπεία της κολπικής μαρμαρυγής </a:t>
            </a:r>
          </a:p>
          <a:p>
            <a:pPr marL="285750" indent="-285750" algn="just">
              <a:lnSpc>
                <a:spcPct val="10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Χορήγηση αντιπηκτικών φαρμάκων για την πρόληψη των αγγειακών εγκεφαλικών επεισοδίων τα οποία προκαλούνται σε αυξημένη συχνότητα λόγω κολπικής μαρμαρυγής. </a:t>
            </a:r>
          </a:p>
          <a:p>
            <a:pPr marL="285750" indent="-285750" algn="just">
              <a:lnSpc>
                <a:spcPct val="100000"/>
              </a:lnSpc>
              <a:buClr>
                <a:schemeClr val="accent1"/>
              </a:buClr>
              <a:buSzPct val="120000"/>
              <a:buFont typeface="Arial" panose="020B0604020202020204" pitchFamily="34" charset="0"/>
              <a:buChar char="•"/>
            </a:pPr>
            <a:r>
              <a:rPr lang="el-GR" sz="1800" dirty="0">
                <a:effectLst/>
                <a:latin typeface="Times New Roman" panose="02020603050405020304" pitchFamily="18" charset="0"/>
                <a:ea typeface="Times New Roman" panose="02020603050405020304" pitchFamily="18" charset="0"/>
              </a:rPr>
              <a:t>Εφαρμογή ηλεκτρικής </a:t>
            </a:r>
            <a:r>
              <a:rPr lang="el-GR" sz="1800" dirty="0" err="1">
                <a:effectLst/>
                <a:latin typeface="Times New Roman" panose="02020603050405020304" pitchFamily="18" charset="0"/>
                <a:ea typeface="Times New Roman" panose="02020603050405020304" pitchFamily="18" charset="0"/>
              </a:rPr>
              <a:t>καρδιοανάταξης</a:t>
            </a:r>
            <a:r>
              <a:rPr lang="el-GR" sz="1800" dirty="0">
                <a:effectLst/>
                <a:latin typeface="Times New Roman" panose="02020603050405020304" pitchFamily="18" charset="0"/>
                <a:ea typeface="Times New Roman" panose="02020603050405020304" pitchFamily="18" charset="0"/>
              </a:rPr>
              <a:t> στην περίπτωση που η κολπική μαρμαρυγή δεν διορθώνεται με </a:t>
            </a:r>
            <a:r>
              <a:rPr lang="el-GR" sz="1800" dirty="0" err="1">
                <a:effectLst/>
                <a:latin typeface="Times New Roman" panose="02020603050405020304" pitchFamily="18" charset="0"/>
                <a:ea typeface="Times New Roman" panose="02020603050405020304" pitchFamily="18" charset="0"/>
              </a:rPr>
              <a:t>αντιαρρυθμική</a:t>
            </a:r>
            <a:r>
              <a:rPr lang="el-GR" sz="1800" dirty="0">
                <a:effectLst/>
                <a:latin typeface="Times New Roman" panose="02020603050405020304" pitchFamily="18" charset="0"/>
                <a:ea typeface="Times New Roman" panose="02020603050405020304" pitchFamily="18" charset="0"/>
              </a:rPr>
              <a:t> φαρμακευτική αγωγή.</a:t>
            </a:r>
          </a:p>
        </p:txBody>
      </p:sp>
    </p:spTree>
    <p:extLst>
      <p:ext uri="{BB962C8B-B14F-4D97-AF65-F5344CB8AC3E}">
        <p14:creationId xmlns:p14="http://schemas.microsoft.com/office/powerpoint/2010/main" val="10675474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37</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1006474" y="346875"/>
            <a:ext cx="10179051" cy="6164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110000"/>
              </a:lnSpc>
            </a:pPr>
            <a:r>
              <a:rPr lang="el-GR" sz="1800" b="1" dirty="0">
                <a:solidFill>
                  <a:schemeClr val="accent1"/>
                </a:solidFill>
                <a:effectLst/>
                <a:latin typeface="Times New Roman" panose="02020603050405020304" pitchFamily="18" charset="0"/>
                <a:ea typeface="Times New Roman" panose="02020603050405020304" pitchFamily="18" charset="0"/>
              </a:rPr>
              <a:t>Ανεπάρκεια μιτροειδούς Βαλβίδας</a:t>
            </a:r>
          </a:p>
          <a:p>
            <a:pPr indent="0" algn="just">
              <a:lnSpc>
                <a:spcPct val="110000"/>
              </a:lnSpc>
            </a:pPr>
            <a:r>
              <a:rPr lang="el-GR" sz="1800" b="1" dirty="0" err="1">
                <a:solidFill>
                  <a:schemeClr val="accent1"/>
                </a:solidFill>
                <a:effectLst/>
                <a:latin typeface="Times New Roman" panose="02020603050405020304" pitchFamily="18" charset="0"/>
                <a:ea typeface="Times New Roman" panose="02020603050405020304" pitchFamily="18" charset="0"/>
              </a:rPr>
              <a:t>Παθοφυσιολογία</a:t>
            </a:r>
            <a:endParaRPr lang="el-GR" sz="1800" b="1" dirty="0">
              <a:solidFill>
                <a:schemeClr val="accent1"/>
              </a:solidFill>
              <a:effectLst/>
              <a:latin typeface="Times New Roman" panose="02020603050405020304" pitchFamily="18" charset="0"/>
              <a:ea typeface="Times New Roman" panose="02020603050405020304" pitchFamily="18" charset="0"/>
            </a:endParaRPr>
          </a:p>
          <a:p>
            <a:pPr indent="0" algn="just">
              <a:lnSpc>
                <a:spcPct val="110000"/>
              </a:lnSpc>
            </a:pPr>
            <a:r>
              <a:rPr lang="el-GR" sz="1800" dirty="0">
                <a:effectLst/>
                <a:latin typeface="Times New Roman" panose="02020603050405020304" pitchFamily="18" charset="0"/>
                <a:ea typeface="Times New Roman" panose="02020603050405020304" pitchFamily="18" charset="0"/>
              </a:rPr>
              <a:t>Η κυριότερη αιμοδυναμική διαταραχή η οποία εμφανίζεται στην ανεπάρκεια της μιτροειδούς είναι η αύξηση της πίεσης που επικρατεί μέσα στον αριστερό κόλπο κατά τη διάρκεια της συστολής της αριστερής κοιλίας, εξαιτίας της παλινδρόμησης μεγάλης ποσότητας αίματος από την αριστερή κοιλία προς τον αριστερό κόλπο από την ατελή σύγκλιση της μιτροειδούς βαλβίδας. Στην ανεπάρκεια της μιτροειδούς βαλβίδας, κατά τη διάρκεια της διαστολής της αριστερής κοιλίας η πίεση μέσα στον αριστερό κόλπο ελαττώνεται πολύ και απότομα και πλησιάζει την τιμή που έχει η διαστολική πίεση μέσα στην αριστερή κοιλία. Επίσης η παλινδρόμηση του αίματος στον αριστερό κόλπο διαμέσου της μιτροειδούς βαλβίδας στην φάση της συστολής της αριστερής κοιλίας, προκαλεί διάταση του αριστερού κόλπου η οποία όμως δεν είναι πάντοτε ανάλογη με την ποσότητα του αίματος που παλινδρομεί.</a:t>
            </a:r>
          </a:p>
          <a:p>
            <a:pPr indent="0" algn="just">
              <a:lnSpc>
                <a:spcPct val="110000"/>
              </a:lnSpc>
            </a:pPr>
            <a:r>
              <a:rPr lang="el-GR" sz="1800" dirty="0">
                <a:effectLst/>
                <a:latin typeface="Times New Roman" panose="02020603050405020304" pitchFamily="18" charset="0"/>
                <a:ea typeface="Times New Roman" panose="02020603050405020304" pitchFamily="18" charset="0"/>
              </a:rPr>
              <a:t>Στην ανεπάρκεια της μιτροειδούς βαλβίδας παρατηρούνται οι ίδιες μεταβολές των πιέσεων, όπως και στη στένωση, μέσα στα πνευμονικά τριχοειδή, οι οποίες μεταβολές εγκαθίστανται σε ασύγκριτα μεγαλύτερο χρονικό διάστημα σε σχέση με τις μεταβολές που προκαλεί η στένωση της μιτροειδούς, διότι η ανεπάρκεια της μιτροειδούς ως πάθηση εξελίσσεται σε πολύ μεγαλύτερο χρονικό διάστημα σε σχέση με τη στένωση. Σημαντικό είναι ακόμα να αναφερθεί ότι κατά την ανεπάρκεια της μιτροειδούς παρατηρείται πολύ μικρότερη ποσότητα αίματος η οποία να συσσωρεύεται μέσα στον αριστερό κόλπο συγκριτικά με την ποσότητα του αίματος που συσσωρεύεται στη στένωση της μιτροειδούς. Οπότε στην ανεπάρκεια υπάρχει πολύ χαμηλότερος κίνδυνος δημιουργίας θρόμβων από την στένωση και επομένως πολύ χαμηλότερος κίνδυνος δημιουργίας αρτηριακής εμβολής.</a:t>
            </a:r>
          </a:p>
        </p:txBody>
      </p:sp>
    </p:spTree>
    <p:extLst>
      <p:ext uri="{BB962C8B-B14F-4D97-AF65-F5344CB8AC3E}">
        <p14:creationId xmlns:p14="http://schemas.microsoft.com/office/powerpoint/2010/main" val="23949972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782697" y="0"/>
            <a:ext cx="409303"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38</a:t>
            </a:r>
            <a:endParaRPr lang="el-GR" sz="1800" dirty="0">
              <a:solidFill>
                <a:srgbClr val="C00000"/>
              </a:solidFill>
              <a:latin typeface="Times New Roman" panose="02020603050405020304" pitchFamily="18" charset="0"/>
              <a:ea typeface="Times New Roman" panose="02020603050405020304" pitchFamily="18" charset="0"/>
            </a:endParaRPr>
          </a:p>
        </p:txBody>
      </p:sp>
      <p:sp>
        <p:nvSpPr>
          <p:cNvPr id="4" name="Rectangle 2">
            <a:extLst>
              <a:ext uri="{FF2B5EF4-FFF2-40B4-BE49-F238E27FC236}">
                <a16:creationId xmlns:a16="http://schemas.microsoft.com/office/drawing/2014/main" id="{5AC379A9-810F-43CD-9774-F39AED0AEB6F}"/>
              </a:ext>
            </a:extLst>
          </p:cNvPr>
          <p:cNvSpPr>
            <a:spLocks noGrp="1" noChangeArrowheads="1"/>
          </p:cNvSpPr>
          <p:nvPr>
            <p:ph type="subTitle" idx="1"/>
          </p:nvPr>
        </p:nvSpPr>
        <p:spPr bwMode="auto">
          <a:xfrm>
            <a:off x="330200" y="151949"/>
            <a:ext cx="11490597" cy="6554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lnSpc>
                <a:spcPct val="95000"/>
              </a:lnSpc>
            </a:pPr>
            <a:r>
              <a:rPr lang="el-GR" sz="1700" b="1" dirty="0">
                <a:solidFill>
                  <a:schemeClr val="accent1"/>
                </a:solidFill>
                <a:effectLst/>
                <a:latin typeface="Times New Roman" panose="02020603050405020304" pitchFamily="18" charset="0"/>
                <a:ea typeface="Times New Roman" panose="02020603050405020304" pitchFamily="18" charset="0"/>
              </a:rPr>
              <a:t>Κλινικά σημεία Ανεπάρκειας μιτροειδούς βαλβίδας</a:t>
            </a:r>
          </a:p>
          <a:p>
            <a:pPr marL="177800" lvl="0" indent="-177800" algn="just">
              <a:lnSpc>
                <a:spcPct val="95000"/>
              </a:lnSpc>
              <a:buFont typeface="Symbol" panose="05050102010706020507" pitchFamily="18" charset="2"/>
              <a:buChar char=""/>
            </a:pPr>
            <a:r>
              <a:rPr lang="el-GR" sz="1700" dirty="0">
                <a:effectLst/>
                <a:latin typeface="Times New Roman" panose="02020603050405020304" pitchFamily="18" charset="0"/>
                <a:ea typeface="Times New Roman" panose="02020603050405020304" pitchFamily="18" charset="0"/>
              </a:rPr>
              <a:t>Δύσπνοια στην κόπωση</a:t>
            </a:r>
          </a:p>
          <a:p>
            <a:pPr marL="177800" lvl="0" indent="-177800" algn="just">
              <a:lnSpc>
                <a:spcPct val="95000"/>
              </a:lnSpc>
              <a:buFont typeface="Symbol" panose="05050102010706020507" pitchFamily="18" charset="2"/>
              <a:buChar char=""/>
            </a:pPr>
            <a:r>
              <a:rPr lang="el-GR" sz="1700" dirty="0">
                <a:effectLst/>
                <a:latin typeface="Times New Roman" panose="02020603050405020304" pitchFamily="18" charset="0"/>
                <a:ea typeface="Times New Roman" panose="02020603050405020304" pitchFamily="18" charset="0"/>
              </a:rPr>
              <a:t>Αιμόπτυση</a:t>
            </a:r>
          </a:p>
          <a:p>
            <a:pPr marL="177800" lvl="0" indent="-177800" algn="just">
              <a:lnSpc>
                <a:spcPct val="95000"/>
              </a:lnSpc>
              <a:buFont typeface="Symbol" panose="05050102010706020507" pitchFamily="18" charset="2"/>
              <a:buChar char=""/>
            </a:pPr>
            <a:r>
              <a:rPr lang="el-GR" sz="1700" dirty="0" err="1">
                <a:effectLst/>
                <a:latin typeface="Times New Roman" panose="02020603050405020304" pitchFamily="18" charset="0"/>
                <a:ea typeface="Times New Roman" panose="02020603050405020304" pitchFamily="18" charset="0"/>
              </a:rPr>
              <a:t>Ορθόπνοια</a:t>
            </a:r>
            <a:endParaRPr lang="el-GR" sz="1700" dirty="0">
              <a:effectLst/>
              <a:latin typeface="Times New Roman" panose="02020603050405020304" pitchFamily="18" charset="0"/>
              <a:ea typeface="Times New Roman" panose="02020603050405020304" pitchFamily="18" charset="0"/>
            </a:endParaRPr>
          </a:p>
          <a:p>
            <a:pPr marL="177800" lvl="0" indent="-177800" algn="just">
              <a:lnSpc>
                <a:spcPct val="95000"/>
              </a:lnSpc>
              <a:buFont typeface="Symbol" panose="05050102010706020507" pitchFamily="18" charset="2"/>
              <a:buChar char=""/>
            </a:pPr>
            <a:r>
              <a:rPr lang="el-GR" sz="1700" dirty="0">
                <a:effectLst/>
                <a:latin typeface="Times New Roman" panose="02020603050405020304" pitchFamily="18" charset="0"/>
                <a:ea typeface="Times New Roman" panose="02020603050405020304" pitchFamily="18" charset="0"/>
              </a:rPr>
              <a:t>Ανεπάρκεια </a:t>
            </a:r>
            <a:r>
              <a:rPr lang="en-US" sz="1700" dirty="0">
                <a:effectLst/>
                <a:latin typeface="Times New Roman" panose="02020603050405020304" pitchFamily="18" charset="0"/>
                <a:ea typeface="Times New Roman" panose="02020603050405020304" pitchFamily="18" charset="0"/>
              </a:rPr>
              <a:t>NYHA III</a:t>
            </a:r>
            <a:r>
              <a:rPr lang="el-GR" sz="1700" dirty="0">
                <a:effectLst/>
                <a:latin typeface="Times New Roman" panose="02020603050405020304" pitchFamily="18" charset="0"/>
                <a:ea typeface="Times New Roman" panose="02020603050405020304" pitchFamily="18" charset="0"/>
              </a:rPr>
              <a:t> ή </a:t>
            </a:r>
            <a:r>
              <a:rPr lang="en-US" sz="1700" dirty="0">
                <a:effectLst/>
                <a:latin typeface="Times New Roman" panose="02020603050405020304" pitchFamily="18" charset="0"/>
                <a:ea typeface="Times New Roman" panose="02020603050405020304" pitchFamily="18" charset="0"/>
              </a:rPr>
              <a:t>NYHA IV</a:t>
            </a:r>
            <a:r>
              <a:rPr lang="el-GR" sz="1700" dirty="0">
                <a:effectLst/>
                <a:latin typeface="Times New Roman" panose="02020603050405020304" pitchFamily="18" charset="0"/>
                <a:ea typeface="Times New Roman" panose="02020603050405020304" pitchFamily="18" charset="0"/>
              </a:rPr>
              <a:t> με ένδειξη επείγουσας χειρουργικής αντιμετώπισης.</a:t>
            </a:r>
          </a:p>
          <a:p>
            <a:pPr indent="0" algn="just">
              <a:lnSpc>
                <a:spcPct val="95000"/>
              </a:lnSpc>
            </a:pPr>
            <a:r>
              <a:rPr lang="el-GR" sz="1100" dirty="0">
                <a:effectLst/>
                <a:latin typeface="Times New Roman" panose="02020603050405020304" pitchFamily="18" charset="0"/>
                <a:ea typeface="Times New Roman" panose="02020603050405020304" pitchFamily="18" charset="0"/>
              </a:rPr>
              <a:t> </a:t>
            </a:r>
          </a:p>
          <a:p>
            <a:pPr indent="0" algn="just">
              <a:lnSpc>
                <a:spcPct val="95000"/>
              </a:lnSpc>
            </a:pPr>
            <a:r>
              <a:rPr lang="el-GR" sz="1700" b="1" dirty="0">
                <a:solidFill>
                  <a:schemeClr val="accent1"/>
                </a:solidFill>
                <a:effectLst/>
                <a:latin typeface="Times New Roman" panose="02020603050405020304" pitchFamily="18" charset="0"/>
                <a:ea typeface="Times New Roman" panose="02020603050405020304" pitchFamily="18" charset="0"/>
              </a:rPr>
              <a:t>Παροξυντική νυκτερινή δύσπνοια  Παθήσεις Αναπνευστικού </a:t>
            </a:r>
          </a:p>
          <a:p>
            <a:pPr indent="0" algn="just">
              <a:lnSpc>
                <a:spcPct val="95000"/>
              </a:lnSpc>
            </a:pPr>
            <a:r>
              <a:rPr lang="el-GR" sz="1700" spc="-10" dirty="0">
                <a:effectLst/>
                <a:latin typeface="Times New Roman" panose="02020603050405020304" pitchFamily="18" charset="0"/>
                <a:ea typeface="Times New Roman" panose="02020603050405020304" pitchFamily="18" charset="0"/>
              </a:rPr>
              <a:t>Οι κυριότερες διαγνωστικές εξετάσεις για την ανεπάρκεια της μιτροειδούς βαλβί­δας είναι η ακτινογραφία θώρακος, το ηλεκτροκαρδιογράφημα, το </a:t>
            </a:r>
            <a:r>
              <a:rPr lang="el-GR" sz="1700" spc="-10" dirty="0" err="1">
                <a:effectLst/>
                <a:latin typeface="Times New Roman" panose="02020603050405020304" pitchFamily="18" charset="0"/>
                <a:ea typeface="Times New Roman" panose="02020603050405020304" pitchFamily="18" charset="0"/>
              </a:rPr>
              <a:t>υπερηχοκαρδιο­γράφημα</a:t>
            </a:r>
            <a:r>
              <a:rPr lang="el-GR" sz="1700" spc="-10" dirty="0">
                <a:effectLst/>
                <a:latin typeface="Times New Roman" panose="02020603050405020304" pitchFamily="18" charset="0"/>
                <a:ea typeface="Times New Roman" panose="02020603050405020304" pitchFamily="18" charset="0"/>
              </a:rPr>
              <a:t>, και ο καρδιακός καθετηριασμός. Το πλέον σημαντικό εύρημα του ηλεκτροκαρδιο­γραφήματος είναι η υπερτροφία της αριστερής κοιλίας, η εμφάνιση ειδικής μορφολογίας επαρμάτων της λειτουργίας του αριστερού κόλπου που ονομάζο­νται επάρματα </a:t>
            </a:r>
            <a:r>
              <a:rPr lang="en-US" sz="1700" spc="-10" dirty="0">
                <a:effectLst/>
                <a:latin typeface="Times New Roman" panose="02020603050405020304" pitchFamily="18" charset="0"/>
                <a:ea typeface="Times New Roman" panose="02020603050405020304" pitchFamily="18" charset="0"/>
              </a:rPr>
              <a:t>P</a:t>
            </a:r>
            <a:r>
              <a:rPr lang="el-GR" sz="1700" spc="-10" dirty="0">
                <a:effectLst/>
                <a:latin typeface="Times New Roman" panose="02020603050405020304" pitchFamily="18" charset="0"/>
                <a:ea typeface="Times New Roman" panose="02020603050405020304" pitchFamily="18" charset="0"/>
              </a:rPr>
              <a:t>, ενώ μπορεί να εμφανίζεται και κολπική μαρμαρυγή.  Η </a:t>
            </a:r>
            <a:r>
              <a:rPr lang="el-GR" sz="1700" spc="-10" dirty="0" smtClean="0">
                <a:effectLst/>
                <a:latin typeface="Times New Roman" panose="02020603050405020304" pitchFamily="18" charset="0"/>
                <a:ea typeface="Times New Roman" panose="02020603050405020304" pitchFamily="18" charset="0"/>
              </a:rPr>
              <a:t>ακτινογραφία </a:t>
            </a:r>
            <a:r>
              <a:rPr lang="el-GR" sz="1700" spc="-10" dirty="0">
                <a:effectLst/>
                <a:latin typeface="Times New Roman" panose="02020603050405020304" pitchFamily="18" charset="0"/>
                <a:ea typeface="Times New Roman" panose="02020603050405020304" pitchFamily="18" charset="0"/>
              </a:rPr>
              <a:t>θώρακος μπορεί να δείξει αύξηση του μεγέθους των αριστερών καρδιακών κοιλο­τήτων, </a:t>
            </a:r>
            <a:r>
              <a:rPr lang="el-GR" sz="1700" spc="-10" dirty="0" err="1">
                <a:effectLst/>
                <a:latin typeface="Times New Roman" panose="02020603050405020304" pitchFamily="18" charset="0"/>
                <a:ea typeface="Times New Roman" panose="02020603050405020304" pitchFamily="18" charset="0"/>
              </a:rPr>
              <a:t>επασβέστωση</a:t>
            </a:r>
            <a:r>
              <a:rPr lang="el-GR" sz="1700" spc="-10" dirty="0">
                <a:effectLst/>
                <a:latin typeface="Times New Roman" panose="02020603050405020304" pitchFamily="18" charset="0"/>
                <a:ea typeface="Times New Roman" panose="02020603050405020304" pitchFamily="18" charset="0"/>
              </a:rPr>
              <a:t> στον δακτύλιο της μιτροειδούς </a:t>
            </a:r>
            <a:r>
              <a:rPr lang="el-GR" sz="1700" spc="-10" dirty="0" err="1">
                <a:effectLst/>
                <a:latin typeface="Times New Roman" panose="02020603050405020304" pitchFamily="18" charset="0"/>
                <a:ea typeface="Times New Roman" panose="02020603050405020304" pitchFamily="18" charset="0"/>
              </a:rPr>
              <a:t>βαλβίδος</a:t>
            </a:r>
            <a:r>
              <a:rPr lang="el-GR" sz="1700" spc="-10" dirty="0">
                <a:effectLst/>
                <a:latin typeface="Times New Roman" panose="02020603050405020304" pitchFamily="18" charset="0"/>
                <a:ea typeface="Times New Roman" panose="02020603050405020304" pitchFamily="18" charset="0"/>
              </a:rPr>
              <a:t> καθώς και μεταβολές που αφορούν στην </a:t>
            </a:r>
            <a:r>
              <a:rPr lang="el-GR" sz="1700" spc="-10" dirty="0" err="1">
                <a:effectLst/>
                <a:latin typeface="Times New Roman" panose="02020603050405020304" pitchFamily="18" charset="0"/>
                <a:ea typeface="Times New Roman" panose="02020603050405020304" pitchFamily="18" charset="0"/>
              </a:rPr>
              <a:t>αγγείωση</a:t>
            </a:r>
            <a:r>
              <a:rPr lang="el-GR" sz="1700" spc="-10" dirty="0">
                <a:effectLst/>
                <a:latin typeface="Times New Roman" panose="02020603050405020304" pitchFamily="18" charset="0"/>
                <a:ea typeface="Times New Roman" panose="02020603050405020304" pitchFamily="18" charset="0"/>
              </a:rPr>
              <a:t> των πνευμόνων όπως διόγκωση των πνευμονικών φλεβών και εμφάνιση οιδήματος στο διάμεσο πνευμονικό ιστό. Το </a:t>
            </a:r>
            <a:r>
              <a:rPr lang="el-GR" sz="1700" spc="-10" dirty="0" err="1">
                <a:effectLst/>
                <a:latin typeface="Times New Roman" panose="02020603050405020304" pitchFamily="18" charset="0"/>
                <a:ea typeface="Times New Roman" panose="02020603050405020304" pitchFamily="18" charset="0"/>
              </a:rPr>
              <a:t>υπερηχοκαρδιογράφημα</a:t>
            </a:r>
            <a:r>
              <a:rPr lang="el-GR" sz="1700" spc="-10" dirty="0">
                <a:effectLst/>
                <a:latin typeface="Times New Roman" panose="02020603050405020304" pitchFamily="18" charset="0"/>
                <a:ea typeface="Times New Roman" panose="02020603050405020304" pitchFamily="18" charset="0"/>
              </a:rPr>
              <a:t> δείχνει την ροή του αίματος το οποίο παλινδρομεί μέσα από το στόμιο της μιτροειδούς βαλβίδας προς τον αριστερό κόλπο, ενώ παράλληλα εκτιμά και τον βαθμό της παλινδρόμησης άρα και την βαρύτητα της ανεπάρκειας. Ο καθετηρια­σμός με την έγχυση σκιαγραφικού είναι η πλέον ακριβής μέθοδος  για την αξιολόγηση της πάθησης.</a:t>
            </a:r>
            <a:endParaRPr lang="el-GR" sz="1700" dirty="0">
              <a:effectLst/>
              <a:latin typeface="Times New Roman" panose="02020603050405020304" pitchFamily="18" charset="0"/>
              <a:ea typeface="Times New Roman" panose="02020603050405020304" pitchFamily="18" charset="0"/>
            </a:endParaRPr>
          </a:p>
          <a:p>
            <a:pPr indent="0" algn="just">
              <a:lnSpc>
                <a:spcPct val="95000"/>
              </a:lnSpc>
            </a:pPr>
            <a:r>
              <a:rPr lang="el-GR" sz="1700" dirty="0">
                <a:effectLst/>
                <a:latin typeface="Times New Roman" panose="02020603050405020304" pitchFamily="18" charset="0"/>
                <a:ea typeface="Times New Roman" panose="02020603050405020304" pitchFamily="18" charset="0"/>
              </a:rPr>
              <a:t>Η θεραπεία της ανεπάρκειας της μιτροειδούς βαλβίδας διακρίνεται σε συντηρητική και σε χειρουργική. Η συντηρητική θεραπεία συμπεριλαμβάνει χορήγηση αντιβίωσης για προφύλαξη από την επικείμενη ενδοκαρδίτιδα, χορήγηση δακτυλίτιδας, διουρητικών και αγγειοδιασταλτικών φαρμάκων. Η δακτυλίτιδα επιδρά σε πιθανές διαταραχές του ρυθμού της καρδιακής λειτουργίας, ενώ τα διουρητικά και αγγειοδιασταλτικά φάρμακα  προκαλούν μείωση στο </a:t>
            </a:r>
            <a:r>
              <a:rPr lang="el-GR" sz="1700" dirty="0" err="1">
                <a:effectLst/>
                <a:latin typeface="Times New Roman" panose="02020603050405020304" pitchFamily="18" charset="0"/>
                <a:ea typeface="Times New Roman" panose="02020603050405020304" pitchFamily="18" charset="0"/>
              </a:rPr>
              <a:t>μεταφορτίο</a:t>
            </a:r>
            <a:r>
              <a:rPr lang="el-GR" sz="1700" dirty="0">
                <a:effectLst/>
                <a:latin typeface="Times New Roman" panose="02020603050405020304" pitchFamily="18" charset="0"/>
                <a:ea typeface="Times New Roman" panose="02020603050405020304" pitchFamily="18" charset="0"/>
              </a:rPr>
              <a:t> και στο </a:t>
            </a:r>
            <a:r>
              <a:rPr lang="el-GR" sz="1700" dirty="0" err="1">
                <a:effectLst/>
                <a:latin typeface="Times New Roman" panose="02020603050405020304" pitchFamily="18" charset="0"/>
                <a:ea typeface="Times New Roman" panose="02020603050405020304" pitchFamily="18" charset="0"/>
              </a:rPr>
              <a:t>προφορτίο</a:t>
            </a:r>
            <a:r>
              <a:rPr lang="el-GR" sz="1700" dirty="0">
                <a:effectLst/>
                <a:latin typeface="Times New Roman" panose="02020603050405020304" pitchFamily="18" charset="0"/>
                <a:ea typeface="Times New Roman" panose="02020603050405020304" pitchFamily="18" charset="0"/>
              </a:rPr>
              <a:t> και επομένως διευκολύνουν την εξώθηση του συσσωρευμένου αίματος της αριστερής κοιλίας προς την περιφέρεια κατά την φάση της συστολής της αριστερής κοιλίας. </a:t>
            </a:r>
          </a:p>
          <a:p>
            <a:pPr indent="0" algn="just">
              <a:lnSpc>
                <a:spcPct val="95000"/>
              </a:lnSpc>
            </a:pPr>
            <a:r>
              <a:rPr lang="el-GR" sz="1700" dirty="0">
                <a:effectLst/>
                <a:latin typeface="Times New Roman" panose="02020603050405020304" pitchFamily="18" charset="0"/>
                <a:ea typeface="Times New Roman" panose="02020603050405020304" pitchFamily="18" charset="0"/>
              </a:rPr>
              <a:t>Ένδειξη για χειρουργική θεραπεία έχουν οι ασθενείς με στάδιο καρδιακής η οξεία ανεπάρκεια η οποία συμβαίνει είτε από ενδοκαρδίτιδα είτε από ισχαιμική δυσλειτουργία των θηλοειδών </a:t>
            </a:r>
            <a:r>
              <a:rPr lang="el-GR" sz="1700" dirty="0" smtClean="0">
                <a:effectLst/>
                <a:latin typeface="Times New Roman" panose="02020603050405020304" pitchFamily="18" charset="0"/>
                <a:ea typeface="Times New Roman" panose="02020603050405020304" pitchFamily="18" charset="0"/>
              </a:rPr>
              <a:t>μυών, </a:t>
            </a:r>
            <a:r>
              <a:rPr lang="el-GR" sz="1700" dirty="0">
                <a:effectLst/>
                <a:latin typeface="Times New Roman" panose="02020603050405020304" pitchFamily="18" charset="0"/>
                <a:ea typeface="Times New Roman" panose="02020603050405020304" pitchFamily="18" charset="0"/>
              </a:rPr>
              <a:t>παρά το γεγονός ότι το μέγεθος των αριστερών καρδιακών κοιλοτήτων μπορεί να είναι φυσιολογικό.</a:t>
            </a:r>
          </a:p>
        </p:txBody>
      </p:sp>
    </p:spTree>
    <p:extLst>
      <p:ext uri="{BB962C8B-B14F-4D97-AF65-F5344CB8AC3E}">
        <p14:creationId xmlns:p14="http://schemas.microsoft.com/office/powerpoint/2010/main" val="3540883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48339" y="304804"/>
            <a:ext cx="11582400" cy="6226628"/>
          </a:xfrm>
        </p:spPr>
        <p:txBody>
          <a:bodyPr>
            <a:noAutofit/>
          </a:bodyPr>
          <a:lstStyle/>
          <a:p>
            <a:pPr indent="270510" algn="just">
              <a:lnSpc>
                <a:spcPct val="11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Ανεύρυσμα: </a:t>
            </a:r>
            <a:r>
              <a:rPr lang="el-GR" sz="1800" dirty="0">
                <a:effectLst/>
                <a:latin typeface="Times New Roman" panose="02020603050405020304" pitchFamily="18" charset="0"/>
                <a:ea typeface="Times New Roman" panose="02020603050405020304" pitchFamily="18" charset="0"/>
              </a:rPr>
              <a:t>Πρόκειται για παθολογική κατάσταση η οποία αφορά ΜΟΝΟ τα αγγεία. Το ανεύρυσμα δημιουργείται όταν κάποιο τμήμα στο τοίχωμα του αγγείου έχει </a:t>
            </a:r>
            <a:r>
              <a:rPr lang="el-GR" sz="1800" dirty="0" err="1">
                <a:effectLst/>
                <a:latin typeface="Times New Roman" panose="02020603050405020304" pitchFamily="18" charset="0"/>
                <a:ea typeface="Times New Roman" panose="02020603050405020304" pitchFamily="18" charset="0"/>
              </a:rPr>
              <a:t>διαταθεί</a:t>
            </a:r>
            <a:r>
              <a:rPr lang="el-GR" sz="1800" dirty="0">
                <a:effectLst/>
                <a:latin typeface="Times New Roman" panose="02020603050405020304" pitchFamily="18" charset="0"/>
                <a:ea typeface="Times New Roman" panose="02020603050405020304" pitchFamily="18" charset="0"/>
              </a:rPr>
              <a:t> εξαιτίας της επίδρασης υψηλών ενδοαγγειακών πιέσεων για μεγάλο χρονικό διάστημα, ετών, στο συγκεκριμένο τμήμα του αγγείου. Το μακροχρόνιο αποτέλεσμα είναι να αδυνατίζει το τοίχωμα του αγγείου και να γίνεται ευάλωτο στις πιέσεις που αναπτύσσονται μέσα σε αυτό επιφέροντας την εμφάνιση του ανευρύσματος. Δηλαδή το ανεύρυσμα δεν είναι παρά ένα εξόγκωμα του αδυνατισμένου τοιχώματος του αγγείου που συνοδεύεται από υψηλό κίνδυνο ρήξης του τοιχώματος και πρόκλησης θανατηφόρου αιμορραγίας. </a:t>
            </a:r>
          </a:p>
          <a:p>
            <a:pPr indent="270510" algn="just">
              <a:lnSpc>
                <a:spcPct val="11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Στηθάγχη ή Στεφανιαία νόσος: </a:t>
            </a:r>
            <a:r>
              <a:rPr lang="el-GR" sz="1800" dirty="0">
                <a:effectLst/>
                <a:latin typeface="Times New Roman" panose="02020603050405020304" pitchFamily="18" charset="0"/>
                <a:ea typeface="Times New Roman" panose="02020603050405020304" pitchFamily="18" charset="0"/>
              </a:rPr>
              <a:t>Είναι η εκδήλωση ενός </a:t>
            </a:r>
            <a:r>
              <a:rPr lang="el-GR" sz="1800" dirty="0" err="1">
                <a:effectLst/>
                <a:latin typeface="Times New Roman" panose="02020603050405020304" pitchFamily="18" charset="0"/>
                <a:ea typeface="Times New Roman" panose="02020603050405020304" pitchFamily="18" charset="0"/>
              </a:rPr>
              <a:t>συσφιγκτικού</a:t>
            </a:r>
            <a:r>
              <a:rPr lang="el-GR" sz="1800" dirty="0">
                <a:effectLst/>
                <a:latin typeface="Times New Roman" panose="02020603050405020304" pitchFamily="18" charset="0"/>
                <a:ea typeface="Times New Roman" panose="02020603050405020304" pitchFamily="18" charset="0"/>
              </a:rPr>
              <a:t> πόνου στην περιοχή του στέρνου ο οποίος αντανακλά στην μεσότητα της πλάτης, στο λαιμό, στον τράχηλο, και στο αριστερό χέρι κυρίως στα 2 τελευταία δάχτυλα.</a:t>
            </a:r>
          </a:p>
          <a:p>
            <a:pPr indent="270510" algn="just">
              <a:lnSpc>
                <a:spcPct val="11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Αθηρωμάτωση: </a:t>
            </a:r>
            <a:r>
              <a:rPr lang="el-GR" sz="1800" dirty="0">
                <a:effectLst/>
                <a:latin typeface="Times New Roman" panose="02020603050405020304" pitchFamily="18" charset="0"/>
                <a:ea typeface="Times New Roman" panose="02020603050405020304" pitchFamily="18" charset="0"/>
              </a:rPr>
              <a:t>Πρόκειται για την δημιουργία ενός ασβεστοποιημένου υλικού στο εσωτερικό τοίχωμα των αγγείων, ιδίως των αρτηριών. Το υλικό αυτό έχει την υφή της πέτρας και ονομάζεται αθήρωμα. Το αθήρωμα είναι σκληρό και δεν μπορεί να αφαιρεθεί είτε χειρουργικά είτε με άλλο τρόπο από το εσωτερικό αγγειακό τοίχωμα. Το αθήρωμα δημιουργείται όταν συμβεί τραυματική ρήξη στο ενδοθήλιο του αγγείου, δηλαδή στο εσωτερικό του τοίχωμα. Η ρήξη επιφέρει στο σημείο στο οποίο αυτή εντοπίζεται την συσσώρευση αιμοπεταλίων, λιπιδίων, ερυθρών αιμοσφαιρίων και ιόντων ασβεστίου. Το αποτέλεσμα της προαναφερόμενης συσσώρευσης στο αγγειακό ενδοθήλιο είναι η δημιουργία της </a:t>
            </a:r>
            <a:r>
              <a:rPr lang="el-GR" sz="1800" dirty="0" err="1">
                <a:effectLst/>
                <a:latin typeface="Times New Roman" panose="02020603050405020304" pitchFamily="18" charset="0"/>
                <a:ea typeface="Times New Roman" panose="02020603050405020304" pitchFamily="18" charset="0"/>
              </a:rPr>
              <a:t>αθηρωματώδους</a:t>
            </a:r>
            <a:r>
              <a:rPr lang="el-GR" sz="1800" dirty="0">
                <a:effectLst/>
                <a:latin typeface="Times New Roman" panose="02020603050405020304" pitchFamily="18" charset="0"/>
                <a:ea typeface="Times New Roman" panose="02020603050405020304" pitchFamily="18" charset="0"/>
              </a:rPr>
              <a:t> πλάκας η οποία αναπτύσσεται κυκλικά, γύρω-γύρω, σε όλη την διάμετρο του αγγείου προκαλώντας σταδιακά ελάττωση του αυλού του αγγείου, με αποτέλεσμα να μειώνεται η παροχή του αρτηριακού αίματος το οποίο διέρχεται από το συγκεκριμένο σημείο που το αγγείο στενεύει λόγω της ανάπτυξης της </a:t>
            </a:r>
            <a:r>
              <a:rPr lang="el-GR" sz="1800" dirty="0" err="1">
                <a:effectLst/>
                <a:latin typeface="Times New Roman" panose="02020603050405020304" pitchFamily="18" charset="0"/>
                <a:ea typeface="Times New Roman" panose="02020603050405020304" pitchFamily="18" charset="0"/>
              </a:rPr>
              <a:t>αθηρωματώδους</a:t>
            </a:r>
            <a:r>
              <a:rPr lang="el-GR" sz="1800" dirty="0">
                <a:effectLst/>
                <a:latin typeface="Times New Roman" panose="02020603050405020304" pitchFamily="18" charset="0"/>
                <a:ea typeface="Times New Roman" panose="02020603050405020304" pitchFamily="18" charset="0"/>
              </a:rPr>
              <a:t> πλάκας. Επομένως προκαλείται και μείωση της παροχής του οξυγόνου με το οποίο τρέφεται ο ιστός που παίρνει αρτηριακό αίμα από το συγκεκριμένο αγγείο. Ο προαναφερόμενος μηχανισμός εμφάνισης αθηρώματος ισχύει κατεξοχήν για τις στεφανιαίες αρτηρίες οι οποίες δίνουν αίμα αρτηριακό στα κύτταρα του μυοκαρδίου.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4</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9628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65760" y="435428"/>
            <a:ext cx="11469191" cy="6148251"/>
          </a:xfrm>
        </p:spPr>
        <p:txBody>
          <a:bodyPr>
            <a:noAutofit/>
          </a:bodyPr>
          <a:lstStyle/>
          <a:p>
            <a:pPr algn="just">
              <a:lnSpc>
                <a:spcPct val="11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Ο </a:t>
            </a:r>
            <a:r>
              <a:rPr lang="el-GR" sz="1800" b="1" dirty="0" err="1">
                <a:solidFill>
                  <a:schemeClr val="accent1"/>
                </a:solidFill>
                <a:effectLst/>
                <a:latin typeface="Times New Roman" panose="02020603050405020304" pitchFamily="18" charset="0"/>
                <a:ea typeface="Times New Roman" panose="02020603050405020304" pitchFamily="18" charset="0"/>
              </a:rPr>
              <a:t>στηθαγχικός</a:t>
            </a:r>
            <a:r>
              <a:rPr lang="el-GR" sz="1800" b="1" dirty="0">
                <a:solidFill>
                  <a:schemeClr val="accent1"/>
                </a:solidFill>
                <a:effectLst/>
                <a:latin typeface="Times New Roman" panose="02020603050405020304" pitchFamily="18" charset="0"/>
                <a:ea typeface="Times New Roman" panose="02020603050405020304" pitchFamily="18" charset="0"/>
              </a:rPr>
              <a:t> πόνος όταν εμφανιστεί δηλώνει ότι θα πρέπει να χορηγηθούν: </a:t>
            </a:r>
          </a:p>
          <a:p>
            <a:pPr marL="342900" lvl="0" indent="-342900" algn="just">
              <a:lnSpc>
                <a:spcPct val="110000"/>
              </a:lnSpc>
              <a:spcBef>
                <a:spcPts val="0"/>
              </a:spcBef>
              <a:buFont typeface="+mj-lt"/>
              <a:buAutoNum type="arabicPeriod"/>
            </a:pPr>
            <a:r>
              <a:rPr lang="el-GR" sz="1800" dirty="0">
                <a:effectLst/>
                <a:latin typeface="Times New Roman" panose="02020603050405020304" pitchFamily="18" charset="0"/>
                <a:ea typeface="Times New Roman" panose="02020603050405020304" pitchFamily="18" charset="0"/>
              </a:rPr>
              <a:t>Φαρμακευτική αγωγή, </a:t>
            </a:r>
          </a:p>
          <a:p>
            <a:pPr marL="342900" lvl="0" indent="-342900" algn="just">
              <a:lnSpc>
                <a:spcPct val="110000"/>
              </a:lnSpc>
              <a:spcBef>
                <a:spcPts val="0"/>
              </a:spcBef>
              <a:buFont typeface="+mj-lt"/>
              <a:buAutoNum type="arabicPeriod"/>
            </a:pPr>
            <a:r>
              <a:rPr lang="el-GR" sz="1800" dirty="0">
                <a:effectLst/>
                <a:latin typeface="Times New Roman" panose="02020603050405020304" pitchFamily="18" charset="0"/>
                <a:ea typeface="Times New Roman" panose="02020603050405020304" pitchFamily="18" charset="0"/>
              </a:rPr>
              <a:t>Να γίνει  </a:t>
            </a:r>
            <a:r>
              <a:rPr lang="el-GR" sz="1800" dirty="0" err="1">
                <a:effectLst/>
                <a:latin typeface="Times New Roman" panose="02020603050405020304" pitchFamily="18" charset="0"/>
                <a:ea typeface="Times New Roman" panose="02020603050405020304" pitchFamily="18" charset="0"/>
              </a:rPr>
              <a:t>στεφανιογραφία</a:t>
            </a:r>
            <a:r>
              <a:rPr lang="el-GR" sz="1800" dirty="0">
                <a:effectLst/>
                <a:latin typeface="Times New Roman" panose="02020603050405020304" pitchFamily="18" charset="0"/>
                <a:ea typeface="Times New Roman" panose="02020603050405020304" pitchFamily="18" charset="0"/>
              </a:rPr>
              <a:t>, </a:t>
            </a:r>
          </a:p>
          <a:p>
            <a:pPr marL="342900" lvl="0" indent="-342900" algn="just">
              <a:lnSpc>
                <a:spcPct val="110000"/>
              </a:lnSpc>
              <a:spcBef>
                <a:spcPts val="0"/>
              </a:spcBef>
              <a:buFont typeface="+mj-lt"/>
              <a:buAutoNum type="arabicPeriod"/>
            </a:pPr>
            <a:r>
              <a:rPr lang="el-GR" sz="1800" dirty="0">
                <a:effectLst/>
                <a:latin typeface="Times New Roman" panose="02020603050405020304" pitchFamily="18" charset="0"/>
                <a:ea typeface="Times New Roman" panose="02020603050405020304" pitchFamily="18" charset="0"/>
              </a:rPr>
              <a:t>Ανάλογα με τα αποτελέσματα της </a:t>
            </a:r>
            <a:r>
              <a:rPr lang="el-GR" sz="1800" dirty="0" err="1">
                <a:effectLst/>
                <a:latin typeface="Times New Roman" panose="02020603050405020304" pitchFamily="18" charset="0"/>
                <a:ea typeface="Times New Roman" panose="02020603050405020304" pitchFamily="18" charset="0"/>
              </a:rPr>
              <a:t>στεφανιογραφίας</a:t>
            </a:r>
            <a:r>
              <a:rPr lang="el-GR" sz="1800" dirty="0">
                <a:effectLst/>
                <a:latin typeface="Times New Roman" panose="02020603050405020304" pitchFamily="18" charset="0"/>
                <a:ea typeface="Times New Roman" panose="02020603050405020304" pitchFamily="18" charset="0"/>
              </a:rPr>
              <a:t> να αποφασιστεί εάν θα τεθεί τελικά φαρμακευτική αγωγή ή θα πρέπει να γίνει Χειρουργική επέμβαση.  </a:t>
            </a:r>
          </a:p>
          <a:p>
            <a:pPr indent="270510" algn="just">
              <a:lnSpc>
                <a:spcPct val="110000"/>
              </a:lnSpc>
              <a:spcBef>
                <a:spcPts val="0"/>
              </a:spcBef>
            </a:pPr>
            <a:r>
              <a:rPr lang="el-GR" sz="1800" dirty="0">
                <a:effectLst/>
                <a:latin typeface="Times New Roman" panose="02020603050405020304" pitchFamily="18" charset="0"/>
                <a:ea typeface="Times New Roman" panose="02020603050405020304" pitchFamily="18" charset="0"/>
              </a:rPr>
              <a:t>Το έμφραγμα του μυοκαρδίου είναι το αποτέλεσμα εξέλιξης της ανάπτυξης της </a:t>
            </a:r>
            <a:r>
              <a:rPr lang="el-GR" sz="1800" dirty="0" err="1">
                <a:effectLst/>
                <a:latin typeface="Times New Roman" panose="02020603050405020304" pitchFamily="18" charset="0"/>
                <a:ea typeface="Times New Roman" panose="02020603050405020304" pitchFamily="18" charset="0"/>
              </a:rPr>
              <a:t>αθηρωματώδους</a:t>
            </a:r>
            <a:r>
              <a:rPr lang="el-GR" sz="1800" dirty="0">
                <a:effectLst/>
                <a:latin typeface="Times New Roman" panose="02020603050405020304" pitchFamily="18" charset="0"/>
                <a:ea typeface="Times New Roman" panose="02020603050405020304" pitchFamily="18" charset="0"/>
              </a:rPr>
              <a:t> πλάκας σε βαθμό που να εμφανίζεται σημαντική στένωση της διαμέτρου των στεφανιαίων αγγείων και να περιορίζεται σημαντικά η παροχή αρτηριακού αίματος στα </a:t>
            </a:r>
            <a:r>
              <a:rPr lang="el-GR" sz="1800" dirty="0" err="1">
                <a:effectLst/>
                <a:latin typeface="Times New Roman" panose="02020603050405020304" pitchFamily="18" charset="0"/>
                <a:ea typeface="Times New Roman" panose="02020603050405020304" pitchFamily="18" charset="0"/>
              </a:rPr>
              <a:t>μυοκαρδιακά</a:t>
            </a:r>
            <a:r>
              <a:rPr lang="el-GR" sz="1800" dirty="0">
                <a:effectLst/>
                <a:latin typeface="Times New Roman" panose="02020603050405020304" pitchFamily="18" charset="0"/>
                <a:ea typeface="Times New Roman" panose="02020603050405020304" pitchFamily="18" charset="0"/>
              </a:rPr>
              <a:t> κύτταρα. </a:t>
            </a:r>
            <a:endParaRPr lang="en-US" sz="1800" dirty="0">
              <a:effectLst/>
              <a:latin typeface="Times New Roman" panose="02020603050405020304" pitchFamily="18" charset="0"/>
              <a:ea typeface="Times New Roman" panose="02020603050405020304" pitchFamily="18" charset="0"/>
            </a:endParaRPr>
          </a:p>
          <a:p>
            <a:pPr algn="ctr">
              <a:lnSpc>
                <a:spcPct val="110000"/>
              </a:lnSpc>
              <a:spcBef>
                <a:spcPts val="0"/>
              </a:spcBef>
            </a:pPr>
            <a:endParaRPr lang="en-US" sz="1800" b="1" u="sng" dirty="0">
              <a:effectLst/>
              <a:latin typeface="Times New Roman" panose="02020603050405020304" pitchFamily="18" charset="0"/>
              <a:ea typeface="Times New Roman" panose="02020603050405020304" pitchFamily="18" charset="0"/>
            </a:endParaRPr>
          </a:p>
          <a:p>
            <a:pPr algn="ctr">
              <a:lnSpc>
                <a:spcPct val="11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ΠΑΡΑΓΟΝΤΕΣ ΚΑΡΔΙΑΚΟΥ ΚΙΝΔΥΝΟΥ</a:t>
            </a:r>
            <a:endParaRPr lang="el-GR" sz="1800" dirty="0">
              <a:solidFill>
                <a:schemeClr val="accent1"/>
              </a:solidFill>
              <a:effectLst/>
              <a:latin typeface="Times New Roman" panose="02020603050405020304" pitchFamily="18" charset="0"/>
              <a:ea typeface="Times New Roman" panose="02020603050405020304" pitchFamily="18" charset="0"/>
            </a:endParaRPr>
          </a:p>
          <a:p>
            <a:pPr algn="ctr">
              <a:lnSpc>
                <a:spcPct val="110000"/>
              </a:lnSpc>
              <a:spcBef>
                <a:spcPts val="0"/>
              </a:spcBef>
            </a:pPr>
            <a:r>
              <a:rPr lang="en-US" sz="1800" b="1"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indent="270510" algn="just">
              <a:lnSpc>
                <a:spcPct val="110000"/>
              </a:lnSpc>
              <a:spcBef>
                <a:spcPts val="0"/>
              </a:spcBef>
            </a:pPr>
            <a:r>
              <a:rPr lang="el-GR" sz="1800" dirty="0">
                <a:effectLst/>
                <a:latin typeface="Times New Roman" panose="02020603050405020304" pitchFamily="18" charset="0"/>
                <a:ea typeface="Times New Roman" panose="02020603050405020304" pitchFamily="18" charset="0"/>
              </a:rPr>
              <a:t>Συνήθειες οι οποίες όταν ισχύουν για χρόνια μπορεί να οδηγήσουν στην εμφάνιση καρδιακού νοσήματος και ειδικότερα στεφανιαίας νόσου είναι.</a:t>
            </a:r>
          </a:p>
          <a:p>
            <a:pPr marL="342900" lvl="0" indent="-342900" algn="just">
              <a:lnSpc>
                <a:spcPct val="110000"/>
              </a:lnSpc>
              <a:spcBef>
                <a:spcPts val="0"/>
              </a:spcBef>
              <a:buClr>
                <a:schemeClr val="accent1"/>
              </a:buClr>
              <a:buFont typeface="Wingdings" panose="05000000000000000000" pitchFamily="2" charset="2"/>
              <a:buChar char=""/>
            </a:pPr>
            <a:r>
              <a:rPr lang="el-GR" sz="1800" dirty="0">
                <a:effectLst/>
                <a:latin typeface="Times New Roman" panose="02020603050405020304" pitchFamily="18" charset="0"/>
                <a:ea typeface="Times New Roman" panose="02020603050405020304" pitchFamily="18" charset="0"/>
              </a:rPr>
              <a:t>Κάπνισμα: Η νικοτίνη συμβάλλει στη δημιουργία της </a:t>
            </a:r>
            <a:r>
              <a:rPr lang="el-GR" sz="1800" dirty="0" err="1">
                <a:effectLst/>
                <a:latin typeface="Times New Roman" panose="02020603050405020304" pitchFamily="18" charset="0"/>
                <a:ea typeface="Times New Roman" panose="02020603050405020304" pitchFamily="18" charset="0"/>
              </a:rPr>
              <a:t>αθηρωματώδους</a:t>
            </a:r>
            <a:r>
              <a:rPr lang="el-GR" sz="1800" dirty="0">
                <a:effectLst/>
                <a:latin typeface="Times New Roman" panose="02020603050405020304" pitchFamily="18" charset="0"/>
                <a:ea typeface="Times New Roman" panose="02020603050405020304" pitchFamily="18" charset="0"/>
              </a:rPr>
              <a:t> πλάκας διότι προκαλεί αύξηση του ιξώδους του αίματος (το ιξώδες καθορίζει το βαθμό </a:t>
            </a:r>
            <a:r>
              <a:rPr lang="el-GR" sz="1800" dirty="0" err="1">
                <a:effectLst/>
                <a:latin typeface="Times New Roman" panose="02020603050405020304" pitchFamily="18" charset="0"/>
                <a:ea typeface="Times New Roman" panose="02020603050405020304" pitchFamily="18" charset="0"/>
              </a:rPr>
              <a:t>γλοιότητας</a:t>
            </a:r>
            <a:r>
              <a:rPr lang="el-GR" sz="1800" dirty="0">
                <a:effectLst/>
                <a:latin typeface="Times New Roman" panose="02020603050405020304" pitchFamily="18" charset="0"/>
                <a:ea typeface="Times New Roman" panose="02020603050405020304" pitchFamily="18" charset="0"/>
              </a:rPr>
              <a:t> του αίματος) και κάνει το αίμα να είναι πιο παχύρευστο οπότε ευνοείται και η δημιουργία των θρόμβων.</a:t>
            </a:r>
          </a:p>
          <a:p>
            <a:pPr marL="342900" lvl="0" indent="-342900" algn="just">
              <a:lnSpc>
                <a:spcPct val="110000"/>
              </a:lnSpc>
              <a:spcBef>
                <a:spcPts val="0"/>
              </a:spcBef>
              <a:buClr>
                <a:schemeClr val="accent1"/>
              </a:buClr>
              <a:buFont typeface="Wingdings" panose="05000000000000000000" pitchFamily="2" charset="2"/>
              <a:buChar char=""/>
            </a:pPr>
            <a:r>
              <a:rPr lang="el-GR" sz="1800" dirty="0">
                <a:effectLst/>
                <a:latin typeface="Times New Roman" panose="02020603050405020304" pitchFamily="18" charset="0"/>
                <a:ea typeface="Times New Roman" panose="02020603050405020304" pitchFamily="18" charset="0"/>
              </a:rPr>
              <a:t>Κακή διατροφή: Αυξημένη χορήγηση λιποειδών με τις τροφές  και αυξημένη χρήση αλατιού.</a:t>
            </a:r>
          </a:p>
          <a:p>
            <a:pPr marL="342900" lvl="0" indent="-342900" algn="just">
              <a:lnSpc>
                <a:spcPct val="110000"/>
              </a:lnSpc>
              <a:spcBef>
                <a:spcPts val="0"/>
              </a:spcBef>
              <a:buClr>
                <a:schemeClr val="accent1"/>
              </a:buClr>
              <a:buFont typeface="Wingdings" panose="05000000000000000000" pitchFamily="2" charset="2"/>
              <a:buChar char=""/>
            </a:pPr>
            <a:r>
              <a:rPr lang="el-GR" sz="1800" dirty="0">
                <a:effectLst/>
                <a:latin typeface="Times New Roman" panose="02020603050405020304" pitchFamily="18" charset="0"/>
                <a:ea typeface="Times New Roman" panose="02020603050405020304" pitchFamily="18" charset="0"/>
              </a:rPr>
              <a:t>Αυξημένο σάκχαρο του αίματος.</a:t>
            </a:r>
          </a:p>
          <a:p>
            <a:pPr marL="342900" lvl="0" indent="-342900" algn="just">
              <a:lnSpc>
                <a:spcPct val="110000"/>
              </a:lnSpc>
              <a:spcBef>
                <a:spcPts val="0"/>
              </a:spcBef>
              <a:buClr>
                <a:schemeClr val="accent1"/>
              </a:buClr>
              <a:buFont typeface="Wingdings" panose="05000000000000000000" pitchFamily="2" charset="2"/>
              <a:buChar char=""/>
            </a:pPr>
            <a:r>
              <a:rPr lang="el-GR" sz="1800" dirty="0">
                <a:effectLst/>
                <a:latin typeface="Times New Roman" panose="02020603050405020304" pitchFamily="18" charset="0"/>
                <a:ea typeface="Times New Roman" panose="02020603050405020304" pitchFamily="18" charset="0"/>
              </a:rPr>
              <a:t>Κόπωση, στρες, έλλειψη ύπνου και ανάπτυξη αρτηριακής υπέρτασης (Συστολική αρτηριακή πίεση &gt; 160</a:t>
            </a:r>
            <a:r>
              <a:rPr lang="en-US" sz="1800" dirty="0">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 και Διαστολική αρτηριακή πίεση &gt; 95</a:t>
            </a:r>
            <a:r>
              <a:rPr lang="en-US" sz="1800" dirty="0">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5</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0836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566058" y="679276"/>
            <a:ext cx="11103430" cy="5669276"/>
          </a:xfrm>
        </p:spPr>
        <p:txBody>
          <a:bodyPr>
            <a:noAutofit/>
          </a:bodyPr>
          <a:lstStyle/>
          <a:p>
            <a:pPr algn="ctr">
              <a:lnSpc>
                <a:spcPct val="11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ΟΞΥ ΠΝΕΥΜΟΝΙΚΟ ΟΙΔΗΜΑ</a:t>
            </a:r>
            <a:endParaRPr lang="el-GR" sz="1800" dirty="0">
              <a:solidFill>
                <a:schemeClr val="accent1"/>
              </a:solidFill>
              <a:effectLst/>
              <a:latin typeface="Times New Roman" panose="02020603050405020304" pitchFamily="18" charset="0"/>
              <a:ea typeface="Times New Roman" panose="02020603050405020304" pitchFamily="18" charset="0"/>
            </a:endParaRPr>
          </a:p>
          <a:p>
            <a:pPr algn="ctr">
              <a:lnSpc>
                <a:spcPct val="110000"/>
              </a:lnSpc>
              <a:spcBef>
                <a:spcPts val="600"/>
              </a:spcBef>
            </a:pPr>
            <a:r>
              <a:rPr lang="en-US" sz="1800" b="1"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indent="270510" algn="just">
              <a:lnSpc>
                <a:spcPct val="110000"/>
              </a:lnSpc>
              <a:spcBef>
                <a:spcPts val="600"/>
              </a:spcBef>
            </a:pPr>
            <a:r>
              <a:rPr lang="el-GR" sz="1800" dirty="0">
                <a:effectLst/>
                <a:latin typeface="Times New Roman" panose="02020603050405020304" pitchFamily="18" charset="0"/>
                <a:ea typeface="Times New Roman" panose="02020603050405020304" pitchFamily="18" charset="0"/>
              </a:rPr>
              <a:t>Δημιουργείται κυρίως από παθήσεις του κυκλοφορικού συστήματος (κυρίως καρδιολογικές παθήσεις) και του αναπνευστικού συστήματος (πνευμονικών) ή παθήσεις συνδυαστικές (καρδιολογικές και αναπνευστικές) όπως είναι η πνευμονική υπέρταση. Στο πνευμονικό οίδημα γεμίζουν οι κυψελίδες με υγρό, εμποδίζεται η ανταλλαγή των αναπνευστικών αερίων στο επίπεδο των τριχοειδικών αγγείων τα οποία περιβάλλουν τις κυψελίδες και επέρχεται θάνατος από </a:t>
            </a:r>
            <a:r>
              <a:rPr lang="el-GR" sz="1800" dirty="0" err="1">
                <a:effectLst/>
                <a:latin typeface="Times New Roman" panose="02020603050405020304" pitchFamily="18" charset="0"/>
                <a:ea typeface="Times New Roman" panose="02020603050405020304" pitchFamily="18" charset="0"/>
              </a:rPr>
              <a:t>υποξυγοναιμία</a:t>
            </a:r>
            <a:r>
              <a:rPr lang="el-GR" sz="1800" dirty="0">
                <a:effectLst/>
                <a:latin typeface="Times New Roman" panose="02020603050405020304" pitchFamily="18" charset="0"/>
                <a:ea typeface="Times New Roman" panose="02020603050405020304" pitchFamily="18" charset="0"/>
              </a:rPr>
              <a:t>. </a:t>
            </a:r>
          </a:p>
          <a:p>
            <a:pPr indent="270510" algn="just">
              <a:lnSpc>
                <a:spcPct val="110000"/>
              </a:lnSpc>
              <a:spcBef>
                <a:spcPts val="600"/>
              </a:spcBef>
            </a:pPr>
            <a:r>
              <a:rPr lang="el-GR" sz="1800" dirty="0">
                <a:effectLst/>
                <a:latin typeface="Times New Roman" panose="02020603050405020304" pitchFamily="18" charset="0"/>
                <a:ea typeface="Times New Roman" panose="02020603050405020304" pitchFamily="18" charset="0"/>
              </a:rPr>
              <a:t>Οι πιέσεις που επικρατούν μέσα στον αυλό των αγγείων είναι δύο: </a:t>
            </a:r>
          </a:p>
          <a:p>
            <a:pPr indent="270510" algn="just">
              <a:lnSpc>
                <a:spcPct val="11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Η Υδροστατική πίεση: </a:t>
            </a:r>
            <a:r>
              <a:rPr lang="el-GR" sz="1800" dirty="0">
                <a:effectLst/>
                <a:latin typeface="Times New Roman" panose="02020603050405020304" pitchFamily="18" charset="0"/>
                <a:ea typeface="Times New Roman" panose="02020603050405020304" pitchFamily="18" charset="0"/>
              </a:rPr>
              <a:t>αυτή διώχνει το νερό του πλάσματος έξω από τα αγγεία.</a:t>
            </a:r>
          </a:p>
          <a:p>
            <a:pPr indent="270510" algn="just">
              <a:lnSpc>
                <a:spcPct val="11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Η </a:t>
            </a:r>
            <a:r>
              <a:rPr lang="el-GR" sz="1800" b="1" dirty="0" err="1">
                <a:solidFill>
                  <a:schemeClr val="accent1"/>
                </a:solidFill>
                <a:effectLst/>
                <a:latin typeface="Times New Roman" panose="02020603050405020304" pitchFamily="18" charset="0"/>
                <a:ea typeface="Times New Roman" panose="02020603050405020304" pitchFamily="18" charset="0"/>
              </a:rPr>
              <a:t>Κολλοειδωσμωτική</a:t>
            </a:r>
            <a:r>
              <a:rPr lang="el-GR" sz="1800" b="1" dirty="0">
                <a:solidFill>
                  <a:schemeClr val="accent1"/>
                </a:solidFill>
                <a:effectLst/>
                <a:latin typeface="Times New Roman" panose="02020603050405020304" pitchFamily="18" charset="0"/>
                <a:ea typeface="Times New Roman" panose="02020603050405020304" pitchFamily="18" charset="0"/>
              </a:rPr>
              <a:t> πίεση: </a:t>
            </a:r>
            <a:r>
              <a:rPr lang="el-GR" sz="1800" dirty="0">
                <a:effectLst/>
                <a:latin typeface="Times New Roman" panose="02020603050405020304" pitchFamily="18" charset="0"/>
                <a:ea typeface="Times New Roman" panose="02020603050405020304" pitchFamily="18" charset="0"/>
              </a:rPr>
              <a:t>αυτή συγκρατεί το νερό του πλάσματος μέσα στα αγγεία, και η τιμή της είναι ανάλογη με την τιμή της συγκέντρωσης των πρωτεϊνών που υπάρχουν στο πλάσμα. </a:t>
            </a:r>
          </a:p>
          <a:p>
            <a:pPr indent="270510" algn="just">
              <a:lnSpc>
                <a:spcPct val="110000"/>
              </a:lnSpc>
              <a:spcBef>
                <a:spcPts val="600"/>
              </a:spcBef>
            </a:pPr>
            <a:r>
              <a:rPr lang="el-GR" sz="1800" dirty="0">
                <a:effectLst/>
                <a:latin typeface="Times New Roman" panose="02020603050405020304" pitchFamily="18" charset="0"/>
                <a:ea typeface="Times New Roman" panose="02020603050405020304" pitchFamily="18" charset="0"/>
              </a:rPr>
              <a:t>Η Διαταραχή ανάμεσα στις τιμές της υδροστατικής και της </a:t>
            </a:r>
            <a:r>
              <a:rPr lang="el-GR" sz="1800" dirty="0" err="1">
                <a:effectLst/>
                <a:latin typeface="Times New Roman" panose="02020603050405020304" pitchFamily="18" charset="0"/>
                <a:ea typeface="Times New Roman" panose="02020603050405020304" pitchFamily="18" charset="0"/>
              </a:rPr>
              <a:t>κολλοειδοσμωτικής</a:t>
            </a:r>
            <a:r>
              <a:rPr lang="el-GR" sz="1800" dirty="0">
                <a:effectLst/>
                <a:latin typeface="Times New Roman" panose="02020603050405020304" pitchFamily="18" charset="0"/>
                <a:ea typeface="Times New Roman" panose="02020603050405020304" pitchFamily="18" charset="0"/>
              </a:rPr>
              <a:t> πίεσης με παθολογική διαφορά υπέρ της υδροστατικής (όπως μπορεί να προκύψει ύστερα από μεγάλη απώλεια λευκωμάτων από το πλάσμα) είναι σε θέση να προκαλέσει πνευμονικό οίδημα.</a:t>
            </a:r>
          </a:p>
          <a:p>
            <a:pPr indent="270510" algn="just">
              <a:lnSpc>
                <a:spcPct val="110000"/>
              </a:lnSpc>
              <a:spcBef>
                <a:spcPts val="600"/>
              </a:spcBef>
            </a:pPr>
            <a:r>
              <a:rPr lang="el-GR" sz="1800" dirty="0">
                <a:effectLst/>
                <a:latin typeface="Times New Roman" panose="02020603050405020304" pitchFamily="18" charset="0"/>
                <a:ea typeface="Times New Roman" panose="02020603050405020304" pitchFamily="18" charset="0"/>
              </a:rPr>
              <a:t>Η Θεραπεία του πνευμονικού οιδήματος συμπεριλαμβάνει διούρηση και ανάταξη του ρυθμού της καρδιακής λειτουργίας (εφόσον αυτός έχει διαταραχθεί). Η αποκατάσταση του καρδιακού ρυθμού διευκολύνει σε μεγάλο βαθμό και την διούρηση. Με την διούρηση μειώνεται η συγκέντρωση του νερού που υπάρχει στο πλάσμα.</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6</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8987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566058" y="557353"/>
            <a:ext cx="11103430" cy="5895697"/>
          </a:xfrm>
        </p:spPr>
        <p:txBody>
          <a:bodyPr>
            <a:noAutofit/>
          </a:bodyPr>
          <a:lstStyle/>
          <a:p>
            <a:pPr indent="270510" algn="just">
              <a:lnSpc>
                <a:spcPct val="150000"/>
              </a:lnSpc>
            </a:pPr>
            <a:r>
              <a:rPr lang="el-GR" sz="1800" b="1" dirty="0">
                <a:solidFill>
                  <a:schemeClr val="accent1"/>
                </a:solidFill>
                <a:effectLst/>
                <a:latin typeface="Times New Roman" panose="02020603050405020304" pitchFamily="18" charset="0"/>
                <a:ea typeface="Times New Roman" panose="02020603050405020304" pitchFamily="18" charset="0"/>
              </a:rPr>
              <a:t>Αιμορραγική Καταπληξία (</a:t>
            </a:r>
            <a:r>
              <a:rPr lang="en-US" sz="1800" b="1" dirty="0">
                <a:solidFill>
                  <a:schemeClr val="accent1"/>
                </a:solidFill>
                <a:effectLst/>
                <a:latin typeface="Times New Roman" panose="02020603050405020304" pitchFamily="18" charset="0"/>
                <a:ea typeface="Times New Roman" panose="02020603050405020304" pitchFamily="18" charset="0"/>
              </a:rPr>
              <a:t>SHOCK</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Στην περίπτωση αυτή συμπίπτουν μεταξύ τους τα εσωτερικά τοιχώματα των αγγείων εξαιτίας μεγάλης απώλειας αίματος.</a:t>
            </a:r>
          </a:p>
          <a:p>
            <a:pPr indent="270510" algn="just">
              <a:lnSpc>
                <a:spcPct val="150000"/>
              </a:lnSpc>
            </a:pPr>
            <a:r>
              <a:rPr lang="el-GR" sz="1800" b="1" dirty="0">
                <a:solidFill>
                  <a:schemeClr val="accent1"/>
                </a:solidFill>
                <a:effectLst/>
                <a:latin typeface="Times New Roman" panose="02020603050405020304" pitchFamily="18" charset="0"/>
                <a:ea typeface="Times New Roman" panose="02020603050405020304" pitchFamily="18" charset="0"/>
              </a:rPr>
              <a:t>Καρδιακό ή </a:t>
            </a:r>
            <a:r>
              <a:rPr lang="el-GR" sz="1800" b="1" dirty="0" err="1">
                <a:solidFill>
                  <a:schemeClr val="accent1"/>
                </a:solidFill>
                <a:effectLst/>
                <a:latin typeface="Times New Roman" panose="02020603050405020304" pitchFamily="18" charset="0"/>
                <a:ea typeface="Times New Roman" panose="02020603050405020304" pitchFamily="18" charset="0"/>
              </a:rPr>
              <a:t>καρδιογενές</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n-US" sz="1800" b="1" dirty="0">
                <a:solidFill>
                  <a:schemeClr val="accent1"/>
                </a:solidFill>
                <a:effectLst/>
                <a:latin typeface="Times New Roman" panose="02020603050405020304" pitchFamily="18" charset="0"/>
                <a:ea typeface="Times New Roman" panose="02020603050405020304" pitchFamily="18" charset="0"/>
              </a:rPr>
              <a:t>SHOCK</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Πρόκειται για σύμπτωση των τοιχωμάτων των καρδιακών κοιλοτήτων μεταξύ τους εξαιτίας της απώλειας σημαντικής ποσότητας από το αίμα που υπάρχει μέσα στις καρδιακές κοιλότητες.  Μπορεί να συμβεί από τραυματισμό ο οποίος προκαλεί ρήξη του καρδιακού τοιχώματος με ταυτόχρονη ρήξη  και του περικαρδίου το οποίο περιβάλλει την καρδιά. Στην περίπτωση εκείνη που προκληθεί ρήξη καρδιάς χωρίς να υπάρξει και συνοδός ρήξη του περικαρδίου, τότε η ποσότητα του αίματος που θα εξέλθει από την καρδιά εγκλωβίζεται στο χώρο μεταξύ περικαρδίου και μυοκαρδίου και εάν η συμπίεση των εξωτερικών καρδιακών τοιχωμάτων, εξαιτίας της συγκέντρωσης του αίματος ανάμεσα στο εξωτερικό καρδιακό τοίχωμα και στο περικάρδιο, είναι τόσο μεγάλη που να προκαλέσει παύση της καρδιακής συστολής τότε θα επέλθει θάνατος. Διαφορετικά εάν η ασκούμενη πίεση, από το αίμα που συγκεντρώνεται ανάμεσα στο περικάρδιο και στο εξωτερικό καρδιακό τοίχωμα, στο εξωτερικό τοίχωμα της καρδιάς δεν παρεμποδίζει δραματικά την καρδιακή διαστολή και συστολή τότε είναι πιθανό να υπάρξει ο χρόνος που χρειάζεται για άμεση χειρουργική θεραπευτική παρέμβαση της προαναφερόμενης επείγουσας κατάστασης η οποία ονομάζεται καρδιακός επιπωματισμός.</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7</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9730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544285" y="300446"/>
            <a:ext cx="11103430" cy="6204857"/>
          </a:xfrm>
        </p:spPr>
        <p:txBody>
          <a:bodyPr>
            <a:noAutofit/>
          </a:bodyPr>
          <a:lstStyle/>
          <a:p>
            <a:pPr indent="270510" algn="just">
              <a:lnSpc>
                <a:spcPct val="100000"/>
              </a:lnSpc>
              <a:spcBef>
                <a:spcPts val="400"/>
              </a:spcBef>
            </a:pPr>
            <a:r>
              <a:rPr lang="el-GR" sz="1800" b="1" dirty="0">
                <a:solidFill>
                  <a:schemeClr val="accent1"/>
                </a:solidFill>
                <a:effectLst/>
                <a:latin typeface="Times New Roman" panose="02020603050405020304" pitchFamily="18" charset="0"/>
                <a:ea typeface="Times New Roman" panose="02020603050405020304" pitchFamily="18" charset="0"/>
              </a:rPr>
              <a:t>Εξεταστικοί μέθοδοι: </a:t>
            </a:r>
            <a:r>
              <a:rPr lang="el-GR" sz="1800" dirty="0">
                <a:effectLst/>
                <a:latin typeface="Times New Roman" panose="02020603050405020304" pitchFamily="18" charset="0"/>
                <a:ea typeface="Times New Roman" panose="02020603050405020304" pitchFamily="18" charset="0"/>
              </a:rPr>
              <a:t>Οι εξεταστικοί μέθοδοι που χρησιμοποιούνται για την διάγνωση των καρδιακών παθήσεων χωρίζονται σε δύο κατηγορίες:  </a:t>
            </a:r>
          </a:p>
          <a:p>
            <a:pPr algn="just">
              <a:lnSpc>
                <a:spcPct val="100000"/>
              </a:lnSpc>
              <a:spcBef>
                <a:spcPts val="400"/>
              </a:spcBef>
            </a:pPr>
            <a:r>
              <a:rPr lang="el-GR" sz="1800" dirty="0">
                <a:effectLst/>
                <a:latin typeface="Times New Roman" panose="02020603050405020304" pitchFamily="18" charset="0"/>
                <a:ea typeface="Times New Roman" panose="02020603050405020304" pitchFamily="18" charset="0"/>
              </a:rPr>
              <a:t>1) Αναίμακτες εξεταστικοί μέθοδοι και </a:t>
            </a:r>
          </a:p>
          <a:p>
            <a:pPr algn="just">
              <a:lnSpc>
                <a:spcPct val="100000"/>
              </a:lnSpc>
              <a:spcBef>
                <a:spcPts val="400"/>
              </a:spcBef>
            </a:pPr>
            <a:r>
              <a:rPr lang="el-GR" sz="1800" dirty="0">
                <a:effectLst/>
                <a:latin typeface="Times New Roman" panose="02020603050405020304" pitchFamily="18" charset="0"/>
                <a:ea typeface="Times New Roman" panose="02020603050405020304" pitchFamily="18" charset="0"/>
              </a:rPr>
              <a:t>2) Αιματηρές εξεταστικοί μέθοδοι. </a:t>
            </a:r>
          </a:p>
          <a:p>
            <a:pPr algn="just">
              <a:lnSpc>
                <a:spcPct val="100000"/>
              </a:lnSpc>
              <a:spcBef>
                <a:spcPts val="400"/>
              </a:spcBef>
            </a:pPr>
            <a:r>
              <a:rPr lang="en-US" sz="180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400"/>
              </a:spcBef>
            </a:pPr>
            <a:r>
              <a:rPr lang="el-GR" sz="1800" b="1" dirty="0">
                <a:solidFill>
                  <a:schemeClr val="accent1"/>
                </a:solidFill>
                <a:effectLst/>
                <a:latin typeface="Times New Roman" panose="02020603050405020304" pitchFamily="18" charset="0"/>
                <a:ea typeface="Times New Roman" panose="02020603050405020304" pitchFamily="18" charset="0"/>
              </a:rPr>
              <a:t>Οι Αναίμακτες μέθοδοι είναι: </a:t>
            </a:r>
            <a:endParaRPr lang="el-GR" sz="1800" dirty="0">
              <a:solidFill>
                <a:schemeClr val="accent1"/>
              </a:solidFill>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400"/>
              </a:spcBef>
              <a:buClr>
                <a:schemeClr val="accent1"/>
              </a:buClr>
              <a:buFont typeface="Symbol" panose="05050102010706020507" pitchFamily="18" charset="2"/>
              <a:buChar char=""/>
            </a:pPr>
            <a:r>
              <a:rPr lang="el-GR" sz="1800" i="0" dirty="0">
                <a:effectLst/>
                <a:latin typeface="Times New Roman" panose="02020603050405020304" pitchFamily="18" charset="0"/>
                <a:ea typeface="Times New Roman" panose="02020603050405020304" pitchFamily="18" charset="0"/>
              </a:rPr>
              <a:t>Ηλεκτροκαρδιογράφημα </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400"/>
              </a:spcBef>
              <a:buClr>
                <a:schemeClr val="accent1"/>
              </a:buClr>
              <a:buFont typeface="Symbol" panose="05050102010706020507" pitchFamily="18" charset="2"/>
              <a:buChar char=""/>
            </a:pPr>
            <a:r>
              <a:rPr lang="el-GR" sz="1800" i="0" dirty="0">
                <a:effectLst/>
                <a:latin typeface="Times New Roman" panose="02020603050405020304" pitchFamily="18" charset="0"/>
                <a:ea typeface="Times New Roman" panose="02020603050405020304" pitchFamily="18" charset="0"/>
              </a:rPr>
              <a:t>Ακτινογραφία θώρακα</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400"/>
              </a:spcBef>
              <a:buClr>
                <a:schemeClr val="accent1"/>
              </a:buClr>
              <a:buFont typeface="Symbol" panose="05050102010706020507" pitchFamily="18" charset="2"/>
              <a:buChar char=""/>
            </a:pPr>
            <a:r>
              <a:rPr lang="el-GR" sz="1800" i="0" dirty="0" err="1">
                <a:effectLst/>
                <a:latin typeface="Times New Roman" panose="02020603050405020304" pitchFamily="18" charset="0"/>
                <a:ea typeface="Times New Roman" panose="02020603050405020304" pitchFamily="18" charset="0"/>
              </a:rPr>
              <a:t>Υπερηχοκαρδιογράφημα</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400"/>
              </a:spcBef>
              <a:buClr>
                <a:schemeClr val="accent1"/>
              </a:buClr>
              <a:buFont typeface="Symbol" panose="05050102010706020507" pitchFamily="18" charset="2"/>
              <a:buChar char=""/>
            </a:pPr>
            <a:r>
              <a:rPr lang="el-GR" sz="1800" i="0" dirty="0">
                <a:effectLst/>
                <a:latin typeface="Times New Roman" panose="02020603050405020304" pitchFamily="18" charset="0"/>
                <a:ea typeface="Times New Roman" panose="02020603050405020304" pitchFamily="18" charset="0"/>
              </a:rPr>
              <a:t>Δοκιμασία κόπωσης (</a:t>
            </a:r>
            <a:r>
              <a:rPr lang="en-US" sz="1800" i="0" dirty="0">
                <a:effectLst/>
                <a:latin typeface="Times New Roman" panose="02020603050405020304" pitchFamily="18" charset="0"/>
                <a:ea typeface="Times New Roman" panose="02020603050405020304" pitchFamily="18" charset="0"/>
              </a:rPr>
              <a:t>test</a:t>
            </a:r>
            <a:r>
              <a:rPr lang="el-GR" sz="1800" i="0" dirty="0">
                <a:effectLst/>
                <a:latin typeface="Times New Roman" panose="02020603050405020304" pitchFamily="18" charset="0"/>
                <a:ea typeface="Times New Roman" panose="02020603050405020304" pitchFamily="18" charset="0"/>
              </a:rPr>
              <a:t> κοπώσεως)</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400"/>
              </a:spcBef>
              <a:buClr>
                <a:schemeClr val="accent1"/>
              </a:buClr>
              <a:buFont typeface="Symbol" panose="05050102010706020507" pitchFamily="18" charset="2"/>
              <a:buChar char=""/>
            </a:pPr>
            <a:r>
              <a:rPr lang="el-GR" sz="1800" i="0" dirty="0">
                <a:effectLst/>
                <a:latin typeface="Times New Roman" panose="02020603050405020304" pitchFamily="18" charset="0"/>
                <a:ea typeface="Times New Roman" panose="02020603050405020304" pitchFamily="18" charset="0"/>
              </a:rPr>
              <a:t>Εφαρμογή </a:t>
            </a:r>
            <a:r>
              <a:rPr lang="el-GR" sz="1800" i="0" dirty="0" err="1">
                <a:effectLst/>
                <a:latin typeface="Times New Roman" panose="02020603050405020304" pitchFamily="18" charset="0"/>
                <a:ea typeface="Times New Roman" panose="02020603050405020304" pitchFamily="18" charset="0"/>
              </a:rPr>
              <a:t>ραδιοϊσοτοπικών</a:t>
            </a:r>
            <a:r>
              <a:rPr lang="el-GR" sz="1800" i="0" dirty="0">
                <a:effectLst/>
                <a:latin typeface="Times New Roman" panose="02020603050405020304" pitchFamily="18" charset="0"/>
                <a:ea typeface="Times New Roman" panose="02020603050405020304" pitchFamily="18" charset="0"/>
              </a:rPr>
              <a:t> τεχνικών</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400"/>
              </a:spcBef>
              <a:buClr>
                <a:schemeClr val="accent1"/>
              </a:buClr>
              <a:buFont typeface="Symbol" panose="05050102010706020507" pitchFamily="18" charset="2"/>
              <a:buChar char=""/>
            </a:pPr>
            <a:r>
              <a:rPr lang="el-GR" sz="1800" i="0" dirty="0">
                <a:effectLst/>
                <a:latin typeface="Times New Roman" panose="02020603050405020304" pitchFamily="18" charset="0"/>
                <a:ea typeface="Times New Roman" panose="02020603050405020304" pitchFamily="18" charset="0"/>
              </a:rPr>
              <a:t>Αξονική τομογραφία</a:t>
            </a:r>
            <a:r>
              <a:rPr lang="en-GB" sz="1800" i="0" dirty="0">
                <a:effectLst/>
                <a:latin typeface="Times New Roman" panose="02020603050405020304" pitchFamily="18" charset="0"/>
                <a:ea typeface="Times New Roman" panose="02020603050405020304" pitchFamily="18" charset="0"/>
              </a:rPr>
              <a:t> (</a:t>
            </a:r>
            <a:r>
              <a:rPr lang="en-US" sz="1800" i="0" dirty="0">
                <a:effectLst/>
                <a:latin typeface="Times New Roman" panose="02020603050405020304" pitchFamily="18" charset="0"/>
                <a:ea typeface="Times New Roman" panose="02020603050405020304" pitchFamily="18" charset="0"/>
              </a:rPr>
              <a:t>CT, Computed Tomography)</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400"/>
              </a:spcBef>
              <a:buClr>
                <a:schemeClr val="accent1"/>
              </a:buClr>
              <a:buFont typeface="Symbol" panose="05050102010706020507" pitchFamily="18" charset="2"/>
              <a:buChar char=""/>
            </a:pPr>
            <a:r>
              <a:rPr lang="el-GR" sz="1800" i="0" dirty="0">
                <a:effectLst/>
                <a:latin typeface="Times New Roman" panose="02020603050405020304" pitchFamily="18" charset="0"/>
                <a:ea typeface="Times New Roman" panose="02020603050405020304" pitchFamily="18" charset="0"/>
              </a:rPr>
              <a:t>Μαγνητικός συντονισμός </a:t>
            </a:r>
            <a:r>
              <a:rPr lang="en-US" sz="1800" i="0" dirty="0">
                <a:effectLst/>
                <a:latin typeface="Times New Roman" panose="02020603050405020304" pitchFamily="18" charset="0"/>
                <a:ea typeface="Times New Roman" panose="02020603050405020304" pitchFamily="18" charset="0"/>
              </a:rPr>
              <a:t>(MRI)</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400"/>
              </a:spcBef>
              <a:buClr>
                <a:schemeClr val="accent1"/>
              </a:buClr>
              <a:buFont typeface="Symbol" panose="05050102010706020507" pitchFamily="18" charset="2"/>
              <a:buChar char=""/>
            </a:pPr>
            <a:r>
              <a:rPr lang="el-GR" sz="1800" i="0" dirty="0">
                <a:effectLst/>
                <a:latin typeface="Times New Roman" panose="02020603050405020304" pitchFamily="18" charset="0"/>
                <a:ea typeface="Times New Roman" panose="02020603050405020304" pitchFamily="18" charset="0"/>
              </a:rPr>
              <a:t>Οι Αιματηρές μέθοδοι είναι:</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400"/>
              </a:spcBef>
              <a:buClr>
                <a:schemeClr val="accent1"/>
              </a:buClr>
              <a:buFont typeface="Symbol" panose="05050102010706020507" pitchFamily="18" charset="2"/>
              <a:buChar char=""/>
            </a:pPr>
            <a:r>
              <a:rPr lang="el-GR" sz="1800" i="0" dirty="0">
                <a:effectLst/>
                <a:latin typeface="Times New Roman" panose="02020603050405020304" pitchFamily="18" charset="0"/>
                <a:ea typeface="Times New Roman" panose="02020603050405020304" pitchFamily="18" charset="0"/>
              </a:rPr>
              <a:t>Καρδιακός καθετηριασμός και εκλεκτική </a:t>
            </a:r>
            <a:r>
              <a:rPr lang="el-GR" sz="1800" i="0" dirty="0" err="1">
                <a:effectLst/>
                <a:latin typeface="Times New Roman" panose="02020603050405020304" pitchFamily="18" charset="0"/>
                <a:ea typeface="Times New Roman" panose="02020603050405020304" pitchFamily="18" charset="0"/>
              </a:rPr>
              <a:t>στεφανιογραφία</a:t>
            </a:r>
            <a:r>
              <a:rPr lang="el-GR" sz="1800" i="0" dirty="0">
                <a:effectLst/>
                <a:latin typeface="Times New Roman" panose="02020603050405020304" pitchFamily="18" charset="0"/>
                <a:ea typeface="Times New Roman" panose="02020603050405020304" pitchFamily="18" charset="0"/>
              </a:rPr>
              <a:t> που μπορεί να συνοδεύεται και με εκλεκτική </a:t>
            </a:r>
            <a:r>
              <a:rPr lang="el-GR" sz="1800" i="0" dirty="0" err="1">
                <a:effectLst/>
                <a:latin typeface="Times New Roman" panose="02020603050405020304" pitchFamily="18" charset="0"/>
                <a:ea typeface="Times New Roman" panose="02020603050405020304" pitchFamily="18" charset="0"/>
              </a:rPr>
              <a:t>κοιλιογραφία</a:t>
            </a:r>
            <a:r>
              <a:rPr lang="el-GR" sz="1800" i="0" dirty="0">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400"/>
              </a:spcBef>
              <a:buClr>
                <a:schemeClr val="accent1"/>
              </a:buClr>
              <a:buFont typeface="Symbol" panose="05050102010706020507" pitchFamily="18" charset="2"/>
              <a:buChar char=""/>
            </a:pPr>
            <a:r>
              <a:rPr lang="el-GR" sz="1800" i="0" dirty="0" err="1">
                <a:effectLst/>
                <a:latin typeface="Times New Roman" panose="02020603050405020304" pitchFamily="18" charset="0"/>
                <a:ea typeface="Times New Roman" panose="02020603050405020304" pitchFamily="18" charset="0"/>
              </a:rPr>
              <a:t>Ενδομυοκαρδιακή</a:t>
            </a:r>
            <a:r>
              <a:rPr lang="el-GR" sz="1800" i="0" dirty="0">
                <a:effectLst/>
                <a:latin typeface="Times New Roman" panose="02020603050405020304" pitchFamily="18" charset="0"/>
                <a:ea typeface="Times New Roman" panose="02020603050405020304" pitchFamily="18" charset="0"/>
              </a:rPr>
              <a:t> βιοψία</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400"/>
              </a:spcBef>
              <a:buClr>
                <a:schemeClr val="accent1"/>
              </a:buClr>
              <a:buFont typeface="Symbol" panose="05050102010706020507" pitchFamily="18" charset="2"/>
              <a:buChar char=""/>
            </a:pPr>
            <a:r>
              <a:rPr lang="el-GR" sz="1800" i="0" dirty="0" err="1">
                <a:effectLst/>
                <a:latin typeface="Times New Roman" panose="02020603050405020304" pitchFamily="18" charset="0"/>
                <a:ea typeface="Times New Roman" panose="02020603050405020304" pitchFamily="18" charset="0"/>
              </a:rPr>
              <a:t>Ηλεκτροφυσιολογική</a:t>
            </a:r>
            <a:r>
              <a:rPr lang="el-GR" sz="1800" i="0" dirty="0">
                <a:effectLst/>
                <a:latin typeface="Times New Roman" panose="02020603050405020304" pitchFamily="18" charset="0"/>
                <a:ea typeface="Times New Roman" panose="02020603050405020304" pitchFamily="18" charset="0"/>
              </a:rPr>
              <a:t> μελέτη (</a:t>
            </a:r>
            <a:r>
              <a:rPr lang="en-US" sz="1800" i="0" dirty="0">
                <a:effectLst/>
                <a:latin typeface="Times New Roman" panose="02020603050405020304" pitchFamily="18" charset="0"/>
                <a:ea typeface="Times New Roman" panose="02020603050405020304" pitchFamily="18" charset="0"/>
              </a:rPr>
              <a:t>Ablation</a:t>
            </a:r>
            <a:r>
              <a:rPr lang="el-GR" sz="1800" i="0" dirty="0">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400"/>
              </a:spcBef>
            </a:pPr>
            <a:r>
              <a:rPr lang="el-GR" sz="1800" i="0" dirty="0">
                <a:effectLst/>
                <a:latin typeface="Times New Roman" panose="02020603050405020304" pitchFamily="18" charset="0"/>
                <a:ea typeface="Times New Roman" panose="02020603050405020304" pitchFamily="18" charset="0"/>
              </a:rPr>
              <a:t>Αυτές οι 10 είναι εξετάσεις για τη διάγνωση οποιασδήποτε ασθένειας της καρδιάς.</a:t>
            </a:r>
            <a:endParaRPr lang="el-GR" sz="1800" dirty="0">
              <a:effectLst/>
              <a:latin typeface="Times New Roman" panose="02020603050405020304" pitchFamily="18" charset="0"/>
              <a:ea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8</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42464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544285" y="300446"/>
            <a:ext cx="11103430" cy="6204857"/>
          </a:xfrm>
        </p:spPr>
        <p:txBody>
          <a:bodyPr>
            <a:noAutofit/>
          </a:bodyPr>
          <a:lstStyle/>
          <a:p>
            <a:pPr algn="ctr">
              <a:lnSpc>
                <a:spcPct val="120000"/>
              </a:lnSpc>
              <a:spcBef>
                <a:spcPts val="0"/>
              </a:spcBef>
            </a:pPr>
            <a:r>
              <a:rPr lang="el-GR" sz="1800" b="1" i="0" dirty="0">
                <a:solidFill>
                  <a:schemeClr val="accent1"/>
                </a:solidFill>
                <a:effectLst/>
                <a:latin typeface="Times New Roman" panose="02020603050405020304" pitchFamily="18" charset="0"/>
                <a:ea typeface="Times New Roman" panose="02020603050405020304" pitchFamily="18" charset="0"/>
              </a:rPr>
              <a:t>ΑΝΑΙΜΑΚΤΕΣ</a:t>
            </a:r>
            <a:endParaRPr lang="el-GR" sz="1800" dirty="0">
              <a:solidFill>
                <a:schemeClr val="accent1"/>
              </a:solidFill>
              <a:effectLst/>
              <a:latin typeface="Times New Roman" panose="02020603050405020304" pitchFamily="18" charset="0"/>
              <a:ea typeface="Times New Roman" panose="02020603050405020304" pitchFamily="18" charset="0"/>
            </a:endParaRPr>
          </a:p>
          <a:p>
            <a:pPr algn="ctr">
              <a:lnSpc>
                <a:spcPct val="120000"/>
              </a:lnSpc>
              <a:spcBef>
                <a:spcPts val="0"/>
              </a:spcBef>
            </a:pPr>
            <a:r>
              <a:rPr lang="el-GR" sz="1050" b="1" i="0" u="none" strike="noStrike" dirty="0">
                <a:effectLst/>
                <a:latin typeface="Times New Roman" panose="02020603050405020304" pitchFamily="18" charset="0"/>
                <a:ea typeface="Times New Roman" panose="02020603050405020304" pitchFamily="18" charset="0"/>
              </a:rPr>
              <a:t> </a:t>
            </a:r>
            <a:endParaRPr lang="el-GR" sz="1050" dirty="0">
              <a:effectLst/>
              <a:latin typeface="Times New Roman" panose="02020603050405020304" pitchFamily="18" charset="0"/>
              <a:ea typeface="Times New Roman" panose="02020603050405020304" pitchFamily="18" charset="0"/>
            </a:endParaRPr>
          </a:p>
          <a:p>
            <a:pPr indent="270510" algn="just">
              <a:lnSpc>
                <a:spcPct val="120000"/>
              </a:lnSpc>
              <a:spcBef>
                <a:spcPts val="0"/>
              </a:spcBef>
            </a:pPr>
            <a:r>
              <a:rPr lang="el-GR" sz="1800" b="1" i="0" dirty="0">
                <a:solidFill>
                  <a:schemeClr val="accent1"/>
                </a:solidFill>
                <a:effectLst/>
                <a:latin typeface="Times New Roman" panose="02020603050405020304" pitchFamily="18" charset="0"/>
                <a:ea typeface="Times New Roman" panose="02020603050405020304" pitchFamily="18" charset="0"/>
              </a:rPr>
              <a:t>Ηλεκτροκαρδιογράφημα: </a:t>
            </a:r>
            <a:r>
              <a:rPr lang="el-GR" sz="1800" i="0" dirty="0">
                <a:effectLst/>
                <a:latin typeface="Times New Roman" panose="02020603050405020304" pitchFamily="18" charset="0"/>
                <a:ea typeface="Times New Roman" panose="02020603050405020304" pitchFamily="18" charset="0"/>
              </a:rPr>
              <a:t>Βοηθά στην εκτίμηση των ανατομικών και </a:t>
            </a:r>
            <a:r>
              <a:rPr lang="el-GR" sz="1800" i="0" dirty="0" err="1">
                <a:effectLst/>
                <a:latin typeface="Times New Roman" panose="02020603050405020304" pitchFamily="18" charset="0"/>
                <a:ea typeface="Times New Roman" panose="02020603050405020304" pitchFamily="18" charset="0"/>
              </a:rPr>
              <a:t>αιμοδυναμικών</a:t>
            </a:r>
            <a:r>
              <a:rPr lang="el-GR" sz="1800" i="0" dirty="0">
                <a:effectLst/>
                <a:latin typeface="Times New Roman" panose="02020603050405020304" pitchFamily="18" charset="0"/>
                <a:ea typeface="Times New Roman" panose="02020603050405020304" pitchFamily="18" charset="0"/>
              </a:rPr>
              <a:t> μεταβολών της καρδιακής λειτουργίας,, στη διάγνωση των ηλεκτρολυτικών διαταραχών που αφορούν τις συγκεντρώσεις του καλίου και του ασβεστίου στο πλάσμα του αίματος, ενώ ακόμη και έως σήμερα το ηλεκτροκαρδιογράφημα αποτελεί το πιο σημαντικό μέσο για την διάγνωση των αρρυθμιών. Οι κύριες πληροφορίες που δίνει το ηλεκτροκαρδιογράφημα προέρχονται από τη μελέτη και την αξιολόγηση των επαρμάτων ή αλλιώς κυμάτων </a:t>
            </a:r>
            <a:r>
              <a:rPr lang="en-US" sz="1800" i="0" dirty="0">
                <a:effectLst/>
                <a:latin typeface="Times New Roman" panose="02020603050405020304" pitchFamily="18" charset="0"/>
                <a:ea typeface="Times New Roman" panose="02020603050405020304" pitchFamily="18" charset="0"/>
              </a:rPr>
              <a:t>P</a:t>
            </a:r>
            <a:r>
              <a:rPr lang="el-GR" sz="1800" i="0" dirty="0">
                <a:effectLst/>
                <a:latin typeface="Times New Roman" panose="02020603050405020304" pitchFamily="18" charset="0"/>
                <a:ea typeface="Times New Roman" panose="02020603050405020304" pitchFamily="18" charset="0"/>
              </a:rPr>
              <a:t>,</a:t>
            </a:r>
            <a:r>
              <a:rPr lang="en-US" sz="1800" i="0" dirty="0">
                <a:effectLst/>
                <a:latin typeface="Times New Roman" panose="02020603050405020304" pitchFamily="18" charset="0"/>
                <a:ea typeface="Times New Roman" panose="02020603050405020304" pitchFamily="18" charset="0"/>
              </a:rPr>
              <a:t>QRS </a:t>
            </a:r>
            <a:r>
              <a:rPr lang="el-GR" sz="1800" i="0" dirty="0">
                <a:effectLst/>
                <a:latin typeface="Times New Roman" panose="02020603050405020304" pitchFamily="18" charset="0"/>
                <a:ea typeface="Times New Roman" panose="02020603050405020304" pitchFamily="18" charset="0"/>
              </a:rPr>
              <a:t>και </a:t>
            </a:r>
            <a:r>
              <a:rPr lang="en-US" sz="1800" i="0" dirty="0">
                <a:effectLst/>
                <a:latin typeface="Times New Roman" panose="02020603050405020304" pitchFamily="18" charset="0"/>
                <a:ea typeface="Times New Roman" panose="02020603050405020304" pitchFamily="18" charset="0"/>
              </a:rPr>
              <a:t>T</a:t>
            </a:r>
            <a:r>
              <a:rPr lang="el-GR" sz="1800" i="0" dirty="0">
                <a:effectLst/>
                <a:latin typeface="Times New Roman" panose="02020603050405020304" pitchFamily="18" charset="0"/>
                <a:ea typeface="Times New Roman" panose="02020603050405020304" pitchFamily="18" charset="0"/>
              </a:rPr>
              <a:t>, ενώ πολύ σημαντική είναι και η αξιολόγηση του ηλεκτρικού άξονα της καρδιάς, δεξιόστροφος ή αριστερόστροφος που προκύπτει επίσης από το ΗΚΓ. Ο δεξιόστροφος άξονας υποδηλώνει καρδιακές παθήσεις που εντοπίζονται στο δεξιό καρδιακό διαμέρισμα (δεξιός κόλπος, δεξιά κοιλία) και ο αριστερόστροφος άξονας υποδηλώνει παθήσεις οι οποίες αντίστοιχα εντοπίζονται στο αριστερό καρδιακό διαμέρισμα (αριστερός κόλπος, αριστερά κοιλία). Αναφορικά με το ηλεκτροκαρδιογράφημα, σημαντική είναι και η αξιολόγηση του επάρματος ST. Ειδικότερα, μεγάλη ανάσπαση (δηλαδή μεγάλη ανύψωση πάνω από την </a:t>
            </a:r>
            <a:r>
              <a:rPr lang="el-GR" sz="1800" i="0" dirty="0" err="1">
                <a:effectLst/>
                <a:latin typeface="Times New Roman" panose="02020603050405020304" pitchFamily="18" charset="0"/>
                <a:ea typeface="Times New Roman" panose="02020603050405020304" pitchFamily="18" charset="0"/>
              </a:rPr>
              <a:t>ισοηλεκτρική</a:t>
            </a:r>
            <a:r>
              <a:rPr lang="el-GR" sz="1800" i="0" dirty="0">
                <a:effectLst/>
                <a:latin typeface="Times New Roman" panose="02020603050405020304" pitchFamily="18" charset="0"/>
                <a:ea typeface="Times New Roman" panose="02020603050405020304" pitchFamily="18" charset="0"/>
              </a:rPr>
              <a:t> γραμμή του ηλεκτροκαρδιογραφήματος) του επάρματος </a:t>
            </a:r>
            <a:r>
              <a:rPr lang="en-US" sz="1800" i="0" dirty="0">
                <a:effectLst/>
                <a:latin typeface="Times New Roman" panose="02020603050405020304" pitchFamily="18" charset="0"/>
                <a:ea typeface="Times New Roman" panose="02020603050405020304" pitchFamily="18" charset="0"/>
              </a:rPr>
              <a:t>ST</a:t>
            </a:r>
            <a:r>
              <a:rPr lang="el-GR" sz="1800" i="0" dirty="0">
                <a:effectLst/>
                <a:latin typeface="Times New Roman" panose="02020603050405020304" pitchFamily="18" charset="0"/>
                <a:ea typeface="Times New Roman" panose="02020603050405020304" pitchFamily="18" charset="0"/>
              </a:rPr>
              <a:t> σε ύψος μεγαλύτερο των 4</a:t>
            </a:r>
            <a:r>
              <a:rPr lang="en-US" sz="1800" i="0" dirty="0">
                <a:effectLst/>
                <a:latin typeface="Times New Roman" panose="02020603050405020304" pitchFamily="18" charset="0"/>
                <a:ea typeface="Times New Roman" panose="02020603050405020304" pitchFamily="18" charset="0"/>
              </a:rPr>
              <a:t>mm</a:t>
            </a:r>
            <a:r>
              <a:rPr lang="el-GR" sz="1800" i="0" dirty="0">
                <a:effectLst/>
                <a:latin typeface="Times New Roman" panose="02020603050405020304" pitchFamily="18" charset="0"/>
                <a:ea typeface="Times New Roman" panose="02020603050405020304" pitchFamily="18" charset="0"/>
              </a:rPr>
              <a:t> από την </a:t>
            </a:r>
            <a:r>
              <a:rPr lang="el-GR" sz="1800" i="0" dirty="0" err="1">
                <a:effectLst/>
                <a:latin typeface="Times New Roman" panose="02020603050405020304" pitchFamily="18" charset="0"/>
                <a:ea typeface="Times New Roman" panose="02020603050405020304" pitchFamily="18" charset="0"/>
              </a:rPr>
              <a:t>ισοηλεκτρική</a:t>
            </a:r>
            <a:r>
              <a:rPr lang="el-GR" sz="1800" i="0" dirty="0">
                <a:effectLst/>
                <a:latin typeface="Times New Roman" panose="02020603050405020304" pitchFamily="18" charset="0"/>
                <a:ea typeface="Times New Roman" panose="02020603050405020304" pitchFamily="18" charset="0"/>
              </a:rPr>
              <a:t> γραμμή και προς τα επάνω στο </a:t>
            </a:r>
            <a:r>
              <a:rPr lang="el-GR" sz="1800" i="0" dirty="0" err="1">
                <a:effectLst/>
                <a:latin typeface="Times New Roman" panose="02020603050405020304" pitchFamily="18" charset="0"/>
                <a:ea typeface="Times New Roman" panose="02020603050405020304" pitchFamily="18" charset="0"/>
              </a:rPr>
              <a:t>ηλεκτροκαρδιογραφικό</a:t>
            </a:r>
            <a:r>
              <a:rPr lang="el-GR" sz="1800" i="0" dirty="0">
                <a:effectLst/>
                <a:latin typeface="Times New Roman" panose="02020603050405020304" pitchFamily="18" charset="0"/>
                <a:ea typeface="Times New Roman" panose="02020603050405020304" pitchFamily="18" charset="0"/>
              </a:rPr>
              <a:t> χαρτί δηλώνει την παρουσία οξέος εμφράγματος.</a:t>
            </a:r>
            <a:endParaRPr lang="el-GR" sz="1800" dirty="0">
              <a:effectLst/>
              <a:latin typeface="Times New Roman" panose="02020603050405020304" pitchFamily="18" charset="0"/>
              <a:ea typeface="Times New Roman" panose="02020603050405020304" pitchFamily="18" charset="0"/>
            </a:endParaRPr>
          </a:p>
          <a:p>
            <a:pPr indent="270510" algn="just">
              <a:lnSpc>
                <a:spcPct val="120000"/>
              </a:lnSpc>
              <a:spcBef>
                <a:spcPts val="0"/>
              </a:spcBef>
            </a:pPr>
            <a:r>
              <a:rPr lang="el-GR" sz="600" i="0" dirty="0">
                <a:effectLst/>
                <a:latin typeface="Times New Roman" panose="02020603050405020304" pitchFamily="18" charset="0"/>
                <a:ea typeface="Times New Roman" panose="02020603050405020304" pitchFamily="18" charset="0"/>
              </a:rPr>
              <a:t> </a:t>
            </a:r>
            <a:endParaRPr lang="el-GR" sz="100" dirty="0">
              <a:effectLst/>
              <a:latin typeface="Times New Roman" panose="02020603050405020304" pitchFamily="18" charset="0"/>
              <a:ea typeface="Times New Roman" panose="02020603050405020304" pitchFamily="18" charset="0"/>
            </a:endParaRPr>
          </a:p>
          <a:p>
            <a:pPr indent="270510" algn="just">
              <a:lnSpc>
                <a:spcPct val="120000"/>
              </a:lnSpc>
              <a:spcBef>
                <a:spcPts val="0"/>
              </a:spcBef>
            </a:pPr>
            <a:r>
              <a:rPr lang="el-GR" sz="1800" b="1" i="0" dirty="0">
                <a:solidFill>
                  <a:schemeClr val="accent1"/>
                </a:solidFill>
                <a:effectLst/>
                <a:latin typeface="Times New Roman" panose="02020603050405020304" pitchFamily="18" charset="0"/>
                <a:ea typeface="Times New Roman" panose="02020603050405020304" pitchFamily="18" charset="0"/>
              </a:rPr>
              <a:t>Ακτινογραφία θώρακα: </a:t>
            </a:r>
            <a:r>
              <a:rPr lang="el-GR" sz="1800" i="0" dirty="0">
                <a:effectLst/>
                <a:latin typeface="Times New Roman" panose="02020603050405020304" pitchFamily="18" charset="0"/>
                <a:ea typeface="Times New Roman" panose="02020603050405020304" pitchFamily="18" charset="0"/>
              </a:rPr>
              <a:t>Με την ακτινογραφία θώρακος (</a:t>
            </a:r>
            <a:r>
              <a:rPr lang="en-US" sz="1800" i="0" dirty="0">
                <a:effectLst/>
                <a:latin typeface="Times New Roman" panose="02020603050405020304" pitchFamily="18" charset="0"/>
                <a:ea typeface="Times New Roman" panose="02020603050405020304" pitchFamily="18" charset="0"/>
              </a:rPr>
              <a:t>Ro</a:t>
            </a:r>
            <a:r>
              <a:rPr lang="el-GR" sz="1800" i="0" dirty="0">
                <a:effectLst/>
                <a:latin typeface="Times New Roman" panose="02020603050405020304" pitchFamily="18" charset="0"/>
                <a:ea typeface="Times New Roman" panose="02020603050405020304" pitchFamily="18" charset="0"/>
              </a:rPr>
              <a:t> Θώρακος)  αξιολογείται η εμφάνιση πιθανής </a:t>
            </a:r>
            <a:r>
              <a:rPr lang="el-GR" sz="1800" i="0" dirty="0" err="1">
                <a:effectLst/>
                <a:latin typeface="Times New Roman" panose="02020603050405020304" pitchFamily="18" charset="0"/>
                <a:ea typeface="Times New Roman" panose="02020603050405020304" pitchFamily="18" charset="0"/>
              </a:rPr>
              <a:t>μεγαλοκαρδίας</a:t>
            </a:r>
            <a:r>
              <a:rPr lang="el-GR" sz="1800" i="0" dirty="0">
                <a:effectLst/>
                <a:latin typeface="Times New Roman" panose="02020603050405020304" pitchFamily="18" charset="0"/>
                <a:ea typeface="Times New Roman" panose="02020603050405020304" pitchFamily="18" charset="0"/>
              </a:rPr>
              <a:t>. Για την διάγνωση της εμφάνισης </a:t>
            </a:r>
            <a:r>
              <a:rPr lang="el-GR" sz="1800" i="0" dirty="0" err="1">
                <a:effectLst/>
                <a:latin typeface="Times New Roman" panose="02020603050405020304" pitchFamily="18" charset="0"/>
                <a:ea typeface="Times New Roman" panose="02020603050405020304" pitchFamily="18" charset="0"/>
              </a:rPr>
              <a:t>μεγαλοκαρδίας</a:t>
            </a:r>
            <a:r>
              <a:rPr lang="el-GR" sz="1800" i="0" dirty="0">
                <a:effectLst/>
                <a:latin typeface="Times New Roman" panose="02020603050405020304" pitchFamily="18" charset="0"/>
                <a:ea typeface="Times New Roman" panose="02020603050405020304" pitchFamily="18" charset="0"/>
              </a:rPr>
              <a:t> χρησιμοποιείται ο </a:t>
            </a:r>
            <a:r>
              <a:rPr lang="el-GR" sz="1800" i="0" dirty="0" err="1">
                <a:effectLst/>
                <a:latin typeface="Times New Roman" panose="02020603050405020304" pitchFamily="18" charset="0"/>
                <a:ea typeface="Times New Roman" panose="02020603050405020304" pitchFamily="18" charset="0"/>
              </a:rPr>
              <a:t>καρδιοθωρακικός</a:t>
            </a:r>
            <a:r>
              <a:rPr lang="el-GR" sz="1800" i="0" dirty="0">
                <a:effectLst/>
                <a:latin typeface="Times New Roman" panose="02020603050405020304" pitchFamily="18" charset="0"/>
                <a:ea typeface="Times New Roman" panose="02020603050405020304" pitchFamily="18" charset="0"/>
              </a:rPr>
              <a:t> δείκτης ο οποίος φυσιολογικά θα πρέπει να είναι μικρότερος από 0,5. </a:t>
            </a:r>
            <a:r>
              <a:rPr lang="el-GR" sz="1800" i="0" dirty="0" err="1">
                <a:effectLst/>
                <a:latin typeface="Times New Roman" panose="02020603050405020304" pitchFamily="18" charset="0"/>
                <a:ea typeface="Times New Roman" panose="02020603050405020304" pitchFamily="18" charset="0"/>
              </a:rPr>
              <a:t>Καρδιοθωρακικός</a:t>
            </a:r>
            <a:r>
              <a:rPr lang="el-GR" sz="1800" i="0" dirty="0">
                <a:effectLst/>
                <a:latin typeface="Times New Roman" panose="02020603050405020304" pitchFamily="18" charset="0"/>
                <a:ea typeface="Times New Roman" panose="02020603050405020304" pitchFamily="18" charset="0"/>
              </a:rPr>
              <a:t> δείκτης είναι το κλάσμα στο οποίο αριθμητής είναι το πλάτος της καρδιάς και παρονομαστής το πλάτος του θώρακα.</a:t>
            </a:r>
            <a:endParaRPr lang="el-GR" sz="1800" dirty="0">
              <a:effectLst/>
              <a:latin typeface="Times New Roman" panose="02020603050405020304" pitchFamily="18" charset="0"/>
              <a:ea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9</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004584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10187</Words>
  <Application>Microsoft Office PowerPoint</Application>
  <PresentationFormat>Ευρεία οθόνη</PresentationFormat>
  <Paragraphs>357</Paragraphs>
  <Slides>38</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38</vt:i4>
      </vt:variant>
    </vt:vector>
  </HeadingPairs>
  <TitlesOfParts>
    <vt:vector size="46" baseType="lpstr">
      <vt:lpstr>Arial</vt:lpstr>
      <vt:lpstr>Calibri</vt:lpstr>
      <vt:lpstr>Calibri Light</vt:lpstr>
      <vt:lpstr>Cambria</vt:lpstr>
      <vt:lpstr>Symbol</vt:lpstr>
      <vt:lpstr>Times New Roman</vt:lpstr>
      <vt:lpstr>Wingdings</vt:lpstr>
      <vt:lpstr>Θέμα του Office</vt:lpstr>
      <vt:lpstr>ΚΕΦΑΛΑΙΟ 1ο: KΥΚΛΟΦΟΡΙΚΟ ΣΥΣΤΗΜΑ Γεώργιος Δ. Μπαμπλέκος, MD, MSc, PhD</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1ο ΚΥΚΛΟΦΟΡΙΚΟ ΣΥΣΤΗΜΑ</dc:title>
  <dc:creator>Volcano Graph</dc:creator>
  <cp:lastModifiedBy>George Bablekos</cp:lastModifiedBy>
  <cp:revision>12</cp:revision>
  <dcterms:created xsi:type="dcterms:W3CDTF">2020-12-02T08:28:24Z</dcterms:created>
  <dcterms:modified xsi:type="dcterms:W3CDTF">2023-05-05T13:54:31Z</dcterms:modified>
</cp:coreProperties>
</file>