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741" r:id="rId3"/>
    <p:sldId id="780" r:id="rId4"/>
    <p:sldId id="781" r:id="rId5"/>
    <p:sldId id="782" r:id="rId6"/>
    <p:sldId id="743" r:id="rId7"/>
    <p:sldId id="758" r:id="rId8"/>
    <p:sldId id="744" r:id="rId9"/>
    <p:sldId id="746" r:id="rId10"/>
    <p:sldId id="750" r:id="rId11"/>
    <p:sldId id="749" r:id="rId12"/>
    <p:sldId id="748" r:id="rId13"/>
    <p:sldId id="751" r:id="rId14"/>
    <p:sldId id="784" r:id="rId15"/>
    <p:sldId id="752" r:id="rId16"/>
    <p:sldId id="785" r:id="rId17"/>
    <p:sldId id="786" r:id="rId18"/>
    <p:sldId id="705" r:id="rId19"/>
    <p:sldId id="788" r:id="rId20"/>
    <p:sldId id="776" r:id="rId21"/>
    <p:sldId id="790" r:id="rId22"/>
    <p:sldId id="755" r:id="rId23"/>
    <p:sldId id="706" r:id="rId24"/>
    <p:sldId id="707" r:id="rId25"/>
    <p:sldId id="791" r:id="rId26"/>
    <p:sldId id="770" r:id="rId27"/>
    <p:sldId id="709" r:id="rId28"/>
    <p:sldId id="792" r:id="rId29"/>
    <p:sldId id="773" r:id="rId30"/>
    <p:sldId id="793" r:id="rId31"/>
    <p:sldId id="794" r:id="rId32"/>
    <p:sldId id="795" r:id="rId33"/>
    <p:sldId id="796" r:id="rId34"/>
    <p:sldId id="797" r:id="rId35"/>
    <p:sldId id="798" r:id="rId36"/>
    <p:sldId id="799" r:id="rId37"/>
    <p:sldId id="800" r:id="rId38"/>
    <p:sldId id="801" r:id="rId39"/>
    <p:sldId id="300"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1" r:id="rId54"/>
    <p:sldId id="320" r:id="rId55"/>
    <p:sldId id="301" r:id="rId56"/>
    <p:sldId id="302" r:id="rId57"/>
    <p:sldId id="322" r:id="rId58"/>
    <p:sldId id="323" r:id="rId59"/>
    <p:sldId id="303" r:id="rId60"/>
    <p:sldId id="324" r:id="rId61"/>
    <p:sldId id="326" r:id="rId62"/>
    <p:sldId id="325" r:id="rId63"/>
    <p:sldId id="327" r:id="rId64"/>
    <p:sldId id="802" r:id="rId65"/>
    <p:sldId id="735" r:id="rId66"/>
    <p:sldId id="736" r:id="rId67"/>
    <p:sldId id="738" r:id="rId68"/>
    <p:sldId id="739" r:id="rId69"/>
    <p:sldId id="740" r:id="rId70"/>
    <p:sldId id="80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A5EB9E-5FF0-45D9-A716-20429A2CC7E6}" v="1" dt="2022-10-16T17:42:05.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6" d="100"/>
          <a:sy n="66" d="100"/>
        </p:scale>
        <p:origin x="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afeim Poulos" userId="5bdc9d18-aab9-49c9-a0ee-bdd76949a37a" providerId="ADAL" clId="{A7A5EB9E-5FF0-45D9-A716-20429A2CC7E6}"/>
    <pc:docChg chg="addSld modSld">
      <pc:chgData name="Serafeim Poulos" userId="5bdc9d18-aab9-49c9-a0ee-bdd76949a37a" providerId="ADAL" clId="{A7A5EB9E-5FF0-45D9-A716-20429A2CC7E6}" dt="2022-10-16T17:42:05.233" v="0"/>
      <pc:docMkLst>
        <pc:docMk/>
      </pc:docMkLst>
      <pc:sldChg chg="add">
        <pc:chgData name="Serafeim Poulos" userId="5bdc9d18-aab9-49c9-a0ee-bdd76949a37a" providerId="ADAL" clId="{A7A5EB9E-5FF0-45D9-A716-20429A2CC7E6}" dt="2022-10-16T17:42:05.233" v="0"/>
        <pc:sldMkLst>
          <pc:docMk/>
          <pc:sldMk cId="2354572067" sldId="300"/>
        </pc:sldMkLst>
      </pc:sldChg>
      <pc:sldChg chg="add">
        <pc:chgData name="Serafeim Poulos" userId="5bdc9d18-aab9-49c9-a0ee-bdd76949a37a" providerId="ADAL" clId="{A7A5EB9E-5FF0-45D9-A716-20429A2CC7E6}" dt="2022-10-16T17:42:05.233" v="0"/>
        <pc:sldMkLst>
          <pc:docMk/>
          <pc:sldMk cId="756469813" sldId="301"/>
        </pc:sldMkLst>
      </pc:sldChg>
      <pc:sldChg chg="add">
        <pc:chgData name="Serafeim Poulos" userId="5bdc9d18-aab9-49c9-a0ee-bdd76949a37a" providerId="ADAL" clId="{A7A5EB9E-5FF0-45D9-A716-20429A2CC7E6}" dt="2022-10-16T17:42:05.233" v="0"/>
        <pc:sldMkLst>
          <pc:docMk/>
          <pc:sldMk cId="1766652186" sldId="302"/>
        </pc:sldMkLst>
      </pc:sldChg>
      <pc:sldChg chg="add">
        <pc:chgData name="Serafeim Poulos" userId="5bdc9d18-aab9-49c9-a0ee-bdd76949a37a" providerId="ADAL" clId="{A7A5EB9E-5FF0-45D9-A716-20429A2CC7E6}" dt="2022-10-16T17:42:05.233" v="0"/>
        <pc:sldMkLst>
          <pc:docMk/>
          <pc:sldMk cId="3244453558" sldId="303"/>
        </pc:sldMkLst>
      </pc:sldChg>
      <pc:sldChg chg="add">
        <pc:chgData name="Serafeim Poulos" userId="5bdc9d18-aab9-49c9-a0ee-bdd76949a37a" providerId="ADAL" clId="{A7A5EB9E-5FF0-45D9-A716-20429A2CC7E6}" dt="2022-10-16T17:42:05.233" v="0"/>
        <pc:sldMkLst>
          <pc:docMk/>
          <pc:sldMk cId="4281043861" sldId="307"/>
        </pc:sldMkLst>
      </pc:sldChg>
      <pc:sldChg chg="add">
        <pc:chgData name="Serafeim Poulos" userId="5bdc9d18-aab9-49c9-a0ee-bdd76949a37a" providerId="ADAL" clId="{A7A5EB9E-5FF0-45D9-A716-20429A2CC7E6}" dt="2022-10-16T17:42:05.233" v="0"/>
        <pc:sldMkLst>
          <pc:docMk/>
          <pc:sldMk cId="3452659962" sldId="308"/>
        </pc:sldMkLst>
      </pc:sldChg>
      <pc:sldChg chg="add">
        <pc:chgData name="Serafeim Poulos" userId="5bdc9d18-aab9-49c9-a0ee-bdd76949a37a" providerId="ADAL" clId="{A7A5EB9E-5FF0-45D9-A716-20429A2CC7E6}" dt="2022-10-16T17:42:05.233" v="0"/>
        <pc:sldMkLst>
          <pc:docMk/>
          <pc:sldMk cId="3460549932" sldId="309"/>
        </pc:sldMkLst>
      </pc:sldChg>
      <pc:sldChg chg="add">
        <pc:chgData name="Serafeim Poulos" userId="5bdc9d18-aab9-49c9-a0ee-bdd76949a37a" providerId="ADAL" clId="{A7A5EB9E-5FF0-45D9-A716-20429A2CC7E6}" dt="2022-10-16T17:42:05.233" v="0"/>
        <pc:sldMkLst>
          <pc:docMk/>
          <pc:sldMk cId="2629084014" sldId="310"/>
        </pc:sldMkLst>
      </pc:sldChg>
      <pc:sldChg chg="add">
        <pc:chgData name="Serafeim Poulos" userId="5bdc9d18-aab9-49c9-a0ee-bdd76949a37a" providerId="ADAL" clId="{A7A5EB9E-5FF0-45D9-A716-20429A2CC7E6}" dt="2022-10-16T17:42:05.233" v="0"/>
        <pc:sldMkLst>
          <pc:docMk/>
          <pc:sldMk cId="1748930917" sldId="311"/>
        </pc:sldMkLst>
      </pc:sldChg>
      <pc:sldChg chg="add">
        <pc:chgData name="Serafeim Poulos" userId="5bdc9d18-aab9-49c9-a0ee-bdd76949a37a" providerId="ADAL" clId="{A7A5EB9E-5FF0-45D9-A716-20429A2CC7E6}" dt="2022-10-16T17:42:05.233" v="0"/>
        <pc:sldMkLst>
          <pc:docMk/>
          <pc:sldMk cId="584837048" sldId="312"/>
        </pc:sldMkLst>
      </pc:sldChg>
      <pc:sldChg chg="add">
        <pc:chgData name="Serafeim Poulos" userId="5bdc9d18-aab9-49c9-a0ee-bdd76949a37a" providerId="ADAL" clId="{A7A5EB9E-5FF0-45D9-A716-20429A2CC7E6}" dt="2022-10-16T17:42:05.233" v="0"/>
        <pc:sldMkLst>
          <pc:docMk/>
          <pc:sldMk cId="4108497581" sldId="313"/>
        </pc:sldMkLst>
      </pc:sldChg>
      <pc:sldChg chg="add">
        <pc:chgData name="Serafeim Poulos" userId="5bdc9d18-aab9-49c9-a0ee-bdd76949a37a" providerId="ADAL" clId="{A7A5EB9E-5FF0-45D9-A716-20429A2CC7E6}" dt="2022-10-16T17:42:05.233" v="0"/>
        <pc:sldMkLst>
          <pc:docMk/>
          <pc:sldMk cId="3160498385" sldId="314"/>
        </pc:sldMkLst>
      </pc:sldChg>
      <pc:sldChg chg="add">
        <pc:chgData name="Serafeim Poulos" userId="5bdc9d18-aab9-49c9-a0ee-bdd76949a37a" providerId="ADAL" clId="{A7A5EB9E-5FF0-45D9-A716-20429A2CC7E6}" dt="2022-10-16T17:42:05.233" v="0"/>
        <pc:sldMkLst>
          <pc:docMk/>
          <pc:sldMk cId="1755969070" sldId="315"/>
        </pc:sldMkLst>
      </pc:sldChg>
      <pc:sldChg chg="add">
        <pc:chgData name="Serafeim Poulos" userId="5bdc9d18-aab9-49c9-a0ee-bdd76949a37a" providerId="ADAL" clId="{A7A5EB9E-5FF0-45D9-A716-20429A2CC7E6}" dt="2022-10-16T17:42:05.233" v="0"/>
        <pc:sldMkLst>
          <pc:docMk/>
          <pc:sldMk cId="480519585" sldId="316"/>
        </pc:sldMkLst>
      </pc:sldChg>
      <pc:sldChg chg="add">
        <pc:chgData name="Serafeim Poulos" userId="5bdc9d18-aab9-49c9-a0ee-bdd76949a37a" providerId="ADAL" clId="{A7A5EB9E-5FF0-45D9-A716-20429A2CC7E6}" dt="2022-10-16T17:42:05.233" v="0"/>
        <pc:sldMkLst>
          <pc:docMk/>
          <pc:sldMk cId="2319688032" sldId="317"/>
        </pc:sldMkLst>
      </pc:sldChg>
      <pc:sldChg chg="add">
        <pc:chgData name="Serafeim Poulos" userId="5bdc9d18-aab9-49c9-a0ee-bdd76949a37a" providerId="ADAL" clId="{A7A5EB9E-5FF0-45D9-A716-20429A2CC7E6}" dt="2022-10-16T17:42:05.233" v="0"/>
        <pc:sldMkLst>
          <pc:docMk/>
          <pc:sldMk cId="3723569615" sldId="318"/>
        </pc:sldMkLst>
      </pc:sldChg>
      <pc:sldChg chg="add">
        <pc:chgData name="Serafeim Poulos" userId="5bdc9d18-aab9-49c9-a0ee-bdd76949a37a" providerId="ADAL" clId="{A7A5EB9E-5FF0-45D9-A716-20429A2CC7E6}" dt="2022-10-16T17:42:05.233" v="0"/>
        <pc:sldMkLst>
          <pc:docMk/>
          <pc:sldMk cId="779550797" sldId="319"/>
        </pc:sldMkLst>
      </pc:sldChg>
      <pc:sldChg chg="add">
        <pc:chgData name="Serafeim Poulos" userId="5bdc9d18-aab9-49c9-a0ee-bdd76949a37a" providerId="ADAL" clId="{A7A5EB9E-5FF0-45D9-A716-20429A2CC7E6}" dt="2022-10-16T17:42:05.233" v="0"/>
        <pc:sldMkLst>
          <pc:docMk/>
          <pc:sldMk cId="1430357752" sldId="320"/>
        </pc:sldMkLst>
      </pc:sldChg>
      <pc:sldChg chg="add">
        <pc:chgData name="Serafeim Poulos" userId="5bdc9d18-aab9-49c9-a0ee-bdd76949a37a" providerId="ADAL" clId="{A7A5EB9E-5FF0-45D9-A716-20429A2CC7E6}" dt="2022-10-16T17:42:05.233" v="0"/>
        <pc:sldMkLst>
          <pc:docMk/>
          <pc:sldMk cId="1228834229" sldId="321"/>
        </pc:sldMkLst>
      </pc:sldChg>
      <pc:sldChg chg="add">
        <pc:chgData name="Serafeim Poulos" userId="5bdc9d18-aab9-49c9-a0ee-bdd76949a37a" providerId="ADAL" clId="{A7A5EB9E-5FF0-45D9-A716-20429A2CC7E6}" dt="2022-10-16T17:42:05.233" v="0"/>
        <pc:sldMkLst>
          <pc:docMk/>
          <pc:sldMk cId="2784121926" sldId="322"/>
        </pc:sldMkLst>
      </pc:sldChg>
      <pc:sldChg chg="add">
        <pc:chgData name="Serafeim Poulos" userId="5bdc9d18-aab9-49c9-a0ee-bdd76949a37a" providerId="ADAL" clId="{A7A5EB9E-5FF0-45D9-A716-20429A2CC7E6}" dt="2022-10-16T17:42:05.233" v="0"/>
        <pc:sldMkLst>
          <pc:docMk/>
          <pc:sldMk cId="1631825664" sldId="323"/>
        </pc:sldMkLst>
      </pc:sldChg>
      <pc:sldChg chg="add">
        <pc:chgData name="Serafeim Poulos" userId="5bdc9d18-aab9-49c9-a0ee-bdd76949a37a" providerId="ADAL" clId="{A7A5EB9E-5FF0-45D9-A716-20429A2CC7E6}" dt="2022-10-16T17:42:05.233" v="0"/>
        <pc:sldMkLst>
          <pc:docMk/>
          <pc:sldMk cId="2559794792" sldId="324"/>
        </pc:sldMkLst>
      </pc:sldChg>
      <pc:sldChg chg="add">
        <pc:chgData name="Serafeim Poulos" userId="5bdc9d18-aab9-49c9-a0ee-bdd76949a37a" providerId="ADAL" clId="{A7A5EB9E-5FF0-45D9-A716-20429A2CC7E6}" dt="2022-10-16T17:42:05.233" v="0"/>
        <pc:sldMkLst>
          <pc:docMk/>
          <pc:sldMk cId="2247338142" sldId="325"/>
        </pc:sldMkLst>
      </pc:sldChg>
      <pc:sldChg chg="add">
        <pc:chgData name="Serafeim Poulos" userId="5bdc9d18-aab9-49c9-a0ee-bdd76949a37a" providerId="ADAL" clId="{A7A5EB9E-5FF0-45D9-A716-20429A2CC7E6}" dt="2022-10-16T17:42:05.233" v="0"/>
        <pc:sldMkLst>
          <pc:docMk/>
          <pc:sldMk cId="2577591398" sldId="326"/>
        </pc:sldMkLst>
      </pc:sldChg>
      <pc:sldChg chg="add">
        <pc:chgData name="Serafeim Poulos" userId="5bdc9d18-aab9-49c9-a0ee-bdd76949a37a" providerId="ADAL" clId="{A7A5EB9E-5FF0-45D9-A716-20429A2CC7E6}" dt="2022-10-16T17:42:05.233" v="0"/>
        <pc:sldMkLst>
          <pc:docMk/>
          <pc:sldMk cId="1462156031" sldId="327"/>
        </pc:sldMkLst>
      </pc:sldChg>
    </pc:docChg>
  </pc:docChgLst>
  <pc:docChgLst>
    <pc:chgData name="Serafeim Poulos" userId="5bdc9d18-aab9-49c9-a0ee-bdd76949a37a" providerId="ADAL" clId="{7D9A7784-BB04-40E1-934D-E5898F147254}"/>
    <pc:docChg chg="undo custSel addSld delSld modSld">
      <pc:chgData name="Serafeim Poulos" userId="5bdc9d18-aab9-49c9-a0ee-bdd76949a37a" providerId="ADAL" clId="{7D9A7784-BB04-40E1-934D-E5898F147254}" dt="2022-10-17T13:24:19.175" v="48" actId="1076"/>
      <pc:docMkLst>
        <pc:docMk/>
      </pc:docMkLst>
      <pc:sldChg chg="addSp delSp modSp mod">
        <pc:chgData name="Serafeim Poulos" userId="5bdc9d18-aab9-49c9-a0ee-bdd76949a37a" providerId="ADAL" clId="{7D9A7784-BB04-40E1-934D-E5898F147254}" dt="2022-10-17T13:23:57.808" v="45" actId="255"/>
        <pc:sldMkLst>
          <pc:docMk/>
          <pc:sldMk cId="0" sldId="257"/>
        </pc:sldMkLst>
        <pc:spChg chg="add mod">
          <ac:chgData name="Serafeim Poulos" userId="5bdc9d18-aab9-49c9-a0ee-bdd76949a37a" providerId="ADAL" clId="{7D9A7784-BB04-40E1-934D-E5898F147254}" dt="2022-10-17T13:23:57.808" v="45" actId="255"/>
          <ac:spMkLst>
            <pc:docMk/>
            <pc:sldMk cId="0" sldId="257"/>
            <ac:spMk id="3" creationId="{BC6AA0B2-415B-1304-0425-F301820B9A1F}"/>
          </ac:spMkLst>
        </pc:spChg>
        <pc:spChg chg="del">
          <ac:chgData name="Serafeim Poulos" userId="5bdc9d18-aab9-49c9-a0ee-bdd76949a37a" providerId="ADAL" clId="{7D9A7784-BB04-40E1-934D-E5898F147254}" dt="2022-10-17T13:23:35.766" v="40" actId="21"/>
          <ac:spMkLst>
            <pc:docMk/>
            <pc:sldMk cId="0" sldId="257"/>
            <ac:spMk id="4" creationId="{3A526C4F-99E7-43D1-BA21-05AC139DF1CD}"/>
          </ac:spMkLst>
        </pc:spChg>
        <pc:spChg chg="mod">
          <ac:chgData name="Serafeim Poulos" userId="5bdc9d18-aab9-49c9-a0ee-bdd76949a37a" providerId="ADAL" clId="{7D9A7784-BB04-40E1-934D-E5898F147254}" dt="2022-10-17T13:23:10.754" v="32" actId="14100"/>
          <ac:spMkLst>
            <pc:docMk/>
            <pc:sldMk cId="0" sldId="257"/>
            <ac:spMk id="5" creationId="{5FAB37BA-CDD7-4829-8450-4FEFFDFAF159}"/>
          </ac:spMkLst>
        </pc:spChg>
        <pc:spChg chg="del mod">
          <ac:chgData name="Serafeim Poulos" userId="5bdc9d18-aab9-49c9-a0ee-bdd76949a37a" providerId="ADAL" clId="{7D9A7784-BB04-40E1-934D-E5898F147254}" dt="2022-10-17T13:23:50.794" v="43" actId="21"/>
          <ac:spMkLst>
            <pc:docMk/>
            <pc:sldMk cId="0" sldId="257"/>
            <ac:spMk id="2054" creationId="{00000000-0000-0000-0000-000000000000}"/>
          </ac:spMkLst>
        </pc:spChg>
      </pc:sldChg>
      <pc:sldChg chg="modSp new del mod">
        <pc:chgData name="Serafeim Poulos" userId="5bdc9d18-aab9-49c9-a0ee-bdd76949a37a" providerId="ADAL" clId="{7D9A7784-BB04-40E1-934D-E5898F147254}" dt="2022-10-17T13:20:29.940" v="4" actId="680"/>
        <pc:sldMkLst>
          <pc:docMk/>
          <pc:sldMk cId="1615634242" sldId="803"/>
        </pc:sldMkLst>
        <pc:spChg chg="mod">
          <ac:chgData name="Serafeim Poulos" userId="5bdc9d18-aab9-49c9-a0ee-bdd76949a37a" providerId="ADAL" clId="{7D9A7784-BB04-40E1-934D-E5898F147254}" dt="2022-10-17T13:20:28.782" v="3"/>
          <ac:spMkLst>
            <pc:docMk/>
            <pc:sldMk cId="1615634242" sldId="803"/>
            <ac:spMk id="2" creationId="{E3372D55-B060-AD2E-238B-8692DA08AA5A}"/>
          </ac:spMkLst>
        </pc:spChg>
      </pc:sldChg>
      <pc:sldChg chg="addSp delSp modSp new mod">
        <pc:chgData name="Serafeim Poulos" userId="5bdc9d18-aab9-49c9-a0ee-bdd76949a37a" providerId="ADAL" clId="{7D9A7784-BB04-40E1-934D-E5898F147254}" dt="2022-10-17T13:24:19.175" v="48" actId="1076"/>
        <pc:sldMkLst>
          <pc:docMk/>
          <pc:sldMk cId="1917204874" sldId="803"/>
        </pc:sldMkLst>
        <pc:spChg chg="del">
          <ac:chgData name="Serafeim Poulos" userId="5bdc9d18-aab9-49c9-a0ee-bdd76949a37a" providerId="ADAL" clId="{7D9A7784-BB04-40E1-934D-E5898F147254}" dt="2022-10-17T13:21:47.614" v="7" actId="21"/>
          <ac:spMkLst>
            <pc:docMk/>
            <pc:sldMk cId="1917204874" sldId="803"/>
            <ac:spMk id="2" creationId="{E5A5FFF2-FEE1-622A-A475-F8428677BF89}"/>
          </ac:spMkLst>
        </pc:spChg>
        <pc:spChg chg="del">
          <ac:chgData name="Serafeim Poulos" userId="5bdc9d18-aab9-49c9-a0ee-bdd76949a37a" providerId="ADAL" clId="{7D9A7784-BB04-40E1-934D-E5898F147254}" dt="2022-10-17T13:21:49.808" v="8" actId="21"/>
          <ac:spMkLst>
            <pc:docMk/>
            <pc:sldMk cId="1917204874" sldId="803"/>
            <ac:spMk id="3" creationId="{36DA6042-2D4C-CB96-7400-A96F353E793E}"/>
          </ac:spMkLst>
        </pc:spChg>
        <pc:spChg chg="del">
          <ac:chgData name="Serafeim Poulos" userId="5bdc9d18-aab9-49c9-a0ee-bdd76949a37a" providerId="ADAL" clId="{7D9A7784-BB04-40E1-934D-E5898F147254}" dt="2022-10-17T13:21:57.140" v="10" actId="21"/>
          <ac:spMkLst>
            <pc:docMk/>
            <pc:sldMk cId="1917204874" sldId="803"/>
            <ac:spMk id="4" creationId="{A4D4202B-EE04-68B6-D7D6-9FCB78F80C76}"/>
          </ac:spMkLst>
        </pc:spChg>
        <pc:spChg chg="del">
          <ac:chgData name="Serafeim Poulos" userId="5bdc9d18-aab9-49c9-a0ee-bdd76949a37a" providerId="ADAL" clId="{7D9A7784-BB04-40E1-934D-E5898F147254}" dt="2022-10-17T13:21:52.067" v="9" actId="21"/>
          <ac:spMkLst>
            <pc:docMk/>
            <pc:sldMk cId="1917204874" sldId="803"/>
            <ac:spMk id="5" creationId="{A08C3322-C6CB-2839-D181-84E6636CE316}"/>
          </ac:spMkLst>
        </pc:spChg>
        <pc:spChg chg="del">
          <ac:chgData name="Serafeim Poulos" userId="5bdc9d18-aab9-49c9-a0ee-bdd76949a37a" providerId="ADAL" clId="{7D9A7784-BB04-40E1-934D-E5898F147254}" dt="2022-10-17T13:21:59.689" v="11" actId="21"/>
          <ac:spMkLst>
            <pc:docMk/>
            <pc:sldMk cId="1917204874" sldId="803"/>
            <ac:spMk id="6" creationId="{7ADC2AD6-613D-8A1D-BE28-74EEF909DBE1}"/>
          </ac:spMkLst>
        </pc:spChg>
        <pc:spChg chg="add mod">
          <ac:chgData name="Serafeim Poulos" userId="5bdc9d18-aab9-49c9-a0ee-bdd76949a37a" providerId="ADAL" clId="{7D9A7784-BB04-40E1-934D-E5898F147254}" dt="2022-10-17T13:24:19.175" v="48" actId="1076"/>
          <ac:spMkLst>
            <pc:docMk/>
            <pc:sldMk cId="1917204874" sldId="803"/>
            <ac:spMk id="8" creationId="{9B68C04F-B208-CFB0-C39E-67DE148709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28DAC-EB0D-42A9-A0CD-5A066953864B}"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474BD-C9F5-410C-B59B-DEF68D36E398}" type="slidenum">
              <a:rPr lang="en-US" smtClean="0"/>
              <a:t>‹#›</a:t>
            </a:fld>
            <a:endParaRPr lang="en-US"/>
          </a:p>
        </p:txBody>
      </p:sp>
    </p:spTree>
    <p:extLst>
      <p:ext uri="{BB962C8B-B14F-4D97-AF65-F5344CB8AC3E}">
        <p14:creationId xmlns:p14="http://schemas.microsoft.com/office/powerpoint/2010/main" val="353261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F1E3CE-D2CD-46EC-B477-CC1FA2415B37}" type="slidenum">
              <a:rPr lang="el-GR" smtClean="0"/>
              <a:pPr/>
              <a:t>1</a:t>
            </a:fld>
            <a:endParaRPr lang="el-GR"/>
          </a:p>
        </p:txBody>
      </p:sp>
    </p:spTree>
    <p:extLst>
      <p:ext uri="{BB962C8B-B14F-4D97-AF65-F5344CB8AC3E}">
        <p14:creationId xmlns:p14="http://schemas.microsoft.com/office/powerpoint/2010/main" val="286286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91C93-0CEA-42FA-906C-168A2F6B6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35CDF3-BCBC-48DF-BF3C-AF330EDB1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5787C9-AB02-4FAE-83D2-4996F2860D88}"/>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5" name="Footer Placeholder 4">
            <a:extLst>
              <a:ext uri="{FF2B5EF4-FFF2-40B4-BE49-F238E27FC236}">
                <a16:creationId xmlns:a16="http://schemas.microsoft.com/office/drawing/2014/main" id="{CD5A3A4D-F438-4CA1-AE4D-A071908D9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ADD5A-34B6-4E36-A337-F966FE06BB63}"/>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340649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FA7E-3B4A-47F9-8BA5-6697B83F3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425AEE-0A1A-479B-AFBE-BD2031BCA4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2E9DF-095B-453C-A29D-A05FD76DCA48}"/>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5" name="Footer Placeholder 4">
            <a:extLst>
              <a:ext uri="{FF2B5EF4-FFF2-40B4-BE49-F238E27FC236}">
                <a16:creationId xmlns:a16="http://schemas.microsoft.com/office/drawing/2014/main" id="{014BE058-736D-4DF9-8511-CF0AD3FCF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F5534-72C0-481B-9311-8C665A72AEDC}"/>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3347361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F345B8-7D3A-4360-9F42-19B962222F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123E30-CD19-4119-9D65-8B9159C651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DD7DD-7661-45FC-9D6C-47F54611246C}"/>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5" name="Footer Placeholder 4">
            <a:extLst>
              <a:ext uri="{FF2B5EF4-FFF2-40B4-BE49-F238E27FC236}">
                <a16:creationId xmlns:a16="http://schemas.microsoft.com/office/drawing/2014/main" id="{7FA6D61E-8488-411F-94A4-F300050AF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88749-4D49-4D74-A70E-181884193274}"/>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420267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0FBE-3CE3-45D7-B5DB-D335877DBD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821651-2AB6-4131-9488-291229EFB1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67D55-2BDF-463C-9804-4B90E6644BB2}"/>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5" name="Footer Placeholder 4">
            <a:extLst>
              <a:ext uri="{FF2B5EF4-FFF2-40B4-BE49-F238E27FC236}">
                <a16:creationId xmlns:a16="http://schemas.microsoft.com/office/drawing/2014/main" id="{78100900-837E-4E76-9FA7-AC7522D3E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21471-53A9-4278-9862-108BEE5C3E77}"/>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747896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A2DC-1893-424B-AED9-54A0299EE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96F819-90A3-41AC-9434-B845BF11F2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175CE9-3C55-43D2-8CEC-9AF40810AF66}"/>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5" name="Footer Placeholder 4">
            <a:extLst>
              <a:ext uri="{FF2B5EF4-FFF2-40B4-BE49-F238E27FC236}">
                <a16:creationId xmlns:a16="http://schemas.microsoft.com/office/drawing/2014/main" id="{64DA973D-E7B7-404B-AD02-ECA47CDA8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0F140-77DD-4FA5-B450-34C82D36133C}"/>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361190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72E9-B303-4CF3-A365-14D494A7EC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D30807-37B0-4BF3-8739-0DAC7EBDA7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0F633B-40E9-4317-95B8-246F555914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C37E7D-8C58-40A3-8F33-3C4AB3F40C17}"/>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6" name="Footer Placeholder 5">
            <a:extLst>
              <a:ext uri="{FF2B5EF4-FFF2-40B4-BE49-F238E27FC236}">
                <a16:creationId xmlns:a16="http://schemas.microsoft.com/office/drawing/2014/main" id="{7986DE3D-F41D-46F9-8599-158E92A56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430A8-78E5-4EA0-947F-03AECDB9A74B}"/>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2351557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8CB44-056A-4BED-8D56-09E08C1132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CC20D7-B505-4729-A338-743724F56C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CA06D-6D31-4E5B-A7AF-C909319EA4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DB4785-A1C7-4617-BA2E-1A1B8938A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88F508-FCB6-43C9-A171-16D867F8A7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80D1B5-93AD-4AD2-BF8A-8D7136EC7344}"/>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8" name="Footer Placeholder 7">
            <a:extLst>
              <a:ext uri="{FF2B5EF4-FFF2-40B4-BE49-F238E27FC236}">
                <a16:creationId xmlns:a16="http://schemas.microsoft.com/office/drawing/2014/main" id="{C8295675-3CA3-4B3E-81B2-BA0DAA75C1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3D497-8862-41CB-94A1-8944E428CEC6}"/>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318854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357D-ACAC-4F02-8AD1-56354B5A99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B64804-E5AF-45B4-9B00-407342912D7A}"/>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4" name="Footer Placeholder 3">
            <a:extLst>
              <a:ext uri="{FF2B5EF4-FFF2-40B4-BE49-F238E27FC236}">
                <a16:creationId xmlns:a16="http://schemas.microsoft.com/office/drawing/2014/main" id="{3180CE6C-B626-4752-939A-5C56AA26D1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C0748F-2105-48E7-9EB0-B91D80664318}"/>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176587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8E1A36-F1BA-4DB4-B252-E4F639617BC2}"/>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3" name="Footer Placeholder 2">
            <a:extLst>
              <a:ext uri="{FF2B5EF4-FFF2-40B4-BE49-F238E27FC236}">
                <a16:creationId xmlns:a16="http://schemas.microsoft.com/office/drawing/2014/main" id="{A44ABA0A-8ECC-4D0A-86FE-AFC7BDFC2A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C7C37B-4994-4BAA-B66B-25474DD847B1}"/>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366161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61DF-6B7A-4F4A-9C40-30CC99403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3BA0D6-778A-4BC5-A695-4B03ED7C71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04DB6D-C5F7-4E30-B58B-4BE59112F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DA9C2-1486-45FA-AF32-D14B0C23AFAF}"/>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6" name="Footer Placeholder 5">
            <a:extLst>
              <a:ext uri="{FF2B5EF4-FFF2-40B4-BE49-F238E27FC236}">
                <a16:creationId xmlns:a16="http://schemas.microsoft.com/office/drawing/2014/main" id="{5D66A31F-C933-44DD-A0D9-EF2282FF1D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6CB326-DA0A-44EC-A2DA-C8176A47D0BE}"/>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230768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1C5CF-3AA5-4D9B-AF10-44D4F04E7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C07D0F-C181-4BB5-8D20-2912CA734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BD5FBD-BE13-49D8-9DB0-5E29F5E66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090D30-44F2-4595-84FF-2F2CFE26D02B}"/>
              </a:ext>
            </a:extLst>
          </p:cNvPr>
          <p:cNvSpPr>
            <a:spLocks noGrp="1"/>
          </p:cNvSpPr>
          <p:nvPr>
            <p:ph type="dt" sz="half" idx="10"/>
          </p:nvPr>
        </p:nvSpPr>
        <p:spPr/>
        <p:txBody>
          <a:bodyPr/>
          <a:lstStyle/>
          <a:p>
            <a:fld id="{6D9BD6CD-F87C-4977-9E82-DD5D12D844AD}" type="datetimeFigureOut">
              <a:rPr lang="en-US" smtClean="0"/>
              <a:t>10/17/2022</a:t>
            </a:fld>
            <a:endParaRPr lang="en-US"/>
          </a:p>
        </p:txBody>
      </p:sp>
      <p:sp>
        <p:nvSpPr>
          <p:cNvPr id="6" name="Footer Placeholder 5">
            <a:extLst>
              <a:ext uri="{FF2B5EF4-FFF2-40B4-BE49-F238E27FC236}">
                <a16:creationId xmlns:a16="http://schemas.microsoft.com/office/drawing/2014/main" id="{9611257F-601B-443A-A179-686991E35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E934AC-FE59-4516-A3AC-817123D6199E}"/>
              </a:ext>
            </a:extLst>
          </p:cNvPr>
          <p:cNvSpPr>
            <a:spLocks noGrp="1"/>
          </p:cNvSpPr>
          <p:nvPr>
            <p:ph type="sldNum" sz="quarter" idx="12"/>
          </p:nvPr>
        </p:nvSpPr>
        <p:spPr/>
        <p:txBody>
          <a:bodyPr/>
          <a:lstStyle/>
          <a:p>
            <a:fld id="{F70D41C4-DA28-41AE-8544-5CBC313ECA65}" type="slidenum">
              <a:rPr lang="en-US" smtClean="0"/>
              <a:t>‹#›</a:t>
            </a:fld>
            <a:endParaRPr lang="en-US"/>
          </a:p>
        </p:txBody>
      </p:sp>
    </p:spTree>
    <p:extLst>
      <p:ext uri="{BB962C8B-B14F-4D97-AF65-F5344CB8AC3E}">
        <p14:creationId xmlns:p14="http://schemas.microsoft.com/office/powerpoint/2010/main" val="46684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993C2-79F6-4A19-B830-333477D556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B5FF90-46B1-4148-84A3-D8D6F21FF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0154D-AABD-47CC-B8E4-5DE696040A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BD6CD-F87C-4977-9E82-DD5D12D844AD}" type="datetimeFigureOut">
              <a:rPr lang="en-US" smtClean="0"/>
              <a:t>10/17/2022</a:t>
            </a:fld>
            <a:endParaRPr lang="en-US"/>
          </a:p>
        </p:txBody>
      </p:sp>
      <p:sp>
        <p:nvSpPr>
          <p:cNvPr id="5" name="Footer Placeholder 4">
            <a:extLst>
              <a:ext uri="{FF2B5EF4-FFF2-40B4-BE49-F238E27FC236}">
                <a16:creationId xmlns:a16="http://schemas.microsoft.com/office/drawing/2014/main" id="{492A75A0-6C18-43BA-B89D-E1EB4D803A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62C33C-F4B4-4AC2-AB88-EA03FA6A2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D41C4-DA28-41AE-8544-5CBC313ECA65}" type="slidenum">
              <a:rPr lang="en-US" smtClean="0"/>
              <a:t>‹#›</a:t>
            </a:fld>
            <a:endParaRPr lang="en-US"/>
          </a:p>
        </p:txBody>
      </p:sp>
    </p:spTree>
    <p:extLst>
      <p:ext uri="{BB962C8B-B14F-4D97-AF65-F5344CB8AC3E}">
        <p14:creationId xmlns:p14="http://schemas.microsoft.com/office/powerpoint/2010/main" val="1157133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en.wikipedia.org/wiki/Anoxic_waters"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n.wikipedia.org/wiki/Sound_pressure"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AB37BA-CDD7-4829-8450-4FEFFDFAF159}"/>
              </a:ext>
            </a:extLst>
          </p:cNvPr>
          <p:cNvSpPr txBox="1"/>
          <p:nvPr/>
        </p:nvSpPr>
        <p:spPr>
          <a:xfrm>
            <a:off x="153915" y="117693"/>
            <a:ext cx="5027685" cy="6740307"/>
          </a:xfrm>
          <a:prstGeom prst="rect">
            <a:avLst/>
          </a:prstGeom>
          <a:noFill/>
        </p:spPr>
        <p:txBody>
          <a:bodyPr wrap="square">
            <a:spAutoFit/>
          </a:bodyPr>
          <a:lstStyle/>
          <a:p>
            <a:pPr marR="1000" algn="just"/>
            <a:r>
              <a:rPr lang="el-GR" sz="1800" b="1" i="0" u="none" strike="noStrike" baseline="0" dirty="0">
                <a:latin typeface="Calibri" panose="020F0502020204030204" pitchFamily="34" charset="0"/>
              </a:rPr>
              <a:t>ΠΕΡΙΕΧΟΜΕΝΑ</a:t>
            </a:r>
          </a:p>
          <a:p>
            <a:pPr marR="1000" algn="just"/>
            <a:r>
              <a:rPr lang="el-GR" sz="1800" b="1" i="0" u="none" strike="noStrike" baseline="0" dirty="0">
                <a:latin typeface="Calibri" panose="020F0502020204030204" pitchFamily="34" charset="0"/>
              </a:rPr>
              <a:t>3.1. </a:t>
            </a:r>
            <a:r>
              <a:rPr lang="el-GR" sz="1800" b="0" i="0" u="none" strike="noStrike" baseline="0" dirty="0">
                <a:latin typeface="Calibri" panose="020F0502020204030204" pitchFamily="34" charset="0"/>
              </a:rPr>
              <a:t>ΦΥΣΙΚΕΣ ΚΑΙ ΧΗΜΙΚΕΣ ΙΔΙΟΤΗΤΕΣ </a:t>
            </a:r>
          </a:p>
          <a:p>
            <a:pPr marR="1000" algn="just"/>
            <a:r>
              <a:rPr lang="el-GR" sz="1800" b="1" i="0" u="none" strike="noStrike" baseline="0" dirty="0">
                <a:latin typeface="Calibri" panose="020F0502020204030204" pitchFamily="34" charset="0"/>
              </a:rPr>
              <a:t>3.1.1. </a:t>
            </a:r>
            <a:r>
              <a:rPr lang="el-GR" sz="1800" b="0" i="0" u="none" strike="noStrike" baseline="0" dirty="0">
                <a:latin typeface="Calibri" panose="020F0502020204030204" pitchFamily="34" charset="0"/>
              </a:rPr>
              <a:t>Χημική σύσταση θαλασσινού νερού </a:t>
            </a:r>
          </a:p>
          <a:p>
            <a:pPr marR="1000" algn="just"/>
            <a:r>
              <a:rPr lang="el-GR" sz="1800" b="1" i="0" u="none" strike="noStrike" baseline="0" dirty="0">
                <a:latin typeface="Calibri" panose="020F0502020204030204" pitchFamily="34" charset="0"/>
              </a:rPr>
              <a:t>3.1.2. </a:t>
            </a:r>
            <a:r>
              <a:rPr lang="el-GR" sz="1800" b="0" i="0" u="none" strike="noStrike" baseline="0" dirty="0">
                <a:latin typeface="Calibri" panose="020F0502020204030204" pitchFamily="34" charset="0"/>
              </a:rPr>
              <a:t>Ιδιότητες νερού </a:t>
            </a:r>
          </a:p>
          <a:p>
            <a:pPr marR="1000" algn="just"/>
            <a:r>
              <a:rPr lang="el-GR" sz="1800" b="1" i="0" u="none" strike="noStrike" baseline="0" dirty="0">
                <a:latin typeface="Calibri" panose="020F0502020204030204" pitchFamily="34" charset="0"/>
              </a:rPr>
              <a:t>3.2. ΛΑΤΟΤΗΤΑ</a:t>
            </a:r>
            <a:endParaRPr lang="el-GR" sz="1800" b="0" i="0" u="none" strike="noStrike" baseline="0" dirty="0">
              <a:latin typeface="Calibri" panose="020F0502020204030204" pitchFamily="34" charset="0"/>
            </a:endParaRPr>
          </a:p>
          <a:p>
            <a:pPr marR="1000" algn="just"/>
            <a:r>
              <a:rPr lang="el-GR" sz="1800" b="1" i="0" u="none" strike="noStrike" baseline="0" dirty="0">
                <a:latin typeface="Calibri" panose="020F0502020204030204" pitchFamily="34" charset="0"/>
              </a:rPr>
              <a:t>3.2.1. </a:t>
            </a:r>
            <a:r>
              <a:rPr lang="el-GR" sz="1800" b="0" i="0" u="none" strike="noStrike" baseline="0" dirty="0">
                <a:latin typeface="Calibri" panose="020F0502020204030204" pitchFamily="34" charset="0"/>
              </a:rPr>
              <a:t>Επιφανειακή κατανομή αλατότητας </a:t>
            </a:r>
          </a:p>
          <a:p>
            <a:pPr marR="1000" algn="just"/>
            <a:r>
              <a:rPr lang="el-GR" sz="1800" b="1" i="0" u="none" strike="noStrike" baseline="0" dirty="0">
                <a:latin typeface="Calibri" panose="020F0502020204030204" pitchFamily="34" charset="0"/>
              </a:rPr>
              <a:t>3.2.2. </a:t>
            </a:r>
            <a:r>
              <a:rPr lang="el-GR" sz="1800" b="0" i="0" u="none" strike="noStrike" baseline="0" dirty="0">
                <a:latin typeface="Calibri" panose="020F0502020204030204" pitchFamily="34" charset="0"/>
              </a:rPr>
              <a:t>Κατακόρυφη κατανομή αλατότητας </a:t>
            </a:r>
          </a:p>
          <a:p>
            <a:pPr marR="1000" algn="just"/>
            <a:r>
              <a:rPr lang="el-GR" sz="1800" b="1" i="0" u="none" strike="noStrike" baseline="0" dirty="0">
                <a:latin typeface="Calibri" panose="020F0502020204030204" pitchFamily="34" charset="0"/>
              </a:rPr>
              <a:t>3.3. </a:t>
            </a:r>
            <a:r>
              <a:rPr lang="el-GR" sz="1800" b="0" i="0" u="none" strike="noStrike" baseline="0" dirty="0">
                <a:latin typeface="Calibri" panose="020F0502020204030204" pitchFamily="34" charset="0"/>
              </a:rPr>
              <a:t>ΘΕΡΜΟΚΡΑΣΙΑ </a:t>
            </a:r>
          </a:p>
          <a:p>
            <a:pPr marR="1000" algn="just"/>
            <a:r>
              <a:rPr lang="el-GR" sz="1800" b="1" i="0" u="none" strike="noStrike" baseline="0" dirty="0">
                <a:latin typeface="Calibri" panose="020F0502020204030204" pitchFamily="34" charset="0"/>
              </a:rPr>
              <a:t>3.3.1. </a:t>
            </a:r>
            <a:r>
              <a:rPr lang="el-GR" sz="1800" b="0" i="0" u="none" strike="noStrike" baseline="0" dirty="0">
                <a:latin typeface="Calibri" panose="020F0502020204030204" pitchFamily="34" charset="0"/>
              </a:rPr>
              <a:t>Οριζόντια κατανομή θερμοκρασίας </a:t>
            </a:r>
          </a:p>
          <a:p>
            <a:pPr marR="1000" algn="just"/>
            <a:r>
              <a:rPr lang="el-GR" sz="1800" b="1" i="0" u="none" strike="noStrike" baseline="0" dirty="0">
                <a:latin typeface="Calibri" panose="020F0502020204030204" pitchFamily="34" charset="0"/>
              </a:rPr>
              <a:t>3.3.2. </a:t>
            </a:r>
            <a:r>
              <a:rPr lang="el-GR" sz="1800" b="0" i="0" u="none" strike="noStrike" baseline="0" dirty="0">
                <a:latin typeface="Calibri" panose="020F0502020204030204" pitchFamily="34" charset="0"/>
              </a:rPr>
              <a:t>Κατακόρυφη κατανομή θερμοκρασίας </a:t>
            </a:r>
          </a:p>
          <a:p>
            <a:pPr marR="1000" algn="just"/>
            <a:r>
              <a:rPr lang="el-GR" sz="1800" b="1" i="0" u="none" strike="noStrike" baseline="0" dirty="0">
                <a:latin typeface="Calibri" panose="020F0502020204030204" pitchFamily="34" charset="0"/>
              </a:rPr>
              <a:t>3.4. </a:t>
            </a:r>
            <a:r>
              <a:rPr lang="el-GR" sz="1800" b="0" i="0" u="none" strike="noStrike" baseline="0" dirty="0">
                <a:latin typeface="Calibri" panose="020F0502020204030204" pitchFamily="34" charset="0"/>
              </a:rPr>
              <a:t>ΠΥΚΝΟΤΗΤΑ </a:t>
            </a:r>
          </a:p>
          <a:p>
            <a:pPr marR="1000" algn="just"/>
            <a:r>
              <a:rPr lang="el-GR" sz="1800" b="1" i="0" u="none" strike="noStrike" baseline="0" dirty="0">
                <a:latin typeface="Calibri" panose="020F0502020204030204" pitchFamily="34" charset="0"/>
              </a:rPr>
              <a:t>3.4.1. </a:t>
            </a:r>
            <a:r>
              <a:rPr lang="el-GR" sz="1800" b="0" i="0" u="none" strike="noStrike" baseline="0" dirty="0">
                <a:latin typeface="Calibri" panose="020F0502020204030204" pitchFamily="34" charset="0"/>
              </a:rPr>
              <a:t>Οριζόντια κατανομή πυκνότητας </a:t>
            </a:r>
          </a:p>
          <a:p>
            <a:pPr marR="1000" algn="just"/>
            <a:r>
              <a:rPr lang="el-GR" sz="1800" b="1" i="0" u="none" strike="noStrike" baseline="0" dirty="0">
                <a:latin typeface="Calibri" panose="020F0502020204030204" pitchFamily="34" charset="0"/>
              </a:rPr>
              <a:t>3.4.2. </a:t>
            </a:r>
            <a:r>
              <a:rPr lang="el-GR" sz="1800" b="0" i="0" u="none" strike="noStrike" baseline="0" dirty="0">
                <a:latin typeface="Calibri" panose="020F0502020204030204" pitchFamily="34" charset="0"/>
              </a:rPr>
              <a:t>Κατακόρυφη κατανομή πυκνότητας </a:t>
            </a:r>
          </a:p>
          <a:p>
            <a:pPr marR="1000" algn="just"/>
            <a:r>
              <a:rPr lang="el-GR" sz="1800" b="1" i="0" u="none" strike="noStrike" baseline="0" dirty="0">
                <a:latin typeface="Calibri" panose="020F0502020204030204" pitchFamily="34" charset="0"/>
              </a:rPr>
              <a:t>3.5. </a:t>
            </a:r>
            <a:r>
              <a:rPr lang="el-GR" sz="1800" b="0" i="0" u="none" strike="noStrike" baseline="0" dirty="0">
                <a:latin typeface="Calibri" panose="020F0502020204030204" pitchFamily="34" charset="0"/>
              </a:rPr>
              <a:t>ΔΙΆΓΡΑΜΜΑ ΘΕΡΜΟΚΡΑΣΊΑΣ – ΑΛΑΤΌΤΗΤΑΣ </a:t>
            </a:r>
          </a:p>
          <a:p>
            <a:pPr marR="1000" algn="just"/>
            <a:r>
              <a:rPr lang="el-GR" sz="1800" b="1" i="1" u="none" strike="noStrike" baseline="0" dirty="0">
                <a:latin typeface="Calibri" panose="020F0502020204030204" pitchFamily="34" charset="0"/>
              </a:rPr>
              <a:t>3.6. </a:t>
            </a:r>
            <a:r>
              <a:rPr lang="el-GR" sz="1800" b="0" i="1" u="none" strike="noStrike" baseline="0" dirty="0">
                <a:latin typeface="Calibri" panose="020F0502020204030204" pitchFamily="34" charset="0"/>
              </a:rPr>
              <a:t>ΘΡΕΠΤΙΚΑ ΑΛΑΤΑ </a:t>
            </a:r>
          </a:p>
          <a:p>
            <a:pPr marR="1000" algn="just"/>
            <a:r>
              <a:rPr lang="el-GR" sz="1800" b="1" i="1" u="none" strike="noStrike" baseline="0" dirty="0">
                <a:latin typeface="Calibri" panose="020F0502020204030204" pitchFamily="34" charset="0"/>
              </a:rPr>
              <a:t>3.7. </a:t>
            </a:r>
            <a:r>
              <a:rPr lang="el-GR" sz="1800" b="0" i="1" u="none" strike="noStrike" baseline="0" dirty="0">
                <a:latin typeface="Calibri" panose="020F0502020204030204" pitchFamily="34" charset="0"/>
              </a:rPr>
              <a:t>ΔΙΑΛΥΜΕΝΑ ΑΕΡΙΑ </a:t>
            </a:r>
          </a:p>
          <a:p>
            <a:pPr marR="1000" algn="just"/>
            <a:r>
              <a:rPr lang="el-GR" sz="1800" b="1" i="1" u="none" strike="noStrike" baseline="0" dirty="0">
                <a:latin typeface="Calibri" panose="020F0502020204030204" pitchFamily="34" charset="0"/>
              </a:rPr>
              <a:t>3.7.1. </a:t>
            </a:r>
            <a:r>
              <a:rPr lang="el-GR" sz="1800" b="0" i="1" u="none" strike="noStrike" baseline="0" dirty="0">
                <a:latin typeface="Calibri" panose="020F0502020204030204" pitchFamily="34" charset="0"/>
              </a:rPr>
              <a:t>Διαλυμένο άζωτο </a:t>
            </a:r>
          </a:p>
          <a:p>
            <a:pPr marR="1000" algn="just"/>
            <a:r>
              <a:rPr lang="el-GR" sz="1800" b="1" i="1" u="none" strike="noStrike" baseline="0" dirty="0">
                <a:latin typeface="Calibri" panose="020F0502020204030204" pitchFamily="34" charset="0"/>
              </a:rPr>
              <a:t>3.7.2. </a:t>
            </a:r>
            <a:r>
              <a:rPr lang="el-GR" sz="1800" b="0" i="1" u="none" strike="noStrike" baseline="0" dirty="0">
                <a:latin typeface="Calibri" panose="020F0502020204030204" pitchFamily="34" charset="0"/>
              </a:rPr>
              <a:t>Διαλυμένο οξυγόνο </a:t>
            </a:r>
          </a:p>
          <a:p>
            <a:pPr marR="1000" algn="just"/>
            <a:r>
              <a:rPr lang="el-GR" sz="1800" b="1" i="1" u="none" strike="noStrike" baseline="0" dirty="0">
                <a:latin typeface="Calibri" panose="020F0502020204030204" pitchFamily="34" charset="0"/>
              </a:rPr>
              <a:t>3.7.3. </a:t>
            </a:r>
            <a:r>
              <a:rPr lang="el-GR" sz="1800" b="0" i="1" u="none" strike="noStrike" baseline="0" dirty="0">
                <a:latin typeface="Calibri" panose="020F0502020204030204" pitchFamily="34" charset="0"/>
              </a:rPr>
              <a:t>Διαλυμένο διοξείδιο του άνθρακα </a:t>
            </a:r>
          </a:p>
          <a:p>
            <a:pPr marR="1000" algn="just"/>
            <a:r>
              <a:rPr lang="el-GR" sz="1800" b="1" i="1" u="none" strike="noStrike" baseline="0" dirty="0">
                <a:latin typeface="Calibri" panose="020F0502020204030204" pitchFamily="34" charset="0"/>
              </a:rPr>
              <a:t>3.8. </a:t>
            </a:r>
            <a:r>
              <a:rPr lang="el-GR" sz="1800" b="0" i="1" u="none" strike="noStrike" baseline="0" dirty="0">
                <a:latin typeface="Calibri" panose="020F0502020204030204" pitchFamily="34" charset="0"/>
              </a:rPr>
              <a:t>ΔΙΑΔΟΣΗ ΗΛΙΑΚΗΣ ΑΚΤΙΝΟΒΟΛΙΑΣ </a:t>
            </a:r>
          </a:p>
          <a:p>
            <a:pPr marR="1000" algn="just"/>
            <a:r>
              <a:rPr lang="el-GR" sz="1800" b="1" i="1" u="none" strike="noStrike" baseline="0" dirty="0">
                <a:latin typeface="Calibri" panose="020F0502020204030204" pitchFamily="34" charset="0"/>
              </a:rPr>
              <a:t>3.9. </a:t>
            </a:r>
            <a:r>
              <a:rPr lang="el-GR" sz="1800" b="0" i="1" u="none" strike="noStrike" baseline="0" dirty="0">
                <a:latin typeface="Calibri" panose="020F0502020204030204" pitchFamily="34" charset="0"/>
              </a:rPr>
              <a:t>ΔΙΑΔΟΣΗ ΤΟΥ ΗΧΟΥ ΣΤΟ ΝΕΡΟ</a:t>
            </a:r>
          </a:p>
          <a:p>
            <a:pPr marR="1000" algn="just"/>
            <a:r>
              <a:rPr lang="el-GR" sz="1800" b="1" i="0" u="none" strike="noStrike" baseline="0" dirty="0">
                <a:latin typeface="Calibri" panose="020F0502020204030204" pitchFamily="34" charset="0"/>
              </a:rPr>
              <a:t>3.10 </a:t>
            </a:r>
            <a:r>
              <a:rPr lang="el-GR" sz="1800" b="0" i="0" u="none" strike="noStrike" baseline="0" dirty="0">
                <a:latin typeface="Calibri" panose="020F0502020204030204" pitchFamily="34" charset="0"/>
              </a:rPr>
              <a:t>ΘΑΛΑΣΣΙΕΣ ΜΑΖΕΣ ΜΕΣΟΓΕΙΟΥ ΚΑΙ ΕΛΛΑΔΟΣ </a:t>
            </a:r>
          </a:p>
          <a:p>
            <a:pPr marR="1000" algn="just"/>
            <a:r>
              <a:rPr lang="el-GR" sz="1800" b="1" i="0" u="none" strike="noStrike" baseline="0" dirty="0">
                <a:latin typeface="Calibri" panose="020F0502020204030204" pitchFamily="34" charset="0"/>
              </a:rPr>
              <a:t>3.10.1. </a:t>
            </a:r>
            <a:r>
              <a:rPr lang="el-GR" sz="1800" b="0" i="0" u="none" strike="noStrike" baseline="0" dirty="0">
                <a:latin typeface="Calibri" panose="020F0502020204030204" pitchFamily="34" charset="0"/>
              </a:rPr>
              <a:t>Μεσόγειος Θάλασσα </a:t>
            </a:r>
          </a:p>
          <a:p>
            <a:pPr marR="1000" algn="just"/>
            <a:r>
              <a:rPr lang="el-GR" sz="1800" b="1" i="0" u="none" strike="noStrike" baseline="0" dirty="0">
                <a:latin typeface="Calibri" panose="020F0502020204030204" pitchFamily="34" charset="0"/>
              </a:rPr>
              <a:t>3.10.2. </a:t>
            </a:r>
            <a:r>
              <a:rPr lang="el-GR" sz="1800" b="0" i="0" u="none" strike="noStrike" baseline="0" dirty="0">
                <a:latin typeface="Calibri" panose="020F0502020204030204" pitchFamily="34" charset="0"/>
              </a:rPr>
              <a:t>Ελληνικές Θάλασσες </a:t>
            </a:r>
            <a:endParaRPr lang="en-US" dirty="0"/>
          </a:p>
        </p:txBody>
      </p:sp>
      <p:sp>
        <p:nvSpPr>
          <p:cNvPr id="3" name="TextBox 2">
            <a:extLst>
              <a:ext uri="{FF2B5EF4-FFF2-40B4-BE49-F238E27FC236}">
                <a16:creationId xmlns:a16="http://schemas.microsoft.com/office/drawing/2014/main" id="{BC6AA0B2-415B-1304-0425-F301820B9A1F}"/>
              </a:ext>
            </a:extLst>
          </p:cNvPr>
          <p:cNvSpPr txBox="1"/>
          <p:nvPr/>
        </p:nvSpPr>
        <p:spPr>
          <a:xfrm>
            <a:off x="5486400" y="427350"/>
            <a:ext cx="6096000" cy="1749069"/>
          </a:xfrm>
          <a:prstGeom prst="rect">
            <a:avLst/>
          </a:prstGeom>
          <a:noFill/>
        </p:spPr>
        <p:txBody>
          <a:bodyPr wrap="square">
            <a:spAutoFit/>
          </a:bodyPr>
          <a:lstStyle/>
          <a:p>
            <a:pPr algn="r" eaLnBrk="1" hangingPunct="1"/>
            <a:r>
              <a:rPr lang="el-GR" sz="2800" b="1" dirty="0">
                <a:solidFill>
                  <a:srgbClr val="002060"/>
                </a:solidFill>
                <a:latin typeface="Calibri" pitchFamily="34" charset="0"/>
              </a:rPr>
              <a:t>Κεφάλαιο 3</a:t>
            </a:r>
          </a:p>
          <a:p>
            <a:pPr algn="r" eaLnBrk="1" hangingPunct="1">
              <a:lnSpc>
                <a:spcPct val="150000"/>
              </a:lnSpc>
            </a:pPr>
            <a:r>
              <a:rPr lang="el-GR" sz="2800" b="1" dirty="0">
                <a:solidFill>
                  <a:srgbClr val="002060"/>
                </a:solidFill>
                <a:latin typeface="Calibri" pitchFamily="34" charset="0"/>
              </a:rPr>
              <a:t>Φυσικές &amp; Χημικές Ιδιότητες Θαλασσινού Νερού</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27A2C4-AE62-421A-B861-7D4E71C9252D}"/>
              </a:ext>
            </a:extLst>
          </p:cNvPr>
          <p:cNvSpPr txBox="1"/>
          <p:nvPr/>
        </p:nvSpPr>
        <p:spPr>
          <a:xfrm>
            <a:off x="718480" y="887519"/>
            <a:ext cx="10980324" cy="923330"/>
          </a:xfrm>
          <a:prstGeom prst="rect">
            <a:avLst/>
          </a:prstGeom>
          <a:noFill/>
        </p:spPr>
        <p:txBody>
          <a:bodyPr wrap="square">
            <a:spAutoFit/>
          </a:bodyPr>
          <a:lstStyle/>
          <a:p>
            <a:pPr algn="just"/>
            <a:r>
              <a:rPr lang="el-GR" sz="1800" b="0" i="0" u="none" strike="noStrike" baseline="0" dirty="0">
                <a:solidFill>
                  <a:srgbClr val="211D1E"/>
                </a:solidFill>
                <a:latin typeface="Calibri" panose="020F0502020204030204" pitchFamily="34" charset="0"/>
              </a:rPr>
              <a:t>Η θερμική αγωγιμότητα του θαλασσινού νερού (K: </a:t>
            </a:r>
            <a:r>
              <a:rPr lang="el-GR" sz="1800" b="0" i="1" u="none" strike="noStrike" baseline="0" dirty="0">
                <a:solidFill>
                  <a:srgbClr val="211D1E"/>
                </a:solidFill>
                <a:latin typeface="Calibri" panose="020F0502020204030204" pitchFamily="34" charset="0"/>
              </a:rPr>
              <a:t>Thermal </a:t>
            </a:r>
            <a:r>
              <a:rPr lang="el-GR" sz="1800" b="0" i="1" u="none" strike="noStrike" baseline="0" dirty="0" err="1">
                <a:solidFill>
                  <a:srgbClr val="211D1E"/>
                </a:solidFill>
                <a:latin typeface="Calibri" panose="020F0502020204030204" pitchFamily="34" charset="0"/>
              </a:rPr>
              <a:t>conductivity</a:t>
            </a:r>
            <a:r>
              <a:rPr lang="el-GR" sz="1800" b="0" i="0" u="none" strike="noStrike" baseline="0" dirty="0">
                <a:solidFill>
                  <a:srgbClr val="211D1E"/>
                </a:solidFill>
                <a:latin typeface="Calibri" panose="020F0502020204030204" pitchFamily="34" charset="0"/>
              </a:rPr>
              <a:t>) είναι η ποσότητα θερμότητας ανά μονάδα χρόνου και ανά μονάδα επιφάνειας ενός στρώματος </a:t>
            </a:r>
            <a:r>
              <a:rPr lang="el-GR" sz="1800" b="0" i="0" u="none" strike="noStrike" baseline="0" dirty="0" err="1">
                <a:solidFill>
                  <a:srgbClr val="211D1E"/>
                </a:solidFill>
                <a:latin typeface="Calibri" panose="020F0502020204030204" pitchFamily="34" charset="0"/>
              </a:rPr>
              <a:t>μοναδιαίoυ</a:t>
            </a:r>
            <a:r>
              <a:rPr lang="el-GR" sz="1800" b="0" i="0" u="none" strike="noStrike" baseline="0" dirty="0">
                <a:solidFill>
                  <a:srgbClr val="211D1E"/>
                </a:solidFill>
                <a:latin typeface="Calibri" panose="020F0502020204030204" pitchFamily="34" charset="0"/>
              </a:rPr>
              <a:t> πάχους που διαχωρίζει δυο στρώματα που έχουν διαφορά θερμοκρασίας μιας μονάδας. Η </a:t>
            </a:r>
            <a:endParaRPr lang="el-GR" sz="1350" dirty="0"/>
          </a:p>
        </p:txBody>
      </p:sp>
      <p:sp>
        <p:nvSpPr>
          <p:cNvPr id="8" name="TextBox 7">
            <a:extLst>
              <a:ext uri="{FF2B5EF4-FFF2-40B4-BE49-F238E27FC236}">
                <a16:creationId xmlns:a16="http://schemas.microsoft.com/office/drawing/2014/main" id="{43A34402-EAC3-4588-B4A6-CBEA19C96C95}"/>
              </a:ext>
            </a:extLst>
          </p:cNvPr>
          <p:cNvSpPr txBox="1"/>
          <p:nvPr/>
        </p:nvSpPr>
        <p:spPr>
          <a:xfrm>
            <a:off x="848137" y="4264686"/>
            <a:ext cx="6679097" cy="369332"/>
          </a:xfrm>
          <a:prstGeom prst="rect">
            <a:avLst/>
          </a:prstGeom>
          <a:noFill/>
          <a:ln>
            <a:solidFill>
              <a:schemeClr val="accent1"/>
            </a:solidFill>
          </a:ln>
        </p:spPr>
        <p:txBody>
          <a:bodyPr wrap="square">
            <a:spAutoFit/>
          </a:bodyPr>
          <a:lstStyle/>
          <a:p>
            <a:r>
              <a:rPr lang="el-GR" dirty="0">
                <a:solidFill>
                  <a:srgbClr val="002060"/>
                </a:solidFill>
                <a:latin typeface="Calibri" panose="020F0502020204030204" pitchFamily="34" charset="0"/>
              </a:rPr>
              <a:t>Το γινόμενο της ειδικής θερμότητας ενός σώματος επί τη μάζα του</a:t>
            </a:r>
          </a:p>
        </p:txBody>
      </p:sp>
      <p:sp>
        <p:nvSpPr>
          <p:cNvPr id="10" name="TextBox 9">
            <a:extLst>
              <a:ext uri="{FF2B5EF4-FFF2-40B4-BE49-F238E27FC236}">
                <a16:creationId xmlns:a16="http://schemas.microsoft.com/office/drawing/2014/main" id="{E9311C4E-D347-4DDE-8724-B47C3294E370}"/>
              </a:ext>
            </a:extLst>
          </p:cNvPr>
          <p:cNvSpPr txBox="1"/>
          <p:nvPr/>
        </p:nvSpPr>
        <p:spPr>
          <a:xfrm>
            <a:off x="848137" y="5179478"/>
            <a:ext cx="9435549" cy="923330"/>
          </a:xfrm>
          <a:prstGeom prst="rect">
            <a:avLst/>
          </a:prstGeom>
          <a:noFill/>
          <a:ln>
            <a:solidFill>
              <a:schemeClr val="accent2"/>
            </a:solidFill>
          </a:ln>
        </p:spPr>
        <p:txBody>
          <a:bodyPr wrap="square">
            <a:spAutoFit/>
          </a:bodyPr>
          <a:lstStyle/>
          <a:p>
            <a:r>
              <a:rPr lang="el-GR" dirty="0">
                <a:solidFill>
                  <a:srgbClr val="000000"/>
                </a:solidFill>
                <a:latin typeface="Calibri" panose="020F0502020204030204" pitchFamily="34" charset="0"/>
                <a:ea typeface="Calibri" panose="020F0502020204030204" pitchFamily="34" charset="0"/>
              </a:rPr>
              <a:t>Στηρίζεται στην ιδιότητα του νερού να απορροφά/ εκλύει μεγάλες ποσότητες θερμότητας με μικρή μεταβολή αύξηση/ μείωση της θερμοκρασίας του εμποδίζοντας έτσι την απότομη μεταβολή της θερμοκρασίας</a:t>
            </a:r>
            <a:endParaRPr lang="el-GR" dirty="0"/>
          </a:p>
        </p:txBody>
      </p:sp>
      <p:sp>
        <p:nvSpPr>
          <p:cNvPr id="7" name="TextBox 6">
            <a:extLst>
              <a:ext uri="{FF2B5EF4-FFF2-40B4-BE49-F238E27FC236}">
                <a16:creationId xmlns:a16="http://schemas.microsoft.com/office/drawing/2014/main" id="{8CAAD0B0-DE33-4944-90BE-B53C21A773F2}"/>
              </a:ext>
            </a:extLst>
          </p:cNvPr>
          <p:cNvSpPr txBox="1"/>
          <p:nvPr/>
        </p:nvSpPr>
        <p:spPr>
          <a:xfrm>
            <a:off x="848138" y="1781393"/>
            <a:ext cx="10721009" cy="1785104"/>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1800" b="0" i="0" u="none" strike="noStrike" baseline="0" dirty="0">
                <a:solidFill>
                  <a:srgbClr val="211D1E"/>
                </a:solidFill>
                <a:latin typeface="Calibri" panose="020F0502020204030204" pitchFamily="34" charset="0"/>
              </a:rPr>
              <a:t>Η θερμική αγωγιμότητα(Κ) μπορεί να προσεγγιστεί μέσω της σχέσης: </a:t>
            </a:r>
          </a:p>
          <a:p>
            <a:pPr algn="just"/>
            <a:endParaRPr lang="el-GR" sz="1800" b="0" i="0" u="none" strike="noStrike" baseline="0" dirty="0">
              <a:solidFill>
                <a:srgbClr val="211D1E"/>
              </a:solidFill>
              <a:latin typeface="Calibri" panose="020F0502020204030204" pitchFamily="34" charset="0"/>
            </a:endParaRPr>
          </a:p>
          <a:p>
            <a:pPr algn="ctr"/>
            <a:r>
              <a:rPr lang="fr-FR" sz="1800" b="0" i="1" u="none" strike="noStrike" baseline="0" dirty="0">
                <a:solidFill>
                  <a:srgbClr val="000000"/>
                </a:solidFill>
                <a:latin typeface="CHZFGN+Calibri-Italic"/>
              </a:rPr>
              <a:t>K </a:t>
            </a:r>
            <a:r>
              <a:rPr lang="fr-FR" sz="1800" b="0" i="0" u="none" strike="noStrike" baseline="0" dirty="0">
                <a:solidFill>
                  <a:srgbClr val="000000"/>
                </a:solidFill>
                <a:latin typeface="CHZFGN+Calibri-Italic"/>
              </a:rPr>
              <a:t>= </a:t>
            </a:r>
            <a:r>
              <a:rPr lang="fr-FR" sz="1800" b="0" i="1" u="none" strike="noStrike" baseline="0" dirty="0" err="1">
                <a:solidFill>
                  <a:srgbClr val="000000"/>
                </a:solidFill>
                <a:latin typeface="CHZFGN+Calibri-Italic"/>
              </a:rPr>
              <a:t>Q</a:t>
            </a:r>
            <a:r>
              <a:rPr lang="fr-FR" sz="1800" b="0" i="0" u="none" strike="noStrike" baseline="0" dirty="0" err="1">
                <a:solidFill>
                  <a:srgbClr val="000000"/>
                </a:solidFill>
                <a:latin typeface="CHZFGN+Calibri-Italic"/>
              </a:rPr>
              <a:t>⋅</a:t>
            </a:r>
            <a:r>
              <a:rPr lang="fr-FR" sz="1800" b="0" i="1" u="none" strike="noStrike" baseline="0" dirty="0" err="1">
                <a:solidFill>
                  <a:srgbClr val="000000"/>
                </a:solidFill>
                <a:latin typeface="CHZFGN+Calibri-Italic"/>
              </a:rPr>
              <a:t>w</a:t>
            </a:r>
            <a:r>
              <a:rPr lang="fr-FR" sz="800" b="0" i="1" u="none" strike="noStrike" baseline="0" dirty="0" err="1">
                <a:solidFill>
                  <a:srgbClr val="000000"/>
                </a:solidFill>
                <a:latin typeface="CHZFGN+Calibri-Italic"/>
              </a:rPr>
              <a:t>L</a:t>
            </a:r>
            <a:r>
              <a:rPr lang="fr-FR" sz="800" b="0" i="1" u="none" strike="noStrike" baseline="0" dirty="0">
                <a:solidFill>
                  <a:srgbClr val="000000"/>
                </a:solidFill>
                <a:latin typeface="CHZFGN+Calibri-Italic"/>
              </a:rPr>
              <a:t> </a:t>
            </a:r>
            <a:r>
              <a:rPr lang="fr-FR" sz="1800" b="0" i="1" u="none" strike="noStrike" baseline="0" dirty="0">
                <a:solidFill>
                  <a:srgbClr val="000000"/>
                </a:solidFill>
                <a:latin typeface="CHZFGN+Calibri-Italic"/>
              </a:rPr>
              <a:t>A </a:t>
            </a:r>
            <a:r>
              <a:rPr lang="fr-FR" sz="1800" b="0" i="0" u="none" strike="noStrike" baseline="0" dirty="0">
                <a:solidFill>
                  <a:srgbClr val="000000"/>
                </a:solidFill>
                <a:latin typeface="CHZFGN+Calibri-Italic"/>
              </a:rPr>
              <a:t>− </a:t>
            </a:r>
            <a:r>
              <a:rPr lang="fr-FR" sz="1800" b="0" i="1" u="none" strike="noStrike" baseline="0" dirty="0">
                <a:solidFill>
                  <a:srgbClr val="000000"/>
                </a:solidFill>
                <a:latin typeface="CHZFGN+Calibri-Italic"/>
              </a:rPr>
              <a:t>T</a:t>
            </a:r>
            <a:r>
              <a:rPr lang="fr-FR" sz="800" b="0" i="0" u="none" strike="noStrike" baseline="0" dirty="0">
                <a:solidFill>
                  <a:srgbClr val="000000"/>
                </a:solidFill>
                <a:latin typeface="Calibri" panose="020F0502020204030204" pitchFamily="34" charset="0"/>
              </a:rPr>
              <a:t>2 </a:t>
            </a:r>
            <a:r>
              <a:rPr lang="fr-FR" sz="1800" b="0" i="0" u="none" strike="noStrike" baseline="0" dirty="0">
                <a:solidFill>
                  <a:srgbClr val="000000"/>
                </a:solidFill>
                <a:latin typeface="Calibri" panose="020F0502020204030204" pitchFamily="34" charset="0"/>
              </a:rPr>
              <a:t>−</a:t>
            </a:r>
            <a:r>
              <a:rPr lang="fr-FR" sz="1800" b="0" i="1" u="none" strike="noStrike" baseline="0" dirty="0">
                <a:solidFill>
                  <a:srgbClr val="000000"/>
                </a:solidFill>
                <a:latin typeface="CHZFGN+Calibri-Italic"/>
              </a:rPr>
              <a:t>T</a:t>
            </a:r>
            <a:r>
              <a:rPr lang="fr-FR" sz="800" b="0" i="0" u="none" strike="noStrike" baseline="0" dirty="0">
                <a:solidFill>
                  <a:srgbClr val="000000"/>
                </a:solidFill>
                <a:latin typeface="Calibri" panose="020F0502020204030204" pitchFamily="34" charset="0"/>
              </a:rPr>
              <a:t>1</a:t>
            </a:r>
            <a:r>
              <a:rPr lang="el-GR" sz="800" b="0" i="0" u="none" strike="noStrike" baseline="0" dirty="0">
                <a:solidFill>
                  <a:srgbClr val="000000"/>
                </a:solidFill>
                <a:latin typeface="Calibri" panose="020F0502020204030204" pitchFamily="34" charset="0"/>
              </a:rPr>
              <a:t>     </a:t>
            </a:r>
            <a:endParaRPr lang="el-GR" sz="2800" b="0" i="0" u="none" strike="noStrike" baseline="0" dirty="0">
              <a:solidFill>
                <a:srgbClr val="000000"/>
              </a:solidFill>
              <a:latin typeface="Calibri" panose="020F0502020204030204" pitchFamily="34" charset="0"/>
            </a:endParaRPr>
          </a:p>
          <a:p>
            <a:pPr algn="just"/>
            <a:r>
              <a:rPr lang="el-GR" sz="1800" b="0" i="0" u="none" strike="noStrike" baseline="0" dirty="0">
                <a:solidFill>
                  <a:srgbClr val="211D1E"/>
                </a:solidFill>
                <a:latin typeface="Calibri" panose="020F0502020204030204" pitchFamily="34" charset="0"/>
              </a:rPr>
              <a:t>όπου, (Q) είναι η ροή της θερμότητας, (</a:t>
            </a:r>
            <a:r>
              <a:rPr lang="el-GR" sz="1800" b="0" i="0" u="none" strike="noStrike" baseline="0" dirty="0" err="1">
                <a:solidFill>
                  <a:srgbClr val="211D1E"/>
                </a:solidFill>
                <a:latin typeface="Calibri" panose="020F0502020204030204" pitchFamily="34" charset="0"/>
              </a:rPr>
              <a:t>w</a:t>
            </a:r>
            <a:r>
              <a:rPr lang="el-GR" sz="800" b="0" i="0" u="none" strike="noStrike" baseline="0" dirty="0" err="1">
                <a:solidFill>
                  <a:srgbClr val="211D1E"/>
                </a:solidFill>
                <a:latin typeface="Calibri" panose="020F0502020204030204" pitchFamily="34" charset="0"/>
              </a:rPr>
              <a:t>L</a:t>
            </a:r>
            <a:r>
              <a:rPr lang="el-GR" sz="1800" b="0" i="0" u="none" strike="noStrike" baseline="0" dirty="0">
                <a:solidFill>
                  <a:srgbClr val="211D1E"/>
                </a:solidFill>
                <a:latin typeface="Calibri" panose="020F0502020204030204" pitchFamily="34" charset="0"/>
              </a:rPr>
              <a:t>) το πάχος του μέσου (m), (A) η επιφάνεια (m</a:t>
            </a:r>
            <a:r>
              <a:rPr lang="el-GR" sz="800" b="0" i="0" u="none" strike="noStrike" baseline="0" dirty="0">
                <a:solidFill>
                  <a:srgbClr val="211D1E"/>
                </a:solidFill>
                <a:latin typeface="Calibri" panose="020F0502020204030204" pitchFamily="34" charset="0"/>
              </a:rPr>
              <a:t>2</a:t>
            </a:r>
            <a:r>
              <a:rPr lang="el-GR" sz="1800" b="0" i="0" u="none" strike="noStrike" baseline="0" dirty="0">
                <a:solidFill>
                  <a:srgbClr val="211D1E"/>
                </a:solidFill>
                <a:latin typeface="Calibri" panose="020F0502020204030204" pitchFamily="34" charset="0"/>
              </a:rPr>
              <a:t>) μέσω της οποίας γίνεται η ροή και (T</a:t>
            </a:r>
            <a:r>
              <a:rPr lang="el-GR" sz="800" b="0" i="0" u="none" strike="noStrike" baseline="0" dirty="0">
                <a:solidFill>
                  <a:srgbClr val="211D1E"/>
                </a:solidFill>
                <a:latin typeface="Calibri" panose="020F0502020204030204" pitchFamily="34" charset="0"/>
              </a:rPr>
              <a:t>2 </a:t>
            </a:r>
            <a:r>
              <a:rPr lang="el-GR" sz="1800" b="0" i="0" u="none" strike="noStrike" baseline="0" dirty="0">
                <a:solidFill>
                  <a:srgbClr val="211D1E"/>
                </a:solidFill>
                <a:latin typeface="Calibri" panose="020F0502020204030204" pitchFamily="34" charset="0"/>
              </a:rPr>
              <a:t>− Τ</a:t>
            </a:r>
            <a:r>
              <a:rPr lang="el-GR" sz="800" b="0" i="0" u="none" strike="noStrike" baseline="0" dirty="0">
                <a:solidFill>
                  <a:srgbClr val="211D1E"/>
                </a:solidFill>
                <a:latin typeface="Calibri" panose="020F0502020204030204" pitchFamily="34" charset="0"/>
              </a:rPr>
              <a:t>1</a:t>
            </a:r>
            <a:r>
              <a:rPr lang="el-GR" sz="1800" b="0" i="0" u="none" strike="noStrike" baseline="0" dirty="0">
                <a:solidFill>
                  <a:srgbClr val="211D1E"/>
                </a:solidFill>
                <a:latin typeface="Calibri" panose="020F0502020204030204" pitchFamily="34" charset="0"/>
              </a:rPr>
              <a:t>) η βαθμίδα (διαφορά) της θερμοκρασίας (σε βαθμούς Kelvin). </a:t>
            </a:r>
            <a:endParaRPr lang="en-US" dirty="0"/>
          </a:p>
        </p:txBody>
      </p:sp>
      <p:sp>
        <p:nvSpPr>
          <p:cNvPr id="9" name="TextBox 8">
            <a:extLst>
              <a:ext uri="{FF2B5EF4-FFF2-40B4-BE49-F238E27FC236}">
                <a16:creationId xmlns:a16="http://schemas.microsoft.com/office/drawing/2014/main" id="{D93A7118-D8C5-4D95-8311-7F430EDEB1B7}"/>
              </a:ext>
            </a:extLst>
          </p:cNvPr>
          <p:cNvSpPr txBox="1"/>
          <p:nvPr/>
        </p:nvSpPr>
        <p:spPr>
          <a:xfrm>
            <a:off x="718480" y="293681"/>
            <a:ext cx="6096000" cy="430887"/>
          </a:xfrm>
          <a:prstGeom prst="rect">
            <a:avLst/>
          </a:prstGeom>
          <a:noFill/>
        </p:spPr>
        <p:txBody>
          <a:bodyPr wrap="square">
            <a:spAutoFit/>
          </a:bodyPr>
          <a:lstStyle/>
          <a:p>
            <a:r>
              <a:rPr lang="el-GR" sz="2200" b="1" i="0" u="none" strike="noStrike" baseline="0" dirty="0">
                <a:solidFill>
                  <a:srgbClr val="002060"/>
                </a:solidFill>
                <a:latin typeface="Calibri" panose="020F0502020204030204" pitchFamily="34" charset="0"/>
              </a:rPr>
              <a:t>Θερμική αγωγιμότητα </a:t>
            </a:r>
            <a:endParaRPr lang="en-US" sz="2200" b="1" dirty="0">
              <a:solidFill>
                <a:srgbClr val="002060"/>
              </a:solidFill>
            </a:endParaRPr>
          </a:p>
        </p:txBody>
      </p:sp>
    </p:spTree>
    <p:extLst>
      <p:ext uri="{BB962C8B-B14F-4D97-AF65-F5344CB8AC3E}">
        <p14:creationId xmlns:p14="http://schemas.microsoft.com/office/powerpoint/2010/main" val="2143208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27A2C4-AE62-421A-B861-7D4E71C9252D}"/>
              </a:ext>
            </a:extLst>
          </p:cNvPr>
          <p:cNvSpPr txBox="1"/>
          <p:nvPr/>
        </p:nvSpPr>
        <p:spPr>
          <a:xfrm>
            <a:off x="730447" y="307213"/>
            <a:ext cx="3672408" cy="430887"/>
          </a:xfrm>
          <a:prstGeom prst="rect">
            <a:avLst/>
          </a:prstGeom>
          <a:noFill/>
        </p:spPr>
        <p:txBody>
          <a:bodyPr wrap="square">
            <a:spAutoFit/>
          </a:bodyPr>
          <a:lstStyle/>
          <a:p>
            <a:r>
              <a:rPr lang="el-GR" sz="2200" b="1" dirty="0">
                <a:solidFill>
                  <a:srgbClr val="002060"/>
                </a:solidFill>
                <a:latin typeface="Calibri" panose="020F0502020204030204" pitchFamily="34" charset="0"/>
                <a:cs typeface="Calibri" panose="020F0502020204030204" pitchFamily="34" charset="0"/>
              </a:rPr>
              <a:t>Λανθάνουσα Θερμότητα </a:t>
            </a:r>
            <a:r>
              <a:rPr lang="en-US" sz="2200" b="1" dirty="0">
                <a:solidFill>
                  <a:srgbClr val="002060"/>
                </a:solidFill>
                <a:latin typeface="Calibri" panose="020F0502020204030204" pitchFamily="34" charset="0"/>
                <a:cs typeface="Calibri" panose="020F0502020204030204" pitchFamily="34" charset="0"/>
              </a:rPr>
              <a:t>(Q</a:t>
            </a:r>
            <a:r>
              <a:rPr lang="en-US" sz="2200" b="1" baseline="-25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L</a:t>
            </a:r>
            <a:r>
              <a:rPr lang="en-US" sz="2200" b="1" dirty="0">
                <a:solidFill>
                  <a:srgbClr val="002060"/>
                </a:solidFill>
                <a:latin typeface="Calibri" panose="020F0502020204030204" pitchFamily="34" charset="0"/>
                <a:cs typeface="Calibri" panose="020F0502020204030204" pitchFamily="34" charset="0"/>
              </a:rPr>
              <a:t>)</a:t>
            </a:r>
            <a:endParaRPr lang="el-GR" sz="2200" b="1" dirty="0">
              <a:solidFill>
                <a:srgbClr val="002060"/>
              </a:solidFill>
            </a:endParaRPr>
          </a:p>
        </p:txBody>
      </p:sp>
      <p:sp>
        <p:nvSpPr>
          <p:cNvPr id="8" name="TextBox 7">
            <a:extLst>
              <a:ext uri="{FF2B5EF4-FFF2-40B4-BE49-F238E27FC236}">
                <a16:creationId xmlns:a16="http://schemas.microsoft.com/office/drawing/2014/main" id="{43A34402-EAC3-4588-B4A6-CBEA19C96C95}"/>
              </a:ext>
            </a:extLst>
          </p:cNvPr>
          <p:cNvSpPr txBox="1"/>
          <p:nvPr/>
        </p:nvSpPr>
        <p:spPr>
          <a:xfrm>
            <a:off x="641784" y="845822"/>
            <a:ext cx="9783735" cy="707886"/>
          </a:xfrm>
          <a:prstGeom prst="rect">
            <a:avLst/>
          </a:prstGeom>
          <a:noFill/>
          <a:ln>
            <a:noFill/>
          </a:ln>
        </p:spPr>
        <p:txBody>
          <a:bodyPr wrap="square">
            <a:spAutoFit/>
          </a:bodyPr>
          <a:lstStyle/>
          <a:p>
            <a:r>
              <a:rPr lang="el-GR" sz="2000" dirty="0">
                <a:solidFill>
                  <a:srgbClr val="002060"/>
                </a:solidFill>
                <a:latin typeface="Calibri" panose="020F0502020204030204" pitchFamily="34" charset="0"/>
              </a:rPr>
              <a:t>Η θερμότητα που </a:t>
            </a:r>
            <a:r>
              <a:rPr lang="el-GR" sz="2000" dirty="0" err="1">
                <a:solidFill>
                  <a:srgbClr val="002060"/>
                </a:solidFill>
                <a:latin typeface="Calibri" panose="020F0502020204030204" pitchFamily="34" charset="0"/>
              </a:rPr>
              <a:t>απορροφάται</a:t>
            </a:r>
            <a:r>
              <a:rPr lang="el-GR" sz="2000" dirty="0">
                <a:solidFill>
                  <a:srgbClr val="002060"/>
                </a:solidFill>
                <a:latin typeface="Calibri" panose="020F0502020204030204" pitchFamily="34" charset="0"/>
              </a:rPr>
              <a:t> ή εκλύεται όταν το νερό μεταβαίνει από τη μια κατάσταση στην άλλη (π.χ. από στερεό σε υγρό ή από υγρό σε αέριο)</a:t>
            </a:r>
          </a:p>
        </p:txBody>
      </p:sp>
      <p:sp>
        <p:nvSpPr>
          <p:cNvPr id="11" name="TextBox 10">
            <a:extLst>
              <a:ext uri="{FF2B5EF4-FFF2-40B4-BE49-F238E27FC236}">
                <a16:creationId xmlns:a16="http://schemas.microsoft.com/office/drawing/2014/main" id="{C618E754-C1C8-49DE-9611-FA0C8C081D05}"/>
              </a:ext>
            </a:extLst>
          </p:cNvPr>
          <p:cNvSpPr txBox="1"/>
          <p:nvPr/>
        </p:nvSpPr>
        <p:spPr>
          <a:xfrm>
            <a:off x="579759" y="1492153"/>
            <a:ext cx="11032483" cy="3877985"/>
          </a:xfrm>
          <a:prstGeom prst="rect">
            <a:avLst/>
          </a:prstGeom>
          <a:noFill/>
        </p:spPr>
        <p:txBody>
          <a:bodyPr wrap="square">
            <a:spAutoFit/>
          </a:bodyPr>
          <a:lstStyle/>
          <a:p>
            <a:pPr algn="l"/>
            <a:endParaRPr lang="en-US" sz="1800" b="0" i="0" u="none" strike="noStrike" baseline="0" dirty="0">
              <a:solidFill>
                <a:srgbClr val="002060"/>
              </a:solidFill>
              <a:latin typeface="Calibri" panose="020F0502020204030204" pitchFamily="34" charset="0"/>
            </a:endParaRPr>
          </a:p>
          <a:p>
            <a:pPr algn="just"/>
            <a:r>
              <a:rPr lang="el-GR" sz="1900" b="0" i="0" u="none" strike="noStrike" baseline="0" dirty="0">
                <a:solidFill>
                  <a:srgbClr val="211D1E"/>
                </a:solidFill>
                <a:latin typeface="Calibri" panose="020F0502020204030204" pitchFamily="34" charset="0"/>
              </a:rPr>
              <a:t>Κατά τη μετάβαση από τη στερεά φάση (πάγος) στην υγρή, αποκαλείται </a:t>
            </a:r>
            <a:r>
              <a:rPr lang="el-GR" sz="1900" b="1" i="0" u="none" strike="noStrike" baseline="0" dirty="0">
                <a:solidFill>
                  <a:srgbClr val="211D1E"/>
                </a:solidFill>
                <a:latin typeface="Calibri" panose="020F0502020204030204" pitchFamily="34" charset="0"/>
              </a:rPr>
              <a:t>λανθάνουσα θερμότητα τήξης </a:t>
            </a:r>
            <a:r>
              <a:rPr lang="el-GR" sz="1900" b="0" i="0" u="none" strike="noStrike" baseline="0" dirty="0">
                <a:solidFill>
                  <a:srgbClr val="211D1E"/>
                </a:solidFill>
                <a:latin typeface="Calibri" panose="020F0502020204030204" pitchFamily="34" charset="0"/>
              </a:rPr>
              <a:t>και είναι η θερμότητα που πρέπει να δοθεί στο στερεό για να συμπληρωθεί η τήξη του κάτω από σταθερή θερμοκρασία και εξωτερική πίεση. Η ποσότητα αυτή για το θαλασσινό νερό είναι της τάξης των 80 </a:t>
            </a:r>
            <a:r>
              <a:rPr lang="el-GR" sz="1900" b="0" i="0" u="none" strike="noStrike" baseline="0" dirty="0" err="1">
                <a:solidFill>
                  <a:srgbClr val="211D1E"/>
                </a:solidFill>
                <a:latin typeface="Calibri" panose="020F0502020204030204" pitchFamily="34" charset="0"/>
              </a:rPr>
              <a:t>cal</a:t>
            </a:r>
            <a:r>
              <a:rPr lang="el-GR" sz="1900" b="0" i="0" u="none" strike="noStrike" baseline="0" dirty="0">
                <a:solidFill>
                  <a:srgbClr val="211D1E"/>
                </a:solidFill>
                <a:latin typeface="Calibri" panose="020F0502020204030204" pitchFamily="34" charset="0"/>
              </a:rPr>
              <a:t>/g.</a:t>
            </a:r>
          </a:p>
          <a:p>
            <a:pPr algn="just"/>
            <a:endParaRPr lang="el-GR" sz="1900" dirty="0">
              <a:solidFill>
                <a:srgbClr val="211D1E"/>
              </a:solidFill>
              <a:latin typeface="Calibri" panose="020F0502020204030204" pitchFamily="34" charset="0"/>
            </a:endParaRPr>
          </a:p>
          <a:p>
            <a:pPr algn="just"/>
            <a:r>
              <a:rPr lang="el-GR" sz="1900" b="0" i="0" u="none" strike="noStrike" baseline="0" dirty="0">
                <a:solidFill>
                  <a:srgbClr val="211D1E"/>
                </a:solidFill>
                <a:latin typeface="Calibri" panose="020F0502020204030204" pitchFamily="34" charset="0"/>
              </a:rPr>
              <a:t> Χαρακτηριστικό παράδειγμα αποτελούν τα παγόβουνα, τα οποία εισέρχονται στην ωκεάνια κυκλοφορία και απορροφούν μεγάλα ποσά θερμότητας από τους ωκεανούς ώσπου να λιώσουν. </a:t>
            </a:r>
          </a:p>
          <a:p>
            <a:pPr algn="just"/>
            <a:endParaRPr lang="el-GR" sz="1900" dirty="0">
              <a:solidFill>
                <a:srgbClr val="211D1E"/>
              </a:solidFill>
              <a:latin typeface="Calibri" panose="020F0502020204030204" pitchFamily="34" charset="0"/>
            </a:endParaRPr>
          </a:p>
          <a:p>
            <a:pPr algn="l"/>
            <a:r>
              <a:rPr lang="el-GR" sz="1900" b="0" i="0" u="none" strike="noStrike" baseline="0" dirty="0">
                <a:solidFill>
                  <a:srgbClr val="211D1E"/>
                </a:solidFill>
                <a:latin typeface="Calibri" panose="020F0502020204030204" pitchFamily="34" charset="0"/>
              </a:rPr>
              <a:t>Το αντίστροφο, δηλαδή από την υγρή στη στερεά φάση, το ποσό θερμότητας που πρέπει να αφαιρεθεί ονομάζεται </a:t>
            </a:r>
            <a:r>
              <a:rPr lang="el-GR" sz="1900" b="1" i="0" u="none" strike="noStrike" baseline="0" dirty="0">
                <a:solidFill>
                  <a:srgbClr val="211D1E"/>
                </a:solidFill>
                <a:latin typeface="Calibri" panose="020F0502020204030204" pitchFamily="34" charset="0"/>
              </a:rPr>
              <a:t>λανθάνουσα θερμότητα πήξης </a:t>
            </a:r>
            <a:r>
              <a:rPr lang="el-GR" sz="1900" b="0" i="0" u="none" strike="noStrike" baseline="0" dirty="0">
                <a:solidFill>
                  <a:srgbClr val="211D1E"/>
                </a:solidFill>
                <a:latin typeface="Calibri" panose="020F0502020204030204" pitchFamily="34" charset="0"/>
              </a:rPr>
              <a:t>και αποδίδεται στο περιβάλλον υπό την ίδια σταθερή θερμοκρασία και πίεση. </a:t>
            </a:r>
            <a:endParaRPr lang="en-US" sz="1900" b="0" i="0" u="none" strike="noStrike" baseline="0" dirty="0">
              <a:solidFill>
                <a:srgbClr val="000000"/>
              </a:solidFill>
              <a:latin typeface="Calibri" panose="020F0502020204030204" pitchFamily="34" charset="0"/>
            </a:endParaRPr>
          </a:p>
          <a:p>
            <a:pPr algn="just"/>
            <a:r>
              <a:rPr lang="el-GR" sz="1900" b="0" i="0" u="none" strike="noStrike" baseline="0" dirty="0">
                <a:latin typeface="Calibri" panose="020F0502020204030204" pitchFamily="34" charset="0"/>
              </a:rPr>
              <a:t>Κατ’ αντιστοιχία, </a:t>
            </a:r>
            <a:r>
              <a:rPr lang="el-GR" sz="1900" b="0" i="0" u="none" strike="noStrike" baseline="0" dirty="0">
                <a:solidFill>
                  <a:srgbClr val="211D1E"/>
                </a:solidFill>
                <a:latin typeface="Calibri" panose="020F0502020204030204" pitchFamily="34" charset="0"/>
              </a:rPr>
              <a:t>η λανθάνουσα θερμότητα εξάτμισης - συμπύκνωσης είναι η θερμότητα που πρέπει να προστεθεί σε 1 g νερού για να μεταβεί από την υγρή στην αέρια φάση.  </a:t>
            </a:r>
            <a:r>
              <a:rPr lang="el-GR" sz="1900" i="1" dirty="0">
                <a:solidFill>
                  <a:schemeClr val="bg1">
                    <a:lumMod val="60000"/>
                    <a:lumOff val="40000"/>
                  </a:schemeClr>
                </a:solidFill>
                <a:latin typeface="Calibri" panose="020F0502020204030204" pitchFamily="34" charset="0"/>
                <a:ea typeface="Times New Roman" panose="02020603050405020304" pitchFamily="18" charset="0"/>
              </a:rPr>
              <a:t>α τήξης</a:t>
            </a:r>
            <a:r>
              <a:rPr lang="el-GR" sz="1900" dirty="0">
                <a:solidFill>
                  <a:schemeClr val="bg1">
                    <a:lumMod val="60000"/>
                    <a:lumOff val="40000"/>
                  </a:schemeClr>
                </a:solidFill>
                <a:latin typeface="Calibri" panose="020F0502020204030204" pitchFamily="34" charset="0"/>
                <a:ea typeface="Times New Roman" panose="02020603050405020304" pitchFamily="18" charset="0"/>
              </a:rPr>
              <a:t> </a:t>
            </a:r>
            <a:endParaRPr lang="el-GR" sz="1900" dirty="0">
              <a:solidFill>
                <a:schemeClr val="bg1">
                  <a:lumMod val="60000"/>
                  <a:lumOff val="40000"/>
                </a:schemeClr>
              </a:solidFill>
            </a:endParaRPr>
          </a:p>
        </p:txBody>
      </p:sp>
      <p:sp>
        <p:nvSpPr>
          <p:cNvPr id="12" name="TextBox 11">
            <a:extLst>
              <a:ext uri="{FF2B5EF4-FFF2-40B4-BE49-F238E27FC236}">
                <a16:creationId xmlns:a16="http://schemas.microsoft.com/office/drawing/2014/main" id="{0BBC75C2-0799-40FF-B51C-D8A15274D31C}"/>
              </a:ext>
            </a:extLst>
          </p:cNvPr>
          <p:cNvSpPr txBox="1"/>
          <p:nvPr/>
        </p:nvSpPr>
        <p:spPr>
          <a:xfrm>
            <a:off x="5533652" y="2607631"/>
            <a:ext cx="3442316" cy="553998"/>
          </a:xfrm>
          <a:prstGeom prst="rect">
            <a:avLst/>
          </a:prstGeom>
          <a:noFill/>
        </p:spPr>
        <p:txBody>
          <a:bodyPr wrap="square">
            <a:spAutoFit/>
          </a:bodyPr>
          <a:lstStyle/>
          <a:p>
            <a:r>
              <a:rPr lang="el-GR" sz="1500" i="1" dirty="0">
                <a:solidFill>
                  <a:schemeClr val="bg1">
                    <a:lumMod val="60000"/>
                    <a:lumOff val="40000"/>
                  </a:schemeClr>
                </a:solidFill>
                <a:latin typeface="Calibri" panose="020F0502020204030204" pitchFamily="34" charset="0"/>
                <a:ea typeface="Times New Roman" panose="02020603050405020304" pitchFamily="18" charset="0"/>
              </a:rPr>
              <a:t>Λανθάνουσα θερμότητα εξάτμισης - συμπύκνωσης</a:t>
            </a:r>
            <a:r>
              <a:rPr lang="el-GR" sz="1500" dirty="0">
                <a:solidFill>
                  <a:schemeClr val="bg1">
                    <a:lumMod val="60000"/>
                    <a:lumOff val="40000"/>
                  </a:schemeClr>
                </a:solidFill>
                <a:latin typeface="Calibri" panose="020F0502020204030204" pitchFamily="34" charset="0"/>
                <a:ea typeface="Times New Roman" panose="02020603050405020304" pitchFamily="18" charset="0"/>
              </a:rPr>
              <a:t> </a:t>
            </a:r>
            <a:endParaRPr lang="el-GR" sz="1500" dirty="0">
              <a:solidFill>
                <a:schemeClr val="bg1">
                  <a:lumMod val="60000"/>
                  <a:lumOff val="40000"/>
                </a:schemeClr>
              </a:solidFill>
            </a:endParaRPr>
          </a:p>
        </p:txBody>
      </p:sp>
      <p:sp>
        <p:nvSpPr>
          <p:cNvPr id="10" name="TextBox 9">
            <a:extLst>
              <a:ext uri="{FF2B5EF4-FFF2-40B4-BE49-F238E27FC236}">
                <a16:creationId xmlns:a16="http://schemas.microsoft.com/office/drawing/2014/main" id="{66B21F73-EBE0-482F-A101-4D5DB0E165C3}"/>
              </a:ext>
            </a:extLst>
          </p:cNvPr>
          <p:cNvSpPr txBox="1"/>
          <p:nvPr/>
        </p:nvSpPr>
        <p:spPr>
          <a:xfrm>
            <a:off x="579758" y="5319117"/>
            <a:ext cx="10491263" cy="1231106"/>
          </a:xfrm>
          <a:prstGeom prst="rect">
            <a:avLst/>
          </a:prstGeom>
          <a:noFill/>
        </p:spPr>
        <p:txBody>
          <a:bodyPr wrap="square">
            <a:spAutoFit/>
          </a:bodyPr>
          <a:lstStyle/>
          <a:p>
            <a:pPr algn="just"/>
            <a:r>
              <a:rPr lang="el-GR" sz="1900" b="0" i="0" u="none" strike="noStrike" baseline="0" dirty="0">
                <a:latin typeface="Calibri" panose="020F0502020204030204" pitchFamily="34" charset="0"/>
              </a:rPr>
              <a:t>Ο</a:t>
            </a:r>
            <a:r>
              <a:rPr lang="el-GR" sz="1900" b="0" i="0" u="none" strike="noStrike" baseline="0" dirty="0">
                <a:solidFill>
                  <a:srgbClr val="211D1E"/>
                </a:solidFill>
                <a:latin typeface="Calibri" panose="020F0502020204030204" pitchFamily="34" charset="0"/>
              </a:rPr>
              <a:t>ι </a:t>
            </a:r>
            <a:r>
              <a:rPr lang="el-GR" sz="1900" b="0" i="0" u="none" strike="noStrike" baseline="0" dirty="0" err="1">
                <a:solidFill>
                  <a:srgbClr val="211D1E"/>
                </a:solidFill>
                <a:latin typeface="Calibri" panose="020F0502020204030204" pitchFamily="34" charset="0"/>
              </a:rPr>
              <a:t>Doherty</a:t>
            </a:r>
            <a:r>
              <a:rPr lang="el-GR" sz="1900" b="0" i="0" u="none" strike="noStrike" baseline="0" dirty="0">
                <a:solidFill>
                  <a:srgbClr val="211D1E"/>
                </a:solidFill>
                <a:latin typeface="Calibri" panose="020F0502020204030204" pitchFamily="34" charset="0"/>
              </a:rPr>
              <a:t> &amp; </a:t>
            </a:r>
            <a:r>
              <a:rPr lang="el-GR" sz="1900" b="0" i="0" u="none" strike="noStrike" baseline="0" dirty="0" err="1">
                <a:solidFill>
                  <a:srgbClr val="211D1E"/>
                </a:solidFill>
                <a:latin typeface="Calibri" panose="020F0502020204030204" pitchFamily="34" charset="0"/>
              </a:rPr>
              <a:t>Kester</a:t>
            </a:r>
            <a:r>
              <a:rPr lang="el-GR" sz="1900" b="0" i="0" u="none" strike="noStrike" baseline="0" dirty="0">
                <a:solidFill>
                  <a:srgbClr val="211D1E"/>
                </a:solidFill>
                <a:latin typeface="Calibri" panose="020F0502020204030204" pitchFamily="34" charset="0"/>
              </a:rPr>
              <a:t> (1974) πρότειναν ένα εμπειρικό τύπο υπολογισμού της θερμοκρασίας πήξης (</a:t>
            </a:r>
            <a:r>
              <a:rPr lang="el-GR" sz="1900" b="0" i="0" u="none" strike="noStrike" baseline="0" dirty="0" err="1">
                <a:solidFill>
                  <a:srgbClr val="211D1E"/>
                </a:solidFill>
                <a:latin typeface="Calibri" panose="020F0502020204030204" pitchFamily="34" charset="0"/>
              </a:rPr>
              <a:t>Τf</a:t>
            </a:r>
            <a:r>
              <a:rPr lang="el-GR" sz="1900" b="0" i="0" u="none" strike="noStrike" baseline="0" dirty="0">
                <a:solidFill>
                  <a:srgbClr val="211D1E"/>
                </a:solidFill>
                <a:latin typeface="Calibri" panose="020F0502020204030204" pitchFamily="34" charset="0"/>
              </a:rPr>
              <a:t>) σε συνάρτηση με την αλατότητα (S) και την υδροστατική πίεση (d = βάθος): </a:t>
            </a:r>
          </a:p>
          <a:p>
            <a:pPr algn="just"/>
            <a:endParaRPr lang="el-GR" sz="1800" b="0" i="0" u="none" strike="noStrike" baseline="0" dirty="0">
              <a:solidFill>
                <a:srgbClr val="211D1E"/>
              </a:solidFill>
              <a:latin typeface="Calibri" panose="020F0502020204030204" pitchFamily="34" charset="0"/>
            </a:endParaRPr>
          </a:p>
          <a:p>
            <a:pPr algn="ctr"/>
            <a:r>
              <a:rPr lang="en-US" b="1" i="1" u="none" strike="noStrike" baseline="0" dirty="0" err="1">
                <a:solidFill>
                  <a:srgbClr val="000000"/>
                </a:solidFill>
                <a:latin typeface="CHZFGN+Calibri-Italic"/>
              </a:rPr>
              <a:t>Tf</a:t>
            </a:r>
            <a:r>
              <a:rPr lang="en-US" b="1" i="1" u="none" strike="noStrike" baseline="0" dirty="0">
                <a:solidFill>
                  <a:srgbClr val="000000"/>
                </a:solidFill>
                <a:latin typeface="CHZFGN+Calibri-Italic"/>
              </a:rPr>
              <a:t> </a:t>
            </a:r>
            <a:r>
              <a:rPr lang="en-US" b="1" i="0" u="none" strike="noStrike" baseline="0" dirty="0">
                <a:solidFill>
                  <a:srgbClr val="000000"/>
                </a:solidFill>
                <a:latin typeface="CHZFGN+Calibri-Italic"/>
              </a:rPr>
              <a:t>= −</a:t>
            </a:r>
            <a:r>
              <a:rPr lang="en-US" b="1" i="0" u="none" strike="noStrike" baseline="0" dirty="0">
                <a:solidFill>
                  <a:srgbClr val="000000"/>
                </a:solidFill>
                <a:latin typeface="Calibri" panose="020F0502020204030204" pitchFamily="34" charset="0"/>
              </a:rPr>
              <a:t>0</a:t>
            </a:r>
            <a:r>
              <a:rPr lang="en-US" b="1" i="1" u="none" strike="noStrike" baseline="0" dirty="0">
                <a:solidFill>
                  <a:srgbClr val="000000"/>
                </a:solidFill>
                <a:latin typeface="CHZFGN+Calibri-Italic"/>
              </a:rPr>
              <a:t>,</a:t>
            </a:r>
            <a:r>
              <a:rPr lang="en-US" b="1" i="0" u="none" strike="noStrike" baseline="0" dirty="0">
                <a:solidFill>
                  <a:srgbClr val="000000"/>
                </a:solidFill>
                <a:latin typeface="Calibri" panose="020F0502020204030204" pitchFamily="34" charset="0"/>
              </a:rPr>
              <a:t>0137 − 0</a:t>
            </a:r>
            <a:r>
              <a:rPr lang="en-US" b="1" i="1" u="none" strike="noStrike" baseline="0" dirty="0">
                <a:solidFill>
                  <a:srgbClr val="000000"/>
                </a:solidFill>
                <a:latin typeface="CHZFGN+Calibri-Italic"/>
              </a:rPr>
              <a:t>,</a:t>
            </a:r>
            <a:r>
              <a:rPr lang="en-US" b="1" i="0" u="none" strike="noStrike" baseline="0" dirty="0">
                <a:solidFill>
                  <a:srgbClr val="000000"/>
                </a:solidFill>
                <a:latin typeface="Calibri" panose="020F0502020204030204" pitchFamily="34" charset="0"/>
              </a:rPr>
              <a:t>051990⋅</a:t>
            </a:r>
            <a:r>
              <a:rPr lang="en-US" b="1" i="1" u="none" strike="noStrike" baseline="0" dirty="0">
                <a:solidFill>
                  <a:srgbClr val="000000"/>
                </a:solidFill>
                <a:latin typeface="CHZFGN+Calibri-Italic"/>
              </a:rPr>
              <a:t>S </a:t>
            </a:r>
            <a:r>
              <a:rPr lang="en-US" b="1" i="0" u="none" strike="noStrike" baseline="0" dirty="0">
                <a:solidFill>
                  <a:srgbClr val="000000"/>
                </a:solidFill>
                <a:latin typeface="CHZFGN+Calibri-Italic"/>
              </a:rPr>
              <a:t>− </a:t>
            </a:r>
            <a:r>
              <a:rPr lang="en-US" b="1" i="0" u="none" strike="noStrike" baseline="0" dirty="0">
                <a:solidFill>
                  <a:srgbClr val="000000"/>
                </a:solidFill>
                <a:latin typeface="Calibri" panose="020F0502020204030204" pitchFamily="34" charset="0"/>
              </a:rPr>
              <a:t>0</a:t>
            </a:r>
            <a:r>
              <a:rPr lang="en-US" b="1" i="1" u="none" strike="noStrike" baseline="0" dirty="0">
                <a:solidFill>
                  <a:srgbClr val="000000"/>
                </a:solidFill>
                <a:latin typeface="CHZFGN+Calibri-Italic"/>
              </a:rPr>
              <a:t>,</a:t>
            </a:r>
            <a:r>
              <a:rPr lang="en-US" b="1" i="0" u="none" strike="noStrike" baseline="0" dirty="0">
                <a:solidFill>
                  <a:srgbClr val="000000"/>
                </a:solidFill>
                <a:latin typeface="Calibri" panose="020F0502020204030204" pitchFamily="34" charset="0"/>
              </a:rPr>
              <a:t>00007225⋅</a:t>
            </a:r>
            <a:r>
              <a:rPr lang="en-US" b="1" i="1" u="none" strike="noStrike" baseline="0" dirty="0">
                <a:solidFill>
                  <a:srgbClr val="000000"/>
                </a:solidFill>
                <a:latin typeface="CHZFGN+Calibri-Italic"/>
              </a:rPr>
              <a:t>S</a:t>
            </a:r>
            <a:r>
              <a:rPr lang="en-US" b="1" i="0" u="none" strike="noStrike" baseline="0" dirty="0">
                <a:solidFill>
                  <a:srgbClr val="000000"/>
                </a:solidFill>
                <a:latin typeface="Calibri" panose="020F0502020204030204" pitchFamily="34" charset="0"/>
              </a:rPr>
              <a:t>2 − 0</a:t>
            </a:r>
            <a:r>
              <a:rPr lang="en-US" b="1" i="1" u="none" strike="noStrike" baseline="0" dirty="0">
                <a:solidFill>
                  <a:srgbClr val="000000"/>
                </a:solidFill>
                <a:latin typeface="CHZFGN+Calibri-Italic"/>
              </a:rPr>
              <a:t>,</a:t>
            </a:r>
            <a:r>
              <a:rPr lang="en-US" b="1" i="0" u="none" strike="noStrike" baseline="0" dirty="0">
                <a:solidFill>
                  <a:srgbClr val="000000"/>
                </a:solidFill>
                <a:latin typeface="Calibri" panose="020F0502020204030204" pitchFamily="34" charset="0"/>
              </a:rPr>
              <a:t>00758⋅</a:t>
            </a:r>
            <a:r>
              <a:rPr lang="en-US" b="1" i="1" u="none" strike="noStrike" baseline="0" dirty="0">
                <a:solidFill>
                  <a:srgbClr val="000000"/>
                </a:solidFill>
                <a:latin typeface="CHZFGN+Calibri-Italic"/>
              </a:rPr>
              <a:t>d </a:t>
            </a:r>
            <a:endParaRPr lang="en-US" b="1" dirty="0"/>
          </a:p>
        </p:txBody>
      </p:sp>
    </p:spTree>
    <p:extLst>
      <p:ext uri="{BB962C8B-B14F-4D97-AF65-F5344CB8AC3E}">
        <p14:creationId xmlns:p14="http://schemas.microsoft.com/office/powerpoint/2010/main" val="2369316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27A2C4-AE62-421A-B861-7D4E71C9252D}"/>
              </a:ext>
            </a:extLst>
          </p:cNvPr>
          <p:cNvSpPr txBox="1"/>
          <p:nvPr/>
        </p:nvSpPr>
        <p:spPr>
          <a:xfrm>
            <a:off x="587309" y="412596"/>
            <a:ext cx="3402378" cy="430887"/>
          </a:xfrm>
          <a:prstGeom prst="rect">
            <a:avLst/>
          </a:prstGeom>
          <a:noFill/>
        </p:spPr>
        <p:txBody>
          <a:bodyPr wrap="square">
            <a:spAutoFit/>
          </a:bodyPr>
          <a:lstStyle/>
          <a:p>
            <a:r>
              <a:rPr lang="el-GR" sz="2200" b="1" dirty="0">
                <a:solidFill>
                  <a:srgbClr val="002060"/>
                </a:solidFill>
                <a:latin typeface="Calibri" panose="020F0502020204030204" pitchFamily="34" charset="0"/>
                <a:cs typeface="Calibri" panose="020F0502020204030204" pitchFamily="34" charset="0"/>
              </a:rPr>
              <a:t>Θερμική Αγωγιμότητα</a:t>
            </a:r>
            <a:r>
              <a:rPr lang="en-US" sz="2200" b="1" dirty="0">
                <a:solidFill>
                  <a:srgbClr val="002060"/>
                </a:solidFill>
                <a:latin typeface="Calibri" panose="020F0502020204030204" pitchFamily="34" charset="0"/>
                <a:cs typeface="Calibri" panose="020F0502020204030204" pitchFamily="34" charset="0"/>
              </a:rPr>
              <a:t> (Q)</a:t>
            </a:r>
            <a:endParaRPr lang="el-GR" sz="2200" b="1" dirty="0">
              <a:solidFill>
                <a:srgbClr val="002060"/>
              </a:solidFill>
            </a:endParaRPr>
          </a:p>
        </p:txBody>
      </p:sp>
      <p:sp>
        <p:nvSpPr>
          <p:cNvPr id="8" name="TextBox 7">
            <a:extLst>
              <a:ext uri="{FF2B5EF4-FFF2-40B4-BE49-F238E27FC236}">
                <a16:creationId xmlns:a16="http://schemas.microsoft.com/office/drawing/2014/main" id="{43A34402-EAC3-4588-B4A6-CBEA19C96C95}"/>
              </a:ext>
            </a:extLst>
          </p:cNvPr>
          <p:cNvSpPr txBox="1"/>
          <p:nvPr/>
        </p:nvSpPr>
        <p:spPr>
          <a:xfrm>
            <a:off x="587309" y="1335147"/>
            <a:ext cx="9992138" cy="1015663"/>
          </a:xfrm>
          <a:prstGeom prst="rect">
            <a:avLst/>
          </a:prstGeom>
          <a:noFill/>
          <a:ln>
            <a:noFill/>
          </a:ln>
        </p:spPr>
        <p:txBody>
          <a:bodyPr wrap="square">
            <a:spAutoFit/>
          </a:bodyPr>
          <a:lstStyle/>
          <a:p>
            <a:r>
              <a:rPr lang="el-GR" sz="2000" dirty="0">
                <a:solidFill>
                  <a:srgbClr val="002060"/>
                </a:solidFill>
                <a:latin typeface="Calibri" panose="020F0502020204030204" pitchFamily="34" charset="0"/>
              </a:rPr>
              <a:t>Η ποσότητα θερμότητας ανά μονάδα χρόνου και ανά μονάδα επιφάνειας ενός στρώματος, </a:t>
            </a:r>
            <a:r>
              <a:rPr lang="el-GR" sz="2000" dirty="0" err="1">
                <a:solidFill>
                  <a:srgbClr val="002060"/>
                </a:solidFill>
                <a:latin typeface="Calibri" panose="020F0502020204030204" pitchFamily="34" charset="0"/>
              </a:rPr>
              <a:t>μοναδιαί</a:t>
            </a:r>
            <a:r>
              <a:rPr lang="en-US" sz="2000" dirty="0">
                <a:solidFill>
                  <a:srgbClr val="002060"/>
                </a:solidFill>
                <a:latin typeface="Calibri" panose="020F0502020204030204" pitchFamily="34" charset="0"/>
              </a:rPr>
              <a:t>o</a:t>
            </a:r>
            <a:r>
              <a:rPr lang="el-GR" sz="2000" dirty="0">
                <a:solidFill>
                  <a:srgbClr val="002060"/>
                </a:solidFill>
                <a:latin typeface="Calibri" panose="020F0502020204030204" pitchFamily="34" charset="0"/>
              </a:rPr>
              <a:t>υ πάχους, που διαχωρίζει δυο στρώματα που έχουν διαφορά θερμοκρασίας μιας μονάδας</a:t>
            </a:r>
          </a:p>
        </p:txBody>
      </p:sp>
      <p:sp>
        <p:nvSpPr>
          <p:cNvPr id="9" name="TextBox 8">
            <a:extLst>
              <a:ext uri="{FF2B5EF4-FFF2-40B4-BE49-F238E27FC236}">
                <a16:creationId xmlns:a16="http://schemas.microsoft.com/office/drawing/2014/main" id="{0A9AC67F-A2C4-45F2-B2A5-67033C27CB7C}"/>
              </a:ext>
            </a:extLst>
          </p:cNvPr>
          <p:cNvSpPr txBox="1"/>
          <p:nvPr/>
        </p:nvSpPr>
        <p:spPr>
          <a:xfrm>
            <a:off x="1095539" y="3457249"/>
            <a:ext cx="9483908" cy="2032095"/>
          </a:xfrm>
          <a:prstGeom prst="rect">
            <a:avLst/>
          </a:prstGeom>
          <a:noFill/>
        </p:spPr>
        <p:txBody>
          <a:bodyPr wrap="square">
            <a:spAutoFit/>
          </a:bodyPr>
          <a:lstStyle/>
          <a:p>
            <a:pPr fontAlgn="base">
              <a:lnSpc>
                <a:spcPct val="107000"/>
              </a:lnSpc>
              <a:spcAft>
                <a:spcPts val="600"/>
              </a:spcAft>
            </a:pPr>
            <a:r>
              <a:rPr lang="el-GR" sz="2000" i="1" dirty="0">
                <a:ea typeface="Times New Roman" panose="02020603050405020304" pitchFamily="18" charset="0"/>
                <a:cs typeface="Calibri" panose="020F0502020204030204" pitchFamily="34" charset="0"/>
              </a:rPr>
              <a:t>όπου: </a:t>
            </a:r>
          </a:p>
          <a:p>
            <a:pPr fontAlgn="base">
              <a:lnSpc>
                <a:spcPct val="107000"/>
              </a:lnSpc>
              <a:spcAft>
                <a:spcPts val="600"/>
              </a:spcAft>
            </a:pPr>
            <a:r>
              <a:rPr lang="el-GR" sz="2000" i="1" dirty="0">
                <a:ea typeface="Times New Roman" panose="02020603050405020304" pitchFamily="18" charset="0"/>
                <a:cs typeface="Calibri" panose="020F0502020204030204" pitchFamily="34" charset="0"/>
              </a:rPr>
              <a:t>(Q)  η ροή της θερμότητας</a:t>
            </a:r>
          </a:p>
          <a:p>
            <a:pPr fontAlgn="base">
              <a:lnSpc>
                <a:spcPct val="107000"/>
              </a:lnSpc>
              <a:spcAft>
                <a:spcPts val="600"/>
              </a:spcAft>
            </a:pPr>
            <a:r>
              <a:rPr lang="el-GR" sz="2000" i="1" dirty="0">
                <a:ea typeface="Times New Roman" panose="02020603050405020304" pitchFamily="18" charset="0"/>
                <a:cs typeface="Calibri" panose="020F0502020204030204" pitchFamily="34" charset="0"/>
              </a:rPr>
              <a:t>(</a:t>
            </a:r>
            <a:r>
              <a:rPr lang="en-US" sz="2000" i="1" dirty="0" err="1">
                <a:ea typeface="Times New Roman" panose="02020603050405020304" pitchFamily="18" charset="0"/>
                <a:cs typeface="Calibri" panose="020F0502020204030204" pitchFamily="34" charset="0"/>
              </a:rPr>
              <a:t>w</a:t>
            </a:r>
            <a:r>
              <a:rPr lang="en-US" sz="2000" i="1" baseline="-25000" dirty="0" err="1">
                <a:ea typeface="Times New Roman" panose="02020603050405020304" pitchFamily="18" charset="0"/>
                <a:cs typeface="Calibri" panose="020F0502020204030204" pitchFamily="34" charset="0"/>
              </a:rPr>
              <a:t>L</a:t>
            </a:r>
            <a:r>
              <a:rPr lang="el-GR" sz="2000" i="1" dirty="0">
                <a:ea typeface="Times New Roman" panose="02020603050405020304" pitchFamily="18" charset="0"/>
                <a:cs typeface="Calibri" panose="020F0502020204030204" pitchFamily="34" charset="0"/>
              </a:rPr>
              <a:t>) το πάχος του μέσου (</a:t>
            </a:r>
            <a:r>
              <a:rPr lang="en-US" sz="2000" i="1" dirty="0">
                <a:ea typeface="Times New Roman" panose="02020603050405020304" pitchFamily="18" charset="0"/>
                <a:cs typeface="Calibri" panose="020F0502020204030204" pitchFamily="34" charset="0"/>
              </a:rPr>
              <a:t>m</a:t>
            </a:r>
            <a:r>
              <a:rPr lang="el-GR" sz="2000" i="1" dirty="0">
                <a:ea typeface="Times New Roman" panose="02020603050405020304" pitchFamily="18" charset="0"/>
                <a:cs typeface="Calibri" panose="020F0502020204030204" pitchFamily="34" charset="0"/>
              </a:rPr>
              <a:t>) </a:t>
            </a:r>
          </a:p>
          <a:p>
            <a:pPr marL="257175" indent="-257175" fontAlgn="base">
              <a:lnSpc>
                <a:spcPct val="107000"/>
              </a:lnSpc>
              <a:spcAft>
                <a:spcPts val="600"/>
              </a:spcAft>
              <a:buAutoNum type="alphaUcParenBoth"/>
            </a:pPr>
            <a:r>
              <a:rPr lang="el-GR" sz="2000" i="1" dirty="0">
                <a:ea typeface="Times New Roman" panose="02020603050405020304" pitchFamily="18" charset="0"/>
                <a:cs typeface="Calibri" panose="020F0502020204030204" pitchFamily="34" charset="0"/>
              </a:rPr>
              <a:t>   η επιφάνεια μέσω της οποίας γίνεται η ροή (m</a:t>
            </a:r>
            <a:r>
              <a:rPr lang="el-GR" sz="2000" i="1" baseline="30000" dirty="0">
                <a:ea typeface="Times New Roman" panose="02020603050405020304" pitchFamily="18" charset="0"/>
                <a:cs typeface="Calibri" panose="020F0502020204030204" pitchFamily="34" charset="0"/>
              </a:rPr>
              <a:t>2</a:t>
            </a:r>
            <a:r>
              <a:rPr lang="el-GR" sz="2000" i="1" dirty="0">
                <a:ea typeface="Times New Roman" panose="02020603050405020304" pitchFamily="18" charset="0"/>
                <a:cs typeface="Calibri" panose="020F0502020204030204" pitchFamily="34" charset="0"/>
              </a:rPr>
              <a:t>) και </a:t>
            </a:r>
          </a:p>
          <a:p>
            <a:pPr marL="257175" indent="-257175" fontAlgn="base">
              <a:lnSpc>
                <a:spcPct val="107000"/>
              </a:lnSpc>
              <a:spcAft>
                <a:spcPts val="600"/>
              </a:spcAft>
              <a:buAutoNum type="alphaUcParenBoth"/>
            </a:pPr>
            <a:r>
              <a:rPr lang="el-GR" sz="2000" i="1" dirty="0">
                <a:ea typeface="Times New Roman" panose="02020603050405020304" pitchFamily="18" charset="0"/>
                <a:cs typeface="Calibri" panose="020F0502020204030204" pitchFamily="34" charset="0"/>
              </a:rPr>
              <a:t>   (T</a:t>
            </a:r>
            <a:r>
              <a:rPr lang="el-GR" sz="2000" i="1" baseline="-25000" dirty="0">
                <a:ea typeface="Times New Roman" panose="02020603050405020304" pitchFamily="18" charset="0"/>
                <a:cs typeface="Calibri" panose="020F0502020204030204" pitchFamily="34" charset="0"/>
              </a:rPr>
              <a:t>2 </a:t>
            </a:r>
            <a:r>
              <a:rPr lang="el-GR" sz="2000" i="1" dirty="0">
                <a:ea typeface="Times New Roman" panose="02020603050405020304" pitchFamily="18" charset="0"/>
                <a:cs typeface="Calibri" panose="020F0502020204030204" pitchFamily="34" charset="0"/>
              </a:rPr>
              <a:t> ̶ Τ</a:t>
            </a:r>
            <a:r>
              <a:rPr lang="el-GR" sz="2000" i="1" baseline="-25000" dirty="0">
                <a:ea typeface="Times New Roman" panose="02020603050405020304" pitchFamily="18" charset="0"/>
                <a:cs typeface="Calibri" panose="020F0502020204030204" pitchFamily="34" charset="0"/>
              </a:rPr>
              <a:t>1</a:t>
            </a:r>
            <a:r>
              <a:rPr lang="el-GR" sz="2000" i="1" dirty="0">
                <a:ea typeface="Times New Roman" panose="02020603050405020304" pitchFamily="18" charset="0"/>
                <a:cs typeface="Calibri" panose="020F0502020204030204" pitchFamily="34" charset="0"/>
              </a:rPr>
              <a:t>)  η βαθμίδα (διαφορά) της θερμοκρασίας (σε K</a:t>
            </a:r>
            <a:r>
              <a:rPr lang="en-US" sz="2000" i="1" dirty="0" err="1">
                <a:ea typeface="Times New Roman" panose="02020603050405020304" pitchFamily="18" charset="0"/>
                <a:cs typeface="Calibri" panose="020F0502020204030204" pitchFamily="34" charset="0"/>
              </a:rPr>
              <a:t>elvin</a:t>
            </a:r>
            <a:r>
              <a:rPr lang="el-GR" sz="2000" i="1" dirty="0">
                <a:ea typeface="Times New Roman" panose="02020603050405020304" pitchFamily="18" charset="0"/>
                <a:cs typeface="Calibri" panose="020F0502020204030204" pitchFamily="34" charset="0"/>
              </a:rPr>
              <a:t>).</a:t>
            </a:r>
            <a:endParaRPr lang="el-GR" sz="2000" i="1" dirty="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E952E3-CF97-424B-B5C9-CA3EF66E9D47}"/>
                  </a:ext>
                </a:extLst>
              </p:cNvPr>
              <p:cNvSpPr txBox="1"/>
              <p:nvPr/>
            </p:nvSpPr>
            <p:spPr>
              <a:xfrm>
                <a:off x="3465053" y="2483631"/>
                <a:ext cx="3435657" cy="720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sz="2000" b="1" i="1" smtClean="0">
                          <a:solidFill>
                            <a:srgbClr val="002060"/>
                          </a:solidFill>
                          <a:latin typeface="Cambria Math" panose="02040503050406030204" pitchFamily="18" charset="0"/>
                        </a:rPr>
                        <m:t>𝜥</m:t>
                      </m:r>
                      <m:r>
                        <a:rPr lang="el-GR" sz="2000" b="1">
                          <a:solidFill>
                            <a:srgbClr val="002060"/>
                          </a:solidFill>
                          <a:latin typeface="Cambria Math" panose="02040503050406030204" pitchFamily="18" charset="0"/>
                        </a:rPr>
                        <m:t>= </m:t>
                      </m:r>
                      <m:f>
                        <m:fPr>
                          <m:ctrlPr>
                            <a:rPr lang="el-GR" sz="2000" b="1" i="1">
                              <a:solidFill>
                                <a:srgbClr val="002060"/>
                              </a:solidFill>
                              <a:latin typeface="Cambria Math" panose="02040503050406030204" pitchFamily="18" charset="0"/>
                            </a:rPr>
                          </m:ctrlPr>
                        </m:fPr>
                        <m:num>
                          <m:r>
                            <a:rPr lang="el-GR" sz="2000" b="1" i="1">
                              <a:solidFill>
                                <a:srgbClr val="002060"/>
                              </a:solidFill>
                              <a:latin typeface="Cambria Math" panose="02040503050406030204" pitchFamily="18" charset="0"/>
                            </a:rPr>
                            <m:t>𝑸</m:t>
                          </m:r>
                          <m:r>
                            <a:rPr lang="el-GR" sz="2000" b="1">
                              <a:solidFill>
                                <a:srgbClr val="002060"/>
                              </a:solidFill>
                              <a:latin typeface="Cambria Math" panose="02040503050406030204" pitchFamily="18" charset="0"/>
                            </a:rPr>
                            <m:t> ·</m:t>
                          </m:r>
                          <m:sSub>
                            <m:sSubPr>
                              <m:ctrlPr>
                                <a:rPr lang="el-GR" sz="2000" b="1" i="1">
                                  <a:solidFill>
                                    <a:srgbClr val="002060"/>
                                  </a:solidFill>
                                  <a:latin typeface="Cambria Math" panose="02040503050406030204" pitchFamily="18" charset="0"/>
                                </a:rPr>
                              </m:ctrlPr>
                            </m:sSubPr>
                            <m:e>
                              <m:r>
                                <a:rPr lang="el-GR" sz="2000" b="1" i="1">
                                  <a:solidFill>
                                    <a:srgbClr val="002060"/>
                                  </a:solidFill>
                                  <a:latin typeface="Cambria Math" panose="02040503050406030204" pitchFamily="18" charset="0"/>
                                </a:rPr>
                                <m:t>𝒘</m:t>
                              </m:r>
                            </m:e>
                            <m:sub>
                              <m:r>
                                <a:rPr lang="el-GR" sz="2000" b="1" i="1">
                                  <a:solidFill>
                                    <a:srgbClr val="002060"/>
                                  </a:solidFill>
                                  <a:latin typeface="Cambria Math" panose="02040503050406030204" pitchFamily="18" charset="0"/>
                                </a:rPr>
                                <m:t>𝑳</m:t>
                              </m:r>
                            </m:sub>
                          </m:sSub>
                        </m:num>
                        <m:den>
                          <m:r>
                            <a:rPr lang="el-GR" sz="2000" b="1" i="1">
                              <a:solidFill>
                                <a:srgbClr val="002060"/>
                              </a:solidFill>
                              <a:latin typeface="Cambria Math" panose="02040503050406030204" pitchFamily="18" charset="0"/>
                            </a:rPr>
                            <m:t>𝑨</m:t>
                          </m:r>
                          <m:r>
                            <a:rPr lang="el-GR" sz="2000" b="1">
                              <a:solidFill>
                                <a:srgbClr val="002060"/>
                              </a:solidFill>
                              <a:latin typeface="Cambria Math" panose="02040503050406030204" pitchFamily="18" charset="0"/>
                            </a:rPr>
                            <m:t> − </m:t>
                          </m:r>
                          <m:d>
                            <m:dPr>
                              <m:ctrlPr>
                                <a:rPr lang="el-GR" sz="2000" b="1" i="1">
                                  <a:solidFill>
                                    <a:srgbClr val="002060"/>
                                  </a:solidFill>
                                  <a:latin typeface="Cambria Math" panose="02040503050406030204" pitchFamily="18" charset="0"/>
                                </a:rPr>
                              </m:ctrlPr>
                            </m:dPr>
                            <m:e>
                              <m:sSub>
                                <m:sSubPr>
                                  <m:ctrlPr>
                                    <a:rPr lang="el-GR" sz="2000" b="1" i="1">
                                      <a:solidFill>
                                        <a:srgbClr val="002060"/>
                                      </a:solidFill>
                                      <a:latin typeface="Cambria Math" panose="02040503050406030204" pitchFamily="18" charset="0"/>
                                    </a:rPr>
                                  </m:ctrlPr>
                                </m:sSubPr>
                                <m:e>
                                  <m:r>
                                    <a:rPr lang="el-GR" sz="2000" b="1" i="1">
                                      <a:solidFill>
                                        <a:srgbClr val="002060"/>
                                      </a:solidFill>
                                      <a:latin typeface="Cambria Math" panose="02040503050406030204" pitchFamily="18" charset="0"/>
                                    </a:rPr>
                                    <m:t>𝑻</m:t>
                                  </m:r>
                                </m:e>
                                <m:sub>
                                  <m:r>
                                    <a:rPr lang="el-GR" sz="2000" b="1" i="1">
                                      <a:solidFill>
                                        <a:srgbClr val="002060"/>
                                      </a:solidFill>
                                      <a:latin typeface="Cambria Math" panose="02040503050406030204" pitchFamily="18" charset="0"/>
                                    </a:rPr>
                                    <m:t>𝟐</m:t>
                                  </m:r>
                                </m:sub>
                              </m:sSub>
                              <m:r>
                                <a:rPr lang="el-GR" sz="2000" b="1">
                                  <a:solidFill>
                                    <a:srgbClr val="002060"/>
                                  </a:solidFill>
                                  <a:latin typeface="Cambria Math" panose="02040503050406030204" pitchFamily="18" charset="0"/>
                                </a:rPr>
                                <m:t>−</m:t>
                              </m:r>
                              <m:sSub>
                                <m:sSubPr>
                                  <m:ctrlPr>
                                    <a:rPr lang="el-GR" sz="2000" b="1" i="1">
                                      <a:solidFill>
                                        <a:srgbClr val="002060"/>
                                      </a:solidFill>
                                      <a:latin typeface="Cambria Math" panose="02040503050406030204" pitchFamily="18" charset="0"/>
                                    </a:rPr>
                                  </m:ctrlPr>
                                </m:sSubPr>
                                <m:e>
                                  <m:r>
                                    <a:rPr lang="el-GR" sz="2000" b="1" i="1">
                                      <a:solidFill>
                                        <a:srgbClr val="002060"/>
                                      </a:solidFill>
                                      <a:latin typeface="Cambria Math" panose="02040503050406030204" pitchFamily="18" charset="0"/>
                                    </a:rPr>
                                    <m:t>𝑻</m:t>
                                  </m:r>
                                </m:e>
                                <m:sub>
                                  <m:r>
                                    <a:rPr lang="el-GR" sz="2000" b="1" i="1">
                                      <a:solidFill>
                                        <a:srgbClr val="002060"/>
                                      </a:solidFill>
                                      <a:latin typeface="Cambria Math" panose="02040503050406030204" pitchFamily="18" charset="0"/>
                                    </a:rPr>
                                    <m:t>𝟏</m:t>
                                  </m:r>
                                </m:sub>
                              </m:sSub>
                            </m:e>
                          </m:d>
                        </m:den>
                      </m:f>
                    </m:oMath>
                  </m:oMathPara>
                </a14:m>
                <a:endParaRPr lang="el-GR" sz="2000" b="1" dirty="0">
                  <a:solidFill>
                    <a:schemeClr val="bg1">
                      <a:lumMod val="75000"/>
                    </a:schemeClr>
                  </a:solidFill>
                </a:endParaRPr>
              </a:p>
            </p:txBody>
          </p:sp>
        </mc:Choice>
        <mc:Fallback xmlns="">
          <p:sp>
            <p:nvSpPr>
              <p:cNvPr id="10" name="TextBox 9">
                <a:extLst>
                  <a:ext uri="{FF2B5EF4-FFF2-40B4-BE49-F238E27FC236}">
                    <a16:creationId xmlns:a16="http://schemas.microsoft.com/office/drawing/2014/main" id="{9AE952E3-CF97-424B-B5C9-CA3EF66E9D47}"/>
                  </a:ext>
                </a:extLst>
              </p:cNvPr>
              <p:cNvSpPr txBox="1">
                <a:spLocks noRot="1" noChangeAspect="1" noMove="1" noResize="1" noEditPoints="1" noAdjustHandles="1" noChangeArrowheads="1" noChangeShapeType="1" noTextEdit="1"/>
              </p:cNvSpPr>
              <p:nvPr/>
            </p:nvSpPr>
            <p:spPr>
              <a:xfrm>
                <a:off x="3465053" y="2483631"/>
                <a:ext cx="3435657" cy="720838"/>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6657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27A2C4-AE62-421A-B861-7D4E71C9252D}"/>
              </a:ext>
            </a:extLst>
          </p:cNvPr>
          <p:cNvSpPr txBox="1"/>
          <p:nvPr/>
        </p:nvSpPr>
        <p:spPr>
          <a:xfrm>
            <a:off x="598757" y="427191"/>
            <a:ext cx="3510390" cy="430887"/>
          </a:xfrm>
          <a:prstGeom prst="rect">
            <a:avLst/>
          </a:prstGeom>
          <a:noFill/>
        </p:spPr>
        <p:txBody>
          <a:bodyPr wrap="square">
            <a:spAutoFit/>
          </a:bodyPr>
          <a:lstStyle/>
          <a:p>
            <a:r>
              <a:rPr lang="el-GR" sz="2200" b="1" dirty="0">
                <a:solidFill>
                  <a:srgbClr val="002060"/>
                </a:solidFill>
                <a:latin typeface="Calibri" panose="020F0502020204030204" pitchFamily="34" charset="0"/>
                <a:cs typeface="Calibri" panose="020F0502020204030204" pitchFamily="34" charset="0"/>
              </a:rPr>
              <a:t>Ιξώδες</a:t>
            </a:r>
            <a:endParaRPr lang="el-GR" sz="2200" b="1" dirty="0">
              <a:solidFill>
                <a:srgbClr val="002060"/>
              </a:solidFill>
            </a:endParaRPr>
          </a:p>
        </p:txBody>
      </p:sp>
      <p:sp>
        <p:nvSpPr>
          <p:cNvPr id="8" name="TextBox 7">
            <a:extLst>
              <a:ext uri="{FF2B5EF4-FFF2-40B4-BE49-F238E27FC236}">
                <a16:creationId xmlns:a16="http://schemas.microsoft.com/office/drawing/2014/main" id="{43A34402-EAC3-4588-B4A6-CBEA19C96C95}"/>
              </a:ext>
            </a:extLst>
          </p:cNvPr>
          <p:cNvSpPr txBox="1"/>
          <p:nvPr/>
        </p:nvSpPr>
        <p:spPr>
          <a:xfrm>
            <a:off x="598757" y="1093914"/>
            <a:ext cx="10501591" cy="707886"/>
          </a:xfrm>
          <a:prstGeom prst="rect">
            <a:avLst/>
          </a:prstGeom>
          <a:noFill/>
          <a:ln>
            <a:noFill/>
          </a:ln>
        </p:spPr>
        <p:txBody>
          <a:bodyPr wrap="square">
            <a:spAutoFit/>
          </a:bodyPr>
          <a:lstStyle/>
          <a:p>
            <a:r>
              <a:rPr lang="el-GR" sz="2000" dirty="0">
                <a:solidFill>
                  <a:srgbClr val="002060"/>
                </a:solidFill>
                <a:latin typeface="Calibri" panose="020F0502020204030204" pitchFamily="34" charset="0"/>
              </a:rPr>
              <a:t>Το μέτρο της αντίστασης των ρευστών στη ροή τους (στη διάτμησή τους), η οποία οφείλεται στις εσωτερικές τριβές των μορίων του ρευστού (συνεκτικότητα)</a:t>
            </a:r>
          </a:p>
        </p:txBody>
      </p:sp>
      <p:sp>
        <p:nvSpPr>
          <p:cNvPr id="6" name="TextBox 5">
            <a:extLst>
              <a:ext uri="{FF2B5EF4-FFF2-40B4-BE49-F238E27FC236}">
                <a16:creationId xmlns:a16="http://schemas.microsoft.com/office/drawing/2014/main" id="{20A34234-CA38-414B-8157-52D55EAB6F1E}"/>
              </a:ext>
            </a:extLst>
          </p:cNvPr>
          <p:cNvSpPr txBox="1"/>
          <p:nvPr/>
        </p:nvSpPr>
        <p:spPr>
          <a:xfrm>
            <a:off x="2952611" y="3201755"/>
            <a:ext cx="2294874" cy="323165"/>
          </a:xfrm>
          <a:prstGeom prst="rect">
            <a:avLst/>
          </a:prstGeom>
          <a:noFill/>
        </p:spPr>
        <p:txBody>
          <a:bodyPr wrap="square">
            <a:spAutoFit/>
          </a:bodyPr>
          <a:lstStyle/>
          <a:p>
            <a:r>
              <a:rPr lang="el-GR" sz="1500" i="1" dirty="0">
                <a:solidFill>
                  <a:schemeClr val="bg1">
                    <a:lumMod val="60000"/>
                    <a:lumOff val="40000"/>
                  </a:schemeClr>
                </a:solidFill>
                <a:latin typeface="Calibri" panose="020F0502020204030204" pitchFamily="34" charset="0"/>
                <a:ea typeface="Times New Roman" panose="02020603050405020304" pitchFamily="18" charset="0"/>
              </a:rPr>
              <a:t>Δυναμικό Ιξώδες (μ)</a:t>
            </a:r>
            <a:endParaRPr lang="el-GR" sz="1500" dirty="0">
              <a:solidFill>
                <a:schemeClr val="bg1">
                  <a:lumMod val="60000"/>
                  <a:lumOff val="40000"/>
                </a:schemeClr>
              </a:solidFill>
            </a:endParaRPr>
          </a:p>
        </p:txBody>
      </p:sp>
      <p:sp>
        <p:nvSpPr>
          <p:cNvPr id="7" name="TextBox 6">
            <a:extLst>
              <a:ext uri="{FF2B5EF4-FFF2-40B4-BE49-F238E27FC236}">
                <a16:creationId xmlns:a16="http://schemas.microsoft.com/office/drawing/2014/main" id="{47CCFA10-8D20-466C-86E4-90FF6EFA52F4}"/>
              </a:ext>
            </a:extLst>
          </p:cNvPr>
          <p:cNvSpPr txBox="1"/>
          <p:nvPr/>
        </p:nvSpPr>
        <p:spPr>
          <a:xfrm>
            <a:off x="2961710" y="4546412"/>
            <a:ext cx="2294874" cy="323165"/>
          </a:xfrm>
          <a:prstGeom prst="rect">
            <a:avLst/>
          </a:prstGeom>
          <a:noFill/>
        </p:spPr>
        <p:txBody>
          <a:bodyPr wrap="square">
            <a:spAutoFit/>
          </a:bodyPr>
          <a:lstStyle/>
          <a:p>
            <a:r>
              <a:rPr lang="el-GR" sz="1500" i="1" dirty="0">
                <a:solidFill>
                  <a:schemeClr val="bg1">
                    <a:lumMod val="60000"/>
                    <a:lumOff val="40000"/>
                  </a:schemeClr>
                </a:solidFill>
                <a:latin typeface="Calibri" panose="020F0502020204030204" pitchFamily="34" charset="0"/>
                <a:ea typeface="Times New Roman" panose="02020603050405020304" pitchFamily="18" charset="0"/>
              </a:rPr>
              <a:t>Κινηματικό Ιξώδες</a:t>
            </a:r>
            <a:endParaRPr lang="el-GR" sz="1500" dirty="0">
              <a:solidFill>
                <a:schemeClr val="bg1">
                  <a:lumMod val="60000"/>
                  <a:lumOff val="40000"/>
                </a:schemeClr>
              </a:solidFill>
            </a:endParaRPr>
          </a:p>
        </p:txBody>
      </p:sp>
      <p:sp>
        <p:nvSpPr>
          <p:cNvPr id="11" name="TextBox 10">
            <a:extLst>
              <a:ext uri="{FF2B5EF4-FFF2-40B4-BE49-F238E27FC236}">
                <a16:creationId xmlns:a16="http://schemas.microsoft.com/office/drawing/2014/main" id="{BC7BD5AA-8DA6-4A8D-9A22-14C20F4DBA63}"/>
              </a:ext>
            </a:extLst>
          </p:cNvPr>
          <p:cNvSpPr txBox="1"/>
          <p:nvPr/>
        </p:nvSpPr>
        <p:spPr>
          <a:xfrm>
            <a:off x="3271744" y="3349329"/>
            <a:ext cx="3435657" cy="400110"/>
          </a:xfrm>
          <a:prstGeom prst="rect">
            <a:avLst/>
          </a:prstGeom>
          <a:noFill/>
        </p:spPr>
        <p:txBody>
          <a:bodyPr wrap="square">
            <a:spAutoFit/>
          </a:bodyPr>
          <a:lstStyle/>
          <a:p>
            <a:pPr algn="ctr"/>
            <a:r>
              <a:rPr lang="el-GR" sz="2000" b="1" dirty="0">
                <a:solidFill>
                  <a:srgbClr val="002060"/>
                </a:solidFill>
                <a:latin typeface="Calibri" panose="020F0502020204030204" pitchFamily="34" charset="0"/>
                <a:ea typeface="Calibri" panose="020F0502020204030204" pitchFamily="34" charset="0"/>
              </a:rPr>
              <a:t>μ = τ / (</a:t>
            </a:r>
            <a:r>
              <a:rPr lang="en-US" sz="2000" b="1" dirty="0">
                <a:solidFill>
                  <a:srgbClr val="002060"/>
                </a:solidFill>
                <a:latin typeface="Calibri" panose="020F0502020204030204" pitchFamily="34" charset="0"/>
                <a:ea typeface="Calibri" panose="020F0502020204030204" pitchFamily="34" charset="0"/>
              </a:rPr>
              <a:t>du</a:t>
            </a:r>
            <a:r>
              <a:rPr lang="el-GR" sz="2000" b="1" dirty="0">
                <a:solidFill>
                  <a:srgbClr val="002060"/>
                </a:solidFill>
                <a:latin typeface="Calibri" panose="020F0502020204030204" pitchFamily="34" charset="0"/>
                <a:ea typeface="Calibri" panose="020F0502020204030204" pitchFamily="34" charset="0"/>
              </a:rPr>
              <a:t>/</a:t>
            </a:r>
            <a:r>
              <a:rPr lang="en-US" sz="2000" b="1" dirty="0" err="1">
                <a:solidFill>
                  <a:srgbClr val="002060"/>
                </a:solidFill>
                <a:latin typeface="Calibri" panose="020F0502020204030204" pitchFamily="34" charset="0"/>
                <a:ea typeface="Calibri" panose="020F0502020204030204" pitchFamily="34" charset="0"/>
              </a:rPr>
              <a:t>dy</a:t>
            </a:r>
            <a:r>
              <a:rPr lang="el-GR" sz="2000" b="1" dirty="0">
                <a:solidFill>
                  <a:srgbClr val="002060"/>
                </a:solidFill>
                <a:latin typeface="Calibri" panose="020F0502020204030204" pitchFamily="34" charset="0"/>
                <a:ea typeface="Calibri" panose="020F0502020204030204" pitchFamily="34" charset="0"/>
              </a:rPr>
              <a:t>) </a:t>
            </a:r>
            <a:endParaRPr lang="el-GR" sz="2000" b="1" dirty="0">
              <a:solidFill>
                <a:srgbClr val="002060"/>
              </a:solidFill>
            </a:endParaRPr>
          </a:p>
        </p:txBody>
      </p:sp>
      <p:sp>
        <p:nvSpPr>
          <p:cNvPr id="12" name="TextBox 11">
            <a:extLst>
              <a:ext uri="{FF2B5EF4-FFF2-40B4-BE49-F238E27FC236}">
                <a16:creationId xmlns:a16="http://schemas.microsoft.com/office/drawing/2014/main" id="{B6B26CBF-AB92-4D09-B370-C2F897072C67}"/>
              </a:ext>
            </a:extLst>
          </p:cNvPr>
          <p:cNvSpPr txBox="1"/>
          <p:nvPr/>
        </p:nvSpPr>
        <p:spPr>
          <a:xfrm>
            <a:off x="576139" y="3985275"/>
            <a:ext cx="9561774" cy="400110"/>
          </a:xfrm>
          <a:prstGeom prst="rect">
            <a:avLst/>
          </a:prstGeom>
          <a:noFill/>
        </p:spPr>
        <p:txBody>
          <a:bodyPr wrap="square">
            <a:spAutoFit/>
          </a:bodyPr>
          <a:lstStyle/>
          <a:p>
            <a:r>
              <a:rPr lang="el-GR" dirty="0">
                <a:solidFill>
                  <a:srgbClr val="002060"/>
                </a:solidFill>
                <a:latin typeface="Calibri" panose="020F0502020204030204" pitchFamily="34" charset="0"/>
                <a:ea typeface="Calibri" panose="020F0502020204030204" pitchFamily="34" charset="0"/>
              </a:rPr>
              <a:t>(</a:t>
            </a:r>
            <a:r>
              <a:rPr lang="el-GR" sz="2000" dirty="0">
                <a:latin typeface="Calibri" panose="020F0502020204030204" pitchFamily="34" charset="0"/>
                <a:ea typeface="Calibri" panose="020F0502020204030204" pitchFamily="34" charset="0"/>
              </a:rPr>
              <a:t>τ) είναι η ασκούμενη τάση διάτμησης και (</a:t>
            </a:r>
            <a:r>
              <a:rPr lang="en-US" sz="2000" dirty="0">
                <a:latin typeface="Calibri" panose="020F0502020204030204" pitchFamily="34" charset="0"/>
                <a:ea typeface="Calibri" panose="020F0502020204030204" pitchFamily="34" charset="0"/>
              </a:rPr>
              <a:t>du</a:t>
            </a:r>
            <a:r>
              <a:rPr lang="el-GR" sz="2000" dirty="0">
                <a:latin typeface="Calibri" panose="020F0502020204030204" pitchFamily="34" charset="0"/>
                <a:ea typeface="Calibri" panose="020F0502020204030204" pitchFamily="34" charset="0"/>
              </a:rPr>
              <a:t>) είναι η </a:t>
            </a:r>
            <a:r>
              <a:rPr lang="el-GR" sz="2000" dirty="0" err="1">
                <a:latin typeface="Calibri" panose="020F0502020204030204" pitchFamily="34" charset="0"/>
                <a:ea typeface="Calibri" panose="020F0502020204030204" pitchFamily="34" charset="0"/>
              </a:rPr>
              <a:t>μοναδιαία</a:t>
            </a:r>
            <a:r>
              <a:rPr lang="el-GR" sz="2000" dirty="0">
                <a:latin typeface="Calibri" panose="020F0502020204030204" pitchFamily="34" charset="0"/>
                <a:ea typeface="Calibri" panose="020F0502020204030204" pitchFamily="34" charset="0"/>
              </a:rPr>
              <a:t> ταχύτητα του ρευστού</a:t>
            </a:r>
            <a:endParaRPr lang="el-GR" sz="2000" dirty="0"/>
          </a:p>
        </p:txBody>
      </p:sp>
      <p:sp>
        <p:nvSpPr>
          <p:cNvPr id="15" name="TextBox 14">
            <a:extLst>
              <a:ext uri="{FF2B5EF4-FFF2-40B4-BE49-F238E27FC236}">
                <a16:creationId xmlns:a16="http://schemas.microsoft.com/office/drawing/2014/main" id="{D68AD201-EAEA-4E66-BEC4-08F7353F2B88}"/>
              </a:ext>
            </a:extLst>
          </p:cNvPr>
          <p:cNvSpPr txBox="1"/>
          <p:nvPr/>
        </p:nvSpPr>
        <p:spPr>
          <a:xfrm>
            <a:off x="7896808" y="5697253"/>
            <a:ext cx="1822652" cy="230832"/>
          </a:xfrm>
          <a:prstGeom prst="rect">
            <a:avLst/>
          </a:prstGeom>
          <a:noFill/>
        </p:spPr>
        <p:txBody>
          <a:bodyPr wrap="square" rtlCol="0">
            <a:spAutoFit/>
          </a:bodyPr>
          <a:lstStyle/>
          <a:p>
            <a:r>
              <a:rPr lang="el-GR" sz="900" dirty="0">
                <a:solidFill>
                  <a:srgbClr val="191409"/>
                </a:solidFill>
                <a:latin typeface="Calibri" panose="020F0502020204030204" pitchFamily="34" charset="0"/>
                <a:cs typeface="Calibri" panose="020F0502020204030204" pitchFamily="34" charset="0"/>
              </a:rPr>
              <a:t>Πούλος, 2021</a:t>
            </a:r>
            <a:endParaRPr lang="en-US" sz="900" dirty="0">
              <a:solidFill>
                <a:srgbClr val="191409"/>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DD10CE0-4B4B-4202-82F8-3B163000825D}"/>
              </a:ext>
            </a:extLst>
          </p:cNvPr>
          <p:cNvSpPr txBox="1"/>
          <p:nvPr/>
        </p:nvSpPr>
        <p:spPr>
          <a:xfrm>
            <a:off x="576139" y="1710974"/>
            <a:ext cx="10501591" cy="1631216"/>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Το </a:t>
            </a:r>
            <a:r>
              <a:rPr lang="el-GR" sz="2000" b="1" i="0" u="none" strike="noStrike" baseline="0" dirty="0">
                <a:solidFill>
                  <a:srgbClr val="211D1E"/>
                </a:solidFill>
                <a:latin typeface="Calibri" panose="020F0502020204030204" pitchFamily="34" charset="0"/>
              </a:rPr>
              <a:t>δυναμικό (ή μοριακό) ιξώδες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μ: </a:t>
            </a:r>
            <a:r>
              <a:rPr lang="el-GR" sz="2000" b="0" i="1" u="none" strike="noStrike" baseline="0" dirty="0" err="1">
                <a:solidFill>
                  <a:srgbClr val="211D1E"/>
                </a:solidFill>
                <a:latin typeface="Calibri" panose="020F0502020204030204" pitchFamily="34" charset="0"/>
              </a:rPr>
              <a:t>dynamic</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or</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molecular</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viscocity</a:t>
            </a:r>
            <a:r>
              <a:rPr lang="el-GR" sz="2000" b="0" i="0" u="none" strike="noStrike" baseline="0" dirty="0">
                <a:solidFill>
                  <a:srgbClr val="211D1E"/>
                </a:solidFill>
                <a:latin typeface="Calibri" panose="020F0502020204030204" pitchFamily="34" charset="0"/>
              </a:rPr>
              <a:t>) με βάση τον νόμο τριβής του </a:t>
            </a:r>
            <a:r>
              <a:rPr lang="el-GR" sz="2000" b="0" i="0" u="none" strike="noStrike" baseline="0" dirty="0" err="1">
                <a:solidFill>
                  <a:srgbClr val="211D1E"/>
                </a:solidFill>
                <a:latin typeface="Calibri" panose="020F0502020204030204" pitchFamily="34" charset="0"/>
              </a:rPr>
              <a:t>Newton</a:t>
            </a:r>
            <a:r>
              <a:rPr lang="el-GR" sz="2000" b="0" i="0" u="none" strike="noStrike" baseline="0" dirty="0">
                <a:solidFill>
                  <a:srgbClr val="211D1E"/>
                </a:solidFill>
                <a:latin typeface="Calibri" panose="020F0502020204030204" pitchFamily="34" charset="0"/>
              </a:rPr>
              <a:t> για ομαλή ροή (Νευτώνεια ρευστά) εξαρτάται μόνο από τη θερμοκρασία και για επιμέρους στρώματα που απέχουν μοναδιαία απόσταση μεταξύ τους (</a:t>
            </a:r>
            <a:r>
              <a:rPr lang="el-GR" sz="2000" b="0" i="0" u="none" strike="noStrike" baseline="0" dirty="0" err="1">
                <a:solidFill>
                  <a:srgbClr val="211D1E"/>
                </a:solidFill>
                <a:latin typeface="Calibri" panose="020F0502020204030204" pitchFamily="34" charset="0"/>
              </a:rPr>
              <a:t>dy</a:t>
            </a:r>
            <a:r>
              <a:rPr lang="el-GR" sz="2000" b="0" i="0" u="none" strike="noStrike" baseline="0" dirty="0">
                <a:solidFill>
                  <a:srgbClr val="211D1E"/>
                </a:solidFill>
                <a:latin typeface="Calibri" panose="020F0502020204030204" pitchFamily="34" charset="0"/>
              </a:rPr>
              <a:t>) </a:t>
            </a:r>
            <a:r>
              <a:rPr lang="el-GR" sz="2000" b="0" i="0" u="none" strike="noStrike" baseline="0" dirty="0" err="1">
                <a:solidFill>
                  <a:srgbClr val="211D1E"/>
                </a:solidFill>
                <a:latin typeface="Calibri" panose="020F0502020204030204" pitchFamily="34" charset="0"/>
              </a:rPr>
              <a:t>εκφραζεται</a:t>
            </a:r>
            <a:r>
              <a:rPr lang="el-GR" sz="2000" b="0" i="0" u="none" strike="noStrike" baseline="0" dirty="0">
                <a:solidFill>
                  <a:srgbClr val="211D1E"/>
                </a:solidFill>
                <a:latin typeface="Calibri" panose="020F0502020204030204" pitchFamily="34" charset="0"/>
              </a:rPr>
              <a:t> από τη σχέση: </a:t>
            </a:r>
            <a:endParaRPr lang="en-US" sz="2000" dirty="0"/>
          </a:p>
        </p:txBody>
      </p:sp>
      <p:sp>
        <p:nvSpPr>
          <p:cNvPr id="16" name="TextBox 15">
            <a:extLst>
              <a:ext uri="{FF2B5EF4-FFF2-40B4-BE49-F238E27FC236}">
                <a16:creationId xmlns:a16="http://schemas.microsoft.com/office/drawing/2014/main" id="{10EB87E6-4355-41E0-A26D-4F977A0F910D}"/>
              </a:ext>
            </a:extLst>
          </p:cNvPr>
          <p:cNvSpPr txBox="1"/>
          <p:nvPr/>
        </p:nvSpPr>
        <p:spPr>
          <a:xfrm>
            <a:off x="576139" y="4410529"/>
            <a:ext cx="10942371" cy="2246769"/>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Το δυναμικό ιξώδες στο διεθνές σύστημα μονάδων (SI) μετριέται σε kg/m/s ή σε N s/m2 ή και σε </a:t>
            </a:r>
            <a:r>
              <a:rPr lang="el-GR" sz="2000" b="0" i="0" u="none" strike="noStrike" baseline="0" dirty="0" err="1">
                <a:solidFill>
                  <a:srgbClr val="211D1E"/>
                </a:solidFill>
                <a:latin typeface="Calibri" panose="020F0502020204030204" pitchFamily="34" charset="0"/>
              </a:rPr>
              <a:t>Pa</a:t>
            </a:r>
            <a:r>
              <a:rPr lang="el-GR" sz="2000" b="0" i="0" u="none" strike="noStrike" baseline="0" dirty="0">
                <a:solidFill>
                  <a:srgbClr val="211D1E"/>
                </a:solidFill>
                <a:latin typeface="Calibri" panose="020F0502020204030204" pitchFamily="34" charset="0"/>
              </a:rPr>
              <a:t> · s </a:t>
            </a:r>
          </a:p>
          <a:p>
            <a:pPr algn="just"/>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1 </a:t>
            </a:r>
            <a:r>
              <a:rPr lang="el-GR" sz="2000" b="0" i="1" u="none" strike="noStrike" baseline="0" dirty="0" err="1">
                <a:solidFill>
                  <a:srgbClr val="211D1E"/>
                </a:solidFill>
                <a:latin typeface="Calibri" panose="020F0502020204030204" pitchFamily="34" charset="0"/>
              </a:rPr>
              <a:t>Pa</a:t>
            </a:r>
            <a:r>
              <a:rPr lang="el-GR" sz="2000" b="0" i="1" u="none" strike="noStrike" baseline="0" dirty="0">
                <a:solidFill>
                  <a:srgbClr val="211D1E"/>
                </a:solidFill>
                <a:latin typeface="Calibri" panose="020F0502020204030204" pitchFamily="34" charset="0"/>
              </a:rPr>
              <a:t> s = 1 N s/m2 = 1 kg/m/s</a:t>
            </a:r>
            <a:r>
              <a:rPr lang="el-GR" sz="2000" b="0" i="0" u="none" strike="noStrike" baseline="0" dirty="0">
                <a:solidFill>
                  <a:srgbClr val="211D1E"/>
                </a:solidFill>
                <a:latin typeface="Calibri" panose="020F0502020204030204" pitchFamily="34" charset="0"/>
              </a:rPr>
              <a:t>). </a:t>
            </a:r>
          </a:p>
          <a:p>
            <a:pPr algn="just"/>
            <a:endParaRPr lang="el-GR" sz="200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Το καθαρό νερό στους 20 °C έχει ιξώδες 1 x 10−3 </a:t>
            </a:r>
            <a:r>
              <a:rPr lang="el-GR" sz="2000" b="0" i="0" u="none" strike="noStrike" baseline="0" dirty="0" err="1">
                <a:solidFill>
                  <a:srgbClr val="211D1E"/>
                </a:solidFill>
                <a:latin typeface="Calibri" panose="020F0502020204030204" pitchFamily="34" charset="0"/>
              </a:rPr>
              <a:t>Pa</a:t>
            </a:r>
            <a:r>
              <a:rPr lang="el-GR" sz="2000" b="0" i="0" u="none" strike="noStrike" baseline="0" dirty="0">
                <a:solidFill>
                  <a:srgbClr val="211D1E"/>
                </a:solidFill>
                <a:latin typeface="Calibri" panose="020F0502020204030204" pitchFamily="34" charset="0"/>
              </a:rPr>
              <a:t> s, η τιμή του οποίου είναι γενικά μικρότερη από τα περισσότερα υγρά, επιτρέποντας του να ρέει με ευκολία και να εξισορροπεί γρήγορα τις υφιστάμενες διαφορές πίεσης. </a:t>
            </a:r>
            <a:endParaRPr lang="en-US" sz="2000" dirty="0"/>
          </a:p>
        </p:txBody>
      </p:sp>
    </p:spTree>
    <p:extLst>
      <p:ext uri="{BB962C8B-B14F-4D97-AF65-F5344CB8AC3E}">
        <p14:creationId xmlns:p14="http://schemas.microsoft.com/office/powerpoint/2010/main" val="2554754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8DE9AC-E4DA-4A78-9D10-5308D2E73D35}"/>
              </a:ext>
            </a:extLst>
          </p:cNvPr>
          <p:cNvSpPr>
            <a:spLocks noGrp="1"/>
          </p:cNvSpPr>
          <p:nvPr>
            <p:ph idx="1"/>
          </p:nvPr>
        </p:nvSpPr>
        <p:spPr>
          <a:xfrm>
            <a:off x="453887" y="343273"/>
            <a:ext cx="10515600" cy="2055370"/>
          </a:xfrm>
        </p:spPr>
        <p:txBody>
          <a:bodyPr>
            <a:normAutofit lnSpcReduction="10000"/>
          </a:bodyPr>
          <a:lstStyle/>
          <a:p>
            <a:pPr algn="l"/>
            <a:endParaRPr lang="en-US" sz="18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Το </a:t>
            </a:r>
            <a:r>
              <a:rPr lang="el-GR" sz="2000" b="1" i="0" u="none" strike="noStrike" baseline="0" dirty="0">
                <a:solidFill>
                  <a:srgbClr val="211D1E"/>
                </a:solidFill>
                <a:latin typeface="Calibri" panose="020F0502020204030204" pitchFamily="34" charset="0"/>
              </a:rPr>
              <a:t>κινηματικό ιξώδες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v: </a:t>
            </a:r>
            <a:r>
              <a:rPr lang="el-GR" sz="2000" b="0" i="1" u="none" strike="noStrike" baseline="0" dirty="0" err="1">
                <a:solidFill>
                  <a:srgbClr val="211D1E"/>
                </a:solidFill>
                <a:latin typeface="Calibri" panose="020F0502020204030204" pitchFamily="34" charset="0"/>
              </a:rPr>
              <a:t>kinematic</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viscocity</a:t>
            </a:r>
            <a:r>
              <a:rPr lang="el-GR" sz="2000" b="0" i="0" u="none" strike="noStrike" baseline="0" dirty="0">
                <a:solidFill>
                  <a:srgbClr val="211D1E"/>
                </a:solidFill>
                <a:latin typeface="Calibri" panose="020F0502020204030204" pitchFamily="34" charset="0"/>
              </a:rPr>
              <a:t>) είναι απλά η αναλογία μεταξύ δυναμικού ιξώδους (μ) και της πυκνότητας του ρευστού (ρ): </a:t>
            </a:r>
          </a:p>
          <a:p>
            <a:pPr marL="0" indent="0" algn="ctr">
              <a:buNone/>
            </a:pPr>
            <a:r>
              <a:rPr lang="en-US" sz="2000" b="1" i="0" u="none" strike="noStrike" baseline="0" dirty="0">
                <a:solidFill>
                  <a:srgbClr val="211D1E"/>
                </a:solidFill>
                <a:latin typeface="Calibri" panose="020F0502020204030204" pitchFamily="34" charset="0"/>
              </a:rPr>
              <a:t>v = </a:t>
            </a:r>
            <a:r>
              <a:rPr lang="el-GR" sz="2000" b="1" i="0" u="none" strike="noStrike" baseline="0" dirty="0">
                <a:solidFill>
                  <a:srgbClr val="211D1E"/>
                </a:solidFill>
                <a:latin typeface="Calibri" panose="020F0502020204030204" pitchFamily="34" charset="0"/>
              </a:rPr>
              <a:t>μ/ρ </a:t>
            </a:r>
          </a:p>
          <a:p>
            <a:pPr algn="just"/>
            <a:r>
              <a:rPr lang="el-GR" sz="2000" b="0" i="0" u="none" strike="noStrike" baseline="0" dirty="0">
                <a:solidFill>
                  <a:srgbClr val="211D1E"/>
                </a:solidFill>
                <a:latin typeface="Calibri" panose="020F0502020204030204" pitchFamily="34" charset="0"/>
              </a:rPr>
              <a:t>Το κινηματικό ιξώδες μετριέται σε m2/s και αναφέρεται στην κίνηση του ρευστού, το οποίο στους 20,2 °C είναι ίσο με 1,0038 mm2/s.</a:t>
            </a:r>
            <a:r>
              <a:rPr lang="el-GR" sz="1800" b="0" i="0" u="none" strike="noStrike" baseline="0" dirty="0">
                <a:solidFill>
                  <a:srgbClr val="211D1E"/>
                </a:solidFill>
                <a:latin typeface="Calibri" panose="020F0502020204030204" pitchFamily="34" charset="0"/>
              </a:rPr>
              <a:t> </a:t>
            </a:r>
            <a:endParaRPr lang="en-US" dirty="0"/>
          </a:p>
        </p:txBody>
      </p:sp>
      <p:pic>
        <p:nvPicPr>
          <p:cNvPr id="6" name="Picture 5">
            <a:extLst>
              <a:ext uri="{FF2B5EF4-FFF2-40B4-BE49-F238E27FC236}">
                <a16:creationId xmlns:a16="http://schemas.microsoft.com/office/drawing/2014/main" id="{52F569EC-B386-4971-BD19-A74122668F18}"/>
              </a:ext>
            </a:extLst>
          </p:cNvPr>
          <p:cNvPicPr>
            <a:picLocks noChangeAspect="1"/>
          </p:cNvPicPr>
          <p:nvPr/>
        </p:nvPicPr>
        <p:blipFill>
          <a:blip r:embed="rId2"/>
          <a:stretch>
            <a:fillRect/>
          </a:stretch>
        </p:blipFill>
        <p:spPr>
          <a:xfrm>
            <a:off x="2700040" y="2398643"/>
            <a:ext cx="6399612" cy="4450859"/>
          </a:xfrm>
          <a:prstGeom prst="rect">
            <a:avLst/>
          </a:prstGeom>
        </p:spPr>
      </p:pic>
    </p:spTree>
    <p:extLst>
      <p:ext uri="{BB962C8B-B14F-4D97-AF65-F5344CB8AC3E}">
        <p14:creationId xmlns:p14="http://schemas.microsoft.com/office/powerpoint/2010/main" val="467608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A34402-EAC3-4588-B4A6-CBEA19C96C95}"/>
              </a:ext>
            </a:extLst>
          </p:cNvPr>
          <p:cNvSpPr txBox="1"/>
          <p:nvPr/>
        </p:nvSpPr>
        <p:spPr>
          <a:xfrm>
            <a:off x="483917" y="753408"/>
            <a:ext cx="10879400" cy="1661993"/>
          </a:xfrm>
          <a:prstGeom prst="rect">
            <a:avLst/>
          </a:prstGeom>
          <a:noFill/>
          <a:ln>
            <a:noFill/>
          </a:ln>
        </p:spPr>
        <p:txBody>
          <a:bodyPr wrap="square">
            <a:spAutoFit/>
          </a:bodyPr>
          <a:lstStyle/>
          <a:p>
            <a:r>
              <a:rPr lang="el-GR" sz="2200" b="1" i="0" u="none" strike="noStrike" baseline="0" dirty="0">
                <a:solidFill>
                  <a:srgbClr val="002060"/>
                </a:solidFill>
                <a:latin typeface="Calibri" panose="020F0502020204030204" pitchFamily="34" charset="0"/>
              </a:rPr>
              <a:t>Συμπιεστότητα </a:t>
            </a:r>
            <a:endParaRPr lang="el-GR" sz="2200" b="0" i="0" u="none" strike="noStrike" baseline="0" dirty="0">
              <a:solidFill>
                <a:srgbClr val="00206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συμπιεστότητα (β: </a:t>
            </a:r>
            <a:r>
              <a:rPr lang="el-GR" sz="2000" b="0" i="1" u="none" strike="noStrike" baseline="0" dirty="0" err="1">
                <a:solidFill>
                  <a:srgbClr val="211D1E"/>
                </a:solidFill>
                <a:latin typeface="Calibri" panose="020F0502020204030204" pitchFamily="34" charset="0"/>
              </a:rPr>
              <a:t>compressibility</a:t>
            </a:r>
            <a:r>
              <a:rPr lang="el-GR" sz="2000" b="0" i="0" u="none" strike="noStrike" baseline="0" dirty="0">
                <a:solidFill>
                  <a:srgbClr val="211D1E"/>
                </a:solidFill>
                <a:latin typeface="Calibri" panose="020F0502020204030204" pitchFamily="34" charset="0"/>
              </a:rPr>
              <a:t>) αναφέρεται στην ελαστικότητα που παρουσιάζει το ρευστό. Η συμπιεστότητα του θαλασσινού νερού είναι σχετικά μικρή, προσεγγίζοντας τη συμπιεστότητα των στερεών, που σημαίνει ότι η αύξηση της πίεσης προκαλεί πολύ μικρή αύξηση της πυκνότητας. Για παράδειγμα, η συμπιεστότητα στους 0 °C είναι της τάξης των 46,4 10-6 </a:t>
            </a:r>
            <a:r>
              <a:rPr lang="el-GR" sz="2000" b="0" i="0" u="none" strike="noStrike" baseline="0" dirty="0" err="1">
                <a:solidFill>
                  <a:srgbClr val="211D1E"/>
                </a:solidFill>
                <a:latin typeface="Calibri" panose="020F0502020204030204" pitchFamily="34" charset="0"/>
              </a:rPr>
              <a:t>vol</a:t>
            </a:r>
            <a:r>
              <a:rPr lang="el-GR" sz="2000" b="0" i="0" u="none" strike="noStrike" baseline="0" dirty="0">
                <a:solidFill>
                  <a:srgbClr val="211D1E"/>
                </a:solidFill>
                <a:latin typeface="Calibri" panose="020F0502020204030204" pitchFamily="34" charset="0"/>
              </a:rPr>
              <a:t>/</a:t>
            </a:r>
            <a:r>
              <a:rPr lang="el-GR" sz="2000" b="0" i="0" u="none" strike="noStrike" baseline="0" dirty="0" err="1">
                <a:solidFill>
                  <a:srgbClr val="211D1E"/>
                </a:solidFill>
                <a:latin typeface="Calibri" panose="020F0502020204030204" pitchFamily="34" charset="0"/>
              </a:rPr>
              <a:t>atm</a:t>
            </a:r>
            <a:r>
              <a:rPr lang="el-GR" sz="2000" b="0" i="0" u="none" strike="noStrike" baseline="0" dirty="0">
                <a:solidFill>
                  <a:srgbClr val="211D1E"/>
                </a:solidFill>
                <a:latin typeface="Calibri" panose="020F0502020204030204" pitchFamily="34" charset="0"/>
              </a:rPr>
              <a:t>. </a:t>
            </a:r>
            <a:endParaRPr lang="el-GR" sz="2000" dirty="0">
              <a:solidFill>
                <a:srgbClr val="002060"/>
              </a:solidFill>
              <a:latin typeface="Calibri" panose="020F0502020204030204" pitchFamily="34" charset="0"/>
            </a:endParaRPr>
          </a:p>
        </p:txBody>
      </p:sp>
      <p:sp>
        <p:nvSpPr>
          <p:cNvPr id="15" name="TextBox 14">
            <a:extLst>
              <a:ext uri="{FF2B5EF4-FFF2-40B4-BE49-F238E27FC236}">
                <a16:creationId xmlns:a16="http://schemas.microsoft.com/office/drawing/2014/main" id="{59C6F87A-D9E0-4C6F-AB4A-8DD74BBC1B63}"/>
              </a:ext>
            </a:extLst>
          </p:cNvPr>
          <p:cNvSpPr txBox="1"/>
          <p:nvPr/>
        </p:nvSpPr>
        <p:spPr>
          <a:xfrm>
            <a:off x="483917" y="2565668"/>
            <a:ext cx="10879399" cy="1046440"/>
          </a:xfrm>
          <a:prstGeom prst="rect">
            <a:avLst/>
          </a:prstGeom>
          <a:noFill/>
        </p:spPr>
        <p:txBody>
          <a:bodyPr wrap="square">
            <a:spAutoFit/>
          </a:bodyPr>
          <a:lstStyle/>
          <a:p>
            <a:r>
              <a:rPr lang="el-GR" sz="2200" b="1" i="0" u="none" strike="noStrike" baseline="0" dirty="0">
                <a:solidFill>
                  <a:srgbClr val="002060"/>
                </a:solidFill>
                <a:latin typeface="Calibri" panose="020F0502020204030204" pitchFamily="34" charset="0"/>
              </a:rPr>
              <a:t>Διαλυτική ικανότητα </a:t>
            </a:r>
            <a:endParaRPr lang="el-GR" sz="2200" b="0" i="0" u="none" strike="noStrike" baseline="0" dirty="0">
              <a:solidFill>
                <a:srgbClr val="00206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Το νερό, ως διαλύτης, παρουσιάζει μεγάλη διαλυτική ικανότητα που τον καθιστά τον καλύτερο υγρό διαλύτη, ιδιότητα που έχει μεγάλη επίδραση τόσο σε φυσικές όσο και σε βιολογικές διεργασίες. </a:t>
            </a:r>
            <a:endParaRPr lang="en-US" sz="2000" dirty="0"/>
          </a:p>
        </p:txBody>
      </p:sp>
      <p:sp>
        <p:nvSpPr>
          <p:cNvPr id="16" name="TextBox 15">
            <a:extLst>
              <a:ext uri="{FF2B5EF4-FFF2-40B4-BE49-F238E27FC236}">
                <a16:creationId xmlns:a16="http://schemas.microsoft.com/office/drawing/2014/main" id="{047AAAE5-91D5-467F-B3C6-87EEF6EAE94D}"/>
              </a:ext>
            </a:extLst>
          </p:cNvPr>
          <p:cNvSpPr txBox="1"/>
          <p:nvPr/>
        </p:nvSpPr>
        <p:spPr>
          <a:xfrm>
            <a:off x="483918" y="3943420"/>
            <a:ext cx="10879399" cy="2277547"/>
          </a:xfrm>
          <a:prstGeom prst="rect">
            <a:avLst/>
          </a:prstGeom>
          <a:noFill/>
        </p:spPr>
        <p:txBody>
          <a:bodyPr wrap="square">
            <a:spAutoFit/>
          </a:bodyPr>
          <a:lstStyle/>
          <a:p>
            <a:r>
              <a:rPr lang="el-GR" sz="2200" b="1" i="0" u="none" strike="noStrike" baseline="0" dirty="0">
                <a:solidFill>
                  <a:srgbClr val="002060"/>
                </a:solidFill>
                <a:latin typeface="Calibri" panose="020F0502020204030204" pitchFamily="34" charset="0"/>
              </a:rPr>
              <a:t>Επιφανειακή τάση </a:t>
            </a:r>
            <a:endParaRPr lang="el-GR" sz="2200" b="0" i="0" u="none" strike="noStrike" baseline="0" dirty="0">
              <a:solidFill>
                <a:srgbClr val="00206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Επιφανειακή τάση (</a:t>
            </a:r>
            <a:r>
              <a:rPr lang="el-GR" sz="2000" b="0" i="1" u="none" strike="noStrike" baseline="0" dirty="0" err="1">
                <a:solidFill>
                  <a:srgbClr val="211D1E"/>
                </a:solidFill>
                <a:latin typeface="Calibri" panose="020F0502020204030204" pitchFamily="34" charset="0"/>
              </a:rPr>
              <a:t>surface</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tension</a:t>
            </a:r>
            <a:r>
              <a:rPr lang="el-GR" sz="2000" b="0" i="0" u="none" strike="noStrike" baseline="0" dirty="0">
                <a:solidFill>
                  <a:srgbClr val="211D1E"/>
                </a:solidFill>
                <a:latin typeface="Calibri" panose="020F0502020204030204" pitchFamily="34" charset="0"/>
              </a:rPr>
              <a:t>) οφείλεται στην ιδιότητα που παρουσιάζουν τα μόρια στην επιφάνεια των ρευστών να έλκονται μεταξύ τους και προς το εσωτερικό της υγρής μάζας. Το νερό έχει τη μεγαλύτερη επιφανειακή τάση από όλα τα υγρά με τιμή 7,2×109 Ν/m εξαιτίας των ισχυρών δυνάμεων συνοχής που οφείλονται στην ικανότητά του να δημιουργεί δεσμούς υδρογόνου. Η ιδιότητα του αυτή έχει σημασία στο σχηματισμό των σταγόνων και στη δημιουργία των επιφανειακών κυμάτων (Δασενάκης κ.ά. 2005). </a:t>
            </a:r>
            <a:endParaRPr lang="en-US" sz="2000" dirty="0"/>
          </a:p>
        </p:txBody>
      </p:sp>
    </p:spTree>
    <p:extLst>
      <p:ext uri="{BB962C8B-B14F-4D97-AF65-F5344CB8AC3E}">
        <p14:creationId xmlns:p14="http://schemas.microsoft.com/office/powerpoint/2010/main" val="1223251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79229D-A0DE-424B-AD39-F02D13EC4DC8}"/>
              </a:ext>
            </a:extLst>
          </p:cNvPr>
          <p:cNvSpPr txBox="1"/>
          <p:nvPr/>
        </p:nvSpPr>
        <p:spPr>
          <a:xfrm>
            <a:off x="336654" y="228124"/>
            <a:ext cx="11392524" cy="3170099"/>
          </a:xfrm>
          <a:prstGeom prst="rect">
            <a:avLst/>
          </a:prstGeom>
          <a:noFill/>
        </p:spPr>
        <p:txBody>
          <a:bodyPr wrap="square">
            <a:spAutoFit/>
          </a:bodyPr>
          <a:lstStyle/>
          <a:p>
            <a:endParaRPr lang="en-US" sz="2000" b="0" i="0" u="none" strike="noStrike" baseline="0" dirty="0">
              <a:latin typeface="Calibri" panose="020F0502020204030204" pitchFamily="34" charset="0"/>
            </a:endParaRPr>
          </a:p>
          <a:p>
            <a:r>
              <a:rPr lang="el-GR" sz="2200" b="1" i="0" u="none" strike="noStrike" baseline="0" dirty="0">
                <a:solidFill>
                  <a:srgbClr val="002060"/>
                </a:solidFill>
                <a:latin typeface="Calibri" panose="020F0502020204030204" pitchFamily="34" charset="0"/>
              </a:rPr>
              <a:t>Ώσμωση</a:t>
            </a:r>
            <a:r>
              <a:rPr lang="el-GR" sz="2000" b="1" i="0" u="none" strike="noStrike" baseline="0" dirty="0">
                <a:solidFill>
                  <a:srgbClr val="0070C0"/>
                </a:solidFill>
                <a:latin typeface="Calibri" panose="020F0502020204030204" pitchFamily="34" charset="0"/>
              </a:rPr>
              <a:t> </a:t>
            </a:r>
            <a:endParaRPr lang="el-GR" sz="2000" b="0" i="0" u="none" strike="noStrike" baseline="0" dirty="0">
              <a:solidFill>
                <a:srgbClr val="0070C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Ώσμωση (</a:t>
            </a:r>
            <a:r>
              <a:rPr lang="el-GR" sz="2000" b="0" i="1" u="none" strike="noStrike" baseline="0" dirty="0" err="1">
                <a:solidFill>
                  <a:srgbClr val="211D1E"/>
                </a:solidFill>
                <a:latin typeface="Calibri" panose="020F0502020204030204" pitchFamily="34" charset="0"/>
              </a:rPr>
              <a:t>osmosis</a:t>
            </a:r>
            <a:r>
              <a:rPr lang="el-GR" sz="2000" b="0" i="0" u="none" strike="noStrike" baseline="0" dirty="0">
                <a:solidFill>
                  <a:srgbClr val="211D1E"/>
                </a:solidFill>
                <a:latin typeface="Calibri" panose="020F0502020204030204" pitchFamily="34" charset="0"/>
              </a:rPr>
              <a:t>) είναι η διεργασία της διέλευσης μορίων διαλύτη μέσω </a:t>
            </a:r>
            <a:r>
              <a:rPr lang="el-GR" sz="2000" b="0" i="0" u="none" strike="noStrike" baseline="0" dirty="0" err="1">
                <a:solidFill>
                  <a:srgbClr val="211D1E"/>
                </a:solidFill>
                <a:latin typeface="Calibri" panose="020F0502020204030204" pitchFamily="34" charset="0"/>
              </a:rPr>
              <a:t>ημιπερατής</a:t>
            </a:r>
            <a:r>
              <a:rPr lang="el-GR" sz="2000" b="0" i="0" u="none" strike="noStrike" baseline="0" dirty="0">
                <a:solidFill>
                  <a:srgbClr val="211D1E"/>
                </a:solidFill>
                <a:latin typeface="Calibri" panose="020F0502020204030204" pitchFamily="34" charset="0"/>
              </a:rPr>
              <a:t> μεμβράνης, από το διάλυμα μικρότερης συγκέντρωσης (αραιότερο) προς το διάλυμα μεγαλύτερης συγκέντρωσης (πυκνότερο) σε κάποια διαλυμένη ουσία. Η παρουσία μίας </a:t>
            </a:r>
            <a:r>
              <a:rPr lang="el-GR" sz="2000" b="0" i="0" u="none" strike="noStrike" baseline="0" dirty="0" err="1">
                <a:solidFill>
                  <a:srgbClr val="211D1E"/>
                </a:solidFill>
                <a:latin typeface="Calibri" panose="020F0502020204030204" pitchFamily="34" charset="0"/>
              </a:rPr>
              <a:t>ημιπερατής</a:t>
            </a:r>
            <a:r>
              <a:rPr lang="el-GR" sz="2000" b="0" i="0" u="none" strike="noStrike" baseline="0" dirty="0">
                <a:solidFill>
                  <a:srgbClr val="211D1E"/>
                </a:solidFill>
                <a:latin typeface="Calibri" panose="020F0502020204030204" pitchFamily="34" charset="0"/>
              </a:rPr>
              <a:t> μεμβράνης (φυσικής ή συνθετικής) είναι απαραίτητη για την εκδήλωση του φαινομένου της ώσμωσης, καθόσον επιτρέπει τη διέλευση ορισμένων ουσιών (των </a:t>
            </a:r>
            <a:r>
              <a:rPr lang="el-GR" sz="2000" b="0" i="0" u="none" strike="noStrike" baseline="0" dirty="0" err="1">
                <a:solidFill>
                  <a:srgbClr val="211D1E"/>
                </a:solidFill>
                <a:latin typeface="Calibri" panose="020F0502020204030204" pitchFamily="34" charset="0"/>
              </a:rPr>
              <a:t>μικρομοριακών</a:t>
            </a:r>
            <a:r>
              <a:rPr lang="el-GR" sz="2000" b="0" i="0" u="none" strike="noStrike" baseline="0" dirty="0">
                <a:solidFill>
                  <a:srgbClr val="211D1E"/>
                </a:solidFill>
                <a:latin typeface="Calibri" panose="020F0502020204030204" pitchFamily="34" charset="0"/>
              </a:rPr>
              <a:t>), ενώ αποκλείει τη διέλευση άλλων ουσιών μεγαλύτερου μεγέθους μορίων (των </a:t>
            </a:r>
            <a:r>
              <a:rPr lang="el-GR" sz="2000" b="0" i="0" u="none" strike="noStrike" baseline="0" dirty="0" err="1">
                <a:solidFill>
                  <a:srgbClr val="211D1E"/>
                </a:solidFill>
                <a:latin typeface="Calibri" panose="020F0502020204030204" pitchFamily="34" charset="0"/>
              </a:rPr>
              <a:t>μακρομοριακών</a:t>
            </a:r>
            <a:r>
              <a:rPr lang="el-GR" sz="2000" b="0" i="0" u="none" strike="noStrike" baseline="0" dirty="0">
                <a:solidFill>
                  <a:srgbClr val="211D1E"/>
                </a:solidFill>
                <a:latin typeface="Calibri" panose="020F0502020204030204" pitchFamily="34" charset="0"/>
              </a:rPr>
              <a:t>). Η μετακίνηση των μορίων του διαλύτη μέσω της </a:t>
            </a:r>
            <a:r>
              <a:rPr lang="el-GR" sz="2000" b="0" i="0" u="none" strike="noStrike" baseline="0" dirty="0" err="1">
                <a:solidFill>
                  <a:srgbClr val="211D1E"/>
                </a:solidFill>
                <a:latin typeface="Calibri" panose="020F0502020204030204" pitchFamily="34" charset="0"/>
              </a:rPr>
              <a:t>ημιπερατής</a:t>
            </a:r>
            <a:r>
              <a:rPr lang="el-GR" sz="2000" b="0" i="0" u="none" strike="noStrike" baseline="0" dirty="0">
                <a:solidFill>
                  <a:srgbClr val="211D1E"/>
                </a:solidFill>
                <a:latin typeface="Calibri" panose="020F0502020204030204" pitchFamily="34" charset="0"/>
              </a:rPr>
              <a:t> μεμβράνης γίνεται πάντα από το αραιότερο διάλυμα προς το πυκνότερο μέχρι να εξισορροπηθούν οι συγκεντρώσεις των δυο διαλυμάτων. </a:t>
            </a:r>
            <a:endParaRPr lang="en-US" sz="2000" dirty="0"/>
          </a:p>
        </p:txBody>
      </p:sp>
      <p:sp>
        <p:nvSpPr>
          <p:cNvPr id="7" name="TextBox 6">
            <a:extLst>
              <a:ext uri="{FF2B5EF4-FFF2-40B4-BE49-F238E27FC236}">
                <a16:creationId xmlns:a16="http://schemas.microsoft.com/office/drawing/2014/main" id="{4D442176-D9FF-4925-B5D3-96B7852F627E}"/>
              </a:ext>
            </a:extLst>
          </p:cNvPr>
          <p:cNvSpPr txBox="1"/>
          <p:nvPr/>
        </p:nvSpPr>
        <p:spPr>
          <a:xfrm>
            <a:off x="336654" y="3638444"/>
            <a:ext cx="11392524" cy="2893100"/>
          </a:xfrm>
          <a:prstGeom prst="rect">
            <a:avLst/>
          </a:prstGeom>
          <a:noFill/>
        </p:spPr>
        <p:txBody>
          <a:bodyPr wrap="square">
            <a:spAutoFit/>
          </a:bodyPr>
          <a:lstStyle/>
          <a:p>
            <a:r>
              <a:rPr lang="el-GR" sz="2200" b="1" i="0" u="none" strike="noStrike" baseline="0" dirty="0">
                <a:solidFill>
                  <a:srgbClr val="002060"/>
                </a:solidFill>
                <a:latin typeface="Calibri" panose="020F0502020204030204" pitchFamily="34" charset="0"/>
              </a:rPr>
              <a:t>Διάχυση</a:t>
            </a:r>
            <a:r>
              <a:rPr lang="el-GR" sz="2000" b="1" i="0" u="none" strike="noStrike" baseline="0" dirty="0">
                <a:solidFill>
                  <a:srgbClr val="0070C0"/>
                </a:solidFill>
                <a:latin typeface="Calibri" panose="020F0502020204030204" pitchFamily="34" charset="0"/>
              </a:rPr>
              <a:t> </a:t>
            </a:r>
            <a:endParaRPr lang="el-GR" sz="2000" b="0" i="0" u="none" strike="noStrike" baseline="0" dirty="0">
              <a:solidFill>
                <a:srgbClr val="0070C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διάχυση (</a:t>
            </a:r>
            <a:r>
              <a:rPr lang="el-GR" sz="2000" b="0" i="1" u="none" strike="noStrike" baseline="0" dirty="0" err="1">
                <a:solidFill>
                  <a:srgbClr val="211D1E"/>
                </a:solidFill>
                <a:latin typeface="Calibri" panose="020F0502020204030204" pitchFamily="34" charset="0"/>
              </a:rPr>
              <a:t>diffusion</a:t>
            </a:r>
            <a:r>
              <a:rPr lang="el-GR" sz="2000" b="0" i="0" u="none" strike="noStrike" baseline="0" dirty="0">
                <a:solidFill>
                  <a:srgbClr val="211D1E"/>
                </a:solidFill>
                <a:latin typeface="Calibri" panose="020F0502020204030204" pitchFamily="34" charset="0"/>
              </a:rPr>
              <a:t>) στα ρευστά αφορά τη μεταφορά μάζας ενός ή περισσότερων συστατικών, των οποίων οι συγκεντρώσεις διαφέρουν από περιοχή σε περιοχή. Τότε, διαμορφώνεται η φυσική τάση να μεταφερθεί μάζα συστατικού από την περιοχή υψηλής συγκέντρωσης στην περιοχή χαμηλής συγκέντρωσης ώστε να ελαχιστοποιηθεί η μεταξύ τους διαφορά. Σε αρκετές περιπτώσεις η μεταφορά μάζας συνδυάζεται με ταυτόχρονη μεταφορά θερμότητας (</a:t>
            </a:r>
            <a:r>
              <a:rPr lang="el-GR" sz="2000" b="0" i="0" u="none" strike="noStrike" baseline="0" dirty="0" err="1">
                <a:solidFill>
                  <a:srgbClr val="211D1E"/>
                </a:solidFill>
                <a:latin typeface="Calibri" panose="020F0502020204030204" pitchFamily="34" charset="0"/>
              </a:rPr>
              <a:t>Cussler</a:t>
            </a:r>
            <a:r>
              <a:rPr lang="el-GR" sz="2000" b="0" i="0" u="none" strike="noStrike" baseline="0" dirty="0">
                <a:solidFill>
                  <a:srgbClr val="211D1E"/>
                </a:solidFill>
                <a:latin typeface="Calibri" panose="020F0502020204030204" pitchFamily="34" charset="0"/>
              </a:rPr>
              <a:t> 2009). Στην περίπτωση του ωκεανού, η διάχυση εξαιτίας της θερμότητας από την τυχαία κίνηση των μορίων είναι πολύ μικρή έχοντας συντελεστή διάχυσης περίπου ίσο με 2×10−9 m2/s, που σημαίνει ότι η μεταφορά μέσω διάχυσης σε απόσταση 100 m απαιτεί περίπου 100.000 χρόνια. </a:t>
            </a:r>
            <a:endParaRPr lang="en-US" sz="2000" dirty="0"/>
          </a:p>
        </p:txBody>
      </p:sp>
    </p:spTree>
    <p:extLst>
      <p:ext uri="{BB962C8B-B14F-4D97-AF65-F5344CB8AC3E}">
        <p14:creationId xmlns:p14="http://schemas.microsoft.com/office/powerpoint/2010/main" val="2788585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505C76-5506-4A65-A293-C236A3BE0B65}"/>
              </a:ext>
            </a:extLst>
          </p:cNvPr>
          <p:cNvSpPr txBox="1"/>
          <p:nvPr/>
        </p:nvSpPr>
        <p:spPr>
          <a:xfrm>
            <a:off x="583992" y="1035210"/>
            <a:ext cx="11024016" cy="3170099"/>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latin typeface="Calibri" panose="020F0502020204030204" pitchFamily="34" charset="0"/>
              </a:rPr>
              <a:t>Ο </a:t>
            </a:r>
            <a:r>
              <a:rPr lang="el-GR" sz="2000" b="0" i="0" u="none" strike="noStrike" baseline="0" dirty="0">
                <a:solidFill>
                  <a:srgbClr val="211D1E"/>
                </a:solidFill>
                <a:latin typeface="Calibri" panose="020F0502020204030204" pitchFamily="34" charset="0"/>
              </a:rPr>
              <a:t>χρόνος παραμονής (</a:t>
            </a:r>
            <a:r>
              <a:rPr lang="el-GR" sz="2000" b="0" i="1" u="none" strike="noStrike" baseline="0" dirty="0" err="1">
                <a:solidFill>
                  <a:srgbClr val="211D1E"/>
                </a:solidFill>
                <a:latin typeface="Calibri" panose="020F0502020204030204" pitchFamily="34" charset="0"/>
              </a:rPr>
              <a:t>residence</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time</a:t>
            </a:r>
            <a:r>
              <a:rPr lang="el-GR" sz="2000" b="0" i="0" u="none" strike="noStrike" baseline="0" dirty="0">
                <a:solidFill>
                  <a:srgbClr val="211D1E"/>
                </a:solidFill>
                <a:latin typeface="Calibri" panose="020F0502020204030204" pitchFamily="34" charset="0"/>
              </a:rPr>
              <a:t>) είναι το μέσο χρονικό διάστημα που ένα στοιχείο παραμένει μέσα στις ωκεάνιες λεκάνες. Υπολογίζεται σύμφωνα με τη σχέση: </a:t>
            </a:r>
          </a:p>
          <a:p>
            <a:pPr algn="just"/>
            <a:endParaRPr lang="el-GR" sz="2000" b="0" i="0" u="none" strike="noStrike" baseline="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Χρόνος παραμονής = </a:t>
            </a:r>
            <a:r>
              <a:rPr lang="el-GR" sz="2000" dirty="0">
                <a:solidFill>
                  <a:srgbClr val="211D1E"/>
                </a:solidFill>
                <a:latin typeface="Calibri" panose="020F0502020204030204" pitchFamily="34" charset="0"/>
              </a:rPr>
              <a:t> Ποσότητα του στοιχείου / </a:t>
            </a:r>
            <a:r>
              <a:rPr lang="el-GR" sz="2000" b="0" i="0" u="none" strike="noStrike" baseline="0" dirty="0">
                <a:solidFill>
                  <a:srgbClr val="211D1E"/>
                </a:solidFill>
                <a:latin typeface="Calibri" panose="020F0502020204030204" pitchFamily="34" charset="0"/>
              </a:rPr>
              <a:t>ρυθμός πρόσθεσης ή απομάκρυνσης </a:t>
            </a:r>
          </a:p>
          <a:p>
            <a:pPr algn="just"/>
            <a:endParaRPr lang="el-GR" sz="2000" b="0" i="0" u="none" strike="noStrike" baseline="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Στην ωκεανογραφία, οι ωκεανοί θεωρούνται καλά αναμειγμένοι, δηλαδή ότι βρίσκονται σε </a:t>
            </a:r>
            <a:r>
              <a:rPr lang="el-GR" sz="2000" b="1" i="0" u="none" strike="noStrike" baseline="0" dirty="0">
                <a:solidFill>
                  <a:srgbClr val="211D1E"/>
                </a:solidFill>
                <a:latin typeface="Calibri" panose="020F0502020204030204" pitchFamily="34" charset="0"/>
              </a:rPr>
              <a:t>κατάσταση ισορροπίας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steady</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state</a:t>
            </a:r>
            <a:r>
              <a:rPr lang="el-GR" sz="2000" b="0" i="0" u="none" strike="noStrike" baseline="0" dirty="0">
                <a:solidFill>
                  <a:srgbClr val="211D1E"/>
                </a:solidFill>
                <a:latin typeface="Calibri" panose="020F0502020204030204" pitchFamily="34" charset="0"/>
              </a:rPr>
              <a:t>), όταν όση ποσότητα ενός στοιχείου προστίθεται η ίδια ποσότητα απομακρύνεται. Για το λόγο αυτό, στον παρονομαστή της παραπάνω εξίσωσης μπορεί να χρησιμοποιηθεί ο ρυθμός απομάκρυνσης ή ο ρυθμός πρόσθεσης. </a:t>
            </a:r>
            <a:endParaRPr lang="en-US" sz="2000" dirty="0"/>
          </a:p>
        </p:txBody>
      </p:sp>
      <p:sp>
        <p:nvSpPr>
          <p:cNvPr id="7" name="TextBox 6">
            <a:extLst>
              <a:ext uri="{FF2B5EF4-FFF2-40B4-BE49-F238E27FC236}">
                <a16:creationId xmlns:a16="http://schemas.microsoft.com/office/drawing/2014/main" id="{82213589-B7F4-4566-8B33-46439BC61042}"/>
              </a:ext>
            </a:extLst>
          </p:cNvPr>
          <p:cNvSpPr txBox="1"/>
          <p:nvPr/>
        </p:nvSpPr>
        <p:spPr>
          <a:xfrm>
            <a:off x="583992" y="3915544"/>
            <a:ext cx="11024015" cy="2554545"/>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latin typeface="Calibri" panose="020F0502020204030204" pitchFamily="34" charset="0"/>
              </a:rPr>
              <a:t>Ο </a:t>
            </a:r>
            <a:r>
              <a:rPr lang="el-GR" sz="2000" b="0" i="0" u="none" strike="noStrike" baseline="0" dirty="0">
                <a:solidFill>
                  <a:srgbClr val="211D1E"/>
                </a:solidFill>
                <a:latin typeface="Calibri" panose="020F0502020204030204" pitchFamily="34" charset="0"/>
              </a:rPr>
              <a:t>χρόνος παραμονής ενός στοιχείου στους ωκεανούς, είναι συνάρτηση του κατά πόσο το στοιχείο αυτό είναι ενεργό στο θαλάσσιο περιβάλλον, δηλαδή σε πιο βαθμό οι </a:t>
            </a:r>
            <a:r>
              <a:rPr lang="el-GR" sz="2000" b="0" i="0" u="none" strike="noStrike" baseline="0" dirty="0" err="1">
                <a:solidFill>
                  <a:srgbClr val="211D1E"/>
                </a:solidFill>
                <a:latin typeface="Calibri" panose="020F0502020204030204" pitchFamily="34" charset="0"/>
              </a:rPr>
              <a:t>βιογεωχημικές</a:t>
            </a:r>
            <a:r>
              <a:rPr lang="el-GR" sz="2000" b="0" i="0" u="none" strike="noStrike" baseline="0" dirty="0">
                <a:solidFill>
                  <a:srgbClr val="211D1E"/>
                </a:solidFill>
                <a:latin typeface="Calibri" panose="020F0502020204030204" pitchFamily="34" charset="0"/>
              </a:rPr>
              <a:t> διεργασίες αξιοποιούν το συγκεκριμένο στοιχείο. Αλλά, και το ίδιο το νερό έχει χρόνο παραμονής. Το νερό της επιφάνειας των ωκεανών εξατμίζεται κάθε χρόνο και επιστρέφει είτε απευθείας ως κατακρημνίσματα είτε ως επιφανειακή και υπόγεια απορροή από τις ηπείρους.</a:t>
            </a:r>
          </a:p>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Ο μέσος χρόνος παραμονής του νερού στους ωκεανούς είναι περίπου 3600 χρόνια  </a:t>
            </a:r>
            <a:endParaRPr lang="en-US" sz="2000" dirty="0"/>
          </a:p>
        </p:txBody>
      </p:sp>
      <p:sp>
        <p:nvSpPr>
          <p:cNvPr id="6" name="TextBox 5">
            <a:extLst>
              <a:ext uri="{FF2B5EF4-FFF2-40B4-BE49-F238E27FC236}">
                <a16:creationId xmlns:a16="http://schemas.microsoft.com/office/drawing/2014/main" id="{C7AF8484-6CD9-4A98-AC68-2EC77F572D4E}"/>
              </a:ext>
            </a:extLst>
          </p:cNvPr>
          <p:cNvSpPr txBox="1"/>
          <p:nvPr/>
        </p:nvSpPr>
        <p:spPr>
          <a:xfrm>
            <a:off x="583992" y="604323"/>
            <a:ext cx="6096000" cy="430887"/>
          </a:xfrm>
          <a:prstGeom prst="rect">
            <a:avLst/>
          </a:prstGeom>
          <a:noFill/>
        </p:spPr>
        <p:txBody>
          <a:bodyPr wrap="square">
            <a:spAutoFit/>
          </a:bodyPr>
          <a:lstStyle/>
          <a:p>
            <a:r>
              <a:rPr lang="el-GR" sz="2200" b="1" i="0" u="none" strike="noStrike" baseline="0" dirty="0">
                <a:solidFill>
                  <a:srgbClr val="002060"/>
                </a:solidFill>
                <a:latin typeface="Calibri" panose="020F0502020204030204" pitchFamily="34" charset="0"/>
              </a:rPr>
              <a:t>Χρόνος </a:t>
            </a:r>
            <a:r>
              <a:rPr lang="el-GR" sz="2200" b="1" dirty="0">
                <a:solidFill>
                  <a:srgbClr val="002060"/>
                </a:solidFill>
                <a:latin typeface="Calibri" panose="020F0502020204030204" pitchFamily="34" charset="0"/>
              </a:rPr>
              <a:t>Π</a:t>
            </a:r>
            <a:r>
              <a:rPr lang="el-GR" sz="2200" b="1" i="0" u="none" strike="noStrike" baseline="0" dirty="0">
                <a:solidFill>
                  <a:srgbClr val="002060"/>
                </a:solidFill>
                <a:latin typeface="Calibri" panose="020F0502020204030204" pitchFamily="34" charset="0"/>
              </a:rPr>
              <a:t>αραμονής </a:t>
            </a:r>
            <a:endParaRPr lang="en-US" sz="2200" b="1" dirty="0">
              <a:solidFill>
                <a:srgbClr val="002060"/>
              </a:solidFill>
            </a:endParaRPr>
          </a:p>
        </p:txBody>
      </p:sp>
    </p:spTree>
    <p:extLst>
      <p:ext uri="{BB962C8B-B14F-4D97-AF65-F5344CB8AC3E}">
        <p14:creationId xmlns:p14="http://schemas.microsoft.com/office/powerpoint/2010/main" val="128766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6618D0-416C-4C02-9144-192C22978115}"/>
              </a:ext>
            </a:extLst>
          </p:cNvPr>
          <p:cNvSpPr txBox="1"/>
          <p:nvPr/>
        </p:nvSpPr>
        <p:spPr>
          <a:xfrm>
            <a:off x="4770581" y="364248"/>
            <a:ext cx="2341022" cy="461665"/>
          </a:xfrm>
          <a:prstGeom prst="rect">
            <a:avLst/>
          </a:prstGeom>
          <a:noFill/>
        </p:spPr>
        <p:txBody>
          <a:bodyPr wrap="square">
            <a:spAutoFit/>
          </a:bodyPr>
          <a:lstStyle/>
          <a:p>
            <a:r>
              <a:rPr lang="el-GR" sz="2400" b="1" dirty="0">
                <a:solidFill>
                  <a:srgbClr val="002060"/>
                </a:solidFill>
                <a:latin typeface="Calibri" panose="020F0502020204030204" pitchFamily="34" charset="0"/>
                <a:ea typeface="TimesNewRomanPS-ItalicMT"/>
                <a:cs typeface="Calibri" panose="020F0502020204030204" pitchFamily="34" charset="0"/>
              </a:rPr>
              <a:t>ΑΛΑΤΟΤΗΤΑ</a:t>
            </a:r>
          </a:p>
        </p:txBody>
      </p:sp>
      <p:sp>
        <p:nvSpPr>
          <p:cNvPr id="7" name="TextBox 6">
            <a:extLst>
              <a:ext uri="{FF2B5EF4-FFF2-40B4-BE49-F238E27FC236}">
                <a16:creationId xmlns:a16="http://schemas.microsoft.com/office/drawing/2014/main" id="{57AAAEB0-21B7-4F71-AADF-BCED901C5E21}"/>
              </a:ext>
            </a:extLst>
          </p:cNvPr>
          <p:cNvSpPr txBox="1"/>
          <p:nvPr/>
        </p:nvSpPr>
        <p:spPr>
          <a:xfrm>
            <a:off x="426305" y="1979101"/>
            <a:ext cx="11029574" cy="1015663"/>
          </a:xfrm>
          <a:prstGeom prst="rect">
            <a:avLst/>
          </a:prstGeom>
          <a:noFill/>
          <a:ln>
            <a:noFill/>
          </a:ln>
        </p:spPr>
        <p:txBody>
          <a:bodyPr wrap="square">
            <a:spAutoFit/>
          </a:bodyPr>
          <a:lstStyle/>
          <a:p>
            <a:pPr algn="just"/>
            <a:r>
              <a:rPr lang="el-GR" sz="2000" b="0" i="0" u="none" strike="noStrike" baseline="0" dirty="0">
                <a:solidFill>
                  <a:srgbClr val="211D1E"/>
                </a:solidFill>
                <a:latin typeface="Calibri" panose="020F0502020204030204" pitchFamily="34" charset="0"/>
              </a:rPr>
              <a:t>Τα ιόντα στο νερό της θάλασσας προέρχονται από δύο βασικές πηγές: (α) τους ποταμούς που περιέχουν τα διαλυμένα προϊόντα της χημικής αποσάθρωσης των πετρωμάτων και (β) την ηφαιστειακή δραστηριότητα (χερσαία και υποθαλάσσια). </a:t>
            </a:r>
            <a:endParaRPr lang="el-GR" sz="2000" dirty="0">
              <a:solidFill>
                <a:schemeClr val="bg1">
                  <a:lumMod val="75000"/>
                </a:schemeClr>
              </a:solidFill>
              <a:latin typeface="Calibri" panose="020F0502020204030204" pitchFamily="34" charset="0"/>
            </a:endParaRPr>
          </a:p>
        </p:txBody>
      </p:sp>
      <p:sp>
        <p:nvSpPr>
          <p:cNvPr id="8" name="TextBox 7">
            <a:extLst>
              <a:ext uri="{FF2B5EF4-FFF2-40B4-BE49-F238E27FC236}">
                <a16:creationId xmlns:a16="http://schemas.microsoft.com/office/drawing/2014/main" id="{95271E4D-B2C6-4B80-A1FA-02274F167662}"/>
              </a:ext>
            </a:extLst>
          </p:cNvPr>
          <p:cNvSpPr txBox="1"/>
          <p:nvPr/>
        </p:nvSpPr>
        <p:spPr>
          <a:xfrm>
            <a:off x="426305" y="1445613"/>
            <a:ext cx="3429000" cy="400110"/>
          </a:xfrm>
          <a:prstGeom prst="rect">
            <a:avLst/>
          </a:prstGeom>
          <a:noFill/>
        </p:spPr>
        <p:txBody>
          <a:bodyPr wrap="square">
            <a:spAutoFit/>
          </a:bodyPr>
          <a:lstStyle/>
          <a:p>
            <a:r>
              <a:rPr lang="el-GR" sz="2000" dirty="0">
                <a:solidFill>
                  <a:srgbClr val="002060"/>
                </a:solidFill>
                <a:latin typeface="Calibri" panose="020F0502020204030204" pitchFamily="34" charset="0"/>
              </a:rPr>
              <a:t>Γιατί είναι αλμυρή η θάλασσα?</a:t>
            </a:r>
          </a:p>
        </p:txBody>
      </p:sp>
      <p:sp>
        <p:nvSpPr>
          <p:cNvPr id="16" name="TextBox 15">
            <a:extLst>
              <a:ext uri="{FF2B5EF4-FFF2-40B4-BE49-F238E27FC236}">
                <a16:creationId xmlns:a16="http://schemas.microsoft.com/office/drawing/2014/main" id="{4EDFB612-0578-4099-A145-BD1DD6965D70}"/>
              </a:ext>
            </a:extLst>
          </p:cNvPr>
          <p:cNvSpPr txBox="1"/>
          <p:nvPr/>
        </p:nvSpPr>
        <p:spPr>
          <a:xfrm>
            <a:off x="426305" y="3261521"/>
            <a:ext cx="11029574" cy="2246769"/>
          </a:xfrm>
          <a:prstGeom prst="rect">
            <a:avLst/>
          </a:prstGeom>
          <a:noFill/>
        </p:spPr>
        <p:txBody>
          <a:bodyPr wrap="square">
            <a:spAutoFit/>
          </a:bodyPr>
          <a:lstStyle/>
          <a:p>
            <a:pPr algn="l"/>
            <a:r>
              <a:rPr lang="el-GR" sz="2000" b="1" i="0" u="none" strike="noStrike" baseline="0" dirty="0">
                <a:solidFill>
                  <a:srgbClr val="000000"/>
                </a:solidFill>
                <a:latin typeface="Calibri" panose="020F0502020204030204" pitchFamily="34" charset="0"/>
              </a:rPr>
              <a:t>Ορισμός:</a:t>
            </a:r>
          </a:p>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Tο 1909 το Διεθνές Συμβούλιο για την Εξερεύνηση της Θάλασσας (</a:t>
            </a:r>
            <a:r>
              <a:rPr lang="el-GR" sz="2000" b="0" i="1" u="none" strike="noStrike" baseline="0" dirty="0">
                <a:solidFill>
                  <a:srgbClr val="211D1E"/>
                </a:solidFill>
                <a:latin typeface="Calibri" panose="020F0502020204030204" pitchFamily="34" charset="0"/>
              </a:rPr>
              <a:t>International Council for the </a:t>
            </a:r>
            <a:r>
              <a:rPr lang="el-GR" sz="2000" b="0" i="1" u="none" strike="noStrike" baseline="0" dirty="0" err="1">
                <a:solidFill>
                  <a:srgbClr val="211D1E"/>
                </a:solidFill>
                <a:latin typeface="Calibri" panose="020F0502020204030204" pitchFamily="34" charset="0"/>
              </a:rPr>
              <a:t>Exploration</a:t>
            </a:r>
            <a:r>
              <a:rPr lang="el-GR" sz="2000" b="0" i="1" u="none" strike="noStrike" baseline="0" dirty="0">
                <a:solidFill>
                  <a:srgbClr val="211D1E"/>
                </a:solidFill>
                <a:latin typeface="Calibri" panose="020F0502020204030204" pitchFamily="34" charset="0"/>
              </a:rPr>
              <a:t> of the Sea</a:t>
            </a:r>
            <a:r>
              <a:rPr lang="el-GR" sz="2000" b="0" i="0" u="none" strike="noStrike" baseline="0" dirty="0">
                <a:solidFill>
                  <a:srgbClr val="211D1E"/>
                </a:solidFill>
                <a:latin typeface="Calibri" panose="020F0502020204030204" pitchFamily="34" charset="0"/>
              </a:rPr>
              <a:t>) διατύπωσε τον ορισμό της αλατότητας ως εξής: </a:t>
            </a:r>
            <a:r>
              <a:rPr lang="el-GR" sz="2000" b="0" i="1" u="none" strike="noStrike" baseline="0" dirty="0">
                <a:solidFill>
                  <a:srgbClr val="211D1E"/>
                </a:solidFill>
                <a:latin typeface="Calibri" panose="020F0502020204030204" pitchFamily="34" charset="0"/>
              </a:rPr>
              <a:t>«Αλατότητα είναι το συνολικό ποσό σε γραμμάρια (g) των διαλυμένων στερεών ουσιών που περιέχονται σε 1 χιλιόγραμμο (kg) θαλασσινού νερού, όταν όλα τα ανθρακικά έχουν μετατραπεί σε οξείδια, το βρώμιο και το ιώδιο έχουν αντικατασταθεί από χλώριο και όλα τα οργανικά έχουν οξειδωθεί τελείως»</a:t>
            </a:r>
            <a:r>
              <a:rPr lang="el-GR" sz="2000" b="0" i="0" u="none" strike="noStrike" baseline="0" dirty="0">
                <a:solidFill>
                  <a:srgbClr val="211D1E"/>
                </a:solidFill>
                <a:latin typeface="Calibri" panose="020F0502020204030204" pitchFamily="34" charset="0"/>
              </a:rPr>
              <a:t>. </a:t>
            </a:r>
            <a:endParaRPr lang="en-US" sz="2000" dirty="0"/>
          </a:p>
        </p:txBody>
      </p:sp>
    </p:spTree>
    <p:extLst>
      <p:ext uri="{BB962C8B-B14F-4D97-AF65-F5344CB8AC3E}">
        <p14:creationId xmlns:p14="http://schemas.microsoft.com/office/powerpoint/2010/main" val="977214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6618D0-416C-4C02-9144-192C22978115}"/>
              </a:ext>
            </a:extLst>
          </p:cNvPr>
          <p:cNvSpPr txBox="1"/>
          <p:nvPr/>
        </p:nvSpPr>
        <p:spPr>
          <a:xfrm>
            <a:off x="9459389" y="326774"/>
            <a:ext cx="2341022" cy="461665"/>
          </a:xfrm>
          <a:prstGeom prst="rect">
            <a:avLst/>
          </a:prstGeom>
          <a:noFill/>
        </p:spPr>
        <p:txBody>
          <a:bodyPr wrap="square">
            <a:spAutoFit/>
          </a:bodyPr>
          <a:lstStyle/>
          <a:p>
            <a:r>
              <a:rPr lang="el-GR" sz="2400" dirty="0">
                <a:solidFill>
                  <a:srgbClr val="0070C0"/>
                </a:solidFill>
                <a:latin typeface="Calibri" panose="020F0502020204030204" pitchFamily="34" charset="0"/>
                <a:ea typeface="TimesNewRomanPS-ItalicMT"/>
                <a:cs typeface="Calibri" panose="020F0502020204030204" pitchFamily="34" charset="0"/>
              </a:rPr>
              <a:t>ΑΛΑΤΟΤΗΤΑ</a:t>
            </a:r>
          </a:p>
        </p:txBody>
      </p:sp>
      <p:sp>
        <p:nvSpPr>
          <p:cNvPr id="10" name="TextBox 9">
            <a:extLst>
              <a:ext uri="{FF2B5EF4-FFF2-40B4-BE49-F238E27FC236}">
                <a16:creationId xmlns:a16="http://schemas.microsoft.com/office/drawing/2014/main" id="{004E9E4F-9103-4B16-B6B6-6A7E5690D165}"/>
              </a:ext>
            </a:extLst>
          </p:cNvPr>
          <p:cNvSpPr txBox="1"/>
          <p:nvPr/>
        </p:nvSpPr>
        <p:spPr>
          <a:xfrm>
            <a:off x="635386" y="924682"/>
            <a:ext cx="4863496" cy="400110"/>
          </a:xfrm>
          <a:prstGeom prst="rect">
            <a:avLst/>
          </a:prstGeom>
          <a:noFill/>
        </p:spPr>
        <p:txBody>
          <a:bodyPr wrap="square">
            <a:spAutoFit/>
          </a:bodyPr>
          <a:lstStyle/>
          <a:p>
            <a:r>
              <a:rPr lang="el-GR" sz="2000" i="1" dirty="0" err="1">
                <a:solidFill>
                  <a:srgbClr val="002060"/>
                </a:solidFill>
                <a:latin typeface="Calibri" panose="020F0502020204030204" pitchFamily="34" charset="0"/>
                <a:ea typeface="Calibri" panose="020F0502020204030204" pitchFamily="34" charset="0"/>
              </a:rPr>
              <a:t>Αλατότητα</a:t>
            </a:r>
            <a:r>
              <a:rPr lang="el-GR" sz="2000" i="1" dirty="0">
                <a:solidFill>
                  <a:srgbClr val="002060"/>
                </a:solidFill>
                <a:latin typeface="Calibri" panose="020F0502020204030204" pitchFamily="34" charset="0"/>
                <a:ea typeface="Calibri" panose="020F0502020204030204" pitchFamily="34" charset="0"/>
              </a:rPr>
              <a:t> (</a:t>
            </a:r>
            <a:r>
              <a:rPr lang="en-US" sz="2000" i="1" dirty="0">
                <a:solidFill>
                  <a:srgbClr val="002060"/>
                </a:solidFill>
                <a:latin typeface="Calibri" panose="020F0502020204030204" pitchFamily="34" charset="0"/>
                <a:ea typeface="Calibri" panose="020F0502020204030204" pitchFamily="34" charset="0"/>
              </a:rPr>
              <a:t>ppt</a:t>
            </a:r>
            <a:r>
              <a:rPr lang="el-GR" sz="2000" i="1" dirty="0">
                <a:solidFill>
                  <a:srgbClr val="002060"/>
                </a:solidFill>
                <a:latin typeface="Calibri" panose="020F0502020204030204" pitchFamily="34" charset="0"/>
                <a:ea typeface="Calibri" panose="020F0502020204030204" pitchFamily="34" charset="0"/>
              </a:rPr>
              <a:t>) = 1,80655 · </a:t>
            </a:r>
            <a:r>
              <a:rPr lang="el-GR" sz="2000" i="1" dirty="0" err="1">
                <a:solidFill>
                  <a:srgbClr val="002060"/>
                </a:solidFill>
                <a:latin typeface="Calibri" panose="020F0502020204030204" pitchFamily="34" charset="0"/>
                <a:ea typeface="Calibri" panose="020F0502020204030204" pitchFamily="34" charset="0"/>
              </a:rPr>
              <a:t>χλωριότητα</a:t>
            </a:r>
            <a:r>
              <a:rPr lang="el-GR" sz="2000" i="1" dirty="0">
                <a:solidFill>
                  <a:srgbClr val="002060"/>
                </a:solidFill>
                <a:latin typeface="Calibri" panose="020F0502020204030204" pitchFamily="34" charset="0"/>
                <a:ea typeface="Calibri" panose="020F0502020204030204" pitchFamily="34" charset="0"/>
              </a:rPr>
              <a:t> (</a:t>
            </a:r>
            <a:r>
              <a:rPr lang="en-US" sz="2000" i="1" dirty="0">
                <a:solidFill>
                  <a:srgbClr val="002060"/>
                </a:solidFill>
                <a:latin typeface="Calibri" panose="020F0502020204030204" pitchFamily="34" charset="0"/>
                <a:ea typeface="Calibri" panose="020F0502020204030204" pitchFamily="34" charset="0"/>
              </a:rPr>
              <a:t>ppt</a:t>
            </a:r>
            <a:r>
              <a:rPr lang="el-GR" sz="2000" i="1" dirty="0">
                <a:solidFill>
                  <a:srgbClr val="002060"/>
                </a:solidFill>
                <a:latin typeface="Calibri" panose="020F0502020204030204" pitchFamily="34" charset="0"/>
                <a:ea typeface="Calibri" panose="020F0502020204030204" pitchFamily="34" charset="0"/>
              </a:rPr>
              <a:t>)</a:t>
            </a:r>
            <a:endParaRPr lang="el-GR" sz="2000" dirty="0">
              <a:solidFill>
                <a:srgbClr val="002060"/>
              </a:solidFill>
            </a:endParaRPr>
          </a:p>
        </p:txBody>
      </p:sp>
      <p:sp>
        <p:nvSpPr>
          <p:cNvPr id="12" name="TextBox 11">
            <a:extLst>
              <a:ext uri="{FF2B5EF4-FFF2-40B4-BE49-F238E27FC236}">
                <a16:creationId xmlns:a16="http://schemas.microsoft.com/office/drawing/2014/main" id="{ABAE51A9-9E9F-4B27-B413-09FE544904EC}"/>
              </a:ext>
            </a:extLst>
          </p:cNvPr>
          <p:cNvSpPr txBox="1"/>
          <p:nvPr/>
        </p:nvSpPr>
        <p:spPr>
          <a:xfrm>
            <a:off x="989351" y="1343775"/>
            <a:ext cx="8745345" cy="407035"/>
          </a:xfrm>
          <a:prstGeom prst="rect">
            <a:avLst/>
          </a:prstGeom>
          <a:noFill/>
        </p:spPr>
        <p:txBody>
          <a:bodyPr wrap="square">
            <a:spAutoFit/>
          </a:bodyPr>
          <a:lstStyle/>
          <a:p>
            <a:pPr>
              <a:lnSpc>
                <a:spcPct val="107000"/>
              </a:lnSpc>
              <a:spcAft>
                <a:spcPts val="600"/>
              </a:spcAft>
            </a:pPr>
            <a:r>
              <a:rPr lang="el-GR" sz="2000" i="1" dirty="0">
                <a:solidFill>
                  <a:srgbClr val="002060"/>
                </a:solidFill>
                <a:latin typeface="Calibri" panose="020F0502020204030204" pitchFamily="34" charset="0"/>
              </a:rPr>
              <a:t>με τις δυο ποσότητες εκφρασμένες σε 1:1000 (</a:t>
            </a:r>
            <a:r>
              <a:rPr lang="en-US" sz="2000" i="1" dirty="0">
                <a:solidFill>
                  <a:srgbClr val="002060"/>
                </a:solidFill>
                <a:latin typeface="Calibri" panose="020F0502020204030204" pitchFamily="34" charset="0"/>
              </a:rPr>
              <a:t>ppt</a:t>
            </a:r>
            <a:r>
              <a:rPr lang="el-GR" sz="2000" i="1" dirty="0">
                <a:solidFill>
                  <a:srgbClr val="002060"/>
                </a:solidFill>
                <a:latin typeface="Calibri" panose="020F0502020204030204" pitchFamily="34" charset="0"/>
              </a:rPr>
              <a:t>: </a:t>
            </a:r>
            <a:r>
              <a:rPr lang="en-US" sz="2000" i="1" dirty="0">
                <a:solidFill>
                  <a:srgbClr val="002060"/>
                </a:solidFill>
                <a:latin typeface="Calibri" panose="020F0502020204030204" pitchFamily="34" charset="0"/>
              </a:rPr>
              <a:t>parts per thousand</a:t>
            </a:r>
            <a:r>
              <a:rPr lang="el-GR" sz="2000" i="1" dirty="0">
                <a:solidFill>
                  <a:srgbClr val="002060"/>
                </a:solidFill>
                <a:latin typeface="Calibri" panose="020F0502020204030204" pitchFamily="34" charset="0"/>
              </a:rPr>
              <a:t>)</a:t>
            </a:r>
          </a:p>
        </p:txBody>
      </p:sp>
      <p:sp>
        <p:nvSpPr>
          <p:cNvPr id="13" name="TextBox 12">
            <a:extLst>
              <a:ext uri="{FF2B5EF4-FFF2-40B4-BE49-F238E27FC236}">
                <a16:creationId xmlns:a16="http://schemas.microsoft.com/office/drawing/2014/main" id="{3D4106FE-A790-431C-A8B7-EDCD88AB0FF4}"/>
              </a:ext>
            </a:extLst>
          </p:cNvPr>
          <p:cNvSpPr txBox="1"/>
          <p:nvPr/>
        </p:nvSpPr>
        <p:spPr>
          <a:xfrm>
            <a:off x="574370" y="2636812"/>
            <a:ext cx="4985529" cy="400110"/>
          </a:xfrm>
          <a:prstGeom prst="rect">
            <a:avLst/>
          </a:prstGeom>
          <a:noFill/>
        </p:spPr>
        <p:txBody>
          <a:bodyPr wrap="square">
            <a:spAutoFit/>
          </a:bodyPr>
          <a:lstStyle/>
          <a:p>
            <a:r>
              <a:rPr lang="el-GR" sz="2000" b="1" i="1" dirty="0" err="1">
                <a:solidFill>
                  <a:srgbClr val="002060"/>
                </a:solidFill>
                <a:latin typeface="Calibri" panose="020F0502020204030204" pitchFamily="34" charset="0"/>
                <a:ea typeface="Calibri" panose="020F0502020204030204" pitchFamily="34" charset="0"/>
              </a:rPr>
              <a:t>Αλατότητα</a:t>
            </a:r>
            <a:r>
              <a:rPr lang="el-GR" sz="2000" b="1" i="1" dirty="0">
                <a:solidFill>
                  <a:srgbClr val="002060"/>
                </a:solidFill>
                <a:latin typeface="Calibri" panose="020F0502020204030204" pitchFamily="34" charset="0"/>
                <a:ea typeface="Calibri" panose="020F0502020204030204" pitchFamily="34" charset="0"/>
              </a:rPr>
              <a:t> (</a:t>
            </a:r>
            <a:r>
              <a:rPr lang="en-US" sz="2000" b="1" i="1" dirty="0">
                <a:solidFill>
                  <a:srgbClr val="002060"/>
                </a:solidFill>
                <a:latin typeface="Calibri" panose="020F0502020204030204" pitchFamily="34" charset="0"/>
                <a:ea typeface="Calibri" panose="020F0502020204030204" pitchFamily="34" charset="0"/>
              </a:rPr>
              <a:t>ppt</a:t>
            </a:r>
            <a:r>
              <a:rPr lang="el-GR" sz="2000" b="1" i="1" dirty="0">
                <a:solidFill>
                  <a:srgbClr val="002060"/>
                </a:solidFill>
                <a:latin typeface="Calibri" panose="020F0502020204030204" pitchFamily="34" charset="0"/>
                <a:ea typeface="Calibri" panose="020F0502020204030204" pitchFamily="34" charset="0"/>
              </a:rPr>
              <a:t>) = </a:t>
            </a:r>
            <a:r>
              <a:rPr lang="en-US" sz="2000" b="1" i="1" dirty="0">
                <a:solidFill>
                  <a:srgbClr val="002060"/>
                </a:solidFill>
                <a:latin typeface="Calibri" panose="020F0502020204030204" pitchFamily="34" charset="0"/>
                <a:ea typeface="Calibri" panose="020F0502020204030204" pitchFamily="34" charset="0"/>
              </a:rPr>
              <a:t>f (</a:t>
            </a:r>
            <a:r>
              <a:rPr lang="el-GR" sz="2000" b="1" i="1" dirty="0">
                <a:solidFill>
                  <a:srgbClr val="002060"/>
                </a:solidFill>
                <a:latin typeface="Calibri" panose="020F0502020204030204" pitchFamily="34" charset="0"/>
                <a:ea typeface="Calibri" panose="020F0502020204030204" pitchFamily="34" charset="0"/>
              </a:rPr>
              <a:t>Αγωγιμότητας)</a:t>
            </a:r>
            <a:endParaRPr lang="el-GR" sz="2000" b="1" dirty="0">
              <a:solidFill>
                <a:srgbClr val="002060"/>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8043C9-E1DF-4709-B420-B57199CC6A4F}"/>
                  </a:ext>
                </a:extLst>
              </p:cNvPr>
              <p:cNvSpPr txBox="1"/>
              <p:nvPr/>
            </p:nvSpPr>
            <p:spPr>
              <a:xfrm>
                <a:off x="548787" y="3391914"/>
                <a:ext cx="11133695" cy="432041"/>
              </a:xfrm>
              <a:prstGeom prst="rect">
                <a:avLst/>
              </a:prstGeom>
              <a:noFill/>
            </p:spPr>
            <p:txBody>
              <a:bodyPr wrap="square">
                <a:spAutoFit/>
              </a:bodyPr>
              <a:lstStyle/>
              <a:p>
                <a:r>
                  <a:rPr lang="en-US" sz="2000" b="1" i="1" dirty="0">
                    <a:solidFill>
                      <a:srgbClr val="002060"/>
                    </a:solidFill>
                    <a:latin typeface="+mj-lt"/>
                  </a:rPr>
                  <a:t>S</a:t>
                </a:r>
                <a14:m>
                  <m:oMath xmlns:m="http://schemas.openxmlformats.org/officeDocument/2006/math">
                    <m:r>
                      <a:rPr lang="el-GR" sz="2000" b="1" i="1">
                        <a:solidFill>
                          <a:srgbClr val="002060"/>
                        </a:solidFill>
                        <a:latin typeface="Cambria Math" panose="02040503050406030204" pitchFamily="18" charset="0"/>
                      </a:rPr>
                      <m:t>=</m:t>
                    </m:r>
                    <m:r>
                      <a:rPr lang="en-US"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𝟎</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𝟎𝟎𝟖</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𝟎</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𝟏𝟔𝟗𝟐</m:t>
                    </m:r>
                    <m:r>
                      <a:rPr lang="el-GR" sz="2000" b="1" i="1">
                        <a:solidFill>
                          <a:srgbClr val="002060"/>
                        </a:solidFill>
                        <a:latin typeface="Cambria Math" panose="02040503050406030204" pitchFamily="18" charset="0"/>
                      </a:rPr>
                      <m:t>· </m:t>
                    </m:r>
                    <m:sSubSup>
                      <m:sSubSupPr>
                        <m:ctrlPr>
                          <a:rPr lang="el-GR" sz="2000" b="1" i="1">
                            <a:solidFill>
                              <a:srgbClr val="002060"/>
                            </a:solidFill>
                            <a:latin typeface="Cambria Math" panose="02040503050406030204" pitchFamily="18" charset="0"/>
                          </a:rPr>
                        </m:ctrlPr>
                      </m:sSubSupPr>
                      <m:e>
                        <m:r>
                          <a:rPr lang="el-GR" sz="2000" b="1" i="1">
                            <a:solidFill>
                              <a:srgbClr val="002060"/>
                            </a:solidFill>
                            <a:latin typeface="Cambria Math" panose="02040503050406030204" pitchFamily="18" charset="0"/>
                          </a:rPr>
                          <m:t>𝑲</m:t>
                        </m:r>
                      </m:e>
                      <m:sub>
                        <m:r>
                          <a:rPr lang="el-GR" sz="2000" b="1" i="1">
                            <a:solidFill>
                              <a:srgbClr val="002060"/>
                            </a:solidFill>
                            <a:latin typeface="Cambria Math" panose="02040503050406030204" pitchFamily="18" charset="0"/>
                          </a:rPr>
                          <m:t>𝟏𝟓</m:t>
                        </m:r>
                      </m:sub>
                      <m:sup>
                        <m:r>
                          <a:rPr lang="el-GR" sz="2000" b="1" i="1">
                            <a:solidFill>
                              <a:srgbClr val="002060"/>
                            </a:solidFill>
                            <a:latin typeface="Cambria Math" panose="02040503050406030204" pitchFamily="18" charset="0"/>
                          </a:rPr>
                          <m:t>𝟎</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𝟓</m:t>
                        </m:r>
                      </m:sup>
                    </m:sSubSup>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𝟐𝟓</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𝟑𝟖𝟓𝟏</m:t>
                    </m:r>
                    <m:sSub>
                      <m:sSubPr>
                        <m:ctrlPr>
                          <a:rPr lang="el-GR" sz="2000" b="1" i="1">
                            <a:solidFill>
                              <a:srgbClr val="002060"/>
                            </a:solidFill>
                            <a:latin typeface="Cambria Math" panose="02040503050406030204" pitchFamily="18" charset="0"/>
                          </a:rPr>
                        </m:ctrlPr>
                      </m:sSubPr>
                      <m:e>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𝑲</m:t>
                        </m:r>
                      </m:e>
                      <m:sub>
                        <m:r>
                          <a:rPr lang="el-GR" sz="2000" b="1" i="1">
                            <a:solidFill>
                              <a:srgbClr val="002060"/>
                            </a:solidFill>
                            <a:latin typeface="Cambria Math" panose="02040503050406030204" pitchFamily="18" charset="0"/>
                          </a:rPr>
                          <m:t>𝟏𝟓</m:t>
                        </m:r>
                      </m:sub>
                    </m:sSub>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𝟏𝟒</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𝟎𝟗𝟒𝟏</m:t>
                    </m:r>
                    <m:sSubSup>
                      <m:sSubSupPr>
                        <m:ctrlPr>
                          <a:rPr lang="el-GR" sz="2000" b="1" i="1">
                            <a:solidFill>
                              <a:srgbClr val="002060"/>
                            </a:solidFill>
                            <a:latin typeface="Cambria Math" panose="02040503050406030204" pitchFamily="18" charset="0"/>
                          </a:rPr>
                        </m:ctrlPr>
                      </m:sSubSupPr>
                      <m:e>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𝑲</m:t>
                        </m:r>
                      </m:e>
                      <m:sub>
                        <m:r>
                          <a:rPr lang="el-GR" sz="2000" b="1" i="1">
                            <a:solidFill>
                              <a:srgbClr val="002060"/>
                            </a:solidFill>
                            <a:latin typeface="Cambria Math" panose="02040503050406030204" pitchFamily="18" charset="0"/>
                          </a:rPr>
                          <m:t>𝟏𝟓</m:t>
                        </m:r>
                      </m:sub>
                      <m:sup>
                        <m:r>
                          <a:rPr lang="el-GR" sz="2000" b="1" i="1">
                            <a:solidFill>
                              <a:srgbClr val="002060"/>
                            </a:solidFill>
                            <a:latin typeface="Cambria Math" panose="02040503050406030204" pitchFamily="18" charset="0"/>
                          </a:rPr>
                          <m:t>𝟏</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𝟓</m:t>
                        </m:r>
                      </m:sup>
                    </m:sSubSup>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𝟕</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𝟎𝟐𝟔𝟏</m:t>
                    </m:r>
                    <m:sSubSup>
                      <m:sSubSupPr>
                        <m:ctrlPr>
                          <a:rPr lang="el-GR" sz="2000" b="1" i="1">
                            <a:solidFill>
                              <a:srgbClr val="002060"/>
                            </a:solidFill>
                            <a:latin typeface="Cambria Math" panose="02040503050406030204" pitchFamily="18" charset="0"/>
                          </a:rPr>
                        </m:ctrlPr>
                      </m:sSubSupPr>
                      <m:e>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𝑲</m:t>
                        </m:r>
                      </m:e>
                      <m:sub>
                        <m:r>
                          <a:rPr lang="el-GR" sz="2000" b="1" i="1">
                            <a:solidFill>
                              <a:srgbClr val="002060"/>
                            </a:solidFill>
                            <a:latin typeface="Cambria Math" panose="02040503050406030204" pitchFamily="18" charset="0"/>
                          </a:rPr>
                          <m:t>𝟏𝟓</m:t>
                        </m:r>
                      </m:sub>
                      <m:sup>
                        <m:r>
                          <a:rPr lang="el-GR" sz="2000" b="1" i="1">
                            <a:solidFill>
                              <a:srgbClr val="002060"/>
                            </a:solidFill>
                            <a:latin typeface="Cambria Math" panose="02040503050406030204" pitchFamily="18" charset="0"/>
                          </a:rPr>
                          <m:t>𝟐</m:t>
                        </m:r>
                      </m:sup>
                    </m:sSubSup>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𝟏𝟒</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𝟎𝟗𝟒𝟏</m:t>
                    </m:r>
                    <m:r>
                      <a:rPr lang="el-GR" sz="2000" b="1" i="1">
                        <a:solidFill>
                          <a:srgbClr val="002060"/>
                        </a:solidFill>
                        <a:latin typeface="Cambria Math" panose="02040503050406030204" pitchFamily="18" charset="0"/>
                      </a:rPr>
                      <m:t>·</m:t>
                    </m:r>
                    <m:sSubSup>
                      <m:sSubSupPr>
                        <m:ctrlPr>
                          <a:rPr lang="el-GR" sz="2000" b="1" i="1">
                            <a:solidFill>
                              <a:srgbClr val="002060"/>
                            </a:solidFill>
                            <a:latin typeface="Cambria Math" panose="02040503050406030204" pitchFamily="18" charset="0"/>
                          </a:rPr>
                        </m:ctrlPr>
                      </m:sSubSupPr>
                      <m:e>
                        <m:r>
                          <a:rPr lang="el-GR" sz="2000" b="1" i="1">
                            <a:solidFill>
                              <a:srgbClr val="002060"/>
                            </a:solidFill>
                            <a:latin typeface="Cambria Math" panose="02040503050406030204" pitchFamily="18" charset="0"/>
                          </a:rPr>
                          <m:t>𝑲</m:t>
                        </m:r>
                      </m:e>
                      <m:sub>
                        <m:r>
                          <a:rPr lang="el-GR" sz="2000" b="1" i="1">
                            <a:solidFill>
                              <a:srgbClr val="002060"/>
                            </a:solidFill>
                            <a:latin typeface="Cambria Math" panose="02040503050406030204" pitchFamily="18" charset="0"/>
                          </a:rPr>
                          <m:t>𝟏𝟓</m:t>
                        </m:r>
                      </m:sub>
                      <m:sup>
                        <m:r>
                          <a:rPr lang="el-GR" sz="2000" b="1" i="1">
                            <a:solidFill>
                              <a:srgbClr val="002060"/>
                            </a:solidFill>
                            <a:latin typeface="Cambria Math" panose="02040503050406030204" pitchFamily="18" charset="0"/>
                          </a:rPr>
                          <m:t>𝟐</m:t>
                        </m:r>
                        <m:r>
                          <a:rPr lang="el-GR" sz="2000" b="1" i="1">
                            <a:solidFill>
                              <a:srgbClr val="002060"/>
                            </a:solidFill>
                            <a:latin typeface="Cambria Math" panose="02040503050406030204" pitchFamily="18" charset="0"/>
                          </a:rPr>
                          <m:t>.</m:t>
                        </m:r>
                        <m:r>
                          <a:rPr lang="el-GR" sz="2000" b="1" i="1">
                            <a:solidFill>
                              <a:srgbClr val="002060"/>
                            </a:solidFill>
                            <a:latin typeface="Cambria Math" panose="02040503050406030204" pitchFamily="18" charset="0"/>
                          </a:rPr>
                          <m:t>𝟓</m:t>
                        </m:r>
                      </m:sup>
                    </m:sSubSup>
                    <m:r>
                      <a:rPr lang="el-GR" sz="2000" b="1" i="1">
                        <a:solidFill>
                          <a:srgbClr val="002060"/>
                        </a:solidFill>
                        <a:latin typeface="Cambria Math" panose="02040503050406030204" pitchFamily="18" charset="0"/>
                      </a:rPr>
                      <m:t> </m:t>
                    </m:r>
                  </m:oMath>
                </a14:m>
                <a:endParaRPr lang="el-GR" sz="2000" b="1" i="1" dirty="0">
                  <a:solidFill>
                    <a:srgbClr val="002060"/>
                  </a:solidFill>
                </a:endParaRPr>
              </a:p>
            </p:txBody>
          </p:sp>
        </mc:Choice>
        <mc:Fallback xmlns="">
          <p:sp>
            <p:nvSpPr>
              <p:cNvPr id="15" name="TextBox 14">
                <a:extLst>
                  <a:ext uri="{FF2B5EF4-FFF2-40B4-BE49-F238E27FC236}">
                    <a16:creationId xmlns:a16="http://schemas.microsoft.com/office/drawing/2014/main" id="{288043C9-E1DF-4709-B420-B57199CC6A4F}"/>
                  </a:ext>
                </a:extLst>
              </p:cNvPr>
              <p:cNvSpPr txBox="1">
                <a:spLocks noRot="1" noChangeAspect="1" noMove="1" noResize="1" noEditPoints="1" noAdjustHandles="1" noChangeArrowheads="1" noChangeShapeType="1" noTextEdit="1"/>
              </p:cNvSpPr>
              <p:nvPr/>
            </p:nvSpPr>
            <p:spPr>
              <a:xfrm>
                <a:off x="548787" y="3391914"/>
                <a:ext cx="11133695" cy="432041"/>
              </a:xfrm>
              <a:prstGeom prst="rect">
                <a:avLst/>
              </a:prstGeom>
              <a:blipFill>
                <a:blip r:embed="rId2"/>
                <a:stretch>
                  <a:fillRect l="-548" b="-23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5C33F8-7546-4DEF-84D0-84C98494304F}"/>
                  </a:ext>
                </a:extLst>
              </p:cNvPr>
              <p:cNvSpPr txBox="1"/>
              <p:nvPr/>
            </p:nvSpPr>
            <p:spPr>
              <a:xfrm>
                <a:off x="479685" y="3851857"/>
                <a:ext cx="10719759" cy="1507913"/>
              </a:xfrm>
              <a:prstGeom prst="rect">
                <a:avLst/>
              </a:prstGeom>
              <a:noFill/>
            </p:spPr>
            <p:txBody>
              <a:bodyPr wrap="square">
                <a:spAutoFit/>
              </a:bodyPr>
              <a:lstStyle/>
              <a:p>
                <a:pPr>
                  <a:lnSpc>
                    <a:spcPct val="107000"/>
                  </a:lnSpc>
                  <a:spcAft>
                    <a:spcPts val="600"/>
                  </a:spcAft>
                </a:pPr>
                <a:r>
                  <a:rPr lang="el-GR" sz="2000" i="1" dirty="0">
                    <a:solidFill>
                      <a:srgbClr val="002060"/>
                    </a:solidFill>
                    <a:ea typeface="Calibri" panose="020F0502020204030204" pitchFamily="34" charset="0"/>
                    <a:cs typeface="Calibri" panose="020F0502020204030204" pitchFamily="34" charset="0"/>
                  </a:rPr>
                  <a:t>όπου: </a:t>
                </a:r>
                <a14:m>
                  <m:oMath xmlns:m="http://schemas.openxmlformats.org/officeDocument/2006/math">
                    <m:sSub>
                      <m:sSubPr>
                        <m:ctrlP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ctrlPr>
                      </m:sSubPr>
                      <m:e>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 </m:t>
                        </m:r>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𝐾</m:t>
                        </m:r>
                      </m:e>
                      <m:sub>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15</m:t>
                        </m:r>
                      </m:sub>
                    </m:sSub>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 </m:t>
                    </m:r>
                    <m:f>
                      <m:fPr>
                        <m:type m:val="skw"/>
                        <m:ctrlP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ctrlPr>
                      </m:fPr>
                      <m:num>
                        <m:sSub>
                          <m:sSubPr>
                            <m:ctrlP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ctrlPr>
                          </m:sSubPr>
                          <m:e>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𝐶</m:t>
                            </m:r>
                          </m:e>
                          <m:sub>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𝑆</m:t>
                            </m:r>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 15,  0</m:t>
                            </m:r>
                          </m:sub>
                        </m:sSub>
                      </m:num>
                      <m:den>
                        <m:sSub>
                          <m:sSubPr>
                            <m:ctrlP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ctrlPr>
                          </m:sSubPr>
                          <m:e>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𝐶</m:t>
                            </m:r>
                          </m:e>
                          <m:sub>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𝐾𝑐𝑙</m:t>
                            </m:r>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 15, 0</m:t>
                            </m:r>
                          </m:sub>
                        </m:sSub>
                      </m:den>
                    </m:f>
                  </m:oMath>
                </a14:m>
                <a:r>
                  <a:rPr lang="el-GR" sz="2000" i="1" dirty="0">
                    <a:solidFill>
                      <a:srgbClr val="002060"/>
                    </a:solidFill>
                    <a:ea typeface="Times New Roman" panose="02020603050405020304" pitchFamily="18" charset="0"/>
                    <a:cs typeface="Calibri" panose="020F0502020204030204" pitchFamily="34" charset="0"/>
                  </a:rPr>
                  <a:t> </a:t>
                </a:r>
                <a:r>
                  <a:rPr lang="el-GR" sz="2000" i="1" dirty="0">
                    <a:solidFill>
                      <a:srgbClr val="002060"/>
                    </a:solidFill>
                    <a:ea typeface="Calibri" panose="020F0502020204030204" pitchFamily="34" charset="0"/>
                    <a:cs typeface="Calibri" panose="020F0502020204030204" pitchFamily="34" charset="0"/>
                  </a:rPr>
                  <a:t>στην οποία C</a:t>
                </a:r>
                <a:r>
                  <a:rPr lang="el-GR" sz="2000" i="1" baseline="-25000" dirty="0">
                    <a:solidFill>
                      <a:srgbClr val="002060"/>
                    </a:solidFill>
                    <a:ea typeface="Calibri" panose="020F0502020204030204" pitchFamily="34" charset="0"/>
                    <a:cs typeface="Calibri" panose="020F0502020204030204" pitchFamily="34" charset="0"/>
                  </a:rPr>
                  <a:t>(S, 15, 0)</a:t>
                </a:r>
                <a:r>
                  <a:rPr lang="el-GR" sz="2000" i="1" dirty="0">
                    <a:solidFill>
                      <a:srgbClr val="002060"/>
                    </a:solidFill>
                    <a:ea typeface="Calibri" panose="020F0502020204030204" pitchFamily="34" charset="0"/>
                    <a:cs typeface="Calibri" panose="020F0502020204030204" pitchFamily="34" charset="0"/>
                  </a:rPr>
                  <a:t> είναι η αγωγιμότητα επιφανειακού δείγματος θαλασσινού νερού (συνθήκες ατμοσφαιρικής πίεσης =0) στους 15° και το C</a:t>
                </a:r>
                <a:r>
                  <a:rPr lang="el-GR" sz="2000" i="1" baseline="-25000" dirty="0">
                    <a:solidFill>
                      <a:srgbClr val="002060"/>
                    </a:solidFill>
                    <a:ea typeface="Calibri" panose="020F0502020204030204" pitchFamily="34" charset="0"/>
                    <a:cs typeface="Calibri" panose="020F0502020204030204" pitchFamily="34" charset="0"/>
                  </a:rPr>
                  <a:t>(</a:t>
                </a:r>
                <a:r>
                  <a:rPr lang="el-GR" sz="2000" i="1" baseline="-25000" dirty="0" err="1">
                    <a:solidFill>
                      <a:srgbClr val="002060"/>
                    </a:solidFill>
                    <a:ea typeface="Calibri" panose="020F0502020204030204" pitchFamily="34" charset="0"/>
                    <a:cs typeface="Calibri" panose="020F0502020204030204" pitchFamily="34" charset="0"/>
                  </a:rPr>
                  <a:t>KCl</a:t>
                </a:r>
                <a:r>
                  <a:rPr lang="el-GR" sz="2000" i="1" baseline="-25000" dirty="0">
                    <a:solidFill>
                      <a:srgbClr val="002060"/>
                    </a:solidFill>
                    <a:ea typeface="Calibri" panose="020F0502020204030204" pitchFamily="34" charset="0"/>
                    <a:cs typeface="Calibri" panose="020F0502020204030204" pitchFamily="34" charset="0"/>
                  </a:rPr>
                  <a:t>, 15, 0)</a:t>
                </a:r>
                <a:r>
                  <a:rPr lang="el-GR" sz="2000" i="1" dirty="0">
                    <a:solidFill>
                      <a:srgbClr val="002060"/>
                    </a:solidFill>
                    <a:ea typeface="Calibri" panose="020F0502020204030204" pitchFamily="34" charset="0"/>
                    <a:cs typeface="Calibri" panose="020F0502020204030204" pitchFamily="34" charset="0"/>
                  </a:rPr>
                  <a:t> είναι η αγωγιμότητα πρότυπου διαλύματος </a:t>
                </a:r>
                <a:r>
                  <a:rPr lang="el-GR" sz="2000" i="1" dirty="0" err="1">
                    <a:solidFill>
                      <a:srgbClr val="002060"/>
                    </a:solidFill>
                    <a:ea typeface="Calibri" panose="020F0502020204030204" pitchFamily="34" charset="0"/>
                    <a:cs typeface="Calibri" panose="020F0502020204030204" pitchFamily="34" charset="0"/>
                  </a:rPr>
                  <a:t>KCl</a:t>
                </a:r>
                <a:r>
                  <a:rPr lang="el-GR" sz="2000" i="1" dirty="0">
                    <a:solidFill>
                      <a:srgbClr val="002060"/>
                    </a:solidFill>
                    <a:ea typeface="Calibri" panose="020F0502020204030204" pitchFamily="34" charset="0"/>
                    <a:cs typeface="Calibri" panose="020F0502020204030204" pitchFamily="34" charset="0"/>
                  </a:rPr>
                  <a:t> στους 15°C, το οποίο βρίσκεται επίσης κάτω από ατμοσφαιρική πίεση (το διάλυμα </a:t>
                </a:r>
                <a:r>
                  <a:rPr lang="el-GR" sz="2000" i="1" dirty="0" err="1">
                    <a:solidFill>
                      <a:srgbClr val="002060"/>
                    </a:solidFill>
                    <a:ea typeface="Calibri" panose="020F0502020204030204" pitchFamily="34" charset="0"/>
                    <a:cs typeface="Calibri" panose="020F0502020204030204" pitchFamily="34" charset="0"/>
                  </a:rPr>
                  <a:t>KCl</a:t>
                </a:r>
                <a:r>
                  <a:rPr lang="el-GR" sz="2000" i="1" dirty="0">
                    <a:solidFill>
                      <a:srgbClr val="002060"/>
                    </a:solidFill>
                    <a:ea typeface="Calibri" panose="020F0502020204030204" pitchFamily="34" charset="0"/>
                    <a:cs typeface="Calibri" panose="020F0502020204030204" pitchFamily="34" charset="0"/>
                  </a:rPr>
                  <a:t> περιέχει µ</a:t>
                </a:r>
                <a:r>
                  <a:rPr lang="el-GR" sz="2000" i="1" dirty="0" err="1">
                    <a:solidFill>
                      <a:srgbClr val="002060"/>
                    </a:solidFill>
                    <a:ea typeface="Calibri" panose="020F0502020204030204" pitchFamily="34" charset="0"/>
                    <a:cs typeface="Calibri" panose="020F0502020204030204" pitchFamily="34" charset="0"/>
                  </a:rPr>
                  <a:t>άζα</a:t>
                </a:r>
                <a:r>
                  <a:rPr lang="el-GR" sz="2000" i="1" dirty="0">
                    <a:solidFill>
                      <a:srgbClr val="002060"/>
                    </a:solidFill>
                    <a:ea typeface="Calibri" panose="020F0502020204030204" pitchFamily="34" charset="0"/>
                    <a:cs typeface="Calibri" panose="020F0502020204030204" pitchFamily="34" charset="0"/>
                  </a:rPr>
                  <a:t> 32,4356 g </a:t>
                </a:r>
                <a:r>
                  <a:rPr lang="el-GR" sz="2000" i="1" dirty="0" err="1">
                    <a:solidFill>
                      <a:srgbClr val="002060"/>
                    </a:solidFill>
                    <a:ea typeface="Calibri" panose="020F0502020204030204" pitchFamily="34" charset="0"/>
                    <a:cs typeface="Calibri" panose="020F0502020204030204" pitchFamily="34" charset="0"/>
                  </a:rPr>
                  <a:t>KCl</a:t>
                </a:r>
                <a:r>
                  <a:rPr lang="el-GR" sz="2000" i="1" dirty="0">
                    <a:solidFill>
                      <a:srgbClr val="002060"/>
                    </a:solidFill>
                    <a:ea typeface="Calibri" panose="020F0502020204030204" pitchFamily="34" charset="0"/>
                    <a:cs typeface="Calibri" panose="020F0502020204030204" pitchFamily="34" charset="0"/>
                  </a:rPr>
                  <a:t> σε </a:t>
                </a:r>
                <a:r>
                  <a:rPr lang="el-GR" sz="2000" i="1" dirty="0" err="1">
                    <a:solidFill>
                      <a:srgbClr val="002060"/>
                    </a:solidFill>
                    <a:ea typeface="Calibri" panose="020F0502020204030204" pitchFamily="34" charset="0"/>
                    <a:cs typeface="Calibri" panose="020F0502020204030204" pitchFamily="34" charset="0"/>
                  </a:rPr>
                  <a:t>διάλυµα</a:t>
                </a:r>
                <a:r>
                  <a:rPr lang="el-GR" sz="2000" i="1" dirty="0">
                    <a:solidFill>
                      <a:srgbClr val="002060"/>
                    </a:solidFill>
                    <a:ea typeface="Calibri" panose="020F0502020204030204" pitchFamily="34" charset="0"/>
                    <a:cs typeface="Calibri" panose="020F0502020204030204" pitchFamily="34" charset="0"/>
                  </a:rPr>
                  <a:t> 1 </a:t>
                </a:r>
                <a:r>
                  <a:rPr lang="el-GR" sz="2000" i="1" dirty="0" err="1">
                    <a:solidFill>
                      <a:srgbClr val="002060"/>
                    </a:solidFill>
                    <a:ea typeface="Calibri" panose="020F0502020204030204" pitchFamily="34" charset="0"/>
                    <a:cs typeface="Calibri" panose="020F0502020204030204" pitchFamily="34" charset="0"/>
                  </a:rPr>
                  <a:t>kg</a:t>
                </a:r>
                <a:r>
                  <a:rPr lang="el-GR" sz="2000" i="1" dirty="0">
                    <a:solidFill>
                      <a:srgbClr val="002060"/>
                    </a:solidFill>
                    <a:ea typeface="Calibri" panose="020F0502020204030204" pitchFamily="34" charset="0"/>
                    <a:cs typeface="Calibri" panose="020F0502020204030204" pitchFamily="34" charset="0"/>
                  </a:rPr>
                  <a:t>).</a:t>
                </a:r>
                <a:endParaRPr lang="el-GR" sz="2000" i="1" dirty="0">
                  <a:solidFill>
                    <a:srgbClr val="002060"/>
                  </a:solidFill>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E25C33F8-7546-4DEF-84D0-84C98494304F}"/>
                  </a:ext>
                </a:extLst>
              </p:cNvPr>
              <p:cNvSpPr txBox="1">
                <a:spLocks noRot="1" noChangeAspect="1" noMove="1" noResize="1" noEditPoints="1" noAdjustHandles="1" noChangeArrowheads="1" noChangeShapeType="1" noTextEdit="1"/>
              </p:cNvSpPr>
              <p:nvPr/>
            </p:nvSpPr>
            <p:spPr>
              <a:xfrm>
                <a:off x="479685" y="3851857"/>
                <a:ext cx="10719759" cy="1507913"/>
              </a:xfrm>
              <a:prstGeom prst="rect">
                <a:avLst/>
              </a:prstGeom>
              <a:blipFill>
                <a:blip r:embed="rId3"/>
                <a:stretch>
                  <a:fillRect l="-626" t="-38866" b="-647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130FD392-9768-4CE3-BA3F-03051CFDCD55}"/>
              </a:ext>
            </a:extLst>
          </p:cNvPr>
          <p:cNvSpPr txBox="1"/>
          <p:nvPr/>
        </p:nvSpPr>
        <p:spPr>
          <a:xfrm>
            <a:off x="548787" y="2065799"/>
            <a:ext cx="10081113" cy="677108"/>
          </a:xfrm>
          <a:prstGeom prst="rect">
            <a:avLst/>
          </a:prstGeom>
          <a:noFill/>
        </p:spPr>
        <p:txBody>
          <a:bodyPr wrap="square">
            <a:spAutoFit/>
          </a:bodyPr>
          <a:lstStyle/>
          <a:p>
            <a:r>
              <a:rPr lang="el-GR" sz="2000" dirty="0">
                <a:solidFill>
                  <a:srgbClr val="002060"/>
                </a:solidFill>
                <a:latin typeface="Calibri" panose="020F0502020204030204" pitchFamily="34" charset="0"/>
              </a:rPr>
              <a:t>PSS78 (</a:t>
            </a:r>
            <a:r>
              <a:rPr lang="el-GR" sz="2000" dirty="0" err="1">
                <a:solidFill>
                  <a:srgbClr val="002060"/>
                </a:solidFill>
                <a:latin typeface="Calibri" panose="020F0502020204030204" pitchFamily="34" charset="0"/>
              </a:rPr>
              <a:t>Practical</a:t>
            </a:r>
            <a:r>
              <a:rPr lang="el-GR" sz="2000" dirty="0">
                <a:solidFill>
                  <a:srgbClr val="002060"/>
                </a:solidFill>
                <a:latin typeface="Calibri" panose="020F0502020204030204" pitchFamily="34" charset="0"/>
              </a:rPr>
              <a:t> </a:t>
            </a:r>
            <a:r>
              <a:rPr lang="el-GR" sz="2000" dirty="0" err="1">
                <a:solidFill>
                  <a:srgbClr val="002060"/>
                </a:solidFill>
                <a:latin typeface="Calibri" panose="020F0502020204030204" pitchFamily="34" charset="0"/>
              </a:rPr>
              <a:t>Salinity</a:t>
            </a:r>
            <a:r>
              <a:rPr lang="el-GR" sz="2000" dirty="0">
                <a:solidFill>
                  <a:srgbClr val="002060"/>
                </a:solidFill>
                <a:latin typeface="Calibri" panose="020F0502020204030204" pitchFamily="34" charset="0"/>
              </a:rPr>
              <a:t> </a:t>
            </a:r>
            <a:r>
              <a:rPr lang="el-GR" sz="2000" dirty="0" err="1">
                <a:solidFill>
                  <a:srgbClr val="002060"/>
                </a:solidFill>
                <a:latin typeface="Calibri" panose="020F0502020204030204" pitchFamily="34" charset="0"/>
              </a:rPr>
              <a:t>Scale</a:t>
            </a:r>
            <a:r>
              <a:rPr lang="el-GR" sz="2000" dirty="0">
                <a:solidFill>
                  <a:srgbClr val="002060"/>
                </a:solidFill>
                <a:latin typeface="Calibri" panose="020F0502020204030204" pitchFamily="34" charset="0"/>
              </a:rPr>
              <a:t> of 1978) - </a:t>
            </a:r>
            <a:r>
              <a:rPr lang="el-GR" sz="2000" i="1" dirty="0" err="1">
                <a:solidFill>
                  <a:srgbClr val="002060"/>
                </a:solidFill>
                <a:latin typeface="Calibri" panose="020F0502020204030204" pitchFamily="34" charset="0"/>
              </a:rPr>
              <a:t>εκφρασμέν</a:t>
            </a:r>
            <a:r>
              <a:rPr lang="en-US" sz="2000" i="1" dirty="0">
                <a:solidFill>
                  <a:srgbClr val="002060"/>
                </a:solidFill>
                <a:latin typeface="Calibri" panose="020F0502020204030204" pitchFamily="34" charset="0"/>
              </a:rPr>
              <a:t>a</a:t>
            </a:r>
            <a:r>
              <a:rPr lang="el-GR" sz="2000" i="1" dirty="0">
                <a:solidFill>
                  <a:srgbClr val="002060"/>
                </a:solidFill>
                <a:latin typeface="Calibri" panose="020F0502020204030204" pitchFamily="34" charset="0"/>
              </a:rPr>
              <a:t> σε</a:t>
            </a:r>
            <a:r>
              <a:rPr lang="en-US" sz="2000" i="1" dirty="0">
                <a:solidFill>
                  <a:srgbClr val="002060"/>
                </a:solidFill>
                <a:latin typeface="Calibri" panose="020F0502020204030204" pitchFamily="34" charset="0"/>
              </a:rPr>
              <a:t> practical salinity units </a:t>
            </a:r>
            <a:r>
              <a:rPr lang="el-GR" sz="2000" i="1" dirty="0">
                <a:solidFill>
                  <a:srgbClr val="002060"/>
                </a:solidFill>
                <a:latin typeface="Calibri" panose="020F0502020204030204" pitchFamily="34" charset="0"/>
              </a:rPr>
              <a:t>(</a:t>
            </a:r>
            <a:r>
              <a:rPr lang="en-US" sz="2000" i="1" dirty="0" err="1">
                <a:solidFill>
                  <a:srgbClr val="002060"/>
                </a:solidFill>
                <a:latin typeface="Calibri" panose="020F0502020204030204" pitchFamily="34" charset="0"/>
              </a:rPr>
              <a:t>psu</a:t>
            </a:r>
            <a:r>
              <a:rPr lang="el-GR" sz="2000" i="1" dirty="0">
                <a:solidFill>
                  <a:schemeClr val="bg1">
                    <a:lumMod val="75000"/>
                  </a:schemeClr>
                </a:solidFill>
                <a:latin typeface="Calibri" panose="020F0502020204030204" pitchFamily="34" charset="0"/>
              </a:rPr>
              <a:t>)</a:t>
            </a:r>
            <a:endParaRPr lang="en-US" sz="2000" i="1" dirty="0">
              <a:solidFill>
                <a:schemeClr val="bg1">
                  <a:lumMod val="75000"/>
                </a:schemeClr>
              </a:solidFill>
              <a:latin typeface="Calibri" panose="020F0502020204030204" pitchFamily="34" charset="0"/>
            </a:endParaRPr>
          </a:p>
          <a:p>
            <a:endParaRPr lang="en-US" dirty="0">
              <a:solidFill>
                <a:srgbClr val="002060"/>
              </a:solidFill>
              <a:latin typeface="Calibri" panose="020F0502020204030204" pitchFamily="34" charset="0"/>
            </a:endParaRPr>
          </a:p>
        </p:txBody>
      </p:sp>
      <p:sp>
        <p:nvSpPr>
          <p:cNvPr id="18" name="TextBox 17">
            <a:extLst>
              <a:ext uri="{FF2B5EF4-FFF2-40B4-BE49-F238E27FC236}">
                <a16:creationId xmlns:a16="http://schemas.microsoft.com/office/drawing/2014/main" id="{113402A2-144B-49ED-A709-BEF34FC8FA79}"/>
              </a:ext>
            </a:extLst>
          </p:cNvPr>
          <p:cNvSpPr txBox="1"/>
          <p:nvPr/>
        </p:nvSpPr>
        <p:spPr>
          <a:xfrm>
            <a:off x="574370" y="5458962"/>
            <a:ext cx="10882859" cy="1015663"/>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Ο λόγος </a:t>
            </a:r>
            <a:r>
              <a:rPr lang="el-GR" sz="2000" b="0" i="1" u="none" strike="noStrike" baseline="0" dirty="0">
                <a:solidFill>
                  <a:srgbClr val="211D1E"/>
                </a:solidFill>
                <a:latin typeface="Calibri" panose="020F0502020204030204" pitchFamily="34" charset="0"/>
              </a:rPr>
              <a:t>K</a:t>
            </a:r>
            <a:r>
              <a:rPr lang="el-GR" sz="2000" b="0" i="0" u="none" strike="noStrike" baseline="0" dirty="0">
                <a:solidFill>
                  <a:srgbClr val="211D1E"/>
                </a:solidFill>
                <a:latin typeface="Calibri" panose="020F0502020204030204" pitchFamily="34" charset="0"/>
              </a:rPr>
              <a:t>15 είναι εξ' ορισμού ίσος με τη μονάδα όταν η πρακτική αλατότητα </a:t>
            </a:r>
            <a:r>
              <a:rPr lang="el-GR" sz="2000" b="0" i="1" u="none" strike="noStrike" baseline="0" dirty="0">
                <a:solidFill>
                  <a:srgbClr val="211D1E"/>
                </a:solidFill>
                <a:latin typeface="Calibri" panose="020F0502020204030204" pitchFamily="34" charset="0"/>
              </a:rPr>
              <a:t>S </a:t>
            </a:r>
            <a:r>
              <a:rPr lang="el-GR" sz="2000" b="0" i="0" u="none" strike="noStrike" baseline="0" dirty="0">
                <a:solidFill>
                  <a:srgbClr val="211D1E"/>
                </a:solidFill>
                <a:latin typeface="Calibri" panose="020F0502020204030204" pitchFamily="34" charset="0"/>
              </a:rPr>
              <a:t>= 35, η οποία είναι περίπου ίση με τη μέση αλατότητα των ωκεανών (</a:t>
            </a:r>
            <a:r>
              <a:rPr lang="el-GR" sz="2000" b="0" i="1" u="none" strike="noStrike" baseline="0" dirty="0">
                <a:solidFill>
                  <a:srgbClr val="211D1E"/>
                </a:solidFill>
                <a:latin typeface="Calibri" panose="020F0502020204030204" pitchFamily="34" charset="0"/>
              </a:rPr>
              <a:t>S </a:t>
            </a:r>
            <a:r>
              <a:rPr lang="el-GR" sz="2000" b="0" i="0" u="none" strike="noStrike" baseline="0" dirty="0">
                <a:solidFill>
                  <a:srgbClr val="211D1E"/>
                </a:solidFill>
                <a:latin typeface="Calibri" panose="020F0502020204030204" pitchFamily="34" charset="0"/>
              </a:rPr>
              <a:t>= 34,72). Η μέθοδος αυτή προσφέρει μεγαλύτερη ακρίβεια της τάξης 0,01 μέρη στα χίλια μέρη. </a:t>
            </a:r>
            <a:endParaRPr lang="en-US" sz="2000" dirty="0"/>
          </a:p>
        </p:txBody>
      </p:sp>
    </p:spTree>
    <p:extLst>
      <p:ext uri="{BB962C8B-B14F-4D97-AF65-F5344CB8AC3E}">
        <p14:creationId xmlns:p14="http://schemas.microsoft.com/office/powerpoint/2010/main" val="570459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96C1F0-4CD8-4B49-B892-4C41C32394A8}"/>
              </a:ext>
            </a:extLst>
          </p:cNvPr>
          <p:cNvSpPr txBox="1"/>
          <p:nvPr/>
        </p:nvSpPr>
        <p:spPr>
          <a:xfrm>
            <a:off x="10829155" y="6417118"/>
            <a:ext cx="889146" cy="230832"/>
          </a:xfrm>
          <a:prstGeom prst="rect">
            <a:avLst/>
          </a:prstGeom>
          <a:noFill/>
        </p:spPr>
        <p:txBody>
          <a:bodyPr wrap="square" rtlCol="0">
            <a:spAutoFit/>
          </a:bodyPr>
          <a:lstStyle/>
          <a:p>
            <a:r>
              <a:rPr lang="el-GR" sz="900" dirty="0">
                <a:solidFill>
                  <a:srgbClr val="191409"/>
                </a:solidFill>
                <a:latin typeface="Calibri" panose="020F0502020204030204" pitchFamily="34" charset="0"/>
                <a:cs typeface="Calibri" panose="020F0502020204030204" pitchFamily="34" charset="0"/>
              </a:rPr>
              <a:t>Πούλος, 2021</a:t>
            </a:r>
            <a:endParaRPr lang="en-US" sz="900" dirty="0">
              <a:solidFill>
                <a:srgbClr val="191409"/>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A8AFB1F-7E9E-4BFC-87D8-7397868FE265}"/>
              </a:ext>
            </a:extLst>
          </p:cNvPr>
          <p:cNvPicPr>
            <a:picLocks noChangeAspect="1"/>
          </p:cNvPicPr>
          <p:nvPr/>
        </p:nvPicPr>
        <p:blipFill>
          <a:blip r:embed="rId2"/>
          <a:stretch>
            <a:fillRect/>
          </a:stretch>
        </p:blipFill>
        <p:spPr>
          <a:xfrm>
            <a:off x="1522776" y="366498"/>
            <a:ext cx="9079045" cy="6180076"/>
          </a:xfrm>
          <a:prstGeom prst="rect">
            <a:avLst/>
          </a:prstGeom>
        </p:spPr>
      </p:pic>
    </p:spTree>
    <p:extLst>
      <p:ext uri="{BB962C8B-B14F-4D97-AF65-F5344CB8AC3E}">
        <p14:creationId xmlns:p14="http://schemas.microsoft.com/office/powerpoint/2010/main" val="4117304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9A0EC2-A93D-4EE2-BF3D-A41C46483857}"/>
              </a:ext>
            </a:extLst>
          </p:cNvPr>
          <p:cNvSpPr txBox="1"/>
          <p:nvPr/>
        </p:nvSpPr>
        <p:spPr>
          <a:xfrm>
            <a:off x="754350" y="2681263"/>
            <a:ext cx="6426714" cy="1625830"/>
          </a:xfrm>
          <a:prstGeom prst="rect">
            <a:avLst/>
          </a:prstGeom>
          <a:noFill/>
        </p:spPr>
        <p:txBody>
          <a:bodyPr wrap="square">
            <a:spAutoFit/>
          </a:bodyPr>
          <a:lstStyle/>
          <a:p>
            <a:pPr marL="257175" indent="-257175">
              <a:lnSpc>
                <a:spcPct val="107000"/>
              </a:lnSpc>
              <a:spcAft>
                <a:spcPts val="600"/>
              </a:spcAft>
              <a:buFont typeface="Symbol" panose="05050102010706020507" pitchFamily="18" charset="2"/>
              <a:buChar char=""/>
            </a:pP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Γλυκά (</a:t>
            </a:r>
            <a:r>
              <a:rPr lang="en-US"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fresh</a:t>
            </a: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 νερά:	          </a:t>
            </a:r>
            <a:r>
              <a:rPr lang="en-US"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S</a:t>
            </a: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&lt;0,5</a:t>
            </a:r>
            <a:endParaRPr lang="en-US" sz="2000" dirty="0">
              <a:solidFill>
                <a:schemeClr val="tx1">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Symbol" panose="05050102010706020507" pitchFamily="18" charset="2"/>
              <a:buChar char=""/>
            </a:pP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Υφάλμυρα (</a:t>
            </a:r>
            <a:r>
              <a:rPr lang="en-US" sz="2000" dirty="0" err="1">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brakish</a:t>
            </a: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	 0,5 ≤ </a:t>
            </a:r>
            <a:r>
              <a:rPr lang="en-US"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S</a:t>
            </a: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 &lt; 24,7</a:t>
            </a:r>
            <a:endParaRPr lang="en-US" sz="2000" dirty="0">
              <a:solidFill>
                <a:schemeClr val="tx1">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Symbol" panose="05050102010706020507" pitchFamily="18" charset="2"/>
              <a:buChar char=""/>
            </a:pP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Αλμυρά (</a:t>
            </a:r>
            <a:r>
              <a:rPr lang="en-US"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saline</a:t>
            </a: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 	24,7 ≤ </a:t>
            </a:r>
            <a:r>
              <a:rPr lang="en-US"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S</a:t>
            </a: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 &lt; 50</a:t>
            </a:r>
            <a:endParaRPr lang="en-US" sz="2000" dirty="0">
              <a:solidFill>
                <a:schemeClr val="tx1">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Symbol" panose="05050102010706020507" pitchFamily="18" charset="2"/>
              <a:buChar char=""/>
            </a:pPr>
            <a:r>
              <a:rPr lang="el-GR" sz="2000" dirty="0" err="1">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Υπεράλμυρα</a:t>
            </a: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brine</a:t>
            </a: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S</a:t>
            </a:r>
            <a:r>
              <a:rPr lang="el-GR" sz="2000" dirty="0">
                <a:solidFill>
                  <a:schemeClr val="tx1">
                    <a:lumMod val="10000"/>
                  </a:schemeClr>
                </a:solidFill>
                <a:latin typeface="Calibri" panose="020F0502020204030204" pitchFamily="34" charset="0"/>
                <a:ea typeface="Calibri" panose="020F0502020204030204" pitchFamily="34" charset="0"/>
                <a:cs typeface="Calibri" panose="020F0502020204030204" pitchFamily="34" charset="0"/>
              </a:rPr>
              <a:t> ≥50  (μέχρι 260-280)</a:t>
            </a:r>
            <a:endParaRPr lang="en-US" sz="2000" dirty="0">
              <a:solidFill>
                <a:schemeClr val="tx1">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5BF5648-3FC6-4A1F-B93F-9376C66E99C9}"/>
              </a:ext>
            </a:extLst>
          </p:cNvPr>
          <p:cNvSpPr txBox="1"/>
          <p:nvPr/>
        </p:nvSpPr>
        <p:spPr>
          <a:xfrm>
            <a:off x="649116" y="646346"/>
            <a:ext cx="6666083" cy="400110"/>
          </a:xfrm>
          <a:prstGeom prst="rect">
            <a:avLst/>
          </a:prstGeom>
          <a:noFill/>
        </p:spPr>
        <p:txBody>
          <a:bodyPr wrap="square">
            <a:spAutoFit/>
          </a:bodyPr>
          <a:lstStyle/>
          <a:p>
            <a:r>
              <a:rPr lang="el-GR" sz="2000" b="1" dirty="0">
                <a:solidFill>
                  <a:srgbClr val="0070C0"/>
                </a:solidFill>
                <a:latin typeface="Calibri" panose="020F0502020204030204" pitchFamily="34" charset="0"/>
                <a:ea typeface="TimesNewRomanPS-ItalicMT"/>
                <a:cs typeface="Calibri" panose="020F0502020204030204" pitchFamily="34" charset="0"/>
              </a:rPr>
              <a:t>Κατηγορίες (χαρακτηρισμός) νερών με βάση την ΑΛΑΤΟΤΗΤΑ</a:t>
            </a:r>
          </a:p>
        </p:txBody>
      </p:sp>
      <p:sp>
        <p:nvSpPr>
          <p:cNvPr id="7" name="TextBox 6">
            <a:extLst>
              <a:ext uri="{FF2B5EF4-FFF2-40B4-BE49-F238E27FC236}">
                <a16:creationId xmlns:a16="http://schemas.microsoft.com/office/drawing/2014/main" id="{2003E1AF-9E00-4E45-B82A-FCDA66FE1A09}"/>
              </a:ext>
            </a:extLst>
          </p:cNvPr>
          <p:cNvSpPr txBox="1"/>
          <p:nvPr/>
        </p:nvSpPr>
        <p:spPr>
          <a:xfrm>
            <a:off x="754350" y="1166989"/>
            <a:ext cx="10638476" cy="1015663"/>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Σύμφωνα με την Γεωλογική Εταιρία των Ηνωμένων Πολιτειών (</a:t>
            </a:r>
            <a:r>
              <a:rPr lang="el-GR" sz="2000" b="0" i="1" u="none" strike="noStrike" baseline="0" dirty="0">
                <a:solidFill>
                  <a:srgbClr val="211D1E"/>
                </a:solidFill>
                <a:latin typeface="Calibri" panose="020F0502020204030204" pitchFamily="34" charset="0"/>
              </a:rPr>
              <a:t>USGS: United States </a:t>
            </a:r>
            <a:r>
              <a:rPr lang="el-GR" sz="2000" b="0" i="1" u="none" strike="noStrike" baseline="0" dirty="0" err="1">
                <a:solidFill>
                  <a:srgbClr val="211D1E"/>
                </a:solidFill>
                <a:latin typeface="Calibri" panose="020F0502020204030204" pitchFamily="34" charset="0"/>
              </a:rPr>
              <a:t>Geological</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Survey</a:t>
            </a:r>
            <a:r>
              <a:rPr lang="el-GR" sz="2000" b="0" i="0" u="none" strike="noStrike" baseline="0" dirty="0">
                <a:solidFill>
                  <a:srgbClr val="211D1E"/>
                </a:solidFill>
                <a:latin typeface="Calibri" panose="020F0502020204030204" pitchFamily="34" charset="0"/>
              </a:rPr>
              <a:t>), τα νερά με βάση την τιμή της αλατότητας (S) ταξινομούνται σε 4 κατηγορίες: </a:t>
            </a:r>
            <a:endParaRPr lang="en-US" sz="2000" dirty="0"/>
          </a:p>
        </p:txBody>
      </p:sp>
    </p:spTree>
    <p:extLst>
      <p:ext uri="{BB962C8B-B14F-4D97-AF65-F5344CB8AC3E}">
        <p14:creationId xmlns:p14="http://schemas.microsoft.com/office/powerpoint/2010/main" val="2800463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4B6453-DAD1-49E0-B7DB-AC0104B71430}"/>
              </a:ext>
            </a:extLst>
          </p:cNvPr>
          <p:cNvSpPr txBox="1"/>
          <p:nvPr/>
        </p:nvSpPr>
        <p:spPr>
          <a:xfrm>
            <a:off x="11076606" y="6500124"/>
            <a:ext cx="1728192" cy="230832"/>
          </a:xfrm>
          <a:prstGeom prst="rect">
            <a:avLst/>
          </a:prstGeom>
          <a:noFill/>
        </p:spPr>
        <p:txBody>
          <a:bodyPr wrap="square" rtlCol="0">
            <a:spAutoFit/>
          </a:bodyPr>
          <a:lstStyle/>
          <a:p>
            <a:r>
              <a:rPr lang="el-GR" sz="900" dirty="0">
                <a:solidFill>
                  <a:srgbClr val="191409"/>
                </a:solidFill>
                <a:latin typeface="Calibri" panose="020F0502020204030204" pitchFamily="34" charset="0"/>
                <a:cs typeface="Calibri" panose="020F0502020204030204" pitchFamily="34" charset="0"/>
              </a:rPr>
              <a:t>Πούλος, 2021</a:t>
            </a:r>
            <a:endParaRPr lang="en-US" sz="900" dirty="0">
              <a:solidFill>
                <a:srgbClr val="191409"/>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D6618D0-416C-4C02-9144-192C22978115}"/>
              </a:ext>
            </a:extLst>
          </p:cNvPr>
          <p:cNvSpPr txBox="1"/>
          <p:nvPr/>
        </p:nvSpPr>
        <p:spPr>
          <a:xfrm>
            <a:off x="414645" y="0"/>
            <a:ext cx="5247876" cy="707886"/>
          </a:xfrm>
          <a:prstGeom prst="rect">
            <a:avLst/>
          </a:prstGeom>
          <a:noFill/>
        </p:spPr>
        <p:txBody>
          <a:bodyPr wrap="square">
            <a:spAutoFit/>
          </a:bodyPr>
          <a:lstStyle/>
          <a:p>
            <a:pPr algn="l"/>
            <a:endParaRPr lang="en-US" sz="1800" b="0" i="0" u="none" strike="noStrike" baseline="0" dirty="0">
              <a:solidFill>
                <a:srgbClr val="000000"/>
              </a:solidFill>
              <a:latin typeface="Trebuchet MS" panose="020B0603020202020204" pitchFamily="34" charset="0"/>
            </a:endParaRPr>
          </a:p>
          <a:p>
            <a:pPr algn="just"/>
            <a:r>
              <a:rPr lang="el-GR" sz="2200" b="1" i="0" u="none" strike="noStrike" baseline="0" dirty="0">
                <a:solidFill>
                  <a:srgbClr val="415080"/>
                </a:solidFill>
              </a:rPr>
              <a:t>Επιφανειακή κατανομή αλατότητας </a:t>
            </a:r>
            <a:endParaRPr lang="el-GR" sz="2200" b="1" dirty="0">
              <a:solidFill>
                <a:srgbClr val="0070C0"/>
              </a:solidFill>
              <a:ea typeface="TimesNewRomanPS-ItalicMT"/>
              <a:cs typeface="Calibri" panose="020F0502020204030204" pitchFamily="34" charset="0"/>
            </a:endParaRPr>
          </a:p>
        </p:txBody>
      </p:sp>
      <p:sp>
        <p:nvSpPr>
          <p:cNvPr id="8" name="TextBox 7">
            <a:extLst>
              <a:ext uri="{FF2B5EF4-FFF2-40B4-BE49-F238E27FC236}">
                <a16:creationId xmlns:a16="http://schemas.microsoft.com/office/drawing/2014/main" id="{6F743057-93C8-4BF8-932F-BE9F9369EC92}"/>
              </a:ext>
            </a:extLst>
          </p:cNvPr>
          <p:cNvSpPr txBox="1"/>
          <p:nvPr/>
        </p:nvSpPr>
        <p:spPr>
          <a:xfrm>
            <a:off x="328939" y="831143"/>
            <a:ext cx="6144432" cy="1631216"/>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Η χωρική κατανομή της επιφανειακής αλατότητας εξαρτάται από τη διαφορά μεταξύ της συνολικής υγροποίησης και της εξάτμισης, οι οποίες με τη σειρά τους σχετίζονται με τη γενική ατμοσφαιρική κυκλοφορία και αντιστοιχούν σε διαφορετικές κλιματικές ζώνες. </a:t>
            </a:r>
            <a:endParaRPr lang="en-US" sz="2000" dirty="0"/>
          </a:p>
        </p:txBody>
      </p:sp>
      <p:pic>
        <p:nvPicPr>
          <p:cNvPr id="4" name="Picture 3">
            <a:extLst>
              <a:ext uri="{FF2B5EF4-FFF2-40B4-BE49-F238E27FC236}">
                <a16:creationId xmlns:a16="http://schemas.microsoft.com/office/drawing/2014/main" id="{BB6F5C68-F1BC-447A-8A71-24D963056E65}"/>
              </a:ext>
            </a:extLst>
          </p:cNvPr>
          <p:cNvPicPr>
            <a:picLocks noChangeAspect="1"/>
          </p:cNvPicPr>
          <p:nvPr/>
        </p:nvPicPr>
        <p:blipFill>
          <a:blip r:embed="rId2"/>
          <a:stretch>
            <a:fillRect/>
          </a:stretch>
        </p:blipFill>
        <p:spPr>
          <a:xfrm>
            <a:off x="6683828" y="783578"/>
            <a:ext cx="5447436" cy="5831962"/>
          </a:xfrm>
          <a:prstGeom prst="rect">
            <a:avLst/>
          </a:prstGeom>
        </p:spPr>
      </p:pic>
      <p:sp>
        <p:nvSpPr>
          <p:cNvPr id="5" name="TextBox 4">
            <a:extLst>
              <a:ext uri="{FF2B5EF4-FFF2-40B4-BE49-F238E27FC236}">
                <a16:creationId xmlns:a16="http://schemas.microsoft.com/office/drawing/2014/main" id="{B87FBCA2-2AAE-C9BB-7EEC-6274923215CA}"/>
              </a:ext>
            </a:extLst>
          </p:cNvPr>
          <p:cNvSpPr txBox="1"/>
          <p:nvPr/>
        </p:nvSpPr>
        <p:spPr>
          <a:xfrm>
            <a:off x="90675" y="2424542"/>
            <a:ext cx="6620959" cy="4433458"/>
          </a:xfrm>
          <a:prstGeom prst="rect">
            <a:avLst/>
          </a:prstGeom>
          <a:noFill/>
        </p:spPr>
        <p:txBody>
          <a:bodyPr wrap="square">
            <a:spAutoFit/>
          </a:bodyPr>
          <a:lstStyle/>
          <a:p>
            <a:pPr indent="180340">
              <a:lnSpc>
                <a:spcPct val="107000"/>
              </a:lnSpc>
              <a:spcAft>
                <a:spcPts val="800"/>
              </a:spcAft>
            </a:pPr>
            <a:r>
              <a:rPr lang="el-GR" dirty="0">
                <a:solidFill>
                  <a:srgbClr val="000000"/>
                </a:solidFill>
                <a:latin typeface="Calibri" panose="020F0502020204030204" pitchFamily="34" charset="0"/>
                <a:ea typeface="Times New Roman" panose="02020603050405020304" pitchFamily="18" charset="0"/>
                <a:cs typeface="Calibri" panose="020F0502020204030204" pitchFamily="34" charset="0"/>
              </a:rPr>
              <a:t>Η </a:t>
            </a:r>
            <a:r>
              <a:rPr lang="el-G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επιφανειακή κατανομή της αλατότητας, εκτός από τις διαφορές υγροποίησης-εξάτμισης επηρεάζονται επίσης από: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l-G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τη ροή γλυκού νερού από ποτάμια και υποθαλάσσιες πηγές στις παράκτιες περιοχές, ενώ στις πολικές περιοχές από τις διαδικασίες πήξης-τήξης του πάγου.</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Calibri" panose="020F0502020204030204" pitchFamily="34" charset="0"/>
              <a:buChar char="•"/>
            </a:pPr>
            <a:r>
              <a:rPr lang="el-G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τον άνεμο ο οποίος επηρεάζει την παρουσία των υδρατμών στην ατμόσφαιρα, είτε μεταφέροντας υδρατμούς σε άλλες περιοχές, είτε προκαλώντας ανοδικές ή καθοδικές κινήσεις στην ατμόσφαιρα ευνοώντας τη διεργασία της εξάτμισης.</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l-G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τα ρεύματα του ωκεανού που μεταφέρουν θαλάσσιες μάζες διαφορετικής αλατότητας</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spcAft>
                <a:spcPts val="800"/>
              </a:spcAft>
            </a:pPr>
            <a:r>
              <a:rPr lang="el-G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τη θερμοκρασία και την πυκνότητα του νερού καθώς μια αλλαγή στη θερμοκρασία ή στην πυκνότητα επηρεάζει και την αλατότητα, καθώς είναι απολύτως αλληλένδετη με αυτές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2449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55E668AA-9EA7-4238-BB37-8DC5C7424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597" y="933896"/>
            <a:ext cx="6520403" cy="4438204"/>
          </a:xfrm>
          <a:prstGeom prst="rect">
            <a:avLst/>
          </a:prstGeom>
        </p:spPr>
      </p:pic>
      <p:sp>
        <p:nvSpPr>
          <p:cNvPr id="3" name="TextBox 2">
            <a:extLst>
              <a:ext uri="{FF2B5EF4-FFF2-40B4-BE49-F238E27FC236}">
                <a16:creationId xmlns:a16="http://schemas.microsoft.com/office/drawing/2014/main" id="{8C4B6453-DAD1-49E0-B7DB-AC0104B71430}"/>
              </a:ext>
            </a:extLst>
          </p:cNvPr>
          <p:cNvSpPr txBox="1"/>
          <p:nvPr/>
        </p:nvSpPr>
        <p:spPr>
          <a:xfrm>
            <a:off x="5633972" y="6327846"/>
            <a:ext cx="1728192" cy="230832"/>
          </a:xfrm>
          <a:prstGeom prst="rect">
            <a:avLst/>
          </a:prstGeom>
          <a:noFill/>
        </p:spPr>
        <p:txBody>
          <a:bodyPr wrap="square" rtlCol="0">
            <a:spAutoFit/>
          </a:bodyPr>
          <a:lstStyle/>
          <a:p>
            <a:r>
              <a:rPr lang="el-GR" sz="900" dirty="0">
                <a:solidFill>
                  <a:srgbClr val="191409"/>
                </a:solidFill>
                <a:latin typeface="Calibri" panose="020F0502020204030204" pitchFamily="34" charset="0"/>
                <a:cs typeface="Calibri" panose="020F0502020204030204" pitchFamily="34" charset="0"/>
              </a:rPr>
              <a:t>Πούλος, 2021</a:t>
            </a:r>
            <a:endParaRPr lang="en-US" sz="900" dirty="0">
              <a:solidFill>
                <a:srgbClr val="191409"/>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D6618D0-416C-4C02-9144-192C22978115}"/>
              </a:ext>
            </a:extLst>
          </p:cNvPr>
          <p:cNvSpPr txBox="1"/>
          <p:nvPr/>
        </p:nvSpPr>
        <p:spPr>
          <a:xfrm>
            <a:off x="189122" y="201110"/>
            <a:ext cx="5247876" cy="400110"/>
          </a:xfrm>
          <a:prstGeom prst="rect">
            <a:avLst/>
          </a:prstGeom>
          <a:noFill/>
        </p:spPr>
        <p:txBody>
          <a:bodyPr wrap="square">
            <a:spAutoFit/>
          </a:bodyPr>
          <a:lstStyle/>
          <a:p>
            <a:pPr algn="just"/>
            <a:r>
              <a:rPr lang="el-GR" sz="2000" b="1" i="0" u="none" strike="noStrike" baseline="0" dirty="0">
                <a:solidFill>
                  <a:srgbClr val="415080"/>
                </a:solidFill>
              </a:rPr>
              <a:t>Επιφανειακή κατανομή αλατότητας </a:t>
            </a:r>
            <a:endParaRPr lang="el-GR" sz="2000" b="1" dirty="0">
              <a:solidFill>
                <a:srgbClr val="0070C0"/>
              </a:solidFill>
              <a:ea typeface="TimesNewRomanPS-ItalicMT"/>
              <a:cs typeface="Calibri" panose="020F0502020204030204" pitchFamily="34" charset="0"/>
            </a:endParaRPr>
          </a:p>
        </p:txBody>
      </p:sp>
      <p:sp>
        <p:nvSpPr>
          <p:cNvPr id="9" name="TextBox 8">
            <a:extLst>
              <a:ext uri="{FF2B5EF4-FFF2-40B4-BE49-F238E27FC236}">
                <a16:creationId xmlns:a16="http://schemas.microsoft.com/office/drawing/2014/main" id="{DC191CCA-9E03-4A52-95D0-68777C1FD2F2}"/>
              </a:ext>
            </a:extLst>
          </p:cNvPr>
          <p:cNvSpPr txBox="1"/>
          <p:nvPr/>
        </p:nvSpPr>
        <p:spPr>
          <a:xfrm>
            <a:off x="189122" y="601220"/>
            <a:ext cx="5247876" cy="6247864"/>
          </a:xfrm>
          <a:prstGeom prst="rect">
            <a:avLst/>
          </a:prstGeom>
          <a:noFill/>
        </p:spPr>
        <p:txBody>
          <a:bodyPr wrap="square">
            <a:spAutoFit/>
          </a:bodyPr>
          <a:lstStyle/>
          <a:p>
            <a:pPr algn="just"/>
            <a:r>
              <a:rPr lang="el-GR" sz="2000" dirty="0">
                <a:solidFill>
                  <a:srgbClr val="211D1E"/>
                </a:solidFill>
                <a:latin typeface="Calibri" panose="020F0502020204030204" pitchFamily="34" charset="0"/>
              </a:rPr>
              <a:t>Η</a:t>
            </a:r>
            <a:r>
              <a:rPr lang="el-GR" sz="2000" b="0" i="0" u="none" strike="noStrike" baseline="0" dirty="0">
                <a:solidFill>
                  <a:srgbClr val="211D1E"/>
                </a:solidFill>
                <a:latin typeface="Calibri" panose="020F0502020204030204" pitchFamily="34" charset="0"/>
              </a:rPr>
              <a:t> επιφανειακή κατανομή της αλατότητας, εκτός από τις διαφορές υγροποίησης-εξάτμισης επηρεάζονται επίσης από: </a:t>
            </a:r>
            <a:endParaRPr lang="el-GR" sz="2000" b="0" i="0" u="none" strike="noStrike" baseline="0" dirty="0">
              <a:solidFill>
                <a:srgbClr val="000000"/>
              </a:solidFill>
              <a:latin typeface="Calibri" panose="020F0502020204030204" pitchFamily="34" charset="0"/>
            </a:endParaRPr>
          </a:p>
          <a:p>
            <a:pPr algn="just"/>
            <a:r>
              <a:rPr lang="el-GR" sz="2000" b="1" i="0" u="none" strike="noStrike" baseline="0" dirty="0">
                <a:solidFill>
                  <a:srgbClr val="8A232D"/>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τη ροή γλυκού νερού από ποτάμια και υποθαλάσσιες πηγές στις παράκτιες περιοχές, ενώ στις πολικές περιοχές από τις διαδικασίες πήξης-τήξης του πάγου. </a:t>
            </a:r>
          </a:p>
          <a:p>
            <a:pPr algn="just"/>
            <a:r>
              <a:rPr lang="el-GR" sz="2000" b="1" i="0" u="none" strike="noStrike" baseline="0" dirty="0">
                <a:solidFill>
                  <a:srgbClr val="8A232D"/>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τον άνεμο, ο οποίος επηρεάζει την παρουσία των υδρατμών στην ατμόσφαιρα, είτε μεταφέροντας υδρατμούς σε άλλες περιοχές, είτε προκαλώντας ανοδικές ή καθοδικές κινήσεις στην ατμόσφαιρα ευνοώντας τη διεργασία της εξάτμισης. </a:t>
            </a:r>
          </a:p>
          <a:p>
            <a:pPr algn="just"/>
            <a:r>
              <a:rPr lang="el-GR" sz="2000" b="1" i="0" u="none" strike="noStrike" baseline="0" dirty="0">
                <a:solidFill>
                  <a:srgbClr val="8A232D"/>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τα ρεύματα του ωκεανού που μεταφέρουν θαλάσσιες μάζες διαφορετικής αλατότητας </a:t>
            </a:r>
          </a:p>
          <a:p>
            <a:pPr algn="just"/>
            <a:r>
              <a:rPr lang="el-GR" sz="2000" b="1" i="0" u="none" strike="noStrike" baseline="0" dirty="0">
                <a:solidFill>
                  <a:srgbClr val="8A232D"/>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τη θερμοκρασία και την πυκνότητα του νερού καθώς μια αλλαγή στη θερμοκρασία ή στην πυκνότητα επηρεάζει και την αλατότητα, καθώς είναι απολύτως αλληλένδετη με αυτές (βλέπε ενότητα 3.2.3).</a:t>
            </a:r>
            <a:endParaRPr lang="en-US" sz="2000" dirty="0"/>
          </a:p>
        </p:txBody>
      </p:sp>
    </p:spTree>
    <p:extLst>
      <p:ext uri="{BB962C8B-B14F-4D97-AF65-F5344CB8AC3E}">
        <p14:creationId xmlns:p14="http://schemas.microsoft.com/office/powerpoint/2010/main" val="1244485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B5515-2889-4E67-93E6-C81F5DA2FC15}"/>
              </a:ext>
            </a:extLst>
          </p:cNvPr>
          <p:cNvPicPr>
            <a:picLocks noChangeAspect="1"/>
          </p:cNvPicPr>
          <p:nvPr/>
        </p:nvPicPr>
        <p:blipFill>
          <a:blip r:embed="rId2"/>
          <a:stretch>
            <a:fillRect/>
          </a:stretch>
        </p:blipFill>
        <p:spPr>
          <a:xfrm>
            <a:off x="4376257" y="1029652"/>
            <a:ext cx="7478464" cy="4336827"/>
          </a:xfrm>
          <a:prstGeom prst="rect">
            <a:avLst/>
          </a:prstGeom>
        </p:spPr>
      </p:pic>
      <p:sp>
        <p:nvSpPr>
          <p:cNvPr id="6" name="TextBox 5">
            <a:extLst>
              <a:ext uri="{FF2B5EF4-FFF2-40B4-BE49-F238E27FC236}">
                <a16:creationId xmlns:a16="http://schemas.microsoft.com/office/drawing/2014/main" id="{8515469B-FD58-4F10-9700-44D6E88AD46D}"/>
              </a:ext>
            </a:extLst>
          </p:cNvPr>
          <p:cNvSpPr txBox="1"/>
          <p:nvPr/>
        </p:nvSpPr>
        <p:spPr>
          <a:xfrm>
            <a:off x="273570" y="183062"/>
            <a:ext cx="5822429" cy="646331"/>
          </a:xfrm>
          <a:prstGeom prst="rect">
            <a:avLst/>
          </a:prstGeom>
          <a:noFill/>
        </p:spPr>
        <p:txBody>
          <a:bodyPr wrap="square">
            <a:spAutoFit/>
          </a:bodyPr>
          <a:lstStyle/>
          <a:p>
            <a:pPr algn="l"/>
            <a:endParaRPr lang="en-US" sz="1600" b="0" i="0" u="none" strike="noStrike" baseline="0" dirty="0">
              <a:solidFill>
                <a:srgbClr val="000000"/>
              </a:solidFill>
              <a:latin typeface="Trebuchet MS" panose="020B0603020202020204" pitchFamily="34" charset="0"/>
            </a:endParaRPr>
          </a:p>
          <a:p>
            <a:pPr algn="just"/>
            <a:r>
              <a:rPr lang="el-GR" sz="2000" b="1" i="0" u="none" strike="noStrike" baseline="0" dirty="0">
                <a:solidFill>
                  <a:srgbClr val="415080"/>
                </a:solidFill>
                <a:latin typeface="Trebuchet MS" panose="020B0603020202020204" pitchFamily="34" charset="0"/>
              </a:rPr>
              <a:t>Κατακόρυφη κατανομή αλατότητας </a:t>
            </a:r>
            <a:endParaRPr lang="en-US" sz="2000" b="1" dirty="0"/>
          </a:p>
        </p:txBody>
      </p:sp>
      <p:sp>
        <p:nvSpPr>
          <p:cNvPr id="8" name="TextBox 7">
            <a:extLst>
              <a:ext uri="{FF2B5EF4-FFF2-40B4-BE49-F238E27FC236}">
                <a16:creationId xmlns:a16="http://schemas.microsoft.com/office/drawing/2014/main" id="{3FCDA085-DD2C-43E0-B000-72BA51C17126}"/>
              </a:ext>
            </a:extLst>
          </p:cNvPr>
          <p:cNvSpPr txBox="1"/>
          <p:nvPr/>
        </p:nvSpPr>
        <p:spPr>
          <a:xfrm>
            <a:off x="123668" y="1019809"/>
            <a:ext cx="4103559" cy="5632311"/>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Τα βασικά χαρακτηριστικά της κατανομής της αλατότητας στη στήλη του νερού είναι: </a:t>
            </a:r>
            <a:endParaRPr lang="el-GR" sz="2000" b="0" i="0" u="none" strike="noStrike" baseline="0" dirty="0">
              <a:solidFill>
                <a:srgbClr val="000000"/>
              </a:solidFill>
              <a:latin typeface="Calibri" panose="020F0502020204030204" pitchFamily="34" charset="0"/>
            </a:endParaRPr>
          </a:p>
          <a:p>
            <a:pPr algn="just"/>
            <a:r>
              <a:rPr lang="el-GR" sz="2000" b="1" i="0" u="none" strike="noStrike" baseline="0" dirty="0">
                <a:solidFill>
                  <a:srgbClr val="8A232D"/>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Η αλατότητα αλλάζει με το βάθος, αλλά ο βαθμός της μεταβολής και ο τρόπος που αλλάζει εξαρτώνται από τη γεωγραφική θέση. Γενικά, υπάρχει σημαντική διαφορά στην αλατότητα μεταξύ των επιφανειακών και των βαθιών στρωμάτων των ωκεανών. </a:t>
            </a:r>
          </a:p>
          <a:p>
            <a:pPr algn="just"/>
            <a:r>
              <a:rPr lang="el-GR" sz="2000" b="1" i="0" u="none" strike="noStrike" baseline="0" dirty="0">
                <a:solidFill>
                  <a:srgbClr val="8A232D"/>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Στα μεγάλα βάθη οι μεταβολές της αλατότητας είναι πολύ μικρές σε σημείο που να μπορεί να θεωρηθεί ως σταθερή. Τούτο συμβαίνει επειδή δεν υπάρχει τρόπος εκτεταμένης ανάμειξης άρα και μεταβολής της ποσότητας του διαλυμένου αλατιού. </a:t>
            </a:r>
            <a:endParaRPr lang="en-US" sz="2000" dirty="0"/>
          </a:p>
        </p:txBody>
      </p:sp>
    </p:spTree>
    <p:extLst>
      <p:ext uri="{BB962C8B-B14F-4D97-AF65-F5344CB8AC3E}">
        <p14:creationId xmlns:p14="http://schemas.microsoft.com/office/powerpoint/2010/main" val="1901029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290045-3707-4E02-8C3F-570754BFB86E}"/>
              </a:ext>
            </a:extLst>
          </p:cNvPr>
          <p:cNvSpPr txBox="1"/>
          <p:nvPr/>
        </p:nvSpPr>
        <p:spPr>
          <a:xfrm>
            <a:off x="4681934" y="376856"/>
            <a:ext cx="2599614" cy="461665"/>
          </a:xfrm>
          <a:prstGeom prst="rect">
            <a:avLst/>
          </a:prstGeom>
          <a:noFill/>
        </p:spPr>
        <p:txBody>
          <a:bodyPr wrap="square">
            <a:spAutoFit/>
          </a:bodyPr>
          <a:lstStyle/>
          <a:p>
            <a:r>
              <a:rPr lang="el-GR" sz="2400" b="1" dirty="0">
                <a:solidFill>
                  <a:srgbClr val="002060"/>
                </a:solidFill>
                <a:latin typeface="Calibri" panose="020F0502020204030204" pitchFamily="34" charset="0"/>
                <a:ea typeface="TimesNewRomanPS-ItalicMT"/>
                <a:cs typeface="Calibri" panose="020F0502020204030204" pitchFamily="34" charset="0"/>
              </a:rPr>
              <a:t>ΘΕΡΜΟΚΡΑΣΙΑ</a:t>
            </a:r>
          </a:p>
        </p:txBody>
      </p:sp>
      <p:sp>
        <p:nvSpPr>
          <p:cNvPr id="9" name="TextBox 8">
            <a:extLst>
              <a:ext uri="{FF2B5EF4-FFF2-40B4-BE49-F238E27FC236}">
                <a16:creationId xmlns:a16="http://schemas.microsoft.com/office/drawing/2014/main" id="{00D7561B-B05E-4030-97A7-EC5CC5BDFDBC}"/>
              </a:ext>
            </a:extLst>
          </p:cNvPr>
          <p:cNvSpPr txBox="1"/>
          <p:nvPr/>
        </p:nvSpPr>
        <p:spPr>
          <a:xfrm>
            <a:off x="9998366" y="6455897"/>
            <a:ext cx="1728192" cy="230832"/>
          </a:xfrm>
          <a:prstGeom prst="rect">
            <a:avLst/>
          </a:prstGeom>
          <a:noFill/>
        </p:spPr>
        <p:txBody>
          <a:bodyPr wrap="square" rtlCol="0">
            <a:spAutoFit/>
          </a:bodyPr>
          <a:lstStyle/>
          <a:p>
            <a:r>
              <a:rPr lang="el-GR" sz="900" dirty="0" err="1">
                <a:solidFill>
                  <a:srgbClr val="191409"/>
                </a:solidFill>
                <a:latin typeface="Calibri" panose="020F0502020204030204" pitchFamily="34" charset="0"/>
                <a:cs typeface="Calibri" panose="020F0502020204030204" pitchFamily="34" charset="0"/>
              </a:rPr>
              <a:t>Δασενάκης</a:t>
            </a:r>
            <a:r>
              <a:rPr lang="el-GR" sz="900" dirty="0">
                <a:solidFill>
                  <a:srgbClr val="191409"/>
                </a:solidFill>
                <a:latin typeface="Calibri" panose="020F0502020204030204" pitchFamily="34" charset="0"/>
                <a:cs typeface="Calibri" panose="020F0502020204030204" pitchFamily="34" charset="0"/>
              </a:rPr>
              <a:t> κ.α., 2015</a:t>
            </a:r>
            <a:endParaRPr lang="en-US" sz="900" dirty="0">
              <a:solidFill>
                <a:srgbClr val="191409"/>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1CC0713-0D74-4116-956E-8E2E39B130A4}"/>
              </a:ext>
            </a:extLst>
          </p:cNvPr>
          <p:cNvSpPr txBox="1"/>
          <p:nvPr/>
        </p:nvSpPr>
        <p:spPr>
          <a:xfrm>
            <a:off x="481018" y="965483"/>
            <a:ext cx="11001446" cy="1631216"/>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Η θερμική ενέργεια της ηλιακής ακτινοβολίας (μικρού μήκους) διεισδύει στο νερό και θερμαίνει τα επιφανειακά στρώματα του ωκεανού. Παράλληλα, ο κυματισμός και όλες οι επιφανειακές αναταράξεις βοηθούν ώστε η θερμική ενέργεια να μεταδοθεί βαθύτερα, αναμιγνύοντας το επιφανειακό στρώμα του νερού μέχρι ένα βάθος που κυμαίνεται από 50 m έως 200 m. </a:t>
            </a:r>
            <a:r>
              <a:rPr lang="el-GR" sz="2000" dirty="0">
                <a:solidFill>
                  <a:srgbClr val="211D1E"/>
                </a:solidFill>
                <a:latin typeface="Calibri" panose="020F0502020204030204" pitchFamily="34" charset="0"/>
              </a:rPr>
              <a:t>Η θερμοκρασία του θαλασσινού νερού κυμαίνεται από –2 °C έως +30 °C .</a:t>
            </a:r>
            <a:endParaRPr lang="en-US" sz="2000" dirty="0"/>
          </a:p>
        </p:txBody>
      </p:sp>
      <p:sp>
        <p:nvSpPr>
          <p:cNvPr id="14" name="TextBox 13">
            <a:extLst>
              <a:ext uri="{FF2B5EF4-FFF2-40B4-BE49-F238E27FC236}">
                <a16:creationId xmlns:a16="http://schemas.microsoft.com/office/drawing/2014/main" id="{712E2059-E331-4318-8629-09E87F8F001C}"/>
              </a:ext>
            </a:extLst>
          </p:cNvPr>
          <p:cNvSpPr txBox="1"/>
          <p:nvPr/>
        </p:nvSpPr>
        <p:spPr>
          <a:xfrm>
            <a:off x="611680" y="2653737"/>
            <a:ext cx="11245540" cy="1908215"/>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Η θερμοκρασία (</a:t>
            </a:r>
            <a:r>
              <a:rPr lang="el-GR" sz="2000" b="0" i="1" u="none" strike="noStrike" baseline="0" dirty="0">
                <a:solidFill>
                  <a:srgbClr val="211D1E"/>
                </a:solidFill>
                <a:latin typeface="Calibri" panose="020F0502020204030204" pitchFamily="34" charset="0"/>
              </a:rPr>
              <a:t>Τ</a:t>
            </a:r>
            <a:r>
              <a:rPr lang="el-GR" sz="2000" b="0" i="0" u="none" strike="noStrike" baseline="0" dirty="0">
                <a:solidFill>
                  <a:srgbClr val="211D1E"/>
                </a:solidFill>
                <a:latin typeface="Calibri" panose="020F0502020204030204" pitchFamily="34" charset="0"/>
              </a:rPr>
              <a:t>: </a:t>
            </a:r>
            <a:r>
              <a:rPr lang="el-GR" sz="2000" b="0" i="0" u="none" strike="noStrike" baseline="0" dirty="0" err="1">
                <a:solidFill>
                  <a:srgbClr val="211D1E"/>
                </a:solidFill>
                <a:latin typeface="Calibri" panose="020F0502020204030204" pitchFamily="34" charset="0"/>
              </a:rPr>
              <a:t>temperature</a:t>
            </a:r>
            <a:r>
              <a:rPr lang="el-GR" sz="2000" b="0" i="0" u="none" strike="noStrike" baseline="0" dirty="0">
                <a:solidFill>
                  <a:srgbClr val="211D1E"/>
                </a:solidFill>
                <a:latin typeface="Calibri" panose="020F0502020204030204" pitchFamily="34" charset="0"/>
              </a:rPr>
              <a:t>) του θαλασσινού νερού εκφράζεται συνήθως σε βαθμούς Κελσίου (°C, </a:t>
            </a:r>
            <a:r>
              <a:rPr lang="el-GR" sz="2000" b="0" i="0" u="none" strike="noStrike" baseline="0" dirty="0" err="1">
                <a:solidFill>
                  <a:srgbClr val="211D1E"/>
                </a:solidFill>
                <a:latin typeface="Calibri" panose="020F0502020204030204" pitchFamily="34" charset="0"/>
              </a:rPr>
              <a:t>Celcious</a:t>
            </a:r>
            <a:r>
              <a:rPr lang="el-GR" sz="2000" b="0" i="0" u="none" strike="noStrike" baseline="0" dirty="0">
                <a:solidFill>
                  <a:srgbClr val="211D1E"/>
                </a:solidFill>
                <a:latin typeface="Calibri" panose="020F0502020204030204" pitchFamily="34" charset="0"/>
              </a:rPr>
              <a:t>), ενώ σε κάποιες περιπτώσεις χρησιμοποιούνται και οι βαθμοί </a:t>
            </a:r>
            <a:r>
              <a:rPr lang="el-GR" sz="2000" b="0" i="0" u="none" strike="noStrike" baseline="0" dirty="0" err="1">
                <a:solidFill>
                  <a:srgbClr val="211D1E"/>
                </a:solidFill>
                <a:latin typeface="Calibri" panose="020F0502020204030204" pitchFamily="34" charset="0"/>
              </a:rPr>
              <a:t>Κέλβιν</a:t>
            </a:r>
            <a:r>
              <a:rPr lang="el-GR" sz="2000" b="0" i="0" u="none" strike="noStrike" baseline="0" dirty="0">
                <a:solidFill>
                  <a:srgbClr val="211D1E"/>
                </a:solidFill>
                <a:latin typeface="Calibri" panose="020F0502020204030204" pitchFamily="34" charset="0"/>
              </a:rPr>
              <a:t> (Κ, Kelvin) από όπου προκύπτει και η αποκαλούμενη </a:t>
            </a:r>
            <a:r>
              <a:rPr lang="el-GR" sz="2000" b="1" i="0" u="none" strike="noStrike" baseline="0" dirty="0">
                <a:solidFill>
                  <a:srgbClr val="211D1E"/>
                </a:solidFill>
                <a:latin typeface="Calibri" panose="020F0502020204030204" pitchFamily="34" charset="0"/>
              </a:rPr>
              <a:t>απόλυτη θερμοκρασία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absolute</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temperature</a:t>
            </a:r>
            <a:r>
              <a:rPr lang="el-GR" sz="2000" b="0" i="0" u="none" strike="noStrike" baseline="0" dirty="0">
                <a:solidFill>
                  <a:srgbClr val="211D1E"/>
                </a:solidFill>
                <a:latin typeface="Calibri" panose="020F0502020204030204" pitchFamily="34" charset="0"/>
              </a:rPr>
              <a:t>): </a:t>
            </a:r>
          </a:p>
          <a:p>
            <a:pPr algn="just"/>
            <a:r>
              <a:rPr lang="de-DE" sz="2000" b="1" i="1" dirty="0">
                <a:solidFill>
                  <a:srgbClr val="211D1E"/>
                </a:solidFill>
                <a:latin typeface="Calibri" panose="020F0502020204030204" pitchFamily="34" charset="0"/>
              </a:rPr>
              <a:t>K </a:t>
            </a:r>
            <a:r>
              <a:rPr lang="de-DE" sz="2000" b="1" dirty="0">
                <a:solidFill>
                  <a:srgbClr val="211D1E"/>
                </a:solidFill>
                <a:latin typeface="Calibri" panose="020F0502020204030204" pitchFamily="34" charset="0"/>
              </a:rPr>
              <a:t>(</a:t>
            </a:r>
            <a:r>
              <a:rPr lang="de-DE" sz="2000" b="1" i="1" dirty="0">
                <a:solidFill>
                  <a:srgbClr val="211D1E"/>
                </a:solidFill>
                <a:latin typeface="Calibri" panose="020F0502020204030204" pitchFamily="34" charset="0"/>
              </a:rPr>
              <a:t>K</a:t>
            </a:r>
            <a:r>
              <a:rPr lang="de-DE" sz="2000" b="1" dirty="0">
                <a:solidFill>
                  <a:srgbClr val="211D1E"/>
                </a:solidFill>
                <a:latin typeface="Calibri" panose="020F0502020204030204" pitchFamily="34" charset="0"/>
              </a:rPr>
              <a:t>) = </a:t>
            </a:r>
            <a:r>
              <a:rPr lang="de-DE" sz="2000" b="1" i="1" dirty="0">
                <a:solidFill>
                  <a:srgbClr val="211D1E"/>
                </a:solidFill>
                <a:latin typeface="Calibri" panose="020F0502020204030204" pitchFamily="34" charset="0"/>
              </a:rPr>
              <a:t>T</a:t>
            </a:r>
            <a:r>
              <a:rPr lang="de-DE" sz="2000" b="1" dirty="0">
                <a:solidFill>
                  <a:srgbClr val="211D1E"/>
                </a:solidFill>
                <a:latin typeface="Calibri" panose="020F0502020204030204" pitchFamily="34" charset="0"/>
              </a:rPr>
              <a:t>(°C) + 273,15 </a:t>
            </a:r>
          </a:p>
          <a:p>
            <a:pPr algn="just"/>
            <a:endParaRPr lang="el-GR" sz="2000" b="0" i="0" u="none" strike="noStrike" baseline="0" dirty="0">
              <a:solidFill>
                <a:srgbClr val="211D1E"/>
              </a:solidFill>
              <a:latin typeface="Calibri" panose="020F0502020204030204" pitchFamily="34" charset="0"/>
            </a:endParaRPr>
          </a:p>
          <a:p>
            <a:pPr algn="just"/>
            <a:endParaRPr lang="el-GR" sz="1800" b="0" i="0" u="none" strike="noStrike" baseline="0" dirty="0">
              <a:solidFill>
                <a:srgbClr val="211D1E"/>
              </a:solidFill>
              <a:latin typeface="Calibri" panose="020F0502020204030204" pitchFamily="34" charset="0"/>
            </a:endParaRPr>
          </a:p>
        </p:txBody>
      </p:sp>
      <p:sp>
        <p:nvSpPr>
          <p:cNvPr id="16" name="TextBox 15">
            <a:extLst>
              <a:ext uri="{FF2B5EF4-FFF2-40B4-BE49-F238E27FC236}">
                <a16:creationId xmlns:a16="http://schemas.microsoft.com/office/drawing/2014/main" id="{3FBD7317-88DF-443E-8264-7ABC4F4B7DCB}"/>
              </a:ext>
            </a:extLst>
          </p:cNvPr>
          <p:cNvSpPr txBox="1"/>
          <p:nvPr/>
        </p:nvSpPr>
        <p:spPr>
          <a:xfrm>
            <a:off x="334780" y="4513692"/>
            <a:ext cx="11391778" cy="2246769"/>
          </a:xfrm>
          <a:prstGeom prst="rect">
            <a:avLst/>
          </a:prstGeom>
          <a:noFill/>
        </p:spPr>
        <p:txBody>
          <a:bodyPr wrap="square">
            <a:spAutoFit/>
          </a:bodyPr>
          <a:lstStyle/>
          <a:p>
            <a:pPr algn="just"/>
            <a:r>
              <a:rPr lang="el-GR" sz="2000" b="0" i="0" u="none" strike="noStrike" baseline="0" dirty="0">
                <a:latin typeface="Calibri" panose="020F0502020204030204" pitchFamily="34" charset="0"/>
              </a:rPr>
              <a:t>Η </a:t>
            </a:r>
            <a:r>
              <a:rPr lang="el-GR" sz="2000" b="1" i="0" u="none" strike="noStrike" baseline="0" dirty="0">
                <a:solidFill>
                  <a:srgbClr val="211D1E"/>
                </a:solidFill>
                <a:latin typeface="Calibri" panose="020F0502020204030204" pitchFamily="34" charset="0"/>
              </a:rPr>
              <a:t>επιτόπια θερμοκρασία </a:t>
            </a:r>
            <a:r>
              <a:rPr lang="el-GR" sz="2000" b="0" i="0" u="none" strike="noStrike" baseline="0" dirty="0">
                <a:solidFill>
                  <a:srgbClr val="211D1E"/>
                </a:solidFill>
                <a:latin typeface="Calibri" panose="020F0502020204030204" pitchFamily="34" charset="0"/>
              </a:rPr>
              <a:t>(Τ) είναι η θερμοκρασία μιας ομοιογενούς μάζας νερού που μετριέται στη θέση της (στο βάθος) στο οποίο βρίσκεται τη δεδομένη χρονική στιγμή της μέτρησης. </a:t>
            </a:r>
          </a:p>
          <a:p>
            <a:pPr algn="just"/>
            <a:endParaRPr lang="el-GR" sz="2000" b="0" i="0" u="none" strike="noStrike" baseline="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a:t>
            </a:r>
            <a:r>
              <a:rPr lang="el-GR" sz="2000" b="1" i="0" u="none" strike="noStrike" baseline="0" dirty="0">
                <a:solidFill>
                  <a:srgbClr val="211D1E"/>
                </a:solidFill>
                <a:latin typeface="Calibri" panose="020F0502020204030204" pitchFamily="34" charset="0"/>
              </a:rPr>
              <a:t>δυνητική θερμοκρασία </a:t>
            </a:r>
            <a:r>
              <a:rPr lang="el-GR" sz="2000" b="0" i="0" u="none" strike="noStrike" baseline="0" dirty="0">
                <a:solidFill>
                  <a:srgbClr val="211D1E"/>
                </a:solidFill>
                <a:latin typeface="Calibri" panose="020F0502020204030204" pitchFamily="34" charset="0"/>
              </a:rPr>
              <a:t>(θ) είναι η θερμοκρασία που θα είχε η ίδια μάζα θαλασσινού νερού, εάν μεταφερόταν </a:t>
            </a:r>
            <a:r>
              <a:rPr lang="el-GR" sz="2000" b="0" i="0" u="none" strike="noStrike" baseline="0" dirty="0" err="1">
                <a:solidFill>
                  <a:srgbClr val="211D1E"/>
                </a:solidFill>
                <a:latin typeface="Calibri" panose="020F0502020204030204" pitchFamily="34" charset="0"/>
              </a:rPr>
              <a:t>αδιαβατικά</a:t>
            </a:r>
            <a:r>
              <a:rPr lang="el-GR" sz="2000" b="0" i="0" u="none" strike="noStrike" baseline="0" dirty="0">
                <a:solidFill>
                  <a:srgbClr val="211D1E"/>
                </a:solidFill>
                <a:latin typeface="Calibri" panose="020F0502020204030204" pitchFamily="34" charset="0"/>
              </a:rPr>
              <a:t> (χωρίς ανταλλαγή θερμότητας) από το βάθος στο οποίο βρίσκεται στην επιφάνεια της θάλασσας (σε συνθήκες μηδενικής υδροστατικής πίεσης) και η οποία θα μειωθεί εξαιτίας της ελάττωσης της πίεσης </a:t>
            </a:r>
            <a:endParaRPr lang="en-US" sz="2000" dirty="0"/>
          </a:p>
        </p:txBody>
      </p:sp>
    </p:spTree>
    <p:extLst>
      <p:ext uri="{BB962C8B-B14F-4D97-AF65-F5344CB8AC3E}">
        <p14:creationId xmlns:p14="http://schemas.microsoft.com/office/powerpoint/2010/main" val="843185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77B7E0-6092-43EC-AD5F-9D9760C13C1E}"/>
              </a:ext>
            </a:extLst>
          </p:cNvPr>
          <p:cNvSpPr txBox="1"/>
          <p:nvPr/>
        </p:nvSpPr>
        <p:spPr>
          <a:xfrm>
            <a:off x="137518" y="174171"/>
            <a:ext cx="11546482" cy="2321203"/>
          </a:xfrm>
          <a:prstGeom prst="rect">
            <a:avLst/>
          </a:prstGeom>
        </p:spPr>
        <p:txBody>
          <a:bodyPr vert="horz" lIns="91440" tIns="45720" rIns="91440" bIns="45720" rtlCol="0">
            <a:normAutofit fontScale="92500" lnSpcReduction="20000"/>
          </a:bodyPr>
          <a:lstStyle/>
          <a:p>
            <a:pPr indent="-228600" defTabSz="914400">
              <a:lnSpc>
                <a:spcPct val="90000"/>
              </a:lnSpc>
              <a:spcAft>
                <a:spcPts val="600"/>
              </a:spcAft>
              <a:buFont typeface="Arial" panose="020B0604020202020204" pitchFamily="34" charset="0"/>
              <a:buChar char="•"/>
            </a:pPr>
            <a:endParaRPr lang="en-US" sz="800" b="0" i="0" u="none" strike="noStrike" baseline="0" dirty="0"/>
          </a:p>
          <a:p>
            <a:pPr indent="-228600" defTabSz="914400">
              <a:lnSpc>
                <a:spcPct val="124000"/>
              </a:lnSpc>
              <a:spcAft>
                <a:spcPts val="600"/>
              </a:spcAft>
              <a:buFont typeface="Arial" panose="020B0604020202020204" pitchFamily="34" charset="0"/>
              <a:buChar char="•"/>
            </a:pPr>
            <a:r>
              <a:rPr lang="en-US" sz="2100" b="0" i="0" u="none" strike="noStrike" baseline="0" dirty="0"/>
              <a:t>Ο </a:t>
            </a:r>
            <a:r>
              <a:rPr lang="en-US" sz="2100" b="1" i="0" u="none" strike="noStrike" baseline="0" dirty="0"/>
              <a:t>υπ</a:t>
            </a:r>
            <a:r>
              <a:rPr lang="en-US" sz="2100" b="1" i="0" u="none" strike="noStrike" baseline="0" dirty="0" err="1"/>
              <a:t>ολογισμός</a:t>
            </a:r>
            <a:r>
              <a:rPr lang="en-US" sz="2100" b="1" i="0" u="none" strike="noStrike" baseline="0" dirty="0"/>
              <a:t> </a:t>
            </a:r>
            <a:r>
              <a:rPr lang="en-US" sz="2100" b="1" i="0" u="none" strike="noStrike" baseline="0" dirty="0" err="1"/>
              <a:t>της</a:t>
            </a:r>
            <a:r>
              <a:rPr lang="en-US" sz="2100" b="1" i="0" u="none" strike="noStrike" baseline="0" dirty="0"/>
              <a:t> </a:t>
            </a:r>
            <a:r>
              <a:rPr lang="en-US" sz="2100" b="1" i="0" u="none" strike="noStrike" baseline="0" dirty="0" err="1"/>
              <a:t>δυνητικής</a:t>
            </a:r>
            <a:r>
              <a:rPr lang="en-US" sz="2100" b="1" i="0" u="none" strike="noStrike" baseline="0" dirty="0"/>
              <a:t> </a:t>
            </a:r>
            <a:r>
              <a:rPr lang="en-US" sz="2100" b="1" i="0" u="none" strike="noStrike" baseline="0" dirty="0" err="1"/>
              <a:t>θερμοκρ</a:t>
            </a:r>
            <a:r>
              <a:rPr lang="en-US" sz="2100" b="1" i="0" u="none" strike="noStrike" baseline="0" dirty="0"/>
              <a:t>ασίας (θ) </a:t>
            </a:r>
            <a:r>
              <a:rPr lang="en-US" sz="2100" b="0" i="0" u="none" strike="noStrike" baseline="0" dirty="0"/>
              <a:t>με βάση την επιτόπια μέτρηση (Τ), την αλατότητα (S) και την πίεση (p) γίνεται με χρήση της εξίσωσης (Fofonoff &amp; Millard 1983): </a:t>
            </a:r>
          </a:p>
          <a:p>
            <a:pPr indent="-228600" defTabSz="914400">
              <a:lnSpc>
                <a:spcPct val="90000"/>
              </a:lnSpc>
              <a:spcAft>
                <a:spcPts val="600"/>
              </a:spcAft>
              <a:buFont typeface="Arial" panose="020B0604020202020204" pitchFamily="34" charset="0"/>
              <a:buChar char="•"/>
            </a:pPr>
            <a:endParaRPr lang="en-US" sz="2100" b="0" i="0" u="none" strike="noStrike" baseline="0" dirty="0"/>
          </a:p>
          <a:p>
            <a:pPr defTabSz="914400">
              <a:lnSpc>
                <a:spcPct val="90000"/>
              </a:lnSpc>
              <a:spcAft>
                <a:spcPts val="600"/>
              </a:spcAft>
            </a:pPr>
            <a:r>
              <a:rPr lang="en-US" sz="2100" i="1" u="none" strike="noStrike" baseline="0" dirty="0"/>
              <a:t>θ </a:t>
            </a:r>
            <a:r>
              <a:rPr lang="en-US" sz="2100" i="0" u="none" strike="noStrike" baseline="0" dirty="0"/>
              <a:t>= </a:t>
            </a:r>
            <a:r>
              <a:rPr lang="en-US" sz="2100" i="1" u="none" strike="noStrike" baseline="0" dirty="0"/>
              <a:t>Τ </a:t>
            </a:r>
            <a:r>
              <a:rPr lang="en-US" sz="2100" i="0" u="none" strike="noStrike" baseline="0" dirty="0"/>
              <a:t>− (0,36504 · 10</a:t>
            </a:r>
            <a:r>
              <a:rPr lang="en-US" sz="2100" i="0" u="none" baseline="30000" dirty="0"/>
              <a:t>−4</a:t>
            </a:r>
            <a:r>
              <a:rPr lang="en-US" sz="2100" i="0" u="none" strike="noStrike" baseline="0" dirty="0"/>
              <a:t> + 0,83198 · 10−5 · </a:t>
            </a:r>
            <a:r>
              <a:rPr lang="en-US" sz="2100" i="1" u="none" strike="noStrike" baseline="0" dirty="0"/>
              <a:t>Τ </a:t>
            </a:r>
            <a:r>
              <a:rPr lang="en-US" sz="2100" i="0" u="none" strike="noStrike" baseline="0" dirty="0"/>
              <a:t>− 0,54065·10</a:t>
            </a:r>
            <a:r>
              <a:rPr lang="en-US" sz="2100" i="0" u="none" strike="noStrike" baseline="30000" dirty="0"/>
              <a:t>-7</a:t>
            </a:r>
            <a:r>
              <a:rPr lang="en-US" sz="2100" i="0" u="none" strike="noStrike" baseline="0" dirty="0"/>
              <a:t> · </a:t>
            </a:r>
            <a:r>
              <a:rPr lang="en-US" sz="2100" i="1" u="none" strike="noStrike" baseline="0" dirty="0"/>
              <a:t>Τ</a:t>
            </a:r>
            <a:r>
              <a:rPr lang="en-US" sz="2100" i="0" u="none" strike="noStrike" baseline="30000" dirty="0"/>
              <a:t>2</a:t>
            </a:r>
            <a:r>
              <a:rPr lang="en-US" sz="2100" i="0" u="none" strike="noStrike" baseline="0" dirty="0"/>
              <a:t> + 0,40274 · 10</a:t>
            </a:r>
            <a:r>
              <a:rPr lang="en-US" sz="2100" i="0" u="none" strike="noStrike" baseline="30000" dirty="0"/>
              <a:t>-9</a:t>
            </a:r>
            <a:r>
              <a:rPr lang="en-US" sz="2100" i="0" u="none" strike="noStrike" baseline="0" dirty="0"/>
              <a:t> · </a:t>
            </a:r>
            <a:r>
              <a:rPr lang="en-US" sz="2100" i="1" u="none" strike="noStrike" baseline="0" dirty="0"/>
              <a:t>Τ</a:t>
            </a:r>
            <a:r>
              <a:rPr lang="en-US" sz="2100" i="0" u="none" strike="noStrike" baseline="30000" dirty="0"/>
              <a:t>3</a:t>
            </a:r>
            <a:r>
              <a:rPr lang="en-US" sz="2100" i="0" u="none" strike="noStrike" baseline="0" dirty="0"/>
              <a:t>) </a:t>
            </a:r>
            <a:r>
              <a:rPr lang="en-US" sz="2100" i="1" u="none" strike="noStrike" baseline="0" dirty="0"/>
              <a:t>p </a:t>
            </a:r>
            <a:r>
              <a:rPr lang="en-US" sz="2100" i="0" u="none" strike="noStrike" baseline="0" dirty="0"/>
              <a:t>−</a:t>
            </a:r>
            <a:r>
              <a:rPr lang="el-GR" sz="2100" i="0" u="none" strike="noStrike" baseline="0" dirty="0"/>
              <a:t> </a:t>
            </a:r>
            <a:r>
              <a:rPr lang="en-US" sz="2100" i="0" u="none" strike="noStrike" baseline="0" dirty="0"/>
              <a:t>(0,17439 · 10</a:t>
            </a:r>
            <a:r>
              <a:rPr lang="en-US" sz="2100" i="0" u="none" strike="noStrike" baseline="30000" dirty="0"/>
              <a:t>−5</a:t>
            </a:r>
            <a:r>
              <a:rPr lang="en-US" sz="2100" i="0" u="none" strike="noStrike" baseline="0" dirty="0"/>
              <a:t> − 0,29778 · 10</a:t>
            </a:r>
            <a:r>
              <a:rPr lang="en-US" sz="2100" i="0" u="none" strike="noStrike" baseline="30000" dirty="0"/>
              <a:t>−7</a:t>
            </a:r>
            <a:r>
              <a:rPr lang="en-US" sz="2100" i="0" u="none" strike="noStrike" baseline="0" dirty="0"/>
              <a:t> · </a:t>
            </a:r>
            <a:r>
              <a:rPr lang="en-US" sz="2100" i="1" u="none" strike="noStrike" baseline="0" dirty="0"/>
              <a:t>T</a:t>
            </a:r>
            <a:r>
              <a:rPr lang="en-US" sz="2100" i="0" u="none" strike="noStrike" baseline="0" dirty="0"/>
              <a:t>) (</a:t>
            </a:r>
            <a:r>
              <a:rPr lang="en-US" sz="2100" i="1" u="none" strike="noStrike" baseline="0" dirty="0"/>
              <a:t>S </a:t>
            </a:r>
            <a:r>
              <a:rPr lang="en-US" sz="2100" i="0" u="none" strike="noStrike" baseline="0" dirty="0"/>
              <a:t>− 35) · </a:t>
            </a:r>
            <a:r>
              <a:rPr lang="en-US" sz="2100" i="1" u="none" strike="noStrike" baseline="0" dirty="0"/>
              <a:t>p </a:t>
            </a:r>
            <a:r>
              <a:rPr lang="en-US" sz="2100" i="0" u="none" strike="noStrike" baseline="0" dirty="0"/>
              <a:t>+ 0,41057 · 10</a:t>
            </a:r>
            <a:r>
              <a:rPr lang="en-US" sz="2100" i="0" u="none" strike="noStrike" baseline="30000" dirty="0"/>
              <a:t>−10 </a:t>
            </a:r>
            <a:r>
              <a:rPr lang="en-US" sz="2100" i="0" u="none" strike="noStrike" baseline="0" dirty="0"/>
              <a:t>(</a:t>
            </a:r>
            <a:r>
              <a:rPr lang="en-US" sz="2100" i="1" u="none" strike="noStrike" baseline="0" dirty="0"/>
              <a:t>S </a:t>
            </a:r>
            <a:r>
              <a:rPr lang="en-US" sz="2100" i="0" u="none" strike="noStrike" baseline="0" dirty="0"/>
              <a:t>− 35) · </a:t>
            </a:r>
            <a:r>
              <a:rPr lang="en-US" sz="2100" i="1" u="none" strike="noStrike" baseline="0" dirty="0"/>
              <a:t>p</a:t>
            </a:r>
            <a:r>
              <a:rPr lang="en-US" sz="2100" i="0" u="none" strike="noStrike" baseline="30000" dirty="0"/>
              <a:t>2</a:t>
            </a:r>
            <a:r>
              <a:rPr lang="en-US" sz="2100" i="0" u="none" strike="noStrike" baseline="0" dirty="0"/>
              <a:t> </a:t>
            </a:r>
            <a:r>
              <a:rPr lang="el-GR" sz="2100" i="0" u="none" strike="noStrike" baseline="0" dirty="0"/>
              <a:t> - </a:t>
            </a:r>
            <a:r>
              <a:rPr lang="en-US" sz="2100" i="0" u="none" strike="noStrike" baseline="0" dirty="0"/>
              <a:t>(0,89309 · 10</a:t>
            </a:r>
            <a:r>
              <a:rPr lang="en-US" sz="2100" i="0" u="none" strike="noStrike" baseline="30000" dirty="0"/>
              <a:t>−8</a:t>
            </a:r>
            <a:r>
              <a:rPr lang="en-US" sz="2100" i="0" u="none" strike="noStrike" baseline="0" dirty="0"/>
              <a:t> − (0,31628 · 10</a:t>
            </a:r>
            <a:r>
              <a:rPr lang="en-US" sz="2100" i="0" u="none" strike="noStrike" baseline="30000" dirty="0"/>
              <a:t>−9</a:t>
            </a:r>
            <a:r>
              <a:rPr lang="en-US" sz="2100" i="0" u="none" strike="noStrike" baseline="0" dirty="0"/>
              <a:t> · </a:t>
            </a:r>
            <a:r>
              <a:rPr lang="en-US" sz="2100" i="1" u="none" strike="noStrike" baseline="0" dirty="0"/>
              <a:t>T</a:t>
            </a:r>
            <a:endParaRPr lang="el-GR" sz="2100" i="1" u="none" strike="noStrike" baseline="0" dirty="0"/>
          </a:p>
          <a:p>
            <a:pPr defTabSz="914400">
              <a:lnSpc>
                <a:spcPct val="90000"/>
              </a:lnSpc>
              <a:spcAft>
                <a:spcPts val="600"/>
              </a:spcAft>
            </a:pPr>
            <a:r>
              <a:rPr lang="en-US" sz="2100" i="1" u="none" strike="noStrike" baseline="0" dirty="0"/>
              <a:t> </a:t>
            </a:r>
            <a:r>
              <a:rPr lang="en-US" sz="2100" i="0" u="none" strike="noStrike" baseline="0" dirty="0"/>
              <a:t>+ 0,21987 · 10</a:t>
            </a:r>
            <a:r>
              <a:rPr lang="en-US" sz="2100" i="0" u="none" strike="noStrike" baseline="30000" dirty="0"/>
              <a:t>−11 </a:t>
            </a:r>
            <a:r>
              <a:rPr lang="en-US" sz="2100" i="0" u="none" strike="noStrike" baseline="0" dirty="0"/>
              <a:t>· </a:t>
            </a:r>
            <a:r>
              <a:rPr lang="en-US" sz="2100" i="1" u="none" strike="noStrike" baseline="0" dirty="0"/>
              <a:t>Τ</a:t>
            </a:r>
            <a:r>
              <a:rPr lang="en-US" sz="2100" i="0" u="none" strike="noStrike" baseline="30000" dirty="0"/>
              <a:t>2</a:t>
            </a:r>
            <a:r>
              <a:rPr lang="en-US" sz="2100" i="0" u="none" strike="noStrike" baseline="0" dirty="0"/>
              <a:t>) </a:t>
            </a:r>
            <a:r>
              <a:rPr lang="en-US" sz="2100" i="1" u="none" strike="noStrike" baseline="0" dirty="0"/>
              <a:t>p</a:t>
            </a:r>
            <a:r>
              <a:rPr lang="en-US" sz="2100" i="0" u="none" strike="noStrike" baseline="30000" dirty="0"/>
              <a:t>2</a:t>
            </a:r>
            <a:r>
              <a:rPr lang="en-US" sz="2100" i="0" u="none" strike="noStrike" baseline="0" dirty="0"/>
              <a:t> − (−0,16056 · 10</a:t>
            </a:r>
            <a:r>
              <a:rPr lang="en-US" sz="2100" i="0" u="none" strike="noStrike" baseline="30000" dirty="0"/>
              <a:t>−12 </a:t>
            </a:r>
            <a:r>
              <a:rPr lang="en-US" sz="2100" i="0" u="none" strike="noStrike" baseline="0" dirty="0"/>
              <a:t>+ 0,50484 · 10</a:t>
            </a:r>
            <a:r>
              <a:rPr lang="en-US" sz="2100" i="0" u="none" strike="noStrike" baseline="30000" dirty="0"/>
              <a:t>−14 </a:t>
            </a:r>
            <a:r>
              <a:rPr lang="en-US" sz="2100" i="0" u="none" strike="noStrike" baseline="0" dirty="0"/>
              <a:t>· </a:t>
            </a:r>
            <a:r>
              <a:rPr lang="en-US" sz="2100" i="1" u="none" strike="noStrike" baseline="0" dirty="0"/>
              <a:t>T</a:t>
            </a:r>
            <a:r>
              <a:rPr lang="en-US" sz="2100" i="0" u="none" strike="noStrike" baseline="0" dirty="0"/>
              <a:t>) · </a:t>
            </a:r>
            <a:r>
              <a:rPr lang="en-US" sz="2100" i="1" u="none" strike="noStrike" baseline="0" dirty="0"/>
              <a:t>p</a:t>
            </a:r>
            <a:r>
              <a:rPr lang="en-US" sz="2100" i="0" u="none" strike="noStrike" baseline="0" dirty="0"/>
              <a:t>3 </a:t>
            </a:r>
          </a:p>
          <a:p>
            <a:pPr defTabSz="914400">
              <a:lnSpc>
                <a:spcPct val="90000"/>
              </a:lnSpc>
              <a:spcAft>
                <a:spcPts val="600"/>
              </a:spcAft>
            </a:pPr>
            <a:r>
              <a:rPr lang="en-US" sz="2000" b="0" i="0" u="none" strike="noStrike" baseline="0" dirty="0"/>
              <a:t> </a:t>
            </a:r>
          </a:p>
        </p:txBody>
      </p:sp>
      <p:pic>
        <p:nvPicPr>
          <p:cNvPr id="4" name="Picture 3">
            <a:extLst>
              <a:ext uri="{FF2B5EF4-FFF2-40B4-BE49-F238E27FC236}">
                <a16:creationId xmlns:a16="http://schemas.microsoft.com/office/drawing/2014/main" id="{5BD04154-8B93-49AC-81C0-A3897A45CE95}"/>
              </a:ext>
            </a:extLst>
          </p:cNvPr>
          <p:cNvPicPr>
            <a:picLocks noChangeAspect="1"/>
          </p:cNvPicPr>
          <p:nvPr/>
        </p:nvPicPr>
        <p:blipFill>
          <a:blip r:embed="rId2"/>
          <a:stretch>
            <a:fillRect/>
          </a:stretch>
        </p:blipFill>
        <p:spPr>
          <a:xfrm>
            <a:off x="8142514" y="2181313"/>
            <a:ext cx="3752311" cy="4362627"/>
          </a:xfrm>
          <a:prstGeom prst="rect">
            <a:avLst/>
          </a:prstGeom>
        </p:spPr>
      </p:pic>
      <p:sp>
        <p:nvSpPr>
          <p:cNvPr id="3" name="TextBox 2">
            <a:extLst>
              <a:ext uri="{FF2B5EF4-FFF2-40B4-BE49-F238E27FC236}">
                <a16:creationId xmlns:a16="http://schemas.microsoft.com/office/drawing/2014/main" id="{B60DF36A-361E-B90D-0011-5EEA83CDD8B6}"/>
              </a:ext>
            </a:extLst>
          </p:cNvPr>
          <p:cNvSpPr txBox="1"/>
          <p:nvPr/>
        </p:nvSpPr>
        <p:spPr>
          <a:xfrm>
            <a:off x="297175" y="2821626"/>
            <a:ext cx="7279281" cy="2460674"/>
          </a:xfrm>
          <a:prstGeom prst="rect">
            <a:avLst/>
          </a:prstGeom>
          <a:noFill/>
        </p:spPr>
        <p:txBody>
          <a:bodyPr wrap="square">
            <a:spAutoFit/>
          </a:bodyPr>
          <a:lstStyle/>
          <a:p>
            <a:pPr defTabSz="914400">
              <a:lnSpc>
                <a:spcPct val="90000"/>
              </a:lnSpc>
              <a:spcAft>
                <a:spcPts val="600"/>
              </a:spcAft>
            </a:pPr>
            <a:r>
              <a:rPr lang="en-US" sz="1900" b="0" i="0" u="none" strike="noStrike" baseline="0" dirty="0" err="1"/>
              <a:t>Γι</a:t>
            </a:r>
            <a:r>
              <a:rPr lang="en-US" sz="1900" b="0" i="0" u="none" strike="noStrike" baseline="0" dirty="0"/>
              <a:t>α παράδειγμα, εάν μια ομογενής υδάτινη μάζα (συγκεκριμένου όγκου) που έχει επιτόπια θερμοκρασία (T) ίση με 1 °C σε βάθος 5000 m μετακινηθεί αδιαβατικά στην επιφάνεια, όπου η εξασκούμενη πίεση είναι ίση με την ατμοσφαιρική (p= 1 atm), η επιτόπια θερμοκρασία της θα μειωθεί κατά 0,43 °C που σημαίνει ότι η δυναμική της θερμοκρασία (</a:t>
            </a:r>
            <a:r>
              <a:rPr lang="en-US" sz="1900" b="1" i="1" u="none" strike="noStrike" baseline="0" dirty="0"/>
              <a:t>θ</a:t>
            </a:r>
            <a:r>
              <a:rPr lang="en-US" sz="1900" b="0" i="0" u="none" strike="noStrike" baseline="0" dirty="0"/>
              <a:t>) θα είναι ίση με 0,57 °C. Όπ</a:t>
            </a:r>
            <a:r>
              <a:rPr lang="en-US" sz="1900" b="0" i="0" u="none" strike="noStrike" baseline="0" dirty="0" err="1"/>
              <a:t>ως</a:t>
            </a:r>
            <a:r>
              <a:rPr lang="en-US" sz="1900" b="0" i="0" u="none" strike="noStrike" baseline="0" dirty="0"/>
              <a:t> φα</a:t>
            </a:r>
            <a:r>
              <a:rPr lang="en-US" sz="1900" b="0" i="0" u="none" strike="noStrike" baseline="0" dirty="0" err="1"/>
              <a:t>ίνετ</a:t>
            </a:r>
            <a:r>
              <a:rPr lang="en-US" sz="1900" b="0" i="0" u="none" strike="noStrike" baseline="0" dirty="0"/>
              <a:t>αι και από την Εικόνα 3.7, η ουσιαστική επίδραση της πίεσης στη διαμόρφωση της θερμοκρασίας αρχίζει από το βάθος των 3500 m, ενώ μπορεί να θεωρηθεί αμελητέα για τα πρώτα περίπου 400 m. </a:t>
            </a:r>
            <a:endParaRPr lang="en-US" sz="1900" dirty="0"/>
          </a:p>
        </p:txBody>
      </p:sp>
    </p:spTree>
    <p:extLst>
      <p:ext uri="{BB962C8B-B14F-4D97-AF65-F5344CB8AC3E}">
        <p14:creationId xmlns:p14="http://schemas.microsoft.com/office/powerpoint/2010/main" val="146979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act disk&#10;&#10;Description automatically generated">
            <a:extLst>
              <a:ext uri="{FF2B5EF4-FFF2-40B4-BE49-F238E27FC236}">
                <a16:creationId xmlns:a16="http://schemas.microsoft.com/office/drawing/2014/main" id="{31D69CD8-3756-47E4-BB46-E7EE04F00E5B}"/>
              </a:ext>
            </a:extLst>
          </p:cNvPr>
          <p:cNvPicPr>
            <a:picLocks noChangeAspect="1"/>
          </p:cNvPicPr>
          <p:nvPr/>
        </p:nvPicPr>
        <p:blipFill rotWithShape="1">
          <a:blip r:embed="rId2">
            <a:extLst>
              <a:ext uri="{28A0092B-C50C-407E-A947-70E740481C1C}">
                <a14:useLocalDpi xmlns:a14="http://schemas.microsoft.com/office/drawing/2010/main" val="0"/>
              </a:ext>
            </a:extLst>
          </a:blip>
          <a:srcRect l="667"/>
          <a:stretch/>
        </p:blipFill>
        <p:spPr>
          <a:xfrm>
            <a:off x="4704924" y="784531"/>
            <a:ext cx="7049769" cy="4920644"/>
          </a:xfrm>
          <a:prstGeom prst="rect">
            <a:avLst/>
          </a:prstGeom>
        </p:spPr>
      </p:pic>
      <p:sp>
        <p:nvSpPr>
          <p:cNvPr id="4" name="TextBox 3">
            <a:extLst>
              <a:ext uri="{FF2B5EF4-FFF2-40B4-BE49-F238E27FC236}">
                <a16:creationId xmlns:a16="http://schemas.microsoft.com/office/drawing/2014/main" id="{7CF593C6-734F-4587-8546-0A9D25BBDCE4}"/>
              </a:ext>
            </a:extLst>
          </p:cNvPr>
          <p:cNvSpPr txBox="1"/>
          <p:nvPr/>
        </p:nvSpPr>
        <p:spPr>
          <a:xfrm>
            <a:off x="241359" y="445977"/>
            <a:ext cx="4963461" cy="677108"/>
          </a:xfrm>
          <a:prstGeom prst="rect">
            <a:avLst/>
          </a:prstGeom>
          <a:noFill/>
        </p:spPr>
        <p:txBody>
          <a:bodyPr wrap="square">
            <a:spAutoFit/>
          </a:bodyPr>
          <a:lstStyle/>
          <a:p>
            <a:pPr algn="l"/>
            <a:endParaRPr lang="en-US" sz="1800" b="0" i="0" u="none" strike="noStrike" baseline="0" dirty="0">
              <a:solidFill>
                <a:srgbClr val="000000"/>
              </a:solidFill>
              <a:latin typeface="Trebuchet MS" panose="020B0603020202020204" pitchFamily="34" charset="0"/>
            </a:endParaRPr>
          </a:p>
          <a:p>
            <a:pPr algn="just"/>
            <a:r>
              <a:rPr lang="el-GR" sz="2000" b="1" i="0" u="none" strike="noStrike" baseline="0" dirty="0">
                <a:solidFill>
                  <a:srgbClr val="002060"/>
                </a:solidFill>
              </a:rPr>
              <a:t>Επιφανειακή κατανομή θερμοκρασίας </a:t>
            </a:r>
            <a:endParaRPr lang="el-GR" sz="2000" b="1" dirty="0">
              <a:solidFill>
                <a:srgbClr val="002060"/>
              </a:solidFill>
              <a:ea typeface="TimesNewRomanPS-ItalicMT"/>
              <a:cs typeface="Calibri" panose="020F0502020204030204" pitchFamily="34" charset="0"/>
            </a:endParaRPr>
          </a:p>
        </p:txBody>
      </p:sp>
      <p:sp>
        <p:nvSpPr>
          <p:cNvPr id="7" name="TextBox 6">
            <a:extLst>
              <a:ext uri="{FF2B5EF4-FFF2-40B4-BE49-F238E27FC236}">
                <a16:creationId xmlns:a16="http://schemas.microsoft.com/office/drawing/2014/main" id="{1E430E22-B4DE-489F-ACD7-102F0179F3F0}"/>
              </a:ext>
            </a:extLst>
          </p:cNvPr>
          <p:cNvSpPr txBox="1"/>
          <p:nvPr/>
        </p:nvSpPr>
        <p:spPr>
          <a:xfrm>
            <a:off x="5400768" y="5589240"/>
            <a:ext cx="1390464" cy="300082"/>
          </a:xfrm>
          <a:prstGeom prst="rect">
            <a:avLst/>
          </a:prstGeom>
          <a:noFill/>
        </p:spPr>
        <p:txBody>
          <a:bodyPr wrap="square">
            <a:spAutoFit/>
          </a:bodyPr>
          <a:lstStyle/>
          <a:p>
            <a:r>
              <a:rPr lang="el-GR" sz="1350" dirty="0">
                <a:solidFill>
                  <a:schemeClr val="bg1">
                    <a:lumMod val="60000"/>
                    <a:lumOff val="40000"/>
                  </a:schemeClr>
                </a:solidFill>
                <a:latin typeface="Calibri" panose="020F0502020204030204" pitchFamily="34" charset="0"/>
                <a:ea typeface="Calibri" panose="020F0502020204030204" pitchFamily="34" charset="0"/>
              </a:rPr>
              <a:t>Εύρος </a:t>
            </a:r>
            <a:endParaRPr lang="el-GR" sz="1350" dirty="0">
              <a:solidFill>
                <a:schemeClr val="bg1">
                  <a:lumMod val="60000"/>
                  <a:lumOff val="40000"/>
                </a:schemeClr>
              </a:solidFill>
            </a:endParaRPr>
          </a:p>
        </p:txBody>
      </p:sp>
      <p:sp>
        <p:nvSpPr>
          <p:cNvPr id="8" name="TextBox 7">
            <a:extLst>
              <a:ext uri="{FF2B5EF4-FFF2-40B4-BE49-F238E27FC236}">
                <a16:creationId xmlns:a16="http://schemas.microsoft.com/office/drawing/2014/main" id="{1C228635-AD2D-4BDA-952C-4DA6F5958B69}"/>
              </a:ext>
            </a:extLst>
          </p:cNvPr>
          <p:cNvSpPr txBox="1"/>
          <p:nvPr/>
        </p:nvSpPr>
        <p:spPr>
          <a:xfrm>
            <a:off x="241359" y="983854"/>
            <a:ext cx="4115643" cy="5324535"/>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επιφανειακή κατανομή της θερμοκρασίας που κυμαίνεται από −2 °C έως +30 °C καθώς επηρεάζεται πρωτίστως από την ηλιακή ακτινοβολία διαμορφώνεται σχεδόν παράλληλα με τις ζώνες γεωγραφικού πλάτους, ενώ οι αποκλίσεις από μια ιδανικά </a:t>
            </a:r>
            <a:r>
              <a:rPr lang="el-GR" sz="2000" b="0" i="0" u="none" strike="noStrike" baseline="0" dirty="0" err="1">
                <a:solidFill>
                  <a:srgbClr val="211D1E"/>
                </a:solidFill>
                <a:latin typeface="Calibri" panose="020F0502020204030204" pitchFamily="34" charset="0"/>
              </a:rPr>
              <a:t>ζωνώδη</a:t>
            </a:r>
            <a:r>
              <a:rPr lang="el-GR" sz="2000" b="0" i="0" u="none" strike="noStrike" baseline="0" dirty="0">
                <a:solidFill>
                  <a:srgbClr val="211D1E"/>
                </a:solidFill>
                <a:latin typeface="Calibri" panose="020F0502020204030204" pitchFamily="34" charset="0"/>
              </a:rPr>
              <a:t> παράλληλη κατανομή οφείλονται στις μετεωρολογικές συνθήκες, στην ωκεάνια κυκλοφορία των θερμότερων και ψυχρότερων ωκεάνιων ρευμάτων και σε διεργασίες ανάβλυσης ή βύθισης θαλάσσιων μαζών κυρίως κοντά στα ηπειρωτικά περιθώρια </a:t>
            </a:r>
            <a:endParaRPr lang="en-US" sz="2000" dirty="0"/>
          </a:p>
        </p:txBody>
      </p:sp>
    </p:spTree>
    <p:extLst>
      <p:ext uri="{BB962C8B-B14F-4D97-AF65-F5344CB8AC3E}">
        <p14:creationId xmlns:p14="http://schemas.microsoft.com/office/powerpoint/2010/main" val="2162457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5B4B93-FE8E-4C1E-B39E-9060495E1DFA}"/>
              </a:ext>
            </a:extLst>
          </p:cNvPr>
          <p:cNvSpPr txBox="1"/>
          <p:nvPr/>
        </p:nvSpPr>
        <p:spPr>
          <a:xfrm>
            <a:off x="10282826" y="6408242"/>
            <a:ext cx="1728192" cy="230832"/>
          </a:xfrm>
          <a:prstGeom prst="rect">
            <a:avLst/>
          </a:prstGeom>
          <a:noFill/>
        </p:spPr>
        <p:txBody>
          <a:bodyPr wrap="square" rtlCol="0">
            <a:spAutoFit/>
          </a:bodyPr>
          <a:lstStyle/>
          <a:p>
            <a:r>
              <a:rPr lang="el-GR" sz="900" dirty="0">
                <a:solidFill>
                  <a:srgbClr val="191409"/>
                </a:solidFill>
                <a:latin typeface="Calibri" panose="020F0502020204030204" pitchFamily="34" charset="0"/>
                <a:cs typeface="Calibri" panose="020F0502020204030204" pitchFamily="34" charset="0"/>
              </a:rPr>
              <a:t>Πούλος, 2021</a:t>
            </a:r>
            <a:endParaRPr lang="en-US" sz="900" dirty="0">
              <a:solidFill>
                <a:srgbClr val="191409"/>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77681BD-5AB9-4097-BF1F-E69766F409B5}"/>
              </a:ext>
            </a:extLst>
          </p:cNvPr>
          <p:cNvSpPr txBox="1"/>
          <p:nvPr/>
        </p:nvSpPr>
        <p:spPr>
          <a:xfrm>
            <a:off x="10817936" y="870522"/>
            <a:ext cx="1329136" cy="830997"/>
          </a:xfrm>
          <a:prstGeom prst="rect">
            <a:avLst/>
          </a:prstGeom>
          <a:noFill/>
        </p:spPr>
        <p:txBody>
          <a:bodyPr wrap="square" rtlCol="0">
            <a:spAutoFit/>
          </a:bodyPr>
          <a:lstStyle/>
          <a:p>
            <a:pPr algn="l"/>
            <a:r>
              <a:rPr lang="el-GR" sz="1600" dirty="0">
                <a:solidFill>
                  <a:srgbClr val="002060"/>
                </a:solidFill>
                <a:latin typeface="+mj-lt"/>
              </a:rPr>
              <a:t>Επιφανειακή Θερμοκρασία Θάλασσας</a:t>
            </a:r>
          </a:p>
        </p:txBody>
      </p:sp>
      <p:sp>
        <p:nvSpPr>
          <p:cNvPr id="5" name="TextBox 4">
            <a:extLst>
              <a:ext uri="{FF2B5EF4-FFF2-40B4-BE49-F238E27FC236}">
                <a16:creationId xmlns:a16="http://schemas.microsoft.com/office/drawing/2014/main" id="{F45AEBC9-92FC-472F-89FC-9BA7259B5299}"/>
              </a:ext>
            </a:extLst>
          </p:cNvPr>
          <p:cNvSpPr txBox="1"/>
          <p:nvPr/>
        </p:nvSpPr>
        <p:spPr>
          <a:xfrm>
            <a:off x="10862864" y="2347849"/>
            <a:ext cx="1329136" cy="830997"/>
          </a:xfrm>
          <a:prstGeom prst="rect">
            <a:avLst/>
          </a:prstGeom>
          <a:noFill/>
        </p:spPr>
        <p:txBody>
          <a:bodyPr wrap="square" rtlCol="0">
            <a:spAutoFit/>
          </a:bodyPr>
          <a:lstStyle/>
          <a:p>
            <a:pPr algn="l"/>
            <a:r>
              <a:rPr lang="el-GR" sz="1600" dirty="0">
                <a:solidFill>
                  <a:srgbClr val="002060"/>
                </a:solidFill>
                <a:latin typeface="+mj-lt"/>
              </a:rPr>
              <a:t>Επιφανειακή Θερμοκρασία Στεριάς</a:t>
            </a:r>
          </a:p>
        </p:txBody>
      </p:sp>
      <p:sp>
        <p:nvSpPr>
          <p:cNvPr id="6" name="TextBox 5">
            <a:extLst>
              <a:ext uri="{FF2B5EF4-FFF2-40B4-BE49-F238E27FC236}">
                <a16:creationId xmlns:a16="http://schemas.microsoft.com/office/drawing/2014/main" id="{071E30B9-5E57-4225-8628-CA4CC2C91017}"/>
              </a:ext>
            </a:extLst>
          </p:cNvPr>
          <p:cNvSpPr txBox="1"/>
          <p:nvPr/>
        </p:nvSpPr>
        <p:spPr>
          <a:xfrm>
            <a:off x="400880" y="249703"/>
            <a:ext cx="6012736" cy="400110"/>
          </a:xfrm>
          <a:prstGeom prst="rect">
            <a:avLst/>
          </a:prstGeom>
          <a:noFill/>
        </p:spPr>
        <p:txBody>
          <a:bodyPr wrap="square">
            <a:spAutoFit/>
          </a:bodyPr>
          <a:lstStyle/>
          <a:p>
            <a:r>
              <a:rPr lang="el-GR" sz="2000" b="1" dirty="0">
                <a:solidFill>
                  <a:srgbClr val="002060"/>
                </a:solidFill>
                <a:latin typeface="Calibri" panose="020F0502020204030204" pitchFamily="34" charset="0"/>
                <a:ea typeface="TimesNewRomanPS-ItalicMT"/>
                <a:cs typeface="Calibri" panose="020F0502020204030204" pitchFamily="34" charset="0"/>
              </a:rPr>
              <a:t>Διαφορά θερμοκρασίας θάλασσας - χέρσου </a:t>
            </a:r>
          </a:p>
        </p:txBody>
      </p:sp>
      <p:sp>
        <p:nvSpPr>
          <p:cNvPr id="4" name="TextBox 3">
            <a:extLst>
              <a:ext uri="{FF2B5EF4-FFF2-40B4-BE49-F238E27FC236}">
                <a16:creationId xmlns:a16="http://schemas.microsoft.com/office/drawing/2014/main" id="{9CEFB7AE-45B4-4504-A56B-ECE6F11AE013}"/>
              </a:ext>
            </a:extLst>
          </p:cNvPr>
          <p:cNvSpPr txBox="1"/>
          <p:nvPr/>
        </p:nvSpPr>
        <p:spPr>
          <a:xfrm>
            <a:off x="4109678" y="3722320"/>
            <a:ext cx="1394577" cy="830997"/>
          </a:xfrm>
          <a:prstGeom prst="rect">
            <a:avLst/>
          </a:prstGeom>
          <a:noFill/>
        </p:spPr>
        <p:txBody>
          <a:bodyPr wrap="square" rtlCol="0">
            <a:spAutoFit/>
          </a:bodyPr>
          <a:lstStyle/>
          <a:p>
            <a:pPr algn="r"/>
            <a:r>
              <a:rPr lang="el-GR" sz="1600" dirty="0">
                <a:solidFill>
                  <a:srgbClr val="002060"/>
                </a:solidFill>
                <a:latin typeface="+mj-lt"/>
              </a:rPr>
              <a:t>Μέση Θερμοκρασία 14,5</a:t>
            </a:r>
            <a:r>
              <a:rPr lang="el-GR" sz="1600" baseline="30000" dirty="0">
                <a:solidFill>
                  <a:srgbClr val="002060"/>
                </a:solidFill>
                <a:latin typeface="+mj-lt"/>
                <a:ea typeface="Calibri" panose="020F0502020204030204" pitchFamily="34" charset="0"/>
              </a:rPr>
              <a:t>ο</a:t>
            </a:r>
            <a:r>
              <a:rPr lang="en-US" sz="1600" dirty="0">
                <a:solidFill>
                  <a:srgbClr val="002060"/>
                </a:solidFill>
                <a:latin typeface="+mj-lt"/>
                <a:ea typeface="Calibri" panose="020F0502020204030204" pitchFamily="34" charset="0"/>
              </a:rPr>
              <a:t>C</a:t>
            </a:r>
            <a:endParaRPr lang="el-GR" sz="1600" dirty="0">
              <a:solidFill>
                <a:srgbClr val="002060"/>
              </a:solidFill>
              <a:latin typeface="+mj-lt"/>
            </a:endParaRPr>
          </a:p>
        </p:txBody>
      </p:sp>
      <p:sp>
        <p:nvSpPr>
          <p:cNvPr id="8" name="TextBox 7">
            <a:extLst>
              <a:ext uri="{FF2B5EF4-FFF2-40B4-BE49-F238E27FC236}">
                <a16:creationId xmlns:a16="http://schemas.microsoft.com/office/drawing/2014/main" id="{EAD4CE99-D43F-4B53-BA5A-ECBF052F7D11}"/>
              </a:ext>
            </a:extLst>
          </p:cNvPr>
          <p:cNvSpPr txBox="1"/>
          <p:nvPr/>
        </p:nvSpPr>
        <p:spPr>
          <a:xfrm>
            <a:off x="4109678" y="1973252"/>
            <a:ext cx="1674186" cy="830997"/>
          </a:xfrm>
          <a:prstGeom prst="rect">
            <a:avLst/>
          </a:prstGeom>
          <a:noFill/>
        </p:spPr>
        <p:txBody>
          <a:bodyPr wrap="square" rtlCol="0">
            <a:spAutoFit/>
          </a:bodyPr>
          <a:lstStyle/>
          <a:p>
            <a:pPr algn="r"/>
            <a:r>
              <a:rPr lang="el-GR" sz="1600" dirty="0">
                <a:solidFill>
                  <a:srgbClr val="002060"/>
                </a:solidFill>
                <a:latin typeface="+mj-lt"/>
              </a:rPr>
              <a:t>Μέση Θερμοκρασία 1</a:t>
            </a:r>
            <a:r>
              <a:rPr lang="en-US" sz="1600" dirty="0">
                <a:solidFill>
                  <a:srgbClr val="002060"/>
                </a:solidFill>
                <a:latin typeface="+mj-lt"/>
              </a:rPr>
              <a:t>7</a:t>
            </a:r>
            <a:r>
              <a:rPr lang="el-GR" sz="1600" dirty="0">
                <a:solidFill>
                  <a:srgbClr val="002060"/>
                </a:solidFill>
                <a:latin typeface="+mj-lt"/>
              </a:rPr>
              <a:t>,5</a:t>
            </a:r>
            <a:r>
              <a:rPr lang="el-GR" sz="1600" baseline="30000" dirty="0">
                <a:solidFill>
                  <a:srgbClr val="002060"/>
                </a:solidFill>
                <a:latin typeface="+mj-lt"/>
                <a:ea typeface="Calibri" panose="020F0502020204030204" pitchFamily="34" charset="0"/>
              </a:rPr>
              <a:t>ο</a:t>
            </a:r>
            <a:r>
              <a:rPr lang="en-US" sz="1600" dirty="0">
                <a:solidFill>
                  <a:srgbClr val="002060"/>
                </a:solidFill>
                <a:latin typeface="+mj-lt"/>
                <a:ea typeface="Calibri" panose="020F0502020204030204" pitchFamily="34" charset="0"/>
              </a:rPr>
              <a:t>C</a:t>
            </a:r>
            <a:endParaRPr lang="el-GR" sz="1600" dirty="0">
              <a:solidFill>
                <a:srgbClr val="002060"/>
              </a:solidFill>
              <a:latin typeface="+mj-lt"/>
            </a:endParaRPr>
          </a:p>
        </p:txBody>
      </p:sp>
      <p:sp>
        <p:nvSpPr>
          <p:cNvPr id="12" name="TextBox 11">
            <a:extLst>
              <a:ext uri="{FF2B5EF4-FFF2-40B4-BE49-F238E27FC236}">
                <a16:creationId xmlns:a16="http://schemas.microsoft.com/office/drawing/2014/main" id="{EB2769D6-DC43-4891-BED9-6A9D2EF60A51}"/>
              </a:ext>
            </a:extLst>
          </p:cNvPr>
          <p:cNvSpPr txBox="1"/>
          <p:nvPr/>
        </p:nvSpPr>
        <p:spPr>
          <a:xfrm>
            <a:off x="400880" y="1003756"/>
            <a:ext cx="3918655" cy="1938992"/>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Η μεγάλη διαφορά του εύρους κύμανσης της επιφανειακής θερμοκρασίας της θάλασσας σχετικά με το εύρος της κύμανσης της ατμοσφαιρικής θερμοκρασίας στα αντίστοιχα γεωγραφικά πλάτη </a:t>
            </a:r>
            <a:endParaRPr lang="en-US" sz="2000" dirty="0"/>
          </a:p>
        </p:txBody>
      </p:sp>
      <p:sp>
        <p:nvSpPr>
          <p:cNvPr id="14" name="TextBox 13">
            <a:extLst>
              <a:ext uri="{FF2B5EF4-FFF2-40B4-BE49-F238E27FC236}">
                <a16:creationId xmlns:a16="http://schemas.microsoft.com/office/drawing/2014/main" id="{158609D2-095B-4E99-8EC6-A7EEBADA56DE}"/>
              </a:ext>
            </a:extLst>
          </p:cNvPr>
          <p:cNvSpPr txBox="1"/>
          <p:nvPr/>
        </p:nvSpPr>
        <p:spPr>
          <a:xfrm>
            <a:off x="400880" y="5046330"/>
            <a:ext cx="5250391" cy="1477328"/>
          </a:xfrm>
          <a:prstGeom prst="rect">
            <a:avLst/>
          </a:prstGeom>
          <a:noFill/>
        </p:spPr>
        <p:txBody>
          <a:bodyPr wrap="square">
            <a:spAutoFit/>
          </a:bodyPr>
          <a:lstStyle/>
          <a:p>
            <a:pPr algn="just"/>
            <a:r>
              <a:rPr lang="el-GR" b="0" i="1" u="none" strike="noStrike" baseline="0" dirty="0">
                <a:solidFill>
                  <a:srgbClr val="211D1E"/>
                </a:solidFill>
                <a:latin typeface="Calibri" panose="020F0502020204030204" pitchFamily="34" charset="0"/>
              </a:rPr>
              <a:t>Κατανομή της χειμερινής ή θερινής επιφανειακής θερμοκρασίας του ωκεανού (άνω) και της ατμοσφαιρικής θερμοκρασίας (κάτω) σε σχέση με το γεωγραφικό πλάτος (τροποποιημένο από </a:t>
            </a:r>
            <a:r>
              <a:rPr lang="el-GR" b="0" i="1" u="none" strike="noStrike" baseline="0" dirty="0" err="1">
                <a:solidFill>
                  <a:srgbClr val="211D1E"/>
                </a:solidFill>
                <a:latin typeface="Calibri" panose="020F0502020204030204" pitchFamily="34" charset="0"/>
              </a:rPr>
              <a:t>Thurman</a:t>
            </a:r>
            <a:r>
              <a:rPr lang="el-GR" b="0" i="1" u="none" strike="noStrike" baseline="0" dirty="0">
                <a:solidFill>
                  <a:srgbClr val="211D1E"/>
                </a:solidFill>
                <a:latin typeface="Calibri" panose="020F0502020204030204" pitchFamily="34" charset="0"/>
              </a:rPr>
              <a:t> &amp; </a:t>
            </a:r>
            <a:r>
              <a:rPr lang="el-GR" b="0" i="1" u="none" strike="noStrike" baseline="0" dirty="0" err="1">
                <a:solidFill>
                  <a:srgbClr val="211D1E"/>
                </a:solidFill>
                <a:latin typeface="Calibri" panose="020F0502020204030204" pitchFamily="34" charset="0"/>
              </a:rPr>
              <a:t>Trujillo</a:t>
            </a:r>
            <a:r>
              <a:rPr lang="el-GR" b="0" i="1" u="none" strike="noStrike" baseline="0" dirty="0">
                <a:solidFill>
                  <a:srgbClr val="211D1E"/>
                </a:solidFill>
                <a:latin typeface="Calibri" panose="020F0502020204030204" pitchFamily="34" charset="0"/>
              </a:rPr>
              <a:t> 1999). </a:t>
            </a:r>
            <a:endParaRPr lang="en-US" dirty="0"/>
          </a:p>
        </p:txBody>
      </p:sp>
      <p:pic>
        <p:nvPicPr>
          <p:cNvPr id="11" name="Picture 10">
            <a:extLst>
              <a:ext uri="{FF2B5EF4-FFF2-40B4-BE49-F238E27FC236}">
                <a16:creationId xmlns:a16="http://schemas.microsoft.com/office/drawing/2014/main" id="{2E505DF1-4F27-4934-88D6-25548C4E2FC5}"/>
              </a:ext>
            </a:extLst>
          </p:cNvPr>
          <p:cNvPicPr>
            <a:picLocks noChangeAspect="1"/>
          </p:cNvPicPr>
          <p:nvPr/>
        </p:nvPicPr>
        <p:blipFill>
          <a:blip r:embed="rId2"/>
          <a:stretch>
            <a:fillRect/>
          </a:stretch>
        </p:blipFill>
        <p:spPr>
          <a:xfrm>
            <a:off x="5675278" y="829918"/>
            <a:ext cx="5163579" cy="5578324"/>
          </a:xfrm>
          <a:prstGeom prst="rect">
            <a:avLst/>
          </a:prstGeom>
        </p:spPr>
      </p:pic>
    </p:spTree>
    <p:extLst>
      <p:ext uri="{BB962C8B-B14F-4D97-AF65-F5344CB8AC3E}">
        <p14:creationId xmlns:p14="http://schemas.microsoft.com/office/powerpoint/2010/main" val="390992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878EF8-7B86-4007-AA08-DB028B0AF56C}"/>
              </a:ext>
            </a:extLst>
          </p:cNvPr>
          <p:cNvSpPr txBox="1"/>
          <p:nvPr/>
        </p:nvSpPr>
        <p:spPr>
          <a:xfrm>
            <a:off x="388454" y="200805"/>
            <a:ext cx="6096000" cy="646331"/>
          </a:xfrm>
          <a:prstGeom prst="rect">
            <a:avLst/>
          </a:prstGeom>
          <a:noFill/>
        </p:spPr>
        <p:txBody>
          <a:bodyPr wrap="square">
            <a:spAutoFit/>
          </a:bodyPr>
          <a:lstStyle/>
          <a:p>
            <a:pPr algn="l"/>
            <a:endParaRPr lang="en-US" sz="1600" b="0" i="0" u="none" strike="noStrike" baseline="0" dirty="0">
              <a:solidFill>
                <a:srgbClr val="000000"/>
              </a:solidFill>
              <a:latin typeface="Trebuchet MS" panose="020B0603020202020204" pitchFamily="34" charset="0"/>
            </a:endParaRPr>
          </a:p>
          <a:p>
            <a:r>
              <a:rPr lang="el-GR" sz="2000" b="1" i="0" u="none" strike="noStrike" baseline="0" dirty="0">
                <a:solidFill>
                  <a:srgbClr val="0070C0"/>
                </a:solidFill>
                <a:latin typeface="Trebuchet MS" panose="020B0603020202020204" pitchFamily="34" charset="0"/>
              </a:rPr>
              <a:t>Κατακόρυφη κατανομή θερμοκρασίας </a:t>
            </a:r>
            <a:endParaRPr lang="en-US" sz="2000" b="1" dirty="0">
              <a:solidFill>
                <a:srgbClr val="0070C0"/>
              </a:solidFill>
            </a:endParaRPr>
          </a:p>
        </p:txBody>
      </p:sp>
      <p:pic>
        <p:nvPicPr>
          <p:cNvPr id="8" name="Picture 7">
            <a:extLst>
              <a:ext uri="{FF2B5EF4-FFF2-40B4-BE49-F238E27FC236}">
                <a16:creationId xmlns:a16="http://schemas.microsoft.com/office/drawing/2014/main" id="{C1A28B5E-744B-4EC8-A2D7-48BF868843DD}"/>
              </a:ext>
            </a:extLst>
          </p:cNvPr>
          <p:cNvPicPr>
            <a:picLocks noChangeAspect="1"/>
          </p:cNvPicPr>
          <p:nvPr/>
        </p:nvPicPr>
        <p:blipFill>
          <a:blip r:embed="rId2"/>
          <a:stretch>
            <a:fillRect/>
          </a:stretch>
        </p:blipFill>
        <p:spPr>
          <a:xfrm>
            <a:off x="1921031" y="866186"/>
            <a:ext cx="9126845" cy="5791009"/>
          </a:xfrm>
          <a:prstGeom prst="rect">
            <a:avLst/>
          </a:prstGeom>
        </p:spPr>
      </p:pic>
    </p:spTree>
    <p:extLst>
      <p:ext uri="{BB962C8B-B14F-4D97-AF65-F5344CB8AC3E}">
        <p14:creationId xmlns:p14="http://schemas.microsoft.com/office/powerpoint/2010/main" val="89547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C4A7D0-A74D-462C-8A05-26679AEC5B08}"/>
              </a:ext>
            </a:extLst>
          </p:cNvPr>
          <p:cNvPicPr>
            <a:picLocks noChangeAspect="1"/>
          </p:cNvPicPr>
          <p:nvPr/>
        </p:nvPicPr>
        <p:blipFill>
          <a:blip r:embed="rId2"/>
          <a:stretch>
            <a:fillRect/>
          </a:stretch>
        </p:blipFill>
        <p:spPr>
          <a:xfrm>
            <a:off x="324946" y="1045518"/>
            <a:ext cx="11542108" cy="5014953"/>
          </a:xfrm>
          <a:prstGeom prst="rect">
            <a:avLst/>
          </a:prstGeom>
        </p:spPr>
      </p:pic>
      <p:sp>
        <p:nvSpPr>
          <p:cNvPr id="6" name="TextBox 5">
            <a:extLst>
              <a:ext uri="{FF2B5EF4-FFF2-40B4-BE49-F238E27FC236}">
                <a16:creationId xmlns:a16="http://schemas.microsoft.com/office/drawing/2014/main" id="{468A652B-04C7-4FEA-ABC9-0F8E78BA6036}"/>
              </a:ext>
            </a:extLst>
          </p:cNvPr>
          <p:cNvSpPr txBox="1"/>
          <p:nvPr/>
        </p:nvSpPr>
        <p:spPr>
          <a:xfrm>
            <a:off x="9381476" y="6060471"/>
            <a:ext cx="1728192" cy="230832"/>
          </a:xfrm>
          <a:prstGeom prst="rect">
            <a:avLst/>
          </a:prstGeom>
          <a:noFill/>
        </p:spPr>
        <p:txBody>
          <a:bodyPr wrap="square" rtlCol="0">
            <a:spAutoFit/>
          </a:bodyPr>
          <a:lstStyle/>
          <a:p>
            <a:r>
              <a:rPr lang="el-GR" sz="900" dirty="0" err="1">
                <a:solidFill>
                  <a:srgbClr val="191409"/>
                </a:solidFill>
                <a:latin typeface="Calibri" panose="020F0502020204030204" pitchFamily="34" charset="0"/>
                <a:cs typeface="Calibri" panose="020F0502020204030204" pitchFamily="34" charset="0"/>
              </a:rPr>
              <a:t>Δασενάκης</a:t>
            </a:r>
            <a:r>
              <a:rPr lang="el-GR" sz="900" dirty="0">
                <a:solidFill>
                  <a:srgbClr val="191409"/>
                </a:solidFill>
                <a:latin typeface="Calibri" panose="020F0502020204030204" pitchFamily="34" charset="0"/>
                <a:cs typeface="Calibri" panose="020F0502020204030204" pitchFamily="34" charset="0"/>
              </a:rPr>
              <a:t> κ.α., 2015</a:t>
            </a:r>
            <a:endParaRPr lang="en-US" sz="900" dirty="0">
              <a:solidFill>
                <a:srgbClr val="191409"/>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FA10E14-A354-466B-989E-5BD32AA4385E}"/>
              </a:ext>
            </a:extLst>
          </p:cNvPr>
          <p:cNvSpPr txBox="1"/>
          <p:nvPr/>
        </p:nvSpPr>
        <p:spPr>
          <a:xfrm>
            <a:off x="324946" y="334461"/>
            <a:ext cx="6591300" cy="400110"/>
          </a:xfrm>
          <a:prstGeom prst="rect">
            <a:avLst/>
          </a:prstGeom>
          <a:noFill/>
        </p:spPr>
        <p:txBody>
          <a:bodyPr wrap="square" rtlCol="0">
            <a:spAutoFit/>
          </a:bodyPr>
          <a:lstStyle/>
          <a:p>
            <a:r>
              <a:rPr lang="el-GR" sz="2000" b="1" dirty="0">
                <a:solidFill>
                  <a:srgbClr val="002060"/>
                </a:solidFill>
              </a:rPr>
              <a:t>Εποχιακή ανάπτυξη θερμοκλινούς</a:t>
            </a:r>
            <a:endParaRPr lang="en-US" sz="2000" b="1" dirty="0">
              <a:solidFill>
                <a:srgbClr val="002060"/>
              </a:solidFill>
            </a:endParaRPr>
          </a:p>
        </p:txBody>
      </p:sp>
    </p:spTree>
    <p:extLst>
      <p:ext uri="{BB962C8B-B14F-4D97-AF65-F5344CB8AC3E}">
        <p14:creationId xmlns:p14="http://schemas.microsoft.com/office/powerpoint/2010/main" val="339902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C13BB1-9EFF-4E5D-B53D-191AC8A70251}"/>
              </a:ext>
            </a:extLst>
          </p:cNvPr>
          <p:cNvSpPr txBox="1"/>
          <p:nvPr/>
        </p:nvSpPr>
        <p:spPr>
          <a:xfrm>
            <a:off x="382137" y="5257562"/>
            <a:ext cx="11809863" cy="1631216"/>
          </a:xfrm>
          <a:prstGeom prst="rect">
            <a:avLst/>
          </a:prstGeom>
          <a:noFill/>
        </p:spPr>
        <p:txBody>
          <a:bodyPr wrap="square">
            <a:spAutoFit/>
          </a:bodyPr>
          <a:lstStyle/>
          <a:p>
            <a:pPr marL="285750" indent="-285750" algn="just">
              <a:buFont typeface="Arial" panose="020B0604020202020204" pitchFamily="34" charset="0"/>
              <a:buChar char="•"/>
            </a:pPr>
            <a:r>
              <a:rPr lang="el-GR" sz="2000" b="0" i="0" u="none" strike="noStrike" baseline="0" dirty="0">
                <a:solidFill>
                  <a:srgbClr val="211D1E"/>
                </a:solidFill>
                <a:latin typeface="Calibri" panose="020F0502020204030204" pitchFamily="34" charset="0"/>
              </a:rPr>
              <a:t>Από τα 1.386×10</a:t>
            </a:r>
            <a:r>
              <a:rPr lang="el-GR" sz="2000" b="0" i="0" u="none" strike="noStrike" baseline="30000" dirty="0">
                <a:solidFill>
                  <a:srgbClr val="211D1E"/>
                </a:solidFill>
                <a:latin typeface="Calibri" panose="020F0502020204030204" pitchFamily="34" charset="0"/>
              </a:rPr>
              <a:t>6</a:t>
            </a:r>
            <a:r>
              <a:rPr lang="el-GR" sz="2000" b="0" i="0" u="none" strike="noStrike" baseline="0" dirty="0">
                <a:solidFill>
                  <a:srgbClr val="211D1E"/>
                </a:solidFill>
                <a:latin typeface="Calibri" panose="020F0502020204030204" pitchFamily="34" charset="0"/>
              </a:rPr>
              <a:t> km</a:t>
            </a:r>
            <a:r>
              <a:rPr lang="el-GR" sz="2000" b="0" i="0" u="none" baseline="30000" dirty="0">
                <a:solidFill>
                  <a:srgbClr val="211D1E"/>
                </a:solidFill>
                <a:latin typeface="Calibri" panose="020F0502020204030204" pitchFamily="34" charset="0"/>
              </a:rPr>
              <a:t>3</a:t>
            </a:r>
            <a:r>
              <a:rPr lang="el-GR" sz="2000" b="0" i="0" u="none" strike="noStrike" baseline="0" dirty="0">
                <a:solidFill>
                  <a:srgbClr val="211D1E"/>
                </a:solidFill>
                <a:latin typeface="Calibri" panose="020F0502020204030204" pitchFamily="34" charset="0"/>
              </a:rPr>
              <a:t> του νερού στη Γη, περίπου 1.338×106 km3 (το 96,54%) είναι αποθηκευμένα στους ωκεανούς. </a:t>
            </a:r>
          </a:p>
          <a:p>
            <a:pPr marL="285750" indent="-285750" algn="just">
              <a:buFont typeface="Arial" panose="020B0604020202020204" pitchFamily="34" charset="0"/>
              <a:buChar char="•"/>
            </a:pPr>
            <a:r>
              <a:rPr lang="el-GR" sz="2000" b="0" i="0" u="none" strike="noStrike" baseline="0" dirty="0">
                <a:solidFill>
                  <a:srgbClr val="211D1E"/>
                </a:solidFill>
                <a:latin typeface="Calibri" panose="020F0502020204030204" pitchFamily="34" charset="0"/>
              </a:rPr>
              <a:t>Το γλυκό νερό αντιστοιχεί μόλις στο 2,52%, από το οποίο μόλις το 1,2% είναι επιφανειακό στηρίζοντας ουσιαστικά την ζωή στην χέρσο, ενώ το υπόλοιπο 0,94% βρίσκεται στην ατμόσφαιρα, με τους ωκεανούς να παρέχουν περίπου το 88% του εξατμιζόμενου νερού που συμμετέχει στον υδρολογικό κύκλο. </a:t>
            </a:r>
            <a:endParaRPr lang="en-US" sz="2000" dirty="0"/>
          </a:p>
        </p:txBody>
      </p:sp>
      <p:graphicFrame>
        <p:nvGraphicFramePr>
          <p:cNvPr id="6" name="Table 5">
            <a:extLst>
              <a:ext uri="{FF2B5EF4-FFF2-40B4-BE49-F238E27FC236}">
                <a16:creationId xmlns:a16="http://schemas.microsoft.com/office/drawing/2014/main" id="{A280C446-EF70-43ED-AC4B-B02560B387CA}"/>
              </a:ext>
            </a:extLst>
          </p:cNvPr>
          <p:cNvGraphicFramePr>
            <a:graphicFrameLocks noGrp="1"/>
          </p:cNvGraphicFramePr>
          <p:nvPr>
            <p:extLst>
              <p:ext uri="{D42A27DB-BD31-4B8C-83A1-F6EECF244321}">
                <p14:modId xmlns:p14="http://schemas.microsoft.com/office/powerpoint/2010/main" val="303792946"/>
              </p:ext>
            </p:extLst>
          </p:nvPr>
        </p:nvGraphicFramePr>
        <p:xfrm>
          <a:off x="642730" y="39361"/>
          <a:ext cx="10144539" cy="5109743"/>
        </p:xfrm>
        <a:graphic>
          <a:graphicData uri="http://schemas.openxmlformats.org/drawingml/2006/table">
            <a:tbl>
              <a:tblPr firstRow="1" firstCol="1" bandRow="1">
                <a:tableStyleId>{5C22544A-7EE6-4342-B048-85BDC9FD1C3A}</a:tableStyleId>
              </a:tblPr>
              <a:tblGrid>
                <a:gridCol w="5766813">
                  <a:extLst>
                    <a:ext uri="{9D8B030D-6E8A-4147-A177-3AD203B41FA5}">
                      <a16:colId xmlns:a16="http://schemas.microsoft.com/office/drawing/2014/main" val="413058407"/>
                    </a:ext>
                  </a:extLst>
                </a:gridCol>
                <a:gridCol w="1768340">
                  <a:extLst>
                    <a:ext uri="{9D8B030D-6E8A-4147-A177-3AD203B41FA5}">
                      <a16:colId xmlns:a16="http://schemas.microsoft.com/office/drawing/2014/main" val="1606553331"/>
                    </a:ext>
                  </a:extLst>
                </a:gridCol>
                <a:gridCol w="2609386">
                  <a:extLst>
                    <a:ext uri="{9D8B030D-6E8A-4147-A177-3AD203B41FA5}">
                      <a16:colId xmlns:a16="http://schemas.microsoft.com/office/drawing/2014/main" val="775894330"/>
                    </a:ext>
                  </a:extLst>
                </a:gridCol>
              </a:tblGrid>
              <a:tr h="573167">
                <a:tc>
                  <a:txBody>
                    <a:bodyPr/>
                    <a:lstStyle/>
                    <a:p>
                      <a:pPr algn="ctr">
                        <a:lnSpc>
                          <a:spcPct val="100000"/>
                        </a:lnSpc>
                        <a:spcAft>
                          <a:spcPts val="600"/>
                        </a:spcAft>
                      </a:pPr>
                      <a:r>
                        <a:rPr lang="el-GR" sz="2000" dirty="0">
                          <a:effectLst/>
                        </a:rPr>
                        <a:t>Πηγή Νερού</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tc>
                  <a:txBody>
                    <a:bodyPr/>
                    <a:lstStyle/>
                    <a:p>
                      <a:pPr algn="ctr">
                        <a:lnSpc>
                          <a:spcPct val="100000"/>
                        </a:lnSpc>
                        <a:spcAft>
                          <a:spcPts val="600"/>
                        </a:spcAft>
                      </a:pPr>
                      <a:r>
                        <a:rPr lang="el-GR" sz="2000" dirty="0">
                          <a:effectLst/>
                        </a:rPr>
                        <a:t>Όγκος νερού</a:t>
                      </a:r>
                      <a:endParaRPr lang="en-US" sz="2000" dirty="0">
                        <a:effectLst/>
                      </a:endParaRPr>
                    </a:p>
                    <a:p>
                      <a:pPr algn="ctr">
                        <a:lnSpc>
                          <a:spcPct val="100000"/>
                        </a:lnSpc>
                        <a:spcAft>
                          <a:spcPts val="600"/>
                        </a:spcAft>
                      </a:pPr>
                      <a:r>
                        <a:rPr lang="el-GR" sz="2000" dirty="0">
                          <a:effectLst/>
                        </a:rPr>
                        <a:t>(</a:t>
                      </a:r>
                      <a:r>
                        <a:rPr lang="en-US" sz="2000" dirty="0">
                          <a:effectLst/>
                        </a:rPr>
                        <a:t>km</a:t>
                      </a:r>
                      <a:r>
                        <a:rPr lang="en-US" sz="2000" baseline="30000" dirty="0">
                          <a:effectLst/>
                        </a:rPr>
                        <a:t>3</a:t>
                      </a: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tc>
                  <a:txBody>
                    <a:bodyPr/>
                    <a:lstStyle/>
                    <a:p>
                      <a:pPr algn="ctr">
                        <a:lnSpc>
                          <a:spcPct val="100000"/>
                        </a:lnSpc>
                        <a:spcAft>
                          <a:spcPts val="600"/>
                        </a:spcAft>
                      </a:pPr>
                      <a:r>
                        <a:rPr lang="el-GR" sz="2000" dirty="0">
                          <a:effectLst/>
                        </a:rPr>
                        <a:t>Ποσοστό (%) επί του συνολικού όγκου</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589758863"/>
                  </a:ext>
                </a:extLst>
              </a:tr>
              <a:tr h="301276">
                <a:tc>
                  <a:txBody>
                    <a:bodyPr/>
                    <a:lstStyle/>
                    <a:p>
                      <a:pPr>
                        <a:lnSpc>
                          <a:spcPct val="100000"/>
                        </a:lnSpc>
                        <a:spcAft>
                          <a:spcPts val="600"/>
                        </a:spcAft>
                      </a:pPr>
                      <a:r>
                        <a:rPr lang="el-GR" sz="2000" dirty="0">
                          <a:effectLst/>
                        </a:rPr>
                        <a:t>Ωκεανοί και θάλασσες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b="1" dirty="0">
                          <a:effectLst/>
                        </a:rPr>
                        <a:t>1.338.000.000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ctr">
                        <a:lnSpc>
                          <a:spcPct val="100000"/>
                        </a:lnSpc>
                        <a:spcAft>
                          <a:spcPts val="600"/>
                        </a:spcAft>
                      </a:pPr>
                      <a:r>
                        <a:rPr lang="el-GR" sz="2000" b="1" dirty="0">
                          <a:effectLst/>
                        </a:rPr>
                        <a:t>96</a:t>
                      </a:r>
                      <a:r>
                        <a:rPr lang="en-US" sz="2000" b="1" dirty="0">
                          <a:effectLst/>
                        </a:rPr>
                        <a:t>,</a:t>
                      </a:r>
                      <a:r>
                        <a:rPr lang="el-GR" sz="2000" b="1" dirty="0">
                          <a:effectLst/>
                        </a:rPr>
                        <a:t>54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1033994960"/>
                  </a:ext>
                </a:extLst>
              </a:tr>
              <a:tr h="459876">
                <a:tc>
                  <a:txBody>
                    <a:bodyPr/>
                    <a:lstStyle/>
                    <a:p>
                      <a:pPr>
                        <a:lnSpc>
                          <a:spcPct val="100000"/>
                        </a:lnSpc>
                        <a:spcAft>
                          <a:spcPts val="600"/>
                        </a:spcAft>
                      </a:pPr>
                      <a:r>
                        <a:rPr lang="el-GR" sz="2000" dirty="0" err="1">
                          <a:effectLst/>
                        </a:rPr>
                        <a:t>Παγετικά</a:t>
                      </a:r>
                      <a:r>
                        <a:rPr lang="el-GR" sz="2000" dirty="0">
                          <a:effectLst/>
                        </a:rPr>
                        <a:t> καλύμματα, παγετώνες και μόνιμο χιόνι</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b="1">
                          <a:effectLst/>
                        </a:rPr>
                        <a:t>24</a:t>
                      </a:r>
                      <a:r>
                        <a:rPr lang="en-US" sz="2000" b="1">
                          <a:effectLst/>
                        </a:rPr>
                        <a:t>.</a:t>
                      </a:r>
                      <a:r>
                        <a:rPr lang="el-GR" sz="2000" b="1">
                          <a:effectLst/>
                        </a:rPr>
                        <a:t>064</a:t>
                      </a:r>
                      <a:r>
                        <a:rPr lang="en-US" sz="2000" b="1">
                          <a:effectLst/>
                        </a:rPr>
                        <a:t>.</a:t>
                      </a:r>
                      <a:r>
                        <a:rPr lang="el-GR" sz="2000" b="1">
                          <a:effectLst/>
                        </a:rPr>
                        <a:t>000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ctr">
                        <a:lnSpc>
                          <a:spcPct val="100000"/>
                        </a:lnSpc>
                        <a:spcAft>
                          <a:spcPts val="600"/>
                        </a:spcAft>
                      </a:pPr>
                      <a:r>
                        <a:rPr lang="el-GR" sz="2000" b="1" dirty="0">
                          <a:effectLst/>
                        </a:rPr>
                        <a:t>1</a:t>
                      </a:r>
                      <a:r>
                        <a:rPr lang="en-US" sz="2000" b="1" dirty="0">
                          <a:effectLst/>
                        </a:rPr>
                        <a:t>,</a:t>
                      </a:r>
                      <a:r>
                        <a:rPr lang="el-GR" sz="2000" b="1" dirty="0">
                          <a:effectLst/>
                        </a:rPr>
                        <a:t>74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1104639714"/>
                  </a:ext>
                </a:extLst>
              </a:tr>
              <a:tr h="301276">
                <a:tc>
                  <a:txBody>
                    <a:bodyPr/>
                    <a:lstStyle/>
                    <a:p>
                      <a:pPr>
                        <a:lnSpc>
                          <a:spcPct val="100000"/>
                        </a:lnSpc>
                        <a:spcAft>
                          <a:spcPts val="600"/>
                        </a:spcAft>
                      </a:pPr>
                      <a:r>
                        <a:rPr lang="el-GR" sz="2000">
                          <a:effectLst/>
                        </a:rPr>
                        <a:t>Υπόγεια ύδατα</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b="1" dirty="0">
                          <a:effectLst/>
                        </a:rPr>
                        <a:t>23</a:t>
                      </a:r>
                      <a:r>
                        <a:rPr lang="en-US" sz="2000" b="1" dirty="0">
                          <a:effectLst/>
                        </a:rPr>
                        <a:t>.</a:t>
                      </a:r>
                      <a:r>
                        <a:rPr lang="el-GR" sz="2000" b="1" dirty="0">
                          <a:effectLst/>
                        </a:rPr>
                        <a:t>400</a:t>
                      </a:r>
                      <a:r>
                        <a:rPr lang="en-US" sz="2000" b="1" dirty="0">
                          <a:effectLst/>
                        </a:rPr>
                        <a:t>.</a:t>
                      </a:r>
                      <a:r>
                        <a:rPr lang="el-GR" sz="2000" b="1" dirty="0">
                          <a:effectLst/>
                        </a:rPr>
                        <a:t>000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ctr">
                        <a:lnSpc>
                          <a:spcPct val="100000"/>
                        </a:lnSpc>
                        <a:spcAft>
                          <a:spcPts val="600"/>
                        </a:spcAft>
                      </a:pPr>
                      <a:r>
                        <a:rPr lang="el-GR" sz="2000" b="1" dirty="0">
                          <a:effectLst/>
                        </a:rPr>
                        <a:t>1</a:t>
                      </a:r>
                      <a:r>
                        <a:rPr lang="en-US" sz="2000" b="1" dirty="0">
                          <a:effectLst/>
                        </a:rPr>
                        <a:t>,</a:t>
                      </a:r>
                      <a:r>
                        <a:rPr lang="el-GR" sz="2000" b="1" dirty="0">
                          <a:effectLst/>
                        </a:rPr>
                        <a:t>69</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3251078109"/>
                  </a:ext>
                </a:extLst>
              </a:tr>
              <a:tr h="301276">
                <a:tc>
                  <a:txBody>
                    <a:bodyPr/>
                    <a:lstStyle/>
                    <a:p>
                      <a:pPr>
                        <a:lnSpc>
                          <a:spcPct val="100000"/>
                        </a:lnSpc>
                        <a:spcAft>
                          <a:spcPts val="600"/>
                        </a:spcAft>
                      </a:pPr>
                      <a:r>
                        <a:rPr lang="el-GR" sz="2000" dirty="0">
                          <a:effectLst/>
                        </a:rPr>
                        <a:t>	Γλυκά</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dirty="0">
                          <a:effectLst/>
                        </a:rPr>
                        <a:t>10</a:t>
                      </a:r>
                      <a:r>
                        <a:rPr lang="en-US" sz="2000" dirty="0">
                          <a:effectLst/>
                        </a:rPr>
                        <a:t>.</a:t>
                      </a:r>
                      <a:r>
                        <a:rPr lang="el-GR" sz="2000" dirty="0">
                          <a:effectLst/>
                        </a:rPr>
                        <a:t>530</a:t>
                      </a:r>
                      <a:r>
                        <a:rPr lang="en-US" sz="2000" dirty="0">
                          <a:effectLst/>
                        </a:rPr>
                        <a:t>.</a:t>
                      </a:r>
                      <a:r>
                        <a:rPr lang="el-GR" sz="2000" dirty="0">
                          <a:effectLst/>
                        </a:rPr>
                        <a:t>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ctr">
                        <a:lnSpc>
                          <a:spcPct val="100000"/>
                        </a:lnSpc>
                        <a:spcAft>
                          <a:spcPts val="600"/>
                        </a:spcAft>
                      </a:pPr>
                      <a:r>
                        <a:rPr lang="el-GR" sz="2000" dirty="0">
                          <a:effectLst/>
                        </a:rPr>
                        <a:t>0</a:t>
                      </a:r>
                      <a:r>
                        <a:rPr lang="en-US" sz="2000" dirty="0">
                          <a:effectLst/>
                        </a:rPr>
                        <a:t>,</a:t>
                      </a:r>
                      <a:r>
                        <a:rPr lang="el-GR" sz="2000" dirty="0">
                          <a:effectLst/>
                        </a:rPr>
                        <a:t>76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2239057518"/>
                  </a:ext>
                </a:extLst>
              </a:tr>
              <a:tr h="301276">
                <a:tc>
                  <a:txBody>
                    <a:bodyPr/>
                    <a:lstStyle/>
                    <a:p>
                      <a:pPr>
                        <a:lnSpc>
                          <a:spcPct val="100000"/>
                        </a:lnSpc>
                        <a:spcAft>
                          <a:spcPts val="600"/>
                        </a:spcAft>
                      </a:pPr>
                      <a:r>
                        <a:rPr lang="el-GR" sz="2000">
                          <a:effectLst/>
                        </a:rPr>
                        <a:t>	Αλμυρά</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dirty="0">
                          <a:effectLst/>
                        </a:rPr>
                        <a:t>12</a:t>
                      </a:r>
                      <a:r>
                        <a:rPr lang="en-US" sz="2000" dirty="0">
                          <a:effectLst/>
                        </a:rPr>
                        <a:t>.</a:t>
                      </a:r>
                      <a:r>
                        <a:rPr lang="el-GR" sz="2000" dirty="0">
                          <a:effectLst/>
                        </a:rPr>
                        <a:t>870</a:t>
                      </a:r>
                      <a:r>
                        <a:rPr lang="en-US" sz="2000" dirty="0">
                          <a:effectLst/>
                        </a:rPr>
                        <a:t>.</a:t>
                      </a:r>
                      <a:r>
                        <a:rPr lang="el-GR" sz="2000" dirty="0">
                          <a:effectLst/>
                        </a:rPr>
                        <a:t>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ctr">
                        <a:lnSpc>
                          <a:spcPct val="100000"/>
                        </a:lnSpc>
                        <a:spcAft>
                          <a:spcPts val="600"/>
                        </a:spcAft>
                      </a:pPr>
                      <a:r>
                        <a:rPr lang="el-GR" sz="2000">
                          <a:effectLst/>
                        </a:rPr>
                        <a:t>0</a:t>
                      </a:r>
                      <a:r>
                        <a:rPr lang="en-US" sz="2000">
                          <a:effectLst/>
                        </a:rPr>
                        <a:t>,</a:t>
                      </a:r>
                      <a:r>
                        <a:rPr lang="el-GR" sz="2000">
                          <a:effectLst/>
                        </a:rPr>
                        <a:t>93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1174274796"/>
                  </a:ext>
                </a:extLst>
              </a:tr>
              <a:tr h="496967">
                <a:tc>
                  <a:txBody>
                    <a:bodyPr/>
                    <a:lstStyle/>
                    <a:p>
                      <a:pPr>
                        <a:lnSpc>
                          <a:spcPct val="100000"/>
                        </a:lnSpc>
                        <a:spcAft>
                          <a:spcPts val="600"/>
                        </a:spcAft>
                      </a:pPr>
                      <a:r>
                        <a:rPr lang="el-GR" sz="2000">
                          <a:effectLst/>
                        </a:rPr>
                        <a:t>Εδαφικός πάγος και μόνιμα παγωμένα εδάφη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b="1" dirty="0">
                          <a:effectLst/>
                        </a:rPr>
                        <a:t>300</a:t>
                      </a:r>
                      <a:r>
                        <a:rPr lang="en-US" sz="2000" b="1" dirty="0">
                          <a:effectLst/>
                        </a:rPr>
                        <a:t>.</a:t>
                      </a:r>
                      <a:r>
                        <a:rPr lang="el-GR" sz="2000" b="1" dirty="0">
                          <a:effectLst/>
                        </a:rPr>
                        <a:t>000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ctr">
                        <a:lnSpc>
                          <a:spcPct val="100000"/>
                        </a:lnSpc>
                        <a:spcAft>
                          <a:spcPts val="600"/>
                        </a:spcAft>
                      </a:pPr>
                      <a:r>
                        <a:rPr lang="el-GR" sz="2000" b="1" dirty="0">
                          <a:effectLst/>
                        </a:rPr>
                        <a:t>0</a:t>
                      </a:r>
                      <a:r>
                        <a:rPr lang="en-US" sz="2000" b="1" dirty="0">
                          <a:effectLst/>
                        </a:rPr>
                        <a:t>,</a:t>
                      </a:r>
                      <a:r>
                        <a:rPr lang="el-GR" sz="2000" b="1" dirty="0">
                          <a:effectLst/>
                        </a:rPr>
                        <a:t>022</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1321022519"/>
                  </a:ext>
                </a:extLst>
              </a:tr>
              <a:tr h="301276">
                <a:tc>
                  <a:txBody>
                    <a:bodyPr/>
                    <a:lstStyle/>
                    <a:p>
                      <a:pPr>
                        <a:lnSpc>
                          <a:spcPct val="100000"/>
                        </a:lnSpc>
                        <a:spcAft>
                          <a:spcPts val="600"/>
                        </a:spcAft>
                      </a:pPr>
                      <a:r>
                        <a:rPr lang="el-GR" sz="2000">
                          <a:effectLst/>
                        </a:rPr>
                        <a:t>Λίμνες</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b="1" dirty="0">
                          <a:effectLst/>
                        </a:rPr>
                        <a:t>176</a:t>
                      </a:r>
                      <a:r>
                        <a:rPr lang="en-US" sz="2000" b="1" dirty="0">
                          <a:effectLst/>
                        </a:rPr>
                        <a:t>.</a:t>
                      </a:r>
                      <a:r>
                        <a:rPr lang="el-GR" sz="2000" b="1" dirty="0">
                          <a:effectLst/>
                        </a:rPr>
                        <a:t>400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ctr">
                        <a:lnSpc>
                          <a:spcPct val="100000"/>
                        </a:lnSpc>
                        <a:spcAft>
                          <a:spcPts val="600"/>
                        </a:spcAft>
                      </a:pPr>
                      <a:r>
                        <a:rPr lang="el-GR" sz="2000" b="1" dirty="0">
                          <a:effectLst/>
                        </a:rPr>
                        <a:t>0</a:t>
                      </a:r>
                      <a:r>
                        <a:rPr lang="en-US" sz="2000" b="1" dirty="0">
                          <a:effectLst/>
                        </a:rPr>
                        <a:t>,</a:t>
                      </a:r>
                      <a:r>
                        <a:rPr lang="el-GR" sz="2000" b="1" dirty="0">
                          <a:effectLst/>
                        </a:rPr>
                        <a:t>013</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69343430"/>
                  </a:ext>
                </a:extLst>
              </a:tr>
              <a:tr h="301276">
                <a:tc>
                  <a:txBody>
                    <a:bodyPr/>
                    <a:lstStyle/>
                    <a:p>
                      <a:pPr>
                        <a:lnSpc>
                          <a:spcPct val="100000"/>
                        </a:lnSpc>
                        <a:spcAft>
                          <a:spcPts val="600"/>
                        </a:spcAft>
                      </a:pPr>
                      <a:r>
                        <a:rPr lang="el-GR" sz="2000">
                          <a:effectLst/>
                        </a:rPr>
                        <a:t>	Γλυκό</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a:effectLst/>
                        </a:rPr>
                        <a:t>91</a:t>
                      </a:r>
                      <a:r>
                        <a:rPr lang="en-US" sz="2000">
                          <a:effectLst/>
                        </a:rPr>
                        <a:t>.</a:t>
                      </a:r>
                      <a:r>
                        <a:rPr lang="el-GR" sz="2000">
                          <a:effectLst/>
                        </a:rPr>
                        <a:t>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ctr">
                        <a:lnSpc>
                          <a:spcPct val="100000"/>
                        </a:lnSpc>
                        <a:spcAft>
                          <a:spcPts val="600"/>
                        </a:spcAft>
                      </a:pPr>
                      <a:r>
                        <a:rPr lang="el-GR" sz="2000" dirty="0">
                          <a:effectLst/>
                        </a:rPr>
                        <a:t>0</a:t>
                      </a:r>
                      <a:r>
                        <a:rPr lang="en-US" sz="2000" dirty="0">
                          <a:effectLst/>
                        </a:rPr>
                        <a:t>,</a:t>
                      </a:r>
                      <a:r>
                        <a:rPr lang="el-GR" sz="2000" dirty="0">
                          <a:effectLst/>
                        </a:rPr>
                        <a:t>007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1828688819"/>
                  </a:ext>
                </a:extLst>
              </a:tr>
              <a:tr h="301276">
                <a:tc>
                  <a:txBody>
                    <a:bodyPr/>
                    <a:lstStyle/>
                    <a:p>
                      <a:pPr>
                        <a:lnSpc>
                          <a:spcPct val="100000"/>
                        </a:lnSpc>
                        <a:spcAft>
                          <a:spcPts val="600"/>
                        </a:spcAft>
                      </a:pPr>
                      <a:r>
                        <a:rPr lang="el-GR" sz="2000">
                          <a:effectLst/>
                        </a:rPr>
                        <a:t>	Αλμυρό</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a:effectLst/>
                        </a:rPr>
                        <a:t>85</a:t>
                      </a:r>
                      <a:r>
                        <a:rPr lang="en-US" sz="2000">
                          <a:effectLst/>
                        </a:rPr>
                        <a:t>.</a:t>
                      </a:r>
                      <a:r>
                        <a:rPr lang="el-GR" sz="2000">
                          <a:effectLst/>
                        </a:rPr>
                        <a:t>400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ctr">
                        <a:lnSpc>
                          <a:spcPct val="100000"/>
                        </a:lnSpc>
                        <a:spcAft>
                          <a:spcPts val="600"/>
                        </a:spcAft>
                      </a:pPr>
                      <a:r>
                        <a:rPr lang="el-GR" sz="2000" dirty="0">
                          <a:effectLst/>
                        </a:rPr>
                        <a:t>0</a:t>
                      </a:r>
                      <a:r>
                        <a:rPr lang="en-US" sz="2000" dirty="0">
                          <a:effectLst/>
                        </a:rPr>
                        <a:t>,</a:t>
                      </a:r>
                      <a:r>
                        <a:rPr lang="el-GR" sz="2000" dirty="0">
                          <a:effectLst/>
                        </a:rPr>
                        <a:t>006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2240803508"/>
                  </a:ext>
                </a:extLst>
              </a:tr>
              <a:tr h="301276">
                <a:tc>
                  <a:txBody>
                    <a:bodyPr/>
                    <a:lstStyle/>
                    <a:p>
                      <a:pPr>
                        <a:lnSpc>
                          <a:spcPct val="100000"/>
                        </a:lnSpc>
                        <a:spcAft>
                          <a:spcPts val="600"/>
                        </a:spcAft>
                      </a:pPr>
                      <a:r>
                        <a:rPr lang="el-GR" sz="2000" dirty="0">
                          <a:effectLst/>
                        </a:rPr>
                        <a:t>ΣΥΝΟΛΟ</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gn="r">
                        <a:lnSpc>
                          <a:spcPct val="100000"/>
                        </a:lnSpc>
                        <a:spcAft>
                          <a:spcPts val="600"/>
                        </a:spcAft>
                      </a:pPr>
                      <a:r>
                        <a:rPr lang="el-GR" sz="2000" b="1">
                          <a:effectLst/>
                        </a:rPr>
                        <a:t>1.386.000.000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tc>
                  <a:txBody>
                    <a:bodyPr/>
                    <a:lstStyle/>
                    <a:p>
                      <a:pPr>
                        <a:lnSpc>
                          <a:spcPct val="100000"/>
                        </a:lnSpc>
                        <a:spcAft>
                          <a:spcPts val="600"/>
                        </a:spcAft>
                      </a:pPr>
                      <a:r>
                        <a:rPr lang="el-GR" sz="2000" b="1" dirty="0">
                          <a:effectLst/>
                        </a:rPr>
                        <a: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tc>
                <a:extLst>
                  <a:ext uri="{0D108BD9-81ED-4DB2-BD59-A6C34878D82A}">
                    <a16:rowId xmlns:a16="http://schemas.microsoft.com/office/drawing/2014/main" val="2403930688"/>
                  </a:ext>
                </a:extLst>
              </a:tr>
            </a:tbl>
          </a:graphicData>
        </a:graphic>
      </p:graphicFrame>
    </p:spTree>
    <p:extLst>
      <p:ext uri="{BB962C8B-B14F-4D97-AF65-F5344CB8AC3E}">
        <p14:creationId xmlns:p14="http://schemas.microsoft.com/office/powerpoint/2010/main" val="407718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09D2AE-B7A6-4F85-A627-3F3C5344E960}"/>
              </a:ext>
            </a:extLst>
          </p:cNvPr>
          <p:cNvSpPr txBox="1"/>
          <p:nvPr/>
        </p:nvSpPr>
        <p:spPr>
          <a:xfrm>
            <a:off x="4876799" y="354833"/>
            <a:ext cx="2046515" cy="707886"/>
          </a:xfrm>
          <a:prstGeom prst="rect">
            <a:avLst/>
          </a:prstGeom>
          <a:noFill/>
        </p:spPr>
        <p:txBody>
          <a:bodyPr wrap="square">
            <a:spAutoFit/>
          </a:bodyPr>
          <a:lstStyle/>
          <a:p>
            <a:pPr algn="l"/>
            <a:endParaRPr lang="en-US" sz="1600" b="0" i="0" u="none" strike="noStrike" baseline="0" dirty="0">
              <a:solidFill>
                <a:srgbClr val="000000"/>
              </a:solidFill>
              <a:latin typeface="Trebuchet MS" panose="020B0603020202020204" pitchFamily="34" charset="0"/>
            </a:endParaRPr>
          </a:p>
          <a:p>
            <a:r>
              <a:rPr lang="el-GR" sz="2400" b="1" i="0" u="none" strike="noStrike" baseline="0" dirty="0">
                <a:solidFill>
                  <a:srgbClr val="002060"/>
                </a:solidFill>
              </a:rPr>
              <a:t>ΠΥΚΝΟΤΗΤΑ </a:t>
            </a:r>
            <a:endParaRPr lang="en-US" sz="2400" b="1" dirty="0">
              <a:solidFill>
                <a:srgbClr val="002060"/>
              </a:solidFill>
            </a:endParaRPr>
          </a:p>
        </p:txBody>
      </p:sp>
      <p:sp>
        <p:nvSpPr>
          <p:cNvPr id="7" name="TextBox 6">
            <a:extLst>
              <a:ext uri="{FF2B5EF4-FFF2-40B4-BE49-F238E27FC236}">
                <a16:creationId xmlns:a16="http://schemas.microsoft.com/office/drawing/2014/main" id="{A99CEBCA-E996-4BC7-99B0-60CE2EA21A14}"/>
              </a:ext>
            </a:extLst>
          </p:cNvPr>
          <p:cNvSpPr txBox="1"/>
          <p:nvPr/>
        </p:nvSpPr>
        <p:spPr>
          <a:xfrm>
            <a:off x="715616" y="1062719"/>
            <a:ext cx="10760768" cy="4708981"/>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πυκνότητα του νερού (kg/m3) και εξαρτάται από (α) τη θερμοκρασία, (β) την αλατότητα και (γ) την πίεση. Αύξηση της θερμοκρασίας προκαλεί μείωση της πυκνότητας (λόγω διαστολής), ενώ η αύξηση της αλατότητας προκαλεί αύξηση της πυκνότητας (λόγω προσθήκης μάζας) όπως και η αύξηση της πίεσης, λόγω μείωσης όγκου. </a:t>
            </a:r>
          </a:p>
          <a:p>
            <a:pPr algn="just"/>
            <a:endParaRPr lang="el-GR" sz="2000" b="0" i="0" u="none" strike="noStrike" baseline="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Για παράδειγμα, η πυκνότητα (ρ) αυξάνεται κατά 1 kg/m3, όταν η θερμοκρασία μειώνεται κατά 5 °C, όταν η αλατότητα αυξάνεται κατά 1 μονάδα ή όταν το βάθος αυξάνεται κατά 200 m (αύξηση πίεσης). </a:t>
            </a:r>
          </a:p>
          <a:p>
            <a:pPr algn="just"/>
            <a:endParaRPr lang="el-GR" sz="200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Σημειώνεται ότι από τους 3 αυτούς παράγοντες, η επίδραση της πίεσης είναι η μικρότερη, επειδή το θαλάσσιο νερό είναι πρακτικά ασυμπίεστο. Έτσι, σε βάθος 4 km, όπου η πίεση φτάνει τα 4×10⁷Pa, η αύξηση της πυκνότητας λόγω πίεσης είναι μόνο 2%. Για παράδειγμα, σε περιοχές μικρού βάθους (&lt;100 m) η επίδραση της πίεσης στην πυκνότητα μπορεί πρακτικά να παραλειφθεί. </a:t>
            </a:r>
          </a:p>
          <a:p>
            <a:pPr algn="just"/>
            <a:r>
              <a:rPr lang="el-GR" sz="2000" b="0" i="0" u="none" strike="noStrike" baseline="0" dirty="0">
                <a:solidFill>
                  <a:srgbClr val="211D1E"/>
                </a:solidFill>
                <a:latin typeface="Calibri" panose="020F0502020204030204" pitchFamily="34" charset="0"/>
              </a:rPr>
              <a:t>Γενικά, οι διαφορές πυκνότητας στο θαλασσινό νερό είναι μικρές, της τάξης των 1020-1030 kg/m</a:t>
            </a:r>
            <a:r>
              <a:rPr lang="el-GR" sz="900" b="0" i="0" u="none" strike="noStrike" baseline="0" dirty="0">
                <a:solidFill>
                  <a:srgbClr val="211D1E"/>
                </a:solidFill>
                <a:latin typeface="Calibri" panose="020F0502020204030204" pitchFamily="34" charset="0"/>
              </a:rPr>
              <a:t>3</a:t>
            </a:r>
            <a:r>
              <a:rPr lang="el-GR" sz="2000" b="0" i="0" u="none" strike="noStrike" baseline="0" dirty="0">
                <a:solidFill>
                  <a:srgbClr val="211D1E"/>
                </a:solidFill>
                <a:latin typeface="Calibri" panose="020F0502020204030204" pitchFamily="34" charset="0"/>
              </a:rPr>
              <a:t>, με μια μέση τιμή τα 1024 kg/m</a:t>
            </a:r>
            <a:r>
              <a:rPr lang="el-GR" sz="900" b="0" i="0" u="none" strike="noStrike" baseline="0" dirty="0">
                <a:solidFill>
                  <a:srgbClr val="211D1E"/>
                </a:solidFill>
                <a:latin typeface="Calibri" panose="020F0502020204030204" pitchFamily="34" charset="0"/>
              </a:rPr>
              <a:t>3</a:t>
            </a:r>
            <a:r>
              <a:rPr lang="el-GR" sz="2000" b="0" i="0" u="none" strike="noStrike" baseline="0" dirty="0">
                <a:solidFill>
                  <a:srgbClr val="211D1E"/>
                </a:solidFill>
                <a:latin typeface="Calibri" panose="020F0502020204030204" pitchFamily="34" charset="0"/>
              </a:rPr>
              <a:t>. </a:t>
            </a:r>
            <a:endParaRPr lang="en-US" sz="2000" dirty="0"/>
          </a:p>
        </p:txBody>
      </p:sp>
    </p:spTree>
    <p:extLst>
      <p:ext uri="{BB962C8B-B14F-4D97-AF65-F5344CB8AC3E}">
        <p14:creationId xmlns:p14="http://schemas.microsoft.com/office/powerpoint/2010/main" val="2846372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64D5BE-6FBA-426A-9A96-42C9B86C4268}"/>
              </a:ext>
            </a:extLst>
          </p:cNvPr>
          <p:cNvSpPr txBox="1"/>
          <p:nvPr/>
        </p:nvSpPr>
        <p:spPr>
          <a:xfrm>
            <a:off x="712655" y="1044118"/>
            <a:ext cx="5211893" cy="5324535"/>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Στην </a:t>
            </a:r>
            <a:r>
              <a:rPr lang="el-GR" sz="2000" b="0" i="0" u="none" strike="noStrike" baseline="0" dirty="0" err="1">
                <a:solidFill>
                  <a:srgbClr val="211D1E"/>
                </a:solidFill>
                <a:latin typeface="Calibri" panose="020F0502020204030204" pitchFamily="34" charset="0"/>
              </a:rPr>
              <a:t>ωκεανoγραφία</a:t>
            </a:r>
            <a:r>
              <a:rPr lang="el-GR" sz="2000" b="0" i="0" u="none" strike="noStrike" baseline="0" dirty="0">
                <a:solidFill>
                  <a:srgbClr val="211D1E"/>
                </a:solidFill>
                <a:latin typeface="Calibri" panose="020F0502020204030204" pitchFamily="34" charset="0"/>
              </a:rPr>
              <a:t> ακριβώς λόγω των μικρών διαφορών της πυκνότητας χρησιμοποιείται η παράμετρος του </a:t>
            </a:r>
            <a:r>
              <a:rPr lang="el-GR" sz="2000" b="0" i="0" u="none" strike="noStrike" baseline="0" dirty="0" err="1">
                <a:solidFill>
                  <a:srgbClr val="211D1E"/>
                </a:solidFill>
                <a:latin typeface="Calibri" panose="020F0502020204030204" pitchFamily="34" charset="0"/>
              </a:rPr>
              <a:t>Knudsen</a:t>
            </a:r>
            <a:r>
              <a:rPr lang="el-GR" sz="2000" b="0" i="0" u="none" strike="noStrike" baseline="0" dirty="0">
                <a:solidFill>
                  <a:srgbClr val="211D1E"/>
                </a:solidFill>
                <a:latin typeface="Calibri" panose="020F0502020204030204" pitchFamily="34" charset="0"/>
              </a:rPr>
              <a:t> (σ) η οποία ορίζεται εάν από την πυκνότητα (ρ) αφαιρέσουμε το 1000, που αντιστοιχεί στην πυκνότητα του </a:t>
            </a:r>
            <a:r>
              <a:rPr lang="el-GR" sz="2000" b="0" i="0" u="none" strike="noStrike" baseline="0" dirty="0" err="1">
                <a:solidFill>
                  <a:srgbClr val="211D1E"/>
                </a:solidFill>
                <a:latin typeface="Calibri" panose="020F0502020204030204" pitchFamily="34" charset="0"/>
              </a:rPr>
              <a:t>απoσταγμένου</a:t>
            </a:r>
            <a:r>
              <a:rPr lang="el-GR" sz="2000" b="0" i="0" u="none" strike="noStrike" baseline="0" dirty="0">
                <a:solidFill>
                  <a:srgbClr val="211D1E"/>
                </a:solidFill>
                <a:latin typeface="Calibri" panose="020F0502020204030204" pitchFamily="34" charset="0"/>
              </a:rPr>
              <a:t> νερού (1000 kg/m3) σε θερμοκρασία 0 °C. </a:t>
            </a:r>
          </a:p>
          <a:p>
            <a:pPr algn="just"/>
            <a:endParaRPr lang="el-GR" sz="200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Ανάλογα με τις συνθήκες θερμοκρασίας και πίεσης διακρίνονται τρεις τύποι της παραμέτρου (</a:t>
            </a:r>
            <a:r>
              <a:rPr lang="el-GR" sz="2000" b="0" i="1" u="none" strike="noStrike" baseline="0" dirty="0">
                <a:solidFill>
                  <a:srgbClr val="211D1E"/>
                </a:solidFill>
                <a:latin typeface="Calibri" panose="020F0502020204030204" pitchFamily="34" charset="0"/>
              </a:rPr>
              <a:t>σ</a:t>
            </a:r>
            <a:r>
              <a:rPr lang="el-GR" sz="2000" b="0" i="0" u="none" strike="noStrike" baseline="0" dirty="0">
                <a:solidFill>
                  <a:srgbClr val="211D1E"/>
                </a:solidFill>
                <a:latin typeface="Calibri" panose="020F0502020204030204" pitchFamily="34" charset="0"/>
              </a:rPr>
              <a:t>): </a:t>
            </a:r>
          </a:p>
          <a:p>
            <a:pPr algn="just"/>
            <a:endParaRPr lang="el-GR" sz="2000" b="0" i="0" u="none" strike="noStrike" baseline="0" dirty="0">
              <a:solidFill>
                <a:srgbClr val="211D1E"/>
              </a:solidFill>
              <a:latin typeface="Calibri" panose="020F0502020204030204" pitchFamily="34" charset="0"/>
            </a:endParaRPr>
          </a:p>
          <a:p>
            <a:r>
              <a:rPr lang="el-GR" sz="2000" b="0" i="1" u="none" strike="noStrike" baseline="0" dirty="0">
                <a:solidFill>
                  <a:srgbClr val="211D1E"/>
                </a:solidFill>
                <a:latin typeface="Calibri" panose="020F0502020204030204" pitchFamily="34" charset="0"/>
              </a:rPr>
              <a:t>σ </a:t>
            </a:r>
            <a:r>
              <a:rPr lang="el-GR" sz="2000" b="0" i="0"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ρ</a:t>
            </a:r>
            <a:r>
              <a:rPr lang="el-GR" sz="2000" b="0" i="1" u="none" strike="noStrike" baseline="-25000" dirty="0" err="1">
                <a:solidFill>
                  <a:srgbClr val="211D1E"/>
                </a:solidFill>
                <a:latin typeface="Calibri" panose="020F0502020204030204" pitchFamily="34" charset="0"/>
              </a:rPr>
              <a:t>t</a:t>
            </a:r>
            <a:r>
              <a:rPr lang="el-GR" sz="2000" b="0" i="0" u="none" strike="noStrike" baseline="-25000" dirty="0" err="1">
                <a:solidFill>
                  <a:srgbClr val="211D1E"/>
                </a:solidFill>
                <a:latin typeface="Calibri" panose="020F0502020204030204" pitchFamily="34" charset="0"/>
              </a:rPr>
              <a:t>,</a:t>
            </a:r>
            <a:r>
              <a:rPr lang="el-GR" sz="2000" b="0" i="1" u="none" strike="noStrike" baseline="-25000" dirty="0" err="1">
                <a:solidFill>
                  <a:srgbClr val="211D1E"/>
                </a:solidFill>
                <a:latin typeface="Calibri" panose="020F0502020204030204" pitchFamily="34" charset="0"/>
              </a:rPr>
              <a:t>s</a:t>
            </a:r>
            <a:r>
              <a:rPr lang="el-GR" sz="2000" b="0" i="0" u="none" strike="noStrike" baseline="-25000" dirty="0" err="1">
                <a:solidFill>
                  <a:srgbClr val="211D1E"/>
                </a:solidFill>
                <a:latin typeface="Calibri" panose="020F0502020204030204" pitchFamily="34" charset="0"/>
              </a:rPr>
              <a:t>,</a:t>
            </a:r>
            <a:r>
              <a:rPr lang="el-GR" sz="2000" b="0" i="1" u="none" strike="noStrike" baseline="-25000" dirty="0" err="1">
                <a:solidFill>
                  <a:srgbClr val="211D1E"/>
                </a:solidFill>
                <a:latin typeface="Calibri" panose="020F0502020204030204" pitchFamily="34" charset="0"/>
              </a:rPr>
              <a:t>p</a:t>
            </a:r>
            <a:r>
              <a:rPr lang="el-GR" sz="2000" b="0" i="1" u="none" strike="noStrike" baseline="-2500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− 1000 (για </a:t>
            </a:r>
            <a:r>
              <a:rPr lang="el-GR" sz="2000" b="0" i="1" u="none" strike="noStrike" baseline="0" dirty="0">
                <a:solidFill>
                  <a:srgbClr val="211D1E"/>
                </a:solidFill>
                <a:latin typeface="Calibri" panose="020F0502020204030204" pitchFamily="34" charset="0"/>
              </a:rPr>
              <a:t>p </a:t>
            </a:r>
            <a:r>
              <a:rPr lang="el-GR" sz="2000" b="0" i="0" u="none" strike="noStrike" baseline="0" dirty="0">
                <a:solidFill>
                  <a:srgbClr val="211D1E"/>
                </a:solidFill>
                <a:latin typeface="Calibri" panose="020F0502020204030204" pitchFamily="34" charset="0"/>
              </a:rPr>
              <a:t>≠ 0)</a:t>
            </a:r>
          </a:p>
          <a:p>
            <a:endParaRPr lang="el-GR" sz="2000" b="0" i="0" u="none" strike="noStrike" baseline="0" dirty="0">
              <a:solidFill>
                <a:srgbClr val="211D1E"/>
              </a:solidFill>
              <a:latin typeface="Calibri" panose="020F0502020204030204" pitchFamily="34" charset="0"/>
            </a:endParaRPr>
          </a:p>
          <a:p>
            <a:r>
              <a:rPr lang="el-GR" sz="2000" b="0" i="1" u="none" strike="noStrike" baseline="0" dirty="0">
                <a:solidFill>
                  <a:srgbClr val="211D1E"/>
                </a:solidFill>
                <a:latin typeface="Calibri" panose="020F0502020204030204" pitchFamily="34" charset="0"/>
              </a:rPr>
              <a:t>σ</a:t>
            </a:r>
            <a:r>
              <a:rPr lang="en-US" sz="2000" b="0" i="1" u="none" strike="noStrike" baseline="0" dirty="0">
                <a:solidFill>
                  <a:srgbClr val="211D1E"/>
                </a:solidFill>
                <a:latin typeface="Calibri" panose="020F0502020204030204" pitchFamily="34" charset="0"/>
              </a:rPr>
              <a:t>t </a:t>
            </a:r>
            <a:r>
              <a:rPr lang="en-US" sz="2000" b="0" i="0" u="none" strike="noStrike" baseline="0" dirty="0">
                <a:solidFill>
                  <a:srgbClr val="211D1E"/>
                </a:solidFill>
                <a:latin typeface="Calibri" panose="020F0502020204030204" pitchFamily="34" charset="0"/>
              </a:rPr>
              <a:t>= </a:t>
            </a:r>
            <a:r>
              <a:rPr lang="el-GR" sz="2000" b="0" i="1" u="none" strike="noStrike" baseline="0" dirty="0">
                <a:solidFill>
                  <a:srgbClr val="211D1E"/>
                </a:solidFill>
                <a:latin typeface="Calibri" panose="020F0502020204030204" pitchFamily="34" charset="0"/>
              </a:rPr>
              <a:t>ρ</a:t>
            </a:r>
            <a:r>
              <a:rPr lang="en-US" sz="2000" b="0" i="1" u="none" strike="noStrike" baseline="-25000" dirty="0">
                <a:solidFill>
                  <a:srgbClr val="211D1E"/>
                </a:solidFill>
                <a:latin typeface="Calibri" panose="020F0502020204030204" pitchFamily="34" charset="0"/>
              </a:rPr>
              <a:t>t</a:t>
            </a:r>
            <a:r>
              <a:rPr lang="en-US" sz="2000" b="0" i="0" u="none" strike="noStrike" baseline="-25000" dirty="0">
                <a:solidFill>
                  <a:srgbClr val="211D1E"/>
                </a:solidFill>
                <a:latin typeface="Calibri" panose="020F0502020204030204" pitchFamily="34" charset="0"/>
              </a:rPr>
              <a:t>,</a:t>
            </a:r>
            <a:r>
              <a:rPr lang="en-US" sz="2000" b="0" i="1" u="none" strike="noStrike" baseline="-25000" dirty="0">
                <a:solidFill>
                  <a:srgbClr val="211D1E"/>
                </a:solidFill>
                <a:latin typeface="Calibri" panose="020F0502020204030204" pitchFamily="34" charset="0"/>
              </a:rPr>
              <a:t>s</a:t>
            </a:r>
            <a:r>
              <a:rPr lang="en-US" sz="2000" b="0" i="0" u="none" strike="noStrike" baseline="-25000" dirty="0">
                <a:solidFill>
                  <a:srgbClr val="211D1E"/>
                </a:solidFill>
                <a:latin typeface="Calibri" panose="020F0502020204030204" pitchFamily="34" charset="0"/>
              </a:rPr>
              <a:t>,0</a:t>
            </a:r>
            <a:r>
              <a:rPr lang="en-US" sz="2000" b="0" i="0" u="none" strike="noStrike" baseline="0" dirty="0">
                <a:solidFill>
                  <a:srgbClr val="211D1E"/>
                </a:solidFill>
                <a:latin typeface="Calibri" panose="020F0502020204030204" pitchFamily="34" charset="0"/>
              </a:rPr>
              <a:t> − 1000 ( </a:t>
            </a:r>
            <a:r>
              <a:rPr lang="el-GR" sz="2000" b="0" i="0" u="none" strike="noStrike" baseline="0" dirty="0">
                <a:solidFill>
                  <a:srgbClr val="211D1E"/>
                </a:solidFill>
                <a:latin typeface="Calibri" panose="020F0502020204030204" pitchFamily="34" charset="0"/>
              </a:rPr>
              <a:t>για </a:t>
            </a:r>
            <a:r>
              <a:rPr lang="en-US" sz="2000" b="0" i="1" u="none" strike="noStrike" baseline="0" dirty="0">
                <a:solidFill>
                  <a:srgbClr val="211D1E"/>
                </a:solidFill>
                <a:latin typeface="Calibri" panose="020F0502020204030204" pitchFamily="34" charset="0"/>
              </a:rPr>
              <a:t>p </a:t>
            </a:r>
            <a:r>
              <a:rPr lang="en-US" sz="2000" b="0" i="0" u="none" strike="noStrike" baseline="0" dirty="0">
                <a:solidFill>
                  <a:srgbClr val="211D1E"/>
                </a:solidFill>
                <a:latin typeface="Calibri" panose="020F0502020204030204" pitchFamily="34" charset="0"/>
              </a:rPr>
              <a:t>= 0)</a:t>
            </a:r>
            <a:endParaRPr lang="el-GR" sz="2000" b="0" i="0" u="none" strike="noStrike" baseline="0" dirty="0">
              <a:solidFill>
                <a:srgbClr val="211D1E"/>
              </a:solidFill>
              <a:latin typeface="Calibri" panose="020F0502020204030204" pitchFamily="34" charset="0"/>
            </a:endParaRPr>
          </a:p>
          <a:p>
            <a:endParaRPr lang="el-GR" sz="2000" b="0" i="0" u="none" strike="noStrike" baseline="0" dirty="0">
              <a:solidFill>
                <a:srgbClr val="211D1E"/>
              </a:solidFill>
              <a:latin typeface="Calibri" panose="020F0502020204030204" pitchFamily="34" charset="0"/>
            </a:endParaRPr>
          </a:p>
          <a:p>
            <a:r>
              <a:rPr lang="el-GR" sz="2000" b="0" i="1" u="none" strike="noStrike" baseline="0" dirty="0">
                <a:solidFill>
                  <a:srgbClr val="211D1E"/>
                </a:solidFill>
                <a:latin typeface="Calibri" panose="020F0502020204030204" pitchFamily="34" charset="0"/>
              </a:rPr>
              <a:t>σ</a:t>
            </a:r>
            <a:r>
              <a:rPr lang="el-GR" sz="2000" b="0" i="1" u="none" strike="noStrike" baseline="-25000" dirty="0">
                <a:solidFill>
                  <a:srgbClr val="211D1E"/>
                </a:solidFill>
                <a:latin typeface="Calibri" panose="020F0502020204030204" pitchFamily="34" charset="0"/>
              </a:rPr>
              <a:t>θ </a:t>
            </a:r>
            <a:r>
              <a:rPr lang="el-GR" sz="2000" b="0" i="0" u="none" strike="noStrike" baseline="0" dirty="0">
                <a:solidFill>
                  <a:srgbClr val="211D1E"/>
                </a:solidFill>
                <a:latin typeface="Calibri" panose="020F0502020204030204" pitchFamily="34" charset="0"/>
              </a:rPr>
              <a:t>= </a:t>
            </a:r>
            <a:r>
              <a:rPr lang="el-GR" sz="2000" b="0" i="1" u="none" strike="noStrike" baseline="0" dirty="0">
                <a:solidFill>
                  <a:srgbClr val="211D1E"/>
                </a:solidFill>
                <a:latin typeface="Calibri" panose="020F0502020204030204" pitchFamily="34" charset="0"/>
              </a:rPr>
              <a:t>ρ</a:t>
            </a:r>
            <a:r>
              <a:rPr lang="el-GR" sz="2000" b="0" i="1" u="none" strike="noStrike" baseline="-25000" dirty="0">
                <a:solidFill>
                  <a:srgbClr val="211D1E"/>
                </a:solidFill>
                <a:latin typeface="Calibri" panose="020F0502020204030204" pitchFamily="34" charset="0"/>
              </a:rPr>
              <a:t>,</a:t>
            </a:r>
            <a:r>
              <a:rPr lang="el-GR" sz="2000" i="1" baseline="-25000" dirty="0">
                <a:solidFill>
                  <a:srgbClr val="211D1E"/>
                </a:solidFill>
                <a:latin typeface="Calibri" panose="020F0502020204030204" pitchFamily="34" charset="0"/>
              </a:rPr>
              <a:t> θ</a:t>
            </a:r>
            <a:r>
              <a:rPr lang="el-GR" sz="2000" b="0" i="1" u="none" strike="noStrike" baseline="-25000" dirty="0">
                <a:solidFill>
                  <a:srgbClr val="211D1E"/>
                </a:solidFill>
                <a:latin typeface="Calibri" panose="020F0502020204030204" pitchFamily="34" charset="0"/>
              </a:rPr>
              <a:t>s</a:t>
            </a:r>
            <a:r>
              <a:rPr lang="el-GR" sz="2000" b="0" i="0" u="none" strike="noStrike" baseline="-25000" dirty="0">
                <a:solidFill>
                  <a:srgbClr val="211D1E"/>
                </a:solidFill>
                <a:latin typeface="Calibri" panose="020F0502020204030204" pitchFamily="34" charset="0"/>
              </a:rPr>
              <a:t>,0 </a:t>
            </a:r>
            <a:r>
              <a:rPr lang="el-GR" sz="2000" b="0" i="0" u="none" strike="noStrike" baseline="0" dirty="0">
                <a:solidFill>
                  <a:srgbClr val="211D1E"/>
                </a:solidFill>
                <a:latin typeface="Calibri" panose="020F0502020204030204" pitchFamily="34" charset="0"/>
              </a:rPr>
              <a:t>− 1000 (για </a:t>
            </a:r>
            <a:r>
              <a:rPr lang="el-GR" sz="2000" b="0" i="1" u="none" strike="noStrike" baseline="0" dirty="0">
                <a:solidFill>
                  <a:srgbClr val="211D1E"/>
                </a:solidFill>
                <a:latin typeface="Calibri" panose="020F0502020204030204" pitchFamily="34" charset="0"/>
              </a:rPr>
              <a:t>p </a:t>
            </a:r>
            <a:r>
              <a:rPr lang="el-GR" sz="2000" b="0" i="0" u="none" strike="noStrike" baseline="0" dirty="0">
                <a:solidFill>
                  <a:srgbClr val="211D1E"/>
                </a:solidFill>
                <a:latin typeface="Calibri" panose="020F0502020204030204" pitchFamily="34" charset="0"/>
              </a:rPr>
              <a:t>= 0) </a:t>
            </a:r>
            <a:endParaRPr lang="en-US" sz="2000" dirty="0"/>
          </a:p>
        </p:txBody>
      </p:sp>
      <p:sp>
        <p:nvSpPr>
          <p:cNvPr id="2" name="TextBox 1">
            <a:extLst>
              <a:ext uri="{FF2B5EF4-FFF2-40B4-BE49-F238E27FC236}">
                <a16:creationId xmlns:a16="http://schemas.microsoft.com/office/drawing/2014/main" id="{C38E022F-4D0A-4684-8D57-32A39F60F898}"/>
              </a:ext>
            </a:extLst>
          </p:cNvPr>
          <p:cNvSpPr txBox="1"/>
          <p:nvPr/>
        </p:nvSpPr>
        <p:spPr>
          <a:xfrm>
            <a:off x="762000" y="342900"/>
            <a:ext cx="4483621" cy="400110"/>
          </a:xfrm>
          <a:prstGeom prst="rect">
            <a:avLst/>
          </a:prstGeom>
          <a:noFill/>
        </p:spPr>
        <p:txBody>
          <a:bodyPr wrap="square" rtlCol="0">
            <a:spAutoFit/>
          </a:bodyPr>
          <a:lstStyle/>
          <a:p>
            <a:r>
              <a:rPr lang="el-GR" sz="2000" b="1" dirty="0">
                <a:solidFill>
                  <a:srgbClr val="002060"/>
                </a:solidFill>
              </a:rPr>
              <a:t>Μονάδα πυκνότητας </a:t>
            </a:r>
            <a:r>
              <a:rPr lang="en-US" sz="2000" b="1" dirty="0">
                <a:solidFill>
                  <a:srgbClr val="002060"/>
                </a:solidFill>
              </a:rPr>
              <a:t>Knudsen (</a:t>
            </a:r>
            <a:r>
              <a:rPr lang="el-GR" sz="2000" b="1" dirty="0">
                <a:solidFill>
                  <a:srgbClr val="002060"/>
                </a:solidFill>
              </a:rPr>
              <a:t>σ)</a:t>
            </a:r>
            <a:endParaRPr lang="en-US" sz="2000" b="1" dirty="0">
              <a:solidFill>
                <a:srgbClr val="002060"/>
              </a:solidFill>
            </a:endParaRPr>
          </a:p>
        </p:txBody>
      </p:sp>
      <p:pic>
        <p:nvPicPr>
          <p:cNvPr id="4" name="Picture 3">
            <a:extLst>
              <a:ext uri="{FF2B5EF4-FFF2-40B4-BE49-F238E27FC236}">
                <a16:creationId xmlns:a16="http://schemas.microsoft.com/office/drawing/2014/main" id="{9B0B2BD6-C47F-AB5C-DE49-9DD478A651EA}"/>
              </a:ext>
            </a:extLst>
          </p:cNvPr>
          <p:cNvPicPr>
            <a:picLocks noChangeAspect="1"/>
          </p:cNvPicPr>
          <p:nvPr/>
        </p:nvPicPr>
        <p:blipFill>
          <a:blip r:embed="rId2"/>
          <a:stretch>
            <a:fillRect/>
          </a:stretch>
        </p:blipFill>
        <p:spPr>
          <a:xfrm>
            <a:off x="7330438" y="743010"/>
            <a:ext cx="4323809" cy="5038095"/>
          </a:xfrm>
          <a:prstGeom prst="rect">
            <a:avLst/>
          </a:prstGeom>
        </p:spPr>
      </p:pic>
    </p:spTree>
    <p:extLst>
      <p:ext uri="{BB962C8B-B14F-4D97-AF65-F5344CB8AC3E}">
        <p14:creationId xmlns:p14="http://schemas.microsoft.com/office/powerpoint/2010/main" val="349133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2C63C-1BC8-4C99-A26C-571EDC6C9CA9}"/>
              </a:ext>
            </a:extLst>
          </p:cNvPr>
          <p:cNvSpPr txBox="1"/>
          <p:nvPr/>
        </p:nvSpPr>
        <p:spPr>
          <a:xfrm>
            <a:off x="424070" y="2505670"/>
            <a:ext cx="11224591" cy="4093428"/>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Τρεις επιπλέον παράμετροι που χρησιμοποιείται στην ωκεανογραφία είναι ο </a:t>
            </a:r>
            <a:r>
              <a:rPr lang="el-GR" sz="2000" b="1" i="0" u="none" strike="noStrike" baseline="0" dirty="0">
                <a:solidFill>
                  <a:srgbClr val="211D1E"/>
                </a:solidFill>
                <a:latin typeface="Calibri" panose="020F0502020204030204" pitchFamily="34" charset="0"/>
              </a:rPr>
              <a:t>ειδικός όγκος </a:t>
            </a:r>
            <a:r>
              <a:rPr lang="el-GR" sz="2000" b="0" i="0" u="none" strike="noStrike" baseline="0" dirty="0">
                <a:solidFill>
                  <a:srgbClr val="211D1E"/>
                </a:solidFill>
                <a:latin typeface="Calibri" panose="020F0502020204030204" pitchFamily="34" charset="0"/>
              </a:rPr>
              <a:t>(α), η </a:t>
            </a:r>
            <a:r>
              <a:rPr lang="el-GR" sz="2000" b="1" i="0" u="none" strike="noStrike" baseline="0" dirty="0">
                <a:solidFill>
                  <a:srgbClr val="211D1E"/>
                </a:solidFill>
                <a:latin typeface="Calibri" panose="020F0502020204030204" pitchFamily="34" charset="0"/>
              </a:rPr>
              <a:t>ανωμαλία ειδικού όγκου </a:t>
            </a:r>
            <a:r>
              <a:rPr lang="el-GR" sz="2000" b="0" i="0" u="none" strike="noStrike" baseline="0" dirty="0">
                <a:solidFill>
                  <a:srgbClr val="211D1E"/>
                </a:solidFill>
                <a:latin typeface="Calibri" panose="020F0502020204030204" pitchFamily="34" charset="0"/>
              </a:rPr>
              <a:t>(δ) και η </a:t>
            </a:r>
            <a:r>
              <a:rPr lang="el-GR" sz="2000" b="1" i="0" u="none" strike="noStrike" baseline="0" dirty="0" err="1">
                <a:solidFill>
                  <a:srgbClr val="211D1E"/>
                </a:solidFill>
                <a:latin typeface="Calibri" panose="020F0502020204030204" pitchFamily="34" charset="0"/>
              </a:rPr>
              <a:t>θερμοστερική</a:t>
            </a:r>
            <a:r>
              <a:rPr lang="el-GR" sz="2000" b="1" i="0" u="none" strike="noStrike" baseline="0" dirty="0">
                <a:solidFill>
                  <a:srgbClr val="211D1E"/>
                </a:solidFill>
                <a:latin typeface="Calibri" panose="020F0502020204030204" pitchFamily="34" charset="0"/>
              </a:rPr>
              <a:t> ανωμαλία </a:t>
            </a:r>
            <a:r>
              <a:rPr lang="el-GR" sz="2000" b="0" i="0" u="none" strike="noStrike" baseline="0" dirty="0">
                <a:solidFill>
                  <a:srgbClr val="211D1E"/>
                </a:solidFill>
                <a:latin typeface="Calibri" panose="020F0502020204030204" pitchFamily="34" charset="0"/>
              </a:rPr>
              <a:t>(Δ). </a:t>
            </a:r>
          </a:p>
          <a:p>
            <a:pPr algn="just"/>
            <a:endParaRPr lang="el-GR" sz="2000" b="0" i="0" u="none" strike="noStrike" baseline="0" dirty="0">
              <a:solidFill>
                <a:srgbClr val="211D1E"/>
              </a:solidFill>
              <a:latin typeface="Calibri" panose="020F0502020204030204" pitchFamily="34" charset="0"/>
            </a:endParaRPr>
          </a:p>
          <a:p>
            <a:pPr algn="just"/>
            <a:r>
              <a:rPr lang="el-GR" sz="2000" b="1" i="0" u="none" strike="noStrike" baseline="0" dirty="0">
                <a:solidFill>
                  <a:srgbClr val="8A232D"/>
                </a:solidFill>
                <a:latin typeface="Calibri" panose="020F0502020204030204" pitchFamily="34" charset="0"/>
              </a:rPr>
              <a:t>• </a:t>
            </a:r>
            <a:r>
              <a:rPr lang="el-GR" sz="2000" b="0" i="0" u="none" strike="noStrike" baseline="0" dirty="0">
                <a:solidFill>
                  <a:srgbClr val="000000"/>
                </a:solidFill>
                <a:latin typeface="Calibri" panose="020F0502020204030204" pitchFamily="34" charset="0"/>
              </a:rPr>
              <a:t>Ο </a:t>
            </a:r>
            <a:r>
              <a:rPr lang="el-GR" sz="2000" b="1" i="0" u="none" strike="noStrike" baseline="0" dirty="0">
                <a:solidFill>
                  <a:srgbClr val="211D1E"/>
                </a:solidFill>
                <a:latin typeface="Calibri" panose="020F0502020204030204" pitchFamily="34" charset="0"/>
              </a:rPr>
              <a:t>ειδικός όγκος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α, </a:t>
            </a:r>
            <a:r>
              <a:rPr lang="el-GR" sz="2000" b="0" i="1" u="none" strike="noStrike" baseline="0" dirty="0" err="1">
                <a:solidFill>
                  <a:srgbClr val="211D1E"/>
                </a:solidFill>
                <a:latin typeface="Calibri" panose="020F0502020204030204" pitchFamily="34" charset="0"/>
              </a:rPr>
              <a:t>specific</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volume</a:t>
            </a:r>
            <a:r>
              <a:rPr lang="el-GR" sz="2000" b="0" i="0" u="none" strike="noStrike" baseline="0" dirty="0">
                <a:solidFill>
                  <a:srgbClr val="211D1E"/>
                </a:solidFill>
                <a:latin typeface="Calibri" panose="020F0502020204030204" pitchFamily="34" charset="0"/>
              </a:rPr>
              <a:t>) είναι το αντίστροφο της πυκνότητας (m3/kg): </a:t>
            </a:r>
          </a:p>
          <a:p>
            <a:pPr algn="ctr"/>
            <a:r>
              <a:rPr lang="el-GR" sz="2000" b="1" i="1" u="none" strike="noStrike" baseline="0" dirty="0">
                <a:solidFill>
                  <a:srgbClr val="211D1E"/>
                </a:solidFill>
                <a:latin typeface="Calibri" panose="020F0502020204030204" pitchFamily="34" charset="0"/>
              </a:rPr>
              <a:t>α </a:t>
            </a:r>
            <a:r>
              <a:rPr lang="el-GR" sz="2000" b="1" i="0" u="none" strike="noStrike" baseline="0" dirty="0">
                <a:solidFill>
                  <a:srgbClr val="211D1E"/>
                </a:solidFill>
                <a:latin typeface="Calibri" panose="020F0502020204030204" pitchFamily="34" charset="0"/>
              </a:rPr>
              <a:t>= 1 ⁄ </a:t>
            </a:r>
            <a:r>
              <a:rPr lang="el-GR" sz="2000" b="1" i="1" u="none" strike="noStrike" baseline="0" dirty="0">
                <a:solidFill>
                  <a:srgbClr val="211D1E"/>
                </a:solidFill>
                <a:latin typeface="Calibri" panose="020F0502020204030204" pitchFamily="34" charset="0"/>
              </a:rPr>
              <a:t>ρ </a:t>
            </a:r>
            <a:endParaRPr lang="el-GR" sz="2000" b="1" i="0" u="none" strike="noStrike" baseline="0" dirty="0">
              <a:solidFill>
                <a:srgbClr val="211D1E"/>
              </a:solidFill>
              <a:latin typeface="Calibri" panose="020F0502020204030204" pitchFamily="34" charset="0"/>
            </a:endParaRPr>
          </a:p>
          <a:p>
            <a:pPr algn="ctr"/>
            <a:endParaRPr lang="el-GR" sz="2000" b="0" i="0" u="none" strike="noStrike" baseline="0" dirty="0">
              <a:solidFill>
                <a:srgbClr val="211D1E"/>
              </a:solidFill>
              <a:latin typeface="Calibri" panose="020F0502020204030204" pitchFamily="34" charset="0"/>
            </a:endParaRPr>
          </a:p>
          <a:p>
            <a:pPr algn="just"/>
            <a:r>
              <a:rPr lang="el-GR" sz="2000" b="1" i="0" u="none" strike="noStrike" baseline="0" dirty="0">
                <a:solidFill>
                  <a:srgbClr val="8A232D"/>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Η </a:t>
            </a:r>
            <a:r>
              <a:rPr lang="el-GR" sz="2000" b="1" i="0" u="none" strike="noStrike" baseline="0" dirty="0">
                <a:solidFill>
                  <a:srgbClr val="211D1E"/>
                </a:solidFill>
                <a:latin typeface="Calibri" panose="020F0502020204030204" pitchFamily="34" charset="0"/>
              </a:rPr>
              <a:t>ειδική ανωμαλία όγκου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δ, </a:t>
            </a:r>
            <a:r>
              <a:rPr lang="el-GR" sz="2000" b="0" i="1" u="none" strike="noStrike" baseline="0" dirty="0" err="1">
                <a:solidFill>
                  <a:srgbClr val="211D1E"/>
                </a:solidFill>
                <a:latin typeface="Calibri" panose="020F0502020204030204" pitchFamily="34" charset="0"/>
              </a:rPr>
              <a:t>anomaly</a:t>
            </a:r>
            <a:r>
              <a:rPr lang="el-GR" sz="2000" b="0" i="1" u="none" strike="noStrike" baseline="0" dirty="0">
                <a:solidFill>
                  <a:srgbClr val="211D1E"/>
                </a:solidFill>
                <a:latin typeface="Calibri" panose="020F0502020204030204" pitchFamily="34" charset="0"/>
              </a:rPr>
              <a:t> of </a:t>
            </a:r>
            <a:r>
              <a:rPr lang="el-GR" sz="2000" b="0" i="1" u="none" strike="noStrike" baseline="0" dirty="0" err="1">
                <a:solidFill>
                  <a:srgbClr val="211D1E"/>
                </a:solidFill>
                <a:latin typeface="Calibri" panose="020F0502020204030204" pitchFamily="34" charset="0"/>
              </a:rPr>
              <a:t>specific</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volume</a:t>
            </a:r>
            <a:r>
              <a:rPr lang="el-GR" sz="2000" b="0" i="0" u="none" strike="noStrike" baseline="0" dirty="0">
                <a:solidFill>
                  <a:srgbClr val="211D1E"/>
                </a:solidFill>
                <a:latin typeface="Calibri" panose="020F0502020204030204" pitchFamily="34" charset="0"/>
              </a:rPr>
              <a:t>), είναι η διαφορά του ειδικού όγκου ενός δείγματος από τον αντίστοιχο ειδικό όγκο δείγματος ίσης μάζα με αλατότητα </a:t>
            </a:r>
            <a:r>
              <a:rPr lang="el-GR" sz="2000" b="0" i="1" u="none" strike="noStrike" baseline="0" dirty="0">
                <a:solidFill>
                  <a:srgbClr val="211D1E"/>
                </a:solidFill>
                <a:latin typeface="Calibri" panose="020F0502020204030204" pitchFamily="34" charset="0"/>
              </a:rPr>
              <a:t>S </a:t>
            </a:r>
            <a:r>
              <a:rPr lang="el-GR" sz="2000" b="0" i="0" u="none" strike="noStrike" baseline="0" dirty="0">
                <a:solidFill>
                  <a:srgbClr val="211D1E"/>
                </a:solidFill>
                <a:latin typeface="Calibri" panose="020F0502020204030204" pitchFamily="34" charset="0"/>
              </a:rPr>
              <a:t>= 35, θερμοκρασία </a:t>
            </a:r>
            <a:r>
              <a:rPr lang="el-GR" sz="2000" b="0" i="1" u="none" strike="noStrike" baseline="0" dirty="0">
                <a:solidFill>
                  <a:srgbClr val="211D1E"/>
                </a:solidFill>
                <a:latin typeface="Calibri" panose="020F0502020204030204" pitchFamily="34" charset="0"/>
              </a:rPr>
              <a:t>T </a:t>
            </a:r>
            <a:r>
              <a:rPr lang="el-GR" sz="2000" b="0" i="0" u="none" strike="noStrike" baseline="0" dirty="0">
                <a:solidFill>
                  <a:srgbClr val="211D1E"/>
                </a:solidFill>
                <a:latin typeface="Calibri" panose="020F0502020204030204" pitchFamily="34" charset="0"/>
              </a:rPr>
              <a:t>= 0 °C και με πίεση </a:t>
            </a:r>
            <a:r>
              <a:rPr lang="el-GR" sz="2000" b="0" i="1" u="none" strike="noStrike" baseline="0" dirty="0">
                <a:solidFill>
                  <a:srgbClr val="211D1E"/>
                </a:solidFill>
                <a:latin typeface="Calibri" panose="020F0502020204030204" pitchFamily="34" charset="0"/>
              </a:rPr>
              <a:t>p </a:t>
            </a:r>
            <a:r>
              <a:rPr lang="el-GR" sz="2000" b="0" i="0" u="none" strike="noStrike" baseline="0" dirty="0">
                <a:solidFill>
                  <a:srgbClr val="211D1E"/>
                </a:solidFill>
                <a:latin typeface="Calibri" panose="020F0502020204030204" pitchFamily="34" charset="0"/>
              </a:rPr>
              <a:t>= 0 </a:t>
            </a:r>
            <a:r>
              <a:rPr lang="el-GR" sz="2000" b="0" i="0" u="none" strike="noStrike" baseline="0" dirty="0" err="1">
                <a:solidFill>
                  <a:srgbClr val="211D1E"/>
                </a:solidFill>
                <a:latin typeface="Calibri" panose="020F0502020204030204" pitchFamily="34" charset="0"/>
              </a:rPr>
              <a:t>atm</a:t>
            </a:r>
            <a:r>
              <a:rPr lang="el-GR" sz="2000" b="0" i="0" u="none" strike="noStrike" baseline="0" dirty="0">
                <a:solidFill>
                  <a:srgbClr val="211D1E"/>
                </a:solidFill>
                <a:latin typeface="Calibri" panose="020F0502020204030204" pitchFamily="34" charset="0"/>
              </a:rPr>
              <a:t>, η οποία ισούται με ( </a:t>
            </a:r>
            <a:r>
              <a:rPr lang="el-GR" sz="2000" b="0" i="1" u="none" strike="noStrike" baseline="0" dirty="0">
                <a:solidFill>
                  <a:srgbClr val="000000"/>
                </a:solidFill>
                <a:latin typeface="Calibri" panose="020F0502020204030204" pitchFamily="34" charset="0"/>
              </a:rPr>
              <a:t>a</a:t>
            </a:r>
            <a:r>
              <a:rPr lang="el-GR" sz="2000" b="0" i="0" u="none" strike="noStrike" baseline="0" dirty="0">
                <a:solidFill>
                  <a:srgbClr val="000000"/>
                </a:solidFill>
                <a:latin typeface="Calibri" panose="020F0502020204030204" pitchFamily="34" charset="0"/>
              </a:rPr>
              <a:t>35 </a:t>
            </a:r>
            <a:r>
              <a:rPr lang="el-GR" sz="2000" b="0" i="1" u="none" strike="noStrike" baseline="0" dirty="0">
                <a:solidFill>
                  <a:srgbClr val="000000"/>
                </a:solidFill>
                <a:latin typeface="Calibri" panose="020F0502020204030204" pitchFamily="34" charset="0"/>
              </a:rPr>
              <a:t>,</a:t>
            </a:r>
            <a:r>
              <a:rPr lang="el-GR" sz="2000" b="0" i="0" u="none" strike="noStrike" baseline="0" dirty="0">
                <a:solidFill>
                  <a:srgbClr val="000000"/>
                </a:solidFill>
                <a:latin typeface="Calibri" panose="020F0502020204030204" pitchFamily="34" charset="0"/>
              </a:rPr>
              <a:t>0 </a:t>
            </a:r>
            <a:r>
              <a:rPr lang="el-GR" sz="2000" b="0" i="1" u="none" strike="noStrike" baseline="0" dirty="0">
                <a:solidFill>
                  <a:srgbClr val="000000"/>
                </a:solidFill>
                <a:latin typeface="Calibri" panose="020F0502020204030204" pitchFamily="34" charset="0"/>
              </a:rPr>
              <a:t>,</a:t>
            </a:r>
            <a:r>
              <a:rPr lang="el-GR" sz="2000" b="0" i="0" u="none" strike="noStrike" baseline="0" dirty="0">
                <a:solidFill>
                  <a:srgbClr val="000000"/>
                </a:solidFill>
                <a:latin typeface="Calibri" panose="020F0502020204030204" pitchFamily="34" charset="0"/>
              </a:rPr>
              <a:t>0 = 0</a:t>
            </a:r>
            <a:r>
              <a:rPr lang="el-GR" sz="2000" b="0" i="1" u="none" strike="noStrike" baseline="0" dirty="0">
                <a:solidFill>
                  <a:srgbClr val="000000"/>
                </a:solidFill>
                <a:latin typeface="Calibri" panose="020F0502020204030204" pitchFamily="34" charset="0"/>
              </a:rPr>
              <a:t>,</a:t>
            </a:r>
            <a:r>
              <a:rPr lang="el-GR" sz="2000" b="0" i="0" u="none" strike="noStrike" baseline="0" dirty="0">
                <a:solidFill>
                  <a:srgbClr val="000000"/>
                </a:solidFill>
                <a:latin typeface="Calibri" panose="020F0502020204030204" pitchFamily="34" charset="0"/>
              </a:rPr>
              <a:t>97265 </a:t>
            </a:r>
            <a:r>
              <a:rPr lang="el-GR" sz="2000" b="0" i="1" u="none" strike="noStrike" baseline="0" dirty="0">
                <a:solidFill>
                  <a:srgbClr val="000000"/>
                </a:solidFill>
                <a:latin typeface="Calibri" panose="020F0502020204030204" pitchFamily="34" charset="0"/>
              </a:rPr>
              <a:t>m</a:t>
            </a:r>
            <a:r>
              <a:rPr lang="el-GR" sz="2000" b="0" i="0" u="none" strike="noStrike" baseline="0" dirty="0">
                <a:solidFill>
                  <a:srgbClr val="000000"/>
                </a:solidFill>
                <a:latin typeface="Calibri" panose="020F0502020204030204" pitchFamily="34" charset="0"/>
              </a:rPr>
              <a:t>3 </a:t>
            </a:r>
            <a:r>
              <a:rPr lang="el-GR" sz="2000" b="0" i="1" u="none" strike="noStrike" baseline="0" dirty="0">
                <a:solidFill>
                  <a:srgbClr val="000000"/>
                </a:solidFill>
                <a:latin typeface="Calibri" panose="020F0502020204030204" pitchFamily="34" charset="0"/>
              </a:rPr>
              <a:t>kg </a:t>
            </a:r>
            <a:r>
              <a:rPr lang="el-GR" sz="2000" b="0" i="0" u="none" strike="noStrike" baseline="0" dirty="0">
                <a:solidFill>
                  <a:srgbClr val="211D1E"/>
                </a:solidFill>
                <a:latin typeface="Calibri" panose="020F0502020204030204" pitchFamily="34" charset="0"/>
              </a:rPr>
              <a:t>): </a:t>
            </a:r>
          </a:p>
          <a:p>
            <a:pPr algn="ctr"/>
            <a:r>
              <a:rPr lang="fr-FR" sz="2000" b="1" i="1" u="none" strike="noStrike" baseline="0" dirty="0">
                <a:solidFill>
                  <a:srgbClr val="211D1E"/>
                </a:solidFill>
                <a:latin typeface="Calibri" panose="020F0502020204030204" pitchFamily="34" charset="0"/>
              </a:rPr>
              <a:t>δ </a:t>
            </a:r>
            <a:r>
              <a:rPr lang="fr-FR" sz="2000" b="1" i="0" u="none" strike="noStrike" baseline="0" dirty="0">
                <a:solidFill>
                  <a:srgbClr val="211D1E"/>
                </a:solidFill>
                <a:latin typeface="Calibri" panose="020F0502020204030204" pitchFamily="34" charset="0"/>
              </a:rPr>
              <a:t>= </a:t>
            </a:r>
            <a:r>
              <a:rPr lang="fr-FR" sz="2000" b="1" i="1" u="none" strike="noStrike" baseline="0" dirty="0">
                <a:solidFill>
                  <a:srgbClr val="211D1E"/>
                </a:solidFill>
                <a:latin typeface="Calibri" panose="020F0502020204030204" pitchFamily="34" charset="0"/>
              </a:rPr>
              <a:t>α</a:t>
            </a:r>
            <a:r>
              <a:rPr lang="fr-FR" sz="2000" b="1" i="1" u="none" strike="noStrike" baseline="-25000" dirty="0" err="1">
                <a:solidFill>
                  <a:srgbClr val="211D1E"/>
                </a:solidFill>
                <a:latin typeface="Calibri" panose="020F0502020204030204" pitchFamily="34" charset="0"/>
              </a:rPr>
              <a:t>S</a:t>
            </a:r>
            <a:r>
              <a:rPr lang="fr-FR" sz="2000" b="1" i="0" u="none" strike="noStrike" baseline="-25000" dirty="0" err="1">
                <a:solidFill>
                  <a:srgbClr val="211D1E"/>
                </a:solidFill>
                <a:latin typeface="Calibri" panose="020F0502020204030204" pitchFamily="34" charset="0"/>
              </a:rPr>
              <a:t>,</a:t>
            </a:r>
            <a:r>
              <a:rPr lang="fr-FR" sz="2000" b="1" i="1" u="none" strike="noStrike" baseline="-25000" dirty="0" err="1">
                <a:solidFill>
                  <a:srgbClr val="211D1E"/>
                </a:solidFill>
                <a:latin typeface="Calibri" panose="020F0502020204030204" pitchFamily="34" charset="0"/>
              </a:rPr>
              <a:t>T</a:t>
            </a:r>
            <a:r>
              <a:rPr lang="fr-FR" sz="2000" b="1" i="0" u="none" strike="noStrike" baseline="-25000" dirty="0" err="1">
                <a:solidFill>
                  <a:srgbClr val="211D1E"/>
                </a:solidFill>
                <a:latin typeface="Calibri" panose="020F0502020204030204" pitchFamily="34" charset="0"/>
              </a:rPr>
              <a:t>,</a:t>
            </a:r>
            <a:r>
              <a:rPr lang="fr-FR" sz="2000" b="1" i="1" u="none" strike="noStrike" baseline="-25000" dirty="0" err="1">
                <a:solidFill>
                  <a:srgbClr val="211D1E"/>
                </a:solidFill>
                <a:latin typeface="Calibri" panose="020F0502020204030204" pitchFamily="34" charset="0"/>
              </a:rPr>
              <a:t>p</a:t>
            </a:r>
            <a:r>
              <a:rPr lang="fr-FR" sz="2000" b="1" i="1" u="none" strike="noStrike" baseline="-25000" dirty="0">
                <a:solidFill>
                  <a:srgbClr val="211D1E"/>
                </a:solidFill>
                <a:latin typeface="Calibri" panose="020F0502020204030204" pitchFamily="34" charset="0"/>
              </a:rPr>
              <a:t> </a:t>
            </a:r>
            <a:r>
              <a:rPr lang="fr-FR" sz="2000" b="1" i="0" u="none" strike="noStrike" baseline="0" dirty="0">
                <a:solidFill>
                  <a:srgbClr val="211D1E"/>
                </a:solidFill>
                <a:latin typeface="Calibri" panose="020F0502020204030204" pitchFamily="34" charset="0"/>
              </a:rPr>
              <a:t>− </a:t>
            </a:r>
            <a:r>
              <a:rPr lang="fr-FR" sz="2000" b="1" i="1" u="none" strike="noStrike" baseline="0" dirty="0">
                <a:solidFill>
                  <a:srgbClr val="211D1E"/>
                </a:solidFill>
                <a:latin typeface="Calibri" panose="020F0502020204030204" pitchFamily="34" charset="0"/>
              </a:rPr>
              <a:t>a</a:t>
            </a:r>
            <a:r>
              <a:rPr lang="fr-FR" sz="2000" b="1" i="0" u="none" strike="noStrike" baseline="-25000" dirty="0">
                <a:solidFill>
                  <a:srgbClr val="211D1E"/>
                </a:solidFill>
                <a:latin typeface="Calibri" panose="020F0502020204030204" pitchFamily="34" charset="0"/>
              </a:rPr>
              <a:t>35,0,</a:t>
            </a:r>
            <a:r>
              <a:rPr lang="fr-FR" sz="2000" b="1" i="1" u="none" strike="noStrike" baseline="-25000" dirty="0">
                <a:solidFill>
                  <a:srgbClr val="211D1E"/>
                </a:solidFill>
                <a:latin typeface="Calibri" panose="020F0502020204030204" pitchFamily="34" charset="0"/>
              </a:rPr>
              <a:t>p </a:t>
            </a:r>
            <a:endParaRPr lang="el-GR" sz="2000" b="1" i="0" u="none" strike="noStrike" baseline="0" dirty="0">
              <a:solidFill>
                <a:srgbClr val="211D1E"/>
              </a:solidFill>
              <a:latin typeface="Calibri" panose="020F0502020204030204" pitchFamily="34" charset="0"/>
            </a:endParaRPr>
          </a:p>
          <a:p>
            <a:pPr algn="ctr"/>
            <a:endParaRPr lang="fr-FR" sz="2000" b="0" i="0" u="none" strike="noStrike" baseline="0" dirty="0">
              <a:solidFill>
                <a:srgbClr val="211D1E"/>
              </a:solidFill>
              <a:latin typeface="Calibri" panose="020F0502020204030204" pitchFamily="34" charset="0"/>
            </a:endParaRPr>
          </a:p>
          <a:p>
            <a:pPr algn="just"/>
            <a:r>
              <a:rPr lang="el-GR" sz="2000" b="1" i="0" u="none" strike="noStrike" baseline="0" dirty="0">
                <a:solidFill>
                  <a:srgbClr val="8A232D"/>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H </a:t>
            </a:r>
            <a:r>
              <a:rPr lang="el-GR" sz="2000" b="1" i="0" u="none" strike="noStrike" baseline="0" dirty="0" err="1">
                <a:solidFill>
                  <a:srgbClr val="211D1E"/>
                </a:solidFill>
                <a:latin typeface="Calibri" panose="020F0502020204030204" pitchFamily="34" charset="0"/>
              </a:rPr>
              <a:t>θερμοστερική</a:t>
            </a:r>
            <a:r>
              <a:rPr lang="el-GR" sz="2000" b="1" i="0" u="none" strike="noStrike" baseline="0" dirty="0">
                <a:solidFill>
                  <a:srgbClr val="211D1E"/>
                </a:solidFill>
                <a:latin typeface="Calibri" panose="020F0502020204030204" pitchFamily="34" charset="0"/>
              </a:rPr>
              <a:t> ανωμαλία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Δ, </a:t>
            </a:r>
            <a:r>
              <a:rPr lang="el-GR" sz="2000" b="0" i="1" u="none" strike="noStrike" baseline="0" dirty="0" err="1">
                <a:solidFill>
                  <a:srgbClr val="211D1E"/>
                </a:solidFill>
                <a:latin typeface="Calibri" panose="020F0502020204030204" pitchFamily="34" charset="0"/>
              </a:rPr>
              <a:t>thermosteric</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anomaly</a:t>
            </a:r>
            <a:r>
              <a:rPr lang="el-GR" sz="2000" b="0" i="0" u="none" strike="noStrike" baseline="0" dirty="0">
                <a:solidFill>
                  <a:srgbClr val="211D1E"/>
                </a:solidFill>
                <a:latin typeface="Calibri" panose="020F0502020204030204" pitchFamily="34" charset="0"/>
              </a:rPr>
              <a:t>) δίνεται από τη σχέση: </a:t>
            </a:r>
          </a:p>
          <a:p>
            <a:pPr algn="ctr"/>
            <a:r>
              <a:rPr lang="fr-FR" sz="2000" b="1" i="1" u="none" strike="noStrike" baseline="0" dirty="0">
                <a:solidFill>
                  <a:srgbClr val="211D1E"/>
                </a:solidFill>
                <a:latin typeface="Calibri" panose="020F0502020204030204" pitchFamily="34" charset="0"/>
              </a:rPr>
              <a:t>Δ</a:t>
            </a:r>
            <a:r>
              <a:rPr lang="fr-FR" sz="2000" b="1" i="1" u="none" strike="noStrike" baseline="-25000" dirty="0">
                <a:solidFill>
                  <a:srgbClr val="211D1E"/>
                </a:solidFill>
                <a:latin typeface="Calibri" panose="020F0502020204030204" pitchFamily="34" charset="0"/>
              </a:rPr>
              <a:t>S</a:t>
            </a:r>
            <a:r>
              <a:rPr lang="fr-FR" sz="2000" b="1" i="0" u="none" strike="noStrike" baseline="-25000" dirty="0">
                <a:solidFill>
                  <a:srgbClr val="211D1E"/>
                </a:solidFill>
                <a:latin typeface="Calibri" panose="020F0502020204030204" pitchFamily="34" charset="0"/>
              </a:rPr>
              <a:t>,</a:t>
            </a:r>
            <a:r>
              <a:rPr lang="fr-FR" sz="2000" b="1" i="1" u="none" strike="noStrike" baseline="-25000" dirty="0">
                <a:solidFill>
                  <a:srgbClr val="211D1E"/>
                </a:solidFill>
                <a:latin typeface="Calibri" panose="020F0502020204030204" pitchFamily="34" charset="0"/>
              </a:rPr>
              <a:t>T </a:t>
            </a:r>
            <a:r>
              <a:rPr lang="fr-FR" sz="2000" b="1" i="0" u="none" strike="noStrike" baseline="0" dirty="0">
                <a:solidFill>
                  <a:srgbClr val="211D1E"/>
                </a:solidFill>
                <a:latin typeface="Calibri" panose="020F0502020204030204" pitchFamily="34" charset="0"/>
              </a:rPr>
              <a:t>= </a:t>
            </a:r>
            <a:r>
              <a:rPr lang="fr-FR" sz="2000" b="1" i="1" u="none" strike="noStrike" baseline="0" dirty="0">
                <a:solidFill>
                  <a:srgbClr val="211D1E"/>
                </a:solidFill>
                <a:latin typeface="Calibri" panose="020F0502020204030204" pitchFamily="34" charset="0"/>
              </a:rPr>
              <a:t>α</a:t>
            </a:r>
            <a:r>
              <a:rPr lang="fr-FR" sz="2000" b="1" i="1" u="none" strike="noStrike" baseline="-25000" dirty="0">
                <a:solidFill>
                  <a:srgbClr val="211D1E"/>
                </a:solidFill>
                <a:latin typeface="Calibri" panose="020F0502020204030204" pitchFamily="34" charset="0"/>
              </a:rPr>
              <a:t>S</a:t>
            </a:r>
            <a:r>
              <a:rPr lang="fr-FR" sz="2000" b="1" i="0" u="none" strike="noStrike" baseline="-25000" dirty="0">
                <a:solidFill>
                  <a:srgbClr val="211D1E"/>
                </a:solidFill>
                <a:latin typeface="Calibri" panose="020F0502020204030204" pitchFamily="34" charset="0"/>
              </a:rPr>
              <a:t>,</a:t>
            </a:r>
            <a:r>
              <a:rPr lang="fr-FR" sz="2000" b="1" i="1" u="none" strike="noStrike" baseline="-25000" dirty="0">
                <a:solidFill>
                  <a:srgbClr val="211D1E"/>
                </a:solidFill>
                <a:latin typeface="Calibri" panose="020F0502020204030204" pitchFamily="34" charset="0"/>
              </a:rPr>
              <a:t>T</a:t>
            </a:r>
            <a:r>
              <a:rPr lang="fr-FR" sz="2000" b="1" i="0" u="none" strike="noStrike" baseline="-25000" dirty="0">
                <a:solidFill>
                  <a:srgbClr val="211D1E"/>
                </a:solidFill>
                <a:latin typeface="Calibri" panose="020F0502020204030204" pitchFamily="34" charset="0"/>
              </a:rPr>
              <a:t>,0 </a:t>
            </a:r>
            <a:r>
              <a:rPr lang="fr-FR" sz="2000" b="1" i="0" u="none" strike="noStrike" baseline="0" dirty="0">
                <a:solidFill>
                  <a:srgbClr val="211D1E"/>
                </a:solidFill>
                <a:latin typeface="Calibri" panose="020F0502020204030204" pitchFamily="34" charset="0"/>
              </a:rPr>
              <a:t>− </a:t>
            </a:r>
            <a:r>
              <a:rPr lang="fr-FR" sz="2000" b="1" i="1" u="none" strike="noStrike" baseline="0" dirty="0">
                <a:solidFill>
                  <a:srgbClr val="211D1E"/>
                </a:solidFill>
                <a:latin typeface="Calibri" panose="020F0502020204030204" pitchFamily="34" charset="0"/>
              </a:rPr>
              <a:t>a</a:t>
            </a:r>
            <a:r>
              <a:rPr lang="fr-FR" sz="2000" b="1" i="0" u="none" strike="noStrike" baseline="-25000" dirty="0">
                <a:solidFill>
                  <a:srgbClr val="211D1E"/>
                </a:solidFill>
                <a:latin typeface="Calibri" panose="020F0502020204030204" pitchFamily="34" charset="0"/>
              </a:rPr>
              <a:t>35,0,0</a:t>
            </a:r>
            <a:r>
              <a:rPr lang="fr-FR" sz="2000" b="1" i="0" u="none" strike="noStrike" baseline="0" dirty="0">
                <a:solidFill>
                  <a:srgbClr val="211D1E"/>
                </a:solidFill>
                <a:latin typeface="Calibri" panose="020F0502020204030204" pitchFamily="34" charset="0"/>
              </a:rPr>
              <a:t> </a:t>
            </a:r>
            <a:endParaRPr lang="en-US" sz="2000" b="1" dirty="0"/>
          </a:p>
        </p:txBody>
      </p:sp>
      <p:sp>
        <p:nvSpPr>
          <p:cNvPr id="7" name="TextBox 6">
            <a:extLst>
              <a:ext uri="{FF2B5EF4-FFF2-40B4-BE49-F238E27FC236}">
                <a16:creationId xmlns:a16="http://schemas.microsoft.com/office/drawing/2014/main" id="{EAEA3D08-A0CF-4CAC-B095-E8F605C4EEEA}"/>
              </a:ext>
            </a:extLst>
          </p:cNvPr>
          <p:cNvSpPr txBox="1"/>
          <p:nvPr/>
        </p:nvSpPr>
        <p:spPr>
          <a:xfrm>
            <a:off x="543339" y="258901"/>
            <a:ext cx="10813773" cy="2246769"/>
          </a:xfrm>
          <a:prstGeom prst="rect">
            <a:avLst/>
          </a:prstGeom>
          <a:noFill/>
        </p:spPr>
        <p:txBody>
          <a:bodyPr wrap="square">
            <a:spAutoFit/>
          </a:bodyPr>
          <a:lstStyle/>
          <a:p>
            <a:pPr algn="just"/>
            <a:r>
              <a:rPr lang="el-GR" sz="2000" b="1" i="0" u="none" strike="noStrike" baseline="0" dirty="0">
                <a:solidFill>
                  <a:srgbClr val="211D1E"/>
                </a:solidFill>
                <a:latin typeface="Calibri" panose="020F0502020204030204" pitchFamily="34" charset="0"/>
              </a:rPr>
              <a:t>Απόλυτη και σχετική υδροστατική πίεση</a:t>
            </a:r>
          </a:p>
          <a:p>
            <a:pPr algn="just"/>
            <a:r>
              <a:rPr lang="el-GR" sz="2000" b="0" i="0" u="none" strike="noStrike" baseline="0" dirty="0">
                <a:solidFill>
                  <a:srgbClr val="211D1E"/>
                </a:solidFill>
                <a:latin typeface="Calibri" panose="020F0502020204030204" pitchFamily="34" charset="0"/>
              </a:rPr>
              <a:t>Θα πρέπει να διευκρινιστεί ότι στην Ωκεανογραφία χρησιμοποιούνται οι όροι της </a:t>
            </a:r>
            <a:r>
              <a:rPr lang="el-GR" sz="2000" b="1" i="0" u="none" strike="noStrike" baseline="0" dirty="0">
                <a:solidFill>
                  <a:srgbClr val="211D1E"/>
                </a:solidFill>
                <a:latin typeface="Calibri" panose="020F0502020204030204" pitchFamily="34" charset="0"/>
              </a:rPr>
              <a:t>σχετικής πίεσης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relative</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density</a:t>
            </a:r>
            <a:r>
              <a:rPr lang="el-GR" sz="2000" b="0" i="0" u="none" strike="noStrike" baseline="0" dirty="0">
                <a:solidFill>
                  <a:srgbClr val="211D1E"/>
                </a:solidFill>
                <a:latin typeface="Calibri" panose="020F0502020204030204" pitchFamily="34" charset="0"/>
              </a:rPr>
              <a:t>) και της </a:t>
            </a:r>
            <a:r>
              <a:rPr lang="el-GR" sz="2000" b="1" i="0" u="none" strike="noStrike" baseline="0" dirty="0">
                <a:solidFill>
                  <a:srgbClr val="211D1E"/>
                </a:solidFill>
                <a:latin typeface="Calibri" panose="020F0502020204030204" pitchFamily="34" charset="0"/>
              </a:rPr>
              <a:t>απόλυτης πίεσης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absolute</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pressure</a:t>
            </a:r>
            <a:r>
              <a:rPr lang="el-GR" sz="2000" b="0" i="0" u="none" strike="noStrike" baseline="0" dirty="0">
                <a:solidFill>
                  <a:srgbClr val="211D1E"/>
                </a:solidFill>
                <a:latin typeface="Calibri" panose="020F0502020204030204" pitchFamily="34" charset="0"/>
              </a:rPr>
              <a:t>). Σχετική πίεση είναι αυτή που έχει το ρευστό σε κάποιο βάθος, θεωρώντας την πίεση στην επιφάνεια του νερού ίση με μηδέν και απόλυτη πίεση είναι η ολική πίεση του ρευστού, δηλαδή το άθροισμα σχετικής και ατμοσφαιρικής πίεσης. </a:t>
            </a:r>
          </a:p>
          <a:p>
            <a:pPr algn="just"/>
            <a:r>
              <a:rPr lang="el-GR" sz="2000" b="0" i="0" u="none" strike="noStrike" baseline="0" dirty="0">
                <a:solidFill>
                  <a:srgbClr val="211D1E"/>
                </a:solidFill>
                <a:latin typeface="Calibri" panose="020F0502020204030204" pitchFamily="34" charset="0"/>
              </a:rPr>
              <a:t>Δεδομένου ότι η ατμοσφαιρική πίεση είναι περίπου ίση με 1atm, ισχύει γενικά: </a:t>
            </a:r>
            <a:endParaRPr lang="el-GR" sz="2000" b="0" i="0" u="none" strike="noStrike" baseline="0" dirty="0">
              <a:solidFill>
                <a:srgbClr val="000000"/>
              </a:solidFill>
              <a:latin typeface="Calibri" panose="020F0502020204030204" pitchFamily="34" charset="0"/>
            </a:endParaRPr>
          </a:p>
          <a:p>
            <a:pPr algn="ctr"/>
            <a:r>
              <a:rPr lang="en-US" sz="2000" b="1" i="1" u="none" strike="noStrike" baseline="0" dirty="0">
                <a:solidFill>
                  <a:srgbClr val="211D1E"/>
                </a:solidFill>
                <a:latin typeface="Calibri" panose="020F0502020204030204" pitchFamily="34" charset="0"/>
              </a:rPr>
              <a:t>p</a:t>
            </a:r>
            <a:r>
              <a:rPr lang="el-GR" sz="2000" b="1" i="0" u="none" strike="noStrike" baseline="-25000" dirty="0">
                <a:solidFill>
                  <a:srgbClr val="211D1E"/>
                </a:solidFill>
                <a:latin typeface="Calibri" panose="020F0502020204030204" pitchFamily="34" charset="0"/>
              </a:rPr>
              <a:t>απόλυτη</a:t>
            </a:r>
            <a:r>
              <a:rPr lang="el-GR" sz="2000" b="1" i="0" u="none" strike="noStrike" baseline="0" dirty="0">
                <a:solidFill>
                  <a:srgbClr val="211D1E"/>
                </a:solidFill>
                <a:latin typeface="Calibri" panose="020F0502020204030204" pitchFamily="34" charset="0"/>
              </a:rPr>
              <a:t> = </a:t>
            </a:r>
            <a:r>
              <a:rPr lang="en-US" sz="2000" b="1" i="1" u="none" strike="noStrike" baseline="0" dirty="0">
                <a:solidFill>
                  <a:srgbClr val="211D1E"/>
                </a:solidFill>
                <a:latin typeface="Calibri" panose="020F0502020204030204" pitchFamily="34" charset="0"/>
              </a:rPr>
              <a:t>p</a:t>
            </a:r>
            <a:r>
              <a:rPr lang="el-GR" sz="2000" b="1" i="0" u="none" strike="noStrike" baseline="-25000" dirty="0">
                <a:solidFill>
                  <a:srgbClr val="211D1E"/>
                </a:solidFill>
                <a:latin typeface="Calibri" panose="020F0502020204030204" pitchFamily="34" charset="0"/>
              </a:rPr>
              <a:t>σχετική </a:t>
            </a:r>
            <a:r>
              <a:rPr lang="el-GR" sz="2000" b="1" i="0" u="none" strike="noStrike" baseline="0" dirty="0">
                <a:solidFill>
                  <a:srgbClr val="211D1E"/>
                </a:solidFill>
                <a:latin typeface="Calibri" panose="020F0502020204030204" pitchFamily="34" charset="0"/>
              </a:rPr>
              <a:t>+ 1 </a:t>
            </a:r>
            <a:r>
              <a:rPr lang="en-US" sz="2000" b="1" i="0" u="none" strike="noStrike" baseline="0" dirty="0">
                <a:solidFill>
                  <a:srgbClr val="211D1E"/>
                </a:solidFill>
                <a:latin typeface="Calibri" panose="020F0502020204030204" pitchFamily="34" charset="0"/>
              </a:rPr>
              <a:t>atm </a:t>
            </a:r>
            <a:endParaRPr lang="en-US" sz="2000" b="1" dirty="0"/>
          </a:p>
        </p:txBody>
      </p:sp>
    </p:spTree>
    <p:extLst>
      <p:ext uri="{BB962C8B-B14F-4D97-AF65-F5344CB8AC3E}">
        <p14:creationId xmlns:p14="http://schemas.microsoft.com/office/powerpoint/2010/main" val="170277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5878-2E23-43AF-8511-9B3127B120B7}"/>
              </a:ext>
            </a:extLst>
          </p:cNvPr>
          <p:cNvSpPr>
            <a:spLocks noGrp="1"/>
          </p:cNvSpPr>
          <p:nvPr>
            <p:ph type="title"/>
          </p:nvPr>
        </p:nvSpPr>
        <p:spPr>
          <a:xfrm>
            <a:off x="480242" y="524127"/>
            <a:ext cx="4476750" cy="433180"/>
          </a:xfrm>
        </p:spPr>
        <p:txBody>
          <a:bodyPr>
            <a:normAutofit fontScale="90000"/>
          </a:bodyPr>
          <a:lstStyle/>
          <a:p>
            <a:br>
              <a:rPr lang="en-US" sz="1800" b="0" i="0" u="none" strike="noStrike" baseline="0" dirty="0">
                <a:solidFill>
                  <a:srgbClr val="000000"/>
                </a:solidFill>
                <a:latin typeface="Trebuchet MS" panose="020B0603020202020204" pitchFamily="34" charset="0"/>
              </a:rPr>
            </a:br>
            <a:r>
              <a:rPr lang="el-GR" sz="2200" b="1" i="0" u="none" strike="noStrike" baseline="0" dirty="0">
                <a:solidFill>
                  <a:srgbClr val="0070C0"/>
                </a:solidFill>
                <a:latin typeface="+mn-lt"/>
              </a:rPr>
              <a:t>Οριζόντια κατανομή πυκνότητας </a:t>
            </a:r>
            <a:endParaRPr lang="en-US" sz="2200" b="1" dirty="0">
              <a:solidFill>
                <a:srgbClr val="0070C0"/>
              </a:solidFill>
              <a:latin typeface="+mn-lt"/>
            </a:endParaRPr>
          </a:p>
        </p:txBody>
      </p:sp>
      <p:sp>
        <p:nvSpPr>
          <p:cNvPr id="5" name="TextBox 4">
            <a:extLst>
              <a:ext uri="{FF2B5EF4-FFF2-40B4-BE49-F238E27FC236}">
                <a16:creationId xmlns:a16="http://schemas.microsoft.com/office/drawing/2014/main" id="{250B4666-C4BB-45A8-8994-7DD3D7B9042B}"/>
              </a:ext>
            </a:extLst>
          </p:cNvPr>
          <p:cNvSpPr txBox="1"/>
          <p:nvPr/>
        </p:nvSpPr>
        <p:spPr>
          <a:xfrm>
            <a:off x="480242" y="1114901"/>
            <a:ext cx="3773556" cy="3785652"/>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πυκνότητα του νερού αυξάνεται καθώς αυξάνεται η αλατότητα ή μειώνεται η θερμοκρασία πάνω από το σημείο πήξης και για αλατότητα μεγαλύτερη από 24,7. </a:t>
            </a:r>
          </a:p>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latin typeface="Calibri" panose="020F0502020204030204" pitchFamily="34" charset="0"/>
              </a:rPr>
              <a:t>Οι </a:t>
            </a:r>
            <a:r>
              <a:rPr lang="el-GR" sz="2000" b="0" i="0" u="none" strike="noStrike" baseline="0" dirty="0">
                <a:solidFill>
                  <a:srgbClr val="211D1E"/>
                </a:solidFill>
                <a:latin typeface="Calibri" panose="020F0502020204030204" pitchFamily="34" charset="0"/>
              </a:rPr>
              <a:t>μεγαλύτερες τιμές πυκνότητας βρίσκονται στις πολικές περιοχές (&gt;1026 kg/m3) και οι μικρότερες τιμές (&lt;1022 kg/m3) στην τροπική και υποτροπική ζώνη.</a:t>
            </a:r>
            <a:endParaRPr lang="en-US" sz="2000" dirty="0"/>
          </a:p>
        </p:txBody>
      </p:sp>
      <p:pic>
        <p:nvPicPr>
          <p:cNvPr id="6" name="Picture 5" descr="A map of the world&#10;&#10;Description automatically generated with medium confidence">
            <a:extLst>
              <a:ext uri="{FF2B5EF4-FFF2-40B4-BE49-F238E27FC236}">
                <a16:creationId xmlns:a16="http://schemas.microsoft.com/office/drawing/2014/main" id="{163AC20E-BC21-4A3E-BB18-637CC771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3053" y="1452835"/>
            <a:ext cx="7105718" cy="4881038"/>
          </a:xfrm>
          <a:prstGeom prst="rect">
            <a:avLst/>
          </a:prstGeom>
        </p:spPr>
      </p:pic>
    </p:spTree>
    <p:extLst>
      <p:ext uri="{BB962C8B-B14F-4D97-AF65-F5344CB8AC3E}">
        <p14:creationId xmlns:p14="http://schemas.microsoft.com/office/powerpoint/2010/main" val="4134154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2D2E46-01EA-49EA-9CFC-3DEC5BDEAB5E}"/>
              </a:ext>
            </a:extLst>
          </p:cNvPr>
          <p:cNvSpPr txBox="1"/>
          <p:nvPr/>
        </p:nvSpPr>
        <p:spPr>
          <a:xfrm>
            <a:off x="384590" y="406520"/>
            <a:ext cx="6096000" cy="646331"/>
          </a:xfrm>
          <a:prstGeom prst="rect">
            <a:avLst/>
          </a:prstGeom>
          <a:noFill/>
        </p:spPr>
        <p:txBody>
          <a:bodyPr wrap="square">
            <a:spAutoFit/>
          </a:bodyPr>
          <a:lstStyle/>
          <a:p>
            <a:pPr algn="l"/>
            <a:endParaRPr lang="en-US" sz="1600" b="0" i="0" u="none" strike="noStrike" baseline="0" dirty="0">
              <a:solidFill>
                <a:srgbClr val="000000"/>
              </a:solidFill>
              <a:latin typeface="Trebuchet MS" panose="020B0603020202020204" pitchFamily="34" charset="0"/>
            </a:endParaRPr>
          </a:p>
          <a:p>
            <a:pPr algn="just"/>
            <a:r>
              <a:rPr lang="el-GR" sz="2000" b="1" i="0" u="none" strike="noStrike" baseline="0" dirty="0">
                <a:solidFill>
                  <a:srgbClr val="0070C0"/>
                </a:solidFill>
                <a:latin typeface="Trebuchet MS" panose="020B0603020202020204" pitchFamily="34" charset="0"/>
              </a:rPr>
              <a:t>Κατακόρυφη κατανομή πυκνότητας </a:t>
            </a:r>
            <a:endParaRPr lang="en-US" sz="2000" b="1" dirty="0">
              <a:solidFill>
                <a:srgbClr val="0070C0"/>
              </a:solidFill>
            </a:endParaRPr>
          </a:p>
        </p:txBody>
      </p:sp>
      <p:sp>
        <p:nvSpPr>
          <p:cNvPr id="7" name="TextBox 6">
            <a:extLst>
              <a:ext uri="{FF2B5EF4-FFF2-40B4-BE49-F238E27FC236}">
                <a16:creationId xmlns:a16="http://schemas.microsoft.com/office/drawing/2014/main" id="{1CAD4FAC-8BC9-44C7-BAFA-83968A84D8D1}"/>
              </a:ext>
            </a:extLst>
          </p:cNvPr>
          <p:cNvSpPr txBox="1"/>
          <p:nvPr/>
        </p:nvSpPr>
        <p:spPr>
          <a:xfrm>
            <a:off x="384590" y="1365080"/>
            <a:ext cx="3897124" cy="2554545"/>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κατακόρυφη κατανομή παρουσιάζει ανάλογα χαρακτηριστικά με την παρουσία ενός </a:t>
            </a:r>
            <a:r>
              <a:rPr lang="el-GR" sz="2000" b="1" i="0" u="none" strike="noStrike" baseline="0" dirty="0">
                <a:solidFill>
                  <a:srgbClr val="211D1E"/>
                </a:solidFill>
                <a:latin typeface="Calibri" panose="020F0502020204030204" pitchFamily="34" charset="0"/>
              </a:rPr>
              <a:t>εποχιακού πυκνοκλινούς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seasonal</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pycnocline</a:t>
            </a:r>
            <a:r>
              <a:rPr lang="el-GR" sz="2000" b="0" i="0" u="none" strike="noStrike" baseline="0" dirty="0">
                <a:solidFill>
                  <a:srgbClr val="211D1E"/>
                </a:solidFill>
                <a:latin typeface="Calibri" panose="020F0502020204030204" pitchFamily="34" charset="0"/>
              </a:rPr>
              <a:t>) και ενός </a:t>
            </a:r>
            <a:r>
              <a:rPr lang="el-GR" sz="2000" b="1" i="0" u="none" strike="noStrike" baseline="0" dirty="0">
                <a:solidFill>
                  <a:srgbClr val="211D1E"/>
                </a:solidFill>
                <a:latin typeface="Calibri" panose="020F0502020204030204" pitchFamily="34" charset="0"/>
              </a:rPr>
              <a:t>μόνιμου πυκνοκλινούς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permanent </a:t>
            </a:r>
            <a:r>
              <a:rPr lang="el-GR" sz="2000" b="0" i="1" u="none" strike="noStrike" baseline="0" dirty="0" err="1">
                <a:solidFill>
                  <a:srgbClr val="211D1E"/>
                </a:solidFill>
                <a:latin typeface="Calibri" panose="020F0502020204030204" pitchFamily="34" charset="0"/>
              </a:rPr>
              <a:t>pycnocline</a:t>
            </a:r>
            <a:r>
              <a:rPr lang="el-GR" sz="2000" b="0" i="0" u="none" strike="noStrike" baseline="0" dirty="0">
                <a:solidFill>
                  <a:srgbClr val="211D1E"/>
                </a:solidFill>
                <a:latin typeface="Calibri" panose="020F0502020204030204" pitchFamily="34" charset="0"/>
              </a:rPr>
              <a:t>). </a:t>
            </a:r>
            <a:endParaRPr lang="en-US" sz="2000" dirty="0"/>
          </a:p>
        </p:txBody>
      </p:sp>
      <p:pic>
        <p:nvPicPr>
          <p:cNvPr id="9" name="Picture 8">
            <a:extLst>
              <a:ext uri="{FF2B5EF4-FFF2-40B4-BE49-F238E27FC236}">
                <a16:creationId xmlns:a16="http://schemas.microsoft.com/office/drawing/2014/main" id="{EFA17F39-D196-4440-871C-5B0AAD886235}"/>
              </a:ext>
            </a:extLst>
          </p:cNvPr>
          <p:cNvPicPr>
            <a:picLocks noChangeAspect="1"/>
          </p:cNvPicPr>
          <p:nvPr/>
        </p:nvPicPr>
        <p:blipFill>
          <a:blip r:embed="rId2"/>
          <a:stretch>
            <a:fillRect/>
          </a:stretch>
        </p:blipFill>
        <p:spPr>
          <a:xfrm>
            <a:off x="5577247" y="729686"/>
            <a:ext cx="6469610" cy="5398627"/>
          </a:xfrm>
          <a:prstGeom prst="rect">
            <a:avLst/>
          </a:prstGeom>
        </p:spPr>
      </p:pic>
    </p:spTree>
    <p:extLst>
      <p:ext uri="{BB962C8B-B14F-4D97-AF65-F5344CB8AC3E}">
        <p14:creationId xmlns:p14="http://schemas.microsoft.com/office/powerpoint/2010/main" val="3095961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4E07-1F48-4BD2-BA61-1CD8E5F80A0C}"/>
              </a:ext>
            </a:extLst>
          </p:cNvPr>
          <p:cNvSpPr>
            <a:spLocks noGrp="1"/>
          </p:cNvSpPr>
          <p:nvPr>
            <p:ph type="title"/>
          </p:nvPr>
        </p:nvSpPr>
        <p:spPr>
          <a:xfrm>
            <a:off x="247650" y="286082"/>
            <a:ext cx="4038600" cy="536021"/>
          </a:xfrm>
        </p:spPr>
        <p:txBody>
          <a:bodyPr>
            <a:noAutofit/>
          </a:bodyPr>
          <a:lstStyle/>
          <a:p>
            <a:r>
              <a:rPr lang="el-GR" sz="2000" b="1" strike="noStrike" baseline="0" dirty="0">
                <a:solidFill>
                  <a:srgbClr val="415080"/>
                </a:solidFill>
                <a:latin typeface="Trebuchet MS" panose="020B0603020202020204" pitchFamily="34" charset="0"/>
              </a:rPr>
              <a:t>Σταθερότητα στήλης νερού </a:t>
            </a:r>
            <a:endParaRPr lang="en-US" sz="2000" b="1" dirty="0"/>
          </a:p>
        </p:txBody>
      </p:sp>
      <p:sp>
        <p:nvSpPr>
          <p:cNvPr id="5" name="TextBox 4">
            <a:extLst>
              <a:ext uri="{FF2B5EF4-FFF2-40B4-BE49-F238E27FC236}">
                <a16:creationId xmlns:a16="http://schemas.microsoft.com/office/drawing/2014/main" id="{0318C3C5-01BC-42EA-B20A-D9868B33B03D}"/>
              </a:ext>
            </a:extLst>
          </p:cNvPr>
          <p:cNvSpPr txBox="1"/>
          <p:nvPr/>
        </p:nvSpPr>
        <p:spPr>
          <a:xfrm>
            <a:off x="133350" y="822103"/>
            <a:ext cx="11811000" cy="5940088"/>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Η κατακόρυφη κατανομή της πυκνότητας είναι από τις βασικότερες παραμέτρους στην ωκεανογραφία γιατί καθορίζει την </a:t>
            </a:r>
            <a:r>
              <a:rPr lang="el-GR" sz="2000" b="1" i="0" u="none" strike="noStrike" baseline="0" dirty="0">
                <a:solidFill>
                  <a:srgbClr val="211D1E"/>
                </a:solidFill>
                <a:latin typeface="Calibri" panose="020F0502020204030204" pitchFamily="34" charset="0"/>
              </a:rPr>
              <a:t>πλευστότητα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buoyancy</a:t>
            </a:r>
            <a:r>
              <a:rPr lang="el-GR" sz="2000" b="0" i="0" u="none" strike="noStrike" baseline="0" dirty="0">
                <a:solidFill>
                  <a:srgbClr val="211D1E"/>
                </a:solidFill>
                <a:latin typeface="Calibri" panose="020F0502020204030204" pitchFamily="34" charset="0"/>
              </a:rPr>
              <a:t>) από την οποία εξαρτάται η </a:t>
            </a:r>
            <a:r>
              <a:rPr lang="el-GR" sz="2000" b="1" i="0" u="none" strike="noStrike" baseline="0" dirty="0">
                <a:solidFill>
                  <a:srgbClr val="211D1E"/>
                </a:solidFill>
                <a:latin typeface="Calibri" panose="020F0502020204030204" pitchFamily="34" charset="0"/>
              </a:rPr>
              <a:t>σταθερότητα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stability</a:t>
            </a:r>
            <a:r>
              <a:rPr lang="el-GR" sz="2000" b="0" i="0" u="none" strike="noStrike" baseline="0" dirty="0">
                <a:solidFill>
                  <a:srgbClr val="211D1E"/>
                </a:solidFill>
                <a:latin typeface="Calibri" panose="020F0502020204030204" pitchFamily="34" charset="0"/>
              </a:rPr>
              <a:t>) των θαλάσσιων μαζών. </a:t>
            </a:r>
          </a:p>
          <a:p>
            <a:pPr algn="just"/>
            <a:endParaRPr lang="el-GR" sz="2000" b="0" i="0" u="none" strike="noStrike" baseline="0" dirty="0">
              <a:solidFill>
                <a:srgbClr val="211D1E"/>
              </a:solidFill>
              <a:latin typeface="Calibri" panose="020F0502020204030204" pitchFamily="34" charset="0"/>
            </a:endParaRPr>
          </a:p>
          <a:p>
            <a:pPr algn="just"/>
            <a:r>
              <a:rPr lang="el-GR" sz="2000" b="1" i="0" u="none" strike="noStrike" baseline="0" dirty="0">
                <a:solidFill>
                  <a:srgbClr val="211D1E"/>
                </a:solidFill>
                <a:latin typeface="Calibri" panose="020F0502020204030204" pitchFamily="34" charset="0"/>
              </a:rPr>
              <a:t>H δύναμη της πλευστότητας ή αλλιώς η άνωση (FA) </a:t>
            </a:r>
            <a:r>
              <a:rPr lang="el-GR" sz="2000" b="0" i="0" u="none" strike="noStrike" baseline="0" dirty="0">
                <a:solidFill>
                  <a:srgbClr val="211D1E"/>
                </a:solidFill>
                <a:latin typeface="Calibri" panose="020F0502020204030204" pitchFamily="34" charset="0"/>
              </a:rPr>
              <a:t>που αναπτύσσεται σε μια μοναδιαία μάζα νερού όγκου (V</a:t>
            </a:r>
            <a:r>
              <a:rPr lang="el-GR" sz="2000" b="0" i="0" u="none" strike="noStrike" baseline="-25000" dirty="0">
                <a:solidFill>
                  <a:srgbClr val="211D1E"/>
                </a:solidFill>
                <a:latin typeface="Calibri" panose="020F0502020204030204" pitchFamily="34" charset="0"/>
              </a:rPr>
              <a:t>1</a:t>
            </a:r>
            <a:r>
              <a:rPr lang="el-GR" sz="2000" b="0" i="0" u="none" strike="noStrike" baseline="0" dirty="0">
                <a:solidFill>
                  <a:srgbClr val="211D1E"/>
                </a:solidFill>
                <a:latin typeface="Calibri" panose="020F0502020204030204" pitchFamily="34" charset="0"/>
              </a:rPr>
              <a:t>) πυκνότητας (ρ</a:t>
            </a:r>
            <a:r>
              <a:rPr lang="el-GR" sz="2000" b="0" i="0" u="none" strike="noStrike" baseline="-25000" dirty="0">
                <a:solidFill>
                  <a:srgbClr val="211D1E"/>
                </a:solidFill>
                <a:latin typeface="Calibri" panose="020F0502020204030204" pitchFamily="34" charset="0"/>
              </a:rPr>
              <a:t>1</a:t>
            </a:r>
            <a:r>
              <a:rPr lang="el-GR" sz="2000" b="0" i="0" u="none" strike="noStrike" baseline="0" dirty="0">
                <a:solidFill>
                  <a:srgbClr val="211D1E"/>
                </a:solidFill>
                <a:latin typeface="Calibri" panose="020F0502020204030204" pitchFamily="34" charset="0"/>
              </a:rPr>
              <a:t>), το οποίο περιβάλλεται από νερό πυκνότητας (ρ2), ισούται με το βάρος ίσου όγκου νερού που εκτοπίζεται, δηλαδή: </a:t>
            </a:r>
            <a:endParaRPr lang="el-GR" sz="2000" b="0" i="0" u="none" strike="noStrike" baseline="0" dirty="0">
              <a:solidFill>
                <a:srgbClr val="000000"/>
              </a:solidFill>
              <a:latin typeface="Calibri" panose="020F0502020204030204" pitchFamily="34" charset="0"/>
            </a:endParaRPr>
          </a:p>
          <a:p>
            <a:pPr algn="ctr"/>
            <a:r>
              <a:rPr lang="it-IT" sz="2000" b="1" i="1" u="none" strike="noStrike" baseline="0" dirty="0">
                <a:solidFill>
                  <a:srgbClr val="211D1E"/>
                </a:solidFill>
                <a:latin typeface="Calibri" panose="020F0502020204030204" pitchFamily="34" charset="0"/>
              </a:rPr>
              <a:t>FA </a:t>
            </a:r>
            <a:r>
              <a:rPr lang="it-IT" sz="2000" b="1" i="0" u="none" strike="noStrike" baseline="0" dirty="0">
                <a:solidFill>
                  <a:srgbClr val="211D1E"/>
                </a:solidFill>
                <a:latin typeface="Calibri" panose="020F0502020204030204" pitchFamily="34" charset="0"/>
              </a:rPr>
              <a:t>= (</a:t>
            </a:r>
            <a:r>
              <a:rPr lang="it-IT" sz="2000" b="1" i="1" u="none" strike="noStrike" baseline="0" dirty="0">
                <a:solidFill>
                  <a:srgbClr val="211D1E"/>
                </a:solidFill>
                <a:latin typeface="Calibri" panose="020F0502020204030204" pitchFamily="34" charset="0"/>
              </a:rPr>
              <a:t>ρ</a:t>
            </a:r>
            <a:r>
              <a:rPr lang="it-IT" sz="2000" b="1" i="0" u="none" strike="noStrike" baseline="-25000" dirty="0">
                <a:solidFill>
                  <a:srgbClr val="211D1E"/>
                </a:solidFill>
                <a:latin typeface="Calibri" panose="020F0502020204030204" pitchFamily="34" charset="0"/>
              </a:rPr>
              <a:t>1</a:t>
            </a:r>
            <a:r>
              <a:rPr lang="it-IT" sz="2000" b="1" i="0" u="none" strike="noStrike" baseline="0" dirty="0">
                <a:solidFill>
                  <a:srgbClr val="211D1E"/>
                </a:solidFill>
                <a:latin typeface="Calibri" panose="020F0502020204030204" pitchFamily="34" charset="0"/>
              </a:rPr>
              <a:t> - </a:t>
            </a:r>
            <a:r>
              <a:rPr lang="it-IT" sz="2000" b="1" i="1" u="none" strike="noStrike" baseline="0" dirty="0">
                <a:solidFill>
                  <a:srgbClr val="211D1E"/>
                </a:solidFill>
                <a:latin typeface="Calibri" panose="020F0502020204030204" pitchFamily="34" charset="0"/>
              </a:rPr>
              <a:t>ρ</a:t>
            </a:r>
            <a:r>
              <a:rPr lang="it-IT" sz="2000" b="1" i="0" u="none" strike="noStrike" baseline="-25000" dirty="0">
                <a:solidFill>
                  <a:srgbClr val="211D1E"/>
                </a:solidFill>
                <a:latin typeface="Calibri" panose="020F0502020204030204" pitchFamily="34" charset="0"/>
              </a:rPr>
              <a:t>2</a:t>
            </a:r>
            <a:r>
              <a:rPr lang="it-IT" sz="2000" b="1" i="0" u="none" strike="noStrike" baseline="0" dirty="0">
                <a:solidFill>
                  <a:srgbClr val="211D1E"/>
                </a:solidFill>
                <a:latin typeface="Calibri" panose="020F0502020204030204" pitchFamily="34" charset="0"/>
              </a:rPr>
              <a:t>) · </a:t>
            </a:r>
            <a:r>
              <a:rPr lang="it-IT" sz="2000" b="1" i="1" u="none" strike="noStrike" baseline="0" dirty="0">
                <a:solidFill>
                  <a:srgbClr val="211D1E"/>
                </a:solidFill>
                <a:latin typeface="Calibri" panose="020F0502020204030204" pitchFamily="34" charset="0"/>
              </a:rPr>
              <a:t>V</a:t>
            </a:r>
            <a:r>
              <a:rPr lang="it-IT" sz="2000" b="1" i="0" u="none" strike="noStrike" baseline="-25000" dirty="0">
                <a:solidFill>
                  <a:srgbClr val="211D1E"/>
                </a:solidFill>
                <a:latin typeface="Calibri" panose="020F0502020204030204" pitchFamily="34" charset="0"/>
              </a:rPr>
              <a:t>1</a:t>
            </a:r>
            <a:r>
              <a:rPr lang="it-IT" sz="2000" b="1" i="0" u="none" strike="noStrike" baseline="0" dirty="0">
                <a:solidFill>
                  <a:srgbClr val="211D1E"/>
                </a:solidFill>
                <a:latin typeface="Calibri" panose="020F0502020204030204" pitchFamily="34" charset="0"/>
              </a:rPr>
              <a:t> </a:t>
            </a:r>
            <a:r>
              <a:rPr lang="it-IT" sz="2000" b="1" i="0" u="none" strike="noStrike" baseline="0" dirty="0">
                <a:solidFill>
                  <a:srgbClr val="000000"/>
                </a:solidFill>
                <a:latin typeface="Calibri" panose="020F0502020204030204" pitchFamily="34" charset="0"/>
              </a:rPr>
              <a:t>(3.20) </a:t>
            </a:r>
          </a:p>
          <a:p>
            <a:pPr algn="just"/>
            <a:endParaRPr lang="el-GR" sz="2000" b="0" i="0" u="none" strike="noStrike" baseline="0" dirty="0">
              <a:solidFill>
                <a:srgbClr val="211D1E"/>
              </a:solidFill>
              <a:latin typeface="Calibri" panose="020F0502020204030204" pitchFamily="34" charset="0"/>
            </a:endParaRPr>
          </a:p>
          <a:p>
            <a:pPr algn="just"/>
            <a:r>
              <a:rPr lang="el-GR" sz="2000" b="1" i="0" u="none" strike="noStrike" baseline="0" dirty="0">
                <a:solidFill>
                  <a:srgbClr val="211D1E"/>
                </a:solidFill>
                <a:latin typeface="Calibri" panose="020F0502020204030204" pitchFamily="34" charset="0"/>
              </a:rPr>
              <a:t>H σταθερότητα (</a:t>
            </a:r>
            <a:r>
              <a:rPr lang="el-GR" sz="2000" b="1" i="0" u="none" strike="noStrike" baseline="0" dirty="0" err="1">
                <a:solidFill>
                  <a:srgbClr val="211D1E"/>
                </a:solidFill>
                <a:latin typeface="Calibri" panose="020F0502020204030204" pitchFamily="34" charset="0"/>
              </a:rPr>
              <a:t>Εs</a:t>
            </a:r>
            <a:r>
              <a:rPr lang="el-GR" sz="2000" b="1"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μιας </a:t>
            </a:r>
            <a:r>
              <a:rPr lang="el-GR" sz="2000" b="0" i="0" u="none" strike="noStrike" baseline="0" dirty="0" err="1">
                <a:solidFill>
                  <a:srgbClr val="211D1E"/>
                </a:solidFill>
                <a:latin typeface="Calibri" panose="020F0502020204030204" pitchFamily="34" charset="0"/>
              </a:rPr>
              <a:t>στρωματοποιημένης</a:t>
            </a:r>
            <a:r>
              <a:rPr lang="el-GR" sz="2000" b="0" i="0" u="none" strike="noStrike" baseline="0" dirty="0">
                <a:solidFill>
                  <a:srgbClr val="211D1E"/>
                </a:solidFill>
                <a:latin typeface="Calibri" panose="020F0502020204030204" pitchFamily="34" charset="0"/>
              </a:rPr>
              <a:t> στήλης νερού δίνεται από την εξίσωση:</a:t>
            </a:r>
          </a:p>
          <a:p>
            <a:pPr algn="ctr"/>
            <a:r>
              <a:rPr lang="en-US" sz="2000" b="1" i="1" u="none" strike="noStrike" baseline="0" dirty="0">
                <a:solidFill>
                  <a:srgbClr val="000000"/>
                </a:solidFill>
                <a:latin typeface="Calibri" panose="020F0502020204030204" pitchFamily="34" charset="0"/>
              </a:rPr>
              <a:t>E</a:t>
            </a:r>
            <a:r>
              <a:rPr lang="en-US" sz="2000" b="1" i="1" baseline="-25000" dirty="0">
                <a:solidFill>
                  <a:srgbClr val="000000"/>
                </a:solidFill>
                <a:latin typeface="Calibri" panose="020F0502020204030204" pitchFamily="34" charset="0"/>
              </a:rPr>
              <a:t>S</a:t>
            </a:r>
            <a:r>
              <a:rPr lang="en-US" sz="2000" b="1" i="1" u="none" strike="noStrike" baseline="0" dirty="0">
                <a:solidFill>
                  <a:srgbClr val="000000"/>
                </a:solidFill>
                <a:latin typeface="Calibri" panose="020F0502020204030204" pitchFamily="34" charset="0"/>
              </a:rPr>
              <a:t> </a:t>
            </a:r>
            <a:r>
              <a:rPr lang="en-US" sz="2000" b="1" i="0" u="none" strike="noStrike" baseline="0" dirty="0">
                <a:solidFill>
                  <a:srgbClr val="000000"/>
                </a:solidFill>
                <a:latin typeface="Calibri" panose="020F0502020204030204" pitchFamily="34" charset="0"/>
              </a:rPr>
              <a:t>= 1</a:t>
            </a:r>
            <a:r>
              <a:rPr lang="el-GR" sz="2000" b="1" i="0" u="none" strike="noStrike" baseline="0" dirty="0">
                <a:solidFill>
                  <a:srgbClr val="000000"/>
                </a:solidFill>
                <a:latin typeface="Calibri" panose="020F0502020204030204" pitchFamily="34" charset="0"/>
              </a:rPr>
              <a:t>/</a:t>
            </a:r>
            <a:r>
              <a:rPr lang="en-US" sz="2000" b="1" i="0" u="none" strike="noStrike" baseline="0" dirty="0">
                <a:solidFill>
                  <a:srgbClr val="000000"/>
                </a:solidFill>
                <a:latin typeface="Calibri" panose="020F0502020204030204" pitchFamily="34" charset="0"/>
              </a:rPr>
              <a:t> </a:t>
            </a:r>
            <a:r>
              <a:rPr lang="el-GR" sz="2000" b="1" i="0" u="none" strike="noStrike" baseline="0" dirty="0">
                <a:solidFill>
                  <a:srgbClr val="000000"/>
                </a:solidFill>
                <a:latin typeface="Calibri" panose="020F0502020204030204" pitchFamily="34" charset="0"/>
              </a:rPr>
              <a:t>ρ</a:t>
            </a:r>
            <a:r>
              <a:rPr lang="en-US" sz="2000" b="1" i="0" u="none" strike="noStrike" baseline="-25000" dirty="0">
                <a:solidFill>
                  <a:srgbClr val="000000"/>
                </a:solidFill>
                <a:latin typeface="Calibri" panose="020F0502020204030204" pitchFamily="34" charset="0"/>
              </a:rPr>
              <a:t>A</a:t>
            </a:r>
            <a:r>
              <a:rPr lang="en-US" sz="2000" b="1" i="1" u="none" strike="noStrike" baseline="0" dirty="0">
                <a:solidFill>
                  <a:srgbClr val="000000"/>
                </a:solidFill>
                <a:latin typeface="Calibri" panose="020F0502020204030204" pitchFamily="34" charset="0"/>
              </a:rPr>
              <a:t> </a:t>
            </a:r>
            <a:r>
              <a:rPr lang="el-GR" sz="2000" b="1" i="1" u="none" strike="noStrike" baseline="0" dirty="0">
                <a:solidFill>
                  <a:srgbClr val="000000"/>
                </a:solidFill>
                <a:latin typeface="Calibri" panose="020F0502020204030204" pitchFamily="34" charset="0"/>
              </a:rPr>
              <a:t>* </a:t>
            </a:r>
            <a:r>
              <a:rPr lang="el-GR" sz="2000" b="1" dirty="0">
                <a:solidFill>
                  <a:srgbClr val="000000"/>
                </a:solidFill>
                <a:latin typeface="Calibri" panose="020F0502020204030204" pitchFamily="34" charset="0"/>
              </a:rPr>
              <a:t>(</a:t>
            </a:r>
            <a:r>
              <a:rPr lang="el-GR" sz="2000" b="1" dirty="0" err="1">
                <a:solidFill>
                  <a:srgbClr val="000000"/>
                </a:solidFill>
                <a:latin typeface="Calibri" panose="020F0502020204030204" pitchFamily="34" charset="0"/>
              </a:rPr>
              <a:t>ϑρ</a:t>
            </a:r>
            <a:r>
              <a:rPr lang="el-GR" sz="2000" b="1" baseline="-25000" dirty="0" err="1">
                <a:solidFill>
                  <a:srgbClr val="000000"/>
                </a:solidFill>
                <a:latin typeface="Calibri" panose="020F0502020204030204" pitchFamily="34" charset="0"/>
              </a:rPr>
              <a:t>θ</a:t>
            </a:r>
            <a:r>
              <a:rPr lang="el-GR" sz="2000" b="1" i="0" u="none" strike="noStrike" baseline="0" dirty="0">
                <a:solidFill>
                  <a:srgbClr val="000000"/>
                </a:solidFill>
                <a:latin typeface="Calibri" panose="020F0502020204030204" pitchFamily="34" charset="0"/>
              </a:rPr>
              <a:t> </a:t>
            </a:r>
            <a:r>
              <a:rPr lang="el-GR" sz="2000" b="1" i="1" u="none" strike="noStrike" baseline="0" dirty="0">
                <a:solidFill>
                  <a:srgbClr val="000000"/>
                </a:solidFill>
                <a:latin typeface="Calibri" panose="020F0502020204030204" pitchFamily="34" charset="0"/>
              </a:rPr>
              <a:t>/</a:t>
            </a:r>
            <a:r>
              <a:rPr lang="en-US" sz="2000" b="1" i="0" u="none" strike="noStrike" baseline="0" dirty="0">
                <a:solidFill>
                  <a:srgbClr val="211D1E"/>
                </a:solidFill>
                <a:latin typeface="Calibri" panose="020F0502020204030204" pitchFamily="34" charset="0"/>
              </a:rPr>
              <a:t> </a:t>
            </a:r>
            <a:r>
              <a:rPr lang="el-GR" sz="2000" b="1" dirty="0">
                <a:solidFill>
                  <a:srgbClr val="000000"/>
                </a:solidFill>
                <a:latin typeface="Calibri" panose="020F0502020204030204" pitchFamily="34" charset="0"/>
              </a:rPr>
              <a:t>ϑ</a:t>
            </a:r>
            <a:r>
              <a:rPr lang="en-US" sz="2000" b="1" i="1" dirty="0">
                <a:solidFill>
                  <a:srgbClr val="000000"/>
                </a:solidFill>
                <a:latin typeface="Calibri" panose="020F0502020204030204" pitchFamily="34" charset="0"/>
              </a:rPr>
              <a:t>z</a:t>
            </a:r>
            <a:r>
              <a:rPr lang="el-GR" sz="2000" b="1" i="1" dirty="0">
                <a:solidFill>
                  <a:srgbClr val="000000"/>
                </a:solidFill>
                <a:latin typeface="Calibri" panose="020F0502020204030204" pitchFamily="34" charset="0"/>
              </a:rPr>
              <a:t>)</a:t>
            </a:r>
            <a:endParaRPr lang="en-US" sz="2000" b="1" i="0" u="none" strike="noStrike" baseline="0" dirty="0">
              <a:solidFill>
                <a:srgbClr val="211D1E"/>
              </a:solidFill>
              <a:latin typeface="Calibri" panose="020F0502020204030204" pitchFamily="34" charset="0"/>
            </a:endParaRPr>
          </a:p>
          <a:p>
            <a:pPr algn="just"/>
            <a:endParaRPr lang="el-GR" sz="2000" b="0" i="0" u="none" strike="noStrike" baseline="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όπου, (ρ</a:t>
            </a:r>
            <a:r>
              <a:rPr lang="el-GR" sz="2000" b="0" i="0" u="none" strike="noStrike" baseline="-25000" dirty="0">
                <a:solidFill>
                  <a:srgbClr val="211D1E"/>
                </a:solidFill>
                <a:latin typeface="Calibri" panose="020F0502020204030204" pitchFamily="34" charset="0"/>
              </a:rPr>
              <a:t>θ</a:t>
            </a:r>
            <a:r>
              <a:rPr lang="el-GR" sz="2000" b="0" i="0" u="none" strike="noStrike" baseline="0" dirty="0">
                <a:solidFill>
                  <a:srgbClr val="211D1E"/>
                </a:solidFill>
                <a:latin typeface="Calibri" panose="020F0502020204030204" pitchFamily="34" charset="0"/>
              </a:rPr>
              <a:t>) είναι η δυνητική πυκνότητα του νερού και (</a:t>
            </a:r>
            <a:r>
              <a:rPr lang="el-GR" sz="2000" b="0" i="0" u="none" strike="noStrike" baseline="0" dirty="0" err="1">
                <a:solidFill>
                  <a:srgbClr val="211D1E"/>
                </a:solidFill>
                <a:latin typeface="Calibri" panose="020F0502020204030204" pitchFamily="34" charset="0"/>
              </a:rPr>
              <a:t>θρ</a:t>
            </a:r>
            <a:r>
              <a:rPr lang="el-GR" sz="2000" b="0" i="0" u="none" strike="noStrike" baseline="0" dirty="0">
                <a:solidFill>
                  <a:srgbClr val="211D1E"/>
                </a:solidFill>
                <a:latin typeface="Calibri" panose="020F0502020204030204" pitchFamily="34" charset="0"/>
              </a:rPr>
              <a:t>/</a:t>
            </a:r>
            <a:r>
              <a:rPr lang="el-GR" sz="2000" b="0" i="0" u="none" strike="noStrike" baseline="0" dirty="0" err="1">
                <a:solidFill>
                  <a:srgbClr val="211D1E"/>
                </a:solidFill>
                <a:latin typeface="Calibri" panose="020F0502020204030204" pitchFamily="34" charset="0"/>
              </a:rPr>
              <a:t>θz</a:t>
            </a:r>
            <a:r>
              <a:rPr lang="el-GR" sz="2000" b="0" i="0" u="none" strike="noStrike" baseline="0" dirty="0">
                <a:solidFill>
                  <a:srgbClr val="211D1E"/>
                </a:solidFill>
                <a:latin typeface="Calibri" panose="020F0502020204030204" pitchFamily="34" charset="0"/>
              </a:rPr>
              <a:t>) η μεταβολή της πυκνότητας με το βάθος (z). </a:t>
            </a:r>
          </a:p>
          <a:p>
            <a:pPr algn="just"/>
            <a:endParaRPr lang="el-GR" sz="2000" b="0" i="0" u="none" strike="noStrike" baseline="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Όταν η μεταβολή της πυκνότητα με το βάθος είναι θετική (δηλαδή αυξάνεται με το βάθος), η στήλη του νερού βρίσκεται σε </a:t>
            </a:r>
            <a:r>
              <a:rPr lang="el-GR" sz="2000" b="1" i="0" u="none" strike="noStrike" baseline="0" dirty="0">
                <a:solidFill>
                  <a:srgbClr val="211D1E"/>
                </a:solidFill>
                <a:latin typeface="Calibri" panose="020F0502020204030204" pitchFamily="34" charset="0"/>
              </a:rPr>
              <a:t>ισορροπία </a:t>
            </a:r>
            <a:r>
              <a:rPr lang="el-GR" sz="2000" b="0" i="0" u="none" strike="noStrike" baseline="0" dirty="0">
                <a:solidFill>
                  <a:srgbClr val="211D1E"/>
                </a:solidFill>
                <a:latin typeface="Calibri" panose="020F0502020204030204" pitchFamily="34" charset="0"/>
              </a:rPr>
              <a:t>(σταθερότητα), ενώ όταν είναι αρνητική βρίσκεται σε </a:t>
            </a:r>
            <a:r>
              <a:rPr lang="el-GR" sz="2000" b="1" i="0" u="none" strike="noStrike" baseline="0" dirty="0">
                <a:solidFill>
                  <a:srgbClr val="211D1E"/>
                </a:solidFill>
                <a:latin typeface="Calibri" panose="020F0502020204030204" pitchFamily="34" charset="0"/>
              </a:rPr>
              <a:t>ανισορροπία </a:t>
            </a:r>
            <a:r>
              <a:rPr lang="el-GR" sz="2000" b="0" i="0" u="none" strike="noStrike" baseline="0" dirty="0">
                <a:solidFill>
                  <a:srgbClr val="211D1E"/>
                </a:solidFill>
                <a:latin typeface="Calibri" panose="020F0502020204030204" pitchFamily="34" charset="0"/>
              </a:rPr>
              <a:t>(αστάθεια) καθώς τα υπερκείμενα νερά είναι πυκνότερα (άρα βαρύτερα) των υποκείμενων νερών οπότε και βυθίζονται μέχρι το βάθος εκείνο στο οποίο λόγω μείξης και της αυξανόμενης υδροστατικής πίεσης η πυκνότητα τους εξισώνεται με την πυκνότητα του περιβάλλοντος νερού. </a:t>
            </a:r>
            <a:endParaRPr lang="en-US" sz="2000" dirty="0"/>
          </a:p>
        </p:txBody>
      </p:sp>
    </p:spTree>
    <p:extLst>
      <p:ext uri="{BB962C8B-B14F-4D97-AF65-F5344CB8AC3E}">
        <p14:creationId xmlns:p14="http://schemas.microsoft.com/office/powerpoint/2010/main" val="1585665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2845-B7A0-4D24-8C46-2C6CEDE18BBD}"/>
              </a:ext>
            </a:extLst>
          </p:cNvPr>
          <p:cNvSpPr>
            <a:spLocks noGrp="1"/>
          </p:cNvSpPr>
          <p:nvPr>
            <p:ph type="title"/>
          </p:nvPr>
        </p:nvSpPr>
        <p:spPr>
          <a:xfrm>
            <a:off x="838200" y="365125"/>
            <a:ext cx="10515600" cy="796925"/>
          </a:xfrm>
        </p:spPr>
        <p:txBody>
          <a:bodyPr/>
          <a:lstStyle/>
          <a:p>
            <a:br>
              <a:rPr lang="en-US" sz="1800" b="0" i="0" u="none" strike="noStrike" baseline="0" dirty="0">
                <a:solidFill>
                  <a:srgbClr val="000000"/>
                </a:solidFill>
                <a:latin typeface="Trebuchet MS" panose="020B0603020202020204" pitchFamily="34" charset="0"/>
              </a:rPr>
            </a:br>
            <a:r>
              <a:rPr lang="el-GR" sz="2000" b="1" strike="noStrike" baseline="0" dirty="0">
                <a:solidFill>
                  <a:srgbClr val="0070C0"/>
                </a:solidFill>
                <a:latin typeface="Trebuchet MS" panose="020B0603020202020204" pitchFamily="34" charset="0"/>
              </a:rPr>
              <a:t>Πλευστότητα θαλάσσιου πάγου και παγόβουνων</a:t>
            </a:r>
            <a:endParaRPr lang="en-US" sz="2000" b="1" dirty="0">
              <a:solidFill>
                <a:srgbClr val="0070C0"/>
              </a:solidFill>
            </a:endParaRPr>
          </a:p>
        </p:txBody>
      </p:sp>
      <p:sp>
        <p:nvSpPr>
          <p:cNvPr id="5" name="TextBox 4">
            <a:extLst>
              <a:ext uri="{FF2B5EF4-FFF2-40B4-BE49-F238E27FC236}">
                <a16:creationId xmlns:a16="http://schemas.microsoft.com/office/drawing/2014/main" id="{F5466BCC-7D28-4852-8778-43C09D762B81}"/>
              </a:ext>
            </a:extLst>
          </p:cNvPr>
          <p:cNvSpPr txBox="1"/>
          <p:nvPr/>
        </p:nvSpPr>
        <p:spPr>
          <a:xfrm>
            <a:off x="838200" y="1366897"/>
            <a:ext cx="10515600" cy="4708981"/>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πιο βασική διαφορά μεταξύ του παγόβουνου και του θαλάσσιου πάγου είναι ότι το παγόβουνο, όπως και ο πάγος της λίμνης, σχηματίζεται από γλυκό νερό ενώ ο θαλάσσιος πάγος αποτελείται από αλμυρό νερό. </a:t>
            </a:r>
          </a:p>
          <a:p>
            <a:pPr algn="just"/>
            <a:endParaRPr lang="el-GR" sz="200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Τα παγόβουνα είναι κομμάτια πάγου που αποσπώνται από τους παγετώνες και πέφτουν στον ωκεανό. </a:t>
            </a:r>
          </a:p>
          <a:p>
            <a:pPr algn="just"/>
            <a:endParaRPr lang="el-GR" sz="200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Τα παγόβουνα </a:t>
            </a:r>
            <a:r>
              <a:rPr lang="el-GR" sz="2000" dirty="0">
                <a:solidFill>
                  <a:srgbClr val="211D1E"/>
                </a:solidFill>
                <a:latin typeface="Calibri" panose="020F0502020204030204" pitchFamily="34" charset="0"/>
              </a:rPr>
              <a:t>επιπλέουν </a:t>
            </a:r>
            <a:r>
              <a:rPr lang="el-GR" sz="2000" b="0" i="0" u="none" strike="noStrike" baseline="0" dirty="0">
                <a:solidFill>
                  <a:srgbClr val="211D1E"/>
                </a:solidFill>
                <a:latin typeface="Calibri" panose="020F0502020204030204" pitchFamily="34" charset="0"/>
              </a:rPr>
              <a:t>καθώς είναι μάζες γλυκού νερού (</a:t>
            </a:r>
            <a:r>
              <a:rPr lang="el-GR" sz="2000" b="0" i="1" u="none" strike="noStrike" baseline="0" dirty="0">
                <a:solidFill>
                  <a:srgbClr val="211D1E"/>
                </a:solidFill>
                <a:latin typeface="Calibri" panose="020F0502020204030204" pitchFamily="34" charset="0"/>
              </a:rPr>
              <a:t>S </a:t>
            </a:r>
            <a:r>
              <a:rPr lang="el-GR" sz="2000" b="0" i="0" u="none" strike="noStrike" baseline="0" dirty="0">
                <a:solidFill>
                  <a:srgbClr val="211D1E"/>
                </a:solidFill>
                <a:latin typeface="Calibri" panose="020F0502020204030204" pitchFamily="34" charset="0"/>
              </a:rPr>
              <a:t>&lt; 1), άρα χαμηλότερης πυκνότητας από το περιβάλλον αλμυρό (</a:t>
            </a:r>
            <a:r>
              <a:rPr lang="el-GR" sz="2000" b="0" i="1" u="none" strike="noStrike" baseline="0" dirty="0">
                <a:solidFill>
                  <a:srgbClr val="211D1E"/>
                </a:solidFill>
                <a:latin typeface="Calibri" panose="020F0502020204030204" pitchFamily="34" charset="0"/>
              </a:rPr>
              <a:t>S </a:t>
            </a:r>
            <a:r>
              <a:rPr lang="el-GR" sz="2000" b="0" i="0" u="none" strike="noStrike" baseline="0" dirty="0">
                <a:solidFill>
                  <a:srgbClr val="211D1E"/>
                </a:solidFill>
                <a:latin typeface="Calibri" panose="020F0502020204030204" pitchFamily="34" charset="0"/>
              </a:rPr>
              <a:t>&gt; 25) ωκεάνιο νερό. </a:t>
            </a:r>
          </a:p>
          <a:p>
            <a:pPr algn="just"/>
            <a:endParaRPr lang="el-GR" sz="2000" dirty="0">
              <a:solidFill>
                <a:srgbClr val="211D1E"/>
              </a:solidFill>
              <a:latin typeface="Calibri" panose="020F0502020204030204" pitchFamily="34" charset="0"/>
            </a:endParaRPr>
          </a:p>
          <a:p>
            <a:pPr algn="l"/>
            <a:r>
              <a:rPr lang="el-GR" sz="2000" dirty="0">
                <a:solidFill>
                  <a:srgbClr val="211D1E"/>
                </a:solidFill>
                <a:latin typeface="Calibri" panose="020F0502020204030204" pitchFamily="34" charset="0"/>
              </a:rPr>
              <a:t>Η πλευστότητα του θαλάσσιου πάγου στις πολικές θάλασσες, επίσης οφείλεται στη </a:t>
            </a:r>
            <a:r>
              <a:rPr lang="el-GR" sz="2000" b="0" i="0" u="none" strike="noStrike" baseline="0" dirty="0">
                <a:solidFill>
                  <a:srgbClr val="211D1E"/>
                </a:solidFill>
                <a:latin typeface="Calibri" panose="020F0502020204030204" pitchFamily="34" charset="0"/>
              </a:rPr>
              <a:t>διαφορά πυκνότητας του πάγου από το περιβάλλον νερό.  Τούτο οφείλεται στην ιδιότητα του γλυκού νερού, σε αντίθεση με τα περισσότερα ρευστά, να γίνεται λιγότερο πυκνό καθώς πλησιάζει το σημείο πήξης.  </a:t>
            </a:r>
            <a:r>
              <a:rPr lang="el-GR" sz="2000" b="0" i="0" u="none" strike="noStrike" baseline="0" dirty="0" err="1">
                <a:solidFill>
                  <a:srgbClr val="211D1E"/>
                </a:solidFill>
                <a:latin typeface="Calibri" panose="020F0502020204030204" pitchFamily="34" charset="0"/>
              </a:rPr>
              <a:t>Γιαυτό</a:t>
            </a:r>
            <a:r>
              <a:rPr lang="el-GR" sz="2000" b="0" i="0" u="none" strike="noStrike" baseline="0" dirty="0">
                <a:solidFill>
                  <a:srgbClr val="211D1E"/>
                </a:solidFill>
                <a:latin typeface="Calibri" panose="020F0502020204030204" pitchFamily="34" charset="0"/>
              </a:rPr>
              <a:t> τα παγάκια επιπλέουν σε ένα ποτήρι πόσιμου νερού </a:t>
            </a:r>
            <a:endParaRPr lang="en-US" sz="2000" dirty="0"/>
          </a:p>
        </p:txBody>
      </p:sp>
    </p:spTree>
    <p:extLst>
      <p:ext uri="{BB962C8B-B14F-4D97-AF65-F5344CB8AC3E}">
        <p14:creationId xmlns:p14="http://schemas.microsoft.com/office/powerpoint/2010/main" val="802055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593FC6-8513-4A25-88B5-5498B4EEFF34}"/>
              </a:ext>
            </a:extLst>
          </p:cNvPr>
          <p:cNvSpPr txBox="1"/>
          <p:nvPr/>
        </p:nvSpPr>
        <p:spPr>
          <a:xfrm>
            <a:off x="292376" y="93685"/>
            <a:ext cx="11237844" cy="2246769"/>
          </a:xfrm>
          <a:prstGeom prst="rect">
            <a:avLst/>
          </a:prstGeom>
          <a:noFill/>
        </p:spPr>
        <p:txBody>
          <a:bodyPr wrap="square">
            <a:spAutoFit/>
          </a:bodyPr>
          <a:lstStyle/>
          <a:p>
            <a:pPr algn="l"/>
            <a:r>
              <a:rPr lang="el-GR" sz="2000" b="0" i="0" u="none" strike="noStrike" baseline="0" dirty="0">
                <a:solidFill>
                  <a:srgbClr val="211D1E"/>
                </a:solidFill>
                <a:latin typeface="Calibri" panose="020F0502020204030204" pitchFamily="34" charset="0"/>
              </a:rPr>
              <a:t>Ο θαλάσσιος πάγος σχηματίζεται αργά, σε σύγκριση με τον πάγο του γλυκού νερού. Η σχέση μεταξύ της θερμοκρασίας πήξης του αλμυρού νερού (</a:t>
            </a:r>
            <a:r>
              <a:rPr lang="el-GR" sz="2000" b="0" i="0" u="none" strike="noStrike" baseline="0" dirty="0" err="1">
                <a:solidFill>
                  <a:srgbClr val="211D1E"/>
                </a:solidFill>
                <a:latin typeface="Calibri" panose="020F0502020204030204" pitchFamily="34" charset="0"/>
              </a:rPr>
              <a:t>Τf</a:t>
            </a:r>
            <a:r>
              <a:rPr lang="el-GR" sz="2000" b="0" i="0" u="none" strike="noStrike" baseline="0" dirty="0">
                <a:solidFill>
                  <a:srgbClr val="211D1E"/>
                </a:solidFill>
                <a:latin typeface="Calibri" panose="020F0502020204030204" pitchFamily="34" charset="0"/>
              </a:rPr>
              <a:t>) και της θερμοκρασίας μέγιστης πυκνότητας του θαλασσινού νερού (</a:t>
            </a:r>
            <a:r>
              <a:rPr lang="el-GR" sz="2000" b="0" i="0" u="none" strike="noStrike" baseline="0" dirty="0" err="1">
                <a:solidFill>
                  <a:srgbClr val="211D1E"/>
                </a:solidFill>
                <a:latin typeface="Calibri" panose="020F0502020204030204" pitchFamily="34" charset="0"/>
              </a:rPr>
              <a:t>Tρ</a:t>
            </a:r>
            <a:r>
              <a:rPr lang="el-GR" sz="2000" b="0" i="0" u="none" strike="noStrike" baseline="0" dirty="0">
                <a:solidFill>
                  <a:srgbClr val="211D1E"/>
                </a:solidFill>
                <a:latin typeface="Calibri" panose="020F0502020204030204" pitchFamily="34" charset="0"/>
              </a:rPr>
              <a:t>) δίνεται στην Εικόνα 3.14, στο οποίο διακρίνονται τρεις τομείς: </a:t>
            </a:r>
            <a:r>
              <a:rPr lang="el-GR" sz="2000" b="1" i="0" u="none" strike="noStrike" baseline="0" dirty="0">
                <a:solidFill>
                  <a:srgbClr val="211D1E"/>
                </a:solidFill>
                <a:latin typeface="Calibri" panose="020F0502020204030204" pitchFamily="34" charset="0"/>
              </a:rPr>
              <a:t>(i)</a:t>
            </a:r>
            <a:r>
              <a:rPr lang="el-GR" sz="2000" b="0" i="0" u="none" strike="noStrike" baseline="0" dirty="0">
                <a:solidFill>
                  <a:srgbClr val="211D1E"/>
                </a:solidFill>
                <a:latin typeface="Calibri" panose="020F0502020204030204" pitchFamily="34" charset="0"/>
              </a:rPr>
              <a:t> ο ανώτερος τομέας (πάνω και δεξιά) εντός του οποίου η πυκνότητα αυξάνει καθώς μειώνεται η θερμοκρασία, </a:t>
            </a:r>
            <a:r>
              <a:rPr lang="el-GR" sz="2000" b="1" i="0" u="none" strike="noStrike" baseline="0" dirty="0">
                <a:solidFill>
                  <a:srgbClr val="211D1E"/>
                </a:solidFill>
                <a:latin typeface="Calibri" panose="020F0502020204030204" pitchFamily="34" charset="0"/>
              </a:rPr>
              <a:t>(</a:t>
            </a:r>
            <a:r>
              <a:rPr lang="el-GR" sz="2000" b="1" i="0" u="none" strike="noStrike" baseline="0" dirty="0" err="1">
                <a:solidFill>
                  <a:srgbClr val="211D1E"/>
                </a:solidFill>
                <a:latin typeface="Calibri" panose="020F0502020204030204" pitchFamily="34" charset="0"/>
              </a:rPr>
              <a:t>ii</a:t>
            </a:r>
            <a:r>
              <a:rPr lang="el-GR" sz="2000" b="1" i="0" u="none" strike="noStrike" baseline="0" dirty="0">
                <a:solidFill>
                  <a:srgbClr val="211D1E"/>
                </a:solidFill>
                <a:latin typeface="Calibri" panose="020F0502020204030204" pitchFamily="34" charset="0"/>
              </a:rPr>
              <a:t>)</a:t>
            </a:r>
            <a:r>
              <a:rPr lang="el-GR" sz="2000" b="0" i="0" u="none" strike="noStrike" baseline="0" dirty="0">
                <a:solidFill>
                  <a:srgbClr val="211D1E"/>
                </a:solidFill>
                <a:latin typeface="Calibri" panose="020F0502020204030204" pitchFamily="34" charset="0"/>
              </a:rPr>
              <a:t> ο ενδιάμεσος τομέας (μέσον και αριστερά) εντός του οποίου η πυκνότητα του ρευστού μειώνεται καθώς μειώνεται η θερμοκρασία και </a:t>
            </a:r>
            <a:r>
              <a:rPr lang="el-GR" sz="2000" b="1" i="0" u="none" strike="noStrike" baseline="0" dirty="0">
                <a:solidFill>
                  <a:srgbClr val="211D1E"/>
                </a:solidFill>
                <a:latin typeface="Calibri" panose="020F0502020204030204" pitchFamily="34" charset="0"/>
              </a:rPr>
              <a:t>(</a:t>
            </a:r>
            <a:r>
              <a:rPr lang="el-GR" sz="2000" b="1" i="0" u="none" strike="noStrike" baseline="0" dirty="0" err="1">
                <a:solidFill>
                  <a:srgbClr val="211D1E"/>
                </a:solidFill>
                <a:latin typeface="Calibri" panose="020F0502020204030204" pitchFamily="34" charset="0"/>
              </a:rPr>
              <a:t>iii</a:t>
            </a:r>
            <a:r>
              <a:rPr lang="el-GR" sz="2000" b="1" i="0" u="none" strike="noStrike" baseline="0" dirty="0">
                <a:solidFill>
                  <a:srgbClr val="211D1E"/>
                </a:solidFill>
                <a:latin typeface="Calibri" panose="020F0502020204030204" pitchFamily="34" charset="0"/>
              </a:rPr>
              <a:t>)</a:t>
            </a:r>
            <a:r>
              <a:rPr lang="el-GR" sz="2000" b="0" i="0" u="none" strike="noStrike" baseline="0" dirty="0">
                <a:solidFill>
                  <a:srgbClr val="211D1E"/>
                </a:solidFill>
                <a:latin typeface="Calibri" panose="020F0502020204030204" pitchFamily="34" charset="0"/>
              </a:rPr>
              <a:t> ο κατώτερος (κάτω και αριστερά) τομέας εντός του οποίου το θαλασσινό νερό είναι σε στερεή κατάσταση (πάγος) με την πυκνότητα να αυξάνει καθώς η θερμοκρασία μειώνεται. </a:t>
            </a:r>
            <a:endParaRPr lang="en-US" sz="2000" dirty="0"/>
          </a:p>
        </p:txBody>
      </p:sp>
      <p:sp>
        <p:nvSpPr>
          <p:cNvPr id="7" name="TextBox 6">
            <a:extLst>
              <a:ext uri="{FF2B5EF4-FFF2-40B4-BE49-F238E27FC236}">
                <a16:creationId xmlns:a16="http://schemas.microsoft.com/office/drawing/2014/main" id="{75BC4E77-8B22-44B1-A2D8-7DCB69AB4B06}"/>
              </a:ext>
            </a:extLst>
          </p:cNvPr>
          <p:cNvSpPr txBox="1"/>
          <p:nvPr/>
        </p:nvSpPr>
        <p:spPr>
          <a:xfrm>
            <a:off x="292376" y="2670887"/>
            <a:ext cx="5803624" cy="4093428"/>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Παρατηρείται λοιπόν ότι ενώ το καθαρό νερό (</a:t>
            </a:r>
            <a:r>
              <a:rPr lang="el-GR" sz="2000" b="0" i="1" u="none" strike="noStrike" baseline="0" dirty="0">
                <a:solidFill>
                  <a:srgbClr val="211D1E"/>
                </a:solidFill>
                <a:latin typeface="Calibri" panose="020F0502020204030204" pitchFamily="34" charset="0"/>
              </a:rPr>
              <a:t>S </a:t>
            </a:r>
            <a:r>
              <a:rPr lang="el-GR" sz="2000" b="0" i="0" u="none" strike="noStrike" baseline="0" dirty="0">
                <a:solidFill>
                  <a:srgbClr val="211D1E"/>
                </a:solidFill>
                <a:latin typeface="Calibri" panose="020F0502020204030204" pitchFamily="34" charset="0"/>
              </a:rPr>
              <a:t>= 0) έχει τη μεγαλύτερη πυκνότητα του σε θερμοκρασία +4 °C, το αλμυρό νερό (S = 30) έχει σημείο πήξης στους −1,6 °C και τη μεγαλύτερη πυκνότητα του στη θερμοκρασία των -2,6 °C. Επίσης, παρατηρείται ότι το σημείο που αντιστοιχεί ταυτόχρονα στο σημείο πήξης και στη μέγιστη πυκνότητα έχει θερμοκρασία (</a:t>
            </a:r>
            <a:r>
              <a:rPr lang="el-GR" sz="2000" b="0" i="1" u="none" strike="noStrike" baseline="0" dirty="0">
                <a:solidFill>
                  <a:srgbClr val="211D1E"/>
                </a:solidFill>
                <a:latin typeface="Calibri" panose="020F0502020204030204" pitchFamily="34" charset="0"/>
              </a:rPr>
              <a:t>Τ </a:t>
            </a:r>
            <a:r>
              <a:rPr lang="el-GR" sz="2000" b="0" i="0" u="none" strike="noStrike" baseline="0" dirty="0">
                <a:solidFill>
                  <a:srgbClr val="211D1E"/>
                </a:solidFill>
                <a:latin typeface="Calibri" panose="020F0502020204030204" pitchFamily="34" charset="0"/>
              </a:rPr>
              <a:t>= −1,33 °C) και αλατότητα (</a:t>
            </a:r>
            <a:r>
              <a:rPr lang="el-GR" sz="2000" b="0" i="1" u="none" strike="noStrike" baseline="0" dirty="0">
                <a:solidFill>
                  <a:srgbClr val="211D1E"/>
                </a:solidFill>
                <a:latin typeface="Calibri" panose="020F0502020204030204" pitchFamily="34" charset="0"/>
              </a:rPr>
              <a:t>S </a:t>
            </a:r>
            <a:r>
              <a:rPr lang="el-GR" sz="2000" b="0" i="0" u="none" strike="noStrike" baseline="0" dirty="0">
                <a:solidFill>
                  <a:srgbClr val="211D1E"/>
                </a:solidFill>
                <a:latin typeface="Calibri" panose="020F0502020204030204" pitchFamily="34" charset="0"/>
              </a:rPr>
              <a:t>= 24,695). Τούτο έχει ως αποτέλεσμα ο θαλάσσιος πάγος που σχηματίζεται από νερά με υψηλή αλατότητα (</a:t>
            </a:r>
            <a:r>
              <a:rPr lang="el-GR" sz="2000" b="0" i="1" u="none" strike="noStrike" baseline="0" dirty="0">
                <a:solidFill>
                  <a:srgbClr val="211D1E"/>
                </a:solidFill>
                <a:latin typeface="Calibri" panose="020F0502020204030204" pitchFamily="34" charset="0"/>
              </a:rPr>
              <a:t>S </a:t>
            </a:r>
            <a:r>
              <a:rPr lang="el-GR" sz="2000" b="0" i="0" u="none" strike="noStrike" baseline="0" dirty="0">
                <a:solidFill>
                  <a:srgbClr val="211D1E"/>
                </a:solidFill>
                <a:latin typeface="Calibri" panose="020F0502020204030204" pitchFamily="34" charset="0"/>
              </a:rPr>
              <a:t>&gt; 24,695) έχει φτάσει στο σημείο πήξης του πριν φτάσει τη μέγιστη πυκνότητα του, με αποτέλεσμα ο </a:t>
            </a:r>
            <a:r>
              <a:rPr lang="el-GR" sz="2000" b="0" i="0" u="none" strike="noStrike" baseline="0" dirty="0" err="1">
                <a:solidFill>
                  <a:srgbClr val="211D1E"/>
                </a:solidFill>
                <a:latin typeface="Calibri" panose="020F0502020204030204" pitchFamily="34" charset="0"/>
              </a:rPr>
              <a:t>νεοσχηματισμένος</a:t>
            </a:r>
            <a:r>
              <a:rPr lang="el-GR" sz="2000" b="0" i="0" u="none" strike="noStrike" baseline="0" dirty="0">
                <a:solidFill>
                  <a:srgbClr val="211D1E"/>
                </a:solidFill>
                <a:latin typeface="Calibri" panose="020F0502020204030204" pitchFamily="34" charset="0"/>
              </a:rPr>
              <a:t> θαλάσσιος πάγος να επιπλέει ως ελαφρύτερος. </a:t>
            </a:r>
            <a:endParaRPr lang="en-US" sz="2000" dirty="0"/>
          </a:p>
        </p:txBody>
      </p:sp>
      <p:pic>
        <p:nvPicPr>
          <p:cNvPr id="8" name="Picture 7">
            <a:extLst>
              <a:ext uri="{FF2B5EF4-FFF2-40B4-BE49-F238E27FC236}">
                <a16:creationId xmlns:a16="http://schemas.microsoft.com/office/drawing/2014/main" id="{E2DBAF9A-6A59-4189-8ECC-FA0BB5A6B1C9}"/>
              </a:ext>
            </a:extLst>
          </p:cNvPr>
          <p:cNvPicPr>
            <a:picLocks noChangeAspect="1"/>
          </p:cNvPicPr>
          <p:nvPr/>
        </p:nvPicPr>
        <p:blipFill>
          <a:blip r:embed="rId2"/>
          <a:stretch>
            <a:fillRect/>
          </a:stretch>
        </p:blipFill>
        <p:spPr>
          <a:xfrm>
            <a:off x="6511822" y="2328460"/>
            <a:ext cx="5433391" cy="4435855"/>
          </a:xfrm>
          <a:prstGeom prst="rect">
            <a:avLst/>
          </a:prstGeom>
        </p:spPr>
      </p:pic>
    </p:spTree>
    <p:extLst>
      <p:ext uri="{BB962C8B-B14F-4D97-AF65-F5344CB8AC3E}">
        <p14:creationId xmlns:p14="http://schemas.microsoft.com/office/powerpoint/2010/main" val="2555048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7FBDF-A9B6-4827-A9A7-286B6FFD064B}"/>
              </a:ext>
            </a:extLst>
          </p:cNvPr>
          <p:cNvSpPr>
            <a:spLocks noGrp="1"/>
          </p:cNvSpPr>
          <p:nvPr>
            <p:ph type="title"/>
          </p:nvPr>
        </p:nvSpPr>
        <p:spPr>
          <a:xfrm>
            <a:off x="493643" y="234157"/>
            <a:ext cx="6231007" cy="623584"/>
          </a:xfrm>
        </p:spPr>
        <p:txBody>
          <a:bodyPr>
            <a:normAutofit/>
          </a:bodyPr>
          <a:lstStyle/>
          <a:p>
            <a:r>
              <a:rPr lang="el-GR" sz="2200" b="1" dirty="0">
                <a:solidFill>
                  <a:srgbClr val="002060"/>
                </a:solidFill>
                <a:latin typeface="Trebuchet MS" panose="020B0603020202020204" pitchFamily="34" charset="0"/>
              </a:rPr>
              <a:t>Διάγραμμα θερμοκρασίας – αλατότητας </a:t>
            </a:r>
            <a:endParaRPr lang="en-US" sz="2700" dirty="0">
              <a:solidFill>
                <a:srgbClr val="002060"/>
              </a:solidFill>
            </a:endParaRPr>
          </a:p>
        </p:txBody>
      </p:sp>
      <p:pic>
        <p:nvPicPr>
          <p:cNvPr id="4" name="Content Placeholder 3">
            <a:extLst>
              <a:ext uri="{FF2B5EF4-FFF2-40B4-BE49-F238E27FC236}">
                <a16:creationId xmlns:a16="http://schemas.microsoft.com/office/drawing/2014/main" id="{A51FEB0D-E745-45E9-97E9-0772AD08B0A7}"/>
              </a:ext>
            </a:extLst>
          </p:cNvPr>
          <p:cNvPicPr>
            <a:picLocks noGrp="1" noChangeAspect="1"/>
          </p:cNvPicPr>
          <p:nvPr>
            <p:ph idx="1"/>
          </p:nvPr>
        </p:nvPicPr>
        <p:blipFill>
          <a:blip r:embed="rId2"/>
          <a:stretch>
            <a:fillRect/>
          </a:stretch>
        </p:blipFill>
        <p:spPr>
          <a:xfrm>
            <a:off x="233796" y="2185390"/>
            <a:ext cx="5451387" cy="4256426"/>
          </a:xfrm>
          <a:prstGeom prst="rect">
            <a:avLst/>
          </a:prstGeom>
        </p:spPr>
      </p:pic>
      <p:sp>
        <p:nvSpPr>
          <p:cNvPr id="6" name="TextBox 5">
            <a:extLst>
              <a:ext uri="{FF2B5EF4-FFF2-40B4-BE49-F238E27FC236}">
                <a16:creationId xmlns:a16="http://schemas.microsoft.com/office/drawing/2014/main" id="{F0E5DED5-71EA-430E-BDF7-703B79A766D9}"/>
              </a:ext>
            </a:extLst>
          </p:cNvPr>
          <p:cNvSpPr txBox="1"/>
          <p:nvPr/>
        </p:nvSpPr>
        <p:spPr>
          <a:xfrm>
            <a:off x="357582" y="796186"/>
            <a:ext cx="11009243" cy="1323439"/>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Τα </a:t>
            </a:r>
            <a:r>
              <a:rPr lang="el-GR" sz="2000" b="0" i="1" u="none" strike="noStrike" baseline="0" dirty="0">
                <a:solidFill>
                  <a:srgbClr val="211D1E"/>
                </a:solidFill>
                <a:latin typeface="Calibri" panose="020F0502020204030204" pitchFamily="34" charset="0"/>
              </a:rPr>
              <a:t>Τ-S </a:t>
            </a:r>
            <a:r>
              <a:rPr lang="el-GR" sz="2000" b="0" i="0" u="none" strike="noStrike" baseline="0" dirty="0">
                <a:solidFill>
                  <a:srgbClr val="211D1E"/>
                </a:solidFill>
                <a:latin typeface="Calibri" panose="020F0502020204030204" pitchFamily="34" charset="0"/>
              </a:rPr>
              <a:t>διαγράμματα μας βοηθούν στην αναγνώριση των επιμέρους θαλάσσιων μαζών (στρωμάτων). Τούτο προκύπτει καθώς μετά την τοποθέτηση των ζευγαριών τιμών </a:t>
            </a:r>
            <a:r>
              <a:rPr lang="el-GR" sz="2000" b="0" i="1" u="none" strike="noStrike" baseline="0" dirty="0">
                <a:solidFill>
                  <a:srgbClr val="211D1E"/>
                </a:solidFill>
                <a:latin typeface="Calibri" panose="020F0502020204030204" pitchFamily="34" charset="0"/>
              </a:rPr>
              <a:t>Τ </a:t>
            </a:r>
            <a:r>
              <a:rPr lang="el-GR" sz="2000" b="0" i="0" u="none" strike="noStrike" baseline="0" dirty="0">
                <a:solidFill>
                  <a:srgbClr val="211D1E"/>
                </a:solidFill>
                <a:latin typeface="Calibri" panose="020F0502020204030204" pitchFamily="34" charset="0"/>
              </a:rPr>
              <a:t>και </a:t>
            </a:r>
            <a:r>
              <a:rPr lang="el-GR" sz="2000" b="0" i="1" u="none" strike="noStrike" baseline="0" dirty="0">
                <a:solidFill>
                  <a:srgbClr val="211D1E"/>
                </a:solidFill>
                <a:latin typeface="Calibri" panose="020F0502020204030204" pitchFamily="34" charset="0"/>
              </a:rPr>
              <a:t>S </a:t>
            </a:r>
            <a:r>
              <a:rPr lang="el-GR" sz="2000" b="0" i="0" u="none" strike="noStrike" baseline="0" dirty="0">
                <a:solidFill>
                  <a:srgbClr val="211D1E"/>
                </a:solidFill>
                <a:latin typeface="Calibri" panose="020F0502020204030204" pitchFamily="34" charset="0"/>
              </a:rPr>
              <a:t>πάνω στο διάγραμμα, διαμορφώνονται περιοχές όπου συγκεντρώνονται πολλά σημεία (ζεύγη τιμών), οι οποίες χαρακτηρίζονται συνήθως από μικρά εύρη τιμών τόσο θερμοκρασίας όσο και αλατότητας. </a:t>
            </a:r>
            <a:endParaRPr lang="en-US" sz="2000" dirty="0"/>
          </a:p>
        </p:txBody>
      </p:sp>
      <p:sp>
        <p:nvSpPr>
          <p:cNvPr id="8" name="TextBox 7">
            <a:extLst>
              <a:ext uri="{FF2B5EF4-FFF2-40B4-BE49-F238E27FC236}">
                <a16:creationId xmlns:a16="http://schemas.microsoft.com/office/drawing/2014/main" id="{C1F281D3-71E3-47DE-BF30-416A73BDFF99}"/>
              </a:ext>
            </a:extLst>
          </p:cNvPr>
          <p:cNvSpPr txBox="1"/>
          <p:nvPr/>
        </p:nvSpPr>
        <p:spPr>
          <a:xfrm>
            <a:off x="5862204" y="2058070"/>
            <a:ext cx="6096000" cy="4801314"/>
          </a:xfrm>
          <a:prstGeom prst="rect">
            <a:avLst/>
          </a:prstGeom>
          <a:noFill/>
        </p:spPr>
        <p:txBody>
          <a:bodyPr wrap="square">
            <a:spAutoFit/>
          </a:bodyPr>
          <a:lstStyle/>
          <a:p>
            <a:pPr algn="just"/>
            <a:r>
              <a:rPr lang="el-GR" b="0" i="0" u="none" strike="noStrike" baseline="0" dirty="0">
                <a:solidFill>
                  <a:srgbClr val="211D1E"/>
                </a:solidFill>
                <a:latin typeface="Calibri" panose="020F0502020204030204" pitchFamily="34" charset="0"/>
              </a:rPr>
              <a:t>Τέσσερις θαλάσσιες μάζες που από τα βαθιά (πυκνότερα) προς τα επιφανειακά (ελαφρύτερα) νερά είναι: </a:t>
            </a:r>
          </a:p>
          <a:p>
            <a:pPr marL="400050" indent="-400050" algn="just">
              <a:buAutoNum type="romanLcParenBoth"/>
            </a:pPr>
            <a:r>
              <a:rPr lang="el-GR" b="0" i="0" u="none" strike="noStrike" baseline="0" dirty="0">
                <a:solidFill>
                  <a:srgbClr val="211D1E"/>
                </a:solidFill>
                <a:latin typeface="Calibri" panose="020F0502020204030204" pitchFamily="34" charset="0"/>
              </a:rPr>
              <a:t>τα </a:t>
            </a:r>
            <a:r>
              <a:rPr lang="el-GR" b="0" i="1" u="none" strike="noStrike" baseline="0" dirty="0">
                <a:solidFill>
                  <a:srgbClr val="211D1E"/>
                </a:solidFill>
                <a:latin typeface="Calibri" panose="020F0502020204030204" pitchFamily="34" charset="0"/>
              </a:rPr>
              <a:t>Βαθιά </a:t>
            </a:r>
            <a:r>
              <a:rPr lang="el-GR" b="0" i="1" u="none" strike="noStrike" baseline="0" dirty="0" err="1">
                <a:solidFill>
                  <a:srgbClr val="211D1E"/>
                </a:solidFill>
                <a:latin typeface="Calibri" panose="020F0502020204030204" pitchFamily="34" charset="0"/>
              </a:rPr>
              <a:t>Nερά</a:t>
            </a:r>
            <a:r>
              <a:rPr lang="el-GR" b="0" i="1" u="none" strike="noStrike" baseline="0" dirty="0">
                <a:solidFill>
                  <a:srgbClr val="211D1E"/>
                </a:solidFill>
                <a:latin typeface="Calibri" panose="020F0502020204030204" pitchFamily="34" charset="0"/>
              </a:rPr>
              <a:t> του Ανατολικού Ατλαντικού (NEADW: North Eastern Atlantic </a:t>
            </a:r>
            <a:r>
              <a:rPr lang="el-GR" b="0" i="1" u="none" strike="noStrike" baseline="0" dirty="0" err="1">
                <a:solidFill>
                  <a:srgbClr val="211D1E"/>
                </a:solidFill>
                <a:latin typeface="Calibri" panose="020F0502020204030204" pitchFamily="34" charset="0"/>
              </a:rPr>
              <a:t>Deep</a:t>
            </a:r>
            <a:r>
              <a:rPr lang="el-GR" b="0" i="1" u="none" strike="noStrike" baseline="0" dirty="0">
                <a:solidFill>
                  <a:srgbClr val="211D1E"/>
                </a:solidFill>
                <a:latin typeface="Calibri" panose="020F0502020204030204" pitchFamily="34" charset="0"/>
              </a:rPr>
              <a:t> </a:t>
            </a:r>
            <a:r>
              <a:rPr lang="el-GR" b="0" i="1" u="none" strike="noStrike" baseline="0" dirty="0" err="1">
                <a:solidFill>
                  <a:srgbClr val="211D1E"/>
                </a:solidFill>
                <a:latin typeface="Calibri" panose="020F0502020204030204" pitchFamily="34" charset="0"/>
              </a:rPr>
              <a:t>Water</a:t>
            </a:r>
            <a:r>
              <a:rPr lang="el-GR" b="0" i="1" u="none" strike="noStrike" baseline="0" dirty="0">
                <a:solidFill>
                  <a:srgbClr val="211D1E"/>
                </a:solidFill>
                <a:latin typeface="Calibri" panose="020F0502020204030204" pitchFamily="34" charset="0"/>
              </a:rPr>
              <a:t>) </a:t>
            </a:r>
            <a:r>
              <a:rPr lang="el-GR" b="0" i="0" u="none" strike="noStrike" baseline="0" dirty="0">
                <a:solidFill>
                  <a:srgbClr val="211D1E"/>
                </a:solidFill>
                <a:latin typeface="Calibri" panose="020F0502020204030204" pitchFamily="34" charset="0"/>
              </a:rPr>
              <a:t>σε βάθη &gt;2500 m με πυκνότητα 27,85, </a:t>
            </a:r>
          </a:p>
          <a:p>
            <a:pPr marL="400050" indent="-400050" algn="just">
              <a:buAutoNum type="romanLcParenBoth"/>
            </a:pPr>
            <a:r>
              <a:rPr lang="el-GR" b="0" i="0" u="none" strike="noStrike" baseline="0" dirty="0">
                <a:solidFill>
                  <a:srgbClr val="211D1E"/>
                </a:solidFill>
                <a:latin typeface="Calibri" panose="020F0502020204030204" pitchFamily="34" charset="0"/>
              </a:rPr>
              <a:t>τα </a:t>
            </a:r>
            <a:r>
              <a:rPr lang="el-GR" b="0" i="1" u="none" strike="noStrike" baseline="0" dirty="0">
                <a:solidFill>
                  <a:srgbClr val="211D1E"/>
                </a:solidFill>
                <a:latin typeface="Calibri" panose="020F0502020204030204" pitchFamily="34" charset="0"/>
              </a:rPr>
              <a:t>ψυχρά </a:t>
            </a:r>
            <a:r>
              <a:rPr lang="el-GR" b="0" i="1" u="none" strike="noStrike" baseline="0" dirty="0" err="1">
                <a:solidFill>
                  <a:srgbClr val="211D1E"/>
                </a:solidFill>
                <a:latin typeface="Calibri" panose="020F0502020204030204" pitchFamily="34" charset="0"/>
              </a:rPr>
              <a:t>Nερά</a:t>
            </a:r>
            <a:r>
              <a:rPr lang="el-GR" b="0" i="1" u="none" strike="noStrike" baseline="0" dirty="0">
                <a:solidFill>
                  <a:srgbClr val="211D1E"/>
                </a:solidFill>
                <a:latin typeface="Calibri" panose="020F0502020204030204" pitchFamily="34" charset="0"/>
              </a:rPr>
              <a:t> του ρεύματος </a:t>
            </a:r>
            <a:r>
              <a:rPr lang="el-GR" b="0" i="1" u="none" strike="noStrike" baseline="0" dirty="0" err="1">
                <a:solidFill>
                  <a:srgbClr val="211D1E"/>
                </a:solidFill>
                <a:latin typeface="Calibri" panose="020F0502020204030204" pitchFamily="34" charset="0"/>
              </a:rPr>
              <a:t>Labrador</a:t>
            </a:r>
            <a:r>
              <a:rPr lang="el-GR" b="0" i="1" u="none" strike="noStrike" baseline="0" dirty="0">
                <a:solidFill>
                  <a:srgbClr val="211D1E"/>
                </a:solidFill>
                <a:latin typeface="Calibri" panose="020F0502020204030204" pitchFamily="34" charset="0"/>
              </a:rPr>
              <a:t> (LSW: </a:t>
            </a:r>
            <a:r>
              <a:rPr lang="el-GR" b="0" i="1" u="none" strike="noStrike" baseline="0" dirty="0" err="1">
                <a:solidFill>
                  <a:srgbClr val="211D1E"/>
                </a:solidFill>
                <a:latin typeface="Calibri" panose="020F0502020204030204" pitchFamily="34" charset="0"/>
              </a:rPr>
              <a:t>Labrador</a:t>
            </a:r>
            <a:r>
              <a:rPr lang="el-GR" b="0" i="1" u="none" strike="noStrike" baseline="0" dirty="0">
                <a:solidFill>
                  <a:srgbClr val="211D1E"/>
                </a:solidFill>
                <a:latin typeface="Calibri" panose="020F0502020204030204" pitchFamily="34" charset="0"/>
              </a:rPr>
              <a:t> Sea </a:t>
            </a:r>
            <a:r>
              <a:rPr lang="el-GR" b="0" i="1" u="none" strike="noStrike" baseline="0" dirty="0" err="1">
                <a:solidFill>
                  <a:srgbClr val="211D1E"/>
                </a:solidFill>
                <a:latin typeface="Calibri" panose="020F0502020204030204" pitchFamily="34" charset="0"/>
              </a:rPr>
              <a:t>Water</a:t>
            </a:r>
            <a:r>
              <a:rPr lang="el-GR" b="0" i="1" u="none" strike="noStrike" baseline="0" dirty="0">
                <a:solidFill>
                  <a:srgbClr val="211D1E"/>
                </a:solidFill>
                <a:latin typeface="Calibri" panose="020F0502020204030204" pitchFamily="34" charset="0"/>
              </a:rPr>
              <a:t>) </a:t>
            </a:r>
            <a:r>
              <a:rPr lang="el-GR" b="0" i="0" u="none" strike="noStrike" baseline="0" dirty="0">
                <a:solidFill>
                  <a:srgbClr val="211D1E"/>
                </a:solidFill>
                <a:latin typeface="Calibri" panose="020F0502020204030204" pitchFamily="34" charset="0"/>
              </a:rPr>
              <a:t>με ελαφρά μειωμένη πυκνότητα (</a:t>
            </a:r>
            <a:r>
              <a:rPr lang="el-GR" b="0" i="1" u="none" strike="noStrike" baseline="0" dirty="0" err="1">
                <a:solidFill>
                  <a:srgbClr val="211D1E"/>
                </a:solidFill>
                <a:latin typeface="Calibri" panose="020F0502020204030204" pitchFamily="34" charset="0"/>
              </a:rPr>
              <a:t>σθ</a:t>
            </a:r>
            <a:r>
              <a:rPr lang="el-GR" b="0" i="1" u="none" strike="noStrike" baseline="0" dirty="0">
                <a:solidFill>
                  <a:srgbClr val="211D1E"/>
                </a:solidFill>
                <a:latin typeface="Calibri" panose="020F0502020204030204" pitchFamily="34" charset="0"/>
              </a:rPr>
              <a:t> </a:t>
            </a:r>
            <a:r>
              <a:rPr lang="el-GR" b="0" i="0" u="none" strike="noStrike" baseline="0" dirty="0">
                <a:solidFill>
                  <a:srgbClr val="000000"/>
                </a:solidFill>
                <a:latin typeface="Calibri" panose="020F0502020204030204" pitchFamily="34" charset="0"/>
              </a:rPr>
              <a:t>≅ </a:t>
            </a:r>
            <a:r>
              <a:rPr lang="el-GR" b="0" i="0" u="none" strike="noStrike" baseline="0" dirty="0">
                <a:solidFill>
                  <a:srgbClr val="211D1E"/>
                </a:solidFill>
                <a:latin typeface="Calibri" panose="020F0502020204030204" pitchFamily="34" charset="0"/>
              </a:rPr>
              <a:t>27,8) και έχοντας τον πυρήνα τους σε βάθη 1800-2000 m, </a:t>
            </a:r>
          </a:p>
          <a:p>
            <a:pPr marL="400050" indent="-400050" algn="just">
              <a:buAutoNum type="romanLcParenBoth"/>
            </a:pPr>
            <a:r>
              <a:rPr lang="el-GR" b="0" i="0" u="none" strike="noStrike" baseline="0" dirty="0">
                <a:solidFill>
                  <a:srgbClr val="211D1E"/>
                </a:solidFill>
                <a:latin typeface="Calibri" panose="020F0502020204030204" pitchFamily="34" charset="0"/>
              </a:rPr>
              <a:t>σε αρκετά μικρότερα βάθη (700–1100 m) τα </a:t>
            </a:r>
            <a:r>
              <a:rPr lang="el-GR" b="0" i="1" u="none" strike="noStrike" baseline="0" dirty="0">
                <a:solidFill>
                  <a:srgbClr val="211D1E"/>
                </a:solidFill>
                <a:latin typeface="Calibri" panose="020F0502020204030204" pitchFamily="34" charset="0"/>
              </a:rPr>
              <a:t>Νερά Εκροής της Μεσογείου (MOW: </a:t>
            </a:r>
            <a:r>
              <a:rPr lang="el-GR" b="0" i="1" u="none" strike="noStrike" baseline="0" dirty="0" err="1">
                <a:solidFill>
                  <a:srgbClr val="211D1E"/>
                </a:solidFill>
                <a:latin typeface="Calibri" panose="020F0502020204030204" pitchFamily="34" charset="0"/>
              </a:rPr>
              <a:t>Mediterranean</a:t>
            </a:r>
            <a:r>
              <a:rPr lang="el-GR" b="0" i="1" u="none" strike="noStrike" baseline="0" dirty="0">
                <a:solidFill>
                  <a:srgbClr val="211D1E"/>
                </a:solidFill>
                <a:latin typeface="Calibri" panose="020F0502020204030204" pitchFamily="34" charset="0"/>
              </a:rPr>
              <a:t> </a:t>
            </a:r>
            <a:r>
              <a:rPr lang="el-GR" b="0" i="1" u="none" strike="noStrike" baseline="0" dirty="0" err="1">
                <a:solidFill>
                  <a:srgbClr val="211D1E"/>
                </a:solidFill>
                <a:latin typeface="Calibri" panose="020F0502020204030204" pitchFamily="34" charset="0"/>
              </a:rPr>
              <a:t>Outflow</a:t>
            </a:r>
            <a:r>
              <a:rPr lang="el-GR" b="0" i="1" u="none" strike="noStrike" baseline="0" dirty="0">
                <a:solidFill>
                  <a:srgbClr val="211D1E"/>
                </a:solidFill>
                <a:latin typeface="Calibri" panose="020F0502020204030204" pitchFamily="34" charset="0"/>
              </a:rPr>
              <a:t> </a:t>
            </a:r>
            <a:r>
              <a:rPr lang="el-GR" b="0" i="1" u="none" strike="noStrike" baseline="0" dirty="0" err="1">
                <a:solidFill>
                  <a:srgbClr val="211D1E"/>
                </a:solidFill>
                <a:latin typeface="Calibri" panose="020F0502020204030204" pitchFamily="34" charset="0"/>
              </a:rPr>
              <a:t>Water</a:t>
            </a:r>
            <a:r>
              <a:rPr lang="el-GR" b="0" i="1" u="none" strike="noStrike" baseline="0" dirty="0">
                <a:solidFill>
                  <a:srgbClr val="211D1E"/>
                </a:solidFill>
                <a:latin typeface="Calibri" panose="020F0502020204030204" pitchFamily="34" charset="0"/>
              </a:rPr>
              <a:t>) </a:t>
            </a:r>
            <a:r>
              <a:rPr lang="el-GR" b="0" i="0" u="none" strike="noStrike" baseline="0" dirty="0">
                <a:solidFill>
                  <a:srgbClr val="211D1E"/>
                </a:solidFill>
                <a:latin typeface="Calibri" panose="020F0502020204030204" pitchFamily="34" charset="0"/>
              </a:rPr>
              <a:t>με πυκνότητα </a:t>
            </a:r>
            <a:r>
              <a:rPr lang="el-GR" b="0" i="1" u="none" strike="noStrike" baseline="0" dirty="0" err="1">
                <a:solidFill>
                  <a:srgbClr val="211D1E"/>
                </a:solidFill>
                <a:latin typeface="Calibri" panose="020F0502020204030204" pitchFamily="34" charset="0"/>
              </a:rPr>
              <a:t>σθ</a:t>
            </a:r>
            <a:r>
              <a:rPr lang="el-GR" b="0" i="1" u="none" strike="noStrike" baseline="0" dirty="0">
                <a:solidFill>
                  <a:srgbClr val="211D1E"/>
                </a:solidFill>
                <a:latin typeface="Calibri" panose="020F0502020204030204" pitchFamily="34" charset="0"/>
              </a:rPr>
              <a:t> </a:t>
            </a:r>
            <a:r>
              <a:rPr lang="el-GR" b="0" i="0" u="none" strike="noStrike" baseline="0" dirty="0">
                <a:solidFill>
                  <a:srgbClr val="211D1E"/>
                </a:solidFill>
                <a:latin typeface="Calibri" panose="020F0502020204030204" pitchFamily="34" charset="0"/>
              </a:rPr>
              <a:t>= 27,5-27,6 kg/m3  και </a:t>
            </a:r>
          </a:p>
          <a:p>
            <a:pPr marL="400050" indent="-400050" algn="just">
              <a:buAutoNum type="romanLcParenBoth"/>
            </a:pPr>
            <a:r>
              <a:rPr lang="el-GR" b="0" i="0" u="none" strike="noStrike" baseline="0" dirty="0">
                <a:solidFill>
                  <a:srgbClr val="211D1E"/>
                </a:solidFill>
                <a:latin typeface="Calibri" panose="020F0502020204030204" pitchFamily="34" charset="0"/>
              </a:rPr>
              <a:t>τα </a:t>
            </a:r>
            <a:r>
              <a:rPr lang="el-GR" b="0" i="1" u="none" strike="noStrike" baseline="0" dirty="0">
                <a:solidFill>
                  <a:srgbClr val="211D1E"/>
                </a:solidFill>
                <a:latin typeface="Calibri" panose="020F0502020204030204" pitchFamily="34" charset="0"/>
              </a:rPr>
              <a:t>Επιφανειακά Νερά (0-150 m) του Βορειότερου </a:t>
            </a:r>
            <a:r>
              <a:rPr lang="el-GR" b="0" i="1" u="none" strike="noStrike" baseline="0" dirty="0" err="1">
                <a:solidFill>
                  <a:srgbClr val="211D1E"/>
                </a:solidFill>
                <a:latin typeface="Calibri" panose="020F0502020204030204" pitchFamily="34" charset="0"/>
              </a:rPr>
              <a:t>Aνατολικού</a:t>
            </a:r>
            <a:r>
              <a:rPr lang="el-GR" b="0" i="1" u="none" strike="noStrike" baseline="0" dirty="0">
                <a:solidFill>
                  <a:srgbClr val="211D1E"/>
                </a:solidFill>
                <a:latin typeface="Calibri" panose="020F0502020204030204" pitchFamily="34" charset="0"/>
              </a:rPr>
              <a:t> Ατλαντικού (ENAW: Eastern North Atlantic </a:t>
            </a:r>
            <a:r>
              <a:rPr lang="el-GR" b="0" i="1" u="none" strike="noStrike" baseline="0" dirty="0" err="1">
                <a:solidFill>
                  <a:srgbClr val="211D1E"/>
                </a:solidFill>
                <a:latin typeface="Calibri" panose="020F0502020204030204" pitchFamily="34" charset="0"/>
              </a:rPr>
              <a:t>Water</a:t>
            </a:r>
            <a:r>
              <a:rPr lang="el-GR" b="0" i="1" u="none" strike="noStrike" baseline="0" dirty="0">
                <a:solidFill>
                  <a:srgbClr val="211D1E"/>
                </a:solidFill>
                <a:latin typeface="Calibri" panose="020F0502020204030204" pitchFamily="34" charset="0"/>
              </a:rPr>
              <a:t>) </a:t>
            </a:r>
            <a:r>
              <a:rPr lang="el-GR" b="0" i="0" u="none" strike="noStrike" baseline="0" dirty="0">
                <a:solidFill>
                  <a:srgbClr val="211D1E"/>
                </a:solidFill>
                <a:latin typeface="Calibri" panose="020F0502020204030204" pitchFamily="34" charset="0"/>
              </a:rPr>
              <a:t>με </a:t>
            </a:r>
            <a:r>
              <a:rPr lang="el-GR" b="0" i="1" u="none" strike="noStrike" baseline="0" dirty="0" err="1">
                <a:solidFill>
                  <a:srgbClr val="211D1E"/>
                </a:solidFill>
                <a:latin typeface="Calibri" panose="020F0502020204030204" pitchFamily="34" charset="0"/>
              </a:rPr>
              <a:t>σθ</a:t>
            </a:r>
            <a:r>
              <a:rPr lang="el-GR" b="0" i="1" u="none" strike="noStrike" baseline="0" dirty="0">
                <a:solidFill>
                  <a:srgbClr val="211D1E"/>
                </a:solidFill>
                <a:latin typeface="Calibri" panose="020F0502020204030204" pitchFamily="34" charset="0"/>
              </a:rPr>
              <a:t> </a:t>
            </a:r>
            <a:r>
              <a:rPr lang="el-GR" b="0" i="0" u="none" strike="noStrike" baseline="0" dirty="0">
                <a:solidFill>
                  <a:srgbClr val="211D1E"/>
                </a:solidFill>
                <a:latin typeface="Calibri" panose="020F0502020204030204" pitchFamily="34" charset="0"/>
              </a:rPr>
              <a:t>=27,10-27,25 kg/m3. </a:t>
            </a:r>
          </a:p>
          <a:p>
            <a:pPr algn="just"/>
            <a:r>
              <a:rPr lang="el-GR" b="0" i="0" u="none" strike="noStrike" baseline="0" dirty="0">
                <a:solidFill>
                  <a:srgbClr val="211D1E"/>
                </a:solidFill>
                <a:latin typeface="Calibri" panose="020F0502020204030204" pitchFamily="34" charset="0"/>
              </a:rPr>
              <a:t>       Η μαύρη γραμμή υποδηλώνει τη ζώνη του </a:t>
            </a:r>
            <a:r>
              <a:rPr lang="el-GR" b="0" i="1" u="none" strike="noStrike" baseline="0" dirty="0">
                <a:solidFill>
                  <a:srgbClr val="211D1E"/>
                </a:solidFill>
                <a:latin typeface="Calibri" panose="020F0502020204030204" pitchFamily="34" charset="0"/>
              </a:rPr>
              <a:t>μόνιμου θερμοκλινούς (PT: permanent thermocline) </a:t>
            </a:r>
            <a:r>
              <a:rPr lang="el-GR" b="0" i="0" u="none" strike="noStrike" baseline="0" dirty="0">
                <a:solidFill>
                  <a:srgbClr val="211D1E"/>
                </a:solidFill>
                <a:latin typeface="Calibri" panose="020F0502020204030204" pitchFamily="34" charset="0"/>
              </a:rPr>
              <a:t>που αναπτύσσεται μεταξύ των μαζών MOW και ENAW. </a:t>
            </a:r>
            <a:endParaRPr lang="en-US" dirty="0"/>
          </a:p>
        </p:txBody>
      </p:sp>
    </p:spTree>
    <p:extLst>
      <p:ext uri="{BB962C8B-B14F-4D97-AF65-F5344CB8AC3E}">
        <p14:creationId xmlns:p14="http://schemas.microsoft.com/office/powerpoint/2010/main" val="262382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5600" y="620689"/>
            <a:ext cx="7416824" cy="461665"/>
          </a:xfrm>
          <a:prstGeom prst="rect">
            <a:avLst/>
          </a:prstGeom>
          <a:noFill/>
        </p:spPr>
        <p:txBody>
          <a:bodyPr wrap="square" rtlCol="0">
            <a:spAutoFit/>
          </a:bodyPr>
          <a:lstStyle/>
          <a:p>
            <a:r>
              <a:rPr lang="el-GR" sz="2400" b="1" dirty="0">
                <a:solidFill>
                  <a:srgbClr val="002060"/>
                </a:solidFill>
              </a:rPr>
              <a:t>Τα κύρια θρεπτικά άλατα του θαλασσινού νερού</a:t>
            </a:r>
          </a:p>
        </p:txBody>
      </p:sp>
      <p:sp>
        <p:nvSpPr>
          <p:cNvPr id="7" name="TextBox 6">
            <a:extLst>
              <a:ext uri="{FF2B5EF4-FFF2-40B4-BE49-F238E27FC236}">
                <a16:creationId xmlns:a16="http://schemas.microsoft.com/office/drawing/2014/main" id="{A24A1568-3BAD-4D9D-B7E8-842ADB14150F}"/>
              </a:ext>
            </a:extLst>
          </p:cNvPr>
          <p:cNvSpPr txBox="1"/>
          <p:nvPr/>
        </p:nvSpPr>
        <p:spPr>
          <a:xfrm>
            <a:off x="715768" y="1320926"/>
            <a:ext cx="10976488" cy="1015663"/>
          </a:xfrm>
          <a:prstGeom prst="rect">
            <a:avLst/>
          </a:prstGeom>
          <a:noFill/>
        </p:spPr>
        <p:txBody>
          <a:bodyPr wrap="square">
            <a:spAutoFit/>
          </a:bodyPr>
          <a:lstStyle/>
          <a:p>
            <a:pPr marL="0" indent="0">
              <a:buNone/>
            </a:pPr>
            <a:r>
              <a:rPr lang="el-GR" sz="2000" dirty="0">
                <a:effectLst/>
                <a:latin typeface="Calibri" panose="020F0502020204030204" pitchFamily="34" charset="0"/>
                <a:ea typeface="Calibri" panose="020F0502020204030204" pitchFamily="34" charset="0"/>
              </a:rPr>
              <a:t>Τα σημαντικότερα θρεπτικά άλατα είναι ενώσεις του </a:t>
            </a:r>
            <a:r>
              <a:rPr lang="el-GR" sz="2000" b="1" dirty="0">
                <a:effectLst/>
                <a:latin typeface="Calibri" panose="020F0502020204030204" pitchFamily="34" charset="0"/>
                <a:ea typeface="Calibri" panose="020F0502020204030204" pitchFamily="34" charset="0"/>
              </a:rPr>
              <a:t>αζώτου </a:t>
            </a:r>
            <a:r>
              <a:rPr lang="el-GR" sz="2000" dirty="0">
                <a:effectLst/>
                <a:latin typeface="Calibri" panose="020F0502020204030204" pitchFamily="34" charset="0"/>
                <a:ea typeface="Calibri" panose="020F0502020204030204" pitchFamily="34" charset="0"/>
              </a:rPr>
              <a:t>(N) με τη μορφή πρωτίστως νιτρικών (NO</a:t>
            </a:r>
            <a:r>
              <a:rPr lang="el-GR" sz="2000" baseline="-25000" dirty="0">
                <a:effectLst/>
                <a:latin typeface="Calibri" panose="020F0502020204030204" pitchFamily="34" charset="0"/>
                <a:ea typeface="Calibri" panose="020F0502020204030204" pitchFamily="34" charset="0"/>
              </a:rPr>
              <a:t>3</a:t>
            </a:r>
            <a:r>
              <a:rPr lang="el-GR" sz="2000" baseline="30000" dirty="0">
                <a:effectLst/>
                <a:latin typeface="Calibri" panose="020F0502020204030204" pitchFamily="34" charset="0"/>
                <a:ea typeface="Calibri" panose="020F0502020204030204" pitchFamily="34" charset="0"/>
              </a:rPr>
              <a:t>1-</a:t>
            </a:r>
            <a:r>
              <a:rPr lang="el-GR" sz="2000" dirty="0">
                <a:effectLst/>
                <a:latin typeface="Calibri" panose="020F0502020204030204" pitchFamily="34" charset="0"/>
                <a:ea typeface="Calibri" panose="020F0502020204030204" pitchFamily="34" charset="0"/>
              </a:rPr>
              <a:t>) και δευτερευόντως ως αμμωνιακών (</a:t>
            </a:r>
            <a:r>
              <a:rPr lang="en-US" sz="2000" dirty="0">
                <a:effectLst/>
                <a:latin typeface="Calibri" panose="020F0502020204030204" pitchFamily="34" charset="0"/>
                <a:ea typeface="Calibri" panose="020F0502020204030204" pitchFamily="34" charset="0"/>
              </a:rPr>
              <a:t>NH</a:t>
            </a:r>
            <a:r>
              <a:rPr lang="el-GR" sz="2000" baseline="-25000" dirty="0">
                <a:effectLst/>
                <a:latin typeface="Calibri" panose="020F0502020204030204" pitchFamily="34" charset="0"/>
                <a:ea typeface="Calibri" panose="020F0502020204030204" pitchFamily="34" charset="0"/>
              </a:rPr>
              <a:t>4</a:t>
            </a:r>
            <a:r>
              <a:rPr lang="el-GR" sz="2000" baseline="30000" dirty="0">
                <a:effectLst/>
                <a:latin typeface="Calibri" panose="020F0502020204030204" pitchFamily="34" charset="0"/>
                <a:ea typeface="Calibri" panose="020F0502020204030204" pitchFamily="34" charset="0"/>
              </a:rPr>
              <a:t>3+</a:t>
            </a:r>
            <a:r>
              <a:rPr lang="el-GR" sz="2000" dirty="0">
                <a:effectLst/>
                <a:latin typeface="Calibri" panose="020F0502020204030204" pitchFamily="34" charset="0"/>
                <a:ea typeface="Calibri" panose="020F0502020204030204" pitchFamily="34" charset="0"/>
              </a:rPr>
              <a:t>), του </a:t>
            </a:r>
            <a:r>
              <a:rPr lang="el-GR" sz="2000" b="1" dirty="0">
                <a:effectLst/>
                <a:latin typeface="Calibri" panose="020F0502020204030204" pitchFamily="34" charset="0"/>
                <a:ea typeface="Calibri" panose="020F0502020204030204" pitchFamily="34" charset="0"/>
              </a:rPr>
              <a:t>φωσφόρου </a:t>
            </a:r>
            <a:r>
              <a:rPr lang="el-GR" sz="2000" dirty="0">
                <a:effectLst/>
                <a:latin typeface="Calibri" panose="020F0502020204030204" pitchFamily="34" charset="0"/>
                <a:ea typeface="Calibri" panose="020F0502020204030204" pitchFamily="34" charset="0"/>
              </a:rPr>
              <a:t>(P) με τη μορφή φωσφορικών (PO</a:t>
            </a:r>
            <a:r>
              <a:rPr lang="el-GR" sz="2000" baseline="-25000" dirty="0">
                <a:effectLst/>
                <a:latin typeface="Calibri" panose="020F0502020204030204" pitchFamily="34" charset="0"/>
                <a:ea typeface="Calibri" panose="020F0502020204030204" pitchFamily="34" charset="0"/>
              </a:rPr>
              <a:t>4</a:t>
            </a:r>
            <a:r>
              <a:rPr lang="el-GR" sz="2000" baseline="30000" dirty="0">
                <a:effectLst/>
                <a:latin typeface="Calibri" panose="020F0502020204030204" pitchFamily="34" charset="0"/>
                <a:ea typeface="Calibri" panose="020F0502020204030204" pitchFamily="34" charset="0"/>
              </a:rPr>
              <a:t>3-</a:t>
            </a:r>
            <a:r>
              <a:rPr lang="el-GR" sz="2000" dirty="0">
                <a:effectLst/>
                <a:latin typeface="Calibri" panose="020F0502020204030204" pitchFamily="34" charset="0"/>
                <a:ea typeface="Calibri" panose="020F0502020204030204" pitchFamily="34" charset="0"/>
              </a:rPr>
              <a:t>) και του </a:t>
            </a:r>
            <a:r>
              <a:rPr lang="el-GR" sz="2000" b="1" dirty="0">
                <a:effectLst/>
                <a:latin typeface="Calibri" panose="020F0502020204030204" pitchFamily="34" charset="0"/>
                <a:ea typeface="Calibri" panose="020F0502020204030204" pitchFamily="34" charset="0"/>
              </a:rPr>
              <a:t>πυριτίου </a:t>
            </a:r>
            <a:r>
              <a:rPr lang="el-GR" sz="2000" dirty="0">
                <a:effectLst/>
                <a:latin typeface="Calibri" panose="020F0502020204030204" pitchFamily="34" charset="0"/>
                <a:ea typeface="Calibri" panose="020F0502020204030204" pitchFamily="34" charset="0"/>
              </a:rPr>
              <a:t>(</a:t>
            </a:r>
            <a:r>
              <a:rPr lang="el-GR" sz="2000" dirty="0" err="1">
                <a:effectLst/>
                <a:latin typeface="Calibri" panose="020F0502020204030204" pitchFamily="34" charset="0"/>
                <a:ea typeface="Calibri" panose="020F0502020204030204" pitchFamily="34" charset="0"/>
              </a:rPr>
              <a:t>Si</a:t>
            </a:r>
            <a:r>
              <a:rPr lang="el-GR" sz="2000" dirty="0">
                <a:effectLst/>
                <a:latin typeface="Calibri" panose="020F0502020204030204" pitchFamily="34" charset="0"/>
                <a:ea typeface="Calibri" panose="020F0502020204030204" pitchFamily="34" charset="0"/>
              </a:rPr>
              <a:t>) με μορφή πυριτικών (SiO</a:t>
            </a:r>
            <a:r>
              <a:rPr lang="el-GR" sz="2000" baseline="-25000" dirty="0">
                <a:effectLst/>
                <a:latin typeface="Calibri" panose="020F0502020204030204" pitchFamily="34" charset="0"/>
                <a:ea typeface="Calibri" panose="020F0502020204030204" pitchFamily="34" charset="0"/>
              </a:rPr>
              <a:t>2</a:t>
            </a:r>
            <a:r>
              <a:rPr lang="el-GR" sz="2000" dirty="0">
                <a:effectLst/>
                <a:latin typeface="Calibri" panose="020F0502020204030204" pitchFamily="34" charset="0"/>
                <a:ea typeface="Calibri" panose="020F0502020204030204" pitchFamily="34" charset="0"/>
              </a:rPr>
              <a:t>) αλάτων.</a:t>
            </a:r>
            <a:endParaRPr lang="en-US" sz="2000" dirty="0"/>
          </a:p>
        </p:txBody>
      </p:sp>
      <p:sp>
        <p:nvSpPr>
          <p:cNvPr id="9" name="TextBox 8">
            <a:extLst>
              <a:ext uri="{FF2B5EF4-FFF2-40B4-BE49-F238E27FC236}">
                <a16:creationId xmlns:a16="http://schemas.microsoft.com/office/drawing/2014/main" id="{8305CCA6-FCB6-4B8C-8780-22148641247E}"/>
              </a:ext>
            </a:extLst>
          </p:cNvPr>
          <p:cNvSpPr txBox="1"/>
          <p:nvPr/>
        </p:nvSpPr>
        <p:spPr>
          <a:xfrm>
            <a:off x="354842" y="2575161"/>
            <a:ext cx="11641540" cy="3327834"/>
          </a:xfrm>
          <a:prstGeom prst="rect">
            <a:avLst/>
          </a:prstGeom>
          <a:noFill/>
        </p:spPr>
        <p:txBody>
          <a:bodyPr wrap="square">
            <a:spAutoFit/>
          </a:bodyPr>
          <a:lstStyle/>
          <a:p>
            <a:pPr indent="457200">
              <a:lnSpc>
                <a:spcPct val="107000"/>
              </a:lnSpc>
              <a:spcAft>
                <a:spcPts val="800"/>
              </a:spcAft>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Με βάση την αναλογία Ν/Ρ τα ωκεάνια νερά χαρακτηρίζονται ως προς την τροφική τους ικανότητα, ως εξής: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Ν/Ρ =16,    </a:t>
            </a:r>
            <a:r>
              <a:rPr lang="el-GR" sz="2000" dirty="0">
                <a:effectLst/>
                <a:latin typeface="Calibri" panose="020F0502020204030204" pitchFamily="34" charset="0"/>
                <a:ea typeface="Calibri" panose="020F0502020204030204" pitchFamily="34" charset="0"/>
                <a:cs typeface="Calibri" panose="020F0502020204030204" pitchFamily="34" charset="0"/>
              </a:rPr>
              <a:t>τότε έχουμε ισορροπία (προσφοράς και ζήτησης) νιτρικών – φωσφορικών</a:t>
            </a:r>
            <a:endParaRPr lang="el-GR"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Ν/Ρ &lt;16,    </a:t>
            </a:r>
            <a:r>
              <a:rPr lang="el-GR" sz="2000" dirty="0">
                <a:effectLst/>
                <a:latin typeface="Calibri" panose="020F0502020204030204" pitchFamily="34" charset="0"/>
                <a:ea typeface="Calibri" panose="020F0502020204030204" pitchFamily="34" charset="0"/>
                <a:cs typeface="Calibri" panose="020F0502020204030204" pitchFamily="34" charset="0"/>
              </a:rPr>
              <a:t>τότε τα νιτρικά είναι το περιοριστικό θρεπτικό συστατικό που σημαίνει ότι υπάρχει</a:t>
            </a:r>
          </a:p>
          <a:p>
            <a:pPr marL="810260" indent="-629920">
              <a:lnSpc>
                <a:spcPct val="107000"/>
              </a:lnSpc>
              <a:spcAft>
                <a:spcPts val="800"/>
              </a:spcAft>
            </a:pPr>
            <a:r>
              <a:rPr lang="el-GR" sz="2000" dirty="0">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υπερπροσφορά φωσφορικών ή/ και έλλειμμα νιτρικών αλάτων (</a:t>
            </a:r>
            <a:r>
              <a:rPr lang="en-US" sz="2000" i="1" dirty="0">
                <a:effectLst/>
                <a:latin typeface="Calibri" panose="020F0502020204030204" pitchFamily="34" charset="0"/>
                <a:ea typeface="Calibri" panose="020F0502020204030204" pitchFamily="34" charset="0"/>
                <a:cs typeface="Calibri" panose="020F0502020204030204" pitchFamily="34" charset="0"/>
              </a:rPr>
              <a:t>nitrogen starvation</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a:effectLst/>
                <a:latin typeface="Calibri" panose="020F0502020204030204" pitchFamily="34" charset="0"/>
                <a:ea typeface="Calibri" panose="020F0502020204030204" pitchFamily="34" charset="0"/>
                <a:cs typeface="Calibri" panose="020F0502020204030204" pitchFamily="34" charset="0"/>
              </a:rPr>
              <a:t>nitrate</a:t>
            </a:r>
            <a:endParaRPr lang="el-GR" sz="2000" i="1" dirty="0">
              <a:effectLst/>
              <a:latin typeface="Calibri" panose="020F0502020204030204" pitchFamily="34" charset="0"/>
              <a:ea typeface="Calibri" panose="020F0502020204030204" pitchFamily="34" charset="0"/>
              <a:cs typeface="Calibri" panose="020F0502020204030204" pitchFamily="34" charset="0"/>
            </a:endParaRPr>
          </a:p>
          <a:p>
            <a:pPr marL="810260" indent="-629920">
              <a:lnSpc>
                <a:spcPct val="107000"/>
              </a:lnSpc>
              <a:spcAft>
                <a:spcPts val="800"/>
              </a:spcAft>
            </a:pPr>
            <a:r>
              <a:rPr lang="el-GR" sz="2000" i="1" dirty="0">
                <a:latin typeface="Calibri" panose="020F0502020204030204" pitchFamily="34" charset="0"/>
                <a:ea typeface="Calibri" panose="020F0502020204030204" pitchFamily="34" charset="0"/>
                <a:cs typeface="Calibri" panose="020F0502020204030204" pitchFamily="34" charset="0"/>
              </a:rPr>
              <a:t>         </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a:effectLst/>
                <a:latin typeface="Calibri" panose="020F0502020204030204" pitchFamily="34" charset="0"/>
                <a:ea typeface="Calibri" panose="020F0502020204030204" pitchFamily="34" charset="0"/>
                <a:cs typeface="Calibri" panose="020F0502020204030204" pitchFamily="34" charset="0"/>
              </a:rPr>
              <a:t>starvation</a:t>
            </a:r>
            <a:r>
              <a:rPr lang="el-GR" sz="2000" dirty="0">
                <a:effectLst/>
                <a:latin typeface="Calibri" panose="020F0502020204030204" pitchFamily="34" charset="0"/>
                <a:ea typeface="Calibri" panose="020F0502020204030204" pitchFamily="34" charset="0"/>
                <a:cs typeface="Calibri" panose="020F0502020204030204" pitchFamily="34" charset="0"/>
              </a:rPr>
              <a:t>)</a:t>
            </a:r>
            <a:endParaRPr lang="el-GR" sz="2000" dirty="0">
              <a:latin typeface="Calibri" panose="020F0502020204030204" pitchFamily="34" charset="0"/>
              <a:ea typeface="Calibri" panose="020F0502020204030204" pitchFamily="34" charset="0"/>
              <a:cs typeface="Times New Roman" panose="02020603050405020304" pitchFamily="18" charset="0"/>
            </a:endParaRPr>
          </a:p>
          <a:p>
            <a:pPr marL="720000" indent="-629920">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Ν/Ρ &gt;16,   </a:t>
            </a:r>
            <a:r>
              <a:rPr lang="el-GR" sz="2000" dirty="0">
                <a:effectLst/>
                <a:latin typeface="Calibri" panose="020F0502020204030204" pitchFamily="34" charset="0"/>
                <a:ea typeface="Calibri" panose="020F0502020204030204" pitchFamily="34" charset="0"/>
                <a:cs typeface="Calibri" panose="020F0502020204030204" pitchFamily="34" charset="0"/>
              </a:rPr>
              <a:t>τα φωσφορικά είναι το περιοριστικό θρεπτικό συστατικό που σημαίνει ότι υπάρχει υπερπροσφορά</a:t>
            </a:r>
          </a:p>
          <a:p>
            <a:pPr marL="810260" indent="-629920">
              <a:lnSpc>
                <a:spcPct val="107000"/>
              </a:lnSpc>
              <a:spcAft>
                <a:spcPts val="800"/>
              </a:spcAft>
            </a:pPr>
            <a:r>
              <a:rPr lang="el-GR" sz="2000" dirty="0">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νιτρικών ή/ και έλλειμα φωσφορικών αλάτων (</a:t>
            </a:r>
            <a:r>
              <a:rPr lang="el-GR" sz="2000" i="1" dirty="0" err="1">
                <a:effectLst/>
                <a:latin typeface="Calibri" panose="020F0502020204030204" pitchFamily="34" charset="0"/>
                <a:ea typeface="Calibri" panose="020F0502020204030204" pitchFamily="34" charset="0"/>
                <a:cs typeface="Calibri" panose="020F0502020204030204" pitchFamily="34" charset="0"/>
              </a:rPr>
              <a:t>phosphorus</a:t>
            </a:r>
            <a:r>
              <a:rPr lang="el-GR" sz="2000" i="1"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err="1">
                <a:effectLst/>
                <a:latin typeface="Calibri" panose="020F0502020204030204" pitchFamily="34" charset="0"/>
                <a:ea typeface="Calibri" panose="020F0502020204030204" pitchFamily="34" charset="0"/>
                <a:cs typeface="Calibri" panose="020F0502020204030204" pitchFamily="34" charset="0"/>
              </a:rPr>
              <a:t>starvation</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err="1">
                <a:effectLst/>
                <a:latin typeface="Calibri" panose="020F0502020204030204" pitchFamily="34" charset="0"/>
                <a:ea typeface="Calibri" panose="020F0502020204030204" pitchFamily="34" charset="0"/>
                <a:cs typeface="Calibri" panose="020F0502020204030204" pitchFamily="34" charset="0"/>
              </a:rPr>
              <a:t>phosphate</a:t>
            </a:r>
            <a:r>
              <a:rPr lang="el-GR" sz="2000" i="1"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err="1">
                <a:effectLst/>
                <a:latin typeface="Calibri" panose="020F0502020204030204" pitchFamily="34" charset="0"/>
                <a:ea typeface="Calibri" panose="020F0502020204030204" pitchFamily="34" charset="0"/>
                <a:cs typeface="Calibri" panose="020F0502020204030204" pitchFamily="34" charset="0"/>
              </a:rPr>
              <a:t>starvation</a:t>
            </a:r>
            <a:r>
              <a:rPr lang="el-GR"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457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C89E6-1DF8-4A55-B4AA-FBE8B1EEC352}"/>
              </a:ext>
            </a:extLst>
          </p:cNvPr>
          <p:cNvSpPr>
            <a:spLocks noGrp="1"/>
          </p:cNvSpPr>
          <p:nvPr>
            <p:ph type="title"/>
          </p:nvPr>
        </p:nvSpPr>
        <p:spPr>
          <a:xfrm>
            <a:off x="838200" y="365128"/>
            <a:ext cx="7934739" cy="315910"/>
          </a:xfrm>
        </p:spPr>
        <p:txBody>
          <a:bodyPr>
            <a:noAutofit/>
          </a:bodyPr>
          <a:lstStyle/>
          <a:p>
            <a:r>
              <a:rPr lang="el-GR" sz="2400" b="1" dirty="0">
                <a:solidFill>
                  <a:srgbClr val="002060"/>
                </a:solidFill>
              </a:rPr>
              <a:t>Προέλευση του νερού</a:t>
            </a:r>
            <a:endParaRPr lang="en-US" sz="2400" b="1" dirty="0">
              <a:solidFill>
                <a:srgbClr val="002060"/>
              </a:solidFill>
            </a:endParaRPr>
          </a:p>
        </p:txBody>
      </p:sp>
      <p:sp>
        <p:nvSpPr>
          <p:cNvPr id="3" name="Content Placeholder 2">
            <a:extLst>
              <a:ext uri="{FF2B5EF4-FFF2-40B4-BE49-F238E27FC236}">
                <a16:creationId xmlns:a16="http://schemas.microsoft.com/office/drawing/2014/main" id="{085F7742-7114-43C0-A445-0C89D3414308}"/>
              </a:ext>
            </a:extLst>
          </p:cNvPr>
          <p:cNvSpPr>
            <a:spLocks noGrp="1"/>
          </p:cNvSpPr>
          <p:nvPr>
            <p:ph idx="1"/>
          </p:nvPr>
        </p:nvSpPr>
        <p:spPr>
          <a:xfrm>
            <a:off x="677197" y="907117"/>
            <a:ext cx="10515600" cy="1863379"/>
          </a:xfrm>
        </p:spPr>
        <p:txBody>
          <a:bodyPr>
            <a:normAutofit/>
          </a:bodyPr>
          <a:lstStyle/>
          <a:p>
            <a:pPr algn="just"/>
            <a:r>
              <a:rPr lang="el-GR" sz="2000" b="0" i="0" u="none" strike="noStrike" baseline="0" dirty="0">
                <a:solidFill>
                  <a:srgbClr val="211D1E"/>
                </a:solidFill>
                <a:latin typeface="Calibri" panose="020F0502020204030204" pitchFamily="34" charset="0"/>
              </a:rPr>
              <a:t>Η Γη είναι μοναδική ανάμεσα στους στερεούς πλανήτες του Ηλιακού Συστήματος, καθώς είναι ο μόνος πλανήτης που έχει λεκάνες υγρού νερού (ωκεανούς) στην επιφάνειά του. </a:t>
            </a:r>
          </a:p>
          <a:p>
            <a:pPr algn="l"/>
            <a:endParaRPr lang="en-US" sz="1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ακριβής προέλευση του νερού του πλανήτη μας, το οποίο καλύπτει περίπου το 71% της επιφάνειας της Γης, παραμένει ακόμα ένα μυστήριο για τους επιστήμονες (γεωλόγων, αστρονόμων, </a:t>
            </a:r>
            <a:r>
              <a:rPr lang="el-GR" sz="2000" b="0" i="0" u="none" strike="noStrike" baseline="0" dirty="0" err="1">
                <a:solidFill>
                  <a:srgbClr val="211D1E"/>
                </a:solidFill>
                <a:latin typeface="Calibri" panose="020F0502020204030204" pitchFamily="34" charset="0"/>
              </a:rPr>
              <a:t>αστροβιολόγων</a:t>
            </a:r>
            <a:r>
              <a:rPr lang="el-GR" sz="2000" b="0" i="0" u="none" strike="noStrike" baseline="0" dirty="0">
                <a:solidFill>
                  <a:srgbClr val="211D1E"/>
                </a:solidFill>
                <a:latin typeface="Calibri" panose="020F0502020204030204" pitchFamily="34" charset="0"/>
              </a:rPr>
              <a:t> κ.ά.). </a:t>
            </a:r>
            <a:endParaRPr lang="en-US" sz="2000" dirty="0"/>
          </a:p>
        </p:txBody>
      </p:sp>
      <p:sp>
        <p:nvSpPr>
          <p:cNvPr id="5" name="TextBox 4">
            <a:extLst>
              <a:ext uri="{FF2B5EF4-FFF2-40B4-BE49-F238E27FC236}">
                <a16:creationId xmlns:a16="http://schemas.microsoft.com/office/drawing/2014/main" id="{D15C86B9-8360-481C-938C-61307BC429FD}"/>
              </a:ext>
            </a:extLst>
          </p:cNvPr>
          <p:cNvSpPr txBox="1"/>
          <p:nvPr/>
        </p:nvSpPr>
        <p:spPr>
          <a:xfrm>
            <a:off x="677197" y="3081408"/>
            <a:ext cx="10876722" cy="3508653"/>
          </a:xfrm>
          <a:prstGeom prst="rect">
            <a:avLst/>
          </a:prstGeom>
          <a:noFill/>
        </p:spPr>
        <p:txBody>
          <a:bodyPr wrap="square">
            <a:spAutoFit/>
          </a:bodyPr>
          <a:lstStyle/>
          <a:p>
            <a:pPr algn="just"/>
            <a:r>
              <a:rPr lang="el-GR" sz="2000" b="1" i="0" u="none" strike="noStrike" baseline="0" dirty="0">
                <a:solidFill>
                  <a:srgbClr val="211D1E"/>
                </a:solidFill>
                <a:latin typeface="Calibri" panose="020F0502020204030204" pitchFamily="34" charset="0"/>
              </a:rPr>
              <a:t>ΘΕΩΡΙΕΣ ΠΡΟΕΛΕΥΣΗΣ ΤΟΥ ΝΕΡΟΥ</a:t>
            </a:r>
          </a:p>
          <a:p>
            <a:pPr algn="just"/>
            <a:endParaRPr lang="el-GR" sz="1800" b="0" i="0" u="none" strike="noStrike" baseline="0" dirty="0">
              <a:solidFill>
                <a:srgbClr val="211D1E"/>
              </a:solidFill>
              <a:latin typeface="Calibri" panose="020F0502020204030204" pitchFamily="34" charset="0"/>
            </a:endParaRPr>
          </a:p>
          <a:p>
            <a:pPr algn="just"/>
            <a:r>
              <a:rPr lang="el-GR" sz="2400" b="1" i="0" u="none" strike="noStrike" baseline="0" dirty="0">
                <a:solidFill>
                  <a:srgbClr val="211D1E"/>
                </a:solidFill>
                <a:latin typeface="Calibri" panose="020F0502020204030204" pitchFamily="34" charset="0"/>
              </a:rPr>
              <a:t>1.</a:t>
            </a:r>
            <a:r>
              <a:rPr lang="el-GR" sz="1800" b="0"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Μία θεωρία αναφέρει ότι η παρούσα ατμόσφαιρα μπορεί να είναι το αποτέλεσμα της εξελικτικής πορείας μιας πρωταρχικής αναγωγικής ατμόσφαιρας, η οποία προέκυψε από την έκλυση διαφόρων αερίων από το εσωτερικό της Γης. Περίπου το 80% των αρχικά εκλυόμενων αερίων αποτελούνταν από υδρατμούς (Η2</a:t>
            </a:r>
            <a:r>
              <a:rPr lang="el-GR" sz="2000" b="0" i="0" u="none" strike="noStrike" baseline="0" dirty="0">
                <a:solidFill>
                  <a:srgbClr val="000000"/>
                </a:solidFill>
                <a:latin typeface="Calibri" panose="020F0502020204030204" pitchFamily="34" charset="0"/>
              </a:rPr>
              <a:t>Ο</a:t>
            </a:r>
            <a:r>
              <a:rPr lang="el-GR" sz="2000" b="0" i="0" u="none" strike="noStrike" baseline="0" dirty="0">
                <a:solidFill>
                  <a:srgbClr val="211D1E"/>
                </a:solidFill>
                <a:latin typeface="Calibri" panose="020F0502020204030204" pitchFamily="34" charset="0"/>
              </a:rPr>
              <a:t>) και διοξείδιο του άνθρακα (CO2), ενώ σε μικρότερες ποσότητες περιείχαν ενώσεις του αζώτου (Ν2). Με βάση χημικές αναλύσεις στα αρχαιότερα πετρώματα της Γης, η πρωταρχική αυτή ατμόσφαιρα περιείχε επίσης μεθάνιο (CH4), μονοξείδιο του άνθρακα (CO) και κυάνιο (CN), ενώ απουσίαζε το οξυγόνο (</a:t>
            </a:r>
            <a:r>
              <a:rPr lang="el-GR" sz="2000" b="0" i="0" u="none" strike="noStrike" baseline="0" dirty="0">
                <a:solidFill>
                  <a:srgbClr val="000000"/>
                </a:solidFill>
                <a:latin typeface="Calibri" panose="020F0502020204030204" pitchFamily="34" charset="0"/>
              </a:rPr>
              <a:t>Ο</a:t>
            </a:r>
            <a:r>
              <a:rPr lang="el-GR" sz="2000" b="0" i="0" u="none" strike="noStrike" baseline="0" dirty="0">
                <a:solidFill>
                  <a:srgbClr val="211D1E"/>
                </a:solidFill>
                <a:latin typeface="Calibri" panose="020F0502020204030204" pitchFamily="34" charset="0"/>
              </a:rPr>
              <a:t>2) (</a:t>
            </a:r>
            <a:r>
              <a:rPr lang="el-GR" sz="2000" b="0" i="0" u="none" strike="noStrike" baseline="0" dirty="0" err="1">
                <a:solidFill>
                  <a:srgbClr val="211D1E"/>
                </a:solidFill>
                <a:latin typeface="Calibri" panose="020F0502020204030204" pitchFamily="34" charset="0"/>
              </a:rPr>
              <a:t>Sleep</a:t>
            </a:r>
            <a:r>
              <a:rPr lang="el-GR" sz="2000" b="0" i="0" u="none" strike="noStrike" baseline="0" dirty="0">
                <a:solidFill>
                  <a:srgbClr val="211D1E"/>
                </a:solidFill>
                <a:latin typeface="Calibri" panose="020F0502020204030204" pitchFamily="34" charset="0"/>
              </a:rPr>
              <a:t> </a:t>
            </a:r>
            <a:r>
              <a:rPr lang="el-GR" sz="2000" b="0" i="1" u="none" strike="noStrike" baseline="0" dirty="0">
                <a:solidFill>
                  <a:srgbClr val="211D1E"/>
                </a:solidFill>
                <a:latin typeface="Calibri" panose="020F0502020204030204" pitchFamily="34" charset="0"/>
              </a:rPr>
              <a:t>et al. </a:t>
            </a:r>
            <a:r>
              <a:rPr lang="el-GR" sz="2000" b="0" i="0" u="none" strike="noStrike" baseline="0" dirty="0">
                <a:solidFill>
                  <a:srgbClr val="211D1E"/>
                </a:solidFill>
                <a:latin typeface="Calibri" panose="020F0502020204030204" pitchFamily="34" charset="0"/>
              </a:rPr>
              <a:t>2001). Στη συνέχεια, και ενώ η Γη «</a:t>
            </a:r>
            <a:r>
              <a:rPr lang="el-GR" sz="2000" b="0" i="0" u="none" strike="noStrike" baseline="0" dirty="0" err="1">
                <a:solidFill>
                  <a:srgbClr val="211D1E"/>
                </a:solidFill>
                <a:latin typeface="Calibri" panose="020F0502020204030204" pitchFamily="34" charset="0"/>
              </a:rPr>
              <a:t>σφυροκοπείται</a:t>
            </a:r>
            <a:r>
              <a:rPr lang="el-GR" sz="2000" b="0" i="0" u="none" strike="noStrike" baseline="0" dirty="0">
                <a:solidFill>
                  <a:srgbClr val="211D1E"/>
                </a:solidFill>
                <a:latin typeface="Calibri" panose="020F0502020204030204" pitchFamily="34" charset="0"/>
              </a:rPr>
              <a:t>» από την υπεριώδη ηλιακή ακτινοβολία, μέσω της χημικής διεργασίας της </a:t>
            </a:r>
            <a:r>
              <a:rPr lang="el-GR" sz="2000" b="0" i="0" u="none" strike="noStrike" baseline="0" dirty="0" err="1">
                <a:solidFill>
                  <a:srgbClr val="211D1E"/>
                </a:solidFill>
                <a:latin typeface="Calibri" panose="020F0502020204030204" pitchFamily="34" charset="0"/>
              </a:rPr>
              <a:t>φωτοδιάσπασης</a:t>
            </a:r>
            <a:r>
              <a:rPr lang="el-GR" sz="2000" b="0" i="0" u="none" strike="noStrike" baseline="0" dirty="0">
                <a:solidFill>
                  <a:srgbClr val="211D1E"/>
                </a:solidFill>
                <a:latin typeface="Calibri" panose="020F0502020204030204" pitchFamily="34" charset="0"/>
              </a:rPr>
              <a:t> τα μόρια των υδρατμών διασπώνται παράγοντας μόρια υδρογόνου και οξυγόνου και έτσι το νερό. </a:t>
            </a:r>
            <a:endParaRPr lang="en-US" sz="2000" dirty="0"/>
          </a:p>
        </p:txBody>
      </p:sp>
    </p:spTree>
    <p:extLst>
      <p:ext uri="{BB962C8B-B14F-4D97-AF65-F5344CB8AC3E}">
        <p14:creationId xmlns:p14="http://schemas.microsoft.com/office/powerpoint/2010/main" val="3987521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858EA5-D4E6-4707-B6B6-B7B38334DD35}"/>
              </a:ext>
            </a:extLst>
          </p:cNvPr>
          <p:cNvSpPr txBox="1"/>
          <p:nvPr/>
        </p:nvSpPr>
        <p:spPr>
          <a:xfrm>
            <a:off x="442450" y="325509"/>
            <a:ext cx="11017045" cy="2523768"/>
          </a:xfrm>
          <a:prstGeom prst="rect">
            <a:avLst/>
          </a:prstGeom>
          <a:noFill/>
        </p:spPr>
        <p:txBody>
          <a:bodyPr wrap="square">
            <a:spAutoFit/>
          </a:bodyPr>
          <a:lstStyle/>
          <a:p>
            <a:r>
              <a:rPr lang="el-GR" sz="2000" b="1" dirty="0">
                <a:solidFill>
                  <a:srgbClr val="0070C0"/>
                </a:solidFill>
                <a:latin typeface="Calibri" panose="020F0502020204030204" pitchFamily="34" charset="0"/>
                <a:ea typeface="Calibri" panose="020F0502020204030204" pitchFamily="34" charset="0"/>
              </a:rPr>
              <a:t>Κατακόρυφη κατανομή των κυριότερων θρεπτικών συστατικών </a:t>
            </a:r>
          </a:p>
          <a:p>
            <a:r>
              <a:rPr lang="el-GR" sz="1800" dirty="0">
                <a:effectLst/>
                <a:latin typeface="Calibri" panose="020F0502020204030204" pitchFamily="34" charset="0"/>
                <a:ea typeface="Calibri" panose="020F0502020204030204" pitchFamily="34" charset="0"/>
              </a:rPr>
              <a:t> </a:t>
            </a:r>
          </a:p>
          <a:p>
            <a:r>
              <a:rPr lang="el-GR" sz="2000" dirty="0">
                <a:effectLst/>
                <a:latin typeface="Calibri" panose="020F0502020204030204" pitchFamily="34" charset="0"/>
                <a:ea typeface="Calibri" panose="020F0502020204030204" pitchFamily="34" charset="0"/>
              </a:rPr>
              <a:t>Σε τροπικά και υποτροπικά νερά, οι μικρότερες συγκεντρώσεις τους εμφανίζονται στα επιφανειακά </a:t>
            </a:r>
            <a:r>
              <a:rPr lang="el-GR" sz="2000" dirty="0" err="1">
                <a:effectLst/>
                <a:latin typeface="Calibri" panose="020F0502020204030204" pitchFamily="34" charset="0"/>
                <a:ea typeface="Calibri" panose="020F0502020204030204" pitchFamily="34" charset="0"/>
              </a:rPr>
              <a:t>ευφωτικά</a:t>
            </a:r>
            <a:r>
              <a:rPr lang="el-GR" sz="2000" dirty="0">
                <a:effectLst/>
                <a:latin typeface="Calibri" panose="020F0502020204030204" pitchFamily="34" charset="0"/>
                <a:ea typeface="Calibri" panose="020F0502020204030204" pitchFamily="34" charset="0"/>
              </a:rPr>
              <a:t> νερά (0-100 </a:t>
            </a:r>
            <a:r>
              <a:rPr lang="en-US" sz="2000" dirty="0">
                <a:effectLst/>
                <a:latin typeface="Calibri" panose="020F0502020204030204" pitchFamily="34" charset="0"/>
                <a:ea typeface="Calibri" panose="020F0502020204030204" pitchFamily="34" charset="0"/>
              </a:rPr>
              <a:t>m</a:t>
            </a:r>
            <a:r>
              <a:rPr lang="el-GR" sz="2000" dirty="0">
                <a:effectLst/>
                <a:latin typeface="Calibri" panose="020F0502020204030204" pitchFamily="34" charset="0"/>
                <a:ea typeface="Calibri" panose="020F0502020204030204" pitchFamily="34" charset="0"/>
              </a:rPr>
              <a:t>) όπου καταναλώνονται κατά τη διεργασία της φωτοσύνθεσης. Ακολουθεί μια ζώνη όπου η συγκέντρωσή τους αυξάνει με γρήγορο ρυθμό όσο αυξάνεται το βάθος και η οποία αναφέρεται ως </a:t>
            </a:r>
            <a:r>
              <a:rPr lang="el-GR" sz="2000" b="1" i="1" dirty="0" err="1">
                <a:effectLst/>
                <a:latin typeface="Calibri" panose="020F0502020204030204" pitchFamily="34" charset="0"/>
                <a:ea typeface="Calibri" panose="020F0502020204030204" pitchFamily="34" charset="0"/>
              </a:rPr>
              <a:t>θρεπτοκλινές</a:t>
            </a:r>
            <a:r>
              <a:rPr lang="el-GR" sz="2000" b="1" dirty="0">
                <a:effectLst/>
                <a:latin typeface="Calibri" panose="020F0502020204030204" pitchFamily="34" charset="0"/>
                <a:ea typeface="Calibri" panose="020F0502020204030204" pitchFamily="34" charset="0"/>
              </a:rPr>
              <a:t> (</a:t>
            </a:r>
            <a:r>
              <a:rPr lang="el-GR" sz="2000" b="1" i="1" dirty="0" err="1">
                <a:effectLst/>
                <a:latin typeface="Calibri" panose="020F0502020204030204" pitchFamily="34" charset="0"/>
                <a:ea typeface="Calibri" panose="020F0502020204030204" pitchFamily="34" charset="0"/>
              </a:rPr>
              <a:t>nutricline</a:t>
            </a:r>
            <a:r>
              <a:rPr lang="el-GR" sz="2000" b="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Μάλιστα, οι μεγαλύτερες συγκεντρώσεις τους παρουσιάζονται στο βαθύτερο σημείο του </a:t>
            </a:r>
            <a:r>
              <a:rPr lang="el-GR" sz="2000" dirty="0" err="1">
                <a:effectLst/>
                <a:latin typeface="Calibri" panose="020F0502020204030204" pitchFamily="34" charset="0"/>
                <a:ea typeface="Calibri" panose="020F0502020204030204" pitchFamily="34" charset="0"/>
              </a:rPr>
              <a:t>θρεπτοκλινούς</a:t>
            </a:r>
            <a:r>
              <a:rPr lang="el-GR" sz="2000" dirty="0">
                <a:effectLst/>
                <a:latin typeface="Calibri" panose="020F0502020204030204" pitchFamily="34" charset="0"/>
                <a:ea typeface="Calibri" panose="020F0502020204030204" pitchFamily="34" charset="0"/>
              </a:rPr>
              <a:t>, το οποίο διαφέρει από τη βάση του μόνιμου θερμοκλινούς</a:t>
            </a:r>
            <a:endParaRPr lang="en-US" sz="2000" dirty="0"/>
          </a:p>
        </p:txBody>
      </p:sp>
      <p:pic>
        <p:nvPicPr>
          <p:cNvPr id="5" name="Picture 4">
            <a:extLst>
              <a:ext uri="{FF2B5EF4-FFF2-40B4-BE49-F238E27FC236}">
                <a16:creationId xmlns:a16="http://schemas.microsoft.com/office/drawing/2014/main" id="{C464BE9B-C74E-95B9-89F7-A1A36C29CB55}"/>
              </a:ext>
            </a:extLst>
          </p:cNvPr>
          <p:cNvPicPr>
            <a:picLocks noChangeAspect="1"/>
          </p:cNvPicPr>
          <p:nvPr/>
        </p:nvPicPr>
        <p:blipFill>
          <a:blip r:embed="rId2"/>
          <a:stretch>
            <a:fillRect/>
          </a:stretch>
        </p:blipFill>
        <p:spPr>
          <a:xfrm>
            <a:off x="1752597" y="2965392"/>
            <a:ext cx="8396750" cy="3672178"/>
          </a:xfrm>
          <a:prstGeom prst="rect">
            <a:avLst/>
          </a:prstGeom>
        </p:spPr>
      </p:pic>
    </p:spTree>
    <p:extLst>
      <p:ext uri="{BB962C8B-B14F-4D97-AF65-F5344CB8AC3E}">
        <p14:creationId xmlns:p14="http://schemas.microsoft.com/office/powerpoint/2010/main" val="4281043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2BC19D-A033-4931-AB3C-EA07ADD2488A}"/>
              </a:ext>
            </a:extLst>
          </p:cNvPr>
          <p:cNvSpPr txBox="1"/>
          <p:nvPr/>
        </p:nvSpPr>
        <p:spPr>
          <a:xfrm>
            <a:off x="314631" y="448590"/>
            <a:ext cx="11238271" cy="5687519"/>
          </a:xfrm>
          <a:prstGeom prst="rect">
            <a:avLst/>
          </a:prstGeom>
          <a:noFill/>
        </p:spPr>
        <p:txBody>
          <a:bodyPr wrap="square">
            <a:spAutoFit/>
          </a:bodyPr>
          <a:lstStyle/>
          <a:p>
            <a:pPr algn="ctr">
              <a:lnSpc>
                <a:spcPct val="107000"/>
              </a:lnSpc>
              <a:spcAft>
                <a:spcPts val="800"/>
              </a:spcAft>
            </a:pPr>
            <a:r>
              <a:rPr lang="el-GR" sz="2000" b="1" cap="all"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ΔΙΑΛΥΜΕΝΑ ΑΕΡΙΑ ΣΤΟ ΘΑΛΑΣΣΙΝΟ ΝΕΡΟ</a:t>
            </a:r>
            <a:endPar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l-GR"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Στο θαλασσινό νερό υπάρχουν διαλυμένα όλα τα αέρια που συναντώνται στην ατμόσφαιρα. Η παρουσία των αερίων στο θαλασσινό νερό οφείλεται (</a:t>
            </a:r>
            <a:r>
              <a:rPr lang="en-US" sz="2000" dirty="0">
                <a:effectLst/>
                <a:latin typeface="Calibri" panose="020F0502020204030204" pitchFamily="34" charset="0"/>
                <a:ea typeface="Times New Roman" panose="02020603050405020304" pitchFamily="18" charset="0"/>
                <a:cs typeface="Calibri" panose="020F0502020204030204" pitchFamily="34" charset="0"/>
              </a:rPr>
              <a:t>Hem</a:t>
            </a:r>
            <a:r>
              <a:rPr lang="el-GR" sz="2000" dirty="0">
                <a:effectLst/>
                <a:latin typeface="Calibri" panose="020F0502020204030204" pitchFamily="34" charset="0"/>
                <a:ea typeface="Times New Roman" panose="02020603050405020304" pitchFamily="18" charset="0"/>
                <a:cs typeface="Calibri" panose="020F0502020204030204" pitchFamily="34" charset="0"/>
              </a:rPr>
              <a:t> 1970, </a:t>
            </a:r>
            <a:r>
              <a:rPr lang="en-US" sz="2000" dirty="0">
                <a:effectLst/>
                <a:latin typeface="Calibri" panose="020F0502020204030204" pitchFamily="34" charset="0"/>
                <a:ea typeface="Times New Roman" panose="02020603050405020304" pitchFamily="18" charset="0"/>
                <a:cs typeface="Calibri" panose="020F0502020204030204" pitchFamily="34" charset="0"/>
              </a:rPr>
              <a:t>Open University</a:t>
            </a:r>
            <a:r>
              <a:rPr lang="el-GR" sz="2000" dirty="0">
                <a:effectLst/>
                <a:latin typeface="Calibri" panose="020F0502020204030204" pitchFamily="34" charset="0"/>
                <a:ea typeface="Times New Roman" panose="02020603050405020304" pitchFamily="18" charset="0"/>
                <a:cs typeface="Calibri" panose="020F0502020204030204" pitchFamily="34" charset="0"/>
              </a:rPr>
              <a:t> 1985)</a:t>
            </a:r>
            <a:r>
              <a:rPr lang="el-GR"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romanLcParenBoth"/>
            </a:pPr>
            <a:r>
              <a:rPr lang="el-GR" sz="2000" dirty="0">
                <a:effectLst/>
                <a:latin typeface="Calibri" panose="020F0502020204030204" pitchFamily="34" charset="0"/>
                <a:ea typeface="Calibri" panose="020F0502020204030204" pitchFamily="34" charset="0"/>
                <a:cs typeface="Calibri" panose="020F0502020204030204" pitchFamily="34" charset="0"/>
              </a:rPr>
              <a:t> Στην αλληλεπίδραση μεταξύ θάλασσας και ατμόσφαιρας μέσω της οποίας τα αέρια της ατμόσφαιρας </a:t>
            </a:r>
            <a:r>
              <a:rPr lang="el-GR" sz="20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διαλύονται στο θαλασσινό νερό ως μεμονωμένα μόρια.</a:t>
            </a:r>
            <a:r>
              <a:rPr lang="el-GR" sz="2000" dirty="0">
                <a:effectLst/>
                <a:latin typeface="Calibri" panose="020F0502020204030204" pitchFamily="34" charset="0"/>
                <a:ea typeface="Calibri" panose="020F0502020204030204" pitchFamily="34" charset="0"/>
                <a:cs typeface="Calibri" panose="020F0502020204030204" pitchFamily="34" charset="0"/>
              </a:rPr>
              <a:t> Η διεργασία αυτή ευνοείται από τον κυματισμό, καθώς προκαλεί ανάμιξη των επιφανειακών υδάτων με την ατμόσφαιρα.</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romanLcParenBoth"/>
            </a:pPr>
            <a:r>
              <a:rPr lang="el-GR" sz="2000" dirty="0">
                <a:effectLst/>
                <a:latin typeface="Calibri" panose="020F0502020204030204" pitchFamily="34" charset="0"/>
                <a:ea typeface="Calibri" panose="020F0502020204030204" pitchFamily="34" charset="0"/>
                <a:cs typeface="Calibri" panose="020F0502020204030204" pitchFamily="34" charset="0"/>
              </a:rPr>
              <a:t> Στη βιολογική δραστηριότητα ορισμένων οργανισμών μέσω της οποίας παράγονται αέρια στην υδάτινη στήλη, με χαρακτηριστικό παράδειγμα την παραγωγή οξυγόνου κατά τη διεργασία της φωτοσύνθεσης.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romanLcParenBoth"/>
            </a:pPr>
            <a:r>
              <a:rPr lang="el-GR" sz="2000" dirty="0">
                <a:effectLst/>
                <a:latin typeface="Calibri" panose="020F0502020204030204" pitchFamily="34" charset="0"/>
                <a:ea typeface="Calibri" panose="020F0502020204030204" pitchFamily="34" charset="0"/>
                <a:cs typeface="Calibri" panose="020F0502020204030204" pitchFamily="34" charset="0"/>
              </a:rPr>
              <a:t> Σε γεωλογικές διεργασίες, όπως είναι η έκλυση ορισμένων αερίων από τον πυθμένα της θάλασσας, η διαδικασία δημιουργίας ωκεάνιου φλοιού, η δράση υποθαλάσσιων ηφαιστείων, οι υδροθερμικές πηγές κ.ά.</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romanLcParenBoth"/>
            </a:pPr>
            <a:r>
              <a:rPr lang="el-GR" sz="2000" dirty="0">
                <a:effectLst/>
                <a:latin typeface="Calibri" panose="020F0502020204030204" pitchFamily="34" charset="0"/>
                <a:ea typeface="Calibri" panose="020F0502020204030204" pitchFamily="34" charset="0"/>
                <a:cs typeface="Calibri" panose="020F0502020204030204" pitchFamily="34" charset="0"/>
              </a:rPr>
              <a:t> Στη φυσική διάσπαση ραδιενεργών ισοτόπων, η οποία αναφέρεται κυρίως στο </a:t>
            </a:r>
            <a:r>
              <a:rPr lang="el-GR" sz="2000" dirty="0" err="1">
                <a:effectLst/>
                <a:latin typeface="Calibri" panose="020F0502020204030204" pitchFamily="34" charset="0"/>
                <a:ea typeface="Calibri" panose="020F0502020204030204" pitchFamily="34" charset="0"/>
                <a:cs typeface="Calibri" panose="020F0502020204030204" pitchFamily="34" charset="0"/>
              </a:rPr>
              <a:t>Ήλιον</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dirty="0" err="1">
                <a:effectLst/>
                <a:latin typeface="Calibri" panose="020F0502020204030204" pitchFamily="34" charset="0"/>
                <a:ea typeface="Calibri" panose="020F0502020204030204" pitchFamily="34" charset="0"/>
                <a:cs typeface="Calibri" panose="020F0502020204030204" pitchFamily="34" charset="0"/>
              </a:rPr>
              <a:t>He</a:t>
            </a:r>
            <a:r>
              <a:rPr lang="el-GR" sz="2000" dirty="0">
                <a:effectLst/>
                <a:latin typeface="Calibri" panose="020F0502020204030204" pitchFamily="34" charset="0"/>
                <a:ea typeface="Calibri" panose="020F0502020204030204" pitchFamily="34" charset="0"/>
                <a:cs typeface="Calibri" panose="020F0502020204030204" pitchFamily="34" charset="0"/>
              </a:rPr>
              <a:t>) το οποίο παράγεται σε διάφορα στάδια της διάσπασης των ραδιενεργών στοιχείων της σειράς του Ουρανίου (U) και του Θορίου (</a:t>
            </a:r>
            <a:r>
              <a:rPr lang="el-GR" sz="2000" dirty="0" err="1">
                <a:effectLst/>
                <a:latin typeface="Calibri" panose="020F0502020204030204" pitchFamily="34" charset="0"/>
                <a:ea typeface="Calibri" panose="020F0502020204030204" pitchFamily="34" charset="0"/>
                <a:cs typeface="Calibri" panose="020F0502020204030204" pitchFamily="34" charset="0"/>
              </a:rPr>
              <a:t>Th</a:t>
            </a:r>
            <a:r>
              <a:rPr lang="el-GR"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2659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DC214E-8F74-4F81-B98C-EC76187CFA7D}"/>
              </a:ext>
            </a:extLst>
          </p:cNvPr>
          <p:cNvSpPr txBox="1"/>
          <p:nvPr/>
        </p:nvSpPr>
        <p:spPr>
          <a:xfrm>
            <a:off x="401279" y="137054"/>
            <a:ext cx="11389442" cy="736355"/>
          </a:xfrm>
          <a:prstGeom prst="rect">
            <a:avLst/>
          </a:prstGeom>
          <a:noFill/>
        </p:spPr>
        <p:txBody>
          <a:bodyPr wrap="square">
            <a:spAutoFit/>
          </a:bodyPr>
          <a:lstStyle/>
          <a:p>
            <a:pPr>
              <a:lnSpc>
                <a:spcPct val="107000"/>
              </a:lnSpc>
              <a:spcAft>
                <a:spcPts val="800"/>
              </a:spcAft>
            </a:pPr>
            <a:r>
              <a:rPr lang="el-GR" sz="2000" dirty="0">
                <a:effectLst/>
                <a:latin typeface="Calibri" panose="020F0502020204030204" pitchFamily="34" charset="0"/>
                <a:ea typeface="Times New Roman" panose="02020603050405020304" pitchFamily="18" charset="0"/>
                <a:cs typeface="Calibri" panose="020F0502020204030204" pitchFamily="34" charset="0"/>
              </a:rPr>
              <a:t>Οι αναλογίες (%) των κυριότερων διαλυμένων αερίων ως προς το σύνολο των διαλυμένων αερίων στο θαλασσινό νερό, σε κατάσταση ισορροπίας μεταξύ θάλασσας -ατμόσφαιρας (</a:t>
            </a:r>
            <a:r>
              <a:rPr lang="en-US" sz="2000" dirty="0">
                <a:effectLst/>
                <a:latin typeface="Calibri" panose="020F0502020204030204" pitchFamily="34" charset="0"/>
                <a:ea typeface="Times New Roman" panose="02020603050405020304" pitchFamily="18" charset="0"/>
                <a:cs typeface="Calibri" panose="020F0502020204030204" pitchFamily="34" charset="0"/>
              </a:rPr>
              <a:t>Hem</a:t>
            </a:r>
            <a:r>
              <a:rPr lang="el-GR" sz="2000" dirty="0">
                <a:effectLst/>
                <a:latin typeface="Calibri" panose="020F0502020204030204" pitchFamily="34" charset="0"/>
                <a:ea typeface="Times New Roman" panose="02020603050405020304" pitchFamily="18" charset="0"/>
                <a:cs typeface="Calibri" panose="020F0502020204030204" pitchFamily="34" charset="0"/>
              </a:rPr>
              <a:t> 1970).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7480D70-8DFB-474E-B50E-8266479A9AE5}"/>
              </a:ext>
            </a:extLst>
          </p:cNvPr>
          <p:cNvGraphicFramePr>
            <a:graphicFrameLocks noGrp="1"/>
          </p:cNvGraphicFramePr>
          <p:nvPr/>
        </p:nvGraphicFramePr>
        <p:xfrm>
          <a:off x="924847" y="873409"/>
          <a:ext cx="10342306" cy="5867400"/>
        </p:xfrm>
        <a:graphic>
          <a:graphicData uri="http://schemas.openxmlformats.org/drawingml/2006/table">
            <a:tbl>
              <a:tblPr firstRow="1" firstCol="1" bandRow="1">
                <a:tableStyleId>{5C22544A-7EE6-4342-B048-85BDC9FD1C3A}</a:tableStyleId>
              </a:tblPr>
              <a:tblGrid>
                <a:gridCol w="3167315">
                  <a:extLst>
                    <a:ext uri="{9D8B030D-6E8A-4147-A177-3AD203B41FA5}">
                      <a16:colId xmlns:a16="http://schemas.microsoft.com/office/drawing/2014/main" val="3117590302"/>
                    </a:ext>
                  </a:extLst>
                </a:gridCol>
                <a:gridCol w="2324335">
                  <a:extLst>
                    <a:ext uri="{9D8B030D-6E8A-4147-A177-3AD203B41FA5}">
                      <a16:colId xmlns:a16="http://schemas.microsoft.com/office/drawing/2014/main" val="3232027480"/>
                    </a:ext>
                  </a:extLst>
                </a:gridCol>
                <a:gridCol w="2218266">
                  <a:extLst>
                    <a:ext uri="{9D8B030D-6E8A-4147-A177-3AD203B41FA5}">
                      <a16:colId xmlns:a16="http://schemas.microsoft.com/office/drawing/2014/main" val="2675325287"/>
                    </a:ext>
                  </a:extLst>
                </a:gridCol>
                <a:gridCol w="2632390">
                  <a:extLst>
                    <a:ext uri="{9D8B030D-6E8A-4147-A177-3AD203B41FA5}">
                      <a16:colId xmlns:a16="http://schemas.microsoft.com/office/drawing/2014/main" val="724984362"/>
                    </a:ext>
                  </a:extLst>
                </a:gridCol>
              </a:tblGrid>
              <a:tr h="0">
                <a:tc>
                  <a:txBody>
                    <a:bodyPr/>
                    <a:lstStyle/>
                    <a:p>
                      <a:pPr>
                        <a:lnSpc>
                          <a:spcPct val="100000"/>
                        </a:lnSpc>
                        <a:spcAft>
                          <a:spcPts val="0"/>
                        </a:spcAft>
                      </a:pPr>
                      <a:r>
                        <a:rPr lang="el-GR" sz="2000" dirty="0">
                          <a:effectLst/>
                        </a:rPr>
                        <a:t>ΑΕΡΙΟ</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0" marB="114300" anchor="ctr"/>
                </a:tc>
                <a:tc>
                  <a:txBody>
                    <a:bodyPr/>
                    <a:lstStyle/>
                    <a:p>
                      <a:pPr algn="ctr">
                        <a:lnSpc>
                          <a:spcPct val="100000"/>
                        </a:lnSpc>
                        <a:spcAft>
                          <a:spcPts val="0"/>
                        </a:spcAft>
                      </a:pPr>
                      <a:r>
                        <a:rPr lang="el-GR" sz="2000">
                          <a:effectLst/>
                        </a:rPr>
                        <a:t>Χημικό</a:t>
                      </a:r>
                      <a:endParaRPr lang="en-US" sz="2000">
                        <a:effectLst/>
                      </a:endParaRPr>
                    </a:p>
                    <a:p>
                      <a:pPr algn="ctr">
                        <a:lnSpc>
                          <a:spcPct val="100000"/>
                        </a:lnSpc>
                        <a:spcAft>
                          <a:spcPts val="0"/>
                        </a:spcAft>
                      </a:pPr>
                      <a:r>
                        <a:rPr lang="el-GR" sz="2000">
                          <a:effectLst/>
                        </a:rPr>
                        <a:t>Σύμβολο</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0" marB="114300" anchor="ctr"/>
                </a:tc>
                <a:tc>
                  <a:txBody>
                    <a:bodyPr/>
                    <a:lstStyle/>
                    <a:p>
                      <a:pPr algn="ctr">
                        <a:lnSpc>
                          <a:spcPct val="100000"/>
                        </a:lnSpc>
                        <a:spcAft>
                          <a:spcPts val="0"/>
                        </a:spcAft>
                      </a:pPr>
                      <a:r>
                        <a:rPr lang="el-GR" sz="2000">
                          <a:effectLst/>
                        </a:rPr>
                        <a:t>Αναλογία</a:t>
                      </a:r>
                      <a:endParaRPr lang="en-US" sz="2000">
                        <a:effectLst/>
                      </a:endParaRPr>
                    </a:p>
                    <a:p>
                      <a:pPr algn="ctr">
                        <a:lnSpc>
                          <a:spcPct val="100000"/>
                        </a:lnSpc>
                        <a:spcAft>
                          <a:spcPts val="0"/>
                        </a:spcAft>
                      </a:pPr>
                      <a:r>
                        <a:rPr lang="el-GR" sz="2000">
                          <a:effectLst/>
                        </a:rPr>
                        <a:t>στον αέρα</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0" marB="114300" anchor="ctr"/>
                </a:tc>
                <a:tc>
                  <a:txBody>
                    <a:bodyPr/>
                    <a:lstStyle/>
                    <a:p>
                      <a:pPr algn="ctr">
                        <a:lnSpc>
                          <a:spcPct val="100000"/>
                        </a:lnSpc>
                        <a:spcAft>
                          <a:spcPts val="0"/>
                        </a:spcAft>
                      </a:pPr>
                      <a:r>
                        <a:rPr lang="el-GR" sz="2000">
                          <a:effectLst/>
                        </a:rPr>
                        <a:t>Αναλογία (%) στο θαλασσινό νερό</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114300" marB="114300" anchor="ctr"/>
                </a:tc>
                <a:extLst>
                  <a:ext uri="{0D108BD9-81ED-4DB2-BD59-A6C34878D82A}">
                    <a16:rowId xmlns:a16="http://schemas.microsoft.com/office/drawing/2014/main" val="3861601717"/>
                  </a:ext>
                </a:extLst>
              </a:tr>
              <a:tr h="180340">
                <a:tc>
                  <a:txBody>
                    <a:bodyPr/>
                    <a:lstStyle/>
                    <a:p>
                      <a:pPr>
                        <a:lnSpc>
                          <a:spcPct val="100000"/>
                        </a:lnSpc>
                        <a:spcAft>
                          <a:spcPts val="0"/>
                        </a:spcAft>
                      </a:pPr>
                      <a:r>
                        <a:rPr lang="el-GR" sz="2000" dirty="0">
                          <a:effectLst/>
                        </a:rPr>
                        <a:t>Άζωτο</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N</a:t>
                      </a:r>
                      <a:r>
                        <a:rPr lang="el-GR" sz="2000" baseline="-25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78,08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62,6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1863386614"/>
                  </a:ext>
                </a:extLst>
              </a:tr>
              <a:tr h="180340">
                <a:tc>
                  <a:txBody>
                    <a:bodyPr/>
                    <a:lstStyle/>
                    <a:p>
                      <a:pPr>
                        <a:lnSpc>
                          <a:spcPct val="100000"/>
                        </a:lnSpc>
                        <a:spcAft>
                          <a:spcPts val="0"/>
                        </a:spcAft>
                      </a:pPr>
                      <a:r>
                        <a:rPr lang="el-GR" sz="2000" dirty="0">
                          <a:effectLst/>
                        </a:rPr>
                        <a:t>Οξυγόνο</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O</a:t>
                      </a:r>
                      <a:r>
                        <a:rPr lang="el-GR" sz="2000" baseline="-25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20,95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34,3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3064601199"/>
                  </a:ext>
                </a:extLst>
              </a:tr>
              <a:tr h="180340">
                <a:tc>
                  <a:txBody>
                    <a:bodyPr/>
                    <a:lstStyle/>
                    <a:p>
                      <a:pPr>
                        <a:lnSpc>
                          <a:spcPct val="100000"/>
                        </a:lnSpc>
                        <a:spcAft>
                          <a:spcPts val="0"/>
                        </a:spcAft>
                      </a:pPr>
                      <a:r>
                        <a:rPr lang="el-GR" sz="2000">
                          <a:effectLst/>
                        </a:rPr>
                        <a:t>Αργόν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Ar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0,934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334399427"/>
                  </a:ext>
                </a:extLst>
              </a:tr>
              <a:tr h="180340">
                <a:tc>
                  <a:txBody>
                    <a:bodyPr/>
                    <a:lstStyle/>
                    <a:p>
                      <a:pPr>
                        <a:lnSpc>
                          <a:spcPct val="100000"/>
                        </a:lnSpc>
                        <a:spcAft>
                          <a:spcPts val="0"/>
                        </a:spcAft>
                      </a:pPr>
                      <a:r>
                        <a:rPr lang="el-GR" sz="2000" dirty="0">
                          <a:effectLst/>
                        </a:rPr>
                        <a:t>Διοξείδιο του άνθρακα</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CO</a:t>
                      </a:r>
                      <a:r>
                        <a:rPr lang="el-GR" sz="2000" baseline="-25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0,033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850286638"/>
                  </a:ext>
                </a:extLst>
              </a:tr>
              <a:tr h="180340">
                <a:tc>
                  <a:txBody>
                    <a:bodyPr/>
                    <a:lstStyle/>
                    <a:p>
                      <a:pPr>
                        <a:lnSpc>
                          <a:spcPct val="100000"/>
                        </a:lnSpc>
                        <a:spcAft>
                          <a:spcPts val="0"/>
                        </a:spcAft>
                      </a:pPr>
                      <a:r>
                        <a:rPr lang="el-GR" sz="2000">
                          <a:effectLst/>
                        </a:rPr>
                        <a:t>Νέον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dirty="0" err="1">
                          <a:effectLst/>
                        </a:rPr>
                        <a:t>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0,0018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0,00097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2595084838"/>
                  </a:ext>
                </a:extLst>
              </a:tr>
              <a:tr h="180340">
                <a:tc>
                  <a:txBody>
                    <a:bodyPr/>
                    <a:lstStyle/>
                    <a:p>
                      <a:pPr>
                        <a:lnSpc>
                          <a:spcPct val="100000"/>
                        </a:lnSpc>
                        <a:spcAft>
                          <a:spcPts val="0"/>
                        </a:spcAft>
                      </a:pPr>
                      <a:r>
                        <a:rPr lang="el-GR" sz="2000">
                          <a:effectLst/>
                        </a:rPr>
                        <a:t>Ήλιον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dirty="0" err="1">
                          <a:effectLst/>
                        </a:rPr>
                        <a:t>He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0,00052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0,00023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3707611219"/>
                  </a:ext>
                </a:extLst>
              </a:tr>
              <a:tr h="180340">
                <a:tc>
                  <a:txBody>
                    <a:bodyPr/>
                    <a:lstStyle/>
                    <a:p>
                      <a:pPr>
                        <a:lnSpc>
                          <a:spcPct val="100000"/>
                        </a:lnSpc>
                        <a:spcAft>
                          <a:spcPts val="0"/>
                        </a:spcAft>
                      </a:pPr>
                      <a:r>
                        <a:rPr lang="el-GR" sz="2000">
                          <a:effectLst/>
                        </a:rPr>
                        <a:t>Μεθάνιο</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CH</a:t>
                      </a:r>
                      <a:r>
                        <a:rPr lang="el-GR" sz="2000" baseline="-25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dirty="0">
                          <a:effectLst/>
                        </a:rPr>
                        <a:t>0,00020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0,00038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751380154"/>
                  </a:ext>
                </a:extLst>
              </a:tr>
              <a:tr h="180340">
                <a:tc>
                  <a:txBody>
                    <a:bodyPr/>
                    <a:lstStyle/>
                    <a:p>
                      <a:pPr>
                        <a:lnSpc>
                          <a:spcPct val="100000"/>
                        </a:lnSpc>
                        <a:spcAft>
                          <a:spcPts val="0"/>
                        </a:spcAft>
                      </a:pPr>
                      <a:r>
                        <a:rPr lang="el-GR" sz="2000">
                          <a:effectLst/>
                        </a:rPr>
                        <a:t>Κρυπτόν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Kr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dirty="0">
                          <a:effectLst/>
                        </a:rPr>
                        <a:t>0,00011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0,00038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1028321071"/>
                  </a:ext>
                </a:extLst>
              </a:tr>
              <a:tr h="180340">
                <a:tc>
                  <a:txBody>
                    <a:bodyPr/>
                    <a:lstStyle/>
                    <a:p>
                      <a:pPr>
                        <a:lnSpc>
                          <a:spcPct val="100000"/>
                        </a:lnSpc>
                        <a:spcAft>
                          <a:spcPts val="0"/>
                        </a:spcAft>
                      </a:pPr>
                      <a:r>
                        <a:rPr lang="el-GR" sz="2000">
                          <a:effectLst/>
                        </a:rPr>
                        <a:t>Μονοξείδιο του άνθρακα</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CO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dirty="0">
                          <a:effectLst/>
                        </a:rPr>
                        <a:t>0,000015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0,000017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185397118"/>
                  </a:ext>
                </a:extLst>
              </a:tr>
              <a:tr h="180340">
                <a:tc>
                  <a:txBody>
                    <a:bodyPr/>
                    <a:lstStyle/>
                    <a:p>
                      <a:pPr>
                        <a:lnSpc>
                          <a:spcPct val="100000"/>
                        </a:lnSpc>
                        <a:spcAft>
                          <a:spcPts val="0"/>
                        </a:spcAft>
                      </a:pPr>
                      <a:r>
                        <a:rPr lang="el-GR" sz="2000">
                          <a:effectLst/>
                        </a:rPr>
                        <a:t>Οξείδιο του αζώτου</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N</a:t>
                      </a:r>
                      <a:r>
                        <a:rPr lang="el-GR" sz="2000" baseline="-25000">
                          <a:effectLst/>
                        </a:rPr>
                        <a:t>2</a:t>
                      </a:r>
                      <a:r>
                        <a:rPr lang="el-GR" sz="2000">
                          <a:effectLst/>
                        </a:rPr>
                        <a:t>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dirty="0">
                          <a:effectLst/>
                        </a:rPr>
                        <a:t>0,000050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dirty="0">
                          <a:effectLst/>
                        </a:rPr>
                        <a:t>0,0015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749695067"/>
                  </a:ext>
                </a:extLst>
              </a:tr>
              <a:tr h="180340">
                <a:tc>
                  <a:txBody>
                    <a:bodyPr/>
                    <a:lstStyle/>
                    <a:p>
                      <a:pPr>
                        <a:lnSpc>
                          <a:spcPct val="100000"/>
                        </a:lnSpc>
                        <a:spcAft>
                          <a:spcPts val="0"/>
                        </a:spcAft>
                      </a:pPr>
                      <a:r>
                        <a:rPr lang="el-GR" sz="2000">
                          <a:effectLst/>
                        </a:rPr>
                        <a:t>Ξένον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Xe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a:effectLst/>
                        </a:rPr>
                        <a:t>0,0000087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tc>
                  <a:txBody>
                    <a:bodyPr/>
                    <a:lstStyle/>
                    <a:p>
                      <a:pPr algn="ctr">
                        <a:lnSpc>
                          <a:spcPct val="100000"/>
                        </a:lnSpc>
                        <a:spcAft>
                          <a:spcPts val="0"/>
                        </a:spcAft>
                      </a:pPr>
                      <a:r>
                        <a:rPr lang="el-GR" sz="2000" dirty="0">
                          <a:effectLst/>
                        </a:rPr>
                        <a:t>0,000054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tc>
                <a:extLst>
                  <a:ext uri="{0D108BD9-81ED-4DB2-BD59-A6C34878D82A}">
                    <a16:rowId xmlns:a16="http://schemas.microsoft.com/office/drawing/2014/main" val="985340352"/>
                  </a:ext>
                </a:extLst>
              </a:tr>
            </a:tbl>
          </a:graphicData>
        </a:graphic>
      </p:graphicFrame>
    </p:spTree>
    <p:extLst>
      <p:ext uri="{BB962C8B-B14F-4D97-AF65-F5344CB8AC3E}">
        <p14:creationId xmlns:p14="http://schemas.microsoft.com/office/powerpoint/2010/main" val="3460549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78BFCF-2E8C-43C9-BB62-84E98FB60EA4}"/>
              </a:ext>
            </a:extLst>
          </p:cNvPr>
          <p:cNvSpPr txBox="1"/>
          <p:nvPr/>
        </p:nvSpPr>
        <p:spPr>
          <a:xfrm>
            <a:off x="417871" y="517465"/>
            <a:ext cx="11356258" cy="5823069"/>
          </a:xfrm>
          <a:prstGeom prst="rect">
            <a:avLst/>
          </a:prstGeom>
          <a:noFill/>
        </p:spPr>
        <p:txBody>
          <a:bodyPr wrap="square">
            <a:spAutoFit/>
          </a:bodyPr>
          <a:lstStyle/>
          <a:p>
            <a:pPr>
              <a:lnSpc>
                <a:spcPct val="107000"/>
              </a:lnSpc>
              <a:spcAft>
                <a:spcPts val="800"/>
              </a:spcAft>
            </a:pPr>
            <a:r>
              <a:rPr lang="el-GR"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Διαλυμένο Άζωτο</a:t>
            </a:r>
            <a:endParaRPr lang="en-US"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400" b="1" dirty="0">
                <a:effectLst/>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Το</a:t>
            </a:r>
            <a:r>
              <a:rPr lang="el-GR" sz="2000" b="1" dirty="0">
                <a:effectLst/>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διαλυμένο άζωτο (Ν</a:t>
            </a:r>
            <a:r>
              <a:rPr lang="el-GR" sz="2000" baseline="-25000" dirty="0">
                <a:effectLst/>
                <a:latin typeface="Calibri" panose="020F0502020204030204" pitchFamily="34" charset="0"/>
                <a:ea typeface="Calibri" panose="020F0502020204030204" pitchFamily="34" charset="0"/>
                <a:cs typeface="Calibri" panose="020F0502020204030204" pitchFamily="34" charset="0"/>
              </a:rPr>
              <a:t>2</a:t>
            </a:r>
            <a:r>
              <a:rPr lang="el-GR" sz="2000" dirty="0">
                <a:effectLst/>
                <a:latin typeface="Calibri" panose="020F0502020204030204" pitchFamily="34" charset="0"/>
                <a:ea typeface="Calibri" panose="020F0502020204030204" pitchFamily="34" charset="0"/>
                <a:cs typeface="Calibri" panose="020F0502020204030204" pitchFamily="34" charset="0"/>
              </a:rPr>
              <a:t>) στο θαλάσσιο περιβάλλον θεωρείται σχεδόν ως μια συντηρητική ουσία, αφού δεσμεύεται από τους θαλάσσιους οργανισμούς (π.χ. βακτήρια) σε πολύ μικρές ποσότητες. </a:t>
            </a:r>
          </a:p>
          <a:p>
            <a:pPr>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Ωστόσο, δεν πρέπει να συγχέεται το διαλυτό αέριο άζωτο με τις δεσμευμένες ενώσεις του αζώτου, όπως τα νιτρικά, νιτρώδη και αμμωνιακά άλατα, τα οποία μεταβάλλονται σημαντικά λόγω βιολογικών διεργασιών (ως θρεπτικά συστατικά για τους περισσότερους φωτοσυνθετικούς οργανισμούς) και άλλων εισροών στο θαλάσσιο περιβάλλον (Δασενάκης κ.ά. 2005).</a:t>
            </a:r>
          </a:p>
          <a:p>
            <a:pPr>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 Εξαιτίας, λοιπόν, της σχετικής αδράνειάς του, η συγκέντρωση του διαλυμένου αερίου αζώτου δεν διαφέρει σημαντικά από μια θαλάσσια περιοχή σε μία άλλη, με τις μικρές διακυμάνσεις του να αποδίδονται:</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l-GR" sz="2000" dirty="0">
                <a:effectLst/>
                <a:latin typeface="Calibri" panose="020F0502020204030204" pitchFamily="34" charset="0"/>
                <a:ea typeface="Calibri" panose="020F0502020204030204" pitchFamily="34" charset="0"/>
                <a:cs typeface="Calibri" panose="020F0502020204030204" pitchFamily="34" charset="0"/>
              </a:rPr>
              <a:t> σε διακυμάνσεις της θερμοκρασίας και της πίεσης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l-GR" sz="2000" dirty="0">
                <a:effectLst/>
                <a:latin typeface="Calibri" panose="020F0502020204030204" pitchFamily="34" charset="0"/>
                <a:ea typeface="Calibri" panose="020F0502020204030204" pitchFamily="34" charset="0"/>
                <a:cs typeface="Calibri" panose="020F0502020204030204" pitchFamily="34" charset="0"/>
              </a:rPr>
              <a:t> στη δέσμευσή του από οργανισμούς που παράγουν </a:t>
            </a:r>
            <a:r>
              <a:rPr lang="el-GR" sz="2000" dirty="0" err="1">
                <a:effectLst/>
                <a:latin typeface="Calibri" panose="020F0502020204030204" pitchFamily="34" charset="0"/>
                <a:ea typeface="Calibri" panose="020F0502020204030204" pitchFamily="34" charset="0"/>
                <a:cs typeface="Calibri" panose="020F0502020204030204" pitchFamily="34" charset="0"/>
              </a:rPr>
              <a:t>νιτρογενάση</a:t>
            </a:r>
            <a:r>
              <a:rPr lang="el-GR" sz="2000" dirty="0">
                <a:effectLst/>
                <a:latin typeface="Calibri" panose="020F0502020204030204" pitchFamily="34" charset="0"/>
                <a:ea typeface="Calibri" panose="020F0502020204030204" pitchFamily="34" charset="0"/>
                <a:cs typeface="Calibri" panose="020F0502020204030204" pitchFamily="34" charset="0"/>
              </a:rPr>
              <a:t> (κυρίως βακτήρια και </a:t>
            </a:r>
            <a:r>
              <a:rPr lang="el-GR" sz="2000" dirty="0" err="1">
                <a:effectLst/>
                <a:latin typeface="Calibri" panose="020F0502020204030204" pitchFamily="34" charset="0"/>
                <a:ea typeface="Calibri" panose="020F0502020204030204" pitchFamily="34" charset="0"/>
                <a:cs typeface="Calibri" panose="020F0502020204030204" pitchFamily="34" charset="0"/>
              </a:rPr>
              <a:t>κυανοφύκη</a:t>
            </a:r>
            <a:r>
              <a:rPr lang="el-GR"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l-GR" sz="2000" dirty="0">
                <a:effectLst/>
                <a:latin typeface="Calibri" panose="020F0502020204030204" pitchFamily="34" charset="0"/>
                <a:ea typeface="Calibri" panose="020F0502020204030204" pitchFamily="34" charset="0"/>
                <a:cs typeface="Calibri" panose="020F0502020204030204" pitchFamily="34" charset="0"/>
              </a:rPr>
              <a:t> στην παρουσία χημικών ενώσεων που είναι σε θέση να δεσμεύσουν και να ανάγουν το μοριακό άζωτο σε αμμωνία</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l-GR" sz="2000" dirty="0">
                <a:effectLst/>
                <a:latin typeface="Calibri" panose="020F0502020204030204" pitchFamily="34" charset="0"/>
                <a:ea typeface="Calibri" panose="020F0502020204030204" pitchFamily="34" charset="0"/>
                <a:cs typeface="Calibri" panose="020F0502020204030204" pitchFamily="34" charset="0"/>
              </a:rPr>
              <a:t> στην οξείδωση της παραγόμενης από βιολογική δράση αμμωνίας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l-GR" sz="2000" dirty="0">
                <a:effectLst/>
                <a:latin typeface="Calibri" panose="020F0502020204030204" pitchFamily="34" charset="0"/>
                <a:ea typeface="Calibri" panose="020F0502020204030204" pitchFamily="34" charset="0"/>
                <a:cs typeface="Calibri" panose="020F0502020204030204" pitchFamily="34" charset="0"/>
              </a:rPr>
              <a:t> στην αποσύνθεση οργανικού υλικού</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9084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F3E7B4-E513-4094-89C0-45AAE5578C37}"/>
              </a:ext>
            </a:extLst>
          </p:cNvPr>
          <p:cNvSpPr txBox="1"/>
          <p:nvPr/>
        </p:nvSpPr>
        <p:spPr>
          <a:xfrm>
            <a:off x="381000" y="284802"/>
            <a:ext cx="11353800" cy="1733808"/>
          </a:xfrm>
          <a:prstGeom prst="rect">
            <a:avLst/>
          </a:prstGeom>
          <a:noFill/>
        </p:spPr>
        <p:txBody>
          <a:bodyPr wrap="square">
            <a:spAutoFit/>
          </a:bodyPr>
          <a:lstStyle/>
          <a:p>
            <a:pPr>
              <a:spcAft>
                <a:spcPts val="800"/>
              </a:spcAft>
            </a:pPr>
            <a:r>
              <a:rPr lang="el-GR" sz="2000" b="1" dirty="0">
                <a:solidFill>
                  <a:srgbClr val="0070C0"/>
                </a:solidFill>
                <a:effectLst/>
                <a:latin typeface="Calibri" panose="020F0502020204030204" pitchFamily="34" charset="0"/>
                <a:ea typeface="Calibri" panose="020F0502020204030204" pitchFamily="34" charset="0"/>
              </a:rPr>
              <a:t>Διαλυμένο οξυγόνο</a:t>
            </a:r>
          </a:p>
          <a:p>
            <a:pPr>
              <a:spcAft>
                <a:spcPts val="800"/>
              </a:spcAft>
            </a:pPr>
            <a:r>
              <a:rPr lang="el-GR" sz="2000" dirty="0">
                <a:effectLst/>
                <a:latin typeface="Calibri" panose="020F0502020204030204" pitchFamily="34" charset="0"/>
                <a:ea typeface="Calibri" panose="020F0502020204030204" pitchFamily="34" charset="0"/>
              </a:rPr>
              <a:t>Το Οξυγόνο είναι ένα πολύ δραστικό στοιχείο τόσο από χημική όσο και από βιολογική άποψη και ως εκ τούτου η περιεκτικότητά του στο θαλασσινό νερό παρουσιάζει έντονες διακυμάνσεις. Με τον όρο </a:t>
            </a:r>
            <a:r>
              <a:rPr lang="el-GR" sz="2000" b="1" dirty="0">
                <a:effectLst/>
                <a:latin typeface="Calibri" panose="020F0502020204030204" pitchFamily="34" charset="0"/>
                <a:ea typeface="Calibri" panose="020F0502020204030204" pitchFamily="34" charset="0"/>
              </a:rPr>
              <a:t>διαλυμένο οξυγόνο </a:t>
            </a:r>
            <a:r>
              <a:rPr lang="el-GR" sz="2000" dirty="0">
                <a:effectLst/>
                <a:latin typeface="Calibri" panose="020F0502020204030204" pitchFamily="34" charset="0"/>
                <a:ea typeface="Calibri" panose="020F0502020204030204" pitchFamily="34" charset="0"/>
              </a:rPr>
              <a:t>(</a:t>
            </a:r>
            <a:r>
              <a:rPr lang="el-GR" sz="2000" b="1" i="1" dirty="0">
                <a:effectLst/>
                <a:latin typeface="Calibri" panose="020F0502020204030204" pitchFamily="34" charset="0"/>
                <a:ea typeface="Calibri" panose="020F0502020204030204" pitchFamily="34" charset="0"/>
              </a:rPr>
              <a:t>DO</a:t>
            </a:r>
            <a:r>
              <a:rPr lang="el-GR" sz="2000" b="1" dirty="0">
                <a:effectLst/>
                <a:latin typeface="Calibri" panose="020F0502020204030204" pitchFamily="34" charset="0"/>
                <a:ea typeface="Calibri" panose="020F0502020204030204" pitchFamily="34" charset="0"/>
              </a:rPr>
              <a:t>: </a:t>
            </a:r>
            <a:r>
              <a:rPr lang="el-GR" sz="2000" b="1" i="1" dirty="0" err="1">
                <a:effectLst/>
                <a:latin typeface="Calibri" panose="020F0502020204030204" pitchFamily="34" charset="0"/>
                <a:ea typeface="Calibri" panose="020F0502020204030204" pitchFamily="34" charset="0"/>
              </a:rPr>
              <a:t>Dissolved</a:t>
            </a:r>
            <a:r>
              <a:rPr lang="el-GR" sz="2000" b="1" i="1" dirty="0">
                <a:effectLst/>
                <a:latin typeface="Calibri" panose="020F0502020204030204" pitchFamily="34" charset="0"/>
                <a:ea typeface="Calibri" panose="020F0502020204030204" pitchFamily="34" charset="0"/>
              </a:rPr>
              <a:t> Oxygen</a:t>
            </a:r>
            <a:r>
              <a:rPr lang="el-GR" sz="2000" dirty="0">
                <a:effectLst/>
                <a:latin typeface="Calibri" panose="020F0502020204030204" pitchFamily="34" charset="0"/>
                <a:ea typeface="Calibri" panose="020F0502020204030204" pitchFamily="34" charset="0"/>
              </a:rPr>
              <a:t>) νοείται η συγκέντρωση του μοριακού οξυγόνου στο θαλασσινό νερό.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A362513-725D-4F8F-B9BD-08686C966CD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92166" y="3881086"/>
            <a:ext cx="4685434" cy="2891726"/>
          </a:xfrm>
          <a:prstGeom prst="rect">
            <a:avLst/>
          </a:prstGeom>
          <a:noFill/>
          <a:ln>
            <a:noFill/>
          </a:ln>
        </p:spPr>
      </p:pic>
      <p:sp>
        <p:nvSpPr>
          <p:cNvPr id="5" name="TextBox 4">
            <a:extLst>
              <a:ext uri="{FF2B5EF4-FFF2-40B4-BE49-F238E27FC236}">
                <a16:creationId xmlns:a16="http://schemas.microsoft.com/office/drawing/2014/main" id="{FFFB81D0-2256-4E8F-8B11-8C41B3983548}"/>
              </a:ext>
            </a:extLst>
          </p:cNvPr>
          <p:cNvSpPr txBox="1"/>
          <p:nvPr/>
        </p:nvSpPr>
        <p:spPr>
          <a:xfrm>
            <a:off x="361951" y="2513023"/>
            <a:ext cx="5067300" cy="4401205"/>
          </a:xfrm>
          <a:prstGeom prst="rect">
            <a:avLst/>
          </a:prstGeom>
          <a:noFill/>
        </p:spPr>
        <p:txBody>
          <a:bodyPr wrap="square">
            <a:spAutoFit/>
          </a:bodyPr>
          <a:lstStyle/>
          <a:p>
            <a:r>
              <a:rPr lang="el-GR" sz="2000" b="1" dirty="0"/>
              <a:t> Η κατανομή – συγκέντρωση του οξυγόνου </a:t>
            </a:r>
            <a:r>
              <a:rPr lang="el-GR" sz="2000" dirty="0"/>
              <a:t>σε μια υδάτινη μάζα επηρεάζεται κυρίως από</a:t>
            </a:r>
            <a:r>
              <a:rPr lang="en-US" sz="2000" dirty="0"/>
              <a:t>:</a:t>
            </a:r>
          </a:p>
          <a:p>
            <a:pPr marL="285750" indent="-285750">
              <a:buFont typeface="Arial" panose="020B0604020202020204" pitchFamily="34" charset="0"/>
              <a:buChar char="•"/>
            </a:pPr>
            <a:r>
              <a:rPr lang="el-GR" sz="2000" dirty="0"/>
              <a:t> τη θερμοκρασία, </a:t>
            </a:r>
            <a:endParaRPr lang="en-US" sz="2000" dirty="0"/>
          </a:p>
          <a:p>
            <a:pPr marL="285750" indent="-285750">
              <a:buFont typeface="Arial" panose="020B0604020202020204" pitchFamily="34" charset="0"/>
              <a:buChar char="•"/>
            </a:pPr>
            <a:r>
              <a:rPr lang="el-GR" sz="2000" dirty="0"/>
              <a:t>τη διαθεσιμότητα φωτός</a:t>
            </a:r>
            <a:endParaRPr lang="en-US" sz="2000" dirty="0"/>
          </a:p>
          <a:p>
            <a:pPr marL="285750" indent="-285750">
              <a:buFont typeface="Arial" panose="020B0604020202020204" pitchFamily="34" charset="0"/>
              <a:buChar char="•"/>
            </a:pPr>
            <a:r>
              <a:rPr lang="el-GR" sz="2000" dirty="0"/>
              <a:t>την αλατότητα του νερού, </a:t>
            </a:r>
            <a:endParaRPr lang="en-US" sz="2000" dirty="0"/>
          </a:p>
          <a:p>
            <a:pPr marL="285750" indent="-285750">
              <a:buFont typeface="Arial" panose="020B0604020202020204" pitchFamily="34" charset="0"/>
              <a:buChar char="•"/>
            </a:pPr>
            <a:r>
              <a:rPr lang="el-GR" sz="2000" dirty="0"/>
              <a:t>την υδροστατική πίεση (βάθος), </a:t>
            </a:r>
            <a:endParaRPr lang="en-US" sz="2000" dirty="0"/>
          </a:p>
          <a:p>
            <a:pPr marL="285750" indent="-285750">
              <a:buFont typeface="Arial" panose="020B0604020202020204" pitchFamily="34" charset="0"/>
              <a:buChar char="•"/>
            </a:pPr>
            <a:r>
              <a:rPr lang="el-GR" sz="2000" dirty="0"/>
              <a:t>τους ρυθμούς προσφοράς του από την ατμόσφαιρα,</a:t>
            </a:r>
            <a:endParaRPr lang="en-US" sz="2000" dirty="0"/>
          </a:p>
          <a:p>
            <a:pPr marL="285750" indent="-285750">
              <a:buFont typeface="Arial" panose="020B0604020202020204" pitchFamily="34" charset="0"/>
              <a:buChar char="•"/>
            </a:pPr>
            <a:r>
              <a:rPr lang="el-GR" sz="2000" dirty="0"/>
              <a:t> την ένταση και την έκταση της ανάμιξης - κυκλοφορίας του νερού και </a:t>
            </a:r>
            <a:endParaRPr lang="en-US" sz="2000" dirty="0"/>
          </a:p>
          <a:p>
            <a:pPr marL="285750" indent="-285750">
              <a:buFont typeface="Arial" panose="020B0604020202020204" pitchFamily="34" charset="0"/>
              <a:buChar char="•"/>
            </a:pPr>
            <a:r>
              <a:rPr lang="el-GR" sz="2000" dirty="0"/>
              <a:t>την αφθονία και συμπεριφορά των υδρόβιων οργανισμών (φωτοσυνθετική απελευθέρωση Ο</a:t>
            </a:r>
            <a:r>
              <a:rPr lang="el-GR" sz="2000" baseline="-25000" dirty="0"/>
              <a:t>2</a:t>
            </a:r>
            <a:r>
              <a:rPr lang="el-GR" sz="2000" dirty="0"/>
              <a:t>, κατανάλωση Ο</a:t>
            </a:r>
            <a:r>
              <a:rPr lang="el-GR" sz="2000" baseline="-25000" dirty="0"/>
              <a:t>2</a:t>
            </a:r>
            <a:r>
              <a:rPr lang="el-GR" sz="2000" dirty="0"/>
              <a:t> μέσω αναπνοής).</a:t>
            </a:r>
          </a:p>
        </p:txBody>
      </p:sp>
      <p:sp>
        <p:nvSpPr>
          <p:cNvPr id="7" name="TextBox 6">
            <a:extLst>
              <a:ext uri="{FF2B5EF4-FFF2-40B4-BE49-F238E27FC236}">
                <a16:creationId xmlns:a16="http://schemas.microsoft.com/office/drawing/2014/main" id="{ABE87179-D997-475F-9436-AC5D160617A3}"/>
              </a:ext>
            </a:extLst>
          </p:cNvPr>
          <p:cNvSpPr txBox="1"/>
          <p:nvPr/>
        </p:nvSpPr>
        <p:spPr>
          <a:xfrm>
            <a:off x="381000" y="2018610"/>
            <a:ext cx="10896600" cy="369332"/>
          </a:xfrm>
          <a:prstGeom prst="rect">
            <a:avLst/>
          </a:prstGeom>
          <a:noFill/>
        </p:spPr>
        <p:txBody>
          <a:bodyPr wrap="square">
            <a:spAutoFit/>
          </a:bodyPr>
          <a:lstStyle/>
          <a:p>
            <a:r>
              <a:rPr lang="el-GR" b="1" dirty="0"/>
              <a:t>Παράγεται</a:t>
            </a:r>
            <a:r>
              <a:rPr lang="el-GR" dirty="0"/>
              <a:t> από την δέσμευση ατμοσφαιρικού αέρα, την αναπνοή των οργανισμών και τη φωτοσύνθεση.</a:t>
            </a:r>
          </a:p>
        </p:txBody>
      </p:sp>
      <p:sp>
        <p:nvSpPr>
          <p:cNvPr id="9" name="TextBox 8">
            <a:extLst>
              <a:ext uri="{FF2B5EF4-FFF2-40B4-BE49-F238E27FC236}">
                <a16:creationId xmlns:a16="http://schemas.microsoft.com/office/drawing/2014/main" id="{CBDD8BE3-F12E-4218-8FB7-FA32DFF855E0}"/>
              </a:ext>
            </a:extLst>
          </p:cNvPr>
          <p:cNvSpPr txBox="1"/>
          <p:nvPr/>
        </p:nvSpPr>
        <p:spPr>
          <a:xfrm>
            <a:off x="6762750" y="2557647"/>
            <a:ext cx="5429250" cy="1323439"/>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rPr>
              <a:t>Η </a:t>
            </a:r>
            <a:r>
              <a:rPr lang="el-GR" sz="2000" b="1" dirty="0">
                <a:effectLst/>
                <a:latin typeface="Calibri" panose="020F0502020204030204" pitchFamily="34" charset="0"/>
                <a:ea typeface="Calibri" panose="020F0502020204030204" pitchFamily="34" charset="0"/>
              </a:rPr>
              <a:t>διαλυτότητα του οξυγόνου</a:t>
            </a:r>
            <a:r>
              <a:rPr lang="el-GR" sz="2000" dirty="0">
                <a:effectLst/>
                <a:latin typeface="Calibri" panose="020F0502020204030204" pitchFamily="34" charset="0"/>
                <a:ea typeface="Calibri" panose="020F0502020204030204" pitchFamily="34" charset="0"/>
              </a:rPr>
              <a:t>, ή αλλιώς η </a:t>
            </a:r>
            <a:r>
              <a:rPr lang="el-GR" sz="2000" b="1" dirty="0">
                <a:effectLst/>
                <a:latin typeface="Calibri" panose="020F0502020204030204" pitchFamily="34" charset="0"/>
                <a:ea typeface="Calibri" panose="020F0502020204030204" pitchFamily="34" charset="0"/>
              </a:rPr>
              <a:t>συγκέντρωση κορεσμού</a:t>
            </a:r>
            <a:r>
              <a:rPr lang="el-GR" sz="2000" dirty="0">
                <a:effectLst/>
                <a:latin typeface="Calibri" panose="020F0502020204030204" pitchFamily="34" charset="0"/>
                <a:ea typeface="Calibri" panose="020F0502020204030204" pitchFamily="34" charset="0"/>
              </a:rPr>
              <a:t>, </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dirty="0">
                <a:effectLst/>
                <a:latin typeface="Calibri" panose="020F0502020204030204" pitchFamily="34" charset="0"/>
                <a:ea typeface="Calibri" panose="020F0502020204030204" pitchFamily="34" charset="0"/>
              </a:rPr>
              <a:t>είναι αντιστρόφως ανάλογη των μεταβολών της θερμοκρασίας και της αλατότητας του θαλασσινού νερού</a:t>
            </a:r>
            <a:endParaRPr lang="en-US" sz="2000" dirty="0"/>
          </a:p>
        </p:txBody>
      </p:sp>
    </p:spTree>
    <p:extLst>
      <p:ext uri="{BB962C8B-B14F-4D97-AF65-F5344CB8AC3E}">
        <p14:creationId xmlns:p14="http://schemas.microsoft.com/office/powerpoint/2010/main" val="1748930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D5C9B0-E7AC-4E4A-ADC9-909337949CB4}"/>
              </a:ext>
            </a:extLst>
          </p:cNvPr>
          <p:cNvSpPr txBox="1"/>
          <p:nvPr/>
        </p:nvSpPr>
        <p:spPr>
          <a:xfrm>
            <a:off x="381000" y="774058"/>
            <a:ext cx="11181735" cy="1394997"/>
          </a:xfrm>
          <a:prstGeom prst="rect">
            <a:avLst/>
          </a:prstGeom>
          <a:noFill/>
        </p:spPr>
        <p:txBody>
          <a:bodyPr wrap="square">
            <a:spAutoFit/>
          </a:bodyPr>
          <a:lstStyle/>
          <a:p>
            <a:pPr fontAlgn="base">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Γενικά, </a:t>
            </a:r>
            <a:r>
              <a:rPr lang="el-GR" sz="2000" b="1" dirty="0">
                <a:effectLst/>
                <a:latin typeface="Calibri" panose="020F0502020204030204" pitchFamily="34" charset="0"/>
                <a:ea typeface="Calibri" panose="020F0502020204030204" pitchFamily="34" charset="0"/>
                <a:cs typeface="Calibri" panose="020F0502020204030204" pitchFamily="34" charset="0"/>
              </a:rPr>
              <a:t>η συγκέντρωση κορεσμού του οξυγόνου </a:t>
            </a:r>
            <a:r>
              <a:rPr lang="el-GR" sz="2000" dirty="0">
                <a:effectLst/>
                <a:latin typeface="Calibri" panose="020F0502020204030204" pitchFamily="34" charset="0"/>
                <a:ea typeface="Calibri" panose="020F0502020204030204" pitchFamily="34" charset="0"/>
                <a:cs typeface="Calibri" panose="020F0502020204030204" pitchFamily="34" charset="0"/>
              </a:rPr>
              <a:t>κυμαίνεται περίπου μεταξύ 4 </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ml</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l </a:t>
            </a:r>
            <a:r>
              <a:rPr lang="el-GR" sz="2000" dirty="0">
                <a:effectLst/>
                <a:latin typeface="Calibri" panose="020F0502020204030204" pitchFamily="34" charset="0"/>
                <a:ea typeface="Calibri" panose="020F0502020204030204" pitchFamily="34" charset="0"/>
                <a:cs typeface="Calibri" panose="020F0502020204030204" pitchFamily="34" charset="0"/>
              </a:rPr>
              <a:t>και 10 </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ml</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l </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[1 </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mg</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l</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 Ο</a:t>
            </a:r>
            <a:r>
              <a:rPr lang="el-GR" sz="2000" baseline="-25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2</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 0,700 </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ml</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l </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&amp; 1 </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ml</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l</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 Ο</a:t>
            </a:r>
            <a:r>
              <a:rPr lang="el-GR" sz="2000" baseline="-25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2</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 = 44,661 μ</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mol</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l</a:t>
            </a:r>
            <a:r>
              <a:rPr lang="el-GR" sz="2000" dirty="0">
                <a:solidFill>
                  <a:srgbClr val="383838"/>
                </a:solidFill>
                <a:effectLst/>
                <a:latin typeface="Calibri" panose="020F0502020204030204" pitchFamily="34" charset="0"/>
                <a:ea typeface="Times New Roman" panose="02020603050405020304" pitchFamily="18" charset="0"/>
                <a:cs typeface="Calibri" panose="020F0502020204030204" pitchFamily="34" charset="0"/>
              </a:rPr>
              <a:t>], με τη δ</a:t>
            </a:r>
            <a:r>
              <a:rPr lang="el-GR" sz="2000" dirty="0">
                <a:effectLst/>
                <a:latin typeface="Calibri" panose="020F0502020204030204" pitchFamily="34" charset="0"/>
                <a:ea typeface="Calibri" panose="020F0502020204030204" pitchFamily="34" charset="0"/>
                <a:cs typeface="Calibri" panose="020F0502020204030204" pitchFamily="34" charset="0"/>
              </a:rPr>
              <a:t>ιαλυτότητά του να είναι μεγαλύτερη από αυτή του αζώτου. Τούτο έχει μεγάλη σημασία για τη ζωή στη θάλασσα και με δεδομένο ότι η περιεκτικότητά του οξυγόνου στην ατμόσφαιρα είναι μόλις το 1/4 αυτής του αζώτου.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08730C-D61F-4C7F-9429-5EA09339C9DD}"/>
                  </a:ext>
                </a:extLst>
              </p:cNvPr>
              <p:cNvSpPr txBox="1"/>
              <p:nvPr/>
            </p:nvSpPr>
            <p:spPr>
              <a:xfrm>
                <a:off x="381000" y="2304171"/>
                <a:ext cx="11181735" cy="4262449"/>
              </a:xfrm>
              <a:prstGeom prst="rect">
                <a:avLst/>
              </a:prstGeom>
              <a:noFill/>
            </p:spPr>
            <p:txBody>
              <a:bodyPr wrap="square">
                <a:spAutoFit/>
              </a:bodyPr>
              <a:lstStyle/>
              <a:p>
                <a:pPr indent="457200">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Η συγκέντρωση κορεσμού του διαλυμένου οξυγόνου (</a:t>
                </a:r>
                <a:r>
                  <a:rPr lang="el-GR" sz="2000" i="1" dirty="0">
                    <a:effectLst/>
                    <a:latin typeface="Calibri" panose="020F0502020204030204" pitchFamily="34" charset="0"/>
                    <a:ea typeface="Calibri" panose="020F0502020204030204" pitchFamily="34" charset="0"/>
                    <a:cs typeface="Calibri" panose="020F0502020204030204" pitchFamily="34" charset="0"/>
                  </a:rPr>
                  <a:t>DO</a:t>
                </a:r>
                <a:r>
                  <a:rPr lang="el-GR" sz="2000" i="1" baseline="-25000" dirty="0">
                    <a:effectLst/>
                    <a:latin typeface="Calibri" panose="020F0502020204030204" pitchFamily="34" charset="0"/>
                    <a:ea typeface="Calibri" panose="020F0502020204030204" pitchFamily="34" charset="0"/>
                    <a:cs typeface="Calibri" panose="020F0502020204030204" pitchFamily="34" charset="0"/>
                  </a:rPr>
                  <a:t>S</a:t>
                </a:r>
                <a:r>
                  <a:rPr lang="el-GR" sz="2000" dirty="0">
                    <a:effectLst/>
                    <a:latin typeface="Calibri" panose="020F0502020204030204" pitchFamily="34" charset="0"/>
                    <a:ea typeface="Calibri" panose="020F0502020204030204" pitchFamily="34" charset="0"/>
                    <a:cs typeface="Calibri" panose="020F0502020204030204" pitchFamily="34" charset="0"/>
                  </a:rPr>
                  <a:t>, σε </a:t>
                </a:r>
                <a:r>
                  <a:rPr lang="el-GR" sz="2000" dirty="0" err="1">
                    <a:effectLst/>
                    <a:latin typeface="Calibri" panose="020F0502020204030204" pitchFamily="34" charset="0"/>
                    <a:ea typeface="Calibri" panose="020F0502020204030204" pitchFamily="34" charset="0"/>
                    <a:cs typeface="Calibri" panose="020F0502020204030204" pitchFamily="34" charset="0"/>
                  </a:rPr>
                  <a:t>mg</a:t>
                </a:r>
                <a:r>
                  <a:rPr lang="el-GR" sz="2000" dirty="0">
                    <a:effectLst/>
                    <a:latin typeface="Calibri" panose="020F0502020204030204" pitchFamily="34" charset="0"/>
                    <a:ea typeface="Calibri" panose="020F0502020204030204" pitchFamily="34" charset="0"/>
                    <a:cs typeface="Calibri" panose="020F0502020204030204" pitchFamily="34" charset="0"/>
                  </a:rPr>
                  <a:t>/l) βάσει των τιμών θερμοκρασίας (</a:t>
                </a:r>
                <a:r>
                  <a:rPr lang="el-GR" sz="2000" i="1" dirty="0">
                    <a:effectLst/>
                    <a:latin typeface="Calibri" panose="020F0502020204030204" pitchFamily="34" charset="0"/>
                    <a:ea typeface="Calibri" panose="020F0502020204030204" pitchFamily="34" charset="0"/>
                    <a:cs typeface="Calibri" panose="020F0502020204030204" pitchFamily="34" charset="0"/>
                  </a:rPr>
                  <a:t>Τ</a:t>
                </a:r>
                <a:r>
                  <a:rPr lang="el-GR" sz="2000" i="1" baseline="-25000" dirty="0">
                    <a:effectLst/>
                    <a:latin typeface="Calibri" panose="020F0502020204030204" pitchFamily="34" charset="0"/>
                    <a:ea typeface="Calibri" panose="020F0502020204030204" pitchFamily="34" charset="0"/>
                    <a:cs typeface="Calibri" panose="020F0502020204030204" pitchFamily="34" charset="0"/>
                  </a:rPr>
                  <a:t>Κ</a:t>
                </a:r>
                <a:r>
                  <a:rPr lang="el-GR" sz="2000" dirty="0">
                    <a:effectLst/>
                    <a:latin typeface="Calibri" panose="020F0502020204030204" pitchFamily="34" charset="0"/>
                    <a:ea typeface="Calibri" panose="020F0502020204030204" pitchFamily="34" charset="0"/>
                    <a:cs typeface="Calibri" panose="020F0502020204030204" pitchFamily="34" charset="0"/>
                  </a:rPr>
                  <a:t>, σε βαθμούς Kelvin) και αλατότητας (</a:t>
                </a:r>
                <a:r>
                  <a:rPr lang="el-GR" sz="2000" i="1" dirty="0">
                    <a:effectLst/>
                    <a:latin typeface="Calibri" panose="020F0502020204030204" pitchFamily="34" charset="0"/>
                    <a:ea typeface="Calibri" panose="020F0502020204030204" pitchFamily="34" charset="0"/>
                    <a:cs typeface="Calibri" panose="020F0502020204030204" pitchFamily="34" charset="0"/>
                  </a:rPr>
                  <a:t>S</a:t>
                </a:r>
                <a:r>
                  <a:rPr lang="el-GR" sz="2000" dirty="0">
                    <a:effectLst/>
                    <a:latin typeface="Calibri" panose="020F0502020204030204" pitchFamily="34" charset="0"/>
                    <a:ea typeface="Calibri" panose="020F0502020204030204" pitchFamily="34" charset="0"/>
                    <a:cs typeface="Calibri" panose="020F0502020204030204" pitchFamily="34" charset="0"/>
                  </a:rPr>
                  <a:t>) δίνεται από την σχέση των </a:t>
                </a:r>
                <a:r>
                  <a:rPr lang="el-GR" sz="2000" dirty="0" err="1">
                    <a:effectLst/>
                    <a:latin typeface="Calibri" panose="020F0502020204030204" pitchFamily="34" charset="0"/>
                    <a:ea typeface="Calibri" panose="020F0502020204030204" pitchFamily="34" charset="0"/>
                    <a:cs typeface="Calibri" panose="020F0502020204030204" pitchFamily="34" charset="0"/>
                  </a:rPr>
                  <a:t>Benson</a:t>
                </a:r>
                <a:r>
                  <a:rPr lang="el-GR" sz="2000" dirty="0">
                    <a:effectLst/>
                    <a:latin typeface="Calibri" panose="020F0502020204030204" pitchFamily="34" charset="0"/>
                    <a:ea typeface="Calibri" panose="020F0502020204030204" pitchFamily="34" charset="0"/>
                    <a:cs typeface="Calibri" panose="020F0502020204030204" pitchFamily="34" charset="0"/>
                  </a:rPr>
                  <a:t> &amp; </a:t>
                </a:r>
                <a:r>
                  <a:rPr lang="el-GR" sz="2000" dirty="0" err="1">
                    <a:effectLst/>
                    <a:latin typeface="Calibri" panose="020F0502020204030204" pitchFamily="34" charset="0"/>
                    <a:ea typeface="Calibri" panose="020F0502020204030204" pitchFamily="34" charset="0"/>
                    <a:cs typeface="Calibri" panose="020F0502020204030204" pitchFamily="34" charset="0"/>
                  </a:rPr>
                  <a:t>Krause</a:t>
                </a:r>
                <a:r>
                  <a:rPr lang="el-GR" sz="2000" dirty="0">
                    <a:effectLst/>
                    <a:latin typeface="Calibri" panose="020F0502020204030204" pitchFamily="34" charset="0"/>
                    <a:ea typeface="Calibri" panose="020F0502020204030204" pitchFamily="34" charset="0"/>
                    <a:cs typeface="Calibri" panose="020F0502020204030204" pitchFamily="34" charset="0"/>
                  </a:rPr>
                  <a:t> (1984):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l-GR" sz="2000" i="1">
                            <a:effectLst/>
                            <a:latin typeface="Cambria Math" panose="02040503050406030204" pitchFamily="18" charset="0"/>
                            <a:ea typeface="Calibri" panose="020F0502020204030204" pitchFamily="34" charset="0"/>
                            <a:cs typeface="Calibri" panose="020F0502020204030204" pitchFamily="34" charset="0"/>
                          </a:rPr>
                          <m:t>𝐷𝑂</m:t>
                        </m:r>
                      </m:e>
                      <m:sub>
                        <m:r>
                          <a:rPr lang="el-GR" sz="2000" i="1">
                            <a:effectLst/>
                            <a:latin typeface="Cambria Math" panose="02040503050406030204" pitchFamily="18" charset="0"/>
                            <a:ea typeface="Calibri" panose="020F0502020204030204" pitchFamily="34" charset="0"/>
                            <a:cs typeface="Calibri" panose="020F0502020204030204" pitchFamily="34" charset="0"/>
                          </a:rPr>
                          <m:t>𝑠</m:t>
                        </m:r>
                      </m:sub>
                    </m:sSub>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l-GR" sz="2000" i="1">
                        <a:effectLst/>
                        <a:latin typeface="Cambria Math" panose="02040503050406030204" pitchFamily="18" charset="0"/>
                        <a:ea typeface="Calibri" panose="020F0502020204030204" pitchFamily="34" charset="0"/>
                        <a:cs typeface="Calibri" panose="020F0502020204030204" pitchFamily="34" charset="0"/>
                      </a:rPr>
                      <m:t>𝑒𝑥𝑝</m:t>
                    </m:r>
                    <m:d>
                      <m:dPr>
                        <m:ctrlPr>
                          <a:rPr lang="en-US" sz="2000" i="1">
                            <a:effectLst/>
                            <a:latin typeface="Cambria Math" panose="02040503050406030204" pitchFamily="18" charset="0"/>
                            <a:ea typeface="Calibri" panose="020F0502020204030204" pitchFamily="34" charset="0"/>
                            <a:cs typeface="Calibri" panose="020F0502020204030204" pitchFamily="34" charset="0"/>
                          </a:rPr>
                        </m:ctrlPr>
                      </m:dPr>
                      <m:e>
                        <m:r>
                          <a:rPr lang="en-US" sz="2000" i="1">
                            <a:effectLst/>
                            <a:latin typeface="Cambria Math" panose="02040503050406030204" pitchFamily="18" charset="0"/>
                            <a:ea typeface="Calibri" panose="020F0502020204030204" pitchFamily="34" charset="0"/>
                            <a:cs typeface="Calibri" panose="020F0502020204030204" pitchFamily="34" charset="0"/>
                          </a:rPr>
                          <m:t>−3,442+</m:t>
                        </m:r>
                        <m:f>
                          <m:fPr>
                            <m:ctrlPr>
                              <a:rPr lang="en-US" sz="2000" i="1">
                                <a:effectLst/>
                                <a:latin typeface="Cambria Math" panose="02040503050406030204" pitchFamily="18" charset="0"/>
                                <a:ea typeface="Calibri" panose="020F0502020204030204" pitchFamily="34" charset="0"/>
                                <a:cs typeface="Calibri" panose="020F0502020204030204" pitchFamily="34" charset="0"/>
                              </a:rPr>
                            </m:ctrlPr>
                          </m:fPr>
                          <m:num>
                            <m:r>
                              <a:rPr lang="en-US" sz="2000" i="1">
                                <a:effectLst/>
                                <a:latin typeface="Cambria Math" panose="02040503050406030204" pitchFamily="18" charset="0"/>
                                <a:ea typeface="Calibri" panose="020F0502020204030204" pitchFamily="34" charset="0"/>
                                <a:cs typeface="Calibri" panose="020F0502020204030204" pitchFamily="34" charset="0"/>
                              </a:rPr>
                              <m:t>1,572288 </m:t>
                            </m:r>
                            <m:sSup>
                              <m:sSup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pPr>
                              <m:e>
                                <m:r>
                                  <a:rPr lang="en-US" sz="2000" i="1">
                                    <a:effectLst/>
                                    <a:latin typeface="Cambria Math" panose="02040503050406030204" pitchFamily="18" charset="0"/>
                                    <a:ea typeface="Calibri" panose="020F0502020204030204" pitchFamily="34" charset="0"/>
                                    <a:cs typeface="Calibri" panose="020F0502020204030204" pitchFamily="34" charset="0"/>
                                  </a:rPr>
                                  <m:t>10</m:t>
                                </m:r>
                              </m:e>
                              <m:sup>
                                <m:r>
                                  <a:rPr lang="en-US" sz="2000" i="1">
                                    <a:effectLst/>
                                    <a:latin typeface="Cambria Math" panose="02040503050406030204" pitchFamily="18" charset="0"/>
                                    <a:ea typeface="Calibri" panose="020F0502020204030204" pitchFamily="34" charset="0"/>
                                    <a:cs typeface="Calibri" panose="020F0502020204030204" pitchFamily="34" charset="0"/>
                                  </a:rPr>
                                  <m:t>5</m:t>
                                </m:r>
                              </m:sup>
                            </m:sSup>
                          </m:num>
                          <m:den>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l-GR" sz="2000" i="1">
                                    <a:effectLst/>
                                    <a:latin typeface="Cambria Math" panose="02040503050406030204" pitchFamily="18" charset="0"/>
                                    <a:ea typeface="Calibri" panose="020F0502020204030204" pitchFamily="34" charset="0"/>
                                    <a:cs typeface="Calibri" panose="020F0502020204030204" pitchFamily="34" charset="0"/>
                                  </a:rPr>
                                  <m:t>𝑇</m:t>
                                </m:r>
                              </m:e>
                              <m:sub>
                                <m:r>
                                  <a:rPr lang="el-GR" sz="2000" i="1">
                                    <a:effectLst/>
                                    <a:latin typeface="Cambria Math" panose="02040503050406030204" pitchFamily="18" charset="0"/>
                                    <a:ea typeface="Calibri" panose="020F0502020204030204" pitchFamily="34" charset="0"/>
                                    <a:cs typeface="Calibri" panose="020F0502020204030204" pitchFamily="34" charset="0"/>
                                  </a:rPr>
                                  <m:t>𝐾</m:t>
                                </m:r>
                              </m:sub>
                            </m:sSub>
                          </m:den>
                        </m:f>
                        <m:r>
                          <a:rPr lang="en-US" sz="2000" i="1">
                            <a:effectLst/>
                            <a:latin typeface="Cambria Math" panose="02040503050406030204" pitchFamily="18" charset="0"/>
                            <a:ea typeface="Calibri" panose="020F0502020204030204" pitchFamily="34" charset="0"/>
                            <a:cs typeface="Calibri" panose="020F0502020204030204" pitchFamily="34" charset="0"/>
                          </a:rPr>
                          <m:t>−</m:t>
                        </m:r>
                        <m:f>
                          <m:fPr>
                            <m:ctrlPr>
                              <a:rPr lang="en-US" sz="2000" i="1">
                                <a:effectLst/>
                                <a:latin typeface="Cambria Math" panose="02040503050406030204" pitchFamily="18" charset="0"/>
                                <a:ea typeface="Calibri" panose="020F0502020204030204" pitchFamily="34" charset="0"/>
                                <a:cs typeface="Calibri" panose="020F0502020204030204" pitchFamily="34" charset="0"/>
                              </a:rPr>
                            </m:ctrlPr>
                          </m:fPr>
                          <m:num>
                            <m:r>
                              <a:rPr lang="en-US" sz="2000" i="1">
                                <a:effectLst/>
                                <a:latin typeface="Cambria Math" panose="02040503050406030204" pitchFamily="18" charset="0"/>
                                <a:ea typeface="Calibri" panose="020F0502020204030204" pitchFamily="34" charset="0"/>
                                <a:cs typeface="Calibri" panose="020F0502020204030204" pitchFamily="34" charset="0"/>
                              </a:rPr>
                              <m:t>6,637149 </m:t>
                            </m:r>
                            <m:sSup>
                              <m:sSup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pPr>
                              <m:e>
                                <m:r>
                                  <a:rPr lang="en-US" sz="2000" i="1">
                                    <a:effectLst/>
                                    <a:latin typeface="Cambria Math" panose="02040503050406030204" pitchFamily="18" charset="0"/>
                                    <a:ea typeface="Calibri" panose="020F0502020204030204" pitchFamily="34" charset="0"/>
                                    <a:cs typeface="Calibri" panose="020F0502020204030204" pitchFamily="34" charset="0"/>
                                  </a:rPr>
                                  <m:t>10</m:t>
                                </m:r>
                              </m:e>
                              <m:sup>
                                <m:r>
                                  <a:rPr lang="en-US" sz="2000" i="1">
                                    <a:effectLst/>
                                    <a:latin typeface="Cambria Math" panose="02040503050406030204" pitchFamily="18" charset="0"/>
                                    <a:ea typeface="Calibri" panose="020F0502020204030204" pitchFamily="34" charset="0"/>
                                    <a:cs typeface="Calibri" panose="020F0502020204030204" pitchFamily="34" charset="0"/>
                                  </a:rPr>
                                  <m:t>7</m:t>
                                </m:r>
                              </m:sup>
                            </m:sSup>
                            <m:r>
                              <a:rPr lang="el-GR" sz="2000" i="1">
                                <a:effectLst/>
                                <a:latin typeface="Cambria Math" panose="02040503050406030204" pitchFamily="18" charset="0"/>
                                <a:ea typeface="Calibri" panose="020F0502020204030204" pitchFamily="34" charset="0"/>
                                <a:cs typeface="Calibri" panose="020F0502020204030204" pitchFamily="34" charset="0"/>
                              </a:rPr>
                              <m:t> </m:t>
                            </m:r>
                          </m:num>
                          <m:den>
                            <m:sSubSup>
                              <m:sSubSup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SupPr>
                              <m:e>
                                <m:r>
                                  <a:rPr lang="el-GR" sz="2000" i="1">
                                    <a:effectLst/>
                                    <a:latin typeface="Cambria Math" panose="02040503050406030204" pitchFamily="18" charset="0"/>
                                    <a:ea typeface="Calibri" panose="020F0502020204030204" pitchFamily="34" charset="0"/>
                                    <a:cs typeface="Calibri" panose="020F0502020204030204" pitchFamily="34" charset="0"/>
                                  </a:rPr>
                                  <m:t>𝑇</m:t>
                                </m:r>
                              </m:e>
                              <m:sub>
                                <m:r>
                                  <a:rPr lang="el-GR" sz="2000" i="1">
                                    <a:effectLst/>
                                    <a:latin typeface="Cambria Math" panose="02040503050406030204" pitchFamily="18" charset="0"/>
                                    <a:ea typeface="Calibri" panose="020F0502020204030204" pitchFamily="34" charset="0"/>
                                    <a:cs typeface="Calibri" panose="020F0502020204030204" pitchFamily="34" charset="0"/>
                                  </a:rPr>
                                  <m:t>𝐾</m:t>
                                </m:r>
                              </m:sub>
                              <m:sup>
                                <m:r>
                                  <a:rPr lang="en-US" sz="2000" i="1">
                                    <a:effectLst/>
                                    <a:latin typeface="Cambria Math" panose="02040503050406030204" pitchFamily="18" charset="0"/>
                                    <a:ea typeface="Calibri" panose="020F0502020204030204" pitchFamily="34" charset="0"/>
                                    <a:cs typeface="Calibri" panose="020F0502020204030204" pitchFamily="34" charset="0"/>
                                  </a:rPr>
                                  <m:t>2</m:t>
                                </m:r>
                              </m:sup>
                            </m:sSubSup>
                          </m:den>
                        </m:f>
                        <m:r>
                          <a:rPr lang="en-US" sz="2000" i="1">
                            <a:effectLst/>
                            <a:latin typeface="Cambria Math" panose="02040503050406030204" pitchFamily="18" charset="0"/>
                            <a:ea typeface="Calibri" panose="020F0502020204030204" pitchFamily="34" charset="0"/>
                            <a:cs typeface="Calibri" panose="020F0502020204030204" pitchFamily="34" charset="0"/>
                          </a:rPr>
                          <m:t>+</m:t>
                        </m:r>
                        <m:f>
                          <m:fPr>
                            <m:ctrlPr>
                              <a:rPr lang="en-US" sz="2000" i="1">
                                <a:effectLst/>
                                <a:latin typeface="Cambria Math" panose="02040503050406030204" pitchFamily="18" charset="0"/>
                                <a:ea typeface="Calibri" panose="020F0502020204030204" pitchFamily="34" charset="0"/>
                                <a:cs typeface="Calibri" panose="020F0502020204030204" pitchFamily="34" charset="0"/>
                              </a:rPr>
                            </m:ctrlPr>
                          </m:fPr>
                          <m:num>
                            <m:r>
                              <a:rPr lang="en-US" sz="2000" i="1">
                                <a:effectLst/>
                                <a:latin typeface="Cambria Math" panose="02040503050406030204" pitchFamily="18" charset="0"/>
                                <a:ea typeface="Calibri" panose="020F0502020204030204" pitchFamily="34" charset="0"/>
                                <a:cs typeface="Calibri" panose="020F0502020204030204" pitchFamily="34" charset="0"/>
                              </a:rPr>
                              <m:t>1,243678 </m:t>
                            </m:r>
                            <m:sSup>
                              <m:sSup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pPr>
                              <m:e>
                                <m:r>
                                  <a:rPr lang="en-US" sz="2000" i="1">
                                    <a:effectLst/>
                                    <a:latin typeface="Cambria Math" panose="02040503050406030204" pitchFamily="18" charset="0"/>
                                    <a:ea typeface="Calibri" panose="020F0502020204030204" pitchFamily="34" charset="0"/>
                                    <a:cs typeface="Calibri" panose="020F0502020204030204" pitchFamily="34" charset="0"/>
                                  </a:rPr>
                                  <m:t>10</m:t>
                                </m:r>
                              </m:e>
                              <m:sup>
                                <m:r>
                                  <a:rPr lang="en-US" sz="2000" i="1">
                                    <a:effectLst/>
                                    <a:latin typeface="Cambria Math" panose="02040503050406030204" pitchFamily="18" charset="0"/>
                                    <a:ea typeface="Calibri" panose="020F0502020204030204" pitchFamily="34" charset="0"/>
                                    <a:cs typeface="Calibri" panose="020F0502020204030204" pitchFamily="34" charset="0"/>
                                  </a:rPr>
                                  <m:t>10</m:t>
                                </m:r>
                              </m:sup>
                            </m:sSup>
                          </m:num>
                          <m:den>
                            <m:sSubSup>
                              <m:sSubSup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SupPr>
                              <m:e>
                                <m:r>
                                  <a:rPr lang="el-GR" sz="2000" i="1">
                                    <a:effectLst/>
                                    <a:latin typeface="Cambria Math" panose="02040503050406030204" pitchFamily="18" charset="0"/>
                                    <a:ea typeface="Calibri" panose="020F0502020204030204" pitchFamily="34" charset="0"/>
                                    <a:cs typeface="Calibri" panose="020F0502020204030204" pitchFamily="34" charset="0"/>
                                  </a:rPr>
                                  <m:t>𝑇</m:t>
                                </m:r>
                              </m:e>
                              <m:sub>
                                <m:r>
                                  <a:rPr lang="el-GR" sz="2000" i="1">
                                    <a:effectLst/>
                                    <a:latin typeface="Cambria Math" panose="02040503050406030204" pitchFamily="18" charset="0"/>
                                    <a:ea typeface="Calibri" panose="020F0502020204030204" pitchFamily="34" charset="0"/>
                                    <a:cs typeface="Calibri" panose="020F0502020204030204" pitchFamily="34" charset="0"/>
                                  </a:rPr>
                                  <m:t>𝐾</m:t>
                                </m:r>
                              </m:sub>
                              <m:sup>
                                <m:r>
                                  <a:rPr lang="en-US" sz="2000" i="1">
                                    <a:effectLst/>
                                    <a:latin typeface="Cambria Math" panose="02040503050406030204" pitchFamily="18" charset="0"/>
                                    <a:ea typeface="Calibri" panose="020F0502020204030204" pitchFamily="34" charset="0"/>
                                    <a:cs typeface="Calibri" panose="020F0502020204030204" pitchFamily="34" charset="0"/>
                                  </a:rPr>
                                  <m:t>3</m:t>
                                </m:r>
                              </m:sup>
                            </m:sSubSup>
                          </m:den>
                        </m:f>
                        <m:r>
                          <a:rPr lang="en-US" sz="2000" i="1">
                            <a:effectLst/>
                            <a:latin typeface="Cambria Math" panose="02040503050406030204" pitchFamily="18" charset="0"/>
                            <a:ea typeface="Calibri" panose="020F0502020204030204" pitchFamily="34" charset="0"/>
                            <a:cs typeface="Calibri" panose="020F0502020204030204" pitchFamily="34" charset="0"/>
                          </a:rPr>
                          <m:t>−</m:t>
                        </m:r>
                        <m:f>
                          <m:fPr>
                            <m:ctrlPr>
                              <a:rPr lang="en-US" sz="2000" i="1">
                                <a:effectLst/>
                                <a:latin typeface="Cambria Math" panose="02040503050406030204" pitchFamily="18" charset="0"/>
                                <a:ea typeface="Calibri" panose="020F0502020204030204" pitchFamily="34" charset="0"/>
                                <a:cs typeface="Calibri" panose="020F0502020204030204" pitchFamily="34" charset="0"/>
                              </a:rPr>
                            </m:ctrlPr>
                          </m:fPr>
                          <m:num>
                            <m:r>
                              <a:rPr lang="en-US" sz="2000" i="1">
                                <a:effectLst/>
                                <a:latin typeface="Cambria Math" panose="02040503050406030204" pitchFamily="18" charset="0"/>
                                <a:ea typeface="Calibri" panose="020F0502020204030204" pitchFamily="34" charset="0"/>
                                <a:cs typeface="Calibri" panose="020F0502020204030204" pitchFamily="34" charset="0"/>
                              </a:rPr>
                              <m:t>8,621061 </m:t>
                            </m:r>
                            <m:sSup>
                              <m:sSup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pPr>
                              <m:e>
                                <m:r>
                                  <a:rPr lang="en-US" sz="2000" i="1">
                                    <a:effectLst/>
                                    <a:latin typeface="Cambria Math" panose="02040503050406030204" pitchFamily="18" charset="0"/>
                                    <a:ea typeface="Calibri" panose="020F0502020204030204" pitchFamily="34" charset="0"/>
                                    <a:cs typeface="Calibri" panose="020F0502020204030204" pitchFamily="34" charset="0"/>
                                  </a:rPr>
                                  <m:t>10</m:t>
                                </m:r>
                              </m:e>
                              <m:sup>
                                <m:r>
                                  <a:rPr lang="en-US" sz="2000" i="1">
                                    <a:effectLst/>
                                    <a:latin typeface="Cambria Math" panose="02040503050406030204" pitchFamily="18" charset="0"/>
                                    <a:ea typeface="Calibri" panose="020F0502020204030204" pitchFamily="34" charset="0"/>
                                    <a:cs typeface="Calibri" panose="020F0502020204030204" pitchFamily="34" charset="0"/>
                                  </a:rPr>
                                  <m:t>11</m:t>
                                </m:r>
                              </m:sup>
                            </m:sSup>
                            <m:r>
                              <a:rPr lang="el-GR" sz="2000" i="1">
                                <a:effectLst/>
                                <a:latin typeface="Cambria Math" panose="02040503050406030204" pitchFamily="18" charset="0"/>
                                <a:ea typeface="Calibri" panose="020F0502020204030204" pitchFamily="34" charset="0"/>
                                <a:cs typeface="Calibri" panose="020F0502020204030204" pitchFamily="34" charset="0"/>
                              </a:rPr>
                              <m:t> </m:t>
                            </m:r>
                          </m:num>
                          <m:den>
                            <m:sSubSup>
                              <m:sSubSup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SupPr>
                              <m:e>
                                <m:r>
                                  <a:rPr lang="el-GR" sz="2000" i="1">
                                    <a:effectLst/>
                                    <a:latin typeface="Cambria Math" panose="02040503050406030204" pitchFamily="18" charset="0"/>
                                    <a:ea typeface="Calibri" panose="020F0502020204030204" pitchFamily="34" charset="0"/>
                                    <a:cs typeface="Calibri" panose="020F0502020204030204" pitchFamily="34" charset="0"/>
                                  </a:rPr>
                                  <m:t>𝑇</m:t>
                                </m:r>
                              </m:e>
                              <m:sub>
                                <m:r>
                                  <a:rPr lang="el-GR" sz="2000" i="1">
                                    <a:effectLst/>
                                    <a:latin typeface="Cambria Math" panose="02040503050406030204" pitchFamily="18" charset="0"/>
                                    <a:ea typeface="Calibri" panose="020F0502020204030204" pitchFamily="34" charset="0"/>
                                    <a:cs typeface="Calibri" panose="020F0502020204030204" pitchFamily="34" charset="0"/>
                                  </a:rPr>
                                  <m:t>𝐾</m:t>
                                </m:r>
                              </m:sub>
                              <m:sup>
                                <m:r>
                                  <a:rPr lang="en-US" sz="2000" i="1">
                                    <a:effectLst/>
                                    <a:latin typeface="Cambria Math" panose="02040503050406030204" pitchFamily="18" charset="0"/>
                                    <a:ea typeface="Calibri" panose="020F0502020204030204" pitchFamily="34" charset="0"/>
                                    <a:cs typeface="Calibri" panose="020F0502020204030204" pitchFamily="34" charset="0"/>
                                  </a:rPr>
                                  <m:t>4</m:t>
                                </m:r>
                              </m:sup>
                            </m:sSubSup>
                          </m:den>
                        </m:f>
                      </m:e>
                    </m:d>
                  </m:oMath>
                </a14:m>
                <a:r>
                  <a:rPr lang="en-US" sz="2000" dirty="0">
                    <a:effectLst/>
                    <a:latin typeface="Calibri" panose="020F0502020204030204" pitchFamily="34" charset="0"/>
                    <a:ea typeface="Times New Roman" panose="02020603050405020304" pitchFamily="18" charset="0"/>
                    <a:cs typeface="Calibri" panose="020F0502020204030204" pitchFamily="34" charset="0"/>
                  </a:rPr>
                  <a:t> exp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90170">
                  <a:lnSpc>
                    <a:spcPct val="107000"/>
                  </a:lnSpc>
                  <a:spcAft>
                    <a:spcPts val="80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d>
                      <m:dPr>
                        <m:ctrlPr>
                          <a:rPr lang="en-US" sz="2000" i="1">
                            <a:effectLst/>
                            <a:latin typeface="Cambria Math" panose="02040503050406030204" pitchFamily="18" charset="0"/>
                            <a:ea typeface="Times New Roman" panose="02020603050405020304" pitchFamily="18" charset="0"/>
                            <a:cs typeface="Calibri" panose="020F0502020204030204" pitchFamily="34" charset="0"/>
                          </a:rPr>
                        </m:ctrlPr>
                      </m:dPr>
                      <m:e>
                        <m:r>
                          <a:rPr lang="el-GR" sz="2000" i="1">
                            <a:effectLst/>
                            <a:latin typeface="Cambria Math" panose="02040503050406030204" pitchFamily="18" charset="0"/>
                            <a:ea typeface="Times New Roman" panose="02020603050405020304" pitchFamily="18" charset="0"/>
                            <a:cs typeface="Calibri" panose="020F0502020204030204" pitchFamily="34" charset="0"/>
                          </a:rPr>
                          <m:t>−</m:t>
                        </m:r>
                        <m:r>
                          <a:rPr lang="en-US" sz="2000" i="1">
                            <a:effectLst/>
                            <a:latin typeface="Cambria Math" panose="02040503050406030204" pitchFamily="18" charset="0"/>
                            <a:ea typeface="Times New Roman" panose="02020603050405020304" pitchFamily="18" charset="0"/>
                            <a:cs typeface="Calibri" panose="020F0502020204030204" pitchFamily="34" charset="0"/>
                          </a:rPr>
                          <m:t>𝑆</m:t>
                        </m:r>
                        <m:d>
                          <m:dPr>
                            <m:ctrlPr>
                              <a:rPr lang="en-US" sz="2000" i="1">
                                <a:effectLst/>
                                <a:latin typeface="Cambria Math" panose="02040503050406030204" pitchFamily="18" charset="0"/>
                                <a:ea typeface="Times New Roman" panose="02020603050405020304" pitchFamily="18" charset="0"/>
                                <a:cs typeface="Calibri" panose="020F0502020204030204" pitchFamily="34" charset="0"/>
                              </a:rPr>
                            </m:ctrlPr>
                          </m:dPr>
                          <m:e>
                            <m:r>
                              <a:rPr lang="el-GR" sz="2000" i="1">
                                <a:effectLst/>
                                <a:latin typeface="Cambria Math" panose="02040503050406030204" pitchFamily="18" charset="0"/>
                                <a:ea typeface="Times New Roman" panose="02020603050405020304" pitchFamily="18" charset="0"/>
                                <a:cs typeface="Calibri" panose="020F0502020204030204" pitchFamily="34" charset="0"/>
                              </a:rPr>
                              <m:t>0,020573−</m:t>
                            </m:r>
                            <m:f>
                              <m:fPr>
                                <m:ctrlPr>
                                  <a:rPr lang="en-US" sz="2000" i="1">
                                    <a:effectLst/>
                                    <a:latin typeface="Cambria Math" panose="02040503050406030204" pitchFamily="18" charset="0"/>
                                    <a:ea typeface="Times New Roman" panose="02020603050405020304" pitchFamily="18" charset="0"/>
                                    <a:cs typeface="Calibri" panose="020F0502020204030204" pitchFamily="34" charset="0"/>
                                  </a:rPr>
                                </m:ctrlPr>
                              </m:fPr>
                              <m:num>
                                <m:r>
                                  <a:rPr lang="el-GR" sz="2000" i="1">
                                    <a:effectLst/>
                                    <a:latin typeface="Cambria Math" panose="02040503050406030204" pitchFamily="18" charset="0"/>
                                    <a:ea typeface="Times New Roman" panose="02020603050405020304" pitchFamily="18" charset="0"/>
                                    <a:cs typeface="Calibri" panose="020F0502020204030204" pitchFamily="34" charset="0"/>
                                  </a:rPr>
                                  <m:t>12,142</m:t>
                                </m:r>
                              </m:num>
                              <m:den>
                                <m:sSub>
                                  <m:sSubPr>
                                    <m:ctrlPr>
                                      <a:rPr lang="en-US" sz="2000" i="1">
                                        <a:effectLst/>
                                        <a:latin typeface="Cambria Math" panose="02040503050406030204" pitchFamily="18" charset="0"/>
                                        <a:ea typeface="Times New Roman" panose="02020603050405020304" pitchFamily="18" charset="0"/>
                                        <a:cs typeface="Calibri" panose="020F0502020204030204" pitchFamily="34" charset="0"/>
                                      </a:rPr>
                                    </m:ctrlPr>
                                  </m:sSubPr>
                                  <m:e>
                                    <m:r>
                                      <a:rPr lang="en-US" sz="2000" i="1">
                                        <a:effectLst/>
                                        <a:latin typeface="Cambria Math" panose="02040503050406030204" pitchFamily="18" charset="0"/>
                                        <a:ea typeface="Times New Roman" panose="02020603050405020304" pitchFamily="18" charset="0"/>
                                        <a:cs typeface="Calibri" panose="020F0502020204030204" pitchFamily="34" charset="0"/>
                                      </a:rPr>
                                      <m:t>𝑇</m:t>
                                    </m:r>
                                  </m:e>
                                  <m:sub>
                                    <m:r>
                                      <a:rPr lang="en-US" sz="2000" i="1">
                                        <a:effectLst/>
                                        <a:latin typeface="Cambria Math" panose="02040503050406030204" pitchFamily="18" charset="0"/>
                                        <a:ea typeface="Times New Roman" panose="02020603050405020304" pitchFamily="18" charset="0"/>
                                        <a:cs typeface="Calibri" panose="020F0502020204030204" pitchFamily="34" charset="0"/>
                                      </a:rPr>
                                      <m:t>𝐾</m:t>
                                    </m:r>
                                  </m:sub>
                                </m:sSub>
                              </m:den>
                            </m:f>
                            <m:r>
                              <a:rPr lang="el-GR" sz="2000" i="1">
                                <a:effectLst/>
                                <a:latin typeface="Cambria Math" panose="02040503050406030204" pitchFamily="18" charset="0"/>
                                <a:ea typeface="Times New Roman" panose="02020603050405020304" pitchFamily="18" charset="0"/>
                                <a:cs typeface="Calibri" panose="020F0502020204030204" pitchFamily="34" charset="0"/>
                              </a:rPr>
                              <m:t>+</m:t>
                            </m:r>
                            <m:f>
                              <m:fPr>
                                <m:ctrlPr>
                                  <a:rPr lang="en-US" sz="2000" i="1">
                                    <a:effectLst/>
                                    <a:latin typeface="Cambria Math" panose="02040503050406030204" pitchFamily="18" charset="0"/>
                                    <a:ea typeface="Times New Roman" panose="02020603050405020304" pitchFamily="18" charset="0"/>
                                    <a:cs typeface="Calibri" panose="020F0502020204030204" pitchFamily="34" charset="0"/>
                                  </a:rPr>
                                </m:ctrlPr>
                              </m:fPr>
                              <m:num>
                                <m:r>
                                  <a:rPr lang="el-GR" sz="2000" i="1">
                                    <a:effectLst/>
                                    <a:latin typeface="Cambria Math" panose="02040503050406030204" pitchFamily="18" charset="0"/>
                                    <a:ea typeface="Times New Roman" panose="02020603050405020304" pitchFamily="18" charset="0"/>
                                    <a:cs typeface="Calibri" panose="020F0502020204030204" pitchFamily="34" charset="0"/>
                                  </a:rPr>
                                  <m:t>2363,1</m:t>
                                </m:r>
                              </m:num>
                              <m:den>
                                <m:sSubSup>
                                  <m:sSubSup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SupPr>
                                  <m:e>
                                    <m:r>
                                      <a:rPr lang="el-GR" sz="2000" i="1">
                                        <a:effectLst/>
                                        <a:latin typeface="Cambria Math" panose="02040503050406030204" pitchFamily="18" charset="0"/>
                                        <a:ea typeface="Calibri" panose="020F0502020204030204" pitchFamily="34" charset="0"/>
                                        <a:cs typeface="Calibri" panose="020F0502020204030204" pitchFamily="34" charset="0"/>
                                      </a:rPr>
                                      <m:t>𝑇</m:t>
                                    </m:r>
                                  </m:e>
                                  <m:sub>
                                    <m:r>
                                      <a:rPr lang="el-GR" sz="2000" i="1">
                                        <a:effectLst/>
                                        <a:latin typeface="Cambria Math" panose="02040503050406030204" pitchFamily="18" charset="0"/>
                                        <a:ea typeface="Calibri" panose="020F0502020204030204" pitchFamily="34" charset="0"/>
                                        <a:cs typeface="Calibri" panose="020F0502020204030204" pitchFamily="34" charset="0"/>
                                      </a:rPr>
                                      <m:t>𝐾</m:t>
                                    </m:r>
                                  </m:sub>
                                  <m:sup>
                                    <m:r>
                                      <a:rPr lang="el-GR" sz="2000" i="1">
                                        <a:effectLst/>
                                        <a:latin typeface="Cambria Math" panose="02040503050406030204" pitchFamily="18" charset="0"/>
                                        <a:ea typeface="Calibri" panose="020F0502020204030204" pitchFamily="34" charset="0"/>
                                        <a:cs typeface="Calibri" panose="020F0502020204030204" pitchFamily="34" charset="0"/>
                                      </a:rPr>
                                      <m:t>2</m:t>
                                    </m:r>
                                  </m:sup>
                                </m:sSubSup>
                              </m:den>
                            </m:f>
                          </m:e>
                        </m:d>
                      </m:e>
                    </m:d>
                  </m:oMath>
                </a14:m>
                <a:r>
                  <a:rPr lang="el-GR" sz="2000" dirty="0">
                    <a:effectLst/>
                    <a:latin typeface="Calibri" panose="020F0502020204030204" pitchFamily="34" charset="0"/>
                    <a:ea typeface="Times New Roman" panose="02020603050405020304" pitchFamily="18" charset="0"/>
                    <a:cs typeface="Calibri" panose="020F0502020204030204" pitchFamily="34" charset="0"/>
                  </a:rPr>
                  <a:t> 								(3.23)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όπου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l-GR" sz="2000" i="1">
                            <a:effectLst/>
                            <a:latin typeface="Cambria Math" panose="02040503050406030204" pitchFamily="18" charset="0"/>
                            <a:ea typeface="Calibri" panose="020F0502020204030204" pitchFamily="34" charset="0"/>
                            <a:cs typeface="Calibri" panose="020F0502020204030204" pitchFamily="34" charset="0"/>
                          </a:rPr>
                          <m:t>𝛵</m:t>
                        </m:r>
                      </m:e>
                      <m:sub>
                        <m:r>
                          <a:rPr lang="el-GR" sz="2000" i="1">
                            <a:effectLst/>
                            <a:latin typeface="Cambria Math" panose="02040503050406030204" pitchFamily="18" charset="0"/>
                            <a:ea typeface="Calibri" panose="020F0502020204030204" pitchFamily="34" charset="0"/>
                            <a:cs typeface="Calibri" panose="020F0502020204030204" pitchFamily="34" charset="0"/>
                          </a:rPr>
                          <m:t>𝛫</m:t>
                        </m:r>
                      </m:sub>
                    </m:sSub>
                    <m:r>
                      <a:rPr lang="el-GR" sz="2000" i="1">
                        <a:effectLst/>
                        <a:latin typeface="Cambria Math" panose="02040503050406030204" pitchFamily="18" charset="0"/>
                        <a:ea typeface="Calibri" panose="020F0502020204030204" pitchFamily="34" charset="0"/>
                        <a:cs typeface="Calibri" panose="020F0502020204030204" pitchFamily="34" charset="0"/>
                      </a:rPr>
                      <m:t>= </m:t>
                    </m:r>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l-GR" sz="2000" i="1">
                            <a:effectLst/>
                            <a:latin typeface="Cambria Math" panose="02040503050406030204" pitchFamily="18" charset="0"/>
                            <a:ea typeface="Calibri" panose="020F0502020204030204" pitchFamily="34" charset="0"/>
                            <a:cs typeface="Calibri" panose="020F0502020204030204" pitchFamily="34" charset="0"/>
                          </a:rPr>
                          <m:t>𝛵</m:t>
                        </m:r>
                      </m:e>
                      <m:sub>
                        <m:r>
                          <a:rPr lang="en-US" sz="2000" i="1">
                            <a:effectLst/>
                            <a:latin typeface="Cambria Math" panose="02040503050406030204" pitchFamily="18" charset="0"/>
                            <a:ea typeface="Calibri" panose="020F0502020204030204" pitchFamily="34" charset="0"/>
                            <a:cs typeface="Calibri" panose="020F0502020204030204" pitchFamily="34" charset="0"/>
                          </a:rPr>
                          <m:t>𝐶</m:t>
                        </m:r>
                      </m:sub>
                    </m:sSub>
                    <m:r>
                      <a:rPr lang="el-GR" sz="2000" i="1">
                        <a:effectLst/>
                        <a:latin typeface="Cambria Math" panose="02040503050406030204" pitchFamily="18" charset="0"/>
                        <a:ea typeface="Calibri" panose="020F0502020204030204" pitchFamily="34" charset="0"/>
                        <a:cs typeface="Calibri" panose="020F0502020204030204" pitchFamily="34" charset="0"/>
                      </a:rPr>
                      <m:t>+273,15</m:t>
                    </m:r>
                  </m:oMath>
                </a14:m>
                <a:r>
                  <a:rPr lang="el-GR" sz="2000" dirty="0">
                    <a:effectLst/>
                    <a:latin typeface="Calibri" panose="020F0502020204030204" pitchFamily="34" charset="0"/>
                    <a:ea typeface="Times New Roman" panose="02020603050405020304" pitchFamily="18" charset="0"/>
                    <a:cs typeface="Calibri" panose="020F0502020204030204" pitchFamily="34" charset="0"/>
                  </a:rPr>
                  <a:t>  (όπου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l-GR" sz="2000" i="1">
                            <a:effectLst/>
                            <a:latin typeface="Cambria Math" panose="02040503050406030204" pitchFamily="18" charset="0"/>
                            <a:ea typeface="Calibri" panose="020F0502020204030204" pitchFamily="34" charset="0"/>
                            <a:cs typeface="Calibri" panose="020F0502020204030204" pitchFamily="34" charset="0"/>
                          </a:rPr>
                          <m:t>𝛵</m:t>
                        </m:r>
                      </m:e>
                      <m:sub>
                        <m:r>
                          <a:rPr lang="en-US" sz="2000" i="1">
                            <a:effectLst/>
                            <a:latin typeface="Cambria Math" panose="02040503050406030204" pitchFamily="18" charset="0"/>
                            <a:ea typeface="Calibri" panose="020F0502020204030204" pitchFamily="34" charset="0"/>
                            <a:cs typeface="Calibri" panose="020F0502020204030204" pitchFamily="34" charset="0"/>
                          </a:rPr>
                          <m:t>𝐶</m:t>
                        </m:r>
                      </m:sub>
                    </m:sSub>
                  </m:oMath>
                </a14:m>
                <a:r>
                  <a:rPr lang="el-GR" sz="2000" dirty="0">
                    <a:effectLst/>
                    <a:latin typeface="Calibri" panose="020F0502020204030204" pitchFamily="34" charset="0"/>
                    <a:ea typeface="Times New Roman" panose="02020603050405020304" pitchFamily="18" charset="0"/>
                    <a:cs typeface="Calibri" panose="020F0502020204030204" pitchFamily="34" charset="0"/>
                  </a:rPr>
                  <a:t> είναι η θερμοκρασία σε βαθμούς κελσίου).</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l-GR" sz="1800" i="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308730C-D61F-4C7F-9429-5EA09339C9DD}"/>
                  </a:ext>
                </a:extLst>
              </p:cNvPr>
              <p:cNvSpPr txBox="1">
                <a:spLocks noRot="1" noChangeAspect="1" noMove="1" noResize="1" noEditPoints="1" noAdjustHandles="1" noChangeArrowheads="1" noChangeShapeType="1" noTextEdit="1"/>
              </p:cNvSpPr>
              <p:nvPr/>
            </p:nvSpPr>
            <p:spPr>
              <a:xfrm>
                <a:off x="381000" y="2304171"/>
                <a:ext cx="11181735" cy="4262449"/>
              </a:xfrm>
              <a:prstGeom prst="rect">
                <a:avLst/>
              </a:prstGeom>
              <a:blipFill>
                <a:blip r:embed="rId2"/>
                <a:stretch>
                  <a:fillRect l="-600" t="-715"/>
                </a:stretch>
              </a:blipFill>
            </p:spPr>
            <p:txBody>
              <a:bodyPr/>
              <a:lstStyle/>
              <a:p>
                <a:r>
                  <a:rPr lang="en-US">
                    <a:noFill/>
                  </a:rPr>
                  <a:t> </a:t>
                </a:r>
              </a:p>
            </p:txBody>
          </p:sp>
        </mc:Fallback>
      </mc:AlternateContent>
    </p:spTree>
    <p:extLst>
      <p:ext uri="{BB962C8B-B14F-4D97-AF65-F5344CB8AC3E}">
        <p14:creationId xmlns:p14="http://schemas.microsoft.com/office/powerpoint/2010/main" val="584837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442132-00B1-4BC9-A307-EC16519B3639}"/>
              </a:ext>
            </a:extLst>
          </p:cNvPr>
          <p:cNvSpPr txBox="1"/>
          <p:nvPr/>
        </p:nvSpPr>
        <p:spPr>
          <a:xfrm>
            <a:off x="417870" y="289453"/>
            <a:ext cx="11100619" cy="1898020"/>
          </a:xfrm>
          <a:prstGeom prst="rect">
            <a:avLst/>
          </a:prstGeom>
          <a:noFill/>
        </p:spPr>
        <p:txBody>
          <a:bodyPr wrap="square">
            <a:spAutoFit/>
          </a:bodyPr>
          <a:lstStyle/>
          <a:p>
            <a:pPr indent="457200">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Η απόκλιση από τη συγκέντρωση κορεσμού εκφράζεται με το </a:t>
            </a:r>
            <a:r>
              <a:rPr lang="el-GR" sz="2000" b="1" dirty="0">
                <a:effectLst/>
                <a:latin typeface="Calibri" panose="020F0502020204030204" pitchFamily="34" charset="0"/>
                <a:ea typeface="Calibri" panose="020F0502020204030204" pitchFamily="34" charset="0"/>
                <a:cs typeface="Calibri" panose="020F0502020204030204" pitchFamily="34" charset="0"/>
              </a:rPr>
              <a:t>ποσοστό κορεσμού</a:t>
            </a:r>
            <a:r>
              <a:rPr lang="el-GR" sz="2000" dirty="0">
                <a:effectLst/>
                <a:latin typeface="Calibri" panose="020F0502020204030204" pitchFamily="34" charset="0"/>
                <a:ea typeface="Calibri" panose="020F0502020204030204" pitchFamily="34" charset="0"/>
                <a:cs typeface="Calibri" panose="020F0502020204030204" pitchFamily="34" charset="0"/>
              </a:rPr>
              <a:t>, που είναι ο λόγος της συγκέντρωσης διαλυμένου οξυγόνου (</a:t>
            </a:r>
            <a:r>
              <a:rPr lang="el-GR" sz="2000" i="1" dirty="0">
                <a:effectLst/>
                <a:latin typeface="Calibri" panose="020F0502020204030204" pitchFamily="34" charset="0"/>
                <a:ea typeface="Calibri" panose="020F0502020204030204" pitchFamily="34" charset="0"/>
                <a:cs typeface="Calibri" panose="020F0502020204030204" pitchFamily="34" charset="0"/>
              </a:rPr>
              <a:t>DO: </a:t>
            </a:r>
            <a:r>
              <a:rPr lang="el-GR" sz="2000" i="1" dirty="0" err="1">
                <a:effectLst/>
                <a:latin typeface="Calibri" panose="020F0502020204030204" pitchFamily="34" charset="0"/>
                <a:ea typeface="Calibri" panose="020F0502020204030204" pitchFamily="34" charset="0"/>
                <a:cs typeface="Calibri" panose="020F0502020204030204" pitchFamily="34" charset="0"/>
              </a:rPr>
              <a:t>dissolved</a:t>
            </a:r>
            <a:r>
              <a:rPr lang="el-GR" sz="2000" i="1"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err="1">
                <a:effectLst/>
                <a:latin typeface="Calibri" panose="020F0502020204030204" pitchFamily="34" charset="0"/>
                <a:ea typeface="Calibri" panose="020F0502020204030204" pitchFamily="34" charset="0"/>
                <a:cs typeface="Calibri" panose="020F0502020204030204" pitchFamily="34" charset="0"/>
              </a:rPr>
              <a:t>oxygen</a:t>
            </a:r>
            <a:r>
              <a:rPr lang="el-GR" sz="2000" i="1" dirty="0">
                <a:effectLst/>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προς τη συγκέντρωση κορεσμού (</a:t>
            </a:r>
            <a:r>
              <a:rPr lang="el-GR" sz="2000" i="1" dirty="0">
                <a:effectLst/>
                <a:latin typeface="Calibri" panose="020F0502020204030204" pitchFamily="34" charset="0"/>
                <a:ea typeface="Calibri" panose="020F0502020204030204" pitchFamily="34" charset="0"/>
                <a:cs typeface="Calibri" panose="020F0502020204030204" pitchFamily="34" charset="0"/>
              </a:rPr>
              <a:t>DO</a:t>
            </a:r>
            <a:r>
              <a:rPr lang="en-US" sz="2000" i="1" dirty="0">
                <a:effectLst/>
                <a:latin typeface="Calibri" panose="020F0502020204030204" pitchFamily="34" charset="0"/>
                <a:ea typeface="Calibri" panose="020F0502020204030204" pitchFamily="34" charset="0"/>
                <a:cs typeface="Calibri" panose="020F0502020204030204" pitchFamily="34" charset="0"/>
              </a:rPr>
              <a:t>s</a:t>
            </a:r>
            <a:r>
              <a:rPr lang="el-GR"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a:effectLst/>
                <a:latin typeface="Calibri" panose="020F0502020204030204" pitchFamily="34" charset="0"/>
                <a:ea typeface="Calibri" panose="020F0502020204030204" pitchFamily="34" charset="0"/>
                <a:cs typeface="Calibri" panose="020F0502020204030204" pitchFamily="34" charset="0"/>
              </a:rPr>
              <a:t>saturated dissolve oxygen</a:t>
            </a:r>
            <a:r>
              <a:rPr lang="el-GR" sz="2000" i="1" dirty="0">
                <a:latin typeface="Calibri" panose="020F0502020204030204" pitchFamily="34" charset="0"/>
                <a:ea typeface="Calibri" panose="020F0502020204030204" pitchFamily="34" charset="0"/>
                <a:cs typeface="Calibri" panose="020F0502020204030204" pitchFamily="34" charset="0"/>
              </a:rPr>
              <a:t>):</a:t>
            </a:r>
          </a:p>
          <a:p>
            <a:pPr indent="457200">
              <a:lnSpc>
                <a:spcPct val="107000"/>
              </a:lnSpc>
              <a:spcAft>
                <a:spcPts val="800"/>
              </a:spcAft>
            </a:pPr>
            <a:r>
              <a:rPr lang="el-GR" sz="2000" i="1" dirty="0">
                <a:latin typeface="Calibri" panose="020F0502020204030204" pitchFamily="34" charset="0"/>
                <a:ea typeface="Calibri" panose="020F0502020204030204" pitchFamily="34" charset="0"/>
                <a:cs typeface="Calibri" panose="020F0502020204030204" pitchFamily="34" charset="0"/>
              </a:rPr>
              <a:t>                                                          </a:t>
            </a:r>
            <a:r>
              <a:rPr lang="el-GR" sz="2000" b="1" i="1" dirty="0">
                <a:latin typeface="Calibri" panose="020F0502020204030204" pitchFamily="34" charset="0"/>
                <a:ea typeface="Calibri" panose="020F0502020204030204" pitchFamily="34" charset="0"/>
                <a:cs typeface="Calibri" panose="020F0502020204030204" pitchFamily="34" charset="0"/>
              </a:rPr>
              <a:t>% κορεσμός = </a:t>
            </a:r>
            <a:r>
              <a:rPr lang="en-US" sz="2000" b="1" i="1" dirty="0">
                <a:latin typeface="Calibri" panose="020F0502020204030204" pitchFamily="34" charset="0"/>
                <a:ea typeface="Calibri" panose="020F0502020204030204" pitchFamily="34" charset="0"/>
                <a:cs typeface="Calibri" panose="020F0502020204030204" pitchFamily="34" charset="0"/>
              </a:rPr>
              <a:t>DO</a:t>
            </a:r>
            <a:r>
              <a:rPr lang="el-GR"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a:latin typeface="Calibri" panose="020F0502020204030204" pitchFamily="34" charset="0"/>
                <a:ea typeface="Calibri" panose="020F0502020204030204" pitchFamily="34" charset="0"/>
                <a:cs typeface="Calibri" panose="020F0502020204030204" pitchFamily="34" charset="0"/>
              </a:rPr>
              <a:t>DO</a:t>
            </a:r>
            <a:r>
              <a:rPr lang="en-US" sz="2000" b="1" i="1" baseline="-25000" dirty="0">
                <a:latin typeface="Calibri" panose="020F0502020204030204" pitchFamily="34" charset="0"/>
                <a:ea typeface="Calibri" panose="020F0502020204030204" pitchFamily="34" charset="0"/>
                <a:cs typeface="Calibri" panose="020F0502020204030204" pitchFamily="34" charset="0"/>
              </a:rPr>
              <a:t>s</a:t>
            </a:r>
            <a:r>
              <a:rPr lang="el-GR" sz="2000" b="1" i="1" dirty="0">
                <a:latin typeface="Calibri" panose="020F0502020204030204" pitchFamily="34" charset="0"/>
                <a:ea typeface="Calibri" panose="020F0502020204030204" pitchFamily="34" charset="0"/>
                <a:cs typeface="Calibri" panose="020F0502020204030204" pitchFamily="34" charset="0"/>
              </a:rPr>
              <a:t> 	</a:t>
            </a:r>
            <a:r>
              <a:rPr lang="el-GR" sz="2000" i="1" dirty="0">
                <a:latin typeface="Calibri" panose="020F0502020204030204" pitchFamily="34" charset="0"/>
                <a:ea typeface="Calibri" panose="020F0502020204030204" pitchFamily="34" charset="0"/>
                <a:cs typeface="Calibri" panose="020F0502020204030204" pitchFamily="34"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9FE7AA0-9C88-49B0-BAFE-3451CC10CF3C}"/>
              </a:ext>
            </a:extLst>
          </p:cNvPr>
          <p:cNvSpPr txBox="1"/>
          <p:nvPr/>
        </p:nvSpPr>
        <p:spPr>
          <a:xfrm>
            <a:off x="417872" y="2128614"/>
            <a:ext cx="11356258" cy="4439933"/>
          </a:xfrm>
          <a:prstGeom prst="rect">
            <a:avLst/>
          </a:prstGeom>
          <a:noFill/>
        </p:spPr>
        <p:txBody>
          <a:bodyPr wrap="square">
            <a:spAutoFit/>
          </a:bodyPr>
          <a:lstStyle/>
          <a:p>
            <a:pPr>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Με βάση την παραπάνω σχέση, όταν το διαλυμένο οξυγόνο (</a:t>
            </a:r>
            <a:r>
              <a:rPr lang="en-US" sz="2000" dirty="0">
                <a:effectLst/>
                <a:latin typeface="Calibri" panose="020F0502020204030204" pitchFamily="34" charset="0"/>
                <a:ea typeface="Calibri" panose="020F0502020204030204" pitchFamily="34" charset="0"/>
                <a:cs typeface="Calibri" panose="020F0502020204030204" pitchFamily="34" charset="0"/>
              </a:rPr>
              <a:t>DO</a:t>
            </a:r>
            <a:r>
              <a:rPr lang="el-GR" sz="2000" dirty="0">
                <a:effectLst/>
                <a:latin typeface="Calibri" panose="020F0502020204030204" pitchFamily="34" charset="0"/>
                <a:ea typeface="Calibri" panose="020F0502020204030204" pitchFamily="34" charset="0"/>
                <a:cs typeface="Calibri" panose="020F0502020204030204" pitchFamily="34" charset="0"/>
              </a:rPr>
              <a:t>) ισούται με τη συγκέντρωση κορεσμού (</a:t>
            </a:r>
            <a:r>
              <a:rPr lang="en-US" sz="2000" dirty="0">
                <a:effectLst/>
                <a:latin typeface="Calibri" panose="020F0502020204030204" pitchFamily="34" charset="0"/>
                <a:ea typeface="Calibri" panose="020F0502020204030204" pitchFamily="34" charset="0"/>
                <a:cs typeface="Calibri" panose="020F0502020204030204" pitchFamily="34" charset="0"/>
              </a:rPr>
              <a:t>DOs</a:t>
            </a:r>
            <a:r>
              <a:rPr lang="el-GR" sz="2000" dirty="0">
                <a:effectLst/>
                <a:latin typeface="Calibri" panose="020F0502020204030204" pitchFamily="34" charset="0"/>
                <a:ea typeface="Calibri" panose="020F0502020204030204" pitchFamily="34" charset="0"/>
                <a:cs typeface="Calibri" panose="020F0502020204030204" pitchFamily="34" charset="0"/>
              </a:rPr>
              <a:t>) το θαλάσσιο νερό είναι </a:t>
            </a:r>
            <a:r>
              <a:rPr lang="el-GR" sz="2000" b="1" dirty="0">
                <a:effectLst/>
                <a:latin typeface="Calibri" panose="020F0502020204030204" pitchFamily="34" charset="0"/>
                <a:ea typeface="Calibri" panose="020F0502020204030204" pitchFamily="34" charset="0"/>
                <a:cs typeface="Calibri" panose="020F0502020204030204" pitchFamily="34" charset="0"/>
              </a:rPr>
              <a:t>κορεσμένο</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a:effectLst/>
                <a:latin typeface="Calibri" panose="020F0502020204030204" pitchFamily="34" charset="0"/>
                <a:ea typeface="Calibri" panose="020F0502020204030204" pitchFamily="34" charset="0"/>
                <a:cs typeface="Calibri" panose="020F0502020204030204" pitchFamily="34" charset="0"/>
              </a:rPr>
              <a:t>saturated</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a:effectLst/>
                <a:latin typeface="Calibri" panose="020F0502020204030204" pitchFamily="34" charset="0"/>
                <a:ea typeface="Calibri" panose="020F0502020204030204" pitchFamily="34" charset="0"/>
                <a:cs typeface="Calibri" panose="020F0502020204030204" pitchFamily="34" charset="0"/>
              </a:rPr>
              <a:t>DO</a:t>
            </a:r>
            <a:r>
              <a:rPr lang="el-GR" sz="2000" dirty="0">
                <a:effectLst/>
                <a:latin typeface="Calibri" panose="020F0502020204030204" pitchFamily="34" charset="0"/>
                <a:ea typeface="Calibri" panose="020F0502020204030204" pitchFamily="34" charset="0"/>
                <a:cs typeface="Calibri" panose="020F0502020204030204" pitchFamily="34" charset="0"/>
              </a:rPr>
              <a:t>=</a:t>
            </a:r>
            <a:r>
              <a:rPr lang="en-US" sz="2000" i="1" dirty="0">
                <a:effectLst/>
                <a:latin typeface="Calibri" panose="020F0502020204030204" pitchFamily="34" charset="0"/>
                <a:ea typeface="Calibri" panose="020F0502020204030204" pitchFamily="34" charset="0"/>
                <a:cs typeface="Calibri" panose="020F0502020204030204" pitchFamily="34" charset="0"/>
              </a:rPr>
              <a:t>DO</a:t>
            </a:r>
            <a:r>
              <a:rPr lang="en-US" sz="2000" i="1" baseline="-25000" dirty="0">
                <a:effectLst/>
                <a:latin typeface="Calibri" panose="020F0502020204030204" pitchFamily="34" charset="0"/>
                <a:ea typeface="Calibri" panose="020F0502020204030204" pitchFamily="34" charset="0"/>
                <a:cs typeface="Calibri" panose="020F0502020204030204" pitchFamily="34" charset="0"/>
              </a:rPr>
              <a:t>S</a:t>
            </a:r>
            <a:r>
              <a:rPr lang="el-GR" sz="2000" dirty="0">
                <a:effectLst/>
                <a:latin typeface="Calibri" panose="020F0502020204030204" pitchFamily="34" charset="0"/>
                <a:ea typeface="Calibri" panose="020F0502020204030204" pitchFamily="34" charset="0"/>
                <a:cs typeface="Calibri" panose="020F0502020204030204" pitchFamily="34" charset="0"/>
              </a:rPr>
              <a:t>), όταν  </a:t>
            </a:r>
            <a:r>
              <a:rPr lang="en-US" sz="2000" i="1" dirty="0">
                <a:effectLst/>
                <a:latin typeface="Calibri" panose="020F0502020204030204" pitchFamily="34" charset="0"/>
                <a:ea typeface="Calibri" panose="020F0502020204030204" pitchFamily="34" charset="0"/>
                <a:cs typeface="Calibri" panose="020F0502020204030204" pitchFamily="34" charset="0"/>
              </a:rPr>
              <a:t>DO</a:t>
            </a:r>
            <a:r>
              <a:rPr lang="el-GR" sz="2000" dirty="0">
                <a:effectLst/>
                <a:latin typeface="Calibri" panose="020F0502020204030204" pitchFamily="34" charset="0"/>
                <a:ea typeface="Calibri" panose="020F0502020204030204" pitchFamily="34" charset="0"/>
                <a:cs typeface="Calibri" panose="020F0502020204030204" pitchFamily="34" charset="0"/>
              </a:rPr>
              <a:t>&gt;</a:t>
            </a:r>
            <a:r>
              <a:rPr lang="en-US" sz="2000" i="1" dirty="0">
                <a:effectLst/>
                <a:latin typeface="Calibri" panose="020F0502020204030204" pitchFamily="34" charset="0"/>
                <a:ea typeface="Calibri" panose="020F0502020204030204" pitchFamily="34" charset="0"/>
                <a:cs typeface="Calibri" panose="020F0502020204030204" pitchFamily="34" charset="0"/>
              </a:rPr>
              <a:t>DO</a:t>
            </a:r>
            <a:r>
              <a:rPr lang="en-US" sz="2000" i="1" baseline="-25000" dirty="0">
                <a:effectLst/>
                <a:latin typeface="Calibri" panose="020F0502020204030204" pitchFamily="34" charset="0"/>
                <a:ea typeface="Calibri" panose="020F0502020204030204" pitchFamily="34" charset="0"/>
                <a:cs typeface="Calibri" panose="020F0502020204030204" pitchFamily="34" charset="0"/>
              </a:rPr>
              <a:t>S</a:t>
            </a:r>
            <a:r>
              <a:rPr lang="el-GR" sz="2000" dirty="0">
                <a:effectLst/>
                <a:latin typeface="Calibri" panose="020F0502020204030204" pitchFamily="34" charset="0"/>
                <a:ea typeface="Calibri" panose="020F0502020204030204" pitchFamily="34" charset="0"/>
                <a:cs typeface="Calibri" panose="020F0502020204030204" pitchFamily="34" charset="0"/>
              </a:rPr>
              <a:t> είναι </a:t>
            </a:r>
            <a:r>
              <a:rPr lang="el-GR" sz="2000" b="1" dirty="0" err="1">
                <a:effectLst/>
                <a:latin typeface="Calibri" panose="020F0502020204030204" pitchFamily="34" charset="0"/>
                <a:ea typeface="Calibri" panose="020F0502020204030204" pitchFamily="34" charset="0"/>
                <a:cs typeface="Calibri" panose="020F0502020204030204" pitchFamily="34" charset="0"/>
              </a:rPr>
              <a:t>υπέρκορο</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hypersaturated</a:t>
            </a:r>
            <a:r>
              <a:rPr lang="el-GR" sz="2000" dirty="0">
                <a:effectLst/>
                <a:latin typeface="Calibri" panose="020F0502020204030204" pitchFamily="34" charset="0"/>
                <a:ea typeface="Calibri" panose="020F0502020204030204" pitchFamily="34" charset="0"/>
                <a:cs typeface="Calibri" panose="020F0502020204030204" pitchFamily="34" charset="0"/>
              </a:rPr>
              <a:t>) και όταν (</a:t>
            </a:r>
            <a:r>
              <a:rPr lang="en-US" sz="2000" i="1" dirty="0">
                <a:effectLst/>
                <a:latin typeface="Calibri" panose="020F0502020204030204" pitchFamily="34" charset="0"/>
                <a:ea typeface="Calibri" panose="020F0502020204030204" pitchFamily="34" charset="0"/>
                <a:cs typeface="Calibri" panose="020F0502020204030204" pitchFamily="34" charset="0"/>
              </a:rPr>
              <a:t>DO</a:t>
            </a:r>
            <a:r>
              <a:rPr lang="el-GR" sz="2000" dirty="0">
                <a:effectLst/>
                <a:latin typeface="Calibri" panose="020F0502020204030204" pitchFamily="34" charset="0"/>
                <a:ea typeface="Calibri" panose="020F0502020204030204" pitchFamily="34" charset="0"/>
                <a:cs typeface="Calibri" panose="020F0502020204030204" pitchFamily="34" charset="0"/>
              </a:rPr>
              <a:t>&lt;</a:t>
            </a:r>
            <a:r>
              <a:rPr lang="en-US" sz="2000" i="1" dirty="0">
                <a:effectLst/>
                <a:latin typeface="Calibri" panose="020F0502020204030204" pitchFamily="34" charset="0"/>
                <a:ea typeface="Calibri" panose="020F0502020204030204" pitchFamily="34" charset="0"/>
                <a:cs typeface="Calibri" panose="020F0502020204030204" pitchFamily="34" charset="0"/>
              </a:rPr>
              <a:t>DO</a:t>
            </a:r>
            <a:r>
              <a:rPr lang="en-US" sz="2000" i="1" baseline="-25000" dirty="0">
                <a:effectLst/>
                <a:latin typeface="Calibri" panose="020F0502020204030204" pitchFamily="34" charset="0"/>
                <a:ea typeface="Calibri" panose="020F0502020204030204" pitchFamily="34" charset="0"/>
                <a:cs typeface="Calibri" panose="020F0502020204030204" pitchFamily="34" charset="0"/>
              </a:rPr>
              <a:t>S</a:t>
            </a:r>
            <a:r>
              <a:rPr lang="el-GR" sz="2000" dirty="0">
                <a:effectLst/>
                <a:latin typeface="Calibri" panose="020F0502020204030204" pitchFamily="34" charset="0"/>
                <a:ea typeface="Calibri" panose="020F0502020204030204" pitchFamily="34" charset="0"/>
                <a:cs typeface="Calibri" panose="020F0502020204030204" pitchFamily="34" charset="0"/>
              </a:rPr>
              <a:t>) είναι </a:t>
            </a:r>
            <a:r>
              <a:rPr lang="el-GR" sz="2000" b="1" dirty="0">
                <a:effectLst/>
                <a:latin typeface="Calibri" panose="020F0502020204030204" pitchFamily="34" charset="0"/>
                <a:ea typeface="Calibri" panose="020F0502020204030204" pitchFamily="34" charset="0"/>
                <a:cs typeface="Calibri" panose="020F0502020204030204" pitchFamily="34" charset="0"/>
              </a:rPr>
              <a:t>ακόρεστο</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hyposaturated</a:t>
            </a:r>
            <a:r>
              <a:rPr lang="el-GR"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Η κατάσταση έλλειψης διαλυμένου οξυγόνου (0% κορεσμός) καλείται </a:t>
            </a:r>
            <a:r>
              <a:rPr lang="el-GR" sz="2000" b="1" dirty="0" err="1">
                <a:solidFill>
                  <a:srgbClr val="202122"/>
                </a:solidFill>
                <a:effectLst/>
                <a:latin typeface="Calibri" panose="020F0502020204030204" pitchFamily="34" charset="0"/>
                <a:ea typeface="Calibri" panose="020F0502020204030204" pitchFamily="34" charset="0"/>
                <a:cs typeface="Calibri" panose="020F0502020204030204" pitchFamily="34" charset="0"/>
              </a:rPr>
              <a:t>ανοξική</a:t>
            </a:r>
            <a:r>
              <a:rPr lang="el-GR" sz="2000" b="1"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0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anoxic</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ενώ όταν ο κορεσμός (%) κυμαίνεται μεταξύ 1% και 30% κορεσμού αποκαλείται </a:t>
            </a:r>
            <a:r>
              <a:rPr lang="el-GR" sz="2000" b="1" dirty="0" err="1">
                <a:solidFill>
                  <a:srgbClr val="202122"/>
                </a:solidFill>
                <a:effectLst/>
                <a:latin typeface="Calibri" panose="020F0502020204030204" pitchFamily="34" charset="0"/>
                <a:ea typeface="Calibri" panose="020F0502020204030204" pitchFamily="34" charset="0"/>
                <a:cs typeface="Calibri" panose="020F0502020204030204" pitchFamily="34" charset="0"/>
              </a:rPr>
              <a:t>υποξική</a:t>
            </a:r>
            <a:r>
              <a:rPr lang="el-GR" sz="20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hypoxic</a:t>
            </a:r>
            <a:r>
              <a:rPr lang="el-GR" sz="20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ή </a:t>
            </a:r>
            <a:r>
              <a:rPr lang="el-GR" sz="2000" b="1" dirty="0" err="1">
                <a:solidFill>
                  <a:srgbClr val="202122"/>
                </a:solidFill>
                <a:effectLst/>
                <a:latin typeface="Calibri" panose="020F0502020204030204" pitchFamily="34" charset="0"/>
                <a:ea typeface="Calibri" panose="020F0502020204030204" pitchFamily="34" charset="0"/>
                <a:cs typeface="Calibri" panose="020F0502020204030204" pitchFamily="34" charset="0"/>
              </a:rPr>
              <a:t>δισοξική</a:t>
            </a:r>
            <a:r>
              <a:rPr lang="el-GR" sz="20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202122"/>
                </a:solidFill>
                <a:effectLst/>
                <a:latin typeface="Calibri" panose="020F0502020204030204" pitchFamily="34" charset="0"/>
                <a:ea typeface="Calibri" panose="020F0502020204030204" pitchFamily="34" charset="0"/>
                <a:cs typeface="Calibri" panose="020F0502020204030204" pitchFamily="34" charset="0"/>
              </a:rPr>
              <a:t>dysoxic</a:t>
            </a:r>
            <a:r>
              <a:rPr lang="el-GR" sz="20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Ένα καλά οξυγονωμένο θαλάσσιο περιβάλλον έχει ποσοστό κορεσμού &gt;80%.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Επίσης χρησιμοποιείται και η ποσότητα της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φαινόμενης κατανάλωσης οξυγόνου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l-GR" sz="2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AOU</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Apparent Oxygen Utilization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η οποία δίνεται από τη σχέση:</a:t>
            </a:r>
          </a:p>
          <a:p>
            <a:pPr indent="457200" algn="ctr">
              <a:lnSpc>
                <a:spcPct val="107000"/>
              </a:lnSpc>
              <a:spcAft>
                <a:spcPts val="800"/>
              </a:spcAft>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dirty="0">
                <a:effectLst/>
                <a:latin typeface="Calibri" panose="020F0502020204030204" pitchFamily="34" charset="0"/>
                <a:ea typeface="Calibri" panose="020F0502020204030204" pitchFamily="34" charset="0"/>
                <a:cs typeface="Calibri" panose="020F0502020204030204" pitchFamily="34" charset="0"/>
              </a:rPr>
              <a:t>AOU</a:t>
            </a:r>
            <a:r>
              <a:rPr lang="el-GR" sz="2000" b="1" i="1" dirty="0">
                <a:effectLst/>
                <a:latin typeface="Calibri" panose="020F0502020204030204" pitchFamily="34" charset="0"/>
                <a:ea typeface="Calibri" panose="020F0502020204030204" pitchFamily="34" charset="0"/>
                <a:cs typeface="Calibri" panose="020F0502020204030204" pitchFamily="34" charset="0"/>
              </a:rPr>
              <a:t> = </a:t>
            </a:r>
            <a:r>
              <a:rPr lang="en-US" sz="2000" b="1" i="1" dirty="0">
                <a:effectLst/>
                <a:latin typeface="Calibri" panose="020F0502020204030204" pitchFamily="34" charset="0"/>
                <a:ea typeface="Calibri" panose="020F0502020204030204" pitchFamily="34" charset="0"/>
                <a:cs typeface="Calibri" panose="020F0502020204030204" pitchFamily="34" charset="0"/>
              </a:rPr>
              <a:t>D</a:t>
            </a:r>
            <a:r>
              <a:rPr lang="el-GR" sz="2000" b="1" i="1" dirty="0">
                <a:effectLst/>
                <a:latin typeface="Calibri" panose="020F0502020204030204" pitchFamily="34" charset="0"/>
                <a:ea typeface="Calibri" panose="020F0502020204030204" pitchFamily="34" charset="0"/>
                <a:cs typeface="Calibri" panose="020F0502020204030204" pitchFamily="34" charset="0"/>
              </a:rPr>
              <a:t>Ο</a:t>
            </a:r>
            <a:r>
              <a:rPr lang="en-US" sz="2000" b="1" i="1" dirty="0">
                <a:effectLst/>
                <a:latin typeface="Calibri" panose="020F0502020204030204" pitchFamily="34" charset="0"/>
                <a:ea typeface="Calibri" panose="020F0502020204030204" pitchFamily="34" charset="0"/>
                <a:cs typeface="Calibri" panose="020F0502020204030204" pitchFamily="34" charset="0"/>
              </a:rPr>
              <a:t>s </a:t>
            </a:r>
            <a:r>
              <a:rPr lang="el-GR" sz="2000" b="1" i="1" dirty="0">
                <a:effectLst/>
                <a:latin typeface="Calibri" panose="020F0502020204030204" pitchFamily="34" charset="0"/>
                <a:ea typeface="Calibri" panose="020F0502020204030204" pitchFamily="34" charset="0"/>
                <a:cs typeface="Calibri" panose="020F0502020204030204" pitchFamily="34" charset="0"/>
              </a:rPr>
              <a:t>- </a:t>
            </a:r>
            <a:r>
              <a:rPr lang="en-US" sz="2000" b="1" i="1" dirty="0">
                <a:effectLst/>
                <a:latin typeface="Calibri" panose="020F0502020204030204" pitchFamily="34" charset="0"/>
                <a:ea typeface="Calibri" panose="020F0502020204030204" pitchFamily="34" charset="0"/>
                <a:cs typeface="Calibri" panose="020F0502020204030204" pitchFamily="34" charset="0"/>
              </a:rPr>
              <a:t>DO</a:t>
            </a:r>
            <a:r>
              <a:rPr lang="el-GR" sz="2000" b="1" i="1"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a:effectLst/>
                <a:latin typeface="Calibri" panose="020F0502020204030204" pitchFamily="34" charset="0"/>
                <a:ea typeface="Calibri" panose="020F0502020204030204" pitchFamily="34" charset="0"/>
                <a:cs typeface="Calibri" panose="020F0502020204030204" pitchFamily="34" charset="0"/>
              </a:rPr>
              <a:t>	</a:t>
            </a:r>
          </a:p>
          <a:p>
            <a:pPr indent="457200">
              <a:lnSpc>
                <a:spcPct val="107000"/>
              </a:lnSpc>
              <a:spcAft>
                <a:spcPts val="800"/>
              </a:spcAft>
            </a:pPr>
            <a:r>
              <a:rPr lang="el-GR" sz="2000" i="1" dirty="0">
                <a:effectLst/>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rPr>
              <a:t>Η φαινόμενη χρησιμοποίηση οξυγόνου (</a:t>
            </a:r>
            <a:r>
              <a:rPr lang="el-GR" sz="2000" i="1" dirty="0">
                <a:effectLst/>
                <a:latin typeface="Calibri" panose="020F0502020204030204" pitchFamily="34" charset="0"/>
                <a:ea typeface="Calibri" panose="020F0502020204030204" pitchFamily="34" charset="0"/>
              </a:rPr>
              <a:t>AOU</a:t>
            </a:r>
            <a:r>
              <a:rPr lang="el-GR" sz="2000" dirty="0">
                <a:effectLst/>
                <a:latin typeface="Calibri" panose="020F0502020204030204" pitchFamily="34" charset="0"/>
                <a:ea typeface="Calibri" panose="020F0502020204030204" pitchFamily="34" charset="0"/>
              </a:rPr>
              <a:t>) είναι η συγκέντρωση οξυγόνου που λείπει από τη θαλάσσια μάζα ώστε να χαρακτηριστεί ως κορεσμένη και, συνεπώς, εκφράζει έμμεσα την κατανάλωση οξυγόνου σε αυτήν. </a:t>
            </a:r>
            <a:endParaRPr lang="en-US" sz="2000" dirty="0"/>
          </a:p>
        </p:txBody>
      </p:sp>
    </p:spTree>
    <p:extLst>
      <p:ext uri="{BB962C8B-B14F-4D97-AF65-F5344CB8AC3E}">
        <p14:creationId xmlns:p14="http://schemas.microsoft.com/office/powerpoint/2010/main" val="4108497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EC02E-E122-4738-8C82-AB3FA9BE3C64}"/>
              </a:ext>
            </a:extLst>
          </p:cNvPr>
          <p:cNvPicPr/>
          <p:nvPr/>
        </p:nvPicPr>
        <p:blipFill rotWithShape="1">
          <a:blip r:embed="rId2"/>
          <a:srcRect l="51357" t="20738" r="2935"/>
          <a:stretch/>
        </p:blipFill>
        <p:spPr bwMode="auto">
          <a:xfrm>
            <a:off x="999799" y="977027"/>
            <a:ext cx="6423968" cy="426910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4185E0F0-A3B3-4C0B-8858-DEAF76FCBB59}"/>
              </a:ext>
            </a:extLst>
          </p:cNvPr>
          <p:cNvPicPr/>
          <p:nvPr/>
        </p:nvPicPr>
        <p:blipFill rotWithShape="1">
          <a:blip r:embed="rId3" cstate="print">
            <a:extLst>
              <a:ext uri="{28A0092B-C50C-407E-A947-70E740481C1C}">
                <a14:useLocalDpi xmlns:a14="http://schemas.microsoft.com/office/drawing/2010/main" val="0"/>
              </a:ext>
            </a:extLst>
          </a:blip>
          <a:srcRect l="2175" t="2472" r="48179" b="-1716"/>
          <a:stretch/>
        </p:blipFill>
        <p:spPr bwMode="auto">
          <a:xfrm>
            <a:off x="7980218" y="607694"/>
            <a:ext cx="4066309" cy="5003395"/>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303600F-D966-48D3-9C17-4000264F0244}"/>
              </a:ext>
            </a:extLst>
          </p:cNvPr>
          <p:cNvSpPr txBox="1"/>
          <p:nvPr/>
        </p:nvSpPr>
        <p:spPr>
          <a:xfrm>
            <a:off x="1800553" y="5337691"/>
            <a:ext cx="5676900" cy="369332"/>
          </a:xfrm>
          <a:prstGeom prst="rect">
            <a:avLst/>
          </a:prstGeom>
          <a:noFill/>
        </p:spPr>
        <p:txBody>
          <a:bodyPr wrap="square" rtlCol="0">
            <a:spAutoFit/>
          </a:bodyPr>
          <a:lstStyle/>
          <a:p>
            <a:r>
              <a:rPr lang="el-GR" b="1" dirty="0"/>
              <a:t>Οριζόντια επιφανειακή κατανομή οξυγόνου </a:t>
            </a:r>
            <a:endParaRPr lang="en-US" b="1" dirty="0"/>
          </a:p>
        </p:txBody>
      </p:sp>
      <p:sp>
        <p:nvSpPr>
          <p:cNvPr id="5" name="TextBox 4">
            <a:extLst>
              <a:ext uri="{FF2B5EF4-FFF2-40B4-BE49-F238E27FC236}">
                <a16:creationId xmlns:a16="http://schemas.microsoft.com/office/drawing/2014/main" id="{76DB3F82-C4D5-4DAD-874A-77B18D3F5904}"/>
              </a:ext>
            </a:extLst>
          </p:cNvPr>
          <p:cNvSpPr txBox="1"/>
          <p:nvPr/>
        </p:nvSpPr>
        <p:spPr>
          <a:xfrm>
            <a:off x="8785513" y="5677584"/>
            <a:ext cx="3261014" cy="646331"/>
          </a:xfrm>
          <a:prstGeom prst="rect">
            <a:avLst/>
          </a:prstGeom>
          <a:noFill/>
        </p:spPr>
        <p:txBody>
          <a:bodyPr wrap="square" rtlCol="0">
            <a:spAutoFit/>
          </a:bodyPr>
          <a:lstStyle/>
          <a:p>
            <a:r>
              <a:rPr lang="el-GR" b="1" dirty="0"/>
              <a:t>Κατακόρυφη κατανομή οξυγόνου </a:t>
            </a:r>
            <a:endParaRPr lang="en-US" b="1" dirty="0"/>
          </a:p>
        </p:txBody>
      </p:sp>
    </p:spTree>
    <p:extLst>
      <p:ext uri="{BB962C8B-B14F-4D97-AF65-F5344CB8AC3E}">
        <p14:creationId xmlns:p14="http://schemas.microsoft.com/office/powerpoint/2010/main" val="3160498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E3E86-A88D-4B6D-9B37-924562AE1EC2}"/>
              </a:ext>
            </a:extLst>
          </p:cNvPr>
          <p:cNvSpPr txBox="1"/>
          <p:nvPr/>
        </p:nvSpPr>
        <p:spPr>
          <a:xfrm>
            <a:off x="400052" y="576974"/>
            <a:ext cx="11228438" cy="3451971"/>
          </a:xfrm>
          <a:prstGeom prst="rect">
            <a:avLst/>
          </a:prstGeom>
          <a:noFill/>
        </p:spPr>
        <p:txBody>
          <a:bodyPr wrap="square">
            <a:spAutoFit/>
          </a:bodyPr>
          <a:lstStyle/>
          <a:p>
            <a:pPr>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Το διαλυμένο διοξείδιο του άνθρακα (CO</a:t>
            </a:r>
            <a:r>
              <a:rPr lang="el-GR" sz="2000" baseline="-25000" dirty="0">
                <a:effectLst/>
                <a:latin typeface="Calibri" panose="020F0502020204030204" pitchFamily="34" charset="0"/>
                <a:ea typeface="Calibri" panose="020F0502020204030204" pitchFamily="34" charset="0"/>
                <a:cs typeface="Calibri" panose="020F0502020204030204" pitchFamily="34" charset="0"/>
              </a:rPr>
              <a:t>2 </a:t>
            </a:r>
            <a:r>
              <a:rPr lang="el-GR" sz="2000" dirty="0">
                <a:effectLst/>
                <a:latin typeface="Calibri" panose="020F0502020204030204" pitchFamily="34" charset="0"/>
                <a:ea typeface="Calibri" panose="020F0502020204030204" pitchFamily="34" charset="0"/>
                <a:cs typeface="Calibri" panose="020F0502020204030204" pitchFamily="34" charset="0"/>
              </a:rPr>
              <a:t>) είναι ένα από τα σημαντικότερα διαλυμένα αέρια στο θαλασσινό νερό καθώς: </a:t>
            </a:r>
          </a:p>
          <a:p>
            <a:pPr>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(α)</a:t>
            </a:r>
            <a:r>
              <a:rPr lang="el-GR" sz="2000" dirty="0">
                <a:effectLst/>
                <a:latin typeface="Calibri" panose="020F0502020204030204" pitchFamily="34" charset="0"/>
                <a:ea typeface="Calibri" panose="020F0502020204030204" pitchFamily="34" charset="0"/>
                <a:cs typeface="Calibri" panose="020F0502020204030204" pitchFamily="34" charset="0"/>
              </a:rPr>
              <a:t> είναι ο κύριος ρυθμιστής του pH, </a:t>
            </a:r>
          </a:p>
          <a:p>
            <a:pPr>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(β)</a:t>
            </a:r>
            <a:r>
              <a:rPr lang="el-GR" sz="2000" dirty="0">
                <a:effectLst/>
                <a:latin typeface="Calibri" panose="020F0502020204030204" pitchFamily="34" charset="0"/>
                <a:ea typeface="Calibri" panose="020F0502020204030204" pitchFamily="34" charset="0"/>
                <a:cs typeface="Calibri" panose="020F0502020204030204" pitchFamily="34" charset="0"/>
              </a:rPr>
              <a:t> συμμετέχει ενεργά στη φωτοσυνθετική διαδικασία, </a:t>
            </a:r>
          </a:p>
          <a:p>
            <a:pPr>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(γ)</a:t>
            </a:r>
            <a:r>
              <a:rPr lang="el-GR" sz="2000" dirty="0">
                <a:effectLst/>
                <a:latin typeface="Calibri" panose="020F0502020204030204" pitchFamily="34" charset="0"/>
                <a:ea typeface="Calibri" panose="020F0502020204030204" pitchFamily="34" charset="0"/>
                <a:cs typeface="Calibri" panose="020F0502020204030204" pitchFamily="34" charset="0"/>
              </a:rPr>
              <a:t> παίζει σημαντικό ρόλο στο φαινόμενο του θερμοκηπίου, με την απομάκρυνσή του από την ατμόσφαιρα (μέσω της διάλυσής του στο θαλάσσιο περιβάλλον) να μετριάζει μεν το φαινόμενο του θερμοκηπίου αλλά να δημιουργεί δε το πρόβλημα της </a:t>
            </a:r>
            <a:r>
              <a:rPr lang="el-GR" sz="2000" dirty="0" err="1">
                <a:effectLst/>
                <a:latin typeface="Calibri" panose="020F0502020204030204" pitchFamily="34" charset="0"/>
                <a:ea typeface="Calibri" panose="020F0502020204030204" pitchFamily="34" charset="0"/>
                <a:cs typeface="Calibri" panose="020F0502020204030204" pitchFamily="34" charset="0"/>
              </a:rPr>
              <a:t>οξίνισης</a:t>
            </a:r>
            <a:r>
              <a:rPr lang="el-GR" sz="2000" dirty="0">
                <a:effectLst/>
                <a:latin typeface="Calibri" panose="020F0502020204030204" pitchFamily="34" charset="0"/>
                <a:ea typeface="Calibri" panose="020F0502020204030204" pitchFamily="34" charset="0"/>
                <a:cs typeface="Calibri" panose="020F0502020204030204" pitchFamily="34" charset="0"/>
              </a:rPr>
              <a:t> των ωκεανών και </a:t>
            </a:r>
          </a:p>
          <a:p>
            <a:pPr>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(δ)</a:t>
            </a:r>
            <a:r>
              <a:rPr lang="el-GR" sz="2000" dirty="0">
                <a:effectLst/>
                <a:latin typeface="Calibri" panose="020F0502020204030204" pitchFamily="34" charset="0"/>
                <a:ea typeface="Calibri" panose="020F0502020204030204" pitchFamily="34" charset="0"/>
                <a:cs typeface="Calibri" panose="020F0502020204030204" pitchFamily="34" charset="0"/>
              </a:rPr>
              <a:t> συμμετέχει στον σχηματισμό και την απόθεση των αλάτων (π.χ. ασβεστίτη, αραγωνίτη) στον πυθμένα, αλλά και την </a:t>
            </a:r>
            <a:r>
              <a:rPr lang="el-GR" sz="2000" dirty="0" err="1">
                <a:effectLst/>
                <a:latin typeface="Calibri" panose="020F0502020204030204" pitchFamily="34" charset="0"/>
                <a:ea typeface="Calibri" panose="020F0502020204030204" pitchFamily="34" charset="0"/>
                <a:cs typeface="Calibri" panose="020F0502020204030204" pitchFamily="34" charset="0"/>
              </a:rPr>
              <a:t>επαναδιάλυσή</a:t>
            </a:r>
            <a:r>
              <a:rPr lang="el-GR" sz="2000" dirty="0">
                <a:effectLst/>
                <a:latin typeface="Calibri" panose="020F0502020204030204" pitchFamily="34" charset="0"/>
                <a:ea typeface="Calibri" panose="020F0502020204030204" pitchFamily="34" charset="0"/>
                <a:cs typeface="Calibri" panose="020F0502020204030204" pitchFamily="34" charset="0"/>
              </a:rPr>
              <a:t> τους.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D32BE7E-E809-4629-80E0-E87334DCEC8A}"/>
              </a:ext>
            </a:extLst>
          </p:cNvPr>
          <p:cNvSpPr txBox="1"/>
          <p:nvPr/>
        </p:nvSpPr>
        <p:spPr>
          <a:xfrm>
            <a:off x="666749" y="4038340"/>
            <a:ext cx="10858501" cy="2690737"/>
          </a:xfrm>
          <a:prstGeom prst="rect">
            <a:avLst/>
          </a:prstGeom>
          <a:noFill/>
        </p:spPr>
        <p:txBody>
          <a:bodyPr wrap="square">
            <a:spAutoFit/>
          </a:bodyPr>
          <a:lstStyle/>
          <a:p>
            <a:pPr indent="457200">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Το ολικό παγκόσμιο ισοζύγιο (</a:t>
            </a:r>
            <a:r>
              <a:rPr lang="en-US" sz="2000" dirty="0">
                <a:effectLst/>
                <a:latin typeface="Calibri" panose="020F0502020204030204" pitchFamily="34" charset="0"/>
                <a:ea typeface="Calibri" panose="020F0502020204030204" pitchFamily="34" charset="0"/>
                <a:cs typeface="Calibri" panose="020F0502020204030204" pitchFamily="34" charset="0"/>
              </a:rPr>
              <a:t>GB</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Global balance</a:t>
            </a:r>
            <a:r>
              <a:rPr lang="el-GR" sz="2000" dirty="0">
                <a:effectLst/>
                <a:latin typeface="Calibri" panose="020F0502020204030204" pitchFamily="34" charset="0"/>
                <a:ea typeface="Calibri" panose="020F0502020204030204" pitchFamily="34" charset="0"/>
                <a:cs typeface="Calibri" panose="020F0502020204030204" pitchFamily="34" charset="0"/>
              </a:rPr>
              <a:t>) του άνθρακα (συμπεριλαμβανομένου και του ανθρωπογενούς άνθρακα, πρωτίστως από την καύση των ορυκτών πρώτων υλών) διαμορφώνεται με βάση τη παρουσία του στην ατμόσφαιρα (</a:t>
            </a:r>
            <a:r>
              <a:rPr lang="en-US" sz="2000" dirty="0">
                <a:effectLst/>
                <a:latin typeface="Calibri" panose="020F0502020204030204" pitchFamily="34" charset="0"/>
                <a:ea typeface="Calibri" panose="020F0502020204030204" pitchFamily="34" charset="0"/>
                <a:cs typeface="Calibri" panose="020F0502020204030204" pitchFamily="34" charset="0"/>
              </a:rPr>
              <a:t>ATM</a:t>
            </a:r>
            <a:r>
              <a:rPr lang="el-GR" sz="2000" dirty="0">
                <a:effectLst/>
                <a:latin typeface="Calibri" panose="020F0502020204030204" pitchFamily="34" charset="0"/>
                <a:ea typeface="Calibri" panose="020F0502020204030204" pitchFamily="34" charset="0"/>
                <a:cs typeface="Calibri" panose="020F0502020204030204" pitchFamily="34" charset="0"/>
              </a:rPr>
              <a:t>), στη χέρσο ( </a:t>
            </a:r>
            <a:r>
              <a:rPr lang="en-US" sz="2000" dirty="0">
                <a:effectLst/>
                <a:latin typeface="Calibri" panose="020F0502020204030204" pitchFamily="34" charset="0"/>
                <a:ea typeface="Calibri" panose="020F0502020204030204" pitchFamily="34" charset="0"/>
                <a:cs typeface="Calibri" panose="020F0502020204030204" pitchFamily="34" charset="0"/>
              </a:rPr>
              <a:t>LAND</a:t>
            </a:r>
            <a:r>
              <a:rPr lang="el-GR" sz="2000" dirty="0">
                <a:effectLst/>
                <a:latin typeface="Calibri" panose="020F0502020204030204" pitchFamily="34" charset="0"/>
                <a:ea typeface="Calibri" panose="020F0502020204030204" pitchFamily="34" charset="0"/>
                <a:cs typeface="Calibri" panose="020F0502020204030204" pitchFamily="34" charset="0"/>
              </a:rPr>
              <a:t>) και στον ωκεανό (</a:t>
            </a:r>
            <a:r>
              <a:rPr lang="en-US" sz="2000" dirty="0">
                <a:effectLst/>
                <a:latin typeface="Calibri" panose="020F0502020204030204" pitchFamily="34" charset="0"/>
                <a:ea typeface="Calibri" panose="020F0502020204030204" pitchFamily="34" charset="0"/>
                <a:cs typeface="Calibri" panose="020F0502020204030204" pitchFamily="34" charset="0"/>
              </a:rPr>
              <a:t>OCEAN</a:t>
            </a:r>
            <a:r>
              <a:rPr lang="el-GR" sz="2000" dirty="0">
                <a:effectLst/>
                <a:latin typeface="Calibri" panose="020F0502020204030204" pitchFamily="34" charset="0"/>
                <a:ea typeface="Calibri" panose="020F0502020204030204" pitchFamily="34" charset="0"/>
                <a:cs typeface="Calibri" panose="020F0502020204030204" pitchFamily="34" charset="0"/>
              </a:rPr>
              <a:t>) ως εξής: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a:effectLst/>
                <a:latin typeface="Calibri" panose="020F0502020204030204" pitchFamily="34" charset="0"/>
                <a:ea typeface="Calibri" panose="020F0502020204030204" pitchFamily="34" charset="0"/>
                <a:cs typeface="Calibri" panose="020F0502020204030204" pitchFamily="34" charset="0"/>
              </a:rPr>
              <a:t>GB = C </a:t>
            </a:r>
            <a:r>
              <a:rPr lang="en-US" sz="2000" b="1" baseline="-25000" dirty="0">
                <a:effectLst/>
                <a:latin typeface="Calibri" panose="020F0502020204030204" pitchFamily="34" charset="0"/>
                <a:ea typeface="Calibri" panose="020F0502020204030204" pitchFamily="34" charset="0"/>
                <a:cs typeface="Calibri" panose="020F0502020204030204" pitchFamily="34" charset="0"/>
              </a:rPr>
              <a:t>ATM</a:t>
            </a:r>
            <a:r>
              <a:rPr lang="en-US" sz="2000" b="1" dirty="0">
                <a:effectLst/>
                <a:latin typeface="Calibri" panose="020F0502020204030204" pitchFamily="34" charset="0"/>
                <a:ea typeface="Calibri" panose="020F0502020204030204" pitchFamily="34" charset="0"/>
                <a:cs typeface="Calibri" panose="020F0502020204030204" pitchFamily="34" charset="0"/>
              </a:rPr>
              <a:t> – C</a:t>
            </a:r>
            <a:r>
              <a:rPr lang="en-US" sz="2000" b="1" baseline="-25000" dirty="0">
                <a:effectLst/>
                <a:latin typeface="Calibri" panose="020F0502020204030204" pitchFamily="34" charset="0"/>
                <a:ea typeface="Calibri" panose="020F0502020204030204" pitchFamily="34" charset="0"/>
                <a:cs typeface="Calibri" panose="020F0502020204030204" pitchFamily="34" charset="0"/>
              </a:rPr>
              <a:t>OCEAN</a:t>
            </a:r>
            <a:r>
              <a:rPr lang="en-US" sz="2000" b="1" dirty="0">
                <a:effectLst/>
                <a:latin typeface="Calibri" panose="020F0502020204030204" pitchFamily="34" charset="0"/>
                <a:ea typeface="Calibri" panose="020F0502020204030204" pitchFamily="34" charset="0"/>
                <a:cs typeface="Calibri" panose="020F0502020204030204" pitchFamily="34" charset="0"/>
              </a:rPr>
              <a:t> -C </a:t>
            </a:r>
            <a:r>
              <a:rPr lang="en-US" sz="2000" b="1" baseline="-25000" dirty="0">
                <a:effectLst/>
                <a:latin typeface="Calibri" panose="020F0502020204030204" pitchFamily="34" charset="0"/>
                <a:ea typeface="Calibri" panose="020F0502020204030204" pitchFamily="34" charset="0"/>
                <a:cs typeface="Calibri" panose="020F0502020204030204" pitchFamily="34" charset="0"/>
              </a:rPr>
              <a:t>LAND</a:t>
            </a:r>
            <a:r>
              <a:rPr lang="en-US" sz="2000" b="1" dirty="0">
                <a:effectLst/>
                <a:latin typeface="Calibri" panose="020F0502020204030204" pitchFamily="34" charset="0"/>
                <a:ea typeface="Calibri" panose="020F0502020204030204" pitchFamily="34" charset="0"/>
                <a:cs typeface="Calibri" panose="020F0502020204030204" pitchFamily="34" charset="0"/>
              </a:rPr>
              <a: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Μάλιστα, οι </a:t>
            </a:r>
            <a:r>
              <a:rPr lang="en-US" sz="2000" dirty="0" err="1">
                <a:effectLst/>
                <a:latin typeface="Calibri" panose="020F0502020204030204" pitchFamily="34" charset="0"/>
                <a:ea typeface="Calibri" panose="020F0502020204030204" pitchFamily="34" charset="0"/>
                <a:cs typeface="Calibri" panose="020F0502020204030204" pitchFamily="34" charset="0"/>
              </a:rPr>
              <a:t>Friedlingstein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a:effectLst/>
                <a:latin typeface="Calibri" panose="020F0502020204030204" pitchFamily="34" charset="0"/>
                <a:ea typeface="Calibri" panose="020F0502020204030204" pitchFamily="34" charset="0"/>
                <a:cs typeface="Calibri" panose="020F0502020204030204" pitchFamily="34" charset="0"/>
              </a:rPr>
              <a:t>et al</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l-GR" sz="2000" dirty="0">
                <a:effectLst/>
                <a:latin typeface="Calibri" panose="020F0502020204030204" pitchFamily="34" charset="0"/>
                <a:ea typeface="Calibri" panose="020F0502020204030204" pitchFamily="34" charset="0"/>
                <a:cs typeface="Calibri" panose="020F0502020204030204" pitchFamily="34" charset="0"/>
              </a:rPr>
              <a:t> (2020) έδειξαν ότι κατά τη δεκαετία 2010-2019 το ετήσιο ισοζύγιο του άνθρακα είναι αρνητικό κατά -0,7 </a:t>
            </a:r>
            <a:r>
              <a:rPr lang="en-US" sz="2000" dirty="0">
                <a:effectLst/>
                <a:latin typeface="Calibri" panose="020F0502020204030204" pitchFamily="34" charset="0"/>
                <a:ea typeface="Calibri" panose="020F0502020204030204" pitchFamily="34" charset="0"/>
                <a:cs typeface="Calibri" panose="020F0502020204030204" pitchFamily="34" charset="0"/>
              </a:rPr>
              <a:t>Gt </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8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C</a:t>
            </a:r>
            <a:r>
              <a:rPr lang="en-US" sz="2000" b="1" baseline="-25000" dirty="0">
                <a:effectLst/>
                <a:latin typeface="Calibri" panose="020F0502020204030204" pitchFamily="34" charset="0"/>
                <a:ea typeface="Calibri" panose="020F0502020204030204" pitchFamily="34" charset="0"/>
                <a:cs typeface="Calibri" panose="020F0502020204030204" pitchFamily="34" charset="0"/>
              </a:rPr>
              <a:t>ATM</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l-GR" sz="2000" b="1" dirty="0">
                <a:effectLst/>
                <a:latin typeface="Calibri" panose="020F0502020204030204" pitchFamily="34" charset="0"/>
                <a:ea typeface="Calibri" panose="020F0502020204030204" pitchFamily="34" charset="0"/>
                <a:cs typeface="Calibri" panose="020F0502020204030204" pitchFamily="34" charset="0"/>
              </a:rPr>
              <a:t>= 5,1 ± 0,02 </a:t>
            </a:r>
            <a:r>
              <a:rPr lang="en-US" sz="2000" b="1" dirty="0">
                <a:effectLst/>
                <a:latin typeface="Calibri" panose="020F0502020204030204" pitchFamily="34" charset="0"/>
                <a:ea typeface="Calibri" panose="020F0502020204030204" pitchFamily="34" charset="0"/>
                <a:cs typeface="Calibri" panose="020F0502020204030204" pitchFamily="34" charset="0"/>
              </a:rPr>
              <a:t>Gt</a:t>
            </a:r>
            <a:r>
              <a:rPr lang="el-GR"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a:effectLst/>
                <a:latin typeface="Calibri" panose="020F0502020204030204" pitchFamily="34" charset="0"/>
                <a:ea typeface="Calibri" panose="020F0502020204030204" pitchFamily="34" charset="0"/>
                <a:cs typeface="Calibri" panose="020F0502020204030204" pitchFamily="34" charset="0"/>
              </a:rPr>
              <a:t>C</a:t>
            </a:r>
            <a:r>
              <a:rPr lang="en-US" sz="2000" b="1" baseline="-25000" dirty="0">
                <a:effectLst/>
                <a:latin typeface="Calibri" panose="020F0502020204030204" pitchFamily="34" charset="0"/>
                <a:ea typeface="Calibri" panose="020F0502020204030204" pitchFamily="34" charset="0"/>
                <a:cs typeface="Calibri" panose="020F0502020204030204" pitchFamily="34" charset="0"/>
              </a:rPr>
              <a:t>OCEAN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l-GR" sz="2000" b="1" dirty="0">
                <a:effectLst/>
                <a:latin typeface="Calibri" panose="020F0502020204030204" pitchFamily="34" charset="0"/>
                <a:ea typeface="Calibri" panose="020F0502020204030204" pitchFamily="34" charset="0"/>
                <a:cs typeface="Calibri" panose="020F0502020204030204" pitchFamily="34" charset="0"/>
              </a:rPr>
              <a:t>= 2,5 ± 0,6 </a:t>
            </a:r>
            <a:r>
              <a:rPr lang="en-US" sz="2000" b="1" dirty="0">
                <a:effectLst/>
                <a:latin typeface="Calibri" panose="020F0502020204030204" pitchFamily="34" charset="0"/>
                <a:ea typeface="Calibri" panose="020F0502020204030204" pitchFamily="34" charset="0"/>
                <a:cs typeface="Calibri" panose="020F0502020204030204" pitchFamily="34" charset="0"/>
              </a:rPr>
              <a:t>Gt </a:t>
            </a:r>
            <a:r>
              <a:rPr lang="el-GR" sz="2000" b="1" dirty="0">
                <a:effectLst/>
                <a:latin typeface="Calibri" panose="020F0502020204030204" pitchFamily="34" charset="0"/>
                <a:ea typeface="Calibri" panose="020F0502020204030204" pitchFamily="34" charset="0"/>
                <a:cs typeface="Calibri" panose="020F0502020204030204" pitchFamily="34" charset="0"/>
              </a:rPr>
              <a:t>          και                </a:t>
            </a:r>
            <a:r>
              <a:rPr lang="en-US" sz="2000" b="1" dirty="0">
                <a:effectLst/>
                <a:latin typeface="Calibri" panose="020F0502020204030204" pitchFamily="34" charset="0"/>
                <a:ea typeface="Calibri" panose="020F0502020204030204" pitchFamily="34" charset="0"/>
                <a:cs typeface="Calibri" panose="020F0502020204030204" pitchFamily="34" charset="0"/>
              </a:rPr>
              <a:t>C</a:t>
            </a:r>
            <a:r>
              <a:rPr lang="en-US" sz="2000" b="1" baseline="-25000" dirty="0">
                <a:effectLst/>
                <a:latin typeface="Calibri" panose="020F0502020204030204" pitchFamily="34" charset="0"/>
                <a:ea typeface="Calibri" panose="020F0502020204030204" pitchFamily="34" charset="0"/>
                <a:cs typeface="Calibri" panose="020F0502020204030204" pitchFamily="34" charset="0"/>
              </a:rPr>
              <a:t>LAND</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l-GR" sz="2000" b="1" dirty="0">
                <a:effectLst/>
                <a:latin typeface="Calibri" panose="020F0502020204030204" pitchFamily="34" charset="0"/>
                <a:ea typeface="Calibri" panose="020F0502020204030204" pitchFamily="34" charset="0"/>
                <a:cs typeface="Calibri" panose="020F0502020204030204" pitchFamily="34" charset="0"/>
              </a:rPr>
              <a:t>= 3,4 ± 0,9 </a:t>
            </a:r>
            <a:r>
              <a:rPr lang="en-US" sz="2000" b="1" dirty="0">
                <a:effectLst/>
                <a:latin typeface="Calibri" panose="020F0502020204030204" pitchFamily="34" charset="0"/>
                <a:ea typeface="Calibri" panose="020F0502020204030204" pitchFamily="34" charset="0"/>
                <a:cs typeface="Calibri" panose="020F0502020204030204" pitchFamily="34" charset="0"/>
              </a:rPr>
              <a:t>Gt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4D807EA-B6FE-4BA9-B1B6-593233764272}"/>
              </a:ext>
            </a:extLst>
          </p:cNvPr>
          <p:cNvSpPr txBox="1"/>
          <p:nvPr/>
        </p:nvSpPr>
        <p:spPr>
          <a:xfrm>
            <a:off x="400052" y="207642"/>
            <a:ext cx="6096000" cy="400110"/>
          </a:xfrm>
          <a:prstGeom prst="rect">
            <a:avLst/>
          </a:prstGeom>
          <a:noFill/>
        </p:spPr>
        <p:txBody>
          <a:bodyPr wrap="square">
            <a:spAutoFit/>
          </a:bodyPr>
          <a:lstStyle/>
          <a:p>
            <a:r>
              <a:rPr lang="el-GR" sz="2000" b="1" dirty="0">
                <a:solidFill>
                  <a:srgbClr val="0070C0"/>
                </a:solidFill>
                <a:latin typeface="Calibri" panose="020F0502020204030204" pitchFamily="34" charset="0"/>
                <a:ea typeface="Calibri" panose="020F0502020204030204" pitchFamily="34" charset="0"/>
                <a:cs typeface="Calibri" panose="020F0502020204030204" pitchFamily="34" charset="0"/>
              </a:rPr>
              <a:t>Δ</a:t>
            </a:r>
            <a:r>
              <a:rPr lang="el-GR"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ιαλυμένο διοξείδιο του άνθρακα (CO</a:t>
            </a:r>
            <a:r>
              <a:rPr lang="el-GR" sz="2000" b="1" baseline="-250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a:t>
            </a:r>
            <a:r>
              <a:rPr lang="el-GR"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sz="2000" b="1" dirty="0">
              <a:solidFill>
                <a:srgbClr val="0070C0"/>
              </a:solidFill>
            </a:endParaRPr>
          </a:p>
        </p:txBody>
      </p:sp>
    </p:spTree>
    <p:extLst>
      <p:ext uri="{BB962C8B-B14F-4D97-AF65-F5344CB8AC3E}">
        <p14:creationId xmlns:p14="http://schemas.microsoft.com/office/powerpoint/2010/main" val="1755969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77523-32CF-4290-8573-C787D5A212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74838" y="500507"/>
            <a:ext cx="9040762" cy="4994873"/>
          </a:xfrm>
          <a:prstGeom prst="rect">
            <a:avLst/>
          </a:prstGeom>
          <a:noFill/>
          <a:ln>
            <a:noFill/>
          </a:ln>
        </p:spPr>
      </p:pic>
      <p:sp>
        <p:nvSpPr>
          <p:cNvPr id="4" name="TextBox 3">
            <a:extLst>
              <a:ext uri="{FF2B5EF4-FFF2-40B4-BE49-F238E27FC236}">
                <a16:creationId xmlns:a16="http://schemas.microsoft.com/office/drawing/2014/main" id="{31F7E516-C599-4E70-A4F2-684F1FD8E139}"/>
              </a:ext>
            </a:extLst>
          </p:cNvPr>
          <p:cNvSpPr txBox="1"/>
          <p:nvPr/>
        </p:nvSpPr>
        <p:spPr>
          <a:xfrm>
            <a:off x="1474838" y="5495381"/>
            <a:ext cx="8293530" cy="707886"/>
          </a:xfrm>
          <a:prstGeom prst="rect">
            <a:avLst/>
          </a:prstGeom>
          <a:noFill/>
        </p:spPr>
        <p:txBody>
          <a:bodyPr wrap="square">
            <a:spAutoFit/>
          </a:bodyPr>
          <a:lstStyle/>
          <a:p>
            <a:r>
              <a:rPr lang="el-GR" sz="2000" b="1" dirty="0">
                <a:solidFill>
                  <a:srgbClr val="C00000"/>
                </a:solidFill>
                <a:effectLst/>
                <a:latin typeface="Calibri" panose="020F0502020204030204" pitchFamily="34" charset="0"/>
                <a:ea typeface="Calibri" panose="020F0502020204030204" pitchFamily="34" charset="0"/>
              </a:rPr>
              <a:t>Το διοξείδιο του άνθρακα </a:t>
            </a:r>
            <a:r>
              <a:rPr lang="el-GR" sz="2000" dirty="0">
                <a:effectLst/>
                <a:latin typeface="Calibri" panose="020F0502020204030204" pitchFamily="34" charset="0"/>
                <a:ea typeface="Calibri" panose="020F0502020204030204" pitchFamily="34" charset="0"/>
              </a:rPr>
              <a:t>(</a:t>
            </a:r>
            <a:r>
              <a:rPr lang="en-US" sz="2000" dirty="0">
                <a:effectLst/>
                <a:latin typeface="Calibri" panose="020F0502020204030204" pitchFamily="34" charset="0"/>
                <a:ea typeface="Calibri" panose="020F0502020204030204" pitchFamily="34" charset="0"/>
              </a:rPr>
              <a:t>CO</a:t>
            </a:r>
            <a:r>
              <a:rPr lang="el-GR" sz="2000" baseline="-25000" dirty="0">
                <a:effectLst/>
                <a:latin typeface="Calibri" panose="020F0502020204030204" pitchFamily="34" charset="0"/>
                <a:ea typeface="Calibri" panose="020F0502020204030204" pitchFamily="34" charset="0"/>
              </a:rPr>
              <a:t>2</a:t>
            </a:r>
            <a:r>
              <a:rPr lang="el-GR" sz="2000" dirty="0">
                <a:effectLst/>
                <a:latin typeface="Calibri" panose="020F0502020204030204" pitchFamily="34" charset="0"/>
                <a:ea typeface="Calibri" panose="020F0502020204030204" pitchFamily="34" charset="0"/>
              </a:rPr>
              <a:t>) συναντάται στο θαλάσσιο περιβάλλον κυρίως με τη μορφή </a:t>
            </a:r>
            <a:r>
              <a:rPr lang="el-GR" sz="2000" dirty="0" err="1">
                <a:effectLst/>
                <a:latin typeface="Calibri" panose="020F0502020204030204" pitchFamily="34" charset="0"/>
                <a:ea typeface="Calibri" panose="020F0502020204030204" pitchFamily="34" charset="0"/>
              </a:rPr>
              <a:t>διττανθρακικών</a:t>
            </a:r>
            <a:r>
              <a:rPr lang="el-GR" sz="2000" dirty="0">
                <a:effectLst/>
                <a:latin typeface="Calibri" panose="020F0502020204030204" pitchFamily="34" charset="0"/>
                <a:ea typeface="Calibri" panose="020F0502020204030204" pitchFamily="34" charset="0"/>
              </a:rPr>
              <a:t> ιόντων (</a:t>
            </a:r>
            <a:r>
              <a:rPr lang="en-US" sz="2000" dirty="0">
                <a:effectLst/>
                <a:latin typeface="Calibri" panose="020F0502020204030204" pitchFamily="34" charset="0"/>
                <a:ea typeface="Calibri" panose="020F0502020204030204" pitchFamily="34" charset="0"/>
              </a:rPr>
              <a:t>HCO</a:t>
            </a:r>
            <a:r>
              <a:rPr lang="el-GR" sz="2000" baseline="-25000" dirty="0">
                <a:effectLst/>
                <a:latin typeface="Calibri" panose="020F0502020204030204" pitchFamily="34" charset="0"/>
                <a:ea typeface="Calibri" panose="020F0502020204030204" pitchFamily="34" charset="0"/>
              </a:rPr>
              <a:t>3</a:t>
            </a:r>
            <a:r>
              <a:rPr lang="el-GR" sz="2000" baseline="30000"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και </a:t>
            </a:r>
            <a:r>
              <a:rPr lang="en-US" sz="2000" dirty="0">
                <a:effectLst/>
                <a:latin typeface="Calibri" panose="020F0502020204030204" pitchFamily="34" charset="0"/>
                <a:ea typeface="Calibri" panose="020F0502020204030204" pitchFamily="34" charset="0"/>
              </a:rPr>
              <a:t>CO</a:t>
            </a:r>
            <a:r>
              <a:rPr lang="el-GR" sz="2000" baseline="-25000" dirty="0">
                <a:effectLst/>
                <a:latin typeface="Calibri" panose="020F0502020204030204" pitchFamily="34" charset="0"/>
                <a:ea typeface="Calibri" panose="020F0502020204030204" pitchFamily="34" charset="0"/>
              </a:rPr>
              <a:t>3</a:t>
            </a:r>
            <a:r>
              <a:rPr lang="el-GR" sz="2000" baseline="30000" dirty="0">
                <a:effectLst/>
                <a:latin typeface="Calibri" panose="020F0502020204030204" pitchFamily="34" charset="0"/>
                <a:ea typeface="Calibri" panose="020F0502020204030204" pitchFamily="34" charset="0"/>
              </a:rPr>
              <a:t>-2</a:t>
            </a:r>
            <a:r>
              <a:rPr lang="el-GR" sz="2000" dirty="0">
                <a:effectLst/>
                <a:latin typeface="Calibri" panose="020F0502020204030204" pitchFamily="34" charset="0"/>
                <a:ea typeface="Calibri" panose="020F0502020204030204" pitchFamily="34" charset="0"/>
              </a:rPr>
              <a:t>). </a:t>
            </a:r>
            <a:endParaRPr lang="en-US" sz="2000" dirty="0"/>
          </a:p>
        </p:txBody>
      </p:sp>
    </p:spTree>
    <p:extLst>
      <p:ext uri="{BB962C8B-B14F-4D97-AF65-F5344CB8AC3E}">
        <p14:creationId xmlns:p14="http://schemas.microsoft.com/office/powerpoint/2010/main" val="480519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FADC44-BE58-403E-85E9-A06D80B75879}"/>
              </a:ext>
            </a:extLst>
          </p:cNvPr>
          <p:cNvSpPr>
            <a:spLocks noGrp="1"/>
          </p:cNvSpPr>
          <p:nvPr>
            <p:ph idx="1"/>
          </p:nvPr>
        </p:nvSpPr>
        <p:spPr>
          <a:xfrm>
            <a:off x="718929" y="831712"/>
            <a:ext cx="10990850" cy="4859403"/>
          </a:xfrm>
        </p:spPr>
        <p:txBody>
          <a:bodyPr>
            <a:normAutofit/>
          </a:bodyPr>
          <a:lstStyle/>
          <a:p>
            <a:pPr algn="l"/>
            <a:endParaRPr lang="en-US" sz="2000" b="0" i="0" u="none" strike="noStrike" baseline="0" dirty="0">
              <a:solidFill>
                <a:srgbClr val="000000"/>
              </a:solidFill>
              <a:latin typeface="Calibri" panose="020F0502020204030204" pitchFamily="34" charset="0"/>
            </a:endParaRPr>
          </a:p>
          <a:p>
            <a:pPr marL="0" indent="0" algn="just">
              <a:buNone/>
            </a:pPr>
            <a:r>
              <a:rPr lang="el-GR" sz="2000" b="1" i="0" u="none" strike="noStrike" baseline="0" dirty="0">
                <a:solidFill>
                  <a:srgbClr val="211D1E"/>
                </a:solidFill>
                <a:latin typeface="Calibri" panose="020F0502020204030204" pitchFamily="34" charset="0"/>
              </a:rPr>
              <a:t>2. </a:t>
            </a:r>
            <a:r>
              <a:rPr lang="el-GR" sz="2000" b="0" i="0" u="none" strike="noStrike" baseline="0" dirty="0">
                <a:solidFill>
                  <a:srgbClr val="211D1E"/>
                </a:solidFill>
                <a:latin typeface="Calibri" panose="020F0502020204030204" pitchFamily="34" charset="0"/>
              </a:rPr>
              <a:t>Το νερό δεν σχηματίστηκε ταυτόχρονα με την δημιουργία και την εξέλιξη της ατμόσφαιρας της Γης, αλλά πιθανά παραδόθηκε στη Γη από σώματα του εσωτερικού ηλιακού συστήματος, όπως κομήτες και αστεροειδείς (</a:t>
            </a:r>
            <a:r>
              <a:rPr lang="el-GR" sz="2000" b="0" i="0" u="none" strike="noStrike" baseline="0" dirty="0" err="1">
                <a:solidFill>
                  <a:srgbClr val="211D1E"/>
                </a:solidFill>
                <a:latin typeface="Calibri" panose="020F0502020204030204" pitchFamily="34" charset="0"/>
              </a:rPr>
              <a:t>Lazzaro</a:t>
            </a:r>
            <a:r>
              <a:rPr lang="el-GR" sz="2000" b="0" i="0" u="none" strike="noStrike" baseline="0" dirty="0">
                <a:solidFill>
                  <a:srgbClr val="211D1E"/>
                </a:solidFill>
                <a:latin typeface="Calibri" panose="020F0502020204030204" pitchFamily="34" charset="0"/>
              </a:rPr>
              <a:t> </a:t>
            </a:r>
            <a:r>
              <a:rPr lang="el-GR" sz="2000" b="0" i="1" u="none" strike="noStrike" baseline="0" dirty="0">
                <a:solidFill>
                  <a:srgbClr val="211D1E"/>
                </a:solidFill>
                <a:latin typeface="Calibri" panose="020F0502020204030204" pitchFamily="34" charset="0"/>
              </a:rPr>
              <a:t>et al. </a:t>
            </a:r>
            <a:r>
              <a:rPr lang="el-GR" sz="2000" b="0" i="0" u="none" strike="noStrike" baseline="0" dirty="0">
                <a:solidFill>
                  <a:srgbClr val="211D1E"/>
                </a:solidFill>
                <a:latin typeface="Calibri" panose="020F0502020204030204" pitchFamily="34" charset="0"/>
              </a:rPr>
              <a:t>2006). Στη θεωρία αυτή συντείνουν δύο τελευταίες επιστημονικές ανακαλύψεις. </a:t>
            </a:r>
          </a:p>
          <a:p>
            <a:pPr marL="0" indent="0" algn="just">
              <a:buNone/>
            </a:pPr>
            <a:r>
              <a:rPr lang="el-GR" sz="2000" b="0" i="0" u="none" strike="noStrike" baseline="0" dirty="0">
                <a:solidFill>
                  <a:srgbClr val="211D1E"/>
                </a:solidFill>
                <a:latin typeface="Calibri" panose="020F0502020204030204" pitchFamily="34" charset="0"/>
              </a:rPr>
              <a:t>Η πρώτη αναφέρει ότι η σύσταση του νερού (ως προς το υδρογόνο) του ωκεανού είναι πολύ κοντά στη σύσταση που εντοπίζεται σε αστεροειδείς. </a:t>
            </a:r>
          </a:p>
          <a:p>
            <a:pPr marL="0" indent="0" algn="just">
              <a:buNone/>
            </a:pPr>
            <a:r>
              <a:rPr lang="el-GR" sz="2000" b="0" i="0" u="none" strike="noStrike" baseline="0" dirty="0">
                <a:solidFill>
                  <a:srgbClr val="211D1E"/>
                </a:solidFill>
                <a:latin typeface="Calibri" panose="020F0502020204030204" pitchFamily="34" charset="0"/>
              </a:rPr>
              <a:t>Η δεύτερη ανακάλυψη υποστηρίζει ότι δείγματα υδρογόνου από τα όρια μεταξύ πυρήνα και μανδύα περιέχουν σημαντικά λιγότερο </a:t>
            </a:r>
            <a:r>
              <a:rPr lang="el-GR" sz="2000" b="0" i="0" u="none" strike="noStrike" baseline="0" dirty="0" err="1">
                <a:solidFill>
                  <a:srgbClr val="211D1E"/>
                </a:solidFill>
                <a:latin typeface="Calibri" panose="020F0502020204030204" pitchFamily="34" charset="0"/>
              </a:rPr>
              <a:t>δευτέριο</a:t>
            </a:r>
            <a:r>
              <a:rPr lang="el-GR" sz="2000" b="0" i="0" u="none" strike="noStrike" baseline="0" dirty="0">
                <a:solidFill>
                  <a:srgbClr val="211D1E"/>
                </a:solidFill>
                <a:latin typeface="Calibri" panose="020F0502020204030204" pitchFamily="34" charset="0"/>
              </a:rPr>
              <a:t> (2H) από αυτό των αστεροειδών (</a:t>
            </a:r>
            <a:r>
              <a:rPr lang="el-GR" sz="2000" b="0" i="0" u="none" strike="noStrike" baseline="0" dirty="0" err="1">
                <a:solidFill>
                  <a:srgbClr val="211D1E"/>
                </a:solidFill>
                <a:latin typeface="Calibri" panose="020F0502020204030204" pitchFamily="34" charset="0"/>
              </a:rPr>
              <a:t>Piani</a:t>
            </a:r>
            <a:r>
              <a:rPr lang="el-GR" sz="2000" b="0" i="0" u="none" strike="noStrike" baseline="0" dirty="0">
                <a:solidFill>
                  <a:srgbClr val="211D1E"/>
                </a:solidFill>
                <a:latin typeface="Calibri" panose="020F0502020204030204" pitchFamily="34" charset="0"/>
              </a:rPr>
              <a:t> </a:t>
            </a:r>
            <a:r>
              <a:rPr lang="el-GR" sz="2000" b="0" i="1" u="none" strike="noStrike" baseline="0" dirty="0">
                <a:solidFill>
                  <a:srgbClr val="211D1E"/>
                </a:solidFill>
                <a:latin typeface="Calibri" panose="020F0502020204030204" pitchFamily="34" charset="0"/>
              </a:rPr>
              <a:t>et al. </a:t>
            </a:r>
            <a:r>
              <a:rPr lang="el-GR" sz="2000" b="0" i="0" u="none" strike="noStrike" baseline="0" dirty="0">
                <a:solidFill>
                  <a:srgbClr val="211D1E"/>
                </a:solidFill>
                <a:latin typeface="Calibri" panose="020F0502020204030204" pitchFamily="34" charset="0"/>
              </a:rPr>
              <a:t>2000), που σημαίνει ότι το υδρογόνο αυτό ίσως να μην προέρχεται από τους αστεροειδείς. </a:t>
            </a:r>
            <a:r>
              <a:rPr lang="el-GR" sz="2000" dirty="0">
                <a:solidFill>
                  <a:srgbClr val="211D1E"/>
                </a:solidFill>
                <a:latin typeface="Calibri" panose="020F0502020204030204" pitchFamily="34" charset="0"/>
              </a:rPr>
              <a:t>Όμως</a:t>
            </a:r>
            <a:r>
              <a:rPr lang="el-GR" sz="2000" b="0" i="0" u="none" strike="noStrike" baseline="0" dirty="0">
                <a:solidFill>
                  <a:srgbClr val="211D1E"/>
                </a:solidFill>
                <a:latin typeface="Calibri" panose="020F0502020204030204" pitchFamily="34" charset="0"/>
              </a:rPr>
              <a:t>, στον μανδύα έχουν βρεθεί και τα ευγενή αέρια Ήλιο (</a:t>
            </a:r>
            <a:r>
              <a:rPr lang="el-GR" sz="2000" b="0" i="0" u="none" strike="noStrike" baseline="0" dirty="0" err="1">
                <a:solidFill>
                  <a:srgbClr val="211D1E"/>
                </a:solidFill>
                <a:latin typeface="Calibri" panose="020F0502020204030204" pitchFamily="34" charset="0"/>
              </a:rPr>
              <a:t>He</a:t>
            </a:r>
            <a:r>
              <a:rPr lang="el-GR" sz="2000" b="0" i="0" u="none" strike="noStrike" baseline="0" dirty="0">
                <a:solidFill>
                  <a:srgbClr val="211D1E"/>
                </a:solidFill>
                <a:latin typeface="Calibri" panose="020F0502020204030204" pitchFamily="34" charset="0"/>
              </a:rPr>
              <a:t>) και Νέον (</a:t>
            </a:r>
            <a:r>
              <a:rPr lang="el-GR" sz="2000" b="0" i="0" u="none" strike="noStrike" baseline="0" dirty="0" err="1">
                <a:solidFill>
                  <a:srgbClr val="211D1E"/>
                </a:solidFill>
                <a:latin typeface="Calibri" panose="020F0502020204030204" pitchFamily="34" charset="0"/>
              </a:rPr>
              <a:t>Ne</a:t>
            </a:r>
            <a:r>
              <a:rPr lang="el-GR" sz="2000" b="0" i="0" u="none" strike="noStrike" baseline="0" dirty="0">
                <a:solidFill>
                  <a:srgbClr val="211D1E"/>
                </a:solidFill>
                <a:latin typeface="Calibri" panose="020F0502020204030204" pitchFamily="34" charset="0"/>
              </a:rPr>
              <a:t>), με ισοτοπικές «υπογραφές» που έχουν «κληρονομηθεί» από το ηλιακό νεφέλωμα (από το οποίο προέκυψε η Γη). </a:t>
            </a:r>
          </a:p>
          <a:p>
            <a:pPr marL="0" indent="0" algn="just">
              <a:buNone/>
            </a:pPr>
            <a:r>
              <a:rPr lang="el-GR" sz="2000" b="0" i="0" u="none" strike="noStrike" baseline="0" dirty="0">
                <a:solidFill>
                  <a:srgbClr val="211D1E"/>
                </a:solidFill>
                <a:latin typeface="Calibri" panose="020F0502020204030204" pitchFamily="34" charset="0"/>
              </a:rPr>
              <a:t>Τελικά οι </a:t>
            </a:r>
            <a:r>
              <a:rPr lang="el-GR" sz="2000" b="0" i="0" u="none" strike="noStrike" baseline="0" dirty="0" err="1">
                <a:solidFill>
                  <a:srgbClr val="211D1E"/>
                </a:solidFill>
                <a:latin typeface="Calibri" panose="020F0502020204030204" pitchFamily="34" charset="0"/>
              </a:rPr>
              <a:t>Wu</a:t>
            </a:r>
            <a:r>
              <a:rPr lang="el-GR" sz="2000" b="0" i="0" u="none" strike="noStrike" baseline="0" dirty="0">
                <a:solidFill>
                  <a:srgbClr val="211D1E"/>
                </a:solidFill>
                <a:latin typeface="Calibri" panose="020F0502020204030204" pitchFamily="34" charset="0"/>
              </a:rPr>
              <a:t> </a:t>
            </a:r>
            <a:r>
              <a:rPr lang="el-GR" sz="2000" b="0" i="1" u="none" strike="noStrike" baseline="0" dirty="0">
                <a:solidFill>
                  <a:srgbClr val="211D1E"/>
                </a:solidFill>
                <a:latin typeface="Calibri" panose="020F0502020204030204" pitchFamily="34" charset="0"/>
              </a:rPr>
              <a:t>et al. </a:t>
            </a:r>
            <a:r>
              <a:rPr lang="el-GR" sz="2000" b="0" i="0" u="none" strike="noStrike" baseline="0" dirty="0">
                <a:solidFill>
                  <a:srgbClr val="211D1E"/>
                </a:solidFill>
                <a:latin typeface="Calibri" panose="020F0502020204030204" pitchFamily="34" charset="0"/>
              </a:rPr>
              <a:t>(2018) κατέληξαν στο συμπέρασμα ότι η μεγαλύτερη (98-99%) ποσότητα υδρογόνου (άρα και νερού) προέρχεται από αστεροειδείς, ενώ ένα πολύ μικρό μέρος του προέρχεται από το ηλιακό νεφέλωμα (1-2%). </a:t>
            </a:r>
            <a:endParaRPr lang="en-US" sz="2000" dirty="0"/>
          </a:p>
        </p:txBody>
      </p:sp>
    </p:spTree>
    <p:extLst>
      <p:ext uri="{BB962C8B-B14F-4D97-AF65-F5344CB8AC3E}">
        <p14:creationId xmlns:p14="http://schemas.microsoft.com/office/powerpoint/2010/main" val="1106554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9716C-EF2B-4F4A-9274-830EEFD35E83}"/>
              </a:ext>
            </a:extLst>
          </p:cNvPr>
          <p:cNvSpPr txBox="1"/>
          <p:nvPr/>
        </p:nvSpPr>
        <p:spPr>
          <a:xfrm>
            <a:off x="408960" y="479657"/>
            <a:ext cx="6802693" cy="400110"/>
          </a:xfrm>
          <a:prstGeom prst="rect">
            <a:avLst/>
          </a:prstGeom>
          <a:noFill/>
        </p:spPr>
        <p:txBody>
          <a:bodyPr wrap="square">
            <a:spAutoFit/>
          </a:bodyPr>
          <a:lstStyle/>
          <a:p>
            <a:r>
              <a:rPr lang="el-GR" sz="2000" b="1" dirty="0">
                <a:solidFill>
                  <a:srgbClr val="0070C0"/>
                </a:solidFill>
                <a:effectLst/>
                <a:latin typeface="Calibri" panose="020F0502020204030204" pitchFamily="34" charset="0"/>
                <a:ea typeface="Calibri" panose="020F0502020204030204" pitchFamily="34" charset="0"/>
              </a:rPr>
              <a:t>Οι παράγοντες, που επηρεάζουν τη συγκέντρωση του CO</a:t>
            </a:r>
            <a:r>
              <a:rPr lang="el-GR" sz="2000" b="1" baseline="-25000" dirty="0">
                <a:solidFill>
                  <a:srgbClr val="0070C0"/>
                </a:solidFill>
                <a:effectLst/>
                <a:latin typeface="Calibri" panose="020F0502020204030204" pitchFamily="34" charset="0"/>
                <a:ea typeface="Calibri" panose="020F0502020204030204" pitchFamily="34" charset="0"/>
              </a:rPr>
              <a:t>2</a:t>
            </a:r>
            <a:r>
              <a:rPr lang="el-GR" sz="2000" b="1" dirty="0">
                <a:solidFill>
                  <a:srgbClr val="0070C0"/>
                </a:solidFill>
                <a:effectLst/>
                <a:latin typeface="Calibri" panose="020F0502020204030204" pitchFamily="34" charset="0"/>
                <a:ea typeface="Calibri" panose="020F0502020204030204" pitchFamily="34" charset="0"/>
              </a:rPr>
              <a:t> </a:t>
            </a:r>
            <a:endParaRPr lang="en-US" sz="2000" b="1" dirty="0">
              <a:solidFill>
                <a:srgbClr val="0070C0"/>
              </a:solidFill>
            </a:endParaRPr>
          </a:p>
        </p:txBody>
      </p:sp>
      <p:sp>
        <p:nvSpPr>
          <p:cNvPr id="5" name="TextBox 4">
            <a:extLst>
              <a:ext uri="{FF2B5EF4-FFF2-40B4-BE49-F238E27FC236}">
                <a16:creationId xmlns:a16="http://schemas.microsoft.com/office/drawing/2014/main" id="{1C6A040D-46E6-4CB0-966F-E3C44E0045CF}"/>
              </a:ext>
            </a:extLst>
          </p:cNvPr>
          <p:cNvSpPr txBox="1"/>
          <p:nvPr/>
        </p:nvSpPr>
        <p:spPr>
          <a:xfrm>
            <a:off x="408960" y="1318155"/>
            <a:ext cx="5714388" cy="2215991"/>
          </a:xfrm>
          <a:prstGeom prst="rect">
            <a:avLst/>
          </a:prstGeom>
          <a:noFill/>
        </p:spPr>
        <p:txBody>
          <a:bodyPr wrap="square">
            <a:spAutoFit/>
          </a:bodyPr>
          <a:lstStyle/>
          <a:p>
            <a:r>
              <a:rPr lang="el-GR" sz="2000" b="1" dirty="0">
                <a:latin typeface="Calibri" panose="020F0502020204030204" pitchFamily="34" charset="0"/>
                <a:ea typeface="Calibri" panose="020F0502020204030204" pitchFamily="34" charset="0"/>
              </a:rPr>
              <a:t>Δ</a:t>
            </a:r>
            <a:r>
              <a:rPr lang="el-GR" sz="2000" b="1" dirty="0">
                <a:effectLst/>
                <a:latin typeface="Calibri" panose="020F0502020204030204" pitchFamily="34" charset="0"/>
                <a:ea typeface="Calibri" panose="020F0502020204030204" pitchFamily="34" charset="0"/>
              </a:rPr>
              <a:t>ιεργασίες προσθήκης:</a:t>
            </a:r>
          </a:p>
          <a:p>
            <a:r>
              <a:rPr lang="el-GR" sz="2000" dirty="0">
                <a:effectLst/>
                <a:latin typeface="Calibri" panose="020F0502020204030204" pitchFamily="34" charset="0"/>
                <a:ea typeface="Calibri" panose="020F0502020204030204" pitchFamily="34" charset="0"/>
              </a:rPr>
              <a:t> </a:t>
            </a:r>
            <a:r>
              <a:rPr lang="el-GR" sz="2000" i="1" dirty="0">
                <a:effectLst/>
                <a:latin typeface="Calibri" panose="020F0502020204030204" pitchFamily="34" charset="0"/>
                <a:ea typeface="Calibri" panose="020F0502020204030204" pitchFamily="34" charset="0"/>
              </a:rPr>
              <a:t>(</a:t>
            </a:r>
            <a:r>
              <a:rPr lang="en-US" sz="2000" i="1" dirty="0">
                <a:effectLst/>
                <a:latin typeface="Calibri" panose="020F0502020204030204" pitchFamily="34" charset="0"/>
                <a:ea typeface="Calibri" panose="020F0502020204030204" pitchFamily="34" charset="0"/>
              </a:rPr>
              <a:t>i</a:t>
            </a:r>
            <a:r>
              <a:rPr lang="el-GR" sz="2000" i="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η οξείδωση της οργανικής ύλης, </a:t>
            </a:r>
          </a:p>
          <a:p>
            <a:r>
              <a:rPr lang="el-GR" sz="2000" i="1" dirty="0">
                <a:effectLst/>
                <a:latin typeface="Calibri" panose="020F0502020204030204" pitchFamily="34" charset="0"/>
                <a:ea typeface="Calibri" panose="020F0502020204030204" pitchFamily="34" charset="0"/>
              </a:rPr>
              <a:t>(</a:t>
            </a:r>
            <a:r>
              <a:rPr lang="en-US" sz="2000" i="1" dirty="0">
                <a:effectLst/>
                <a:latin typeface="Calibri" panose="020F0502020204030204" pitchFamily="34" charset="0"/>
                <a:ea typeface="Calibri" panose="020F0502020204030204" pitchFamily="34" charset="0"/>
              </a:rPr>
              <a:t>ii</a:t>
            </a:r>
            <a:r>
              <a:rPr lang="el-GR" sz="2000" i="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η καταβύθιση ή κατακρήμνιση CaCO</a:t>
            </a:r>
            <a:r>
              <a:rPr lang="el-GR" sz="2000" baseline="-25000" dirty="0">
                <a:effectLst/>
                <a:latin typeface="Calibri" panose="020F0502020204030204" pitchFamily="34" charset="0"/>
                <a:ea typeface="Calibri" panose="020F0502020204030204" pitchFamily="34" charset="0"/>
              </a:rPr>
              <a:t>3</a:t>
            </a:r>
            <a:r>
              <a:rPr lang="el-GR" sz="2000" dirty="0">
                <a:effectLst/>
                <a:latin typeface="Calibri" panose="020F0502020204030204" pitchFamily="34" charset="0"/>
                <a:ea typeface="Calibri" panose="020F0502020204030204" pitchFamily="34" charset="0"/>
              </a:rPr>
              <a:t> (π.χ. σκελετικά στοιχεία θαλάσσιων οργανισμών) και </a:t>
            </a:r>
          </a:p>
          <a:p>
            <a:r>
              <a:rPr lang="el-GR" sz="2000" i="1" dirty="0">
                <a:effectLst/>
                <a:latin typeface="Calibri" panose="020F0502020204030204" pitchFamily="34" charset="0"/>
                <a:ea typeface="Calibri" panose="020F0502020204030204" pitchFamily="34" charset="0"/>
              </a:rPr>
              <a:t>(</a:t>
            </a:r>
            <a:r>
              <a:rPr lang="en-US" sz="2000" i="1" dirty="0">
                <a:effectLst/>
                <a:latin typeface="Calibri" panose="020F0502020204030204" pitchFamily="34" charset="0"/>
                <a:ea typeface="Calibri" panose="020F0502020204030204" pitchFamily="34" charset="0"/>
              </a:rPr>
              <a:t>iii</a:t>
            </a:r>
            <a:r>
              <a:rPr lang="el-GR" sz="2000" i="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οι καύσεις ορυκτών καυσίμων (ανθρωπογενής άνθρακας). </a:t>
            </a:r>
          </a:p>
          <a:p>
            <a:endParaRPr lang="el-GR" dirty="0">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DC199907-7426-4C16-A5DA-687FEDAD7FDE}"/>
              </a:ext>
            </a:extLst>
          </p:cNvPr>
          <p:cNvSpPr txBox="1"/>
          <p:nvPr/>
        </p:nvSpPr>
        <p:spPr>
          <a:xfrm>
            <a:off x="632333" y="5589571"/>
            <a:ext cx="11196483" cy="1015663"/>
          </a:xfrm>
          <a:prstGeom prst="rect">
            <a:avLst/>
          </a:prstGeom>
          <a:solidFill>
            <a:schemeClr val="accent1">
              <a:lumMod val="20000"/>
              <a:lumOff val="80000"/>
            </a:schemeClr>
          </a:solidFill>
        </p:spPr>
        <p:txBody>
          <a:bodyPr wrap="square">
            <a:spAutoFit/>
          </a:bodyPr>
          <a:lstStyle/>
          <a:p>
            <a:r>
              <a:rPr lang="el-GR" sz="2000" b="1" dirty="0" err="1"/>
              <a:t>Οξίνιση</a:t>
            </a:r>
            <a:r>
              <a:rPr lang="el-GR" sz="2000" b="1" dirty="0"/>
              <a:t> των Ωκεανών</a:t>
            </a:r>
          </a:p>
          <a:p>
            <a:r>
              <a:rPr lang="el-GR" sz="2000" dirty="0"/>
              <a:t>Αύξηση το </a:t>
            </a:r>
            <a:r>
              <a:rPr lang="en-US" sz="2000" dirty="0"/>
              <a:t>CO</a:t>
            </a:r>
            <a:r>
              <a:rPr lang="el-GR" sz="2000" baseline="-25000" dirty="0"/>
              <a:t>2</a:t>
            </a:r>
            <a:r>
              <a:rPr lang="el-GR" sz="2000" dirty="0"/>
              <a:t> στην ατμόσφαιρα μπορεί να οδηγήσει σε </a:t>
            </a:r>
            <a:r>
              <a:rPr lang="el-GR" sz="2000" dirty="0" err="1"/>
              <a:t>οξίνιση</a:t>
            </a:r>
            <a:r>
              <a:rPr lang="el-GR" sz="2000" dirty="0"/>
              <a:t> (</a:t>
            </a:r>
            <a:r>
              <a:rPr lang="en-US" sz="2000" dirty="0"/>
              <a:t>acidification)  </a:t>
            </a:r>
            <a:r>
              <a:rPr lang="el-GR" sz="2000" dirty="0"/>
              <a:t>των ωκεανών που μπορεί να φθάσει στο 150%, το οποίο σημαίνει αύξηση του </a:t>
            </a:r>
            <a:r>
              <a:rPr lang="en-US" sz="2000" dirty="0"/>
              <a:t>pH=0.3-0.4.</a:t>
            </a:r>
            <a:endParaRPr lang="el-GR" sz="2000" dirty="0"/>
          </a:p>
        </p:txBody>
      </p:sp>
      <p:pic>
        <p:nvPicPr>
          <p:cNvPr id="8" name="Picture 7">
            <a:extLst>
              <a:ext uri="{FF2B5EF4-FFF2-40B4-BE49-F238E27FC236}">
                <a16:creationId xmlns:a16="http://schemas.microsoft.com/office/drawing/2014/main" id="{DFFF7CEE-B53B-47FF-9610-2900164C94EE}"/>
              </a:ext>
            </a:extLst>
          </p:cNvPr>
          <p:cNvPicPr/>
          <p:nvPr/>
        </p:nvPicPr>
        <p:blipFill>
          <a:blip r:embed="rId2"/>
          <a:stretch>
            <a:fillRect/>
          </a:stretch>
        </p:blipFill>
        <p:spPr>
          <a:xfrm>
            <a:off x="6437979" y="1318155"/>
            <a:ext cx="5744499" cy="3794749"/>
          </a:xfrm>
          <a:prstGeom prst="rect">
            <a:avLst/>
          </a:prstGeom>
        </p:spPr>
      </p:pic>
      <p:sp>
        <p:nvSpPr>
          <p:cNvPr id="10" name="TextBox 9">
            <a:extLst>
              <a:ext uri="{FF2B5EF4-FFF2-40B4-BE49-F238E27FC236}">
                <a16:creationId xmlns:a16="http://schemas.microsoft.com/office/drawing/2014/main" id="{ECCC980D-3C05-42FA-868D-69E9CD5B5C5B}"/>
              </a:ext>
            </a:extLst>
          </p:cNvPr>
          <p:cNvSpPr txBox="1"/>
          <p:nvPr/>
        </p:nvSpPr>
        <p:spPr>
          <a:xfrm>
            <a:off x="408960" y="3403344"/>
            <a:ext cx="6029019" cy="1938992"/>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rPr>
              <a:t>Δ</a:t>
            </a:r>
            <a:r>
              <a:rPr lang="el-GR" sz="2000" b="1" dirty="0">
                <a:effectLst/>
                <a:latin typeface="Calibri" panose="020F0502020204030204" pitchFamily="34" charset="0"/>
                <a:ea typeface="Calibri" panose="020F0502020204030204" pitchFamily="34" charset="0"/>
              </a:rPr>
              <a:t>ιεργασίες απομάκρυνσης: </a:t>
            </a:r>
          </a:p>
          <a:p>
            <a:pPr marL="400050" indent="-400050">
              <a:buAutoNum type="romanLcParenBoth"/>
            </a:pPr>
            <a:r>
              <a:rPr lang="el-GR" sz="2000" dirty="0">
                <a:effectLst/>
                <a:latin typeface="Calibri" panose="020F0502020204030204" pitchFamily="34" charset="0"/>
                <a:ea typeface="Calibri" panose="020F0502020204030204" pitchFamily="34" charset="0"/>
              </a:rPr>
              <a:t>η διάλυση του CaCO</a:t>
            </a:r>
            <a:r>
              <a:rPr lang="el-GR" sz="2000" baseline="-25000" dirty="0">
                <a:effectLst/>
                <a:latin typeface="Calibri" panose="020F0502020204030204" pitchFamily="34" charset="0"/>
                <a:ea typeface="Calibri" panose="020F0502020204030204" pitchFamily="34" charset="0"/>
              </a:rPr>
              <a:t>3</a:t>
            </a:r>
            <a:r>
              <a:rPr lang="el-GR" sz="2000" dirty="0">
                <a:effectLst/>
                <a:latin typeface="Calibri" panose="020F0502020204030204" pitchFamily="34" charset="0"/>
                <a:ea typeface="Calibri" panose="020F0502020204030204" pitchFamily="34" charset="0"/>
              </a:rPr>
              <a:t> (ζώνη </a:t>
            </a:r>
            <a:r>
              <a:rPr lang="el-GR" sz="2000" dirty="0" err="1">
                <a:effectLst/>
                <a:latin typeface="Calibri" panose="020F0502020204030204" pitchFamily="34" charset="0"/>
                <a:ea typeface="Calibri" panose="020F0502020204030204" pitchFamily="34" charset="0"/>
              </a:rPr>
              <a:t>λισοκλινούς</a:t>
            </a:r>
            <a:r>
              <a:rPr lang="el-GR" sz="2000" dirty="0">
                <a:effectLst/>
                <a:latin typeface="Calibri" panose="020F0502020204030204" pitchFamily="34" charset="0"/>
                <a:ea typeface="Calibri" panose="020F0502020204030204" pitchFamily="34" charset="0"/>
              </a:rPr>
              <a:t>, βάθη &gt;4000 </a:t>
            </a:r>
            <a:r>
              <a:rPr lang="en-US" sz="2000" dirty="0">
                <a:effectLst/>
                <a:latin typeface="Calibri" panose="020F0502020204030204" pitchFamily="34" charset="0"/>
                <a:ea typeface="Calibri" panose="020F0502020204030204" pitchFamily="34" charset="0"/>
              </a:rPr>
              <a:t>m</a:t>
            </a:r>
            <a:endParaRPr lang="el-GR" sz="2000" dirty="0">
              <a:effectLst/>
              <a:latin typeface="Calibri" panose="020F0502020204030204" pitchFamily="34" charset="0"/>
              <a:ea typeface="Calibri" panose="020F0502020204030204" pitchFamily="34" charset="0"/>
            </a:endParaRPr>
          </a:p>
          <a:p>
            <a:pPr marL="400050" indent="-400050">
              <a:buAutoNum type="romanLcParenBoth"/>
            </a:pPr>
            <a:r>
              <a:rPr lang="el-GR" sz="2000" dirty="0">
                <a:effectLst/>
                <a:latin typeface="Calibri" panose="020F0502020204030204" pitchFamily="34" charset="0"/>
                <a:ea typeface="Calibri" panose="020F0502020204030204" pitchFamily="34" charset="0"/>
              </a:rPr>
              <a:t>η ηλιακή θερμότητα (η αύξηση της θερμοκρασίας μειώνει την εισροή CO</a:t>
            </a:r>
            <a:r>
              <a:rPr lang="el-GR" sz="2000" baseline="-25000" dirty="0">
                <a:effectLst/>
                <a:latin typeface="Calibri" panose="020F0502020204030204" pitchFamily="34" charset="0"/>
                <a:ea typeface="Calibri" panose="020F0502020204030204" pitchFamily="34" charset="0"/>
              </a:rPr>
              <a:t>2</a:t>
            </a:r>
            <a:r>
              <a:rPr lang="el-GR" sz="2000" dirty="0">
                <a:effectLst/>
                <a:latin typeface="Calibri" panose="020F0502020204030204" pitchFamily="34" charset="0"/>
                <a:ea typeface="Calibri" panose="020F0502020204030204" pitchFamily="34" charset="0"/>
              </a:rPr>
              <a:t> δια της επιφάνειας της θάλασσας).</a:t>
            </a:r>
            <a:endParaRPr lang="en-US" sz="2000" dirty="0"/>
          </a:p>
        </p:txBody>
      </p:sp>
    </p:spTree>
    <p:extLst>
      <p:ext uri="{BB962C8B-B14F-4D97-AF65-F5344CB8AC3E}">
        <p14:creationId xmlns:p14="http://schemas.microsoft.com/office/powerpoint/2010/main" val="2319688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CE3A605-112E-44AC-937C-46627599B5A1}"/>
              </a:ext>
            </a:extLst>
          </p:cNvPr>
          <p:cNvGraphicFramePr>
            <a:graphicFrameLocks noGrp="1"/>
          </p:cNvGraphicFramePr>
          <p:nvPr/>
        </p:nvGraphicFramePr>
        <p:xfrm>
          <a:off x="764458" y="1032319"/>
          <a:ext cx="10663083" cy="5187057"/>
        </p:xfrm>
        <a:graphic>
          <a:graphicData uri="http://schemas.openxmlformats.org/drawingml/2006/table">
            <a:tbl>
              <a:tblPr>
                <a:tableStyleId>{5C22544A-7EE6-4342-B048-85BDC9FD1C3A}</a:tableStyleId>
              </a:tblPr>
              <a:tblGrid>
                <a:gridCol w="5874713">
                  <a:extLst>
                    <a:ext uri="{9D8B030D-6E8A-4147-A177-3AD203B41FA5}">
                      <a16:colId xmlns:a16="http://schemas.microsoft.com/office/drawing/2014/main" val="504790496"/>
                    </a:ext>
                  </a:extLst>
                </a:gridCol>
                <a:gridCol w="2319411">
                  <a:extLst>
                    <a:ext uri="{9D8B030D-6E8A-4147-A177-3AD203B41FA5}">
                      <a16:colId xmlns:a16="http://schemas.microsoft.com/office/drawing/2014/main" val="2968945462"/>
                    </a:ext>
                  </a:extLst>
                </a:gridCol>
                <a:gridCol w="2468959">
                  <a:extLst>
                    <a:ext uri="{9D8B030D-6E8A-4147-A177-3AD203B41FA5}">
                      <a16:colId xmlns:a16="http://schemas.microsoft.com/office/drawing/2014/main" val="1175150977"/>
                    </a:ext>
                  </a:extLst>
                </a:gridCol>
              </a:tblGrid>
              <a:tr h="658828">
                <a:tc>
                  <a:txBody>
                    <a:bodyPr/>
                    <a:lstStyle/>
                    <a:p>
                      <a:pPr>
                        <a:lnSpc>
                          <a:spcPct val="115000"/>
                        </a:lnSpc>
                        <a:spcBef>
                          <a:spcPts val="1200"/>
                        </a:spcBef>
                        <a:spcAft>
                          <a:spcPts val="1000"/>
                        </a:spcAft>
                      </a:pPr>
                      <a:r>
                        <a:rPr lang="el-GR" sz="2000" b="1" dirty="0">
                          <a:effectLst/>
                        </a:rPr>
                        <a:t>Περιοχή Φάσματος</a:t>
                      </a:r>
                      <a:endParaRPr lang="en-US" sz="2000" b="1" dirty="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l-GR" sz="2000" b="1">
                          <a:effectLst/>
                        </a:rPr>
                        <a:t>Μήκος Κύματος</a:t>
                      </a:r>
                      <a:endParaRPr lang="en-US" sz="2000" b="1">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l-GR" sz="2000" b="1" dirty="0">
                          <a:effectLst/>
                        </a:rPr>
                        <a:t>Περιοχή Συχνοτήτων</a:t>
                      </a:r>
                      <a:endParaRPr lang="en-US" sz="2000" b="1"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2972485859"/>
                  </a:ext>
                </a:extLst>
              </a:tr>
              <a:tr h="604684">
                <a:tc>
                  <a:txBody>
                    <a:bodyPr/>
                    <a:lstStyle/>
                    <a:p>
                      <a:pPr>
                        <a:lnSpc>
                          <a:spcPct val="115000"/>
                        </a:lnSpc>
                        <a:spcBef>
                          <a:spcPts val="1200"/>
                        </a:spcBef>
                        <a:spcAft>
                          <a:spcPts val="1000"/>
                        </a:spcAft>
                      </a:pPr>
                      <a:r>
                        <a:rPr lang="el-GR" sz="2000" dirty="0">
                          <a:effectLst/>
                        </a:rPr>
                        <a:t>Ραδιοκύματα (</a:t>
                      </a:r>
                      <a:r>
                        <a:rPr lang="en-US" sz="2000" dirty="0">
                          <a:effectLst/>
                        </a:rPr>
                        <a:t>R</a:t>
                      </a:r>
                      <a:r>
                        <a:rPr lang="el-GR" sz="2000" dirty="0" err="1">
                          <a:effectLst/>
                        </a:rPr>
                        <a:t>adiowaves</a:t>
                      </a:r>
                      <a:r>
                        <a:rPr lang="el-GR" sz="2000" dirty="0">
                          <a:effectLst/>
                        </a:rPr>
                        <a:t>)</a:t>
                      </a:r>
                      <a:endParaRPr lang="en-US" sz="2000" dirty="0">
                        <a:effectLst/>
                        <a:latin typeface="Calibri" panose="020F0502020204030204" pitchFamily="34" charset="0"/>
                        <a:ea typeface="SimSun" panose="02010600030101010101" pitchFamily="2" charset="-122"/>
                        <a:cs typeface="font498"/>
                      </a:endParaRPr>
                    </a:p>
                  </a:txBody>
                  <a:tcPr marL="68580" marR="68580" marT="0" marB="0"/>
                </a:tc>
                <a:tc>
                  <a:txBody>
                    <a:bodyPr/>
                    <a:lstStyle/>
                    <a:p>
                      <a:pPr>
                        <a:lnSpc>
                          <a:spcPct val="115000"/>
                        </a:lnSpc>
                        <a:spcBef>
                          <a:spcPts val="1200"/>
                        </a:spcBef>
                        <a:spcAft>
                          <a:spcPts val="1000"/>
                        </a:spcAft>
                      </a:pPr>
                      <a:r>
                        <a:rPr lang="el-GR" sz="2000" dirty="0">
                          <a:effectLst/>
                        </a:rPr>
                        <a:t>10 </a:t>
                      </a:r>
                      <a:r>
                        <a:rPr lang="en-US" sz="2000" dirty="0">
                          <a:effectLst/>
                        </a:rPr>
                        <a:t>m</a:t>
                      </a:r>
                      <a:r>
                        <a:rPr lang="el-GR" sz="2000" dirty="0">
                          <a:effectLst/>
                        </a:rPr>
                        <a:t>-1 </a:t>
                      </a:r>
                      <a:r>
                        <a:rPr lang="en-US" sz="2000" dirty="0">
                          <a:effectLst/>
                        </a:rPr>
                        <a:t>m</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l-GR" sz="2000" dirty="0">
                          <a:effectLst/>
                        </a:rPr>
                        <a:t>3-300 </a:t>
                      </a:r>
                      <a:r>
                        <a:rPr lang="el-GR" sz="2000" dirty="0" err="1">
                          <a:effectLst/>
                        </a:rPr>
                        <a:t>MHz</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3632834396"/>
                  </a:ext>
                </a:extLst>
              </a:tr>
              <a:tr h="463297">
                <a:tc>
                  <a:txBody>
                    <a:bodyPr/>
                    <a:lstStyle/>
                    <a:p>
                      <a:pPr>
                        <a:lnSpc>
                          <a:spcPct val="115000"/>
                        </a:lnSpc>
                        <a:spcBef>
                          <a:spcPts val="1200"/>
                        </a:spcBef>
                        <a:spcAft>
                          <a:spcPts val="1000"/>
                        </a:spcAft>
                      </a:pPr>
                      <a:r>
                        <a:rPr lang="el-GR" sz="2000" dirty="0">
                          <a:effectLst/>
                        </a:rPr>
                        <a:t>Μικροκύματα</a:t>
                      </a:r>
                      <a:r>
                        <a:rPr lang="en-US" sz="2000" dirty="0">
                          <a:effectLst/>
                        </a:rPr>
                        <a:t>  (Microwaves) </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l-GR" sz="2000" dirty="0">
                          <a:effectLst/>
                        </a:rPr>
                        <a:t>30 -1.1 </a:t>
                      </a:r>
                      <a:r>
                        <a:rPr lang="en-US" sz="2000" dirty="0">
                          <a:effectLst/>
                        </a:rPr>
                        <a:t>cm</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dirty="0">
                          <a:effectLst/>
                        </a:rPr>
                        <a:t>300 MHz – 40 GHz</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379652220"/>
                  </a:ext>
                </a:extLst>
              </a:tr>
              <a:tr h="583839">
                <a:tc>
                  <a:txBody>
                    <a:bodyPr/>
                    <a:lstStyle/>
                    <a:p>
                      <a:pPr>
                        <a:lnSpc>
                          <a:spcPct val="115000"/>
                        </a:lnSpc>
                        <a:spcBef>
                          <a:spcPts val="1200"/>
                        </a:spcBef>
                        <a:spcAft>
                          <a:spcPts val="1000"/>
                        </a:spcAft>
                      </a:pPr>
                      <a:r>
                        <a:rPr lang="el-GR" sz="2000" dirty="0">
                          <a:effectLst/>
                        </a:rPr>
                        <a:t>Υπέρυθρα απομακρυσμένα μήκη κύματος</a:t>
                      </a:r>
                      <a:r>
                        <a:rPr lang="en-US" sz="2000" dirty="0">
                          <a:effectLst/>
                        </a:rPr>
                        <a:t>  </a:t>
                      </a:r>
                      <a:r>
                        <a:rPr lang="el-GR" sz="2000" dirty="0">
                          <a:effectLst/>
                        </a:rPr>
                        <a:t>(</a:t>
                      </a:r>
                      <a:r>
                        <a:rPr lang="el-GR" sz="2000" dirty="0" err="1">
                          <a:effectLst/>
                        </a:rPr>
                        <a:t>Far</a:t>
                      </a:r>
                      <a:r>
                        <a:rPr lang="el-GR" sz="2000" dirty="0">
                          <a:effectLst/>
                        </a:rPr>
                        <a:t> </a:t>
                      </a:r>
                      <a:r>
                        <a:rPr lang="el-GR" sz="2000" dirty="0" err="1">
                          <a:effectLst/>
                        </a:rPr>
                        <a:t>infrared</a:t>
                      </a:r>
                      <a:r>
                        <a:rPr lang="el-GR" sz="2000" dirty="0">
                          <a:effectLst/>
                        </a:rPr>
                        <a:t>, FIR)</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l-GR" sz="2000" dirty="0">
                          <a:effectLst/>
                        </a:rPr>
                        <a:t>&gt;15 μm</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l-GR" sz="2000" dirty="0">
                          <a:effectLst/>
                        </a:rPr>
                        <a:t>300 GHz-400 </a:t>
                      </a:r>
                      <a:r>
                        <a:rPr lang="el-GR" sz="2000" dirty="0" err="1">
                          <a:effectLst/>
                        </a:rPr>
                        <a:t>THz</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2278944676"/>
                  </a:ext>
                </a:extLst>
              </a:tr>
              <a:tr h="463297">
                <a:tc>
                  <a:txBody>
                    <a:bodyPr/>
                    <a:lstStyle/>
                    <a:p>
                      <a:pPr marL="71755" marR="71755">
                        <a:lnSpc>
                          <a:spcPct val="115000"/>
                        </a:lnSpc>
                        <a:spcBef>
                          <a:spcPts val="1200"/>
                        </a:spcBef>
                        <a:spcAft>
                          <a:spcPts val="1000"/>
                        </a:spcAft>
                      </a:pPr>
                      <a:r>
                        <a:rPr lang="el-GR" sz="2000">
                          <a:effectLst/>
                        </a:rPr>
                        <a:t>Θερμικό υπέρυθρο </a:t>
                      </a:r>
                      <a:r>
                        <a:rPr lang="en-US" sz="2000">
                          <a:effectLst/>
                        </a:rPr>
                        <a:t>(Thermal infrared</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dirty="0">
                          <a:effectLst/>
                        </a:rPr>
                        <a:t>3</a:t>
                      </a:r>
                      <a:r>
                        <a:rPr lang="el-GR" sz="2000" dirty="0">
                          <a:effectLst/>
                        </a:rPr>
                        <a:t> - 15 μm</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l-GR" sz="2000" dirty="0">
                          <a:effectLst/>
                        </a:rPr>
                        <a:t>300 GHz-400 </a:t>
                      </a:r>
                      <a:r>
                        <a:rPr lang="el-GR" sz="2000" dirty="0" err="1">
                          <a:effectLst/>
                        </a:rPr>
                        <a:t>THz</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3781434030"/>
                  </a:ext>
                </a:extLst>
              </a:tr>
              <a:tr h="463297">
                <a:tc>
                  <a:txBody>
                    <a:bodyPr/>
                    <a:lstStyle/>
                    <a:p>
                      <a:pPr marL="71755" marR="71755">
                        <a:lnSpc>
                          <a:spcPct val="115000"/>
                        </a:lnSpc>
                        <a:spcBef>
                          <a:spcPts val="1200"/>
                        </a:spcBef>
                        <a:spcAft>
                          <a:spcPts val="1000"/>
                        </a:spcAft>
                      </a:pPr>
                      <a:r>
                        <a:rPr lang="el-GR" sz="2000">
                          <a:effectLst/>
                        </a:rPr>
                        <a:t>Ανακλώμενα υπέρυθρα (Reflected infrared)</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a:effectLst/>
                        </a:rPr>
                        <a:t>1.5 -=3 </a:t>
                      </a:r>
                      <a:r>
                        <a:rPr lang="el-GR" sz="2000">
                          <a:effectLst/>
                        </a:rPr>
                        <a:t>μ</a:t>
                      </a:r>
                      <a:r>
                        <a:rPr lang="en-US" sz="2000">
                          <a:effectLst/>
                        </a:rPr>
                        <a:t>m</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l-GR" sz="2000" dirty="0">
                          <a:effectLst/>
                        </a:rPr>
                        <a:t>300 GHz-400 </a:t>
                      </a:r>
                      <a:r>
                        <a:rPr lang="el-GR" sz="2000" dirty="0" err="1">
                          <a:effectLst/>
                        </a:rPr>
                        <a:t>THz</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1638746457"/>
                  </a:ext>
                </a:extLst>
              </a:tr>
              <a:tr h="463297">
                <a:tc>
                  <a:txBody>
                    <a:bodyPr/>
                    <a:lstStyle/>
                    <a:p>
                      <a:pPr>
                        <a:lnSpc>
                          <a:spcPct val="115000"/>
                        </a:lnSpc>
                        <a:spcBef>
                          <a:spcPts val="1200"/>
                        </a:spcBef>
                        <a:spcAft>
                          <a:spcPts val="1000"/>
                        </a:spcAft>
                      </a:pPr>
                      <a:r>
                        <a:rPr lang="el-GR" sz="2000">
                          <a:effectLst/>
                        </a:rPr>
                        <a:t>Ορατά μήκη κύματος </a:t>
                      </a:r>
                      <a:r>
                        <a:rPr lang="en-US" sz="2000">
                          <a:effectLst/>
                        </a:rPr>
                        <a:t>(Visible)</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dirty="0">
                          <a:effectLst/>
                        </a:rPr>
                        <a:t>280-700 nm</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dirty="0">
                          <a:effectLst/>
                        </a:rPr>
                        <a:t>400-800THz</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1685483936"/>
                  </a:ext>
                </a:extLst>
              </a:tr>
              <a:tr h="463297">
                <a:tc>
                  <a:txBody>
                    <a:bodyPr/>
                    <a:lstStyle/>
                    <a:p>
                      <a:pPr>
                        <a:lnSpc>
                          <a:spcPct val="115000"/>
                        </a:lnSpc>
                        <a:spcBef>
                          <a:spcPts val="1200"/>
                        </a:spcBef>
                        <a:spcAft>
                          <a:spcPts val="1000"/>
                        </a:spcAft>
                      </a:pPr>
                      <a:r>
                        <a:rPr lang="el-GR" sz="2000">
                          <a:effectLst/>
                        </a:rPr>
                        <a:t>Υπεριώδης </a:t>
                      </a:r>
                      <a:r>
                        <a:rPr lang="en-US" sz="2000">
                          <a:effectLst/>
                        </a:rPr>
                        <a:t>(Ultraviolet)</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a:effectLst/>
                        </a:rPr>
                        <a:t>280-320 </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dirty="0">
                          <a:effectLst/>
                        </a:rPr>
                        <a:t>800THz-10</a:t>
                      </a:r>
                      <a:r>
                        <a:rPr lang="en-US" sz="2000" baseline="30000" dirty="0">
                          <a:effectLst/>
                        </a:rPr>
                        <a:t>16</a:t>
                      </a:r>
                      <a:r>
                        <a:rPr lang="en-US" sz="2000" dirty="0">
                          <a:effectLst/>
                        </a:rPr>
                        <a:t>Hz</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1961772202"/>
                  </a:ext>
                </a:extLst>
              </a:tr>
              <a:tr h="463297">
                <a:tc>
                  <a:txBody>
                    <a:bodyPr/>
                    <a:lstStyle/>
                    <a:p>
                      <a:pPr>
                        <a:lnSpc>
                          <a:spcPct val="115000"/>
                        </a:lnSpc>
                        <a:spcBef>
                          <a:spcPts val="1200"/>
                        </a:spcBef>
                        <a:spcAft>
                          <a:spcPts val="1000"/>
                        </a:spcAft>
                      </a:pPr>
                      <a:r>
                        <a:rPr lang="el-GR" sz="2000">
                          <a:effectLst/>
                        </a:rPr>
                        <a:t>Ακτίνες Χ </a:t>
                      </a:r>
                      <a:r>
                        <a:rPr lang="en-US" sz="2000">
                          <a:effectLst/>
                        </a:rPr>
                        <a:t>(X Rays)</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a:effectLst/>
                        </a:rPr>
                        <a:t>1-100 nm</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dirty="0">
                          <a:effectLst/>
                        </a:rPr>
                        <a:t>10</a:t>
                      </a:r>
                      <a:r>
                        <a:rPr lang="en-US" sz="2000" baseline="30000" dirty="0">
                          <a:effectLst/>
                        </a:rPr>
                        <a:t>16</a:t>
                      </a:r>
                      <a:r>
                        <a:rPr lang="en-US" sz="2000" dirty="0">
                          <a:effectLst/>
                        </a:rPr>
                        <a:t>-10</a:t>
                      </a:r>
                      <a:r>
                        <a:rPr lang="en-US" sz="2000" baseline="30000" dirty="0">
                          <a:effectLst/>
                        </a:rPr>
                        <a:t>20</a:t>
                      </a:r>
                      <a:r>
                        <a:rPr lang="en-US" sz="2000" dirty="0">
                          <a:effectLst/>
                        </a:rPr>
                        <a:t>Hz</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1908236777"/>
                  </a:ext>
                </a:extLst>
              </a:tr>
              <a:tr h="463297">
                <a:tc>
                  <a:txBody>
                    <a:bodyPr/>
                    <a:lstStyle/>
                    <a:p>
                      <a:pPr>
                        <a:lnSpc>
                          <a:spcPct val="115000"/>
                        </a:lnSpc>
                        <a:spcBef>
                          <a:spcPts val="1200"/>
                        </a:spcBef>
                        <a:spcAft>
                          <a:spcPts val="1000"/>
                        </a:spcAft>
                      </a:pPr>
                      <a:r>
                        <a:rPr lang="el-GR" sz="2000">
                          <a:effectLst/>
                        </a:rPr>
                        <a:t>Ακτίνες γάμμα </a:t>
                      </a:r>
                      <a:r>
                        <a:rPr lang="en-US" sz="2000">
                          <a:effectLst/>
                        </a:rPr>
                        <a:t>(Gamma rays)</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a:effectLst/>
                        </a:rPr>
                        <a:t>&lt;1 nm</a:t>
                      </a:r>
                      <a:endParaRPr lang="en-US" sz="2000">
                        <a:effectLst/>
                        <a:latin typeface="Calibri" panose="020F0502020204030204" pitchFamily="34" charset="0"/>
                        <a:ea typeface="SimSun" panose="02010600030101010101" pitchFamily="2" charset="-122"/>
                        <a:cs typeface="font498"/>
                      </a:endParaRPr>
                    </a:p>
                  </a:txBody>
                  <a:tcPr marL="68580" marR="68580" marT="0" marB="0" anchor="ctr"/>
                </a:tc>
                <a:tc>
                  <a:txBody>
                    <a:bodyPr/>
                    <a:lstStyle/>
                    <a:p>
                      <a:pPr>
                        <a:lnSpc>
                          <a:spcPct val="115000"/>
                        </a:lnSpc>
                        <a:spcBef>
                          <a:spcPts val="1200"/>
                        </a:spcBef>
                        <a:spcAft>
                          <a:spcPts val="1000"/>
                        </a:spcAft>
                      </a:pPr>
                      <a:r>
                        <a:rPr lang="en-US" sz="2000" dirty="0">
                          <a:effectLst/>
                        </a:rPr>
                        <a:t>&gt;10</a:t>
                      </a:r>
                      <a:r>
                        <a:rPr lang="en-US" sz="2000" baseline="30000" dirty="0">
                          <a:effectLst/>
                        </a:rPr>
                        <a:t>20</a:t>
                      </a:r>
                      <a:r>
                        <a:rPr lang="en-US" sz="2000" dirty="0">
                          <a:effectLst/>
                        </a:rPr>
                        <a:t>Hz</a:t>
                      </a:r>
                      <a:endParaRPr lang="en-US" sz="2000" dirty="0">
                        <a:effectLst/>
                        <a:latin typeface="Calibri" panose="020F0502020204030204" pitchFamily="34" charset="0"/>
                        <a:ea typeface="SimSun" panose="02010600030101010101" pitchFamily="2" charset="-122"/>
                        <a:cs typeface="font498"/>
                      </a:endParaRPr>
                    </a:p>
                  </a:txBody>
                  <a:tcPr marL="68580" marR="68580" marT="0" marB="0" anchor="ctr"/>
                </a:tc>
                <a:extLst>
                  <a:ext uri="{0D108BD9-81ED-4DB2-BD59-A6C34878D82A}">
                    <a16:rowId xmlns:a16="http://schemas.microsoft.com/office/drawing/2014/main" val="3188319499"/>
                  </a:ext>
                </a:extLst>
              </a:tr>
            </a:tbl>
          </a:graphicData>
        </a:graphic>
      </p:graphicFrame>
      <p:sp>
        <p:nvSpPr>
          <p:cNvPr id="6" name="TextBox 5">
            <a:extLst>
              <a:ext uri="{FF2B5EF4-FFF2-40B4-BE49-F238E27FC236}">
                <a16:creationId xmlns:a16="http://schemas.microsoft.com/office/drawing/2014/main" id="{3A160C4F-5CD8-4FBB-9EB2-F981D56435A9}"/>
              </a:ext>
            </a:extLst>
          </p:cNvPr>
          <p:cNvSpPr txBox="1"/>
          <p:nvPr/>
        </p:nvSpPr>
        <p:spPr>
          <a:xfrm>
            <a:off x="929148" y="382796"/>
            <a:ext cx="6098458" cy="430887"/>
          </a:xfrm>
          <a:prstGeom prst="rect">
            <a:avLst/>
          </a:prstGeom>
          <a:noFill/>
        </p:spPr>
        <p:txBody>
          <a:bodyPr wrap="square">
            <a:spAutoFit/>
          </a:bodyPr>
          <a:lstStyle/>
          <a:p>
            <a:r>
              <a:rPr lang="el-GR" sz="2200" b="1" dirty="0">
                <a:solidFill>
                  <a:srgbClr val="002060"/>
                </a:solidFill>
                <a:effectLst/>
                <a:latin typeface="Calibri" panose="020F0502020204030204" pitchFamily="34" charset="0"/>
                <a:ea typeface="Calibri" panose="020F0502020204030204" pitchFamily="34" charset="0"/>
              </a:rPr>
              <a:t>ΔΙΑΔΟΣΗ της ΗΛΙΑΚΗΣ ΑΚΤΙΝΟΒΟΛΙΑΣ</a:t>
            </a:r>
            <a:endParaRPr lang="en-US" sz="2200" dirty="0">
              <a:solidFill>
                <a:srgbClr val="002060"/>
              </a:solidFill>
            </a:endParaRPr>
          </a:p>
        </p:txBody>
      </p:sp>
    </p:spTree>
    <p:extLst>
      <p:ext uri="{BB962C8B-B14F-4D97-AF65-F5344CB8AC3E}">
        <p14:creationId xmlns:p14="http://schemas.microsoft.com/office/powerpoint/2010/main" val="3723569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01C1B-F5AD-4B61-8156-87440805EE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02082"/>
            <a:ext cx="5785976" cy="5979386"/>
          </a:xfrm>
          <a:prstGeom prst="rect">
            <a:avLst/>
          </a:prstGeom>
          <a:solidFill>
            <a:srgbClr val="FFFFFF"/>
          </a:solidFill>
          <a:ln>
            <a:noFill/>
          </a:ln>
        </p:spPr>
      </p:pic>
      <p:sp>
        <p:nvSpPr>
          <p:cNvPr id="4" name="TextBox 3">
            <a:extLst>
              <a:ext uri="{FF2B5EF4-FFF2-40B4-BE49-F238E27FC236}">
                <a16:creationId xmlns:a16="http://schemas.microsoft.com/office/drawing/2014/main" id="{C5EE8EE5-45E2-4CCC-ABCB-CF441A1FCBCE}"/>
              </a:ext>
            </a:extLst>
          </p:cNvPr>
          <p:cNvSpPr txBox="1"/>
          <p:nvPr/>
        </p:nvSpPr>
        <p:spPr>
          <a:xfrm>
            <a:off x="428011" y="1065470"/>
            <a:ext cx="5039339" cy="4708981"/>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rPr>
              <a:t>Η συνολική ακτινοβολία (L</a:t>
            </a:r>
            <a:r>
              <a:rPr lang="el-GR" sz="2000" baseline="-25000" dirty="0">
                <a:effectLst/>
                <a:latin typeface="Calibri" panose="020F0502020204030204" pitchFamily="34" charset="0"/>
                <a:ea typeface="Calibri" panose="020F0502020204030204" pitchFamily="34" charset="0"/>
              </a:rPr>
              <a:t>Τ</a:t>
            </a:r>
            <a:r>
              <a:rPr lang="el-GR" sz="2000" dirty="0">
                <a:effectLst/>
                <a:latin typeface="Calibri" panose="020F0502020204030204" pitchFamily="34" charset="0"/>
                <a:ea typeface="Calibri" panose="020F0502020204030204" pitchFamily="34" charset="0"/>
              </a:rPr>
              <a:t>) που επιστρέφει στην ατμόσφαιρα (μέσω της διεπιφάνειας θάλασσας-ατμόσφαιρας) είναι το άθροισμα της ηλεκτρομαγνητικής ενέργειας (ακτινοβολήσεων/</a:t>
            </a:r>
            <a:r>
              <a:rPr lang="el-GR" sz="2000" dirty="0" err="1">
                <a:effectLst/>
                <a:latin typeface="Calibri" panose="020F0502020204030204" pitchFamily="34" charset="0"/>
                <a:ea typeface="Calibri" panose="020F0502020204030204" pitchFamily="34" charset="0"/>
              </a:rPr>
              <a:t>radiances</a:t>
            </a:r>
            <a:r>
              <a:rPr lang="el-GR" sz="2000" dirty="0">
                <a:effectLst/>
                <a:latin typeface="Calibri" panose="020F0502020204030204" pitchFamily="34" charset="0"/>
                <a:ea typeface="Calibri" panose="020F0502020204030204" pitchFamily="34" charset="0"/>
              </a:rPr>
              <a:t>) από τις επιμέρους πηγές (Σχήμα 3.22):</a:t>
            </a:r>
            <a:endParaRPr lang="en-US" sz="2000" dirty="0">
              <a:effectLst/>
              <a:latin typeface="Calibri" panose="020F0502020204030204" pitchFamily="34" charset="0"/>
              <a:ea typeface="Calibri" panose="020F0502020204030204" pitchFamily="34" charset="0"/>
            </a:endParaRPr>
          </a:p>
          <a:p>
            <a:endParaRPr lang="en-US" sz="2000" dirty="0">
              <a:latin typeface="Calibri" panose="020F0502020204030204" pitchFamily="34" charset="0"/>
              <a:ea typeface="Calibri" panose="020F0502020204030204" pitchFamily="34" charset="0"/>
            </a:endParaRPr>
          </a:p>
          <a:p>
            <a:r>
              <a:rPr lang="el-GR" sz="2000" dirty="0">
                <a:effectLst/>
                <a:latin typeface="Calibri" panose="020F0502020204030204" pitchFamily="34" charset="0"/>
                <a:ea typeface="Calibri" panose="020F0502020204030204" pitchFamily="34" charset="0"/>
              </a:rPr>
              <a:t> </a:t>
            </a:r>
            <a:r>
              <a:rPr lang="el-GR" sz="2000" i="1" dirty="0">
                <a:effectLst/>
                <a:latin typeface="Calibri" panose="020F0502020204030204" pitchFamily="34" charset="0"/>
                <a:ea typeface="Calibri" panose="020F0502020204030204" pitchFamily="34" charset="0"/>
              </a:rPr>
              <a:t>(</a:t>
            </a:r>
            <a:r>
              <a:rPr lang="en-US" sz="2000" i="1" dirty="0">
                <a:effectLst/>
                <a:latin typeface="Calibri" panose="020F0502020204030204" pitchFamily="34" charset="0"/>
                <a:ea typeface="Calibri" panose="020F0502020204030204" pitchFamily="34" charset="0"/>
              </a:rPr>
              <a:t>i</a:t>
            </a:r>
            <a:r>
              <a:rPr lang="el-GR" sz="2000" i="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η ανακλώμενη μικρού μήκους ακτινοβολία από την επιφάνεια της θάλασσας (</a:t>
            </a:r>
            <a:r>
              <a:rPr lang="en-US" sz="2000" dirty="0">
                <a:effectLst/>
                <a:latin typeface="Calibri" panose="020F0502020204030204" pitchFamily="34" charset="0"/>
                <a:ea typeface="Calibri" panose="020F0502020204030204" pitchFamily="34" charset="0"/>
              </a:rPr>
              <a:t>L</a:t>
            </a:r>
            <a:r>
              <a:rPr lang="en-US" sz="2000" baseline="-25000" dirty="0">
                <a:effectLst/>
                <a:latin typeface="Calibri" panose="020F0502020204030204" pitchFamily="34" charset="0"/>
                <a:ea typeface="Calibri" panose="020F0502020204030204" pitchFamily="34" charset="0"/>
              </a:rPr>
              <a:t>s</a:t>
            </a:r>
            <a:r>
              <a:rPr lang="el-GR" sz="2000" dirty="0">
                <a:effectLst/>
                <a:latin typeface="Calibri" panose="020F0502020204030204" pitchFamily="34" charset="0"/>
                <a:ea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p>
            <a:endParaRPr lang="en-US" sz="2000" i="1" dirty="0">
              <a:latin typeface="Calibri" panose="020F0502020204030204" pitchFamily="34" charset="0"/>
              <a:ea typeface="Calibri" panose="020F0502020204030204" pitchFamily="34" charset="0"/>
            </a:endParaRPr>
          </a:p>
          <a:p>
            <a:r>
              <a:rPr lang="el-GR" sz="2000" i="1" dirty="0">
                <a:effectLst/>
                <a:latin typeface="Calibri" panose="020F0502020204030204" pitchFamily="34" charset="0"/>
                <a:ea typeface="Calibri" panose="020F0502020204030204" pitchFamily="34" charset="0"/>
              </a:rPr>
              <a:t>(</a:t>
            </a:r>
            <a:r>
              <a:rPr lang="en-US" sz="2000" i="1" dirty="0">
                <a:effectLst/>
                <a:latin typeface="Calibri" panose="020F0502020204030204" pitchFamily="34" charset="0"/>
                <a:ea typeface="Calibri" panose="020F0502020204030204" pitchFamily="34" charset="0"/>
              </a:rPr>
              <a:t>ii</a:t>
            </a:r>
            <a:r>
              <a:rPr lang="el-GR" sz="2000" i="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η ακτινοβολία μετά από ανάκλαση στον πυθμένα (</a:t>
            </a:r>
            <a:r>
              <a:rPr lang="en-US" sz="2000" dirty="0" err="1">
                <a:effectLst/>
                <a:latin typeface="Calibri" panose="020F0502020204030204" pitchFamily="34" charset="0"/>
                <a:ea typeface="Calibri" panose="020F0502020204030204" pitchFamily="34" charset="0"/>
              </a:rPr>
              <a:t>L</a:t>
            </a:r>
            <a:r>
              <a:rPr lang="en-US" sz="2000" baseline="-25000" dirty="0" err="1">
                <a:effectLst/>
                <a:latin typeface="Calibri" panose="020F0502020204030204" pitchFamily="34" charset="0"/>
                <a:ea typeface="Calibri" panose="020F0502020204030204" pitchFamily="34" charset="0"/>
              </a:rPr>
              <a:t>b</a:t>
            </a:r>
            <a:r>
              <a:rPr lang="el-GR" sz="2000" dirty="0">
                <a:effectLst/>
                <a:latin typeface="Calibri" panose="020F0502020204030204" pitchFamily="34" charset="0"/>
                <a:ea typeface="Calibri" panose="020F0502020204030204" pitchFamily="34" charset="0"/>
              </a:rPr>
              <a:t>) και </a:t>
            </a:r>
            <a:endParaRPr lang="en-US" sz="2000" dirty="0">
              <a:effectLst/>
              <a:latin typeface="Calibri" panose="020F0502020204030204" pitchFamily="34" charset="0"/>
              <a:ea typeface="Calibri" panose="020F0502020204030204" pitchFamily="34" charset="0"/>
            </a:endParaRPr>
          </a:p>
          <a:p>
            <a:endParaRPr lang="en-US" sz="2000" i="1" dirty="0">
              <a:latin typeface="Calibri" panose="020F0502020204030204" pitchFamily="34" charset="0"/>
              <a:ea typeface="Calibri" panose="020F0502020204030204" pitchFamily="34" charset="0"/>
            </a:endParaRPr>
          </a:p>
          <a:p>
            <a:r>
              <a:rPr lang="el-GR" sz="2000" i="1" dirty="0">
                <a:effectLst/>
                <a:latin typeface="Calibri" panose="020F0502020204030204" pitchFamily="34" charset="0"/>
                <a:ea typeface="Calibri" panose="020F0502020204030204" pitchFamily="34" charset="0"/>
              </a:rPr>
              <a:t>(</a:t>
            </a:r>
            <a:r>
              <a:rPr lang="en-US" sz="2000" i="1" dirty="0">
                <a:effectLst/>
                <a:latin typeface="Calibri" panose="020F0502020204030204" pitchFamily="34" charset="0"/>
                <a:ea typeface="Calibri" panose="020F0502020204030204" pitchFamily="34" charset="0"/>
              </a:rPr>
              <a:t>iii</a:t>
            </a:r>
            <a:r>
              <a:rPr lang="el-GR" sz="2000" i="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η ακτινοβολία από ανάκλαση σε σωματίδια εντός της υδάτινης στήλης (</a:t>
            </a:r>
            <a:r>
              <a:rPr lang="en-US" sz="2000" dirty="0" err="1">
                <a:effectLst/>
                <a:latin typeface="Calibri" panose="020F0502020204030204" pitchFamily="34" charset="0"/>
                <a:ea typeface="Calibri" panose="020F0502020204030204" pitchFamily="34" charset="0"/>
              </a:rPr>
              <a:t>L</a:t>
            </a:r>
            <a:r>
              <a:rPr lang="en-US" sz="2000" baseline="-25000" dirty="0" err="1">
                <a:effectLst/>
                <a:latin typeface="Calibri" panose="020F0502020204030204" pitchFamily="34" charset="0"/>
                <a:ea typeface="Calibri" panose="020F0502020204030204" pitchFamily="34" charset="0"/>
              </a:rPr>
              <a:t>w</a:t>
            </a:r>
            <a:r>
              <a:rPr lang="el-GR" sz="2000" dirty="0">
                <a:effectLst/>
                <a:latin typeface="Calibri" panose="020F0502020204030204" pitchFamily="34" charset="0"/>
                <a:ea typeface="Calibri" panose="020F0502020204030204" pitchFamily="34" charset="0"/>
              </a:rPr>
              <a:t>).</a:t>
            </a:r>
            <a:endParaRPr lang="en-US" sz="2000" dirty="0"/>
          </a:p>
        </p:txBody>
      </p:sp>
    </p:spTree>
    <p:extLst>
      <p:ext uri="{BB962C8B-B14F-4D97-AF65-F5344CB8AC3E}">
        <p14:creationId xmlns:p14="http://schemas.microsoft.com/office/powerpoint/2010/main" val="779550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7203C7-DA3F-45D2-954C-5D51A342653E}"/>
              </a:ext>
            </a:extLst>
          </p:cNvPr>
          <p:cNvPicPr/>
          <p:nvPr/>
        </p:nvPicPr>
        <p:blipFill>
          <a:blip r:embed="rId2">
            <a:extLst>
              <a:ext uri="{28A0092B-C50C-407E-A947-70E740481C1C}">
                <a14:useLocalDpi xmlns:a14="http://schemas.microsoft.com/office/drawing/2010/main" val="0"/>
              </a:ext>
            </a:extLst>
          </a:blip>
          <a:srcRect t="15053" r="23453" b="4008"/>
          <a:stretch>
            <a:fillRect/>
          </a:stretch>
        </p:blipFill>
        <p:spPr bwMode="auto">
          <a:xfrm>
            <a:off x="6663086" y="289981"/>
            <a:ext cx="5166963" cy="4883452"/>
          </a:xfrm>
          <a:prstGeom prst="rect">
            <a:avLst/>
          </a:prstGeom>
          <a:solidFill>
            <a:srgbClr val="FFFFFF"/>
          </a:solidFill>
          <a:ln>
            <a:noFill/>
          </a:ln>
        </p:spPr>
      </p:pic>
      <p:sp>
        <p:nvSpPr>
          <p:cNvPr id="4" name="TextBox 3">
            <a:extLst>
              <a:ext uri="{FF2B5EF4-FFF2-40B4-BE49-F238E27FC236}">
                <a16:creationId xmlns:a16="http://schemas.microsoft.com/office/drawing/2014/main" id="{DAEB9A68-8758-48B6-BE0E-EBB361BDA2FA}"/>
              </a:ext>
            </a:extLst>
          </p:cNvPr>
          <p:cNvSpPr txBox="1"/>
          <p:nvPr/>
        </p:nvSpPr>
        <p:spPr>
          <a:xfrm>
            <a:off x="6915149" y="5303377"/>
            <a:ext cx="4705351" cy="923330"/>
          </a:xfrm>
          <a:prstGeom prst="rect">
            <a:avLst/>
          </a:prstGeom>
          <a:noFill/>
        </p:spPr>
        <p:txBody>
          <a:bodyPr wrap="square">
            <a:spAutoFit/>
          </a:bodyPr>
          <a:lstStyle/>
          <a:p>
            <a:pPr indent="-990600" algn="ctr"/>
            <a:r>
              <a:rPr lang="el-GR" sz="1800" i="1" dirty="0">
                <a:effectLst/>
                <a:latin typeface="Calibri" panose="020F0502020204030204" pitchFamily="34" charset="0"/>
                <a:ea typeface="Calibri" panose="020F0502020204030204" pitchFamily="34" charset="0"/>
                <a:cs typeface="Calibri" panose="020F0502020204030204" pitchFamily="34" charset="0"/>
              </a:rPr>
              <a:t>Απορρόφηση του φάσματος της ηλεκτρομαγνητικής ακτινοβολίας στο θαλασσινό νερό.</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6093337-515C-480C-810F-4DC0052A27B9}"/>
              </a:ext>
            </a:extLst>
          </p:cNvPr>
          <p:cNvSpPr txBox="1"/>
          <p:nvPr/>
        </p:nvSpPr>
        <p:spPr>
          <a:xfrm>
            <a:off x="151170" y="600878"/>
            <a:ext cx="3906479" cy="400110"/>
          </a:xfrm>
          <a:prstGeom prst="rect">
            <a:avLst/>
          </a:prstGeom>
          <a:noFill/>
        </p:spPr>
        <p:txBody>
          <a:bodyPr wrap="square">
            <a:spAutoFit/>
          </a:bodyPr>
          <a:lstStyle/>
          <a:p>
            <a:r>
              <a:rPr lang="el-GR" sz="2000" i="1" dirty="0">
                <a:solidFill>
                  <a:srgbClr val="0070C0"/>
                </a:solidFill>
                <a:effectLst/>
                <a:latin typeface="Calibri" panose="020F0502020204030204" pitchFamily="34" charset="0"/>
                <a:ea typeface="Calibri" panose="020F0502020204030204" pitchFamily="34" charset="0"/>
              </a:rPr>
              <a:t> </a:t>
            </a:r>
            <a:r>
              <a:rPr lang="el-GR" sz="2000" b="1" i="1" dirty="0">
                <a:solidFill>
                  <a:srgbClr val="0070C0"/>
                </a:solidFill>
                <a:effectLst/>
                <a:latin typeface="Calibri" panose="020F0502020204030204" pitchFamily="34" charset="0"/>
                <a:ea typeface="Calibri" panose="020F0502020204030204" pitchFamily="34" charset="0"/>
              </a:rPr>
              <a:t>Ορατό φάσμα  Χρώμα θάλασσας</a:t>
            </a:r>
            <a:endParaRPr lang="en-US" sz="2000" b="1" dirty="0">
              <a:solidFill>
                <a:srgbClr val="0070C0"/>
              </a:solidFill>
            </a:endParaRPr>
          </a:p>
        </p:txBody>
      </p:sp>
      <p:sp>
        <p:nvSpPr>
          <p:cNvPr id="8" name="TextBox 7">
            <a:extLst>
              <a:ext uri="{FF2B5EF4-FFF2-40B4-BE49-F238E27FC236}">
                <a16:creationId xmlns:a16="http://schemas.microsoft.com/office/drawing/2014/main" id="{6E58BF29-B60A-45AA-944B-FC18B285142D}"/>
              </a:ext>
            </a:extLst>
          </p:cNvPr>
          <p:cNvSpPr txBox="1"/>
          <p:nvPr/>
        </p:nvSpPr>
        <p:spPr>
          <a:xfrm>
            <a:off x="151171" y="1159725"/>
            <a:ext cx="6378676" cy="2554545"/>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rPr>
              <a:t>Στην περίπτωση διαυγών νερών (απουσία αιωρούμενου υλικού), ουσιαστικά, το 50% της ηλιακής ακτινοβολίας απορροφάτε στα πρώτα 10 </a:t>
            </a:r>
            <a:r>
              <a:rPr lang="en-US" sz="2000" dirty="0">
                <a:effectLst/>
                <a:latin typeface="Calibri" panose="020F0502020204030204" pitchFamily="34" charset="0"/>
                <a:ea typeface="Calibri" panose="020F0502020204030204" pitchFamily="34" charset="0"/>
              </a:rPr>
              <a:t>cm </a:t>
            </a:r>
            <a:r>
              <a:rPr lang="el-GR" sz="2000" dirty="0">
                <a:effectLst/>
                <a:latin typeface="Calibri" panose="020F0502020204030204" pitchFamily="34" charset="0"/>
                <a:ea typeface="Calibri" panose="020F0502020204030204" pitchFamily="34" charset="0"/>
              </a:rPr>
              <a:t>της στήλης του θαλασσινού νερού, ενώ στα πρώτα 10 </a:t>
            </a:r>
            <a:r>
              <a:rPr lang="en-US" sz="2000" dirty="0">
                <a:effectLst/>
                <a:latin typeface="Calibri" panose="020F0502020204030204" pitchFamily="34" charset="0"/>
                <a:ea typeface="Calibri" panose="020F0502020204030204" pitchFamily="34" charset="0"/>
              </a:rPr>
              <a:t>m</a:t>
            </a:r>
            <a:r>
              <a:rPr lang="el-GR" sz="2000" dirty="0">
                <a:effectLst/>
                <a:latin typeface="Calibri" panose="020F0502020204030204" pitchFamily="34" charset="0"/>
                <a:ea typeface="Calibri" panose="020F0502020204030204" pitchFamily="34" charset="0"/>
              </a:rPr>
              <a:t> βάθους έχει πλέον απορροφήσει άνω του 90% αυτής, σε βάθος 100 </a:t>
            </a:r>
            <a:r>
              <a:rPr lang="en-US" sz="2000" dirty="0">
                <a:effectLst/>
                <a:latin typeface="Calibri" panose="020F0502020204030204" pitchFamily="34" charset="0"/>
                <a:ea typeface="Calibri" panose="020F0502020204030204" pitchFamily="34" charset="0"/>
              </a:rPr>
              <a:t>m</a:t>
            </a:r>
            <a:r>
              <a:rPr lang="el-GR" sz="2000" dirty="0">
                <a:effectLst/>
                <a:latin typeface="Calibri" panose="020F0502020204030204" pitchFamily="34" charset="0"/>
                <a:ea typeface="Calibri" panose="020F0502020204030204" pitchFamily="34" charset="0"/>
              </a:rPr>
              <a:t> φτάνει μόλις το 2% της ηλιακής ακτινοβολίας με το υπόλοιπο να φτάνει σε βάθη μέχρι 200 </a:t>
            </a:r>
            <a:r>
              <a:rPr lang="en-US" sz="2000" dirty="0">
                <a:effectLst/>
                <a:latin typeface="Calibri" panose="020F0502020204030204" pitchFamily="34" charset="0"/>
                <a:ea typeface="Calibri" panose="020F0502020204030204" pitchFamily="34" charset="0"/>
              </a:rPr>
              <a:t>m</a:t>
            </a:r>
            <a:r>
              <a:rPr lang="el-GR" sz="2000" dirty="0">
                <a:effectLst/>
                <a:latin typeface="Calibri" panose="020F0502020204030204" pitchFamily="34" charset="0"/>
                <a:ea typeface="Calibri" panose="020F0502020204030204" pitchFamily="34" charset="0"/>
              </a:rPr>
              <a:t>, οριοθετώντας έτσι και την </a:t>
            </a:r>
            <a:r>
              <a:rPr lang="el-GR" sz="2000" b="1" dirty="0">
                <a:effectLst/>
                <a:latin typeface="Calibri" panose="020F0502020204030204" pitchFamily="34" charset="0"/>
                <a:ea typeface="Calibri" panose="020F0502020204030204" pitchFamily="34" charset="0"/>
              </a:rPr>
              <a:t>ευφωτική ζώνη</a:t>
            </a:r>
            <a:r>
              <a:rPr lang="el-GR" sz="20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euphotic zone</a:t>
            </a:r>
            <a:r>
              <a:rPr lang="el-GR" sz="2000" dirty="0">
                <a:effectLst/>
                <a:latin typeface="Calibri" panose="020F0502020204030204" pitchFamily="34" charset="0"/>
                <a:ea typeface="Calibri" panose="020F0502020204030204" pitchFamily="34" charset="0"/>
              </a:rPr>
              <a:t>), </a:t>
            </a:r>
            <a:endParaRPr lang="en-US" sz="2000" dirty="0"/>
          </a:p>
        </p:txBody>
      </p:sp>
      <p:sp>
        <p:nvSpPr>
          <p:cNvPr id="10" name="TextBox 9">
            <a:extLst>
              <a:ext uri="{FF2B5EF4-FFF2-40B4-BE49-F238E27FC236}">
                <a16:creationId xmlns:a16="http://schemas.microsoft.com/office/drawing/2014/main" id="{E2BE97FD-438E-4320-A8F4-6868A18C25CB}"/>
              </a:ext>
            </a:extLst>
          </p:cNvPr>
          <p:cNvSpPr txBox="1"/>
          <p:nvPr/>
        </p:nvSpPr>
        <p:spPr>
          <a:xfrm>
            <a:off x="151171" y="3895550"/>
            <a:ext cx="5944829" cy="2554545"/>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rPr>
              <a:t>Όσον αφορά στα χρώματα του ηλιακού φάσματος,</a:t>
            </a:r>
            <a:endParaRPr lang="en-US" sz="20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l-GR" sz="2000" dirty="0">
                <a:effectLst/>
                <a:latin typeface="Calibri" panose="020F0502020204030204" pitchFamily="34" charset="0"/>
                <a:ea typeface="Calibri" panose="020F0502020204030204" pitchFamily="34" charset="0"/>
              </a:rPr>
              <a:t>το ερυθρό και το υπέρυθρο φως δεν κατορθώνει να διεισδύσει σε βάθος παραπάνω από 1 </a:t>
            </a:r>
            <a:r>
              <a:rPr lang="en-US" sz="2000" dirty="0">
                <a:effectLst/>
                <a:latin typeface="Calibri" panose="020F0502020204030204" pitchFamily="34" charset="0"/>
                <a:ea typeface="Calibri" panose="020F0502020204030204" pitchFamily="34" charset="0"/>
              </a:rPr>
              <a:t>m</a:t>
            </a:r>
            <a:r>
              <a:rPr lang="el-GR" sz="2000" dirty="0">
                <a:effectLst/>
                <a:latin typeface="Calibri" panose="020F0502020204030204" pitchFamily="34" charset="0"/>
                <a:ea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l-GR" sz="2000" dirty="0">
                <a:effectLst/>
                <a:latin typeface="Calibri" panose="020F0502020204030204" pitchFamily="34" charset="0"/>
                <a:ea typeface="Calibri" panose="020F0502020204030204" pitchFamily="34" charset="0"/>
              </a:rPr>
              <a:t>το κίτρινο στα πρώτα λίγα μέτρα, </a:t>
            </a:r>
            <a:endParaRPr lang="en-US" sz="20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l-GR" sz="2000" dirty="0">
                <a:latin typeface="Calibri" panose="020F0502020204030204" pitchFamily="34" charset="0"/>
                <a:ea typeface="Calibri" panose="020F0502020204030204" pitchFamily="34" charset="0"/>
              </a:rPr>
              <a:t>το πράσινο χρώμα</a:t>
            </a:r>
            <a:r>
              <a:rPr lang="en-US" sz="2000" dirty="0">
                <a:latin typeface="Calibri" panose="020F0502020204030204" pitchFamily="34" charset="0"/>
                <a:ea typeface="Calibri" panose="020F0502020204030204" pitchFamily="34" charset="0"/>
              </a:rPr>
              <a:t> </a:t>
            </a:r>
            <a:r>
              <a:rPr lang="el-GR" sz="2000" dirty="0">
                <a:latin typeface="Calibri" panose="020F0502020204030204" pitchFamily="34" charset="0"/>
                <a:ea typeface="Calibri" panose="020F0502020204030204" pitchFamily="34" charset="0"/>
              </a:rPr>
              <a:t>διεισδύει </a:t>
            </a:r>
            <a:r>
              <a:rPr lang="el-GR" sz="2000" dirty="0">
                <a:effectLst/>
                <a:latin typeface="Calibri" panose="020F0502020204030204" pitchFamily="34" charset="0"/>
                <a:ea typeface="Calibri" panose="020F0502020204030204" pitchFamily="34" charset="0"/>
              </a:rPr>
              <a:t>σε αρκετές δεκάδες μέτρα </a:t>
            </a:r>
          </a:p>
          <a:p>
            <a:pPr marL="285750" indent="-285750">
              <a:buFont typeface="Arial" panose="020B0604020202020204" pitchFamily="34" charset="0"/>
              <a:buChar char="•"/>
            </a:pPr>
            <a:r>
              <a:rPr lang="el-GR" sz="2000" dirty="0">
                <a:latin typeface="Calibri" panose="020F0502020204030204" pitchFamily="34" charset="0"/>
                <a:ea typeface="Calibri" panose="020F0502020204030204" pitchFamily="34" charset="0"/>
              </a:rPr>
              <a:t>τ</a:t>
            </a:r>
            <a:r>
              <a:rPr lang="en-US" sz="2000" dirty="0">
                <a:latin typeface="Calibri" panose="020F0502020204030204" pitchFamily="34" charset="0"/>
                <a:ea typeface="Calibri" panose="020F0502020204030204" pitchFamily="34" charset="0"/>
              </a:rPr>
              <a:t>o </a:t>
            </a:r>
            <a:r>
              <a:rPr lang="el-GR" sz="2000" dirty="0">
                <a:latin typeface="Calibri" panose="020F0502020204030204" pitchFamily="34" charset="0"/>
                <a:ea typeface="Calibri" panose="020F0502020204030204" pitchFamily="34" charset="0"/>
              </a:rPr>
              <a:t>ιώδες/υπεριώδες (μπλε/μωβ) διεισδύει σε </a:t>
            </a:r>
            <a:r>
              <a:rPr lang="el-GR" sz="2000" dirty="0">
                <a:effectLst/>
                <a:latin typeface="Calibri" panose="020F0502020204030204" pitchFamily="34" charset="0"/>
                <a:ea typeface="Calibri" panose="020F0502020204030204" pitchFamily="34" charset="0"/>
              </a:rPr>
              <a:t>βάθη μεγαλύτερα των 100 </a:t>
            </a:r>
            <a:r>
              <a:rPr lang="en-US" sz="2000" dirty="0">
                <a:effectLst/>
                <a:latin typeface="Calibri" panose="020F0502020204030204" pitchFamily="34" charset="0"/>
                <a:ea typeface="Calibri" panose="020F0502020204030204" pitchFamily="34" charset="0"/>
              </a:rPr>
              <a:t>m</a:t>
            </a:r>
            <a:endParaRPr lang="en-US" sz="2000" dirty="0"/>
          </a:p>
        </p:txBody>
      </p:sp>
    </p:spTree>
    <p:extLst>
      <p:ext uri="{BB962C8B-B14F-4D97-AF65-F5344CB8AC3E}">
        <p14:creationId xmlns:p14="http://schemas.microsoft.com/office/powerpoint/2010/main" val="1228834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0455E1-613B-4D30-9DAC-769F9B6F5C4D}"/>
              </a:ext>
            </a:extLst>
          </p:cNvPr>
          <p:cNvSpPr txBox="1"/>
          <p:nvPr/>
        </p:nvSpPr>
        <p:spPr>
          <a:xfrm>
            <a:off x="408653" y="319067"/>
            <a:ext cx="11374693" cy="1323439"/>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rPr>
              <a:t>Το χρώμα της θάλασσας μεταβάλλεται ανάλογα με τις διακυμάνσεις των συγκεντρώσεων: </a:t>
            </a:r>
            <a:r>
              <a:rPr lang="el-GR" sz="2000" b="1" i="1" dirty="0">
                <a:effectLst/>
                <a:latin typeface="Calibri" panose="020F0502020204030204" pitchFamily="34" charset="0"/>
                <a:ea typeface="Calibri" panose="020F0502020204030204" pitchFamily="34" charset="0"/>
              </a:rPr>
              <a:t>(α) του φυτοπλαγκτού και των χρωστικών του</a:t>
            </a:r>
            <a:r>
              <a:rPr lang="el-GR" sz="2000" b="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a:t>
            </a:r>
            <a:r>
              <a:rPr lang="el-GR" sz="2000" b="1" dirty="0">
                <a:effectLst/>
                <a:latin typeface="Calibri" panose="020F0502020204030204" pitchFamily="34" charset="0"/>
                <a:ea typeface="Calibri" panose="020F0502020204030204" pitchFamily="34" charset="0"/>
              </a:rPr>
              <a:t>(</a:t>
            </a:r>
            <a:r>
              <a:rPr lang="el-GR" sz="2000" i="1" dirty="0">
                <a:effectLst/>
                <a:latin typeface="Calibri" panose="020F0502020204030204" pitchFamily="34" charset="0"/>
                <a:ea typeface="Calibri" panose="020F0502020204030204" pitchFamily="34" charset="0"/>
              </a:rPr>
              <a:t>β) του </a:t>
            </a:r>
            <a:r>
              <a:rPr lang="el-GR" sz="2000" b="1" i="1" dirty="0">
                <a:effectLst/>
                <a:latin typeface="Calibri" panose="020F0502020204030204" pitchFamily="34" charset="0"/>
                <a:ea typeface="Calibri" panose="020F0502020204030204" pitchFamily="34" charset="0"/>
              </a:rPr>
              <a:t>έγχρωμου διαλυμένου οργανικού υλικού </a:t>
            </a:r>
            <a:r>
              <a:rPr lang="el-GR" sz="2000" i="1" dirty="0">
                <a:effectLst/>
                <a:latin typeface="Calibri" panose="020F0502020204030204" pitchFamily="34" charset="0"/>
                <a:ea typeface="Calibri" panose="020F0502020204030204" pitchFamily="34" charset="0"/>
              </a:rPr>
              <a:t>(</a:t>
            </a:r>
            <a:r>
              <a:rPr lang="en-US" sz="2000" i="1" dirty="0">
                <a:effectLst/>
                <a:latin typeface="Calibri" panose="020F0502020204030204" pitchFamily="34" charset="0"/>
                <a:ea typeface="Calibri" panose="020F0502020204030204" pitchFamily="34" charset="0"/>
              </a:rPr>
              <a:t>CDOM</a:t>
            </a:r>
            <a:r>
              <a:rPr lang="el-GR" sz="2000" i="1" dirty="0">
                <a:effectLst/>
                <a:latin typeface="Calibri" panose="020F0502020204030204" pitchFamily="34" charset="0"/>
                <a:ea typeface="Calibri" panose="020F0502020204030204" pitchFamily="34" charset="0"/>
              </a:rPr>
              <a:t>: </a:t>
            </a:r>
            <a:r>
              <a:rPr lang="en-US" sz="2000" i="1" dirty="0" err="1">
                <a:effectLst/>
                <a:latin typeface="Calibri" panose="020F0502020204030204" pitchFamily="34" charset="0"/>
                <a:ea typeface="Calibri" panose="020F0502020204030204" pitchFamily="34" charset="0"/>
              </a:rPr>
              <a:t>coloured</a:t>
            </a:r>
            <a:r>
              <a:rPr lang="en-US" sz="2000" i="1" dirty="0">
                <a:effectLst/>
                <a:latin typeface="Calibri" panose="020F0502020204030204" pitchFamily="34" charset="0"/>
                <a:ea typeface="Calibri" panose="020F0502020204030204" pitchFamily="34" charset="0"/>
              </a:rPr>
              <a:t> dissolved organic matter</a:t>
            </a:r>
            <a:r>
              <a:rPr lang="el-GR" sz="2000" i="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το οποίο προέρχεται από την αποσυντιθέμενη φυτική ύλη (γη) και την αποικοδόμηση του φυτοπλαγκτόν και </a:t>
            </a:r>
            <a:r>
              <a:rPr lang="el-GR" sz="2000" i="1" dirty="0">
                <a:effectLst/>
                <a:latin typeface="Calibri" panose="020F0502020204030204" pitchFamily="34" charset="0"/>
                <a:ea typeface="Calibri" panose="020F0502020204030204" pitchFamily="34" charset="0"/>
              </a:rPr>
              <a:t>(γ) του </a:t>
            </a:r>
            <a:r>
              <a:rPr lang="el-GR" sz="2000" b="1" i="1" dirty="0">
                <a:effectLst/>
                <a:latin typeface="Calibri" panose="020F0502020204030204" pitchFamily="34" charset="0"/>
                <a:ea typeface="Calibri" panose="020F0502020204030204" pitchFamily="34" charset="0"/>
              </a:rPr>
              <a:t>οργανικού και ανόργανου αιωρούμενου υλικού</a:t>
            </a:r>
            <a:r>
              <a:rPr lang="el-GR" sz="2000" i="1" dirty="0">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Calibri" panose="020F0502020204030204" pitchFamily="34" charset="0"/>
              </a:rPr>
              <a:t> </a:t>
            </a:r>
            <a:endParaRPr lang="en-US" sz="2000" dirty="0"/>
          </a:p>
        </p:txBody>
      </p:sp>
      <p:sp>
        <p:nvSpPr>
          <p:cNvPr id="5" name="TextBox 4">
            <a:extLst>
              <a:ext uri="{FF2B5EF4-FFF2-40B4-BE49-F238E27FC236}">
                <a16:creationId xmlns:a16="http://schemas.microsoft.com/office/drawing/2014/main" id="{E58141AF-FC90-4E3D-86E2-EA109AB86F5E}"/>
              </a:ext>
            </a:extLst>
          </p:cNvPr>
          <p:cNvSpPr txBox="1"/>
          <p:nvPr/>
        </p:nvSpPr>
        <p:spPr>
          <a:xfrm>
            <a:off x="482394" y="5534561"/>
            <a:ext cx="11227210" cy="1323439"/>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rPr>
              <a:t>Η μέτρηση του χρώματος της θάλασσας συνίσταται στη μέτρηση της έντασης της αναδυόμενης από το νερό φωτεινής ακτινοβολίας (οπισθοσκέδαση) αφού μετά την είσοδό της έχει υποστεί σειρά διεργασιών (επιλεκτική απορρόφηση, σκέδαση) λόγω του φυτοπλαγκτόν και άλλων αιωρούμενων οργανικών και ανόργανων σωματιδίων </a:t>
            </a:r>
            <a:endParaRPr lang="en-US" sz="2000" dirty="0"/>
          </a:p>
        </p:txBody>
      </p:sp>
      <p:pic>
        <p:nvPicPr>
          <p:cNvPr id="6" name="Picture 5">
            <a:extLst>
              <a:ext uri="{FF2B5EF4-FFF2-40B4-BE49-F238E27FC236}">
                <a16:creationId xmlns:a16="http://schemas.microsoft.com/office/drawing/2014/main" id="{C1CE1B73-D43A-4BA4-92C5-92AEE232AF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3873" y="1642506"/>
            <a:ext cx="5825151" cy="3642658"/>
          </a:xfrm>
          <a:prstGeom prst="rect">
            <a:avLst/>
          </a:prstGeom>
          <a:solidFill>
            <a:srgbClr val="FFFFFF"/>
          </a:solidFill>
          <a:ln>
            <a:noFill/>
          </a:ln>
        </p:spPr>
      </p:pic>
    </p:spTree>
    <p:extLst>
      <p:ext uri="{BB962C8B-B14F-4D97-AF65-F5344CB8AC3E}">
        <p14:creationId xmlns:p14="http://schemas.microsoft.com/office/powerpoint/2010/main" val="1430357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572" y="4634330"/>
            <a:ext cx="11672428" cy="2400657"/>
          </a:xfrm>
          <a:prstGeom prst="rect">
            <a:avLst/>
          </a:prstGeom>
        </p:spPr>
        <p:txBody>
          <a:bodyPr wrap="square">
            <a:spAutoFit/>
          </a:bodyPr>
          <a:lstStyle/>
          <a:p>
            <a:endParaRPr lang="el-GR" dirty="0"/>
          </a:p>
          <a:p>
            <a:endParaRPr lang="el-GR" sz="2400" u="sng" dirty="0"/>
          </a:p>
          <a:p>
            <a:pPr>
              <a:lnSpc>
                <a:spcPct val="150000"/>
              </a:lnSpc>
            </a:pPr>
            <a:r>
              <a:rPr lang="el-GR" sz="2400" b="1" dirty="0"/>
              <a:t>Η </a:t>
            </a:r>
            <a:r>
              <a:rPr lang="el-GR" sz="2400" dirty="0"/>
              <a:t>μετάδοση των ηχητικών κυμάτων (συμπιέσεις και αραιώσεις) περιγράφεται ως μια αρμονική ταλάντωση (ημιτονοειδής συνάρτηση). </a:t>
            </a:r>
          </a:p>
          <a:p>
            <a:endParaRPr lang="el-GR" b="1" dirty="0"/>
          </a:p>
          <a:p>
            <a:endParaRPr lang="el-GR" dirty="0"/>
          </a:p>
        </p:txBody>
      </p:sp>
      <p:sp>
        <p:nvSpPr>
          <p:cNvPr id="2" name="Rectangle 1"/>
          <p:cNvSpPr/>
          <p:nvPr/>
        </p:nvSpPr>
        <p:spPr>
          <a:xfrm>
            <a:off x="6991011" y="1499251"/>
            <a:ext cx="2240678" cy="461665"/>
          </a:xfrm>
          <a:prstGeom prst="rect">
            <a:avLst/>
          </a:prstGeom>
          <a:noFill/>
          <a:ln>
            <a:solidFill>
              <a:srgbClr val="6D44D4"/>
            </a:solidFill>
          </a:ln>
        </p:spPr>
        <p:txBody>
          <a:bodyPr wrap="none">
            <a:spAutoFit/>
          </a:bodyPr>
          <a:lstStyle/>
          <a:p>
            <a:r>
              <a:rPr lang="el-GR" sz="2400" b="1" u="sng" dirty="0">
                <a:latin typeface="Calibri" panose="020F0502020204030204" pitchFamily="34" charset="0"/>
                <a:cs typeface="Calibri" panose="020F0502020204030204" pitchFamily="34" charset="0"/>
              </a:rPr>
              <a:t>Ηχητικά κύματα</a:t>
            </a:r>
          </a:p>
        </p:txBody>
      </p:sp>
      <p:sp>
        <p:nvSpPr>
          <p:cNvPr id="3" name="TextBox 2">
            <a:extLst>
              <a:ext uri="{FF2B5EF4-FFF2-40B4-BE49-F238E27FC236}">
                <a16:creationId xmlns:a16="http://schemas.microsoft.com/office/drawing/2014/main" id="{10C9D690-4E4E-45B2-AEED-0213C921E7B2}"/>
              </a:ext>
            </a:extLst>
          </p:cNvPr>
          <p:cNvSpPr txBox="1"/>
          <p:nvPr/>
        </p:nvSpPr>
        <p:spPr>
          <a:xfrm>
            <a:off x="3843343" y="314551"/>
            <a:ext cx="5688632" cy="461665"/>
          </a:xfrm>
          <a:prstGeom prst="rect">
            <a:avLst/>
          </a:prstGeom>
          <a:solidFill>
            <a:schemeClr val="bg1"/>
          </a:solidFill>
        </p:spPr>
        <p:txBody>
          <a:bodyPr wrap="square" rtlCol="0">
            <a:spAutoFit/>
          </a:bodyPr>
          <a:lstStyle/>
          <a:p>
            <a:r>
              <a:rPr lang="el-GR" sz="2400" b="1" dirty="0">
                <a:solidFill>
                  <a:srgbClr val="002060"/>
                </a:solidFill>
              </a:rPr>
              <a:t>ΔΙΑΔΟΣΗ ΤΟΥ ΗΧΟΥ ΣΤΟ ΝΕΡΟ</a:t>
            </a:r>
          </a:p>
        </p:txBody>
      </p:sp>
      <p:pic>
        <p:nvPicPr>
          <p:cNvPr id="6" name="Picture 5">
            <a:extLst>
              <a:ext uri="{FF2B5EF4-FFF2-40B4-BE49-F238E27FC236}">
                <a16:creationId xmlns:a16="http://schemas.microsoft.com/office/drawing/2014/main" id="{8FA8D424-AAFB-45FE-A115-79118A77521D}"/>
              </a:ext>
            </a:extLst>
          </p:cNvPr>
          <p:cNvPicPr>
            <a:picLocks noChangeAspect="1"/>
          </p:cNvPicPr>
          <p:nvPr/>
        </p:nvPicPr>
        <p:blipFill>
          <a:blip r:embed="rId2"/>
          <a:stretch>
            <a:fillRect/>
          </a:stretch>
        </p:blipFill>
        <p:spPr>
          <a:xfrm>
            <a:off x="1915765" y="1378880"/>
            <a:ext cx="8360470" cy="3824141"/>
          </a:xfrm>
          <a:prstGeom prst="rect">
            <a:avLst/>
          </a:prstGeom>
        </p:spPr>
      </p:pic>
    </p:spTree>
    <p:extLst>
      <p:ext uri="{BB962C8B-B14F-4D97-AF65-F5344CB8AC3E}">
        <p14:creationId xmlns:p14="http://schemas.microsoft.com/office/powerpoint/2010/main" val="756469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7674" y="340605"/>
            <a:ext cx="8496944" cy="430887"/>
          </a:xfrm>
          <a:prstGeom prst="rect">
            <a:avLst/>
          </a:prstGeom>
          <a:noFill/>
        </p:spPr>
        <p:txBody>
          <a:bodyPr wrap="square">
            <a:spAutoFit/>
          </a:bodyPr>
          <a:lstStyle/>
          <a:p>
            <a:pPr algn="ctr"/>
            <a:r>
              <a:rPr lang="el-GR" sz="2200" b="1" dirty="0">
                <a:solidFill>
                  <a:srgbClr val="0070C0"/>
                </a:solidFill>
              </a:rPr>
              <a:t>Χαρακτηριστικά μεγέθη μήκους ηχητικού κύματος </a:t>
            </a:r>
          </a:p>
        </p:txBody>
      </p:sp>
      <p:sp>
        <p:nvSpPr>
          <p:cNvPr id="6" name="Rectangle 5"/>
          <p:cNvSpPr/>
          <p:nvPr/>
        </p:nvSpPr>
        <p:spPr>
          <a:xfrm>
            <a:off x="617239" y="3769084"/>
            <a:ext cx="11236582" cy="2708434"/>
          </a:xfrm>
          <a:prstGeom prst="rect">
            <a:avLst/>
          </a:prstGeom>
        </p:spPr>
        <p:txBody>
          <a:bodyPr wrap="square">
            <a:spAutoFit/>
          </a:bodyPr>
          <a:lstStyle/>
          <a:p>
            <a:r>
              <a:rPr lang="el-GR" sz="2000" b="1" dirty="0"/>
              <a:t>Μήκος κύματος (λ): </a:t>
            </a:r>
            <a:r>
              <a:rPr lang="en-US" sz="2000" dirty="0"/>
              <a:t>H </a:t>
            </a:r>
            <a:r>
              <a:rPr lang="el-GR" sz="2000" dirty="0"/>
              <a:t>απόσταση μεταξύ δύο κορυφών</a:t>
            </a:r>
            <a:r>
              <a:rPr lang="en-US" sz="2000" dirty="0"/>
              <a:t>/ </a:t>
            </a:r>
            <a:r>
              <a:rPr lang="el-GR" sz="2000" dirty="0"/>
              <a:t>κοιλιών ή συμπιέσεων /αραιώσεων</a:t>
            </a:r>
          </a:p>
          <a:p>
            <a:endParaRPr lang="el-GR" sz="1000" dirty="0"/>
          </a:p>
          <a:p>
            <a:r>
              <a:rPr lang="el-GR" sz="2000" b="1" dirty="0"/>
              <a:t>Πλάτος (Α): </a:t>
            </a:r>
            <a:r>
              <a:rPr lang="el-GR" sz="2000" dirty="0"/>
              <a:t>Η μέγιστη μετατόπιση</a:t>
            </a:r>
          </a:p>
          <a:p>
            <a:endParaRPr lang="el-GR" sz="1000" b="1" dirty="0"/>
          </a:p>
          <a:p>
            <a:r>
              <a:rPr lang="el-GR" sz="2000" b="1" dirty="0"/>
              <a:t>Περίοδος (Τ): </a:t>
            </a:r>
            <a:r>
              <a:rPr lang="el-GR" sz="2000" dirty="0"/>
              <a:t>Ο χρόνος που χρειάζεται για να περάσει από ένα σημείο ένα μήκος κύματος</a:t>
            </a:r>
          </a:p>
          <a:p>
            <a:endParaRPr lang="en-US" sz="1000" dirty="0"/>
          </a:p>
          <a:p>
            <a:r>
              <a:rPr lang="el-GR" sz="2000" b="1" dirty="0"/>
              <a:t>Συχνότητα (f) (</a:t>
            </a:r>
            <a:r>
              <a:rPr lang="el-GR" sz="2000" b="1" dirty="0" err="1"/>
              <a:t>Hz</a:t>
            </a:r>
            <a:r>
              <a:rPr lang="el-GR" sz="2000" b="1" dirty="0"/>
              <a:t>): </a:t>
            </a:r>
            <a:r>
              <a:rPr lang="el-GR" sz="2000" dirty="0"/>
              <a:t>Ο αριθμός των μηκών κύματος που εκπέμπονται στην μονάδα του χρόνου</a:t>
            </a:r>
          </a:p>
          <a:p>
            <a:endParaRPr lang="el-GR" sz="1000" dirty="0"/>
          </a:p>
          <a:p>
            <a:r>
              <a:rPr lang="el-GR" sz="2000" b="1" dirty="0"/>
              <a:t>Ταχύτητα (c): </a:t>
            </a:r>
            <a:r>
              <a:rPr lang="el-GR" sz="2000" dirty="0"/>
              <a:t>Η απόσταση που διανύουν τα ηχητικά κύματα ανά δευτερόλεπτο</a:t>
            </a:r>
          </a:p>
          <a:p>
            <a:endParaRPr lang="el-GR" sz="1000" dirty="0"/>
          </a:p>
          <a:p>
            <a:pPr algn="ctr"/>
            <a:r>
              <a:rPr lang="el-GR" sz="2000" dirty="0"/>
              <a:t>	</a:t>
            </a:r>
            <a:r>
              <a:rPr lang="en-US" altLang="el-GR" sz="2000" dirty="0"/>
              <a:t> </a:t>
            </a:r>
            <a:r>
              <a:rPr lang="en-US" altLang="el-GR" sz="2000" b="1" dirty="0"/>
              <a:t>c=</a:t>
            </a:r>
            <a:r>
              <a:rPr lang="el-GR" altLang="el-GR" sz="2000" b="1" dirty="0"/>
              <a:t>  λ/Τ = </a:t>
            </a:r>
            <a:r>
              <a:rPr lang="en-US" altLang="el-GR" sz="2000" b="1" dirty="0"/>
              <a:t>f*</a:t>
            </a:r>
            <a:r>
              <a:rPr lang="el-GR" altLang="el-GR" sz="2000" b="1" dirty="0"/>
              <a:t>λ</a:t>
            </a:r>
            <a:r>
              <a:rPr lang="en-US" altLang="el-GR" sz="2000" b="1" dirty="0"/>
              <a:t> </a:t>
            </a:r>
            <a:endParaRPr lang="en-US" sz="2000" b="1" dirty="0"/>
          </a:p>
        </p:txBody>
      </p:sp>
      <p:pic>
        <p:nvPicPr>
          <p:cNvPr id="3" name="Picture 2">
            <a:extLst>
              <a:ext uri="{FF2B5EF4-FFF2-40B4-BE49-F238E27FC236}">
                <a16:creationId xmlns:a16="http://schemas.microsoft.com/office/drawing/2014/main" id="{32668F9A-9DB7-4C2F-BF23-F4594740CF42}"/>
              </a:ext>
            </a:extLst>
          </p:cNvPr>
          <p:cNvPicPr>
            <a:picLocks noChangeAspect="1"/>
          </p:cNvPicPr>
          <p:nvPr/>
        </p:nvPicPr>
        <p:blipFill>
          <a:blip r:embed="rId2"/>
          <a:stretch>
            <a:fillRect/>
          </a:stretch>
        </p:blipFill>
        <p:spPr>
          <a:xfrm>
            <a:off x="1123950" y="1168567"/>
            <a:ext cx="9544050" cy="2260433"/>
          </a:xfrm>
          <a:prstGeom prst="rect">
            <a:avLst/>
          </a:prstGeom>
        </p:spPr>
      </p:pic>
    </p:spTree>
    <p:extLst>
      <p:ext uri="{BB962C8B-B14F-4D97-AF65-F5344CB8AC3E}">
        <p14:creationId xmlns:p14="http://schemas.microsoft.com/office/powerpoint/2010/main" val="1766652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273A0B6-96B9-4122-9A8F-D14B1F00D978}"/>
                  </a:ext>
                </a:extLst>
              </p:cNvPr>
              <p:cNvSpPr txBox="1"/>
              <p:nvPr/>
            </p:nvSpPr>
            <p:spPr>
              <a:xfrm>
                <a:off x="646471" y="442490"/>
                <a:ext cx="10899057" cy="3425233"/>
              </a:xfrm>
              <a:prstGeom prst="rect">
                <a:avLst/>
              </a:prstGeom>
              <a:noFill/>
            </p:spPr>
            <p:txBody>
              <a:bodyPr wrap="square">
                <a:spAutoFit/>
              </a:bodyPr>
              <a:lstStyle/>
              <a:p>
                <a:r>
                  <a:rPr lang="el-GR" sz="2000" dirty="0">
                    <a:effectLst/>
                    <a:latin typeface="Calibri" panose="020F0502020204030204" pitchFamily="34" charset="0"/>
                    <a:ea typeface="Times New Roman" panose="02020603050405020304" pitchFamily="18" charset="0"/>
                  </a:rPr>
                  <a:t>Ως </a:t>
                </a:r>
                <a:r>
                  <a:rPr lang="el-GR" sz="2000" b="1" dirty="0">
                    <a:effectLst/>
                    <a:latin typeface="Calibri" panose="020F0502020204030204" pitchFamily="34" charset="0"/>
                    <a:ea typeface="Times New Roman" panose="02020603050405020304" pitchFamily="18" charset="0"/>
                  </a:rPr>
                  <a:t>ηχητική ένταση (</a:t>
                </a:r>
                <a:r>
                  <a:rPr lang="en-US" sz="2000" b="1" dirty="0">
                    <a:effectLst/>
                    <a:latin typeface="Calibri" panose="020F0502020204030204" pitchFamily="34" charset="0"/>
                    <a:ea typeface="Times New Roman" panose="02020603050405020304" pitchFamily="18" charset="0"/>
                  </a:rPr>
                  <a:t>I</a:t>
                </a:r>
                <a:r>
                  <a:rPr lang="el-GR" sz="2000" b="1" dirty="0">
                    <a:effectLst/>
                    <a:latin typeface="Calibri" panose="020F0502020204030204" pitchFamily="34" charset="0"/>
                    <a:ea typeface="Times New Roman" panose="02020603050405020304" pitchFamily="18" charset="0"/>
                  </a:rPr>
                  <a:t>)</a:t>
                </a:r>
                <a:r>
                  <a:rPr lang="el-GR" sz="2000" dirty="0">
                    <a:effectLst/>
                    <a:latin typeface="Calibri" panose="020F0502020204030204" pitchFamily="34" charset="0"/>
                    <a:ea typeface="Times New Roman" panose="02020603050405020304" pitchFamily="18" charset="0"/>
                  </a:rPr>
                  <a:t> </a:t>
                </a:r>
                <a:r>
                  <a:rPr lang="el-GR" sz="2000" dirty="0" err="1">
                    <a:effectLst/>
                    <a:latin typeface="Calibri" panose="020F0502020204030204" pitchFamily="34" charset="0"/>
                    <a:ea typeface="Times New Roman" panose="02020603050405020304" pitchFamily="18" charset="0"/>
                  </a:rPr>
                  <a:t>οριζεται</a:t>
                </a:r>
                <a:r>
                  <a:rPr lang="el-GR" sz="2000" dirty="0">
                    <a:effectLst/>
                    <a:latin typeface="Calibri" panose="020F0502020204030204" pitchFamily="34" charset="0"/>
                    <a:ea typeface="Times New Roman" panose="02020603050405020304" pitchFamily="18" charset="0"/>
                  </a:rPr>
                  <a:t> η ηχητική ισχύ (</a:t>
                </a:r>
                <a:r>
                  <a:rPr lang="en-US" sz="2000" dirty="0">
                    <a:effectLst/>
                    <a:latin typeface="Calibri" panose="020F0502020204030204" pitchFamily="34" charset="0"/>
                    <a:ea typeface="Times New Roman" panose="02020603050405020304" pitchFamily="18" charset="0"/>
                  </a:rPr>
                  <a:t>w</a:t>
                </a:r>
                <a:r>
                  <a:rPr lang="el-GR" sz="2000" dirty="0">
                    <a:effectLst/>
                    <a:latin typeface="Calibri" panose="020F0502020204030204" pitchFamily="34" charset="0"/>
                    <a:ea typeface="Times New Roman" panose="02020603050405020304" pitchFamily="18" charset="0"/>
                  </a:rPr>
                  <a:t>) που εκπέμπεται από την πηγή και η οποία διαπερνά στη µ</a:t>
                </a:r>
                <a:r>
                  <a:rPr lang="el-GR" sz="2000" dirty="0" err="1">
                    <a:effectLst/>
                    <a:latin typeface="Calibri" panose="020F0502020204030204" pitchFamily="34" charset="0"/>
                    <a:ea typeface="Times New Roman" panose="02020603050405020304" pitchFamily="18" charset="0"/>
                  </a:rPr>
                  <a:t>ονάδα</a:t>
                </a:r>
                <a:r>
                  <a:rPr lang="el-GR" sz="2000" dirty="0">
                    <a:effectLst/>
                    <a:latin typeface="Calibri" panose="020F0502020204030204" pitchFamily="34" charset="0"/>
                    <a:ea typeface="Times New Roman" panose="02020603050405020304" pitchFamily="18" charset="0"/>
                  </a:rPr>
                  <a:t> του χρόνου μια μοναδιαία επιφάνεια που βρίσκεται κάθετα στη διεύθυνση διάδοσής της. </a:t>
                </a:r>
                <a:endParaRPr lang="en-US" sz="2000" dirty="0">
                  <a:effectLst/>
                  <a:latin typeface="Calibri" panose="020F0502020204030204" pitchFamily="34" charset="0"/>
                  <a:ea typeface="Times New Roman" panose="02020603050405020304" pitchFamily="18" charset="0"/>
                </a:endParaRPr>
              </a:p>
              <a:p>
                <a:endParaRPr lang="en-US" sz="2000" dirty="0">
                  <a:latin typeface="Calibri" panose="020F0502020204030204" pitchFamily="34" charset="0"/>
                  <a:ea typeface="Times New Roman" panose="02020603050405020304" pitchFamily="18" charset="0"/>
                </a:endParaRPr>
              </a:p>
              <a:p>
                <a:r>
                  <a:rPr lang="el-GR" sz="2000" dirty="0">
                    <a:effectLst/>
                    <a:latin typeface="Calibri" panose="020F0502020204030204" pitchFamily="34" charset="0"/>
                    <a:ea typeface="Times New Roman" panose="02020603050405020304" pitchFamily="18" charset="0"/>
                  </a:rPr>
                  <a:t>Στη περίπτωση σημειακής πηγής που εκπέμπει ομοιόμορφα (</a:t>
                </a:r>
                <a:r>
                  <a:rPr lang="el-GR" sz="2000" b="1" dirty="0"/>
                  <a:t>ηχητική ενέργεια </a:t>
                </a:r>
                <a:r>
                  <a:rPr lang="en-US" sz="2000" b="1" dirty="0"/>
                  <a:t>(E) </a:t>
                </a:r>
                <a:r>
                  <a:rPr lang="el-GR" sz="2000" b="1" dirty="0"/>
                  <a:t>διαχέεται ομοιόμορφα) </a:t>
                </a:r>
                <a:r>
                  <a:rPr lang="el-GR" sz="2000" dirty="0">
                    <a:effectLst/>
                    <a:latin typeface="Calibri" panose="020F0502020204030204" pitchFamily="34" charset="0"/>
                    <a:ea typeface="Times New Roman" panose="02020603050405020304" pitchFamily="18" charset="0"/>
                  </a:rPr>
                  <a:t>προς όλες τις διευθύνσεις, διαμορφώνεται ένα σφαιρικό μέτωπο ηχητικού κύματος (σε ελεύθερο πεδίο) με εμβαδόν (Α) που σε απόσταση (</a:t>
                </a:r>
                <a:r>
                  <a:rPr lang="en-US" sz="2000" dirty="0">
                    <a:effectLst/>
                    <a:latin typeface="Calibri" panose="020F0502020204030204" pitchFamily="34" charset="0"/>
                    <a:ea typeface="Times New Roman" panose="02020603050405020304" pitchFamily="18" charset="0"/>
                  </a:rPr>
                  <a:t>r</a:t>
                </a:r>
                <a:r>
                  <a:rPr lang="el-GR" sz="2000" dirty="0">
                    <a:effectLst/>
                    <a:latin typeface="Calibri" panose="020F0502020204030204" pitchFamily="34" charset="0"/>
                    <a:ea typeface="Times New Roman" panose="02020603050405020304" pitchFamily="18" charset="0"/>
                  </a:rPr>
                  <a:t>) από την πηγή ισούται με </a:t>
                </a:r>
                <a:r>
                  <a:rPr lang="el-GR" sz="2000" b="1" dirty="0">
                    <a:effectLst/>
                    <a:latin typeface="Calibri" panose="020F0502020204030204" pitchFamily="34" charset="0"/>
                    <a:ea typeface="Times New Roman" panose="02020603050405020304" pitchFamily="18" charset="0"/>
                  </a:rPr>
                  <a:t>Α=4 π </a:t>
                </a:r>
                <a:r>
                  <a:rPr lang="en-US" sz="2000" b="1" dirty="0">
                    <a:effectLst/>
                    <a:latin typeface="Calibri" panose="020F0502020204030204" pitchFamily="34" charset="0"/>
                    <a:ea typeface="Times New Roman" panose="02020603050405020304" pitchFamily="18" charset="0"/>
                  </a:rPr>
                  <a:t>r</a:t>
                </a:r>
                <a:r>
                  <a:rPr lang="el-GR" sz="2000" b="1" baseline="30000" dirty="0">
                    <a:effectLst/>
                    <a:latin typeface="Calibri" panose="020F0502020204030204" pitchFamily="34" charset="0"/>
                    <a:ea typeface="Times New Roman" panose="02020603050405020304" pitchFamily="18" charset="0"/>
                  </a:rPr>
                  <a:t>2</a:t>
                </a:r>
                <a:r>
                  <a:rPr lang="el-GR" sz="2000" b="1" dirty="0">
                    <a:effectLst/>
                    <a:latin typeface="Calibri" panose="020F0502020204030204" pitchFamily="34" charset="0"/>
                    <a:ea typeface="Times New Roman" panose="02020603050405020304" pitchFamily="18" charset="0"/>
                  </a:rPr>
                  <a:t>. </a:t>
                </a:r>
                <a:endParaRPr lang="en-US" sz="2000" b="1" dirty="0">
                  <a:effectLst/>
                  <a:latin typeface="Calibri" panose="020F0502020204030204" pitchFamily="34" charset="0"/>
                  <a:ea typeface="Times New Roman" panose="02020603050405020304" pitchFamily="18" charset="0"/>
                </a:endParaRPr>
              </a:p>
              <a:p>
                <a:endParaRPr lang="en-US" sz="2000" dirty="0">
                  <a:latin typeface="Calibri" panose="020F0502020204030204" pitchFamily="34" charset="0"/>
                  <a:ea typeface="Times New Roman" panose="02020603050405020304" pitchFamily="18" charset="0"/>
                </a:endParaRPr>
              </a:p>
              <a:p>
                <a:r>
                  <a:rPr lang="el-GR" sz="2000" dirty="0">
                    <a:effectLst/>
                    <a:latin typeface="Calibri" panose="020F0502020204030204" pitchFamily="34" charset="0"/>
                    <a:ea typeface="Times New Roman" panose="02020603050405020304" pitchFamily="18" charset="0"/>
                  </a:rPr>
                  <a:t>Τότε, η ένταση (Ι) του ηχητικού κύματος ορίζεται ως η </a:t>
                </a:r>
                <a:r>
                  <a:rPr lang="el-GR" sz="2000" dirty="0" err="1">
                    <a:effectLst/>
                    <a:latin typeface="Calibri" panose="020F0502020204030204" pitchFamily="34" charset="0"/>
                    <a:ea typeface="Times New Roman" panose="02020603050405020304" pitchFamily="18" charset="0"/>
                  </a:rPr>
                  <a:t>εκπεπμπόμενη</a:t>
                </a:r>
                <a:r>
                  <a:rPr lang="el-GR" sz="2000" dirty="0">
                    <a:effectLst/>
                    <a:latin typeface="Calibri" panose="020F0502020204030204" pitchFamily="34" charset="0"/>
                    <a:ea typeface="Times New Roman" panose="02020603050405020304" pitchFamily="18" charset="0"/>
                  </a:rPr>
                  <a:t> από τη πηγή ισχύς (</a:t>
                </a:r>
                <a:r>
                  <a:rPr lang="en-US" sz="2000" dirty="0">
                    <a:effectLst/>
                    <a:latin typeface="Calibri" panose="020F0502020204030204" pitchFamily="34" charset="0"/>
                    <a:ea typeface="Times New Roman" panose="02020603050405020304" pitchFamily="18" charset="0"/>
                  </a:rPr>
                  <a:t>w</a:t>
                </a:r>
                <a:r>
                  <a:rPr lang="el-GR" sz="2000" dirty="0">
                    <a:effectLst/>
                    <a:latin typeface="Calibri" panose="020F0502020204030204" pitchFamily="34" charset="0"/>
                    <a:ea typeface="Times New Roman" panose="02020603050405020304" pitchFamily="18" charset="0"/>
                  </a:rPr>
                  <a:t>) ανά δευτερόλεπτο ανά μοναδιαία επιφάνεια (Α</a:t>
                </a:r>
                <a:r>
                  <a:rPr lang="en-US" sz="2000" baseline="-25000" dirty="0">
                    <a:effectLst/>
                    <a:latin typeface="Calibri" panose="020F0502020204030204" pitchFamily="34" charset="0"/>
                    <a:ea typeface="Times New Roman" panose="02020603050405020304" pitchFamily="18" charset="0"/>
                  </a:rPr>
                  <a:t>i</a:t>
                </a:r>
                <a:r>
                  <a:rPr lang="el-GR" sz="2000" dirty="0">
                    <a:effectLst/>
                    <a:latin typeface="Calibri" panose="020F0502020204030204" pitchFamily="34" charset="0"/>
                    <a:ea typeface="Times New Roman" panose="02020603050405020304" pitchFamily="18" charset="0"/>
                  </a:rPr>
                  <a:t>) σε ευθεία απόσταση (</a:t>
                </a:r>
                <a:r>
                  <a:rPr lang="en-US" sz="2000" dirty="0" err="1">
                    <a:effectLst/>
                    <a:latin typeface="Calibri" panose="020F0502020204030204" pitchFamily="34" charset="0"/>
                    <a:ea typeface="Times New Roman" panose="02020603050405020304" pitchFamily="18" charset="0"/>
                  </a:rPr>
                  <a:t>r</a:t>
                </a:r>
                <a:r>
                  <a:rPr lang="en-US" sz="2000" baseline="-25000" dirty="0" err="1">
                    <a:effectLst/>
                    <a:latin typeface="Calibri" panose="020F0502020204030204" pitchFamily="34" charset="0"/>
                    <a:ea typeface="Times New Roman" panose="02020603050405020304" pitchFamily="18" charset="0"/>
                  </a:rPr>
                  <a:t>i</a:t>
                </a:r>
                <a:r>
                  <a:rPr lang="el-GR" sz="2000" dirty="0">
                    <a:effectLst/>
                    <a:latin typeface="Calibri" panose="020F0502020204030204" pitchFamily="34" charset="0"/>
                    <a:ea typeface="Times New Roman" panose="02020603050405020304" pitchFamily="18" charset="0"/>
                  </a:rPr>
                  <a:t>) από τη πηγή όπου </a:t>
                </a:r>
                <a:r>
                  <a:rPr lang="en-US" sz="2000" dirty="0">
                    <a:effectLst/>
                    <a:latin typeface="Calibri" panose="020F0502020204030204" pitchFamily="34" charset="0"/>
                    <a:ea typeface="Times New Roman" panose="02020603050405020304" pitchFamily="18" charset="0"/>
                  </a:rPr>
                  <a:t>i</a:t>
                </a:r>
                <a:r>
                  <a:rPr lang="el-GR" sz="2000" dirty="0">
                    <a:effectLst/>
                    <a:latin typeface="Calibri" panose="020F0502020204030204" pitchFamily="34" charset="0"/>
                    <a:ea typeface="Times New Roman" panose="02020603050405020304" pitchFamily="18" charset="0"/>
                  </a:rPr>
                  <a:t>=1, 2, 3:</a:t>
                </a:r>
                <a:r>
                  <a:rPr lang="el-GR" sz="2000" i="1" dirty="0">
                    <a:effectLst/>
                    <a:latin typeface="Calibri" panose="020F0502020204030204" pitchFamily="34" charset="0"/>
                    <a:ea typeface="Times New Roman" panose="02020603050405020304" pitchFamily="18" charset="0"/>
                  </a:rPr>
                  <a:t> </a:t>
                </a:r>
              </a:p>
              <a:p>
                <a:endParaRPr lang="el-GR" sz="1000" i="1" dirty="0">
                  <a:effectLst/>
                  <a:latin typeface="Calibri" panose="020F0502020204030204" pitchFamily="34" charset="0"/>
                  <a:ea typeface="Times New Roman" panose="02020603050405020304" pitchFamily="18" charset="0"/>
                </a:endParaRPr>
              </a:p>
              <a:p>
                <a:pPr algn="ctr"/>
                <a:r>
                  <a:rPr lang="el-GR" sz="2000" b="1" i="1" dirty="0">
                    <a:effectLst/>
                    <a:latin typeface="Calibri" panose="020F0502020204030204" pitchFamily="34" charset="0"/>
                    <a:ea typeface="Times New Roman" panose="02020603050405020304" pitchFamily="18" charset="0"/>
                  </a:rPr>
                  <a:t> </a:t>
                </a:r>
                <a14:m>
                  <m:oMath xmlns:m="http://schemas.openxmlformats.org/officeDocument/2006/math">
                    <m:r>
                      <a:rPr lang="en-US" sz="2000" b="1" i="1">
                        <a:effectLst/>
                        <a:latin typeface="Cambria Math" panose="02040503050406030204" pitchFamily="18" charset="0"/>
                        <a:ea typeface="Times New Roman" panose="02020603050405020304" pitchFamily="18" charset="0"/>
                        <a:cs typeface="Calibri" panose="020F0502020204030204" pitchFamily="34" charset="0"/>
                      </a:rPr>
                      <m:t>𝜤</m:t>
                    </m:r>
                    <m:r>
                      <a:rPr lang="en-US" sz="2000" b="1" i="1">
                        <a:effectLst/>
                        <a:latin typeface="Cambria Math" panose="02040503050406030204" pitchFamily="18" charset="0"/>
                        <a:ea typeface="Times New Roman" panose="02020603050405020304" pitchFamily="18" charset="0"/>
                        <a:cs typeface="Calibri" panose="020F0502020204030204" pitchFamily="34" charset="0"/>
                      </a:rPr>
                      <m:t>=</m:t>
                    </m:r>
                    <m:f>
                      <m:fPr>
                        <m:ctrlPr>
                          <a:rPr lang="en-US" sz="2000" b="1" i="1">
                            <a:effectLst/>
                            <a:latin typeface="Cambria Math" panose="02040503050406030204" pitchFamily="18" charset="0"/>
                            <a:ea typeface="Times New Roman" panose="02020603050405020304" pitchFamily="18" charset="0"/>
                            <a:cs typeface="Calibri" panose="020F0502020204030204" pitchFamily="34" charset="0"/>
                          </a:rPr>
                        </m:ctrlPr>
                      </m:fPr>
                      <m:num>
                        <m:r>
                          <a:rPr lang="en-US" sz="2000" b="1" i="1">
                            <a:effectLst/>
                            <a:latin typeface="Cambria Math" panose="02040503050406030204" pitchFamily="18" charset="0"/>
                            <a:ea typeface="Times New Roman" panose="02020603050405020304" pitchFamily="18" charset="0"/>
                            <a:cs typeface="Calibri" panose="020F0502020204030204" pitchFamily="34" charset="0"/>
                          </a:rPr>
                          <m:t>𝒘</m:t>
                        </m:r>
                      </m:num>
                      <m:den>
                        <m:r>
                          <a:rPr lang="en-US" sz="2000" b="1" i="1">
                            <a:effectLst/>
                            <a:latin typeface="Cambria Math" panose="02040503050406030204" pitchFamily="18" charset="0"/>
                            <a:ea typeface="Times New Roman" panose="02020603050405020304" pitchFamily="18" charset="0"/>
                            <a:cs typeface="Calibri" panose="020F0502020204030204" pitchFamily="34" charset="0"/>
                          </a:rPr>
                          <m:t>𝑨</m:t>
                        </m:r>
                      </m:den>
                    </m:f>
                    <m:r>
                      <a:rPr lang="en-US" sz="2000" b="1" i="1">
                        <a:effectLst/>
                        <a:latin typeface="Cambria Math" panose="02040503050406030204" pitchFamily="18" charset="0"/>
                        <a:ea typeface="Times New Roman" panose="02020603050405020304" pitchFamily="18" charset="0"/>
                        <a:cs typeface="Calibri" panose="020F0502020204030204" pitchFamily="34" charset="0"/>
                      </a:rPr>
                      <m:t>= </m:t>
                    </m:r>
                    <m:f>
                      <m:fPr>
                        <m:ctrlPr>
                          <a:rPr lang="en-US" sz="2000" b="1" i="1">
                            <a:effectLst/>
                            <a:latin typeface="Cambria Math" panose="02040503050406030204" pitchFamily="18" charset="0"/>
                            <a:ea typeface="Times New Roman" panose="02020603050405020304" pitchFamily="18" charset="0"/>
                            <a:cs typeface="Calibri" panose="020F0502020204030204" pitchFamily="34" charset="0"/>
                          </a:rPr>
                        </m:ctrlPr>
                      </m:fPr>
                      <m:num>
                        <m:r>
                          <a:rPr lang="el-GR" sz="2000" b="1" i="1">
                            <a:effectLst/>
                            <a:latin typeface="Cambria Math" panose="02040503050406030204" pitchFamily="18" charset="0"/>
                            <a:ea typeface="Times New Roman" panose="02020603050405020304" pitchFamily="18" charset="0"/>
                            <a:cs typeface="Calibri" panose="020F0502020204030204" pitchFamily="34" charset="0"/>
                          </a:rPr>
                          <m:t>𝒘</m:t>
                        </m:r>
                      </m:num>
                      <m:den>
                        <m:r>
                          <a:rPr lang="en-US" sz="2000" b="1" i="1">
                            <a:effectLst/>
                            <a:latin typeface="Cambria Math" panose="02040503050406030204" pitchFamily="18" charset="0"/>
                            <a:ea typeface="Times New Roman" panose="02020603050405020304" pitchFamily="18" charset="0"/>
                            <a:cs typeface="Calibri" panose="020F0502020204030204" pitchFamily="34" charset="0"/>
                          </a:rPr>
                          <m:t>𝟒</m:t>
                        </m:r>
                        <m:r>
                          <a:rPr lang="en-US" sz="2000" b="1" i="1">
                            <a:effectLst/>
                            <a:latin typeface="Cambria Math" panose="02040503050406030204" pitchFamily="18" charset="0"/>
                            <a:ea typeface="Times New Roman" panose="02020603050405020304" pitchFamily="18" charset="0"/>
                            <a:cs typeface="Calibri" panose="020F0502020204030204" pitchFamily="34" charset="0"/>
                          </a:rPr>
                          <m:t> ·</m:t>
                        </m:r>
                        <m:r>
                          <a:rPr lang="en-US" sz="2000" b="1" i="1">
                            <a:effectLst/>
                            <a:latin typeface="Cambria Math" panose="02040503050406030204" pitchFamily="18" charset="0"/>
                            <a:ea typeface="Times New Roman" panose="02020603050405020304" pitchFamily="18" charset="0"/>
                            <a:cs typeface="Calibri" panose="020F0502020204030204" pitchFamily="34" charset="0"/>
                          </a:rPr>
                          <m:t>𝝅</m:t>
                        </m:r>
                        <m:r>
                          <a:rPr lang="en-US" sz="2000" b="1" i="1">
                            <a:effectLst/>
                            <a:latin typeface="Cambria Math" panose="02040503050406030204" pitchFamily="18" charset="0"/>
                            <a:ea typeface="Times New Roman" panose="02020603050405020304" pitchFamily="18" charset="0"/>
                            <a:cs typeface="Calibri" panose="020F0502020204030204" pitchFamily="34" charset="0"/>
                          </a:rPr>
                          <m:t> </m:t>
                        </m:r>
                        <m:sSup>
                          <m:sSupPr>
                            <m:ctrlPr>
                              <a:rPr lang="en-US" sz="2000" b="1" i="1">
                                <a:effectLst/>
                                <a:latin typeface="Cambria Math" panose="02040503050406030204" pitchFamily="18" charset="0"/>
                                <a:ea typeface="Times New Roman" panose="02020603050405020304" pitchFamily="18" charset="0"/>
                                <a:cs typeface="Calibri" panose="020F0502020204030204" pitchFamily="34" charset="0"/>
                              </a:rPr>
                            </m:ctrlPr>
                          </m:sSupPr>
                          <m:e>
                            <m:r>
                              <a:rPr lang="en-US" sz="2000" b="1" i="1">
                                <a:effectLst/>
                                <a:latin typeface="Cambria Math" panose="02040503050406030204" pitchFamily="18" charset="0"/>
                                <a:ea typeface="Times New Roman" panose="02020603050405020304" pitchFamily="18" charset="0"/>
                                <a:cs typeface="Calibri" panose="020F0502020204030204" pitchFamily="34" charset="0"/>
                              </a:rPr>
                              <m:t>·</m:t>
                            </m:r>
                            <m:r>
                              <a:rPr lang="en-US" sz="2000" b="1" i="1">
                                <a:effectLst/>
                                <a:latin typeface="Cambria Math" panose="02040503050406030204" pitchFamily="18" charset="0"/>
                                <a:ea typeface="Times New Roman" panose="02020603050405020304" pitchFamily="18" charset="0"/>
                                <a:cs typeface="Calibri" panose="020F0502020204030204" pitchFamily="34" charset="0"/>
                              </a:rPr>
                              <m:t>𝒓</m:t>
                            </m:r>
                          </m:e>
                          <m:sup>
                            <m:r>
                              <a:rPr lang="en-US" sz="2000" b="1" i="1">
                                <a:effectLst/>
                                <a:latin typeface="Cambria Math" panose="02040503050406030204" pitchFamily="18" charset="0"/>
                                <a:ea typeface="Times New Roman" panose="02020603050405020304" pitchFamily="18" charset="0"/>
                                <a:cs typeface="Calibri" panose="020F0502020204030204" pitchFamily="34" charset="0"/>
                              </a:rPr>
                              <m:t>𝟐</m:t>
                            </m:r>
                          </m:sup>
                        </m:sSup>
                      </m:den>
                    </m:f>
                  </m:oMath>
                </a14:m>
                <a:r>
                  <a:rPr lang="en-US" sz="2000" b="1" dirty="0">
                    <a:effectLst/>
                    <a:latin typeface="Calibri" panose="020F0502020204030204" pitchFamily="34" charset="0"/>
                    <a:ea typeface="Times New Roman" panose="02020603050405020304" pitchFamily="18" charset="0"/>
                  </a:rPr>
                  <a:t> </a:t>
                </a:r>
                <a:r>
                  <a:rPr lang="el-GR" sz="2000" b="1" dirty="0">
                    <a:effectLst/>
                    <a:latin typeface="Calibri" panose="020F0502020204030204" pitchFamily="34" charset="0"/>
                    <a:ea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273A0B6-96B9-4122-9A8F-D14B1F00D978}"/>
                  </a:ext>
                </a:extLst>
              </p:cNvPr>
              <p:cNvSpPr txBox="1">
                <a:spLocks noRot="1" noChangeAspect="1" noMove="1" noResize="1" noEditPoints="1" noAdjustHandles="1" noChangeArrowheads="1" noChangeShapeType="1" noTextEdit="1"/>
              </p:cNvSpPr>
              <p:nvPr/>
            </p:nvSpPr>
            <p:spPr>
              <a:xfrm>
                <a:off x="646471" y="442490"/>
                <a:ext cx="10899057" cy="3425233"/>
              </a:xfrm>
              <a:prstGeom prst="rect">
                <a:avLst/>
              </a:prstGeom>
              <a:blipFill>
                <a:blip r:embed="rId2"/>
                <a:stretch>
                  <a:fillRect l="-559" t="-1070" r="-16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C20BF3B2-3F93-41CB-A19D-55AA9785817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44525" y="3671983"/>
            <a:ext cx="5231263" cy="2737516"/>
          </a:xfrm>
          <a:prstGeom prst="rect">
            <a:avLst/>
          </a:prstGeom>
          <a:noFill/>
          <a:ln>
            <a:noFill/>
          </a:ln>
        </p:spPr>
      </p:pic>
      <p:sp>
        <p:nvSpPr>
          <p:cNvPr id="4" name="Rectangle 3">
            <a:extLst>
              <a:ext uri="{FF2B5EF4-FFF2-40B4-BE49-F238E27FC236}">
                <a16:creationId xmlns:a16="http://schemas.microsoft.com/office/drawing/2014/main" id="{7F3F5B92-9BE4-4440-A90F-43901B9D151F}"/>
              </a:ext>
            </a:extLst>
          </p:cNvPr>
          <p:cNvSpPr/>
          <p:nvPr/>
        </p:nvSpPr>
        <p:spPr>
          <a:xfrm>
            <a:off x="554908" y="6409499"/>
            <a:ext cx="7920880" cy="400110"/>
          </a:xfrm>
          <a:prstGeom prst="rect">
            <a:avLst/>
          </a:prstGeom>
        </p:spPr>
        <p:txBody>
          <a:bodyPr wrap="square">
            <a:spAutoFit/>
          </a:bodyPr>
          <a:lstStyle/>
          <a:p>
            <a:r>
              <a:rPr lang="el-GR" sz="2000" b="1" dirty="0"/>
              <a:t>Μονάδα μέτρησης της έντασης (Ι) στην ακουστική: Το </a:t>
            </a:r>
            <a:r>
              <a:rPr lang="el-GR" sz="2000" b="1" dirty="0" err="1"/>
              <a:t>decibel</a:t>
            </a:r>
            <a:r>
              <a:rPr lang="el-GR" sz="2000" b="1" dirty="0"/>
              <a:t> (1/10 </a:t>
            </a:r>
            <a:r>
              <a:rPr lang="el-GR" sz="2000" b="1" dirty="0" err="1"/>
              <a:t>Bel</a:t>
            </a:r>
            <a:r>
              <a:rPr lang="el-GR" sz="2000" b="1" dirty="0"/>
              <a:t>).</a:t>
            </a:r>
            <a:endParaRPr lang="el-GR" sz="2000" dirty="0"/>
          </a:p>
        </p:txBody>
      </p:sp>
    </p:spTree>
    <p:extLst>
      <p:ext uri="{BB962C8B-B14F-4D97-AF65-F5344CB8AC3E}">
        <p14:creationId xmlns:p14="http://schemas.microsoft.com/office/powerpoint/2010/main" val="2784121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7AC684D-6880-413D-B23B-07F525249A6C}"/>
                  </a:ext>
                </a:extLst>
              </p:cNvPr>
              <p:cNvSpPr txBox="1"/>
              <p:nvPr/>
            </p:nvSpPr>
            <p:spPr>
              <a:xfrm>
                <a:off x="498987" y="1162766"/>
                <a:ext cx="11194026" cy="4196149"/>
              </a:xfrm>
              <a:prstGeom prst="rect">
                <a:avLst/>
              </a:prstGeom>
              <a:noFill/>
            </p:spPr>
            <p:txBody>
              <a:bodyPr wrap="square">
                <a:spAutoFit/>
              </a:bodyPr>
              <a:lstStyle/>
              <a:p>
                <a:r>
                  <a:rPr lang="el-GR" sz="2000" dirty="0">
                    <a:effectLst/>
                    <a:ea typeface="Times New Roman" panose="02020603050405020304" pitchFamily="18" charset="0"/>
                  </a:rPr>
                  <a:t>Επίσης η </a:t>
                </a:r>
                <a:r>
                  <a:rPr lang="el-GR" sz="2000" b="1" dirty="0">
                    <a:effectLst/>
                    <a:ea typeface="Times New Roman" panose="02020603050405020304" pitchFamily="18" charset="0"/>
                  </a:rPr>
                  <a:t>δύναμη του ήχου</a:t>
                </a:r>
                <a:r>
                  <a:rPr lang="el-GR" sz="2000" dirty="0">
                    <a:effectLst/>
                    <a:ea typeface="Times New Roman" panose="02020603050405020304" pitchFamily="18" charset="0"/>
                  </a:rPr>
                  <a:t> (Ρ</a:t>
                </a:r>
                <a:r>
                  <a:rPr lang="en-US" sz="2000" dirty="0">
                    <a:effectLst/>
                    <a:ea typeface="Times New Roman" panose="02020603050405020304" pitchFamily="18" charset="0"/>
                  </a:rPr>
                  <a:t>s</a:t>
                </a:r>
                <a:r>
                  <a:rPr lang="el-GR" sz="2000" dirty="0">
                    <a:effectLst/>
                    <a:ea typeface="Times New Roman" panose="02020603050405020304" pitchFamily="18" charset="0"/>
                  </a:rPr>
                  <a:t>: </a:t>
                </a:r>
                <a:r>
                  <a:rPr lang="en-US" sz="2000" dirty="0">
                    <a:effectLst/>
                    <a:ea typeface="Times New Roman" panose="02020603050405020304" pitchFamily="18" charset="0"/>
                  </a:rPr>
                  <a:t>sound power</a:t>
                </a:r>
                <a:r>
                  <a:rPr lang="el-GR" sz="2000" dirty="0">
                    <a:effectLst/>
                    <a:ea typeface="Times New Roman" panose="02020603050405020304" pitchFamily="18" charset="0"/>
                  </a:rPr>
                  <a:t>) σχετίζεται με την πυκνότητα της ενέργειας (</a:t>
                </a:r>
                <a:r>
                  <a:rPr lang="en-US" sz="2000" dirty="0">
                    <a:effectLst/>
                    <a:ea typeface="Times New Roman" panose="02020603050405020304" pitchFamily="18" charset="0"/>
                  </a:rPr>
                  <a:t>w</a:t>
                </a:r>
                <a:r>
                  <a:rPr lang="el-GR" sz="2000" dirty="0">
                    <a:effectLst/>
                    <a:ea typeface="Times New Roman" panose="02020603050405020304" pitchFamily="18" charset="0"/>
                  </a:rPr>
                  <a:t>: </a:t>
                </a:r>
                <a:r>
                  <a:rPr lang="en-US" sz="2000" dirty="0">
                    <a:effectLst/>
                    <a:ea typeface="Times New Roman" panose="02020603050405020304" pitchFamily="18" charset="0"/>
                  </a:rPr>
                  <a:t>density energy</a:t>
                </a:r>
                <a:r>
                  <a:rPr lang="el-GR" sz="2000" dirty="0">
                    <a:effectLst/>
                    <a:ea typeface="Times New Roman" panose="02020603050405020304" pitchFamily="18" charset="0"/>
                  </a:rPr>
                  <a:t>) που εκπέμπεται σφαιρικά (εμβαδόν Α) μέσω της σχέσης:</a:t>
                </a:r>
                <a:endParaRPr lang="en-US" sz="2000" dirty="0">
                  <a:effectLst/>
                  <a:ea typeface="Times New Roman" panose="02020603050405020304" pitchFamily="18" charset="0"/>
                </a:endParaRPr>
              </a:p>
              <a:p>
                <a:r>
                  <a:rPr lang="el-GR" sz="2000" dirty="0">
                    <a:effectLst/>
                    <a:ea typeface="Times New Roman" panose="02020603050405020304" pitchFamily="18" charset="0"/>
                  </a:rPr>
                  <a:t> </a:t>
                </a:r>
                <a:endParaRPr lang="en-US" sz="2000" dirty="0">
                  <a:effectLst/>
                  <a:ea typeface="Times New Roman" panose="02020603050405020304" pitchFamily="18" charset="0"/>
                </a:endParaRPr>
              </a:p>
              <a:p>
                <a:pPr marL="243840" algn="ctr"/>
                <a14:m>
                  <m:oMath xmlns:m="http://schemas.openxmlformats.org/officeDocument/2006/math">
                    <m:r>
                      <a:rPr lang="el-GR"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𝑷</m:t>
                    </m:r>
                    <m: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𝒔</m:t>
                    </m:r>
                    <m:r>
                      <a:rPr lang="el-GR"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m:t>
                    </m:r>
                    <m: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𝑨</m:t>
                    </m:r>
                    <m:r>
                      <a:rPr lang="el-GR"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 </m:t>
                    </m:r>
                    <m: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𝒄</m:t>
                    </m:r>
                    <m:r>
                      <a:rPr lang="el-GR"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 ·</m:t>
                    </m:r>
                    <m: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𝒘</m:t>
                    </m:r>
                    <m: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 </m:t>
                    </m:r>
                  </m:oMath>
                </a14:m>
                <a:r>
                  <a:rPr lang="el-GR" sz="2000" b="1" dirty="0">
                    <a:solidFill>
                      <a:srgbClr val="202122"/>
                    </a:solidFill>
                    <a:effectLst/>
                    <a:ea typeface="Times New Roman" panose="02020603050405020304" pitchFamily="18" charset="0"/>
                  </a:rPr>
                  <a:t>	</a:t>
                </a:r>
                <a:r>
                  <a:rPr lang="el-GR" sz="2000" dirty="0">
                    <a:solidFill>
                      <a:srgbClr val="202122"/>
                    </a:solidFill>
                    <a:effectLst/>
                    <a:ea typeface="Times New Roman" panose="02020603050405020304" pitchFamily="18" charset="0"/>
                  </a:rPr>
                  <a:t>	</a:t>
                </a:r>
                <a:endParaRPr lang="en-US" sz="2000" dirty="0">
                  <a:effectLst/>
                  <a:ea typeface="Times New Roman" panose="02020603050405020304" pitchFamily="18" charset="0"/>
                </a:endParaRPr>
              </a:p>
              <a:p>
                <a:pPr marL="243840"/>
                <a:r>
                  <a:rPr lang="el-GR" sz="2000" dirty="0">
                    <a:solidFill>
                      <a:srgbClr val="202122"/>
                    </a:solidFill>
                    <a:effectLst/>
                    <a:ea typeface="Times New Roman" panose="02020603050405020304" pitchFamily="18" charset="0"/>
                  </a:rPr>
                  <a:t> </a:t>
                </a:r>
                <a:endParaRPr lang="en-US" sz="2000" dirty="0">
                  <a:effectLst/>
                  <a:ea typeface="Times New Roman" panose="02020603050405020304" pitchFamily="18" charset="0"/>
                </a:endParaRPr>
              </a:p>
              <a:p>
                <a:r>
                  <a:rPr lang="el-GR" sz="2000" dirty="0">
                    <a:solidFill>
                      <a:srgbClr val="202122"/>
                    </a:solidFill>
                    <a:effectLst/>
                    <a:ea typeface="Times New Roman" panose="02020603050405020304" pitchFamily="18" charset="0"/>
                  </a:rPr>
                  <a:t>όπου (</a:t>
                </a:r>
                <a:r>
                  <a:rPr lang="en-US" sz="2000" dirty="0">
                    <a:solidFill>
                      <a:srgbClr val="202122"/>
                    </a:solidFill>
                    <a:effectLst/>
                    <a:ea typeface="Times New Roman" panose="02020603050405020304" pitchFamily="18" charset="0"/>
                  </a:rPr>
                  <a:t>c</a:t>
                </a:r>
                <a:r>
                  <a:rPr lang="el-GR" sz="2000" dirty="0">
                    <a:solidFill>
                      <a:srgbClr val="202122"/>
                    </a:solidFill>
                    <a:effectLst/>
                    <a:ea typeface="Times New Roman" panose="02020603050405020304" pitchFamily="18" charset="0"/>
                  </a:rPr>
                  <a:t>) είναι η ταχύτητα του ήχου </a:t>
                </a:r>
                <a:r>
                  <a:rPr lang="el-GR" sz="2000" b="1" dirty="0">
                    <a:solidFill>
                      <a:srgbClr val="202122"/>
                    </a:solidFill>
                    <a:effectLst/>
                    <a:ea typeface="Times New Roman" panose="02020603050405020304" pitchFamily="18" charset="0"/>
                  </a:rPr>
                  <a:t>και (</a:t>
                </a:r>
                <a:r>
                  <a:rPr lang="en-US" sz="2000" b="1" i="1" dirty="0">
                    <a:solidFill>
                      <a:srgbClr val="202122"/>
                    </a:solidFill>
                    <a:effectLst/>
                    <a:ea typeface="Times New Roman" panose="02020603050405020304" pitchFamily="18" charset="0"/>
                  </a:rPr>
                  <a:t>w</a:t>
                </a:r>
                <a:r>
                  <a:rPr lang="el-GR" sz="2000" b="1" dirty="0">
                    <a:solidFill>
                      <a:srgbClr val="202122"/>
                    </a:solidFill>
                    <a:effectLst/>
                    <a:ea typeface="Times New Roman" panose="02020603050405020304" pitchFamily="18" charset="0"/>
                  </a:rPr>
                  <a:t>) είναι η πυκνότητα της εκπεμπόμενης ενέργειας </a:t>
                </a:r>
                <a:r>
                  <a:rPr lang="el-GR" sz="2000" dirty="0">
                    <a:solidFill>
                      <a:srgbClr val="202122"/>
                    </a:solidFill>
                    <a:effectLst/>
                    <a:ea typeface="Times New Roman" panose="02020603050405020304" pitchFamily="18" charset="0"/>
                  </a:rPr>
                  <a:t>που δίνεται από τη εξίσωση:</a:t>
                </a:r>
                <a:endParaRPr lang="en-US" sz="2000" dirty="0">
                  <a:effectLst/>
                  <a:ea typeface="Times New Roman" panose="02020603050405020304" pitchFamily="18" charset="0"/>
                </a:endParaRPr>
              </a:p>
              <a:p>
                <a:r>
                  <a:rPr lang="el-GR" sz="2000" dirty="0">
                    <a:solidFill>
                      <a:srgbClr val="202122"/>
                    </a:solidFill>
                    <a:effectLst/>
                    <a:ea typeface="Times New Roman" panose="02020603050405020304" pitchFamily="18" charset="0"/>
                  </a:rPr>
                  <a:t> </a:t>
                </a:r>
                <a:endParaRPr lang="en-US" sz="2000" dirty="0">
                  <a:effectLst/>
                  <a:ea typeface="Times New Roman" panose="02020603050405020304" pitchFamily="18" charset="0"/>
                </a:endParaRPr>
              </a:p>
              <a:p>
                <a:pPr algn="ctr"/>
                <a14:m>
                  <m:oMath xmlns:m="http://schemas.openxmlformats.org/officeDocument/2006/math">
                    <m: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𝒘</m:t>
                    </m:r>
                    <m:r>
                      <a:rPr lang="el-GR"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𝒑</m:t>
                        </m:r>
                        <m:r>
                          <a:rPr lang="el-GR"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 </m:t>
                        </m:r>
                        <m: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𝒗</m:t>
                        </m:r>
                      </m:num>
                      <m:den>
                        <m:r>
                          <a:rPr lang="en-US" sz="2000" b="1" i="1">
                            <a:solidFill>
                              <a:srgbClr val="202122"/>
                            </a:solidFill>
                            <a:effectLst/>
                            <a:latin typeface="Cambria Math" panose="02040503050406030204" pitchFamily="18" charset="0"/>
                            <a:ea typeface="Times New Roman" panose="02020603050405020304" pitchFamily="18" charset="0"/>
                            <a:cs typeface="Calibri" panose="020F0502020204030204" pitchFamily="34" charset="0"/>
                          </a:rPr>
                          <m:t>𝒄</m:t>
                        </m:r>
                      </m:den>
                    </m:f>
                  </m:oMath>
                </a14:m>
                <a:r>
                  <a:rPr lang="el-GR" sz="2000" b="1" dirty="0">
                    <a:solidFill>
                      <a:srgbClr val="202122"/>
                    </a:solidFill>
                    <a:effectLst/>
                    <a:ea typeface="Times New Roman" panose="02020603050405020304" pitchFamily="18" charset="0"/>
                  </a:rPr>
                  <a:t> 	</a:t>
                </a:r>
              </a:p>
              <a:p>
                <a:pPr algn="ctr"/>
                <a:r>
                  <a:rPr lang="el-GR" sz="2000" b="1" dirty="0">
                    <a:solidFill>
                      <a:srgbClr val="202122"/>
                    </a:solidFill>
                    <a:effectLst/>
                    <a:ea typeface="Times New Roman" panose="02020603050405020304" pitchFamily="18" charset="0"/>
                  </a:rPr>
                  <a:t>	</a:t>
                </a:r>
                <a:r>
                  <a:rPr lang="el-GR" sz="2000" dirty="0">
                    <a:solidFill>
                      <a:srgbClr val="202122"/>
                    </a:solidFill>
                    <a:effectLst/>
                    <a:ea typeface="Calibri" panose="020F0502020204030204" pitchFamily="34" charset="0"/>
                    <a:cs typeface="Calibri" panose="020F0502020204030204" pitchFamily="34" charset="0"/>
                  </a:rPr>
                  <a:t> </a:t>
                </a:r>
                <a:endParaRPr lang="en-US" sz="2000" dirty="0">
                  <a:effectLst/>
                  <a:ea typeface="Calibri" panose="020F0502020204030204" pitchFamily="34" charset="0"/>
                  <a:cs typeface="Times New Roman" panose="02020603050405020304" pitchFamily="18" charset="0"/>
                </a:endParaRPr>
              </a:p>
              <a:p>
                <a:r>
                  <a:rPr lang="el-GR" sz="2000" dirty="0">
                    <a:solidFill>
                      <a:srgbClr val="202122"/>
                    </a:solidFill>
                    <a:effectLst/>
                    <a:ea typeface="Times New Roman" panose="02020603050405020304" pitchFamily="18" charset="0"/>
                  </a:rPr>
                  <a:t>όπου (</a:t>
                </a:r>
                <a:r>
                  <a:rPr lang="en-US" sz="2000" dirty="0">
                    <a:solidFill>
                      <a:srgbClr val="202122"/>
                    </a:solidFill>
                    <a:effectLst/>
                    <a:ea typeface="Times New Roman" panose="02020603050405020304" pitchFamily="18" charset="0"/>
                  </a:rPr>
                  <a:t>p</a:t>
                </a:r>
                <a:r>
                  <a:rPr lang="el-GR" sz="2000" dirty="0">
                    <a:solidFill>
                      <a:srgbClr val="202122"/>
                    </a:solidFill>
                    <a:effectLst/>
                    <a:ea typeface="Times New Roman" panose="02020603050405020304" pitchFamily="18" charset="0"/>
                  </a:rPr>
                  <a:t>) είναι η </a:t>
                </a:r>
                <a:r>
                  <a:rPr lang="el-GR" sz="2000" b="1" dirty="0">
                    <a:solidFill>
                      <a:srgbClr val="202122"/>
                    </a:solidFill>
                    <a:effectLst/>
                    <a:ea typeface="Times New Roman" panose="02020603050405020304" pitchFamily="18" charset="0"/>
                  </a:rPr>
                  <a:t>ηχητική (ακουστική) πίεση</a:t>
                </a:r>
                <a:r>
                  <a:rPr lang="el-GR" sz="2000" dirty="0">
                    <a:solidFill>
                      <a:srgbClr val="202122"/>
                    </a:solidFill>
                    <a:effectLst/>
                    <a:ea typeface="Times New Roman" panose="02020603050405020304" pitchFamily="18" charset="0"/>
                  </a:rPr>
                  <a:t> (</a:t>
                </a:r>
                <a:r>
                  <a:rPr lang="en-US" sz="2000" u="none" strike="noStrike" dirty="0">
                    <a:solidFill>
                      <a:srgbClr val="0645AD"/>
                    </a:solidFill>
                    <a:effectLst/>
                    <a:ea typeface="Times New Roman" panose="02020603050405020304" pitchFamily="18" charset="0"/>
                    <a:hlinkClick r:id="rId2" tooltip="Sound pressure"/>
                  </a:rPr>
                  <a:t>sound pressure</a:t>
                </a:r>
                <a:r>
                  <a:rPr lang="el-GR" sz="2000" u="none" strike="noStrike" dirty="0">
                    <a:solidFill>
                      <a:srgbClr val="0645AD"/>
                    </a:solidFill>
                    <a:effectLst/>
                    <a:ea typeface="Times New Roman" panose="02020603050405020304" pitchFamily="18" charset="0"/>
                  </a:rPr>
                  <a:t>),</a:t>
                </a:r>
                <a:r>
                  <a:rPr lang="el-GR" sz="2000" dirty="0">
                    <a:solidFill>
                      <a:srgbClr val="202122"/>
                    </a:solidFill>
                    <a:effectLst/>
                    <a:ea typeface="Times New Roman" panose="02020603050405020304" pitchFamily="18" charset="0"/>
                  </a:rPr>
                  <a:t> (</a:t>
                </a:r>
                <a:r>
                  <a:rPr lang="en-US" sz="2000" dirty="0">
                    <a:solidFill>
                      <a:srgbClr val="202122"/>
                    </a:solidFill>
                    <a:effectLst/>
                    <a:ea typeface="Times New Roman" panose="02020603050405020304" pitchFamily="18" charset="0"/>
                  </a:rPr>
                  <a:t>v</a:t>
                </a:r>
                <a:r>
                  <a:rPr lang="el-GR" sz="2000" dirty="0">
                    <a:solidFill>
                      <a:srgbClr val="202122"/>
                    </a:solidFill>
                    <a:effectLst/>
                    <a:ea typeface="Times New Roman" panose="02020603050405020304" pitchFamily="18" charset="0"/>
                  </a:rPr>
                  <a:t>) είναι η ταχύτητα των σωματιδίων του μέσου κατά τη διεύθυνση της διάδοσης του ήχου και (</a:t>
                </a:r>
                <a:r>
                  <a:rPr lang="en-US" sz="2000" dirty="0">
                    <a:solidFill>
                      <a:srgbClr val="202122"/>
                    </a:solidFill>
                    <a:effectLst/>
                    <a:ea typeface="Times New Roman" panose="02020603050405020304" pitchFamily="18" charset="0"/>
                  </a:rPr>
                  <a:t>c</a:t>
                </a:r>
                <a:r>
                  <a:rPr lang="el-GR" sz="2000" dirty="0">
                    <a:solidFill>
                      <a:srgbClr val="202122"/>
                    </a:solidFill>
                    <a:effectLst/>
                    <a:ea typeface="Times New Roman" panose="02020603050405020304" pitchFamily="18" charset="0"/>
                  </a:rPr>
                  <a:t>) ε</a:t>
                </a:r>
                <a:r>
                  <a:rPr lang="el-GR" sz="2000" i="1" dirty="0">
                    <a:solidFill>
                      <a:srgbClr val="202122"/>
                    </a:solidFill>
                    <a:effectLst/>
                    <a:ea typeface="Times New Roman" panose="02020603050405020304" pitchFamily="18" charset="0"/>
                  </a:rPr>
                  <a:t>ίναι η ταχύτητα του ήχου στο συγκεκριμένο μέσο διάδοσης.</a:t>
                </a:r>
                <a:endParaRPr lang="en-US" sz="2000" dirty="0">
                  <a:effectLst/>
                  <a:ea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7AC684D-6880-413D-B23B-07F525249A6C}"/>
                  </a:ext>
                </a:extLst>
              </p:cNvPr>
              <p:cNvSpPr txBox="1">
                <a:spLocks noRot="1" noChangeAspect="1" noMove="1" noResize="1" noEditPoints="1" noAdjustHandles="1" noChangeArrowheads="1" noChangeShapeType="1" noTextEdit="1"/>
              </p:cNvSpPr>
              <p:nvPr/>
            </p:nvSpPr>
            <p:spPr>
              <a:xfrm>
                <a:off x="498987" y="1162766"/>
                <a:ext cx="11194026" cy="4196149"/>
              </a:xfrm>
              <a:prstGeom prst="rect">
                <a:avLst/>
              </a:prstGeom>
              <a:blipFill>
                <a:blip r:embed="rId3"/>
                <a:stretch>
                  <a:fillRect l="-599" t="-872" b="-1744"/>
                </a:stretch>
              </a:blipFill>
            </p:spPr>
            <p:txBody>
              <a:bodyPr/>
              <a:lstStyle/>
              <a:p>
                <a:r>
                  <a:rPr lang="en-US">
                    <a:noFill/>
                  </a:rPr>
                  <a:t> </a:t>
                </a:r>
              </a:p>
            </p:txBody>
          </p:sp>
        </mc:Fallback>
      </mc:AlternateContent>
    </p:spTree>
    <p:extLst>
      <p:ext uri="{BB962C8B-B14F-4D97-AF65-F5344CB8AC3E}">
        <p14:creationId xmlns:p14="http://schemas.microsoft.com/office/powerpoint/2010/main" val="1631825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908" y="354139"/>
            <a:ext cx="7779053" cy="400110"/>
          </a:xfrm>
          <a:prstGeom prst="rect">
            <a:avLst/>
          </a:prstGeom>
          <a:noFill/>
        </p:spPr>
        <p:txBody>
          <a:bodyPr wrap="none">
            <a:spAutoFit/>
          </a:bodyPr>
          <a:lstStyle/>
          <a:p>
            <a:r>
              <a:rPr lang="el-GR" sz="2000" b="1" dirty="0">
                <a:solidFill>
                  <a:srgbClr val="0070C0"/>
                </a:solidFill>
              </a:rPr>
              <a:t>Μείωση της έντασης ηχητικού κύματος με την απόσταση διάδοσης του</a:t>
            </a:r>
          </a:p>
        </p:txBody>
      </p:sp>
      <p:pic>
        <p:nvPicPr>
          <p:cNvPr id="8" name="Picture 2" descr="C:\Users\poseidon\Desktop\FOTOS FOR PPTS\ppw2\Εικόνα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487" y="1365770"/>
            <a:ext cx="4408155" cy="238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46232E-EC21-48F4-8995-BFF9B9D28926}"/>
              </a:ext>
            </a:extLst>
          </p:cNvPr>
          <p:cNvSpPr txBox="1"/>
          <p:nvPr/>
        </p:nvSpPr>
        <p:spPr>
          <a:xfrm>
            <a:off x="398648" y="3707121"/>
            <a:ext cx="11353800" cy="2613792"/>
          </a:xfrm>
          <a:prstGeom prst="rect">
            <a:avLst/>
          </a:prstGeom>
          <a:noFill/>
        </p:spPr>
        <p:txBody>
          <a:bodyPr wrap="square">
            <a:spAutoFit/>
          </a:bodyPr>
          <a:lstStyle/>
          <a:p>
            <a:pPr>
              <a:lnSpc>
                <a:spcPct val="107000"/>
              </a:lnSpc>
              <a:spcAft>
                <a:spcPts val="600"/>
              </a:spcAft>
            </a:pPr>
            <a:r>
              <a:rPr lang="el-GR" sz="2000" dirty="0">
                <a:solidFill>
                  <a:srgbClr val="000000"/>
                </a:solidFill>
                <a:latin typeface="Calibri" panose="020F0502020204030204" pitchFamily="34" charset="0"/>
                <a:ea typeface="SimSun" panose="02010600030101010101" pitchFamily="2" charset="-122"/>
                <a:cs typeface="Calibri" panose="020F0502020204030204" pitchFamily="34" charset="0"/>
              </a:rPr>
              <a:t>2. </a:t>
            </a:r>
            <a:r>
              <a:rPr lang="el-GR" sz="20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Η</a:t>
            </a:r>
            <a:r>
              <a:rPr lang="el-GR" sz="2000" dirty="0">
                <a:effectLst/>
                <a:latin typeface="Calibri" panose="020F0502020204030204" pitchFamily="34" charset="0"/>
                <a:ea typeface="SimSun" panose="02010600030101010101" pitchFamily="2" charset="-122"/>
                <a:cs typeface="Calibri" panose="020F0502020204030204" pitchFamily="34" charset="0"/>
              </a:rPr>
              <a:t> ένταση του ηχητικού κύματος (</a:t>
            </a:r>
            <a:r>
              <a:rPr lang="en-US" sz="2000" dirty="0">
                <a:effectLst/>
                <a:latin typeface="Calibri" panose="020F0502020204030204" pitchFamily="34" charset="0"/>
                <a:ea typeface="SimSun" panose="02010600030101010101" pitchFamily="2" charset="-122"/>
                <a:cs typeface="Calibri" panose="020F0502020204030204" pitchFamily="34" charset="0"/>
              </a:rPr>
              <a:t>I</a:t>
            </a:r>
            <a:r>
              <a:rPr lang="el-GR" sz="2000" dirty="0">
                <a:effectLst/>
                <a:latin typeface="Calibri" panose="020F0502020204030204" pitchFamily="34" charset="0"/>
                <a:ea typeface="SimSun" panose="02010600030101010101" pitchFamily="2" charset="-122"/>
                <a:cs typeface="Calibri" panose="020F0502020204030204" pitchFamily="34" charset="0"/>
              </a:rPr>
              <a:t>) μειώνεται επιπλέον και εξαιτίας: </a:t>
            </a:r>
            <a:endParaRPr lang="en-US" sz="2000" dirty="0">
              <a:effectLst/>
              <a:latin typeface="Calibri" panose="020F0502020204030204" pitchFamily="34" charset="0"/>
              <a:ea typeface="SimSun" panose="02010600030101010101" pitchFamily="2" charset="-122"/>
              <a:cs typeface="Calibri" panose="020F0502020204030204" pitchFamily="34" charset="0"/>
            </a:endParaRPr>
          </a:p>
          <a:p>
            <a:pPr>
              <a:lnSpc>
                <a:spcPct val="107000"/>
              </a:lnSpc>
              <a:spcAft>
                <a:spcPts val="600"/>
              </a:spcAft>
            </a:pPr>
            <a:r>
              <a:rPr lang="el-GR" sz="2000" b="1" i="1" dirty="0">
                <a:effectLst/>
                <a:latin typeface="Calibri" panose="020F0502020204030204" pitchFamily="34" charset="0"/>
                <a:ea typeface="SimSun" panose="02010600030101010101" pitchFamily="2" charset="-122"/>
                <a:cs typeface="Calibri" panose="020F0502020204030204" pitchFamily="34" charset="0"/>
              </a:rPr>
              <a:t>(α)</a:t>
            </a:r>
            <a:r>
              <a:rPr lang="el-GR" sz="2000" dirty="0">
                <a:effectLst/>
                <a:latin typeface="Calibri" panose="020F0502020204030204" pitchFamily="34" charset="0"/>
                <a:ea typeface="SimSun" panose="02010600030101010101" pitchFamily="2" charset="-122"/>
                <a:cs typeface="Calibri" panose="020F0502020204030204" pitchFamily="34" charset="0"/>
              </a:rPr>
              <a:t> εσωτερικής τριβής στο μέσο μετάδοσης που συνοδεύεται από την ανάλογη απορρόφηση ενέργειας και μετατροπής της σε θερμότητα </a:t>
            </a:r>
            <a:r>
              <a:rPr lang="el-GR" sz="2000" b="1" dirty="0">
                <a:effectLst/>
                <a:latin typeface="Calibri" panose="020F0502020204030204" pitchFamily="34" charset="0"/>
                <a:ea typeface="SimSun" panose="02010600030101010101" pitchFamily="2" charset="-122"/>
                <a:cs typeface="Calibri" panose="020F0502020204030204" pitchFamily="34" charset="0"/>
              </a:rPr>
              <a:t>(απώλεια απορρόφησης),</a:t>
            </a:r>
            <a:r>
              <a:rPr lang="el-GR" sz="2000" dirty="0">
                <a:effectLst/>
                <a:latin typeface="Calibri" panose="020F0502020204030204" pitchFamily="34" charset="0"/>
                <a:ea typeface="SimSun" panose="02010600030101010101" pitchFamily="2" charset="-122"/>
                <a:cs typeface="Calibri" panose="020F0502020204030204" pitchFamily="34" charset="0"/>
              </a:rPr>
              <a:t> </a:t>
            </a:r>
            <a:endParaRPr lang="en-US" sz="2000" dirty="0">
              <a:effectLst/>
              <a:latin typeface="Calibri" panose="020F0502020204030204" pitchFamily="34" charset="0"/>
              <a:ea typeface="SimSun" panose="02010600030101010101" pitchFamily="2" charset="-122"/>
              <a:cs typeface="Calibri" panose="020F0502020204030204" pitchFamily="34" charset="0"/>
            </a:endParaRPr>
          </a:p>
          <a:p>
            <a:pPr>
              <a:lnSpc>
                <a:spcPct val="107000"/>
              </a:lnSpc>
              <a:spcAft>
                <a:spcPts val="600"/>
              </a:spcAft>
            </a:pPr>
            <a:r>
              <a:rPr lang="el-GR" sz="2000" b="1" i="1" dirty="0">
                <a:effectLst/>
                <a:latin typeface="Calibri" panose="020F0502020204030204" pitchFamily="34" charset="0"/>
                <a:ea typeface="SimSun" panose="02010600030101010101" pitchFamily="2" charset="-122"/>
                <a:cs typeface="Calibri" panose="020F0502020204030204" pitchFamily="34" charset="0"/>
              </a:rPr>
              <a:t>(β)</a:t>
            </a:r>
            <a:r>
              <a:rPr lang="el-GR" sz="2000" dirty="0">
                <a:effectLst/>
                <a:latin typeface="Calibri" panose="020F0502020204030204" pitchFamily="34" charset="0"/>
                <a:ea typeface="SimSun" panose="02010600030101010101" pitchFamily="2" charset="-122"/>
                <a:cs typeface="Calibri" panose="020F0502020204030204" pitchFamily="34" charset="0"/>
              </a:rPr>
              <a:t> της πρόσκρουσής του σε διάφορους αιωρούμενους ανακλαστήρες που ποικίλλουν, από μικρές φυσαλίδες έως αγέλες ψαριών </a:t>
            </a:r>
            <a:r>
              <a:rPr lang="el-GR" sz="2000" b="1" dirty="0">
                <a:effectLst/>
                <a:latin typeface="Calibri" panose="020F0502020204030204" pitchFamily="34" charset="0"/>
                <a:ea typeface="SimSun" panose="02010600030101010101" pitchFamily="2" charset="-122"/>
                <a:cs typeface="Calibri" panose="020F0502020204030204" pitchFamily="34" charset="0"/>
              </a:rPr>
              <a:t>(απώλεια διασκόρπισης)</a:t>
            </a:r>
            <a:r>
              <a:rPr lang="el-GR" sz="2000" dirty="0">
                <a:effectLst/>
                <a:latin typeface="Calibri" panose="020F0502020204030204" pitchFamily="34" charset="0"/>
                <a:ea typeface="SimSun" panose="02010600030101010101" pitchFamily="2" charset="-122"/>
                <a:cs typeface="Calibri" panose="020F0502020204030204" pitchFamily="34" charset="0"/>
              </a:rPr>
              <a:t> και </a:t>
            </a:r>
            <a:endParaRPr lang="en-US" sz="2000" dirty="0">
              <a:effectLst/>
              <a:latin typeface="Calibri" panose="020F0502020204030204" pitchFamily="34" charset="0"/>
              <a:ea typeface="SimSun" panose="02010600030101010101" pitchFamily="2" charset="-122"/>
              <a:cs typeface="Calibri" panose="020F0502020204030204" pitchFamily="34" charset="0"/>
            </a:endParaRPr>
          </a:p>
          <a:p>
            <a:pPr>
              <a:lnSpc>
                <a:spcPct val="107000"/>
              </a:lnSpc>
              <a:spcAft>
                <a:spcPts val="600"/>
              </a:spcAft>
            </a:pPr>
            <a:r>
              <a:rPr lang="el-GR" sz="2000" b="1" i="1" dirty="0">
                <a:effectLst/>
                <a:latin typeface="Calibri" panose="020F0502020204030204" pitchFamily="34" charset="0"/>
                <a:ea typeface="SimSun" panose="02010600030101010101" pitchFamily="2" charset="-122"/>
                <a:cs typeface="Calibri" panose="020F0502020204030204" pitchFamily="34" charset="0"/>
              </a:rPr>
              <a:t>(γ)</a:t>
            </a:r>
            <a:r>
              <a:rPr lang="el-GR" sz="2000" dirty="0">
                <a:effectLst/>
                <a:latin typeface="Calibri" panose="020F0502020204030204" pitchFamily="34" charset="0"/>
                <a:ea typeface="SimSun" panose="02010600030101010101" pitchFamily="2" charset="-122"/>
                <a:cs typeface="Calibri" panose="020F0502020204030204" pitchFamily="34" charset="0"/>
              </a:rPr>
              <a:t> της ανάκλασής του σε </a:t>
            </a:r>
            <a:r>
              <a:rPr lang="el-GR" sz="2000" dirty="0" err="1">
                <a:effectLst/>
                <a:latin typeface="Calibri" panose="020F0502020204030204" pitchFamily="34" charset="0"/>
                <a:ea typeface="SimSun" panose="02010600030101010101" pitchFamily="2" charset="-122"/>
                <a:cs typeface="Calibri" panose="020F0502020204030204" pitchFamily="34" charset="0"/>
              </a:rPr>
              <a:t>διεπιφάνειες</a:t>
            </a:r>
            <a:r>
              <a:rPr lang="el-GR" sz="2000" dirty="0">
                <a:effectLst/>
                <a:latin typeface="Calibri" panose="020F0502020204030204" pitchFamily="34" charset="0"/>
                <a:ea typeface="SimSun" panose="02010600030101010101" pitchFamily="2" charset="-122"/>
                <a:cs typeface="Calibri" panose="020F0502020204030204" pitchFamily="34" charset="0"/>
              </a:rPr>
              <a:t> όπως είναι επιφάνεια τη θάλασσας, ο πυθμένας αλλά και </a:t>
            </a:r>
            <a:r>
              <a:rPr lang="el-GR" sz="2000" dirty="0" err="1">
                <a:effectLst/>
                <a:latin typeface="Calibri" panose="020F0502020204030204" pitchFamily="34" charset="0"/>
                <a:ea typeface="SimSun" panose="02010600030101010101" pitchFamily="2" charset="-122"/>
                <a:cs typeface="Calibri" panose="020F0502020204030204" pitchFamily="34" charset="0"/>
              </a:rPr>
              <a:t>διεπιφάνειες</a:t>
            </a:r>
            <a:r>
              <a:rPr lang="el-GR" sz="2000" dirty="0">
                <a:effectLst/>
                <a:latin typeface="Calibri" panose="020F0502020204030204" pitchFamily="34" charset="0"/>
                <a:ea typeface="SimSun" panose="02010600030101010101" pitchFamily="2" charset="-122"/>
                <a:cs typeface="Calibri" panose="020F0502020204030204" pitchFamily="34" charset="0"/>
              </a:rPr>
              <a:t> μεταξύ στρωμάτων νερού διαφορετικής πυκνότητας </a:t>
            </a:r>
            <a:r>
              <a:rPr lang="el-GR" sz="2000" b="1" dirty="0">
                <a:effectLst/>
                <a:latin typeface="Calibri" panose="020F0502020204030204" pitchFamily="34" charset="0"/>
                <a:ea typeface="SimSun" panose="02010600030101010101" pitchFamily="2" charset="-122"/>
                <a:cs typeface="Calibri" panose="020F0502020204030204" pitchFamily="34" charset="0"/>
              </a:rPr>
              <a:t>(απώλεια ανάκλασης).</a:t>
            </a:r>
            <a:r>
              <a:rPr lang="el-GR" sz="2000" dirty="0">
                <a:effectLst/>
                <a:latin typeface="Calibri" panose="020F0502020204030204" pitchFamily="34" charset="0"/>
                <a:ea typeface="SimSun" panose="02010600030101010101" pitchFamily="2" charset="-122"/>
                <a:cs typeface="Calibri" panose="020F0502020204030204" pitchFamily="34" charset="0"/>
              </a:rPr>
              <a:t> </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10" name="Picture 2">
            <a:extLst>
              <a:ext uri="{FF2B5EF4-FFF2-40B4-BE49-F238E27FC236}">
                <a16:creationId xmlns:a16="http://schemas.microsoft.com/office/drawing/2014/main" id="{7E464096-1B96-47F7-8000-CE60F1150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58" y="1777008"/>
            <a:ext cx="5028021" cy="78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37D43211-1B20-4A0F-84DD-5D0030C5EAB0}"/>
              </a:ext>
            </a:extLst>
          </p:cNvPr>
          <p:cNvSpPr txBox="1"/>
          <p:nvPr/>
        </p:nvSpPr>
        <p:spPr>
          <a:xfrm>
            <a:off x="398648" y="857860"/>
            <a:ext cx="8410574" cy="375552"/>
          </a:xfrm>
          <a:prstGeom prst="rect">
            <a:avLst/>
          </a:prstGeom>
          <a:noFill/>
        </p:spPr>
        <p:txBody>
          <a:bodyPr wrap="square">
            <a:spAutoFit/>
          </a:bodyPr>
          <a:lstStyle/>
          <a:p>
            <a:pPr marL="342900" indent="-342900">
              <a:lnSpc>
                <a:spcPct val="107000"/>
              </a:lnSpc>
              <a:spcAft>
                <a:spcPts val="600"/>
              </a:spcAft>
              <a:buAutoNum type="arabicPeriod"/>
            </a:pPr>
            <a:r>
              <a:rPr lang="el-GR" dirty="0">
                <a:solidFill>
                  <a:srgbClr val="000000"/>
                </a:solidFill>
                <a:latin typeface="Calibri" panose="020F0502020204030204" pitchFamily="34" charset="0"/>
                <a:ea typeface="SimSun" panose="02010600030101010101" pitchFamily="2" charset="-122"/>
                <a:cs typeface="Calibri" panose="020F0502020204030204" pitchFamily="34" charset="0"/>
              </a:rPr>
              <a:t>Ε</a:t>
            </a:r>
            <a:r>
              <a:rPr lang="el-GR" sz="1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ξασθένηση του ηχητικού κύματος λόγω εξάπλωσης </a:t>
            </a:r>
            <a:r>
              <a:rPr lang="el-GR" sz="1800" b="1"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(απώλεια εξάπλωσης),</a:t>
            </a:r>
            <a:r>
              <a:rPr lang="el-GR" sz="1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p>
        </p:txBody>
      </p:sp>
    </p:spTree>
    <p:extLst>
      <p:ext uri="{BB962C8B-B14F-4D97-AF65-F5344CB8AC3E}">
        <p14:creationId xmlns:p14="http://schemas.microsoft.com/office/powerpoint/2010/main" val="3244453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a:extLst>
              <a:ext uri="{FF2B5EF4-FFF2-40B4-BE49-F238E27FC236}">
                <a16:creationId xmlns:a16="http://schemas.microsoft.com/office/drawing/2014/main" id="{B401F724-AFF8-4EBF-B334-0CA52CA12EF2}"/>
              </a:ext>
            </a:extLst>
          </p:cNvPr>
          <p:cNvGraphicFramePr>
            <a:graphicFrameLocks noGrp="1"/>
          </p:cNvGraphicFramePr>
          <p:nvPr>
            <p:extLst>
              <p:ext uri="{D42A27DB-BD31-4B8C-83A1-F6EECF244321}">
                <p14:modId xmlns:p14="http://schemas.microsoft.com/office/powerpoint/2010/main" val="2893558546"/>
              </p:ext>
            </p:extLst>
          </p:nvPr>
        </p:nvGraphicFramePr>
        <p:xfrm>
          <a:off x="2191552" y="1389626"/>
          <a:ext cx="9630970" cy="5292980"/>
        </p:xfrm>
        <a:graphic>
          <a:graphicData uri="http://schemas.openxmlformats.org/drawingml/2006/table">
            <a:tbl>
              <a:tblPr firstRow="1" firstCol="1" bandRow="1"/>
              <a:tblGrid>
                <a:gridCol w="1607694">
                  <a:extLst>
                    <a:ext uri="{9D8B030D-6E8A-4147-A177-3AD203B41FA5}">
                      <a16:colId xmlns:a16="http://schemas.microsoft.com/office/drawing/2014/main" val="3085462227"/>
                    </a:ext>
                  </a:extLst>
                </a:gridCol>
                <a:gridCol w="1108270">
                  <a:extLst>
                    <a:ext uri="{9D8B030D-6E8A-4147-A177-3AD203B41FA5}">
                      <a16:colId xmlns:a16="http://schemas.microsoft.com/office/drawing/2014/main" val="3995568527"/>
                    </a:ext>
                  </a:extLst>
                </a:gridCol>
                <a:gridCol w="1081176">
                  <a:extLst>
                    <a:ext uri="{9D8B030D-6E8A-4147-A177-3AD203B41FA5}">
                      <a16:colId xmlns:a16="http://schemas.microsoft.com/office/drawing/2014/main" val="1129114239"/>
                    </a:ext>
                  </a:extLst>
                </a:gridCol>
                <a:gridCol w="1544556">
                  <a:extLst>
                    <a:ext uri="{9D8B030D-6E8A-4147-A177-3AD203B41FA5}">
                      <a16:colId xmlns:a16="http://schemas.microsoft.com/office/drawing/2014/main" val="4045321520"/>
                    </a:ext>
                  </a:extLst>
                </a:gridCol>
                <a:gridCol w="1496862">
                  <a:extLst>
                    <a:ext uri="{9D8B030D-6E8A-4147-A177-3AD203B41FA5}">
                      <a16:colId xmlns:a16="http://schemas.microsoft.com/office/drawing/2014/main" val="743050386"/>
                    </a:ext>
                  </a:extLst>
                </a:gridCol>
                <a:gridCol w="1282230">
                  <a:extLst>
                    <a:ext uri="{9D8B030D-6E8A-4147-A177-3AD203B41FA5}">
                      <a16:colId xmlns:a16="http://schemas.microsoft.com/office/drawing/2014/main" val="1790682042"/>
                    </a:ext>
                  </a:extLst>
                </a:gridCol>
                <a:gridCol w="1510182">
                  <a:extLst>
                    <a:ext uri="{9D8B030D-6E8A-4147-A177-3AD203B41FA5}">
                      <a16:colId xmlns:a16="http://schemas.microsoft.com/office/drawing/2014/main" val="3969911116"/>
                    </a:ext>
                  </a:extLst>
                </a:gridCol>
              </a:tblGrid>
              <a:tr h="884077">
                <a:tc gridSpan="3">
                  <a:txBody>
                    <a:bodyPr/>
                    <a:lstStyle/>
                    <a:p>
                      <a:pPr algn="ctr" fontAlgn="t">
                        <a:lnSpc>
                          <a:spcPct val="100000"/>
                        </a:lnSpc>
                        <a:spcBef>
                          <a:spcPts val="0"/>
                        </a:spcBef>
                        <a:spcAft>
                          <a:spcPts val="600"/>
                        </a:spcAft>
                      </a:pPr>
                      <a:r>
                        <a:rPr lang="el-GR"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ΚΥΡΙΑ</a:t>
                      </a:r>
                    </a:p>
                    <a:p>
                      <a:pPr marL="0" algn="ctr" defTabSz="914400" rtl="0" eaLnBrk="1" fontAlgn="t" latinLnBrk="0" hangingPunct="1">
                        <a:lnSpc>
                          <a:spcPct val="100000"/>
                        </a:lnSpc>
                        <a:spcBef>
                          <a:spcPts val="0"/>
                        </a:spcBef>
                        <a:spcAft>
                          <a:spcPts val="600"/>
                        </a:spcAft>
                      </a:pPr>
                      <a:r>
                        <a:rPr lang="el-GR" sz="2000" b="1" i="0" u="none" strike="noStrike" kern="1200" dirty="0">
                          <a:solidFill>
                            <a:srgbClr val="000000"/>
                          </a:solidFill>
                          <a:effectLst/>
                          <a:latin typeface="Calibri" panose="020F0502020204030204" pitchFamily="34" charset="0"/>
                          <a:ea typeface="+mn-ea"/>
                          <a:cs typeface="Calibri" panose="020F0502020204030204" pitchFamily="34" charset="0"/>
                        </a:rPr>
                        <a:t>(&gt;20 </a:t>
                      </a:r>
                      <a:r>
                        <a:rPr lang="el-GR" sz="2000" b="1" i="0" u="none" strike="noStrike" kern="1200" dirty="0" err="1">
                          <a:solidFill>
                            <a:srgbClr val="000000"/>
                          </a:solidFill>
                          <a:effectLst/>
                          <a:latin typeface="Calibri" panose="020F0502020204030204" pitchFamily="34" charset="0"/>
                          <a:ea typeface="+mn-ea"/>
                          <a:cs typeface="Calibri" panose="020F0502020204030204" pitchFamily="34" charset="0"/>
                        </a:rPr>
                        <a:t>mg</a:t>
                      </a:r>
                      <a:r>
                        <a:rPr lang="el-GR" sz="2000" b="1" i="0" u="none" strike="noStrike" kern="1200" dirty="0">
                          <a:solidFill>
                            <a:srgbClr val="000000"/>
                          </a:solidFill>
                          <a:effectLst/>
                          <a:latin typeface="Calibri" panose="020F0502020204030204" pitchFamily="34" charset="0"/>
                          <a:ea typeface="+mn-ea"/>
                          <a:cs typeface="Calibri" panose="020F0502020204030204" pitchFamily="34" charset="0"/>
                        </a:rPr>
                        <a:t>/</a:t>
                      </a:r>
                      <a:r>
                        <a:rPr lang="el-GR" sz="2000" b="1" i="0" u="none" strike="noStrike" kern="1200" dirty="0" err="1">
                          <a:solidFill>
                            <a:srgbClr val="000000"/>
                          </a:solidFill>
                          <a:effectLst/>
                          <a:latin typeface="Calibri" panose="020F0502020204030204" pitchFamily="34" charset="0"/>
                          <a:ea typeface="+mn-ea"/>
                          <a:cs typeface="Calibri" panose="020F0502020204030204" pitchFamily="34" charset="0"/>
                        </a:rPr>
                        <a:t>kg</a:t>
                      </a:r>
                      <a:r>
                        <a:rPr lang="el-GR" sz="2000" b="1" i="0" u="none" strike="noStrike" kern="1200" dirty="0">
                          <a:solidFill>
                            <a:srgbClr val="000000"/>
                          </a:solidFill>
                          <a:effectLst/>
                          <a:latin typeface="Calibri" panose="020F0502020204030204" pitchFamily="34" charset="0"/>
                          <a:ea typeface="+mn-ea"/>
                          <a:cs typeface="Calibri" panose="020F0502020204030204" pitchFamily="34" charset="0"/>
                        </a:rPr>
                        <a:t>) </a:t>
                      </a:r>
                      <a:endParaRPr lang="el-GR" sz="2000" b="1" i="0" u="none" strike="noStrike" kern="1200" dirty="0">
                        <a:solidFill>
                          <a:srgbClr val="000000"/>
                        </a:solidFill>
                        <a:effectLst/>
                        <a:latin typeface="Calibri" panose="020F0502020204030204" pitchFamily="34" charset="0"/>
                        <a:cs typeface="Calibri" panose="020F0502020204030204" pitchFamily="34" charset="0"/>
                      </a:endParaRPr>
                    </a:p>
                  </a:txBody>
                  <a:tcPr marL="87985" marR="87985" marT="43993" marB="4399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l-GR"/>
                    </a:p>
                  </a:txBody>
                  <a:tcPr/>
                </a:tc>
                <a:tc hMerge="1">
                  <a:txBody>
                    <a:bodyPr/>
                    <a:lstStyle/>
                    <a:p>
                      <a:endParaRPr lang="el-GR"/>
                    </a:p>
                  </a:txBody>
                  <a:tcPr/>
                </a:tc>
                <a:tc gridSpan="2">
                  <a:txBody>
                    <a:bodyPr/>
                    <a:lstStyle/>
                    <a:p>
                      <a:pPr algn="ctr" fontAlgn="t">
                        <a:lnSpc>
                          <a:spcPct val="100000"/>
                        </a:lnSpc>
                        <a:spcBef>
                          <a:spcPts val="0"/>
                        </a:spcBef>
                        <a:spcAft>
                          <a:spcPts val="600"/>
                        </a:spcAft>
                      </a:pPr>
                      <a:r>
                        <a:rPr lang="el-GR"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ΔΕΥΤΕΡΕΥΟΝΤΑ</a:t>
                      </a:r>
                    </a:p>
                    <a:p>
                      <a:pPr algn="ctr" fontAlgn="t">
                        <a:lnSpc>
                          <a:spcPct val="100000"/>
                        </a:lnSpc>
                        <a:spcBef>
                          <a:spcPts val="0"/>
                        </a:spcBef>
                        <a:spcAft>
                          <a:spcPts val="600"/>
                        </a:spcAft>
                      </a:pPr>
                      <a:r>
                        <a:rPr lang="el-GR" sz="2000" b="1" i="0" u="none" strike="noStrike" kern="1200" dirty="0">
                          <a:solidFill>
                            <a:srgbClr val="000000"/>
                          </a:solidFill>
                          <a:effectLst/>
                          <a:latin typeface="Calibri" panose="020F0502020204030204" pitchFamily="34" charset="0"/>
                          <a:ea typeface="+mn-ea"/>
                          <a:cs typeface="Calibri" panose="020F0502020204030204" pitchFamily="34" charset="0"/>
                        </a:rPr>
                        <a:t>(1-20 </a:t>
                      </a:r>
                      <a:r>
                        <a:rPr lang="el-GR" sz="2000" b="1" i="0" u="none" strike="noStrike" kern="1200" dirty="0" err="1">
                          <a:solidFill>
                            <a:srgbClr val="000000"/>
                          </a:solidFill>
                          <a:effectLst/>
                          <a:latin typeface="Calibri" panose="020F0502020204030204" pitchFamily="34" charset="0"/>
                          <a:ea typeface="+mn-ea"/>
                          <a:cs typeface="Calibri" panose="020F0502020204030204" pitchFamily="34" charset="0"/>
                        </a:rPr>
                        <a:t>mg</a:t>
                      </a:r>
                      <a:r>
                        <a:rPr lang="el-GR" sz="2000" b="1" i="0" u="none" strike="noStrike" kern="1200" dirty="0">
                          <a:solidFill>
                            <a:srgbClr val="000000"/>
                          </a:solidFill>
                          <a:effectLst/>
                          <a:latin typeface="Calibri" panose="020F0502020204030204" pitchFamily="34" charset="0"/>
                          <a:ea typeface="+mn-ea"/>
                          <a:cs typeface="Calibri" panose="020F0502020204030204" pitchFamily="34" charset="0"/>
                        </a:rPr>
                        <a:t>/</a:t>
                      </a:r>
                      <a:r>
                        <a:rPr lang="el-GR" sz="2000" b="1" i="0" u="none" strike="noStrike" kern="1200" dirty="0" err="1">
                          <a:solidFill>
                            <a:srgbClr val="000000"/>
                          </a:solidFill>
                          <a:effectLst/>
                          <a:latin typeface="Calibri" panose="020F0502020204030204" pitchFamily="34" charset="0"/>
                          <a:ea typeface="+mn-ea"/>
                          <a:cs typeface="Calibri" panose="020F0502020204030204" pitchFamily="34" charset="0"/>
                        </a:rPr>
                        <a:t>kg</a:t>
                      </a:r>
                      <a:r>
                        <a:rPr lang="el-GR" sz="2000" b="1" i="0" u="none" strike="noStrike" kern="1200" dirty="0">
                          <a:solidFill>
                            <a:srgbClr val="000000"/>
                          </a:solidFill>
                          <a:effectLst/>
                          <a:latin typeface="Calibri" panose="020F0502020204030204" pitchFamily="34" charset="0"/>
                          <a:ea typeface="+mn-ea"/>
                          <a:cs typeface="Calibri" panose="020F0502020204030204" pitchFamily="34" charset="0"/>
                        </a:rPr>
                        <a:t>)</a:t>
                      </a:r>
                    </a:p>
                  </a:txBody>
                  <a:tcPr marL="87985" marR="87985" marT="43993" marB="4399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l-GR"/>
                    </a:p>
                  </a:txBody>
                  <a:tcPr/>
                </a:tc>
                <a:tc gridSpan="2">
                  <a:txBody>
                    <a:bodyPr/>
                    <a:lstStyle/>
                    <a:p>
                      <a:pPr algn="ctr" fontAlgn="t">
                        <a:lnSpc>
                          <a:spcPct val="100000"/>
                        </a:lnSpc>
                        <a:spcBef>
                          <a:spcPts val="0"/>
                        </a:spcBef>
                        <a:spcAft>
                          <a:spcPts val="600"/>
                        </a:spcAft>
                      </a:pPr>
                      <a:r>
                        <a:rPr lang="el-GR" sz="2000" b="1" i="0" u="none" strike="noStrike" cap="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Ιχνοστοιχεία</a:t>
                      </a:r>
                    </a:p>
                    <a:p>
                      <a:pPr algn="ctr" fontAlgn="t">
                        <a:lnSpc>
                          <a:spcPct val="100000"/>
                        </a:lnSpc>
                        <a:spcBef>
                          <a:spcPts val="0"/>
                        </a:spcBef>
                        <a:spcAft>
                          <a:spcPts val="600"/>
                        </a:spcAft>
                      </a:pPr>
                      <a:r>
                        <a:rPr lang="el-GR" sz="2000" b="1" i="0" u="none" strike="noStrike" kern="1200" dirty="0">
                          <a:solidFill>
                            <a:srgbClr val="000000"/>
                          </a:solidFill>
                          <a:effectLst/>
                          <a:latin typeface="Calibri" panose="020F0502020204030204" pitchFamily="34" charset="0"/>
                          <a:ea typeface="+mn-ea"/>
                          <a:cs typeface="Calibri" panose="020F0502020204030204" pitchFamily="34" charset="0"/>
                        </a:rPr>
                        <a:t>(&lt;1 </a:t>
                      </a:r>
                      <a:r>
                        <a:rPr lang="el-GR" sz="2000" b="1" i="0" u="none" strike="noStrike" kern="1200" dirty="0" err="1">
                          <a:solidFill>
                            <a:srgbClr val="000000"/>
                          </a:solidFill>
                          <a:effectLst/>
                          <a:latin typeface="Calibri" panose="020F0502020204030204" pitchFamily="34" charset="0"/>
                          <a:ea typeface="+mn-ea"/>
                          <a:cs typeface="Calibri" panose="020F0502020204030204" pitchFamily="34" charset="0"/>
                        </a:rPr>
                        <a:t>mg</a:t>
                      </a:r>
                      <a:r>
                        <a:rPr lang="el-GR" sz="2000" b="1" i="0" u="none" strike="noStrike" kern="1200" dirty="0">
                          <a:solidFill>
                            <a:srgbClr val="000000"/>
                          </a:solidFill>
                          <a:effectLst/>
                          <a:latin typeface="Calibri" panose="020F0502020204030204" pitchFamily="34" charset="0"/>
                          <a:ea typeface="+mn-ea"/>
                          <a:cs typeface="Calibri" panose="020F0502020204030204" pitchFamily="34" charset="0"/>
                        </a:rPr>
                        <a:t>/</a:t>
                      </a:r>
                      <a:r>
                        <a:rPr lang="el-GR" sz="2000" b="1" i="0" u="none" strike="noStrike" kern="1200" dirty="0" err="1">
                          <a:solidFill>
                            <a:srgbClr val="000000"/>
                          </a:solidFill>
                          <a:effectLst/>
                          <a:latin typeface="Calibri" panose="020F0502020204030204" pitchFamily="34" charset="0"/>
                          <a:ea typeface="+mn-ea"/>
                          <a:cs typeface="Calibri" panose="020F0502020204030204" pitchFamily="34" charset="0"/>
                        </a:rPr>
                        <a:t>kg</a:t>
                      </a:r>
                      <a:r>
                        <a:rPr lang="el-GR" sz="2000" b="1" i="0" u="none" strike="noStrike" kern="1200" dirty="0">
                          <a:solidFill>
                            <a:srgbClr val="000000"/>
                          </a:solidFill>
                          <a:effectLst/>
                          <a:latin typeface="Calibri" panose="020F0502020204030204" pitchFamily="34" charset="0"/>
                          <a:ea typeface="+mn-ea"/>
                          <a:cs typeface="Calibri" panose="020F0502020204030204" pitchFamily="34" charset="0"/>
                        </a:rPr>
                        <a:t>)</a:t>
                      </a:r>
                    </a:p>
                  </a:txBody>
                  <a:tcPr marL="87985" marR="87985" marT="43993" marB="4399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l-GR"/>
                    </a:p>
                  </a:txBody>
                  <a:tcPr/>
                </a:tc>
                <a:extLst>
                  <a:ext uri="{0D108BD9-81ED-4DB2-BD59-A6C34878D82A}">
                    <a16:rowId xmlns:a16="http://schemas.microsoft.com/office/drawing/2014/main" val="3523216654"/>
                  </a:ext>
                </a:extLst>
              </a:tr>
              <a:tr h="434289">
                <a:tc>
                  <a:txBody>
                    <a:bodyPr/>
                    <a:lstStyle/>
                    <a:p>
                      <a:pPr algn="ctr" fontAlgn="t">
                        <a:lnSpc>
                          <a:spcPct val="100000"/>
                        </a:lnSpc>
                        <a:spcBef>
                          <a:spcPts val="0"/>
                        </a:spcBef>
                        <a:spcAft>
                          <a:spcPts val="600"/>
                        </a:spcAft>
                      </a:pPr>
                      <a:r>
                        <a:rPr lang="el-GR"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Συστατικό</a:t>
                      </a:r>
                      <a:endParaRPr lang="el-GR"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gridSpan="2">
                  <a:txBody>
                    <a:bodyPr/>
                    <a:lstStyle/>
                    <a:p>
                      <a:pPr algn="ctr" fontAlgn="t">
                        <a:lnSpc>
                          <a:spcPct val="100000"/>
                        </a:lnSpc>
                        <a:spcBef>
                          <a:spcPts val="0"/>
                        </a:spcBef>
                        <a:spcAft>
                          <a:spcPts val="600"/>
                        </a:spcAft>
                      </a:pPr>
                      <a:r>
                        <a:rPr lang="el-GR"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Συγκέντρωση</a:t>
                      </a:r>
                      <a:endParaRPr lang="el-GR" sz="2000" b="0" i="0" u="none" strike="noStrike">
                        <a:effectLst/>
                        <a:latin typeface="Arial" panose="020B0604020202020204" pitchFamily="34" charset="0"/>
                      </a:endParaRPr>
                    </a:p>
                  </a:txBody>
                  <a:tcPr marL="87985" marR="87985" marT="43993" marB="4399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l-GR"/>
                    </a:p>
                  </a:txBody>
                  <a:tcPr/>
                </a:tc>
                <a:tc>
                  <a:txBody>
                    <a:bodyPr/>
                    <a:lstStyle/>
                    <a:p>
                      <a:pPr algn="ctr" fontAlgn="t">
                        <a:lnSpc>
                          <a:spcPct val="100000"/>
                        </a:lnSpc>
                        <a:spcBef>
                          <a:spcPts val="0"/>
                        </a:spcBef>
                        <a:spcAft>
                          <a:spcPts val="600"/>
                        </a:spcAft>
                      </a:pPr>
                      <a:r>
                        <a:rPr lang="el-GR"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Συστατικό</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l-GR"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Συγκέντρωση</a:t>
                      </a:r>
                      <a:endParaRPr lang="el-GR"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l-GR"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Συστατικό</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l-GR"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Συγκέντρωση</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951549515"/>
                  </a:ext>
                </a:extLst>
              </a:tr>
              <a:tr h="344558">
                <a:tc>
                  <a:txBody>
                    <a:bodyPr/>
                    <a:lstStyle/>
                    <a:p>
                      <a:pPr algn="l" fontAlgn="t">
                        <a:lnSpc>
                          <a:spcPct val="100000"/>
                        </a:lnSpc>
                        <a:spcBef>
                          <a:spcPts val="0"/>
                        </a:spcBef>
                        <a:spcAft>
                          <a:spcPts val="600"/>
                        </a:spcAft>
                      </a:pPr>
                      <a:r>
                        <a:rPr lang="el-GR" sz="2000" b="1"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(g/kg)</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l-GR"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(mg/kg)</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l-GR"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l-GR"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(μ</a:t>
                      </a: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g/kg)</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32439418"/>
                  </a:ext>
                </a:extLst>
              </a:tr>
              <a:tr h="344558">
                <a:tc>
                  <a:txBody>
                    <a:bodyPr/>
                    <a:lstStyle/>
                    <a:p>
                      <a:pPr algn="l"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Cl</a:t>
                      </a:r>
                      <a:r>
                        <a:rPr lang="en-US" sz="2000" b="1" i="0" u="none" strike="noStrike"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19,2</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55,0</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3,0</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Li</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185</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861649345"/>
                  </a:ext>
                </a:extLst>
              </a:tr>
              <a:tr h="344558">
                <a:tc>
                  <a:txBody>
                    <a:bodyPr/>
                    <a:lstStyle/>
                    <a:p>
                      <a:pPr algn="l"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Na </a:t>
                      </a:r>
                      <a:r>
                        <a:rPr lang="en-US" sz="2000" b="1" i="0" u="none" strike="noStrike"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10,6</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30,6</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Rb</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120</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91106796"/>
                  </a:ext>
                </a:extLst>
              </a:tr>
              <a:tr h="344558">
                <a:tc>
                  <a:txBody>
                    <a:bodyPr/>
                    <a:lstStyle/>
                    <a:p>
                      <a:pPr algn="l"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SO</a:t>
                      </a:r>
                      <a:r>
                        <a:rPr lang="en-US" sz="2000" b="1" i="0" u="none" strike="noStrike" baseline="-2500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en-US" sz="2000" b="1" i="0" u="none" strike="noStrike"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2,7</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7,7</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P</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0,07</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60</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457875368"/>
                  </a:ext>
                </a:extLst>
              </a:tr>
              <a:tr h="344558">
                <a:tc>
                  <a:txBody>
                    <a:bodyPr/>
                    <a:lstStyle/>
                    <a:p>
                      <a:pPr algn="l"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Mg</a:t>
                      </a:r>
                      <a:r>
                        <a:rPr lang="en-US" sz="2000" b="1" i="0" u="none" strike="noStrike"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3,7</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Fe</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0,002</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Zn</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34075759"/>
                  </a:ext>
                </a:extLst>
              </a:tr>
              <a:tr h="344558">
                <a:tc>
                  <a:txBody>
                    <a:bodyPr/>
                    <a:lstStyle/>
                    <a:p>
                      <a:pPr algn="l"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Ca</a:t>
                      </a:r>
                      <a:r>
                        <a:rPr lang="en-US" sz="2000" b="1" i="0" u="none" strike="noStrike"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0,4</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1,2</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N</a:t>
                      </a:r>
                      <a:r>
                        <a:rPr lang="en-US" sz="2000" b="1" i="0" u="none" strike="noStrike" baseline="-250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975056872"/>
                  </a:ext>
                </a:extLst>
              </a:tr>
              <a:tr h="344558">
                <a:tc>
                  <a:txBody>
                    <a:bodyPr/>
                    <a:lstStyle/>
                    <a:p>
                      <a:pPr algn="l"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K</a:t>
                      </a:r>
                      <a:r>
                        <a:rPr lang="en-US" sz="2000" b="1" i="0" u="none" strike="noStrike"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0,38</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1,1</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en-US" sz="2000" b="1" i="0" u="none" strike="noStrike" baseline="-250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Mn</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835272597"/>
                  </a:ext>
                </a:extLst>
              </a:tr>
              <a:tr h="344558">
                <a:tc>
                  <a:txBody>
                    <a:bodyPr/>
                    <a:lstStyle/>
                    <a:p>
                      <a:pPr algn="l" fontAlgn="t">
                        <a:lnSpc>
                          <a:spcPct val="100000"/>
                        </a:lnSpc>
                        <a:spcBef>
                          <a:spcPts val="0"/>
                        </a:spcBef>
                        <a:spcAft>
                          <a:spcPts val="600"/>
                        </a:spcAft>
                      </a:pPr>
                      <a:r>
                        <a:rPr lang="el-GR"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Σύνολο:</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l-GR"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32,58</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l-GR"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99,3</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Br</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65</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Pb</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0,03</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460830345"/>
                  </a:ext>
                </a:extLst>
              </a:tr>
              <a:tr h="344558">
                <a:tc>
                  <a:txBody>
                    <a:bodyPr/>
                    <a:lstStyle/>
                    <a:p>
                      <a:pPr algn="l" fontAlgn="t">
                        <a:lnSpc>
                          <a:spcPct val="100000"/>
                        </a:lnSpc>
                        <a:spcBef>
                          <a:spcPts val="0"/>
                        </a:spcBef>
                        <a:spcAft>
                          <a:spcPts val="600"/>
                        </a:spcAft>
                      </a:pPr>
                      <a:r>
                        <a:rPr lang="el-GR"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l-GR"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28</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Hg</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0,03</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733325213"/>
                  </a:ext>
                </a:extLst>
              </a:tr>
              <a:tr h="344558">
                <a:tc>
                  <a:txBody>
                    <a:bodyPr/>
                    <a:lstStyle/>
                    <a:p>
                      <a:pPr algn="l" fontAlgn="t">
                        <a:lnSpc>
                          <a:spcPct val="100000"/>
                        </a:lnSpc>
                        <a:spcBef>
                          <a:spcPts val="0"/>
                        </a:spcBef>
                        <a:spcAft>
                          <a:spcPts val="600"/>
                        </a:spcAft>
                      </a:pPr>
                      <a:r>
                        <a:rPr lang="el-GR"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l-GR"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Sr</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0,005</a:t>
                      </a:r>
                      <a:endParaRPr lang="en-US"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8444134"/>
                  </a:ext>
                </a:extLst>
              </a:tr>
              <a:tr h="344558">
                <a:tc>
                  <a:txBody>
                    <a:bodyPr/>
                    <a:lstStyle/>
                    <a:p>
                      <a:pPr algn="l" fontAlgn="t">
                        <a:lnSpc>
                          <a:spcPct val="100000"/>
                        </a:lnSpc>
                        <a:spcBef>
                          <a:spcPts val="0"/>
                        </a:spcBef>
                        <a:spcAft>
                          <a:spcPts val="600"/>
                        </a:spcAft>
                      </a:pPr>
                      <a:r>
                        <a:rPr lang="el-GR"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l-GR"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t">
                        <a:lnSpc>
                          <a:spcPct val="100000"/>
                        </a:lnSpc>
                        <a:spcBef>
                          <a:spcPts val="0"/>
                        </a:spcBef>
                        <a:spcAft>
                          <a:spcPts val="600"/>
                        </a:spcAft>
                      </a:pPr>
                      <a:r>
                        <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4,6</a:t>
                      </a:r>
                      <a:endParaRPr lang="en-US"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t">
                        <a:lnSpc>
                          <a:spcPct val="100000"/>
                        </a:lnSpc>
                        <a:spcBef>
                          <a:spcPts val="0"/>
                        </a:spcBef>
                        <a:spcAft>
                          <a:spcPts val="600"/>
                        </a:spcAft>
                      </a:pPr>
                      <a:r>
                        <a:rPr lang="el-GR" sz="2000" b="0" i="0" u="none" strike="noStrike">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fontAlgn="t">
                        <a:lnSpc>
                          <a:spcPct val="100000"/>
                        </a:lnSpc>
                        <a:spcBef>
                          <a:spcPts val="0"/>
                        </a:spcBef>
                        <a:spcAft>
                          <a:spcPts val="600"/>
                        </a:spcAft>
                      </a:pPr>
                      <a:r>
                        <a:rPr lang="el-GR" sz="2000" b="0" i="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l-GR" sz="2000" b="0" i="0" u="none" strike="noStrike" dirty="0">
                        <a:effectLst/>
                        <a:latin typeface="Arial" panose="020B0604020202020204" pitchFamily="34" charset="0"/>
                      </a:endParaRPr>
                    </a:p>
                  </a:txBody>
                  <a:tcPr marL="65989" marR="65989" marT="91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7550986"/>
                  </a:ext>
                </a:extLst>
              </a:tr>
            </a:tbl>
          </a:graphicData>
        </a:graphic>
      </p:graphicFrame>
      <p:sp>
        <p:nvSpPr>
          <p:cNvPr id="7" name="TextBox 6">
            <a:extLst>
              <a:ext uri="{FF2B5EF4-FFF2-40B4-BE49-F238E27FC236}">
                <a16:creationId xmlns:a16="http://schemas.microsoft.com/office/drawing/2014/main" id="{95DEF1F9-D4D5-488D-928B-DC12A7525B6E}"/>
              </a:ext>
            </a:extLst>
          </p:cNvPr>
          <p:cNvSpPr txBox="1"/>
          <p:nvPr/>
        </p:nvSpPr>
        <p:spPr>
          <a:xfrm>
            <a:off x="769257" y="491569"/>
            <a:ext cx="10074432" cy="438582"/>
          </a:xfrm>
          <a:prstGeom prst="rect">
            <a:avLst/>
          </a:prstGeom>
          <a:noFill/>
        </p:spPr>
        <p:txBody>
          <a:bodyPr wrap="square">
            <a:spAutoFit/>
          </a:bodyPr>
          <a:lstStyle/>
          <a:p>
            <a:pPr>
              <a:lnSpc>
                <a:spcPct val="107000"/>
              </a:lnSpc>
              <a:spcAft>
                <a:spcPts val="600"/>
              </a:spcAft>
            </a:pPr>
            <a:r>
              <a:rPr lang="el-GR" sz="2200" b="1" dirty="0">
                <a:solidFill>
                  <a:srgbClr val="002060"/>
                </a:solidFill>
                <a:latin typeface="Calibri" panose="020F0502020204030204" pitchFamily="34" charset="0"/>
                <a:ea typeface="TimesNewRomanPS-ItalicMT"/>
                <a:cs typeface="Calibri" panose="020F0502020204030204" pitchFamily="34" charset="0"/>
              </a:rPr>
              <a:t>Συγκέντρωση των βασικών συστατικών του  θαλασσινού νερού (αλατότητας 35 </a:t>
            </a:r>
            <a:r>
              <a:rPr lang="en-US" sz="2200" b="1" dirty="0">
                <a:solidFill>
                  <a:srgbClr val="002060"/>
                </a:solidFill>
                <a:latin typeface="Calibri" panose="020F0502020204030204" pitchFamily="34" charset="0"/>
                <a:ea typeface="TimesNewRomanPS-ItalicMT"/>
                <a:cs typeface="Calibri" panose="020F0502020204030204" pitchFamily="34" charset="0"/>
              </a:rPr>
              <a:t>ppt</a:t>
            </a:r>
            <a:r>
              <a:rPr lang="el-GR" sz="2200" b="1" dirty="0">
                <a:solidFill>
                  <a:srgbClr val="002060"/>
                </a:solidFill>
                <a:latin typeface="Calibri" panose="020F0502020204030204" pitchFamily="34" charset="0"/>
                <a:ea typeface="TimesNewRomanPS-ItalicMT"/>
                <a:cs typeface="Calibri" panose="020F0502020204030204" pitchFamily="34" charset="0"/>
              </a:rPr>
              <a:t>) </a:t>
            </a:r>
            <a:endParaRPr lang="el-GR" sz="22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F484F81-DBD6-42EC-AEC2-87B52593028A}"/>
              </a:ext>
            </a:extLst>
          </p:cNvPr>
          <p:cNvPicPr>
            <a:picLocks noChangeAspect="1"/>
          </p:cNvPicPr>
          <p:nvPr/>
        </p:nvPicPr>
        <p:blipFill>
          <a:blip r:embed="rId2"/>
          <a:stretch>
            <a:fillRect/>
          </a:stretch>
        </p:blipFill>
        <p:spPr>
          <a:xfrm>
            <a:off x="247335" y="5261028"/>
            <a:ext cx="1944217" cy="1421578"/>
          </a:xfrm>
          <a:prstGeom prst="rect">
            <a:avLst/>
          </a:prstGeom>
        </p:spPr>
      </p:pic>
    </p:spTree>
    <p:extLst>
      <p:ext uri="{BB962C8B-B14F-4D97-AF65-F5344CB8AC3E}">
        <p14:creationId xmlns:p14="http://schemas.microsoft.com/office/powerpoint/2010/main" val="2310876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AD7077-19AC-4995-8A26-A2A3A18346D1}"/>
                  </a:ext>
                </a:extLst>
              </p:cNvPr>
              <p:cNvSpPr txBox="1"/>
              <p:nvPr/>
            </p:nvSpPr>
            <p:spPr>
              <a:xfrm>
                <a:off x="331828" y="1221473"/>
                <a:ext cx="6446766" cy="2207527"/>
              </a:xfrm>
              <a:prstGeom prst="rect">
                <a:avLst/>
              </a:prstGeom>
              <a:noFill/>
            </p:spPr>
            <p:txBody>
              <a:bodyPr wrap="square">
                <a:spAutoFit/>
              </a:bodyPr>
              <a:lstStyle/>
              <a:p>
                <a:pPr>
                  <a:lnSpc>
                    <a:spcPct val="107000"/>
                  </a:lnSpc>
                  <a:spcAft>
                    <a:spcPts val="600"/>
                  </a:spcAft>
                </a:pPr>
                <a:r>
                  <a:rPr lang="el-GR" sz="1800" b="1" dirty="0">
                    <a:effectLst/>
                    <a:latin typeface="Calibri" panose="020F0502020204030204" pitchFamily="34" charset="0"/>
                    <a:ea typeface="SimSun" panose="02010600030101010101" pitchFamily="2" charset="-122"/>
                    <a:cs typeface="Calibri" panose="020F0502020204030204" pitchFamily="34" charset="0"/>
                  </a:rPr>
                  <a:t>Η </a:t>
                </a:r>
                <a:r>
                  <a:rPr lang="el-GR" sz="2000" b="1" dirty="0">
                    <a:effectLst/>
                    <a:latin typeface="Calibri" panose="020F0502020204030204" pitchFamily="34" charset="0"/>
                    <a:ea typeface="SimSun" panose="02010600030101010101" pitchFamily="2" charset="-122"/>
                    <a:cs typeface="Calibri" panose="020F0502020204030204" pitchFamily="34" charset="0"/>
                  </a:rPr>
                  <a:t>απορρόφηση της ηχητικής ενέργειας σε απόσταση (</a:t>
                </a:r>
                <a:r>
                  <a:rPr lang="en-US" sz="2000" b="1" dirty="0">
                    <a:effectLst/>
                    <a:latin typeface="Calibri" panose="020F0502020204030204" pitchFamily="34" charset="0"/>
                    <a:ea typeface="SimSun" panose="02010600030101010101" pitchFamily="2" charset="-122"/>
                    <a:cs typeface="Calibri" panose="020F0502020204030204" pitchFamily="34" charset="0"/>
                  </a:rPr>
                  <a:t>x</a:t>
                </a:r>
                <a:r>
                  <a:rPr lang="el-GR" sz="2000" b="1" dirty="0">
                    <a:effectLst/>
                    <a:latin typeface="Calibri" panose="020F0502020204030204" pitchFamily="34" charset="0"/>
                    <a:ea typeface="SimSun" panose="02010600030101010101" pitchFamily="2" charset="-122"/>
                    <a:cs typeface="Calibri" panose="020F0502020204030204" pitchFamily="34" charset="0"/>
                  </a:rPr>
                  <a:t>) </a:t>
                </a:r>
                <a:r>
                  <a:rPr lang="el-GR" sz="2000" dirty="0">
                    <a:effectLst/>
                    <a:latin typeface="Calibri" panose="020F0502020204030204" pitchFamily="34" charset="0"/>
                    <a:ea typeface="SimSun" panose="02010600030101010101" pitchFamily="2" charset="-122"/>
                    <a:cs typeface="Calibri" panose="020F0502020204030204" pitchFamily="34" charset="0"/>
                  </a:rPr>
                  <a:t>εκφράζεται με την εκθετική σχέση μεταξύ της μειωμένης έντασης του ηχητικού σήματος (Ι) με την αρχική ένταση (</a:t>
                </a:r>
                <a:r>
                  <a:rPr lang="el-GR" sz="2000" dirty="0" err="1">
                    <a:effectLst/>
                    <a:latin typeface="Calibri" panose="020F0502020204030204" pitchFamily="34" charset="0"/>
                    <a:ea typeface="SimSun" panose="02010600030101010101" pitchFamily="2" charset="-122"/>
                    <a:cs typeface="Calibri" panose="020F0502020204030204" pitchFamily="34" charset="0"/>
                  </a:rPr>
                  <a:t>Ιο</a:t>
                </a:r>
                <a:r>
                  <a:rPr lang="el-GR" sz="2000" dirty="0">
                    <a:effectLst/>
                    <a:latin typeface="Calibri" panose="020F0502020204030204" pitchFamily="34" charset="0"/>
                    <a:ea typeface="SimSun" panose="02010600030101010101" pitchFamily="2" charset="-122"/>
                    <a:cs typeface="Calibri" panose="020F0502020204030204" pitchFamily="34"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600"/>
                  </a:spcAft>
                </a:pPr>
                <a:r>
                  <a:rPr lang="el-GR" sz="2000" b="1" dirty="0">
                    <a:effectLst/>
                    <a:latin typeface="Calibri" panose="020F0502020204030204" pitchFamily="34" charset="0"/>
                    <a:ea typeface="SimSun" panose="02010600030101010101" pitchFamily="2" charset="-122"/>
                    <a:cs typeface="Calibri" panose="020F0502020204030204" pitchFamily="34" charset="0"/>
                  </a:rPr>
                  <a:t> </a:t>
                </a:r>
                <a14:m>
                  <m:oMath xmlns:m="http://schemas.openxmlformats.org/officeDocument/2006/math">
                    <m:r>
                      <a:rPr lang="el-GR" sz="2000" b="1" i="1">
                        <a:effectLst/>
                        <a:latin typeface="Cambria Math" panose="02040503050406030204" pitchFamily="18" charset="0"/>
                        <a:ea typeface="SimSun" panose="02010600030101010101" pitchFamily="2" charset="-122"/>
                        <a:cs typeface="Calibri" panose="020F0502020204030204" pitchFamily="34" charset="0"/>
                      </a:rPr>
                      <m:t>𝜤</m:t>
                    </m:r>
                    <m:r>
                      <a:rPr lang="el-GR" sz="2000" b="1" i="1">
                        <a:effectLst/>
                        <a:latin typeface="Cambria Math" panose="02040503050406030204" pitchFamily="18" charset="0"/>
                        <a:ea typeface="SimSun" panose="02010600030101010101" pitchFamily="2" charset="-122"/>
                        <a:cs typeface="Calibri" panose="020F0502020204030204" pitchFamily="34" charset="0"/>
                      </a:rPr>
                      <m:t>= </m:t>
                    </m:r>
                    <m:sSub>
                      <m:sSubPr>
                        <m:ctrlPr>
                          <a:rPr lang="en-US" sz="2000" b="1" i="1">
                            <a:effectLst/>
                            <a:latin typeface="Cambria Math" panose="02040503050406030204" pitchFamily="18" charset="0"/>
                            <a:ea typeface="SimSun" panose="02010600030101010101" pitchFamily="2" charset="-122"/>
                            <a:cs typeface="Calibri" panose="020F0502020204030204" pitchFamily="34" charset="0"/>
                          </a:rPr>
                        </m:ctrlPr>
                      </m:sSubPr>
                      <m:e>
                        <m:r>
                          <a:rPr lang="el-GR" sz="2000" b="1" i="1">
                            <a:effectLst/>
                            <a:latin typeface="Cambria Math" panose="02040503050406030204" pitchFamily="18" charset="0"/>
                            <a:ea typeface="SimSun" panose="02010600030101010101" pitchFamily="2" charset="-122"/>
                            <a:cs typeface="Calibri" panose="020F0502020204030204" pitchFamily="34" charset="0"/>
                          </a:rPr>
                          <m:t>𝜤</m:t>
                        </m:r>
                      </m:e>
                      <m:sub>
                        <m:r>
                          <a:rPr lang="el-GR" sz="2000" b="1" i="1">
                            <a:effectLst/>
                            <a:latin typeface="Cambria Math" panose="02040503050406030204" pitchFamily="18" charset="0"/>
                            <a:ea typeface="SimSun" panose="02010600030101010101" pitchFamily="2" charset="-122"/>
                            <a:cs typeface="Calibri" panose="020F0502020204030204" pitchFamily="34" charset="0"/>
                          </a:rPr>
                          <m:t>𝝄</m:t>
                        </m:r>
                      </m:sub>
                    </m:sSub>
                    <m:r>
                      <a:rPr lang="el-GR" sz="2000" b="1" i="1">
                        <a:effectLst/>
                        <a:latin typeface="Cambria Math" panose="02040503050406030204" pitchFamily="18" charset="0"/>
                        <a:ea typeface="SimSun" panose="02010600030101010101" pitchFamily="2" charset="-122"/>
                        <a:cs typeface="Calibri" panose="020F0502020204030204" pitchFamily="34" charset="0"/>
                      </a:rPr>
                      <m:t> ·</m:t>
                    </m:r>
                    <m:r>
                      <a:rPr lang="el-GR" sz="2000" b="1" i="1">
                        <a:effectLst/>
                        <a:latin typeface="Cambria Math" panose="02040503050406030204" pitchFamily="18" charset="0"/>
                        <a:ea typeface="SimSun" panose="02010600030101010101" pitchFamily="2" charset="-122"/>
                        <a:cs typeface="Calibri" panose="020F0502020204030204" pitchFamily="34" charset="0"/>
                      </a:rPr>
                      <m:t>𝒆𝒙𝒑</m:t>
                    </m:r>
                    <m:r>
                      <a:rPr lang="el-GR" sz="2000" b="1" i="1">
                        <a:effectLst/>
                        <a:latin typeface="Cambria Math" panose="02040503050406030204" pitchFamily="18" charset="0"/>
                        <a:ea typeface="SimSun" panose="02010600030101010101" pitchFamily="2" charset="-122"/>
                        <a:cs typeface="Calibri" panose="020F0502020204030204" pitchFamily="34" charset="0"/>
                      </a:rPr>
                      <m:t>(−</m:t>
                    </m:r>
                    <m:r>
                      <a:rPr lang="el-GR" sz="2000" b="1" i="1">
                        <a:effectLst/>
                        <a:latin typeface="Cambria Math" panose="02040503050406030204" pitchFamily="18" charset="0"/>
                        <a:ea typeface="SimSun" panose="02010600030101010101" pitchFamily="2" charset="-122"/>
                        <a:cs typeface="Calibri" panose="020F0502020204030204" pitchFamily="34" charset="0"/>
                      </a:rPr>
                      <m:t>𝒌</m:t>
                    </m:r>
                    <m:r>
                      <a:rPr lang="el-GR" sz="2000" b="1" i="1">
                        <a:effectLst/>
                        <a:latin typeface="Cambria Math" panose="02040503050406030204" pitchFamily="18" charset="0"/>
                        <a:ea typeface="SimSun" panose="02010600030101010101" pitchFamily="2" charset="-122"/>
                        <a:cs typeface="Calibri" panose="020F0502020204030204" pitchFamily="34" charset="0"/>
                      </a:rPr>
                      <m:t>·</m:t>
                    </m:r>
                    <m:r>
                      <a:rPr lang="el-GR" sz="2000" b="1" i="1">
                        <a:effectLst/>
                        <a:latin typeface="Cambria Math" panose="02040503050406030204" pitchFamily="18" charset="0"/>
                        <a:ea typeface="SimSun" panose="02010600030101010101" pitchFamily="2" charset="-122"/>
                        <a:cs typeface="Calibri" panose="020F0502020204030204" pitchFamily="34" charset="0"/>
                      </a:rPr>
                      <m:t>𝒙</m:t>
                    </m:r>
                    <m:r>
                      <a:rPr lang="el-GR" sz="2000" b="1" i="1">
                        <a:effectLst/>
                        <a:latin typeface="Cambria Math" panose="02040503050406030204" pitchFamily="18" charset="0"/>
                        <a:ea typeface="SimSun" panose="02010600030101010101" pitchFamily="2" charset="-122"/>
                        <a:cs typeface="Calibri" panose="020F0502020204030204" pitchFamily="34" charset="0"/>
                      </a:rPr>
                      <m:t>) </m:t>
                    </m:r>
                  </m:oMath>
                </a14:m>
                <a:r>
                  <a:rPr lang="el-GR" sz="2000" dirty="0">
                    <a:effectLst/>
                    <a:latin typeface="Calibri" panose="020F0502020204030204" pitchFamily="34" charset="0"/>
                    <a:ea typeface="SimSun" panose="02010600030101010101" pitchFamily="2" charset="-122"/>
                    <a:cs typeface="Calibri" panose="020F0502020204030204" pitchFamily="34" charset="0"/>
                  </a:rPr>
                  <a:t>		</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600"/>
                  </a:spcAft>
                </a:pPr>
                <a:r>
                  <a:rPr lang="el-GR" sz="2000" dirty="0">
                    <a:effectLst/>
                    <a:latin typeface="Calibri" panose="020F0502020204030204" pitchFamily="34" charset="0"/>
                    <a:ea typeface="SimSun" panose="02010600030101010101" pitchFamily="2" charset="-122"/>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όπου </a:t>
                </a:r>
                <a:r>
                  <a:rPr lang="el-GR" sz="2000" i="1" dirty="0">
                    <a:effectLst/>
                    <a:latin typeface="Calibri" panose="020F0502020204030204" pitchFamily="34" charset="0"/>
                    <a:ea typeface="Calibri" panose="020F0502020204030204" pitchFamily="34" charset="0"/>
                    <a:cs typeface="Calibri" panose="020F0502020204030204" pitchFamily="34" charset="0"/>
                  </a:rPr>
                  <a:t>k </a:t>
                </a:r>
                <a:r>
                  <a:rPr lang="el-GR" sz="2000" dirty="0">
                    <a:effectLst/>
                    <a:latin typeface="Calibri" panose="020F0502020204030204" pitchFamily="34" charset="0"/>
                    <a:ea typeface="Calibri" panose="020F0502020204030204" pitchFamily="34" charset="0"/>
                    <a:cs typeface="Calibri" panose="020F0502020204030204" pitchFamily="34" charset="0"/>
                  </a:rPr>
                  <a:t>ο συντελεστής απορρόφησης (</a:t>
                </a:r>
                <a:r>
                  <a:rPr lang="en-US" sz="2000" dirty="0" err="1">
                    <a:effectLst/>
                    <a:latin typeface="Calibri" panose="020F0502020204030204" pitchFamily="34" charset="0"/>
                    <a:ea typeface="Calibri" panose="020F0502020204030204" pitchFamily="34" charset="0"/>
                    <a:cs typeface="Calibri" panose="020F0502020204030204" pitchFamily="34" charset="0"/>
                  </a:rPr>
                  <a:t>Medwin</a:t>
                </a:r>
                <a:r>
                  <a:rPr lang="el-GR" sz="2000" dirty="0">
                    <a:effectLst/>
                    <a:latin typeface="Calibri" panose="020F0502020204030204" pitchFamily="34" charset="0"/>
                    <a:ea typeface="Calibri" panose="020F0502020204030204" pitchFamily="34" charset="0"/>
                    <a:cs typeface="Calibri" panose="020F0502020204030204" pitchFamily="34" charset="0"/>
                  </a:rPr>
                  <a:t> &amp; </a:t>
                </a:r>
                <a:r>
                  <a:rPr lang="en-US" sz="2000" dirty="0">
                    <a:effectLst/>
                    <a:latin typeface="Calibri" panose="020F0502020204030204" pitchFamily="34" charset="0"/>
                    <a:ea typeface="Calibri" panose="020F0502020204030204" pitchFamily="34" charset="0"/>
                    <a:cs typeface="Calibri" panose="020F0502020204030204" pitchFamily="34" charset="0"/>
                  </a:rPr>
                  <a:t>Clay</a:t>
                </a:r>
                <a:r>
                  <a:rPr lang="el-GR" sz="2000" dirty="0">
                    <a:effectLst/>
                    <a:latin typeface="Calibri" panose="020F0502020204030204" pitchFamily="34" charset="0"/>
                    <a:ea typeface="Calibri" panose="020F0502020204030204" pitchFamily="34" charset="0"/>
                    <a:cs typeface="Calibri" panose="020F0502020204030204" pitchFamily="34" charset="0"/>
                  </a:rPr>
                  <a:t> 1997, </a:t>
                </a:r>
                <a:r>
                  <a:rPr lang="en-US" sz="2000" dirty="0" err="1">
                    <a:effectLst/>
                    <a:latin typeface="Calibri" panose="020F0502020204030204" pitchFamily="34" charset="0"/>
                    <a:ea typeface="Calibri" panose="020F0502020204030204" pitchFamily="34" charset="0"/>
                    <a:cs typeface="Calibri" panose="020F0502020204030204" pitchFamily="34" charset="0"/>
                  </a:rPr>
                  <a:t>Apel</a:t>
                </a:r>
                <a:r>
                  <a:rPr lang="el-GR" sz="2000" dirty="0">
                    <a:effectLst/>
                    <a:latin typeface="Calibri" panose="020F0502020204030204" pitchFamily="34" charset="0"/>
                    <a:ea typeface="Calibri" panose="020F0502020204030204" pitchFamily="34" charset="0"/>
                    <a:cs typeface="Calibri" panose="020F0502020204030204" pitchFamily="34" charset="0"/>
                  </a:rPr>
                  <a:t> 1987).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4AD7077-19AC-4995-8A26-A2A3A18346D1}"/>
                  </a:ext>
                </a:extLst>
              </p:cNvPr>
              <p:cNvSpPr txBox="1">
                <a:spLocks noRot="1" noChangeAspect="1" noMove="1" noResize="1" noEditPoints="1" noAdjustHandles="1" noChangeArrowheads="1" noChangeShapeType="1" noTextEdit="1"/>
              </p:cNvSpPr>
              <p:nvPr/>
            </p:nvSpPr>
            <p:spPr>
              <a:xfrm>
                <a:off x="331828" y="1221473"/>
                <a:ext cx="6446766" cy="2207527"/>
              </a:xfrm>
              <a:prstGeom prst="rect">
                <a:avLst/>
              </a:prstGeom>
              <a:blipFill>
                <a:blip r:embed="rId2"/>
                <a:stretch>
                  <a:fillRect l="-945" t="-1102" r="-1040" b="-385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C5981BD-316B-4E17-8340-23854A2F3991}"/>
              </a:ext>
            </a:extLst>
          </p:cNvPr>
          <p:cNvSpPr txBox="1"/>
          <p:nvPr/>
        </p:nvSpPr>
        <p:spPr>
          <a:xfrm>
            <a:off x="331828" y="4015878"/>
            <a:ext cx="6099462" cy="1394997"/>
          </a:xfrm>
          <a:prstGeom prst="rect">
            <a:avLst/>
          </a:prstGeom>
          <a:noFill/>
        </p:spPr>
        <p:txBody>
          <a:bodyPr wrap="square">
            <a:spAutoFit/>
          </a:bodyPr>
          <a:lstStyle/>
          <a:p>
            <a:pPr>
              <a:lnSpc>
                <a:spcPct val="107000"/>
              </a:lnSpc>
              <a:spcAft>
                <a:spcPts val="600"/>
              </a:spcAft>
            </a:pPr>
            <a:r>
              <a:rPr lang="el-GR" sz="2000" dirty="0">
                <a:effectLst/>
                <a:latin typeface="Calibri" panose="020F0502020204030204" pitchFamily="34" charset="0"/>
                <a:ea typeface="SimSun" panose="02010600030101010101" pitchFamily="2" charset="-122"/>
                <a:cs typeface="Calibri" panose="020F0502020204030204" pitchFamily="34" charset="0"/>
              </a:rPr>
              <a:t>Συντελεστής απορρόφησης ηχητικού σήματος (</a:t>
            </a:r>
            <a:r>
              <a:rPr lang="en-US" sz="2000" dirty="0">
                <a:effectLst/>
                <a:latin typeface="Calibri" panose="020F0502020204030204" pitchFamily="34" charset="0"/>
                <a:ea typeface="SimSun" panose="02010600030101010101" pitchFamily="2" charset="-122"/>
                <a:cs typeface="Calibri" panose="020F0502020204030204" pitchFamily="34" charset="0"/>
              </a:rPr>
              <a:t>k</a:t>
            </a:r>
            <a:r>
              <a:rPr lang="el-GR" sz="2000" dirty="0">
                <a:effectLst/>
                <a:latin typeface="Calibri" panose="020F0502020204030204" pitchFamily="34" charset="0"/>
                <a:ea typeface="SimSun" panose="02010600030101010101" pitchFamily="2" charset="-122"/>
                <a:cs typeface="Calibri" panose="020F0502020204030204" pitchFamily="34" charset="0"/>
              </a:rPr>
              <a:t>) συνολικά και για τις επιμέρους παραμέτρους (νερό, νερό +</a:t>
            </a:r>
            <a:r>
              <a:rPr lang="en-US" sz="2000" dirty="0" err="1">
                <a:effectLst/>
                <a:latin typeface="Calibri" panose="020F0502020204030204" pitchFamily="34" charset="0"/>
                <a:ea typeface="SimSun" panose="02010600030101010101" pitchFamily="2" charset="-122"/>
                <a:cs typeface="Calibri" panose="020F0502020204030204" pitchFamily="34" charset="0"/>
              </a:rPr>
              <a:t>MgSO</a:t>
            </a:r>
            <a:r>
              <a:rPr lang="el-GR" sz="2000" baseline="-25000" dirty="0">
                <a:effectLst/>
                <a:latin typeface="Calibri" panose="020F0502020204030204" pitchFamily="34" charset="0"/>
                <a:ea typeface="SimSun" panose="02010600030101010101" pitchFamily="2" charset="-122"/>
                <a:cs typeface="Calibri" panose="020F0502020204030204" pitchFamily="34" charset="0"/>
              </a:rPr>
              <a:t>4</a:t>
            </a:r>
            <a:r>
              <a:rPr lang="el-GR" sz="2000" dirty="0">
                <a:effectLst/>
                <a:latin typeface="Calibri" panose="020F0502020204030204" pitchFamily="34" charset="0"/>
                <a:ea typeface="SimSun" panose="02010600030101010101" pitchFamily="2" charset="-122"/>
                <a:cs typeface="Calibri" panose="020F0502020204030204" pitchFamily="34" charset="0"/>
              </a:rPr>
              <a:t>, νερό +</a:t>
            </a:r>
            <a:r>
              <a:rPr lang="en-US" sz="2000" dirty="0" err="1">
                <a:effectLst/>
                <a:latin typeface="Calibri" panose="020F0502020204030204" pitchFamily="34" charset="0"/>
                <a:ea typeface="SimSun" panose="02010600030101010101" pitchFamily="2" charset="-122"/>
                <a:cs typeface="Calibri" panose="020F0502020204030204" pitchFamily="34" charset="0"/>
              </a:rPr>
              <a:t>MgSO</a:t>
            </a:r>
            <a:r>
              <a:rPr lang="el-GR" sz="2000" baseline="-25000" dirty="0">
                <a:effectLst/>
                <a:latin typeface="Calibri" panose="020F0502020204030204" pitchFamily="34" charset="0"/>
                <a:ea typeface="SimSun" panose="02010600030101010101" pitchFamily="2" charset="-122"/>
                <a:cs typeface="Calibri" panose="020F0502020204030204" pitchFamily="34" charset="0"/>
              </a:rPr>
              <a:t>4</a:t>
            </a:r>
            <a:r>
              <a:rPr lang="el-GR" sz="2000" dirty="0">
                <a:effectLst/>
                <a:latin typeface="Calibri" panose="020F0502020204030204" pitchFamily="34" charset="0"/>
                <a:ea typeface="SimSun" panose="02010600030101010101" pitchFamily="2" charset="-122"/>
                <a:cs typeface="Calibri" panose="020F0502020204030204" pitchFamily="34" charset="0"/>
              </a:rPr>
              <a:t>+Β(ΟΗ)</a:t>
            </a:r>
            <a:r>
              <a:rPr lang="el-GR" sz="2000" baseline="-25000" dirty="0">
                <a:effectLst/>
                <a:latin typeface="Calibri" panose="020F0502020204030204" pitchFamily="34" charset="0"/>
                <a:ea typeface="SimSun" panose="02010600030101010101" pitchFamily="2" charset="-122"/>
                <a:cs typeface="Calibri" panose="020F0502020204030204" pitchFamily="34" charset="0"/>
              </a:rPr>
              <a:t>3</a:t>
            </a:r>
            <a:r>
              <a:rPr lang="el-GR" sz="2000" dirty="0">
                <a:effectLst/>
                <a:latin typeface="Calibri" panose="020F0502020204030204" pitchFamily="34" charset="0"/>
                <a:ea typeface="SimSun" panose="02010600030101010101" pitchFamily="2" charset="-122"/>
                <a:cs typeface="Calibri" panose="020F0502020204030204" pitchFamily="34" charset="0"/>
              </a:rPr>
              <a:t> και σκέδασης για εύρος συχνοτήτων 10</a:t>
            </a:r>
            <a:r>
              <a:rPr lang="el-GR" sz="2000" baseline="30000" dirty="0">
                <a:effectLst/>
                <a:latin typeface="Calibri" panose="020F0502020204030204" pitchFamily="34" charset="0"/>
                <a:ea typeface="SimSun" panose="02010600030101010101" pitchFamily="2" charset="-122"/>
                <a:cs typeface="Calibri" panose="020F0502020204030204" pitchFamily="34" charset="0"/>
              </a:rPr>
              <a:t>1</a:t>
            </a:r>
            <a:r>
              <a:rPr lang="el-GR" sz="2000" dirty="0">
                <a:effectLst/>
                <a:latin typeface="Calibri" panose="020F0502020204030204" pitchFamily="34" charset="0"/>
                <a:ea typeface="SimSun" panose="02010600030101010101" pitchFamily="2" charset="-122"/>
                <a:cs typeface="Calibri" panose="020F0502020204030204" pitchFamily="34" charset="0"/>
              </a:rPr>
              <a:t>-10</a:t>
            </a:r>
            <a:r>
              <a:rPr lang="el-GR" sz="2000" baseline="30000" dirty="0">
                <a:effectLst/>
                <a:latin typeface="Calibri" panose="020F0502020204030204" pitchFamily="34" charset="0"/>
                <a:ea typeface="SimSun" panose="02010600030101010101" pitchFamily="2" charset="-122"/>
                <a:cs typeface="Calibri" panose="020F0502020204030204" pitchFamily="34" charset="0"/>
              </a:rPr>
              <a:t>6</a:t>
            </a:r>
            <a:r>
              <a:rPr lang="el-GR" sz="2000" dirty="0">
                <a:effectLst/>
                <a:latin typeface="Calibri" panose="020F0502020204030204" pitchFamily="34" charset="0"/>
                <a:ea typeface="SimSun" panose="02010600030101010101" pitchFamily="2" charset="-122"/>
                <a:cs typeface="Calibri" panose="020F0502020204030204" pitchFamily="34" charset="0"/>
              </a:rPr>
              <a:t> </a:t>
            </a:r>
            <a:r>
              <a:rPr lang="en-US" sz="2000" dirty="0">
                <a:effectLst/>
                <a:latin typeface="Calibri" panose="020F0502020204030204" pitchFamily="34" charset="0"/>
                <a:ea typeface="SimSun" panose="02010600030101010101" pitchFamily="2" charset="-122"/>
                <a:cs typeface="Calibri" panose="020F0502020204030204" pitchFamily="34" charset="0"/>
              </a:rPr>
              <a:t>Hz</a:t>
            </a:r>
            <a:r>
              <a:rPr lang="el-GR" sz="2000" dirty="0">
                <a:effectLst/>
                <a:latin typeface="Calibri" panose="020F0502020204030204" pitchFamily="34" charset="0"/>
                <a:ea typeface="SimSun" panose="02010600030101010101" pitchFamily="2" charset="-122"/>
                <a:cs typeface="Calibri" panose="020F0502020204030204" pitchFamily="34" charset="0"/>
              </a:rPr>
              <a:t> (από </a:t>
            </a:r>
            <a:r>
              <a:rPr lang="en-US" sz="2000" dirty="0" err="1">
                <a:effectLst/>
                <a:latin typeface="Calibri" panose="020F0502020204030204" pitchFamily="34" charset="0"/>
                <a:ea typeface="SimSun" panose="02010600030101010101" pitchFamily="2" charset="-122"/>
                <a:cs typeface="Calibri" panose="020F0502020204030204" pitchFamily="34" charset="0"/>
              </a:rPr>
              <a:t>Apel</a:t>
            </a:r>
            <a:r>
              <a:rPr lang="el-GR" sz="2000" dirty="0">
                <a:effectLst/>
                <a:latin typeface="Calibri" panose="020F0502020204030204" pitchFamily="34" charset="0"/>
                <a:ea typeface="SimSun" panose="02010600030101010101" pitchFamily="2" charset="-122"/>
                <a:cs typeface="Calibri" panose="020F0502020204030204" pitchFamily="34" charset="0"/>
              </a:rPr>
              <a:t> 1987).</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E02E132D-EAA6-427B-9942-89A7CB28D39B}"/>
              </a:ext>
            </a:extLst>
          </p:cNvPr>
          <p:cNvPicPr>
            <a:picLocks noChangeAspect="1"/>
          </p:cNvPicPr>
          <p:nvPr/>
        </p:nvPicPr>
        <p:blipFill>
          <a:blip r:embed="rId3"/>
          <a:stretch>
            <a:fillRect/>
          </a:stretch>
        </p:blipFill>
        <p:spPr>
          <a:xfrm>
            <a:off x="6665159" y="199264"/>
            <a:ext cx="5195013" cy="6658735"/>
          </a:xfrm>
          <a:prstGeom prst="rect">
            <a:avLst/>
          </a:prstGeom>
        </p:spPr>
      </p:pic>
    </p:spTree>
    <p:extLst>
      <p:ext uri="{BB962C8B-B14F-4D97-AF65-F5344CB8AC3E}">
        <p14:creationId xmlns:p14="http://schemas.microsoft.com/office/powerpoint/2010/main" val="2559794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117B2-427B-49B6-A408-3BC686027093}"/>
              </a:ext>
            </a:extLst>
          </p:cNvPr>
          <p:cNvSpPr txBox="1"/>
          <p:nvPr/>
        </p:nvSpPr>
        <p:spPr>
          <a:xfrm>
            <a:off x="266700" y="3429000"/>
            <a:ext cx="11315700" cy="1938992"/>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rPr>
              <a:t>Η ταχύτητα του ήχου στο θαλασσινό νερό κυμαίνεται από 1450 m/s μέχρι 1570 m/s. Αυξάνεται κατά 4,5 m/s για κάθε 1 ˚C αύξηση της θερμοκρασίας, κατά 1,3 m/s για κάθε μια (1) μονάδα αύξηση της αλατότητας (</a:t>
            </a:r>
            <a:r>
              <a:rPr lang="el-GR" sz="2000" dirty="0" err="1">
                <a:effectLst/>
                <a:latin typeface="Calibri" panose="020F0502020204030204" pitchFamily="34" charset="0"/>
                <a:ea typeface="Calibri" panose="020F0502020204030204" pitchFamily="34" charset="0"/>
              </a:rPr>
              <a:t>Stewart</a:t>
            </a:r>
            <a:r>
              <a:rPr lang="el-GR" sz="2000" dirty="0">
                <a:effectLst/>
                <a:latin typeface="Calibri" panose="020F0502020204030204" pitchFamily="34" charset="0"/>
                <a:ea typeface="Calibri" panose="020F0502020204030204" pitchFamily="34" charset="0"/>
              </a:rPr>
              <a:t> 2008) και κατά 1,7 m/s για κάθε 10 </a:t>
            </a:r>
            <a:r>
              <a:rPr lang="el-GR" sz="2000" dirty="0" err="1">
                <a:effectLst/>
                <a:latin typeface="Calibri" panose="020F0502020204030204" pitchFamily="34" charset="0"/>
                <a:ea typeface="Calibri" panose="020F0502020204030204" pitchFamily="34" charset="0"/>
              </a:rPr>
              <a:t>bars</a:t>
            </a:r>
            <a:r>
              <a:rPr lang="el-GR" sz="2000" dirty="0">
                <a:effectLst/>
                <a:latin typeface="Calibri" panose="020F0502020204030204" pitchFamily="34" charset="0"/>
                <a:ea typeface="Calibri" panose="020F0502020204030204" pitchFamily="34" charset="0"/>
              </a:rPr>
              <a:t> ( 100 </a:t>
            </a:r>
            <a:r>
              <a:rPr lang="en-US" sz="2000" dirty="0">
                <a:effectLst/>
                <a:latin typeface="Calibri" panose="020F0502020204030204" pitchFamily="34" charset="0"/>
                <a:ea typeface="Calibri" panose="020F0502020204030204" pitchFamily="34" charset="0"/>
              </a:rPr>
              <a:t>m</a:t>
            </a:r>
            <a:r>
              <a:rPr lang="el-GR" sz="2000" dirty="0">
                <a:effectLst/>
                <a:latin typeface="Calibri" panose="020F0502020204030204" pitchFamily="34" charset="0"/>
                <a:ea typeface="Calibri" panose="020F0502020204030204" pitchFamily="34" charset="0"/>
              </a:rPr>
              <a:t>) αύξηση της υδροστατικής πίεσης. Μάλιστα, όπως φαίνεται και από τους 3 τελευταίους όρους της παραπάνω εξίσωσης (3.35), από τ</a:t>
            </a:r>
            <a:r>
              <a:rPr lang="en-US" sz="2000" dirty="0">
                <a:effectLst/>
                <a:latin typeface="Calibri" panose="020F0502020204030204" pitchFamily="34" charset="0"/>
                <a:ea typeface="Calibri" panose="020F0502020204030204" pitchFamily="34" charset="0"/>
              </a:rPr>
              <a:t>o</a:t>
            </a:r>
            <a:r>
              <a:rPr lang="el-GR" sz="2000" dirty="0">
                <a:effectLst/>
                <a:latin typeface="Calibri" panose="020F0502020204030204" pitchFamily="34" charset="0"/>
                <a:ea typeface="Calibri" panose="020F0502020204030204" pitchFamily="34" charset="0"/>
              </a:rPr>
              <a:t> βάθος των 1000 </a:t>
            </a:r>
            <a:r>
              <a:rPr lang="en-US" sz="2000" dirty="0">
                <a:effectLst/>
                <a:latin typeface="Calibri" panose="020F0502020204030204" pitchFamily="34" charset="0"/>
                <a:ea typeface="Calibri" panose="020F0502020204030204" pitchFamily="34" charset="0"/>
              </a:rPr>
              <a:t>m</a:t>
            </a:r>
            <a:r>
              <a:rPr lang="el-GR" sz="2000" dirty="0">
                <a:effectLst/>
                <a:latin typeface="Calibri" panose="020F0502020204030204" pitchFamily="34" charset="0"/>
                <a:ea typeface="Calibri" panose="020F0502020204030204" pitchFamily="34" charset="0"/>
              </a:rPr>
              <a:t>, η αύξηση της ταχύτητας του ήχου είναι σχεδόν γραμμική συνάρτηση του βάθους, αυξανόμενη κατά περίπου 1,6 m/s ανά 100 m βάθους (Σχήμα 3.29). </a:t>
            </a:r>
            <a:endParaRPr lang="en-US" sz="2000" dirty="0"/>
          </a:p>
        </p:txBody>
      </p:sp>
      <p:sp>
        <p:nvSpPr>
          <p:cNvPr id="6" name="TextBox 5">
            <a:extLst>
              <a:ext uri="{FF2B5EF4-FFF2-40B4-BE49-F238E27FC236}">
                <a16:creationId xmlns:a16="http://schemas.microsoft.com/office/drawing/2014/main" id="{A408F40B-E464-4E48-B78D-C4585790AEBC}"/>
              </a:ext>
            </a:extLst>
          </p:cNvPr>
          <p:cNvSpPr txBox="1"/>
          <p:nvPr/>
        </p:nvSpPr>
        <p:spPr>
          <a:xfrm>
            <a:off x="266700" y="1122640"/>
            <a:ext cx="9715500" cy="369332"/>
          </a:xfrm>
          <a:prstGeom prst="rect">
            <a:avLst/>
          </a:prstGeom>
          <a:noFill/>
        </p:spPr>
        <p:txBody>
          <a:bodyPr wrap="square">
            <a:spAutoFit/>
          </a:bodyPr>
          <a:lstStyle/>
          <a:p>
            <a:r>
              <a:rPr lang="el-GR" sz="1800" dirty="0">
                <a:effectLst/>
                <a:latin typeface="Calibri" panose="020F0502020204030204" pitchFamily="34" charset="0"/>
                <a:ea typeface="Calibri" panose="020F0502020204030204" pitchFamily="34" charset="0"/>
              </a:rPr>
              <a:t>Πρακτικά, η ταχύτητα του ήχου (</a:t>
            </a:r>
            <a:r>
              <a:rPr lang="en-US" sz="1800" dirty="0">
                <a:effectLst/>
                <a:latin typeface="Calibri" panose="020F0502020204030204" pitchFamily="34" charset="0"/>
                <a:ea typeface="Calibri" panose="020F0502020204030204" pitchFamily="34" charset="0"/>
              </a:rPr>
              <a:t>C ) </a:t>
            </a:r>
            <a:r>
              <a:rPr lang="el-GR" sz="1800" dirty="0">
                <a:effectLst/>
                <a:latin typeface="Calibri" panose="020F0502020204030204" pitchFamily="34" charset="0"/>
                <a:ea typeface="Calibri" panose="020F0502020204030204" pitchFamily="34" charset="0"/>
              </a:rPr>
              <a:t>μπορεί να υπολογιστεί με πολύ καλή ακρίβεια από την εξίσωση </a:t>
            </a:r>
            <a:endParaRPr lang="en-US" dirty="0"/>
          </a:p>
        </p:txBody>
      </p:sp>
      <p:sp>
        <p:nvSpPr>
          <p:cNvPr id="7" name="Ορθογώνιο 1">
            <a:extLst>
              <a:ext uri="{FF2B5EF4-FFF2-40B4-BE49-F238E27FC236}">
                <a16:creationId xmlns:a16="http://schemas.microsoft.com/office/drawing/2014/main" id="{14D654E3-0C99-4575-96EA-2F783E82EE3B}"/>
              </a:ext>
            </a:extLst>
          </p:cNvPr>
          <p:cNvSpPr/>
          <p:nvPr/>
        </p:nvSpPr>
        <p:spPr>
          <a:xfrm>
            <a:off x="266700" y="1891099"/>
            <a:ext cx="11677650" cy="984885"/>
          </a:xfrm>
          <a:prstGeom prst="rect">
            <a:avLst/>
          </a:prstGeom>
        </p:spPr>
        <p:txBody>
          <a:bodyPr wrap="square">
            <a:spAutoFit/>
          </a:bodyPr>
          <a:lstStyle/>
          <a:p>
            <a:r>
              <a:rPr lang="en-US" sz="2000" b="1" dirty="0">
                <a:latin typeface="Times New Roman" panose="02020603050405020304" pitchFamily="18" charset="0"/>
              </a:rPr>
              <a:t>C </a:t>
            </a:r>
            <a:r>
              <a:rPr lang="el-GR" sz="2000" b="1" dirty="0">
                <a:latin typeface="Times New Roman" panose="02020603050405020304" pitchFamily="18" charset="0"/>
              </a:rPr>
              <a:t>=</a:t>
            </a:r>
            <a:r>
              <a:rPr lang="en-US" sz="2000" b="1" dirty="0">
                <a:latin typeface="Times New Roman" panose="02020603050405020304" pitchFamily="18" charset="0"/>
              </a:rPr>
              <a:t> </a:t>
            </a:r>
            <a:r>
              <a:rPr lang="el-GR" sz="2000" b="1" dirty="0">
                <a:latin typeface="Times New Roman" panose="02020603050405020304" pitchFamily="18" charset="0"/>
              </a:rPr>
              <a:t>1449.2+4.6 Τ–0,055</a:t>
            </a:r>
            <a:r>
              <a:rPr lang="en-US" sz="2000" b="1" dirty="0">
                <a:latin typeface="Times New Roman" panose="02020603050405020304" pitchFamily="18" charset="0"/>
              </a:rPr>
              <a:t> </a:t>
            </a:r>
            <a:r>
              <a:rPr lang="el-GR" sz="2000" b="1" dirty="0">
                <a:latin typeface="Times New Roman" panose="02020603050405020304" pitchFamily="18" charset="0"/>
              </a:rPr>
              <a:t>Τ</a:t>
            </a:r>
            <a:r>
              <a:rPr lang="el-GR" sz="2000" b="1" baseline="30000" dirty="0">
                <a:latin typeface="Times New Roman" panose="02020603050405020304" pitchFamily="18" charset="0"/>
              </a:rPr>
              <a:t>2</a:t>
            </a:r>
            <a:r>
              <a:rPr lang="en-US" sz="2000" b="1" dirty="0">
                <a:latin typeface="Times New Roman" panose="02020603050405020304" pitchFamily="18" charset="0"/>
              </a:rPr>
              <a:t> </a:t>
            </a:r>
            <a:r>
              <a:rPr lang="el-GR" sz="2000" b="1" dirty="0">
                <a:latin typeface="Times New Roman" panose="02020603050405020304" pitchFamily="18" charset="0"/>
              </a:rPr>
              <a:t>+ 0.00029</a:t>
            </a:r>
            <a:r>
              <a:rPr lang="en-US" sz="2000" b="1" dirty="0">
                <a:latin typeface="Times New Roman" panose="02020603050405020304" pitchFamily="18" charset="0"/>
              </a:rPr>
              <a:t> </a:t>
            </a:r>
            <a:r>
              <a:rPr lang="el-GR" sz="2000" b="1" dirty="0">
                <a:latin typeface="Times New Roman" panose="02020603050405020304" pitchFamily="18" charset="0"/>
              </a:rPr>
              <a:t>Τ</a:t>
            </a:r>
            <a:r>
              <a:rPr lang="el-GR" sz="2000" b="1" baseline="30000" dirty="0">
                <a:latin typeface="Times New Roman" panose="02020603050405020304" pitchFamily="18" charset="0"/>
              </a:rPr>
              <a:t>3</a:t>
            </a:r>
            <a:r>
              <a:rPr lang="el-GR" sz="2000" b="1" dirty="0">
                <a:latin typeface="Times New Roman" panose="02020603050405020304" pitchFamily="18" charset="0"/>
              </a:rPr>
              <a:t>+(1.34-0.010</a:t>
            </a:r>
            <a:r>
              <a:rPr lang="en-US" sz="2000" b="1" dirty="0">
                <a:latin typeface="Times New Roman" panose="02020603050405020304" pitchFamily="18" charset="0"/>
              </a:rPr>
              <a:t> </a:t>
            </a:r>
            <a:r>
              <a:rPr lang="el-GR" sz="2000" b="1" dirty="0">
                <a:latin typeface="Times New Roman" panose="02020603050405020304" pitchFamily="18" charset="0"/>
              </a:rPr>
              <a:t>Τ) (S-35)+0.016 z+ 0.016 </a:t>
            </a:r>
            <a:r>
              <a:rPr lang="en-US" sz="2000" b="1" dirty="0">
                <a:latin typeface="Times New Roman" panose="02020603050405020304" pitchFamily="18" charset="0"/>
              </a:rPr>
              <a:t>z+1.675 10</a:t>
            </a:r>
            <a:r>
              <a:rPr lang="en-US" sz="2000" b="1" baseline="30000" dirty="0">
                <a:latin typeface="Times New Roman" panose="02020603050405020304" pitchFamily="18" charset="0"/>
              </a:rPr>
              <a:t>-7</a:t>
            </a:r>
            <a:r>
              <a:rPr lang="en-US" sz="2000" b="1" dirty="0">
                <a:latin typeface="Times New Roman" panose="02020603050405020304" pitchFamily="18" charset="0"/>
              </a:rPr>
              <a:t> z</a:t>
            </a:r>
            <a:r>
              <a:rPr lang="en-US" sz="2000" b="1" baseline="30000" dirty="0">
                <a:latin typeface="Times New Roman" panose="02020603050405020304" pitchFamily="18" charset="0"/>
              </a:rPr>
              <a:t>2</a:t>
            </a:r>
            <a:r>
              <a:rPr lang="en-US" sz="2000" b="1" dirty="0">
                <a:latin typeface="Times New Roman" panose="02020603050405020304" pitchFamily="18" charset="0"/>
              </a:rPr>
              <a:t>– .139 10</a:t>
            </a:r>
            <a:r>
              <a:rPr lang="en-US" sz="2000" b="1" baseline="30000" dirty="0">
                <a:latin typeface="Times New Roman" panose="02020603050405020304" pitchFamily="18" charset="0"/>
              </a:rPr>
              <a:t>-13</a:t>
            </a:r>
            <a:r>
              <a:rPr lang="en-US" sz="2000" b="1" dirty="0">
                <a:latin typeface="Times New Roman" panose="02020603050405020304" pitchFamily="18" charset="0"/>
              </a:rPr>
              <a:t> z</a:t>
            </a:r>
            <a:r>
              <a:rPr lang="en-US" sz="2000" b="1" baseline="30000" dirty="0">
                <a:latin typeface="Times New Roman" panose="02020603050405020304" pitchFamily="18" charset="0"/>
              </a:rPr>
              <a:t>3</a:t>
            </a:r>
            <a:r>
              <a:rPr lang="el-GR" sz="2000" b="1" dirty="0">
                <a:latin typeface="Times New Roman" panose="02020603050405020304" pitchFamily="18" charset="0"/>
              </a:rPr>
              <a:t> </a:t>
            </a:r>
          </a:p>
          <a:p>
            <a:endParaRPr lang="en-US" dirty="0">
              <a:latin typeface="Times New Roman" panose="02020603050405020304" pitchFamily="18" charset="0"/>
            </a:endParaRPr>
          </a:p>
          <a:p>
            <a:r>
              <a:rPr lang="el-GR" dirty="0">
                <a:latin typeface="Times New Roman" panose="02020603050405020304" pitchFamily="18" charset="0"/>
              </a:rPr>
              <a:t>όπου</a:t>
            </a:r>
            <a:r>
              <a:rPr lang="en-US" dirty="0">
                <a:latin typeface="Times New Roman" panose="02020603050405020304" pitchFamily="18" charset="0"/>
              </a:rPr>
              <a:t>,</a:t>
            </a:r>
            <a:r>
              <a:rPr lang="el-GR" dirty="0">
                <a:latin typeface="Times New Roman" panose="02020603050405020304" pitchFamily="18" charset="0"/>
              </a:rPr>
              <a:t>  </a:t>
            </a:r>
            <a:r>
              <a:rPr lang="el-GR" sz="2000" dirty="0">
                <a:latin typeface="Times New Roman" panose="02020603050405020304" pitchFamily="18" charset="0"/>
              </a:rPr>
              <a:t>Τ</a:t>
            </a:r>
            <a:r>
              <a:rPr lang="en-US" sz="2000" dirty="0">
                <a:latin typeface="Times New Roman" panose="02020603050405020304" pitchFamily="18" charset="0"/>
              </a:rPr>
              <a:t> </a:t>
            </a:r>
            <a:r>
              <a:rPr lang="el-GR" sz="2000" dirty="0">
                <a:latin typeface="Times New Roman" panose="02020603050405020304" pitchFamily="18" charset="0"/>
              </a:rPr>
              <a:t>= </a:t>
            </a:r>
            <a:r>
              <a:rPr lang="en-US" sz="2000" dirty="0">
                <a:latin typeface="Times New Roman" panose="02020603050405020304" pitchFamily="18" charset="0"/>
              </a:rPr>
              <a:t> </a:t>
            </a:r>
            <a:r>
              <a:rPr lang="el-GR" sz="2000" dirty="0">
                <a:latin typeface="Times New Roman" panose="02020603050405020304" pitchFamily="18" charset="0"/>
              </a:rPr>
              <a:t>θερμοκρασία</a:t>
            </a:r>
            <a:r>
              <a:rPr lang="en-US" sz="2000" dirty="0">
                <a:latin typeface="Times New Roman" panose="02020603050405020304" pitchFamily="18" charset="0"/>
              </a:rPr>
              <a:t> </a:t>
            </a:r>
            <a:r>
              <a:rPr lang="el-GR" sz="2000" dirty="0">
                <a:latin typeface="Times New Roman" panose="02020603050405020304" pitchFamily="18" charset="0"/>
              </a:rPr>
              <a:t>(</a:t>
            </a:r>
            <a:r>
              <a:rPr lang="el-GR" sz="2000" baseline="30000" dirty="0">
                <a:latin typeface="Times New Roman" panose="02020603050405020304" pitchFamily="18" charset="0"/>
              </a:rPr>
              <a:t>ο</a:t>
            </a:r>
            <a:r>
              <a:rPr lang="el-GR" sz="2000" dirty="0">
                <a:latin typeface="Times New Roman" panose="02020603050405020304" pitchFamily="18" charset="0"/>
              </a:rPr>
              <a:t>C)</a:t>
            </a:r>
            <a:r>
              <a:rPr lang="en-US" sz="2000" dirty="0">
                <a:latin typeface="Times New Roman" panose="02020603050405020304" pitchFamily="18" charset="0"/>
              </a:rPr>
              <a:t>, </a:t>
            </a:r>
            <a:r>
              <a:rPr lang="el-GR" sz="2000" dirty="0">
                <a:latin typeface="Times New Roman" panose="02020603050405020304" pitchFamily="18" charset="0"/>
              </a:rPr>
              <a:t>S</a:t>
            </a:r>
            <a:r>
              <a:rPr lang="en-US" sz="2000" dirty="0">
                <a:latin typeface="Times New Roman" panose="02020603050405020304" pitchFamily="18" charset="0"/>
              </a:rPr>
              <a:t> </a:t>
            </a:r>
            <a:r>
              <a:rPr lang="el-GR" sz="2000" dirty="0">
                <a:latin typeface="Times New Roman" panose="02020603050405020304" pitchFamily="18" charset="0"/>
              </a:rPr>
              <a:t>= </a:t>
            </a:r>
            <a:r>
              <a:rPr lang="en-US" sz="2000" dirty="0">
                <a:latin typeface="Times New Roman" panose="02020603050405020304" pitchFamily="18" charset="0"/>
              </a:rPr>
              <a:t> </a:t>
            </a:r>
            <a:r>
              <a:rPr lang="el-GR" sz="2000" dirty="0">
                <a:latin typeface="Times New Roman" panose="02020603050405020304" pitchFamily="18" charset="0"/>
              </a:rPr>
              <a:t>αλατότητα</a:t>
            </a:r>
            <a:r>
              <a:rPr lang="en-US" sz="2000" dirty="0">
                <a:latin typeface="Times New Roman" panose="02020603050405020304" pitchFamily="18" charset="0"/>
              </a:rPr>
              <a:t>, z </a:t>
            </a:r>
            <a:r>
              <a:rPr lang="el-GR" sz="2000" dirty="0">
                <a:latin typeface="Times New Roman" panose="02020603050405020304" pitchFamily="18" charset="0"/>
              </a:rPr>
              <a:t>= βάθος</a:t>
            </a:r>
            <a:r>
              <a:rPr lang="en-US" sz="2000" dirty="0">
                <a:latin typeface="Times New Roman" panose="02020603050405020304" pitchFamily="18" charset="0"/>
              </a:rPr>
              <a:t> </a:t>
            </a:r>
            <a:r>
              <a:rPr lang="el-GR" sz="2000" dirty="0">
                <a:latin typeface="Times New Roman" panose="02020603050405020304" pitchFamily="18" charset="0"/>
              </a:rPr>
              <a:t>(</a:t>
            </a:r>
            <a:r>
              <a:rPr lang="en-US" sz="2000" dirty="0">
                <a:latin typeface="Times New Roman" panose="02020603050405020304" pitchFamily="18" charset="0"/>
              </a:rPr>
              <a:t>m)</a:t>
            </a:r>
            <a:endParaRPr lang="el-GR" sz="2000" dirty="0">
              <a:latin typeface="Times New Roman" panose="02020603050405020304" pitchFamily="18" charset="0"/>
            </a:endParaRPr>
          </a:p>
        </p:txBody>
      </p:sp>
      <p:sp>
        <p:nvSpPr>
          <p:cNvPr id="8" name="TextBox 7">
            <a:extLst>
              <a:ext uri="{FF2B5EF4-FFF2-40B4-BE49-F238E27FC236}">
                <a16:creationId xmlns:a16="http://schemas.microsoft.com/office/drawing/2014/main" id="{49E80484-851C-409B-9D74-E277C8E960F9}"/>
              </a:ext>
            </a:extLst>
          </p:cNvPr>
          <p:cNvSpPr txBox="1"/>
          <p:nvPr/>
        </p:nvSpPr>
        <p:spPr>
          <a:xfrm>
            <a:off x="266700" y="354181"/>
            <a:ext cx="6096000" cy="400110"/>
          </a:xfrm>
          <a:prstGeom prst="rect">
            <a:avLst/>
          </a:prstGeom>
          <a:noFill/>
        </p:spPr>
        <p:txBody>
          <a:bodyPr wrap="square">
            <a:spAutoFit/>
          </a:bodyPr>
          <a:lstStyle/>
          <a:p>
            <a:r>
              <a:rPr lang="el-GR" sz="2000" b="1" dirty="0">
                <a:solidFill>
                  <a:srgbClr val="0070C0"/>
                </a:solidFill>
                <a:effectLst/>
                <a:latin typeface="Calibri" panose="020F0502020204030204" pitchFamily="34" charset="0"/>
                <a:ea typeface="Calibri" panose="020F0502020204030204" pitchFamily="34" charset="0"/>
              </a:rPr>
              <a:t>Η ταχύτητα του ήχου στο θαλασσινό νερό </a:t>
            </a:r>
            <a:endParaRPr lang="en-US" sz="2000" b="1" dirty="0">
              <a:solidFill>
                <a:srgbClr val="0070C0"/>
              </a:solidFill>
            </a:endParaRPr>
          </a:p>
        </p:txBody>
      </p:sp>
    </p:spTree>
    <p:extLst>
      <p:ext uri="{BB962C8B-B14F-4D97-AF65-F5344CB8AC3E}">
        <p14:creationId xmlns:p14="http://schemas.microsoft.com/office/powerpoint/2010/main" val="2577591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F3AB83-CEDA-4005-8915-BCD90A64A900}"/>
              </a:ext>
            </a:extLst>
          </p:cNvPr>
          <p:cNvSpPr txBox="1"/>
          <p:nvPr/>
        </p:nvSpPr>
        <p:spPr>
          <a:xfrm>
            <a:off x="1144844" y="240549"/>
            <a:ext cx="9904156" cy="736355"/>
          </a:xfrm>
          <a:prstGeom prst="rect">
            <a:avLst/>
          </a:prstGeom>
          <a:noFill/>
        </p:spPr>
        <p:txBody>
          <a:bodyPr wrap="square">
            <a:spAutoFit/>
          </a:bodyPr>
          <a:lstStyle/>
          <a:p>
            <a:pPr>
              <a:lnSpc>
                <a:spcPct val="107000"/>
              </a:lnSpc>
              <a:spcAft>
                <a:spcPts val="600"/>
              </a:spcAft>
            </a:pPr>
            <a:r>
              <a:rPr lang="el-GR" sz="2000" dirty="0">
                <a:effectLst/>
                <a:latin typeface="Calibri" panose="020F0502020204030204" pitchFamily="34" charset="0"/>
                <a:ea typeface="SimSun" panose="02010600030101010101" pitchFamily="2" charset="-122"/>
                <a:cs typeface="Calibri" panose="020F0502020204030204" pitchFamily="34" charset="0"/>
              </a:rPr>
              <a:t>Διάγραμμα της κατακόρυφης κατανομής της θερμοκρασίας, αλατότητας και της ταχύτητας του ήχου (από </a:t>
            </a:r>
            <a:r>
              <a:rPr lang="en-US" sz="2000" dirty="0">
                <a:solidFill>
                  <a:srgbClr val="222222"/>
                </a:solidFill>
                <a:effectLst/>
                <a:latin typeface="Calibri" panose="020F0502020204030204" pitchFamily="34" charset="0"/>
                <a:ea typeface="SimSun" panose="02010600030101010101" pitchFamily="2" charset="-122"/>
                <a:cs typeface="Calibri" panose="020F0502020204030204" pitchFamily="34" charset="0"/>
              </a:rPr>
              <a:t>Tucker</a:t>
            </a:r>
            <a:r>
              <a:rPr lang="el-GR" sz="2000" dirty="0">
                <a:solidFill>
                  <a:srgbClr val="222222"/>
                </a:solidFill>
                <a:effectLst/>
                <a:latin typeface="Calibri" panose="020F0502020204030204" pitchFamily="34" charset="0"/>
                <a:ea typeface="SimSun" panose="02010600030101010101" pitchFamily="2" charset="-122"/>
                <a:cs typeface="Calibri" panose="020F0502020204030204" pitchFamily="34" charset="0"/>
              </a:rPr>
              <a:t> &amp; </a:t>
            </a:r>
            <a:r>
              <a:rPr lang="en-US" sz="2000" dirty="0">
                <a:solidFill>
                  <a:srgbClr val="222222"/>
                </a:solidFill>
                <a:effectLst/>
                <a:latin typeface="Calibri" panose="020F0502020204030204" pitchFamily="34" charset="0"/>
                <a:ea typeface="SimSun" panose="02010600030101010101" pitchFamily="2" charset="-122"/>
                <a:cs typeface="Calibri" panose="020F0502020204030204" pitchFamily="34" charset="0"/>
              </a:rPr>
              <a:t>Gazey</a:t>
            </a:r>
            <a:r>
              <a:rPr lang="el-GR" sz="2000" dirty="0">
                <a:solidFill>
                  <a:srgbClr val="222222"/>
                </a:solidFill>
                <a:effectLst/>
                <a:latin typeface="Calibri" panose="020F0502020204030204" pitchFamily="34" charset="0"/>
                <a:ea typeface="SimSun" panose="02010600030101010101" pitchFamily="2" charset="-122"/>
                <a:cs typeface="Calibri" panose="020F0502020204030204" pitchFamily="34" charset="0"/>
              </a:rPr>
              <a:t> 1966).</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2E71C096-F368-BE91-E9EF-57D166A150CC}"/>
              </a:ext>
            </a:extLst>
          </p:cNvPr>
          <p:cNvPicPr>
            <a:picLocks noChangeAspect="1"/>
          </p:cNvPicPr>
          <p:nvPr/>
        </p:nvPicPr>
        <p:blipFill>
          <a:blip r:embed="rId2"/>
          <a:stretch>
            <a:fillRect/>
          </a:stretch>
        </p:blipFill>
        <p:spPr>
          <a:xfrm>
            <a:off x="2567428" y="1585175"/>
            <a:ext cx="7057143" cy="5123809"/>
          </a:xfrm>
          <a:prstGeom prst="rect">
            <a:avLst/>
          </a:prstGeom>
        </p:spPr>
      </p:pic>
    </p:spTree>
    <p:extLst>
      <p:ext uri="{BB962C8B-B14F-4D97-AF65-F5344CB8AC3E}">
        <p14:creationId xmlns:p14="http://schemas.microsoft.com/office/powerpoint/2010/main" val="2247338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hematic diagram showing sound ray propagation and sonic layer depth.">
            <a:extLst>
              <a:ext uri="{FF2B5EF4-FFF2-40B4-BE49-F238E27FC236}">
                <a16:creationId xmlns:a16="http://schemas.microsoft.com/office/drawing/2014/main" id="{3055B246-399B-47A4-9351-B246C6082445}"/>
              </a:ext>
            </a:extLst>
          </p:cNvPr>
          <p:cNvPicPr/>
          <p:nvPr/>
        </p:nvPicPr>
        <p:blipFill rotWithShape="1">
          <a:blip r:embed="rId2">
            <a:extLst>
              <a:ext uri="{28A0092B-C50C-407E-A947-70E740481C1C}">
                <a14:useLocalDpi xmlns:a14="http://schemas.microsoft.com/office/drawing/2010/main" val="0"/>
              </a:ext>
            </a:extLst>
          </a:blip>
          <a:srcRect l="2149" t="17746" r="2676" b="18020"/>
          <a:stretch/>
        </p:blipFill>
        <p:spPr bwMode="auto">
          <a:xfrm>
            <a:off x="6096000" y="770255"/>
            <a:ext cx="5191125" cy="2658745"/>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E06DF632-9FD4-478D-B14F-620761CBC800}"/>
              </a:ext>
            </a:extLst>
          </p:cNvPr>
          <p:cNvSpPr txBox="1"/>
          <p:nvPr/>
        </p:nvSpPr>
        <p:spPr>
          <a:xfrm>
            <a:off x="904875" y="1183210"/>
            <a:ext cx="4457197" cy="1631216"/>
          </a:xfrm>
          <a:prstGeom prst="rect">
            <a:avLst/>
          </a:prstGeom>
          <a:noFill/>
        </p:spPr>
        <p:txBody>
          <a:bodyPr wrap="square">
            <a:spAutoFit/>
          </a:bodyPr>
          <a:lstStyle/>
          <a:p>
            <a:r>
              <a:rPr lang="el-GR" sz="2000" b="1" dirty="0">
                <a:solidFill>
                  <a:srgbClr val="000000"/>
                </a:solidFill>
                <a:effectLst/>
                <a:latin typeface="Calibri" panose="020F0502020204030204" pitchFamily="34" charset="0"/>
                <a:ea typeface="Calibri" panose="020F0502020204030204" pitchFamily="34" charset="0"/>
              </a:rPr>
              <a:t>Επιφανειακό κανάλι διάδοσης </a:t>
            </a:r>
          </a:p>
          <a:p>
            <a:r>
              <a:rPr lang="el-GR" sz="2000" dirty="0">
                <a:solidFill>
                  <a:srgbClr val="000000"/>
                </a:solidFill>
                <a:effectLst/>
                <a:latin typeface="Calibri" panose="020F0502020204030204" pitchFamily="34" charset="0"/>
                <a:ea typeface="Calibri" panose="020F0502020204030204" pitchFamily="34" charset="0"/>
              </a:rPr>
              <a:t>(</a:t>
            </a:r>
            <a:r>
              <a:rPr lang="en-US" sz="2000" dirty="0">
                <a:solidFill>
                  <a:srgbClr val="000000"/>
                </a:solidFill>
                <a:effectLst/>
                <a:latin typeface="Calibri" panose="020F0502020204030204" pitchFamily="34" charset="0"/>
                <a:ea typeface="Calibri" panose="020F0502020204030204" pitchFamily="34" charset="0"/>
              </a:rPr>
              <a:t>SSC</a:t>
            </a:r>
            <a:r>
              <a:rPr lang="el-GR" sz="2000" dirty="0">
                <a:solidFill>
                  <a:srgbClr val="000000"/>
                </a:solidFill>
                <a:effectLst/>
                <a:latin typeface="Calibri" panose="020F0502020204030204" pitchFamily="34" charset="0"/>
                <a:ea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rPr>
              <a:t>surface sound channel</a:t>
            </a:r>
            <a:r>
              <a:rPr lang="el-GR" sz="2000" dirty="0">
                <a:solidFill>
                  <a:srgbClr val="000000"/>
                </a:solidFill>
                <a:effectLst/>
                <a:latin typeface="Calibri" panose="020F0502020204030204" pitchFamily="34" charset="0"/>
                <a:ea typeface="Calibri" panose="020F0502020204030204" pitchFamily="34" charset="0"/>
              </a:rPr>
              <a:t>) </a:t>
            </a:r>
          </a:p>
          <a:p>
            <a:r>
              <a:rPr lang="el-GR" sz="2000" dirty="0">
                <a:solidFill>
                  <a:srgbClr val="000000"/>
                </a:solidFill>
                <a:effectLst/>
                <a:latin typeface="Calibri" panose="020F0502020204030204" pitchFamily="34" charset="0"/>
                <a:ea typeface="Calibri" panose="020F0502020204030204" pitchFamily="34" charset="0"/>
              </a:rPr>
              <a:t>ή </a:t>
            </a:r>
          </a:p>
          <a:p>
            <a:r>
              <a:rPr lang="el-GR" sz="2000" b="1" dirty="0">
                <a:solidFill>
                  <a:srgbClr val="000000"/>
                </a:solidFill>
                <a:effectLst/>
                <a:latin typeface="Calibri" panose="020F0502020204030204" pitchFamily="34" charset="0"/>
                <a:ea typeface="Calibri" panose="020F0502020204030204" pitchFamily="34" charset="0"/>
              </a:rPr>
              <a:t>Επιφανειακός δίαυλος </a:t>
            </a:r>
          </a:p>
          <a:p>
            <a:r>
              <a:rPr lang="el-GR" sz="2000" dirty="0">
                <a:solidFill>
                  <a:srgbClr val="000000"/>
                </a:solidFill>
                <a:effectLst/>
                <a:latin typeface="Calibri" panose="020F0502020204030204" pitchFamily="34" charset="0"/>
                <a:ea typeface="Calibri" panose="020F0502020204030204" pitchFamily="34" charset="0"/>
              </a:rPr>
              <a:t>(SD: </a:t>
            </a:r>
            <a:r>
              <a:rPr lang="en-US" sz="2000" dirty="0">
                <a:solidFill>
                  <a:srgbClr val="000000"/>
                </a:solidFill>
                <a:effectLst/>
                <a:latin typeface="Calibri" panose="020F0502020204030204" pitchFamily="34" charset="0"/>
                <a:ea typeface="Calibri" panose="020F0502020204030204" pitchFamily="34" charset="0"/>
              </a:rPr>
              <a:t>surface duct</a:t>
            </a:r>
            <a:r>
              <a:rPr lang="el-GR" sz="2000" dirty="0">
                <a:solidFill>
                  <a:srgbClr val="000000"/>
                </a:solidFill>
                <a:effectLst/>
                <a:latin typeface="Calibri" panose="020F0502020204030204" pitchFamily="34" charset="0"/>
                <a:ea typeface="Calibri" panose="020F0502020204030204" pitchFamily="34" charset="0"/>
              </a:rPr>
              <a:t>),</a:t>
            </a:r>
            <a:endParaRPr lang="en-US" sz="2000" dirty="0"/>
          </a:p>
        </p:txBody>
      </p:sp>
      <p:pic>
        <p:nvPicPr>
          <p:cNvPr id="10" name="Picture 9" descr="Schematic animation showing sound ray propagation in the deep sound channel">
            <a:extLst>
              <a:ext uri="{FF2B5EF4-FFF2-40B4-BE49-F238E27FC236}">
                <a16:creationId xmlns:a16="http://schemas.microsoft.com/office/drawing/2014/main" id="{F5575D3C-E67C-49E0-A6ED-C2278B098331}"/>
              </a:ext>
            </a:extLst>
          </p:cNvPr>
          <p:cNvPicPr/>
          <p:nvPr/>
        </p:nvPicPr>
        <p:blipFill rotWithShape="1">
          <a:blip r:embed="rId3">
            <a:extLst>
              <a:ext uri="{28A0092B-C50C-407E-A947-70E740481C1C}">
                <a14:useLocalDpi xmlns:a14="http://schemas.microsoft.com/office/drawing/2010/main" val="0"/>
              </a:ext>
            </a:extLst>
          </a:blip>
          <a:srcRect l="2000" t="18178" r="2163" b="17225"/>
          <a:stretch/>
        </p:blipFill>
        <p:spPr bwMode="auto">
          <a:xfrm>
            <a:off x="6067425" y="3771102"/>
            <a:ext cx="5219700" cy="2678430"/>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CC34478D-1EEE-431D-8996-C6094190F0A0}"/>
              </a:ext>
            </a:extLst>
          </p:cNvPr>
          <p:cNvSpPr txBox="1"/>
          <p:nvPr/>
        </p:nvSpPr>
        <p:spPr>
          <a:xfrm>
            <a:off x="904875" y="4167719"/>
            <a:ext cx="4029075" cy="1323439"/>
          </a:xfrm>
          <a:prstGeom prst="rect">
            <a:avLst/>
          </a:prstGeom>
          <a:noFill/>
        </p:spPr>
        <p:txBody>
          <a:bodyPr wrap="square">
            <a:spAutoFit/>
          </a:bodyPr>
          <a:lstStyle/>
          <a:p>
            <a:r>
              <a:rPr lang="el-GR" sz="2000" b="1" dirty="0">
                <a:latin typeface="Calibri" panose="020F0502020204030204" pitchFamily="34" charset="0"/>
                <a:ea typeface="Calibri" panose="020F0502020204030204" pitchFamily="34" charset="0"/>
              </a:rPr>
              <a:t>Η</a:t>
            </a:r>
            <a:r>
              <a:rPr lang="el-GR" sz="2000" b="1" dirty="0">
                <a:effectLst/>
                <a:latin typeface="Calibri" panose="020F0502020204030204" pitchFamily="34" charset="0"/>
                <a:ea typeface="Calibri" panose="020F0502020204030204" pitchFamily="34" charset="0"/>
              </a:rPr>
              <a:t>χητικός δίαυλος μεγάλου βάθους </a:t>
            </a:r>
            <a:r>
              <a:rPr lang="el-GR" sz="2000" dirty="0">
                <a:effectLst/>
                <a:latin typeface="Calibri" panose="020F0502020204030204" pitchFamily="34" charset="0"/>
                <a:ea typeface="Calibri" panose="020F0502020204030204" pitchFamily="34" charset="0"/>
              </a:rPr>
              <a:t>(</a:t>
            </a:r>
            <a:r>
              <a:rPr lang="en-US" sz="2000" dirty="0">
                <a:effectLst/>
                <a:latin typeface="Calibri" panose="020F0502020204030204" pitchFamily="34" charset="0"/>
                <a:ea typeface="Calibri" panose="020F0502020204030204" pitchFamily="34" charset="0"/>
              </a:rPr>
              <a:t>deep sound channel</a:t>
            </a:r>
            <a:r>
              <a:rPr lang="el-GR" sz="2000" dirty="0">
                <a:effectLst/>
                <a:latin typeface="Calibri" panose="020F0502020204030204" pitchFamily="34" charset="0"/>
                <a:ea typeface="Calibri" panose="020F0502020204030204" pitchFamily="34" charset="0"/>
              </a:rPr>
              <a:t>) </a:t>
            </a:r>
            <a:endParaRPr lang="en-US" sz="2000" dirty="0">
              <a:effectLst/>
              <a:latin typeface="Calibri" panose="020F0502020204030204" pitchFamily="34" charset="0"/>
              <a:ea typeface="Calibri" panose="020F0502020204030204" pitchFamily="34" charset="0"/>
            </a:endParaRPr>
          </a:p>
          <a:p>
            <a:r>
              <a:rPr lang="el-GR" sz="2000" dirty="0">
                <a:effectLst/>
                <a:latin typeface="Calibri" panose="020F0502020204030204" pitchFamily="34" charset="0"/>
                <a:ea typeface="Calibri" panose="020F0502020204030204" pitchFamily="34" charset="0"/>
              </a:rPr>
              <a:t>ή </a:t>
            </a:r>
          </a:p>
          <a:p>
            <a:r>
              <a:rPr lang="en-US" sz="2000" b="1" dirty="0">
                <a:effectLst/>
                <a:latin typeface="Calibri" panose="020F0502020204030204" pitchFamily="34" charset="0"/>
                <a:ea typeface="Calibri" panose="020F0502020204030204" pitchFamily="34" charset="0"/>
              </a:rPr>
              <a:t>SOFAR </a:t>
            </a:r>
            <a:r>
              <a:rPr lang="el-GR" sz="2000" dirty="0">
                <a:effectLst/>
                <a:latin typeface="Calibri" panose="020F0502020204030204" pitchFamily="34" charset="0"/>
                <a:ea typeface="Calibri" panose="020F0502020204030204" pitchFamily="34" charset="0"/>
              </a:rPr>
              <a:t>(</a:t>
            </a:r>
            <a:r>
              <a:rPr lang="en-US" sz="2000" b="1" i="1" dirty="0">
                <a:effectLst/>
                <a:latin typeface="Calibri" panose="020F0502020204030204" pitchFamily="34" charset="0"/>
                <a:ea typeface="Calibri" panose="020F0502020204030204" pitchFamily="34" charset="0"/>
              </a:rPr>
              <a:t>Sound Fixing and Ranging</a:t>
            </a:r>
            <a:r>
              <a:rPr lang="el-GR" sz="2000" dirty="0">
                <a:effectLst/>
                <a:latin typeface="Calibri" panose="020F0502020204030204" pitchFamily="34" charset="0"/>
                <a:ea typeface="Calibri" panose="020F0502020204030204" pitchFamily="34" charset="0"/>
              </a:rPr>
              <a:t>)</a:t>
            </a:r>
            <a:r>
              <a:rPr lang="el-GR" sz="2000" dirty="0">
                <a:solidFill>
                  <a:srgbClr val="202124"/>
                </a:solidFill>
                <a:effectLst/>
                <a:latin typeface="Calibri" panose="020F0502020204030204" pitchFamily="34" charset="0"/>
                <a:ea typeface="Calibri" panose="020F0502020204030204" pitchFamily="34" charset="0"/>
              </a:rPr>
              <a:t>, </a:t>
            </a:r>
            <a:endParaRPr lang="en-US" sz="2000" dirty="0"/>
          </a:p>
        </p:txBody>
      </p:sp>
    </p:spTree>
    <p:extLst>
      <p:ext uri="{BB962C8B-B14F-4D97-AF65-F5344CB8AC3E}">
        <p14:creationId xmlns:p14="http://schemas.microsoft.com/office/powerpoint/2010/main" val="1462156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1F19AF-856B-4254-B9E1-A5465E7DE15F}"/>
              </a:ext>
            </a:extLst>
          </p:cNvPr>
          <p:cNvSpPr txBox="1"/>
          <p:nvPr/>
        </p:nvSpPr>
        <p:spPr>
          <a:xfrm>
            <a:off x="4689613" y="168702"/>
            <a:ext cx="3352800" cy="461665"/>
          </a:xfrm>
          <a:prstGeom prst="rect">
            <a:avLst/>
          </a:prstGeom>
          <a:noFill/>
        </p:spPr>
        <p:txBody>
          <a:bodyPr wrap="square">
            <a:spAutoFit/>
          </a:bodyPr>
          <a:lstStyle/>
          <a:p>
            <a:pPr algn="just"/>
            <a:r>
              <a:rPr lang="el-GR" sz="2400" b="1" i="0" u="none" strike="noStrike" baseline="0" dirty="0">
                <a:solidFill>
                  <a:srgbClr val="415080"/>
                </a:solidFill>
                <a:latin typeface="Trebuchet MS" panose="020B0603020202020204" pitchFamily="34" charset="0"/>
              </a:rPr>
              <a:t>Μεσόγειος Θάλασσα </a:t>
            </a:r>
            <a:endParaRPr lang="en-US" sz="2400" b="1" dirty="0"/>
          </a:p>
        </p:txBody>
      </p:sp>
      <p:sp>
        <p:nvSpPr>
          <p:cNvPr id="7" name="TextBox 6">
            <a:extLst>
              <a:ext uri="{FF2B5EF4-FFF2-40B4-BE49-F238E27FC236}">
                <a16:creationId xmlns:a16="http://schemas.microsoft.com/office/drawing/2014/main" id="{DB6A7AB2-DD7D-44B4-8523-D2681524FF50}"/>
              </a:ext>
            </a:extLst>
          </p:cNvPr>
          <p:cNvSpPr txBox="1"/>
          <p:nvPr/>
        </p:nvSpPr>
        <p:spPr>
          <a:xfrm>
            <a:off x="368876" y="389419"/>
            <a:ext cx="2793423" cy="400110"/>
          </a:xfrm>
          <a:prstGeom prst="rect">
            <a:avLst/>
          </a:prstGeom>
          <a:noFill/>
        </p:spPr>
        <p:txBody>
          <a:bodyPr wrap="square">
            <a:spAutoFit/>
          </a:bodyPr>
          <a:lstStyle/>
          <a:p>
            <a:r>
              <a:rPr lang="el-GR" sz="2000" b="1" i="1" u="sng" strike="noStrike" baseline="0" dirty="0">
                <a:solidFill>
                  <a:srgbClr val="415080"/>
                </a:solidFill>
                <a:latin typeface="Trebuchet MS" panose="020B0603020202020204" pitchFamily="34" charset="0"/>
              </a:rPr>
              <a:t>Θαλάσσιες μάζες </a:t>
            </a:r>
            <a:endParaRPr lang="en-US" sz="2000" b="1" dirty="0"/>
          </a:p>
        </p:txBody>
      </p:sp>
      <p:sp>
        <p:nvSpPr>
          <p:cNvPr id="9" name="TextBox 8">
            <a:extLst>
              <a:ext uri="{FF2B5EF4-FFF2-40B4-BE49-F238E27FC236}">
                <a16:creationId xmlns:a16="http://schemas.microsoft.com/office/drawing/2014/main" id="{3B834EF3-554B-4451-9B20-42EED43059DE}"/>
              </a:ext>
            </a:extLst>
          </p:cNvPr>
          <p:cNvSpPr txBox="1"/>
          <p:nvPr/>
        </p:nvSpPr>
        <p:spPr>
          <a:xfrm>
            <a:off x="184438" y="789529"/>
            <a:ext cx="11778962" cy="6093976"/>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Τρείς είναι οι κύριες θαλάσσιες μάζες της Μεσογείου (</a:t>
            </a:r>
            <a:r>
              <a:rPr lang="el-GR" sz="2000" b="0" i="0" u="none" strike="noStrike" baseline="0" dirty="0" err="1">
                <a:solidFill>
                  <a:srgbClr val="211D1E"/>
                </a:solidFill>
                <a:latin typeface="Calibri" panose="020F0502020204030204" pitchFamily="34" charset="0"/>
              </a:rPr>
              <a:t>Fabres</a:t>
            </a:r>
            <a:r>
              <a:rPr lang="el-GR" sz="2000" b="0" i="0" u="none" strike="noStrike" baseline="0" dirty="0">
                <a:solidFill>
                  <a:srgbClr val="211D1E"/>
                </a:solidFill>
                <a:latin typeface="Calibri" panose="020F0502020204030204" pitchFamily="34" charset="0"/>
              </a:rPr>
              <a:t> </a:t>
            </a:r>
            <a:r>
              <a:rPr lang="el-GR" sz="2000" b="0" i="1" u="none" strike="noStrike" baseline="0" dirty="0">
                <a:solidFill>
                  <a:srgbClr val="211D1E"/>
                </a:solidFill>
                <a:latin typeface="Calibri" panose="020F0502020204030204" pitchFamily="34" charset="0"/>
              </a:rPr>
              <a:t>et al</a:t>
            </a:r>
            <a:r>
              <a:rPr lang="el-GR" sz="2000" b="0" i="0" u="none" strike="noStrike" baseline="0" dirty="0">
                <a:solidFill>
                  <a:srgbClr val="211D1E"/>
                </a:solidFill>
                <a:latin typeface="Calibri" panose="020F0502020204030204" pitchFamily="34" charset="0"/>
              </a:rPr>
              <a:t>. 2012): </a:t>
            </a:r>
            <a:endParaRPr lang="el-GR" sz="2000" b="0" i="0" u="none" strike="noStrike" baseline="0" dirty="0">
              <a:solidFill>
                <a:srgbClr val="000000"/>
              </a:solidFill>
              <a:latin typeface="Calibri" panose="020F0502020204030204" pitchFamily="34" charset="0"/>
            </a:endParaRPr>
          </a:p>
          <a:p>
            <a:pPr marL="342900" indent="-342900" algn="just">
              <a:buFont typeface="+mj-lt"/>
              <a:buAutoNum type="arabicParenR"/>
            </a:pPr>
            <a:r>
              <a:rPr lang="el-GR" sz="2000" b="1" i="0" u="none" strike="noStrike" baseline="0" dirty="0">
                <a:solidFill>
                  <a:srgbClr val="211D1E"/>
                </a:solidFill>
                <a:latin typeface="Calibri" panose="020F0502020204030204" pitchFamily="34" charset="0"/>
              </a:rPr>
              <a:t>Τα Τροποποιημένα Νερά του </a:t>
            </a:r>
            <a:r>
              <a:rPr lang="el-GR" sz="2000" b="1" i="0" u="none" strike="noStrike" baseline="0" dirty="0">
                <a:solidFill>
                  <a:srgbClr val="000000"/>
                </a:solidFill>
                <a:latin typeface="Calibri" panose="020F0502020204030204" pitchFamily="34" charset="0"/>
              </a:rPr>
              <a:t>Α</a:t>
            </a:r>
            <a:r>
              <a:rPr lang="el-GR" sz="2000" b="1" i="0" u="none" strike="noStrike" baseline="0" dirty="0">
                <a:solidFill>
                  <a:srgbClr val="211D1E"/>
                </a:solidFill>
                <a:latin typeface="Calibri" panose="020F0502020204030204" pitchFamily="34" charset="0"/>
              </a:rPr>
              <a:t>τλαντικού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MAW: </a:t>
            </a:r>
            <a:r>
              <a:rPr lang="el-GR" sz="2000" b="0" i="1" u="none" strike="noStrike" baseline="0" dirty="0" err="1">
                <a:solidFill>
                  <a:srgbClr val="211D1E"/>
                </a:solidFill>
                <a:latin typeface="Calibri" panose="020F0502020204030204" pitchFamily="34" charset="0"/>
              </a:rPr>
              <a:t>Modyfied</a:t>
            </a:r>
            <a:r>
              <a:rPr lang="el-GR" sz="2000" b="0" i="1" u="none" strike="noStrike" baseline="0" dirty="0">
                <a:solidFill>
                  <a:srgbClr val="211D1E"/>
                </a:solidFill>
                <a:latin typeface="Calibri" panose="020F0502020204030204" pitchFamily="34" charset="0"/>
              </a:rPr>
              <a:t> Atlantic </a:t>
            </a:r>
            <a:r>
              <a:rPr lang="el-GR" sz="2000" b="0" i="1" u="none" strike="noStrike" baseline="0" dirty="0" err="1">
                <a:solidFill>
                  <a:srgbClr val="211D1E"/>
                </a:solidFill>
                <a:latin typeface="Calibri" panose="020F0502020204030204" pitchFamily="34" charset="0"/>
              </a:rPr>
              <a:t>Water</a:t>
            </a:r>
            <a:r>
              <a:rPr lang="el-GR" sz="2000" b="0" i="0" u="none" strike="noStrike" baseline="0" dirty="0">
                <a:solidFill>
                  <a:srgbClr val="211D1E"/>
                </a:solidFill>
                <a:latin typeface="Calibri" panose="020F0502020204030204" pitchFamily="34" charset="0"/>
              </a:rPr>
              <a:t>) που βρίσκονται στο επιφανειακό στρώμα, με πάχος 50–200 m και χαρακτηρίζεται από αλατότητα που κυμαίνεται από </a:t>
            </a:r>
            <a:r>
              <a:rPr lang="en-US" sz="2000" dirty="0">
                <a:solidFill>
                  <a:srgbClr val="211D1E"/>
                </a:solidFill>
                <a:latin typeface="Calibri" panose="020F0502020204030204" pitchFamily="34" charset="0"/>
              </a:rPr>
              <a:t>S=</a:t>
            </a:r>
            <a:r>
              <a:rPr lang="el-GR" sz="2000" b="0" i="0" u="none" strike="noStrike" baseline="0" dirty="0">
                <a:solidFill>
                  <a:srgbClr val="211D1E"/>
                </a:solidFill>
                <a:latin typeface="Calibri" panose="020F0502020204030204" pitchFamily="34" charset="0"/>
              </a:rPr>
              <a:t>36,2 </a:t>
            </a:r>
            <a:r>
              <a:rPr lang="el-GR" sz="2000" dirty="0">
                <a:solidFill>
                  <a:srgbClr val="211D1E"/>
                </a:solidFill>
                <a:latin typeface="Calibri" panose="020F0502020204030204" pitchFamily="34" charset="0"/>
              </a:rPr>
              <a:t>κ</a:t>
            </a:r>
            <a:r>
              <a:rPr lang="el-GR" sz="2000" b="0" i="0" u="none" strike="noStrike" baseline="0" dirty="0">
                <a:solidFill>
                  <a:srgbClr val="211D1E"/>
                </a:solidFill>
                <a:latin typeface="Calibri" panose="020F0502020204030204" pitchFamily="34" charset="0"/>
              </a:rPr>
              <a:t>οντά στο Γιβραλτάρ έως </a:t>
            </a:r>
            <a:r>
              <a:rPr lang="en-US" sz="2000" b="0" i="0" u="none" strike="noStrike" baseline="0" dirty="0">
                <a:solidFill>
                  <a:srgbClr val="211D1E"/>
                </a:solidFill>
                <a:latin typeface="Calibri" panose="020F0502020204030204" pitchFamily="34" charset="0"/>
              </a:rPr>
              <a:t>S=</a:t>
            </a:r>
            <a:r>
              <a:rPr lang="el-GR" sz="2000" b="0" i="0" u="none" strike="noStrike" baseline="0" dirty="0">
                <a:solidFill>
                  <a:srgbClr val="211D1E"/>
                </a:solidFill>
                <a:latin typeface="Calibri" panose="020F0502020204030204" pitchFamily="34" charset="0"/>
              </a:rPr>
              <a:t>38,6 στη λεκάνη της Λεβαντίνης. Τ</a:t>
            </a:r>
            <a:r>
              <a:rPr lang="el-GR" sz="2000" dirty="0">
                <a:solidFill>
                  <a:srgbClr val="211D1E"/>
                </a:solidFill>
                <a:latin typeface="Calibri" panose="020F0502020204030204" pitchFamily="34" charset="0"/>
              </a:rPr>
              <a:t>α</a:t>
            </a:r>
            <a:r>
              <a:rPr lang="el-GR" sz="2000" b="0" i="0" u="none" strike="noStrike" baseline="0" dirty="0">
                <a:solidFill>
                  <a:srgbClr val="211D1E"/>
                </a:solidFill>
                <a:latin typeface="Calibri" panose="020F0502020204030204" pitchFamily="34" charset="0"/>
              </a:rPr>
              <a:t> </a:t>
            </a:r>
            <a:r>
              <a:rPr lang="el-GR" sz="2000" b="0" i="1" u="none" strike="noStrike" baseline="0" dirty="0">
                <a:solidFill>
                  <a:srgbClr val="211D1E"/>
                </a:solidFill>
                <a:latin typeface="Calibri" panose="020F0502020204030204" pitchFamily="34" charset="0"/>
              </a:rPr>
              <a:t>MAW </a:t>
            </a:r>
            <a:r>
              <a:rPr lang="el-GR" sz="2000" b="0" i="0" u="none" strike="noStrike" baseline="0" dirty="0">
                <a:solidFill>
                  <a:srgbClr val="211D1E"/>
                </a:solidFill>
                <a:latin typeface="Calibri" panose="020F0502020204030204" pitchFamily="34" charset="0"/>
              </a:rPr>
              <a:t>είναι η συνέχεια της εισροής νερών του Ατλαντικού που εισέρχονται για να αντισταθμίσουν το έλλειμα του υδατικού ισοζυγίου (Εξάτμιση &gt; Υγροποίηση + Χερσαία Απορροή) της λεκάνης της Μεσογείου και που ποσοτικά ανέρχονται 0,72-0,92 Sv (1 Sv=10</a:t>
            </a:r>
            <a:r>
              <a:rPr lang="el-GR" sz="2000" b="0" i="0" u="none" strike="noStrike" baseline="30000" dirty="0">
                <a:solidFill>
                  <a:srgbClr val="211D1E"/>
                </a:solidFill>
                <a:latin typeface="Calibri" panose="020F0502020204030204" pitchFamily="34" charset="0"/>
              </a:rPr>
              <a:t>6</a:t>
            </a:r>
            <a:r>
              <a:rPr lang="el-GR" sz="2000" b="0" i="0" u="none" strike="noStrike" baseline="0" dirty="0">
                <a:solidFill>
                  <a:srgbClr val="211D1E"/>
                </a:solidFill>
                <a:latin typeface="Calibri" panose="020F0502020204030204" pitchFamily="34" charset="0"/>
              </a:rPr>
              <a:t> m</a:t>
            </a:r>
            <a:r>
              <a:rPr lang="el-GR" sz="2000" b="0" i="0" u="none" strike="noStrike" baseline="30000" dirty="0">
                <a:solidFill>
                  <a:srgbClr val="211D1E"/>
                </a:solidFill>
                <a:latin typeface="Calibri" panose="020F0502020204030204" pitchFamily="34" charset="0"/>
              </a:rPr>
              <a:t>3</a:t>
            </a:r>
            <a:r>
              <a:rPr lang="el-GR" sz="2000" b="0" i="0" u="none" strike="noStrike" baseline="0" dirty="0">
                <a:solidFill>
                  <a:srgbClr val="211D1E"/>
                </a:solidFill>
                <a:latin typeface="Calibri" panose="020F0502020204030204" pitchFamily="34" charset="0"/>
              </a:rPr>
              <a:t>/s).</a:t>
            </a:r>
          </a:p>
          <a:p>
            <a:pPr marL="342900" indent="-342900" algn="just">
              <a:buFont typeface="+mj-lt"/>
              <a:buAutoNum type="arabicParenR"/>
            </a:pPr>
            <a:r>
              <a:rPr lang="el-GR" sz="2000" b="1" i="0" u="none" strike="noStrike" baseline="0" dirty="0">
                <a:solidFill>
                  <a:srgbClr val="211D1E"/>
                </a:solidFill>
                <a:latin typeface="Calibri" panose="020F0502020204030204" pitchFamily="34" charset="0"/>
              </a:rPr>
              <a:t>Τα </a:t>
            </a:r>
            <a:r>
              <a:rPr lang="el-GR" sz="2000" b="1" i="0" u="none" strike="noStrike" baseline="0" dirty="0" err="1">
                <a:solidFill>
                  <a:srgbClr val="211D1E"/>
                </a:solidFill>
                <a:latin typeface="Calibri" panose="020F0502020204030204" pitchFamily="34" charset="0"/>
              </a:rPr>
              <a:t>Eνδιάμεσα</a:t>
            </a:r>
            <a:r>
              <a:rPr lang="el-GR" sz="2000" b="1" i="0" u="none" strike="noStrike" baseline="0" dirty="0">
                <a:solidFill>
                  <a:srgbClr val="211D1E"/>
                </a:solidFill>
                <a:latin typeface="Calibri" panose="020F0502020204030204" pitchFamily="34" charset="0"/>
              </a:rPr>
              <a:t> </a:t>
            </a:r>
            <a:r>
              <a:rPr lang="el-GR" sz="2000" b="1" i="0" u="none" strike="noStrike" baseline="0" dirty="0" err="1">
                <a:solidFill>
                  <a:srgbClr val="211D1E"/>
                </a:solidFill>
                <a:latin typeface="Calibri" panose="020F0502020204030204" pitchFamily="34" charset="0"/>
              </a:rPr>
              <a:t>Nερά</a:t>
            </a:r>
            <a:r>
              <a:rPr lang="el-GR" sz="2000" b="1" i="0" u="none" strike="noStrike" baseline="0" dirty="0">
                <a:solidFill>
                  <a:srgbClr val="211D1E"/>
                </a:solidFill>
                <a:latin typeface="Calibri" panose="020F0502020204030204" pitchFamily="34" charset="0"/>
              </a:rPr>
              <a:t> Λεβαντίνης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LIW: </a:t>
            </a:r>
            <a:r>
              <a:rPr lang="el-GR" sz="2000" b="0" i="1" u="none" strike="noStrike" baseline="0" dirty="0" err="1">
                <a:solidFill>
                  <a:srgbClr val="211D1E"/>
                </a:solidFill>
                <a:latin typeface="Calibri" panose="020F0502020204030204" pitchFamily="34" charset="0"/>
              </a:rPr>
              <a:t>Levantine</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Intermediate</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Water</a:t>
            </a:r>
            <a:r>
              <a:rPr lang="el-GR" sz="2000" b="0" i="0" u="none" strike="noStrike" baseline="0" dirty="0">
                <a:solidFill>
                  <a:srgbClr val="211D1E"/>
                </a:solidFill>
                <a:latin typeface="Calibri" panose="020F0502020204030204" pitchFamily="34" charset="0"/>
              </a:rPr>
              <a:t>) τα οποία δημιουργούνται στην ομώνυμη λεκάνη της ανατολικής Μεσογείου και βρίσκονται σε βάθος μεταξύ 200 m και 800 m, με θερμοκρασίες 13-15,5 °C και αλατότητα S = 38,4-39,1. </a:t>
            </a:r>
            <a:r>
              <a:rPr lang="el-GR" sz="2000" b="0" i="0" u="none" strike="noStrike" baseline="0" dirty="0" err="1">
                <a:solidFill>
                  <a:srgbClr val="211D1E"/>
                </a:solidFill>
                <a:latin typeface="Calibri" panose="020F0502020204030204" pitchFamily="34" charset="0"/>
              </a:rPr>
              <a:t>Tα</a:t>
            </a:r>
            <a:r>
              <a:rPr lang="el-GR" sz="2000" b="0" i="0" u="none" strike="noStrike" baseline="0" dirty="0">
                <a:solidFill>
                  <a:srgbClr val="211D1E"/>
                </a:solidFill>
                <a:latin typeface="Calibri" panose="020F0502020204030204" pitchFamily="34" charset="0"/>
              </a:rPr>
              <a:t> LIW μετά το σχηματισμό τους κινούνται προς τα δυτικά και αφού διατρέξουν τη λεκάνη της Δυτική Μεσογείου, ως </a:t>
            </a:r>
            <a:r>
              <a:rPr lang="el-GR" sz="2000" b="0" i="0" u="none" strike="noStrike" baseline="0" dirty="0" err="1">
                <a:solidFill>
                  <a:srgbClr val="211D1E"/>
                </a:solidFill>
                <a:latin typeface="Calibri" panose="020F0502020204030204" pitchFamily="34" charset="0"/>
              </a:rPr>
              <a:t>υπο</a:t>
            </a:r>
            <a:r>
              <a:rPr lang="el-GR" sz="2000" b="0" i="0" u="none" strike="noStrike" baseline="0" dirty="0">
                <a:solidFill>
                  <a:srgbClr val="211D1E"/>
                </a:solidFill>
                <a:latin typeface="Calibri" panose="020F0502020204030204" pitchFamily="34" charset="0"/>
              </a:rPr>
              <a:t>-επιφανειακά νερά, εκρέουν στον Ατλαντικό Ωκεανό (MWO: </a:t>
            </a:r>
            <a:r>
              <a:rPr lang="el-GR" sz="2000" b="0" i="0" u="none" strike="noStrike" baseline="0" dirty="0" err="1">
                <a:solidFill>
                  <a:srgbClr val="211D1E"/>
                </a:solidFill>
                <a:latin typeface="Calibri" panose="020F0502020204030204" pitchFamily="34" charset="0"/>
              </a:rPr>
              <a:t>Mediterranean</a:t>
            </a:r>
            <a:r>
              <a:rPr lang="el-GR" sz="2000" b="0" i="0" u="none" strike="noStrike" baseline="0" dirty="0">
                <a:solidFill>
                  <a:srgbClr val="211D1E"/>
                </a:solidFill>
                <a:latin typeface="Calibri" panose="020F0502020204030204" pitchFamily="34" charset="0"/>
              </a:rPr>
              <a:t> </a:t>
            </a:r>
            <a:r>
              <a:rPr lang="el-GR" sz="2000" b="0" i="0" u="none" strike="noStrike" baseline="0" dirty="0" err="1">
                <a:solidFill>
                  <a:srgbClr val="211D1E"/>
                </a:solidFill>
                <a:latin typeface="Calibri" panose="020F0502020204030204" pitchFamily="34" charset="0"/>
              </a:rPr>
              <a:t>Water</a:t>
            </a:r>
            <a:r>
              <a:rPr lang="el-GR" sz="2000" b="0" i="0" u="none" strike="noStrike" baseline="0" dirty="0">
                <a:solidFill>
                  <a:srgbClr val="211D1E"/>
                </a:solidFill>
                <a:latin typeface="Calibri" panose="020F0502020204030204" pitchFamily="34" charset="0"/>
              </a:rPr>
              <a:t> </a:t>
            </a:r>
            <a:r>
              <a:rPr lang="el-GR" sz="2000" b="0" i="0" u="none" strike="noStrike" baseline="0" dirty="0" err="1">
                <a:solidFill>
                  <a:srgbClr val="211D1E"/>
                </a:solidFill>
                <a:latin typeface="Calibri" panose="020F0502020204030204" pitchFamily="34" charset="0"/>
              </a:rPr>
              <a:t>Outflow</a:t>
            </a:r>
            <a:r>
              <a:rPr lang="el-GR" sz="2000" b="0" i="0" u="none" strike="noStrike" baseline="0" dirty="0">
                <a:solidFill>
                  <a:srgbClr val="211D1E"/>
                </a:solidFill>
                <a:latin typeface="Calibri" panose="020F0502020204030204" pitchFamily="34" charset="0"/>
              </a:rPr>
              <a:t>) διάμεσου του στενού του Γιβραλτάρ. </a:t>
            </a:r>
          </a:p>
          <a:p>
            <a:pPr marL="342900" indent="-342900" algn="just">
              <a:buFont typeface="+mj-lt"/>
              <a:buAutoNum type="arabicParenR"/>
            </a:pPr>
            <a:endParaRPr lang="el-GR" sz="1000" b="0" i="0" u="none" strike="noStrike" baseline="0" dirty="0">
              <a:solidFill>
                <a:srgbClr val="000000"/>
              </a:solidFill>
              <a:latin typeface="Calibri" panose="020F0502020204030204" pitchFamily="34" charset="0"/>
            </a:endParaRPr>
          </a:p>
          <a:p>
            <a:pPr marL="342900" indent="-342900" algn="just">
              <a:buFont typeface="+mj-lt"/>
              <a:buAutoNum type="arabicParenR"/>
            </a:pPr>
            <a:r>
              <a:rPr lang="el-GR" sz="2000" b="1" i="0" u="none" strike="noStrike" baseline="0" dirty="0">
                <a:solidFill>
                  <a:srgbClr val="211D1E"/>
                </a:solidFill>
                <a:latin typeface="Calibri" panose="020F0502020204030204" pitchFamily="34" charset="0"/>
              </a:rPr>
              <a:t>Τα </a:t>
            </a:r>
            <a:r>
              <a:rPr lang="el-GR" sz="2000" b="1" i="0" u="none" strike="noStrike" baseline="0" dirty="0" err="1">
                <a:solidFill>
                  <a:srgbClr val="211D1E"/>
                </a:solidFill>
                <a:latin typeface="Calibri" panose="020F0502020204030204" pitchFamily="34" charset="0"/>
              </a:rPr>
              <a:t>Bαθειά</a:t>
            </a:r>
            <a:r>
              <a:rPr lang="el-GR" sz="2000" b="1" i="0" u="none" strike="noStrike" baseline="0" dirty="0">
                <a:solidFill>
                  <a:srgbClr val="211D1E"/>
                </a:solidFill>
                <a:latin typeface="Calibri" panose="020F0502020204030204" pitchFamily="34" charset="0"/>
              </a:rPr>
              <a:t> Μεσογειακά </a:t>
            </a:r>
            <a:r>
              <a:rPr lang="el-GR" sz="2000" b="1" i="0" u="none" strike="noStrike" baseline="0" dirty="0" err="1">
                <a:solidFill>
                  <a:srgbClr val="211D1E"/>
                </a:solidFill>
                <a:latin typeface="Calibri" panose="020F0502020204030204" pitchFamily="34" charset="0"/>
              </a:rPr>
              <a:t>Nερά</a:t>
            </a:r>
            <a:r>
              <a:rPr lang="el-GR" sz="2000" b="1"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MDW: </a:t>
            </a:r>
            <a:r>
              <a:rPr lang="el-GR" sz="2000" b="0" i="1" u="none" strike="noStrike" baseline="0" dirty="0" err="1">
                <a:solidFill>
                  <a:srgbClr val="211D1E"/>
                </a:solidFill>
                <a:latin typeface="Calibri" panose="020F0502020204030204" pitchFamily="34" charset="0"/>
              </a:rPr>
              <a:t>Mediterranean</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Deep</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Water</a:t>
            </a:r>
            <a:r>
              <a:rPr lang="el-GR" sz="2000" b="0" i="0" u="none" strike="noStrike" baseline="0" dirty="0">
                <a:solidFill>
                  <a:srgbClr val="211D1E"/>
                </a:solidFill>
                <a:latin typeface="Calibri" panose="020F0502020204030204" pitchFamily="34" charset="0"/>
              </a:rPr>
              <a:t>) που πληρούν τις βαθύτερες περιοχές τόσο της δυτικής όσο και της ανατολικής λεκάνης της Μεσογείου. Το βαθύ νερό της Δυτικής Μεσογείου (WMDW) χαρακτηρίζεται από θερμοκρασία 12,7 °C και αλατότητα S = 38,4, ενώ το βαθύ νερό της Ανατολικής Μεσογείου (EMDW) χαρακτηρίζεται από θερμοκρασία 13,6 °C και αλατότητα S = 38,7. Τα βαθιά νερά της δυτικής λεκάνης τροφοδοτούνται από τα πυκνά νερά που σχηματίζονται κυρίως στο Β/ΒΔ περιθώριο της λεκάνης, ενώ τα βαθιά νερά της ανατολικής λεκάνης έχουν ως μόνιμη πηγή τους τη θαλάσσια περιοχή της Αδριατικής και περιστασιακά το Αιγαίο Πέλαγος (</a:t>
            </a:r>
            <a:r>
              <a:rPr lang="el-GR" sz="2000" b="0" i="0" u="none" strike="noStrike" baseline="0" dirty="0" err="1">
                <a:solidFill>
                  <a:srgbClr val="211D1E"/>
                </a:solidFill>
                <a:latin typeface="Calibri" panose="020F0502020204030204" pitchFamily="34" charset="0"/>
              </a:rPr>
              <a:t>Robinson</a:t>
            </a:r>
            <a:r>
              <a:rPr lang="el-GR" sz="2000" b="0" i="0" u="none" strike="noStrike" baseline="0" dirty="0">
                <a:solidFill>
                  <a:srgbClr val="211D1E"/>
                </a:solidFill>
                <a:latin typeface="Calibri" panose="020F0502020204030204" pitchFamily="34" charset="0"/>
              </a:rPr>
              <a:t> </a:t>
            </a:r>
            <a:r>
              <a:rPr lang="el-GR" sz="2000" b="0" i="1" u="none" strike="noStrike" baseline="0" dirty="0">
                <a:solidFill>
                  <a:srgbClr val="211D1E"/>
                </a:solidFill>
                <a:latin typeface="Calibri" panose="020F0502020204030204" pitchFamily="34" charset="0"/>
              </a:rPr>
              <a:t>et al. </a:t>
            </a:r>
            <a:r>
              <a:rPr lang="el-GR" sz="2000" b="0" i="0" u="none" strike="noStrike" baseline="0" dirty="0">
                <a:solidFill>
                  <a:srgbClr val="211D1E"/>
                </a:solidFill>
                <a:latin typeface="Calibri" panose="020F0502020204030204" pitchFamily="34" charset="0"/>
              </a:rPr>
              <a:t>2001). </a:t>
            </a:r>
            <a:endParaRPr lang="en-US" sz="2000" dirty="0"/>
          </a:p>
        </p:txBody>
      </p:sp>
    </p:spTree>
    <p:extLst>
      <p:ext uri="{BB962C8B-B14F-4D97-AF65-F5344CB8AC3E}">
        <p14:creationId xmlns:p14="http://schemas.microsoft.com/office/powerpoint/2010/main" val="2460891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11DDDF-A84A-47F6-8E0F-336BBA8922B6}"/>
              </a:ext>
            </a:extLst>
          </p:cNvPr>
          <p:cNvPicPr>
            <a:picLocks noChangeAspect="1"/>
          </p:cNvPicPr>
          <p:nvPr/>
        </p:nvPicPr>
        <p:blipFill>
          <a:blip r:embed="rId2"/>
          <a:stretch>
            <a:fillRect/>
          </a:stretch>
        </p:blipFill>
        <p:spPr>
          <a:xfrm>
            <a:off x="295077" y="553640"/>
            <a:ext cx="11196979" cy="5048945"/>
          </a:xfrm>
          <a:prstGeom prst="rect">
            <a:avLst/>
          </a:prstGeom>
        </p:spPr>
      </p:pic>
      <p:sp>
        <p:nvSpPr>
          <p:cNvPr id="3" name="TextBox 2">
            <a:extLst>
              <a:ext uri="{FF2B5EF4-FFF2-40B4-BE49-F238E27FC236}">
                <a16:creationId xmlns:a16="http://schemas.microsoft.com/office/drawing/2014/main" id="{F33D50AA-1776-4B7F-BBAA-FCE8B34A51E9}"/>
              </a:ext>
            </a:extLst>
          </p:cNvPr>
          <p:cNvSpPr txBox="1"/>
          <p:nvPr/>
        </p:nvSpPr>
        <p:spPr>
          <a:xfrm>
            <a:off x="7122114" y="4703641"/>
            <a:ext cx="1728192" cy="230832"/>
          </a:xfrm>
          <a:prstGeom prst="rect">
            <a:avLst/>
          </a:prstGeom>
          <a:noFill/>
        </p:spPr>
        <p:txBody>
          <a:bodyPr wrap="square" rtlCol="0">
            <a:spAutoFit/>
          </a:bodyPr>
          <a:lstStyle/>
          <a:p>
            <a:r>
              <a:rPr lang="el-GR" sz="900" dirty="0">
                <a:solidFill>
                  <a:srgbClr val="191409"/>
                </a:solidFill>
                <a:latin typeface="Calibri" panose="020F0502020204030204" pitchFamily="34" charset="0"/>
                <a:cs typeface="Calibri" panose="020F0502020204030204" pitchFamily="34" charset="0"/>
              </a:rPr>
              <a:t>Πούλος, 2021</a:t>
            </a:r>
            <a:endParaRPr lang="en-US" sz="900" dirty="0">
              <a:solidFill>
                <a:srgbClr val="191409"/>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097A075-F643-4F1D-BC6F-2A6EE4E763E2}"/>
              </a:ext>
            </a:extLst>
          </p:cNvPr>
          <p:cNvSpPr txBox="1"/>
          <p:nvPr/>
        </p:nvSpPr>
        <p:spPr>
          <a:xfrm>
            <a:off x="523458" y="5602585"/>
            <a:ext cx="11145079" cy="646331"/>
          </a:xfrm>
          <a:prstGeom prst="rect">
            <a:avLst/>
          </a:prstGeom>
          <a:noFill/>
        </p:spPr>
        <p:txBody>
          <a:bodyPr wrap="square">
            <a:spAutoFit/>
          </a:bodyPr>
          <a:lstStyle/>
          <a:p>
            <a:pPr algn="just"/>
            <a:r>
              <a:rPr lang="el-GR" b="0" i="1" u="none" strike="noStrike" baseline="0" dirty="0">
                <a:solidFill>
                  <a:srgbClr val="211D1E"/>
                </a:solidFill>
                <a:latin typeface="Calibri" panose="020F0502020204030204" pitchFamily="34" charset="0"/>
              </a:rPr>
              <a:t>Οι κύριες θαλάσσιες μάζες της Μεσογείου Θάλασσας. Η χρωματική κλίμακα αναφέρεται στις τιμές αλατότητας (σε πρακτικές μονάδες αλατότητας) (από </a:t>
            </a:r>
            <a:r>
              <a:rPr lang="el-GR" b="0" i="1" u="none" strike="noStrike" baseline="0" dirty="0" err="1">
                <a:solidFill>
                  <a:srgbClr val="211D1E"/>
                </a:solidFill>
                <a:latin typeface="Calibri" panose="020F0502020204030204" pitchFamily="34" charset="0"/>
              </a:rPr>
              <a:t>Schlitzer</a:t>
            </a:r>
            <a:r>
              <a:rPr lang="el-GR" b="0" i="1" u="none" strike="noStrike" baseline="0" dirty="0">
                <a:solidFill>
                  <a:srgbClr val="211D1E"/>
                </a:solidFill>
                <a:latin typeface="Calibri" panose="020F0502020204030204" pitchFamily="34" charset="0"/>
              </a:rPr>
              <a:t> 2015 εντός </a:t>
            </a:r>
            <a:r>
              <a:rPr lang="el-GR" b="0" i="1" u="none" strike="noStrike" baseline="0" dirty="0" err="1">
                <a:solidFill>
                  <a:srgbClr val="211D1E"/>
                </a:solidFill>
                <a:latin typeface="Calibri" panose="020F0502020204030204" pitchFamily="34" charset="0"/>
              </a:rPr>
              <a:t>Powley</a:t>
            </a:r>
            <a:r>
              <a:rPr lang="el-GR" b="0" i="1" u="none" strike="noStrike" baseline="0" dirty="0">
                <a:solidFill>
                  <a:srgbClr val="211D1E"/>
                </a:solidFill>
                <a:latin typeface="Calibri" panose="020F0502020204030204" pitchFamily="34" charset="0"/>
              </a:rPr>
              <a:t> et al. 2017). </a:t>
            </a:r>
            <a:endParaRPr lang="en-US" dirty="0"/>
          </a:p>
        </p:txBody>
      </p:sp>
    </p:spTree>
    <p:extLst>
      <p:ext uri="{BB962C8B-B14F-4D97-AF65-F5344CB8AC3E}">
        <p14:creationId xmlns:p14="http://schemas.microsoft.com/office/powerpoint/2010/main" val="3286087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C9FAAD04-B486-4244-8451-9AA78BD49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31" y="99392"/>
            <a:ext cx="6125937" cy="3634625"/>
          </a:xfrm>
          <a:prstGeom prst="rect">
            <a:avLst/>
          </a:prstGeom>
        </p:spPr>
      </p:pic>
      <p:pic>
        <p:nvPicPr>
          <p:cNvPr id="4" name="Picture 3" descr="Map&#10;&#10;Description automatically generated">
            <a:extLst>
              <a:ext uri="{FF2B5EF4-FFF2-40B4-BE49-F238E27FC236}">
                <a16:creationId xmlns:a16="http://schemas.microsoft.com/office/drawing/2014/main" id="{171AC891-C2F1-4FD0-813D-BEBA3FEA9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013" y="3638617"/>
            <a:ext cx="7601987" cy="3119991"/>
          </a:xfrm>
          <a:prstGeom prst="rect">
            <a:avLst/>
          </a:prstGeom>
        </p:spPr>
      </p:pic>
      <p:sp>
        <p:nvSpPr>
          <p:cNvPr id="2" name="TextBox 1">
            <a:extLst>
              <a:ext uri="{FF2B5EF4-FFF2-40B4-BE49-F238E27FC236}">
                <a16:creationId xmlns:a16="http://schemas.microsoft.com/office/drawing/2014/main" id="{1F04C6AB-21CC-4DAF-B381-9002479DBA7D}"/>
              </a:ext>
            </a:extLst>
          </p:cNvPr>
          <p:cNvSpPr txBox="1"/>
          <p:nvPr/>
        </p:nvSpPr>
        <p:spPr>
          <a:xfrm>
            <a:off x="6505056" y="236607"/>
            <a:ext cx="3771900" cy="707886"/>
          </a:xfrm>
          <a:prstGeom prst="rect">
            <a:avLst/>
          </a:prstGeom>
          <a:noFill/>
        </p:spPr>
        <p:txBody>
          <a:bodyPr wrap="square" rtlCol="0">
            <a:spAutoFit/>
          </a:bodyPr>
          <a:lstStyle/>
          <a:p>
            <a:r>
              <a:rPr lang="el-GR" sz="2000" b="1" dirty="0"/>
              <a:t>Κατανομή της Επιφανειακής θερμοκρασίας</a:t>
            </a:r>
            <a:endParaRPr lang="en-US" sz="2000" b="1" dirty="0"/>
          </a:p>
        </p:txBody>
      </p:sp>
      <p:sp>
        <p:nvSpPr>
          <p:cNvPr id="7" name="TextBox 6">
            <a:extLst>
              <a:ext uri="{FF2B5EF4-FFF2-40B4-BE49-F238E27FC236}">
                <a16:creationId xmlns:a16="http://schemas.microsoft.com/office/drawing/2014/main" id="{72F7DBD8-7A84-4FD8-A85F-3FD0364091CC}"/>
              </a:ext>
            </a:extLst>
          </p:cNvPr>
          <p:cNvSpPr txBox="1"/>
          <p:nvPr/>
        </p:nvSpPr>
        <p:spPr>
          <a:xfrm>
            <a:off x="1823199" y="5949434"/>
            <a:ext cx="2819400" cy="646331"/>
          </a:xfrm>
          <a:prstGeom prst="rect">
            <a:avLst/>
          </a:prstGeom>
          <a:noFill/>
        </p:spPr>
        <p:txBody>
          <a:bodyPr wrap="square">
            <a:spAutoFit/>
          </a:bodyPr>
          <a:lstStyle/>
          <a:p>
            <a:r>
              <a:rPr lang="el-GR" sz="1800" b="1" dirty="0"/>
              <a:t>Κατανομή της Επιφανειακής Αλατότητας</a:t>
            </a:r>
            <a:endParaRPr lang="en-US" sz="1800" b="1" dirty="0"/>
          </a:p>
        </p:txBody>
      </p:sp>
    </p:spTree>
    <p:extLst>
      <p:ext uri="{BB962C8B-B14F-4D97-AF65-F5344CB8AC3E}">
        <p14:creationId xmlns:p14="http://schemas.microsoft.com/office/powerpoint/2010/main" val="2991029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E42BCA6-DF06-4EED-84F1-AF63F985C365}"/>
              </a:ext>
            </a:extLst>
          </p:cNvPr>
          <p:cNvGraphicFramePr>
            <a:graphicFrameLocks noGrp="1"/>
          </p:cNvGraphicFramePr>
          <p:nvPr>
            <p:extLst>
              <p:ext uri="{D42A27DB-BD31-4B8C-83A1-F6EECF244321}">
                <p14:modId xmlns:p14="http://schemas.microsoft.com/office/powerpoint/2010/main" val="1388842536"/>
              </p:ext>
            </p:extLst>
          </p:nvPr>
        </p:nvGraphicFramePr>
        <p:xfrm>
          <a:off x="655984" y="1151095"/>
          <a:ext cx="10880032" cy="5549622"/>
        </p:xfrm>
        <a:graphic>
          <a:graphicData uri="http://schemas.openxmlformats.org/drawingml/2006/table">
            <a:tbl>
              <a:tblPr firstRow="1" firstCol="1" bandRow="1">
                <a:tableStyleId>{5C22544A-7EE6-4342-B048-85BDC9FD1C3A}</a:tableStyleId>
              </a:tblPr>
              <a:tblGrid>
                <a:gridCol w="1709530">
                  <a:extLst>
                    <a:ext uri="{9D8B030D-6E8A-4147-A177-3AD203B41FA5}">
                      <a16:colId xmlns:a16="http://schemas.microsoft.com/office/drawing/2014/main" val="1657555552"/>
                    </a:ext>
                  </a:extLst>
                </a:gridCol>
                <a:gridCol w="1902221">
                  <a:extLst>
                    <a:ext uri="{9D8B030D-6E8A-4147-A177-3AD203B41FA5}">
                      <a16:colId xmlns:a16="http://schemas.microsoft.com/office/drawing/2014/main" val="2640995979"/>
                    </a:ext>
                  </a:extLst>
                </a:gridCol>
                <a:gridCol w="2400295">
                  <a:extLst>
                    <a:ext uri="{9D8B030D-6E8A-4147-A177-3AD203B41FA5}">
                      <a16:colId xmlns:a16="http://schemas.microsoft.com/office/drawing/2014/main" val="3091039839"/>
                    </a:ext>
                  </a:extLst>
                </a:gridCol>
                <a:gridCol w="2400295">
                  <a:extLst>
                    <a:ext uri="{9D8B030D-6E8A-4147-A177-3AD203B41FA5}">
                      <a16:colId xmlns:a16="http://schemas.microsoft.com/office/drawing/2014/main" val="679921589"/>
                    </a:ext>
                  </a:extLst>
                </a:gridCol>
                <a:gridCol w="2467691">
                  <a:extLst>
                    <a:ext uri="{9D8B030D-6E8A-4147-A177-3AD203B41FA5}">
                      <a16:colId xmlns:a16="http://schemas.microsoft.com/office/drawing/2014/main" val="40801366"/>
                    </a:ext>
                  </a:extLst>
                </a:gridCol>
              </a:tblGrid>
              <a:tr h="440501">
                <a:tc>
                  <a:txBody>
                    <a:bodyPr/>
                    <a:lstStyle/>
                    <a:p>
                      <a:pPr>
                        <a:lnSpc>
                          <a:spcPct val="107000"/>
                        </a:lnSpc>
                        <a:spcAft>
                          <a:spcPts val="800"/>
                        </a:spcAft>
                      </a:pPr>
                      <a:r>
                        <a:rPr lang="el-GR" sz="2000" dirty="0">
                          <a:effectLst/>
                        </a:rPr>
                        <a:t>Θαλάσσιες Μάζες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dirty="0">
                          <a:effectLst/>
                        </a:rPr>
                        <a:t>Βάθη (</a:t>
                      </a:r>
                      <a:r>
                        <a:rPr lang="en-US" sz="2000" dirty="0">
                          <a:effectLst/>
                        </a:rPr>
                        <a:t>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T </a:t>
                      </a:r>
                      <a:r>
                        <a:rPr lang="el-GR" sz="2000">
                          <a:effectLst/>
                        </a:rPr>
                        <a:t>(</a:t>
                      </a:r>
                      <a:r>
                        <a:rPr lang="en-US" sz="2000" baseline="30000">
                          <a:effectLst/>
                        </a:rPr>
                        <a:t>o</a:t>
                      </a:r>
                      <a:r>
                        <a:rPr lang="en-US" sz="2000">
                          <a:effectLst/>
                        </a:rPr>
                        <a:t>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a:effectLst/>
                        </a:rPr>
                        <a:t>σ</a:t>
                      </a:r>
                      <a:r>
                        <a:rPr lang="el-GR" sz="2000" baseline="-25000">
                          <a:effectLst/>
                        </a:rPr>
                        <a:t>Θ </a:t>
                      </a:r>
                      <a:r>
                        <a:rPr lang="en-US" sz="2000">
                          <a:effectLst/>
                        </a:rPr>
                        <a:t>(10</a:t>
                      </a:r>
                      <a:r>
                        <a:rPr lang="en-US" sz="2000" baseline="30000">
                          <a:effectLst/>
                        </a:rPr>
                        <a:t>3</a:t>
                      </a:r>
                      <a:r>
                        <a:rPr lang="en-US" sz="2000">
                          <a:effectLst/>
                        </a:rPr>
                        <a:t> kg/m</a:t>
                      </a:r>
                      <a:r>
                        <a:rPr lang="en-US" sz="2000" baseline="30000">
                          <a:effectLst/>
                        </a:rPr>
                        <a:t>3</a:t>
                      </a: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83617557"/>
                  </a:ext>
                </a:extLst>
              </a:tr>
              <a:tr h="225132">
                <a:tc gridSpan="5">
                  <a:txBody>
                    <a:bodyPr/>
                    <a:lstStyle/>
                    <a:p>
                      <a:pPr algn="ctr">
                        <a:lnSpc>
                          <a:spcPct val="107000"/>
                        </a:lnSpc>
                        <a:spcAft>
                          <a:spcPts val="600"/>
                        </a:spcAft>
                      </a:pPr>
                      <a:r>
                        <a:rPr lang="el-GR" sz="2000" u="sng">
                          <a:effectLst/>
                        </a:rPr>
                        <a:t>Βόρειο Αιγαίο</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3216150"/>
                  </a:ext>
                </a:extLst>
              </a:tr>
              <a:tr h="744196">
                <a:tc>
                  <a:txBody>
                    <a:bodyPr/>
                    <a:lstStyle/>
                    <a:p>
                      <a:pPr>
                        <a:lnSpc>
                          <a:spcPct val="107000"/>
                        </a:lnSpc>
                        <a:spcAft>
                          <a:spcPts val="800"/>
                        </a:spcAft>
                      </a:pPr>
                      <a:r>
                        <a:rPr lang="en-US" sz="2000">
                          <a:effectLst/>
                        </a:rPr>
                        <a:t>BSW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dirty="0">
                          <a:effectLst/>
                        </a:rPr>
                        <a:t>&lt;40-50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a:effectLst/>
                        </a:rPr>
                        <a:t>&lt;</a:t>
                      </a:r>
                      <a:r>
                        <a:rPr lang="en-US" sz="2000">
                          <a:effectLst/>
                        </a:rPr>
                        <a:t>22,5</a:t>
                      </a:r>
                    </a:p>
                    <a:p>
                      <a:pPr algn="ctr">
                        <a:lnSpc>
                          <a:spcPct val="107000"/>
                        </a:lnSpc>
                        <a:spcAft>
                          <a:spcPts val="800"/>
                        </a:spcAft>
                      </a:pPr>
                      <a:r>
                        <a:rPr lang="el-GR" sz="2000">
                          <a:effectLst/>
                        </a:rPr>
                        <a:t>(</a:t>
                      </a:r>
                      <a:r>
                        <a:rPr lang="en-US" sz="2000">
                          <a:effectLst/>
                        </a:rPr>
                        <a:t>max </a:t>
                      </a:r>
                      <a:r>
                        <a:rPr lang="el-GR" sz="2000">
                          <a:effectLst/>
                        </a:rPr>
                        <a:t>23-28) </a:t>
                      </a:r>
                      <a:r>
                        <a:rPr lang="en-US" sz="2000" baseline="30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34,2-34,8</a:t>
                      </a:r>
                    </a:p>
                    <a:p>
                      <a:pPr algn="ctr">
                        <a:lnSpc>
                          <a:spcPct val="107000"/>
                        </a:lnSpc>
                        <a:spcAft>
                          <a:spcPts val="800"/>
                        </a:spcAft>
                      </a:pPr>
                      <a:r>
                        <a:rPr lang="en-US" sz="2000">
                          <a:effectLst/>
                        </a:rPr>
                        <a:t>(max 35,2-36,7) </a:t>
                      </a:r>
                      <a:r>
                        <a:rPr lang="en-US" sz="2000" baseline="30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23,46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63978867"/>
                  </a:ext>
                </a:extLst>
              </a:tr>
              <a:tr h="225132">
                <a:tc>
                  <a:txBody>
                    <a:bodyPr/>
                    <a:lstStyle/>
                    <a:p>
                      <a:pPr>
                        <a:lnSpc>
                          <a:spcPct val="107000"/>
                        </a:lnSpc>
                        <a:spcAft>
                          <a:spcPts val="800"/>
                        </a:spcAft>
                      </a:pPr>
                      <a:r>
                        <a:rPr lang="en-US" sz="2000">
                          <a:effectLst/>
                        </a:rPr>
                        <a:t>LIW</a:t>
                      </a:r>
                      <a:r>
                        <a:rPr lang="en-US" sz="2000" baseline="30000">
                          <a:effectLst/>
                        </a:rPr>
                        <a:t>(</a:t>
                      </a:r>
                      <a:r>
                        <a:rPr lang="el-GR" sz="2000" baseline="30000">
                          <a:effectLst/>
                        </a:rPr>
                        <a:t>1</a:t>
                      </a:r>
                      <a:r>
                        <a:rPr lang="en-US" sz="2000" baseline="30000">
                          <a:effectLst/>
                        </a:rPr>
                        <a:t>)</a:t>
                      </a: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50-400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14,6-17</a:t>
                      </a:r>
                      <a:r>
                        <a:rPr lang="el-GR"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38,4-38,6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29,0-29,2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91796423"/>
                  </a:ext>
                </a:extLst>
              </a:tr>
              <a:tr h="225132">
                <a:tc>
                  <a:txBody>
                    <a:bodyPr/>
                    <a:lstStyle/>
                    <a:p>
                      <a:pPr>
                        <a:lnSpc>
                          <a:spcPct val="107000"/>
                        </a:lnSpc>
                        <a:spcAft>
                          <a:spcPts val="800"/>
                        </a:spcAft>
                      </a:pPr>
                      <a:r>
                        <a:rPr lang="en-US" sz="2000">
                          <a:effectLst/>
                        </a:rPr>
                        <a:t>NAeDW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&gt;400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&lt;14,5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38,8-39,2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29,4</a:t>
                      </a:r>
                      <a:r>
                        <a:rPr lang="el-GR" sz="2000">
                          <a:effectLst/>
                        </a:rPr>
                        <a:t>-29,6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317152904"/>
                  </a:ext>
                </a:extLst>
              </a:tr>
              <a:tr h="225132">
                <a:tc gridSpan="5">
                  <a:txBody>
                    <a:bodyPr/>
                    <a:lstStyle/>
                    <a:p>
                      <a:pPr algn="ctr">
                        <a:lnSpc>
                          <a:spcPct val="107000"/>
                        </a:lnSpc>
                        <a:spcAft>
                          <a:spcPts val="600"/>
                        </a:spcAft>
                      </a:pPr>
                      <a:r>
                        <a:rPr lang="el-GR" sz="2000" u="sng" dirty="0">
                          <a:effectLst/>
                        </a:rPr>
                        <a:t>Κεντρικό Αιγαίο</a:t>
                      </a:r>
                      <a:r>
                        <a:rPr lang="el-GR" sz="2000" dirty="0">
                          <a:effectLst/>
                        </a:rPr>
                        <a:t> </a:t>
                      </a:r>
                      <a:r>
                        <a:rPr lang="el-GR" sz="2000" baseline="30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3819209"/>
                  </a:ext>
                </a:extLst>
              </a:tr>
              <a:tr h="672311">
                <a:tc>
                  <a:txBody>
                    <a:bodyPr/>
                    <a:lstStyle/>
                    <a:p>
                      <a:pPr>
                        <a:lnSpc>
                          <a:spcPct val="107000"/>
                        </a:lnSpc>
                        <a:spcAft>
                          <a:spcPts val="800"/>
                        </a:spcAft>
                      </a:pPr>
                      <a:r>
                        <a:rPr lang="en-US" sz="2000" dirty="0">
                          <a:effectLst/>
                        </a:rPr>
                        <a:t>Ag</a:t>
                      </a:r>
                      <a:r>
                        <a:rPr lang="el-GR" sz="2000" dirty="0">
                          <a:effectLst/>
                        </a:rPr>
                        <a:t>I</a:t>
                      </a:r>
                      <a:r>
                        <a:rPr lang="en-US" sz="2000" dirty="0">
                          <a:effectLst/>
                        </a:rPr>
                        <a:t>W </a:t>
                      </a:r>
                      <a:r>
                        <a:rPr lang="el-GR" sz="2000" dirty="0">
                          <a:effectLst/>
                        </a:rPr>
                        <a:t>(</a:t>
                      </a:r>
                      <a:r>
                        <a:rPr lang="en-US" sz="2000" dirty="0">
                          <a:effectLst/>
                        </a:rPr>
                        <a:t>E</a:t>
                      </a:r>
                      <a:r>
                        <a:rPr lang="el-GR" sz="2000" dirty="0">
                          <a:effectLst/>
                        </a:rPr>
                        <a:t>M</a:t>
                      </a:r>
                      <a:r>
                        <a:rPr lang="en-US" sz="2000" dirty="0">
                          <a:effectLst/>
                        </a:rPr>
                        <a:t>T </a:t>
                      </a:r>
                      <a:r>
                        <a:rPr lang="el-GR" sz="2000" dirty="0">
                          <a:effectLst/>
                        </a:rPr>
                        <a:t>)</a:t>
                      </a:r>
                      <a:r>
                        <a:rPr lang="el-GR" sz="2000" baseline="30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140-370 (1990)</a:t>
                      </a:r>
                    </a:p>
                    <a:p>
                      <a:pPr algn="ctr">
                        <a:lnSpc>
                          <a:spcPct val="107000"/>
                        </a:lnSpc>
                        <a:spcAft>
                          <a:spcPts val="800"/>
                        </a:spcAft>
                      </a:pPr>
                      <a:r>
                        <a:rPr lang="en-US" sz="2000" dirty="0">
                          <a:effectLst/>
                        </a:rPr>
                        <a:t>240-430 (1988)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dirty="0">
                          <a:effectLst/>
                        </a:rPr>
                        <a:t>13,5-14,8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a:effectLst/>
                        </a:rPr>
                        <a:t>38,9-39</a:t>
                      </a: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a:effectLst/>
                        </a:rPr>
                        <a:t>29,1-29,2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59827972"/>
                  </a:ext>
                </a:extLst>
              </a:tr>
              <a:tr h="225132">
                <a:tc gridSpan="5">
                  <a:txBody>
                    <a:bodyPr/>
                    <a:lstStyle/>
                    <a:p>
                      <a:pPr algn="ctr">
                        <a:lnSpc>
                          <a:spcPct val="107000"/>
                        </a:lnSpc>
                        <a:spcAft>
                          <a:spcPts val="800"/>
                        </a:spcAft>
                      </a:pPr>
                      <a:r>
                        <a:rPr lang="el-GR" sz="2000" u="sng" dirty="0">
                          <a:effectLst/>
                        </a:rPr>
                        <a:t>Νότιο Αιγαίο</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7392800"/>
                  </a:ext>
                </a:extLst>
              </a:tr>
              <a:tr h="225132">
                <a:tc>
                  <a:txBody>
                    <a:bodyPr/>
                    <a:lstStyle/>
                    <a:p>
                      <a:pPr>
                        <a:lnSpc>
                          <a:spcPct val="107000"/>
                        </a:lnSpc>
                        <a:spcAft>
                          <a:spcPts val="800"/>
                        </a:spcAft>
                      </a:pPr>
                      <a:r>
                        <a:rPr lang="en-US" sz="2000">
                          <a:effectLst/>
                        </a:rPr>
                        <a:t>LSW</a:t>
                      </a:r>
                      <a:r>
                        <a:rPr lang="el-GR" sz="2000" baseline="30000">
                          <a:effectLst/>
                        </a:rPr>
                        <a:t>(6)</a:t>
                      </a:r>
                      <a:r>
                        <a:rPr lang="el-GR"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&lt;40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18,</a:t>
                      </a:r>
                      <a:r>
                        <a:rPr lang="el-GR" sz="2000" dirty="0">
                          <a:effectLst/>
                        </a:rPr>
                        <a:t>0</a:t>
                      </a:r>
                      <a:r>
                        <a:rPr lang="en-US" sz="2000" dirty="0">
                          <a:effectLst/>
                        </a:rPr>
                        <a:t>-19,5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38,9-39,4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&gt;29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911969976"/>
                  </a:ext>
                </a:extLst>
              </a:tr>
              <a:tr h="225132">
                <a:tc>
                  <a:txBody>
                    <a:bodyPr/>
                    <a:lstStyle/>
                    <a:p>
                      <a:pPr>
                        <a:lnSpc>
                          <a:spcPct val="107000"/>
                        </a:lnSpc>
                        <a:spcAft>
                          <a:spcPts val="800"/>
                        </a:spcAft>
                      </a:pPr>
                      <a:r>
                        <a:rPr lang="en-US" sz="2000">
                          <a:effectLst/>
                        </a:rPr>
                        <a:t>CSW </a:t>
                      </a:r>
                      <a:r>
                        <a:rPr lang="el-GR" sz="2000" baseline="30000">
                          <a:effectLst/>
                        </a:rPr>
                        <a:t>(7)</a:t>
                      </a:r>
                      <a:r>
                        <a:rPr lang="el-GR"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&lt;40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&lt;18,0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39,0-39,1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&gt;29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542607393"/>
                  </a:ext>
                </a:extLst>
              </a:tr>
              <a:tr h="225132">
                <a:tc>
                  <a:txBody>
                    <a:bodyPr/>
                    <a:lstStyle/>
                    <a:p>
                      <a:pPr>
                        <a:lnSpc>
                          <a:spcPct val="107000"/>
                        </a:lnSpc>
                        <a:spcAft>
                          <a:spcPts val="800"/>
                        </a:spcAft>
                      </a:pPr>
                      <a:r>
                        <a:rPr lang="en-US" sz="2000">
                          <a:effectLst/>
                        </a:rPr>
                        <a:t>LIW </a:t>
                      </a:r>
                      <a:r>
                        <a:rPr lang="el-GR" sz="2000">
                          <a:effectLst/>
                        </a:rPr>
                        <a:t>4</a:t>
                      </a:r>
                      <a:r>
                        <a:rPr lang="en-US" sz="2000" baseline="30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100-350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16-19,1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38,9-39,4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28,4-</a:t>
                      </a:r>
                      <a:r>
                        <a:rPr lang="el-GR" sz="2000">
                          <a:effectLst/>
                        </a:rPr>
                        <a:t>29,1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679929900"/>
                  </a:ext>
                </a:extLst>
              </a:tr>
              <a:tr h="225132">
                <a:tc>
                  <a:txBody>
                    <a:bodyPr/>
                    <a:lstStyle/>
                    <a:p>
                      <a:pPr>
                        <a:lnSpc>
                          <a:spcPct val="107000"/>
                        </a:lnSpc>
                        <a:spcAft>
                          <a:spcPts val="800"/>
                        </a:spcAft>
                      </a:pPr>
                      <a:r>
                        <a:rPr lang="en-US" sz="2000">
                          <a:effectLst/>
                        </a:rPr>
                        <a:t>CIW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 400-700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14,3-16,0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38,9-39,9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a:effectLst/>
                        </a:rPr>
                        <a:t>29,05-29,2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926809760"/>
                  </a:ext>
                </a:extLst>
              </a:tr>
              <a:tr h="251483">
                <a:tc>
                  <a:txBody>
                    <a:bodyPr/>
                    <a:lstStyle/>
                    <a:p>
                      <a:pPr>
                        <a:lnSpc>
                          <a:spcPct val="107000"/>
                        </a:lnSpc>
                        <a:spcAft>
                          <a:spcPts val="800"/>
                        </a:spcAft>
                      </a:pPr>
                      <a:r>
                        <a:rPr lang="en-US" sz="2000" dirty="0">
                          <a:effectLst/>
                        </a:rPr>
                        <a:t>CDW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&gt;700-800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13,6-14,2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38,9-39,1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dirty="0">
                          <a:effectLst/>
                        </a:rPr>
                        <a:t>29,3</a:t>
                      </a:r>
                      <a:r>
                        <a:rPr lang="en-US" sz="2000" dirty="0">
                          <a:effectLst/>
                        </a:rPr>
                        <a:t>0</a:t>
                      </a:r>
                      <a:r>
                        <a:rPr lang="el-GR" sz="2000" dirty="0">
                          <a:effectLst/>
                        </a:rPr>
                        <a:t> – 29,42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8913267"/>
                  </a:ext>
                </a:extLst>
              </a:tr>
              <a:tr h="225132">
                <a:tc>
                  <a:txBody>
                    <a:bodyPr/>
                    <a:lstStyle/>
                    <a:p>
                      <a:pPr>
                        <a:lnSpc>
                          <a:spcPct val="107000"/>
                        </a:lnSpc>
                        <a:spcAft>
                          <a:spcPts val="800"/>
                        </a:spcAft>
                      </a:pPr>
                      <a:r>
                        <a:rPr lang="en-US" sz="2000" dirty="0">
                          <a:effectLst/>
                        </a:rPr>
                        <a:t>TMW (EMT)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dirty="0">
                          <a:effectLst/>
                        </a:rPr>
                        <a:t>600-800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13,6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38,7-38,9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29,17-29,18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328429036"/>
                  </a:ext>
                </a:extLst>
              </a:tr>
            </a:tbl>
          </a:graphicData>
        </a:graphic>
      </p:graphicFrame>
      <p:sp>
        <p:nvSpPr>
          <p:cNvPr id="3" name="TextBox 2">
            <a:extLst>
              <a:ext uri="{FF2B5EF4-FFF2-40B4-BE49-F238E27FC236}">
                <a16:creationId xmlns:a16="http://schemas.microsoft.com/office/drawing/2014/main" id="{841ADAFC-F82E-4F9A-84E4-6B077A602F3A}"/>
              </a:ext>
            </a:extLst>
          </p:cNvPr>
          <p:cNvSpPr txBox="1"/>
          <p:nvPr/>
        </p:nvSpPr>
        <p:spPr>
          <a:xfrm>
            <a:off x="768626" y="750985"/>
            <a:ext cx="3246782" cy="400110"/>
          </a:xfrm>
          <a:prstGeom prst="rect">
            <a:avLst/>
          </a:prstGeom>
          <a:noFill/>
        </p:spPr>
        <p:txBody>
          <a:bodyPr wrap="square" rtlCol="0">
            <a:spAutoFit/>
          </a:bodyPr>
          <a:lstStyle/>
          <a:p>
            <a:r>
              <a:rPr lang="el-GR" sz="2000" b="1" dirty="0"/>
              <a:t>ΑΙΓΑΙΟ ΠΕΛΑΓΟΣ</a:t>
            </a:r>
            <a:endParaRPr lang="en-US" sz="2000" b="1" dirty="0"/>
          </a:p>
        </p:txBody>
      </p:sp>
      <p:sp>
        <p:nvSpPr>
          <p:cNvPr id="4" name="TextBox 3">
            <a:extLst>
              <a:ext uri="{FF2B5EF4-FFF2-40B4-BE49-F238E27FC236}">
                <a16:creationId xmlns:a16="http://schemas.microsoft.com/office/drawing/2014/main" id="{80F73F8B-A06F-446F-9DF6-FA3CDF0B8F18}"/>
              </a:ext>
            </a:extLst>
          </p:cNvPr>
          <p:cNvSpPr txBox="1"/>
          <p:nvPr/>
        </p:nvSpPr>
        <p:spPr>
          <a:xfrm>
            <a:off x="4916556" y="302255"/>
            <a:ext cx="3737113" cy="523220"/>
          </a:xfrm>
          <a:prstGeom prst="rect">
            <a:avLst/>
          </a:prstGeom>
          <a:noFill/>
        </p:spPr>
        <p:txBody>
          <a:bodyPr wrap="square" rtlCol="0">
            <a:spAutoFit/>
          </a:bodyPr>
          <a:lstStyle/>
          <a:p>
            <a:r>
              <a:rPr lang="el-GR" sz="2800" dirty="0">
                <a:solidFill>
                  <a:srgbClr val="002060"/>
                </a:solidFill>
              </a:rPr>
              <a:t>ΕΛΛΗΝΙΚΕΣ ΘΑΛΑΣΣΕΣ</a:t>
            </a:r>
            <a:endParaRPr lang="en-US" sz="2800" dirty="0">
              <a:solidFill>
                <a:srgbClr val="002060"/>
              </a:solidFill>
            </a:endParaRPr>
          </a:p>
        </p:txBody>
      </p:sp>
    </p:spTree>
    <p:extLst>
      <p:ext uri="{BB962C8B-B14F-4D97-AF65-F5344CB8AC3E}">
        <p14:creationId xmlns:p14="http://schemas.microsoft.com/office/powerpoint/2010/main" val="3320066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8E9B41F-93BF-4A16-8106-0A8F877D148E}"/>
              </a:ext>
            </a:extLst>
          </p:cNvPr>
          <p:cNvGraphicFramePr>
            <a:graphicFrameLocks noGrp="1"/>
          </p:cNvGraphicFramePr>
          <p:nvPr>
            <p:extLst>
              <p:ext uri="{D42A27DB-BD31-4B8C-83A1-F6EECF244321}">
                <p14:modId xmlns:p14="http://schemas.microsoft.com/office/powerpoint/2010/main" val="4258797646"/>
              </p:ext>
            </p:extLst>
          </p:nvPr>
        </p:nvGraphicFramePr>
        <p:xfrm>
          <a:off x="1212574" y="1215473"/>
          <a:ext cx="9766852" cy="3341208"/>
        </p:xfrm>
        <a:graphic>
          <a:graphicData uri="http://schemas.openxmlformats.org/drawingml/2006/table">
            <a:tbl>
              <a:tblPr firstRow="1" firstCol="1" bandRow="1">
                <a:tableStyleId>{5C22544A-7EE6-4342-B048-85BDC9FD1C3A}</a:tableStyleId>
              </a:tblPr>
              <a:tblGrid>
                <a:gridCol w="2087217">
                  <a:extLst>
                    <a:ext uri="{9D8B030D-6E8A-4147-A177-3AD203B41FA5}">
                      <a16:colId xmlns:a16="http://schemas.microsoft.com/office/drawing/2014/main" val="2880507431"/>
                    </a:ext>
                  </a:extLst>
                </a:gridCol>
                <a:gridCol w="2042497">
                  <a:extLst>
                    <a:ext uri="{9D8B030D-6E8A-4147-A177-3AD203B41FA5}">
                      <a16:colId xmlns:a16="http://schemas.microsoft.com/office/drawing/2014/main" val="4127258072"/>
                    </a:ext>
                  </a:extLst>
                </a:gridCol>
                <a:gridCol w="2502999">
                  <a:extLst>
                    <a:ext uri="{9D8B030D-6E8A-4147-A177-3AD203B41FA5}">
                      <a16:colId xmlns:a16="http://schemas.microsoft.com/office/drawing/2014/main" val="1543623217"/>
                    </a:ext>
                  </a:extLst>
                </a:gridCol>
                <a:gridCol w="3134139">
                  <a:extLst>
                    <a:ext uri="{9D8B030D-6E8A-4147-A177-3AD203B41FA5}">
                      <a16:colId xmlns:a16="http://schemas.microsoft.com/office/drawing/2014/main" val="2457619339"/>
                    </a:ext>
                  </a:extLst>
                </a:gridCol>
              </a:tblGrid>
              <a:tr h="537127">
                <a:tc>
                  <a:txBody>
                    <a:bodyPr/>
                    <a:lstStyle/>
                    <a:p>
                      <a:pPr algn="ctr">
                        <a:lnSpc>
                          <a:spcPct val="107000"/>
                        </a:lnSpc>
                        <a:spcAft>
                          <a:spcPts val="800"/>
                        </a:spcAft>
                      </a:pPr>
                      <a:r>
                        <a:rPr lang="el-GR" sz="2000" dirty="0">
                          <a:effectLst/>
                        </a:rPr>
                        <a:t>Θαλάσσιες Μάζες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dirty="0">
                          <a:effectLst/>
                        </a:rPr>
                        <a:t>Βάθος (</a:t>
                      </a:r>
                      <a:r>
                        <a:rPr lang="en-US" sz="2000" dirty="0">
                          <a:effectLst/>
                        </a:rPr>
                        <a:t>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a:effectLst/>
                        </a:rPr>
                        <a:t>Θερμοκρασία (θ</a:t>
                      </a:r>
                      <a:r>
                        <a:rPr lang="en-US" sz="2000">
                          <a:effectLst/>
                        </a:rPr>
                        <a:t>, </a:t>
                      </a:r>
                      <a:r>
                        <a:rPr lang="el-GR" sz="2000" baseline="30000">
                          <a:effectLst/>
                        </a:rPr>
                        <a:t>ο</a:t>
                      </a:r>
                      <a:r>
                        <a:rPr lang="en-US" sz="2000">
                          <a:effectLst/>
                        </a:rPr>
                        <a:t>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a:effectLst/>
                        </a:rPr>
                        <a:t>Αλατότητα</a:t>
                      </a:r>
                      <a:r>
                        <a:rPr lang="en-US" sz="2000">
                          <a:effectLst/>
                        </a:rPr>
                        <a:t> (S)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150132080"/>
                  </a:ext>
                </a:extLst>
              </a:tr>
              <a:tr h="607997">
                <a:tc>
                  <a:txBody>
                    <a:bodyPr/>
                    <a:lstStyle/>
                    <a:p>
                      <a:pPr>
                        <a:lnSpc>
                          <a:spcPct val="107000"/>
                        </a:lnSpc>
                        <a:spcAft>
                          <a:spcPts val="800"/>
                        </a:spcAft>
                      </a:pPr>
                      <a:r>
                        <a:rPr lang="en-US" sz="2000" dirty="0">
                          <a:effectLst/>
                        </a:rPr>
                        <a:t>ISW / MAW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0-150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18-17 / 15-17,5 (X)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a:effectLst/>
                        </a:rPr>
                        <a:t>38,8</a:t>
                      </a:r>
                      <a:r>
                        <a:rPr lang="en-US" sz="2000">
                          <a:effectLst/>
                        </a:rPr>
                        <a:t>7</a:t>
                      </a:r>
                      <a:r>
                        <a:rPr lang="el-GR" sz="2000">
                          <a:effectLst/>
                        </a:rPr>
                        <a:t>-38,93</a:t>
                      </a:r>
                      <a:r>
                        <a:rPr lang="en-US" sz="2000">
                          <a:effectLst/>
                        </a:rPr>
                        <a:t> / 38,55-38,73</a:t>
                      </a:r>
                      <a:r>
                        <a:rPr lang="el-GR" sz="2000">
                          <a:effectLst/>
                        </a:rPr>
                        <a:t> (Χ)</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394430829"/>
                  </a:ext>
                </a:extLst>
              </a:tr>
              <a:tr h="607997">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l-GR"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20</a:t>
                      </a:r>
                      <a:r>
                        <a:rPr lang="el-GR" sz="2000">
                          <a:effectLst/>
                        </a:rPr>
                        <a:t>-23 </a:t>
                      </a:r>
                      <a:r>
                        <a:rPr lang="en-US" sz="2000">
                          <a:effectLst/>
                        </a:rPr>
                        <a:t>/ 17-20,0 (</a:t>
                      </a:r>
                      <a:r>
                        <a:rPr lang="el-GR" sz="2000">
                          <a:effectLst/>
                        </a:rPr>
                        <a:t>Θ)</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38,87-38,80 / 38,40-38,65</a:t>
                      </a:r>
                      <a:r>
                        <a:rPr lang="el-GR" sz="2000" dirty="0">
                          <a:effectLst/>
                        </a:rPr>
                        <a:t> (Θ)</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198529773"/>
                  </a:ext>
                </a:extLst>
              </a:tr>
              <a:tr h="297121">
                <a:tc>
                  <a:txBody>
                    <a:bodyPr/>
                    <a:lstStyle/>
                    <a:p>
                      <a:pPr>
                        <a:lnSpc>
                          <a:spcPct val="107000"/>
                        </a:lnSpc>
                        <a:spcAft>
                          <a:spcPts val="800"/>
                        </a:spcAft>
                      </a:pPr>
                      <a:r>
                        <a:rPr lang="en-US" sz="2000">
                          <a:effectLst/>
                        </a:rPr>
                        <a:t>CIW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150-300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15,0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38,77-38,93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021191669"/>
                  </a:ext>
                </a:extLst>
              </a:tr>
              <a:tr h="297121">
                <a:tc>
                  <a:txBody>
                    <a:bodyPr/>
                    <a:lstStyle/>
                    <a:p>
                      <a:pPr>
                        <a:lnSpc>
                          <a:spcPct val="107000"/>
                        </a:lnSpc>
                        <a:spcAft>
                          <a:spcPts val="800"/>
                        </a:spcAft>
                      </a:pPr>
                      <a:r>
                        <a:rPr lang="en-US" sz="2000">
                          <a:effectLst/>
                        </a:rPr>
                        <a:t>LIW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300-700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14,5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38,75-38,89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02436795"/>
                  </a:ext>
                </a:extLst>
              </a:tr>
              <a:tr h="297121">
                <a:tc>
                  <a:txBody>
                    <a:bodyPr/>
                    <a:lstStyle/>
                    <a:p>
                      <a:pPr>
                        <a:lnSpc>
                          <a:spcPct val="107000"/>
                        </a:lnSpc>
                        <a:spcAft>
                          <a:spcPts val="800"/>
                        </a:spcAft>
                      </a:pPr>
                      <a:r>
                        <a:rPr lang="en-US" sz="2000">
                          <a:effectLst/>
                        </a:rPr>
                        <a:t>TMW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800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13,75-14,0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38,71-38,80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5566480"/>
                  </a:ext>
                </a:extLst>
              </a:tr>
              <a:tr h="297121">
                <a:tc>
                  <a:txBody>
                    <a:bodyPr/>
                    <a:lstStyle/>
                    <a:p>
                      <a:pPr>
                        <a:lnSpc>
                          <a:spcPct val="107000"/>
                        </a:lnSpc>
                        <a:spcAft>
                          <a:spcPts val="800"/>
                        </a:spcAft>
                      </a:pPr>
                      <a:r>
                        <a:rPr lang="en-US" sz="2000">
                          <a:effectLst/>
                        </a:rPr>
                        <a:t>ADW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13,5-13,6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38,66-38,76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914383397"/>
                  </a:ext>
                </a:extLst>
              </a:tr>
              <a:tr h="297121">
                <a:tc>
                  <a:txBody>
                    <a:bodyPr/>
                    <a:lstStyle/>
                    <a:p>
                      <a:pPr>
                        <a:lnSpc>
                          <a:spcPct val="107000"/>
                        </a:lnSpc>
                        <a:spcAft>
                          <a:spcPts val="800"/>
                        </a:spcAft>
                      </a:pPr>
                      <a:r>
                        <a:rPr lang="en-US" sz="2000">
                          <a:effectLst/>
                        </a:rPr>
                        <a:t>CDW/EMDW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&gt;1000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a:effectLst/>
                        </a:rPr>
                        <a:t>13,2-13,6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n-US" sz="2000" dirty="0">
                          <a:effectLst/>
                        </a:rPr>
                        <a:t>38,70-38,77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520901124"/>
                  </a:ext>
                </a:extLst>
              </a:tr>
            </a:tbl>
          </a:graphicData>
        </a:graphic>
      </p:graphicFrame>
      <p:sp>
        <p:nvSpPr>
          <p:cNvPr id="4" name="TextBox 3">
            <a:extLst>
              <a:ext uri="{FF2B5EF4-FFF2-40B4-BE49-F238E27FC236}">
                <a16:creationId xmlns:a16="http://schemas.microsoft.com/office/drawing/2014/main" id="{1CB2BC59-6A2C-49FF-BDF0-EE3A067F6A32}"/>
              </a:ext>
            </a:extLst>
          </p:cNvPr>
          <p:cNvSpPr txBox="1"/>
          <p:nvPr/>
        </p:nvSpPr>
        <p:spPr>
          <a:xfrm>
            <a:off x="1212574" y="583096"/>
            <a:ext cx="3246782" cy="400110"/>
          </a:xfrm>
          <a:prstGeom prst="rect">
            <a:avLst/>
          </a:prstGeom>
          <a:noFill/>
        </p:spPr>
        <p:txBody>
          <a:bodyPr wrap="square" rtlCol="0">
            <a:spAutoFit/>
          </a:bodyPr>
          <a:lstStyle/>
          <a:p>
            <a:r>
              <a:rPr lang="el-GR" sz="2000" b="1" dirty="0"/>
              <a:t>ΙΟΝΙΟ ΠΕΛΑΓΟΣ</a:t>
            </a:r>
            <a:endParaRPr lang="en-US" sz="2000" b="1" dirty="0"/>
          </a:p>
        </p:txBody>
      </p:sp>
    </p:spTree>
    <p:extLst>
      <p:ext uri="{BB962C8B-B14F-4D97-AF65-F5344CB8AC3E}">
        <p14:creationId xmlns:p14="http://schemas.microsoft.com/office/powerpoint/2010/main" val="7883687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C6A88A-9267-4332-A488-681BBD80664B}"/>
              </a:ext>
            </a:extLst>
          </p:cNvPr>
          <p:cNvSpPr txBox="1"/>
          <p:nvPr/>
        </p:nvSpPr>
        <p:spPr>
          <a:xfrm>
            <a:off x="6744072" y="5713887"/>
            <a:ext cx="1728192" cy="230832"/>
          </a:xfrm>
          <a:prstGeom prst="rect">
            <a:avLst/>
          </a:prstGeom>
          <a:noFill/>
        </p:spPr>
        <p:txBody>
          <a:bodyPr wrap="square" rtlCol="0">
            <a:spAutoFit/>
          </a:bodyPr>
          <a:lstStyle/>
          <a:p>
            <a:r>
              <a:rPr lang="el-GR" sz="900" dirty="0">
                <a:solidFill>
                  <a:srgbClr val="191409"/>
                </a:solidFill>
                <a:latin typeface="Calibri" panose="020F0502020204030204" pitchFamily="34" charset="0"/>
                <a:cs typeface="Calibri" panose="020F0502020204030204" pitchFamily="34" charset="0"/>
              </a:rPr>
              <a:t>Πούλος, 2021</a:t>
            </a:r>
            <a:endParaRPr lang="en-US" sz="900" dirty="0">
              <a:solidFill>
                <a:srgbClr val="191409"/>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E91A46-AECB-49DB-A05E-D389B7891356}"/>
              </a:ext>
            </a:extLst>
          </p:cNvPr>
          <p:cNvPicPr>
            <a:picLocks noChangeAspect="1"/>
          </p:cNvPicPr>
          <p:nvPr/>
        </p:nvPicPr>
        <p:blipFill>
          <a:blip r:embed="rId2"/>
          <a:stretch>
            <a:fillRect/>
          </a:stretch>
        </p:blipFill>
        <p:spPr>
          <a:xfrm>
            <a:off x="3067035" y="445925"/>
            <a:ext cx="7354074" cy="6270949"/>
          </a:xfrm>
          <a:prstGeom prst="rect">
            <a:avLst/>
          </a:prstGeom>
        </p:spPr>
      </p:pic>
      <p:sp>
        <p:nvSpPr>
          <p:cNvPr id="5" name="TextBox 4">
            <a:extLst>
              <a:ext uri="{FF2B5EF4-FFF2-40B4-BE49-F238E27FC236}">
                <a16:creationId xmlns:a16="http://schemas.microsoft.com/office/drawing/2014/main" id="{FBF03EA7-5E66-4876-AAD6-7290DCE6D995}"/>
              </a:ext>
            </a:extLst>
          </p:cNvPr>
          <p:cNvSpPr txBox="1"/>
          <p:nvPr/>
        </p:nvSpPr>
        <p:spPr>
          <a:xfrm>
            <a:off x="228600" y="445925"/>
            <a:ext cx="2571750" cy="3693319"/>
          </a:xfrm>
          <a:prstGeom prst="rect">
            <a:avLst/>
          </a:prstGeom>
          <a:noFill/>
        </p:spPr>
        <p:txBody>
          <a:bodyPr wrap="square">
            <a:spAutoFit/>
          </a:bodyPr>
          <a:lstStyle/>
          <a:p>
            <a:r>
              <a:rPr lang="el-GR" sz="1800" b="1" dirty="0"/>
              <a:t>Επιφανειακή εποχιακή (χειμώνα – καλοκαίρι) κατανομή της θερμοκρασίας (αριστερή στήλη) και της αλατότητας (δεξιά στήλη) σε Αιγαίο και Ιόνιο Πέλαγος</a:t>
            </a:r>
          </a:p>
          <a:p>
            <a:endParaRPr lang="el-GR" sz="1800" b="1" dirty="0"/>
          </a:p>
          <a:p>
            <a:r>
              <a:rPr lang="el-GR" dirty="0">
                <a:solidFill>
                  <a:srgbClr val="0070C0"/>
                </a:solidFill>
              </a:rPr>
              <a:t>(από</a:t>
            </a:r>
            <a:r>
              <a:rPr lang="en-US" sz="1800" dirty="0">
                <a:solidFill>
                  <a:srgbClr val="0070C0"/>
                </a:solidFill>
                <a:effectLst/>
                <a:latin typeface="Calibri" panose="020F0502020204030204" pitchFamily="34" charset="0"/>
                <a:ea typeface="Calibri" panose="020F0502020204030204" pitchFamily="34" charset="0"/>
              </a:rPr>
              <a:t>: </a:t>
            </a:r>
            <a:r>
              <a:rPr lang="en-US" sz="1800" dirty="0">
                <a:solidFill>
                  <a:srgbClr val="3874A2"/>
                </a:solidFill>
                <a:effectLst/>
                <a:latin typeface="Calibri" panose="020F0502020204030204" pitchFamily="34" charset="0"/>
                <a:ea typeface="Calibri" panose="020F0502020204030204" pitchFamily="34" charset="0"/>
              </a:rPr>
              <a:t>https://www.researchgate.net/publication/312973513)</a:t>
            </a:r>
            <a:endParaRPr lang="en-US" sz="1800" b="1" dirty="0"/>
          </a:p>
        </p:txBody>
      </p:sp>
    </p:spTree>
    <p:extLst>
      <p:ext uri="{BB962C8B-B14F-4D97-AF65-F5344CB8AC3E}">
        <p14:creationId xmlns:p14="http://schemas.microsoft.com/office/powerpoint/2010/main" val="1702818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27A2C4-AE62-421A-B861-7D4E71C9252D}"/>
              </a:ext>
            </a:extLst>
          </p:cNvPr>
          <p:cNvSpPr txBox="1"/>
          <p:nvPr/>
        </p:nvSpPr>
        <p:spPr>
          <a:xfrm>
            <a:off x="1868558" y="904682"/>
            <a:ext cx="4985933" cy="461665"/>
          </a:xfrm>
          <a:prstGeom prst="rect">
            <a:avLst/>
          </a:prstGeom>
          <a:noFill/>
        </p:spPr>
        <p:txBody>
          <a:bodyPr wrap="square">
            <a:spAutoFit/>
          </a:bodyPr>
          <a:lstStyle/>
          <a:p>
            <a:r>
              <a:rPr lang="el-GR" sz="2400" dirty="0">
                <a:solidFill>
                  <a:srgbClr val="002060"/>
                </a:solidFill>
                <a:latin typeface="Calibri" panose="020F0502020204030204" pitchFamily="34" charset="0"/>
                <a:ea typeface="TimesNewRomanPS-ItalicMT"/>
                <a:cs typeface="Calibri" panose="020F0502020204030204" pitchFamily="34" charset="0"/>
              </a:rPr>
              <a:t>ΙΔΙΟΤΗΤΕΣ ΘΑΛΑΣΣΙΝΟΥ ΝΕΡΟΥ</a:t>
            </a:r>
          </a:p>
        </p:txBody>
      </p:sp>
      <p:sp>
        <p:nvSpPr>
          <p:cNvPr id="7" name="TextBox 6">
            <a:extLst>
              <a:ext uri="{FF2B5EF4-FFF2-40B4-BE49-F238E27FC236}">
                <a16:creationId xmlns:a16="http://schemas.microsoft.com/office/drawing/2014/main" id="{10E42FB5-A604-4F51-9403-369C913E6190}"/>
              </a:ext>
            </a:extLst>
          </p:cNvPr>
          <p:cNvSpPr txBox="1"/>
          <p:nvPr/>
        </p:nvSpPr>
        <p:spPr>
          <a:xfrm>
            <a:off x="2002638" y="1603768"/>
            <a:ext cx="6041432" cy="511819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Θερμότητα</a:t>
            </a:r>
          </a:p>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Αγωγιμότητα</a:t>
            </a:r>
          </a:p>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Ειδική θερμότητα</a:t>
            </a:r>
          </a:p>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Θερμοχωρητικότητα</a:t>
            </a:r>
          </a:p>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Διαλυτότητα</a:t>
            </a:r>
          </a:p>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Ιξώδες</a:t>
            </a:r>
          </a:p>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Επιφανειακή τάση</a:t>
            </a:r>
          </a:p>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Λανθάνουσα θερμότητα πήξης</a:t>
            </a:r>
          </a:p>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Λανθάνουσα θερμότητα τήξης</a:t>
            </a:r>
          </a:p>
          <a:p>
            <a:pPr marL="342900" indent="-342900">
              <a:lnSpc>
                <a:spcPct val="150000"/>
              </a:lnSpc>
              <a:buFont typeface="Arial" panose="020B0604020202020204" pitchFamily="34" charset="0"/>
              <a:buChar char="•"/>
            </a:pPr>
            <a:r>
              <a:rPr lang="el-GR" sz="2200" dirty="0">
                <a:latin typeface="Calibri" panose="020F0502020204030204" pitchFamily="34" charset="0"/>
                <a:ea typeface="Calibri" panose="020F0502020204030204" pitchFamily="34" charset="0"/>
              </a:rPr>
              <a:t>Χρόνος παραμονής (ή ανανέωσης) </a:t>
            </a:r>
            <a:endParaRPr lang="el-GR" sz="2200" dirty="0"/>
          </a:p>
        </p:txBody>
      </p:sp>
    </p:spTree>
    <p:extLst>
      <p:ext uri="{BB962C8B-B14F-4D97-AF65-F5344CB8AC3E}">
        <p14:creationId xmlns:p14="http://schemas.microsoft.com/office/powerpoint/2010/main" val="2427159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B68C04F-B208-CFB0-C39E-67DE148709CC}"/>
              </a:ext>
            </a:extLst>
          </p:cNvPr>
          <p:cNvSpPr txBox="1"/>
          <p:nvPr/>
        </p:nvSpPr>
        <p:spPr>
          <a:xfrm>
            <a:off x="2017485" y="1719443"/>
            <a:ext cx="7866744" cy="2015936"/>
          </a:xfrm>
          <a:prstGeom prst="rect">
            <a:avLst/>
          </a:prstGeom>
          <a:noFill/>
        </p:spPr>
        <p:txBody>
          <a:bodyPr wrap="square">
            <a:spAutoFit/>
          </a:bodyPr>
          <a:lstStyle/>
          <a:p>
            <a:pPr marL="0" indent="0">
              <a:spcAft>
                <a:spcPts val="600"/>
              </a:spcAft>
              <a:buNone/>
            </a:pPr>
            <a:r>
              <a:rPr lang="el-GR" sz="2200" dirty="0"/>
              <a:t>Οι βιβλιογραφικές και διαδικτυακές αναφορές δίνονται στο τέλος του Κεφαλαίου του Βιβλίου  </a:t>
            </a:r>
          </a:p>
          <a:p>
            <a:pPr marL="0" indent="0">
              <a:spcAft>
                <a:spcPts val="600"/>
              </a:spcAft>
              <a:buNone/>
            </a:pPr>
            <a:r>
              <a:rPr lang="el-GR" sz="2200" b="1" dirty="0"/>
              <a:t>		«Εισαγωγή στην Ωκεανογραφία ή Ωκεανολογία» </a:t>
            </a:r>
          </a:p>
          <a:p>
            <a:pPr marL="0" indent="0">
              <a:spcAft>
                <a:spcPts val="600"/>
              </a:spcAft>
              <a:buNone/>
            </a:pPr>
            <a:r>
              <a:rPr lang="el-GR" sz="2200" dirty="0"/>
              <a:t>		του Καθηγητή Σεραφείμ Ε. Πούλου</a:t>
            </a:r>
          </a:p>
          <a:p>
            <a:pPr marL="0" indent="0">
              <a:spcAft>
                <a:spcPts val="600"/>
              </a:spcAft>
              <a:buNone/>
            </a:pPr>
            <a:r>
              <a:rPr lang="el-GR" sz="2200" dirty="0"/>
              <a:t>		Εκδόσεις ΔΙΣΙΓΜΑ, 2021</a:t>
            </a:r>
            <a:endParaRPr lang="en-US" sz="2200" dirty="0"/>
          </a:p>
        </p:txBody>
      </p:sp>
    </p:spTree>
    <p:extLst>
      <p:ext uri="{BB962C8B-B14F-4D97-AF65-F5344CB8AC3E}">
        <p14:creationId xmlns:p14="http://schemas.microsoft.com/office/powerpoint/2010/main" val="191720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437CB0-4794-4688-9AEC-1EF5FACB72D1}"/>
              </a:ext>
            </a:extLst>
          </p:cNvPr>
          <p:cNvSpPr txBox="1"/>
          <p:nvPr/>
        </p:nvSpPr>
        <p:spPr>
          <a:xfrm>
            <a:off x="9814402" y="4294402"/>
            <a:ext cx="2714243" cy="275986"/>
          </a:xfrm>
          <a:prstGeom prst="rect">
            <a:avLst/>
          </a:prstGeom>
          <a:noFill/>
        </p:spPr>
        <p:txBody>
          <a:bodyPr wrap="square" rtlCol="0">
            <a:spAutoFit/>
          </a:bodyPr>
          <a:lstStyle/>
          <a:p>
            <a:r>
              <a:rPr lang="el-GR" sz="900" dirty="0">
                <a:solidFill>
                  <a:srgbClr val="191409"/>
                </a:solidFill>
                <a:latin typeface="Calibri" panose="020F0502020204030204" pitchFamily="34" charset="0"/>
                <a:cs typeface="Calibri" panose="020F0502020204030204" pitchFamily="34" charset="0"/>
              </a:rPr>
              <a:t>Πούλος, 2021</a:t>
            </a:r>
            <a:endParaRPr lang="en-US" sz="900" dirty="0">
              <a:solidFill>
                <a:srgbClr val="191409"/>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727A2C4-AE62-421A-B861-7D4E71C9252D}"/>
              </a:ext>
            </a:extLst>
          </p:cNvPr>
          <p:cNvSpPr txBox="1"/>
          <p:nvPr/>
        </p:nvSpPr>
        <p:spPr>
          <a:xfrm>
            <a:off x="539384" y="365000"/>
            <a:ext cx="4358395" cy="400110"/>
          </a:xfrm>
          <a:prstGeom prst="rect">
            <a:avLst/>
          </a:prstGeom>
          <a:noFill/>
        </p:spPr>
        <p:txBody>
          <a:bodyPr wrap="square">
            <a:spAutoFit/>
          </a:bodyPr>
          <a:lstStyle/>
          <a:p>
            <a:r>
              <a:rPr lang="el-GR" sz="2000" b="1" dirty="0">
                <a:solidFill>
                  <a:srgbClr val="002060"/>
                </a:solidFill>
                <a:latin typeface="Calibri" panose="020F0502020204030204" pitchFamily="34" charset="0"/>
                <a:cs typeface="Calibri" panose="020F0502020204030204" pitchFamily="34" charset="0"/>
              </a:rPr>
              <a:t>Αγωγιμότητα</a:t>
            </a:r>
            <a:endParaRPr lang="el-GR" sz="2000" b="1" dirty="0">
              <a:solidFill>
                <a:srgbClr val="002060"/>
              </a:solidFill>
            </a:endParaRPr>
          </a:p>
        </p:txBody>
      </p:sp>
      <p:sp>
        <p:nvSpPr>
          <p:cNvPr id="7" name="TextBox 6">
            <a:extLst>
              <a:ext uri="{FF2B5EF4-FFF2-40B4-BE49-F238E27FC236}">
                <a16:creationId xmlns:a16="http://schemas.microsoft.com/office/drawing/2014/main" id="{4B7568FD-B373-4F18-BD94-B28067DA0487}"/>
              </a:ext>
            </a:extLst>
          </p:cNvPr>
          <p:cNvSpPr txBox="1"/>
          <p:nvPr/>
        </p:nvSpPr>
        <p:spPr>
          <a:xfrm>
            <a:off x="539384" y="2149027"/>
            <a:ext cx="5555680" cy="1429622"/>
          </a:xfrm>
          <a:prstGeom prst="rect">
            <a:avLst/>
          </a:prstGeom>
          <a:noFill/>
        </p:spPr>
        <p:txBody>
          <a:bodyPr wrap="square">
            <a:spAutoFit/>
          </a:bodyPr>
          <a:lstStyle/>
          <a:p>
            <a:pPr algn="l">
              <a:lnSpc>
                <a:spcPct val="150000"/>
              </a:lnSpc>
            </a:pPr>
            <a:r>
              <a:rPr lang="el-GR" sz="2000" dirty="0">
                <a:solidFill>
                  <a:srgbClr val="002060"/>
                </a:solidFill>
                <a:latin typeface="Calibri" panose="020F0502020204030204" pitchFamily="34" charset="0"/>
                <a:ea typeface="Calibri" panose="020F0502020204030204" pitchFamily="34" charset="0"/>
              </a:rPr>
              <a:t>Αύξηση Αλατότητας → Αύξηση Αγωγιμότητας</a:t>
            </a:r>
          </a:p>
          <a:p>
            <a:pPr algn="l">
              <a:lnSpc>
                <a:spcPct val="150000"/>
              </a:lnSpc>
            </a:pPr>
            <a:r>
              <a:rPr lang="el-GR" sz="2000" dirty="0">
                <a:solidFill>
                  <a:srgbClr val="002060"/>
                </a:solidFill>
                <a:latin typeface="Calibri" panose="020F0502020204030204" pitchFamily="34" charset="0"/>
                <a:ea typeface="Calibri" panose="020F0502020204030204" pitchFamily="34" charset="0"/>
              </a:rPr>
              <a:t>Αύξηση Θερμοκρασίας → Αύξηση Αγωγιμότητας</a:t>
            </a:r>
          </a:p>
          <a:p>
            <a:pPr algn="l">
              <a:lnSpc>
                <a:spcPct val="150000"/>
              </a:lnSpc>
            </a:pPr>
            <a:r>
              <a:rPr lang="el-GR" sz="2000" dirty="0">
                <a:solidFill>
                  <a:srgbClr val="002060"/>
                </a:solidFill>
                <a:latin typeface="Calibri" panose="020F0502020204030204" pitchFamily="34" charset="0"/>
                <a:ea typeface="Calibri" panose="020F0502020204030204" pitchFamily="34" charset="0"/>
              </a:rPr>
              <a:t>Αύξηση Πίεσης → Αύξηση Αγωγιμότητας</a:t>
            </a:r>
          </a:p>
        </p:txBody>
      </p:sp>
      <p:sp>
        <p:nvSpPr>
          <p:cNvPr id="9" name="TextBox 8">
            <a:extLst>
              <a:ext uri="{FF2B5EF4-FFF2-40B4-BE49-F238E27FC236}">
                <a16:creationId xmlns:a16="http://schemas.microsoft.com/office/drawing/2014/main" id="{9890755C-C1B2-48AB-A12A-1C37631F87B2}"/>
              </a:ext>
            </a:extLst>
          </p:cNvPr>
          <p:cNvSpPr txBox="1"/>
          <p:nvPr/>
        </p:nvSpPr>
        <p:spPr>
          <a:xfrm>
            <a:off x="539384" y="924971"/>
            <a:ext cx="4642216" cy="1015663"/>
          </a:xfrm>
          <a:prstGeom prst="rect">
            <a:avLst/>
          </a:prstGeom>
          <a:noFill/>
          <a:ln>
            <a:noFill/>
          </a:ln>
        </p:spPr>
        <p:txBody>
          <a:bodyPr wrap="square">
            <a:spAutoFit/>
          </a:bodyPr>
          <a:lstStyle/>
          <a:p>
            <a:r>
              <a:rPr lang="el-GR" sz="2000" dirty="0">
                <a:solidFill>
                  <a:srgbClr val="002060"/>
                </a:solidFill>
                <a:latin typeface="Calibri" panose="020F0502020204030204" pitchFamily="34" charset="0"/>
              </a:rPr>
              <a:t>Το μέτρο της ευκολίας με την οποία το ηλεκτρικό ρεύμα διέρχεται μέσα από το υλικό (θαλασσινό νερό)</a:t>
            </a:r>
          </a:p>
        </p:txBody>
      </p:sp>
      <p:sp>
        <p:nvSpPr>
          <p:cNvPr id="10" name="TextBox 9">
            <a:extLst>
              <a:ext uri="{FF2B5EF4-FFF2-40B4-BE49-F238E27FC236}">
                <a16:creationId xmlns:a16="http://schemas.microsoft.com/office/drawing/2014/main" id="{78704AE0-7C78-4E1D-9E66-C2961F2B23A7}"/>
              </a:ext>
            </a:extLst>
          </p:cNvPr>
          <p:cNvSpPr txBox="1"/>
          <p:nvPr/>
        </p:nvSpPr>
        <p:spPr>
          <a:xfrm>
            <a:off x="6631089" y="5316634"/>
            <a:ext cx="5374645" cy="923330"/>
          </a:xfrm>
          <a:prstGeom prst="rect">
            <a:avLst/>
          </a:prstGeom>
          <a:noFill/>
        </p:spPr>
        <p:txBody>
          <a:bodyPr wrap="square">
            <a:spAutoFit/>
          </a:bodyPr>
          <a:lstStyle/>
          <a:p>
            <a:pPr algn="just"/>
            <a:r>
              <a:rPr lang="el-GR" sz="1800" b="0" i="1" u="none" strike="noStrike" baseline="0" dirty="0">
                <a:solidFill>
                  <a:srgbClr val="211D1E"/>
                </a:solidFill>
                <a:latin typeface="Calibri" panose="020F0502020204030204" pitchFamily="34" charset="0"/>
              </a:rPr>
              <a:t>Διάγραμμα της σχέσης αγωγιμότητας και αλατότητας σε συνάρτηση με τη θερμοκρασία (από </a:t>
            </a:r>
            <a:r>
              <a:rPr lang="el-GR" sz="1800" b="0" i="1" u="none" strike="noStrike" baseline="0" dirty="0" err="1">
                <a:solidFill>
                  <a:srgbClr val="211D1E"/>
                </a:solidFill>
                <a:latin typeface="Calibri" panose="020F0502020204030204" pitchFamily="34" charset="0"/>
              </a:rPr>
              <a:t>Lide</a:t>
            </a:r>
            <a:r>
              <a:rPr lang="el-GR" sz="1800" b="0" i="1" u="none" strike="noStrike" baseline="0" dirty="0">
                <a:solidFill>
                  <a:srgbClr val="211D1E"/>
                </a:solidFill>
                <a:latin typeface="Calibri" panose="020F0502020204030204" pitchFamily="34" charset="0"/>
              </a:rPr>
              <a:t> et al. 2002). </a:t>
            </a:r>
            <a:endParaRPr lang="en-US" dirty="0"/>
          </a:p>
        </p:txBody>
      </p:sp>
      <p:sp>
        <p:nvSpPr>
          <p:cNvPr id="11" name="TextBox 10">
            <a:extLst>
              <a:ext uri="{FF2B5EF4-FFF2-40B4-BE49-F238E27FC236}">
                <a16:creationId xmlns:a16="http://schemas.microsoft.com/office/drawing/2014/main" id="{74EFFD2F-06B6-4936-9778-F53BB30E291E}"/>
              </a:ext>
            </a:extLst>
          </p:cNvPr>
          <p:cNvSpPr txBox="1"/>
          <p:nvPr/>
        </p:nvSpPr>
        <p:spPr>
          <a:xfrm>
            <a:off x="498305" y="3894292"/>
            <a:ext cx="2780764" cy="400110"/>
          </a:xfrm>
          <a:prstGeom prst="rect">
            <a:avLst/>
          </a:prstGeom>
          <a:noFill/>
        </p:spPr>
        <p:txBody>
          <a:bodyPr wrap="square">
            <a:spAutoFit/>
          </a:bodyPr>
          <a:lstStyle/>
          <a:p>
            <a:r>
              <a:rPr lang="el-GR" sz="2000" b="1" dirty="0">
                <a:solidFill>
                  <a:srgbClr val="002060"/>
                </a:solidFill>
                <a:latin typeface="Calibri" panose="020F0502020204030204" pitchFamily="34" charset="0"/>
                <a:cs typeface="Calibri" panose="020F0502020204030204" pitchFamily="34" charset="0"/>
              </a:rPr>
              <a:t>Ειδική Θερμότητα</a:t>
            </a:r>
            <a:r>
              <a:rPr lang="en-US" sz="2000" b="1" dirty="0">
                <a:solidFill>
                  <a:srgbClr val="002060"/>
                </a:solidFill>
                <a:latin typeface="Calibri" panose="020F0502020204030204" pitchFamily="34" charset="0"/>
                <a:cs typeface="Calibri" panose="020F0502020204030204" pitchFamily="34" charset="0"/>
              </a:rPr>
              <a:t> (Cp)</a:t>
            </a:r>
            <a:endParaRPr lang="el-GR" sz="2000" b="1" dirty="0">
              <a:solidFill>
                <a:srgbClr val="002060"/>
              </a:solidFill>
            </a:endParaRPr>
          </a:p>
        </p:txBody>
      </p:sp>
      <p:sp>
        <p:nvSpPr>
          <p:cNvPr id="12" name="TextBox 11">
            <a:extLst>
              <a:ext uri="{FF2B5EF4-FFF2-40B4-BE49-F238E27FC236}">
                <a16:creationId xmlns:a16="http://schemas.microsoft.com/office/drawing/2014/main" id="{5C3182B2-3F44-41E5-B947-048EEBAF4927}"/>
              </a:ext>
            </a:extLst>
          </p:cNvPr>
          <p:cNvSpPr txBox="1"/>
          <p:nvPr/>
        </p:nvSpPr>
        <p:spPr>
          <a:xfrm>
            <a:off x="498305" y="4348011"/>
            <a:ext cx="5166571" cy="1323439"/>
          </a:xfrm>
          <a:prstGeom prst="rect">
            <a:avLst/>
          </a:prstGeom>
          <a:noFill/>
          <a:ln>
            <a:noFill/>
          </a:ln>
        </p:spPr>
        <p:txBody>
          <a:bodyPr wrap="square">
            <a:spAutoFit/>
          </a:bodyPr>
          <a:lstStyle/>
          <a:p>
            <a:r>
              <a:rPr lang="el-GR" sz="2000" dirty="0">
                <a:solidFill>
                  <a:srgbClr val="002060"/>
                </a:solidFill>
                <a:latin typeface="Calibri" panose="020F0502020204030204" pitchFamily="34" charset="0"/>
              </a:rPr>
              <a:t>Το ποσό της θερμότητας (</a:t>
            </a:r>
            <a:r>
              <a:rPr lang="en-US" sz="2000" dirty="0">
                <a:solidFill>
                  <a:srgbClr val="002060"/>
                </a:solidFill>
                <a:latin typeface="Calibri" panose="020F0502020204030204" pitchFamily="34" charset="0"/>
              </a:rPr>
              <a:t>calories</a:t>
            </a:r>
            <a:r>
              <a:rPr lang="el-GR" sz="2000" dirty="0">
                <a:solidFill>
                  <a:srgbClr val="002060"/>
                </a:solidFill>
                <a:latin typeface="Calibri" panose="020F0502020204030204" pitchFamily="34" charset="0"/>
              </a:rPr>
              <a:t>) το οποίο πρέπει να απορροφήσει 1 g του υλικού αυτού προκειμένου η θερμοκρασία του να ανέβει κατά 1 </a:t>
            </a:r>
            <a:r>
              <a:rPr lang="el-GR" sz="2000" baseline="30000" dirty="0" err="1">
                <a:solidFill>
                  <a:srgbClr val="002060"/>
                </a:solidFill>
                <a:latin typeface="Cambria Math" panose="02040503050406030204" pitchFamily="18" charset="0"/>
                <a:ea typeface="Calibri" panose="020F0502020204030204" pitchFamily="34" charset="0"/>
                <a:cs typeface="Calibri" panose="020F0502020204030204" pitchFamily="34" charset="0"/>
              </a:rPr>
              <a:t>ο</a:t>
            </a:r>
            <a:r>
              <a:rPr lang="el-GR" sz="2000" dirty="0" err="1">
                <a:solidFill>
                  <a:srgbClr val="002060"/>
                </a:solidFill>
                <a:latin typeface="Calibri" panose="020F0502020204030204" pitchFamily="34" charset="0"/>
              </a:rPr>
              <a:t>C</a:t>
            </a:r>
            <a:r>
              <a:rPr lang="el-GR" sz="2000" dirty="0">
                <a:solidFill>
                  <a:srgbClr val="002060"/>
                </a:solidFill>
                <a:latin typeface="Calibri" panose="020F0502020204030204" pitchFamily="34" charset="0"/>
              </a:rPr>
              <a:t> </a:t>
            </a:r>
          </a:p>
        </p:txBody>
      </p:sp>
      <p:sp>
        <p:nvSpPr>
          <p:cNvPr id="13" name="Rectangle 2">
            <a:extLst>
              <a:ext uri="{FF2B5EF4-FFF2-40B4-BE49-F238E27FC236}">
                <a16:creationId xmlns:a16="http://schemas.microsoft.com/office/drawing/2014/main" id="{7D3FA8E3-7DAC-4C1E-9076-4AF533CF6244}"/>
              </a:ext>
            </a:extLst>
          </p:cNvPr>
          <p:cNvSpPr>
            <a:spLocks noChangeArrowheads="1"/>
          </p:cNvSpPr>
          <p:nvPr/>
        </p:nvSpPr>
        <p:spPr bwMode="auto">
          <a:xfrm>
            <a:off x="463073" y="5862351"/>
            <a:ext cx="5631991" cy="40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lnSpc>
                <a:spcPct val="115000"/>
              </a:lnSpc>
              <a:spcAft>
                <a:spcPts val="750"/>
              </a:spcAft>
            </a:pPr>
            <a:r>
              <a:rPr lang="en-US" sz="2000" i="1" dirty="0">
                <a:solidFill>
                  <a:srgbClr val="002060"/>
                </a:solidFill>
                <a:latin typeface="Cambria Math" panose="02040503050406030204" pitchFamily="18" charset="0"/>
                <a:ea typeface="Calibri" panose="020F0502020204030204" pitchFamily="34" charset="0"/>
                <a:cs typeface="Calibri" panose="020F0502020204030204" pitchFamily="34" charset="0"/>
              </a:rPr>
              <a:t>C</a:t>
            </a:r>
            <a:r>
              <a:rPr lang="el-GR" sz="2000" i="1" dirty="0">
                <a:solidFill>
                  <a:srgbClr val="002060"/>
                </a:solidFill>
                <a:latin typeface="Cambria Math" panose="02040503050406030204" pitchFamily="18" charset="0"/>
                <a:ea typeface="Calibri" panose="020F0502020204030204" pitchFamily="34" charset="0"/>
                <a:cs typeface="Calibri" panose="020F0502020204030204" pitchFamily="34" charset="0"/>
              </a:rPr>
              <a:t>p=T+0,75·S+0,175·S</a:t>
            </a:r>
            <a:r>
              <a:rPr lang="el-GR" sz="2000" i="1" baseline="30000" dirty="0">
                <a:solidFill>
                  <a:srgbClr val="002060"/>
                </a:solidFill>
                <a:latin typeface="Cambria Math" panose="02040503050406030204" pitchFamily="18" charset="0"/>
                <a:ea typeface="Calibri" panose="020F0502020204030204" pitchFamily="34" charset="0"/>
                <a:cs typeface="Calibri" panose="020F0502020204030204" pitchFamily="34" charset="0"/>
              </a:rPr>
              <a:t>2</a:t>
            </a:r>
            <a:r>
              <a:rPr lang="el-GR" sz="2000" i="1" dirty="0">
                <a:solidFill>
                  <a:srgbClr val="002060"/>
                </a:solidFill>
                <a:latin typeface="Cambria Math" panose="02040503050406030204" pitchFamily="18" charset="0"/>
                <a:ea typeface="Calibri" panose="020F0502020204030204" pitchFamily="34" charset="0"/>
                <a:cs typeface="Calibri" panose="020F0502020204030204" pitchFamily="34" charset="0"/>
              </a:rPr>
              <a:t>-0,005076·S-0,000014·S</a:t>
            </a:r>
            <a:r>
              <a:rPr lang="el-GR" sz="2000" i="1" baseline="30000" dirty="0">
                <a:solidFill>
                  <a:srgbClr val="002060"/>
                </a:solidFill>
                <a:latin typeface="Cambria Math" panose="02040503050406030204" pitchFamily="18" charset="0"/>
                <a:ea typeface="Calibri" panose="020F0502020204030204" pitchFamily="34" charset="0"/>
                <a:cs typeface="Calibri" panose="020F0502020204030204" pitchFamily="34" charset="0"/>
              </a:rPr>
              <a:t>2</a:t>
            </a:r>
            <a:r>
              <a:rPr lang="el-GR" sz="2000"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l-GR" sz="2000" i="1" dirty="0">
                <a:solidFill>
                  <a:srgbClr val="002060"/>
                </a:solidFill>
                <a:ea typeface="Calibri" panose="020F0502020204030204" pitchFamily="34" charset="0"/>
                <a:cs typeface="Times New Roman" panose="02020603050405020304" pitchFamily="18" charset="0"/>
              </a:rPr>
              <a:t> </a:t>
            </a:r>
            <a:endParaRPr lang="el-GR" sz="2000"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03C8DDA-0255-4121-821D-2C9E6342C470}"/>
              </a:ext>
            </a:extLst>
          </p:cNvPr>
          <p:cNvPicPr>
            <a:picLocks noChangeAspect="1"/>
          </p:cNvPicPr>
          <p:nvPr/>
        </p:nvPicPr>
        <p:blipFill rotWithShape="1">
          <a:blip r:embed="rId2"/>
          <a:srcRect l="2858" t="1563" r="4255"/>
          <a:stretch/>
        </p:blipFill>
        <p:spPr>
          <a:xfrm>
            <a:off x="5777344" y="394536"/>
            <a:ext cx="6414655" cy="4922098"/>
          </a:xfrm>
          <a:prstGeom prst="rect">
            <a:avLst/>
          </a:prstGeom>
        </p:spPr>
      </p:pic>
    </p:spTree>
    <p:extLst>
      <p:ext uri="{BB962C8B-B14F-4D97-AF65-F5344CB8AC3E}">
        <p14:creationId xmlns:p14="http://schemas.microsoft.com/office/powerpoint/2010/main" val="884670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27A2C4-AE62-421A-B861-7D4E71C9252D}"/>
              </a:ext>
            </a:extLst>
          </p:cNvPr>
          <p:cNvSpPr txBox="1"/>
          <p:nvPr/>
        </p:nvSpPr>
        <p:spPr>
          <a:xfrm>
            <a:off x="644231" y="543509"/>
            <a:ext cx="3564396" cy="400110"/>
          </a:xfrm>
          <a:prstGeom prst="rect">
            <a:avLst/>
          </a:prstGeom>
          <a:noFill/>
        </p:spPr>
        <p:txBody>
          <a:bodyPr wrap="square">
            <a:spAutoFit/>
          </a:bodyPr>
          <a:lstStyle/>
          <a:p>
            <a:r>
              <a:rPr lang="el-GR" sz="2000" b="1" dirty="0">
                <a:solidFill>
                  <a:srgbClr val="002060"/>
                </a:solidFill>
                <a:latin typeface="Calibri" panose="020F0502020204030204" pitchFamily="34" charset="0"/>
                <a:cs typeface="Calibri" panose="020F0502020204030204" pitchFamily="34" charset="0"/>
              </a:rPr>
              <a:t>Θερμότητα</a:t>
            </a:r>
            <a:r>
              <a:rPr lang="en-US" sz="2000" b="1" dirty="0">
                <a:solidFill>
                  <a:srgbClr val="002060"/>
                </a:solidFill>
                <a:latin typeface="Calibri" panose="020F0502020204030204" pitchFamily="34" charset="0"/>
                <a:cs typeface="Calibri" panose="020F0502020204030204" pitchFamily="34" charset="0"/>
              </a:rPr>
              <a:t> (Q)</a:t>
            </a:r>
            <a:endParaRPr lang="el-GR" sz="2000" b="1" dirty="0">
              <a:solidFill>
                <a:srgbClr val="002060"/>
              </a:solidFill>
            </a:endParaRPr>
          </a:p>
        </p:txBody>
      </p:sp>
      <p:sp>
        <p:nvSpPr>
          <p:cNvPr id="8" name="TextBox 7">
            <a:extLst>
              <a:ext uri="{FF2B5EF4-FFF2-40B4-BE49-F238E27FC236}">
                <a16:creationId xmlns:a16="http://schemas.microsoft.com/office/drawing/2014/main" id="{43A34402-EAC3-4588-B4A6-CBEA19C96C95}"/>
              </a:ext>
            </a:extLst>
          </p:cNvPr>
          <p:cNvSpPr txBox="1"/>
          <p:nvPr/>
        </p:nvSpPr>
        <p:spPr>
          <a:xfrm>
            <a:off x="644230" y="1241922"/>
            <a:ext cx="11256221" cy="707886"/>
          </a:xfrm>
          <a:prstGeom prst="rect">
            <a:avLst/>
          </a:prstGeom>
          <a:noFill/>
          <a:ln>
            <a:noFill/>
          </a:ln>
        </p:spPr>
        <p:txBody>
          <a:bodyPr wrap="square">
            <a:spAutoFit/>
          </a:bodyPr>
          <a:lstStyle/>
          <a:p>
            <a:r>
              <a:rPr lang="el-GR" sz="2000" dirty="0">
                <a:solidFill>
                  <a:srgbClr val="002060"/>
                </a:solidFill>
                <a:latin typeface="Calibri" panose="020F0502020204030204" pitchFamily="34" charset="0"/>
              </a:rPr>
              <a:t>Η ενέργεια που ανταλλάσσεται μεταξύ δύο εφαπτόμενων υλικών που έχουν διαφορετική θερμοκρασία. </a:t>
            </a:r>
          </a:p>
          <a:p>
            <a:r>
              <a:rPr lang="el-GR" sz="2000" dirty="0">
                <a:solidFill>
                  <a:srgbClr val="002060"/>
                </a:solidFill>
                <a:latin typeface="Calibri" panose="020F0502020204030204" pitchFamily="34" charset="0"/>
              </a:rPr>
              <a:t>Πραγματοποιείται από το θερμότερο προς το ψυχρότερο </a:t>
            </a:r>
            <a:r>
              <a:rPr lang="el-GR" sz="2000" dirty="0" err="1">
                <a:solidFill>
                  <a:srgbClr val="002060"/>
                </a:solidFill>
                <a:latin typeface="Calibri" panose="020F0502020204030204" pitchFamily="34" charset="0"/>
              </a:rPr>
              <a:t>σώµα</a:t>
            </a:r>
            <a:r>
              <a:rPr lang="en-US" sz="2000" dirty="0">
                <a:solidFill>
                  <a:srgbClr val="002060"/>
                </a:solidFill>
                <a:latin typeface="Calibri" panose="020F0502020204030204" pitchFamily="34" charset="0"/>
              </a:rPr>
              <a:t>.</a:t>
            </a:r>
            <a:endParaRPr lang="el-GR" sz="2000" dirty="0">
              <a:solidFill>
                <a:srgbClr val="00206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3B683A9-8657-4114-ABC6-A4E5D96B48B7}"/>
                  </a:ext>
                </a:extLst>
              </p:cNvPr>
              <p:cNvSpPr txBox="1"/>
              <p:nvPr/>
            </p:nvSpPr>
            <p:spPr>
              <a:xfrm>
                <a:off x="4554511" y="2217334"/>
                <a:ext cx="3435657" cy="423770"/>
              </a:xfrm>
              <a:prstGeom prst="rect">
                <a:avLst/>
              </a:prstGeom>
              <a:noFill/>
            </p:spPr>
            <p:txBody>
              <a:bodyPr wrap="square">
                <a:spAutoFit/>
              </a:bodyPr>
              <a:lstStyle/>
              <a:p>
                <a14:m>
                  <m:oMath xmlns:m="http://schemas.openxmlformats.org/officeDocument/2006/math">
                    <m:r>
                      <a:rPr lang="el-GR" sz="2000" i="1" smtClean="0">
                        <a:solidFill>
                          <a:srgbClr val="002060"/>
                        </a:solidFill>
                        <a:latin typeface="Cambria Math" panose="02040503050406030204" pitchFamily="18" charset="0"/>
                        <a:ea typeface="Calibri" panose="020F0502020204030204" pitchFamily="34" charset="0"/>
                        <a:cs typeface="Calibri" panose="020F0502020204030204" pitchFamily="34" charset="0"/>
                      </a:rPr>
                      <m:t>𝑄</m:t>
                    </m:r>
                    <m:r>
                      <a:rPr lang="el-GR" sz="2000" i="1" smtClean="0">
                        <a:solidFill>
                          <a:srgbClr val="002060"/>
                        </a:solidFill>
                        <a:latin typeface="Cambria Math" panose="02040503050406030204" pitchFamily="18" charset="0"/>
                        <a:ea typeface="Calibri" panose="020F0502020204030204" pitchFamily="34" charset="0"/>
                        <a:cs typeface="Calibri" panose="020F0502020204030204" pitchFamily="34" charset="0"/>
                      </a:rPr>
                      <m:t>= </m:t>
                    </m:r>
                    <m:r>
                      <a:rPr lang="el-GR" sz="2000" i="1" smtClean="0">
                        <a:solidFill>
                          <a:srgbClr val="002060"/>
                        </a:solidFill>
                        <a:latin typeface="Cambria Math" panose="02040503050406030204" pitchFamily="18" charset="0"/>
                        <a:ea typeface="Calibri" panose="020F0502020204030204" pitchFamily="34" charset="0"/>
                        <a:cs typeface="Calibri" panose="020F0502020204030204" pitchFamily="34" charset="0"/>
                      </a:rPr>
                      <m:t>𝜌</m:t>
                    </m:r>
                    <m:r>
                      <a:rPr lang="el-GR" sz="2000" i="1" smtClean="0">
                        <a:solidFill>
                          <a:srgbClr val="002060"/>
                        </a:solidFill>
                        <a:latin typeface="Cambria Math" panose="02040503050406030204" pitchFamily="18" charset="0"/>
                        <a:ea typeface="Calibri" panose="020F0502020204030204" pitchFamily="34" charset="0"/>
                        <a:cs typeface="Calibri" panose="020F0502020204030204" pitchFamily="34" charset="0"/>
                      </a:rPr>
                      <m:t> ·</m:t>
                    </m:r>
                    <m:sSub>
                      <m:sSubPr>
                        <m:ctrlPr>
                          <a:rPr lang="el-GR" sz="2000" i="1">
                            <a:solidFill>
                              <a:srgbClr val="002060"/>
                            </a:solidFill>
                            <a:latin typeface="Cambria Math" panose="02040503050406030204" pitchFamily="18" charset="0"/>
                            <a:cs typeface="Calibri" panose="020F0502020204030204" pitchFamily="34" charset="0"/>
                          </a:rPr>
                        </m:ctrlPr>
                      </m:sSubPr>
                      <m:e>
                        <m:r>
                          <a:rPr lang="en-US" sz="2000" i="1">
                            <a:solidFill>
                              <a:srgbClr val="002060"/>
                            </a:solidFill>
                            <a:latin typeface="Cambria Math" panose="02040503050406030204" pitchFamily="18" charset="0"/>
                            <a:ea typeface="Calibri" panose="020F0502020204030204" pitchFamily="34" charset="0"/>
                            <a:cs typeface="Calibri" panose="020F0502020204030204" pitchFamily="34" charset="0"/>
                          </a:rPr>
                          <m:t>𝑐</m:t>
                        </m:r>
                      </m:e>
                      <m:sub>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𝑝</m:t>
                        </m:r>
                      </m:sub>
                    </m:sSub>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 </m:t>
                    </m:r>
                    <m:r>
                      <a:rPr lang="el-GR" sz="2000" i="1">
                        <a:solidFill>
                          <a:srgbClr val="002060"/>
                        </a:solidFill>
                        <a:latin typeface="Cambria Math" panose="02040503050406030204" pitchFamily="18" charset="0"/>
                        <a:ea typeface="Calibri" panose="020F0502020204030204" pitchFamily="34" charset="0"/>
                        <a:cs typeface="Calibri" panose="020F0502020204030204" pitchFamily="34" charset="0"/>
                      </a:rPr>
                      <m:t>𝑇</m:t>
                    </m:r>
                  </m:oMath>
                </a14:m>
                <a:r>
                  <a:rPr lang="el-GR" sz="2000" dirty="0">
                    <a:solidFill>
                      <a:srgbClr val="002060"/>
                    </a:solidFill>
                    <a:latin typeface="Calibri" panose="020F0502020204030204" pitchFamily="34" charset="0"/>
                    <a:ea typeface="Times New Roman" panose="02020603050405020304" pitchFamily="18" charset="0"/>
                  </a:rPr>
                  <a:t> </a:t>
                </a:r>
                <a:r>
                  <a:rPr lang="el-GR" sz="1500" dirty="0">
                    <a:solidFill>
                      <a:schemeClr val="bg1">
                        <a:lumMod val="75000"/>
                      </a:schemeClr>
                    </a:solidFill>
                    <a:latin typeface="Calibri" panose="020F0502020204030204" pitchFamily="34" charset="0"/>
                    <a:ea typeface="Times New Roman" panose="02020603050405020304" pitchFamily="18" charset="0"/>
                  </a:rPr>
                  <a:t>	</a:t>
                </a:r>
                <a:endParaRPr lang="el-GR" sz="1500" dirty="0">
                  <a:solidFill>
                    <a:schemeClr val="bg1">
                      <a:lumMod val="75000"/>
                    </a:schemeClr>
                  </a:solidFill>
                </a:endParaRPr>
              </a:p>
            </p:txBody>
          </p:sp>
        </mc:Choice>
        <mc:Fallback xmlns="">
          <p:sp>
            <p:nvSpPr>
              <p:cNvPr id="7" name="TextBox 6">
                <a:extLst>
                  <a:ext uri="{FF2B5EF4-FFF2-40B4-BE49-F238E27FC236}">
                    <a16:creationId xmlns:a16="http://schemas.microsoft.com/office/drawing/2014/main" id="{23B683A9-8657-4114-ABC6-A4E5D96B48B7}"/>
                  </a:ext>
                </a:extLst>
              </p:cNvPr>
              <p:cNvSpPr txBox="1">
                <a:spLocks noRot="1" noChangeAspect="1" noMove="1" noResize="1" noEditPoints="1" noAdjustHandles="1" noChangeArrowheads="1" noChangeShapeType="1" noTextEdit="1"/>
              </p:cNvSpPr>
              <p:nvPr/>
            </p:nvSpPr>
            <p:spPr>
              <a:xfrm>
                <a:off x="4554511" y="2217334"/>
                <a:ext cx="3435657" cy="423770"/>
              </a:xfrm>
              <a:prstGeom prst="rect">
                <a:avLst/>
              </a:prstGeom>
              <a:blipFill>
                <a:blip r:embed="rId2"/>
                <a:stretch>
                  <a:fillRect l="-532" t="-7246" b="-2173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A9AC67F-A2C4-45F2-B2A5-67033C27CB7C}"/>
              </a:ext>
            </a:extLst>
          </p:cNvPr>
          <p:cNvSpPr txBox="1"/>
          <p:nvPr/>
        </p:nvSpPr>
        <p:spPr>
          <a:xfrm>
            <a:off x="691674" y="2641104"/>
            <a:ext cx="8217209" cy="1323439"/>
          </a:xfrm>
          <a:prstGeom prst="rect">
            <a:avLst/>
          </a:prstGeom>
          <a:noFill/>
        </p:spPr>
        <p:txBody>
          <a:bodyPr wrap="square">
            <a:spAutoFit/>
          </a:bodyPr>
          <a:lstStyle/>
          <a:p>
            <a:pPr algn="l"/>
            <a:r>
              <a:rPr lang="el-GR" sz="2000" i="1" dirty="0">
                <a:latin typeface="+mj-lt"/>
                <a:ea typeface="Calibri" panose="020F0502020204030204" pitchFamily="34" charset="0"/>
                <a:cs typeface="Times New Roman" panose="02020603050405020304" pitchFamily="18" charset="0"/>
              </a:rPr>
              <a:t>όπου: </a:t>
            </a:r>
          </a:p>
          <a:p>
            <a:pPr algn="l"/>
            <a:r>
              <a:rPr lang="el-GR" sz="2000" i="1" dirty="0">
                <a:latin typeface="+mj-lt"/>
                <a:ea typeface="Calibri" panose="020F0502020204030204" pitchFamily="34" charset="0"/>
                <a:cs typeface="Times New Roman" panose="02020603050405020304" pitchFamily="18" charset="0"/>
              </a:rPr>
              <a:t>(ρ) είναι η πυκνότητα νερού (</a:t>
            </a:r>
            <a:r>
              <a:rPr lang="el-GR" sz="2000" i="1" dirty="0">
                <a:latin typeface="+mj-lt"/>
                <a:ea typeface="Calibri" panose="020F0502020204030204" pitchFamily="34" charset="0"/>
                <a:cs typeface="Cambria Math" panose="02040503050406030204" pitchFamily="18" charset="0"/>
              </a:rPr>
              <a:t>⋍</a:t>
            </a:r>
            <a:r>
              <a:rPr lang="el-GR" sz="2000" i="1" dirty="0">
                <a:latin typeface="+mj-lt"/>
                <a:ea typeface="Calibri" panose="020F0502020204030204" pitchFamily="34" charset="0"/>
                <a:cs typeface="Times New Roman" panose="02020603050405020304" pitchFamily="18" charset="0"/>
              </a:rPr>
              <a:t>1025 kg/m</a:t>
            </a:r>
            <a:r>
              <a:rPr lang="el-GR" sz="2000" i="1" baseline="30000" dirty="0">
                <a:latin typeface="+mj-lt"/>
                <a:ea typeface="Calibri" panose="020F0502020204030204" pitchFamily="34" charset="0"/>
                <a:cs typeface="Times New Roman" panose="02020603050405020304" pitchFamily="18" charset="0"/>
              </a:rPr>
              <a:t>3</a:t>
            </a:r>
            <a:r>
              <a:rPr lang="el-GR" sz="2000" i="1" dirty="0">
                <a:latin typeface="+mj-lt"/>
                <a:ea typeface="Calibri" panose="020F0502020204030204" pitchFamily="34" charset="0"/>
                <a:cs typeface="Times New Roman" panose="02020603050405020304" pitchFamily="18" charset="0"/>
              </a:rPr>
              <a:t>), </a:t>
            </a:r>
          </a:p>
          <a:p>
            <a:pPr algn="l"/>
            <a:r>
              <a:rPr lang="el-GR" sz="2000" i="1" dirty="0">
                <a:latin typeface="+mj-lt"/>
                <a:ea typeface="Calibri" panose="020F0502020204030204" pitchFamily="34" charset="0"/>
                <a:cs typeface="Times New Roman" panose="02020603050405020304" pitchFamily="18" charset="0"/>
              </a:rPr>
              <a:t>(</a:t>
            </a:r>
            <a:r>
              <a:rPr lang="el-GR" sz="2000" i="1" dirty="0" err="1">
                <a:latin typeface="+mj-lt"/>
                <a:ea typeface="Calibri" panose="020F0502020204030204" pitchFamily="34" charset="0"/>
                <a:cs typeface="Times New Roman" panose="02020603050405020304" pitchFamily="18" charset="0"/>
              </a:rPr>
              <a:t>c</a:t>
            </a:r>
            <a:r>
              <a:rPr lang="el-GR" sz="2000" i="1" baseline="-25000" dirty="0" err="1">
                <a:latin typeface="+mj-lt"/>
                <a:ea typeface="Calibri" panose="020F0502020204030204" pitchFamily="34" charset="0"/>
                <a:cs typeface="Times New Roman" panose="02020603050405020304" pitchFamily="18" charset="0"/>
              </a:rPr>
              <a:t>p</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η</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ειδική</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θερμότητα</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υπό</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σταθερή</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πίεση</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cs typeface="Cambria Math" panose="02040503050406030204" pitchFamily="18" charset="0"/>
              </a:rPr>
              <a:t>⋍</a:t>
            </a:r>
            <a:r>
              <a:rPr lang="el-GR" sz="2000" i="1" dirty="0">
                <a:latin typeface="+mj-lt"/>
                <a:ea typeface="Calibri" panose="020F0502020204030204" pitchFamily="34" charset="0"/>
                <a:cs typeface="Times New Roman" panose="02020603050405020304" pitchFamily="18" charset="0"/>
              </a:rPr>
              <a:t>4182 J/</a:t>
            </a:r>
            <a:r>
              <a:rPr lang="el-GR" sz="2000" i="1" dirty="0" err="1">
                <a:latin typeface="+mj-lt"/>
                <a:ea typeface="Calibri" panose="020F0502020204030204" pitchFamily="34" charset="0"/>
                <a:cs typeface="Times New Roman" panose="02020603050405020304" pitchFamily="18" charset="0"/>
              </a:rPr>
              <a:t>kg</a:t>
            </a:r>
            <a:r>
              <a:rPr lang="el-GR" sz="2000" i="1" dirty="0">
                <a:latin typeface="+mj-lt"/>
                <a:ea typeface="Calibri" panose="020F0502020204030204" pitchFamily="34" charset="0"/>
                <a:cs typeface="Times New Roman" panose="02020603050405020304" pitchFamily="18" charset="0"/>
              </a:rPr>
              <a:t>/</a:t>
            </a:r>
            <a:r>
              <a:rPr lang="el-GR" sz="2000" i="1" baseline="30000" dirty="0" err="1">
                <a:latin typeface="+mj-lt"/>
                <a:ea typeface="Calibri" panose="020F0502020204030204" pitchFamily="34" charset="0"/>
                <a:cs typeface="Times New Roman" panose="02020603050405020304" pitchFamily="18" charset="0"/>
              </a:rPr>
              <a:t>o</a:t>
            </a:r>
            <a:r>
              <a:rPr lang="el-GR" sz="2000" i="1" dirty="0" err="1">
                <a:latin typeface="+mj-lt"/>
                <a:ea typeface="Calibri" panose="020F0502020204030204" pitchFamily="34" charset="0"/>
                <a:cs typeface="Times New Roman" panose="02020603050405020304" pitchFamily="18" charset="0"/>
              </a:rPr>
              <a:t>K</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και</a:t>
            </a:r>
            <a:r>
              <a:rPr lang="el-GR" sz="2000" i="1" dirty="0">
                <a:latin typeface="+mj-lt"/>
                <a:ea typeface="Calibri" panose="020F0502020204030204" pitchFamily="34" charset="0"/>
                <a:cs typeface="Times New Roman" panose="02020603050405020304" pitchFamily="18" charset="0"/>
              </a:rPr>
              <a:t> </a:t>
            </a:r>
          </a:p>
          <a:p>
            <a:pPr algn="l"/>
            <a:r>
              <a:rPr lang="el-GR" sz="2000" i="1" dirty="0">
                <a:latin typeface="+mj-lt"/>
                <a:ea typeface="Calibri" panose="020F0502020204030204" pitchFamily="34" charset="0"/>
                <a:cs typeface="Times New Roman" panose="02020603050405020304" pitchFamily="18" charset="0"/>
              </a:rPr>
              <a:t>(</a:t>
            </a:r>
            <a:r>
              <a:rPr lang="el-GR" sz="2000" i="1" dirty="0">
                <a:latin typeface="+mj-lt"/>
                <a:ea typeface="Calibri" panose="020F0502020204030204" pitchFamily="34" charset="0"/>
              </a:rPr>
              <a:t>Τ</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η</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θερμοκρασία</a:t>
            </a:r>
            <a:r>
              <a:rPr lang="el-GR" sz="2000" i="1" dirty="0">
                <a:latin typeface="+mj-lt"/>
                <a:ea typeface="Calibri" panose="020F0502020204030204" pitchFamily="34" charset="0"/>
                <a:cs typeface="Times New Roman" panose="02020603050405020304" pitchFamily="18" charset="0"/>
              </a:rPr>
              <a:t> </a:t>
            </a:r>
            <a:r>
              <a:rPr lang="el-GR" sz="2000" i="1" dirty="0">
                <a:latin typeface="+mj-lt"/>
                <a:ea typeface="Calibri" panose="020F0502020204030204" pitchFamily="34" charset="0"/>
              </a:rPr>
              <a:t>σε</a:t>
            </a:r>
            <a:r>
              <a:rPr lang="el-GR" sz="2000" i="1" dirty="0">
                <a:latin typeface="+mj-lt"/>
                <a:ea typeface="Calibri" panose="020F0502020204030204" pitchFamily="34" charset="0"/>
                <a:cs typeface="Times New Roman" panose="02020603050405020304" pitchFamily="18" charset="0"/>
              </a:rPr>
              <a:t> </a:t>
            </a:r>
            <a:r>
              <a:rPr lang="el-GR" sz="2000" i="1" baseline="30000" dirty="0" err="1">
                <a:latin typeface="+mj-lt"/>
                <a:ea typeface="Calibri" panose="020F0502020204030204" pitchFamily="34" charset="0"/>
                <a:cs typeface="Times New Roman" panose="02020603050405020304" pitchFamily="18" charset="0"/>
              </a:rPr>
              <a:t>o</a:t>
            </a:r>
            <a:r>
              <a:rPr lang="el-GR" sz="2000" i="1" dirty="0" err="1">
                <a:latin typeface="+mj-lt"/>
                <a:ea typeface="Calibri" panose="020F0502020204030204" pitchFamily="34" charset="0"/>
                <a:cs typeface="Times New Roman" panose="02020603050405020304" pitchFamily="18" charset="0"/>
              </a:rPr>
              <a:t>K</a:t>
            </a:r>
            <a:r>
              <a:rPr lang="en-US" sz="2000" i="1" dirty="0" err="1">
                <a:latin typeface="+mj-lt"/>
                <a:ea typeface="Calibri" panose="020F0502020204030204" pitchFamily="34" charset="0"/>
                <a:cs typeface="Times New Roman" panose="02020603050405020304" pitchFamily="18" charset="0"/>
              </a:rPr>
              <a:t>elvin</a:t>
            </a:r>
            <a:endParaRPr lang="el-GR" sz="2000" i="1" dirty="0">
              <a:latin typeface="+mj-lt"/>
              <a:cs typeface="Calibri" panose="020F0502020204030204" pitchFamily="34" charset="0"/>
            </a:endParaRPr>
          </a:p>
        </p:txBody>
      </p:sp>
      <p:sp>
        <p:nvSpPr>
          <p:cNvPr id="10" name="Content Placeholder 2">
            <a:extLst>
              <a:ext uri="{FF2B5EF4-FFF2-40B4-BE49-F238E27FC236}">
                <a16:creationId xmlns:a16="http://schemas.microsoft.com/office/drawing/2014/main" id="{85D94609-B4FC-4F14-A9F8-76699E7DB15F}"/>
              </a:ext>
            </a:extLst>
          </p:cNvPr>
          <p:cNvSpPr>
            <a:spLocks noGrp="1"/>
          </p:cNvSpPr>
          <p:nvPr>
            <p:ph idx="1"/>
          </p:nvPr>
        </p:nvSpPr>
        <p:spPr>
          <a:xfrm>
            <a:off x="691673" y="4449555"/>
            <a:ext cx="11208777" cy="1864935"/>
          </a:xfrm>
        </p:spPr>
        <p:txBody>
          <a:bodyPr>
            <a:normAutofit/>
          </a:bodyPr>
          <a:lstStyle/>
          <a:p>
            <a:pPr marL="0" indent="0">
              <a:buNone/>
            </a:pPr>
            <a:r>
              <a:rPr lang="el-GR" sz="2000" b="1" i="0" u="none" strike="noStrike" baseline="0" dirty="0">
                <a:solidFill>
                  <a:srgbClr val="002060"/>
                </a:solidFill>
                <a:latin typeface="Calibri" panose="020F0502020204030204" pitchFamily="34" charset="0"/>
              </a:rPr>
              <a:t>Θερμοχωρητικότητα </a:t>
            </a:r>
            <a:endParaRPr lang="el-GR" sz="2000" b="0" i="0" u="none" strike="noStrike" baseline="0" dirty="0">
              <a:solidFill>
                <a:srgbClr val="002060"/>
              </a:solidFill>
              <a:latin typeface="Calibri" panose="020F0502020204030204" pitchFamily="34" charset="0"/>
            </a:endParaRPr>
          </a:p>
          <a:p>
            <a:pPr marL="0" indent="0" algn="just">
              <a:buNone/>
            </a:pPr>
            <a:r>
              <a:rPr lang="el-GR" sz="2000" b="0" i="0" u="none" strike="noStrike" baseline="0" dirty="0">
                <a:solidFill>
                  <a:srgbClr val="211D1E"/>
                </a:solidFill>
                <a:latin typeface="Calibri" panose="020F0502020204030204" pitchFamily="34" charset="0"/>
              </a:rPr>
              <a:t>Το γινόμενο της ειδικής θερμότητας ενός σώματος επί τη μάζα του λέγεται </a:t>
            </a:r>
            <a:r>
              <a:rPr lang="el-GR" sz="2000" b="1" i="0" u="none" strike="noStrike" baseline="0" dirty="0">
                <a:solidFill>
                  <a:srgbClr val="211D1E"/>
                </a:solidFill>
                <a:latin typeface="Calibri" panose="020F0502020204030204" pitchFamily="34" charset="0"/>
              </a:rPr>
              <a:t>θερμοχωρητικότητα</a:t>
            </a:r>
            <a:r>
              <a:rPr lang="el-GR" sz="2000" b="0" i="0" u="none" strike="noStrike" baseline="0" dirty="0">
                <a:solidFill>
                  <a:srgbClr val="211D1E"/>
                </a:solidFill>
                <a:latin typeface="Calibri" panose="020F0502020204030204" pitchFamily="34" charset="0"/>
              </a:rPr>
              <a:t>. Η θερμοχωρητικότητα του νερού είναι η υψηλότερη από όλα τα στερεά και υγρά εκτός από την υγρή αμμωνία. Η ιδιότητα αυτή αποδίδεται στο γεγονός, ότι ένα μεγάλο μέρος από την προσφερόμενη θερμική ενέργεια απορροφάτε από τη μάζα του νερού, προκειμένου να διασπαστούν οι δεσμοί υδρογόνου μεταξύ των μορίων του. </a:t>
            </a:r>
            <a:endParaRPr lang="en-US" sz="2000" dirty="0"/>
          </a:p>
        </p:txBody>
      </p:sp>
    </p:spTree>
    <p:extLst>
      <p:ext uri="{BB962C8B-B14F-4D97-AF65-F5344CB8AC3E}">
        <p14:creationId xmlns:p14="http://schemas.microsoft.com/office/powerpoint/2010/main" val="1084311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9022</Words>
  <Application>Microsoft Office PowerPoint</Application>
  <PresentationFormat>Widescreen</PresentationFormat>
  <Paragraphs>766</Paragraphs>
  <Slides>70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vt:lpstr>
      <vt:lpstr>Calibri</vt:lpstr>
      <vt:lpstr>Calibri Light</vt:lpstr>
      <vt:lpstr>Cambria Math</vt:lpstr>
      <vt:lpstr>CHZFGN+Calibri-Italic</vt:lpstr>
      <vt:lpstr>Symbol</vt:lpstr>
      <vt:lpstr>Times New Roman</vt:lpstr>
      <vt:lpstr>Trebuchet MS</vt:lpstr>
      <vt:lpstr>Office Theme</vt:lpstr>
      <vt:lpstr>PowerPoint Presentation</vt:lpstr>
      <vt:lpstr>PowerPoint Presentation</vt:lpstr>
      <vt:lpstr>PowerPoint Presentation</vt:lpstr>
      <vt:lpstr>Προέλευση του νερού</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Οριζόντια κατανομή πυκνότητας </vt:lpstr>
      <vt:lpstr>PowerPoint Presentation</vt:lpstr>
      <vt:lpstr>Σταθερότητα στήλης νερού </vt:lpstr>
      <vt:lpstr> Πλευστότητα θαλάσσιου πάγου και παγόβουνων</vt:lpstr>
      <vt:lpstr>PowerPoint Presentation</vt:lpstr>
      <vt:lpstr>Διάγραμμα θερμοκρασίας – αλατότητας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Serafeim Poulos</dc:creator>
  <cp:lastModifiedBy>Serafeim Poulos</cp:lastModifiedBy>
  <cp:revision>3</cp:revision>
  <dcterms:created xsi:type="dcterms:W3CDTF">2022-03-08T22:32:40Z</dcterms:created>
  <dcterms:modified xsi:type="dcterms:W3CDTF">2022-10-17T13:24:20Z</dcterms:modified>
</cp:coreProperties>
</file>