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6" r:id="rId3"/>
    <p:sldId id="328" r:id="rId4"/>
    <p:sldId id="331" r:id="rId5"/>
    <p:sldId id="329" r:id="rId6"/>
    <p:sldId id="330" r:id="rId7"/>
    <p:sldId id="325" r:id="rId8"/>
    <p:sldId id="315" r:id="rId9"/>
    <p:sldId id="335" r:id="rId10"/>
    <p:sldId id="327" r:id="rId11"/>
    <p:sldId id="323" r:id="rId12"/>
    <p:sldId id="316" r:id="rId13"/>
    <p:sldId id="318" r:id="rId14"/>
    <p:sldId id="319" r:id="rId15"/>
    <p:sldId id="317" r:id="rId16"/>
    <p:sldId id="321" r:id="rId17"/>
    <p:sldId id="320" r:id="rId18"/>
    <p:sldId id="322" r:id="rId19"/>
    <p:sldId id="305" r:id="rId20"/>
    <p:sldId id="311" r:id="rId21"/>
    <p:sldId id="309" r:id="rId22"/>
    <p:sldId id="310" r:id="rId23"/>
    <p:sldId id="307" r:id="rId24"/>
    <p:sldId id="314" r:id="rId25"/>
    <p:sldId id="306" r:id="rId26"/>
    <p:sldId id="324" r:id="rId27"/>
    <p:sldId id="341" r:id="rId28"/>
    <p:sldId id="342" r:id="rId29"/>
    <p:sldId id="343" r:id="rId30"/>
    <p:sldId id="344" r:id="rId31"/>
    <p:sldId id="340" r:id="rId32"/>
    <p:sldId id="345" r:id="rId33"/>
    <p:sldId id="308" r:id="rId34"/>
    <p:sldId id="312" r:id="rId35"/>
    <p:sldId id="313" r:id="rId36"/>
    <p:sldId id="260" r:id="rId37"/>
    <p:sldId id="257" r:id="rId38"/>
    <p:sldId id="258" r:id="rId39"/>
    <p:sldId id="261" r:id="rId40"/>
    <p:sldId id="262" r:id="rId41"/>
    <p:sldId id="263" r:id="rId42"/>
    <p:sldId id="264" r:id="rId43"/>
    <p:sldId id="265" r:id="rId44"/>
    <p:sldId id="266" r:id="rId45"/>
    <p:sldId id="259" r:id="rId46"/>
    <p:sldId id="267" r:id="rId47"/>
    <p:sldId id="280" r:id="rId48"/>
    <p:sldId id="268" r:id="rId49"/>
    <p:sldId id="279" r:id="rId50"/>
    <p:sldId id="272" r:id="rId51"/>
    <p:sldId id="273" r:id="rId52"/>
    <p:sldId id="281" r:id="rId53"/>
    <p:sldId id="274" r:id="rId54"/>
    <p:sldId id="275" r:id="rId55"/>
    <p:sldId id="271" r:id="rId56"/>
    <p:sldId id="269" r:id="rId57"/>
    <p:sldId id="270" r:id="rId58"/>
    <p:sldId id="276" r:id="rId59"/>
    <p:sldId id="289" r:id="rId60"/>
    <p:sldId id="290" r:id="rId61"/>
    <p:sldId id="291" r:id="rId62"/>
    <p:sldId id="277" r:id="rId63"/>
    <p:sldId id="278" r:id="rId64"/>
    <p:sldId id="288" r:id="rId65"/>
    <p:sldId id="284" r:id="rId66"/>
    <p:sldId id="285" r:id="rId67"/>
    <p:sldId id="282" r:id="rId68"/>
    <p:sldId id="283" r:id="rId69"/>
    <p:sldId id="292" r:id="rId70"/>
    <p:sldId id="293" r:id="rId71"/>
    <p:sldId id="294" r:id="rId72"/>
    <p:sldId id="295" r:id="rId73"/>
    <p:sldId id="298" r:id="rId74"/>
    <p:sldId id="299" r:id="rId75"/>
    <p:sldId id="296" r:id="rId76"/>
    <p:sldId id="297" r:id="rId77"/>
    <p:sldId id="286" r:id="rId78"/>
    <p:sldId id="287" r:id="rId79"/>
    <p:sldId id="301" r:id="rId80"/>
    <p:sldId id="302" r:id="rId81"/>
    <p:sldId id="300" r:id="rId82"/>
    <p:sldId id="303" r:id="rId83"/>
    <p:sldId id="304" r:id="rId84"/>
    <p:sldId id="332" r:id="rId85"/>
    <p:sldId id="333" r:id="rId86"/>
    <p:sldId id="334" r:id="rId87"/>
    <p:sldId id="336" r:id="rId88"/>
    <p:sldId id="337" r:id="rId89"/>
    <p:sldId id="338" r:id="rId90"/>
    <p:sldId id="339" r:id="rId9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40" d="100"/>
          <a:sy n="40" d="100"/>
        </p:scale>
        <p:origin x="-2664" y="-10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3D0CF-6D1B-4430-8F29-F541FFB0B4DE}" type="datetimeFigureOut">
              <a:rPr lang="el-GR" smtClean="0"/>
              <a:t>8/1/2019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DA49A-622B-47A4-A217-F978EF8EA4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3D0CF-6D1B-4430-8F29-F541FFB0B4DE}" type="datetimeFigureOut">
              <a:rPr lang="el-GR" smtClean="0"/>
              <a:t>8/1/2019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DA49A-622B-47A4-A217-F978EF8EA4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3D0CF-6D1B-4430-8F29-F541FFB0B4DE}" type="datetimeFigureOut">
              <a:rPr lang="el-GR" smtClean="0"/>
              <a:t>8/1/2019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DA49A-622B-47A4-A217-F978EF8EA4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3D0CF-6D1B-4430-8F29-F541FFB0B4DE}" type="datetimeFigureOut">
              <a:rPr lang="el-GR" smtClean="0"/>
              <a:t>8/1/2019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DA49A-622B-47A4-A217-F978EF8EA4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3D0CF-6D1B-4430-8F29-F541FFB0B4DE}" type="datetimeFigureOut">
              <a:rPr lang="el-GR" smtClean="0"/>
              <a:t>8/1/2019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DA49A-622B-47A4-A217-F978EF8EA4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3D0CF-6D1B-4430-8F29-F541FFB0B4DE}" type="datetimeFigureOut">
              <a:rPr lang="el-GR" smtClean="0"/>
              <a:t>8/1/2019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DA49A-622B-47A4-A217-F978EF8EA4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3D0CF-6D1B-4430-8F29-F541FFB0B4DE}" type="datetimeFigureOut">
              <a:rPr lang="el-GR" smtClean="0"/>
              <a:t>8/1/2019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DA49A-622B-47A4-A217-F978EF8EA4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3D0CF-6D1B-4430-8F29-F541FFB0B4DE}" type="datetimeFigureOut">
              <a:rPr lang="el-GR" smtClean="0"/>
              <a:t>8/1/2019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DA49A-622B-47A4-A217-F978EF8EA4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3D0CF-6D1B-4430-8F29-F541FFB0B4DE}" type="datetimeFigureOut">
              <a:rPr lang="el-GR" smtClean="0"/>
              <a:t>8/1/2019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DA49A-622B-47A4-A217-F978EF8EA4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3D0CF-6D1B-4430-8F29-F541FFB0B4DE}" type="datetimeFigureOut">
              <a:rPr lang="el-GR" smtClean="0"/>
              <a:t>8/1/2019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DA49A-622B-47A4-A217-F978EF8EA4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3D0CF-6D1B-4430-8F29-F541FFB0B4DE}" type="datetimeFigureOut">
              <a:rPr lang="el-GR" smtClean="0"/>
              <a:t>8/1/2019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DA49A-622B-47A4-A217-F978EF8EA4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3D0CF-6D1B-4430-8F29-F541FFB0B4DE}" type="datetimeFigureOut">
              <a:rPr lang="el-GR" smtClean="0"/>
              <a:t>8/1/2019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DA49A-622B-47A4-A217-F978EF8EA4CB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AutoShape 2" descr="ÎÏÎ¿ÏÎ­Î»ÎµÏÎ¼Î± ÎµÎ¹ÎºÏÎ½Î±Ï Î³Î¹Î± ms worldwi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" name="2 - Εικόνα" descr="ms_disease-course_SPM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0"/>
            <a:ext cx="4714908" cy="672660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ÎÏÎ¿ÏÎ­Î»ÎµÏÎ¼Î± ÎµÎ¹ÎºÏÎ½Î±Ï Î³Î¹Î± ms worldwi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0"/>
            <a:ext cx="8335081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ÎÏÎ¿ÏÎ­Î»ÎµÏÎ¼Î± ÎµÎ¹ÎºÏÎ½Î±Ï Î³Î¹Î± ms worldwi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9501254" cy="407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0"/>
            <a:ext cx="7543800" cy="6286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ÎÏÎ¿ÏÎ­Î»ÎµÏÎ¼Î± ÎµÎ¹ÎºÏÎ½Î±Ï Î³Î¹Î± ms worldwi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11976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14290"/>
            <a:ext cx="3643338" cy="71254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14" y="-142924"/>
            <a:ext cx="9055086" cy="70009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8427189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85874"/>
            <a:ext cx="8096250" cy="55721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ÎÏÎ¿ÏÎ­Î»ÎµÏÎ¼Î± ÎµÎ¹ÎºÏÎ½Î±Ï Î³Î¹Î± mcdonald's criteria 20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0"/>
            <a:ext cx="8572500" cy="5857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AutoShape 2" descr="ÎÏÎ¿ÏÎ­Î»ÎµÏÎ¼Î± ÎµÎ¹ÎºÏÎ½Î±Ï Î³Î¹Î± ms worldwi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" name="4 - Εικόνα" descr="nejmra1401483_f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90"/>
            <a:ext cx="9144000" cy="656082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AutoShape 2" descr="ÎÏÎ¿ÏÎ­Î»ÎµÏÎ¼Î± ÎµÎ¹ÎºÏÎ½Î±Ï Î³Î¹Î± mcdonald's criteria 201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" name="2 - Εικόνα" descr="mc d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546"/>
            <a:ext cx="9152199" cy="514353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ÎÏÎ¿ÏÎ­Î»ÎµÏÎ¼Î± ÎµÎ¹ÎºÏÎ½Î±Ï Î³Î¹Î± mcdonald's criteria 20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214422"/>
            <a:ext cx="7620000" cy="4286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857364"/>
            <a:ext cx="7620000" cy="4286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ÎÏÎ¿ÏÎ­Î»ÎµÏÎ¼Î± ÎµÎ¹ÎºÏÎ½Î±Ï Î³Î¹Î± mcdonald's criteria 20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000108"/>
            <a:ext cx="8572500" cy="5381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ÎÏÎ¿ÏÎ­Î»ÎµÏÎ¼Î± ÎµÎ¹ÎºÏÎ½Î±Ï Î³Î¹Î± mcdonald's criteria 20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2608" y="785794"/>
            <a:ext cx="9266608" cy="5214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9144308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000108"/>
            <a:ext cx="7179516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ÎÏÎ¿ÏÎ­Î»ÎµÏÎ¼Î± ÎµÎ¹ÎºÏÎ½Î±Ï Î³Î¹Î± ms symptom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-428652"/>
            <a:ext cx="6858048" cy="6858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0"/>
            <a:ext cx="5179233" cy="6905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642918"/>
            <a:ext cx="4953000" cy="6486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357298"/>
            <a:ext cx="5572164" cy="48704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ÎÏÎ¿ÏÎ­Î»ÎµÏÎ¼Î± ÎµÎ¹ÎºÏÎ½Î±Ï Î³Î¹Î± ms symptom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" y="500042"/>
            <a:ext cx="9048750" cy="5429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973" y="0"/>
            <a:ext cx="9023027" cy="47370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AutoShape 2" descr="ÎÏÎ¿ÏÎ­Î»ÎµÏÎ¼Î± ÎµÎ¹ÎºÏÎ½Î±Ï Î³Î¹Î± ms ed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5476" name="Picture 4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894"/>
            <a:ext cx="9322659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642918"/>
            <a:ext cx="6581775" cy="4752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214422"/>
            <a:ext cx="6381750" cy="4724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ÎÏÎ¿ÏÎ­Î»ÎµÏÎ¼Î± ÎµÎ¹ÎºÏÎ½Î±Ï Î³Î¹Î± mcdonald's criteria 20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000108"/>
            <a:ext cx="6076950" cy="4562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rain M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785926"/>
            <a:ext cx="6019800" cy="37147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ÎÏÎ¿ÏÎ­Î»ÎµÏÎ¼Î± ÎµÎ¹ÎºÏÎ½Î±Ï Î³Î¹Î± ms m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214554"/>
            <a:ext cx="6115050" cy="3438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ÎÏÎ¿ÏÎ­Î»ÎµÏÎ¼Î± ÎµÎ¹ÎºÏÎ½Î±Ï Î³Î¹Î± ms m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643050"/>
            <a:ext cx="6019800" cy="37147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1.bp.blogspot.com/-8rCZ-HnO8UE/VI7oHj9F4MI/AAAAAAAABhg/M_kowdemyA0/s1600/MS%2BDWI%2B-%2BFALIR%2BT1%2B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193" y="357166"/>
            <a:ext cx="8536807" cy="5715040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285720" y="6072206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MS plaque (FLAIR left image) that shows typical peripheral enhancement (T1 C+ right image). </a:t>
            </a:r>
            <a:endParaRPr lang="el-G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ÎÏÎ¿ÏÎ­Î»ÎµÏÎ¼Î± ÎµÎ¹ÎºÏÎ½Î±Ï Î³Î¹Î± ms worldwi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500042"/>
            <a:ext cx="6019800" cy="5591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42852"/>
            <a:ext cx="5643602" cy="6998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Abnormal cord MRIs were found in 83% of patients, usually with only focal lesions. Diffuse cord abnormalities were found in 13% of patients, although in isolation they were found in only three patients. Focal cord lesions were often multiple (median number, 3.0), small (median, 0.8 vertebral segments), and primarily (56.4%) situated in the cervical spinal co</a:t>
            </a:r>
            <a:endParaRPr lang="el-GR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425" y="-857280"/>
            <a:ext cx="9251425" cy="7177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ÎÏÎ¿ÏÎ­Î»ÎµÏÎ¼Î± ÎµÎ¹ÎºÏÎ½Î±Ï Î³Î¹Î± ms m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500042"/>
            <a:ext cx="6215106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ÎÏÎ¿ÏÎ­Î»ÎµÏÎ¼Î± ÎµÎ¹ÎºÏÎ½Î±Ï Î³Î¹Î± ms m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571480"/>
            <a:ext cx="4581525" cy="5686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Lumbar puncture (spinal tap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642918"/>
            <a:ext cx="6019800" cy="5895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oligoclonal band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285860"/>
            <a:ext cx="5353050" cy="4210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NTERNATIONAL 10 â 20 SYSTEM OF    ELECTRODE PLACEMENT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714356"/>
            <a:ext cx="6076950" cy="4562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Visual Evoked Potential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428604"/>
            <a:ext cx="7896438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7" y="571480"/>
            <a:ext cx="7513669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7929618" cy="5568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0" y="1071546"/>
            <a:ext cx="7810500" cy="4752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-1"/>
            <a:ext cx="8572528" cy="64293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â¢ P100 â PRIMARY POSITIVE PEAK  latency of 100 msec (upper limit of normal â 117 â 120 msec)â¢ P 100 amplitudeâ¢ Two negativ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500042"/>
            <a:ext cx="6076950" cy="4562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ÎÏÎ¿ÏÎ­Î»ÎµÏÎ¼Î± ÎµÎ¹ÎºÏÎ½Î±Ï Î³Î¹Î± vep electrode placem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00042"/>
            <a:ext cx="7845449" cy="57271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ÎÏÎ¿ÏÎ­Î»ÎµÏÎ¼Î± ÎµÎ¹ÎºÏÎ½Î±Ï Î³Î¹Î± vep electrode placem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857232"/>
            <a:ext cx="6153150" cy="476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ÎÏÎ¿ÏÎ­Î»ÎµÏÎ¼Î± ÎµÎ¹ÎºÏÎ½Î±Ï Î³Î¹Î± visual evoked potential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428736"/>
            <a:ext cx="6638925" cy="4933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8331672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8185298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ÎÏÎ¿ÏÎ­Î»ÎµÏÎ¼Î± ÎµÎ¹ÎºÏÎ½Î±Ï Î³Î¹Î± visual evoked potentials optic neurit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8660568" cy="30717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AUDITORY BRAINSTEM RESPONSES&#10;I. organ of Corti and extracranial cranial nerve VII; II. cochlear&#10;nucleus; III. superior oli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428604"/>
            <a:ext cx="6076950" cy="4562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571480"/>
            <a:ext cx="7140881" cy="5514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â¢ Breif electrical pulse â clickâ&#10;â¢ Intensity â 65 â 70 dB above threshold&#10;â¢ Rate â 10 â 50 clicks / sec&#10;â¢ Averaging of 10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14290"/>
            <a:ext cx="6076950" cy="4562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Electromyographic monitoring&#10;â¢ EMG: Muscle responses to monitor neural&#10;tracts&#10;â¢ Two types of EMG monitoring :&#10;1. recording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071546"/>
            <a:ext cx="6076950" cy="4562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ÎÏÎ¿ÏÎ­Î»ÎµÏÎ¼Î± ÎµÎ¹ÎºÏÎ½Î±Ï Î³Î¹Î± somatosensory evoked potenti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-493699"/>
            <a:ext cx="7254059" cy="73516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ÎÏÎ¿ÏÎ­Î»ÎµÏÎ¼Î± ÎµÎ¹ÎºÏÎ½Î±Ï Î³Î¹Î± somatosensory evoked potenti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" name="2 - Εικόνα" descr="1951_SEP_4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282700"/>
            <a:ext cx="6429400" cy="4829194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SEP&#10;ïStimulation activates predominantly the large-&#10;diameter nerve fibers.&#10;ï Anatomically, peripheral nerve stimulation&#10;p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8468426" cy="6357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0"/>
            <a:ext cx="8658729" cy="6500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785794"/>
            <a:ext cx="7524802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TIBIAL NERVE SSEP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928670"/>
            <a:ext cx="6076950" cy="4562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â¢ PERIPHERAL NERVE DISEASES:     slowing of conduction velocity â prolong  latencies of all peaks.          IPL are useful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571480"/>
            <a:ext cx="6076950" cy="4562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ÎÏÎ¿ÏÎ­Î»ÎµÏÎ¼Î± ÎµÎ¹ÎºÏÎ½Î±Ï Î³Î¹Î± transcranial magnetic stimul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642918"/>
            <a:ext cx="7239000" cy="5534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AutoShape 2" descr="Î£ÏÎµÏÎ¹ÎºÎ® ÎµÎ¹ÎºÏÎ½Î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" name="4 - Εικόνα" descr="multiple-scleros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712"/>
            <a:ext cx="9144000" cy="4746576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 descr="Î£ÏÎµÏÎ¹ÎºÎ® ÎµÎ¹ÎºÏÎ½Î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1204" name="Picture 4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181" y="0"/>
            <a:ext cx="8908819" cy="5929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785794"/>
            <a:ext cx="8056420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ÎÏÎ¿ÏÎ­Î»ÎµÏÎ¼Î± ÎµÎ¹ÎºÏÎ½Î±Ï Î³Î¹Î± transcranial magnetic stimul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85860"/>
            <a:ext cx="6667500" cy="4124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2" descr="Î£ÏÎµÏÎ¹ÎºÎ® ÎµÎ¹ÎºÏÎ½Î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" name="2 - Εικόνα" descr="Transcranial-Magnetic-Stimulation-Diagr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23900"/>
            <a:ext cx="6096000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www.researchgate.net/profile/Satoshi_Kuwabara/publication/8250721/figure/fig2/AS:667190135107584@1536081932066/Motor-evoked-potentials-MEPs-recorded-from-the-abductor-digiti-minimi-after_W6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-357214"/>
            <a:ext cx="6096000" cy="6915150"/>
          </a:xfrm>
          <a:prstGeom prst="rect">
            <a:avLst/>
          </a:prstGeom>
          <a:noFill/>
        </p:spPr>
      </p:pic>
      <p:pic>
        <p:nvPicPr>
          <p:cNvPr id="57348" name="Picture 4" descr="https://www.researchgate.net/profile/Satoshi_Kuwabara/publication/8250721/figure/fig1/AS:277864277659655@1443259414399/A-T1-weighted-MRI-showed-abnormal-cortical-gyrus-thickening-around-the-left-motor-area_W6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18" y="5168376"/>
            <a:ext cx="2786082" cy="1689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ÎÏÎ¿ÏÎ­Î»ÎµÏÎ¼Î± ÎµÎ¹ÎºÏÎ½Î±Ï Î³Î¹Î± transcranial magnetic stimul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5572164" cy="6585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 descr="Î£ÏÎµÏÎ¹ÎºÎ® ÎµÎ¹ÎºÏÎ½Î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" name="2 - Εικόνα" descr="tms fi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223010"/>
            <a:ext cx="4624406" cy="5149098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ÎÏÎ¿ÏÎ­Î»ÎµÏÎ¼Î± ÎµÎ¹ÎºÏÎ½Î±Ï Î³Î¹Î± somatosensory evoked potenti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7524802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42"/>
            <a:ext cx="8667809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928670"/>
            <a:ext cx="6072230" cy="52663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ÎÏÎ¿ÏÎ­Î»ÎµÏÎ¼Î± ÎµÎ¹ÎºÏÎ½Î±Ï Î³Î¹Î± ms classific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500042"/>
            <a:ext cx="5238750" cy="5667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750" y="0"/>
            <a:ext cx="8096250" cy="5695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ÎÏÎ¿ÏÎ­Î»ÎµÏÎ¼Î± ÎµÎ¹ÎºÏÎ½Î±Ï Î³Î¹Î± motor evoked potential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180" y="642918"/>
            <a:ext cx="8684820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ÎÏÎ¿ÏÎ­Î»ÎµÏÎ¼Î± ÎµÎ¹ÎºÏÎ½Î±Ï Î³Î¹Î± transcranial magnetic stimulation record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500042"/>
            <a:ext cx="5715040" cy="57526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3" y="785794"/>
            <a:ext cx="7112189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ÎÏÎ¿ÏÎ­Î»ÎµÏÎ¼Î± ÎµÎ¹ÎºÏÎ½Î±Ï Î³Î¹Î± ms dru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9149077" cy="5214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AutoShape 2" descr="ÎÏÎ¿ÏÎ­Î»ÎµÏÎ¼Î± ÎµÎ¹ÎºÏÎ½Î±Ï Î³Î¹Î± ms drug algorith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" name="3 - Εικόνα" descr="00552_f2_con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0680"/>
            <a:ext cx="9144000" cy="359664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ÎÏÎ¿ÏÎ­Î»ÎµÏÎ¼Î± ÎµÎ¹ÎºÏÎ½Î±Ï Î³Î¹Î± ms treatment algorith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8104784" cy="56229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9579649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8372475" cy="42481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ÎÏÎ¿ÏÎ­Î»ÎµÏÎ¼Î± ÎµÎ¹ÎºÏÎ½Î±Ï Î³Î¹Î± multiple sclerosis treatment safety comparison cha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500306"/>
            <a:ext cx="8086725" cy="36004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ÎÏÎ¿ÏÎ­Î»ÎµÏÎ¼Î± ÎµÎ¹ÎºÏÎ½Î±Ï Î³Î¹Î± multiple sclerosis safety cha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1"/>
            <a:ext cx="9013719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ÎÏÎ¿ÏÎ­Î»ÎµÏÎ¼Î± ÎµÎ¹ÎºÏÎ½Î±Ï Î³Î¹Î± multiple sclerosis treatment safety comparison cha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9388994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89</Words>
  <Application>Microsoft Office PowerPoint</Application>
  <PresentationFormat>Προβολή στην οθόνη (4:3)</PresentationFormat>
  <Paragraphs>2</Paragraphs>
  <Slides>90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90</vt:i4>
      </vt:variant>
    </vt:vector>
  </HeadingPairs>
  <TitlesOfParts>
    <vt:vector size="91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Διαφάνεια 64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  <vt:lpstr>Διαφάνεια 71</vt:lpstr>
      <vt:lpstr>Διαφάνεια 72</vt:lpstr>
      <vt:lpstr>Διαφάνεια 73</vt:lpstr>
      <vt:lpstr>Διαφάνεια 74</vt:lpstr>
      <vt:lpstr>Διαφάνεια 75</vt:lpstr>
      <vt:lpstr>Διαφάνεια 76</vt:lpstr>
      <vt:lpstr>Διαφάνεια 77</vt:lpstr>
      <vt:lpstr>Διαφάνεια 78</vt:lpstr>
      <vt:lpstr>Διαφάνεια 79</vt:lpstr>
      <vt:lpstr>Διαφάνεια 80</vt:lpstr>
      <vt:lpstr>Διαφάνεια 81</vt:lpstr>
      <vt:lpstr>Διαφάνεια 82</vt:lpstr>
      <vt:lpstr>Διαφάνεια 83</vt:lpstr>
      <vt:lpstr>Διαφάνεια 84</vt:lpstr>
      <vt:lpstr>Διαφάνεια 85</vt:lpstr>
      <vt:lpstr>Διαφάνεια 86</vt:lpstr>
      <vt:lpstr>Διαφάνεια 87</vt:lpstr>
      <vt:lpstr>Διαφάνεια 88</vt:lpstr>
      <vt:lpstr>Διαφάνεια 89</vt:lpstr>
      <vt:lpstr>Διαφάνεια 90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mariannis</dc:creator>
  <cp:lastModifiedBy>mariannis</cp:lastModifiedBy>
  <cp:revision>3</cp:revision>
  <dcterms:created xsi:type="dcterms:W3CDTF">2019-01-08T18:24:49Z</dcterms:created>
  <dcterms:modified xsi:type="dcterms:W3CDTF">2019-01-08T21:21:59Z</dcterms:modified>
</cp:coreProperties>
</file>