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6" r:id="rId2"/>
    <p:sldId id="275" r:id="rId3"/>
    <p:sldId id="279" r:id="rId4"/>
    <p:sldId id="280" r:id="rId5"/>
    <p:sldId id="281" r:id="rId6"/>
    <p:sldId id="282" r:id="rId7"/>
    <p:sldId id="345" r:id="rId8"/>
    <p:sldId id="347" r:id="rId9"/>
    <p:sldId id="348" r:id="rId10"/>
    <p:sldId id="342" r:id="rId11"/>
    <p:sldId id="344" r:id="rId12"/>
    <p:sldId id="278" r:id="rId13"/>
    <p:sldId id="276" r:id="rId14"/>
    <p:sldId id="259" r:id="rId15"/>
    <p:sldId id="257" r:id="rId16"/>
    <p:sldId id="258" r:id="rId17"/>
    <p:sldId id="383" r:id="rId18"/>
    <p:sldId id="384" r:id="rId19"/>
    <p:sldId id="260" r:id="rId20"/>
    <p:sldId id="262" r:id="rId21"/>
    <p:sldId id="266" r:id="rId22"/>
    <p:sldId id="267" r:id="rId23"/>
    <p:sldId id="268" r:id="rId24"/>
    <p:sldId id="270" r:id="rId25"/>
    <p:sldId id="377" r:id="rId26"/>
    <p:sldId id="378" r:id="rId27"/>
    <p:sldId id="283" r:id="rId28"/>
    <p:sldId id="265" r:id="rId29"/>
    <p:sldId id="286" r:id="rId30"/>
    <p:sldId id="287" r:id="rId31"/>
    <p:sldId id="284" r:id="rId32"/>
    <p:sldId id="264" r:id="rId33"/>
    <p:sldId id="379" r:id="rId34"/>
    <p:sldId id="380" r:id="rId35"/>
    <p:sldId id="263" r:id="rId36"/>
    <p:sldId id="261" r:id="rId37"/>
    <p:sldId id="289" r:id="rId38"/>
    <p:sldId id="277" r:id="rId39"/>
    <p:sldId id="356" r:id="rId40"/>
    <p:sldId id="357" r:id="rId41"/>
    <p:sldId id="343" r:id="rId42"/>
    <p:sldId id="381" r:id="rId43"/>
    <p:sldId id="382" r:id="rId44"/>
    <p:sldId id="337" r:id="rId45"/>
    <p:sldId id="338" r:id="rId46"/>
    <p:sldId id="339" r:id="rId47"/>
    <p:sldId id="369" r:id="rId48"/>
    <p:sldId id="358" r:id="rId49"/>
    <p:sldId id="359" r:id="rId50"/>
    <p:sldId id="360" r:id="rId51"/>
    <p:sldId id="361" r:id="rId52"/>
    <p:sldId id="362" r:id="rId53"/>
    <p:sldId id="363" r:id="rId54"/>
    <p:sldId id="364" r:id="rId55"/>
    <p:sldId id="365" r:id="rId56"/>
    <p:sldId id="366" r:id="rId57"/>
    <p:sldId id="367" r:id="rId58"/>
    <p:sldId id="290" r:id="rId59"/>
    <p:sldId id="291" r:id="rId60"/>
    <p:sldId id="340" r:id="rId61"/>
    <p:sldId id="341" r:id="rId62"/>
    <p:sldId id="292" r:id="rId63"/>
    <p:sldId id="308" r:id="rId64"/>
    <p:sldId id="309" r:id="rId65"/>
    <p:sldId id="311" r:id="rId66"/>
    <p:sldId id="307" r:id="rId67"/>
    <p:sldId id="310" r:id="rId68"/>
    <p:sldId id="296" r:id="rId69"/>
    <p:sldId id="294" r:id="rId70"/>
    <p:sldId id="297" r:id="rId71"/>
    <p:sldId id="312" r:id="rId72"/>
    <p:sldId id="313" r:id="rId73"/>
    <p:sldId id="301" r:id="rId74"/>
    <p:sldId id="300" r:id="rId75"/>
    <p:sldId id="315" r:id="rId76"/>
    <p:sldId id="326" r:id="rId77"/>
    <p:sldId id="325" r:id="rId78"/>
    <p:sldId id="336" r:id="rId79"/>
    <p:sldId id="329" r:id="rId80"/>
    <p:sldId id="385" r:id="rId81"/>
    <p:sldId id="322" r:id="rId82"/>
    <p:sldId id="323" r:id="rId83"/>
    <p:sldId id="318" r:id="rId84"/>
    <p:sldId id="319" r:id="rId85"/>
    <p:sldId id="317" r:id="rId86"/>
    <p:sldId id="370" r:id="rId87"/>
    <p:sldId id="386" r:id="rId88"/>
    <p:sldId id="372" r:id="rId89"/>
    <p:sldId id="373" r:id="rId90"/>
    <p:sldId id="327" r:id="rId91"/>
    <p:sldId id="387" r:id="rId92"/>
    <p:sldId id="320" r:id="rId93"/>
    <p:sldId id="371" r:id="rId94"/>
    <p:sldId id="321" r:id="rId95"/>
    <p:sldId id="324" r:id="rId96"/>
    <p:sldId id="330" r:id="rId97"/>
    <p:sldId id="331" r:id="rId98"/>
    <p:sldId id="332" r:id="rId99"/>
    <p:sldId id="335" r:id="rId100"/>
    <p:sldId id="333" r:id="rId101"/>
    <p:sldId id="334" r:id="rId102"/>
    <p:sldId id="314" r:id="rId103"/>
    <p:sldId id="346" r:id="rId104"/>
    <p:sldId id="350" r:id="rId105"/>
    <p:sldId id="351" r:id="rId106"/>
    <p:sldId id="352" r:id="rId107"/>
    <p:sldId id="353" r:id="rId108"/>
    <p:sldId id="354" r:id="rId10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Φωτεινό στυλ 3 - Έμφαση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7713" autoAdjust="0"/>
  </p:normalViewPr>
  <p:slideViewPr>
    <p:cSldViewPr>
      <p:cViewPr varScale="1">
        <p:scale>
          <a:sx n="68" d="100"/>
          <a:sy n="68" d="100"/>
        </p:scale>
        <p:origin x="468" y="32"/>
      </p:cViewPr>
      <p:guideLst>
        <p:guide orient="horz" pos="2160"/>
        <p:guide pos="2880"/>
      </p:guideLst>
    </p:cSldViewPr>
  </p:slideViewPr>
  <p:notesTextViewPr>
    <p:cViewPr>
      <p:scale>
        <a:sx n="1" d="1"/>
        <a:sy n="1" d="1"/>
      </p:scale>
      <p:origin x="0" y="0"/>
    </p:cViewPr>
  </p:notesTextViewPr>
  <p:sorterViewPr>
    <p:cViewPr>
      <p:scale>
        <a:sx n="82" d="100"/>
        <a:sy n="82" d="100"/>
      </p:scale>
      <p:origin x="0" y="-215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C6B656-C0A9-4F80-968F-9AA6F7324DFA}" type="datetimeFigureOut">
              <a:rPr lang="el-GR" smtClean="0"/>
              <a:pPr/>
              <a:t>1/3/2022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071228-455E-4519-AEED-6F8CDE0CF95C}" type="slidenum">
              <a:rPr lang="el-GR" smtClean="0"/>
              <a:pPr/>
              <a:t>‹#›</a:t>
            </a:fld>
            <a:endParaRPr lang="el-GR"/>
          </a:p>
        </p:txBody>
      </p:sp>
    </p:spTree>
    <p:extLst>
      <p:ext uri="{BB962C8B-B14F-4D97-AF65-F5344CB8AC3E}">
        <p14:creationId xmlns:p14="http://schemas.microsoft.com/office/powerpoint/2010/main" val="217789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158165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264754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397129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260568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252992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1/3/2022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259251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855CF0F9-B434-4C97-9A2F-39EAC46C3DF8}" type="datetimeFigureOut">
              <a:rPr lang="el-GR" smtClean="0"/>
              <a:pPr/>
              <a:t>1/3/2022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40390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855CF0F9-B434-4C97-9A2F-39EAC46C3DF8}" type="datetimeFigureOut">
              <a:rPr lang="el-GR" smtClean="0"/>
              <a:pPr/>
              <a:t>1/3/2022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28905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55CF0F9-B434-4C97-9A2F-39EAC46C3DF8}" type="datetimeFigureOut">
              <a:rPr lang="el-GR" smtClean="0"/>
              <a:pPr/>
              <a:t>1/3/2022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4033712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1/3/2022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1433046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1/3/2022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1033341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CF0F9-B434-4C97-9A2F-39EAC46C3DF8}" type="datetimeFigureOut">
              <a:rPr lang="el-GR" smtClean="0"/>
              <a:pPr/>
              <a:t>1/3/2022</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3E116-0A7F-449B-8B1D-B535EE873527}" type="slidenum">
              <a:rPr lang="el-GR" smtClean="0"/>
              <a:pPr/>
              <a:t>‹#›</a:t>
            </a:fld>
            <a:endParaRPr lang="el-GR"/>
          </a:p>
        </p:txBody>
      </p:sp>
    </p:spTree>
    <p:extLst>
      <p:ext uri="{BB962C8B-B14F-4D97-AF65-F5344CB8AC3E}">
        <p14:creationId xmlns:p14="http://schemas.microsoft.com/office/powerpoint/2010/main" val="3097843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a:t>ΠΕΡΙΦΕΡΙΚΑ ΝΕΥΡΑ</a:t>
            </a:r>
          </a:p>
        </p:txBody>
      </p:sp>
      <p:sp>
        <p:nvSpPr>
          <p:cNvPr id="3" name="Υπότιτλος 2"/>
          <p:cNvSpPr>
            <a:spLocks noGrp="1"/>
          </p:cNvSpPr>
          <p:nvPr>
            <p:ph type="subTitle" idx="1"/>
          </p:nvPr>
        </p:nvSpPr>
        <p:spPr/>
        <p:txBody>
          <a:bodyPr/>
          <a:lstStyle/>
          <a:p>
            <a:r>
              <a:rPr lang="el-GR" dirty="0"/>
              <a:t>1</a:t>
            </a:r>
          </a:p>
        </p:txBody>
      </p:sp>
    </p:spTree>
    <p:extLst>
      <p:ext uri="{BB962C8B-B14F-4D97-AF65-F5344CB8AC3E}">
        <p14:creationId xmlns:p14="http://schemas.microsoft.com/office/powerpoint/2010/main" val="3967187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0648"/>
            <a:ext cx="6912768" cy="644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05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751385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a:t>ΜΥΣ ΟΠΙΣΘΙΟΥ ΔΙΑΜΕΡΙΣΜΑΤΟΣ ΠΗΧΗ </a:t>
            </a:r>
            <a:r>
              <a:rPr lang="el-GR" b="1" dirty="0"/>
              <a:t>ΕΠΙΠΟΛΗΣ</a:t>
            </a:r>
            <a:r>
              <a:rPr lang="el-GR" dirty="0"/>
              <a:t> ΣΤΙΒΑΔΑ (</a:t>
            </a:r>
            <a:r>
              <a:rPr lang="el-GR" b="1" dirty="0">
                <a:solidFill>
                  <a:srgbClr val="7030A0"/>
                </a:solidFill>
              </a:rPr>
              <a:t>κερκιδικό χείλος</a:t>
            </a:r>
            <a:r>
              <a:rPr lang="el-GR" dirty="0"/>
              <a:t>)</a:t>
            </a:r>
          </a:p>
        </p:txBody>
      </p:sp>
      <p:graphicFrame>
        <p:nvGraphicFramePr>
          <p:cNvPr id="3" name="2 - Πίνακας"/>
          <p:cNvGraphicFramePr>
            <a:graphicFrameLocks noGrp="1"/>
          </p:cNvGraphicFramePr>
          <p:nvPr/>
        </p:nvGraphicFramePr>
        <p:xfrm>
          <a:off x="0" y="857232"/>
          <a:ext cx="9144000" cy="5308600"/>
        </p:xfrm>
        <a:graphic>
          <a:graphicData uri="http://schemas.openxmlformats.org/drawingml/2006/table">
            <a:tbl>
              <a:tblPr firstRow="1" bandRow="1">
                <a:tableStyleId>{69C7853C-536D-4A76-A0AE-DD22124D55A5}</a:tableStyleId>
              </a:tblPr>
              <a:tblGrid>
                <a:gridCol w="1928794">
                  <a:extLst>
                    <a:ext uri="{9D8B030D-6E8A-4147-A177-3AD203B41FA5}">
                      <a16:colId xmlns:a16="http://schemas.microsoft.com/office/drawing/2014/main" val="20000"/>
                    </a:ext>
                  </a:extLst>
                </a:gridCol>
                <a:gridCol w="172880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24750">
                  <a:extLst>
                    <a:ext uri="{9D8B030D-6E8A-4147-A177-3AD203B41FA5}">
                      <a16:colId xmlns:a16="http://schemas.microsoft.com/office/drawing/2014/main" val="20003"/>
                    </a:ext>
                  </a:extLst>
                </a:gridCol>
                <a:gridCol w="1932850">
                  <a:extLst>
                    <a:ext uri="{9D8B030D-6E8A-4147-A177-3AD203B41FA5}">
                      <a16:colId xmlns:a16="http://schemas.microsoft.com/office/drawing/2014/main" val="20004"/>
                    </a:ext>
                  </a:extLst>
                </a:gridCol>
              </a:tblGrid>
              <a:tr h="370840">
                <a:tc>
                  <a:txBody>
                    <a:bodyPr/>
                    <a:lstStyle/>
                    <a:p>
                      <a:pPr algn="ctr"/>
                      <a:r>
                        <a:rPr lang="el-GR" dirty="0"/>
                        <a:t>ΜΥΣ</a:t>
                      </a:r>
                    </a:p>
                  </a:txBody>
                  <a:tcPr/>
                </a:tc>
                <a:tc>
                  <a:txBody>
                    <a:bodyPr/>
                    <a:lstStyle/>
                    <a:p>
                      <a:pPr algn="ctr"/>
                      <a:r>
                        <a:rPr lang="el-GR" dirty="0"/>
                        <a:t>ΕΚΦΥΣΗ</a:t>
                      </a:r>
                    </a:p>
                  </a:txBody>
                  <a:tcPr/>
                </a:tc>
                <a:tc>
                  <a:txBody>
                    <a:bodyPr/>
                    <a:lstStyle/>
                    <a:p>
                      <a:pPr algn="ctr"/>
                      <a:r>
                        <a:rPr lang="el-GR" dirty="0"/>
                        <a:t>ΚΑΤΑΦΥΣΗ</a:t>
                      </a:r>
                    </a:p>
                  </a:txBody>
                  <a:tcPr/>
                </a:tc>
                <a:tc>
                  <a:txBody>
                    <a:bodyPr/>
                    <a:lstStyle/>
                    <a:p>
                      <a:pPr algn="ctr"/>
                      <a:r>
                        <a:rPr lang="el-GR" dirty="0"/>
                        <a:t>ΝΕΥΡΩΣΗ</a:t>
                      </a:r>
                    </a:p>
                  </a:txBody>
                  <a:tcPr/>
                </a:tc>
                <a:tc>
                  <a:txBody>
                    <a:bodyPr/>
                    <a:lstStyle/>
                    <a:p>
                      <a:pPr algn="ctr"/>
                      <a:r>
                        <a:rPr lang="el-GR" dirty="0"/>
                        <a:t>ΔΡΑΣΗ</a:t>
                      </a:r>
                    </a:p>
                  </a:txBody>
                  <a:tcPr/>
                </a:tc>
                <a:extLst>
                  <a:ext uri="{0D108BD9-81ED-4DB2-BD59-A6C34878D82A}">
                    <a16:rowId xmlns:a16="http://schemas.microsoft.com/office/drawing/2014/main" val="10000"/>
                  </a:ext>
                </a:extLst>
              </a:tr>
              <a:tr h="370840">
                <a:tc>
                  <a:txBody>
                    <a:bodyPr/>
                    <a:lstStyle/>
                    <a:p>
                      <a:r>
                        <a:rPr lang="el-GR" sz="1600" dirty="0" err="1">
                          <a:solidFill>
                            <a:schemeClr val="accent4">
                              <a:lumMod val="75000"/>
                            </a:schemeClr>
                          </a:solidFill>
                        </a:rPr>
                        <a:t>Βραχιονοκερκίδικός</a:t>
                      </a:r>
                      <a:endParaRPr lang="el-GR" sz="1600" dirty="0">
                        <a:solidFill>
                          <a:schemeClr val="accent4">
                            <a:lumMod val="75000"/>
                          </a:schemeClr>
                        </a:solidFill>
                      </a:endParaRPr>
                    </a:p>
                  </a:txBody>
                  <a:tcPr>
                    <a:solidFill>
                      <a:schemeClr val="accent4">
                        <a:lumMod val="40000"/>
                        <a:lumOff val="60000"/>
                      </a:schemeClr>
                    </a:solidFill>
                  </a:tcPr>
                </a:tc>
                <a:tc rowSpan="2">
                  <a:txBody>
                    <a:bodyPr/>
                    <a:lstStyle/>
                    <a:p>
                      <a:r>
                        <a:rPr lang="el-GR" dirty="0"/>
                        <a:t>Κάτω 1/3 έξω χείλους βραχιονίου</a:t>
                      </a:r>
                    </a:p>
                  </a:txBody>
                  <a:tcPr/>
                </a:tc>
                <a:tc>
                  <a:txBody>
                    <a:bodyPr/>
                    <a:lstStyle/>
                    <a:p>
                      <a:r>
                        <a:rPr lang="el-GR" dirty="0"/>
                        <a:t>Στυλοειδής απόφυση κερκίδας</a:t>
                      </a:r>
                    </a:p>
                  </a:txBody>
                  <a:tcPr/>
                </a:tc>
                <a:tc rowSpan="6">
                  <a:txBody>
                    <a:bodyPr/>
                    <a:lstStyle/>
                    <a:p>
                      <a:r>
                        <a:rPr lang="el-GR" b="0" dirty="0">
                          <a:solidFill>
                            <a:schemeClr val="tx1"/>
                          </a:solidFill>
                        </a:rPr>
                        <a:t>Α5,</a:t>
                      </a:r>
                      <a:r>
                        <a:rPr lang="el-GR" b="0" baseline="0" dirty="0">
                          <a:solidFill>
                            <a:schemeClr val="tx1"/>
                          </a:solidFill>
                        </a:rPr>
                        <a:t> Α6, Α7</a:t>
                      </a:r>
                      <a:endParaRPr lang="el-GR" b="0" dirty="0">
                        <a:solidFill>
                          <a:schemeClr val="tx1"/>
                        </a:solidFill>
                      </a:endParaRPr>
                    </a:p>
                    <a:p>
                      <a:endParaRPr lang="el-GR" b="1" dirty="0">
                        <a:solidFill>
                          <a:schemeClr val="tx2"/>
                        </a:solidFill>
                      </a:endParaRPr>
                    </a:p>
                    <a:p>
                      <a:endParaRPr lang="el-GR" b="1" dirty="0">
                        <a:solidFill>
                          <a:schemeClr val="tx2"/>
                        </a:solidFill>
                      </a:endParaRPr>
                    </a:p>
                    <a:p>
                      <a:endParaRPr lang="el-GR" b="1" dirty="0">
                        <a:solidFill>
                          <a:schemeClr val="tx2"/>
                        </a:solidFill>
                      </a:endParaRPr>
                    </a:p>
                    <a:p>
                      <a:r>
                        <a:rPr lang="el-GR" b="0" dirty="0">
                          <a:solidFill>
                            <a:schemeClr val="tx1"/>
                          </a:solidFill>
                        </a:rPr>
                        <a:t>Α6, Α7</a:t>
                      </a:r>
                    </a:p>
                    <a:p>
                      <a:endParaRPr lang="el-GR" b="1" dirty="0">
                        <a:solidFill>
                          <a:schemeClr val="tx2"/>
                        </a:solidFill>
                      </a:endParaRPr>
                    </a:p>
                    <a:p>
                      <a:r>
                        <a:rPr lang="el-GR" b="0" dirty="0">
                          <a:solidFill>
                            <a:schemeClr val="tx1"/>
                          </a:solidFill>
                        </a:rPr>
                        <a:t>Α7,Α8</a:t>
                      </a:r>
                    </a:p>
                    <a:p>
                      <a:endParaRPr lang="el-GR" b="1" dirty="0">
                        <a:solidFill>
                          <a:schemeClr val="tx2"/>
                        </a:solidFill>
                      </a:endParaRPr>
                    </a:p>
                    <a:p>
                      <a:endParaRPr lang="el-GR" b="1" dirty="0">
                        <a:solidFill>
                          <a:schemeClr val="tx2"/>
                        </a:solidFill>
                      </a:endParaRPr>
                    </a:p>
                    <a:p>
                      <a:r>
                        <a:rPr lang="el-GR" b="1" dirty="0">
                          <a:solidFill>
                            <a:schemeClr val="tx2"/>
                          </a:solidFill>
                        </a:rPr>
                        <a:t>Κερκιδικό ν. </a:t>
                      </a:r>
                    </a:p>
                  </a:txBody>
                  <a:tcPr/>
                </a:tc>
                <a:tc>
                  <a:txBody>
                    <a:bodyPr/>
                    <a:lstStyle/>
                    <a:p>
                      <a:r>
                        <a:rPr lang="el-GR" dirty="0"/>
                        <a:t>Κάμψη</a:t>
                      </a:r>
                      <a:r>
                        <a:rPr lang="el-GR" baseline="0" dirty="0"/>
                        <a:t> πήχη όταν είναι σε πρηνισμό</a:t>
                      </a:r>
                      <a:endParaRPr lang="el-GR" dirty="0"/>
                    </a:p>
                  </a:txBody>
                  <a:tcPr/>
                </a:tc>
                <a:extLst>
                  <a:ext uri="{0D108BD9-81ED-4DB2-BD59-A6C34878D82A}">
                    <a16:rowId xmlns:a16="http://schemas.microsoft.com/office/drawing/2014/main" val="10001"/>
                  </a:ext>
                </a:extLst>
              </a:tr>
              <a:tr h="370840">
                <a:tc>
                  <a:txBody>
                    <a:bodyPr/>
                    <a:lstStyle/>
                    <a:p>
                      <a:r>
                        <a:rPr lang="el-GR" dirty="0">
                          <a:solidFill>
                            <a:schemeClr val="accent4">
                              <a:lumMod val="75000"/>
                            </a:schemeClr>
                          </a:solidFill>
                        </a:rPr>
                        <a:t>Μ. κερκιδικός </a:t>
                      </a:r>
                    </a:p>
                    <a:p>
                      <a:r>
                        <a:rPr lang="el-GR" dirty="0" err="1">
                          <a:solidFill>
                            <a:schemeClr val="accent4">
                              <a:lumMod val="75000"/>
                            </a:schemeClr>
                          </a:solidFill>
                        </a:rPr>
                        <a:t>εκτ</a:t>
                      </a:r>
                      <a:r>
                        <a:rPr lang="el-GR" dirty="0">
                          <a:solidFill>
                            <a:schemeClr val="accent4">
                              <a:lumMod val="75000"/>
                            </a:schemeClr>
                          </a:solidFill>
                        </a:rPr>
                        <a:t>. καρπό</a:t>
                      </a:r>
                    </a:p>
                  </a:txBody>
                  <a:tcPr>
                    <a:solidFill>
                      <a:schemeClr val="accent4">
                        <a:lumMod val="40000"/>
                        <a:lumOff val="60000"/>
                      </a:schemeClr>
                    </a:solidFill>
                  </a:tcPr>
                </a:tc>
                <a:tc vMerge="1">
                  <a:txBody>
                    <a:bodyPr/>
                    <a:lstStyle/>
                    <a:p>
                      <a:endParaRPr lang="el-GR" dirty="0"/>
                    </a:p>
                  </a:txBody>
                  <a:tcPr/>
                </a:tc>
                <a:tc>
                  <a:txBody>
                    <a:bodyPr/>
                    <a:lstStyle/>
                    <a:p>
                      <a:r>
                        <a:rPr lang="el-GR" dirty="0"/>
                        <a:t>2</a:t>
                      </a:r>
                      <a:r>
                        <a:rPr lang="el-GR" baseline="30000" dirty="0"/>
                        <a:t>ο</a:t>
                      </a:r>
                      <a:r>
                        <a:rPr lang="el-GR" dirty="0"/>
                        <a:t> μετακάρπιο</a:t>
                      </a:r>
                    </a:p>
                  </a:txBody>
                  <a:tcPr/>
                </a:tc>
                <a:tc vMerge="1">
                  <a:txBody>
                    <a:bodyPr/>
                    <a:lstStyle/>
                    <a:p>
                      <a:endParaRPr lang="el-GR" dirty="0"/>
                    </a:p>
                  </a:txBody>
                  <a:tcPr/>
                </a:tc>
                <a:tc rowSpan="2">
                  <a:txBody>
                    <a:bodyPr/>
                    <a:lstStyle/>
                    <a:p>
                      <a:r>
                        <a:rPr lang="el-GR" dirty="0"/>
                        <a:t>Έκταση και απαγωγή</a:t>
                      </a:r>
                      <a:r>
                        <a:rPr lang="el-GR" baseline="0" dirty="0"/>
                        <a:t> καρπού</a:t>
                      </a:r>
                      <a:endParaRPr lang="el-GR" dirty="0"/>
                    </a:p>
                  </a:txBody>
                  <a:tcPr/>
                </a:tc>
                <a:extLst>
                  <a:ext uri="{0D108BD9-81ED-4DB2-BD59-A6C34878D82A}">
                    <a16:rowId xmlns:a16="http://schemas.microsoft.com/office/drawing/2014/main" val="10002"/>
                  </a:ext>
                </a:extLst>
              </a:tr>
              <a:tr h="370840">
                <a:tc>
                  <a:txBody>
                    <a:bodyPr/>
                    <a:lstStyle/>
                    <a:p>
                      <a:r>
                        <a:rPr lang="el-GR" dirty="0" err="1">
                          <a:solidFill>
                            <a:schemeClr val="accent4">
                              <a:lumMod val="75000"/>
                            </a:schemeClr>
                          </a:solidFill>
                        </a:rPr>
                        <a:t>Βρ</a:t>
                      </a:r>
                      <a:r>
                        <a:rPr lang="el-GR" dirty="0">
                          <a:solidFill>
                            <a:schemeClr val="accent4">
                              <a:lumMod val="75000"/>
                            </a:schemeClr>
                          </a:solidFill>
                        </a:rPr>
                        <a:t>. Κερκιδικός </a:t>
                      </a:r>
                      <a:r>
                        <a:rPr lang="el-GR" dirty="0" err="1">
                          <a:solidFill>
                            <a:schemeClr val="accent4">
                              <a:lumMod val="75000"/>
                            </a:schemeClr>
                          </a:solidFill>
                        </a:rPr>
                        <a:t>εκτ</a:t>
                      </a:r>
                      <a:r>
                        <a:rPr lang="el-GR" dirty="0">
                          <a:solidFill>
                            <a:schemeClr val="accent4">
                              <a:lumMod val="75000"/>
                            </a:schemeClr>
                          </a:solidFill>
                        </a:rPr>
                        <a:t>. καρπό</a:t>
                      </a:r>
                    </a:p>
                  </a:txBody>
                  <a:tcPr>
                    <a:solidFill>
                      <a:schemeClr val="accent4">
                        <a:lumMod val="40000"/>
                        <a:lumOff val="60000"/>
                      </a:schemeClr>
                    </a:solidFill>
                  </a:tcPr>
                </a:tc>
                <a:tc rowSpan="4">
                  <a:txBody>
                    <a:bodyPr/>
                    <a:lstStyle/>
                    <a:p>
                      <a:endParaRPr lang="el-GR" b="1" dirty="0">
                        <a:solidFill>
                          <a:schemeClr val="accent2"/>
                        </a:solidFill>
                      </a:endParaRPr>
                    </a:p>
                    <a:p>
                      <a:endParaRPr lang="el-GR" b="1" dirty="0">
                        <a:solidFill>
                          <a:schemeClr val="accent2"/>
                        </a:solidFill>
                      </a:endParaRPr>
                    </a:p>
                    <a:p>
                      <a:endParaRPr lang="el-GR" b="1" dirty="0">
                        <a:solidFill>
                          <a:schemeClr val="accent2"/>
                        </a:solidFill>
                      </a:endParaRPr>
                    </a:p>
                    <a:p>
                      <a:r>
                        <a:rPr lang="el-GR" b="1" dirty="0">
                          <a:solidFill>
                            <a:schemeClr val="accent2"/>
                          </a:solidFill>
                        </a:rPr>
                        <a:t>Παρακονδύλια απόφυση βραχιονίου</a:t>
                      </a:r>
                    </a:p>
                  </a:txBody>
                  <a:tcPr/>
                </a:tc>
                <a:tc>
                  <a:txBody>
                    <a:bodyPr/>
                    <a:lstStyle/>
                    <a:p>
                      <a:r>
                        <a:rPr lang="el-GR" dirty="0"/>
                        <a:t>3</a:t>
                      </a:r>
                      <a:r>
                        <a:rPr lang="el-GR" baseline="30000" dirty="0"/>
                        <a:t>ο</a:t>
                      </a:r>
                      <a:r>
                        <a:rPr lang="el-GR" dirty="0"/>
                        <a:t> μετακάρπιο</a:t>
                      </a:r>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a:t>Κοινός εκτείνων δαχτύλους</a:t>
                      </a:r>
                    </a:p>
                  </a:txBody>
                  <a:tcPr/>
                </a:tc>
                <a:tc vMerge="1">
                  <a:txBody>
                    <a:bodyPr/>
                    <a:lstStyle/>
                    <a:p>
                      <a:endParaRPr lang="el-GR" dirty="0"/>
                    </a:p>
                  </a:txBody>
                  <a:tcPr/>
                </a:tc>
                <a:tc>
                  <a:txBody>
                    <a:bodyPr/>
                    <a:lstStyle/>
                    <a:p>
                      <a:r>
                        <a:rPr lang="el-GR" dirty="0"/>
                        <a:t>Ραχιαία</a:t>
                      </a:r>
                      <a:r>
                        <a:rPr lang="el-GR" baseline="0" dirty="0"/>
                        <a:t> απονεύρωση 4 δαχτύλων</a:t>
                      </a:r>
                      <a:endParaRPr lang="el-GR" dirty="0"/>
                    </a:p>
                  </a:txBody>
                  <a:tcPr/>
                </a:tc>
                <a:tc vMerge="1">
                  <a:txBody>
                    <a:bodyPr/>
                    <a:lstStyle/>
                    <a:p>
                      <a:endParaRPr lang="el-GR" dirty="0"/>
                    </a:p>
                  </a:txBody>
                  <a:tcPr/>
                </a:tc>
                <a:tc>
                  <a:txBody>
                    <a:bodyPr/>
                    <a:lstStyle/>
                    <a:p>
                      <a:r>
                        <a:rPr lang="el-GR" dirty="0"/>
                        <a:t>Έκταση ΜΚΦ, </a:t>
                      </a:r>
                      <a:r>
                        <a:rPr lang="el-GR" dirty="0" err="1"/>
                        <a:t>Μεσοφαλαγγικές</a:t>
                      </a:r>
                      <a:endParaRPr lang="el-GR" dirty="0"/>
                    </a:p>
                  </a:txBody>
                  <a:tcPr/>
                </a:tc>
                <a:extLst>
                  <a:ext uri="{0D108BD9-81ED-4DB2-BD59-A6C34878D82A}">
                    <a16:rowId xmlns:a16="http://schemas.microsoft.com/office/drawing/2014/main" val="10004"/>
                  </a:ext>
                </a:extLst>
              </a:tr>
              <a:tr h="370840">
                <a:tc>
                  <a:txBody>
                    <a:bodyPr/>
                    <a:lstStyle/>
                    <a:p>
                      <a:r>
                        <a:rPr lang="el-GR" dirty="0"/>
                        <a:t>Εκτείνων μικρό δάχτυλο</a:t>
                      </a:r>
                    </a:p>
                  </a:txBody>
                  <a:tcPr/>
                </a:tc>
                <a:tc vMerge="1">
                  <a:txBody>
                    <a:bodyPr/>
                    <a:lstStyle/>
                    <a:p>
                      <a:endParaRPr lang="el-GR" dirty="0"/>
                    </a:p>
                  </a:txBody>
                  <a:tcPr/>
                </a:tc>
                <a:tc>
                  <a:txBody>
                    <a:bodyPr/>
                    <a:lstStyle/>
                    <a:p>
                      <a:r>
                        <a:rPr lang="el-GR" dirty="0"/>
                        <a:t>Ραχιαία απονεύρωση 5</a:t>
                      </a:r>
                      <a:r>
                        <a:rPr lang="el-GR" baseline="30000" dirty="0"/>
                        <a:t>ου</a:t>
                      </a:r>
                      <a:r>
                        <a:rPr lang="el-GR" dirty="0"/>
                        <a:t> δαχτύλου</a:t>
                      </a:r>
                    </a:p>
                  </a:txBody>
                  <a:tcPr/>
                </a:tc>
                <a:tc vMerge="1">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Έκταση ΜΚΦ, </a:t>
                      </a:r>
                      <a:r>
                        <a:rPr lang="el-GR" dirty="0" err="1"/>
                        <a:t>Μεσοφαλαγγικές</a:t>
                      </a:r>
                      <a:endParaRPr lang="el-GR" dirty="0"/>
                    </a:p>
                    <a:p>
                      <a:endParaRPr lang="el-GR" dirty="0"/>
                    </a:p>
                  </a:txBody>
                  <a:tcPr/>
                </a:tc>
                <a:extLst>
                  <a:ext uri="{0D108BD9-81ED-4DB2-BD59-A6C34878D82A}">
                    <a16:rowId xmlns:a16="http://schemas.microsoft.com/office/drawing/2014/main" val="10005"/>
                  </a:ext>
                </a:extLst>
              </a:tr>
              <a:tr h="370840">
                <a:tc>
                  <a:txBody>
                    <a:bodyPr/>
                    <a:lstStyle/>
                    <a:p>
                      <a:r>
                        <a:rPr lang="el-GR" dirty="0"/>
                        <a:t>Ωλένιος εκτείνων καρπό</a:t>
                      </a:r>
                    </a:p>
                  </a:txBody>
                  <a:tcPr/>
                </a:tc>
                <a:tc vMerge="1">
                  <a:txBody>
                    <a:bodyPr/>
                    <a:lstStyle/>
                    <a:p>
                      <a:endParaRPr lang="el-GR" dirty="0"/>
                    </a:p>
                  </a:txBody>
                  <a:tcPr/>
                </a:tc>
                <a:tc>
                  <a:txBody>
                    <a:bodyPr/>
                    <a:lstStyle/>
                    <a:p>
                      <a:r>
                        <a:rPr lang="el-GR" dirty="0"/>
                        <a:t>5</a:t>
                      </a:r>
                      <a:r>
                        <a:rPr lang="el-GR" baseline="30000" dirty="0"/>
                        <a:t>ο</a:t>
                      </a:r>
                      <a:r>
                        <a:rPr lang="el-GR" dirty="0"/>
                        <a:t> μετακάρπιο</a:t>
                      </a:r>
                    </a:p>
                  </a:txBody>
                  <a:tcPr/>
                </a:tc>
                <a:tc vMerge="1">
                  <a:txBody>
                    <a:bodyPr/>
                    <a:lstStyle/>
                    <a:p>
                      <a:endParaRPr lang="el-GR" dirty="0"/>
                    </a:p>
                  </a:txBody>
                  <a:tcPr/>
                </a:tc>
                <a:tc>
                  <a:txBody>
                    <a:bodyPr/>
                    <a:lstStyle/>
                    <a:p>
                      <a:r>
                        <a:rPr lang="el-GR" dirty="0"/>
                        <a:t>Έκταση και προσαγωγή άκρας χείρας</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691106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59592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a:t>ΜΥΣ ΟΠΙΣΘΙΟΥ ΔΙΑΜΕΡΙΣΜΑΤΟΣ ΠΗΧΗ </a:t>
            </a:r>
            <a:r>
              <a:rPr lang="el-GR" b="1" dirty="0"/>
              <a:t>ΕΝ ΤΩ ΒΑΘΕΙ </a:t>
            </a:r>
            <a:r>
              <a:rPr lang="el-GR" dirty="0"/>
              <a:t>ΣΤΙΒΑΔΑ</a:t>
            </a:r>
          </a:p>
        </p:txBody>
      </p:sp>
      <p:graphicFrame>
        <p:nvGraphicFramePr>
          <p:cNvPr id="3" name="2 - Πίνακας"/>
          <p:cNvGraphicFramePr>
            <a:graphicFrameLocks noGrp="1"/>
          </p:cNvGraphicFramePr>
          <p:nvPr/>
        </p:nvGraphicFramePr>
        <p:xfrm>
          <a:off x="142843" y="857232"/>
          <a:ext cx="8858315" cy="5217160"/>
        </p:xfrm>
        <a:graphic>
          <a:graphicData uri="http://schemas.openxmlformats.org/drawingml/2006/table">
            <a:tbl>
              <a:tblPr firstRow="1" bandRow="1">
                <a:tableStyleId>{69C7853C-536D-4A76-A0AE-DD22124D55A5}</a:tableStyleId>
              </a:tblPr>
              <a:tblGrid>
                <a:gridCol w="1771663">
                  <a:extLst>
                    <a:ext uri="{9D8B030D-6E8A-4147-A177-3AD203B41FA5}">
                      <a16:colId xmlns:a16="http://schemas.microsoft.com/office/drawing/2014/main" val="20000"/>
                    </a:ext>
                  </a:extLst>
                </a:gridCol>
                <a:gridCol w="1771663">
                  <a:extLst>
                    <a:ext uri="{9D8B030D-6E8A-4147-A177-3AD203B41FA5}">
                      <a16:colId xmlns:a16="http://schemas.microsoft.com/office/drawing/2014/main" val="20001"/>
                    </a:ext>
                  </a:extLst>
                </a:gridCol>
                <a:gridCol w="1771663">
                  <a:extLst>
                    <a:ext uri="{9D8B030D-6E8A-4147-A177-3AD203B41FA5}">
                      <a16:colId xmlns:a16="http://schemas.microsoft.com/office/drawing/2014/main" val="20002"/>
                    </a:ext>
                  </a:extLst>
                </a:gridCol>
                <a:gridCol w="1771663">
                  <a:extLst>
                    <a:ext uri="{9D8B030D-6E8A-4147-A177-3AD203B41FA5}">
                      <a16:colId xmlns:a16="http://schemas.microsoft.com/office/drawing/2014/main" val="20003"/>
                    </a:ext>
                  </a:extLst>
                </a:gridCol>
                <a:gridCol w="1771663">
                  <a:extLst>
                    <a:ext uri="{9D8B030D-6E8A-4147-A177-3AD203B41FA5}">
                      <a16:colId xmlns:a16="http://schemas.microsoft.com/office/drawing/2014/main" val="20004"/>
                    </a:ext>
                  </a:extLst>
                </a:gridCol>
              </a:tblGrid>
              <a:tr h="370840">
                <a:tc>
                  <a:txBody>
                    <a:bodyPr/>
                    <a:lstStyle/>
                    <a:p>
                      <a:pPr algn="ctr"/>
                      <a:r>
                        <a:rPr lang="el-GR" dirty="0"/>
                        <a:t>ΜΥΣ</a:t>
                      </a:r>
                    </a:p>
                  </a:txBody>
                  <a:tcPr/>
                </a:tc>
                <a:tc>
                  <a:txBody>
                    <a:bodyPr/>
                    <a:lstStyle/>
                    <a:p>
                      <a:pPr algn="ctr"/>
                      <a:r>
                        <a:rPr lang="el-GR" dirty="0"/>
                        <a:t>ΕΚΦΥΣΗ</a:t>
                      </a:r>
                    </a:p>
                  </a:txBody>
                  <a:tcPr/>
                </a:tc>
                <a:tc>
                  <a:txBody>
                    <a:bodyPr/>
                    <a:lstStyle/>
                    <a:p>
                      <a:pPr algn="ctr"/>
                      <a:r>
                        <a:rPr lang="el-GR" dirty="0"/>
                        <a:t>ΚΑΤΑΦΥΣΗ</a:t>
                      </a:r>
                    </a:p>
                  </a:txBody>
                  <a:tcPr/>
                </a:tc>
                <a:tc>
                  <a:txBody>
                    <a:bodyPr/>
                    <a:lstStyle/>
                    <a:p>
                      <a:pPr algn="ctr"/>
                      <a:r>
                        <a:rPr lang="el-GR" dirty="0"/>
                        <a:t>ΝΕΥΡΩΣΗ</a:t>
                      </a:r>
                    </a:p>
                  </a:txBody>
                  <a:tcPr/>
                </a:tc>
                <a:tc>
                  <a:txBody>
                    <a:bodyPr/>
                    <a:lstStyle/>
                    <a:p>
                      <a:pPr algn="ctr"/>
                      <a:r>
                        <a:rPr lang="el-GR" dirty="0"/>
                        <a:t>ΔΡΑΣΗ</a:t>
                      </a:r>
                    </a:p>
                  </a:txBody>
                  <a:tcPr/>
                </a:tc>
                <a:extLst>
                  <a:ext uri="{0D108BD9-81ED-4DB2-BD59-A6C34878D82A}">
                    <a16:rowId xmlns:a16="http://schemas.microsoft.com/office/drawing/2014/main" val="10000"/>
                  </a:ext>
                </a:extLst>
              </a:tr>
              <a:tr h="370840">
                <a:tc>
                  <a:txBody>
                    <a:bodyPr/>
                    <a:lstStyle/>
                    <a:p>
                      <a:r>
                        <a:rPr lang="el-GR" sz="1600" dirty="0" err="1"/>
                        <a:t>Υπτιαστής</a:t>
                      </a:r>
                      <a:endParaRPr lang="el-GR" sz="1600" dirty="0"/>
                    </a:p>
                  </a:txBody>
                  <a:tcPr/>
                </a:tc>
                <a:tc>
                  <a:txBody>
                    <a:bodyPr/>
                    <a:lstStyle/>
                    <a:p>
                      <a:r>
                        <a:rPr lang="el-GR" sz="1600" b="1" dirty="0">
                          <a:solidFill>
                            <a:schemeClr val="accent2"/>
                          </a:solidFill>
                        </a:rPr>
                        <a:t>Παρακονδύλια απόφυση βραχιονίου</a:t>
                      </a:r>
                    </a:p>
                    <a:p>
                      <a:r>
                        <a:rPr lang="el-GR" sz="1600" dirty="0"/>
                        <a:t>Οπίσθια</a:t>
                      </a:r>
                      <a:r>
                        <a:rPr lang="el-GR" sz="1600" baseline="0" dirty="0"/>
                        <a:t> επιφάνεια ωλένης</a:t>
                      </a:r>
                      <a:endParaRPr lang="el-GR" sz="1600" dirty="0"/>
                    </a:p>
                  </a:txBody>
                  <a:tcPr/>
                </a:tc>
                <a:tc>
                  <a:txBody>
                    <a:bodyPr/>
                    <a:lstStyle/>
                    <a:p>
                      <a:r>
                        <a:rPr lang="el-GR" sz="1600" dirty="0"/>
                        <a:t>Οπίσθια επιφάνεια κερκίδας άνω 1/3</a:t>
                      </a:r>
                    </a:p>
                  </a:txBody>
                  <a:tcPr/>
                </a:tc>
                <a:tc>
                  <a:txBody>
                    <a:bodyPr/>
                    <a:lstStyle/>
                    <a:p>
                      <a:r>
                        <a:rPr lang="el-GR" sz="1600" dirty="0"/>
                        <a:t>Κερκιδικό ν (Α7, Α8)</a:t>
                      </a:r>
                    </a:p>
                  </a:txBody>
                  <a:tcPr/>
                </a:tc>
                <a:tc>
                  <a:txBody>
                    <a:bodyPr/>
                    <a:lstStyle/>
                    <a:p>
                      <a:r>
                        <a:rPr lang="el-GR" sz="1600" dirty="0"/>
                        <a:t>Υπτιασμός πήχη</a:t>
                      </a:r>
                    </a:p>
                  </a:txBody>
                  <a:tcPr/>
                </a:tc>
                <a:extLst>
                  <a:ext uri="{0D108BD9-81ED-4DB2-BD59-A6C34878D82A}">
                    <a16:rowId xmlns:a16="http://schemas.microsoft.com/office/drawing/2014/main" val="10001"/>
                  </a:ext>
                </a:extLst>
              </a:tr>
              <a:tr h="370840">
                <a:tc>
                  <a:txBody>
                    <a:bodyPr/>
                    <a:lstStyle/>
                    <a:p>
                      <a:r>
                        <a:rPr lang="el-GR" sz="1600" dirty="0"/>
                        <a:t>Ίδιος εκτείνων δείκτη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Οπίσθια</a:t>
                      </a:r>
                      <a:r>
                        <a:rPr lang="el-GR" sz="1600" baseline="0" dirty="0"/>
                        <a:t> επιφάνεια ωλένης κάτω 1/3</a:t>
                      </a:r>
                      <a:endParaRPr lang="el-GR" sz="1600" dirty="0"/>
                    </a:p>
                    <a:p>
                      <a:endParaRPr lang="el-GR" sz="1600" dirty="0"/>
                    </a:p>
                  </a:txBody>
                  <a:tcPr/>
                </a:tc>
                <a:tc>
                  <a:txBody>
                    <a:bodyPr/>
                    <a:lstStyle/>
                    <a:p>
                      <a:r>
                        <a:rPr lang="el-GR" sz="1600" dirty="0"/>
                        <a:t>Ραχιαία</a:t>
                      </a:r>
                      <a:r>
                        <a:rPr lang="el-GR" sz="1600" baseline="0" dirty="0"/>
                        <a:t> απονεύρωση δείκτη (2</a:t>
                      </a:r>
                      <a:r>
                        <a:rPr lang="el-GR" sz="1600" baseline="30000" dirty="0"/>
                        <a:t>η</a:t>
                      </a:r>
                      <a:r>
                        <a:rPr lang="el-GR" sz="1600" baseline="0" dirty="0"/>
                        <a:t>-3</a:t>
                      </a:r>
                      <a:r>
                        <a:rPr lang="el-GR" sz="1600" baseline="30000" dirty="0"/>
                        <a:t>η</a:t>
                      </a:r>
                      <a:r>
                        <a:rPr lang="el-GR" sz="1600" baseline="0" dirty="0"/>
                        <a:t> φάλαγγα)</a:t>
                      </a:r>
                      <a:endParaRPr lang="el-GR" sz="1600" dirty="0"/>
                    </a:p>
                  </a:txBody>
                  <a:tcPr/>
                </a:tc>
                <a:tc rowSpan="4">
                  <a:txBody>
                    <a:bodyPr/>
                    <a:lstStyle/>
                    <a:p>
                      <a:r>
                        <a:rPr lang="el-GR" sz="1600" dirty="0"/>
                        <a:t>Ραχιαίο μεσόστεο</a:t>
                      </a:r>
                      <a:r>
                        <a:rPr lang="el-GR" sz="1600" baseline="0" dirty="0"/>
                        <a:t> νεύρο  (Α7, Α8)</a:t>
                      </a:r>
                      <a:endParaRPr lang="el-GR" sz="1600" dirty="0"/>
                    </a:p>
                  </a:txBody>
                  <a:tcPr/>
                </a:tc>
                <a:tc>
                  <a:txBody>
                    <a:bodyPr/>
                    <a:lstStyle/>
                    <a:p>
                      <a:r>
                        <a:rPr lang="el-GR" sz="1600" dirty="0"/>
                        <a:t>Έκταση δείκτη</a:t>
                      </a:r>
                    </a:p>
                  </a:txBody>
                  <a:tcPr/>
                </a:tc>
                <a:extLst>
                  <a:ext uri="{0D108BD9-81ED-4DB2-BD59-A6C34878D82A}">
                    <a16:rowId xmlns:a16="http://schemas.microsoft.com/office/drawing/2014/main" val="10002"/>
                  </a:ext>
                </a:extLst>
              </a:tr>
              <a:tr h="370840">
                <a:tc>
                  <a:txBody>
                    <a:bodyPr/>
                    <a:lstStyle/>
                    <a:p>
                      <a:r>
                        <a:rPr lang="el-GR" sz="1600" dirty="0"/>
                        <a:t>Μακρός απαγωγός αντίχειρα</a:t>
                      </a:r>
                    </a:p>
                  </a:txBody>
                  <a:tcPr/>
                </a:tc>
                <a:tc>
                  <a:txBody>
                    <a:bodyPr/>
                    <a:lstStyle/>
                    <a:p>
                      <a:r>
                        <a:rPr lang="el-GR" sz="1600" dirty="0"/>
                        <a:t>Οπίσθια</a:t>
                      </a:r>
                      <a:r>
                        <a:rPr lang="el-GR" sz="1600" baseline="0" dirty="0"/>
                        <a:t> επιφάνεια ωλένης </a:t>
                      </a:r>
                    </a:p>
                    <a:p>
                      <a:r>
                        <a:rPr lang="el-GR" sz="1600" baseline="0" dirty="0"/>
                        <a:t>Άνω 1/2</a:t>
                      </a:r>
                      <a:endParaRPr lang="el-GR" sz="1600" dirty="0"/>
                    </a:p>
                  </a:txBody>
                  <a:tcPr/>
                </a:tc>
                <a:tc>
                  <a:txBody>
                    <a:bodyPr/>
                    <a:lstStyle/>
                    <a:p>
                      <a:r>
                        <a:rPr lang="el-GR" sz="1600" dirty="0"/>
                        <a:t>1</a:t>
                      </a:r>
                      <a:r>
                        <a:rPr lang="el-GR" sz="1600" baseline="30000" dirty="0"/>
                        <a:t>ο</a:t>
                      </a:r>
                      <a:r>
                        <a:rPr lang="el-GR" sz="1600" dirty="0"/>
                        <a:t> μετακάρπιο</a:t>
                      </a:r>
                    </a:p>
                  </a:txBody>
                  <a:tcPr/>
                </a:tc>
                <a:tc vMerge="1">
                  <a:txBody>
                    <a:bodyPr/>
                    <a:lstStyle/>
                    <a:p>
                      <a:endParaRPr lang="el-GR" dirty="0"/>
                    </a:p>
                  </a:txBody>
                  <a:tcPr/>
                </a:tc>
                <a:tc>
                  <a:txBody>
                    <a:bodyPr/>
                    <a:lstStyle/>
                    <a:p>
                      <a:r>
                        <a:rPr lang="el-GR" sz="1600" dirty="0"/>
                        <a:t>Απάγει αντίχειρα</a:t>
                      </a:r>
                    </a:p>
                  </a:txBody>
                  <a:tcPr/>
                </a:tc>
                <a:extLst>
                  <a:ext uri="{0D108BD9-81ED-4DB2-BD59-A6C34878D82A}">
                    <a16:rowId xmlns:a16="http://schemas.microsoft.com/office/drawing/2014/main" val="10003"/>
                  </a:ext>
                </a:extLst>
              </a:tr>
              <a:tr h="370840">
                <a:tc>
                  <a:txBody>
                    <a:bodyPr/>
                    <a:lstStyle/>
                    <a:p>
                      <a:r>
                        <a:rPr lang="el-GR" sz="1600" dirty="0"/>
                        <a:t>Μακρός εκτείνων αντίχειρα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Οπίσθια</a:t>
                      </a:r>
                      <a:r>
                        <a:rPr lang="el-GR" sz="1600" baseline="0" dirty="0"/>
                        <a:t> επιφάνεια ωλένης </a:t>
                      </a:r>
                    </a:p>
                    <a:p>
                      <a:r>
                        <a:rPr lang="el-GR" sz="1600" dirty="0"/>
                        <a:t>Μέσο 1/3</a:t>
                      </a:r>
                    </a:p>
                  </a:txBody>
                  <a:tcPr/>
                </a:tc>
                <a:tc>
                  <a:txBody>
                    <a:bodyPr/>
                    <a:lstStyle/>
                    <a:p>
                      <a:r>
                        <a:rPr lang="el-GR" sz="1600" dirty="0"/>
                        <a:t>Άπω φάλαγγα</a:t>
                      </a:r>
                    </a:p>
                  </a:txBody>
                  <a:tcPr/>
                </a:tc>
                <a:tc vMerge="1">
                  <a:txBody>
                    <a:bodyPr/>
                    <a:lstStyle/>
                    <a:p>
                      <a:endParaRPr lang="el-GR" dirty="0"/>
                    </a:p>
                  </a:txBody>
                  <a:tcPr/>
                </a:tc>
                <a:tc>
                  <a:txBody>
                    <a:bodyPr/>
                    <a:lstStyle/>
                    <a:p>
                      <a:r>
                        <a:rPr lang="el-GR" sz="1600" dirty="0"/>
                        <a:t>Εκτείνει άπω φάλαγγα</a:t>
                      </a:r>
                    </a:p>
                  </a:txBody>
                  <a:tcPr/>
                </a:tc>
                <a:extLst>
                  <a:ext uri="{0D108BD9-81ED-4DB2-BD59-A6C34878D82A}">
                    <a16:rowId xmlns:a16="http://schemas.microsoft.com/office/drawing/2014/main" val="10004"/>
                  </a:ext>
                </a:extLst>
              </a:tr>
              <a:tr h="370840">
                <a:tc>
                  <a:txBody>
                    <a:bodyPr/>
                    <a:lstStyle/>
                    <a:p>
                      <a:r>
                        <a:rPr lang="el-GR" sz="1600" dirty="0"/>
                        <a:t>Βραχύς εκτείνων αντίχειρα</a:t>
                      </a:r>
                    </a:p>
                  </a:txBody>
                  <a:tcPr/>
                </a:tc>
                <a:tc>
                  <a:txBody>
                    <a:bodyPr/>
                    <a:lstStyle/>
                    <a:p>
                      <a:r>
                        <a:rPr lang="el-GR" sz="1600" dirty="0"/>
                        <a:t>Οπίσθια επιφάνεια κερκίδας</a:t>
                      </a:r>
                    </a:p>
                  </a:txBody>
                  <a:tcPr/>
                </a:tc>
                <a:tc>
                  <a:txBody>
                    <a:bodyPr/>
                    <a:lstStyle/>
                    <a:p>
                      <a:r>
                        <a:rPr lang="el-GR" sz="1600" dirty="0"/>
                        <a:t>Εγγύς φάλαγγα</a:t>
                      </a:r>
                    </a:p>
                  </a:txBody>
                  <a:tcPr/>
                </a:tc>
                <a:tc vMerge="1">
                  <a:txBody>
                    <a:bodyPr/>
                    <a:lstStyle/>
                    <a:p>
                      <a:endParaRPr lang="el-GR" dirty="0"/>
                    </a:p>
                  </a:txBody>
                  <a:tcPr/>
                </a:tc>
                <a:tc>
                  <a:txBody>
                    <a:bodyPr/>
                    <a:lstStyle/>
                    <a:p>
                      <a:r>
                        <a:rPr lang="el-GR" sz="1600" dirty="0"/>
                        <a:t>Εκτείνει εγγύς φάλαγγα</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314495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5203"/>
            <a:ext cx="5112568" cy="617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85896" y="980728"/>
            <a:ext cx="2130520" cy="369332"/>
          </a:xfrm>
          <a:prstGeom prst="rect">
            <a:avLst/>
          </a:prstGeom>
          <a:noFill/>
        </p:spPr>
        <p:txBody>
          <a:bodyPr wrap="none" rtlCol="0">
            <a:spAutoFit/>
          </a:bodyPr>
          <a:lstStyle/>
          <a:p>
            <a:r>
              <a:rPr lang="el-GR" dirty="0"/>
              <a:t>Αδυναμία αντίθεσης</a:t>
            </a:r>
          </a:p>
        </p:txBody>
      </p:sp>
      <p:sp>
        <p:nvSpPr>
          <p:cNvPr id="4" name="TextBox 3"/>
          <p:cNvSpPr txBox="1"/>
          <p:nvPr/>
        </p:nvSpPr>
        <p:spPr>
          <a:xfrm>
            <a:off x="5940152" y="4293096"/>
            <a:ext cx="3456384" cy="369332"/>
          </a:xfrm>
          <a:prstGeom prst="rect">
            <a:avLst/>
          </a:prstGeom>
          <a:noFill/>
        </p:spPr>
        <p:txBody>
          <a:bodyPr wrap="square" rtlCol="0">
            <a:spAutoFit/>
          </a:bodyPr>
          <a:lstStyle/>
          <a:p>
            <a:r>
              <a:rPr lang="el-GR" dirty="0"/>
              <a:t>Αδυναμία έκτασης</a:t>
            </a:r>
            <a:r>
              <a:rPr lang="en-US" dirty="0"/>
              <a:t> </a:t>
            </a:r>
            <a:r>
              <a:rPr lang="el-GR" dirty="0"/>
              <a:t>καρπού</a:t>
            </a:r>
          </a:p>
        </p:txBody>
      </p:sp>
      <p:sp>
        <p:nvSpPr>
          <p:cNvPr id="5" name="TextBox 4"/>
          <p:cNvSpPr txBox="1"/>
          <p:nvPr/>
        </p:nvSpPr>
        <p:spPr>
          <a:xfrm>
            <a:off x="611560" y="6403540"/>
            <a:ext cx="2473754" cy="369332"/>
          </a:xfrm>
          <a:prstGeom prst="rect">
            <a:avLst/>
          </a:prstGeom>
          <a:noFill/>
        </p:spPr>
        <p:txBody>
          <a:bodyPr wrap="none" rtlCol="0">
            <a:spAutoFit/>
          </a:bodyPr>
          <a:lstStyle/>
          <a:p>
            <a:r>
              <a:rPr lang="el-GR" dirty="0"/>
              <a:t>Αδυναμία έκτασης ΜΣΦ</a:t>
            </a:r>
          </a:p>
        </p:txBody>
      </p:sp>
    </p:spTree>
    <p:extLst>
      <p:ext uri="{BB962C8B-B14F-4D97-AF65-F5344CB8AC3E}">
        <p14:creationId xmlns:p14="http://schemas.microsoft.com/office/powerpoint/2010/main" val="29456371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1196752"/>
            <a:ext cx="8515377"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9657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Î£ÏÎµÏÎ¹ÎºÎ® ÎµÎ¹ÎºÏÎ½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62980"/>
            <a:ext cx="2750772" cy="593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77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5131"/>
            <a:ext cx="4762500" cy="713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370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ÎÏÎ¿ÏÎ­Î»ÎµÏÎ¼Î± ÎµÎ¹ÎºÏÎ½Î±Ï Î³Î¹Î± dermat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68" y="404664"/>
            <a:ext cx="8465804"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128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66" y="692696"/>
            <a:ext cx="8493667"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701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141558"/>
            <a:ext cx="7293609" cy="631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680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357290" y="1071546"/>
          <a:ext cx="6572296" cy="5143538"/>
        </p:xfrm>
        <a:graphic>
          <a:graphicData uri="http://schemas.openxmlformats.org/drawingml/2006/table">
            <a:tbl>
              <a:tblPr firstRow="1" bandRow="1">
                <a:tableStyleId>{5DA37D80-6434-44D0-A028-1B22A696006F}</a:tableStyleId>
              </a:tblPr>
              <a:tblGrid>
                <a:gridCol w="1232314">
                  <a:extLst>
                    <a:ext uri="{9D8B030D-6E8A-4147-A177-3AD203B41FA5}">
                      <a16:colId xmlns:a16="http://schemas.microsoft.com/office/drawing/2014/main" val="20000"/>
                    </a:ext>
                  </a:extLst>
                </a:gridCol>
                <a:gridCol w="2053834">
                  <a:extLst>
                    <a:ext uri="{9D8B030D-6E8A-4147-A177-3AD203B41FA5}">
                      <a16:colId xmlns:a16="http://schemas.microsoft.com/office/drawing/2014/main" val="20001"/>
                    </a:ext>
                  </a:extLst>
                </a:gridCol>
                <a:gridCol w="1643074">
                  <a:extLst>
                    <a:ext uri="{9D8B030D-6E8A-4147-A177-3AD203B41FA5}">
                      <a16:colId xmlns:a16="http://schemas.microsoft.com/office/drawing/2014/main" val="20002"/>
                    </a:ext>
                  </a:extLst>
                </a:gridCol>
                <a:gridCol w="1643074">
                  <a:extLst>
                    <a:ext uri="{9D8B030D-6E8A-4147-A177-3AD203B41FA5}">
                      <a16:colId xmlns:a16="http://schemas.microsoft.com/office/drawing/2014/main" val="20003"/>
                    </a:ext>
                  </a:extLst>
                </a:gridCol>
              </a:tblGrid>
              <a:tr h="519334">
                <a:tc>
                  <a:txBody>
                    <a:bodyPr/>
                    <a:lstStyle/>
                    <a:p>
                      <a:r>
                        <a:rPr lang="el-GR" dirty="0"/>
                        <a:t>Α5</a:t>
                      </a:r>
                    </a:p>
                  </a:txBody>
                  <a:tcPr/>
                </a:tc>
                <a:tc>
                  <a:txBody>
                    <a:bodyPr/>
                    <a:lstStyle/>
                    <a:p>
                      <a:r>
                        <a:rPr lang="el-GR" dirty="0"/>
                        <a:t>Κλείδα</a:t>
                      </a:r>
                    </a:p>
                  </a:txBody>
                  <a:tcPr/>
                </a:tc>
                <a:tc>
                  <a:txBody>
                    <a:bodyPr/>
                    <a:lstStyle/>
                    <a:p>
                      <a:r>
                        <a:rPr lang="el-GR" dirty="0"/>
                        <a:t>Θ10</a:t>
                      </a:r>
                    </a:p>
                  </a:txBody>
                  <a:tcPr/>
                </a:tc>
                <a:tc>
                  <a:txBody>
                    <a:bodyPr/>
                    <a:lstStyle/>
                    <a:p>
                      <a:r>
                        <a:rPr lang="el-GR" dirty="0"/>
                        <a:t>Ομφαλός</a:t>
                      </a:r>
                    </a:p>
                  </a:txBody>
                  <a:tcPr/>
                </a:tc>
                <a:extLst>
                  <a:ext uri="{0D108BD9-81ED-4DB2-BD59-A6C34878D82A}">
                    <a16:rowId xmlns:a16="http://schemas.microsoft.com/office/drawing/2014/main" val="10000"/>
                  </a:ext>
                </a:extLst>
              </a:tr>
              <a:tr h="896384">
                <a:tc>
                  <a:txBody>
                    <a:bodyPr/>
                    <a:lstStyle/>
                    <a:p>
                      <a:r>
                        <a:rPr lang="el-GR" dirty="0"/>
                        <a:t>Α5-7</a:t>
                      </a:r>
                    </a:p>
                  </a:txBody>
                  <a:tcPr/>
                </a:tc>
                <a:tc>
                  <a:txBody>
                    <a:bodyPr/>
                    <a:lstStyle/>
                    <a:p>
                      <a:r>
                        <a:rPr lang="el-GR" dirty="0"/>
                        <a:t>ΑΑ –έξω επιφάνεια</a:t>
                      </a:r>
                    </a:p>
                  </a:txBody>
                  <a:tcPr/>
                </a:tc>
                <a:tc>
                  <a:txBody>
                    <a:bodyPr/>
                    <a:lstStyle/>
                    <a:p>
                      <a:r>
                        <a:rPr lang="el-GR" dirty="0"/>
                        <a:t>Θ12-Ο2</a:t>
                      </a:r>
                    </a:p>
                  </a:txBody>
                  <a:tcPr/>
                </a:tc>
                <a:tc>
                  <a:txBody>
                    <a:bodyPr/>
                    <a:lstStyle/>
                    <a:p>
                      <a:r>
                        <a:rPr lang="el-GR" dirty="0"/>
                        <a:t>Βουβωνική χώρα</a:t>
                      </a:r>
                    </a:p>
                  </a:txBody>
                  <a:tcPr/>
                </a:tc>
                <a:extLst>
                  <a:ext uri="{0D108BD9-81ED-4DB2-BD59-A6C34878D82A}">
                    <a16:rowId xmlns:a16="http://schemas.microsoft.com/office/drawing/2014/main" val="10001"/>
                  </a:ext>
                </a:extLst>
              </a:tr>
              <a:tr h="896384">
                <a:tc>
                  <a:txBody>
                    <a:bodyPr/>
                    <a:lstStyle/>
                    <a:p>
                      <a:r>
                        <a:rPr lang="el-GR" dirty="0"/>
                        <a:t>Α6</a:t>
                      </a:r>
                    </a:p>
                  </a:txBody>
                  <a:tcPr/>
                </a:tc>
                <a:tc>
                  <a:txBody>
                    <a:bodyPr/>
                    <a:lstStyle/>
                    <a:p>
                      <a:r>
                        <a:rPr lang="el-GR" dirty="0"/>
                        <a:t>Αντίχειρας</a:t>
                      </a:r>
                    </a:p>
                  </a:txBody>
                  <a:tcPr/>
                </a:tc>
                <a:tc>
                  <a:txBody>
                    <a:bodyPr/>
                    <a:lstStyle/>
                    <a:p>
                      <a:r>
                        <a:rPr lang="el-GR" dirty="0"/>
                        <a:t>Ο1-Ο4</a:t>
                      </a:r>
                    </a:p>
                  </a:txBody>
                  <a:tcPr/>
                </a:tc>
                <a:tc>
                  <a:txBody>
                    <a:bodyPr/>
                    <a:lstStyle/>
                    <a:p>
                      <a:r>
                        <a:rPr lang="el-GR" dirty="0"/>
                        <a:t>ΑΑ </a:t>
                      </a:r>
                      <a:r>
                        <a:rPr lang="el-GR" dirty="0" err="1"/>
                        <a:t>πρ</a:t>
                      </a:r>
                      <a:r>
                        <a:rPr lang="el-GR" dirty="0"/>
                        <a:t>, </a:t>
                      </a:r>
                      <a:r>
                        <a:rPr lang="el-GR" dirty="0" err="1"/>
                        <a:t>εσω</a:t>
                      </a:r>
                      <a:r>
                        <a:rPr lang="el-GR" dirty="0"/>
                        <a:t> επιφάνεια</a:t>
                      </a:r>
                    </a:p>
                  </a:txBody>
                  <a:tcPr/>
                </a:tc>
                <a:extLst>
                  <a:ext uri="{0D108BD9-81ED-4DB2-BD59-A6C34878D82A}">
                    <a16:rowId xmlns:a16="http://schemas.microsoft.com/office/drawing/2014/main" val="10002"/>
                  </a:ext>
                </a:extLst>
              </a:tr>
              <a:tr h="896384">
                <a:tc>
                  <a:txBody>
                    <a:bodyPr/>
                    <a:lstStyle/>
                    <a:p>
                      <a:r>
                        <a:rPr lang="el-GR" dirty="0"/>
                        <a:t>Α7</a:t>
                      </a:r>
                    </a:p>
                  </a:txBody>
                  <a:tcPr/>
                </a:tc>
                <a:tc>
                  <a:txBody>
                    <a:bodyPr/>
                    <a:lstStyle/>
                    <a:p>
                      <a:r>
                        <a:rPr lang="el-GR" dirty="0"/>
                        <a:t>Μέσος</a:t>
                      </a:r>
                    </a:p>
                  </a:txBody>
                  <a:tcPr/>
                </a:tc>
                <a:tc>
                  <a:txBody>
                    <a:bodyPr/>
                    <a:lstStyle/>
                    <a:p>
                      <a:r>
                        <a:rPr lang="el-GR" dirty="0"/>
                        <a:t>Ο4</a:t>
                      </a:r>
                    </a:p>
                  </a:txBody>
                  <a:tcPr/>
                </a:tc>
                <a:tc>
                  <a:txBody>
                    <a:bodyPr/>
                    <a:lstStyle/>
                    <a:p>
                      <a:r>
                        <a:rPr lang="el-GR" dirty="0"/>
                        <a:t>Μεγάλο</a:t>
                      </a:r>
                      <a:r>
                        <a:rPr lang="el-GR" baseline="0" dirty="0"/>
                        <a:t> δάχτυλο</a:t>
                      </a:r>
                      <a:endParaRPr lang="el-GR" dirty="0"/>
                    </a:p>
                  </a:txBody>
                  <a:tcPr/>
                </a:tc>
                <a:extLst>
                  <a:ext uri="{0D108BD9-81ED-4DB2-BD59-A6C34878D82A}">
                    <a16:rowId xmlns:a16="http://schemas.microsoft.com/office/drawing/2014/main" val="10003"/>
                  </a:ext>
                </a:extLst>
              </a:tr>
              <a:tr h="519334">
                <a:tc>
                  <a:txBody>
                    <a:bodyPr/>
                    <a:lstStyle/>
                    <a:p>
                      <a:r>
                        <a:rPr lang="el-GR" dirty="0"/>
                        <a:t>Α8</a:t>
                      </a:r>
                    </a:p>
                  </a:txBody>
                  <a:tcPr/>
                </a:tc>
                <a:tc>
                  <a:txBody>
                    <a:bodyPr/>
                    <a:lstStyle/>
                    <a:p>
                      <a:r>
                        <a:rPr lang="el-GR" dirty="0"/>
                        <a:t>Μικρός δάχτυλο</a:t>
                      </a:r>
                    </a:p>
                  </a:txBody>
                  <a:tcPr/>
                </a:tc>
                <a:tc>
                  <a:txBody>
                    <a:bodyPr/>
                    <a:lstStyle/>
                    <a:p>
                      <a:r>
                        <a:rPr lang="el-GR" dirty="0"/>
                        <a:t>Ο4-Ι1</a:t>
                      </a:r>
                    </a:p>
                  </a:txBody>
                  <a:tcPr/>
                </a:tc>
                <a:tc>
                  <a:txBody>
                    <a:bodyPr/>
                    <a:lstStyle/>
                    <a:p>
                      <a:r>
                        <a:rPr lang="el-GR" dirty="0"/>
                        <a:t>Άκρος πους</a:t>
                      </a:r>
                    </a:p>
                  </a:txBody>
                  <a:tcPr/>
                </a:tc>
                <a:extLst>
                  <a:ext uri="{0D108BD9-81ED-4DB2-BD59-A6C34878D82A}">
                    <a16:rowId xmlns:a16="http://schemas.microsoft.com/office/drawing/2014/main" val="10004"/>
                  </a:ext>
                </a:extLst>
              </a:tr>
              <a:tr h="896384">
                <a:tc>
                  <a:txBody>
                    <a:bodyPr/>
                    <a:lstStyle/>
                    <a:p>
                      <a:r>
                        <a:rPr lang="el-GR" dirty="0"/>
                        <a:t>Α8-Θ1</a:t>
                      </a:r>
                    </a:p>
                  </a:txBody>
                  <a:tcPr/>
                </a:tc>
                <a:tc>
                  <a:txBody>
                    <a:bodyPr/>
                    <a:lstStyle/>
                    <a:p>
                      <a:r>
                        <a:rPr lang="el-GR" dirty="0"/>
                        <a:t>ΑΑ έσω επιφάνεια</a:t>
                      </a:r>
                    </a:p>
                  </a:txBody>
                  <a:tcPr/>
                </a:tc>
                <a:tc>
                  <a:txBody>
                    <a:bodyPr/>
                    <a:lstStyle/>
                    <a:p>
                      <a:r>
                        <a:rPr lang="el-GR" dirty="0"/>
                        <a:t>Ι1-Ι2</a:t>
                      </a:r>
                    </a:p>
                  </a:txBody>
                  <a:tcPr/>
                </a:tc>
                <a:tc>
                  <a:txBody>
                    <a:bodyPr/>
                    <a:lstStyle/>
                    <a:p>
                      <a:r>
                        <a:rPr lang="el-GR" dirty="0"/>
                        <a:t>ΚΑ</a:t>
                      </a:r>
                      <a:r>
                        <a:rPr lang="el-GR" baseline="0" dirty="0"/>
                        <a:t> οπίσθια επιφάνεια</a:t>
                      </a:r>
                      <a:endParaRPr lang="el-GR" dirty="0"/>
                    </a:p>
                  </a:txBody>
                  <a:tcPr/>
                </a:tc>
                <a:extLst>
                  <a:ext uri="{0D108BD9-81ED-4DB2-BD59-A6C34878D82A}">
                    <a16:rowId xmlns:a16="http://schemas.microsoft.com/office/drawing/2014/main" val="10005"/>
                  </a:ext>
                </a:extLst>
              </a:tr>
              <a:tr h="519334">
                <a:tc>
                  <a:txBody>
                    <a:bodyPr/>
                    <a:lstStyle/>
                    <a:p>
                      <a:r>
                        <a:rPr lang="el-GR" dirty="0"/>
                        <a:t>Θ4</a:t>
                      </a:r>
                    </a:p>
                  </a:txBody>
                  <a:tcPr/>
                </a:tc>
                <a:tc>
                  <a:txBody>
                    <a:bodyPr/>
                    <a:lstStyle/>
                    <a:p>
                      <a:r>
                        <a:rPr lang="el-GR" dirty="0"/>
                        <a:t>Θηλή</a:t>
                      </a:r>
                      <a:r>
                        <a:rPr lang="el-GR" baseline="0" dirty="0"/>
                        <a:t> μαστού</a:t>
                      </a:r>
                      <a:endParaRPr lang="el-GR" dirty="0"/>
                    </a:p>
                  </a:txBody>
                  <a:tcPr/>
                </a:tc>
                <a:tc>
                  <a:txBody>
                    <a:bodyPr/>
                    <a:lstStyle/>
                    <a:p>
                      <a:r>
                        <a:rPr lang="el-GR" dirty="0"/>
                        <a:t>Ι2-Ι4</a:t>
                      </a:r>
                    </a:p>
                  </a:txBody>
                  <a:tcPr/>
                </a:tc>
                <a:tc>
                  <a:txBody>
                    <a:bodyPr/>
                    <a:lstStyle/>
                    <a:p>
                      <a:r>
                        <a:rPr lang="el-GR" dirty="0"/>
                        <a:t>περίνεο</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737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νωτ συμπ νευρα.png"/>
          <p:cNvPicPr>
            <a:picLocks noChangeAspect="1"/>
          </p:cNvPicPr>
          <p:nvPr/>
        </p:nvPicPr>
        <p:blipFill>
          <a:blip r:embed="rId2"/>
          <a:stretch>
            <a:fillRect/>
          </a:stretch>
        </p:blipFill>
        <p:spPr>
          <a:xfrm>
            <a:off x="260840" y="357166"/>
            <a:ext cx="8883160" cy="5715040"/>
          </a:xfrm>
          <a:prstGeom prst="rect">
            <a:avLst/>
          </a:prstGeom>
        </p:spPr>
      </p:pic>
    </p:spTree>
    <p:extLst>
      <p:ext uri="{BB962C8B-B14F-4D97-AF65-F5344CB8AC3E}">
        <p14:creationId xmlns:p14="http://schemas.microsoft.com/office/powerpoint/2010/main" val="4083101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ERIPHERAL NERVE_5.jpeg"/>
          <p:cNvPicPr>
            <a:picLocks noChangeAspect="1"/>
          </p:cNvPicPr>
          <p:nvPr/>
        </p:nvPicPr>
        <p:blipFill>
          <a:blip r:embed="rId2" cstate="print"/>
          <a:stretch>
            <a:fillRect/>
          </a:stretch>
        </p:blipFill>
        <p:spPr>
          <a:xfrm>
            <a:off x="670560" y="575310"/>
            <a:ext cx="7802880" cy="5707380"/>
          </a:xfrm>
          <a:prstGeom prst="rect">
            <a:avLst/>
          </a:prstGeom>
        </p:spPr>
      </p:pic>
    </p:spTree>
    <p:extLst>
      <p:ext uri="{BB962C8B-B14F-4D97-AF65-F5344CB8AC3E}">
        <p14:creationId xmlns:p14="http://schemas.microsoft.com/office/powerpoint/2010/main" val="351085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569595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28184" y="620688"/>
            <a:ext cx="2915816" cy="6463308"/>
          </a:xfrm>
          <a:prstGeom prst="rect">
            <a:avLst/>
          </a:prstGeom>
          <a:noFill/>
        </p:spPr>
        <p:txBody>
          <a:bodyPr wrap="square" rtlCol="0">
            <a:spAutoFit/>
          </a:bodyPr>
          <a:lstStyle/>
          <a:p>
            <a:pPr marL="342900" indent="-342900">
              <a:buAutoNum type="arabicPeriod"/>
            </a:pPr>
            <a:r>
              <a:rPr lang="el-GR" dirty="0"/>
              <a:t>Κινητικές ίνες</a:t>
            </a:r>
          </a:p>
          <a:p>
            <a:pPr marL="342900" indent="-342900">
              <a:buAutoNum type="arabicPeriod"/>
            </a:pPr>
            <a:r>
              <a:rPr lang="el-GR" dirty="0"/>
              <a:t>Αισθητικές ίνες</a:t>
            </a:r>
          </a:p>
          <a:p>
            <a:pPr marL="342900" indent="-342900">
              <a:buAutoNum type="arabicPeriod"/>
            </a:pPr>
            <a:r>
              <a:rPr lang="el-GR" dirty="0" err="1"/>
              <a:t>Σπλ.κιν</a:t>
            </a:r>
            <a:r>
              <a:rPr lang="el-GR" dirty="0"/>
              <a:t> ίνες</a:t>
            </a:r>
          </a:p>
          <a:p>
            <a:pPr marL="342900" indent="-342900">
              <a:buAutoNum type="arabicPeriod"/>
            </a:pPr>
            <a:r>
              <a:rPr lang="el-GR" dirty="0" err="1"/>
              <a:t>Σπλ.αισθητικές</a:t>
            </a:r>
            <a:r>
              <a:rPr lang="el-GR" dirty="0"/>
              <a:t> </a:t>
            </a:r>
          </a:p>
          <a:p>
            <a:pPr marL="342900" indent="-342900">
              <a:buAutoNum type="arabicPeriod"/>
            </a:pPr>
            <a:r>
              <a:rPr lang="el-GR" dirty="0" err="1"/>
              <a:t>Πρ</a:t>
            </a:r>
            <a:r>
              <a:rPr lang="el-GR" dirty="0"/>
              <a:t>. κέρατα. Κινητικοί ν.</a:t>
            </a:r>
          </a:p>
          <a:p>
            <a:pPr marL="342900" indent="-342900">
              <a:buAutoNum type="arabicPeriod"/>
            </a:pPr>
            <a:r>
              <a:rPr lang="el-GR" dirty="0" err="1"/>
              <a:t>Πρ</a:t>
            </a:r>
            <a:r>
              <a:rPr lang="el-GR" dirty="0"/>
              <a:t>. ρίζα</a:t>
            </a:r>
          </a:p>
          <a:p>
            <a:pPr marL="342900" indent="-342900">
              <a:buAutoNum type="arabicPeriod"/>
            </a:pPr>
            <a:r>
              <a:rPr lang="el-GR" dirty="0" err="1"/>
              <a:t>Νωτ</a:t>
            </a:r>
            <a:r>
              <a:rPr lang="el-GR" dirty="0"/>
              <a:t>. </a:t>
            </a:r>
            <a:r>
              <a:rPr lang="el-GR" dirty="0" err="1"/>
              <a:t>Αισθ</a:t>
            </a:r>
            <a:r>
              <a:rPr lang="el-GR" dirty="0"/>
              <a:t>. Γάγγλιο</a:t>
            </a:r>
          </a:p>
          <a:p>
            <a:pPr marL="342900" indent="-342900">
              <a:buAutoNum type="arabicPeriod"/>
            </a:pPr>
            <a:r>
              <a:rPr lang="el-GR" dirty="0"/>
              <a:t>Πλ. Κέρας</a:t>
            </a:r>
          </a:p>
          <a:p>
            <a:pPr marL="342900" indent="-342900">
              <a:buAutoNum type="arabicPeriod"/>
            </a:pPr>
            <a:r>
              <a:rPr lang="el-GR" dirty="0"/>
              <a:t>Οπ. Ρίζα</a:t>
            </a:r>
          </a:p>
          <a:p>
            <a:pPr marL="342900" indent="-342900">
              <a:buAutoNum type="arabicPeriod"/>
            </a:pPr>
            <a:r>
              <a:rPr lang="el-GR" dirty="0"/>
              <a:t>Νωτιαίο νεύρο</a:t>
            </a:r>
          </a:p>
          <a:p>
            <a:pPr marL="342900" indent="-342900">
              <a:buAutoNum type="arabicPeriod"/>
            </a:pPr>
            <a:r>
              <a:rPr lang="el-GR" dirty="0"/>
              <a:t>Μηνιγγικός κλάδος</a:t>
            </a:r>
          </a:p>
          <a:p>
            <a:pPr marL="342900" indent="-342900">
              <a:buAutoNum type="arabicPeriod"/>
            </a:pPr>
            <a:r>
              <a:rPr lang="el-GR" dirty="0"/>
              <a:t>Οπ. Κλάδος (αυτόχθονες μυς ράχης-δέρμα ράχης)</a:t>
            </a:r>
          </a:p>
          <a:p>
            <a:pPr marL="342900" indent="-342900">
              <a:buAutoNum type="arabicPeriod"/>
            </a:pPr>
            <a:r>
              <a:rPr lang="el-GR" dirty="0" err="1"/>
              <a:t>Πρ</a:t>
            </a:r>
            <a:r>
              <a:rPr lang="el-GR" dirty="0"/>
              <a:t>. κλάδος (μυς και δέρμα </a:t>
            </a:r>
            <a:r>
              <a:rPr lang="el-GR" dirty="0" err="1"/>
              <a:t>πρ</a:t>
            </a:r>
            <a:r>
              <a:rPr lang="el-GR" dirty="0"/>
              <a:t>. και πλ. τοιχώματος κορμού και άκρων)</a:t>
            </a:r>
          </a:p>
          <a:p>
            <a:pPr marL="342900" indent="-342900">
              <a:buAutoNum type="arabicPeriod"/>
            </a:pPr>
            <a:r>
              <a:rPr lang="el-GR" dirty="0"/>
              <a:t>Αναστομωτικός κλάδος </a:t>
            </a:r>
          </a:p>
          <a:p>
            <a:pPr marL="342900" indent="-342900">
              <a:buAutoNum type="arabicPeriod"/>
            </a:pPr>
            <a:r>
              <a:rPr lang="el-GR" dirty="0"/>
              <a:t>Γάγγλιο συμπαθητικής αλύσου</a:t>
            </a:r>
          </a:p>
          <a:p>
            <a:pPr marL="342900" indent="-342900">
              <a:buAutoNum type="arabicPeriod"/>
            </a:pPr>
            <a:r>
              <a:rPr lang="el-GR" dirty="0"/>
              <a:t>Λευκός </a:t>
            </a:r>
            <a:r>
              <a:rPr lang="el-GR" dirty="0" err="1"/>
              <a:t>αναστ</a:t>
            </a:r>
            <a:r>
              <a:rPr lang="el-GR" dirty="0"/>
              <a:t>. Κλ.</a:t>
            </a:r>
          </a:p>
          <a:p>
            <a:pPr marL="342900" indent="-342900">
              <a:buAutoNum type="arabicPeriod"/>
            </a:pPr>
            <a:r>
              <a:rPr lang="el-GR" dirty="0"/>
              <a:t>Φαιός </a:t>
            </a:r>
            <a:r>
              <a:rPr lang="el-GR" dirty="0" err="1"/>
              <a:t>αναστ</a:t>
            </a:r>
            <a:r>
              <a:rPr lang="el-GR" dirty="0"/>
              <a:t>. Κλ.</a:t>
            </a:r>
          </a:p>
          <a:p>
            <a:pPr marL="342900" indent="-342900">
              <a:buAutoNum type="arabicPeriod"/>
            </a:pPr>
            <a:endParaRPr lang="el-GR" dirty="0"/>
          </a:p>
        </p:txBody>
      </p:sp>
    </p:spTree>
    <p:extLst>
      <p:ext uri="{BB962C8B-B14F-4D97-AF65-F5344CB8AC3E}">
        <p14:creationId xmlns:p14="http://schemas.microsoft.com/office/powerpoint/2010/main" val="161185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24" y="785794"/>
            <a:ext cx="817245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36096" y="1268760"/>
            <a:ext cx="2747162" cy="2308324"/>
          </a:xfrm>
          <a:prstGeom prst="rect">
            <a:avLst/>
          </a:prstGeom>
          <a:noFill/>
        </p:spPr>
        <p:txBody>
          <a:bodyPr wrap="none" rtlCol="0">
            <a:spAutoFit/>
          </a:bodyPr>
          <a:lstStyle/>
          <a:p>
            <a:pPr marL="342900" indent="-342900">
              <a:buAutoNum type="arabicPeriod"/>
            </a:pPr>
            <a:r>
              <a:rPr lang="el-GR" dirty="0"/>
              <a:t>κ.</a:t>
            </a:r>
            <a:r>
              <a:rPr lang="en-US" dirty="0"/>
              <a:t> Schwann</a:t>
            </a:r>
            <a:endParaRPr lang="el-GR" dirty="0"/>
          </a:p>
          <a:p>
            <a:pPr marL="342900" indent="-342900">
              <a:buAutoNum type="arabicPeriod"/>
            </a:pPr>
            <a:r>
              <a:rPr lang="el-GR" dirty="0"/>
              <a:t>Βασική μεμβράνη</a:t>
            </a:r>
          </a:p>
          <a:p>
            <a:pPr marL="342900" indent="-342900">
              <a:buFontTx/>
              <a:buAutoNum type="arabicPeriod"/>
            </a:pPr>
            <a:r>
              <a:rPr lang="el-GR" dirty="0"/>
              <a:t>Πυρήνας κ.</a:t>
            </a:r>
            <a:r>
              <a:rPr lang="en-US" dirty="0"/>
              <a:t> Schwann</a:t>
            </a:r>
            <a:endParaRPr lang="el-GR" dirty="0"/>
          </a:p>
          <a:p>
            <a:pPr marL="342900" indent="-342900">
              <a:buAutoNum type="arabicPeriod" startAt="5"/>
            </a:pPr>
            <a:r>
              <a:rPr lang="el-GR" dirty="0"/>
              <a:t>Κόμβοι </a:t>
            </a:r>
            <a:r>
              <a:rPr lang="en-US" dirty="0"/>
              <a:t>Ranvier</a:t>
            </a:r>
          </a:p>
          <a:p>
            <a:pPr marL="342900" indent="-342900">
              <a:buFontTx/>
              <a:buAutoNum type="arabicPeriod" startAt="5"/>
            </a:pPr>
            <a:r>
              <a:rPr lang="el-GR" dirty="0"/>
              <a:t>Αποφυάδες κ.</a:t>
            </a:r>
            <a:r>
              <a:rPr lang="en-US" dirty="0"/>
              <a:t> Schwann</a:t>
            </a:r>
            <a:endParaRPr lang="el-GR" dirty="0"/>
          </a:p>
          <a:p>
            <a:pPr marL="342900" indent="-342900">
              <a:buFontTx/>
              <a:buAutoNum type="arabicPeriod" startAt="5"/>
            </a:pPr>
            <a:r>
              <a:rPr lang="el-GR" dirty="0" err="1"/>
              <a:t>νευράξονας</a:t>
            </a:r>
            <a:endParaRPr lang="el-GR" dirty="0"/>
          </a:p>
          <a:p>
            <a:pPr marL="342900" indent="-342900">
              <a:buAutoNum type="arabicPeriod" startAt="5"/>
            </a:pPr>
            <a:endParaRPr lang="el-GR" dirty="0"/>
          </a:p>
          <a:p>
            <a:r>
              <a:rPr lang="el-GR" dirty="0"/>
              <a:t> </a:t>
            </a:r>
          </a:p>
        </p:txBody>
      </p:sp>
    </p:spTree>
    <p:extLst>
      <p:ext uri="{BB962C8B-B14F-4D97-AF65-F5344CB8AC3E}">
        <p14:creationId xmlns:p14="http://schemas.microsoft.com/office/powerpoint/2010/main" val="328971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495300"/>
            <a:ext cx="77247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24128" y="0"/>
            <a:ext cx="2095830" cy="2585323"/>
          </a:xfrm>
          <a:prstGeom prst="rect">
            <a:avLst/>
          </a:prstGeom>
          <a:noFill/>
        </p:spPr>
        <p:txBody>
          <a:bodyPr wrap="none" rtlCol="0">
            <a:spAutoFit/>
          </a:bodyPr>
          <a:lstStyle/>
          <a:p>
            <a:r>
              <a:rPr lang="el-GR" dirty="0"/>
              <a:t>7. </a:t>
            </a:r>
            <a:r>
              <a:rPr lang="el-GR" dirty="0" err="1"/>
              <a:t>Νευράξονας</a:t>
            </a:r>
            <a:endParaRPr lang="el-GR" dirty="0"/>
          </a:p>
          <a:p>
            <a:r>
              <a:rPr lang="el-GR" dirty="0"/>
              <a:t>8. </a:t>
            </a:r>
            <a:r>
              <a:rPr lang="el-GR" dirty="0" err="1"/>
              <a:t>Ενδονεύριο</a:t>
            </a:r>
            <a:endParaRPr lang="el-GR" dirty="0"/>
          </a:p>
          <a:p>
            <a:r>
              <a:rPr lang="el-GR" dirty="0"/>
              <a:t>9. Περινεύριο</a:t>
            </a:r>
          </a:p>
          <a:p>
            <a:r>
              <a:rPr lang="el-GR" dirty="0"/>
              <a:t>10. </a:t>
            </a:r>
            <a:r>
              <a:rPr lang="el-GR" dirty="0" err="1"/>
              <a:t>Δεσμίδια</a:t>
            </a:r>
            <a:r>
              <a:rPr lang="el-GR" dirty="0"/>
              <a:t> ινών</a:t>
            </a:r>
          </a:p>
          <a:p>
            <a:r>
              <a:rPr lang="el-GR" dirty="0"/>
              <a:t>11. Επινεύριο </a:t>
            </a:r>
          </a:p>
          <a:p>
            <a:r>
              <a:rPr lang="el-GR" dirty="0"/>
              <a:t>12. Λιπώδη κύτταρα</a:t>
            </a:r>
          </a:p>
          <a:p>
            <a:r>
              <a:rPr lang="el-GR" dirty="0"/>
              <a:t>13. π. κ. </a:t>
            </a:r>
            <a:r>
              <a:rPr lang="en-US" dirty="0"/>
              <a:t>Schwann</a:t>
            </a:r>
            <a:endParaRPr lang="el-GR" dirty="0"/>
          </a:p>
          <a:p>
            <a:r>
              <a:rPr lang="el-GR" dirty="0"/>
              <a:t>14. Τριχοειδή </a:t>
            </a:r>
          </a:p>
          <a:p>
            <a:endParaRPr lang="el-GR" dirty="0"/>
          </a:p>
        </p:txBody>
      </p:sp>
    </p:spTree>
    <p:extLst>
      <p:ext uri="{BB962C8B-B14F-4D97-AF65-F5344CB8AC3E}">
        <p14:creationId xmlns:p14="http://schemas.microsoft.com/office/powerpoint/2010/main" val="2290546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MARIANNA\A_ΜΑΘΗΜΑΤΑ PPS\anatomy lessons\ANATOMY CNS\SPINAL CORD RIZES.png"/>
          <p:cNvPicPr>
            <a:picLocks noChangeAspect="1" noChangeArrowheads="1"/>
          </p:cNvPicPr>
          <p:nvPr/>
        </p:nvPicPr>
        <p:blipFill>
          <a:blip r:embed="rId2" cstate="print"/>
          <a:srcRect/>
          <a:stretch>
            <a:fillRect/>
          </a:stretch>
        </p:blipFill>
        <p:spPr bwMode="auto">
          <a:xfrm>
            <a:off x="785786" y="0"/>
            <a:ext cx="7143768" cy="645944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ΛΕΓΜΑ.png"/>
          <p:cNvPicPr>
            <a:picLocks noChangeAspect="1"/>
          </p:cNvPicPr>
          <p:nvPr/>
        </p:nvPicPr>
        <p:blipFill>
          <a:blip r:embed="rId2"/>
          <a:stretch>
            <a:fillRect/>
          </a:stretch>
        </p:blipFill>
        <p:spPr>
          <a:xfrm>
            <a:off x="0" y="104940"/>
            <a:ext cx="9144000" cy="66481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932"/>
            <a:ext cx="7056784" cy="697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20272" y="1052736"/>
            <a:ext cx="2207912" cy="2585323"/>
          </a:xfrm>
          <a:prstGeom prst="rect">
            <a:avLst/>
          </a:prstGeom>
          <a:noFill/>
        </p:spPr>
        <p:txBody>
          <a:bodyPr wrap="none" rtlCol="0">
            <a:spAutoFit/>
          </a:bodyPr>
          <a:lstStyle/>
          <a:p>
            <a:r>
              <a:rPr lang="el-GR" dirty="0"/>
              <a:t>ΑΥΧΕΝΙΚΟ ΠΛΕΓΜΑ</a:t>
            </a:r>
          </a:p>
          <a:p>
            <a:r>
              <a:rPr lang="el-GR" dirty="0"/>
              <a:t>Α1-Α4</a:t>
            </a:r>
          </a:p>
          <a:p>
            <a:r>
              <a:rPr lang="el-GR" dirty="0"/>
              <a:t>18. Έλασσον ινιακό</a:t>
            </a:r>
          </a:p>
          <a:p>
            <a:r>
              <a:rPr lang="el-GR" dirty="0"/>
              <a:t>19. </a:t>
            </a:r>
            <a:r>
              <a:rPr lang="el-GR" dirty="0">
                <a:solidFill>
                  <a:srgbClr val="FF0000"/>
                </a:solidFill>
              </a:rPr>
              <a:t>Μείζων </a:t>
            </a:r>
            <a:r>
              <a:rPr lang="el-GR" dirty="0" err="1">
                <a:solidFill>
                  <a:srgbClr val="FF0000"/>
                </a:solidFill>
              </a:rPr>
              <a:t>ωτιαίο</a:t>
            </a:r>
            <a:endParaRPr lang="el-GR" dirty="0">
              <a:solidFill>
                <a:srgbClr val="FF0000"/>
              </a:solidFill>
            </a:endParaRPr>
          </a:p>
          <a:p>
            <a:r>
              <a:rPr lang="el-GR" dirty="0">
                <a:solidFill>
                  <a:srgbClr val="FF0000"/>
                </a:solidFill>
              </a:rPr>
              <a:t>20. Εγκάρσιο ν. </a:t>
            </a:r>
          </a:p>
          <a:p>
            <a:r>
              <a:rPr lang="el-GR" dirty="0"/>
              <a:t>21. </a:t>
            </a:r>
            <a:r>
              <a:rPr lang="el-GR" dirty="0" err="1"/>
              <a:t>Υπερκλείδια</a:t>
            </a:r>
            <a:endParaRPr lang="el-GR" dirty="0"/>
          </a:p>
          <a:p>
            <a:r>
              <a:rPr lang="el-GR" dirty="0"/>
              <a:t>22. </a:t>
            </a:r>
            <a:r>
              <a:rPr lang="el-GR" b="1" dirty="0"/>
              <a:t>Φρενικό </a:t>
            </a:r>
          </a:p>
          <a:p>
            <a:r>
              <a:rPr lang="el-GR" dirty="0"/>
              <a:t>23. ρίζες εν τω βάθει </a:t>
            </a:r>
          </a:p>
          <a:p>
            <a:r>
              <a:rPr lang="el-GR" dirty="0"/>
              <a:t>αυχενικής αγκύλης</a:t>
            </a:r>
          </a:p>
        </p:txBody>
      </p:sp>
    </p:spTree>
    <p:extLst>
      <p:ext uri="{BB962C8B-B14F-4D97-AF65-F5344CB8AC3E}">
        <p14:creationId xmlns:p14="http://schemas.microsoft.com/office/powerpoint/2010/main" val="74865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ERIPHERAL NERVE_2.jpeg"/>
          <p:cNvPicPr>
            <a:picLocks noChangeAspect="1"/>
          </p:cNvPicPr>
          <p:nvPr/>
        </p:nvPicPr>
        <p:blipFill>
          <a:blip r:embed="rId2" cstate="print"/>
          <a:stretch>
            <a:fillRect/>
          </a:stretch>
        </p:blipFill>
        <p:spPr>
          <a:xfrm>
            <a:off x="1071538" y="1000108"/>
            <a:ext cx="7286676" cy="5532600"/>
          </a:xfrm>
          <a:prstGeom prst="rect">
            <a:avLst/>
          </a:prstGeom>
        </p:spPr>
      </p:pic>
      <p:sp>
        <p:nvSpPr>
          <p:cNvPr id="3" name="2 - TextBox"/>
          <p:cNvSpPr txBox="1"/>
          <p:nvPr/>
        </p:nvSpPr>
        <p:spPr>
          <a:xfrm>
            <a:off x="1500166" y="357166"/>
            <a:ext cx="6158802" cy="369332"/>
          </a:xfrm>
          <a:prstGeom prst="rect">
            <a:avLst/>
          </a:prstGeom>
          <a:noFill/>
        </p:spPr>
        <p:txBody>
          <a:bodyPr wrap="none" rtlCol="0">
            <a:spAutoFit/>
          </a:bodyPr>
          <a:lstStyle/>
          <a:p>
            <a:r>
              <a:rPr lang="el-GR" b="1" dirty="0"/>
              <a:t>ΚΥΡΙΟΣ ΙΣΤΟΣ ΕΙΝΑΙ Ο ΝΕΥΡΙΚΟΣ: ΝΕΥΡΩΝΕΣ ΚΑΙ Κ. </a:t>
            </a:r>
            <a:r>
              <a:rPr lang="en-US" b="1" dirty="0"/>
              <a:t>SCHWANN</a:t>
            </a:r>
            <a:endParaRPr lang="el-GR" b="1" dirty="0"/>
          </a:p>
        </p:txBody>
      </p:sp>
    </p:spTree>
    <p:extLst>
      <p:ext uri="{BB962C8B-B14F-4D97-AF65-F5344CB8AC3E}">
        <p14:creationId xmlns:p14="http://schemas.microsoft.com/office/powerpoint/2010/main" val="872352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385887"/>
            <a:ext cx="30480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30377" y="785722"/>
            <a:ext cx="4117024" cy="1200329"/>
          </a:xfrm>
          <a:prstGeom prst="rect">
            <a:avLst/>
          </a:prstGeom>
          <a:noFill/>
        </p:spPr>
        <p:txBody>
          <a:bodyPr wrap="none" rtlCol="0">
            <a:spAutoFit/>
          </a:bodyPr>
          <a:lstStyle/>
          <a:p>
            <a:r>
              <a:rPr lang="el-GR" dirty="0"/>
              <a:t>6. Εν τω βάθει αυχενική αγκύλη (9 και 10)</a:t>
            </a:r>
          </a:p>
          <a:p>
            <a:r>
              <a:rPr lang="el-GR" dirty="0"/>
              <a:t>7. Υπογλώσσιο (συνεισφέρει Α1)</a:t>
            </a:r>
          </a:p>
          <a:p>
            <a:pPr marL="342900" indent="-342900">
              <a:buAutoNum type="arabicPeriod" startAt="8"/>
            </a:pPr>
            <a:r>
              <a:rPr lang="el-GR" dirty="0"/>
              <a:t>Ανώτερη ρίζα (πρόσθια) Α1, Α2</a:t>
            </a:r>
          </a:p>
          <a:p>
            <a:r>
              <a:rPr lang="el-GR" dirty="0"/>
              <a:t>10.  Κατώτερη ρίζα (οπίσθια) Α2, Α3</a:t>
            </a:r>
          </a:p>
        </p:txBody>
      </p:sp>
      <p:sp>
        <p:nvSpPr>
          <p:cNvPr id="3" name="TextBox 2"/>
          <p:cNvSpPr txBox="1"/>
          <p:nvPr/>
        </p:nvSpPr>
        <p:spPr>
          <a:xfrm>
            <a:off x="4139952" y="260648"/>
            <a:ext cx="1982722" cy="369332"/>
          </a:xfrm>
          <a:prstGeom prst="rect">
            <a:avLst/>
          </a:prstGeom>
          <a:noFill/>
        </p:spPr>
        <p:txBody>
          <a:bodyPr wrap="none" rtlCol="0">
            <a:spAutoFit/>
          </a:bodyPr>
          <a:lstStyle/>
          <a:p>
            <a:r>
              <a:rPr lang="el-GR" dirty="0"/>
              <a:t>ΑΥΧΕΝΙΚΟ ΠΛΕΓΜΑ</a:t>
            </a:r>
          </a:p>
        </p:txBody>
      </p:sp>
      <p:sp>
        <p:nvSpPr>
          <p:cNvPr id="5" name="TextBox 4"/>
          <p:cNvSpPr txBox="1"/>
          <p:nvPr/>
        </p:nvSpPr>
        <p:spPr>
          <a:xfrm>
            <a:off x="5563554" y="2452246"/>
            <a:ext cx="3383683" cy="646331"/>
          </a:xfrm>
          <a:prstGeom prst="rect">
            <a:avLst/>
          </a:prstGeom>
          <a:noFill/>
        </p:spPr>
        <p:txBody>
          <a:bodyPr wrap="none" rtlCol="0">
            <a:spAutoFit/>
          </a:bodyPr>
          <a:lstStyle/>
          <a:p>
            <a:r>
              <a:rPr lang="el-GR" dirty="0"/>
              <a:t>Ανώτερη ρίζα νευρώνει </a:t>
            </a:r>
          </a:p>
          <a:p>
            <a:r>
              <a:rPr lang="el-GR" dirty="0" err="1"/>
              <a:t>θυροϋοειδή</a:t>
            </a:r>
            <a:r>
              <a:rPr lang="el-GR" dirty="0"/>
              <a:t> (9) και </a:t>
            </a:r>
            <a:r>
              <a:rPr lang="el-GR" dirty="0" err="1"/>
              <a:t>γενειοϋοειδή</a:t>
            </a:r>
            <a:r>
              <a:rPr lang="el-GR" dirty="0"/>
              <a:t>.</a:t>
            </a:r>
          </a:p>
        </p:txBody>
      </p:sp>
      <p:sp>
        <p:nvSpPr>
          <p:cNvPr id="6" name="TextBox 5"/>
          <p:cNvSpPr txBox="1"/>
          <p:nvPr/>
        </p:nvSpPr>
        <p:spPr>
          <a:xfrm>
            <a:off x="5868144" y="3573016"/>
            <a:ext cx="2873800" cy="1477328"/>
          </a:xfrm>
          <a:prstGeom prst="rect">
            <a:avLst/>
          </a:prstGeom>
          <a:noFill/>
        </p:spPr>
        <p:txBody>
          <a:bodyPr wrap="none" rtlCol="0">
            <a:spAutoFit/>
          </a:bodyPr>
          <a:lstStyle/>
          <a:p>
            <a:r>
              <a:rPr lang="el-GR" dirty="0"/>
              <a:t>Κατώτερη ρίζα νευρώνει </a:t>
            </a:r>
          </a:p>
          <a:p>
            <a:r>
              <a:rPr lang="el-GR" dirty="0"/>
              <a:t>Τους κάτωθεν υοειδούς μυς:</a:t>
            </a:r>
          </a:p>
          <a:p>
            <a:r>
              <a:rPr lang="el-GR" dirty="0" err="1"/>
              <a:t>Ομοϋοειδή</a:t>
            </a:r>
            <a:r>
              <a:rPr lang="el-GR" dirty="0"/>
              <a:t> (11),</a:t>
            </a:r>
          </a:p>
          <a:p>
            <a:r>
              <a:rPr lang="el-GR" dirty="0" err="1"/>
              <a:t>στερνοθυροϋοειδή</a:t>
            </a:r>
            <a:r>
              <a:rPr lang="el-GR" dirty="0"/>
              <a:t> (12),</a:t>
            </a:r>
          </a:p>
          <a:p>
            <a:r>
              <a:rPr lang="el-GR" dirty="0" err="1"/>
              <a:t>Στερνοϋοειδή</a:t>
            </a:r>
            <a:r>
              <a:rPr lang="el-GR" dirty="0"/>
              <a:t> (13).</a:t>
            </a:r>
          </a:p>
        </p:txBody>
      </p:sp>
      <p:sp>
        <p:nvSpPr>
          <p:cNvPr id="4" name="TextBox 3"/>
          <p:cNvSpPr txBox="1"/>
          <p:nvPr/>
        </p:nvSpPr>
        <p:spPr>
          <a:xfrm>
            <a:off x="179512" y="4008001"/>
            <a:ext cx="2975556" cy="1477328"/>
          </a:xfrm>
          <a:prstGeom prst="rect">
            <a:avLst/>
          </a:prstGeom>
          <a:noFill/>
        </p:spPr>
        <p:txBody>
          <a:bodyPr wrap="square" rtlCol="0">
            <a:spAutoFit/>
          </a:bodyPr>
          <a:lstStyle/>
          <a:p>
            <a:r>
              <a:rPr lang="el-GR" dirty="0"/>
              <a:t>15. Κατώτερο ινιακό ν. (Α2,3) </a:t>
            </a:r>
          </a:p>
          <a:p>
            <a:r>
              <a:rPr lang="el-GR" dirty="0"/>
              <a:t>16. Μείζον </a:t>
            </a:r>
            <a:r>
              <a:rPr lang="el-GR" dirty="0" err="1"/>
              <a:t>ωτιαίο</a:t>
            </a:r>
            <a:r>
              <a:rPr lang="el-GR" dirty="0"/>
              <a:t> ν (Α2,3)</a:t>
            </a:r>
          </a:p>
          <a:p>
            <a:r>
              <a:rPr lang="el-GR" dirty="0"/>
              <a:t>17. Εγκάρσιο αυχενικό (Α3)</a:t>
            </a:r>
          </a:p>
          <a:p>
            <a:pPr marL="342900" indent="-342900">
              <a:buAutoNum type="arabicPeriod" startAt="18"/>
            </a:pPr>
            <a:r>
              <a:rPr lang="el-GR" dirty="0" err="1"/>
              <a:t>Υπερκλείδια</a:t>
            </a:r>
            <a:r>
              <a:rPr lang="el-GR" dirty="0"/>
              <a:t> ν.</a:t>
            </a:r>
          </a:p>
          <a:p>
            <a:pPr marL="342900" indent="-342900">
              <a:buAutoNum type="arabicPeriod" startAt="18"/>
            </a:pPr>
            <a:r>
              <a:rPr lang="el-GR" dirty="0"/>
              <a:t>Φρενικό ν.</a:t>
            </a:r>
          </a:p>
        </p:txBody>
      </p:sp>
    </p:spTree>
    <p:extLst>
      <p:ext uri="{BB962C8B-B14F-4D97-AF65-F5344CB8AC3E}">
        <p14:creationId xmlns:p14="http://schemas.microsoft.com/office/powerpoint/2010/main" val="163855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8" y="404813"/>
            <a:ext cx="5229225"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434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38113"/>
            <a:ext cx="8886825"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632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15416"/>
            <a:ext cx="7996216" cy="696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398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571500"/>
            <a:ext cx="67341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947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85794"/>
          </a:xfrm>
        </p:spPr>
        <p:style>
          <a:lnRef idx="1">
            <a:schemeClr val="accent3"/>
          </a:lnRef>
          <a:fillRef idx="2">
            <a:schemeClr val="accent3"/>
          </a:fillRef>
          <a:effectRef idx="1">
            <a:schemeClr val="accent3"/>
          </a:effectRef>
          <a:fontRef idx="minor">
            <a:schemeClr val="dk1"/>
          </a:fontRef>
        </p:style>
        <p:txBody>
          <a:bodyPr>
            <a:noAutofit/>
          </a:bodyPr>
          <a:lstStyle/>
          <a:p>
            <a:r>
              <a:rPr lang="el-GR" sz="2400" dirty="0"/>
              <a:t>ΜΥΣ ΑΝΩΘΕΝ ΥΟΕΙΔΟΥΣ</a:t>
            </a:r>
            <a:br>
              <a:rPr lang="el-GR" sz="2400" dirty="0"/>
            </a:br>
            <a:r>
              <a:rPr lang="el-GR" sz="2400" dirty="0"/>
              <a:t>έδαφος στόματος</a:t>
            </a:r>
          </a:p>
        </p:txBody>
      </p:sp>
      <p:graphicFrame>
        <p:nvGraphicFramePr>
          <p:cNvPr id="4" name="3 - Θέση περιεχομένου"/>
          <p:cNvGraphicFramePr>
            <a:graphicFrameLocks noGrp="1"/>
          </p:cNvGraphicFramePr>
          <p:nvPr>
            <p:ph idx="1"/>
          </p:nvPr>
        </p:nvGraphicFramePr>
        <p:xfrm>
          <a:off x="142845" y="857233"/>
          <a:ext cx="8786875" cy="4829088"/>
        </p:xfrm>
        <a:graphic>
          <a:graphicData uri="http://schemas.openxmlformats.org/drawingml/2006/table">
            <a:tbl>
              <a:tblPr firstRow="1" bandRow="1">
                <a:tableStyleId>{69C7853C-536D-4A76-A0AE-DD22124D55A5}</a:tableStyleId>
              </a:tblPr>
              <a:tblGrid>
                <a:gridCol w="1757375">
                  <a:extLst>
                    <a:ext uri="{9D8B030D-6E8A-4147-A177-3AD203B41FA5}">
                      <a16:colId xmlns:a16="http://schemas.microsoft.com/office/drawing/2014/main" val="20000"/>
                    </a:ext>
                  </a:extLst>
                </a:gridCol>
                <a:gridCol w="2139653">
                  <a:extLst>
                    <a:ext uri="{9D8B030D-6E8A-4147-A177-3AD203B41FA5}">
                      <a16:colId xmlns:a16="http://schemas.microsoft.com/office/drawing/2014/main" val="20001"/>
                    </a:ext>
                  </a:extLst>
                </a:gridCol>
                <a:gridCol w="1375097">
                  <a:extLst>
                    <a:ext uri="{9D8B030D-6E8A-4147-A177-3AD203B41FA5}">
                      <a16:colId xmlns:a16="http://schemas.microsoft.com/office/drawing/2014/main" val="20002"/>
                    </a:ext>
                  </a:extLst>
                </a:gridCol>
                <a:gridCol w="1180751">
                  <a:extLst>
                    <a:ext uri="{9D8B030D-6E8A-4147-A177-3AD203B41FA5}">
                      <a16:colId xmlns:a16="http://schemas.microsoft.com/office/drawing/2014/main" val="20003"/>
                    </a:ext>
                  </a:extLst>
                </a:gridCol>
                <a:gridCol w="2333999">
                  <a:extLst>
                    <a:ext uri="{9D8B030D-6E8A-4147-A177-3AD203B41FA5}">
                      <a16:colId xmlns:a16="http://schemas.microsoft.com/office/drawing/2014/main" val="20004"/>
                    </a:ext>
                  </a:extLst>
                </a:gridCol>
              </a:tblGrid>
              <a:tr h="4245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789905">
                <a:tc>
                  <a:txBody>
                    <a:bodyPr/>
                    <a:lstStyle/>
                    <a:p>
                      <a:r>
                        <a:rPr lang="el-GR" sz="1400" dirty="0" err="1"/>
                        <a:t>γναθοϋοειδής</a:t>
                      </a:r>
                      <a:endParaRPr lang="el-GR" sz="1400" dirty="0"/>
                    </a:p>
                  </a:txBody>
                  <a:tcPr/>
                </a:tc>
                <a:tc>
                  <a:txBody>
                    <a:bodyPr/>
                    <a:lstStyle/>
                    <a:p>
                      <a:r>
                        <a:rPr lang="el-GR" sz="1400" dirty="0" err="1"/>
                        <a:t>Γναθουοειδή</a:t>
                      </a:r>
                      <a:r>
                        <a:rPr lang="el-GR" sz="1400" dirty="0"/>
                        <a:t> γραμμή κάτω γνάθου</a:t>
                      </a:r>
                    </a:p>
                  </a:txBody>
                  <a:tcPr/>
                </a:tc>
                <a:tc>
                  <a:txBody>
                    <a:bodyPr/>
                    <a:lstStyle/>
                    <a:p>
                      <a:r>
                        <a:rPr lang="el-GR" sz="1400" dirty="0" err="1"/>
                        <a:t>Γναθουοειδή</a:t>
                      </a:r>
                      <a:r>
                        <a:rPr lang="el-GR" sz="1400" dirty="0"/>
                        <a:t> ραφή, σώμα υοειδούς</a:t>
                      </a:r>
                    </a:p>
                  </a:txBody>
                  <a:tcPr/>
                </a:tc>
                <a:tc>
                  <a:txBody>
                    <a:bodyPr/>
                    <a:lstStyle/>
                    <a:p>
                      <a:r>
                        <a:rPr lang="el-GR" sz="1400" dirty="0"/>
                        <a:t>Κλ. Φατνιακού, κλ. Κάτω γναθιαίου</a:t>
                      </a:r>
                      <a:r>
                        <a:rPr lang="el-GR" sz="1400" baseline="0" dirty="0"/>
                        <a:t> (5)</a:t>
                      </a:r>
                      <a:endParaRPr lang="el-GR" sz="1400" dirty="0"/>
                    </a:p>
                  </a:txBody>
                  <a:tcPr/>
                </a:tc>
                <a:tc>
                  <a:txBody>
                    <a:bodyPr/>
                    <a:lstStyle/>
                    <a:p>
                      <a:r>
                        <a:rPr lang="el-GR" sz="1400" dirty="0"/>
                        <a:t>Ανυψώνει υοειδές, έδαφος στόματος, γλώσσα στην κατάποση και ομιλία</a:t>
                      </a:r>
                    </a:p>
                  </a:txBody>
                  <a:tcPr/>
                </a:tc>
                <a:extLst>
                  <a:ext uri="{0D108BD9-81ED-4DB2-BD59-A6C34878D82A}">
                    <a16:rowId xmlns:a16="http://schemas.microsoft.com/office/drawing/2014/main" val="10001"/>
                  </a:ext>
                </a:extLst>
              </a:tr>
              <a:tr h="1360853">
                <a:tc>
                  <a:txBody>
                    <a:bodyPr/>
                    <a:lstStyle/>
                    <a:p>
                      <a:r>
                        <a:rPr lang="el-GR" sz="1400" dirty="0" err="1"/>
                        <a:t>γενειοϋοειδής</a:t>
                      </a:r>
                      <a:endParaRPr lang="el-GR" sz="1400" dirty="0"/>
                    </a:p>
                  </a:txBody>
                  <a:tcPr/>
                </a:tc>
                <a:tc>
                  <a:txBody>
                    <a:bodyPr/>
                    <a:lstStyle/>
                    <a:p>
                      <a:r>
                        <a:rPr lang="el-GR" sz="1400" dirty="0"/>
                        <a:t>Κάτω </a:t>
                      </a:r>
                      <a:r>
                        <a:rPr lang="el-GR" sz="1400" dirty="0" err="1"/>
                        <a:t>γενειακή</a:t>
                      </a:r>
                      <a:r>
                        <a:rPr lang="el-GR" sz="1400" dirty="0"/>
                        <a:t> άκανθα κάτω γνάθου</a:t>
                      </a:r>
                    </a:p>
                  </a:txBody>
                  <a:tcPr/>
                </a:tc>
                <a:tc rowSpan="2">
                  <a:txBody>
                    <a:bodyPr/>
                    <a:lstStyle/>
                    <a:p>
                      <a:r>
                        <a:rPr lang="el-GR" sz="1400" dirty="0"/>
                        <a:t>σώμα υοειδούς</a:t>
                      </a:r>
                    </a:p>
                  </a:txBody>
                  <a:tcPr/>
                </a:tc>
                <a:tc>
                  <a:txBody>
                    <a:bodyPr/>
                    <a:lstStyle/>
                    <a:p>
                      <a:r>
                        <a:rPr lang="el-GR" sz="1400" dirty="0"/>
                        <a:t>Α1 (12)</a:t>
                      </a:r>
                    </a:p>
                  </a:txBody>
                  <a:tcPr/>
                </a:tc>
                <a:tc>
                  <a:txBody>
                    <a:bodyPr/>
                    <a:lstStyle/>
                    <a:p>
                      <a:r>
                        <a:rPr lang="el-GR" sz="1400" dirty="0"/>
                        <a:t>Έλξη υοειδούς προς τα άνω, βράχυνση εδάφους στόματος, διεύρυνση φάρυγγα</a:t>
                      </a:r>
                    </a:p>
                  </a:txBody>
                  <a:tcPr/>
                </a:tc>
                <a:extLst>
                  <a:ext uri="{0D108BD9-81ED-4DB2-BD59-A6C34878D82A}">
                    <a16:rowId xmlns:a16="http://schemas.microsoft.com/office/drawing/2014/main" val="10002"/>
                  </a:ext>
                </a:extLst>
              </a:tr>
              <a:tr h="940575">
                <a:tc>
                  <a:txBody>
                    <a:bodyPr/>
                    <a:lstStyle/>
                    <a:p>
                      <a:r>
                        <a:rPr lang="el-GR" sz="1400" dirty="0" err="1"/>
                        <a:t>βελονοϋοειδής</a:t>
                      </a:r>
                      <a:endParaRPr lang="el-GR" sz="1400" dirty="0"/>
                    </a:p>
                  </a:txBody>
                  <a:tcPr/>
                </a:tc>
                <a:tc>
                  <a:txBody>
                    <a:bodyPr/>
                    <a:lstStyle/>
                    <a:p>
                      <a:r>
                        <a:rPr lang="el-GR" sz="1400" dirty="0"/>
                        <a:t>Βελονοειδή απόφυση</a:t>
                      </a:r>
                    </a:p>
                  </a:txBody>
                  <a:tcPr/>
                </a:tc>
                <a:tc vMerge="1">
                  <a:txBody>
                    <a:bodyPr/>
                    <a:lstStyle/>
                    <a:p>
                      <a:endParaRPr lang="el-GR" dirty="0"/>
                    </a:p>
                  </a:txBody>
                  <a:tcPr/>
                </a:tc>
                <a:tc>
                  <a:txBody>
                    <a:bodyPr/>
                    <a:lstStyle/>
                    <a:p>
                      <a:r>
                        <a:rPr lang="el-GR" sz="1400" dirty="0"/>
                        <a:t>7</a:t>
                      </a:r>
                    </a:p>
                  </a:txBody>
                  <a:tcPr/>
                </a:tc>
                <a:tc>
                  <a:txBody>
                    <a:bodyPr/>
                    <a:lstStyle/>
                    <a:p>
                      <a:r>
                        <a:rPr lang="el-GR" sz="1400" dirty="0"/>
                        <a:t>Ανύψωση και έλξη προς τα πίσω υοειδούς, επιμήκυνση εδάφους στόματος</a:t>
                      </a:r>
                    </a:p>
                  </a:txBody>
                  <a:tcPr/>
                </a:tc>
                <a:extLst>
                  <a:ext uri="{0D108BD9-81ED-4DB2-BD59-A6C34878D82A}">
                    <a16:rowId xmlns:a16="http://schemas.microsoft.com/office/drawing/2014/main" val="10003"/>
                  </a:ext>
                </a:extLst>
              </a:tr>
              <a:tr h="424540">
                <a:tc>
                  <a:txBody>
                    <a:bodyPr/>
                    <a:lstStyle/>
                    <a:p>
                      <a:r>
                        <a:rPr lang="el-GR" sz="1400" dirty="0" err="1"/>
                        <a:t>Διγάστορας</a:t>
                      </a:r>
                      <a:endParaRPr lang="el-GR" sz="1400" dirty="0"/>
                    </a:p>
                  </a:txBody>
                  <a:tcPr/>
                </a:tc>
                <a:tc>
                  <a:txBody>
                    <a:bodyPr/>
                    <a:lstStyle/>
                    <a:p>
                      <a:r>
                        <a:rPr lang="el-GR" sz="1400" dirty="0"/>
                        <a:t>Κάτω γνάθο (</a:t>
                      </a:r>
                      <a:r>
                        <a:rPr lang="el-GR" sz="1400" dirty="0" err="1"/>
                        <a:t>πρ</a:t>
                      </a:r>
                      <a:r>
                        <a:rPr lang="el-GR" sz="1400" dirty="0"/>
                        <a:t>)</a:t>
                      </a:r>
                    </a:p>
                    <a:p>
                      <a:r>
                        <a:rPr lang="el-GR" sz="1400" dirty="0"/>
                        <a:t>Μαστοειδή εντομή (οπ)</a:t>
                      </a:r>
                    </a:p>
                  </a:txBody>
                  <a:tcPr/>
                </a:tc>
                <a:tc>
                  <a:txBody>
                    <a:bodyPr/>
                    <a:lstStyle/>
                    <a:p>
                      <a:r>
                        <a:rPr lang="el-GR" sz="1400" dirty="0"/>
                        <a:t>Διάμεσος τένοντας στο σώμα και μείζων κέρας υοειδούς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Κλ. Φατνιακού, κλ. Κάτω γναθιαίου</a:t>
                      </a:r>
                      <a:r>
                        <a:rPr lang="el-GR" sz="1400" baseline="0" dirty="0"/>
                        <a:t> (5)</a:t>
                      </a:r>
                      <a:endParaRPr lang="el-GR" sz="1400" dirty="0"/>
                    </a:p>
                    <a:p>
                      <a:r>
                        <a:rPr lang="el-GR" sz="1400" dirty="0"/>
                        <a:t>(7)</a:t>
                      </a:r>
                    </a:p>
                  </a:txBody>
                  <a:tcPr/>
                </a:tc>
                <a:tc>
                  <a:txBody>
                    <a:bodyPr/>
                    <a:lstStyle/>
                    <a:p>
                      <a:r>
                        <a:rPr lang="el-GR" sz="1400" dirty="0"/>
                        <a:t>Χαμηλώνει κάτω γνάθο</a:t>
                      </a:r>
                    </a:p>
                    <a:p>
                      <a:r>
                        <a:rPr lang="el-GR" sz="1400" dirty="0"/>
                        <a:t>Σταθεροποιεί και ανυψώνει υοειδές στην</a:t>
                      </a:r>
                      <a:r>
                        <a:rPr lang="el-GR" sz="1400" baseline="0" dirty="0"/>
                        <a:t> κατάποση και ομιλία</a:t>
                      </a:r>
                      <a:endParaRPr lang="el-GR" sz="1400" dirty="0"/>
                    </a:p>
                  </a:txBody>
                  <a:tcPr/>
                </a:tc>
                <a:extLst>
                  <a:ext uri="{0D108BD9-81ED-4DB2-BD59-A6C34878D82A}">
                    <a16:rowId xmlns:a16="http://schemas.microsoft.com/office/drawing/2014/main" val="10004"/>
                  </a:ext>
                </a:extLst>
              </a:tr>
            </a:tbl>
          </a:graphicData>
        </a:graphic>
      </p:graphicFrame>
      <p:sp>
        <p:nvSpPr>
          <p:cNvPr id="5" name="4 - TextBox"/>
          <p:cNvSpPr txBox="1"/>
          <p:nvPr/>
        </p:nvSpPr>
        <p:spPr>
          <a:xfrm>
            <a:off x="857224" y="5929330"/>
            <a:ext cx="6267806" cy="646331"/>
          </a:xfrm>
          <a:prstGeom prst="rect">
            <a:avLst/>
          </a:prstGeom>
          <a:noFill/>
        </p:spPr>
        <p:txBody>
          <a:bodyPr wrap="none" rtlCol="0">
            <a:spAutoFit/>
          </a:bodyPr>
          <a:lstStyle/>
          <a:p>
            <a:r>
              <a:rPr lang="el-GR" dirty="0"/>
              <a:t>Υποστηρίζουν υοειδές  παρέχοντας βάση για τη γλώσσα. </a:t>
            </a:r>
          </a:p>
          <a:p>
            <a:r>
              <a:rPr lang="el-GR" dirty="0"/>
              <a:t>Ανυψώνουν υοειδές και λάρυγγα κατά την κατάποση και ομιλία</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dk1"/>
                </a:solidFill>
                <a:effectLst/>
                <a:uLnTx/>
                <a:uFillTx/>
                <a:latin typeface="+mn-lt"/>
                <a:ea typeface="+mn-ea"/>
                <a:cs typeface="+mn-cs"/>
              </a:rPr>
              <a:t>ΜΥΣ ΚΑΤΩΘΕΝ ΥΟΕΙΔΟΥΣ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a:t>ζωστήρες</a:t>
            </a:r>
            <a:br>
              <a:rPr kumimoji="0" lang="el-GR" sz="2400" b="0" i="0" u="none" strike="noStrike" kern="1200" cap="none" spc="0" normalizeH="0" baseline="0" noProof="0" dirty="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285720" y="928670"/>
          <a:ext cx="8715435" cy="4577080"/>
        </p:xfrm>
        <a:graphic>
          <a:graphicData uri="http://schemas.openxmlformats.org/drawingml/2006/table">
            <a:tbl>
              <a:tblPr firstRow="1" bandRow="1">
                <a:tableStyleId>{69C7853C-536D-4A76-A0AE-DD22124D55A5}</a:tableStyleId>
              </a:tblPr>
              <a:tblGrid>
                <a:gridCol w="2000264">
                  <a:extLst>
                    <a:ext uri="{9D8B030D-6E8A-4147-A177-3AD203B41FA5}">
                      <a16:colId xmlns:a16="http://schemas.microsoft.com/office/drawing/2014/main" val="20000"/>
                    </a:ext>
                  </a:extLst>
                </a:gridCol>
                <a:gridCol w="1485910">
                  <a:extLst>
                    <a:ext uri="{9D8B030D-6E8A-4147-A177-3AD203B41FA5}">
                      <a16:colId xmlns:a16="http://schemas.microsoft.com/office/drawing/2014/main" val="20001"/>
                    </a:ext>
                  </a:extLst>
                </a:gridCol>
                <a:gridCol w="1743087">
                  <a:extLst>
                    <a:ext uri="{9D8B030D-6E8A-4147-A177-3AD203B41FA5}">
                      <a16:colId xmlns:a16="http://schemas.microsoft.com/office/drawing/2014/main" val="20002"/>
                    </a:ext>
                  </a:extLst>
                </a:gridCol>
                <a:gridCol w="1743087">
                  <a:extLst>
                    <a:ext uri="{9D8B030D-6E8A-4147-A177-3AD203B41FA5}">
                      <a16:colId xmlns:a16="http://schemas.microsoft.com/office/drawing/2014/main" val="20003"/>
                    </a:ext>
                  </a:extLst>
                </a:gridCol>
                <a:gridCol w="1743087">
                  <a:extLst>
                    <a:ext uri="{9D8B030D-6E8A-4147-A177-3AD203B41FA5}">
                      <a16:colId xmlns:a16="http://schemas.microsoft.com/office/drawing/2014/main" val="20004"/>
                    </a:ext>
                  </a:extLst>
                </a:gridCol>
              </a:tblGrid>
              <a:tr h="370840">
                <a:tc>
                  <a:txBody>
                    <a:bodyPr/>
                    <a:lstStyle/>
                    <a:p>
                      <a:r>
                        <a:rPr lang="el-GR" sz="1200" dirty="0"/>
                        <a:t>ΜΥΣ</a:t>
                      </a:r>
                    </a:p>
                  </a:txBody>
                  <a:tcPr/>
                </a:tc>
                <a:tc>
                  <a:txBody>
                    <a:bodyPr/>
                    <a:lstStyle/>
                    <a:p>
                      <a:r>
                        <a:rPr lang="el-GR" sz="1200" dirty="0"/>
                        <a:t>ΕΚΦΥΣΗ</a:t>
                      </a:r>
                    </a:p>
                  </a:txBody>
                  <a:tcPr/>
                </a:tc>
                <a:tc>
                  <a:txBody>
                    <a:bodyPr/>
                    <a:lstStyle/>
                    <a:p>
                      <a:r>
                        <a:rPr lang="el-GR" sz="1200" dirty="0"/>
                        <a:t>ΚΑΤΑΦΥΣΗ</a:t>
                      </a:r>
                    </a:p>
                  </a:txBody>
                  <a:tcPr/>
                </a:tc>
                <a:tc>
                  <a:txBody>
                    <a:bodyPr/>
                    <a:lstStyle/>
                    <a:p>
                      <a:r>
                        <a:rPr lang="el-GR" sz="1200" dirty="0"/>
                        <a:t>ΝΕΥΡΩΣΗ</a:t>
                      </a:r>
                    </a:p>
                  </a:txBody>
                  <a:tcPr/>
                </a:tc>
                <a:tc>
                  <a:txBody>
                    <a:bodyPr/>
                    <a:lstStyle/>
                    <a:p>
                      <a:r>
                        <a:rPr lang="el-GR" sz="1200" dirty="0"/>
                        <a:t>ΛΕΙΤΟΥΡΓΙΑ</a:t>
                      </a:r>
                    </a:p>
                  </a:txBody>
                  <a:tcPr/>
                </a:tc>
                <a:extLst>
                  <a:ext uri="{0D108BD9-81ED-4DB2-BD59-A6C34878D82A}">
                    <a16:rowId xmlns:a16="http://schemas.microsoft.com/office/drawing/2014/main" val="10000"/>
                  </a:ext>
                </a:extLst>
              </a:tr>
              <a:tr h="370840">
                <a:tc>
                  <a:txBody>
                    <a:bodyPr/>
                    <a:lstStyle/>
                    <a:p>
                      <a:r>
                        <a:rPr lang="el-GR" dirty="0" err="1"/>
                        <a:t>Στερνοϋοειδής</a:t>
                      </a:r>
                      <a:endParaRPr lang="el-GR" dirty="0"/>
                    </a:p>
                  </a:txBody>
                  <a:tcPr/>
                </a:tc>
                <a:tc>
                  <a:txBody>
                    <a:bodyPr/>
                    <a:lstStyle/>
                    <a:p>
                      <a:r>
                        <a:rPr lang="el-GR" dirty="0"/>
                        <a:t>Λαβή</a:t>
                      </a:r>
                      <a:r>
                        <a:rPr lang="el-GR" baseline="0" dirty="0"/>
                        <a:t> στέρνου, κλείδα</a:t>
                      </a:r>
                      <a:endParaRPr lang="el-GR" dirty="0"/>
                    </a:p>
                  </a:txBody>
                  <a:tcPr/>
                </a:tc>
                <a:tc>
                  <a:txBody>
                    <a:bodyPr/>
                    <a:lstStyle/>
                    <a:p>
                      <a:r>
                        <a:rPr lang="el-GR" dirty="0"/>
                        <a:t>Σώμα υοειδούς</a:t>
                      </a:r>
                    </a:p>
                  </a:txBody>
                  <a:tcPr/>
                </a:tc>
                <a:tc rowSpan="2">
                  <a:txBody>
                    <a:bodyPr/>
                    <a:lstStyle/>
                    <a:p>
                      <a:r>
                        <a:rPr lang="el-GR" dirty="0"/>
                        <a:t>Α1-Α3</a:t>
                      </a:r>
                    </a:p>
                  </a:txBody>
                  <a:tcPr/>
                </a:tc>
                <a:tc>
                  <a:txBody>
                    <a:bodyPr/>
                    <a:lstStyle/>
                    <a:p>
                      <a:r>
                        <a:rPr lang="el-GR" dirty="0"/>
                        <a:t>Χαμηλώνει υοειδές</a:t>
                      </a:r>
                    </a:p>
                  </a:txBody>
                  <a:tcPr/>
                </a:tc>
                <a:extLst>
                  <a:ext uri="{0D108BD9-81ED-4DB2-BD59-A6C34878D82A}">
                    <a16:rowId xmlns:a16="http://schemas.microsoft.com/office/drawing/2014/main" val="10001"/>
                  </a:ext>
                </a:extLst>
              </a:tr>
              <a:tr h="370840">
                <a:tc>
                  <a:txBody>
                    <a:bodyPr/>
                    <a:lstStyle/>
                    <a:p>
                      <a:r>
                        <a:rPr lang="el-GR" dirty="0" err="1"/>
                        <a:t>ωμοϋοειδής</a:t>
                      </a:r>
                      <a:endParaRPr lang="el-GR" dirty="0"/>
                    </a:p>
                  </a:txBody>
                  <a:tcPr/>
                </a:tc>
                <a:tc>
                  <a:txBody>
                    <a:bodyPr/>
                    <a:lstStyle/>
                    <a:p>
                      <a:r>
                        <a:rPr lang="el-GR" dirty="0"/>
                        <a:t>Άνω χείλος ωμοπλάτης</a:t>
                      </a:r>
                    </a:p>
                  </a:txBody>
                  <a:tcPr/>
                </a:tc>
                <a:tc>
                  <a:txBody>
                    <a:bodyPr/>
                    <a:lstStyle/>
                    <a:p>
                      <a:r>
                        <a:rPr lang="el-GR" dirty="0"/>
                        <a:t>Κάτω χείλος υοειδούς</a:t>
                      </a:r>
                    </a:p>
                  </a:txBody>
                  <a:tcPr/>
                </a:tc>
                <a:tc vMerge="1">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Χαμηλώνει υοειδές, έλκει προς τα πίσω</a:t>
                      </a:r>
                    </a:p>
                  </a:txBody>
                  <a:tcPr/>
                </a:tc>
                <a:extLst>
                  <a:ext uri="{0D108BD9-81ED-4DB2-BD59-A6C34878D82A}">
                    <a16:rowId xmlns:a16="http://schemas.microsoft.com/office/drawing/2014/main" val="10002"/>
                  </a:ext>
                </a:extLst>
              </a:tr>
              <a:tr h="370840">
                <a:tc>
                  <a:txBody>
                    <a:bodyPr/>
                    <a:lstStyle/>
                    <a:p>
                      <a:r>
                        <a:rPr lang="el-GR" dirty="0" err="1"/>
                        <a:t>στερνοθυρεοϋοειδής</a:t>
                      </a:r>
                      <a:endParaRPr lang="el-GR" dirty="0"/>
                    </a:p>
                  </a:txBody>
                  <a:tcPr/>
                </a:tc>
                <a:tc>
                  <a:txBody>
                    <a:bodyPr/>
                    <a:lstStyle/>
                    <a:p>
                      <a:r>
                        <a:rPr lang="el-GR" dirty="0"/>
                        <a:t>Λαβή στέρνου</a:t>
                      </a:r>
                    </a:p>
                  </a:txBody>
                  <a:tcPr/>
                </a:tc>
                <a:tc>
                  <a:txBody>
                    <a:bodyPr/>
                    <a:lstStyle/>
                    <a:p>
                      <a:r>
                        <a:rPr lang="el-GR" dirty="0"/>
                        <a:t>Λοξή γραμμή θυρεοειδή χόνδρου</a:t>
                      </a:r>
                    </a:p>
                  </a:txBody>
                  <a:tcPr/>
                </a:tc>
                <a:tc>
                  <a:txBody>
                    <a:bodyPr/>
                    <a:lstStyle/>
                    <a:p>
                      <a:r>
                        <a:rPr lang="el-GR" dirty="0"/>
                        <a:t>Α2, Α3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Χαμηλώνει υοειδές και λάρυγγα</a:t>
                      </a:r>
                    </a:p>
                    <a:p>
                      <a:endParaRPr lang="el-GR" dirty="0"/>
                    </a:p>
                  </a:txBody>
                  <a:tcPr/>
                </a:tc>
                <a:extLst>
                  <a:ext uri="{0D108BD9-81ED-4DB2-BD59-A6C34878D82A}">
                    <a16:rowId xmlns:a16="http://schemas.microsoft.com/office/drawing/2014/main" val="10003"/>
                  </a:ext>
                </a:extLst>
              </a:tr>
              <a:tr h="370840">
                <a:tc>
                  <a:txBody>
                    <a:bodyPr/>
                    <a:lstStyle/>
                    <a:p>
                      <a:r>
                        <a:rPr lang="el-GR" dirty="0" err="1"/>
                        <a:t>θυρεοϋοειδής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Λοξή γραμμή θυρεοειδή χόνδρου</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Κάτω χείλος υοειδούς, μείζων κέρας</a:t>
                      </a:r>
                    </a:p>
                    <a:p>
                      <a:endParaRPr lang="el-GR" dirty="0"/>
                    </a:p>
                  </a:txBody>
                  <a:tcPr/>
                </a:tc>
                <a:tc>
                  <a:txBody>
                    <a:bodyPr/>
                    <a:lstStyle/>
                    <a:p>
                      <a:r>
                        <a:rPr lang="el-GR" dirty="0"/>
                        <a:t>Α1 (12)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Χαμηλώνει υοειδές και ανυψώνει λάρυγγα</a:t>
                      </a:r>
                    </a:p>
                  </a:txBody>
                  <a:tcPr/>
                </a:tc>
                <a:extLst>
                  <a:ext uri="{0D108BD9-81ED-4DB2-BD59-A6C34878D82A}">
                    <a16:rowId xmlns:a16="http://schemas.microsoft.com/office/drawing/2014/main" val="10004"/>
                  </a:ext>
                </a:extLst>
              </a:tr>
            </a:tbl>
          </a:graphicData>
        </a:graphic>
      </p:graphicFrame>
      <p:sp>
        <p:nvSpPr>
          <p:cNvPr id="4" name="3 - TextBox"/>
          <p:cNvSpPr txBox="1"/>
          <p:nvPr/>
        </p:nvSpPr>
        <p:spPr>
          <a:xfrm>
            <a:off x="571472" y="5786454"/>
            <a:ext cx="7024552" cy="646331"/>
          </a:xfrm>
          <a:prstGeom prst="rect">
            <a:avLst/>
          </a:prstGeom>
          <a:noFill/>
        </p:spPr>
        <p:txBody>
          <a:bodyPr wrap="none" rtlCol="0">
            <a:spAutoFit/>
          </a:bodyPr>
          <a:lstStyle/>
          <a:p>
            <a:r>
              <a:rPr lang="el-GR" dirty="0"/>
              <a:t>Πιέζουν κάτω υοειδές και το λάρυγγα κατά την κατάποση και την ομιλία.</a:t>
            </a:r>
          </a:p>
          <a:p>
            <a:r>
              <a:rPr lang="el-GR" dirty="0"/>
              <a:t> Συνεργάζονται με τους άνωθεν παρέχοντας βάση για τη γλώσσα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67544" y="2060848"/>
            <a:ext cx="3024336" cy="4524315"/>
          </a:xfrm>
          <a:prstGeom prst="rect">
            <a:avLst/>
          </a:prstGeom>
          <a:noFill/>
        </p:spPr>
        <p:txBody>
          <a:bodyPr wrap="square" rtlCol="0">
            <a:spAutoFit/>
          </a:bodyPr>
          <a:lstStyle/>
          <a:p>
            <a:pPr marL="342900" indent="-342900">
              <a:buFont typeface="Wingdings" pitchFamily="2" charset="2"/>
              <a:buChar char="v"/>
            </a:pPr>
            <a:r>
              <a:rPr lang="el-GR" dirty="0"/>
              <a:t>Είναι το μόνο που νευρώνει κινητικά το διάφραγμα</a:t>
            </a:r>
          </a:p>
          <a:p>
            <a:pPr marL="285750" indent="-285750">
              <a:buFont typeface="Wingdings" pitchFamily="2" charset="2"/>
              <a:buChar char="v"/>
            </a:pPr>
            <a:r>
              <a:rPr lang="el-GR" dirty="0"/>
              <a:t>1/3 ινών είναι αισθητικές.</a:t>
            </a:r>
          </a:p>
          <a:p>
            <a:pPr marL="285750" indent="-285750">
              <a:buFont typeface="Wingdings" pitchFamily="2" charset="2"/>
              <a:buChar char="v"/>
            </a:pPr>
            <a:r>
              <a:rPr lang="el-GR" dirty="0"/>
              <a:t>¨Κάθεται¨ πάνω στον </a:t>
            </a:r>
            <a:r>
              <a:rPr lang="el-GR" dirty="0" err="1"/>
              <a:t>πρ</a:t>
            </a:r>
            <a:r>
              <a:rPr lang="el-GR" dirty="0"/>
              <a:t>. σκαληνό μυ</a:t>
            </a:r>
          </a:p>
          <a:p>
            <a:pPr marL="285750" indent="-285750">
              <a:buFont typeface="Wingdings" pitchFamily="2" charset="2"/>
              <a:buChar char="v"/>
            </a:pPr>
            <a:r>
              <a:rPr lang="el-GR" dirty="0"/>
              <a:t>Υποκλείδια φλέβα μπροστά του</a:t>
            </a:r>
          </a:p>
          <a:p>
            <a:pPr marL="285750" indent="-285750">
              <a:buFont typeface="Wingdings" pitchFamily="2" charset="2"/>
              <a:buChar char="v"/>
            </a:pPr>
            <a:r>
              <a:rPr lang="el-GR" dirty="0"/>
              <a:t>Υποκλείδια αρτηρία πίσω του </a:t>
            </a:r>
          </a:p>
          <a:p>
            <a:pPr marL="285750" indent="-285750">
              <a:buFont typeface="Wingdings" pitchFamily="2" charset="2"/>
              <a:buChar char="v"/>
            </a:pPr>
            <a:r>
              <a:rPr lang="el-GR" dirty="0"/>
              <a:t>Αναφερόμενος πόνος από ερεθισμό </a:t>
            </a:r>
            <a:r>
              <a:rPr lang="el-GR" dirty="0" err="1"/>
              <a:t>περιτονέου</a:t>
            </a:r>
            <a:r>
              <a:rPr lang="el-GR" dirty="0"/>
              <a:t> από </a:t>
            </a:r>
            <a:r>
              <a:rPr lang="el-GR" dirty="0" err="1"/>
              <a:t>φλεγμαίνουσα</a:t>
            </a:r>
            <a:r>
              <a:rPr lang="el-GR" dirty="0"/>
              <a:t> χοληδόχο κύστη  εντοπίζεται στο δεξιό ώμο</a:t>
            </a:r>
          </a:p>
          <a:p>
            <a:endParaRPr lang="el-GR"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980728"/>
            <a:ext cx="573405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45655" y="404664"/>
            <a:ext cx="1756891" cy="369332"/>
          </a:xfrm>
          <a:prstGeom prst="rect">
            <a:avLst/>
          </a:prstGeom>
          <a:noFill/>
        </p:spPr>
        <p:txBody>
          <a:bodyPr wrap="none" rtlCol="0">
            <a:spAutoFit/>
          </a:bodyPr>
          <a:lstStyle/>
          <a:p>
            <a:r>
              <a:rPr lang="el-GR" dirty="0"/>
              <a:t>ΦΡΕΝΙΚΟ ΝΕΥΡΟ</a:t>
            </a:r>
          </a:p>
        </p:txBody>
      </p:sp>
    </p:spTree>
    <p:extLst>
      <p:ext uri="{BB962C8B-B14F-4D97-AF65-F5344CB8AC3E}">
        <p14:creationId xmlns:p14="http://schemas.microsoft.com/office/powerpoint/2010/main" val="325650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5086350"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92080" y="1700808"/>
            <a:ext cx="3667222" cy="2862322"/>
          </a:xfrm>
          <a:prstGeom prst="rect">
            <a:avLst/>
          </a:prstGeom>
          <a:noFill/>
        </p:spPr>
        <p:txBody>
          <a:bodyPr wrap="none" rtlCol="0">
            <a:spAutoFit/>
          </a:bodyPr>
          <a:lstStyle/>
          <a:p>
            <a:r>
              <a:rPr lang="el-GR" dirty="0"/>
              <a:t>ΦΡΕΝΙΚΟ ΝΕΥΡΟ (Α3,Α4)</a:t>
            </a:r>
          </a:p>
          <a:p>
            <a:r>
              <a:rPr lang="el-GR" dirty="0"/>
              <a:t>Μπροστά από τον </a:t>
            </a:r>
            <a:r>
              <a:rPr lang="el-GR" dirty="0" err="1"/>
              <a:t>πρ</a:t>
            </a:r>
            <a:r>
              <a:rPr lang="el-GR" dirty="0"/>
              <a:t>. σκαληνό μυ, </a:t>
            </a:r>
          </a:p>
          <a:p>
            <a:r>
              <a:rPr lang="el-GR" dirty="0"/>
              <a:t>μέσω </a:t>
            </a:r>
            <a:r>
              <a:rPr lang="el-GR" dirty="0" err="1"/>
              <a:t>μεσωθωρακίου</a:t>
            </a:r>
            <a:r>
              <a:rPr lang="el-GR" dirty="0"/>
              <a:t>, νευρώνει </a:t>
            </a:r>
          </a:p>
          <a:p>
            <a:r>
              <a:rPr lang="el-GR" dirty="0"/>
              <a:t>αισθητικά το περικάρδιο (20) και </a:t>
            </a:r>
          </a:p>
          <a:p>
            <a:r>
              <a:rPr lang="el-GR" dirty="0"/>
              <a:t>Κινητικά (21) όλες τις μοίρες του</a:t>
            </a:r>
          </a:p>
          <a:p>
            <a:r>
              <a:rPr lang="el-GR" dirty="0"/>
              <a:t> διαφράγματος.</a:t>
            </a:r>
          </a:p>
          <a:p>
            <a:r>
              <a:rPr lang="el-GR" dirty="0"/>
              <a:t>Τελικοί κλάδοι </a:t>
            </a:r>
            <a:r>
              <a:rPr lang="el-GR" dirty="0" err="1"/>
              <a:t>νευρώνουν</a:t>
            </a:r>
            <a:r>
              <a:rPr lang="el-GR" dirty="0"/>
              <a:t> αισθητικά</a:t>
            </a:r>
          </a:p>
          <a:p>
            <a:r>
              <a:rPr lang="el-GR" dirty="0"/>
              <a:t>Το ουραίο τμήμα υπεζωκότα και το </a:t>
            </a:r>
          </a:p>
          <a:p>
            <a:r>
              <a:rPr lang="el-GR" dirty="0"/>
              <a:t>Κεφαλικό του περιτοναίου.</a:t>
            </a:r>
          </a:p>
          <a:p>
            <a:endParaRPr lang="el-GR" dirty="0"/>
          </a:p>
        </p:txBody>
      </p:sp>
    </p:spTree>
    <p:extLst>
      <p:ext uri="{BB962C8B-B14F-4D97-AF65-F5344CB8AC3E}">
        <p14:creationId xmlns:p14="http://schemas.microsoft.com/office/powerpoint/2010/main" val="4024690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2 - Εικόνα" descr="εσω ςπιφ. πρ τοιχώματος.png"/>
          <p:cNvPicPr>
            <a:picLocks noChangeAspect="1"/>
          </p:cNvPicPr>
          <p:nvPr/>
        </p:nvPicPr>
        <p:blipFill>
          <a:blip r:embed="rId2" cstate="print"/>
          <a:stretch>
            <a:fillRect/>
          </a:stretch>
        </p:blipFill>
        <p:spPr>
          <a:xfrm>
            <a:off x="1151055" y="0"/>
            <a:ext cx="6841889" cy="6858000"/>
          </a:xfrm>
          <a:prstGeom prst="rect">
            <a:avLst/>
          </a:prstGeom>
        </p:spPr>
      </p:pic>
    </p:spTree>
    <p:extLst>
      <p:ext uri="{BB962C8B-B14F-4D97-AF65-F5344CB8AC3E}">
        <p14:creationId xmlns:p14="http://schemas.microsoft.com/office/powerpoint/2010/main" val="171486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ταξινομηση ινες2 αγγλικα.png"/>
          <p:cNvPicPr>
            <a:picLocks noChangeAspect="1"/>
          </p:cNvPicPr>
          <p:nvPr/>
        </p:nvPicPr>
        <p:blipFill>
          <a:blip r:embed="rId2"/>
          <a:stretch>
            <a:fillRect/>
          </a:stretch>
        </p:blipFill>
        <p:spPr>
          <a:xfrm>
            <a:off x="785786" y="428604"/>
            <a:ext cx="7572428" cy="5838866"/>
          </a:xfrm>
          <a:prstGeom prst="rect">
            <a:avLst/>
          </a:prstGeom>
        </p:spPr>
      </p:pic>
    </p:spTree>
    <p:extLst>
      <p:ext uri="{BB962C8B-B14F-4D97-AF65-F5344CB8AC3E}">
        <p14:creationId xmlns:p14="http://schemas.microsoft.com/office/powerpoint/2010/main" val="2254162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00034" y="142852"/>
            <a:ext cx="5929354" cy="6316577"/>
          </a:xfrm>
          <a:prstGeom prst="rect">
            <a:avLst/>
          </a:prstGeom>
          <a:noFill/>
          <a:ln w="9525">
            <a:noFill/>
            <a:miter lim="800000"/>
            <a:headEnd/>
            <a:tailEnd/>
          </a:ln>
          <a:effectLst/>
        </p:spPr>
      </p:pic>
      <p:sp>
        <p:nvSpPr>
          <p:cNvPr id="2" name="TextBox 1"/>
          <p:cNvSpPr txBox="1"/>
          <p:nvPr/>
        </p:nvSpPr>
        <p:spPr>
          <a:xfrm>
            <a:off x="6012160" y="764704"/>
            <a:ext cx="2618666" cy="1477328"/>
          </a:xfrm>
          <a:prstGeom prst="rect">
            <a:avLst/>
          </a:prstGeom>
          <a:noFill/>
        </p:spPr>
        <p:txBody>
          <a:bodyPr wrap="none" rtlCol="0">
            <a:spAutoFit/>
          </a:bodyPr>
          <a:lstStyle/>
          <a:p>
            <a:pPr marL="342900" indent="-342900">
              <a:buAutoNum type="arabicPeriod"/>
            </a:pPr>
            <a:r>
              <a:rPr lang="el-GR" dirty="0"/>
              <a:t>Διάφραγμα</a:t>
            </a:r>
          </a:p>
          <a:p>
            <a:pPr marL="342900" indent="-342900">
              <a:buAutoNum type="arabicPeriod"/>
            </a:pPr>
            <a:r>
              <a:rPr lang="el-GR" dirty="0"/>
              <a:t>Τετράγωνος οσφυϊκός</a:t>
            </a:r>
          </a:p>
          <a:p>
            <a:pPr marL="342900" indent="-342900">
              <a:buAutoNum type="arabicPeriod"/>
            </a:pPr>
            <a:r>
              <a:rPr lang="el-GR" dirty="0"/>
              <a:t>Μείζων </a:t>
            </a:r>
            <a:r>
              <a:rPr lang="el-GR" dirty="0" err="1"/>
              <a:t>ψοϊτης</a:t>
            </a:r>
            <a:endParaRPr lang="el-GR" dirty="0"/>
          </a:p>
          <a:p>
            <a:pPr marL="342900" indent="-342900">
              <a:buAutoNum type="arabicPeriod"/>
            </a:pPr>
            <a:r>
              <a:rPr lang="el-GR" dirty="0"/>
              <a:t>Λαγόνιος </a:t>
            </a:r>
          </a:p>
          <a:p>
            <a:r>
              <a:rPr lang="el-GR" dirty="0"/>
              <a:t> </a:t>
            </a:r>
            <a:r>
              <a:rPr lang="el-GR" dirty="0" err="1"/>
              <a:t>Λαγονοψοϊτης</a:t>
            </a:r>
            <a:r>
              <a:rPr lang="el-GR" dirty="0"/>
              <a:t> (3+4)</a:t>
            </a:r>
          </a:p>
        </p:txBody>
      </p:sp>
    </p:spTree>
    <p:extLst>
      <p:ext uri="{BB962C8B-B14F-4D97-AF65-F5344CB8AC3E}">
        <p14:creationId xmlns:p14="http://schemas.microsoft.com/office/powerpoint/2010/main" val="181066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831504C-8B9A-4015-97A0-1EF9ABA16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56" y="-459432"/>
            <a:ext cx="7657687" cy="462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270FE56E-4296-4E91-91BB-6E4C72122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615495"/>
            <a:ext cx="7920880" cy="325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040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12776"/>
            <a:ext cx="31242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38692" y="1916832"/>
            <a:ext cx="5105308" cy="1477328"/>
          </a:xfrm>
          <a:prstGeom prst="rect">
            <a:avLst/>
          </a:prstGeom>
          <a:noFill/>
        </p:spPr>
        <p:txBody>
          <a:bodyPr wrap="none" rtlCol="0">
            <a:spAutoFit/>
          </a:bodyPr>
          <a:lstStyle/>
          <a:p>
            <a:r>
              <a:rPr lang="el-GR" dirty="0"/>
              <a:t>14. Νευρικό σημείο</a:t>
            </a:r>
            <a:endParaRPr lang="en-US" dirty="0"/>
          </a:p>
          <a:p>
            <a:r>
              <a:rPr lang="en-US" dirty="0"/>
              <a:t>15. </a:t>
            </a:r>
            <a:r>
              <a:rPr lang="el-GR" dirty="0"/>
              <a:t>Έλασσον ινιακό ν. (Α2,3)</a:t>
            </a:r>
            <a:r>
              <a:rPr lang="en-US" dirty="0"/>
              <a:t>-</a:t>
            </a:r>
            <a:r>
              <a:rPr lang="el-GR" dirty="0"/>
              <a:t> ινίο</a:t>
            </a:r>
          </a:p>
          <a:p>
            <a:r>
              <a:rPr lang="el-GR" dirty="0"/>
              <a:t>16. Μείζον </a:t>
            </a:r>
            <a:r>
              <a:rPr lang="el-GR" dirty="0" err="1"/>
              <a:t>ωτιαίο</a:t>
            </a:r>
            <a:r>
              <a:rPr lang="el-GR" dirty="0"/>
              <a:t> ν. (Α3)- γύρω από αυτί</a:t>
            </a:r>
          </a:p>
          <a:p>
            <a:r>
              <a:rPr lang="el-GR" dirty="0"/>
              <a:t>17.Εγκάρσιο ν. αυχένα (Α3)- ανώτερος λαιμός</a:t>
            </a:r>
          </a:p>
          <a:p>
            <a:r>
              <a:rPr lang="el-GR" dirty="0"/>
              <a:t>18. </a:t>
            </a:r>
            <a:r>
              <a:rPr lang="el-GR" dirty="0" err="1"/>
              <a:t>Υπερκλείδια</a:t>
            </a:r>
            <a:r>
              <a:rPr lang="el-GR" dirty="0"/>
              <a:t> ν. (Α3,4)-υπερκέιδιος βόθρος, ώμος</a:t>
            </a:r>
          </a:p>
        </p:txBody>
      </p:sp>
    </p:spTree>
    <p:extLst>
      <p:ext uri="{BB962C8B-B14F-4D97-AF65-F5344CB8AC3E}">
        <p14:creationId xmlns:p14="http://schemas.microsoft.com/office/powerpoint/2010/main" val="1000468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dk1"/>
                </a:solidFill>
                <a:effectLst/>
                <a:uLnTx/>
                <a:uFillTx/>
                <a:latin typeface="+mn-lt"/>
                <a:ea typeface="+mn-ea"/>
                <a:cs typeface="+mn-cs"/>
              </a:rPr>
              <a:t>ΠΡΟΣΘΙΟΙ ΣΠΟΝΔΥΛΙΚΟΙ ΜΥΕΣ</a:t>
            </a:r>
            <a:br>
              <a:rPr kumimoji="0" lang="el-GR" sz="2400" b="0" i="0" u="none" strike="noStrike" kern="1200" cap="none" spc="0" normalizeH="0" baseline="0" noProof="0" dirty="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500032" y="1397000"/>
          <a:ext cx="8429685" cy="3754120"/>
        </p:xfrm>
        <a:graphic>
          <a:graphicData uri="http://schemas.openxmlformats.org/drawingml/2006/table">
            <a:tbl>
              <a:tblPr firstRow="1" bandRow="1">
                <a:tableStyleId>{69C7853C-536D-4A76-A0AE-DD22124D55A5}</a:tableStyleId>
              </a:tblPr>
              <a:tblGrid>
                <a:gridCol w="1685937">
                  <a:extLst>
                    <a:ext uri="{9D8B030D-6E8A-4147-A177-3AD203B41FA5}">
                      <a16:colId xmlns:a16="http://schemas.microsoft.com/office/drawing/2014/main" val="20000"/>
                    </a:ext>
                  </a:extLst>
                </a:gridCol>
                <a:gridCol w="1685937">
                  <a:extLst>
                    <a:ext uri="{9D8B030D-6E8A-4147-A177-3AD203B41FA5}">
                      <a16:colId xmlns:a16="http://schemas.microsoft.com/office/drawing/2014/main" val="20001"/>
                    </a:ext>
                  </a:extLst>
                </a:gridCol>
                <a:gridCol w="1685937">
                  <a:extLst>
                    <a:ext uri="{9D8B030D-6E8A-4147-A177-3AD203B41FA5}">
                      <a16:colId xmlns:a16="http://schemas.microsoft.com/office/drawing/2014/main" val="20002"/>
                    </a:ext>
                  </a:extLst>
                </a:gridCol>
                <a:gridCol w="1300173">
                  <a:extLst>
                    <a:ext uri="{9D8B030D-6E8A-4147-A177-3AD203B41FA5}">
                      <a16:colId xmlns:a16="http://schemas.microsoft.com/office/drawing/2014/main" val="20003"/>
                    </a:ext>
                  </a:extLst>
                </a:gridCol>
                <a:gridCol w="2071701">
                  <a:extLst>
                    <a:ext uri="{9D8B030D-6E8A-4147-A177-3AD203B41FA5}">
                      <a16:colId xmlns:a16="http://schemas.microsoft.com/office/drawing/2014/main" val="20004"/>
                    </a:ext>
                  </a:extLst>
                </a:gridCol>
              </a:tblGrid>
              <a:tr h="370840">
                <a:tc>
                  <a:txBody>
                    <a:bodyPr/>
                    <a:lstStyle/>
                    <a:p>
                      <a:r>
                        <a:rPr lang="el-GR" sz="1200" dirty="0"/>
                        <a:t>ΜΥΣ</a:t>
                      </a:r>
                    </a:p>
                  </a:txBody>
                  <a:tcPr/>
                </a:tc>
                <a:tc>
                  <a:txBody>
                    <a:bodyPr/>
                    <a:lstStyle/>
                    <a:p>
                      <a:r>
                        <a:rPr lang="el-GR" sz="1200" dirty="0"/>
                        <a:t>ΕΚΦΥΣΗ</a:t>
                      </a:r>
                    </a:p>
                  </a:txBody>
                  <a:tcPr/>
                </a:tc>
                <a:tc>
                  <a:txBody>
                    <a:bodyPr/>
                    <a:lstStyle/>
                    <a:p>
                      <a:r>
                        <a:rPr lang="el-GR" sz="1200" dirty="0"/>
                        <a:t>ΚΑΤΑΦΥΣΗ</a:t>
                      </a:r>
                    </a:p>
                  </a:txBody>
                  <a:tcPr/>
                </a:tc>
                <a:tc>
                  <a:txBody>
                    <a:bodyPr/>
                    <a:lstStyle/>
                    <a:p>
                      <a:r>
                        <a:rPr lang="el-GR" sz="1200" dirty="0"/>
                        <a:t>ΝΕΥΡΩΣΗ</a:t>
                      </a:r>
                    </a:p>
                  </a:txBody>
                  <a:tcPr/>
                </a:tc>
                <a:tc>
                  <a:txBody>
                    <a:bodyPr/>
                    <a:lstStyle/>
                    <a:p>
                      <a:r>
                        <a:rPr lang="el-GR" sz="1200" dirty="0"/>
                        <a:t>ΛΕΙΤΟΥΡΓΙΑ</a:t>
                      </a:r>
                    </a:p>
                  </a:txBody>
                  <a:tcPr/>
                </a:tc>
                <a:extLst>
                  <a:ext uri="{0D108BD9-81ED-4DB2-BD59-A6C34878D82A}">
                    <a16:rowId xmlns:a16="http://schemas.microsoft.com/office/drawing/2014/main" val="10000"/>
                  </a:ext>
                </a:extLst>
              </a:tr>
              <a:tr h="370840">
                <a:tc>
                  <a:txBody>
                    <a:bodyPr/>
                    <a:lstStyle/>
                    <a:p>
                      <a:r>
                        <a:rPr lang="el-GR" dirty="0"/>
                        <a:t>Επιμήκης τραχηλικός</a:t>
                      </a:r>
                    </a:p>
                  </a:txBody>
                  <a:tcPr/>
                </a:tc>
                <a:tc>
                  <a:txBody>
                    <a:bodyPr/>
                    <a:lstStyle/>
                    <a:p>
                      <a:r>
                        <a:rPr lang="el-GR" dirty="0"/>
                        <a:t>Φύμα Α1, σώμα Α1-Α3</a:t>
                      </a:r>
                    </a:p>
                    <a:p>
                      <a:r>
                        <a:rPr lang="el-GR" dirty="0"/>
                        <a:t>Εγκ. </a:t>
                      </a:r>
                      <a:r>
                        <a:rPr lang="el-GR" dirty="0" err="1"/>
                        <a:t>Αποφ</a:t>
                      </a:r>
                      <a:r>
                        <a:rPr lang="el-GR" dirty="0"/>
                        <a:t>. Α3-Α6</a:t>
                      </a:r>
                    </a:p>
                  </a:txBody>
                  <a:tcPr/>
                </a:tc>
                <a:tc>
                  <a:txBody>
                    <a:bodyPr/>
                    <a:lstStyle/>
                    <a:p>
                      <a:r>
                        <a:rPr lang="el-GR" dirty="0"/>
                        <a:t>Σώμα Α5-Θ3</a:t>
                      </a:r>
                    </a:p>
                    <a:p>
                      <a:r>
                        <a:rPr lang="el-GR" dirty="0"/>
                        <a:t>Εγκ. </a:t>
                      </a:r>
                      <a:r>
                        <a:rPr lang="el-GR" dirty="0" err="1"/>
                        <a:t>Αποφ</a:t>
                      </a:r>
                      <a:r>
                        <a:rPr lang="el-GR" dirty="0"/>
                        <a:t>. Α3-Α5</a:t>
                      </a:r>
                    </a:p>
                  </a:txBody>
                  <a:tcPr/>
                </a:tc>
                <a:tc>
                  <a:txBody>
                    <a:bodyPr/>
                    <a:lstStyle/>
                    <a:p>
                      <a:r>
                        <a:rPr lang="el-GR" dirty="0"/>
                        <a:t>Α2-Α6 (</a:t>
                      </a:r>
                      <a:r>
                        <a:rPr lang="el-GR" dirty="0" err="1"/>
                        <a:t>πρ</a:t>
                      </a:r>
                      <a:r>
                        <a:rPr lang="el-GR" dirty="0"/>
                        <a:t>)</a:t>
                      </a:r>
                    </a:p>
                  </a:txBody>
                  <a:tcPr/>
                </a:tc>
                <a:tc>
                  <a:txBody>
                    <a:bodyPr/>
                    <a:lstStyle/>
                    <a:p>
                      <a:r>
                        <a:rPr lang="el-GR" b="1" dirty="0"/>
                        <a:t>Κάμψη λαιμού </a:t>
                      </a:r>
                      <a:r>
                        <a:rPr lang="el-GR" dirty="0"/>
                        <a:t>(ΑΜΣΣ,</a:t>
                      </a:r>
                      <a:r>
                        <a:rPr lang="el-GR" baseline="0" dirty="0"/>
                        <a:t> Α2-Α7)</a:t>
                      </a:r>
                      <a:r>
                        <a:rPr lang="el-GR" dirty="0"/>
                        <a:t>, στροφή αντίθετα</a:t>
                      </a:r>
                    </a:p>
                  </a:txBody>
                  <a:tcPr/>
                </a:tc>
                <a:extLst>
                  <a:ext uri="{0D108BD9-81ED-4DB2-BD59-A6C34878D82A}">
                    <a16:rowId xmlns:a16="http://schemas.microsoft.com/office/drawing/2014/main" val="10001"/>
                  </a:ext>
                </a:extLst>
              </a:tr>
              <a:tr h="370840">
                <a:tc>
                  <a:txBody>
                    <a:bodyPr/>
                    <a:lstStyle/>
                    <a:p>
                      <a:r>
                        <a:rPr lang="el-GR" dirty="0"/>
                        <a:t>Επιμήκης κεφαλικός</a:t>
                      </a:r>
                    </a:p>
                  </a:txBody>
                  <a:tcPr/>
                </a:tc>
                <a:tc>
                  <a:txBody>
                    <a:bodyPr/>
                    <a:lstStyle/>
                    <a:p>
                      <a:r>
                        <a:rPr lang="el-GR" dirty="0"/>
                        <a:t>Ινιακό οστό βασική μοίρα</a:t>
                      </a:r>
                    </a:p>
                  </a:txBody>
                  <a:tcPr/>
                </a:tc>
                <a:tc>
                  <a:txBody>
                    <a:bodyPr/>
                    <a:lstStyle/>
                    <a:p>
                      <a:r>
                        <a:rPr lang="el-GR" dirty="0"/>
                        <a:t>Εγκ. </a:t>
                      </a:r>
                      <a:r>
                        <a:rPr lang="el-GR" dirty="0" err="1"/>
                        <a:t>αποφ</a:t>
                      </a:r>
                      <a:r>
                        <a:rPr lang="el-GR" dirty="0"/>
                        <a:t>. φύμα Α3-Α6</a:t>
                      </a:r>
                    </a:p>
                  </a:txBody>
                  <a:tcPr/>
                </a:tc>
                <a:tc>
                  <a:txBody>
                    <a:bodyPr/>
                    <a:lstStyle/>
                    <a:p>
                      <a:r>
                        <a:rPr lang="el-GR" dirty="0"/>
                        <a:t>Α1-Α3 (</a:t>
                      </a:r>
                      <a:r>
                        <a:rPr lang="el-GR" dirty="0" err="1"/>
                        <a:t>πρ</a:t>
                      </a:r>
                      <a:r>
                        <a:rPr lang="el-GR" dirty="0"/>
                        <a:t>)</a:t>
                      </a:r>
                    </a:p>
                  </a:txBody>
                  <a:tcPr/>
                </a:tc>
                <a:tc rowSpan="3">
                  <a:txBody>
                    <a:bodyPr/>
                    <a:lstStyle/>
                    <a:p>
                      <a:endParaRPr lang="el-GR" b="1" dirty="0"/>
                    </a:p>
                    <a:p>
                      <a:endParaRPr lang="el-GR" b="1" dirty="0"/>
                    </a:p>
                    <a:p>
                      <a:r>
                        <a:rPr lang="el-GR" b="1" dirty="0"/>
                        <a:t>Κάμψη κεφαλής </a:t>
                      </a:r>
                      <a:r>
                        <a:rPr lang="el-GR" dirty="0"/>
                        <a:t>(</a:t>
                      </a:r>
                      <a:r>
                        <a:rPr lang="el-GR" dirty="0" err="1"/>
                        <a:t>ατλαντοϊνιακή</a:t>
                      </a:r>
                      <a:r>
                        <a:rPr lang="el-GR" dirty="0"/>
                        <a:t> άρθρωση)</a:t>
                      </a:r>
                    </a:p>
                  </a:txBody>
                  <a:tcPr/>
                </a:tc>
                <a:extLst>
                  <a:ext uri="{0D108BD9-81ED-4DB2-BD59-A6C34878D82A}">
                    <a16:rowId xmlns:a16="http://schemas.microsoft.com/office/drawing/2014/main" val="10002"/>
                  </a:ext>
                </a:extLst>
              </a:tr>
              <a:tr h="370840">
                <a:tc>
                  <a:txBody>
                    <a:bodyPr/>
                    <a:lstStyle/>
                    <a:p>
                      <a:r>
                        <a:rPr lang="el-GR" dirty="0"/>
                        <a:t>Πρόσθιος ορθός κεφαλικός</a:t>
                      </a:r>
                    </a:p>
                  </a:txBody>
                  <a:tcPr/>
                </a:tc>
                <a:tc>
                  <a:txBody>
                    <a:bodyPr/>
                    <a:lstStyle/>
                    <a:p>
                      <a:r>
                        <a:rPr lang="el-GR" dirty="0"/>
                        <a:t>Βάση κρανίου</a:t>
                      </a:r>
                    </a:p>
                  </a:txBody>
                  <a:tcPr/>
                </a:tc>
                <a:tc>
                  <a:txBody>
                    <a:bodyPr/>
                    <a:lstStyle/>
                    <a:p>
                      <a:r>
                        <a:rPr lang="el-GR" dirty="0"/>
                        <a:t>Πλάγιο όγκωμα Α1</a:t>
                      </a:r>
                    </a:p>
                  </a:txBody>
                  <a:tcPr/>
                </a:tc>
                <a:tc>
                  <a:txBody>
                    <a:bodyPr/>
                    <a:lstStyle/>
                    <a:p>
                      <a:r>
                        <a:rPr lang="el-GR" dirty="0"/>
                        <a:t>Α1-Α2</a:t>
                      </a:r>
                    </a:p>
                  </a:txBody>
                  <a:tcPr/>
                </a:tc>
                <a:tc vMerge="1">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a:t>Πρόσθιος σκαληνός</a:t>
                      </a:r>
                    </a:p>
                  </a:txBody>
                  <a:tcPr/>
                </a:tc>
                <a:tc>
                  <a:txBody>
                    <a:bodyPr/>
                    <a:lstStyle/>
                    <a:p>
                      <a:r>
                        <a:rPr lang="el-GR" dirty="0"/>
                        <a:t>Εγκ. </a:t>
                      </a:r>
                      <a:r>
                        <a:rPr lang="el-GR" dirty="0" err="1"/>
                        <a:t>Αποφ</a:t>
                      </a:r>
                      <a:r>
                        <a:rPr lang="el-GR" dirty="0"/>
                        <a:t>. Α3-Α6</a:t>
                      </a:r>
                    </a:p>
                  </a:txBody>
                  <a:tcPr/>
                </a:tc>
                <a:tc>
                  <a:txBody>
                    <a:bodyPr/>
                    <a:lstStyle/>
                    <a:p>
                      <a:r>
                        <a:rPr lang="el-GR" dirty="0"/>
                        <a:t>Πλευρά 1η</a:t>
                      </a:r>
                    </a:p>
                  </a:txBody>
                  <a:tcPr/>
                </a:tc>
                <a:tc>
                  <a:txBody>
                    <a:bodyPr/>
                    <a:lstStyle/>
                    <a:p>
                      <a:r>
                        <a:rPr lang="el-GR" dirty="0"/>
                        <a:t>Α4-Α6</a:t>
                      </a:r>
                    </a:p>
                  </a:txBody>
                  <a:tcPr/>
                </a:tc>
                <a:tc vMerge="1">
                  <a:txBody>
                    <a:bodyPr/>
                    <a:lstStyle/>
                    <a:p>
                      <a:endParaRPr lang="el-GR"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dk1"/>
                </a:solidFill>
                <a:effectLst/>
                <a:uLnTx/>
                <a:uFillTx/>
                <a:latin typeface="+mn-lt"/>
                <a:ea typeface="+mn-ea"/>
                <a:cs typeface="+mn-cs"/>
              </a:rPr>
              <a:t>ΠΛΑΓΙΟΙ ΣΠΟΝΔΥΛΙΚΟΙ ΜΥΕΣ</a:t>
            </a:r>
            <a:br>
              <a:rPr kumimoji="0" lang="el-GR" sz="2400" b="0" i="0" u="none" strike="noStrike" kern="1200" cap="none" spc="0" normalizeH="0" baseline="0" noProof="0" dirty="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428596" y="928670"/>
          <a:ext cx="8429685" cy="5765800"/>
        </p:xfrm>
        <a:graphic>
          <a:graphicData uri="http://schemas.openxmlformats.org/drawingml/2006/table">
            <a:tbl>
              <a:tblPr firstRow="1" bandRow="1">
                <a:tableStyleId>{69C7853C-536D-4A76-A0AE-DD22124D55A5}</a:tableStyleId>
              </a:tblPr>
              <a:tblGrid>
                <a:gridCol w="1685937">
                  <a:extLst>
                    <a:ext uri="{9D8B030D-6E8A-4147-A177-3AD203B41FA5}">
                      <a16:colId xmlns:a16="http://schemas.microsoft.com/office/drawing/2014/main" val="20000"/>
                    </a:ext>
                  </a:extLst>
                </a:gridCol>
                <a:gridCol w="1685937">
                  <a:extLst>
                    <a:ext uri="{9D8B030D-6E8A-4147-A177-3AD203B41FA5}">
                      <a16:colId xmlns:a16="http://schemas.microsoft.com/office/drawing/2014/main" val="20001"/>
                    </a:ext>
                  </a:extLst>
                </a:gridCol>
                <a:gridCol w="1685937">
                  <a:extLst>
                    <a:ext uri="{9D8B030D-6E8A-4147-A177-3AD203B41FA5}">
                      <a16:colId xmlns:a16="http://schemas.microsoft.com/office/drawing/2014/main" val="20002"/>
                    </a:ext>
                  </a:extLst>
                </a:gridCol>
                <a:gridCol w="1300173">
                  <a:extLst>
                    <a:ext uri="{9D8B030D-6E8A-4147-A177-3AD203B41FA5}">
                      <a16:colId xmlns:a16="http://schemas.microsoft.com/office/drawing/2014/main" val="20003"/>
                    </a:ext>
                  </a:extLst>
                </a:gridCol>
                <a:gridCol w="2071701">
                  <a:extLst>
                    <a:ext uri="{9D8B030D-6E8A-4147-A177-3AD203B41FA5}">
                      <a16:colId xmlns:a16="http://schemas.microsoft.com/office/drawing/2014/main" val="20004"/>
                    </a:ext>
                  </a:extLst>
                </a:gridCol>
              </a:tblGrid>
              <a:tr h="370840">
                <a:tc>
                  <a:txBody>
                    <a:bodyPr/>
                    <a:lstStyle/>
                    <a:p>
                      <a:r>
                        <a:rPr lang="el-GR" sz="1200" dirty="0"/>
                        <a:t>ΜΥΣ</a:t>
                      </a:r>
                    </a:p>
                  </a:txBody>
                  <a:tcPr/>
                </a:tc>
                <a:tc>
                  <a:txBody>
                    <a:bodyPr/>
                    <a:lstStyle/>
                    <a:p>
                      <a:r>
                        <a:rPr lang="el-GR" sz="1200" dirty="0"/>
                        <a:t>ΕΚΦΥΣΗ</a:t>
                      </a:r>
                    </a:p>
                  </a:txBody>
                  <a:tcPr/>
                </a:tc>
                <a:tc>
                  <a:txBody>
                    <a:bodyPr/>
                    <a:lstStyle/>
                    <a:p>
                      <a:r>
                        <a:rPr lang="el-GR" sz="1200" dirty="0"/>
                        <a:t>ΚΑΤΑΦΥΣΗ</a:t>
                      </a:r>
                    </a:p>
                  </a:txBody>
                  <a:tcPr/>
                </a:tc>
                <a:tc>
                  <a:txBody>
                    <a:bodyPr/>
                    <a:lstStyle/>
                    <a:p>
                      <a:r>
                        <a:rPr lang="el-GR" sz="1200" dirty="0"/>
                        <a:t>ΝΕΥΡΩΣΗ</a:t>
                      </a:r>
                    </a:p>
                  </a:txBody>
                  <a:tcPr/>
                </a:tc>
                <a:tc>
                  <a:txBody>
                    <a:bodyPr/>
                    <a:lstStyle/>
                    <a:p>
                      <a:r>
                        <a:rPr lang="el-GR" sz="1200" dirty="0"/>
                        <a:t>ΛΕΙΤΟΥΡΓΙΑ</a:t>
                      </a:r>
                    </a:p>
                  </a:txBody>
                  <a:tcPr/>
                </a:tc>
                <a:extLst>
                  <a:ext uri="{0D108BD9-81ED-4DB2-BD59-A6C34878D82A}">
                    <a16:rowId xmlns:a16="http://schemas.microsoft.com/office/drawing/2014/main" val="10000"/>
                  </a:ext>
                </a:extLst>
              </a:tr>
              <a:tr h="370840">
                <a:tc>
                  <a:txBody>
                    <a:bodyPr/>
                    <a:lstStyle/>
                    <a:p>
                      <a:r>
                        <a:rPr lang="el-GR" dirty="0"/>
                        <a:t>Πλάγιος</a:t>
                      </a:r>
                      <a:r>
                        <a:rPr lang="el-GR" baseline="0" dirty="0"/>
                        <a:t>  ορθός κεφαλικός</a:t>
                      </a:r>
                      <a:endParaRPr lang="el-GR" dirty="0"/>
                    </a:p>
                  </a:txBody>
                  <a:tcPr/>
                </a:tc>
                <a:tc>
                  <a:txBody>
                    <a:bodyPr/>
                    <a:lstStyle/>
                    <a:p>
                      <a:r>
                        <a:rPr lang="el-GR" dirty="0"/>
                        <a:t>Ινιακό οστό</a:t>
                      </a:r>
                    </a:p>
                  </a:txBody>
                  <a:tcPr/>
                </a:tc>
                <a:tc>
                  <a:txBody>
                    <a:bodyPr/>
                    <a:lstStyle/>
                    <a:p>
                      <a:r>
                        <a:rPr lang="el-GR" dirty="0"/>
                        <a:t>Εγκ. </a:t>
                      </a:r>
                      <a:r>
                        <a:rPr lang="el-GR" dirty="0" err="1"/>
                        <a:t>Αποφ</a:t>
                      </a:r>
                      <a:r>
                        <a:rPr lang="el-GR" dirty="0"/>
                        <a:t>. Α1</a:t>
                      </a:r>
                    </a:p>
                  </a:txBody>
                  <a:tcPr/>
                </a:tc>
                <a:tc>
                  <a:txBody>
                    <a:bodyPr/>
                    <a:lstStyle/>
                    <a:p>
                      <a:r>
                        <a:rPr lang="el-GR" dirty="0"/>
                        <a:t>Α1, Α2</a:t>
                      </a:r>
                    </a:p>
                  </a:txBody>
                  <a:tcPr/>
                </a:tc>
                <a:tc>
                  <a:txBody>
                    <a:bodyPr/>
                    <a:lstStyle/>
                    <a:p>
                      <a:r>
                        <a:rPr lang="el-GR" dirty="0"/>
                        <a:t>Κάμψη κεφαλής, σταθεροποίηση</a:t>
                      </a:r>
                    </a:p>
                  </a:txBody>
                  <a:tcPr/>
                </a:tc>
                <a:extLst>
                  <a:ext uri="{0D108BD9-81ED-4DB2-BD59-A6C34878D82A}">
                    <a16:rowId xmlns:a16="http://schemas.microsoft.com/office/drawing/2014/main" val="10001"/>
                  </a:ext>
                </a:extLst>
              </a:tr>
              <a:tr h="370840">
                <a:tc>
                  <a:txBody>
                    <a:bodyPr/>
                    <a:lstStyle/>
                    <a:p>
                      <a:r>
                        <a:rPr lang="el-GR" dirty="0" err="1"/>
                        <a:t>Σπληνιοειδής</a:t>
                      </a:r>
                      <a:r>
                        <a:rPr lang="el-GR" dirty="0"/>
                        <a:t> κεφαλικός</a:t>
                      </a:r>
                    </a:p>
                  </a:txBody>
                  <a:tcPr/>
                </a:tc>
                <a:tc>
                  <a:txBody>
                    <a:bodyPr/>
                    <a:lstStyle/>
                    <a:p>
                      <a:r>
                        <a:rPr lang="el-GR" dirty="0" err="1"/>
                        <a:t>Αυχ</a:t>
                      </a:r>
                      <a:r>
                        <a:rPr lang="el-GR" dirty="0"/>
                        <a:t>. </a:t>
                      </a:r>
                      <a:r>
                        <a:rPr lang="el-GR" dirty="0" err="1"/>
                        <a:t>συνδ</a:t>
                      </a:r>
                      <a:r>
                        <a:rPr lang="el-GR" dirty="0"/>
                        <a:t>, </a:t>
                      </a:r>
                      <a:r>
                        <a:rPr lang="el-GR" dirty="0" err="1"/>
                        <a:t>ακανθ</a:t>
                      </a:r>
                      <a:r>
                        <a:rPr lang="el-GR" dirty="0"/>
                        <a:t>. </a:t>
                      </a:r>
                      <a:r>
                        <a:rPr lang="el-GR" dirty="0" err="1"/>
                        <a:t>σποφ</a:t>
                      </a:r>
                      <a:r>
                        <a:rPr lang="el-GR" dirty="0"/>
                        <a:t>. Θ1-Θ6</a:t>
                      </a:r>
                    </a:p>
                  </a:txBody>
                  <a:tcPr/>
                </a:tc>
                <a:tc>
                  <a:txBody>
                    <a:bodyPr/>
                    <a:lstStyle/>
                    <a:p>
                      <a:r>
                        <a:rPr lang="el-GR" dirty="0"/>
                        <a:t>Μαστοειδής </a:t>
                      </a:r>
                      <a:r>
                        <a:rPr lang="el-GR" dirty="0" err="1"/>
                        <a:t>αποφ</a:t>
                      </a:r>
                      <a:r>
                        <a:rPr lang="el-GR" dirty="0"/>
                        <a:t>. Άνω </a:t>
                      </a:r>
                      <a:r>
                        <a:rPr lang="el-GR" dirty="0" err="1"/>
                        <a:t>αυχ</a:t>
                      </a:r>
                      <a:r>
                        <a:rPr lang="el-GR" dirty="0"/>
                        <a:t>. γραμμή</a:t>
                      </a:r>
                    </a:p>
                  </a:txBody>
                  <a:tcPr/>
                </a:tc>
                <a:tc>
                  <a:txBody>
                    <a:bodyPr/>
                    <a:lstStyle/>
                    <a:p>
                      <a:r>
                        <a:rPr lang="el-GR" dirty="0"/>
                        <a:t>Οπ. Κλ. </a:t>
                      </a:r>
                      <a:r>
                        <a:rPr lang="el-GR" dirty="0" err="1"/>
                        <a:t>Αυχ</a:t>
                      </a:r>
                      <a:r>
                        <a:rPr lang="el-GR" dirty="0"/>
                        <a:t>. </a:t>
                      </a:r>
                      <a:r>
                        <a:rPr lang="el-GR" dirty="0" err="1"/>
                        <a:t>Νωτ</a:t>
                      </a:r>
                      <a:r>
                        <a:rPr lang="el-GR" dirty="0"/>
                        <a:t>. Ν.</a:t>
                      </a:r>
                    </a:p>
                  </a:txBody>
                  <a:tcPr/>
                </a:tc>
                <a:tc>
                  <a:txBody>
                    <a:bodyPr/>
                    <a:lstStyle/>
                    <a:p>
                      <a:r>
                        <a:rPr lang="el-GR" dirty="0"/>
                        <a:t>Πλάγια κάμψη κεφαλής</a:t>
                      </a:r>
                      <a:r>
                        <a:rPr lang="el-GR" baseline="0" dirty="0"/>
                        <a:t> ομόπλευρα</a:t>
                      </a:r>
                    </a:p>
                    <a:p>
                      <a:r>
                        <a:rPr lang="el-GR" baseline="0" dirty="0"/>
                        <a:t>Άμφω: έκταση κεφαλής και λαιμού</a:t>
                      </a:r>
                      <a:endParaRPr lang="el-GR" dirty="0"/>
                    </a:p>
                  </a:txBody>
                  <a:tcPr/>
                </a:tc>
                <a:extLst>
                  <a:ext uri="{0D108BD9-81ED-4DB2-BD59-A6C34878D82A}">
                    <a16:rowId xmlns:a16="http://schemas.microsoft.com/office/drawing/2014/main" val="10002"/>
                  </a:ext>
                </a:extLst>
              </a:tr>
              <a:tr h="370840">
                <a:tc>
                  <a:txBody>
                    <a:bodyPr/>
                    <a:lstStyle/>
                    <a:p>
                      <a:r>
                        <a:rPr lang="el-GR" baseline="0" dirty="0"/>
                        <a:t>Ανελκτήρας ωμοπλάτης</a:t>
                      </a:r>
                      <a:endParaRPr lang="el-GR" dirty="0"/>
                    </a:p>
                  </a:txBody>
                  <a:tcPr/>
                </a:tc>
                <a:tc>
                  <a:txBody>
                    <a:bodyPr/>
                    <a:lstStyle/>
                    <a:p>
                      <a:r>
                        <a:rPr lang="el-GR" dirty="0"/>
                        <a:t>Εγκ. </a:t>
                      </a:r>
                      <a:r>
                        <a:rPr lang="el-GR" dirty="0" err="1"/>
                        <a:t>σποφ</a:t>
                      </a:r>
                      <a:r>
                        <a:rPr lang="el-GR" dirty="0"/>
                        <a:t>. Α2-Α6</a:t>
                      </a:r>
                    </a:p>
                  </a:txBody>
                  <a:tcPr/>
                </a:tc>
                <a:tc>
                  <a:txBody>
                    <a:bodyPr/>
                    <a:lstStyle/>
                    <a:p>
                      <a:r>
                        <a:rPr lang="el-GR" dirty="0"/>
                        <a:t>Έσω χείλος ωμοπλάτης</a:t>
                      </a:r>
                    </a:p>
                  </a:txBody>
                  <a:tcPr/>
                </a:tc>
                <a:tc>
                  <a:txBody>
                    <a:bodyPr/>
                    <a:lstStyle/>
                    <a:p>
                      <a:r>
                        <a:rPr lang="el-GR" dirty="0"/>
                        <a:t>Ραχιαίο ν. ωμοπλάτης,Α3, Α4</a:t>
                      </a:r>
                    </a:p>
                  </a:txBody>
                  <a:tcPr/>
                </a:tc>
                <a:tc>
                  <a:txBody>
                    <a:bodyPr/>
                    <a:lstStyle/>
                    <a:p>
                      <a:r>
                        <a:rPr lang="el-GR" dirty="0"/>
                        <a:t>Κάτω στροφή ωμοπλάτης</a:t>
                      </a:r>
                    </a:p>
                  </a:txBody>
                  <a:tcPr/>
                </a:tc>
                <a:extLst>
                  <a:ext uri="{0D108BD9-81ED-4DB2-BD59-A6C34878D82A}">
                    <a16:rowId xmlns:a16="http://schemas.microsoft.com/office/drawing/2014/main" val="10003"/>
                  </a:ext>
                </a:extLst>
              </a:tr>
              <a:tr h="868680">
                <a:tc>
                  <a:txBody>
                    <a:bodyPr/>
                    <a:lstStyle/>
                    <a:p>
                      <a:r>
                        <a:rPr lang="el-GR" dirty="0"/>
                        <a:t>Μέσος</a:t>
                      </a:r>
                      <a:r>
                        <a:rPr lang="el-GR" baseline="0" dirty="0"/>
                        <a:t> σκαληνός</a:t>
                      </a:r>
                    </a:p>
                  </a:txBody>
                  <a:tcPr/>
                </a:tc>
                <a:tc>
                  <a:txBody>
                    <a:bodyPr/>
                    <a:lstStyle/>
                    <a:p>
                      <a:r>
                        <a:rPr lang="el-GR" dirty="0"/>
                        <a:t>Εγκ. </a:t>
                      </a:r>
                      <a:r>
                        <a:rPr lang="el-GR" dirty="0" err="1"/>
                        <a:t>σποφ</a:t>
                      </a:r>
                      <a:r>
                        <a:rPr lang="el-GR" dirty="0"/>
                        <a:t>. Α5-Α7</a:t>
                      </a:r>
                    </a:p>
                  </a:txBody>
                  <a:tcPr/>
                </a:tc>
                <a:tc>
                  <a:txBody>
                    <a:bodyPr/>
                    <a:lstStyle/>
                    <a:p>
                      <a:r>
                        <a:rPr lang="el-GR" dirty="0"/>
                        <a:t>1</a:t>
                      </a:r>
                      <a:r>
                        <a:rPr lang="el-GR" baseline="30000" dirty="0"/>
                        <a:t>η</a:t>
                      </a:r>
                      <a:r>
                        <a:rPr lang="el-GR" dirty="0"/>
                        <a:t> πλευρά </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Οπ. Κλ. </a:t>
                      </a:r>
                      <a:r>
                        <a:rPr lang="el-GR" dirty="0" err="1"/>
                        <a:t>Αυχ</a:t>
                      </a:r>
                      <a:r>
                        <a:rPr lang="el-GR" dirty="0"/>
                        <a:t>. </a:t>
                      </a:r>
                      <a:r>
                        <a:rPr lang="el-GR" dirty="0" err="1"/>
                        <a:t>Νωτ</a:t>
                      </a:r>
                      <a:r>
                        <a:rPr lang="el-GR" dirty="0"/>
                        <a:t>. Ν.</a:t>
                      </a:r>
                    </a:p>
                  </a:txBody>
                  <a:tcPr/>
                </a:tc>
                <a:tc>
                  <a:txBody>
                    <a:bodyPr/>
                    <a:lstStyle/>
                    <a:p>
                      <a:r>
                        <a:rPr lang="el-GR" b="1" dirty="0"/>
                        <a:t>Πλάγια κάμψη λαιμού</a:t>
                      </a:r>
                      <a:r>
                        <a:rPr lang="el-GR" dirty="0"/>
                        <a:t>, ανύψωση 1</a:t>
                      </a:r>
                      <a:r>
                        <a:rPr lang="el-GR" baseline="30000" dirty="0"/>
                        <a:t>ης</a:t>
                      </a:r>
                      <a:r>
                        <a:rPr lang="el-GR" dirty="0"/>
                        <a:t> πλευράς (βαθιά εισπνοή)</a:t>
                      </a:r>
                    </a:p>
                  </a:txBody>
                  <a:tcPr/>
                </a:tc>
                <a:extLst>
                  <a:ext uri="{0D108BD9-81ED-4DB2-BD59-A6C34878D82A}">
                    <a16:rowId xmlns:a16="http://schemas.microsoft.com/office/drawing/2014/main" val="10004"/>
                  </a:ext>
                </a:extLst>
              </a:tr>
              <a:tr h="868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Οπίσθιος σκαληνός</a:t>
                      </a:r>
                      <a:endParaRPr lang="el-GR" dirty="0"/>
                    </a:p>
                    <a:p>
                      <a:endParaRPr lang="el-GR" dirty="0"/>
                    </a:p>
                  </a:txBody>
                  <a:tcPr/>
                </a:tc>
                <a:tc>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2</a:t>
                      </a:r>
                      <a:r>
                        <a:rPr lang="el-GR" baseline="30000" dirty="0"/>
                        <a:t>η</a:t>
                      </a:r>
                      <a:r>
                        <a:rPr lang="el-GR" dirty="0"/>
                        <a:t> πλευρά</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Πρ</a:t>
                      </a:r>
                      <a:r>
                        <a:rPr lang="el-GR" dirty="0"/>
                        <a:t>. Κλ. </a:t>
                      </a:r>
                      <a:r>
                        <a:rPr lang="el-GR" dirty="0" err="1"/>
                        <a:t>Αυχ</a:t>
                      </a:r>
                      <a:r>
                        <a:rPr lang="el-GR" dirty="0"/>
                        <a:t>. </a:t>
                      </a:r>
                      <a:r>
                        <a:rPr lang="el-GR" dirty="0" err="1"/>
                        <a:t>Νωτ</a:t>
                      </a:r>
                      <a:r>
                        <a:rPr lang="el-GR" dirty="0"/>
                        <a:t>. Ν.</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a:t>Πλάγια κάμψη λαιμού</a:t>
                      </a:r>
                      <a:r>
                        <a:rPr lang="el-GR" dirty="0"/>
                        <a:t>, ανύψωση 2</a:t>
                      </a:r>
                      <a:r>
                        <a:rPr lang="el-GR" baseline="30000" dirty="0"/>
                        <a:t>ης</a:t>
                      </a:r>
                      <a:r>
                        <a:rPr lang="el-GR" dirty="0"/>
                        <a:t> πλευράς (βαθιά εισπνοή)</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814388"/>
            <a:ext cx="472440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2160" y="824076"/>
            <a:ext cx="2592288" cy="5078313"/>
          </a:xfrm>
          <a:prstGeom prst="rect">
            <a:avLst/>
          </a:prstGeom>
          <a:noFill/>
        </p:spPr>
        <p:txBody>
          <a:bodyPr wrap="square" rtlCol="0">
            <a:spAutoFit/>
          </a:bodyPr>
          <a:lstStyle/>
          <a:p>
            <a:pPr marL="342900" indent="-342900">
              <a:buAutoNum type="arabicPeriod"/>
            </a:pPr>
            <a:r>
              <a:rPr lang="el-GR" dirty="0" err="1"/>
              <a:t>Πρ</a:t>
            </a:r>
            <a:r>
              <a:rPr lang="el-GR" dirty="0"/>
              <a:t>. ορθός  κεφαλικός</a:t>
            </a:r>
          </a:p>
          <a:p>
            <a:pPr marL="342900" indent="-342900">
              <a:buAutoNum type="arabicPeriod"/>
            </a:pPr>
            <a:r>
              <a:rPr lang="el-GR" dirty="0"/>
              <a:t>Πλ. Ορθός κεφαλικός</a:t>
            </a:r>
          </a:p>
          <a:p>
            <a:pPr marL="342900" indent="-342900">
              <a:buAutoNum type="arabicPeriod"/>
            </a:pPr>
            <a:r>
              <a:rPr lang="el-GR" dirty="0" err="1"/>
              <a:t>Μήκιστος</a:t>
            </a:r>
            <a:r>
              <a:rPr lang="el-GR" dirty="0"/>
              <a:t> κεφαλικός</a:t>
            </a:r>
          </a:p>
          <a:p>
            <a:pPr marL="342900" indent="-342900">
              <a:buAutoNum type="arabicPeriod"/>
            </a:pPr>
            <a:r>
              <a:rPr lang="el-GR" dirty="0" err="1"/>
              <a:t>Μήκιστος</a:t>
            </a:r>
            <a:r>
              <a:rPr lang="el-GR" dirty="0"/>
              <a:t> αυχενικός</a:t>
            </a:r>
          </a:p>
          <a:p>
            <a:pPr marL="342900" indent="-342900">
              <a:buAutoNum type="arabicPeriod"/>
            </a:pPr>
            <a:r>
              <a:rPr lang="el-GR" dirty="0"/>
              <a:t>Μέσος σκαληνός</a:t>
            </a:r>
          </a:p>
          <a:p>
            <a:r>
              <a:rPr lang="el-GR" dirty="0"/>
              <a:t>7. Υπογλώσσιο ν.</a:t>
            </a:r>
          </a:p>
          <a:p>
            <a:pPr marL="342900" indent="-342900">
              <a:buAutoNum type="arabicPeriod" startAt="8"/>
            </a:pPr>
            <a:r>
              <a:rPr lang="el-GR" dirty="0"/>
              <a:t>Ανώτερη ρίζα (πρόσθια) Α1, Α2</a:t>
            </a:r>
          </a:p>
          <a:p>
            <a:pPr marL="342900" indent="-342900">
              <a:buAutoNum type="arabicPeriod" startAt="8"/>
            </a:pPr>
            <a:r>
              <a:rPr lang="el-GR" dirty="0" err="1"/>
              <a:t>θυροϋοειδή</a:t>
            </a:r>
            <a:endParaRPr lang="el-GR" dirty="0"/>
          </a:p>
          <a:p>
            <a:pPr marL="342900" indent="-342900">
              <a:buAutoNum type="arabicPeriod" startAt="10"/>
            </a:pPr>
            <a:r>
              <a:rPr lang="el-GR" dirty="0"/>
              <a:t>Κατώτερη ρίζα (οπίσθια) Α2, Α3</a:t>
            </a:r>
          </a:p>
          <a:p>
            <a:pPr marL="342900" indent="-342900">
              <a:buAutoNum type="arabicPeriod" startAt="10"/>
            </a:pPr>
            <a:r>
              <a:rPr lang="el-GR" dirty="0" err="1"/>
              <a:t>Ομοϋοειδή</a:t>
            </a:r>
            <a:endParaRPr lang="el-GR" dirty="0"/>
          </a:p>
          <a:p>
            <a:pPr marL="342900" indent="-342900">
              <a:buAutoNum type="arabicPeriod" startAt="10"/>
            </a:pPr>
            <a:r>
              <a:rPr lang="el-GR" dirty="0" err="1"/>
              <a:t>στερνοθυροϋοειδή</a:t>
            </a:r>
            <a:r>
              <a:rPr lang="el-GR" dirty="0"/>
              <a:t> </a:t>
            </a:r>
          </a:p>
          <a:p>
            <a:pPr marL="342900" indent="-342900">
              <a:buAutoNum type="arabicPeriod" startAt="10"/>
            </a:pPr>
            <a:r>
              <a:rPr lang="el-GR" dirty="0" err="1"/>
              <a:t>Στερνοϋοειδή</a:t>
            </a:r>
            <a:r>
              <a:rPr lang="el-GR" dirty="0"/>
              <a:t> </a:t>
            </a:r>
          </a:p>
          <a:p>
            <a:pPr marL="342900" indent="-342900">
              <a:buAutoNum type="arabicPeriod" startAt="10"/>
            </a:pPr>
            <a:endParaRPr lang="el-GR" dirty="0"/>
          </a:p>
          <a:p>
            <a:endParaRPr lang="el-GR" dirty="0"/>
          </a:p>
          <a:p>
            <a:pPr marL="342900" indent="-342900">
              <a:buAutoNum type="arabicPeriod"/>
            </a:pPr>
            <a:endParaRPr lang="el-GR" dirty="0"/>
          </a:p>
          <a:p>
            <a:pPr marL="342900" indent="-342900">
              <a:buAutoNum type="arabicPeriod"/>
            </a:pPr>
            <a:endParaRPr lang="el-GR" dirty="0"/>
          </a:p>
        </p:txBody>
      </p:sp>
    </p:spTree>
    <p:extLst>
      <p:ext uri="{BB962C8B-B14F-4D97-AF65-F5344CB8AC3E}">
        <p14:creationId xmlns:p14="http://schemas.microsoft.com/office/powerpoint/2010/main" val="2703421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92175"/>
            <a:ext cx="51308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44208" y="764704"/>
            <a:ext cx="2248436" cy="3693319"/>
          </a:xfrm>
          <a:prstGeom prst="rect">
            <a:avLst/>
          </a:prstGeom>
          <a:noFill/>
        </p:spPr>
        <p:txBody>
          <a:bodyPr wrap="none" rtlCol="0">
            <a:spAutoFit/>
          </a:bodyPr>
          <a:lstStyle/>
          <a:p>
            <a:r>
              <a:rPr lang="el-GR" dirty="0"/>
              <a:t>ΒΡΑΧΙΟΝΙΟ ΠΛΕΓΜΑ</a:t>
            </a:r>
          </a:p>
          <a:p>
            <a:r>
              <a:rPr lang="el-GR" dirty="0"/>
              <a:t>Α5-Θ1</a:t>
            </a:r>
          </a:p>
          <a:p>
            <a:endParaRPr lang="el-GR" dirty="0"/>
          </a:p>
          <a:p>
            <a:r>
              <a:rPr lang="el-GR" dirty="0" err="1"/>
              <a:t>Υπερκλείδια</a:t>
            </a:r>
            <a:r>
              <a:rPr lang="el-GR" dirty="0"/>
              <a:t> μοίρα</a:t>
            </a:r>
          </a:p>
          <a:p>
            <a:r>
              <a:rPr lang="el-GR" dirty="0"/>
              <a:t>24. Ανώτερο (Α5-Α6)</a:t>
            </a:r>
          </a:p>
          <a:p>
            <a:r>
              <a:rPr lang="el-GR" dirty="0"/>
              <a:t>25. Μέσο (Α7)</a:t>
            </a:r>
          </a:p>
          <a:p>
            <a:r>
              <a:rPr lang="el-GR" dirty="0"/>
              <a:t>26. Κατώτερο (Α8-Θ1)</a:t>
            </a:r>
          </a:p>
          <a:p>
            <a:endParaRPr lang="el-GR" dirty="0"/>
          </a:p>
          <a:p>
            <a:r>
              <a:rPr lang="el-GR" dirty="0"/>
              <a:t>Υποκλείδια μοίρα</a:t>
            </a:r>
          </a:p>
          <a:p>
            <a:r>
              <a:rPr lang="el-GR" dirty="0"/>
              <a:t>28. Έξω</a:t>
            </a:r>
          </a:p>
          <a:p>
            <a:r>
              <a:rPr lang="el-GR" dirty="0"/>
              <a:t>29. Έσω</a:t>
            </a:r>
          </a:p>
          <a:p>
            <a:r>
              <a:rPr lang="el-GR" dirty="0"/>
              <a:t>30. Οπίσθιο </a:t>
            </a:r>
          </a:p>
          <a:p>
            <a:endParaRPr lang="el-GR" dirty="0"/>
          </a:p>
        </p:txBody>
      </p:sp>
      <p:sp>
        <p:nvSpPr>
          <p:cNvPr id="4" name="TextBox 3"/>
          <p:cNvSpPr txBox="1"/>
          <p:nvPr/>
        </p:nvSpPr>
        <p:spPr>
          <a:xfrm>
            <a:off x="5436096" y="4797152"/>
            <a:ext cx="3613233" cy="2308324"/>
          </a:xfrm>
          <a:prstGeom prst="rect">
            <a:avLst/>
          </a:prstGeom>
          <a:noFill/>
        </p:spPr>
        <p:txBody>
          <a:bodyPr wrap="none" rtlCol="0">
            <a:spAutoFit/>
          </a:bodyPr>
          <a:lstStyle/>
          <a:p>
            <a:r>
              <a:rPr lang="el-GR" dirty="0"/>
              <a:t>31.Μυοδερματικό (Έξω)</a:t>
            </a:r>
          </a:p>
          <a:p>
            <a:r>
              <a:rPr lang="el-GR" dirty="0"/>
              <a:t>33. Μέσο (Έξω  και Έσω)</a:t>
            </a:r>
          </a:p>
          <a:p>
            <a:r>
              <a:rPr lang="el-GR" dirty="0"/>
              <a:t>34. Ωλένιο (έσω)</a:t>
            </a:r>
          </a:p>
          <a:p>
            <a:r>
              <a:rPr lang="el-GR" dirty="0"/>
              <a:t>35,36. Έσω </a:t>
            </a:r>
            <a:r>
              <a:rPr lang="el-GR" dirty="0" err="1"/>
              <a:t>δερμ</a:t>
            </a:r>
            <a:r>
              <a:rPr lang="el-GR" dirty="0"/>
              <a:t>. </a:t>
            </a:r>
            <a:r>
              <a:rPr lang="el-GR" dirty="0">
                <a:solidFill>
                  <a:srgbClr val="FF0000"/>
                </a:solidFill>
              </a:rPr>
              <a:t>Αντιβραχίου</a:t>
            </a:r>
            <a:r>
              <a:rPr lang="el-GR" dirty="0"/>
              <a:t> (Έσω)</a:t>
            </a:r>
          </a:p>
          <a:p>
            <a:r>
              <a:rPr lang="el-GR" dirty="0"/>
              <a:t>37. Μασχαλιαίο (Οπίσθιο)</a:t>
            </a:r>
          </a:p>
          <a:p>
            <a:r>
              <a:rPr lang="el-GR" dirty="0"/>
              <a:t>38. </a:t>
            </a:r>
            <a:r>
              <a:rPr lang="el-GR" dirty="0" err="1"/>
              <a:t>Κερκιδικό</a:t>
            </a:r>
            <a:r>
              <a:rPr lang="el-GR" dirty="0"/>
              <a:t> (Οπίσθιο)</a:t>
            </a:r>
          </a:p>
          <a:p>
            <a:endParaRPr lang="el-GR" dirty="0"/>
          </a:p>
          <a:p>
            <a:endParaRPr lang="el-GR" dirty="0"/>
          </a:p>
        </p:txBody>
      </p:sp>
    </p:spTree>
    <p:extLst>
      <p:ext uri="{BB962C8B-B14F-4D97-AF65-F5344CB8AC3E}">
        <p14:creationId xmlns:p14="http://schemas.microsoft.com/office/powerpoint/2010/main" val="545887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02" y="-99392"/>
            <a:ext cx="5248275"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441538"/>
            <a:ext cx="187220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tabLst>
                <a:tab pos="1520825" algn="l"/>
              </a:tabLst>
            </a:pPr>
            <a:r>
              <a:rPr lang="el-GR" dirty="0"/>
              <a:t>ΥΠΕΡΚΛΕΙΔΙΟ ΤΜΗΜΑ</a:t>
            </a:r>
          </a:p>
        </p:txBody>
      </p:sp>
      <p:sp>
        <p:nvSpPr>
          <p:cNvPr id="3" name="TextBox 2"/>
          <p:cNvSpPr txBox="1"/>
          <p:nvPr/>
        </p:nvSpPr>
        <p:spPr>
          <a:xfrm>
            <a:off x="6031160" y="108573"/>
            <a:ext cx="3112840" cy="563231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b="1" dirty="0"/>
              <a:t>ΟΠ-ΠΛ. ΕΠΙΦ ΘΩΡΑΚΑ</a:t>
            </a:r>
          </a:p>
          <a:p>
            <a:pPr marL="342900" indent="-342900">
              <a:buAutoNum type="arabicPeriod"/>
            </a:pPr>
            <a:r>
              <a:rPr lang="el-GR" b="1" dirty="0"/>
              <a:t>Ραχιαίο ν. ωμοπλάτης </a:t>
            </a:r>
            <a:r>
              <a:rPr lang="el-GR" dirty="0"/>
              <a:t>(Α5)</a:t>
            </a:r>
          </a:p>
          <a:p>
            <a:r>
              <a:rPr lang="el-GR" dirty="0"/>
              <a:t>2. Ωμοπλατιαίος μ.</a:t>
            </a:r>
          </a:p>
          <a:p>
            <a:r>
              <a:rPr lang="el-GR" dirty="0"/>
              <a:t>3. ελάσσων ρομβοειδής μ.</a:t>
            </a:r>
          </a:p>
          <a:p>
            <a:r>
              <a:rPr lang="el-GR" dirty="0"/>
              <a:t>4. Μείζων ρομβοειδής μ.</a:t>
            </a:r>
          </a:p>
          <a:p>
            <a:endParaRPr lang="el-GR" dirty="0"/>
          </a:p>
          <a:p>
            <a:r>
              <a:rPr lang="el-GR" dirty="0"/>
              <a:t>5</a:t>
            </a:r>
            <a:r>
              <a:rPr lang="el-GR" b="1" dirty="0"/>
              <a:t>. μακρύ θωρακικό ν. </a:t>
            </a:r>
            <a:r>
              <a:rPr lang="el-GR" dirty="0"/>
              <a:t>(Α5-7)</a:t>
            </a:r>
          </a:p>
          <a:p>
            <a:r>
              <a:rPr lang="el-GR" dirty="0"/>
              <a:t>6. </a:t>
            </a:r>
            <a:r>
              <a:rPr lang="el-GR" dirty="0" err="1"/>
              <a:t>πρ</a:t>
            </a:r>
            <a:r>
              <a:rPr lang="el-GR" dirty="0"/>
              <a:t>. οδοντωτός μ.</a:t>
            </a:r>
          </a:p>
          <a:p>
            <a:endParaRPr lang="el-GR" dirty="0"/>
          </a:p>
          <a:p>
            <a:r>
              <a:rPr lang="el-GR" dirty="0"/>
              <a:t>7. </a:t>
            </a:r>
            <a:r>
              <a:rPr lang="el-GR" dirty="0" err="1"/>
              <a:t>Θωρακορραχιαίο</a:t>
            </a:r>
            <a:r>
              <a:rPr lang="el-GR" dirty="0"/>
              <a:t> ν. (Α7-8)</a:t>
            </a:r>
          </a:p>
          <a:p>
            <a:r>
              <a:rPr lang="el-GR" dirty="0"/>
              <a:t>8. πλατύς ραχιαίος μ.</a:t>
            </a:r>
          </a:p>
          <a:p>
            <a:endParaRPr lang="el-GR" dirty="0"/>
          </a:p>
          <a:p>
            <a:r>
              <a:rPr lang="el-GR" b="1" dirty="0"/>
              <a:t>11. </a:t>
            </a:r>
            <a:r>
              <a:rPr lang="el-GR" b="1" dirty="0" err="1"/>
              <a:t>Υπερπλάτιο</a:t>
            </a:r>
            <a:r>
              <a:rPr lang="el-GR" b="1" dirty="0"/>
              <a:t> ν</a:t>
            </a:r>
            <a:r>
              <a:rPr lang="el-GR" dirty="0"/>
              <a:t>. (Α5-6)</a:t>
            </a:r>
          </a:p>
          <a:p>
            <a:r>
              <a:rPr lang="el-GR" dirty="0"/>
              <a:t>9. </a:t>
            </a:r>
            <a:r>
              <a:rPr lang="el-GR" dirty="0" err="1"/>
              <a:t>Υπερακάνθιος</a:t>
            </a:r>
            <a:r>
              <a:rPr lang="el-GR" dirty="0"/>
              <a:t> μ.</a:t>
            </a:r>
          </a:p>
          <a:p>
            <a:r>
              <a:rPr lang="el-GR" dirty="0"/>
              <a:t>10. </a:t>
            </a:r>
            <a:r>
              <a:rPr lang="el-GR" dirty="0" err="1"/>
              <a:t>Υπακάνθιος</a:t>
            </a:r>
            <a:r>
              <a:rPr lang="el-GR" dirty="0"/>
              <a:t> μ.</a:t>
            </a:r>
          </a:p>
          <a:p>
            <a:endParaRPr lang="el-GR" dirty="0"/>
          </a:p>
          <a:p>
            <a:r>
              <a:rPr lang="el-GR" b="1" dirty="0"/>
              <a:t>12. </a:t>
            </a:r>
            <a:r>
              <a:rPr lang="el-GR" b="1" dirty="0" err="1"/>
              <a:t>Υποπλάτιο</a:t>
            </a:r>
            <a:r>
              <a:rPr lang="el-GR" b="1" dirty="0"/>
              <a:t> ν. </a:t>
            </a:r>
            <a:r>
              <a:rPr lang="el-GR" dirty="0"/>
              <a:t>(Α5-7)</a:t>
            </a:r>
          </a:p>
          <a:p>
            <a:r>
              <a:rPr lang="el-GR" dirty="0"/>
              <a:t>13. Μείζων </a:t>
            </a:r>
            <a:r>
              <a:rPr lang="el-GR" dirty="0" err="1"/>
              <a:t>στρογγύλος</a:t>
            </a:r>
            <a:endParaRPr lang="el-GR" dirty="0"/>
          </a:p>
          <a:p>
            <a:r>
              <a:rPr lang="el-GR" dirty="0"/>
              <a:t>      </a:t>
            </a:r>
            <a:r>
              <a:rPr lang="el-GR" dirty="0" err="1"/>
              <a:t>υποπλάτιος</a:t>
            </a:r>
            <a:r>
              <a:rPr lang="el-GR" dirty="0"/>
              <a:t> μ.</a:t>
            </a:r>
          </a:p>
          <a:p>
            <a:endParaRPr lang="el-GR" dirty="0"/>
          </a:p>
        </p:txBody>
      </p:sp>
      <p:sp>
        <p:nvSpPr>
          <p:cNvPr id="4" name="TextBox 3"/>
          <p:cNvSpPr txBox="1"/>
          <p:nvPr/>
        </p:nvSpPr>
        <p:spPr>
          <a:xfrm>
            <a:off x="3343821" y="3861048"/>
            <a:ext cx="2946897" cy="230832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b="1" dirty="0"/>
              <a:t>ΠΡ. ΕΠΙΦ. ΘΩΡΑΚΑ</a:t>
            </a:r>
          </a:p>
          <a:p>
            <a:r>
              <a:rPr lang="el-GR" dirty="0"/>
              <a:t>14. </a:t>
            </a:r>
            <a:r>
              <a:rPr lang="el-GR" b="1" dirty="0"/>
              <a:t>Υποκλείδιο ν. (Α4-Α6)</a:t>
            </a:r>
          </a:p>
          <a:p>
            <a:r>
              <a:rPr lang="el-GR" dirty="0"/>
              <a:t>15. Υποκλείδιος μ.</a:t>
            </a:r>
          </a:p>
          <a:p>
            <a:r>
              <a:rPr lang="el-GR" dirty="0"/>
              <a:t>16. </a:t>
            </a:r>
            <a:r>
              <a:rPr lang="el-GR" b="1" dirty="0"/>
              <a:t>Έξω θωρακικό ν.(Α5-Α7)</a:t>
            </a:r>
          </a:p>
          <a:p>
            <a:r>
              <a:rPr lang="el-GR" dirty="0"/>
              <a:t>18. Μείζων θωρακικός μ.</a:t>
            </a:r>
          </a:p>
          <a:p>
            <a:r>
              <a:rPr lang="el-GR" dirty="0"/>
              <a:t>17. </a:t>
            </a:r>
            <a:r>
              <a:rPr lang="el-GR" b="1" dirty="0"/>
              <a:t>Έσω θωρακικό ν.(Α7-Θ1)</a:t>
            </a:r>
          </a:p>
          <a:p>
            <a:r>
              <a:rPr lang="el-GR" dirty="0"/>
              <a:t>19. Ελάσσων θωρακικός μ.</a:t>
            </a:r>
          </a:p>
          <a:p>
            <a:endParaRPr lang="el-GR" dirty="0"/>
          </a:p>
        </p:txBody>
      </p:sp>
    </p:spTree>
    <p:extLst>
      <p:ext uri="{BB962C8B-B14F-4D97-AF65-F5344CB8AC3E}">
        <p14:creationId xmlns:p14="http://schemas.microsoft.com/office/powerpoint/2010/main" val="3386586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267" name="Picture 3" descr="E:\MARIANNA\A_ΜΑΘΗΜΑΤΑ PPS\anatomy lessons\ANATOMY PNS\plexus brach.jpg"/>
          <p:cNvPicPr>
            <a:picLocks noChangeAspect="1" noChangeArrowheads="1"/>
          </p:cNvPicPr>
          <p:nvPr/>
        </p:nvPicPr>
        <p:blipFill>
          <a:blip r:embed="rId2" cstate="print"/>
          <a:srcRect/>
          <a:stretch>
            <a:fillRect/>
          </a:stretch>
        </p:blipFill>
        <p:spPr bwMode="auto">
          <a:xfrm>
            <a:off x="180975" y="461963"/>
            <a:ext cx="8782050" cy="5934075"/>
          </a:xfrm>
          <a:prstGeom prst="rect">
            <a:avLst/>
          </a:prstGeom>
          <a:noFill/>
        </p:spPr>
      </p:pic>
    </p:spTree>
    <p:extLst>
      <p:ext uri="{BB962C8B-B14F-4D97-AF65-F5344CB8AC3E}">
        <p14:creationId xmlns:p14="http://schemas.microsoft.com/office/powerpoint/2010/main" val="4021615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338"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865"/>
            <a:ext cx="8136904" cy="655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ARIANNA\TEI 2016-2017\ΣΥΝΕΔΡΙΟ\reflexarcs.gif"/>
          <p:cNvPicPr>
            <a:picLocks noChangeAspect="1" noChangeArrowheads="1"/>
          </p:cNvPicPr>
          <p:nvPr/>
        </p:nvPicPr>
        <p:blipFill>
          <a:blip r:embed="rId2" cstate="print"/>
          <a:srcRect/>
          <a:stretch>
            <a:fillRect/>
          </a:stretch>
        </p:blipFill>
        <p:spPr bwMode="auto">
          <a:xfrm>
            <a:off x="642910" y="4286256"/>
            <a:ext cx="5643602" cy="2257425"/>
          </a:xfrm>
          <a:prstGeom prst="rect">
            <a:avLst/>
          </a:prstGeom>
          <a:noFill/>
        </p:spPr>
      </p:pic>
      <p:pic>
        <p:nvPicPr>
          <p:cNvPr id="3" name="2 - Εικόνα" descr="ινες νωτ μυελός.png"/>
          <p:cNvPicPr>
            <a:picLocks noChangeAspect="1"/>
          </p:cNvPicPr>
          <p:nvPr/>
        </p:nvPicPr>
        <p:blipFill>
          <a:blip r:embed="rId3"/>
          <a:stretch>
            <a:fillRect/>
          </a:stretch>
        </p:blipFill>
        <p:spPr>
          <a:xfrm>
            <a:off x="1873890" y="142852"/>
            <a:ext cx="7270110" cy="4237087"/>
          </a:xfrm>
          <a:prstGeom prst="rect">
            <a:avLst/>
          </a:prstGeom>
        </p:spPr>
      </p:pic>
    </p:spTree>
    <p:extLst>
      <p:ext uri="{BB962C8B-B14F-4D97-AF65-F5344CB8AC3E}">
        <p14:creationId xmlns:p14="http://schemas.microsoft.com/office/powerpoint/2010/main" val="819025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638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05" y="1628800"/>
            <a:ext cx="824679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474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2932463349"/>
              </p:ext>
            </p:extLst>
          </p:nvPr>
        </p:nvGraphicFramePr>
        <p:xfrm>
          <a:off x="0" y="260648"/>
          <a:ext cx="8748465" cy="5679440"/>
        </p:xfrm>
        <a:graphic>
          <a:graphicData uri="http://schemas.openxmlformats.org/drawingml/2006/table">
            <a:tbl>
              <a:tblPr firstRow="1" bandRow="1">
                <a:tableStyleId>{5940675A-B579-460E-94D1-54222C63F5DA}</a:tableStyleId>
              </a:tblPr>
              <a:tblGrid>
                <a:gridCol w="2916155">
                  <a:extLst>
                    <a:ext uri="{9D8B030D-6E8A-4147-A177-3AD203B41FA5}">
                      <a16:colId xmlns:a16="http://schemas.microsoft.com/office/drawing/2014/main" val="20000"/>
                    </a:ext>
                  </a:extLst>
                </a:gridCol>
                <a:gridCol w="2231909">
                  <a:extLst>
                    <a:ext uri="{9D8B030D-6E8A-4147-A177-3AD203B41FA5}">
                      <a16:colId xmlns:a16="http://schemas.microsoft.com/office/drawing/2014/main" val="20001"/>
                    </a:ext>
                  </a:extLst>
                </a:gridCol>
                <a:gridCol w="3600401">
                  <a:extLst>
                    <a:ext uri="{9D8B030D-6E8A-4147-A177-3AD203B41FA5}">
                      <a16:colId xmlns:a16="http://schemas.microsoft.com/office/drawing/2014/main" val="20002"/>
                    </a:ext>
                  </a:extLst>
                </a:gridCol>
              </a:tblGrid>
              <a:tr h="370840">
                <a:tc>
                  <a:txBody>
                    <a:bodyPr/>
                    <a:lstStyle/>
                    <a:p>
                      <a:r>
                        <a:rPr lang="el-GR" dirty="0"/>
                        <a:t>ΠΡΟΕΛΕΥΣΗ</a:t>
                      </a:r>
                    </a:p>
                  </a:txBody>
                  <a:tcPr/>
                </a:tc>
                <a:tc>
                  <a:txBody>
                    <a:bodyPr/>
                    <a:lstStyle/>
                    <a:p>
                      <a:r>
                        <a:rPr lang="el-GR" dirty="0"/>
                        <a:t>ΝΕΥΡΟ</a:t>
                      </a:r>
                    </a:p>
                  </a:txBody>
                  <a:tcPr/>
                </a:tc>
                <a:tc>
                  <a:txBody>
                    <a:bodyPr/>
                    <a:lstStyle/>
                    <a:p>
                      <a:r>
                        <a:rPr lang="el-GR" dirty="0"/>
                        <a:t>ΜΥΣ</a:t>
                      </a:r>
                    </a:p>
                  </a:txBody>
                  <a:tcPr/>
                </a:tc>
                <a:extLst>
                  <a:ext uri="{0D108BD9-81ED-4DB2-BD59-A6C34878D82A}">
                    <a16:rowId xmlns:a16="http://schemas.microsoft.com/office/drawing/2014/main" val="10000"/>
                  </a:ext>
                </a:extLst>
              </a:tr>
              <a:tr h="370840">
                <a:tc>
                  <a:txBody>
                    <a:bodyPr/>
                    <a:lstStyle/>
                    <a:p>
                      <a:r>
                        <a:rPr lang="el-GR" dirty="0"/>
                        <a:t>ρίζες</a:t>
                      </a:r>
                    </a:p>
                  </a:txBody>
                  <a:tcPr/>
                </a:tc>
                <a:tc>
                  <a:txBody>
                    <a:bodyPr/>
                    <a:lstStyle/>
                    <a:p>
                      <a:r>
                        <a:rPr lang="el-GR" dirty="0"/>
                        <a:t>Ραχιαίο ωμοπλάτης</a:t>
                      </a:r>
                    </a:p>
                  </a:txBody>
                  <a:tcPr/>
                </a:tc>
                <a:tc>
                  <a:txBody>
                    <a:bodyPr/>
                    <a:lstStyle/>
                    <a:p>
                      <a:r>
                        <a:rPr lang="el-GR" dirty="0" err="1"/>
                        <a:t>Ανελκτήρας</a:t>
                      </a:r>
                      <a:r>
                        <a:rPr lang="el-GR" dirty="0"/>
                        <a:t> ωμοπλάτης, ρομβοειδής</a:t>
                      </a:r>
                    </a:p>
                  </a:txBody>
                  <a:tcPr/>
                </a:tc>
                <a:extLst>
                  <a:ext uri="{0D108BD9-81ED-4DB2-BD59-A6C34878D82A}">
                    <a16:rowId xmlns:a16="http://schemas.microsoft.com/office/drawing/2014/main" val="10001"/>
                  </a:ext>
                </a:extLst>
              </a:tr>
              <a:tr h="370840">
                <a:tc>
                  <a:txBody>
                    <a:bodyPr/>
                    <a:lstStyle/>
                    <a:p>
                      <a:r>
                        <a:rPr lang="el-GR" dirty="0"/>
                        <a:t>Ανώτερο στέλεχος</a:t>
                      </a:r>
                    </a:p>
                  </a:txBody>
                  <a:tcPr/>
                </a:tc>
                <a:tc>
                  <a:txBody>
                    <a:bodyPr/>
                    <a:lstStyle/>
                    <a:p>
                      <a:r>
                        <a:rPr lang="el-GR" dirty="0" err="1"/>
                        <a:t>Υπερπλάτιο</a:t>
                      </a:r>
                      <a:endParaRPr lang="el-GR" dirty="0"/>
                    </a:p>
                    <a:p>
                      <a:r>
                        <a:rPr lang="el-GR" dirty="0"/>
                        <a:t>Υποκλείδιο</a:t>
                      </a:r>
                    </a:p>
                  </a:txBody>
                  <a:tcPr/>
                </a:tc>
                <a:tc>
                  <a:txBody>
                    <a:bodyPr/>
                    <a:lstStyle/>
                    <a:p>
                      <a:r>
                        <a:rPr lang="el-GR" dirty="0" err="1"/>
                        <a:t>Υπερακάνθιος</a:t>
                      </a:r>
                      <a:r>
                        <a:rPr lang="el-GR" dirty="0"/>
                        <a:t>/ </a:t>
                      </a:r>
                      <a:r>
                        <a:rPr lang="el-GR" dirty="0" err="1"/>
                        <a:t>υπακάνθιος</a:t>
                      </a:r>
                      <a:endParaRPr lang="el-GR" dirty="0"/>
                    </a:p>
                    <a:p>
                      <a:r>
                        <a:rPr lang="el-GR" dirty="0"/>
                        <a:t>υποκλείδιος</a:t>
                      </a:r>
                    </a:p>
                  </a:txBody>
                  <a:tcPr/>
                </a:tc>
                <a:extLst>
                  <a:ext uri="{0D108BD9-81ED-4DB2-BD59-A6C34878D82A}">
                    <a16:rowId xmlns:a16="http://schemas.microsoft.com/office/drawing/2014/main" val="10002"/>
                  </a:ext>
                </a:extLst>
              </a:tr>
              <a:tr h="370840">
                <a:tc>
                  <a:txBody>
                    <a:bodyPr/>
                    <a:lstStyle/>
                    <a:p>
                      <a:r>
                        <a:rPr lang="el-GR" dirty="0"/>
                        <a:t>Έξω δευτερεύον</a:t>
                      </a:r>
                    </a:p>
                  </a:txBody>
                  <a:tcPr/>
                </a:tc>
                <a:tc>
                  <a:txBody>
                    <a:bodyPr/>
                    <a:lstStyle/>
                    <a:p>
                      <a:r>
                        <a:rPr lang="el-GR" dirty="0"/>
                        <a:t>Έξω θωρακικό</a:t>
                      </a:r>
                    </a:p>
                    <a:p>
                      <a:r>
                        <a:rPr lang="el-GR" dirty="0" err="1"/>
                        <a:t>Μυοδερματικό</a:t>
                      </a:r>
                      <a:r>
                        <a:rPr lang="el-GR" dirty="0"/>
                        <a:t> </a:t>
                      </a:r>
                    </a:p>
                  </a:txBody>
                  <a:tcPr/>
                </a:tc>
                <a:tc>
                  <a:txBody>
                    <a:bodyPr/>
                    <a:lstStyle/>
                    <a:p>
                      <a:r>
                        <a:rPr lang="el-GR" dirty="0"/>
                        <a:t>Μείζων θωρακικός</a:t>
                      </a:r>
                    </a:p>
                    <a:p>
                      <a:r>
                        <a:rPr lang="el-GR" dirty="0"/>
                        <a:t>Πρόσθιοι μυς βραχίονα</a:t>
                      </a:r>
                    </a:p>
                  </a:txBody>
                  <a:tcPr/>
                </a:tc>
                <a:extLst>
                  <a:ext uri="{0D108BD9-81ED-4DB2-BD59-A6C34878D82A}">
                    <a16:rowId xmlns:a16="http://schemas.microsoft.com/office/drawing/2014/main" val="10003"/>
                  </a:ext>
                </a:extLst>
              </a:tr>
              <a:tr h="370840">
                <a:tc>
                  <a:txBody>
                    <a:bodyPr/>
                    <a:lstStyle/>
                    <a:p>
                      <a:r>
                        <a:rPr lang="el-GR" dirty="0"/>
                        <a:t>Έσω δευτερεύον</a:t>
                      </a:r>
                    </a:p>
                  </a:txBody>
                  <a:tcPr/>
                </a:tc>
                <a:tc>
                  <a:txBody>
                    <a:bodyPr/>
                    <a:lstStyle/>
                    <a:p>
                      <a:r>
                        <a:rPr lang="el-GR" dirty="0"/>
                        <a:t>Έσω θωρακικό</a:t>
                      </a:r>
                    </a:p>
                    <a:p>
                      <a:endParaRPr lang="el-GR" dirty="0"/>
                    </a:p>
                    <a:p>
                      <a:r>
                        <a:rPr lang="el-GR" dirty="0"/>
                        <a:t>Ωλένιο</a:t>
                      </a:r>
                      <a:r>
                        <a:rPr lang="el-GR" baseline="0" dirty="0"/>
                        <a:t> </a:t>
                      </a:r>
                      <a:endParaRPr lang="el-GR" dirty="0"/>
                    </a:p>
                  </a:txBody>
                  <a:tcPr/>
                </a:tc>
                <a:tc>
                  <a:txBody>
                    <a:bodyPr/>
                    <a:lstStyle/>
                    <a:p>
                      <a:r>
                        <a:rPr lang="el-GR" dirty="0"/>
                        <a:t>Μείζων και ελάσσων θωρακικός</a:t>
                      </a:r>
                    </a:p>
                    <a:p>
                      <a:r>
                        <a:rPr lang="el-GR" dirty="0"/>
                        <a:t>(Μυς</a:t>
                      </a:r>
                      <a:r>
                        <a:rPr lang="el-GR" baseline="0" dirty="0"/>
                        <a:t> αντιβραχίου),</a:t>
                      </a:r>
                    </a:p>
                    <a:p>
                      <a:r>
                        <a:rPr lang="el-GR" baseline="0" dirty="0"/>
                        <a:t>μυς άκρας χειρός</a:t>
                      </a:r>
                      <a:endParaRPr lang="el-GR" dirty="0"/>
                    </a:p>
                  </a:txBody>
                  <a:tcPr/>
                </a:tc>
                <a:extLst>
                  <a:ext uri="{0D108BD9-81ED-4DB2-BD59-A6C34878D82A}">
                    <a16:rowId xmlns:a16="http://schemas.microsoft.com/office/drawing/2014/main" val="10004"/>
                  </a:ext>
                </a:extLst>
              </a:tr>
              <a:tr h="370840">
                <a:tc>
                  <a:txBody>
                    <a:bodyPr/>
                    <a:lstStyle/>
                    <a:p>
                      <a:r>
                        <a:rPr lang="el-GR" dirty="0"/>
                        <a:t>Έσω και έξω δευτερεύον</a:t>
                      </a:r>
                    </a:p>
                  </a:txBody>
                  <a:tcPr/>
                </a:tc>
                <a:tc>
                  <a:txBody>
                    <a:bodyPr/>
                    <a:lstStyle/>
                    <a:p>
                      <a:r>
                        <a:rPr lang="el-GR" dirty="0"/>
                        <a:t>Μέσο </a:t>
                      </a:r>
                    </a:p>
                  </a:txBody>
                  <a:tcPr/>
                </a:tc>
                <a:tc>
                  <a:txBody>
                    <a:bodyPr/>
                    <a:lstStyle/>
                    <a:p>
                      <a:r>
                        <a:rPr lang="el-GR" dirty="0"/>
                        <a:t>Μυς αντιβραχίου</a:t>
                      </a:r>
                    </a:p>
                    <a:p>
                      <a:r>
                        <a:rPr lang="el-GR" dirty="0"/>
                        <a:t>(μυς άκρας χειρός)</a:t>
                      </a:r>
                    </a:p>
                  </a:txBody>
                  <a:tcPr/>
                </a:tc>
                <a:extLst>
                  <a:ext uri="{0D108BD9-81ED-4DB2-BD59-A6C34878D82A}">
                    <a16:rowId xmlns:a16="http://schemas.microsoft.com/office/drawing/2014/main" val="10005"/>
                  </a:ext>
                </a:extLst>
              </a:tr>
              <a:tr h="370840">
                <a:tc>
                  <a:txBody>
                    <a:bodyPr/>
                    <a:lstStyle/>
                    <a:p>
                      <a:r>
                        <a:rPr lang="el-GR" dirty="0"/>
                        <a:t>Οπίσθιο δευτερεύον</a:t>
                      </a:r>
                    </a:p>
                  </a:txBody>
                  <a:tcPr/>
                </a:tc>
                <a:tc>
                  <a:txBody>
                    <a:bodyPr/>
                    <a:lstStyle/>
                    <a:p>
                      <a:r>
                        <a:rPr lang="el-GR" dirty="0" err="1"/>
                        <a:t>Υποπλάτιο</a:t>
                      </a:r>
                      <a:endParaRPr lang="el-GR" dirty="0"/>
                    </a:p>
                    <a:p>
                      <a:r>
                        <a:rPr lang="el-GR" dirty="0" err="1"/>
                        <a:t>Θωρακοραχιαίο</a:t>
                      </a:r>
                      <a:endParaRPr lang="el-GR" dirty="0"/>
                    </a:p>
                    <a:p>
                      <a:r>
                        <a:rPr lang="el-GR" dirty="0"/>
                        <a:t>Μασχαλιαίο</a:t>
                      </a:r>
                    </a:p>
                    <a:p>
                      <a:r>
                        <a:rPr lang="el-GR" dirty="0" err="1"/>
                        <a:t>Κερκιδικό</a:t>
                      </a:r>
                      <a:r>
                        <a:rPr lang="el-GR" dirty="0"/>
                        <a:t> </a:t>
                      </a:r>
                    </a:p>
                  </a:txBody>
                  <a:tcPr/>
                </a:tc>
                <a:tc>
                  <a:txBody>
                    <a:bodyPr/>
                    <a:lstStyle/>
                    <a:p>
                      <a:r>
                        <a:rPr lang="el-GR" dirty="0" err="1"/>
                        <a:t>Υποπλάτιο</a:t>
                      </a:r>
                      <a:r>
                        <a:rPr lang="el-GR" dirty="0"/>
                        <a:t> / έλασσον </a:t>
                      </a:r>
                      <a:r>
                        <a:rPr lang="el-GR" dirty="0" err="1"/>
                        <a:t>στρογγύλος</a:t>
                      </a:r>
                      <a:endParaRPr lang="el-GR" dirty="0"/>
                    </a:p>
                    <a:p>
                      <a:r>
                        <a:rPr lang="el-GR" dirty="0"/>
                        <a:t>Πλατύς ραχιαίος</a:t>
                      </a:r>
                    </a:p>
                    <a:p>
                      <a:r>
                        <a:rPr lang="el-GR" dirty="0"/>
                        <a:t>Δελτοειδής</a:t>
                      </a:r>
                    </a:p>
                    <a:p>
                      <a:r>
                        <a:rPr lang="el-GR" dirty="0"/>
                        <a:t>Μυς</a:t>
                      </a:r>
                      <a:r>
                        <a:rPr lang="el-GR" baseline="0" dirty="0"/>
                        <a:t> ραχιαίας επιφάνειας  βραχίονα και αντιβραχίου</a:t>
                      </a:r>
                      <a:endParaRPr lang="el-GR" dirty="0"/>
                    </a:p>
                  </a:txBody>
                  <a:tcPr/>
                </a:tc>
                <a:extLst>
                  <a:ext uri="{0D108BD9-81ED-4DB2-BD59-A6C34878D82A}">
                    <a16:rowId xmlns:a16="http://schemas.microsoft.com/office/drawing/2014/main" val="10006"/>
                  </a:ext>
                </a:extLst>
              </a:tr>
              <a:tr h="370840">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98050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85720" y="0"/>
          <a:ext cx="8858280" cy="6327261"/>
        </p:xfrm>
        <a:graphic>
          <a:graphicData uri="http://schemas.openxmlformats.org/drawingml/2006/table">
            <a:tbl>
              <a:tblPr firstRow="1" bandRow="1">
                <a:tableStyleId>{69C7853C-536D-4A76-A0AE-DD22124D55A5}</a:tableStyleId>
              </a:tblPr>
              <a:tblGrid>
                <a:gridCol w="1771656">
                  <a:extLst>
                    <a:ext uri="{9D8B030D-6E8A-4147-A177-3AD203B41FA5}">
                      <a16:colId xmlns:a16="http://schemas.microsoft.com/office/drawing/2014/main" val="20000"/>
                    </a:ext>
                  </a:extLst>
                </a:gridCol>
                <a:gridCol w="1657368">
                  <a:extLst>
                    <a:ext uri="{9D8B030D-6E8A-4147-A177-3AD203B41FA5}">
                      <a16:colId xmlns:a16="http://schemas.microsoft.com/office/drawing/2014/main" val="20001"/>
                    </a:ext>
                  </a:extLst>
                </a:gridCol>
                <a:gridCol w="1714512">
                  <a:extLst>
                    <a:ext uri="{9D8B030D-6E8A-4147-A177-3AD203B41FA5}">
                      <a16:colId xmlns:a16="http://schemas.microsoft.com/office/drawing/2014/main" val="20002"/>
                    </a:ext>
                  </a:extLst>
                </a:gridCol>
                <a:gridCol w="1647836">
                  <a:extLst>
                    <a:ext uri="{9D8B030D-6E8A-4147-A177-3AD203B41FA5}">
                      <a16:colId xmlns:a16="http://schemas.microsoft.com/office/drawing/2014/main" val="20003"/>
                    </a:ext>
                  </a:extLst>
                </a:gridCol>
                <a:gridCol w="2066908">
                  <a:extLst>
                    <a:ext uri="{9D8B030D-6E8A-4147-A177-3AD203B41FA5}">
                      <a16:colId xmlns:a16="http://schemas.microsoft.com/office/drawing/2014/main" val="20004"/>
                    </a:ext>
                  </a:extLst>
                </a:gridCol>
              </a:tblGrid>
              <a:tr h="566541">
                <a:tc>
                  <a:txBody>
                    <a:bodyPr/>
                    <a:lstStyle/>
                    <a:p>
                      <a:r>
                        <a:rPr lang="el-GR"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566541">
                <a:tc>
                  <a:txBody>
                    <a:bodyPr/>
                    <a:lstStyle/>
                    <a:p>
                      <a:r>
                        <a:rPr lang="el-GR" dirty="0"/>
                        <a:t>Οπ.</a:t>
                      </a:r>
                      <a:r>
                        <a:rPr lang="el-GR" baseline="0" dirty="0"/>
                        <a:t> άνω Οδοντωτός</a:t>
                      </a:r>
                      <a:endParaRPr lang="el-GR" dirty="0"/>
                    </a:p>
                  </a:txBody>
                  <a:tcPr/>
                </a:tc>
                <a:tc>
                  <a:txBody>
                    <a:bodyPr/>
                    <a:lstStyle/>
                    <a:p>
                      <a:r>
                        <a:rPr lang="el-GR" dirty="0" err="1"/>
                        <a:t>Αυχ</a:t>
                      </a:r>
                      <a:r>
                        <a:rPr lang="el-GR" dirty="0"/>
                        <a:t>. Συνδ. </a:t>
                      </a:r>
                      <a:r>
                        <a:rPr lang="el-GR" dirty="0" err="1"/>
                        <a:t>Ακανθ</a:t>
                      </a:r>
                      <a:r>
                        <a:rPr lang="el-GR" dirty="0"/>
                        <a:t>. </a:t>
                      </a:r>
                      <a:r>
                        <a:rPr lang="el-GR" dirty="0" err="1"/>
                        <a:t>Αποφ</a:t>
                      </a:r>
                      <a:r>
                        <a:rPr lang="el-GR" dirty="0"/>
                        <a:t>. Α7-Θ3</a:t>
                      </a:r>
                    </a:p>
                  </a:txBody>
                  <a:tcPr/>
                </a:tc>
                <a:tc>
                  <a:txBody>
                    <a:bodyPr/>
                    <a:lstStyle/>
                    <a:p>
                      <a:r>
                        <a:rPr lang="el-GR" dirty="0"/>
                        <a:t>Άνω χείλος 2</a:t>
                      </a:r>
                      <a:r>
                        <a:rPr lang="el-GR" baseline="30000" dirty="0"/>
                        <a:t>ης</a:t>
                      </a:r>
                      <a:r>
                        <a:rPr lang="el-GR" dirty="0"/>
                        <a:t>-4</a:t>
                      </a:r>
                      <a:r>
                        <a:rPr lang="el-GR" baseline="30000" dirty="0"/>
                        <a:t>ης</a:t>
                      </a:r>
                      <a:r>
                        <a:rPr lang="el-GR" dirty="0"/>
                        <a:t> πλευράς</a:t>
                      </a:r>
                    </a:p>
                  </a:txBody>
                  <a:tcPr/>
                </a:tc>
                <a:tc>
                  <a:txBody>
                    <a:bodyPr/>
                    <a:lstStyle/>
                    <a:p>
                      <a:r>
                        <a:rPr lang="el-GR" dirty="0"/>
                        <a:t>2</a:t>
                      </a:r>
                      <a:r>
                        <a:rPr lang="el-GR" baseline="30000" dirty="0"/>
                        <a:t>ο</a:t>
                      </a:r>
                      <a:r>
                        <a:rPr lang="el-GR" dirty="0"/>
                        <a:t>-5</a:t>
                      </a:r>
                      <a:r>
                        <a:rPr lang="el-GR" baseline="30000" dirty="0"/>
                        <a:t>ο</a:t>
                      </a:r>
                      <a:r>
                        <a:rPr lang="el-GR" dirty="0"/>
                        <a:t> μεσοπλεύριο ν.</a:t>
                      </a:r>
                    </a:p>
                  </a:txBody>
                  <a:tcPr/>
                </a:tc>
                <a:tc>
                  <a:txBody>
                    <a:bodyPr/>
                    <a:lstStyle/>
                    <a:p>
                      <a:r>
                        <a:rPr lang="el-GR" dirty="0"/>
                        <a:t>Ιδιοδεκτικότητα (ανύψωση άνω 4 πλευρών)</a:t>
                      </a:r>
                    </a:p>
                  </a:txBody>
                  <a:tcPr/>
                </a:tc>
                <a:extLst>
                  <a:ext uri="{0D108BD9-81ED-4DB2-BD59-A6C34878D82A}">
                    <a16:rowId xmlns:a16="http://schemas.microsoft.com/office/drawing/2014/main" val="10001"/>
                  </a:ext>
                </a:extLst>
              </a:tr>
              <a:tr h="566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Οπ.</a:t>
                      </a:r>
                      <a:r>
                        <a:rPr lang="el-GR" baseline="0" dirty="0"/>
                        <a:t> κάτω Οδοντωτός</a:t>
                      </a:r>
                      <a:endParaRPr lang="el-GR" dirty="0"/>
                    </a:p>
                    <a:p>
                      <a:endParaRPr lang="el-GR" dirty="0"/>
                    </a:p>
                  </a:txBody>
                  <a:tcPr/>
                </a:tc>
                <a:tc>
                  <a:txBody>
                    <a:bodyPr/>
                    <a:lstStyle/>
                    <a:p>
                      <a:r>
                        <a:rPr lang="el-GR" dirty="0" err="1"/>
                        <a:t>Ακανθ</a:t>
                      </a:r>
                      <a:r>
                        <a:rPr lang="el-GR" dirty="0"/>
                        <a:t>. </a:t>
                      </a:r>
                      <a:r>
                        <a:rPr lang="el-GR" dirty="0" err="1"/>
                        <a:t>Αποφ</a:t>
                      </a:r>
                      <a:r>
                        <a:rPr lang="el-GR" dirty="0"/>
                        <a:t>. Θ11-Ο2</a:t>
                      </a:r>
                    </a:p>
                  </a:txBody>
                  <a:tcPr/>
                </a:tc>
                <a:tc>
                  <a:txBody>
                    <a:bodyPr/>
                    <a:lstStyle/>
                    <a:p>
                      <a:r>
                        <a:rPr lang="el-GR" dirty="0"/>
                        <a:t>Κάτω χείλος 8</a:t>
                      </a:r>
                      <a:r>
                        <a:rPr lang="el-GR" baseline="30000" dirty="0"/>
                        <a:t>ης</a:t>
                      </a:r>
                      <a:r>
                        <a:rPr lang="el-GR" dirty="0"/>
                        <a:t>-12</a:t>
                      </a:r>
                      <a:r>
                        <a:rPr lang="el-GR" baseline="30000" dirty="0"/>
                        <a:t>ης</a:t>
                      </a:r>
                      <a:r>
                        <a:rPr lang="el-GR" dirty="0"/>
                        <a:t> πλευράς</a:t>
                      </a:r>
                    </a:p>
                  </a:txBody>
                  <a:tcPr/>
                </a:tc>
                <a:tc>
                  <a:txBody>
                    <a:bodyPr/>
                    <a:lstStyle/>
                    <a:p>
                      <a:r>
                        <a:rPr lang="el-GR" dirty="0" err="1"/>
                        <a:t>Πρ</a:t>
                      </a:r>
                      <a:r>
                        <a:rPr lang="el-GR" dirty="0"/>
                        <a:t>. κλάδος Θ9-Θ12 νωτιαίων ν.</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Ιδιοδεκτικότητα (</a:t>
                      </a:r>
                      <a:r>
                        <a:rPr lang="el-GR" dirty="0" err="1"/>
                        <a:t>κατάσπαση</a:t>
                      </a:r>
                      <a:r>
                        <a:rPr lang="el-GR" dirty="0"/>
                        <a:t> πλευρών)</a:t>
                      </a:r>
                    </a:p>
                    <a:p>
                      <a:endParaRPr lang="el-GR" dirty="0"/>
                    </a:p>
                  </a:txBody>
                  <a:tcPr/>
                </a:tc>
                <a:extLst>
                  <a:ext uri="{0D108BD9-81ED-4DB2-BD59-A6C34878D82A}">
                    <a16:rowId xmlns:a16="http://schemas.microsoft.com/office/drawing/2014/main" val="10002"/>
                  </a:ext>
                </a:extLst>
              </a:tr>
              <a:tr h="566541">
                <a:tc>
                  <a:txBody>
                    <a:bodyPr/>
                    <a:lstStyle/>
                    <a:p>
                      <a:r>
                        <a:rPr lang="el-GR" dirty="0" err="1"/>
                        <a:t>Ανελκτήρες</a:t>
                      </a:r>
                      <a:r>
                        <a:rPr lang="el-GR" dirty="0"/>
                        <a:t> πλευρών</a:t>
                      </a:r>
                    </a:p>
                  </a:txBody>
                  <a:tcPr/>
                </a:tc>
                <a:tc>
                  <a:txBody>
                    <a:bodyPr/>
                    <a:lstStyle/>
                    <a:p>
                      <a:r>
                        <a:rPr lang="el-GR" dirty="0"/>
                        <a:t>Εγκ. </a:t>
                      </a:r>
                      <a:r>
                        <a:rPr lang="el-GR" dirty="0" err="1"/>
                        <a:t>Αποφ</a:t>
                      </a:r>
                      <a:r>
                        <a:rPr lang="el-GR" dirty="0"/>
                        <a:t>. Θ7-Θ11</a:t>
                      </a:r>
                    </a:p>
                  </a:txBody>
                  <a:tcPr/>
                </a:tc>
                <a:tc>
                  <a:txBody>
                    <a:bodyPr/>
                    <a:lstStyle/>
                    <a:p>
                      <a:r>
                        <a:rPr lang="el-GR" dirty="0"/>
                        <a:t>Υποκείμενες πλευρές μεταξύ φύματος και γωνίας</a:t>
                      </a:r>
                    </a:p>
                  </a:txBody>
                  <a:tcPr/>
                </a:tc>
                <a:tc>
                  <a:txBody>
                    <a:bodyPr/>
                    <a:lstStyle/>
                    <a:p>
                      <a:r>
                        <a:rPr lang="el-GR" dirty="0"/>
                        <a:t>Οπ. Κλάδοι Α8-Θ11 νωτιαίων ν.</a:t>
                      </a:r>
                    </a:p>
                  </a:txBody>
                  <a:tcPr/>
                </a:tc>
                <a:tc>
                  <a:txBody>
                    <a:bodyPr/>
                    <a:lstStyle/>
                    <a:p>
                      <a:r>
                        <a:rPr lang="el-GR" dirty="0"/>
                        <a:t>Ανύψωση πλευρών</a:t>
                      </a:r>
                    </a:p>
                  </a:txBody>
                  <a:tcPr/>
                </a:tc>
                <a:extLst>
                  <a:ext uri="{0D108BD9-81ED-4DB2-BD59-A6C34878D82A}">
                    <a16:rowId xmlns:a16="http://schemas.microsoft.com/office/drawing/2014/main" val="10003"/>
                  </a:ext>
                </a:extLst>
              </a:tr>
              <a:tr h="566541">
                <a:tc>
                  <a:txBody>
                    <a:bodyPr/>
                    <a:lstStyle/>
                    <a:p>
                      <a:r>
                        <a:rPr lang="el-GR" dirty="0"/>
                        <a:t>Έξω </a:t>
                      </a:r>
                      <a:r>
                        <a:rPr lang="el-GR" dirty="0" err="1"/>
                        <a:t>μεσοπολεύριοι</a:t>
                      </a:r>
                      <a:endParaRPr lang="el-GR" dirty="0"/>
                    </a:p>
                  </a:txBody>
                  <a:tcPr/>
                </a:tc>
                <a:tc rowSpan="3">
                  <a:txBody>
                    <a:bodyPr/>
                    <a:lstStyle/>
                    <a:p>
                      <a:endParaRPr lang="el-GR" dirty="0"/>
                    </a:p>
                    <a:p>
                      <a:endParaRPr lang="el-GR" dirty="0"/>
                    </a:p>
                    <a:p>
                      <a:endParaRPr lang="el-GR" dirty="0"/>
                    </a:p>
                    <a:p>
                      <a:endParaRPr lang="el-GR" dirty="0"/>
                    </a:p>
                    <a:p>
                      <a:r>
                        <a:rPr lang="el-GR" dirty="0"/>
                        <a:t>Κάτω χείλος πλευρών</a:t>
                      </a:r>
                    </a:p>
                    <a:p>
                      <a:endParaRPr lang="el-GR" dirty="0"/>
                    </a:p>
                    <a:p>
                      <a:endParaRPr lang="el-GR" dirty="0"/>
                    </a:p>
                  </a:txBody>
                  <a:tcPr/>
                </a:tc>
                <a:tc rowSpan="3">
                  <a:txBody>
                    <a:bodyPr/>
                    <a:lstStyle/>
                    <a:p>
                      <a:endParaRPr lang="el-GR" dirty="0"/>
                    </a:p>
                    <a:p>
                      <a:endParaRPr lang="el-GR" dirty="0"/>
                    </a:p>
                    <a:p>
                      <a:endParaRPr lang="el-GR" dirty="0"/>
                    </a:p>
                    <a:p>
                      <a:endParaRPr lang="el-GR" dirty="0"/>
                    </a:p>
                    <a:p>
                      <a:r>
                        <a:rPr lang="el-GR" dirty="0"/>
                        <a:t>Άνω χείλος πλευρών</a:t>
                      </a:r>
                    </a:p>
                  </a:txBody>
                  <a:tcPr/>
                </a:tc>
                <a:tc rowSpan="3">
                  <a:txBody>
                    <a:bodyPr/>
                    <a:lstStyle/>
                    <a:p>
                      <a:endParaRPr lang="el-GR" dirty="0"/>
                    </a:p>
                    <a:p>
                      <a:endParaRPr lang="el-GR" dirty="0"/>
                    </a:p>
                    <a:p>
                      <a:endParaRPr lang="el-GR" dirty="0"/>
                    </a:p>
                    <a:p>
                      <a:endParaRPr lang="el-GR" dirty="0"/>
                    </a:p>
                    <a:p>
                      <a:r>
                        <a:rPr lang="el-GR" dirty="0"/>
                        <a:t>Μεσοπλεύρια νεύρα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Ανύψωση πλευρών</a:t>
                      </a:r>
                    </a:p>
                    <a:p>
                      <a:r>
                        <a:rPr lang="el-GR" dirty="0"/>
                        <a:t>(βίαιη</a:t>
                      </a:r>
                      <a:r>
                        <a:rPr lang="el-GR" baseline="0" dirty="0"/>
                        <a:t> εισπνοή)</a:t>
                      </a:r>
                      <a:endParaRPr lang="el-GR" dirty="0"/>
                    </a:p>
                  </a:txBody>
                  <a:tcPr/>
                </a:tc>
                <a:extLst>
                  <a:ext uri="{0D108BD9-81ED-4DB2-BD59-A6C34878D82A}">
                    <a16:rowId xmlns:a16="http://schemas.microsoft.com/office/drawing/2014/main" val="10004"/>
                  </a:ext>
                </a:extLst>
              </a:tr>
              <a:tr h="566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Έσω </a:t>
                      </a:r>
                      <a:r>
                        <a:rPr lang="el-GR" dirty="0" err="1"/>
                        <a:t>μεσοπολεύριοι</a:t>
                      </a:r>
                      <a:endParaRPr lang="el-GR" dirty="0"/>
                    </a:p>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c rowSpan="2">
                  <a:txBody>
                    <a:bodyPr/>
                    <a:lstStyle/>
                    <a:p>
                      <a:r>
                        <a:rPr lang="el-GR" dirty="0" err="1"/>
                        <a:t>Μεσόσοτεη</a:t>
                      </a:r>
                      <a:r>
                        <a:rPr lang="el-GR" dirty="0"/>
                        <a:t> μοίρα: </a:t>
                      </a:r>
                      <a:r>
                        <a:rPr lang="el-GR" dirty="0" err="1"/>
                        <a:t>κατάσπαση</a:t>
                      </a:r>
                      <a:endParaRPr lang="el-GR" dirty="0"/>
                    </a:p>
                    <a:p>
                      <a:r>
                        <a:rPr lang="el-GR" dirty="0" err="1"/>
                        <a:t>Μεσοχόνδρια</a:t>
                      </a:r>
                      <a:r>
                        <a:rPr lang="el-GR" dirty="0"/>
                        <a:t> μοίρα: ανύψωση</a:t>
                      </a:r>
                    </a:p>
                    <a:p>
                      <a:r>
                        <a:rPr lang="el-GR" dirty="0"/>
                        <a:t>Βίαιη εκπνοή</a:t>
                      </a:r>
                    </a:p>
                  </a:txBody>
                  <a:tcPr/>
                </a:tc>
                <a:extLst>
                  <a:ext uri="{0D108BD9-81ED-4DB2-BD59-A6C34878D82A}">
                    <a16:rowId xmlns:a16="http://schemas.microsoft.com/office/drawing/2014/main" val="10005"/>
                  </a:ext>
                </a:extLst>
              </a:tr>
              <a:tr h="566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Εσώτατοι</a:t>
                      </a:r>
                      <a:r>
                        <a:rPr lang="el-GR" baseline="0" dirty="0"/>
                        <a:t> </a:t>
                      </a:r>
                      <a:r>
                        <a:rPr lang="el-GR" dirty="0"/>
                        <a:t>μεσοπλεύριοι</a:t>
                      </a:r>
                    </a:p>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46351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428595" y="1397000"/>
          <a:ext cx="8358245" cy="2844800"/>
        </p:xfrm>
        <a:graphic>
          <a:graphicData uri="http://schemas.openxmlformats.org/drawingml/2006/table">
            <a:tbl>
              <a:tblPr firstRow="1" bandRow="1">
                <a:tableStyleId>{69C7853C-536D-4A76-A0AE-DD22124D55A5}</a:tableStyleId>
              </a:tblPr>
              <a:tblGrid>
                <a:gridCol w="1671649">
                  <a:extLst>
                    <a:ext uri="{9D8B030D-6E8A-4147-A177-3AD203B41FA5}">
                      <a16:colId xmlns:a16="http://schemas.microsoft.com/office/drawing/2014/main" val="20000"/>
                    </a:ext>
                  </a:extLst>
                </a:gridCol>
                <a:gridCol w="1671649">
                  <a:extLst>
                    <a:ext uri="{9D8B030D-6E8A-4147-A177-3AD203B41FA5}">
                      <a16:colId xmlns:a16="http://schemas.microsoft.com/office/drawing/2014/main" val="20001"/>
                    </a:ext>
                  </a:extLst>
                </a:gridCol>
                <a:gridCol w="1671649">
                  <a:extLst>
                    <a:ext uri="{9D8B030D-6E8A-4147-A177-3AD203B41FA5}">
                      <a16:colId xmlns:a16="http://schemas.microsoft.com/office/drawing/2014/main" val="20002"/>
                    </a:ext>
                  </a:extLst>
                </a:gridCol>
                <a:gridCol w="1671649">
                  <a:extLst>
                    <a:ext uri="{9D8B030D-6E8A-4147-A177-3AD203B41FA5}">
                      <a16:colId xmlns:a16="http://schemas.microsoft.com/office/drawing/2014/main" val="20003"/>
                    </a:ext>
                  </a:extLst>
                </a:gridCol>
                <a:gridCol w="1671649">
                  <a:extLst>
                    <a:ext uri="{9D8B030D-6E8A-4147-A177-3AD203B41FA5}">
                      <a16:colId xmlns:a16="http://schemas.microsoft.com/office/drawing/2014/main" val="20004"/>
                    </a:ext>
                  </a:extLst>
                </a:gridCol>
              </a:tblGrid>
              <a:tr h="370840">
                <a:tc>
                  <a:txBody>
                    <a:bodyPr/>
                    <a:lstStyle/>
                    <a:p>
                      <a:r>
                        <a:rPr lang="el-GR"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370840">
                <a:tc>
                  <a:txBody>
                    <a:bodyPr/>
                    <a:lstStyle/>
                    <a:p>
                      <a:r>
                        <a:rPr lang="el-GR" dirty="0"/>
                        <a:t>Υποπλεύριος </a:t>
                      </a:r>
                    </a:p>
                  </a:txBody>
                  <a:tcPr/>
                </a:tc>
                <a:tc>
                  <a:txBody>
                    <a:bodyPr/>
                    <a:lstStyle/>
                    <a:p>
                      <a:r>
                        <a:rPr lang="el-GR" dirty="0"/>
                        <a:t>Έσω επιφάνεια κατώτερων πλευρών</a:t>
                      </a:r>
                    </a:p>
                  </a:txBody>
                  <a:tcPr/>
                </a:tc>
                <a:tc>
                  <a:txBody>
                    <a:bodyPr/>
                    <a:lstStyle/>
                    <a:p>
                      <a:r>
                        <a:rPr lang="el-GR" dirty="0"/>
                        <a:t>Άνω χείλος υποκείμενης 2</a:t>
                      </a:r>
                      <a:r>
                        <a:rPr lang="el-GR" baseline="30000" dirty="0"/>
                        <a:t>ης</a:t>
                      </a:r>
                      <a:r>
                        <a:rPr lang="el-GR" dirty="0"/>
                        <a:t> και 3</a:t>
                      </a:r>
                      <a:r>
                        <a:rPr lang="el-GR" baseline="30000" dirty="0"/>
                        <a:t>ης</a:t>
                      </a:r>
                      <a:r>
                        <a:rPr lang="el-GR" dirty="0"/>
                        <a:t> </a:t>
                      </a:r>
                      <a:r>
                        <a:rPr lang="el-GR" dirty="0" err="1"/>
                        <a:t>πλευρας</a:t>
                      </a:r>
                      <a:endParaRPr lang="el-GR" dirty="0"/>
                    </a:p>
                  </a:txBody>
                  <a:tcPr/>
                </a:tc>
                <a:tc>
                  <a:txBody>
                    <a:bodyPr/>
                    <a:lstStyle/>
                    <a:p>
                      <a:r>
                        <a:rPr lang="el-GR" dirty="0"/>
                        <a:t>Μεσοπλεύρια νεύρα</a:t>
                      </a:r>
                    </a:p>
                  </a:txBody>
                  <a:tcPr/>
                </a:tc>
                <a:tc>
                  <a:txBody>
                    <a:bodyPr/>
                    <a:lstStyle/>
                    <a:p>
                      <a:r>
                        <a:rPr lang="el-GR" dirty="0"/>
                        <a:t>Όπως έσω μεσοπλεύριοι</a:t>
                      </a:r>
                    </a:p>
                  </a:txBody>
                  <a:tcPr/>
                </a:tc>
                <a:extLst>
                  <a:ext uri="{0D108BD9-81ED-4DB2-BD59-A6C34878D82A}">
                    <a16:rowId xmlns:a16="http://schemas.microsoft.com/office/drawing/2014/main" val="10001"/>
                  </a:ext>
                </a:extLst>
              </a:tr>
              <a:tr h="370840">
                <a:tc>
                  <a:txBody>
                    <a:bodyPr/>
                    <a:lstStyle/>
                    <a:p>
                      <a:r>
                        <a:rPr lang="el-GR" dirty="0"/>
                        <a:t>Εγκάρσιος θωρακικός </a:t>
                      </a:r>
                    </a:p>
                  </a:txBody>
                  <a:tcPr/>
                </a:tc>
                <a:tc>
                  <a:txBody>
                    <a:bodyPr/>
                    <a:lstStyle/>
                    <a:p>
                      <a:r>
                        <a:rPr lang="el-GR" dirty="0"/>
                        <a:t>Οπ. Επιφάνεια</a:t>
                      </a:r>
                      <a:r>
                        <a:rPr lang="el-GR" baseline="0" dirty="0"/>
                        <a:t> κάτω μοίρας στέρνου</a:t>
                      </a:r>
                      <a:endParaRPr lang="el-GR" dirty="0"/>
                    </a:p>
                  </a:txBody>
                  <a:tcPr/>
                </a:tc>
                <a:tc>
                  <a:txBody>
                    <a:bodyPr/>
                    <a:lstStyle/>
                    <a:p>
                      <a:r>
                        <a:rPr lang="el-GR" dirty="0"/>
                        <a:t>Έσω επιφάνεια πλευρικών χόνδρων</a:t>
                      </a:r>
                    </a:p>
                  </a:txBody>
                  <a:tcPr/>
                </a:tc>
                <a:tc>
                  <a:txBody>
                    <a:bodyPr/>
                    <a:lstStyle/>
                    <a:p>
                      <a:endParaRPr lang="el-GR" dirty="0"/>
                    </a:p>
                  </a:txBody>
                  <a:tcPr/>
                </a:tc>
                <a:tc>
                  <a:txBody>
                    <a:bodyPr/>
                    <a:lstStyle/>
                    <a:p>
                      <a:r>
                        <a:rPr lang="el-GR" dirty="0"/>
                        <a:t>Ιδιοδεκτικότητα </a:t>
                      </a:r>
                    </a:p>
                    <a:p>
                      <a:r>
                        <a:rPr lang="el-GR" dirty="0"/>
                        <a:t>Κατάσπαση πλευρών</a:t>
                      </a:r>
                    </a:p>
                  </a:txBody>
                  <a:tcPr/>
                </a:tc>
                <a:extLst>
                  <a:ext uri="{0D108BD9-81ED-4DB2-BD59-A6C34878D82A}">
                    <a16:rowId xmlns:a16="http://schemas.microsoft.com/office/drawing/2014/main" val="10002"/>
                  </a:ext>
                </a:extLst>
              </a:tr>
              <a:tr h="370840">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17208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714356"/>
          </a:xfrm>
        </p:spPr>
        <p:txBody>
          <a:bodyPr>
            <a:normAutofit/>
          </a:bodyPr>
          <a:lstStyle/>
          <a:p>
            <a:r>
              <a:rPr lang="el-GR" sz="2800" dirty="0"/>
              <a:t>ΠΡ. ΜΥΣ ΘΩΡΑΚΑ που καταφύονται στην ωμική ζώνη</a:t>
            </a:r>
          </a:p>
        </p:txBody>
      </p:sp>
      <p:graphicFrame>
        <p:nvGraphicFramePr>
          <p:cNvPr id="4" name="3 - Θέση περιεχομένου"/>
          <p:cNvGraphicFramePr>
            <a:graphicFrameLocks noGrp="1"/>
          </p:cNvGraphicFramePr>
          <p:nvPr>
            <p:ph idx="1"/>
          </p:nvPr>
        </p:nvGraphicFramePr>
        <p:xfrm>
          <a:off x="214280" y="714356"/>
          <a:ext cx="8929720" cy="5369560"/>
        </p:xfrm>
        <a:graphic>
          <a:graphicData uri="http://schemas.openxmlformats.org/drawingml/2006/table">
            <a:tbl>
              <a:tblPr firstRow="1" bandRow="1">
                <a:tableStyleId>{69C7853C-536D-4A76-A0AE-DD22124D55A5}</a:tableStyleId>
              </a:tblPr>
              <a:tblGrid>
                <a:gridCol w="1357324">
                  <a:extLst>
                    <a:ext uri="{9D8B030D-6E8A-4147-A177-3AD203B41FA5}">
                      <a16:colId xmlns:a16="http://schemas.microsoft.com/office/drawing/2014/main" val="20000"/>
                    </a:ext>
                  </a:extLst>
                </a:gridCol>
                <a:gridCol w="2214564">
                  <a:extLst>
                    <a:ext uri="{9D8B030D-6E8A-4147-A177-3AD203B41FA5}">
                      <a16:colId xmlns:a16="http://schemas.microsoft.com/office/drawing/2014/main" val="20001"/>
                    </a:ext>
                  </a:extLst>
                </a:gridCol>
                <a:gridCol w="1428774">
                  <a:extLst>
                    <a:ext uri="{9D8B030D-6E8A-4147-A177-3AD203B41FA5}">
                      <a16:colId xmlns:a16="http://schemas.microsoft.com/office/drawing/2014/main" val="20002"/>
                    </a:ext>
                  </a:extLst>
                </a:gridCol>
                <a:gridCol w="2143114">
                  <a:extLst>
                    <a:ext uri="{9D8B030D-6E8A-4147-A177-3AD203B41FA5}">
                      <a16:colId xmlns:a16="http://schemas.microsoft.com/office/drawing/2014/main" val="20003"/>
                    </a:ext>
                  </a:extLst>
                </a:gridCol>
                <a:gridCol w="1785944">
                  <a:extLst>
                    <a:ext uri="{9D8B030D-6E8A-4147-A177-3AD203B41FA5}">
                      <a16:colId xmlns:a16="http://schemas.microsoft.com/office/drawing/2014/main" val="20004"/>
                    </a:ext>
                  </a:extLst>
                </a:gridCol>
              </a:tblGrid>
              <a:tr h="370840">
                <a:tc>
                  <a:txBody>
                    <a:bodyPr/>
                    <a:lstStyle/>
                    <a:p>
                      <a:r>
                        <a:rPr lang="el-GR" sz="1800" dirty="0"/>
                        <a:t>ΜΥΣ</a:t>
                      </a:r>
                      <a:endParaRPr lang="el-GR" dirty="0"/>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a:t>ΛΕΙΤΟΥΡΓΙΑ</a:t>
                      </a:r>
                      <a:endParaRPr lang="el-GR" sz="1600" dirty="0"/>
                    </a:p>
                  </a:txBody>
                  <a:tcPr/>
                </a:tc>
                <a:extLst>
                  <a:ext uri="{0D108BD9-81ED-4DB2-BD59-A6C34878D82A}">
                    <a16:rowId xmlns:a16="http://schemas.microsoft.com/office/drawing/2014/main" val="10000"/>
                  </a:ext>
                </a:extLst>
              </a:tr>
              <a:tr h="370840">
                <a:tc>
                  <a:txBody>
                    <a:bodyPr/>
                    <a:lstStyle/>
                    <a:p>
                      <a:r>
                        <a:rPr lang="el-GR" sz="1600" dirty="0"/>
                        <a:t>Μείζων θωρακικός</a:t>
                      </a:r>
                    </a:p>
                    <a:p>
                      <a:r>
                        <a:rPr lang="el-GR" sz="1600" dirty="0"/>
                        <a:t>(</a:t>
                      </a:r>
                      <a:r>
                        <a:rPr lang="el-GR" sz="1600" dirty="0" err="1"/>
                        <a:t>κλειδική</a:t>
                      </a:r>
                      <a:r>
                        <a:rPr lang="el-GR" sz="1600" dirty="0"/>
                        <a:t>+</a:t>
                      </a:r>
                    </a:p>
                    <a:p>
                      <a:r>
                        <a:rPr lang="el-GR" sz="1600" dirty="0"/>
                        <a:t>στερνική κεφαλή)</a:t>
                      </a:r>
                    </a:p>
                  </a:txBody>
                  <a:tcPr/>
                </a:tc>
                <a:tc>
                  <a:txBody>
                    <a:bodyPr/>
                    <a:lstStyle/>
                    <a:p>
                      <a:r>
                        <a:rPr lang="el-GR" sz="1600" dirty="0"/>
                        <a:t>-</a:t>
                      </a:r>
                      <a:r>
                        <a:rPr lang="el-GR" sz="1600" dirty="0" err="1"/>
                        <a:t>Πρ</a:t>
                      </a:r>
                      <a:r>
                        <a:rPr lang="el-GR" sz="1600" dirty="0"/>
                        <a:t>. έσω ήμισυ</a:t>
                      </a:r>
                      <a:r>
                        <a:rPr lang="el-GR" sz="1600" baseline="0" dirty="0"/>
                        <a:t> κλείδας</a:t>
                      </a:r>
                    </a:p>
                    <a:p>
                      <a:r>
                        <a:rPr lang="el-GR" sz="1600" baseline="0" dirty="0"/>
                        <a:t>-</a:t>
                      </a:r>
                      <a:r>
                        <a:rPr lang="el-GR" sz="1600" baseline="0" dirty="0" err="1"/>
                        <a:t>Πρ</a:t>
                      </a:r>
                      <a:r>
                        <a:rPr lang="el-GR" sz="1600" baseline="0" dirty="0"/>
                        <a:t>. επιφ. στέρνου+6 πλ. χόνδρους+ </a:t>
                      </a:r>
                      <a:r>
                        <a:rPr lang="el-GR" sz="1600" baseline="0" dirty="0" err="1"/>
                        <a:t>απον</a:t>
                      </a:r>
                      <a:r>
                        <a:rPr lang="el-GR" sz="1600" baseline="0" dirty="0"/>
                        <a:t>. έξω λοξού μυ</a:t>
                      </a:r>
                      <a:endParaRPr lang="el-GR" sz="1600" dirty="0"/>
                    </a:p>
                  </a:txBody>
                  <a:tcPr/>
                </a:tc>
                <a:tc>
                  <a:txBody>
                    <a:bodyPr/>
                    <a:lstStyle/>
                    <a:p>
                      <a:r>
                        <a:rPr lang="el-GR" sz="1600" dirty="0"/>
                        <a:t>Έξω</a:t>
                      </a:r>
                      <a:r>
                        <a:rPr lang="el-GR" sz="1600" baseline="0" dirty="0"/>
                        <a:t> χείλος αύλακας τ. μακράς κεφαλής δικέφαλου βραχιόνιου μυ</a:t>
                      </a:r>
                      <a:endParaRPr lang="el-GR" sz="1600" dirty="0"/>
                    </a:p>
                  </a:txBody>
                  <a:tcPr/>
                </a:tc>
                <a:tc>
                  <a:txBody>
                    <a:bodyPr/>
                    <a:lstStyle/>
                    <a:p>
                      <a:r>
                        <a:rPr lang="el-GR" sz="1600" dirty="0"/>
                        <a:t>Έξω θωρακικό ν. (Α5-</a:t>
                      </a:r>
                      <a:r>
                        <a:rPr lang="el-GR" sz="1600" b="1" dirty="0"/>
                        <a:t>Α6</a:t>
                      </a:r>
                      <a:r>
                        <a:rPr lang="el-GR" sz="1600" dirty="0"/>
                        <a:t>)</a:t>
                      </a:r>
                    </a:p>
                    <a:p>
                      <a:endParaRPr lang="el-GR" sz="1600" dirty="0"/>
                    </a:p>
                    <a:p>
                      <a:r>
                        <a:rPr lang="el-GR" sz="1600" dirty="0"/>
                        <a:t>Έσω θωρακικό ν. </a:t>
                      </a:r>
                    </a:p>
                    <a:p>
                      <a:r>
                        <a:rPr lang="el-GR" sz="1600" dirty="0"/>
                        <a:t>(</a:t>
                      </a:r>
                      <a:r>
                        <a:rPr lang="el-GR" sz="1600" b="1" dirty="0"/>
                        <a:t>Α7, Α8</a:t>
                      </a:r>
                      <a:r>
                        <a:rPr lang="el-GR" sz="1600" dirty="0"/>
                        <a:t>, Θ1)</a:t>
                      </a:r>
                    </a:p>
                    <a:p>
                      <a:endParaRPr lang="el-GR" sz="1600" dirty="0"/>
                    </a:p>
                  </a:txBody>
                  <a:tcPr/>
                </a:tc>
                <a:tc>
                  <a:txBody>
                    <a:bodyPr/>
                    <a:lstStyle/>
                    <a:p>
                      <a:r>
                        <a:rPr lang="el-GR" sz="1600" dirty="0"/>
                        <a:t>Κλειδική: κάμψη </a:t>
                      </a:r>
                    </a:p>
                    <a:p>
                      <a:r>
                        <a:rPr lang="el-GR" sz="1600" dirty="0"/>
                        <a:t>Στερνική: έκταση (επαναφορά)</a:t>
                      </a:r>
                    </a:p>
                    <a:p>
                      <a:r>
                        <a:rPr lang="el-GR" sz="1600" dirty="0"/>
                        <a:t>Προσαγωγή,</a:t>
                      </a:r>
                    </a:p>
                    <a:p>
                      <a:r>
                        <a:rPr lang="el-GR" sz="1600" dirty="0"/>
                        <a:t>έσω στροφή, </a:t>
                      </a:r>
                    </a:p>
                    <a:p>
                      <a:r>
                        <a:rPr lang="el-GR" sz="1600" dirty="0"/>
                        <a:t>έλκει</a:t>
                      </a:r>
                      <a:r>
                        <a:rPr lang="el-GR" sz="1600" baseline="0" dirty="0"/>
                        <a:t> ωμοπλάτη πρόσω και κάτω</a:t>
                      </a:r>
                      <a:endParaRPr lang="el-GR" sz="1600" dirty="0"/>
                    </a:p>
                  </a:txBody>
                  <a:tcPr/>
                </a:tc>
                <a:extLst>
                  <a:ext uri="{0D108BD9-81ED-4DB2-BD59-A6C34878D82A}">
                    <a16:rowId xmlns:a16="http://schemas.microsoft.com/office/drawing/2014/main" val="10001"/>
                  </a:ext>
                </a:extLst>
              </a:tr>
              <a:tr h="370840">
                <a:tc>
                  <a:txBody>
                    <a:bodyPr/>
                    <a:lstStyle/>
                    <a:p>
                      <a:r>
                        <a:rPr lang="el-GR" sz="1600" dirty="0"/>
                        <a:t>Ελάσσων θωρακικός</a:t>
                      </a:r>
                    </a:p>
                  </a:txBody>
                  <a:tcPr/>
                </a:tc>
                <a:tc>
                  <a:txBody>
                    <a:bodyPr/>
                    <a:lstStyle/>
                    <a:p>
                      <a:r>
                        <a:rPr lang="el-GR" sz="1600" dirty="0"/>
                        <a:t>3</a:t>
                      </a:r>
                      <a:r>
                        <a:rPr lang="el-GR" sz="1600" baseline="30000" dirty="0"/>
                        <a:t>η</a:t>
                      </a:r>
                      <a:r>
                        <a:rPr lang="el-GR" sz="1600" dirty="0"/>
                        <a:t>-5</a:t>
                      </a:r>
                      <a:r>
                        <a:rPr lang="el-GR" sz="1600" baseline="30000" dirty="0"/>
                        <a:t>η</a:t>
                      </a:r>
                      <a:r>
                        <a:rPr lang="el-GR" sz="1600" baseline="0" dirty="0"/>
                        <a:t> πλευρά</a:t>
                      </a:r>
                      <a:endParaRPr lang="el-GR" sz="1600" dirty="0"/>
                    </a:p>
                  </a:txBody>
                  <a:tcPr/>
                </a:tc>
                <a:tc>
                  <a:txBody>
                    <a:bodyPr/>
                    <a:lstStyle/>
                    <a:p>
                      <a:r>
                        <a:rPr lang="el-GR" sz="1600" dirty="0"/>
                        <a:t>Κορακοειδής απόφυση (έσω, άνω)</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Έσω θωρακικό ν. </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(Α8, Θ1)</a:t>
                      </a:r>
                    </a:p>
                    <a:p>
                      <a:endParaRPr lang="el-GR" sz="1600" dirty="0"/>
                    </a:p>
                  </a:txBody>
                  <a:tcPr/>
                </a:tc>
                <a:tc>
                  <a:txBody>
                    <a:bodyPr/>
                    <a:lstStyle/>
                    <a:p>
                      <a:r>
                        <a:rPr lang="el-GR" sz="1600" dirty="0"/>
                        <a:t>Σταθεροποιεί ωμοπλάτη</a:t>
                      </a:r>
                    </a:p>
                    <a:p>
                      <a:r>
                        <a:rPr lang="el-GR" sz="1600" dirty="0"/>
                        <a:t>(την</a:t>
                      </a:r>
                      <a:r>
                        <a:rPr lang="el-GR" sz="1600" baseline="0" dirty="0"/>
                        <a:t> έλκει κάτω και πρόσω)</a:t>
                      </a:r>
                      <a:endParaRPr lang="el-GR" sz="1600" dirty="0"/>
                    </a:p>
                  </a:txBody>
                  <a:tcPr/>
                </a:tc>
                <a:extLst>
                  <a:ext uri="{0D108BD9-81ED-4DB2-BD59-A6C34878D82A}">
                    <a16:rowId xmlns:a16="http://schemas.microsoft.com/office/drawing/2014/main" val="10002"/>
                  </a:ext>
                </a:extLst>
              </a:tr>
              <a:tr h="370840">
                <a:tc>
                  <a:txBody>
                    <a:bodyPr/>
                    <a:lstStyle/>
                    <a:p>
                      <a:r>
                        <a:rPr lang="el-GR" sz="1600" dirty="0"/>
                        <a:t>Υποκλείδιος </a:t>
                      </a:r>
                    </a:p>
                  </a:txBody>
                  <a:tcPr/>
                </a:tc>
                <a:tc>
                  <a:txBody>
                    <a:bodyPr/>
                    <a:lstStyle/>
                    <a:p>
                      <a:r>
                        <a:rPr lang="el-GR" sz="1600" dirty="0"/>
                        <a:t>Συμβολή 1</a:t>
                      </a:r>
                      <a:r>
                        <a:rPr lang="el-GR" sz="1600" baseline="30000" dirty="0"/>
                        <a:t>ης</a:t>
                      </a:r>
                      <a:r>
                        <a:rPr lang="el-GR" sz="1600" dirty="0"/>
                        <a:t> πλευράς –χόνδρου</a:t>
                      </a:r>
                    </a:p>
                  </a:txBody>
                  <a:tcPr/>
                </a:tc>
                <a:tc>
                  <a:txBody>
                    <a:bodyPr/>
                    <a:lstStyle/>
                    <a:p>
                      <a:r>
                        <a:rPr lang="el-GR" sz="1600" dirty="0"/>
                        <a:t>Κάτω επιφάνεια</a:t>
                      </a:r>
                      <a:r>
                        <a:rPr lang="el-GR" sz="1600" baseline="0" dirty="0"/>
                        <a:t> μέσου 1/3 κλείδας</a:t>
                      </a:r>
                      <a:endParaRPr lang="el-GR" sz="1600" dirty="0"/>
                    </a:p>
                  </a:txBody>
                  <a:tcPr/>
                </a:tc>
                <a:tc>
                  <a:txBody>
                    <a:bodyPr/>
                    <a:lstStyle/>
                    <a:p>
                      <a:r>
                        <a:rPr lang="el-GR" sz="1600" dirty="0"/>
                        <a:t>Υποκλείδιο ν.</a:t>
                      </a:r>
                    </a:p>
                    <a:p>
                      <a:r>
                        <a:rPr lang="el-GR" sz="1600" dirty="0"/>
                        <a:t>(</a:t>
                      </a:r>
                      <a:r>
                        <a:rPr lang="el-GR" sz="1600" b="1" dirty="0"/>
                        <a:t>Α5</a:t>
                      </a:r>
                      <a:r>
                        <a:rPr lang="el-GR" sz="1600" dirty="0"/>
                        <a:t>-Α6)</a:t>
                      </a:r>
                    </a:p>
                  </a:txBody>
                  <a:tcPr/>
                </a:tc>
                <a:tc>
                  <a:txBody>
                    <a:bodyPr/>
                    <a:lstStyle/>
                    <a:p>
                      <a:r>
                        <a:rPr lang="el-GR" sz="1600" dirty="0"/>
                        <a:t>Αγκυροβολεί</a:t>
                      </a:r>
                      <a:r>
                        <a:rPr lang="el-GR" sz="1600" baseline="0" dirty="0"/>
                        <a:t> και καθέλκει κλείδα</a:t>
                      </a:r>
                      <a:endParaRPr lang="el-GR" sz="1600" dirty="0"/>
                    </a:p>
                  </a:txBody>
                  <a:tcPr/>
                </a:tc>
                <a:extLst>
                  <a:ext uri="{0D108BD9-81ED-4DB2-BD59-A6C34878D82A}">
                    <a16:rowId xmlns:a16="http://schemas.microsoft.com/office/drawing/2014/main" val="10003"/>
                  </a:ext>
                </a:extLst>
              </a:tr>
              <a:tr h="370840">
                <a:tc>
                  <a:txBody>
                    <a:bodyPr/>
                    <a:lstStyle/>
                    <a:p>
                      <a:r>
                        <a:rPr lang="el-GR" sz="1600" dirty="0" err="1"/>
                        <a:t>Πρ</a:t>
                      </a:r>
                      <a:r>
                        <a:rPr lang="el-GR" sz="1600" dirty="0"/>
                        <a:t>. Οδοντωτός</a:t>
                      </a:r>
                    </a:p>
                  </a:txBody>
                  <a:tcPr/>
                </a:tc>
                <a:tc>
                  <a:txBody>
                    <a:bodyPr/>
                    <a:lstStyle/>
                    <a:p>
                      <a:r>
                        <a:rPr lang="el-GR" sz="1600" dirty="0"/>
                        <a:t>1</a:t>
                      </a:r>
                      <a:r>
                        <a:rPr lang="el-GR" sz="1600" baseline="30000" dirty="0"/>
                        <a:t>η</a:t>
                      </a:r>
                      <a:r>
                        <a:rPr lang="el-GR" sz="1600" dirty="0"/>
                        <a:t>-8</a:t>
                      </a:r>
                      <a:r>
                        <a:rPr lang="el-GR" sz="1600" baseline="30000" dirty="0"/>
                        <a:t>η</a:t>
                      </a:r>
                      <a:r>
                        <a:rPr lang="el-GR" sz="1600" dirty="0"/>
                        <a:t> πλευρά (έξω επιφάνεια)</a:t>
                      </a:r>
                    </a:p>
                  </a:txBody>
                  <a:tcPr/>
                </a:tc>
                <a:tc>
                  <a:txBody>
                    <a:bodyPr/>
                    <a:lstStyle/>
                    <a:p>
                      <a:r>
                        <a:rPr lang="el-GR" sz="1600" dirty="0"/>
                        <a:t>Έσω χείλος ωμοπλάτης</a:t>
                      </a:r>
                    </a:p>
                  </a:txBody>
                  <a:tcPr/>
                </a:tc>
                <a:tc>
                  <a:txBody>
                    <a:bodyPr/>
                    <a:lstStyle/>
                    <a:p>
                      <a:r>
                        <a:rPr lang="el-GR" sz="1600" dirty="0"/>
                        <a:t>Μακρό Θωρακικό ν.</a:t>
                      </a:r>
                    </a:p>
                    <a:p>
                      <a:r>
                        <a:rPr lang="el-GR" sz="1600" dirty="0"/>
                        <a:t>(Α5,</a:t>
                      </a:r>
                      <a:r>
                        <a:rPr lang="el-GR" sz="1600" baseline="0" dirty="0"/>
                        <a:t> </a:t>
                      </a:r>
                      <a:r>
                        <a:rPr lang="el-GR" sz="1600" b="1" baseline="0" dirty="0"/>
                        <a:t>Α6, Α7</a:t>
                      </a:r>
                      <a:r>
                        <a:rPr lang="el-GR" sz="1600" baseline="0" dirty="0"/>
                        <a:t>)</a:t>
                      </a:r>
                      <a:endParaRPr lang="el-GR" sz="1600" dirty="0"/>
                    </a:p>
                  </a:txBody>
                  <a:tcPr/>
                </a:tc>
                <a:tc>
                  <a:txBody>
                    <a:bodyPr/>
                    <a:lstStyle/>
                    <a:p>
                      <a:r>
                        <a:rPr lang="el-GR" sz="1600" dirty="0"/>
                        <a:t>Έλκει ωμοπλάτη προς</a:t>
                      </a:r>
                      <a:r>
                        <a:rPr lang="el-GR" sz="1600" baseline="0" dirty="0"/>
                        <a:t> τα πρόσω,</a:t>
                      </a:r>
                    </a:p>
                    <a:p>
                      <a:r>
                        <a:rPr lang="el-GR" sz="1600" baseline="0" dirty="0"/>
                        <a:t>τη συγκρατεί, </a:t>
                      </a:r>
                    </a:p>
                    <a:p>
                      <a:r>
                        <a:rPr lang="el-GR" sz="1600" baseline="0" dirty="0"/>
                        <a:t>τη στρέφει</a:t>
                      </a:r>
                      <a:endParaRPr lang="el-GR"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7594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785794"/>
          </a:xfrm>
        </p:spPr>
        <p:txBody>
          <a:bodyPr>
            <a:normAutofit/>
          </a:bodyPr>
          <a:lstStyle/>
          <a:p>
            <a:r>
              <a:rPr lang="el-GR" sz="2800" dirty="0"/>
              <a:t>ΟΠ. ΜΥΣ ΣΚΕΛΕΤΟΥ που προσφύονται στην ωμική ζώνη</a:t>
            </a:r>
          </a:p>
        </p:txBody>
      </p:sp>
      <p:graphicFrame>
        <p:nvGraphicFramePr>
          <p:cNvPr id="4" name="3 - Θέση περιεχομένου"/>
          <p:cNvGraphicFramePr>
            <a:graphicFrameLocks noGrp="1"/>
          </p:cNvGraphicFramePr>
          <p:nvPr>
            <p:ph idx="1"/>
          </p:nvPr>
        </p:nvGraphicFramePr>
        <p:xfrm>
          <a:off x="158218" y="928670"/>
          <a:ext cx="8985782" cy="5643880"/>
        </p:xfrm>
        <a:graphic>
          <a:graphicData uri="http://schemas.openxmlformats.org/drawingml/2006/table">
            <a:tbl>
              <a:tblPr firstRow="1" bandRow="1">
                <a:tableStyleId>{69C7853C-536D-4A76-A0AE-DD22124D55A5}</a:tableStyleId>
              </a:tblPr>
              <a:tblGrid>
                <a:gridCol w="1500198">
                  <a:extLst>
                    <a:ext uri="{9D8B030D-6E8A-4147-A177-3AD203B41FA5}">
                      <a16:colId xmlns:a16="http://schemas.microsoft.com/office/drawing/2014/main" val="20000"/>
                    </a:ext>
                  </a:extLst>
                </a:gridCol>
                <a:gridCol w="2084891">
                  <a:extLst>
                    <a:ext uri="{9D8B030D-6E8A-4147-A177-3AD203B41FA5}">
                      <a16:colId xmlns:a16="http://schemas.microsoft.com/office/drawing/2014/main" val="20001"/>
                    </a:ext>
                  </a:extLst>
                </a:gridCol>
                <a:gridCol w="1800231">
                  <a:extLst>
                    <a:ext uri="{9D8B030D-6E8A-4147-A177-3AD203B41FA5}">
                      <a16:colId xmlns:a16="http://schemas.microsoft.com/office/drawing/2014/main" val="20002"/>
                    </a:ext>
                  </a:extLst>
                </a:gridCol>
                <a:gridCol w="1258414">
                  <a:extLst>
                    <a:ext uri="{9D8B030D-6E8A-4147-A177-3AD203B41FA5}">
                      <a16:colId xmlns:a16="http://schemas.microsoft.com/office/drawing/2014/main" val="20003"/>
                    </a:ext>
                  </a:extLst>
                </a:gridCol>
                <a:gridCol w="2342048">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sz="1400" dirty="0"/>
                        <a:t>Τραπεζοειδής</a:t>
                      </a:r>
                    </a:p>
                    <a:p>
                      <a:r>
                        <a:rPr lang="el-GR" sz="1400" dirty="0"/>
                        <a:t>3 μοίρες</a:t>
                      </a:r>
                    </a:p>
                  </a:txBody>
                  <a:tcPr/>
                </a:tc>
                <a:tc>
                  <a:txBody>
                    <a:bodyPr/>
                    <a:lstStyle/>
                    <a:p>
                      <a:r>
                        <a:rPr lang="el-GR" sz="1400" dirty="0"/>
                        <a:t>Έξω ινιακό όγκωμα-ακανθώδεις απ.</a:t>
                      </a:r>
                      <a:r>
                        <a:rPr lang="el-GR" sz="1400" baseline="0" dirty="0"/>
                        <a:t> (Α7-Θ12), </a:t>
                      </a:r>
                      <a:r>
                        <a:rPr lang="el-GR" sz="1400" baseline="0" dirty="0" err="1"/>
                        <a:t>αυχ</a:t>
                      </a:r>
                      <a:r>
                        <a:rPr lang="el-GR" sz="1400" baseline="0" dirty="0"/>
                        <a:t>. </a:t>
                      </a:r>
                      <a:r>
                        <a:rPr lang="el-GR" sz="1400" baseline="0" dirty="0" err="1"/>
                        <a:t>σύνδ</a:t>
                      </a:r>
                      <a:endParaRPr lang="el-GR" sz="1400" dirty="0"/>
                    </a:p>
                  </a:txBody>
                  <a:tcPr/>
                </a:tc>
                <a:tc>
                  <a:txBody>
                    <a:bodyPr/>
                    <a:lstStyle/>
                    <a:p>
                      <a:r>
                        <a:rPr lang="el-GR" sz="1400" dirty="0"/>
                        <a:t>Έξω 1/3</a:t>
                      </a:r>
                      <a:r>
                        <a:rPr lang="el-GR" sz="1400" baseline="0" dirty="0"/>
                        <a:t> κλείδας- ακρώμιο και άκανθα ωμοπλάτης</a:t>
                      </a:r>
                      <a:endParaRPr lang="el-GR" sz="1400" dirty="0"/>
                    </a:p>
                  </a:txBody>
                  <a:tcPr/>
                </a:tc>
                <a:tc>
                  <a:txBody>
                    <a:bodyPr/>
                    <a:lstStyle/>
                    <a:p>
                      <a:r>
                        <a:rPr lang="el-GR" sz="1400" dirty="0"/>
                        <a:t>ΧΙ</a:t>
                      </a:r>
                    </a:p>
                  </a:txBody>
                  <a:tcPr/>
                </a:tc>
                <a:tc>
                  <a:txBody>
                    <a:bodyPr/>
                    <a:lstStyle/>
                    <a:p>
                      <a:r>
                        <a:rPr lang="el-GR" sz="1400" dirty="0"/>
                        <a:t>Κατιούσα : ανυψώνει,</a:t>
                      </a:r>
                      <a:r>
                        <a:rPr lang="el-GR" sz="1400" baseline="0" dirty="0"/>
                        <a:t> Ανιούσα καθελκύει, </a:t>
                      </a:r>
                    </a:p>
                    <a:p>
                      <a:r>
                        <a:rPr lang="el-GR" sz="1400" baseline="0" dirty="0"/>
                        <a:t>Μέση έλκει, </a:t>
                      </a:r>
                    </a:p>
                    <a:p>
                      <a:r>
                        <a:rPr lang="el-GR" sz="1400" baseline="0" dirty="0"/>
                        <a:t>Αν + Κατ στρέφει ωμογλήνη προς τα άνω</a:t>
                      </a:r>
                    </a:p>
                    <a:p>
                      <a:pPr marL="0" marR="0" indent="0" algn="l" defTabSz="914400" rtl="0" eaLnBrk="1" fontAlgn="auto" latinLnBrk="0" hangingPunct="1">
                        <a:lnSpc>
                          <a:spcPct val="100000"/>
                        </a:lnSpc>
                        <a:spcBef>
                          <a:spcPts val="0"/>
                        </a:spcBef>
                        <a:spcAft>
                          <a:spcPts val="0"/>
                        </a:spcAft>
                        <a:buClrTx/>
                        <a:buSzTx/>
                        <a:buFontTx/>
                        <a:buNone/>
                        <a:tabLst/>
                        <a:defRPr/>
                      </a:pPr>
                      <a:r>
                        <a:rPr lang="el-GR" sz="1400" b="1" baseline="0" dirty="0"/>
                        <a:t>Έκταση</a:t>
                      </a:r>
                      <a:r>
                        <a:rPr lang="el-GR" sz="1400" baseline="0" dirty="0"/>
                        <a:t> λαιμού όταν οι ώμοι είναι στερεωμένοι. </a:t>
                      </a:r>
                      <a:r>
                        <a:rPr lang="el-GR" sz="1400" baseline="0"/>
                        <a:t>Μονόπλευρη σύσπαση παράγει </a:t>
                      </a:r>
                      <a:r>
                        <a:rPr lang="el-GR" sz="1400" b="1" baseline="0"/>
                        <a:t>πλάγια κάμψη </a:t>
                      </a:r>
                      <a:r>
                        <a:rPr lang="el-GR" sz="1400" baseline="0"/>
                        <a:t>κεφαλής στην ίδια πλευρά,</a:t>
                      </a:r>
                      <a:endParaRPr lang="el-GR" sz="1400"/>
                    </a:p>
                  </a:txBody>
                  <a:tcPr/>
                </a:tc>
                <a:extLst>
                  <a:ext uri="{0D108BD9-81ED-4DB2-BD59-A6C34878D82A}">
                    <a16:rowId xmlns:a16="http://schemas.microsoft.com/office/drawing/2014/main" val="10001"/>
                  </a:ext>
                </a:extLst>
              </a:tr>
              <a:tr h="370840">
                <a:tc>
                  <a:txBody>
                    <a:bodyPr/>
                    <a:lstStyle/>
                    <a:p>
                      <a:r>
                        <a:rPr lang="el-GR" sz="1400" dirty="0"/>
                        <a:t>Πλατύς ραχιαίος</a:t>
                      </a:r>
                    </a:p>
                  </a:txBody>
                  <a:tcPr/>
                </a:tc>
                <a:tc>
                  <a:txBody>
                    <a:bodyPr/>
                    <a:lstStyle/>
                    <a:p>
                      <a:r>
                        <a:rPr lang="el-GR" sz="1400" dirty="0"/>
                        <a:t>ακανθώδεις απ.</a:t>
                      </a:r>
                      <a:r>
                        <a:rPr lang="el-GR" sz="1400" baseline="0" dirty="0"/>
                        <a:t> (Θ6-Θ12), </a:t>
                      </a:r>
                      <a:r>
                        <a:rPr lang="el-GR" sz="1400" baseline="0" dirty="0" err="1"/>
                        <a:t>θωρ.οσφ</a:t>
                      </a:r>
                      <a:r>
                        <a:rPr lang="el-GR" sz="1400" baseline="0" dirty="0"/>
                        <a:t>. </a:t>
                      </a:r>
                      <a:r>
                        <a:rPr lang="el-GR" sz="1400" baseline="0" dirty="0" err="1"/>
                        <a:t>Περ</a:t>
                      </a:r>
                      <a:r>
                        <a:rPr lang="el-GR" sz="1400" baseline="0" dirty="0"/>
                        <a:t>., </a:t>
                      </a:r>
                      <a:r>
                        <a:rPr lang="el-GR" sz="1400" baseline="0" dirty="0" err="1"/>
                        <a:t>λαγ</a:t>
                      </a:r>
                      <a:r>
                        <a:rPr lang="el-GR" sz="1400" baseline="0" dirty="0"/>
                        <a:t>. Ακρολοφία</a:t>
                      </a:r>
                    </a:p>
                    <a:p>
                      <a:r>
                        <a:rPr lang="el-GR" sz="1400" baseline="0" dirty="0" err="1"/>
                        <a:t>Κατωτ</a:t>
                      </a:r>
                      <a:r>
                        <a:rPr lang="el-GR" sz="1400" baseline="0" dirty="0"/>
                        <a:t> 3-4 πλευρές</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aseline="0" dirty="0"/>
                        <a:t>Έδαφος αύλακας τ. μακράς κεφαλής δικέφαλου βραχιόνιου μυ</a:t>
                      </a:r>
                      <a:endParaRPr lang="el-GR" sz="1400" dirty="0"/>
                    </a:p>
                    <a:p>
                      <a:endParaRPr lang="el-GR" sz="1400" dirty="0"/>
                    </a:p>
                  </a:txBody>
                  <a:tcPr/>
                </a:tc>
                <a:tc>
                  <a:txBody>
                    <a:bodyPr/>
                    <a:lstStyle/>
                    <a:p>
                      <a:r>
                        <a:rPr lang="el-GR" sz="1400" dirty="0"/>
                        <a:t> </a:t>
                      </a:r>
                      <a:r>
                        <a:rPr lang="el-GR" sz="1400" dirty="0" err="1"/>
                        <a:t>θωρακο</a:t>
                      </a:r>
                      <a:r>
                        <a:rPr lang="el-GR" sz="1400" dirty="0"/>
                        <a:t>-ραχιαίο ν.</a:t>
                      </a:r>
                    </a:p>
                    <a:p>
                      <a:r>
                        <a:rPr lang="el-GR" sz="1400" dirty="0"/>
                        <a:t>(</a:t>
                      </a:r>
                      <a:r>
                        <a:rPr lang="el-GR" sz="1400" b="1" dirty="0"/>
                        <a:t>Α6, Α7</a:t>
                      </a:r>
                      <a:r>
                        <a:rPr lang="el-GR" sz="1400" dirty="0"/>
                        <a:t>, Α8)</a:t>
                      </a:r>
                    </a:p>
                  </a:txBody>
                  <a:tcPr/>
                </a:tc>
                <a:tc>
                  <a:txBody>
                    <a:bodyPr/>
                    <a:lstStyle/>
                    <a:p>
                      <a:r>
                        <a:rPr lang="el-GR" sz="1400" dirty="0"/>
                        <a:t>Έκταση, </a:t>
                      </a:r>
                    </a:p>
                    <a:p>
                      <a:r>
                        <a:rPr lang="el-GR" sz="1400" dirty="0"/>
                        <a:t>προσαγωγή, </a:t>
                      </a:r>
                    </a:p>
                    <a:p>
                      <a:r>
                        <a:rPr lang="el-GR" sz="1400" dirty="0"/>
                        <a:t>έσω στροφή.</a:t>
                      </a:r>
                    </a:p>
                    <a:p>
                      <a:r>
                        <a:rPr lang="el-GR" sz="1400" baseline="0" dirty="0"/>
                        <a:t> Ανυψώνει σώμα (αναρρίχηση)</a:t>
                      </a:r>
                      <a:endParaRPr lang="el-GR" sz="1400" dirty="0"/>
                    </a:p>
                  </a:txBody>
                  <a:tcPr/>
                </a:tc>
                <a:extLst>
                  <a:ext uri="{0D108BD9-81ED-4DB2-BD59-A6C34878D82A}">
                    <a16:rowId xmlns:a16="http://schemas.microsoft.com/office/drawing/2014/main" val="10002"/>
                  </a:ext>
                </a:extLst>
              </a:tr>
              <a:tr h="370840">
                <a:tc>
                  <a:txBody>
                    <a:bodyPr/>
                    <a:lstStyle/>
                    <a:p>
                      <a:r>
                        <a:rPr lang="el-GR" sz="1400" dirty="0"/>
                        <a:t>Ανελκτήρας ωμοπλάτης</a:t>
                      </a:r>
                    </a:p>
                  </a:txBody>
                  <a:tcPr/>
                </a:tc>
                <a:tc>
                  <a:txBody>
                    <a:bodyPr/>
                    <a:lstStyle/>
                    <a:p>
                      <a:r>
                        <a:rPr lang="el-GR" sz="1400" dirty="0"/>
                        <a:t>Οπ. Φύματα </a:t>
                      </a:r>
                      <a:r>
                        <a:rPr lang="el-GR" sz="1400" dirty="0" err="1"/>
                        <a:t>εγκ</a:t>
                      </a:r>
                      <a:r>
                        <a:rPr lang="el-GR" sz="1400" dirty="0"/>
                        <a:t>. Αποφύσεων Α1-Α4</a:t>
                      </a:r>
                    </a:p>
                  </a:txBody>
                  <a:tcPr/>
                </a:tc>
                <a:tc>
                  <a:txBody>
                    <a:bodyPr/>
                    <a:lstStyle/>
                    <a:p>
                      <a:r>
                        <a:rPr lang="el-GR" sz="1400" dirty="0"/>
                        <a:t>Έσω χείλος ωμοπλάτης</a:t>
                      </a:r>
                    </a:p>
                  </a:txBody>
                  <a:tcPr/>
                </a:tc>
                <a:tc>
                  <a:txBody>
                    <a:bodyPr/>
                    <a:lstStyle/>
                    <a:p>
                      <a:r>
                        <a:rPr lang="el-GR" sz="1400" dirty="0"/>
                        <a:t>Ραχιαίο ν. ωμοπλάτης</a:t>
                      </a:r>
                      <a:r>
                        <a:rPr lang="el-GR" sz="1400" baseline="0" dirty="0"/>
                        <a:t> (Α5) και αυχενικά ν (Α3, Α4)</a:t>
                      </a:r>
                      <a:endParaRPr lang="el-GR" sz="1400" dirty="0"/>
                    </a:p>
                  </a:txBody>
                  <a:tcPr/>
                </a:tc>
                <a:tc>
                  <a:txBody>
                    <a:bodyPr/>
                    <a:lstStyle/>
                    <a:p>
                      <a:r>
                        <a:rPr lang="el-GR" sz="1400" dirty="0"/>
                        <a:t>Ανυψώνει</a:t>
                      </a:r>
                      <a:r>
                        <a:rPr lang="el-GR" sz="1400" baseline="0" dirty="0"/>
                        <a:t> ωμοπλάτη</a:t>
                      </a:r>
                    </a:p>
                    <a:p>
                      <a:r>
                        <a:rPr lang="el-GR" sz="1400" baseline="0" dirty="0"/>
                        <a:t>Στρέφει ωμογλήνη προς τα κάτω</a:t>
                      </a:r>
                      <a:endParaRPr lang="el-GR" sz="1400" dirty="0"/>
                    </a:p>
                  </a:txBody>
                  <a:tcPr/>
                </a:tc>
                <a:extLst>
                  <a:ext uri="{0D108BD9-81ED-4DB2-BD59-A6C34878D82A}">
                    <a16:rowId xmlns:a16="http://schemas.microsoft.com/office/drawing/2014/main" val="10003"/>
                  </a:ext>
                </a:extLst>
              </a:tr>
              <a:tr h="370840">
                <a:tc>
                  <a:txBody>
                    <a:bodyPr/>
                    <a:lstStyle/>
                    <a:p>
                      <a:r>
                        <a:rPr lang="el-GR" sz="1400" dirty="0"/>
                        <a:t>Ελάσσων + </a:t>
                      </a:r>
                    </a:p>
                    <a:p>
                      <a:r>
                        <a:rPr lang="el-GR" sz="1400" dirty="0"/>
                        <a:t>Μείζων ρομβοειδής</a:t>
                      </a:r>
                    </a:p>
                  </a:txBody>
                  <a:tcPr/>
                </a:tc>
                <a:tc>
                  <a:txBody>
                    <a:bodyPr/>
                    <a:lstStyle/>
                    <a:p>
                      <a:r>
                        <a:rPr lang="el-GR" sz="1400" dirty="0" err="1"/>
                        <a:t>Αυχ</a:t>
                      </a:r>
                      <a:r>
                        <a:rPr lang="el-GR" sz="1400" dirty="0"/>
                        <a:t>. συνδ.-</a:t>
                      </a:r>
                      <a:r>
                        <a:rPr lang="el-GR" sz="1400" dirty="0" err="1"/>
                        <a:t>ακ.</a:t>
                      </a:r>
                      <a:r>
                        <a:rPr lang="el-GR" sz="1400" baseline="0" dirty="0"/>
                        <a:t> απ. Α7-Θ1</a:t>
                      </a:r>
                    </a:p>
                    <a:p>
                      <a:r>
                        <a:rPr lang="el-GR" sz="1400" baseline="0" dirty="0" err="1"/>
                        <a:t>Ακ</a:t>
                      </a:r>
                      <a:r>
                        <a:rPr lang="el-GR" sz="1400" baseline="0" dirty="0"/>
                        <a:t> απ. Θ2-Θ5</a:t>
                      </a:r>
                      <a:endParaRPr lang="el-GR" sz="1400" dirty="0"/>
                    </a:p>
                  </a:txBody>
                  <a:tcPr/>
                </a:tc>
                <a:tc>
                  <a:txBody>
                    <a:bodyPr/>
                    <a:lstStyle/>
                    <a:p>
                      <a:r>
                        <a:rPr lang="el-GR" sz="1400" dirty="0"/>
                        <a:t>Έσω περάς άκανθας</a:t>
                      </a:r>
                    </a:p>
                    <a:p>
                      <a:r>
                        <a:rPr lang="el-GR" sz="1400" dirty="0"/>
                        <a:t>Έσω</a:t>
                      </a:r>
                      <a:r>
                        <a:rPr lang="el-GR" sz="1400" baseline="0" dirty="0"/>
                        <a:t> χείλος ωμοπλάτης</a:t>
                      </a:r>
                      <a:endParaRPr lang="el-GR" sz="1400" dirty="0"/>
                    </a:p>
                  </a:txBody>
                  <a:tcPr/>
                </a:tc>
                <a:tc>
                  <a:txBody>
                    <a:bodyPr/>
                    <a:lstStyle/>
                    <a:p>
                      <a:r>
                        <a:rPr lang="el-GR" sz="1400" dirty="0"/>
                        <a:t>Ραχιαίο ν. ωμοπλάτης</a:t>
                      </a:r>
                      <a:r>
                        <a:rPr lang="el-GR" sz="1400" baseline="0" dirty="0"/>
                        <a:t> (Α4, </a:t>
                      </a:r>
                      <a:r>
                        <a:rPr lang="el-GR" sz="1400" b="1" baseline="0" dirty="0"/>
                        <a:t>Α5</a:t>
                      </a:r>
                      <a:r>
                        <a:rPr lang="el-GR" sz="1400" baseline="0" dirty="0"/>
                        <a:t>)</a:t>
                      </a:r>
                      <a:endParaRPr lang="el-GR" sz="1400" dirty="0"/>
                    </a:p>
                  </a:txBody>
                  <a:tcPr/>
                </a:tc>
                <a:tc>
                  <a:txBody>
                    <a:bodyPr/>
                    <a:lstStyle/>
                    <a:p>
                      <a:r>
                        <a:rPr lang="el-GR" sz="1400" dirty="0"/>
                        <a:t>Σταθεροποιούν ωμοπλάτη</a:t>
                      </a:r>
                    </a:p>
                    <a:p>
                      <a:r>
                        <a:rPr lang="el-GR" sz="1400" dirty="0"/>
                        <a:t>Έλκουν ωμοπλάτη για να χαμηλώσει ωμογλήνη</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03445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txBody>
          <a:bodyPr>
            <a:normAutofit/>
          </a:bodyPr>
          <a:lstStyle/>
          <a:p>
            <a:r>
              <a:rPr lang="el-GR" sz="2800" dirty="0"/>
              <a:t>ΑΥΤΟΧΘΟΝΕΣ ΜΥΣ ΩΜΟΥ πρόσθιοι</a:t>
            </a:r>
          </a:p>
        </p:txBody>
      </p:sp>
      <p:graphicFrame>
        <p:nvGraphicFramePr>
          <p:cNvPr id="4" name="3 - Θέση περιεχομένου"/>
          <p:cNvGraphicFramePr>
            <a:graphicFrameLocks noGrp="1"/>
          </p:cNvGraphicFramePr>
          <p:nvPr>
            <p:ph idx="1"/>
          </p:nvPr>
        </p:nvGraphicFramePr>
        <p:xfrm>
          <a:off x="214281" y="1234440"/>
          <a:ext cx="8929719" cy="5186680"/>
        </p:xfrm>
        <a:graphic>
          <a:graphicData uri="http://schemas.openxmlformats.org/drawingml/2006/table">
            <a:tbl>
              <a:tblPr firstRow="1" bandRow="1">
                <a:tableStyleId>{69C7853C-536D-4A76-A0AE-DD22124D55A5}</a:tableStyleId>
              </a:tblPr>
              <a:tblGrid>
                <a:gridCol w="1285885">
                  <a:extLst>
                    <a:ext uri="{9D8B030D-6E8A-4147-A177-3AD203B41FA5}">
                      <a16:colId xmlns:a16="http://schemas.microsoft.com/office/drawing/2014/main" val="20000"/>
                    </a:ext>
                  </a:extLst>
                </a:gridCol>
                <a:gridCol w="1928826">
                  <a:extLst>
                    <a:ext uri="{9D8B030D-6E8A-4147-A177-3AD203B41FA5}">
                      <a16:colId xmlns:a16="http://schemas.microsoft.com/office/drawing/2014/main" val="20001"/>
                    </a:ext>
                  </a:extLst>
                </a:gridCol>
                <a:gridCol w="1857388">
                  <a:extLst>
                    <a:ext uri="{9D8B030D-6E8A-4147-A177-3AD203B41FA5}">
                      <a16:colId xmlns:a16="http://schemas.microsoft.com/office/drawing/2014/main" val="20002"/>
                    </a:ext>
                  </a:extLst>
                </a:gridCol>
                <a:gridCol w="1214446">
                  <a:extLst>
                    <a:ext uri="{9D8B030D-6E8A-4147-A177-3AD203B41FA5}">
                      <a16:colId xmlns:a16="http://schemas.microsoft.com/office/drawing/2014/main" val="20003"/>
                    </a:ext>
                  </a:extLst>
                </a:gridCol>
                <a:gridCol w="2643174">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672142">
                <a:tc>
                  <a:txBody>
                    <a:bodyPr/>
                    <a:lstStyle/>
                    <a:p>
                      <a:r>
                        <a:rPr lang="el-GR" sz="1400" dirty="0"/>
                        <a:t>Δελτοειδής</a:t>
                      </a:r>
                    </a:p>
                  </a:txBody>
                  <a:tcPr/>
                </a:tc>
                <a:tc>
                  <a:txBody>
                    <a:bodyPr/>
                    <a:lstStyle/>
                    <a:p>
                      <a:r>
                        <a:rPr lang="el-GR" sz="1400" dirty="0"/>
                        <a:t>Έξω</a:t>
                      </a:r>
                      <a:r>
                        <a:rPr lang="el-GR" sz="1400" baseline="0" dirty="0"/>
                        <a:t> 1/3 κλείδας, ακρώμιο, άκανθα</a:t>
                      </a:r>
                      <a:endParaRPr lang="el-GR" sz="1400" dirty="0"/>
                    </a:p>
                  </a:txBody>
                  <a:tcPr/>
                </a:tc>
                <a:tc>
                  <a:txBody>
                    <a:bodyPr/>
                    <a:lstStyle/>
                    <a:p>
                      <a:r>
                        <a:rPr lang="el-GR" sz="1400" dirty="0"/>
                        <a:t>Δελτοειδές τράχυσμα</a:t>
                      </a:r>
                    </a:p>
                  </a:txBody>
                  <a:tcPr/>
                </a:tc>
                <a:tc>
                  <a:txBody>
                    <a:bodyPr/>
                    <a:lstStyle/>
                    <a:p>
                      <a:r>
                        <a:rPr lang="el-GR" sz="1400" dirty="0"/>
                        <a:t>Μασχαλιαίο ν. (</a:t>
                      </a:r>
                      <a:r>
                        <a:rPr lang="el-GR" sz="1400" b="1" dirty="0"/>
                        <a:t>Α5</a:t>
                      </a:r>
                      <a:r>
                        <a:rPr lang="el-GR" sz="1400" dirty="0"/>
                        <a:t>-Α6)</a:t>
                      </a:r>
                    </a:p>
                  </a:txBody>
                  <a:tcPr/>
                </a:tc>
                <a:tc>
                  <a:txBody>
                    <a:bodyPr/>
                    <a:lstStyle/>
                    <a:p>
                      <a:r>
                        <a:rPr lang="el-GR" sz="1400" dirty="0"/>
                        <a:t>Κλειδική: κάμψη-έσω</a:t>
                      </a:r>
                      <a:r>
                        <a:rPr lang="el-GR" sz="1400" baseline="0" dirty="0"/>
                        <a:t> στροφή</a:t>
                      </a:r>
                    </a:p>
                    <a:p>
                      <a:r>
                        <a:rPr lang="el-GR" sz="1400" baseline="0" dirty="0" err="1"/>
                        <a:t>Ακρωμιακή</a:t>
                      </a:r>
                      <a:r>
                        <a:rPr lang="el-GR" sz="1400" baseline="0" dirty="0"/>
                        <a:t>: απάγει</a:t>
                      </a:r>
                    </a:p>
                    <a:p>
                      <a:r>
                        <a:rPr lang="el-GR" sz="1400" baseline="0" dirty="0" err="1"/>
                        <a:t>Ακανθική</a:t>
                      </a:r>
                      <a:r>
                        <a:rPr lang="el-GR" sz="1400" baseline="0" dirty="0"/>
                        <a:t>: έκταση-έξω στροφή</a:t>
                      </a:r>
                      <a:endParaRPr lang="el-GR" sz="1400" dirty="0"/>
                    </a:p>
                  </a:txBody>
                  <a:tcPr/>
                </a:tc>
                <a:extLst>
                  <a:ext uri="{0D108BD9-81ED-4DB2-BD59-A6C34878D82A}">
                    <a16:rowId xmlns:a16="http://schemas.microsoft.com/office/drawing/2014/main" val="10001"/>
                  </a:ext>
                </a:extLst>
              </a:tr>
              <a:tr h="370840">
                <a:tc>
                  <a:txBody>
                    <a:bodyPr/>
                    <a:lstStyle/>
                    <a:p>
                      <a:r>
                        <a:rPr lang="el-GR" sz="1400" b="1" dirty="0"/>
                        <a:t>Υπερακάνθιος</a:t>
                      </a:r>
                    </a:p>
                  </a:txBody>
                  <a:tcPr/>
                </a:tc>
                <a:tc>
                  <a:txBody>
                    <a:bodyPr/>
                    <a:lstStyle/>
                    <a:p>
                      <a:r>
                        <a:rPr lang="el-GR" sz="1400" dirty="0"/>
                        <a:t>Υπερακάνθιο βόθρο</a:t>
                      </a:r>
                    </a:p>
                  </a:txBody>
                  <a:tcPr/>
                </a:tc>
                <a:tc>
                  <a:txBody>
                    <a:bodyPr/>
                    <a:lstStyle/>
                    <a:p>
                      <a:r>
                        <a:rPr lang="el-GR" sz="1400" dirty="0"/>
                        <a:t>Μείζον όγκωμα (άνω)</a:t>
                      </a:r>
                    </a:p>
                  </a:txBody>
                  <a:tcPr/>
                </a:tc>
                <a:tc>
                  <a:txBody>
                    <a:bodyPr/>
                    <a:lstStyle/>
                    <a:p>
                      <a:r>
                        <a:rPr lang="el-GR" sz="1400" dirty="0"/>
                        <a:t>Υπερπλάτιο ν. (Α4, </a:t>
                      </a:r>
                      <a:r>
                        <a:rPr lang="el-GR" sz="1400" b="1" dirty="0"/>
                        <a:t>Α5</a:t>
                      </a:r>
                      <a:r>
                        <a:rPr lang="el-GR" sz="1400" dirty="0"/>
                        <a:t>, Α6)</a:t>
                      </a:r>
                    </a:p>
                  </a:txBody>
                  <a:tcPr/>
                </a:tc>
                <a:tc>
                  <a:txBody>
                    <a:bodyPr/>
                    <a:lstStyle/>
                    <a:p>
                      <a:r>
                        <a:rPr lang="el-GR" sz="1400" dirty="0"/>
                        <a:t>Έναρξη απαγωγής</a:t>
                      </a:r>
                    </a:p>
                    <a:p>
                      <a:r>
                        <a:rPr lang="el-GR" sz="1400" dirty="0"/>
                        <a:t>Ομάδα στροφέων</a:t>
                      </a:r>
                    </a:p>
                  </a:txBody>
                  <a:tcPr/>
                </a:tc>
                <a:extLst>
                  <a:ext uri="{0D108BD9-81ED-4DB2-BD59-A6C34878D82A}">
                    <a16:rowId xmlns:a16="http://schemas.microsoft.com/office/drawing/2014/main" val="10002"/>
                  </a:ext>
                </a:extLst>
              </a:tr>
              <a:tr h="370840">
                <a:tc>
                  <a:txBody>
                    <a:bodyPr/>
                    <a:lstStyle/>
                    <a:p>
                      <a:r>
                        <a:rPr lang="el-GR" sz="1400" b="1" dirty="0"/>
                        <a:t>Υπακάνθιος </a:t>
                      </a:r>
                    </a:p>
                  </a:txBody>
                  <a:tcPr/>
                </a:tc>
                <a:tc>
                  <a:txBody>
                    <a:bodyPr/>
                    <a:lstStyle/>
                    <a:p>
                      <a:r>
                        <a:rPr lang="el-GR" sz="1400" dirty="0"/>
                        <a:t>Υπακάνθιο βόθρο</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Μείζον όγκωμα (μέση)</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Υπερπλάτιο ν. (Α4, </a:t>
                      </a:r>
                      <a:r>
                        <a:rPr lang="el-GR" sz="1400" b="1" dirty="0"/>
                        <a:t>Α5</a:t>
                      </a:r>
                      <a:r>
                        <a:rPr lang="el-GR" sz="1400" dirty="0"/>
                        <a:t>, Α6)</a:t>
                      </a:r>
                    </a:p>
                    <a:p>
                      <a:endParaRPr lang="el-GR" sz="1400" dirty="0"/>
                    </a:p>
                  </a:txBody>
                  <a:tcPr/>
                </a:tc>
                <a:tc>
                  <a:txBody>
                    <a:bodyPr/>
                    <a:lstStyle/>
                    <a:p>
                      <a:r>
                        <a:rPr lang="el-GR" sz="1400" dirty="0"/>
                        <a:t>Έξω στροφή</a:t>
                      </a:r>
                    </a:p>
                    <a:p>
                      <a:r>
                        <a:rPr lang="el-GR" sz="1400" dirty="0"/>
                        <a:t>Ομάδα στροφέων</a:t>
                      </a:r>
                    </a:p>
                    <a:p>
                      <a:endParaRPr lang="el-GR" sz="1400" dirty="0"/>
                    </a:p>
                  </a:txBody>
                  <a:tcPr/>
                </a:tc>
                <a:extLst>
                  <a:ext uri="{0D108BD9-81ED-4DB2-BD59-A6C34878D82A}">
                    <a16:rowId xmlns:a16="http://schemas.microsoft.com/office/drawing/2014/main" val="10003"/>
                  </a:ext>
                </a:extLst>
              </a:tr>
              <a:tr h="370840">
                <a:tc>
                  <a:txBody>
                    <a:bodyPr/>
                    <a:lstStyle/>
                    <a:p>
                      <a:r>
                        <a:rPr lang="el-GR" sz="1400" b="1" dirty="0"/>
                        <a:t>Ελάσσων στρογγύλος</a:t>
                      </a:r>
                    </a:p>
                  </a:txBody>
                  <a:tcPr/>
                </a:tc>
                <a:tc>
                  <a:txBody>
                    <a:bodyPr/>
                    <a:lstStyle/>
                    <a:p>
                      <a:r>
                        <a:rPr lang="el-GR" sz="1400" dirty="0"/>
                        <a:t>Έξω χείλος ωμοπλάτης (μέσο 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Μείζον όγκωμα (κάτω)</a:t>
                      </a:r>
                    </a:p>
                    <a:p>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Μασχαλιαίο ν. (</a:t>
                      </a:r>
                      <a:r>
                        <a:rPr lang="el-GR" sz="1400" b="1" dirty="0"/>
                        <a:t>Α5</a:t>
                      </a:r>
                      <a:r>
                        <a:rPr lang="el-GR" sz="1400" dirty="0"/>
                        <a:t>-Α6)</a:t>
                      </a:r>
                    </a:p>
                    <a:p>
                      <a:endParaRPr lang="el-GR" sz="1400" dirty="0"/>
                    </a:p>
                  </a:txBody>
                  <a:tcPr/>
                </a:tc>
                <a:tc>
                  <a:txBody>
                    <a:bodyPr/>
                    <a:lstStyle/>
                    <a:p>
                      <a:r>
                        <a:rPr lang="el-GR" sz="1400" dirty="0"/>
                        <a:t>Έξω στροφή</a:t>
                      </a:r>
                    </a:p>
                    <a:p>
                      <a:r>
                        <a:rPr lang="el-GR" sz="1400" dirty="0"/>
                        <a:t>Ομάδα στροφέων</a:t>
                      </a:r>
                    </a:p>
                  </a:txBody>
                  <a:tcPr/>
                </a:tc>
                <a:extLst>
                  <a:ext uri="{0D108BD9-81ED-4DB2-BD59-A6C34878D82A}">
                    <a16:rowId xmlns:a16="http://schemas.microsoft.com/office/drawing/2014/main" val="10004"/>
                  </a:ext>
                </a:extLst>
              </a:tr>
              <a:tr h="370840">
                <a:tc>
                  <a:txBody>
                    <a:bodyPr/>
                    <a:lstStyle/>
                    <a:p>
                      <a:r>
                        <a:rPr lang="el-GR" sz="1400" dirty="0"/>
                        <a:t>Μείζων στρογγύλος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Κάτω γωνία</a:t>
                      </a:r>
                      <a:r>
                        <a:rPr lang="el-GR" sz="1400" baseline="0" dirty="0"/>
                        <a:t> ωμοπλάτης</a:t>
                      </a:r>
                      <a:endParaRPr lang="el-GR" sz="1400" dirty="0"/>
                    </a:p>
                    <a:p>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aseline="0" dirty="0"/>
                        <a:t>Έσω χείλος αύλακας τ. μακράς κεφαλής δικέφαλου βραχιόνιου μυ</a:t>
                      </a:r>
                      <a:endParaRPr lang="el-GR" sz="1400" dirty="0"/>
                    </a:p>
                    <a:p>
                      <a:endParaRPr lang="el-GR" sz="1400" dirty="0"/>
                    </a:p>
                  </a:txBody>
                  <a:tcPr/>
                </a:tc>
                <a:tc>
                  <a:txBody>
                    <a:bodyPr/>
                    <a:lstStyle/>
                    <a:p>
                      <a:r>
                        <a:rPr lang="el-GR" sz="1400" dirty="0"/>
                        <a:t>Κατώτερο</a:t>
                      </a:r>
                      <a:r>
                        <a:rPr lang="el-GR" sz="1400" baseline="0" dirty="0"/>
                        <a:t> </a:t>
                      </a:r>
                      <a:r>
                        <a:rPr lang="el-GR" sz="1400" baseline="0" dirty="0" err="1"/>
                        <a:t>υποπλάτιο</a:t>
                      </a:r>
                      <a:r>
                        <a:rPr lang="el-GR" sz="1400" baseline="0" dirty="0"/>
                        <a:t> ν. (Α5, </a:t>
                      </a:r>
                      <a:r>
                        <a:rPr lang="el-GR" sz="1400" b="1" baseline="0" dirty="0"/>
                        <a:t>Α6</a:t>
                      </a:r>
                      <a:r>
                        <a:rPr lang="el-GR" sz="1400" baseline="0" dirty="0"/>
                        <a:t>)</a:t>
                      </a:r>
                      <a:endParaRPr lang="el-GR" sz="1400" dirty="0"/>
                    </a:p>
                  </a:txBody>
                  <a:tcPr/>
                </a:tc>
                <a:tc>
                  <a:txBody>
                    <a:bodyPr/>
                    <a:lstStyle/>
                    <a:p>
                      <a:r>
                        <a:rPr lang="el-GR" sz="1400" dirty="0"/>
                        <a:t>Προσαγωγή</a:t>
                      </a:r>
                    </a:p>
                    <a:p>
                      <a:r>
                        <a:rPr lang="el-GR" sz="1400" dirty="0"/>
                        <a:t>Έσω στροφή</a:t>
                      </a:r>
                    </a:p>
                  </a:txBody>
                  <a:tcPr/>
                </a:tc>
                <a:extLst>
                  <a:ext uri="{0D108BD9-81ED-4DB2-BD59-A6C34878D82A}">
                    <a16:rowId xmlns:a16="http://schemas.microsoft.com/office/drawing/2014/main" val="10005"/>
                  </a:ext>
                </a:extLst>
              </a:tr>
              <a:tr h="370840">
                <a:tc>
                  <a:txBody>
                    <a:bodyPr/>
                    <a:lstStyle/>
                    <a:p>
                      <a:r>
                        <a:rPr lang="el-GR" sz="1400" b="1" dirty="0"/>
                        <a:t>Υποπλάτιος </a:t>
                      </a:r>
                    </a:p>
                  </a:txBody>
                  <a:tcPr/>
                </a:tc>
                <a:tc>
                  <a:txBody>
                    <a:bodyPr/>
                    <a:lstStyle/>
                    <a:p>
                      <a:r>
                        <a:rPr lang="el-GR" sz="1400" dirty="0"/>
                        <a:t>Υποπλάτιο βόθρο</a:t>
                      </a:r>
                    </a:p>
                  </a:txBody>
                  <a:tcPr/>
                </a:tc>
                <a:tc>
                  <a:txBody>
                    <a:bodyPr/>
                    <a:lstStyle/>
                    <a:p>
                      <a:r>
                        <a:rPr lang="el-GR" sz="1400" dirty="0"/>
                        <a:t>Έλασσον όγκωμα</a:t>
                      </a:r>
                    </a:p>
                  </a:txBody>
                  <a:tcPr/>
                </a:tc>
                <a:tc>
                  <a:txBody>
                    <a:bodyPr/>
                    <a:lstStyle/>
                    <a:p>
                      <a:r>
                        <a:rPr lang="el-GR" sz="1400" dirty="0"/>
                        <a:t>Ανώτερο και κατώτερο </a:t>
                      </a:r>
                      <a:r>
                        <a:rPr lang="el-GR" sz="1400" dirty="0" err="1"/>
                        <a:t>υποπλάτιο</a:t>
                      </a:r>
                      <a:r>
                        <a:rPr lang="el-GR" sz="1400" dirty="0"/>
                        <a:t> ν. </a:t>
                      </a:r>
                    </a:p>
                  </a:txBody>
                  <a:tcPr/>
                </a:tc>
                <a:tc>
                  <a:txBody>
                    <a:bodyPr/>
                    <a:lstStyle/>
                    <a:p>
                      <a:r>
                        <a:rPr lang="el-GR" sz="1400" u="sng" dirty="0"/>
                        <a:t>Έσω στροφή </a:t>
                      </a:r>
                    </a:p>
                    <a:p>
                      <a:r>
                        <a:rPr lang="el-GR" sz="1400" dirty="0"/>
                        <a:t>Ομάδα στροφέων</a:t>
                      </a:r>
                    </a:p>
                    <a:p>
                      <a:r>
                        <a:rPr lang="el-GR" sz="1400" dirty="0"/>
                        <a:t>Συγκράτηση</a:t>
                      </a:r>
                      <a:r>
                        <a:rPr lang="el-GR" sz="1400" baseline="0" dirty="0"/>
                        <a:t> κεφαλής μέσα την ωμογλήνη</a:t>
                      </a:r>
                      <a:endParaRPr lang="el-GR" sz="14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32586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595313"/>
            <a:ext cx="755332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010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294322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32656"/>
            <a:ext cx="30765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140968"/>
            <a:ext cx="28956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312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32194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92696"/>
            <a:ext cx="35052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183822"/>
            <a:ext cx="307657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3068960"/>
            <a:ext cx="321945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93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παχος ινας.png"/>
          <p:cNvPicPr>
            <a:picLocks noChangeAspect="1"/>
          </p:cNvPicPr>
          <p:nvPr/>
        </p:nvPicPr>
        <p:blipFill>
          <a:blip r:embed="rId2"/>
          <a:stretch>
            <a:fillRect/>
          </a:stretch>
        </p:blipFill>
        <p:spPr>
          <a:xfrm>
            <a:off x="928662" y="571480"/>
            <a:ext cx="7572428" cy="6089544"/>
          </a:xfrm>
          <a:prstGeom prst="rect">
            <a:avLst/>
          </a:prstGeom>
        </p:spPr>
      </p:pic>
    </p:spTree>
    <p:extLst>
      <p:ext uri="{BB962C8B-B14F-4D97-AF65-F5344CB8AC3E}">
        <p14:creationId xmlns:p14="http://schemas.microsoft.com/office/powerpoint/2010/main" val="3834691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352425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633834"/>
            <a:ext cx="36671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548484"/>
            <a:ext cx="35623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209" y="3212976"/>
            <a:ext cx="385762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67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371475"/>
            <a:ext cx="862965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705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409575"/>
            <a:ext cx="8391525"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093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714375"/>
            <a:ext cx="78105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663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981075"/>
            <a:ext cx="745807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160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61988"/>
            <a:ext cx="7620000"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795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995363"/>
            <a:ext cx="73247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073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085850"/>
            <a:ext cx="81819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378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124744"/>
            <a:ext cx="28511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88640"/>
            <a:ext cx="3112840" cy="563231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b="1" dirty="0"/>
              <a:t>ΟΠ-ΠΛ. ΕΠΙΦ ΘΩΡΑΚΑ</a:t>
            </a:r>
          </a:p>
          <a:p>
            <a:pPr marL="342900" indent="-342900">
              <a:buAutoNum type="arabicPeriod"/>
            </a:pPr>
            <a:r>
              <a:rPr lang="el-GR" b="1" dirty="0"/>
              <a:t>Ραχιαίο ν. ωμοπλάτης </a:t>
            </a:r>
            <a:r>
              <a:rPr lang="el-GR" dirty="0"/>
              <a:t>(Α5)</a:t>
            </a:r>
          </a:p>
          <a:p>
            <a:r>
              <a:rPr lang="el-GR" dirty="0"/>
              <a:t>2. Ωμοπλατιαίος μ.</a:t>
            </a:r>
          </a:p>
          <a:p>
            <a:r>
              <a:rPr lang="el-GR" dirty="0"/>
              <a:t>3. Ελάσσων ρομβοειδής μ.</a:t>
            </a:r>
          </a:p>
          <a:p>
            <a:r>
              <a:rPr lang="el-GR" dirty="0"/>
              <a:t>4. Μείζων ρομβοειδής μ.</a:t>
            </a:r>
          </a:p>
          <a:p>
            <a:endParaRPr lang="el-GR" dirty="0"/>
          </a:p>
          <a:p>
            <a:r>
              <a:rPr lang="el-GR" dirty="0"/>
              <a:t>5</a:t>
            </a:r>
            <a:r>
              <a:rPr lang="el-GR" b="1" dirty="0"/>
              <a:t>. μακρύ θωρακικό ν. </a:t>
            </a:r>
            <a:r>
              <a:rPr lang="el-GR" dirty="0"/>
              <a:t>(Α5-7)</a:t>
            </a:r>
          </a:p>
          <a:p>
            <a:r>
              <a:rPr lang="el-GR" dirty="0"/>
              <a:t>6. </a:t>
            </a:r>
            <a:r>
              <a:rPr lang="el-GR" dirty="0" err="1"/>
              <a:t>πρ</a:t>
            </a:r>
            <a:r>
              <a:rPr lang="el-GR" dirty="0"/>
              <a:t>. οδοντωτός μ.</a:t>
            </a:r>
          </a:p>
          <a:p>
            <a:endParaRPr lang="el-GR" dirty="0"/>
          </a:p>
          <a:p>
            <a:r>
              <a:rPr lang="el-GR" dirty="0"/>
              <a:t>7. </a:t>
            </a:r>
            <a:r>
              <a:rPr lang="el-GR" dirty="0" err="1"/>
              <a:t>Θωρακορραχιαίο</a:t>
            </a:r>
            <a:r>
              <a:rPr lang="el-GR" dirty="0"/>
              <a:t> ν. (Α7-8)</a:t>
            </a:r>
          </a:p>
          <a:p>
            <a:r>
              <a:rPr lang="el-GR" dirty="0"/>
              <a:t>8. Πλατύς ραχιαίος μ.</a:t>
            </a:r>
          </a:p>
          <a:p>
            <a:endParaRPr lang="el-GR" dirty="0"/>
          </a:p>
          <a:p>
            <a:r>
              <a:rPr lang="el-GR" b="1" dirty="0"/>
              <a:t>11. </a:t>
            </a:r>
            <a:r>
              <a:rPr lang="el-GR" b="1" dirty="0" err="1"/>
              <a:t>Υπερπλάτιο</a:t>
            </a:r>
            <a:r>
              <a:rPr lang="el-GR" b="1" dirty="0"/>
              <a:t> ν</a:t>
            </a:r>
            <a:r>
              <a:rPr lang="el-GR" dirty="0"/>
              <a:t>. (Α5-6)</a:t>
            </a:r>
          </a:p>
          <a:p>
            <a:r>
              <a:rPr lang="el-GR" dirty="0"/>
              <a:t>9. </a:t>
            </a:r>
            <a:r>
              <a:rPr lang="el-GR" dirty="0" err="1"/>
              <a:t>Υπερακάνθιος</a:t>
            </a:r>
            <a:r>
              <a:rPr lang="el-GR" dirty="0"/>
              <a:t> μ.</a:t>
            </a:r>
          </a:p>
          <a:p>
            <a:r>
              <a:rPr lang="el-GR" dirty="0"/>
              <a:t>10. </a:t>
            </a:r>
            <a:r>
              <a:rPr lang="el-GR" dirty="0" err="1"/>
              <a:t>Υπακάνθιος</a:t>
            </a:r>
            <a:r>
              <a:rPr lang="el-GR" dirty="0"/>
              <a:t> μ.</a:t>
            </a:r>
          </a:p>
          <a:p>
            <a:endParaRPr lang="el-GR" dirty="0"/>
          </a:p>
          <a:p>
            <a:r>
              <a:rPr lang="el-GR" b="1" dirty="0"/>
              <a:t>12. </a:t>
            </a:r>
            <a:r>
              <a:rPr lang="el-GR" b="1" dirty="0" err="1"/>
              <a:t>Υποπλάτιο</a:t>
            </a:r>
            <a:r>
              <a:rPr lang="el-GR" b="1" dirty="0"/>
              <a:t> ν. </a:t>
            </a:r>
            <a:r>
              <a:rPr lang="el-GR" dirty="0"/>
              <a:t>(Α5-7)</a:t>
            </a:r>
          </a:p>
          <a:p>
            <a:r>
              <a:rPr lang="el-GR" dirty="0"/>
              <a:t>13. Μείζων </a:t>
            </a:r>
            <a:r>
              <a:rPr lang="el-GR" dirty="0" err="1"/>
              <a:t>στρογγύλος</a:t>
            </a:r>
            <a:endParaRPr lang="el-GR" dirty="0"/>
          </a:p>
          <a:p>
            <a:r>
              <a:rPr lang="el-GR" dirty="0"/>
              <a:t>      </a:t>
            </a:r>
            <a:r>
              <a:rPr lang="el-GR" dirty="0" err="1"/>
              <a:t>υποπλάτιος</a:t>
            </a:r>
            <a:r>
              <a:rPr lang="el-GR" dirty="0"/>
              <a:t> μ.</a:t>
            </a:r>
          </a:p>
          <a:p>
            <a:endParaRPr lang="el-GR" dirty="0"/>
          </a:p>
        </p:txBody>
      </p:sp>
      <p:sp>
        <p:nvSpPr>
          <p:cNvPr id="6" name="TextBox 5"/>
          <p:cNvSpPr txBox="1"/>
          <p:nvPr/>
        </p:nvSpPr>
        <p:spPr>
          <a:xfrm>
            <a:off x="3707904" y="441537"/>
            <a:ext cx="187220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tabLst>
                <a:tab pos="1520825" algn="l"/>
              </a:tabLst>
            </a:pPr>
            <a:r>
              <a:rPr lang="el-GR" dirty="0"/>
              <a:t>ΥΠΕΡΚΛΕΙΔΙΟ ΤΜΗΜΑ</a:t>
            </a:r>
          </a:p>
        </p:txBody>
      </p:sp>
    </p:spTree>
    <p:extLst>
      <p:ext uri="{BB962C8B-B14F-4D97-AF65-F5344CB8AC3E}">
        <p14:creationId xmlns:p14="http://schemas.microsoft.com/office/powerpoint/2010/main" val="1900947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764704"/>
            <a:ext cx="477202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7584" y="2132856"/>
            <a:ext cx="2946897" cy="230832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b="1" dirty="0"/>
              <a:t>ΠΡ. ΕΠΙΦ. ΘΩΡΑΚΑ</a:t>
            </a:r>
          </a:p>
          <a:p>
            <a:r>
              <a:rPr lang="el-GR" dirty="0"/>
              <a:t>14. </a:t>
            </a:r>
            <a:r>
              <a:rPr lang="el-GR" b="1" dirty="0"/>
              <a:t>Υποκλείδιο ν. (Α4-Α6)</a:t>
            </a:r>
          </a:p>
          <a:p>
            <a:r>
              <a:rPr lang="el-GR" dirty="0"/>
              <a:t>15. Υποκλείδιος μ.</a:t>
            </a:r>
          </a:p>
          <a:p>
            <a:r>
              <a:rPr lang="el-GR" dirty="0"/>
              <a:t>16. </a:t>
            </a:r>
            <a:r>
              <a:rPr lang="el-GR" b="1" dirty="0"/>
              <a:t>Έξω θωρακικό ν.(Α5-Α7)</a:t>
            </a:r>
          </a:p>
          <a:p>
            <a:r>
              <a:rPr lang="el-GR" dirty="0"/>
              <a:t>18. Μείζων θωρακικός μ.</a:t>
            </a:r>
          </a:p>
          <a:p>
            <a:r>
              <a:rPr lang="el-GR" dirty="0"/>
              <a:t>17. </a:t>
            </a:r>
            <a:r>
              <a:rPr lang="el-GR" b="1" dirty="0"/>
              <a:t>Έσω θωρακικό ν.(Α7-Θ1)</a:t>
            </a:r>
          </a:p>
          <a:p>
            <a:r>
              <a:rPr lang="el-GR" dirty="0"/>
              <a:t>19. Ελάσσων θωρακικός μ.</a:t>
            </a:r>
          </a:p>
          <a:p>
            <a:endParaRPr lang="el-GR" dirty="0"/>
          </a:p>
        </p:txBody>
      </p:sp>
      <p:sp>
        <p:nvSpPr>
          <p:cNvPr id="4" name="Ορθογώνιο 3"/>
          <p:cNvSpPr/>
          <p:nvPr/>
        </p:nvSpPr>
        <p:spPr>
          <a:xfrm>
            <a:off x="1403648" y="5229200"/>
            <a:ext cx="4572000" cy="646331"/>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el-GR" dirty="0"/>
              <a:t>5</a:t>
            </a:r>
            <a:r>
              <a:rPr lang="el-GR" b="1" dirty="0"/>
              <a:t>. Μακρύ θωρακικό ν. </a:t>
            </a:r>
            <a:r>
              <a:rPr lang="el-GR" dirty="0"/>
              <a:t>(Α5-7)</a:t>
            </a:r>
          </a:p>
          <a:p>
            <a:r>
              <a:rPr lang="el-GR" dirty="0"/>
              <a:t>6. </a:t>
            </a:r>
            <a:r>
              <a:rPr lang="el-GR" dirty="0" err="1"/>
              <a:t>Πρ</a:t>
            </a:r>
            <a:r>
              <a:rPr lang="el-GR" dirty="0"/>
              <a:t>. οδοντωτός μ.</a:t>
            </a:r>
          </a:p>
        </p:txBody>
      </p:sp>
      <p:sp>
        <p:nvSpPr>
          <p:cNvPr id="5" name="TextBox 4"/>
          <p:cNvSpPr txBox="1"/>
          <p:nvPr/>
        </p:nvSpPr>
        <p:spPr>
          <a:xfrm>
            <a:off x="1187624" y="332656"/>
            <a:ext cx="187220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tabLst>
                <a:tab pos="1520825" algn="l"/>
              </a:tabLst>
            </a:pPr>
            <a:r>
              <a:rPr lang="el-GR" dirty="0"/>
              <a:t>ΥΠΕΡΚΛΕΙΔΙΟ ΤΜΗΜΑ</a:t>
            </a:r>
          </a:p>
        </p:txBody>
      </p:sp>
    </p:spTree>
    <p:extLst>
      <p:ext uri="{BB962C8B-B14F-4D97-AF65-F5344CB8AC3E}">
        <p14:creationId xmlns:p14="http://schemas.microsoft.com/office/powerpoint/2010/main" val="292800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αεροπλανο κοντρα ινες.png"/>
          <p:cNvPicPr>
            <a:picLocks noChangeAspect="1"/>
          </p:cNvPicPr>
          <p:nvPr/>
        </p:nvPicPr>
        <p:blipFill>
          <a:blip r:embed="rId2"/>
          <a:stretch>
            <a:fillRect/>
          </a:stretch>
        </p:blipFill>
        <p:spPr>
          <a:xfrm>
            <a:off x="571472" y="142852"/>
            <a:ext cx="7572428" cy="6565967"/>
          </a:xfrm>
          <a:prstGeom prst="rect">
            <a:avLst/>
          </a:prstGeom>
        </p:spPr>
      </p:pic>
    </p:spTree>
    <p:extLst>
      <p:ext uri="{BB962C8B-B14F-4D97-AF65-F5344CB8AC3E}">
        <p14:creationId xmlns:p14="http://schemas.microsoft.com/office/powerpoint/2010/main" val="3876294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2 - Εικόνα" descr="πτερυγοειδης ωμοπλάτη πρ. οδοντωτος.png"/>
          <p:cNvPicPr>
            <a:picLocks noChangeAspect="1"/>
          </p:cNvPicPr>
          <p:nvPr/>
        </p:nvPicPr>
        <p:blipFill>
          <a:blip r:embed="rId2"/>
          <a:stretch>
            <a:fillRect/>
          </a:stretch>
        </p:blipFill>
        <p:spPr>
          <a:xfrm>
            <a:off x="2214546" y="500042"/>
            <a:ext cx="5024640" cy="5435747"/>
          </a:xfrm>
          <a:prstGeom prst="rect">
            <a:avLst/>
          </a:prstGeom>
        </p:spPr>
      </p:pic>
    </p:spTree>
    <p:extLst>
      <p:ext uri="{BB962C8B-B14F-4D97-AF65-F5344CB8AC3E}">
        <p14:creationId xmlns:p14="http://schemas.microsoft.com/office/powerpoint/2010/main" val="119867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2 - Εικόνα" descr="πτερυγοειδης ωμοπλάτη τραπεζοειδης_1.png"/>
          <p:cNvPicPr>
            <a:picLocks noChangeAspect="1"/>
          </p:cNvPicPr>
          <p:nvPr/>
        </p:nvPicPr>
        <p:blipFill>
          <a:blip r:embed="rId2"/>
          <a:stretch>
            <a:fillRect/>
          </a:stretch>
        </p:blipFill>
        <p:spPr>
          <a:xfrm>
            <a:off x="1785918" y="214290"/>
            <a:ext cx="5929354" cy="6425225"/>
          </a:xfrm>
          <a:prstGeom prst="rect">
            <a:avLst/>
          </a:prstGeom>
        </p:spPr>
        <p:style>
          <a:lnRef idx="2">
            <a:schemeClr val="accent6">
              <a:shade val="50000"/>
            </a:schemeClr>
          </a:lnRef>
          <a:fillRef idx="1">
            <a:schemeClr val="accent6"/>
          </a:fillRef>
          <a:effectRef idx="0">
            <a:schemeClr val="accent6"/>
          </a:effectRef>
          <a:fontRef idx="minor">
            <a:schemeClr val="lt1"/>
          </a:fontRef>
        </p:style>
      </p:pic>
    </p:spTree>
    <p:extLst>
      <p:ext uri="{BB962C8B-B14F-4D97-AF65-F5344CB8AC3E}">
        <p14:creationId xmlns:p14="http://schemas.microsoft.com/office/powerpoint/2010/main" val="9996948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76"/>
            <a:ext cx="8555894" cy="65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770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67396"/>
            <a:ext cx="7207746" cy="561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619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1196752"/>
            <a:ext cx="866296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551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516255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52120" y="585428"/>
            <a:ext cx="3263201" cy="1754326"/>
          </a:xfrm>
          <a:prstGeom prst="rect">
            <a:avLst/>
          </a:prstGeom>
          <a:noFill/>
        </p:spPr>
        <p:txBody>
          <a:bodyPr wrap="none" rtlCol="0">
            <a:spAutoFit/>
          </a:bodyPr>
          <a:lstStyle/>
          <a:p>
            <a:r>
              <a:rPr lang="el-GR" dirty="0"/>
              <a:t>ΠΑΡΑΛΥΣΗ </a:t>
            </a:r>
            <a:r>
              <a:rPr lang="en-US" dirty="0"/>
              <a:t>ERB</a:t>
            </a:r>
          </a:p>
          <a:p>
            <a:r>
              <a:rPr lang="el-GR" dirty="0"/>
              <a:t>ΑΝΩΤΕΡΟ ΒΡΑΧΙΟΝΙΟ ΠΛΕΓΜΑ</a:t>
            </a:r>
          </a:p>
          <a:p>
            <a:r>
              <a:rPr lang="el-GR" dirty="0"/>
              <a:t>Α5-Α6</a:t>
            </a:r>
          </a:p>
          <a:p>
            <a:r>
              <a:rPr lang="el-GR" dirty="0"/>
              <a:t>Αύξηση γωνίας ώμου και λαιμού</a:t>
            </a:r>
            <a:endParaRPr lang="en-US" dirty="0"/>
          </a:p>
          <a:p>
            <a:r>
              <a:rPr lang="el-GR" dirty="0"/>
              <a:t>Έλξη (τάση ή απόσπαση) </a:t>
            </a:r>
          </a:p>
          <a:p>
            <a:r>
              <a:rPr lang="el-GR" dirty="0" err="1"/>
              <a:t>πρ</a:t>
            </a:r>
            <a:r>
              <a:rPr lang="el-GR" dirty="0"/>
              <a:t>. κλάδων Α5-Α6</a:t>
            </a:r>
          </a:p>
        </p:txBody>
      </p:sp>
    </p:spTree>
    <p:extLst>
      <p:ext uri="{BB962C8B-B14F-4D97-AF65-F5344CB8AC3E}">
        <p14:creationId xmlns:p14="http://schemas.microsoft.com/office/powerpoint/2010/main" val="92008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867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99392"/>
            <a:ext cx="9867900"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251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9392"/>
            <a:ext cx="4282777" cy="640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039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361950"/>
            <a:ext cx="770572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2455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314325"/>
            <a:ext cx="805815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38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038225" y="738188"/>
            <a:ext cx="7067550" cy="5381625"/>
          </a:xfrm>
          <a:prstGeom prst="rect">
            <a:avLst/>
          </a:prstGeom>
          <a:noFill/>
          <a:ln w="9525">
            <a:noFill/>
            <a:miter lim="800000"/>
            <a:headEnd/>
            <a:tailEnd/>
          </a:ln>
          <a:effectLst/>
        </p:spPr>
      </p:pic>
    </p:spTree>
    <p:extLst>
      <p:ext uri="{BB962C8B-B14F-4D97-AF65-F5344CB8AC3E}">
        <p14:creationId xmlns:p14="http://schemas.microsoft.com/office/powerpoint/2010/main" val="22923133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38" y="599944"/>
            <a:ext cx="8124049" cy="625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508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45" y="0"/>
            <a:ext cx="5057775"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52120" y="585428"/>
            <a:ext cx="3405484" cy="1754326"/>
          </a:xfrm>
          <a:prstGeom prst="rect">
            <a:avLst/>
          </a:prstGeom>
          <a:noFill/>
        </p:spPr>
        <p:txBody>
          <a:bodyPr wrap="none" rtlCol="0">
            <a:spAutoFit/>
          </a:bodyPr>
          <a:lstStyle/>
          <a:p>
            <a:r>
              <a:rPr lang="el-GR" b="1" dirty="0"/>
              <a:t>ΠΑΡΑΛΥΣΗ </a:t>
            </a:r>
            <a:r>
              <a:rPr lang="en-US" b="1" dirty="0"/>
              <a:t>KLUMPKE</a:t>
            </a:r>
          </a:p>
          <a:p>
            <a:r>
              <a:rPr lang="el-GR" dirty="0"/>
              <a:t>ΚΑΤΩΤΕΡΟ ΒΡΑΧΙΟΝΙΟ ΠΛΕΓΜΑ</a:t>
            </a:r>
          </a:p>
          <a:p>
            <a:r>
              <a:rPr lang="el-GR" dirty="0"/>
              <a:t>Α8-Θ1</a:t>
            </a:r>
          </a:p>
          <a:p>
            <a:r>
              <a:rPr lang="el-GR" dirty="0"/>
              <a:t>Υπερβολική προς τα άνω έλξη ΑΑ</a:t>
            </a:r>
          </a:p>
          <a:p>
            <a:r>
              <a:rPr lang="el-GR" dirty="0"/>
              <a:t> Έλξη (τάση ή απόσπαση) </a:t>
            </a:r>
          </a:p>
          <a:p>
            <a:r>
              <a:rPr lang="el-GR" dirty="0" err="1"/>
              <a:t>πρ</a:t>
            </a:r>
            <a:r>
              <a:rPr lang="el-GR" dirty="0"/>
              <a:t>. κλάδων Α8-Θ1</a:t>
            </a:r>
          </a:p>
        </p:txBody>
      </p:sp>
      <p:sp>
        <p:nvSpPr>
          <p:cNvPr id="2" name="TextBox 1"/>
          <p:cNvSpPr txBox="1"/>
          <p:nvPr/>
        </p:nvSpPr>
        <p:spPr>
          <a:xfrm>
            <a:off x="5570623" y="5877272"/>
            <a:ext cx="356847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l-GR" dirty="0"/>
              <a:t>Ατροφία μικρών μυών άκρας χειρός</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708920"/>
            <a:ext cx="335280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235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4733925"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548680"/>
            <a:ext cx="3024336" cy="369332"/>
          </a:xfrm>
          <a:prstGeom prst="rect">
            <a:avLst/>
          </a:prstGeom>
          <a:noFill/>
        </p:spPr>
        <p:txBody>
          <a:bodyPr wrap="square" rtlCol="0">
            <a:spAutoFit/>
          </a:bodyPr>
          <a:lstStyle/>
          <a:p>
            <a:r>
              <a:rPr lang="el-GR" dirty="0"/>
              <a:t>Αυχενική πλευρά</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949" y="1628800"/>
            <a:ext cx="3528392" cy="461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64088" y="410180"/>
            <a:ext cx="3572453" cy="646331"/>
          </a:xfrm>
          <a:prstGeom prst="rect">
            <a:avLst/>
          </a:prstGeom>
          <a:noFill/>
        </p:spPr>
        <p:txBody>
          <a:bodyPr wrap="none" rtlCol="0">
            <a:spAutoFit/>
          </a:bodyPr>
          <a:lstStyle/>
          <a:p>
            <a:r>
              <a:rPr lang="el-GR" dirty="0"/>
              <a:t>Μετάσταση σε αυχενικούς </a:t>
            </a:r>
            <a:r>
              <a:rPr lang="el-GR" dirty="0" err="1"/>
              <a:t>λ.αδένες</a:t>
            </a:r>
            <a:endParaRPr lang="el-GR" dirty="0"/>
          </a:p>
          <a:p>
            <a:r>
              <a:rPr lang="el-GR" dirty="0"/>
              <a:t>Κρατιέμαι από ψηλά ενώ πέφτω.</a:t>
            </a:r>
          </a:p>
        </p:txBody>
      </p:sp>
    </p:spTree>
    <p:extLst>
      <p:ext uri="{BB962C8B-B14F-4D97-AF65-F5344CB8AC3E}">
        <p14:creationId xmlns:p14="http://schemas.microsoft.com/office/powerpoint/2010/main" val="2423979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2530" name="Picture 2" descr="ÎÏÎ¿ÏÎ­Î»ÎµÏÎ¼Î± ÎµÎ¹ÎºÏÎ½Î±Ï Î³Î¹Î± erb pal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40768"/>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934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1506" name="Picture 2" descr="Î£ÏÎµÏÎ¹ÎºÎ® ÎµÎ¹ÎºÏÎ½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8335331"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429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2696"/>
            <a:ext cx="3267075"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51920" y="2459404"/>
            <a:ext cx="3383490" cy="2031325"/>
          </a:xfrm>
          <a:prstGeom prst="rect">
            <a:avLst/>
          </a:prstGeom>
          <a:noFill/>
        </p:spPr>
        <p:txBody>
          <a:bodyPr wrap="none" rtlCol="0">
            <a:spAutoFit/>
          </a:bodyPr>
          <a:lstStyle/>
          <a:p>
            <a:r>
              <a:rPr lang="el-GR" dirty="0"/>
              <a:t>20. </a:t>
            </a:r>
            <a:r>
              <a:rPr lang="el-GR" b="1" dirty="0" err="1"/>
              <a:t>Μυοδερματικό</a:t>
            </a:r>
            <a:r>
              <a:rPr lang="el-GR" dirty="0"/>
              <a:t> ν. (Α5-Α7) </a:t>
            </a:r>
          </a:p>
          <a:p>
            <a:r>
              <a:rPr lang="el-GR" dirty="0"/>
              <a:t>21. </a:t>
            </a:r>
            <a:r>
              <a:rPr lang="el-GR" dirty="0" err="1"/>
              <a:t>Κορακοβραχιόνιος</a:t>
            </a:r>
            <a:r>
              <a:rPr lang="el-GR" dirty="0"/>
              <a:t> μ</a:t>
            </a:r>
          </a:p>
          <a:p>
            <a:r>
              <a:rPr lang="el-GR" dirty="0"/>
              <a:t>22, βραχεία κεφαλή δικεφάλου μ.</a:t>
            </a:r>
          </a:p>
          <a:p>
            <a:r>
              <a:rPr lang="el-GR" dirty="0"/>
              <a:t>23. Μακρά κεφαλή δικεφάλου μ.</a:t>
            </a:r>
          </a:p>
          <a:p>
            <a:r>
              <a:rPr lang="el-GR" dirty="0"/>
              <a:t>24. </a:t>
            </a:r>
            <a:r>
              <a:rPr lang="el-GR" dirty="0" err="1"/>
              <a:t>Βραχιόνιος</a:t>
            </a:r>
            <a:r>
              <a:rPr lang="el-GR" dirty="0"/>
              <a:t> μ. </a:t>
            </a:r>
          </a:p>
          <a:p>
            <a:endParaRPr lang="el-GR" dirty="0"/>
          </a:p>
          <a:p>
            <a:r>
              <a:rPr lang="el-GR" dirty="0"/>
              <a:t>25. </a:t>
            </a:r>
            <a:r>
              <a:rPr lang="el-GR" b="1" dirty="0"/>
              <a:t>Έξω δερματικό αντιβραχίου </a:t>
            </a:r>
          </a:p>
        </p:txBody>
      </p:sp>
      <p:sp>
        <p:nvSpPr>
          <p:cNvPr id="3" name="TextBox 2"/>
          <p:cNvSpPr txBox="1"/>
          <p:nvPr/>
        </p:nvSpPr>
        <p:spPr>
          <a:xfrm>
            <a:off x="4139952" y="1484784"/>
            <a:ext cx="2030364"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ΥΠΟΚΛΕΙΔΙΑ ΜΟΙΡΑ</a:t>
            </a:r>
          </a:p>
          <a:p>
            <a:r>
              <a:rPr lang="el-GR" dirty="0"/>
              <a:t>ΈΞΩ ΔΕΥΤΕΡΕΥΟΝ</a:t>
            </a:r>
          </a:p>
        </p:txBody>
      </p:sp>
      <p:sp>
        <p:nvSpPr>
          <p:cNvPr id="5" name="TextBox 4"/>
          <p:cNvSpPr txBox="1"/>
          <p:nvPr/>
        </p:nvSpPr>
        <p:spPr>
          <a:xfrm>
            <a:off x="2915816" y="4869160"/>
            <a:ext cx="5747214" cy="646331"/>
          </a:xfrm>
          <a:prstGeom prst="rect">
            <a:avLst/>
          </a:prstGeom>
          <a:noFill/>
        </p:spPr>
        <p:txBody>
          <a:bodyPr wrap="none" rtlCol="0">
            <a:spAutoFit/>
          </a:bodyPr>
          <a:lstStyle/>
          <a:p>
            <a:r>
              <a:rPr lang="el-GR" dirty="0"/>
              <a:t>Περνάει μέσα από τον </a:t>
            </a:r>
            <a:r>
              <a:rPr lang="el-GR" dirty="0" err="1"/>
              <a:t>κορακοβραχιόνιο</a:t>
            </a:r>
            <a:r>
              <a:rPr lang="el-GR" dirty="0"/>
              <a:t> μυ</a:t>
            </a:r>
          </a:p>
          <a:p>
            <a:r>
              <a:rPr lang="el-GR" dirty="0"/>
              <a:t>Πορεύεται ανάμεσα δικέφαλο </a:t>
            </a:r>
            <a:r>
              <a:rPr lang="el-GR" dirty="0" err="1"/>
              <a:t>βραχιόνιο</a:t>
            </a:r>
            <a:r>
              <a:rPr lang="el-GR" dirty="0"/>
              <a:t> και </a:t>
            </a:r>
            <a:r>
              <a:rPr lang="el-GR" dirty="0" err="1"/>
              <a:t>βραχιόνιο</a:t>
            </a:r>
            <a:r>
              <a:rPr lang="el-GR" dirty="0"/>
              <a:t> μυ.</a:t>
            </a:r>
          </a:p>
        </p:txBody>
      </p:sp>
    </p:spTree>
    <p:extLst>
      <p:ext uri="{BB962C8B-B14F-4D97-AF65-F5344CB8AC3E}">
        <p14:creationId xmlns:p14="http://schemas.microsoft.com/office/powerpoint/2010/main" val="25321854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90525"/>
            <a:ext cx="3209925"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16216" y="620688"/>
            <a:ext cx="2372765"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ΥΠΟΚΛΕΙΔΙΑ ΜΟΙΡΑ</a:t>
            </a:r>
          </a:p>
          <a:p>
            <a:r>
              <a:rPr lang="el-GR" dirty="0"/>
              <a:t>ΟΠΙΣΘΙΟ ΔΕΥΤΕΡΕΥΟΝ</a:t>
            </a:r>
          </a:p>
          <a:p>
            <a:r>
              <a:rPr lang="el-GR" dirty="0"/>
              <a:t>ΜΑΣΧΑΛΙΑΙΟ Ν (Α5-Α6)</a:t>
            </a:r>
          </a:p>
        </p:txBody>
      </p:sp>
      <p:sp>
        <p:nvSpPr>
          <p:cNvPr id="2" name="TextBox 1"/>
          <p:cNvSpPr txBox="1"/>
          <p:nvPr/>
        </p:nvSpPr>
        <p:spPr>
          <a:xfrm>
            <a:off x="5868144" y="1844824"/>
            <a:ext cx="3181384" cy="1200329"/>
          </a:xfrm>
          <a:prstGeom prst="rect">
            <a:avLst/>
          </a:prstGeom>
          <a:noFill/>
        </p:spPr>
        <p:txBody>
          <a:bodyPr wrap="none" rtlCol="0">
            <a:spAutoFit/>
          </a:bodyPr>
          <a:lstStyle/>
          <a:p>
            <a:r>
              <a:rPr lang="el-GR" dirty="0"/>
              <a:t>3,6. Κινητικοί κλάδοι </a:t>
            </a:r>
          </a:p>
          <a:p>
            <a:r>
              <a:rPr lang="el-GR" dirty="0"/>
              <a:t>4. Ελάσσων </a:t>
            </a:r>
            <a:r>
              <a:rPr lang="el-GR" dirty="0" err="1"/>
              <a:t>στρογγύλος</a:t>
            </a:r>
            <a:r>
              <a:rPr lang="el-GR" dirty="0"/>
              <a:t> μ</a:t>
            </a:r>
          </a:p>
          <a:p>
            <a:r>
              <a:rPr lang="el-GR" dirty="0"/>
              <a:t>5. Άνω έξω δερματικό βραχίονα</a:t>
            </a:r>
          </a:p>
          <a:p>
            <a:r>
              <a:rPr lang="el-GR" dirty="0"/>
              <a:t>7. Δελτοειδής μ.</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891" y="1988840"/>
            <a:ext cx="233362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297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3295650"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16016" y="1268760"/>
            <a:ext cx="3799566" cy="120032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ΥΠΟΚΛΕΙΔΙΑ ΜΟΙΡΑ</a:t>
            </a:r>
          </a:p>
          <a:p>
            <a:r>
              <a:rPr lang="el-GR" dirty="0"/>
              <a:t>ΕΣΩ ΔΕΥΤΕΡΕΥΟΝ</a:t>
            </a:r>
          </a:p>
          <a:p>
            <a:r>
              <a:rPr lang="el-GR" dirty="0"/>
              <a:t>ΕΣΩ ΔΕΡΜΑΤΙΚΟΥ ΒΡΑΧΙΟΝΑ (Α8-Θ1)</a:t>
            </a:r>
          </a:p>
          <a:p>
            <a:r>
              <a:rPr lang="el-GR" dirty="0"/>
              <a:t>ΕΣΩ ΔΕΡΜΑΤΙΚΟ ΑΝΤΙΒΡΑΧΙΟΥ (Α8-Θ1)</a:t>
            </a:r>
          </a:p>
        </p:txBody>
      </p:sp>
    </p:spTree>
    <p:extLst>
      <p:ext uri="{BB962C8B-B14F-4D97-AF65-F5344CB8AC3E}">
        <p14:creationId xmlns:p14="http://schemas.microsoft.com/office/powerpoint/2010/main" val="24669895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4294967295"/>
          </p:nvPr>
        </p:nvGraphicFramePr>
        <p:xfrm>
          <a:off x="0" y="0"/>
          <a:ext cx="9144000" cy="6710680"/>
        </p:xfrm>
        <a:graphic>
          <a:graphicData uri="http://schemas.openxmlformats.org/drawingml/2006/table">
            <a:tbl>
              <a:tblPr firstRow="1" bandRow="1">
                <a:tableStyleId>{69C7853C-536D-4A76-A0AE-DD22124D55A5}</a:tableStyleId>
              </a:tblPr>
              <a:tblGrid>
                <a:gridCol w="1571604">
                  <a:extLst>
                    <a:ext uri="{9D8B030D-6E8A-4147-A177-3AD203B41FA5}">
                      <a16:colId xmlns:a16="http://schemas.microsoft.com/office/drawing/2014/main" val="20000"/>
                    </a:ext>
                  </a:extLst>
                </a:gridCol>
                <a:gridCol w="2700608">
                  <a:extLst>
                    <a:ext uri="{9D8B030D-6E8A-4147-A177-3AD203B41FA5}">
                      <a16:colId xmlns:a16="http://schemas.microsoft.com/office/drawing/2014/main" val="20001"/>
                    </a:ext>
                  </a:extLst>
                </a:gridCol>
                <a:gridCol w="1514234">
                  <a:extLst>
                    <a:ext uri="{9D8B030D-6E8A-4147-A177-3AD203B41FA5}">
                      <a16:colId xmlns:a16="http://schemas.microsoft.com/office/drawing/2014/main" val="20002"/>
                    </a:ext>
                  </a:extLst>
                </a:gridCol>
                <a:gridCol w="1184006">
                  <a:extLst>
                    <a:ext uri="{9D8B030D-6E8A-4147-A177-3AD203B41FA5}">
                      <a16:colId xmlns:a16="http://schemas.microsoft.com/office/drawing/2014/main" val="20003"/>
                    </a:ext>
                  </a:extLst>
                </a:gridCol>
                <a:gridCol w="2173548">
                  <a:extLst>
                    <a:ext uri="{9D8B030D-6E8A-4147-A177-3AD203B41FA5}">
                      <a16:colId xmlns:a16="http://schemas.microsoft.com/office/drawing/2014/main" val="20004"/>
                    </a:ext>
                  </a:extLst>
                </a:gridCol>
              </a:tblGrid>
              <a:tr h="370840">
                <a:tc>
                  <a:txBody>
                    <a:bodyPr/>
                    <a:lstStyle/>
                    <a:p>
                      <a:r>
                        <a:rPr lang="el-GR" dirty="0"/>
                        <a:t>ΜΥΣ</a:t>
                      </a:r>
                    </a:p>
                  </a:txBody>
                  <a:tcPr/>
                </a:tc>
                <a:tc>
                  <a:txBody>
                    <a:bodyPr/>
                    <a:lstStyle/>
                    <a:p>
                      <a:r>
                        <a:rPr lang="el-GR" dirty="0"/>
                        <a:t>ΕΚΦΥΣΗ</a:t>
                      </a:r>
                    </a:p>
                  </a:txBody>
                  <a:tcPr/>
                </a:tc>
                <a:tc>
                  <a:txBody>
                    <a:bodyPr/>
                    <a:lstStyle/>
                    <a:p>
                      <a:r>
                        <a:rPr lang="el-GR" dirty="0"/>
                        <a:t>ΚΑΤΑΦΥΣΗ</a:t>
                      </a:r>
                    </a:p>
                  </a:txBody>
                  <a:tcPr/>
                </a:tc>
                <a:tc>
                  <a:txBody>
                    <a:bodyPr/>
                    <a:lstStyle/>
                    <a:p>
                      <a:r>
                        <a:rPr lang="el-GR" dirty="0"/>
                        <a:t>ΝΕΥΡΩΣΗ</a:t>
                      </a:r>
                    </a:p>
                  </a:txBody>
                  <a:tcPr/>
                </a:tc>
                <a:tc>
                  <a:txBody>
                    <a:bodyPr/>
                    <a:lstStyle/>
                    <a:p>
                      <a:r>
                        <a:rPr lang="el-GR" dirty="0"/>
                        <a:t>ΛΕΙΤΟΥΡΓΙΑ</a:t>
                      </a:r>
                    </a:p>
                  </a:txBody>
                  <a:tcPr/>
                </a:tc>
                <a:extLst>
                  <a:ext uri="{0D108BD9-81ED-4DB2-BD59-A6C34878D82A}">
                    <a16:rowId xmlns:a16="http://schemas.microsoft.com/office/drawing/2014/main" val="10000"/>
                  </a:ext>
                </a:extLst>
              </a:tr>
              <a:tr h="370840">
                <a:tc>
                  <a:txBody>
                    <a:bodyPr/>
                    <a:lstStyle/>
                    <a:p>
                      <a:r>
                        <a:rPr lang="el-GR" sz="1400" dirty="0"/>
                        <a:t>Δικέφαλος Βραχιόνιος</a:t>
                      </a:r>
                      <a:r>
                        <a:rPr lang="el-GR" sz="1400" baseline="0" dirty="0"/>
                        <a:t> </a:t>
                      </a:r>
                      <a:endParaRPr lang="el-GR" sz="1400" dirty="0"/>
                    </a:p>
                  </a:txBody>
                  <a:tcPr/>
                </a:tc>
                <a:tc>
                  <a:txBody>
                    <a:bodyPr/>
                    <a:lstStyle/>
                    <a:p>
                      <a:r>
                        <a:rPr lang="el-GR" sz="1400" dirty="0"/>
                        <a:t>Βραχεία κ. Κορακοειδή απόφυση</a:t>
                      </a:r>
                    </a:p>
                    <a:p>
                      <a:r>
                        <a:rPr lang="el-GR" sz="1400" dirty="0"/>
                        <a:t>Μακρά</a:t>
                      </a:r>
                      <a:r>
                        <a:rPr lang="el-GR" sz="1400" baseline="0" dirty="0"/>
                        <a:t> κ. </a:t>
                      </a:r>
                      <a:r>
                        <a:rPr lang="el-GR" sz="1400" baseline="0" dirty="0" err="1"/>
                        <a:t>υπεργλήνιο</a:t>
                      </a:r>
                      <a:r>
                        <a:rPr lang="el-GR" sz="1400" baseline="0" dirty="0"/>
                        <a:t> φύμα</a:t>
                      </a:r>
                      <a:endParaRPr lang="el-GR" sz="1400" dirty="0"/>
                    </a:p>
                  </a:txBody>
                  <a:tcPr/>
                </a:tc>
                <a:tc>
                  <a:txBody>
                    <a:bodyPr/>
                    <a:lstStyle/>
                    <a:p>
                      <a:r>
                        <a:rPr lang="el-GR" sz="1400" dirty="0" err="1"/>
                        <a:t>Δικεφαλικό</a:t>
                      </a:r>
                      <a:r>
                        <a:rPr lang="el-GR" sz="1400" dirty="0"/>
                        <a:t> όγκωμα κερκίδας</a:t>
                      </a:r>
                    </a:p>
                  </a:txBody>
                  <a:tcPr/>
                </a:tc>
                <a:tc rowSpan="3">
                  <a:txBody>
                    <a:bodyPr/>
                    <a:lstStyle/>
                    <a:p>
                      <a:pPr algn="ctr"/>
                      <a:endParaRPr lang="el-GR" sz="1400" dirty="0"/>
                    </a:p>
                    <a:p>
                      <a:pPr algn="ctr"/>
                      <a:endParaRPr lang="el-GR" sz="1400" dirty="0"/>
                    </a:p>
                    <a:p>
                      <a:pPr algn="ctr"/>
                      <a:r>
                        <a:rPr lang="el-GR" sz="1400" dirty="0" err="1"/>
                        <a:t>Μυοδερματικό</a:t>
                      </a:r>
                      <a:r>
                        <a:rPr lang="el-GR" sz="1400" dirty="0"/>
                        <a:t> ν.</a:t>
                      </a:r>
                    </a:p>
                    <a:p>
                      <a:pPr algn="ctr"/>
                      <a:r>
                        <a:rPr lang="el-GR" sz="1400" dirty="0"/>
                        <a:t> (Α5. Α6, Α7)</a:t>
                      </a:r>
                    </a:p>
                  </a:txBody>
                  <a:tcPr/>
                </a:tc>
                <a:tc>
                  <a:txBody>
                    <a:bodyPr/>
                    <a:lstStyle/>
                    <a:p>
                      <a:r>
                        <a:rPr lang="el-GR" sz="1400" dirty="0"/>
                        <a:t>Υπτιασμός πήχη</a:t>
                      </a:r>
                    </a:p>
                    <a:p>
                      <a:r>
                        <a:rPr lang="el-GR" sz="1400" dirty="0"/>
                        <a:t>Κάμψη</a:t>
                      </a:r>
                      <a:r>
                        <a:rPr lang="el-GR" sz="1400" baseline="0" dirty="0"/>
                        <a:t> πήχη (όταν είναι υπτιασμένος)</a:t>
                      </a:r>
                      <a:endParaRPr lang="en-US" sz="1400" baseline="0" dirty="0"/>
                    </a:p>
                    <a:p>
                      <a:r>
                        <a:rPr lang="el-GR" sz="1400" baseline="0" dirty="0"/>
                        <a:t>Δράση σε 3 αρθρώσεις</a:t>
                      </a:r>
                      <a:endParaRPr lang="el-GR" sz="1400" dirty="0"/>
                    </a:p>
                  </a:txBody>
                  <a:tcPr/>
                </a:tc>
                <a:extLst>
                  <a:ext uri="{0D108BD9-81ED-4DB2-BD59-A6C34878D82A}">
                    <a16:rowId xmlns:a16="http://schemas.microsoft.com/office/drawing/2014/main" val="10001"/>
                  </a:ext>
                </a:extLst>
              </a:tr>
              <a:tr h="370840">
                <a:tc>
                  <a:txBody>
                    <a:bodyPr/>
                    <a:lstStyle/>
                    <a:p>
                      <a:r>
                        <a:rPr lang="el-GR" sz="1400" dirty="0" err="1"/>
                        <a:t>Κορακοβραχιόνιος</a:t>
                      </a:r>
                      <a:endParaRPr lang="el-GR" sz="1400" dirty="0"/>
                    </a:p>
                  </a:txBody>
                  <a:tcPr/>
                </a:tc>
                <a:tc>
                  <a:txBody>
                    <a:bodyPr/>
                    <a:lstStyle/>
                    <a:p>
                      <a:r>
                        <a:rPr lang="el-GR" sz="1400" dirty="0"/>
                        <a:t>Κορακοειδή απόφυση</a:t>
                      </a:r>
                    </a:p>
                  </a:txBody>
                  <a:tcPr/>
                </a:tc>
                <a:tc>
                  <a:txBody>
                    <a:bodyPr/>
                    <a:lstStyle/>
                    <a:p>
                      <a:r>
                        <a:rPr lang="el-GR" sz="1400" dirty="0"/>
                        <a:t>Μέσο 1/3 έσω επιφάνειας βραχίονα</a:t>
                      </a:r>
                    </a:p>
                  </a:txBody>
                  <a:tcPr/>
                </a:tc>
                <a:tc vMerge="1">
                  <a:txBody>
                    <a:bodyPr/>
                    <a:lstStyle/>
                    <a:p>
                      <a:endParaRPr lang="el-GR" dirty="0"/>
                    </a:p>
                  </a:txBody>
                  <a:tcPr/>
                </a:tc>
                <a:tc>
                  <a:txBody>
                    <a:bodyPr/>
                    <a:lstStyle/>
                    <a:p>
                      <a:r>
                        <a:rPr lang="el-GR" sz="1400" dirty="0"/>
                        <a:t>Κάμψη</a:t>
                      </a:r>
                      <a:r>
                        <a:rPr lang="el-GR" sz="1400" baseline="0" dirty="0"/>
                        <a:t> και προσαγωγή</a:t>
                      </a:r>
                    </a:p>
                    <a:p>
                      <a:r>
                        <a:rPr lang="el-GR" sz="1400" baseline="0" dirty="0"/>
                        <a:t>Βραχίονα</a:t>
                      </a:r>
                    </a:p>
                    <a:p>
                      <a:r>
                        <a:rPr lang="el-GR" sz="1400" baseline="0" dirty="0"/>
                        <a:t>Ανθίσταται στην προς τα κάτω παρεκτόπιση κεφαλής </a:t>
                      </a:r>
                      <a:r>
                        <a:rPr lang="el-GR" sz="1400" i="1" baseline="0" dirty="0">
                          <a:solidFill>
                            <a:schemeClr val="tx2"/>
                          </a:solidFill>
                        </a:rPr>
                        <a:t>βαριά βαλίτσα</a:t>
                      </a:r>
                      <a:endParaRPr lang="el-GR" sz="1400" i="1" dirty="0">
                        <a:solidFill>
                          <a:schemeClr val="tx2"/>
                        </a:solidFill>
                      </a:endParaRPr>
                    </a:p>
                  </a:txBody>
                  <a:tcPr/>
                </a:tc>
                <a:extLst>
                  <a:ext uri="{0D108BD9-81ED-4DB2-BD59-A6C34878D82A}">
                    <a16:rowId xmlns:a16="http://schemas.microsoft.com/office/drawing/2014/main" val="10002"/>
                  </a:ext>
                </a:extLst>
              </a:tr>
              <a:tr h="370840">
                <a:tc>
                  <a:txBody>
                    <a:bodyPr/>
                    <a:lstStyle/>
                    <a:p>
                      <a:r>
                        <a:rPr lang="el-GR" sz="1400" dirty="0"/>
                        <a:t>Πρόσθιος</a:t>
                      </a:r>
                    </a:p>
                    <a:p>
                      <a:r>
                        <a:rPr lang="el-GR" sz="1400" dirty="0"/>
                        <a:t>Βραχιόνιος</a:t>
                      </a:r>
                    </a:p>
                  </a:txBody>
                  <a:tcPr/>
                </a:tc>
                <a:tc>
                  <a:txBody>
                    <a:bodyPr/>
                    <a:lstStyle/>
                    <a:p>
                      <a:r>
                        <a:rPr lang="el-GR" sz="1400" dirty="0"/>
                        <a:t>Κάτω ½ πρόσθιας επιφάνειας βραχιονίου οστού</a:t>
                      </a:r>
                    </a:p>
                  </a:txBody>
                  <a:tcPr/>
                </a:tc>
                <a:tc>
                  <a:txBody>
                    <a:bodyPr/>
                    <a:lstStyle/>
                    <a:p>
                      <a:r>
                        <a:rPr lang="el-GR" sz="1400" dirty="0" err="1"/>
                        <a:t>Κορωνοειδή</a:t>
                      </a:r>
                      <a:r>
                        <a:rPr lang="el-GR" sz="1400" dirty="0"/>
                        <a:t> απόφυση και ωλένιο τράχυσμα</a:t>
                      </a:r>
                    </a:p>
                  </a:txBody>
                  <a:tcPr/>
                </a:tc>
                <a:tc vMerge="1">
                  <a:txBody>
                    <a:bodyPr/>
                    <a:lstStyle/>
                    <a:p>
                      <a:endParaRPr lang="el-GR" dirty="0"/>
                    </a:p>
                  </a:txBody>
                  <a:tcPr/>
                </a:tc>
                <a:tc>
                  <a:txBody>
                    <a:bodyPr/>
                    <a:lstStyle/>
                    <a:p>
                      <a:r>
                        <a:rPr lang="el-GR" sz="1400" dirty="0"/>
                        <a:t>Κάμψη πήχη ανεξαρτήτως</a:t>
                      </a:r>
                      <a:r>
                        <a:rPr lang="el-GR" sz="1400" baseline="0" dirty="0"/>
                        <a:t> πρηνισμού-υπτιασμού-σταθεροποιεί την κίνηση, διατηρεί θέση  </a:t>
                      </a:r>
                      <a:r>
                        <a:rPr lang="el-GR" sz="1400" i="1" baseline="0" dirty="0">
                          <a:solidFill>
                            <a:schemeClr val="tx2"/>
                          </a:solidFill>
                        </a:rPr>
                        <a:t>φλιτζάνι τσάι</a:t>
                      </a:r>
                      <a:endParaRPr lang="el-GR" sz="1400" i="1" dirty="0">
                        <a:solidFill>
                          <a:schemeClr val="tx2"/>
                        </a:solidFill>
                      </a:endParaRPr>
                    </a:p>
                  </a:txBody>
                  <a:tcPr/>
                </a:tc>
                <a:extLst>
                  <a:ext uri="{0D108BD9-81ED-4DB2-BD59-A6C34878D82A}">
                    <a16:rowId xmlns:a16="http://schemas.microsoft.com/office/drawing/2014/main" val="10003"/>
                  </a:ext>
                </a:extLst>
              </a:tr>
              <a:tr h="370840">
                <a:tc>
                  <a:txBody>
                    <a:bodyPr/>
                    <a:lstStyle/>
                    <a:p>
                      <a:r>
                        <a:rPr lang="el-GR" sz="1400" dirty="0"/>
                        <a:t>Τρικέφαλος</a:t>
                      </a:r>
                    </a:p>
                  </a:txBody>
                  <a:tcPr/>
                </a:tc>
                <a:tc>
                  <a:txBody>
                    <a:bodyPr/>
                    <a:lstStyle/>
                    <a:p>
                      <a:r>
                        <a:rPr lang="el-GR" sz="1200" u="sng" dirty="0"/>
                        <a:t>Μακρά κεφαλή (σταθεροποιεί γλ. </a:t>
                      </a:r>
                      <a:r>
                        <a:rPr lang="el-GR" sz="1200" u="sng" dirty="0" err="1"/>
                        <a:t>βρ</a:t>
                      </a:r>
                      <a:r>
                        <a:rPr lang="el-GR" sz="1200" u="sng" dirty="0"/>
                        <a:t> </a:t>
                      </a:r>
                      <a:r>
                        <a:rPr lang="el-GR" sz="1200" u="sng" dirty="0" err="1"/>
                        <a:t>αρθρωση</a:t>
                      </a:r>
                      <a:r>
                        <a:rPr lang="el-GR" sz="1200" u="sng" dirty="0"/>
                        <a:t>)</a:t>
                      </a:r>
                    </a:p>
                    <a:p>
                      <a:r>
                        <a:rPr lang="el-GR" sz="1200" dirty="0" err="1"/>
                        <a:t>Υπογλήνιο</a:t>
                      </a:r>
                      <a:r>
                        <a:rPr lang="el-GR" sz="1200" dirty="0"/>
                        <a:t> φύμα</a:t>
                      </a:r>
                    </a:p>
                    <a:p>
                      <a:r>
                        <a:rPr lang="el-GR" sz="1200" u="sng" dirty="0"/>
                        <a:t>Έξω κεφαλή (ισχυρότερη, ενάντια</a:t>
                      </a:r>
                      <a:r>
                        <a:rPr lang="el-GR" sz="1200" u="sng" baseline="0" dirty="0"/>
                        <a:t> σε αντίσταση)</a:t>
                      </a:r>
                      <a:endParaRPr lang="el-GR" sz="1200" u="sng" dirty="0"/>
                    </a:p>
                    <a:p>
                      <a:r>
                        <a:rPr lang="el-GR" sz="1200" dirty="0"/>
                        <a:t>Οπ. Επιφάνεια βραχίονα άνωθεν κερκιδικής αύλακας</a:t>
                      </a:r>
                    </a:p>
                    <a:p>
                      <a:r>
                        <a:rPr lang="el-GR" sz="1200" u="sng" dirty="0"/>
                        <a:t>Έσω κεφαλή (κυρίως δρώσα)</a:t>
                      </a:r>
                    </a:p>
                    <a:p>
                      <a:r>
                        <a:rPr lang="el-GR" sz="1200" dirty="0"/>
                        <a:t>Οπ.</a:t>
                      </a:r>
                      <a:r>
                        <a:rPr lang="el-GR" sz="1200" baseline="0" dirty="0"/>
                        <a:t> Επιφάνεια βραχίονα κάτωθεν κερκιδικής αύλακας</a:t>
                      </a:r>
                      <a:endParaRPr lang="el-GR" sz="1200" dirty="0"/>
                    </a:p>
                  </a:txBody>
                  <a:tcPr/>
                </a:tc>
                <a:tc>
                  <a:txBody>
                    <a:bodyPr/>
                    <a:lstStyle/>
                    <a:p>
                      <a:r>
                        <a:rPr lang="el-GR" sz="1400" dirty="0"/>
                        <a:t>Ωλέκρανο</a:t>
                      </a:r>
                    </a:p>
                    <a:p>
                      <a:r>
                        <a:rPr lang="el-GR" sz="1400" dirty="0" err="1"/>
                        <a:t>Περιτονία</a:t>
                      </a:r>
                      <a:r>
                        <a:rPr lang="el-GR" sz="1400" dirty="0"/>
                        <a:t> πήχη</a:t>
                      </a:r>
                    </a:p>
                  </a:txBody>
                  <a:tcPr/>
                </a:tc>
                <a:tc rowSpan="2">
                  <a:txBody>
                    <a:bodyPr/>
                    <a:lstStyle/>
                    <a:p>
                      <a:pPr algn="ctr"/>
                      <a:endParaRPr lang="el-GR" sz="1400" dirty="0"/>
                    </a:p>
                    <a:p>
                      <a:pPr algn="ctr"/>
                      <a:endParaRPr lang="el-GR" sz="1400" dirty="0"/>
                    </a:p>
                    <a:p>
                      <a:pPr algn="ctr"/>
                      <a:endParaRPr lang="el-GR" sz="1400" dirty="0"/>
                    </a:p>
                    <a:p>
                      <a:pPr algn="ctr"/>
                      <a:endParaRPr lang="el-GR" sz="1400" dirty="0"/>
                    </a:p>
                    <a:p>
                      <a:pPr algn="ctr"/>
                      <a:endParaRPr lang="el-GR" sz="1400" dirty="0"/>
                    </a:p>
                    <a:p>
                      <a:pPr algn="ctr"/>
                      <a:r>
                        <a:rPr lang="el-GR" sz="1400" dirty="0"/>
                        <a:t>Κερκιδικό ν. </a:t>
                      </a:r>
                    </a:p>
                    <a:p>
                      <a:pPr algn="ctr"/>
                      <a:r>
                        <a:rPr lang="el-GR" sz="1400" dirty="0"/>
                        <a:t>(Α6, </a:t>
                      </a:r>
                      <a:r>
                        <a:rPr lang="el-GR" sz="1400" b="1" dirty="0"/>
                        <a:t>Α7, Α8</a:t>
                      </a:r>
                      <a:r>
                        <a:rPr lang="el-GR" sz="1400" dirty="0"/>
                        <a:t>)</a:t>
                      </a:r>
                    </a:p>
                  </a:txBody>
                  <a:tcPr/>
                </a:tc>
                <a:tc>
                  <a:txBody>
                    <a:bodyPr/>
                    <a:lstStyle/>
                    <a:p>
                      <a:r>
                        <a:rPr lang="el-GR" sz="1400" dirty="0"/>
                        <a:t>Έκταση πήχη</a:t>
                      </a:r>
                    </a:p>
                  </a:txBody>
                  <a:tcPr/>
                </a:tc>
                <a:extLst>
                  <a:ext uri="{0D108BD9-81ED-4DB2-BD59-A6C34878D82A}">
                    <a16:rowId xmlns:a16="http://schemas.microsoft.com/office/drawing/2014/main" val="10004"/>
                  </a:ext>
                </a:extLst>
              </a:tr>
              <a:tr h="370840">
                <a:tc>
                  <a:txBody>
                    <a:bodyPr/>
                    <a:lstStyle/>
                    <a:p>
                      <a:r>
                        <a:rPr lang="el-GR" sz="1400" dirty="0" err="1"/>
                        <a:t>Αγκωνιαίος</a:t>
                      </a:r>
                      <a:endParaRPr lang="el-GR" sz="1400" dirty="0"/>
                    </a:p>
                  </a:txBody>
                  <a:tcPr/>
                </a:tc>
                <a:tc>
                  <a:txBody>
                    <a:bodyPr/>
                    <a:lstStyle/>
                    <a:p>
                      <a:r>
                        <a:rPr lang="el-GR" sz="1400" dirty="0"/>
                        <a:t>Παρακονδύλια απόφυση βραχιονίου </a:t>
                      </a:r>
                      <a:r>
                        <a:rPr lang="el-GR" sz="1400" dirty="0" err="1"/>
                        <a:t>οοστού</a:t>
                      </a:r>
                      <a:endParaRPr lang="el-GR" sz="1400" dirty="0"/>
                    </a:p>
                  </a:txBody>
                  <a:tcPr/>
                </a:tc>
                <a:tc>
                  <a:txBody>
                    <a:bodyPr/>
                    <a:lstStyle/>
                    <a:p>
                      <a:r>
                        <a:rPr lang="el-GR" sz="1400" dirty="0"/>
                        <a:t>Έξω επιφ. Ωλέκρανου</a:t>
                      </a:r>
                    </a:p>
                    <a:p>
                      <a:r>
                        <a:rPr lang="el-GR" sz="1400" dirty="0"/>
                        <a:t>Άνω οπίσθια επιφάνεια ωλένης</a:t>
                      </a:r>
                    </a:p>
                  </a:txBody>
                  <a:tcPr/>
                </a:tc>
                <a:tc vMerge="1">
                  <a:txBody>
                    <a:bodyPr/>
                    <a:lstStyle/>
                    <a:p>
                      <a:endParaRPr lang="el-GR" sz="1200" dirty="0"/>
                    </a:p>
                  </a:txBody>
                  <a:tcPr/>
                </a:tc>
                <a:tc>
                  <a:txBody>
                    <a:bodyPr/>
                    <a:lstStyle/>
                    <a:p>
                      <a:r>
                        <a:rPr lang="el-GR" sz="1400" dirty="0"/>
                        <a:t>Βοηθά στην έκταση πήχη, σταθεροποιεί άρθρωση αγκώνα</a:t>
                      </a:r>
                    </a:p>
                    <a:p>
                      <a:r>
                        <a:rPr lang="el-GR" sz="1400" dirty="0"/>
                        <a:t>(τείνει αρθρικό θύλακο κατά την έκταση)</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478345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ρόσθιοι μυς πηχη.png"/>
          <p:cNvPicPr>
            <a:picLocks noChangeAspect="1"/>
          </p:cNvPicPr>
          <p:nvPr/>
        </p:nvPicPr>
        <p:blipFill>
          <a:blip r:embed="rId2"/>
          <a:stretch>
            <a:fillRect/>
          </a:stretch>
        </p:blipFill>
        <p:spPr>
          <a:xfrm>
            <a:off x="1142976" y="357165"/>
            <a:ext cx="7072362" cy="6333289"/>
          </a:xfrm>
          <a:prstGeom prst="rect">
            <a:avLst/>
          </a:prstGeom>
        </p:spPr>
      </p:pic>
    </p:spTree>
    <p:extLst>
      <p:ext uri="{BB962C8B-B14F-4D97-AF65-F5344CB8AC3E}">
        <p14:creationId xmlns:p14="http://schemas.microsoft.com/office/powerpoint/2010/main" val="44862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7"/>
            <a:ext cx="6105290" cy="630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41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929541-56B8-46CD-9544-6649FFE7DB10}"/>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el-GR" dirty="0"/>
              <a:t>ΜΕΣΟ ΝΕΥΡΟ</a:t>
            </a:r>
          </a:p>
        </p:txBody>
      </p:sp>
      <p:sp>
        <p:nvSpPr>
          <p:cNvPr id="3" name="Θέση κειμένου 2">
            <a:extLst>
              <a:ext uri="{FF2B5EF4-FFF2-40B4-BE49-F238E27FC236}">
                <a16:creationId xmlns:a16="http://schemas.microsoft.com/office/drawing/2014/main" id="{822C3306-7430-4E49-BA70-B1D23BEF127A}"/>
              </a:ext>
            </a:extLst>
          </p:cNvPr>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3028305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732" y="6856"/>
            <a:ext cx="222885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84168" y="3212976"/>
            <a:ext cx="2304256" cy="20313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l-GR" dirty="0"/>
              <a:t>ΜΕΣΟ ν. (Α6-Θ1)</a:t>
            </a:r>
          </a:p>
          <a:p>
            <a:r>
              <a:rPr lang="el-GR" dirty="0"/>
              <a:t>Πορεύεται ανάμεσα στον επιπολής και</a:t>
            </a:r>
          </a:p>
          <a:p>
            <a:r>
              <a:rPr lang="el-GR" dirty="0"/>
              <a:t>τον εν τω βάθει καμπτήρα δ. </a:t>
            </a:r>
          </a:p>
          <a:p>
            <a:r>
              <a:rPr lang="el-GR" dirty="0"/>
              <a:t>Περνάει από τον καρπιαίο σωλήνα</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73197"/>
            <a:ext cx="2376264" cy="706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96136" y="1268760"/>
            <a:ext cx="2030364"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ΥΠΟΚΛΕΙΔΙΑ ΜΟΙΡΑ</a:t>
            </a:r>
          </a:p>
          <a:p>
            <a:r>
              <a:rPr lang="el-GR" dirty="0"/>
              <a:t>ΈΞΩ ΔΕΥΤΕΡΕΥΟΝ</a:t>
            </a:r>
          </a:p>
        </p:txBody>
      </p:sp>
    </p:spTree>
    <p:extLst>
      <p:ext uri="{BB962C8B-B14F-4D97-AF65-F5344CB8AC3E}">
        <p14:creationId xmlns:p14="http://schemas.microsoft.com/office/powerpoint/2010/main" val="11973287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5220"/>
            <a:ext cx="3672408" cy="690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75856" y="620688"/>
            <a:ext cx="3085332" cy="2031325"/>
          </a:xfrm>
          <a:prstGeom prst="rect">
            <a:avLst/>
          </a:prstGeom>
          <a:noFill/>
        </p:spPr>
        <p:txBody>
          <a:bodyPr wrap="none" rtlCol="0">
            <a:spAutoFit/>
          </a:bodyPr>
          <a:lstStyle/>
          <a:p>
            <a:r>
              <a:rPr lang="el-GR" dirty="0"/>
              <a:t>12. Κοινός παλαμιαίος </a:t>
            </a:r>
          </a:p>
          <a:p>
            <a:r>
              <a:rPr lang="el-GR" dirty="0"/>
              <a:t>      δακτυλικός (χωρίζεται)</a:t>
            </a:r>
          </a:p>
          <a:p>
            <a:r>
              <a:rPr lang="el-GR" dirty="0"/>
              <a:t>17. </a:t>
            </a:r>
            <a:r>
              <a:rPr lang="el-GR" dirty="0" err="1"/>
              <a:t>Ελμινθοειδείς</a:t>
            </a:r>
            <a:r>
              <a:rPr lang="el-GR" dirty="0"/>
              <a:t> μ.</a:t>
            </a:r>
          </a:p>
          <a:p>
            <a:r>
              <a:rPr lang="el-GR" dirty="0"/>
              <a:t>13.Ιδιος παλαμικός δακτυλικός</a:t>
            </a:r>
          </a:p>
          <a:p>
            <a:r>
              <a:rPr lang="el-GR" dirty="0"/>
              <a:t>14. ΒΑΑ (1</a:t>
            </a:r>
            <a:r>
              <a:rPr lang="el-GR" baseline="30000" dirty="0"/>
              <a:t>ος ίδιος)</a:t>
            </a:r>
            <a:r>
              <a:rPr lang="el-GR" dirty="0"/>
              <a:t>)</a:t>
            </a:r>
          </a:p>
          <a:p>
            <a:r>
              <a:rPr lang="el-GR" dirty="0"/>
              <a:t>15. ΒΚΑ (1</a:t>
            </a:r>
            <a:r>
              <a:rPr lang="el-GR" baseline="30000" dirty="0"/>
              <a:t>ος ίδιος)</a:t>
            </a:r>
            <a:endParaRPr lang="el-GR" dirty="0"/>
          </a:p>
          <a:p>
            <a:r>
              <a:rPr lang="el-GR" dirty="0"/>
              <a:t>16. Αντιθετικός (1</a:t>
            </a:r>
            <a:r>
              <a:rPr lang="el-GR" baseline="30000" dirty="0"/>
              <a:t>ος ίδιος)</a:t>
            </a:r>
            <a:endParaRPr lang="el-GR" dirty="0"/>
          </a:p>
        </p:txBody>
      </p:sp>
      <p:sp>
        <p:nvSpPr>
          <p:cNvPr id="4" name="TextBox 3"/>
          <p:cNvSpPr txBox="1"/>
          <p:nvPr/>
        </p:nvSpPr>
        <p:spPr>
          <a:xfrm>
            <a:off x="5724128" y="2852936"/>
            <a:ext cx="3292440" cy="3693319"/>
          </a:xfrm>
          <a:prstGeom prst="rect">
            <a:avLst/>
          </a:prstGeom>
          <a:noFill/>
        </p:spPr>
        <p:txBody>
          <a:bodyPr wrap="none" rtlCol="0">
            <a:spAutoFit/>
          </a:bodyPr>
          <a:lstStyle/>
          <a:p>
            <a:r>
              <a:rPr lang="el-GR" dirty="0"/>
              <a:t>3. στρ. πρηνιστής</a:t>
            </a:r>
          </a:p>
          <a:p>
            <a:r>
              <a:rPr lang="el-GR" dirty="0"/>
              <a:t>4. ΚΚΚ</a:t>
            </a:r>
          </a:p>
          <a:p>
            <a:r>
              <a:rPr lang="el-GR" dirty="0"/>
              <a:t>5. Μακρός παλαμικός</a:t>
            </a:r>
          </a:p>
          <a:p>
            <a:r>
              <a:rPr lang="el-GR" dirty="0"/>
              <a:t>6. Κερκιδική μοίρα επιπολής ΚΚΔ</a:t>
            </a:r>
          </a:p>
          <a:p>
            <a:r>
              <a:rPr lang="el-GR" dirty="0"/>
              <a:t>7. Ωλένια μοίρα επιπολής ΚΚΔ</a:t>
            </a:r>
          </a:p>
          <a:p>
            <a:endParaRPr lang="el-GR" dirty="0"/>
          </a:p>
          <a:p>
            <a:r>
              <a:rPr lang="el-GR" dirty="0"/>
              <a:t>8</a:t>
            </a:r>
            <a:r>
              <a:rPr lang="el-GR" b="1" dirty="0"/>
              <a:t>. </a:t>
            </a:r>
            <a:r>
              <a:rPr lang="el-GR" b="1" dirty="0" err="1"/>
              <a:t>πρ</a:t>
            </a:r>
            <a:r>
              <a:rPr lang="el-GR" b="1" dirty="0"/>
              <a:t>. </a:t>
            </a:r>
            <a:r>
              <a:rPr lang="el-GR" b="1" dirty="0" err="1"/>
              <a:t>μεσόστεος</a:t>
            </a:r>
            <a:r>
              <a:rPr lang="el-GR" b="1" dirty="0"/>
              <a:t> κλάδος</a:t>
            </a:r>
          </a:p>
          <a:p>
            <a:r>
              <a:rPr lang="el-GR" dirty="0"/>
              <a:t>9. Τετράγωνος πρηνιστής</a:t>
            </a:r>
          </a:p>
          <a:p>
            <a:r>
              <a:rPr lang="el-GR" dirty="0"/>
              <a:t>10. ΜΚΜΔ</a:t>
            </a:r>
          </a:p>
          <a:p>
            <a:r>
              <a:rPr lang="el-GR" dirty="0"/>
              <a:t>     κερκιδική μοίρα </a:t>
            </a:r>
          </a:p>
          <a:p>
            <a:r>
              <a:rPr lang="el-GR" dirty="0"/>
              <a:t>     εν τω βάθει ΚΚΔ</a:t>
            </a:r>
          </a:p>
          <a:p>
            <a:endParaRPr lang="el-GR" dirty="0"/>
          </a:p>
          <a:p>
            <a:r>
              <a:rPr lang="el-GR" dirty="0"/>
              <a:t>11. Αισθητικός κλάδος</a:t>
            </a:r>
          </a:p>
        </p:txBody>
      </p:sp>
    </p:spTree>
    <p:extLst>
      <p:ext uri="{BB962C8B-B14F-4D97-AF65-F5344CB8AC3E}">
        <p14:creationId xmlns:p14="http://schemas.microsoft.com/office/powerpoint/2010/main" val="1964421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1 - Εικόνα" descr="ΣΚΣ.png"/>
          <p:cNvPicPr>
            <a:picLocks noChangeAspect="1"/>
          </p:cNvPicPr>
          <p:nvPr/>
        </p:nvPicPr>
        <p:blipFill>
          <a:blip r:embed="rId2"/>
          <a:stretch>
            <a:fillRect/>
          </a:stretch>
        </p:blipFill>
        <p:spPr>
          <a:xfrm>
            <a:off x="1835696" y="1196752"/>
            <a:ext cx="6954943" cy="5156108"/>
          </a:xfrm>
          <a:prstGeom prst="rect">
            <a:avLst/>
          </a:prstGeom>
        </p:spPr>
      </p:pic>
      <p:sp>
        <p:nvSpPr>
          <p:cNvPr id="3" name="2 - TextBox"/>
          <p:cNvSpPr txBox="1"/>
          <p:nvPr/>
        </p:nvSpPr>
        <p:spPr>
          <a:xfrm>
            <a:off x="3214678" y="428604"/>
            <a:ext cx="2180340"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l-GR" dirty="0"/>
              <a:t>ΚΑΡΠΙΑΙΟΣ ΣΩΛΗΝΑΣ</a:t>
            </a:r>
          </a:p>
        </p:txBody>
      </p:sp>
    </p:spTree>
    <p:extLst>
      <p:ext uri="{BB962C8B-B14F-4D97-AF65-F5344CB8AC3E}">
        <p14:creationId xmlns:p14="http://schemas.microsoft.com/office/powerpoint/2010/main" val="20676725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2 - Εικόνα" descr="carpal-tunnel2.png"/>
          <p:cNvPicPr>
            <a:picLocks noChangeAspect="1"/>
          </p:cNvPicPr>
          <p:nvPr/>
        </p:nvPicPr>
        <p:blipFill>
          <a:blip r:embed="rId2"/>
          <a:stretch>
            <a:fillRect/>
          </a:stretch>
        </p:blipFill>
        <p:spPr>
          <a:xfrm>
            <a:off x="1562732" y="1500175"/>
            <a:ext cx="6438291" cy="4236452"/>
          </a:xfrm>
          <a:prstGeom prst="rect">
            <a:avLst/>
          </a:prstGeom>
        </p:spPr>
      </p:pic>
    </p:spTree>
    <p:extLst>
      <p:ext uri="{BB962C8B-B14F-4D97-AF65-F5344CB8AC3E}">
        <p14:creationId xmlns:p14="http://schemas.microsoft.com/office/powerpoint/2010/main" val="781039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48006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635274"/>
            <a:ext cx="2676525"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11760" y="5578624"/>
            <a:ext cx="944554" cy="369332"/>
          </a:xfrm>
          <a:prstGeom prst="rect">
            <a:avLst/>
          </a:prstGeom>
          <a:noFill/>
        </p:spPr>
        <p:txBody>
          <a:bodyPr wrap="none" rtlCol="0">
            <a:spAutoFit/>
          </a:bodyPr>
          <a:lstStyle/>
          <a:p>
            <a:r>
              <a:rPr lang="el-GR" dirty="0"/>
              <a:t>Μέσο ν.</a:t>
            </a:r>
          </a:p>
        </p:txBody>
      </p:sp>
      <p:sp>
        <p:nvSpPr>
          <p:cNvPr id="3" name="TextBox 2"/>
          <p:cNvSpPr txBox="1"/>
          <p:nvPr/>
        </p:nvSpPr>
        <p:spPr>
          <a:xfrm>
            <a:off x="6013918" y="5767646"/>
            <a:ext cx="2890791" cy="369332"/>
          </a:xfrm>
          <a:prstGeom prst="rect">
            <a:avLst/>
          </a:prstGeom>
          <a:noFill/>
        </p:spPr>
        <p:txBody>
          <a:bodyPr wrap="none" rtlCol="0">
            <a:spAutoFit/>
          </a:bodyPr>
          <a:lstStyle/>
          <a:p>
            <a:r>
              <a:rPr lang="el-GR" dirty="0"/>
              <a:t>Κοιλιακός </a:t>
            </a:r>
            <a:r>
              <a:rPr lang="el-GR" dirty="0" err="1"/>
              <a:t>μεσόστεος</a:t>
            </a:r>
            <a:r>
              <a:rPr lang="el-GR" dirty="0"/>
              <a:t> κλάδος</a:t>
            </a:r>
          </a:p>
        </p:txBody>
      </p:sp>
    </p:spTree>
    <p:extLst>
      <p:ext uri="{BB962C8B-B14F-4D97-AF65-F5344CB8AC3E}">
        <p14:creationId xmlns:p14="http://schemas.microsoft.com/office/powerpoint/2010/main" val="10030286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35029"/>
            <a:ext cx="5357850" cy="682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019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2F48B3-43AA-4CE6-AD31-D49DDD760A06}"/>
              </a:ext>
            </a:extLst>
          </p:cNvPr>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l-GR" dirty="0"/>
              <a:t>ΚΕΡΚΙΔΙΚΟ ΝΕΥΡΟ</a:t>
            </a:r>
          </a:p>
        </p:txBody>
      </p:sp>
      <p:sp>
        <p:nvSpPr>
          <p:cNvPr id="3" name="Θέση κειμένου 2">
            <a:extLst>
              <a:ext uri="{FF2B5EF4-FFF2-40B4-BE49-F238E27FC236}">
                <a16:creationId xmlns:a16="http://schemas.microsoft.com/office/drawing/2014/main" id="{2F7448D6-BEB7-4847-B99E-0424A940EA8C}"/>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4002608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23850"/>
            <a:ext cx="5172075"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5744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376238"/>
            <a:ext cx="474345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02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14348" y="428604"/>
            <a:ext cx="5572164" cy="6174560"/>
          </a:xfrm>
          <a:prstGeom prst="rect">
            <a:avLst/>
          </a:prstGeom>
          <a:noFill/>
          <a:ln w="9525">
            <a:noFill/>
            <a:miter lim="800000"/>
            <a:headEnd/>
            <a:tailEnd/>
          </a:ln>
          <a:effectLst/>
        </p:spPr>
      </p:pic>
    </p:spTree>
    <p:extLst>
      <p:ext uri="{BB962C8B-B14F-4D97-AF65-F5344CB8AC3E}">
        <p14:creationId xmlns:p14="http://schemas.microsoft.com/office/powerpoint/2010/main" val="1859448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32656"/>
            <a:ext cx="200025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635" y="1552794"/>
            <a:ext cx="2047875"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16216" y="620688"/>
            <a:ext cx="2276714"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ΥΠΟΚΛΕΙΔΙΑ ΜΟΙΡΑ</a:t>
            </a:r>
          </a:p>
          <a:p>
            <a:r>
              <a:rPr lang="el-GR" dirty="0"/>
              <a:t>ΟΠΙΣΘΙΟ ΔΕΥΤΕΡΕΥΟΝ</a:t>
            </a:r>
          </a:p>
          <a:p>
            <a:r>
              <a:rPr lang="el-GR" dirty="0"/>
              <a:t>ΚΕΡΚΙΔΙΚΟ (Α5-Α8)</a:t>
            </a:r>
          </a:p>
        </p:txBody>
      </p:sp>
      <p:sp>
        <p:nvSpPr>
          <p:cNvPr id="2" name="TextBox 1"/>
          <p:cNvSpPr txBox="1"/>
          <p:nvPr/>
        </p:nvSpPr>
        <p:spPr>
          <a:xfrm>
            <a:off x="3563888" y="1844824"/>
            <a:ext cx="3384376" cy="2031325"/>
          </a:xfrm>
          <a:prstGeom prst="rect">
            <a:avLst/>
          </a:prstGeom>
          <a:noFill/>
        </p:spPr>
        <p:txBody>
          <a:bodyPr wrap="square" rtlCol="0">
            <a:spAutoFit/>
          </a:bodyPr>
          <a:lstStyle/>
          <a:p>
            <a:pPr marL="342900" indent="-342900">
              <a:buAutoNum type="arabicPeriod"/>
            </a:pPr>
            <a:r>
              <a:rPr lang="el-GR" dirty="0"/>
              <a:t>οπ. Δερματικό βραχίονα</a:t>
            </a:r>
          </a:p>
          <a:p>
            <a:pPr marL="342900" indent="-342900">
              <a:buAutoNum type="arabicPeriod"/>
            </a:pPr>
            <a:r>
              <a:rPr lang="el-GR" dirty="0"/>
              <a:t>Κατώτερο έξω δερματικό βραχίονα</a:t>
            </a:r>
          </a:p>
          <a:p>
            <a:r>
              <a:rPr lang="el-GR" dirty="0"/>
              <a:t>6. οπ. Δερματικό αντιβραχίου</a:t>
            </a:r>
          </a:p>
          <a:p>
            <a:r>
              <a:rPr lang="el-GR" dirty="0"/>
              <a:t>10. Επιφανειακός κλάδος</a:t>
            </a:r>
          </a:p>
          <a:p>
            <a:r>
              <a:rPr lang="el-GR" dirty="0"/>
              <a:t>11. Ραχιαίοι δακτυλικοί κλάδοι </a:t>
            </a:r>
          </a:p>
          <a:p>
            <a:pPr marL="342900" indent="-342900">
              <a:buAutoNum type="arabicPeriod"/>
            </a:pPr>
            <a:endParaRPr lang="el-GR" dirty="0"/>
          </a:p>
        </p:txBody>
      </p:sp>
    </p:spTree>
    <p:extLst>
      <p:ext uri="{BB962C8B-B14F-4D97-AF65-F5344CB8AC3E}">
        <p14:creationId xmlns:p14="http://schemas.microsoft.com/office/powerpoint/2010/main" val="148963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F410EF-3FFE-482F-85AE-A6BF7DA38B66}"/>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l-GR" dirty="0"/>
              <a:t>ΩΛΕΝΙΟ ΝΕΥΡΟ</a:t>
            </a:r>
          </a:p>
        </p:txBody>
      </p:sp>
      <p:sp>
        <p:nvSpPr>
          <p:cNvPr id="3" name="Θέση κειμένου 2">
            <a:extLst>
              <a:ext uri="{FF2B5EF4-FFF2-40B4-BE49-F238E27FC236}">
                <a16:creationId xmlns:a16="http://schemas.microsoft.com/office/drawing/2014/main" id="{DBC003E3-40BD-4266-8AAF-44E843DCD0C4}"/>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27127177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6632"/>
            <a:ext cx="1838325"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74" y="0"/>
            <a:ext cx="2688307" cy="655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8144" y="1396792"/>
            <a:ext cx="2281394"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ΥΠΟΚΛΕΙΔΙΑ ΜΟΙΡΑ</a:t>
            </a:r>
          </a:p>
          <a:p>
            <a:r>
              <a:rPr lang="el-GR" dirty="0"/>
              <a:t>ΕΣΩ ΔΕΥΤΕΡΕΥΟΝ</a:t>
            </a:r>
          </a:p>
          <a:p>
            <a:r>
              <a:rPr lang="el-GR" dirty="0"/>
              <a:t>ΩΛΕΝΙΟ ΝΕΥΡΟ Α8-Θ1</a:t>
            </a:r>
          </a:p>
        </p:txBody>
      </p:sp>
      <p:sp>
        <p:nvSpPr>
          <p:cNvPr id="3" name="TextBox 2"/>
          <p:cNvSpPr txBox="1"/>
          <p:nvPr/>
        </p:nvSpPr>
        <p:spPr>
          <a:xfrm>
            <a:off x="5580112" y="2420888"/>
            <a:ext cx="2448272" cy="3970318"/>
          </a:xfrm>
          <a:prstGeom prst="rect">
            <a:avLst/>
          </a:prstGeom>
          <a:noFill/>
        </p:spPr>
        <p:txBody>
          <a:bodyPr wrap="square" rtlCol="0">
            <a:spAutoFit/>
          </a:bodyPr>
          <a:lstStyle/>
          <a:p>
            <a:r>
              <a:rPr lang="el-GR" dirty="0"/>
              <a:t>Πορεύεται στην έσω </a:t>
            </a:r>
            <a:r>
              <a:rPr lang="el-GR" dirty="0" err="1"/>
              <a:t>δικεφαλική</a:t>
            </a:r>
            <a:r>
              <a:rPr lang="el-GR" dirty="0"/>
              <a:t> αύλακα καλυπτόμενο από έσω κεφαλή </a:t>
            </a:r>
            <a:r>
              <a:rPr lang="el-GR" dirty="0" err="1"/>
              <a:t>τρικεφάλου</a:t>
            </a:r>
            <a:r>
              <a:rPr lang="el-GR" dirty="0"/>
              <a:t>.</a:t>
            </a:r>
          </a:p>
          <a:p>
            <a:r>
              <a:rPr lang="el-GR" dirty="0"/>
              <a:t>Στον αγκώνα περνάει από την αύλακα ωλένιου νεύρου, ανάμεσα από τις κεφαλές ΩΚΚ και κάτω από τη μάζα του. Δεν περνάει από καρπιαίο σωλήνα και δίνει ένα επιφανειακό και ένα εν τω βάθει κλάδο.</a:t>
            </a:r>
          </a:p>
        </p:txBody>
      </p:sp>
    </p:spTree>
    <p:extLst>
      <p:ext uri="{BB962C8B-B14F-4D97-AF65-F5344CB8AC3E}">
        <p14:creationId xmlns:p14="http://schemas.microsoft.com/office/powerpoint/2010/main" val="2432092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76200"/>
            <a:ext cx="501015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9644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6" y="703614"/>
            <a:ext cx="3744416" cy="615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60032" y="1628800"/>
            <a:ext cx="3622402" cy="4247317"/>
          </a:xfrm>
          <a:prstGeom prst="rect">
            <a:avLst/>
          </a:prstGeom>
          <a:noFill/>
        </p:spPr>
        <p:txBody>
          <a:bodyPr wrap="none" rtlCol="0">
            <a:spAutoFit/>
          </a:bodyPr>
          <a:lstStyle/>
          <a:p>
            <a:r>
              <a:rPr lang="el-GR" dirty="0"/>
              <a:t>2. ΩΚΚ</a:t>
            </a:r>
          </a:p>
          <a:p>
            <a:r>
              <a:rPr lang="el-GR" dirty="0"/>
              <a:t>3. Ωλένια μοίρα εν τω βάθει ΩΚΔ</a:t>
            </a:r>
          </a:p>
          <a:p>
            <a:r>
              <a:rPr lang="el-GR" dirty="0"/>
              <a:t>4. Ραχιαίος αισθητικός κλάδος</a:t>
            </a:r>
          </a:p>
          <a:p>
            <a:r>
              <a:rPr lang="el-GR" dirty="0"/>
              <a:t>5. </a:t>
            </a:r>
            <a:r>
              <a:rPr lang="el-GR" dirty="0" err="1"/>
              <a:t>Παλαμιάιος</a:t>
            </a:r>
            <a:r>
              <a:rPr lang="el-GR" dirty="0"/>
              <a:t> κλάδος</a:t>
            </a:r>
          </a:p>
          <a:p>
            <a:r>
              <a:rPr lang="el-GR" dirty="0"/>
              <a:t>6. Κοινός παλαμιαίος κλάδος</a:t>
            </a:r>
          </a:p>
          <a:p>
            <a:r>
              <a:rPr lang="el-GR" dirty="0"/>
              <a:t>7. Ίδιος παλαμιαίος κλάδος</a:t>
            </a:r>
          </a:p>
          <a:p>
            <a:r>
              <a:rPr lang="el-GR" dirty="0"/>
              <a:t>8. Αναστομωτικός κλάδος με μέσο ν.</a:t>
            </a:r>
          </a:p>
          <a:p>
            <a:r>
              <a:rPr lang="el-GR" dirty="0"/>
              <a:t>9. Εν τω βάθει κλάδος</a:t>
            </a:r>
          </a:p>
          <a:p>
            <a:r>
              <a:rPr lang="el-GR" dirty="0"/>
              <a:t>10. Μυς </a:t>
            </a:r>
            <a:r>
              <a:rPr lang="el-GR" dirty="0" err="1"/>
              <a:t>θέναρος</a:t>
            </a:r>
            <a:endParaRPr lang="el-GR" dirty="0"/>
          </a:p>
          <a:p>
            <a:r>
              <a:rPr lang="el-GR" dirty="0"/>
              <a:t>11. </a:t>
            </a:r>
            <a:r>
              <a:rPr lang="el-GR" dirty="0" err="1"/>
              <a:t>Απαγωγός</a:t>
            </a:r>
            <a:r>
              <a:rPr lang="el-GR" dirty="0"/>
              <a:t> μικρού δαχτύλου</a:t>
            </a:r>
          </a:p>
          <a:p>
            <a:r>
              <a:rPr lang="el-GR" dirty="0"/>
              <a:t>12. ΒΚ μΔ</a:t>
            </a:r>
          </a:p>
          <a:p>
            <a:r>
              <a:rPr lang="el-GR" dirty="0"/>
              <a:t>13. Αντιθετικός </a:t>
            </a:r>
          </a:p>
          <a:p>
            <a:r>
              <a:rPr lang="el-GR" dirty="0"/>
              <a:t>14. Κοιλιακοί </a:t>
            </a:r>
            <a:r>
              <a:rPr lang="el-GR" dirty="0" err="1"/>
              <a:t>μεσόστεοι</a:t>
            </a:r>
            <a:endParaRPr lang="el-GR" dirty="0"/>
          </a:p>
          <a:p>
            <a:r>
              <a:rPr lang="el-GR" dirty="0"/>
              <a:t>15. </a:t>
            </a:r>
            <a:r>
              <a:rPr lang="el-GR" dirty="0" err="1"/>
              <a:t>Ελμινθοειδείς</a:t>
            </a:r>
            <a:r>
              <a:rPr lang="el-GR" dirty="0"/>
              <a:t> (3,4)</a:t>
            </a:r>
          </a:p>
          <a:p>
            <a:r>
              <a:rPr lang="el-GR" dirty="0"/>
              <a:t>16. Προσαγωγός αντίχειρα</a:t>
            </a:r>
          </a:p>
        </p:txBody>
      </p:sp>
    </p:spTree>
    <p:extLst>
      <p:ext uri="{BB962C8B-B14F-4D97-AF65-F5344CB8AC3E}">
        <p14:creationId xmlns:p14="http://schemas.microsoft.com/office/powerpoint/2010/main" val="35142935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 y="1052736"/>
            <a:ext cx="409575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700808"/>
            <a:ext cx="516813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1117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57158" y="857232"/>
          <a:ext cx="8429684" cy="5482075"/>
        </p:xfrm>
        <a:graphic>
          <a:graphicData uri="http://schemas.openxmlformats.org/drawingml/2006/table">
            <a:tbl>
              <a:tblPr firstRow="1" bandRow="1">
                <a:tableStyleId>{69C7853C-536D-4A76-A0AE-DD22124D55A5}</a:tableStyleId>
              </a:tblPr>
              <a:tblGrid>
                <a:gridCol w="1685937">
                  <a:extLst>
                    <a:ext uri="{9D8B030D-6E8A-4147-A177-3AD203B41FA5}">
                      <a16:colId xmlns:a16="http://schemas.microsoft.com/office/drawing/2014/main" val="20000"/>
                    </a:ext>
                  </a:extLst>
                </a:gridCol>
                <a:gridCol w="1914833">
                  <a:extLst>
                    <a:ext uri="{9D8B030D-6E8A-4147-A177-3AD203B41FA5}">
                      <a16:colId xmlns:a16="http://schemas.microsoft.com/office/drawing/2014/main" val="20001"/>
                    </a:ext>
                  </a:extLst>
                </a:gridCol>
                <a:gridCol w="1457040">
                  <a:extLst>
                    <a:ext uri="{9D8B030D-6E8A-4147-A177-3AD203B41FA5}">
                      <a16:colId xmlns:a16="http://schemas.microsoft.com/office/drawing/2014/main" val="20002"/>
                    </a:ext>
                  </a:extLst>
                </a:gridCol>
                <a:gridCol w="1685937">
                  <a:extLst>
                    <a:ext uri="{9D8B030D-6E8A-4147-A177-3AD203B41FA5}">
                      <a16:colId xmlns:a16="http://schemas.microsoft.com/office/drawing/2014/main" val="20003"/>
                    </a:ext>
                  </a:extLst>
                </a:gridCol>
                <a:gridCol w="1685937">
                  <a:extLst>
                    <a:ext uri="{9D8B030D-6E8A-4147-A177-3AD203B41FA5}">
                      <a16:colId xmlns:a16="http://schemas.microsoft.com/office/drawing/2014/main" val="20004"/>
                    </a:ext>
                  </a:extLst>
                </a:gridCol>
              </a:tblGrid>
              <a:tr h="429773">
                <a:tc>
                  <a:txBody>
                    <a:bodyPr/>
                    <a:lstStyle/>
                    <a:p>
                      <a:pPr algn="ctr"/>
                      <a:r>
                        <a:rPr lang="el-GR" dirty="0"/>
                        <a:t>ΜΥΣ</a:t>
                      </a:r>
                    </a:p>
                  </a:txBody>
                  <a:tcPr/>
                </a:tc>
                <a:tc>
                  <a:txBody>
                    <a:bodyPr/>
                    <a:lstStyle/>
                    <a:p>
                      <a:pPr algn="ctr"/>
                      <a:r>
                        <a:rPr lang="el-GR" dirty="0"/>
                        <a:t>ΕΚΦΥΣΗ</a:t>
                      </a:r>
                    </a:p>
                  </a:txBody>
                  <a:tcPr/>
                </a:tc>
                <a:tc>
                  <a:txBody>
                    <a:bodyPr/>
                    <a:lstStyle/>
                    <a:p>
                      <a:pPr algn="ctr"/>
                      <a:r>
                        <a:rPr lang="el-GR" dirty="0"/>
                        <a:t>ΚΑΤΑΦΥΣΗ</a:t>
                      </a:r>
                    </a:p>
                  </a:txBody>
                  <a:tcPr/>
                </a:tc>
                <a:tc>
                  <a:txBody>
                    <a:bodyPr/>
                    <a:lstStyle/>
                    <a:p>
                      <a:pPr algn="ctr"/>
                      <a:r>
                        <a:rPr lang="el-GR" dirty="0"/>
                        <a:t>ΝΕΥΡΩΣΗ</a:t>
                      </a:r>
                    </a:p>
                  </a:txBody>
                  <a:tcPr/>
                </a:tc>
                <a:tc>
                  <a:txBody>
                    <a:bodyPr/>
                    <a:lstStyle/>
                    <a:p>
                      <a:pPr algn="ctr"/>
                      <a:r>
                        <a:rPr lang="el-GR" dirty="0"/>
                        <a:t>ΔΡΑΣΗ</a:t>
                      </a:r>
                    </a:p>
                  </a:txBody>
                  <a:tcPr/>
                </a:tc>
                <a:extLst>
                  <a:ext uri="{0D108BD9-81ED-4DB2-BD59-A6C34878D82A}">
                    <a16:rowId xmlns:a16="http://schemas.microsoft.com/office/drawing/2014/main" val="10000"/>
                  </a:ext>
                </a:extLst>
              </a:tr>
              <a:tr h="1059715">
                <a:tc>
                  <a:txBody>
                    <a:bodyPr/>
                    <a:lstStyle/>
                    <a:p>
                      <a:pPr algn="ctr"/>
                      <a:r>
                        <a:rPr lang="el-GR" dirty="0"/>
                        <a:t>Στρογγύλος πρηνιστής</a:t>
                      </a:r>
                    </a:p>
                  </a:txBody>
                  <a:tcPr/>
                </a:tc>
                <a:tc rowSpan="4">
                  <a:txBody>
                    <a:bodyPr/>
                    <a:lstStyle/>
                    <a:p>
                      <a:pPr algn="ctr"/>
                      <a:r>
                        <a:rPr lang="el-GR" dirty="0" err="1"/>
                        <a:t>Κορωνοειδής</a:t>
                      </a:r>
                      <a:r>
                        <a:rPr lang="el-GR" baseline="0" dirty="0"/>
                        <a:t> απόφυση</a:t>
                      </a:r>
                      <a:endParaRPr lang="el-GR" dirty="0"/>
                    </a:p>
                    <a:p>
                      <a:pPr algn="ctr"/>
                      <a:endParaRPr lang="el-GR" b="1" dirty="0">
                        <a:solidFill>
                          <a:schemeClr val="accent2">
                            <a:lumMod val="75000"/>
                          </a:schemeClr>
                        </a:solidFill>
                      </a:endParaRPr>
                    </a:p>
                    <a:p>
                      <a:pPr algn="ctr"/>
                      <a:endParaRPr lang="el-GR" b="1" dirty="0">
                        <a:solidFill>
                          <a:schemeClr val="accent2">
                            <a:lumMod val="75000"/>
                          </a:schemeClr>
                        </a:solidFill>
                      </a:endParaRPr>
                    </a:p>
                    <a:p>
                      <a:pPr algn="ctr"/>
                      <a:endParaRPr lang="el-GR" b="1" dirty="0">
                        <a:solidFill>
                          <a:schemeClr val="accent2">
                            <a:lumMod val="75000"/>
                          </a:schemeClr>
                        </a:solidFill>
                      </a:endParaRPr>
                    </a:p>
                    <a:p>
                      <a:pPr algn="ctr"/>
                      <a:r>
                        <a:rPr lang="el-GR" b="1" dirty="0" err="1">
                          <a:solidFill>
                            <a:schemeClr val="accent2">
                              <a:lumMod val="75000"/>
                            </a:schemeClr>
                          </a:solidFill>
                        </a:rPr>
                        <a:t>Παρατροχίλια</a:t>
                      </a:r>
                      <a:r>
                        <a:rPr lang="el-GR" b="1" dirty="0">
                          <a:solidFill>
                            <a:schemeClr val="accent2">
                              <a:lumMod val="75000"/>
                            </a:schemeClr>
                          </a:solidFill>
                        </a:rPr>
                        <a:t> απόφυση </a:t>
                      </a:r>
                      <a:r>
                        <a:rPr lang="el-GR" b="1" dirty="0" err="1">
                          <a:solidFill>
                            <a:schemeClr val="accent2">
                              <a:lumMod val="75000"/>
                            </a:schemeClr>
                          </a:solidFill>
                        </a:rPr>
                        <a:t>βραχιόνίου</a:t>
                      </a:r>
                      <a:endParaRPr lang="el-GR" b="1" dirty="0">
                        <a:solidFill>
                          <a:schemeClr val="accent2">
                            <a:lumMod val="75000"/>
                          </a:schemeClr>
                        </a:solidFill>
                      </a:endParaRPr>
                    </a:p>
                    <a:p>
                      <a:pPr algn="ctr"/>
                      <a:endParaRPr lang="el-GR" b="1" dirty="0">
                        <a:solidFill>
                          <a:schemeClr val="accent2">
                            <a:lumMod val="75000"/>
                          </a:schemeClr>
                        </a:solidFill>
                      </a:endParaRPr>
                    </a:p>
                    <a:p>
                      <a:pPr algn="ctr"/>
                      <a:endParaRPr lang="el-GR" b="1" dirty="0">
                        <a:solidFill>
                          <a:schemeClr val="accent2">
                            <a:lumMod val="75000"/>
                          </a:schemeClr>
                        </a:solidFill>
                      </a:endParaRPr>
                    </a:p>
                    <a:p>
                      <a:pPr algn="ctr"/>
                      <a:endParaRPr lang="el-GR" b="1" dirty="0">
                        <a:solidFill>
                          <a:schemeClr val="accent2">
                            <a:lumMod val="75000"/>
                          </a:schemeClr>
                        </a:solidFill>
                      </a:endParaRPr>
                    </a:p>
                    <a:p>
                      <a:pPr algn="ctr"/>
                      <a:endParaRPr lang="el-GR" b="1" dirty="0">
                        <a:solidFill>
                          <a:schemeClr val="accent2">
                            <a:lumMod val="75000"/>
                          </a:schemeClr>
                        </a:solidFill>
                      </a:endParaRPr>
                    </a:p>
                    <a:p>
                      <a:pPr algn="ctr"/>
                      <a:endParaRPr lang="el-GR" b="1" dirty="0">
                        <a:solidFill>
                          <a:schemeClr val="accent2">
                            <a:lumMod val="75000"/>
                          </a:schemeClr>
                        </a:solidFill>
                      </a:endParaRPr>
                    </a:p>
                    <a:p>
                      <a:pPr algn="ctr"/>
                      <a:r>
                        <a:rPr lang="el-GR" b="0" dirty="0">
                          <a:solidFill>
                            <a:schemeClr val="tx1"/>
                          </a:solidFill>
                        </a:rPr>
                        <a:t>Ωλέκρανο</a:t>
                      </a:r>
                    </a:p>
                  </a:txBody>
                  <a:tcPr/>
                </a:tc>
                <a:tc>
                  <a:txBody>
                    <a:bodyPr/>
                    <a:lstStyle/>
                    <a:p>
                      <a:pPr algn="ctr"/>
                      <a:r>
                        <a:rPr lang="el-GR" dirty="0"/>
                        <a:t>Μέσον κερκίδας</a:t>
                      </a:r>
                    </a:p>
                  </a:txBody>
                  <a:tcPr/>
                </a:tc>
                <a:tc>
                  <a:txBody>
                    <a:bodyPr/>
                    <a:lstStyle/>
                    <a:p>
                      <a:pPr algn="ctr"/>
                      <a:r>
                        <a:rPr lang="el-GR" dirty="0"/>
                        <a:t>Μέσο ν. (Α6, </a:t>
                      </a:r>
                      <a:r>
                        <a:rPr lang="el-GR" b="1" dirty="0"/>
                        <a:t>Α7</a:t>
                      </a:r>
                      <a:r>
                        <a:rPr lang="el-GR" dirty="0"/>
                        <a:t>)</a:t>
                      </a:r>
                    </a:p>
                  </a:txBody>
                  <a:tcPr/>
                </a:tc>
                <a:tc>
                  <a:txBody>
                    <a:bodyPr/>
                    <a:lstStyle/>
                    <a:p>
                      <a:pPr algn="ctr"/>
                      <a:r>
                        <a:rPr lang="el-GR" dirty="0"/>
                        <a:t>Πρηνισμός, </a:t>
                      </a:r>
                      <a:r>
                        <a:rPr lang="el-GR" u="sng" dirty="0"/>
                        <a:t>κάμψη</a:t>
                      </a:r>
                      <a:r>
                        <a:rPr lang="el-GR" dirty="0"/>
                        <a:t> πήχη</a:t>
                      </a:r>
                    </a:p>
                  </a:txBody>
                  <a:tcPr/>
                </a:tc>
                <a:extLst>
                  <a:ext uri="{0D108BD9-81ED-4DB2-BD59-A6C34878D82A}">
                    <a16:rowId xmlns:a16="http://schemas.microsoft.com/office/drawing/2014/main" val="10001"/>
                  </a:ext>
                </a:extLst>
              </a:tr>
              <a:tr h="988207">
                <a:tc>
                  <a:txBody>
                    <a:bodyPr/>
                    <a:lstStyle/>
                    <a:p>
                      <a:pPr algn="ctr"/>
                      <a:r>
                        <a:rPr lang="el-GR" dirty="0"/>
                        <a:t>Κ. καμπτήρας καρπού</a:t>
                      </a:r>
                    </a:p>
                  </a:txBody>
                  <a:tcPr/>
                </a:tc>
                <a:tc vMerge="1">
                  <a:txBody>
                    <a:bodyPr/>
                    <a:lstStyle/>
                    <a:p>
                      <a:endParaRPr lang="el-GR" b="1" dirty="0">
                        <a:solidFill>
                          <a:schemeClr val="accent2">
                            <a:lumMod val="75000"/>
                          </a:schemeClr>
                        </a:solidFill>
                      </a:endParaRPr>
                    </a:p>
                  </a:txBody>
                  <a:tcPr/>
                </a:tc>
                <a:tc>
                  <a:txBody>
                    <a:bodyPr/>
                    <a:lstStyle/>
                    <a:p>
                      <a:pPr algn="ctr"/>
                      <a:r>
                        <a:rPr lang="el-GR" dirty="0"/>
                        <a:t>Βάση 2</a:t>
                      </a:r>
                      <a:r>
                        <a:rPr lang="el-GR" baseline="30000" dirty="0"/>
                        <a:t>ου</a:t>
                      </a:r>
                      <a:r>
                        <a:rPr lang="el-GR" dirty="0"/>
                        <a:t> μετακαρπίου</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Μέσο ν. (Α6, </a:t>
                      </a:r>
                      <a:r>
                        <a:rPr lang="el-GR" b="1" dirty="0"/>
                        <a:t>Α7</a:t>
                      </a:r>
                      <a:r>
                        <a:rPr lang="el-GR" dirty="0"/>
                        <a:t>)</a:t>
                      </a:r>
                    </a:p>
                    <a:p>
                      <a:pPr algn="ctr"/>
                      <a:endParaRPr lang="el-GR" dirty="0"/>
                    </a:p>
                  </a:txBody>
                  <a:tcPr/>
                </a:tc>
                <a:tc>
                  <a:txBody>
                    <a:bodyPr/>
                    <a:lstStyle/>
                    <a:p>
                      <a:pPr algn="ctr"/>
                      <a:r>
                        <a:rPr lang="el-GR" u="sng" dirty="0"/>
                        <a:t>Κάμψη</a:t>
                      </a:r>
                      <a:r>
                        <a:rPr lang="el-GR" dirty="0"/>
                        <a:t> και απαγωγή άκρας χείρας</a:t>
                      </a:r>
                    </a:p>
                  </a:txBody>
                  <a:tcPr/>
                </a:tc>
                <a:extLst>
                  <a:ext uri="{0D108BD9-81ED-4DB2-BD59-A6C34878D82A}">
                    <a16:rowId xmlns:a16="http://schemas.microsoft.com/office/drawing/2014/main" val="10002"/>
                  </a:ext>
                </a:extLst>
              </a:tr>
              <a:tr h="1502190">
                <a:tc>
                  <a:txBody>
                    <a:bodyPr/>
                    <a:lstStyle/>
                    <a:p>
                      <a:pPr algn="ctr"/>
                      <a:r>
                        <a:rPr lang="el-GR" dirty="0"/>
                        <a:t>Μακρός παλαμικός</a:t>
                      </a:r>
                    </a:p>
                  </a:txBody>
                  <a:tcPr/>
                </a:tc>
                <a:tc vMerge="1">
                  <a:txBody>
                    <a:bodyPr/>
                    <a:lstStyle/>
                    <a:p>
                      <a:endParaRPr lang="el-GR" dirty="0"/>
                    </a:p>
                  </a:txBody>
                  <a:tcPr/>
                </a:tc>
                <a:tc>
                  <a:txBody>
                    <a:bodyPr/>
                    <a:lstStyle/>
                    <a:p>
                      <a:pPr algn="ctr"/>
                      <a:r>
                        <a:rPr lang="el-GR" dirty="0"/>
                        <a:t>Παλαμιαία</a:t>
                      </a:r>
                      <a:r>
                        <a:rPr lang="el-GR" baseline="0" dirty="0"/>
                        <a:t> απονεύρωση</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Μέσο ν. (Α7, </a:t>
                      </a:r>
                      <a:r>
                        <a:rPr lang="el-GR" b="0" dirty="0"/>
                        <a:t>Α8</a:t>
                      </a:r>
                      <a:r>
                        <a:rPr lang="el-GR" dirty="0"/>
                        <a:t>)</a:t>
                      </a:r>
                    </a:p>
                    <a:p>
                      <a:pPr algn="ctr"/>
                      <a:endParaRPr lang="el-GR" dirty="0"/>
                    </a:p>
                  </a:txBody>
                  <a:tcPr/>
                </a:tc>
                <a:tc>
                  <a:txBody>
                    <a:bodyPr/>
                    <a:lstStyle/>
                    <a:p>
                      <a:pPr algn="ctr"/>
                      <a:r>
                        <a:rPr lang="el-GR" u="sng" dirty="0"/>
                        <a:t>Κάμψη</a:t>
                      </a:r>
                      <a:r>
                        <a:rPr lang="el-GR" dirty="0"/>
                        <a:t> άκρας χείρας, τείνει παλαμιαία</a:t>
                      </a:r>
                      <a:r>
                        <a:rPr lang="el-GR" baseline="0" dirty="0"/>
                        <a:t> απονεύρωση</a:t>
                      </a:r>
                      <a:endParaRPr lang="el-GR" dirty="0"/>
                    </a:p>
                  </a:txBody>
                  <a:tcPr/>
                </a:tc>
                <a:extLst>
                  <a:ext uri="{0D108BD9-81ED-4DB2-BD59-A6C34878D82A}">
                    <a16:rowId xmlns:a16="http://schemas.microsoft.com/office/drawing/2014/main" val="10003"/>
                  </a:ext>
                </a:extLst>
              </a:tr>
              <a:tr h="1502190">
                <a:tc>
                  <a:txBody>
                    <a:bodyPr/>
                    <a:lstStyle/>
                    <a:p>
                      <a:pPr algn="ctr"/>
                      <a:r>
                        <a:rPr lang="el-GR" dirty="0"/>
                        <a:t>Ωλ. Καμπτήρας καρπού</a:t>
                      </a:r>
                    </a:p>
                  </a:txBody>
                  <a:tcPr/>
                </a:tc>
                <a:tc vMerge="1">
                  <a:txBody>
                    <a:bodyPr/>
                    <a:lstStyle/>
                    <a:p>
                      <a:endParaRPr lang="el-GR" dirty="0"/>
                    </a:p>
                  </a:txBody>
                  <a:tcPr/>
                </a:tc>
                <a:tc>
                  <a:txBody>
                    <a:bodyPr/>
                    <a:lstStyle/>
                    <a:p>
                      <a:pPr algn="ctr"/>
                      <a:r>
                        <a:rPr lang="el-GR" dirty="0" err="1"/>
                        <a:t>Πισοειδές</a:t>
                      </a:r>
                      <a:r>
                        <a:rPr lang="el-GR" dirty="0"/>
                        <a:t>, άγκιστρο, 5</a:t>
                      </a:r>
                      <a:r>
                        <a:rPr lang="el-GR" baseline="30000" dirty="0"/>
                        <a:t>ο</a:t>
                      </a:r>
                      <a:r>
                        <a:rPr lang="el-GR" dirty="0"/>
                        <a:t> μετακάρπιο</a:t>
                      </a:r>
                    </a:p>
                  </a:txBody>
                  <a:tcPr/>
                </a:tc>
                <a:tc>
                  <a:txBody>
                    <a:bodyPr/>
                    <a:lstStyle/>
                    <a:p>
                      <a:pPr algn="ctr"/>
                      <a:r>
                        <a:rPr lang="el-GR" dirty="0"/>
                        <a:t>Ωλένιο ν.</a:t>
                      </a:r>
                    </a:p>
                    <a:p>
                      <a:pPr algn="ctr"/>
                      <a:r>
                        <a:rPr lang="el-GR" dirty="0"/>
                        <a:t>(Α7, </a:t>
                      </a:r>
                      <a:r>
                        <a:rPr lang="el-GR" b="0" dirty="0"/>
                        <a:t>Α8</a:t>
                      </a:r>
                      <a:r>
                        <a:rPr lang="el-GR" dirty="0"/>
                        <a:t>)</a:t>
                      </a:r>
                    </a:p>
                  </a:txBody>
                  <a:tcPr/>
                </a:tc>
                <a:tc>
                  <a:txBody>
                    <a:bodyPr/>
                    <a:lstStyle/>
                    <a:p>
                      <a:pPr algn="ctr"/>
                      <a:r>
                        <a:rPr lang="el-GR" u="sng" dirty="0"/>
                        <a:t>Κάμψη</a:t>
                      </a:r>
                      <a:r>
                        <a:rPr lang="el-GR" dirty="0"/>
                        <a:t> και προσαγωγή άκρας χείρας</a:t>
                      </a:r>
                    </a:p>
                  </a:txBody>
                  <a:tcPr/>
                </a:tc>
                <a:extLst>
                  <a:ext uri="{0D108BD9-81ED-4DB2-BD59-A6C34878D82A}">
                    <a16:rowId xmlns:a16="http://schemas.microsoft.com/office/drawing/2014/main" val="10004"/>
                  </a:ext>
                </a:extLst>
              </a:tr>
            </a:tbl>
          </a:graphicData>
        </a:graphic>
      </p:graphicFrame>
      <p:sp>
        <p:nvSpPr>
          <p:cNvPr id="3" name="2 - TextBox"/>
          <p:cNvSpPr txBox="1"/>
          <p:nvPr/>
        </p:nvSpPr>
        <p:spPr>
          <a:xfrm>
            <a:off x="1785918" y="285728"/>
            <a:ext cx="577850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a:t>ΜΥΣ ΠΡΟΣΘΙΟΥ ΔΙΑΜΕΡΙΣΜΑΤΟΣ ΠΗΧΗ </a:t>
            </a:r>
            <a:r>
              <a:rPr lang="el-GR" b="1" dirty="0"/>
              <a:t>ΕΠΙΠΟΛΗΣ</a:t>
            </a:r>
            <a:r>
              <a:rPr lang="el-GR" dirty="0"/>
              <a:t> ΣΤΙΒΑΔΑ</a:t>
            </a:r>
          </a:p>
        </p:txBody>
      </p:sp>
    </p:spTree>
    <p:extLst>
      <p:ext uri="{BB962C8B-B14F-4D97-AF65-F5344CB8AC3E}">
        <p14:creationId xmlns:p14="http://schemas.microsoft.com/office/powerpoint/2010/main" val="41287054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534864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a:t>ΜΥΣ ΠΡΟΣΘΙΟΥ ΔΙΑΜΕΡΙΣΜΑΤΟΣ ΠΗΧΗ </a:t>
            </a:r>
            <a:r>
              <a:rPr lang="el-GR" b="1" dirty="0"/>
              <a:t>ΜΕΣΗ</a:t>
            </a:r>
            <a:r>
              <a:rPr lang="el-GR" dirty="0"/>
              <a:t> ΣΤΙΒΑΔΑ</a:t>
            </a:r>
          </a:p>
        </p:txBody>
      </p:sp>
      <p:graphicFrame>
        <p:nvGraphicFramePr>
          <p:cNvPr id="3" name="2 - Πίνακας"/>
          <p:cNvGraphicFramePr>
            <a:graphicFrameLocks noGrp="1"/>
          </p:cNvGraphicFramePr>
          <p:nvPr/>
        </p:nvGraphicFramePr>
        <p:xfrm>
          <a:off x="357159" y="1428736"/>
          <a:ext cx="8786841" cy="2464040"/>
        </p:xfrm>
        <a:graphic>
          <a:graphicData uri="http://schemas.openxmlformats.org/drawingml/2006/table">
            <a:tbl>
              <a:tblPr firstRow="1" bandRow="1">
                <a:tableStyleId>{69C7853C-536D-4A76-A0AE-DD22124D55A5}</a:tableStyleId>
              </a:tblPr>
              <a:tblGrid>
                <a:gridCol w="2260080">
                  <a:extLst>
                    <a:ext uri="{9D8B030D-6E8A-4147-A177-3AD203B41FA5}">
                      <a16:colId xmlns:a16="http://schemas.microsoft.com/office/drawing/2014/main" val="20000"/>
                    </a:ext>
                  </a:extLst>
                </a:gridCol>
                <a:gridCol w="2459530">
                  <a:extLst>
                    <a:ext uri="{9D8B030D-6E8A-4147-A177-3AD203B41FA5}">
                      <a16:colId xmlns:a16="http://schemas.microsoft.com/office/drawing/2014/main" val="20001"/>
                    </a:ext>
                  </a:extLst>
                </a:gridCol>
                <a:gridCol w="1325726">
                  <a:extLst>
                    <a:ext uri="{9D8B030D-6E8A-4147-A177-3AD203B41FA5}">
                      <a16:colId xmlns:a16="http://schemas.microsoft.com/office/drawing/2014/main" val="20002"/>
                    </a:ext>
                  </a:extLst>
                </a:gridCol>
                <a:gridCol w="1124720">
                  <a:extLst>
                    <a:ext uri="{9D8B030D-6E8A-4147-A177-3AD203B41FA5}">
                      <a16:colId xmlns:a16="http://schemas.microsoft.com/office/drawing/2014/main" val="20003"/>
                    </a:ext>
                  </a:extLst>
                </a:gridCol>
                <a:gridCol w="1616785">
                  <a:extLst>
                    <a:ext uri="{9D8B030D-6E8A-4147-A177-3AD203B41FA5}">
                      <a16:colId xmlns:a16="http://schemas.microsoft.com/office/drawing/2014/main" val="20004"/>
                    </a:ext>
                  </a:extLst>
                </a:gridCol>
              </a:tblGrid>
              <a:tr h="710968">
                <a:tc>
                  <a:txBody>
                    <a:bodyPr/>
                    <a:lstStyle/>
                    <a:p>
                      <a:pPr algn="ctr"/>
                      <a:r>
                        <a:rPr lang="el-GR" dirty="0"/>
                        <a:t>ΜΥΣ</a:t>
                      </a:r>
                    </a:p>
                  </a:txBody>
                  <a:tcPr/>
                </a:tc>
                <a:tc>
                  <a:txBody>
                    <a:bodyPr/>
                    <a:lstStyle/>
                    <a:p>
                      <a:pPr algn="ctr"/>
                      <a:r>
                        <a:rPr lang="el-GR" dirty="0"/>
                        <a:t>ΕΚΦΥΣΗ</a:t>
                      </a:r>
                    </a:p>
                  </a:txBody>
                  <a:tcPr/>
                </a:tc>
                <a:tc>
                  <a:txBody>
                    <a:bodyPr/>
                    <a:lstStyle/>
                    <a:p>
                      <a:pPr algn="ctr"/>
                      <a:r>
                        <a:rPr lang="el-GR" dirty="0"/>
                        <a:t>ΚΑΤΑΦΥΣΗ</a:t>
                      </a:r>
                    </a:p>
                  </a:txBody>
                  <a:tcPr/>
                </a:tc>
                <a:tc>
                  <a:txBody>
                    <a:bodyPr/>
                    <a:lstStyle/>
                    <a:p>
                      <a:pPr algn="ctr"/>
                      <a:r>
                        <a:rPr lang="el-GR" dirty="0"/>
                        <a:t>ΝΕΥΡΩΣΗ</a:t>
                      </a:r>
                    </a:p>
                  </a:txBody>
                  <a:tcPr/>
                </a:tc>
                <a:tc>
                  <a:txBody>
                    <a:bodyPr/>
                    <a:lstStyle/>
                    <a:p>
                      <a:pPr algn="ctr"/>
                      <a:r>
                        <a:rPr lang="el-GR" dirty="0"/>
                        <a:t>ΔΡΑΣΗ</a:t>
                      </a:r>
                    </a:p>
                  </a:txBody>
                  <a:tcPr/>
                </a:tc>
                <a:extLst>
                  <a:ext uri="{0D108BD9-81ED-4DB2-BD59-A6C34878D82A}">
                    <a16:rowId xmlns:a16="http://schemas.microsoft.com/office/drawing/2014/main" val="10000"/>
                  </a:ext>
                </a:extLst>
              </a:tr>
              <a:tr h="1753072">
                <a:tc>
                  <a:txBody>
                    <a:bodyPr/>
                    <a:lstStyle/>
                    <a:p>
                      <a:r>
                        <a:rPr lang="el-GR" dirty="0" err="1"/>
                        <a:t>Επ</a:t>
                      </a:r>
                      <a:r>
                        <a:rPr lang="el-GR" dirty="0"/>
                        <a:t>.</a:t>
                      </a:r>
                      <a:r>
                        <a:rPr lang="el-GR" baseline="0" dirty="0"/>
                        <a:t> κοινός καμπτήρας δαχτύλων</a:t>
                      </a:r>
                    </a:p>
                    <a:p>
                      <a:endParaRPr lang="el-GR" baseline="0" dirty="0"/>
                    </a:p>
                    <a:p>
                      <a:r>
                        <a:rPr lang="el-GR" baseline="0" dirty="0"/>
                        <a:t>Ωλένια κεφαλή</a:t>
                      </a:r>
                    </a:p>
                    <a:p>
                      <a:r>
                        <a:rPr lang="el-GR" baseline="0" dirty="0"/>
                        <a:t>Κερκιδική κεφαλή</a:t>
                      </a:r>
                      <a:endParaRPr lang="el-GR" dirty="0"/>
                    </a:p>
                  </a:txBody>
                  <a:tcPr/>
                </a:tc>
                <a:tc>
                  <a:txBody>
                    <a:bodyPr/>
                    <a:lstStyle/>
                    <a:p>
                      <a:endParaRPr lang="el-GR" dirty="0"/>
                    </a:p>
                    <a:p>
                      <a:endParaRPr lang="el-GR" dirty="0"/>
                    </a:p>
                    <a:p>
                      <a:endParaRPr lang="el-GR" dirty="0"/>
                    </a:p>
                    <a:p>
                      <a:r>
                        <a:rPr lang="el-GR" sz="1800" b="1" kern="1200" dirty="0" err="1">
                          <a:solidFill>
                            <a:schemeClr val="accent2">
                              <a:lumMod val="75000"/>
                            </a:schemeClr>
                          </a:solidFill>
                          <a:latin typeface="+mn-lt"/>
                          <a:ea typeface="+mn-ea"/>
                          <a:cs typeface="+mn-cs"/>
                        </a:rPr>
                        <a:t>Παρατροχίλια</a:t>
                      </a:r>
                      <a:r>
                        <a:rPr lang="el-GR" sz="1800" b="1" kern="1200" dirty="0">
                          <a:solidFill>
                            <a:schemeClr val="accent2">
                              <a:lumMod val="75000"/>
                            </a:schemeClr>
                          </a:solidFill>
                          <a:latin typeface="+mn-lt"/>
                          <a:ea typeface="+mn-ea"/>
                          <a:cs typeface="+mn-cs"/>
                        </a:rPr>
                        <a:t> απόφυση</a:t>
                      </a:r>
                    </a:p>
                    <a:p>
                      <a:r>
                        <a:rPr lang="el-GR" sz="1800" b="0" kern="1200" dirty="0">
                          <a:solidFill>
                            <a:schemeClr val="tx1"/>
                          </a:solidFill>
                          <a:latin typeface="+mn-lt"/>
                          <a:ea typeface="+mn-ea"/>
                          <a:cs typeface="+mn-cs"/>
                        </a:rPr>
                        <a:t>Άνω</a:t>
                      </a:r>
                      <a:r>
                        <a:rPr lang="el-GR" sz="1800" b="1" kern="1200" dirty="0">
                          <a:solidFill>
                            <a:schemeClr val="accent2">
                              <a:lumMod val="75000"/>
                            </a:schemeClr>
                          </a:solidFill>
                          <a:latin typeface="+mn-lt"/>
                          <a:ea typeface="+mn-ea"/>
                          <a:cs typeface="+mn-cs"/>
                        </a:rPr>
                        <a:t> </a:t>
                      </a:r>
                      <a:r>
                        <a:rPr lang="el-GR" sz="1800" b="0" kern="1200" dirty="0">
                          <a:solidFill>
                            <a:schemeClr val="tx1"/>
                          </a:solidFill>
                          <a:latin typeface="+mn-lt"/>
                          <a:ea typeface="+mn-ea"/>
                          <a:cs typeface="+mn-cs"/>
                        </a:rPr>
                        <a:t>μισό</a:t>
                      </a:r>
                      <a:r>
                        <a:rPr lang="el-GR" sz="1800" b="1" kern="1200" dirty="0">
                          <a:solidFill>
                            <a:schemeClr val="accent2">
                              <a:lumMod val="75000"/>
                            </a:schemeClr>
                          </a:solidFill>
                          <a:latin typeface="+mn-lt"/>
                          <a:ea typeface="+mn-ea"/>
                          <a:cs typeface="+mn-cs"/>
                        </a:rPr>
                        <a:t> </a:t>
                      </a:r>
                      <a:r>
                        <a:rPr lang="el-GR" sz="1800" b="0" kern="1200" dirty="0">
                          <a:solidFill>
                            <a:schemeClr val="tx1"/>
                          </a:solidFill>
                          <a:latin typeface="+mn-lt"/>
                          <a:ea typeface="+mn-ea"/>
                          <a:cs typeface="+mn-cs"/>
                        </a:rPr>
                        <a:t>κερκίδας </a:t>
                      </a:r>
                    </a:p>
                  </a:txBody>
                  <a:tcPr/>
                </a:tc>
                <a:tc>
                  <a:txBody>
                    <a:bodyPr/>
                    <a:lstStyle/>
                    <a:p>
                      <a:endParaRPr lang="el-GR" dirty="0"/>
                    </a:p>
                    <a:p>
                      <a:endParaRPr lang="el-GR" dirty="0"/>
                    </a:p>
                    <a:p>
                      <a:endParaRPr lang="el-GR" dirty="0"/>
                    </a:p>
                    <a:p>
                      <a:r>
                        <a:rPr lang="el-GR" dirty="0"/>
                        <a:t>Μέση φάλαγγα</a:t>
                      </a:r>
                    </a:p>
                  </a:txBody>
                  <a:tcPr/>
                </a:tc>
                <a:tc>
                  <a:txBody>
                    <a:bodyPr/>
                    <a:lstStyle/>
                    <a:p>
                      <a:r>
                        <a:rPr lang="el-GR" dirty="0"/>
                        <a:t>Μέσο ν. (Α7, Α8, Θ1)</a:t>
                      </a:r>
                    </a:p>
                  </a:txBody>
                  <a:tcPr/>
                </a:tc>
                <a:tc>
                  <a:txBody>
                    <a:bodyPr/>
                    <a:lstStyle/>
                    <a:p>
                      <a:r>
                        <a:rPr lang="el-GR" dirty="0"/>
                        <a:t>Κάμψη μέσης φάλαγγας</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775960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602017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a:t>ΜΥΣ ΠΡΟΣΘΙΟΥ ΔΙΑΜΕΡΙΣΜΑΤΟΣ ΠΗΧΗ </a:t>
            </a:r>
            <a:r>
              <a:rPr lang="el-GR" b="1" dirty="0"/>
              <a:t>ΕΝ ΤΩ ΒΑΘΕΙ </a:t>
            </a:r>
            <a:r>
              <a:rPr lang="el-GR" dirty="0"/>
              <a:t>ΣΤΙΒΑΔΑ</a:t>
            </a:r>
          </a:p>
        </p:txBody>
      </p:sp>
      <p:graphicFrame>
        <p:nvGraphicFramePr>
          <p:cNvPr id="3" name="2 - Πίνακας"/>
          <p:cNvGraphicFramePr>
            <a:graphicFrameLocks noGrp="1"/>
          </p:cNvGraphicFramePr>
          <p:nvPr/>
        </p:nvGraphicFramePr>
        <p:xfrm>
          <a:off x="357160" y="1397000"/>
          <a:ext cx="8215370" cy="4394200"/>
        </p:xfrm>
        <a:graphic>
          <a:graphicData uri="http://schemas.openxmlformats.org/drawingml/2006/table">
            <a:tbl>
              <a:tblPr firstRow="1" bandRow="1">
                <a:tableStyleId>{69C7853C-536D-4A76-A0AE-DD22124D55A5}</a:tableStyleId>
              </a:tblPr>
              <a:tblGrid>
                <a:gridCol w="1643074">
                  <a:extLst>
                    <a:ext uri="{9D8B030D-6E8A-4147-A177-3AD203B41FA5}">
                      <a16:colId xmlns:a16="http://schemas.microsoft.com/office/drawing/2014/main" val="20000"/>
                    </a:ext>
                  </a:extLst>
                </a:gridCol>
                <a:gridCol w="1643074">
                  <a:extLst>
                    <a:ext uri="{9D8B030D-6E8A-4147-A177-3AD203B41FA5}">
                      <a16:colId xmlns:a16="http://schemas.microsoft.com/office/drawing/2014/main" val="20001"/>
                    </a:ext>
                  </a:extLst>
                </a:gridCol>
                <a:gridCol w="1643074">
                  <a:extLst>
                    <a:ext uri="{9D8B030D-6E8A-4147-A177-3AD203B41FA5}">
                      <a16:colId xmlns:a16="http://schemas.microsoft.com/office/drawing/2014/main" val="20002"/>
                    </a:ext>
                  </a:extLst>
                </a:gridCol>
                <a:gridCol w="2071700">
                  <a:extLst>
                    <a:ext uri="{9D8B030D-6E8A-4147-A177-3AD203B41FA5}">
                      <a16:colId xmlns:a16="http://schemas.microsoft.com/office/drawing/2014/main" val="20003"/>
                    </a:ext>
                  </a:extLst>
                </a:gridCol>
                <a:gridCol w="1214448">
                  <a:extLst>
                    <a:ext uri="{9D8B030D-6E8A-4147-A177-3AD203B41FA5}">
                      <a16:colId xmlns:a16="http://schemas.microsoft.com/office/drawing/2014/main" val="20004"/>
                    </a:ext>
                  </a:extLst>
                </a:gridCol>
              </a:tblGrid>
              <a:tr h="370840">
                <a:tc>
                  <a:txBody>
                    <a:bodyPr/>
                    <a:lstStyle/>
                    <a:p>
                      <a:pPr algn="ctr"/>
                      <a:r>
                        <a:rPr lang="el-GR" dirty="0"/>
                        <a:t>ΜΥΣ</a:t>
                      </a:r>
                    </a:p>
                  </a:txBody>
                  <a:tcPr/>
                </a:tc>
                <a:tc>
                  <a:txBody>
                    <a:bodyPr/>
                    <a:lstStyle/>
                    <a:p>
                      <a:pPr algn="ctr"/>
                      <a:r>
                        <a:rPr lang="el-GR" dirty="0"/>
                        <a:t>ΕΚΦΥΣΗ</a:t>
                      </a:r>
                    </a:p>
                  </a:txBody>
                  <a:tcPr/>
                </a:tc>
                <a:tc>
                  <a:txBody>
                    <a:bodyPr/>
                    <a:lstStyle/>
                    <a:p>
                      <a:pPr algn="ctr"/>
                      <a:r>
                        <a:rPr lang="el-GR" dirty="0"/>
                        <a:t>ΚΑΤΑΦΥΣΗ</a:t>
                      </a:r>
                    </a:p>
                  </a:txBody>
                  <a:tcPr/>
                </a:tc>
                <a:tc>
                  <a:txBody>
                    <a:bodyPr/>
                    <a:lstStyle/>
                    <a:p>
                      <a:pPr algn="ctr"/>
                      <a:r>
                        <a:rPr lang="el-GR" dirty="0"/>
                        <a:t>ΝΕΥΡΩΣΗ</a:t>
                      </a:r>
                    </a:p>
                  </a:txBody>
                  <a:tcPr/>
                </a:tc>
                <a:tc>
                  <a:txBody>
                    <a:bodyPr/>
                    <a:lstStyle/>
                    <a:p>
                      <a:pPr algn="ctr"/>
                      <a:r>
                        <a:rPr lang="el-GR" dirty="0"/>
                        <a:t>ΔΡΑΣΗ</a:t>
                      </a:r>
                    </a:p>
                  </a:txBody>
                  <a:tcPr/>
                </a:tc>
                <a:extLst>
                  <a:ext uri="{0D108BD9-81ED-4DB2-BD59-A6C34878D82A}">
                    <a16:rowId xmlns:a16="http://schemas.microsoft.com/office/drawing/2014/main" val="10000"/>
                  </a:ext>
                </a:extLst>
              </a:tr>
              <a:tr h="370840">
                <a:tc>
                  <a:txBody>
                    <a:bodyPr/>
                    <a:lstStyle/>
                    <a:p>
                      <a:r>
                        <a:rPr lang="el-GR" dirty="0"/>
                        <a:t>Εν τω βάθει κοινός καμπτήρας δαχτύλων</a:t>
                      </a:r>
                    </a:p>
                  </a:txBody>
                  <a:tcPr/>
                </a:tc>
                <a:tc>
                  <a:txBody>
                    <a:bodyPr/>
                    <a:lstStyle/>
                    <a:p>
                      <a:r>
                        <a:rPr lang="el-GR" dirty="0"/>
                        <a:t>Έσω πρόσθια επιφάνεια ωλένης</a:t>
                      </a:r>
                    </a:p>
                  </a:txBody>
                  <a:tcPr/>
                </a:tc>
                <a:tc>
                  <a:txBody>
                    <a:bodyPr/>
                    <a:lstStyle/>
                    <a:p>
                      <a:r>
                        <a:rPr lang="el-GR" sz="1400" dirty="0"/>
                        <a:t>Έσω μοίρα: άπω φάλαγγα</a:t>
                      </a:r>
                      <a:r>
                        <a:rPr lang="el-GR" sz="1400" baseline="0" dirty="0"/>
                        <a:t> 4</a:t>
                      </a:r>
                      <a:r>
                        <a:rPr lang="el-GR" sz="1400" baseline="30000" dirty="0"/>
                        <a:t>ο</a:t>
                      </a:r>
                      <a:r>
                        <a:rPr lang="el-GR" sz="1400" baseline="0" dirty="0"/>
                        <a:t>-5</a:t>
                      </a:r>
                      <a:r>
                        <a:rPr lang="el-GR" sz="1400" baseline="30000" dirty="0"/>
                        <a:t>ο</a:t>
                      </a:r>
                      <a:r>
                        <a:rPr lang="el-GR" sz="1400" baseline="0" dirty="0"/>
                        <a:t> δάκτυλο</a:t>
                      </a:r>
                    </a:p>
                    <a:p>
                      <a:r>
                        <a:rPr lang="el-GR" sz="1400" baseline="0" dirty="0"/>
                        <a:t>Έξω μοίρα: </a:t>
                      </a:r>
                      <a:r>
                        <a:rPr lang="el-GR" sz="1400" dirty="0"/>
                        <a:t>άπω φάλαγγα</a:t>
                      </a:r>
                      <a:r>
                        <a:rPr lang="el-GR" sz="1400" baseline="0" dirty="0"/>
                        <a:t> 2</a:t>
                      </a:r>
                      <a:r>
                        <a:rPr lang="el-GR" sz="1400" baseline="30000" dirty="0"/>
                        <a:t>ο</a:t>
                      </a:r>
                      <a:r>
                        <a:rPr lang="el-GR" sz="1400" baseline="0" dirty="0"/>
                        <a:t>-3</a:t>
                      </a:r>
                      <a:r>
                        <a:rPr lang="el-GR" sz="1400" baseline="30000" dirty="0"/>
                        <a:t>ο</a:t>
                      </a:r>
                      <a:r>
                        <a:rPr lang="el-GR" sz="1400" baseline="0" dirty="0"/>
                        <a:t> δάκτυλο </a:t>
                      </a:r>
                      <a:endParaRPr lang="el-GR" sz="1400" dirty="0"/>
                    </a:p>
                  </a:txBody>
                  <a:tcPr/>
                </a:tc>
                <a:tc>
                  <a:txBody>
                    <a:bodyPr/>
                    <a:lstStyle/>
                    <a:p>
                      <a:r>
                        <a:rPr lang="el-GR" dirty="0"/>
                        <a:t>Ωλένιο ν (Α8-Θ1)</a:t>
                      </a:r>
                    </a:p>
                    <a:p>
                      <a:r>
                        <a:rPr lang="el-GR" b="1" dirty="0">
                          <a:solidFill>
                            <a:schemeClr val="tx2"/>
                          </a:solidFill>
                        </a:rPr>
                        <a:t>Μέσο</a:t>
                      </a:r>
                      <a:r>
                        <a:rPr lang="el-GR" b="1" baseline="0" dirty="0">
                          <a:solidFill>
                            <a:schemeClr val="tx2"/>
                          </a:solidFill>
                        </a:rPr>
                        <a:t> ν. (</a:t>
                      </a:r>
                      <a:r>
                        <a:rPr lang="el-GR" b="1" i="1" baseline="0" dirty="0" err="1">
                          <a:solidFill>
                            <a:schemeClr val="tx2"/>
                          </a:solidFill>
                        </a:rPr>
                        <a:t>πρ</a:t>
                      </a:r>
                      <a:r>
                        <a:rPr lang="el-GR" b="1" i="1" baseline="0" dirty="0">
                          <a:solidFill>
                            <a:schemeClr val="tx2"/>
                          </a:solidFill>
                        </a:rPr>
                        <a:t>. μεσόστεο</a:t>
                      </a:r>
                      <a:r>
                        <a:rPr lang="el-GR" b="1" baseline="0" dirty="0">
                          <a:solidFill>
                            <a:schemeClr val="tx2"/>
                          </a:solidFill>
                        </a:rPr>
                        <a:t>)(Α8-Θ1)</a:t>
                      </a:r>
                      <a:endParaRPr lang="el-GR" b="1" dirty="0">
                        <a:solidFill>
                          <a:schemeClr val="tx2"/>
                        </a:solidFill>
                      </a:endParaRPr>
                    </a:p>
                  </a:txBody>
                  <a:tcPr/>
                </a:tc>
                <a:tc>
                  <a:txBody>
                    <a:bodyPr/>
                    <a:lstStyle/>
                    <a:p>
                      <a:r>
                        <a:rPr lang="el-GR" dirty="0"/>
                        <a:t>Κάμψη άπω φάλαγγας</a:t>
                      </a:r>
                    </a:p>
                  </a:txBody>
                  <a:tcPr/>
                </a:tc>
                <a:extLst>
                  <a:ext uri="{0D108BD9-81ED-4DB2-BD59-A6C34878D82A}">
                    <a16:rowId xmlns:a16="http://schemas.microsoft.com/office/drawing/2014/main" val="10001"/>
                  </a:ext>
                </a:extLst>
              </a:tr>
              <a:tr h="370840">
                <a:tc>
                  <a:txBody>
                    <a:bodyPr/>
                    <a:lstStyle/>
                    <a:p>
                      <a:r>
                        <a:rPr lang="el-GR" dirty="0"/>
                        <a:t>Μακρός καμπτήρας αντίχειρα</a:t>
                      </a:r>
                    </a:p>
                  </a:txBody>
                  <a:tcPr/>
                </a:tc>
                <a:tc>
                  <a:txBody>
                    <a:bodyPr/>
                    <a:lstStyle/>
                    <a:p>
                      <a:r>
                        <a:rPr lang="el-GR" dirty="0" err="1"/>
                        <a:t>Πρ</a:t>
                      </a:r>
                      <a:r>
                        <a:rPr lang="el-GR" dirty="0"/>
                        <a:t>. επιφάνεια</a:t>
                      </a:r>
                      <a:r>
                        <a:rPr lang="el-GR" baseline="0" dirty="0"/>
                        <a:t> κερκίδας</a:t>
                      </a:r>
                      <a:endParaRPr lang="el-GR" dirty="0"/>
                    </a:p>
                  </a:txBody>
                  <a:tcPr/>
                </a:tc>
                <a:tc>
                  <a:txBody>
                    <a:bodyPr/>
                    <a:lstStyle/>
                    <a:p>
                      <a:r>
                        <a:rPr lang="el-GR" dirty="0"/>
                        <a:t>Άπω φάλαγγα αντίχειρα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a:solidFill>
                            <a:schemeClr val="tx2"/>
                          </a:solidFill>
                        </a:rPr>
                        <a:t>Μέσο</a:t>
                      </a:r>
                      <a:r>
                        <a:rPr lang="el-GR" b="1" baseline="0" dirty="0">
                          <a:solidFill>
                            <a:schemeClr val="tx2"/>
                          </a:solidFill>
                        </a:rPr>
                        <a:t> ν. (</a:t>
                      </a:r>
                      <a:r>
                        <a:rPr lang="el-GR" b="1" i="1" baseline="0" dirty="0" err="1">
                          <a:solidFill>
                            <a:schemeClr val="tx2"/>
                          </a:solidFill>
                        </a:rPr>
                        <a:t>πρ</a:t>
                      </a:r>
                      <a:r>
                        <a:rPr lang="el-GR" b="1" i="1" baseline="0" dirty="0">
                          <a:solidFill>
                            <a:schemeClr val="tx2"/>
                          </a:solidFill>
                        </a:rPr>
                        <a:t>. μεσόστεο</a:t>
                      </a:r>
                      <a:r>
                        <a:rPr lang="el-GR" b="1" baseline="0" dirty="0">
                          <a:solidFill>
                            <a:schemeClr val="tx2"/>
                          </a:solidFill>
                        </a:rPr>
                        <a:t>)(Α8-Θ1)</a:t>
                      </a:r>
                      <a:endParaRPr lang="el-GR" b="1" dirty="0">
                        <a:solidFill>
                          <a:schemeClr val="tx2"/>
                        </a:solidFill>
                      </a:endParaRPr>
                    </a:p>
                  </a:txBody>
                  <a:tcPr/>
                </a:tc>
                <a:tc>
                  <a:txBody>
                    <a:bodyPr/>
                    <a:lstStyle/>
                    <a:p>
                      <a:r>
                        <a:rPr lang="el-GR" dirty="0"/>
                        <a:t>Κάμψη άπω φάλαγγας</a:t>
                      </a:r>
                    </a:p>
                  </a:txBody>
                  <a:tcPr/>
                </a:tc>
                <a:extLst>
                  <a:ext uri="{0D108BD9-81ED-4DB2-BD59-A6C34878D82A}">
                    <a16:rowId xmlns:a16="http://schemas.microsoft.com/office/drawing/2014/main" val="10002"/>
                  </a:ext>
                </a:extLst>
              </a:tr>
              <a:tr h="370840">
                <a:tc>
                  <a:txBody>
                    <a:bodyPr/>
                    <a:lstStyle/>
                    <a:p>
                      <a:r>
                        <a:rPr lang="el-GR" dirty="0"/>
                        <a:t>Τετράγωνος</a:t>
                      </a:r>
                      <a:r>
                        <a:rPr lang="el-GR" baseline="0" dirty="0"/>
                        <a:t> πρηνιστής</a:t>
                      </a:r>
                      <a:endParaRPr lang="el-GR" dirty="0"/>
                    </a:p>
                  </a:txBody>
                  <a:tcPr/>
                </a:tc>
                <a:tc>
                  <a:txBody>
                    <a:bodyPr/>
                    <a:lstStyle/>
                    <a:p>
                      <a:r>
                        <a:rPr lang="el-GR" dirty="0"/>
                        <a:t>Κάτω ¼ ωλένης</a:t>
                      </a:r>
                    </a:p>
                  </a:txBody>
                  <a:tcPr/>
                </a:tc>
                <a:tc>
                  <a:txBody>
                    <a:bodyPr/>
                    <a:lstStyle/>
                    <a:p>
                      <a:r>
                        <a:rPr lang="el-GR" dirty="0"/>
                        <a:t>Κάτω ¼ κερκίδας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a:solidFill>
                            <a:schemeClr val="tx2"/>
                          </a:solidFill>
                        </a:rPr>
                        <a:t>Μέσο</a:t>
                      </a:r>
                      <a:r>
                        <a:rPr lang="el-GR" b="1" baseline="0" dirty="0">
                          <a:solidFill>
                            <a:schemeClr val="tx2"/>
                          </a:solidFill>
                        </a:rPr>
                        <a:t> ν. (</a:t>
                      </a:r>
                      <a:r>
                        <a:rPr lang="el-GR" b="1" i="1" baseline="0" dirty="0" err="1">
                          <a:solidFill>
                            <a:schemeClr val="tx2"/>
                          </a:solidFill>
                        </a:rPr>
                        <a:t>πρ</a:t>
                      </a:r>
                      <a:r>
                        <a:rPr lang="el-GR" b="1" i="1" baseline="0" dirty="0">
                          <a:solidFill>
                            <a:schemeClr val="tx2"/>
                          </a:solidFill>
                        </a:rPr>
                        <a:t>. μεσόστεο</a:t>
                      </a:r>
                      <a:r>
                        <a:rPr lang="el-GR" b="1" baseline="0" dirty="0">
                          <a:solidFill>
                            <a:schemeClr val="tx2"/>
                          </a:solidFill>
                        </a:rPr>
                        <a:t>)(Α8-Θ1)</a:t>
                      </a:r>
                      <a:endParaRPr lang="el-GR" b="1" dirty="0">
                        <a:solidFill>
                          <a:schemeClr val="tx2"/>
                        </a:solidFill>
                      </a:endParaRPr>
                    </a:p>
                    <a:p>
                      <a:endParaRPr lang="el-GR" dirty="0"/>
                    </a:p>
                  </a:txBody>
                  <a:tcPr/>
                </a:tc>
                <a:tc>
                  <a:txBody>
                    <a:bodyPr/>
                    <a:lstStyle/>
                    <a:p>
                      <a:r>
                        <a:rPr lang="el-GR" dirty="0"/>
                        <a:t>Πρηνισμός πήχη, συγκρατεί μαζί κερκίδα και ωλένη</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43608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71736" y="285728"/>
            <a:ext cx="388651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a:t>ΙΔΙΟΙ-ΑΥΤΟΧΘΟΝΕΣ ΜΥΕΣ ΑΚΡΑΣ ΧΕΙΡΑΣ</a:t>
            </a:r>
          </a:p>
          <a:p>
            <a:pPr algn="ctr"/>
            <a:r>
              <a:rPr lang="el-GR" dirty="0"/>
              <a:t>ΒΡΑΧΕΙΣ ΜΥΣ</a:t>
            </a:r>
          </a:p>
        </p:txBody>
      </p:sp>
      <p:graphicFrame>
        <p:nvGraphicFramePr>
          <p:cNvPr id="3" name="2 - Πίνακας"/>
          <p:cNvGraphicFramePr>
            <a:graphicFrameLocks noGrp="1"/>
          </p:cNvGraphicFramePr>
          <p:nvPr/>
        </p:nvGraphicFramePr>
        <p:xfrm>
          <a:off x="285720" y="1142984"/>
          <a:ext cx="8858280" cy="5429288"/>
        </p:xfrm>
        <a:graphic>
          <a:graphicData uri="http://schemas.openxmlformats.org/drawingml/2006/table">
            <a:tbl>
              <a:tblPr firstRow="1" bandRow="1">
                <a:tableStyleId>{69C7853C-536D-4A76-A0AE-DD22124D55A5}</a:tableStyleId>
              </a:tblPr>
              <a:tblGrid>
                <a:gridCol w="1643075">
                  <a:extLst>
                    <a:ext uri="{9D8B030D-6E8A-4147-A177-3AD203B41FA5}">
                      <a16:colId xmlns:a16="http://schemas.microsoft.com/office/drawing/2014/main" val="20000"/>
                    </a:ext>
                  </a:extLst>
                </a:gridCol>
                <a:gridCol w="1900237">
                  <a:extLst>
                    <a:ext uri="{9D8B030D-6E8A-4147-A177-3AD203B41FA5}">
                      <a16:colId xmlns:a16="http://schemas.microsoft.com/office/drawing/2014/main" val="20001"/>
                    </a:ext>
                  </a:extLst>
                </a:gridCol>
                <a:gridCol w="1771656">
                  <a:extLst>
                    <a:ext uri="{9D8B030D-6E8A-4147-A177-3AD203B41FA5}">
                      <a16:colId xmlns:a16="http://schemas.microsoft.com/office/drawing/2014/main" val="20002"/>
                    </a:ext>
                  </a:extLst>
                </a:gridCol>
                <a:gridCol w="1614519">
                  <a:extLst>
                    <a:ext uri="{9D8B030D-6E8A-4147-A177-3AD203B41FA5}">
                      <a16:colId xmlns:a16="http://schemas.microsoft.com/office/drawing/2014/main" val="20003"/>
                    </a:ext>
                  </a:extLst>
                </a:gridCol>
                <a:gridCol w="1928793">
                  <a:extLst>
                    <a:ext uri="{9D8B030D-6E8A-4147-A177-3AD203B41FA5}">
                      <a16:colId xmlns:a16="http://schemas.microsoft.com/office/drawing/2014/main" val="20004"/>
                    </a:ext>
                  </a:extLst>
                </a:gridCol>
              </a:tblGrid>
              <a:tr h="370840">
                <a:tc>
                  <a:txBody>
                    <a:bodyPr/>
                    <a:lstStyle/>
                    <a:p>
                      <a:pPr algn="ctr"/>
                      <a:r>
                        <a:rPr lang="el-GR" dirty="0"/>
                        <a:t>ΜΥΣ</a:t>
                      </a:r>
                    </a:p>
                  </a:txBody>
                  <a:tcPr/>
                </a:tc>
                <a:tc>
                  <a:txBody>
                    <a:bodyPr/>
                    <a:lstStyle/>
                    <a:p>
                      <a:pPr algn="ctr"/>
                      <a:r>
                        <a:rPr lang="el-GR" dirty="0"/>
                        <a:t>ΕΚΦΥΣΗ</a:t>
                      </a:r>
                    </a:p>
                  </a:txBody>
                  <a:tcPr/>
                </a:tc>
                <a:tc>
                  <a:txBody>
                    <a:bodyPr/>
                    <a:lstStyle/>
                    <a:p>
                      <a:pPr algn="ctr"/>
                      <a:r>
                        <a:rPr lang="el-GR" dirty="0"/>
                        <a:t>ΚΑΤΑΦΥΣΗ</a:t>
                      </a:r>
                    </a:p>
                  </a:txBody>
                  <a:tcPr/>
                </a:tc>
                <a:tc>
                  <a:txBody>
                    <a:bodyPr/>
                    <a:lstStyle/>
                    <a:p>
                      <a:pPr algn="ctr"/>
                      <a:r>
                        <a:rPr lang="el-GR" dirty="0"/>
                        <a:t>ΝΕΥΡΩΣΗ</a:t>
                      </a:r>
                    </a:p>
                  </a:txBody>
                  <a:tcPr/>
                </a:tc>
                <a:tc>
                  <a:txBody>
                    <a:bodyPr/>
                    <a:lstStyle/>
                    <a:p>
                      <a:pPr algn="ctr"/>
                      <a:r>
                        <a:rPr lang="el-GR" dirty="0"/>
                        <a:t>ΔΡΑΣΗ</a:t>
                      </a:r>
                    </a:p>
                  </a:txBody>
                  <a:tcPr/>
                </a:tc>
                <a:extLst>
                  <a:ext uri="{0D108BD9-81ED-4DB2-BD59-A6C34878D82A}">
                    <a16:rowId xmlns:a16="http://schemas.microsoft.com/office/drawing/2014/main" val="10000"/>
                  </a:ext>
                </a:extLst>
              </a:tr>
              <a:tr h="370840">
                <a:tc>
                  <a:txBody>
                    <a:bodyPr/>
                    <a:lstStyle/>
                    <a:p>
                      <a:r>
                        <a:rPr lang="el-GR" dirty="0"/>
                        <a:t>Ελμινθοειδείς</a:t>
                      </a:r>
                    </a:p>
                    <a:p>
                      <a:r>
                        <a:rPr lang="el-GR" dirty="0"/>
                        <a:t>1</a:t>
                      </a:r>
                      <a:r>
                        <a:rPr lang="el-GR" baseline="30000" dirty="0"/>
                        <a:t>ος</a:t>
                      </a:r>
                      <a:r>
                        <a:rPr lang="el-GR" dirty="0"/>
                        <a:t>-2</a:t>
                      </a:r>
                      <a:r>
                        <a:rPr lang="el-GR" baseline="30000" dirty="0"/>
                        <a:t>ος</a:t>
                      </a:r>
                      <a:r>
                        <a:rPr lang="el-GR" baseline="0" dirty="0"/>
                        <a:t> </a:t>
                      </a:r>
                      <a:endParaRPr lang="el-GR" dirty="0"/>
                    </a:p>
                  </a:txBody>
                  <a:tcPr/>
                </a:tc>
                <a:tc>
                  <a:txBody>
                    <a:bodyPr/>
                    <a:lstStyle/>
                    <a:p>
                      <a:r>
                        <a:rPr lang="el-GR" dirty="0"/>
                        <a:t>Τένοντες εν τω βάθει κοινό καμπτήρα δαχτύλων (δύο έξω )</a:t>
                      </a:r>
                    </a:p>
                  </a:txBody>
                  <a:tcPr/>
                </a:tc>
                <a:tc rowSpan="2">
                  <a:txBody>
                    <a:bodyPr/>
                    <a:lstStyle/>
                    <a:p>
                      <a:r>
                        <a:rPr lang="el-GR" dirty="0"/>
                        <a:t>Έξω επιφάνεια παλαμιαίας απονεύρωσης δαχτύλων</a:t>
                      </a:r>
                    </a:p>
                  </a:txBody>
                  <a:tcPr/>
                </a:tc>
                <a:tc>
                  <a:txBody>
                    <a:bodyPr/>
                    <a:lstStyle/>
                    <a:p>
                      <a:r>
                        <a:rPr lang="el-GR" dirty="0"/>
                        <a:t>μέσο ν. (Α8-Θ1)</a:t>
                      </a:r>
                    </a:p>
                  </a:txBody>
                  <a:tcPr/>
                </a:tc>
                <a:tc rowSpan="4">
                  <a:txBody>
                    <a:bodyPr/>
                    <a:lstStyle/>
                    <a:p>
                      <a:endParaRPr lang="el-GR" b="1" dirty="0">
                        <a:solidFill>
                          <a:schemeClr val="accent4"/>
                        </a:solidFill>
                      </a:endParaRPr>
                    </a:p>
                    <a:p>
                      <a:endParaRPr lang="el-GR" b="1" dirty="0">
                        <a:solidFill>
                          <a:schemeClr val="accent4"/>
                        </a:solidFill>
                      </a:endParaRPr>
                    </a:p>
                    <a:p>
                      <a:endParaRPr lang="el-GR" b="1" dirty="0">
                        <a:solidFill>
                          <a:schemeClr val="accent4"/>
                        </a:solidFill>
                      </a:endParaRPr>
                    </a:p>
                    <a:p>
                      <a:endParaRPr lang="el-GR" b="1" dirty="0">
                        <a:solidFill>
                          <a:schemeClr val="accent4"/>
                        </a:solidFill>
                      </a:endParaRPr>
                    </a:p>
                    <a:p>
                      <a:endParaRPr lang="el-GR" b="1" dirty="0">
                        <a:solidFill>
                          <a:schemeClr val="accent4"/>
                        </a:solidFill>
                      </a:endParaRPr>
                    </a:p>
                    <a:p>
                      <a:endParaRPr lang="el-GR" b="1" dirty="0">
                        <a:solidFill>
                          <a:schemeClr val="accent4"/>
                        </a:solidFill>
                      </a:endParaRPr>
                    </a:p>
                    <a:p>
                      <a:endParaRPr lang="el-GR" b="1" dirty="0">
                        <a:solidFill>
                          <a:schemeClr val="accent4"/>
                        </a:solidFill>
                      </a:endParaRPr>
                    </a:p>
                    <a:p>
                      <a:r>
                        <a:rPr lang="el-GR" b="1" dirty="0">
                          <a:solidFill>
                            <a:schemeClr val="accent4"/>
                          </a:solidFill>
                        </a:rPr>
                        <a:t>Κάμψη ΜΚΦ</a:t>
                      </a:r>
                    </a:p>
                    <a:p>
                      <a:r>
                        <a:rPr lang="el-GR" b="1" dirty="0">
                          <a:solidFill>
                            <a:schemeClr val="accent4"/>
                          </a:solidFill>
                        </a:rPr>
                        <a:t>Έκταση </a:t>
                      </a:r>
                      <a:r>
                        <a:rPr lang="el-GR" b="1" dirty="0" err="1">
                          <a:solidFill>
                            <a:schemeClr val="accent4"/>
                          </a:solidFill>
                        </a:rPr>
                        <a:t>μεσοφαλαγγικών</a:t>
                      </a:r>
                      <a:endParaRPr lang="el-GR" b="1" dirty="0">
                        <a:solidFill>
                          <a:schemeClr val="accent4"/>
                        </a:solidFill>
                      </a:endParaRPr>
                    </a:p>
                    <a:p>
                      <a:endParaRPr lang="el-GR" dirty="0"/>
                    </a:p>
                    <a:p>
                      <a:endParaRPr lang="el-GR" dirty="0"/>
                    </a:p>
                    <a:p>
                      <a:r>
                        <a:rPr lang="el-GR"/>
                        <a:t>Απάγουν </a:t>
                      </a:r>
                      <a:r>
                        <a:rPr lang="el-GR" dirty="0"/>
                        <a:t>2</a:t>
                      </a:r>
                      <a:r>
                        <a:rPr lang="el-GR" baseline="30000" dirty="0"/>
                        <a:t>ο</a:t>
                      </a:r>
                      <a:r>
                        <a:rPr lang="el-GR" dirty="0"/>
                        <a:t>-4</a:t>
                      </a:r>
                      <a:r>
                        <a:rPr lang="el-GR" baseline="30000" dirty="0"/>
                        <a:t>ο</a:t>
                      </a:r>
                      <a:r>
                        <a:rPr lang="el-GR" dirty="0"/>
                        <a:t> δάχτυλο </a:t>
                      </a:r>
                    </a:p>
                    <a:p>
                      <a:endParaRPr lang="el-GR" dirty="0"/>
                    </a:p>
                    <a:p>
                      <a:r>
                        <a:rPr lang="el-GR" dirty="0"/>
                        <a:t>Προσάγουν 2</a:t>
                      </a:r>
                      <a:r>
                        <a:rPr lang="el-GR" baseline="30000" dirty="0"/>
                        <a:t>ο</a:t>
                      </a:r>
                      <a:r>
                        <a:rPr lang="el-GR" dirty="0"/>
                        <a:t>-4</a:t>
                      </a:r>
                      <a:r>
                        <a:rPr lang="el-GR" baseline="30000" dirty="0"/>
                        <a:t>ο</a:t>
                      </a:r>
                      <a:r>
                        <a:rPr lang="el-GR" dirty="0"/>
                        <a:t> δάχτυλο</a:t>
                      </a:r>
                    </a:p>
                  </a:txBody>
                  <a:tcPr/>
                </a:tc>
                <a:extLst>
                  <a:ext uri="{0D108BD9-81ED-4DB2-BD59-A6C34878D82A}">
                    <a16:rowId xmlns:a16="http://schemas.microsoft.com/office/drawing/2014/main" val="10001"/>
                  </a:ext>
                </a:extLst>
              </a:tr>
              <a:tr h="370840">
                <a:tc>
                  <a:txBody>
                    <a:bodyPr/>
                    <a:lstStyle/>
                    <a:p>
                      <a:r>
                        <a:rPr lang="el-GR" dirty="0"/>
                        <a:t>Ελμινθοειδείς</a:t>
                      </a:r>
                    </a:p>
                    <a:p>
                      <a:r>
                        <a:rPr lang="el-GR" dirty="0"/>
                        <a:t>3</a:t>
                      </a:r>
                      <a:r>
                        <a:rPr lang="el-GR" baseline="30000" dirty="0"/>
                        <a:t>ος</a:t>
                      </a:r>
                      <a:r>
                        <a:rPr lang="el-GR" dirty="0"/>
                        <a:t>-4</a:t>
                      </a:r>
                      <a:r>
                        <a:rPr lang="el-GR" baseline="30000" dirty="0"/>
                        <a:t>ος</a:t>
                      </a:r>
                      <a:r>
                        <a:rPr lang="el-GR" baseline="0" dirty="0"/>
                        <a:t> </a:t>
                      </a:r>
                      <a:endParaRPr lang="el-GR" dirty="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Τένοντες εν τω βάθει κοινό καμπτήρα δαχτύλων (τρεις</a:t>
                      </a:r>
                      <a:r>
                        <a:rPr lang="el-GR" baseline="0" dirty="0"/>
                        <a:t> </a:t>
                      </a:r>
                      <a:r>
                        <a:rPr lang="el-GR" dirty="0"/>
                        <a:t>έσω )</a:t>
                      </a:r>
                    </a:p>
                    <a:p>
                      <a:endParaRPr lang="el-GR" dirty="0"/>
                    </a:p>
                  </a:txBody>
                  <a:tcPr/>
                </a:tc>
                <a:tc vMerge="1">
                  <a:txBody>
                    <a:bodyPr/>
                    <a:lstStyle/>
                    <a:p>
                      <a:endParaRPr lang="el-GR" dirty="0"/>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a:t>Ωλένιο ν.</a:t>
                      </a:r>
                      <a:r>
                        <a:rPr lang="el-GR" baseline="0" dirty="0"/>
                        <a:t> (εν τω βάθει κλάδος) (Α8, Θ1)</a:t>
                      </a:r>
                      <a:endParaRPr lang="el-GR" dirty="0"/>
                    </a:p>
                    <a:p>
                      <a:endParaRPr lang="el-GR" dirty="0"/>
                    </a:p>
                    <a:p>
                      <a:endParaRPr lang="el-GR" dirty="0"/>
                    </a:p>
                  </a:txBody>
                  <a:tcPr/>
                </a:tc>
                <a:tc vMerge="1">
                  <a:txBody>
                    <a:bodyPr/>
                    <a:lstStyle/>
                    <a:p>
                      <a:endParaRPr lang="el-GR" dirty="0"/>
                    </a:p>
                  </a:txBody>
                  <a:tcPr/>
                </a:tc>
                <a:extLst>
                  <a:ext uri="{0D108BD9-81ED-4DB2-BD59-A6C34878D82A}">
                    <a16:rowId xmlns:a16="http://schemas.microsoft.com/office/drawing/2014/main" val="10002"/>
                  </a:ext>
                </a:extLst>
              </a:tr>
              <a:tr h="370840">
                <a:tc>
                  <a:txBody>
                    <a:bodyPr/>
                    <a:lstStyle/>
                    <a:p>
                      <a:r>
                        <a:rPr lang="el-GR" dirty="0"/>
                        <a:t>Ραχιαίοι μεσόστεοι</a:t>
                      </a:r>
                    </a:p>
                  </a:txBody>
                  <a:tcPr/>
                </a:tc>
                <a:tc>
                  <a:txBody>
                    <a:bodyPr/>
                    <a:lstStyle/>
                    <a:p>
                      <a:r>
                        <a:rPr lang="el-GR" dirty="0"/>
                        <a:t>Παρακείμενες</a:t>
                      </a:r>
                      <a:r>
                        <a:rPr lang="el-GR" baseline="0" dirty="0"/>
                        <a:t> επιφάνειες μετακαρπίων</a:t>
                      </a:r>
                      <a:endParaRPr lang="el-GR" dirty="0"/>
                    </a:p>
                  </a:txBody>
                  <a:tcPr/>
                </a:tc>
                <a:tc>
                  <a:txBody>
                    <a:bodyPr/>
                    <a:lstStyle/>
                    <a:p>
                      <a:r>
                        <a:rPr lang="el-GR" dirty="0"/>
                        <a:t>Εγγύς φάλαγγες</a:t>
                      </a:r>
                    </a:p>
                    <a:p>
                      <a:r>
                        <a:rPr lang="el-GR" dirty="0"/>
                        <a:t>Ραχιαίες απονευρώσεις</a:t>
                      </a:r>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3"/>
                  </a:ext>
                </a:extLst>
              </a:tr>
              <a:tr h="943648">
                <a:tc>
                  <a:txBody>
                    <a:bodyPr/>
                    <a:lstStyle/>
                    <a:p>
                      <a:r>
                        <a:rPr lang="el-GR" dirty="0"/>
                        <a:t>Κοιλιακοί μεσόστεοι</a:t>
                      </a:r>
                    </a:p>
                  </a:txBody>
                  <a:tcPr/>
                </a:tc>
                <a:tc>
                  <a:txBody>
                    <a:bodyPr/>
                    <a:lstStyle/>
                    <a:p>
                      <a:r>
                        <a:rPr lang="el-GR" dirty="0"/>
                        <a:t>Παλαμιαίες επιφάνειες μετακαρπίων</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Ραχιαίες απονευρώσεις</a:t>
                      </a:r>
                    </a:p>
                    <a:p>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6787565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TotalTime>
  <Words>3239</Words>
  <Application>Microsoft Office PowerPoint</Application>
  <PresentationFormat>Προβολή στην οθόνη (4:3)</PresentationFormat>
  <Paragraphs>880</Paragraphs>
  <Slides>108</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108</vt:i4>
      </vt:variant>
    </vt:vector>
  </HeadingPairs>
  <TitlesOfParts>
    <vt:vector size="112" baseType="lpstr">
      <vt:lpstr>Arial</vt:lpstr>
      <vt:lpstr>Calibri</vt:lpstr>
      <vt:lpstr>Wingdings</vt:lpstr>
      <vt:lpstr>Θέμα του Office</vt:lpstr>
      <vt:lpstr>ΠΕΡΙΦΕΡΙΚΑ ΝΕΥΡΑ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ΜΥΣ ΑΝΩΘΕΝ ΥΟΕΙΔΟΥΣ έδαφος στόματος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 ΜΥΣ ΘΩΡΑΚΑ που καταφύονται στην ωμική ζώνη</vt:lpstr>
      <vt:lpstr>ΟΠ. ΜΥΣ ΣΚΕΛΕΤΟΥ που προσφύονται στην ωμική ζώνη</vt:lpstr>
      <vt:lpstr>ΑΥΤΟΧΘΟΝΕΣ ΜΥΣ ΩΜΟΥ πρόσθιοι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ΜΕΣΟ ΝΕΥΡΟ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ΚΕΡΚΙΔΙΚΟ ΝΕΥΡΟ</vt:lpstr>
      <vt:lpstr>Παρουσίαση του PowerPoint</vt:lpstr>
      <vt:lpstr>Παρουσίαση του PowerPoint</vt:lpstr>
      <vt:lpstr>Παρουσίαση του PowerPoint</vt:lpstr>
      <vt:lpstr>ΩΛΕΝΙΟ ΝΕΥΡΟ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ΠΕΡΙΦΕΡΙΚΑ ΝΕΥΡΑ</dc:title>
  <dc:creator>laptop</dc:creator>
  <cp:lastModifiedBy>marianna papadopoulou</cp:lastModifiedBy>
  <cp:revision>88</cp:revision>
  <dcterms:created xsi:type="dcterms:W3CDTF">2018-06-08T15:13:37Z</dcterms:created>
  <dcterms:modified xsi:type="dcterms:W3CDTF">2022-03-01T14:22:47Z</dcterms:modified>
</cp:coreProperties>
</file>