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7" r:id="rId2"/>
    <p:sldId id="256" r:id="rId3"/>
    <p:sldId id="257" r:id="rId4"/>
    <p:sldId id="280" r:id="rId5"/>
    <p:sldId id="258" r:id="rId6"/>
    <p:sldId id="281" r:id="rId7"/>
    <p:sldId id="282" r:id="rId8"/>
    <p:sldId id="318" r:id="rId9"/>
    <p:sldId id="304" r:id="rId10"/>
    <p:sldId id="259" r:id="rId11"/>
    <p:sldId id="283" r:id="rId12"/>
    <p:sldId id="303" r:id="rId13"/>
    <p:sldId id="305" r:id="rId14"/>
    <p:sldId id="301" r:id="rId15"/>
    <p:sldId id="302" r:id="rId16"/>
    <p:sldId id="300" r:id="rId17"/>
    <p:sldId id="307" r:id="rId18"/>
    <p:sldId id="308" r:id="rId19"/>
    <p:sldId id="309" r:id="rId20"/>
    <p:sldId id="310" r:id="rId21"/>
    <p:sldId id="284" r:id="rId22"/>
    <p:sldId id="289" r:id="rId23"/>
    <p:sldId id="290" r:id="rId24"/>
    <p:sldId id="285" r:id="rId25"/>
    <p:sldId id="298" r:id="rId26"/>
    <p:sldId id="297" r:id="rId27"/>
    <p:sldId id="288" r:id="rId28"/>
    <p:sldId id="299" r:id="rId29"/>
    <p:sldId id="286" r:id="rId30"/>
    <p:sldId id="287" r:id="rId31"/>
    <p:sldId id="260" r:id="rId32"/>
    <p:sldId id="291" r:id="rId33"/>
    <p:sldId id="269" r:id="rId34"/>
    <p:sldId id="292" r:id="rId35"/>
    <p:sldId id="272" r:id="rId36"/>
    <p:sldId id="261" r:id="rId37"/>
    <p:sldId id="264" r:id="rId38"/>
    <p:sldId id="293" r:id="rId39"/>
    <p:sldId id="263" r:id="rId40"/>
    <p:sldId id="294" r:id="rId41"/>
    <p:sldId id="296" r:id="rId42"/>
    <p:sldId id="262" r:id="rId43"/>
    <p:sldId id="265" r:id="rId44"/>
    <p:sldId id="266" r:id="rId45"/>
    <p:sldId id="267" r:id="rId46"/>
    <p:sldId id="268" r:id="rId47"/>
    <p:sldId id="275" r:id="rId48"/>
    <p:sldId id="276" r:id="rId49"/>
    <p:sldId id="277" r:id="rId50"/>
    <p:sldId id="278" r:id="rId51"/>
    <p:sldId id="279" r:id="rId5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785" autoAdjust="0"/>
    <p:restoredTop sz="94660"/>
  </p:normalViewPr>
  <p:slideViewPr>
    <p:cSldViewPr>
      <p:cViewPr varScale="1">
        <p:scale>
          <a:sx n="33" d="100"/>
          <a:sy n="33" d="100"/>
        </p:scale>
        <p:origin x="56" y="560"/>
      </p:cViewPr>
      <p:guideLst>
        <p:guide orient="horz" pos="2160"/>
        <p:guide pos="2880"/>
      </p:guideLst>
    </p:cSldViewPr>
  </p:slideViewPr>
  <p:notesTextViewPr>
    <p:cViewPr>
      <p:scale>
        <a:sx n="1" d="1"/>
        <a:sy n="1" d="1"/>
      </p:scale>
      <p:origin x="0" y="0"/>
    </p:cViewPr>
  </p:notesTextViewPr>
  <p:sorterViewPr>
    <p:cViewPr>
      <p:scale>
        <a:sx n="100" d="100"/>
        <a:sy n="100" d="100"/>
      </p:scale>
      <p:origin x="0" y="-55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a:t>Στυλ κύριου τίτλου</a:t>
            </a: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p>
        </p:txBody>
      </p:sp>
      <p:sp>
        <p:nvSpPr>
          <p:cNvPr id="4" name="Θέση ημερομηνίας 3"/>
          <p:cNvSpPr>
            <a:spLocks noGrp="1"/>
          </p:cNvSpPr>
          <p:nvPr>
            <p:ph type="dt" sz="half" idx="10"/>
          </p:nvPr>
        </p:nvSpPr>
        <p:spPr/>
        <p:txBody>
          <a:bodyPr/>
          <a:lstStyle/>
          <a:p>
            <a:fld id="{9AF2C381-F2D3-40D8-A79E-2F36DC63B31B}" type="datetimeFigureOut">
              <a:rPr lang="el-GR" smtClean="0"/>
              <a:pPr/>
              <a:t>27/2/2022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603127F-06A9-4B89-9697-78C7C51B58C8}" type="slidenum">
              <a:rPr lang="el-GR" smtClean="0"/>
              <a:pPr/>
              <a:t>‹#›</a:t>
            </a:fld>
            <a:endParaRPr lang="el-GR"/>
          </a:p>
        </p:txBody>
      </p:sp>
    </p:spTree>
    <p:extLst>
      <p:ext uri="{BB962C8B-B14F-4D97-AF65-F5344CB8AC3E}">
        <p14:creationId xmlns:p14="http://schemas.microsoft.com/office/powerpoint/2010/main" val="1766918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9AF2C381-F2D3-40D8-A79E-2F36DC63B31B}" type="datetimeFigureOut">
              <a:rPr lang="el-GR" smtClean="0"/>
              <a:pPr/>
              <a:t>27/2/2022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603127F-06A9-4B89-9697-78C7C51B58C8}" type="slidenum">
              <a:rPr lang="el-GR" smtClean="0"/>
              <a:pPr/>
              <a:t>‹#›</a:t>
            </a:fld>
            <a:endParaRPr lang="el-GR"/>
          </a:p>
        </p:txBody>
      </p:sp>
    </p:spTree>
    <p:extLst>
      <p:ext uri="{BB962C8B-B14F-4D97-AF65-F5344CB8AC3E}">
        <p14:creationId xmlns:p14="http://schemas.microsoft.com/office/powerpoint/2010/main" val="3458533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9AF2C381-F2D3-40D8-A79E-2F36DC63B31B}" type="datetimeFigureOut">
              <a:rPr lang="el-GR" smtClean="0"/>
              <a:pPr/>
              <a:t>27/2/2022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603127F-06A9-4B89-9697-78C7C51B58C8}" type="slidenum">
              <a:rPr lang="el-GR" smtClean="0"/>
              <a:pPr/>
              <a:t>‹#›</a:t>
            </a:fld>
            <a:endParaRPr lang="el-GR"/>
          </a:p>
        </p:txBody>
      </p:sp>
    </p:spTree>
    <p:extLst>
      <p:ext uri="{BB962C8B-B14F-4D97-AF65-F5344CB8AC3E}">
        <p14:creationId xmlns:p14="http://schemas.microsoft.com/office/powerpoint/2010/main" val="2844321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9AF2C381-F2D3-40D8-A79E-2F36DC63B31B}" type="datetimeFigureOut">
              <a:rPr lang="el-GR" smtClean="0"/>
              <a:pPr/>
              <a:t>27/2/2022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603127F-06A9-4B89-9697-78C7C51B58C8}" type="slidenum">
              <a:rPr lang="el-GR" smtClean="0"/>
              <a:pPr/>
              <a:t>‹#›</a:t>
            </a:fld>
            <a:endParaRPr lang="el-GR"/>
          </a:p>
        </p:txBody>
      </p:sp>
    </p:spTree>
    <p:extLst>
      <p:ext uri="{BB962C8B-B14F-4D97-AF65-F5344CB8AC3E}">
        <p14:creationId xmlns:p14="http://schemas.microsoft.com/office/powerpoint/2010/main" val="3810147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9AF2C381-F2D3-40D8-A79E-2F36DC63B31B}" type="datetimeFigureOut">
              <a:rPr lang="el-GR" smtClean="0"/>
              <a:pPr/>
              <a:t>27/2/2022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603127F-06A9-4B89-9697-78C7C51B58C8}" type="slidenum">
              <a:rPr lang="el-GR" smtClean="0"/>
              <a:pPr/>
              <a:t>‹#›</a:t>
            </a:fld>
            <a:endParaRPr lang="el-GR"/>
          </a:p>
        </p:txBody>
      </p:sp>
    </p:spTree>
    <p:extLst>
      <p:ext uri="{BB962C8B-B14F-4D97-AF65-F5344CB8AC3E}">
        <p14:creationId xmlns:p14="http://schemas.microsoft.com/office/powerpoint/2010/main" val="2051506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9AF2C381-F2D3-40D8-A79E-2F36DC63B31B}" type="datetimeFigureOut">
              <a:rPr lang="el-GR" smtClean="0"/>
              <a:pPr/>
              <a:t>27/2/2022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E603127F-06A9-4B89-9697-78C7C51B58C8}" type="slidenum">
              <a:rPr lang="el-GR" smtClean="0"/>
              <a:pPr/>
              <a:t>‹#›</a:t>
            </a:fld>
            <a:endParaRPr lang="el-GR"/>
          </a:p>
        </p:txBody>
      </p:sp>
    </p:spTree>
    <p:extLst>
      <p:ext uri="{BB962C8B-B14F-4D97-AF65-F5344CB8AC3E}">
        <p14:creationId xmlns:p14="http://schemas.microsoft.com/office/powerpoint/2010/main" val="426751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9AF2C381-F2D3-40D8-A79E-2F36DC63B31B}" type="datetimeFigureOut">
              <a:rPr lang="el-GR" smtClean="0"/>
              <a:pPr/>
              <a:t>27/2/2022</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E603127F-06A9-4B89-9697-78C7C51B58C8}" type="slidenum">
              <a:rPr lang="el-GR" smtClean="0"/>
              <a:pPr/>
              <a:t>‹#›</a:t>
            </a:fld>
            <a:endParaRPr lang="el-GR"/>
          </a:p>
        </p:txBody>
      </p:sp>
    </p:spTree>
    <p:extLst>
      <p:ext uri="{BB962C8B-B14F-4D97-AF65-F5344CB8AC3E}">
        <p14:creationId xmlns:p14="http://schemas.microsoft.com/office/powerpoint/2010/main" val="3239659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9AF2C381-F2D3-40D8-A79E-2F36DC63B31B}" type="datetimeFigureOut">
              <a:rPr lang="el-GR" smtClean="0"/>
              <a:pPr/>
              <a:t>27/2/2022</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E603127F-06A9-4B89-9697-78C7C51B58C8}" type="slidenum">
              <a:rPr lang="el-GR" smtClean="0"/>
              <a:pPr/>
              <a:t>‹#›</a:t>
            </a:fld>
            <a:endParaRPr lang="el-GR"/>
          </a:p>
        </p:txBody>
      </p:sp>
    </p:spTree>
    <p:extLst>
      <p:ext uri="{BB962C8B-B14F-4D97-AF65-F5344CB8AC3E}">
        <p14:creationId xmlns:p14="http://schemas.microsoft.com/office/powerpoint/2010/main" val="2471663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9AF2C381-F2D3-40D8-A79E-2F36DC63B31B}" type="datetimeFigureOut">
              <a:rPr lang="el-GR" smtClean="0"/>
              <a:pPr/>
              <a:t>27/2/2022</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E603127F-06A9-4B89-9697-78C7C51B58C8}" type="slidenum">
              <a:rPr lang="el-GR" smtClean="0"/>
              <a:pPr/>
              <a:t>‹#›</a:t>
            </a:fld>
            <a:endParaRPr lang="el-GR"/>
          </a:p>
        </p:txBody>
      </p:sp>
    </p:spTree>
    <p:extLst>
      <p:ext uri="{BB962C8B-B14F-4D97-AF65-F5344CB8AC3E}">
        <p14:creationId xmlns:p14="http://schemas.microsoft.com/office/powerpoint/2010/main" val="3812739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9AF2C381-F2D3-40D8-A79E-2F36DC63B31B}" type="datetimeFigureOut">
              <a:rPr lang="el-GR" smtClean="0"/>
              <a:pPr/>
              <a:t>27/2/2022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E603127F-06A9-4B89-9697-78C7C51B58C8}" type="slidenum">
              <a:rPr lang="el-GR" smtClean="0"/>
              <a:pPr/>
              <a:t>‹#›</a:t>
            </a:fld>
            <a:endParaRPr lang="el-GR"/>
          </a:p>
        </p:txBody>
      </p:sp>
    </p:spTree>
    <p:extLst>
      <p:ext uri="{BB962C8B-B14F-4D97-AF65-F5344CB8AC3E}">
        <p14:creationId xmlns:p14="http://schemas.microsoft.com/office/powerpoint/2010/main" val="2326752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9AF2C381-F2D3-40D8-A79E-2F36DC63B31B}" type="datetimeFigureOut">
              <a:rPr lang="el-GR" smtClean="0"/>
              <a:pPr/>
              <a:t>27/2/2022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E603127F-06A9-4B89-9697-78C7C51B58C8}" type="slidenum">
              <a:rPr lang="el-GR" smtClean="0"/>
              <a:pPr/>
              <a:t>‹#›</a:t>
            </a:fld>
            <a:endParaRPr lang="el-GR"/>
          </a:p>
        </p:txBody>
      </p:sp>
    </p:spTree>
    <p:extLst>
      <p:ext uri="{BB962C8B-B14F-4D97-AF65-F5344CB8AC3E}">
        <p14:creationId xmlns:p14="http://schemas.microsoft.com/office/powerpoint/2010/main" val="1965257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2C381-F2D3-40D8-A79E-2F36DC63B31B}" type="datetimeFigureOut">
              <a:rPr lang="el-GR" smtClean="0"/>
              <a:pPr/>
              <a:t>27/2/2022</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03127F-06A9-4B89-9697-78C7C51B58C8}" type="slidenum">
              <a:rPr lang="el-GR" smtClean="0"/>
              <a:pPr/>
              <a:t>‹#›</a:t>
            </a:fld>
            <a:endParaRPr lang="el-GR"/>
          </a:p>
        </p:txBody>
      </p:sp>
    </p:spTree>
    <p:extLst>
      <p:ext uri="{BB962C8B-B14F-4D97-AF65-F5344CB8AC3E}">
        <p14:creationId xmlns:p14="http://schemas.microsoft.com/office/powerpoint/2010/main" val="25560230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en.wikipedia.org/wiki/Rana_catesbeiana" TargetMode="External"/><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www.google.com/url?sa=i&amp;url=https%3A%2F%2Fwww.pinterest.com%2Fpin%2F506443920580683358%2F&amp;psig=AOvVaw3T95zja78_RI6AV0YHcxNu&amp;ust=1587568159252000&amp;source=images&amp;cd=vfe&amp;ved=2ahUKEwiFiOSy5vnoAhVH_KQKHbvRDZ8Qr4kDegUIARDYAQ" TargetMode="External"/><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en.wikipedia.org/wiki/Rana_catesbeiana" TargetMode="External"/><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google.com/url?sa=i&amp;url=https%3A%2F%2Ffineartamerica.com%2Ffeatured%2Fparietal-eye-of-an-iguana-kenneth-m-highfill.html%3Fproduct%3Dwood-print&amp;psig=AOvVaw3T95zja78_RI6AV0YHcxNu&amp;ust=1587568159252000&amp;source=images&amp;cd=vfe&amp;ved=2ahUKEwiFiOSy5vnoAhVH_KQKHbvRDZ8Qr4kDegQIARBw" TargetMode="External"/><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en.wikipedia.org/wiki/Carolina_anole"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en.wikipedia.org/wiki/Carolina_anole" TargetMode="External"/><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7AA83497-FDE2-4CF1-991E-2D15715CC47E}"/>
              </a:ext>
            </a:extLst>
          </p:cNvPr>
          <p:cNvPicPr>
            <a:picLocks noChangeAspect="1"/>
          </p:cNvPicPr>
          <p:nvPr/>
        </p:nvPicPr>
        <p:blipFill>
          <a:blip r:embed="rId2"/>
          <a:stretch>
            <a:fillRect/>
          </a:stretch>
        </p:blipFill>
        <p:spPr>
          <a:xfrm>
            <a:off x="842962" y="890587"/>
            <a:ext cx="7458075" cy="5076825"/>
          </a:xfrm>
          <a:prstGeom prst="rect">
            <a:avLst/>
          </a:prstGeom>
        </p:spPr>
      </p:pic>
    </p:spTree>
    <p:extLst>
      <p:ext uri="{BB962C8B-B14F-4D97-AF65-F5344CB8AC3E}">
        <p14:creationId xmlns:p14="http://schemas.microsoft.com/office/powerpoint/2010/main" val="3364424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8" y="0"/>
            <a:ext cx="3568669" cy="5632311"/>
          </a:xfrm>
          <a:prstGeom prst="rect">
            <a:avLst/>
          </a:prstGeom>
          <a:noFill/>
        </p:spPr>
        <p:txBody>
          <a:bodyPr wrap="none" rtlCol="0">
            <a:spAutoFit/>
          </a:bodyPr>
          <a:lstStyle/>
          <a:p>
            <a:pPr marL="342900" indent="-342900">
              <a:buAutoNum type="arabicPeriod"/>
            </a:pPr>
            <a:r>
              <a:rPr lang="el-GR" dirty="0">
                <a:solidFill>
                  <a:srgbClr val="FF0000"/>
                </a:solidFill>
              </a:rPr>
              <a:t>Ηνία </a:t>
            </a:r>
            <a:endParaRPr lang="en-US" dirty="0">
              <a:solidFill>
                <a:srgbClr val="FF0000"/>
              </a:solidFill>
            </a:endParaRPr>
          </a:p>
          <a:p>
            <a:pPr marL="342900" indent="-342900">
              <a:buAutoNum type="arabicPeriod"/>
            </a:pPr>
            <a:r>
              <a:rPr lang="el-GR" dirty="0">
                <a:solidFill>
                  <a:srgbClr val="FFC000"/>
                </a:solidFill>
              </a:rPr>
              <a:t>Έσω οσφρητική χορδή</a:t>
            </a:r>
          </a:p>
          <a:p>
            <a:pPr marL="342900" indent="-342900">
              <a:buAutoNum type="arabicPeriod"/>
            </a:pPr>
            <a:r>
              <a:rPr lang="el-GR" dirty="0"/>
              <a:t>Διαφραγματικοί πυρήνες</a:t>
            </a:r>
          </a:p>
          <a:p>
            <a:pPr marL="342900" indent="-342900">
              <a:buAutoNum type="arabicPeriod"/>
            </a:pPr>
            <a:r>
              <a:rPr lang="el-GR" dirty="0" err="1"/>
              <a:t>Πρ</a:t>
            </a:r>
            <a:r>
              <a:rPr lang="el-GR" dirty="0"/>
              <a:t>. διάτρητη ουσία</a:t>
            </a:r>
          </a:p>
          <a:p>
            <a:pPr marL="342900" indent="-342900">
              <a:buAutoNum type="arabicPeriod"/>
            </a:pPr>
            <a:r>
              <a:rPr lang="el-GR" dirty="0"/>
              <a:t>Προοπτική χώρα</a:t>
            </a:r>
            <a:endParaRPr lang="en-US" dirty="0"/>
          </a:p>
          <a:p>
            <a:pPr marL="342900" indent="-342900">
              <a:buAutoNum type="arabicPeriod"/>
            </a:pPr>
            <a:r>
              <a:rPr lang="el-GR" dirty="0" err="1"/>
              <a:t>Αμυγδαλοειδής</a:t>
            </a:r>
            <a:r>
              <a:rPr lang="el-GR" dirty="0"/>
              <a:t> πυρήνας</a:t>
            </a:r>
          </a:p>
          <a:p>
            <a:pPr marL="342900" indent="-342900">
              <a:buAutoNum type="arabicPeriod"/>
            </a:pPr>
            <a:r>
              <a:rPr lang="el-GR" dirty="0">
                <a:solidFill>
                  <a:srgbClr val="FFC000"/>
                </a:solidFill>
              </a:rPr>
              <a:t>Τελική ταινία</a:t>
            </a:r>
          </a:p>
          <a:p>
            <a:pPr marL="342900" indent="-342900">
              <a:buAutoNum type="arabicPeriod"/>
            </a:pPr>
            <a:endParaRPr lang="el-GR" dirty="0">
              <a:solidFill>
                <a:srgbClr val="FFC000"/>
              </a:solidFill>
            </a:endParaRPr>
          </a:p>
          <a:p>
            <a:pPr marL="342900" indent="-342900">
              <a:buAutoNum type="arabicPeriod"/>
            </a:pPr>
            <a:r>
              <a:rPr lang="el-GR" b="1" dirty="0" err="1">
                <a:solidFill>
                  <a:schemeClr val="accent6">
                    <a:lumMod val="75000"/>
                  </a:schemeClr>
                </a:solidFill>
              </a:rPr>
              <a:t>Ηνιοτετραδυμική</a:t>
            </a:r>
            <a:r>
              <a:rPr lang="el-GR" b="1" dirty="0">
                <a:solidFill>
                  <a:schemeClr val="accent6">
                    <a:lumMod val="75000"/>
                  </a:schemeClr>
                </a:solidFill>
              </a:rPr>
              <a:t> δεσμίδα</a:t>
            </a:r>
            <a:endParaRPr lang="en-US" b="1" dirty="0">
              <a:solidFill>
                <a:schemeClr val="accent6">
                  <a:lumMod val="75000"/>
                </a:schemeClr>
              </a:solidFill>
            </a:endParaRPr>
          </a:p>
          <a:p>
            <a:pPr marL="342900" indent="-342900">
              <a:buAutoNum type="arabicPeriod"/>
            </a:pPr>
            <a:r>
              <a:rPr lang="el-GR" b="1" dirty="0" err="1">
                <a:solidFill>
                  <a:schemeClr val="accent6">
                    <a:lumMod val="75000"/>
                  </a:schemeClr>
                </a:solidFill>
              </a:rPr>
              <a:t>Ηνιοκαλυπτρική</a:t>
            </a:r>
            <a:r>
              <a:rPr lang="el-GR" b="1" dirty="0">
                <a:solidFill>
                  <a:schemeClr val="accent6">
                    <a:lumMod val="75000"/>
                  </a:schemeClr>
                </a:solidFill>
              </a:rPr>
              <a:t> δεσμίδα</a:t>
            </a:r>
            <a:endParaRPr lang="en-US" b="1" dirty="0">
              <a:solidFill>
                <a:schemeClr val="accent6">
                  <a:lumMod val="75000"/>
                </a:schemeClr>
              </a:solidFill>
            </a:endParaRPr>
          </a:p>
          <a:p>
            <a:pPr marL="342900" indent="-342900">
              <a:buAutoNum type="arabicPeriod"/>
            </a:pPr>
            <a:r>
              <a:rPr lang="el-GR" dirty="0"/>
              <a:t>Ραχιαίος </a:t>
            </a:r>
            <a:r>
              <a:rPr lang="el-GR" dirty="0" err="1"/>
              <a:t>καλυπτρικός</a:t>
            </a:r>
            <a:r>
              <a:rPr lang="el-GR" dirty="0"/>
              <a:t> πυρήνας</a:t>
            </a:r>
            <a:endParaRPr lang="en-US" dirty="0"/>
          </a:p>
          <a:p>
            <a:pPr marL="342900" indent="-342900">
              <a:buAutoNum type="arabicPeriod"/>
            </a:pPr>
            <a:r>
              <a:rPr lang="el-GR" b="1" dirty="0" err="1">
                <a:solidFill>
                  <a:schemeClr val="accent6">
                    <a:lumMod val="75000"/>
                  </a:schemeClr>
                </a:solidFill>
              </a:rPr>
              <a:t>Ηνιομεσοσκελιαία</a:t>
            </a:r>
            <a:r>
              <a:rPr lang="el-GR" b="1" dirty="0">
                <a:solidFill>
                  <a:schemeClr val="accent6">
                    <a:lumMod val="75000"/>
                  </a:schemeClr>
                </a:solidFill>
              </a:rPr>
              <a:t> δ. </a:t>
            </a:r>
            <a:r>
              <a:rPr lang="en-US" b="1" dirty="0">
                <a:solidFill>
                  <a:schemeClr val="accent6">
                    <a:lumMod val="75000"/>
                  </a:schemeClr>
                </a:solidFill>
              </a:rPr>
              <a:t>(</a:t>
            </a:r>
            <a:r>
              <a:rPr lang="en-US" b="1" dirty="0" err="1">
                <a:solidFill>
                  <a:schemeClr val="accent6">
                    <a:lumMod val="75000"/>
                  </a:schemeClr>
                </a:solidFill>
              </a:rPr>
              <a:t>Meynert</a:t>
            </a:r>
            <a:r>
              <a:rPr lang="en-US" b="1" dirty="0">
                <a:solidFill>
                  <a:schemeClr val="accent6">
                    <a:lumMod val="75000"/>
                  </a:schemeClr>
                </a:solidFill>
              </a:rPr>
              <a:t>)</a:t>
            </a:r>
          </a:p>
          <a:p>
            <a:pPr marL="342900" indent="-342900">
              <a:buAutoNum type="arabicPeriod"/>
            </a:pPr>
            <a:r>
              <a:rPr lang="el-GR" dirty="0" err="1"/>
              <a:t>Μεσοσκελιαίος</a:t>
            </a:r>
            <a:r>
              <a:rPr lang="el-GR" dirty="0"/>
              <a:t> π.</a:t>
            </a:r>
          </a:p>
          <a:p>
            <a:pPr marL="342900" indent="-342900">
              <a:buAutoNum type="arabicPeriod"/>
            </a:pPr>
            <a:endParaRPr lang="en-US" dirty="0"/>
          </a:p>
          <a:p>
            <a:pPr marL="342900" indent="-342900">
              <a:buAutoNum type="arabicPeriod"/>
            </a:pPr>
            <a:r>
              <a:rPr lang="el-GR" dirty="0">
                <a:solidFill>
                  <a:srgbClr val="FF0000"/>
                </a:solidFill>
              </a:rPr>
              <a:t>Επίφυση (κωνάριο</a:t>
            </a:r>
            <a:r>
              <a:rPr lang="el-GR" dirty="0"/>
              <a:t>)</a:t>
            </a:r>
          </a:p>
          <a:p>
            <a:pPr marL="342900" indent="-342900"/>
            <a:endParaRPr lang="el-GR" dirty="0"/>
          </a:p>
          <a:p>
            <a:r>
              <a:rPr lang="el-GR" dirty="0"/>
              <a:t>16. Οσφρητικός βολβός</a:t>
            </a:r>
          </a:p>
          <a:p>
            <a:r>
              <a:rPr lang="el-GR" dirty="0"/>
              <a:t>17.Οπτικό χίασμα</a:t>
            </a:r>
          </a:p>
          <a:p>
            <a:r>
              <a:rPr lang="el-GR" dirty="0"/>
              <a:t>18. Υπόφυση</a:t>
            </a:r>
          </a:p>
          <a:p>
            <a:endParaRPr lang="el-GR" dirty="0"/>
          </a:p>
        </p:txBody>
      </p:sp>
      <p:sp>
        <p:nvSpPr>
          <p:cNvPr id="5" name="4 - TextBox"/>
          <p:cNvSpPr txBox="1"/>
          <p:nvPr/>
        </p:nvSpPr>
        <p:spPr>
          <a:xfrm>
            <a:off x="1214414" y="428604"/>
            <a:ext cx="1500988" cy="369332"/>
          </a:xfrm>
          <a:prstGeom prst="rect">
            <a:avLst/>
          </a:prstGeom>
          <a:noFill/>
        </p:spPr>
        <p:txBody>
          <a:bodyPr wrap="none" rtlCol="0">
            <a:spAutoFit/>
          </a:bodyPr>
          <a:lstStyle/>
          <a:p>
            <a:r>
              <a:rPr lang="el-GR" dirty="0"/>
              <a:t>ΕΠΙΘΑΛΑΜΟΣ</a:t>
            </a:r>
          </a:p>
        </p:txBody>
      </p:sp>
      <p:sp>
        <p:nvSpPr>
          <p:cNvPr id="7" name="6 - Ορθογώνιο"/>
          <p:cNvSpPr/>
          <p:nvPr/>
        </p:nvSpPr>
        <p:spPr>
          <a:xfrm>
            <a:off x="785786" y="5429264"/>
            <a:ext cx="4572000" cy="923330"/>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p>
            <a:pPr>
              <a:buFont typeface="Wingdings" pitchFamily="2" charset="2"/>
              <a:buChar char="Ø"/>
            </a:pPr>
            <a:r>
              <a:rPr lang="el-GR" dirty="0"/>
              <a:t>Ηνία: πυρήνες, σύνδεσμος, μυέλινη ταινία</a:t>
            </a:r>
          </a:p>
          <a:p>
            <a:pPr>
              <a:buFont typeface="Wingdings" pitchFamily="2" charset="2"/>
              <a:buChar char="Ø"/>
            </a:pPr>
            <a:r>
              <a:rPr lang="el-GR" dirty="0"/>
              <a:t>Επίφυση (κωνάριο) </a:t>
            </a:r>
          </a:p>
          <a:p>
            <a:pPr>
              <a:buFont typeface="Wingdings" pitchFamily="2" charset="2"/>
              <a:buChar char="Ø"/>
            </a:pPr>
            <a:r>
              <a:rPr lang="el-GR" dirty="0" err="1"/>
              <a:t>Επιθαλαμικός</a:t>
            </a:r>
            <a:r>
              <a:rPr lang="el-GR" dirty="0"/>
              <a:t> σύνδεσμος</a:t>
            </a:r>
            <a:endParaRPr lang="en-US" dirty="0"/>
          </a:p>
        </p:txBody>
      </p:sp>
      <p:pic>
        <p:nvPicPr>
          <p:cNvPr id="4099" name="Picture 3"/>
          <p:cNvPicPr>
            <a:picLocks noChangeAspect="1" noChangeArrowheads="1"/>
          </p:cNvPicPr>
          <p:nvPr/>
        </p:nvPicPr>
        <p:blipFill>
          <a:blip r:embed="rId2"/>
          <a:srcRect/>
          <a:stretch>
            <a:fillRect/>
          </a:stretch>
        </p:blipFill>
        <p:spPr bwMode="auto">
          <a:xfrm>
            <a:off x="214282" y="1071546"/>
            <a:ext cx="5464352" cy="3571900"/>
          </a:xfrm>
          <a:prstGeom prst="rect">
            <a:avLst/>
          </a:prstGeom>
          <a:noFill/>
          <a:ln w="9525">
            <a:noFill/>
            <a:miter lim="800000"/>
            <a:headEnd/>
            <a:tailEnd/>
          </a:ln>
          <a:effectLst/>
        </p:spPr>
      </p:pic>
    </p:spTree>
    <p:extLst>
      <p:ext uri="{BB962C8B-B14F-4D97-AF65-F5344CB8AC3E}">
        <p14:creationId xmlns:p14="http://schemas.microsoft.com/office/powerpoint/2010/main" val="1188075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txBox="1">
            <a:spLocks noGrp="1"/>
          </p:cNvSpPr>
          <p:nvPr>
            <p:ph type="title" idx="4294967295"/>
          </p:nvPr>
        </p:nvSpPr>
        <p:spPr>
          <a:xfrm>
            <a:off x="571472" y="142852"/>
            <a:ext cx="7972425" cy="769937"/>
          </a:xfrm>
          <a:prstGeom prst="rect">
            <a:avLst/>
          </a:prstGeom>
          <a:noFill/>
        </p:spPr>
        <p:txBody>
          <a:bodyPr wrap="square" rtlCol="0">
            <a:spAutoFit/>
          </a:bodyPr>
          <a:lstStyle/>
          <a:p>
            <a:r>
              <a:rPr lang="el-GR" dirty="0"/>
              <a:t>ΕΠΙΘΑΛΑΜΟΣ -ΗΝΙΑ</a:t>
            </a:r>
          </a:p>
        </p:txBody>
      </p:sp>
      <p:sp>
        <p:nvSpPr>
          <p:cNvPr id="3" name="2 - Θέση περιεχομένου"/>
          <p:cNvSpPr>
            <a:spLocks noGrp="1"/>
          </p:cNvSpPr>
          <p:nvPr>
            <p:ph idx="4294967295"/>
          </p:nvPr>
        </p:nvSpPr>
        <p:spPr>
          <a:xfrm>
            <a:off x="5143504" y="928670"/>
            <a:ext cx="4157666" cy="2357437"/>
          </a:xfrm>
        </p:spPr>
        <p:txBody>
          <a:bodyPr/>
          <a:lstStyle/>
          <a:p>
            <a:pPr>
              <a:buNone/>
            </a:pPr>
            <a:r>
              <a:rPr lang="el-GR" sz="1800" b="1" dirty="0">
                <a:solidFill>
                  <a:srgbClr val="FF0000"/>
                </a:solidFill>
              </a:rPr>
              <a:t>Ηνία</a:t>
            </a:r>
            <a:r>
              <a:rPr lang="el-GR" sz="1800" dirty="0"/>
              <a:t>. Ενδιάμεσος σταθμός οσφρητικής οδού και π. στελέχους (</a:t>
            </a:r>
            <a:r>
              <a:rPr lang="el-GR" sz="1800" dirty="0" err="1"/>
              <a:t>σιελικοί</a:t>
            </a:r>
            <a:r>
              <a:rPr lang="el-GR" sz="1800" dirty="0"/>
              <a:t>, κινητικοί). Επηρεάζει πρόσληψη τροφής.</a:t>
            </a:r>
          </a:p>
          <a:p>
            <a:pPr>
              <a:buNone/>
            </a:pPr>
            <a:r>
              <a:rPr lang="el-GR" sz="1800" dirty="0"/>
              <a:t>Προσαγωγές οδοί: από 3,4,5 μέσω 2</a:t>
            </a:r>
          </a:p>
          <a:p>
            <a:pPr>
              <a:buNone/>
            </a:pPr>
            <a:r>
              <a:rPr lang="el-GR" sz="1800" dirty="0"/>
              <a:t>			από 6 μέσω 7</a:t>
            </a:r>
          </a:p>
          <a:p>
            <a:pPr>
              <a:buNone/>
            </a:pPr>
            <a:r>
              <a:rPr lang="el-GR" sz="1800" dirty="0"/>
              <a:t>Απαγωγές οδοί: στο 10,12 μέσω 8,9,10</a:t>
            </a:r>
          </a:p>
        </p:txBody>
      </p:sp>
      <p:pic>
        <p:nvPicPr>
          <p:cNvPr id="5123" name="Picture 3"/>
          <p:cNvPicPr>
            <a:picLocks noChangeAspect="1" noChangeArrowheads="1"/>
          </p:cNvPicPr>
          <p:nvPr/>
        </p:nvPicPr>
        <p:blipFill>
          <a:blip r:embed="rId2"/>
          <a:srcRect/>
          <a:stretch>
            <a:fillRect/>
          </a:stretch>
        </p:blipFill>
        <p:spPr bwMode="auto">
          <a:xfrm>
            <a:off x="214282" y="2000240"/>
            <a:ext cx="5027203" cy="3286148"/>
          </a:xfrm>
          <a:prstGeom prst="rect">
            <a:avLst/>
          </a:prstGeom>
          <a:noFill/>
          <a:ln w="9525">
            <a:noFill/>
            <a:miter lim="800000"/>
            <a:headEnd/>
            <a:tailEnd/>
          </a:ln>
          <a:effectLst/>
        </p:spPr>
      </p:pic>
      <p:sp>
        <p:nvSpPr>
          <p:cNvPr id="7" name="6 - TextBox"/>
          <p:cNvSpPr txBox="1"/>
          <p:nvPr/>
        </p:nvSpPr>
        <p:spPr>
          <a:xfrm>
            <a:off x="5643570" y="3714752"/>
            <a:ext cx="3174139" cy="923330"/>
          </a:xfrm>
          <a:prstGeom prst="rect">
            <a:avLst/>
          </a:prstGeom>
          <a:noFill/>
        </p:spPr>
        <p:txBody>
          <a:bodyPr wrap="none" rtlCol="0">
            <a:spAutoFit/>
          </a:bodyPr>
          <a:lstStyle/>
          <a:p>
            <a:r>
              <a:rPr lang="el-GR" b="1" dirty="0"/>
              <a:t>10. </a:t>
            </a:r>
            <a:r>
              <a:rPr lang="el-GR" b="1" dirty="0" err="1"/>
              <a:t>Καλυπτρικός</a:t>
            </a:r>
            <a:r>
              <a:rPr lang="el-GR" b="1" dirty="0"/>
              <a:t> π.</a:t>
            </a:r>
            <a:r>
              <a:rPr lang="el-GR" dirty="0"/>
              <a:t> σύνδεση με</a:t>
            </a:r>
          </a:p>
          <a:p>
            <a:r>
              <a:rPr lang="el-GR" dirty="0"/>
              <a:t> σιαλικούς και κινητικούς π.</a:t>
            </a:r>
          </a:p>
          <a:p>
            <a:r>
              <a:rPr lang="el-GR" dirty="0"/>
              <a:t>-μάσησης-κατάποσης</a:t>
            </a:r>
          </a:p>
        </p:txBody>
      </p:sp>
      <p:sp>
        <p:nvSpPr>
          <p:cNvPr id="8" name="7 - TextBox"/>
          <p:cNvSpPr txBox="1"/>
          <p:nvPr/>
        </p:nvSpPr>
        <p:spPr>
          <a:xfrm>
            <a:off x="5430483" y="5000636"/>
            <a:ext cx="3713517" cy="369332"/>
          </a:xfrm>
          <a:prstGeom prst="rect">
            <a:avLst/>
          </a:prstGeom>
          <a:noFill/>
        </p:spPr>
        <p:txBody>
          <a:bodyPr wrap="none" rtlCol="0">
            <a:spAutoFit/>
          </a:bodyPr>
          <a:lstStyle/>
          <a:p>
            <a:r>
              <a:rPr lang="el-GR" b="1" dirty="0"/>
              <a:t>12. </a:t>
            </a:r>
            <a:r>
              <a:rPr lang="el-GR" b="1" dirty="0" err="1"/>
              <a:t>Μεσοσκελιαίος</a:t>
            </a:r>
            <a:r>
              <a:rPr lang="el-GR" b="1" dirty="0"/>
              <a:t> π</a:t>
            </a:r>
            <a:r>
              <a:rPr lang="el-GR" dirty="0"/>
              <a:t>. σύνδεση με ΔΣ</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What Causes the Out of Body Experience/Astral Projection? - Seeking I">
            <a:extLst>
              <a:ext uri="{FF2B5EF4-FFF2-40B4-BE49-F238E27FC236}">
                <a16:creationId xmlns:a16="http://schemas.microsoft.com/office/drawing/2014/main" id="{7008C62B-866A-47DB-8C85-142CE6A42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96752"/>
            <a:ext cx="8040893"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671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he Pineal Gland and ShinMyung - Your Brightness Revealed">
            <a:extLst>
              <a:ext uri="{FF2B5EF4-FFF2-40B4-BE49-F238E27FC236}">
                <a16:creationId xmlns:a16="http://schemas.microsoft.com/office/drawing/2014/main" id="{DEB355DF-83C6-47CB-9A60-0151025CE2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0038"/>
            <a:ext cx="9144000" cy="625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835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BEDF9CD5-77B5-41A0-9CB2-B342290B71D7}"/>
              </a:ext>
            </a:extLst>
          </p:cNvPr>
          <p:cNvPicPr>
            <a:picLocks noChangeAspect="1"/>
          </p:cNvPicPr>
          <p:nvPr/>
        </p:nvPicPr>
        <p:blipFill>
          <a:blip r:embed="rId2"/>
          <a:stretch>
            <a:fillRect/>
          </a:stretch>
        </p:blipFill>
        <p:spPr>
          <a:xfrm>
            <a:off x="4452970" y="645636"/>
            <a:ext cx="4567113" cy="3935491"/>
          </a:xfrm>
          <a:prstGeom prst="rect">
            <a:avLst/>
          </a:prstGeom>
        </p:spPr>
      </p:pic>
      <p:pic>
        <p:nvPicPr>
          <p:cNvPr id="5" name="Εικόνα 4">
            <a:extLst>
              <a:ext uri="{FF2B5EF4-FFF2-40B4-BE49-F238E27FC236}">
                <a16:creationId xmlns:a16="http://schemas.microsoft.com/office/drawing/2014/main" id="{77EEA308-3AA2-454C-A8B6-6D687FC746D8}"/>
              </a:ext>
            </a:extLst>
          </p:cNvPr>
          <p:cNvPicPr>
            <a:picLocks noChangeAspect="1"/>
          </p:cNvPicPr>
          <p:nvPr/>
        </p:nvPicPr>
        <p:blipFill>
          <a:blip r:embed="rId3"/>
          <a:stretch>
            <a:fillRect/>
          </a:stretch>
        </p:blipFill>
        <p:spPr>
          <a:xfrm>
            <a:off x="179512" y="620688"/>
            <a:ext cx="4338882" cy="4176464"/>
          </a:xfrm>
          <a:prstGeom prst="rect">
            <a:avLst/>
          </a:prstGeom>
        </p:spPr>
      </p:pic>
    </p:spTree>
    <p:extLst>
      <p:ext uri="{BB962C8B-B14F-4D97-AF65-F5344CB8AC3E}">
        <p14:creationId xmlns:p14="http://schemas.microsoft.com/office/powerpoint/2010/main" val="324408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ineal gland calcification | Radiology Case | Radiopaedia.org">
            <a:extLst>
              <a:ext uri="{FF2B5EF4-FFF2-40B4-BE49-F238E27FC236}">
                <a16:creationId xmlns:a16="http://schemas.microsoft.com/office/drawing/2014/main" id="{D08672AF-8BA3-4592-AFAF-49624661CD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24137"/>
            <a:ext cx="5976664" cy="6650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90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D9A58A4-C0C1-4E85-BEA8-3A557F75FDFD}"/>
              </a:ext>
            </a:extLst>
          </p:cNvPr>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el-GR" dirty="0"/>
              <a:t>ΕΠΙΦΥΣΗ-ΚΩΝΑΡΙΟ</a:t>
            </a:r>
          </a:p>
        </p:txBody>
      </p:sp>
      <p:sp>
        <p:nvSpPr>
          <p:cNvPr id="3" name="Θέση περιεχομένου 2">
            <a:extLst>
              <a:ext uri="{FF2B5EF4-FFF2-40B4-BE49-F238E27FC236}">
                <a16:creationId xmlns:a16="http://schemas.microsoft.com/office/drawing/2014/main" id="{39A53EA5-7AF8-46BF-9E0C-093CA56D57B4}"/>
              </a:ext>
            </a:extLst>
          </p:cNvPr>
          <p:cNvSpPr>
            <a:spLocks noGrp="1"/>
          </p:cNvSpPr>
          <p:nvPr>
            <p:ph idx="1"/>
          </p:nvPr>
        </p:nvSpPr>
        <p:spPr/>
        <p:txBody>
          <a:bodyPr>
            <a:normAutofit fontScale="92500" lnSpcReduction="20000"/>
          </a:bodyPr>
          <a:lstStyle/>
          <a:p>
            <a:r>
              <a:rPr lang="el-GR" dirty="0"/>
              <a:t>Οροφή </a:t>
            </a:r>
            <a:r>
              <a:rPr lang="el-GR" dirty="0" err="1"/>
              <a:t>διεγκεφάλου</a:t>
            </a:r>
            <a:endParaRPr lang="el-GR" dirty="0"/>
          </a:p>
          <a:p>
            <a:r>
              <a:rPr lang="el-GR" dirty="0" err="1"/>
              <a:t>Επιφυσιοκύτταρα</a:t>
            </a:r>
            <a:r>
              <a:rPr lang="el-GR" dirty="0"/>
              <a:t>: επιμήκεις διακλαδιζόμενες </a:t>
            </a:r>
            <a:r>
              <a:rPr lang="el-GR" dirty="0" err="1"/>
              <a:t>προσεκβολές</a:t>
            </a:r>
            <a:endParaRPr lang="el-GR" dirty="0"/>
          </a:p>
          <a:p>
            <a:r>
              <a:rPr lang="el-GR" dirty="0"/>
              <a:t>Εναποθέσεις </a:t>
            </a:r>
            <a:r>
              <a:rPr lang="en-ID" dirty="0"/>
              <a:t>Ca</a:t>
            </a:r>
            <a:r>
              <a:rPr lang="el-GR" dirty="0"/>
              <a:t> ανάμεσα-οδηγό σημείο</a:t>
            </a:r>
          </a:p>
          <a:p>
            <a:r>
              <a:rPr lang="el-GR" dirty="0"/>
              <a:t>Έκκριση </a:t>
            </a:r>
            <a:r>
              <a:rPr lang="el-GR" dirty="0" err="1"/>
              <a:t>μελατονίνης</a:t>
            </a:r>
            <a:r>
              <a:rPr lang="el-GR" dirty="0"/>
              <a:t>-ρύθμιση κιρκάδιου κύκλου</a:t>
            </a:r>
          </a:p>
          <a:p>
            <a:r>
              <a:rPr lang="el-GR" dirty="0"/>
              <a:t>Αμφιβληστροειδής-</a:t>
            </a:r>
            <a:r>
              <a:rPr lang="el-GR" dirty="0" err="1"/>
              <a:t>υπερχιασματικός</a:t>
            </a:r>
            <a:r>
              <a:rPr lang="el-GR" dirty="0"/>
              <a:t> πυρήνας: έλλειψη οπτικών ερεθισμάτων ενεργοποίηση συμπαθητικού ΑΝΣ: προγαγγλιακοί (πλάγια κέρατα ΘΜΣΣ)-</a:t>
            </a:r>
            <a:r>
              <a:rPr lang="el-GR" dirty="0" err="1"/>
              <a:t>μεταγαγγαλιακοί</a:t>
            </a:r>
            <a:r>
              <a:rPr lang="el-GR" dirty="0"/>
              <a:t> (άνω αυχενικό γάγγλιο)-επίφυση-</a:t>
            </a:r>
            <a:r>
              <a:rPr lang="el-GR" dirty="0" err="1"/>
              <a:t>μελατονίνη</a:t>
            </a:r>
            <a:r>
              <a:rPr lang="el-GR" dirty="0"/>
              <a:t>.</a:t>
            </a:r>
          </a:p>
          <a:p>
            <a:endParaRPr lang="el-GR" dirty="0"/>
          </a:p>
        </p:txBody>
      </p:sp>
    </p:spTree>
    <p:extLst>
      <p:ext uri="{BB962C8B-B14F-4D97-AF65-F5344CB8AC3E}">
        <p14:creationId xmlns:p14="http://schemas.microsoft.com/office/powerpoint/2010/main" val="3651074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773F410D-E92F-4877-960A-97C0B3D1EE61}"/>
              </a:ext>
            </a:extLst>
          </p:cNvPr>
          <p:cNvPicPr>
            <a:picLocks noChangeAspect="1"/>
          </p:cNvPicPr>
          <p:nvPr/>
        </p:nvPicPr>
        <p:blipFill>
          <a:blip r:embed="rId2"/>
          <a:stretch>
            <a:fillRect/>
          </a:stretch>
        </p:blipFill>
        <p:spPr>
          <a:xfrm>
            <a:off x="1475656" y="-95791"/>
            <a:ext cx="6264696" cy="6969474"/>
          </a:xfrm>
          <a:prstGeom prst="rect">
            <a:avLst/>
          </a:prstGeom>
        </p:spPr>
      </p:pic>
    </p:spTree>
    <p:extLst>
      <p:ext uri="{BB962C8B-B14F-4D97-AF65-F5344CB8AC3E}">
        <p14:creationId xmlns:p14="http://schemas.microsoft.com/office/powerpoint/2010/main" val="725374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ye of horus pineal gland - Google Search | Olho de horus ...">
            <a:extLst>
              <a:ext uri="{FF2B5EF4-FFF2-40B4-BE49-F238E27FC236}">
                <a16:creationId xmlns:a16="http://schemas.microsoft.com/office/drawing/2014/main" id="{8609E98A-4D8E-43C0-BF24-DC6163A18A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06464"/>
            <a:ext cx="6342459" cy="5913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280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he neural pathway between the SCN and pineal gland in rats ...">
            <a:extLst>
              <a:ext uri="{FF2B5EF4-FFF2-40B4-BE49-F238E27FC236}">
                <a16:creationId xmlns:a16="http://schemas.microsoft.com/office/drawing/2014/main" id="{D2C3E716-89FF-4540-93FC-582AE8318D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268760"/>
            <a:ext cx="8200710" cy="3520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532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r>
              <a:rPr lang="el-GR" dirty="0"/>
              <a:t>ΔΙΕΓΚΕΦΑΛΟΣ</a:t>
            </a:r>
          </a:p>
        </p:txBody>
      </p:sp>
      <p:sp>
        <p:nvSpPr>
          <p:cNvPr id="3" name="Υπότιτλος 2"/>
          <p:cNvSpPr>
            <a:spLocks noGrp="1"/>
          </p:cNvSpPr>
          <p:nvPr>
            <p:ph type="subTitle" idx="1"/>
          </p:nvPr>
        </p:nvSpPr>
        <p:spPr/>
        <p:style>
          <a:lnRef idx="3">
            <a:schemeClr val="lt1"/>
          </a:lnRef>
          <a:fillRef idx="1">
            <a:schemeClr val="accent2"/>
          </a:fillRef>
          <a:effectRef idx="1">
            <a:schemeClr val="accent2"/>
          </a:effectRef>
          <a:fontRef idx="minor">
            <a:schemeClr val="lt1"/>
          </a:fontRef>
        </p:style>
        <p:txBody>
          <a:bodyPr>
            <a:normAutofit fontScale="85000" lnSpcReduction="20000"/>
          </a:bodyPr>
          <a:lstStyle/>
          <a:p>
            <a:pPr marL="514350" indent="-514350">
              <a:buAutoNum type="arabicPeriod"/>
            </a:pPr>
            <a:r>
              <a:rPr lang="el-GR" dirty="0">
                <a:solidFill>
                  <a:schemeClr val="bg1"/>
                </a:solidFill>
              </a:rPr>
              <a:t>Επιθάλαμος</a:t>
            </a:r>
          </a:p>
          <a:p>
            <a:pPr marL="514350" indent="-514350">
              <a:buAutoNum type="arabicPeriod"/>
            </a:pPr>
            <a:r>
              <a:rPr lang="el-GR" dirty="0">
                <a:solidFill>
                  <a:schemeClr val="bg1"/>
                </a:solidFill>
              </a:rPr>
              <a:t>Ραχιαίος θάλαμος</a:t>
            </a:r>
          </a:p>
          <a:p>
            <a:pPr marL="514350" indent="-514350">
              <a:buAutoNum type="arabicPeriod"/>
            </a:pPr>
            <a:r>
              <a:rPr lang="el-GR" dirty="0">
                <a:solidFill>
                  <a:schemeClr val="bg1"/>
                </a:solidFill>
              </a:rPr>
              <a:t>Υποθαλάμια χώρα</a:t>
            </a:r>
          </a:p>
          <a:p>
            <a:pPr marL="514350" indent="-514350">
              <a:buAutoNum type="arabicPeriod"/>
            </a:pPr>
            <a:r>
              <a:rPr lang="el-GR" dirty="0">
                <a:solidFill>
                  <a:schemeClr val="bg1"/>
                </a:solidFill>
              </a:rPr>
              <a:t>(Υποθάλαμος)</a:t>
            </a:r>
          </a:p>
        </p:txBody>
      </p:sp>
    </p:spTree>
    <p:extLst>
      <p:ext uri="{BB962C8B-B14F-4D97-AF65-F5344CB8AC3E}">
        <p14:creationId xmlns:p14="http://schemas.microsoft.com/office/powerpoint/2010/main" val="2027034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Neuroendocrine pathways involving the SCN | Download Scientific ...">
            <a:extLst>
              <a:ext uri="{FF2B5EF4-FFF2-40B4-BE49-F238E27FC236}">
                <a16:creationId xmlns:a16="http://schemas.microsoft.com/office/drawing/2014/main" id="{BB879C16-5681-43C1-8708-B79108927F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63" y="0"/>
            <a:ext cx="78882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676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3643306" y="1000108"/>
            <a:ext cx="5019675" cy="2828925"/>
          </a:xfrm>
          <a:prstGeom prst="rect">
            <a:avLst/>
          </a:prstGeom>
          <a:noFill/>
          <a:ln w="9525">
            <a:noFill/>
            <a:miter lim="800000"/>
            <a:headEnd/>
            <a:tailEnd/>
          </a:ln>
          <a:effectLst/>
        </p:spPr>
      </p:pic>
      <p:sp>
        <p:nvSpPr>
          <p:cNvPr id="3" name="2 - TextBox"/>
          <p:cNvSpPr txBox="1"/>
          <p:nvPr/>
        </p:nvSpPr>
        <p:spPr>
          <a:xfrm>
            <a:off x="857224" y="500042"/>
            <a:ext cx="2438745" cy="369332"/>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l-GR" dirty="0"/>
              <a:t>ΕΠΙΘΑΛΑΜΟΣ ΚΩΝΑΡΙΟ</a:t>
            </a:r>
          </a:p>
        </p:txBody>
      </p:sp>
      <p:sp>
        <p:nvSpPr>
          <p:cNvPr id="4" name="3 - TextBox"/>
          <p:cNvSpPr txBox="1"/>
          <p:nvPr/>
        </p:nvSpPr>
        <p:spPr>
          <a:xfrm>
            <a:off x="500034" y="4286256"/>
            <a:ext cx="8355429" cy="1200329"/>
          </a:xfrm>
          <a:prstGeom prst="rect">
            <a:avLst/>
          </a:prstGeom>
          <a:noFill/>
        </p:spPr>
        <p:txBody>
          <a:bodyPr wrap="square" rtlCol="0">
            <a:spAutoFit/>
          </a:bodyPr>
          <a:lstStyle/>
          <a:p>
            <a:r>
              <a:rPr lang="el-GR" dirty="0"/>
              <a:t>Οπίσθιο τοίχωμα 3</a:t>
            </a:r>
            <a:r>
              <a:rPr lang="el-GR" baseline="30000" dirty="0"/>
              <a:t>ης</a:t>
            </a:r>
            <a:r>
              <a:rPr lang="el-GR" dirty="0"/>
              <a:t> κοιλίας (19. </a:t>
            </a:r>
            <a:r>
              <a:rPr lang="el-GR" dirty="0" err="1"/>
              <a:t>επιφυσιακό</a:t>
            </a:r>
            <a:r>
              <a:rPr lang="el-GR" dirty="0"/>
              <a:t> κόλπωμα)</a:t>
            </a:r>
          </a:p>
          <a:p>
            <a:r>
              <a:rPr lang="el-GR" dirty="0"/>
              <a:t>Πέταλα χωρίζουν την επίφυση σε λοβία. Στους ενήλικές παρατηρείται </a:t>
            </a:r>
            <a:r>
              <a:rPr lang="el-GR" dirty="0" err="1"/>
              <a:t>ασβέστωση</a:t>
            </a:r>
            <a:r>
              <a:rPr lang="el-GR" dirty="0"/>
              <a:t> (14)</a:t>
            </a:r>
          </a:p>
          <a:p>
            <a:r>
              <a:rPr lang="el-GR" dirty="0"/>
              <a:t>15. Οπίσθιος σύνδεσμος: </a:t>
            </a:r>
            <a:r>
              <a:rPr lang="el-GR" dirty="0" err="1"/>
              <a:t>ηνιοτετραδυμικές</a:t>
            </a:r>
            <a:r>
              <a:rPr lang="el-GR" dirty="0"/>
              <a:t> ίνες, από π. </a:t>
            </a:r>
            <a:r>
              <a:rPr lang="en-US" dirty="0" err="1"/>
              <a:t>Cajal</a:t>
            </a:r>
            <a:r>
              <a:rPr lang="en-US" dirty="0"/>
              <a:t>, </a:t>
            </a:r>
            <a:r>
              <a:rPr lang="en-US" dirty="0" err="1"/>
              <a:t>Darkshevich</a:t>
            </a:r>
            <a:endParaRPr lang="en-US" dirty="0"/>
          </a:p>
          <a:p>
            <a:r>
              <a:rPr lang="en-US" dirty="0"/>
              <a:t>20. </a:t>
            </a:r>
            <a:r>
              <a:rPr lang="el-GR" dirty="0" err="1"/>
              <a:t>Σύνδεμος</a:t>
            </a:r>
            <a:r>
              <a:rPr lang="el-GR" dirty="0"/>
              <a:t> </a:t>
            </a:r>
            <a:r>
              <a:rPr lang="el-GR" dirty="0" err="1"/>
              <a:t>ηνιών</a:t>
            </a:r>
            <a:endParaRPr lang="el-GR" dirty="0"/>
          </a:p>
        </p:txBody>
      </p:sp>
      <p:sp>
        <p:nvSpPr>
          <p:cNvPr id="5" name="4 - TextBox"/>
          <p:cNvSpPr txBox="1"/>
          <p:nvPr/>
        </p:nvSpPr>
        <p:spPr>
          <a:xfrm>
            <a:off x="285720" y="5643578"/>
            <a:ext cx="8668142" cy="646331"/>
          </a:xfrm>
          <a:prstGeom prst="rect">
            <a:avLst/>
          </a:prstGeom>
          <a:noFill/>
        </p:spPr>
        <p:txBody>
          <a:bodyPr wrap="none" rtlCol="0">
            <a:spAutoFit/>
          </a:bodyPr>
          <a:lstStyle/>
          <a:p>
            <a:r>
              <a:rPr lang="el-GR" dirty="0"/>
              <a:t>Φωτοευαίσθητο όργανο: καταγράφει μεταβολές φωτός μέσω </a:t>
            </a:r>
            <a:r>
              <a:rPr lang="el-GR" b="1" dirty="0"/>
              <a:t>βρεγματικού οφθαλμού </a:t>
            </a:r>
            <a:r>
              <a:rPr lang="el-GR" dirty="0"/>
              <a:t>ή</a:t>
            </a:r>
          </a:p>
          <a:p>
            <a:r>
              <a:rPr lang="el-GR" dirty="0"/>
              <a:t> λεπτής οροφής κρανίου. Στον άνθρωπό μέσω </a:t>
            </a:r>
            <a:r>
              <a:rPr lang="el-GR" dirty="0" err="1"/>
              <a:t>αμφβλ</a:t>
            </a:r>
            <a:r>
              <a:rPr lang="el-GR" dirty="0"/>
              <a:t>-υποθάλαμο-ΘΜΣΣ-</a:t>
            </a:r>
            <a:r>
              <a:rPr lang="el-GR" dirty="0" err="1"/>
              <a:t>συμπαθ</a:t>
            </a:r>
            <a:r>
              <a:rPr lang="el-GR" dirty="0"/>
              <a:t>. άλυσος.</a:t>
            </a:r>
          </a:p>
        </p:txBody>
      </p:sp>
      <p:sp>
        <p:nvSpPr>
          <p:cNvPr id="6" name="5 - TextBox"/>
          <p:cNvSpPr txBox="1"/>
          <p:nvPr/>
        </p:nvSpPr>
        <p:spPr>
          <a:xfrm>
            <a:off x="357158" y="1142984"/>
            <a:ext cx="3383427" cy="2308324"/>
          </a:xfrm>
          <a:prstGeom prst="rect">
            <a:avLst/>
          </a:prstGeom>
          <a:noFill/>
        </p:spPr>
        <p:txBody>
          <a:bodyPr wrap="none" rtlCol="0">
            <a:spAutoFit/>
          </a:bodyPr>
          <a:lstStyle/>
          <a:p>
            <a:r>
              <a:rPr lang="el-GR" dirty="0"/>
              <a:t>Στους ανθρώπους</a:t>
            </a:r>
          </a:p>
          <a:p>
            <a:r>
              <a:rPr lang="el-GR" dirty="0"/>
              <a:t>αναστέλλει ωρίμανση </a:t>
            </a:r>
            <a:r>
              <a:rPr lang="el-GR" dirty="0" err="1"/>
              <a:t>γονάδων</a:t>
            </a:r>
            <a:r>
              <a:rPr lang="el-GR" dirty="0"/>
              <a:t>.</a:t>
            </a:r>
          </a:p>
          <a:p>
            <a:r>
              <a:rPr lang="el-GR" dirty="0"/>
              <a:t>Στα ανώτερα θηλαστικά ρυθμίζει</a:t>
            </a:r>
          </a:p>
          <a:p>
            <a:r>
              <a:rPr lang="el-GR" dirty="0"/>
              <a:t>κιρκάδιο κύκλο</a:t>
            </a:r>
          </a:p>
          <a:p>
            <a:r>
              <a:rPr lang="el-GR" dirty="0"/>
              <a:t>Στα κατώτερα θηλαστικά ρυθμίζει</a:t>
            </a:r>
          </a:p>
          <a:p>
            <a:r>
              <a:rPr lang="el-GR" dirty="0"/>
              <a:t> συμπεριφορά</a:t>
            </a:r>
          </a:p>
          <a:p>
            <a:r>
              <a:rPr lang="el-GR" dirty="0"/>
              <a:t>-μεταβολή χρώματος μέρα-νύχτα/</a:t>
            </a:r>
          </a:p>
          <a:p>
            <a:r>
              <a:rPr lang="el-GR" dirty="0"/>
              <a:t>\καλοκαίρι χειμώνα)</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0" y="274638"/>
            <a:ext cx="8001024" cy="439718"/>
          </a:xfrm>
        </p:spPr>
        <p:txBody>
          <a:bodyPr>
            <a:normAutofit fontScale="90000"/>
          </a:bodyPr>
          <a:lstStyle/>
          <a:p>
            <a:r>
              <a:rPr lang="el-GR" b="1" dirty="0"/>
              <a:t>βρεγματικός οφθαλμός</a:t>
            </a:r>
            <a:endParaRPr lang="el-GR" dirty="0"/>
          </a:p>
        </p:txBody>
      </p:sp>
      <p:sp>
        <p:nvSpPr>
          <p:cNvPr id="3" name="2 - Θέση περιεχομένου"/>
          <p:cNvSpPr>
            <a:spLocks noGrp="1"/>
          </p:cNvSpPr>
          <p:nvPr>
            <p:ph idx="4294967295"/>
          </p:nvPr>
        </p:nvSpPr>
        <p:spPr>
          <a:xfrm>
            <a:off x="571472" y="857232"/>
            <a:ext cx="8229600" cy="4525963"/>
          </a:xfrm>
        </p:spPr>
        <p:txBody>
          <a:bodyPr>
            <a:normAutofit fontScale="85000" lnSpcReduction="10000"/>
          </a:bodyPr>
          <a:lstStyle/>
          <a:p>
            <a:r>
              <a:rPr lang="el-GR" dirty="0"/>
              <a:t>Το βρεγματικό μάτι βρίσκεται στο </a:t>
            </a:r>
            <a:r>
              <a:rPr lang="el-GR" u="sng" dirty="0" err="1"/>
              <a:t>tuatara</a:t>
            </a:r>
            <a:r>
              <a:rPr lang="el-GR" dirty="0"/>
              <a:t> (ερπετά Ν. Ζηλανδίας), στις περισσότερες </a:t>
            </a:r>
            <a:r>
              <a:rPr lang="el-GR" u="sng" dirty="0"/>
              <a:t>σαύρες, βατράχους, σαλαμάνδρες</a:t>
            </a:r>
            <a:r>
              <a:rPr lang="el-GR" dirty="0"/>
              <a:t>, σε ορισμένα οστεώδη ψάρια όπως οι </a:t>
            </a:r>
            <a:r>
              <a:rPr lang="el-GR" u="sng" dirty="0"/>
              <a:t>καρχαρίες</a:t>
            </a:r>
            <a:r>
              <a:rPr lang="el-GR" dirty="0"/>
              <a:t>.</a:t>
            </a:r>
          </a:p>
          <a:p>
            <a:r>
              <a:rPr lang="el-GR" dirty="0"/>
              <a:t> Απουσιάζει στα θηλαστικά, αλλά </a:t>
            </a:r>
            <a:r>
              <a:rPr lang="el-GR"/>
              <a:t>ήταν παρών </a:t>
            </a:r>
            <a:r>
              <a:rPr lang="el-GR" dirty="0"/>
              <a:t>στους πλησιέστερους εξαφανισμένους συγγενείς τους, τους </a:t>
            </a:r>
            <a:r>
              <a:rPr lang="el-GR" b="1" dirty="0" err="1"/>
              <a:t>θηριαψιδωτά</a:t>
            </a:r>
            <a:r>
              <a:rPr lang="el-GR" b="1" dirty="0"/>
              <a:t> </a:t>
            </a:r>
            <a:r>
              <a:rPr lang="el-GR" dirty="0"/>
              <a:t>(πόδια κάθετα στο σώμα).</a:t>
            </a:r>
          </a:p>
          <a:p>
            <a:r>
              <a:rPr lang="el-GR" dirty="0"/>
              <a:t> Απουσιάζει επίσης από τις χελώνες και τους </a:t>
            </a:r>
            <a:r>
              <a:rPr lang="el-GR" b="1" dirty="0" err="1"/>
              <a:t>αρχαιοφάγους</a:t>
            </a:r>
            <a:r>
              <a:rPr lang="el-GR" dirty="0"/>
              <a:t>, που περιλαμβάνουν τα πτηνά και τους κροκοδείλους, καθώς και τους εξαφανισμένους συγγενείς τους (δεινόσαυροι)</a:t>
            </a:r>
          </a:p>
        </p:txBody>
      </p:sp>
      <p:pic>
        <p:nvPicPr>
          <p:cNvPr id="47106" name="Picture 2" descr="Î£ÏÎµÏÎ¹ÎºÎ® ÎµÎ¹ÎºÏÎ½Î±"/>
          <p:cNvPicPr>
            <a:picLocks noChangeAspect="1" noChangeArrowheads="1"/>
          </p:cNvPicPr>
          <p:nvPr/>
        </p:nvPicPr>
        <p:blipFill>
          <a:blip r:embed="rId2"/>
          <a:srcRect/>
          <a:stretch>
            <a:fillRect/>
          </a:stretch>
        </p:blipFill>
        <p:spPr bwMode="auto">
          <a:xfrm>
            <a:off x="5286380" y="5364088"/>
            <a:ext cx="3487731" cy="1493912"/>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descr="ÎÏÎ¿ÏÎ­Î»ÎµÏÎ¼Î± ÎµÎ¹ÎºÏÎ½Î±Ï Î³Î¹Î± archosaur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48132" name="AutoShape 4" descr="ÎÏÎ¿ÏÎ­Î»ÎµÏÎ¼Î± ÎµÎ¹ÎºÏÎ½Î±Ï Î³Î¹Î± archosaur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48134" name="Picture 6" descr="ÎÏÎ¿ÏÎ­Î»ÎµÏÎ¼Î± ÎµÎ¹ÎºÏÎ½Î±Ï Î³Î¹Î± archosaurs"/>
          <p:cNvPicPr>
            <a:picLocks noChangeAspect="1" noChangeArrowheads="1"/>
          </p:cNvPicPr>
          <p:nvPr/>
        </p:nvPicPr>
        <p:blipFill>
          <a:blip r:embed="rId2"/>
          <a:srcRect/>
          <a:stretch>
            <a:fillRect/>
          </a:stretch>
        </p:blipFill>
        <p:spPr bwMode="auto">
          <a:xfrm>
            <a:off x="109206" y="714356"/>
            <a:ext cx="9034794" cy="5786478"/>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ÎÏÎ¿ÏÎ­Î»ÎµÏÎ¼Î± ÎµÎ¹ÎºÏÎ½Î±Ï Î³Î¹Î± parietal eye"/>
          <p:cNvPicPr>
            <a:picLocks noChangeAspect="1" noChangeArrowheads="1"/>
          </p:cNvPicPr>
          <p:nvPr/>
        </p:nvPicPr>
        <p:blipFill>
          <a:blip r:embed="rId2"/>
          <a:srcRect/>
          <a:stretch>
            <a:fillRect/>
          </a:stretch>
        </p:blipFill>
        <p:spPr bwMode="auto">
          <a:xfrm>
            <a:off x="642910" y="1071546"/>
            <a:ext cx="7534719" cy="5018078"/>
          </a:xfrm>
          <a:prstGeom prst="rect">
            <a:avLst/>
          </a:prstGeom>
          <a:noFill/>
        </p:spPr>
      </p:pic>
      <p:sp>
        <p:nvSpPr>
          <p:cNvPr id="4" name="3 - Ορθογώνιο"/>
          <p:cNvSpPr/>
          <p:nvPr/>
        </p:nvSpPr>
        <p:spPr>
          <a:xfrm>
            <a:off x="428596" y="357166"/>
            <a:ext cx="1844608" cy="369332"/>
          </a:xfrm>
          <a:prstGeom prst="rect">
            <a:avLst/>
          </a:prstGeom>
        </p:spPr>
        <p:txBody>
          <a:bodyPr wrap="none">
            <a:spAutoFit/>
          </a:bodyPr>
          <a:lstStyle/>
          <a:p>
            <a:r>
              <a:rPr lang="en-US" i="1" u="sng" dirty="0" err="1">
                <a:hlinkClick r:id="rId3"/>
              </a:rPr>
              <a:t>Rana</a:t>
            </a:r>
            <a:r>
              <a:rPr lang="en-US" i="1" u="sng" dirty="0">
                <a:hlinkClick r:id="rId3"/>
              </a:rPr>
              <a:t> </a:t>
            </a:r>
            <a:r>
              <a:rPr lang="en-US" i="1" u="sng" dirty="0" err="1">
                <a:hlinkClick r:id="rId3"/>
              </a:rPr>
              <a:t>catesbeiana</a:t>
            </a:r>
            <a:endParaRPr lang="el-G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aleoneurology: A Sight for Four Eyes - ScienceDirect">
            <a:extLst>
              <a:ext uri="{FF2B5EF4-FFF2-40B4-BE49-F238E27FC236}">
                <a16:creationId xmlns:a16="http://schemas.microsoft.com/office/drawing/2014/main" id="{7B6F1A54-4C7A-4358-8523-F6F63FA73F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982" y="836712"/>
            <a:ext cx="7807725" cy="54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624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uatara's third eye. | Lizard, Tuatara, Reptiles">
            <a:extLst>
              <a:ext uri="{FF2B5EF4-FFF2-40B4-BE49-F238E27FC236}">
                <a16:creationId xmlns:a16="http://schemas.microsoft.com/office/drawing/2014/main" id="{240864B9-610B-4174-A30B-65B7E5EEF3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88640"/>
            <a:ext cx="6157545" cy="5339946"/>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AE58EBE5-E653-49B6-B678-15395F1759D8}"/>
              </a:ext>
            </a:extLst>
          </p:cNvPr>
          <p:cNvSpPr/>
          <p:nvPr/>
        </p:nvSpPr>
        <p:spPr>
          <a:xfrm>
            <a:off x="4932040" y="6392361"/>
            <a:ext cx="5616624" cy="276999"/>
          </a:xfrm>
          <a:prstGeom prst="rect">
            <a:avLst/>
          </a:prstGeom>
        </p:spPr>
        <p:txBody>
          <a:bodyPr wrap="square">
            <a:spAutoFit/>
          </a:bodyPr>
          <a:lstStyle/>
          <a:p>
            <a:r>
              <a:rPr lang="en-US" sz="1200" u="sng" dirty="0">
                <a:solidFill>
                  <a:srgbClr val="3C4043"/>
                </a:solidFill>
                <a:latin typeface="Roboto-Medium"/>
                <a:hlinkClick r:id="rId3"/>
              </a:rPr>
              <a:t>Tuatara's third eye. | Lizard, Tuatara, Reptiles</a:t>
            </a:r>
          </a:p>
        </p:txBody>
      </p:sp>
    </p:spTree>
    <p:extLst>
      <p:ext uri="{BB962C8B-B14F-4D97-AF65-F5344CB8AC3E}">
        <p14:creationId xmlns:p14="http://schemas.microsoft.com/office/powerpoint/2010/main" val="29210883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North-American-bullfrog1.jpg"/>
          <p:cNvPicPr>
            <a:picLocks noChangeAspect="1" noChangeArrowheads="1"/>
          </p:cNvPicPr>
          <p:nvPr/>
        </p:nvPicPr>
        <p:blipFill>
          <a:blip r:embed="rId2"/>
          <a:srcRect/>
          <a:stretch>
            <a:fillRect/>
          </a:stretch>
        </p:blipFill>
        <p:spPr bwMode="auto">
          <a:xfrm>
            <a:off x="1214414" y="857232"/>
            <a:ext cx="6500858" cy="5023393"/>
          </a:xfrm>
          <a:prstGeom prst="rect">
            <a:avLst/>
          </a:prstGeom>
          <a:noFill/>
        </p:spPr>
      </p:pic>
      <p:sp>
        <p:nvSpPr>
          <p:cNvPr id="3" name="2 - Ορθογώνιο"/>
          <p:cNvSpPr/>
          <p:nvPr/>
        </p:nvSpPr>
        <p:spPr>
          <a:xfrm>
            <a:off x="428596" y="357166"/>
            <a:ext cx="1844608" cy="369332"/>
          </a:xfrm>
          <a:prstGeom prst="rect">
            <a:avLst/>
          </a:prstGeom>
        </p:spPr>
        <p:txBody>
          <a:bodyPr wrap="none">
            <a:spAutoFit/>
          </a:bodyPr>
          <a:lstStyle/>
          <a:p>
            <a:r>
              <a:rPr lang="en-US" i="1" u="sng" dirty="0" err="1">
                <a:hlinkClick r:id="rId3"/>
              </a:rPr>
              <a:t>Rana</a:t>
            </a:r>
            <a:r>
              <a:rPr lang="en-US" i="1" u="sng" dirty="0">
                <a:hlinkClick r:id="rId3"/>
              </a:rPr>
              <a:t> </a:t>
            </a:r>
            <a:r>
              <a:rPr lang="en-US" i="1" u="sng" dirty="0" err="1">
                <a:hlinkClick r:id="rId3"/>
              </a:rPr>
              <a:t>catesbeiana</a:t>
            </a:r>
            <a:endParaRPr lang="el-G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arietal Eye Of An Iguana Wood Print by Kenneth M Highfill">
            <a:extLst>
              <a:ext uri="{FF2B5EF4-FFF2-40B4-BE49-F238E27FC236}">
                <a16:creationId xmlns:a16="http://schemas.microsoft.com/office/drawing/2014/main" id="{7D2402EE-E206-4182-87DE-1A291B8769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16632"/>
            <a:ext cx="41767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D2FA0252-2CBB-400A-8780-AC84D0B00EFA}"/>
              </a:ext>
            </a:extLst>
          </p:cNvPr>
          <p:cNvSpPr/>
          <p:nvPr/>
        </p:nvSpPr>
        <p:spPr>
          <a:xfrm>
            <a:off x="6372200" y="6237312"/>
            <a:ext cx="1851789" cy="261610"/>
          </a:xfrm>
          <a:prstGeom prst="rect">
            <a:avLst/>
          </a:prstGeom>
        </p:spPr>
        <p:txBody>
          <a:bodyPr wrap="none">
            <a:spAutoFit/>
          </a:bodyPr>
          <a:lstStyle/>
          <a:p>
            <a:r>
              <a:rPr lang="en-US" sz="1100" u="sng" dirty="0">
                <a:solidFill>
                  <a:srgbClr val="3C4043"/>
                </a:solidFill>
                <a:latin typeface="Roboto-Medium"/>
                <a:hlinkClick r:id="rId3"/>
              </a:rPr>
              <a:t>Parietal Eye Of An Iguana </a:t>
            </a:r>
            <a:endParaRPr lang="en-US" sz="1100" b="0" i="0" u="sng" strike="noStrike" dirty="0">
              <a:solidFill>
                <a:srgbClr val="3C4043"/>
              </a:solidFill>
              <a:effectLst/>
              <a:latin typeface="Roboto-Medium"/>
              <a:hlinkClick r:id="rId3"/>
            </a:endParaRPr>
          </a:p>
        </p:txBody>
      </p:sp>
    </p:spTree>
    <p:extLst>
      <p:ext uri="{BB962C8B-B14F-4D97-AF65-F5344CB8AC3E}">
        <p14:creationId xmlns:p14="http://schemas.microsoft.com/office/powerpoint/2010/main" val="3280032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642910" y="142852"/>
            <a:ext cx="1636474" cy="369332"/>
          </a:xfrm>
          <a:prstGeom prst="rect">
            <a:avLst/>
          </a:prstGeom>
        </p:spPr>
        <p:txBody>
          <a:bodyPr wrap="none">
            <a:spAutoFit/>
          </a:bodyPr>
          <a:lstStyle/>
          <a:p>
            <a:r>
              <a:rPr lang="en-US" dirty="0"/>
              <a:t> </a:t>
            </a:r>
            <a:r>
              <a:rPr lang="en-US" u="sng" dirty="0">
                <a:hlinkClick r:id="rId2"/>
              </a:rPr>
              <a:t>Carolina anole</a:t>
            </a:r>
            <a:r>
              <a:rPr lang="en-US" dirty="0"/>
              <a:t> </a:t>
            </a:r>
            <a:endParaRPr lang="el-GR" dirty="0"/>
          </a:p>
        </p:txBody>
      </p:sp>
      <p:pic>
        <p:nvPicPr>
          <p:cNvPr id="44034" name="Picture 2" descr="Anolis carolinensis (3) by Robert Michniewicz.jpg"/>
          <p:cNvPicPr>
            <a:picLocks noChangeAspect="1" noChangeArrowheads="1"/>
          </p:cNvPicPr>
          <p:nvPr/>
        </p:nvPicPr>
        <p:blipFill>
          <a:blip r:embed="rId3"/>
          <a:srcRect/>
          <a:stretch>
            <a:fillRect/>
          </a:stretch>
        </p:blipFill>
        <p:spPr bwMode="auto">
          <a:xfrm>
            <a:off x="642910" y="571480"/>
            <a:ext cx="7981950" cy="5610225"/>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2918"/>
            <a:ext cx="7131174" cy="5214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105912" y="587488"/>
            <a:ext cx="2304256" cy="120032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342900" indent="-342900">
              <a:buAutoNum type="arabicPeriod"/>
            </a:pPr>
            <a:r>
              <a:rPr lang="el-GR" dirty="0"/>
              <a:t>Επιθάλαμος</a:t>
            </a:r>
          </a:p>
          <a:p>
            <a:pPr marL="342900" indent="-342900">
              <a:buAutoNum type="arabicPeriod"/>
            </a:pPr>
            <a:r>
              <a:rPr lang="el-GR" dirty="0"/>
              <a:t>Ραχιαίος Θάλαμος</a:t>
            </a:r>
          </a:p>
          <a:p>
            <a:pPr marL="342900" indent="-342900">
              <a:buAutoNum type="arabicPeriod"/>
            </a:pPr>
            <a:r>
              <a:rPr lang="el-GR" dirty="0"/>
              <a:t>Υποθαλάμια χώρα</a:t>
            </a:r>
          </a:p>
          <a:p>
            <a:pPr marL="342900" indent="-342900">
              <a:buAutoNum type="arabicPeriod"/>
            </a:pPr>
            <a:r>
              <a:rPr lang="el-GR" dirty="0"/>
              <a:t>Υποθάλαμος </a:t>
            </a:r>
          </a:p>
        </p:txBody>
      </p:sp>
      <p:sp>
        <p:nvSpPr>
          <p:cNvPr id="7" name="6 - TextBox"/>
          <p:cNvSpPr txBox="1"/>
          <p:nvPr/>
        </p:nvSpPr>
        <p:spPr>
          <a:xfrm>
            <a:off x="571472" y="142852"/>
            <a:ext cx="2236638" cy="646331"/>
          </a:xfrm>
          <a:prstGeom prst="rect">
            <a:avLst/>
          </a:prstGeom>
          <a:noFill/>
        </p:spPr>
        <p:txBody>
          <a:bodyPr wrap="none" rtlCol="0">
            <a:spAutoFit/>
          </a:bodyPr>
          <a:lstStyle/>
          <a:p>
            <a:r>
              <a:rPr lang="el-GR" dirty="0"/>
              <a:t>Εμβρυϊκός εγκέφαλος</a:t>
            </a:r>
          </a:p>
          <a:p>
            <a:r>
              <a:rPr lang="el-GR" dirty="0"/>
              <a:t>Σαφής διάταξη</a:t>
            </a:r>
          </a:p>
        </p:txBody>
      </p:sp>
    </p:spTree>
    <p:extLst>
      <p:ext uri="{BB962C8B-B14F-4D97-AF65-F5344CB8AC3E}">
        <p14:creationId xmlns:p14="http://schemas.microsoft.com/office/powerpoint/2010/main" val="12377258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ÎÏÎ¿ÏÎ­Î»ÎµÏÎ¼Î± ÎµÎ¹ÎºÏÎ½Î±Ï Î³Î¹Î± parietal eye"/>
          <p:cNvPicPr>
            <a:picLocks noChangeAspect="1" noChangeArrowheads="1"/>
          </p:cNvPicPr>
          <p:nvPr/>
        </p:nvPicPr>
        <p:blipFill>
          <a:blip r:embed="rId2"/>
          <a:srcRect/>
          <a:stretch>
            <a:fillRect/>
          </a:stretch>
        </p:blipFill>
        <p:spPr bwMode="auto">
          <a:xfrm>
            <a:off x="1071538" y="785793"/>
            <a:ext cx="6451860" cy="4929223"/>
          </a:xfrm>
          <a:prstGeom prst="rect">
            <a:avLst/>
          </a:prstGeom>
          <a:noFill/>
        </p:spPr>
      </p:pic>
      <p:sp>
        <p:nvSpPr>
          <p:cNvPr id="3" name="2 - Ορθογώνιο"/>
          <p:cNvSpPr/>
          <p:nvPr/>
        </p:nvSpPr>
        <p:spPr>
          <a:xfrm>
            <a:off x="642910" y="142852"/>
            <a:ext cx="1636474" cy="369332"/>
          </a:xfrm>
          <a:prstGeom prst="rect">
            <a:avLst/>
          </a:prstGeom>
        </p:spPr>
        <p:txBody>
          <a:bodyPr wrap="none">
            <a:spAutoFit/>
          </a:bodyPr>
          <a:lstStyle/>
          <a:p>
            <a:r>
              <a:rPr lang="en-US" dirty="0"/>
              <a:t> </a:t>
            </a:r>
            <a:r>
              <a:rPr lang="en-US" u="sng" dirty="0">
                <a:hlinkClick r:id="rId3"/>
              </a:rPr>
              <a:t>Carolina anole</a:t>
            </a:r>
            <a:r>
              <a:rPr lang="en-US" dirty="0"/>
              <a:t> </a:t>
            </a:r>
            <a:endParaRPr lang="el-G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ΘΑΛΑΜΟΣ</a:t>
            </a:r>
            <a:br>
              <a:rPr lang="el-GR" dirty="0"/>
            </a:br>
            <a:r>
              <a:rPr lang="el-GR" dirty="0"/>
              <a:t>συμμετέχει στα περισσότερα συστήματα</a:t>
            </a:r>
          </a:p>
        </p:txBody>
      </p:sp>
      <p:sp>
        <p:nvSpPr>
          <p:cNvPr id="3" name="Θέση περιεχομένου 2"/>
          <p:cNvSpPr>
            <a:spLocks noGrp="1"/>
          </p:cNvSpPr>
          <p:nvPr>
            <p:ph idx="1"/>
          </p:nvPr>
        </p:nvSpPr>
        <p:spPr/>
        <p:txBody>
          <a:bodyPr>
            <a:normAutofit fontScale="62500" lnSpcReduction="20000"/>
          </a:bodyPr>
          <a:lstStyle/>
          <a:p>
            <a:r>
              <a:rPr lang="el-GR" dirty="0"/>
              <a:t>Ραχιαίος: ωοειδής (2)</a:t>
            </a:r>
          </a:p>
          <a:p>
            <a:r>
              <a:rPr lang="el-GR" dirty="0"/>
              <a:t>Τοίχωμα 3</a:t>
            </a:r>
            <a:r>
              <a:rPr lang="el-GR" baseline="30000" dirty="0"/>
              <a:t>ης</a:t>
            </a:r>
            <a:r>
              <a:rPr lang="el-GR" dirty="0"/>
              <a:t> κοιλίας</a:t>
            </a:r>
          </a:p>
          <a:p>
            <a:r>
              <a:rPr lang="el-GR" dirty="0"/>
              <a:t>Έσω κάψα</a:t>
            </a:r>
          </a:p>
          <a:p>
            <a:r>
              <a:rPr lang="el-GR" dirty="0"/>
              <a:t>Τρήμα </a:t>
            </a:r>
            <a:r>
              <a:rPr lang="en-US" dirty="0" err="1"/>
              <a:t>Monro</a:t>
            </a:r>
            <a:endParaRPr lang="el-GR" dirty="0"/>
          </a:p>
          <a:p>
            <a:r>
              <a:rPr lang="el-GR" dirty="0" err="1"/>
              <a:t>Τετραδυμικό</a:t>
            </a:r>
            <a:r>
              <a:rPr lang="el-GR" dirty="0"/>
              <a:t> πέταλο</a:t>
            </a:r>
          </a:p>
          <a:p>
            <a:r>
              <a:rPr lang="el-GR" dirty="0"/>
              <a:t>Σταθμός αισθητικών οδών (</a:t>
            </a:r>
            <a:r>
              <a:rPr lang="el-GR" dirty="0" err="1"/>
              <a:t>αντίπλευρα</a:t>
            </a:r>
            <a:r>
              <a:rPr lang="el-GR" dirty="0"/>
              <a:t>)</a:t>
            </a:r>
          </a:p>
          <a:p>
            <a:r>
              <a:rPr lang="el-GR" dirty="0"/>
              <a:t>Συνδέσεις με παρεγκεφαλίδα, ωχρά σφαίρα, ραβδωτό σώμα, υποθάλαμος</a:t>
            </a:r>
          </a:p>
          <a:p>
            <a:r>
              <a:rPr lang="el-GR" dirty="0"/>
              <a:t>Σύνδεση με φλοιό (ακτινωτός στέφανος, συνέχεια έσω κάψας)</a:t>
            </a:r>
          </a:p>
          <a:p>
            <a:pPr lvl="1"/>
            <a:r>
              <a:rPr lang="el-GR" dirty="0" err="1"/>
              <a:t>Πρ</a:t>
            </a:r>
            <a:r>
              <a:rPr lang="el-GR" dirty="0"/>
              <a:t>. θαλαμική ακτινοβολία (μετωπιαίος λοβός)</a:t>
            </a:r>
          </a:p>
          <a:p>
            <a:pPr lvl="1"/>
            <a:r>
              <a:rPr lang="el-GR" dirty="0"/>
              <a:t>Άνω θαλαμική ακτινοβολία (βρεγματικός φλοιός)</a:t>
            </a:r>
          </a:p>
          <a:p>
            <a:pPr lvl="1"/>
            <a:r>
              <a:rPr lang="el-GR" dirty="0"/>
              <a:t>Οπίσθια θαλαμική ακτινοβολία (ινιακός φλοιός)</a:t>
            </a:r>
          </a:p>
          <a:p>
            <a:pPr lvl="1"/>
            <a:r>
              <a:rPr lang="el-GR" dirty="0"/>
              <a:t>Κάτω θαλαμική ακτινοβολία (κροταφικός φλοιός)</a:t>
            </a:r>
          </a:p>
          <a:p>
            <a:pPr marL="457200" lvl="1" indent="-457200">
              <a:buFont typeface="Arial" pitchFamily="34" charset="0"/>
              <a:buChar char="•"/>
            </a:pPr>
            <a:r>
              <a:rPr lang="el-GR" dirty="0"/>
              <a:t>Ειδικοί Πυρήνες: σύνδεση με φλοιό</a:t>
            </a:r>
          </a:p>
          <a:p>
            <a:pPr marL="457200" lvl="1" indent="-457200">
              <a:buFont typeface="Arial" pitchFamily="34" charset="0"/>
              <a:buChar char="•"/>
            </a:pPr>
            <a:r>
              <a:rPr lang="el-GR" dirty="0"/>
              <a:t>Μη ειδικοί πυρήνες: σύνδεση με στέλεχος</a:t>
            </a:r>
          </a:p>
        </p:txBody>
      </p:sp>
    </p:spTree>
    <p:extLst>
      <p:ext uri="{BB962C8B-B14F-4D97-AF65-F5344CB8AC3E}">
        <p14:creationId xmlns:p14="http://schemas.microsoft.com/office/powerpoint/2010/main" val="18410019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srcRect/>
          <a:stretch>
            <a:fillRect/>
          </a:stretch>
        </p:blipFill>
        <p:spPr bwMode="auto">
          <a:xfrm>
            <a:off x="642910" y="500042"/>
            <a:ext cx="3114675" cy="2809875"/>
          </a:xfrm>
          <a:prstGeom prst="rect">
            <a:avLst/>
          </a:prstGeom>
          <a:noFill/>
          <a:ln w="9525">
            <a:noFill/>
            <a:miter lim="800000"/>
            <a:headEnd/>
            <a:tailEnd/>
          </a:ln>
          <a:effectLst/>
        </p:spPr>
      </p:pic>
      <p:pic>
        <p:nvPicPr>
          <p:cNvPr id="49155" name="Picture 3"/>
          <p:cNvPicPr>
            <a:picLocks noChangeAspect="1" noChangeArrowheads="1"/>
          </p:cNvPicPr>
          <p:nvPr/>
        </p:nvPicPr>
        <p:blipFill>
          <a:blip r:embed="rId3"/>
          <a:srcRect/>
          <a:stretch>
            <a:fillRect/>
          </a:stretch>
        </p:blipFill>
        <p:spPr bwMode="auto">
          <a:xfrm>
            <a:off x="4786314" y="285728"/>
            <a:ext cx="3357586" cy="2833208"/>
          </a:xfrm>
          <a:prstGeom prst="rect">
            <a:avLst/>
          </a:prstGeom>
          <a:noFill/>
          <a:ln w="9525">
            <a:noFill/>
            <a:miter lim="800000"/>
            <a:headEnd/>
            <a:tailEnd/>
          </a:ln>
          <a:effectLst/>
        </p:spPr>
      </p:pic>
      <p:sp>
        <p:nvSpPr>
          <p:cNvPr id="7" name="6 - TextBox"/>
          <p:cNvSpPr txBox="1"/>
          <p:nvPr/>
        </p:nvSpPr>
        <p:spPr>
          <a:xfrm>
            <a:off x="1214414" y="214290"/>
            <a:ext cx="1683474" cy="369332"/>
          </a:xfrm>
          <a:prstGeom prst="rect">
            <a:avLst/>
          </a:prstGeom>
          <a:noFill/>
        </p:spPr>
        <p:txBody>
          <a:bodyPr wrap="none" rtlCol="0">
            <a:spAutoFit/>
          </a:bodyPr>
          <a:lstStyle/>
          <a:p>
            <a:r>
              <a:rPr lang="el-GR" dirty="0"/>
              <a:t>ΕΣΩ ΕΠΙΦΑΝΕΙΑ</a:t>
            </a:r>
          </a:p>
        </p:txBody>
      </p:sp>
      <p:sp>
        <p:nvSpPr>
          <p:cNvPr id="8" name="7 - TextBox"/>
          <p:cNvSpPr txBox="1"/>
          <p:nvPr/>
        </p:nvSpPr>
        <p:spPr>
          <a:xfrm>
            <a:off x="5929322" y="214290"/>
            <a:ext cx="1691489" cy="369332"/>
          </a:xfrm>
          <a:prstGeom prst="rect">
            <a:avLst/>
          </a:prstGeom>
          <a:noFill/>
        </p:spPr>
        <p:txBody>
          <a:bodyPr wrap="none" rtlCol="0">
            <a:spAutoFit/>
          </a:bodyPr>
          <a:lstStyle/>
          <a:p>
            <a:r>
              <a:rPr lang="el-GR" dirty="0"/>
              <a:t>ΕΞΩ ΕΠΙΦΑΝΕΙΑ</a:t>
            </a:r>
          </a:p>
        </p:txBody>
      </p:sp>
      <p:sp>
        <p:nvSpPr>
          <p:cNvPr id="9" name="8 - TextBox"/>
          <p:cNvSpPr txBox="1"/>
          <p:nvPr/>
        </p:nvSpPr>
        <p:spPr>
          <a:xfrm>
            <a:off x="500034" y="4286256"/>
            <a:ext cx="3209340" cy="2585323"/>
          </a:xfrm>
          <a:prstGeom prst="rect">
            <a:avLst/>
          </a:prstGeom>
          <a:noFill/>
        </p:spPr>
        <p:txBody>
          <a:bodyPr wrap="none" rtlCol="0">
            <a:spAutoFit/>
          </a:bodyPr>
          <a:lstStyle/>
          <a:p>
            <a:r>
              <a:rPr lang="el-GR" dirty="0"/>
              <a:t>5. Πρόσθιοι π.</a:t>
            </a:r>
          </a:p>
          <a:p>
            <a:r>
              <a:rPr lang="el-GR" dirty="0"/>
              <a:t>6. Έσω π.</a:t>
            </a:r>
          </a:p>
          <a:p>
            <a:r>
              <a:rPr lang="el-GR" dirty="0"/>
              <a:t>8. Έξω γονατώδες σ.</a:t>
            </a:r>
          </a:p>
          <a:p>
            <a:r>
              <a:rPr lang="el-GR" dirty="0"/>
              <a:t>9. Έσω γονατώδες σ.</a:t>
            </a:r>
          </a:p>
          <a:p>
            <a:r>
              <a:rPr lang="el-GR" dirty="0"/>
              <a:t>10. Προσκέφαλο</a:t>
            </a:r>
          </a:p>
          <a:p>
            <a:r>
              <a:rPr lang="el-GR" dirty="0"/>
              <a:t>14. Κεντρικός π. (μη ειδικός)</a:t>
            </a:r>
          </a:p>
          <a:p>
            <a:r>
              <a:rPr lang="el-GR" dirty="0"/>
              <a:t>20. Επιπολής ραχιαίος</a:t>
            </a:r>
          </a:p>
          <a:p>
            <a:r>
              <a:rPr lang="el-GR" dirty="0"/>
              <a:t>21. </a:t>
            </a:r>
            <a:r>
              <a:rPr lang="el-GR" dirty="0" err="1"/>
              <a:t>Μεσοκοιλιακό</a:t>
            </a:r>
            <a:r>
              <a:rPr lang="el-GR" dirty="0"/>
              <a:t> τρήμα </a:t>
            </a:r>
            <a:r>
              <a:rPr lang="en-US" dirty="0" err="1"/>
              <a:t>Monro</a:t>
            </a:r>
            <a:endParaRPr lang="el-GR" dirty="0"/>
          </a:p>
          <a:p>
            <a:r>
              <a:rPr lang="el-GR" dirty="0"/>
              <a:t> </a:t>
            </a:r>
          </a:p>
        </p:txBody>
      </p:sp>
      <p:sp>
        <p:nvSpPr>
          <p:cNvPr id="10" name="9 - TextBox"/>
          <p:cNvSpPr txBox="1"/>
          <p:nvPr/>
        </p:nvSpPr>
        <p:spPr>
          <a:xfrm>
            <a:off x="6072198" y="3071810"/>
            <a:ext cx="2660408" cy="1754326"/>
          </a:xfrm>
          <a:prstGeom prst="rect">
            <a:avLst/>
          </a:prstGeom>
          <a:noFill/>
        </p:spPr>
        <p:txBody>
          <a:bodyPr wrap="none" rtlCol="0">
            <a:spAutoFit/>
          </a:bodyPr>
          <a:lstStyle/>
          <a:p>
            <a:r>
              <a:rPr lang="el-GR" dirty="0"/>
              <a:t>7. Έξω κοιλιακοί π.</a:t>
            </a:r>
          </a:p>
          <a:p>
            <a:r>
              <a:rPr lang="el-GR" dirty="0"/>
              <a:t>    15. </a:t>
            </a:r>
            <a:r>
              <a:rPr lang="el-GR" dirty="0">
                <a:solidFill>
                  <a:schemeClr val="accent2"/>
                </a:solidFill>
              </a:rPr>
              <a:t>έξω</a:t>
            </a:r>
            <a:r>
              <a:rPr lang="el-GR" dirty="0"/>
              <a:t> ραχιαίος</a:t>
            </a:r>
          </a:p>
          <a:p>
            <a:r>
              <a:rPr lang="el-GR" dirty="0"/>
              <a:t>    16. </a:t>
            </a:r>
            <a:r>
              <a:rPr lang="el-GR" dirty="0">
                <a:solidFill>
                  <a:schemeClr val="accent2"/>
                </a:solidFill>
              </a:rPr>
              <a:t>έξω </a:t>
            </a:r>
            <a:r>
              <a:rPr lang="el-GR" dirty="0"/>
              <a:t>οπίσθιος</a:t>
            </a:r>
          </a:p>
          <a:p>
            <a:r>
              <a:rPr lang="el-GR" dirty="0"/>
              <a:t>    17. </a:t>
            </a:r>
            <a:r>
              <a:rPr lang="el-GR" dirty="0">
                <a:solidFill>
                  <a:srgbClr val="00B050"/>
                </a:solidFill>
              </a:rPr>
              <a:t>κοιλιακός</a:t>
            </a:r>
            <a:r>
              <a:rPr lang="el-GR" dirty="0"/>
              <a:t> πρόσθιος</a:t>
            </a:r>
          </a:p>
          <a:p>
            <a:r>
              <a:rPr lang="el-GR" dirty="0"/>
              <a:t>    18. </a:t>
            </a:r>
            <a:r>
              <a:rPr lang="el-GR" dirty="0">
                <a:solidFill>
                  <a:srgbClr val="00B050"/>
                </a:solidFill>
              </a:rPr>
              <a:t>κοιλιακός</a:t>
            </a:r>
            <a:r>
              <a:rPr lang="el-GR" dirty="0"/>
              <a:t> έξω</a:t>
            </a:r>
          </a:p>
          <a:p>
            <a:r>
              <a:rPr lang="el-GR" dirty="0"/>
              <a:t>    19. </a:t>
            </a:r>
            <a:r>
              <a:rPr lang="el-GR" dirty="0">
                <a:solidFill>
                  <a:srgbClr val="00B050"/>
                </a:solidFill>
              </a:rPr>
              <a:t>κοιλιακός</a:t>
            </a:r>
            <a:r>
              <a:rPr lang="el-GR" dirty="0"/>
              <a:t> οπίσθιος </a:t>
            </a:r>
          </a:p>
        </p:txBody>
      </p:sp>
      <p:sp>
        <p:nvSpPr>
          <p:cNvPr id="12" name="11 - TextBox"/>
          <p:cNvSpPr txBox="1"/>
          <p:nvPr/>
        </p:nvSpPr>
        <p:spPr>
          <a:xfrm>
            <a:off x="6357950" y="5500702"/>
            <a:ext cx="1925527" cy="1200329"/>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l-GR" dirty="0"/>
              <a:t>22. </a:t>
            </a:r>
            <a:r>
              <a:rPr lang="el-GR" dirty="0" err="1"/>
              <a:t>πρ</a:t>
            </a:r>
            <a:r>
              <a:rPr lang="el-GR" dirty="0"/>
              <a:t>. σύνδεσμος</a:t>
            </a:r>
          </a:p>
          <a:p>
            <a:r>
              <a:rPr lang="el-GR" dirty="0"/>
              <a:t>23. </a:t>
            </a:r>
            <a:r>
              <a:rPr lang="el-GR" dirty="0" err="1"/>
              <a:t>Οπτικο</a:t>
            </a:r>
            <a:r>
              <a:rPr lang="el-GR" dirty="0"/>
              <a:t> χίασμα</a:t>
            </a:r>
          </a:p>
          <a:p>
            <a:r>
              <a:rPr lang="el-GR" dirty="0"/>
              <a:t>24. </a:t>
            </a:r>
            <a:r>
              <a:rPr lang="el-GR" dirty="0" err="1"/>
              <a:t>Μαστίο</a:t>
            </a:r>
            <a:endParaRPr lang="el-GR" dirty="0"/>
          </a:p>
          <a:p>
            <a:r>
              <a:rPr lang="el-GR" dirty="0"/>
              <a:t>25. Οπτική ταινία</a:t>
            </a:r>
          </a:p>
        </p:txBody>
      </p:sp>
      <p:pic>
        <p:nvPicPr>
          <p:cNvPr id="49156" name="Picture 4"/>
          <p:cNvPicPr>
            <a:picLocks noChangeAspect="1" noChangeArrowheads="1"/>
          </p:cNvPicPr>
          <p:nvPr/>
        </p:nvPicPr>
        <p:blipFill>
          <a:blip r:embed="rId4"/>
          <a:srcRect/>
          <a:stretch>
            <a:fillRect/>
          </a:stretch>
        </p:blipFill>
        <p:spPr bwMode="auto">
          <a:xfrm>
            <a:off x="3500430" y="3429000"/>
            <a:ext cx="2259814" cy="2054376"/>
          </a:xfrm>
          <a:prstGeom prst="rect">
            <a:avLst/>
          </a:prstGeom>
          <a:noFill/>
          <a:ln w="9525">
            <a:noFill/>
            <a:miter lim="800000"/>
            <a:headEnd/>
            <a:tailEnd/>
          </a:ln>
          <a:effectLst/>
        </p:spPr>
      </p:pic>
      <p:sp>
        <p:nvSpPr>
          <p:cNvPr id="14" name="13 - TextBox"/>
          <p:cNvSpPr txBox="1"/>
          <p:nvPr/>
        </p:nvSpPr>
        <p:spPr>
          <a:xfrm>
            <a:off x="3643306" y="3214686"/>
            <a:ext cx="2175596" cy="369332"/>
          </a:xfrm>
          <a:prstGeom prst="rect">
            <a:avLst/>
          </a:prstGeom>
          <a:noFill/>
        </p:spPr>
        <p:txBody>
          <a:bodyPr wrap="none" rtlCol="0">
            <a:spAutoFit/>
          </a:bodyPr>
          <a:lstStyle/>
          <a:p>
            <a:r>
              <a:rPr lang="el-GR" dirty="0"/>
              <a:t>ΠΡΟΣΘΙΑ ΕΠΙΦΑΝΕΙΑ</a:t>
            </a:r>
          </a:p>
        </p:txBody>
      </p:sp>
      <p:sp>
        <p:nvSpPr>
          <p:cNvPr id="16" name="15 - TextBox"/>
          <p:cNvSpPr txBox="1"/>
          <p:nvPr/>
        </p:nvSpPr>
        <p:spPr>
          <a:xfrm>
            <a:off x="3857620" y="5572140"/>
            <a:ext cx="2249655" cy="923330"/>
          </a:xfrm>
          <a:prstGeom prst="rect">
            <a:avLst/>
          </a:prstGeom>
          <a:noFill/>
        </p:spPr>
        <p:txBody>
          <a:bodyPr wrap="none" rtlCol="0">
            <a:spAutoFit/>
          </a:bodyPr>
          <a:lstStyle/>
          <a:p>
            <a:r>
              <a:rPr lang="el-GR" dirty="0"/>
              <a:t>11. Δικτυωτός π.</a:t>
            </a:r>
          </a:p>
          <a:p>
            <a:r>
              <a:rPr lang="el-GR" dirty="0"/>
              <a:t>12. Έσω </a:t>
            </a:r>
            <a:r>
              <a:rPr lang="el-GR" dirty="0" err="1"/>
              <a:t>μυελ</a:t>
            </a:r>
            <a:r>
              <a:rPr lang="el-GR" dirty="0"/>
              <a:t>. πέταλο</a:t>
            </a:r>
          </a:p>
          <a:p>
            <a:r>
              <a:rPr lang="el-GR" dirty="0"/>
              <a:t>13. Έξω </a:t>
            </a:r>
            <a:r>
              <a:rPr lang="el-GR" dirty="0" err="1"/>
              <a:t>μυελ</a:t>
            </a:r>
            <a:r>
              <a:rPr lang="el-GR" dirty="0"/>
              <a:t>. πέταλο</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ΕΙΔΙΚΟΙ ΠΥΡΗΝΕΣ</a:t>
            </a:r>
          </a:p>
        </p:txBody>
      </p:sp>
      <p:sp>
        <p:nvSpPr>
          <p:cNvPr id="3" name="Θέση περιεχομένου 2"/>
          <p:cNvSpPr>
            <a:spLocks noGrp="1"/>
          </p:cNvSpPr>
          <p:nvPr>
            <p:ph idx="1"/>
          </p:nvPr>
        </p:nvSpPr>
        <p:spPr>
          <a:xfrm>
            <a:off x="323528" y="1700808"/>
            <a:ext cx="8229600" cy="4525963"/>
          </a:xfrm>
        </p:spPr>
        <p:txBody>
          <a:bodyPr>
            <a:normAutofit fontScale="62500" lnSpcReduction="20000"/>
          </a:bodyPr>
          <a:lstStyle/>
          <a:p>
            <a:r>
              <a:rPr lang="el-GR" dirty="0"/>
              <a:t>Συνδέονται με συγκεκριμένες περιοχές φλοιού </a:t>
            </a:r>
            <a:r>
              <a:rPr lang="el-GR" b="1" dirty="0"/>
              <a:t>αμφίδρομα</a:t>
            </a:r>
            <a:r>
              <a:rPr lang="el-GR" dirty="0"/>
              <a:t> (</a:t>
            </a:r>
            <a:r>
              <a:rPr lang="el-GR" dirty="0" err="1"/>
              <a:t>θαλαμοφλοιώδες</a:t>
            </a:r>
            <a:r>
              <a:rPr lang="el-GR" dirty="0"/>
              <a:t>-</a:t>
            </a:r>
            <a:r>
              <a:rPr lang="el-GR" dirty="0" err="1"/>
              <a:t>φλοιοθαλαμικό</a:t>
            </a:r>
            <a:r>
              <a:rPr lang="el-GR" dirty="0"/>
              <a:t> δεμάτιο). Καταστροφή </a:t>
            </a:r>
            <a:r>
              <a:rPr lang="el-GR" dirty="0" err="1"/>
              <a:t>φλοιικών</a:t>
            </a:r>
            <a:r>
              <a:rPr lang="el-GR" dirty="0"/>
              <a:t> πεδίων οδηγεί σε εκφύλιση αντίστοιχων </a:t>
            </a:r>
            <a:r>
              <a:rPr lang="el-GR" dirty="0" err="1"/>
              <a:t>θαλαμικών</a:t>
            </a:r>
            <a:r>
              <a:rPr lang="el-GR" dirty="0"/>
              <a:t> πυρήνων.</a:t>
            </a:r>
          </a:p>
          <a:p>
            <a:r>
              <a:rPr lang="el-GR" b="1" dirty="0"/>
              <a:t>Πρόσθιοι πυρήνες</a:t>
            </a:r>
            <a:r>
              <a:rPr lang="el-GR" dirty="0"/>
              <a:t>(1): συνδέονται με έλικα προσαγωγίου</a:t>
            </a:r>
            <a:r>
              <a:rPr lang="en-US" dirty="0"/>
              <a:t> (2)</a:t>
            </a:r>
            <a:endParaRPr lang="el-GR" dirty="0"/>
          </a:p>
          <a:p>
            <a:r>
              <a:rPr lang="el-GR" b="1" dirty="0"/>
              <a:t>Έσω πυρήνες </a:t>
            </a:r>
            <a:r>
              <a:rPr lang="el-GR" dirty="0"/>
              <a:t>(3): συνδέονται με μετωπιαίο λοβό (</a:t>
            </a:r>
            <a:r>
              <a:rPr lang="en-US" dirty="0"/>
              <a:t>4</a:t>
            </a:r>
            <a:r>
              <a:rPr lang="el-GR" dirty="0"/>
              <a:t>)</a:t>
            </a:r>
          </a:p>
          <a:p>
            <a:r>
              <a:rPr lang="el-GR" b="1" dirty="0"/>
              <a:t>Έξω πυρήνες (</a:t>
            </a:r>
            <a:r>
              <a:rPr lang="el-GR" b="1" dirty="0" err="1"/>
              <a:t>ραχ</a:t>
            </a:r>
            <a:r>
              <a:rPr lang="el-GR" b="1" dirty="0"/>
              <a:t>-οπ) </a:t>
            </a:r>
            <a:r>
              <a:rPr lang="el-GR" dirty="0"/>
              <a:t>(5): συνδέονται με βρεγματικό λοβό (6)</a:t>
            </a:r>
          </a:p>
          <a:p>
            <a:r>
              <a:rPr lang="el-GR" b="1" dirty="0"/>
              <a:t>Κοιλιακοί πρόσθιοι πυρήνες </a:t>
            </a:r>
            <a:r>
              <a:rPr lang="el-GR" dirty="0"/>
              <a:t>(7) με προκινητικό φλοιό (8)</a:t>
            </a:r>
          </a:p>
          <a:p>
            <a:r>
              <a:rPr lang="el-GR" b="1" dirty="0"/>
              <a:t>Κοιλιακοί έξω πυρήνες </a:t>
            </a:r>
            <a:r>
              <a:rPr lang="el-GR" dirty="0"/>
              <a:t>(9) με την κινητική περιοχή (10)</a:t>
            </a:r>
          </a:p>
          <a:p>
            <a:r>
              <a:rPr lang="el-GR" b="1" dirty="0"/>
              <a:t>Κοιλιακοί οπίσθιοι πυρήνες </a:t>
            </a:r>
            <a:r>
              <a:rPr lang="el-GR" dirty="0"/>
              <a:t>(11) με αισθητική περιοχή  οπίσθιας κεντρικής έλικα; (12)</a:t>
            </a:r>
          </a:p>
          <a:p>
            <a:r>
              <a:rPr lang="el-GR" dirty="0"/>
              <a:t>Το </a:t>
            </a:r>
            <a:r>
              <a:rPr lang="el-GR" b="1" dirty="0"/>
              <a:t>προσκέφαλο</a:t>
            </a:r>
            <a:r>
              <a:rPr lang="el-GR" dirty="0"/>
              <a:t> (13) με βρεγματικό και κροταφικό φλοιό (14) και το</a:t>
            </a:r>
            <a:r>
              <a:rPr lang="en-US" dirty="0"/>
              <a:t> </a:t>
            </a:r>
            <a:r>
              <a:rPr lang="el-GR" dirty="0"/>
              <a:t>σφηνοειδές λοβίο</a:t>
            </a:r>
            <a:r>
              <a:rPr lang="en-US" dirty="0"/>
              <a:t>(15).</a:t>
            </a:r>
          </a:p>
          <a:p>
            <a:r>
              <a:rPr lang="el-GR" dirty="0"/>
              <a:t>Το </a:t>
            </a:r>
            <a:r>
              <a:rPr lang="el-GR" b="1" dirty="0"/>
              <a:t>έξω γονατώδες σώμα </a:t>
            </a:r>
            <a:r>
              <a:rPr lang="el-GR" dirty="0"/>
              <a:t>(16) με οπτικό φλοιό (17)</a:t>
            </a:r>
            <a:r>
              <a:rPr lang="en-US" dirty="0"/>
              <a:t> </a:t>
            </a:r>
            <a:r>
              <a:rPr lang="el-GR" dirty="0"/>
              <a:t>[ταινιωτή άλως]</a:t>
            </a:r>
            <a:endParaRPr lang="en-US" dirty="0"/>
          </a:p>
          <a:p>
            <a:r>
              <a:rPr lang="el-GR" dirty="0"/>
              <a:t>Το </a:t>
            </a:r>
            <a:r>
              <a:rPr lang="el-GR" b="1" dirty="0"/>
              <a:t>έσω γονατώδες σώμα </a:t>
            </a:r>
            <a:r>
              <a:rPr lang="el-GR" dirty="0"/>
              <a:t>(18) με ακουστικό φλοιό (19) έλικες </a:t>
            </a:r>
            <a:r>
              <a:rPr lang="en-US" dirty="0" err="1"/>
              <a:t>Heschl</a:t>
            </a:r>
            <a:r>
              <a:rPr lang="en-US" dirty="0"/>
              <a:t>.</a:t>
            </a:r>
            <a:endParaRPr lang="el-GR" dirty="0"/>
          </a:p>
          <a:p>
            <a:endParaRPr lang="el-GR" dirty="0"/>
          </a:p>
          <a:p>
            <a:endParaRPr lang="el-GR" dirty="0"/>
          </a:p>
          <a:p>
            <a:endParaRPr lang="el-GR" dirty="0"/>
          </a:p>
          <a:p>
            <a:endParaRPr lang="el-GR" dirty="0"/>
          </a:p>
        </p:txBody>
      </p:sp>
    </p:spTree>
    <p:extLst>
      <p:ext uri="{BB962C8B-B14F-4D97-AF65-F5344CB8AC3E}">
        <p14:creationId xmlns:p14="http://schemas.microsoft.com/office/powerpoint/2010/main" val="657010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142852"/>
            <a:ext cx="5606929" cy="6007106"/>
          </a:xfrm>
          <a:prstGeom prst="rect">
            <a:avLst/>
          </a:prstGeom>
          <a:noFill/>
          <a:ln w="9525">
            <a:noFill/>
            <a:miter lim="800000"/>
            <a:headEnd/>
            <a:tailEnd/>
          </a:ln>
          <a:effectLst/>
        </p:spPr>
      </p:pic>
      <p:sp>
        <p:nvSpPr>
          <p:cNvPr id="5" name="4 - TextBox"/>
          <p:cNvSpPr txBox="1"/>
          <p:nvPr/>
        </p:nvSpPr>
        <p:spPr>
          <a:xfrm>
            <a:off x="5572132" y="785794"/>
            <a:ext cx="3776098" cy="2862322"/>
          </a:xfrm>
          <a:prstGeom prst="rect">
            <a:avLst/>
          </a:prstGeom>
          <a:noFill/>
        </p:spPr>
        <p:txBody>
          <a:bodyPr wrap="none" rtlCol="0">
            <a:spAutoFit/>
          </a:bodyPr>
          <a:lstStyle/>
          <a:p>
            <a:r>
              <a:rPr lang="en-US" dirty="0"/>
              <a:t>1-2. </a:t>
            </a:r>
            <a:r>
              <a:rPr lang="el-GR" dirty="0"/>
              <a:t>πρόσθιοι-έλικα προσαγωγίου</a:t>
            </a:r>
            <a:endParaRPr lang="en-US" dirty="0"/>
          </a:p>
          <a:p>
            <a:r>
              <a:rPr lang="en-US" dirty="0"/>
              <a:t>3-4</a:t>
            </a:r>
            <a:r>
              <a:rPr lang="el-GR" dirty="0"/>
              <a:t>. έσω-μετωπιαίο</a:t>
            </a:r>
            <a:endParaRPr lang="en-US" dirty="0"/>
          </a:p>
          <a:p>
            <a:r>
              <a:rPr lang="en-US" dirty="0"/>
              <a:t>5-6</a:t>
            </a:r>
            <a:r>
              <a:rPr lang="el-GR" dirty="0"/>
              <a:t>. έξω-βρεγματικό</a:t>
            </a:r>
            <a:endParaRPr lang="en-US" dirty="0"/>
          </a:p>
          <a:p>
            <a:r>
              <a:rPr lang="en-US" dirty="0"/>
              <a:t>7-8</a:t>
            </a:r>
            <a:r>
              <a:rPr lang="el-GR" dirty="0"/>
              <a:t>. κοιλιακοί πρόσθιοι-προκινητική</a:t>
            </a:r>
            <a:endParaRPr lang="en-US" dirty="0"/>
          </a:p>
          <a:p>
            <a:r>
              <a:rPr lang="en-US" dirty="0"/>
              <a:t>9-10</a:t>
            </a:r>
            <a:r>
              <a:rPr lang="el-GR" dirty="0"/>
              <a:t>. κοιλιακοί έξω-κινητική περιοχή</a:t>
            </a:r>
            <a:endParaRPr lang="en-US" dirty="0"/>
          </a:p>
          <a:p>
            <a:r>
              <a:rPr lang="en-US" dirty="0"/>
              <a:t>11-12</a:t>
            </a:r>
            <a:r>
              <a:rPr lang="el-GR" dirty="0"/>
              <a:t>. κοιλιακοί οπίσθιοι-αισθητική</a:t>
            </a:r>
          </a:p>
          <a:p>
            <a:r>
              <a:rPr lang="el-GR" dirty="0"/>
              <a:t>13-14,15. προσκέφαλο-βρεγματικός,</a:t>
            </a:r>
          </a:p>
          <a:p>
            <a:r>
              <a:rPr lang="el-GR" dirty="0"/>
              <a:t>	κροταφικός</a:t>
            </a:r>
          </a:p>
          <a:p>
            <a:r>
              <a:rPr lang="el-GR" dirty="0"/>
              <a:t>16-17. έξω γονατώδες-οπτικό φλοιό</a:t>
            </a:r>
          </a:p>
          <a:p>
            <a:r>
              <a:rPr lang="el-GR" dirty="0"/>
              <a:t>18-19. έσω γονατώδες-ακουστικό φλ.</a:t>
            </a:r>
          </a:p>
        </p:txBody>
      </p:sp>
      <p:sp>
        <p:nvSpPr>
          <p:cNvPr id="7" name="6 - TextBox"/>
          <p:cNvSpPr txBox="1"/>
          <p:nvPr/>
        </p:nvSpPr>
        <p:spPr>
          <a:xfrm>
            <a:off x="6000760" y="285728"/>
            <a:ext cx="2976712" cy="369332"/>
          </a:xfrm>
          <a:prstGeom prst="rect">
            <a:avLst/>
          </a:prstGeom>
          <a:noFill/>
        </p:spPr>
        <p:txBody>
          <a:bodyPr wrap="none" rtlCol="0">
            <a:spAutoFit/>
          </a:bodyPr>
          <a:lstStyle/>
          <a:p>
            <a:r>
              <a:rPr lang="el-GR" dirty="0"/>
              <a:t>ΕΙΔΙΚΟΙ ΘΑΛΑΜΙΚΟΙ ΠΥΡΗΝΕΣ</a:t>
            </a:r>
          </a:p>
        </p:txBody>
      </p:sp>
      <p:sp>
        <p:nvSpPr>
          <p:cNvPr id="8" name="7 - TextBox"/>
          <p:cNvSpPr txBox="1"/>
          <p:nvPr/>
        </p:nvSpPr>
        <p:spPr>
          <a:xfrm>
            <a:off x="5929322" y="6215082"/>
            <a:ext cx="3267946" cy="369332"/>
          </a:xfrm>
          <a:prstGeom prst="rect">
            <a:avLst/>
          </a:prstGeom>
          <a:noFill/>
        </p:spPr>
        <p:txBody>
          <a:bodyPr wrap="none" rtlCol="0">
            <a:spAutoFit/>
          </a:bodyPr>
          <a:lstStyle/>
          <a:p>
            <a:r>
              <a:rPr lang="el-GR" dirty="0"/>
              <a:t>Διαίρεση σύμφωνα με το </a:t>
            </a:r>
            <a:r>
              <a:rPr lang="en-US" dirty="0"/>
              <a:t>Walker</a:t>
            </a:r>
            <a:endParaRPr lang="el-G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style>
          <a:lnRef idx="3">
            <a:schemeClr val="lt1"/>
          </a:lnRef>
          <a:fillRef idx="1">
            <a:schemeClr val="accent1"/>
          </a:fillRef>
          <a:effectRef idx="1">
            <a:schemeClr val="accent1"/>
          </a:effectRef>
          <a:fontRef idx="minor">
            <a:schemeClr val="lt1"/>
          </a:fontRef>
        </p:style>
        <p:txBody>
          <a:bodyPr/>
          <a:lstStyle/>
          <a:p>
            <a:r>
              <a:rPr lang="el-GR" dirty="0"/>
              <a:t>ΜΗ ΕΙΔΙΚΟΙ ΘΑΛΑΜΙΚΟΙ ΠΥΡΗΝΕΣ</a:t>
            </a:r>
          </a:p>
        </p:txBody>
      </p:sp>
      <p:sp>
        <p:nvSpPr>
          <p:cNvPr id="3" name="Θέση περιεχομένου 2"/>
          <p:cNvSpPr>
            <a:spLocks noGrp="1"/>
          </p:cNvSpPr>
          <p:nvPr>
            <p:ph idx="1"/>
          </p:nvPr>
        </p:nvSpPr>
        <p:spPr/>
        <p:txBody>
          <a:bodyPr>
            <a:normAutofit fontScale="70000" lnSpcReduction="20000"/>
          </a:bodyPr>
          <a:lstStyle/>
          <a:p>
            <a:r>
              <a:rPr lang="el-GR" dirty="0"/>
              <a:t>Δε συνδέονται απευθείας με το φλοιό και επομένως δεν εκφυλίζονται σε βλάβη φλοιού.</a:t>
            </a:r>
          </a:p>
          <a:p>
            <a:r>
              <a:rPr lang="el-GR" dirty="0"/>
              <a:t>Συνδέονται με στέλεχος, άλλους διεγκεφαλικούς πυρήνες και ραβδωτό σώμα.</a:t>
            </a:r>
          </a:p>
          <a:p>
            <a:r>
              <a:rPr lang="el-GR" b="1" dirty="0" err="1"/>
              <a:t>Παρακοιλιακοί</a:t>
            </a:r>
            <a:r>
              <a:rPr lang="el-GR" b="1" dirty="0"/>
              <a:t> πυρήνες </a:t>
            </a:r>
            <a:r>
              <a:rPr lang="el-GR" dirty="0"/>
              <a:t>(κεντρική θαλαμική φαιά ουσία) τοίχωμα 3</a:t>
            </a:r>
            <a:r>
              <a:rPr lang="el-GR" baseline="30000" dirty="0"/>
              <a:t>ης</a:t>
            </a:r>
            <a:r>
              <a:rPr lang="el-GR" dirty="0"/>
              <a:t> κοιλίας</a:t>
            </a:r>
          </a:p>
          <a:p>
            <a:r>
              <a:rPr lang="el-GR" b="1" dirty="0" err="1"/>
              <a:t>Ενδοπεταλικοί</a:t>
            </a:r>
            <a:r>
              <a:rPr lang="el-GR" b="1" dirty="0"/>
              <a:t> πυρήνες </a:t>
            </a:r>
            <a:r>
              <a:rPr lang="el-GR" dirty="0"/>
              <a:t>, ενσωματωμένοι στο έσω μυελώδες έλυτρο</a:t>
            </a:r>
            <a:r>
              <a:rPr lang="en-US" dirty="0"/>
              <a:t>.</a:t>
            </a:r>
            <a:r>
              <a:rPr lang="el-GR" dirty="0"/>
              <a:t> Ο πιο μεγάλος είναι ο </a:t>
            </a:r>
            <a:r>
              <a:rPr lang="el-GR" b="1" dirty="0">
                <a:solidFill>
                  <a:srgbClr val="FF0000"/>
                </a:solidFill>
              </a:rPr>
              <a:t>κεντρικός πυρήνας</a:t>
            </a:r>
            <a:r>
              <a:rPr lang="el-GR" dirty="0"/>
              <a:t>. </a:t>
            </a:r>
            <a:endParaRPr lang="en-US" dirty="0"/>
          </a:p>
          <a:p>
            <a:endParaRPr lang="en-US" dirty="0"/>
          </a:p>
          <a:p>
            <a:r>
              <a:rPr lang="el-GR" dirty="0"/>
              <a:t>Ο ερεθισμός αυτών των πυρήνων δεν επηρεάζει συγκεκριμένες περιοχές αλλά τροποποιεί συνολικά την ηλεκτρική δραστηριότητα όλου του φλοιού.</a:t>
            </a:r>
          </a:p>
          <a:p>
            <a:r>
              <a:rPr lang="el-GR" dirty="0"/>
              <a:t>Ο ανιών δικτυωτός σχηματισμός τερματίζει στους </a:t>
            </a:r>
            <a:r>
              <a:rPr lang="el-GR" dirty="0" err="1"/>
              <a:t>ενδοπεταλικούς</a:t>
            </a:r>
            <a:r>
              <a:rPr lang="el-GR" dirty="0"/>
              <a:t> πυρήνες.</a:t>
            </a:r>
          </a:p>
        </p:txBody>
      </p:sp>
    </p:spTree>
    <p:extLst>
      <p:ext uri="{BB962C8B-B14F-4D97-AF65-F5344CB8AC3E}">
        <p14:creationId xmlns:p14="http://schemas.microsoft.com/office/powerpoint/2010/main" val="34699075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556792"/>
            <a:ext cx="7307263"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9552" y="5282624"/>
            <a:ext cx="4446025" cy="2031325"/>
          </a:xfrm>
          <a:prstGeom prst="rect">
            <a:avLst/>
          </a:prstGeom>
          <a:noFill/>
        </p:spPr>
        <p:txBody>
          <a:bodyPr wrap="none" rtlCol="0">
            <a:spAutoFit/>
          </a:bodyPr>
          <a:lstStyle/>
          <a:p>
            <a:pPr marL="342900" indent="-342900">
              <a:buAutoNum type="arabicPeriod"/>
            </a:pPr>
            <a:r>
              <a:rPr lang="el-GR" dirty="0"/>
              <a:t>Θάλαμος</a:t>
            </a:r>
          </a:p>
          <a:p>
            <a:pPr marL="342900" indent="-342900">
              <a:buAutoNum type="arabicPeriod"/>
            </a:pPr>
            <a:r>
              <a:rPr lang="el-GR" dirty="0" err="1"/>
              <a:t>Πρ</a:t>
            </a:r>
            <a:r>
              <a:rPr lang="el-GR" dirty="0"/>
              <a:t>. θαλαμική ακτινοβολία-μετωπιαίο</a:t>
            </a:r>
          </a:p>
          <a:p>
            <a:pPr marL="342900" indent="-342900">
              <a:buAutoNum type="arabicPeriod"/>
            </a:pPr>
            <a:r>
              <a:rPr lang="el-GR" dirty="0"/>
              <a:t>Άνω θαλαμική ακτινοβολία-βρεγματικό</a:t>
            </a:r>
          </a:p>
          <a:p>
            <a:pPr marL="342900" indent="-342900">
              <a:buAutoNum type="arabicPeriod"/>
            </a:pPr>
            <a:r>
              <a:rPr lang="el-GR" dirty="0"/>
              <a:t>Οπίσθια θαλαμική ακτινοβολία- ινιακό</a:t>
            </a:r>
          </a:p>
          <a:p>
            <a:pPr marL="342900" indent="-342900"/>
            <a:r>
              <a:rPr lang="el-GR" dirty="0"/>
              <a:t>	(κάτω θαλαμική ακτινοβολία-κροταφικό)</a:t>
            </a:r>
          </a:p>
          <a:p>
            <a:pPr marL="342900" indent="-342900">
              <a:buAutoNum type="arabicPeriod"/>
            </a:pPr>
            <a:endParaRPr lang="el-GR" dirty="0"/>
          </a:p>
          <a:p>
            <a:pPr marL="342900" indent="-342900">
              <a:buAutoNum type="arabicPeriod"/>
            </a:pPr>
            <a:endParaRPr lang="el-GR" dirty="0"/>
          </a:p>
        </p:txBody>
      </p:sp>
      <p:sp>
        <p:nvSpPr>
          <p:cNvPr id="5" name="TextBox 4"/>
          <p:cNvSpPr txBox="1"/>
          <p:nvPr/>
        </p:nvSpPr>
        <p:spPr>
          <a:xfrm>
            <a:off x="7092280" y="2204864"/>
            <a:ext cx="1830886" cy="646331"/>
          </a:xfrm>
          <a:prstGeom prst="rect">
            <a:avLst/>
          </a:prstGeom>
          <a:noFill/>
        </p:spPr>
        <p:txBody>
          <a:bodyPr wrap="none" rtlCol="0">
            <a:spAutoFit/>
          </a:bodyPr>
          <a:lstStyle/>
          <a:p>
            <a:r>
              <a:rPr lang="el-GR" dirty="0"/>
              <a:t>21. Τρήμα </a:t>
            </a:r>
            <a:r>
              <a:rPr lang="en-US" dirty="0" err="1"/>
              <a:t>Monro</a:t>
            </a:r>
            <a:endParaRPr lang="el-GR" dirty="0"/>
          </a:p>
          <a:p>
            <a:r>
              <a:rPr lang="el-GR" dirty="0"/>
              <a:t>26. Μεσολόβιο </a:t>
            </a:r>
          </a:p>
        </p:txBody>
      </p:sp>
      <p:sp>
        <p:nvSpPr>
          <p:cNvPr id="6" name="5 - TextBox"/>
          <p:cNvSpPr txBox="1"/>
          <p:nvPr/>
        </p:nvSpPr>
        <p:spPr>
          <a:xfrm>
            <a:off x="1071538" y="357166"/>
            <a:ext cx="7553350" cy="369332"/>
          </a:xfrm>
          <a:prstGeom prst="rect">
            <a:avLst/>
          </a:prstGeom>
          <a:noFill/>
        </p:spPr>
        <p:txBody>
          <a:bodyPr wrap="none" rtlCol="0">
            <a:spAutoFit/>
          </a:bodyPr>
          <a:lstStyle/>
          <a:p>
            <a:r>
              <a:rPr lang="el-GR" dirty="0"/>
              <a:t>Θαλαμική ακτινοβολία: σύνδεση θαλάμου-φλοιού μέσω ακτινωτού στεφάνου</a:t>
            </a:r>
          </a:p>
        </p:txBody>
      </p:sp>
    </p:spTree>
    <p:extLst>
      <p:ext uri="{BB962C8B-B14F-4D97-AF65-F5344CB8AC3E}">
        <p14:creationId xmlns:p14="http://schemas.microsoft.com/office/powerpoint/2010/main" val="12056866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472" y="571480"/>
            <a:ext cx="4203700" cy="365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flipH="1">
            <a:off x="5572132" y="785794"/>
            <a:ext cx="3266649" cy="1754326"/>
          </a:xfrm>
          <a:prstGeom prst="rect">
            <a:avLst/>
          </a:prstGeom>
          <a:noFill/>
        </p:spPr>
        <p:txBody>
          <a:bodyPr wrap="square" rtlCol="0">
            <a:spAutoFit/>
          </a:bodyPr>
          <a:lstStyle/>
          <a:p>
            <a:r>
              <a:rPr lang="el-GR" b="1" dirty="0">
                <a:solidFill>
                  <a:srgbClr val="FF0000"/>
                </a:solidFill>
              </a:rPr>
              <a:t>5. Πρόσθιοι πυρήνες </a:t>
            </a:r>
          </a:p>
          <a:p>
            <a:r>
              <a:rPr lang="el-GR" dirty="0"/>
              <a:t>6. Έσω </a:t>
            </a:r>
            <a:r>
              <a:rPr lang="el-GR" dirty="0" err="1"/>
              <a:t>θαλαμικοί</a:t>
            </a:r>
            <a:r>
              <a:rPr lang="el-GR" dirty="0"/>
              <a:t> πυρήνες</a:t>
            </a:r>
          </a:p>
          <a:p>
            <a:r>
              <a:rPr lang="el-GR" dirty="0"/>
              <a:t>7. </a:t>
            </a:r>
            <a:r>
              <a:rPr lang="el-GR" dirty="0" err="1"/>
              <a:t>Κοιλιοπλάγιοι</a:t>
            </a:r>
            <a:r>
              <a:rPr lang="el-GR" dirty="0"/>
              <a:t> πυρήνες</a:t>
            </a:r>
          </a:p>
          <a:p>
            <a:r>
              <a:rPr lang="el-GR" dirty="0"/>
              <a:t>11. Δικτυωτός πυρήνας θαλάμου</a:t>
            </a:r>
          </a:p>
          <a:p>
            <a:r>
              <a:rPr lang="el-GR" dirty="0"/>
              <a:t>12. Έσω μυέλινη ταινία</a:t>
            </a:r>
          </a:p>
          <a:p>
            <a:r>
              <a:rPr lang="el-GR" dirty="0"/>
              <a:t>13.Έξω μυέλινη ταινία</a:t>
            </a:r>
          </a:p>
        </p:txBody>
      </p:sp>
      <p:sp>
        <p:nvSpPr>
          <p:cNvPr id="3" name="TextBox 2"/>
          <p:cNvSpPr txBox="1"/>
          <p:nvPr/>
        </p:nvSpPr>
        <p:spPr>
          <a:xfrm>
            <a:off x="785786" y="285728"/>
            <a:ext cx="217559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l-GR" dirty="0"/>
              <a:t>ΠΡΟΣΘΙΑ ΕΠΙΦΑΝΕΙΑ</a:t>
            </a:r>
          </a:p>
        </p:txBody>
      </p:sp>
      <p:sp>
        <p:nvSpPr>
          <p:cNvPr id="5" name="4 - TextBox"/>
          <p:cNvSpPr txBox="1"/>
          <p:nvPr/>
        </p:nvSpPr>
        <p:spPr>
          <a:xfrm>
            <a:off x="5643570" y="2857496"/>
            <a:ext cx="3157339" cy="646331"/>
          </a:xfrm>
          <a:prstGeom prst="rect">
            <a:avLst/>
          </a:prstGeom>
          <a:noFill/>
        </p:spPr>
        <p:txBody>
          <a:bodyPr wrap="none" rtlCol="0">
            <a:spAutoFit/>
          </a:bodyPr>
          <a:lstStyle/>
          <a:p>
            <a:r>
              <a:rPr lang="el-GR" dirty="0"/>
              <a:t>Προσαγωγές οδοί</a:t>
            </a:r>
          </a:p>
          <a:p>
            <a:r>
              <a:rPr lang="el-GR" dirty="0"/>
              <a:t>   μαστία-</a:t>
            </a:r>
            <a:r>
              <a:rPr lang="el-GR" dirty="0" err="1"/>
              <a:t>μαστιοθαλαμική </a:t>
            </a:r>
            <a:r>
              <a:rPr lang="el-GR" dirty="0"/>
              <a:t>οδός</a:t>
            </a:r>
          </a:p>
        </p:txBody>
      </p:sp>
    </p:spTree>
    <p:extLst>
      <p:ext uri="{BB962C8B-B14F-4D97-AF65-F5344CB8AC3E}">
        <p14:creationId xmlns:p14="http://schemas.microsoft.com/office/powerpoint/2010/main" val="2270977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714348" y="857232"/>
            <a:ext cx="7512050" cy="4572000"/>
          </a:xfrm>
          <a:prstGeom prst="rect">
            <a:avLst/>
          </a:prstGeom>
          <a:noFill/>
          <a:ln w="9525">
            <a:noFill/>
            <a:miter lim="800000"/>
            <a:headEnd/>
            <a:tailEnd/>
          </a:ln>
          <a:effectLst/>
        </p:spPr>
      </p:pic>
      <p:sp>
        <p:nvSpPr>
          <p:cNvPr id="3" name="2 - TextBox"/>
          <p:cNvSpPr txBox="1"/>
          <p:nvPr/>
        </p:nvSpPr>
        <p:spPr>
          <a:xfrm>
            <a:off x="1428728" y="500042"/>
            <a:ext cx="2064989" cy="369332"/>
          </a:xfrm>
          <a:prstGeom prst="rect">
            <a:avLst/>
          </a:prstGeom>
          <a:noFill/>
        </p:spPr>
        <p:txBody>
          <a:bodyPr wrap="none" rtlCol="0">
            <a:spAutoFit/>
          </a:bodyPr>
          <a:lstStyle/>
          <a:p>
            <a:r>
              <a:rPr lang="el-GR" dirty="0"/>
              <a:t>ΠΡΟΣΘΙΟΙ ΠΥΡΗΝΕΣ</a:t>
            </a:r>
          </a:p>
        </p:txBody>
      </p:sp>
      <p:sp>
        <p:nvSpPr>
          <p:cNvPr id="4" name="3 - TextBox"/>
          <p:cNvSpPr txBox="1"/>
          <p:nvPr/>
        </p:nvSpPr>
        <p:spPr>
          <a:xfrm>
            <a:off x="642910" y="5500702"/>
            <a:ext cx="5124352" cy="1200329"/>
          </a:xfrm>
          <a:prstGeom prst="rect">
            <a:avLst/>
          </a:prstGeom>
          <a:noFill/>
        </p:spPr>
        <p:txBody>
          <a:bodyPr wrap="none" rtlCol="0">
            <a:spAutoFit/>
          </a:bodyPr>
          <a:lstStyle/>
          <a:p>
            <a:pPr marL="342900" indent="-342900">
              <a:buAutoNum type="arabicPeriod"/>
            </a:pPr>
            <a:r>
              <a:rPr lang="el-GR" dirty="0" err="1">
                <a:solidFill>
                  <a:srgbClr val="FF0000"/>
                </a:solidFill>
              </a:rPr>
              <a:t>Πρ</a:t>
            </a:r>
            <a:r>
              <a:rPr lang="el-GR" dirty="0">
                <a:solidFill>
                  <a:srgbClr val="FF0000"/>
                </a:solidFill>
              </a:rPr>
              <a:t>. πυρήνες</a:t>
            </a:r>
          </a:p>
          <a:p>
            <a:pPr marL="342900" indent="-342900">
              <a:buAutoNum type="arabicPeriod"/>
            </a:pPr>
            <a:r>
              <a:rPr lang="el-GR" dirty="0"/>
              <a:t>Έλικα προσαγωγίου (απαγωγός)</a:t>
            </a:r>
          </a:p>
          <a:p>
            <a:pPr marL="342900" indent="-342900">
              <a:buAutoNum type="arabicPeriod"/>
            </a:pPr>
            <a:r>
              <a:rPr lang="el-GR" dirty="0"/>
              <a:t>Μαστία</a:t>
            </a:r>
          </a:p>
          <a:p>
            <a:pPr marL="342900" indent="-342900">
              <a:buAutoNum type="arabicPeriod"/>
            </a:pPr>
            <a:r>
              <a:rPr lang="el-GR" dirty="0" err="1"/>
              <a:t>Μαστιοθαλαμική</a:t>
            </a:r>
            <a:r>
              <a:rPr lang="el-GR" dirty="0"/>
              <a:t> οδός </a:t>
            </a:r>
            <a:r>
              <a:rPr lang="en-US" dirty="0"/>
              <a:t>Vick </a:t>
            </a:r>
            <a:r>
              <a:rPr lang="en-US" dirty="0" err="1"/>
              <a:t>d’Azyr</a:t>
            </a:r>
            <a:r>
              <a:rPr lang="en-US" dirty="0"/>
              <a:t> (</a:t>
            </a:r>
            <a:r>
              <a:rPr lang="el-GR" dirty="0"/>
              <a:t>προσαγωγός)</a:t>
            </a:r>
          </a:p>
        </p:txBody>
      </p:sp>
      <p:sp>
        <p:nvSpPr>
          <p:cNvPr id="5" name="4 - TextBox"/>
          <p:cNvSpPr txBox="1"/>
          <p:nvPr/>
        </p:nvSpPr>
        <p:spPr>
          <a:xfrm>
            <a:off x="3643306" y="428604"/>
            <a:ext cx="3698898" cy="369332"/>
          </a:xfrm>
          <a:prstGeom prst="rect">
            <a:avLst/>
          </a:prstGeom>
          <a:noFill/>
        </p:spPr>
        <p:txBody>
          <a:bodyPr wrap="none" rtlCol="0">
            <a:spAutoFit/>
          </a:bodyPr>
          <a:lstStyle/>
          <a:p>
            <a:r>
              <a:rPr lang="el-GR" dirty="0"/>
              <a:t>1 κύριος πυρήνας-μερικοί μικρότεροι</a:t>
            </a:r>
          </a:p>
        </p:txBody>
      </p:sp>
      <p:sp>
        <p:nvSpPr>
          <p:cNvPr id="6" name="5 - TextBox"/>
          <p:cNvSpPr txBox="1"/>
          <p:nvPr/>
        </p:nvSpPr>
        <p:spPr>
          <a:xfrm>
            <a:off x="5429256" y="5643578"/>
            <a:ext cx="3508204" cy="646331"/>
          </a:xfrm>
          <a:prstGeom prst="rect">
            <a:avLst/>
          </a:prstGeom>
          <a:noFill/>
        </p:spPr>
        <p:txBody>
          <a:bodyPr wrap="none" rtlCol="0">
            <a:spAutoFit/>
          </a:bodyPr>
          <a:lstStyle/>
          <a:p>
            <a:r>
              <a:rPr lang="el-GR" dirty="0"/>
              <a:t>Σταθμός μεταιχμιακού συστήματος</a:t>
            </a:r>
          </a:p>
          <a:p>
            <a:r>
              <a:rPr lang="el-GR" dirty="0"/>
              <a:t>Διέγερση-αντιδράσεις ΑΝΣ</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20" y="785794"/>
            <a:ext cx="5537200" cy="521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588224" y="1484784"/>
            <a:ext cx="2484526" cy="2585323"/>
          </a:xfrm>
          <a:prstGeom prst="rect">
            <a:avLst/>
          </a:prstGeom>
          <a:noFill/>
        </p:spPr>
        <p:txBody>
          <a:bodyPr wrap="none" rtlCol="0">
            <a:spAutoFit/>
          </a:bodyPr>
          <a:lstStyle/>
          <a:p>
            <a:r>
              <a:rPr lang="el-GR" dirty="0"/>
              <a:t>5. Πρόσθιοι πυρήνες</a:t>
            </a:r>
          </a:p>
          <a:p>
            <a:r>
              <a:rPr lang="el-GR" dirty="0"/>
              <a:t>6. </a:t>
            </a:r>
            <a:r>
              <a:rPr lang="el-GR" b="1" dirty="0">
                <a:solidFill>
                  <a:srgbClr val="FF0000"/>
                </a:solidFill>
              </a:rPr>
              <a:t>Έσω πυρήνες</a:t>
            </a:r>
          </a:p>
          <a:p>
            <a:r>
              <a:rPr lang="el-GR" dirty="0"/>
              <a:t>8. Έξω γονατώδες σώμα</a:t>
            </a:r>
          </a:p>
          <a:p>
            <a:r>
              <a:rPr lang="el-GR" dirty="0"/>
              <a:t>9. Έσω γονατώδες σώμα</a:t>
            </a:r>
          </a:p>
          <a:p>
            <a:r>
              <a:rPr lang="el-GR" dirty="0"/>
              <a:t>10. </a:t>
            </a:r>
            <a:r>
              <a:rPr lang="el-GR" dirty="0" err="1"/>
              <a:t>Προσκέφλαο</a:t>
            </a:r>
            <a:endParaRPr lang="el-GR" dirty="0"/>
          </a:p>
          <a:p>
            <a:r>
              <a:rPr lang="el-GR" dirty="0"/>
              <a:t>14. </a:t>
            </a:r>
            <a:r>
              <a:rPr lang="el-GR" dirty="0" err="1"/>
              <a:t>Κεντρομεσαίος</a:t>
            </a:r>
            <a:endParaRPr lang="el-GR" dirty="0"/>
          </a:p>
          <a:p>
            <a:r>
              <a:rPr lang="el-GR" dirty="0"/>
              <a:t>20. </a:t>
            </a:r>
            <a:r>
              <a:rPr lang="el-GR" dirty="0" err="1"/>
              <a:t>Επιπολής</a:t>
            </a:r>
            <a:r>
              <a:rPr lang="el-GR" dirty="0"/>
              <a:t> ραχιαίοι</a:t>
            </a:r>
          </a:p>
          <a:p>
            <a:r>
              <a:rPr lang="el-GR" dirty="0"/>
              <a:t>21. Τρήμα </a:t>
            </a:r>
            <a:r>
              <a:rPr lang="en-US" dirty="0" err="1"/>
              <a:t>Monro</a:t>
            </a:r>
            <a:endParaRPr lang="el-GR" dirty="0"/>
          </a:p>
          <a:p>
            <a:endParaRPr lang="el-GR" dirty="0"/>
          </a:p>
        </p:txBody>
      </p:sp>
      <p:sp>
        <p:nvSpPr>
          <p:cNvPr id="3" name="TextBox 2"/>
          <p:cNvSpPr txBox="1"/>
          <p:nvPr/>
        </p:nvSpPr>
        <p:spPr>
          <a:xfrm>
            <a:off x="785786" y="428604"/>
            <a:ext cx="1683474" cy="369332"/>
          </a:xfrm>
          <a:prstGeom prst="rect">
            <a:avLst/>
          </a:prstGeom>
          <a:noFill/>
        </p:spPr>
        <p:txBody>
          <a:bodyPr wrap="none" rtlCol="0">
            <a:spAutoFit/>
          </a:bodyPr>
          <a:lstStyle/>
          <a:p>
            <a:r>
              <a:rPr lang="el-GR" dirty="0"/>
              <a:t>ΕΣΩ ΕΠΙΦΑΝΕΙΑ</a:t>
            </a:r>
          </a:p>
        </p:txBody>
      </p:sp>
    </p:spTree>
    <p:extLst>
      <p:ext uri="{BB962C8B-B14F-4D97-AF65-F5344CB8AC3E}">
        <p14:creationId xmlns:p14="http://schemas.microsoft.com/office/powerpoint/2010/main" val="2929608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472" y="571480"/>
            <a:ext cx="3953247" cy="2562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 TextBox"/>
          <p:cNvSpPr txBox="1"/>
          <p:nvPr/>
        </p:nvSpPr>
        <p:spPr>
          <a:xfrm>
            <a:off x="0" y="3286124"/>
            <a:ext cx="9313447" cy="3416320"/>
          </a:xfrm>
          <a:prstGeom prst="rect">
            <a:avLst/>
          </a:prstGeom>
          <a:noFill/>
        </p:spPr>
        <p:txBody>
          <a:bodyPr wrap="none" rtlCol="0">
            <a:spAutoFit/>
          </a:bodyPr>
          <a:lstStyle/>
          <a:p>
            <a:pPr algn="ctr"/>
            <a:r>
              <a:rPr lang="el-GR" b="1" dirty="0"/>
              <a:t>Ώριμος εγκέφαλος</a:t>
            </a:r>
          </a:p>
          <a:p>
            <a:r>
              <a:rPr lang="el-GR" dirty="0">
                <a:solidFill>
                  <a:srgbClr val="00B050"/>
                </a:solidFill>
              </a:rPr>
              <a:t>Επιθάλαμος</a:t>
            </a:r>
            <a:r>
              <a:rPr lang="el-GR" dirty="0"/>
              <a:t>: </a:t>
            </a:r>
            <a:r>
              <a:rPr lang="el-GR" dirty="0" err="1"/>
              <a:t>ηνίες</a:t>
            </a:r>
            <a:r>
              <a:rPr lang="el-GR" dirty="0"/>
              <a:t>-επίφυση, παρεκτοπίζεται, σταθμός οσφρητικών κέντρων-στελέχους</a:t>
            </a:r>
          </a:p>
          <a:p>
            <a:r>
              <a:rPr lang="el-GR" dirty="0">
                <a:solidFill>
                  <a:srgbClr val="00B0F0"/>
                </a:solidFill>
              </a:rPr>
              <a:t>Ραχιαίος θάλαμος</a:t>
            </a:r>
            <a:r>
              <a:rPr lang="el-GR" dirty="0"/>
              <a:t>: Υπεραναπτύσσεται, σταθμός αισθητικών οδών (</a:t>
            </a:r>
            <a:r>
              <a:rPr lang="el-GR" dirty="0" err="1"/>
              <a:t>σωματοαισθητικότητα</a:t>
            </a:r>
            <a:r>
              <a:rPr lang="el-GR" dirty="0"/>
              <a:t>,</a:t>
            </a:r>
          </a:p>
          <a:p>
            <a:r>
              <a:rPr lang="el-GR" dirty="0"/>
              <a:t>		όραση, ακοή, γεύση, </a:t>
            </a:r>
            <a:r>
              <a:rPr lang="el-GR" dirty="0" err="1"/>
              <a:t>αιθουσαία</a:t>
            </a:r>
            <a:r>
              <a:rPr lang="el-GR" dirty="0"/>
              <a:t>)</a:t>
            </a:r>
          </a:p>
          <a:p>
            <a:r>
              <a:rPr lang="el-GR" dirty="0">
                <a:solidFill>
                  <a:srgbClr val="FFFF00"/>
                </a:solidFill>
              </a:rPr>
              <a:t>Υποθαλάμια</a:t>
            </a:r>
            <a:r>
              <a:rPr lang="el-GR" dirty="0">
                <a:solidFill>
                  <a:srgbClr val="FFC000"/>
                </a:solidFill>
              </a:rPr>
              <a:t> </a:t>
            </a:r>
            <a:r>
              <a:rPr lang="el-GR" dirty="0">
                <a:solidFill>
                  <a:srgbClr val="FFFF00"/>
                </a:solidFill>
              </a:rPr>
              <a:t>χώρα</a:t>
            </a:r>
            <a:r>
              <a:rPr lang="el-GR" dirty="0"/>
              <a:t>: συνέχεια καλύπτρας μ. εγκεφάλου. Πυρήνες εξωπυραμιδικού (κινητική ζώνη)</a:t>
            </a:r>
          </a:p>
          <a:p>
            <a:r>
              <a:rPr lang="el-GR" dirty="0"/>
              <a:t>		 (αβέβαιη ζώνη, υποθαλάμιος πυρήνας, ωχρά σφαίρα).</a:t>
            </a:r>
          </a:p>
          <a:p>
            <a:r>
              <a:rPr lang="el-GR" dirty="0"/>
              <a:t>	Ωχρά σφαίρα: παράγωγο διάμεσου εγκεφάλου, αποχωρίζεται λόγω ανάπτυξης </a:t>
            </a:r>
          </a:p>
          <a:p>
            <a:r>
              <a:rPr lang="el-GR" dirty="0"/>
              <a:t>	έσω κάψας και παρεκτοπίζεται εντός τελικού εγκεφάλου (μόνο </a:t>
            </a:r>
            <a:r>
              <a:rPr lang="el-GR" dirty="0" err="1"/>
              <a:t>ενδοσκελιαίος</a:t>
            </a:r>
            <a:r>
              <a:rPr lang="el-GR" dirty="0"/>
              <a:t> π. </a:t>
            </a:r>
          </a:p>
          <a:p>
            <a:r>
              <a:rPr lang="el-GR" dirty="0"/>
              <a:t>	παραμένει στο διάμεσο εγκέφαλο).</a:t>
            </a:r>
          </a:p>
          <a:p>
            <a:r>
              <a:rPr lang="el-GR" dirty="0">
                <a:solidFill>
                  <a:schemeClr val="accent6">
                    <a:lumMod val="75000"/>
                  </a:schemeClr>
                </a:solidFill>
              </a:rPr>
              <a:t>Υποθάλαμος</a:t>
            </a:r>
            <a:r>
              <a:rPr lang="el-GR" dirty="0"/>
              <a:t>: έδαφος διάμεσου εγκέφαλου, προβάλλει η </a:t>
            </a:r>
            <a:r>
              <a:rPr lang="el-GR" dirty="0" err="1"/>
              <a:t>νευροϋπόφυση</a:t>
            </a:r>
            <a:r>
              <a:rPr lang="el-GR" dirty="0"/>
              <a:t>. </a:t>
            </a:r>
          </a:p>
          <a:p>
            <a:r>
              <a:rPr lang="el-GR" dirty="0"/>
              <a:t>	Το ανώτερο ρυθμιστικό κέντρο ΑΝΣ</a:t>
            </a:r>
          </a:p>
          <a:p>
            <a:endParaRPr lang="el-GR" dirty="0"/>
          </a:p>
        </p:txBody>
      </p:sp>
      <p:sp>
        <p:nvSpPr>
          <p:cNvPr id="4" name="TextBox 5"/>
          <p:cNvSpPr txBox="1"/>
          <p:nvPr/>
        </p:nvSpPr>
        <p:spPr>
          <a:xfrm>
            <a:off x="6105912" y="587488"/>
            <a:ext cx="2304256" cy="1754326"/>
          </a:xfrm>
          <a:prstGeom prst="rect">
            <a:avLst/>
          </a:prstGeom>
          <a:noFill/>
        </p:spPr>
        <p:txBody>
          <a:bodyPr wrap="square" rtlCol="0">
            <a:spAutoFit/>
          </a:bodyPr>
          <a:lstStyle/>
          <a:p>
            <a:pPr marL="342900" indent="-342900">
              <a:buAutoNum type="arabicPeriod"/>
            </a:pPr>
            <a:r>
              <a:rPr lang="el-GR" dirty="0"/>
              <a:t>Επιθάλαμος</a:t>
            </a:r>
          </a:p>
          <a:p>
            <a:pPr marL="342900" indent="-342900">
              <a:buAutoNum type="arabicPeriod"/>
            </a:pPr>
            <a:r>
              <a:rPr lang="el-GR" dirty="0"/>
              <a:t>Ραχιαίος Θάλαμος</a:t>
            </a:r>
          </a:p>
          <a:p>
            <a:pPr marL="342900" indent="-342900">
              <a:buAutoNum type="arabicPeriod"/>
            </a:pPr>
            <a:r>
              <a:rPr lang="el-GR" dirty="0">
                <a:solidFill>
                  <a:srgbClr val="FF0000"/>
                </a:solidFill>
              </a:rPr>
              <a:t>Υποθαλάμια χώρα</a:t>
            </a:r>
          </a:p>
          <a:p>
            <a:pPr marL="342900" indent="-342900">
              <a:buAutoNum type="arabicPeriod"/>
            </a:pPr>
            <a:r>
              <a:rPr lang="el-GR" dirty="0"/>
              <a:t>Υποθάλαμος </a:t>
            </a:r>
          </a:p>
          <a:p>
            <a:pPr marL="342900" indent="-342900">
              <a:buAutoNum type="arabicPeriod"/>
            </a:pPr>
            <a:r>
              <a:rPr lang="el-GR" dirty="0">
                <a:solidFill>
                  <a:srgbClr val="FF0000"/>
                </a:solidFill>
              </a:rPr>
              <a:t>Ωχρά σφαίρα</a:t>
            </a:r>
          </a:p>
          <a:p>
            <a:pPr marL="342900" indent="-342900">
              <a:buAutoNum type="arabicPeriod"/>
            </a:pPr>
            <a:r>
              <a:rPr lang="el-GR" dirty="0">
                <a:solidFill>
                  <a:srgbClr val="FF0000"/>
                </a:solidFill>
              </a:rPr>
              <a:t>Έσω κάψα</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285720" y="1285860"/>
            <a:ext cx="5608282" cy="4832365"/>
          </a:xfrm>
          <a:prstGeom prst="rect">
            <a:avLst/>
          </a:prstGeom>
          <a:noFill/>
          <a:ln w="9525">
            <a:noFill/>
            <a:miter lim="800000"/>
            <a:headEnd/>
            <a:tailEnd/>
          </a:ln>
          <a:effectLst/>
        </p:spPr>
      </p:pic>
      <p:sp>
        <p:nvSpPr>
          <p:cNvPr id="3" name="2 - TextBox"/>
          <p:cNvSpPr txBox="1"/>
          <p:nvPr/>
        </p:nvSpPr>
        <p:spPr>
          <a:xfrm>
            <a:off x="571472" y="428604"/>
            <a:ext cx="6858288" cy="369332"/>
          </a:xfrm>
          <a:prstGeom prst="rect">
            <a:avLst/>
          </a:prstGeom>
          <a:noFill/>
        </p:spPr>
        <p:txBody>
          <a:bodyPr wrap="none" rtlCol="0">
            <a:spAutoFit/>
          </a:bodyPr>
          <a:lstStyle/>
          <a:p>
            <a:r>
              <a:rPr lang="el-GR" dirty="0"/>
              <a:t>ΕΣΩ ΠΥΡΗΝΕΣ (5): έσω </a:t>
            </a:r>
            <a:r>
              <a:rPr lang="el-GR" dirty="0" err="1"/>
              <a:t>μεγαλοκυτταρικό</a:t>
            </a:r>
            <a:r>
              <a:rPr lang="el-GR" dirty="0"/>
              <a:t>, έξω </a:t>
            </a:r>
            <a:r>
              <a:rPr lang="el-GR" dirty="0" err="1"/>
              <a:t>μικροκυτταρικό</a:t>
            </a:r>
            <a:r>
              <a:rPr lang="el-GR" dirty="0"/>
              <a:t>, ουραίος</a:t>
            </a:r>
          </a:p>
        </p:txBody>
      </p:sp>
      <p:sp>
        <p:nvSpPr>
          <p:cNvPr id="4" name="3 - TextBox"/>
          <p:cNvSpPr txBox="1"/>
          <p:nvPr/>
        </p:nvSpPr>
        <p:spPr>
          <a:xfrm>
            <a:off x="4500562" y="1214422"/>
            <a:ext cx="4834529" cy="1477328"/>
          </a:xfrm>
          <a:prstGeom prst="rect">
            <a:avLst/>
          </a:prstGeom>
          <a:noFill/>
        </p:spPr>
        <p:txBody>
          <a:bodyPr wrap="none" rtlCol="0">
            <a:spAutoFit/>
          </a:bodyPr>
          <a:lstStyle/>
          <a:p>
            <a:r>
              <a:rPr lang="el-GR" dirty="0"/>
              <a:t>Αμφίδρομη σύνδεση με μετωπιαίο φλοιό(6)</a:t>
            </a:r>
          </a:p>
          <a:p>
            <a:r>
              <a:rPr lang="el-GR" dirty="0"/>
              <a:t>(πόλος, κογχική μοίρα)</a:t>
            </a:r>
          </a:p>
          <a:p>
            <a:r>
              <a:rPr lang="el-GR" dirty="0"/>
              <a:t>Προσαγωγές από </a:t>
            </a:r>
            <a:r>
              <a:rPr lang="el-GR" u="sng" dirty="0"/>
              <a:t>ωχρά σφαίρα </a:t>
            </a:r>
            <a:r>
              <a:rPr lang="el-GR" dirty="0"/>
              <a:t>(7) και</a:t>
            </a:r>
          </a:p>
          <a:p>
            <a:r>
              <a:rPr lang="el-GR" u="sng" dirty="0"/>
              <a:t>υποθάλαμο</a:t>
            </a:r>
            <a:r>
              <a:rPr lang="el-GR" dirty="0"/>
              <a:t> (8) [προοπτική περιοχή, φαιό φύμα),</a:t>
            </a:r>
          </a:p>
          <a:p>
            <a:r>
              <a:rPr lang="el-GR" u="sng" dirty="0"/>
              <a:t>αμυγδαλή</a:t>
            </a:r>
            <a:r>
              <a:rPr lang="el-GR" dirty="0"/>
              <a:t>. </a:t>
            </a:r>
          </a:p>
        </p:txBody>
      </p:sp>
      <p:sp>
        <p:nvSpPr>
          <p:cNvPr id="5" name="4 - TextBox"/>
          <p:cNvSpPr txBox="1"/>
          <p:nvPr/>
        </p:nvSpPr>
        <p:spPr>
          <a:xfrm>
            <a:off x="4857752" y="5214950"/>
            <a:ext cx="3630609" cy="646331"/>
          </a:xfrm>
          <a:prstGeom prst="rect">
            <a:avLst/>
          </a:prstGeom>
          <a:noFill/>
        </p:spPr>
        <p:txBody>
          <a:bodyPr wrap="none" rtlCol="0">
            <a:spAutoFit/>
          </a:bodyPr>
          <a:lstStyle/>
          <a:p>
            <a:r>
              <a:rPr lang="el-GR" dirty="0"/>
              <a:t>Δέχεται σπλαγχνικές και σωματικές </a:t>
            </a:r>
          </a:p>
          <a:p>
            <a:r>
              <a:rPr lang="el-GR" dirty="0"/>
              <a:t>ώσεις και επηρεάζει το συναίσθημα.</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1071538" y="1285860"/>
            <a:ext cx="5334000" cy="4038600"/>
          </a:xfrm>
          <a:prstGeom prst="rect">
            <a:avLst/>
          </a:prstGeom>
          <a:noFill/>
          <a:ln w="9525">
            <a:noFill/>
            <a:miter lim="800000"/>
            <a:headEnd/>
            <a:tailEnd/>
          </a:ln>
          <a:effectLst/>
        </p:spPr>
      </p:pic>
      <p:sp>
        <p:nvSpPr>
          <p:cNvPr id="3" name="2 - TextBox"/>
          <p:cNvSpPr txBox="1"/>
          <p:nvPr/>
        </p:nvSpPr>
        <p:spPr>
          <a:xfrm>
            <a:off x="1285852" y="642918"/>
            <a:ext cx="6663747" cy="369332"/>
          </a:xfrm>
          <a:prstGeom prst="rect">
            <a:avLst/>
          </a:prstGeom>
          <a:noFill/>
        </p:spPr>
        <p:txBody>
          <a:bodyPr wrap="none" rtlCol="0">
            <a:spAutoFit/>
          </a:bodyPr>
          <a:lstStyle/>
          <a:p>
            <a:r>
              <a:rPr lang="el-GR" dirty="0"/>
              <a:t>ΚΕΝΤΡΙΚΟΣ ΠΥΡΗΝΑΣ (9): ο μεγαλύτερος μη ειδικός, </a:t>
            </a:r>
            <a:r>
              <a:rPr lang="el-GR" dirty="0" err="1"/>
              <a:t>ενδοπεταλιακός</a:t>
            </a:r>
            <a:r>
              <a:rPr lang="el-GR" dirty="0"/>
              <a:t>.</a:t>
            </a:r>
          </a:p>
        </p:txBody>
      </p:sp>
      <p:sp>
        <p:nvSpPr>
          <p:cNvPr id="4" name="3 - TextBox"/>
          <p:cNvSpPr txBox="1"/>
          <p:nvPr/>
        </p:nvSpPr>
        <p:spPr>
          <a:xfrm>
            <a:off x="5643570" y="1285860"/>
            <a:ext cx="3679341" cy="2585323"/>
          </a:xfrm>
          <a:prstGeom prst="rect">
            <a:avLst/>
          </a:prstGeom>
          <a:noFill/>
        </p:spPr>
        <p:txBody>
          <a:bodyPr wrap="none" rtlCol="0">
            <a:spAutoFit/>
          </a:bodyPr>
          <a:lstStyle/>
          <a:p>
            <a:r>
              <a:rPr lang="el-GR" b="1" dirty="0"/>
              <a:t>Προσαγωγές ίνες</a:t>
            </a:r>
          </a:p>
          <a:p>
            <a:r>
              <a:rPr lang="el-GR" dirty="0" err="1"/>
              <a:t>Εμβολοειδής</a:t>
            </a:r>
            <a:r>
              <a:rPr lang="el-GR" dirty="0"/>
              <a:t> πυρ. </a:t>
            </a:r>
            <a:r>
              <a:rPr lang="el-GR" dirty="0" err="1"/>
              <a:t>παρεγκ</a:t>
            </a:r>
            <a:r>
              <a:rPr lang="el-GR" dirty="0"/>
              <a:t> (10)  (ΑΠΣ)</a:t>
            </a:r>
          </a:p>
          <a:p>
            <a:r>
              <a:rPr lang="el-GR" dirty="0"/>
              <a:t>ΔΣ (11)</a:t>
            </a:r>
          </a:p>
          <a:p>
            <a:r>
              <a:rPr lang="el-GR" dirty="0"/>
              <a:t>Ωχρά σφαίρα (έσω μοίρα) (12)</a:t>
            </a:r>
          </a:p>
          <a:p>
            <a:r>
              <a:rPr lang="el-GR" dirty="0"/>
              <a:t>[</a:t>
            </a:r>
            <a:r>
              <a:rPr lang="el-GR" i="1" dirty="0" err="1"/>
              <a:t>πρ</a:t>
            </a:r>
            <a:r>
              <a:rPr lang="el-GR" i="1" dirty="0"/>
              <a:t>. κεντρική έλικα π4</a:t>
            </a:r>
            <a:r>
              <a:rPr lang="el-GR" dirty="0"/>
              <a:t>]</a:t>
            </a:r>
          </a:p>
          <a:p>
            <a:endParaRPr lang="el-GR" dirty="0"/>
          </a:p>
          <a:p>
            <a:r>
              <a:rPr lang="el-GR" b="1" dirty="0"/>
              <a:t>Απαγωγές ίνες</a:t>
            </a:r>
          </a:p>
          <a:p>
            <a:r>
              <a:rPr lang="el-GR" dirty="0"/>
              <a:t>Κερκοφόρος (13)</a:t>
            </a:r>
          </a:p>
          <a:p>
            <a:r>
              <a:rPr lang="el-GR" dirty="0"/>
              <a:t>Κέλυφος (14)</a:t>
            </a:r>
          </a:p>
        </p:txBody>
      </p:sp>
      <p:sp>
        <p:nvSpPr>
          <p:cNvPr id="5" name="4 - TextBox"/>
          <p:cNvSpPr txBox="1"/>
          <p:nvPr/>
        </p:nvSpPr>
        <p:spPr>
          <a:xfrm>
            <a:off x="1285852" y="5715016"/>
            <a:ext cx="7423955" cy="369332"/>
          </a:xfrm>
          <a:prstGeom prst="rect">
            <a:avLst/>
          </a:prstGeom>
          <a:noFill/>
        </p:spPr>
        <p:txBody>
          <a:bodyPr wrap="none" rtlCol="0">
            <a:spAutoFit/>
          </a:bodyPr>
          <a:lstStyle/>
          <a:p>
            <a:r>
              <a:rPr lang="el-GR" dirty="0"/>
              <a:t>Οι πυρήνες προσφέρουν σύνδεση </a:t>
            </a:r>
            <a:r>
              <a:rPr lang="el-GR" b="1" dirty="0"/>
              <a:t>παρεγκεφαλίδας και ραβδωτού σώματος</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908" y="785794"/>
            <a:ext cx="7075487" cy="521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394145" y="1000108"/>
            <a:ext cx="2633157" cy="4801314"/>
          </a:xfrm>
          <a:prstGeom prst="rect">
            <a:avLst/>
          </a:prstGeom>
          <a:noFill/>
        </p:spPr>
        <p:txBody>
          <a:bodyPr wrap="none" rtlCol="0">
            <a:spAutoFit/>
          </a:bodyPr>
          <a:lstStyle/>
          <a:p>
            <a:r>
              <a:rPr lang="en-US" dirty="0"/>
              <a:t>5. </a:t>
            </a:r>
            <a:r>
              <a:rPr lang="el-GR" dirty="0"/>
              <a:t>Πρόσθιοι πυρήνες</a:t>
            </a:r>
          </a:p>
          <a:p>
            <a:r>
              <a:rPr lang="el-GR" dirty="0"/>
              <a:t>7. </a:t>
            </a:r>
            <a:r>
              <a:rPr lang="el-GR" dirty="0" err="1"/>
              <a:t>Κοιλιοπλάγιοι</a:t>
            </a:r>
            <a:r>
              <a:rPr lang="el-GR" dirty="0"/>
              <a:t> πυρήνες</a:t>
            </a:r>
          </a:p>
          <a:p>
            <a:r>
              <a:rPr lang="el-GR" dirty="0"/>
              <a:t>8. Έξω γονατώδες σώμα</a:t>
            </a:r>
          </a:p>
          <a:p>
            <a:r>
              <a:rPr lang="el-GR" dirty="0"/>
              <a:t>9. Έσω γονατώδες σώμα</a:t>
            </a:r>
          </a:p>
          <a:p>
            <a:r>
              <a:rPr lang="el-GR" dirty="0"/>
              <a:t>10. Προσκέφαλο </a:t>
            </a:r>
          </a:p>
          <a:p>
            <a:r>
              <a:rPr lang="el-GR" dirty="0">
                <a:solidFill>
                  <a:schemeClr val="accent1"/>
                </a:solidFill>
              </a:rPr>
              <a:t>15. Έξω ραχιαίος </a:t>
            </a:r>
          </a:p>
          <a:p>
            <a:r>
              <a:rPr lang="el-GR" dirty="0">
                <a:solidFill>
                  <a:schemeClr val="accent1"/>
                </a:solidFill>
              </a:rPr>
              <a:t>16. Έξω οπίσθιος</a:t>
            </a:r>
          </a:p>
          <a:p>
            <a:r>
              <a:rPr lang="el-GR" dirty="0">
                <a:solidFill>
                  <a:schemeClr val="accent3">
                    <a:lumMod val="75000"/>
                  </a:schemeClr>
                </a:solidFill>
              </a:rPr>
              <a:t>17. Κοιλιακός πρόσθιος</a:t>
            </a:r>
          </a:p>
          <a:p>
            <a:r>
              <a:rPr lang="el-GR" dirty="0">
                <a:solidFill>
                  <a:schemeClr val="accent3">
                    <a:lumMod val="75000"/>
                  </a:schemeClr>
                </a:solidFill>
              </a:rPr>
              <a:t>18. Κοιλιακός έξω</a:t>
            </a:r>
          </a:p>
          <a:p>
            <a:r>
              <a:rPr lang="el-GR" dirty="0">
                <a:solidFill>
                  <a:schemeClr val="accent3">
                    <a:lumMod val="75000"/>
                  </a:schemeClr>
                </a:solidFill>
              </a:rPr>
              <a:t>19. Κοιλιακός οπίσθιος</a:t>
            </a:r>
          </a:p>
          <a:p>
            <a:r>
              <a:rPr lang="el-GR" dirty="0"/>
              <a:t>20. </a:t>
            </a:r>
            <a:r>
              <a:rPr lang="el-GR" dirty="0" err="1"/>
              <a:t>Επιπολής</a:t>
            </a:r>
            <a:r>
              <a:rPr lang="el-GR" dirty="0"/>
              <a:t> ραχιαίοι</a:t>
            </a:r>
          </a:p>
          <a:p>
            <a:r>
              <a:rPr lang="el-GR" dirty="0"/>
              <a:t>22. </a:t>
            </a:r>
            <a:r>
              <a:rPr lang="el-GR" dirty="0" err="1"/>
              <a:t>πρ</a:t>
            </a:r>
            <a:r>
              <a:rPr lang="el-GR" dirty="0"/>
              <a:t>. σύνδεσμος</a:t>
            </a:r>
          </a:p>
          <a:p>
            <a:r>
              <a:rPr lang="el-GR" dirty="0"/>
              <a:t>23. Οπτικό χίασμα</a:t>
            </a:r>
          </a:p>
          <a:p>
            <a:r>
              <a:rPr lang="el-GR" dirty="0"/>
              <a:t>24. </a:t>
            </a:r>
            <a:r>
              <a:rPr lang="el-GR" dirty="0" err="1"/>
              <a:t>Μαστία</a:t>
            </a:r>
            <a:endParaRPr lang="el-GR" dirty="0"/>
          </a:p>
          <a:p>
            <a:r>
              <a:rPr lang="el-GR" dirty="0"/>
              <a:t>25. Οπτική οδός</a:t>
            </a:r>
          </a:p>
          <a:p>
            <a:endParaRPr lang="el-GR" dirty="0"/>
          </a:p>
          <a:p>
            <a:endParaRPr lang="el-GR" dirty="0"/>
          </a:p>
        </p:txBody>
      </p:sp>
      <p:sp>
        <p:nvSpPr>
          <p:cNvPr id="3" name="TextBox 2"/>
          <p:cNvSpPr txBox="1"/>
          <p:nvPr/>
        </p:nvSpPr>
        <p:spPr>
          <a:xfrm>
            <a:off x="1187624" y="1052736"/>
            <a:ext cx="1691489" cy="369332"/>
          </a:xfrm>
          <a:prstGeom prst="rect">
            <a:avLst/>
          </a:prstGeom>
          <a:noFill/>
        </p:spPr>
        <p:txBody>
          <a:bodyPr wrap="none" rtlCol="0">
            <a:spAutoFit/>
          </a:bodyPr>
          <a:lstStyle/>
          <a:p>
            <a:r>
              <a:rPr lang="el-GR" dirty="0"/>
              <a:t>ΕΞΩ ΕΠΙΦΑΝΕΙΑ</a:t>
            </a:r>
          </a:p>
        </p:txBody>
      </p:sp>
    </p:spTree>
    <p:extLst>
      <p:ext uri="{BB962C8B-B14F-4D97-AF65-F5344CB8AC3E}">
        <p14:creationId xmlns:p14="http://schemas.microsoft.com/office/powerpoint/2010/main" val="38573903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222" y="0"/>
            <a:ext cx="6177868" cy="638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 TextBox"/>
          <p:cNvSpPr txBox="1"/>
          <p:nvPr/>
        </p:nvSpPr>
        <p:spPr>
          <a:xfrm>
            <a:off x="5500694" y="142852"/>
            <a:ext cx="3710824" cy="830997"/>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l-GR" sz="1600" dirty="0"/>
              <a:t>1,2: </a:t>
            </a:r>
            <a:r>
              <a:rPr lang="el-GR" sz="1600" dirty="0">
                <a:solidFill>
                  <a:schemeClr val="accent1"/>
                </a:solidFill>
              </a:rPr>
              <a:t>. </a:t>
            </a:r>
            <a:r>
              <a:rPr lang="el-GR" sz="1600" b="1" dirty="0">
                <a:solidFill>
                  <a:schemeClr val="tx1"/>
                </a:solidFill>
              </a:rPr>
              <a:t>Έξω ραχιαίος - Έξω οπίσθιος.</a:t>
            </a:r>
          </a:p>
          <a:p>
            <a:r>
              <a:rPr lang="el-GR" sz="1600" b="1" dirty="0">
                <a:solidFill>
                  <a:srgbClr val="FF0000"/>
                </a:solidFill>
              </a:rPr>
              <a:t>Δέχονται μόνο </a:t>
            </a:r>
            <a:r>
              <a:rPr lang="el-GR" sz="1600" b="1" dirty="0" err="1">
                <a:solidFill>
                  <a:srgbClr val="FF0000"/>
                </a:solidFill>
              </a:rPr>
              <a:t>ενδοθαλαμικές</a:t>
            </a:r>
            <a:r>
              <a:rPr lang="el-GR" sz="1600" b="1" dirty="0">
                <a:solidFill>
                  <a:srgbClr val="FF0000"/>
                </a:solidFill>
              </a:rPr>
              <a:t> συνδέσεις</a:t>
            </a:r>
          </a:p>
          <a:p>
            <a:r>
              <a:rPr lang="el-GR" sz="1600" dirty="0"/>
              <a:t>Δίνουν στο βρεγματικό φλοιό (3)</a:t>
            </a:r>
          </a:p>
        </p:txBody>
      </p:sp>
      <p:sp>
        <p:nvSpPr>
          <p:cNvPr id="4" name="3 - TextBox"/>
          <p:cNvSpPr txBox="1"/>
          <p:nvPr/>
        </p:nvSpPr>
        <p:spPr>
          <a:xfrm>
            <a:off x="5475623" y="1500174"/>
            <a:ext cx="3668377" cy="1323439"/>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l-GR" sz="1600" dirty="0"/>
              <a:t>4. </a:t>
            </a:r>
            <a:r>
              <a:rPr lang="el-GR" sz="1600" b="1" dirty="0"/>
              <a:t>Κοιλιακός πρόσθιος</a:t>
            </a:r>
          </a:p>
          <a:p>
            <a:r>
              <a:rPr lang="el-GR" sz="1600" dirty="0"/>
              <a:t>Δέχεται από ωχρά σφαίρα (κερκοφόρο-6)</a:t>
            </a:r>
          </a:p>
          <a:p>
            <a:r>
              <a:rPr lang="el-GR" sz="1600" dirty="0"/>
              <a:t>(μέλαινα ουσία,</a:t>
            </a:r>
            <a:r>
              <a:rPr lang="en-US" sz="1600" dirty="0"/>
              <a:t> </a:t>
            </a:r>
            <a:r>
              <a:rPr lang="en-US" sz="1600" dirty="0" err="1"/>
              <a:t>Cajal</a:t>
            </a:r>
            <a:r>
              <a:rPr lang="en-US" sz="1600" dirty="0"/>
              <a:t>, </a:t>
            </a:r>
            <a:r>
              <a:rPr lang="el-GR" sz="1600" dirty="0"/>
              <a:t>ΔΣ) </a:t>
            </a:r>
          </a:p>
          <a:p>
            <a:r>
              <a:rPr lang="el-GR" sz="1600" dirty="0"/>
              <a:t>Δίνει στον προκινητικό φλοιό (7)</a:t>
            </a:r>
          </a:p>
          <a:p>
            <a:r>
              <a:rPr lang="el-GR" sz="1600" dirty="0"/>
              <a:t>Ανιόν διεγερτικό σύστημα</a:t>
            </a:r>
          </a:p>
        </p:txBody>
      </p:sp>
      <p:sp>
        <p:nvSpPr>
          <p:cNvPr id="5" name="4 - TextBox"/>
          <p:cNvSpPr txBox="1"/>
          <p:nvPr/>
        </p:nvSpPr>
        <p:spPr>
          <a:xfrm>
            <a:off x="4628084" y="2928934"/>
            <a:ext cx="4515916" cy="1323439"/>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l-GR" sz="1600" dirty="0"/>
              <a:t>8. </a:t>
            </a:r>
            <a:r>
              <a:rPr lang="el-GR" sz="1600" b="1" dirty="0"/>
              <a:t>Κοιλιακός έξω </a:t>
            </a:r>
            <a:r>
              <a:rPr lang="el-GR" sz="1600" dirty="0"/>
              <a:t>(</a:t>
            </a:r>
            <a:r>
              <a:rPr lang="el-GR" sz="1600" dirty="0" err="1"/>
              <a:t>σωματοτοπογραφική</a:t>
            </a:r>
            <a:r>
              <a:rPr lang="el-GR" sz="1600" dirty="0"/>
              <a:t> οργάνωση)</a:t>
            </a:r>
          </a:p>
          <a:p>
            <a:r>
              <a:rPr lang="el-GR" sz="1600" dirty="0"/>
              <a:t>Δέχεται από οδοντωτό πυρήνα (ΑΠΣ) (9)</a:t>
            </a:r>
          </a:p>
          <a:p>
            <a:r>
              <a:rPr lang="el-GR" sz="1600" dirty="0"/>
              <a:t>και ωχρά σφαίρα (10)</a:t>
            </a:r>
          </a:p>
          <a:p>
            <a:r>
              <a:rPr lang="el-GR" sz="1600" dirty="0"/>
              <a:t>Δίνει στον </a:t>
            </a:r>
            <a:r>
              <a:rPr lang="el-GR" sz="1600" dirty="0" err="1"/>
              <a:t>πρ</a:t>
            </a:r>
            <a:r>
              <a:rPr lang="el-GR" sz="1600" dirty="0"/>
              <a:t>. κεντρική έλικα (11)</a:t>
            </a:r>
          </a:p>
          <a:p>
            <a:r>
              <a:rPr lang="el-GR" sz="1600" dirty="0"/>
              <a:t>[η παρεγκεφαλίδα επηρεάζει εκούσια κινητικότητα]</a:t>
            </a:r>
          </a:p>
        </p:txBody>
      </p:sp>
      <p:sp>
        <p:nvSpPr>
          <p:cNvPr id="6" name="5 - TextBox"/>
          <p:cNvSpPr txBox="1"/>
          <p:nvPr/>
        </p:nvSpPr>
        <p:spPr>
          <a:xfrm>
            <a:off x="5715008" y="4357694"/>
            <a:ext cx="3469861" cy="156966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l-GR" sz="1600" dirty="0"/>
              <a:t>14. </a:t>
            </a:r>
            <a:r>
              <a:rPr lang="el-GR" sz="1600" b="1" dirty="0"/>
              <a:t>Κοιλιακός οπίσθιος</a:t>
            </a:r>
            <a:r>
              <a:rPr lang="el-GR" sz="1600" dirty="0"/>
              <a:t>.</a:t>
            </a:r>
          </a:p>
          <a:p>
            <a:r>
              <a:rPr lang="el-GR" sz="1600" dirty="0"/>
              <a:t>Δέχεται οπ. Δέσμες (έξω), </a:t>
            </a:r>
          </a:p>
          <a:p>
            <a:r>
              <a:rPr lang="el-GR" sz="1600" dirty="0" err="1"/>
              <a:t>Τριδυμικές</a:t>
            </a:r>
            <a:r>
              <a:rPr lang="el-GR" sz="1600" dirty="0"/>
              <a:t>  (έσω)</a:t>
            </a:r>
          </a:p>
          <a:p>
            <a:r>
              <a:rPr lang="el-GR" sz="1600" dirty="0"/>
              <a:t>Γευστικές (εσώτατα)</a:t>
            </a:r>
          </a:p>
          <a:p>
            <a:r>
              <a:rPr lang="el-GR" sz="1600" dirty="0" err="1"/>
              <a:t>Νωτιαίοθαλαμικά</a:t>
            </a:r>
            <a:r>
              <a:rPr lang="el-GR" sz="1600" dirty="0"/>
              <a:t>  (</a:t>
            </a:r>
            <a:r>
              <a:rPr lang="el-GR" sz="1600" dirty="0" err="1"/>
              <a:t>βαση</a:t>
            </a:r>
            <a:r>
              <a:rPr lang="el-GR" sz="1600" dirty="0"/>
              <a:t> άμφω)-πόνος</a:t>
            </a:r>
          </a:p>
          <a:p>
            <a:r>
              <a:rPr lang="el-GR" sz="1600" dirty="0"/>
              <a:t>Δίνει οπ. κεντρική έλικα</a:t>
            </a:r>
          </a:p>
        </p:txBody>
      </p:sp>
    </p:spTree>
    <p:extLst>
      <p:ext uri="{BB962C8B-B14F-4D97-AF65-F5344CB8AC3E}">
        <p14:creationId xmlns:p14="http://schemas.microsoft.com/office/powerpoint/2010/main" val="8914866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597" y="785795"/>
            <a:ext cx="6072230" cy="4243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 TextBox"/>
          <p:cNvSpPr txBox="1"/>
          <p:nvPr/>
        </p:nvSpPr>
        <p:spPr>
          <a:xfrm>
            <a:off x="1000100" y="285728"/>
            <a:ext cx="3466783" cy="369332"/>
          </a:xfrm>
          <a:prstGeom prst="rect">
            <a:avLst/>
          </a:prstGeom>
          <a:noFill/>
        </p:spPr>
        <p:txBody>
          <a:bodyPr wrap="none" rtlCol="0">
            <a:spAutoFit/>
          </a:bodyPr>
          <a:lstStyle/>
          <a:p>
            <a:r>
              <a:rPr lang="el-GR" dirty="0"/>
              <a:t>ΣΩΜΑΤΟΤΟΠΟΓΡΑΦΙΚΗ ΟΡΓΑΝΩΣΗ</a:t>
            </a:r>
          </a:p>
        </p:txBody>
      </p:sp>
      <p:sp>
        <p:nvSpPr>
          <p:cNvPr id="5" name="4 - TextBox"/>
          <p:cNvSpPr txBox="1"/>
          <p:nvPr/>
        </p:nvSpPr>
        <p:spPr>
          <a:xfrm>
            <a:off x="785786" y="5380672"/>
            <a:ext cx="5965736" cy="1477328"/>
          </a:xfrm>
          <a:prstGeom prst="rect">
            <a:avLst/>
          </a:prstGeom>
          <a:noFill/>
        </p:spPr>
        <p:txBody>
          <a:bodyPr wrap="none" rtlCol="0">
            <a:spAutoFit/>
          </a:bodyPr>
          <a:lstStyle/>
          <a:p>
            <a:r>
              <a:rPr lang="el-GR" dirty="0"/>
              <a:t>4. Κοιλιακός πρόσθιος (προκινητικό φλοιό)</a:t>
            </a:r>
          </a:p>
          <a:p>
            <a:r>
              <a:rPr lang="el-GR" dirty="0"/>
              <a:t>8. Κοιλιακός έξω (κινητικός φλοιός)-</a:t>
            </a:r>
            <a:r>
              <a:rPr lang="el-GR" dirty="0">
                <a:solidFill>
                  <a:schemeClr val="accent4"/>
                </a:solidFill>
              </a:rPr>
              <a:t>κατάργηση </a:t>
            </a:r>
            <a:r>
              <a:rPr lang="el-GR" dirty="0" err="1">
                <a:solidFill>
                  <a:schemeClr val="accent4"/>
                </a:solidFill>
              </a:rPr>
              <a:t>υπερκινησιών</a:t>
            </a:r>
            <a:endParaRPr lang="el-GR" dirty="0">
              <a:solidFill>
                <a:schemeClr val="accent4"/>
              </a:solidFill>
            </a:endParaRPr>
          </a:p>
          <a:p>
            <a:r>
              <a:rPr lang="el-GR" dirty="0"/>
              <a:t>13. Κοιλιακός ενδιάμεσος (δέχεται από αιθουσαίους π.)</a:t>
            </a:r>
          </a:p>
          <a:p>
            <a:r>
              <a:rPr lang="el-GR" dirty="0"/>
              <a:t>16. Κοιλιακός οπίσθιος έξω- </a:t>
            </a:r>
            <a:r>
              <a:rPr lang="el-GR" dirty="0">
                <a:solidFill>
                  <a:schemeClr val="accent4"/>
                </a:solidFill>
              </a:rPr>
              <a:t>κατάργηση πόνου</a:t>
            </a:r>
          </a:p>
          <a:p>
            <a:r>
              <a:rPr lang="el-GR" dirty="0"/>
              <a:t>17. Κοιλιακός οπίσθιος έσω</a:t>
            </a:r>
          </a:p>
        </p:txBody>
      </p:sp>
    </p:spTree>
    <p:extLst>
      <p:ext uri="{BB962C8B-B14F-4D97-AF65-F5344CB8AC3E}">
        <p14:creationId xmlns:p14="http://schemas.microsoft.com/office/powerpoint/2010/main" val="40730756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692696"/>
            <a:ext cx="7381875" cy="318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99592" y="4365104"/>
            <a:ext cx="7278083" cy="646331"/>
          </a:xfrm>
          <a:prstGeom prst="rect">
            <a:avLst/>
          </a:prstGeom>
          <a:noFill/>
        </p:spPr>
        <p:txBody>
          <a:bodyPr wrap="none" rtlCol="0">
            <a:spAutoFit/>
          </a:bodyPr>
          <a:lstStyle/>
          <a:p>
            <a:pPr marL="342900" indent="-342900">
              <a:buAutoNum type="arabicPeriod"/>
            </a:pPr>
            <a:r>
              <a:rPr lang="el-GR" b="1" dirty="0">
                <a:solidFill>
                  <a:schemeClr val="tx2">
                    <a:lumMod val="60000"/>
                    <a:lumOff val="40000"/>
                  </a:schemeClr>
                </a:solidFill>
              </a:rPr>
              <a:t>Έξω γονατώδες σώμα </a:t>
            </a:r>
            <a:r>
              <a:rPr lang="el-GR" dirty="0"/>
              <a:t>(6 στιβάδες, χωρίζονται από ίνες οπτικής ταινίας)</a:t>
            </a:r>
          </a:p>
          <a:p>
            <a:pPr marL="342900" indent="-342900">
              <a:buAutoNum type="arabicPeriod"/>
            </a:pPr>
            <a:r>
              <a:rPr lang="el-GR" dirty="0"/>
              <a:t>Οπτικός φλοιός </a:t>
            </a:r>
            <a:r>
              <a:rPr lang="en-US" dirty="0"/>
              <a:t>(</a:t>
            </a:r>
            <a:r>
              <a:rPr lang="el-GR" dirty="0"/>
              <a:t>ταινιωτή άλως</a:t>
            </a:r>
            <a:r>
              <a:rPr lang="en-US" dirty="0"/>
              <a:t>)</a:t>
            </a:r>
            <a:endParaRPr lang="el-GR" dirty="0"/>
          </a:p>
        </p:txBody>
      </p:sp>
      <p:sp>
        <p:nvSpPr>
          <p:cNvPr id="4" name="3 - TextBox"/>
          <p:cNvSpPr txBox="1"/>
          <p:nvPr/>
        </p:nvSpPr>
        <p:spPr>
          <a:xfrm>
            <a:off x="407249" y="5286388"/>
            <a:ext cx="8736751" cy="923330"/>
          </a:xfrm>
          <a:prstGeom prst="rect">
            <a:avLst/>
          </a:prstGeom>
          <a:noFill/>
        </p:spPr>
        <p:txBody>
          <a:bodyPr wrap="none" rtlCol="0">
            <a:spAutoFit/>
          </a:bodyPr>
          <a:lstStyle/>
          <a:p>
            <a:r>
              <a:rPr lang="el-GR" dirty="0"/>
              <a:t>Απομονωμένο στην κοιλιακή και οπίσθια επιφάνεια θαλάμου. </a:t>
            </a:r>
          </a:p>
          <a:p>
            <a:r>
              <a:rPr lang="el-GR" dirty="0"/>
              <a:t>Αρ θάλαμο καταλήγουν ίνες από κροταφικό </a:t>
            </a:r>
            <a:r>
              <a:rPr lang="el-GR" dirty="0" err="1"/>
              <a:t>Αμφβλ</a:t>
            </a:r>
            <a:r>
              <a:rPr lang="el-GR" dirty="0"/>
              <a:t> (ΑΡ) και ρινικό </a:t>
            </a:r>
            <a:r>
              <a:rPr lang="el-GR" dirty="0" err="1"/>
              <a:t>Αμφβλ</a:t>
            </a:r>
            <a:r>
              <a:rPr lang="el-GR" dirty="0"/>
              <a:t>. ΔΕ</a:t>
            </a:r>
          </a:p>
          <a:p>
            <a:r>
              <a:rPr lang="el-GR" dirty="0"/>
              <a:t>Ίνες από ωχρά κηλίδα καταλήγουν σε κεντρική περιοχή που εκτείνεται σε όλες τις στιβάδες</a:t>
            </a:r>
          </a:p>
        </p:txBody>
      </p:sp>
    </p:spTree>
    <p:extLst>
      <p:ext uri="{BB962C8B-B14F-4D97-AF65-F5344CB8AC3E}">
        <p14:creationId xmlns:p14="http://schemas.microsoft.com/office/powerpoint/2010/main" val="8714054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52" y="0"/>
            <a:ext cx="6364287" cy="459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42910" y="4714884"/>
            <a:ext cx="6270691" cy="1754326"/>
          </a:xfrm>
          <a:prstGeom prst="rect">
            <a:avLst/>
          </a:prstGeom>
          <a:noFill/>
        </p:spPr>
        <p:txBody>
          <a:bodyPr wrap="none" rtlCol="0">
            <a:spAutoFit/>
          </a:bodyPr>
          <a:lstStyle/>
          <a:p>
            <a:r>
              <a:rPr lang="el-GR" dirty="0"/>
              <a:t>3. </a:t>
            </a:r>
            <a:r>
              <a:rPr lang="el-GR" b="1" dirty="0">
                <a:solidFill>
                  <a:srgbClr val="00B050"/>
                </a:solidFill>
              </a:rPr>
              <a:t>Έσω γονατώδες σώμα. </a:t>
            </a:r>
          </a:p>
          <a:p>
            <a:r>
              <a:rPr lang="el-GR" dirty="0"/>
              <a:t>Έξω επιφάνεια θαλάμου, επί τα εντός έξω </a:t>
            </a:r>
            <a:r>
              <a:rPr lang="el-GR" dirty="0" err="1"/>
              <a:t>γονατώδους</a:t>
            </a:r>
            <a:r>
              <a:rPr lang="el-GR" dirty="0"/>
              <a:t> σώματος</a:t>
            </a:r>
          </a:p>
          <a:p>
            <a:r>
              <a:rPr lang="el-GR" dirty="0"/>
              <a:t>4. Δέχεται από Κάτω (οπίσθια) Διδύμια ομόπλευρα </a:t>
            </a:r>
          </a:p>
          <a:p>
            <a:r>
              <a:rPr lang="el-GR" dirty="0"/>
              <a:t>και από </a:t>
            </a:r>
            <a:r>
              <a:rPr lang="el-GR" dirty="0" err="1"/>
              <a:t>ετερόπλευρο</a:t>
            </a:r>
            <a:r>
              <a:rPr lang="el-GR" dirty="0"/>
              <a:t> κοχλιακό πυρήνα)</a:t>
            </a:r>
          </a:p>
          <a:p>
            <a:r>
              <a:rPr lang="el-GR" dirty="0"/>
              <a:t>5. Δίνει στον 1ταγή ακουστικό φλοιό </a:t>
            </a:r>
          </a:p>
          <a:p>
            <a:r>
              <a:rPr lang="el-GR" dirty="0"/>
              <a:t>   (έλικές </a:t>
            </a:r>
            <a:r>
              <a:rPr lang="en-US" dirty="0" err="1"/>
              <a:t>Heschl</a:t>
            </a:r>
            <a:r>
              <a:rPr lang="el-GR" dirty="0"/>
              <a:t>)</a:t>
            </a:r>
          </a:p>
        </p:txBody>
      </p:sp>
    </p:spTree>
    <p:extLst>
      <p:ext uri="{BB962C8B-B14F-4D97-AF65-F5344CB8AC3E}">
        <p14:creationId xmlns:p14="http://schemas.microsoft.com/office/powerpoint/2010/main" val="41133357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7" y="1124744"/>
            <a:ext cx="3132137"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2000" y="1484784"/>
            <a:ext cx="2727478" cy="1754326"/>
          </a:xfrm>
          <a:prstGeom prst="rect">
            <a:avLst/>
          </a:prstGeom>
          <a:noFill/>
        </p:spPr>
        <p:txBody>
          <a:bodyPr wrap="none" rtlCol="0">
            <a:spAutoFit/>
          </a:bodyPr>
          <a:lstStyle/>
          <a:p>
            <a:pPr marL="342900" indent="-342900">
              <a:buAutoNum type="arabicPeriod"/>
            </a:pPr>
            <a:r>
              <a:rPr lang="el-GR" dirty="0"/>
              <a:t>Πρόσθιοι πυρήνες</a:t>
            </a:r>
          </a:p>
          <a:p>
            <a:r>
              <a:rPr lang="el-GR" dirty="0"/>
              <a:t>4. </a:t>
            </a:r>
            <a:r>
              <a:rPr lang="el-GR" dirty="0" err="1"/>
              <a:t>Ενδοπεταλικοί</a:t>
            </a:r>
            <a:r>
              <a:rPr lang="el-GR" dirty="0"/>
              <a:t> πυρήνες</a:t>
            </a:r>
            <a:endParaRPr lang="en-US" dirty="0"/>
          </a:p>
          <a:p>
            <a:r>
              <a:rPr lang="en-US" dirty="0"/>
              <a:t>5.6. </a:t>
            </a:r>
            <a:r>
              <a:rPr lang="el-GR" dirty="0"/>
              <a:t>Έσω πυρήνες</a:t>
            </a:r>
          </a:p>
          <a:p>
            <a:r>
              <a:rPr lang="el-GR" dirty="0"/>
              <a:t>7. Έξω ραχιαίος π.</a:t>
            </a:r>
          </a:p>
          <a:p>
            <a:r>
              <a:rPr lang="el-GR" dirty="0"/>
              <a:t>8,9. Κοιλιακοί έξω </a:t>
            </a:r>
          </a:p>
          <a:p>
            <a:r>
              <a:rPr lang="el-GR" dirty="0"/>
              <a:t>10.Πυρήνας ΔΣ</a:t>
            </a:r>
          </a:p>
        </p:txBody>
      </p:sp>
      <p:sp>
        <p:nvSpPr>
          <p:cNvPr id="3" name="TextBox 2"/>
          <p:cNvSpPr txBox="1"/>
          <p:nvPr/>
        </p:nvSpPr>
        <p:spPr>
          <a:xfrm>
            <a:off x="117555" y="4214818"/>
            <a:ext cx="9026445" cy="1200329"/>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l-GR" b="1" dirty="0"/>
              <a:t>Κοιλιακοί έξω πυρήνες</a:t>
            </a:r>
            <a:r>
              <a:rPr lang="el-GR" dirty="0"/>
              <a:t>: μεγαλύτερο τμήμα θαλάμου, </a:t>
            </a:r>
          </a:p>
          <a:p>
            <a:r>
              <a:rPr lang="el-GR" dirty="0"/>
              <a:t>καλύπτει σαν κέλυφος την έσω επιφάνεια. Άφθονη </a:t>
            </a:r>
            <a:r>
              <a:rPr lang="el-GR" dirty="0" err="1"/>
              <a:t>μυελίνη</a:t>
            </a:r>
            <a:r>
              <a:rPr lang="el-GR" dirty="0"/>
              <a:t>. Στο πιο κοιλιακό τμήμα (8) </a:t>
            </a:r>
          </a:p>
          <a:p>
            <a:r>
              <a:rPr lang="el-GR" dirty="0"/>
              <a:t>καταλήγουν ίνες από μέσο εγκέφαλο </a:t>
            </a:r>
            <a:r>
              <a:rPr lang="en-US" dirty="0"/>
              <a:t>(</a:t>
            </a:r>
            <a:r>
              <a:rPr lang="el-GR" dirty="0"/>
              <a:t>καλύπτρα</a:t>
            </a:r>
            <a:r>
              <a:rPr lang="en-US" dirty="0"/>
              <a:t>)</a:t>
            </a:r>
            <a:r>
              <a:rPr lang="el-GR" dirty="0"/>
              <a:t> ενώ στο πιο ρυγχαίο τμήμα (9) ίνες από ΑΠΣ.</a:t>
            </a:r>
          </a:p>
          <a:p>
            <a:r>
              <a:rPr lang="el-GR" dirty="0"/>
              <a:t>Ακτινοβολούν προς την </a:t>
            </a:r>
            <a:r>
              <a:rPr lang="el-GR" dirty="0" err="1"/>
              <a:t>πρ</a:t>
            </a:r>
            <a:r>
              <a:rPr lang="el-GR" dirty="0"/>
              <a:t>. κεντρική έλικα (</a:t>
            </a:r>
            <a:r>
              <a:rPr lang="el-GR" dirty="0" err="1"/>
              <a:t>π4</a:t>
            </a:r>
            <a:r>
              <a:rPr lang="el-GR" dirty="0"/>
              <a:t>)</a:t>
            </a:r>
          </a:p>
        </p:txBody>
      </p:sp>
      <p:sp>
        <p:nvSpPr>
          <p:cNvPr id="4" name="TextBox 3"/>
          <p:cNvSpPr txBox="1"/>
          <p:nvPr/>
        </p:nvSpPr>
        <p:spPr>
          <a:xfrm>
            <a:off x="142844" y="5429264"/>
            <a:ext cx="9226308" cy="1200329"/>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l-GR" dirty="0"/>
              <a:t>ΔΣ. Λεπτό στρώμα κυττάρων. Καλύπτει εξωτερικά όλο το θάλαμο.</a:t>
            </a:r>
          </a:p>
          <a:p>
            <a:r>
              <a:rPr lang="el-GR" dirty="0"/>
              <a:t> Χωρίζεται από τους έξω πυρήνες από την μυελώδες πέταλο.</a:t>
            </a:r>
            <a:endParaRPr lang="en-US" dirty="0"/>
          </a:p>
          <a:p>
            <a:r>
              <a:rPr lang="el-GR" dirty="0"/>
              <a:t>Ο φλοιός προβάλλει στο ΔΣ (μετωπιαίος-</a:t>
            </a:r>
            <a:r>
              <a:rPr lang="el-GR" dirty="0" err="1"/>
              <a:t>ρυγχαί</a:t>
            </a:r>
            <a:r>
              <a:rPr lang="el-GR" dirty="0"/>
              <a:t>ο τμήμα, κροταφικός με μέσο τμήμα, </a:t>
            </a:r>
          </a:p>
          <a:p>
            <a:r>
              <a:rPr lang="el-GR" dirty="0"/>
              <a:t>ινιακός με ουραίο τμήμα). </a:t>
            </a:r>
            <a:r>
              <a:rPr lang="el-GR" dirty="0">
                <a:solidFill>
                  <a:srgbClr val="FF0000"/>
                </a:solidFill>
              </a:rPr>
              <a:t>Ο ΔΣ δεν προβάλλει στο φλοιό αλλά σε άλλους θαλαμικούς πυρήνες</a:t>
            </a:r>
            <a:r>
              <a:rPr lang="el-GR" dirty="0"/>
              <a:t>.</a:t>
            </a:r>
          </a:p>
        </p:txBody>
      </p:sp>
      <p:sp>
        <p:nvSpPr>
          <p:cNvPr id="6" name="5 - TextBox"/>
          <p:cNvSpPr txBox="1"/>
          <p:nvPr/>
        </p:nvSpPr>
        <p:spPr>
          <a:xfrm>
            <a:off x="857224" y="357166"/>
            <a:ext cx="3062890" cy="369332"/>
          </a:xfrm>
          <a:prstGeom prst="rect">
            <a:avLst/>
          </a:prstGeom>
          <a:noFill/>
        </p:spPr>
        <p:txBody>
          <a:bodyPr wrap="none" rtlCol="0">
            <a:spAutoFit/>
          </a:bodyPr>
          <a:lstStyle/>
          <a:p>
            <a:r>
              <a:rPr lang="el-GR" dirty="0"/>
              <a:t>Τομή μέσω </a:t>
            </a:r>
            <a:r>
              <a:rPr lang="el-GR" dirty="0" err="1"/>
              <a:t>ρυγχαίου</a:t>
            </a:r>
            <a:r>
              <a:rPr lang="el-GR" dirty="0"/>
              <a:t> θαλάμου</a:t>
            </a:r>
          </a:p>
        </p:txBody>
      </p:sp>
      <p:pic>
        <p:nvPicPr>
          <p:cNvPr id="8" name="Picture 2"/>
          <p:cNvPicPr>
            <a:picLocks noChangeAspect="1" noChangeArrowheads="1"/>
          </p:cNvPicPr>
          <p:nvPr/>
        </p:nvPicPr>
        <p:blipFill>
          <a:blip r:embed="rId3"/>
          <a:srcRect/>
          <a:stretch>
            <a:fillRect/>
          </a:stretch>
        </p:blipFill>
        <p:spPr bwMode="auto">
          <a:xfrm>
            <a:off x="7143768" y="214290"/>
            <a:ext cx="1214437" cy="976312"/>
          </a:xfrm>
          <a:prstGeom prst="rect">
            <a:avLst/>
          </a:prstGeom>
          <a:noFill/>
          <a:ln w="9525">
            <a:noFill/>
            <a:miter lim="800000"/>
            <a:headEnd/>
            <a:tailEnd/>
          </a:ln>
          <a:effectLst/>
        </p:spPr>
      </p:pic>
    </p:spTree>
    <p:extLst>
      <p:ext uri="{BB962C8B-B14F-4D97-AF65-F5344CB8AC3E}">
        <p14:creationId xmlns:p14="http://schemas.microsoft.com/office/powerpoint/2010/main" val="16816963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4048" y="1052736"/>
            <a:ext cx="3168352" cy="2862322"/>
          </a:xfrm>
          <a:prstGeom prst="rect">
            <a:avLst/>
          </a:prstGeom>
          <a:noFill/>
        </p:spPr>
        <p:txBody>
          <a:bodyPr wrap="square" rtlCol="0">
            <a:spAutoFit/>
          </a:bodyPr>
          <a:lstStyle/>
          <a:p>
            <a:pPr marL="342900" indent="-342900">
              <a:buAutoNum type="arabicPeriod"/>
            </a:pPr>
            <a:r>
              <a:rPr lang="el-GR" dirty="0"/>
              <a:t>Έσω πυρήνες</a:t>
            </a:r>
          </a:p>
          <a:p>
            <a:pPr marL="342900" indent="-342900">
              <a:buAutoNum type="arabicPeriod"/>
            </a:pPr>
            <a:r>
              <a:rPr lang="el-GR" dirty="0"/>
              <a:t>Έξω κοιλιακοί πυρήνες</a:t>
            </a:r>
          </a:p>
          <a:p>
            <a:pPr marL="342900" indent="-342900">
              <a:buAutoNum type="arabicPeriod"/>
            </a:pPr>
            <a:r>
              <a:rPr lang="el-GR" dirty="0" err="1"/>
              <a:t>Επιπολής</a:t>
            </a:r>
            <a:r>
              <a:rPr lang="el-GR" dirty="0"/>
              <a:t> ραχιαίοι πυρήνες</a:t>
            </a:r>
          </a:p>
          <a:p>
            <a:pPr marL="342900" indent="-342900">
              <a:buAutoNum type="arabicPeriod"/>
            </a:pPr>
            <a:r>
              <a:rPr lang="el-GR" dirty="0"/>
              <a:t>Κεντρικός πυρήνας</a:t>
            </a:r>
            <a:endParaRPr lang="en-US" dirty="0"/>
          </a:p>
          <a:p>
            <a:pPr marL="342900" indent="-342900">
              <a:buAutoNum type="arabicPeriod"/>
            </a:pPr>
            <a:r>
              <a:rPr lang="el-GR" dirty="0"/>
              <a:t>Προσκέφαλο</a:t>
            </a:r>
          </a:p>
          <a:p>
            <a:pPr marL="342900" indent="-342900">
              <a:buAutoNum type="arabicPeriod"/>
            </a:pPr>
            <a:r>
              <a:rPr lang="el-GR" dirty="0"/>
              <a:t>Κοιλιακοί οπίσθιοι πυρήνες</a:t>
            </a:r>
          </a:p>
          <a:p>
            <a:pPr marL="342900" indent="-342900">
              <a:buAutoNum type="arabicPeriod"/>
            </a:pPr>
            <a:r>
              <a:rPr lang="el-GR" dirty="0"/>
              <a:t>Μηνοειδής </a:t>
            </a:r>
          </a:p>
          <a:p>
            <a:pPr marL="342900" indent="-342900">
              <a:buAutoNum type="arabicPeriod"/>
            </a:pPr>
            <a:r>
              <a:rPr lang="el-GR" dirty="0"/>
              <a:t>Έξω γονατώδες σώμα</a:t>
            </a:r>
            <a:endParaRPr lang="en-US" dirty="0"/>
          </a:p>
          <a:p>
            <a:r>
              <a:rPr lang="el-GR" dirty="0"/>
              <a:t>10. Έσω γονατώδες σώμα</a:t>
            </a:r>
          </a:p>
          <a:p>
            <a:r>
              <a:rPr lang="el-GR" dirty="0"/>
              <a:t>11. Πυρήνας ΔΣ</a:t>
            </a: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92696"/>
            <a:ext cx="4448175"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7504" y="5037663"/>
            <a:ext cx="9081910" cy="1754326"/>
          </a:xfrm>
          <a:prstGeom prst="rect">
            <a:avLst/>
          </a:prstGeom>
          <a:noFill/>
        </p:spPr>
        <p:txBody>
          <a:bodyPr wrap="none" rtlCol="0">
            <a:spAutoFit/>
          </a:bodyPr>
          <a:lstStyle/>
          <a:p>
            <a:r>
              <a:rPr lang="el-GR" b="1" dirty="0"/>
              <a:t>Προσκέφαλο (5)</a:t>
            </a:r>
            <a:r>
              <a:rPr lang="el-GR" dirty="0"/>
              <a:t>: οπίσθιο τριτημόριο θαλάμου</a:t>
            </a:r>
          </a:p>
          <a:p>
            <a:r>
              <a:rPr lang="el-GR" dirty="0"/>
              <a:t>Μεταξύ έσω και έξω πυρήνων, στο ραχιαίο τμήμα. </a:t>
            </a:r>
            <a:r>
              <a:rPr lang="el-GR" u="sng" dirty="0"/>
              <a:t>Προβάλλει στον </a:t>
            </a:r>
          </a:p>
          <a:p>
            <a:r>
              <a:rPr lang="el-GR" u="sng" dirty="0"/>
              <a:t>κροταφικό λοβό </a:t>
            </a:r>
            <a:r>
              <a:rPr lang="el-GR" dirty="0"/>
              <a:t>και δέχεται </a:t>
            </a:r>
            <a:r>
              <a:rPr lang="el-GR" u="sng" dirty="0"/>
              <a:t>ίνες από έξω λημνίσκο-</a:t>
            </a:r>
            <a:r>
              <a:rPr lang="el-GR" dirty="0"/>
              <a:t>(έσω γονατώδες σώμα) και από την </a:t>
            </a:r>
          </a:p>
          <a:p>
            <a:r>
              <a:rPr lang="el-GR" u="sng" dirty="0"/>
              <a:t>οπτική οδό </a:t>
            </a:r>
            <a:r>
              <a:rPr lang="el-GR" dirty="0"/>
              <a:t>(έξω γονατώδες σώμα). Θεωρείται πυρήνας ακουστικής και οπτικής ολοκλήρωσης</a:t>
            </a:r>
          </a:p>
          <a:p>
            <a:r>
              <a:rPr lang="el-GR" dirty="0"/>
              <a:t>(σημαντικός για το λόγο και τη σκέψη)</a:t>
            </a:r>
          </a:p>
          <a:p>
            <a:r>
              <a:rPr lang="el-GR" dirty="0">
                <a:solidFill>
                  <a:srgbClr val="FF0000"/>
                </a:solidFill>
              </a:rPr>
              <a:t>ΔΕ ΔΕΧΕΤΑΙ ΙΝΕΣ ΑΠΟ ΕΞΩΘΑΛΑΜΙΚΟΥΣ ΠΥΡΗΝΕΣ.</a:t>
            </a:r>
          </a:p>
        </p:txBody>
      </p:sp>
      <p:sp>
        <p:nvSpPr>
          <p:cNvPr id="5" name="4 - TextBox"/>
          <p:cNvSpPr txBox="1"/>
          <p:nvPr/>
        </p:nvSpPr>
        <p:spPr>
          <a:xfrm>
            <a:off x="714348" y="428604"/>
            <a:ext cx="2989857" cy="369332"/>
          </a:xfrm>
          <a:prstGeom prst="rect">
            <a:avLst/>
          </a:prstGeom>
          <a:noFill/>
        </p:spPr>
        <p:txBody>
          <a:bodyPr wrap="none" rtlCol="0">
            <a:spAutoFit/>
          </a:bodyPr>
          <a:lstStyle/>
          <a:p>
            <a:r>
              <a:rPr lang="el-GR" dirty="0"/>
              <a:t>Τομή μέσω ουραίου θαλάμου</a:t>
            </a:r>
          </a:p>
        </p:txBody>
      </p:sp>
      <p:pic>
        <p:nvPicPr>
          <p:cNvPr id="6" name="Picture 2"/>
          <p:cNvPicPr>
            <a:picLocks noChangeAspect="1" noChangeArrowheads="1"/>
          </p:cNvPicPr>
          <p:nvPr/>
        </p:nvPicPr>
        <p:blipFill>
          <a:blip r:embed="rId3"/>
          <a:srcRect/>
          <a:stretch>
            <a:fillRect/>
          </a:stretch>
        </p:blipFill>
        <p:spPr bwMode="auto">
          <a:xfrm>
            <a:off x="7500958" y="214290"/>
            <a:ext cx="1431347" cy="1395414"/>
          </a:xfrm>
          <a:prstGeom prst="rect">
            <a:avLst/>
          </a:prstGeom>
          <a:noFill/>
          <a:ln w="9525">
            <a:noFill/>
            <a:miter lim="800000"/>
            <a:headEnd/>
            <a:tailEnd/>
          </a:ln>
          <a:effectLst/>
        </p:spPr>
      </p:pic>
    </p:spTree>
    <p:extLst>
      <p:ext uri="{BB962C8B-B14F-4D97-AF65-F5344CB8AC3E}">
        <p14:creationId xmlns:p14="http://schemas.microsoft.com/office/powerpoint/2010/main" val="39370718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20" y="357166"/>
            <a:ext cx="4449763"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4857752" y="142852"/>
            <a:ext cx="4123501" cy="1754326"/>
          </a:xfrm>
          <a:prstGeom prst="rect">
            <a:avLst/>
          </a:prstGeom>
        </p:spPr>
        <p:txBody>
          <a:bodyPr wrap="none">
            <a:spAutoFit/>
          </a:bodyPr>
          <a:lstStyle/>
          <a:p>
            <a:r>
              <a:rPr lang="el-GR" b="1" dirty="0"/>
              <a:t>6.Κοιλιακοί οπίσθιοι πυρήνες</a:t>
            </a:r>
            <a:r>
              <a:rPr lang="el-GR" dirty="0"/>
              <a:t>.</a:t>
            </a:r>
          </a:p>
          <a:p>
            <a:r>
              <a:rPr lang="el-GR" dirty="0"/>
              <a:t>Καταλήγει </a:t>
            </a:r>
          </a:p>
          <a:p>
            <a:r>
              <a:rPr lang="el-GR" dirty="0"/>
              <a:t>ο έσω λημνίσκος, </a:t>
            </a:r>
          </a:p>
          <a:p>
            <a:r>
              <a:rPr lang="el-GR" dirty="0"/>
              <a:t>οι </a:t>
            </a:r>
            <a:r>
              <a:rPr lang="el-GR" dirty="0" err="1"/>
              <a:t>νωτιαιοθαλαμικές</a:t>
            </a:r>
            <a:r>
              <a:rPr lang="el-GR" dirty="0"/>
              <a:t> οδοί</a:t>
            </a:r>
          </a:p>
          <a:p>
            <a:r>
              <a:rPr lang="el-GR" dirty="0" err="1"/>
              <a:t>Τριδυμικός</a:t>
            </a:r>
            <a:r>
              <a:rPr lang="el-GR" dirty="0"/>
              <a:t> λημνίσκος</a:t>
            </a:r>
          </a:p>
          <a:p>
            <a:r>
              <a:rPr lang="el-GR" dirty="0"/>
              <a:t>Προβάλλει στην 1ταγή αισθητική περιοχή</a:t>
            </a:r>
          </a:p>
        </p:txBody>
      </p:sp>
      <p:sp>
        <p:nvSpPr>
          <p:cNvPr id="3" name="TextBox 2"/>
          <p:cNvSpPr txBox="1"/>
          <p:nvPr/>
        </p:nvSpPr>
        <p:spPr>
          <a:xfrm>
            <a:off x="5429256" y="2071678"/>
            <a:ext cx="3255093" cy="3970318"/>
          </a:xfrm>
          <a:prstGeom prst="rect">
            <a:avLst/>
          </a:prstGeom>
          <a:noFill/>
        </p:spPr>
        <p:txBody>
          <a:bodyPr wrap="square" rtlCol="0">
            <a:spAutoFit/>
          </a:bodyPr>
          <a:lstStyle/>
          <a:p>
            <a:r>
              <a:rPr lang="el-GR" dirty="0"/>
              <a:t>8. </a:t>
            </a:r>
            <a:r>
              <a:rPr lang="el-GR" b="1" dirty="0"/>
              <a:t>Έξω γονατώδες σώμα</a:t>
            </a:r>
          </a:p>
          <a:p>
            <a:r>
              <a:rPr lang="el-GR" dirty="0"/>
              <a:t>Σχετικά αποκομμένο. 6 στιβάδες κυττάρων, 5 στρώματα ινών.</a:t>
            </a:r>
          </a:p>
          <a:p>
            <a:r>
              <a:rPr lang="el-GR" i="1" u="sng" dirty="0">
                <a:solidFill>
                  <a:schemeClr val="accent2">
                    <a:lumMod val="75000"/>
                  </a:schemeClr>
                </a:solidFill>
              </a:rPr>
              <a:t>2,3,5</a:t>
            </a:r>
            <a:r>
              <a:rPr lang="el-GR" i="1" dirty="0">
                <a:solidFill>
                  <a:schemeClr val="accent2">
                    <a:lumMod val="75000"/>
                  </a:schemeClr>
                </a:solidFill>
              </a:rPr>
              <a:t> </a:t>
            </a:r>
            <a:r>
              <a:rPr lang="el-GR" dirty="0"/>
              <a:t>στρώμα: ίνες από </a:t>
            </a:r>
            <a:r>
              <a:rPr lang="el-GR" dirty="0" err="1"/>
              <a:t>ομόπλευρο</a:t>
            </a:r>
            <a:r>
              <a:rPr lang="el-GR" dirty="0"/>
              <a:t> οφθαλμό</a:t>
            </a:r>
          </a:p>
          <a:p>
            <a:r>
              <a:rPr lang="el-GR" i="1" u="sng" dirty="0">
                <a:solidFill>
                  <a:schemeClr val="accent2">
                    <a:lumMod val="75000"/>
                  </a:schemeClr>
                </a:solidFill>
              </a:rPr>
              <a:t>1,4,6</a:t>
            </a:r>
            <a:r>
              <a:rPr lang="el-GR" dirty="0"/>
              <a:t> στρώματα: ίνες από </a:t>
            </a:r>
            <a:r>
              <a:rPr lang="el-GR" dirty="0" err="1"/>
              <a:t>ετερόπλευρο</a:t>
            </a:r>
            <a:r>
              <a:rPr lang="el-GR" dirty="0"/>
              <a:t> οφθαλμό. Ίνες από ωχρά κηλίδα καταλήγουν στο πιο κεντρικό τμήμα. Σε εκφύλιση ωχράς εκφυλίζεται η περιοχή. Περιβάλλεται από εμμύελες ίνες που αποτελούν την οπτική ακτινοβολία</a:t>
            </a:r>
          </a:p>
          <a:p>
            <a:endParaRPr lang="el-GR" dirty="0"/>
          </a:p>
        </p:txBody>
      </p:sp>
      <p:sp>
        <p:nvSpPr>
          <p:cNvPr id="5" name="4 - TextBox"/>
          <p:cNvSpPr txBox="1"/>
          <p:nvPr/>
        </p:nvSpPr>
        <p:spPr>
          <a:xfrm>
            <a:off x="714348" y="428604"/>
            <a:ext cx="2989857" cy="369332"/>
          </a:xfrm>
          <a:prstGeom prst="rect">
            <a:avLst/>
          </a:prstGeom>
          <a:noFill/>
        </p:spPr>
        <p:txBody>
          <a:bodyPr wrap="none" rtlCol="0">
            <a:spAutoFit/>
          </a:bodyPr>
          <a:lstStyle/>
          <a:p>
            <a:r>
              <a:rPr lang="el-GR" dirty="0"/>
              <a:t>Τομή μέσω ουραίου θαλάμου</a:t>
            </a:r>
          </a:p>
        </p:txBody>
      </p:sp>
      <p:pic>
        <p:nvPicPr>
          <p:cNvPr id="6146" name="Picture 2"/>
          <p:cNvPicPr>
            <a:picLocks noChangeAspect="1" noChangeArrowheads="1"/>
          </p:cNvPicPr>
          <p:nvPr/>
        </p:nvPicPr>
        <p:blipFill>
          <a:blip r:embed="rId3"/>
          <a:srcRect/>
          <a:stretch>
            <a:fillRect/>
          </a:stretch>
        </p:blipFill>
        <p:spPr bwMode="auto">
          <a:xfrm>
            <a:off x="214282" y="4643446"/>
            <a:ext cx="1431347" cy="1395414"/>
          </a:xfrm>
          <a:prstGeom prst="rect">
            <a:avLst/>
          </a:prstGeom>
          <a:noFill/>
          <a:ln w="9525">
            <a:noFill/>
            <a:miter lim="800000"/>
            <a:headEnd/>
            <a:tailEnd/>
          </a:ln>
          <a:effectLst/>
        </p:spPr>
      </p:pic>
      <p:sp>
        <p:nvSpPr>
          <p:cNvPr id="8" name="7 - TextBox"/>
          <p:cNvSpPr txBox="1"/>
          <p:nvPr/>
        </p:nvSpPr>
        <p:spPr>
          <a:xfrm>
            <a:off x="1714480" y="4714884"/>
            <a:ext cx="2386807" cy="2031325"/>
          </a:xfrm>
          <a:prstGeom prst="rect">
            <a:avLst/>
          </a:prstGeom>
          <a:noFill/>
        </p:spPr>
        <p:txBody>
          <a:bodyPr wrap="none" rtlCol="0">
            <a:spAutoFit/>
          </a:bodyPr>
          <a:lstStyle/>
          <a:p>
            <a:pPr marL="342900" indent="-342900">
              <a:buAutoNum type="arabicPeriod"/>
            </a:pPr>
            <a:r>
              <a:rPr lang="el-GR" dirty="0"/>
              <a:t>Έσω π.</a:t>
            </a:r>
          </a:p>
          <a:p>
            <a:pPr marL="342900" indent="-342900">
              <a:buAutoNum type="arabicPeriod"/>
            </a:pPr>
            <a:r>
              <a:rPr lang="el-GR" dirty="0"/>
              <a:t>Έξω κοιλιακοί π.</a:t>
            </a:r>
          </a:p>
          <a:p>
            <a:pPr marL="342900" indent="-342900">
              <a:buAutoNum type="arabicPeriod"/>
            </a:pPr>
            <a:r>
              <a:rPr lang="el-GR" dirty="0"/>
              <a:t>Επιπολής ραχιαίος</a:t>
            </a:r>
          </a:p>
          <a:p>
            <a:pPr marL="342900" indent="-342900">
              <a:buAutoNum type="arabicPeriod"/>
            </a:pPr>
            <a:r>
              <a:rPr lang="el-GR" b="1" dirty="0"/>
              <a:t>Κεντρικός π.</a:t>
            </a:r>
          </a:p>
          <a:p>
            <a:pPr marL="342900" indent="-342900">
              <a:buAutoNum type="arabicPeriod"/>
            </a:pPr>
            <a:r>
              <a:rPr lang="el-GR" dirty="0"/>
              <a:t>Προσκέφαλο</a:t>
            </a:r>
          </a:p>
          <a:p>
            <a:pPr marL="342900" indent="-342900">
              <a:buAutoNum type="arabicPeriod"/>
            </a:pPr>
            <a:r>
              <a:rPr lang="el-GR" b="1" dirty="0"/>
              <a:t>Κοιλιακός οπίσθιος</a:t>
            </a:r>
          </a:p>
          <a:p>
            <a:pPr marL="342900" indent="-342900">
              <a:buAutoNum type="arabicPeriod"/>
            </a:pPr>
            <a:r>
              <a:rPr lang="el-GR" dirty="0"/>
              <a:t>Μηνοειδής π.</a:t>
            </a:r>
          </a:p>
        </p:txBody>
      </p:sp>
      <p:sp>
        <p:nvSpPr>
          <p:cNvPr id="9" name="8 - TextBox"/>
          <p:cNvSpPr txBox="1"/>
          <p:nvPr/>
        </p:nvSpPr>
        <p:spPr>
          <a:xfrm>
            <a:off x="5715008" y="6143644"/>
            <a:ext cx="2189125" cy="646331"/>
          </a:xfrm>
          <a:prstGeom prst="rect">
            <a:avLst/>
          </a:prstGeom>
          <a:noFill/>
        </p:spPr>
        <p:txBody>
          <a:bodyPr wrap="none" rtlCol="0">
            <a:spAutoFit/>
          </a:bodyPr>
          <a:lstStyle/>
          <a:p>
            <a:r>
              <a:rPr lang="el-GR" dirty="0"/>
              <a:t>10.Έσω γονατώδες σ.</a:t>
            </a:r>
          </a:p>
          <a:p>
            <a:r>
              <a:rPr lang="el-GR" dirty="0"/>
              <a:t>11. Δικτυωτός π.</a:t>
            </a:r>
          </a:p>
        </p:txBody>
      </p:sp>
    </p:spTree>
    <p:extLst>
      <p:ext uri="{BB962C8B-B14F-4D97-AF65-F5344CB8AC3E}">
        <p14:creationId xmlns:p14="http://schemas.microsoft.com/office/powerpoint/2010/main" val="2348822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60408" y="1214422"/>
            <a:ext cx="2583592" cy="452431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l-GR" dirty="0"/>
              <a:t>5. Ωχρά σφαίρα</a:t>
            </a:r>
          </a:p>
          <a:p>
            <a:r>
              <a:rPr lang="el-GR" dirty="0">
                <a:solidFill>
                  <a:srgbClr val="FF0000"/>
                </a:solidFill>
              </a:rPr>
              <a:t>6. Έσω κάψα</a:t>
            </a:r>
          </a:p>
          <a:p>
            <a:r>
              <a:rPr lang="el-GR" dirty="0">
                <a:solidFill>
                  <a:srgbClr val="FF0000"/>
                </a:solidFill>
              </a:rPr>
              <a:t>8. Οπτικό χίασμα</a:t>
            </a:r>
          </a:p>
          <a:p>
            <a:r>
              <a:rPr lang="el-GR" dirty="0"/>
              <a:t>9.</a:t>
            </a:r>
            <a:r>
              <a:rPr lang="en-US" dirty="0"/>
              <a:t> </a:t>
            </a:r>
            <a:r>
              <a:rPr lang="el-GR" dirty="0"/>
              <a:t>Προοπτικό κόλπωμα</a:t>
            </a:r>
            <a:endParaRPr lang="en-US" dirty="0"/>
          </a:p>
          <a:p>
            <a:r>
              <a:rPr lang="el-GR" dirty="0"/>
              <a:t>10. Πλάγια κοιλία</a:t>
            </a:r>
          </a:p>
          <a:p>
            <a:r>
              <a:rPr lang="el-GR" dirty="0"/>
              <a:t>11. Διαφανές διάφραγμα</a:t>
            </a:r>
          </a:p>
          <a:p>
            <a:r>
              <a:rPr lang="el-GR" dirty="0"/>
              <a:t>12. Κοιλία διαφανούς</a:t>
            </a:r>
          </a:p>
          <a:p>
            <a:r>
              <a:rPr lang="el-GR" dirty="0"/>
              <a:t>       διαφράγματος</a:t>
            </a:r>
          </a:p>
          <a:p>
            <a:r>
              <a:rPr lang="el-GR" dirty="0"/>
              <a:t>13. Κερκοφόρος πυρήνας</a:t>
            </a:r>
          </a:p>
          <a:p>
            <a:r>
              <a:rPr lang="el-GR" dirty="0"/>
              <a:t>14. Κέλυφος</a:t>
            </a:r>
          </a:p>
          <a:p>
            <a:r>
              <a:rPr lang="el-GR" dirty="0"/>
              <a:t>15. Οσφρητική περιοχή</a:t>
            </a:r>
          </a:p>
          <a:p>
            <a:r>
              <a:rPr lang="el-GR" dirty="0">
                <a:solidFill>
                  <a:srgbClr val="FF0000"/>
                </a:solidFill>
              </a:rPr>
              <a:t>16. Μεσολόβιο</a:t>
            </a:r>
          </a:p>
          <a:p>
            <a:r>
              <a:rPr lang="el-GR" dirty="0">
                <a:solidFill>
                  <a:srgbClr val="FF0000"/>
                </a:solidFill>
              </a:rPr>
              <a:t>17. </a:t>
            </a:r>
            <a:r>
              <a:rPr lang="el-GR" dirty="0" err="1">
                <a:solidFill>
                  <a:srgbClr val="FF0000"/>
                </a:solidFill>
              </a:rPr>
              <a:t>Πρ</a:t>
            </a:r>
            <a:r>
              <a:rPr lang="el-GR" dirty="0">
                <a:solidFill>
                  <a:srgbClr val="FF0000"/>
                </a:solidFill>
              </a:rPr>
              <a:t>. σύνδεσμος</a:t>
            </a:r>
          </a:p>
          <a:p>
            <a:r>
              <a:rPr lang="el-GR" dirty="0">
                <a:solidFill>
                  <a:srgbClr val="FF0000"/>
                </a:solidFill>
              </a:rPr>
              <a:t>18. Ψαλίδα</a:t>
            </a:r>
          </a:p>
          <a:p>
            <a:r>
              <a:rPr lang="el-GR" dirty="0"/>
              <a:t>19. Έξω οσφρητική χορδή</a:t>
            </a:r>
          </a:p>
          <a:p>
            <a:endParaRPr lang="el-GR" dirty="0"/>
          </a:p>
        </p:txBody>
      </p:sp>
      <p:pic>
        <p:nvPicPr>
          <p:cNvPr id="1029" name="Picture 5"/>
          <p:cNvPicPr>
            <a:picLocks noChangeAspect="1" noChangeArrowheads="1"/>
          </p:cNvPicPr>
          <p:nvPr/>
        </p:nvPicPr>
        <p:blipFill>
          <a:blip r:embed="rId2"/>
          <a:srcRect/>
          <a:stretch>
            <a:fillRect/>
          </a:stretch>
        </p:blipFill>
        <p:spPr bwMode="auto">
          <a:xfrm>
            <a:off x="357158" y="285728"/>
            <a:ext cx="6096000" cy="4200525"/>
          </a:xfrm>
          <a:prstGeom prst="rect">
            <a:avLst/>
          </a:prstGeom>
          <a:noFill/>
          <a:ln w="9525">
            <a:noFill/>
            <a:miter lim="800000"/>
            <a:headEnd/>
            <a:tailEnd/>
          </a:ln>
          <a:effectLst/>
        </p:spPr>
      </p:pic>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20" y="5572140"/>
            <a:ext cx="1342031" cy="1000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 TextBox"/>
          <p:cNvSpPr txBox="1"/>
          <p:nvPr/>
        </p:nvSpPr>
        <p:spPr>
          <a:xfrm>
            <a:off x="1214414" y="0"/>
            <a:ext cx="3690497" cy="369332"/>
          </a:xfrm>
          <a:prstGeom prst="rect">
            <a:avLst/>
          </a:prstGeom>
          <a:noFill/>
        </p:spPr>
        <p:txBody>
          <a:bodyPr wrap="none" rtlCol="0">
            <a:spAutoFit/>
          </a:bodyPr>
          <a:lstStyle/>
          <a:p>
            <a:r>
              <a:rPr lang="el-GR" dirty="0"/>
              <a:t>Τομή στο επίπεδο οπτικού χιάσματος</a:t>
            </a:r>
          </a:p>
        </p:txBody>
      </p:sp>
    </p:spTree>
    <p:extLst>
      <p:ext uri="{BB962C8B-B14F-4D97-AF65-F5344CB8AC3E}">
        <p14:creationId xmlns:p14="http://schemas.microsoft.com/office/powerpoint/2010/main" val="3604752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736"/>
            <a:ext cx="5356225"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08104" y="1268760"/>
            <a:ext cx="3839641" cy="4524315"/>
          </a:xfrm>
          <a:prstGeom prst="rect">
            <a:avLst/>
          </a:prstGeom>
          <a:noFill/>
        </p:spPr>
        <p:txBody>
          <a:bodyPr wrap="none" rtlCol="0">
            <a:spAutoFit/>
          </a:bodyPr>
          <a:lstStyle/>
          <a:p>
            <a:pPr marL="342900" indent="-342900">
              <a:buAutoNum type="arabicPeriod"/>
            </a:pPr>
            <a:r>
              <a:rPr lang="el-GR" dirty="0"/>
              <a:t>Αβέβαιη ζώνη</a:t>
            </a:r>
            <a:endParaRPr lang="en-US" dirty="0"/>
          </a:p>
          <a:p>
            <a:pPr marL="342900" indent="-342900">
              <a:buAutoNum type="arabicPeriod"/>
            </a:pPr>
            <a:r>
              <a:rPr lang="el-GR" dirty="0">
                <a:solidFill>
                  <a:srgbClr val="00B050"/>
                </a:solidFill>
              </a:rPr>
              <a:t>Πεδίο </a:t>
            </a:r>
            <a:r>
              <a:rPr lang="en-US" dirty="0" err="1">
                <a:solidFill>
                  <a:srgbClr val="00B050"/>
                </a:solidFill>
              </a:rPr>
              <a:t>Forel</a:t>
            </a:r>
            <a:r>
              <a:rPr lang="en-US" dirty="0">
                <a:solidFill>
                  <a:srgbClr val="00B050"/>
                </a:solidFill>
              </a:rPr>
              <a:t> H1</a:t>
            </a:r>
            <a:r>
              <a:rPr lang="el-GR" dirty="0">
                <a:solidFill>
                  <a:srgbClr val="00B050"/>
                </a:solidFill>
              </a:rPr>
              <a:t>-θαλαμική δεσμίδα</a:t>
            </a:r>
            <a:endParaRPr lang="en-US" dirty="0">
              <a:solidFill>
                <a:srgbClr val="00B050"/>
              </a:solidFill>
            </a:endParaRPr>
          </a:p>
          <a:p>
            <a:pPr marL="342900" indent="-342900">
              <a:buAutoNum type="arabicPeriod"/>
            </a:pPr>
            <a:r>
              <a:rPr lang="el-GR" dirty="0">
                <a:solidFill>
                  <a:srgbClr val="00B050"/>
                </a:solidFill>
              </a:rPr>
              <a:t>Πεδίο </a:t>
            </a:r>
            <a:r>
              <a:rPr lang="en-US" dirty="0" err="1">
                <a:solidFill>
                  <a:srgbClr val="00B050"/>
                </a:solidFill>
              </a:rPr>
              <a:t>Forel</a:t>
            </a:r>
            <a:r>
              <a:rPr lang="en-US" dirty="0">
                <a:solidFill>
                  <a:srgbClr val="00B050"/>
                </a:solidFill>
              </a:rPr>
              <a:t> H2</a:t>
            </a:r>
            <a:r>
              <a:rPr lang="el-GR" dirty="0">
                <a:solidFill>
                  <a:srgbClr val="00B050"/>
                </a:solidFill>
              </a:rPr>
              <a:t>-φακοειδής δεσμίδα</a:t>
            </a:r>
          </a:p>
          <a:p>
            <a:pPr marL="342900" indent="-342900">
              <a:buAutoNum type="arabicPeriod"/>
            </a:pPr>
            <a:r>
              <a:rPr lang="el-GR" dirty="0">
                <a:solidFill>
                  <a:srgbClr val="FF0000"/>
                </a:solidFill>
              </a:rPr>
              <a:t>Υποθαλάμιος πυρήνας </a:t>
            </a:r>
            <a:r>
              <a:rPr lang="en-US" dirty="0" err="1">
                <a:solidFill>
                  <a:srgbClr val="FF0000"/>
                </a:solidFill>
              </a:rPr>
              <a:t>Luys</a:t>
            </a:r>
            <a:endParaRPr lang="el-GR" dirty="0">
              <a:solidFill>
                <a:srgbClr val="FF0000"/>
              </a:solidFill>
            </a:endParaRPr>
          </a:p>
          <a:p>
            <a:pPr marL="342900" indent="-342900">
              <a:buAutoNum type="arabicPeriod"/>
            </a:pPr>
            <a:r>
              <a:rPr lang="el-GR" dirty="0"/>
              <a:t>Έσω κάψα</a:t>
            </a:r>
          </a:p>
          <a:p>
            <a:pPr marL="342900" indent="-342900">
              <a:buAutoNum type="arabicPeriod"/>
            </a:pPr>
            <a:r>
              <a:rPr lang="el-GR" dirty="0">
                <a:solidFill>
                  <a:srgbClr val="FF0000"/>
                </a:solidFill>
              </a:rPr>
              <a:t>Ωχρά σφαίρα</a:t>
            </a:r>
          </a:p>
          <a:p>
            <a:pPr marL="342900" indent="-342900">
              <a:buAutoNum type="arabicPeriod"/>
            </a:pPr>
            <a:r>
              <a:rPr lang="el-GR" dirty="0"/>
              <a:t>Κέλυφος</a:t>
            </a:r>
          </a:p>
          <a:p>
            <a:pPr marL="342900" indent="-342900">
              <a:buAutoNum type="arabicPeriod"/>
            </a:pPr>
            <a:r>
              <a:rPr lang="el-GR" dirty="0"/>
              <a:t>Κερκοφόρος πυρήνας</a:t>
            </a:r>
          </a:p>
          <a:p>
            <a:pPr marL="342900" indent="-342900">
              <a:buAutoNum type="arabicPeriod"/>
            </a:pPr>
            <a:r>
              <a:rPr lang="el-GR" dirty="0" err="1">
                <a:solidFill>
                  <a:srgbClr val="FF0000"/>
                </a:solidFill>
              </a:rPr>
              <a:t>Υποθαλαμιοωχραίες</a:t>
            </a:r>
            <a:r>
              <a:rPr lang="el-GR" dirty="0">
                <a:solidFill>
                  <a:srgbClr val="FF0000"/>
                </a:solidFill>
              </a:rPr>
              <a:t> ίνες</a:t>
            </a:r>
          </a:p>
          <a:p>
            <a:pPr marL="342900" indent="-342900">
              <a:buAutoNum type="arabicPeriod"/>
            </a:pPr>
            <a:r>
              <a:rPr lang="el-GR" dirty="0" err="1">
                <a:solidFill>
                  <a:srgbClr val="FF0000"/>
                </a:solidFill>
              </a:rPr>
              <a:t>Ωχροϋποθαλαμιαίες</a:t>
            </a:r>
            <a:r>
              <a:rPr lang="el-GR" dirty="0">
                <a:solidFill>
                  <a:srgbClr val="FF0000"/>
                </a:solidFill>
              </a:rPr>
              <a:t> ίνες</a:t>
            </a:r>
          </a:p>
          <a:p>
            <a:pPr marL="342900" indent="-342900">
              <a:buAutoNum type="arabicPeriod"/>
            </a:pPr>
            <a:r>
              <a:rPr lang="el-GR" dirty="0" err="1"/>
              <a:t>Μελαινο</a:t>
            </a:r>
            <a:r>
              <a:rPr lang="el-GR" dirty="0"/>
              <a:t> </a:t>
            </a:r>
            <a:r>
              <a:rPr lang="el-GR" dirty="0" err="1"/>
              <a:t>ωχραίες</a:t>
            </a:r>
            <a:r>
              <a:rPr lang="el-GR" dirty="0"/>
              <a:t> ίνες</a:t>
            </a:r>
          </a:p>
          <a:p>
            <a:pPr marL="342900" indent="-342900">
              <a:buAutoNum type="arabicPeriod"/>
            </a:pPr>
            <a:r>
              <a:rPr lang="el-GR" dirty="0"/>
              <a:t>Μέλαινα ουσία</a:t>
            </a:r>
          </a:p>
          <a:p>
            <a:pPr marL="342900" indent="-342900">
              <a:buAutoNum type="arabicPeriod"/>
            </a:pPr>
            <a:r>
              <a:rPr lang="el-GR" dirty="0">
                <a:solidFill>
                  <a:srgbClr val="00B050"/>
                </a:solidFill>
              </a:rPr>
              <a:t>Φακοειδής δεσμίδα</a:t>
            </a:r>
          </a:p>
          <a:p>
            <a:pPr marL="342900" indent="-342900">
              <a:buAutoNum type="arabicPeriod"/>
            </a:pPr>
            <a:r>
              <a:rPr lang="el-GR" dirty="0">
                <a:solidFill>
                  <a:srgbClr val="00B050"/>
                </a:solidFill>
              </a:rPr>
              <a:t>Φακοειδής αγκύλη</a:t>
            </a:r>
          </a:p>
          <a:p>
            <a:pPr marL="342900" indent="-342900">
              <a:buAutoNum type="arabicPeriod"/>
            </a:pPr>
            <a:r>
              <a:rPr lang="el-GR" dirty="0">
                <a:solidFill>
                  <a:srgbClr val="00B050"/>
                </a:solidFill>
              </a:rPr>
              <a:t>Θαλαμική δεσμίδα</a:t>
            </a:r>
          </a:p>
          <a:p>
            <a:pPr marL="342900" indent="-342900">
              <a:buAutoNum type="arabicPeriod"/>
            </a:pPr>
            <a:r>
              <a:rPr lang="el-GR" dirty="0" err="1"/>
              <a:t>Ωχροκαλυπτρική</a:t>
            </a:r>
            <a:r>
              <a:rPr lang="el-GR" dirty="0"/>
              <a:t> δεσμίδα</a:t>
            </a:r>
          </a:p>
        </p:txBody>
      </p:sp>
      <p:sp>
        <p:nvSpPr>
          <p:cNvPr id="4" name="3 - TextBox"/>
          <p:cNvSpPr txBox="1"/>
          <p:nvPr/>
        </p:nvSpPr>
        <p:spPr>
          <a:xfrm>
            <a:off x="1643042" y="428604"/>
            <a:ext cx="5143972" cy="646331"/>
          </a:xfrm>
          <a:prstGeom prst="rect">
            <a:avLst/>
          </a:prstGeom>
          <a:noFill/>
        </p:spPr>
        <p:txBody>
          <a:bodyPr wrap="none" rtlCol="0">
            <a:spAutoFit/>
          </a:bodyPr>
          <a:lstStyle/>
          <a:p>
            <a:r>
              <a:rPr lang="el-GR" dirty="0"/>
              <a:t>ΥΠΟΘΑΛΑΜΙΑ ΧΩΡΑ</a:t>
            </a:r>
          </a:p>
          <a:p>
            <a:r>
              <a:rPr lang="el-GR" dirty="0"/>
              <a:t>αβέβαιη ζώνη, υποθαλάμιος πυρήνας, ωχρά σφαίρα</a:t>
            </a:r>
          </a:p>
        </p:txBody>
      </p:sp>
    </p:spTree>
    <p:extLst>
      <p:ext uri="{BB962C8B-B14F-4D97-AF65-F5344CB8AC3E}">
        <p14:creationId xmlns:p14="http://schemas.microsoft.com/office/powerpoint/2010/main" val="9957244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251520" y="476672"/>
            <a:ext cx="8229600" cy="4525963"/>
          </a:xfrm>
        </p:spPr>
        <p:txBody>
          <a:bodyPr>
            <a:normAutofit fontScale="55000" lnSpcReduction="20000"/>
          </a:bodyPr>
          <a:lstStyle/>
          <a:p>
            <a:r>
              <a:rPr lang="el-GR" b="1" dirty="0"/>
              <a:t>Αβέβαιη ζώνη</a:t>
            </a:r>
            <a:r>
              <a:rPr lang="el-GR" dirty="0"/>
              <a:t>: ανάμεσα στα πεδία </a:t>
            </a:r>
            <a:r>
              <a:rPr lang="en-US" dirty="0" err="1"/>
              <a:t>Forel</a:t>
            </a:r>
            <a:r>
              <a:rPr lang="en-US" dirty="0"/>
              <a:t> H1 </a:t>
            </a:r>
            <a:r>
              <a:rPr lang="el-GR" dirty="0"/>
              <a:t>και </a:t>
            </a:r>
            <a:r>
              <a:rPr lang="en-US" dirty="0"/>
              <a:t>H2</a:t>
            </a:r>
            <a:r>
              <a:rPr lang="el-GR" dirty="0"/>
              <a:t>. Ενδιάμεσος σταθμός για κατιούσες ίνες από ωχρά σφαίρα</a:t>
            </a:r>
          </a:p>
          <a:p>
            <a:r>
              <a:rPr lang="el-GR" b="1" dirty="0"/>
              <a:t>Υποθαλάμιος πυρήνας (σώμα </a:t>
            </a:r>
            <a:r>
              <a:rPr lang="en-US" b="1" dirty="0" err="1"/>
              <a:t>Luys</a:t>
            </a:r>
            <a:r>
              <a:rPr lang="en-US" b="1" dirty="0"/>
              <a:t>)</a:t>
            </a:r>
            <a:r>
              <a:rPr lang="el-GR" dirty="0"/>
              <a:t>: ανάμεσα σε Η2 και έσω κάψα. Συνδέεται αμφίδρομα με ωχρά σφαίρα. Καταστροφή του προκαλεί </a:t>
            </a:r>
            <a:r>
              <a:rPr lang="el-GR" dirty="0" err="1"/>
              <a:t>ημιβαλλισμό</a:t>
            </a:r>
            <a:r>
              <a:rPr lang="el-GR" dirty="0"/>
              <a:t>. Ερεθισμός προκαλεί αύξηση μυϊκού τόνου, αντανακλαστική διεγερσιμότητας και ακούσιες κινήσεις.</a:t>
            </a:r>
          </a:p>
          <a:p>
            <a:r>
              <a:rPr lang="el-GR" b="1" dirty="0"/>
              <a:t>Ωχρά σφαίρα</a:t>
            </a:r>
            <a:r>
              <a:rPr lang="el-GR" dirty="0"/>
              <a:t>: χωρίζεται από εμμύελες ίνες σε έσω και έξω τμήμα. Συνδέονται μεταξύ τους, με το κέλυφος και τον κερκοφόρο, αμφίδρομα με τον υποθαλάμιο πυρήνα (προσαγωγές στο έσω τμήμα, απαγωγές από έξω τμήμα) και με τη μέλαινα ουσία (έσω τμήμα). Βλάβη </a:t>
            </a:r>
            <a:r>
              <a:rPr lang="el-GR" dirty="0" err="1"/>
              <a:t>ετερόπλευρη</a:t>
            </a:r>
            <a:r>
              <a:rPr lang="el-GR" dirty="0"/>
              <a:t> μειώνει την υπερτονία και τον τρόμο στη ν. Πάρκινσον. </a:t>
            </a:r>
            <a:r>
              <a:rPr lang="el-GR" dirty="0" err="1"/>
              <a:t>Αμφοτερόπλευρη</a:t>
            </a:r>
            <a:r>
              <a:rPr lang="el-GR" dirty="0"/>
              <a:t> βλάβη προκαλεί ψυχικές διαταραχές.</a:t>
            </a:r>
          </a:p>
          <a:p>
            <a:endParaRPr lang="el-GR" dirty="0"/>
          </a:p>
          <a:p>
            <a:r>
              <a:rPr lang="el-GR" dirty="0"/>
              <a:t>Φακοειδής δεσμίδα _πεδίο Η2: έσω τμήμα ωχράς-θάλαμος</a:t>
            </a:r>
          </a:p>
          <a:p>
            <a:r>
              <a:rPr lang="el-GR" dirty="0"/>
              <a:t>Φακοειδής αγκύλη: έσω κάψα-έσω τμήμα ωχράς-θάλαμος</a:t>
            </a:r>
          </a:p>
          <a:p>
            <a:r>
              <a:rPr lang="el-GR" dirty="0"/>
              <a:t>Θαλαμική δεσμίδα _πεδίο Η1: φακοειδής αγκύλη και δεσμίδα (κοιλιακό πρόσθιο, κοιλιακό έξω, έσω πυρ. Θαλάμου)</a:t>
            </a:r>
          </a:p>
        </p:txBody>
      </p:sp>
    </p:spTree>
    <p:extLst>
      <p:ext uri="{BB962C8B-B14F-4D97-AF65-F5344CB8AC3E}">
        <p14:creationId xmlns:p14="http://schemas.microsoft.com/office/powerpoint/2010/main" val="3544951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srcRect/>
          <a:stretch>
            <a:fillRect/>
          </a:stretch>
        </p:blipFill>
        <p:spPr bwMode="auto">
          <a:xfrm>
            <a:off x="142844" y="428604"/>
            <a:ext cx="6678645" cy="5072098"/>
          </a:xfrm>
          <a:prstGeom prst="rect">
            <a:avLst/>
          </a:prstGeom>
          <a:noFill/>
          <a:ln w="9525">
            <a:noFill/>
            <a:miter lim="800000"/>
            <a:headEnd/>
            <a:tailEnd/>
          </a:ln>
          <a:effectLst/>
        </p:spPr>
      </p:pic>
      <p:sp>
        <p:nvSpPr>
          <p:cNvPr id="4" name="3 - TextBox"/>
          <p:cNvSpPr txBox="1"/>
          <p:nvPr/>
        </p:nvSpPr>
        <p:spPr>
          <a:xfrm>
            <a:off x="6829584" y="428604"/>
            <a:ext cx="2314416" cy="5170646"/>
          </a:xfrm>
          <a:prstGeom prst="rect">
            <a:avLst/>
          </a:prstGeom>
          <a:noFill/>
        </p:spPr>
        <p:txBody>
          <a:bodyPr wrap="none" rtlCol="0">
            <a:spAutoFit/>
          </a:bodyPr>
          <a:lstStyle/>
          <a:p>
            <a:pPr marL="342900" indent="-342900">
              <a:buAutoNum type="arabicPeriod"/>
            </a:pPr>
            <a:r>
              <a:rPr lang="el-GR" dirty="0"/>
              <a:t>Χοριοειδές πλέγμα</a:t>
            </a:r>
          </a:p>
          <a:p>
            <a:pPr marL="342900" indent="-342900">
              <a:buAutoNum type="arabicPeriod"/>
            </a:pPr>
            <a:r>
              <a:rPr lang="el-GR" sz="1200" dirty="0" err="1"/>
              <a:t>Θαλαμοραβδωτή</a:t>
            </a:r>
            <a:r>
              <a:rPr lang="el-GR" sz="1200" dirty="0"/>
              <a:t> φλέβα</a:t>
            </a:r>
          </a:p>
          <a:p>
            <a:pPr marL="342900" indent="-342900">
              <a:buAutoNum type="arabicPeriod"/>
            </a:pPr>
            <a:r>
              <a:rPr lang="el-GR" sz="1200" dirty="0" err="1"/>
              <a:t>Προσπεφυκός</a:t>
            </a:r>
            <a:r>
              <a:rPr lang="el-GR" sz="1200" dirty="0"/>
              <a:t> πέταλο</a:t>
            </a:r>
          </a:p>
          <a:p>
            <a:pPr marL="342900" indent="-342900">
              <a:buAutoNum type="arabicPeriod"/>
            </a:pPr>
            <a:r>
              <a:rPr lang="el-GR" dirty="0"/>
              <a:t>Ραχιαίος θάλαμος</a:t>
            </a:r>
          </a:p>
          <a:p>
            <a:pPr marL="342900" indent="-342900">
              <a:buAutoNum type="arabicPeriod"/>
            </a:pPr>
            <a:r>
              <a:rPr lang="el-GR" dirty="0"/>
              <a:t>Έσω κάψα</a:t>
            </a:r>
          </a:p>
          <a:p>
            <a:pPr marL="342900" indent="-342900"/>
            <a:r>
              <a:rPr lang="el-GR" dirty="0"/>
              <a:t>6.7.8. Ωχρά σφαίρα</a:t>
            </a:r>
          </a:p>
          <a:p>
            <a:pPr marL="342900" indent="-342900"/>
            <a:r>
              <a:rPr lang="el-GR" dirty="0"/>
              <a:t>9. </a:t>
            </a:r>
            <a:r>
              <a:rPr lang="el-GR" dirty="0">
                <a:solidFill>
                  <a:srgbClr val="0070C0"/>
                </a:solidFill>
              </a:rPr>
              <a:t>Κέλυφος </a:t>
            </a:r>
          </a:p>
          <a:p>
            <a:pPr marL="342900" indent="-342900"/>
            <a:r>
              <a:rPr lang="el-GR" dirty="0"/>
              <a:t>10. Φακοειδής αγκύλη</a:t>
            </a:r>
          </a:p>
          <a:p>
            <a:pPr marL="342900" indent="-342900"/>
            <a:r>
              <a:rPr lang="el-GR" dirty="0"/>
              <a:t>11.12. Υποθάλαμος </a:t>
            </a:r>
          </a:p>
          <a:p>
            <a:pPr marL="342900" indent="-342900"/>
            <a:r>
              <a:rPr lang="el-GR" dirty="0"/>
              <a:t>    (φαιό φύμα, χοάνη)</a:t>
            </a:r>
          </a:p>
          <a:p>
            <a:pPr marL="342900" indent="-342900"/>
            <a:r>
              <a:rPr lang="el-GR" dirty="0"/>
              <a:t>13. Οπτική ταινία</a:t>
            </a:r>
          </a:p>
          <a:p>
            <a:pPr marL="342900" indent="-342900"/>
            <a:r>
              <a:rPr lang="el-GR" dirty="0"/>
              <a:t>14</a:t>
            </a:r>
            <a:r>
              <a:rPr lang="el-GR" dirty="0">
                <a:solidFill>
                  <a:srgbClr val="0070C0"/>
                </a:solidFill>
              </a:rPr>
              <a:t>. Κερκοφόρος </a:t>
            </a:r>
          </a:p>
          <a:p>
            <a:pPr marL="342900" indent="-342900"/>
            <a:r>
              <a:rPr lang="el-GR" dirty="0"/>
              <a:t>15. π. </a:t>
            </a:r>
            <a:r>
              <a:rPr lang="en-US" dirty="0" err="1"/>
              <a:t>Meynert</a:t>
            </a:r>
            <a:r>
              <a:rPr lang="el-GR" dirty="0"/>
              <a:t> </a:t>
            </a:r>
            <a:r>
              <a:rPr lang="en-US" dirty="0"/>
              <a:t>(Ach)</a:t>
            </a:r>
          </a:p>
          <a:p>
            <a:pPr marL="342900" indent="-342900"/>
            <a:r>
              <a:rPr lang="en-US" dirty="0"/>
              <a:t>16.</a:t>
            </a:r>
            <a:r>
              <a:rPr lang="el-GR" dirty="0"/>
              <a:t> Ψαλίδα</a:t>
            </a:r>
          </a:p>
          <a:p>
            <a:pPr marL="342900" indent="-342900"/>
            <a:endParaRPr lang="el-GR" dirty="0"/>
          </a:p>
          <a:p>
            <a:pPr marL="342900" indent="-342900"/>
            <a:r>
              <a:rPr lang="el-GR" dirty="0"/>
              <a:t>33. Αμυγδαλή </a:t>
            </a:r>
          </a:p>
          <a:p>
            <a:pPr marL="342900" indent="-342900"/>
            <a:r>
              <a:rPr lang="el-GR" dirty="0"/>
              <a:t>35. </a:t>
            </a:r>
            <a:r>
              <a:rPr lang="el-GR" dirty="0" err="1"/>
              <a:t>πρ</a:t>
            </a:r>
            <a:r>
              <a:rPr lang="el-GR" dirty="0"/>
              <a:t>. σύνδεσμος</a:t>
            </a:r>
          </a:p>
          <a:p>
            <a:pPr marL="342900" indent="-342900">
              <a:buAutoNum type="arabicPeriod"/>
            </a:pPr>
            <a:endParaRPr lang="el-GR" dirty="0"/>
          </a:p>
          <a:p>
            <a:pPr marL="342900" indent="-342900">
              <a:buAutoNum type="arabicPeriod"/>
            </a:pPr>
            <a:endParaRPr lang="el-GR" dirty="0"/>
          </a:p>
        </p:txBody>
      </p:sp>
      <p:sp>
        <p:nvSpPr>
          <p:cNvPr id="5" name="4 - TextBox"/>
          <p:cNvSpPr txBox="1"/>
          <p:nvPr/>
        </p:nvSpPr>
        <p:spPr>
          <a:xfrm>
            <a:off x="785786" y="0"/>
            <a:ext cx="4332212" cy="369332"/>
          </a:xfrm>
          <a:prstGeom prst="rect">
            <a:avLst/>
          </a:prstGeom>
          <a:noFill/>
        </p:spPr>
        <p:txBody>
          <a:bodyPr wrap="none" rtlCol="0">
            <a:spAutoFit/>
          </a:bodyPr>
          <a:lstStyle/>
          <a:p>
            <a:r>
              <a:rPr lang="el-GR" dirty="0"/>
              <a:t>Τομή πίσω από </a:t>
            </a:r>
            <a:r>
              <a:rPr lang="el-GR" dirty="0" err="1"/>
              <a:t>μεσοκοιλιακό</a:t>
            </a:r>
            <a:r>
              <a:rPr lang="el-GR" dirty="0"/>
              <a:t> τρήμα </a:t>
            </a:r>
            <a:r>
              <a:rPr lang="en-US" dirty="0" err="1"/>
              <a:t>Monro</a:t>
            </a:r>
            <a:r>
              <a:rPr lang="en-US" dirty="0"/>
              <a:t>.</a:t>
            </a:r>
            <a:endParaRPr lang="el-GR" dirty="0"/>
          </a:p>
        </p:txBody>
      </p:sp>
      <p:sp>
        <p:nvSpPr>
          <p:cNvPr id="6" name="5 - TextBox"/>
          <p:cNvSpPr txBox="1"/>
          <p:nvPr/>
        </p:nvSpPr>
        <p:spPr>
          <a:xfrm>
            <a:off x="571472" y="5715016"/>
            <a:ext cx="6907981" cy="923330"/>
          </a:xfrm>
          <a:prstGeom prst="rect">
            <a:avLst/>
          </a:prstGeom>
          <a:noFill/>
        </p:spPr>
        <p:txBody>
          <a:bodyPr wrap="none" rtlCol="0">
            <a:spAutoFit/>
          </a:bodyPr>
          <a:lstStyle/>
          <a:p>
            <a:r>
              <a:rPr lang="el-GR" dirty="0"/>
              <a:t>Όχι σαφές όριο διάμεσου-τελικού εγκεφάλου (κέλυφος –κερκοφόρος)</a:t>
            </a:r>
          </a:p>
          <a:p>
            <a:r>
              <a:rPr lang="el-GR" dirty="0"/>
              <a:t>Η ωχρά διακρίνεται από κέλυφος λόγω αυξημένης ποσότητας μυελίνης</a:t>
            </a:r>
          </a:p>
          <a:p>
            <a:endParaRPr lang="el-GR" dirty="0"/>
          </a:p>
        </p:txBody>
      </p:sp>
      <p:pic>
        <p:nvPicPr>
          <p:cNvPr id="2052" name="Picture 4"/>
          <p:cNvPicPr>
            <a:picLocks noChangeAspect="1" noChangeArrowheads="1"/>
          </p:cNvPicPr>
          <p:nvPr/>
        </p:nvPicPr>
        <p:blipFill>
          <a:blip r:embed="rId3"/>
          <a:srcRect/>
          <a:stretch>
            <a:fillRect/>
          </a:stretch>
        </p:blipFill>
        <p:spPr bwMode="auto">
          <a:xfrm>
            <a:off x="7358082" y="5786454"/>
            <a:ext cx="1557365" cy="970825"/>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571472" y="214290"/>
            <a:ext cx="2712153" cy="369332"/>
          </a:xfrm>
          <a:prstGeom prst="rect">
            <a:avLst/>
          </a:prstGeom>
          <a:noFill/>
        </p:spPr>
        <p:txBody>
          <a:bodyPr wrap="none" rtlCol="0">
            <a:spAutoFit/>
          </a:bodyPr>
          <a:lstStyle/>
          <a:p>
            <a:r>
              <a:rPr lang="el-GR" dirty="0"/>
              <a:t>Τομή στο επίπεδο </a:t>
            </a:r>
            <a:r>
              <a:rPr lang="el-GR" dirty="0" err="1"/>
              <a:t>μαστίων</a:t>
            </a:r>
            <a:endParaRPr lang="el-GR" dirty="0"/>
          </a:p>
        </p:txBody>
      </p:sp>
      <p:sp>
        <p:nvSpPr>
          <p:cNvPr id="4" name="3 - TextBox"/>
          <p:cNvSpPr txBox="1"/>
          <p:nvPr/>
        </p:nvSpPr>
        <p:spPr>
          <a:xfrm>
            <a:off x="6786578" y="785794"/>
            <a:ext cx="2102563" cy="341632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l-GR" dirty="0"/>
              <a:t>ΡΑΧ. ΘΑΛΑΜΟΣ</a:t>
            </a:r>
          </a:p>
          <a:p>
            <a:r>
              <a:rPr lang="el-GR" dirty="0"/>
              <a:t>17. Διάμεση μάζα</a:t>
            </a:r>
          </a:p>
          <a:p>
            <a:r>
              <a:rPr lang="el-GR" dirty="0"/>
              <a:t>18. Πρόσθιοι π.</a:t>
            </a:r>
          </a:p>
          <a:p>
            <a:r>
              <a:rPr lang="el-GR" dirty="0"/>
              <a:t>19. Έσω πυρήνες</a:t>
            </a:r>
          </a:p>
          <a:p>
            <a:r>
              <a:rPr lang="el-GR" dirty="0"/>
              <a:t>20. </a:t>
            </a:r>
            <a:r>
              <a:rPr lang="el-GR" dirty="0" err="1"/>
              <a:t>Παρακοιλιακοί</a:t>
            </a:r>
            <a:r>
              <a:rPr lang="el-GR" dirty="0"/>
              <a:t> π</a:t>
            </a:r>
          </a:p>
          <a:p>
            <a:r>
              <a:rPr lang="el-GR" dirty="0"/>
              <a:t>22. Έξω πυρήνες</a:t>
            </a:r>
          </a:p>
          <a:p>
            <a:r>
              <a:rPr lang="el-GR" dirty="0"/>
              <a:t>23. Δικτυωτός π.</a:t>
            </a:r>
          </a:p>
          <a:p>
            <a:endParaRPr lang="el-GR" dirty="0"/>
          </a:p>
          <a:p>
            <a:r>
              <a:rPr lang="el-GR" dirty="0">
                <a:solidFill>
                  <a:srgbClr val="FF0000"/>
                </a:solidFill>
              </a:rPr>
              <a:t>21. Έσω </a:t>
            </a:r>
            <a:r>
              <a:rPr lang="el-GR" dirty="0" err="1">
                <a:solidFill>
                  <a:srgbClr val="FF0000"/>
                </a:solidFill>
              </a:rPr>
              <a:t>μυελ</a:t>
            </a:r>
            <a:r>
              <a:rPr lang="el-GR" dirty="0">
                <a:solidFill>
                  <a:srgbClr val="FF0000"/>
                </a:solidFill>
              </a:rPr>
              <a:t>. </a:t>
            </a:r>
            <a:r>
              <a:rPr lang="el-GR" dirty="0" err="1">
                <a:solidFill>
                  <a:srgbClr val="FF0000"/>
                </a:solidFill>
              </a:rPr>
              <a:t>πετ</a:t>
            </a:r>
            <a:r>
              <a:rPr lang="el-GR" dirty="0">
                <a:solidFill>
                  <a:srgbClr val="FF0000"/>
                </a:solidFill>
              </a:rPr>
              <a:t>.</a:t>
            </a:r>
          </a:p>
          <a:p>
            <a:r>
              <a:rPr lang="el-GR" dirty="0">
                <a:solidFill>
                  <a:srgbClr val="FF0000"/>
                </a:solidFill>
              </a:rPr>
              <a:t> (ΠΡ-ΕΞΩ)</a:t>
            </a:r>
          </a:p>
          <a:p>
            <a:r>
              <a:rPr lang="el-GR" dirty="0">
                <a:solidFill>
                  <a:srgbClr val="FF0000"/>
                </a:solidFill>
              </a:rPr>
              <a:t>24. Έξω </a:t>
            </a:r>
            <a:r>
              <a:rPr lang="el-GR" dirty="0" err="1">
                <a:solidFill>
                  <a:srgbClr val="FF0000"/>
                </a:solidFill>
              </a:rPr>
              <a:t>μυελ</a:t>
            </a:r>
            <a:r>
              <a:rPr lang="el-GR" dirty="0">
                <a:solidFill>
                  <a:srgbClr val="FF0000"/>
                </a:solidFill>
              </a:rPr>
              <a:t>. </a:t>
            </a:r>
            <a:r>
              <a:rPr lang="el-GR" dirty="0" err="1">
                <a:solidFill>
                  <a:srgbClr val="FF0000"/>
                </a:solidFill>
              </a:rPr>
              <a:t>πετ</a:t>
            </a:r>
            <a:r>
              <a:rPr lang="el-GR" dirty="0">
                <a:solidFill>
                  <a:srgbClr val="FF0000"/>
                </a:solidFill>
              </a:rPr>
              <a:t>.</a:t>
            </a:r>
          </a:p>
          <a:p>
            <a:r>
              <a:rPr lang="el-GR" dirty="0">
                <a:solidFill>
                  <a:srgbClr val="FF0000"/>
                </a:solidFill>
              </a:rPr>
              <a:t> (ΕΞΩ-ΔΙΚΤ)</a:t>
            </a:r>
          </a:p>
        </p:txBody>
      </p:sp>
      <p:sp>
        <p:nvSpPr>
          <p:cNvPr id="6" name="5 - TextBox"/>
          <p:cNvSpPr txBox="1"/>
          <p:nvPr/>
        </p:nvSpPr>
        <p:spPr>
          <a:xfrm>
            <a:off x="285720" y="4714884"/>
            <a:ext cx="2397901" cy="2308324"/>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l-GR" dirty="0"/>
              <a:t>ΥΠΟΘΑΛΑΜΙΑ ΧΩΡΑ</a:t>
            </a:r>
          </a:p>
          <a:p>
            <a:r>
              <a:rPr lang="el-GR" dirty="0"/>
              <a:t>25. Αβέβαιη ζώνη</a:t>
            </a:r>
          </a:p>
          <a:p>
            <a:r>
              <a:rPr lang="el-GR" dirty="0"/>
              <a:t>26. Υποθαλάμιος π.</a:t>
            </a:r>
          </a:p>
          <a:p>
            <a:r>
              <a:rPr lang="el-GR" dirty="0">
                <a:solidFill>
                  <a:srgbClr val="FF0000"/>
                </a:solidFill>
              </a:rPr>
              <a:t>27.Πεδίο Η1</a:t>
            </a:r>
          </a:p>
          <a:p>
            <a:r>
              <a:rPr lang="el-GR" dirty="0">
                <a:solidFill>
                  <a:srgbClr val="FF0000"/>
                </a:solidFill>
              </a:rPr>
              <a:t>28. Πεδίο Η2</a:t>
            </a:r>
          </a:p>
          <a:p>
            <a:r>
              <a:rPr lang="el-GR" dirty="0"/>
              <a:t>30. Μαστία</a:t>
            </a:r>
          </a:p>
          <a:p>
            <a:r>
              <a:rPr lang="el-GR" dirty="0"/>
              <a:t>31. </a:t>
            </a:r>
            <a:r>
              <a:rPr lang="el-GR" dirty="0" err="1"/>
              <a:t>Μαστιοθαλαμική</a:t>
            </a:r>
            <a:r>
              <a:rPr lang="el-GR" dirty="0"/>
              <a:t> δ.</a:t>
            </a:r>
          </a:p>
          <a:p>
            <a:endParaRPr lang="el-GR" dirty="0"/>
          </a:p>
        </p:txBody>
      </p:sp>
      <p:sp>
        <p:nvSpPr>
          <p:cNvPr id="8" name="7 - Δεξιό άγκιστρο"/>
          <p:cNvSpPr/>
          <p:nvPr/>
        </p:nvSpPr>
        <p:spPr>
          <a:xfrm>
            <a:off x="1714480" y="5572140"/>
            <a:ext cx="214314" cy="500066"/>
          </a:xfrm>
          <a:prstGeom prst="rightBrace">
            <a:avLst/>
          </a:prstGeom>
          <a:solidFill>
            <a:schemeClr val="accent6">
              <a:lumMod val="60000"/>
              <a:lumOff val="40000"/>
            </a:schemeClr>
          </a:solidFill>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9" name="8 - TextBox"/>
          <p:cNvSpPr txBox="1"/>
          <p:nvPr/>
        </p:nvSpPr>
        <p:spPr>
          <a:xfrm>
            <a:off x="2071670" y="5643578"/>
            <a:ext cx="418704" cy="369332"/>
          </a:xfrm>
          <a:prstGeom prst="rect">
            <a:avLst/>
          </a:prstGeom>
          <a:noFill/>
        </p:spPr>
        <p:txBody>
          <a:bodyPr wrap="none" rtlCol="0">
            <a:spAutoFit/>
          </a:bodyPr>
          <a:lstStyle/>
          <a:p>
            <a:r>
              <a:rPr lang="el-GR" dirty="0"/>
              <a:t>25</a:t>
            </a:r>
          </a:p>
        </p:txBody>
      </p:sp>
      <p:pic>
        <p:nvPicPr>
          <p:cNvPr id="3078" name="Picture 6"/>
          <p:cNvPicPr>
            <a:picLocks noChangeAspect="1" noChangeArrowheads="1"/>
          </p:cNvPicPr>
          <p:nvPr/>
        </p:nvPicPr>
        <p:blipFill>
          <a:blip r:embed="rId2"/>
          <a:srcRect/>
          <a:stretch>
            <a:fillRect/>
          </a:stretch>
        </p:blipFill>
        <p:spPr bwMode="auto">
          <a:xfrm>
            <a:off x="546100" y="590550"/>
            <a:ext cx="5951050" cy="4195772"/>
          </a:xfrm>
          <a:prstGeom prst="rect">
            <a:avLst/>
          </a:prstGeom>
          <a:noFill/>
          <a:ln w="9525">
            <a:noFill/>
            <a:miter lim="800000"/>
            <a:headEnd/>
            <a:tailEnd/>
          </a:ln>
          <a:effectLst/>
        </p:spPr>
      </p:pic>
      <p:sp>
        <p:nvSpPr>
          <p:cNvPr id="12" name="11 - TextBox"/>
          <p:cNvSpPr txBox="1"/>
          <p:nvPr/>
        </p:nvSpPr>
        <p:spPr>
          <a:xfrm>
            <a:off x="4000496" y="4857760"/>
            <a:ext cx="1983363" cy="646331"/>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l-GR" dirty="0"/>
              <a:t>29. Μέλαινα ουσία</a:t>
            </a:r>
          </a:p>
          <a:p>
            <a:r>
              <a:rPr lang="el-GR" dirty="0"/>
              <a:t>34. Ιππόκαμπος </a:t>
            </a:r>
          </a:p>
        </p:txBody>
      </p:sp>
      <p:sp>
        <p:nvSpPr>
          <p:cNvPr id="13" name="12 - TextBox"/>
          <p:cNvSpPr txBox="1"/>
          <p:nvPr/>
        </p:nvSpPr>
        <p:spPr>
          <a:xfrm>
            <a:off x="4286248" y="5786454"/>
            <a:ext cx="4620239" cy="923330"/>
          </a:xfrm>
          <a:prstGeom prst="rect">
            <a:avLst/>
          </a:prstGeom>
          <a:noFill/>
        </p:spPr>
        <p:txBody>
          <a:bodyPr wrap="none" rtlCol="0">
            <a:spAutoFit/>
          </a:bodyPr>
          <a:lstStyle/>
          <a:p>
            <a:r>
              <a:rPr lang="el-GR" dirty="0" err="1"/>
              <a:t>Μυελώδή</a:t>
            </a:r>
            <a:r>
              <a:rPr lang="el-GR" dirty="0"/>
              <a:t> πέταλα: εμμύελες ίνες </a:t>
            </a:r>
            <a:r>
              <a:rPr lang="el-GR" dirty="0" err="1"/>
              <a:t>υποδιαίρουν</a:t>
            </a:r>
            <a:r>
              <a:rPr lang="el-GR" dirty="0"/>
              <a:t> </a:t>
            </a:r>
          </a:p>
          <a:p>
            <a:r>
              <a:rPr lang="el-GR" dirty="0"/>
              <a:t>θάλαμο σε ομάδες πυρήνων, </a:t>
            </a:r>
          </a:p>
          <a:p>
            <a:r>
              <a:rPr lang="el-GR" dirty="0"/>
              <a:t>αφορίζουν πυρήνες υποθαλάμιας χώρα;</a:t>
            </a:r>
          </a:p>
        </p:txBody>
      </p:sp>
      <p:sp>
        <p:nvSpPr>
          <p:cNvPr id="14" name="13 - TextBox"/>
          <p:cNvSpPr txBox="1"/>
          <p:nvPr/>
        </p:nvSpPr>
        <p:spPr>
          <a:xfrm>
            <a:off x="6858016" y="4429132"/>
            <a:ext cx="1824923" cy="92333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l-GR" dirty="0"/>
              <a:t>13. Οπτική ταινία</a:t>
            </a:r>
          </a:p>
          <a:p>
            <a:r>
              <a:rPr lang="el-GR" dirty="0"/>
              <a:t>16. Ψαλίδα</a:t>
            </a:r>
          </a:p>
          <a:p>
            <a:r>
              <a:rPr lang="el-GR" dirty="0"/>
              <a:t>32. Μεσολόβιο</a:t>
            </a:r>
          </a:p>
        </p:txBody>
      </p:sp>
      <p:pic>
        <p:nvPicPr>
          <p:cNvPr id="3079" name="Picture 7"/>
          <p:cNvPicPr>
            <a:picLocks noChangeAspect="1" noChangeArrowheads="1"/>
          </p:cNvPicPr>
          <p:nvPr/>
        </p:nvPicPr>
        <p:blipFill>
          <a:blip r:embed="rId3"/>
          <a:srcRect/>
          <a:stretch>
            <a:fillRect/>
          </a:stretch>
        </p:blipFill>
        <p:spPr bwMode="auto">
          <a:xfrm>
            <a:off x="2571736" y="5643578"/>
            <a:ext cx="1488371" cy="928694"/>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11D461-AE82-4603-9FAD-689634BF0D41}"/>
              </a:ext>
            </a:extLst>
          </p:cNvPr>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r>
              <a:rPr lang="el-GR" dirty="0"/>
              <a:t>ΗΝΙΑ-ΕΠΙΦΥΣΗ</a:t>
            </a:r>
          </a:p>
        </p:txBody>
      </p:sp>
      <p:sp>
        <p:nvSpPr>
          <p:cNvPr id="3" name="Θέση κειμένου 2">
            <a:extLst>
              <a:ext uri="{FF2B5EF4-FFF2-40B4-BE49-F238E27FC236}">
                <a16:creationId xmlns:a16="http://schemas.microsoft.com/office/drawing/2014/main" id="{8216ACA6-6EAC-4694-A1FF-5D2ACF68A9C5}"/>
              </a:ext>
            </a:extLst>
          </p:cNvPr>
          <p:cNvSpPr>
            <a:spLocks noGrp="1"/>
          </p:cNvSpPr>
          <p:nvPr>
            <p:ph type="body" idx="1"/>
          </p:nvPr>
        </p:nvSpPr>
        <p:spPr/>
        <p:style>
          <a:lnRef idx="2">
            <a:schemeClr val="accent4">
              <a:shade val="50000"/>
            </a:schemeClr>
          </a:lnRef>
          <a:fillRef idx="1">
            <a:schemeClr val="accent4"/>
          </a:fillRef>
          <a:effectRef idx="0">
            <a:schemeClr val="accent4"/>
          </a:effectRef>
          <a:fontRef idx="minor">
            <a:schemeClr val="lt1"/>
          </a:fontRef>
        </p:style>
        <p:txBody>
          <a:bodyPr>
            <a:normAutofit/>
          </a:bodyPr>
          <a:lstStyle/>
          <a:p>
            <a:r>
              <a:rPr lang="el-GR" sz="5400" dirty="0"/>
              <a:t>ΕΠΙΘΑΛΑΜΟΣ</a:t>
            </a:r>
          </a:p>
        </p:txBody>
      </p:sp>
    </p:spTree>
    <p:extLst>
      <p:ext uri="{BB962C8B-B14F-4D97-AF65-F5344CB8AC3E}">
        <p14:creationId xmlns:p14="http://schemas.microsoft.com/office/powerpoint/2010/main" val="7138055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ineal gland - Metro Health Hospital Metro Health">
            <a:extLst>
              <a:ext uri="{FF2B5EF4-FFF2-40B4-BE49-F238E27FC236}">
                <a16:creationId xmlns:a16="http://schemas.microsoft.com/office/drawing/2014/main" id="{DE2CB2F1-9AEE-4458-8139-8E78376ED0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280" y="1052736"/>
            <a:ext cx="7852452"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184222"/>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714</TotalTime>
  <Words>2383</Words>
  <Application>Microsoft Office PowerPoint</Application>
  <PresentationFormat>Προβολή στην οθόνη (4:3)</PresentationFormat>
  <Paragraphs>413</Paragraphs>
  <Slides>51</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51</vt:i4>
      </vt:variant>
    </vt:vector>
  </HeadingPairs>
  <TitlesOfParts>
    <vt:vector size="56" baseType="lpstr">
      <vt:lpstr>Arial</vt:lpstr>
      <vt:lpstr>Calibri</vt:lpstr>
      <vt:lpstr>Roboto-Medium</vt:lpstr>
      <vt:lpstr>Wingdings</vt:lpstr>
      <vt:lpstr>Θέμα του Office</vt:lpstr>
      <vt:lpstr>Παρουσίαση του PowerPoint</vt:lpstr>
      <vt:lpstr>ΔΙΕΓΚΕΦΑΛΟΣ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ΗΝΙΑ-ΕΠΙΦΥΣΗ</vt:lpstr>
      <vt:lpstr>Παρουσίαση του PowerPoint</vt:lpstr>
      <vt:lpstr>Παρουσίαση του PowerPoint</vt:lpstr>
      <vt:lpstr>ΕΠΙΘΑΛΑΜΟΣ -ΗΝΙΑ</vt:lpstr>
      <vt:lpstr>Παρουσίαση του PowerPoint</vt:lpstr>
      <vt:lpstr>Παρουσίαση του PowerPoint</vt:lpstr>
      <vt:lpstr>Παρουσίαση του PowerPoint</vt:lpstr>
      <vt:lpstr>Παρουσίαση του PowerPoint</vt:lpstr>
      <vt:lpstr>ΕΠΙΦΥΣΗ-ΚΩΝΑΡΙΟ</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βρεγματικός οφθαλμός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ΘΑΛΑΜΟΣ συμμετέχει στα περισσότερα συστήματα</vt:lpstr>
      <vt:lpstr>Παρουσίαση του PowerPoint</vt:lpstr>
      <vt:lpstr>ΕΙΔΙΚΟΙ ΠΥΡΗΝΕΣ</vt:lpstr>
      <vt:lpstr>Παρουσίαση του PowerPoint</vt:lpstr>
      <vt:lpstr>ΜΗ ΕΙΔΙΚΟΙ ΘΑΛΑΜΙΚΟΙ ΠΥΡΗΝΕΣ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ΔΙΕΓΚΕΦΑΛΟΣ</dc:title>
  <dc:creator>laptop</dc:creator>
  <cp:lastModifiedBy>marianna papadopoulou</cp:lastModifiedBy>
  <cp:revision>80</cp:revision>
  <dcterms:created xsi:type="dcterms:W3CDTF">2018-04-29T07:17:32Z</dcterms:created>
  <dcterms:modified xsi:type="dcterms:W3CDTF">2022-02-27T17:53:02Z</dcterms:modified>
</cp:coreProperties>
</file>