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356" r:id="rId2"/>
    <p:sldId id="357" r:id="rId3"/>
    <p:sldId id="261" r:id="rId4"/>
    <p:sldId id="258" r:id="rId5"/>
    <p:sldId id="265" r:id="rId6"/>
    <p:sldId id="263" r:id="rId7"/>
    <p:sldId id="260" r:id="rId8"/>
    <p:sldId id="262" r:id="rId9"/>
    <p:sldId id="358" r:id="rId10"/>
    <p:sldId id="359" r:id="rId11"/>
    <p:sldId id="331" r:id="rId12"/>
    <p:sldId id="332" r:id="rId13"/>
    <p:sldId id="333" r:id="rId14"/>
    <p:sldId id="334" r:id="rId15"/>
    <p:sldId id="335" r:id="rId16"/>
    <p:sldId id="336" r:id="rId17"/>
    <p:sldId id="337" r:id="rId18"/>
    <p:sldId id="338" r:id="rId19"/>
    <p:sldId id="342" r:id="rId20"/>
    <p:sldId id="339" r:id="rId21"/>
    <p:sldId id="311" r:id="rId22"/>
    <p:sldId id="312" r:id="rId23"/>
    <p:sldId id="266" r:id="rId24"/>
    <p:sldId id="267" r:id="rId25"/>
    <p:sldId id="285" r:id="rId26"/>
    <p:sldId id="268" r:id="rId27"/>
    <p:sldId id="269" r:id="rId28"/>
    <p:sldId id="308" r:id="rId29"/>
    <p:sldId id="340" r:id="rId30"/>
    <p:sldId id="341" r:id="rId31"/>
    <p:sldId id="270" r:id="rId32"/>
    <p:sldId id="271" r:id="rId33"/>
    <p:sldId id="272" r:id="rId34"/>
    <p:sldId id="273" r:id="rId35"/>
    <p:sldId id="274" r:id="rId36"/>
    <p:sldId id="360" r:id="rId37"/>
    <p:sldId id="275" r:id="rId38"/>
    <p:sldId id="276" r:id="rId39"/>
    <p:sldId id="277" r:id="rId40"/>
    <p:sldId id="278" r:id="rId41"/>
    <p:sldId id="279" r:id="rId42"/>
    <p:sldId id="286" r:id="rId43"/>
    <p:sldId id="361" r:id="rId44"/>
    <p:sldId id="315" r:id="rId45"/>
    <p:sldId id="313" r:id="rId46"/>
    <p:sldId id="281" r:id="rId47"/>
    <p:sldId id="282" r:id="rId48"/>
    <p:sldId id="287" r:id="rId49"/>
    <p:sldId id="288" r:id="rId50"/>
    <p:sldId id="316" r:id="rId51"/>
    <p:sldId id="314" r:id="rId52"/>
    <p:sldId id="362" r:id="rId53"/>
    <p:sldId id="283" r:id="rId54"/>
    <p:sldId id="292" r:id="rId55"/>
    <p:sldId id="293" r:id="rId56"/>
    <p:sldId id="289" r:id="rId57"/>
    <p:sldId id="294" r:id="rId58"/>
    <p:sldId id="310" r:id="rId59"/>
    <p:sldId id="363" r:id="rId60"/>
    <p:sldId id="364" r:id="rId61"/>
    <p:sldId id="365" r:id="rId62"/>
    <p:sldId id="366" r:id="rId63"/>
    <p:sldId id="290" r:id="rId64"/>
    <p:sldId id="291" r:id="rId65"/>
    <p:sldId id="367" r:id="rId66"/>
    <p:sldId id="295" r:id="rId67"/>
    <p:sldId id="324" r:id="rId68"/>
    <p:sldId id="380" r:id="rId69"/>
    <p:sldId id="368" r:id="rId70"/>
    <p:sldId id="297" r:id="rId71"/>
    <p:sldId id="317" r:id="rId72"/>
    <p:sldId id="318" r:id="rId73"/>
    <p:sldId id="385" r:id="rId74"/>
    <p:sldId id="382" r:id="rId75"/>
    <p:sldId id="388" r:id="rId76"/>
    <p:sldId id="387" r:id="rId77"/>
    <p:sldId id="386" r:id="rId78"/>
    <p:sldId id="384" r:id="rId79"/>
    <p:sldId id="347" r:id="rId80"/>
    <p:sldId id="351" r:id="rId81"/>
    <p:sldId id="348" r:id="rId82"/>
    <p:sldId id="349" r:id="rId83"/>
    <p:sldId id="352" r:id="rId84"/>
    <p:sldId id="350" r:id="rId85"/>
    <p:sldId id="319" r:id="rId86"/>
    <p:sldId id="322" r:id="rId87"/>
    <p:sldId id="369" r:id="rId88"/>
    <p:sldId id="370" r:id="rId89"/>
    <p:sldId id="343" r:id="rId90"/>
    <p:sldId id="373" r:id="rId91"/>
    <p:sldId id="377" r:id="rId92"/>
    <p:sldId id="376" r:id="rId93"/>
    <p:sldId id="345" r:id="rId94"/>
    <p:sldId id="378" r:id="rId95"/>
    <p:sldId id="375" r:id="rId96"/>
    <p:sldId id="374" r:id="rId97"/>
    <p:sldId id="328" r:id="rId98"/>
    <p:sldId id="300" r:id="rId99"/>
    <p:sldId id="302" r:id="rId100"/>
    <p:sldId id="307" r:id="rId101"/>
    <p:sldId id="379" r:id="rId102"/>
    <p:sldId id="309" r:id="rId103"/>
    <p:sldId id="355" r:id="rId10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013" autoAdjust="0"/>
  </p:normalViewPr>
  <p:slideViewPr>
    <p:cSldViewPr>
      <p:cViewPr varScale="1">
        <p:scale>
          <a:sx n="64" d="100"/>
          <a:sy n="64" d="100"/>
        </p:scale>
        <p:origin x="-1324"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C527442-A998-4107-B4B3-F7E822270B1D}" type="doc">
      <dgm:prSet loTypeId="urn:microsoft.com/office/officeart/2005/8/layout/hierarchy4" loCatId="list" qsTypeId="urn:microsoft.com/office/officeart/2005/8/quickstyle/3d2" qsCatId="3D" csTypeId="urn:microsoft.com/office/officeart/2005/8/colors/accent0_2" csCatId="mainScheme" phldr="1"/>
      <dgm:spPr/>
      <dgm:t>
        <a:bodyPr/>
        <a:lstStyle/>
        <a:p>
          <a:endParaRPr lang="el-GR"/>
        </a:p>
      </dgm:t>
    </dgm:pt>
    <dgm:pt modelId="{4118BBD3-BC18-4428-AB0A-751B65EAA843}">
      <dgm:prSet phldrT="[Text]" custT="1"/>
      <dgm:spPr/>
      <dgm:t>
        <a:bodyPr/>
        <a:lstStyle/>
        <a:p>
          <a:r>
            <a:rPr lang="el-GR" sz="2800" dirty="0" smtClean="0"/>
            <a:t>ΛΕΙΤΟΥΡΓΙΚΕΣ ΦΑΣΕΙΣ ΔΙΑΠΛΑΣΗΣ ΤΩΝ ΔΟΝΤΙΩΝ</a:t>
          </a:r>
          <a:endParaRPr lang="el-GR" sz="2800" dirty="0"/>
        </a:p>
      </dgm:t>
    </dgm:pt>
    <dgm:pt modelId="{24B696F1-7600-4471-8792-9EF7B35C8CDF}" type="parTrans" cxnId="{43A64727-4D9F-44A3-9B82-BE521CAB2068}">
      <dgm:prSet/>
      <dgm:spPr/>
      <dgm:t>
        <a:bodyPr/>
        <a:lstStyle/>
        <a:p>
          <a:endParaRPr lang="el-GR"/>
        </a:p>
      </dgm:t>
    </dgm:pt>
    <dgm:pt modelId="{138A3F97-916E-4B3C-BACC-A801C7580859}" type="sibTrans" cxnId="{43A64727-4D9F-44A3-9B82-BE521CAB2068}">
      <dgm:prSet/>
      <dgm:spPr/>
      <dgm:t>
        <a:bodyPr/>
        <a:lstStyle/>
        <a:p>
          <a:endParaRPr lang="el-GR"/>
        </a:p>
      </dgm:t>
    </dgm:pt>
    <dgm:pt modelId="{66FC9548-2395-4570-9278-8BF2DDFD1278}">
      <dgm:prSet phldrT="[Text]" custT="1"/>
      <dgm:spPr/>
      <dgm:t>
        <a:bodyPr/>
        <a:lstStyle/>
        <a:p>
          <a:r>
            <a:rPr lang="el-GR" sz="2400" dirty="0" smtClean="0"/>
            <a:t>ΑΥΞΗΣΗ ΤΟΥ ΟΔΟΝΤΙΚΟΥ ΣΠΕΡΜΑΤΟΣ</a:t>
          </a:r>
          <a:endParaRPr lang="el-GR" sz="2400" dirty="0"/>
        </a:p>
      </dgm:t>
    </dgm:pt>
    <dgm:pt modelId="{366BD162-3CAC-4CCD-BF0B-4489812E9FE5}" type="parTrans" cxnId="{35E4F0DA-D7F1-4721-BD6B-1BB52F9D29F8}">
      <dgm:prSet/>
      <dgm:spPr/>
      <dgm:t>
        <a:bodyPr/>
        <a:lstStyle/>
        <a:p>
          <a:endParaRPr lang="el-GR"/>
        </a:p>
      </dgm:t>
    </dgm:pt>
    <dgm:pt modelId="{2B2FA64B-9B35-4285-9A51-83ACE17AF9CE}" type="sibTrans" cxnId="{35E4F0DA-D7F1-4721-BD6B-1BB52F9D29F8}">
      <dgm:prSet/>
      <dgm:spPr/>
      <dgm:t>
        <a:bodyPr/>
        <a:lstStyle/>
        <a:p>
          <a:endParaRPr lang="el-GR"/>
        </a:p>
      </dgm:t>
    </dgm:pt>
    <dgm:pt modelId="{1C24C7BB-E220-4FE0-9938-1131EE6F4D9B}">
      <dgm:prSet phldrT="[Text]" custT="1"/>
      <dgm:spPr/>
      <dgm:t>
        <a:bodyPr/>
        <a:lstStyle/>
        <a:p>
          <a:r>
            <a:rPr lang="el-GR" sz="2000" dirty="0" smtClean="0"/>
            <a:t>1. ΑΡΧΙΚΗ ΚΑΤΑΒΟΛΗ (οδοντική ταινία-</a:t>
          </a:r>
          <a:r>
            <a:rPr lang="el-GR" sz="2000" dirty="0" err="1" smtClean="0"/>
            <a:t>οδοντοβλαστήματα</a:t>
          </a:r>
          <a:r>
            <a:rPr lang="el-GR" sz="2000" dirty="0" smtClean="0"/>
            <a:t>)</a:t>
          </a:r>
        </a:p>
        <a:p>
          <a:r>
            <a:rPr lang="el-GR" sz="2000" dirty="0" smtClean="0"/>
            <a:t>2. ΠΟΛΛΑΠΛΑΣΙΑΣΜΟΣ ΤΩΝ ΚΥΤΤΑΡΩΝ (στάδιο κυπέλλου &amp;κώδωνα)</a:t>
          </a:r>
        </a:p>
        <a:p>
          <a:r>
            <a:rPr lang="el-GR" sz="2000" dirty="0" smtClean="0"/>
            <a:t>3. ΙΣΤΟΔΙΑΦΟΡΟΠΟΙΗΣΗ (όργανο αδαμαντίνης-αρχικά στάδια  κώδωνα &amp; οδοντική θηλή)</a:t>
          </a:r>
        </a:p>
        <a:p>
          <a:r>
            <a:rPr lang="el-GR" sz="2000" dirty="0" smtClean="0"/>
            <a:t>4. ΜΟΡΦΟΔΙΑΠΛΑΣΗ (όρια οδοντικών ουσιών-σχήμα του δοντιού. Τελικό στάδιο του κώδωνα.</a:t>
          </a:r>
        </a:p>
        <a:p>
          <a:endParaRPr lang="el-GR" sz="2000" dirty="0"/>
        </a:p>
      </dgm:t>
    </dgm:pt>
    <dgm:pt modelId="{BC47131C-9411-4168-8915-DEE92B4E0522}" type="parTrans" cxnId="{1BDDFDAA-FF92-482C-A756-840498FA817E}">
      <dgm:prSet/>
      <dgm:spPr/>
      <dgm:t>
        <a:bodyPr/>
        <a:lstStyle/>
        <a:p>
          <a:endParaRPr lang="el-GR"/>
        </a:p>
      </dgm:t>
    </dgm:pt>
    <dgm:pt modelId="{8978DF2C-3C01-4B7F-9F7C-505447518AF7}" type="sibTrans" cxnId="{1BDDFDAA-FF92-482C-A756-840498FA817E}">
      <dgm:prSet/>
      <dgm:spPr/>
      <dgm:t>
        <a:bodyPr/>
        <a:lstStyle/>
        <a:p>
          <a:endParaRPr lang="el-GR"/>
        </a:p>
      </dgm:t>
    </dgm:pt>
    <dgm:pt modelId="{C72F73CB-9806-4980-AA58-27B6D48A04B3}">
      <dgm:prSet phldrT="[Text]" custT="1"/>
      <dgm:spPr/>
      <dgm:t>
        <a:bodyPr/>
        <a:lstStyle/>
        <a:p>
          <a:r>
            <a:rPr lang="el-GR" sz="2400" dirty="0" smtClean="0"/>
            <a:t>ΣΧΗΜΑΤΙΣΜΟΣ ΟΥΣΙΩΝ ΤΟΥ ΔΟΝΤΙΟΥ-ΑΝΑΤΟΛΗ</a:t>
          </a:r>
          <a:endParaRPr lang="el-GR" sz="2400" dirty="0"/>
        </a:p>
      </dgm:t>
    </dgm:pt>
    <dgm:pt modelId="{8EFC190F-1E16-44BA-B462-5FAB47993868}" type="parTrans" cxnId="{A33B43CD-89D6-4641-B91C-75D78972E2A2}">
      <dgm:prSet/>
      <dgm:spPr/>
      <dgm:t>
        <a:bodyPr/>
        <a:lstStyle/>
        <a:p>
          <a:endParaRPr lang="el-GR"/>
        </a:p>
      </dgm:t>
    </dgm:pt>
    <dgm:pt modelId="{719A66D5-B9AD-4289-A9D6-4AE5B707A720}" type="sibTrans" cxnId="{A33B43CD-89D6-4641-B91C-75D78972E2A2}">
      <dgm:prSet/>
      <dgm:spPr/>
      <dgm:t>
        <a:bodyPr/>
        <a:lstStyle/>
        <a:p>
          <a:endParaRPr lang="el-GR"/>
        </a:p>
      </dgm:t>
    </dgm:pt>
    <dgm:pt modelId="{4100125C-0D29-4BD3-B4EF-44CFEBDE2EBB}">
      <dgm:prSet phldrT="[Text]" custT="1"/>
      <dgm:spPr/>
      <dgm:t>
        <a:bodyPr/>
        <a:lstStyle/>
        <a:p>
          <a:r>
            <a:rPr lang="el-GR" sz="2000" dirty="0" smtClean="0"/>
            <a:t>5. ΣΧΗΜΑΤΙΣΜΟΣ ΟΡΓΑΝΙΚΟΥ ΥΠΟΣΤΡΩΜΑΤΟΣ (γένεση αδαμαντίνης - οδοντίνης-</a:t>
          </a:r>
          <a:r>
            <a:rPr lang="el-GR" sz="2000" dirty="0" err="1" smtClean="0"/>
            <a:t>οστεΐνης</a:t>
          </a:r>
          <a:r>
            <a:rPr lang="el-GR" sz="2000" dirty="0" smtClean="0"/>
            <a:t>)</a:t>
          </a:r>
        </a:p>
        <a:p>
          <a:r>
            <a:rPr lang="el-GR" sz="2000" dirty="0" smtClean="0"/>
            <a:t>6.ΕΝΑΣΒΕΣΤΙΩΣΗ (εναπόθεση ανόργανων αλάτων στο οργανικό υπόστρωμα των ουσιών του δοντιού)</a:t>
          </a:r>
        </a:p>
        <a:p>
          <a:r>
            <a:rPr lang="el-GR" sz="2000" dirty="0" smtClean="0"/>
            <a:t>7. ΑΝΑΤΟΛΗ (είναι η κίνηση για την ανάδυση και εμφάνιση του δοντιού στη στοματική κοιλότητα)</a:t>
          </a:r>
          <a:endParaRPr lang="el-GR" sz="2000" dirty="0"/>
        </a:p>
      </dgm:t>
    </dgm:pt>
    <dgm:pt modelId="{B46A0A4E-D767-43EA-B319-12118F1BCF97}" type="parTrans" cxnId="{5115AAC2-9200-4611-8E49-971311B1C43C}">
      <dgm:prSet/>
      <dgm:spPr/>
      <dgm:t>
        <a:bodyPr/>
        <a:lstStyle/>
        <a:p>
          <a:endParaRPr lang="el-GR"/>
        </a:p>
      </dgm:t>
    </dgm:pt>
    <dgm:pt modelId="{E7A6A181-DEB5-46C1-9125-B87064A0A31F}" type="sibTrans" cxnId="{5115AAC2-9200-4611-8E49-971311B1C43C}">
      <dgm:prSet/>
      <dgm:spPr/>
      <dgm:t>
        <a:bodyPr/>
        <a:lstStyle/>
        <a:p>
          <a:endParaRPr lang="el-GR"/>
        </a:p>
      </dgm:t>
    </dgm:pt>
    <dgm:pt modelId="{909A8E60-6520-4CDB-AA26-92DB005ECABC}" type="pres">
      <dgm:prSet presAssocID="{0C527442-A998-4107-B4B3-F7E822270B1D}" presName="Name0" presStyleCnt="0">
        <dgm:presLayoutVars>
          <dgm:chPref val="1"/>
          <dgm:dir/>
          <dgm:animOne val="branch"/>
          <dgm:animLvl val="lvl"/>
          <dgm:resizeHandles/>
        </dgm:presLayoutVars>
      </dgm:prSet>
      <dgm:spPr/>
      <dgm:t>
        <a:bodyPr/>
        <a:lstStyle/>
        <a:p>
          <a:endParaRPr lang="el-GR"/>
        </a:p>
      </dgm:t>
    </dgm:pt>
    <dgm:pt modelId="{02BC0DEB-EE61-4158-A6EB-0DFD3AF6375C}" type="pres">
      <dgm:prSet presAssocID="{4118BBD3-BC18-4428-AB0A-751B65EAA843}" presName="vertOne" presStyleCnt="0"/>
      <dgm:spPr/>
    </dgm:pt>
    <dgm:pt modelId="{144B5D92-7A8F-4484-AB6D-839FE0D52FF0}" type="pres">
      <dgm:prSet presAssocID="{4118BBD3-BC18-4428-AB0A-751B65EAA843}" presName="txOne" presStyleLbl="node0" presStyleIdx="0" presStyleCnt="1" custScaleX="100385" custScaleY="31884" custLinFactNeighborX="-877">
        <dgm:presLayoutVars>
          <dgm:chPref val="3"/>
        </dgm:presLayoutVars>
      </dgm:prSet>
      <dgm:spPr/>
      <dgm:t>
        <a:bodyPr/>
        <a:lstStyle/>
        <a:p>
          <a:endParaRPr lang="el-GR"/>
        </a:p>
      </dgm:t>
    </dgm:pt>
    <dgm:pt modelId="{51F49780-B4B2-4383-93B7-561104220CAA}" type="pres">
      <dgm:prSet presAssocID="{4118BBD3-BC18-4428-AB0A-751B65EAA843}" presName="parTransOne" presStyleCnt="0"/>
      <dgm:spPr/>
    </dgm:pt>
    <dgm:pt modelId="{CB98CECB-81C2-44A5-A517-058DDCC28649}" type="pres">
      <dgm:prSet presAssocID="{4118BBD3-BC18-4428-AB0A-751B65EAA843}" presName="horzOne" presStyleCnt="0"/>
      <dgm:spPr/>
    </dgm:pt>
    <dgm:pt modelId="{15590C43-4C2B-4355-B603-CBDA1681DDCE}" type="pres">
      <dgm:prSet presAssocID="{66FC9548-2395-4570-9278-8BF2DDFD1278}" presName="vertTwo" presStyleCnt="0"/>
      <dgm:spPr/>
    </dgm:pt>
    <dgm:pt modelId="{F87BA560-77D7-4419-B2BC-8A3E3E8C1DED}" type="pres">
      <dgm:prSet presAssocID="{66FC9548-2395-4570-9278-8BF2DDFD1278}" presName="txTwo" presStyleLbl="node2" presStyleIdx="0" presStyleCnt="2" custScaleX="100203" custScaleY="24082">
        <dgm:presLayoutVars>
          <dgm:chPref val="3"/>
        </dgm:presLayoutVars>
      </dgm:prSet>
      <dgm:spPr/>
      <dgm:t>
        <a:bodyPr/>
        <a:lstStyle/>
        <a:p>
          <a:endParaRPr lang="el-GR"/>
        </a:p>
      </dgm:t>
    </dgm:pt>
    <dgm:pt modelId="{5F8EAC0F-2BFB-455C-B53B-607D4DA1F403}" type="pres">
      <dgm:prSet presAssocID="{66FC9548-2395-4570-9278-8BF2DDFD1278}" presName="parTransTwo" presStyleCnt="0"/>
      <dgm:spPr/>
    </dgm:pt>
    <dgm:pt modelId="{22F296D8-F411-4EEE-9710-DC7413B77329}" type="pres">
      <dgm:prSet presAssocID="{66FC9548-2395-4570-9278-8BF2DDFD1278}" presName="horzTwo" presStyleCnt="0"/>
      <dgm:spPr/>
    </dgm:pt>
    <dgm:pt modelId="{1FD4D6B4-87AE-468B-916F-EFF7266F4595}" type="pres">
      <dgm:prSet presAssocID="{1C24C7BB-E220-4FE0-9938-1131EE6F4D9B}" presName="vertThree" presStyleCnt="0"/>
      <dgm:spPr/>
    </dgm:pt>
    <dgm:pt modelId="{4E376056-FF09-4EE3-8A00-B7F840883366}" type="pres">
      <dgm:prSet presAssocID="{1C24C7BB-E220-4FE0-9938-1131EE6F4D9B}" presName="txThree" presStyleLbl="node3" presStyleIdx="0" presStyleCnt="2" custScaleY="149252" custLinFactNeighborY="27389">
        <dgm:presLayoutVars>
          <dgm:chPref val="3"/>
        </dgm:presLayoutVars>
      </dgm:prSet>
      <dgm:spPr/>
      <dgm:t>
        <a:bodyPr/>
        <a:lstStyle/>
        <a:p>
          <a:endParaRPr lang="el-GR"/>
        </a:p>
      </dgm:t>
    </dgm:pt>
    <dgm:pt modelId="{A18B5D34-E10E-4EA8-913D-A4789F8EDA27}" type="pres">
      <dgm:prSet presAssocID="{1C24C7BB-E220-4FE0-9938-1131EE6F4D9B}" presName="horzThree" presStyleCnt="0"/>
      <dgm:spPr/>
    </dgm:pt>
    <dgm:pt modelId="{9C7734DF-BDE3-4033-AE1C-7C8DA432C7EB}" type="pres">
      <dgm:prSet presAssocID="{2B2FA64B-9B35-4285-9A51-83ACE17AF9CE}" presName="sibSpaceTwo" presStyleCnt="0"/>
      <dgm:spPr/>
    </dgm:pt>
    <dgm:pt modelId="{4FCF2A19-FBD5-4A6F-9444-EE45A1219003}" type="pres">
      <dgm:prSet presAssocID="{C72F73CB-9806-4980-AA58-27B6D48A04B3}" presName="vertTwo" presStyleCnt="0"/>
      <dgm:spPr/>
    </dgm:pt>
    <dgm:pt modelId="{19367E3C-A097-4670-B916-90BD2569E08B}" type="pres">
      <dgm:prSet presAssocID="{C72F73CB-9806-4980-AA58-27B6D48A04B3}" presName="txTwo" presStyleLbl="node2" presStyleIdx="1" presStyleCnt="2" custScaleY="24185" custLinFactNeighborX="2680">
        <dgm:presLayoutVars>
          <dgm:chPref val="3"/>
        </dgm:presLayoutVars>
      </dgm:prSet>
      <dgm:spPr/>
      <dgm:t>
        <a:bodyPr/>
        <a:lstStyle/>
        <a:p>
          <a:endParaRPr lang="el-GR"/>
        </a:p>
      </dgm:t>
    </dgm:pt>
    <dgm:pt modelId="{2F5B98FF-0086-4172-9B4E-E1939CFBBB00}" type="pres">
      <dgm:prSet presAssocID="{C72F73CB-9806-4980-AA58-27B6D48A04B3}" presName="parTransTwo" presStyleCnt="0"/>
      <dgm:spPr/>
    </dgm:pt>
    <dgm:pt modelId="{0C0435E9-3382-4E19-9F4D-FEF70FC4FC1A}" type="pres">
      <dgm:prSet presAssocID="{C72F73CB-9806-4980-AA58-27B6D48A04B3}" presName="horzTwo" presStyleCnt="0"/>
      <dgm:spPr/>
    </dgm:pt>
    <dgm:pt modelId="{ACA2478F-AB06-4E27-BEE9-89DB30E7A8C6}" type="pres">
      <dgm:prSet presAssocID="{4100125C-0D29-4BD3-B4EF-44CFEBDE2EBB}" presName="vertThree" presStyleCnt="0"/>
      <dgm:spPr/>
    </dgm:pt>
    <dgm:pt modelId="{4DB9D7EE-A3A1-48F2-AC8A-CCBA27FEB375}" type="pres">
      <dgm:prSet presAssocID="{4100125C-0D29-4BD3-B4EF-44CFEBDE2EBB}" presName="txThree" presStyleLbl="node3" presStyleIdx="1" presStyleCnt="2" custScaleY="146980">
        <dgm:presLayoutVars>
          <dgm:chPref val="3"/>
        </dgm:presLayoutVars>
      </dgm:prSet>
      <dgm:spPr/>
      <dgm:t>
        <a:bodyPr/>
        <a:lstStyle/>
        <a:p>
          <a:endParaRPr lang="el-GR"/>
        </a:p>
      </dgm:t>
    </dgm:pt>
    <dgm:pt modelId="{D846E6FF-02CC-43D1-9BB8-4F1DA7E0C414}" type="pres">
      <dgm:prSet presAssocID="{4100125C-0D29-4BD3-B4EF-44CFEBDE2EBB}" presName="horzThree" presStyleCnt="0"/>
      <dgm:spPr/>
    </dgm:pt>
  </dgm:ptLst>
  <dgm:cxnLst>
    <dgm:cxn modelId="{C67AB0D7-0EB4-4C63-AFA5-9EEFFB80CFE6}" type="presOf" srcId="{C72F73CB-9806-4980-AA58-27B6D48A04B3}" destId="{19367E3C-A097-4670-B916-90BD2569E08B}" srcOrd="0" destOrd="0" presId="urn:microsoft.com/office/officeart/2005/8/layout/hierarchy4"/>
    <dgm:cxn modelId="{0B16172C-7ADE-4175-9A05-74A2988A7075}" type="presOf" srcId="{0C527442-A998-4107-B4B3-F7E822270B1D}" destId="{909A8E60-6520-4CDB-AA26-92DB005ECABC}" srcOrd="0" destOrd="0" presId="urn:microsoft.com/office/officeart/2005/8/layout/hierarchy4"/>
    <dgm:cxn modelId="{1BDDFDAA-FF92-482C-A756-840498FA817E}" srcId="{66FC9548-2395-4570-9278-8BF2DDFD1278}" destId="{1C24C7BB-E220-4FE0-9938-1131EE6F4D9B}" srcOrd="0" destOrd="0" parTransId="{BC47131C-9411-4168-8915-DEE92B4E0522}" sibTransId="{8978DF2C-3C01-4B7F-9F7C-505447518AF7}"/>
    <dgm:cxn modelId="{A33B43CD-89D6-4641-B91C-75D78972E2A2}" srcId="{4118BBD3-BC18-4428-AB0A-751B65EAA843}" destId="{C72F73CB-9806-4980-AA58-27B6D48A04B3}" srcOrd="1" destOrd="0" parTransId="{8EFC190F-1E16-44BA-B462-5FAB47993868}" sibTransId="{719A66D5-B9AD-4289-A9D6-4AE5B707A720}"/>
    <dgm:cxn modelId="{B35F9EB6-6FC1-4A6F-AD8E-3558727EB61B}" type="presOf" srcId="{4118BBD3-BC18-4428-AB0A-751B65EAA843}" destId="{144B5D92-7A8F-4484-AB6D-839FE0D52FF0}" srcOrd="0" destOrd="0" presId="urn:microsoft.com/office/officeart/2005/8/layout/hierarchy4"/>
    <dgm:cxn modelId="{5115AAC2-9200-4611-8E49-971311B1C43C}" srcId="{C72F73CB-9806-4980-AA58-27B6D48A04B3}" destId="{4100125C-0D29-4BD3-B4EF-44CFEBDE2EBB}" srcOrd="0" destOrd="0" parTransId="{B46A0A4E-D767-43EA-B319-12118F1BCF97}" sibTransId="{E7A6A181-DEB5-46C1-9125-B87064A0A31F}"/>
    <dgm:cxn modelId="{35E4F0DA-D7F1-4721-BD6B-1BB52F9D29F8}" srcId="{4118BBD3-BC18-4428-AB0A-751B65EAA843}" destId="{66FC9548-2395-4570-9278-8BF2DDFD1278}" srcOrd="0" destOrd="0" parTransId="{366BD162-3CAC-4CCD-BF0B-4489812E9FE5}" sibTransId="{2B2FA64B-9B35-4285-9A51-83ACE17AF9CE}"/>
    <dgm:cxn modelId="{43A64727-4D9F-44A3-9B82-BE521CAB2068}" srcId="{0C527442-A998-4107-B4B3-F7E822270B1D}" destId="{4118BBD3-BC18-4428-AB0A-751B65EAA843}" srcOrd="0" destOrd="0" parTransId="{24B696F1-7600-4471-8792-9EF7B35C8CDF}" sibTransId="{138A3F97-916E-4B3C-BACC-A801C7580859}"/>
    <dgm:cxn modelId="{C8F189C6-34B1-4645-AD54-4BB92601B159}" type="presOf" srcId="{66FC9548-2395-4570-9278-8BF2DDFD1278}" destId="{F87BA560-77D7-4419-B2BC-8A3E3E8C1DED}" srcOrd="0" destOrd="0" presId="urn:microsoft.com/office/officeart/2005/8/layout/hierarchy4"/>
    <dgm:cxn modelId="{8D3AB15C-A076-4EF1-8CFA-D31CD521A916}" type="presOf" srcId="{4100125C-0D29-4BD3-B4EF-44CFEBDE2EBB}" destId="{4DB9D7EE-A3A1-48F2-AC8A-CCBA27FEB375}" srcOrd="0" destOrd="0" presId="urn:microsoft.com/office/officeart/2005/8/layout/hierarchy4"/>
    <dgm:cxn modelId="{70E4D53E-B85A-48B5-B4F7-F445C8EA50AB}" type="presOf" srcId="{1C24C7BB-E220-4FE0-9938-1131EE6F4D9B}" destId="{4E376056-FF09-4EE3-8A00-B7F840883366}" srcOrd="0" destOrd="0" presId="urn:microsoft.com/office/officeart/2005/8/layout/hierarchy4"/>
    <dgm:cxn modelId="{78C56630-2169-46BC-8697-9FCD60433B97}" type="presParOf" srcId="{909A8E60-6520-4CDB-AA26-92DB005ECABC}" destId="{02BC0DEB-EE61-4158-A6EB-0DFD3AF6375C}" srcOrd="0" destOrd="0" presId="urn:microsoft.com/office/officeart/2005/8/layout/hierarchy4"/>
    <dgm:cxn modelId="{26482774-29A3-4A5A-AA05-6D81A4F23360}" type="presParOf" srcId="{02BC0DEB-EE61-4158-A6EB-0DFD3AF6375C}" destId="{144B5D92-7A8F-4484-AB6D-839FE0D52FF0}" srcOrd="0" destOrd="0" presId="urn:microsoft.com/office/officeart/2005/8/layout/hierarchy4"/>
    <dgm:cxn modelId="{B57B9714-5519-4CAB-9A60-2BB18BDDD6FE}" type="presParOf" srcId="{02BC0DEB-EE61-4158-A6EB-0DFD3AF6375C}" destId="{51F49780-B4B2-4383-93B7-561104220CAA}" srcOrd="1" destOrd="0" presId="urn:microsoft.com/office/officeart/2005/8/layout/hierarchy4"/>
    <dgm:cxn modelId="{D62AA091-873C-407F-81B4-E263165A8043}" type="presParOf" srcId="{02BC0DEB-EE61-4158-A6EB-0DFD3AF6375C}" destId="{CB98CECB-81C2-44A5-A517-058DDCC28649}" srcOrd="2" destOrd="0" presId="urn:microsoft.com/office/officeart/2005/8/layout/hierarchy4"/>
    <dgm:cxn modelId="{CCEE81E0-4273-4B55-B21A-631D5BF3264F}" type="presParOf" srcId="{CB98CECB-81C2-44A5-A517-058DDCC28649}" destId="{15590C43-4C2B-4355-B603-CBDA1681DDCE}" srcOrd="0" destOrd="0" presId="urn:microsoft.com/office/officeart/2005/8/layout/hierarchy4"/>
    <dgm:cxn modelId="{40CC0EDD-DF04-4D5D-97BC-0E74169B6AE0}" type="presParOf" srcId="{15590C43-4C2B-4355-B603-CBDA1681DDCE}" destId="{F87BA560-77D7-4419-B2BC-8A3E3E8C1DED}" srcOrd="0" destOrd="0" presId="urn:microsoft.com/office/officeart/2005/8/layout/hierarchy4"/>
    <dgm:cxn modelId="{ED3BE841-9B7E-4EAE-9F38-414FE0C95E0C}" type="presParOf" srcId="{15590C43-4C2B-4355-B603-CBDA1681DDCE}" destId="{5F8EAC0F-2BFB-455C-B53B-607D4DA1F403}" srcOrd="1" destOrd="0" presId="urn:microsoft.com/office/officeart/2005/8/layout/hierarchy4"/>
    <dgm:cxn modelId="{155CE7B4-3A82-41F7-8D07-D2E2D22764A4}" type="presParOf" srcId="{15590C43-4C2B-4355-B603-CBDA1681DDCE}" destId="{22F296D8-F411-4EEE-9710-DC7413B77329}" srcOrd="2" destOrd="0" presId="urn:microsoft.com/office/officeart/2005/8/layout/hierarchy4"/>
    <dgm:cxn modelId="{8FF2FBD6-EAC6-48DE-BB1A-8F2E39661340}" type="presParOf" srcId="{22F296D8-F411-4EEE-9710-DC7413B77329}" destId="{1FD4D6B4-87AE-468B-916F-EFF7266F4595}" srcOrd="0" destOrd="0" presId="urn:microsoft.com/office/officeart/2005/8/layout/hierarchy4"/>
    <dgm:cxn modelId="{0DFD937F-1812-4AAB-9E2B-F2C997C7D537}" type="presParOf" srcId="{1FD4D6B4-87AE-468B-916F-EFF7266F4595}" destId="{4E376056-FF09-4EE3-8A00-B7F840883366}" srcOrd="0" destOrd="0" presId="urn:microsoft.com/office/officeart/2005/8/layout/hierarchy4"/>
    <dgm:cxn modelId="{602C7AE5-97E9-4A52-8855-3E89EDF00DFB}" type="presParOf" srcId="{1FD4D6B4-87AE-468B-916F-EFF7266F4595}" destId="{A18B5D34-E10E-4EA8-913D-A4789F8EDA27}" srcOrd="1" destOrd="0" presId="urn:microsoft.com/office/officeart/2005/8/layout/hierarchy4"/>
    <dgm:cxn modelId="{CFA28005-7EFF-4E42-AECE-1E8FD65B9849}" type="presParOf" srcId="{CB98CECB-81C2-44A5-A517-058DDCC28649}" destId="{9C7734DF-BDE3-4033-AE1C-7C8DA432C7EB}" srcOrd="1" destOrd="0" presId="urn:microsoft.com/office/officeart/2005/8/layout/hierarchy4"/>
    <dgm:cxn modelId="{D1D53FF2-4C2F-42D7-A8F5-5061672CF333}" type="presParOf" srcId="{CB98CECB-81C2-44A5-A517-058DDCC28649}" destId="{4FCF2A19-FBD5-4A6F-9444-EE45A1219003}" srcOrd="2" destOrd="0" presId="urn:microsoft.com/office/officeart/2005/8/layout/hierarchy4"/>
    <dgm:cxn modelId="{1F4C70CC-224B-4AB7-BA96-B30D48AAF74C}" type="presParOf" srcId="{4FCF2A19-FBD5-4A6F-9444-EE45A1219003}" destId="{19367E3C-A097-4670-B916-90BD2569E08B}" srcOrd="0" destOrd="0" presId="urn:microsoft.com/office/officeart/2005/8/layout/hierarchy4"/>
    <dgm:cxn modelId="{13639B16-26EF-4304-8C97-4ABE63635932}" type="presParOf" srcId="{4FCF2A19-FBD5-4A6F-9444-EE45A1219003}" destId="{2F5B98FF-0086-4172-9B4E-E1939CFBBB00}" srcOrd="1" destOrd="0" presId="urn:microsoft.com/office/officeart/2005/8/layout/hierarchy4"/>
    <dgm:cxn modelId="{D0C9FB97-F225-4626-96C6-1D70AED53AA9}" type="presParOf" srcId="{4FCF2A19-FBD5-4A6F-9444-EE45A1219003}" destId="{0C0435E9-3382-4E19-9F4D-FEF70FC4FC1A}" srcOrd="2" destOrd="0" presId="urn:microsoft.com/office/officeart/2005/8/layout/hierarchy4"/>
    <dgm:cxn modelId="{09870F07-7AA9-40CA-9B8B-6531EF718A6B}" type="presParOf" srcId="{0C0435E9-3382-4E19-9F4D-FEF70FC4FC1A}" destId="{ACA2478F-AB06-4E27-BEE9-89DB30E7A8C6}" srcOrd="0" destOrd="0" presId="urn:microsoft.com/office/officeart/2005/8/layout/hierarchy4"/>
    <dgm:cxn modelId="{3A02DD82-CBB7-4C99-BBAC-8EECD27F84A5}" type="presParOf" srcId="{ACA2478F-AB06-4E27-BEE9-89DB30E7A8C6}" destId="{4DB9D7EE-A3A1-48F2-AC8A-CCBA27FEB375}" srcOrd="0" destOrd="0" presId="urn:microsoft.com/office/officeart/2005/8/layout/hierarchy4"/>
    <dgm:cxn modelId="{DBA36A72-68EB-4206-9BCE-280227FFF815}" type="presParOf" srcId="{ACA2478F-AB06-4E27-BEE9-89DB30E7A8C6}" destId="{D846E6FF-02CC-43D1-9BB8-4F1DA7E0C414}"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FDDDF3-9146-45F5-AB11-A11D0516FCC5}" type="doc">
      <dgm:prSet loTypeId="urn:microsoft.com/office/officeart/2005/8/layout/chevron2" loCatId="process" qsTypeId="urn:microsoft.com/office/officeart/2005/8/quickstyle/simple2" qsCatId="simple" csTypeId="urn:microsoft.com/office/officeart/2005/8/colors/accent1_2" csCatId="accent1" phldr="1"/>
      <dgm:spPr/>
      <dgm:t>
        <a:bodyPr/>
        <a:lstStyle/>
        <a:p>
          <a:endParaRPr lang="el-GR"/>
        </a:p>
      </dgm:t>
    </dgm:pt>
    <dgm:pt modelId="{7B825DC9-85D2-49D0-9A3C-D26D74ADC63F}">
      <dgm:prSet phldrT="[Text]" custT="1"/>
      <dgm:spPr/>
      <dgm:t>
        <a:bodyPr/>
        <a:lstStyle/>
        <a:p>
          <a:r>
            <a:rPr lang="el-GR" sz="2400" b="1" dirty="0" smtClean="0"/>
            <a:t>1</a:t>
          </a:r>
          <a:endParaRPr lang="el-GR" sz="2400" b="1" dirty="0"/>
        </a:p>
      </dgm:t>
    </dgm:pt>
    <dgm:pt modelId="{77573118-253A-408C-A551-590EC6E68E49}" type="parTrans" cxnId="{CBD019B5-F5AA-477C-AE37-2A4CE439A418}">
      <dgm:prSet/>
      <dgm:spPr/>
      <dgm:t>
        <a:bodyPr/>
        <a:lstStyle/>
        <a:p>
          <a:endParaRPr lang="el-GR"/>
        </a:p>
      </dgm:t>
    </dgm:pt>
    <dgm:pt modelId="{9B6E0EED-60C5-42ED-9556-896F1EC0E1D3}" type="sibTrans" cxnId="{CBD019B5-F5AA-477C-AE37-2A4CE439A418}">
      <dgm:prSet/>
      <dgm:spPr/>
      <dgm:t>
        <a:bodyPr/>
        <a:lstStyle/>
        <a:p>
          <a:endParaRPr lang="el-GR"/>
        </a:p>
      </dgm:t>
    </dgm:pt>
    <dgm:pt modelId="{D430FF55-8836-4BB8-BAB2-1AE4BA62C75F}">
      <dgm:prSet phldrT="[Text]" custT="1"/>
      <dgm:spPr/>
      <dgm:t>
        <a:bodyPr/>
        <a:lstStyle/>
        <a:p>
          <a:r>
            <a:rPr lang="el-GR" sz="2000" dirty="0" smtClean="0"/>
            <a:t>Μορφολογική διαφοροποίηση των </a:t>
          </a:r>
          <a:r>
            <a:rPr lang="el-GR" sz="2000" dirty="0" err="1" smtClean="0"/>
            <a:t>εξωμεσεχυματικών</a:t>
          </a:r>
          <a:r>
            <a:rPr lang="el-GR" sz="2000" dirty="0" smtClean="0"/>
            <a:t> κυττάρων της οδοντικής θηλής που βρίσκονται σε επαφή με την βασική μεμβράνη προς </a:t>
          </a:r>
          <a:r>
            <a:rPr lang="el-GR" sz="2000" b="1" dirty="0" smtClean="0"/>
            <a:t>οδοντινοβλάστες</a:t>
          </a:r>
          <a:endParaRPr lang="el-GR" sz="2000" b="1" dirty="0"/>
        </a:p>
      </dgm:t>
    </dgm:pt>
    <dgm:pt modelId="{A048C4DB-3C14-4097-B933-D6AE67D44FA4}" type="parTrans" cxnId="{DB1D85C5-64F5-474C-9BF4-F90886A41838}">
      <dgm:prSet/>
      <dgm:spPr/>
      <dgm:t>
        <a:bodyPr/>
        <a:lstStyle/>
        <a:p>
          <a:endParaRPr lang="el-GR"/>
        </a:p>
      </dgm:t>
    </dgm:pt>
    <dgm:pt modelId="{21E94609-3857-4067-A436-F2123A23A537}" type="sibTrans" cxnId="{DB1D85C5-64F5-474C-9BF4-F90886A41838}">
      <dgm:prSet/>
      <dgm:spPr/>
      <dgm:t>
        <a:bodyPr/>
        <a:lstStyle/>
        <a:p>
          <a:endParaRPr lang="el-GR"/>
        </a:p>
      </dgm:t>
    </dgm:pt>
    <dgm:pt modelId="{097C0C56-CAEA-417D-89E4-71253038413E}">
      <dgm:prSet phldrT="[Text]"/>
      <dgm:spPr/>
      <dgm:t>
        <a:bodyPr/>
        <a:lstStyle/>
        <a:p>
          <a:r>
            <a:rPr lang="el-GR" dirty="0" smtClean="0"/>
            <a:t>2</a:t>
          </a:r>
          <a:endParaRPr lang="el-GR" dirty="0"/>
        </a:p>
      </dgm:t>
    </dgm:pt>
    <dgm:pt modelId="{57362489-037E-48A1-9F04-2A5E6A5E6C39}" type="parTrans" cxnId="{9101857F-AD93-4A03-BF00-432A652E8D39}">
      <dgm:prSet/>
      <dgm:spPr/>
      <dgm:t>
        <a:bodyPr/>
        <a:lstStyle/>
        <a:p>
          <a:endParaRPr lang="el-GR"/>
        </a:p>
      </dgm:t>
    </dgm:pt>
    <dgm:pt modelId="{87220490-7848-47CC-A56B-EFB6DCC5D2FC}" type="sibTrans" cxnId="{9101857F-AD93-4A03-BF00-432A652E8D39}">
      <dgm:prSet/>
      <dgm:spPr/>
      <dgm:t>
        <a:bodyPr/>
        <a:lstStyle/>
        <a:p>
          <a:endParaRPr lang="el-GR"/>
        </a:p>
      </dgm:t>
    </dgm:pt>
    <dgm:pt modelId="{5618FA07-BFCB-4634-9A11-2CA323FC17A0}">
      <dgm:prSet phldrT="[Text]" custT="1"/>
      <dgm:spPr/>
      <dgm:t>
        <a:bodyPr/>
        <a:lstStyle/>
        <a:p>
          <a:r>
            <a:rPr lang="el-GR" sz="2000" dirty="0" smtClean="0"/>
            <a:t>Λειτουργική διαφοροποίηση των </a:t>
          </a:r>
          <a:r>
            <a:rPr lang="el-GR" sz="2000" dirty="0" err="1" smtClean="0"/>
            <a:t>οδοντινοβλαστών</a:t>
          </a:r>
          <a:r>
            <a:rPr lang="el-GR" sz="2000" dirty="0" smtClean="0"/>
            <a:t> με την παραγωγή και έναρξη της </a:t>
          </a:r>
          <a:r>
            <a:rPr lang="el-GR" sz="2000" dirty="0" err="1" smtClean="0"/>
            <a:t>ενασβεστίωσης</a:t>
          </a:r>
          <a:r>
            <a:rPr lang="el-GR" sz="2000" dirty="0" smtClean="0"/>
            <a:t> της </a:t>
          </a:r>
          <a:r>
            <a:rPr lang="el-GR" sz="2000" dirty="0" err="1" smtClean="0"/>
            <a:t>προοδοντίνης</a:t>
          </a:r>
          <a:r>
            <a:rPr lang="el-GR" sz="2000" dirty="0" smtClean="0"/>
            <a:t>.</a:t>
          </a:r>
          <a:endParaRPr lang="el-GR" sz="2000" dirty="0"/>
        </a:p>
      </dgm:t>
    </dgm:pt>
    <dgm:pt modelId="{B2B03783-27CF-41A9-A805-3D0CA65D4B83}" type="parTrans" cxnId="{CFA8D826-6318-4636-B4A8-C4A60370F64F}">
      <dgm:prSet/>
      <dgm:spPr/>
      <dgm:t>
        <a:bodyPr/>
        <a:lstStyle/>
        <a:p>
          <a:endParaRPr lang="el-GR"/>
        </a:p>
      </dgm:t>
    </dgm:pt>
    <dgm:pt modelId="{6ADA06F0-1D6F-4FAD-82A0-D40A348E5AB5}" type="sibTrans" cxnId="{CFA8D826-6318-4636-B4A8-C4A60370F64F}">
      <dgm:prSet/>
      <dgm:spPr/>
      <dgm:t>
        <a:bodyPr/>
        <a:lstStyle/>
        <a:p>
          <a:endParaRPr lang="el-GR"/>
        </a:p>
      </dgm:t>
    </dgm:pt>
    <dgm:pt modelId="{3CC44190-7577-4A52-B134-7D828CAAE981}">
      <dgm:prSet phldrT="[Text]"/>
      <dgm:spPr/>
      <dgm:t>
        <a:bodyPr/>
        <a:lstStyle/>
        <a:p>
          <a:r>
            <a:rPr lang="el-GR" dirty="0" smtClean="0"/>
            <a:t>3</a:t>
          </a:r>
          <a:endParaRPr lang="el-GR" dirty="0"/>
        </a:p>
      </dgm:t>
    </dgm:pt>
    <dgm:pt modelId="{A55F1732-35CB-4817-B2DA-96329A78F84C}" type="parTrans" cxnId="{E749BB21-44C5-4972-9D24-194B4281DA25}">
      <dgm:prSet/>
      <dgm:spPr/>
      <dgm:t>
        <a:bodyPr/>
        <a:lstStyle/>
        <a:p>
          <a:endParaRPr lang="el-GR"/>
        </a:p>
      </dgm:t>
    </dgm:pt>
    <dgm:pt modelId="{8B03BD00-6168-4D3E-A841-0DA503B148D1}" type="sibTrans" cxnId="{E749BB21-44C5-4972-9D24-194B4281DA25}">
      <dgm:prSet/>
      <dgm:spPr/>
      <dgm:t>
        <a:bodyPr/>
        <a:lstStyle/>
        <a:p>
          <a:endParaRPr lang="el-GR"/>
        </a:p>
      </dgm:t>
    </dgm:pt>
    <dgm:pt modelId="{B2A472E9-8161-4D7A-8CE6-7CA6872317EA}">
      <dgm:prSet phldrT="[Text]" custT="1"/>
      <dgm:spPr/>
      <dgm:t>
        <a:bodyPr/>
        <a:lstStyle/>
        <a:p>
          <a:r>
            <a:rPr lang="el-GR" sz="2000" dirty="0" smtClean="0"/>
            <a:t>Διαφοροποίηση των κυττάρων του έσω </a:t>
          </a:r>
          <a:r>
            <a:rPr lang="el-GR" sz="2000" dirty="0" err="1" smtClean="0"/>
            <a:t>αδαμαντινικού</a:t>
          </a:r>
          <a:r>
            <a:rPr lang="el-GR" sz="2000" dirty="0" smtClean="0"/>
            <a:t> επιθηλίου που βρίσκονται ακριβώς απέναντι από τους διαφοροποιημένους οδοντινοβλάστες προς </a:t>
          </a:r>
          <a:r>
            <a:rPr lang="el-GR" sz="2000" b="1" dirty="0" smtClean="0"/>
            <a:t>αδαμαντινοβλάστες</a:t>
          </a:r>
          <a:r>
            <a:rPr lang="el-GR" sz="2000" dirty="0" smtClean="0"/>
            <a:t>.</a:t>
          </a:r>
          <a:endParaRPr lang="el-GR" sz="2000" dirty="0"/>
        </a:p>
      </dgm:t>
    </dgm:pt>
    <dgm:pt modelId="{72AA8182-3077-423A-8FF2-8D55CCDD6379}" type="parTrans" cxnId="{25E86012-E173-4F31-B450-412568C172FB}">
      <dgm:prSet/>
      <dgm:spPr/>
      <dgm:t>
        <a:bodyPr/>
        <a:lstStyle/>
        <a:p>
          <a:endParaRPr lang="el-GR"/>
        </a:p>
      </dgm:t>
    </dgm:pt>
    <dgm:pt modelId="{519A050D-9B6F-4D1F-B828-4A70B05A6D5A}" type="sibTrans" cxnId="{25E86012-E173-4F31-B450-412568C172FB}">
      <dgm:prSet/>
      <dgm:spPr/>
      <dgm:t>
        <a:bodyPr/>
        <a:lstStyle/>
        <a:p>
          <a:endParaRPr lang="el-GR"/>
        </a:p>
      </dgm:t>
    </dgm:pt>
    <dgm:pt modelId="{F4FD644D-1FDE-4EAF-99B3-627037361C58}">
      <dgm:prSet/>
      <dgm:spPr/>
      <dgm:t>
        <a:bodyPr/>
        <a:lstStyle/>
        <a:p>
          <a:r>
            <a:rPr lang="el-GR" dirty="0" smtClean="0"/>
            <a:t>4</a:t>
          </a:r>
          <a:endParaRPr lang="el-GR" dirty="0"/>
        </a:p>
      </dgm:t>
    </dgm:pt>
    <dgm:pt modelId="{BB44CC18-F37C-4096-92FB-EFE977E41021}" type="parTrans" cxnId="{464D2376-DEB8-42E6-9D45-D1AC000A27BD}">
      <dgm:prSet/>
      <dgm:spPr/>
      <dgm:t>
        <a:bodyPr/>
        <a:lstStyle/>
        <a:p>
          <a:endParaRPr lang="el-GR"/>
        </a:p>
      </dgm:t>
    </dgm:pt>
    <dgm:pt modelId="{58162BD0-5EF0-4029-A54B-AEEF6BF79F6F}" type="sibTrans" cxnId="{464D2376-DEB8-42E6-9D45-D1AC000A27BD}">
      <dgm:prSet/>
      <dgm:spPr/>
      <dgm:t>
        <a:bodyPr/>
        <a:lstStyle/>
        <a:p>
          <a:endParaRPr lang="el-GR"/>
        </a:p>
      </dgm:t>
    </dgm:pt>
    <dgm:pt modelId="{F98FAB8D-2B6F-4DDE-AD47-76CD142A8DA8}">
      <dgm:prSet/>
      <dgm:spPr/>
      <dgm:t>
        <a:bodyPr/>
        <a:lstStyle/>
        <a:p>
          <a:r>
            <a:rPr lang="el-GR" dirty="0" smtClean="0"/>
            <a:t>Λειτουργική διαφοροποίηση των αδαμαντινοβλαστών με την παραγωγή και έναρξη </a:t>
          </a:r>
          <a:r>
            <a:rPr lang="el-GR" dirty="0" err="1" smtClean="0"/>
            <a:t>ενασβεστίωσης</a:t>
          </a:r>
          <a:r>
            <a:rPr lang="el-GR" dirty="0" smtClean="0"/>
            <a:t> της </a:t>
          </a:r>
          <a:r>
            <a:rPr lang="el-GR" dirty="0" err="1" smtClean="0"/>
            <a:t>προαδαμαντίνης</a:t>
          </a:r>
          <a:r>
            <a:rPr lang="el-GR" dirty="0" smtClean="0"/>
            <a:t>.</a:t>
          </a:r>
          <a:endParaRPr lang="el-GR" dirty="0"/>
        </a:p>
      </dgm:t>
    </dgm:pt>
    <dgm:pt modelId="{94EA3FD8-9D30-4D71-9BF5-CACA21662DA7}" type="parTrans" cxnId="{E957C3EE-ADE9-45CF-A05B-A6AEF60CA172}">
      <dgm:prSet/>
      <dgm:spPr/>
      <dgm:t>
        <a:bodyPr/>
        <a:lstStyle/>
        <a:p>
          <a:endParaRPr lang="el-GR"/>
        </a:p>
      </dgm:t>
    </dgm:pt>
    <dgm:pt modelId="{8132F10C-6A80-423A-8DCD-D818B3AC3EE6}" type="sibTrans" cxnId="{E957C3EE-ADE9-45CF-A05B-A6AEF60CA172}">
      <dgm:prSet/>
      <dgm:spPr/>
      <dgm:t>
        <a:bodyPr/>
        <a:lstStyle/>
        <a:p>
          <a:endParaRPr lang="el-GR"/>
        </a:p>
      </dgm:t>
    </dgm:pt>
    <dgm:pt modelId="{8FA70B2D-9A31-416B-A7B9-3C5B5A708268}" type="pres">
      <dgm:prSet presAssocID="{5EFDDDF3-9146-45F5-AB11-A11D0516FCC5}" presName="linearFlow" presStyleCnt="0">
        <dgm:presLayoutVars>
          <dgm:dir/>
          <dgm:animLvl val="lvl"/>
          <dgm:resizeHandles val="exact"/>
        </dgm:presLayoutVars>
      </dgm:prSet>
      <dgm:spPr/>
      <dgm:t>
        <a:bodyPr/>
        <a:lstStyle/>
        <a:p>
          <a:endParaRPr lang="el-GR"/>
        </a:p>
      </dgm:t>
    </dgm:pt>
    <dgm:pt modelId="{CDF5FA00-FBDD-4F0C-8067-8E1267F5BAF7}" type="pres">
      <dgm:prSet presAssocID="{7B825DC9-85D2-49D0-9A3C-D26D74ADC63F}" presName="composite" presStyleCnt="0"/>
      <dgm:spPr/>
    </dgm:pt>
    <dgm:pt modelId="{D6DDE1AC-2303-4706-B435-0DA5E7B641BF}" type="pres">
      <dgm:prSet presAssocID="{7B825DC9-85D2-49D0-9A3C-D26D74ADC63F}" presName="parentText" presStyleLbl="alignNode1" presStyleIdx="0" presStyleCnt="4">
        <dgm:presLayoutVars>
          <dgm:chMax val="1"/>
          <dgm:bulletEnabled val="1"/>
        </dgm:presLayoutVars>
      </dgm:prSet>
      <dgm:spPr/>
      <dgm:t>
        <a:bodyPr/>
        <a:lstStyle/>
        <a:p>
          <a:endParaRPr lang="el-GR"/>
        </a:p>
      </dgm:t>
    </dgm:pt>
    <dgm:pt modelId="{A5D99393-A47C-4EE7-A13D-52FA3349737F}" type="pres">
      <dgm:prSet presAssocID="{7B825DC9-85D2-49D0-9A3C-D26D74ADC63F}" presName="descendantText" presStyleLbl="alignAcc1" presStyleIdx="0" presStyleCnt="4">
        <dgm:presLayoutVars>
          <dgm:bulletEnabled val="1"/>
        </dgm:presLayoutVars>
      </dgm:prSet>
      <dgm:spPr/>
      <dgm:t>
        <a:bodyPr/>
        <a:lstStyle/>
        <a:p>
          <a:endParaRPr lang="el-GR"/>
        </a:p>
      </dgm:t>
    </dgm:pt>
    <dgm:pt modelId="{E7536EA6-D440-43AE-BCE9-58309AF0867A}" type="pres">
      <dgm:prSet presAssocID="{9B6E0EED-60C5-42ED-9556-896F1EC0E1D3}" presName="sp" presStyleCnt="0"/>
      <dgm:spPr/>
    </dgm:pt>
    <dgm:pt modelId="{2FD9FE1B-26F2-4AF5-9877-4CF014589E77}" type="pres">
      <dgm:prSet presAssocID="{097C0C56-CAEA-417D-89E4-71253038413E}" presName="composite" presStyleCnt="0"/>
      <dgm:spPr/>
    </dgm:pt>
    <dgm:pt modelId="{1EE1D1E7-C2D2-4AA7-AB06-5F38DCE7E4F9}" type="pres">
      <dgm:prSet presAssocID="{097C0C56-CAEA-417D-89E4-71253038413E}" presName="parentText" presStyleLbl="alignNode1" presStyleIdx="1" presStyleCnt="4">
        <dgm:presLayoutVars>
          <dgm:chMax val="1"/>
          <dgm:bulletEnabled val="1"/>
        </dgm:presLayoutVars>
      </dgm:prSet>
      <dgm:spPr/>
      <dgm:t>
        <a:bodyPr/>
        <a:lstStyle/>
        <a:p>
          <a:endParaRPr lang="el-GR"/>
        </a:p>
      </dgm:t>
    </dgm:pt>
    <dgm:pt modelId="{13AFCE85-D3D0-44B7-AF95-859638EB0035}" type="pres">
      <dgm:prSet presAssocID="{097C0C56-CAEA-417D-89E4-71253038413E}" presName="descendantText" presStyleLbl="alignAcc1" presStyleIdx="1" presStyleCnt="4">
        <dgm:presLayoutVars>
          <dgm:bulletEnabled val="1"/>
        </dgm:presLayoutVars>
      </dgm:prSet>
      <dgm:spPr/>
      <dgm:t>
        <a:bodyPr/>
        <a:lstStyle/>
        <a:p>
          <a:endParaRPr lang="el-GR"/>
        </a:p>
      </dgm:t>
    </dgm:pt>
    <dgm:pt modelId="{90A7A551-8FDC-4607-AE46-1C517B2D7EFF}" type="pres">
      <dgm:prSet presAssocID="{87220490-7848-47CC-A56B-EFB6DCC5D2FC}" presName="sp" presStyleCnt="0"/>
      <dgm:spPr/>
    </dgm:pt>
    <dgm:pt modelId="{45408B4A-159C-4A31-A30E-64023960EBD0}" type="pres">
      <dgm:prSet presAssocID="{3CC44190-7577-4A52-B134-7D828CAAE981}" presName="composite" presStyleCnt="0"/>
      <dgm:spPr/>
    </dgm:pt>
    <dgm:pt modelId="{86ABBD5F-CF1C-420B-B279-ACDF4D883426}" type="pres">
      <dgm:prSet presAssocID="{3CC44190-7577-4A52-B134-7D828CAAE981}" presName="parentText" presStyleLbl="alignNode1" presStyleIdx="2" presStyleCnt="4">
        <dgm:presLayoutVars>
          <dgm:chMax val="1"/>
          <dgm:bulletEnabled val="1"/>
        </dgm:presLayoutVars>
      </dgm:prSet>
      <dgm:spPr/>
      <dgm:t>
        <a:bodyPr/>
        <a:lstStyle/>
        <a:p>
          <a:endParaRPr lang="el-GR"/>
        </a:p>
      </dgm:t>
    </dgm:pt>
    <dgm:pt modelId="{8E151E46-46BD-471A-88C7-EFDABC1E5F1A}" type="pres">
      <dgm:prSet presAssocID="{3CC44190-7577-4A52-B134-7D828CAAE981}" presName="descendantText" presStyleLbl="alignAcc1" presStyleIdx="2" presStyleCnt="4">
        <dgm:presLayoutVars>
          <dgm:bulletEnabled val="1"/>
        </dgm:presLayoutVars>
      </dgm:prSet>
      <dgm:spPr/>
      <dgm:t>
        <a:bodyPr/>
        <a:lstStyle/>
        <a:p>
          <a:endParaRPr lang="el-GR"/>
        </a:p>
      </dgm:t>
    </dgm:pt>
    <dgm:pt modelId="{39CEF2D1-A814-4BB0-8E4C-448586FACE2F}" type="pres">
      <dgm:prSet presAssocID="{8B03BD00-6168-4D3E-A841-0DA503B148D1}" presName="sp" presStyleCnt="0"/>
      <dgm:spPr/>
    </dgm:pt>
    <dgm:pt modelId="{13D48BAE-1D8E-4FC0-8B75-D51AE776EA11}" type="pres">
      <dgm:prSet presAssocID="{F4FD644D-1FDE-4EAF-99B3-627037361C58}" presName="composite" presStyleCnt="0"/>
      <dgm:spPr/>
    </dgm:pt>
    <dgm:pt modelId="{12C70338-CB74-4260-90C7-00BDE7845D78}" type="pres">
      <dgm:prSet presAssocID="{F4FD644D-1FDE-4EAF-99B3-627037361C58}" presName="parentText" presStyleLbl="alignNode1" presStyleIdx="3" presStyleCnt="4">
        <dgm:presLayoutVars>
          <dgm:chMax val="1"/>
          <dgm:bulletEnabled val="1"/>
        </dgm:presLayoutVars>
      </dgm:prSet>
      <dgm:spPr/>
      <dgm:t>
        <a:bodyPr/>
        <a:lstStyle/>
        <a:p>
          <a:endParaRPr lang="el-GR"/>
        </a:p>
      </dgm:t>
    </dgm:pt>
    <dgm:pt modelId="{1CDB4147-758A-4E67-8879-9919C809B244}" type="pres">
      <dgm:prSet presAssocID="{F4FD644D-1FDE-4EAF-99B3-627037361C58}" presName="descendantText" presStyleLbl="alignAcc1" presStyleIdx="3" presStyleCnt="4">
        <dgm:presLayoutVars>
          <dgm:bulletEnabled val="1"/>
        </dgm:presLayoutVars>
      </dgm:prSet>
      <dgm:spPr/>
      <dgm:t>
        <a:bodyPr/>
        <a:lstStyle/>
        <a:p>
          <a:endParaRPr lang="el-GR"/>
        </a:p>
      </dgm:t>
    </dgm:pt>
  </dgm:ptLst>
  <dgm:cxnLst>
    <dgm:cxn modelId="{33E7E6A3-D9A3-4572-993F-8B5B6F40F70B}" type="presOf" srcId="{5618FA07-BFCB-4634-9A11-2CA323FC17A0}" destId="{13AFCE85-D3D0-44B7-AF95-859638EB0035}" srcOrd="0" destOrd="0" presId="urn:microsoft.com/office/officeart/2005/8/layout/chevron2"/>
    <dgm:cxn modelId="{7C1819B5-ABDB-434D-AB3C-650765379DAB}" type="presOf" srcId="{3CC44190-7577-4A52-B134-7D828CAAE981}" destId="{86ABBD5F-CF1C-420B-B279-ACDF4D883426}" srcOrd="0" destOrd="0" presId="urn:microsoft.com/office/officeart/2005/8/layout/chevron2"/>
    <dgm:cxn modelId="{A03F3F83-392F-449A-9DA7-8578810A67C9}" type="presOf" srcId="{F4FD644D-1FDE-4EAF-99B3-627037361C58}" destId="{12C70338-CB74-4260-90C7-00BDE7845D78}" srcOrd="0" destOrd="0" presId="urn:microsoft.com/office/officeart/2005/8/layout/chevron2"/>
    <dgm:cxn modelId="{E957C3EE-ADE9-45CF-A05B-A6AEF60CA172}" srcId="{F4FD644D-1FDE-4EAF-99B3-627037361C58}" destId="{F98FAB8D-2B6F-4DDE-AD47-76CD142A8DA8}" srcOrd="0" destOrd="0" parTransId="{94EA3FD8-9D30-4D71-9BF5-CACA21662DA7}" sibTransId="{8132F10C-6A80-423A-8DCD-D818B3AC3EE6}"/>
    <dgm:cxn modelId="{464D2376-DEB8-42E6-9D45-D1AC000A27BD}" srcId="{5EFDDDF3-9146-45F5-AB11-A11D0516FCC5}" destId="{F4FD644D-1FDE-4EAF-99B3-627037361C58}" srcOrd="3" destOrd="0" parTransId="{BB44CC18-F37C-4096-92FB-EFE977E41021}" sibTransId="{58162BD0-5EF0-4029-A54B-AEEF6BF79F6F}"/>
    <dgm:cxn modelId="{A2B5752E-D11D-4F94-9CC6-F304EFFF4F81}" type="presOf" srcId="{097C0C56-CAEA-417D-89E4-71253038413E}" destId="{1EE1D1E7-C2D2-4AA7-AB06-5F38DCE7E4F9}" srcOrd="0" destOrd="0" presId="urn:microsoft.com/office/officeart/2005/8/layout/chevron2"/>
    <dgm:cxn modelId="{19DD1512-B507-43E6-BB80-60FF24432852}" type="presOf" srcId="{F98FAB8D-2B6F-4DDE-AD47-76CD142A8DA8}" destId="{1CDB4147-758A-4E67-8879-9919C809B244}" srcOrd="0" destOrd="0" presId="urn:microsoft.com/office/officeart/2005/8/layout/chevron2"/>
    <dgm:cxn modelId="{DB1D85C5-64F5-474C-9BF4-F90886A41838}" srcId="{7B825DC9-85D2-49D0-9A3C-D26D74ADC63F}" destId="{D430FF55-8836-4BB8-BAB2-1AE4BA62C75F}" srcOrd="0" destOrd="0" parTransId="{A048C4DB-3C14-4097-B933-D6AE67D44FA4}" sibTransId="{21E94609-3857-4067-A436-F2123A23A537}"/>
    <dgm:cxn modelId="{7EA9B89D-2EA7-429B-A804-7510E1AD924D}" type="presOf" srcId="{7B825DC9-85D2-49D0-9A3C-D26D74ADC63F}" destId="{D6DDE1AC-2303-4706-B435-0DA5E7B641BF}" srcOrd="0" destOrd="0" presId="urn:microsoft.com/office/officeart/2005/8/layout/chevron2"/>
    <dgm:cxn modelId="{CBD019B5-F5AA-477C-AE37-2A4CE439A418}" srcId="{5EFDDDF3-9146-45F5-AB11-A11D0516FCC5}" destId="{7B825DC9-85D2-49D0-9A3C-D26D74ADC63F}" srcOrd="0" destOrd="0" parTransId="{77573118-253A-408C-A551-590EC6E68E49}" sibTransId="{9B6E0EED-60C5-42ED-9556-896F1EC0E1D3}"/>
    <dgm:cxn modelId="{25E86012-E173-4F31-B450-412568C172FB}" srcId="{3CC44190-7577-4A52-B134-7D828CAAE981}" destId="{B2A472E9-8161-4D7A-8CE6-7CA6872317EA}" srcOrd="0" destOrd="0" parTransId="{72AA8182-3077-423A-8FF2-8D55CCDD6379}" sibTransId="{519A050D-9B6F-4D1F-B828-4A70B05A6D5A}"/>
    <dgm:cxn modelId="{785B69C1-7AF6-4D3E-BCC3-EFEB45C1DFEC}" type="presOf" srcId="{5EFDDDF3-9146-45F5-AB11-A11D0516FCC5}" destId="{8FA70B2D-9A31-416B-A7B9-3C5B5A708268}" srcOrd="0" destOrd="0" presId="urn:microsoft.com/office/officeart/2005/8/layout/chevron2"/>
    <dgm:cxn modelId="{A1F2912A-091C-4920-BE4F-68F4300F2F09}" type="presOf" srcId="{B2A472E9-8161-4D7A-8CE6-7CA6872317EA}" destId="{8E151E46-46BD-471A-88C7-EFDABC1E5F1A}" srcOrd="0" destOrd="0" presId="urn:microsoft.com/office/officeart/2005/8/layout/chevron2"/>
    <dgm:cxn modelId="{D42FEDA7-FF58-40B9-9927-961B215BFC9B}" type="presOf" srcId="{D430FF55-8836-4BB8-BAB2-1AE4BA62C75F}" destId="{A5D99393-A47C-4EE7-A13D-52FA3349737F}" srcOrd="0" destOrd="0" presId="urn:microsoft.com/office/officeart/2005/8/layout/chevron2"/>
    <dgm:cxn modelId="{E749BB21-44C5-4972-9D24-194B4281DA25}" srcId="{5EFDDDF3-9146-45F5-AB11-A11D0516FCC5}" destId="{3CC44190-7577-4A52-B134-7D828CAAE981}" srcOrd="2" destOrd="0" parTransId="{A55F1732-35CB-4817-B2DA-96329A78F84C}" sibTransId="{8B03BD00-6168-4D3E-A841-0DA503B148D1}"/>
    <dgm:cxn modelId="{9101857F-AD93-4A03-BF00-432A652E8D39}" srcId="{5EFDDDF3-9146-45F5-AB11-A11D0516FCC5}" destId="{097C0C56-CAEA-417D-89E4-71253038413E}" srcOrd="1" destOrd="0" parTransId="{57362489-037E-48A1-9F04-2A5E6A5E6C39}" sibTransId="{87220490-7848-47CC-A56B-EFB6DCC5D2FC}"/>
    <dgm:cxn modelId="{CFA8D826-6318-4636-B4A8-C4A60370F64F}" srcId="{097C0C56-CAEA-417D-89E4-71253038413E}" destId="{5618FA07-BFCB-4634-9A11-2CA323FC17A0}" srcOrd="0" destOrd="0" parTransId="{B2B03783-27CF-41A9-A805-3D0CA65D4B83}" sibTransId="{6ADA06F0-1D6F-4FAD-82A0-D40A348E5AB5}"/>
    <dgm:cxn modelId="{6A36CD71-72D6-4890-B09F-CE99A50F8EE6}" type="presParOf" srcId="{8FA70B2D-9A31-416B-A7B9-3C5B5A708268}" destId="{CDF5FA00-FBDD-4F0C-8067-8E1267F5BAF7}" srcOrd="0" destOrd="0" presId="urn:microsoft.com/office/officeart/2005/8/layout/chevron2"/>
    <dgm:cxn modelId="{37EBE6D9-2980-45A7-B078-FA5BC2BB1087}" type="presParOf" srcId="{CDF5FA00-FBDD-4F0C-8067-8E1267F5BAF7}" destId="{D6DDE1AC-2303-4706-B435-0DA5E7B641BF}" srcOrd="0" destOrd="0" presId="urn:microsoft.com/office/officeart/2005/8/layout/chevron2"/>
    <dgm:cxn modelId="{EABDB794-3777-4801-AE81-E69A97DFE83F}" type="presParOf" srcId="{CDF5FA00-FBDD-4F0C-8067-8E1267F5BAF7}" destId="{A5D99393-A47C-4EE7-A13D-52FA3349737F}" srcOrd="1" destOrd="0" presId="urn:microsoft.com/office/officeart/2005/8/layout/chevron2"/>
    <dgm:cxn modelId="{35608DE6-DD73-4A40-A7BE-E56B9933D80B}" type="presParOf" srcId="{8FA70B2D-9A31-416B-A7B9-3C5B5A708268}" destId="{E7536EA6-D440-43AE-BCE9-58309AF0867A}" srcOrd="1" destOrd="0" presId="urn:microsoft.com/office/officeart/2005/8/layout/chevron2"/>
    <dgm:cxn modelId="{0EC9DE32-11EA-45D1-85E7-84ADEEE1E5A6}" type="presParOf" srcId="{8FA70B2D-9A31-416B-A7B9-3C5B5A708268}" destId="{2FD9FE1B-26F2-4AF5-9877-4CF014589E77}" srcOrd="2" destOrd="0" presId="urn:microsoft.com/office/officeart/2005/8/layout/chevron2"/>
    <dgm:cxn modelId="{48D066C0-5CE0-4865-91FF-873996EE7811}" type="presParOf" srcId="{2FD9FE1B-26F2-4AF5-9877-4CF014589E77}" destId="{1EE1D1E7-C2D2-4AA7-AB06-5F38DCE7E4F9}" srcOrd="0" destOrd="0" presId="urn:microsoft.com/office/officeart/2005/8/layout/chevron2"/>
    <dgm:cxn modelId="{7CF2B13D-7B4E-4E8E-8633-44E8DC9DB70D}" type="presParOf" srcId="{2FD9FE1B-26F2-4AF5-9877-4CF014589E77}" destId="{13AFCE85-D3D0-44B7-AF95-859638EB0035}" srcOrd="1" destOrd="0" presId="urn:microsoft.com/office/officeart/2005/8/layout/chevron2"/>
    <dgm:cxn modelId="{51C862C6-BDD0-4645-A771-83E2C7C1D508}" type="presParOf" srcId="{8FA70B2D-9A31-416B-A7B9-3C5B5A708268}" destId="{90A7A551-8FDC-4607-AE46-1C517B2D7EFF}" srcOrd="3" destOrd="0" presId="urn:microsoft.com/office/officeart/2005/8/layout/chevron2"/>
    <dgm:cxn modelId="{EB183441-4096-433C-9CC3-02C8E0BBB4B5}" type="presParOf" srcId="{8FA70B2D-9A31-416B-A7B9-3C5B5A708268}" destId="{45408B4A-159C-4A31-A30E-64023960EBD0}" srcOrd="4" destOrd="0" presId="urn:microsoft.com/office/officeart/2005/8/layout/chevron2"/>
    <dgm:cxn modelId="{E56280F3-655A-4DD4-8500-8DFF4C1AB4EE}" type="presParOf" srcId="{45408B4A-159C-4A31-A30E-64023960EBD0}" destId="{86ABBD5F-CF1C-420B-B279-ACDF4D883426}" srcOrd="0" destOrd="0" presId="urn:microsoft.com/office/officeart/2005/8/layout/chevron2"/>
    <dgm:cxn modelId="{57F6E1CB-5E6C-4682-B1E3-55980ED77CD9}" type="presParOf" srcId="{45408B4A-159C-4A31-A30E-64023960EBD0}" destId="{8E151E46-46BD-471A-88C7-EFDABC1E5F1A}" srcOrd="1" destOrd="0" presId="urn:microsoft.com/office/officeart/2005/8/layout/chevron2"/>
    <dgm:cxn modelId="{63E9A366-B934-4976-89B6-A1B6E069E1EC}" type="presParOf" srcId="{8FA70B2D-9A31-416B-A7B9-3C5B5A708268}" destId="{39CEF2D1-A814-4BB0-8E4C-448586FACE2F}" srcOrd="5" destOrd="0" presId="urn:microsoft.com/office/officeart/2005/8/layout/chevron2"/>
    <dgm:cxn modelId="{57B01920-6327-4EE9-8945-FE1561ECB9F4}" type="presParOf" srcId="{8FA70B2D-9A31-416B-A7B9-3C5B5A708268}" destId="{13D48BAE-1D8E-4FC0-8B75-D51AE776EA11}" srcOrd="6" destOrd="0" presId="urn:microsoft.com/office/officeart/2005/8/layout/chevron2"/>
    <dgm:cxn modelId="{3D1EBB63-ED0C-44E4-9E8A-268ABC56DF93}" type="presParOf" srcId="{13D48BAE-1D8E-4FC0-8B75-D51AE776EA11}" destId="{12C70338-CB74-4260-90C7-00BDE7845D78}" srcOrd="0" destOrd="0" presId="urn:microsoft.com/office/officeart/2005/8/layout/chevron2"/>
    <dgm:cxn modelId="{282B9FCB-6D72-4874-BC76-E12616A0663B}" type="presParOf" srcId="{13D48BAE-1D8E-4FC0-8B75-D51AE776EA11}" destId="{1CDB4147-758A-4E67-8879-9919C809B244}"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B5D92-7A8F-4484-AB6D-839FE0D52FF0}">
      <dsp:nvSpPr>
        <dsp:cNvPr id="0" name=""/>
        <dsp:cNvSpPr/>
      </dsp:nvSpPr>
      <dsp:spPr>
        <a:xfrm>
          <a:off x="0" y="2426"/>
          <a:ext cx="8243967" cy="901725"/>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l-GR" sz="2800" kern="1200" dirty="0" smtClean="0"/>
            <a:t>ΛΕΙΤΟΥΡΓΙΚΕΣ ΦΑΣΕΙΣ ΔΙΑΠΛΑΣΗΣ ΤΩΝ ΔΟΝΤΙΩΝ</a:t>
          </a:r>
          <a:endParaRPr lang="el-GR" sz="2800" kern="1200" dirty="0"/>
        </a:p>
      </dsp:txBody>
      <dsp:txXfrm>
        <a:off x="26411" y="28837"/>
        <a:ext cx="8191145" cy="848903"/>
      </dsp:txXfrm>
    </dsp:sp>
    <dsp:sp modelId="{F87BA560-77D7-4419-B2BC-8A3E3E8C1DED}">
      <dsp:nvSpPr>
        <dsp:cNvPr id="0" name=""/>
        <dsp:cNvSpPr/>
      </dsp:nvSpPr>
      <dsp:spPr>
        <a:xfrm>
          <a:off x="23841" y="1113794"/>
          <a:ext cx="3937122" cy="68107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ΑΥΞΗΣΗ ΤΟΥ ΟΔΟΝΤΙΚΟΥ ΣΠΕΡΜΑΤΟΣ</a:t>
          </a:r>
          <a:endParaRPr lang="el-GR" sz="2400" kern="1200" dirty="0"/>
        </a:p>
      </dsp:txBody>
      <dsp:txXfrm>
        <a:off x="43789" y="1133742"/>
        <a:ext cx="3897226" cy="641177"/>
      </dsp:txXfrm>
    </dsp:sp>
    <dsp:sp modelId="{4E376056-FF09-4EE3-8A00-B7F840883366}">
      <dsp:nvSpPr>
        <dsp:cNvPr id="0" name=""/>
        <dsp:cNvSpPr/>
      </dsp:nvSpPr>
      <dsp:spPr>
        <a:xfrm>
          <a:off x="35492" y="2006937"/>
          <a:ext cx="3913820" cy="4221062"/>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1. ΑΡΧΙΚΗ ΚΑΤΑΒΟΛΗ (οδοντική ταινία-</a:t>
          </a:r>
          <a:r>
            <a:rPr lang="el-GR" sz="2000" kern="1200" dirty="0" err="1" smtClean="0"/>
            <a:t>οδοντοβλαστήματα</a:t>
          </a:r>
          <a:r>
            <a:rPr lang="el-GR" sz="2000" kern="1200" dirty="0" smtClean="0"/>
            <a:t>)</a:t>
          </a:r>
        </a:p>
        <a:p>
          <a:pPr lvl="0" algn="ctr" defTabSz="889000">
            <a:lnSpc>
              <a:spcPct val="90000"/>
            </a:lnSpc>
            <a:spcBef>
              <a:spcPct val="0"/>
            </a:spcBef>
            <a:spcAft>
              <a:spcPct val="35000"/>
            </a:spcAft>
          </a:pPr>
          <a:r>
            <a:rPr lang="el-GR" sz="2000" kern="1200" dirty="0" smtClean="0"/>
            <a:t>2. ΠΟΛΛΑΠΛΑΣΙΑΣΜΟΣ ΤΩΝ ΚΥΤΤΑΡΩΝ (στάδιο κυπέλλου &amp;κώδωνα)</a:t>
          </a:r>
        </a:p>
        <a:p>
          <a:pPr lvl="0" algn="ctr" defTabSz="889000">
            <a:lnSpc>
              <a:spcPct val="90000"/>
            </a:lnSpc>
            <a:spcBef>
              <a:spcPct val="0"/>
            </a:spcBef>
            <a:spcAft>
              <a:spcPct val="35000"/>
            </a:spcAft>
          </a:pPr>
          <a:r>
            <a:rPr lang="el-GR" sz="2000" kern="1200" dirty="0" smtClean="0"/>
            <a:t>3. ΙΣΤΟΔΙΑΦΟΡΟΠΟΙΗΣΗ (όργανο αδαμαντίνης-αρχικά στάδια  κώδωνα &amp; οδοντική θηλή)</a:t>
          </a:r>
        </a:p>
        <a:p>
          <a:pPr lvl="0" algn="ctr" defTabSz="889000">
            <a:lnSpc>
              <a:spcPct val="90000"/>
            </a:lnSpc>
            <a:spcBef>
              <a:spcPct val="0"/>
            </a:spcBef>
            <a:spcAft>
              <a:spcPct val="35000"/>
            </a:spcAft>
          </a:pPr>
          <a:r>
            <a:rPr lang="el-GR" sz="2000" kern="1200" dirty="0" smtClean="0"/>
            <a:t>4. ΜΟΡΦΟΔΙΑΠΛΑΣΗ (όρια οδοντικών ουσιών-σχήμα του δοντιού. Τελικό στάδιο του κώδωνα.</a:t>
          </a:r>
        </a:p>
        <a:p>
          <a:pPr lvl="0" algn="ctr" defTabSz="889000">
            <a:lnSpc>
              <a:spcPct val="90000"/>
            </a:lnSpc>
            <a:spcBef>
              <a:spcPct val="0"/>
            </a:spcBef>
            <a:spcAft>
              <a:spcPct val="35000"/>
            </a:spcAft>
          </a:pPr>
          <a:endParaRPr lang="el-GR" sz="2000" kern="1200" dirty="0"/>
        </a:p>
      </dsp:txBody>
      <dsp:txXfrm>
        <a:off x="150124" y="2121569"/>
        <a:ext cx="3684556" cy="3991798"/>
      </dsp:txXfrm>
    </dsp:sp>
    <dsp:sp modelId="{19367E3C-A097-4670-B916-90BD2569E08B}">
      <dsp:nvSpPr>
        <dsp:cNvPr id="0" name=""/>
        <dsp:cNvSpPr/>
      </dsp:nvSpPr>
      <dsp:spPr>
        <a:xfrm>
          <a:off x="4314853" y="1113794"/>
          <a:ext cx="3929146" cy="683986"/>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l-GR" sz="2400" kern="1200" dirty="0" smtClean="0"/>
            <a:t>ΣΧΗΜΑΤΙΣΜΟΣ ΟΥΣΙΩΝ ΤΟΥ ΔΟΝΤΙΟΥ-ΑΝΑΤΟΛΗ</a:t>
          </a:r>
          <a:endParaRPr lang="el-GR" sz="2400" kern="1200" dirty="0"/>
        </a:p>
      </dsp:txBody>
      <dsp:txXfrm>
        <a:off x="4334886" y="1133827"/>
        <a:ext cx="3889080" cy="643920"/>
      </dsp:txXfrm>
    </dsp:sp>
    <dsp:sp modelId="{4DB9D7EE-A3A1-48F2-AC8A-CCBA27FEB375}">
      <dsp:nvSpPr>
        <dsp:cNvPr id="0" name=""/>
        <dsp:cNvSpPr/>
      </dsp:nvSpPr>
      <dsp:spPr>
        <a:xfrm>
          <a:off x="4298675" y="2007423"/>
          <a:ext cx="3913820" cy="4156806"/>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l-GR" sz="2000" kern="1200" dirty="0" smtClean="0"/>
            <a:t>5. ΣΧΗΜΑΤΙΣΜΟΣ ΟΡΓΑΝΙΚΟΥ ΥΠΟΣΤΡΩΜΑΤΟΣ (γένεση αδαμαντίνης - οδοντίνης-</a:t>
          </a:r>
          <a:r>
            <a:rPr lang="el-GR" sz="2000" kern="1200" dirty="0" err="1" smtClean="0"/>
            <a:t>οστεΐνης</a:t>
          </a:r>
          <a:r>
            <a:rPr lang="el-GR" sz="2000" kern="1200" dirty="0" smtClean="0"/>
            <a:t>)</a:t>
          </a:r>
        </a:p>
        <a:p>
          <a:pPr lvl="0" algn="ctr" defTabSz="889000">
            <a:lnSpc>
              <a:spcPct val="90000"/>
            </a:lnSpc>
            <a:spcBef>
              <a:spcPct val="0"/>
            </a:spcBef>
            <a:spcAft>
              <a:spcPct val="35000"/>
            </a:spcAft>
          </a:pPr>
          <a:r>
            <a:rPr lang="el-GR" sz="2000" kern="1200" dirty="0" smtClean="0"/>
            <a:t>6.ΕΝΑΣΒΕΣΤΙΩΣΗ (εναπόθεση ανόργανων αλάτων στο οργανικό υπόστρωμα των ουσιών του δοντιού)</a:t>
          </a:r>
        </a:p>
        <a:p>
          <a:pPr lvl="0" algn="ctr" defTabSz="889000">
            <a:lnSpc>
              <a:spcPct val="90000"/>
            </a:lnSpc>
            <a:spcBef>
              <a:spcPct val="0"/>
            </a:spcBef>
            <a:spcAft>
              <a:spcPct val="35000"/>
            </a:spcAft>
          </a:pPr>
          <a:r>
            <a:rPr lang="el-GR" sz="2000" kern="1200" dirty="0" smtClean="0"/>
            <a:t>7. ΑΝΑΤΟΛΗ (είναι η κίνηση για την ανάδυση και εμφάνιση του δοντιού στη στοματική κοιλότητα)</a:t>
          </a:r>
          <a:endParaRPr lang="el-GR" sz="2000" kern="1200" dirty="0"/>
        </a:p>
      </dsp:txBody>
      <dsp:txXfrm>
        <a:off x="4413307" y="2122055"/>
        <a:ext cx="3684556" cy="39275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DDE1AC-2303-4706-B435-0DA5E7B641BF}">
      <dsp:nvSpPr>
        <dsp:cNvPr id="0" name=""/>
        <dsp:cNvSpPr/>
      </dsp:nvSpPr>
      <dsp:spPr>
        <a:xfrm rot="5400000">
          <a:off x="-205041" y="209081"/>
          <a:ext cx="1366945" cy="95686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l-GR" sz="2400" b="1" kern="1200" dirty="0" smtClean="0"/>
            <a:t>1</a:t>
          </a:r>
          <a:endParaRPr lang="el-GR" sz="2400" b="1" kern="1200" dirty="0"/>
        </a:p>
      </dsp:txBody>
      <dsp:txXfrm rot="-5400000">
        <a:off x="2" y="482470"/>
        <a:ext cx="956861" cy="410084"/>
      </dsp:txXfrm>
    </dsp:sp>
    <dsp:sp modelId="{A5D99393-A47C-4EE7-A13D-52FA3349737F}">
      <dsp:nvSpPr>
        <dsp:cNvPr id="0" name=""/>
        <dsp:cNvSpPr/>
      </dsp:nvSpPr>
      <dsp:spPr>
        <a:xfrm rot="5400000">
          <a:off x="4148973" y="-3188072"/>
          <a:ext cx="888514" cy="727273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l-GR" sz="2000" kern="1200" dirty="0" smtClean="0"/>
            <a:t>Μορφολογική διαφοροποίηση των </a:t>
          </a:r>
          <a:r>
            <a:rPr lang="el-GR" sz="2000" kern="1200" dirty="0" err="1" smtClean="0"/>
            <a:t>εξωμεσεχυματικών</a:t>
          </a:r>
          <a:r>
            <a:rPr lang="el-GR" sz="2000" kern="1200" dirty="0" smtClean="0"/>
            <a:t> κυττάρων της οδοντικής θηλής που βρίσκονται σε επαφή με την βασική μεμβράνη προς </a:t>
          </a:r>
          <a:r>
            <a:rPr lang="el-GR" sz="2000" b="1" kern="1200" dirty="0" smtClean="0"/>
            <a:t>οδοντινοβλάστες</a:t>
          </a:r>
          <a:endParaRPr lang="el-GR" sz="2000" b="1" kern="1200" dirty="0"/>
        </a:p>
      </dsp:txBody>
      <dsp:txXfrm rot="-5400000">
        <a:off x="956861" y="47414"/>
        <a:ext cx="7229364" cy="801766"/>
      </dsp:txXfrm>
    </dsp:sp>
    <dsp:sp modelId="{1EE1D1E7-C2D2-4AA7-AB06-5F38DCE7E4F9}">
      <dsp:nvSpPr>
        <dsp:cNvPr id="0" name=""/>
        <dsp:cNvSpPr/>
      </dsp:nvSpPr>
      <dsp:spPr>
        <a:xfrm rot="5400000">
          <a:off x="-205041" y="1430740"/>
          <a:ext cx="1366945" cy="95686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l-GR" sz="2600" kern="1200" dirty="0" smtClean="0"/>
            <a:t>2</a:t>
          </a:r>
          <a:endParaRPr lang="el-GR" sz="2600" kern="1200" dirty="0"/>
        </a:p>
      </dsp:txBody>
      <dsp:txXfrm rot="-5400000">
        <a:off x="2" y="1704129"/>
        <a:ext cx="956861" cy="410084"/>
      </dsp:txXfrm>
    </dsp:sp>
    <dsp:sp modelId="{13AFCE85-D3D0-44B7-AF95-859638EB0035}">
      <dsp:nvSpPr>
        <dsp:cNvPr id="0" name=""/>
        <dsp:cNvSpPr/>
      </dsp:nvSpPr>
      <dsp:spPr>
        <a:xfrm rot="5400000">
          <a:off x="4148973" y="-1966413"/>
          <a:ext cx="888514" cy="727273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l-GR" sz="2000" kern="1200" dirty="0" smtClean="0"/>
            <a:t>Λειτουργική διαφοροποίηση των </a:t>
          </a:r>
          <a:r>
            <a:rPr lang="el-GR" sz="2000" kern="1200" dirty="0" err="1" smtClean="0"/>
            <a:t>οδοντινοβλαστών</a:t>
          </a:r>
          <a:r>
            <a:rPr lang="el-GR" sz="2000" kern="1200" dirty="0" smtClean="0"/>
            <a:t> με την παραγωγή και έναρξη της </a:t>
          </a:r>
          <a:r>
            <a:rPr lang="el-GR" sz="2000" kern="1200" dirty="0" err="1" smtClean="0"/>
            <a:t>ενασβεστίωσης</a:t>
          </a:r>
          <a:r>
            <a:rPr lang="el-GR" sz="2000" kern="1200" dirty="0" smtClean="0"/>
            <a:t> της </a:t>
          </a:r>
          <a:r>
            <a:rPr lang="el-GR" sz="2000" kern="1200" dirty="0" err="1" smtClean="0"/>
            <a:t>προοδοντίνης</a:t>
          </a:r>
          <a:r>
            <a:rPr lang="el-GR" sz="2000" kern="1200" dirty="0" smtClean="0"/>
            <a:t>.</a:t>
          </a:r>
          <a:endParaRPr lang="el-GR" sz="2000" kern="1200" dirty="0"/>
        </a:p>
      </dsp:txBody>
      <dsp:txXfrm rot="-5400000">
        <a:off x="956861" y="1269073"/>
        <a:ext cx="7229364" cy="801766"/>
      </dsp:txXfrm>
    </dsp:sp>
    <dsp:sp modelId="{86ABBD5F-CF1C-420B-B279-ACDF4D883426}">
      <dsp:nvSpPr>
        <dsp:cNvPr id="0" name=""/>
        <dsp:cNvSpPr/>
      </dsp:nvSpPr>
      <dsp:spPr>
        <a:xfrm rot="5400000">
          <a:off x="-205041" y="2652398"/>
          <a:ext cx="1366945" cy="95686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l-GR" sz="2600" kern="1200" dirty="0" smtClean="0"/>
            <a:t>3</a:t>
          </a:r>
          <a:endParaRPr lang="el-GR" sz="2600" kern="1200" dirty="0"/>
        </a:p>
      </dsp:txBody>
      <dsp:txXfrm rot="-5400000">
        <a:off x="2" y="2925787"/>
        <a:ext cx="956861" cy="410084"/>
      </dsp:txXfrm>
    </dsp:sp>
    <dsp:sp modelId="{8E151E46-46BD-471A-88C7-EFDABC1E5F1A}">
      <dsp:nvSpPr>
        <dsp:cNvPr id="0" name=""/>
        <dsp:cNvSpPr/>
      </dsp:nvSpPr>
      <dsp:spPr>
        <a:xfrm rot="5400000">
          <a:off x="4148973" y="-744755"/>
          <a:ext cx="888514" cy="727273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l-GR" sz="2000" kern="1200" dirty="0" smtClean="0"/>
            <a:t>Διαφοροποίηση των κυττάρων του έσω </a:t>
          </a:r>
          <a:r>
            <a:rPr lang="el-GR" sz="2000" kern="1200" dirty="0" err="1" smtClean="0"/>
            <a:t>αδαμαντινικού</a:t>
          </a:r>
          <a:r>
            <a:rPr lang="el-GR" sz="2000" kern="1200" dirty="0" smtClean="0"/>
            <a:t> επιθηλίου που βρίσκονται ακριβώς απέναντι από τους διαφοροποιημένους οδοντινοβλάστες προς </a:t>
          </a:r>
          <a:r>
            <a:rPr lang="el-GR" sz="2000" b="1" kern="1200" dirty="0" smtClean="0"/>
            <a:t>αδαμαντινοβλάστες</a:t>
          </a:r>
          <a:r>
            <a:rPr lang="el-GR" sz="2000" kern="1200" dirty="0" smtClean="0"/>
            <a:t>.</a:t>
          </a:r>
          <a:endParaRPr lang="el-GR" sz="2000" kern="1200" dirty="0"/>
        </a:p>
      </dsp:txBody>
      <dsp:txXfrm rot="-5400000">
        <a:off x="956861" y="2490731"/>
        <a:ext cx="7229364" cy="801766"/>
      </dsp:txXfrm>
    </dsp:sp>
    <dsp:sp modelId="{12C70338-CB74-4260-90C7-00BDE7845D78}">
      <dsp:nvSpPr>
        <dsp:cNvPr id="0" name=""/>
        <dsp:cNvSpPr/>
      </dsp:nvSpPr>
      <dsp:spPr>
        <a:xfrm rot="5400000">
          <a:off x="-205041" y="3874056"/>
          <a:ext cx="1366945" cy="956861"/>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l-GR" sz="2600" kern="1200" dirty="0" smtClean="0"/>
            <a:t>4</a:t>
          </a:r>
          <a:endParaRPr lang="el-GR" sz="2600" kern="1200" dirty="0"/>
        </a:p>
      </dsp:txBody>
      <dsp:txXfrm rot="-5400000">
        <a:off x="2" y="4147445"/>
        <a:ext cx="956861" cy="410084"/>
      </dsp:txXfrm>
    </dsp:sp>
    <dsp:sp modelId="{1CDB4147-758A-4E67-8879-9919C809B244}">
      <dsp:nvSpPr>
        <dsp:cNvPr id="0" name=""/>
        <dsp:cNvSpPr/>
      </dsp:nvSpPr>
      <dsp:spPr>
        <a:xfrm rot="5400000">
          <a:off x="4148973" y="476902"/>
          <a:ext cx="888514" cy="7272738"/>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l-GR" sz="2100" kern="1200" dirty="0" smtClean="0"/>
            <a:t>Λειτουργική διαφοροποίηση των αδαμαντινοβλαστών με την παραγωγή και έναρξη </a:t>
          </a:r>
          <a:r>
            <a:rPr lang="el-GR" sz="2100" kern="1200" dirty="0" err="1" smtClean="0"/>
            <a:t>ενασβεστίωσης</a:t>
          </a:r>
          <a:r>
            <a:rPr lang="el-GR" sz="2100" kern="1200" dirty="0" smtClean="0"/>
            <a:t> της </a:t>
          </a:r>
          <a:r>
            <a:rPr lang="el-GR" sz="2100" kern="1200" dirty="0" err="1" smtClean="0"/>
            <a:t>προαδαμαντίνης</a:t>
          </a:r>
          <a:r>
            <a:rPr lang="el-GR" sz="2100" kern="1200" dirty="0" smtClean="0"/>
            <a:t>.</a:t>
          </a:r>
          <a:endParaRPr lang="el-GR" sz="2100" kern="1200" dirty="0"/>
        </a:p>
      </dsp:txBody>
      <dsp:txXfrm rot="-5400000">
        <a:off x="956861" y="3712388"/>
        <a:ext cx="7229364" cy="80176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7244BE-8D27-435A-A693-A5BEDCE5D5CD}" type="datetimeFigureOut">
              <a:rPr lang="el-GR" smtClean="0"/>
              <a:t>02/01/2021</a:t>
            </a:fld>
            <a:endParaRPr lang="el-GR"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135543D-4C42-4E53-8F4C-0DC857636721}" type="slidenum">
              <a:rPr lang="el-GR" smtClean="0"/>
              <a:t>‹#›</a:t>
            </a:fld>
            <a:endParaRPr lang="el-GR" dirty="0"/>
          </a:p>
        </p:txBody>
      </p:sp>
    </p:spTree>
    <p:extLst>
      <p:ext uri="{BB962C8B-B14F-4D97-AF65-F5344CB8AC3E}">
        <p14:creationId xmlns:p14="http://schemas.microsoft.com/office/powerpoint/2010/main" val="749132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a:t>
            </a:fld>
            <a:endParaRPr lang="el-GR" dirty="0">
              <a:solidFill>
                <a:prstClr val="black"/>
              </a:solidFill>
            </a:endParaRPr>
          </a:p>
        </p:txBody>
      </p:sp>
    </p:spTree>
    <p:extLst>
      <p:ext uri="{BB962C8B-B14F-4D97-AF65-F5344CB8AC3E}">
        <p14:creationId xmlns:p14="http://schemas.microsoft.com/office/powerpoint/2010/main" val="300737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pPr>
                <a:defRPr/>
              </a:pPr>
              <a:t>14</a:t>
            </a:fld>
            <a:endParaRPr lang="el-GR" dirty="0"/>
          </a:p>
        </p:txBody>
      </p:sp>
    </p:spTree>
    <p:extLst>
      <p:ext uri="{BB962C8B-B14F-4D97-AF65-F5344CB8AC3E}">
        <p14:creationId xmlns:p14="http://schemas.microsoft.com/office/powerpoint/2010/main" val="2521448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789013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24204364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4110437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19034075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2177393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5" name="Footer Placeholder 4"/>
          <p:cNvSpPr>
            <a:spLocks noGrp="1"/>
          </p:cNvSpPr>
          <p:nvPr>
            <p:ph type="ftr" sz="quarter" idx="11"/>
          </p:nvPr>
        </p:nvSpPr>
        <p:spPr/>
        <p:txBody>
          <a:bodyPr/>
          <a:lstStyle/>
          <a:p>
            <a:endParaRPr lang="el-GR" dirty="0"/>
          </a:p>
        </p:txBody>
      </p:sp>
      <p:sp>
        <p:nvSpPr>
          <p:cNvPr id="6" name="Slide Number Placeholder 5"/>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23334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127113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8" name="Footer Placeholder 7"/>
          <p:cNvSpPr>
            <a:spLocks noGrp="1"/>
          </p:cNvSpPr>
          <p:nvPr>
            <p:ph type="ftr" sz="quarter" idx="11"/>
          </p:nvPr>
        </p:nvSpPr>
        <p:spPr/>
        <p:txBody>
          <a:bodyPr/>
          <a:lstStyle/>
          <a:p>
            <a:endParaRPr lang="el-GR" dirty="0"/>
          </a:p>
        </p:txBody>
      </p:sp>
      <p:sp>
        <p:nvSpPr>
          <p:cNvPr id="9" name="Slide Number Placeholder 8"/>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1031481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4" name="Footer Placeholder 3"/>
          <p:cNvSpPr>
            <a:spLocks noGrp="1"/>
          </p:cNvSpPr>
          <p:nvPr>
            <p:ph type="ftr" sz="quarter" idx="11"/>
          </p:nvPr>
        </p:nvSpPr>
        <p:spPr/>
        <p:txBody>
          <a:bodyPr/>
          <a:lstStyle/>
          <a:p>
            <a:endParaRPr lang="el-GR" dirty="0"/>
          </a:p>
        </p:txBody>
      </p:sp>
      <p:sp>
        <p:nvSpPr>
          <p:cNvPr id="5" name="Slide Number Placeholder 4"/>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1273109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3" name="Footer Placeholder 2"/>
          <p:cNvSpPr>
            <a:spLocks noGrp="1"/>
          </p:cNvSpPr>
          <p:nvPr>
            <p:ph type="ftr" sz="quarter" idx="11"/>
          </p:nvPr>
        </p:nvSpPr>
        <p:spPr/>
        <p:txBody>
          <a:bodyPr/>
          <a:lstStyle/>
          <a:p>
            <a:endParaRPr lang="el-GR" dirty="0"/>
          </a:p>
        </p:txBody>
      </p:sp>
      <p:sp>
        <p:nvSpPr>
          <p:cNvPr id="4" name="Slide Number Placeholder 3"/>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325283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3080277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B4B32DD-6F7F-4107-9EBF-F961FCD64C33}" type="datetimeFigureOut">
              <a:rPr lang="el-GR" smtClean="0"/>
              <a:t>02/01/2021</a:t>
            </a:fld>
            <a:endParaRPr lang="el-GR" dirty="0"/>
          </a:p>
        </p:txBody>
      </p:sp>
      <p:sp>
        <p:nvSpPr>
          <p:cNvPr id="6" name="Footer Placeholder 5"/>
          <p:cNvSpPr>
            <a:spLocks noGrp="1"/>
          </p:cNvSpPr>
          <p:nvPr>
            <p:ph type="ftr" sz="quarter" idx="11"/>
          </p:nvPr>
        </p:nvSpPr>
        <p:spPr/>
        <p:txBody>
          <a:bodyPr/>
          <a:lstStyle/>
          <a:p>
            <a:endParaRPr lang="el-GR" dirty="0"/>
          </a:p>
        </p:txBody>
      </p:sp>
      <p:sp>
        <p:nvSpPr>
          <p:cNvPr id="7" name="Slide Number Placeholder 6"/>
          <p:cNvSpPr>
            <a:spLocks noGrp="1"/>
          </p:cNvSpPr>
          <p:nvPr>
            <p:ph type="sldNum" sz="quarter" idx="12"/>
          </p:nvPr>
        </p:nvSpPr>
        <p:spPr/>
        <p:txBody>
          <a:bodyPr/>
          <a:lstStyle/>
          <a:p>
            <a:fld id="{C21E515A-5353-4C41-A9A0-9D5DB2A1528F}" type="slidenum">
              <a:rPr lang="el-GR" smtClean="0"/>
              <a:t>‹#›</a:t>
            </a:fld>
            <a:endParaRPr lang="el-GR" dirty="0"/>
          </a:p>
        </p:txBody>
      </p:sp>
    </p:spTree>
    <p:extLst>
      <p:ext uri="{BB962C8B-B14F-4D97-AF65-F5344CB8AC3E}">
        <p14:creationId xmlns:p14="http://schemas.microsoft.com/office/powerpoint/2010/main" val="715092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4B32DD-6F7F-4107-9EBF-F961FCD64C33}" type="datetimeFigureOut">
              <a:rPr lang="el-GR" smtClean="0"/>
              <a:t>02/01/2021</a:t>
            </a:fld>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1E515A-5353-4C41-A9A0-9D5DB2A1528F}" type="slidenum">
              <a:rPr lang="el-GR" smtClean="0"/>
              <a:t>‹#›</a:t>
            </a:fld>
            <a:endParaRPr lang="el-GR" dirty="0"/>
          </a:p>
        </p:txBody>
      </p:sp>
    </p:spTree>
    <p:extLst>
      <p:ext uri="{BB962C8B-B14F-4D97-AF65-F5344CB8AC3E}">
        <p14:creationId xmlns:p14="http://schemas.microsoft.com/office/powerpoint/2010/main" val="40979390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hyperlink" Target="https://www.slideshare.net/chelseaignacio/developmental-disturbances-of-the-teeth" TargetMode="External"/><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hyperlink" Target="https://el.wikipedia.org/wiki/%CE%91%CE%B4%CE%B1%CE%BC%CE%B1%CE%BD%CF%84%CE%AF%CE%BD%CE%B7" TargetMode="External"/><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103.xml.rels><?xml version="1.0" encoding="UTF-8" standalone="yes"?>
<Relationships xmlns="http://schemas.openxmlformats.org/package/2006/relationships"><Relationship Id="rId3" Type="http://schemas.openxmlformats.org/officeDocument/2006/relationships/hyperlink" Target="https://www.youtube.com/watch?v=RxR1iwa69C0" TargetMode="External"/><Relationship Id="rId7" Type="http://schemas.openxmlformats.org/officeDocument/2006/relationships/hyperlink" Target="https://www.slideshare.net/chelseaignacio/developmental-disturbances-of-the-teeth" TargetMode="External"/><Relationship Id="rId2" Type="http://schemas.openxmlformats.org/officeDocument/2006/relationships/hyperlink" Target="https://eclass.uoa.gr/modules/units/index.php?course=DENT417&amp;id=8497" TargetMode="External"/><Relationship Id="rId1" Type="http://schemas.openxmlformats.org/officeDocument/2006/relationships/slideLayout" Target="../slideLayouts/slideLayout2.xml"/><Relationship Id="rId6" Type="http://schemas.openxmlformats.org/officeDocument/2006/relationships/hyperlink" Target="https://slideplayer.com/slide/9205763/" TargetMode="External"/><Relationship Id="rId5" Type="http://schemas.openxmlformats.org/officeDocument/2006/relationships/hyperlink" Target="https://www.youtube.com/watch?v=Lw3VEVt_tpU" TargetMode="External"/><Relationship Id="rId4" Type="http://schemas.openxmlformats.org/officeDocument/2006/relationships/hyperlink" Target="https://www.youtube.com/watch?v=3hwVC7J0FM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4.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microsoft.com/office/2007/relationships/hdphoto" Target="../media/hdphoto3.wdp"/></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hyperlink" Target="https://www.slideshare.net/chelseaignacio/developmental-disturbances-of-the-teeth" TargetMode="External"/><Relationship Id="rId2" Type="http://schemas.openxmlformats.org/officeDocument/2006/relationships/image" Target="../media/image7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652963"/>
            <a:ext cx="6400800" cy="1752600"/>
          </a:xfrm>
        </p:spPr>
        <p:txBody>
          <a:bodyPr anchor="b">
            <a:normAutofit/>
          </a:bodyPr>
          <a:lstStyle/>
          <a:p>
            <a:pPr algn="l">
              <a:defRPr/>
            </a:pPr>
            <a:r>
              <a:rPr lang="el-GR" sz="2000" i="1" dirty="0" smtClean="0">
                <a:solidFill>
                  <a:schemeClr val="tx1">
                    <a:lumMod val="85000"/>
                    <a:lumOff val="15000"/>
                  </a:schemeClr>
                </a:solidFill>
                <a:latin typeface="Comic Sans MS" panose="030F0702030302020204" pitchFamily="66" charset="0"/>
              </a:rPr>
              <a:t>Παναγιώτα Τσόλκα</a:t>
            </a:r>
          </a:p>
          <a:p>
            <a:pPr algn="l">
              <a:defRPr/>
            </a:pPr>
            <a:r>
              <a:rPr lang="el-GR" sz="2000" i="1" dirty="0" smtClean="0">
                <a:solidFill>
                  <a:schemeClr val="tx1">
                    <a:lumMod val="85000"/>
                    <a:lumOff val="15000"/>
                  </a:schemeClr>
                </a:solidFill>
                <a:latin typeface="Comic Sans MS" panose="030F0702030302020204" pitchFamily="66" charset="0"/>
              </a:rPr>
              <a:t>Αναπληρώτρια Καθηγήτρια</a:t>
            </a:r>
            <a:endParaRPr lang="en-US" sz="2000" i="1" dirty="0">
              <a:solidFill>
                <a:schemeClr val="tx1">
                  <a:lumMod val="85000"/>
                  <a:lumOff val="15000"/>
                </a:schemeClr>
              </a:solidFill>
              <a:latin typeface="Comic Sans MS" panose="030F0702030302020204" pitchFamily="66" charset="0"/>
            </a:endParaRPr>
          </a:p>
        </p:txBody>
      </p:sp>
      <p:sp>
        <p:nvSpPr>
          <p:cNvPr id="4" name="Title 5"/>
          <p:cNvSpPr>
            <a:spLocks noGrp="1"/>
          </p:cNvSpPr>
          <p:nvPr>
            <p:ph type="ctrTitle"/>
          </p:nvPr>
        </p:nvSpPr>
        <p:spPr>
          <a:xfrm>
            <a:off x="685800" y="2693988"/>
            <a:ext cx="7772400" cy="1728000"/>
          </a:xfrm>
        </p:spPr>
        <p:style>
          <a:lnRef idx="1">
            <a:schemeClr val="dk1"/>
          </a:lnRef>
          <a:fillRef idx="2">
            <a:schemeClr val="dk1"/>
          </a:fillRef>
          <a:effectRef idx="1">
            <a:schemeClr val="dk1"/>
          </a:effectRef>
          <a:fontRef idx="minor">
            <a:schemeClr val="dk1"/>
          </a:fontRef>
        </p:style>
        <p:txBody>
          <a:bodyPr>
            <a:normAutofit fontScale="90000"/>
          </a:bodyPr>
          <a:lstStyle/>
          <a:p>
            <a:pPr>
              <a:defRPr/>
            </a:pPr>
            <a:r>
              <a:rPr lang="el-GR" sz="4000" b="1" dirty="0">
                <a:solidFill>
                  <a:schemeClr val="tx2"/>
                </a:solidFill>
              </a:rPr>
              <a:t>Ιστολογία Σ</a:t>
            </a:r>
            <a:r>
              <a:rPr lang="el-GR" sz="4000" b="1" dirty="0" smtClean="0">
                <a:solidFill>
                  <a:schemeClr val="tx2"/>
                </a:solidFill>
              </a:rPr>
              <a:t>τόματος &amp; Οδοντικών Ιστών </a:t>
            </a:r>
            <a:r>
              <a:rPr lang="el-GR" sz="3200" b="1" dirty="0" smtClean="0">
                <a:solidFill>
                  <a:schemeClr val="tx2"/>
                </a:solidFill>
              </a:rPr>
              <a:t/>
            </a:r>
            <a:br>
              <a:rPr lang="el-GR" sz="3200" b="1" dirty="0" smtClean="0">
                <a:solidFill>
                  <a:schemeClr val="tx2"/>
                </a:solidFill>
              </a:rPr>
            </a:br>
            <a:r>
              <a:rPr lang="el-GR" sz="3200" dirty="0" smtClean="0">
                <a:solidFill>
                  <a:schemeClr val="tx2"/>
                </a:solidFill>
              </a:rPr>
              <a:t>Γ’ Εξάμηνο (3061)</a:t>
            </a:r>
            <a:r>
              <a:rPr lang="el-GR" sz="3200" b="1" dirty="0" smtClean="0">
                <a:solidFill>
                  <a:schemeClr val="tx2"/>
                </a:solidFill>
              </a:rPr>
              <a:t/>
            </a:r>
            <a:br>
              <a:rPr lang="el-GR" sz="3200" b="1" dirty="0" smtClean="0">
                <a:solidFill>
                  <a:schemeClr val="tx2"/>
                </a:solidFill>
              </a:rPr>
            </a:br>
            <a:r>
              <a:rPr lang="el-GR" sz="2700" b="1" dirty="0" smtClean="0">
                <a:solidFill>
                  <a:schemeClr val="tx1"/>
                </a:solidFill>
              </a:rPr>
              <a:t>«</a:t>
            </a:r>
            <a:r>
              <a:rPr lang="el-GR" altLang="el-GR" sz="2800" b="1" dirty="0">
                <a:solidFill>
                  <a:schemeClr val="tx1"/>
                </a:solidFill>
              </a:rPr>
              <a:t>οδοντογένεση-</a:t>
            </a:r>
            <a:r>
              <a:rPr lang="el-GR" altLang="el-GR" sz="2800" b="1" dirty="0" err="1">
                <a:solidFill>
                  <a:schemeClr val="tx1"/>
                </a:solidFill>
              </a:rPr>
              <a:t>εμβρυολογί</a:t>
            </a:r>
            <a:r>
              <a:rPr lang="el-GR" altLang="el-GR" sz="2800" b="1" dirty="0">
                <a:solidFill>
                  <a:schemeClr val="tx1"/>
                </a:solidFill>
              </a:rPr>
              <a:t>α δοντιού</a:t>
            </a:r>
            <a:r>
              <a:rPr lang="el-GR" sz="2700" b="1" dirty="0" smtClean="0">
                <a:solidFill>
                  <a:schemeClr val="tx1"/>
                </a:solidFill>
              </a:rPr>
              <a:t>»</a:t>
            </a:r>
            <a:endParaRPr lang="en-US" sz="2700" b="1" dirty="0">
              <a:solidFill>
                <a:schemeClr val="tx1"/>
              </a:solidFill>
            </a:endParaRPr>
          </a:p>
        </p:txBody>
      </p:sp>
      <p:grpSp>
        <p:nvGrpSpPr>
          <p:cNvPr id="2052" name="Group 8"/>
          <p:cNvGrpSpPr>
            <a:grpSpLocks/>
          </p:cNvGrpSpPr>
          <p:nvPr/>
        </p:nvGrpSpPr>
        <p:grpSpPr bwMode="auto">
          <a:xfrm>
            <a:off x="269875" y="117475"/>
            <a:ext cx="8604250" cy="1798638"/>
            <a:chOff x="107504" y="155574"/>
            <a:chExt cx="8712968" cy="1977282"/>
          </a:xfrm>
        </p:grpSpPr>
        <p:pic>
          <p:nvPicPr>
            <p:cNvPr id="2054" name="Untitled-2.pdf"/>
            <p:cNvPicPr>
              <a:picLocks noChangeAspect="1" noChangeArrowheads="1"/>
            </p:cNvPicPr>
            <p:nvPr/>
          </p:nvPicPr>
          <p:blipFill>
            <a:blip r:embed="rId2">
              <a:extLst>
                <a:ext uri="{28A0092B-C50C-407E-A947-70E740481C1C}">
                  <a14:useLocalDpi xmlns:a14="http://schemas.microsoft.com/office/drawing/2010/main" val="0"/>
                </a:ext>
              </a:extLst>
            </a:blip>
            <a:srcRect l="5374" t="2901" r="7376" b="83485"/>
            <a:stretch>
              <a:fillRect/>
            </a:stretch>
          </p:blipFill>
          <p:spPr bwMode="auto">
            <a:xfrm>
              <a:off x="107504" y="155574"/>
              <a:ext cx="8712968" cy="1977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6"/>
            <p:cNvSpPr>
              <a:spLocks noChangeArrowheads="1"/>
            </p:cNvSpPr>
            <p:nvPr/>
          </p:nvSpPr>
          <p:spPr bwMode="auto">
            <a:xfrm>
              <a:off x="3162300" y="1161306"/>
              <a:ext cx="4606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lnSpc>
                  <a:spcPct val="107000"/>
                </a:lnSpc>
                <a:spcBef>
                  <a:spcPct val="0"/>
                </a:spcBef>
                <a:spcAft>
                  <a:spcPts val="600"/>
                </a:spcAft>
                <a:buFontTx/>
                <a:buNone/>
              </a:pPr>
              <a:r>
                <a:rPr lang="el-GR" altLang="en-US" sz="1600" dirty="0">
                  <a:solidFill>
                    <a:srgbClr val="404040"/>
                  </a:solidFill>
                  <a:latin typeface="Corbel" pitchFamily="34" charset="0"/>
                  <a:ea typeface="Calibri" pitchFamily="34" charset="0"/>
                  <a:cs typeface="Times New Roman" pitchFamily="18" charset="0"/>
                </a:rPr>
                <a:t>ΣΧΟΛΗ ΕΠΙΣΤΗΜΩΝ ΥΓΕΙΑΣ &amp; ΠΡΟΝΟΙΑΣ</a:t>
              </a:r>
              <a:endParaRPr lang="en-US" altLang="en-US" sz="16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b="1" dirty="0">
                  <a:solidFill>
                    <a:srgbClr val="0D0D0D"/>
                  </a:solidFill>
                  <a:latin typeface="Corbel" pitchFamily="34" charset="0"/>
                  <a:ea typeface="Calibri" pitchFamily="34" charset="0"/>
                  <a:cs typeface="Times New Roman" pitchFamily="18" charset="0"/>
                </a:rPr>
                <a:t>ΤΜΗΜΑ ΒΙΟΪΑΤΡΙΚΩΝ ΕΠΙΣΤΗΜΩΝ</a:t>
              </a:r>
              <a:endParaRPr lang="en-US" altLang="en-US" sz="14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b="1" dirty="0">
                  <a:solidFill>
                    <a:srgbClr val="0D0D0D"/>
                  </a:solidFill>
                  <a:latin typeface="Corbel" pitchFamily="34" charset="0"/>
                  <a:ea typeface="Calibri" pitchFamily="34" charset="0"/>
                  <a:cs typeface="Times New Roman" pitchFamily="18" charset="0"/>
                </a:rPr>
                <a:t>ΤΟΜΕΑΣ ΟΔΟΝΤΙΚΗΣ ΤΕΧΝΟΛΟΓΙΑΣ</a:t>
              </a:r>
              <a:endParaRPr lang="en-US" altLang="en-US" sz="14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ea typeface="Calibri" pitchFamily="34" charset="0"/>
                <a:cs typeface="Times New Roman" pitchFamily="18" charset="0"/>
              </a:endParaRPr>
            </a:p>
            <a:p>
              <a:pPr algn="ctr" eaLnBrk="1" hangingPunct="1">
                <a:lnSpc>
                  <a:spcPct val="107000"/>
                </a:lnSpc>
                <a:spcBef>
                  <a:spcPct val="0"/>
                </a:spcBef>
                <a:spcAft>
                  <a:spcPts val="600"/>
                </a:spcAft>
                <a:buFontTx/>
                <a:buNone/>
              </a:pPr>
              <a:r>
                <a:rPr lang="el-GR" altLang="en-US" sz="1400" dirty="0">
                  <a:solidFill>
                    <a:srgbClr val="404040"/>
                  </a:solidFill>
                  <a:latin typeface="Corbel" pitchFamily="34" charset="0"/>
                  <a:ea typeface="Calibri" pitchFamily="34" charset="0"/>
                  <a:cs typeface="Times New Roman" pitchFamily="18" charset="0"/>
                </a:rPr>
                <a:t> </a:t>
              </a:r>
              <a:endParaRPr lang="en-US" altLang="en-US" sz="1100" dirty="0">
                <a:ea typeface="Calibri" pitchFamily="34" charset="0"/>
                <a:cs typeface="Times New Roman" pitchFamily="18" charset="0"/>
              </a:endParaRPr>
            </a:p>
          </p:txBody>
        </p:sp>
      </p:grpSp>
      <p:sp>
        <p:nvSpPr>
          <p:cNvPr id="2" name="TextBox 1"/>
          <p:cNvSpPr txBox="1"/>
          <p:nvPr/>
        </p:nvSpPr>
        <p:spPr>
          <a:xfrm>
            <a:off x="6324600" y="6381328"/>
            <a:ext cx="2667000" cy="369332"/>
          </a:xfrm>
          <a:prstGeom prst="rect">
            <a:avLst/>
          </a:prstGeom>
          <a:noFill/>
        </p:spPr>
        <p:txBody>
          <a:bodyPr>
            <a:spAutoFit/>
          </a:bodyPr>
          <a:lstStyle/>
          <a:p>
            <a:pPr>
              <a:defRPr/>
            </a:pPr>
            <a:r>
              <a:rPr lang="el-GR" b="1" i="1" dirty="0">
                <a:ln w="1905"/>
                <a:solidFill>
                  <a:schemeClr val="accent1">
                    <a:lumMod val="50000"/>
                  </a:schemeClr>
                </a:solidFill>
                <a:effectLst>
                  <a:innerShdw blurRad="69850" dist="43180" dir="5400000">
                    <a:srgbClr val="000000">
                      <a:alpha val="65000"/>
                    </a:srgbClr>
                  </a:innerShdw>
                </a:effectLst>
              </a:rPr>
              <a:t>ΧΕΙΜΕΡΙΝΟ 2020-21</a:t>
            </a:r>
            <a:endParaRPr lang="en-US" b="1" i="1" dirty="0">
              <a:ln w="1905"/>
              <a:solidFill>
                <a:schemeClr val="accent1">
                  <a:lumMod val="5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3834960126"/>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1128713"/>
            <a:ext cx="8247063" cy="460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05360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377" y="765000"/>
            <a:ext cx="7139247" cy="532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15816" y="6023029"/>
            <a:ext cx="5742384" cy="261610"/>
          </a:xfrm>
          <a:prstGeom prst="rect">
            <a:avLst/>
          </a:prstGeom>
        </p:spPr>
        <p:txBody>
          <a:bodyPr wrap="square">
            <a:spAutoFit/>
          </a:bodyPr>
          <a:lstStyle/>
          <a:p>
            <a:pPr algn="ctr"/>
            <a:r>
              <a:rPr lang="en-US" sz="1100" i="1" dirty="0">
                <a:hlinkClick r:id="rId3"/>
              </a:rPr>
              <a:t>https://www.slideshare.net/chelseaignacio/developmental-disturbances-of-the-teeth</a:t>
            </a:r>
            <a:endParaRPr lang="en-US" sz="1100" i="1" dirty="0"/>
          </a:p>
        </p:txBody>
      </p:sp>
    </p:spTree>
    <p:extLst>
      <p:ext uri="{BB962C8B-B14F-4D97-AF65-F5344CB8AC3E}">
        <p14:creationId xmlns:p14="http://schemas.microsoft.com/office/powerpoint/2010/main" val="15324495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6/65/B_amelogenesis_imperfecta.jpg/220px-B_amelogenesis_imperfect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323" y="2130548"/>
            <a:ext cx="2988674" cy="2160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l-GR" sz="3600" dirty="0" smtClean="0"/>
              <a:t>ΑΤΕΛΗΣ ΑΔΑΜΑΝΤΙΝΟΓΕΝΕΣΗ</a:t>
            </a:r>
            <a:endParaRPr lang="en-US" sz="3600" dirty="0"/>
          </a:p>
        </p:txBody>
      </p:sp>
      <p:sp>
        <p:nvSpPr>
          <p:cNvPr id="4" name="Content Placeholder 3"/>
          <p:cNvSpPr>
            <a:spLocks noGrp="1"/>
          </p:cNvSpPr>
          <p:nvPr>
            <p:ph sz="half" idx="2"/>
          </p:nvPr>
        </p:nvSpPr>
        <p:spPr/>
        <p:txBody>
          <a:bodyPr>
            <a:normAutofit fontScale="77500" lnSpcReduction="20000"/>
          </a:bodyPr>
          <a:lstStyle/>
          <a:p>
            <a:r>
              <a:rPr lang="el-GR" dirty="0"/>
              <a:t>Η </a:t>
            </a:r>
            <a:r>
              <a:rPr lang="el-GR" b="1" dirty="0"/>
              <a:t>ατελής </a:t>
            </a:r>
            <a:r>
              <a:rPr lang="el-GR" b="1" dirty="0" err="1"/>
              <a:t>αδαμαντινογένεση</a:t>
            </a:r>
            <a:r>
              <a:rPr lang="el-GR" b="1" dirty="0"/>
              <a:t> (</a:t>
            </a:r>
            <a:r>
              <a:rPr lang="el-GR" b="1" dirty="0" err="1"/>
              <a:t>amelogenesis</a:t>
            </a:r>
            <a:r>
              <a:rPr lang="el-GR" b="1" dirty="0"/>
              <a:t> </a:t>
            </a:r>
            <a:r>
              <a:rPr lang="el-GR" b="1" dirty="0" err="1"/>
              <a:t>imperfecta</a:t>
            </a:r>
            <a:r>
              <a:rPr lang="el-GR" b="1" dirty="0"/>
              <a:t>)</a:t>
            </a:r>
            <a:r>
              <a:rPr lang="el-GR" dirty="0"/>
              <a:t> αποτελεί μία κληρονομική ετερογενή αναπτυξιακή διαταραχή της </a:t>
            </a:r>
            <a:r>
              <a:rPr lang="el-GR" dirty="0">
                <a:hlinkClick r:id="rId3" tooltip="Αδαμαντίνη"/>
              </a:rPr>
              <a:t>αδαμαντίνης</a:t>
            </a:r>
            <a:r>
              <a:rPr lang="el-GR" dirty="0"/>
              <a:t>, που επηρεάζει τη νεογιλή και τη μόνιμη οδοντοφυΐα. Η συχνότητά της ποικίλλει από 1:700 έως 1:14.000 αναλόγως με τον πληθυσμό. </a:t>
            </a:r>
            <a:r>
              <a:rPr lang="el-GR" dirty="0" err="1"/>
              <a:t>Φαινοτυπικά</a:t>
            </a:r>
            <a:r>
              <a:rPr lang="el-GR" dirty="0"/>
              <a:t> έχει τρεις κύριους τύπους: Τον </a:t>
            </a:r>
            <a:r>
              <a:rPr lang="el-GR" dirty="0" err="1"/>
              <a:t>υπενασβεστιωμένο</a:t>
            </a:r>
            <a:r>
              <a:rPr lang="el-GR" dirty="0"/>
              <a:t>, τον </a:t>
            </a:r>
            <a:r>
              <a:rPr lang="el-GR" dirty="0" err="1"/>
              <a:t>υποώριμο</a:t>
            </a:r>
            <a:r>
              <a:rPr lang="el-GR" dirty="0"/>
              <a:t> και τον </a:t>
            </a:r>
            <a:r>
              <a:rPr lang="el-GR" dirty="0" err="1"/>
              <a:t>υποπλαστικό</a:t>
            </a:r>
            <a:r>
              <a:rPr lang="el-GR" dirty="0"/>
              <a:t>.</a:t>
            </a:r>
            <a:endParaRPr lang="en-US" dirty="0"/>
          </a:p>
        </p:txBody>
      </p:sp>
      <p:sp>
        <p:nvSpPr>
          <p:cNvPr id="5" name="Rectangle 4"/>
          <p:cNvSpPr/>
          <p:nvPr/>
        </p:nvSpPr>
        <p:spPr>
          <a:xfrm>
            <a:off x="899936" y="4293096"/>
            <a:ext cx="3096000" cy="612000"/>
          </a:xfrm>
          <a:prstGeom prst="rect">
            <a:avLst/>
          </a:prstGeom>
        </p:spPr>
        <p:txBody>
          <a:bodyPr>
            <a:spAutoFit/>
          </a:bodyPr>
          <a:lstStyle/>
          <a:p>
            <a:r>
              <a:rPr lang="en-US" sz="1100" dirty="0"/>
              <a:t>https://upload.wikimedia.org/wikipedia/commons/thumb/6/65/B_amelogenesis_imperfecta.jpg/330px-B_amelogenesis_imperfecta.jpg</a:t>
            </a:r>
          </a:p>
        </p:txBody>
      </p:sp>
    </p:spTree>
    <p:extLst>
      <p:ext uri="{BB962C8B-B14F-4D97-AF65-F5344CB8AC3E}">
        <p14:creationId xmlns:p14="http://schemas.microsoft.com/office/powerpoint/2010/main" val="8398319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6940" y="188640"/>
            <a:ext cx="2030884" cy="23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16920"/>
            <a:ext cx="5287680" cy="25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538" y="2564904"/>
            <a:ext cx="5876925" cy="427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562973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792000"/>
          </a:xfrm>
        </p:spPr>
        <p:txBody>
          <a:bodyPr>
            <a:normAutofit/>
          </a:bodyPr>
          <a:lstStyle/>
          <a:p>
            <a:r>
              <a:rPr lang="el-GR" sz="3200" u="sng" dirty="0" smtClean="0"/>
              <a:t>ΒΙΒΛΙΟΓΡΑΦΙΑ</a:t>
            </a:r>
            <a:endParaRPr lang="en-US" sz="3200" u="sng" dirty="0"/>
          </a:p>
        </p:txBody>
      </p:sp>
      <p:sp>
        <p:nvSpPr>
          <p:cNvPr id="3" name="Content Placeholder 2"/>
          <p:cNvSpPr>
            <a:spLocks noGrp="1"/>
          </p:cNvSpPr>
          <p:nvPr>
            <p:ph idx="1"/>
          </p:nvPr>
        </p:nvSpPr>
        <p:spPr>
          <a:xfrm>
            <a:off x="457200" y="980728"/>
            <a:ext cx="8229600" cy="5145435"/>
          </a:xfrm>
        </p:spPr>
        <p:txBody>
          <a:bodyPr anchor="ctr">
            <a:normAutofit fontScale="92500" lnSpcReduction="20000"/>
          </a:bodyPr>
          <a:lstStyle/>
          <a:p>
            <a:pPr marL="0" indent="0">
              <a:spcAft>
                <a:spcPts val="600"/>
              </a:spcAft>
              <a:buNone/>
            </a:pPr>
            <a:r>
              <a:rPr lang="el-GR" sz="1800" b="1" dirty="0" smtClean="0"/>
              <a:t>1. </a:t>
            </a:r>
            <a:r>
              <a:rPr lang="el-GR" sz="1800" b="1" dirty="0" err="1" smtClean="0"/>
              <a:t>Τζιαφάς</a:t>
            </a:r>
            <a:r>
              <a:rPr lang="el-GR" sz="1800" b="1" dirty="0" smtClean="0"/>
              <a:t> Δ: </a:t>
            </a:r>
            <a:r>
              <a:rPr lang="el-GR" sz="1800" b="1" dirty="0"/>
              <a:t>Βιολογία των οδοντικών </a:t>
            </a:r>
            <a:r>
              <a:rPr lang="el-GR" sz="1800" b="1" dirty="0" smtClean="0"/>
              <a:t>ιστών. </a:t>
            </a:r>
            <a:r>
              <a:rPr lang="el-GR" sz="1800" dirty="0"/>
              <a:t>Ανάπτυξη, δομή και </a:t>
            </a:r>
            <a:r>
              <a:rPr lang="el-GR" sz="1800" dirty="0" smtClean="0"/>
              <a:t>λειτουργία. </a:t>
            </a:r>
            <a:r>
              <a:rPr lang="el-GR" sz="1800" dirty="0"/>
              <a:t>UNIVERSITY STUDIO PRESS - ΑΝΩΝΥΜΟΣ ΕΤΑΙΡΙΑ ΓΡΑΦΙΚΩΝ ΤΕΧΝΩΝ ΚΑΙ </a:t>
            </a:r>
            <a:r>
              <a:rPr lang="el-GR" sz="1800" dirty="0" smtClean="0"/>
              <a:t>ΕΚΔΟΣΕΩΝ. 1999</a:t>
            </a:r>
          </a:p>
          <a:p>
            <a:pPr marL="0" indent="0">
              <a:spcAft>
                <a:spcPts val="600"/>
              </a:spcAft>
              <a:buNone/>
            </a:pPr>
            <a:r>
              <a:rPr lang="el-GR" sz="1800" b="1" dirty="0" smtClean="0"/>
              <a:t>2.</a:t>
            </a:r>
            <a:r>
              <a:rPr lang="el-GR" sz="1800" dirty="0" smtClean="0"/>
              <a:t> ΜΗΤΣΗ Φ.Ι.: ΟΔΟΝΤΙΚΗ ΙΣΤΟΛΟΓΙΑ ΚΑΙ ΕΜΒΡΥΟΛΟΓΙΑ. ΕΚΔΟΣΕΙΣ ΠΑΡΙΣΙΑΝΟΣ. ΑΘΗΝΑ 1982.</a:t>
            </a:r>
          </a:p>
          <a:p>
            <a:pPr marL="0" indent="0">
              <a:spcAft>
                <a:spcPts val="600"/>
              </a:spcAft>
              <a:buNone/>
            </a:pPr>
            <a:r>
              <a:rPr lang="el-GR" sz="1800" b="1" dirty="0"/>
              <a:t>3</a:t>
            </a:r>
            <a:r>
              <a:rPr lang="el-GR" sz="1800" b="1" dirty="0" smtClean="0"/>
              <a:t>.</a:t>
            </a:r>
            <a:r>
              <a:rPr lang="el-GR" sz="1800" dirty="0" smtClean="0"/>
              <a:t> ΣΗΜΕΙΩΣΕΙΣ</a:t>
            </a:r>
            <a:r>
              <a:rPr lang="el-GR" sz="1800" dirty="0"/>
              <a:t>: 4. ΟΔΟΝΤ</a:t>
            </a:r>
            <a:r>
              <a:rPr lang="en-US" sz="1800" dirty="0"/>
              <a:t>O</a:t>
            </a:r>
            <a:r>
              <a:rPr lang="el-GR" sz="1800" dirty="0"/>
              <a:t>ΓΕΝ</a:t>
            </a:r>
            <a:r>
              <a:rPr lang="en-US" sz="1800" dirty="0"/>
              <a:t>E</a:t>
            </a:r>
            <a:r>
              <a:rPr lang="el-GR" sz="1800" dirty="0" smtClean="0"/>
              <a:t>ΣΗ-ΕΜΒΡΥΟΛΟΓΙΑ ΔΟΝΤΙΟΥ. </a:t>
            </a:r>
            <a:r>
              <a:rPr lang="en-US" sz="1800" dirty="0">
                <a:hlinkClick r:id="rId2"/>
              </a:rPr>
              <a:t>https://</a:t>
            </a:r>
            <a:r>
              <a:rPr lang="en-US" sz="1800" dirty="0" smtClean="0">
                <a:hlinkClick r:id="rId2"/>
              </a:rPr>
              <a:t>eclass.uoa.gr/modules/units/index.php?course=DENT417&amp;id=8497</a:t>
            </a:r>
            <a:r>
              <a:rPr lang="el-GR" sz="1800" dirty="0" smtClean="0"/>
              <a:t> </a:t>
            </a:r>
            <a:endParaRPr lang="en-US" sz="1800" dirty="0" smtClean="0"/>
          </a:p>
          <a:p>
            <a:pPr marL="0" indent="0">
              <a:spcAft>
                <a:spcPts val="600"/>
              </a:spcAft>
              <a:buNone/>
            </a:pPr>
            <a:r>
              <a:rPr lang="el-GR" sz="1800" b="1" dirty="0" smtClean="0"/>
              <a:t>4.</a:t>
            </a:r>
            <a:r>
              <a:rPr lang="el-GR" sz="1800" dirty="0" smtClean="0"/>
              <a:t> Αριστείδης </a:t>
            </a:r>
            <a:r>
              <a:rPr lang="el-GR" sz="1800" dirty="0" err="1"/>
              <a:t>Γαλιατσάτος</a:t>
            </a:r>
            <a:r>
              <a:rPr lang="el-GR" sz="1800" dirty="0"/>
              <a:t> 2014. Αριστείδης </a:t>
            </a:r>
            <a:r>
              <a:rPr lang="el-GR" sz="1800" dirty="0" err="1"/>
              <a:t>Γαλιατσάτος</a:t>
            </a:r>
            <a:r>
              <a:rPr lang="el-GR" sz="1800" dirty="0"/>
              <a:t> . «Οδοντική Μορφολογία. Ενότητα </a:t>
            </a:r>
            <a:r>
              <a:rPr lang="en-US" sz="1800" dirty="0"/>
              <a:t>2</a:t>
            </a:r>
            <a:r>
              <a:rPr lang="el-GR" sz="1800" dirty="0"/>
              <a:t>: Ιστολογία των δοντιών». Έκδοση: 1.0. Αθήνα 2014. Διαθέσιμο από τη </a:t>
            </a:r>
            <a:r>
              <a:rPr lang="el-GR" sz="1800" dirty="0" smtClean="0"/>
              <a:t>δικτυακή</a:t>
            </a:r>
            <a:r>
              <a:rPr lang="en-US" sz="1800" dirty="0" smtClean="0"/>
              <a:t> </a:t>
            </a:r>
            <a:r>
              <a:rPr lang="el-GR" sz="1800" dirty="0" smtClean="0"/>
              <a:t>διεύθυνση:</a:t>
            </a:r>
            <a:r>
              <a:rPr lang="en-US" sz="1800" dirty="0" smtClean="0"/>
              <a:t> https</a:t>
            </a:r>
            <a:r>
              <a:rPr lang="en-US" sz="1800" dirty="0"/>
              <a:t>://ocp.teiath.gr/modules/units/?course=DENT_UNDER102&amp;id=1418</a:t>
            </a:r>
            <a:endParaRPr lang="el-GR" sz="1800" dirty="0" smtClean="0"/>
          </a:p>
          <a:p>
            <a:pPr marL="0" indent="0">
              <a:spcAft>
                <a:spcPts val="600"/>
              </a:spcAft>
              <a:buNone/>
            </a:pPr>
            <a:endParaRPr lang="en-US" sz="1800" dirty="0" smtClean="0"/>
          </a:p>
          <a:p>
            <a:pPr marL="0" indent="0">
              <a:spcAft>
                <a:spcPts val="600"/>
              </a:spcAft>
              <a:buNone/>
            </a:pPr>
            <a:r>
              <a:rPr lang="en-US" sz="1800" u="sng" dirty="0" smtClean="0"/>
              <a:t>Videos </a:t>
            </a:r>
          </a:p>
          <a:p>
            <a:pPr>
              <a:spcAft>
                <a:spcPts val="600"/>
              </a:spcAft>
            </a:pPr>
            <a:r>
              <a:rPr lang="en-US" sz="1800" dirty="0"/>
              <a:t>Tooth </a:t>
            </a:r>
            <a:r>
              <a:rPr lang="en-US" sz="1800" dirty="0" smtClean="0"/>
              <a:t>development: </a:t>
            </a:r>
            <a:r>
              <a:rPr lang="en-US" sz="1800" dirty="0" smtClean="0">
                <a:hlinkClick r:id="rId3"/>
              </a:rPr>
              <a:t>https</a:t>
            </a:r>
            <a:r>
              <a:rPr lang="en-US" sz="1800" dirty="0">
                <a:hlinkClick r:id="rId3"/>
              </a:rPr>
              <a:t>://</a:t>
            </a:r>
            <a:r>
              <a:rPr lang="en-US" sz="1800" dirty="0" smtClean="0">
                <a:hlinkClick r:id="rId3"/>
              </a:rPr>
              <a:t>www.youtube.com/watch?v=RxR1iwa69C0</a:t>
            </a:r>
            <a:r>
              <a:rPr lang="el-GR" sz="1800" dirty="0" smtClean="0"/>
              <a:t> </a:t>
            </a:r>
            <a:endParaRPr lang="el-GR" sz="1800" dirty="0"/>
          </a:p>
          <a:p>
            <a:pPr>
              <a:spcAft>
                <a:spcPts val="600"/>
              </a:spcAft>
            </a:pPr>
            <a:r>
              <a:rPr lang="en-US" sz="1800" dirty="0"/>
              <a:t>Dentin Formation | </a:t>
            </a:r>
            <a:r>
              <a:rPr lang="en-US" sz="1800" dirty="0" err="1"/>
              <a:t>Dentinogenesis</a:t>
            </a:r>
            <a:r>
              <a:rPr lang="en-US" sz="1800" dirty="0"/>
              <a:t> | Dentin Pulp Complex Session </a:t>
            </a:r>
            <a:r>
              <a:rPr lang="en-US" sz="1800" dirty="0" smtClean="0"/>
              <a:t>3: </a:t>
            </a:r>
            <a:r>
              <a:rPr lang="en-US" sz="1800" dirty="0" smtClean="0">
                <a:hlinkClick r:id="rId4"/>
              </a:rPr>
              <a:t>https</a:t>
            </a:r>
            <a:r>
              <a:rPr lang="en-US" sz="1800" dirty="0">
                <a:hlinkClick r:id="rId4"/>
              </a:rPr>
              <a:t>://</a:t>
            </a:r>
            <a:r>
              <a:rPr lang="en-US" sz="1800" dirty="0" smtClean="0">
                <a:hlinkClick r:id="rId4"/>
              </a:rPr>
              <a:t>www.youtube.com/watch?v=3hwVC7J0FMA</a:t>
            </a:r>
            <a:endParaRPr lang="en-US" sz="1800" dirty="0" smtClean="0"/>
          </a:p>
          <a:p>
            <a:pPr>
              <a:spcAft>
                <a:spcPts val="600"/>
              </a:spcAft>
            </a:pPr>
            <a:r>
              <a:rPr lang="en-US" sz="1800" dirty="0"/>
              <a:t>Tooth enamel </a:t>
            </a:r>
            <a:r>
              <a:rPr lang="en-US" sz="1800" dirty="0" smtClean="0"/>
              <a:t>formation: </a:t>
            </a:r>
            <a:r>
              <a:rPr lang="en-US" sz="1800" dirty="0" smtClean="0">
                <a:hlinkClick r:id="rId5"/>
              </a:rPr>
              <a:t>https</a:t>
            </a:r>
            <a:r>
              <a:rPr lang="en-US" sz="1800" dirty="0">
                <a:hlinkClick r:id="rId5"/>
              </a:rPr>
              <a:t>://</a:t>
            </a:r>
            <a:r>
              <a:rPr lang="en-US" sz="1800" dirty="0" smtClean="0">
                <a:hlinkClick r:id="rId5"/>
              </a:rPr>
              <a:t>www.youtube.com/watch?v=Lw3VEVt_tpU</a:t>
            </a:r>
            <a:r>
              <a:rPr lang="el-GR" sz="1800" dirty="0" smtClean="0"/>
              <a:t> </a:t>
            </a:r>
            <a:endParaRPr lang="en-US" sz="1800" dirty="0" smtClean="0"/>
          </a:p>
          <a:p>
            <a:pPr>
              <a:spcAft>
                <a:spcPts val="600"/>
              </a:spcAft>
            </a:pPr>
            <a:r>
              <a:rPr lang="en-US" sz="1800" dirty="0"/>
              <a:t>Tooth </a:t>
            </a:r>
            <a:r>
              <a:rPr lang="en-US" sz="1800" dirty="0" smtClean="0"/>
              <a:t>development -II: </a:t>
            </a:r>
            <a:r>
              <a:rPr lang="en-US" sz="1800" dirty="0" smtClean="0">
                <a:hlinkClick r:id="rId6"/>
              </a:rPr>
              <a:t>https</a:t>
            </a:r>
            <a:r>
              <a:rPr lang="en-US" sz="1800" dirty="0">
                <a:hlinkClick r:id="rId6"/>
              </a:rPr>
              <a:t>://slideplayer.com/slide/9205763</a:t>
            </a:r>
            <a:r>
              <a:rPr lang="en-US" sz="1800" dirty="0" smtClean="0">
                <a:hlinkClick r:id="rId6"/>
              </a:rPr>
              <a:t>/</a:t>
            </a:r>
            <a:r>
              <a:rPr lang="en-US" sz="1800" dirty="0" smtClean="0"/>
              <a:t> </a:t>
            </a:r>
            <a:endParaRPr lang="en-US" sz="1800" dirty="0" smtClean="0"/>
          </a:p>
          <a:p>
            <a:pPr>
              <a:spcAft>
                <a:spcPts val="600"/>
              </a:spcAft>
            </a:pPr>
            <a:r>
              <a:rPr lang="en-US" sz="1800" dirty="0">
                <a:hlinkClick r:id="rId7"/>
              </a:rPr>
              <a:t>https://</a:t>
            </a:r>
            <a:r>
              <a:rPr lang="en-US" sz="1800" dirty="0" smtClean="0">
                <a:hlinkClick r:id="rId7"/>
              </a:rPr>
              <a:t>www.slideshare.net/chelseaignacio/developmental-disturbances-of-the-teeth</a:t>
            </a:r>
            <a:endParaRPr lang="en-US" sz="1800" dirty="0" smtClean="0"/>
          </a:p>
          <a:p>
            <a:pPr marL="0" indent="0">
              <a:spcAft>
                <a:spcPts val="600"/>
              </a:spcAft>
              <a:buNone/>
            </a:pPr>
            <a:endParaRPr lang="en-US" sz="1800" dirty="0"/>
          </a:p>
        </p:txBody>
      </p:sp>
    </p:spTree>
    <p:extLst>
      <p:ext uri="{BB962C8B-B14F-4D97-AF65-F5344CB8AC3E}">
        <p14:creationId xmlns:p14="http://schemas.microsoft.com/office/powerpoint/2010/main" val="9285327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642918"/>
            <a:ext cx="8229600" cy="908720"/>
          </a:xfrm>
        </p:spPr>
        <p:txBody>
          <a:bodyPr>
            <a:noAutofit/>
          </a:bodyPr>
          <a:lstStyle/>
          <a:p>
            <a:r>
              <a:rPr lang="el-GR" sz="3200" dirty="0" smtClean="0"/>
              <a:t>Τα δόντια τοποθετημένα το ένα δίπλα στο άλλο σχηματίζουν τους οδοντικούς φραγμούς της άνω και της κάτω γνάθου.</a:t>
            </a:r>
            <a:endParaRPr lang="el-GR" sz="3200" dirty="0"/>
          </a:p>
        </p:txBody>
      </p:sp>
      <p:sp>
        <p:nvSpPr>
          <p:cNvPr id="4" name="3 - Θέση αριθμού διαφάνειας"/>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sp>
        <p:nvSpPr>
          <p:cNvPr id="8" name="TextBox 7"/>
          <p:cNvSpPr txBox="1"/>
          <p:nvPr/>
        </p:nvSpPr>
        <p:spPr>
          <a:xfrm>
            <a:off x="899592" y="5661248"/>
            <a:ext cx="2664296" cy="646331"/>
          </a:xfrm>
          <a:prstGeom prst="rect">
            <a:avLst/>
          </a:prstGeom>
          <a:noFill/>
        </p:spPr>
        <p:txBody>
          <a:bodyPr wrap="square" rtlCol="0">
            <a:spAutoFit/>
          </a:bodyPr>
          <a:lstStyle/>
          <a:p>
            <a:pPr algn="ctr"/>
            <a:r>
              <a:rPr lang="el-GR" dirty="0" smtClean="0"/>
              <a:t>Οδοντικός φραγμός κάτω γνάθου</a:t>
            </a:r>
            <a:endParaRPr lang="el-GR" dirty="0"/>
          </a:p>
        </p:txBody>
      </p:sp>
      <p:sp>
        <p:nvSpPr>
          <p:cNvPr id="9" name="TextBox 8"/>
          <p:cNvSpPr txBox="1"/>
          <p:nvPr/>
        </p:nvSpPr>
        <p:spPr>
          <a:xfrm>
            <a:off x="5580112" y="6021288"/>
            <a:ext cx="2376264" cy="646331"/>
          </a:xfrm>
          <a:prstGeom prst="rect">
            <a:avLst/>
          </a:prstGeom>
          <a:noFill/>
        </p:spPr>
        <p:txBody>
          <a:bodyPr wrap="square" rtlCol="0">
            <a:spAutoFit/>
          </a:bodyPr>
          <a:lstStyle/>
          <a:p>
            <a:pPr algn="ctr"/>
            <a:r>
              <a:rPr lang="el-GR" dirty="0" smtClean="0"/>
              <a:t>Οδοντικός φραγμός άνω γνάθου</a:t>
            </a:r>
            <a:endParaRPr lang="el-GR" dirty="0"/>
          </a:p>
        </p:txBody>
      </p:sp>
      <p:pic>
        <p:nvPicPr>
          <p:cNvPr id="10" name="Εικόνα 9"/>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2054" y="2343852"/>
            <a:ext cx="4439412" cy="3312368"/>
          </a:xfrm>
          <a:prstGeom prst="rect">
            <a:avLst/>
          </a:prstGeom>
        </p:spPr>
      </p:pic>
      <p:pic>
        <p:nvPicPr>
          <p:cNvPr id="11" name="Εικόνα 1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041032" y="1886700"/>
            <a:ext cx="3419400" cy="3990572"/>
          </a:xfrm>
          <a:prstGeom prst="rect">
            <a:avLst/>
          </a:prstGeom>
        </p:spPr>
      </p:pic>
      <p:sp>
        <p:nvSpPr>
          <p:cNvPr id="12" name="TextBox 11"/>
          <p:cNvSpPr txBox="1"/>
          <p:nvPr/>
        </p:nvSpPr>
        <p:spPr>
          <a:xfrm rot="16200000">
            <a:off x="7665721" y="356784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13" name="TextBox 12"/>
          <p:cNvSpPr txBox="1"/>
          <p:nvPr/>
        </p:nvSpPr>
        <p:spPr>
          <a:xfrm rot="4476199">
            <a:off x="-315738" y="3743487"/>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21916903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el-GR" sz="3600" dirty="0" smtClean="0"/>
              <a:t>Κατηγορίες δοντιών βάσει σχήματος</a:t>
            </a:r>
            <a:endParaRPr lang="el-GR" sz="3600" dirty="0"/>
          </a:p>
        </p:txBody>
      </p:sp>
      <p:sp>
        <p:nvSpPr>
          <p:cNvPr id="3" name="Content Placeholder 2"/>
          <p:cNvSpPr>
            <a:spLocks noGrp="1"/>
          </p:cNvSpPr>
          <p:nvPr>
            <p:ph idx="1"/>
          </p:nvPr>
        </p:nvSpPr>
        <p:spPr>
          <a:xfrm>
            <a:off x="285720" y="928670"/>
            <a:ext cx="8258204" cy="1928826"/>
          </a:xfrm>
        </p:spPr>
        <p:txBody>
          <a:bodyPr>
            <a:normAutofit/>
          </a:bodyPr>
          <a:lstStyle/>
          <a:p>
            <a:pPr marL="0" indent="0" algn="ctr">
              <a:buNone/>
            </a:pPr>
            <a:r>
              <a:rPr lang="el-GR" sz="2400" dirty="0" smtClean="0"/>
              <a:t>Τα δόντια ανάλογα με τη λειτουργία τους έχουν και το ανάλογο σχήμα. Έτσι διακρίνονται ανάλογα με το σχήμα τους σε τέσσερις ομάδες</a:t>
            </a:r>
            <a:r>
              <a:rPr lang="en-US" sz="2400" dirty="0" smtClean="0"/>
              <a:t>:</a:t>
            </a:r>
          </a:p>
          <a:p>
            <a:pPr algn="ctr">
              <a:buNone/>
            </a:pPr>
            <a:r>
              <a:rPr lang="el-GR" sz="2400" b="1" dirty="0" smtClean="0"/>
              <a:t>Τομείς</a:t>
            </a:r>
            <a:r>
              <a:rPr lang="en-US" sz="2400" b="1" dirty="0" smtClean="0"/>
              <a:t>      </a:t>
            </a:r>
            <a:r>
              <a:rPr lang="el-GR" sz="2400" b="1" dirty="0" smtClean="0"/>
              <a:t>Κυνόδοντες</a:t>
            </a:r>
            <a:r>
              <a:rPr lang="en-US" sz="2400" b="1" dirty="0" smtClean="0"/>
              <a:t>    </a:t>
            </a:r>
            <a:r>
              <a:rPr lang="el-GR" sz="2400" b="1" dirty="0" smtClean="0"/>
              <a:t>Προγόμφιοι</a:t>
            </a:r>
            <a:r>
              <a:rPr lang="en-US" sz="2400" b="1" dirty="0" smtClean="0"/>
              <a:t>    </a:t>
            </a:r>
            <a:r>
              <a:rPr lang="el-GR" sz="2400" b="1" dirty="0" smtClean="0"/>
              <a:t>Γομφίοι</a:t>
            </a:r>
            <a:endParaRPr lang="en-US" sz="2400" b="1" dirty="0" smtClean="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sp>
        <p:nvSpPr>
          <p:cNvPr id="5" name="Rectangle 2"/>
          <p:cNvSpPr>
            <a:spLocks noChangeArrowheads="1"/>
          </p:cNvSpPr>
          <p:nvPr/>
        </p:nvSpPr>
        <p:spPr bwMode="auto">
          <a:xfrm>
            <a:off x="1835696" y="329645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pic>
        <p:nvPicPr>
          <p:cNvPr id="1025" name="Picture 1" descr="msotw9_temp0"/>
          <p:cNvPicPr>
            <a:picLocks noChangeAspect="1" noChangeArrowheads="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285720" y="2924944"/>
            <a:ext cx="8606760" cy="343140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4"/>
          <p:cNvSpPr>
            <a:spLocks noChangeArrowheads="1"/>
          </p:cNvSpPr>
          <p:nvPr/>
        </p:nvSpPr>
        <p:spPr bwMode="auto">
          <a:xfrm>
            <a:off x="1475656" y="193914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l-GR" dirty="0"/>
          </a:p>
        </p:txBody>
      </p:sp>
      <p:pic>
        <p:nvPicPr>
          <p:cNvPr id="1027" name="Picture 3" descr="msotw9_temp0"/>
          <p:cNvPicPr>
            <a:picLocks noChangeAspect="1" noChangeArrowheads="1"/>
          </p:cNvPicPr>
          <p:nvPr/>
        </p:nvPicPr>
        <p:blipFill>
          <a:blip r:embed="rId4">
            <a:duotone>
              <a:prstClr val="black"/>
              <a:schemeClr val="accent5">
                <a:tint val="45000"/>
                <a:satMod val="400000"/>
              </a:schemeClr>
            </a:duotone>
            <a:extLst>
              <a:ext uri="{28A0092B-C50C-407E-A947-70E740481C1C}">
                <a14:useLocalDpi xmlns:a14="http://schemas.microsoft.com/office/drawing/2010/main" val="0"/>
              </a:ext>
            </a:extLst>
          </a:blip>
          <a:srcRect/>
          <a:stretch>
            <a:fillRect/>
          </a:stretch>
        </p:blipFill>
        <p:spPr bwMode="auto">
          <a:xfrm>
            <a:off x="539551" y="2673360"/>
            <a:ext cx="8510001" cy="3996000"/>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63686" y="574980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2237367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908720"/>
          </a:xfrm>
        </p:spPr>
        <p:txBody>
          <a:bodyPr/>
          <a:lstStyle/>
          <a:p>
            <a:r>
              <a:rPr lang="el-GR" dirty="0" smtClean="0"/>
              <a:t>Ρίζες δοντιών</a:t>
            </a:r>
            <a:endParaRPr lang="el-GR" dirty="0"/>
          </a:p>
        </p:txBody>
      </p:sp>
      <p:sp>
        <p:nvSpPr>
          <p:cNvPr id="3" name="Content Placeholder 2"/>
          <p:cNvSpPr>
            <a:spLocks noGrp="1"/>
          </p:cNvSpPr>
          <p:nvPr>
            <p:ph idx="1"/>
          </p:nvPr>
        </p:nvSpPr>
        <p:spPr>
          <a:xfrm>
            <a:off x="611560" y="831115"/>
            <a:ext cx="8229600" cy="1800200"/>
          </a:xfrm>
        </p:spPr>
        <p:txBody>
          <a:bodyPr>
            <a:normAutofit/>
          </a:bodyPr>
          <a:lstStyle/>
          <a:p>
            <a:r>
              <a:rPr lang="el-GR" sz="2400" dirty="0"/>
              <a:t>Τα δόντια τα οποία έχουν μία μόνο ρίζα λέγονται μονόριζα, αυτά που έχουν δύο λέγονται δίριζα και αυτά που έχουν τρεις λέγονται τρίριζα. Η ύπαρξη τεσσάρων ριζών είναι μια σπάνια παραλλαγή.</a:t>
            </a:r>
          </a:p>
          <a:p>
            <a:pPr marL="0" indent="0">
              <a:buNone/>
            </a:pP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pic>
        <p:nvPicPr>
          <p:cNvPr id="5" name="Εικόνα 4"/>
          <p:cNvPicPr>
            <a:picLocks noChangeAspect="1"/>
          </p:cNvPicPr>
          <p:nvPr/>
        </p:nvPicPr>
        <p:blipFill>
          <a:blip r:embed="rId2">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763688" y="2460749"/>
            <a:ext cx="1512168" cy="4372595"/>
          </a:xfrm>
          <a:prstGeom prst="rect">
            <a:avLst/>
          </a:prstGeom>
        </p:spPr>
      </p:pic>
      <p:pic>
        <p:nvPicPr>
          <p:cNvPr id="6" name="Εικόνα 5"/>
          <p:cNvPicPr>
            <a:picLocks noChangeAspect="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3923928" y="2636912"/>
            <a:ext cx="1944216" cy="4372595"/>
          </a:xfrm>
          <a:prstGeom prst="rect">
            <a:avLst/>
          </a:prstGeom>
        </p:spPr>
      </p:pic>
      <p:pic>
        <p:nvPicPr>
          <p:cNvPr id="7" name="Εικόνα 6"/>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a:off x="6444208" y="2489006"/>
            <a:ext cx="2016225" cy="4368994"/>
          </a:xfrm>
          <a:prstGeom prst="rect">
            <a:avLst/>
          </a:prstGeom>
        </p:spPr>
      </p:pic>
      <p:sp>
        <p:nvSpPr>
          <p:cNvPr id="9" name="TextBox 8"/>
          <p:cNvSpPr txBox="1"/>
          <p:nvPr/>
        </p:nvSpPr>
        <p:spPr>
          <a:xfrm rot="16200000">
            <a:off x="531620" y="5152018"/>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151105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4" descr="http://www.orthodontist-kalamaria.gr/_/rsrc/1368078085034/services/cheirourgike-orthodontike-therapeia/%CE%95%CE%B9%CE%BA%CF%8C%CE%BD%CE%B12.jpg?height=239&amp;width=320"/>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p:blipFill>
        <p:spPr bwMode="auto">
          <a:xfrm>
            <a:off x="1281601" y="2181396"/>
            <a:ext cx="5472608" cy="316835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42910" y="0"/>
            <a:ext cx="8229600" cy="908720"/>
          </a:xfrm>
        </p:spPr>
        <p:txBody>
          <a:bodyPr>
            <a:noAutofit/>
          </a:bodyPr>
          <a:lstStyle/>
          <a:p>
            <a:r>
              <a:rPr lang="el-GR" sz="3200" dirty="0" smtClean="0"/>
              <a:t>Απεικόνιση μόνιμης οδοντοφυίας</a:t>
            </a:r>
            <a:br>
              <a:rPr lang="el-GR" sz="3200" dirty="0" smtClean="0"/>
            </a:br>
            <a:r>
              <a:rPr lang="el-GR" sz="3200" dirty="0" smtClean="0"/>
              <a:t> (δεξιό ημιμόριο)	</a:t>
            </a:r>
            <a:endParaRPr lang="el-GR" sz="32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cxnSp>
        <p:nvCxnSpPr>
          <p:cNvPr id="11" name="Ευθεία γραμμή σύνδεσης 10"/>
          <p:cNvCxnSpPr/>
          <p:nvPr/>
        </p:nvCxnSpPr>
        <p:spPr>
          <a:xfrm>
            <a:off x="5951136" y="2428430"/>
            <a:ext cx="0" cy="2376264"/>
          </a:xfrm>
          <a:prstGeom prst="line">
            <a:avLst/>
          </a:prstGeom>
        </p:spPr>
        <p:style>
          <a:lnRef idx="3">
            <a:schemeClr val="dk1"/>
          </a:lnRef>
          <a:fillRef idx="0">
            <a:schemeClr val="dk1"/>
          </a:fillRef>
          <a:effectRef idx="2">
            <a:schemeClr val="dk1"/>
          </a:effectRef>
          <a:fontRef idx="minor">
            <a:schemeClr val="tx1"/>
          </a:fontRef>
        </p:style>
      </p:cxnSp>
      <p:sp>
        <p:nvSpPr>
          <p:cNvPr id="12" name="Ορθογώνιο 11"/>
          <p:cNvSpPr/>
          <p:nvPr/>
        </p:nvSpPr>
        <p:spPr>
          <a:xfrm>
            <a:off x="5571010" y="1671270"/>
            <a:ext cx="1634037" cy="307777"/>
          </a:xfrm>
          <a:prstGeom prst="rect">
            <a:avLst/>
          </a:prstGeom>
        </p:spPr>
        <p:txBody>
          <a:bodyPr wrap="none">
            <a:spAutoFit/>
          </a:bodyPr>
          <a:lstStyle/>
          <a:p>
            <a:r>
              <a:rPr lang="el-GR" sz="1400" b="1" dirty="0" smtClean="0"/>
              <a:t>κεντρικός τομέας</a:t>
            </a:r>
            <a:endParaRPr lang="el-GR" sz="1400" b="1" dirty="0"/>
          </a:p>
        </p:txBody>
      </p:sp>
      <p:sp>
        <p:nvSpPr>
          <p:cNvPr id="13" name="Ορθογώνιο 12"/>
          <p:cNvSpPr/>
          <p:nvPr/>
        </p:nvSpPr>
        <p:spPr>
          <a:xfrm>
            <a:off x="5249695" y="1333901"/>
            <a:ext cx="1504514" cy="307777"/>
          </a:xfrm>
          <a:prstGeom prst="rect">
            <a:avLst/>
          </a:prstGeom>
        </p:spPr>
        <p:txBody>
          <a:bodyPr wrap="none">
            <a:spAutoFit/>
          </a:bodyPr>
          <a:lstStyle/>
          <a:p>
            <a:r>
              <a:rPr lang="el-GR" sz="1400" b="1" dirty="0" smtClean="0"/>
              <a:t>πλάγιος τομέας</a:t>
            </a:r>
            <a:endParaRPr lang="el-GR" sz="1400" dirty="0"/>
          </a:p>
        </p:txBody>
      </p:sp>
      <p:sp>
        <p:nvSpPr>
          <p:cNvPr id="14" name="Ορθογώνιο 13"/>
          <p:cNvSpPr/>
          <p:nvPr/>
        </p:nvSpPr>
        <p:spPr>
          <a:xfrm>
            <a:off x="4258546" y="1664201"/>
            <a:ext cx="1192762" cy="307777"/>
          </a:xfrm>
          <a:prstGeom prst="rect">
            <a:avLst/>
          </a:prstGeom>
        </p:spPr>
        <p:txBody>
          <a:bodyPr wrap="none">
            <a:spAutoFit/>
          </a:bodyPr>
          <a:lstStyle/>
          <a:p>
            <a:r>
              <a:rPr lang="el-GR" sz="1400" b="1" dirty="0" smtClean="0"/>
              <a:t>κυνόδοντας</a:t>
            </a:r>
            <a:endParaRPr lang="el-GR" sz="1400" b="1" dirty="0"/>
          </a:p>
        </p:txBody>
      </p:sp>
      <p:sp>
        <p:nvSpPr>
          <p:cNvPr id="15" name="Ορθογώνιο 14"/>
          <p:cNvSpPr/>
          <p:nvPr/>
        </p:nvSpPr>
        <p:spPr>
          <a:xfrm>
            <a:off x="3344996" y="1315041"/>
            <a:ext cx="1963614" cy="307777"/>
          </a:xfrm>
          <a:prstGeom prst="rect">
            <a:avLst/>
          </a:prstGeom>
        </p:spPr>
        <p:txBody>
          <a:bodyPr wrap="none">
            <a:spAutoFit/>
          </a:bodyPr>
          <a:lstStyle/>
          <a:p>
            <a:r>
              <a:rPr lang="el-GR" sz="1400" b="1" dirty="0" smtClean="0"/>
              <a:t>πρώτος προγόμφιος</a:t>
            </a:r>
            <a:endParaRPr lang="el-GR" sz="1400" b="1" dirty="0"/>
          </a:p>
        </p:txBody>
      </p:sp>
      <p:sp>
        <p:nvSpPr>
          <p:cNvPr id="16" name="Ορθογώνιο 15"/>
          <p:cNvSpPr/>
          <p:nvPr/>
        </p:nvSpPr>
        <p:spPr>
          <a:xfrm>
            <a:off x="2156458" y="1658753"/>
            <a:ext cx="2066591" cy="307777"/>
          </a:xfrm>
          <a:prstGeom prst="rect">
            <a:avLst/>
          </a:prstGeom>
        </p:spPr>
        <p:txBody>
          <a:bodyPr wrap="none">
            <a:spAutoFit/>
          </a:bodyPr>
          <a:lstStyle/>
          <a:p>
            <a:r>
              <a:rPr lang="el-GR" sz="1400" b="1" dirty="0" smtClean="0"/>
              <a:t>δεύτερος προγόμφιος</a:t>
            </a:r>
            <a:endParaRPr lang="el-GR" sz="1400" b="1" dirty="0"/>
          </a:p>
        </p:txBody>
      </p:sp>
      <p:sp>
        <p:nvSpPr>
          <p:cNvPr id="17" name="Ορθογώνιο 16"/>
          <p:cNvSpPr/>
          <p:nvPr/>
        </p:nvSpPr>
        <p:spPr>
          <a:xfrm>
            <a:off x="1353385" y="1314382"/>
            <a:ext cx="1606145" cy="307777"/>
          </a:xfrm>
          <a:prstGeom prst="rect">
            <a:avLst/>
          </a:prstGeom>
        </p:spPr>
        <p:txBody>
          <a:bodyPr wrap="none">
            <a:spAutoFit/>
          </a:bodyPr>
          <a:lstStyle/>
          <a:p>
            <a:r>
              <a:rPr lang="el-GR" sz="1400" b="1" dirty="0" smtClean="0"/>
              <a:t>πρώτος γομφίος</a:t>
            </a:r>
            <a:endParaRPr lang="el-GR" sz="1400" dirty="0"/>
          </a:p>
        </p:txBody>
      </p:sp>
      <p:sp>
        <p:nvSpPr>
          <p:cNvPr id="18" name="Ορθογώνιο 17"/>
          <p:cNvSpPr/>
          <p:nvPr/>
        </p:nvSpPr>
        <p:spPr>
          <a:xfrm>
            <a:off x="344739" y="1697497"/>
            <a:ext cx="1709122" cy="307777"/>
          </a:xfrm>
          <a:prstGeom prst="rect">
            <a:avLst/>
          </a:prstGeom>
        </p:spPr>
        <p:txBody>
          <a:bodyPr wrap="none">
            <a:spAutoFit/>
          </a:bodyPr>
          <a:lstStyle/>
          <a:p>
            <a:r>
              <a:rPr lang="el-GR" sz="1400" b="1" dirty="0" smtClean="0"/>
              <a:t>δεύτερος γομφίος</a:t>
            </a:r>
            <a:endParaRPr lang="el-GR" sz="1400" dirty="0"/>
          </a:p>
        </p:txBody>
      </p:sp>
      <p:cxnSp>
        <p:nvCxnSpPr>
          <p:cNvPr id="27" name="Ευθύγραμμο βέλος σύνδεσης 26"/>
          <p:cNvCxnSpPr/>
          <p:nvPr/>
        </p:nvCxnSpPr>
        <p:spPr>
          <a:xfrm flipH="1">
            <a:off x="3059832" y="1966530"/>
            <a:ext cx="318825" cy="143891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28" name="Ευθύγραμμο βέλος σύνδεσης 27"/>
          <p:cNvCxnSpPr>
            <a:stCxn id="14" idx="2"/>
          </p:cNvCxnSpPr>
          <p:nvPr/>
        </p:nvCxnSpPr>
        <p:spPr>
          <a:xfrm flipH="1">
            <a:off x="4326804" y="1971978"/>
            <a:ext cx="528123" cy="12430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pic>
        <p:nvPicPr>
          <p:cNvPr id="32" name="Εικόνα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2697">
            <a:off x="4910984" y="1610107"/>
            <a:ext cx="646232" cy="1736564"/>
          </a:xfrm>
          <a:prstGeom prst="rect">
            <a:avLst/>
          </a:prstGeom>
        </p:spPr>
      </p:pic>
      <p:pic>
        <p:nvPicPr>
          <p:cNvPr id="34" name="Εικόνα 3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66639">
            <a:off x="5472703" y="2031169"/>
            <a:ext cx="586444" cy="1262269"/>
          </a:xfrm>
          <a:prstGeom prst="rect">
            <a:avLst/>
          </a:prstGeom>
        </p:spPr>
      </p:pic>
      <p:cxnSp>
        <p:nvCxnSpPr>
          <p:cNvPr id="36" name="Ευθύγραμμο βέλος σύνδεσης 35"/>
          <p:cNvCxnSpPr/>
          <p:nvPr/>
        </p:nvCxnSpPr>
        <p:spPr>
          <a:xfrm flipH="1">
            <a:off x="3563888" y="1671270"/>
            <a:ext cx="694658" cy="168572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4" name="Ευθύγραμμο βέλος σύνδεσης 43"/>
          <p:cNvCxnSpPr/>
          <p:nvPr/>
        </p:nvCxnSpPr>
        <p:spPr>
          <a:xfrm>
            <a:off x="2036756" y="1641678"/>
            <a:ext cx="425950" cy="170834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47" name="Ευθύγραμμο βέλος σύνδεσης 46"/>
          <p:cNvCxnSpPr/>
          <p:nvPr/>
        </p:nvCxnSpPr>
        <p:spPr>
          <a:xfrm>
            <a:off x="1446455" y="1979047"/>
            <a:ext cx="118543" cy="1354232"/>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cxnSp>
        <p:nvCxnSpPr>
          <p:cNvPr id="50" name="Ευθύγραμμο βέλος σύνδεσης 49"/>
          <p:cNvCxnSpPr/>
          <p:nvPr/>
        </p:nvCxnSpPr>
        <p:spPr>
          <a:xfrm flipH="1" flipV="1">
            <a:off x="5951136" y="3405444"/>
            <a:ext cx="1861224" cy="360128"/>
          </a:xfrm>
          <a:prstGeom prst="straightConnector1">
            <a:avLst/>
          </a:prstGeom>
          <a:ln>
            <a:tailEnd type="triangle"/>
          </a:ln>
        </p:spPr>
        <p:style>
          <a:lnRef idx="3">
            <a:schemeClr val="accent5"/>
          </a:lnRef>
          <a:fillRef idx="0">
            <a:schemeClr val="accent5"/>
          </a:fillRef>
          <a:effectRef idx="2">
            <a:schemeClr val="accent5"/>
          </a:effectRef>
          <a:fontRef idx="minor">
            <a:schemeClr val="tx1"/>
          </a:fontRef>
        </p:style>
      </p:cxnSp>
      <p:sp>
        <p:nvSpPr>
          <p:cNvPr id="51" name="TextBox 50"/>
          <p:cNvSpPr txBox="1"/>
          <p:nvPr/>
        </p:nvSpPr>
        <p:spPr>
          <a:xfrm>
            <a:off x="7605597" y="3503962"/>
            <a:ext cx="1252510" cy="523220"/>
          </a:xfrm>
          <a:prstGeom prst="rect">
            <a:avLst/>
          </a:prstGeom>
          <a:noFill/>
        </p:spPr>
        <p:txBody>
          <a:bodyPr wrap="square" rtlCol="0">
            <a:spAutoFit/>
          </a:bodyPr>
          <a:lstStyle/>
          <a:p>
            <a:pPr algn="ctr"/>
            <a:r>
              <a:rPr lang="el-GR" sz="1400" b="1" dirty="0" smtClean="0"/>
              <a:t>Μέση γραμμή</a:t>
            </a:r>
            <a:endParaRPr lang="el-GR" sz="1400" b="1" dirty="0"/>
          </a:p>
        </p:txBody>
      </p:sp>
      <p:sp>
        <p:nvSpPr>
          <p:cNvPr id="23" name="TextBox 22"/>
          <p:cNvSpPr txBox="1"/>
          <p:nvPr/>
        </p:nvSpPr>
        <p:spPr>
          <a:xfrm>
            <a:off x="2959530" y="551723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846775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6"/>
            <a:ext cx="8229600" cy="908720"/>
          </a:xfrm>
        </p:spPr>
        <p:txBody>
          <a:bodyPr/>
          <a:lstStyle/>
          <a:p>
            <a:r>
              <a:rPr lang="el-GR" dirty="0" smtClean="0"/>
              <a:t>Μέρη δοντιού </a:t>
            </a:r>
            <a:r>
              <a:rPr lang="el-GR" sz="3200" b="0" dirty="0" smtClean="0"/>
              <a:t>1/2</a:t>
            </a:r>
            <a:endParaRPr lang="el-GR" sz="3200" b="0" dirty="0"/>
          </a:p>
        </p:txBody>
      </p:sp>
      <p:sp>
        <p:nvSpPr>
          <p:cNvPr id="3" name="Content Placeholder 2"/>
          <p:cNvSpPr>
            <a:spLocks noGrp="1"/>
          </p:cNvSpPr>
          <p:nvPr>
            <p:ph idx="1"/>
          </p:nvPr>
        </p:nvSpPr>
        <p:spPr>
          <a:xfrm>
            <a:off x="683568" y="994251"/>
            <a:ext cx="8003232" cy="2612583"/>
          </a:xfrm>
        </p:spPr>
        <p:txBody>
          <a:bodyPr>
            <a:noAutofit/>
          </a:bodyPr>
          <a:lstStyle/>
          <a:p>
            <a:pPr marL="0" indent="0" algn="ctr">
              <a:buNone/>
            </a:pPr>
            <a:r>
              <a:rPr lang="el-GR" sz="2000" dirty="0"/>
              <a:t>Κάθε δόντι αποτελείται από την ανατομική</a:t>
            </a:r>
            <a:r>
              <a:rPr lang="el-GR" sz="2000" b="1" dirty="0"/>
              <a:t> μύλη</a:t>
            </a:r>
            <a:r>
              <a:rPr lang="el-GR" sz="2000" dirty="0"/>
              <a:t> και την ανατομική </a:t>
            </a:r>
            <a:r>
              <a:rPr lang="el-GR" sz="2000" b="1" dirty="0"/>
              <a:t>ρίζα.</a:t>
            </a:r>
            <a:r>
              <a:rPr lang="el-GR" sz="2000" dirty="0"/>
              <a:t> </a:t>
            </a:r>
            <a:r>
              <a:rPr lang="el-GR" sz="2000" dirty="0" smtClean="0"/>
              <a:t>Η </a:t>
            </a:r>
            <a:r>
              <a:rPr lang="el-GR" sz="2000" b="1" dirty="0"/>
              <a:t>μύλη</a:t>
            </a:r>
            <a:r>
              <a:rPr lang="el-GR" sz="2000" dirty="0"/>
              <a:t> είναι το τμήμα του δοντιού που προβάλει μέσα στην στοματική κοιλότητα και </a:t>
            </a:r>
            <a:r>
              <a:rPr lang="el-GR" sz="2000" b="1" dirty="0"/>
              <a:t>ρίζα</a:t>
            </a:r>
            <a:r>
              <a:rPr lang="el-GR" sz="2000" dirty="0"/>
              <a:t> είναι το τμήμα του δοντιού που βρίσκεται </a:t>
            </a:r>
            <a:r>
              <a:rPr lang="el-GR" sz="2000" dirty="0" smtClean="0"/>
              <a:t>μέσα </a:t>
            </a:r>
            <a:r>
              <a:rPr lang="el-GR" sz="2000" dirty="0"/>
              <a:t>στο φατνίο. Μεταξύ αυτών των δύο τμημάτων βρίσκεται ο ανατομικός</a:t>
            </a:r>
            <a:r>
              <a:rPr lang="el-GR" sz="2000" b="1" dirty="0"/>
              <a:t> αυχένας</a:t>
            </a:r>
            <a:r>
              <a:rPr lang="el-GR" sz="2000" dirty="0"/>
              <a:t> του δοντιού (είναι το στενότερο μέρος του δοντιού μεταξύ μύλης και ρίζας και χωρίζει την ανατομική μύλη από την ανατομική ρίζα).</a:t>
            </a:r>
            <a:endParaRPr lang="el-GR" sz="2000" strike="sngStrike" dirty="0">
              <a:solidFill>
                <a:srgbClr val="FF0000"/>
              </a:solidFill>
            </a:endParaRPr>
          </a:p>
          <a:p>
            <a:pPr marL="0" indent="0" algn="ctr">
              <a:buNone/>
            </a:pPr>
            <a:endParaRPr lang="el-GR" sz="2000" dirty="0" smtClean="0"/>
          </a:p>
          <a:p>
            <a:endParaRPr lang="el-GR" sz="20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pic>
        <p:nvPicPr>
          <p:cNvPr id="2050" name="Picture 2"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3338512"/>
            <a:ext cx="1304950" cy="325884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438525"/>
            <a:ext cx="1800200" cy="3158827"/>
          </a:xfrm>
          <a:prstGeom prst="rect">
            <a:avLst/>
          </a:prstGeom>
          <a:noFill/>
          <a:extLst>
            <a:ext uri="{909E8E84-426E-40DD-AFC4-6F175D3DCCD1}">
              <a14:hiddenFill xmlns:a14="http://schemas.microsoft.com/office/drawing/2010/main">
                <a:solidFill>
                  <a:srgbClr val="FFFFFF"/>
                </a:solidFill>
              </a14:hiddenFill>
            </a:ext>
          </a:extLst>
        </p:spPr>
      </p:pic>
      <p:sp>
        <p:nvSpPr>
          <p:cNvPr id="5" name="Line 3"/>
          <p:cNvSpPr>
            <a:spLocks noChangeShapeType="1"/>
          </p:cNvSpPr>
          <p:nvPr/>
        </p:nvSpPr>
        <p:spPr bwMode="auto">
          <a:xfrm flipV="1">
            <a:off x="1907704" y="3460648"/>
            <a:ext cx="457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6" name="Line 12"/>
          <p:cNvSpPr>
            <a:spLocks noChangeShapeType="1"/>
          </p:cNvSpPr>
          <p:nvPr/>
        </p:nvSpPr>
        <p:spPr bwMode="auto">
          <a:xfrm>
            <a:off x="2140378" y="4760375"/>
            <a:ext cx="488522" cy="7511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8" name="Text Box 4"/>
          <p:cNvSpPr txBox="1">
            <a:spLocks noChangeArrowheads="1"/>
          </p:cNvSpPr>
          <p:nvPr/>
        </p:nvSpPr>
        <p:spPr bwMode="auto">
          <a:xfrm>
            <a:off x="2686050" y="3622253"/>
            <a:ext cx="342900" cy="10190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ΜΥΛΗ</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Text Box 13"/>
          <p:cNvSpPr txBox="1">
            <a:spLocks noChangeArrowheads="1"/>
          </p:cNvSpPr>
          <p:nvPr/>
        </p:nvSpPr>
        <p:spPr bwMode="auto">
          <a:xfrm>
            <a:off x="7483610" y="4670726"/>
            <a:ext cx="1028700" cy="28244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ΑΥΧΕΝΑΣ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0" name="Text Box 5"/>
          <p:cNvSpPr txBox="1">
            <a:spLocks noChangeArrowheads="1"/>
          </p:cNvSpPr>
          <p:nvPr/>
        </p:nvSpPr>
        <p:spPr bwMode="auto">
          <a:xfrm>
            <a:off x="2686050" y="5072063"/>
            <a:ext cx="342900" cy="10287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ΖΑ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3" name="Line 6"/>
          <p:cNvSpPr>
            <a:spLocks noChangeShapeType="1"/>
          </p:cNvSpPr>
          <p:nvPr/>
        </p:nvSpPr>
        <p:spPr bwMode="auto">
          <a:xfrm>
            <a:off x="6152170" y="3606834"/>
            <a:ext cx="8001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4" name="Line 10"/>
          <p:cNvSpPr>
            <a:spLocks noChangeShapeType="1"/>
          </p:cNvSpPr>
          <p:nvPr/>
        </p:nvSpPr>
        <p:spPr bwMode="auto">
          <a:xfrm>
            <a:off x="6744245" y="4670726"/>
            <a:ext cx="685800" cy="1143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5" name="Text Box 9"/>
          <p:cNvSpPr txBox="1">
            <a:spLocks noChangeArrowheads="1"/>
          </p:cNvSpPr>
          <p:nvPr/>
        </p:nvSpPr>
        <p:spPr bwMode="auto">
          <a:xfrm>
            <a:off x="7452320" y="3606834"/>
            <a:ext cx="342900" cy="10344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ΜΥΛΗ</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11"/>
          <p:cNvSpPr txBox="1">
            <a:spLocks noChangeArrowheads="1"/>
          </p:cNvSpPr>
          <p:nvPr/>
        </p:nvSpPr>
        <p:spPr bwMode="auto">
          <a:xfrm>
            <a:off x="2686050" y="4687981"/>
            <a:ext cx="1028700" cy="3182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ΑΥΧΕΝΑΣ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7" name="Text Box 7"/>
          <p:cNvSpPr txBox="1">
            <a:spLocks noChangeArrowheads="1"/>
          </p:cNvSpPr>
          <p:nvPr/>
        </p:nvSpPr>
        <p:spPr bwMode="auto">
          <a:xfrm>
            <a:off x="7452320" y="4979455"/>
            <a:ext cx="342900" cy="1143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ΖΑ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8" name="Line 15"/>
          <p:cNvSpPr>
            <a:spLocks noChangeShapeType="1"/>
          </p:cNvSpPr>
          <p:nvPr/>
        </p:nvSpPr>
        <p:spPr bwMode="auto">
          <a:xfrm>
            <a:off x="2187395" y="6453335"/>
            <a:ext cx="225860" cy="3380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Text Box 16"/>
          <p:cNvSpPr txBox="1">
            <a:spLocks noChangeArrowheads="1"/>
          </p:cNvSpPr>
          <p:nvPr/>
        </p:nvSpPr>
        <p:spPr bwMode="auto">
          <a:xfrm>
            <a:off x="2444545" y="6292011"/>
            <a:ext cx="1143000" cy="23949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ΑΚΡΟΡΡΙΖΙΟ</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0" name="Line 17"/>
          <p:cNvSpPr>
            <a:spLocks noChangeShapeType="1"/>
          </p:cNvSpPr>
          <p:nvPr/>
        </p:nvSpPr>
        <p:spPr bwMode="auto">
          <a:xfrm flipH="1">
            <a:off x="5587247" y="6453334"/>
            <a:ext cx="1156998" cy="8557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1" name="Text Box 18"/>
          <p:cNvSpPr txBox="1">
            <a:spLocks noChangeArrowheads="1"/>
          </p:cNvSpPr>
          <p:nvPr/>
        </p:nvSpPr>
        <p:spPr bwMode="auto">
          <a:xfrm>
            <a:off x="4314800" y="5036612"/>
            <a:ext cx="10287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ΔΙΧΑΣΜΟΣ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2" name="Line 20"/>
          <p:cNvSpPr>
            <a:spLocks noChangeShapeType="1"/>
          </p:cNvSpPr>
          <p:nvPr/>
        </p:nvSpPr>
        <p:spPr bwMode="auto">
          <a:xfrm flipH="1">
            <a:off x="5652120" y="6315688"/>
            <a:ext cx="360040" cy="9781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3" name="Line 19"/>
          <p:cNvSpPr>
            <a:spLocks noChangeShapeType="1"/>
          </p:cNvSpPr>
          <p:nvPr/>
        </p:nvSpPr>
        <p:spPr bwMode="auto">
          <a:xfrm flipH="1">
            <a:off x="5390034" y="5150912"/>
            <a:ext cx="1163166"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4" name="Text Box 21"/>
          <p:cNvSpPr txBox="1">
            <a:spLocks noChangeArrowheads="1"/>
          </p:cNvSpPr>
          <p:nvPr/>
        </p:nvSpPr>
        <p:spPr bwMode="auto">
          <a:xfrm>
            <a:off x="4381915" y="6315689"/>
            <a:ext cx="11430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ΑΚΡΟΡΡΙΖΙΑ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5"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sp>
        <p:nvSpPr>
          <p:cNvPr id="26" name="Rectangle 23"/>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                                </a:t>
            </a:r>
          </a:p>
        </p:txBody>
      </p:sp>
      <p:sp>
        <p:nvSpPr>
          <p:cNvPr id="28" name="TextBox 27"/>
          <p:cNvSpPr txBox="1"/>
          <p:nvPr/>
        </p:nvSpPr>
        <p:spPr>
          <a:xfrm>
            <a:off x="7164288" y="6177189"/>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
        <p:nvSpPr>
          <p:cNvPr id="29" name="TextBox 28"/>
          <p:cNvSpPr txBox="1"/>
          <p:nvPr/>
        </p:nvSpPr>
        <p:spPr>
          <a:xfrm rot="16200000">
            <a:off x="483199" y="5216452"/>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335296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16"/>
            <a:ext cx="8229600" cy="908720"/>
          </a:xfrm>
        </p:spPr>
        <p:txBody>
          <a:bodyPr/>
          <a:lstStyle/>
          <a:p>
            <a:r>
              <a:rPr lang="el-GR" dirty="0" smtClean="0"/>
              <a:t>Μέρη δοντιού </a:t>
            </a:r>
            <a:r>
              <a:rPr lang="el-GR" sz="3200" b="0" dirty="0" smtClean="0"/>
              <a:t>2/2</a:t>
            </a:r>
            <a:endParaRPr lang="el-GR" sz="3200" b="0" dirty="0"/>
          </a:p>
        </p:txBody>
      </p:sp>
      <p:sp>
        <p:nvSpPr>
          <p:cNvPr id="3" name="Content Placeholder 2"/>
          <p:cNvSpPr>
            <a:spLocks noGrp="1"/>
          </p:cNvSpPr>
          <p:nvPr>
            <p:ph idx="1"/>
          </p:nvPr>
        </p:nvSpPr>
        <p:spPr>
          <a:xfrm>
            <a:off x="657629" y="927136"/>
            <a:ext cx="7828742" cy="2239250"/>
          </a:xfrm>
        </p:spPr>
        <p:txBody>
          <a:bodyPr>
            <a:noAutofit/>
          </a:bodyPr>
          <a:lstStyle/>
          <a:p>
            <a:pPr marL="0" indent="0" algn="ctr">
              <a:buNone/>
            </a:pPr>
            <a:r>
              <a:rPr lang="el-GR" sz="2400" dirty="0" smtClean="0"/>
              <a:t>Το τελικό άκρο της ρίζας ονομάζεται </a:t>
            </a:r>
            <a:r>
              <a:rPr lang="el-GR" sz="2400" b="1" dirty="0" smtClean="0"/>
              <a:t>ακρορρίζιο</a:t>
            </a:r>
            <a:r>
              <a:rPr lang="el-GR" sz="2400" dirty="0" smtClean="0"/>
              <a:t>. Τα μονόριζα δόντια έχουν ένα ακρορρίζιο, ενώ τα πολύριζα περισσότερα, ανάλογα με τον αριθμό των ριζών που έχουν. Στα πολύρριζα δόντια, το σημείο της ρίζας που διχάζεται σε δύο ή περισσότερους κλάδους ονομάζεται </a:t>
            </a:r>
            <a:r>
              <a:rPr lang="el-GR" sz="2400" b="1" dirty="0" smtClean="0"/>
              <a:t>διχασμό</a:t>
            </a:r>
            <a:r>
              <a:rPr lang="el-GR" sz="2400" dirty="0" smtClean="0"/>
              <a:t>ς των ριζών.</a:t>
            </a: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pic>
        <p:nvPicPr>
          <p:cNvPr id="2050" name="Picture 2" descr="msotw9_temp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6850" y="3338512"/>
            <a:ext cx="1304950" cy="325884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msotw9_temp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438525"/>
            <a:ext cx="1800200" cy="3158827"/>
          </a:xfrm>
          <a:prstGeom prst="rect">
            <a:avLst/>
          </a:prstGeom>
          <a:noFill/>
          <a:extLst>
            <a:ext uri="{909E8E84-426E-40DD-AFC4-6F175D3DCCD1}">
              <a14:hiddenFill xmlns:a14="http://schemas.microsoft.com/office/drawing/2010/main">
                <a:solidFill>
                  <a:srgbClr val="FFFFFF"/>
                </a:solidFill>
              </a14:hiddenFill>
            </a:ext>
          </a:extLst>
        </p:spPr>
      </p:pic>
      <p:sp>
        <p:nvSpPr>
          <p:cNvPr id="5" name="Line 3"/>
          <p:cNvSpPr>
            <a:spLocks noChangeShapeType="1"/>
          </p:cNvSpPr>
          <p:nvPr/>
        </p:nvSpPr>
        <p:spPr bwMode="auto">
          <a:xfrm flipV="1">
            <a:off x="1907704" y="3460648"/>
            <a:ext cx="4572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6" name="Line 12"/>
          <p:cNvSpPr>
            <a:spLocks noChangeShapeType="1"/>
          </p:cNvSpPr>
          <p:nvPr/>
        </p:nvSpPr>
        <p:spPr bwMode="auto">
          <a:xfrm>
            <a:off x="2140378" y="4760375"/>
            <a:ext cx="488522" cy="75115"/>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8" name="Text Box 4"/>
          <p:cNvSpPr txBox="1">
            <a:spLocks noChangeArrowheads="1"/>
          </p:cNvSpPr>
          <p:nvPr/>
        </p:nvSpPr>
        <p:spPr bwMode="auto">
          <a:xfrm>
            <a:off x="2686050" y="3622253"/>
            <a:ext cx="342900" cy="101907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ΜΥΛΗ</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9" name="Text Box 13"/>
          <p:cNvSpPr txBox="1">
            <a:spLocks noChangeArrowheads="1"/>
          </p:cNvSpPr>
          <p:nvPr/>
        </p:nvSpPr>
        <p:spPr bwMode="auto">
          <a:xfrm>
            <a:off x="7483610" y="4670726"/>
            <a:ext cx="1028700" cy="28244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ΑΥΧΕΝΑΣ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0" name="Text Box 5"/>
          <p:cNvSpPr txBox="1">
            <a:spLocks noChangeArrowheads="1"/>
          </p:cNvSpPr>
          <p:nvPr/>
        </p:nvSpPr>
        <p:spPr bwMode="auto">
          <a:xfrm>
            <a:off x="2686050" y="5072063"/>
            <a:ext cx="342900" cy="10287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ΖΑ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3" name="Line 6"/>
          <p:cNvSpPr>
            <a:spLocks noChangeShapeType="1"/>
          </p:cNvSpPr>
          <p:nvPr/>
        </p:nvSpPr>
        <p:spPr bwMode="auto">
          <a:xfrm>
            <a:off x="6152170" y="3606834"/>
            <a:ext cx="800100" cy="0"/>
          </a:xfrm>
          <a:prstGeom prst="line">
            <a:avLst/>
          </a:prstGeom>
          <a:noFill/>
          <a:ln w="19050">
            <a:solidFill>
              <a:srgbClr val="FF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4" name="Line 10"/>
          <p:cNvSpPr>
            <a:spLocks noChangeShapeType="1"/>
          </p:cNvSpPr>
          <p:nvPr/>
        </p:nvSpPr>
        <p:spPr bwMode="auto">
          <a:xfrm>
            <a:off x="6744245" y="4670726"/>
            <a:ext cx="685800" cy="1143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5" name="Text Box 9"/>
          <p:cNvSpPr txBox="1">
            <a:spLocks noChangeArrowheads="1"/>
          </p:cNvSpPr>
          <p:nvPr/>
        </p:nvSpPr>
        <p:spPr bwMode="auto">
          <a:xfrm>
            <a:off x="7452320" y="3606834"/>
            <a:ext cx="342900" cy="103448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ΜΥΛΗ</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6" name="Text Box 11"/>
          <p:cNvSpPr txBox="1">
            <a:spLocks noChangeArrowheads="1"/>
          </p:cNvSpPr>
          <p:nvPr/>
        </p:nvSpPr>
        <p:spPr bwMode="auto">
          <a:xfrm>
            <a:off x="2686050" y="4687981"/>
            <a:ext cx="1028700" cy="31823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ΑΥΧΕΝΑΣ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7" name="Text Box 7"/>
          <p:cNvSpPr txBox="1">
            <a:spLocks noChangeArrowheads="1"/>
          </p:cNvSpPr>
          <p:nvPr/>
        </p:nvSpPr>
        <p:spPr bwMode="auto">
          <a:xfrm>
            <a:off x="7452320" y="4979455"/>
            <a:ext cx="342900" cy="11430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Ρ</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Ι</a:t>
            </a: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ΖΑ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18" name="Line 15"/>
          <p:cNvSpPr>
            <a:spLocks noChangeShapeType="1"/>
          </p:cNvSpPr>
          <p:nvPr/>
        </p:nvSpPr>
        <p:spPr bwMode="auto">
          <a:xfrm>
            <a:off x="2187395" y="6453335"/>
            <a:ext cx="225860" cy="33803"/>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19" name="Text Box 16"/>
          <p:cNvSpPr txBox="1">
            <a:spLocks noChangeArrowheads="1"/>
          </p:cNvSpPr>
          <p:nvPr/>
        </p:nvSpPr>
        <p:spPr bwMode="auto">
          <a:xfrm>
            <a:off x="2444545" y="6292011"/>
            <a:ext cx="1143000" cy="239491"/>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ΑΚΡΟΡΡΙΖΙΟ</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0" name="Line 17"/>
          <p:cNvSpPr>
            <a:spLocks noChangeShapeType="1"/>
          </p:cNvSpPr>
          <p:nvPr/>
        </p:nvSpPr>
        <p:spPr bwMode="auto">
          <a:xfrm flipH="1">
            <a:off x="5587247" y="6453334"/>
            <a:ext cx="1156998" cy="85577"/>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1" name="Text Box 18"/>
          <p:cNvSpPr txBox="1">
            <a:spLocks noChangeArrowheads="1"/>
          </p:cNvSpPr>
          <p:nvPr/>
        </p:nvSpPr>
        <p:spPr bwMode="auto">
          <a:xfrm>
            <a:off x="4314800" y="5036612"/>
            <a:ext cx="10287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ΔΙΧΑΣΜΟΣ</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2" name="Line 20"/>
          <p:cNvSpPr>
            <a:spLocks noChangeShapeType="1"/>
          </p:cNvSpPr>
          <p:nvPr/>
        </p:nvSpPr>
        <p:spPr bwMode="auto">
          <a:xfrm flipH="1">
            <a:off x="5652120" y="6315688"/>
            <a:ext cx="360040" cy="97811"/>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3" name="Line 19"/>
          <p:cNvSpPr>
            <a:spLocks noChangeShapeType="1"/>
          </p:cNvSpPr>
          <p:nvPr/>
        </p:nvSpPr>
        <p:spPr bwMode="auto">
          <a:xfrm flipH="1">
            <a:off x="5390034" y="5150912"/>
            <a:ext cx="1163166" cy="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l-GR" dirty="0"/>
          </a:p>
        </p:txBody>
      </p:sp>
      <p:sp>
        <p:nvSpPr>
          <p:cNvPr id="24" name="Text Box 21"/>
          <p:cNvSpPr txBox="1">
            <a:spLocks noChangeArrowheads="1"/>
          </p:cNvSpPr>
          <p:nvPr/>
        </p:nvSpPr>
        <p:spPr bwMode="auto">
          <a:xfrm>
            <a:off x="4381915" y="6315689"/>
            <a:ext cx="1143000" cy="228600"/>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2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rPr>
              <a:t>ΑΚΡΟΡΡΙΖΙΑ</a:t>
            </a:r>
            <a:endParaRPr kumimoji="0" lang="el-GR" altLang="el-GR" sz="1800" b="0" i="0" u="none" strike="noStrike" cap="none" normalizeH="0" baseline="0" dirty="0" smtClean="0">
              <a:ln>
                <a:noFill/>
              </a:ln>
              <a:solidFill>
                <a:schemeClr val="tx1"/>
              </a:solidFill>
              <a:effectLst/>
              <a:latin typeface="Arial" panose="020B0604020202020204" pitchFamily="34" charset="0"/>
            </a:endParaRPr>
          </a:p>
        </p:txBody>
      </p:sp>
      <p:sp>
        <p:nvSpPr>
          <p:cNvPr id="25" name="Rectangle 2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l-GR" dirty="0"/>
          </a:p>
        </p:txBody>
      </p:sp>
      <p:sp>
        <p:nvSpPr>
          <p:cNvPr id="26" name="Rectangle 23"/>
          <p:cNvSpPr>
            <a:spLocks noChangeArrowheads="1"/>
          </p:cNvSpPr>
          <p:nvPr/>
        </p:nvSpPr>
        <p:spPr bwMode="auto">
          <a:xfrm>
            <a:off x="0" y="3276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600" b="0"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smtClean="0">
                <a:ln>
                  <a:noFill/>
                </a:ln>
                <a:solidFill>
                  <a:schemeClr val="tx1"/>
                </a:solidFill>
                <a:effectLst/>
                <a:latin typeface="Arial" panose="020B0604020202020204" pitchFamily="34" charset="0"/>
              </a:rPr>
              <a:t>                                </a:t>
            </a: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540544" y="5374592"/>
            <a:ext cx="18526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4968" y="6462824"/>
            <a:ext cx="18526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24978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214338"/>
            <a:ext cx="8229600" cy="908720"/>
          </a:xfrm>
        </p:spPr>
        <p:txBody>
          <a:bodyPr>
            <a:normAutofit fontScale="90000"/>
          </a:bodyPr>
          <a:lstStyle/>
          <a:p>
            <a:r>
              <a:rPr lang="en-US" dirty="0"/>
              <a:t/>
            </a:r>
            <a:br>
              <a:rPr lang="en-US" dirty="0"/>
            </a:br>
            <a:r>
              <a:rPr lang="el-GR" dirty="0" smtClean="0"/>
              <a:t>Γενεά των νεογιλών δοντιών</a:t>
            </a:r>
            <a:endParaRPr lang="el-GR" dirty="0"/>
          </a:p>
        </p:txBody>
      </p:sp>
      <p:sp>
        <p:nvSpPr>
          <p:cNvPr id="3" name="Content Placeholder 2"/>
          <p:cNvSpPr>
            <a:spLocks noGrp="1"/>
          </p:cNvSpPr>
          <p:nvPr>
            <p:ph idx="1"/>
          </p:nvPr>
        </p:nvSpPr>
        <p:spPr>
          <a:xfrm>
            <a:off x="457200" y="1196752"/>
            <a:ext cx="4402832" cy="5042568"/>
          </a:xfrm>
        </p:spPr>
        <p:txBody>
          <a:bodyPr>
            <a:noAutofit/>
          </a:bodyPr>
          <a:lstStyle/>
          <a:p>
            <a:pPr marL="0" indent="0">
              <a:buNone/>
            </a:pPr>
            <a:r>
              <a:rPr lang="el-GR" sz="2400" dirty="0" smtClean="0"/>
              <a:t>Τα </a:t>
            </a:r>
            <a:r>
              <a:rPr lang="el-GR" sz="2400" dirty="0"/>
              <a:t>νεογιλά δόντια αρχίζουν να ανατέλλουν τον 6° με 7ο  μετεμβρυικό μήνα και ολοκληρώνεται η ανατολή τους στο τέλος του 2ου έτους. </a:t>
            </a:r>
            <a:endParaRPr lang="en-US" sz="2400" dirty="0" smtClean="0"/>
          </a:p>
          <a:p>
            <a:pPr marL="0" indent="0">
              <a:buNone/>
            </a:pPr>
            <a:r>
              <a:rPr lang="el-GR" sz="2400" dirty="0" smtClean="0"/>
              <a:t>Έχουμε </a:t>
            </a:r>
            <a:r>
              <a:rPr lang="el-GR" sz="2400" dirty="0"/>
              <a:t>δέκα δόντια στον άνω νεογιλό φραγμό και δέκα στον κάτω, σύνολο </a:t>
            </a:r>
            <a:r>
              <a:rPr lang="el-GR" sz="2400" b="1" dirty="0"/>
              <a:t>20 νεογιλά δόντια</a:t>
            </a:r>
            <a:r>
              <a:rPr lang="el-GR" sz="2400" dirty="0"/>
              <a:t>. </a:t>
            </a:r>
            <a:endParaRPr lang="en-US" sz="2400" dirty="0" smtClean="0"/>
          </a:p>
          <a:p>
            <a:pPr marL="0" indent="0">
              <a:buNone/>
            </a:pPr>
            <a:r>
              <a:rPr lang="el-GR" sz="2400" dirty="0" smtClean="0"/>
              <a:t>Κάθε </a:t>
            </a:r>
            <a:r>
              <a:rPr lang="el-GR" sz="2400" dirty="0"/>
              <a:t>νεογιλός φραγμός έχει τέσσερις τομείς, δύο κυνόδοντες και τέσσερις γομφίους.</a:t>
            </a:r>
          </a:p>
          <a:p>
            <a:pPr marL="0" indent="0">
              <a:buNone/>
            </a:pPr>
            <a:endParaRPr lang="el-GR" sz="2400"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pic>
        <p:nvPicPr>
          <p:cNvPr id="5" name="Picture 4"/>
          <p:cNvPicPr>
            <a:picLocks noChangeAspect="1"/>
          </p:cNvPicPr>
          <p:nvPr/>
        </p:nvPicPr>
        <p:blipFill>
          <a:blip r:embed="rId2"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292080" y="1666518"/>
            <a:ext cx="3292937" cy="4354769"/>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727" y="2996952"/>
            <a:ext cx="1140200" cy="823478"/>
          </a:xfrm>
          <a:prstGeom prst="rect">
            <a:avLst/>
          </a:prstGeom>
        </p:spPr>
      </p:pic>
      <p:sp>
        <p:nvSpPr>
          <p:cNvPr id="8" name="TextBox 7"/>
          <p:cNvSpPr txBox="1"/>
          <p:nvPr/>
        </p:nvSpPr>
        <p:spPr>
          <a:xfrm>
            <a:off x="6084168" y="6099059"/>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6883771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097" y="-72008"/>
            <a:ext cx="8229600" cy="908720"/>
          </a:xfrm>
        </p:spPr>
        <p:txBody>
          <a:bodyPr>
            <a:normAutofit/>
          </a:bodyPr>
          <a:lstStyle/>
          <a:p>
            <a:r>
              <a:rPr lang="el-GR" dirty="0" smtClean="0"/>
              <a:t>Γενεά </a:t>
            </a:r>
            <a:r>
              <a:rPr lang="el-GR" dirty="0"/>
              <a:t>των </a:t>
            </a:r>
            <a:r>
              <a:rPr lang="el-GR" dirty="0" smtClean="0"/>
              <a:t>μόνιμων δοντιών </a:t>
            </a:r>
            <a:r>
              <a:rPr lang="el-GR" sz="3200" b="0" dirty="0"/>
              <a:t>(</a:t>
            </a:r>
            <a:r>
              <a:rPr lang="el-GR" sz="3200" b="0" dirty="0" smtClean="0"/>
              <a:t>1/2)</a:t>
            </a:r>
            <a:endParaRPr lang="el-GR" b="0" dirty="0"/>
          </a:p>
        </p:txBody>
      </p:sp>
      <p:sp>
        <p:nvSpPr>
          <p:cNvPr id="3" name="Content Placeholder 2"/>
          <p:cNvSpPr>
            <a:spLocks noGrp="1"/>
          </p:cNvSpPr>
          <p:nvPr>
            <p:ph idx="1"/>
          </p:nvPr>
        </p:nvSpPr>
        <p:spPr>
          <a:xfrm>
            <a:off x="425097" y="836712"/>
            <a:ext cx="8467383" cy="2786082"/>
          </a:xfrm>
        </p:spPr>
        <p:txBody>
          <a:bodyPr>
            <a:normAutofit fontScale="47500" lnSpcReduction="20000"/>
          </a:bodyPr>
          <a:lstStyle/>
          <a:p>
            <a:pPr marL="0" indent="0">
              <a:buNone/>
            </a:pPr>
            <a:r>
              <a:rPr lang="el-GR" sz="5100" dirty="0" smtClean="0"/>
              <a:t>Τα </a:t>
            </a:r>
            <a:r>
              <a:rPr lang="el-GR" sz="5100" dirty="0"/>
              <a:t>μόνιμα δόντια αρχίζουν να ανατέλλουν κατά το 6° έτος και ολοκληρώνεται η ανατολή τους το 17ο έτος της ηλικίας ή και πέρα από αυτό με την ανατολή του γ' γομφίου. </a:t>
            </a:r>
            <a:endParaRPr lang="en-US" sz="5100" dirty="0" smtClean="0"/>
          </a:p>
          <a:p>
            <a:pPr marL="0" indent="0">
              <a:buNone/>
            </a:pPr>
            <a:r>
              <a:rPr lang="el-GR" sz="5100" dirty="0" smtClean="0"/>
              <a:t>Έχουμε </a:t>
            </a:r>
            <a:r>
              <a:rPr lang="el-GR" sz="5100" dirty="0"/>
              <a:t>16 δόντια στον άνω και 16 δόντια στον κάτω μόνιμο φραγμό, </a:t>
            </a:r>
            <a:r>
              <a:rPr lang="el-GR" sz="5100" b="1" dirty="0"/>
              <a:t>σύνολο μονίμων δοντιών 32</a:t>
            </a:r>
            <a:r>
              <a:rPr lang="el-GR" sz="5100" dirty="0"/>
              <a:t>. </a:t>
            </a:r>
            <a:endParaRPr lang="en-US" sz="5100" dirty="0" smtClean="0"/>
          </a:p>
          <a:p>
            <a:pPr marL="0" indent="0">
              <a:buNone/>
            </a:pPr>
            <a:r>
              <a:rPr lang="el-GR" sz="5100" dirty="0" smtClean="0"/>
              <a:t>Χωρίζονται </a:t>
            </a:r>
            <a:r>
              <a:rPr lang="el-GR" sz="5100" dirty="0"/>
              <a:t>σε 4 τομείς, 2 κυνόδοντες, 4 προγόμφιους και 6 γομφίους σε κάθε </a:t>
            </a:r>
            <a:r>
              <a:rPr lang="el-GR" sz="5100" dirty="0" smtClean="0"/>
              <a:t>φραγμό</a:t>
            </a:r>
            <a:r>
              <a:rPr lang="el-GR" sz="5100" dirty="0"/>
              <a:t>.</a:t>
            </a:r>
          </a:p>
          <a:p>
            <a:endParaRPr lang="el-GR" dirty="0"/>
          </a:p>
        </p:txBody>
      </p:sp>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pic>
        <p:nvPicPr>
          <p:cNvPr id="7" name="Picture 2" descr="msotw9_temp0"/>
          <p:cNvPicPr>
            <a:picLocks noChangeAspect="1" noChangeArrowheads="1"/>
          </p:cNvPicPr>
          <p:nvPr/>
        </p:nvPicPr>
        <p:blipFill rotWithShape="1">
          <a:blip r:embed="rId2" cstate="print">
            <a:duotone>
              <a:prstClr val="black"/>
              <a:schemeClr val="accent5">
                <a:tint val="45000"/>
                <a:satMod val="400000"/>
              </a:schemeClr>
            </a:duotone>
            <a:extLst>
              <a:ext uri="{28A0092B-C50C-407E-A947-70E740481C1C}">
                <a14:useLocalDpi xmlns:a14="http://schemas.microsoft.com/office/drawing/2010/main" val="0"/>
              </a:ext>
            </a:extLst>
          </a:blip>
          <a:srcRect/>
          <a:stretch/>
        </p:blipFill>
        <p:spPr bwMode="auto">
          <a:xfrm>
            <a:off x="4139952" y="3068960"/>
            <a:ext cx="3350785" cy="3782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987824" y="6544430"/>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41459659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sz="3600" dirty="0"/>
              <a:t>Αρίθμηση νεογιλών και μονίμων δοντιών</a:t>
            </a: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pic>
        <p:nvPicPr>
          <p:cNvPr id="4" name="Εικόνα 3"/>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5576" y="1340768"/>
            <a:ext cx="7560840" cy="5328592"/>
          </a:xfrm>
          <a:prstGeom prst="rect">
            <a:avLst/>
          </a:prstGeom>
          <a:ln>
            <a:solidFill>
              <a:schemeClr val="tx1"/>
            </a:solidFill>
          </a:ln>
        </p:spPr>
      </p:pic>
      <p:sp>
        <p:nvSpPr>
          <p:cNvPr id="6" name="TextBox 5"/>
          <p:cNvSpPr txBox="1"/>
          <p:nvPr/>
        </p:nvSpPr>
        <p:spPr>
          <a:xfrm rot="16200000">
            <a:off x="-391377" y="5605446"/>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12235398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762000" y="2265363"/>
            <a:ext cx="7543800" cy="1524000"/>
          </a:xfrm>
        </p:spPr>
        <p:txBody>
          <a:bodyPr>
            <a:normAutofit fontScale="90000"/>
          </a:bodyPr>
          <a:lstStyle/>
          <a:p>
            <a:r>
              <a:rPr lang="el-GR" altLang="el-GR" sz="5400" b="1" dirty="0" smtClean="0">
                <a:solidFill>
                  <a:schemeClr val="tx2"/>
                </a:solidFill>
              </a:rPr>
              <a:t>Ιστολογία στόματος</a:t>
            </a:r>
            <a:br>
              <a:rPr lang="el-GR" altLang="el-GR" sz="5400" b="1" dirty="0" smtClean="0">
                <a:solidFill>
                  <a:schemeClr val="tx2"/>
                </a:solidFill>
              </a:rPr>
            </a:br>
            <a:r>
              <a:rPr lang="el-GR" altLang="el-GR" sz="3600" dirty="0">
                <a:solidFill>
                  <a:schemeClr val="tx2"/>
                </a:solidFill>
              </a:rPr>
              <a:t>(</a:t>
            </a:r>
            <a:r>
              <a:rPr lang="el-GR" altLang="en-US" sz="3600" dirty="0">
                <a:solidFill>
                  <a:schemeClr val="tx2"/>
                </a:solidFill>
              </a:rPr>
              <a:t>Ν2-3030)</a:t>
            </a:r>
            <a:r>
              <a:rPr lang="en-GB" altLang="el-GR" sz="5400" b="1" dirty="0" smtClean="0">
                <a:solidFill>
                  <a:schemeClr val="tx2"/>
                </a:solidFill>
              </a:rPr>
              <a:t/>
            </a:r>
            <a:br>
              <a:rPr lang="en-GB" altLang="el-GR" sz="5400" b="1" dirty="0" smtClean="0">
                <a:solidFill>
                  <a:schemeClr val="tx2"/>
                </a:solidFill>
              </a:rPr>
            </a:br>
            <a:r>
              <a:rPr lang="el-GR" altLang="el-GR" sz="3600" dirty="0" smtClean="0">
                <a:solidFill>
                  <a:schemeClr val="tx2"/>
                </a:solidFill>
              </a:rPr>
              <a:t>οδοντογένεση-εμβρυολογία δοντιού</a:t>
            </a:r>
            <a:endParaRPr lang="el-GR" altLang="el-GR" sz="5400" b="1" dirty="0" smtClean="0">
              <a:solidFill>
                <a:schemeClr val="tx2"/>
              </a:solidFill>
            </a:endParaRPr>
          </a:p>
        </p:txBody>
      </p:sp>
      <p:sp>
        <p:nvSpPr>
          <p:cNvPr id="2051" name="Subtitle 2"/>
          <p:cNvSpPr>
            <a:spLocks noGrp="1"/>
          </p:cNvSpPr>
          <p:nvPr>
            <p:ph type="subTitle" idx="1"/>
          </p:nvPr>
        </p:nvSpPr>
        <p:spPr>
          <a:xfrm>
            <a:off x="323850" y="5213350"/>
            <a:ext cx="6400800" cy="1111250"/>
          </a:xfrm>
        </p:spPr>
        <p:txBody>
          <a:bodyPr/>
          <a:lstStyle/>
          <a:p>
            <a:pPr algn="l" eaLnBrk="1" hangingPunct="1"/>
            <a:r>
              <a:rPr lang="el-GR" altLang="el-GR" sz="2800" i="1" dirty="0" smtClean="0">
                <a:solidFill>
                  <a:schemeClr val="tx1"/>
                </a:solidFill>
              </a:rPr>
              <a:t>Π. Τσόλκα</a:t>
            </a:r>
          </a:p>
          <a:p>
            <a:pPr algn="l" eaLnBrk="1" hangingPunct="1"/>
            <a:r>
              <a:rPr lang="el-GR" altLang="el-GR" sz="2800" i="1" dirty="0" smtClean="0">
                <a:solidFill>
                  <a:schemeClr val="tx1"/>
                </a:solidFill>
              </a:rPr>
              <a:t>Αναπληρωτής Καθηγητής</a:t>
            </a:r>
          </a:p>
        </p:txBody>
      </p:sp>
      <p:pic>
        <p:nvPicPr>
          <p:cNvPr id="205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620713"/>
            <a:ext cx="128587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6000" y="511512"/>
            <a:ext cx="5814392" cy="923330"/>
          </a:xfrm>
          <a:prstGeom prst="rect">
            <a:avLst/>
          </a:prstGeom>
          <a:effectLst>
            <a:softEdge rad="63500"/>
          </a:effectLst>
        </p:spPr>
        <p:style>
          <a:lnRef idx="2">
            <a:schemeClr val="accent1"/>
          </a:lnRef>
          <a:fillRef idx="1">
            <a:schemeClr val="lt1"/>
          </a:fillRef>
          <a:effectRef idx="0">
            <a:schemeClr val="accent1"/>
          </a:effectRef>
          <a:fontRef idx="minor">
            <a:schemeClr val="dk1"/>
          </a:fontRef>
        </p:style>
        <p:txBody>
          <a:bodyPr>
            <a:spAutoFit/>
          </a:bodyPr>
          <a:lstStyle/>
          <a:p>
            <a:pPr>
              <a:defRPr/>
            </a:pPr>
            <a:r>
              <a:rPr lang="el-GR" b="1" cap="small" dirty="0">
                <a:solidFill>
                  <a:schemeClr val="accent1">
                    <a:lumMod val="50000"/>
                  </a:schemeClr>
                </a:solidFill>
              </a:rPr>
              <a:t>ΤΕΧΝΟΛΟΓΙΚΟ ΕΚΠΑΙΔΕΥΤΙΚΟ ΙΔΡΥΜΑ ΑΘΗΝΑΣ</a:t>
            </a:r>
          </a:p>
          <a:p>
            <a:pPr>
              <a:defRPr/>
            </a:pPr>
            <a:r>
              <a:rPr lang="el-GR" b="1" cap="small" dirty="0">
                <a:solidFill>
                  <a:schemeClr val="accent1">
                    <a:lumMod val="50000"/>
                  </a:schemeClr>
                </a:solidFill>
              </a:rPr>
              <a:t>ΣΧΟΛΗ ΕΠΑΓΓΕΛΜΑΤΩΝ ΥΓΕΙΑΣ ΚΑΙ ΠΡΟΝΟΙΑΣ</a:t>
            </a:r>
          </a:p>
          <a:p>
            <a:pPr>
              <a:defRPr/>
            </a:pPr>
            <a:r>
              <a:rPr lang="el-GR" b="1" cap="small" dirty="0">
                <a:solidFill>
                  <a:schemeClr val="accent1">
                    <a:lumMod val="50000"/>
                  </a:schemeClr>
                </a:solidFill>
              </a:rPr>
              <a:t>ΤΜΗΜΑ ΟΔΟΝΤΙΚΗΣ ΤΕΧΝΟΛΟΓΙΑΣ</a:t>
            </a:r>
          </a:p>
        </p:txBody>
      </p:sp>
    </p:spTree>
    <p:extLst>
      <p:ext uri="{BB962C8B-B14F-4D97-AF65-F5344CB8AC3E}">
        <p14:creationId xmlns:p14="http://schemas.microsoft.com/office/powerpoint/2010/main" val="33450137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597724"/>
          </a:xfrm>
        </p:spPr>
        <p:txBody>
          <a:bodyPr>
            <a:normAutofit/>
          </a:bodyPr>
          <a:lstStyle/>
          <a:p>
            <a:r>
              <a:rPr lang="el-GR" sz="2800" dirty="0" smtClean="0"/>
              <a:t>Αρίθμηση μονίμων δοντιών (απεικόνιση)</a:t>
            </a:r>
            <a:endParaRPr lang="el-GR" sz="2800" dirty="0"/>
          </a:p>
        </p:txBody>
      </p:sp>
      <p:pic>
        <p:nvPicPr>
          <p:cNvPr id="5" name="Content Placeholder 4"/>
          <p:cNvPicPr>
            <a:picLocks noGrp="1" noChangeAspect="1"/>
          </p:cNvPicPr>
          <p:nvPr>
            <p:ph idx="1"/>
          </p:nvPr>
        </p:nvPicPr>
        <p:blipFill rotWithShape="1">
          <a:blip r:embed="rId3" cstate="print">
            <a:duotone>
              <a:prstClr val="black"/>
              <a:schemeClr val="accent3">
                <a:tint val="45000"/>
                <a:satMod val="400000"/>
              </a:schemeClr>
            </a:duotone>
            <a:extLst>
              <a:ext uri="{28A0092B-C50C-407E-A947-70E740481C1C}">
                <a14:useLocalDpi xmlns:a14="http://schemas.microsoft.com/office/drawing/2010/main" val="0"/>
              </a:ext>
            </a:extLst>
          </a:blip>
          <a:srcRect/>
          <a:stretch/>
        </p:blipFill>
        <p:spPr>
          <a:xfrm>
            <a:off x="1928794" y="692696"/>
            <a:ext cx="4875454" cy="6022452"/>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
        <p:nvSpPr>
          <p:cNvPr id="6" name="TextBox 5"/>
          <p:cNvSpPr txBox="1"/>
          <p:nvPr/>
        </p:nvSpPr>
        <p:spPr>
          <a:xfrm rot="16200000">
            <a:off x="6161350" y="5656074"/>
            <a:ext cx="1850828" cy="276999"/>
          </a:xfrm>
          <a:prstGeom prst="rect">
            <a:avLst/>
          </a:prstGeom>
          <a:noFill/>
        </p:spPr>
        <p:txBody>
          <a:bodyPr wrap="none" rtlCol="0">
            <a:spAutoFit/>
          </a:bodyPr>
          <a:lstStyle/>
          <a:p>
            <a:pPr algn="ctr"/>
            <a:r>
              <a:rPr lang="el-GR" sz="1200" dirty="0">
                <a:solidFill>
                  <a:srgbClr val="595959"/>
                </a:solidFill>
                <a:latin typeface="Calibri"/>
              </a:rPr>
              <a:t>© </a:t>
            </a:r>
            <a:r>
              <a:rPr lang="el-GR" sz="1200" dirty="0" smtClean="0">
                <a:solidFill>
                  <a:schemeClr val="tx1">
                    <a:lumMod val="75000"/>
                    <a:lumOff val="25000"/>
                  </a:schemeClr>
                </a:solidFill>
                <a:latin typeface="+mn-lt"/>
              </a:rPr>
              <a:t>Αριστείδης Γαλιατσάτος</a:t>
            </a:r>
            <a:endParaRPr lang="el-GR" sz="1200" dirty="0">
              <a:solidFill>
                <a:schemeClr val="tx1">
                  <a:lumMod val="75000"/>
                  <a:lumOff val="25000"/>
                </a:schemeClr>
              </a:solidFill>
              <a:latin typeface="+mn-lt"/>
            </a:endParaRPr>
          </a:p>
        </p:txBody>
      </p:sp>
    </p:spTree>
    <p:extLst>
      <p:ext uri="{BB962C8B-B14F-4D97-AF65-F5344CB8AC3E}">
        <p14:creationId xmlns:p14="http://schemas.microsoft.com/office/powerpoint/2010/main" val="38042199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dirty="0" smtClean="0"/>
              <a:t>ΤΑ ΣΤΑΔΙΑ ΔΙΑΠΛΑΣΕΩΣ ΤΩΝ ΔΟΝΤΙΩΝ</a:t>
            </a:r>
            <a:endParaRPr lang="el-GR" sz="3600" dirty="0"/>
          </a:p>
        </p:txBody>
      </p:sp>
      <p:sp>
        <p:nvSpPr>
          <p:cNvPr id="5" name="Content Placeholder 4"/>
          <p:cNvSpPr>
            <a:spLocks noGrp="1"/>
          </p:cNvSpPr>
          <p:nvPr>
            <p:ph idx="1"/>
          </p:nvPr>
        </p:nvSpPr>
        <p:spPr/>
        <p:txBody>
          <a:bodyPr>
            <a:normAutofit/>
          </a:bodyPr>
          <a:lstStyle/>
          <a:p>
            <a:r>
              <a:rPr lang="el-GR" sz="2400" dirty="0" smtClean="0"/>
              <a:t>Από την αρχική καταβολή τους μέχρι τη πλήρη διάπλαση τους, τα δόντια περνούν εξελικτικά από ορισμένα μορφολογικά στάδια, που είναι το αποτέλεσμα αλληλοδιάδοχης κυτταρικής δράσεως, πού χαρακτηρίζει τις λειτουργικές φάσεις της διαπλάσεως.</a:t>
            </a:r>
          </a:p>
          <a:p>
            <a:r>
              <a:rPr lang="el-GR" sz="2400" b="1" dirty="0" smtClean="0"/>
              <a:t>Μορφολογικά στάδια</a:t>
            </a:r>
            <a:r>
              <a:rPr lang="el-GR" sz="2400" dirty="0" smtClean="0"/>
              <a:t> 		μορφή και σχήμα της καταβολής του δοντιού</a:t>
            </a:r>
          </a:p>
          <a:p>
            <a:r>
              <a:rPr lang="el-GR" sz="2400" b="1" dirty="0" smtClean="0"/>
              <a:t>Λειτουργικές φάσεις</a:t>
            </a:r>
            <a:r>
              <a:rPr lang="el-GR" sz="2400" dirty="0" smtClean="0"/>
              <a:t>                        κυτταρική δράση που χαρακτηρίζει το μορφολογικό στάδιο</a:t>
            </a:r>
          </a:p>
        </p:txBody>
      </p:sp>
      <p:cxnSp>
        <p:nvCxnSpPr>
          <p:cNvPr id="7" name="Straight Arrow Connector 6"/>
          <p:cNvCxnSpPr/>
          <p:nvPr/>
        </p:nvCxnSpPr>
        <p:spPr>
          <a:xfrm>
            <a:off x="3779912" y="3789040"/>
            <a:ext cx="108012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a:off x="3779912" y="4581128"/>
            <a:ext cx="1080120" cy="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4921550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011205207"/>
              </p:ext>
            </p:extLst>
          </p:nvPr>
        </p:nvGraphicFramePr>
        <p:xfrm>
          <a:off x="323528" y="297344"/>
          <a:ext cx="8244000" cy="62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56198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356" y="116632"/>
            <a:ext cx="8507288" cy="1143000"/>
          </a:xfrm>
        </p:spPr>
        <p:txBody>
          <a:bodyPr anchor="t">
            <a:normAutofit fontScale="90000"/>
          </a:bodyPr>
          <a:lstStyle/>
          <a:p>
            <a:r>
              <a:rPr lang="el-GR" sz="3600" b="1" dirty="0" smtClean="0">
                <a:solidFill>
                  <a:schemeClr val="tx2"/>
                </a:solidFill>
              </a:rPr>
              <a:t>Μορφολογικά στάδια της οδοντικής διάπλασης </a:t>
            </a:r>
            <a:endParaRPr lang="el-GR" sz="3600" b="1" dirty="0">
              <a:solidFill>
                <a:schemeClr val="tx2"/>
              </a:solidFill>
            </a:endParaRPr>
          </a:p>
        </p:txBody>
      </p:sp>
      <p:sp>
        <p:nvSpPr>
          <p:cNvPr id="3" name="Content Placeholder 2"/>
          <p:cNvSpPr>
            <a:spLocks noGrp="1"/>
          </p:cNvSpPr>
          <p:nvPr>
            <p:ph sz="half" idx="1"/>
          </p:nvPr>
        </p:nvSpPr>
        <p:spPr>
          <a:xfrm>
            <a:off x="35496" y="1124744"/>
            <a:ext cx="4680520" cy="5552672"/>
          </a:xfrm>
          <a:ln>
            <a:solidFill>
              <a:schemeClr val="tx2"/>
            </a:solidFill>
          </a:ln>
        </p:spPr>
        <p:txBody>
          <a:bodyPr>
            <a:noAutofit/>
          </a:bodyPr>
          <a:lstStyle/>
          <a:p>
            <a:pPr marL="144000" indent="-144000">
              <a:lnSpc>
                <a:spcPct val="110000"/>
              </a:lnSpc>
              <a:spcBef>
                <a:spcPts val="600"/>
              </a:spcBef>
              <a:spcAft>
                <a:spcPts val="600"/>
              </a:spcAft>
            </a:pPr>
            <a:r>
              <a:rPr lang="el-GR" sz="2200" i="1" dirty="0"/>
              <a:t>α) το </a:t>
            </a:r>
            <a:r>
              <a:rPr lang="el-GR" sz="2200" b="1" i="1" dirty="0"/>
              <a:t>στάδιο της </a:t>
            </a:r>
            <a:r>
              <a:rPr lang="el-GR" sz="2200" b="1" i="1" dirty="0" smtClean="0"/>
              <a:t>οδοντικής καταβολής </a:t>
            </a:r>
            <a:r>
              <a:rPr lang="en-GB" sz="2200" dirty="0"/>
              <a:t>(bud stage</a:t>
            </a:r>
            <a:r>
              <a:rPr lang="en-GB" sz="2200" dirty="0" smtClean="0"/>
              <a:t>)</a:t>
            </a:r>
            <a:r>
              <a:rPr lang="el-GR" sz="2200" i="1" dirty="0" smtClean="0"/>
              <a:t>, </a:t>
            </a:r>
          </a:p>
          <a:p>
            <a:pPr marL="144000" indent="-144000">
              <a:lnSpc>
                <a:spcPct val="110000"/>
              </a:lnSpc>
              <a:spcBef>
                <a:spcPts val="600"/>
              </a:spcBef>
              <a:spcAft>
                <a:spcPts val="600"/>
              </a:spcAft>
            </a:pPr>
            <a:r>
              <a:rPr lang="el-GR" sz="2200" i="1" dirty="0" smtClean="0"/>
              <a:t>β</a:t>
            </a:r>
            <a:r>
              <a:rPr lang="el-GR" sz="2200" i="1" dirty="0"/>
              <a:t>) το </a:t>
            </a:r>
            <a:r>
              <a:rPr lang="el-GR" sz="2200" b="1" i="1" dirty="0"/>
              <a:t>στάδιο του </a:t>
            </a:r>
            <a:r>
              <a:rPr lang="el-GR" sz="2200" b="1" i="1" dirty="0" smtClean="0"/>
              <a:t>κυπέλλου </a:t>
            </a:r>
            <a:r>
              <a:rPr lang="en-GB" sz="2200" dirty="0" smtClean="0"/>
              <a:t>(cup stage)</a:t>
            </a:r>
            <a:r>
              <a:rPr lang="el-GR" sz="2200" i="1" dirty="0" smtClean="0"/>
              <a:t>,</a:t>
            </a:r>
          </a:p>
          <a:p>
            <a:pPr marL="144000" indent="-144000">
              <a:lnSpc>
                <a:spcPct val="110000"/>
              </a:lnSpc>
              <a:spcBef>
                <a:spcPts val="600"/>
              </a:spcBef>
              <a:spcAft>
                <a:spcPts val="600"/>
              </a:spcAft>
            </a:pPr>
            <a:r>
              <a:rPr lang="el-GR" sz="2200" i="1" dirty="0" smtClean="0"/>
              <a:t>γ</a:t>
            </a:r>
            <a:r>
              <a:rPr lang="el-GR" sz="2200" i="1" dirty="0"/>
              <a:t>) το </a:t>
            </a:r>
            <a:r>
              <a:rPr lang="el-GR" sz="2200" b="1" i="1" dirty="0"/>
              <a:t>στάδιο του </a:t>
            </a:r>
            <a:r>
              <a:rPr lang="el-GR" sz="2200" b="1" i="1" dirty="0" smtClean="0"/>
              <a:t>κώδωνα</a:t>
            </a:r>
            <a:r>
              <a:rPr lang="en-GB" sz="2200" b="1" i="1" dirty="0" smtClean="0"/>
              <a:t> </a:t>
            </a:r>
            <a:r>
              <a:rPr lang="en-GB" sz="2200" dirty="0" smtClean="0"/>
              <a:t>(</a:t>
            </a:r>
            <a:r>
              <a:rPr lang="en-GB" sz="2200" dirty="0"/>
              <a:t>bell stage</a:t>
            </a:r>
            <a:r>
              <a:rPr lang="en-GB" sz="2200" dirty="0" smtClean="0"/>
              <a:t>)</a:t>
            </a:r>
            <a:r>
              <a:rPr lang="el-GR" sz="2200" i="1" dirty="0" smtClean="0"/>
              <a:t>, </a:t>
            </a:r>
          </a:p>
          <a:p>
            <a:pPr marL="144000" indent="-144000">
              <a:lnSpc>
                <a:spcPct val="110000"/>
              </a:lnSpc>
              <a:spcBef>
                <a:spcPts val="600"/>
              </a:spcBef>
              <a:spcAft>
                <a:spcPts val="600"/>
              </a:spcAft>
            </a:pPr>
            <a:r>
              <a:rPr lang="el-GR" sz="2200" i="1" dirty="0" smtClean="0"/>
              <a:t>δ</a:t>
            </a:r>
            <a:r>
              <a:rPr lang="el-GR" sz="2200" i="1" dirty="0"/>
              <a:t>) το </a:t>
            </a:r>
            <a:r>
              <a:rPr lang="el-GR" sz="2200" b="1" i="1" dirty="0"/>
              <a:t>στάδιο </a:t>
            </a:r>
            <a:r>
              <a:rPr lang="el-GR" sz="2200" b="1" i="1" dirty="0" smtClean="0"/>
              <a:t>της </a:t>
            </a:r>
            <a:r>
              <a:rPr lang="el-GR" sz="2200" b="1" i="1" dirty="0" err="1" smtClean="0"/>
              <a:t>οδοντινογένεσης</a:t>
            </a:r>
            <a:r>
              <a:rPr lang="el-GR" sz="2200" b="1" i="1" dirty="0" smtClean="0"/>
              <a:t> </a:t>
            </a:r>
            <a:r>
              <a:rPr lang="el-GR" sz="2200" b="1" i="1" dirty="0"/>
              <a:t>και </a:t>
            </a:r>
            <a:r>
              <a:rPr lang="el-GR" sz="2200" b="1" i="1" dirty="0" err="1" smtClean="0"/>
              <a:t>αδαματινογένεσης</a:t>
            </a:r>
            <a:r>
              <a:rPr lang="el-GR" sz="2200" b="1" i="1" dirty="0" smtClean="0"/>
              <a:t> </a:t>
            </a:r>
            <a:r>
              <a:rPr lang="en-GB" sz="2200" dirty="0"/>
              <a:t>(</a:t>
            </a:r>
            <a:r>
              <a:rPr lang="en-GB" sz="2200" dirty="0" err="1"/>
              <a:t>dentinogenesis</a:t>
            </a:r>
            <a:r>
              <a:rPr lang="en-GB" sz="2200" dirty="0"/>
              <a:t> and </a:t>
            </a:r>
            <a:r>
              <a:rPr lang="en-GB" sz="2200" dirty="0" err="1"/>
              <a:t>amelogenesis</a:t>
            </a:r>
            <a:r>
              <a:rPr lang="en-GB" sz="2200" dirty="0"/>
              <a:t> stage)</a:t>
            </a:r>
            <a:r>
              <a:rPr lang="el-GR" sz="2200" i="1" dirty="0" smtClean="0"/>
              <a:t>, </a:t>
            </a:r>
          </a:p>
          <a:p>
            <a:pPr marL="144000" indent="-144000">
              <a:lnSpc>
                <a:spcPct val="110000"/>
              </a:lnSpc>
              <a:spcBef>
                <a:spcPts val="600"/>
              </a:spcBef>
              <a:spcAft>
                <a:spcPts val="600"/>
              </a:spcAft>
            </a:pPr>
            <a:r>
              <a:rPr lang="el-GR" sz="2200" i="1" dirty="0" smtClean="0"/>
              <a:t>ε</a:t>
            </a:r>
            <a:r>
              <a:rPr lang="el-GR" sz="2200" i="1" dirty="0"/>
              <a:t>) τ</a:t>
            </a:r>
            <a:r>
              <a:rPr lang="el-GR" sz="2200" b="1" i="1" dirty="0"/>
              <a:t>ο στάδιο σχηματισμού ή ωρίμανσης της </a:t>
            </a:r>
            <a:r>
              <a:rPr lang="el-GR" sz="2200" b="1" i="1" dirty="0" smtClean="0"/>
              <a:t>μύλη</a:t>
            </a:r>
            <a:r>
              <a:rPr lang="el-GR" sz="2200" i="1" dirty="0" smtClean="0"/>
              <a:t>ς</a:t>
            </a:r>
            <a:r>
              <a:rPr lang="en-US" sz="2200" dirty="0"/>
              <a:t>(crown formation or maturation stage)</a:t>
            </a:r>
            <a:r>
              <a:rPr lang="el-GR" sz="2200" i="1" dirty="0" smtClean="0"/>
              <a:t>  </a:t>
            </a:r>
          </a:p>
          <a:p>
            <a:pPr marL="144000" indent="-144000">
              <a:lnSpc>
                <a:spcPct val="110000"/>
              </a:lnSpc>
              <a:spcBef>
                <a:spcPts val="0"/>
              </a:spcBef>
              <a:spcAft>
                <a:spcPts val="600"/>
              </a:spcAft>
            </a:pPr>
            <a:r>
              <a:rPr lang="el-GR" sz="2200" i="1" dirty="0" smtClean="0"/>
              <a:t>στ</a:t>
            </a:r>
            <a:r>
              <a:rPr lang="el-GR" sz="2200" i="1" dirty="0"/>
              <a:t>) </a:t>
            </a:r>
            <a:r>
              <a:rPr lang="el-GR" sz="2200" b="1" i="1" dirty="0"/>
              <a:t>το στάδιο σχηματισμού της </a:t>
            </a:r>
            <a:r>
              <a:rPr lang="el-GR" sz="2200" b="1" i="1" dirty="0" smtClean="0"/>
              <a:t>ρίζας </a:t>
            </a:r>
            <a:r>
              <a:rPr lang="en-GB" sz="2200" dirty="0" smtClean="0"/>
              <a:t>(</a:t>
            </a:r>
            <a:r>
              <a:rPr lang="en-GB" sz="2200" dirty="0"/>
              <a:t>root formation stage)</a:t>
            </a:r>
            <a:r>
              <a:rPr lang="el-GR" sz="2200" i="1" dirty="0" smtClean="0"/>
              <a:t>.</a:t>
            </a:r>
            <a:endParaRPr lang="el-GR" sz="2200" dirty="0"/>
          </a:p>
        </p:txBody>
      </p:sp>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88024" y="1124744"/>
            <a:ext cx="4296600" cy="554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219922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l-GR" sz="3600" b="1" dirty="0">
                <a:solidFill>
                  <a:schemeClr val="tx2"/>
                </a:solidFill>
              </a:rPr>
              <a:t>α</a:t>
            </a:r>
            <a:r>
              <a:rPr lang="el-GR" sz="3600" b="1" dirty="0" smtClean="0">
                <a:solidFill>
                  <a:schemeClr val="tx2"/>
                </a:solidFill>
              </a:rPr>
              <a:t>. Στάδιο </a:t>
            </a:r>
            <a:r>
              <a:rPr lang="el-GR" sz="3600" b="1" dirty="0">
                <a:solidFill>
                  <a:schemeClr val="tx2"/>
                </a:solidFill>
              </a:rPr>
              <a:t>της οδοντικής καταβολής (</a:t>
            </a:r>
            <a:r>
              <a:rPr lang="el-GR" sz="3600" b="1" dirty="0" err="1">
                <a:solidFill>
                  <a:schemeClr val="tx2"/>
                </a:solidFill>
              </a:rPr>
              <a:t>bud</a:t>
            </a:r>
            <a:r>
              <a:rPr lang="el-GR" sz="3600" b="1" dirty="0">
                <a:solidFill>
                  <a:schemeClr val="tx2"/>
                </a:solidFill>
              </a:rPr>
              <a:t> </a:t>
            </a:r>
            <a:r>
              <a:rPr lang="el-GR" sz="3600" b="1" dirty="0" err="1">
                <a:solidFill>
                  <a:schemeClr val="tx2"/>
                </a:solidFill>
              </a:rPr>
              <a:t>stage</a:t>
            </a:r>
            <a:r>
              <a:rPr lang="el-GR" sz="3600" b="1" dirty="0">
                <a:solidFill>
                  <a:schemeClr val="tx2"/>
                </a:solidFill>
              </a:rPr>
              <a:t>)</a:t>
            </a:r>
          </a:p>
        </p:txBody>
      </p:sp>
      <p:sp>
        <p:nvSpPr>
          <p:cNvPr id="3" name="Content Placeholder 2"/>
          <p:cNvSpPr>
            <a:spLocks noGrp="1"/>
          </p:cNvSpPr>
          <p:nvPr>
            <p:ph sz="half" idx="1"/>
          </p:nvPr>
        </p:nvSpPr>
        <p:spPr>
          <a:xfrm>
            <a:off x="107504" y="1052737"/>
            <a:ext cx="4752528" cy="5400600"/>
          </a:xfrm>
        </p:spPr>
        <p:txBody>
          <a:bodyPr>
            <a:normAutofit fontScale="77500" lnSpcReduction="20000"/>
          </a:bodyPr>
          <a:lstStyle/>
          <a:p>
            <a:pPr marL="216000" indent="-216000">
              <a:lnSpc>
                <a:spcPct val="120000"/>
              </a:lnSpc>
              <a:spcBef>
                <a:spcPts val="600"/>
              </a:spcBef>
              <a:spcAft>
                <a:spcPts val="600"/>
              </a:spcAft>
            </a:pPr>
            <a:r>
              <a:rPr lang="el-GR" dirty="0"/>
              <a:t>Η είσοδος των </a:t>
            </a:r>
            <a:r>
              <a:rPr lang="el-GR" dirty="0" err="1"/>
              <a:t>εξωμεσεγχυματικών</a:t>
            </a:r>
            <a:r>
              <a:rPr lang="el-GR" dirty="0"/>
              <a:t> κυττάρων από τη νευρική ακρολοφία </a:t>
            </a:r>
            <a:r>
              <a:rPr lang="el-GR" dirty="0" smtClean="0"/>
              <a:t>στην περιοχή </a:t>
            </a:r>
            <a:r>
              <a:rPr lang="el-GR" dirty="0"/>
              <a:t>του </a:t>
            </a:r>
            <a:r>
              <a:rPr lang="el-GR" b="1" dirty="0"/>
              <a:t>πρώτου </a:t>
            </a:r>
            <a:r>
              <a:rPr lang="el-GR" dirty="0" err="1"/>
              <a:t>βραγχιακού</a:t>
            </a:r>
            <a:r>
              <a:rPr lang="el-GR" dirty="0"/>
              <a:t> τόξου και η αλληλεπίδραση με το στοματικό </a:t>
            </a:r>
            <a:r>
              <a:rPr lang="el-GR" dirty="0" smtClean="0"/>
              <a:t>επιθήλιο έχει </a:t>
            </a:r>
            <a:r>
              <a:rPr lang="el-GR" dirty="0"/>
              <a:t>ως αποτέλεσμα την πάχυνση του στοματικού επιθηλίου κατά μήκος </a:t>
            </a:r>
            <a:r>
              <a:rPr lang="el-GR" dirty="0" smtClean="0"/>
              <a:t>των γναθιαίων </a:t>
            </a:r>
            <a:r>
              <a:rPr lang="el-GR" dirty="0"/>
              <a:t>αποφύσεων, στην περιοχή που μελλοντικά θα αναπτυχθεί η οδοντοφυΐα.</a:t>
            </a:r>
          </a:p>
          <a:p>
            <a:pPr marL="216000" indent="-216000">
              <a:lnSpc>
                <a:spcPct val="120000"/>
              </a:lnSpc>
              <a:spcBef>
                <a:spcPts val="600"/>
              </a:spcBef>
              <a:spcAft>
                <a:spcPts val="600"/>
              </a:spcAft>
            </a:pPr>
            <a:r>
              <a:rPr lang="el-GR" dirty="0"/>
              <a:t>Η πάχυνση αυτή ονομάζεται </a:t>
            </a:r>
            <a:r>
              <a:rPr lang="el-GR" b="1" i="1" dirty="0"/>
              <a:t>οδοντική </a:t>
            </a:r>
            <a:r>
              <a:rPr lang="el-GR" b="1" i="1" dirty="0" smtClean="0"/>
              <a:t>ταινία</a:t>
            </a:r>
            <a:r>
              <a:rPr lang="en-GB" b="1" i="1" dirty="0" smtClean="0"/>
              <a:t> (dental lamina)</a:t>
            </a:r>
            <a:r>
              <a:rPr lang="el-GR" b="1" i="1" dirty="0" smtClean="0"/>
              <a:t> </a:t>
            </a:r>
            <a:r>
              <a:rPr lang="el-GR" dirty="0" smtClean="0"/>
              <a:t> </a:t>
            </a:r>
            <a:r>
              <a:rPr lang="el-GR" dirty="0"/>
              <a:t>και αποτελεί την πρώτη </a:t>
            </a:r>
            <a:r>
              <a:rPr lang="el-GR" dirty="0" smtClean="0"/>
              <a:t>εξειδικευμένη μεταβολή </a:t>
            </a:r>
            <a:r>
              <a:rPr lang="el-GR" dirty="0"/>
              <a:t>της οδοντογένεσης</a:t>
            </a:r>
          </a:p>
        </p:txBody>
      </p:sp>
      <p:pic>
        <p:nvPicPr>
          <p:cNvPr id="3074" name="Picture 2"/>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5004048" y="1556792"/>
            <a:ext cx="3857143"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2056" y="2889288"/>
            <a:ext cx="3494400" cy="3276000"/>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148064" y="6217567"/>
            <a:ext cx="3519298" cy="307777"/>
          </a:xfrm>
          <a:prstGeom prst="rect">
            <a:avLst/>
          </a:prstGeom>
          <a:ln>
            <a:solidFill>
              <a:schemeClr val="accent1"/>
            </a:solidFill>
          </a:ln>
        </p:spPr>
        <p:txBody>
          <a:bodyPr wrap="none">
            <a:spAutoFit/>
          </a:bodyPr>
          <a:lstStyle/>
          <a:p>
            <a:pPr algn="ctr"/>
            <a:r>
              <a:rPr lang="el-GR" sz="1400" b="1" i="1" dirty="0"/>
              <a:t>Το βέλος δείχνει τη πάχυνση του </a:t>
            </a:r>
            <a:r>
              <a:rPr lang="el-GR" sz="1400" b="1" i="1" dirty="0" smtClean="0"/>
              <a:t>επιθηλίου.</a:t>
            </a:r>
            <a:r>
              <a:rPr lang="el-GR" sz="1400" b="1" i="1" baseline="30000" dirty="0" smtClean="0"/>
              <a:t>3</a:t>
            </a:r>
            <a:endParaRPr lang="en-US" sz="1400" b="1" dirty="0"/>
          </a:p>
        </p:txBody>
      </p:sp>
    </p:spTree>
    <p:extLst>
      <p:ext uri="{BB962C8B-B14F-4D97-AF65-F5344CB8AC3E}">
        <p14:creationId xmlns:p14="http://schemas.microsoft.com/office/powerpoint/2010/main" val="166648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fontScale="90000"/>
          </a:bodyPr>
          <a:lstStyle/>
          <a:p>
            <a:r>
              <a:rPr lang="el-GR" sz="3600" b="1" dirty="0">
                <a:solidFill>
                  <a:schemeClr val="tx2"/>
                </a:solidFill>
              </a:rPr>
              <a:t>α</a:t>
            </a:r>
            <a:r>
              <a:rPr lang="el-GR" sz="3600" b="1" dirty="0" smtClean="0">
                <a:solidFill>
                  <a:schemeClr val="tx2"/>
                </a:solidFill>
              </a:rPr>
              <a:t>. Στάδιο </a:t>
            </a:r>
            <a:r>
              <a:rPr lang="el-GR" sz="3600" b="1" dirty="0">
                <a:solidFill>
                  <a:schemeClr val="tx2"/>
                </a:solidFill>
              </a:rPr>
              <a:t>της οδοντικής καταβολής (</a:t>
            </a:r>
            <a:r>
              <a:rPr lang="el-GR" sz="3600" b="1" dirty="0" err="1">
                <a:solidFill>
                  <a:schemeClr val="tx2"/>
                </a:solidFill>
              </a:rPr>
              <a:t>bud</a:t>
            </a:r>
            <a:r>
              <a:rPr lang="el-GR" sz="3600" b="1" dirty="0">
                <a:solidFill>
                  <a:schemeClr val="tx2"/>
                </a:solidFill>
              </a:rPr>
              <a:t> </a:t>
            </a:r>
            <a:r>
              <a:rPr lang="el-GR" sz="3600" b="1" dirty="0" err="1">
                <a:solidFill>
                  <a:schemeClr val="tx2"/>
                </a:solidFill>
              </a:rPr>
              <a:t>stage</a:t>
            </a:r>
            <a:r>
              <a:rPr lang="el-GR" sz="3600" b="1" dirty="0">
                <a:solidFill>
                  <a:schemeClr val="tx2"/>
                </a:solidFill>
              </a:rPr>
              <a:t>)</a:t>
            </a:r>
          </a:p>
        </p:txBody>
      </p:sp>
      <p:sp>
        <p:nvSpPr>
          <p:cNvPr id="3" name="Content Placeholder 2"/>
          <p:cNvSpPr>
            <a:spLocks noGrp="1"/>
          </p:cNvSpPr>
          <p:nvPr>
            <p:ph sz="half" idx="1"/>
          </p:nvPr>
        </p:nvSpPr>
        <p:spPr>
          <a:xfrm>
            <a:off x="107504" y="1429477"/>
            <a:ext cx="5434592" cy="5239883"/>
          </a:xfrm>
        </p:spPr>
        <p:txBody>
          <a:bodyPr>
            <a:normAutofit fontScale="77500" lnSpcReduction="20000"/>
          </a:bodyPr>
          <a:lstStyle/>
          <a:p>
            <a:pPr marL="216000" indent="-216000">
              <a:lnSpc>
                <a:spcPct val="120000"/>
              </a:lnSpc>
              <a:spcBef>
                <a:spcPts val="600"/>
              </a:spcBef>
              <a:spcAft>
                <a:spcPts val="600"/>
              </a:spcAft>
            </a:pPr>
            <a:r>
              <a:rPr lang="el-GR" b="1" i="1" dirty="0" smtClean="0"/>
              <a:t>Σχηματισμός της οδοντικής ταινίας</a:t>
            </a:r>
            <a:r>
              <a:rPr lang="en-GB" b="1" i="1" dirty="0" smtClean="0"/>
              <a:t> (dental lamina)</a:t>
            </a:r>
            <a:r>
              <a:rPr lang="el-GR" b="1" i="1" dirty="0" smtClean="0"/>
              <a:t> </a:t>
            </a:r>
          </a:p>
          <a:p>
            <a:pPr marL="216000" indent="-216000">
              <a:lnSpc>
                <a:spcPct val="120000"/>
              </a:lnSpc>
              <a:spcBef>
                <a:spcPts val="600"/>
              </a:spcBef>
              <a:spcAft>
                <a:spcPts val="600"/>
              </a:spcAft>
            </a:pPr>
            <a:r>
              <a:rPr lang="el-GR" sz="2600" dirty="0" smtClean="0"/>
              <a:t>Το στοματικό επιθήλιο (έξω βλαστικό δέρμα) διαιρείται σε δυο στιβάδες</a:t>
            </a:r>
            <a:r>
              <a:rPr lang="en-GB" sz="2600" dirty="0" smtClean="0"/>
              <a:t>:</a:t>
            </a:r>
            <a:r>
              <a:rPr lang="el-GR" sz="2600" dirty="0" smtClean="0"/>
              <a:t> </a:t>
            </a:r>
            <a:r>
              <a:rPr lang="el-GR" sz="2600" u="sng" dirty="0" smtClean="0"/>
              <a:t>επιπολής κύτταρα πλακώδη </a:t>
            </a:r>
            <a:r>
              <a:rPr lang="el-GR" sz="2600" dirty="0" smtClean="0"/>
              <a:t>και </a:t>
            </a:r>
            <a:r>
              <a:rPr lang="el-GR" sz="2600" u="sng" dirty="0" smtClean="0"/>
              <a:t>εν τω βάθει κύτταρα κυβοειδή</a:t>
            </a:r>
            <a:r>
              <a:rPr lang="el-GR" sz="2600" dirty="0" smtClean="0"/>
              <a:t>, και διαχωρίζεται από το μεσέγχυμα των γνάθων με </a:t>
            </a:r>
            <a:r>
              <a:rPr lang="el-GR" sz="2600" dirty="0" smtClean="0">
                <a:solidFill>
                  <a:srgbClr val="0070C0"/>
                </a:solidFill>
              </a:rPr>
              <a:t>βασική μεμβράνη</a:t>
            </a:r>
            <a:r>
              <a:rPr lang="el-GR" sz="2600" dirty="0" smtClean="0"/>
              <a:t>. Κατά την 5</a:t>
            </a:r>
            <a:r>
              <a:rPr lang="el-GR" sz="2600" baseline="30000" dirty="0" smtClean="0"/>
              <a:t>η</a:t>
            </a:r>
            <a:r>
              <a:rPr lang="el-GR" sz="2600" dirty="0" smtClean="0"/>
              <a:t>  με 6</a:t>
            </a:r>
            <a:r>
              <a:rPr lang="el-GR" sz="2600" baseline="30000" dirty="0" smtClean="0"/>
              <a:t>η</a:t>
            </a:r>
            <a:r>
              <a:rPr lang="el-GR" sz="2600" dirty="0" smtClean="0"/>
              <a:t> </a:t>
            </a:r>
            <a:r>
              <a:rPr lang="el-GR" sz="2600" dirty="0" err="1" smtClean="0"/>
              <a:t>εβδ</a:t>
            </a:r>
            <a:r>
              <a:rPr lang="el-GR" sz="2600" dirty="0" smtClean="0"/>
              <a:t>  με έντονο πολλαπλασιασμό των κύτταρων </a:t>
            </a:r>
            <a:r>
              <a:rPr lang="el-GR" sz="2600" dirty="0" smtClean="0">
                <a:solidFill>
                  <a:srgbClr val="0070C0"/>
                </a:solidFill>
              </a:rPr>
              <a:t>της εν τω βάθει στιβάδας</a:t>
            </a:r>
            <a:r>
              <a:rPr lang="el-GR" sz="2600" dirty="0" smtClean="0"/>
              <a:t> εμφανίζονται τα πρώτα σημάδια καταβολής των δοντιών, με το σχηματισμό της οδοντικής ταινίας.</a:t>
            </a:r>
          </a:p>
          <a:p>
            <a:pPr marL="216000" indent="-216000">
              <a:lnSpc>
                <a:spcPct val="120000"/>
              </a:lnSpc>
              <a:spcBef>
                <a:spcPts val="600"/>
              </a:spcBef>
              <a:spcAft>
                <a:spcPts val="600"/>
              </a:spcAft>
            </a:pPr>
            <a:r>
              <a:rPr lang="el-GR" sz="2600" dirty="0" smtClean="0"/>
              <a:t>Η ταινία φέρεται τοξοειδώς πάνω στις δυο γνάθους, εντοπίζεται αρχικά πάνω στα χείλη των γνάθων αργότερα γίνεται παχύτερη και καταδύεται μέσα στο μεσέγχυμα των γνάθων.</a:t>
            </a:r>
          </a:p>
          <a:p>
            <a:pPr marL="216000" indent="-216000">
              <a:lnSpc>
                <a:spcPct val="120000"/>
              </a:lnSpc>
              <a:spcBef>
                <a:spcPts val="600"/>
              </a:spcBef>
              <a:spcAft>
                <a:spcPts val="600"/>
              </a:spcAft>
            </a:pPr>
            <a:endParaRPr lang="el-GR" dirty="0"/>
          </a:p>
          <a:p>
            <a:pPr marL="216000" indent="-216000">
              <a:lnSpc>
                <a:spcPct val="120000"/>
              </a:lnSpc>
              <a:spcBef>
                <a:spcPts val="600"/>
              </a:spcBef>
              <a:spcAft>
                <a:spcPts val="600"/>
              </a:spcAft>
            </a:pPr>
            <a:endParaRPr lang="el-GR"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1700808"/>
            <a:ext cx="3494400" cy="3276000"/>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586192" y="5013176"/>
            <a:ext cx="3519298" cy="307777"/>
          </a:xfrm>
          <a:prstGeom prst="rect">
            <a:avLst/>
          </a:prstGeom>
          <a:ln>
            <a:solidFill>
              <a:schemeClr val="accent1"/>
            </a:solidFill>
          </a:ln>
        </p:spPr>
        <p:txBody>
          <a:bodyPr wrap="none">
            <a:spAutoFit/>
          </a:bodyPr>
          <a:lstStyle/>
          <a:p>
            <a:pPr algn="ctr"/>
            <a:r>
              <a:rPr lang="el-GR" sz="1400" b="1" i="1" dirty="0"/>
              <a:t>Το βέλος δείχνει τη πάχυνση του </a:t>
            </a:r>
            <a:r>
              <a:rPr lang="el-GR" sz="1400" b="1" i="1" dirty="0" smtClean="0"/>
              <a:t>επιθηλίου.</a:t>
            </a:r>
            <a:r>
              <a:rPr lang="el-GR" sz="1400" b="1" i="1" baseline="30000" dirty="0" smtClean="0"/>
              <a:t>3</a:t>
            </a:r>
            <a:endParaRPr lang="en-US" sz="1400" b="1" dirty="0"/>
          </a:p>
        </p:txBody>
      </p:sp>
    </p:spTree>
    <p:extLst>
      <p:ext uri="{BB962C8B-B14F-4D97-AF65-F5344CB8AC3E}">
        <p14:creationId xmlns:p14="http://schemas.microsoft.com/office/powerpoint/2010/main" val="89480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7504" y="1451917"/>
            <a:ext cx="4608512" cy="4713387"/>
          </a:xfrm>
        </p:spPr>
        <p:txBody>
          <a:bodyPr>
            <a:normAutofit fontScale="77500" lnSpcReduction="20000"/>
          </a:bodyPr>
          <a:lstStyle/>
          <a:p>
            <a:pPr>
              <a:lnSpc>
                <a:spcPct val="120000"/>
              </a:lnSpc>
              <a:spcBef>
                <a:spcPts val="600"/>
              </a:spcBef>
              <a:spcAft>
                <a:spcPts val="600"/>
              </a:spcAft>
            </a:pPr>
            <a:r>
              <a:rPr lang="el-GR" dirty="0"/>
              <a:t>Τη πάχυνση αυτή του επιθηλίου τη </a:t>
            </a:r>
            <a:r>
              <a:rPr lang="el-GR" dirty="0" smtClean="0"/>
              <a:t>συνοδεύει πύκνωση </a:t>
            </a:r>
            <a:r>
              <a:rPr lang="el-GR" dirty="0"/>
              <a:t>των κυττάρων του υποκείμενου </a:t>
            </a:r>
            <a:r>
              <a:rPr lang="el-GR" dirty="0" err="1"/>
              <a:t>μεσεγχύματος</a:t>
            </a:r>
            <a:r>
              <a:rPr lang="el-GR" dirty="0"/>
              <a:t> που την περιβάλλει. </a:t>
            </a:r>
            <a:endParaRPr lang="el-GR" dirty="0" smtClean="0"/>
          </a:p>
          <a:p>
            <a:pPr>
              <a:lnSpc>
                <a:spcPct val="120000"/>
              </a:lnSpc>
              <a:spcBef>
                <a:spcPts val="600"/>
              </a:spcBef>
              <a:spcAft>
                <a:spcPts val="600"/>
              </a:spcAft>
            </a:pPr>
            <a:r>
              <a:rPr lang="el-GR" dirty="0" smtClean="0"/>
              <a:t>Τα</a:t>
            </a:r>
            <a:r>
              <a:rPr lang="el-GR" dirty="0"/>
              <a:t> </a:t>
            </a:r>
            <a:r>
              <a:rPr lang="el-GR" dirty="0" smtClean="0"/>
              <a:t>κύτταρα </a:t>
            </a:r>
            <a:r>
              <a:rPr lang="el-GR" dirty="0"/>
              <a:t>που σχηματίζουν τη πύκνωση γύρω από την επιθηλιακή καταβολή ανήκουν </a:t>
            </a:r>
            <a:r>
              <a:rPr lang="el-GR" dirty="0" smtClean="0"/>
              <a:t>σε δύο </a:t>
            </a:r>
            <a:r>
              <a:rPr lang="el-GR" dirty="0"/>
              <a:t>διαφορετικούς πληθυσμούς, στο </a:t>
            </a:r>
            <a:r>
              <a:rPr lang="el-GR" i="1" dirty="0" err="1">
                <a:solidFill>
                  <a:schemeClr val="tx2"/>
                </a:solidFill>
              </a:rPr>
              <a:t>μεσέγχυμα</a:t>
            </a:r>
            <a:r>
              <a:rPr lang="el-GR" i="1" dirty="0"/>
              <a:t> </a:t>
            </a:r>
            <a:r>
              <a:rPr lang="el-GR" dirty="0"/>
              <a:t>των γναθιαίων αποφύσεων και </a:t>
            </a:r>
            <a:r>
              <a:rPr lang="el-GR" dirty="0" smtClean="0"/>
              <a:t>στο </a:t>
            </a:r>
            <a:r>
              <a:rPr lang="el-GR" i="1" dirty="0" err="1" smtClean="0">
                <a:solidFill>
                  <a:schemeClr val="tx2"/>
                </a:solidFill>
              </a:rPr>
              <a:t>εξωμεσέγχυμα</a:t>
            </a:r>
            <a:r>
              <a:rPr lang="el-GR" i="1" dirty="0" smtClean="0">
                <a:solidFill>
                  <a:schemeClr val="tx2"/>
                </a:solidFill>
              </a:rPr>
              <a:t> </a:t>
            </a:r>
            <a:r>
              <a:rPr lang="el-GR" dirty="0"/>
              <a:t>της νευρικής </a:t>
            </a:r>
            <a:r>
              <a:rPr lang="el-GR" dirty="0" smtClean="0"/>
              <a:t>ακρολοφίας.</a:t>
            </a:r>
            <a:endParaRPr lang="el-GR" dirty="0"/>
          </a:p>
        </p:txBody>
      </p:sp>
      <p:pic>
        <p:nvPicPr>
          <p:cNvPr id="5" name="Content Placeholder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2040" y="2780928"/>
            <a:ext cx="3852000" cy="306734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53000" y="1628800"/>
            <a:ext cx="3857143" cy="90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Title 1"/>
          <p:cNvSpPr>
            <a:spLocks noGrp="1"/>
          </p:cNvSpPr>
          <p:nvPr>
            <p:ph type="title"/>
          </p:nvPr>
        </p:nvSpPr>
        <p:spPr/>
        <p:txBody>
          <a:bodyPr anchor="t">
            <a:normAutofit fontScale="90000"/>
          </a:bodyPr>
          <a:lstStyle/>
          <a:p>
            <a:r>
              <a:rPr lang="el-GR" sz="3600" b="1" dirty="0">
                <a:solidFill>
                  <a:schemeClr val="tx2"/>
                </a:solidFill>
              </a:rPr>
              <a:t>α</a:t>
            </a:r>
            <a:r>
              <a:rPr lang="el-GR" sz="3600" b="1" dirty="0" smtClean="0">
                <a:solidFill>
                  <a:schemeClr val="tx2"/>
                </a:solidFill>
              </a:rPr>
              <a:t>. Στάδιο </a:t>
            </a:r>
            <a:r>
              <a:rPr lang="el-GR" sz="3600" b="1" dirty="0">
                <a:solidFill>
                  <a:schemeClr val="tx2"/>
                </a:solidFill>
              </a:rPr>
              <a:t>της οδοντικής καταβολής (</a:t>
            </a:r>
            <a:r>
              <a:rPr lang="el-GR" sz="3600" b="1" dirty="0" err="1">
                <a:solidFill>
                  <a:schemeClr val="tx2"/>
                </a:solidFill>
              </a:rPr>
              <a:t>bud</a:t>
            </a:r>
            <a:r>
              <a:rPr lang="el-GR" sz="3600" b="1" dirty="0">
                <a:solidFill>
                  <a:schemeClr val="tx2"/>
                </a:solidFill>
              </a:rPr>
              <a:t> </a:t>
            </a:r>
            <a:r>
              <a:rPr lang="el-GR" sz="3600" b="1" dirty="0" err="1">
                <a:solidFill>
                  <a:schemeClr val="tx2"/>
                </a:solidFill>
              </a:rPr>
              <a:t>stage</a:t>
            </a:r>
            <a:r>
              <a:rPr lang="el-GR" sz="3600" b="1" dirty="0">
                <a:solidFill>
                  <a:schemeClr val="tx2"/>
                </a:solidFill>
              </a:rPr>
              <a:t>)</a:t>
            </a:r>
          </a:p>
        </p:txBody>
      </p:sp>
      <p:sp>
        <p:nvSpPr>
          <p:cNvPr id="8" name="Rectangle 7"/>
          <p:cNvSpPr/>
          <p:nvPr/>
        </p:nvSpPr>
        <p:spPr>
          <a:xfrm>
            <a:off x="5628536" y="5877272"/>
            <a:ext cx="2432525" cy="307777"/>
          </a:xfrm>
          <a:prstGeom prst="rect">
            <a:avLst/>
          </a:prstGeom>
          <a:ln>
            <a:solidFill>
              <a:schemeClr val="accent1"/>
            </a:solidFill>
          </a:ln>
        </p:spPr>
        <p:txBody>
          <a:bodyPr wrap="none">
            <a:spAutoFit/>
          </a:bodyPr>
          <a:lstStyle/>
          <a:p>
            <a:pPr algn="ctr"/>
            <a:r>
              <a:rPr lang="el-GR" sz="1400" b="1" i="1" dirty="0" smtClean="0"/>
              <a:t>Στάδιο οδοντικής καταβολής.</a:t>
            </a:r>
            <a:r>
              <a:rPr lang="el-GR" sz="1400" b="1" i="1" baseline="30000" dirty="0" smtClean="0"/>
              <a:t>3</a:t>
            </a:r>
            <a:endParaRPr lang="en-US" sz="1400" b="1" dirty="0"/>
          </a:p>
        </p:txBody>
      </p:sp>
    </p:spTree>
    <p:extLst>
      <p:ext uri="{BB962C8B-B14F-4D97-AF65-F5344CB8AC3E}">
        <p14:creationId xmlns:p14="http://schemas.microsoft.com/office/powerpoint/2010/main" val="115329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25760" y="260648"/>
            <a:ext cx="8892480" cy="1143000"/>
          </a:xfrm>
        </p:spPr>
        <p:txBody>
          <a:bodyPr anchor="t">
            <a:noAutofit/>
          </a:bodyPr>
          <a:lstStyle/>
          <a:p>
            <a:r>
              <a:rPr lang="el-GR" sz="3200" b="1" dirty="0">
                <a:solidFill>
                  <a:schemeClr val="tx2"/>
                </a:solidFill>
              </a:rPr>
              <a:t>α</a:t>
            </a:r>
            <a:r>
              <a:rPr lang="el-GR" sz="3200" b="1" dirty="0" smtClean="0">
                <a:solidFill>
                  <a:schemeClr val="tx2"/>
                </a:solidFill>
              </a:rPr>
              <a:t>. Στάδιο </a:t>
            </a:r>
            <a:r>
              <a:rPr lang="el-GR" sz="3200" b="1" dirty="0">
                <a:solidFill>
                  <a:schemeClr val="tx2"/>
                </a:solidFill>
              </a:rPr>
              <a:t>της οδοντικής καταβολής (</a:t>
            </a:r>
            <a:r>
              <a:rPr lang="el-GR" sz="3200" b="1" dirty="0" err="1">
                <a:solidFill>
                  <a:schemeClr val="tx2"/>
                </a:solidFill>
              </a:rPr>
              <a:t>bud</a:t>
            </a:r>
            <a:r>
              <a:rPr lang="el-GR" sz="3200" b="1" dirty="0">
                <a:solidFill>
                  <a:schemeClr val="tx2"/>
                </a:solidFill>
              </a:rPr>
              <a:t> </a:t>
            </a:r>
            <a:r>
              <a:rPr lang="el-GR" sz="3200" b="1" dirty="0" err="1">
                <a:solidFill>
                  <a:schemeClr val="tx2"/>
                </a:solidFill>
              </a:rPr>
              <a:t>stage</a:t>
            </a:r>
            <a:r>
              <a:rPr lang="el-GR" sz="3200" b="1" dirty="0">
                <a:solidFill>
                  <a:schemeClr val="tx2"/>
                </a:solidFill>
              </a:rPr>
              <a:t>)</a:t>
            </a:r>
          </a:p>
        </p:txBody>
      </p:sp>
      <p:sp>
        <p:nvSpPr>
          <p:cNvPr id="6" name="Content Placeholder 5"/>
          <p:cNvSpPr>
            <a:spLocks noGrp="1"/>
          </p:cNvSpPr>
          <p:nvPr>
            <p:ph idx="1"/>
          </p:nvPr>
        </p:nvSpPr>
        <p:spPr>
          <a:xfrm>
            <a:off x="457200" y="1268760"/>
            <a:ext cx="8229600" cy="5256584"/>
          </a:xfrm>
        </p:spPr>
        <p:txBody>
          <a:bodyPr>
            <a:normAutofit lnSpcReduction="10000"/>
          </a:bodyPr>
          <a:lstStyle/>
          <a:p>
            <a:pPr>
              <a:lnSpc>
                <a:spcPct val="110000"/>
              </a:lnSpc>
              <a:spcBef>
                <a:spcPts val="600"/>
              </a:spcBef>
              <a:spcAft>
                <a:spcPts val="600"/>
              </a:spcAft>
            </a:pPr>
            <a:r>
              <a:rPr lang="el-GR" sz="2400" dirty="0"/>
              <a:t>Καθώς αναπτύσσεται η οδοντική ταινία θα αποτελέσει την </a:t>
            </a:r>
            <a:r>
              <a:rPr lang="el-GR" sz="2400" dirty="0" smtClean="0"/>
              <a:t>έδρα αλληλεπίδρασης </a:t>
            </a:r>
            <a:r>
              <a:rPr lang="el-GR" sz="2400" dirty="0"/>
              <a:t>επιθηλίου και </a:t>
            </a:r>
            <a:r>
              <a:rPr lang="el-GR" sz="2400" dirty="0" err="1"/>
              <a:t>μεσεγχύματος</a:t>
            </a:r>
            <a:r>
              <a:rPr lang="el-GR" sz="2400" dirty="0"/>
              <a:t>, με τελικό αποτέλεσμα τη </a:t>
            </a:r>
            <a:r>
              <a:rPr lang="el-GR" sz="2400" dirty="0" smtClean="0"/>
              <a:t>δημιουργία των </a:t>
            </a:r>
            <a:r>
              <a:rPr lang="el-GR" sz="2400" dirty="0"/>
              <a:t>οδοντικών ιστών</a:t>
            </a:r>
            <a:r>
              <a:rPr lang="el-GR" sz="2400" dirty="0" smtClean="0"/>
              <a:t>.</a:t>
            </a:r>
          </a:p>
          <a:p>
            <a:pPr>
              <a:lnSpc>
                <a:spcPct val="110000"/>
              </a:lnSpc>
              <a:spcBef>
                <a:spcPts val="600"/>
              </a:spcBef>
              <a:spcAft>
                <a:spcPts val="600"/>
              </a:spcAft>
            </a:pPr>
            <a:r>
              <a:rPr lang="el-GR" sz="2400" dirty="0" smtClean="0"/>
              <a:t>Σε </a:t>
            </a:r>
            <a:r>
              <a:rPr lang="el-GR" sz="2400" dirty="0"/>
              <a:t>αυτό το πρώιμο στάδιο ανάπτυξης του δοντιού έχει </a:t>
            </a:r>
            <a:r>
              <a:rPr lang="el-GR" sz="2400" dirty="0" smtClean="0"/>
              <a:t>καθοριστεί γονιδιακά </a:t>
            </a:r>
            <a:r>
              <a:rPr lang="el-GR" sz="2400" dirty="0"/>
              <a:t>και η μορφολογία της μύλης δηλαδή αν πρόκειται για τομέα ή γομφίο.</a:t>
            </a:r>
          </a:p>
          <a:p>
            <a:pPr>
              <a:lnSpc>
                <a:spcPct val="110000"/>
              </a:lnSpc>
              <a:spcBef>
                <a:spcPts val="600"/>
              </a:spcBef>
              <a:spcAft>
                <a:spcPts val="600"/>
              </a:spcAft>
            </a:pPr>
            <a:r>
              <a:rPr lang="el-GR" sz="2400" dirty="0"/>
              <a:t>Γενικά η ανάπτυξη των δοντιών ακολουθεί </a:t>
            </a:r>
            <a:r>
              <a:rPr lang="el-GR" sz="2400" dirty="0" err="1"/>
              <a:t>προσθιο</a:t>
            </a:r>
            <a:r>
              <a:rPr lang="el-GR" sz="2400" dirty="0"/>
              <a:t>-οπίσθια φορά (</a:t>
            </a:r>
            <a:r>
              <a:rPr lang="el-GR" sz="2400" dirty="0" smtClean="0"/>
              <a:t>πρώτα αναπτύσσονται </a:t>
            </a:r>
            <a:r>
              <a:rPr lang="el-GR" sz="2400" dirty="0"/>
              <a:t>τα πρόσθια και μετά τα οπίσθια δόντια) η οποία και σχετίζεται με </a:t>
            </a:r>
            <a:r>
              <a:rPr lang="el-GR" sz="2400" dirty="0" smtClean="0"/>
              <a:t>τη φορά </a:t>
            </a:r>
            <a:r>
              <a:rPr lang="el-GR" sz="2400" dirty="0"/>
              <a:t>ανάπτυξης των </a:t>
            </a:r>
            <a:r>
              <a:rPr lang="el-GR" sz="2400" dirty="0" err="1"/>
              <a:t>διαπλασσόμενων</a:t>
            </a:r>
            <a:r>
              <a:rPr lang="el-GR" sz="2400" dirty="0"/>
              <a:t> γνάθων. </a:t>
            </a:r>
            <a:endParaRPr lang="el-GR" sz="2400" dirty="0" smtClean="0"/>
          </a:p>
          <a:p>
            <a:pPr>
              <a:lnSpc>
                <a:spcPct val="110000"/>
              </a:lnSpc>
              <a:spcBef>
                <a:spcPts val="600"/>
              </a:spcBef>
              <a:spcAft>
                <a:spcPts val="600"/>
              </a:spcAft>
            </a:pPr>
            <a:r>
              <a:rPr lang="el-GR" sz="2400" dirty="0" smtClean="0"/>
              <a:t>Η </a:t>
            </a:r>
            <a:r>
              <a:rPr lang="el-GR" sz="2400" dirty="0"/>
              <a:t>μόνιμη οδοντοφυΐα </a:t>
            </a:r>
            <a:r>
              <a:rPr lang="el-GR" sz="2400" dirty="0" smtClean="0"/>
              <a:t>δεν αναπτύσσεται</a:t>
            </a:r>
            <a:r>
              <a:rPr lang="el-GR" sz="2400" dirty="0"/>
              <a:t>, αν δεν σχηματιστεί πρώτα η νεογιλή.</a:t>
            </a:r>
          </a:p>
        </p:txBody>
      </p:sp>
    </p:spTree>
    <p:extLst>
      <p:ext uri="{BB962C8B-B14F-4D97-AF65-F5344CB8AC3E}">
        <p14:creationId xmlns:p14="http://schemas.microsoft.com/office/powerpoint/2010/main" val="291519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44624"/>
            <a:ext cx="5000625" cy="368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73016"/>
            <a:ext cx="4486275" cy="263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half" idx="1"/>
          </p:nvPr>
        </p:nvSpPr>
        <p:spPr>
          <a:xfrm>
            <a:off x="457200" y="3645024"/>
            <a:ext cx="4038600" cy="2880320"/>
          </a:xfrm>
        </p:spPr>
        <p:txBody>
          <a:bodyPr>
            <a:normAutofit fontScale="85000" lnSpcReduction="20000"/>
          </a:bodyPr>
          <a:lstStyle/>
          <a:p>
            <a:pPr marL="457200" indent="-457200">
              <a:buFont typeface="+mj-lt"/>
              <a:buAutoNum type="alphaUcPeriod" startAt="2"/>
            </a:pPr>
            <a:r>
              <a:rPr lang="el-GR" sz="2000" dirty="0" smtClean="0"/>
              <a:t>Η οδοντική ταινία παράγει γλωσσικά των νεογιλών τα σπέρματα των μονίμων τομέων (5</a:t>
            </a:r>
            <a:r>
              <a:rPr lang="el-GR" sz="2000" baseline="30000" dirty="0" smtClean="0"/>
              <a:t>ος</a:t>
            </a:r>
            <a:r>
              <a:rPr lang="el-GR" sz="2000" dirty="0" smtClean="0"/>
              <a:t> </a:t>
            </a:r>
            <a:r>
              <a:rPr lang="el-GR" sz="2000" dirty="0" err="1" smtClean="0"/>
              <a:t>εμβρ</a:t>
            </a:r>
            <a:r>
              <a:rPr lang="el-GR" sz="2000" dirty="0" smtClean="0"/>
              <a:t>. μήνας), κυνοδόντων &amp; προγομφίων (10</a:t>
            </a:r>
            <a:r>
              <a:rPr lang="el-GR" sz="2000" baseline="30000" dirty="0" smtClean="0"/>
              <a:t>ος </a:t>
            </a:r>
            <a:r>
              <a:rPr lang="el-GR" sz="2000" dirty="0" smtClean="0"/>
              <a:t> εμβρ μήνας),</a:t>
            </a:r>
            <a:r>
              <a:rPr lang="el-GR" sz="2000" b="1" dirty="0" smtClean="0"/>
              <a:t> </a:t>
            </a:r>
            <a:r>
              <a:rPr lang="el-GR" sz="2000" b="1" i="1" dirty="0" smtClean="0"/>
              <a:t>καταβολή 20 μόνιμων</a:t>
            </a:r>
            <a:r>
              <a:rPr lang="el-GR" sz="2000" b="1" dirty="0" smtClean="0"/>
              <a:t>.</a:t>
            </a:r>
          </a:p>
          <a:p>
            <a:pPr marL="457200" indent="-457200">
              <a:buFont typeface="+mj-lt"/>
              <a:buAutoNum type="alphaUcPeriod" startAt="3"/>
            </a:pPr>
            <a:r>
              <a:rPr lang="el-GR" sz="2000" dirty="0" smtClean="0"/>
              <a:t>Η οδοντική ταινία βλαστάνει προς τα πίσω- σχηματισμός οδοντικών σπερμάτων των γομφίων, από  τον 4 εμβρυϊκό μήνα ο 1</a:t>
            </a:r>
            <a:r>
              <a:rPr lang="el-GR" sz="2000" baseline="30000" dirty="0" smtClean="0"/>
              <a:t>ος</a:t>
            </a:r>
            <a:r>
              <a:rPr lang="el-GR" sz="2000" dirty="0" smtClean="0"/>
              <a:t> γομφίος, και συνεχίζεται μέχρι το 1</a:t>
            </a:r>
            <a:r>
              <a:rPr lang="el-GR" sz="2000" baseline="30000" dirty="0" smtClean="0"/>
              <a:t>ο</a:t>
            </a:r>
            <a:r>
              <a:rPr lang="el-GR" sz="2000" dirty="0" smtClean="0"/>
              <a:t> έτος για τον 2</a:t>
            </a:r>
            <a:r>
              <a:rPr lang="el-GR" sz="2000" baseline="30000" dirty="0" smtClean="0"/>
              <a:t>ο</a:t>
            </a:r>
            <a:r>
              <a:rPr lang="el-GR" sz="2000" dirty="0" smtClean="0"/>
              <a:t> γομφίο και μέχρι 4</a:t>
            </a:r>
            <a:r>
              <a:rPr lang="el-GR" sz="2000" baseline="30000" dirty="0" smtClean="0"/>
              <a:t>ο</a:t>
            </a:r>
            <a:r>
              <a:rPr lang="el-GR" sz="2000" dirty="0" smtClean="0"/>
              <a:t> ή 5</a:t>
            </a:r>
            <a:r>
              <a:rPr lang="el-GR" sz="2000" baseline="30000" dirty="0" smtClean="0"/>
              <a:t>ο</a:t>
            </a:r>
            <a:r>
              <a:rPr lang="el-GR" sz="2000" dirty="0" smtClean="0"/>
              <a:t> έτος για τον 3</a:t>
            </a:r>
            <a:r>
              <a:rPr lang="el-GR" sz="2000" baseline="30000" dirty="0" smtClean="0"/>
              <a:t>ο</a:t>
            </a:r>
            <a:r>
              <a:rPr lang="el-GR" sz="2000" dirty="0"/>
              <a:t> </a:t>
            </a:r>
            <a:r>
              <a:rPr lang="el-GR" sz="2000" dirty="0" smtClean="0"/>
              <a:t>γομφίο, </a:t>
            </a:r>
            <a:r>
              <a:rPr lang="el-GR" sz="2000" b="1" i="1" dirty="0" smtClean="0"/>
              <a:t>καταβολή μόνιμων γομφίων.</a:t>
            </a:r>
            <a:endParaRPr lang="el-GR" sz="2000" b="1" i="1" dirty="0"/>
          </a:p>
        </p:txBody>
      </p:sp>
      <p:sp>
        <p:nvSpPr>
          <p:cNvPr id="4" name="Content Placeholder 3"/>
          <p:cNvSpPr>
            <a:spLocks noGrp="1"/>
          </p:cNvSpPr>
          <p:nvPr>
            <p:ph sz="half" idx="2"/>
          </p:nvPr>
        </p:nvSpPr>
        <p:spPr>
          <a:xfrm>
            <a:off x="4648200" y="476672"/>
            <a:ext cx="4038600" cy="2952329"/>
          </a:xfrm>
        </p:spPr>
        <p:txBody>
          <a:bodyPr anchor="ctr">
            <a:normAutofit fontScale="85000" lnSpcReduction="20000"/>
          </a:bodyPr>
          <a:lstStyle/>
          <a:p>
            <a:pPr marL="0" indent="0" algn="ctr">
              <a:spcBef>
                <a:spcPts val="0"/>
              </a:spcBef>
              <a:buNone/>
            </a:pPr>
            <a:r>
              <a:rPr lang="el-GR" sz="2400" b="1" dirty="0" smtClean="0"/>
              <a:t>ΕΞΕΛΙΞΗ ΟΔΟΝΤΙΚΗΣ ΤΑΙΝΙΑΣ</a:t>
            </a:r>
          </a:p>
          <a:p>
            <a:pPr marL="0" indent="0" algn="ctr">
              <a:spcBef>
                <a:spcPts val="0"/>
              </a:spcBef>
              <a:buNone/>
            </a:pPr>
            <a:r>
              <a:rPr lang="el-GR" sz="2400" b="1" dirty="0" smtClean="0"/>
              <a:t>ΤΡΕΙΣ ΦΑΣΕΙΣ</a:t>
            </a:r>
          </a:p>
          <a:p>
            <a:pPr marL="0" indent="0">
              <a:buNone/>
            </a:pPr>
            <a:endParaRPr lang="el-GR" sz="2000" dirty="0"/>
          </a:p>
          <a:p>
            <a:pPr marL="457200" indent="-457200">
              <a:buFont typeface="+mj-lt"/>
              <a:buAutoNum type="alphaUcPeriod"/>
            </a:pPr>
            <a:r>
              <a:rPr lang="el-GR" sz="2000" dirty="0" smtClean="0"/>
              <a:t>Σε κάθε γνάθο παράγονται από την οδοντική ταινία, 10 παχύνσεις, με τη μορφή επαρμάτων-</a:t>
            </a:r>
            <a:r>
              <a:rPr lang="el-GR" sz="2000" dirty="0" err="1" smtClean="0"/>
              <a:t>οδοντοβλαστήματα</a:t>
            </a:r>
            <a:r>
              <a:rPr lang="el-GR" sz="2000" dirty="0" smtClean="0"/>
              <a:t>, </a:t>
            </a:r>
            <a:r>
              <a:rPr lang="el-GR" sz="2000" b="1" i="1" dirty="0" smtClean="0"/>
              <a:t>η καταβολή των 20 νεογιλών.</a:t>
            </a:r>
          </a:p>
          <a:p>
            <a:pPr marL="0" indent="0">
              <a:buNone/>
            </a:pPr>
            <a:endParaRPr lang="el-GR" sz="2000" dirty="0"/>
          </a:p>
        </p:txBody>
      </p:sp>
    </p:spTree>
    <p:extLst>
      <p:ext uri="{BB962C8B-B14F-4D97-AF65-F5344CB8AC3E}">
        <p14:creationId xmlns:p14="http://schemas.microsoft.com/office/powerpoint/2010/main" val="37950452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5466"/>
          <a:stretch/>
        </p:blipFill>
        <p:spPr>
          <a:xfrm>
            <a:off x="1763688" y="45384"/>
            <a:ext cx="5082163" cy="6840000"/>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3829325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spcBef>
                <a:spcPts val="1200"/>
              </a:spcBef>
              <a:spcAft>
                <a:spcPts val="1200"/>
              </a:spcAft>
              <a:buNone/>
            </a:pPr>
            <a:r>
              <a:rPr lang="el-GR" sz="2800" dirty="0" smtClean="0"/>
              <a:t>Η οδοντογένεση ή οδοντογονία </a:t>
            </a:r>
          </a:p>
          <a:p>
            <a:pPr>
              <a:spcBef>
                <a:spcPts val="1200"/>
              </a:spcBef>
              <a:spcAft>
                <a:spcPts val="1200"/>
              </a:spcAft>
            </a:pPr>
            <a:r>
              <a:rPr lang="el-GR" sz="2800" dirty="0" smtClean="0"/>
              <a:t>εξετάζει τα στάδια της διάπλασης των δοντιών, από την αρχική καταβολή τους μέχρι την τελείωση τους.</a:t>
            </a:r>
          </a:p>
          <a:p>
            <a:pPr>
              <a:spcBef>
                <a:spcPts val="1200"/>
              </a:spcBef>
              <a:spcAft>
                <a:spcPts val="1200"/>
              </a:spcAft>
            </a:pPr>
            <a:r>
              <a:rPr lang="el-GR" sz="2800" dirty="0" smtClean="0"/>
              <a:t>Εξετάζει και την </a:t>
            </a:r>
            <a:r>
              <a:rPr lang="el-GR" sz="2800" dirty="0" err="1" smtClean="0"/>
              <a:t>ιστογενετική</a:t>
            </a:r>
            <a:r>
              <a:rPr lang="el-GR" sz="2800" dirty="0" smtClean="0"/>
              <a:t> προέλευση των ουσιών από τις οποίες </a:t>
            </a:r>
            <a:r>
              <a:rPr lang="el-GR" sz="2800" dirty="0" err="1" smtClean="0"/>
              <a:t>διαπλάσσεται</a:t>
            </a:r>
            <a:r>
              <a:rPr lang="el-GR" sz="2800" dirty="0" smtClean="0"/>
              <a:t> το δόντι.</a:t>
            </a:r>
          </a:p>
          <a:p>
            <a:pPr marL="0" indent="0">
              <a:spcBef>
                <a:spcPts val="1200"/>
              </a:spcBef>
              <a:spcAft>
                <a:spcPts val="1200"/>
              </a:spcAft>
              <a:buNone/>
            </a:pPr>
            <a:endParaRPr lang="el-GR" sz="2800" dirty="0" smtClean="0"/>
          </a:p>
          <a:p>
            <a:pPr>
              <a:spcBef>
                <a:spcPts val="1200"/>
              </a:spcBef>
              <a:spcAft>
                <a:spcPts val="1200"/>
              </a:spcAft>
            </a:pPr>
            <a:endParaRPr lang="el-GR" sz="2800" dirty="0"/>
          </a:p>
        </p:txBody>
      </p:sp>
      <p:sp>
        <p:nvSpPr>
          <p:cNvPr id="4" name="Title 1"/>
          <p:cNvSpPr>
            <a:spLocks noGrp="1"/>
          </p:cNvSpPr>
          <p:nvPr>
            <p:ph type="title"/>
          </p:nvPr>
        </p:nvSpPr>
        <p:spPr/>
        <p:txBody>
          <a:bodyPr/>
          <a:lstStyle/>
          <a:p>
            <a:r>
              <a:rPr lang="el-GR" altLang="el-GR" b="1" dirty="0" smtClean="0">
                <a:solidFill>
                  <a:schemeClr val="tx2"/>
                </a:solidFill>
              </a:rPr>
              <a:t>οδοντογένεση</a:t>
            </a:r>
            <a:endParaRPr lang="el-GR" b="1" dirty="0"/>
          </a:p>
        </p:txBody>
      </p:sp>
    </p:spTree>
    <p:extLst>
      <p:ext uri="{BB962C8B-B14F-4D97-AF65-F5344CB8AC3E}">
        <p14:creationId xmlns:p14="http://schemas.microsoft.com/office/powerpoint/2010/main" val="844459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901" b="4291"/>
          <a:stretch/>
        </p:blipFill>
        <p:spPr>
          <a:xfrm>
            <a:off x="2051720" y="154158"/>
            <a:ext cx="5199556" cy="6587210"/>
          </a:xfrm>
        </p:spPr>
      </p:pic>
      <p:sp>
        <p:nvSpPr>
          <p:cNvPr id="4" name="Slide Number Placeholder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6453019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normAutofit/>
          </a:bodyPr>
          <a:lstStyle/>
          <a:p>
            <a:r>
              <a:rPr lang="el-GR" sz="3200" b="1" dirty="0">
                <a:solidFill>
                  <a:schemeClr val="tx2"/>
                </a:solidFill>
              </a:rPr>
              <a:t>β</a:t>
            </a:r>
            <a:r>
              <a:rPr lang="el-GR" sz="3200" b="1" dirty="0" smtClean="0">
                <a:solidFill>
                  <a:schemeClr val="tx2"/>
                </a:solidFill>
              </a:rPr>
              <a:t>. Στάδιο </a:t>
            </a:r>
            <a:r>
              <a:rPr lang="el-GR" sz="3200" b="1" dirty="0">
                <a:solidFill>
                  <a:schemeClr val="tx2"/>
                </a:solidFill>
              </a:rPr>
              <a:t>του </a:t>
            </a:r>
            <a:r>
              <a:rPr lang="el-GR" sz="3200" b="1" dirty="0" smtClean="0">
                <a:solidFill>
                  <a:schemeClr val="tx2"/>
                </a:solidFill>
              </a:rPr>
              <a:t>κυπέλλου </a:t>
            </a:r>
            <a:r>
              <a:rPr lang="en-GB" sz="3200" b="1" dirty="0">
                <a:solidFill>
                  <a:schemeClr val="tx2"/>
                </a:solidFill>
              </a:rPr>
              <a:t>(cup stage</a:t>
            </a:r>
            <a:r>
              <a:rPr lang="en-GB" sz="3200" b="1" dirty="0" smtClean="0">
                <a:solidFill>
                  <a:schemeClr val="tx2"/>
                </a:solidFill>
              </a:rPr>
              <a:t>)</a:t>
            </a:r>
            <a:r>
              <a:rPr lang="el-GR" sz="3200" b="1" dirty="0" smtClean="0">
                <a:solidFill>
                  <a:schemeClr val="tx2"/>
                </a:solidFill>
              </a:rPr>
              <a:t/>
            </a:r>
            <a:br>
              <a:rPr lang="el-GR" sz="3200" b="1" dirty="0" smtClean="0">
                <a:solidFill>
                  <a:schemeClr val="tx2"/>
                </a:solidFill>
              </a:rPr>
            </a:br>
            <a:r>
              <a:rPr lang="el-GR" sz="3200" dirty="0" smtClean="0">
                <a:solidFill>
                  <a:schemeClr val="tx2"/>
                </a:solidFill>
              </a:rPr>
              <a:t>πολλαπλασιασμός κυττάρων</a:t>
            </a:r>
            <a:endParaRPr lang="el-GR" sz="3200" b="1" dirty="0">
              <a:solidFill>
                <a:schemeClr val="tx2"/>
              </a:solidFill>
            </a:endParaRPr>
          </a:p>
        </p:txBody>
      </p:sp>
      <p:sp>
        <p:nvSpPr>
          <p:cNvPr id="3" name="Content Placeholder 2"/>
          <p:cNvSpPr>
            <a:spLocks noGrp="1"/>
          </p:cNvSpPr>
          <p:nvPr>
            <p:ph sz="half" idx="1"/>
          </p:nvPr>
        </p:nvSpPr>
        <p:spPr>
          <a:xfrm>
            <a:off x="107504" y="1600200"/>
            <a:ext cx="4968552" cy="4525963"/>
          </a:xfrm>
        </p:spPr>
        <p:txBody>
          <a:bodyPr>
            <a:normAutofit fontScale="85000" lnSpcReduction="20000"/>
          </a:bodyPr>
          <a:lstStyle/>
          <a:p>
            <a:pPr>
              <a:lnSpc>
                <a:spcPct val="110000"/>
              </a:lnSpc>
              <a:spcBef>
                <a:spcPts val="600"/>
              </a:spcBef>
              <a:spcAft>
                <a:spcPts val="600"/>
              </a:spcAft>
            </a:pPr>
            <a:r>
              <a:rPr lang="el-GR" dirty="0"/>
              <a:t>Βαθμιαία τα κύτταρα που απαρτίζουν την οδοντική </a:t>
            </a:r>
            <a:r>
              <a:rPr lang="el-GR" dirty="0" smtClean="0"/>
              <a:t>καταβολή πολλαπλασιάζονται </a:t>
            </a:r>
            <a:r>
              <a:rPr lang="el-GR" dirty="0"/>
              <a:t>χωρίς να παρατηρείται καμία μορφολογική ή/και </a:t>
            </a:r>
            <a:r>
              <a:rPr lang="el-GR" dirty="0" smtClean="0"/>
              <a:t>λειτουργική διαφοροποίηση </a:t>
            </a:r>
            <a:r>
              <a:rPr lang="el-GR" dirty="0"/>
              <a:t>των κυττάρων. Αυτό έχει σα συνέπεια την αύξηση σε </a:t>
            </a:r>
            <a:r>
              <a:rPr lang="el-GR" dirty="0" smtClean="0"/>
              <a:t>όγκο.</a:t>
            </a:r>
          </a:p>
          <a:p>
            <a:pPr>
              <a:lnSpc>
                <a:spcPct val="110000"/>
              </a:lnSpc>
              <a:spcBef>
                <a:spcPts val="600"/>
              </a:spcBef>
              <a:spcAft>
                <a:spcPts val="600"/>
              </a:spcAft>
            </a:pPr>
            <a:r>
              <a:rPr lang="el-GR" dirty="0" smtClean="0"/>
              <a:t>Η αύξηση ακολουθεί </a:t>
            </a:r>
            <a:r>
              <a:rPr lang="el-GR" dirty="0"/>
              <a:t>μια </a:t>
            </a:r>
            <a:r>
              <a:rPr lang="el-GR" b="1" i="1" dirty="0" err="1">
                <a:solidFill>
                  <a:schemeClr val="tx2"/>
                </a:solidFill>
              </a:rPr>
              <a:t>κοίλανση</a:t>
            </a:r>
            <a:r>
              <a:rPr lang="el-GR" b="1" i="1" dirty="0">
                <a:solidFill>
                  <a:schemeClr val="tx2"/>
                </a:solidFill>
              </a:rPr>
              <a:t> </a:t>
            </a:r>
            <a:r>
              <a:rPr lang="el-GR" dirty="0"/>
              <a:t>στην επιφάνεια. Κατά αυτό το τρόπο η </a:t>
            </a:r>
            <a:r>
              <a:rPr lang="el-GR" dirty="0" smtClean="0"/>
              <a:t>οδοντική καταβολή εξελίσσεται </a:t>
            </a:r>
            <a:r>
              <a:rPr lang="el-GR" dirty="0"/>
              <a:t>διαρκώς και εισέρχεται μορφολογικά στο στάδιο του κυπέλλου</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3140968"/>
            <a:ext cx="3875846" cy="327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4100" name="Picture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300192" y="1412776"/>
            <a:ext cx="1150560" cy="169200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5950105" y="6453336"/>
            <a:ext cx="2059218" cy="307777"/>
          </a:xfrm>
          <a:prstGeom prst="rect">
            <a:avLst/>
          </a:prstGeom>
          <a:ln>
            <a:solidFill>
              <a:schemeClr val="accent1"/>
            </a:solidFill>
          </a:ln>
        </p:spPr>
        <p:txBody>
          <a:bodyPr wrap="none">
            <a:spAutoFit/>
          </a:bodyPr>
          <a:lstStyle/>
          <a:p>
            <a:pPr algn="ctr"/>
            <a:r>
              <a:rPr lang="el-GR" sz="1400" b="1" dirty="0">
                <a:solidFill>
                  <a:schemeClr val="tx2"/>
                </a:solidFill>
              </a:rPr>
              <a:t>β. Στάδιο του κυπέλλου</a:t>
            </a:r>
            <a:r>
              <a:rPr lang="el-GR" sz="1400" b="1" i="1" dirty="0" smtClean="0"/>
              <a:t>.</a:t>
            </a:r>
            <a:r>
              <a:rPr lang="el-GR" sz="1400" b="1" i="1" baseline="30000" dirty="0" smtClean="0"/>
              <a:t>3</a:t>
            </a:r>
            <a:endParaRPr lang="en-US" sz="1400" b="1" dirty="0"/>
          </a:p>
        </p:txBody>
      </p:sp>
    </p:spTree>
    <p:extLst>
      <p:ext uri="{BB962C8B-B14F-4D97-AF65-F5344CB8AC3E}">
        <p14:creationId xmlns:p14="http://schemas.microsoft.com/office/powerpoint/2010/main" val="366370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5368" y="1124744"/>
            <a:ext cx="3966592" cy="5256584"/>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el-GR" sz="2200" dirty="0"/>
              <a:t>Σε αυτό το στάδιο διακρίνουμε δυο δομές: </a:t>
            </a:r>
            <a:endParaRPr lang="el-GR" sz="2200" dirty="0" smtClean="0"/>
          </a:p>
          <a:p>
            <a:r>
              <a:rPr lang="el-GR" sz="2200" dirty="0" smtClean="0"/>
              <a:t>α</a:t>
            </a:r>
            <a:r>
              <a:rPr lang="el-GR" sz="2200" dirty="0"/>
              <a:t>) </a:t>
            </a:r>
            <a:r>
              <a:rPr lang="el-GR" sz="2200" b="1" i="1" dirty="0"/>
              <a:t>το όργανο της </a:t>
            </a:r>
            <a:r>
              <a:rPr lang="el-GR" sz="2200" b="1" i="1" dirty="0" smtClean="0"/>
              <a:t>αδαμαντίνης- </a:t>
            </a:r>
            <a:r>
              <a:rPr lang="el-GR" sz="2200" i="1" dirty="0" err="1"/>
              <a:t>enamel</a:t>
            </a:r>
            <a:r>
              <a:rPr lang="el-GR" sz="2200" i="1" dirty="0"/>
              <a:t> </a:t>
            </a:r>
            <a:r>
              <a:rPr lang="el-GR" sz="2200" i="1" dirty="0" err="1"/>
              <a:t>organ</a:t>
            </a:r>
            <a:r>
              <a:rPr lang="el-GR" sz="2200" b="1" i="1" dirty="0" smtClean="0"/>
              <a:t> </a:t>
            </a:r>
            <a:r>
              <a:rPr lang="el-GR" sz="2200" dirty="0"/>
              <a:t>το </a:t>
            </a:r>
            <a:r>
              <a:rPr lang="el-GR" sz="2200" dirty="0" smtClean="0"/>
              <a:t>οποίο απαρτίζεται </a:t>
            </a:r>
            <a:r>
              <a:rPr lang="el-GR" sz="2200" dirty="0"/>
              <a:t>από τα επιθηλιακά κύτταρα και παραμένουν </a:t>
            </a:r>
            <a:r>
              <a:rPr lang="el-GR" sz="2200" dirty="0" err="1" smtClean="0"/>
              <a:t>προσδεδεμένα</a:t>
            </a:r>
            <a:r>
              <a:rPr lang="el-GR" sz="2200" dirty="0" smtClean="0"/>
              <a:t> </a:t>
            </a:r>
            <a:r>
              <a:rPr lang="el-GR" sz="2200" dirty="0"/>
              <a:t>στο </a:t>
            </a:r>
            <a:r>
              <a:rPr lang="el-GR" sz="2200" dirty="0" smtClean="0"/>
              <a:t>επιθήλιο </a:t>
            </a:r>
            <a:r>
              <a:rPr lang="el-GR" sz="2200" b="1" dirty="0" smtClean="0">
                <a:solidFill>
                  <a:schemeClr val="tx2"/>
                </a:solidFill>
              </a:rPr>
              <a:t>(</a:t>
            </a:r>
            <a:r>
              <a:rPr lang="el-GR" sz="2200" b="1" i="1" dirty="0" smtClean="0">
                <a:solidFill>
                  <a:schemeClr val="tx2"/>
                </a:solidFill>
              </a:rPr>
              <a:t>παραγωγή αδαμαντίνης &amp; διάπλαση του δοντιού</a:t>
            </a:r>
            <a:r>
              <a:rPr lang="el-GR" sz="2200" b="1" dirty="0" smtClean="0">
                <a:solidFill>
                  <a:schemeClr val="tx2"/>
                </a:solidFill>
              </a:rPr>
              <a:t>)</a:t>
            </a:r>
          </a:p>
          <a:p>
            <a:pPr marL="0" indent="0">
              <a:buNone/>
            </a:pPr>
            <a:r>
              <a:rPr lang="el-GR" sz="2200" dirty="0" smtClean="0"/>
              <a:t>και</a:t>
            </a:r>
          </a:p>
          <a:p>
            <a:r>
              <a:rPr lang="el-GR" sz="2200" dirty="0" smtClean="0"/>
              <a:t> </a:t>
            </a:r>
            <a:r>
              <a:rPr lang="el-GR" sz="2200" dirty="0"/>
              <a:t>β) </a:t>
            </a:r>
            <a:r>
              <a:rPr lang="el-GR" sz="2200" b="1" i="1" dirty="0"/>
              <a:t>την οδοντική </a:t>
            </a:r>
            <a:r>
              <a:rPr lang="el-GR" sz="2200" b="1" i="1" dirty="0" smtClean="0"/>
              <a:t>θηλή -</a:t>
            </a:r>
            <a:r>
              <a:rPr lang="el-GR" sz="2200" i="1" dirty="0" smtClean="0"/>
              <a:t> </a:t>
            </a:r>
            <a:r>
              <a:rPr lang="el-GR" sz="2200" i="1" dirty="0" err="1"/>
              <a:t>dental</a:t>
            </a:r>
            <a:r>
              <a:rPr lang="en-GB" sz="2200" i="1" dirty="0"/>
              <a:t> </a:t>
            </a:r>
            <a:r>
              <a:rPr lang="el-GR" sz="2200" i="1" dirty="0" err="1"/>
              <a:t>papilla</a:t>
            </a:r>
            <a:r>
              <a:rPr lang="el-GR" sz="2200" b="1" i="1" dirty="0" smtClean="0"/>
              <a:t> </a:t>
            </a:r>
            <a:r>
              <a:rPr lang="el-GR" sz="2200" dirty="0"/>
              <a:t>που την απαρτίζουν τα κύτταρα του </a:t>
            </a:r>
            <a:r>
              <a:rPr lang="el-GR" sz="2200" dirty="0" smtClean="0"/>
              <a:t>μεσεγχύματος </a:t>
            </a:r>
            <a:r>
              <a:rPr lang="el-GR" sz="2200" b="1" i="1" dirty="0" smtClean="0">
                <a:solidFill>
                  <a:schemeClr val="tx2"/>
                </a:solidFill>
              </a:rPr>
              <a:t>(παραγωγή οδοντίνης &amp; πολφού)</a:t>
            </a:r>
            <a:r>
              <a:rPr lang="el-GR" sz="2200" b="1" dirty="0" smtClean="0">
                <a:solidFill>
                  <a:schemeClr val="tx2"/>
                </a:solidFill>
              </a:rPr>
              <a:t>.</a:t>
            </a:r>
            <a:endParaRPr lang="el-GR" sz="2200" b="1" dirty="0"/>
          </a:p>
          <a:p>
            <a:r>
              <a:rPr lang="el-GR" sz="2000" dirty="0" smtClean="0">
                <a:solidFill>
                  <a:schemeClr val="tx1"/>
                </a:solidFill>
              </a:rPr>
              <a:t>Η οδοντική θηλή χωρίζεται από το όργανο της αδαμαντίνης με ένα βασικό υμένα, που παριστάνει το μελλοντικό όριο αδαμαντίνης -οδοντίνης</a:t>
            </a:r>
            <a:endParaRPr lang="el-GR" sz="2000" dirty="0">
              <a:solidFill>
                <a:schemeClr val="tx1"/>
              </a:solidFill>
            </a:endParaRPr>
          </a:p>
        </p:txBody>
      </p:sp>
      <p:sp>
        <p:nvSpPr>
          <p:cNvPr id="5" name="Title 1"/>
          <p:cNvSpPr>
            <a:spLocks noGrp="1"/>
          </p:cNvSpPr>
          <p:nvPr>
            <p:ph type="title"/>
          </p:nvPr>
        </p:nvSpPr>
        <p:spPr>
          <a:xfrm>
            <a:off x="457200" y="53752"/>
            <a:ext cx="8229600" cy="1143000"/>
          </a:xfrm>
        </p:spPr>
        <p:txBody>
          <a:bodyPr anchor="t">
            <a:normAutofit/>
          </a:bodyPr>
          <a:lstStyle/>
          <a:p>
            <a:r>
              <a:rPr lang="el-GR" sz="3200" b="1" dirty="0">
                <a:solidFill>
                  <a:schemeClr val="tx2"/>
                </a:solidFill>
              </a:rPr>
              <a:t>β</a:t>
            </a:r>
            <a:r>
              <a:rPr lang="el-GR" sz="3200" b="1" dirty="0" smtClean="0">
                <a:solidFill>
                  <a:schemeClr val="tx2"/>
                </a:solidFill>
              </a:rPr>
              <a:t>. Στάδιο </a:t>
            </a:r>
            <a:r>
              <a:rPr lang="el-GR" sz="3200" b="1" dirty="0">
                <a:solidFill>
                  <a:schemeClr val="tx2"/>
                </a:solidFill>
              </a:rPr>
              <a:t>του </a:t>
            </a:r>
            <a:r>
              <a:rPr lang="el-GR" sz="3200" b="1" dirty="0" smtClean="0">
                <a:solidFill>
                  <a:schemeClr val="tx2"/>
                </a:solidFill>
              </a:rPr>
              <a:t>κυπέλλου </a:t>
            </a:r>
            <a:r>
              <a:rPr lang="en-GB" sz="3200" b="1" dirty="0">
                <a:solidFill>
                  <a:schemeClr val="tx2"/>
                </a:solidFill>
              </a:rPr>
              <a:t>(cup stage)</a:t>
            </a:r>
            <a:endParaRPr lang="el-GR" sz="3200" b="1" dirty="0">
              <a:solidFill>
                <a:schemeClr val="tx2"/>
              </a:solidFill>
            </a:endParaRPr>
          </a:p>
        </p:txBody>
      </p:sp>
      <p:pic>
        <p:nvPicPr>
          <p:cNvPr id="6" name="Picture 3"/>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5514" y="4077376"/>
            <a:ext cx="3236966" cy="27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99" r="3027" b="7569"/>
          <a:stretch/>
        </p:blipFill>
        <p:spPr bwMode="auto">
          <a:xfrm>
            <a:off x="5275012" y="836712"/>
            <a:ext cx="3617468" cy="320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Rectangle 6"/>
          <p:cNvSpPr/>
          <p:nvPr/>
        </p:nvSpPr>
        <p:spPr>
          <a:xfrm>
            <a:off x="4860032" y="6300028"/>
            <a:ext cx="1283300" cy="307777"/>
          </a:xfrm>
          <a:prstGeom prst="rect">
            <a:avLst/>
          </a:prstGeom>
        </p:spPr>
        <p:txBody>
          <a:bodyPr wrap="none">
            <a:spAutoFit/>
          </a:bodyPr>
          <a:lstStyle/>
          <a:p>
            <a:r>
              <a:rPr lang="el-GR" sz="1400" b="1" i="1" dirty="0"/>
              <a:t>οδοντική θηλή</a:t>
            </a:r>
            <a:endParaRPr lang="el-GR" sz="1400" dirty="0"/>
          </a:p>
        </p:txBody>
      </p:sp>
      <p:sp>
        <p:nvSpPr>
          <p:cNvPr id="8" name="Rectangle 7"/>
          <p:cNvSpPr/>
          <p:nvPr/>
        </p:nvSpPr>
        <p:spPr>
          <a:xfrm>
            <a:off x="4344337" y="5085184"/>
            <a:ext cx="2027863" cy="307777"/>
          </a:xfrm>
          <a:prstGeom prst="rect">
            <a:avLst/>
          </a:prstGeom>
        </p:spPr>
        <p:txBody>
          <a:bodyPr wrap="none">
            <a:spAutoFit/>
          </a:bodyPr>
          <a:lstStyle/>
          <a:p>
            <a:r>
              <a:rPr lang="el-GR" sz="1400" b="1" i="1" dirty="0"/>
              <a:t>όργανο της αδαμαντίνης</a:t>
            </a:r>
            <a:endParaRPr lang="el-GR" sz="1400" dirty="0"/>
          </a:p>
        </p:txBody>
      </p:sp>
      <p:cxnSp>
        <p:nvCxnSpPr>
          <p:cNvPr id="10" name="Straight Arrow Connector 9"/>
          <p:cNvCxnSpPr/>
          <p:nvPr/>
        </p:nvCxnSpPr>
        <p:spPr>
          <a:xfrm flipV="1">
            <a:off x="6012160" y="6300028"/>
            <a:ext cx="504056" cy="1846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V="1">
            <a:off x="6084168" y="5085184"/>
            <a:ext cx="792088" cy="18466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6542638" y="6191726"/>
            <a:ext cx="261610" cy="261610"/>
          </a:xfrm>
          <a:prstGeom prst="rect">
            <a:avLst/>
          </a:prstGeom>
          <a:noFill/>
        </p:spPr>
        <p:txBody>
          <a:bodyPr wrap="none" rtlCol="0">
            <a:spAutoFit/>
          </a:bodyPr>
          <a:lstStyle/>
          <a:p>
            <a:r>
              <a:rPr lang="el-GR" sz="1100" b="1" dirty="0" smtClean="0"/>
              <a:t>β</a:t>
            </a:r>
            <a:endParaRPr lang="en-US" sz="1100" b="1" dirty="0"/>
          </a:p>
        </p:txBody>
      </p:sp>
    </p:spTree>
    <p:extLst>
      <p:ext uri="{BB962C8B-B14F-4D97-AF65-F5344CB8AC3E}">
        <p14:creationId xmlns:p14="http://schemas.microsoft.com/office/powerpoint/2010/main" val="98798941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chor="t">
            <a:normAutofit fontScale="90000"/>
          </a:bodyPr>
          <a:lstStyle/>
          <a:p>
            <a:r>
              <a:rPr lang="el-GR" sz="3600" b="1" dirty="0" smtClean="0">
                <a:solidFill>
                  <a:schemeClr val="tx2"/>
                </a:solidFill>
              </a:rPr>
              <a:t>Γ. Στάδιο </a:t>
            </a:r>
            <a:r>
              <a:rPr lang="el-GR" sz="3600" b="1" dirty="0">
                <a:solidFill>
                  <a:schemeClr val="tx2"/>
                </a:solidFill>
              </a:rPr>
              <a:t>του </a:t>
            </a:r>
            <a:r>
              <a:rPr lang="el-GR" sz="3600" b="1" dirty="0" smtClean="0">
                <a:solidFill>
                  <a:schemeClr val="tx2"/>
                </a:solidFill>
              </a:rPr>
              <a:t>κώδωνα</a:t>
            </a:r>
            <a:r>
              <a:rPr lang="en-GB" sz="3600" b="1" dirty="0" smtClean="0">
                <a:solidFill>
                  <a:schemeClr val="tx2"/>
                </a:solidFill>
              </a:rPr>
              <a:t> (Bell stage)</a:t>
            </a:r>
            <a:r>
              <a:rPr lang="el-GR" sz="3600" b="1" dirty="0" smtClean="0">
                <a:solidFill>
                  <a:schemeClr val="tx2"/>
                </a:solidFill>
              </a:rPr>
              <a:t/>
            </a:r>
            <a:br>
              <a:rPr lang="el-GR" sz="3600" b="1" dirty="0" smtClean="0">
                <a:solidFill>
                  <a:schemeClr val="tx2"/>
                </a:solidFill>
              </a:rPr>
            </a:br>
            <a:r>
              <a:rPr lang="el-GR" sz="3600" dirty="0" err="1" smtClean="0">
                <a:solidFill>
                  <a:schemeClr val="tx2"/>
                </a:solidFill>
              </a:rPr>
              <a:t>Ιστοδιαφοροποίηση</a:t>
            </a:r>
            <a:endParaRPr lang="el-GR" sz="3600" b="1" dirty="0">
              <a:solidFill>
                <a:schemeClr val="tx2"/>
              </a:solidFill>
            </a:endParaRPr>
          </a:p>
        </p:txBody>
      </p:sp>
      <p:sp>
        <p:nvSpPr>
          <p:cNvPr id="3" name="Content Placeholder 2"/>
          <p:cNvSpPr>
            <a:spLocks noGrp="1"/>
          </p:cNvSpPr>
          <p:nvPr>
            <p:ph sz="half" idx="1"/>
          </p:nvPr>
        </p:nvSpPr>
        <p:spPr>
          <a:xfrm>
            <a:off x="107504" y="1268760"/>
            <a:ext cx="4824536" cy="5517232"/>
          </a:xfrm>
        </p:spPr>
        <p:txBody>
          <a:bodyPr>
            <a:noAutofit/>
          </a:bodyPr>
          <a:lstStyle/>
          <a:p>
            <a:pPr>
              <a:spcBef>
                <a:spcPts val="0"/>
              </a:spcBef>
              <a:spcAft>
                <a:spcPts val="600"/>
              </a:spcAft>
            </a:pPr>
            <a:r>
              <a:rPr lang="el-GR" sz="2000" dirty="0"/>
              <a:t>Καθώς τα κύτταρα συνεχώς πολλαπλασιάζονται και αυξάνονται το όργανο </a:t>
            </a:r>
            <a:r>
              <a:rPr lang="el-GR" sz="2000" dirty="0" smtClean="0"/>
              <a:t>της αδαμαντίνης </a:t>
            </a:r>
            <a:r>
              <a:rPr lang="el-GR" sz="2000" dirty="0"/>
              <a:t>παίρνει ένα κωδωνοειδές </a:t>
            </a:r>
            <a:r>
              <a:rPr lang="el-GR" sz="2000" dirty="0" smtClean="0"/>
              <a:t>σχήμα.</a:t>
            </a:r>
            <a:r>
              <a:rPr lang="el-GR" sz="2000" dirty="0"/>
              <a:t> </a:t>
            </a:r>
            <a:endParaRPr lang="el-GR" sz="2000" dirty="0" smtClean="0"/>
          </a:p>
          <a:p>
            <a:pPr>
              <a:spcBef>
                <a:spcPts val="0"/>
              </a:spcBef>
              <a:spcAft>
                <a:spcPts val="600"/>
              </a:spcAft>
            </a:pPr>
            <a:r>
              <a:rPr lang="el-GR" sz="2000" dirty="0" smtClean="0"/>
              <a:t>Σε </a:t>
            </a:r>
            <a:r>
              <a:rPr lang="el-GR" sz="2000" dirty="0"/>
              <a:t>αυτό το στάδιο η ζώνη </a:t>
            </a:r>
            <a:r>
              <a:rPr lang="el-GR" sz="2000" dirty="0" smtClean="0"/>
              <a:t>των κυττάρων </a:t>
            </a:r>
            <a:r>
              <a:rPr lang="el-GR" sz="2000" dirty="0"/>
              <a:t>που συνδέουν το </a:t>
            </a:r>
            <a:r>
              <a:rPr lang="el-GR" sz="2000" i="1" dirty="0"/>
              <a:t>όργανο της αδαμαντίνης</a:t>
            </a:r>
            <a:r>
              <a:rPr lang="el-GR" sz="2000" dirty="0"/>
              <a:t> με το στοματικό </a:t>
            </a:r>
            <a:r>
              <a:rPr lang="el-GR" sz="2000" dirty="0" smtClean="0"/>
              <a:t>επιθήλιο </a:t>
            </a:r>
            <a:r>
              <a:rPr lang="el-GR" sz="2000" dirty="0" err="1" smtClean="0"/>
              <a:t>διαρηγνύεται</a:t>
            </a:r>
            <a:r>
              <a:rPr lang="el-GR" sz="2000" dirty="0"/>
              <a:t>, με συνέπεια τον αποχωρισμό του αναπτυσσόμενου δοντιού από </a:t>
            </a:r>
            <a:r>
              <a:rPr lang="el-GR" sz="2000" dirty="0" smtClean="0"/>
              <a:t>το στοματικό επιθήλιο </a:t>
            </a:r>
            <a:r>
              <a:rPr lang="el-GR" sz="2000" b="1" dirty="0" smtClean="0">
                <a:solidFill>
                  <a:schemeClr val="tx2"/>
                </a:solidFill>
              </a:rPr>
              <a:t>(αρχικά στάδια του κώδωνα).</a:t>
            </a:r>
          </a:p>
          <a:p>
            <a:pPr>
              <a:spcBef>
                <a:spcPts val="0"/>
              </a:spcBef>
              <a:spcAft>
                <a:spcPts val="600"/>
              </a:spcAft>
            </a:pPr>
            <a:r>
              <a:rPr lang="el-GR" sz="2000" dirty="0" smtClean="0"/>
              <a:t>Η κυτταρική </a:t>
            </a:r>
            <a:r>
              <a:rPr lang="el-GR" sz="2000" dirty="0"/>
              <a:t>διαφοροποίηση και </a:t>
            </a:r>
            <a:r>
              <a:rPr lang="el-GR" sz="2000" dirty="0" err="1"/>
              <a:t>ιστοδιαφοροποίηση</a:t>
            </a:r>
            <a:r>
              <a:rPr lang="el-GR" sz="2000" dirty="0" smtClean="0"/>
              <a:t> αρχίζει να διαφαίνεται καθαρά τόσο </a:t>
            </a:r>
            <a:r>
              <a:rPr lang="el-GR" sz="2000" dirty="0"/>
              <a:t>στο επιθήλιο, όσο και στο </a:t>
            </a:r>
            <a:r>
              <a:rPr lang="el-GR" sz="2000" dirty="0" err="1" smtClean="0"/>
              <a:t>μεσέγχυμα</a:t>
            </a:r>
            <a:r>
              <a:rPr lang="el-GR" sz="2000" dirty="0"/>
              <a:t> </a:t>
            </a:r>
            <a:r>
              <a:rPr lang="el-GR" sz="2000" i="1" dirty="0" smtClean="0"/>
              <a:t>(οδοντική θηλή)</a:t>
            </a:r>
            <a:endParaRPr lang="el-GR" sz="2000" i="1" dirty="0"/>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268760"/>
            <a:ext cx="3744000" cy="2624660"/>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969354"/>
            <a:ext cx="3744000" cy="2532473"/>
          </a:xfrm>
          <a:prstGeom prst="rect">
            <a:avLst/>
          </a:prstGeom>
          <a:noFill/>
          <a:ln w="95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cxnSp>
        <p:nvCxnSpPr>
          <p:cNvPr id="5" name="Straight Arrow Connector 4"/>
          <p:cNvCxnSpPr/>
          <p:nvPr/>
        </p:nvCxnSpPr>
        <p:spPr>
          <a:xfrm flipH="1">
            <a:off x="7236296" y="1556792"/>
            <a:ext cx="597352" cy="36004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81755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1" y="1052736"/>
            <a:ext cx="3748201" cy="338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33399" y="1710100"/>
            <a:ext cx="4059229"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25760" y="4365104"/>
            <a:ext cx="1853952" cy="584775"/>
          </a:xfrm>
          <a:prstGeom prst="rect">
            <a:avLst/>
          </a:prstGeom>
        </p:spPr>
        <p:txBody>
          <a:bodyPr wrap="square">
            <a:spAutoFit/>
          </a:bodyPr>
          <a:lstStyle/>
          <a:p>
            <a:r>
              <a:rPr lang="el-GR" sz="1600" b="1" i="1" dirty="0"/>
              <a:t>έξω </a:t>
            </a:r>
            <a:r>
              <a:rPr lang="el-GR" sz="1600" b="1" i="1" dirty="0" err="1"/>
              <a:t>αδαμαντινικό</a:t>
            </a:r>
            <a:endParaRPr lang="el-GR" sz="1600" b="1" i="1" dirty="0"/>
          </a:p>
          <a:p>
            <a:r>
              <a:rPr lang="el-GR" sz="1600" b="1" i="1" dirty="0"/>
              <a:t>επιθήλιο</a:t>
            </a:r>
            <a:endParaRPr lang="el-GR" sz="1600" b="1" dirty="0"/>
          </a:p>
        </p:txBody>
      </p:sp>
      <p:cxnSp>
        <p:nvCxnSpPr>
          <p:cNvPr id="7" name="Straight Arrow Connector 6"/>
          <p:cNvCxnSpPr/>
          <p:nvPr/>
        </p:nvCxnSpPr>
        <p:spPr>
          <a:xfrm flipV="1">
            <a:off x="1034480" y="3654316"/>
            <a:ext cx="225152" cy="756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Rectangle 7"/>
          <p:cNvSpPr/>
          <p:nvPr/>
        </p:nvSpPr>
        <p:spPr>
          <a:xfrm>
            <a:off x="1331640" y="3213557"/>
            <a:ext cx="1853952" cy="584775"/>
          </a:xfrm>
          <a:prstGeom prst="rect">
            <a:avLst/>
          </a:prstGeom>
        </p:spPr>
        <p:txBody>
          <a:bodyPr wrap="square">
            <a:spAutoFit/>
          </a:bodyPr>
          <a:lstStyle/>
          <a:p>
            <a:pPr algn="ctr"/>
            <a:r>
              <a:rPr lang="el-GR" sz="1600" b="1" i="1" dirty="0"/>
              <a:t>έσω </a:t>
            </a:r>
            <a:r>
              <a:rPr lang="el-GR" sz="1600" b="1" i="1" dirty="0" err="1"/>
              <a:t>αδαμαντινικό</a:t>
            </a:r>
            <a:endParaRPr lang="el-GR" sz="1600" b="1" i="1" dirty="0"/>
          </a:p>
          <a:p>
            <a:pPr algn="ctr"/>
            <a:r>
              <a:rPr lang="el-GR" sz="1600" b="1" i="1" dirty="0"/>
              <a:t>επιθήλιο</a:t>
            </a:r>
            <a:endParaRPr lang="el-GR" sz="1600" b="1" dirty="0"/>
          </a:p>
        </p:txBody>
      </p:sp>
      <p:cxnSp>
        <p:nvCxnSpPr>
          <p:cNvPr id="10" name="Straight Arrow Connector 9"/>
          <p:cNvCxnSpPr>
            <a:stCxn id="8" idx="0"/>
          </p:cNvCxnSpPr>
          <p:nvPr/>
        </p:nvCxnSpPr>
        <p:spPr>
          <a:xfrm flipH="1" flipV="1">
            <a:off x="2051720" y="2790220"/>
            <a:ext cx="206896" cy="4233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187624" y="1340768"/>
            <a:ext cx="1865960" cy="338554"/>
          </a:xfrm>
          <a:prstGeom prst="rect">
            <a:avLst/>
          </a:prstGeom>
        </p:spPr>
        <p:txBody>
          <a:bodyPr wrap="none">
            <a:spAutoFit/>
          </a:bodyPr>
          <a:lstStyle/>
          <a:p>
            <a:r>
              <a:rPr lang="el-GR" sz="1600" b="1" i="1" dirty="0"/>
              <a:t>αστεροειδές δίκτυο</a:t>
            </a:r>
            <a:endParaRPr lang="el-GR" sz="1600" b="1" dirty="0"/>
          </a:p>
        </p:txBody>
      </p:sp>
      <p:cxnSp>
        <p:nvCxnSpPr>
          <p:cNvPr id="13" name="Straight Arrow Connector 12"/>
          <p:cNvCxnSpPr/>
          <p:nvPr/>
        </p:nvCxnSpPr>
        <p:spPr>
          <a:xfrm flipH="1">
            <a:off x="1835696" y="1710100"/>
            <a:ext cx="284908"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251520" y="2430180"/>
            <a:ext cx="1660711" cy="338554"/>
          </a:xfrm>
          <a:prstGeom prst="rect">
            <a:avLst/>
          </a:prstGeom>
        </p:spPr>
        <p:txBody>
          <a:bodyPr wrap="none">
            <a:spAutoFit/>
          </a:bodyPr>
          <a:lstStyle/>
          <a:p>
            <a:r>
              <a:rPr lang="el-GR" sz="1600" b="1" i="1" dirty="0"/>
              <a:t>διάμεση στιβάδα</a:t>
            </a:r>
            <a:endParaRPr lang="el-GR" sz="1600" b="1" dirty="0"/>
          </a:p>
        </p:txBody>
      </p:sp>
      <p:cxnSp>
        <p:nvCxnSpPr>
          <p:cNvPr id="17" name="Straight Arrow Connector 16"/>
          <p:cNvCxnSpPr/>
          <p:nvPr/>
        </p:nvCxnSpPr>
        <p:spPr>
          <a:xfrm>
            <a:off x="988132" y="2790220"/>
            <a:ext cx="559532" cy="211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8" name="Rectangle 17"/>
          <p:cNvSpPr/>
          <p:nvPr/>
        </p:nvSpPr>
        <p:spPr>
          <a:xfrm>
            <a:off x="2411760" y="4446404"/>
            <a:ext cx="1437509" cy="338554"/>
          </a:xfrm>
          <a:prstGeom prst="rect">
            <a:avLst/>
          </a:prstGeom>
        </p:spPr>
        <p:txBody>
          <a:bodyPr wrap="none">
            <a:spAutoFit/>
          </a:bodyPr>
          <a:lstStyle/>
          <a:p>
            <a:r>
              <a:rPr lang="el-GR" sz="1600" b="1" i="1" dirty="0"/>
              <a:t>οδοντική θηλή</a:t>
            </a:r>
            <a:endParaRPr lang="el-GR" sz="1600" b="1" dirty="0"/>
          </a:p>
        </p:txBody>
      </p:sp>
      <p:cxnSp>
        <p:nvCxnSpPr>
          <p:cNvPr id="20" name="Straight Arrow Connector 19"/>
          <p:cNvCxnSpPr/>
          <p:nvPr/>
        </p:nvCxnSpPr>
        <p:spPr>
          <a:xfrm flipV="1">
            <a:off x="3130514" y="3213557"/>
            <a:ext cx="55078" cy="11967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Title 1"/>
          <p:cNvSpPr>
            <a:spLocks noGrp="1"/>
          </p:cNvSpPr>
          <p:nvPr>
            <p:ph type="title"/>
          </p:nvPr>
        </p:nvSpPr>
        <p:spPr>
          <a:xfrm>
            <a:off x="457200" y="0"/>
            <a:ext cx="8229600" cy="1143000"/>
          </a:xfrm>
        </p:spPr>
        <p:txBody>
          <a:bodyPr anchor="t">
            <a:normAutofit/>
          </a:bodyPr>
          <a:lstStyle/>
          <a:p>
            <a:r>
              <a:rPr lang="el-GR" sz="3600" b="1" dirty="0">
                <a:solidFill>
                  <a:schemeClr val="tx2"/>
                </a:solidFill>
              </a:rPr>
              <a:t>γ</a:t>
            </a:r>
            <a:r>
              <a:rPr lang="el-GR" sz="3600" b="1" dirty="0" smtClean="0">
                <a:solidFill>
                  <a:schemeClr val="tx2"/>
                </a:solidFill>
              </a:rPr>
              <a:t>. Στάδιο </a:t>
            </a:r>
            <a:r>
              <a:rPr lang="el-GR" sz="3600" b="1" dirty="0">
                <a:solidFill>
                  <a:schemeClr val="tx2"/>
                </a:solidFill>
              </a:rPr>
              <a:t>του </a:t>
            </a:r>
            <a:r>
              <a:rPr lang="el-GR" sz="3600" b="1" dirty="0" smtClean="0">
                <a:solidFill>
                  <a:schemeClr val="tx2"/>
                </a:solidFill>
              </a:rPr>
              <a:t>κώδωνα</a:t>
            </a:r>
            <a:br>
              <a:rPr lang="el-GR" sz="3600" b="1" dirty="0" smtClean="0">
                <a:solidFill>
                  <a:schemeClr val="tx2"/>
                </a:solidFill>
              </a:rPr>
            </a:br>
            <a:r>
              <a:rPr lang="el-GR" sz="2800" dirty="0" err="1" smtClean="0">
                <a:solidFill>
                  <a:schemeClr val="tx2"/>
                </a:solidFill>
              </a:rPr>
              <a:t>Ιστοδιαφοροποίηση</a:t>
            </a:r>
            <a:endParaRPr lang="el-GR" sz="2800" b="1" dirty="0">
              <a:solidFill>
                <a:schemeClr val="tx2"/>
              </a:solidFill>
            </a:endParaRPr>
          </a:p>
        </p:txBody>
      </p:sp>
      <p:sp>
        <p:nvSpPr>
          <p:cNvPr id="21" name="Rectangle 20"/>
          <p:cNvSpPr/>
          <p:nvPr/>
        </p:nvSpPr>
        <p:spPr>
          <a:xfrm>
            <a:off x="251520" y="4987042"/>
            <a:ext cx="8712968" cy="1754326"/>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l-GR" dirty="0"/>
              <a:t>Στο όργανο της αδαμαντίνης, με τη συνεχή αύξηση του επιθηλιακού </a:t>
            </a:r>
            <a:r>
              <a:rPr lang="el-GR" dirty="0" smtClean="0"/>
              <a:t>κώδωνα, επέρχεται </a:t>
            </a:r>
            <a:r>
              <a:rPr lang="el-GR" dirty="0"/>
              <a:t>σταδιακά η διευθέτηση των επιθηλιακών κυττάρων που οδηγεί </a:t>
            </a:r>
            <a:r>
              <a:rPr lang="el-GR" dirty="0" smtClean="0"/>
              <a:t>σε συγκεκριμένη </a:t>
            </a:r>
            <a:r>
              <a:rPr lang="el-GR" dirty="0"/>
              <a:t>οργάνωση. </a:t>
            </a:r>
            <a:endParaRPr lang="el-GR" dirty="0" smtClean="0"/>
          </a:p>
          <a:p>
            <a:pPr marL="285750" indent="-285750">
              <a:buFont typeface="Arial" panose="020B0604020202020204" pitchFamily="34" charset="0"/>
              <a:buChar char="•"/>
            </a:pPr>
            <a:r>
              <a:rPr lang="el-GR" dirty="0" smtClean="0"/>
              <a:t>Οι </a:t>
            </a:r>
            <a:r>
              <a:rPr lang="el-GR" dirty="0"/>
              <a:t>διαφοροποιήσεις αυτές εκδηλώνονται προοδευτικά </a:t>
            </a:r>
            <a:r>
              <a:rPr lang="el-GR" dirty="0" smtClean="0"/>
              <a:t>με μορφολογικές </a:t>
            </a:r>
            <a:r>
              <a:rPr lang="el-GR" dirty="0"/>
              <a:t>διαφοροποιήσεις των κυττάρων (</a:t>
            </a:r>
            <a:r>
              <a:rPr lang="el-GR" b="1" dirty="0"/>
              <a:t>σχήμα και μέγεθος</a:t>
            </a:r>
            <a:r>
              <a:rPr lang="el-GR" dirty="0"/>
              <a:t>), χωρίς </a:t>
            </a:r>
            <a:r>
              <a:rPr lang="el-GR" dirty="0" smtClean="0"/>
              <a:t>να εκδηλώνονται </a:t>
            </a:r>
            <a:r>
              <a:rPr lang="el-GR" dirty="0"/>
              <a:t>τροποποιήσεις στη λειτουργία των κυττάρων. </a:t>
            </a:r>
          </a:p>
        </p:txBody>
      </p:sp>
    </p:spTree>
    <p:extLst>
      <p:ext uri="{BB962C8B-B14F-4D97-AF65-F5344CB8AC3E}">
        <p14:creationId xmlns:p14="http://schemas.microsoft.com/office/powerpoint/2010/main" val="8642178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half" idx="1"/>
          </p:nvPr>
        </p:nvSpPr>
        <p:spPr>
          <a:xfrm>
            <a:off x="23935" y="1650504"/>
            <a:ext cx="4320480" cy="4853136"/>
          </a:xfrm>
          <a:ln>
            <a:solidFill>
              <a:schemeClr val="tx1"/>
            </a:solidFill>
          </a:ln>
        </p:spPr>
        <p:txBody>
          <a:bodyPr anchor="ctr">
            <a:normAutofit fontScale="70000" lnSpcReduction="20000"/>
          </a:bodyPr>
          <a:lstStyle/>
          <a:p>
            <a:pPr>
              <a:spcBef>
                <a:spcPts val="1200"/>
              </a:spcBef>
              <a:spcAft>
                <a:spcPts val="600"/>
              </a:spcAft>
            </a:pPr>
            <a:r>
              <a:rPr lang="el-GR" b="1" i="1" dirty="0"/>
              <a:t>α</a:t>
            </a:r>
            <a:r>
              <a:rPr lang="el-GR" b="1" i="1" dirty="0" smtClean="0"/>
              <a:t>. Το </a:t>
            </a:r>
            <a:r>
              <a:rPr lang="el-GR" b="1" i="1" dirty="0"/>
              <a:t>έσω </a:t>
            </a:r>
            <a:r>
              <a:rPr lang="el-GR" b="1" i="1" dirty="0" err="1" smtClean="0"/>
              <a:t>αδαμαντινικό</a:t>
            </a:r>
            <a:r>
              <a:rPr lang="el-GR" b="1" i="1" dirty="0"/>
              <a:t> </a:t>
            </a:r>
            <a:r>
              <a:rPr lang="el-GR" b="1" i="1" dirty="0" smtClean="0"/>
              <a:t>επιθήλιο </a:t>
            </a:r>
            <a:r>
              <a:rPr lang="el-GR" dirty="0"/>
              <a:t>(</a:t>
            </a:r>
            <a:r>
              <a:rPr lang="el-GR" dirty="0" err="1"/>
              <a:t>inner</a:t>
            </a:r>
            <a:r>
              <a:rPr lang="el-GR" dirty="0"/>
              <a:t> </a:t>
            </a:r>
            <a:r>
              <a:rPr lang="el-GR" dirty="0" err="1"/>
              <a:t>enamel</a:t>
            </a:r>
            <a:r>
              <a:rPr lang="el-GR" dirty="0"/>
              <a:t> </a:t>
            </a:r>
            <a:r>
              <a:rPr lang="el-GR" dirty="0" err="1"/>
              <a:t>epithelium</a:t>
            </a:r>
            <a:r>
              <a:rPr lang="el-GR" dirty="0"/>
              <a:t>), το οποίο αποτελείται από κύτταρα </a:t>
            </a:r>
            <a:r>
              <a:rPr lang="el-GR" dirty="0" smtClean="0"/>
              <a:t>κυλινδρικού σχήματος</a:t>
            </a:r>
            <a:r>
              <a:rPr lang="el-GR" dirty="0"/>
              <a:t>, που διατάσσονται παράλληλα και προοδευτικά αυξάνουν σε </a:t>
            </a:r>
            <a:r>
              <a:rPr lang="el-GR" dirty="0" smtClean="0"/>
              <a:t>μέγεθος.</a:t>
            </a:r>
          </a:p>
          <a:p>
            <a:pPr>
              <a:spcBef>
                <a:spcPts val="600"/>
              </a:spcBef>
              <a:spcAft>
                <a:spcPts val="600"/>
              </a:spcAft>
            </a:pPr>
            <a:r>
              <a:rPr lang="el-GR" dirty="0" smtClean="0"/>
              <a:t>Τα</a:t>
            </a:r>
            <a:r>
              <a:rPr lang="el-GR" dirty="0"/>
              <a:t> </a:t>
            </a:r>
            <a:r>
              <a:rPr lang="el-GR" dirty="0" smtClean="0"/>
              <a:t>κύτταρα </a:t>
            </a:r>
            <a:r>
              <a:rPr lang="el-GR" dirty="0"/>
              <a:t>αυτής της περιοχής του επιθηλίου, αποτελούν τις πρόδρομες μορφές </a:t>
            </a:r>
            <a:r>
              <a:rPr lang="el-GR" dirty="0" smtClean="0"/>
              <a:t>των κυττάρων </a:t>
            </a:r>
            <a:r>
              <a:rPr lang="el-GR" dirty="0"/>
              <a:t>(</a:t>
            </a:r>
            <a:r>
              <a:rPr lang="el-GR" b="1" dirty="0" err="1">
                <a:solidFill>
                  <a:schemeClr val="tx2"/>
                </a:solidFill>
              </a:rPr>
              <a:t>προαδαμαντινοβλάστες</a:t>
            </a:r>
            <a:r>
              <a:rPr lang="el-GR" dirty="0"/>
              <a:t>) που θα συνθέσουν το οργανικό υπόστρωμα </a:t>
            </a:r>
            <a:r>
              <a:rPr lang="el-GR" dirty="0" smtClean="0"/>
              <a:t>της αδαμαντίνης</a:t>
            </a:r>
            <a:r>
              <a:rPr lang="el-GR" dirty="0"/>
              <a:t>. </a:t>
            </a:r>
            <a:endParaRPr lang="el-GR" dirty="0" smtClean="0"/>
          </a:p>
          <a:p>
            <a:pPr>
              <a:spcBef>
                <a:spcPts val="600"/>
              </a:spcBef>
              <a:spcAft>
                <a:spcPts val="600"/>
              </a:spcAft>
            </a:pPr>
            <a:r>
              <a:rPr lang="el-GR" b="1" i="1" u="sng" dirty="0" smtClean="0"/>
              <a:t>Το </a:t>
            </a:r>
            <a:r>
              <a:rPr lang="el-GR" b="1" i="1" u="sng" dirty="0"/>
              <a:t>περίγραμμα </a:t>
            </a:r>
            <a:r>
              <a:rPr lang="el-GR" b="1" i="1" dirty="0"/>
              <a:t>του έσω </a:t>
            </a:r>
            <a:r>
              <a:rPr lang="el-GR" b="1" i="1" dirty="0" err="1"/>
              <a:t>αδαμαντινικού</a:t>
            </a:r>
            <a:r>
              <a:rPr lang="el-GR" b="1" i="1" dirty="0"/>
              <a:t> επιθηλίου </a:t>
            </a:r>
            <a:r>
              <a:rPr lang="el-GR" i="1" dirty="0"/>
              <a:t>χαρακτηρίζει το </a:t>
            </a:r>
            <a:r>
              <a:rPr lang="el-GR" i="1" dirty="0" smtClean="0"/>
              <a:t>τύπο δοντιού </a:t>
            </a:r>
            <a:r>
              <a:rPr lang="el-GR" i="1" dirty="0"/>
              <a:t>που πρόκειται να σχηματιστεί (</a:t>
            </a:r>
            <a:r>
              <a:rPr lang="el-GR" i="1" dirty="0" err="1"/>
              <a:t>π.χ</a:t>
            </a:r>
            <a:r>
              <a:rPr lang="el-GR" i="1" dirty="0"/>
              <a:t> τομέας ή γομφίος)</a:t>
            </a:r>
          </a:p>
        </p:txBody>
      </p:sp>
      <p:grpSp>
        <p:nvGrpSpPr>
          <p:cNvPr id="16" name="Group 15"/>
          <p:cNvGrpSpPr/>
          <p:nvPr/>
        </p:nvGrpSpPr>
        <p:grpSpPr>
          <a:xfrm>
            <a:off x="4427984" y="2114853"/>
            <a:ext cx="4466868" cy="3690411"/>
            <a:chOff x="125760" y="1521277"/>
            <a:chExt cx="4466868" cy="3690411"/>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90609"/>
              <a:ext cx="4059229"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5760" y="4626913"/>
              <a:ext cx="1853952" cy="584775"/>
            </a:xfrm>
            <a:prstGeom prst="rect">
              <a:avLst/>
            </a:prstGeom>
          </p:spPr>
          <p:txBody>
            <a:bodyPr wrap="square">
              <a:spAutoFit/>
            </a:bodyPr>
            <a:lstStyle/>
            <a:p>
              <a:r>
                <a:rPr lang="el-GR" sz="1600" b="1" i="1" dirty="0"/>
                <a:t>έξω </a:t>
              </a:r>
              <a:r>
                <a:rPr lang="el-GR" sz="1600" b="1" i="1" dirty="0" err="1"/>
                <a:t>αδαμαντινικό</a:t>
              </a:r>
              <a:endParaRPr lang="el-GR" sz="1600" b="1" i="1" dirty="0"/>
            </a:p>
            <a:p>
              <a:r>
                <a:rPr lang="el-GR" sz="1600" b="1" i="1" dirty="0"/>
                <a:t>επιθήλιο</a:t>
              </a:r>
              <a:endParaRPr lang="el-GR" sz="1600" b="1" dirty="0"/>
            </a:p>
          </p:txBody>
        </p:sp>
        <p:cxnSp>
          <p:nvCxnSpPr>
            <p:cNvPr id="7" name="Straight Arrow Connector 6"/>
            <p:cNvCxnSpPr/>
            <p:nvPr/>
          </p:nvCxnSpPr>
          <p:spPr>
            <a:xfrm flipV="1">
              <a:off x="1034480" y="3834825"/>
              <a:ext cx="225152" cy="756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Rectangle 7"/>
            <p:cNvSpPr/>
            <p:nvPr/>
          </p:nvSpPr>
          <p:spPr>
            <a:xfrm>
              <a:off x="1133872" y="3394066"/>
              <a:ext cx="2160240" cy="584775"/>
            </a:xfrm>
            <a:prstGeom prst="rect">
              <a:avLst/>
            </a:prstGeom>
          </p:spPr>
          <p:txBody>
            <a:bodyPr wrap="square">
              <a:spAutoFit/>
            </a:bodyPr>
            <a:lstStyle/>
            <a:p>
              <a:pPr algn="ctr"/>
              <a:r>
                <a:rPr lang="el-GR" sz="1600" b="1" i="1" dirty="0" smtClean="0"/>
                <a:t> α. έσω </a:t>
              </a:r>
              <a:r>
                <a:rPr lang="el-GR" sz="1600" b="1" i="1" dirty="0" err="1"/>
                <a:t>αδαμαντινικό</a:t>
              </a:r>
              <a:endParaRPr lang="el-GR" sz="1600" b="1" i="1" dirty="0"/>
            </a:p>
            <a:p>
              <a:pPr algn="ctr"/>
              <a:r>
                <a:rPr lang="el-GR" sz="1600" b="1" i="1" dirty="0"/>
                <a:t>επιθήλιο</a:t>
              </a:r>
              <a:endParaRPr lang="el-GR" sz="1600" b="1" dirty="0"/>
            </a:p>
          </p:txBody>
        </p:sp>
        <p:cxnSp>
          <p:nvCxnSpPr>
            <p:cNvPr id="9" name="Straight Arrow Connector 8"/>
            <p:cNvCxnSpPr/>
            <p:nvPr/>
          </p:nvCxnSpPr>
          <p:spPr>
            <a:xfrm flipH="1" flipV="1">
              <a:off x="1853952" y="3060160"/>
              <a:ext cx="360040" cy="4233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187624" y="1521277"/>
              <a:ext cx="1865960" cy="338554"/>
            </a:xfrm>
            <a:prstGeom prst="rect">
              <a:avLst/>
            </a:prstGeom>
          </p:spPr>
          <p:txBody>
            <a:bodyPr wrap="none">
              <a:spAutoFit/>
            </a:bodyPr>
            <a:lstStyle/>
            <a:p>
              <a:r>
                <a:rPr lang="el-GR" sz="1600" b="1" i="1" dirty="0"/>
                <a:t>αστεροειδές δίκτυο</a:t>
              </a:r>
              <a:endParaRPr lang="el-GR" sz="1600" b="1" dirty="0"/>
            </a:p>
          </p:txBody>
        </p:sp>
        <p:cxnSp>
          <p:nvCxnSpPr>
            <p:cNvPr id="11" name="Straight Arrow Connector 10"/>
            <p:cNvCxnSpPr/>
            <p:nvPr/>
          </p:nvCxnSpPr>
          <p:spPr>
            <a:xfrm flipH="1">
              <a:off x="1835696" y="1890609"/>
              <a:ext cx="284908"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251520" y="2610689"/>
              <a:ext cx="1660711" cy="338554"/>
            </a:xfrm>
            <a:prstGeom prst="rect">
              <a:avLst/>
            </a:prstGeom>
          </p:spPr>
          <p:txBody>
            <a:bodyPr wrap="none">
              <a:spAutoFit/>
            </a:bodyPr>
            <a:lstStyle/>
            <a:p>
              <a:r>
                <a:rPr lang="el-GR" sz="1600" b="1" i="1" dirty="0"/>
                <a:t>διάμεση στιβάδα</a:t>
              </a:r>
              <a:endParaRPr lang="el-GR" sz="1600" b="1" dirty="0"/>
            </a:p>
          </p:txBody>
        </p:sp>
        <p:cxnSp>
          <p:nvCxnSpPr>
            <p:cNvPr id="13" name="Straight Arrow Connector 12"/>
            <p:cNvCxnSpPr/>
            <p:nvPr/>
          </p:nvCxnSpPr>
          <p:spPr>
            <a:xfrm>
              <a:off x="988132" y="2970729"/>
              <a:ext cx="559532" cy="211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2411760" y="4626913"/>
              <a:ext cx="1437509" cy="338554"/>
            </a:xfrm>
            <a:prstGeom prst="rect">
              <a:avLst/>
            </a:prstGeom>
          </p:spPr>
          <p:txBody>
            <a:bodyPr wrap="none">
              <a:spAutoFit/>
            </a:bodyPr>
            <a:lstStyle/>
            <a:p>
              <a:r>
                <a:rPr lang="el-GR" sz="1600" b="1" i="1" dirty="0"/>
                <a:t>οδοντική θηλή</a:t>
              </a:r>
              <a:endParaRPr lang="el-GR" sz="1600" b="1" dirty="0"/>
            </a:p>
          </p:txBody>
        </p:sp>
        <p:cxnSp>
          <p:nvCxnSpPr>
            <p:cNvPr id="15" name="Straight Arrow Connector 14"/>
            <p:cNvCxnSpPr/>
            <p:nvPr/>
          </p:nvCxnSpPr>
          <p:spPr>
            <a:xfrm flipV="1">
              <a:off x="3130514" y="3394066"/>
              <a:ext cx="55078" cy="11967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20" name="Title 1"/>
          <p:cNvSpPr>
            <a:spLocks noGrp="1"/>
          </p:cNvSpPr>
          <p:nvPr>
            <p:ph type="title"/>
          </p:nvPr>
        </p:nvSpPr>
        <p:spPr>
          <a:xfrm>
            <a:off x="179512" y="116632"/>
            <a:ext cx="8686800" cy="1426170"/>
          </a:xfrm>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br>
              <a:rPr lang="el-GR" sz="3200" b="1" dirty="0" smtClean="0">
                <a:solidFill>
                  <a:schemeClr val="tx2"/>
                </a:solidFill>
              </a:rPr>
            </a:br>
            <a:r>
              <a:rPr lang="el-GR" sz="2800" b="1" dirty="0"/>
              <a:t>τέσσερις </a:t>
            </a:r>
            <a:r>
              <a:rPr lang="el-GR" sz="2800" b="1" dirty="0" smtClean="0"/>
              <a:t>διαφοροποιήσεις </a:t>
            </a:r>
            <a:r>
              <a:rPr lang="el-GR" sz="2800" b="1" dirty="0"/>
              <a:t>στο </a:t>
            </a:r>
            <a:r>
              <a:rPr lang="el-GR" sz="2800" b="1" dirty="0" smtClean="0"/>
              <a:t>όργανο της αδαμαντίνης (οδοντικό σπέρμα)</a:t>
            </a:r>
            <a:endParaRPr lang="el-GR" sz="2800" b="1" dirty="0">
              <a:solidFill>
                <a:schemeClr val="tx2"/>
              </a:solidFill>
            </a:endParaRPr>
          </a:p>
        </p:txBody>
      </p:sp>
      <p:sp>
        <p:nvSpPr>
          <p:cNvPr id="2" name="Rectangle 1"/>
          <p:cNvSpPr/>
          <p:nvPr/>
        </p:nvSpPr>
        <p:spPr>
          <a:xfrm>
            <a:off x="4609578" y="5877272"/>
            <a:ext cx="4354910" cy="276999"/>
          </a:xfrm>
          <a:prstGeom prst="rect">
            <a:avLst/>
          </a:prstGeom>
          <a:ln>
            <a:solidFill>
              <a:schemeClr val="accent1"/>
            </a:solidFill>
          </a:ln>
        </p:spPr>
        <p:txBody>
          <a:bodyPr wrap="none">
            <a:spAutoFit/>
          </a:bodyPr>
          <a:lstStyle/>
          <a:p>
            <a:r>
              <a:rPr lang="el-GR" sz="1200" b="1" dirty="0" smtClean="0">
                <a:solidFill>
                  <a:schemeClr val="tx2"/>
                </a:solidFill>
              </a:rPr>
              <a:t>Στάδιο </a:t>
            </a:r>
            <a:r>
              <a:rPr lang="el-GR" sz="1200" b="1" dirty="0">
                <a:solidFill>
                  <a:schemeClr val="tx2"/>
                </a:solidFill>
              </a:rPr>
              <a:t>του </a:t>
            </a:r>
            <a:r>
              <a:rPr lang="el-GR" sz="1200" b="1" dirty="0" smtClean="0">
                <a:solidFill>
                  <a:schemeClr val="tx2"/>
                </a:solidFill>
              </a:rPr>
              <a:t>κώδωνα (όργανο της αδαμαντίνης&amp; οδοντική θηλή).</a:t>
            </a:r>
            <a:r>
              <a:rPr lang="el-GR" sz="1200" b="1" baseline="30000" dirty="0" smtClean="0">
                <a:solidFill>
                  <a:schemeClr val="tx2"/>
                </a:solidFill>
              </a:rPr>
              <a:t>3</a:t>
            </a:r>
            <a:endParaRPr lang="en-US" sz="1200" dirty="0"/>
          </a:p>
        </p:txBody>
      </p:sp>
    </p:spTree>
    <p:extLst>
      <p:ext uri="{BB962C8B-B14F-4D97-AF65-F5344CB8AC3E}">
        <p14:creationId xmlns:p14="http://schemas.microsoft.com/office/powerpoint/2010/main" val="22531000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p:cNvSpPr>
            <a:spLocks noGrp="1"/>
          </p:cNvSpPr>
          <p:nvPr>
            <p:ph sz="half" idx="1"/>
          </p:nvPr>
        </p:nvSpPr>
        <p:spPr>
          <a:xfrm>
            <a:off x="-16103" y="1296144"/>
            <a:ext cx="4732119" cy="5517232"/>
          </a:xfrm>
          <a:ln>
            <a:solidFill>
              <a:schemeClr val="tx1"/>
            </a:solidFill>
          </a:ln>
        </p:spPr>
        <p:txBody>
          <a:bodyPr anchor="ctr">
            <a:normAutofit/>
          </a:bodyPr>
          <a:lstStyle/>
          <a:p>
            <a:pPr marL="144000">
              <a:spcBef>
                <a:spcPts val="0"/>
              </a:spcBef>
              <a:spcAft>
                <a:spcPts val="600"/>
              </a:spcAft>
            </a:pPr>
            <a:r>
              <a:rPr lang="el-GR" sz="2200" b="1" i="1" dirty="0"/>
              <a:t>α</a:t>
            </a:r>
            <a:r>
              <a:rPr lang="el-GR" sz="2200" b="1" i="1" dirty="0" smtClean="0"/>
              <a:t>. Το </a:t>
            </a:r>
            <a:r>
              <a:rPr lang="el-GR" sz="2200" b="1" i="1" dirty="0"/>
              <a:t>έσω </a:t>
            </a:r>
            <a:r>
              <a:rPr lang="el-GR" sz="2200" b="1" i="1" dirty="0" err="1" smtClean="0"/>
              <a:t>αδαμαντινικό</a:t>
            </a:r>
            <a:r>
              <a:rPr lang="el-GR" sz="2200" b="1" i="1" dirty="0"/>
              <a:t> </a:t>
            </a:r>
            <a:r>
              <a:rPr lang="el-GR" sz="2200" b="1" i="1" dirty="0" smtClean="0"/>
              <a:t>επιθήλιο </a:t>
            </a:r>
            <a:r>
              <a:rPr lang="el-GR" sz="2200" dirty="0" smtClean="0"/>
              <a:t> </a:t>
            </a:r>
            <a:r>
              <a:rPr lang="el-GR" sz="1800" dirty="0" smtClean="0"/>
              <a:t>καλύπτει την εσωτερική επιφάνεια του κώδωνα και ενώνεται με την οδοντική θηλή με την παρεμβολή του βασικού υμένα.</a:t>
            </a:r>
          </a:p>
          <a:p>
            <a:pPr marL="144000">
              <a:spcBef>
                <a:spcPts val="0"/>
              </a:spcBef>
              <a:spcAft>
                <a:spcPts val="600"/>
              </a:spcAft>
            </a:pPr>
            <a:r>
              <a:rPr lang="el-GR" sz="1800" u="sng" dirty="0" smtClean="0"/>
              <a:t>Στο στάδιο του κυπέλλου</a:t>
            </a:r>
            <a:r>
              <a:rPr lang="el-GR" sz="1800" dirty="0" smtClean="0"/>
              <a:t> αποτελείται από κύτταρα χαμηλά κυλινδρικά (5 μ πλάτος, 20 μ ύψος) που ονομάζονται </a:t>
            </a:r>
            <a:r>
              <a:rPr lang="el-GR" sz="1800" dirty="0" err="1" smtClean="0"/>
              <a:t>προαδαμαντινοβλάστες</a:t>
            </a:r>
            <a:r>
              <a:rPr lang="el-GR" sz="1800" dirty="0" smtClean="0"/>
              <a:t>. Ο πυρήνας βρίσκεται στο κέντρο του κυττάρου, η συσκευή </a:t>
            </a:r>
            <a:r>
              <a:rPr lang="en-US" sz="1800" dirty="0" smtClean="0"/>
              <a:t>Golgi </a:t>
            </a:r>
            <a:r>
              <a:rPr lang="el-GR" sz="1800" dirty="0" smtClean="0"/>
              <a:t>δεν είναι αναπτυγμένη, έχει λίγα </a:t>
            </a:r>
            <a:r>
              <a:rPr lang="el-GR" sz="1800" dirty="0" err="1" smtClean="0"/>
              <a:t>ριβοσώματα</a:t>
            </a:r>
            <a:r>
              <a:rPr lang="el-GR" sz="1800" dirty="0" smtClean="0"/>
              <a:t>, μιτοχόνδρια και ΕΔ με ανώμαλη επιφάνεια.</a:t>
            </a:r>
          </a:p>
          <a:p>
            <a:pPr marL="144000">
              <a:spcBef>
                <a:spcPts val="0"/>
              </a:spcBef>
              <a:spcAft>
                <a:spcPts val="600"/>
              </a:spcAft>
            </a:pPr>
            <a:r>
              <a:rPr lang="el-GR" sz="1800" u="sng" dirty="0" smtClean="0"/>
              <a:t>Στο στάδιο του κώδωνα</a:t>
            </a:r>
            <a:r>
              <a:rPr lang="el-GR" sz="1800" dirty="0" smtClean="0"/>
              <a:t> περιέχει και ώριμες αδαμαντινοβλάστες (κοπτικά), κύτταρα υψηλά κυλινδρικά, με τον πυρήνα στο προς την διάμεση στιβάδα </a:t>
            </a:r>
            <a:r>
              <a:rPr lang="el-GR" sz="1800" dirty="0"/>
              <a:t>ά</a:t>
            </a:r>
            <a:r>
              <a:rPr lang="el-GR" sz="1800" dirty="0" smtClean="0"/>
              <a:t>κρο του κυττάρου. Τα μιτοχόνδρια είναι μεγάλα &amp; πολλά βρίσκονται πίσω από τον πυρήνα, </a:t>
            </a:r>
            <a:r>
              <a:rPr lang="el-GR" sz="1800" dirty="0" err="1" smtClean="0"/>
              <a:t>εχουν</a:t>
            </a:r>
            <a:r>
              <a:rPr lang="el-GR" sz="1800" dirty="0" smtClean="0"/>
              <a:t> αναπτυγμένη συσκευή </a:t>
            </a:r>
            <a:r>
              <a:rPr lang="en-US" sz="1800" dirty="0" smtClean="0"/>
              <a:t>Golgi</a:t>
            </a:r>
            <a:r>
              <a:rPr lang="el-GR" sz="1800" dirty="0" smtClean="0"/>
              <a:t> και πλούσιο σε ΕΔ </a:t>
            </a:r>
            <a:r>
              <a:rPr lang="el-GR" sz="1800" dirty="0"/>
              <a:t>με ανώμαλη επιφάνεια.</a:t>
            </a:r>
            <a:endParaRPr lang="el-GR" sz="1800" dirty="0" smtClean="0"/>
          </a:p>
        </p:txBody>
      </p:sp>
      <p:grpSp>
        <p:nvGrpSpPr>
          <p:cNvPr id="16" name="Group 15"/>
          <p:cNvGrpSpPr/>
          <p:nvPr/>
        </p:nvGrpSpPr>
        <p:grpSpPr>
          <a:xfrm>
            <a:off x="4752496" y="2114853"/>
            <a:ext cx="4284000" cy="3690411"/>
            <a:chOff x="125760" y="1521277"/>
            <a:chExt cx="4466868" cy="3690411"/>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90609"/>
              <a:ext cx="4059229"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25760" y="4626913"/>
              <a:ext cx="1853952" cy="584775"/>
            </a:xfrm>
            <a:prstGeom prst="rect">
              <a:avLst/>
            </a:prstGeom>
          </p:spPr>
          <p:txBody>
            <a:bodyPr wrap="square">
              <a:spAutoFit/>
            </a:bodyPr>
            <a:lstStyle/>
            <a:p>
              <a:r>
                <a:rPr lang="el-GR" sz="1600" b="1" i="1" dirty="0"/>
                <a:t>έξω </a:t>
              </a:r>
              <a:r>
                <a:rPr lang="el-GR" sz="1600" b="1" i="1" dirty="0" err="1"/>
                <a:t>αδαμαντινικό</a:t>
              </a:r>
              <a:endParaRPr lang="el-GR" sz="1600" b="1" i="1" dirty="0"/>
            </a:p>
            <a:p>
              <a:r>
                <a:rPr lang="el-GR" sz="1600" b="1" i="1" dirty="0"/>
                <a:t>επιθήλιο</a:t>
              </a:r>
              <a:endParaRPr lang="el-GR" sz="1600" b="1" dirty="0"/>
            </a:p>
          </p:txBody>
        </p:sp>
        <p:cxnSp>
          <p:nvCxnSpPr>
            <p:cNvPr id="7" name="Straight Arrow Connector 6"/>
            <p:cNvCxnSpPr/>
            <p:nvPr/>
          </p:nvCxnSpPr>
          <p:spPr>
            <a:xfrm flipV="1">
              <a:off x="1034480" y="3834825"/>
              <a:ext cx="225152" cy="756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 name="Rectangle 7"/>
            <p:cNvSpPr/>
            <p:nvPr/>
          </p:nvSpPr>
          <p:spPr>
            <a:xfrm>
              <a:off x="1133872" y="3394066"/>
              <a:ext cx="2160240" cy="584775"/>
            </a:xfrm>
            <a:prstGeom prst="rect">
              <a:avLst/>
            </a:prstGeom>
          </p:spPr>
          <p:txBody>
            <a:bodyPr wrap="square">
              <a:spAutoFit/>
            </a:bodyPr>
            <a:lstStyle/>
            <a:p>
              <a:pPr algn="ctr"/>
              <a:r>
                <a:rPr lang="el-GR" sz="1600" b="1" i="1" dirty="0" smtClean="0"/>
                <a:t> α. έσω </a:t>
              </a:r>
              <a:r>
                <a:rPr lang="el-GR" sz="1600" b="1" i="1" dirty="0" err="1"/>
                <a:t>αδαμαντινικό</a:t>
              </a:r>
              <a:endParaRPr lang="el-GR" sz="1600" b="1" i="1" dirty="0"/>
            </a:p>
            <a:p>
              <a:pPr algn="ctr"/>
              <a:r>
                <a:rPr lang="el-GR" sz="1600" b="1" i="1" dirty="0"/>
                <a:t>επιθήλιο</a:t>
              </a:r>
              <a:endParaRPr lang="el-GR" sz="1600" b="1" dirty="0"/>
            </a:p>
          </p:txBody>
        </p:sp>
        <p:cxnSp>
          <p:nvCxnSpPr>
            <p:cNvPr id="9" name="Straight Arrow Connector 8"/>
            <p:cNvCxnSpPr/>
            <p:nvPr/>
          </p:nvCxnSpPr>
          <p:spPr>
            <a:xfrm flipH="1" flipV="1">
              <a:off x="1853952" y="3060160"/>
              <a:ext cx="360040" cy="4233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 name="Rectangle 9"/>
            <p:cNvSpPr/>
            <p:nvPr/>
          </p:nvSpPr>
          <p:spPr>
            <a:xfrm>
              <a:off x="1187624" y="1521277"/>
              <a:ext cx="1865960" cy="338554"/>
            </a:xfrm>
            <a:prstGeom prst="rect">
              <a:avLst/>
            </a:prstGeom>
          </p:spPr>
          <p:txBody>
            <a:bodyPr wrap="none">
              <a:spAutoFit/>
            </a:bodyPr>
            <a:lstStyle/>
            <a:p>
              <a:r>
                <a:rPr lang="el-GR" sz="1600" b="1" i="1" dirty="0"/>
                <a:t>αστεροειδές δίκτυο</a:t>
              </a:r>
              <a:endParaRPr lang="el-GR" sz="1600" b="1" dirty="0"/>
            </a:p>
          </p:txBody>
        </p:sp>
        <p:cxnSp>
          <p:nvCxnSpPr>
            <p:cNvPr id="11" name="Straight Arrow Connector 10"/>
            <p:cNvCxnSpPr/>
            <p:nvPr/>
          </p:nvCxnSpPr>
          <p:spPr>
            <a:xfrm flipH="1">
              <a:off x="1835696" y="1890609"/>
              <a:ext cx="284908"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Rectangle 11"/>
            <p:cNvSpPr/>
            <p:nvPr/>
          </p:nvSpPr>
          <p:spPr>
            <a:xfrm>
              <a:off x="251520" y="2610689"/>
              <a:ext cx="1660711" cy="338554"/>
            </a:xfrm>
            <a:prstGeom prst="rect">
              <a:avLst/>
            </a:prstGeom>
          </p:spPr>
          <p:txBody>
            <a:bodyPr wrap="none">
              <a:spAutoFit/>
            </a:bodyPr>
            <a:lstStyle/>
            <a:p>
              <a:r>
                <a:rPr lang="el-GR" sz="1600" b="1" i="1" dirty="0"/>
                <a:t>διάμεση στιβάδα</a:t>
              </a:r>
              <a:endParaRPr lang="el-GR" sz="1600" b="1" dirty="0"/>
            </a:p>
          </p:txBody>
        </p:sp>
        <p:cxnSp>
          <p:nvCxnSpPr>
            <p:cNvPr id="13" name="Straight Arrow Connector 12"/>
            <p:cNvCxnSpPr/>
            <p:nvPr/>
          </p:nvCxnSpPr>
          <p:spPr>
            <a:xfrm>
              <a:off x="988132" y="2970729"/>
              <a:ext cx="559532" cy="211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4" name="Rectangle 13"/>
            <p:cNvSpPr/>
            <p:nvPr/>
          </p:nvSpPr>
          <p:spPr>
            <a:xfrm>
              <a:off x="2411760" y="4626913"/>
              <a:ext cx="1437509" cy="338554"/>
            </a:xfrm>
            <a:prstGeom prst="rect">
              <a:avLst/>
            </a:prstGeom>
          </p:spPr>
          <p:txBody>
            <a:bodyPr wrap="none">
              <a:spAutoFit/>
            </a:bodyPr>
            <a:lstStyle/>
            <a:p>
              <a:r>
                <a:rPr lang="el-GR" sz="1600" b="1" i="1" dirty="0"/>
                <a:t>οδοντική θηλή</a:t>
              </a:r>
              <a:endParaRPr lang="el-GR" sz="1600" b="1" dirty="0"/>
            </a:p>
          </p:txBody>
        </p:sp>
        <p:cxnSp>
          <p:nvCxnSpPr>
            <p:cNvPr id="15" name="Straight Arrow Connector 14"/>
            <p:cNvCxnSpPr/>
            <p:nvPr/>
          </p:nvCxnSpPr>
          <p:spPr>
            <a:xfrm flipV="1">
              <a:off x="3130514" y="3394066"/>
              <a:ext cx="55078" cy="11967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20" name="Title 1"/>
          <p:cNvSpPr>
            <a:spLocks noGrp="1"/>
          </p:cNvSpPr>
          <p:nvPr>
            <p:ph type="title"/>
          </p:nvPr>
        </p:nvSpPr>
        <p:spPr>
          <a:xfrm>
            <a:off x="179512" y="8768"/>
            <a:ext cx="8686800" cy="1260000"/>
          </a:xfrm>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br>
              <a:rPr lang="el-GR" sz="3200" b="1" dirty="0" smtClean="0">
                <a:solidFill>
                  <a:schemeClr val="tx2"/>
                </a:solidFill>
              </a:rPr>
            </a:br>
            <a:r>
              <a:rPr lang="el-GR" sz="2400" b="1" dirty="0"/>
              <a:t>τέσσερις </a:t>
            </a:r>
            <a:r>
              <a:rPr lang="el-GR" sz="2400" b="1" dirty="0" smtClean="0"/>
              <a:t>διαφοροποιήσεις </a:t>
            </a:r>
            <a:r>
              <a:rPr lang="el-GR" sz="2400" b="1" dirty="0"/>
              <a:t>στο </a:t>
            </a:r>
            <a:r>
              <a:rPr lang="el-GR" sz="2400" b="1" dirty="0" smtClean="0"/>
              <a:t>όργανο της αδαμαντίνης </a:t>
            </a:r>
            <a:br>
              <a:rPr lang="el-GR" sz="2400" b="1" dirty="0" smtClean="0"/>
            </a:br>
            <a:r>
              <a:rPr lang="el-GR" sz="2400" b="1" dirty="0" smtClean="0"/>
              <a:t>(οδοντικό σπέρμα)</a:t>
            </a:r>
            <a:endParaRPr lang="el-GR" sz="2400" b="1" dirty="0">
              <a:solidFill>
                <a:schemeClr val="tx2"/>
              </a:solidFill>
            </a:endParaRPr>
          </a:p>
        </p:txBody>
      </p:sp>
    </p:spTree>
    <p:extLst>
      <p:ext uri="{BB962C8B-B14F-4D97-AF65-F5344CB8AC3E}">
        <p14:creationId xmlns:p14="http://schemas.microsoft.com/office/powerpoint/2010/main" val="3146152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556792"/>
            <a:ext cx="4320480" cy="5171509"/>
          </a:xfrm>
          <a:ln>
            <a:solidFill>
              <a:schemeClr val="tx1"/>
            </a:solidFill>
          </a:ln>
        </p:spPr>
        <p:txBody>
          <a:bodyPr anchor="ctr">
            <a:normAutofit lnSpcReduction="10000"/>
          </a:bodyPr>
          <a:lstStyle/>
          <a:p>
            <a:pPr>
              <a:spcBef>
                <a:spcPts val="600"/>
              </a:spcBef>
              <a:spcAft>
                <a:spcPts val="600"/>
              </a:spcAft>
            </a:pPr>
            <a:r>
              <a:rPr lang="el-GR" sz="2000" b="1" i="1" dirty="0"/>
              <a:t>β</a:t>
            </a:r>
            <a:r>
              <a:rPr lang="el-GR" sz="2000" b="1" i="1" dirty="0" smtClean="0"/>
              <a:t>. Το </a:t>
            </a:r>
            <a:r>
              <a:rPr lang="el-GR" sz="2000" b="1" i="1" dirty="0"/>
              <a:t>έ</a:t>
            </a:r>
            <a:r>
              <a:rPr lang="el-GR" sz="2000" b="1" i="1" dirty="0" smtClean="0"/>
              <a:t>ξω </a:t>
            </a:r>
            <a:r>
              <a:rPr lang="el-GR" sz="2000" b="1" i="1" dirty="0" err="1" smtClean="0"/>
              <a:t>αδαμαντινικό</a:t>
            </a:r>
            <a:r>
              <a:rPr lang="el-GR" sz="2000" b="1" i="1" dirty="0"/>
              <a:t> </a:t>
            </a:r>
            <a:r>
              <a:rPr lang="el-GR" sz="2000" b="1" i="1" dirty="0" smtClean="0"/>
              <a:t>επιθήλιο </a:t>
            </a:r>
            <a:r>
              <a:rPr lang="el-GR" sz="2000" dirty="0"/>
              <a:t>(</a:t>
            </a:r>
            <a:r>
              <a:rPr lang="el-GR" sz="2000" dirty="0" err="1"/>
              <a:t>outer</a:t>
            </a:r>
            <a:r>
              <a:rPr lang="el-GR" sz="2000" dirty="0"/>
              <a:t> </a:t>
            </a:r>
            <a:r>
              <a:rPr lang="el-GR" sz="2000" dirty="0" err="1"/>
              <a:t>enamel</a:t>
            </a:r>
            <a:r>
              <a:rPr lang="el-GR" sz="2000" dirty="0"/>
              <a:t> </a:t>
            </a:r>
            <a:r>
              <a:rPr lang="el-GR" sz="2000" dirty="0" err="1"/>
              <a:t>epithelium</a:t>
            </a:r>
            <a:r>
              <a:rPr lang="el-GR" sz="2000" dirty="0"/>
              <a:t>) με χαμηλά κυβοειδή κύτταρα, τα οποία </a:t>
            </a:r>
            <a:r>
              <a:rPr lang="el-GR" sz="2000" dirty="0" smtClean="0"/>
              <a:t>αργότερα μεταπίπτουν </a:t>
            </a:r>
            <a:r>
              <a:rPr lang="el-GR" sz="2000" dirty="0"/>
              <a:t>σε </a:t>
            </a:r>
            <a:r>
              <a:rPr lang="el-GR" sz="2000" dirty="0" err="1"/>
              <a:t>αποπλατυσμένα</a:t>
            </a:r>
            <a:r>
              <a:rPr lang="el-GR" sz="2000" dirty="0"/>
              <a:t> και ενώνονται με τα κύτταρα της </a:t>
            </a:r>
            <a:r>
              <a:rPr lang="el-GR" sz="2000" dirty="0" smtClean="0"/>
              <a:t>βασικής μεμβράνης </a:t>
            </a:r>
            <a:r>
              <a:rPr lang="el-GR" sz="2000" dirty="0"/>
              <a:t>με </a:t>
            </a:r>
            <a:r>
              <a:rPr lang="el-GR" sz="2000" dirty="0" err="1" smtClean="0"/>
              <a:t>δεσμοσωμάτια</a:t>
            </a:r>
            <a:r>
              <a:rPr lang="el-GR" sz="2000" dirty="0" smtClean="0"/>
              <a:t>.</a:t>
            </a:r>
          </a:p>
          <a:p>
            <a:pPr>
              <a:spcBef>
                <a:spcPts val="600"/>
              </a:spcBef>
              <a:spcAft>
                <a:spcPts val="600"/>
              </a:spcAft>
            </a:pPr>
            <a:r>
              <a:rPr lang="el-GR" sz="1800" dirty="0" smtClean="0"/>
              <a:t>Η </a:t>
            </a:r>
            <a:r>
              <a:rPr lang="el-GR" sz="1800" dirty="0"/>
              <a:t>λειτουργία της στιβάδας αυτής είναι να </a:t>
            </a:r>
            <a:r>
              <a:rPr lang="el-GR" sz="1800" dirty="0" smtClean="0"/>
              <a:t>οργανώνει ένα </a:t>
            </a:r>
            <a:r>
              <a:rPr lang="el-GR" sz="1800" dirty="0"/>
              <a:t>δίκτυο τριχοειδών αγγείων με το οποίο θα </a:t>
            </a:r>
            <a:r>
              <a:rPr lang="el-GR" sz="1800" dirty="0" err="1"/>
              <a:t>διαμεσολαβείται</a:t>
            </a:r>
            <a:r>
              <a:rPr lang="el-GR" sz="1800" dirty="0"/>
              <a:t> η </a:t>
            </a:r>
            <a:r>
              <a:rPr lang="el-GR" sz="1800" dirty="0" smtClean="0"/>
              <a:t>προσφορά μεταβολιτών</a:t>
            </a:r>
            <a:r>
              <a:rPr lang="en-US" sz="1800" dirty="0" smtClean="0"/>
              <a:t>,</a:t>
            </a:r>
            <a:r>
              <a:rPr lang="el-GR" sz="1800" dirty="0" smtClean="0"/>
              <a:t> απομάκρυνση νερού από το οργανικό υπόστρωμα της αδαμαντίνης και συγκέντρωση τοπικά ιόντων ασβεστίου. </a:t>
            </a:r>
          </a:p>
          <a:p>
            <a:pPr>
              <a:spcBef>
                <a:spcPts val="600"/>
              </a:spcBef>
              <a:spcAft>
                <a:spcPts val="600"/>
              </a:spcAft>
            </a:pPr>
            <a:r>
              <a:rPr lang="el-GR" sz="1800" dirty="0" smtClean="0"/>
              <a:t>Κατά το στάδιο σχηματισμού της ρίζας μαζί με το έσω </a:t>
            </a:r>
            <a:r>
              <a:rPr lang="el-GR" sz="1800" dirty="0" err="1" smtClean="0"/>
              <a:t>αδαμαντινικό</a:t>
            </a:r>
            <a:r>
              <a:rPr lang="el-GR" sz="1800" dirty="0" smtClean="0"/>
              <a:t> επιθήλιο σχηματίζει τον αυχενικό βρόχο.</a:t>
            </a:r>
            <a:endParaRPr lang="el-GR" sz="1800" dirty="0"/>
          </a:p>
        </p:txBody>
      </p:sp>
      <p:grpSp>
        <p:nvGrpSpPr>
          <p:cNvPr id="5" name="Group 4"/>
          <p:cNvGrpSpPr/>
          <p:nvPr/>
        </p:nvGrpSpPr>
        <p:grpSpPr>
          <a:xfrm>
            <a:off x="4427984" y="2114853"/>
            <a:ext cx="4466868" cy="3690411"/>
            <a:chOff x="125760" y="1521277"/>
            <a:chExt cx="4466868" cy="3690411"/>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90609"/>
              <a:ext cx="4059229"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5760" y="4626913"/>
              <a:ext cx="2088232" cy="584775"/>
            </a:xfrm>
            <a:prstGeom prst="rect">
              <a:avLst/>
            </a:prstGeom>
          </p:spPr>
          <p:txBody>
            <a:bodyPr wrap="square">
              <a:spAutoFit/>
            </a:bodyPr>
            <a:lstStyle/>
            <a:p>
              <a:r>
                <a:rPr lang="el-GR" sz="1600" b="1" i="1" dirty="0"/>
                <a:t>β</a:t>
              </a:r>
              <a:r>
                <a:rPr lang="el-GR" sz="1600" b="1" i="1" dirty="0" smtClean="0"/>
                <a:t>. έξω </a:t>
              </a:r>
              <a:r>
                <a:rPr lang="el-GR" sz="1600" b="1" i="1" dirty="0" err="1"/>
                <a:t>αδαμαντινικό</a:t>
              </a:r>
              <a:endParaRPr lang="el-GR" sz="1600" b="1" i="1" dirty="0"/>
            </a:p>
            <a:p>
              <a:r>
                <a:rPr lang="el-GR" sz="1600" b="1" i="1" dirty="0"/>
                <a:t>επιθήλιο</a:t>
              </a:r>
              <a:endParaRPr lang="el-GR" sz="1600" b="1" dirty="0"/>
            </a:p>
          </p:txBody>
        </p:sp>
        <p:cxnSp>
          <p:nvCxnSpPr>
            <p:cNvPr id="8" name="Straight Arrow Connector 7"/>
            <p:cNvCxnSpPr/>
            <p:nvPr/>
          </p:nvCxnSpPr>
          <p:spPr>
            <a:xfrm flipV="1">
              <a:off x="1034480" y="3834825"/>
              <a:ext cx="225152" cy="756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1133872" y="3394066"/>
              <a:ext cx="2160240" cy="584775"/>
            </a:xfrm>
            <a:prstGeom prst="rect">
              <a:avLst/>
            </a:prstGeom>
          </p:spPr>
          <p:txBody>
            <a:bodyPr wrap="square">
              <a:spAutoFit/>
            </a:bodyPr>
            <a:lstStyle/>
            <a:p>
              <a:pPr algn="ctr"/>
              <a:r>
                <a:rPr lang="el-GR" sz="1600" b="1" i="1" dirty="0" smtClean="0"/>
                <a:t> α. έσω </a:t>
              </a:r>
              <a:r>
                <a:rPr lang="el-GR" sz="1600" b="1" i="1" dirty="0" err="1"/>
                <a:t>αδαμαντινικό</a:t>
              </a:r>
              <a:endParaRPr lang="el-GR" sz="1600" b="1" i="1" dirty="0"/>
            </a:p>
            <a:p>
              <a:pPr algn="ctr"/>
              <a:r>
                <a:rPr lang="el-GR" sz="1600" b="1" i="1" dirty="0"/>
                <a:t>επιθήλιο</a:t>
              </a:r>
              <a:endParaRPr lang="el-GR" sz="1600" b="1" dirty="0"/>
            </a:p>
          </p:txBody>
        </p:sp>
        <p:cxnSp>
          <p:nvCxnSpPr>
            <p:cNvPr id="10" name="Straight Arrow Connector 9"/>
            <p:cNvCxnSpPr>
              <a:stCxn id="9" idx="0"/>
            </p:cNvCxnSpPr>
            <p:nvPr/>
          </p:nvCxnSpPr>
          <p:spPr>
            <a:xfrm flipH="1" flipV="1">
              <a:off x="1853952" y="2970730"/>
              <a:ext cx="360040" cy="4233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187624" y="1521277"/>
              <a:ext cx="1865960" cy="338554"/>
            </a:xfrm>
            <a:prstGeom prst="rect">
              <a:avLst/>
            </a:prstGeom>
          </p:spPr>
          <p:txBody>
            <a:bodyPr wrap="none">
              <a:spAutoFit/>
            </a:bodyPr>
            <a:lstStyle/>
            <a:p>
              <a:r>
                <a:rPr lang="el-GR" sz="1600" b="1" i="1" dirty="0"/>
                <a:t>αστεροειδές δίκτυο</a:t>
              </a:r>
              <a:endParaRPr lang="el-GR" sz="1600" b="1" dirty="0"/>
            </a:p>
          </p:txBody>
        </p:sp>
        <p:cxnSp>
          <p:nvCxnSpPr>
            <p:cNvPr id="12" name="Straight Arrow Connector 11"/>
            <p:cNvCxnSpPr/>
            <p:nvPr/>
          </p:nvCxnSpPr>
          <p:spPr>
            <a:xfrm flipH="1">
              <a:off x="1835696" y="1890609"/>
              <a:ext cx="284908"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Rectangle 12"/>
            <p:cNvSpPr/>
            <p:nvPr/>
          </p:nvSpPr>
          <p:spPr>
            <a:xfrm>
              <a:off x="251520" y="2610689"/>
              <a:ext cx="1660711" cy="338554"/>
            </a:xfrm>
            <a:prstGeom prst="rect">
              <a:avLst/>
            </a:prstGeom>
          </p:spPr>
          <p:txBody>
            <a:bodyPr wrap="none">
              <a:spAutoFit/>
            </a:bodyPr>
            <a:lstStyle/>
            <a:p>
              <a:r>
                <a:rPr lang="el-GR" sz="1600" b="1" i="1" dirty="0"/>
                <a:t>διάμεση στιβάδα</a:t>
              </a:r>
              <a:endParaRPr lang="el-GR" sz="1600" b="1" dirty="0"/>
            </a:p>
          </p:txBody>
        </p:sp>
        <p:cxnSp>
          <p:nvCxnSpPr>
            <p:cNvPr id="14" name="Straight Arrow Connector 13"/>
            <p:cNvCxnSpPr/>
            <p:nvPr/>
          </p:nvCxnSpPr>
          <p:spPr>
            <a:xfrm>
              <a:off x="988132" y="2970729"/>
              <a:ext cx="559532" cy="211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2411760" y="4626913"/>
              <a:ext cx="1437509" cy="338554"/>
            </a:xfrm>
            <a:prstGeom prst="rect">
              <a:avLst/>
            </a:prstGeom>
          </p:spPr>
          <p:txBody>
            <a:bodyPr wrap="none">
              <a:spAutoFit/>
            </a:bodyPr>
            <a:lstStyle/>
            <a:p>
              <a:r>
                <a:rPr lang="el-GR" sz="1600" b="1" i="1" dirty="0"/>
                <a:t>οδοντική θηλή</a:t>
              </a:r>
              <a:endParaRPr lang="el-GR" sz="1600" b="1" dirty="0"/>
            </a:p>
          </p:txBody>
        </p:sp>
        <p:cxnSp>
          <p:nvCxnSpPr>
            <p:cNvPr id="16" name="Straight Arrow Connector 15"/>
            <p:cNvCxnSpPr/>
            <p:nvPr/>
          </p:nvCxnSpPr>
          <p:spPr>
            <a:xfrm flipV="1">
              <a:off x="3130514" y="3394066"/>
              <a:ext cx="55078" cy="11967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7" name="Title 1"/>
          <p:cNvSpPr>
            <a:spLocks noGrp="1"/>
          </p:cNvSpPr>
          <p:nvPr>
            <p:ph type="title"/>
          </p:nvPr>
        </p:nvSpPr>
        <p:spPr>
          <a:xfrm>
            <a:off x="457200" y="44624"/>
            <a:ext cx="8229600" cy="1354162"/>
          </a:xfrm>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br>
              <a:rPr lang="el-GR" sz="3200" b="1" dirty="0" smtClean="0">
                <a:solidFill>
                  <a:schemeClr val="tx2"/>
                </a:solidFill>
              </a:rPr>
            </a:br>
            <a:r>
              <a:rPr lang="el-GR" sz="2400" dirty="0"/>
              <a:t>τέσσερις </a:t>
            </a:r>
            <a:r>
              <a:rPr lang="el-GR" sz="2400" dirty="0" smtClean="0"/>
              <a:t>διαφοροποιήσεις </a:t>
            </a:r>
            <a:r>
              <a:rPr lang="el-GR" sz="2400" dirty="0"/>
              <a:t>στο όργανο </a:t>
            </a:r>
            <a:r>
              <a:rPr lang="el-GR" sz="2400" dirty="0" smtClean="0"/>
              <a:t>της αδαμαντίνης</a:t>
            </a:r>
            <a:r>
              <a:rPr lang="el-GR" sz="2400" dirty="0"/>
              <a:t>, </a:t>
            </a:r>
            <a:r>
              <a:rPr lang="el-GR" sz="2400" dirty="0" smtClean="0"/>
              <a:t/>
            </a:r>
            <a:br>
              <a:rPr lang="el-GR" sz="2400" dirty="0" smtClean="0"/>
            </a:br>
            <a:r>
              <a:rPr lang="el-GR" sz="2400" dirty="0" smtClean="0"/>
              <a:t>με </a:t>
            </a:r>
            <a:r>
              <a:rPr lang="el-GR" sz="2400" dirty="0"/>
              <a:t>βάση το σχήμα των κυττάρων</a:t>
            </a:r>
            <a:endParaRPr lang="el-GR" sz="2400" b="1" dirty="0">
              <a:solidFill>
                <a:schemeClr val="tx2"/>
              </a:solidFill>
            </a:endParaRPr>
          </a:p>
        </p:txBody>
      </p:sp>
    </p:spTree>
    <p:extLst>
      <p:ext uri="{BB962C8B-B14F-4D97-AF65-F5344CB8AC3E}">
        <p14:creationId xmlns:p14="http://schemas.microsoft.com/office/powerpoint/2010/main" val="31182093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711349"/>
            <a:ext cx="4038600" cy="4813995"/>
          </a:xfrm>
          <a:ln>
            <a:solidFill>
              <a:schemeClr val="tx1"/>
            </a:solidFill>
          </a:ln>
        </p:spPr>
        <p:txBody>
          <a:bodyPr>
            <a:noAutofit/>
          </a:bodyPr>
          <a:lstStyle/>
          <a:p>
            <a:pPr>
              <a:spcBef>
                <a:spcPts val="600"/>
              </a:spcBef>
              <a:spcAft>
                <a:spcPts val="600"/>
              </a:spcAft>
            </a:pPr>
            <a:r>
              <a:rPr lang="el-GR" sz="2200" b="1" i="1" dirty="0"/>
              <a:t>γ</a:t>
            </a:r>
            <a:r>
              <a:rPr lang="el-GR" sz="2200" b="1" i="1" dirty="0" smtClean="0"/>
              <a:t>. Η </a:t>
            </a:r>
            <a:r>
              <a:rPr lang="el-GR" sz="2200" b="1" i="1" dirty="0"/>
              <a:t>διάμεση στιβάδα </a:t>
            </a:r>
            <a:r>
              <a:rPr lang="el-GR" sz="2200" dirty="0"/>
              <a:t>(</a:t>
            </a:r>
            <a:r>
              <a:rPr lang="el-GR" sz="2200" dirty="0" err="1"/>
              <a:t>stratum</a:t>
            </a:r>
            <a:r>
              <a:rPr lang="el-GR" sz="2200" dirty="0"/>
              <a:t> </a:t>
            </a:r>
            <a:r>
              <a:rPr lang="el-GR" sz="2200" dirty="0" err="1"/>
              <a:t>intermedium</a:t>
            </a:r>
            <a:r>
              <a:rPr lang="el-GR" sz="2200" dirty="0"/>
              <a:t>), που αποτελείται </a:t>
            </a:r>
            <a:r>
              <a:rPr lang="el-GR" sz="2200" dirty="0" smtClean="0"/>
              <a:t>από 2-3 </a:t>
            </a:r>
            <a:r>
              <a:rPr lang="el-GR" sz="2200" dirty="0"/>
              <a:t>στιβάδες επιπεδωμένων κύτταρων. </a:t>
            </a:r>
            <a:endParaRPr lang="el-GR" sz="2200" dirty="0" smtClean="0"/>
          </a:p>
          <a:p>
            <a:pPr>
              <a:spcBef>
                <a:spcPts val="600"/>
              </a:spcBef>
              <a:spcAft>
                <a:spcPts val="600"/>
              </a:spcAft>
            </a:pPr>
            <a:r>
              <a:rPr lang="el-GR" sz="2200" dirty="0" smtClean="0"/>
              <a:t>Η </a:t>
            </a:r>
            <a:r>
              <a:rPr lang="el-GR" sz="2200" dirty="0"/>
              <a:t>διάμεση στιβάδα αποτελεί στην </a:t>
            </a:r>
            <a:r>
              <a:rPr lang="el-GR" sz="2200" dirty="0" smtClean="0"/>
              <a:t>ουσία ενιαία </a:t>
            </a:r>
            <a:r>
              <a:rPr lang="el-GR" sz="2200" dirty="0"/>
              <a:t>λειτουργική μονάδα με το έσω </a:t>
            </a:r>
            <a:r>
              <a:rPr lang="el-GR" sz="2200" dirty="0" err="1"/>
              <a:t>αδαμαντινικό</a:t>
            </a:r>
            <a:r>
              <a:rPr lang="el-GR" sz="2200" dirty="0"/>
              <a:t> επιθήλιο και ουσιαστικά </a:t>
            </a:r>
            <a:r>
              <a:rPr lang="el-GR" sz="2200" dirty="0" smtClean="0"/>
              <a:t>βοηθά στο </a:t>
            </a:r>
            <a:r>
              <a:rPr lang="el-GR" sz="2200" dirty="0"/>
              <a:t>σχηματισμό της αδαμαντίνης.</a:t>
            </a:r>
          </a:p>
        </p:txBody>
      </p:sp>
      <p:grpSp>
        <p:nvGrpSpPr>
          <p:cNvPr id="5" name="Group 4"/>
          <p:cNvGrpSpPr/>
          <p:nvPr/>
        </p:nvGrpSpPr>
        <p:grpSpPr>
          <a:xfrm>
            <a:off x="4355976" y="2114853"/>
            <a:ext cx="4538876" cy="3690411"/>
            <a:chOff x="53752" y="1521277"/>
            <a:chExt cx="4538876" cy="3690411"/>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90609"/>
              <a:ext cx="4059229"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5760" y="4626913"/>
              <a:ext cx="2088232" cy="584775"/>
            </a:xfrm>
            <a:prstGeom prst="rect">
              <a:avLst/>
            </a:prstGeom>
          </p:spPr>
          <p:txBody>
            <a:bodyPr wrap="square">
              <a:spAutoFit/>
            </a:bodyPr>
            <a:lstStyle/>
            <a:p>
              <a:r>
                <a:rPr lang="el-GR" sz="1600" b="1" i="1" dirty="0"/>
                <a:t>β</a:t>
              </a:r>
              <a:r>
                <a:rPr lang="el-GR" sz="1600" b="1" i="1" dirty="0" smtClean="0"/>
                <a:t>. έξω </a:t>
              </a:r>
              <a:r>
                <a:rPr lang="el-GR" sz="1600" b="1" i="1" dirty="0" err="1"/>
                <a:t>αδαμαντινικό</a:t>
              </a:r>
              <a:endParaRPr lang="el-GR" sz="1600" b="1" i="1" dirty="0"/>
            </a:p>
            <a:p>
              <a:r>
                <a:rPr lang="el-GR" sz="1600" b="1" i="1" dirty="0"/>
                <a:t>επιθήλιο</a:t>
              </a:r>
              <a:endParaRPr lang="el-GR" sz="1600" b="1" dirty="0"/>
            </a:p>
          </p:txBody>
        </p:sp>
        <p:cxnSp>
          <p:nvCxnSpPr>
            <p:cNvPr id="8" name="Straight Arrow Connector 7"/>
            <p:cNvCxnSpPr/>
            <p:nvPr/>
          </p:nvCxnSpPr>
          <p:spPr>
            <a:xfrm flipV="1">
              <a:off x="1034480" y="3834825"/>
              <a:ext cx="225152" cy="756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1133872" y="3394066"/>
              <a:ext cx="2160240" cy="584775"/>
            </a:xfrm>
            <a:prstGeom prst="rect">
              <a:avLst/>
            </a:prstGeom>
          </p:spPr>
          <p:txBody>
            <a:bodyPr wrap="square">
              <a:spAutoFit/>
            </a:bodyPr>
            <a:lstStyle/>
            <a:p>
              <a:pPr algn="ctr"/>
              <a:r>
                <a:rPr lang="el-GR" sz="1600" b="1" i="1" dirty="0" smtClean="0"/>
                <a:t> α. έσω </a:t>
              </a:r>
              <a:r>
                <a:rPr lang="el-GR" sz="1600" b="1" i="1" dirty="0" err="1"/>
                <a:t>αδαμαντινικό</a:t>
              </a:r>
              <a:endParaRPr lang="el-GR" sz="1600" b="1" i="1" dirty="0"/>
            </a:p>
            <a:p>
              <a:pPr algn="ctr"/>
              <a:r>
                <a:rPr lang="el-GR" sz="1600" b="1" i="1" dirty="0"/>
                <a:t>επιθήλιο</a:t>
              </a:r>
              <a:endParaRPr lang="el-GR" sz="1600" b="1" dirty="0"/>
            </a:p>
          </p:txBody>
        </p:sp>
        <p:cxnSp>
          <p:nvCxnSpPr>
            <p:cNvPr id="10" name="Straight Arrow Connector 9"/>
            <p:cNvCxnSpPr>
              <a:stCxn id="9" idx="0"/>
            </p:cNvCxnSpPr>
            <p:nvPr/>
          </p:nvCxnSpPr>
          <p:spPr>
            <a:xfrm flipH="1" flipV="1">
              <a:off x="1853952" y="2970730"/>
              <a:ext cx="360040" cy="4233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187624" y="1521277"/>
              <a:ext cx="1865960" cy="338554"/>
            </a:xfrm>
            <a:prstGeom prst="rect">
              <a:avLst/>
            </a:prstGeom>
          </p:spPr>
          <p:txBody>
            <a:bodyPr wrap="none">
              <a:spAutoFit/>
            </a:bodyPr>
            <a:lstStyle/>
            <a:p>
              <a:r>
                <a:rPr lang="el-GR" sz="1600" b="1" i="1" dirty="0"/>
                <a:t>αστεροειδές δίκτυο</a:t>
              </a:r>
              <a:endParaRPr lang="el-GR" sz="1600" b="1" dirty="0"/>
            </a:p>
          </p:txBody>
        </p:sp>
        <p:cxnSp>
          <p:nvCxnSpPr>
            <p:cNvPr id="12" name="Straight Arrow Connector 11"/>
            <p:cNvCxnSpPr/>
            <p:nvPr/>
          </p:nvCxnSpPr>
          <p:spPr>
            <a:xfrm flipH="1">
              <a:off x="1835696" y="1890609"/>
              <a:ext cx="284908"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Rectangle 12"/>
            <p:cNvSpPr/>
            <p:nvPr/>
          </p:nvSpPr>
          <p:spPr>
            <a:xfrm>
              <a:off x="53752" y="2610689"/>
              <a:ext cx="1857881" cy="338554"/>
            </a:xfrm>
            <a:prstGeom prst="rect">
              <a:avLst/>
            </a:prstGeom>
          </p:spPr>
          <p:txBody>
            <a:bodyPr wrap="none">
              <a:spAutoFit/>
            </a:bodyPr>
            <a:lstStyle/>
            <a:p>
              <a:r>
                <a:rPr lang="el-GR" sz="1600" b="1" i="1" dirty="0"/>
                <a:t>γ</a:t>
              </a:r>
              <a:r>
                <a:rPr lang="el-GR" sz="1600" b="1" i="1" dirty="0" smtClean="0"/>
                <a:t>. διάμεση </a:t>
              </a:r>
              <a:r>
                <a:rPr lang="el-GR" sz="1600" b="1" i="1" dirty="0"/>
                <a:t>στιβάδα</a:t>
              </a:r>
              <a:endParaRPr lang="el-GR" sz="1600" b="1" dirty="0"/>
            </a:p>
          </p:txBody>
        </p:sp>
        <p:cxnSp>
          <p:nvCxnSpPr>
            <p:cNvPr id="14" name="Straight Arrow Connector 13"/>
            <p:cNvCxnSpPr/>
            <p:nvPr/>
          </p:nvCxnSpPr>
          <p:spPr>
            <a:xfrm>
              <a:off x="988132" y="2970729"/>
              <a:ext cx="559532" cy="211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2411760" y="4626913"/>
              <a:ext cx="1437509" cy="338554"/>
            </a:xfrm>
            <a:prstGeom prst="rect">
              <a:avLst/>
            </a:prstGeom>
          </p:spPr>
          <p:txBody>
            <a:bodyPr wrap="none">
              <a:spAutoFit/>
            </a:bodyPr>
            <a:lstStyle/>
            <a:p>
              <a:r>
                <a:rPr lang="el-GR" sz="1600" b="1" i="1" dirty="0"/>
                <a:t>οδοντική θηλή</a:t>
              </a:r>
              <a:endParaRPr lang="el-GR" sz="1600" b="1" dirty="0"/>
            </a:p>
          </p:txBody>
        </p:sp>
        <p:cxnSp>
          <p:nvCxnSpPr>
            <p:cNvPr id="16" name="Straight Arrow Connector 15"/>
            <p:cNvCxnSpPr/>
            <p:nvPr/>
          </p:nvCxnSpPr>
          <p:spPr>
            <a:xfrm flipV="1">
              <a:off x="3130514" y="3394066"/>
              <a:ext cx="55078" cy="11967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7" name="Title 1"/>
          <p:cNvSpPr>
            <a:spLocks noGrp="1"/>
          </p:cNvSpPr>
          <p:nvPr>
            <p:ph type="title"/>
          </p:nvPr>
        </p:nvSpPr>
        <p:spPr>
          <a:xfrm>
            <a:off x="457200" y="44624"/>
            <a:ext cx="8229600" cy="1426170"/>
          </a:xfrm>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br>
              <a:rPr lang="el-GR" sz="3200" b="1" dirty="0" smtClean="0">
                <a:solidFill>
                  <a:schemeClr val="tx2"/>
                </a:solidFill>
              </a:rPr>
            </a:br>
            <a:r>
              <a:rPr lang="el-GR" sz="2800" dirty="0"/>
              <a:t>τέσσερις </a:t>
            </a:r>
            <a:r>
              <a:rPr lang="el-GR" sz="2800" dirty="0" smtClean="0"/>
              <a:t>διαφοροποιήσεις </a:t>
            </a:r>
            <a:r>
              <a:rPr lang="el-GR" sz="2800" dirty="0"/>
              <a:t>στο όργανο της</a:t>
            </a:r>
            <a:br>
              <a:rPr lang="el-GR" sz="2800" dirty="0"/>
            </a:br>
            <a:r>
              <a:rPr lang="el-GR" sz="2800" dirty="0"/>
              <a:t>αδαμαντίνης, με βάση το σχήμα των κυττάρων</a:t>
            </a:r>
            <a:endParaRPr lang="el-GR" sz="2800" b="1" dirty="0">
              <a:solidFill>
                <a:schemeClr val="tx2"/>
              </a:solidFill>
            </a:endParaRPr>
          </a:p>
        </p:txBody>
      </p:sp>
    </p:spTree>
    <p:extLst>
      <p:ext uri="{BB962C8B-B14F-4D97-AF65-F5344CB8AC3E}">
        <p14:creationId xmlns:p14="http://schemas.microsoft.com/office/powerpoint/2010/main" val="41287217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16024" y="1522709"/>
            <a:ext cx="4283968" cy="5146651"/>
          </a:xfrm>
          <a:ln>
            <a:solidFill>
              <a:schemeClr val="tx1"/>
            </a:solidFill>
          </a:ln>
        </p:spPr>
        <p:txBody>
          <a:bodyPr>
            <a:noAutofit/>
          </a:bodyPr>
          <a:lstStyle/>
          <a:p>
            <a:pPr marL="180000" indent="-180000">
              <a:spcBef>
                <a:spcPts val="0"/>
              </a:spcBef>
            </a:pPr>
            <a:r>
              <a:rPr lang="el-GR" sz="2000" b="1" i="1" dirty="0"/>
              <a:t>δ</a:t>
            </a:r>
            <a:r>
              <a:rPr lang="el-GR" sz="2000" b="1" i="1" dirty="0" smtClean="0"/>
              <a:t>. Το </a:t>
            </a:r>
            <a:r>
              <a:rPr lang="el-GR" sz="2000" b="1" i="1" dirty="0"/>
              <a:t>αστεροειδές δίκτυο </a:t>
            </a:r>
            <a:r>
              <a:rPr lang="el-GR" sz="2000" b="1" i="1" dirty="0" smtClean="0"/>
              <a:t>ή στιβάδα του πολφού της αδαμαντίνης </a:t>
            </a:r>
            <a:r>
              <a:rPr lang="el-GR" sz="2000" dirty="0" smtClean="0"/>
              <a:t>(</a:t>
            </a:r>
            <a:r>
              <a:rPr lang="el-GR" sz="2000" dirty="0" err="1" smtClean="0"/>
              <a:t>stellate</a:t>
            </a:r>
            <a:r>
              <a:rPr lang="el-GR" sz="2000" dirty="0" smtClean="0"/>
              <a:t> </a:t>
            </a:r>
            <a:r>
              <a:rPr lang="el-GR" sz="2000" dirty="0" err="1"/>
              <a:t>reticulum</a:t>
            </a:r>
            <a:r>
              <a:rPr lang="el-GR" sz="2000" dirty="0"/>
              <a:t>), </a:t>
            </a:r>
            <a:r>
              <a:rPr lang="el-GR" sz="2000" dirty="0" smtClean="0"/>
              <a:t>που αποτελείται </a:t>
            </a:r>
            <a:r>
              <a:rPr lang="el-GR" sz="2000" dirty="0"/>
              <a:t>από επιθηλιακά κύτταρα αστεροειδούς σχήματος με πολλές αποφυάδες</a:t>
            </a:r>
            <a:r>
              <a:rPr lang="el-GR" sz="2000" dirty="0" smtClean="0"/>
              <a:t>.</a:t>
            </a:r>
          </a:p>
          <a:p>
            <a:pPr marL="180000" indent="-180000">
              <a:spcBef>
                <a:spcPts val="0"/>
              </a:spcBef>
            </a:pPr>
            <a:r>
              <a:rPr lang="el-GR" sz="2000" dirty="0"/>
              <a:t>Έχουν μικρή </a:t>
            </a:r>
            <a:r>
              <a:rPr lang="el-GR" sz="2000" dirty="0" err="1"/>
              <a:t>μιτωτική</a:t>
            </a:r>
            <a:r>
              <a:rPr lang="el-GR" sz="2000" dirty="0"/>
              <a:t>, αλλά μεγάλη </a:t>
            </a:r>
            <a:r>
              <a:rPr lang="el-GR" sz="2000" dirty="0" err="1"/>
              <a:t>βιοσυνθετική</a:t>
            </a:r>
            <a:r>
              <a:rPr lang="el-GR" sz="2000" dirty="0"/>
              <a:t> δραστηριότητα κυρίως </a:t>
            </a:r>
            <a:r>
              <a:rPr lang="el-GR" sz="2000" dirty="0" smtClean="0"/>
              <a:t>σε </a:t>
            </a:r>
            <a:r>
              <a:rPr lang="el-GR" sz="2000" dirty="0" err="1" smtClean="0"/>
              <a:t>εξωκυττάριους</a:t>
            </a:r>
            <a:r>
              <a:rPr lang="el-GR" sz="2000" dirty="0" smtClean="0"/>
              <a:t> </a:t>
            </a:r>
            <a:r>
              <a:rPr lang="el-GR" sz="2000" dirty="0"/>
              <a:t>πολυσακχαρίτες πλούσιους σε </a:t>
            </a:r>
            <a:r>
              <a:rPr lang="el-GR" sz="2000" dirty="0" err="1"/>
              <a:t>γλυκοζαμινογλυκάνες</a:t>
            </a:r>
            <a:r>
              <a:rPr lang="el-GR" sz="2000" dirty="0" smtClean="0"/>
              <a:t>.</a:t>
            </a:r>
          </a:p>
        </p:txBody>
      </p:sp>
      <p:grpSp>
        <p:nvGrpSpPr>
          <p:cNvPr id="5" name="Group 4"/>
          <p:cNvGrpSpPr/>
          <p:nvPr/>
        </p:nvGrpSpPr>
        <p:grpSpPr>
          <a:xfrm>
            <a:off x="4499992" y="2060848"/>
            <a:ext cx="4428000" cy="3690411"/>
            <a:chOff x="53752" y="1521277"/>
            <a:chExt cx="4538876" cy="3690411"/>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90609"/>
              <a:ext cx="4059229"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5760" y="4626913"/>
              <a:ext cx="2088232" cy="584775"/>
            </a:xfrm>
            <a:prstGeom prst="rect">
              <a:avLst/>
            </a:prstGeom>
          </p:spPr>
          <p:txBody>
            <a:bodyPr wrap="square">
              <a:spAutoFit/>
            </a:bodyPr>
            <a:lstStyle/>
            <a:p>
              <a:r>
                <a:rPr lang="el-GR" sz="1600" b="1" i="1" dirty="0"/>
                <a:t>β</a:t>
              </a:r>
              <a:r>
                <a:rPr lang="el-GR" sz="1600" b="1" i="1" dirty="0" smtClean="0"/>
                <a:t>. έξω </a:t>
              </a:r>
              <a:r>
                <a:rPr lang="el-GR" sz="1600" b="1" i="1" dirty="0" err="1"/>
                <a:t>αδαμαντινικό</a:t>
              </a:r>
              <a:endParaRPr lang="el-GR" sz="1600" b="1" i="1" dirty="0"/>
            </a:p>
            <a:p>
              <a:r>
                <a:rPr lang="el-GR" sz="1600" b="1" i="1" dirty="0"/>
                <a:t>επιθήλιο</a:t>
              </a:r>
              <a:endParaRPr lang="el-GR" sz="1600" b="1" dirty="0"/>
            </a:p>
          </p:txBody>
        </p:sp>
        <p:cxnSp>
          <p:nvCxnSpPr>
            <p:cNvPr id="8" name="Straight Arrow Connector 7"/>
            <p:cNvCxnSpPr/>
            <p:nvPr/>
          </p:nvCxnSpPr>
          <p:spPr>
            <a:xfrm flipV="1">
              <a:off x="1034480" y="3834825"/>
              <a:ext cx="225152" cy="756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1133872" y="3394066"/>
              <a:ext cx="2160240" cy="584775"/>
            </a:xfrm>
            <a:prstGeom prst="rect">
              <a:avLst/>
            </a:prstGeom>
          </p:spPr>
          <p:txBody>
            <a:bodyPr wrap="square">
              <a:spAutoFit/>
            </a:bodyPr>
            <a:lstStyle/>
            <a:p>
              <a:pPr algn="ctr"/>
              <a:r>
                <a:rPr lang="el-GR" sz="1600" b="1" i="1" dirty="0" smtClean="0"/>
                <a:t> α. έσω </a:t>
              </a:r>
              <a:r>
                <a:rPr lang="el-GR" sz="1600" b="1" i="1" dirty="0" err="1"/>
                <a:t>αδαμαντινικό</a:t>
              </a:r>
              <a:endParaRPr lang="el-GR" sz="1600" b="1" i="1" dirty="0"/>
            </a:p>
            <a:p>
              <a:pPr algn="ctr"/>
              <a:r>
                <a:rPr lang="el-GR" sz="1600" b="1" i="1" dirty="0"/>
                <a:t>επιθήλιο</a:t>
              </a:r>
              <a:endParaRPr lang="el-GR" sz="1600" b="1" dirty="0"/>
            </a:p>
          </p:txBody>
        </p:sp>
        <p:cxnSp>
          <p:nvCxnSpPr>
            <p:cNvPr id="10" name="Straight Arrow Connector 9"/>
            <p:cNvCxnSpPr>
              <a:stCxn id="9" idx="0"/>
            </p:cNvCxnSpPr>
            <p:nvPr/>
          </p:nvCxnSpPr>
          <p:spPr>
            <a:xfrm flipH="1" flipV="1">
              <a:off x="1853952" y="2970730"/>
              <a:ext cx="360040" cy="4233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187624" y="1521277"/>
              <a:ext cx="2237059" cy="338554"/>
            </a:xfrm>
            <a:prstGeom prst="rect">
              <a:avLst/>
            </a:prstGeom>
          </p:spPr>
          <p:txBody>
            <a:bodyPr wrap="none">
              <a:spAutoFit/>
            </a:bodyPr>
            <a:lstStyle/>
            <a:p>
              <a:r>
                <a:rPr lang="el-GR" sz="1600" b="1" i="1" dirty="0"/>
                <a:t>δ</a:t>
              </a:r>
              <a:r>
                <a:rPr lang="el-GR" sz="1600" b="1" i="1" dirty="0" smtClean="0"/>
                <a:t>. αστεροειδές </a:t>
              </a:r>
              <a:r>
                <a:rPr lang="el-GR" sz="1600" b="1" i="1" dirty="0"/>
                <a:t>δίκτυο</a:t>
              </a:r>
              <a:endParaRPr lang="el-GR" sz="1600" b="1" dirty="0"/>
            </a:p>
          </p:txBody>
        </p:sp>
        <p:cxnSp>
          <p:nvCxnSpPr>
            <p:cNvPr id="12" name="Straight Arrow Connector 11"/>
            <p:cNvCxnSpPr/>
            <p:nvPr/>
          </p:nvCxnSpPr>
          <p:spPr>
            <a:xfrm flipH="1">
              <a:off x="1835696" y="1890609"/>
              <a:ext cx="284908"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Rectangle 12"/>
            <p:cNvSpPr/>
            <p:nvPr/>
          </p:nvSpPr>
          <p:spPr>
            <a:xfrm>
              <a:off x="53752" y="2610689"/>
              <a:ext cx="1857881" cy="338554"/>
            </a:xfrm>
            <a:prstGeom prst="rect">
              <a:avLst/>
            </a:prstGeom>
          </p:spPr>
          <p:txBody>
            <a:bodyPr wrap="none">
              <a:spAutoFit/>
            </a:bodyPr>
            <a:lstStyle/>
            <a:p>
              <a:r>
                <a:rPr lang="el-GR" sz="1600" b="1" i="1" dirty="0"/>
                <a:t>γ</a:t>
              </a:r>
              <a:r>
                <a:rPr lang="el-GR" sz="1600" b="1" i="1" dirty="0" smtClean="0"/>
                <a:t>. διάμεση </a:t>
              </a:r>
              <a:r>
                <a:rPr lang="el-GR" sz="1600" b="1" i="1" dirty="0"/>
                <a:t>στιβάδα</a:t>
              </a:r>
              <a:endParaRPr lang="el-GR" sz="1600" b="1" dirty="0"/>
            </a:p>
          </p:txBody>
        </p:sp>
        <p:cxnSp>
          <p:nvCxnSpPr>
            <p:cNvPr id="14" name="Straight Arrow Connector 13"/>
            <p:cNvCxnSpPr/>
            <p:nvPr/>
          </p:nvCxnSpPr>
          <p:spPr>
            <a:xfrm>
              <a:off x="988132" y="2970729"/>
              <a:ext cx="559532" cy="211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2411760" y="4626913"/>
              <a:ext cx="1437509" cy="338554"/>
            </a:xfrm>
            <a:prstGeom prst="rect">
              <a:avLst/>
            </a:prstGeom>
          </p:spPr>
          <p:txBody>
            <a:bodyPr wrap="none">
              <a:spAutoFit/>
            </a:bodyPr>
            <a:lstStyle/>
            <a:p>
              <a:r>
                <a:rPr lang="el-GR" sz="1600" b="1" i="1" dirty="0"/>
                <a:t>οδοντική θηλή</a:t>
              </a:r>
              <a:endParaRPr lang="el-GR" sz="1600" b="1" dirty="0"/>
            </a:p>
          </p:txBody>
        </p:sp>
        <p:cxnSp>
          <p:nvCxnSpPr>
            <p:cNvPr id="16" name="Straight Arrow Connector 15"/>
            <p:cNvCxnSpPr/>
            <p:nvPr/>
          </p:nvCxnSpPr>
          <p:spPr>
            <a:xfrm flipV="1">
              <a:off x="3130514" y="3394066"/>
              <a:ext cx="55078" cy="11967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7" name="Title 1"/>
          <p:cNvSpPr>
            <a:spLocks noGrp="1"/>
          </p:cNvSpPr>
          <p:nvPr>
            <p:ph type="title"/>
          </p:nvPr>
        </p:nvSpPr>
        <p:spPr>
          <a:xfrm>
            <a:off x="457200" y="44450"/>
            <a:ext cx="8229600" cy="1368326"/>
          </a:xfrm>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r>
              <a:rPr lang="el-GR" sz="2800" b="1" dirty="0" smtClean="0">
                <a:solidFill>
                  <a:schemeClr val="tx2"/>
                </a:solidFill>
              </a:rPr>
              <a:t/>
            </a:r>
            <a:br>
              <a:rPr lang="el-GR" sz="2800" b="1" dirty="0" smtClean="0">
                <a:solidFill>
                  <a:schemeClr val="tx2"/>
                </a:solidFill>
              </a:rPr>
            </a:br>
            <a:r>
              <a:rPr lang="el-GR" sz="2400" dirty="0"/>
              <a:t>τέσσερις </a:t>
            </a:r>
            <a:r>
              <a:rPr lang="el-GR" sz="2400" dirty="0" smtClean="0"/>
              <a:t>διαφοροποιήσεις </a:t>
            </a:r>
            <a:r>
              <a:rPr lang="el-GR" sz="2400" dirty="0"/>
              <a:t>στο όργανο της</a:t>
            </a:r>
            <a:br>
              <a:rPr lang="el-GR" sz="2400" dirty="0"/>
            </a:br>
            <a:r>
              <a:rPr lang="el-GR" sz="2400" dirty="0"/>
              <a:t>αδαμαντίνης, με βάση το σχήμα των κυττάρων</a:t>
            </a:r>
            <a:endParaRPr lang="el-GR" sz="2400" b="1" dirty="0">
              <a:solidFill>
                <a:schemeClr val="tx2"/>
              </a:solidFill>
            </a:endParaRPr>
          </a:p>
        </p:txBody>
      </p:sp>
    </p:spTree>
    <p:extLst>
      <p:ext uri="{BB962C8B-B14F-4D97-AF65-F5344CB8AC3E}">
        <p14:creationId xmlns:p14="http://schemas.microsoft.com/office/powerpoint/2010/main" val="30283398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ltLang="el-GR" b="1" dirty="0" smtClean="0">
                <a:solidFill>
                  <a:schemeClr val="tx2"/>
                </a:solidFill>
              </a:rPr>
              <a:t>οδοντογένεση</a:t>
            </a:r>
            <a:endParaRPr lang="el-GR" b="1" dirty="0"/>
          </a:p>
        </p:txBody>
      </p:sp>
      <p:sp>
        <p:nvSpPr>
          <p:cNvPr id="3" name="Content Placeholder 2"/>
          <p:cNvSpPr>
            <a:spLocks noGrp="1"/>
          </p:cNvSpPr>
          <p:nvPr>
            <p:ph idx="1"/>
          </p:nvPr>
        </p:nvSpPr>
        <p:spPr/>
        <p:txBody>
          <a:bodyPr>
            <a:normAutofit/>
          </a:bodyPr>
          <a:lstStyle/>
          <a:p>
            <a:pPr>
              <a:spcBef>
                <a:spcPts val="600"/>
              </a:spcBef>
              <a:spcAft>
                <a:spcPts val="600"/>
              </a:spcAft>
            </a:pPr>
            <a:r>
              <a:rPr lang="el-GR" sz="2800" dirty="0"/>
              <a:t>Στον άνθρωπο, 20 νεογιλά και 32 μόνιμα δόντια αναπτύσσονται κατά </a:t>
            </a:r>
            <a:r>
              <a:rPr lang="el-GR" sz="2800" dirty="0" smtClean="0"/>
              <a:t>την εμβρυϊκή </a:t>
            </a:r>
            <a:r>
              <a:rPr lang="el-GR" sz="2800" dirty="0"/>
              <a:t>περίοδο από την αλληλεπίδραση των </a:t>
            </a:r>
            <a:r>
              <a:rPr lang="el-GR" sz="2800" b="1" i="1" dirty="0">
                <a:solidFill>
                  <a:schemeClr val="accent1">
                    <a:lumMod val="50000"/>
                  </a:schemeClr>
                </a:solidFill>
              </a:rPr>
              <a:t>στοματικών επιθηλιακών </a:t>
            </a:r>
            <a:r>
              <a:rPr lang="el-GR" sz="2800" dirty="0"/>
              <a:t>κυττάρων </a:t>
            </a:r>
            <a:r>
              <a:rPr lang="el-GR" sz="2800" dirty="0" smtClean="0"/>
              <a:t>και των </a:t>
            </a:r>
            <a:r>
              <a:rPr lang="el-GR" sz="2800" b="1" i="1" dirty="0">
                <a:solidFill>
                  <a:schemeClr val="accent1">
                    <a:lumMod val="50000"/>
                  </a:schemeClr>
                </a:solidFill>
              </a:rPr>
              <a:t>υποκείμενων </a:t>
            </a:r>
            <a:r>
              <a:rPr lang="el-GR" sz="2800" b="1" i="1" dirty="0" err="1">
                <a:solidFill>
                  <a:schemeClr val="accent1">
                    <a:lumMod val="50000"/>
                  </a:schemeClr>
                </a:solidFill>
              </a:rPr>
              <a:t>μεσεγχυματικών</a:t>
            </a:r>
            <a:r>
              <a:rPr lang="el-GR" sz="2800" b="1" i="1" dirty="0">
                <a:solidFill>
                  <a:schemeClr val="accent1">
                    <a:lumMod val="50000"/>
                  </a:schemeClr>
                </a:solidFill>
              </a:rPr>
              <a:t> </a:t>
            </a:r>
            <a:r>
              <a:rPr lang="el-GR" sz="2800" dirty="0" smtClean="0"/>
              <a:t>κυττάρων.</a:t>
            </a:r>
          </a:p>
          <a:p>
            <a:pPr>
              <a:spcBef>
                <a:spcPts val="600"/>
              </a:spcBef>
              <a:spcAft>
                <a:spcPts val="600"/>
              </a:spcAft>
            </a:pPr>
            <a:r>
              <a:rPr lang="el-GR" sz="2800" dirty="0" smtClean="0"/>
              <a:t>Κάθε </a:t>
            </a:r>
            <a:r>
              <a:rPr lang="el-GR" sz="2800" dirty="0"/>
              <a:t>δόντι μπορεί να </a:t>
            </a:r>
            <a:r>
              <a:rPr lang="el-GR" sz="2800" dirty="0" err="1"/>
              <a:t>διαπλάσσεται</a:t>
            </a:r>
            <a:r>
              <a:rPr lang="el-GR" sz="2800" dirty="0"/>
              <a:t> σα </a:t>
            </a:r>
            <a:r>
              <a:rPr lang="el-GR" sz="2800" dirty="0" smtClean="0"/>
              <a:t>μία ανατομικά </a:t>
            </a:r>
            <a:r>
              <a:rPr lang="el-GR" sz="2800" dirty="0"/>
              <a:t>διακριτή μονάδα, αλλά η βασική αναπτυξιακή διαδικασία είναι παρόμοια </a:t>
            </a:r>
            <a:r>
              <a:rPr lang="el-GR" sz="2800" dirty="0" smtClean="0"/>
              <a:t>για όλα </a:t>
            </a:r>
            <a:r>
              <a:rPr lang="el-GR" sz="2800" dirty="0"/>
              <a:t>τα δόντια.</a:t>
            </a:r>
          </a:p>
        </p:txBody>
      </p:sp>
    </p:spTree>
    <p:extLst>
      <p:ext uri="{BB962C8B-B14F-4D97-AF65-F5344CB8AC3E}">
        <p14:creationId xmlns:p14="http://schemas.microsoft.com/office/powerpoint/2010/main" val="296167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600200"/>
            <a:ext cx="4703920" cy="5069160"/>
          </a:xfrm>
          <a:ln>
            <a:solidFill>
              <a:schemeClr val="tx1"/>
            </a:solidFill>
          </a:ln>
        </p:spPr>
        <p:txBody>
          <a:bodyPr>
            <a:noAutofit/>
          </a:bodyPr>
          <a:lstStyle/>
          <a:p>
            <a:pPr marL="180000" indent="-180000">
              <a:spcBef>
                <a:spcPts val="0"/>
              </a:spcBef>
            </a:pPr>
            <a:r>
              <a:rPr lang="el-GR" sz="2000" dirty="0"/>
              <a:t>Η παρουσία του </a:t>
            </a:r>
            <a:r>
              <a:rPr lang="el-GR" sz="2000" b="1" i="1" dirty="0"/>
              <a:t>αστεροειδούς δικτύου </a:t>
            </a:r>
            <a:r>
              <a:rPr lang="el-GR" sz="2000" dirty="0"/>
              <a:t>εξασφαλίζει προστασία από εξωτερικές επιδράσεις της πιο σημαντικής περιοχής του οδοντικού σπέρματος του </a:t>
            </a:r>
            <a:r>
              <a:rPr lang="el-GR" sz="2000" i="1" dirty="0"/>
              <a:t>έσω </a:t>
            </a:r>
            <a:r>
              <a:rPr lang="el-GR" sz="2000" i="1" dirty="0" err="1" smtClean="0"/>
              <a:t>αδαμαντινικού</a:t>
            </a:r>
            <a:r>
              <a:rPr lang="el-GR" sz="2000" i="1" dirty="0" smtClean="0"/>
              <a:t> </a:t>
            </a:r>
            <a:r>
              <a:rPr lang="el-GR" sz="2000" i="1" dirty="0"/>
              <a:t>επιθηλίου </a:t>
            </a:r>
            <a:r>
              <a:rPr lang="el-GR" sz="2000" i="1" dirty="0" smtClean="0"/>
              <a:t>και της </a:t>
            </a:r>
            <a:r>
              <a:rPr lang="el-GR" sz="2000" i="1" dirty="0"/>
              <a:t>περιφέρειας της οδοντικής θηλής </a:t>
            </a:r>
            <a:r>
              <a:rPr lang="el-GR" sz="2000" dirty="0"/>
              <a:t>στην οποία θα εκδηλωθούν οι κυτταρικές διαφοροποιήσεις και η έναρξη διάπλασης της μύλης του δοντιού.</a:t>
            </a:r>
          </a:p>
          <a:p>
            <a:pPr marL="180000" indent="-180000">
              <a:spcBef>
                <a:spcPts val="0"/>
              </a:spcBef>
            </a:pPr>
            <a:r>
              <a:rPr lang="el-GR" sz="2000" dirty="0"/>
              <a:t> Η παρουσία του αστεροειδούς δικτύου εξηγεί το μικρό ποσοστό αναπτυξιακών διαταραχών που παρατηρούνται κατά την οδοντογένεση των μόνιμων δοντιών, μετά τραυματικές κακώσεις ή </a:t>
            </a:r>
            <a:r>
              <a:rPr lang="el-GR" sz="2000" dirty="0" err="1"/>
              <a:t>ακρορριζικές</a:t>
            </a:r>
            <a:r>
              <a:rPr lang="el-GR" sz="2000" dirty="0"/>
              <a:t> φλεγμονές πρόδρομων νεογιλών δοντιών.</a:t>
            </a:r>
          </a:p>
          <a:p>
            <a:endParaRPr lang="el-GR" sz="2000" dirty="0"/>
          </a:p>
        </p:txBody>
      </p:sp>
      <p:grpSp>
        <p:nvGrpSpPr>
          <p:cNvPr id="5" name="Group 4"/>
          <p:cNvGrpSpPr/>
          <p:nvPr/>
        </p:nvGrpSpPr>
        <p:grpSpPr>
          <a:xfrm>
            <a:off x="4716016" y="2114853"/>
            <a:ext cx="4212000" cy="3690411"/>
            <a:chOff x="53752" y="1521277"/>
            <a:chExt cx="4538876" cy="3690411"/>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1890609"/>
              <a:ext cx="4059229" cy="27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25760" y="4626913"/>
              <a:ext cx="2088232" cy="584775"/>
            </a:xfrm>
            <a:prstGeom prst="rect">
              <a:avLst/>
            </a:prstGeom>
          </p:spPr>
          <p:txBody>
            <a:bodyPr wrap="square">
              <a:spAutoFit/>
            </a:bodyPr>
            <a:lstStyle/>
            <a:p>
              <a:r>
                <a:rPr lang="el-GR" sz="1600" b="1" i="1" dirty="0"/>
                <a:t>β</a:t>
              </a:r>
              <a:r>
                <a:rPr lang="el-GR" sz="1600" b="1" i="1" dirty="0" smtClean="0"/>
                <a:t>. έξω </a:t>
              </a:r>
              <a:r>
                <a:rPr lang="el-GR" sz="1600" b="1" i="1" dirty="0" err="1"/>
                <a:t>αδαμαντινικό</a:t>
              </a:r>
              <a:endParaRPr lang="el-GR" sz="1600" b="1" i="1" dirty="0"/>
            </a:p>
            <a:p>
              <a:r>
                <a:rPr lang="el-GR" sz="1600" b="1" i="1" dirty="0"/>
                <a:t>επιθήλιο</a:t>
              </a:r>
              <a:endParaRPr lang="el-GR" sz="1600" b="1" dirty="0"/>
            </a:p>
          </p:txBody>
        </p:sp>
        <p:cxnSp>
          <p:nvCxnSpPr>
            <p:cNvPr id="8" name="Straight Arrow Connector 7"/>
            <p:cNvCxnSpPr/>
            <p:nvPr/>
          </p:nvCxnSpPr>
          <p:spPr>
            <a:xfrm flipV="1">
              <a:off x="1034480" y="3834825"/>
              <a:ext cx="225152" cy="756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Rectangle 8"/>
            <p:cNvSpPr/>
            <p:nvPr/>
          </p:nvSpPr>
          <p:spPr>
            <a:xfrm>
              <a:off x="1133872" y="3394066"/>
              <a:ext cx="2160240" cy="584775"/>
            </a:xfrm>
            <a:prstGeom prst="rect">
              <a:avLst/>
            </a:prstGeom>
          </p:spPr>
          <p:txBody>
            <a:bodyPr wrap="square">
              <a:spAutoFit/>
            </a:bodyPr>
            <a:lstStyle/>
            <a:p>
              <a:pPr algn="ctr"/>
              <a:r>
                <a:rPr lang="el-GR" sz="1600" b="1" i="1" dirty="0" smtClean="0"/>
                <a:t> α. έσω </a:t>
              </a:r>
              <a:r>
                <a:rPr lang="el-GR" sz="1600" b="1" i="1" dirty="0" err="1"/>
                <a:t>αδαμαντινικό</a:t>
              </a:r>
              <a:endParaRPr lang="el-GR" sz="1600" b="1" i="1" dirty="0"/>
            </a:p>
            <a:p>
              <a:pPr algn="ctr"/>
              <a:r>
                <a:rPr lang="el-GR" sz="1600" b="1" i="1" dirty="0"/>
                <a:t>επιθήλιο</a:t>
              </a:r>
              <a:endParaRPr lang="el-GR" sz="1600" b="1" dirty="0"/>
            </a:p>
          </p:txBody>
        </p:sp>
        <p:cxnSp>
          <p:nvCxnSpPr>
            <p:cNvPr id="10" name="Straight Arrow Connector 9"/>
            <p:cNvCxnSpPr>
              <a:stCxn id="9" idx="0"/>
            </p:cNvCxnSpPr>
            <p:nvPr/>
          </p:nvCxnSpPr>
          <p:spPr>
            <a:xfrm flipH="1" flipV="1">
              <a:off x="1853952" y="2970730"/>
              <a:ext cx="360040" cy="4233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1" name="Rectangle 10"/>
            <p:cNvSpPr/>
            <p:nvPr/>
          </p:nvSpPr>
          <p:spPr>
            <a:xfrm>
              <a:off x="1187624" y="1521277"/>
              <a:ext cx="2237059" cy="338554"/>
            </a:xfrm>
            <a:prstGeom prst="rect">
              <a:avLst/>
            </a:prstGeom>
          </p:spPr>
          <p:txBody>
            <a:bodyPr wrap="none">
              <a:spAutoFit/>
            </a:bodyPr>
            <a:lstStyle/>
            <a:p>
              <a:r>
                <a:rPr lang="el-GR" sz="1600" b="1" i="1" dirty="0"/>
                <a:t>δ</a:t>
              </a:r>
              <a:r>
                <a:rPr lang="el-GR" sz="1600" b="1" i="1" dirty="0" smtClean="0"/>
                <a:t>. αστεροειδές </a:t>
              </a:r>
              <a:r>
                <a:rPr lang="el-GR" sz="1600" b="1" i="1" dirty="0"/>
                <a:t>δίκτυο</a:t>
              </a:r>
              <a:endParaRPr lang="el-GR" sz="1600" b="1" dirty="0"/>
            </a:p>
          </p:txBody>
        </p:sp>
        <p:cxnSp>
          <p:nvCxnSpPr>
            <p:cNvPr id="12" name="Straight Arrow Connector 11"/>
            <p:cNvCxnSpPr/>
            <p:nvPr/>
          </p:nvCxnSpPr>
          <p:spPr>
            <a:xfrm flipH="1">
              <a:off x="1835696" y="1890609"/>
              <a:ext cx="284908" cy="576064"/>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3" name="Rectangle 12"/>
            <p:cNvSpPr/>
            <p:nvPr/>
          </p:nvSpPr>
          <p:spPr>
            <a:xfrm>
              <a:off x="53752" y="2610689"/>
              <a:ext cx="1857881" cy="338554"/>
            </a:xfrm>
            <a:prstGeom prst="rect">
              <a:avLst/>
            </a:prstGeom>
          </p:spPr>
          <p:txBody>
            <a:bodyPr wrap="none">
              <a:spAutoFit/>
            </a:bodyPr>
            <a:lstStyle/>
            <a:p>
              <a:r>
                <a:rPr lang="el-GR" sz="1600" b="1" i="1" dirty="0"/>
                <a:t>γ</a:t>
              </a:r>
              <a:r>
                <a:rPr lang="el-GR" sz="1600" b="1" i="1" dirty="0" smtClean="0"/>
                <a:t>. διάμεση </a:t>
              </a:r>
              <a:r>
                <a:rPr lang="el-GR" sz="1600" b="1" i="1" dirty="0"/>
                <a:t>στιβάδα</a:t>
              </a:r>
              <a:endParaRPr lang="el-GR" sz="1600" b="1" dirty="0"/>
            </a:p>
          </p:txBody>
        </p:sp>
        <p:cxnSp>
          <p:nvCxnSpPr>
            <p:cNvPr id="14" name="Straight Arrow Connector 13"/>
            <p:cNvCxnSpPr/>
            <p:nvPr/>
          </p:nvCxnSpPr>
          <p:spPr>
            <a:xfrm>
              <a:off x="988132" y="2970729"/>
              <a:ext cx="559532" cy="21166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5" name="Rectangle 14"/>
            <p:cNvSpPr/>
            <p:nvPr/>
          </p:nvSpPr>
          <p:spPr>
            <a:xfrm>
              <a:off x="2411760" y="4626913"/>
              <a:ext cx="1437509" cy="338554"/>
            </a:xfrm>
            <a:prstGeom prst="rect">
              <a:avLst/>
            </a:prstGeom>
          </p:spPr>
          <p:txBody>
            <a:bodyPr wrap="none">
              <a:spAutoFit/>
            </a:bodyPr>
            <a:lstStyle/>
            <a:p>
              <a:r>
                <a:rPr lang="el-GR" sz="1600" b="1" i="1" dirty="0"/>
                <a:t>οδοντική θηλή</a:t>
              </a:r>
              <a:endParaRPr lang="el-GR" sz="1600" b="1" dirty="0"/>
            </a:p>
          </p:txBody>
        </p:sp>
        <p:cxnSp>
          <p:nvCxnSpPr>
            <p:cNvPr id="16" name="Straight Arrow Connector 15"/>
            <p:cNvCxnSpPr/>
            <p:nvPr/>
          </p:nvCxnSpPr>
          <p:spPr>
            <a:xfrm flipV="1">
              <a:off x="3130514" y="3394066"/>
              <a:ext cx="55078" cy="119675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grpSp>
      <p:sp>
        <p:nvSpPr>
          <p:cNvPr id="17" name="Title 1"/>
          <p:cNvSpPr>
            <a:spLocks noGrp="1"/>
          </p:cNvSpPr>
          <p:nvPr>
            <p:ph type="title"/>
          </p:nvPr>
        </p:nvSpPr>
        <p:spPr>
          <a:xfrm>
            <a:off x="457200" y="116632"/>
            <a:ext cx="8229600" cy="1354162"/>
          </a:xfrm>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r>
              <a:rPr lang="el-GR" sz="2800" b="1" dirty="0" smtClean="0">
                <a:solidFill>
                  <a:schemeClr val="tx2"/>
                </a:solidFill>
              </a:rPr>
              <a:t/>
            </a:r>
            <a:br>
              <a:rPr lang="el-GR" sz="2800" b="1" dirty="0" smtClean="0">
                <a:solidFill>
                  <a:schemeClr val="tx2"/>
                </a:solidFill>
              </a:rPr>
            </a:br>
            <a:r>
              <a:rPr lang="el-GR" sz="2400" dirty="0"/>
              <a:t>τέσσερις </a:t>
            </a:r>
            <a:r>
              <a:rPr lang="el-GR" sz="2400" dirty="0" smtClean="0"/>
              <a:t>διαφοροποιήσεις </a:t>
            </a:r>
            <a:r>
              <a:rPr lang="el-GR" sz="2400" dirty="0"/>
              <a:t>στο όργανο της</a:t>
            </a:r>
            <a:br>
              <a:rPr lang="el-GR" sz="2400" dirty="0"/>
            </a:br>
            <a:r>
              <a:rPr lang="el-GR" sz="2400" dirty="0"/>
              <a:t>αδαμαντίνης, με βάση το σχήμα των κυττάρων</a:t>
            </a:r>
            <a:endParaRPr lang="el-GR" sz="2400" b="1" dirty="0">
              <a:solidFill>
                <a:schemeClr val="tx2"/>
              </a:solidFill>
            </a:endParaRPr>
          </a:p>
        </p:txBody>
      </p:sp>
    </p:spTree>
    <p:extLst>
      <p:ext uri="{BB962C8B-B14F-4D97-AF65-F5344CB8AC3E}">
        <p14:creationId xmlns:p14="http://schemas.microsoft.com/office/powerpoint/2010/main" val="17529359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412776"/>
            <a:ext cx="4680520" cy="5357192"/>
          </a:xfrm>
        </p:spPr>
        <p:txBody>
          <a:bodyPr>
            <a:noAutofit/>
          </a:bodyPr>
          <a:lstStyle/>
          <a:p>
            <a:pPr>
              <a:lnSpc>
                <a:spcPct val="120000"/>
              </a:lnSpc>
              <a:spcBef>
                <a:spcPts val="0"/>
              </a:spcBef>
            </a:pPr>
            <a:r>
              <a:rPr lang="el-GR" sz="2000" dirty="0"/>
              <a:t>Στο </a:t>
            </a:r>
            <a:r>
              <a:rPr lang="el-GR" sz="2000" dirty="0" err="1"/>
              <a:t>μεσέγχυμα</a:t>
            </a:r>
            <a:r>
              <a:rPr lang="el-GR" sz="2000" dirty="0"/>
              <a:t>, καθώς προχωρεί η </a:t>
            </a:r>
            <a:r>
              <a:rPr lang="el-GR" sz="2000" dirty="0" err="1"/>
              <a:t>μορφοδιάπλαση</a:t>
            </a:r>
            <a:r>
              <a:rPr lang="el-GR" sz="2000" dirty="0"/>
              <a:t> του οργάνου </a:t>
            </a:r>
            <a:r>
              <a:rPr lang="el-GR" sz="2000" dirty="0" smtClean="0"/>
              <a:t>της</a:t>
            </a:r>
            <a:r>
              <a:rPr lang="en-GB" sz="2000" dirty="0" smtClean="0"/>
              <a:t> </a:t>
            </a:r>
            <a:r>
              <a:rPr lang="el-GR" sz="2000" dirty="0" smtClean="0"/>
              <a:t>αδαμαντίνης</a:t>
            </a:r>
            <a:r>
              <a:rPr lang="el-GR" sz="2000" dirty="0"/>
              <a:t>, ο πληθυσμός των </a:t>
            </a:r>
            <a:r>
              <a:rPr lang="el-GR" sz="2000" dirty="0" err="1"/>
              <a:t>μεσεγχυματικών</a:t>
            </a:r>
            <a:r>
              <a:rPr lang="el-GR" sz="2000" dirty="0"/>
              <a:t> κυττάρων, που εμφανίζεται </a:t>
            </a:r>
            <a:r>
              <a:rPr lang="el-GR" sz="2000" dirty="0" smtClean="0"/>
              <a:t>αρχικά</a:t>
            </a:r>
            <a:r>
              <a:rPr lang="en-GB" sz="2000" dirty="0" smtClean="0"/>
              <a:t> </a:t>
            </a:r>
            <a:r>
              <a:rPr lang="el-GR" sz="2000" dirty="0" smtClean="0"/>
              <a:t>ως </a:t>
            </a:r>
            <a:r>
              <a:rPr lang="el-GR" sz="2000" dirty="0"/>
              <a:t>πυκνή ζώνη κυττάρων γύρω από το καταδυόμενο επιθήλιο, διαχωρίζεται σε δυο </a:t>
            </a:r>
            <a:r>
              <a:rPr lang="el-GR" sz="2000" dirty="0" smtClean="0"/>
              <a:t>επί</a:t>
            </a:r>
            <a:r>
              <a:rPr lang="en-GB" sz="2000" dirty="0" smtClean="0"/>
              <a:t> </a:t>
            </a:r>
            <a:r>
              <a:rPr lang="el-GR" sz="2000" dirty="0" smtClean="0"/>
              <a:t>μέρους </a:t>
            </a:r>
            <a:r>
              <a:rPr lang="el-GR" sz="2000" dirty="0"/>
              <a:t>δομές στο κέντρο </a:t>
            </a:r>
            <a:r>
              <a:rPr lang="el-GR" sz="2000" b="1" dirty="0"/>
              <a:t>την οδοντική θηλή </a:t>
            </a:r>
            <a:r>
              <a:rPr lang="el-GR" sz="2000" dirty="0"/>
              <a:t>που περικλείεται στο εσωτερικό </a:t>
            </a:r>
            <a:r>
              <a:rPr lang="el-GR" sz="2000" dirty="0" smtClean="0"/>
              <a:t>του</a:t>
            </a:r>
            <a:r>
              <a:rPr lang="en-GB" sz="2000" dirty="0" smtClean="0"/>
              <a:t> </a:t>
            </a:r>
            <a:r>
              <a:rPr lang="el-GR" sz="2000" dirty="0" smtClean="0"/>
              <a:t>οργάνου </a:t>
            </a:r>
            <a:r>
              <a:rPr lang="el-GR" sz="2000" dirty="0"/>
              <a:t>της αδαμαντίνης και </a:t>
            </a:r>
            <a:endParaRPr lang="en-GB" sz="2000" dirty="0" smtClean="0"/>
          </a:p>
          <a:p>
            <a:pPr>
              <a:lnSpc>
                <a:spcPct val="120000"/>
              </a:lnSpc>
              <a:spcBef>
                <a:spcPts val="0"/>
              </a:spcBef>
            </a:pPr>
            <a:r>
              <a:rPr lang="el-GR" sz="2000" dirty="0" smtClean="0"/>
              <a:t>στη </a:t>
            </a:r>
            <a:r>
              <a:rPr lang="el-GR" sz="2000" dirty="0"/>
              <a:t>περιφέρεια </a:t>
            </a:r>
            <a:r>
              <a:rPr lang="el-GR" sz="2000" b="1" dirty="0"/>
              <a:t>το οδοντοθυλάκιο </a:t>
            </a:r>
            <a:r>
              <a:rPr lang="el-GR" sz="2000" dirty="0"/>
              <a:t>που περιβάλλει </a:t>
            </a:r>
            <a:r>
              <a:rPr lang="el-GR" sz="2000" dirty="0" smtClean="0"/>
              <a:t>τις</a:t>
            </a:r>
            <a:r>
              <a:rPr lang="en-GB" sz="2000" dirty="0" smtClean="0"/>
              <a:t> </a:t>
            </a:r>
            <a:r>
              <a:rPr lang="el-GR" sz="2000" dirty="0" smtClean="0"/>
              <a:t>δομές </a:t>
            </a:r>
            <a:r>
              <a:rPr lang="el-GR" sz="2000" dirty="0"/>
              <a:t>του οργάνου της αδαμαντίνης και της οδοντικής </a:t>
            </a:r>
            <a:r>
              <a:rPr lang="el-GR" sz="2000" dirty="0" smtClean="0"/>
              <a:t>θηλής.</a:t>
            </a:r>
            <a:endParaRPr lang="el-GR" sz="2000" dirty="0"/>
          </a:p>
        </p:txBody>
      </p:sp>
      <p:sp>
        <p:nvSpPr>
          <p:cNvPr id="5" name="Title 1"/>
          <p:cNvSpPr>
            <a:spLocks noGrp="1"/>
          </p:cNvSpPr>
          <p:nvPr>
            <p:ph type="title"/>
          </p:nvPr>
        </p:nvSpPr>
        <p:spPr>
          <a:xfrm>
            <a:off x="457200" y="125760"/>
            <a:ext cx="8229600" cy="1143000"/>
          </a:xfrm>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r>
              <a:rPr lang="el-GR" sz="2800" b="1" dirty="0" smtClean="0">
                <a:solidFill>
                  <a:schemeClr val="tx2"/>
                </a:solidFill>
              </a:rPr>
              <a:t/>
            </a:r>
            <a:br>
              <a:rPr lang="el-GR" sz="2800" b="1" dirty="0" smtClean="0">
                <a:solidFill>
                  <a:schemeClr val="tx2"/>
                </a:solidFill>
              </a:rPr>
            </a:br>
            <a:r>
              <a:rPr lang="el-GR" sz="3200" dirty="0" smtClean="0">
                <a:solidFill>
                  <a:schemeClr val="tx2"/>
                </a:solidFill>
              </a:rPr>
              <a:t>διαφοροποιήσεις του </a:t>
            </a:r>
            <a:r>
              <a:rPr lang="el-GR" sz="3200" dirty="0" err="1" smtClean="0">
                <a:solidFill>
                  <a:schemeClr val="tx2"/>
                </a:solidFill>
              </a:rPr>
              <a:t>μεσεγχύματος</a:t>
            </a:r>
            <a:r>
              <a:rPr lang="el-GR" sz="3200" dirty="0" smtClean="0">
                <a:solidFill>
                  <a:schemeClr val="tx2"/>
                </a:solidFill>
              </a:rPr>
              <a:t> </a:t>
            </a:r>
            <a:endParaRPr lang="el-GR" sz="3200" b="1" dirty="0">
              <a:solidFill>
                <a:schemeClr val="tx2"/>
              </a:solidFill>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10145" y="2204864"/>
            <a:ext cx="4022149" cy="21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444208" y="3356992"/>
            <a:ext cx="1598130" cy="369332"/>
          </a:xfrm>
          <a:prstGeom prst="rect">
            <a:avLst/>
          </a:prstGeom>
        </p:spPr>
        <p:txBody>
          <a:bodyPr wrap="none">
            <a:spAutoFit/>
          </a:bodyPr>
          <a:lstStyle/>
          <a:p>
            <a:r>
              <a:rPr lang="el-GR" b="1" i="1" dirty="0"/>
              <a:t>οδοντική θηλή</a:t>
            </a:r>
            <a:endParaRPr lang="el-GR" b="1" dirty="0"/>
          </a:p>
        </p:txBody>
      </p:sp>
      <p:sp>
        <p:nvSpPr>
          <p:cNvPr id="6" name="Rectangle 5"/>
          <p:cNvSpPr/>
          <p:nvPr/>
        </p:nvSpPr>
        <p:spPr>
          <a:xfrm>
            <a:off x="4919819" y="4509120"/>
            <a:ext cx="1668405" cy="369332"/>
          </a:xfrm>
          <a:prstGeom prst="rect">
            <a:avLst/>
          </a:prstGeom>
        </p:spPr>
        <p:txBody>
          <a:bodyPr wrap="none">
            <a:spAutoFit/>
          </a:bodyPr>
          <a:lstStyle/>
          <a:p>
            <a:r>
              <a:rPr lang="el-GR" b="1" i="1" dirty="0"/>
              <a:t>οδοντοθυλάκιο</a:t>
            </a:r>
            <a:endParaRPr lang="el-GR" i="1" dirty="0"/>
          </a:p>
        </p:txBody>
      </p:sp>
      <p:cxnSp>
        <p:nvCxnSpPr>
          <p:cNvPr id="10" name="Straight Arrow Connector 9"/>
          <p:cNvCxnSpPr>
            <a:stCxn id="6" idx="0"/>
          </p:cNvCxnSpPr>
          <p:nvPr/>
        </p:nvCxnSpPr>
        <p:spPr>
          <a:xfrm flipH="1" flipV="1">
            <a:off x="5754021" y="4221088"/>
            <a:ext cx="1"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2969260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412776"/>
            <a:ext cx="4680520" cy="5357192"/>
          </a:xfrm>
        </p:spPr>
        <p:txBody>
          <a:bodyPr>
            <a:noAutofit/>
          </a:bodyPr>
          <a:lstStyle/>
          <a:p>
            <a:pPr>
              <a:lnSpc>
                <a:spcPct val="120000"/>
              </a:lnSpc>
              <a:spcBef>
                <a:spcPts val="0"/>
              </a:spcBef>
            </a:pPr>
            <a:r>
              <a:rPr lang="el-GR" sz="2400" b="1" dirty="0" smtClean="0"/>
              <a:t>Από την </a:t>
            </a:r>
            <a:r>
              <a:rPr lang="el-GR" sz="2400" b="1" dirty="0"/>
              <a:t>οδοντική θηλή </a:t>
            </a:r>
            <a:r>
              <a:rPr lang="el-GR" sz="2400" dirty="0" smtClean="0"/>
              <a:t>παράγεται </a:t>
            </a:r>
            <a:r>
              <a:rPr lang="el-GR" sz="2400" b="1" i="1" dirty="0" smtClean="0">
                <a:solidFill>
                  <a:schemeClr val="tx2"/>
                </a:solidFill>
              </a:rPr>
              <a:t>η οδοντίνη ουσία και ο πολφός του δοντιού. </a:t>
            </a:r>
            <a:endParaRPr lang="en-GB" sz="2400" b="1" i="1" dirty="0" smtClean="0">
              <a:solidFill>
                <a:schemeClr val="tx2"/>
              </a:solidFill>
            </a:endParaRPr>
          </a:p>
          <a:p>
            <a:pPr>
              <a:lnSpc>
                <a:spcPct val="120000"/>
              </a:lnSpc>
              <a:spcBef>
                <a:spcPts val="0"/>
              </a:spcBef>
            </a:pPr>
            <a:r>
              <a:rPr lang="el-GR" sz="2400" b="1" dirty="0" smtClean="0"/>
              <a:t>Από το οδοντοθυλάκιο</a:t>
            </a:r>
            <a:r>
              <a:rPr lang="el-GR" sz="2400" b="1" dirty="0"/>
              <a:t> </a:t>
            </a:r>
            <a:r>
              <a:rPr lang="el-GR" sz="2400" dirty="0" smtClean="0"/>
              <a:t>(</a:t>
            </a:r>
            <a:r>
              <a:rPr lang="el-GR" sz="2400" dirty="0" err="1" smtClean="0"/>
              <a:t>μεσεγχυματική</a:t>
            </a:r>
            <a:r>
              <a:rPr lang="el-GR" sz="2400" dirty="0" smtClean="0"/>
              <a:t> πύκνωση που μοιάζει με ινώδη κάψα</a:t>
            </a:r>
            <a:r>
              <a:rPr lang="el-GR" sz="2400" dirty="0"/>
              <a:t>)</a:t>
            </a:r>
            <a:r>
              <a:rPr lang="el-GR" sz="2400" dirty="0" smtClean="0"/>
              <a:t>  </a:t>
            </a:r>
            <a:r>
              <a:rPr lang="el-GR" sz="2400" dirty="0"/>
              <a:t>που περιβάλλει </a:t>
            </a:r>
            <a:r>
              <a:rPr lang="el-GR" sz="2400" dirty="0" smtClean="0"/>
              <a:t>τις</a:t>
            </a:r>
            <a:r>
              <a:rPr lang="en-GB" sz="2400" dirty="0" smtClean="0"/>
              <a:t> </a:t>
            </a:r>
            <a:r>
              <a:rPr lang="el-GR" sz="2400" dirty="0" smtClean="0"/>
              <a:t>δομές </a:t>
            </a:r>
            <a:r>
              <a:rPr lang="el-GR" sz="2400" dirty="0"/>
              <a:t>του οργάνου της αδαμαντίνης και της οδοντικής </a:t>
            </a:r>
            <a:r>
              <a:rPr lang="el-GR" sz="2400" dirty="0" smtClean="0"/>
              <a:t>θηλής, παράγονται </a:t>
            </a:r>
            <a:r>
              <a:rPr lang="el-GR" sz="2400" b="1" i="1" dirty="0" smtClean="0">
                <a:solidFill>
                  <a:schemeClr val="tx2"/>
                </a:solidFill>
              </a:rPr>
              <a:t>η </a:t>
            </a:r>
            <a:r>
              <a:rPr lang="el-GR" sz="2400" b="1" i="1" dirty="0" err="1" smtClean="0">
                <a:solidFill>
                  <a:schemeClr val="tx2"/>
                </a:solidFill>
              </a:rPr>
              <a:t>οστεϊνη</a:t>
            </a:r>
            <a:r>
              <a:rPr lang="el-GR" sz="2400" b="1" i="1" dirty="0" smtClean="0">
                <a:solidFill>
                  <a:schemeClr val="tx2"/>
                </a:solidFill>
              </a:rPr>
              <a:t>, το περιρρίζιο και το οστό των φατνίων.</a:t>
            </a:r>
            <a:endParaRPr lang="el-GR" sz="2400" b="1" i="1" dirty="0">
              <a:solidFill>
                <a:schemeClr val="tx2"/>
              </a:solidFill>
            </a:endParaRPr>
          </a:p>
        </p:txBody>
      </p:sp>
      <p:sp>
        <p:nvSpPr>
          <p:cNvPr id="5" name="Title 1"/>
          <p:cNvSpPr>
            <a:spLocks noGrp="1"/>
          </p:cNvSpPr>
          <p:nvPr>
            <p:ph type="title"/>
          </p:nvPr>
        </p:nvSpPr>
        <p:spPr>
          <a:xfrm>
            <a:off x="457200" y="125760"/>
            <a:ext cx="8229600" cy="1143000"/>
          </a:xfrm>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r>
              <a:rPr lang="el-GR" sz="2800" b="1" dirty="0" smtClean="0">
                <a:solidFill>
                  <a:schemeClr val="tx2"/>
                </a:solidFill>
              </a:rPr>
              <a:t/>
            </a:r>
            <a:br>
              <a:rPr lang="el-GR" sz="2800" b="1" dirty="0" smtClean="0">
                <a:solidFill>
                  <a:schemeClr val="tx2"/>
                </a:solidFill>
              </a:rPr>
            </a:br>
            <a:r>
              <a:rPr lang="el-GR" sz="2800" dirty="0" smtClean="0"/>
              <a:t>διαφοροποιήσεις του </a:t>
            </a:r>
            <a:r>
              <a:rPr lang="el-GR" sz="2800" dirty="0" err="1" smtClean="0"/>
              <a:t>μεσεγχύματος</a:t>
            </a:r>
            <a:r>
              <a:rPr lang="el-GR" sz="2800" dirty="0" smtClean="0"/>
              <a:t> </a:t>
            </a:r>
            <a:endParaRPr lang="el-GR" sz="2800" b="1" dirty="0">
              <a:solidFill>
                <a:schemeClr val="tx2"/>
              </a:solidFill>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10145" y="2204864"/>
            <a:ext cx="4022149" cy="21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444208" y="3356992"/>
            <a:ext cx="1598130" cy="369332"/>
          </a:xfrm>
          <a:prstGeom prst="rect">
            <a:avLst/>
          </a:prstGeom>
        </p:spPr>
        <p:txBody>
          <a:bodyPr wrap="none">
            <a:spAutoFit/>
          </a:bodyPr>
          <a:lstStyle/>
          <a:p>
            <a:r>
              <a:rPr lang="el-GR" b="1" i="1" dirty="0"/>
              <a:t>οδοντική θηλή</a:t>
            </a:r>
            <a:endParaRPr lang="el-GR" b="1" dirty="0"/>
          </a:p>
        </p:txBody>
      </p:sp>
      <p:sp>
        <p:nvSpPr>
          <p:cNvPr id="6" name="Rectangle 5"/>
          <p:cNvSpPr/>
          <p:nvPr/>
        </p:nvSpPr>
        <p:spPr>
          <a:xfrm>
            <a:off x="4919819" y="4509120"/>
            <a:ext cx="1668405" cy="369332"/>
          </a:xfrm>
          <a:prstGeom prst="rect">
            <a:avLst/>
          </a:prstGeom>
        </p:spPr>
        <p:txBody>
          <a:bodyPr wrap="none">
            <a:spAutoFit/>
          </a:bodyPr>
          <a:lstStyle/>
          <a:p>
            <a:r>
              <a:rPr lang="el-GR" b="1" i="1" dirty="0"/>
              <a:t>οδοντοθυλάκιο</a:t>
            </a:r>
            <a:endParaRPr lang="el-GR" i="1" dirty="0"/>
          </a:p>
        </p:txBody>
      </p:sp>
      <p:cxnSp>
        <p:nvCxnSpPr>
          <p:cNvPr id="10" name="Straight Arrow Connector 9"/>
          <p:cNvCxnSpPr>
            <a:stCxn id="6" idx="0"/>
          </p:cNvCxnSpPr>
          <p:nvPr/>
        </p:nvCxnSpPr>
        <p:spPr>
          <a:xfrm flipH="1" flipV="1">
            <a:off x="5754021" y="4221088"/>
            <a:ext cx="1" cy="288032"/>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 name="TextBox 1"/>
          <p:cNvSpPr txBox="1"/>
          <p:nvPr/>
        </p:nvSpPr>
        <p:spPr>
          <a:xfrm>
            <a:off x="5251492" y="5085184"/>
            <a:ext cx="2540375" cy="1384995"/>
          </a:xfrm>
          <a:prstGeom prst="rect">
            <a:avLst/>
          </a:prstGeom>
          <a:noFill/>
        </p:spPr>
        <p:txBody>
          <a:bodyPr wrap="none" rtlCol="0">
            <a:spAutoFit/>
          </a:bodyPr>
          <a:lstStyle/>
          <a:p>
            <a:pPr algn="ctr"/>
            <a:r>
              <a:rPr lang="el-GR" sz="2400" b="1" dirty="0" smtClean="0">
                <a:solidFill>
                  <a:schemeClr val="tx2"/>
                </a:solidFill>
              </a:rPr>
              <a:t>Οδοντικό σπέρμα</a:t>
            </a:r>
          </a:p>
          <a:p>
            <a:r>
              <a:rPr lang="el-GR" sz="2000" b="1" i="1" dirty="0"/>
              <a:t>Ό</a:t>
            </a:r>
            <a:r>
              <a:rPr lang="el-GR" sz="2000" b="1" i="1" dirty="0" smtClean="0"/>
              <a:t>ργανο αδαμαντίνης</a:t>
            </a:r>
          </a:p>
          <a:p>
            <a:r>
              <a:rPr lang="el-GR" sz="2000" b="1" i="1" dirty="0" smtClean="0"/>
              <a:t>Οδοντική θηλή</a:t>
            </a:r>
          </a:p>
          <a:p>
            <a:r>
              <a:rPr lang="el-GR" sz="2000" b="1" i="1" dirty="0" smtClean="0"/>
              <a:t>Οδοντοθυλάκιο </a:t>
            </a:r>
            <a:endParaRPr lang="el-GR" sz="2000" b="1" i="1" dirty="0"/>
          </a:p>
        </p:txBody>
      </p:sp>
    </p:spTree>
    <p:extLst>
      <p:ext uri="{BB962C8B-B14F-4D97-AF65-F5344CB8AC3E}">
        <p14:creationId xmlns:p14="http://schemas.microsoft.com/office/powerpoint/2010/main" val="41240723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476672"/>
            <a:ext cx="8229600" cy="5649491"/>
          </a:xfrm>
        </p:spPr>
        <p:txBody>
          <a:bodyPr>
            <a:normAutofit/>
          </a:bodyPr>
          <a:lstStyle/>
          <a:p>
            <a:r>
              <a:rPr lang="el-GR" sz="2400" b="1" dirty="0" smtClean="0"/>
              <a:t>Οδοντική θηλή</a:t>
            </a:r>
          </a:p>
          <a:p>
            <a:r>
              <a:rPr lang="el-GR" sz="2000" dirty="0" smtClean="0"/>
              <a:t>Συγχρόνως με το σχηματισμό του οργάνου της αδαμαντίνης, τα κύτταρα του μεσεγχύματος μέσα στο κοίλο του οργάνου πυκνώνονται και διαχωρίζονται σαφώς από τα γύρω στοιχεία , και έτσι σχηματίζεται η οδοντική θηλή. </a:t>
            </a:r>
          </a:p>
          <a:p>
            <a:r>
              <a:rPr lang="el-GR" sz="2000" dirty="0" smtClean="0"/>
              <a:t>Η πρώτη διαφοροποίηση του </a:t>
            </a:r>
            <a:r>
              <a:rPr lang="el-GR" sz="2000" dirty="0"/>
              <a:t>μεσεγχύματος </a:t>
            </a:r>
            <a:r>
              <a:rPr lang="el-GR" sz="2000" dirty="0" smtClean="0"/>
              <a:t>, κάτω από την οδοντική ταινία και στις θέσεις εκείνες που θα σχηματισθούν τα </a:t>
            </a:r>
            <a:r>
              <a:rPr lang="el-GR" sz="2000" dirty="0" err="1" smtClean="0"/>
              <a:t>οδοντοβλαστήματα</a:t>
            </a:r>
            <a:r>
              <a:rPr lang="el-GR" sz="2000" dirty="0" smtClean="0"/>
              <a:t> , </a:t>
            </a:r>
            <a:r>
              <a:rPr lang="el-GR" sz="2000" dirty="0"/>
              <a:t>έ</a:t>
            </a:r>
            <a:r>
              <a:rPr lang="el-GR" sz="2000" dirty="0" smtClean="0"/>
              <a:t>χει αρχίσει ήδη από την 37</a:t>
            </a:r>
            <a:r>
              <a:rPr lang="el-GR" sz="2000" baseline="30000" dirty="0" smtClean="0"/>
              <a:t>η</a:t>
            </a:r>
            <a:r>
              <a:rPr lang="el-GR" sz="2000" dirty="0" smtClean="0"/>
              <a:t> εμβρυϊκή ημέρα και συνιστάται:</a:t>
            </a:r>
          </a:p>
          <a:p>
            <a:pPr marL="0" indent="0">
              <a:buNone/>
            </a:pPr>
            <a:r>
              <a:rPr lang="el-GR" sz="2000" dirty="0" smtClean="0"/>
              <a:t>1. σε πλουσιότερο αγγειακό πλέγμα</a:t>
            </a:r>
          </a:p>
          <a:p>
            <a:pPr marL="0" indent="0">
              <a:buNone/>
            </a:pPr>
            <a:r>
              <a:rPr lang="el-GR" sz="2000" dirty="0" smtClean="0"/>
              <a:t>2. σε λιγότερη ποσότητα κολλαγόνων ινών</a:t>
            </a:r>
          </a:p>
          <a:p>
            <a:pPr marL="0" indent="0">
              <a:buNone/>
            </a:pPr>
            <a:r>
              <a:rPr lang="el-GR" sz="2000" dirty="0" smtClean="0"/>
              <a:t>3. στην ύπαρξη δύο τύπων κυττάρων, των </a:t>
            </a:r>
            <a:r>
              <a:rPr lang="el-GR" sz="2000" dirty="0" err="1" smtClean="0"/>
              <a:t>ινοβλαστών</a:t>
            </a:r>
            <a:r>
              <a:rPr lang="el-GR" sz="2000" dirty="0" smtClean="0"/>
              <a:t> και αστεροειδών, που </a:t>
            </a:r>
            <a:r>
              <a:rPr lang="el-GR" sz="2000" dirty="0"/>
              <a:t>έ</a:t>
            </a:r>
            <a:r>
              <a:rPr lang="el-GR" sz="2000" dirty="0" smtClean="0"/>
              <a:t>χουν πολλές αποφυάδες. Τα αστεροειδή, </a:t>
            </a:r>
            <a:r>
              <a:rPr lang="el-GR" sz="2000" dirty="0"/>
              <a:t>ό</a:t>
            </a:r>
            <a:r>
              <a:rPr lang="el-GR" sz="2000" dirty="0" smtClean="0"/>
              <a:t>σο διαφοροποιούνται, συνεχώς χάνουν τις αποφυάδες τους εκτός από μία και μετατρέπονται σε </a:t>
            </a:r>
            <a:r>
              <a:rPr lang="el-GR" sz="2000" dirty="0" err="1" smtClean="0"/>
              <a:t>προοδοντινοβλάστες</a:t>
            </a:r>
            <a:r>
              <a:rPr lang="el-GR" sz="2000" dirty="0" smtClean="0"/>
              <a:t>, που συγκεντρώνονται στην περιφέρεια της οδοντικής θηλής, του οδοντικού σπέρματος.</a:t>
            </a:r>
          </a:p>
          <a:p>
            <a:pPr marL="0" indent="0">
              <a:buNone/>
            </a:pPr>
            <a:endParaRPr lang="el-GR" sz="2000" dirty="0" smtClean="0"/>
          </a:p>
          <a:p>
            <a:endParaRPr lang="en-US" sz="2000" dirty="0"/>
          </a:p>
        </p:txBody>
      </p:sp>
    </p:spTree>
    <p:extLst>
      <p:ext uri="{BB962C8B-B14F-4D97-AF65-F5344CB8AC3E}">
        <p14:creationId xmlns:p14="http://schemas.microsoft.com/office/powerpoint/2010/main" val="22293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484784"/>
            <a:ext cx="8229600" cy="4997152"/>
          </a:xfrm>
        </p:spPr>
        <p:txBody>
          <a:bodyPr>
            <a:noAutofit/>
          </a:bodyPr>
          <a:lstStyle/>
          <a:p>
            <a:pPr>
              <a:spcBef>
                <a:spcPts val="600"/>
              </a:spcBef>
            </a:pPr>
            <a:r>
              <a:rPr lang="el-GR" sz="2000" dirty="0"/>
              <a:t>Κατά το χρονικό διάστημα που μεσολαβεί από τη δημιουργία της </a:t>
            </a:r>
            <a:r>
              <a:rPr lang="el-GR" sz="2000" dirty="0" smtClean="0"/>
              <a:t>οδοντικής καταβολής </a:t>
            </a:r>
            <a:r>
              <a:rPr lang="el-GR" sz="2000" dirty="0"/>
              <a:t>μέχρι την εμφάνιση των πρώτων λειτουργικά </a:t>
            </a:r>
            <a:r>
              <a:rPr lang="el-GR" sz="2000" dirty="0" smtClean="0"/>
              <a:t>διαφοροποιημένων κυττάρων</a:t>
            </a:r>
            <a:r>
              <a:rPr lang="el-GR" sz="2000" dirty="0"/>
              <a:t>, τα </a:t>
            </a:r>
            <a:r>
              <a:rPr lang="el-GR" sz="2000" dirty="0" err="1"/>
              <a:t>μεσεγχυματικά</a:t>
            </a:r>
            <a:r>
              <a:rPr lang="el-GR" sz="2000" dirty="0"/>
              <a:t> κύτταρα της οδοντικής θηλής συνεχίζουν </a:t>
            </a:r>
            <a:r>
              <a:rPr lang="el-GR" sz="2000" dirty="0" smtClean="0"/>
              <a:t>να πολλαπλασιάζονται</a:t>
            </a:r>
            <a:r>
              <a:rPr lang="el-GR" sz="2000" dirty="0"/>
              <a:t>, </a:t>
            </a:r>
            <a:r>
              <a:rPr lang="el-GR" sz="2000" b="1" dirty="0"/>
              <a:t>χωρίς να δείχνουν μορφολογικές διαφοροποιήσεις, </a:t>
            </a:r>
            <a:r>
              <a:rPr lang="el-GR" sz="2000" b="1" dirty="0" smtClean="0"/>
              <a:t>όπως συμβαίνει </a:t>
            </a:r>
            <a:r>
              <a:rPr lang="el-GR" sz="2000" b="1" dirty="0"/>
              <a:t>με το όργανο της αδαμαντίνης</a:t>
            </a:r>
            <a:r>
              <a:rPr lang="el-GR" sz="2000" b="1" dirty="0" smtClean="0"/>
              <a:t>.</a:t>
            </a:r>
          </a:p>
          <a:p>
            <a:pPr>
              <a:spcBef>
                <a:spcPts val="600"/>
              </a:spcBef>
            </a:pPr>
            <a:r>
              <a:rPr lang="el-GR" sz="2000" dirty="0"/>
              <a:t>Στο στάδιο αυτό παρατηρείται η </a:t>
            </a:r>
            <a:r>
              <a:rPr lang="el-GR" sz="2000" dirty="0" smtClean="0"/>
              <a:t>πρώιμη ανάπτυξη </a:t>
            </a:r>
            <a:r>
              <a:rPr lang="el-GR" sz="2000" dirty="0"/>
              <a:t>αγγείων και νεύρων στην οδοντική θηλή που θα αποτελέσουν </a:t>
            </a:r>
            <a:r>
              <a:rPr lang="el-GR" sz="2000" dirty="0" smtClean="0"/>
              <a:t>τα μελλοντικά </a:t>
            </a:r>
            <a:r>
              <a:rPr lang="el-GR" sz="2000" dirty="0"/>
              <a:t>αγγεία και νεύρα του πολφού. Ο ρόλος των αγγείων αυτών είναι </a:t>
            </a:r>
            <a:r>
              <a:rPr lang="el-GR" sz="2000" dirty="0" smtClean="0"/>
              <a:t>η προσφορά </a:t>
            </a:r>
            <a:r>
              <a:rPr lang="el-GR" sz="2000" dirty="0"/>
              <a:t>των απαραίτητων μεταβολιτών για την οδοντογένεση</a:t>
            </a:r>
            <a:r>
              <a:rPr lang="el-GR" sz="2000" dirty="0" smtClean="0"/>
              <a:t>.</a:t>
            </a:r>
          </a:p>
          <a:p>
            <a:pPr>
              <a:spcBef>
                <a:spcPts val="600"/>
              </a:spcBef>
            </a:pPr>
            <a:r>
              <a:rPr lang="el-GR" sz="2000" dirty="0"/>
              <a:t>Μ</a:t>
            </a:r>
            <a:r>
              <a:rPr lang="el-GR" sz="2000" dirty="0" smtClean="0"/>
              <a:t>ετά </a:t>
            </a:r>
            <a:r>
              <a:rPr lang="el-GR" sz="2000" dirty="0"/>
              <a:t>το στάδιο του κυπέλλου, η οδοντική θηλή είναι αυτή που κατευθύνει </a:t>
            </a:r>
            <a:r>
              <a:rPr lang="el-GR" sz="2000" dirty="0" smtClean="0"/>
              <a:t>τις αναπτυξιακές </a:t>
            </a:r>
            <a:r>
              <a:rPr lang="el-GR" sz="2000" dirty="0"/>
              <a:t>μεταβολές του </a:t>
            </a:r>
            <a:r>
              <a:rPr lang="el-GR" sz="2000" b="1" dirty="0"/>
              <a:t>οδοντικού σπέρματος</a:t>
            </a:r>
            <a:r>
              <a:rPr lang="el-GR" sz="2000" dirty="0"/>
              <a:t>. Εκτός από το γεγονός ότι </a:t>
            </a:r>
            <a:r>
              <a:rPr lang="el-GR" sz="2000" dirty="0" smtClean="0"/>
              <a:t>είναι υπεύθυνη </a:t>
            </a:r>
            <a:r>
              <a:rPr lang="el-GR" sz="2000" dirty="0"/>
              <a:t>για το σχήμα και το μέγεθος του δοντιού που θα προκύψει, η οδοντική </a:t>
            </a:r>
            <a:r>
              <a:rPr lang="el-GR" sz="2000" dirty="0" smtClean="0"/>
              <a:t>θηλή αποτελεί </a:t>
            </a:r>
            <a:r>
              <a:rPr lang="el-GR" sz="2000" dirty="0"/>
              <a:t>τον εξειδικευμένο ιστό κατά την τελική φάση της </a:t>
            </a:r>
            <a:r>
              <a:rPr lang="el-GR" sz="2000" dirty="0" smtClean="0"/>
              <a:t>οδοντογένεσης.</a:t>
            </a:r>
            <a:endParaRPr lang="el-GR" sz="2000" dirty="0"/>
          </a:p>
        </p:txBody>
      </p:sp>
      <p:sp>
        <p:nvSpPr>
          <p:cNvPr id="7" name="Title 1"/>
          <p:cNvSpPr>
            <a:spLocks noGrp="1"/>
          </p:cNvSpPr>
          <p:nvPr>
            <p:ph type="title"/>
          </p:nvPr>
        </p:nvSpPr>
        <p:spPr/>
        <p:txBody>
          <a:bodyPr anchor="t">
            <a:noAutofit/>
          </a:bodyPr>
          <a:lstStyle/>
          <a:p>
            <a:r>
              <a:rPr lang="el-GR" sz="3200" b="1" dirty="0" smtClean="0">
                <a:solidFill>
                  <a:schemeClr val="tx2"/>
                </a:solidFill>
              </a:rPr>
              <a:t>Γ. Στάδιο </a:t>
            </a:r>
            <a:r>
              <a:rPr lang="el-GR" sz="3200" b="1" dirty="0">
                <a:solidFill>
                  <a:schemeClr val="tx2"/>
                </a:solidFill>
              </a:rPr>
              <a:t>του </a:t>
            </a:r>
            <a:r>
              <a:rPr lang="el-GR" sz="3200" b="1" dirty="0" smtClean="0">
                <a:solidFill>
                  <a:schemeClr val="tx2"/>
                </a:solidFill>
              </a:rPr>
              <a:t>κώδωνα</a:t>
            </a:r>
            <a:r>
              <a:rPr lang="el-GR" sz="2800" b="1" dirty="0" smtClean="0">
                <a:solidFill>
                  <a:schemeClr val="tx2"/>
                </a:solidFill>
              </a:rPr>
              <a:t/>
            </a:r>
            <a:br>
              <a:rPr lang="el-GR" sz="2800" b="1" dirty="0" smtClean="0">
                <a:solidFill>
                  <a:schemeClr val="tx2"/>
                </a:solidFill>
              </a:rPr>
            </a:br>
            <a:r>
              <a:rPr lang="el-GR" sz="2800" dirty="0" smtClean="0"/>
              <a:t>διαφοροποιήσεις του </a:t>
            </a:r>
            <a:r>
              <a:rPr lang="el-GR" sz="2800" dirty="0" err="1" smtClean="0"/>
              <a:t>μεσεγχύματος</a:t>
            </a:r>
            <a:r>
              <a:rPr lang="el-GR" sz="2800" dirty="0" smtClean="0"/>
              <a:t> </a:t>
            </a:r>
            <a:endParaRPr lang="el-GR" sz="2800" b="1" dirty="0">
              <a:solidFill>
                <a:schemeClr val="tx2"/>
              </a:solidFill>
            </a:endParaRPr>
          </a:p>
        </p:txBody>
      </p:sp>
    </p:spTree>
    <p:extLst>
      <p:ext uri="{BB962C8B-B14F-4D97-AF65-F5344CB8AC3E}">
        <p14:creationId xmlns:p14="http://schemas.microsoft.com/office/powerpoint/2010/main" val="363381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143000"/>
          </a:xfrm>
        </p:spPr>
        <p:txBody>
          <a:bodyPr>
            <a:normAutofit/>
          </a:bodyPr>
          <a:lstStyle/>
          <a:p>
            <a:r>
              <a:rPr lang="el-GR" sz="2800" b="1" dirty="0" smtClean="0"/>
              <a:t>ΛΕΙΤΟΥΡΓΙΕΣ ΚΑΙ ΠΑΡΑΓΩΓΑ ΤΟΥ ΟΡΓΑΝΟΥ ΤΗΣ ΑΔΑΜΑΝΤΙΝΗΣ</a:t>
            </a:r>
            <a:endParaRPr lang="el-GR" sz="2800" b="1" dirty="0"/>
          </a:p>
        </p:txBody>
      </p:sp>
      <p:sp>
        <p:nvSpPr>
          <p:cNvPr id="6" name="Content Placeholder 5"/>
          <p:cNvSpPr>
            <a:spLocks noGrp="1"/>
          </p:cNvSpPr>
          <p:nvPr>
            <p:ph idx="1"/>
          </p:nvPr>
        </p:nvSpPr>
        <p:spPr>
          <a:xfrm>
            <a:off x="251520" y="1052736"/>
            <a:ext cx="8579296" cy="5733256"/>
          </a:xfrm>
        </p:spPr>
        <p:txBody>
          <a:bodyPr>
            <a:noAutofit/>
          </a:bodyPr>
          <a:lstStyle/>
          <a:p>
            <a:pPr marL="396000" indent="-396000">
              <a:lnSpc>
                <a:spcPct val="120000"/>
              </a:lnSpc>
              <a:spcBef>
                <a:spcPts val="0"/>
              </a:spcBef>
              <a:buFont typeface="+mj-lt"/>
              <a:buAutoNum type="alphaUcPeriod"/>
            </a:pPr>
            <a:r>
              <a:rPr lang="el-GR" sz="2000" b="1" dirty="0" smtClean="0">
                <a:solidFill>
                  <a:schemeClr val="tx2">
                    <a:lumMod val="75000"/>
                  </a:schemeClr>
                </a:solidFill>
              </a:rPr>
              <a:t>Προπαρασκευαστικό λειτουργικό στάδιο</a:t>
            </a:r>
          </a:p>
          <a:p>
            <a:pPr marL="457200" indent="-457200">
              <a:lnSpc>
                <a:spcPct val="120000"/>
              </a:lnSpc>
              <a:buAutoNum type="arabicPeriod"/>
            </a:pPr>
            <a:r>
              <a:rPr lang="el-GR" sz="1800" dirty="0" smtClean="0"/>
              <a:t>Συντελεί στη πύκνωση και διαφοροποίηση του μεσεγχύματος σε οδοντική θηλή.</a:t>
            </a:r>
          </a:p>
          <a:p>
            <a:pPr marL="457200" indent="-457200">
              <a:lnSpc>
                <a:spcPct val="120000"/>
              </a:lnSpc>
              <a:buAutoNum type="arabicPeriod"/>
            </a:pPr>
            <a:r>
              <a:rPr lang="el-GR" sz="1800" dirty="0" smtClean="0"/>
              <a:t>Προκαλεί με τα κύτταρα του έσω αδαμαντινικού επιθηλίου τη διαφοροποίηση των περιφερικών κυττάρων της οδοντικής θηλής σε </a:t>
            </a:r>
            <a:r>
              <a:rPr lang="el-GR" sz="1800" b="1" i="1" dirty="0" smtClean="0">
                <a:solidFill>
                  <a:schemeClr val="tx2"/>
                </a:solidFill>
              </a:rPr>
              <a:t>οδοντοβλάστες.</a:t>
            </a:r>
          </a:p>
          <a:p>
            <a:pPr marL="457200" indent="-457200">
              <a:lnSpc>
                <a:spcPct val="120000"/>
              </a:lnSpc>
              <a:buAutoNum type="arabicPeriod"/>
            </a:pPr>
            <a:r>
              <a:rPr lang="el-GR" sz="1800" dirty="0" smtClean="0"/>
              <a:t>Προκαθορίζει το όριο αδαμαντίνης- οδοντίνης. </a:t>
            </a:r>
          </a:p>
          <a:p>
            <a:pPr marL="457200" indent="-457200">
              <a:lnSpc>
                <a:spcPct val="120000"/>
              </a:lnSpc>
              <a:buAutoNum type="arabicPeriod"/>
            </a:pPr>
            <a:r>
              <a:rPr lang="el-GR" sz="1800" dirty="0" smtClean="0"/>
              <a:t>Προδιαγράφει το σχήμα της μύλης του δοντιού.</a:t>
            </a:r>
            <a:endParaRPr lang="en-GB" sz="1800" dirty="0" smtClean="0"/>
          </a:p>
          <a:p>
            <a:pPr marL="396000" indent="-396000">
              <a:lnSpc>
                <a:spcPct val="120000"/>
              </a:lnSpc>
              <a:buNone/>
            </a:pPr>
            <a:r>
              <a:rPr lang="el-GR" sz="2000" b="1" dirty="0" smtClean="0">
                <a:solidFill>
                  <a:schemeClr val="tx2">
                    <a:lumMod val="75000"/>
                  </a:schemeClr>
                </a:solidFill>
              </a:rPr>
              <a:t>Β. 	Στάδιο παραγωγής αδαμαντίνης</a:t>
            </a:r>
          </a:p>
          <a:p>
            <a:pPr marL="396000" indent="-396000">
              <a:lnSpc>
                <a:spcPct val="120000"/>
              </a:lnSpc>
              <a:buNone/>
            </a:pPr>
            <a:r>
              <a:rPr lang="el-GR" sz="2000" b="1" dirty="0" smtClean="0">
                <a:solidFill>
                  <a:schemeClr val="tx2">
                    <a:lumMod val="75000"/>
                  </a:schemeClr>
                </a:solidFill>
              </a:rPr>
              <a:t>Γ.	Εξελικτικό λειτουργικό στάδιο</a:t>
            </a:r>
          </a:p>
          <a:p>
            <a:pPr marL="457200" indent="-457200">
              <a:lnSpc>
                <a:spcPct val="120000"/>
              </a:lnSpc>
              <a:buAutoNum type="arabicPeriod"/>
            </a:pPr>
            <a:r>
              <a:rPr lang="el-GR" sz="1800" dirty="0" smtClean="0"/>
              <a:t>Παράγεται ο </a:t>
            </a:r>
            <a:r>
              <a:rPr lang="el-GR" sz="1800" b="1" i="1" dirty="0" smtClean="0">
                <a:solidFill>
                  <a:schemeClr val="tx2"/>
                </a:solidFill>
              </a:rPr>
              <a:t>πρωτογενής υμένας ή υμένας του </a:t>
            </a:r>
            <a:r>
              <a:rPr lang="en-GB" sz="1800" b="1" i="1" dirty="0" err="1" smtClean="0">
                <a:solidFill>
                  <a:schemeClr val="tx2"/>
                </a:solidFill>
              </a:rPr>
              <a:t>Nasmyth</a:t>
            </a:r>
            <a:r>
              <a:rPr lang="el-GR" sz="1800" b="1" i="1" dirty="0" smtClean="0">
                <a:solidFill>
                  <a:schemeClr val="tx2"/>
                </a:solidFill>
              </a:rPr>
              <a:t>.</a:t>
            </a:r>
          </a:p>
          <a:p>
            <a:pPr marL="457200" indent="-457200">
              <a:lnSpc>
                <a:spcPct val="120000"/>
              </a:lnSpc>
              <a:buAutoNum type="arabicPeriod"/>
            </a:pPr>
            <a:r>
              <a:rPr lang="el-GR" sz="1800" dirty="0" smtClean="0"/>
              <a:t>Οι κυτταρικές στιβάδες του οργάνου της αδαμαντίνης συμπτύσσονται και παράγεται </a:t>
            </a:r>
            <a:r>
              <a:rPr lang="el-GR" sz="1800" b="1" i="1" dirty="0" smtClean="0">
                <a:solidFill>
                  <a:schemeClr val="tx2"/>
                </a:solidFill>
              </a:rPr>
              <a:t>το λεπτυνθέν επιθήλιο της αδαμαντίνης</a:t>
            </a:r>
            <a:r>
              <a:rPr lang="el-GR" sz="1800" dirty="0" smtClean="0"/>
              <a:t>, συνένωση αυτού με το στοματικό παράγεται </a:t>
            </a:r>
            <a:r>
              <a:rPr lang="el-GR" sz="1800" i="1" dirty="0" smtClean="0"/>
              <a:t>το </a:t>
            </a:r>
            <a:r>
              <a:rPr lang="el-GR" sz="1800" i="1" dirty="0" err="1" smtClean="0"/>
              <a:t>προσπεφυκός</a:t>
            </a:r>
            <a:r>
              <a:rPr lang="el-GR" sz="1800" i="1" dirty="0" smtClean="0"/>
              <a:t> επιθήλιο.</a:t>
            </a:r>
          </a:p>
          <a:p>
            <a:pPr marL="457200" indent="-457200">
              <a:lnSpc>
                <a:spcPct val="120000"/>
              </a:lnSpc>
              <a:buFont typeface="Arial" panose="020B0604020202020204" pitchFamily="34" charset="0"/>
              <a:buAutoNum type="arabicPeriod"/>
            </a:pPr>
            <a:r>
              <a:rPr lang="el-GR" sz="1800" dirty="0" smtClean="0"/>
              <a:t>Συνένωση του έξω και εσω </a:t>
            </a:r>
            <a:r>
              <a:rPr lang="el-GR" sz="1800" dirty="0"/>
              <a:t>αδαμαντινικού επιθηλίου </a:t>
            </a:r>
            <a:r>
              <a:rPr lang="el-GR" sz="1800" dirty="0" smtClean="0"/>
              <a:t> σχηματίζεται ο αυχενικός βρόχος, </a:t>
            </a:r>
            <a:r>
              <a:rPr lang="el-GR" sz="1800" dirty="0"/>
              <a:t>που συμβάλλει στην παραγωγή του </a:t>
            </a:r>
            <a:r>
              <a:rPr lang="el-GR" sz="1800" b="1" i="1" dirty="0">
                <a:solidFill>
                  <a:schemeClr val="tx2"/>
                </a:solidFill>
              </a:rPr>
              <a:t>επιθηλιακού διαφράγματος και του ελύτρου της ρίζας (έλυτρο </a:t>
            </a:r>
            <a:r>
              <a:rPr lang="en-GB" sz="1800" b="1" i="1" dirty="0" err="1">
                <a:solidFill>
                  <a:schemeClr val="tx2"/>
                </a:solidFill>
              </a:rPr>
              <a:t>Hertwig</a:t>
            </a:r>
            <a:r>
              <a:rPr lang="en-GB" sz="1800" b="1" i="1" dirty="0" smtClean="0">
                <a:solidFill>
                  <a:schemeClr val="tx2"/>
                </a:solidFill>
              </a:rPr>
              <a:t>)</a:t>
            </a:r>
            <a:r>
              <a:rPr lang="el-GR" sz="1800" b="1" i="1" dirty="0" smtClean="0">
                <a:solidFill>
                  <a:schemeClr val="tx2"/>
                </a:solidFill>
              </a:rPr>
              <a:t>.</a:t>
            </a:r>
            <a:endParaRPr lang="el-GR" sz="1800" b="1" i="1" dirty="0">
              <a:solidFill>
                <a:schemeClr val="tx2"/>
              </a:solidFill>
            </a:endParaRPr>
          </a:p>
          <a:p>
            <a:pPr marL="457200" indent="-457200">
              <a:lnSpc>
                <a:spcPct val="120000"/>
              </a:lnSpc>
              <a:buAutoNum type="arabicPeriod"/>
            </a:pPr>
            <a:endParaRPr lang="el-GR" sz="1800" dirty="0"/>
          </a:p>
        </p:txBody>
      </p:sp>
    </p:spTree>
    <p:extLst>
      <p:ext uri="{BB962C8B-B14F-4D97-AF65-F5344CB8AC3E}">
        <p14:creationId xmlns:p14="http://schemas.microsoft.com/office/powerpoint/2010/main" val="167786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fade">
                                      <p:cBhvr>
                                        <p:cTn id="42" dur="1000"/>
                                        <p:tgtEl>
                                          <p:spTgt spid="6">
                                            <p:txEl>
                                              <p:pRg st="5" end="5"/>
                                            </p:txEl>
                                          </p:spTgt>
                                        </p:tgtEl>
                                      </p:cBhvr>
                                    </p:animEffect>
                                    <p:anim calcmode="lin" valueType="num">
                                      <p:cBhvr>
                                        <p:cTn id="43"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fade">
                                      <p:cBhvr>
                                        <p:cTn id="49" dur="1000"/>
                                        <p:tgtEl>
                                          <p:spTgt spid="6">
                                            <p:txEl>
                                              <p:pRg st="6" end="6"/>
                                            </p:txEl>
                                          </p:spTgt>
                                        </p:tgtEl>
                                      </p:cBhvr>
                                    </p:animEffect>
                                    <p:anim calcmode="lin" valueType="num">
                                      <p:cBhvr>
                                        <p:cTn id="5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xEl>
                                              <p:pRg st="7" end="7"/>
                                            </p:txEl>
                                          </p:spTgt>
                                        </p:tgtEl>
                                        <p:attrNameLst>
                                          <p:attrName>style.visibility</p:attrName>
                                        </p:attrNameLst>
                                      </p:cBhvr>
                                      <p:to>
                                        <p:strVal val="visible"/>
                                      </p:to>
                                    </p:set>
                                    <p:animEffect transition="in" filter="fade">
                                      <p:cBhvr>
                                        <p:cTn id="56" dur="1000"/>
                                        <p:tgtEl>
                                          <p:spTgt spid="6">
                                            <p:txEl>
                                              <p:pRg st="7" end="7"/>
                                            </p:txEl>
                                          </p:spTgt>
                                        </p:tgtEl>
                                      </p:cBhvr>
                                    </p:animEffect>
                                    <p:anim calcmode="lin" valueType="num">
                                      <p:cBhvr>
                                        <p:cTn id="57"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animEffect transition="in" filter="fade">
                                      <p:cBhvr>
                                        <p:cTn id="63" dur="1000"/>
                                        <p:tgtEl>
                                          <p:spTgt spid="6">
                                            <p:txEl>
                                              <p:pRg st="8" end="8"/>
                                            </p:txEl>
                                          </p:spTgt>
                                        </p:tgtEl>
                                      </p:cBhvr>
                                    </p:animEffect>
                                    <p:anim calcmode="lin" valueType="num">
                                      <p:cBhvr>
                                        <p:cTn id="64"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6">
                                            <p:txEl>
                                              <p:pRg st="9" end="9"/>
                                            </p:txEl>
                                          </p:spTgt>
                                        </p:tgtEl>
                                        <p:attrNameLst>
                                          <p:attrName>style.visibility</p:attrName>
                                        </p:attrNameLst>
                                      </p:cBhvr>
                                      <p:to>
                                        <p:strVal val="visible"/>
                                      </p:to>
                                    </p:set>
                                    <p:animEffect transition="in" filter="fade">
                                      <p:cBhvr>
                                        <p:cTn id="70" dur="1000"/>
                                        <p:tgtEl>
                                          <p:spTgt spid="6">
                                            <p:txEl>
                                              <p:pRg st="9" end="9"/>
                                            </p:txEl>
                                          </p:spTgt>
                                        </p:tgtEl>
                                      </p:cBhvr>
                                    </p:animEffect>
                                    <p:anim calcmode="lin" valueType="num">
                                      <p:cBhvr>
                                        <p:cTn id="71"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36496" cy="1143000"/>
          </a:xfrm>
        </p:spPr>
        <p:txBody>
          <a:bodyPr anchor="t">
            <a:noAutofit/>
          </a:bodyPr>
          <a:lstStyle/>
          <a:p>
            <a:r>
              <a:rPr lang="el-GR" sz="2800" b="1" dirty="0" smtClean="0">
                <a:solidFill>
                  <a:schemeClr val="tx2"/>
                </a:solidFill>
              </a:rPr>
              <a:t>Δ. Στάδιο </a:t>
            </a:r>
            <a:r>
              <a:rPr lang="el-GR" sz="2800" b="1" dirty="0">
                <a:solidFill>
                  <a:schemeClr val="tx2"/>
                </a:solidFill>
              </a:rPr>
              <a:t>της </a:t>
            </a:r>
            <a:r>
              <a:rPr lang="el-GR" sz="2800" b="1" dirty="0" err="1">
                <a:solidFill>
                  <a:schemeClr val="tx2"/>
                </a:solidFill>
              </a:rPr>
              <a:t>οδοντινογένεσης</a:t>
            </a:r>
            <a:r>
              <a:rPr lang="el-GR" sz="2800" b="1" dirty="0">
                <a:solidFill>
                  <a:schemeClr val="tx2"/>
                </a:solidFill>
              </a:rPr>
              <a:t> και </a:t>
            </a:r>
            <a:r>
              <a:rPr lang="el-GR" sz="2800" b="1" dirty="0" smtClean="0">
                <a:solidFill>
                  <a:schemeClr val="tx2"/>
                </a:solidFill>
              </a:rPr>
              <a:t>αδαμαντινογένεσης</a:t>
            </a:r>
            <a:br>
              <a:rPr lang="el-GR" sz="2800" b="1" dirty="0" smtClean="0">
                <a:solidFill>
                  <a:schemeClr val="tx2"/>
                </a:solidFill>
              </a:rPr>
            </a:br>
            <a:r>
              <a:rPr lang="el-GR" sz="2800" dirty="0" smtClean="0">
                <a:solidFill>
                  <a:schemeClr val="tx2"/>
                </a:solidFill>
              </a:rPr>
              <a:t>(</a:t>
            </a:r>
            <a:r>
              <a:rPr lang="en-GB" sz="2800" dirty="0" err="1" smtClean="0">
                <a:solidFill>
                  <a:schemeClr val="tx2"/>
                </a:solidFill>
              </a:rPr>
              <a:t>dentinogenesis</a:t>
            </a:r>
            <a:r>
              <a:rPr lang="en-GB" sz="2800" dirty="0" smtClean="0">
                <a:solidFill>
                  <a:schemeClr val="tx2"/>
                </a:solidFill>
              </a:rPr>
              <a:t> </a:t>
            </a:r>
            <a:r>
              <a:rPr lang="en-GB" sz="2800" dirty="0">
                <a:solidFill>
                  <a:schemeClr val="tx2"/>
                </a:solidFill>
              </a:rPr>
              <a:t>and </a:t>
            </a:r>
            <a:r>
              <a:rPr lang="en-GB" sz="2800" dirty="0" err="1">
                <a:solidFill>
                  <a:schemeClr val="tx2"/>
                </a:solidFill>
              </a:rPr>
              <a:t>amelogenesis</a:t>
            </a:r>
            <a:r>
              <a:rPr lang="en-GB" sz="2800" dirty="0">
                <a:solidFill>
                  <a:schemeClr val="tx2"/>
                </a:solidFill>
              </a:rPr>
              <a:t> </a:t>
            </a:r>
            <a:r>
              <a:rPr lang="en-GB" sz="2800" dirty="0" smtClean="0">
                <a:solidFill>
                  <a:schemeClr val="tx2"/>
                </a:solidFill>
              </a:rPr>
              <a:t>stage</a:t>
            </a:r>
            <a:r>
              <a:rPr lang="el-GR" sz="2800" dirty="0" smtClean="0">
                <a:solidFill>
                  <a:schemeClr val="tx2"/>
                </a:solidFill>
              </a:rPr>
              <a:t>)</a:t>
            </a:r>
            <a:r>
              <a:rPr lang="el-GR" sz="2800" b="1" dirty="0" smtClean="0">
                <a:solidFill>
                  <a:schemeClr val="tx2"/>
                </a:solidFill>
              </a:rPr>
              <a:t/>
            </a:r>
            <a:br>
              <a:rPr lang="el-GR" sz="2800" b="1" dirty="0" smtClean="0">
                <a:solidFill>
                  <a:schemeClr val="tx2"/>
                </a:solidFill>
              </a:rPr>
            </a:br>
            <a:endParaRPr lang="el-GR" sz="2800" b="1" dirty="0">
              <a:solidFill>
                <a:schemeClr val="tx2"/>
              </a:solidFill>
            </a:endParaRPr>
          </a:p>
        </p:txBody>
      </p:sp>
      <p:sp>
        <p:nvSpPr>
          <p:cNvPr id="3" name="Content Placeholder 2"/>
          <p:cNvSpPr>
            <a:spLocks noGrp="1"/>
          </p:cNvSpPr>
          <p:nvPr>
            <p:ph idx="1"/>
          </p:nvPr>
        </p:nvSpPr>
        <p:spPr>
          <a:xfrm>
            <a:off x="35496" y="1412776"/>
            <a:ext cx="8229600" cy="4525963"/>
          </a:xfrm>
        </p:spPr>
        <p:txBody>
          <a:bodyPr>
            <a:normAutofit/>
          </a:bodyPr>
          <a:lstStyle/>
          <a:p>
            <a:pPr>
              <a:spcBef>
                <a:spcPts val="600"/>
              </a:spcBef>
              <a:spcAft>
                <a:spcPts val="600"/>
              </a:spcAft>
            </a:pPr>
            <a:r>
              <a:rPr lang="el-GR" sz="2400" dirty="0"/>
              <a:t>Από το τέλος σταδίου κώδωνα μέχρι την έναρξη του σταδίου της </a:t>
            </a:r>
            <a:r>
              <a:rPr lang="el-GR" sz="2400" dirty="0" smtClean="0"/>
              <a:t>διάπλασης της </a:t>
            </a:r>
            <a:r>
              <a:rPr lang="el-GR" sz="2400" dirty="0"/>
              <a:t>ρίζας, εμφανίζονται οι διαφοροποιημένες μορφές κυττάρων, ικανές να </a:t>
            </a:r>
            <a:r>
              <a:rPr lang="el-GR" sz="2400" dirty="0" smtClean="0"/>
              <a:t>παράγουν τα </a:t>
            </a:r>
            <a:r>
              <a:rPr lang="el-GR" sz="2400" dirty="0"/>
              <a:t>συστατικά των οδοντικών ιστών. </a:t>
            </a:r>
            <a:endParaRPr lang="el-GR" sz="2400" dirty="0" smtClean="0"/>
          </a:p>
          <a:p>
            <a:pPr>
              <a:spcBef>
                <a:spcPts val="600"/>
              </a:spcBef>
              <a:spcAft>
                <a:spcPts val="600"/>
              </a:spcAft>
            </a:pPr>
            <a:r>
              <a:rPr lang="el-GR" sz="2400" dirty="0" smtClean="0"/>
              <a:t>Αρχικά </a:t>
            </a:r>
            <a:r>
              <a:rPr lang="el-GR" sz="2400" dirty="0"/>
              <a:t>η έναρξη αυτής της </a:t>
            </a:r>
            <a:r>
              <a:rPr lang="el-GR" sz="2400" dirty="0" smtClean="0"/>
              <a:t>διαφοροποίησης εκδηλώνεται </a:t>
            </a:r>
            <a:r>
              <a:rPr lang="el-GR" sz="2400" dirty="0"/>
              <a:t>στη κορυφή των φυμάτων, ή στην κοπτική επιφάνεια του </a:t>
            </a:r>
            <a:r>
              <a:rPr lang="el-GR" sz="2400" dirty="0" smtClean="0"/>
              <a:t>οδοντικού σπέρματος</a:t>
            </a:r>
            <a:r>
              <a:rPr lang="el-GR" sz="2400" dirty="0"/>
              <a:t>. Στη συνέχεια παρατηρείται προοδευτική μετακίνηση των </a:t>
            </a:r>
            <a:r>
              <a:rPr lang="el-GR" sz="2400" dirty="0" smtClean="0"/>
              <a:t>μεταβολών κυτταρικής </a:t>
            </a:r>
            <a:r>
              <a:rPr lang="el-GR" sz="2400" dirty="0"/>
              <a:t>διαφοροποίησης προς τον αυχένα της μύλης του </a:t>
            </a:r>
            <a:r>
              <a:rPr lang="el-GR" sz="2400" dirty="0" err="1"/>
              <a:t>διαπλασσόμενου</a:t>
            </a:r>
            <a:r>
              <a:rPr lang="el-GR" sz="2400" dirty="0"/>
              <a:t> </a:t>
            </a:r>
            <a:r>
              <a:rPr lang="el-GR" sz="2400" dirty="0" smtClean="0"/>
              <a:t>δοντιού.</a:t>
            </a:r>
            <a:endParaRPr lang="el-GR"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5410" y="4545368"/>
            <a:ext cx="1916779" cy="21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57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01972810"/>
              </p:ext>
            </p:extLst>
          </p:nvPr>
        </p:nvGraphicFramePr>
        <p:xfrm>
          <a:off x="457200" y="1600199"/>
          <a:ext cx="8229600" cy="504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p:cNvSpPr>
            <a:spLocks noGrp="1"/>
          </p:cNvSpPr>
          <p:nvPr>
            <p:ph type="title"/>
          </p:nvPr>
        </p:nvSpPr>
        <p:spPr>
          <a:xfrm>
            <a:off x="228600" y="274638"/>
            <a:ext cx="8686800" cy="1143000"/>
          </a:xfrm>
        </p:spPr>
        <p:txBody>
          <a:bodyPr anchor="t">
            <a:noAutofit/>
          </a:bodyPr>
          <a:lstStyle/>
          <a:p>
            <a:r>
              <a:rPr lang="el-GR" sz="2800" b="1" dirty="0" smtClean="0">
                <a:solidFill>
                  <a:schemeClr val="tx2"/>
                </a:solidFill>
              </a:rPr>
              <a:t>Δ. Στάδιο </a:t>
            </a:r>
            <a:r>
              <a:rPr lang="el-GR" sz="2800" b="1" dirty="0">
                <a:solidFill>
                  <a:schemeClr val="tx2"/>
                </a:solidFill>
              </a:rPr>
              <a:t>της </a:t>
            </a:r>
            <a:r>
              <a:rPr lang="el-GR" sz="2800" b="1" dirty="0" err="1">
                <a:solidFill>
                  <a:schemeClr val="tx2"/>
                </a:solidFill>
              </a:rPr>
              <a:t>οδοντινογένεσης</a:t>
            </a:r>
            <a:r>
              <a:rPr lang="el-GR" sz="2800" b="1" dirty="0">
                <a:solidFill>
                  <a:schemeClr val="tx2"/>
                </a:solidFill>
              </a:rPr>
              <a:t> και </a:t>
            </a:r>
            <a:r>
              <a:rPr lang="el-GR" sz="2800" b="1" dirty="0" smtClean="0">
                <a:solidFill>
                  <a:schemeClr val="tx2"/>
                </a:solidFill>
              </a:rPr>
              <a:t>αδαμαντινογένεσης</a:t>
            </a:r>
            <a:br>
              <a:rPr lang="el-GR" sz="2800" b="1" dirty="0" smtClean="0">
                <a:solidFill>
                  <a:schemeClr val="tx2"/>
                </a:solidFill>
              </a:rPr>
            </a:br>
            <a:r>
              <a:rPr lang="el-GR" sz="2800" dirty="0" smtClean="0">
                <a:solidFill>
                  <a:schemeClr val="tx2"/>
                </a:solidFill>
              </a:rPr>
              <a:t>(</a:t>
            </a:r>
            <a:r>
              <a:rPr lang="en-GB" sz="2800" dirty="0" err="1" smtClean="0">
                <a:solidFill>
                  <a:schemeClr val="tx2"/>
                </a:solidFill>
              </a:rPr>
              <a:t>dentinogenesis</a:t>
            </a:r>
            <a:r>
              <a:rPr lang="en-GB" sz="2800" dirty="0" smtClean="0">
                <a:solidFill>
                  <a:schemeClr val="tx2"/>
                </a:solidFill>
              </a:rPr>
              <a:t> </a:t>
            </a:r>
            <a:r>
              <a:rPr lang="en-GB" sz="2800" dirty="0">
                <a:solidFill>
                  <a:schemeClr val="tx2"/>
                </a:solidFill>
              </a:rPr>
              <a:t>and </a:t>
            </a:r>
            <a:r>
              <a:rPr lang="en-GB" sz="2800" dirty="0" err="1">
                <a:solidFill>
                  <a:schemeClr val="tx2"/>
                </a:solidFill>
              </a:rPr>
              <a:t>amelogenesis</a:t>
            </a:r>
            <a:r>
              <a:rPr lang="en-GB" sz="2800" dirty="0">
                <a:solidFill>
                  <a:schemeClr val="tx2"/>
                </a:solidFill>
              </a:rPr>
              <a:t> </a:t>
            </a:r>
            <a:r>
              <a:rPr lang="en-GB" sz="2800" dirty="0" smtClean="0">
                <a:solidFill>
                  <a:schemeClr val="tx2"/>
                </a:solidFill>
              </a:rPr>
              <a:t>stage</a:t>
            </a:r>
            <a:r>
              <a:rPr lang="el-GR" sz="2800" dirty="0" smtClean="0">
                <a:solidFill>
                  <a:schemeClr val="tx2"/>
                </a:solidFill>
              </a:rPr>
              <a:t>)</a:t>
            </a:r>
            <a:r>
              <a:rPr lang="el-GR" sz="2800" b="1" dirty="0" smtClean="0">
                <a:solidFill>
                  <a:schemeClr val="tx2"/>
                </a:solidFill>
              </a:rPr>
              <a:t/>
            </a:r>
            <a:br>
              <a:rPr lang="el-GR" sz="2800" b="1" dirty="0" smtClean="0">
                <a:solidFill>
                  <a:schemeClr val="tx2"/>
                </a:solidFill>
              </a:rPr>
            </a:br>
            <a:endParaRPr lang="el-GR" sz="2800" b="1" dirty="0">
              <a:solidFill>
                <a:schemeClr val="tx2"/>
              </a:solidFill>
            </a:endParaRPr>
          </a:p>
        </p:txBody>
      </p:sp>
    </p:spTree>
    <p:extLst>
      <p:ext uri="{BB962C8B-B14F-4D97-AF65-F5344CB8AC3E}">
        <p14:creationId xmlns:p14="http://schemas.microsoft.com/office/powerpoint/2010/main" val="422061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00" y="0"/>
            <a:ext cx="8208000" cy="864000"/>
          </a:xfrm>
        </p:spPr>
        <p:txBody>
          <a:bodyPr anchor="ctr">
            <a:normAutofit/>
          </a:bodyPr>
          <a:lstStyle/>
          <a:p>
            <a:r>
              <a:rPr lang="el-GR" sz="4000" b="1" dirty="0" smtClean="0">
                <a:solidFill>
                  <a:schemeClr val="tx2"/>
                </a:solidFill>
              </a:rPr>
              <a:t>οδοντινογένεση</a:t>
            </a:r>
            <a:endParaRPr lang="el-GR" sz="4000" b="1" dirty="0">
              <a:solidFill>
                <a:schemeClr val="tx2"/>
              </a:solidFill>
            </a:endParaRPr>
          </a:p>
        </p:txBody>
      </p:sp>
      <p:sp>
        <p:nvSpPr>
          <p:cNvPr id="3" name="Content Placeholder 2"/>
          <p:cNvSpPr>
            <a:spLocks noGrp="1"/>
          </p:cNvSpPr>
          <p:nvPr>
            <p:ph sz="half" idx="1"/>
          </p:nvPr>
        </p:nvSpPr>
        <p:spPr>
          <a:xfrm>
            <a:off x="35496" y="908720"/>
            <a:ext cx="4248472" cy="5949280"/>
          </a:xfrm>
        </p:spPr>
        <p:txBody>
          <a:bodyPr>
            <a:noAutofit/>
          </a:bodyPr>
          <a:lstStyle/>
          <a:p>
            <a:pPr marL="180000" indent="-180000">
              <a:spcBef>
                <a:spcPts val="0"/>
              </a:spcBef>
            </a:pPr>
            <a:r>
              <a:rPr lang="el-GR" sz="2000" b="1" dirty="0"/>
              <a:t>Η</a:t>
            </a:r>
            <a:r>
              <a:rPr lang="el-GR" sz="2000" b="1" dirty="0" smtClean="0"/>
              <a:t> </a:t>
            </a:r>
            <a:r>
              <a:rPr lang="el-GR" sz="2000" b="1" dirty="0"/>
              <a:t>οδοντική θηλή </a:t>
            </a:r>
            <a:r>
              <a:rPr lang="el-GR" sz="2000" dirty="0" smtClean="0"/>
              <a:t>συμβάλλει στην παραγωγή της </a:t>
            </a:r>
            <a:r>
              <a:rPr lang="el-GR" sz="2000" b="1" dirty="0" smtClean="0">
                <a:solidFill>
                  <a:schemeClr val="tx2"/>
                </a:solidFill>
              </a:rPr>
              <a:t>οδοντίνης ουσίας της μύλης και της ρίζας </a:t>
            </a:r>
            <a:r>
              <a:rPr lang="el-GR" sz="2000" b="1" dirty="0">
                <a:solidFill>
                  <a:schemeClr val="tx2"/>
                </a:solidFill>
              </a:rPr>
              <a:t>του </a:t>
            </a:r>
            <a:r>
              <a:rPr lang="el-GR" sz="2000" b="1" dirty="0" smtClean="0">
                <a:solidFill>
                  <a:schemeClr val="tx2"/>
                </a:solidFill>
              </a:rPr>
              <a:t>δοντιού</a:t>
            </a:r>
            <a:r>
              <a:rPr lang="el-GR" sz="2000" dirty="0" smtClean="0"/>
              <a:t>.</a:t>
            </a:r>
          </a:p>
          <a:p>
            <a:pPr marL="180000" indent="-180000">
              <a:spcBef>
                <a:spcPts val="0"/>
              </a:spcBef>
            </a:pPr>
            <a:r>
              <a:rPr lang="el-GR" sz="2000" dirty="0" smtClean="0"/>
              <a:t>Η οδοντική θηλή χωρίζεται από το όργανο της αδαμαντίνης με ένα βασικό  υμένα που αποτελεί το κατοπινό </a:t>
            </a:r>
            <a:r>
              <a:rPr lang="el-GR" sz="2000" u="sng" dirty="0" smtClean="0"/>
              <a:t>αδαμαντινοοδοντινικό όριο. </a:t>
            </a:r>
          </a:p>
          <a:p>
            <a:pPr marL="180000" indent="-180000">
              <a:spcBef>
                <a:spcPts val="0"/>
              </a:spcBef>
              <a:spcAft>
                <a:spcPts val="600"/>
              </a:spcAft>
            </a:pPr>
            <a:r>
              <a:rPr lang="el-GR" sz="2000" dirty="0" smtClean="0"/>
              <a:t>Στο τελευταίο στάδιο του κώδωνα  με την επίδραση του </a:t>
            </a:r>
            <a:r>
              <a:rPr lang="el-GR" sz="2000" dirty="0"/>
              <a:t>έσω </a:t>
            </a:r>
            <a:r>
              <a:rPr lang="el-GR" sz="2000" dirty="0" err="1" smtClean="0"/>
              <a:t>αδαμαντινικού</a:t>
            </a:r>
            <a:r>
              <a:rPr lang="el-GR" sz="2000" dirty="0" smtClean="0"/>
              <a:t> επιθηλίου</a:t>
            </a:r>
            <a:r>
              <a:rPr lang="en-GB" sz="2000" dirty="0" smtClean="0"/>
              <a:t> </a:t>
            </a:r>
            <a:r>
              <a:rPr lang="el-GR" sz="2000" dirty="0" smtClean="0"/>
              <a:t>ή εν τω </a:t>
            </a:r>
            <a:r>
              <a:rPr lang="el-GR" sz="2000" dirty="0" err="1" smtClean="0"/>
              <a:t>βάθει</a:t>
            </a:r>
            <a:r>
              <a:rPr lang="el-GR" sz="2000" dirty="0" smtClean="0"/>
              <a:t> στιβάδα παρατηρείται πάχυνση του βασικού υμένα και πύκνωση των κυττάρων της οδοντικής θηλής.</a:t>
            </a:r>
          </a:p>
          <a:p>
            <a:pPr marL="180000" indent="-180000">
              <a:spcBef>
                <a:spcPts val="0"/>
              </a:spcBef>
            </a:pPr>
            <a:r>
              <a:rPr lang="el-GR" sz="2000" dirty="0" smtClean="0"/>
              <a:t>Τα κύτταρα αυτά γίνονται κυλινδρικά διατάσσονται σε συμπαγή στοίχο και διαφοροποιούνται σε </a:t>
            </a:r>
            <a:r>
              <a:rPr lang="el-GR" sz="2000" b="1" dirty="0" smtClean="0"/>
              <a:t>οδοντινοβλάστες</a:t>
            </a:r>
            <a:r>
              <a:rPr lang="el-GR" sz="2000" dirty="0" smtClean="0"/>
              <a:t>.</a:t>
            </a:r>
            <a:endParaRPr lang="en-GB" sz="2000" dirty="0"/>
          </a:p>
          <a:p>
            <a:pPr marL="180000" indent="-180000">
              <a:spcBef>
                <a:spcPts val="0"/>
              </a:spcBef>
              <a:buNone/>
            </a:pPr>
            <a:r>
              <a:rPr lang="el-GR" sz="2000" dirty="0" smtClean="0"/>
              <a:t> </a:t>
            </a:r>
            <a:endParaRPr lang="en-GB" sz="2000" dirty="0"/>
          </a:p>
          <a:p>
            <a:pPr marL="180000" indent="-180000">
              <a:spcBef>
                <a:spcPts val="0"/>
              </a:spcBef>
            </a:pPr>
            <a:endParaRPr lang="el-GR" sz="2000" dirty="0"/>
          </a:p>
        </p:txBody>
      </p:sp>
      <p:pic>
        <p:nvPicPr>
          <p:cNvPr id="205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256"/>
          <a:stretch/>
        </p:blipFill>
        <p:spPr bwMode="auto">
          <a:xfrm>
            <a:off x="4283968" y="1197272"/>
            <a:ext cx="4844162" cy="46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499992" y="5949280"/>
            <a:ext cx="4549643" cy="600164"/>
          </a:xfrm>
          <a:prstGeom prst="rect">
            <a:avLst/>
          </a:prstGeom>
          <a:noFill/>
          <a:ln>
            <a:solidFill>
              <a:schemeClr val="accent1"/>
            </a:solidFill>
          </a:ln>
        </p:spPr>
        <p:txBody>
          <a:bodyPr wrap="none" rtlCol="0">
            <a:spAutoFit/>
          </a:bodyPr>
          <a:lstStyle/>
          <a:p>
            <a:r>
              <a:rPr lang="el-GR" sz="1100" dirty="0" smtClean="0"/>
              <a:t>Εικ.39. Τμήμα από οδοντικό σπέρμα εμβρύου 4 μηνών σε μεγέθυνση ,</a:t>
            </a:r>
          </a:p>
          <a:p>
            <a:r>
              <a:rPr lang="el-GR" sz="1100" dirty="0" smtClean="0"/>
              <a:t>που δείχνει τη διαφοροποίηση των περιφερικών κυττάρων της</a:t>
            </a:r>
          </a:p>
          <a:p>
            <a:r>
              <a:rPr lang="el-GR" sz="1100" dirty="0" smtClean="0"/>
              <a:t> οδοντικής θηλής σε οδοντινοβλάστες και την έναρξη της οδοντινογένεσης.</a:t>
            </a:r>
            <a:r>
              <a:rPr lang="el-GR" sz="1100" baseline="30000" dirty="0" smtClean="0"/>
              <a:t>2</a:t>
            </a:r>
            <a:endParaRPr lang="en-US" sz="1100" dirty="0"/>
          </a:p>
        </p:txBody>
      </p:sp>
    </p:spTree>
    <p:extLst>
      <p:ext uri="{BB962C8B-B14F-4D97-AF65-F5344CB8AC3E}">
        <p14:creationId xmlns:p14="http://schemas.microsoft.com/office/powerpoint/2010/main" val="237179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chor="t">
            <a:normAutofit/>
          </a:bodyPr>
          <a:lstStyle/>
          <a:p>
            <a:r>
              <a:rPr lang="el-GR" sz="4000" b="1" dirty="0" smtClean="0">
                <a:solidFill>
                  <a:schemeClr val="tx2"/>
                </a:solidFill>
              </a:rPr>
              <a:t>οδοντινογένεση</a:t>
            </a:r>
            <a:endParaRPr lang="el-GR" sz="4000" b="1" dirty="0">
              <a:solidFill>
                <a:schemeClr val="tx2"/>
              </a:solidFill>
            </a:endParaRPr>
          </a:p>
        </p:txBody>
      </p:sp>
      <p:sp>
        <p:nvSpPr>
          <p:cNvPr id="3" name="Content Placeholder 2"/>
          <p:cNvSpPr>
            <a:spLocks noGrp="1"/>
          </p:cNvSpPr>
          <p:nvPr>
            <p:ph idx="1"/>
          </p:nvPr>
        </p:nvSpPr>
        <p:spPr/>
        <p:txBody>
          <a:bodyPr/>
          <a:lstStyle/>
          <a:p>
            <a:pPr marL="0" indent="0">
              <a:buNone/>
            </a:pPr>
            <a:r>
              <a:rPr lang="el-GR" dirty="0" smtClean="0"/>
              <a:t>Το σχήμα των </a:t>
            </a:r>
            <a:r>
              <a:rPr lang="el-GR" dirty="0" err="1" smtClean="0"/>
              <a:t>οδοντινοβλαστών</a:t>
            </a:r>
            <a:r>
              <a:rPr lang="el-GR" dirty="0" smtClean="0"/>
              <a:t>:</a:t>
            </a:r>
          </a:p>
          <a:p>
            <a:r>
              <a:rPr lang="el-GR" dirty="0" smtClean="0"/>
              <a:t>είναι υψηλό κυλινδρικό στο </a:t>
            </a:r>
            <a:r>
              <a:rPr lang="el-GR" dirty="0" err="1" smtClean="0"/>
              <a:t>μυλικό</a:t>
            </a:r>
            <a:r>
              <a:rPr lang="el-GR" dirty="0" smtClean="0"/>
              <a:t> πολφό, </a:t>
            </a:r>
          </a:p>
          <a:p>
            <a:r>
              <a:rPr lang="el-GR" dirty="0" smtClean="0"/>
              <a:t>χαμηλό κυλινδρικό στο μέσο της ρίζας,</a:t>
            </a:r>
          </a:p>
          <a:p>
            <a:r>
              <a:rPr lang="el-GR" dirty="0" smtClean="0"/>
              <a:t>κυβοειδές στο </a:t>
            </a:r>
            <a:r>
              <a:rPr lang="el-GR" dirty="0" err="1" smtClean="0"/>
              <a:t>ακρορριζικό</a:t>
            </a:r>
            <a:r>
              <a:rPr lang="el-GR" dirty="0" smtClean="0"/>
              <a:t> τριτημόριο και</a:t>
            </a:r>
          </a:p>
          <a:p>
            <a:r>
              <a:rPr lang="el-GR" dirty="0" err="1" smtClean="0"/>
              <a:t>αποπλατυσμένο</a:t>
            </a:r>
            <a:r>
              <a:rPr lang="el-GR" dirty="0" smtClean="0"/>
              <a:t> στο ακρορρίζιο.</a:t>
            </a:r>
            <a:endParaRPr lang="el-GR" dirty="0"/>
          </a:p>
        </p:txBody>
      </p:sp>
    </p:spTree>
    <p:extLst>
      <p:ext uri="{BB962C8B-B14F-4D97-AF65-F5344CB8AC3E}">
        <p14:creationId xmlns:p14="http://schemas.microsoft.com/office/powerpoint/2010/main" val="28226325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987824" y="1124744"/>
            <a:ext cx="5943815" cy="338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9512" y="1125120"/>
            <a:ext cx="2769586" cy="338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itle 1"/>
          <p:cNvSpPr>
            <a:spLocks noGrp="1"/>
          </p:cNvSpPr>
          <p:nvPr>
            <p:ph type="title"/>
          </p:nvPr>
        </p:nvSpPr>
        <p:spPr>
          <a:xfrm>
            <a:off x="457200" y="44624"/>
            <a:ext cx="8229600" cy="1143000"/>
          </a:xfrm>
        </p:spPr>
        <p:txBody>
          <a:bodyPr anchor="t"/>
          <a:lstStyle/>
          <a:p>
            <a:r>
              <a:rPr lang="el-GR" altLang="el-GR" b="1" dirty="0" smtClean="0">
                <a:solidFill>
                  <a:schemeClr val="tx2"/>
                </a:solidFill>
              </a:rPr>
              <a:t>οδοντογένεση</a:t>
            </a:r>
            <a:endParaRPr lang="el-GR" b="1" dirty="0"/>
          </a:p>
        </p:txBody>
      </p:sp>
      <p:sp>
        <p:nvSpPr>
          <p:cNvPr id="2" name="TextBox 1"/>
          <p:cNvSpPr txBox="1"/>
          <p:nvPr/>
        </p:nvSpPr>
        <p:spPr>
          <a:xfrm>
            <a:off x="107504" y="4653136"/>
            <a:ext cx="8928992" cy="1938992"/>
          </a:xfrm>
          <a:prstGeom prst="rect">
            <a:avLst/>
          </a:prstGeom>
          <a:noFill/>
        </p:spPr>
        <p:txBody>
          <a:bodyPr wrap="square" rtlCol="0">
            <a:spAutoFit/>
          </a:bodyPr>
          <a:lstStyle/>
          <a:p>
            <a:pPr indent="-180000">
              <a:buFont typeface="Arial" panose="020B0604020202020204" pitchFamily="34" charset="0"/>
              <a:buChar char="•"/>
            </a:pPr>
            <a:r>
              <a:rPr lang="el-GR" sz="2000" dirty="0" smtClean="0"/>
              <a:t>Τα βραγχιακά τόξα αναπτύσσονται κατά τη διάρκεια 4</a:t>
            </a:r>
            <a:r>
              <a:rPr lang="el-GR" sz="2000" baseline="30000" dirty="0" smtClean="0"/>
              <a:t>ης</a:t>
            </a:r>
            <a:r>
              <a:rPr lang="el-GR" sz="2000" dirty="0" smtClean="0"/>
              <a:t> εβδομ και εμφανίζονται σαν ακρολοφίες στις μελλοντικές περιοχές του κεφαλιού και του λαιμού. Το 1</a:t>
            </a:r>
            <a:r>
              <a:rPr lang="el-GR" sz="2000" baseline="30000" dirty="0" smtClean="0"/>
              <a:t>ο</a:t>
            </a:r>
            <a:r>
              <a:rPr lang="el-GR" sz="2000" dirty="0" smtClean="0"/>
              <a:t> γναθιαίο βραγχιακό συμβάλλει στη διάπλαση των γνάθων, αποσχίζεται σε δυο αποφύσεις  (άνω και κάτω).</a:t>
            </a:r>
          </a:p>
          <a:p>
            <a:pPr indent="-180000">
              <a:buFont typeface="Arial" panose="020B0604020202020204" pitchFamily="34" charset="0"/>
              <a:buChar char="•"/>
            </a:pPr>
            <a:r>
              <a:rPr lang="el-GR" sz="2000" dirty="0" smtClean="0"/>
              <a:t>Η κάτω γναθιαία απόφυση               κάτω γνάθος.</a:t>
            </a:r>
          </a:p>
          <a:p>
            <a:pPr indent="-180000">
              <a:buFont typeface="Arial" panose="020B0604020202020204" pitchFamily="34" charset="0"/>
              <a:buChar char="•"/>
            </a:pPr>
            <a:r>
              <a:rPr lang="el-GR" sz="2000" dirty="0" smtClean="0"/>
              <a:t>Η άνω </a:t>
            </a:r>
            <a:r>
              <a:rPr lang="el-GR" sz="2000" dirty="0"/>
              <a:t>γναθιαία απόφυση </a:t>
            </a:r>
            <a:r>
              <a:rPr lang="el-GR" sz="2000" dirty="0" smtClean="0"/>
              <a:t>+ </a:t>
            </a:r>
            <a:r>
              <a:rPr lang="el-GR" sz="2000" dirty="0" err="1" smtClean="0"/>
              <a:t>μετωπορινική</a:t>
            </a:r>
            <a:r>
              <a:rPr lang="el-GR" sz="2000" dirty="0" smtClean="0"/>
              <a:t> απόφυση               άνω γνάθος.</a:t>
            </a:r>
            <a:endParaRPr lang="el-GR" sz="2000" dirty="0"/>
          </a:p>
        </p:txBody>
      </p:sp>
      <p:cxnSp>
        <p:nvCxnSpPr>
          <p:cNvPr id="25" name="Elbow Connector 24"/>
          <p:cNvCxnSpPr/>
          <p:nvPr/>
        </p:nvCxnSpPr>
        <p:spPr>
          <a:xfrm rot="16200000" flipH="1">
            <a:off x="-864495" y="1880983"/>
            <a:ext cx="2376000" cy="432000"/>
          </a:xfrm>
          <a:prstGeom prst="bentConnector3">
            <a:avLst>
              <a:gd name="adj1" fmla="val 105146"/>
            </a:avLst>
          </a:prstGeom>
          <a:ln>
            <a:tailEnd type="arrow"/>
          </a:ln>
        </p:spPr>
        <p:style>
          <a:lnRef idx="2">
            <a:schemeClr val="accent6"/>
          </a:lnRef>
          <a:fillRef idx="0">
            <a:schemeClr val="accent6"/>
          </a:fillRef>
          <a:effectRef idx="1">
            <a:schemeClr val="accent6"/>
          </a:effectRef>
          <a:fontRef idx="minor">
            <a:schemeClr val="tx1"/>
          </a:fontRef>
        </p:style>
      </p:cxnSp>
      <p:sp>
        <p:nvSpPr>
          <p:cNvPr id="2054" name="TextBox 2053"/>
          <p:cNvSpPr txBox="1"/>
          <p:nvPr/>
        </p:nvSpPr>
        <p:spPr>
          <a:xfrm>
            <a:off x="107504" y="692696"/>
            <a:ext cx="1452064" cy="369332"/>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r>
              <a:rPr lang="el-GR" b="1" dirty="0" smtClean="0"/>
              <a:t>Κάτω γνάθος</a:t>
            </a:r>
            <a:endParaRPr lang="el-GR" b="1" dirty="0"/>
          </a:p>
        </p:txBody>
      </p:sp>
      <p:cxnSp>
        <p:nvCxnSpPr>
          <p:cNvPr id="2056" name="Straight Arrow Connector 2055"/>
          <p:cNvCxnSpPr/>
          <p:nvPr/>
        </p:nvCxnSpPr>
        <p:spPr>
          <a:xfrm>
            <a:off x="3419872" y="6093296"/>
            <a:ext cx="54000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41" name="Straight Arrow Connector 40"/>
          <p:cNvCxnSpPr/>
          <p:nvPr/>
        </p:nvCxnSpPr>
        <p:spPr>
          <a:xfrm>
            <a:off x="5940152" y="6381328"/>
            <a:ext cx="540000" cy="0"/>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3557897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752"/>
            <a:ext cx="8229600" cy="1080000"/>
          </a:xfrm>
        </p:spPr>
        <p:txBody>
          <a:bodyPr anchor="ctr">
            <a:normAutofit/>
          </a:bodyPr>
          <a:lstStyle/>
          <a:p>
            <a:r>
              <a:rPr lang="el-GR" sz="3200" b="1" dirty="0" smtClean="0">
                <a:solidFill>
                  <a:schemeClr val="tx2"/>
                </a:solidFill>
              </a:rPr>
              <a:t>ΙΣΤΟΛΟΓΙΚΗ ΕΙΚΟΝΑ ΤΗΣ ΟΔΟΝΤΙΝΟΒΛΑΣΤΗΣ</a:t>
            </a:r>
            <a:endParaRPr lang="el-GR" sz="3200" b="1" dirty="0"/>
          </a:p>
        </p:txBody>
      </p:sp>
      <p:sp>
        <p:nvSpPr>
          <p:cNvPr id="6" name="Content Placeholder 5"/>
          <p:cNvSpPr>
            <a:spLocks noGrp="1"/>
          </p:cNvSpPr>
          <p:nvPr>
            <p:ph sz="half" idx="2"/>
          </p:nvPr>
        </p:nvSpPr>
        <p:spPr>
          <a:xfrm>
            <a:off x="3888496" y="1269328"/>
            <a:ext cx="5148000" cy="5112000"/>
          </a:xfrm>
        </p:spPr>
        <p:txBody>
          <a:bodyPr>
            <a:noAutofit/>
          </a:bodyPr>
          <a:lstStyle/>
          <a:p>
            <a:pPr marL="144000" indent="-144000">
              <a:spcBef>
                <a:spcPts val="0"/>
              </a:spcBef>
              <a:spcAft>
                <a:spcPts val="400"/>
              </a:spcAft>
            </a:pPr>
            <a:r>
              <a:rPr lang="el-GR" sz="2000" dirty="0"/>
              <a:t>Οι οδοντινοβλάστες προέρχονται από τα </a:t>
            </a:r>
            <a:r>
              <a:rPr lang="el-GR" sz="2000" b="1" dirty="0" err="1"/>
              <a:t>εξωμεσεγχυματικά</a:t>
            </a:r>
            <a:r>
              <a:rPr lang="el-GR" sz="2000" b="1" dirty="0"/>
              <a:t> κύτταρα </a:t>
            </a:r>
            <a:r>
              <a:rPr lang="el-GR" sz="2000" b="1" dirty="0" smtClean="0"/>
              <a:t>της οδοντικής </a:t>
            </a:r>
            <a:r>
              <a:rPr lang="el-GR" sz="2000" b="1" dirty="0"/>
              <a:t>θηλής, </a:t>
            </a:r>
            <a:r>
              <a:rPr lang="el-GR" sz="2000" dirty="0"/>
              <a:t>κατά την εμβρυϊκή περίοδο, και </a:t>
            </a:r>
            <a:r>
              <a:rPr lang="el-GR" sz="2000" dirty="0" smtClean="0"/>
              <a:t>από </a:t>
            </a:r>
            <a:r>
              <a:rPr lang="el-GR" sz="2000" dirty="0"/>
              <a:t>τα </a:t>
            </a:r>
            <a:r>
              <a:rPr lang="el-GR" sz="2000" b="1" dirty="0" smtClean="0"/>
              <a:t>αδιαφοροποίητα </a:t>
            </a:r>
            <a:r>
              <a:rPr lang="el-GR" sz="2000" b="1" dirty="0" err="1" smtClean="0"/>
              <a:t>εξωμεσεγχυματικά</a:t>
            </a:r>
            <a:r>
              <a:rPr lang="el-GR" sz="2000" b="1" dirty="0" smtClean="0"/>
              <a:t> κύτταρα </a:t>
            </a:r>
            <a:r>
              <a:rPr lang="el-GR" sz="2000" b="1" dirty="0"/>
              <a:t>του πολφού, </a:t>
            </a:r>
            <a:r>
              <a:rPr lang="el-GR" sz="2000" dirty="0"/>
              <a:t>κατά τη διάρκεια της λειτουργίας του δοντιού.</a:t>
            </a:r>
          </a:p>
          <a:p>
            <a:pPr marL="144000" indent="-144000">
              <a:spcBef>
                <a:spcPts val="0"/>
              </a:spcBef>
              <a:spcAft>
                <a:spcPts val="400"/>
              </a:spcAft>
            </a:pPr>
            <a:r>
              <a:rPr lang="el-GR" sz="2000" dirty="0"/>
              <a:t>Αποτελούνται από το κυτταρικό σώμα και την </a:t>
            </a:r>
            <a:r>
              <a:rPr lang="el-GR" sz="2000" dirty="0" err="1"/>
              <a:t>οδοντινοβλαστική</a:t>
            </a:r>
            <a:r>
              <a:rPr lang="el-GR" sz="2000" dirty="0"/>
              <a:t> αποφυάδα. </a:t>
            </a:r>
            <a:endParaRPr lang="el-GR" sz="2000" dirty="0" smtClean="0"/>
          </a:p>
          <a:p>
            <a:pPr marL="144000" indent="-144000">
              <a:spcBef>
                <a:spcPts val="0"/>
              </a:spcBef>
              <a:spcAft>
                <a:spcPts val="400"/>
              </a:spcAft>
            </a:pPr>
            <a:r>
              <a:rPr lang="el-GR" sz="2000" dirty="0" smtClean="0"/>
              <a:t>Πρόκειται για κύτταρα </a:t>
            </a:r>
            <a:r>
              <a:rPr lang="el-GR" sz="2000" dirty="0"/>
              <a:t>υψηλής διαφοροποίησης, όπου μετά την ωρίμανση και τελική διαφοροποίησή </a:t>
            </a:r>
            <a:r>
              <a:rPr lang="el-GR" sz="2000" dirty="0" smtClean="0"/>
              <a:t>τους από </a:t>
            </a:r>
            <a:r>
              <a:rPr lang="el-GR" sz="2000" dirty="0" err="1"/>
              <a:t>προοδοντινοβλάστες</a:t>
            </a:r>
            <a:r>
              <a:rPr lang="el-GR" sz="2000" dirty="0"/>
              <a:t> σε οδοντινοβλάστες </a:t>
            </a:r>
            <a:r>
              <a:rPr lang="el-GR" sz="2000" u="sng" dirty="0"/>
              <a:t>δεν πολλαπλασιάζονται</a:t>
            </a:r>
            <a:r>
              <a:rPr lang="el-GR" sz="2000" dirty="0"/>
              <a:t>.</a:t>
            </a:r>
          </a:p>
          <a:p>
            <a:pPr marL="144000" indent="-144000">
              <a:spcBef>
                <a:spcPts val="0"/>
              </a:spcBef>
              <a:spcAft>
                <a:spcPts val="400"/>
              </a:spcAft>
            </a:pPr>
            <a:r>
              <a:rPr lang="el-GR" sz="2000" dirty="0"/>
              <a:t>Εμφανίζουν επίσης πολικότητα στην κατανομή των </a:t>
            </a:r>
            <a:r>
              <a:rPr lang="el-GR" sz="2000" dirty="0" err="1"/>
              <a:t>κυτταροπλασματικών</a:t>
            </a:r>
            <a:r>
              <a:rPr lang="el-GR" sz="2000" dirty="0"/>
              <a:t> οργανιδίων</a:t>
            </a:r>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5496" y="1413328"/>
            <a:ext cx="3778048" cy="4968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7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44704"/>
            <a:ext cx="8229600" cy="720000"/>
          </a:xfrm>
        </p:spPr>
        <p:txBody>
          <a:bodyPr anchor="t">
            <a:normAutofit/>
          </a:bodyPr>
          <a:lstStyle/>
          <a:p>
            <a:r>
              <a:rPr lang="el-GR" sz="3200" b="1" dirty="0" smtClean="0"/>
              <a:t>ΙΣΤΟΛΟΓΙΚΗ ΕΙΚΟΝΑ ΤΗΣ ΟΔΟΝΤΙΝΟΒΛΑΣΤΗΣ</a:t>
            </a:r>
            <a:endParaRPr lang="el-GR" sz="3200" b="1" dirty="0"/>
          </a:p>
        </p:txBody>
      </p:sp>
      <p:sp>
        <p:nvSpPr>
          <p:cNvPr id="6" name="Content Placeholder 5"/>
          <p:cNvSpPr>
            <a:spLocks noGrp="1"/>
          </p:cNvSpPr>
          <p:nvPr>
            <p:ph sz="half" idx="2"/>
          </p:nvPr>
        </p:nvSpPr>
        <p:spPr>
          <a:xfrm>
            <a:off x="3779912" y="764704"/>
            <a:ext cx="5292080" cy="5878488"/>
          </a:xfrm>
        </p:spPr>
        <p:txBody>
          <a:bodyPr>
            <a:noAutofit/>
          </a:bodyPr>
          <a:lstStyle/>
          <a:p>
            <a:pPr>
              <a:spcBef>
                <a:spcPts val="0"/>
              </a:spcBef>
              <a:spcAft>
                <a:spcPts val="200"/>
              </a:spcAft>
            </a:pPr>
            <a:r>
              <a:rPr lang="el-GR" sz="1800" dirty="0"/>
              <a:t>Ο </a:t>
            </a:r>
            <a:r>
              <a:rPr lang="el-GR" sz="1800" b="1" dirty="0"/>
              <a:t>πυρήνας</a:t>
            </a:r>
            <a:r>
              <a:rPr lang="el-GR" sz="1800" dirty="0"/>
              <a:t> τους βρίσκεται στη βάση των κυττάρων, ενώ αν βρεθεί στο εσωτερικό της οδοντίνης μπορεί να είναι αντίδραση του κυττάρου σε κάποιο βλαπτικό ερέθισμα ή εγκλεισμός του πυρήνα κατά την ταχύτατη παραγωγή αντιδραστικής </a:t>
            </a:r>
            <a:r>
              <a:rPr lang="el-GR" sz="1800" dirty="0" smtClean="0"/>
              <a:t>οδοντίνης.</a:t>
            </a:r>
          </a:p>
          <a:p>
            <a:pPr>
              <a:spcBef>
                <a:spcPts val="0"/>
              </a:spcBef>
              <a:spcAft>
                <a:spcPts val="200"/>
              </a:spcAft>
            </a:pPr>
            <a:r>
              <a:rPr lang="el-GR" sz="1800" dirty="0" smtClean="0"/>
              <a:t>Το </a:t>
            </a:r>
            <a:r>
              <a:rPr lang="el-GR" sz="1800" b="1" dirty="0"/>
              <a:t>κυτταρικό σώμα</a:t>
            </a:r>
            <a:r>
              <a:rPr lang="el-GR" sz="1800" dirty="0"/>
              <a:t> των </a:t>
            </a:r>
            <a:r>
              <a:rPr lang="el-GR" sz="1800" dirty="0" err="1"/>
              <a:t>οδοντινοβλαστών</a:t>
            </a:r>
            <a:r>
              <a:rPr lang="el-GR" sz="1800" dirty="0"/>
              <a:t> αποτελείται από 3 ζώνες: </a:t>
            </a:r>
            <a:r>
              <a:rPr lang="el-GR" sz="1800" b="1" dirty="0"/>
              <a:t>Βασική,</a:t>
            </a:r>
            <a:r>
              <a:rPr lang="el-GR" sz="1800" dirty="0"/>
              <a:t> </a:t>
            </a:r>
            <a:r>
              <a:rPr lang="el-GR" sz="1800" b="1" dirty="0"/>
              <a:t>Κεντρική </a:t>
            </a:r>
            <a:r>
              <a:rPr lang="el-GR" sz="1800" dirty="0"/>
              <a:t>και </a:t>
            </a:r>
            <a:r>
              <a:rPr lang="el-GR" sz="1800" b="1" dirty="0" smtClean="0"/>
              <a:t>Κορυφαία. </a:t>
            </a:r>
            <a:r>
              <a:rPr lang="el-GR" sz="1800" dirty="0" smtClean="0"/>
              <a:t>Η </a:t>
            </a:r>
            <a:r>
              <a:rPr lang="el-GR" sz="1800" u="sng" dirty="0"/>
              <a:t>βασική ζώνη </a:t>
            </a:r>
            <a:r>
              <a:rPr lang="el-GR" sz="1800" dirty="0"/>
              <a:t>περιέχει κυρίως τον πυρήνα </a:t>
            </a:r>
            <a:r>
              <a:rPr lang="el-GR" sz="1800" dirty="0" smtClean="0"/>
              <a:t>των </a:t>
            </a:r>
            <a:r>
              <a:rPr lang="el-GR" sz="1800" dirty="0" err="1" smtClean="0"/>
              <a:t>οδοντινοβλαστών</a:t>
            </a:r>
            <a:r>
              <a:rPr lang="el-GR" sz="1800" dirty="0"/>
              <a:t>, </a:t>
            </a:r>
            <a:r>
              <a:rPr lang="el-GR" sz="1800" u="sng" dirty="0"/>
              <a:t>Η</a:t>
            </a:r>
            <a:r>
              <a:rPr lang="el-GR" sz="1800" u="sng" dirty="0" smtClean="0"/>
              <a:t> </a:t>
            </a:r>
            <a:r>
              <a:rPr lang="el-GR" sz="1800" u="sng" dirty="0"/>
              <a:t>κεντρική </a:t>
            </a:r>
            <a:r>
              <a:rPr lang="el-GR" sz="1800" dirty="0"/>
              <a:t>τη συσκευή </a:t>
            </a:r>
            <a:r>
              <a:rPr lang="el-GR" sz="1800" dirty="0" err="1"/>
              <a:t>Golgi</a:t>
            </a:r>
            <a:r>
              <a:rPr lang="el-GR" sz="1800" dirty="0"/>
              <a:t> και το τραχύ </a:t>
            </a:r>
            <a:r>
              <a:rPr lang="el-GR" sz="1800" dirty="0" err="1"/>
              <a:t>ενδοπλασματικό</a:t>
            </a:r>
            <a:r>
              <a:rPr lang="el-GR" sz="1800" dirty="0"/>
              <a:t> δίκτυο, ενώ </a:t>
            </a:r>
            <a:r>
              <a:rPr lang="el-GR" sz="1800" u="sng" dirty="0" smtClean="0"/>
              <a:t>Η κορυφαία </a:t>
            </a:r>
            <a:r>
              <a:rPr lang="el-GR" sz="1800" dirty="0"/>
              <a:t>πλήθος μιτοχονδρίων, </a:t>
            </a:r>
            <a:r>
              <a:rPr lang="el-GR" sz="1800" dirty="0" err="1"/>
              <a:t>λυσοσωματίων</a:t>
            </a:r>
            <a:r>
              <a:rPr lang="el-GR" sz="1800" dirty="0"/>
              <a:t> και εκκριτικών </a:t>
            </a:r>
            <a:r>
              <a:rPr lang="el-GR" sz="1800" dirty="0" smtClean="0"/>
              <a:t>κοκκίων.</a:t>
            </a:r>
          </a:p>
          <a:p>
            <a:pPr>
              <a:spcBef>
                <a:spcPts val="0"/>
              </a:spcBef>
              <a:spcAft>
                <a:spcPts val="200"/>
              </a:spcAft>
            </a:pPr>
            <a:r>
              <a:rPr lang="el-GR" sz="1800" dirty="0"/>
              <a:t>Η </a:t>
            </a:r>
            <a:r>
              <a:rPr lang="el-GR" sz="1800" b="1" dirty="0" err="1"/>
              <a:t>οδοντινοβλαστική</a:t>
            </a:r>
            <a:r>
              <a:rPr lang="el-GR" sz="1800" b="1" dirty="0"/>
              <a:t> αποφυάδα </a:t>
            </a:r>
            <a:r>
              <a:rPr lang="el-GR" sz="1800" dirty="0"/>
              <a:t>αποτελεί </a:t>
            </a:r>
            <a:r>
              <a:rPr lang="el-GR" sz="1800" dirty="0" err="1"/>
              <a:t>κυτταροπλασματική</a:t>
            </a:r>
            <a:r>
              <a:rPr lang="el-GR" sz="1800" dirty="0"/>
              <a:t> προέκταση του </a:t>
            </a:r>
            <a:r>
              <a:rPr lang="el-GR" sz="1800" dirty="0" smtClean="0"/>
              <a:t>σώματος των </a:t>
            </a:r>
            <a:r>
              <a:rPr lang="el-GR" sz="1800" dirty="0" err="1"/>
              <a:t>οδοντινοβλαστών</a:t>
            </a:r>
            <a:r>
              <a:rPr lang="el-GR" sz="1800" dirty="0"/>
              <a:t>. Κύριο </a:t>
            </a:r>
            <a:r>
              <a:rPr lang="el-GR" sz="1800" dirty="0" smtClean="0"/>
              <a:t>χαρακτηριστικό της </a:t>
            </a:r>
            <a:r>
              <a:rPr lang="el-GR" sz="1800" dirty="0"/>
              <a:t>αποφυάδας είναι το σύστημα </a:t>
            </a:r>
            <a:r>
              <a:rPr lang="el-GR" sz="1800" dirty="0" smtClean="0"/>
              <a:t>των </a:t>
            </a:r>
            <a:r>
              <a:rPr lang="el-GR" sz="1800" i="1" u="sng" dirty="0" err="1" smtClean="0"/>
              <a:t>μικροϊνίδιων</a:t>
            </a:r>
            <a:r>
              <a:rPr lang="el-GR" sz="1800" dirty="0"/>
              <a:t>, για την στήριξη της </a:t>
            </a:r>
            <a:r>
              <a:rPr lang="el-GR" sz="1800" dirty="0" smtClean="0"/>
              <a:t>αποφυάδας και </a:t>
            </a:r>
            <a:r>
              <a:rPr lang="el-GR" sz="1800" dirty="0"/>
              <a:t>των </a:t>
            </a:r>
            <a:r>
              <a:rPr lang="el-GR" sz="1800" i="1" u="sng" dirty="0" err="1"/>
              <a:t>μικροσωληνίσκων</a:t>
            </a:r>
            <a:r>
              <a:rPr lang="el-GR" sz="1800" dirty="0"/>
              <a:t>, για τη </a:t>
            </a:r>
            <a:r>
              <a:rPr lang="el-GR" sz="1800" dirty="0" smtClean="0"/>
              <a:t>μεταφορά των </a:t>
            </a:r>
            <a:r>
              <a:rPr lang="el-GR" sz="1800" dirty="0"/>
              <a:t>συστατικών στην οδοντίνη. </a:t>
            </a:r>
            <a:r>
              <a:rPr lang="el-GR" sz="1800" dirty="0" smtClean="0"/>
              <a:t>Παλιότερα ήταν </a:t>
            </a:r>
            <a:r>
              <a:rPr lang="el-GR" sz="1800" dirty="0"/>
              <a:t>γνωστές ως </a:t>
            </a:r>
            <a:r>
              <a:rPr lang="el-GR" sz="1800" b="1" dirty="0"/>
              <a:t>ίνες του </a:t>
            </a:r>
            <a:r>
              <a:rPr lang="el-GR" sz="1800" b="1" dirty="0" err="1" smtClean="0"/>
              <a:t>Tomes</a:t>
            </a:r>
            <a:r>
              <a:rPr lang="el-GR" sz="1800" b="1" dirty="0" smtClean="0"/>
              <a:t>.</a:t>
            </a:r>
            <a:endParaRPr lang="el-GR" sz="1800"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1912" y="1124746"/>
            <a:ext cx="3708000" cy="48758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03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title"/>
          </p:nvPr>
        </p:nvSpPr>
        <p:spPr/>
        <p:txBody>
          <a:bodyPr anchor="t">
            <a:normAutofit/>
          </a:bodyPr>
          <a:lstStyle/>
          <a:p>
            <a:r>
              <a:rPr lang="el-GR" sz="2800" b="1" dirty="0" smtClean="0">
                <a:solidFill>
                  <a:schemeClr val="tx2"/>
                </a:solidFill>
              </a:rPr>
              <a:t>ΙΣΤΟΛΟΓΙΚΗ ΕΙΚΟΝΑ ΤΗΣ </a:t>
            </a:r>
            <a:r>
              <a:rPr lang="el-GR" sz="2800" b="1" dirty="0">
                <a:solidFill>
                  <a:schemeClr val="tx2"/>
                </a:solidFill>
              </a:rPr>
              <a:t>ΟΔΟΝΤΙΝΟΒΛΑΣΤΗΣ</a:t>
            </a:r>
            <a:r>
              <a:rPr lang="el-GR" sz="3200" b="1" dirty="0"/>
              <a:t/>
            </a:r>
            <a:br>
              <a:rPr lang="el-GR" sz="3200" b="1" dirty="0"/>
            </a:br>
            <a:r>
              <a:rPr lang="el-GR" sz="2400" b="1" dirty="0"/>
              <a:t>όριο σώματος, αποφυάδας- </a:t>
            </a:r>
            <a:r>
              <a:rPr lang="el-GR" sz="2400" b="1" dirty="0" smtClean="0"/>
              <a:t>παρακείμενοι </a:t>
            </a:r>
            <a:r>
              <a:rPr lang="el-GR" sz="2400" b="1" dirty="0"/>
              <a:t>χώροι</a:t>
            </a:r>
          </a:p>
        </p:txBody>
      </p:sp>
      <p:sp>
        <p:nvSpPr>
          <p:cNvPr id="6" name="Content Placeholder 5"/>
          <p:cNvSpPr>
            <a:spLocks noGrp="1"/>
          </p:cNvSpPr>
          <p:nvPr>
            <p:ph idx="1"/>
          </p:nvPr>
        </p:nvSpPr>
        <p:spPr>
          <a:xfrm>
            <a:off x="457200" y="1196752"/>
            <a:ext cx="8229600" cy="4929411"/>
          </a:xfrm>
        </p:spPr>
        <p:txBody>
          <a:bodyPr>
            <a:normAutofit/>
          </a:bodyPr>
          <a:lstStyle/>
          <a:p>
            <a:pPr marL="0" indent="0">
              <a:buNone/>
            </a:pPr>
            <a:r>
              <a:rPr lang="el-GR" sz="2000" dirty="0" smtClean="0"/>
              <a:t>Το σημείο αυτό, λόγω της ειδικής κατασκευής του, αποκαλείται σημείο της τελικής υφής του σώματος (</a:t>
            </a:r>
            <a:r>
              <a:rPr lang="en-US" sz="2000" dirty="0" smtClean="0"/>
              <a:t>Terminal web). </a:t>
            </a:r>
            <a:r>
              <a:rPr lang="el-GR" sz="2000" dirty="0" smtClean="0"/>
              <a:t>Στη περιοχή αυτή και σε μικρή έκταση σε σχέση με το κυτταρικό σώμα οι οδοντινοβλάστες έρχονται σε επαφή μεταξύ τους και ενώνονται με διαφορά είδη δεσμών.</a:t>
            </a:r>
          </a:p>
          <a:p>
            <a:pPr marL="457200" indent="-457200">
              <a:buAutoNum type="arabicPeriod"/>
            </a:pPr>
            <a:r>
              <a:rPr lang="el-GR" sz="2000" b="1" dirty="0" smtClean="0"/>
              <a:t>Επιφάνειες στενής επαφής: </a:t>
            </a:r>
            <a:r>
              <a:rPr lang="el-GR" sz="2000" dirty="0" smtClean="0"/>
              <a:t>ιστολογικά παρατηρούνται τρεις μαύρες γραμμές και δυο λευκές. Οι δυο εξωτερικές μαύρες φαίνονται να είναι συνέχεια των εσωτερικών επιφανειών που είναι ενωμένες με κυτταρικές μεμβράνες . Η μεσαία μαύρη γραμμή φαίνεται να προέρχεται από τη σύντηξη των δυο εξωτερικών επιφανειών  των μεμβρανών των ενωμένων κυττάρων</a:t>
            </a:r>
            <a:endParaRPr lang="el-GR" sz="2000" b="1" dirty="0" smtClean="0"/>
          </a:p>
          <a:p>
            <a:pPr marL="457200" indent="-457200">
              <a:buAutoNum type="arabicPeriod"/>
            </a:pPr>
            <a:r>
              <a:rPr lang="el-GR" sz="2000" b="1" dirty="0" smtClean="0"/>
              <a:t>Ζώνες πρόσφυσης: </a:t>
            </a:r>
            <a:r>
              <a:rPr lang="el-GR" sz="2000" dirty="0"/>
              <a:t>Στο </a:t>
            </a:r>
            <a:r>
              <a:rPr lang="el-GR" sz="2000" dirty="0" smtClean="0"/>
              <a:t>όριο </a:t>
            </a:r>
            <a:r>
              <a:rPr lang="el-GR" sz="2000" dirty="0"/>
              <a:t>του </a:t>
            </a:r>
            <a:r>
              <a:rPr lang="el-GR" sz="2000" dirty="0" smtClean="0"/>
              <a:t>σώματος </a:t>
            </a:r>
            <a:r>
              <a:rPr lang="el-GR" sz="2000" dirty="0"/>
              <a:t>&amp; της </a:t>
            </a:r>
            <a:r>
              <a:rPr lang="el-GR" sz="2000" dirty="0" smtClean="0"/>
              <a:t>αποφυάδας υπάρχουν λεπτά ινίδια </a:t>
            </a:r>
            <a:r>
              <a:rPr lang="el-GR" sz="2000" dirty="0"/>
              <a:t>που </a:t>
            </a:r>
            <a:r>
              <a:rPr lang="el-GR" sz="2000" dirty="0" smtClean="0"/>
              <a:t>σχηματίζουν πλέγμα </a:t>
            </a:r>
            <a:r>
              <a:rPr lang="el-GR" sz="2000" dirty="0"/>
              <a:t>με τη </a:t>
            </a:r>
            <a:r>
              <a:rPr lang="el-GR" sz="2000" dirty="0" smtClean="0"/>
              <a:t>μορφή περιλαίμιου. Η περιοχή αυτή παίζει πολύ σημαντικό ρόλο στη λειτουργία του κυττάρου, αποτελεί ένα φυσικό φράγμα της ελεύθερης ροής των κυτταρικών στοιχείων του σώματος προς την οδοντοβλαστικη αποφυάδα.  </a:t>
            </a:r>
            <a:endParaRPr lang="en-US" sz="2000" dirty="0"/>
          </a:p>
        </p:txBody>
      </p:sp>
    </p:spTree>
    <p:extLst>
      <p:ext uri="{BB962C8B-B14F-4D97-AF65-F5344CB8AC3E}">
        <p14:creationId xmlns:p14="http://schemas.microsoft.com/office/powerpoint/2010/main" val="317967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64096"/>
          </a:xfrm>
        </p:spPr>
        <p:txBody>
          <a:bodyPr>
            <a:noAutofit/>
          </a:bodyPr>
          <a:lstStyle/>
          <a:p>
            <a:r>
              <a:rPr lang="el-GR" sz="3200" b="1" dirty="0" smtClean="0">
                <a:solidFill>
                  <a:schemeClr val="tx2"/>
                </a:solidFill>
              </a:rPr>
              <a:t>Οδοντινογένεση</a:t>
            </a:r>
            <a:r>
              <a:rPr lang="el-GR" sz="2800" b="1" dirty="0" smtClean="0">
                <a:solidFill>
                  <a:schemeClr val="tx2"/>
                </a:solidFill>
              </a:rPr>
              <a:t/>
            </a:r>
            <a:br>
              <a:rPr lang="el-GR" sz="2800" b="1" dirty="0" smtClean="0">
                <a:solidFill>
                  <a:schemeClr val="tx2"/>
                </a:solidFill>
              </a:rPr>
            </a:br>
            <a:endParaRPr lang="el-GR" sz="2000" dirty="0">
              <a:solidFill>
                <a:schemeClr val="tx2"/>
              </a:solidFill>
            </a:endParaRPr>
          </a:p>
        </p:txBody>
      </p:sp>
      <p:sp>
        <p:nvSpPr>
          <p:cNvPr id="3" name="Content Placeholder 2"/>
          <p:cNvSpPr>
            <a:spLocks noGrp="1"/>
          </p:cNvSpPr>
          <p:nvPr>
            <p:ph idx="1"/>
          </p:nvPr>
        </p:nvSpPr>
        <p:spPr>
          <a:xfrm>
            <a:off x="457200" y="1772816"/>
            <a:ext cx="8229600" cy="1764000"/>
          </a:xfrm>
          <a:ln>
            <a:solidFill>
              <a:schemeClr val="accent1"/>
            </a:solidFill>
          </a:ln>
        </p:spPr>
        <p:txBody>
          <a:bodyPr anchor="ctr">
            <a:normAutofit/>
          </a:bodyPr>
          <a:lstStyle/>
          <a:p>
            <a:r>
              <a:rPr lang="el-GR" sz="2400" i="1" dirty="0" smtClean="0"/>
              <a:t>α</a:t>
            </a:r>
            <a:r>
              <a:rPr lang="el-GR" sz="2400" i="1" dirty="0"/>
              <a:t>) Παύση των κυτταρικών </a:t>
            </a:r>
            <a:r>
              <a:rPr lang="el-GR" sz="2400" i="1" dirty="0" smtClean="0"/>
              <a:t>μιτώσεων</a:t>
            </a:r>
            <a:endParaRPr lang="en-GB" sz="2400" i="1" dirty="0" smtClean="0"/>
          </a:p>
          <a:p>
            <a:r>
              <a:rPr lang="el-GR" sz="2400" i="1" dirty="0"/>
              <a:t>β) Κυτταρικός </a:t>
            </a:r>
            <a:r>
              <a:rPr lang="el-GR" sz="2400" i="1" dirty="0" smtClean="0"/>
              <a:t>Προσανατολισμός</a:t>
            </a:r>
            <a:endParaRPr lang="en-GB" sz="2400" i="1" dirty="0" smtClean="0"/>
          </a:p>
          <a:p>
            <a:r>
              <a:rPr lang="el-GR" sz="2400" i="1" dirty="0"/>
              <a:t>γ) Κυτταρική </a:t>
            </a:r>
            <a:r>
              <a:rPr lang="el-GR" sz="2400" i="1" dirty="0" smtClean="0"/>
              <a:t>πόλωση</a:t>
            </a:r>
            <a:endParaRPr lang="en-GB" sz="2400" i="1" dirty="0" smtClean="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645024"/>
            <a:ext cx="62103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67544" y="5805264"/>
            <a:ext cx="7848872" cy="707886"/>
          </a:xfrm>
          <a:prstGeom prst="rect">
            <a:avLst/>
          </a:prstGeom>
        </p:spPr>
        <p:txBody>
          <a:bodyPr wrap="square">
            <a:spAutoFit/>
          </a:bodyPr>
          <a:lstStyle/>
          <a:p>
            <a:r>
              <a:rPr lang="el-GR" sz="2000" b="1" dirty="0"/>
              <a:t>Οι μορφολογικές διαφορές έχουν σα κύριο στόχο τη λειτουργική</a:t>
            </a:r>
          </a:p>
          <a:p>
            <a:r>
              <a:rPr lang="el-GR" sz="2000" b="1" dirty="0"/>
              <a:t>διαφοροποίηση των </a:t>
            </a:r>
            <a:r>
              <a:rPr lang="el-GR" sz="2000" b="1" dirty="0" err="1"/>
              <a:t>οδοντινοβλαστών</a:t>
            </a:r>
            <a:r>
              <a:rPr lang="el-GR" sz="2000" b="1" dirty="0"/>
              <a:t> και την παραγωγή οδοντίνης.</a:t>
            </a:r>
          </a:p>
        </p:txBody>
      </p:sp>
      <p:sp>
        <p:nvSpPr>
          <p:cNvPr id="5" name="Rectangle 4"/>
          <p:cNvSpPr/>
          <p:nvPr/>
        </p:nvSpPr>
        <p:spPr>
          <a:xfrm>
            <a:off x="467544" y="992922"/>
            <a:ext cx="8208912" cy="707886"/>
          </a:xfrm>
          <a:prstGeom prst="rect">
            <a:avLst/>
          </a:prstGeom>
          <a:ln>
            <a:noFill/>
          </a:ln>
        </p:spPr>
        <p:txBody>
          <a:bodyPr wrap="square">
            <a:spAutoFit/>
          </a:bodyPr>
          <a:lstStyle/>
          <a:p>
            <a:r>
              <a:rPr lang="el-GR" sz="2000" dirty="0" smtClean="0"/>
              <a:t>Η Μορφολογική </a:t>
            </a:r>
            <a:r>
              <a:rPr lang="el-GR" sz="2000" dirty="0"/>
              <a:t>διαφοροποίηση των κυττάρων της οδοντικής θηλής προς</a:t>
            </a:r>
            <a:r>
              <a:rPr lang="en-GB" sz="2000" dirty="0"/>
              <a:t> </a:t>
            </a:r>
            <a:r>
              <a:rPr lang="el-GR" sz="2000" dirty="0"/>
              <a:t>οδοντινοβλάστες χαρακτηρίζεται από τις ακόλουθες </a:t>
            </a:r>
            <a:r>
              <a:rPr lang="el-GR" sz="2000" dirty="0" smtClean="0"/>
              <a:t>μεταβολές:</a:t>
            </a:r>
            <a:endParaRPr lang="en-US" sz="2000" dirty="0"/>
          </a:p>
        </p:txBody>
      </p:sp>
    </p:spTree>
    <p:extLst>
      <p:ext uri="{BB962C8B-B14F-4D97-AF65-F5344CB8AC3E}">
        <p14:creationId xmlns:p14="http://schemas.microsoft.com/office/powerpoint/2010/main" val="30277398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3052935"/>
          </a:xfrm>
        </p:spPr>
        <p:txBody>
          <a:bodyPr>
            <a:normAutofit/>
          </a:bodyPr>
          <a:lstStyle/>
          <a:p>
            <a:pPr marL="0" indent="0">
              <a:buNone/>
            </a:pPr>
            <a:r>
              <a:rPr lang="el-GR" sz="2200" b="1" i="1" dirty="0"/>
              <a:t>α) Παύση των κυτταρικών μιτώσεων</a:t>
            </a:r>
            <a:r>
              <a:rPr lang="el-GR" sz="2200" dirty="0"/>
              <a:t>. </a:t>
            </a:r>
            <a:endParaRPr lang="el-GR" sz="2200" dirty="0" smtClean="0"/>
          </a:p>
          <a:p>
            <a:r>
              <a:rPr lang="el-GR" sz="2200" dirty="0" smtClean="0"/>
              <a:t>Τα </a:t>
            </a:r>
            <a:r>
              <a:rPr lang="el-GR" sz="2200" dirty="0"/>
              <a:t>κύτταρα της οδοντικής θηλής </a:t>
            </a:r>
            <a:r>
              <a:rPr lang="el-GR" sz="2200" u="sng" dirty="0"/>
              <a:t>που έρχονται </a:t>
            </a:r>
            <a:r>
              <a:rPr lang="el-GR" sz="2200" u="sng" dirty="0" smtClean="0"/>
              <a:t>σε επαφή </a:t>
            </a:r>
            <a:r>
              <a:rPr lang="el-GR" sz="2200" u="sng" dirty="0"/>
              <a:t>με τη βασική μεμβράνη</a:t>
            </a:r>
            <a:r>
              <a:rPr lang="el-GR" sz="2200" dirty="0"/>
              <a:t> παρουσιάζουν προοδευτική επιμήκυνση της </a:t>
            </a:r>
            <a:r>
              <a:rPr lang="el-GR" sz="2200" dirty="0" smtClean="0"/>
              <a:t>χρονικής διάρκειας </a:t>
            </a:r>
            <a:r>
              <a:rPr lang="el-GR" sz="2200" dirty="0"/>
              <a:t>της </a:t>
            </a:r>
            <a:r>
              <a:rPr lang="el-GR" sz="2200" dirty="0" smtClean="0"/>
              <a:t>μίτωσης.</a:t>
            </a:r>
          </a:p>
          <a:p>
            <a:r>
              <a:rPr lang="el-GR" sz="2200" dirty="0" smtClean="0"/>
              <a:t>Στη </a:t>
            </a:r>
            <a:r>
              <a:rPr lang="el-GR" sz="2200" dirty="0"/>
              <a:t>συνέχεια τα κύτταρα προβαίνουν σε μια τελευταία </a:t>
            </a:r>
            <a:r>
              <a:rPr lang="el-GR" sz="2200" dirty="0" smtClean="0"/>
              <a:t>κυτταρική διαίρεση </a:t>
            </a:r>
            <a:r>
              <a:rPr lang="el-GR" sz="2200" dirty="0"/>
              <a:t>και βγαίνουν από την διαδικασία της μίτωσης. </a:t>
            </a:r>
            <a:r>
              <a:rPr lang="el-GR" sz="2200" b="1" dirty="0">
                <a:solidFill>
                  <a:schemeClr val="tx2"/>
                </a:solidFill>
              </a:rPr>
              <a:t>Οι οδοντινοβλάστες είναι </a:t>
            </a:r>
            <a:r>
              <a:rPr lang="el-GR" sz="2200" b="1" dirty="0" err="1" smtClean="0">
                <a:solidFill>
                  <a:schemeClr val="tx2"/>
                </a:solidFill>
              </a:rPr>
              <a:t>μετα</a:t>
            </a:r>
            <a:r>
              <a:rPr lang="el-GR" sz="2200" b="1" dirty="0" smtClean="0">
                <a:solidFill>
                  <a:schemeClr val="tx2"/>
                </a:solidFill>
              </a:rPr>
              <a:t>-</a:t>
            </a:r>
            <a:r>
              <a:rPr lang="el-GR" sz="2200" b="1" dirty="0" err="1" smtClean="0">
                <a:solidFill>
                  <a:schemeClr val="tx2"/>
                </a:solidFill>
              </a:rPr>
              <a:t>μιτωτικά</a:t>
            </a:r>
            <a:r>
              <a:rPr lang="el-GR" sz="2200" b="1" dirty="0" smtClean="0">
                <a:solidFill>
                  <a:schemeClr val="tx2"/>
                </a:solidFill>
              </a:rPr>
              <a:t> </a:t>
            </a:r>
            <a:r>
              <a:rPr lang="el-GR" sz="2200" b="1" dirty="0">
                <a:solidFill>
                  <a:schemeClr val="tx2"/>
                </a:solidFill>
              </a:rPr>
              <a:t>κύτταρα</a:t>
            </a:r>
            <a:r>
              <a:rPr lang="el-GR" sz="2200" dirty="0"/>
              <a:t>.</a:t>
            </a:r>
          </a:p>
        </p:txBody>
      </p:sp>
      <p:sp>
        <p:nvSpPr>
          <p:cNvPr id="4" name="Title 1"/>
          <p:cNvSpPr>
            <a:spLocks noGrp="1"/>
          </p:cNvSpPr>
          <p:nvPr>
            <p:ph type="title"/>
          </p:nvPr>
        </p:nvSpPr>
        <p:spPr>
          <a:xfrm>
            <a:off x="457200" y="44624"/>
            <a:ext cx="8229600" cy="1143000"/>
          </a:xfrm>
        </p:spPr>
        <p:txBody>
          <a:bodyPr>
            <a:noAutofit/>
          </a:bodyPr>
          <a:lstStyle/>
          <a:p>
            <a:pPr algn="l"/>
            <a:r>
              <a:rPr lang="el-GR" sz="2800" b="1" dirty="0" smtClean="0">
                <a:solidFill>
                  <a:schemeClr val="tx2"/>
                </a:solidFill>
              </a:rPr>
              <a:t>Μορφολογική </a:t>
            </a:r>
            <a:r>
              <a:rPr lang="el-GR" sz="2800" b="1" dirty="0">
                <a:solidFill>
                  <a:schemeClr val="tx2"/>
                </a:solidFill>
              </a:rPr>
              <a:t>διαφοροποίηση των κυττάρων της οδοντικής θηλής </a:t>
            </a:r>
            <a:r>
              <a:rPr lang="el-GR" sz="2800" b="1" dirty="0" smtClean="0">
                <a:solidFill>
                  <a:schemeClr val="tx2"/>
                </a:solidFill>
              </a:rPr>
              <a:t>προς</a:t>
            </a:r>
            <a:r>
              <a:rPr lang="en-GB" sz="2800" b="1" dirty="0" smtClean="0">
                <a:solidFill>
                  <a:schemeClr val="tx2"/>
                </a:solidFill>
              </a:rPr>
              <a:t> </a:t>
            </a:r>
            <a:r>
              <a:rPr lang="el-GR" sz="2800" b="1" dirty="0" smtClean="0">
                <a:solidFill>
                  <a:schemeClr val="tx2"/>
                </a:solidFill>
              </a:rPr>
              <a:t>οδοντινοβλάστες</a:t>
            </a:r>
            <a:endParaRPr lang="el-GR" sz="2800" b="1" dirty="0">
              <a:solidFill>
                <a:schemeClr val="tx2"/>
              </a:solidFill>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72" y="4005064"/>
            <a:ext cx="6552000" cy="2281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83568" y="6237312"/>
            <a:ext cx="6552000" cy="261610"/>
          </a:xfrm>
          <a:prstGeom prst="rect">
            <a:avLst/>
          </a:prstGeom>
          <a:ln>
            <a:solidFill>
              <a:schemeClr val="accent1"/>
            </a:solidFill>
          </a:ln>
        </p:spPr>
        <p:txBody>
          <a:bodyPr wrap="square">
            <a:spAutoFit/>
          </a:bodyPr>
          <a:lstStyle/>
          <a:p>
            <a:pPr algn="ctr"/>
            <a:r>
              <a:rPr lang="el-GR" sz="1100" b="1" i="1" dirty="0"/>
              <a:t>Εικόνα 9</a:t>
            </a:r>
            <a:r>
              <a:rPr lang="el-GR" sz="1100" b="1" i="1" dirty="0" smtClean="0"/>
              <a:t>. Στάδια </a:t>
            </a:r>
            <a:r>
              <a:rPr lang="el-GR" sz="1100" b="1" i="1" dirty="0"/>
              <a:t>µ</a:t>
            </a:r>
            <a:r>
              <a:rPr lang="el-GR" sz="1100" b="1" i="1" dirty="0" err="1"/>
              <a:t>ορφολογικής</a:t>
            </a:r>
            <a:r>
              <a:rPr lang="el-GR" sz="1100" b="1" i="1" dirty="0"/>
              <a:t> διαφοροποίησης των κυττάρων της οδοντικής θηλής προς </a:t>
            </a:r>
            <a:r>
              <a:rPr lang="el-GR" sz="1100" b="1" i="1" dirty="0" smtClean="0"/>
              <a:t>οδοντινοβλάστες.</a:t>
            </a:r>
            <a:r>
              <a:rPr lang="el-GR" sz="1100" b="1" i="1" baseline="30000" dirty="0" smtClean="0"/>
              <a:t>3</a:t>
            </a:r>
            <a:endParaRPr lang="en-US" sz="1100" b="1" i="1" dirty="0"/>
          </a:p>
        </p:txBody>
      </p:sp>
    </p:spTree>
    <p:extLst>
      <p:ext uri="{BB962C8B-B14F-4D97-AF65-F5344CB8AC3E}">
        <p14:creationId xmlns:p14="http://schemas.microsoft.com/office/powerpoint/2010/main" val="24824235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Autofit/>
          </a:bodyPr>
          <a:lstStyle/>
          <a:p>
            <a:pPr algn="l"/>
            <a:r>
              <a:rPr lang="el-GR" sz="2800" b="1" dirty="0" smtClean="0">
                <a:solidFill>
                  <a:schemeClr val="tx2"/>
                </a:solidFill>
              </a:rPr>
              <a:t>Μορφολογική </a:t>
            </a:r>
            <a:r>
              <a:rPr lang="el-GR" sz="2800" b="1" dirty="0">
                <a:solidFill>
                  <a:schemeClr val="tx2"/>
                </a:solidFill>
              </a:rPr>
              <a:t>διαφοροποίηση των κυττάρων της οδοντικής θηλής </a:t>
            </a:r>
            <a:r>
              <a:rPr lang="el-GR" sz="2800" b="1" dirty="0" smtClean="0">
                <a:solidFill>
                  <a:schemeClr val="tx2"/>
                </a:solidFill>
              </a:rPr>
              <a:t>προς</a:t>
            </a:r>
            <a:r>
              <a:rPr lang="en-GB" sz="2800" b="1" dirty="0" smtClean="0">
                <a:solidFill>
                  <a:schemeClr val="tx2"/>
                </a:solidFill>
              </a:rPr>
              <a:t> </a:t>
            </a:r>
            <a:r>
              <a:rPr lang="el-GR" sz="2800" b="1" dirty="0" smtClean="0">
                <a:solidFill>
                  <a:schemeClr val="tx2"/>
                </a:solidFill>
              </a:rPr>
              <a:t>οδοντινοβλάστες</a:t>
            </a:r>
            <a:endParaRPr lang="el-GR" sz="2800" b="1" dirty="0">
              <a:solidFill>
                <a:schemeClr val="tx2"/>
              </a:solidFill>
            </a:endParaRPr>
          </a:p>
        </p:txBody>
      </p:sp>
      <p:sp>
        <p:nvSpPr>
          <p:cNvPr id="3" name="Content Placeholder 2"/>
          <p:cNvSpPr>
            <a:spLocks noGrp="1"/>
          </p:cNvSpPr>
          <p:nvPr>
            <p:ph sz="half" idx="1"/>
          </p:nvPr>
        </p:nvSpPr>
        <p:spPr/>
        <p:txBody>
          <a:bodyPr>
            <a:normAutofit fontScale="77500" lnSpcReduction="20000"/>
          </a:bodyPr>
          <a:lstStyle/>
          <a:p>
            <a:pPr marL="0" indent="0">
              <a:buNone/>
            </a:pPr>
            <a:r>
              <a:rPr lang="el-GR" b="1" i="1" dirty="0"/>
              <a:t>β) Κυτταρικός </a:t>
            </a:r>
            <a:r>
              <a:rPr lang="el-GR" b="1" i="1" dirty="0" smtClean="0"/>
              <a:t>Προσανατολισμός</a:t>
            </a:r>
          </a:p>
          <a:p>
            <a:r>
              <a:rPr lang="el-GR" dirty="0" smtClean="0"/>
              <a:t>Η </a:t>
            </a:r>
            <a:r>
              <a:rPr lang="el-GR" dirty="0"/>
              <a:t>πρώτη χαρακτηριστική διευθέτηση παρατηρείται μετά την </a:t>
            </a:r>
            <a:r>
              <a:rPr lang="el-GR" dirty="0" smtClean="0"/>
              <a:t>τελευταία διαίρεση </a:t>
            </a:r>
            <a:r>
              <a:rPr lang="el-GR" dirty="0"/>
              <a:t>των </a:t>
            </a:r>
            <a:r>
              <a:rPr lang="el-GR" dirty="0" err="1"/>
              <a:t>προοδοντινοβλαστών</a:t>
            </a:r>
            <a:r>
              <a:rPr lang="el-GR" dirty="0"/>
              <a:t>. Συγκεκριμένα, το ένα θυγατρικό κύτταρο αυτής </a:t>
            </a:r>
            <a:r>
              <a:rPr lang="el-GR" dirty="0" smtClean="0"/>
              <a:t>της διαίρεσης</a:t>
            </a:r>
            <a:r>
              <a:rPr lang="el-GR" dirty="0"/>
              <a:t>, διατάσσεται έτσι ώστε να βρίσκεται σε επαφή με την βασική </a:t>
            </a:r>
            <a:r>
              <a:rPr lang="el-GR" dirty="0" smtClean="0"/>
              <a:t>μεμβράνη, σχηματίζοντας </a:t>
            </a:r>
            <a:r>
              <a:rPr lang="el-GR" dirty="0"/>
              <a:t>τη χαρακτηριστική </a:t>
            </a:r>
            <a:r>
              <a:rPr lang="el-GR" dirty="0" err="1"/>
              <a:t>μονοκυτταρική</a:t>
            </a:r>
            <a:r>
              <a:rPr lang="el-GR" dirty="0"/>
              <a:t> ζώνη κυττάρων (</a:t>
            </a:r>
            <a:r>
              <a:rPr lang="el-GR" b="1" dirty="0"/>
              <a:t>στιβάδα </a:t>
            </a:r>
            <a:r>
              <a:rPr lang="el-GR" b="1" dirty="0" smtClean="0"/>
              <a:t>των ώριμων </a:t>
            </a:r>
            <a:r>
              <a:rPr lang="el-GR" b="1" dirty="0" err="1"/>
              <a:t>προοδοντινοβλαστών</a:t>
            </a:r>
            <a:r>
              <a:rPr lang="el-GR" dirty="0"/>
              <a:t>)</a:t>
            </a:r>
          </a:p>
        </p:txBody>
      </p:sp>
      <p:pic>
        <p:nvPicPr>
          <p:cNvPr id="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438941"/>
            <a:ext cx="4038600" cy="2848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05198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16632"/>
            <a:ext cx="8229600" cy="1143000"/>
          </a:xfrm>
        </p:spPr>
        <p:txBody>
          <a:bodyPr>
            <a:noAutofit/>
          </a:bodyPr>
          <a:lstStyle/>
          <a:p>
            <a:pPr algn="l"/>
            <a:r>
              <a:rPr lang="el-GR" sz="2800" b="1" dirty="0" smtClean="0">
                <a:solidFill>
                  <a:schemeClr val="tx2"/>
                </a:solidFill>
              </a:rPr>
              <a:t>Μορφολογική </a:t>
            </a:r>
            <a:r>
              <a:rPr lang="el-GR" sz="2800" b="1" dirty="0">
                <a:solidFill>
                  <a:schemeClr val="tx2"/>
                </a:solidFill>
              </a:rPr>
              <a:t>διαφοροποίηση των κυττάρων της οδοντικής θηλής </a:t>
            </a:r>
            <a:r>
              <a:rPr lang="el-GR" sz="2800" b="1" dirty="0" smtClean="0">
                <a:solidFill>
                  <a:schemeClr val="tx2"/>
                </a:solidFill>
              </a:rPr>
              <a:t>προς</a:t>
            </a:r>
            <a:r>
              <a:rPr lang="en-GB" sz="2800" b="1" dirty="0" smtClean="0">
                <a:solidFill>
                  <a:schemeClr val="tx2"/>
                </a:solidFill>
              </a:rPr>
              <a:t> </a:t>
            </a:r>
            <a:r>
              <a:rPr lang="el-GR" sz="2800" b="1" dirty="0" smtClean="0">
                <a:solidFill>
                  <a:schemeClr val="tx2"/>
                </a:solidFill>
              </a:rPr>
              <a:t>οδοντινοβλάστες</a:t>
            </a:r>
            <a:endParaRPr lang="el-GR" sz="2800" b="1" dirty="0">
              <a:solidFill>
                <a:schemeClr val="tx2"/>
              </a:solidFill>
            </a:endParaRPr>
          </a:p>
        </p:txBody>
      </p:sp>
      <p:sp>
        <p:nvSpPr>
          <p:cNvPr id="5" name="Content Placeholder 4"/>
          <p:cNvSpPr>
            <a:spLocks noGrp="1"/>
          </p:cNvSpPr>
          <p:nvPr>
            <p:ph sz="half" idx="1"/>
          </p:nvPr>
        </p:nvSpPr>
        <p:spPr>
          <a:xfrm>
            <a:off x="457200" y="1595932"/>
            <a:ext cx="4038600" cy="4932000"/>
          </a:xfrm>
        </p:spPr>
        <p:txBody>
          <a:bodyPr>
            <a:normAutofit fontScale="85000" lnSpcReduction="20000"/>
          </a:bodyPr>
          <a:lstStyle/>
          <a:p>
            <a:pPr marL="0" indent="0">
              <a:spcBef>
                <a:spcPts val="0"/>
              </a:spcBef>
              <a:spcAft>
                <a:spcPts val="400"/>
              </a:spcAft>
              <a:buNone/>
            </a:pPr>
            <a:r>
              <a:rPr lang="el-GR" sz="2400" b="1" i="1" dirty="0"/>
              <a:t>β) Κυτταρικός Προσανατολισμός</a:t>
            </a:r>
          </a:p>
          <a:p>
            <a:pPr>
              <a:spcBef>
                <a:spcPts val="0"/>
              </a:spcBef>
              <a:spcAft>
                <a:spcPts val="400"/>
              </a:spcAft>
            </a:pPr>
            <a:r>
              <a:rPr lang="el-GR" sz="2400" dirty="0" smtClean="0"/>
              <a:t>Τα </a:t>
            </a:r>
            <a:r>
              <a:rPr lang="el-GR" sz="2400" dirty="0"/>
              <a:t>κύτταρα </a:t>
            </a:r>
            <a:r>
              <a:rPr lang="el-GR" sz="2400" dirty="0" smtClean="0"/>
              <a:t>αυτά</a:t>
            </a:r>
            <a:r>
              <a:rPr lang="en-GB" sz="2400" dirty="0" smtClean="0"/>
              <a:t>, </a:t>
            </a:r>
            <a:r>
              <a:rPr lang="el-GR" sz="2400" b="1" dirty="0" smtClean="0"/>
              <a:t>στιβάδα </a:t>
            </a:r>
            <a:r>
              <a:rPr lang="el-GR" sz="2400" b="1" dirty="0"/>
              <a:t>των ώριμων </a:t>
            </a:r>
            <a:r>
              <a:rPr lang="el-GR" sz="2400" b="1" dirty="0" err="1" smtClean="0"/>
              <a:t>προοδοντινοβλαστών</a:t>
            </a:r>
            <a:r>
              <a:rPr lang="en-GB" sz="2400" b="1" dirty="0" smtClean="0"/>
              <a:t>, </a:t>
            </a:r>
            <a:r>
              <a:rPr lang="el-GR" sz="2400" dirty="0" smtClean="0"/>
              <a:t> </a:t>
            </a:r>
            <a:r>
              <a:rPr lang="el-GR" sz="2400" dirty="0"/>
              <a:t>θα διαφοροποιηθούν </a:t>
            </a:r>
            <a:r>
              <a:rPr lang="el-GR" sz="2400" dirty="0" smtClean="0"/>
              <a:t>προς</a:t>
            </a:r>
            <a:r>
              <a:rPr lang="en-GB" sz="2400" dirty="0" smtClean="0"/>
              <a:t> </a:t>
            </a:r>
            <a:r>
              <a:rPr lang="el-GR" sz="2400" dirty="0" smtClean="0"/>
              <a:t>οδοντινοβλάστες </a:t>
            </a:r>
            <a:r>
              <a:rPr lang="el-GR" sz="2400" dirty="0"/>
              <a:t>θα συνθέσουν και θα εναποθέσουν την οδοντίνη και θα </a:t>
            </a:r>
            <a:r>
              <a:rPr lang="el-GR" sz="2400" dirty="0" smtClean="0"/>
              <a:t>παραμείνουν</a:t>
            </a:r>
            <a:r>
              <a:rPr lang="en-GB" sz="2400" dirty="0" smtClean="0"/>
              <a:t> </a:t>
            </a:r>
            <a:r>
              <a:rPr lang="el-GR" sz="2400" dirty="0" smtClean="0"/>
              <a:t>στην </a:t>
            </a:r>
            <a:r>
              <a:rPr lang="el-GR" sz="2400" dirty="0"/>
              <a:t>περιφέρεια του πολφού για όλη τη λειτουργική περίοδο του </a:t>
            </a:r>
            <a:r>
              <a:rPr lang="el-GR" sz="2400" dirty="0" smtClean="0"/>
              <a:t>δοντιού</a:t>
            </a:r>
            <a:r>
              <a:rPr lang="en-GB" sz="2400" dirty="0" smtClean="0"/>
              <a:t>.</a:t>
            </a:r>
          </a:p>
          <a:p>
            <a:pPr>
              <a:spcBef>
                <a:spcPts val="0"/>
              </a:spcBef>
              <a:spcAft>
                <a:spcPts val="400"/>
              </a:spcAft>
            </a:pPr>
            <a:r>
              <a:rPr lang="el-GR" sz="2400" dirty="0"/>
              <a:t>Το </a:t>
            </a:r>
            <a:r>
              <a:rPr lang="el-GR" sz="2400" dirty="0" smtClean="0"/>
              <a:t>άλλο</a:t>
            </a:r>
            <a:r>
              <a:rPr lang="en-GB" sz="2400" dirty="0" smtClean="0"/>
              <a:t> </a:t>
            </a:r>
            <a:r>
              <a:rPr lang="el-GR" sz="2400" dirty="0" smtClean="0"/>
              <a:t>θυγατρικό </a:t>
            </a:r>
            <a:r>
              <a:rPr lang="el-GR" sz="2400" dirty="0"/>
              <a:t>κύτταρο διατάσσεται κάτω από το προηγούμενο. Με αυτό το </a:t>
            </a:r>
            <a:r>
              <a:rPr lang="el-GR" sz="2400" dirty="0" smtClean="0"/>
              <a:t>τρόπο</a:t>
            </a:r>
            <a:r>
              <a:rPr lang="en-GB" sz="2400" dirty="0" smtClean="0"/>
              <a:t> </a:t>
            </a:r>
            <a:r>
              <a:rPr lang="el-GR" sz="2400" dirty="0" smtClean="0"/>
              <a:t>σχηματίζεται </a:t>
            </a:r>
            <a:r>
              <a:rPr lang="el-GR" sz="2400" dirty="0"/>
              <a:t>μια δεύτερη στιβάδα κάτω </a:t>
            </a:r>
            <a:r>
              <a:rPr lang="el-GR" sz="2400" dirty="0" smtClean="0"/>
              <a:t>από </a:t>
            </a:r>
            <a:r>
              <a:rPr lang="el-GR" sz="2400" dirty="0"/>
              <a:t>την στιβάδα των </a:t>
            </a:r>
            <a:r>
              <a:rPr lang="el-GR" sz="2400" dirty="0" err="1"/>
              <a:t>οδοντινοβλαστών</a:t>
            </a:r>
            <a:r>
              <a:rPr lang="el-GR" sz="2400" dirty="0"/>
              <a:t>, </a:t>
            </a:r>
            <a:r>
              <a:rPr lang="el-GR" sz="2400" dirty="0" smtClean="0"/>
              <a:t>που ονομάζεται </a:t>
            </a:r>
            <a:r>
              <a:rPr lang="el-GR" sz="2400" b="1" dirty="0"/>
              <a:t>στιβάδα των </a:t>
            </a:r>
            <a:r>
              <a:rPr lang="el-GR" sz="2400" b="1" dirty="0" smtClean="0"/>
              <a:t>κυττάρων </a:t>
            </a:r>
            <a:r>
              <a:rPr lang="el-GR" sz="2400" b="1" dirty="0"/>
              <a:t>του </a:t>
            </a:r>
            <a:r>
              <a:rPr lang="el-GR" sz="2400" b="1" dirty="0" err="1"/>
              <a:t>Hohl</a:t>
            </a:r>
            <a:r>
              <a:rPr lang="el-GR" sz="2400" dirty="0"/>
              <a:t>.</a:t>
            </a:r>
          </a:p>
        </p:txBody>
      </p:sp>
      <p:pic>
        <p:nvPicPr>
          <p:cNvPr id="7"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438941"/>
            <a:ext cx="4038600" cy="2848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333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25144"/>
          </a:xfrm>
        </p:spPr>
        <p:txBody>
          <a:bodyPr>
            <a:normAutofit/>
          </a:bodyPr>
          <a:lstStyle/>
          <a:p>
            <a:pPr marL="0" indent="0">
              <a:buNone/>
            </a:pPr>
            <a:r>
              <a:rPr lang="el-GR" sz="2400" b="1" i="1" dirty="0"/>
              <a:t>γ) Κυτταρική πόλωση</a:t>
            </a:r>
            <a:r>
              <a:rPr lang="el-GR" sz="2400" dirty="0"/>
              <a:t>. </a:t>
            </a:r>
            <a:r>
              <a:rPr lang="el-GR" sz="2200" dirty="0"/>
              <a:t>Με τον όρο </a:t>
            </a:r>
            <a:r>
              <a:rPr lang="el-GR" sz="2200" dirty="0" smtClean="0"/>
              <a:t>πόλωση των </a:t>
            </a:r>
            <a:r>
              <a:rPr lang="el-GR" sz="2200" dirty="0" err="1"/>
              <a:t>οδοντινοβλαστών</a:t>
            </a:r>
            <a:r>
              <a:rPr lang="el-GR" sz="2200" dirty="0"/>
              <a:t> περιγράφεται μια σειρά από κυτταρικές διεργασίες που </a:t>
            </a:r>
            <a:r>
              <a:rPr lang="el-GR" sz="2200" dirty="0" smtClean="0"/>
              <a:t>σα στόχο </a:t>
            </a:r>
            <a:r>
              <a:rPr lang="el-GR" sz="2200" dirty="0"/>
              <a:t>έχουν τη δημιουργία ενός </a:t>
            </a:r>
            <a:r>
              <a:rPr lang="el-GR" sz="2200" dirty="0" err="1"/>
              <a:t>πρωτεϊνικο</a:t>
            </a:r>
            <a:r>
              <a:rPr lang="el-GR" sz="2200" dirty="0"/>
              <a:t>-εκκριτικού κυττάρου. </a:t>
            </a:r>
            <a:endParaRPr lang="el-GR" sz="2200" dirty="0" smtClean="0"/>
          </a:p>
          <a:p>
            <a:r>
              <a:rPr lang="el-GR" sz="2400" dirty="0" smtClean="0"/>
              <a:t>Οι διεργασίες αυτές </a:t>
            </a:r>
            <a:r>
              <a:rPr lang="el-GR" sz="2400" dirty="0"/>
              <a:t>είναι</a:t>
            </a:r>
            <a:r>
              <a:rPr lang="el-GR" sz="2400" dirty="0" smtClean="0"/>
              <a:t>:</a:t>
            </a:r>
          </a:p>
          <a:p>
            <a:pPr marL="457200" indent="-457200">
              <a:buAutoNum type="arabicParenR"/>
            </a:pPr>
            <a:r>
              <a:rPr lang="el-GR" sz="2400" dirty="0" smtClean="0"/>
              <a:t>Αλλαγή </a:t>
            </a:r>
            <a:r>
              <a:rPr lang="el-GR" sz="2400" dirty="0"/>
              <a:t>σχήματος του </a:t>
            </a:r>
            <a:r>
              <a:rPr lang="el-GR" sz="2400" dirty="0" smtClean="0"/>
              <a:t>κυττάρου.</a:t>
            </a:r>
          </a:p>
          <a:p>
            <a:pPr marL="457200" indent="-457200">
              <a:buAutoNum type="arabicParenR"/>
            </a:pPr>
            <a:r>
              <a:rPr lang="el-GR" sz="2400" dirty="0" smtClean="0"/>
              <a:t>Εμφάνιση</a:t>
            </a:r>
            <a:r>
              <a:rPr lang="el-GR" sz="2400" dirty="0"/>
              <a:t> </a:t>
            </a:r>
            <a:r>
              <a:rPr lang="el-GR" sz="2400" dirty="0" smtClean="0"/>
              <a:t>κυτταρικής αποφυάδας.</a:t>
            </a:r>
          </a:p>
          <a:p>
            <a:pPr marL="457200" indent="-457200">
              <a:buAutoNum type="arabicParenR"/>
            </a:pPr>
            <a:r>
              <a:rPr lang="el-GR" sz="2400" dirty="0" smtClean="0"/>
              <a:t>Αύξηση </a:t>
            </a:r>
            <a:r>
              <a:rPr lang="el-GR" sz="2400" dirty="0"/>
              <a:t>της </a:t>
            </a:r>
            <a:r>
              <a:rPr lang="el-GR" sz="2400" dirty="0" smtClean="0"/>
              <a:t>αναλογίας κυτταροπλάσματος </a:t>
            </a:r>
            <a:r>
              <a:rPr lang="el-GR" sz="2400" dirty="0"/>
              <a:t>/ </a:t>
            </a:r>
            <a:r>
              <a:rPr lang="el-GR" sz="2400" dirty="0" smtClean="0"/>
              <a:t>πυρήνα.</a:t>
            </a:r>
          </a:p>
          <a:p>
            <a:pPr marL="457200" indent="-457200">
              <a:buAutoNum type="arabicParenR"/>
            </a:pPr>
            <a:r>
              <a:rPr lang="el-GR" sz="2400" dirty="0" smtClean="0"/>
              <a:t>Μετατόπιση </a:t>
            </a:r>
            <a:r>
              <a:rPr lang="el-GR" sz="2400" dirty="0"/>
              <a:t>του πυρήνα προς στη βάση </a:t>
            </a:r>
            <a:r>
              <a:rPr lang="el-GR" sz="2400" dirty="0" smtClean="0"/>
              <a:t>του κυττάρου.</a:t>
            </a:r>
          </a:p>
          <a:p>
            <a:pPr marL="457200" indent="-457200">
              <a:buAutoNum type="arabicParenR"/>
            </a:pPr>
            <a:r>
              <a:rPr lang="el-GR" sz="2400" dirty="0"/>
              <a:t>Μεταβολές στο </a:t>
            </a:r>
            <a:r>
              <a:rPr lang="el-GR" sz="2400" dirty="0" smtClean="0"/>
              <a:t>κυτταρόπλασμα.</a:t>
            </a:r>
          </a:p>
          <a:p>
            <a:pPr marL="457200" indent="-457200">
              <a:buAutoNum type="arabicParenR"/>
            </a:pPr>
            <a:r>
              <a:rPr lang="el-GR" sz="2400" dirty="0" smtClean="0"/>
              <a:t>Εμφάνιση </a:t>
            </a:r>
            <a:r>
              <a:rPr lang="el-GR" sz="2400" dirty="0"/>
              <a:t>ισχυρών </a:t>
            </a:r>
            <a:r>
              <a:rPr lang="el-GR" sz="2400" dirty="0" smtClean="0"/>
              <a:t>δια-κυτταρικών </a:t>
            </a:r>
            <a:r>
              <a:rPr lang="el-GR" sz="2400" dirty="0"/>
              <a:t>συνδέσεων μεταξύ των παρακείμενων </a:t>
            </a:r>
            <a:r>
              <a:rPr lang="el-GR" sz="2400" dirty="0" err="1" smtClean="0"/>
              <a:t>οδοντινοβλαστών</a:t>
            </a:r>
            <a:r>
              <a:rPr lang="el-GR" sz="2400" dirty="0" smtClean="0"/>
              <a:t>.</a:t>
            </a:r>
            <a:endParaRPr lang="el-GR" sz="2400" dirty="0"/>
          </a:p>
        </p:txBody>
      </p:sp>
      <p:sp>
        <p:nvSpPr>
          <p:cNvPr id="4" name="Title 1"/>
          <p:cNvSpPr>
            <a:spLocks noGrp="1"/>
          </p:cNvSpPr>
          <p:nvPr>
            <p:ph type="title"/>
          </p:nvPr>
        </p:nvSpPr>
        <p:spPr/>
        <p:txBody>
          <a:bodyPr>
            <a:noAutofit/>
          </a:bodyPr>
          <a:lstStyle/>
          <a:p>
            <a:pPr algn="l"/>
            <a:r>
              <a:rPr lang="el-GR" sz="2800" b="1" dirty="0" smtClean="0">
                <a:solidFill>
                  <a:schemeClr val="tx2"/>
                </a:solidFill>
              </a:rPr>
              <a:t>Μορφολογική </a:t>
            </a:r>
            <a:r>
              <a:rPr lang="el-GR" sz="2800" b="1" dirty="0">
                <a:solidFill>
                  <a:schemeClr val="tx2"/>
                </a:solidFill>
              </a:rPr>
              <a:t>διαφοροποίηση των κυττάρων της οδοντικής θηλής </a:t>
            </a:r>
            <a:r>
              <a:rPr lang="el-GR" sz="2800" b="1" dirty="0" smtClean="0">
                <a:solidFill>
                  <a:schemeClr val="tx2"/>
                </a:solidFill>
              </a:rPr>
              <a:t>προς</a:t>
            </a:r>
            <a:r>
              <a:rPr lang="en-GB" sz="2800" b="1" dirty="0" smtClean="0">
                <a:solidFill>
                  <a:schemeClr val="tx2"/>
                </a:solidFill>
              </a:rPr>
              <a:t> </a:t>
            </a:r>
            <a:r>
              <a:rPr lang="el-GR" sz="2800" b="1" dirty="0" smtClean="0">
                <a:solidFill>
                  <a:schemeClr val="tx2"/>
                </a:solidFill>
              </a:rPr>
              <a:t>οδοντινοβλάστες</a:t>
            </a:r>
            <a:endParaRPr lang="el-GR" sz="2800" b="1" dirty="0">
              <a:solidFill>
                <a:schemeClr val="tx2"/>
              </a:solidFill>
            </a:endParaRPr>
          </a:p>
        </p:txBody>
      </p:sp>
    </p:spTree>
    <p:extLst>
      <p:ext uri="{BB962C8B-B14F-4D97-AF65-F5344CB8AC3E}">
        <p14:creationId xmlns:p14="http://schemas.microsoft.com/office/powerpoint/2010/main" val="244820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229600" cy="4968552"/>
          </a:xfrm>
        </p:spPr>
        <p:txBody>
          <a:bodyPr anchor="t">
            <a:noAutofit/>
          </a:bodyPr>
          <a:lstStyle/>
          <a:p>
            <a:pPr marL="0" indent="0">
              <a:spcBef>
                <a:spcPts val="0"/>
              </a:spcBef>
              <a:spcAft>
                <a:spcPts val="600"/>
              </a:spcAft>
              <a:buNone/>
            </a:pPr>
            <a:r>
              <a:rPr lang="el-GR" sz="2000" dirty="0"/>
              <a:t>Καθ' όλη </a:t>
            </a:r>
            <a:r>
              <a:rPr lang="el-GR" sz="2000" dirty="0" smtClean="0"/>
              <a:t>την διάρκεια </a:t>
            </a:r>
            <a:r>
              <a:rPr lang="el-GR" sz="2000" dirty="0"/>
              <a:t>των κυτταρικών μεταβολών, από την εμφάνιση της στιβάδας των </a:t>
            </a:r>
            <a:r>
              <a:rPr lang="el-GR" sz="2000" dirty="0" smtClean="0"/>
              <a:t>ώριμων </a:t>
            </a:r>
            <a:r>
              <a:rPr lang="el-GR" sz="2000" dirty="0" err="1" smtClean="0"/>
              <a:t>προοδοντινοβλαστών</a:t>
            </a:r>
            <a:r>
              <a:rPr lang="el-GR" sz="2000" dirty="0"/>
              <a:t>, μέχρι την δημιουργία ζώνης </a:t>
            </a:r>
            <a:r>
              <a:rPr lang="el-GR" sz="2000" dirty="0" err="1"/>
              <a:t>ενασβεστιωμένης</a:t>
            </a:r>
            <a:r>
              <a:rPr lang="el-GR" sz="2000" dirty="0"/>
              <a:t> οδοντίνης, </a:t>
            </a:r>
            <a:r>
              <a:rPr lang="el-GR" sz="2000" dirty="0" smtClean="0"/>
              <a:t>η κυτταρική </a:t>
            </a:r>
            <a:r>
              <a:rPr lang="el-GR" sz="2000" dirty="0"/>
              <a:t>λειτουργία αλλάζει προς δύο κατευθύνσεις: </a:t>
            </a:r>
            <a:endParaRPr lang="el-GR" sz="2000" dirty="0" smtClean="0"/>
          </a:p>
          <a:p>
            <a:pPr marL="0" indent="0">
              <a:spcBef>
                <a:spcPts val="0"/>
              </a:spcBef>
              <a:buNone/>
            </a:pPr>
            <a:r>
              <a:rPr lang="el-GR" sz="2000" b="1" dirty="0" smtClean="0"/>
              <a:t>α</a:t>
            </a:r>
            <a:r>
              <a:rPr lang="el-GR" sz="2000" b="1" dirty="0"/>
              <a:t>) Μεταβάλλεται ποιοτικά </a:t>
            </a:r>
            <a:r>
              <a:rPr lang="el-GR" sz="2000" b="1" dirty="0" smtClean="0"/>
              <a:t>η </a:t>
            </a:r>
            <a:r>
              <a:rPr lang="el-GR" sz="2000" b="1" dirty="0" err="1" smtClean="0"/>
              <a:t>βιοσυνθετική</a:t>
            </a:r>
            <a:r>
              <a:rPr lang="el-GR" sz="2000" b="1" dirty="0" smtClean="0"/>
              <a:t> δραστηριότητα </a:t>
            </a:r>
            <a:r>
              <a:rPr lang="el-GR" sz="2000" b="1" dirty="0"/>
              <a:t>του κυττάρου</a:t>
            </a:r>
            <a:r>
              <a:rPr lang="el-GR" sz="2000" dirty="0"/>
              <a:t>. </a:t>
            </a:r>
            <a:endParaRPr lang="en-US" sz="2000" dirty="0" smtClean="0"/>
          </a:p>
          <a:p>
            <a:pPr>
              <a:spcBef>
                <a:spcPts val="0"/>
              </a:spcBef>
            </a:pPr>
            <a:r>
              <a:rPr lang="el-GR" sz="2000" dirty="0" smtClean="0"/>
              <a:t>Ενώ </a:t>
            </a:r>
            <a:r>
              <a:rPr lang="el-GR" sz="2000" dirty="0"/>
              <a:t>τα αδιαφοροποίητα κύτταρα </a:t>
            </a:r>
            <a:r>
              <a:rPr lang="el-GR" sz="2000" dirty="0" smtClean="0"/>
              <a:t>της οδοντικής </a:t>
            </a:r>
            <a:r>
              <a:rPr lang="el-GR" sz="2000" dirty="0"/>
              <a:t>θηλής παράγουν κυρίως κολλαγόνο τύπου III, ίχνη κολλαγόνου τύπου Ι </a:t>
            </a:r>
            <a:r>
              <a:rPr lang="el-GR" sz="2000" dirty="0" smtClean="0"/>
              <a:t>και </a:t>
            </a:r>
            <a:r>
              <a:rPr lang="el-GR" sz="2000" dirty="0" err="1" smtClean="0"/>
              <a:t>φιβρονεκτίνη</a:t>
            </a:r>
            <a:r>
              <a:rPr lang="el-GR" sz="2000" dirty="0"/>
              <a:t>, κατά την διάρκεια της διαφοροποίησης προοδευτικά αντιστρέφεται </a:t>
            </a:r>
            <a:r>
              <a:rPr lang="el-GR" sz="2000" dirty="0" smtClean="0"/>
              <a:t>αυτή η </a:t>
            </a:r>
            <a:r>
              <a:rPr lang="el-GR" sz="2000" dirty="0"/>
              <a:t>σχέση, με συνέπεια την παραγωγή κυρίως κολλαγόνου τύπου Ι από τους </a:t>
            </a:r>
            <a:r>
              <a:rPr lang="el-GR" sz="2000" dirty="0" smtClean="0"/>
              <a:t>πλήρως διαφοροποιημένους </a:t>
            </a:r>
            <a:r>
              <a:rPr lang="el-GR" sz="2000" dirty="0"/>
              <a:t>οδοντινοβλάστες. </a:t>
            </a:r>
            <a:endParaRPr lang="en-US" sz="2000" dirty="0" smtClean="0"/>
          </a:p>
          <a:p>
            <a:pPr>
              <a:spcBef>
                <a:spcPts val="0"/>
              </a:spcBef>
            </a:pPr>
            <a:r>
              <a:rPr lang="el-GR" sz="2000" dirty="0" smtClean="0"/>
              <a:t>Ταυτόχρονα</a:t>
            </a:r>
            <a:r>
              <a:rPr lang="el-GR" sz="2000" dirty="0"/>
              <a:t>, ελαττώνεται δραστικά </a:t>
            </a:r>
            <a:r>
              <a:rPr lang="el-GR" sz="2000" dirty="0" smtClean="0"/>
              <a:t>η βιοσύνθεση </a:t>
            </a:r>
            <a:r>
              <a:rPr lang="el-GR" sz="2000" dirty="0"/>
              <a:t>της </a:t>
            </a:r>
            <a:r>
              <a:rPr lang="el-GR" sz="2000" dirty="0" err="1"/>
              <a:t>φιβρονεκτίνης</a:t>
            </a:r>
            <a:r>
              <a:rPr lang="el-GR" sz="2000" dirty="0"/>
              <a:t>, και καθώς αρχίζει η ενασβεστίωση της οδοντίνης, </a:t>
            </a:r>
            <a:r>
              <a:rPr lang="el-GR" sz="2000" dirty="0" smtClean="0"/>
              <a:t>οι διαφοροποιημένοι </a:t>
            </a:r>
            <a:r>
              <a:rPr lang="el-GR" sz="2000" dirty="0"/>
              <a:t>οδοντινοβλάστες συνθέτουν μη </a:t>
            </a:r>
            <a:r>
              <a:rPr lang="el-GR" sz="2000" dirty="0" err="1"/>
              <a:t>κολλαγονούχες</a:t>
            </a:r>
            <a:r>
              <a:rPr lang="el-GR" sz="2000" dirty="0"/>
              <a:t> πρωτεΐνες, </a:t>
            </a:r>
            <a:r>
              <a:rPr lang="el-GR" sz="2000" dirty="0" smtClean="0"/>
              <a:t>όπως </a:t>
            </a:r>
            <a:r>
              <a:rPr lang="el-GR" sz="2000" dirty="0" err="1" smtClean="0"/>
              <a:t>φωσφοπρωτεΐνες</a:t>
            </a:r>
            <a:r>
              <a:rPr lang="el-GR" sz="2000" dirty="0"/>
              <a:t>, οστεοκαλσίνη, </a:t>
            </a:r>
            <a:r>
              <a:rPr lang="el-GR" sz="2000" dirty="0" err="1"/>
              <a:t>οστεοποντίνη</a:t>
            </a:r>
            <a:r>
              <a:rPr lang="el-GR" sz="2000" dirty="0"/>
              <a:t>, </a:t>
            </a:r>
            <a:r>
              <a:rPr lang="el-GR" sz="2000" dirty="0" err="1"/>
              <a:t>σιαλοπρωτεΐνες</a:t>
            </a:r>
            <a:r>
              <a:rPr lang="el-GR" sz="2000" dirty="0"/>
              <a:t> και </a:t>
            </a:r>
            <a:r>
              <a:rPr lang="el-GR" sz="2000" dirty="0" smtClean="0"/>
              <a:t>αυξητικούς παράγοντες.</a:t>
            </a:r>
          </a:p>
        </p:txBody>
      </p:sp>
      <p:sp>
        <p:nvSpPr>
          <p:cNvPr id="4" name="Title 1"/>
          <p:cNvSpPr>
            <a:spLocks noGrp="1"/>
          </p:cNvSpPr>
          <p:nvPr>
            <p:ph type="title"/>
          </p:nvPr>
        </p:nvSpPr>
        <p:spPr>
          <a:xfrm>
            <a:off x="457200" y="116632"/>
            <a:ext cx="8229600" cy="684000"/>
          </a:xfrm>
          <a:ln>
            <a:solidFill>
              <a:schemeClr val="tx2"/>
            </a:solidFill>
          </a:ln>
        </p:spPr>
        <p:txBody>
          <a:bodyPr>
            <a:noAutofit/>
          </a:bodyPr>
          <a:lstStyle/>
          <a:p>
            <a:r>
              <a:rPr lang="el-GR" sz="2000" b="1" dirty="0" smtClean="0">
                <a:solidFill>
                  <a:schemeClr val="tx2"/>
                </a:solidFill>
              </a:rPr>
              <a:t>Μορφολογική </a:t>
            </a:r>
            <a:r>
              <a:rPr lang="el-GR" sz="2000" b="1" dirty="0">
                <a:solidFill>
                  <a:schemeClr val="tx2"/>
                </a:solidFill>
              </a:rPr>
              <a:t>διαφοροποίηση των κυττάρων της οδοντικής θηλής </a:t>
            </a:r>
            <a:r>
              <a:rPr lang="en-US" sz="2000" b="1" dirty="0" smtClean="0">
                <a:solidFill>
                  <a:schemeClr val="tx2"/>
                </a:solidFill>
              </a:rPr>
              <a:t/>
            </a:r>
            <a:br>
              <a:rPr lang="en-US" sz="2000" b="1" dirty="0" smtClean="0">
                <a:solidFill>
                  <a:schemeClr val="tx2"/>
                </a:solidFill>
              </a:rPr>
            </a:br>
            <a:r>
              <a:rPr lang="el-GR" sz="2000" b="1" dirty="0" smtClean="0">
                <a:solidFill>
                  <a:schemeClr val="tx2"/>
                </a:solidFill>
              </a:rPr>
              <a:t>προς</a:t>
            </a:r>
            <a:r>
              <a:rPr lang="en-GB" sz="2000" b="1" dirty="0" smtClean="0">
                <a:solidFill>
                  <a:schemeClr val="tx2"/>
                </a:solidFill>
              </a:rPr>
              <a:t> </a:t>
            </a:r>
            <a:r>
              <a:rPr lang="el-GR" sz="2000" b="1" dirty="0" smtClean="0">
                <a:solidFill>
                  <a:schemeClr val="tx2"/>
                </a:solidFill>
              </a:rPr>
              <a:t>οδοντινοβλάστες</a:t>
            </a:r>
            <a:endParaRPr lang="el-GR" sz="2000" b="1" dirty="0">
              <a:solidFill>
                <a:schemeClr val="tx2"/>
              </a:solidFill>
            </a:endParaRPr>
          </a:p>
        </p:txBody>
      </p:sp>
    </p:spTree>
    <p:extLst>
      <p:ext uri="{BB962C8B-B14F-4D97-AF65-F5344CB8AC3E}">
        <p14:creationId xmlns:p14="http://schemas.microsoft.com/office/powerpoint/2010/main" val="359213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908720"/>
            <a:ext cx="6779096" cy="5580000"/>
          </a:xfrm>
        </p:spPr>
        <p:txBody>
          <a:bodyPr anchor="t">
            <a:noAutofit/>
          </a:bodyPr>
          <a:lstStyle/>
          <a:p>
            <a:pPr marL="0" indent="0">
              <a:spcBef>
                <a:spcPts val="0"/>
              </a:spcBef>
              <a:buNone/>
            </a:pPr>
            <a:r>
              <a:rPr lang="el-GR" sz="2000" b="1" dirty="0" smtClean="0"/>
              <a:t>β</a:t>
            </a:r>
            <a:r>
              <a:rPr lang="el-GR" sz="2000" b="1" dirty="0"/>
              <a:t>) Μεταβάλλεται ο προσανατολισμός της εκκριτικής λειτουργίας </a:t>
            </a:r>
            <a:r>
              <a:rPr lang="el-GR" sz="2000" b="1" dirty="0" smtClean="0"/>
              <a:t>των διαφοροποιημένων </a:t>
            </a:r>
            <a:r>
              <a:rPr lang="el-GR" sz="2000" b="1" dirty="0"/>
              <a:t>κυττάρων</a:t>
            </a:r>
            <a:r>
              <a:rPr lang="el-GR" sz="2000" dirty="0"/>
              <a:t>. </a:t>
            </a:r>
            <a:endParaRPr lang="en-US" sz="2000" dirty="0" smtClean="0"/>
          </a:p>
          <a:p>
            <a:pPr>
              <a:spcBef>
                <a:spcPts val="0"/>
              </a:spcBef>
            </a:pPr>
            <a:r>
              <a:rPr lang="el-GR" sz="2000" dirty="0" smtClean="0"/>
              <a:t>Τα </a:t>
            </a:r>
            <a:r>
              <a:rPr lang="el-GR" sz="2000" dirty="0" err="1"/>
              <a:t>εξωμεσεγχυματικά</a:t>
            </a:r>
            <a:r>
              <a:rPr lang="el-GR" sz="2000" dirty="0"/>
              <a:t> κύτταρα της οδοντικής </a:t>
            </a:r>
            <a:r>
              <a:rPr lang="el-GR" sz="2000" dirty="0" smtClean="0"/>
              <a:t>θηλής εναποθέτουν </a:t>
            </a:r>
            <a:r>
              <a:rPr lang="el-GR" sz="2000" dirty="0"/>
              <a:t>τα προϊόντα της </a:t>
            </a:r>
            <a:r>
              <a:rPr lang="el-GR" sz="2000" dirty="0" err="1"/>
              <a:t>βιοσυνθετικής</a:t>
            </a:r>
            <a:r>
              <a:rPr lang="el-GR" sz="2000" dirty="0"/>
              <a:t> τους δραστηριότητος, χωρίς </a:t>
            </a:r>
            <a:r>
              <a:rPr lang="el-GR" sz="2000" dirty="0" smtClean="0"/>
              <a:t>συγκεκριμένο προσανατολισμό</a:t>
            </a:r>
            <a:r>
              <a:rPr lang="el-GR" sz="2000" dirty="0"/>
              <a:t>, στον χώρο που τα περιβάλλει. Αντίθετα η </a:t>
            </a:r>
            <a:r>
              <a:rPr lang="el-GR" sz="2000" dirty="0" err="1"/>
              <a:t>βιοσυνθετική</a:t>
            </a:r>
            <a:r>
              <a:rPr lang="el-GR" sz="2000" dirty="0"/>
              <a:t> </a:t>
            </a:r>
            <a:r>
              <a:rPr lang="el-GR" sz="2000" dirty="0" smtClean="0"/>
              <a:t>δραστηριότητα των </a:t>
            </a:r>
            <a:r>
              <a:rPr lang="el-GR" sz="2000" dirty="0"/>
              <a:t>πλήρως διαφοροποιημένων </a:t>
            </a:r>
            <a:r>
              <a:rPr lang="el-GR" sz="2000" dirty="0" err="1"/>
              <a:t>οδοντινοβλαστών</a:t>
            </a:r>
            <a:r>
              <a:rPr lang="el-GR" sz="2000" dirty="0"/>
              <a:t> εκδηλώνεται </a:t>
            </a:r>
            <a:r>
              <a:rPr lang="el-GR" sz="2000" dirty="0" smtClean="0"/>
              <a:t>προσανατολισμένα.</a:t>
            </a:r>
            <a:r>
              <a:rPr lang="en-US" sz="2000" dirty="0" smtClean="0"/>
              <a:t> </a:t>
            </a:r>
            <a:r>
              <a:rPr lang="el-GR" sz="2000" dirty="0"/>
              <a:t>Έτσι, το κολλαγόνο και μέρος των </a:t>
            </a:r>
            <a:r>
              <a:rPr lang="el-GR" sz="2000" dirty="0" err="1"/>
              <a:t>πρωτεογλυκανών</a:t>
            </a:r>
            <a:r>
              <a:rPr lang="el-GR" sz="2000" dirty="0"/>
              <a:t> της οδοντίνης εναποτίθεται στην</a:t>
            </a:r>
            <a:r>
              <a:rPr lang="en-US" sz="2000" dirty="0"/>
              <a:t> </a:t>
            </a:r>
            <a:r>
              <a:rPr lang="el-GR" sz="2000" dirty="0"/>
              <a:t>κορυφή των</a:t>
            </a:r>
            <a:r>
              <a:rPr lang="en-US" sz="2000" dirty="0"/>
              <a:t> </a:t>
            </a:r>
            <a:r>
              <a:rPr lang="el-GR" sz="2000" dirty="0"/>
              <a:t>διαφοροποιημένων κυττάρων</a:t>
            </a:r>
            <a:r>
              <a:rPr lang="el-GR" sz="2000" dirty="0" smtClean="0"/>
              <a:t>.</a:t>
            </a:r>
            <a:endParaRPr lang="en-US" sz="2000" dirty="0" smtClean="0"/>
          </a:p>
          <a:p>
            <a:r>
              <a:rPr lang="el-GR" sz="2000" dirty="0"/>
              <a:t>Η μόνιμη παρουσία της </a:t>
            </a:r>
            <a:r>
              <a:rPr lang="el-GR" sz="2000" dirty="0" err="1" smtClean="0"/>
              <a:t>κυτταροπλασματικής</a:t>
            </a:r>
            <a:r>
              <a:rPr lang="en-US" sz="2000" dirty="0"/>
              <a:t> </a:t>
            </a:r>
            <a:r>
              <a:rPr lang="el-GR" sz="2000" dirty="0" smtClean="0"/>
              <a:t>αποφυάδας </a:t>
            </a:r>
            <a:r>
              <a:rPr lang="el-GR" sz="2000" dirty="0"/>
              <a:t>των </a:t>
            </a:r>
            <a:r>
              <a:rPr lang="el-GR" sz="2000" dirty="0" err="1"/>
              <a:t>οδοντινοβλαστών</a:t>
            </a:r>
            <a:r>
              <a:rPr lang="el-GR" sz="2000" dirty="0"/>
              <a:t>, σε επαφή με τη βασική μεμβράνη, έχει ως αποτέλεσμα </a:t>
            </a:r>
            <a:r>
              <a:rPr lang="el-GR" sz="2000" dirty="0" smtClean="0"/>
              <a:t>το</a:t>
            </a:r>
            <a:r>
              <a:rPr lang="en-US" sz="2000" dirty="0" smtClean="0"/>
              <a:t> </a:t>
            </a:r>
            <a:r>
              <a:rPr lang="el-GR" sz="2000" dirty="0" smtClean="0"/>
              <a:t>λειτουργικό </a:t>
            </a:r>
            <a:r>
              <a:rPr lang="el-GR" sz="2000" dirty="0"/>
              <a:t>προϊόν των </a:t>
            </a:r>
            <a:r>
              <a:rPr lang="el-GR" sz="2000" dirty="0" err="1"/>
              <a:t>οδοντινοβλαστών</a:t>
            </a:r>
            <a:r>
              <a:rPr lang="el-GR" sz="2000" dirty="0"/>
              <a:t> να εμφανίζει σωληνώδη μορφή, που είναι και </a:t>
            </a:r>
            <a:r>
              <a:rPr lang="el-GR" sz="2000" dirty="0" smtClean="0"/>
              <a:t>το</a:t>
            </a:r>
            <a:r>
              <a:rPr lang="en-US" sz="2000" dirty="0" smtClean="0"/>
              <a:t> </a:t>
            </a:r>
            <a:r>
              <a:rPr lang="el-GR" sz="2000" dirty="0" smtClean="0"/>
              <a:t>κύριο </a:t>
            </a:r>
            <a:r>
              <a:rPr lang="el-GR" sz="2000" dirty="0"/>
              <a:t>χαρακτηριστικό της </a:t>
            </a:r>
            <a:r>
              <a:rPr lang="el-GR" sz="2000" dirty="0" smtClean="0"/>
              <a:t>οδοντίνης. </a:t>
            </a:r>
            <a:r>
              <a:rPr lang="el-GR" sz="2000" dirty="0"/>
              <a:t>Η οδοντίνη δεν παράγεται συνεχώς, </a:t>
            </a:r>
            <a:r>
              <a:rPr lang="el-GR" sz="2000" dirty="0" smtClean="0"/>
              <a:t>αλλά</a:t>
            </a:r>
            <a:r>
              <a:rPr lang="en-US" sz="2000" dirty="0" smtClean="0"/>
              <a:t> </a:t>
            </a:r>
            <a:r>
              <a:rPr lang="el-GR" sz="2000" dirty="0" smtClean="0"/>
              <a:t>τμηματικά </a:t>
            </a:r>
            <a:r>
              <a:rPr lang="el-GR" sz="2000" dirty="0"/>
              <a:t>σε στρώματα.</a:t>
            </a:r>
          </a:p>
        </p:txBody>
      </p:sp>
      <p:sp>
        <p:nvSpPr>
          <p:cNvPr id="4" name="Title 1"/>
          <p:cNvSpPr>
            <a:spLocks noGrp="1"/>
          </p:cNvSpPr>
          <p:nvPr>
            <p:ph type="title"/>
          </p:nvPr>
        </p:nvSpPr>
        <p:spPr>
          <a:xfrm>
            <a:off x="457200" y="116632"/>
            <a:ext cx="8229600" cy="684000"/>
          </a:xfrm>
          <a:ln>
            <a:solidFill>
              <a:schemeClr val="tx2"/>
            </a:solidFill>
          </a:ln>
        </p:spPr>
        <p:txBody>
          <a:bodyPr>
            <a:noAutofit/>
          </a:bodyPr>
          <a:lstStyle/>
          <a:p>
            <a:r>
              <a:rPr lang="el-GR" sz="2000" b="1" dirty="0" smtClean="0">
                <a:solidFill>
                  <a:schemeClr val="tx2"/>
                </a:solidFill>
              </a:rPr>
              <a:t>Μορφολογική </a:t>
            </a:r>
            <a:r>
              <a:rPr lang="el-GR" sz="2000" b="1" dirty="0">
                <a:solidFill>
                  <a:schemeClr val="tx2"/>
                </a:solidFill>
              </a:rPr>
              <a:t>διαφοροποίηση των κυττάρων της οδοντικής θηλής </a:t>
            </a:r>
            <a:r>
              <a:rPr lang="en-US" sz="2000" b="1" dirty="0" smtClean="0">
                <a:solidFill>
                  <a:schemeClr val="tx2"/>
                </a:solidFill>
              </a:rPr>
              <a:t/>
            </a:r>
            <a:br>
              <a:rPr lang="en-US" sz="2000" b="1" dirty="0" smtClean="0">
                <a:solidFill>
                  <a:schemeClr val="tx2"/>
                </a:solidFill>
              </a:rPr>
            </a:br>
            <a:r>
              <a:rPr lang="el-GR" sz="2000" b="1" dirty="0" smtClean="0">
                <a:solidFill>
                  <a:schemeClr val="tx2"/>
                </a:solidFill>
              </a:rPr>
              <a:t>προς</a:t>
            </a:r>
            <a:r>
              <a:rPr lang="en-GB" sz="2000" b="1" dirty="0" smtClean="0">
                <a:solidFill>
                  <a:schemeClr val="tx2"/>
                </a:solidFill>
              </a:rPr>
              <a:t> </a:t>
            </a:r>
            <a:r>
              <a:rPr lang="el-GR" sz="2000" b="1" dirty="0" smtClean="0">
                <a:solidFill>
                  <a:schemeClr val="tx2"/>
                </a:solidFill>
              </a:rPr>
              <a:t>οδοντινοβλάστες</a:t>
            </a:r>
            <a:endParaRPr lang="el-GR" sz="2000" b="1" dirty="0">
              <a:solidFill>
                <a:schemeClr val="tx2"/>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8264" y="3595836"/>
            <a:ext cx="2019300" cy="28575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5138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p:txBody>
          <a:bodyPr>
            <a:normAutofit/>
          </a:bodyPr>
          <a:lstStyle/>
          <a:p>
            <a:r>
              <a:rPr lang="el-GR" dirty="0"/>
              <a:t>Οι </a:t>
            </a:r>
            <a:r>
              <a:rPr lang="el-GR" dirty="0" err="1"/>
              <a:t>διαπλασσόμενες</a:t>
            </a:r>
            <a:r>
              <a:rPr lang="el-GR" dirty="0"/>
              <a:t> </a:t>
            </a:r>
            <a:r>
              <a:rPr lang="el-GR" b="1" dirty="0"/>
              <a:t>άνω </a:t>
            </a:r>
            <a:r>
              <a:rPr lang="el-GR" dirty="0" smtClean="0"/>
              <a:t>(</a:t>
            </a:r>
            <a:r>
              <a:rPr lang="en-GB" dirty="0" smtClean="0"/>
              <a:t>MX) </a:t>
            </a:r>
            <a:r>
              <a:rPr lang="el-GR" dirty="0" smtClean="0"/>
              <a:t>και </a:t>
            </a:r>
            <a:r>
              <a:rPr lang="el-GR" b="1" dirty="0"/>
              <a:t>κάτω </a:t>
            </a:r>
            <a:r>
              <a:rPr lang="en-GB" dirty="0" smtClean="0"/>
              <a:t>(MD) </a:t>
            </a:r>
            <a:r>
              <a:rPr lang="el-GR" b="1" dirty="0" smtClean="0"/>
              <a:t>γναθιαίες </a:t>
            </a:r>
            <a:r>
              <a:rPr lang="el-GR" b="1" dirty="0"/>
              <a:t>αποφύσεις </a:t>
            </a:r>
            <a:r>
              <a:rPr lang="el-GR" dirty="0"/>
              <a:t>στην περιοχή </a:t>
            </a:r>
            <a:r>
              <a:rPr lang="el-GR" dirty="0" smtClean="0"/>
              <a:t>του</a:t>
            </a:r>
            <a:r>
              <a:rPr lang="en-GB" dirty="0" smtClean="0"/>
              <a:t> </a:t>
            </a:r>
            <a:r>
              <a:rPr lang="el-GR" dirty="0" smtClean="0"/>
              <a:t>αρχέγονου </a:t>
            </a:r>
            <a:r>
              <a:rPr lang="el-GR" dirty="0"/>
              <a:t>στόματος αποτελούν την έδρα των μεταβολών που σχετίζονται με </a:t>
            </a:r>
            <a:r>
              <a:rPr lang="el-GR" dirty="0" smtClean="0"/>
              <a:t>την</a:t>
            </a:r>
            <a:r>
              <a:rPr lang="en-GB" dirty="0" smtClean="0"/>
              <a:t> </a:t>
            </a:r>
            <a:r>
              <a:rPr lang="en-GB" i="1" dirty="0" smtClean="0"/>
              <a:t>o</a:t>
            </a:r>
            <a:r>
              <a:rPr lang="el-GR" i="1" dirty="0" err="1"/>
              <a:t>δοντογένεση</a:t>
            </a:r>
            <a:endParaRPr lang="el-GR"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124450" y="2377281"/>
            <a:ext cx="308610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p:txBody>
          <a:bodyPr/>
          <a:lstStyle/>
          <a:p>
            <a:r>
              <a:rPr lang="el-GR" altLang="el-GR" b="1" dirty="0" smtClean="0">
                <a:solidFill>
                  <a:schemeClr val="tx2"/>
                </a:solidFill>
              </a:rPr>
              <a:t>οδοντογένεση</a:t>
            </a:r>
            <a:endParaRPr lang="el-GR" b="1" dirty="0"/>
          </a:p>
        </p:txBody>
      </p:sp>
    </p:spTree>
    <p:extLst>
      <p:ext uri="{BB962C8B-B14F-4D97-AF65-F5344CB8AC3E}">
        <p14:creationId xmlns:p14="http://schemas.microsoft.com/office/powerpoint/2010/main" val="103111871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400" b="1" dirty="0" smtClean="0">
                <a:solidFill>
                  <a:schemeClr val="tx2"/>
                </a:solidFill>
              </a:rPr>
              <a:t>ΠΑΡΑΓΩΓΗ ΤΟΥ ΟΡΓΑΝΙΚΟΥ ΥΠΟΣΤΡΩΜΑΤΟΣ ΤΗΣ ΟΔΟΝΤΙΝΗΣ</a:t>
            </a:r>
            <a:endParaRPr lang="en-US" sz="2400" b="1" dirty="0">
              <a:solidFill>
                <a:schemeClr val="tx2"/>
              </a:solidFill>
            </a:endParaRPr>
          </a:p>
        </p:txBody>
      </p:sp>
      <p:sp>
        <p:nvSpPr>
          <p:cNvPr id="3" name="Content Placeholder 2"/>
          <p:cNvSpPr>
            <a:spLocks noGrp="1"/>
          </p:cNvSpPr>
          <p:nvPr>
            <p:ph idx="1"/>
          </p:nvPr>
        </p:nvSpPr>
        <p:spPr>
          <a:xfrm>
            <a:off x="457200" y="1340768"/>
            <a:ext cx="8229600" cy="4785395"/>
          </a:xfrm>
        </p:spPr>
        <p:txBody>
          <a:bodyPr>
            <a:normAutofit/>
          </a:bodyPr>
          <a:lstStyle/>
          <a:p>
            <a:pPr>
              <a:spcBef>
                <a:spcPts val="600"/>
              </a:spcBef>
              <a:spcAft>
                <a:spcPts val="600"/>
              </a:spcAft>
            </a:pPr>
            <a:r>
              <a:rPr lang="el-GR" sz="2000" dirty="0" smtClean="0"/>
              <a:t>Η πλήρως διαφοροποιημένη </a:t>
            </a:r>
            <a:r>
              <a:rPr lang="el-GR" sz="2000" dirty="0" err="1" smtClean="0"/>
              <a:t>οδοντοβλάστη</a:t>
            </a:r>
            <a:r>
              <a:rPr lang="el-GR" sz="2000" dirty="0" smtClean="0"/>
              <a:t> παράγει τροποκολλαγόνο πρωτεΐνη (πρόδρομος μορφή της κολλαγόνας ίνας), τις </a:t>
            </a:r>
            <a:r>
              <a:rPr lang="el-GR" sz="2000" dirty="0" err="1" smtClean="0"/>
              <a:t>γλυκοπρωτε</a:t>
            </a:r>
            <a:r>
              <a:rPr lang="el-GR" sz="2000" dirty="0" err="1"/>
              <a:t>ΐ</a:t>
            </a:r>
            <a:r>
              <a:rPr lang="el-GR" sz="2000" dirty="0" err="1" smtClean="0"/>
              <a:t>νες</a:t>
            </a:r>
            <a:r>
              <a:rPr lang="el-GR" sz="2000" dirty="0" smtClean="0"/>
              <a:t> και τις </a:t>
            </a:r>
            <a:r>
              <a:rPr lang="el-GR" sz="2000" dirty="0" err="1" smtClean="0"/>
              <a:t>φωσφοροπρωτε</a:t>
            </a:r>
            <a:r>
              <a:rPr lang="el-GR" sz="2000" dirty="0" err="1"/>
              <a:t>ΐ</a:t>
            </a:r>
            <a:r>
              <a:rPr lang="el-GR" sz="2000" dirty="0" err="1" smtClean="0"/>
              <a:t>νες</a:t>
            </a:r>
            <a:r>
              <a:rPr lang="el-GR" sz="2000" dirty="0" smtClean="0"/>
              <a:t> και τις εναποθέτει στον </a:t>
            </a:r>
            <a:r>
              <a:rPr lang="el-GR" sz="2000" dirty="0" err="1" smtClean="0"/>
              <a:t>εξωκυττάριο</a:t>
            </a:r>
            <a:r>
              <a:rPr lang="el-GR" sz="2000" dirty="0" smtClean="0"/>
              <a:t> χώρο. Εκεί το τροποκολλαγόνο πολυμερίζεται και σχηματίζει τις κολλαγόνες ίνες, που σχηματίζουν δεσμίδες . </a:t>
            </a:r>
          </a:p>
          <a:p>
            <a:pPr>
              <a:spcBef>
                <a:spcPts val="600"/>
              </a:spcBef>
              <a:spcAft>
                <a:spcPts val="600"/>
              </a:spcAft>
            </a:pPr>
            <a:r>
              <a:rPr lang="el-GR" sz="2000" dirty="0" smtClean="0"/>
              <a:t>Οι δεσμίδες κατανέμονται στο χώρο σχηματίζοντας ένα αδρό πλέγμα, που ανάμεσα τους βρίσκονται οι </a:t>
            </a:r>
            <a:r>
              <a:rPr lang="el-GR" sz="2000" dirty="0" err="1"/>
              <a:t>φωσφοροπρωτεΐνες</a:t>
            </a:r>
            <a:r>
              <a:rPr lang="el-GR" sz="2000" dirty="0" smtClean="0"/>
              <a:t>, </a:t>
            </a:r>
            <a:r>
              <a:rPr lang="el-GR" sz="2000" dirty="0" err="1" smtClean="0"/>
              <a:t>γλυκοπρωτε</a:t>
            </a:r>
            <a:r>
              <a:rPr lang="el-GR" sz="2000" dirty="0" err="1"/>
              <a:t>ΐ</a:t>
            </a:r>
            <a:r>
              <a:rPr lang="el-GR" sz="2000" dirty="0" err="1" smtClean="0"/>
              <a:t>νες</a:t>
            </a:r>
            <a:r>
              <a:rPr lang="el-GR" sz="2000" dirty="0" smtClean="0"/>
              <a:t>, λίπη, λιπίδια, ένζυμα και τα λοιπά οργανικά συστατικά της οδοντίνης. </a:t>
            </a:r>
          </a:p>
          <a:p>
            <a:pPr>
              <a:spcBef>
                <a:spcPts val="600"/>
              </a:spcBef>
              <a:spcAft>
                <a:spcPts val="600"/>
              </a:spcAft>
            </a:pPr>
            <a:r>
              <a:rPr lang="el-GR" sz="2000" dirty="0" smtClean="0"/>
              <a:t>Αυτό το σύμπλεγμα αποτελεί την </a:t>
            </a:r>
            <a:r>
              <a:rPr lang="el-GR" sz="2000" b="1" dirty="0" smtClean="0"/>
              <a:t>προοδοντίνη. </a:t>
            </a:r>
            <a:r>
              <a:rPr lang="el-GR" sz="2000" dirty="0" smtClean="0"/>
              <a:t>Όταν το πάχος της </a:t>
            </a:r>
            <a:r>
              <a:rPr lang="el-GR" sz="2000" dirty="0" err="1" smtClean="0"/>
              <a:t>προοδοντίνης</a:t>
            </a:r>
            <a:r>
              <a:rPr lang="el-GR" sz="2000" dirty="0" smtClean="0"/>
              <a:t> φθάσει σε 20-25μ αρχίζει η ενασβεστίωση της προς την αδαμαντίνης επιφάνειας, ενώ συγχρόνως αρχίζει η εναπόθεση νέου στρώματος </a:t>
            </a:r>
            <a:r>
              <a:rPr lang="el-GR" sz="2000" dirty="0" err="1" smtClean="0"/>
              <a:t>προοδοντίνης</a:t>
            </a:r>
            <a:r>
              <a:rPr lang="el-GR" sz="2000" dirty="0" smtClean="0"/>
              <a:t>. </a:t>
            </a:r>
            <a:endParaRPr lang="en-US" sz="2000" dirty="0"/>
          </a:p>
        </p:txBody>
      </p:sp>
    </p:spTree>
    <p:extLst>
      <p:ext uri="{BB962C8B-B14F-4D97-AF65-F5344CB8AC3E}">
        <p14:creationId xmlns:p14="http://schemas.microsoft.com/office/powerpoint/2010/main" val="3418903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752"/>
            <a:ext cx="8229600" cy="936000"/>
          </a:xfrm>
        </p:spPr>
        <p:txBody>
          <a:bodyPr>
            <a:normAutofit/>
          </a:bodyPr>
          <a:lstStyle/>
          <a:p>
            <a:r>
              <a:rPr lang="el-GR" sz="3600" b="1" dirty="0" smtClean="0">
                <a:solidFill>
                  <a:schemeClr val="tx2"/>
                </a:solidFill>
              </a:rPr>
              <a:t>ΕΝΑΣΒΕΣΤΙΩΣΗ ΤΗΣ ΟΔΟΝΤΙΝΗΣ</a:t>
            </a:r>
            <a:endParaRPr lang="el-GR" sz="3600" b="1" dirty="0">
              <a:solidFill>
                <a:schemeClr val="tx2"/>
              </a:solidFill>
            </a:endParaRPr>
          </a:p>
        </p:txBody>
      </p:sp>
      <p:sp>
        <p:nvSpPr>
          <p:cNvPr id="3" name="Content Placeholder 2"/>
          <p:cNvSpPr>
            <a:spLocks noGrp="1"/>
          </p:cNvSpPr>
          <p:nvPr>
            <p:ph idx="1"/>
          </p:nvPr>
        </p:nvSpPr>
        <p:spPr>
          <a:xfrm>
            <a:off x="457200" y="1052736"/>
            <a:ext cx="8229600" cy="5073427"/>
          </a:xfrm>
        </p:spPr>
        <p:txBody>
          <a:bodyPr>
            <a:normAutofit lnSpcReduction="10000"/>
          </a:bodyPr>
          <a:lstStyle/>
          <a:p>
            <a:pPr>
              <a:spcBef>
                <a:spcPts val="600"/>
              </a:spcBef>
              <a:spcAft>
                <a:spcPts val="600"/>
              </a:spcAft>
            </a:pPr>
            <a:r>
              <a:rPr lang="el-GR" sz="2000" dirty="0"/>
              <a:t>Ό</a:t>
            </a:r>
            <a:r>
              <a:rPr lang="el-GR" sz="2000" dirty="0" smtClean="0"/>
              <a:t>ταν η προοδοντίνη φτάσει σε πάχος 20-25μ αρχίζει η ενασβεστίωση της </a:t>
            </a:r>
            <a:r>
              <a:rPr lang="el-GR" sz="2000" u="sng" dirty="0" smtClean="0"/>
              <a:t>προς την αδαμαντίνη</a:t>
            </a:r>
            <a:r>
              <a:rPr lang="el-GR" sz="2000" dirty="0" smtClean="0"/>
              <a:t> επιφάνεια της.</a:t>
            </a:r>
          </a:p>
          <a:p>
            <a:pPr>
              <a:spcBef>
                <a:spcPts val="600"/>
              </a:spcBef>
              <a:spcAft>
                <a:spcPts val="600"/>
              </a:spcAft>
            </a:pPr>
            <a:r>
              <a:rPr lang="el-GR" sz="2000" dirty="0" smtClean="0"/>
              <a:t>Τότε αρχίζει να αναδιοργανώνεται το οργανικό υπόστρωμα με δράση πρωτεολυτικών ενζύμων. Σε αυτή τη φάση πιστεύεται ότι γίνεται μεταβολισμός ορισμένων κολλαγόνων ινών και διχασμός άλλων, με τελικό αποτέλεσμα τη δημιουργία πλέγματος πάνω στο οποίο θα γίνει η ενασβεστίωση. Η συγκέντρωση των αλάτων γίνεται αρχικά στις γλυκοπρωτεινες και αργότερα γύρω και επάνω από τις κολλαγόνες ίνες, όπου σχηματίζονται σφαιρικά κοκκία από ασβέστιο. </a:t>
            </a:r>
          </a:p>
          <a:p>
            <a:pPr>
              <a:spcBef>
                <a:spcPts val="600"/>
              </a:spcBef>
              <a:spcAft>
                <a:spcPts val="600"/>
              </a:spcAft>
            </a:pPr>
            <a:r>
              <a:rPr lang="el-GR" sz="2000" dirty="0" smtClean="0"/>
              <a:t>Τα κοκκία αυτά ή αυξάνουν σε μέγεθος ή συντήκονται με παρακείμενα, σχηματίζοντας νησίδες ενασβεστιώσεως , ώσπου στο τέλος να σχηματίσει ένα στρώμα ενασβεστιωμένης οδοντίνης.</a:t>
            </a:r>
          </a:p>
          <a:p>
            <a:pPr>
              <a:spcBef>
                <a:spcPts val="600"/>
              </a:spcBef>
              <a:spcAft>
                <a:spcPts val="600"/>
              </a:spcAft>
            </a:pPr>
            <a:r>
              <a:rPr lang="el-GR" sz="2000" dirty="0" smtClean="0"/>
              <a:t>Μόλις ολοκληρωθεί το πρώτο στρώμα </a:t>
            </a:r>
            <a:r>
              <a:rPr lang="el-GR" sz="2000" dirty="0" err="1" smtClean="0"/>
              <a:t>ενασβεστιωμένης</a:t>
            </a:r>
            <a:r>
              <a:rPr lang="el-GR" sz="2000" dirty="0" smtClean="0"/>
              <a:t> οδοντίνης παράγεται προς τα μέσα νέο στρώμα </a:t>
            </a:r>
            <a:r>
              <a:rPr lang="el-GR" sz="2000" dirty="0" err="1" smtClean="0"/>
              <a:t>προοδοντίνης</a:t>
            </a:r>
            <a:r>
              <a:rPr lang="el-GR" sz="2000" dirty="0" smtClean="0"/>
              <a:t> </a:t>
            </a:r>
            <a:r>
              <a:rPr lang="el-GR" sz="2000" u="sng" dirty="0" smtClean="0"/>
              <a:t>προς το μέρος του πολφού</a:t>
            </a:r>
            <a:r>
              <a:rPr lang="el-GR" sz="2000" dirty="0" smtClean="0"/>
              <a:t>.</a:t>
            </a:r>
            <a:endParaRPr lang="el-GR" sz="2000" dirty="0"/>
          </a:p>
        </p:txBody>
      </p:sp>
    </p:spTree>
    <p:extLst>
      <p:ext uri="{BB962C8B-B14F-4D97-AF65-F5344CB8AC3E}">
        <p14:creationId xmlns:p14="http://schemas.microsoft.com/office/powerpoint/2010/main" val="402890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16632"/>
            <a:ext cx="8229600" cy="1143000"/>
          </a:xfrm>
        </p:spPr>
        <p:txBody>
          <a:bodyPr>
            <a:normAutofit/>
          </a:bodyPr>
          <a:lstStyle/>
          <a:p>
            <a:r>
              <a:rPr lang="el-GR" sz="3600" b="1" dirty="0" smtClean="0">
                <a:solidFill>
                  <a:schemeClr val="tx2"/>
                </a:solidFill>
              </a:rPr>
              <a:t>ΕΝΑΣΒΕΣΤΙΩΣΗ ΤΗΣ ΟΔΟΝΤΙΝΗΣ</a:t>
            </a:r>
            <a:endParaRPr lang="el-GR" sz="3600" b="1" dirty="0">
              <a:solidFill>
                <a:schemeClr val="tx2"/>
              </a:solidFill>
            </a:endParaRPr>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4577191" cy="504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931576" y="1196752"/>
            <a:ext cx="4032929" cy="504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195736" y="6021288"/>
            <a:ext cx="235962" cy="215444"/>
          </a:xfrm>
          <a:prstGeom prst="rect">
            <a:avLst/>
          </a:prstGeom>
          <a:noFill/>
        </p:spPr>
        <p:txBody>
          <a:bodyPr wrap="none" rtlCol="0">
            <a:spAutoFit/>
          </a:bodyPr>
          <a:lstStyle/>
          <a:p>
            <a:r>
              <a:rPr lang="el-GR" sz="1200" baseline="30000" dirty="0" smtClean="0"/>
              <a:t>2</a:t>
            </a:r>
            <a:endParaRPr lang="en-US" sz="1200" baseline="30000" dirty="0"/>
          </a:p>
        </p:txBody>
      </p:sp>
      <p:sp>
        <p:nvSpPr>
          <p:cNvPr id="10" name="TextBox 9"/>
          <p:cNvSpPr txBox="1"/>
          <p:nvPr/>
        </p:nvSpPr>
        <p:spPr>
          <a:xfrm>
            <a:off x="7884368" y="5949280"/>
            <a:ext cx="235962" cy="215444"/>
          </a:xfrm>
          <a:prstGeom prst="rect">
            <a:avLst/>
          </a:prstGeom>
          <a:noFill/>
        </p:spPr>
        <p:txBody>
          <a:bodyPr wrap="none" rtlCol="0">
            <a:spAutoFit/>
          </a:bodyPr>
          <a:lstStyle/>
          <a:p>
            <a:r>
              <a:rPr lang="el-GR" sz="1200" baseline="30000" dirty="0" smtClean="0"/>
              <a:t>2</a:t>
            </a:r>
            <a:endParaRPr lang="en-US" sz="1200" baseline="30000" dirty="0"/>
          </a:p>
        </p:txBody>
      </p:sp>
    </p:spTree>
    <p:extLst>
      <p:ext uri="{BB962C8B-B14F-4D97-AF65-F5344CB8AC3E}">
        <p14:creationId xmlns:p14="http://schemas.microsoft.com/office/powerpoint/2010/main" val="20795462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normAutofit/>
          </a:bodyPr>
          <a:lstStyle/>
          <a:p>
            <a:pPr>
              <a:spcBef>
                <a:spcPts val="1200"/>
              </a:spcBef>
              <a:spcAft>
                <a:spcPts val="1200"/>
              </a:spcAft>
            </a:pPr>
            <a:r>
              <a:rPr lang="el-GR" sz="2400" dirty="0"/>
              <a:t>Η πρώτη οδοντίνη που παράγεται και βρίσκεται γύρω από την περιφέρεια </a:t>
            </a:r>
            <a:r>
              <a:rPr lang="el-GR" sz="2400" dirty="0" smtClean="0"/>
              <a:t>των </a:t>
            </a:r>
            <a:r>
              <a:rPr lang="el-GR" sz="2400" dirty="0" err="1" smtClean="0"/>
              <a:t>οδοντινοβλαστών</a:t>
            </a:r>
            <a:r>
              <a:rPr lang="el-GR" sz="2400" dirty="0" smtClean="0"/>
              <a:t> </a:t>
            </a:r>
            <a:r>
              <a:rPr lang="el-GR" sz="2400" dirty="0"/>
              <a:t>ονομάζεται </a:t>
            </a:r>
            <a:r>
              <a:rPr lang="el-GR" sz="2400" b="1" dirty="0"/>
              <a:t>επενδυτική οδοντίνη (</a:t>
            </a:r>
            <a:r>
              <a:rPr lang="el-GR" sz="2400" b="1" dirty="0" err="1"/>
              <a:t>mantle</a:t>
            </a:r>
            <a:r>
              <a:rPr lang="el-GR" sz="2400" b="1" dirty="0"/>
              <a:t> </a:t>
            </a:r>
            <a:r>
              <a:rPr lang="el-GR" sz="2400" b="1" dirty="0" err="1"/>
              <a:t>dentin</a:t>
            </a:r>
            <a:r>
              <a:rPr lang="el-GR" sz="2400" b="1" dirty="0"/>
              <a:t>)</a:t>
            </a:r>
            <a:r>
              <a:rPr lang="el-GR" sz="2400" dirty="0"/>
              <a:t>. </a:t>
            </a:r>
            <a:endParaRPr lang="el-GR" sz="2400" dirty="0" smtClean="0"/>
          </a:p>
          <a:p>
            <a:pPr>
              <a:spcBef>
                <a:spcPts val="1200"/>
              </a:spcBef>
              <a:spcAft>
                <a:spcPts val="1200"/>
              </a:spcAft>
            </a:pPr>
            <a:r>
              <a:rPr lang="el-GR" sz="2400" dirty="0" smtClean="0"/>
              <a:t>Η </a:t>
            </a:r>
            <a:r>
              <a:rPr lang="el-GR" sz="2400" dirty="0"/>
              <a:t>ύπαρξη </a:t>
            </a:r>
            <a:r>
              <a:rPr lang="el-GR" sz="2400" dirty="0" smtClean="0"/>
              <a:t>των μεγάλης </a:t>
            </a:r>
            <a:r>
              <a:rPr lang="el-GR" sz="2400" dirty="0"/>
              <a:t>διαμέτρου ινών κολλαγόνου, που ανευρίσκονται στην επενδυτική </a:t>
            </a:r>
            <a:r>
              <a:rPr lang="el-GR" sz="2400" dirty="0" smtClean="0"/>
              <a:t>οδοντίνη, την </a:t>
            </a:r>
            <a:r>
              <a:rPr lang="el-GR" sz="2400" dirty="0"/>
              <a:t>διαφοροποιεί από την υπόλοιπη δομή της οδοντίνης</a:t>
            </a:r>
            <a:r>
              <a:rPr lang="el-GR" sz="2400" b="1" dirty="0"/>
              <a:t>. </a:t>
            </a:r>
            <a:endParaRPr lang="el-GR" sz="2400" b="1" dirty="0" smtClean="0"/>
          </a:p>
          <a:p>
            <a:pPr>
              <a:spcBef>
                <a:spcPts val="1200"/>
              </a:spcBef>
              <a:spcAft>
                <a:spcPts val="1200"/>
              </a:spcAft>
            </a:pPr>
            <a:r>
              <a:rPr lang="el-GR" sz="2400" dirty="0" smtClean="0"/>
              <a:t>Το </a:t>
            </a:r>
            <a:r>
              <a:rPr lang="el-GR" sz="2400" dirty="0"/>
              <a:t>πάχος της </a:t>
            </a:r>
            <a:r>
              <a:rPr lang="el-GR" sz="2400" dirty="0" smtClean="0"/>
              <a:t>επενδυτικής οδοντίνης </a:t>
            </a:r>
            <a:r>
              <a:rPr lang="el-GR" sz="2400" dirty="0"/>
              <a:t>δεν είναι σταθερό και κυμαίνεται από λίγα </a:t>
            </a:r>
            <a:r>
              <a:rPr lang="el-GR" sz="2400" dirty="0" err="1"/>
              <a:t>nm</a:t>
            </a:r>
            <a:r>
              <a:rPr lang="el-GR" sz="2400" dirty="0"/>
              <a:t> έως 10 </a:t>
            </a:r>
            <a:r>
              <a:rPr lang="el-GR" sz="2400" dirty="0" err="1"/>
              <a:t>μm</a:t>
            </a:r>
            <a:r>
              <a:rPr lang="el-GR" sz="2400" dirty="0"/>
              <a:t>.</a:t>
            </a:r>
          </a:p>
        </p:txBody>
      </p:sp>
      <p:sp>
        <p:nvSpPr>
          <p:cNvPr id="4" name="Title 1"/>
          <p:cNvSpPr>
            <a:spLocks noGrp="1"/>
          </p:cNvSpPr>
          <p:nvPr>
            <p:ph type="title"/>
          </p:nvPr>
        </p:nvSpPr>
        <p:spPr/>
        <p:txBody>
          <a:bodyPr anchor="t">
            <a:normAutofit/>
          </a:bodyPr>
          <a:lstStyle/>
          <a:p>
            <a:r>
              <a:rPr lang="el-GR" sz="4000" b="1" dirty="0" smtClean="0">
                <a:solidFill>
                  <a:schemeClr val="tx2"/>
                </a:solidFill>
              </a:rPr>
              <a:t>οδοντινογένεση</a:t>
            </a:r>
            <a:endParaRPr lang="el-GR" sz="4000" b="1" dirty="0">
              <a:solidFill>
                <a:schemeClr val="tx2"/>
              </a:solidFill>
            </a:endParaRPr>
          </a:p>
        </p:txBody>
      </p:sp>
    </p:spTree>
    <p:extLst>
      <p:ext uri="{BB962C8B-B14F-4D97-AF65-F5344CB8AC3E}">
        <p14:creationId xmlns:p14="http://schemas.microsoft.com/office/powerpoint/2010/main" val="38970658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4929411"/>
          </a:xfrm>
        </p:spPr>
        <p:txBody>
          <a:bodyPr>
            <a:normAutofit/>
          </a:bodyPr>
          <a:lstStyle/>
          <a:p>
            <a:pPr marL="0" indent="0">
              <a:spcAft>
                <a:spcPts val="600"/>
              </a:spcAft>
              <a:buNone/>
            </a:pPr>
            <a:r>
              <a:rPr lang="el-GR" sz="2400" dirty="0"/>
              <a:t>Η παραγωγή της </a:t>
            </a:r>
            <a:r>
              <a:rPr lang="el-GR" sz="2400" b="1" dirty="0" err="1"/>
              <a:t>περιπολφικής</a:t>
            </a:r>
            <a:r>
              <a:rPr lang="el-GR" sz="2400" b="1" dirty="0"/>
              <a:t> οδοντίνης (</a:t>
            </a:r>
            <a:r>
              <a:rPr lang="el-GR" sz="2400" b="1" dirty="0" err="1"/>
              <a:t>circumpulpal</a:t>
            </a:r>
            <a:r>
              <a:rPr lang="el-GR" sz="2400" b="1" dirty="0"/>
              <a:t> </a:t>
            </a:r>
            <a:r>
              <a:rPr lang="el-GR" sz="2400" b="1" dirty="0" err="1"/>
              <a:t>dentin</a:t>
            </a:r>
            <a:r>
              <a:rPr lang="el-GR" sz="2400" b="1" dirty="0"/>
              <a:t>) </a:t>
            </a:r>
            <a:r>
              <a:rPr lang="el-GR" sz="2400" dirty="0" smtClean="0"/>
              <a:t>αποτελεί την </a:t>
            </a:r>
            <a:r>
              <a:rPr lang="el-GR" sz="2400" dirty="0"/>
              <a:t>κυρίως οδοντινογένεση και παρουσιάζει τρεις βασικές διαφορές, σε σχέση </a:t>
            </a:r>
            <a:r>
              <a:rPr lang="el-GR" sz="2400" dirty="0" smtClean="0"/>
              <a:t>με αυτή </a:t>
            </a:r>
            <a:r>
              <a:rPr lang="el-GR" sz="2400" dirty="0"/>
              <a:t>της επενδυτικής οδοντίνης</a:t>
            </a:r>
            <a:r>
              <a:rPr lang="el-GR" sz="2400" dirty="0" smtClean="0"/>
              <a:t>:</a:t>
            </a:r>
          </a:p>
          <a:p>
            <a:pPr>
              <a:spcAft>
                <a:spcPts val="600"/>
              </a:spcAft>
            </a:pPr>
            <a:r>
              <a:rPr lang="el-GR" sz="2400" dirty="0" smtClean="0"/>
              <a:t> </a:t>
            </a:r>
            <a:r>
              <a:rPr lang="el-GR" sz="2400" dirty="0"/>
              <a:t>Οι ίνες κολλαγόνου είναι διαμέτρου έως 50 </a:t>
            </a:r>
            <a:r>
              <a:rPr lang="el-GR" sz="2400" dirty="0" err="1"/>
              <a:t>nm</a:t>
            </a:r>
            <a:r>
              <a:rPr lang="el-GR" sz="2400" dirty="0"/>
              <a:t> </a:t>
            </a:r>
            <a:r>
              <a:rPr lang="el-GR" sz="2400" dirty="0" smtClean="0"/>
              <a:t>και εναποτίθενται </a:t>
            </a:r>
            <a:r>
              <a:rPr lang="el-GR" sz="2400" dirty="0"/>
              <a:t>παράλληλα προς την επιφάνεια εναπόθεσης της οδοντίνης. </a:t>
            </a:r>
            <a:endParaRPr lang="el-GR" sz="2400" dirty="0" smtClean="0"/>
          </a:p>
          <a:p>
            <a:pPr>
              <a:spcAft>
                <a:spcPts val="600"/>
              </a:spcAft>
            </a:pPr>
            <a:r>
              <a:rPr lang="el-GR" sz="2400" dirty="0" smtClean="0"/>
              <a:t>Η θεμέλια ουσία </a:t>
            </a:r>
            <a:r>
              <a:rPr lang="el-GR" sz="2400" dirty="0"/>
              <a:t>δεν περιέχει συστατικά της βασικής μεμβράνης</a:t>
            </a:r>
            <a:r>
              <a:rPr lang="el-GR" sz="2400" dirty="0" smtClean="0"/>
              <a:t>.</a:t>
            </a:r>
          </a:p>
          <a:p>
            <a:pPr>
              <a:spcAft>
                <a:spcPts val="600"/>
              </a:spcAft>
            </a:pPr>
            <a:r>
              <a:rPr lang="el-GR" sz="2400" dirty="0"/>
              <a:t>Η παραγωγή της </a:t>
            </a:r>
            <a:r>
              <a:rPr lang="el-GR" sz="2400" dirty="0" err="1"/>
              <a:t>περιπολφικής</a:t>
            </a:r>
            <a:r>
              <a:rPr lang="el-GR" sz="2400" dirty="0"/>
              <a:t> οδοντίνης χαρακτηρίζεται από ρυθμική </a:t>
            </a:r>
            <a:r>
              <a:rPr lang="el-GR" sz="2400" dirty="0" smtClean="0"/>
              <a:t>κατά στρώματα </a:t>
            </a:r>
            <a:r>
              <a:rPr lang="el-GR" sz="2400" dirty="0"/>
              <a:t>εναπόθεση του οργανικού υποστρώματος και παράλληλη μετακίνηση </a:t>
            </a:r>
            <a:r>
              <a:rPr lang="el-GR" sz="2400" dirty="0" smtClean="0"/>
              <a:t>του σώματος </a:t>
            </a:r>
            <a:r>
              <a:rPr lang="el-GR" sz="2400" dirty="0"/>
              <a:t>των </a:t>
            </a:r>
            <a:r>
              <a:rPr lang="el-GR" sz="2400" dirty="0" err="1"/>
              <a:t>οδοντινοβλαστών</a:t>
            </a:r>
            <a:r>
              <a:rPr lang="el-GR" sz="2400" dirty="0"/>
              <a:t> προς το κέντρο της οδοντικής θηλής.</a:t>
            </a:r>
          </a:p>
        </p:txBody>
      </p:sp>
      <p:sp>
        <p:nvSpPr>
          <p:cNvPr id="4" name="Title 1"/>
          <p:cNvSpPr>
            <a:spLocks noGrp="1"/>
          </p:cNvSpPr>
          <p:nvPr>
            <p:ph type="title"/>
          </p:nvPr>
        </p:nvSpPr>
        <p:spPr/>
        <p:txBody>
          <a:bodyPr anchor="t">
            <a:normAutofit/>
          </a:bodyPr>
          <a:lstStyle/>
          <a:p>
            <a:r>
              <a:rPr lang="el-GR" sz="4000" b="1" dirty="0" smtClean="0">
                <a:solidFill>
                  <a:schemeClr val="tx2"/>
                </a:solidFill>
              </a:rPr>
              <a:t>οδοντινογένεση</a:t>
            </a:r>
            <a:endParaRPr lang="el-GR" sz="4000" b="1" dirty="0">
              <a:solidFill>
                <a:schemeClr val="tx2"/>
              </a:solidFill>
            </a:endParaRPr>
          </a:p>
        </p:txBody>
      </p:sp>
    </p:spTree>
    <p:extLst>
      <p:ext uri="{BB962C8B-B14F-4D97-AF65-F5344CB8AC3E}">
        <p14:creationId xmlns:p14="http://schemas.microsoft.com/office/powerpoint/2010/main" val="307128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5073427"/>
          </a:xfrm>
        </p:spPr>
        <p:txBody>
          <a:bodyPr>
            <a:normAutofit/>
          </a:bodyPr>
          <a:lstStyle/>
          <a:p>
            <a:pPr>
              <a:lnSpc>
                <a:spcPct val="150000"/>
              </a:lnSpc>
              <a:spcBef>
                <a:spcPts val="600"/>
              </a:spcBef>
            </a:pPr>
            <a:r>
              <a:rPr lang="el-GR" sz="2000" dirty="0" smtClean="0"/>
              <a:t>Η οδοντινογένεση γίνεται κατά κανονικά στρώματα σε κάθε αυξητικό κώνο . </a:t>
            </a:r>
          </a:p>
          <a:p>
            <a:pPr>
              <a:lnSpc>
                <a:spcPct val="150000"/>
              </a:lnSpc>
              <a:spcBef>
                <a:spcPts val="1200"/>
              </a:spcBef>
              <a:spcAft>
                <a:spcPts val="1200"/>
              </a:spcAft>
            </a:pPr>
            <a:r>
              <a:rPr lang="el-GR" sz="2000" dirty="0" smtClean="0"/>
              <a:t>Με την παράγωγη των κωνικών στρωμάτων της οδοντίνης από την περιφέρεια προς το κέντρο μέχρι τον ανατομικό αυχένα και τη  σύγχρονη εναπόθεση του οργανικού υποστρώματος της αδαμαντίνης ολοκληρώνεται ο σχηματισμός της μύλης και αρχίζει η κίνηση για ανατολή του δοντιού, ενώ κατά τον ίδιο χρόνο με την επίδραση του επιθηλιακού διαφράγματος και του ελύτρου της ρίζας που βλαστάνει, αρχίζει πάντα με τον ίδιο μηχανισμό η παράγωγη της οδοντίνης της ρίζας.</a:t>
            </a:r>
            <a:endParaRPr lang="en-US" sz="2000" dirty="0"/>
          </a:p>
        </p:txBody>
      </p:sp>
      <p:sp>
        <p:nvSpPr>
          <p:cNvPr id="4" name="Title 1"/>
          <p:cNvSpPr>
            <a:spLocks noGrp="1"/>
          </p:cNvSpPr>
          <p:nvPr>
            <p:ph type="title"/>
          </p:nvPr>
        </p:nvSpPr>
        <p:spPr>
          <a:xfrm>
            <a:off x="457200" y="116632"/>
            <a:ext cx="8229600" cy="900000"/>
          </a:xfrm>
        </p:spPr>
        <p:txBody>
          <a:bodyPr anchor="t">
            <a:normAutofit/>
          </a:bodyPr>
          <a:lstStyle/>
          <a:p>
            <a:r>
              <a:rPr lang="el-GR" sz="4000" b="1" dirty="0" smtClean="0">
                <a:solidFill>
                  <a:schemeClr val="tx2"/>
                </a:solidFill>
              </a:rPr>
              <a:t>οδοντινογένεση</a:t>
            </a:r>
            <a:endParaRPr lang="el-GR" sz="4000" b="1" dirty="0">
              <a:solidFill>
                <a:schemeClr val="tx2"/>
              </a:solidFill>
            </a:endParaRPr>
          </a:p>
        </p:txBody>
      </p:sp>
    </p:spTree>
    <p:extLst>
      <p:ext uri="{BB962C8B-B14F-4D97-AF65-F5344CB8AC3E}">
        <p14:creationId xmlns:p14="http://schemas.microsoft.com/office/powerpoint/2010/main" val="106284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Bef>
                <a:spcPts val="1200"/>
              </a:spcBef>
              <a:spcAft>
                <a:spcPts val="1200"/>
              </a:spcAft>
            </a:pPr>
            <a:r>
              <a:rPr lang="el-GR" sz="2400" dirty="0"/>
              <a:t>Μετά τη λειτουργική διαφοροποίηση των </a:t>
            </a:r>
            <a:r>
              <a:rPr lang="el-GR" sz="2400" dirty="0" err="1"/>
              <a:t>οδοντινοβλαστών</a:t>
            </a:r>
            <a:r>
              <a:rPr lang="el-GR" sz="2400" dirty="0"/>
              <a:t> και την </a:t>
            </a:r>
            <a:r>
              <a:rPr lang="el-GR" sz="2400" b="1" dirty="0" smtClean="0"/>
              <a:t>έναρξη εναπόθεσης </a:t>
            </a:r>
            <a:r>
              <a:rPr lang="el-GR" sz="2400" b="1" dirty="0"/>
              <a:t>της </a:t>
            </a:r>
            <a:r>
              <a:rPr lang="el-GR" sz="2400" b="1" dirty="0" err="1"/>
              <a:t>προοδοντίνης</a:t>
            </a:r>
            <a:r>
              <a:rPr lang="el-GR" sz="2400" dirty="0"/>
              <a:t>, αρχίζουν να παρατηρούνται διαδικασίες </a:t>
            </a:r>
            <a:r>
              <a:rPr lang="el-GR" sz="2400" dirty="0" smtClean="0"/>
              <a:t>μορφολογικής διαφοροποίησης </a:t>
            </a:r>
            <a:r>
              <a:rPr lang="el-GR" sz="2400" dirty="0"/>
              <a:t>στο όργανο της αδαμαντίνης και πιο συγκεκριμένα στα κύτταρα </a:t>
            </a:r>
            <a:r>
              <a:rPr lang="el-GR" sz="2400" dirty="0" smtClean="0"/>
              <a:t>του </a:t>
            </a:r>
            <a:r>
              <a:rPr lang="el-GR" sz="2400" b="1" i="1" dirty="0" smtClean="0">
                <a:solidFill>
                  <a:schemeClr val="tx2"/>
                </a:solidFill>
              </a:rPr>
              <a:t>έσω </a:t>
            </a:r>
            <a:r>
              <a:rPr lang="el-GR" sz="2400" b="1" i="1" dirty="0" err="1">
                <a:solidFill>
                  <a:schemeClr val="tx2"/>
                </a:solidFill>
              </a:rPr>
              <a:t>αδαμαντινικού</a:t>
            </a:r>
            <a:r>
              <a:rPr lang="el-GR" sz="2400" b="1" i="1" dirty="0">
                <a:solidFill>
                  <a:schemeClr val="tx2"/>
                </a:solidFill>
              </a:rPr>
              <a:t> επιθηλίου</a:t>
            </a:r>
            <a:r>
              <a:rPr lang="el-GR" sz="2400" dirty="0" smtClean="0"/>
              <a:t>.</a:t>
            </a:r>
          </a:p>
          <a:p>
            <a:pPr>
              <a:spcBef>
                <a:spcPts val="1200"/>
              </a:spcBef>
              <a:spcAft>
                <a:spcPts val="1200"/>
              </a:spcAft>
            </a:pPr>
            <a:r>
              <a:rPr lang="el-GR" sz="2400" dirty="0" smtClean="0"/>
              <a:t>Η </a:t>
            </a:r>
            <a:r>
              <a:rPr lang="el-GR" sz="2400" dirty="0" err="1" smtClean="0"/>
              <a:t>αδαμαντινογένεση</a:t>
            </a:r>
            <a:r>
              <a:rPr lang="el-GR" sz="2400" dirty="0" smtClean="0"/>
              <a:t> γίνεται εξελικτικά :</a:t>
            </a:r>
            <a:endParaRPr lang="en-GB" sz="2400" dirty="0" smtClean="0"/>
          </a:p>
          <a:p>
            <a:pPr marL="0" indent="0">
              <a:spcBef>
                <a:spcPts val="1200"/>
              </a:spcBef>
              <a:spcAft>
                <a:spcPts val="1200"/>
              </a:spcAft>
              <a:buNone/>
            </a:pPr>
            <a:r>
              <a:rPr lang="el-GR" sz="2400" dirty="0" smtClean="0"/>
              <a:t>α) με το σχηματισμό του οργανικού υποστρώματος και </a:t>
            </a:r>
          </a:p>
          <a:p>
            <a:pPr marL="0" indent="0">
              <a:spcBef>
                <a:spcPts val="1200"/>
              </a:spcBef>
              <a:spcAft>
                <a:spcPts val="1200"/>
              </a:spcAft>
              <a:buNone/>
            </a:pPr>
            <a:r>
              <a:rPr lang="el-GR" sz="2400" dirty="0" smtClean="0"/>
              <a:t>β) με την ενασβεστίωση του.</a:t>
            </a:r>
            <a:endParaRPr lang="el-GR" sz="2400" dirty="0"/>
          </a:p>
        </p:txBody>
      </p:sp>
      <p:sp>
        <p:nvSpPr>
          <p:cNvPr id="4" name="Title 1"/>
          <p:cNvSpPr>
            <a:spLocks noGrp="1"/>
          </p:cNvSpPr>
          <p:nvPr>
            <p:ph type="title"/>
          </p:nvPr>
        </p:nvSpPr>
        <p:spPr/>
        <p:txBody>
          <a:bodyPr anchor="ctr">
            <a:normAutofit/>
          </a:bodyPr>
          <a:lstStyle/>
          <a:p>
            <a:r>
              <a:rPr lang="el-GR" sz="4000" b="1" dirty="0" err="1" smtClean="0">
                <a:solidFill>
                  <a:schemeClr val="tx2"/>
                </a:solidFill>
              </a:rPr>
              <a:t>αδαμαντινογένεση</a:t>
            </a:r>
            <a:endParaRPr lang="el-GR" sz="4000" b="1" dirty="0">
              <a:solidFill>
                <a:schemeClr val="tx2"/>
              </a:solidFill>
            </a:endParaRPr>
          </a:p>
        </p:txBody>
      </p:sp>
    </p:spTree>
    <p:extLst>
      <p:ext uri="{BB962C8B-B14F-4D97-AF65-F5344CB8AC3E}">
        <p14:creationId xmlns:p14="http://schemas.microsoft.com/office/powerpoint/2010/main" val="414260072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r>
              <a:rPr lang="el-GR" sz="2000" dirty="0" smtClean="0"/>
              <a:t>Ο κύκλος ζωής των κυττάρων </a:t>
            </a:r>
            <a:r>
              <a:rPr lang="el-GR" sz="2000" dirty="0"/>
              <a:t>του έσω αδαμαντινικού </a:t>
            </a:r>
            <a:r>
              <a:rPr lang="el-GR" sz="2000" dirty="0" smtClean="0"/>
              <a:t>επιθηλίου που διαφοροποιούνται σε αδαμαντινοβλάστες, διακρίνεται στις εξής φάσεις:</a:t>
            </a:r>
          </a:p>
          <a:p>
            <a:pPr marL="0" indent="0">
              <a:buNone/>
            </a:pPr>
            <a:r>
              <a:rPr lang="el-GR" sz="2400" dirty="0" smtClean="0"/>
              <a:t>1. μορφολογική φάση </a:t>
            </a:r>
            <a:r>
              <a:rPr lang="el-GR" sz="2000" dirty="0" smtClean="0"/>
              <a:t>(</a:t>
            </a:r>
            <a:r>
              <a:rPr lang="el-GR" sz="2000" dirty="0" err="1" smtClean="0"/>
              <a:t>προαδαμαντινοβλάστες</a:t>
            </a:r>
            <a:r>
              <a:rPr lang="el-GR" sz="2000" dirty="0" smtClean="0"/>
              <a:t> –οδοντική θηλή-</a:t>
            </a:r>
            <a:r>
              <a:rPr lang="el-GR" sz="2000" dirty="0"/>
              <a:t>βασική </a:t>
            </a:r>
            <a:r>
              <a:rPr lang="el-GR" sz="2000" dirty="0" smtClean="0"/>
              <a:t>μεμβράνη)</a:t>
            </a:r>
          </a:p>
          <a:p>
            <a:pPr marL="0" indent="0">
              <a:buNone/>
            </a:pPr>
            <a:r>
              <a:rPr lang="el-GR" sz="2400" dirty="0" smtClean="0"/>
              <a:t>2. οργανωτική φάση </a:t>
            </a:r>
            <a:r>
              <a:rPr lang="el-GR" sz="2000" dirty="0" smtClean="0"/>
              <a:t>(προαδαμαντινοβλάστες επιδρούν στο μεσέγχυμα οδοντικής θηλής-διαφοροποίηση σε  οδοντοβλάστες-</a:t>
            </a:r>
            <a:r>
              <a:rPr lang="el-GR" sz="2000" dirty="0" err="1" smtClean="0"/>
              <a:t>προοδοντίνη</a:t>
            </a:r>
            <a:r>
              <a:rPr lang="el-GR" sz="2000" dirty="0" smtClean="0"/>
              <a:t>- τροφικός προσανατολισμός </a:t>
            </a:r>
            <a:r>
              <a:rPr lang="el-GR" sz="2000" dirty="0" err="1" smtClean="0"/>
              <a:t>προαδαμαντινοβλαστών</a:t>
            </a:r>
            <a:r>
              <a:rPr lang="el-GR" sz="2000" dirty="0" smtClean="0"/>
              <a:t> προς τα </a:t>
            </a:r>
            <a:r>
              <a:rPr lang="el-GR" sz="2000" dirty="0"/>
              <a:t>έ</a:t>
            </a:r>
            <a:r>
              <a:rPr lang="el-GR" sz="2000" dirty="0" smtClean="0"/>
              <a:t>ξω)</a:t>
            </a:r>
          </a:p>
          <a:p>
            <a:pPr marL="0" indent="0">
              <a:buNone/>
            </a:pPr>
            <a:r>
              <a:rPr lang="el-GR" sz="2400" dirty="0" smtClean="0"/>
              <a:t>3. παραγωγική </a:t>
            </a:r>
            <a:r>
              <a:rPr lang="el-GR" sz="2400" dirty="0"/>
              <a:t>φάση </a:t>
            </a:r>
            <a:r>
              <a:rPr lang="el-GR" sz="2000" dirty="0"/>
              <a:t>(</a:t>
            </a:r>
            <a:r>
              <a:rPr lang="el-GR" sz="2000" dirty="0" err="1"/>
              <a:t>προαδαμαντινοβλάστες</a:t>
            </a:r>
            <a:r>
              <a:rPr lang="el-GR" sz="2000" dirty="0"/>
              <a:t> </a:t>
            </a:r>
            <a:r>
              <a:rPr lang="el-GR" sz="2000" dirty="0" smtClean="0"/>
              <a:t> σε </a:t>
            </a:r>
            <a:r>
              <a:rPr lang="el-GR" sz="2000" dirty="0" err="1" smtClean="0"/>
              <a:t>αδαμαντινοβλάστες</a:t>
            </a:r>
            <a:r>
              <a:rPr lang="el-GR" sz="2000" dirty="0" smtClean="0"/>
              <a:t>-σχηματισμός οργανικού υποστρώματος αδαμαντίνης)</a:t>
            </a:r>
          </a:p>
          <a:p>
            <a:pPr marL="0" indent="0">
              <a:buNone/>
            </a:pPr>
            <a:r>
              <a:rPr lang="el-GR" sz="2400" dirty="0" smtClean="0"/>
              <a:t>4.φάση ωρίμανσης της αδαμαντίνης</a:t>
            </a:r>
          </a:p>
          <a:p>
            <a:pPr marL="0" indent="0">
              <a:buNone/>
            </a:pPr>
            <a:r>
              <a:rPr lang="el-GR" sz="2400" dirty="0" smtClean="0"/>
              <a:t>5. προστατευτική φάση</a:t>
            </a:r>
            <a:endParaRPr lang="en-US" sz="2400" dirty="0"/>
          </a:p>
        </p:txBody>
      </p:sp>
      <p:sp>
        <p:nvSpPr>
          <p:cNvPr id="4" name="Title 1"/>
          <p:cNvSpPr>
            <a:spLocks noGrp="1"/>
          </p:cNvSpPr>
          <p:nvPr>
            <p:ph type="title"/>
          </p:nvPr>
        </p:nvSpPr>
        <p:spPr/>
        <p:txBody>
          <a:bodyPr anchor="ctr">
            <a:normAutofit fontScale="90000"/>
          </a:bodyPr>
          <a:lstStyle/>
          <a:p>
            <a:r>
              <a:rPr lang="el-GR" sz="4000" b="1" dirty="0" err="1" smtClean="0">
                <a:solidFill>
                  <a:schemeClr val="tx2"/>
                </a:solidFill>
              </a:rPr>
              <a:t>Αδαμαντινογένεση</a:t>
            </a:r>
            <a:r>
              <a:rPr lang="el-GR" sz="4000" b="1" dirty="0" smtClean="0">
                <a:solidFill>
                  <a:schemeClr val="tx2"/>
                </a:solidFill>
              </a:rPr>
              <a:t/>
            </a:r>
            <a:br>
              <a:rPr lang="el-GR" sz="4000" b="1" dirty="0" smtClean="0">
                <a:solidFill>
                  <a:schemeClr val="tx2"/>
                </a:solidFill>
              </a:rPr>
            </a:br>
            <a:r>
              <a:rPr lang="el-GR" sz="3100" b="1" dirty="0" smtClean="0"/>
              <a:t>σχηματισμός </a:t>
            </a:r>
            <a:r>
              <a:rPr lang="el-GR" sz="3100" b="1" dirty="0"/>
              <a:t>του οργανικού υποστρώματος</a:t>
            </a:r>
            <a:endParaRPr lang="el-GR" sz="3100" b="1" dirty="0">
              <a:solidFill>
                <a:schemeClr val="tx2"/>
              </a:solidFill>
            </a:endParaRPr>
          </a:p>
        </p:txBody>
      </p:sp>
    </p:spTree>
    <p:extLst>
      <p:ext uri="{BB962C8B-B14F-4D97-AF65-F5344CB8AC3E}">
        <p14:creationId xmlns:p14="http://schemas.microsoft.com/office/powerpoint/2010/main" val="29173251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4929411"/>
          </a:xfrm>
        </p:spPr>
        <p:txBody>
          <a:bodyPr>
            <a:normAutofit/>
          </a:bodyPr>
          <a:lstStyle/>
          <a:p>
            <a:pPr>
              <a:spcBef>
                <a:spcPts val="600"/>
              </a:spcBef>
              <a:spcAft>
                <a:spcPts val="600"/>
              </a:spcAft>
            </a:pPr>
            <a:r>
              <a:rPr lang="el-GR" sz="2200" dirty="0"/>
              <a:t>Το έσω </a:t>
            </a:r>
            <a:r>
              <a:rPr lang="el-GR" sz="2200" dirty="0" err="1"/>
              <a:t>αδαμαντινικό</a:t>
            </a:r>
            <a:r>
              <a:rPr lang="el-GR" sz="2200" dirty="0"/>
              <a:t> επιθήλιο, </a:t>
            </a:r>
            <a:r>
              <a:rPr lang="el-GR" sz="2200" b="1" dirty="0">
                <a:solidFill>
                  <a:schemeClr val="tx2"/>
                </a:solidFill>
              </a:rPr>
              <a:t>στην αρχή </a:t>
            </a:r>
            <a:r>
              <a:rPr lang="el-GR" sz="2200" b="1" dirty="0" smtClean="0">
                <a:solidFill>
                  <a:schemeClr val="tx2"/>
                </a:solidFill>
              </a:rPr>
              <a:t>του κωδωνοειδούς </a:t>
            </a:r>
            <a:r>
              <a:rPr lang="el-GR" sz="2200" b="1" dirty="0">
                <a:solidFill>
                  <a:schemeClr val="tx2"/>
                </a:solidFill>
              </a:rPr>
              <a:t>σταδίου</a:t>
            </a:r>
            <a:r>
              <a:rPr lang="el-GR" sz="2200" dirty="0"/>
              <a:t>, αποτελείται </a:t>
            </a:r>
            <a:r>
              <a:rPr lang="el-GR" sz="2200" dirty="0" smtClean="0"/>
              <a:t>από χαμηλά </a:t>
            </a:r>
            <a:r>
              <a:rPr lang="el-GR" sz="2200" dirty="0"/>
              <a:t>κυλινδρικά κύτταρα (</a:t>
            </a:r>
            <a:r>
              <a:rPr lang="el-GR" sz="2200" b="1" dirty="0" err="1"/>
              <a:t>προαδαμαντινοβλάστες</a:t>
            </a:r>
            <a:r>
              <a:rPr lang="el-GR" sz="2200" b="1" dirty="0"/>
              <a:t>)</a:t>
            </a:r>
            <a:r>
              <a:rPr lang="el-GR" sz="2200" dirty="0"/>
              <a:t> </a:t>
            </a:r>
            <a:r>
              <a:rPr lang="el-GR" sz="2200" dirty="0" smtClean="0"/>
              <a:t> που </a:t>
            </a:r>
            <a:r>
              <a:rPr lang="el-GR" sz="2200" dirty="0"/>
              <a:t>συνεχίζουν </a:t>
            </a:r>
            <a:r>
              <a:rPr lang="el-GR" sz="2200" dirty="0" smtClean="0"/>
              <a:t>να πολλαπλασιάζονται τοποθετημένα </a:t>
            </a:r>
            <a:r>
              <a:rPr lang="el-GR" sz="2200" dirty="0"/>
              <a:t>σε στενή επαφή, ώστε </a:t>
            </a:r>
            <a:r>
              <a:rPr lang="el-GR" sz="2200" dirty="0" smtClean="0"/>
              <a:t>να μην </a:t>
            </a:r>
            <a:r>
              <a:rPr lang="el-GR" sz="2200" dirty="0" err="1"/>
              <a:t>καταλείπονται</a:t>
            </a:r>
            <a:r>
              <a:rPr lang="el-GR" sz="2200" dirty="0"/>
              <a:t> μεταξύ τους μεσοκυττάριοι χώροι. </a:t>
            </a:r>
            <a:r>
              <a:rPr lang="el-GR" sz="2200" dirty="0" smtClean="0"/>
              <a:t>Ο πυρήνας τους βρίσκεται στο κέντρο του κυττάρου.</a:t>
            </a:r>
          </a:p>
          <a:p>
            <a:pPr>
              <a:spcBef>
                <a:spcPts val="600"/>
              </a:spcBef>
              <a:spcAft>
                <a:spcPts val="600"/>
              </a:spcAft>
            </a:pPr>
            <a:r>
              <a:rPr lang="el-GR" sz="2200" b="1" dirty="0" smtClean="0">
                <a:solidFill>
                  <a:schemeClr val="tx2"/>
                </a:solidFill>
              </a:rPr>
              <a:t>Κατά </a:t>
            </a:r>
            <a:r>
              <a:rPr lang="el-GR" sz="2200" b="1" dirty="0">
                <a:solidFill>
                  <a:schemeClr val="tx2"/>
                </a:solidFill>
              </a:rPr>
              <a:t>το τέλος του </a:t>
            </a:r>
            <a:r>
              <a:rPr lang="el-GR" sz="2200" b="1" dirty="0" smtClean="0">
                <a:solidFill>
                  <a:schemeClr val="tx2"/>
                </a:solidFill>
              </a:rPr>
              <a:t>κωδωνοειδούς σταδίου</a:t>
            </a:r>
            <a:r>
              <a:rPr lang="el-GR" sz="2200" dirty="0"/>
              <a:t>, τα κύτταρα αυτά που βρίσκονται σε αλληλεπίδραση με τα </a:t>
            </a:r>
            <a:r>
              <a:rPr lang="el-GR" sz="2200" dirty="0" err="1" smtClean="0"/>
              <a:t>εξωμεσεγχυματικά</a:t>
            </a:r>
            <a:r>
              <a:rPr lang="el-GR" sz="2200" dirty="0"/>
              <a:t> </a:t>
            </a:r>
            <a:r>
              <a:rPr lang="el-GR" sz="2200" dirty="0" smtClean="0"/>
              <a:t>κύτταρα </a:t>
            </a:r>
            <a:r>
              <a:rPr lang="el-GR" sz="2200" dirty="0"/>
              <a:t>της οδοντικής θηλής σταματούν να πολλαπλασιάζονται και παρουσιάζουν </a:t>
            </a:r>
            <a:r>
              <a:rPr lang="el-GR" sz="2200" dirty="0" smtClean="0"/>
              <a:t>σειρά μορφολογικών </a:t>
            </a:r>
            <a:r>
              <a:rPr lang="el-GR" sz="2200" dirty="0"/>
              <a:t>και λειτουργικών μεταβολών κατά τη διαφοροποίηση τους </a:t>
            </a:r>
            <a:r>
              <a:rPr lang="el-GR" sz="2200" dirty="0" smtClean="0"/>
              <a:t>σε εξειδικευμένα </a:t>
            </a:r>
            <a:r>
              <a:rPr lang="el-GR" sz="2200" dirty="0"/>
              <a:t>εκκριτικά κύτταρα </a:t>
            </a:r>
            <a:r>
              <a:rPr lang="el-GR" sz="2200" dirty="0" smtClean="0"/>
              <a:t>- </a:t>
            </a:r>
            <a:r>
              <a:rPr lang="el-GR" sz="2200" b="1" dirty="0" smtClean="0"/>
              <a:t>αδαμαντινοβλάστες</a:t>
            </a:r>
            <a:r>
              <a:rPr lang="el-GR" sz="2200" dirty="0" smtClean="0"/>
              <a:t>.</a:t>
            </a:r>
            <a:endParaRPr lang="el-GR" sz="2200" dirty="0"/>
          </a:p>
        </p:txBody>
      </p:sp>
      <p:sp>
        <p:nvSpPr>
          <p:cNvPr id="4" name="Title 1"/>
          <p:cNvSpPr>
            <a:spLocks noGrp="1"/>
          </p:cNvSpPr>
          <p:nvPr>
            <p:ph type="title"/>
          </p:nvPr>
        </p:nvSpPr>
        <p:spPr/>
        <p:txBody>
          <a:bodyPr anchor="t">
            <a:normAutofit/>
          </a:bodyPr>
          <a:lstStyle/>
          <a:p>
            <a:r>
              <a:rPr lang="el-GR" sz="4000" b="1" dirty="0" err="1" smtClean="0">
                <a:solidFill>
                  <a:schemeClr val="tx2"/>
                </a:solidFill>
              </a:rPr>
              <a:t>αδαμαντινογένεση</a:t>
            </a:r>
            <a:endParaRPr lang="el-GR" sz="4000" b="1" dirty="0">
              <a:solidFill>
                <a:schemeClr val="tx2"/>
              </a:solidFill>
            </a:endParaRPr>
          </a:p>
        </p:txBody>
      </p:sp>
    </p:spTree>
    <p:extLst>
      <p:ext uri="{BB962C8B-B14F-4D97-AF65-F5344CB8AC3E}">
        <p14:creationId xmlns:p14="http://schemas.microsoft.com/office/powerpoint/2010/main" val="10941458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744"/>
            <a:ext cx="8229600" cy="1044000"/>
          </a:xfrm>
        </p:spPr>
        <p:txBody>
          <a:bodyPr>
            <a:noAutofit/>
          </a:bodyPr>
          <a:lstStyle/>
          <a:p>
            <a:r>
              <a:rPr lang="el-GR" sz="3600" b="1" dirty="0" err="1" smtClean="0">
                <a:solidFill>
                  <a:schemeClr val="tx2"/>
                </a:solidFill>
              </a:rPr>
              <a:t>Αδαμαντινογένεση</a:t>
            </a:r>
            <a:r>
              <a:rPr lang="el-GR" sz="3600" b="1" dirty="0" smtClean="0">
                <a:solidFill>
                  <a:schemeClr val="tx2"/>
                </a:solidFill>
              </a:rPr>
              <a:t/>
            </a:r>
            <a:br>
              <a:rPr lang="el-GR" sz="3600" b="1" dirty="0" smtClean="0">
                <a:solidFill>
                  <a:schemeClr val="tx2"/>
                </a:solidFill>
              </a:rPr>
            </a:br>
            <a:r>
              <a:rPr lang="el-GR" sz="3600" dirty="0"/>
              <a:t> μορφολογική φάση</a:t>
            </a:r>
            <a:endParaRPr lang="en-US" sz="3600" dirty="0"/>
          </a:p>
        </p:txBody>
      </p:sp>
      <p:pic>
        <p:nvPicPr>
          <p:cNvPr id="4"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256"/>
          <a:stretch/>
        </p:blipFill>
        <p:spPr bwMode="auto">
          <a:xfrm>
            <a:off x="1591027" y="1233344"/>
            <a:ext cx="5477541" cy="5292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231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chor="t"/>
          <a:lstStyle/>
          <a:p>
            <a:r>
              <a:rPr lang="el-GR" altLang="el-GR" b="1" dirty="0" smtClean="0">
                <a:solidFill>
                  <a:schemeClr val="tx2"/>
                </a:solidFill>
              </a:rPr>
              <a:t>οδοντογένεση</a:t>
            </a:r>
            <a:endParaRPr lang="el-GR" b="1" dirty="0"/>
          </a:p>
        </p:txBody>
      </p:sp>
      <p:sp>
        <p:nvSpPr>
          <p:cNvPr id="3" name="Content Placeholder 2"/>
          <p:cNvSpPr>
            <a:spLocks noGrp="1"/>
          </p:cNvSpPr>
          <p:nvPr>
            <p:ph sz="half" idx="1"/>
          </p:nvPr>
        </p:nvSpPr>
        <p:spPr>
          <a:xfrm>
            <a:off x="251520" y="1340768"/>
            <a:ext cx="4536504" cy="4997152"/>
          </a:xfrm>
        </p:spPr>
        <p:txBody>
          <a:bodyPr>
            <a:normAutofit fontScale="92500" lnSpcReduction="20000"/>
          </a:bodyPr>
          <a:lstStyle/>
          <a:p>
            <a:r>
              <a:rPr lang="el-GR" dirty="0"/>
              <a:t>Τα δόντια αναπτύσσονται από δύο τύπους </a:t>
            </a:r>
            <a:r>
              <a:rPr lang="el-GR" dirty="0" smtClean="0"/>
              <a:t>κυττάρων</a:t>
            </a:r>
            <a:r>
              <a:rPr lang="en-GB" dirty="0" smtClean="0"/>
              <a:t>:</a:t>
            </a:r>
          </a:p>
          <a:p>
            <a:pPr>
              <a:buClr>
                <a:schemeClr val="accent2"/>
              </a:buClr>
              <a:buFont typeface="Wingdings" panose="05000000000000000000" pitchFamily="2" charset="2"/>
              <a:buChar char="ü"/>
            </a:pPr>
            <a:r>
              <a:rPr lang="el-GR" dirty="0" smtClean="0"/>
              <a:t> </a:t>
            </a:r>
            <a:r>
              <a:rPr lang="el-GR" dirty="0"/>
              <a:t>α) </a:t>
            </a:r>
            <a:r>
              <a:rPr lang="el-GR" i="1" dirty="0">
                <a:solidFill>
                  <a:srgbClr val="C00000"/>
                </a:solidFill>
              </a:rPr>
              <a:t>τα επιθηλιακά </a:t>
            </a:r>
            <a:r>
              <a:rPr lang="el-GR" i="1" dirty="0" smtClean="0">
                <a:solidFill>
                  <a:srgbClr val="C00000"/>
                </a:solidFill>
              </a:rPr>
              <a:t>κύτταρα</a:t>
            </a:r>
            <a:r>
              <a:rPr lang="el-GR" dirty="0" smtClean="0"/>
              <a:t>,</a:t>
            </a:r>
            <a:r>
              <a:rPr lang="en-GB" dirty="0" smtClean="0"/>
              <a:t> </a:t>
            </a:r>
            <a:r>
              <a:rPr lang="el-GR" dirty="0" smtClean="0"/>
              <a:t>τα </a:t>
            </a:r>
            <a:r>
              <a:rPr lang="el-GR" dirty="0"/>
              <a:t>οποία σχηματίζουν </a:t>
            </a:r>
            <a:r>
              <a:rPr lang="el-GR" b="1" i="1" dirty="0"/>
              <a:t>το όργανο της αδαμαντίνης</a:t>
            </a:r>
            <a:r>
              <a:rPr lang="el-GR" i="1" dirty="0"/>
              <a:t> </a:t>
            </a:r>
            <a:r>
              <a:rPr lang="el-GR" dirty="0"/>
              <a:t>(</a:t>
            </a:r>
            <a:r>
              <a:rPr lang="el-GR" dirty="0" err="1"/>
              <a:t>enamel</a:t>
            </a:r>
            <a:r>
              <a:rPr lang="el-GR" dirty="0"/>
              <a:t> </a:t>
            </a:r>
            <a:r>
              <a:rPr lang="el-GR" dirty="0" err="1"/>
              <a:t>organ</a:t>
            </a:r>
            <a:r>
              <a:rPr lang="el-GR" dirty="0"/>
              <a:t>) και </a:t>
            </a:r>
            <a:endParaRPr lang="en-GB" dirty="0" smtClean="0"/>
          </a:p>
          <a:p>
            <a:pPr>
              <a:buClr>
                <a:schemeClr val="accent2"/>
              </a:buClr>
              <a:buFont typeface="Wingdings" panose="05000000000000000000" pitchFamily="2" charset="2"/>
              <a:buChar char="ü"/>
            </a:pPr>
            <a:r>
              <a:rPr lang="el-GR" dirty="0" smtClean="0"/>
              <a:t>β</a:t>
            </a:r>
            <a:r>
              <a:rPr lang="el-GR" dirty="0"/>
              <a:t>) </a:t>
            </a:r>
            <a:r>
              <a:rPr lang="el-GR" i="1" dirty="0" smtClean="0">
                <a:solidFill>
                  <a:srgbClr val="C00000"/>
                </a:solidFill>
              </a:rPr>
              <a:t>τα</a:t>
            </a:r>
            <a:r>
              <a:rPr lang="en-GB" i="1" dirty="0" smtClean="0">
                <a:solidFill>
                  <a:srgbClr val="C00000"/>
                </a:solidFill>
              </a:rPr>
              <a:t> </a:t>
            </a:r>
            <a:r>
              <a:rPr lang="el-GR" i="1" dirty="0" err="1" smtClean="0">
                <a:solidFill>
                  <a:srgbClr val="C00000"/>
                </a:solidFill>
              </a:rPr>
              <a:t>μεσεγχυματικά</a:t>
            </a:r>
            <a:r>
              <a:rPr lang="el-GR" i="1" dirty="0" smtClean="0">
                <a:solidFill>
                  <a:srgbClr val="C00000"/>
                </a:solidFill>
              </a:rPr>
              <a:t> κύτταρα</a:t>
            </a:r>
            <a:r>
              <a:rPr lang="el-GR" dirty="0"/>
              <a:t>, τα οποία σχηματίζουν </a:t>
            </a:r>
            <a:r>
              <a:rPr lang="el-GR" i="1" dirty="0"/>
              <a:t>την </a:t>
            </a:r>
            <a:r>
              <a:rPr lang="el-GR" b="1" i="1" dirty="0"/>
              <a:t>οδοντική θηλή </a:t>
            </a:r>
            <a:r>
              <a:rPr lang="el-GR" i="1" dirty="0"/>
              <a:t>(</a:t>
            </a:r>
            <a:r>
              <a:rPr lang="el-GR" i="1" dirty="0" err="1" smtClean="0"/>
              <a:t>dental</a:t>
            </a:r>
            <a:r>
              <a:rPr lang="en-GB" i="1" dirty="0" smtClean="0"/>
              <a:t> </a:t>
            </a:r>
            <a:r>
              <a:rPr lang="el-GR" i="1" dirty="0" err="1" smtClean="0"/>
              <a:t>papilla</a:t>
            </a:r>
            <a:r>
              <a:rPr lang="el-GR" i="1" dirty="0" smtClean="0"/>
              <a:t>)</a:t>
            </a:r>
            <a:r>
              <a:rPr lang="el-GR" dirty="0" smtClean="0"/>
              <a:t>.</a:t>
            </a:r>
          </a:p>
          <a:p>
            <a:r>
              <a:rPr lang="el-GR" sz="2400" dirty="0" smtClean="0"/>
              <a:t>Η αλληλεπίδραση </a:t>
            </a:r>
            <a:r>
              <a:rPr lang="el-GR" sz="2400" dirty="0"/>
              <a:t>αυτών των κυτταρικών τύπων είναι καθοριστική για την έναρξη </a:t>
            </a:r>
            <a:r>
              <a:rPr lang="el-GR" sz="2400" dirty="0" smtClean="0"/>
              <a:t>της διάπλασης </a:t>
            </a:r>
            <a:r>
              <a:rPr lang="el-GR" sz="2400" dirty="0"/>
              <a:t>και το σχηματισμό των δοντιών</a:t>
            </a:r>
            <a:endParaRPr lang="el-GR" sz="2600"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32040" y="1988839"/>
            <a:ext cx="4159107" cy="2844000"/>
          </a:xfrm>
          <a:prstGeom prst="rect">
            <a:avLst/>
          </a:prstGeom>
          <a:noFill/>
          <a:ln w="9525">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580830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80720"/>
            <a:ext cx="8229600" cy="828000"/>
          </a:xfrm>
        </p:spPr>
        <p:txBody>
          <a:bodyPr anchor="t">
            <a:normAutofit/>
          </a:bodyPr>
          <a:lstStyle/>
          <a:p>
            <a:r>
              <a:rPr lang="el-GR" sz="3600" b="1" dirty="0" err="1" smtClean="0">
                <a:solidFill>
                  <a:schemeClr val="tx2"/>
                </a:solidFill>
              </a:rPr>
              <a:t>αδαμαντινογένεση</a:t>
            </a:r>
            <a:endParaRPr lang="el-GR" sz="3600" b="1" dirty="0">
              <a:solidFill>
                <a:schemeClr val="tx2"/>
              </a:solidFill>
            </a:endParaRPr>
          </a:p>
        </p:txBody>
      </p:sp>
      <p:sp>
        <p:nvSpPr>
          <p:cNvPr id="3" name="Content Placeholder 2"/>
          <p:cNvSpPr>
            <a:spLocks noGrp="1"/>
          </p:cNvSpPr>
          <p:nvPr>
            <p:ph idx="1"/>
          </p:nvPr>
        </p:nvSpPr>
        <p:spPr>
          <a:xfrm>
            <a:off x="179512" y="764704"/>
            <a:ext cx="8784976" cy="1584176"/>
          </a:xfrm>
          <a:ln>
            <a:solidFill>
              <a:schemeClr val="accent1"/>
            </a:solidFill>
          </a:ln>
        </p:spPr>
        <p:txBody>
          <a:bodyPr>
            <a:normAutofit/>
          </a:bodyPr>
          <a:lstStyle/>
          <a:p>
            <a:pPr marL="0" indent="0">
              <a:buNone/>
            </a:pPr>
            <a:r>
              <a:rPr lang="el-GR" sz="2200" b="1" i="1" dirty="0" smtClean="0"/>
              <a:t>Η Μορφολογική </a:t>
            </a:r>
            <a:r>
              <a:rPr lang="el-GR" sz="2200" b="1" i="1" dirty="0"/>
              <a:t>διαφοροποίηση των αδαμαντινοβλαστών</a:t>
            </a:r>
          </a:p>
          <a:p>
            <a:pPr marL="0" indent="0">
              <a:buNone/>
            </a:pPr>
            <a:r>
              <a:rPr lang="el-GR" sz="2200" dirty="0" smtClean="0"/>
              <a:t>είναι </a:t>
            </a:r>
            <a:r>
              <a:rPr lang="el-GR" sz="2200" dirty="0"/>
              <a:t>αποτέλεσμα </a:t>
            </a:r>
            <a:r>
              <a:rPr lang="el-GR" sz="2200" dirty="0" smtClean="0"/>
              <a:t>της αλληλεπίδρασης </a:t>
            </a:r>
            <a:r>
              <a:rPr lang="el-GR" sz="2200" dirty="0"/>
              <a:t>των </a:t>
            </a:r>
            <a:r>
              <a:rPr lang="el-GR" sz="2200" dirty="0" err="1"/>
              <a:t>προαδαμαντινοβλαστών</a:t>
            </a:r>
            <a:r>
              <a:rPr lang="el-GR" sz="2200" dirty="0"/>
              <a:t> με τα συστατικά του </a:t>
            </a:r>
            <a:r>
              <a:rPr lang="el-GR" sz="2200" dirty="0" smtClean="0"/>
              <a:t>οργανικού υποστρώματος </a:t>
            </a:r>
            <a:r>
              <a:rPr lang="el-GR" sz="2200" dirty="0"/>
              <a:t>της οδοντίνης και τις αποφυάδες των </a:t>
            </a:r>
            <a:r>
              <a:rPr lang="el-GR" sz="2200" dirty="0" err="1"/>
              <a:t>οδοντινοβλαστών</a:t>
            </a:r>
            <a:r>
              <a:rPr lang="el-GR" sz="2200" dirty="0" smtClean="0"/>
              <a:t>. </a:t>
            </a:r>
            <a:endParaRPr lang="el-GR" sz="2200" dirty="0"/>
          </a:p>
        </p:txBody>
      </p:sp>
      <p:pic>
        <p:nvPicPr>
          <p:cNvPr id="1026"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1765164" y="2421304"/>
            <a:ext cx="7199324" cy="37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611560" y="6237312"/>
            <a:ext cx="8064896" cy="461665"/>
          </a:xfrm>
          <a:prstGeom prst="rect">
            <a:avLst/>
          </a:prstGeom>
          <a:ln>
            <a:solidFill>
              <a:schemeClr val="accent1"/>
            </a:solidFill>
          </a:ln>
        </p:spPr>
        <p:txBody>
          <a:bodyPr wrap="square">
            <a:spAutoFit/>
          </a:bodyPr>
          <a:lstStyle/>
          <a:p>
            <a:r>
              <a:rPr lang="el-GR" sz="1200" b="1" i="1" dirty="0"/>
              <a:t>Εικόνα 11. Η αλληλεπίδραση των </a:t>
            </a:r>
            <a:r>
              <a:rPr lang="el-GR" sz="1200" b="1" i="1" dirty="0" err="1"/>
              <a:t>προαδαμαντινοβλαστών</a:t>
            </a:r>
            <a:r>
              <a:rPr lang="el-GR" sz="1200" b="1" i="1" dirty="0"/>
              <a:t> με το οργανικό </a:t>
            </a:r>
            <a:r>
              <a:rPr lang="el-GR" sz="1200" b="1" i="1" dirty="0" smtClean="0"/>
              <a:t>υπόστρωμα της </a:t>
            </a:r>
            <a:r>
              <a:rPr lang="el-GR" sz="1200" b="1" i="1" dirty="0"/>
              <a:t>οδοντίνης δίνει το σήμα για την έναρξη της </a:t>
            </a:r>
            <a:r>
              <a:rPr lang="el-GR" sz="1200" b="1" i="1" dirty="0" err="1"/>
              <a:t>διαφοροποιήσης</a:t>
            </a:r>
            <a:r>
              <a:rPr lang="el-GR" sz="1200" b="1" i="1" dirty="0"/>
              <a:t> </a:t>
            </a:r>
            <a:r>
              <a:rPr lang="el-GR" sz="1200" b="1" i="1" dirty="0" smtClean="0"/>
              <a:t>των αδαμαντινοβλαστών.</a:t>
            </a:r>
            <a:r>
              <a:rPr lang="el-GR" sz="1200" b="1" baseline="30000" dirty="0"/>
              <a:t> 3</a:t>
            </a:r>
            <a:endParaRPr lang="en-US" sz="1200" b="1" dirty="0"/>
          </a:p>
        </p:txBody>
      </p:sp>
    </p:spTree>
    <p:extLst>
      <p:ext uri="{BB962C8B-B14F-4D97-AF65-F5344CB8AC3E}">
        <p14:creationId xmlns:p14="http://schemas.microsoft.com/office/powerpoint/2010/main" val="9182267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6752"/>
            <a:ext cx="8229600" cy="5257800"/>
          </a:xfrm>
        </p:spPr>
        <p:txBody>
          <a:bodyPr>
            <a:noAutofit/>
          </a:bodyPr>
          <a:lstStyle/>
          <a:p>
            <a:pPr>
              <a:spcAft>
                <a:spcPts val="600"/>
              </a:spcAft>
            </a:pPr>
            <a:r>
              <a:rPr lang="el-GR" sz="2200" dirty="0"/>
              <a:t>Με τον σχηματισμό της πρώτης </a:t>
            </a:r>
            <a:r>
              <a:rPr lang="el-GR" sz="2200" dirty="0" err="1"/>
              <a:t>στιβάδος</a:t>
            </a:r>
            <a:r>
              <a:rPr lang="el-GR" sz="2200" dirty="0"/>
              <a:t> της </a:t>
            </a:r>
            <a:r>
              <a:rPr lang="el-GR" sz="2200" dirty="0" err="1"/>
              <a:t>προοδοντίνης</a:t>
            </a:r>
            <a:r>
              <a:rPr lang="el-GR" sz="2200" dirty="0"/>
              <a:t> η </a:t>
            </a:r>
            <a:r>
              <a:rPr lang="el-GR" sz="2200" u="sng" dirty="0" smtClean="0"/>
              <a:t>βασική μεμβράνη </a:t>
            </a:r>
            <a:r>
              <a:rPr lang="el-GR" sz="2200" dirty="0"/>
              <a:t>διασπάται και διαλύεται, ενώ τμήμα των οργανικών της </a:t>
            </a:r>
            <a:r>
              <a:rPr lang="el-GR" sz="2200" dirty="0" smtClean="0"/>
              <a:t>συστατικών προσλαμβάνονται </a:t>
            </a:r>
            <a:r>
              <a:rPr lang="el-GR" sz="2200" dirty="0"/>
              <a:t>από τους </a:t>
            </a:r>
            <a:r>
              <a:rPr lang="el-GR" sz="2200" dirty="0" err="1"/>
              <a:t>προαδαμαντινοβλάστες</a:t>
            </a:r>
            <a:r>
              <a:rPr lang="el-GR" sz="2200" dirty="0" smtClean="0"/>
              <a:t>.</a:t>
            </a:r>
          </a:p>
          <a:p>
            <a:pPr>
              <a:spcAft>
                <a:spcPts val="600"/>
              </a:spcAft>
            </a:pPr>
            <a:r>
              <a:rPr lang="el-GR" sz="2200" dirty="0" smtClean="0"/>
              <a:t> </a:t>
            </a:r>
            <a:r>
              <a:rPr lang="el-GR" sz="2200" dirty="0"/>
              <a:t>Η επιφάνεια </a:t>
            </a:r>
            <a:r>
              <a:rPr lang="el-GR" sz="2200" dirty="0" smtClean="0"/>
              <a:t>των </a:t>
            </a:r>
            <a:r>
              <a:rPr lang="el-GR" sz="2200" dirty="0" err="1" smtClean="0"/>
              <a:t>προαδαμαντινοβλαστών</a:t>
            </a:r>
            <a:r>
              <a:rPr lang="el-GR" sz="2200" dirty="0" smtClean="0"/>
              <a:t> </a:t>
            </a:r>
            <a:r>
              <a:rPr lang="el-GR" sz="2200" dirty="0"/>
              <a:t>προς την οδοντίνη (κυτταρική κορυφή) εκβάλλει </a:t>
            </a:r>
            <a:r>
              <a:rPr lang="el-GR" sz="2200" dirty="0" smtClean="0"/>
              <a:t>αριθμό μικρών </a:t>
            </a:r>
            <a:r>
              <a:rPr lang="el-GR" sz="2200" dirty="0" err="1"/>
              <a:t>κυτταροπλασματικών</a:t>
            </a:r>
            <a:r>
              <a:rPr lang="el-GR" sz="2200" dirty="0"/>
              <a:t> </a:t>
            </a:r>
            <a:r>
              <a:rPr lang="el-GR" sz="2200" dirty="0" err="1"/>
              <a:t>προσεκβολών</a:t>
            </a:r>
            <a:r>
              <a:rPr lang="el-GR" sz="2200" dirty="0"/>
              <a:t>, μερικές από τις οποίες εισέρχονται </a:t>
            </a:r>
            <a:r>
              <a:rPr lang="el-GR" sz="2200" dirty="0" smtClean="0"/>
              <a:t>στο εσωτερικό </a:t>
            </a:r>
            <a:r>
              <a:rPr lang="el-GR" sz="2200" dirty="0"/>
              <a:t>της </a:t>
            </a:r>
            <a:r>
              <a:rPr lang="el-GR" sz="2200" dirty="0" err="1"/>
              <a:t>προοδοντίνης</a:t>
            </a:r>
            <a:r>
              <a:rPr lang="el-GR" sz="2200" dirty="0"/>
              <a:t> και εφάπτονται με τις </a:t>
            </a:r>
            <a:r>
              <a:rPr lang="el-GR" sz="2200" dirty="0" err="1"/>
              <a:t>οδοντινοβλαστικές</a:t>
            </a:r>
            <a:r>
              <a:rPr lang="el-GR" sz="2200" dirty="0"/>
              <a:t> αποφυάδες. </a:t>
            </a:r>
            <a:endParaRPr lang="el-GR" sz="2200" dirty="0" smtClean="0"/>
          </a:p>
          <a:p>
            <a:pPr>
              <a:spcAft>
                <a:spcPts val="600"/>
              </a:spcAft>
            </a:pPr>
            <a:r>
              <a:rPr lang="el-GR" sz="2200" dirty="0" smtClean="0"/>
              <a:t>Η</a:t>
            </a:r>
            <a:r>
              <a:rPr lang="el-GR" sz="2200" dirty="0"/>
              <a:t> </a:t>
            </a:r>
            <a:r>
              <a:rPr lang="el-GR" sz="2200" dirty="0" smtClean="0"/>
              <a:t>άμεση </a:t>
            </a:r>
            <a:r>
              <a:rPr lang="el-GR" sz="2200" dirty="0" err="1"/>
              <a:t>διακυτταρική</a:t>
            </a:r>
            <a:r>
              <a:rPr lang="el-GR" sz="2200" dirty="0"/>
              <a:t> επαφή μεταξύ των </a:t>
            </a:r>
            <a:r>
              <a:rPr lang="el-GR" sz="2200" dirty="0" err="1"/>
              <a:t>οδοντινοβλαστών</a:t>
            </a:r>
            <a:r>
              <a:rPr lang="el-GR" sz="2200" dirty="0"/>
              <a:t> και </a:t>
            </a:r>
            <a:r>
              <a:rPr lang="el-GR" sz="2200" dirty="0" smtClean="0"/>
              <a:t>των </a:t>
            </a:r>
            <a:r>
              <a:rPr lang="el-GR" sz="2200" dirty="0" err="1" smtClean="0"/>
              <a:t>προαδαμαντινοβλαστών</a:t>
            </a:r>
            <a:r>
              <a:rPr lang="el-GR" sz="2200" dirty="0" smtClean="0"/>
              <a:t> </a:t>
            </a:r>
            <a:r>
              <a:rPr lang="el-GR" sz="2200" dirty="0"/>
              <a:t>συμβαίνει στο στάδιο αυτό για πρώτη φορά από την </a:t>
            </a:r>
            <a:r>
              <a:rPr lang="el-GR" sz="2200" dirty="0" smtClean="0"/>
              <a:t>έναρξη της </a:t>
            </a:r>
            <a:r>
              <a:rPr lang="el-GR" sz="2200" dirty="0"/>
              <a:t>οδοντογένεσης και δείχνει να σχετίζεται με την μορφολογική διαφοροποίηση </a:t>
            </a:r>
            <a:r>
              <a:rPr lang="el-GR" sz="2200" dirty="0" smtClean="0"/>
              <a:t>των αδαμαντινοβλαστών</a:t>
            </a:r>
            <a:r>
              <a:rPr lang="el-GR" sz="2200" dirty="0"/>
              <a:t>.</a:t>
            </a:r>
          </a:p>
        </p:txBody>
      </p:sp>
      <p:sp>
        <p:nvSpPr>
          <p:cNvPr id="4" name="Title 1"/>
          <p:cNvSpPr>
            <a:spLocks noGrp="1"/>
          </p:cNvSpPr>
          <p:nvPr>
            <p:ph type="title"/>
          </p:nvPr>
        </p:nvSpPr>
        <p:spPr/>
        <p:txBody>
          <a:bodyPr anchor="t">
            <a:normAutofit/>
          </a:bodyPr>
          <a:lstStyle/>
          <a:p>
            <a:r>
              <a:rPr lang="el-GR" sz="4000" b="1" dirty="0" err="1" smtClean="0">
                <a:solidFill>
                  <a:schemeClr val="tx2"/>
                </a:solidFill>
              </a:rPr>
              <a:t>αδαμαντινογένεση</a:t>
            </a:r>
            <a:endParaRPr lang="el-GR" sz="4000" b="1" dirty="0">
              <a:solidFill>
                <a:schemeClr val="tx2"/>
              </a:solidFill>
            </a:endParaRPr>
          </a:p>
        </p:txBody>
      </p:sp>
    </p:spTree>
    <p:extLst>
      <p:ext uri="{BB962C8B-B14F-4D97-AF65-F5344CB8AC3E}">
        <p14:creationId xmlns:p14="http://schemas.microsoft.com/office/powerpoint/2010/main" val="2492518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80120"/>
            <a:ext cx="8229600" cy="5445224"/>
          </a:xfrm>
        </p:spPr>
        <p:txBody>
          <a:bodyPr>
            <a:noAutofit/>
          </a:bodyPr>
          <a:lstStyle/>
          <a:p>
            <a:pPr marL="0" indent="0">
              <a:spcBef>
                <a:spcPts val="0"/>
              </a:spcBef>
              <a:spcAft>
                <a:spcPts val="400"/>
              </a:spcAft>
              <a:buNone/>
            </a:pPr>
            <a:r>
              <a:rPr lang="el-GR" sz="2000" dirty="0">
                <a:solidFill>
                  <a:schemeClr val="accent1">
                    <a:lumMod val="50000"/>
                  </a:schemeClr>
                </a:solidFill>
              </a:rPr>
              <a:t>Κατά τη περίοδο διαφοροποίησης των αδαμαντινοβλαστών, </a:t>
            </a:r>
            <a:r>
              <a:rPr lang="el-GR" sz="2000" dirty="0" smtClean="0">
                <a:solidFill>
                  <a:schemeClr val="accent1">
                    <a:lumMod val="50000"/>
                  </a:schemeClr>
                </a:solidFill>
              </a:rPr>
              <a:t>εκτός από </a:t>
            </a:r>
            <a:r>
              <a:rPr lang="el-GR" sz="2000" dirty="0">
                <a:solidFill>
                  <a:schemeClr val="accent1">
                    <a:lumMod val="50000"/>
                  </a:schemeClr>
                </a:solidFill>
              </a:rPr>
              <a:t>την οριστική παύση του πολλαπλασιασμού των κυττάρων του έσω </a:t>
            </a:r>
            <a:r>
              <a:rPr lang="el-GR" sz="2000" dirty="0" err="1" smtClean="0">
                <a:solidFill>
                  <a:schemeClr val="accent1">
                    <a:lumMod val="50000"/>
                  </a:schemeClr>
                </a:solidFill>
              </a:rPr>
              <a:t>αδαμαντινικού</a:t>
            </a:r>
            <a:r>
              <a:rPr lang="el-GR" sz="2000" dirty="0">
                <a:solidFill>
                  <a:schemeClr val="accent1">
                    <a:lumMod val="50000"/>
                  </a:schemeClr>
                </a:solidFill>
              </a:rPr>
              <a:t> </a:t>
            </a:r>
            <a:r>
              <a:rPr lang="el-GR" sz="2000" dirty="0" smtClean="0">
                <a:solidFill>
                  <a:schemeClr val="accent1">
                    <a:lumMod val="50000"/>
                  </a:schemeClr>
                </a:solidFill>
              </a:rPr>
              <a:t>επιθηλίου</a:t>
            </a:r>
            <a:r>
              <a:rPr lang="el-GR" sz="2000" dirty="0">
                <a:solidFill>
                  <a:schemeClr val="accent1">
                    <a:lumMod val="50000"/>
                  </a:schemeClr>
                </a:solidFill>
              </a:rPr>
              <a:t>, παρατηρούνται ακόμη οι </a:t>
            </a:r>
            <a:r>
              <a:rPr lang="el-GR" sz="2000" dirty="0" smtClean="0">
                <a:solidFill>
                  <a:schemeClr val="accent1">
                    <a:lumMod val="50000"/>
                  </a:schemeClr>
                </a:solidFill>
              </a:rPr>
              <a:t>ακόλουθες μορφολογικές μεταβολές (εικ.12)</a:t>
            </a:r>
            <a:r>
              <a:rPr lang="el-GR" sz="2000" dirty="0" smtClean="0"/>
              <a:t>:</a:t>
            </a:r>
          </a:p>
          <a:p>
            <a:pPr marL="457200" indent="-457200">
              <a:spcBef>
                <a:spcPts val="0"/>
              </a:spcBef>
              <a:spcAft>
                <a:spcPts val="400"/>
              </a:spcAft>
              <a:buFont typeface="+mj-lt"/>
              <a:buAutoNum type="arabicPeriod"/>
            </a:pPr>
            <a:r>
              <a:rPr lang="el-GR" sz="1800" dirty="0" smtClean="0"/>
              <a:t> Τα </a:t>
            </a:r>
            <a:r>
              <a:rPr lang="el-GR" sz="1800" dirty="0"/>
              <a:t>κύτταρα του έσω </a:t>
            </a:r>
            <a:r>
              <a:rPr lang="el-GR" sz="1800" dirty="0" err="1"/>
              <a:t>αδαμαντινικού</a:t>
            </a:r>
            <a:r>
              <a:rPr lang="el-GR" sz="1800" dirty="0"/>
              <a:t> επιθηλίου επιμηκύνονται κατά πολύ. </a:t>
            </a:r>
          </a:p>
          <a:p>
            <a:pPr marL="457200" indent="-457200">
              <a:spcBef>
                <a:spcPts val="0"/>
              </a:spcBef>
              <a:spcAft>
                <a:spcPts val="400"/>
              </a:spcAft>
              <a:buFont typeface="+mj-lt"/>
              <a:buAutoNum type="arabicPeriod"/>
            </a:pPr>
            <a:r>
              <a:rPr lang="el-GR" sz="1800" dirty="0" smtClean="0"/>
              <a:t> Το κυτταρόπλασμα </a:t>
            </a:r>
            <a:r>
              <a:rPr lang="el-GR" sz="1800" dirty="0"/>
              <a:t>παρουσιάζει χαρακτηριστική πόλωση εκκριτικού </a:t>
            </a:r>
            <a:r>
              <a:rPr lang="el-GR" sz="1800" dirty="0" smtClean="0"/>
              <a:t>κυττάρου.</a:t>
            </a:r>
          </a:p>
          <a:p>
            <a:pPr marL="457200" indent="-457200">
              <a:spcBef>
                <a:spcPts val="0"/>
              </a:spcBef>
              <a:spcAft>
                <a:spcPts val="400"/>
              </a:spcAft>
              <a:buFont typeface="+mj-lt"/>
              <a:buAutoNum type="arabicPeriod"/>
            </a:pPr>
            <a:r>
              <a:rPr lang="el-GR" sz="1800" dirty="0" smtClean="0"/>
              <a:t> </a:t>
            </a:r>
            <a:r>
              <a:rPr lang="el-GR" sz="1800" dirty="0"/>
              <a:t>Η οργάνωση των </a:t>
            </a:r>
            <a:r>
              <a:rPr lang="el-GR" sz="1800" dirty="0" smtClean="0"/>
              <a:t>συστατικών του </a:t>
            </a:r>
            <a:r>
              <a:rPr lang="el-GR" sz="1800" dirty="0"/>
              <a:t>κυτταροπλάσματος των </a:t>
            </a:r>
            <a:r>
              <a:rPr lang="el-GR" sz="1800" dirty="0" err="1"/>
              <a:t>αδαμαντινοβλαστών</a:t>
            </a:r>
            <a:r>
              <a:rPr lang="el-GR" sz="1800" dirty="0"/>
              <a:t> χαρακτηρίζεται από </a:t>
            </a:r>
            <a:r>
              <a:rPr lang="el-GR" sz="1800" dirty="0" smtClean="0"/>
              <a:t>σχηματισμό ανεπτυγμένης </a:t>
            </a:r>
            <a:r>
              <a:rPr lang="el-GR" sz="1800" dirty="0"/>
              <a:t>συσκευής </a:t>
            </a:r>
            <a:r>
              <a:rPr lang="el-GR" sz="1800" dirty="0" err="1"/>
              <a:t>Golgi</a:t>
            </a:r>
            <a:r>
              <a:rPr lang="el-GR" sz="1800" dirty="0"/>
              <a:t>, </a:t>
            </a:r>
            <a:r>
              <a:rPr lang="el-GR" sz="1800" dirty="0" err="1"/>
              <a:t>διευρυσμένων</a:t>
            </a:r>
            <a:r>
              <a:rPr lang="el-GR" sz="1800" dirty="0"/>
              <a:t> δεξαμενών του </a:t>
            </a:r>
            <a:r>
              <a:rPr lang="el-GR" sz="1800" dirty="0" smtClean="0"/>
              <a:t>τραχέος </a:t>
            </a:r>
            <a:r>
              <a:rPr lang="el-GR" sz="1800" dirty="0" err="1" smtClean="0"/>
              <a:t>ενδοπλασματικού</a:t>
            </a:r>
            <a:r>
              <a:rPr lang="el-GR" sz="1800" dirty="0" smtClean="0"/>
              <a:t> </a:t>
            </a:r>
            <a:r>
              <a:rPr lang="el-GR" sz="1800" dirty="0"/>
              <a:t>δικτύου στο κορυφαίο τμήμα του κυτταρικού σώματος και </a:t>
            </a:r>
            <a:r>
              <a:rPr lang="el-GR" sz="1800" dirty="0" smtClean="0"/>
              <a:t>συγκέντρωση </a:t>
            </a:r>
            <a:r>
              <a:rPr lang="el-GR" sz="1800" dirty="0"/>
              <a:t>μεγάλου αριθμού μιτοχονδρίων στην περιοχή γύρω από τον πυρήνα. </a:t>
            </a:r>
          </a:p>
          <a:p>
            <a:pPr marL="457200" indent="-457200">
              <a:spcBef>
                <a:spcPts val="0"/>
              </a:spcBef>
              <a:spcAft>
                <a:spcPts val="400"/>
              </a:spcAft>
              <a:buFont typeface="+mj-lt"/>
              <a:buAutoNum type="arabicPeriod"/>
            </a:pPr>
            <a:r>
              <a:rPr lang="el-GR" sz="1800" dirty="0" smtClean="0"/>
              <a:t> Οι διαφοροποιημένοι </a:t>
            </a:r>
            <a:r>
              <a:rPr lang="el-GR" sz="1800" dirty="0"/>
              <a:t>αδαμαντινοβλάστες παρουσιάζουν ισχυρές </a:t>
            </a:r>
            <a:r>
              <a:rPr lang="el-GR" sz="1800" dirty="0" err="1"/>
              <a:t>διακυτταρικές</a:t>
            </a:r>
            <a:r>
              <a:rPr lang="el-GR" sz="1800" dirty="0"/>
              <a:t> </a:t>
            </a:r>
            <a:r>
              <a:rPr lang="el-GR" sz="1800" dirty="0" smtClean="0"/>
              <a:t>συνδέσεις</a:t>
            </a:r>
          </a:p>
          <a:p>
            <a:pPr marL="457200" indent="-457200">
              <a:spcBef>
                <a:spcPts val="0"/>
              </a:spcBef>
              <a:spcAft>
                <a:spcPts val="400"/>
              </a:spcAft>
              <a:buFont typeface="+mj-lt"/>
              <a:buAutoNum type="arabicPeriod"/>
            </a:pPr>
            <a:r>
              <a:rPr lang="el-GR" sz="1800" dirty="0" smtClean="0"/>
              <a:t> </a:t>
            </a:r>
            <a:r>
              <a:rPr lang="el-GR" sz="1800" dirty="0"/>
              <a:t>Η κυτταρική </a:t>
            </a:r>
            <a:r>
              <a:rPr lang="el-GR" sz="1800" dirty="0" smtClean="0"/>
              <a:t>κορυφή των </a:t>
            </a:r>
            <a:r>
              <a:rPr lang="el-GR" sz="1800" dirty="0"/>
              <a:t>αδαμαντινοβλαστών εμφανίζει σωληνώδη δομή και παρουσιάζει </a:t>
            </a:r>
            <a:r>
              <a:rPr lang="el-GR" sz="1800" dirty="0" smtClean="0"/>
              <a:t>εξαγωνικό σχήμα </a:t>
            </a:r>
            <a:r>
              <a:rPr lang="el-GR" sz="1800" dirty="0"/>
              <a:t>σε εγκάρσια διατομή. </a:t>
            </a:r>
            <a:r>
              <a:rPr lang="el-GR" sz="1800" b="1" dirty="0"/>
              <a:t>Από τη θέση αυτή εκφύεται πυραμοειδούς </a:t>
            </a:r>
            <a:r>
              <a:rPr lang="el-GR" sz="1800" b="1" dirty="0" smtClean="0"/>
              <a:t>σχήματος αποφυάδα</a:t>
            </a:r>
            <a:r>
              <a:rPr lang="en-US" sz="1800" b="1" dirty="0" smtClean="0"/>
              <a:t> </a:t>
            </a:r>
            <a:r>
              <a:rPr lang="el-GR" sz="1800" b="1" dirty="0" smtClean="0"/>
              <a:t>στο </a:t>
            </a:r>
            <a:r>
              <a:rPr lang="el-GR" sz="1800" b="1" dirty="0"/>
              <a:t>ά</a:t>
            </a:r>
            <a:r>
              <a:rPr lang="el-GR" sz="1800" b="1" dirty="0" smtClean="0"/>
              <a:t>κρο τους προς την οδοντίνη, </a:t>
            </a:r>
            <a:r>
              <a:rPr lang="el-GR" sz="1800" b="1" dirty="0"/>
              <a:t>μήκους 4 μ, γνωστή ως αποφυάδα του </a:t>
            </a:r>
            <a:r>
              <a:rPr lang="el-GR" sz="1800" b="1" dirty="0" err="1"/>
              <a:t>Tomes</a:t>
            </a:r>
            <a:r>
              <a:rPr lang="el-GR" sz="1800" b="1" dirty="0"/>
              <a:t>.</a:t>
            </a:r>
          </a:p>
        </p:txBody>
      </p:sp>
      <p:sp>
        <p:nvSpPr>
          <p:cNvPr id="4" name="Title 1"/>
          <p:cNvSpPr>
            <a:spLocks noGrp="1"/>
          </p:cNvSpPr>
          <p:nvPr>
            <p:ph type="title"/>
          </p:nvPr>
        </p:nvSpPr>
        <p:spPr>
          <a:xfrm>
            <a:off x="457200" y="44624"/>
            <a:ext cx="8229600" cy="1143000"/>
          </a:xfrm>
        </p:spPr>
        <p:txBody>
          <a:bodyPr anchor="t">
            <a:normAutofit/>
          </a:bodyPr>
          <a:lstStyle/>
          <a:p>
            <a:r>
              <a:rPr lang="el-GR" sz="2800" b="1" dirty="0" err="1" smtClean="0">
                <a:solidFill>
                  <a:schemeClr val="tx2"/>
                </a:solidFill>
              </a:rPr>
              <a:t>Αδαμαντινογένεση</a:t>
            </a:r>
            <a:r>
              <a:rPr lang="el-GR" sz="2800" b="1" dirty="0" smtClean="0">
                <a:solidFill>
                  <a:schemeClr val="tx2"/>
                </a:solidFill>
              </a:rPr>
              <a:t/>
            </a:r>
            <a:br>
              <a:rPr lang="el-GR" sz="2800" b="1" dirty="0" smtClean="0">
                <a:solidFill>
                  <a:schemeClr val="tx2"/>
                </a:solidFill>
              </a:rPr>
            </a:br>
            <a:r>
              <a:rPr lang="el-GR" sz="2800" b="1" dirty="0" smtClean="0"/>
              <a:t>παραγωγική φάση</a:t>
            </a:r>
            <a:endParaRPr lang="el-GR" sz="2800" b="1" dirty="0">
              <a:solidFill>
                <a:schemeClr val="tx2"/>
              </a:solidFill>
            </a:endParaRPr>
          </a:p>
        </p:txBody>
      </p:sp>
    </p:spTree>
    <p:extLst>
      <p:ext uri="{BB962C8B-B14F-4D97-AF65-F5344CB8AC3E}">
        <p14:creationId xmlns:p14="http://schemas.microsoft.com/office/powerpoint/2010/main" val="1364469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normAutofit/>
          </a:bodyPr>
          <a:lstStyle/>
          <a:p>
            <a:r>
              <a:rPr lang="el-GR" sz="2800" b="1" dirty="0" err="1">
                <a:solidFill>
                  <a:schemeClr val="tx2"/>
                </a:solidFill>
              </a:rPr>
              <a:t>αδαμαντινογένεση</a:t>
            </a:r>
            <a:r>
              <a:rPr lang="el-GR" sz="2800" b="1" dirty="0">
                <a:solidFill>
                  <a:schemeClr val="tx2"/>
                </a:solidFill>
              </a:rPr>
              <a:t> </a:t>
            </a:r>
            <a:r>
              <a:rPr lang="el-GR" sz="2400" b="1" dirty="0" smtClean="0">
                <a:solidFill>
                  <a:schemeClr val="tx2"/>
                </a:solidFill>
              </a:rPr>
              <a:t/>
            </a:r>
            <a:br>
              <a:rPr lang="el-GR" sz="2400" b="1" dirty="0" smtClean="0">
                <a:solidFill>
                  <a:schemeClr val="tx2"/>
                </a:solidFill>
              </a:rPr>
            </a:br>
            <a:r>
              <a:rPr lang="el-GR" sz="2400" b="1" i="1" dirty="0" smtClean="0"/>
              <a:t> </a:t>
            </a:r>
            <a:r>
              <a:rPr lang="el-GR" sz="2400" b="1" i="1" dirty="0"/>
              <a:t>Μορφολογική διαφοροποίηση των αδαμαντινοβλαστών</a:t>
            </a:r>
            <a:endParaRPr lang="en-US" sz="24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131907"/>
            <a:ext cx="8280000" cy="1381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772816"/>
            <a:ext cx="8280000" cy="138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40000" y="5518973"/>
            <a:ext cx="6264000" cy="646331"/>
          </a:xfrm>
          <a:prstGeom prst="rect">
            <a:avLst/>
          </a:prstGeom>
        </p:spPr>
        <p:txBody>
          <a:bodyPr>
            <a:spAutoFit/>
          </a:bodyPr>
          <a:lstStyle/>
          <a:p>
            <a:pPr algn="ctr"/>
            <a:r>
              <a:rPr lang="el-GR" i="1" dirty="0"/>
              <a:t>Εικόνα 12. Μορφολογικές μεταβολές που υπεισέρχονται κατά τη</a:t>
            </a:r>
          </a:p>
          <a:p>
            <a:pPr algn="ctr"/>
            <a:r>
              <a:rPr lang="el-GR" i="1" dirty="0" smtClean="0"/>
              <a:t>διαφοροποίηση </a:t>
            </a:r>
            <a:r>
              <a:rPr lang="el-GR" i="1" dirty="0"/>
              <a:t>των αδαμαντινοβλαστών</a:t>
            </a:r>
            <a:r>
              <a:rPr lang="el-GR" dirty="0" smtClean="0"/>
              <a:t>. </a:t>
            </a:r>
            <a:r>
              <a:rPr lang="el-GR" baseline="30000" dirty="0" smtClean="0"/>
              <a:t>3</a:t>
            </a:r>
            <a:endParaRPr lang="en-US" dirty="0"/>
          </a:p>
        </p:txBody>
      </p:sp>
    </p:spTree>
    <p:extLst>
      <p:ext uri="{BB962C8B-B14F-4D97-AF65-F5344CB8AC3E}">
        <p14:creationId xmlns:p14="http://schemas.microsoft.com/office/powerpoint/2010/main" val="62705850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925144"/>
          </a:xfrm>
        </p:spPr>
        <p:txBody>
          <a:bodyPr>
            <a:noAutofit/>
          </a:bodyPr>
          <a:lstStyle/>
          <a:p>
            <a:r>
              <a:rPr lang="el-GR" sz="2000" dirty="0" smtClean="0"/>
              <a:t>Η εναπόθεση του οργανικού υποστρώματος της αδαμαντίνης γίνεται δια μέσου αυτής της αποφυάδας (</a:t>
            </a:r>
            <a:r>
              <a:rPr lang="el-GR" sz="2000" b="1" dirty="0"/>
              <a:t>αποφυάδα του </a:t>
            </a:r>
            <a:r>
              <a:rPr lang="el-GR" sz="2000" b="1" dirty="0" err="1" smtClean="0"/>
              <a:t>Tomes</a:t>
            </a:r>
            <a:r>
              <a:rPr lang="el-GR" sz="2000" b="1" dirty="0" smtClean="0"/>
              <a:t>)</a:t>
            </a:r>
            <a:r>
              <a:rPr lang="el-GR" sz="2000" dirty="0" smtClean="0"/>
              <a:t>, το υλικό που εναποτίθεται από τα πλάγια τοιχώματα της αποτελεί το οργανικό υπόστρωμα της </a:t>
            </a:r>
            <a:r>
              <a:rPr lang="el-GR" sz="2000" b="1" dirty="0" smtClean="0">
                <a:solidFill>
                  <a:schemeClr val="tx2">
                    <a:lumMod val="60000"/>
                    <a:lumOff val="40000"/>
                  </a:schemeClr>
                </a:solidFill>
              </a:rPr>
              <a:t>μεσοπρισμάτιας αδαμαντίνης</a:t>
            </a:r>
            <a:r>
              <a:rPr lang="el-GR" sz="2000" dirty="0" smtClean="0"/>
              <a:t> ενώ το υλικό που εναποτίθεται από την κορυφή της αποτελεί το οργανικό υπόστρωμα των </a:t>
            </a:r>
            <a:r>
              <a:rPr lang="el-GR" sz="2000" b="1" dirty="0" smtClean="0">
                <a:solidFill>
                  <a:schemeClr val="tx2">
                    <a:lumMod val="60000"/>
                    <a:lumOff val="40000"/>
                  </a:schemeClr>
                </a:solidFill>
              </a:rPr>
              <a:t>πρισμάτων της αδαμαντίνης</a:t>
            </a:r>
            <a:r>
              <a:rPr lang="el-GR" sz="2000" dirty="0" smtClean="0"/>
              <a:t>.</a:t>
            </a:r>
            <a:endParaRPr lang="en-US" sz="2000" dirty="0" smtClean="0"/>
          </a:p>
          <a:p>
            <a:r>
              <a:rPr lang="el-GR" sz="2000" dirty="0"/>
              <a:t>Κάθε αδαμαντινοβλάστη είναι υπεύθυνη για την παράγωγη ενός πρίσματος αδαμαντίνης και ½ της μεσοπρισμάτιας </a:t>
            </a:r>
            <a:r>
              <a:rPr lang="el-GR" sz="2000" dirty="0" smtClean="0"/>
              <a:t>αδαμαντίνης.</a:t>
            </a:r>
            <a:endParaRPr lang="el-GR" sz="2000" dirty="0"/>
          </a:p>
          <a:p>
            <a:r>
              <a:rPr lang="el-GR" sz="2000" dirty="0"/>
              <a:t>Για τη </a:t>
            </a:r>
            <a:r>
              <a:rPr lang="el-GR" sz="2000" dirty="0" smtClean="0"/>
              <a:t>παραγωγή </a:t>
            </a:r>
            <a:r>
              <a:rPr lang="el-GR" sz="2000" dirty="0"/>
              <a:t>της μεσοπρισμάτιας αδαμαντίνης συνεργάζονται 3 παρακείμενες στο χώρο </a:t>
            </a:r>
            <a:r>
              <a:rPr lang="el-GR" sz="2000" dirty="0" smtClean="0"/>
              <a:t>αδαμαντινοβλάστες.</a:t>
            </a:r>
          </a:p>
          <a:p>
            <a:r>
              <a:rPr lang="el-GR" sz="2000" dirty="0" smtClean="0"/>
              <a:t>Η λειτουργία της παραγωγής και εναποθέσεως του οργανικού υποστρώματος δεν είναι συνεχής, αλλά διαδοχική, με αποτέλεσμα οι περίοδοι ανάπαυλας να αποτυπώνονται με τη μορφή εγκάρσιων γραμμώσεων.</a:t>
            </a:r>
            <a:endParaRPr lang="en-US" sz="2000" dirty="0"/>
          </a:p>
        </p:txBody>
      </p:sp>
      <p:sp>
        <p:nvSpPr>
          <p:cNvPr id="5" name="Title 1"/>
          <p:cNvSpPr>
            <a:spLocks noGrp="1"/>
          </p:cNvSpPr>
          <p:nvPr>
            <p:ph type="title"/>
          </p:nvPr>
        </p:nvSpPr>
        <p:spPr>
          <a:xfrm>
            <a:off x="457200" y="116632"/>
            <a:ext cx="8229600" cy="1143000"/>
          </a:xfrm>
        </p:spPr>
        <p:txBody>
          <a:bodyPr anchor="t">
            <a:normAutofit/>
          </a:bodyPr>
          <a:lstStyle/>
          <a:p>
            <a:r>
              <a:rPr lang="el-GR" sz="3200" b="1" dirty="0" err="1" smtClean="0">
                <a:solidFill>
                  <a:schemeClr val="tx2"/>
                </a:solidFill>
              </a:rPr>
              <a:t>Αδαμαντινογένεση</a:t>
            </a:r>
            <a:r>
              <a:rPr lang="el-GR" sz="3200" b="1" dirty="0" smtClean="0">
                <a:solidFill>
                  <a:schemeClr val="tx2"/>
                </a:solidFill>
              </a:rPr>
              <a:t/>
            </a:r>
            <a:br>
              <a:rPr lang="el-GR" sz="3200" b="1" dirty="0" smtClean="0">
                <a:solidFill>
                  <a:schemeClr val="tx2"/>
                </a:solidFill>
              </a:rPr>
            </a:br>
            <a:r>
              <a:rPr lang="el-GR" sz="3200" b="1" dirty="0" smtClean="0"/>
              <a:t>παραγωγική φάση</a:t>
            </a:r>
            <a:endParaRPr lang="el-GR" sz="3200" b="1" dirty="0">
              <a:solidFill>
                <a:schemeClr val="tx2"/>
              </a:solidFill>
            </a:endParaRPr>
          </a:p>
        </p:txBody>
      </p:sp>
    </p:spTree>
    <p:extLst>
      <p:ext uri="{BB962C8B-B14F-4D97-AF65-F5344CB8AC3E}">
        <p14:creationId xmlns:p14="http://schemas.microsoft.com/office/powerpoint/2010/main" val="380884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9512" y="1600200"/>
            <a:ext cx="4316288" cy="4525963"/>
          </a:xfrm>
        </p:spPr>
        <p:txBody>
          <a:bodyPr>
            <a:normAutofit fontScale="92500" lnSpcReduction="20000"/>
          </a:bodyPr>
          <a:lstStyle/>
          <a:p>
            <a:r>
              <a:rPr lang="el-GR" sz="2400" dirty="0" smtClean="0"/>
              <a:t>Η αδαμαντίνη δομικά συνθέτεται από </a:t>
            </a:r>
            <a:r>
              <a:rPr lang="el-GR" sz="2400" b="1" dirty="0" smtClean="0"/>
              <a:t>πρίσματα</a:t>
            </a:r>
            <a:r>
              <a:rPr lang="el-GR" sz="2400" dirty="0" smtClean="0"/>
              <a:t>, </a:t>
            </a:r>
            <a:r>
              <a:rPr lang="el-GR" sz="2400" b="1" dirty="0" err="1" smtClean="0"/>
              <a:t>περιπρισμάτιο</a:t>
            </a:r>
            <a:r>
              <a:rPr lang="el-GR" sz="2400" b="1" dirty="0" smtClean="0"/>
              <a:t> υμένα </a:t>
            </a:r>
            <a:r>
              <a:rPr lang="el-GR" sz="2400" dirty="0" smtClean="0"/>
              <a:t>(ΠΥ), και </a:t>
            </a:r>
            <a:r>
              <a:rPr lang="el-GR" sz="2400" b="1" dirty="0" err="1" smtClean="0"/>
              <a:t>μεσοπρισμάτια</a:t>
            </a:r>
            <a:r>
              <a:rPr lang="el-GR" sz="2400" b="1" dirty="0" smtClean="0"/>
              <a:t> ουσία </a:t>
            </a:r>
            <a:r>
              <a:rPr lang="el-GR" sz="2400" dirty="0" smtClean="0"/>
              <a:t>(ΜΟ).</a:t>
            </a:r>
          </a:p>
          <a:p>
            <a:r>
              <a:rPr lang="el-GR" sz="2400" dirty="0" smtClean="0"/>
              <a:t>Κάθε πρίσμα περιβάλλεται από υμένα (ΠΥ), περιοχή λιγότερο </a:t>
            </a:r>
            <a:r>
              <a:rPr lang="el-GR" sz="2400" dirty="0" err="1" smtClean="0"/>
              <a:t>ενασβεστιωμένη</a:t>
            </a:r>
            <a:r>
              <a:rPr lang="el-GR" sz="2400" dirty="0" smtClean="0"/>
              <a:t> που περιέχει πλούσιο δίκτυο ινιδίων.</a:t>
            </a:r>
          </a:p>
          <a:p>
            <a:r>
              <a:rPr lang="el-GR" sz="2400" dirty="0" smtClean="0"/>
              <a:t>Τα πρίσματα μαζί με το υμένα τους δεν βρίσκονται σε στενή επαφή μεταξύ τους, παρεμβάλλεται ανάμεσα τους μια ουσία (ΜΟ) λιγότερο </a:t>
            </a:r>
            <a:r>
              <a:rPr lang="el-GR" sz="2400" dirty="0" err="1" smtClean="0"/>
              <a:t>ενασβεστιωμένη</a:t>
            </a:r>
            <a:r>
              <a:rPr lang="el-GR" sz="2400" dirty="0" smtClean="0"/>
              <a:t> από τα πρίσματα και περισσότερο από τον υμένα. </a:t>
            </a:r>
            <a:endParaRPr lang="el-GR" sz="2400" dirty="0"/>
          </a:p>
        </p:txBody>
      </p:sp>
      <p:sp>
        <p:nvSpPr>
          <p:cNvPr id="5" name="Title 5"/>
          <p:cNvSpPr txBox="1">
            <a:spLocks noGrp="1"/>
          </p:cNvSpPr>
          <p:nvPr>
            <p:ph type="title"/>
          </p:nvPr>
        </p:nvSpPr>
        <p:spPr>
          <a:xfrm>
            <a:off x="457200" y="116632"/>
            <a:ext cx="8229600" cy="1143000"/>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3600" b="1" dirty="0" smtClean="0">
                <a:solidFill>
                  <a:schemeClr val="tx2"/>
                </a:solidFill>
              </a:rPr>
              <a:t>Αδαμαντίνη</a:t>
            </a:r>
            <a:br>
              <a:rPr lang="el-GR" sz="3600" b="1" dirty="0" smtClean="0">
                <a:solidFill>
                  <a:schemeClr val="tx2"/>
                </a:solidFill>
              </a:rPr>
            </a:br>
            <a:r>
              <a:rPr lang="el-GR" sz="3600" b="1" dirty="0" err="1" smtClean="0"/>
              <a:t>Μικροδομή</a:t>
            </a:r>
            <a:endParaRPr lang="el-GR" sz="3600" b="1" dirty="0"/>
          </a:p>
        </p:txBody>
      </p:sp>
      <p:pic>
        <p:nvPicPr>
          <p:cNvPr id="10242"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4008" y="2348880"/>
            <a:ext cx="4408037" cy="3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92134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a:spLocks noGrp="1"/>
          </p:cNvSpPr>
          <p:nvPr>
            <p:ph type="title"/>
          </p:nvPr>
        </p:nvSpPr>
        <p:spPr>
          <a:xfrm>
            <a:off x="457200" y="44624"/>
            <a:ext cx="8229600" cy="1143000"/>
          </a:xfrm>
        </p:spPr>
        <p:txBody>
          <a:bodyPr anchor="t">
            <a:normAutofit/>
          </a:bodyPr>
          <a:lstStyle/>
          <a:p>
            <a:r>
              <a:rPr lang="el-GR" sz="3200" b="1" dirty="0" smtClean="0">
                <a:solidFill>
                  <a:schemeClr val="tx2"/>
                </a:solidFill>
              </a:rPr>
              <a:t>Αδαμαντίνη</a:t>
            </a:r>
            <a:br>
              <a:rPr lang="el-GR" sz="3200" b="1" dirty="0" smtClean="0">
                <a:solidFill>
                  <a:schemeClr val="tx2"/>
                </a:solidFill>
              </a:rPr>
            </a:br>
            <a:r>
              <a:rPr lang="el-GR" sz="3200" b="1" dirty="0" err="1" smtClean="0"/>
              <a:t>Μικροδομή</a:t>
            </a:r>
            <a:endParaRPr lang="el-GR" sz="3200" b="1" dirty="0"/>
          </a:p>
        </p:txBody>
      </p:sp>
      <p:sp>
        <p:nvSpPr>
          <p:cNvPr id="5" name="Content Placeholder 4"/>
          <p:cNvSpPr>
            <a:spLocks noGrp="1"/>
          </p:cNvSpPr>
          <p:nvPr>
            <p:ph idx="1"/>
          </p:nvPr>
        </p:nvSpPr>
        <p:spPr>
          <a:xfrm>
            <a:off x="14808" y="1052736"/>
            <a:ext cx="5637312" cy="5661248"/>
          </a:xfrm>
        </p:spPr>
        <p:txBody>
          <a:bodyPr>
            <a:noAutofit/>
          </a:bodyPr>
          <a:lstStyle/>
          <a:p>
            <a:pPr marL="216000" indent="-216000">
              <a:lnSpc>
                <a:spcPct val="120000"/>
              </a:lnSpc>
              <a:spcBef>
                <a:spcPts val="0"/>
              </a:spcBef>
              <a:buNone/>
            </a:pPr>
            <a:r>
              <a:rPr lang="el-GR" sz="2200" b="1" dirty="0" smtClean="0"/>
              <a:t> </a:t>
            </a:r>
            <a:r>
              <a:rPr lang="el-GR" sz="2400" b="1" dirty="0" smtClean="0"/>
              <a:t>Πρίσματα </a:t>
            </a:r>
            <a:r>
              <a:rPr lang="en-GB" sz="2400" b="1" dirty="0" smtClean="0"/>
              <a:t>(enamel rods or prisms)</a:t>
            </a:r>
            <a:endParaRPr lang="el-GR" sz="2400" b="1" dirty="0"/>
          </a:p>
          <a:p>
            <a:pPr marL="216000" indent="-216000">
              <a:lnSpc>
                <a:spcPct val="120000"/>
              </a:lnSpc>
              <a:spcBef>
                <a:spcPts val="0"/>
              </a:spcBef>
            </a:pPr>
            <a:r>
              <a:rPr lang="el-GR" sz="2000" dirty="0"/>
              <a:t>Η αδαμαντίνη αποτελείται από τα </a:t>
            </a:r>
            <a:r>
              <a:rPr lang="el-GR" sz="2000" dirty="0" err="1"/>
              <a:t>αδαμαντινικά</a:t>
            </a:r>
            <a:r>
              <a:rPr lang="el-GR" sz="2000" dirty="0"/>
              <a:t> πρίσματα, τα </a:t>
            </a:r>
            <a:r>
              <a:rPr lang="el-GR" sz="2000" dirty="0" smtClean="0"/>
              <a:t>οποία εκτείνονται </a:t>
            </a:r>
            <a:r>
              <a:rPr lang="el-GR" sz="2000" dirty="0"/>
              <a:t>ελικοειδώς από την </a:t>
            </a:r>
            <a:r>
              <a:rPr lang="el-GR" sz="2000" dirty="0" err="1"/>
              <a:t>αδαμαντινοοδοντινική</a:t>
            </a:r>
            <a:r>
              <a:rPr lang="el-GR" sz="2000" dirty="0"/>
              <a:t> ένωση μέχρι την </a:t>
            </a:r>
            <a:r>
              <a:rPr lang="el-GR" sz="2000" dirty="0" smtClean="0"/>
              <a:t>εξωτερική </a:t>
            </a:r>
            <a:r>
              <a:rPr lang="el-GR" sz="2000" dirty="0" err="1" smtClean="0"/>
              <a:t>αδαμαντινική</a:t>
            </a:r>
            <a:r>
              <a:rPr lang="el-GR" sz="2000" dirty="0" smtClean="0"/>
              <a:t> </a:t>
            </a:r>
            <a:r>
              <a:rPr lang="el-GR" sz="2000" dirty="0"/>
              <a:t>επιφάνεια.</a:t>
            </a:r>
          </a:p>
          <a:p>
            <a:pPr marL="216000" indent="-216000">
              <a:lnSpc>
                <a:spcPct val="120000"/>
              </a:lnSpc>
              <a:spcBef>
                <a:spcPts val="0"/>
              </a:spcBef>
            </a:pPr>
            <a:r>
              <a:rPr lang="el-GR" sz="2000" dirty="0"/>
              <a:t>Τα πρίσματα έχουν σχήμα μανιταριού και εμφανίζουν κεφαλή, αυχένα </a:t>
            </a:r>
            <a:r>
              <a:rPr lang="el-GR" sz="2000" dirty="0" smtClean="0"/>
              <a:t>και ουρά.</a:t>
            </a:r>
          </a:p>
          <a:p>
            <a:pPr marL="216000" indent="-216000">
              <a:lnSpc>
                <a:spcPct val="120000"/>
              </a:lnSpc>
              <a:spcBef>
                <a:spcPts val="0"/>
              </a:spcBef>
            </a:pPr>
            <a:r>
              <a:rPr lang="el-GR" sz="2000" dirty="0"/>
              <a:t>Η διάμετρος της κεφαλής κάθε πρίσματος κυμαίνεται από 4-7 </a:t>
            </a:r>
            <a:r>
              <a:rPr lang="el-GR" sz="2000" dirty="0" err="1"/>
              <a:t>μm</a:t>
            </a:r>
            <a:r>
              <a:rPr lang="el-GR" sz="2000" dirty="0"/>
              <a:t> και </a:t>
            </a:r>
            <a:r>
              <a:rPr lang="el-GR" sz="2000" dirty="0" smtClean="0"/>
              <a:t>το μήκος </a:t>
            </a:r>
            <a:r>
              <a:rPr lang="el-GR" sz="2000" dirty="0"/>
              <a:t>τους είναι 9 </a:t>
            </a:r>
            <a:r>
              <a:rPr lang="el-GR" sz="2000" dirty="0" err="1"/>
              <a:t>μm</a:t>
            </a:r>
            <a:r>
              <a:rPr lang="el-GR" sz="2000" dirty="0"/>
              <a:t>. Το σχήμα αυτό προκύπτει από τον τρόπο σχηματισμού </a:t>
            </a:r>
            <a:r>
              <a:rPr lang="el-GR" sz="2000" dirty="0" smtClean="0"/>
              <a:t>τους, μέσω </a:t>
            </a:r>
            <a:r>
              <a:rPr lang="el-GR" sz="2000" dirty="0"/>
              <a:t>τεσσάρων </a:t>
            </a:r>
            <a:r>
              <a:rPr lang="el-GR" sz="2000" dirty="0" err="1"/>
              <a:t>αδαμαντινοβλαστών</a:t>
            </a:r>
            <a:r>
              <a:rPr lang="el-GR" sz="2000" dirty="0"/>
              <a:t>. Ένας </a:t>
            </a:r>
            <a:r>
              <a:rPr lang="el-GR" sz="2000" dirty="0" err="1"/>
              <a:t>αδαμαντινοβλάστης</a:t>
            </a:r>
            <a:r>
              <a:rPr lang="el-GR" sz="2000" dirty="0"/>
              <a:t> σχηματίζει </a:t>
            </a:r>
            <a:r>
              <a:rPr lang="el-GR" sz="2000" dirty="0" smtClean="0"/>
              <a:t>την κεφαλή </a:t>
            </a:r>
            <a:r>
              <a:rPr lang="el-GR" sz="2000" dirty="0"/>
              <a:t>του πρίσματος, μέρος δύο άλλων </a:t>
            </a:r>
            <a:r>
              <a:rPr lang="el-GR" sz="2000" dirty="0" err="1"/>
              <a:t>αδαμαντινοβλαστών</a:t>
            </a:r>
            <a:r>
              <a:rPr lang="el-GR" sz="2000" dirty="0"/>
              <a:t> τον αυχένα και </a:t>
            </a:r>
            <a:r>
              <a:rPr lang="el-GR" sz="2000" dirty="0" smtClean="0"/>
              <a:t>ο τέταρτος</a:t>
            </a:r>
            <a:r>
              <a:rPr lang="el-GR" sz="2000" dirty="0"/>
              <a:t>, την </a:t>
            </a:r>
            <a:r>
              <a:rPr lang="el-GR" sz="2000" dirty="0" smtClean="0"/>
              <a:t>ουρά.</a:t>
            </a:r>
            <a:endParaRPr lang="el-GR" sz="2000" dirty="0"/>
          </a:p>
        </p:txBody>
      </p:sp>
      <p:pic>
        <p:nvPicPr>
          <p:cNvPr id="8194"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607496" y="1556792"/>
            <a:ext cx="34290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149080"/>
            <a:ext cx="2622026" cy="2448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7467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2808" y="1196752"/>
            <a:ext cx="5178385" cy="54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457200" y="116632"/>
            <a:ext cx="8229600" cy="1143000"/>
          </a:xfrm>
        </p:spPr>
        <p:txBody>
          <a:bodyPr anchor="t">
            <a:noAutofit/>
          </a:bodyPr>
          <a:lstStyle/>
          <a:p>
            <a:r>
              <a:rPr lang="el-GR" sz="2800" b="1" dirty="0" smtClean="0">
                <a:solidFill>
                  <a:schemeClr val="tx2"/>
                </a:solidFill>
              </a:rPr>
              <a:t> Στάδιο </a:t>
            </a:r>
            <a:r>
              <a:rPr lang="el-GR" sz="2800" b="1" dirty="0">
                <a:solidFill>
                  <a:schemeClr val="tx2"/>
                </a:solidFill>
              </a:rPr>
              <a:t>της </a:t>
            </a:r>
            <a:r>
              <a:rPr lang="el-GR" sz="2800" b="1" dirty="0" err="1">
                <a:solidFill>
                  <a:schemeClr val="tx2"/>
                </a:solidFill>
              </a:rPr>
              <a:t>οδοντινογένεσης</a:t>
            </a:r>
            <a:r>
              <a:rPr lang="el-GR" sz="2800" b="1" dirty="0">
                <a:solidFill>
                  <a:schemeClr val="tx2"/>
                </a:solidFill>
              </a:rPr>
              <a:t> και </a:t>
            </a:r>
            <a:r>
              <a:rPr lang="el-GR" sz="2800" b="1" dirty="0" smtClean="0">
                <a:solidFill>
                  <a:schemeClr val="tx2"/>
                </a:solidFill>
              </a:rPr>
              <a:t>αδαμαντινογένεσης</a:t>
            </a:r>
            <a:br>
              <a:rPr lang="el-GR" sz="2800" b="1" dirty="0" smtClean="0">
                <a:solidFill>
                  <a:schemeClr val="tx2"/>
                </a:solidFill>
              </a:rPr>
            </a:br>
            <a:r>
              <a:rPr lang="el-GR" sz="2800" dirty="0" smtClean="0">
                <a:solidFill>
                  <a:schemeClr val="tx2"/>
                </a:solidFill>
              </a:rPr>
              <a:t>(</a:t>
            </a:r>
            <a:r>
              <a:rPr lang="en-GB" sz="2800" dirty="0" err="1" smtClean="0">
                <a:solidFill>
                  <a:schemeClr val="tx2"/>
                </a:solidFill>
              </a:rPr>
              <a:t>dentinogenesis</a:t>
            </a:r>
            <a:r>
              <a:rPr lang="en-GB" sz="2800" dirty="0" smtClean="0">
                <a:solidFill>
                  <a:schemeClr val="tx2"/>
                </a:solidFill>
              </a:rPr>
              <a:t> </a:t>
            </a:r>
            <a:r>
              <a:rPr lang="en-GB" sz="2800" dirty="0">
                <a:solidFill>
                  <a:schemeClr val="tx2"/>
                </a:solidFill>
              </a:rPr>
              <a:t>and </a:t>
            </a:r>
            <a:r>
              <a:rPr lang="en-GB" sz="2800" dirty="0" err="1">
                <a:solidFill>
                  <a:schemeClr val="tx2"/>
                </a:solidFill>
              </a:rPr>
              <a:t>amelogenesis</a:t>
            </a:r>
            <a:r>
              <a:rPr lang="en-GB" sz="2800" dirty="0">
                <a:solidFill>
                  <a:schemeClr val="tx2"/>
                </a:solidFill>
              </a:rPr>
              <a:t> </a:t>
            </a:r>
            <a:r>
              <a:rPr lang="en-GB" sz="2800" dirty="0" smtClean="0">
                <a:solidFill>
                  <a:schemeClr val="tx2"/>
                </a:solidFill>
              </a:rPr>
              <a:t>stage</a:t>
            </a:r>
            <a:r>
              <a:rPr lang="el-GR" sz="2800" dirty="0" smtClean="0">
                <a:solidFill>
                  <a:schemeClr val="tx2"/>
                </a:solidFill>
              </a:rPr>
              <a:t>)</a:t>
            </a:r>
            <a:r>
              <a:rPr lang="el-GR" sz="2800" b="1" dirty="0" smtClean="0">
                <a:solidFill>
                  <a:schemeClr val="tx2"/>
                </a:solidFill>
              </a:rPr>
              <a:t/>
            </a:r>
            <a:br>
              <a:rPr lang="el-GR" sz="2800" b="1" dirty="0" smtClean="0">
                <a:solidFill>
                  <a:schemeClr val="tx2"/>
                </a:solidFill>
              </a:rPr>
            </a:br>
            <a:endParaRPr lang="el-GR" sz="2800" b="1" dirty="0">
              <a:solidFill>
                <a:schemeClr val="tx2"/>
              </a:solidFill>
            </a:endParaRPr>
          </a:p>
        </p:txBody>
      </p:sp>
      <p:sp>
        <p:nvSpPr>
          <p:cNvPr id="4" name="TextBox 3"/>
          <p:cNvSpPr txBox="1"/>
          <p:nvPr/>
        </p:nvSpPr>
        <p:spPr>
          <a:xfrm>
            <a:off x="6084168" y="6309900"/>
            <a:ext cx="235962" cy="215444"/>
          </a:xfrm>
          <a:prstGeom prst="rect">
            <a:avLst/>
          </a:prstGeom>
          <a:noFill/>
        </p:spPr>
        <p:txBody>
          <a:bodyPr wrap="none" rtlCol="0">
            <a:spAutoFit/>
          </a:bodyPr>
          <a:lstStyle/>
          <a:p>
            <a:r>
              <a:rPr lang="el-GR" sz="1200" baseline="30000" dirty="0" smtClean="0"/>
              <a:t>2</a:t>
            </a:r>
            <a:endParaRPr lang="en-US" sz="1200" baseline="30000" dirty="0"/>
          </a:p>
        </p:txBody>
      </p:sp>
    </p:spTree>
    <p:extLst>
      <p:ext uri="{BB962C8B-B14F-4D97-AF65-F5344CB8AC3E}">
        <p14:creationId xmlns:p14="http://schemas.microsoft.com/office/powerpoint/2010/main" val="24655396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b="1" dirty="0" err="1" smtClean="0">
                <a:solidFill>
                  <a:schemeClr val="tx2"/>
                </a:solidFill>
              </a:rPr>
              <a:t>Αδαμαντινογένεση</a:t>
            </a:r>
            <a:r>
              <a:rPr lang="el-GR" sz="3200" b="1" dirty="0" smtClean="0">
                <a:solidFill>
                  <a:schemeClr val="tx2"/>
                </a:solidFill>
              </a:rPr>
              <a:t> </a:t>
            </a:r>
            <a:r>
              <a:rPr lang="el-GR" sz="2400" b="1" dirty="0" smtClean="0">
                <a:solidFill>
                  <a:schemeClr val="tx2"/>
                </a:solidFill>
              </a:rPr>
              <a:t/>
            </a:r>
            <a:br>
              <a:rPr lang="el-GR" sz="2400" b="1" dirty="0" smtClean="0">
                <a:solidFill>
                  <a:schemeClr val="tx2"/>
                </a:solidFill>
              </a:rPr>
            </a:br>
            <a:r>
              <a:rPr lang="el-GR" sz="2400" b="1" i="1" dirty="0" smtClean="0"/>
              <a:t>Λειτουργική </a:t>
            </a:r>
            <a:r>
              <a:rPr lang="el-GR" sz="2400" b="1" i="1" dirty="0"/>
              <a:t>διαφοροποίηση των αδαμαντινοβλαστών</a:t>
            </a:r>
            <a:endParaRPr lang="en-US" sz="2400" b="1" dirty="0"/>
          </a:p>
        </p:txBody>
      </p:sp>
      <p:sp>
        <p:nvSpPr>
          <p:cNvPr id="3" name="Content Placeholder 2"/>
          <p:cNvSpPr>
            <a:spLocks noGrp="1"/>
          </p:cNvSpPr>
          <p:nvPr>
            <p:ph idx="1"/>
          </p:nvPr>
        </p:nvSpPr>
        <p:spPr/>
        <p:txBody>
          <a:bodyPr>
            <a:normAutofit fontScale="70000" lnSpcReduction="20000"/>
          </a:bodyPr>
          <a:lstStyle/>
          <a:p>
            <a:pPr marL="0" indent="0">
              <a:buNone/>
            </a:pPr>
            <a:r>
              <a:rPr lang="el-GR" dirty="0" smtClean="0"/>
              <a:t>Η </a:t>
            </a:r>
            <a:r>
              <a:rPr lang="el-GR" i="1" dirty="0" err="1"/>
              <a:t>αδαμαντινογένεση</a:t>
            </a:r>
            <a:r>
              <a:rPr lang="el-GR" i="1" dirty="0"/>
              <a:t> </a:t>
            </a:r>
            <a:r>
              <a:rPr lang="el-GR" dirty="0"/>
              <a:t>αποτελεί στην πραγματικότητα σύνθεση </a:t>
            </a:r>
            <a:r>
              <a:rPr lang="el-GR" dirty="0" smtClean="0"/>
              <a:t>τριών παράλληλων </a:t>
            </a:r>
            <a:r>
              <a:rPr lang="el-GR" dirty="0"/>
              <a:t>εξεργασιών: </a:t>
            </a:r>
            <a:endParaRPr lang="el-GR" dirty="0" smtClean="0"/>
          </a:p>
          <a:p>
            <a:r>
              <a:rPr lang="el-GR" dirty="0" smtClean="0"/>
              <a:t>α</a:t>
            </a:r>
            <a:r>
              <a:rPr lang="el-GR" dirty="0"/>
              <a:t>) Εναπόθεση του λειτουργικού προϊόντος </a:t>
            </a:r>
            <a:r>
              <a:rPr lang="el-GR" dirty="0" smtClean="0"/>
              <a:t>των αδαμαντινοβλαστών </a:t>
            </a:r>
          </a:p>
          <a:p>
            <a:r>
              <a:rPr lang="el-GR" dirty="0" smtClean="0"/>
              <a:t>β</a:t>
            </a:r>
            <a:r>
              <a:rPr lang="el-GR" dirty="0"/>
              <a:t>) Καταβολισμό, απορρόφηση και ενασβεστίωση του </a:t>
            </a:r>
            <a:r>
              <a:rPr lang="el-GR" dirty="0" smtClean="0"/>
              <a:t>οργανικού υποστρώματος </a:t>
            </a:r>
            <a:r>
              <a:rPr lang="el-GR" dirty="0"/>
              <a:t>και </a:t>
            </a:r>
            <a:endParaRPr lang="el-GR" dirty="0" smtClean="0"/>
          </a:p>
          <a:p>
            <a:r>
              <a:rPr lang="el-GR" dirty="0" smtClean="0"/>
              <a:t>γ</a:t>
            </a:r>
            <a:r>
              <a:rPr lang="el-GR" dirty="0"/>
              <a:t>) Ωρίμανση των κρυστάλλων. </a:t>
            </a:r>
            <a:endParaRPr lang="el-GR" dirty="0" smtClean="0"/>
          </a:p>
          <a:p>
            <a:endParaRPr lang="el-GR" dirty="0"/>
          </a:p>
          <a:p>
            <a:pPr marL="0" indent="0">
              <a:buNone/>
            </a:pPr>
            <a:r>
              <a:rPr lang="el-GR" u="sng" dirty="0" smtClean="0"/>
              <a:t>Είναι </a:t>
            </a:r>
            <a:r>
              <a:rPr lang="el-GR" u="sng" dirty="0"/>
              <a:t>απαραίτητο να διευκρινισθεί</a:t>
            </a:r>
          </a:p>
          <a:p>
            <a:r>
              <a:rPr lang="el-GR" dirty="0"/>
              <a:t>ότι το προϊόν των αδαμαντινοβλαστών δεν είναι η αδαμαντίνη του δοντιού αλλά </a:t>
            </a:r>
            <a:r>
              <a:rPr lang="el-GR" dirty="0" smtClean="0"/>
              <a:t>το οργανικό </a:t>
            </a:r>
            <a:r>
              <a:rPr lang="el-GR" dirty="0"/>
              <a:t>υπόστρωμα της </a:t>
            </a:r>
            <a:r>
              <a:rPr lang="el-GR" dirty="0" err="1"/>
              <a:t>προαδαμαντίνης</a:t>
            </a:r>
            <a:r>
              <a:rPr lang="el-GR" dirty="0"/>
              <a:t>. Η αδαμαντίνη αποτελεί το προϊόν </a:t>
            </a:r>
            <a:r>
              <a:rPr lang="el-GR" dirty="0" smtClean="0"/>
              <a:t>της </a:t>
            </a:r>
            <a:r>
              <a:rPr lang="el-GR" dirty="0" err="1" smtClean="0"/>
              <a:t>ενασβεστίωσης</a:t>
            </a:r>
            <a:r>
              <a:rPr lang="el-GR" dirty="0" smtClean="0"/>
              <a:t> </a:t>
            </a:r>
            <a:r>
              <a:rPr lang="el-GR" dirty="0"/>
              <a:t>της </a:t>
            </a:r>
            <a:r>
              <a:rPr lang="el-GR" dirty="0" err="1"/>
              <a:t>προαδαμαντίνης</a:t>
            </a:r>
            <a:r>
              <a:rPr lang="el-GR" dirty="0"/>
              <a:t>, που καθοδηγείται από το αρχικό </a:t>
            </a:r>
            <a:r>
              <a:rPr lang="el-GR" dirty="0" smtClean="0"/>
              <a:t>υπόστρωμα αλλά </a:t>
            </a:r>
            <a:r>
              <a:rPr lang="el-GR" dirty="0"/>
              <a:t>δεν παρουσιάζει δομικές ή χημικές ομοιότητες μ' αυτό.</a:t>
            </a:r>
            <a:endParaRPr lang="en-US" dirty="0"/>
          </a:p>
        </p:txBody>
      </p:sp>
    </p:spTree>
    <p:extLst>
      <p:ext uri="{BB962C8B-B14F-4D97-AF65-F5344CB8AC3E}">
        <p14:creationId xmlns:p14="http://schemas.microsoft.com/office/powerpoint/2010/main" val="329352310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980728"/>
            <a:ext cx="8229600" cy="5145435"/>
          </a:xfrm>
        </p:spPr>
        <p:txBody>
          <a:bodyPr anchor="ctr">
            <a:noAutofit/>
          </a:bodyPr>
          <a:lstStyle/>
          <a:p>
            <a:pPr>
              <a:spcAft>
                <a:spcPts val="600"/>
              </a:spcAft>
            </a:pPr>
            <a:r>
              <a:rPr lang="el-GR" sz="2000" dirty="0"/>
              <a:t>Η πρώτη ποσότητα της </a:t>
            </a:r>
            <a:r>
              <a:rPr lang="el-GR" sz="2000" dirty="0" err="1"/>
              <a:t>προαδαμαντίνης</a:t>
            </a:r>
            <a:r>
              <a:rPr lang="el-GR" sz="2000" dirty="0"/>
              <a:t> εναποτίθεται από </a:t>
            </a:r>
            <a:r>
              <a:rPr lang="el-GR" sz="2000" dirty="0" smtClean="0"/>
              <a:t>τους αδαμαντινοβλάστες </a:t>
            </a:r>
            <a:r>
              <a:rPr lang="el-GR" sz="2000" dirty="0"/>
              <a:t>άμορφα, με τους κρυστάλλους να οργανώνονται στο </a:t>
            </a:r>
            <a:r>
              <a:rPr lang="el-GR" sz="2000" dirty="0" smtClean="0"/>
              <a:t>ενδιάμεσο χώρο</a:t>
            </a:r>
            <a:r>
              <a:rPr lang="el-GR" sz="2000" dirty="0"/>
              <a:t>, μεταξύ της κυτταρικής κορυφής των αδαμαντινοβλαστών και της εξωτερικής </a:t>
            </a:r>
            <a:r>
              <a:rPr lang="el-GR" sz="2000" dirty="0" smtClean="0"/>
              <a:t>επιφάνειας </a:t>
            </a:r>
            <a:r>
              <a:rPr lang="el-GR" sz="2000" dirty="0"/>
              <a:t>της οδοντίνης. </a:t>
            </a:r>
            <a:endParaRPr lang="el-GR" sz="2000" dirty="0" smtClean="0"/>
          </a:p>
          <a:p>
            <a:pPr marL="0" indent="-457200"/>
            <a:r>
              <a:rPr lang="el-GR" sz="2000" dirty="0" smtClean="0"/>
              <a:t>Μετά </a:t>
            </a:r>
            <a:r>
              <a:rPr lang="el-GR" sz="2000" dirty="0"/>
              <a:t>τον σχηματισμό της πρώτης ζώνης της </a:t>
            </a:r>
            <a:r>
              <a:rPr lang="el-GR" sz="2000" dirty="0" err="1" smtClean="0"/>
              <a:t>προαδαμαντίνης</a:t>
            </a:r>
            <a:r>
              <a:rPr lang="el-GR" sz="2000" dirty="0" smtClean="0"/>
              <a:t>, οι αδαμαντινοβλάστες </a:t>
            </a:r>
            <a:r>
              <a:rPr lang="el-GR" sz="2000" dirty="0"/>
              <a:t>σχηματίζουν στην εγγύς επιφάνεια τους τις αποφυάδες </a:t>
            </a:r>
            <a:r>
              <a:rPr lang="el-GR" sz="2000" dirty="0" smtClean="0"/>
              <a:t>του </a:t>
            </a:r>
            <a:r>
              <a:rPr lang="el-GR" sz="2000" dirty="0" err="1" smtClean="0"/>
              <a:t>Tomes</a:t>
            </a:r>
            <a:r>
              <a:rPr lang="el-GR" sz="2000" dirty="0"/>
              <a:t>. </a:t>
            </a:r>
            <a:endParaRPr lang="el-GR" sz="2000" dirty="0" smtClean="0"/>
          </a:p>
          <a:p>
            <a:pPr marL="0" indent="-457200"/>
            <a:r>
              <a:rPr lang="el-GR" sz="2000" dirty="0" smtClean="0"/>
              <a:t>Η </a:t>
            </a:r>
            <a:r>
              <a:rPr lang="el-GR" sz="2000" dirty="0" err="1"/>
              <a:t>προαδαμαντίνη</a:t>
            </a:r>
            <a:r>
              <a:rPr lang="el-GR" sz="2000" dirty="0"/>
              <a:t> εναποτίθεται υπό τη μορφή κοκκίων οργανικού </a:t>
            </a:r>
            <a:r>
              <a:rPr lang="el-GR" sz="2000" dirty="0" smtClean="0"/>
              <a:t>υποστρώματος</a:t>
            </a:r>
            <a:r>
              <a:rPr lang="el-GR" sz="2000" dirty="0"/>
              <a:t>, εξάγωνου σχήματος και συνεχούς διάταξης, έτσι ώστε </a:t>
            </a:r>
            <a:r>
              <a:rPr lang="el-GR" sz="2000" dirty="0" smtClean="0"/>
              <a:t>κάθε </a:t>
            </a:r>
            <a:r>
              <a:rPr lang="el-GR" sz="2000" dirty="0" err="1" smtClean="0"/>
              <a:t>αδαμαντινοβλάστης</a:t>
            </a:r>
            <a:r>
              <a:rPr lang="el-GR" sz="2000" dirty="0" smtClean="0"/>
              <a:t> </a:t>
            </a:r>
            <a:r>
              <a:rPr lang="el-GR" sz="2000" dirty="0"/>
              <a:t>κατά την υποχώρηση του προς το εσωτερικό του οργάνου </a:t>
            </a:r>
            <a:r>
              <a:rPr lang="el-GR" sz="2000" dirty="0" smtClean="0"/>
              <a:t>της αδαμαντίνης </a:t>
            </a:r>
            <a:r>
              <a:rPr lang="el-GR" sz="2000" dirty="0"/>
              <a:t>να εναποθέτει σειρά </a:t>
            </a:r>
            <a:r>
              <a:rPr lang="el-GR" sz="2000" dirty="0" err="1"/>
              <a:t>αδαμαντινικών</a:t>
            </a:r>
            <a:r>
              <a:rPr lang="el-GR" sz="2000" dirty="0"/>
              <a:t> κοκκίων από την οδοντίνη μέχρι </a:t>
            </a:r>
            <a:r>
              <a:rPr lang="el-GR" sz="2000" dirty="0" smtClean="0"/>
              <a:t>την εξωτερική </a:t>
            </a:r>
            <a:r>
              <a:rPr lang="el-GR" sz="2000" dirty="0"/>
              <a:t>επιφάνεια της αδαμαντίνης. </a:t>
            </a:r>
          </a:p>
          <a:p>
            <a:pPr marL="0" indent="-457200"/>
            <a:r>
              <a:rPr lang="el-GR" sz="2000" dirty="0" smtClean="0"/>
              <a:t>Η </a:t>
            </a:r>
            <a:r>
              <a:rPr lang="el-GR" sz="2000" dirty="0"/>
              <a:t>δομή που σχηματίζεται ως </a:t>
            </a:r>
            <a:r>
              <a:rPr lang="el-GR" sz="2000" dirty="0" smtClean="0"/>
              <a:t>λειτουργικό προϊόν </a:t>
            </a:r>
            <a:r>
              <a:rPr lang="el-GR" sz="2000" dirty="0"/>
              <a:t>ενός κυρίως αδαμαντινοβλάστη αποτελεί τη μορφολογική και δομική μονάδα </a:t>
            </a:r>
            <a:r>
              <a:rPr lang="el-GR" sz="2000" dirty="0" smtClean="0"/>
              <a:t>της αδαμαντίνης</a:t>
            </a:r>
            <a:r>
              <a:rPr lang="el-GR" sz="2000" dirty="0"/>
              <a:t>, είναι άθροισμα των </a:t>
            </a:r>
            <a:r>
              <a:rPr lang="el-GR" sz="2000" dirty="0" err="1"/>
              <a:t>αδαμαντινικών</a:t>
            </a:r>
            <a:r>
              <a:rPr lang="el-GR" sz="2000" dirty="0"/>
              <a:t> κοκκίων και ονομάζεται </a:t>
            </a:r>
            <a:r>
              <a:rPr lang="el-GR" sz="2000" dirty="0" err="1" smtClean="0"/>
              <a:t>αδαμαντινικό</a:t>
            </a:r>
            <a:r>
              <a:rPr lang="el-GR" sz="2000" dirty="0"/>
              <a:t> </a:t>
            </a:r>
            <a:r>
              <a:rPr lang="el-GR" sz="2000" dirty="0" smtClean="0"/>
              <a:t>πρίσμα</a:t>
            </a:r>
            <a:r>
              <a:rPr lang="el-GR" sz="2000" b="1" dirty="0"/>
              <a:t>.</a:t>
            </a:r>
            <a:endParaRPr lang="en-US" sz="2000" dirty="0"/>
          </a:p>
        </p:txBody>
      </p:sp>
      <p:sp>
        <p:nvSpPr>
          <p:cNvPr id="7" name="Title 1"/>
          <p:cNvSpPr>
            <a:spLocks noGrp="1"/>
          </p:cNvSpPr>
          <p:nvPr>
            <p:ph type="title"/>
          </p:nvPr>
        </p:nvSpPr>
        <p:spPr/>
        <p:txBody>
          <a:bodyPr anchor="t">
            <a:normAutofit/>
          </a:bodyPr>
          <a:lstStyle/>
          <a:p>
            <a:r>
              <a:rPr lang="el-GR" sz="3600" b="1" dirty="0" err="1" smtClean="0">
                <a:solidFill>
                  <a:schemeClr val="tx2"/>
                </a:solidFill>
              </a:rPr>
              <a:t>αδαμαντινογένεση</a:t>
            </a:r>
            <a:endParaRPr lang="el-GR" sz="3600" b="1" dirty="0">
              <a:solidFill>
                <a:schemeClr val="tx2"/>
              </a:solidFill>
            </a:endParaRPr>
          </a:p>
        </p:txBody>
      </p:sp>
    </p:spTree>
    <p:extLst>
      <p:ext uri="{BB962C8B-B14F-4D97-AF65-F5344CB8AC3E}">
        <p14:creationId xmlns:p14="http://schemas.microsoft.com/office/powerpoint/2010/main" val="108294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5496" y="1196752"/>
            <a:ext cx="4464496" cy="5544616"/>
          </a:xfrm>
        </p:spPr>
        <p:txBody>
          <a:bodyPr>
            <a:normAutofit fontScale="77500" lnSpcReduction="20000"/>
          </a:bodyPr>
          <a:lstStyle/>
          <a:p>
            <a:pPr>
              <a:spcBef>
                <a:spcPts val="600"/>
              </a:spcBef>
              <a:spcAft>
                <a:spcPts val="600"/>
              </a:spcAft>
            </a:pPr>
            <a:r>
              <a:rPr lang="el-GR" dirty="0"/>
              <a:t>Βασική συνεισφορά στη διάπλαση </a:t>
            </a:r>
            <a:r>
              <a:rPr lang="el-GR" dirty="0" smtClean="0"/>
              <a:t>των δοντιών </a:t>
            </a:r>
            <a:r>
              <a:rPr lang="el-GR" dirty="0"/>
              <a:t>έχουν και κύτταρα που προέρχονται από τη </a:t>
            </a:r>
            <a:r>
              <a:rPr lang="el-GR" i="1" dirty="0"/>
              <a:t>νευρική ακρολοφία </a:t>
            </a:r>
            <a:r>
              <a:rPr lang="el-GR" dirty="0"/>
              <a:t>(</a:t>
            </a:r>
            <a:r>
              <a:rPr lang="el-GR" dirty="0" err="1"/>
              <a:t>neural</a:t>
            </a:r>
            <a:r>
              <a:rPr lang="el-GR" dirty="0"/>
              <a:t> </a:t>
            </a:r>
            <a:r>
              <a:rPr lang="el-GR" dirty="0" err="1" smtClean="0"/>
              <a:t>crest</a:t>
            </a:r>
            <a:r>
              <a:rPr lang="el-GR" dirty="0" smtClean="0"/>
              <a:t> </a:t>
            </a:r>
            <a:r>
              <a:rPr lang="el-GR" dirty="0" err="1" smtClean="0"/>
              <a:t>cells</a:t>
            </a:r>
            <a:r>
              <a:rPr lang="el-GR" dirty="0"/>
              <a:t>). </a:t>
            </a:r>
            <a:endParaRPr lang="el-GR" dirty="0" smtClean="0"/>
          </a:p>
          <a:p>
            <a:pPr>
              <a:spcBef>
                <a:spcPts val="600"/>
              </a:spcBef>
              <a:spcAft>
                <a:spcPts val="600"/>
              </a:spcAft>
            </a:pPr>
            <a:r>
              <a:rPr lang="el-GR" dirty="0" smtClean="0"/>
              <a:t>Στα </a:t>
            </a:r>
            <a:r>
              <a:rPr lang="el-GR" dirty="0"/>
              <a:t>πρώιμα στάδια ανάπτυξης του οργανισμού, τα κύτταρα </a:t>
            </a:r>
            <a:r>
              <a:rPr lang="el-GR" dirty="0" smtClean="0"/>
              <a:t>αυτά μεταναστεύουν </a:t>
            </a:r>
            <a:r>
              <a:rPr lang="el-GR" dirty="0"/>
              <a:t>από τη περιοχή της νευρικής ακρολοφίας στην περιοχή των </a:t>
            </a:r>
            <a:r>
              <a:rPr lang="el-GR" dirty="0" smtClean="0"/>
              <a:t>γνάθων και </a:t>
            </a:r>
            <a:r>
              <a:rPr lang="el-GR" dirty="0"/>
              <a:t>αναμιγνύονται με τα </a:t>
            </a:r>
            <a:r>
              <a:rPr lang="el-GR" dirty="0" err="1"/>
              <a:t>μεσεγχυματικά</a:t>
            </a:r>
            <a:r>
              <a:rPr lang="el-GR" dirty="0"/>
              <a:t> κύτταρα του 1ου </a:t>
            </a:r>
            <a:r>
              <a:rPr lang="el-GR" dirty="0" err="1"/>
              <a:t>βραγχιακού</a:t>
            </a:r>
            <a:r>
              <a:rPr lang="el-GR" dirty="0"/>
              <a:t> </a:t>
            </a:r>
            <a:r>
              <a:rPr lang="el-GR" dirty="0" smtClean="0"/>
              <a:t>τόξου.</a:t>
            </a:r>
          </a:p>
          <a:p>
            <a:pPr>
              <a:spcBef>
                <a:spcPts val="600"/>
              </a:spcBef>
              <a:spcAft>
                <a:spcPts val="600"/>
              </a:spcAft>
            </a:pPr>
            <a:r>
              <a:rPr lang="el-GR" dirty="0"/>
              <a:t>Εκεί, επιδρούν τόσο στα κύτταρα της οδοντικής θηλής, όσο και στο επιθήλιο </a:t>
            </a:r>
            <a:r>
              <a:rPr lang="el-GR" dirty="0" smtClean="0"/>
              <a:t>του οργάνου </a:t>
            </a:r>
            <a:r>
              <a:rPr lang="el-GR" dirty="0"/>
              <a:t>της αδαμαντίνης, βοηθώντας κατά αυτό τον τρόπο στο σχηματισμό </a:t>
            </a:r>
            <a:r>
              <a:rPr lang="el-GR" dirty="0" smtClean="0"/>
              <a:t>των οδοντικών </a:t>
            </a:r>
            <a:r>
              <a:rPr lang="el-GR" dirty="0"/>
              <a:t>ιστών.</a:t>
            </a:r>
          </a:p>
        </p:txBody>
      </p:sp>
      <p:sp>
        <p:nvSpPr>
          <p:cNvPr id="5" name="Title 1"/>
          <p:cNvSpPr>
            <a:spLocks noGrp="1"/>
          </p:cNvSpPr>
          <p:nvPr>
            <p:ph type="title"/>
          </p:nvPr>
        </p:nvSpPr>
        <p:spPr>
          <a:xfrm>
            <a:off x="457200" y="274638"/>
            <a:ext cx="8229600" cy="922114"/>
          </a:xfrm>
        </p:spPr>
        <p:txBody>
          <a:bodyPr anchor="t"/>
          <a:lstStyle/>
          <a:p>
            <a:r>
              <a:rPr lang="el-GR" altLang="el-GR" b="1" dirty="0" smtClean="0">
                <a:solidFill>
                  <a:schemeClr val="tx2"/>
                </a:solidFill>
              </a:rPr>
              <a:t>οδοντογένεση</a:t>
            </a:r>
            <a:endParaRPr lang="el-GR"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67250" y="2310606"/>
            <a:ext cx="4359752" cy="338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1494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496" y="836712"/>
            <a:ext cx="5410944" cy="5760032"/>
          </a:xfrm>
        </p:spPr>
        <p:txBody>
          <a:bodyPr>
            <a:normAutofit fontScale="92500" lnSpcReduction="10000"/>
          </a:bodyPr>
          <a:lstStyle/>
          <a:p>
            <a:pPr>
              <a:spcAft>
                <a:spcPts val="600"/>
              </a:spcAft>
            </a:pPr>
            <a:r>
              <a:rPr lang="el-GR" sz="2000" dirty="0" smtClean="0"/>
              <a:t>Η λειτουργία της παραγωγής και εναποθέσεως του οργανικού υποστρώματος δεν είναι συνεχής, αλλά διαδοχική, με αποτέλεσμα οι περίοδοι ανάπαυλας να αποτυπώνονται με τη μορφή εγκάρσιων γραμμώσεων.</a:t>
            </a:r>
          </a:p>
          <a:p>
            <a:pPr>
              <a:spcAft>
                <a:spcPts val="600"/>
              </a:spcAft>
            </a:pPr>
            <a:r>
              <a:rPr lang="el-GR" sz="2000" dirty="0" smtClean="0"/>
              <a:t>Η εκκίνηση των αδαμαντινοβλαστών δε γίνεται ταυτόχρονα άλλα διαδοχικά σε κάθε αυξητικό πυρήνα. </a:t>
            </a:r>
          </a:p>
          <a:p>
            <a:pPr>
              <a:spcAft>
                <a:spcPts val="600"/>
              </a:spcAft>
            </a:pPr>
            <a:r>
              <a:rPr lang="el-GR" sz="2000" dirty="0" smtClean="0"/>
              <a:t>Από τη διαδοχική δράση των αδαμαντινοβλαστών δημιουργείται πάνω σε κάθε αυξητικό πυρήνα ένας αυξητικός κώνος, ο οποίος σχηματίζεται επίσης με διαδοχικά κωνικά στρώματα που εναποθέτονται το ένα πάνω στο άλλο. Οι γραμμώσεις που παρατηρούνται ανάμεσα στα κωνικά στρώματα παριστάνουν τις γραμμές </a:t>
            </a:r>
            <a:r>
              <a:rPr lang="en-US" sz="2000" dirty="0" err="1" smtClean="0"/>
              <a:t>Retzius</a:t>
            </a:r>
            <a:r>
              <a:rPr lang="en-US" sz="2000" dirty="0" smtClean="0"/>
              <a:t>.</a:t>
            </a:r>
            <a:endParaRPr lang="el-GR" sz="2000" dirty="0" smtClean="0"/>
          </a:p>
          <a:p>
            <a:pPr>
              <a:spcAft>
                <a:spcPts val="600"/>
              </a:spcAft>
            </a:pPr>
            <a:r>
              <a:rPr lang="el-GR" sz="2000" dirty="0" smtClean="0"/>
              <a:t>Στα σημεία που ενώνονται οι κώνοι δημιουργούνται σχισμές, αύλακες ή οπές, όταν οι πυρήνες αυξήσεως απέχουν μεταξύ τους πχ γομφίους</a:t>
            </a:r>
            <a:endParaRPr lang="en-US" sz="2000" dirty="0"/>
          </a:p>
        </p:txBody>
      </p:sp>
      <p:sp>
        <p:nvSpPr>
          <p:cNvPr id="4" name="Title 1"/>
          <p:cNvSpPr>
            <a:spLocks noGrp="1"/>
          </p:cNvSpPr>
          <p:nvPr>
            <p:ph type="title"/>
          </p:nvPr>
        </p:nvSpPr>
        <p:spPr>
          <a:xfrm>
            <a:off x="457200" y="44624"/>
            <a:ext cx="8229600" cy="720000"/>
          </a:xfrm>
        </p:spPr>
        <p:txBody>
          <a:bodyPr anchor="t">
            <a:normAutofit/>
          </a:bodyPr>
          <a:lstStyle/>
          <a:p>
            <a:r>
              <a:rPr lang="el-GR" sz="3600" b="1" dirty="0" err="1" smtClean="0">
                <a:solidFill>
                  <a:schemeClr val="tx2"/>
                </a:solidFill>
              </a:rPr>
              <a:t>αδαμαντινογένεση</a:t>
            </a:r>
            <a:endParaRPr lang="el-GR" sz="3600" b="1" dirty="0">
              <a:solidFill>
                <a:schemeClr val="tx2"/>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69" t="14568" r="11772"/>
          <a:stretch/>
        </p:blipFill>
        <p:spPr bwMode="auto">
          <a:xfrm>
            <a:off x="5476517" y="2673192"/>
            <a:ext cx="3569099" cy="2484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4272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4000" y="79939"/>
            <a:ext cx="7056000" cy="45731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2000" y="4689312"/>
            <a:ext cx="6480000" cy="1844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26516" y="6124848"/>
            <a:ext cx="253596" cy="256480"/>
          </a:xfrm>
          <a:prstGeom prst="rect">
            <a:avLst/>
          </a:prstGeom>
          <a:noFill/>
        </p:spPr>
        <p:txBody>
          <a:bodyPr wrap="none" rtlCol="0">
            <a:spAutoFit/>
          </a:bodyPr>
          <a:lstStyle/>
          <a:p>
            <a:r>
              <a:rPr lang="el-GR" sz="1600" b="1" baseline="30000" dirty="0" smtClean="0"/>
              <a:t>2</a:t>
            </a:r>
            <a:endParaRPr lang="en-US" sz="1600" b="1" baseline="30000" dirty="0"/>
          </a:p>
        </p:txBody>
      </p:sp>
    </p:spTree>
    <p:extLst>
      <p:ext uri="{BB962C8B-B14F-4D97-AF65-F5344CB8AC3E}">
        <p14:creationId xmlns:p14="http://schemas.microsoft.com/office/powerpoint/2010/main" val="92315227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4744"/>
            <a:ext cx="8229600" cy="5001419"/>
          </a:xfrm>
        </p:spPr>
        <p:txBody>
          <a:bodyPr anchor="t">
            <a:normAutofit/>
          </a:bodyPr>
          <a:lstStyle/>
          <a:p>
            <a:r>
              <a:rPr lang="el-GR" sz="2200" dirty="0" smtClean="0"/>
              <a:t>Με τα τη συμπλήρωση όλου του έργου τους, οι αδαμαντινοβλάστες απορροφούν τις αποφυάδες τους, εναποθέτουν ένα μικρό στρώμα χωρίς πρίσματα αδαμαντίνης.</a:t>
            </a:r>
          </a:p>
          <a:p>
            <a:r>
              <a:rPr lang="el-GR" sz="2200" dirty="0" smtClean="0"/>
              <a:t>Την εποχή αυτή, </a:t>
            </a:r>
            <a:r>
              <a:rPr lang="el-GR" sz="2200" dirty="0"/>
              <a:t>σ</a:t>
            </a:r>
            <a:r>
              <a:rPr lang="el-GR" sz="2200" dirty="0" smtClean="0"/>
              <a:t>το όργανο της αδαμαντίνης συμβαίνουν δραματικές αλλαγές, η επιβολής στιβάδα και η στιβάδα του πολφού συνενώνονται και αποδίδουν τη θηλώδη στιβάδα.</a:t>
            </a:r>
          </a:p>
          <a:p>
            <a:r>
              <a:rPr lang="el-GR" sz="2200" dirty="0" smtClean="0"/>
              <a:t>Η αποφυάδα του </a:t>
            </a:r>
            <a:r>
              <a:rPr lang="en-US" sz="2200" dirty="0"/>
              <a:t>Tomes </a:t>
            </a:r>
            <a:r>
              <a:rPr lang="el-GR" sz="2200" dirty="0"/>
              <a:t>έχει το σχήμα μιας τεραστίας λάχνης</a:t>
            </a:r>
            <a:r>
              <a:rPr lang="en-US" sz="2200" dirty="0"/>
              <a:t>.</a:t>
            </a:r>
            <a:endParaRPr lang="el-GR" sz="2200" dirty="0" smtClean="0"/>
          </a:p>
          <a:p>
            <a:r>
              <a:rPr lang="el-GR" sz="2200" dirty="0" smtClean="0"/>
              <a:t>Οι στενές επαφές μεταξύ των </a:t>
            </a:r>
            <a:r>
              <a:rPr lang="el-GR" sz="2200" dirty="0" err="1" smtClean="0"/>
              <a:t>κυτταροπλασματικών</a:t>
            </a:r>
            <a:r>
              <a:rPr lang="el-GR" sz="2200" dirty="0" smtClean="0"/>
              <a:t> μεμβρανών των αδαμαντινοβλαστών εξαφανίζονται, εγκαταλείποντας μεγάλους </a:t>
            </a:r>
            <a:r>
              <a:rPr lang="el-GR" sz="2200" dirty="0" err="1" smtClean="0"/>
              <a:t>μεσσοκυττάριους</a:t>
            </a:r>
            <a:r>
              <a:rPr lang="el-GR" sz="2200" dirty="0" smtClean="0"/>
              <a:t> χώρους. </a:t>
            </a:r>
            <a:endParaRPr lang="en-US" sz="2200" dirty="0"/>
          </a:p>
        </p:txBody>
      </p:sp>
      <p:sp>
        <p:nvSpPr>
          <p:cNvPr id="4" name="Title 1"/>
          <p:cNvSpPr>
            <a:spLocks noGrp="1"/>
          </p:cNvSpPr>
          <p:nvPr>
            <p:ph type="title"/>
          </p:nvPr>
        </p:nvSpPr>
        <p:spPr/>
        <p:txBody>
          <a:bodyPr anchor="t">
            <a:normAutofit/>
          </a:bodyPr>
          <a:lstStyle/>
          <a:p>
            <a:r>
              <a:rPr lang="el-GR" sz="3600" b="1" dirty="0" err="1" smtClean="0">
                <a:solidFill>
                  <a:schemeClr val="tx2"/>
                </a:solidFill>
              </a:rPr>
              <a:t>αδαμαντινογένεση</a:t>
            </a:r>
            <a:endParaRPr lang="el-GR" sz="3600" b="1" dirty="0">
              <a:solidFill>
                <a:schemeClr val="tx2"/>
              </a:solidFill>
            </a:endParaRPr>
          </a:p>
        </p:txBody>
      </p:sp>
    </p:spTree>
    <p:extLst>
      <p:ext uri="{BB962C8B-B14F-4D97-AF65-F5344CB8AC3E}">
        <p14:creationId xmlns:p14="http://schemas.microsoft.com/office/powerpoint/2010/main" val="98495800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5862463" cy="396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450"/>
          <a:stretch/>
        </p:blipFill>
        <p:spPr bwMode="auto">
          <a:xfrm>
            <a:off x="179512" y="5013176"/>
            <a:ext cx="7623300" cy="102170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Title 1"/>
          <p:cNvSpPr>
            <a:spLocks noGrp="1"/>
          </p:cNvSpPr>
          <p:nvPr>
            <p:ph type="title"/>
          </p:nvPr>
        </p:nvSpPr>
        <p:spPr/>
        <p:txBody>
          <a:bodyPr anchor="t">
            <a:normAutofit/>
          </a:bodyPr>
          <a:lstStyle/>
          <a:p>
            <a:r>
              <a:rPr lang="el-GR" sz="3600" b="1" dirty="0" err="1" smtClean="0">
                <a:solidFill>
                  <a:schemeClr val="tx2"/>
                </a:solidFill>
              </a:rPr>
              <a:t>αδαμαντινογένεση</a:t>
            </a:r>
            <a:endParaRPr lang="el-GR" sz="3600" b="1" dirty="0">
              <a:solidFill>
                <a:schemeClr val="tx2"/>
              </a:solidFill>
            </a:endParaRPr>
          </a:p>
        </p:txBody>
      </p:sp>
      <p:sp>
        <p:nvSpPr>
          <p:cNvPr id="5" name="TextBox 4"/>
          <p:cNvSpPr txBox="1"/>
          <p:nvPr/>
        </p:nvSpPr>
        <p:spPr>
          <a:xfrm>
            <a:off x="4788024" y="5517232"/>
            <a:ext cx="253596" cy="256480"/>
          </a:xfrm>
          <a:prstGeom prst="rect">
            <a:avLst/>
          </a:prstGeom>
          <a:noFill/>
        </p:spPr>
        <p:txBody>
          <a:bodyPr wrap="none" rtlCol="0">
            <a:spAutoFit/>
          </a:bodyPr>
          <a:lstStyle/>
          <a:p>
            <a:r>
              <a:rPr lang="el-GR" sz="1600" baseline="30000" dirty="0" smtClean="0"/>
              <a:t>2</a:t>
            </a:r>
            <a:endParaRPr lang="en-US" sz="1600" baseline="30000" dirty="0"/>
          </a:p>
        </p:txBody>
      </p:sp>
    </p:spTree>
    <p:extLst>
      <p:ext uri="{BB962C8B-B14F-4D97-AF65-F5344CB8AC3E}">
        <p14:creationId xmlns:p14="http://schemas.microsoft.com/office/powerpoint/2010/main" val="176979871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5152" y="1268760"/>
            <a:ext cx="4978896" cy="5141168"/>
          </a:xfrm>
        </p:spPr>
        <p:txBody>
          <a:bodyPr>
            <a:noAutofit/>
          </a:bodyPr>
          <a:lstStyle/>
          <a:p>
            <a:pPr marL="0" indent="0">
              <a:buNone/>
            </a:pPr>
            <a:r>
              <a:rPr lang="el-GR" sz="2400" b="1" i="1" dirty="0"/>
              <a:t>Λειτουργική διαφοροποίηση των αδαμαντινοβλαστών</a:t>
            </a:r>
          </a:p>
          <a:p>
            <a:r>
              <a:rPr lang="el-GR" sz="2000" dirty="0"/>
              <a:t>Η </a:t>
            </a:r>
            <a:r>
              <a:rPr lang="el-GR" sz="2000" i="1" dirty="0" err="1"/>
              <a:t>αδαμαντινογένεση</a:t>
            </a:r>
            <a:r>
              <a:rPr lang="el-GR" sz="2000" i="1" dirty="0"/>
              <a:t> </a:t>
            </a:r>
            <a:r>
              <a:rPr lang="el-GR" sz="2000" dirty="0"/>
              <a:t>αποτελεί στην πραγματικότητα σύνθεση </a:t>
            </a:r>
            <a:r>
              <a:rPr lang="el-GR" sz="2000" dirty="0" smtClean="0"/>
              <a:t>τριών παράλληλων </a:t>
            </a:r>
            <a:r>
              <a:rPr lang="el-GR" sz="2000" dirty="0"/>
              <a:t>εξεργασιών</a:t>
            </a:r>
            <a:r>
              <a:rPr lang="el-GR" sz="2000" b="1" dirty="0"/>
              <a:t>: α) Εναπόθεση του λειτουργικού προϊόντος </a:t>
            </a:r>
            <a:r>
              <a:rPr lang="el-GR" sz="2000" b="1" dirty="0" smtClean="0"/>
              <a:t>των αδαμαντινοβλαστών </a:t>
            </a:r>
            <a:r>
              <a:rPr lang="el-GR" sz="2000" b="1" dirty="0"/>
              <a:t>β) Καταβολισμό, απορρόφηση και </a:t>
            </a:r>
            <a:r>
              <a:rPr lang="el-GR" sz="2000" b="1" dirty="0" err="1"/>
              <a:t>ενασβεστίωση</a:t>
            </a:r>
            <a:r>
              <a:rPr lang="el-GR" sz="2000" b="1" dirty="0"/>
              <a:t> του </a:t>
            </a:r>
            <a:r>
              <a:rPr lang="el-GR" sz="2000" b="1" dirty="0" smtClean="0"/>
              <a:t>οργανικού υποστρώματος </a:t>
            </a:r>
            <a:r>
              <a:rPr lang="el-GR" sz="2000" b="1" dirty="0"/>
              <a:t>και γ) Ωρίμανση των κρυστάλλων. </a:t>
            </a:r>
            <a:endParaRPr lang="el-GR" sz="2000" b="1" dirty="0" smtClean="0"/>
          </a:p>
          <a:p>
            <a:r>
              <a:rPr lang="el-GR" sz="2000" dirty="0" smtClean="0"/>
              <a:t>Η </a:t>
            </a:r>
            <a:r>
              <a:rPr lang="el-GR" sz="2000" dirty="0"/>
              <a:t>αδαμαντίνη αποτελεί το προϊόν </a:t>
            </a:r>
            <a:r>
              <a:rPr lang="el-GR" sz="2000" dirty="0" smtClean="0"/>
              <a:t>της </a:t>
            </a:r>
            <a:r>
              <a:rPr lang="el-GR" sz="2000" dirty="0" err="1" smtClean="0"/>
              <a:t>ενασβεστίωσης</a:t>
            </a:r>
            <a:r>
              <a:rPr lang="el-GR" sz="2000" dirty="0" smtClean="0"/>
              <a:t> </a:t>
            </a:r>
            <a:r>
              <a:rPr lang="el-GR" sz="2000" dirty="0"/>
              <a:t>της </a:t>
            </a:r>
            <a:r>
              <a:rPr lang="el-GR" sz="2000" dirty="0" err="1"/>
              <a:t>προαδαμαντίνης</a:t>
            </a:r>
            <a:r>
              <a:rPr lang="el-GR" sz="2000" dirty="0"/>
              <a:t>, που καθοδηγείται από το αρχικό </a:t>
            </a:r>
            <a:r>
              <a:rPr lang="el-GR" sz="2000" dirty="0" smtClean="0"/>
              <a:t>υπόστρωμα αλλά </a:t>
            </a:r>
            <a:r>
              <a:rPr lang="el-GR" sz="2000" dirty="0"/>
              <a:t>δεν παρουσιάζει δομικές ή χημικές ομοιότητες μ' αυτό.</a:t>
            </a:r>
          </a:p>
        </p:txBody>
      </p:sp>
      <p:pic>
        <p:nvPicPr>
          <p:cNvPr id="2050"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6932"/>
          <a:stretch/>
        </p:blipFill>
        <p:spPr bwMode="auto">
          <a:xfrm>
            <a:off x="4956313" y="2456768"/>
            <a:ext cx="4137062" cy="3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p:txBody>
          <a:bodyPr anchor="t">
            <a:normAutofit/>
          </a:bodyPr>
          <a:lstStyle/>
          <a:p>
            <a:r>
              <a:rPr lang="el-GR" sz="4000" b="1" dirty="0" err="1" smtClean="0">
                <a:solidFill>
                  <a:schemeClr val="tx2"/>
                </a:solidFill>
              </a:rPr>
              <a:t>αδαμαντινογένεση</a:t>
            </a:r>
            <a:endParaRPr lang="el-GR" sz="4000" b="1" dirty="0">
              <a:solidFill>
                <a:schemeClr val="tx2"/>
              </a:solidFill>
            </a:endParaRPr>
          </a:p>
        </p:txBody>
      </p:sp>
    </p:spTree>
    <p:extLst>
      <p:ext uri="{BB962C8B-B14F-4D97-AF65-F5344CB8AC3E}">
        <p14:creationId xmlns:p14="http://schemas.microsoft.com/office/powerpoint/2010/main" val="35693082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632"/>
            <a:ext cx="8229600" cy="1143000"/>
          </a:xfrm>
        </p:spPr>
        <p:txBody>
          <a:bodyPr anchor="t">
            <a:normAutofit/>
          </a:bodyPr>
          <a:lstStyle/>
          <a:p>
            <a:r>
              <a:rPr lang="el-GR" sz="3200" b="1" dirty="0" smtClean="0"/>
              <a:t>ΕΝΑΣΒΕΣΤΙΩΣΗ ΤΗΣ ΑΔΑΜΑΝΤΙΝΗΣ</a:t>
            </a:r>
            <a:endParaRPr lang="el-GR" sz="32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980728"/>
            <a:ext cx="7565051" cy="32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83102" y="4186823"/>
            <a:ext cx="8577797" cy="2554545"/>
          </a:xfrm>
          <a:prstGeom prst="rect">
            <a:avLst/>
          </a:prstGeom>
          <a:noFill/>
        </p:spPr>
        <p:txBody>
          <a:bodyPr wrap="none" rtlCol="0">
            <a:spAutoFit/>
          </a:bodyPr>
          <a:lstStyle/>
          <a:p>
            <a:r>
              <a:rPr lang="el-GR" sz="2000" dirty="0" smtClean="0"/>
              <a:t>Ταυτόχρονα με το σχηματισμό του οργανικού υποστρώματος της αδαμαντίνης </a:t>
            </a:r>
          </a:p>
          <a:p>
            <a:r>
              <a:rPr lang="el-GR" sz="2000" dirty="0" smtClean="0"/>
              <a:t>γίνεται και </a:t>
            </a:r>
          </a:p>
          <a:p>
            <a:r>
              <a:rPr lang="en-US" sz="2000" dirty="0"/>
              <a:t>a</a:t>
            </a:r>
            <a:r>
              <a:rPr lang="el-GR" sz="2000" dirty="0" smtClean="0"/>
              <a:t>. μερική ενασβεστίωση του, το 25-30% , με σύσταση χόνδρου. </a:t>
            </a:r>
          </a:p>
          <a:p>
            <a:r>
              <a:rPr lang="el-GR" sz="2000" dirty="0" smtClean="0"/>
              <a:t>Η μορφή των ανόργανων στοιχείων είναι κρυσταλλικός </a:t>
            </a:r>
            <a:r>
              <a:rPr lang="el-GR" sz="2000" dirty="0" err="1" smtClean="0"/>
              <a:t>απατίτης</a:t>
            </a:r>
            <a:r>
              <a:rPr lang="el-GR" sz="2000" dirty="0" smtClean="0"/>
              <a:t>.</a:t>
            </a:r>
          </a:p>
          <a:p>
            <a:r>
              <a:rPr lang="en-US" sz="2000" dirty="0"/>
              <a:t>b</a:t>
            </a:r>
            <a:r>
              <a:rPr lang="el-GR" sz="2000" dirty="0" smtClean="0"/>
              <a:t>. στάδιο ωρίμανσης της αδαμαντίνης γίνεται επιπρόσθετη ενασβεστίωση </a:t>
            </a:r>
          </a:p>
          <a:p>
            <a:r>
              <a:rPr lang="el-GR" sz="2000" dirty="0" smtClean="0"/>
              <a:t>με εισροή αλάτων ασβεστίου από έξω, ώστε το 96-98% της αδαμαντίνης  </a:t>
            </a:r>
          </a:p>
          <a:p>
            <a:r>
              <a:rPr lang="el-GR" sz="2000" dirty="0" smtClean="0"/>
              <a:t>αποτελείται από ανόργανα συστατικά.</a:t>
            </a:r>
          </a:p>
          <a:p>
            <a:endParaRPr lang="el-GR" sz="2000" dirty="0"/>
          </a:p>
        </p:txBody>
      </p:sp>
      <p:sp>
        <p:nvSpPr>
          <p:cNvPr id="5" name="TextBox 4"/>
          <p:cNvSpPr txBox="1"/>
          <p:nvPr/>
        </p:nvSpPr>
        <p:spPr>
          <a:xfrm>
            <a:off x="6846700" y="3861048"/>
            <a:ext cx="245580" cy="235962"/>
          </a:xfrm>
          <a:prstGeom prst="rect">
            <a:avLst/>
          </a:prstGeom>
          <a:noFill/>
        </p:spPr>
        <p:txBody>
          <a:bodyPr wrap="none" rtlCol="0">
            <a:spAutoFit/>
          </a:bodyPr>
          <a:lstStyle/>
          <a:p>
            <a:r>
              <a:rPr lang="el-GR" sz="1400" b="1" baseline="30000" dirty="0" smtClean="0"/>
              <a:t>2</a:t>
            </a:r>
            <a:endParaRPr lang="en-US" sz="1400" b="1" baseline="30000" dirty="0"/>
          </a:p>
        </p:txBody>
      </p:sp>
    </p:spTree>
    <p:extLst>
      <p:ext uri="{BB962C8B-B14F-4D97-AF65-F5344CB8AC3E}">
        <p14:creationId xmlns:p14="http://schemas.microsoft.com/office/powerpoint/2010/main" val="345084710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052736"/>
            <a:ext cx="8229600" cy="5073427"/>
          </a:xfrm>
        </p:spPr>
        <p:txBody>
          <a:bodyPr>
            <a:normAutofit fontScale="62500" lnSpcReduction="20000"/>
          </a:bodyPr>
          <a:lstStyle/>
          <a:p>
            <a:pPr marL="396000" indent="-396000">
              <a:lnSpc>
                <a:spcPct val="120000"/>
              </a:lnSpc>
              <a:spcAft>
                <a:spcPts val="600"/>
              </a:spcAft>
              <a:buNone/>
            </a:pPr>
            <a:r>
              <a:rPr lang="el-GR" sz="3600" b="1" dirty="0">
                <a:solidFill>
                  <a:schemeClr val="tx2">
                    <a:lumMod val="75000"/>
                  </a:schemeClr>
                </a:solidFill>
              </a:rPr>
              <a:t>	Εξελικτικό λειτουργικό </a:t>
            </a:r>
            <a:r>
              <a:rPr lang="el-GR" sz="3600" b="1" dirty="0" smtClean="0">
                <a:solidFill>
                  <a:schemeClr val="tx2">
                    <a:lumMod val="75000"/>
                  </a:schemeClr>
                </a:solidFill>
              </a:rPr>
              <a:t>στάδιο- προστατευτική φάση</a:t>
            </a:r>
          </a:p>
          <a:p>
            <a:pPr marL="396000" indent="-396000" algn="ctr">
              <a:lnSpc>
                <a:spcPct val="120000"/>
              </a:lnSpc>
              <a:spcAft>
                <a:spcPts val="600"/>
              </a:spcAft>
              <a:buNone/>
            </a:pPr>
            <a:r>
              <a:rPr lang="el-GR" sz="3600" b="1" dirty="0">
                <a:solidFill>
                  <a:schemeClr val="tx2">
                    <a:lumMod val="75000"/>
                  </a:schemeClr>
                </a:solidFill>
              </a:rPr>
              <a:t>ΣΧΗΜΑΤΙΣΜΟΣ ΥΜΕΝΩΝ</a:t>
            </a:r>
          </a:p>
          <a:p>
            <a:pPr marL="457200" indent="-457200">
              <a:lnSpc>
                <a:spcPct val="120000"/>
              </a:lnSpc>
              <a:spcAft>
                <a:spcPts val="600"/>
              </a:spcAft>
              <a:buAutoNum type="arabicPeriod"/>
            </a:pPr>
            <a:r>
              <a:rPr lang="el-GR" dirty="0"/>
              <a:t>Παράγεται ο </a:t>
            </a:r>
            <a:r>
              <a:rPr lang="el-GR" b="1" i="1" dirty="0">
                <a:solidFill>
                  <a:schemeClr val="tx2"/>
                </a:solidFill>
              </a:rPr>
              <a:t>πρωτογενής υμένας ή υμένας του </a:t>
            </a:r>
            <a:r>
              <a:rPr lang="en-GB" b="1" i="1" dirty="0" err="1" smtClean="0">
                <a:solidFill>
                  <a:schemeClr val="tx2"/>
                </a:solidFill>
              </a:rPr>
              <a:t>Nasmyth</a:t>
            </a:r>
            <a:r>
              <a:rPr lang="el-GR" b="1" i="1" dirty="0"/>
              <a:t> </a:t>
            </a:r>
            <a:r>
              <a:rPr lang="el-GR" b="1" i="1" dirty="0" smtClean="0"/>
              <a:t>(ακύτταρη μεμβράνη). </a:t>
            </a:r>
            <a:r>
              <a:rPr lang="el-GR" dirty="0" smtClean="0"/>
              <a:t>Μετά την ανατολή του δοντιού </a:t>
            </a:r>
            <a:r>
              <a:rPr lang="el-GR" dirty="0" err="1" smtClean="0"/>
              <a:t>αποτρίβεται</a:t>
            </a:r>
            <a:r>
              <a:rPr lang="el-GR" dirty="0" smtClean="0"/>
              <a:t> κατά τη μάσηση.</a:t>
            </a:r>
            <a:endParaRPr lang="el-GR" b="1" i="1" dirty="0">
              <a:solidFill>
                <a:schemeClr val="tx2"/>
              </a:solidFill>
            </a:endParaRPr>
          </a:p>
          <a:p>
            <a:pPr marL="457200" indent="-457200">
              <a:lnSpc>
                <a:spcPct val="120000"/>
              </a:lnSpc>
              <a:spcAft>
                <a:spcPts val="600"/>
              </a:spcAft>
              <a:buAutoNum type="arabicPeriod"/>
            </a:pPr>
            <a:r>
              <a:rPr lang="el-GR" dirty="0"/>
              <a:t>Οι κυτταρικές στιβάδες του οργάνου της αδαμαντίνης συμπτύσσονται και παράγεται </a:t>
            </a:r>
            <a:r>
              <a:rPr lang="el-GR" b="1" i="1" dirty="0">
                <a:solidFill>
                  <a:schemeClr val="tx2"/>
                </a:solidFill>
              </a:rPr>
              <a:t>το λεπτυνθέν επιθήλιο της αδαμαντίνης</a:t>
            </a:r>
            <a:r>
              <a:rPr lang="el-GR" dirty="0"/>
              <a:t>, συνένωση αυτού με το </a:t>
            </a:r>
            <a:r>
              <a:rPr lang="el-GR" dirty="0" smtClean="0"/>
              <a:t>στοματικό επιθήλιο, σχηματίζεται μια οπή στο κέντρο, μέσα από την οποία το δόντι βγαίνει στη στοματική κοιλότητα. Από τη συνένωση των δυο επιθηλίων </a:t>
            </a:r>
            <a:r>
              <a:rPr lang="el-GR" dirty="0"/>
              <a:t>παράγεται </a:t>
            </a:r>
            <a:r>
              <a:rPr lang="el-GR" i="1" dirty="0"/>
              <a:t>το </a:t>
            </a:r>
            <a:r>
              <a:rPr lang="el-GR" i="1" dirty="0" err="1"/>
              <a:t>προσπεφυκός</a:t>
            </a:r>
            <a:r>
              <a:rPr lang="el-GR" i="1" dirty="0"/>
              <a:t> </a:t>
            </a:r>
            <a:r>
              <a:rPr lang="el-GR" i="1" dirty="0" smtClean="0"/>
              <a:t>επιθήλιο.</a:t>
            </a:r>
            <a:endParaRPr lang="el-GR" i="1" dirty="0"/>
          </a:p>
          <a:p>
            <a:pPr marL="457200" indent="-457200">
              <a:lnSpc>
                <a:spcPct val="120000"/>
              </a:lnSpc>
              <a:spcAft>
                <a:spcPts val="600"/>
              </a:spcAft>
              <a:buFont typeface="Arial" panose="020B0604020202020204" pitchFamily="34" charset="0"/>
              <a:buAutoNum type="arabicPeriod"/>
            </a:pPr>
            <a:r>
              <a:rPr lang="el-GR" dirty="0"/>
              <a:t>Συνένωση του έξω και έ</a:t>
            </a:r>
            <a:r>
              <a:rPr lang="el-GR" dirty="0" smtClean="0"/>
              <a:t>σω </a:t>
            </a:r>
            <a:r>
              <a:rPr lang="el-GR" dirty="0" err="1"/>
              <a:t>αδαμαντινικού</a:t>
            </a:r>
            <a:r>
              <a:rPr lang="el-GR" dirty="0"/>
              <a:t> επιθηλίου  σχηματίζεται ο αυχενικός βρόχος, που συμβάλλει στην παραγωγή του </a:t>
            </a:r>
            <a:r>
              <a:rPr lang="el-GR" b="1" i="1" dirty="0">
                <a:solidFill>
                  <a:schemeClr val="tx2"/>
                </a:solidFill>
              </a:rPr>
              <a:t>επιθηλιακού διαφράγματος και του ελύτρου της ρίζας (έλυτρο </a:t>
            </a:r>
            <a:r>
              <a:rPr lang="en-GB" b="1" i="1" dirty="0" err="1">
                <a:solidFill>
                  <a:schemeClr val="tx2"/>
                </a:solidFill>
              </a:rPr>
              <a:t>Hertwig</a:t>
            </a:r>
            <a:r>
              <a:rPr lang="en-GB" b="1" i="1" dirty="0">
                <a:solidFill>
                  <a:schemeClr val="tx2"/>
                </a:solidFill>
              </a:rPr>
              <a:t>)</a:t>
            </a:r>
            <a:endParaRPr lang="el-GR" b="1" i="1" dirty="0">
              <a:solidFill>
                <a:schemeClr val="tx2"/>
              </a:solidFill>
            </a:endParaRPr>
          </a:p>
          <a:p>
            <a:pPr>
              <a:spcAft>
                <a:spcPts val="600"/>
              </a:spcAft>
            </a:pPr>
            <a:endParaRPr lang="el-GR" dirty="0"/>
          </a:p>
        </p:txBody>
      </p:sp>
      <p:sp>
        <p:nvSpPr>
          <p:cNvPr id="4" name="Title 1"/>
          <p:cNvSpPr>
            <a:spLocks noGrp="1"/>
          </p:cNvSpPr>
          <p:nvPr>
            <p:ph type="title"/>
          </p:nvPr>
        </p:nvSpPr>
        <p:spPr/>
        <p:txBody>
          <a:bodyPr anchor="t">
            <a:normAutofit/>
          </a:bodyPr>
          <a:lstStyle/>
          <a:p>
            <a:r>
              <a:rPr lang="el-GR" sz="4000" b="1" dirty="0" err="1" smtClean="0">
                <a:solidFill>
                  <a:schemeClr val="tx2"/>
                </a:solidFill>
              </a:rPr>
              <a:t>αδαμαντινογένεση</a:t>
            </a:r>
            <a:endParaRPr lang="el-GR" sz="4000" b="1" dirty="0">
              <a:solidFill>
                <a:schemeClr val="tx2"/>
              </a:solidFill>
            </a:endParaRPr>
          </a:p>
        </p:txBody>
      </p:sp>
    </p:spTree>
    <p:extLst>
      <p:ext uri="{BB962C8B-B14F-4D97-AF65-F5344CB8AC3E}">
        <p14:creationId xmlns:p14="http://schemas.microsoft.com/office/powerpoint/2010/main" val="203913070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620688"/>
            <a:ext cx="8229600" cy="5976664"/>
          </a:xfrm>
        </p:spPr>
        <p:txBody>
          <a:bodyPr>
            <a:noAutofit/>
          </a:bodyPr>
          <a:lstStyle/>
          <a:p>
            <a:pPr marL="396000" indent="-396000" algn="ctr">
              <a:lnSpc>
                <a:spcPct val="120000"/>
              </a:lnSpc>
              <a:spcAft>
                <a:spcPts val="600"/>
              </a:spcAft>
              <a:buNone/>
            </a:pPr>
            <a:r>
              <a:rPr lang="el-GR" sz="2400" b="1" dirty="0">
                <a:solidFill>
                  <a:schemeClr val="tx2">
                    <a:lumMod val="75000"/>
                  </a:schemeClr>
                </a:solidFill>
              </a:rPr>
              <a:t>	Π</a:t>
            </a:r>
            <a:r>
              <a:rPr lang="el-GR" sz="2400" b="1" dirty="0" smtClean="0">
                <a:solidFill>
                  <a:schemeClr val="tx2">
                    <a:lumMod val="75000"/>
                  </a:schemeClr>
                </a:solidFill>
              </a:rPr>
              <a:t>ροστατευτική φάση- ΣΧΗΜΑΤΙΣΜΟΣ ΥΜΕΝΩΝ</a:t>
            </a:r>
          </a:p>
          <a:p>
            <a:pPr marL="396000" indent="-396000" algn="ctr">
              <a:lnSpc>
                <a:spcPct val="120000"/>
              </a:lnSpc>
              <a:spcAft>
                <a:spcPts val="600"/>
              </a:spcAft>
              <a:buNone/>
            </a:pPr>
            <a:r>
              <a:rPr lang="el-GR" sz="2400" b="1" i="1" dirty="0">
                <a:solidFill>
                  <a:schemeClr val="tx2"/>
                </a:solidFill>
              </a:rPr>
              <a:t>Πρωτογενής υμένας ή υμένας του </a:t>
            </a:r>
            <a:r>
              <a:rPr lang="en-GB" sz="2400" b="1" i="1" dirty="0" err="1">
                <a:solidFill>
                  <a:schemeClr val="tx2"/>
                </a:solidFill>
              </a:rPr>
              <a:t>Nasmyth</a:t>
            </a:r>
            <a:r>
              <a:rPr lang="el-GR" sz="2400" b="1" i="1" dirty="0"/>
              <a:t>.</a:t>
            </a:r>
            <a:endParaRPr lang="el-GR" sz="2400" b="1" dirty="0">
              <a:solidFill>
                <a:schemeClr val="tx2">
                  <a:lumMod val="75000"/>
                </a:schemeClr>
              </a:solidFill>
            </a:endParaRPr>
          </a:p>
          <a:p>
            <a:pPr>
              <a:lnSpc>
                <a:spcPct val="120000"/>
              </a:lnSpc>
              <a:spcAft>
                <a:spcPts val="600"/>
              </a:spcAft>
            </a:pPr>
            <a:r>
              <a:rPr lang="el-GR" sz="2400" dirty="0" smtClean="0"/>
              <a:t>Κατά τα τελευταία στάδια της αδαμαντινογένεσης οι αδαμαντινοβλάστες εκκρίνουν ουσίες από τις οποίες παράγεται μια ακύτταρη μεμβράνη που λέγεται </a:t>
            </a:r>
            <a:r>
              <a:rPr lang="el-GR" sz="2400" b="1" i="1" dirty="0" smtClean="0">
                <a:solidFill>
                  <a:schemeClr val="tx2"/>
                </a:solidFill>
              </a:rPr>
              <a:t>πρωτογενής υμένας.</a:t>
            </a:r>
          </a:p>
          <a:p>
            <a:pPr>
              <a:lnSpc>
                <a:spcPct val="120000"/>
              </a:lnSpc>
              <a:spcAft>
                <a:spcPts val="600"/>
              </a:spcAft>
            </a:pPr>
            <a:r>
              <a:rPr lang="el-GR" sz="2400" dirty="0" smtClean="0"/>
              <a:t> Ο υμένας αυτός είναι βασικός υμένας που αποτελείται από συνδετικό ιστό, παρόμοιο με εκείνον που διαχωρίζει τα επιθηλιακά από τα ενδοθηλιακά κύτταρα.  </a:t>
            </a:r>
            <a:r>
              <a:rPr lang="el-GR" sz="2400" b="1" i="1" dirty="0" smtClean="0"/>
              <a:t> </a:t>
            </a:r>
            <a:r>
              <a:rPr lang="el-GR" sz="2400" dirty="0" smtClean="0"/>
              <a:t>Μετά την ανατολή του δοντιού </a:t>
            </a:r>
            <a:r>
              <a:rPr lang="el-GR" sz="2400" dirty="0" err="1" smtClean="0"/>
              <a:t>αποτρίβεται</a:t>
            </a:r>
            <a:r>
              <a:rPr lang="el-GR" sz="2400" dirty="0" smtClean="0"/>
              <a:t> κατά τη μάσηση.</a:t>
            </a:r>
            <a:endParaRPr lang="el-GR" sz="2400" b="1" i="1" dirty="0">
              <a:solidFill>
                <a:schemeClr val="tx2"/>
              </a:solidFill>
            </a:endParaRPr>
          </a:p>
          <a:p>
            <a:pPr marL="0" indent="0">
              <a:lnSpc>
                <a:spcPct val="120000"/>
              </a:lnSpc>
              <a:spcAft>
                <a:spcPts val="600"/>
              </a:spcAft>
              <a:buNone/>
            </a:pPr>
            <a:endParaRPr lang="el-GR" sz="2400" b="1" i="1" dirty="0">
              <a:solidFill>
                <a:schemeClr val="tx2"/>
              </a:solidFill>
            </a:endParaRPr>
          </a:p>
          <a:p>
            <a:pPr>
              <a:spcAft>
                <a:spcPts val="600"/>
              </a:spcAft>
            </a:pPr>
            <a:endParaRPr lang="el-GR" sz="2400" dirty="0"/>
          </a:p>
        </p:txBody>
      </p:sp>
      <p:sp>
        <p:nvSpPr>
          <p:cNvPr id="4" name="Title 1"/>
          <p:cNvSpPr>
            <a:spLocks noGrp="1"/>
          </p:cNvSpPr>
          <p:nvPr>
            <p:ph type="title"/>
          </p:nvPr>
        </p:nvSpPr>
        <p:spPr>
          <a:xfrm>
            <a:off x="457200" y="44624"/>
            <a:ext cx="8229600" cy="684000"/>
          </a:xfrm>
        </p:spPr>
        <p:txBody>
          <a:bodyPr anchor="t">
            <a:normAutofit/>
          </a:bodyPr>
          <a:lstStyle/>
          <a:p>
            <a:r>
              <a:rPr lang="el-GR" sz="3600" b="1" dirty="0" err="1" smtClean="0">
                <a:solidFill>
                  <a:schemeClr val="tx2"/>
                </a:solidFill>
              </a:rPr>
              <a:t>αδαμαντινογένεση</a:t>
            </a:r>
            <a:endParaRPr lang="el-GR" sz="3600" b="1" dirty="0">
              <a:solidFill>
                <a:schemeClr val="tx2"/>
              </a:solidFill>
            </a:endParaRPr>
          </a:p>
        </p:txBody>
      </p:sp>
    </p:spTree>
    <p:extLst>
      <p:ext uri="{BB962C8B-B14F-4D97-AF65-F5344CB8AC3E}">
        <p14:creationId xmlns:p14="http://schemas.microsoft.com/office/powerpoint/2010/main" val="109385006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620688"/>
            <a:ext cx="8229600" cy="5976664"/>
          </a:xfrm>
        </p:spPr>
        <p:txBody>
          <a:bodyPr>
            <a:noAutofit/>
          </a:bodyPr>
          <a:lstStyle/>
          <a:p>
            <a:pPr marL="396000" indent="-396000" algn="ctr">
              <a:spcBef>
                <a:spcPts val="0"/>
              </a:spcBef>
              <a:buNone/>
            </a:pPr>
            <a:r>
              <a:rPr lang="el-GR" sz="2400" b="1" dirty="0">
                <a:solidFill>
                  <a:schemeClr val="tx2">
                    <a:lumMod val="75000"/>
                  </a:schemeClr>
                </a:solidFill>
              </a:rPr>
              <a:t>	</a:t>
            </a:r>
            <a:r>
              <a:rPr lang="el-GR" sz="2400" b="1" dirty="0" smtClean="0">
                <a:solidFill>
                  <a:schemeClr val="tx2">
                    <a:lumMod val="75000"/>
                  </a:schemeClr>
                </a:solidFill>
              </a:rPr>
              <a:t>Προστατευτική φάση- </a:t>
            </a:r>
            <a:r>
              <a:rPr lang="el-GR" sz="1800" b="1" dirty="0" smtClean="0">
                <a:solidFill>
                  <a:schemeClr val="tx2">
                    <a:lumMod val="75000"/>
                  </a:schemeClr>
                </a:solidFill>
              </a:rPr>
              <a:t>ΣΧΗΜΑΤΙΣΜΟΣ ΥΜΕΝΩΝ</a:t>
            </a:r>
          </a:p>
          <a:p>
            <a:pPr marL="396000" indent="-396000" algn="ctr">
              <a:spcBef>
                <a:spcPts val="0"/>
              </a:spcBef>
              <a:buNone/>
            </a:pPr>
            <a:r>
              <a:rPr lang="el-GR" sz="2000" b="1" i="1" dirty="0" smtClean="0">
                <a:solidFill>
                  <a:schemeClr val="tx2"/>
                </a:solidFill>
              </a:rPr>
              <a:t>Λεπτυνθέν </a:t>
            </a:r>
            <a:r>
              <a:rPr lang="el-GR" sz="2000" b="1" i="1" dirty="0">
                <a:solidFill>
                  <a:schemeClr val="tx2"/>
                </a:solidFill>
              </a:rPr>
              <a:t>επιθήλιο της αδαμαντίνης</a:t>
            </a:r>
            <a:r>
              <a:rPr lang="el-GR" sz="2000" b="1" i="1" dirty="0" smtClean="0"/>
              <a:t>.</a:t>
            </a:r>
          </a:p>
          <a:p>
            <a:pPr marL="396000" indent="-396000" algn="ctr">
              <a:spcBef>
                <a:spcPts val="0"/>
              </a:spcBef>
              <a:buNone/>
            </a:pPr>
            <a:endParaRPr lang="el-GR" sz="1800" b="1" dirty="0">
              <a:solidFill>
                <a:schemeClr val="tx2">
                  <a:lumMod val="75000"/>
                </a:schemeClr>
              </a:solidFill>
            </a:endParaRPr>
          </a:p>
          <a:p>
            <a:pPr>
              <a:spcBef>
                <a:spcPts val="0"/>
              </a:spcBef>
              <a:spcAft>
                <a:spcPts val="600"/>
              </a:spcAft>
            </a:pPr>
            <a:r>
              <a:rPr lang="el-GR" sz="1800" dirty="0" smtClean="0"/>
              <a:t>Μετά το σχηματισμό της αδαμαντίνης και τη παράγωγη από τους αδαμαντινοβλάστες του πρωτογενούς υμένα, οι αδαμαντινοβλάστες βραχύνονται ώστε δεν διακρίνονται πια από τα ατρακτοειδή κύτταρα της εξωτερικής στιβάδας. Έτσι το όργανο της αδαμαντίνης , που ελαττώνεται σε πάχος, μεταβάλλεται σε υμένα που αποτελείται από κυβοειδή κύτταρα, που λέγεται </a:t>
            </a:r>
            <a:r>
              <a:rPr lang="el-GR" sz="1800" b="1" i="1" dirty="0" smtClean="0"/>
              <a:t>λεπτυνθέν </a:t>
            </a:r>
            <a:r>
              <a:rPr lang="el-GR" sz="1800" b="1" i="1" dirty="0"/>
              <a:t>επιθήλιο της </a:t>
            </a:r>
            <a:r>
              <a:rPr lang="el-GR" sz="1800" b="1" i="1" dirty="0" smtClean="0"/>
              <a:t>αδαμαντίνης</a:t>
            </a:r>
            <a:r>
              <a:rPr lang="el-GR" sz="1800" dirty="0" smtClean="0"/>
              <a:t>. </a:t>
            </a:r>
          </a:p>
          <a:p>
            <a:pPr>
              <a:spcBef>
                <a:spcPts val="0"/>
              </a:spcBef>
            </a:pPr>
            <a:r>
              <a:rPr lang="el-GR" sz="1800" dirty="0" smtClean="0"/>
              <a:t>Το επιθήλιο αυτό σκεπάζει ολόκληρη τη μύλη του δοντιού μέχρι την αδαμαντινοοστεϊνική ένωση  και επιτελεί τις εξής λειτουργίες:</a:t>
            </a:r>
          </a:p>
          <a:p>
            <a:pPr marL="0" indent="0">
              <a:spcBef>
                <a:spcPts val="0"/>
              </a:spcBef>
              <a:buNone/>
            </a:pPr>
            <a:r>
              <a:rPr lang="el-GR" sz="1800" dirty="0"/>
              <a:t>α</a:t>
            </a:r>
            <a:r>
              <a:rPr lang="el-GR" sz="1800" dirty="0" smtClean="0"/>
              <a:t>. προστατεύει την αδαμαντίνη από τις οστεκλαστικές εξεργασίες του γύρω συνδετικού ιστού κατά το χρόνο που ανατέλλει το δόντι.</a:t>
            </a:r>
          </a:p>
          <a:p>
            <a:pPr marL="0" indent="0">
              <a:spcBef>
                <a:spcPts val="0"/>
              </a:spcBef>
              <a:buNone/>
            </a:pPr>
            <a:r>
              <a:rPr lang="el-GR" sz="1800" dirty="0"/>
              <a:t>β</a:t>
            </a:r>
            <a:r>
              <a:rPr lang="el-GR" sz="1800" dirty="0" smtClean="0"/>
              <a:t>. προστατεύει την αδαμαντίνη από την εναπόθεση οστεϊνης από τα κύτταρα του οδοντοθυλακίου.</a:t>
            </a:r>
          </a:p>
          <a:p>
            <a:pPr marL="0" indent="0">
              <a:spcBef>
                <a:spcPts val="0"/>
              </a:spcBef>
              <a:buNone/>
            </a:pPr>
            <a:r>
              <a:rPr lang="el-GR" sz="1800" dirty="0" smtClean="0"/>
              <a:t>γ. εκκρίνει πιθανώς ενζυμα που διαλύουν το συνδετικό ιστό κατά το χρόνο που ανατέλλει το δόντι.</a:t>
            </a:r>
          </a:p>
          <a:p>
            <a:pPr marL="0" indent="0">
              <a:spcBef>
                <a:spcPts val="0"/>
              </a:spcBef>
              <a:buNone/>
            </a:pPr>
            <a:r>
              <a:rPr lang="el-GR" sz="1800" dirty="0"/>
              <a:t>δ</a:t>
            </a:r>
            <a:r>
              <a:rPr lang="el-GR" sz="1800" dirty="0" smtClean="0"/>
              <a:t>. συμβάλλει στο σχηματισμό του </a:t>
            </a:r>
            <a:r>
              <a:rPr lang="el-GR" sz="1800" dirty="0" err="1" smtClean="0"/>
              <a:t>προσπεφυκότος</a:t>
            </a:r>
            <a:r>
              <a:rPr lang="el-GR" sz="1800" dirty="0" smtClean="0"/>
              <a:t> επιθηλίου </a:t>
            </a:r>
          </a:p>
          <a:p>
            <a:pPr marL="0" indent="0">
              <a:spcBef>
                <a:spcPts val="0"/>
              </a:spcBef>
              <a:buNone/>
            </a:pPr>
            <a:endParaRPr lang="el-GR" sz="1800" dirty="0"/>
          </a:p>
          <a:p>
            <a:pPr marL="0" indent="0">
              <a:spcBef>
                <a:spcPts val="0"/>
              </a:spcBef>
              <a:buNone/>
            </a:pPr>
            <a:endParaRPr lang="el-GR" sz="1800" dirty="0" smtClean="0"/>
          </a:p>
          <a:p>
            <a:pPr marL="0" indent="0">
              <a:spcBef>
                <a:spcPts val="0"/>
              </a:spcBef>
              <a:buNone/>
            </a:pPr>
            <a:endParaRPr lang="el-GR" sz="1800" dirty="0">
              <a:solidFill>
                <a:schemeClr val="tx2"/>
              </a:solidFill>
            </a:endParaRPr>
          </a:p>
          <a:p>
            <a:pPr>
              <a:spcBef>
                <a:spcPts val="0"/>
              </a:spcBef>
            </a:pPr>
            <a:endParaRPr lang="el-GR" sz="1800" dirty="0"/>
          </a:p>
        </p:txBody>
      </p:sp>
      <p:sp>
        <p:nvSpPr>
          <p:cNvPr id="4" name="Title 1"/>
          <p:cNvSpPr>
            <a:spLocks noGrp="1"/>
          </p:cNvSpPr>
          <p:nvPr>
            <p:ph type="title"/>
          </p:nvPr>
        </p:nvSpPr>
        <p:spPr>
          <a:xfrm>
            <a:off x="457200" y="44624"/>
            <a:ext cx="8229600" cy="684000"/>
          </a:xfrm>
        </p:spPr>
        <p:txBody>
          <a:bodyPr anchor="t">
            <a:normAutofit/>
          </a:bodyPr>
          <a:lstStyle/>
          <a:p>
            <a:r>
              <a:rPr lang="el-GR" sz="3600" b="1" dirty="0" err="1" smtClean="0">
                <a:solidFill>
                  <a:schemeClr val="tx2"/>
                </a:solidFill>
              </a:rPr>
              <a:t>αδαμαντινογένεση</a:t>
            </a:r>
            <a:endParaRPr lang="el-GR" sz="3600" b="1" dirty="0">
              <a:solidFill>
                <a:schemeClr val="tx2"/>
              </a:solidFill>
            </a:endParaRPr>
          </a:p>
        </p:txBody>
      </p:sp>
    </p:spTree>
    <p:extLst>
      <p:ext uri="{BB962C8B-B14F-4D97-AF65-F5344CB8AC3E}">
        <p14:creationId xmlns:p14="http://schemas.microsoft.com/office/powerpoint/2010/main" val="13810387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noAutofit/>
          </a:bodyPr>
          <a:lstStyle/>
          <a:p>
            <a:r>
              <a:rPr lang="el-GR" sz="3200" b="1" dirty="0" smtClean="0">
                <a:solidFill>
                  <a:schemeClr val="tx2"/>
                </a:solidFill>
              </a:rPr>
              <a:t>στ. </a:t>
            </a:r>
            <a:r>
              <a:rPr lang="el-GR" sz="3200" b="1" dirty="0">
                <a:solidFill>
                  <a:schemeClr val="tx2"/>
                </a:solidFill>
              </a:rPr>
              <a:t>στάδιο σχηματισμού της ρίζας </a:t>
            </a:r>
            <a:r>
              <a:rPr lang="el-GR" sz="3200" b="1" dirty="0" smtClean="0">
                <a:solidFill>
                  <a:schemeClr val="tx2"/>
                </a:solidFill>
              </a:rPr>
              <a:t/>
            </a:r>
            <a:br>
              <a:rPr lang="el-GR" sz="3200" b="1" dirty="0" smtClean="0">
                <a:solidFill>
                  <a:schemeClr val="tx2"/>
                </a:solidFill>
              </a:rPr>
            </a:br>
            <a:r>
              <a:rPr lang="en-GB" sz="3200" dirty="0" smtClean="0">
                <a:solidFill>
                  <a:schemeClr val="tx2"/>
                </a:solidFill>
              </a:rPr>
              <a:t>(</a:t>
            </a:r>
            <a:r>
              <a:rPr lang="en-GB" sz="3200" dirty="0">
                <a:solidFill>
                  <a:schemeClr val="tx2"/>
                </a:solidFill>
              </a:rPr>
              <a:t>root formation stage)</a:t>
            </a:r>
            <a:endParaRPr lang="el-GR" sz="3200" dirty="0">
              <a:solidFill>
                <a:schemeClr val="tx2"/>
              </a:solidFill>
            </a:endParaRPr>
          </a:p>
        </p:txBody>
      </p:sp>
      <p:sp>
        <p:nvSpPr>
          <p:cNvPr id="3" name="Content Placeholder 2"/>
          <p:cNvSpPr>
            <a:spLocks noGrp="1"/>
          </p:cNvSpPr>
          <p:nvPr>
            <p:ph sz="half" idx="1"/>
          </p:nvPr>
        </p:nvSpPr>
        <p:spPr/>
        <p:txBody>
          <a:bodyPr>
            <a:normAutofit/>
          </a:bodyPr>
          <a:lstStyle/>
          <a:p>
            <a:pPr>
              <a:spcAft>
                <a:spcPts val="600"/>
              </a:spcAft>
            </a:pPr>
            <a:r>
              <a:rPr lang="el-GR" sz="2400" dirty="0" smtClean="0"/>
              <a:t>Ξεκινά μετά </a:t>
            </a:r>
            <a:r>
              <a:rPr lang="el-GR" sz="2400" i="1" dirty="0"/>
              <a:t>το στάδιο σχηματισμού ή ωρίμανσης της </a:t>
            </a:r>
            <a:r>
              <a:rPr lang="el-GR" sz="2400" i="1" dirty="0" smtClean="0"/>
              <a:t>μύλης. </a:t>
            </a:r>
            <a:endParaRPr lang="el-GR" sz="2400" dirty="0"/>
          </a:p>
          <a:p>
            <a:pPr>
              <a:spcAft>
                <a:spcPts val="600"/>
              </a:spcAft>
            </a:pPr>
            <a:r>
              <a:rPr lang="el-GR" sz="2400" b="1" dirty="0" smtClean="0"/>
              <a:t>Στο σχηματισμό της ρίζας του δοντιού συμβάλουν το όργανο της αδαμαντίνης, η οδοντική θηλή και το οδοντοθυλάκιο.</a:t>
            </a:r>
            <a:endParaRPr lang="el-GR" sz="2400" b="1" i="1" dirty="0">
              <a:solidFill>
                <a:schemeClr val="tx2"/>
              </a:solidFill>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25888" y="3504243"/>
            <a:ext cx="4038600" cy="287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089" y="1341000"/>
            <a:ext cx="2884199" cy="20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16216" y="285293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38770519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600" b="1" dirty="0" smtClean="0"/>
              <a:t>Διάπλαση εμβρύου</a:t>
            </a:r>
            <a:endParaRPr lang="el-GR" sz="3600" b="1" dirty="0"/>
          </a:p>
        </p:txBody>
      </p:sp>
      <p:pic>
        <p:nvPicPr>
          <p:cNvPr id="307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43864" y="4133332"/>
            <a:ext cx="3204000" cy="2103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sz="half" idx="2"/>
          </p:nvPr>
        </p:nvSpPr>
        <p:spPr>
          <a:xfrm>
            <a:off x="35496" y="1600200"/>
            <a:ext cx="3349008" cy="4525963"/>
          </a:xfrm>
        </p:spPr>
        <p:txBody>
          <a:bodyPr>
            <a:normAutofit/>
          </a:bodyPr>
          <a:lstStyle/>
          <a:p>
            <a:r>
              <a:rPr lang="el-GR" sz="2400" dirty="0" smtClean="0"/>
              <a:t>Έξω βλαστικό δέρμα-</a:t>
            </a:r>
            <a:r>
              <a:rPr lang="el-GR" sz="2400" b="1" dirty="0" err="1" smtClean="0"/>
              <a:t>εξώδερμα</a:t>
            </a:r>
            <a:endParaRPr lang="el-GR" sz="2400" b="1" dirty="0" smtClean="0"/>
          </a:p>
          <a:p>
            <a:r>
              <a:rPr lang="el-GR" sz="2400" dirty="0" smtClean="0"/>
              <a:t>Μέσο βλαστικό δέρμα-</a:t>
            </a:r>
            <a:r>
              <a:rPr lang="el-GR" sz="2400" b="1" dirty="0" smtClean="0"/>
              <a:t>μεσόδερμα</a:t>
            </a:r>
          </a:p>
          <a:p>
            <a:r>
              <a:rPr lang="el-GR" sz="2400" dirty="0" smtClean="0"/>
              <a:t>Έσω βλαστικό δέρμα-</a:t>
            </a:r>
            <a:r>
              <a:rPr lang="el-GR" sz="2400" b="1" dirty="0" err="1" smtClean="0"/>
              <a:t>ενδόδερμα</a:t>
            </a:r>
            <a:endParaRPr lang="el-GR" sz="2400" b="1" dirty="0" smtClean="0"/>
          </a:p>
          <a:p>
            <a:endParaRPr lang="el-GR" sz="24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04" y="2343186"/>
            <a:ext cx="5724000" cy="3894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07704" y="2060848"/>
            <a:ext cx="288000" cy="288000"/>
          </a:xfrm>
          <a:prstGeom prst="rect">
            <a:avLst/>
          </a:prstGeom>
          <a:solidFill>
            <a:srgbClr val="00B0F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Rectangle 7"/>
          <p:cNvSpPr/>
          <p:nvPr/>
        </p:nvSpPr>
        <p:spPr>
          <a:xfrm>
            <a:off x="2915816" y="2852968"/>
            <a:ext cx="288000" cy="288000"/>
          </a:xfrm>
          <a:prstGeom prst="rect">
            <a:avLst/>
          </a:prstGeom>
          <a:solidFill>
            <a:srgbClr val="F9B47B"/>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8"/>
          <p:cNvSpPr/>
          <p:nvPr/>
        </p:nvSpPr>
        <p:spPr>
          <a:xfrm>
            <a:off x="2051720" y="3717064"/>
            <a:ext cx="288000" cy="288000"/>
          </a:xfrm>
          <a:prstGeom prst="rect">
            <a:avLst/>
          </a:prstGeom>
          <a:solidFill>
            <a:srgbClr val="F0EA00"/>
          </a:solidFill>
          <a:ln>
            <a:solidFill>
              <a:srgbClr val="F1D9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51917595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25760"/>
            <a:ext cx="8229600" cy="1143000"/>
          </a:xfrm>
        </p:spPr>
        <p:txBody>
          <a:bodyPr anchor="ctr">
            <a:noAutofit/>
          </a:bodyPr>
          <a:lstStyle/>
          <a:p>
            <a:r>
              <a:rPr lang="el-GR" sz="3600" b="1" dirty="0">
                <a:solidFill>
                  <a:schemeClr val="tx2"/>
                </a:solidFill>
              </a:rPr>
              <a:t>στ. στάδιο σχηματισμού της ρίζας </a:t>
            </a:r>
            <a:br>
              <a:rPr lang="el-GR" sz="3600" b="1" dirty="0">
                <a:solidFill>
                  <a:schemeClr val="tx2"/>
                </a:solidFill>
              </a:rPr>
            </a:br>
            <a:r>
              <a:rPr lang="en-GB" sz="3600" dirty="0">
                <a:solidFill>
                  <a:schemeClr val="tx2"/>
                </a:solidFill>
              </a:rPr>
              <a:t>(root formation stage)</a:t>
            </a:r>
            <a:endParaRPr lang="el-GR" sz="3600" b="1" dirty="0">
              <a:solidFill>
                <a:schemeClr val="tx2"/>
              </a:solidFill>
            </a:endParaRPr>
          </a:p>
        </p:txBody>
      </p:sp>
      <p:sp>
        <p:nvSpPr>
          <p:cNvPr id="3" name="Content Placeholder 2"/>
          <p:cNvSpPr>
            <a:spLocks noGrp="1"/>
          </p:cNvSpPr>
          <p:nvPr>
            <p:ph sz="half" idx="1"/>
          </p:nvPr>
        </p:nvSpPr>
        <p:spPr>
          <a:xfrm>
            <a:off x="25152" y="1052736"/>
            <a:ext cx="5194920" cy="5861248"/>
          </a:xfrm>
        </p:spPr>
        <p:txBody>
          <a:bodyPr>
            <a:noAutofit/>
          </a:bodyPr>
          <a:lstStyle/>
          <a:p>
            <a:pPr marL="0" indent="-360000">
              <a:spcBef>
                <a:spcPts val="0"/>
              </a:spcBef>
              <a:buNone/>
            </a:pPr>
            <a:endParaRPr lang="el-GR" sz="2000" dirty="0"/>
          </a:p>
          <a:p>
            <a:pPr marL="0" indent="-360000">
              <a:spcBef>
                <a:spcPts val="0"/>
              </a:spcBef>
            </a:pPr>
            <a:r>
              <a:rPr lang="el-GR" sz="2000" dirty="0" smtClean="0"/>
              <a:t>Σημείο εκκίνησης σχηματισμού της ρίζας είναι ο  αυχενικός βρόγχος που σχηματίζεται από τη συνένωση του</a:t>
            </a:r>
            <a:r>
              <a:rPr lang="el-GR" sz="2000" b="1" i="1" dirty="0" smtClean="0"/>
              <a:t> </a:t>
            </a:r>
            <a:r>
              <a:rPr lang="el-GR" sz="2000" b="1" i="1" dirty="0"/>
              <a:t>έσω </a:t>
            </a:r>
            <a:r>
              <a:rPr lang="el-GR" sz="2000" b="1" i="1" dirty="0" smtClean="0"/>
              <a:t>και έξω αδαμαντινικού επιθηλίου </a:t>
            </a:r>
            <a:r>
              <a:rPr lang="el-GR" sz="2000" dirty="0" smtClean="0"/>
              <a:t>και που συμβάλλει στην παραγωγή του </a:t>
            </a:r>
            <a:r>
              <a:rPr lang="el-GR" sz="2000" b="1" dirty="0" smtClean="0">
                <a:solidFill>
                  <a:schemeClr val="tx2"/>
                </a:solidFill>
              </a:rPr>
              <a:t>επιθηλιακού διαφράγματος και του ελύτρου της ρίζας (έλυτρο </a:t>
            </a:r>
            <a:r>
              <a:rPr lang="en-GB" sz="2000" b="1" dirty="0" smtClean="0">
                <a:solidFill>
                  <a:schemeClr val="tx2"/>
                </a:solidFill>
              </a:rPr>
              <a:t>Hertwig)</a:t>
            </a:r>
            <a:r>
              <a:rPr lang="el-GR" sz="2000" b="1" dirty="0" smtClean="0">
                <a:solidFill>
                  <a:schemeClr val="tx2"/>
                </a:solidFill>
              </a:rPr>
              <a:t>. </a:t>
            </a:r>
          </a:p>
          <a:p>
            <a:pPr marL="0" indent="-360000">
              <a:spcBef>
                <a:spcPts val="0"/>
              </a:spcBef>
            </a:pPr>
            <a:r>
              <a:rPr lang="el-GR" sz="2000" dirty="0"/>
              <a:t>Αφού σχηματιστεί </a:t>
            </a:r>
            <a:r>
              <a:rPr lang="el-GR" sz="2000" dirty="0" smtClean="0"/>
              <a:t>η αδαμαντίνη και η οδοντίνη της μύλης </a:t>
            </a:r>
            <a:r>
              <a:rPr lang="el-GR" sz="2000" dirty="0"/>
              <a:t>του δοντιού</a:t>
            </a:r>
            <a:r>
              <a:rPr lang="el-GR" sz="2000" dirty="0" smtClean="0"/>
              <a:t>, και στο σημείο που αντιστοιχεί προς την ένωση αδαμαντίνης –οστεινης από τον αυχενικό βρόγχο, με ανάκαμψη προς το εσωτερικό και κάθετα προς τον επιμήκη άξονα του δοντιού, προς το μέρος της οδοντικής θηλής , βλαστάνει με πολλαπλασιασμό των κυττάρων το επιθηλιακό διάφραγμα.</a:t>
            </a:r>
            <a:endParaRPr lang="el-GR" sz="2000" b="1" dirty="0" smtClean="0">
              <a:solidFill>
                <a:schemeClr val="tx2"/>
              </a:solidFill>
            </a:endParaRPr>
          </a:p>
          <a:p>
            <a:pPr marL="0" indent="-360000">
              <a:spcBef>
                <a:spcPts val="0"/>
              </a:spcBef>
            </a:pPr>
            <a:endParaRPr lang="el-GR" sz="2000" dirty="0"/>
          </a:p>
          <a:p>
            <a:pPr marL="0" indent="-360000">
              <a:spcBef>
                <a:spcPts val="0"/>
              </a:spcBef>
            </a:pPr>
            <a:endParaRPr lang="el-GR" sz="2000" dirty="0"/>
          </a:p>
          <a:p>
            <a:pPr marL="0" indent="-360000">
              <a:spcBef>
                <a:spcPts val="0"/>
              </a:spcBef>
            </a:pPr>
            <a:endParaRPr lang="el-GR" sz="2000" b="1" dirty="0" smtClean="0">
              <a:solidFill>
                <a:schemeClr val="tx2"/>
              </a:solidFill>
            </a:endParaRPr>
          </a:p>
          <a:p>
            <a:pPr marL="0" indent="-360000">
              <a:spcBef>
                <a:spcPts val="0"/>
              </a:spcBef>
            </a:pPr>
            <a:endParaRPr lang="el-GR" sz="2000" dirty="0"/>
          </a:p>
        </p:txBody>
      </p:sp>
      <p:pic>
        <p:nvPicPr>
          <p:cNvPr id="3074"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5369"/>
          <a:stretch/>
        </p:blipFill>
        <p:spPr bwMode="auto">
          <a:xfrm>
            <a:off x="5286720" y="1916832"/>
            <a:ext cx="3821784" cy="287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426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r>
              <a:rPr lang="el-GR" sz="2400" dirty="0" err="1" smtClean="0"/>
              <a:t>Οταν</a:t>
            </a:r>
            <a:r>
              <a:rPr lang="el-GR" sz="2400" dirty="0" smtClean="0"/>
              <a:t> αρχίζει να σχηματίζεται η ρίζα παρατηρείται έντονος πολλαπλασιασμός επιθηλιακών κυττάρων στο σημείο του βρόγχου με κατεύθυνση επιμήκη, με αυτό τον τρόπο παράγεται το έλυτρο της ρίζας. </a:t>
            </a:r>
          </a:p>
          <a:p>
            <a:r>
              <a:rPr lang="el-GR" sz="2400" dirty="0" smtClean="0"/>
              <a:t>Με την επίδραση του ελύτρου αυτού γίνεται η διάπλαση της ρίζας του δοντιού.</a:t>
            </a:r>
          </a:p>
          <a:p>
            <a:r>
              <a:rPr lang="el-GR" sz="2400" dirty="0" smtClean="0"/>
              <a:t>Συγχρόνως παρατηρείται και πολλαπλασιασμός των κυττάρων της οδοντικής θηλής σε σημεία γειτονικά του ελύτρου και του διαφράγματος. Με την επίδραση τους τα κύτταρα αυτά διαφοροποιούνται σε οδοντοβλάστες και παράγουν την οδοντίνη της ρίζας.</a:t>
            </a:r>
            <a:endParaRPr lang="el-GR" sz="2400" dirty="0"/>
          </a:p>
        </p:txBody>
      </p:sp>
      <p:sp>
        <p:nvSpPr>
          <p:cNvPr id="8" name="Title 1"/>
          <p:cNvSpPr>
            <a:spLocks noGrp="1"/>
          </p:cNvSpPr>
          <p:nvPr>
            <p:ph type="title"/>
          </p:nvPr>
        </p:nvSpPr>
        <p:spPr/>
        <p:txBody>
          <a:bodyPr>
            <a:noAutofit/>
          </a:bodyPr>
          <a:lstStyle/>
          <a:p>
            <a:r>
              <a:rPr lang="el-GR" sz="3200" b="1" dirty="0" smtClean="0">
                <a:solidFill>
                  <a:schemeClr val="tx2"/>
                </a:solidFill>
              </a:rPr>
              <a:t>στ. </a:t>
            </a:r>
            <a:r>
              <a:rPr lang="el-GR" sz="3200" b="1" dirty="0">
                <a:solidFill>
                  <a:schemeClr val="tx2"/>
                </a:solidFill>
              </a:rPr>
              <a:t>στάδιο σχηματισμού της ρίζας </a:t>
            </a:r>
            <a:r>
              <a:rPr lang="el-GR" sz="3200" b="1" dirty="0" smtClean="0">
                <a:solidFill>
                  <a:schemeClr val="tx2"/>
                </a:solidFill>
              </a:rPr>
              <a:t/>
            </a:r>
            <a:br>
              <a:rPr lang="el-GR" sz="3200" b="1" dirty="0" smtClean="0">
                <a:solidFill>
                  <a:schemeClr val="tx2"/>
                </a:solidFill>
              </a:rPr>
            </a:br>
            <a:r>
              <a:rPr lang="en-GB" sz="3200" dirty="0" smtClean="0">
                <a:solidFill>
                  <a:schemeClr val="tx2"/>
                </a:solidFill>
              </a:rPr>
              <a:t>(</a:t>
            </a:r>
            <a:r>
              <a:rPr lang="en-GB" sz="3200" dirty="0">
                <a:solidFill>
                  <a:schemeClr val="tx2"/>
                </a:solidFill>
              </a:rPr>
              <a:t>root formation stage)</a:t>
            </a:r>
            <a:endParaRPr lang="el-GR" sz="3200" dirty="0">
              <a:solidFill>
                <a:schemeClr val="tx2"/>
              </a:solidFill>
            </a:endParaRPr>
          </a:p>
        </p:txBody>
      </p:sp>
    </p:spTree>
    <p:extLst>
      <p:ext uri="{BB962C8B-B14F-4D97-AF65-F5344CB8AC3E}">
        <p14:creationId xmlns:p14="http://schemas.microsoft.com/office/powerpoint/2010/main" val="1821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457200" y="116632"/>
            <a:ext cx="8229600" cy="1143000"/>
          </a:xfrm>
        </p:spPr>
        <p:txBody>
          <a:bodyPr>
            <a:noAutofit/>
          </a:bodyPr>
          <a:lstStyle/>
          <a:p>
            <a:r>
              <a:rPr lang="el-GR" sz="3600" b="1" dirty="0" smtClean="0">
                <a:solidFill>
                  <a:schemeClr val="tx2"/>
                </a:solidFill>
              </a:rPr>
              <a:t>στ. </a:t>
            </a:r>
            <a:r>
              <a:rPr lang="el-GR" sz="3600" b="1" dirty="0">
                <a:solidFill>
                  <a:schemeClr val="tx2"/>
                </a:solidFill>
              </a:rPr>
              <a:t>στάδιο σχηματισμού της ρίζας </a:t>
            </a:r>
            <a:r>
              <a:rPr lang="el-GR" sz="3600" b="1" dirty="0" smtClean="0">
                <a:solidFill>
                  <a:schemeClr val="tx2"/>
                </a:solidFill>
              </a:rPr>
              <a:t/>
            </a:r>
            <a:br>
              <a:rPr lang="el-GR" sz="3600" b="1" dirty="0" smtClean="0">
                <a:solidFill>
                  <a:schemeClr val="tx2"/>
                </a:solidFill>
              </a:rPr>
            </a:br>
            <a:r>
              <a:rPr lang="en-GB" sz="3600" dirty="0" smtClean="0">
                <a:solidFill>
                  <a:schemeClr val="tx2"/>
                </a:solidFill>
              </a:rPr>
              <a:t>(</a:t>
            </a:r>
            <a:r>
              <a:rPr lang="el-GR" sz="3600" dirty="0" smtClean="0">
                <a:solidFill>
                  <a:schemeClr val="tx2"/>
                </a:solidFill>
              </a:rPr>
              <a:t>σχηματισμός του ακρορριζίου</a:t>
            </a:r>
            <a:r>
              <a:rPr lang="en-GB" sz="3600" dirty="0" smtClean="0">
                <a:solidFill>
                  <a:schemeClr val="tx2"/>
                </a:solidFill>
              </a:rPr>
              <a:t>)</a:t>
            </a:r>
            <a:endParaRPr lang="el-GR" sz="3600" dirty="0">
              <a:solidFill>
                <a:schemeClr val="tx2"/>
              </a:solidFill>
            </a:endParaRPr>
          </a:p>
        </p:txBody>
      </p:sp>
      <p:sp>
        <p:nvSpPr>
          <p:cNvPr id="3" name="Content Placeholder 2"/>
          <p:cNvSpPr>
            <a:spLocks noGrp="1"/>
          </p:cNvSpPr>
          <p:nvPr>
            <p:ph idx="1"/>
          </p:nvPr>
        </p:nvSpPr>
        <p:spPr>
          <a:xfrm>
            <a:off x="457200" y="1600201"/>
            <a:ext cx="8229600" cy="2836912"/>
          </a:xfrm>
        </p:spPr>
        <p:txBody>
          <a:bodyPr>
            <a:normAutofit/>
          </a:bodyPr>
          <a:lstStyle/>
          <a:p>
            <a:r>
              <a:rPr lang="el-GR" sz="2000" dirty="0" smtClean="0"/>
              <a:t>Ως αποτέλεσμα του σχηματισμού </a:t>
            </a:r>
            <a:r>
              <a:rPr lang="el-GR" sz="2000" b="1" dirty="0" smtClean="0">
                <a:solidFill>
                  <a:schemeClr val="tx2"/>
                </a:solidFill>
              </a:rPr>
              <a:t>του επιθηλιακού διαφράγματος</a:t>
            </a:r>
            <a:r>
              <a:rPr lang="el-GR" sz="2000" dirty="0" smtClean="0"/>
              <a:t>, το αυχενικό άνοιγμα του δοντιού μικραίνει και δημιουργείται τρήμα.</a:t>
            </a:r>
          </a:p>
          <a:p>
            <a:r>
              <a:rPr lang="el-GR" sz="2000" dirty="0" smtClean="0"/>
              <a:t>Στα μονόρριζα δόντια παραμένει σαν χοανοειδές τρήμα, </a:t>
            </a:r>
          </a:p>
          <a:p>
            <a:r>
              <a:rPr lang="el-GR" sz="2000" dirty="0" smtClean="0"/>
              <a:t>στα πολύριζα διαιρείται σε πολλά τρήματα ανάλογα με τις ρίζες. Αυτό πετυχαίνεται με τη βλάστηση, από το επιθηλιακό διάφραγμα, επιθηλιακών πτερυγίων, που ενώνονται  και σχηματίζουν ανάλογα με τον αριθμό των ριζών, δυο , τρεις ή και περισσότερες οπές.</a:t>
            </a:r>
            <a:endParaRPr lang="el-GR" sz="2000" dirty="0"/>
          </a:p>
        </p:txBody>
      </p:sp>
      <p:pic>
        <p:nvPicPr>
          <p:cNvPr id="5122" name="Picture 2"/>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bwMode="auto">
          <a:xfrm>
            <a:off x="5216227" y="4293096"/>
            <a:ext cx="3892277" cy="2340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08" y="4581128"/>
            <a:ext cx="5276850"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163244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noAutofit/>
          </a:bodyPr>
          <a:lstStyle/>
          <a:p>
            <a:r>
              <a:rPr lang="el-GR" sz="3200" b="1" dirty="0" smtClean="0">
                <a:solidFill>
                  <a:schemeClr val="tx2"/>
                </a:solidFill>
              </a:rPr>
              <a:t>στ. </a:t>
            </a:r>
            <a:r>
              <a:rPr lang="el-GR" sz="3200" b="1" dirty="0">
                <a:solidFill>
                  <a:schemeClr val="tx2"/>
                </a:solidFill>
              </a:rPr>
              <a:t>στάδιο σχηματισμού της ρίζας </a:t>
            </a:r>
            <a:r>
              <a:rPr lang="el-GR" sz="3200" b="1" dirty="0" smtClean="0">
                <a:solidFill>
                  <a:schemeClr val="tx2"/>
                </a:solidFill>
              </a:rPr>
              <a:t/>
            </a:r>
            <a:br>
              <a:rPr lang="el-GR" sz="3200" b="1" dirty="0" smtClean="0">
                <a:solidFill>
                  <a:schemeClr val="tx2"/>
                </a:solidFill>
              </a:rPr>
            </a:br>
            <a:r>
              <a:rPr lang="en-GB" sz="3200" dirty="0" smtClean="0">
                <a:solidFill>
                  <a:schemeClr val="tx2"/>
                </a:solidFill>
              </a:rPr>
              <a:t>(</a:t>
            </a:r>
            <a:r>
              <a:rPr lang="en-GB" sz="3200" dirty="0">
                <a:solidFill>
                  <a:schemeClr val="tx2"/>
                </a:solidFill>
              </a:rPr>
              <a:t>root formation stage)</a:t>
            </a:r>
            <a:endParaRPr lang="el-GR" sz="3200" dirty="0">
              <a:solidFill>
                <a:schemeClr val="tx2"/>
              </a:solidFill>
            </a:endParaRPr>
          </a:p>
        </p:txBody>
      </p:sp>
      <p:sp>
        <p:nvSpPr>
          <p:cNvPr id="3" name="Content Placeholder 2"/>
          <p:cNvSpPr>
            <a:spLocks noGrp="1"/>
          </p:cNvSpPr>
          <p:nvPr>
            <p:ph sz="half" idx="1"/>
          </p:nvPr>
        </p:nvSpPr>
        <p:spPr/>
        <p:txBody>
          <a:bodyPr>
            <a:normAutofit fontScale="85000" lnSpcReduction="20000"/>
          </a:bodyPr>
          <a:lstStyle/>
          <a:p>
            <a:pPr marL="0" indent="0">
              <a:spcAft>
                <a:spcPts val="600"/>
              </a:spcAft>
              <a:buNone/>
            </a:pPr>
            <a:endParaRPr lang="el-GR" sz="2400" dirty="0"/>
          </a:p>
          <a:p>
            <a:pPr marL="0">
              <a:spcAft>
                <a:spcPts val="600"/>
              </a:spcAft>
            </a:pPr>
            <a:r>
              <a:rPr lang="el-GR" sz="2400" dirty="0" smtClean="0"/>
              <a:t>Τα παραπάνω επιθηλιακά έλυτρα προκαλούν διαφοροποίηση των μεσεγχυματικών κυττάρων, τα οποία μεταβάλλουν σε οδοντοβλάστες, και καθορίζουν το μέγεθος, το σχήμα, και τον αριθμό των ριζών των δοντιών.</a:t>
            </a:r>
          </a:p>
          <a:p>
            <a:pPr marL="0">
              <a:spcAft>
                <a:spcPts val="600"/>
              </a:spcAft>
            </a:pPr>
            <a:r>
              <a:rPr lang="el-GR" sz="2400" i="1" dirty="0" smtClean="0"/>
              <a:t>Το έλυτρο </a:t>
            </a:r>
            <a:r>
              <a:rPr lang="el-GR" sz="2400" i="1" dirty="0"/>
              <a:t>του  </a:t>
            </a:r>
            <a:r>
              <a:rPr lang="en-GB" sz="2400" i="1" dirty="0" err="1" smtClean="0"/>
              <a:t>Hertwig</a:t>
            </a:r>
            <a:r>
              <a:rPr lang="el-GR" sz="2400" i="1" dirty="0" smtClean="0"/>
              <a:t> αποτελεί κατά κάποιο τρόπο τη μήτρα που μέσα σε αυτή μορφοποιείται η ρίζα του δοντιού.</a:t>
            </a:r>
          </a:p>
          <a:p>
            <a:pPr marL="0">
              <a:spcAft>
                <a:spcPts val="600"/>
              </a:spcAft>
            </a:pPr>
            <a:r>
              <a:rPr lang="el-GR" sz="2400" dirty="0" smtClean="0"/>
              <a:t>Με την έναρξη του σχηματισμού της ρίζας αρχίζει η κίνηση ανάδυσης του δοντιού</a:t>
            </a:r>
          </a:p>
          <a:p>
            <a:pPr marL="0">
              <a:spcAft>
                <a:spcPts val="600"/>
              </a:spcAft>
            </a:pPr>
            <a:endParaRPr lang="el-GR" sz="2400" i="1" dirty="0"/>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25888" y="3504243"/>
            <a:ext cx="4038600" cy="287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089" y="1341000"/>
            <a:ext cx="2884199" cy="20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16216" y="285293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1629807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229600" cy="1143000"/>
          </a:xfrm>
        </p:spPr>
        <p:txBody>
          <a:bodyPr>
            <a:noAutofit/>
          </a:bodyPr>
          <a:lstStyle/>
          <a:p>
            <a:r>
              <a:rPr lang="el-GR" sz="3200" b="1" dirty="0" smtClean="0">
                <a:solidFill>
                  <a:schemeClr val="tx2"/>
                </a:solidFill>
              </a:rPr>
              <a:t>στ. </a:t>
            </a:r>
            <a:r>
              <a:rPr lang="el-GR" sz="3200" b="1" dirty="0">
                <a:solidFill>
                  <a:schemeClr val="tx2"/>
                </a:solidFill>
              </a:rPr>
              <a:t>στάδιο σχηματισμού της ρίζας </a:t>
            </a:r>
            <a:r>
              <a:rPr lang="el-GR" sz="3200" b="1" dirty="0" smtClean="0">
                <a:solidFill>
                  <a:schemeClr val="tx2"/>
                </a:solidFill>
              </a:rPr>
              <a:t/>
            </a:r>
            <a:br>
              <a:rPr lang="el-GR" sz="3200" b="1" dirty="0" smtClean="0">
                <a:solidFill>
                  <a:schemeClr val="tx2"/>
                </a:solidFill>
              </a:rPr>
            </a:br>
            <a:r>
              <a:rPr lang="en-GB" sz="3200" dirty="0" smtClean="0">
                <a:solidFill>
                  <a:schemeClr val="tx2"/>
                </a:solidFill>
              </a:rPr>
              <a:t>(</a:t>
            </a:r>
            <a:r>
              <a:rPr lang="en-GB" sz="3200" dirty="0">
                <a:solidFill>
                  <a:schemeClr val="tx2"/>
                </a:solidFill>
              </a:rPr>
              <a:t>root formation stage)</a:t>
            </a:r>
            <a:endParaRPr lang="el-GR" sz="3200" dirty="0">
              <a:solidFill>
                <a:schemeClr val="tx2"/>
              </a:solidFill>
            </a:endParaRPr>
          </a:p>
        </p:txBody>
      </p:sp>
      <p:sp>
        <p:nvSpPr>
          <p:cNvPr id="3" name="Content Placeholder 2"/>
          <p:cNvSpPr>
            <a:spLocks noGrp="1"/>
          </p:cNvSpPr>
          <p:nvPr>
            <p:ph sz="half" idx="1"/>
          </p:nvPr>
        </p:nvSpPr>
        <p:spPr>
          <a:xfrm>
            <a:off x="179512" y="1600200"/>
            <a:ext cx="4474840" cy="4853136"/>
          </a:xfrm>
        </p:spPr>
        <p:txBody>
          <a:bodyPr>
            <a:normAutofit fontScale="92500"/>
          </a:bodyPr>
          <a:lstStyle/>
          <a:p>
            <a:pPr>
              <a:spcAft>
                <a:spcPts val="600"/>
              </a:spcAft>
            </a:pPr>
            <a:r>
              <a:rPr lang="el-GR" sz="2400" dirty="0" smtClean="0"/>
              <a:t>Αφού σχηματιστεί η μύλη του δοντιού, οι αδαμαντινοβλάστες εκφυλίζονται, ενώ οι οδοντοβλάστες εξακολουθούν κατά τον ίδιο μηχανισμό να παράγουν οδοντίνη.  </a:t>
            </a:r>
          </a:p>
          <a:p>
            <a:pPr>
              <a:spcAft>
                <a:spcPts val="600"/>
              </a:spcAft>
            </a:pPr>
            <a:r>
              <a:rPr lang="el-GR" sz="2400" b="1" dirty="0" smtClean="0"/>
              <a:t>Η οδοντινογένεση τη ρίζας γίνεται κατά κωνικά στρώματα με την επίδραση και καθοδήγηση του επιθηλιακού διαφράγματος και του ελύτρου </a:t>
            </a:r>
            <a:r>
              <a:rPr lang="el-GR" sz="2400" b="1" dirty="0"/>
              <a:t>της ρίζας (έλυτρο </a:t>
            </a:r>
            <a:r>
              <a:rPr lang="en-GB" sz="2400" b="1" dirty="0" err="1"/>
              <a:t>Hertwig</a:t>
            </a:r>
            <a:r>
              <a:rPr lang="en-GB" sz="2400" b="1" dirty="0" smtClean="0"/>
              <a:t>)</a:t>
            </a:r>
            <a:r>
              <a:rPr lang="el-GR" sz="2400" b="1" dirty="0" smtClean="0"/>
              <a:t> που βλαστάνει από τον αυχενικό βρόγχο.</a:t>
            </a:r>
            <a:endParaRPr lang="el-GR" sz="2400" b="1" dirty="0"/>
          </a:p>
          <a:p>
            <a:pPr>
              <a:spcAft>
                <a:spcPts val="600"/>
              </a:spcAft>
            </a:pPr>
            <a:endParaRPr lang="el-GR" sz="2400" b="1" i="1" dirty="0">
              <a:solidFill>
                <a:schemeClr val="tx2"/>
              </a:solidFill>
            </a:endParaRPr>
          </a:p>
        </p:txBody>
      </p:sp>
      <p:pic>
        <p:nvPicPr>
          <p:cNvPr id="307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925888" y="3504243"/>
            <a:ext cx="4038600" cy="287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7089" y="1341000"/>
            <a:ext cx="2884199" cy="20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16216" y="2852936"/>
            <a:ext cx="360040" cy="3600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Tree>
    <p:extLst>
      <p:ext uri="{BB962C8B-B14F-4D97-AF65-F5344CB8AC3E}">
        <p14:creationId xmlns:p14="http://schemas.microsoft.com/office/powerpoint/2010/main" val="202368740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125760"/>
            <a:ext cx="8229600" cy="1143000"/>
          </a:xfrm>
        </p:spPr>
        <p:txBody>
          <a:bodyPr anchor="ctr">
            <a:noAutofit/>
          </a:bodyPr>
          <a:lstStyle/>
          <a:p>
            <a:r>
              <a:rPr lang="el-GR" sz="3600" b="1" dirty="0" err="1" smtClean="0">
                <a:solidFill>
                  <a:schemeClr val="tx2"/>
                </a:solidFill>
              </a:rPr>
              <a:t>οστεϊνογένεση</a:t>
            </a:r>
            <a:endParaRPr lang="el-GR" sz="3600" b="1" dirty="0">
              <a:solidFill>
                <a:schemeClr val="tx2"/>
              </a:solidFill>
            </a:endParaRPr>
          </a:p>
        </p:txBody>
      </p:sp>
      <p:sp>
        <p:nvSpPr>
          <p:cNvPr id="3" name="Content Placeholder 2"/>
          <p:cNvSpPr>
            <a:spLocks noGrp="1"/>
          </p:cNvSpPr>
          <p:nvPr>
            <p:ph sz="half" idx="1"/>
          </p:nvPr>
        </p:nvSpPr>
        <p:spPr>
          <a:xfrm>
            <a:off x="25152" y="1052736"/>
            <a:ext cx="5194920" cy="5861248"/>
          </a:xfrm>
        </p:spPr>
        <p:txBody>
          <a:bodyPr>
            <a:noAutofit/>
          </a:bodyPr>
          <a:lstStyle/>
          <a:p>
            <a:pPr marL="0" indent="0">
              <a:spcBef>
                <a:spcPts val="600"/>
              </a:spcBef>
              <a:spcAft>
                <a:spcPts val="600"/>
              </a:spcAft>
              <a:buNone/>
            </a:pPr>
            <a:endParaRPr lang="el-GR" sz="2000" b="1" dirty="0" smtClean="0">
              <a:solidFill>
                <a:schemeClr val="tx2"/>
              </a:solidFill>
            </a:endParaRPr>
          </a:p>
          <a:p>
            <a:pPr marL="0" indent="-360000">
              <a:spcBef>
                <a:spcPts val="600"/>
              </a:spcBef>
              <a:spcAft>
                <a:spcPts val="600"/>
              </a:spcAft>
            </a:pPr>
            <a:r>
              <a:rPr lang="el-GR" sz="2000" dirty="0"/>
              <a:t>Η διάπλαση της </a:t>
            </a:r>
            <a:r>
              <a:rPr lang="el-GR" sz="2000" dirty="0" err="1"/>
              <a:t>οστεΐνης</a:t>
            </a:r>
            <a:r>
              <a:rPr lang="el-GR" sz="2000" dirty="0"/>
              <a:t> αρχίζει όταν η επιπολής και η εν τω βάθει στιβάδα του οργάνου της αδαμαντίνης συνενώνονται και σχηματίζουν τον αυχενικό </a:t>
            </a:r>
            <a:r>
              <a:rPr lang="el-GR" sz="2000" dirty="0" smtClean="0"/>
              <a:t>βρόγχο.</a:t>
            </a:r>
          </a:p>
          <a:p>
            <a:pPr marL="0" indent="-360000">
              <a:spcBef>
                <a:spcPts val="600"/>
              </a:spcBef>
              <a:spcAft>
                <a:spcPts val="600"/>
              </a:spcAft>
            </a:pPr>
            <a:r>
              <a:rPr lang="el-GR" sz="2000" dirty="0"/>
              <a:t>Ταυτόχρονα παρατηρείται πολλαπλασιασμός και διαφοροποίηση των κυττάρων της οδοντικής θηλής τα οποία με την επίδραση του ελύτρου διαφοροποιούνται σε </a:t>
            </a:r>
            <a:r>
              <a:rPr lang="el-GR" sz="2000" dirty="0" err="1"/>
              <a:t>οδοντινοβλάστες</a:t>
            </a:r>
            <a:r>
              <a:rPr lang="el-GR" sz="2000" dirty="0"/>
              <a:t> και παράγουν την προ-οδοντίνη. </a:t>
            </a:r>
          </a:p>
          <a:p>
            <a:pPr marL="0" indent="-360000">
              <a:spcBef>
                <a:spcPts val="600"/>
              </a:spcBef>
              <a:spcAft>
                <a:spcPts val="600"/>
              </a:spcAft>
            </a:pPr>
            <a:endParaRPr lang="el-GR" sz="2000" dirty="0"/>
          </a:p>
          <a:p>
            <a:pPr marL="0" indent="-360000">
              <a:spcBef>
                <a:spcPts val="600"/>
              </a:spcBef>
              <a:spcAft>
                <a:spcPts val="600"/>
              </a:spcAft>
            </a:pPr>
            <a:endParaRPr lang="el-GR" sz="2000" b="1" dirty="0" smtClean="0">
              <a:solidFill>
                <a:schemeClr val="tx2"/>
              </a:solidFill>
            </a:endParaRPr>
          </a:p>
          <a:p>
            <a:pPr marL="0" indent="-360000">
              <a:spcBef>
                <a:spcPts val="600"/>
              </a:spcBef>
              <a:spcAft>
                <a:spcPts val="600"/>
              </a:spcAft>
            </a:pPr>
            <a:endParaRPr lang="el-GR" sz="2000" dirty="0"/>
          </a:p>
        </p:txBody>
      </p:sp>
      <p:pic>
        <p:nvPicPr>
          <p:cNvPr id="3074" name="Picture 2"/>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5369"/>
          <a:stretch/>
        </p:blipFill>
        <p:spPr bwMode="auto">
          <a:xfrm>
            <a:off x="5286720" y="1916832"/>
            <a:ext cx="3821784" cy="28770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9351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16632"/>
            <a:ext cx="8229600" cy="1143000"/>
          </a:xfrm>
        </p:spPr>
        <p:txBody>
          <a:bodyPr anchor="t">
            <a:normAutofit/>
          </a:bodyPr>
          <a:lstStyle/>
          <a:p>
            <a:r>
              <a:rPr lang="el-GR" sz="3600" b="1" dirty="0" err="1">
                <a:solidFill>
                  <a:schemeClr val="tx2"/>
                </a:solidFill>
              </a:rPr>
              <a:t>οστεϊνογένεση</a:t>
            </a:r>
            <a:endParaRPr lang="el-GR" sz="3600" b="1" dirty="0"/>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42529" y="1305280"/>
            <a:ext cx="2821959" cy="464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Content Placeholder 6"/>
          <p:cNvSpPr>
            <a:spLocks noGrp="1"/>
          </p:cNvSpPr>
          <p:nvPr>
            <p:ph sz="half" idx="1"/>
          </p:nvPr>
        </p:nvSpPr>
        <p:spPr>
          <a:xfrm>
            <a:off x="457200" y="1412776"/>
            <a:ext cx="4690864" cy="4525963"/>
          </a:xfrm>
        </p:spPr>
        <p:txBody>
          <a:bodyPr>
            <a:normAutofit/>
          </a:bodyPr>
          <a:lstStyle/>
          <a:p>
            <a:r>
              <a:rPr lang="el-GR" sz="2000" dirty="0"/>
              <a:t>Μόλις εναποτεθεί το πρώτο στρώμα προ-οδοντίνης και πριν την </a:t>
            </a:r>
            <a:r>
              <a:rPr lang="el-GR" sz="2000" dirty="0" err="1" smtClean="0"/>
              <a:t>ενασβεστίωση</a:t>
            </a:r>
            <a:r>
              <a:rPr lang="el-GR" sz="2000" dirty="0" smtClean="0"/>
              <a:t> του </a:t>
            </a:r>
            <a:r>
              <a:rPr lang="el-GR" sz="2000" dirty="0"/>
              <a:t>τα επιθηλιακά κύτταρα του ελύτρου του </a:t>
            </a:r>
            <a:r>
              <a:rPr lang="el-GR" sz="2000" dirty="0" err="1"/>
              <a:t>Hertwig</a:t>
            </a:r>
            <a:r>
              <a:rPr lang="el-GR" sz="2000" dirty="0"/>
              <a:t> </a:t>
            </a:r>
            <a:r>
              <a:rPr lang="el-GR" sz="2000" dirty="0" smtClean="0"/>
              <a:t>αποχωρίζονται και μεταναστεύουν προς το μελλοντικό </a:t>
            </a:r>
            <a:r>
              <a:rPr lang="el-GR" sz="2000" dirty="0" err="1" smtClean="0"/>
              <a:t>περριζικό</a:t>
            </a:r>
            <a:r>
              <a:rPr lang="el-GR" sz="2000" dirty="0" smtClean="0"/>
              <a:t> χώρο.</a:t>
            </a:r>
          </a:p>
          <a:p>
            <a:r>
              <a:rPr lang="el-GR" sz="2000" dirty="0" smtClean="0"/>
              <a:t>Τα προς την οδοντίνη περιφερικά κύτταρα του </a:t>
            </a:r>
            <a:r>
              <a:rPr lang="el-GR" sz="2000" dirty="0" err="1" smtClean="0"/>
              <a:t>οδοντοθυλακίου</a:t>
            </a:r>
            <a:r>
              <a:rPr lang="el-GR" sz="2000" dirty="0" smtClean="0"/>
              <a:t> , διαφοροποιούνται σε </a:t>
            </a:r>
            <a:r>
              <a:rPr lang="el-GR" sz="2000" b="1" i="1" dirty="0" err="1" smtClean="0">
                <a:solidFill>
                  <a:schemeClr val="tx2"/>
                </a:solidFill>
              </a:rPr>
              <a:t>οστεινοβλάστες</a:t>
            </a:r>
            <a:r>
              <a:rPr lang="el-GR" sz="2000" b="1" i="1" dirty="0" smtClean="0">
                <a:solidFill>
                  <a:schemeClr val="tx2"/>
                </a:solidFill>
              </a:rPr>
              <a:t> </a:t>
            </a:r>
            <a:r>
              <a:rPr lang="el-GR" sz="2000" i="1" dirty="0" smtClean="0">
                <a:solidFill>
                  <a:schemeClr val="tx2"/>
                </a:solidFill>
              </a:rPr>
              <a:t>(</a:t>
            </a:r>
            <a:r>
              <a:rPr lang="en-GB" sz="2000" i="1" dirty="0" err="1" smtClean="0">
                <a:solidFill>
                  <a:schemeClr val="tx2"/>
                </a:solidFill>
              </a:rPr>
              <a:t>cementoblasts</a:t>
            </a:r>
            <a:r>
              <a:rPr lang="en-GB" sz="2000" i="1" dirty="0" smtClean="0">
                <a:solidFill>
                  <a:schemeClr val="tx2"/>
                </a:solidFill>
              </a:rPr>
              <a:t>) </a:t>
            </a:r>
            <a:r>
              <a:rPr lang="el-GR" sz="2000" dirty="0" smtClean="0"/>
              <a:t>και μεταναστεύουν προς τη </a:t>
            </a:r>
            <a:r>
              <a:rPr lang="el-GR" sz="2000" dirty="0" err="1" smtClean="0"/>
              <a:t>νεοπαραχθείσα</a:t>
            </a:r>
            <a:r>
              <a:rPr lang="el-GR" sz="2000" dirty="0" smtClean="0"/>
              <a:t>  οδοντίνη.</a:t>
            </a:r>
          </a:p>
          <a:p>
            <a:r>
              <a:rPr lang="el-GR" sz="2000" dirty="0" smtClean="0"/>
              <a:t>Σε αυτή τη θέση έχει αρχίσει η διάλυση της βασικής μεμβράνης του ελύτρου της ρίζας .</a:t>
            </a:r>
          </a:p>
          <a:p>
            <a:endParaRPr lang="el-GR" sz="2000" dirty="0"/>
          </a:p>
        </p:txBody>
      </p:sp>
      <p:sp>
        <p:nvSpPr>
          <p:cNvPr id="8" name="Rectangle 7"/>
          <p:cNvSpPr/>
          <p:nvPr/>
        </p:nvSpPr>
        <p:spPr>
          <a:xfrm>
            <a:off x="5292080" y="4653136"/>
            <a:ext cx="1449371" cy="338554"/>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algn="ctr"/>
            <a:r>
              <a:rPr lang="en-GB" sz="1600" dirty="0" err="1" smtClean="0">
                <a:solidFill>
                  <a:schemeClr val="tx2"/>
                </a:solidFill>
              </a:rPr>
              <a:t>cementoblasts</a:t>
            </a:r>
            <a:endParaRPr lang="el-GR" sz="1600" dirty="0"/>
          </a:p>
        </p:txBody>
      </p:sp>
    </p:spTree>
    <p:extLst>
      <p:ext uri="{BB962C8B-B14F-4D97-AF65-F5344CB8AC3E}">
        <p14:creationId xmlns:p14="http://schemas.microsoft.com/office/powerpoint/2010/main" val="3216836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spcAft>
                <a:spcPts val="600"/>
              </a:spcAft>
            </a:pPr>
            <a:r>
              <a:rPr lang="el-GR" sz="2200" dirty="0" smtClean="0"/>
              <a:t>Τα προς την οδοντίνη περιφερικά κύτταρα του οδοντοθυλακίου αφού διαφοροποιηθούν σε οστεινοβλάστες και κινηθούν ανάμεσα από τα διαχωρισθέντα επιθηλιακά κύτταρα, μεταναστεύουν προς την νεοπαραχθείσα οδοντίνη .</a:t>
            </a:r>
          </a:p>
          <a:p>
            <a:pPr>
              <a:spcAft>
                <a:spcPts val="600"/>
              </a:spcAft>
            </a:pPr>
            <a:r>
              <a:rPr lang="el-GR" sz="2200" dirty="0" smtClean="0"/>
              <a:t>Σε αυτή τη θέση έχει αρχίσει η διάλυση της βασικής μεμβράνης του ελύτρου της ρίζας και οι οστεινοβλάστες αρχίζουν να παράγουν και εκκρίνουν τροποκολλαγόνο, γλυκοπρωτείνες και </a:t>
            </a:r>
            <a:r>
              <a:rPr lang="el-GR" sz="2200" dirty="0" err="1" smtClean="0"/>
              <a:t>βλεννοπολυσακχαρίτες</a:t>
            </a:r>
            <a:r>
              <a:rPr lang="el-GR" sz="2200" dirty="0" smtClean="0"/>
              <a:t> που καλείται προοστείνη ή οστεινοειδές.</a:t>
            </a:r>
          </a:p>
          <a:p>
            <a:pPr>
              <a:spcAft>
                <a:spcPts val="600"/>
              </a:spcAft>
            </a:pPr>
            <a:r>
              <a:rPr lang="el-GR" sz="2200" dirty="0" smtClean="0"/>
              <a:t>Μέσα στη μάζα της προοστείνης καταλήγουν και ενσωματώνονται οι απολήξεις των κολλαγόνων ινών του </a:t>
            </a:r>
            <a:r>
              <a:rPr lang="el-GR" sz="2200" dirty="0" err="1" smtClean="0"/>
              <a:t>περιρριζίου</a:t>
            </a:r>
            <a:r>
              <a:rPr lang="el-GR" sz="2200" dirty="0" smtClean="0"/>
              <a:t> και έτσι επιτυγχάνεται η στήριξη του δοντιού στο φατνίο.</a:t>
            </a:r>
            <a:endParaRPr lang="en-US" sz="2200" dirty="0"/>
          </a:p>
        </p:txBody>
      </p:sp>
      <p:sp>
        <p:nvSpPr>
          <p:cNvPr id="4" name="Title 1"/>
          <p:cNvSpPr>
            <a:spLocks noGrp="1"/>
          </p:cNvSpPr>
          <p:nvPr>
            <p:ph type="title"/>
          </p:nvPr>
        </p:nvSpPr>
        <p:spPr/>
        <p:txBody>
          <a:bodyPr>
            <a:noAutofit/>
          </a:bodyPr>
          <a:lstStyle/>
          <a:p>
            <a:r>
              <a:rPr lang="el-GR" sz="3200" b="1" dirty="0" smtClean="0">
                <a:solidFill>
                  <a:schemeClr val="tx2"/>
                </a:solidFill>
              </a:rPr>
              <a:t>στ. </a:t>
            </a:r>
            <a:r>
              <a:rPr lang="el-GR" sz="3200" b="1" dirty="0">
                <a:solidFill>
                  <a:schemeClr val="tx2"/>
                </a:solidFill>
              </a:rPr>
              <a:t>στάδιο σχηματισμού της ρίζας </a:t>
            </a:r>
            <a:r>
              <a:rPr lang="el-GR" sz="3200" b="1" dirty="0" smtClean="0">
                <a:solidFill>
                  <a:schemeClr val="tx2"/>
                </a:solidFill>
              </a:rPr>
              <a:t/>
            </a:r>
            <a:br>
              <a:rPr lang="el-GR" sz="3200" b="1" dirty="0" smtClean="0">
                <a:solidFill>
                  <a:schemeClr val="tx2"/>
                </a:solidFill>
              </a:rPr>
            </a:br>
            <a:r>
              <a:rPr lang="en-GB" sz="3200" dirty="0" smtClean="0">
                <a:solidFill>
                  <a:schemeClr val="tx2"/>
                </a:solidFill>
              </a:rPr>
              <a:t>(</a:t>
            </a:r>
            <a:r>
              <a:rPr lang="el-GR" sz="3200" dirty="0" err="1" smtClean="0">
                <a:solidFill>
                  <a:schemeClr val="tx2"/>
                </a:solidFill>
              </a:rPr>
              <a:t>οστεϊνογένεση</a:t>
            </a:r>
            <a:r>
              <a:rPr lang="en-GB" sz="3200" dirty="0" smtClean="0">
                <a:solidFill>
                  <a:schemeClr val="tx2"/>
                </a:solidFill>
              </a:rPr>
              <a:t>)</a:t>
            </a:r>
            <a:endParaRPr lang="el-GR" sz="3200" dirty="0">
              <a:solidFill>
                <a:schemeClr val="tx2"/>
              </a:solidFill>
            </a:endParaRPr>
          </a:p>
        </p:txBody>
      </p:sp>
    </p:spTree>
    <p:extLst>
      <p:ext uri="{BB962C8B-B14F-4D97-AF65-F5344CB8AC3E}">
        <p14:creationId xmlns:p14="http://schemas.microsoft.com/office/powerpoint/2010/main" val="2298736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9" t="8358" r="1161" b="2602"/>
          <a:stretch/>
        </p:blipFill>
        <p:spPr bwMode="auto">
          <a:xfrm>
            <a:off x="35496" y="1404730"/>
            <a:ext cx="9053678" cy="3888000"/>
          </a:xfrm>
          <a:prstGeom prst="rect">
            <a:avLst/>
          </a:prstGeom>
          <a:noFill/>
          <a:ln w="285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7350259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8120" y="783000"/>
            <a:ext cx="7107761" cy="52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259632" y="5877272"/>
            <a:ext cx="5742384" cy="261610"/>
          </a:xfrm>
          <a:prstGeom prst="rect">
            <a:avLst/>
          </a:prstGeom>
        </p:spPr>
        <p:txBody>
          <a:bodyPr wrap="square">
            <a:spAutoFit/>
          </a:bodyPr>
          <a:lstStyle/>
          <a:p>
            <a:pPr algn="ctr"/>
            <a:r>
              <a:rPr lang="en-US" sz="1100" i="1" dirty="0">
                <a:hlinkClick r:id="rId3"/>
              </a:rPr>
              <a:t>https://www.slideshare.net/chelseaignacio/developmental-disturbances-of-the-teeth</a:t>
            </a:r>
            <a:endParaRPr lang="en-US" sz="1100" i="1" dirty="0"/>
          </a:p>
        </p:txBody>
      </p:sp>
    </p:spTree>
    <p:extLst>
      <p:ext uri="{BB962C8B-B14F-4D97-AF65-F5344CB8AC3E}">
        <p14:creationId xmlns:p14="http://schemas.microsoft.com/office/powerpoint/2010/main" val="39061032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4972</TotalTime>
  <Words>6752</Words>
  <Application>Microsoft Office PowerPoint</Application>
  <PresentationFormat>On-screen Show (4:3)</PresentationFormat>
  <Paragraphs>577</Paragraphs>
  <Slides>103</Slides>
  <Notes>3</Notes>
  <HiddenSlides>0</HiddenSlides>
  <MMClips>0</MMClips>
  <ScaleCrop>false</ScaleCrop>
  <HeadingPairs>
    <vt:vector size="4" baseType="variant">
      <vt:variant>
        <vt:lpstr>Theme</vt:lpstr>
      </vt:variant>
      <vt:variant>
        <vt:i4>1</vt:i4>
      </vt:variant>
      <vt:variant>
        <vt:lpstr>Slide Titles</vt:lpstr>
      </vt:variant>
      <vt:variant>
        <vt:i4>103</vt:i4>
      </vt:variant>
    </vt:vector>
  </HeadingPairs>
  <TitlesOfParts>
    <vt:vector size="104" baseType="lpstr">
      <vt:lpstr>Office Theme</vt:lpstr>
      <vt:lpstr>Ιστολογία Στόματος &amp; Οδοντικών Ιστών  Γ’ Εξάμηνο (3061) «οδοντογένεση-εμβρυολογία δοντιού»</vt:lpstr>
      <vt:lpstr>Ιστολογία στόματος (Ν2-3030) οδοντογένεση-εμβρυολογία δοντιού</vt:lpstr>
      <vt:lpstr>οδοντογένεση</vt:lpstr>
      <vt:lpstr>οδοντογένεση</vt:lpstr>
      <vt:lpstr>οδοντογένεση</vt:lpstr>
      <vt:lpstr>οδοντογένεση</vt:lpstr>
      <vt:lpstr>οδοντογένεση</vt:lpstr>
      <vt:lpstr>οδοντογένεση</vt:lpstr>
      <vt:lpstr>Διάπλαση εμβρύου</vt:lpstr>
      <vt:lpstr>PowerPoint Presentation</vt:lpstr>
      <vt:lpstr>Τα δόντια τοποθετημένα το ένα δίπλα στο άλλο σχηματίζουν τους οδοντικούς φραγμούς της άνω και της κάτω γνάθου.</vt:lpstr>
      <vt:lpstr>Κατηγορίες δοντιών βάσει σχήματος</vt:lpstr>
      <vt:lpstr>Ρίζες δοντιών</vt:lpstr>
      <vt:lpstr>Απεικόνιση μόνιμης οδοντοφυίας  (δεξιό ημιμόριο) </vt:lpstr>
      <vt:lpstr>Μέρη δοντιού 1/2</vt:lpstr>
      <vt:lpstr>Μέρη δοντιού 2/2</vt:lpstr>
      <vt:lpstr> Γενεά των νεογιλών δοντιών</vt:lpstr>
      <vt:lpstr>Γενεά των μόνιμων δοντιών (1/2)</vt:lpstr>
      <vt:lpstr>Αρίθμηση νεογιλών και μονίμων δοντιών</vt:lpstr>
      <vt:lpstr>Αρίθμηση μονίμων δοντιών (απεικόνιση)</vt:lpstr>
      <vt:lpstr>ΤΑ ΣΤΑΔΙΑ ΔΙΑΠΛΑΣΕΩΣ ΤΩΝ ΔΟΝΤΙΩΝ</vt:lpstr>
      <vt:lpstr>PowerPoint Presentation</vt:lpstr>
      <vt:lpstr>Μορφολογικά στάδια της οδοντικής διάπλασης </vt:lpstr>
      <vt:lpstr>α. Στάδιο της οδοντικής καταβολής (bud stage)</vt:lpstr>
      <vt:lpstr>α. Στάδιο της οδοντικής καταβολής (bud stage)</vt:lpstr>
      <vt:lpstr>α. Στάδιο της οδοντικής καταβολής (bud stage)</vt:lpstr>
      <vt:lpstr>α. Στάδιο της οδοντικής καταβολής (bud stage)</vt:lpstr>
      <vt:lpstr>PowerPoint Presentation</vt:lpstr>
      <vt:lpstr>PowerPoint Presentation</vt:lpstr>
      <vt:lpstr>PowerPoint Presentation</vt:lpstr>
      <vt:lpstr>β. Στάδιο του κυπέλλου (cup stage) πολλαπλασιασμός κυττάρων</vt:lpstr>
      <vt:lpstr>β. Στάδιο του κυπέλλου (cup stage)</vt:lpstr>
      <vt:lpstr>Γ. Στάδιο του κώδωνα (Bell stage) Ιστοδιαφοροποίηση</vt:lpstr>
      <vt:lpstr>γ. Στάδιο του κώδωνα Ιστοδιαφοροποίηση</vt:lpstr>
      <vt:lpstr>Γ. Στάδιο του κώδωνα τέσσερις διαφοροποιήσεις στο όργανο της αδαμαντίνης (οδοντικό σπέρμα)</vt:lpstr>
      <vt:lpstr>Γ. Στάδιο του κώδωνα τέσσερις διαφοροποιήσεις στο όργανο της αδαμαντίνης  (οδοντικό σπέρμα)</vt:lpstr>
      <vt:lpstr>Γ. Στάδιο του κώδωνα τέσσερις διαφοροποιήσεις στο όργανο της αδαμαντίνης,  με βάση το σχήμα των κυττάρων</vt:lpstr>
      <vt:lpstr>Γ. Στάδιο του κώδωνα τέσσερις διαφοροποιήσεις στο όργανο της αδαμαντίνης, με βάση το σχήμα των κυττάρων</vt:lpstr>
      <vt:lpstr>Γ. Στάδιο του κώδωνα τέσσερις διαφοροποιήσεις στο όργανο της αδαμαντίνης, με βάση το σχήμα των κυττάρων</vt:lpstr>
      <vt:lpstr>Γ. Στάδιο του κώδωνα τέσσερις διαφοροποιήσεις στο όργανο της αδαμαντίνης, με βάση το σχήμα των κυττάρων</vt:lpstr>
      <vt:lpstr>Γ. Στάδιο του κώδωνα διαφοροποιήσεις του μεσεγχύματος </vt:lpstr>
      <vt:lpstr>Γ. Στάδιο του κώδωνα διαφοροποιήσεις του μεσεγχύματος </vt:lpstr>
      <vt:lpstr>PowerPoint Presentation</vt:lpstr>
      <vt:lpstr>Γ. Στάδιο του κώδωνα διαφοροποιήσεις του μεσεγχύματος </vt:lpstr>
      <vt:lpstr>ΛΕΙΤΟΥΡΓΙΕΣ ΚΑΙ ΠΑΡΑΓΩΓΑ ΤΟΥ ΟΡΓΑΝΟΥ ΤΗΣ ΑΔΑΜΑΝΤΙΝΗΣ</vt:lpstr>
      <vt:lpstr>Δ. Στάδιο της οδοντινογένεσης και αδαμαντινογένεσης (dentinogenesis and amelogenesis stage) </vt:lpstr>
      <vt:lpstr>Δ. Στάδιο της οδοντινογένεσης και αδαμαντινογένεσης (dentinogenesis and amelogenesis stage) </vt:lpstr>
      <vt:lpstr>οδοντινογένεση</vt:lpstr>
      <vt:lpstr>οδοντινογένεση</vt:lpstr>
      <vt:lpstr>ΙΣΤΟΛΟΓΙΚΗ ΕΙΚΟΝΑ ΤΗΣ ΟΔΟΝΤΙΝΟΒΛΑΣΤΗΣ</vt:lpstr>
      <vt:lpstr>ΙΣΤΟΛΟΓΙΚΗ ΕΙΚΟΝΑ ΤΗΣ ΟΔΟΝΤΙΝΟΒΛΑΣΤΗΣ</vt:lpstr>
      <vt:lpstr>ΙΣΤΟΛΟΓΙΚΗ ΕΙΚΟΝΑ ΤΗΣ ΟΔΟΝΤΙΝΟΒΛΑΣΤΗΣ όριο σώματος, αποφυάδας- παρακείμενοι χώροι</vt:lpstr>
      <vt:lpstr>Οδοντινογένεση </vt:lpstr>
      <vt:lpstr>Μορφολογική διαφοροποίηση των κυττάρων της οδοντικής θηλής προς οδοντινοβλάστες</vt:lpstr>
      <vt:lpstr>Μορφολογική διαφοροποίηση των κυττάρων της οδοντικής θηλής προς οδοντινοβλάστες</vt:lpstr>
      <vt:lpstr>Μορφολογική διαφοροποίηση των κυττάρων της οδοντικής θηλής προς οδοντινοβλάστες</vt:lpstr>
      <vt:lpstr>Μορφολογική διαφοροποίηση των κυττάρων της οδοντικής θηλής προς οδοντινοβλάστες</vt:lpstr>
      <vt:lpstr>Μορφολογική διαφοροποίηση των κυττάρων της οδοντικής θηλής  προς οδοντινοβλάστες</vt:lpstr>
      <vt:lpstr>Μορφολογική διαφοροποίηση των κυττάρων της οδοντικής θηλής  προς οδοντινοβλάστες</vt:lpstr>
      <vt:lpstr>ΠΑΡΑΓΩΓΗ ΤΟΥ ΟΡΓΑΝΙΚΟΥ ΥΠΟΣΤΡΩΜΑΤΟΣ ΤΗΣ ΟΔΟΝΤΙΝΗΣ</vt:lpstr>
      <vt:lpstr>ΕΝΑΣΒΕΣΤΙΩΣΗ ΤΗΣ ΟΔΟΝΤΙΝΗΣ</vt:lpstr>
      <vt:lpstr>ΕΝΑΣΒΕΣΤΙΩΣΗ ΤΗΣ ΟΔΟΝΤΙΝΗΣ</vt:lpstr>
      <vt:lpstr>οδοντινογένεση</vt:lpstr>
      <vt:lpstr>οδοντινογένεση</vt:lpstr>
      <vt:lpstr>οδοντινογένεση</vt:lpstr>
      <vt:lpstr>αδαμαντινογένεση</vt:lpstr>
      <vt:lpstr>Αδαμαντινογένεση σχηματισμός του οργανικού υποστρώματος</vt:lpstr>
      <vt:lpstr>αδαμαντινογένεση</vt:lpstr>
      <vt:lpstr>Αδαμαντινογένεση  μορφολογική φάση</vt:lpstr>
      <vt:lpstr>αδαμαντινογένεση</vt:lpstr>
      <vt:lpstr>αδαμαντινογένεση</vt:lpstr>
      <vt:lpstr>Αδαμαντινογένεση παραγωγική φάση</vt:lpstr>
      <vt:lpstr>αδαμαντινογένεση   Μορφολογική διαφοροποίηση των αδαμαντινοβλαστών</vt:lpstr>
      <vt:lpstr>Αδαμαντινογένεση παραγωγική φάση</vt:lpstr>
      <vt:lpstr>Αδαμαντίνη Μικροδομή</vt:lpstr>
      <vt:lpstr>Αδαμαντίνη Μικροδομή</vt:lpstr>
      <vt:lpstr> Στάδιο της οδοντινογένεσης και αδαμαντινογένεσης (dentinogenesis and amelogenesis stage) </vt:lpstr>
      <vt:lpstr>Αδαμαντινογένεση  Λειτουργική διαφοροποίηση των αδαμαντινοβλαστών</vt:lpstr>
      <vt:lpstr>αδαμαντινογένεση</vt:lpstr>
      <vt:lpstr>αδαμαντινογένεση</vt:lpstr>
      <vt:lpstr>PowerPoint Presentation</vt:lpstr>
      <vt:lpstr>αδαμαντινογένεση</vt:lpstr>
      <vt:lpstr>αδαμαντινογένεση</vt:lpstr>
      <vt:lpstr>αδαμαντινογένεση</vt:lpstr>
      <vt:lpstr>ΕΝΑΣΒΕΣΤΙΩΣΗ ΤΗΣ ΑΔΑΜΑΝΤΙΝΗΣ</vt:lpstr>
      <vt:lpstr>αδαμαντινογένεση</vt:lpstr>
      <vt:lpstr>αδαμαντινογένεση</vt:lpstr>
      <vt:lpstr>αδαμαντινογένεση</vt:lpstr>
      <vt:lpstr>στ. στάδιο σχηματισμού της ρίζας  (root formation stage)</vt:lpstr>
      <vt:lpstr>στ. στάδιο σχηματισμού της ρίζας  (root formation stage)</vt:lpstr>
      <vt:lpstr>στ. στάδιο σχηματισμού της ρίζας  (root formation stage)</vt:lpstr>
      <vt:lpstr>στ. στάδιο σχηματισμού της ρίζας  (σχηματισμός του ακρορριζίου)</vt:lpstr>
      <vt:lpstr>στ. στάδιο σχηματισμού της ρίζας  (root formation stage)</vt:lpstr>
      <vt:lpstr>στ. στάδιο σχηματισμού της ρίζας  (root formation stage)</vt:lpstr>
      <vt:lpstr>οστεϊνογένεση</vt:lpstr>
      <vt:lpstr>οστεϊνογένεση</vt:lpstr>
      <vt:lpstr>στ. στάδιο σχηματισμού της ρίζας  (οστεϊνογένεση)</vt:lpstr>
      <vt:lpstr>PowerPoint Presentation</vt:lpstr>
      <vt:lpstr>PowerPoint Presentation</vt:lpstr>
      <vt:lpstr>PowerPoint Presentation</vt:lpstr>
      <vt:lpstr>ΑΤΕΛΗΣ ΑΔΑΜΑΝΤΙΝΟΓΕΝΕΣΗ</vt:lpstr>
      <vt:lpstr>PowerPoint Presentation</vt:lpstr>
      <vt:lpstr>ΒΙΒΛΙΟΓΡΑΦΙΑ</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Ιστολογία στόματος οδοντογένεση-εμβρυολογία δοντιού</dc:title>
  <dc:creator>Dimos</dc:creator>
  <cp:lastModifiedBy>Pepie Tsolka</cp:lastModifiedBy>
  <cp:revision>269</cp:revision>
  <dcterms:created xsi:type="dcterms:W3CDTF">2015-11-28T15:45:43Z</dcterms:created>
  <dcterms:modified xsi:type="dcterms:W3CDTF">2021-01-02T16:00:18Z</dcterms:modified>
</cp:coreProperties>
</file>