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sldIdLst>
    <p:sldId id="256" r:id="rId2"/>
    <p:sldId id="257" r:id="rId3"/>
    <p:sldId id="315" r:id="rId4"/>
    <p:sldId id="316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17" r:id="rId18"/>
    <p:sldId id="334" r:id="rId19"/>
    <p:sldId id="335" r:id="rId20"/>
    <p:sldId id="336" r:id="rId21"/>
    <p:sldId id="337" r:id="rId22"/>
    <p:sldId id="318" r:id="rId23"/>
    <p:sldId id="319" r:id="rId24"/>
    <p:sldId id="270" r:id="rId25"/>
    <p:sldId id="271" r:id="rId26"/>
    <p:sldId id="272" r:id="rId27"/>
    <p:sldId id="273" r:id="rId28"/>
    <p:sldId id="274" r:id="rId29"/>
    <p:sldId id="278" r:id="rId30"/>
    <p:sldId id="277" r:id="rId31"/>
    <p:sldId id="327" r:id="rId32"/>
    <p:sldId id="279" r:id="rId33"/>
    <p:sldId id="281" r:id="rId34"/>
    <p:sldId id="282" r:id="rId35"/>
    <p:sldId id="283" r:id="rId36"/>
    <p:sldId id="351" r:id="rId37"/>
    <p:sldId id="284" r:id="rId38"/>
    <p:sldId id="328" r:id="rId39"/>
    <p:sldId id="343" r:id="rId40"/>
    <p:sldId id="358" r:id="rId41"/>
    <p:sldId id="359" r:id="rId42"/>
    <p:sldId id="285" r:id="rId43"/>
    <p:sldId id="286" r:id="rId44"/>
    <p:sldId id="287" r:id="rId45"/>
    <p:sldId id="288" r:id="rId46"/>
    <p:sldId id="346" r:id="rId47"/>
    <p:sldId id="364" r:id="rId48"/>
    <p:sldId id="345" r:id="rId49"/>
    <p:sldId id="344" r:id="rId50"/>
    <p:sldId id="353" r:id="rId51"/>
    <p:sldId id="354" r:id="rId52"/>
    <p:sldId id="355" r:id="rId53"/>
    <p:sldId id="356" r:id="rId54"/>
    <p:sldId id="357" r:id="rId55"/>
    <p:sldId id="363" r:id="rId56"/>
    <p:sldId id="365" r:id="rId57"/>
    <p:sldId id="366" r:id="rId58"/>
    <p:sldId id="300" r:id="rId59"/>
    <p:sldId id="338" r:id="rId60"/>
    <p:sldId id="275" r:id="rId61"/>
    <p:sldId id="276" r:id="rId62"/>
    <p:sldId id="330" r:id="rId63"/>
    <p:sldId id="333" r:id="rId64"/>
    <p:sldId id="339" r:id="rId65"/>
    <p:sldId id="352" r:id="rId66"/>
    <p:sldId id="341" r:id="rId67"/>
    <p:sldId id="342" r:id="rId68"/>
    <p:sldId id="289" r:id="rId69"/>
    <p:sldId id="290" r:id="rId70"/>
    <p:sldId id="361" r:id="rId71"/>
    <p:sldId id="291" r:id="rId72"/>
    <p:sldId id="292" r:id="rId73"/>
    <p:sldId id="321" r:id="rId74"/>
    <p:sldId id="322" r:id="rId75"/>
    <p:sldId id="293" r:id="rId76"/>
    <p:sldId id="367" r:id="rId77"/>
    <p:sldId id="368" r:id="rId78"/>
    <p:sldId id="369" r:id="rId79"/>
    <p:sldId id="370" r:id="rId80"/>
    <p:sldId id="294" r:id="rId81"/>
    <p:sldId id="323" r:id="rId82"/>
    <p:sldId id="295" r:id="rId83"/>
    <p:sldId id="372" r:id="rId84"/>
    <p:sldId id="373" r:id="rId85"/>
    <p:sldId id="374" r:id="rId86"/>
    <p:sldId id="296" r:id="rId87"/>
    <p:sldId id="297" r:id="rId88"/>
    <p:sldId id="298" r:id="rId89"/>
    <p:sldId id="299" r:id="rId90"/>
    <p:sldId id="320" r:id="rId91"/>
    <p:sldId id="301" r:id="rId92"/>
    <p:sldId id="302" r:id="rId93"/>
    <p:sldId id="371" r:id="rId94"/>
    <p:sldId id="303" r:id="rId95"/>
    <p:sldId id="340" r:id="rId96"/>
    <p:sldId id="347" r:id="rId97"/>
    <p:sldId id="360" r:id="rId98"/>
    <p:sldId id="348" r:id="rId99"/>
    <p:sldId id="350" r:id="rId100"/>
    <p:sldId id="304" r:id="rId101"/>
    <p:sldId id="349" r:id="rId102"/>
    <p:sldId id="305" r:id="rId103"/>
    <p:sldId id="306" r:id="rId104"/>
    <p:sldId id="324" r:id="rId105"/>
    <p:sldId id="329" r:id="rId106"/>
    <p:sldId id="377" r:id="rId107"/>
    <p:sldId id="375" r:id="rId108"/>
    <p:sldId id="376" r:id="rId109"/>
    <p:sldId id="312" r:id="rId110"/>
    <p:sldId id="379" r:id="rId111"/>
    <p:sldId id="313" r:id="rId112"/>
    <p:sldId id="390" r:id="rId113"/>
    <p:sldId id="392" r:id="rId114"/>
    <p:sldId id="385" r:id="rId115"/>
    <p:sldId id="393" r:id="rId116"/>
    <p:sldId id="394" r:id="rId117"/>
    <p:sldId id="395" r:id="rId118"/>
    <p:sldId id="386" r:id="rId119"/>
    <p:sldId id="381" r:id="rId120"/>
    <p:sldId id="382" r:id="rId121"/>
    <p:sldId id="314" r:id="rId122"/>
    <p:sldId id="391" r:id="rId123"/>
    <p:sldId id="388" r:id="rId124"/>
    <p:sldId id="389" r:id="rId125"/>
    <p:sldId id="396" r:id="rId126"/>
    <p:sldId id="331" r:id="rId127"/>
    <p:sldId id="332" r:id="rId128"/>
    <p:sldId id="397" r:id="rId129"/>
    <p:sldId id="380" r:id="rId130"/>
    <p:sldId id="383" r:id="rId131"/>
    <p:sldId id="384" r:id="rId132"/>
    <p:sldId id="387" r:id="rId133"/>
    <p:sldId id="325" r:id="rId134"/>
    <p:sldId id="326" r:id="rId135"/>
    <p:sldId id="307" r:id="rId136"/>
    <p:sldId id="308" r:id="rId137"/>
    <p:sldId id="309" r:id="rId138"/>
    <p:sldId id="310" r:id="rId139"/>
    <p:sldId id="311" r:id="rId1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60" autoAdjust="0"/>
  </p:normalViewPr>
  <p:slideViewPr>
    <p:cSldViewPr>
      <p:cViewPr varScale="1">
        <p:scale>
          <a:sx n="77" d="100"/>
          <a:sy n="77" d="100"/>
        </p:scale>
        <p:origin x="-16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F5C3D-3D0E-4954-8EB2-646E9C2F53A9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3A10-2ABE-4041-8744-122AA93EB9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neuniverse.com/conditions/spinal-stenosis/lumbar-spinal-stenosis-2" TargetMode="External"/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medulloblastomas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thought to arise from cerebellar stem cells that have been prevented from dividing and differentiating into their normal cell types.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3A10-2ABE-4041-8744-122AA93EB939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Bony metastasis from renal cell carcinoma with epidural tumor producing cord compression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3A10-2ABE-4041-8744-122AA93EB939}" type="slidenum">
              <a:rPr lang="el-GR" smtClean="0"/>
              <a:pPr/>
              <a:t>115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vertebral body metastasis and </a:t>
            </a:r>
            <a:r>
              <a:rPr lang="en-US" b="1" dirty="0" err="1" smtClean="0"/>
              <a:t>intramedullary</a:t>
            </a:r>
            <a:r>
              <a:rPr lang="en-US" b="1" dirty="0" smtClean="0"/>
              <a:t> metastasis from renal cell carcinoma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3A10-2ABE-4041-8744-122AA93EB939}" type="slidenum">
              <a:rPr lang="el-GR" smtClean="0"/>
              <a:pPr/>
              <a:t>116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Spinal </a:t>
            </a:r>
            <a:r>
              <a:rPr lang="en-US" dirty="0" err="1" smtClean="0"/>
              <a:t>meningioma</a:t>
            </a:r>
            <a:r>
              <a:rPr lang="en-US" dirty="0" smtClean="0"/>
              <a:t> with </a:t>
            </a:r>
            <a:r>
              <a:rPr lang="en-US" dirty="0" err="1" smtClean="0"/>
              <a:t>intradural</a:t>
            </a:r>
            <a:r>
              <a:rPr lang="en-US" dirty="0" smtClean="0"/>
              <a:t>, </a:t>
            </a:r>
            <a:r>
              <a:rPr lang="en-US" dirty="0" err="1" smtClean="0"/>
              <a:t>extramedullary</a:t>
            </a:r>
            <a:r>
              <a:rPr lang="en-US" dirty="0" smtClean="0"/>
              <a:t>, and </a:t>
            </a:r>
            <a:r>
              <a:rPr lang="en-US" dirty="0" err="1" smtClean="0"/>
              <a:t>extradural</a:t>
            </a:r>
            <a:r>
              <a:rPr lang="en-US" dirty="0" smtClean="0"/>
              <a:t> components. </a:t>
            </a:r>
            <a:r>
              <a:rPr lang="en-US" dirty="0" err="1" smtClean="0"/>
              <a:t>Sagittal</a:t>
            </a:r>
            <a:r>
              <a:rPr lang="en-US" dirty="0" smtClean="0"/>
              <a:t> </a:t>
            </a:r>
            <a:r>
              <a:rPr lang="en-US" dirty="0" err="1" smtClean="0"/>
              <a:t>nonenhanced</a:t>
            </a:r>
            <a:r>
              <a:rPr lang="en-US" dirty="0" smtClean="0"/>
              <a:t> T1-weighted MRIs show a lesion </a:t>
            </a:r>
            <a:r>
              <a:rPr lang="en-US" dirty="0" err="1" smtClean="0"/>
              <a:t>isointense</a:t>
            </a:r>
            <a:r>
              <a:rPr lang="en-US" dirty="0" smtClean="0"/>
              <a:t> to the spinal cord. Low signal intensity is seen involving the C6 vertebral body, consistent with bony sclerosis.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3A10-2ABE-4041-8744-122AA93EB939}" type="slidenum">
              <a:rPr lang="el-GR" smtClean="0"/>
              <a:pPr/>
              <a:t>124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Synovial cysts are benign, fluid-filled sacs that develop in the facet joints of the lumbar spine (low back) as a result of degeneration. If large enough, these sacs can cause </a:t>
            </a:r>
            <a:r>
              <a:rPr lang="en-US" dirty="0" smtClean="0">
                <a:hlinkClick r:id="rId3"/>
              </a:rPr>
              <a:t>spinal </a:t>
            </a:r>
            <a:r>
              <a:rPr lang="en-US" dirty="0" err="1" smtClean="0">
                <a:hlinkClick r:id="rId3"/>
              </a:rPr>
              <a:t>stenosis</a:t>
            </a:r>
            <a:r>
              <a:rPr lang="en-US" dirty="0" smtClean="0"/>
              <a:t>; a narrowing of the spinal canal that places pressure on spinal nerves and causes pain.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3A10-2ABE-4041-8744-122AA93EB939}" type="slidenum">
              <a:rPr lang="el-GR" smtClean="0"/>
              <a:pPr/>
              <a:t>132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5AF1-45C3-453F-8859-AC38B21E2368}" type="datetimeFigureOut">
              <a:rPr lang="el-GR" smtClean="0"/>
              <a:pPr/>
              <a:t>28/11/2018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EC78-9270-4053-9527-0A9C5B9BC1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ΟΓΚΟΙ ΚΝΣ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429124" y="5500702"/>
            <a:ext cx="4143404" cy="1071570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Μαριάννα Παπαδοπούλου</a:t>
            </a:r>
          </a:p>
          <a:p>
            <a:r>
              <a:rPr lang="el-GR" sz="2000" dirty="0" smtClean="0"/>
              <a:t>Επίκουρη Καθηγήτρια</a:t>
            </a:r>
          </a:p>
          <a:p>
            <a:r>
              <a:rPr lang="el-GR" sz="2000" dirty="0" smtClean="0"/>
              <a:t>Παν. Δυτικής Αττικής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1. Προοδευτικά επιδεινούμενο νευρολογικό έλλειμμα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Αναλόγως εντόπισης εμφανίζονται ποικίλα εστιακά συμπτώματα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Κινητικά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Αισθητικά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Ομιλία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Όραση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Ισορροπία</a:t>
            </a:r>
          </a:p>
          <a:p>
            <a:pPr lvl="1">
              <a:buNone/>
            </a:pPr>
            <a:endParaRPr lang="el-GR" dirty="0" smtClean="0"/>
          </a:p>
          <a:p>
            <a:pPr lvl="1">
              <a:buNone/>
            </a:pPr>
            <a:r>
              <a:rPr lang="el-GR" dirty="0" smtClean="0"/>
              <a:t>Προοδευτικά επιδεινούμενα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Όγκοι ΓΠΓ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2. </a:t>
            </a:r>
            <a:r>
              <a:rPr lang="el-GR" b="1" dirty="0" smtClean="0"/>
              <a:t>Μηνιγγιώματα</a:t>
            </a:r>
            <a:r>
              <a:rPr lang="el-GR" dirty="0" smtClean="0"/>
              <a:t>. Μπορεί να λάβει μεγάλες διαστάσεις προτού γίνει συμπτωματικός. Πίεση εγκεφαλικών συζυγιών και στελέχους. Χειρουργική αντιμετώπιση.</a:t>
            </a:r>
          </a:p>
          <a:p>
            <a:pPr>
              <a:buNone/>
            </a:pPr>
            <a:r>
              <a:rPr lang="el-GR" dirty="0" smtClean="0"/>
              <a:t>3. </a:t>
            </a:r>
            <a:r>
              <a:rPr lang="el-GR" b="1" dirty="0" err="1" smtClean="0"/>
              <a:t>Δερμοειδείς</a:t>
            </a:r>
            <a:r>
              <a:rPr lang="el-GR" b="1" dirty="0" smtClean="0"/>
              <a:t>-</a:t>
            </a:r>
            <a:r>
              <a:rPr lang="el-GR" b="1" dirty="0" err="1" smtClean="0"/>
              <a:t>επιδερμοειδείς</a:t>
            </a:r>
            <a:r>
              <a:rPr lang="el-GR" b="1" dirty="0" smtClean="0"/>
              <a:t> όγκοι. </a:t>
            </a:r>
            <a:r>
              <a:rPr lang="el-GR" dirty="0" smtClean="0"/>
              <a:t>Σπάνιοι όγκοι. Κατά την εμβρυογένεση </a:t>
            </a:r>
            <a:r>
              <a:rPr lang="el-GR" u="sng" dirty="0" smtClean="0"/>
              <a:t>εγκλωβίζονται</a:t>
            </a:r>
            <a:r>
              <a:rPr lang="el-GR" dirty="0" smtClean="0"/>
              <a:t> συστατικά </a:t>
            </a:r>
            <a:r>
              <a:rPr lang="el-GR" u="sng" dirty="0" smtClean="0"/>
              <a:t>έξω βλαστικού </a:t>
            </a:r>
            <a:r>
              <a:rPr lang="el-GR" dirty="0" smtClean="0"/>
              <a:t>δέρματος στο </a:t>
            </a:r>
            <a:r>
              <a:rPr lang="el-GR" u="sng" dirty="0" smtClean="0"/>
              <a:t>σχηματιζόμενο νευρικό σωλήνα</a:t>
            </a:r>
            <a:r>
              <a:rPr lang="el-GR" dirty="0" smtClean="0"/>
              <a:t>. Συνήθως στον οπίσθιο κρανιακό βόθρο αλλά και στην </a:t>
            </a:r>
            <a:r>
              <a:rPr lang="el-GR" dirty="0" err="1" smtClean="0"/>
              <a:t>υπερεφιππιακή</a:t>
            </a:r>
            <a:r>
              <a:rPr lang="el-GR" dirty="0" smtClean="0"/>
              <a:t> δεξαμενή, και στη σχισμή </a:t>
            </a:r>
            <a:r>
              <a:rPr lang="en-US" dirty="0" err="1" smtClean="0"/>
              <a:t>Sylvius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u="sng" dirty="0" err="1" smtClean="0"/>
              <a:t>Επιδερμοειδείς</a:t>
            </a:r>
            <a:r>
              <a:rPr lang="el-GR" dirty="0" smtClean="0"/>
              <a:t>: εντοπίζονται στα πλάγια και περιέχουν μόνο </a:t>
            </a:r>
            <a:r>
              <a:rPr lang="el-GR" dirty="0" err="1" smtClean="0"/>
              <a:t>πολύστιβο</a:t>
            </a:r>
            <a:r>
              <a:rPr lang="el-GR" dirty="0" smtClean="0"/>
              <a:t> πλακώδες </a:t>
            </a:r>
            <a:r>
              <a:rPr lang="el-GR" dirty="0" smtClean="0"/>
              <a:t>επιθήλιο </a:t>
            </a:r>
            <a:endParaRPr lang="el-GR" dirty="0" smtClean="0"/>
          </a:p>
          <a:p>
            <a:pPr>
              <a:buNone/>
            </a:pPr>
            <a:r>
              <a:rPr lang="el-GR" u="sng" dirty="0" err="1" smtClean="0"/>
              <a:t>Δερμοειδείς</a:t>
            </a:r>
            <a:r>
              <a:rPr lang="el-GR" dirty="0" smtClean="0"/>
              <a:t> στη μέση γραμμή και περιέχουν και εξαρτήματα (τρίχες, σμηγματογόνοι αδένες) και προκαλούν άσηπτη μηνιγγίτιδα όταν </a:t>
            </a:r>
            <a:r>
              <a:rPr lang="el-GR" dirty="0" err="1" smtClean="0"/>
              <a:t>ραγούν</a:t>
            </a:r>
            <a:r>
              <a:rPr lang="el-GR" dirty="0" smtClean="0"/>
              <a:t> στον υπαραχνοειδή χώρο.</a:t>
            </a:r>
            <a:endParaRPr lang="el-G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59977" cy="385762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071802" y="4429132"/>
            <a:ext cx="278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Ραγείσα</a:t>
            </a:r>
            <a:r>
              <a:rPr lang="el-GR" dirty="0" smtClean="0"/>
              <a:t> </a:t>
            </a:r>
            <a:r>
              <a:rPr lang="el-GR" dirty="0" err="1" smtClean="0"/>
              <a:t>δερμοειδής</a:t>
            </a:r>
            <a:r>
              <a:rPr lang="el-GR" dirty="0" smtClean="0"/>
              <a:t> κύστη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Τ1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143504" y="0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5286388"/>
            <a:ext cx="4527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Υψηλό σήμα στην Τ1 και Τ2: λίπος.</a:t>
            </a:r>
          </a:p>
          <a:p>
            <a:r>
              <a:rPr lang="el-GR" dirty="0" smtClean="0"/>
              <a:t>Λίπος: λίπωμα, </a:t>
            </a:r>
            <a:r>
              <a:rPr lang="el-GR" dirty="0" err="1" smtClean="0"/>
              <a:t>δερμοειδής</a:t>
            </a:r>
            <a:r>
              <a:rPr lang="el-GR" dirty="0" smtClean="0"/>
              <a:t> κύστη, </a:t>
            </a:r>
            <a:r>
              <a:rPr lang="el-GR" dirty="0" err="1" smtClean="0"/>
              <a:t>τεράτωμα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072066" y="5786454"/>
            <a:ext cx="3542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Υψηλό σήμα </a:t>
            </a:r>
            <a:r>
              <a:rPr lang="en-US" dirty="0" smtClean="0"/>
              <a:t>CT</a:t>
            </a:r>
            <a:r>
              <a:rPr lang="el-GR" dirty="0" smtClean="0"/>
              <a:t>: λέμφωμα, </a:t>
            </a:r>
          </a:p>
          <a:p>
            <a:r>
              <a:rPr lang="el-GR" dirty="0" smtClean="0"/>
              <a:t>κολλοειδής κύστη, </a:t>
            </a:r>
            <a:r>
              <a:rPr lang="el-GR" dirty="0" err="1" smtClean="0"/>
              <a:t>μυελοβλάστωμα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143504" y="5286388"/>
            <a:ext cx="236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Χαμηλό σήμα </a:t>
            </a:r>
            <a:r>
              <a:rPr lang="en-US" dirty="0" smtClean="0"/>
              <a:t>CT</a:t>
            </a:r>
            <a:r>
              <a:rPr lang="el-GR" dirty="0" smtClean="0"/>
              <a:t>. λίπος</a:t>
            </a:r>
            <a:endParaRPr lang="el-GR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Γλοίωμα στελέχους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Όγκος νεαρής ηλικίας, υψηλής κακοήθειας, διηθητικός</a:t>
            </a:r>
          </a:p>
          <a:p>
            <a:r>
              <a:rPr lang="el-GR" dirty="0" smtClean="0"/>
              <a:t>8-15% ενδοκράνιων όγκων.</a:t>
            </a:r>
          </a:p>
          <a:p>
            <a:r>
              <a:rPr lang="el-GR" dirty="0" smtClean="0"/>
              <a:t>Συμμετρική διόγκωση γέφυρας (60%) ή εντοπισμένη στο μ. εγκέφαλο, γέφυρα, προμήκη.</a:t>
            </a:r>
          </a:p>
          <a:p>
            <a:r>
              <a:rPr lang="el-GR" dirty="0" smtClean="0"/>
              <a:t>Υδροκέφαλος, μακρές οδοί, κρανιακά νεύρα</a:t>
            </a:r>
          </a:p>
          <a:p>
            <a:r>
              <a:rPr lang="el-GR" dirty="0" smtClean="0"/>
              <a:t>Συνήθως δεν είναι εφικτή η χειρουργική αντιμετώπιση</a:t>
            </a:r>
          </a:p>
          <a:p>
            <a:r>
              <a:rPr lang="el-GR" dirty="0" smtClean="0"/>
              <a:t>Ανταποκρίνονται αρχικά στην ΑΘ</a:t>
            </a:r>
          </a:p>
          <a:p>
            <a:r>
              <a:rPr lang="el-GR" dirty="0" smtClean="0"/>
              <a:t>Φτωχή πρόγνωση.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ΜΕΤΑΣΤΑΤΙΚΟΙ ΟΓΚΟΙ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dirty="0" smtClean="0"/>
              <a:t>Από αιματογενή διασπορά</a:t>
            </a:r>
          </a:p>
          <a:p>
            <a:pPr>
              <a:buNone/>
            </a:pPr>
            <a:r>
              <a:rPr lang="el-GR" dirty="0" smtClean="0"/>
              <a:t>Μέσος όρος εμφάνισης: 2-3 έτη (μαστός), από πνεύμονα είναι πιθανόν γενικευμένη μεταστατική νόσος εντός 6-9 μηνών. Προμηνύουν επιβίωση &lt;6 μήνες</a:t>
            </a:r>
          </a:p>
          <a:p>
            <a:pPr>
              <a:buNone/>
            </a:pPr>
            <a:r>
              <a:rPr lang="el-GR" dirty="0" smtClean="0"/>
              <a:t>Ξεπερνούν σε συχνότητα 1παθείς σε ορισμένες σειρές λόγω αυξημένης επιβίωσης.</a:t>
            </a:r>
          </a:p>
          <a:p>
            <a:pPr>
              <a:buNone/>
            </a:pPr>
            <a:r>
              <a:rPr lang="el-GR" dirty="0" smtClean="0"/>
              <a:t>Σπάνια σε παιδιά</a:t>
            </a:r>
          </a:p>
          <a:p>
            <a:pPr>
              <a:buNone/>
            </a:pPr>
            <a:r>
              <a:rPr lang="el-GR" dirty="0" smtClean="0"/>
              <a:t>Συνήθως σε &gt;40 ετών</a:t>
            </a:r>
          </a:p>
          <a:p>
            <a:pPr>
              <a:buNone/>
            </a:pPr>
            <a:r>
              <a:rPr lang="el-GR" dirty="0" smtClean="0"/>
              <a:t>25-45% καρκινοπαθών εμφανίζουν μεταστάσεις</a:t>
            </a:r>
          </a:p>
          <a:p>
            <a:pPr>
              <a:buNone/>
            </a:pPr>
            <a:r>
              <a:rPr lang="el-GR" dirty="0" smtClean="0"/>
              <a:t>15% καρκινοπαθών εμφανίζουν νευρολογική σημειολογία πριν την εκδήλωση 1παθους νόσου</a:t>
            </a:r>
          </a:p>
          <a:p>
            <a:pPr>
              <a:buNone/>
            </a:pPr>
            <a:r>
              <a:rPr lang="el-GR" dirty="0" smtClean="0"/>
              <a:t>10% δεν ανευρίσκεται η πρωτοπαθής εστία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Πνεύμονας 40-50% (</a:t>
            </a:r>
            <a:r>
              <a:rPr lang="el-GR" sz="2900" i="1" dirty="0" smtClean="0"/>
              <a:t>των μεταστατικών</a:t>
            </a:r>
            <a:r>
              <a:rPr lang="el-GR" dirty="0" smtClean="0"/>
              <a:t>) </a:t>
            </a:r>
          </a:p>
          <a:p>
            <a:pPr>
              <a:buNone/>
            </a:pPr>
            <a:r>
              <a:rPr lang="el-GR" dirty="0" smtClean="0"/>
              <a:t>Μαστός 20-30%</a:t>
            </a:r>
          </a:p>
          <a:p>
            <a:pPr>
              <a:buNone/>
            </a:pPr>
            <a:r>
              <a:rPr lang="el-GR" dirty="0" smtClean="0"/>
              <a:t>Μελάνωμα 7%(μεγαλύτερη τάση)</a:t>
            </a:r>
          </a:p>
          <a:p>
            <a:pPr>
              <a:buNone/>
            </a:pPr>
            <a:r>
              <a:rPr lang="el-GR" dirty="0" smtClean="0"/>
              <a:t>Γαστρεντερικό σύστημα (παχύ έντερο 9%)</a:t>
            </a:r>
          </a:p>
          <a:p>
            <a:pPr>
              <a:buNone/>
            </a:pPr>
            <a:r>
              <a:rPr lang="el-GR" dirty="0" smtClean="0"/>
              <a:t>Νεφρός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ΜΕΤΑΣΤΑΤΙΚΟΙ ΟΓΚΟΙ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80% </a:t>
            </a:r>
            <a:r>
              <a:rPr lang="el-GR" dirty="0" err="1" smtClean="0"/>
              <a:t>υπερσκηνηδιακά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10-15% παρεγκεφαλίδα</a:t>
            </a:r>
          </a:p>
          <a:p>
            <a:pPr>
              <a:buNone/>
            </a:pPr>
            <a:r>
              <a:rPr lang="el-GR" dirty="0" smtClean="0"/>
              <a:t>3-5% στέλεχος</a:t>
            </a:r>
          </a:p>
          <a:p>
            <a:pPr>
              <a:buNone/>
            </a:pPr>
            <a:r>
              <a:rPr lang="el-GR" dirty="0" smtClean="0"/>
              <a:t>50% μονήρεις, 50% πολλαπλοί</a:t>
            </a:r>
          </a:p>
          <a:p>
            <a:pPr>
              <a:buNone/>
            </a:pPr>
            <a:r>
              <a:rPr lang="el-GR" dirty="0" smtClean="0"/>
              <a:t>10% &gt; 5 εστίες (από πνεύμονα ή μελάνωμα)</a:t>
            </a:r>
          </a:p>
          <a:p>
            <a:pPr>
              <a:buNone/>
            </a:pPr>
            <a:r>
              <a:rPr lang="el-GR" dirty="0" smtClean="0"/>
              <a:t>Ταχεία ανάπτυξη, εγκεφαλικό οίδημα, ενδοκράνια υπέρταση-εγκολεασμός</a:t>
            </a:r>
          </a:p>
          <a:p>
            <a:pPr>
              <a:buNone/>
            </a:pPr>
            <a:r>
              <a:rPr lang="el-GR" dirty="0" smtClean="0"/>
              <a:t>Κεφαλαλγία: πιο κοινό πρώιμο σύμπτωμα</a:t>
            </a:r>
          </a:p>
          <a:p>
            <a:pPr>
              <a:buNone/>
            </a:pPr>
            <a:r>
              <a:rPr lang="el-GR" dirty="0" smtClean="0"/>
              <a:t>Επιληπτικές κρίσεις: 10%</a:t>
            </a:r>
          </a:p>
          <a:p>
            <a:pPr>
              <a:buNone/>
            </a:pPr>
            <a:r>
              <a:rPr lang="el-GR" dirty="0" smtClean="0"/>
              <a:t>Αιμορραγία: 15%</a:t>
            </a:r>
          </a:p>
          <a:p>
            <a:pPr>
              <a:buNone/>
            </a:pPr>
            <a:r>
              <a:rPr lang="el-GR" dirty="0" smtClean="0"/>
              <a:t>Διαταραχή επιπέδου συνείδησης-εστιακά</a:t>
            </a:r>
          </a:p>
          <a:p>
            <a:pPr>
              <a:buNone/>
            </a:pPr>
            <a:r>
              <a:rPr lang="en-US" dirty="0" smtClean="0"/>
              <a:t>CT-MRI</a:t>
            </a:r>
            <a:r>
              <a:rPr lang="el-GR" dirty="0" smtClean="0"/>
              <a:t>: πολλαπλές, φλοιικές ή όριο λευκής φαιά ουσίας, δακτυλιοειδής εμπλουτισμός, οίδημα</a:t>
            </a:r>
          </a:p>
          <a:p>
            <a:pPr>
              <a:buNone/>
            </a:pPr>
            <a:r>
              <a:rPr lang="el-GR" dirty="0" smtClean="0"/>
              <a:t>ΕΝΥ: κυτταρολογική εξέταση (</a:t>
            </a:r>
            <a:r>
              <a:rPr lang="el-GR" dirty="0" err="1" smtClean="0"/>
              <a:t>λεπτομηνιγγική</a:t>
            </a:r>
            <a:r>
              <a:rPr lang="el-GR" dirty="0" smtClean="0"/>
              <a:t> διήθηση)</a:t>
            </a:r>
          </a:p>
          <a:p>
            <a:pPr>
              <a:buNone/>
            </a:pPr>
            <a:r>
              <a:rPr lang="el-GR" dirty="0" smtClean="0"/>
              <a:t>ΔΔ: κακοήθη γλοιώματα, 1παθές λέμφωμα, απόστημα, νέκρωση από ΑΘ</a:t>
            </a:r>
          </a:p>
          <a:p>
            <a:pPr>
              <a:buNone/>
            </a:pPr>
            <a:r>
              <a:rPr lang="el-GR" dirty="0" smtClean="0"/>
              <a:t>Φτωχή πρόγνωση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ΜΕΤΑΣΤΑΤΙΚΟΙ ΟΓΚΟΙ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u="sng" dirty="0" smtClean="0"/>
              <a:t>Επείγουσα</a:t>
            </a:r>
            <a:r>
              <a:rPr lang="el-GR" dirty="0" smtClean="0"/>
              <a:t> αντιμετώπιση: κορτικοειδή-</a:t>
            </a:r>
            <a:r>
              <a:rPr lang="el-GR" dirty="0" err="1" smtClean="0"/>
              <a:t>αποιδηματικές </a:t>
            </a:r>
            <a:r>
              <a:rPr lang="el-GR" dirty="0" smtClean="0"/>
              <a:t>θεραπείες</a:t>
            </a:r>
          </a:p>
          <a:p>
            <a:pPr>
              <a:buNone/>
            </a:pPr>
            <a:r>
              <a:rPr lang="el-GR" u="sng" dirty="0" smtClean="0"/>
              <a:t>Χειρουργική</a:t>
            </a:r>
            <a:r>
              <a:rPr lang="el-GR" dirty="0" smtClean="0"/>
              <a:t> αντιμετώπιση: μονήρης βλάβη, προσπελάσιμη, έχει ελεγχθεί η 1παθής νόσος. Βελτιώνει την επιβίωση.</a:t>
            </a:r>
          </a:p>
          <a:p>
            <a:pPr>
              <a:buNone/>
            </a:pPr>
            <a:r>
              <a:rPr lang="el-GR" dirty="0" smtClean="0"/>
              <a:t>ΑΘ: </a:t>
            </a:r>
            <a:r>
              <a:rPr lang="el-GR" u="sng" dirty="0" smtClean="0"/>
              <a:t>ολική ακτινοβόληση </a:t>
            </a:r>
            <a:r>
              <a:rPr lang="el-GR" dirty="0" smtClean="0"/>
              <a:t>κρανίου σε πολλαπλές παρεγχυματικές βλάβες ή </a:t>
            </a:r>
            <a:r>
              <a:rPr lang="el-GR" u="sng" dirty="0" err="1" smtClean="0"/>
              <a:t>ακτινοχειρουργική</a:t>
            </a:r>
            <a:r>
              <a:rPr lang="el-GR" dirty="0" smtClean="0"/>
              <a:t> για εν τω βάθει όγκους, 1-2 βλάβες</a:t>
            </a:r>
          </a:p>
          <a:p>
            <a:pPr>
              <a:buNone/>
            </a:pPr>
            <a:r>
              <a:rPr lang="el-GR" dirty="0" smtClean="0"/>
              <a:t>ΧΘ: </a:t>
            </a:r>
            <a:r>
              <a:rPr lang="el-GR" dirty="0" err="1" smtClean="0"/>
              <a:t>ενδορραχιαία</a:t>
            </a:r>
            <a:r>
              <a:rPr lang="el-GR" dirty="0" smtClean="0"/>
              <a:t> ή </a:t>
            </a:r>
            <a:r>
              <a:rPr lang="el-GR" dirty="0" err="1" smtClean="0"/>
              <a:t>ενδοκοιλιακά</a:t>
            </a:r>
            <a:r>
              <a:rPr lang="el-GR" dirty="0" smtClean="0"/>
              <a:t>(</a:t>
            </a:r>
            <a:r>
              <a:rPr lang="el-GR" dirty="0" err="1" smtClean="0"/>
              <a:t>μεθοτρεξάτη</a:t>
            </a:r>
            <a:r>
              <a:rPr lang="el-GR" dirty="0" smtClean="0"/>
              <a:t>, </a:t>
            </a:r>
            <a:r>
              <a:rPr lang="el-GR" dirty="0" err="1" smtClean="0"/>
              <a:t>κυτταροβίνη</a:t>
            </a:r>
            <a:r>
              <a:rPr lang="el-GR" dirty="0" smtClean="0"/>
              <a:t>)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Αν άγνωστη 1παθής εστία: στερεοτακτική βιοψία ή ανοικτού τύπου</a:t>
            </a:r>
          </a:p>
          <a:p>
            <a:pPr>
              <a:buNone/>
            </a:pPr>
            <a:r>
              <a:rPr lang="el-GR" dirty="0" smtClean="0"/>
              <a:t>Κάποιοι ανταποκρίνονται αποτελεσματικά στη ΧΘ 1παθούς εστίας (όγκοι γεννητικών οργάνων, λεμφώματα)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Βλάβες μιμούμενες όγκους</a:t>
            </a:r>
            <a:endParaRPr lang="el-G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64" cy="693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2954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ΟΓΚΟΙ 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15-25% όγκων ΚΝΣ, νεαρής και μέσης ηλικίας</a:t>
            </a:r>
          </a:p>
          <a:p>
            <a:r>
              <a:rPr lang="el-GR" dirty="0" smtClean="0"/>
              <a:t>Σε όλο το μήκος ΝΜ, κατανομή ανάλογα με μήκος κάθε μοίρας</a:t>
            </a:r>
          </a:p>
          <a:p>
            <a:r>
              <a:rPr lang="el-GR" dirty="0" smtClean="0"/>
              <a:t>Κλινική εικόνα εξαρτάται από το επίπεδο της βλάβης, την προσβολή μακρών οδών και τη </a:t>
            </a:r>
            <a:r>
              <a:rPr lang="el-GR" dirty="0" err="1" smtClean="0"/>
              <a:t>ριζιτική</a:t>
            </a:r>
            <a:r>
              <a:rPr lang="el-GR" dirty="0" smtClean="0"/>
              <a:t> προσβολή. Οι </a:t>
            </a:r>
            <a:r>
              <a:rPr lang="el-GR" dirty="0" err="1" smtClean="0"/>
              <a:t>εξωμυελικοί</a:t>
            </a:r>
            <a:r>
              <a:rPr lang="el-GR" dirty="0" smtClean="0"/>
              <a:t> προσβάλλουν εστιακό τμήμα. Οι </a:t>
            </a:r>
            <a:r>
              <a:rPr lang="el-GR" dirty="0" err="1" smtClean="0"/>
              <a:t>ενδομυελικοί</a:t>
            </a:r>
            <a:r>
              <a:rPr lang="el-GR" dirty="0" smtClean="0"/>
              <a:t> μπορεί να επεκταθούν σε όλο το μήκος ΝΜ.</a:t>
            </a:r>
          </a:p>
          <a:p>
            <a:r>
              <a:rPr lang="el-GR" dirty="0" smtClean="0"/>
              <a:t>Συριγγομυελία </a:t>
            </a:r>
          </a:p>
          <a:p>
            <a:r>
              <a:rPr lang="el-GR" dirty="0" smtClean="0"/>
              <a:t>Συχνά η προσβολή ασύμμετρη και ανομοιόμορφη (όχι τυπικό </a:t>
            </a:r>
            <a:r>
              <a:rPr lang="en-US" dirty="0" smtClean="0"/>
              <a:t>Brown </a:t>
            </a:r>
            <a:r>
              <a:rPr lang="en-US" dirty="0" err="1" smtClean="0"/>
              <a:t>Sequard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Πόνος (νυχτερινές ώρες) αποδίδεται σε φλεβική στάση και οίδημα μυελού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2. Αύξηση ενδοκράνιας πίεσης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Οφείλεται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Σε άμεση πίεση παρεγχύματος (χωροκατακτητική δράση)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Σε εγκεφαλικό οίδημα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Σε αποφρακτικό υδροκέφαλο</a:t>
            </a:r>
          </a:p>
          <a:p>
            <a:pPr marL="971550" lvl="1" indent="-571500">
              <a:buNone/>
            </a:pPr>
            <a:endParaRPr lang="el-GR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el-GR" sz="3200" dirty="0"/>
              <a:t>Συμπτώματα</a:t>
            </a:r>
            <a:r>
              <a:rPr lang="el-GR" dirty="0" smtClean="0"/>
              <a:t> και σημεία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Κεφαλαλγία (25% πρώτο σύμπτωμα)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Ναυτία-έμετος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Οίδημα θηλής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Διπλωπία (πάρεση </a:t>
            </a:r>
            <a:r>
              <a:rPr lang="el-GR" dirty="0" err="1" smtClean="0"/>
              <a:t>απαγωγού</a:t>
            </a:r>
            <a:r>
              <a:rPr lang="el-GR" dirty="0" smtClean="0"/>
              <a:t> ν.)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Έκπτωση επιπέδου συνείδησης-Κώμα (</a:t>
            </a:r>
            <a:r>
              <a:rPr lang="el-GR" dirty="0" err="1" smtClean="0"/>
              <a:t>Εγκολεασμός</a:t>
            </a:r>
            <a:r>
              <a:rPr lang="el-GR" dirty="0" smtClean="0"/>
              <a:t>)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l-GR" dirty="0" smtClean="0"/>
              <a:t>Βραδυκαρδία </a:t>
            </a:r>
            <a:endParaRPr lang="el-GR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 descr="https://images.radiopaedia.org/images/1329149/2165a37ef3e9b2b47cbff7397b873a_big_galler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19075"/>
            <a:ext cx="831532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ΟΓΚΟΙ 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err="1" smtClean="0"/>
              <a:t>Εξωσκληρίδιοι</a:t>
            </a:r>
            <a:r>
              <a:rPr lang="el-GR" dirty="0" smtClean="0"/>
              <a:t> (55%). Συνήθως </a:t>
            </a:r>
            <a:r>
              <a:rPr lang="el-GR" u="sng" dirty="0" smtClean="0"/>
              <a:t>μεταστατικοί </a:t>
            </a:r>
            <a:r>
              <a:rPr lang="el-GR" dirty="0" smtClean="0"/>
              <a:t>(σώμα σπονδύλων, επισκληρίδιο χώρο), από καρκίνο μαστού, πνεύμονα, προστάτη, αιματολογικές κακοήθειες (μυέλωμα)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>
                <a:solidFill>
                  <a:srgbClr val="FF0000"/>
                </a:solidFill>
              </a:rPr>
              <a:t>άλγος</a:t>
            </a:r>
            <a:r>
              <a:rPr lang="el-GR" dirty="0" smtClean="0"/>
              <a:t>: δε σχετίζεται με τη στάση σώματος, επιδεινώνεται τη νύχτα</a:t>
            </a:r>
          </a:p>
          <a:p>
            <a:pPr>
              <a:buNone/>
            </a:pPr>
            <a:r>
              <a:rPr lang="el-GR" dirty="0" smtClean="0"/>
              <a:t>	προοδευτικά επιδεινούμενη παραπάρεση, ή τετραπάρεση, ή εικόνα </a:t>
            </a:r>
            <a:r>
              <a:rPr lang="en-US" dirty="0" smtClean="0"/>
              <a:t>Brown </a:t>
            </a:r>
            <a:r>
              <a:rPr lang="en-US" dirty="0" err="1" smtClean="0"/>
              <a:t>Sequard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	Σ. </a:t>
            </a:r>
            <a:r>
              <a:rPr lang="el-GR" dirty="0" err="1" smtClean="0"/>
              <a:t>ιππουρίδας</a:t>
            </a:r>
            <a:r>
              <a:rPr lang="el-GR" dirty="0" smtClean="0"/>
              <a:t> (ασύμμετρη)-σ. μυελικού κώνου (διαταραχή κύστης)</a:t>
            </a:r>
          </a:p>
          <a:p>
            <a:pPr>
              <a:buNone/>
            </a:pPr>
            <a:r>
              <a:rPr lang="el-GR" dirty="0" smtClean="0"/>
              <a:t>	Στο ΕΝΥ ανιχνεύεται λεύκωμα.  Βιοψία</a:t>
            </a:r>
          </a:p>
          <a:p>
            <a:pPr>
              <a:buNone/>
            </a:pPr>
            <a:r>
              <a:rPr lang="el-GR" dirty="0" smtClean="0"/>
              <a:t>Κορτικοειδή κατά τη διάγνωση</a:t>
            </a:r>
          </a:p>
          <a:p>
            <a:pPr>
              <a:buNone/>
            </a:pPr>
            <a:r>
              <a:rPr lang="el-GR" u="sng" dirty="0" smtClean="0"/>
              <a:t>Χειρουργική</a:t>
            </a:r>
            <a:r>
              <a:rPr lang="el-GR" dirty="0" smtClean="0"/>
              <a:t> αντιμετώπιση για αποσυμπίεση ΝΜ σε ταχέως εξελισσόμενη εικόνα. </a:t>
            </a:r>
            <a:r>
              <a:rPr lang="el-GR" dirty="0" err="1" smtClean="0"/>
              <a:t>Σπονδυλοδεσία</a:t>
            </a:r>
            <a:r>
              <a:rPr lang="el-GR" dirty="0" smtClean="0"/>
              <a:t> σε περίπτωση αστάθειας ΣΣ</a:t>
            </a:r>
          </a:p>
          <a:p>
            <a:pPr>
              <a:buNone/>
            </a:pPr>
            <a:r>
              <a:rPr lang="el-GR" dirty="0" smtClean="0"/>
              <a:t>ΑΘ ακολουθεί τη χειρουργική επέμβαση, ή 1</a:t>
            </a:r>
            <a:r>
              <a:rPr lang="el-GR" baseline="30000" dirty="0" smtClean="0"/>
              <a:t>ης</a:t>
            </a:r>
            <a:r>
              <a:rPr lang="el-GR" dirty="0" smtClean="0"/>
              <a:t> εκλογής αν δεν υπάρχει νευρολογικό έλλειμμα, ανακουφίζει γρήγορα από τον πόνο, δεν αλλάζει προσδόκιμο επιβίωσης</a:t>
            </a:r>
          </a:p>
          <a:p>
            <a:pPr>
              <a:buNone/>
            </a:pPr>
            <a:r>
              <a:rPr lang="el-GR" dirty="0" smtClean="0"/>
              <a:t>Ακτινοευαίσθητοι ή χημειοευαίσθητοι όγκοι (λέμφωμα, μυέλωμα) να αντιμετωπίζονται συντηρητικά.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Καλοήθεις</a:t>
            </a:r>
            <a:r>
              <a:rPr lang="el-GR" dirty="0" smtClean="0"/>
              <a:t>: αιμαγγείωμα, οστεοειδές οστέωμα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Πρωτογενείς όγκοι οστών </a:t>
            </a:r>
            <a:r>
              <a:rPr lang="el-GR" dirty="0" smtClean="0"/>
              <a:t>(οστεοβλάστωμα, οστεοσάρκωμα, γιγαντοκυτταρικός όγκος, σάρκωμα </a:t>
            </a:r>
            <a:r>
              <a:rPr lang="en-US" dirty="0" smtClean="0"/>
              <a:t>Ewing</a:t>
            </a:r>
            <a:r>
              <a:rPr lang="el-GR" dirty="0" smtClean="0"/>
              <a:t>) αναπτύσσονται από τις οστικές δομές και προβάλλουν στο σπονδυλικό σωλήνα. Αντιμετωπίζονται αναλόγως του ιστολογικού τύπου είτε με </a:t>
            </a:r>
            <a:r>
              <a:rPr lang="en-US" dirty="0" smtClean="0"/>
              <a:t>en block</a:t>
            </a:r>
            <a:r>
              <a:rPr lang="el-GR" dirty="0" smtClean="0"/>
              <a:t> εκτομή είτε με αποσυμπίεση.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s://img.medscapestatic.com/pi/meds/ckb/24/29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500726" cy="55136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643702" y="1071546"/>
            <a:ext cx="222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Μεταστάσεις στο ΝΜ</a:t>
            </a:r>
            <a:endParaRPr lang="el-GR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242050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143768" y="1428736"/>
            <a:ext cx="169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Μετάσταση ΝΜ</a:t>
            </a:r>
            <a:endParaRPr lang="el-GR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28662" y="6000768"/>
            <a:ext cx="448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Πολλαπλό μυέλωμα, προκαλεί συμπίεση ΝΜ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58246" cy="377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www.lumen.luc.edu/Lumen/MedEd/Radio/Weekly_cases/Neurology/case22_label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443405" cy="428625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1357290" y="5500702"/>
            <a:ext cx="665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Οστική μετάσταση από καρκίνο νεφρού που προκαλεί συμπίεση ΝΜ</a:t>
            </a:r>
            <a:endParaRPr lang="el-GR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www.lumen.luc.edu/Lumen/MedEd/Radio/curriculum/Neurology/spine_problems/cas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57166"/>
            <a:ext cx="8943485" cy="4429156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42910" y="5072074"/>
            <a:ext cx="643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Οστική μετάσταση κίτρινο βέλος</a:t>
            </a:r>
          </a:p>
          <a:p>
            <a:r>
              <a:rPr lang="el-GR" dirty="0" smtClean="0"/>
              <a:t>Ενδομυελική μετάσταση κόκκινο βέλος (πρόσληψη σκιαγραφικού)</a:t>
            </a:r>
          </a:p>
          <a:p>
            <a:r>
              <a:rPr lang="el-GR" dirty="0" smtClean="0"/>
              <a:t>Οίδημα πράσινο βέλος</a:t>
            </a:r>
          </a:p>
          <a:p>
            <a:r>
              <a:rPr lang="el-GR" dirty="0" smtClean="0"/>
              <a:t>(μεταστάσεις από καρκίνο νεφρού)</a:t>
            </a:r>
            <a:endParaRPr lang="el-GR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lumen.luc.edu/Lumen/MedEd/Radio/curriculum/Neurology/spine_problems/meningi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10" y="357166"/>
            <a:ext cx="9173310" cy="378621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85720" y="450057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Κίτρινο βέλος. </a:t>
            </a:r>
            <a:r>
              <a:rPr lang="el-GR" dirty="0" err="1" smtClean="0"/>
              <a:t>Ενδοσκληρίδιος</a:t>
            </a:r>
            <a:r>
              <a:rPr lang="el-GR" dirty="0" smtClean="0"/>
              <a:t> </a:t>
            </a:r>
            <a:r>
              <a:rPr lang="el-GR" dirty="0" err="1" smtClean="0"/>
              <a:t>εξωμυελικός</a:t>
            </a:r>
            <a:r>
              <a:rPr lang="el-GR" dirty="0" smtClean="0"/>
              <a:t> όγκος πιέζει ΝΜ, προσλαμβάνει σκιαγραφικό, ασβεστώσεις</a:t>
            </a:r>
          </a:p>
          <a:p>
            <a:r>
              <a:rPr lang="el-GR" dirty="0" smtClean="0"/>
              <a:t>Κόκκινο βέλος: εκτοπίζει ΝΜ</a:t>
            </a:r>
          </a:p>
          <a:p>
            <a:endParaRPr lang="el-GR" dirty="0" smtClean="0"/>
          </a:p>
          <a:p>
            <a:r>
              <a:rPr lang="el-GR" dirty="0" smtClean="0"/>
              <a:t>Μηνιγγίωμα</a:t>
            </a:r>
            <a:endParaRPr lang="el-GR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97" y="642918"/>
            <a:ext cx="89973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s://img.medscapestatic.com/pi/meds/ckb/76/7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359014" cy="507209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928662" y="6072206"/>
            <a:ext cx="353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Αιμαγγείωμα οσφυϊκού σπονδύλου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3. Έκπτωση νοητικών λειτουργιών και διαταραχή συμπεριφοράς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Όχι συχνή εικόνα</a:t>
            </a:r>
          </a:p>
          <a:p>
            <a:r>
              <a:rPr lang="el-GR" dirty="0" smtClean="0"/>
              <a:t>Μηνιγγιώματα ή γλοιώματα υποθαλάμου ή μετωπιαίου λοβού</a:t>
            </a:r>
          </a:p>
          <a:p>
            <a:r>
              <a:rPr lang="el-GR" dirty="0" smtClean="0"/>
              <a:t>25% χωρίς εστιακή σημειολογία</a:t>
            </a:r>
          </a:p>
          <a:p>
            <a:r>
              <a:rPr lang="el-GR" dirty="0" smtClean="0"/>
              <a:t>Συχνά καθυστερεί η διάγνωση (εκτιμάται ως οργανικό ψυχοσύνδρομο).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s://img.medscapestatic.com/pi/meds/ckb/77/7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5486400" cy="423862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857356" y="5857892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Οστεοειδές οστέωμα</a:t>
            </a:r>
            <a:endParaRPr lang="el-GR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ΟΓΚΟΙ 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err="1" smtClean="0"/>
              <a:t>Ενδοσκληρίδιοι</a:t>
            </a:r>
            <a:r>
              <a:rPr lang="el-GR" b="1" dirty="0" smtClean="0"/>
              <a:t> </a:t>
            </a:r>
            <a:r>
              <a:rPr lang="el-GR" b="1" dirty="0" err="1" smtClean="0"/>
              <a:t>εξωμυελικοί</a:t>
            </a:r>
            <a:r>
              <a:rPr lang="el-GR" b="1" dirty="0" smtClean="0"/>
              <a:t> </a:t>
            </a:r>
            <a:r>
              <a:rPr lang="el-GR" dirty="0" smtClean="0"/>
              <a:t>(40%)</a:t>
            </a:r>
          </a:p>
          <a:p>
            <a:pPr>
              <a:buNone/>
            </a:pPr>
            <a:r>
              <a:rPr lang="el-GR" dirty="0" smtClean="0"/>
              <a:t>Καλοήθεις: Μηνιγγιώματα, νευριλειμμώματα- </a:t>
            </a:r>
            <a:r>
              <a:rPr lang="el-GR" dirty="0" err="1" smtClean="0">
                <a:solidFill>
                  <a:srgbClr val="00B050"/>
                </a:solidFill>
              </a:rPr>
              <a:t>σβαννώματα</a:t>
            </a:r>
            <a:r>
              <a:rPr lang="el-GR" dirty="0" smtClean="0"/>
              <a:t> [πυκνή κυτταρική δομή] και </a:t>
            </a:r>
            <a:r>
              <a:rPr lang="el-GR" dirty="0" err="1" smtClean="0">
                <a:solidFill>
                  <a:srgbClr val="00B050"/>
                </a:solidFill>
              </a:rPr>
              <a:t>νευροϊνώματα</a:t>
            </a:r>
            <a:r>
              <a:rPr lang="el-GR" dirty="0" smtClean="0">
                <a:solidFill>
                  <a:srgbClr val="00B050"/>
                </a:solidFill>
              </a:rPr>
              <a:t>- </a:t>
            </a:r>
            <a:r>
              <a:rPr lang="el-GR" dirty="0" smtClean="0"/>
              <a:t>μεμονωμένα ή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/>
              <a:t>τύπου Ι </a:t>
            </a:r>
            <a:r>
              <a:rPr lang="el-GR" dirty="0" err="1" smtClean="0"/>
              <a:t>νευροϊνωμάτωση</a:t>
            </a:r>
            <a:r>
              <a:rPr lang="en-US" dirty="0" smtClean="0"/>
              <a:t> von Recklinghausen</a:t>
            </a:r>
            <a:r>
              <a:rPr lang="el-GR" dirty="0" smtClean="0"/>
              <a:t>). </a:t>
            </a:r>
          </a:p>
          <a:p>
            <a:pPr>
              <a:buNone/>
            </a:pPr>
            <a:r>
              <a:rPr lang="el-GR" dirty="0" smtClean="0"/>
              <a:t> Συμπτώματα από πίεση. Μιμούνται περιφερική βλάβη, αρχικά διαλείπουσα συμπτωματολογία, αιμωδία χωρίς πόνο (</a:t>
            </a:r>
            <a:r>
              <a:rPr lang="el-GR" dirty="0" err="1" smtClean="0"/>
              <a:t>δδ</a:t>
            </a:r>
            <a:r>
              <a:rPr lang="el-GR" dirty="0" smtClean="0"/>
              <a:t> κήλη ΜΣΔ), προοδευτικά προσβολή οπ. Δεσμών και </a:t>
            </a:r>
            <a:r>
              <a:rPr lang="el-GR" dirty="0" err="1" smtClean="0"/>
              <a:t>πλ.νωτ.θαλ</a:t>
            </a:r>
            <a:r>
              <a:rPr lang="el-GR" dirty="0" smtClean="0"/>
              <a:t>. Δεματίου.</a:t>
            </a:r>
          </a:p>
          <a:p>
            <a:pPr>
              <a:buNone/>
            </a:pPr>
            <a:r>
              <a:rPr lang="el-GR" dirty="0" smtClean="0"/>
              <a:t>Λόγω βραδείας ανάπτυξης απωθούν χωρίς να καταστρέφουν. Μπορεί η πρώτη απεικόνιση να είναι αρνητική. Συνήθως αφαιρούνται χωρίς να αφήνουν έλλειμμα.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64071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072330" y="1285860"/>
            <a:ext cx="117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Σβάννωμα</a:t>
            </a:r>
            <a:endParaRPr lang="el-GR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Intradural extramedullary meningioma in the low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4159384" cy="535785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500694" y="1500174"/>
            <a:ext cx="3463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Ενδοσκληρίδιο</a:t>
            </a:r>
            <a:r>
              <a:rPr lang="el-GR" dirty="0" smtClean="0"/>
              <a:t> </a:t>
            </a:r>
            <a:r>
              <a:rPr lang="el-GR" dirty="0" err="1" smtClean="0"/>
              <a:t>εξωμυελικό</a:t>
            </a:r>
            <a:endParaRPr lang="el-GR" dirty="0" smtClean="0"/>
          </a:p>
          <a:p>
            <a:r>
              <a:rPr lang="el-GR" dirty="0" smtClean="0"/>
              <a:t>μηνιγγίωμα στην κατώτερη ΘΜΣΣ. </a:t>
            </a:r>
          </a:p>
          <a:p>
            <a:r>
              <a:rPr lang="el-GR" dirty="0" smtClean="0"/>
              <a:t>Οβελιαία Τ1 με σκιαγραφικό. </a:t>
            </a:r>
          </a:p>
          <a:p>
            <a:r>
              <a:rPr lang="el-GR" dirty="0" err="1" smtClean="0"/>
              <a:t>Ισόπυκνη</a:t>
            </a:r>
            <a:r>
              <a:rPr lang="el-GR" dirty="0" smtClean="0"/>
              <a:t> μάζα που συμπιέζει</a:t>
            </a:r>
          </a:p>
          <a:p>
            <a:r>
              <a:rPr lang="el-GR" dirty="0" smtClean="0"/>
              <a:t> κατώτερο ΝΜ</a:t>
            </a:r>
            <a:endParaRPr lang="el-GR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s://img.medscapestatic.com/pi/meds/ckb/91/15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5973139" cy="600079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143636" y="928670"/>
            <a:ext cx="3149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Μηνιγγίωμα</a:t>
            </a:r>
            <a:endParaRPr lang="el-GR" b="1" dirty="0" smtClean="0"/>
          </a:p>
          <a:p>
            <a:r>
              <a:rPr lang="el-GR" b="1" dirty="0" smtClean="0"/>
              <a:t> </a:t>
            </a:r>
            <a:r>
              <a:rPr lang="el-GR" dirty="0" err="1" smtClean="0"/>
              <a:t>εξωμυελικό</a:t>
            </a:r>
            <a:r>
              <a:rPr lang="el-GR" b="1" dirty="0" smtClean="0"/>
              <a:t> </a:t>
            </a:r>
            <a:r>
              <a:rPr lang="el-GR" dirty="0" smtClean="0"/>
              <a:t>με </a:t>
            </a:r>
            <a:r>
              <a:rPr lang="el-GR" dirty="0" err="1" smtClean="0"/>
              <a:t>ενδο</a:t>
            </a:r>
            <a:r>
              <a:rPr lang="el-GR" dirty="0" smtClean="0"/>
              <a:t> και </a:t>
            </a:r>
          </a:p>
          <a:p>
            <a:r>
              <a:rPr lang="el-GR" dirty="0" err="1" smtClean="0"/>
              <a:t>εξω</a:t>
            </a:r>
            <a:r>
              <a:rPr lang="el-GR" dirty="0" smtClean="0"/>
              <a:t> </a:t>
            </a:r>
            <a:r>
              <a:rPr lang="el-GR" dirty="0" err="1" smtClean="0"/>
              <a:t>σκληρίδια</a:t>
            </a:r>
            <a:r>
              <a:rPr lang="el-GR" dirty="0" smtClean="0"/>
              <a:t> στοιχεία.</a:t>
            </a:r>
          </a:p>
          <a:p>
            <a:r>
              <a:rPr lang="el-GR" dirty="0" smtClean="0"/>
              <a:t>Τ1: βλάβη </a:t>
            </a:r>
            <a:r>
              <a:rPr lang="el-GR" dirty="0" err="1" smtClean="0"/>
              <a:t>ισόπυκνη</a:t>
            </a:r>
            <a:r>
              <a:rPr lang="el-GR" dirty="0" smtClean="0"/>
              <a:t> με το ΝΜ</a:t>
            </a:r>
          </a:p>
          <a:p>
            <a:r>
              <a:rPr lang="el-GR" dirty="0" smtClean="0"/>
              <a:t>Χαμηλής έντασης σήμα στο Α6</a:t>
            </a:r>
          </a:p>
          <a:p>
            <a:r>
              <a:rPr lang="el-GR" dirty="0" smtClean="0"/>
              <a:t>Σπόνδυλο (σκληρυντική βλάβη)</a:t>
            </a:r>
            <a:endParaRPr lang="el-GR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www.lumen.luc.edu/Lumen/MedEd/Radio/curriculum/Neurology/spine_problems/case20_lab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143750" cy="318135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71472" y="4214818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Υπόπυκνη</a:t>
            </a:r>
            <a:r>
              <a:rPr lang="el-GR" dirty="0" smtClean="0"/>
              <a:t> μάζα μαύρο βέλος</a:t>
            </a:r>
          </a:p>
          <a:p>
            <a:r>
              <a:rPr lang="el-GR" dirty="0" smtClean="0"/>
              <a:t>Πρόσληψη σκιαγραφικού κόκκινο βέλος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σβάννωμα</a:t>
            </a:r>
            <a:endParaRPr lang="el-GR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ΟΓΚΟΙ 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err="1" smtClean="0"/>
              <a:t>Χόρδωμα</a:t>
            </a:r>
            <a:r>
              <a:rPr lang="el-GR" b="1" dirty="0" smtClean="0"/>
              <a:t> </a:t>
            </a:r>
            <a:r>
              <a:rPr lang="el-GR" dirty="0" smtClean="0"/>
              <a:t>Α=Γ, 20-30 ετών. Σπάνιος(&lt;1%) , εμβρυικό υπόλειμμα νωτιαίας χορδής που φυσιολογικά σχηματίζει τον </a:t>
            </a:r>
            <a:r>
              <a:rPr lang="el-GR" u="sng" dirty="0" smtClean="0"/>
              <a:t>πηκτοειδή πυρήνα ΜΣΔ</a:t>
            </a:r>
            <a:r>
              <a:rPr lang="el-GR" dirty="0" smtClean="0"/>
              <a:t>. Οπουδήποτε, συνηθέστερα στο </a:t>
            </a:r>
            <a:r>
              <a:rPr lang="el-GR" dirty="0" err="1" smtClean="0"/>
              <a:t>απόκλιμα</a:t>
            </a:r>
            <a:r>
              <a:rPr lang="el-GR" dirty="0" smtClean="0"/>
              <a:t> (35%) ή ιεροκοκκυγική χώρα (53%). Βραδέως αναπτυσσόμενος, ιστολογικά χαμηλής κακοήθειας, αλλά </a:t>
            </a:r>
            <a:r>
              <a:rPr lang="el-GR" dirty="0" smtClean="0">
                <a:solidFill>
                  <a:srgbClr val="FF0000"/>
                </a:solidFill>
              </a:rPr>
              <a:t>κλινικά έχει κακοήθη συμπεριφορά </a:t>
            </a:r>
            <a:r>
              <a:rPr lang="el-GR" dirty="0" smtClean="0"/>
              <a:t>γιατί </a:t>
            </a:r>
            <a:r>
              <a:rPr lang="el-GR" dirty="0" smtClean="0">
                <a:solidFill>
                  <a:srgbClr val="FF0000"/>
                </a:solidFill>
              </a:rPr>
              <a:t>διηθεί και καταστρέφει το οστό</a:t>
            </a:r>
            <a:r>
              <a:rPr lang="el-GR" dirty="0" smtClean="0"/>
              <a:t>, προκαλεί απομακρυσμένες μεταστάσεις, και είναι δυσχερής η εξαίρεσή του, υποτροπιάζει. </a:t>
            </a:r>
          </a:p>
          <a:p>
            <a:pPr>
              <a:buNone/>
            </a:pPr>
            <a:r>
              <a:rPr lang="el-GR" dirty="0" smtClean="0"/>
              <a:t>	Κλινικά: κεφαλαλγία, προσβολή κρανιακών νεύρων και μακρών οδών (στέλεχος).</a:t>
            </a:r>
          </a:p>
          <a:p>
            <a:pPr>
              <a:buNone/>
            </a:pPr>
            <a:r>
              <a:rPr lang="en-US" dirty="0" smtClean="0"/>
              <a:t>	CT, MRI</a:t>
            </a:r>
            <a:r>
              <a:rPr lang="el-GR" dirty="0" smtClean="0"/>
              <a:t>: καλά περιγεγραμμένος, εμπλουτίζεται, Υψηλό σήμα Τ2. </a:t>
            </a:r>
          </a:p>
          <a:p>
            <a:pPr>
              <a:buNone/>
            </a:pPr>
            <a:r>
              <a:rPr lang="el-GR" dirty="0" smtClean="0"/>
              <a:t>	Ανθεκτικό στην ΑΘ. Χρησιμοποιείται δέσμη πρωτονίων.</a:t>
            </a:r>
          </a:p>
          <a:p>
            <a:pPr>
              <a:buNone/>
            </a:pPr>
            <a:r>
              <a:rPr lang="el-GR" dirty="0" smtClean="0"/>
              <a:t>	Μετά από ολική εξαίρεση 5ετής επιβίωση 30-70%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ΟΓΚΟΙ ΝΜ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err="1" smtClean="0"/>
              <a:t>Ενδομυελικοί</a:t>
            </a:r>
            <a:r>
              <a:rPr lang="el-GR" b="1" dirty="0" smtClean="0"/>
              <a:t> (5%).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1"/>
                </a:solidFill>
              </a:rPr>
              <a:t>Αστροκυττώματα, επενδυμώματα</a:t>
            </a:r>
            <a:r>
              <a:rPr lang="el-GR" dirty="0" smtClean="0"/>
              <a:t>, αιμαγγειοβλαστώματα, λιπώματα, </a:t>
            </a:r>
            <a:r>
              <a:rPr lang="el-GR" dirty="0" err="1" smtClean="0"/>
              <a:t>δερμοειδείς</a:t>
            </a:r>
            <a:r>
              <a:rPr lang="el-GR" dirty="0" smtClean="0"/>
              <a:t> και </a:t>
            </a:r>
            <a:r>
              <a:rPr lang="el-GR" dirty="0" err="1" smtClean="0"/>
              <a:t>επιδερμοειδείς</a:t>
            </a:r>
            <a:r>
              <a:rPr lang="el-GR" dirty="0" smtClean="0"/>
              <a:t> κύστεις, μεταστάσεις</a:t>
            </a:r>
          </a:p>
          <a:p>
            <a:pPr>
              <a:buNone/>
            </a:pPr>
            <a:r>
              <a:rPr lang="el-GR" dirty="0" smtClean="0"/>
              <a:t>Προϊούσα ανώδυνη </a:t>
            </a:r>
            <a:r>
              <a:rPr lang="el-GR" dirty="0" err="1" smtClean="0"/>
              <a:t>παρα</a:t>
            </a:r>
            <a:r>
              <a:rPr lang="el-GR" dirty="0" smtClean="0"/>
              <a:t>-τετραπληγία, ριζιτικός πόνος, δυσαισθητική καυσαλγία (</a:t>
            </a:r>
            <a:r>
              <a:rPr lang="el-GR" dirty="0" err="1" smtClean="0"/>
              <a:t>νωτιαιοθαλαμικό</a:t>
            </a:r>
            <a:r>
              <a:rPr lang="el-GR" dirty="0" smtClean="0"/>
              <a:t> δεμάτιο). </a:t>
            </a:r>
          </a:p>
          <a:p>
            <a:pPr>
              <a:buNone/>
            </a:pPr>
            <a:r>
              <a:rPr lang="en-US" dirty="0" smtClean="0"/>
              <a:t>CT</a:t>
            </a:r>
            <a:r>
              <a:rPr lang="el-GR" dirty="0" smtClean="0"/>
              <a:t> δεν απεικονίζει μαλακά μόρια, αλλά καλύτερα τα οστά</a:t>
            </a:r>
          </a:p>
          <a:p>
            <a:pPr>
              <a:buNone/>
            </a:pPr>
            <a:r>
              <a:rPr lang="el-GR" dirty="0" smtClean="0"/>
              <a:t>Χειρουργική εκτομή καθοδηγούμενη από διεγχειρητικό νευροφυσιολογικό έλεγχο. (όχι τεκμηριωμένη ΑΘ-ΧΘ).</a:t>
            </a:r>
          </a:p>
          <a:p>
            <a:pPr>
              <a:buNone/>
            </a:pPr>
            <a:r>
              <a:rPr lang="el-GR" dirty="0" smtClean="0"/>
              <a:t>Αστροκυττώματα αφαιρούνται 50%, τα επενδυμώματα πλήρως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ΑΘ. Χειρουργική θεραπεία σε αβέβαιη διάγνωση, ταχέως εξελισσόμενη συμπτωματολογία, ανθεκτικότητα στην ΑΘ. Βελτιώνει ποιότητα ζωής (πόνος, βάδιση, αλλά όχι προσδόκιμο επιβίωσης)</a:t>
            </a:r>
            <a:endParaRPr lang="el-GR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lumen.luc.edu/Lumen/MedEd/Radio/curriculum/Neurology/spine_problems/case17_lab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14962" cy="485778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85786" y="5500702"/>
            <a:ext cx="627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Επενδύμωμα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Κίτρινο βέλος. Βλάβη που ενισχύεται ισχυρά, μορφή λουκάνικου</a:t>
            </a:r>
          </a:p>
          <a:p>
            <a:r>
              <a:rPr lang="el-GR" dirty="0" smtClean="0"/>
              <a:t>Λευκό βέλος: παλιά </a:t>
            </a:r>
            <a:r>
              <a:rPr lang="el-GR" dirty="0" err="1" smtClean="0"/>
              <a:t>αιμοσιδηρίνη</a:t>
            </a:r>
            <a:endParaRPr lang="el-GR" dirty="0" smtClean="0"/>
          </a:p>
          <a:p>
            <a:r>
              <a:rPr lang="el-GR" dirty="0" smtClean="0"/>
              <a:t>Κεντρική θέση όγκου</a:t>
            </a:r>
            <a:endParaRPr lang="el-GR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57818" y="5929330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Case courtesy of Dr Roberto Schubert, </a:t>
            </a:r>
            <a:endParaRPr lang="el-GR" sz="1400" i="1" dirty="0" smtClean="0"/>
          </a:p>
          <a:p>
            <a:r>
              <a:rPr lang="en-US" sz="1400" i="1" dirty="0" smtClean="0"/>
              <a:t>Radiopaedia.org, </a:t>
            </a:r>
            <a:r>
              <a:rPr lang="en-US" sz="1400" i="1" dirty="0" err="1" smtClean="0"/>
              <a:t>rID</a:t>
            </a:r>
            <a:r>
              <a:rPr lang="en-US" sz="1400" i="1" dirty="0" smtClean="0"/>
              <a:t>: 13676</a:t>
            </a:r>
            <a:endParaRPr lang="el-GR" sz="1400" i="1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255905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2425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00760" y="1214422"/>
            <a:ext cx="249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Ενδομυελική μετάσταση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4. Επιληπτικές κρίσεις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Αρχική εκδήλωση στο 25-30% όγκων, 40-60% του συνόλου των ασθενών.</a:t>
            </a:r>
          </a:p>
          <a:p>
            <a:r>
              <a:rPr lang="el-GR" dirty="0" smtClean="0"/>
              <a:t>95% </a:t>
            </a:r>
            <a:r>
              <a:rPr lang="el-GR" dirty="0" err="1" smtClean="0"/>
              <a:t>ολιγοδενδρογλοιώματα</a:t>
            </a:r>
            <a:endParaRPr lang="el-GR" dirty="0" smtClean="0"/>
          </a:p>
          <a:p>
            <a:r>
              <a:rPr lang="el-GR" dirty="0" smtClean="0"/>
              <a:t>Εστιακές (50%) ή γενικευμένες (50%) (1παθώς ή 2παθώς)</a:t>
            </a:r>
          </a:p>
          <a:p>
            <a:r>
              <a:rPr lang="el-GR" dirty="0" smtClean="0"/>
              <a:t>Πιο συχνά οι όγκοι μετωπιαίου και κροταφικού λοβού  (</a:t>
            </a:r>
            <a:r>
              <a:rPr lang="el-GR" dirty="0" err="1" smtClean="0"/>
              <a:t>αστροκυττώματα</a:t>
            </a:r>
            <a:r>
              <a:rPr lang="el-GR" dirty="0" smtClean="0"/>
              <a:t>, </a:t>
            </a:r>
            <a:r>
              <a:rPr lang="el-GR" dirty="0" err="1" smtClean="0"/>
              <a:t>ολιγοδενδρογλοιώματα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 descr="preoperative sagittal T1 contrasted MRI shows a discrete enhancing lesion at T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intramedullary tum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52"/>
            <a:ext cx="4243401" cy="6429396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5929322" y="1428736"/>
            <a:ext cx="21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Ενδομυελικός</a:t>
            </a:r>
            <a:r>
              <a:rPr lang="el-GR" dirty="0" smtClean="0"/>
              <a:t> όγκος </a:t>
            </a:r>
            <a:endParaRPr lang="el-GR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ÎÏÎ¿ÏÎ­Î»ÎµÏÎ¼Î± ÎµÎ¹ÎºÏÎ½Î±Ï Î³Î¹Î± tumor sp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291629" cy="564357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42910" y="214290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Δερμοειδής</a:t>
            </a:r>
            <a:r>
              <a:rPr lang="el-GR" dirty="0" smtClean="0"/>
              <a:t> κύστη </a:t>
            </a:r>
            <a:endParaRPr lang="el-GR" dirty="0"/>
          </a:p>
        </p:txBody>
      </p:sp>
      <p:pic>
        <p:nvPicPr>
          <p:cNvPr id="145412" name="Picture 4" descr="SAG T2 coppola postop_dermo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071834" cy="49374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929190" y="357166"/>
            <a:ext cx="17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Μετεγχειρητικά </a:t>
            </a:r>
            <a:endParaRPr lang="el-GR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 descr="Synovial cyst in lumbar sp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synovial_cysts_late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4709184" cy="5269801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6143636" y="1071546"/>
            <a:ext cx="196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Κύστη </a:t>
            </a:r>
            <a:r>
              <a:rPr lang="el-GR" dirty="0" err="1" smtClean="0"/>
              <a:t>συνοβιακές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(</a:t>
            </a:r>
            <a:r>
              <a:rPr lang="en-US" dirty="0" smtClean="0"/>
              <a:t>synovial</a:t>
            </a:r>
            <a:r>
              <a:rPr lang="el-GR" dirty="0" smtClean="0"/>
              <a:t> </a:t>
            </a:r>
            <a:r>
              <a:rPr lang="en-US" dirty="0" smtClean="0"/>
              <a:t>cyst)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286380" y="207167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72066" y="2214554"/>
            <a:ext cx="38307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Καλοήθεις κύστεις που </a:t>
            </a:r>
          </a:p>
          <a:p>
            <a:r>
              <a:rPr lang="el-GR" dirty="0" smtClean="0"/>
              <a:t>αναπτύσσονται στις αρθρώσεις </a:t>
            </a:r>
            <a:r>
              <a:rPr lang="en-US" dirty="0" smtClean="0"/>
              <a:t>facet </a:t>
            </a:r>
            <a:endParaRPr lang="el-GR" dirty="0" smtClean="0"/>
          </a:p>
          <a:p>
            <a:r>
              <a:rPr lang="el-GR" dirty="0" smtClean="0"/>
              <a:t>(</a:t>
            </a:r>
            <a:r>
              <a:rPr lang="el-GR" dirty="0" err="1" smtClean="0"/>
              <a:t>ζυγοαποφυσιακές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και συνδέονται </a:t>
            </a:r>
          </a:p>
          <a:p>
            <a:r>
              <a:rPr lang="el-GR" dirty="0" smtClean="0"/>
              <a:t>με αυτές.</a:t>
            </a:r>
          </a:p>
          <a:p>
            <a:r>
              <a:rPr lang="el-GR" dirty="0" smtClean="0"/>
              <a:t>Συχνότερα στην κατώτερη ΟΜΣΣ λόγω</a:t>
            </a:r>
          </a:p>
          <a:p>
            <a:r>
              <a:rPr lang="el-GR" dirty="0" smtClean="0"/>
              <a:t>εκφυλιστικών αλλοιώσεων. </a:t>
            </a:r>
          </a:p>
          <a:p>
            <a:r>
              <a:rPr lang="el-GR" dirty="0" smtClean="0"/>
              <a:t>Προκαλούν σπονδυλική στένωση </a:t>
            </a:r>
          </a:p>
          <a:p>
            <a:r>
              <a:rPr lang="el-GR" dirty="0" smtClean="0"/>
              <a:t>που πιέζει τις ρίζες και προκαλεί πόνο.</a:t>
            </a:r>
            <a:endParaRPr lang="el-GR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ΟΓΚΟΙ ΚΡΑΝΙΟΥ</a:t>
            </a:r>
            <a:br>
              <a:rPr lang="el-GR" dirty="0" smtClean="0"/>
            </a:br>
            <a:r>
              <a:rPr lang="el-GR" dirty="0" smtClean="0"/>
              <a:t>ΚΑΛΟΗΘΕΙΣ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42844" y="1056640"/>
          <a:ext cx="8786874" cy="505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43073"/>
                <a:gridCol w="1661247"/>
                <a:gridCol w="1699321"/>
                <a:gridCol w="2153284"/>
                <a:gridCol w="162994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Τύπος όγκου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εντόπιση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Κλινικά ευρήματα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Διάγνωση </a:t>
                      </a:r>
                    </a:p>
                    <a:p>
                      <a:r>
                        <a:rPr lang="el-GR" dirty="0" smtClean="0"/>
                        <a:t>Θεραπεία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Οστέωμα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Φλοιώδες οστό πυκνής σύστασης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Θόλος</a:t>
                      </a:r>
                      <a:r>
                        <a:rPr lang="el-GR" baseline="0" dirty="0" smtClean="0"/>
                        <a:t>  κρανίου</a:t>
                      </a:r>
                    </a:p>
                    <a:p>
                      <a:r>
                        <a:rPr lang="el-GR" dirty="0" err="1" smtClean="0"/>
                        <a:t>παραρρίνιοι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οφθ</a:t>
                      </a:r>
                      <a:r>
                        <a:rPr lang="el-GR" dirty="0" smtClean="0"/>
                        <a:t>. </a:t>
                      </a:r>
                      <a:r>
                        <a:rPr lang="el-GR" dirty="0" err="1" smtClean="0"/>
                        <a:t>κόγχος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Ασυμπτωματικός</a:t>
                      </a:r>
                    </a:p>
                    <a:p>
                      <a:r>
                        <a:rPr lang="el-GR" dirty="0" err="1" smtClean="0"/>
                        <a:t>Παραρρινοκολπίτις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Πρόπτωση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Περιγεγραμμένη, πυκνότητα οστού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Χειρουργική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Χόνδρωμα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Ανάπτυξη χόνδρου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 κρανίου</a:t>
                      </a:r>
                    </a:p>
                    <a:p>
                      <a:r>
                        <a:rPr lang="el-GR" dirty="0" smtClean="0"/>
                        <a:t>Θόλος κρανίου</a:t>
                      </a:r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Ασυμπτωματικός</a:t>
                      </a:r>
                    </a:p>
                    <a:p>
                      <a:r>
                        <a:rPr lang="el-GR" dirty="0" smtClean="0"/>
                        <a:t>Πάρεση κρανιακών ν. 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Λυτική</a:t>
                      </a:r>
                      <a:r>
                        <a:rPr lang="el-GR" sz="1400" dirty="0" smtClean="0"/>
                        <a:t> βλάβη, διάβρωση οστού</a:t>
                      </a:r>
                    </a:p>
                    <a:p>
                      <a:r>
                        <a:rPr lang="el-GR" sz="1400" dirty="0" smtClean="0"/>
                        <a:t> </a:t>
                      </a:r>
                    </a:p>
                    <a:p>
                      <a:r>
                        <a:rPr lang="el-GR" sz="1400" dirty="0" smtClean="0"/>
                        <a:t>Χειρουργική 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Αιμαγγείωμα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Καλοήθης όγκος οστών, αγγειακά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κανάλια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ΣΣ</a:t>
                      </a:r>
                    </a:p>
                    <a:p>
                      <a:r>
                        <a:rPr lang="el-GR" dirty="0" smtClean="0"/>
                        <a:t>Θόλος κρανίου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Ασυμπτωματικός</a:t>
                      </a:r>
                    </a:p>
                    <a:p>
                      <a:r>
                        <a:rPr lang="el-GR" dirty="0" smtClean="0"/>
                        <a:t>κεφαλαλγία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Ελαττωμένη </a:t>
                      </a:r>
                      <a:r>
                        <a:rPr lang="el-GR" sz="1400" dirty="0" err="1" smtClean="0"/>
                        <a:t>πυκότητα</a:t>
                      </a:r>
                      <a:r>
                        <a:rPr lang="el-GR" sz="1400" dirty="0" smtClean="0"/>
                        <a:t>, </a:t>
                      </a:r>
                      <a:r>
                        <a:rPr lang="el-GR" sz="1400" dirty="0" err="1" smtClean="0"/>
                        <a:t>δοκιδωτή</a:t>
                      </a:r>
                      <a:r>
                        <a:rPr lang="el-GR" sz="1400" dirty="0" smtClean="0"/>
                        <a:t> εικόνα κηρήθρας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χειρουργική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Δερμοειδής</a:t>
                      </a:r>
                      <a:r>
                        <a:rPr lang="el-GR" dirty="0" smtClean="0"/>
                        <a:t> ή </a:t>
                      </a:r>
                      <a:r>
                        <a:rPr lang="el-GR" dirty="0" err="1" smtClean="0"/>
                        <a:t>επιδερμοειδής</a:t>
                      </a:r>
                      <a:r>
                        <a:rPr lang="el-GR" dirty="0" smtClean="0"/>
                        <a:t> κύστη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Κατάλοιπα </a:t>
                      </a:r>
                      <a:r>
                        <a:rPr lang="el-GR" dirty="0" err="1" smtClean="0"/>
                        <a:t>εξωδέρματος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Θόλος, κόλποι, </a:t>
                      </a:r>
                      <a:r>
                        <a:rPr lang="el-GR" dirty="0" err="1" smtClean="0"/>
                        <a:t>κόγχος</a:t>
                      </a:r>
                      <a:r>
                        <a:rPr lang="el-GR" dirty="0" smtClean="0"/>
                        <a:t> βάση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>
                          <a:solidFill>
                            <a:srgbClr val="00B050"/>
                          </a:solidFill>
                        </a:rPr>
                        <a:t>Ασυμπτωματικός</a:t>
                      </a:r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Στρογγυλη</a:t>
                      </a:r>
                      <a:r>
                        <a:rPr lang="el-GR" sz="1400" dirty="0" smtClean="0"/>
                        <a:t> </a:t>
                      </a:r>
                      <a:r>
                        <a:rPr lang="el-GR" sz="1400" dirty="0" err="1" smtClean="0"/>
                        <a:t>λυτική</a:t>
                      </a:r>
                      <a:r>
                        <a:rPr lang="el-GR" sz="1400" dirty="0" smtClean="0"/>
                        <a:t> βλάβη, αιχμηρά όρια</a:t>
                      </a:r>
                    </a:p>
                    <a:p>
                      <a:r>
                        <a:rPr lang="el-GR" sz="1400" dirty="0" smtClean="0"/>
                        <a:t>Σπάνια χρήζει</a:t>
                      </a:r>
                      <a:r>
                        <a:rPr lang="el-GR" sz="1400" baseline="0" dirty="0" smtClean="0"/>
                        <a:t> </a:t>
                      </a:r>
                      <a:r>
                        <a:rPr lang="el-GR" sz="1400" baseline="0" dirty="0" err="1" smtClean="0"/>
                        <a:t>χειρουργέεου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ΟΓΚΟΙ ΚΡΑΝΙΟΥ</a:t>
            </a:r>
            <a:br>
              <a:rPr lang="el-GR" dirty="0" smtClean="0"/>
            </a:br>
            <a:r>
              <a:rPr lang="el-GR" dirty="0" smtClean="0"/>
              <a:t>ΚΑΚΟΗΘΕΙΣ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0" y="1600200"/>
          <a:ext cx="8472520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5952"/>
                <a:gridCol w="1603056"/>
                <a:gridCol w="1694504"/>
                <a:gridCol w="1845976"/>
                <a:gridCol w="154303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Τύπος όγκου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εντόπιση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Κλινικά ευρήματα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Διάγνωση </a:t>
                      </a:r>
                    </a:p>
                    <a:p>
                      <a:r>
                        <a:rPr lang="el-GR" dirty="0" smtClean="0"/>
                        <a:t>Θεραπεία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Χονδροσάρκωμα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Κακοήθης χόνδρινος</a:t>
                      </a:r>
                      <a:r>
                        <a:rPr lang="el-GR" baseline="0" dirty="0" smtClean="0"/>
                        <a:t> όγκος</a:t>
                      </a:r>
                      <a:r>
                        <a:rPr lang="el-GR" dirty="0" smtClean="0"/>
                        <a:t> άντρες 30-40 ετών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Πάρεση </a:t>
                      </a:r>
                      <a:r>
                        <a:rPr lang="el-GR" dirty="0" err="1" smtClean="0"/>
                        <a:t>κρ</a:t>
                      </a:r>
                      <a:r>
                        <a:rPr lang="el-GR" dirty="0" smtClean="0"/>
                        <a:t>. νεύρων, </a:t>
                      </a:r>
                      <a:r>
                        <a:rPr lang="el-GR" dirty="0" err="1" smtClean="0"/>
                        <a:t>παραρρινοκολπίτιδα</a:t>
                      </a:r>
                      <a:r>
                        <a:rPr lang="el-GR" dirty="0" smtClean="0"/>
                        <a:t>, πρόπτωση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l-GR" sz="1400" dirty="0" smtClean="0"/>
                    </a:p>
                    <a:p>
                      <a:endParaRPr lang="el-GR" sz="1400" dirty="0" smtClean="0"/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err="1" smtClean="0"/>
                        <a:t>Λυτική</a:t>
                      </a:r>
                      <a:r>
                        <a:rPr lang="el-GR" sz="1400" dirty="0" smtClean="0"/>
                        <a:t> με αιχμηρά</a:t>
                      </a:r>
                      <a:r>
                        <a:rPr lang="el-GR" sz="1400" baseline="0" dirty="0" smtClean="0"/>
                        <a:t> όρια, </a:t>
                      </a:r>
                      <a:r>
                        <a:rPr lang="el-GR" sz="1400" dirty="0" smtClean="0"/>
                        <a:t>διαβρώσεις εντός οστού</a:t>
                      </a:r>
                    </a:p>
                    <a:p>
                      <a:endParaRPr lang="el-GR" sz="1400" dirty="0" smtClean="0"/>
                    </a:p>
                    <a:p>
                      <a:r>
                        <a:rPr lang="el-GR" sz="1400" dirty="0" smtClean="0"/>
                        <a:t>Χ</a:t>
                      </a:r>
                      <a:r>
                        <a:rPr lang="el-GR" sz="1400" baseline="0" dirty="0" smtClean="0"/>
                        <a:t> με ευρεία όρια</a:t>
                      </a:r>
                      <a:endParaRPr lang="el-GR" sz="1400" dirty="0"/>
                    </a:p>
                    <a:p>
                      <a:endParaRPr lang="el-GR" sz="1400" dirty="0" smtClean="0"/>
                    </a:p>
                    <a:p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Οστεοσάρκωμα 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Κακοήθης όγκος οστών, εφηβεία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Βάση, θόλος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Ασυμπτωματικός, πάρεση </a:t>
                      </a:r>
                      <a:r>
                        <a:rPr lang="el-GR" dirty="0" err="1" smtClean="0"/>
                        <a:t>κρ</a:t>
                      </a:r>
                      <a:r>
                        <a:rPr lang="el-GR" dirty="0" smtClean="0"/>
                        <a:t>. νεύρων, άλγος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Ινώδες σάρκωμα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Όγκος μαλακών ιστών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Σε όλο το κρανίο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Ασυμπτωματικός, κεφαλαλγία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Σφαγιτιδικό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παραγαγγλίωμα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Παραγαγγλιακά</a:t>
                      </a:r>
                      <a:r>
                        <a:rPr lang="el-GR" dirty="0" smtClean="0"/>
                        <a:t> κ </a:t>
                      </a:r>
                      <a:r>
                        <a:rPr lang="el-GR" dirty="0" err="1" smtClean="0"/>
                        <a:t>σφαγιτιδικού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βοβλού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βάση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Εμβοές, πάρεση </a:t>
                      </a:r>
                      <a:r>
                        <a:rPr lang="el-GR" dirty="0" err="1" smtClean="0"/>
                        <a:t>κρ</a:t>
                      </a:r>
                      <a:r>
                        <a:rPr lang="el-GR" dirty="0" smtClean="0"/>
                        <a:t>. νεύρων 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Εμπλουτίζεται</a:t>
                      </a:r>
                      <a:r>
                        <a:rPr lang="el-GR" sz="1400" baseline="0" dirty="0" smtClean="0"/>
                        <a:t> από σκιαγραφικό</a:t>
                      </a:r>
                    </a:p>
                    <a:p>
                      <a:r>
                        <a:rPr lang="el-GR" sz="1400" baseline="0" dirty="0" smtClean="0"/>
                        <a:t>Εμβολισμός-χειρουργείο</a:t>
                      </a:r>
                      <a:endParaRPr lang="el-G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ΠΑΡΑΝΕΟΠΛΑΣΜΑΤΙΚΑ ΣΥΝΔΡΟΜΑ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Μη μεταστατικές επιδράσεις  που συνοδεύουν μία κακοήθεια.</a:t>
            </a:r>
          </a:p>
          <a:p>
            <a:pPr>
              <a:buNone/>
            </a:pPr>
            <a:r>
              <a:rPr lang="el-GR" dirty="0" smtClean="0"/>
              <a:t>Επάγονται από ουσίες που παράγονται από όγκους και δρουν σε απομακρυσμένα όργανα στόχους.</a:t>
            </a:r>
          </a:p>
          <a:p>
            <a:pPr>
              <a:buNone/>
            </a:pPr>
            <a:r>
              <a:rPr lang="el-GR" dirty="0" smtClean="0"/>
              <a:t> Οι κλινικές εκδηλώσεις μπορεί να προηγούνται μήνες και χρόνια από τη διάγνωση όγκου.</a:t>
            </a:r>
            <a:endParaRPr lang="el-GR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Παρανεοπλσματική</a:t>
            </a:r>
            <a:r>
              <a:rPr lang="el-GR" dirty="0" smtClean="0"/>
              <a:t> παρεγκεφαλιδική εκφύλιση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Οξεία ή </a:t>
            </a:r>
            <a:r>
              <a:rPr lang="el-GR" dirty="0" err="1" smtClean="0"/>
              <a:t>υποξεία</a:t>
            </a:r>
            <a:r>
              <a:rPr lang="el-GR" dirty="0" smtClean="0"/>
              <a:t> έναρξη</a:t>
            </a:r>
          </a:p>
          <a:p>
            <a:r>
              <a:rPr lang="el-GR" dirty="0" smtClean="0"/>
              <a:t>Σημειολογία από παρεγκεφαλίδα και στέλεχος (αταξία, διπλωπία, νυσταγμός, δυσαρθρία, δυσφαγία). Αποδίδεται σε αντισώματα έναντι πρωτεΐνης όγκου που είναι χημικά συγγενής με συστατικά κυττάρων </a:t>
            </a:r>
            <a:r>
              <a:rPr lang="en-US" dirty="0" smtClean="0"/>
              <a:t>Purkinje.</a:t>
            </a:r>
            <a:r>
              <a:rPr lang="el-GR" dirty="0" smtClean="0"/>
              <a:t> Ανιχνεύονται </a:t>
            </a:r>
            <a:endParaRPr lang="en-US" dirty="0" smtClean="0"/>
          </a:p>
          <a:p>
            <a:r>
              <a:rPr lang="en-US" dirty="0" smtClean="0"/>
              <a:t>anti </a:t>
            </a:r>
            <a:r>
              <a:rPr lang="en-US" dirty="0" err="1" smtClean="0"/>
              <a:t>Hu</a:t>
            </a:r>
            <a:r>
              <a:rPr lang="el-GR" dirty="0" smtClean="0"/>
              <a:t> γυναικολογικοί καρκίνοι</a:t>
            </a:r>
            <a:endParaRPr lang="en-US" dirty="0" smtClean="0"/>
          </a:p>
          <a:p>
            <a:r>
              <a:rPr lang="en-US" dirty="0" smtClean="0"/>
              <a:t>Anti </a:t>
            </a:r>
            <a:r>
              <a:rPr lang="en-US" dirty="0" err="1" smtClean="0"/>
              <a:t>Yo</a:t>
            </a:r>
            <a:r>
              <a:rPr lang="el-GR" dirty="0" smtClean="0"/>
              <a:t> </a:t>
            </a:r>
            <a:r>
              <a:rPr lang="en-US" dirty="0" smtClean="0"/>
              <a:t>SCLC</a:t>
            </a:r>
          </a:p>
          <a:p>
            <a:r>
              <a:rPr lang="en-US" dirty="0" smtClean="0"/>
              <a:t>Anti </a:t>
            </a:r>
            <a:r>
              <a:rPr lang="en-US" dirty="0" err="1" smtClean="0"/>
              <a:t>Ri</a:t>
            </a:r>
            <a:r>
              <a:rPr lang="el-GR" dirty="0" smtClean="0"/>
              <a:t> καρκίνος μαστού</a:t>
            </a:r>
            <a:endParaRPr lang="el-GR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Μεταιχμιακή εγκεφαλίτιδα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Νευρολογική εικόνα αναπτύσσεται ταχέως.</a:t>
            </a:r>
          </a:p>
          <a:p>
            <a:r>
              <a:rPr lang="el-GR" dirty="0" smtClean="0"/>
              <a:t>Διαταραχή προσωπικότητας, συμπεριφοράς, μνήμης, επιληψία, σημειολογία από το στέλεχος.</a:t>
            </a:r>
          </a:p>
          <a:p>
            <a:r>
              <a:rPr lang="el-GR" dirty="0" smtClean="0"/>
              <a:t>Σχετίζεται με </a:t>
            </a:r>
            <a:r>
              <a:rPr lang="en-US" dirty="0" smtClean="0"/>
              <a:t>SCLC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Συνυπάρχει με προσβολή στελέχους και ΝΜ</a:t>
            </a:r>
            <a:endParaRPr lang="el-GR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Οψόκλονος</a:t>
            </a:r>
            <a:r>
              <a:rPr lang="el-GR" dirty="0" smtClean="0"/>
              <a:t>-</a:t>
            </a:r>
            <a:r>
              <a:rPr lang="el-GR" dirty="0" err="1" smtClean="0"/>
              <a:t>μυόκλονος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Διαλείπουσες εκρηκτικές συζυγείς κινήσεις οφθαλμών προς όλες τις κατευθύνσεις.</a:t>
            </a:r>
          </a:p>
          <a:p>
            <a:r>
              <a:rPr lang="el-GR" dirty="0" smtClean="0"/>
              <a:t>Παιδιά &lt;4 ετών</a:t>
            </a:r>
          </a:p>
          <a:p>
            <a:r>
              <a:rPr lang="el-GR" dirty="0" smtClean="0"/>
              <a:t>Υποτονία, αταξία, ευερεθιστότητα</a:t>
            </a:r>
          </a:p>
          <a:p>
            <a:r>
              <a:rPr lang="el-GR" dirty="0" smtClean="0"/>
              <a:t>50% </a:t>
            </a:r>
            <a:r>
              <a:rPr lang="el-GR" dirty="0" smtClean="0"/>
              <a:t>συνυπάρχεις </a:t>
            </a:r>
            <a:r>
              <a:rPr lang="el-GR" dirty="0" err="1" smtClean="0"/>
              <a:t>νευροβλάστωμα</a:t>
            </a:r>
            <a:r>
              <a:rPr lang="el-GR" dirty="0" smtClean="0"/>
              <a:t>, καρκίνος πνεύμονα ή μαστού.</a:t>
            </a:r>
            <a:endParaRPr lang="el-GR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NMDA </a:t>
            </a:r>
            <a:r>
              <a:rPr lang="el-GR" dirty="0" smtClean="0"/>
              <a:t> εγκεφαλίτιδα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Γυναίκες με καρκίνο ωοθηκών</a:t>
            </a:r>
          </a:p>
          <a:p>
            <a:r>
              <a:rPr lang="el-GR" dirty="0" smtClean="0"/>
              <a:t>Βλάβη υποδοχέων στον ιππόκαμπο προκαλεί ψυχιατρικές διαταραχές, κινητικά ελλείμματα, ανεπάρκεια ΑΝΣ, αναπνευστική ανεπάρκεια και κώμα.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5. </a:t>
            </a:r>
            <a:r>
              <a:rPr lang="el-GR" dirty="0"/>
              <a:t>Ά</a:t>
            </a:r>
            <a:r>
              <a:rPr lang="el-GR" dirty="0" smtClean="0"/>
              <a:t>λλες κλινικές εικόνες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Ρινόρροια ΕΝΥ –όγκοι τουρκικού εφιππίου</a:t>
            </a:r>
          </a:p>
          <a:p>
            <a:pPr>
              <a:buNone/>
            </a:pPr>
            <a:r>
              <a:rPr lang="el-GR" dirty="0" smtClean="0"/>
              <a:t>Διάβρωση οστών-μηνιγγιώματα</a:t>
            </a:r>
          </a:p>
          <a:p>
            <a:pPr>
              <a:buNone/>
            </a:pPr>
            <a:r>
              <a:rPr lang="el-GR" dirty="0" smtClean="0"/>
              <a:t>Απώλεια ακοής-ΓΠΓ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Ειδικές επισημάνσεις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l-GR" b="1" dirty="0" smtClean="0"/>
              <a:t>Κεφαλαλγία</a:t>
            </a:r>
          </a:p>
          <a:p>
            <a:r>
              <a:rPr lang="el-GR" dirty="0" smtClean="0"/>
              <a:t>Το πιο συχνό κλινικό εύρημα, εμφανίζεται όμως όψιμα </a:t>
            </a:r>
          </a:p>
          <a:p>
            <a:r>
              <a:rPr lang="el-GR" b="1" dirty="0" smtClean="0"/>
              <a:t>Μη ειδική</a:t>
            </a:r>
            <a:r>
              <a:rPr lang="el-GR" dirty="0" smtClean="0"/>
              <a:t>, μοιάζει με τάσης, πιο συχνή σε όγκους οπισθίου βόθρου, κυρίως στα παιδιά</a:t>
            </a:r>
          </a:p>
          <a:p>
            <a:r>
              <a:rPr lang="el-GR" dirty="0" smtClean="0"/>
              <a:t>Μόνο 1% είναι μοναδικό κλινικό εύρημα, 30% κύριο σύμπτωμα, 70% θα εμφανίσουν τελικά κεφαλαλγία.</a:t>
            </a:r>
          </a:p>
          <a:p>
            <a:r>
              <a:rPr lang="el-GR" dirty="0" smtClean="0"/>
              <a:t>Η εντόπιση της υποδεικνύει την πλευρά, όχι όμως ακριβή εντόπιση</a:t>
            </a:r>
          </a:p>
          <a:p>
            <a:r>
              <a:rPr lang="el-GR" dirty="0" smtClean="0"/>
              <a:t>Έξαρση τις πρωινές ώρες ή κατά τον ύπνο, επιδείνωση με χειρισμούς </a:t>
            </a:r>
            <a:r>
              <a:rPr lang="en-US" dirty="0" err="1" smtClean="0"/>
              <a:t>valsalva</a:t>
            </a:r>
            <a:r>
              <a:rPr lang="en-US" dirty="0" smtClean="0"/>
              <a:t>,</a:t>
            </a:r>
            <a:r>
              <a:rPr lang="el-GR" dirty="0" smtClean="0"/>
              <a:t> βήχα, με έγερση από καθιστή θέση, συνοδεύεται από έμετο.</a:t>
            </a:r>
          </a:p>
          <a:p>
            <a:r>
              <a:rPr lang="el-GR" dirty="0" smtClean="0"/>
              <a:t>Αλλαγή χαρακτηριστικών τυπικής χρόνιας κεφαλαλγία ή πρωτοεμφανιζόμενη σε μέση ή μεγάλη ηλικία</a:t>
            </a:r>
          </a:p>
          <a:p>
            <a:r>
              <a:rPr lang="el-GR" dirty="0" smtClean="0"/>
              <a:t>Οφείλεται σε πίεση αγγείων, σκληράς μήνιγγας, νεύρων ή σε αιχμές αυξημένης ενδοκράνιας πίεσης.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επισημάνσεις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Ενήλικες</a:t>
            </a:r>
            <a:r>
              <a:rPr lang="el-GR" dirty="0" smtClean="0"/>
              <a:t> με </a:t>
            </a:r>
            <a:r>
              <a:rPr lang="el-GR" dirty="0" err="1" smtClean="0"/>
              <a:t>υπερσκηνίδια</a:t>
            </a:r>
            <a:r>
              <a:rPr lang="el-GR" dirty="0" smtClean="0"/>
              <a:t> γλοιώματα </a:t>
            </a:r>
            <a:r>
              <a:rPr lang="el-GR" u="sng" dirty="0" smtClean="0"/>
              <a:t>χαμηλής</a:t>
            </a:r>
            <a:r>
              <a:rPr lang="el-GR" dirty="0" smtClean="0"/>
              <a:t> κακοήθειας έχουν πιο συχνά επιληπτικές κρίσεις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Ενήλικές</a:t>
            </a:r>
            <a:r>
              <a:rPr lang="el-GR" dirty="0" smtClean="0"/>
              <a:t> με </a:t>
            </a:r>
            <a:r>
              <a:rPr lang="el-GR" u="sng" dirty="0" smtClean="0"/>
              <a:t>υψηλής</a:t>
            </a:r>
            <a:r>
              <a:rPr lang="el-GR" dirty="0" smtClean="0"/>
              <a:t> κακοήθειας πιο συχνά νευρολογικά ελλείμματα ή αυξημένη ενδοκράνια πίεση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Παιδιά</a:t>
            </a:r>
            <a:r>
              <a:rPr lang="el-GR" dirty="0" smtClean="0"/>
              <a:t> με όγκο στον </a:t>
            </a:r>
            <a:r>
              <a:rPr lang="el-GR" u="sng" dirty="0" smtClean="0"/>
              <a:t>οπίσθιο κρανιακό βόθρο </a:t>
            </a:r>
            <a:r>
              <a:rPr lang="el-GR" dirty="0" smtClean="0"/>
              <a:t>παρουσιάζουν συμπτώματα αυξημένης ενδοκράνιας πίεσης, αταξία και σημεία από πάρεση εγκεφαλικών συζυγιών και προσβολή μακρών οδών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ΚΛΙΝΙΚΗ ΕΞΕΤΑΣΗ-ΕΝΤΟΠΙΣΤΙΚΑ ΣΗΜΕΙΑ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8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ΕΝΤΟΠΙΣΗ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ΚΛΙΝΙΚΑ ΣΗΜΕΙΑ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Μετωπιαίος λοβός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Διαταραχή προσωπικότητας/</a:t>
                      </a:r>
                      <a:r>
                        <a:rPr lang="el-GR" baseline="0" dirty="0" smtClean="0"/>
                        <a:t> άρση αναστολών/ αβουλία/ απώλεια κριτικής σκέψης/ αφασία/ απραξία/ ανάδυση αρχέγονων αντανακλαστικών/ημιπληγία /επιληπτικές κρίσεις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Κροταφικός λοβός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Επιληπτικές κρίσεις/</a:t>
                      </a:r>
                      <a:r>
                        <a:rPr lang="el-GR" baseline="0" dirty="0" smtClean="0"/>
                        <a:t> διαταραχή μνήμης/ ελλείμματα οπτικών πεδίων/ αφασία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Βρεγματικός λοβός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Υπαισθησία/διαταραχή</a:t>
                      </a:r>
                      <a:r>
                        <a:rPr lang="el-GR" baseline="0" dirty="0" smtClean="0"/>
                        <a:t> χωρικής αντίληψης/ αμέλεια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Ινιακός λοβός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aseline="0" dirty="0" smtClean="0"/>
                        <a:t>ελλείμματα οπτικών πεδίων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brain-functions-graphic.png__1024x0_q100_crop_subsampling-2_up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704850"/>
            <a:ext cx="7802880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4191000" cy="39147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643570" y="1000108"/>
            <a:ext cx="30003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1/3 μεταστατικοί</a:t>
            </a:r>
          </a:p>
          <a:p>
            <a:r>
              <a:rPr lang="el-GR" dirty="0" smtClean="0"/>
              <a:t>1/3 γλοιώματα</a:t>
            </a:r>
          </a:p>
          <a:p>
            <a:r>
              <a:rPr lang="el-GR" dirty="0" smtClean="0"/>
              <a:t>1/3 λοιποί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929322" y="2857496"/>
            <a:ext cx="2647456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ΓΛΟΙΩΜΑ</a:t>
            </a:r>
          </a:p>
          <a:p>
            <a:r>
              <a:rPr lang="el-GR" dirty="0" smtClean="0"/>
              <a:t>Αστροκύττωμα, πιο συχνό</a:t>
            </a:r>
          </a:p>
          <a:p>
            <a:r>
              <a:rPr lang="el-GR" dirty="0" err="1" smtClean="0"/>
              <a:t>Ολιγοδενδρογλοιώμα</a:t>
            </a:r>
            <a:endParaRPr lang="el-GR" dirty="0" smtClean="0"/>
          </a:p>
          <a:p>
            <a:r>
              <a:rPr lang="el-GR" dirty="0" err="1" smtClean="0"/>
              <a:t>Επενδυμωμα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Χοριοειδών πλεγμάτων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786050" y="5072074"/>
            <a:ext cx="513255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Πολύμορφο γλοιοβλάστωμα 50% </a:t>
            </a:r>
            <a:r>
              <a:rPr lang="el-GR" dirty="0" err="1" smtClean="0"/>
              <a:t>αστροκυττωμάτων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ΟΓΚΟΙ ΕΓΚΕΦΑΛΟΥ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1,5% όγκων ανθρωπίνου σώματος (σπάνιοι)</a:t>
            </a:r>
          </a:p>
          <a:p>
            <a:r>
              <a:rPr lang="el-GR" dirty="0" smtClean="0"/>
              <a:t>Ετήσια επίπτωση: 7-19,1/100.000 πληθυσμού (1παθείς)</a:t>
            </a:r>
          </a:p>
          <a:p>
            <a:r>
              <a:rPr lang="el-GR" dirty="0" smtClean="0"/>
              <a:t>Αυξάνει η επίπτωση τα τελευταία χρόνια (διαγνωστικές μέθοδοι, γήρανση πληθυσμού)</a:t>
            </a:r>
          </a:p>
          <a:p>
            <a:r>
              <a:rPr lang="el-GR" dirty="0" smtClean="0"/>
              <a:t>25000 νέα περιστατικά ανά έτος </a:t>
            </a:r>
            <a:r>
              <a:rPr lang="el-GR" dirty="0" smtClean="0"/>
              <a:t>ΗΠΑ </a:t>
            </a:r>
            <a:r>
              <a:rPr lang="el-GR" dirty="0" smtClean="0"/>
              <a:t>(2200 &lt;20 ετών)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αιτία θανάτου από νευρολογική πάθηση (1</a:t>
            </a:r>
            <a:r>
              <a:rPr lang="el-GR" baseline="30000" dirty="0" smtClean="0"/>
              <a:t>η</a:t>
            </a:r>
            <a:r>
              <a:rPr lang="el-GR" dirty="0" smtClean="0"/>
              <a:t> ΑΕΕ) στους ενήλικες, κύρια αιτία θανάτου στα παιδιά από κακοήθεια</a:t>
            </a:r>
          </a:p>
          <a:p>
            <a:r>
              <a:rPr lang="el-GR" dirty="0" smtClean="0"/>
              <a:t>Προσβάλλουν όλες τις ηλικίες και όλες τις δομές ΚΝΣ (εγκεφαλικό παρέγχυμα και περιβλήματα)</a:t>
            </a:r>
          </a:p>
          <a:p>
            <a:r>
              <a:rPr lang="el-GR" dirty="0" smtClean="0"/>
              <a:t>Άγνωστης αιτιολογίας</a:t>
            </a:r>
          </a:p>
          <a:p>
            <a:r>
              <a:rPr lang="el-GR" dirty="0" smtClean="0"/>
              <a:t>Οι περισσότεροι σποραδικοί (οικογενής ή γενετική προδιάθεση 5%)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206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42900"/>
            <a:ext cx="8410575" cy="3352801"/>
          </a:xfrm>
          <a:prstGeom prst="rect">
            <a:avLst/>
          </a:prstGeom>
          <a:noFill/>
        </p:spPr>
      </p:pic>
      <p:pic>
        <p:nvPicPr>
          <p:cNvPr id="96260" name="Picture 4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6009"/>
            <a:ext cx="7429552" cy="3781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ΚΛΙΝΙΚΗ ΕΞΕΤΑΣΗ-ΕΝΤΟΠΙΣΤΙΚΑ ΣΗΜΕΙΑ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3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ΕΝΤΟΠΙΣΗ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ΚΛΙΝΙΚΑ ΣΗΜΕΙΑ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Στέλεχος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Προσβολή εγκεφαλικών συζυγιών/ ημιπληγία/ </a:t>
                      </a:r>
                      <a:r>
                        <a:rPr lang="el-GR" dirty="0" err="1" smtClean="0"/>
                        <a:t>ημιυπαισθησία</a:t>
                      </a:r>
                      <a:r>
                        <a:rPr lang="el-GR" dirty="0" smtClean="0"/>
                        <a:t>/</a:t>
                      </a:r>
                      <a:r>
                        <a:rPr lang="el-GR" baseline="0" dirty="0" smtClean="0"/>
                        <a:t> ίλιγγος, ναυτία/έμετοι/σημεία υδροκεφάλου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Επίφυση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Σημεία υδροκεφάλου/ σ. </a:t>
                      </a:r>
                      <a:r>
                        <a:rPr lang="en-US" dirty="0" err="1" smtClean="0"/>
                        <a:t>Parinaud</a:t>
                      </a:r>
                      <a:r>
                        <a:rPr lang="en-US" dirty="0" smtClean="0"/>
                        <a:t>/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r>
                        <a:rPr lang="el-GR" baseline="30000" dirty="0" smtClean="0"/>
                        <a:t>η</a:t>
                      </a:r>
                      <a:r>
                        <a:rPr lang="el-GR" dirty="0" smtClean="0"/>
                        <a:t> κοιλία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Σημεία υδροκεφάλου/ </a:t>
                      </a:r>
                      <a:r>
                        <a:rPr lang="el-GR" dirty="0" err="1" smtClean="0"/>
                        <a:t>υποθαλαμική</a:t>
                      </a:r>
                      <a:r>
                        <a:rPr lang="el-GR" dirty="0" smtClean="0"/>
                        <a:t> διαταραχή/</a:t>
                      </a:r>
                      <a:r>
                        <a:rPr lang="el-GR" baseline="0" dirty="0" smtClean="0"/>
                        <a:t> διαταραχή μνήμης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Παρεγκεφαλίδα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Κεφαλαλγία ινιακή/ αταξία/</a:t>
                      </a:r>
                      <a:r>
                        <a:rPr lang="el-GR" baseline="0" dirty="0" smtClean="0"/>
                        <a:t> σημεία πίεσης στελέχους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ΨΕΥΔΗ ΕΝΤΟΠΙΣΤΙΚΑ ΣΤΟΙΧΕΙΑ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0288"/>
                <a:gridCol w="2643206"/>
                <a:gridCol w="318610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ΣΗΜΕΙΑ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ΜΗΧΑΝΙΣΜΟΣ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ΚΛΙΝΙΚΟ ΕΥΡΗΜΑ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Παράλυση 6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συζυγίας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Αυξημένη </a:t>
                      </a:r>
                      <a:r>
                        <a:rPr lang="el-GR" dirty="0" err="1" smtClean="0"/>
                        <a:t>ενδ</a:t>
                      </a:r>
                      <a:r>
                        <a:rPr lang="el-GR" dirty="0" smtClean="0"/>
                        <a:t>. πίεση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Ετερο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ομο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αμφω</a:t>
                      </a:r>
                      <a:r>
                        <a:rPr lang="el-GR" baseline="0" dirty="0" smtClean="0"/>
                        <a:t> πάρεση </a:t>
                      </a:r>
                      <a:r>
                        <a:rPr lang="el-GR" baseline="0" dirty="0" err="1" smtClean="0"/>
                        <a:t>απαγωγού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Παράλυση 3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dirty="0" smtClean="0"/>
                        <a:t> συζυγίας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Πλάγιος </a:t>
                      </a:r>
                      <a:r>
                        <a:rPr lang="el-GR" dirty="0" err="1" smtClean="0"/>
                        <a:t>διασκηνιδιακός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εγκολεασμός</a:t>
                      </a:r>
                      <a:r>
                        <a:rPr lang="el-GR" dirty="0" smtClean="0"/>
                        <a:t> (άγκιστρο)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Παράλυση κόρης,</a:t>
                      </a:r>
                      <a:r>
                        <a:rPr lang="el-GR" baseline="0" dirty="0" smtClean="0"/>
                        <a:t> ακολουθεί οφθαλμοκινητικότητα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Υδροκέφαλος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Παρακώλυση ροής ΕΝΥ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Αταξία</a:t>
                      </a:r>
                      <a:r>
                        <a:rPr lang="el-GR" baseline="0" dirty="0" smtClean="0"/>
                        <a:t> (</a:t>
                      </a:r>
                      <a:r>
                        <a:rPr lang="el-GR" baseline="0" dirty="0" err="1" smtClean="0"/>
                        <a:t>δδ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παρεγκ</a:t>
                      </a:r>
                      <a:r>
                        <a:rPr lang="el-GR" baseline="0" dirty="0" smtClean="0"/>
                        <a:t>. Αταξία)</a:t>
                      </a:r>
                    </a:p>
                    <a:p>
                      <a:r>
                        <a:rPr lang="el-GR" baseline="0" dirty="0" err="1" smtClean="0"/>
                        <a:t>Αμφικροταφική</a:t>
                      </a:r>
                      <a:r>
                        <a:rPr lang="el-GR" baseline="0" dirty="0" smtClean="0"/>
                        <a:t> ημιανοψία(διάταση 3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κοιλιας</a:t>
                      </a:r>
                      <a:r>
                        <a:rPr lang="el-GR" baseline="0" dirty="0" smtClean="0"/>
                        <a:t> και πίεση χιάσματος)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Σ. </a:t>
                      </a:r>
                      <a:r>
                        <a:rPr lang="en-US" dirty="0" err="1" smtClean="0"/>
                        <a:t>Parinaud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Συμπίεση μ. εγκεφάλου (ραχιαία)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Διάσπαση</a:t>
                      </a:r>
                      <a:r>
                        <a:rPr lang="el-GR" baseline="0" dirty="0" smtClean="0"/>
                        <a:t> προς τα άνω συζυγών κινήσεων, αδυναμία σύγκλισης οφθαλμών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Ομόπλευρη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ημιπάρεση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Πλάγιος </a:t>
                      </a:r>
                      <a:r>
                        <a:rPr lang="el-GR" dirty="0" err="1" smtClean="0"/>
                        <a:t>διασκηνιδιακός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εγκολεασμός</a:t>
                      </a:r>
                      <a:r>
                        <a:rPr lang="el-GR" dirty="0" smtClean="0"/>
                        <a:t> (άγκιστρο)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Συμπίεση μ. εγκεφάλου πάνω στο σκηνίδιο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b="1" dirty="0"/>
          </a:p>
          <a:p>
            <a:r>
              <a:rPr lang="en-US" b="1" dirty="0" smtClean="0"/>
              <a:t>MRI</a:t>
            </a:r>
            <a:r>
              <a:rPr lang="el-GR" dirty="0" smtClean="0"/>
              <a:t> εγκεφάλου (υπερτερεί σαφώς της αξονικής τομογραφίας) τόσο για διάγνωση όσο και για παρακολούθηση.</a:t>
            </a:r>
          </a:p>
          <a:p>
            <a:r>
              <a:rPr lang="el-GR" b="1" dirty="0" smtClean="0"/>
              <a:t>Αγγειογραφία</a:t>
            </a:r>
            <a:r>
              <a:rPr lang="el-GR" dirty="0" smtClean="0"/>
              <a:t> (αξονική, μαγνητική, ψηφιακή) σε </a:t>
            </a:r>
            <a:r>
              <a:rPr lang="el-GR" dirty="0" err="1" smtClean="0"/>
              <a:t>αγγειοβριθείς</a:t>
            </a:r>
            <a:r>
              <a:rPr lang="el-GR" dirty="0" smtClean="0"/>
              <a:t> όγκους (μηνιγγίωμα) </a:t>
            </a:r>
          </a:p>
          <a:p>
            <a:r>
              <a:rPr lang="el-GR" b="1" dirty="0" smtClean="0"/>
              <a:t>Φασματοσκοπία</a:t>
            </a:r>
            <a:r>
              <a:rPr lang="el-GR" dirty="0" smtClean="0"/>
              <a:t> : μέτρηση μεταβολιτών για μελέτη ρυθμού μεταβολισμού όγκου</a:t>
            </a:r>
          </a:p>
          <a:p>
            <a:r>
              <a:rPr lang="en-US" b="1" dirty="0" smtClean="0"/>
              <a:t>PET</a:t>
            </a:r>
            <a:r>
              <a:rPr lang="el-GR" dirty="0" smtClean="0"/>
              <a:t>: διερεύνηση μεταστάσεων, </a:t>
            </a:r>
            <a:r>
              <a:rPr lang="el-GR" dirty="0" err="1" smtClean="0"/>
              <a:t>δδ</a:t>
            </a:r>
            <a:r>
              <a:rPr lang="el-GR" dirty="0" smtClean="0"/>
              <a:t> υποτροπής ή </a:t>
            </a:r>
            <a:r>
              <a:rPr lang="el-GR" dirty="0" err="1" smtClean="0"/>
              <a:t>μετακτινικών</a:t>
            </a:r>
            <a:r>
              <a:rPr lang="el-GR" dirty="0" smtClean="0"/>
              <a:t> βλαβών</a:t>
            </a:r>
          </a:p>
          <a:p>
            <a:r>
              <a:rPr lang="el-GR" b="1" dirty="0" smtClean="0"/>
              <a:t>Απεικονιστικές μέθοδοι έχουν διαγνωστική ακρίβεια 80-90% δεν μπορούν να αντικαταστήσουν τη βιοψία.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/>
              <a:t>Άμεσα</a:t>
            </a:r>
          </a:p>
          <a:p>
            <a:r>
              <a:rPr lang="el-GR" dirty="0" smtClean="0"/>
              <a:t>εγκεφαλικό οίδημα</a:t>
            </a:r>
          </a:p>
          <a:p>
            <a:r>
              <a:rPr lang="el-GR" dirty="0" smtClean="0"/>
              <a:t>επιληπτικές κρίσεις</a:t>
            </a:r>
          </a:p>
          <a:p>
            <a:r>
              <a:rPr lang="el-GR" dirty="0" smtClean="0"/>
              <a:t>αυξημένη ενδοκράνια υπέρταση</a:t>
            </a:r>
          </a:p>
          <a:p>
            <a:endParaRPr lang="el-GR" dirty="0"/>
          </a:p>
          <a:p>
            <a:r>
              <a:rPr lang="el-GR" dirty="0" smtClean="0"/>
              <a:t>Κορτικοστεροειδή: </a:t>
            </a:r>
            <a:r>
              <a:rPr lang="el-GR" dirty="0" err="1" smtClean="0"/>
              <a:t>δεξαμεθαζόνη</a:t>
            </a:r>
            <a:r>
              <a:rPr lang="el-GR" dirty="0" smtClean="0"/>
              <a:t> 10 </a:t>
            </a:r>
            <a:r>
              <a:rPr lang="en-US" dirty="0" smtClean="0"/>
              <a:t>mg bolus, 4-24 mg/d</a:t>
            </a:r>
            <a:r>
              <a:rPr lang="el-GR" dirty="0" smtClean="0"/>
              <a:t> ανά 6 ώρες, </a:t>
            </a:r>
            <a:endParaRPr lang="en-US" dirty="0" smtClean="0"/>
          </a:p>
          <a:p>
            <a:r>
              <a:rPr lang="el-GR" dirty="0" smtClean="0"/>
              <a:t>παιδιά</a:t>
            </a:r>
            <a:r>
              <a:rPr lang="en-US" dirty="0" smtClean="0"/>
              <a:t> </a:t>
            </a:r>
            <a:r>
              <a:rPr lang="el-GR" dirty="0" smtClean="0"/>
              <a:t>0,5-1</a:t>
            </a:r>
            <a:r>
              <a:rPr lang="en-US" dirty="0" smtClean="0"/>
              <a:t>mg /kg</a:t>
            </a:r>
            <a:r>
              <a:rPr lang="el-GR" dirty="0" smtClean="0"/>
              <a:t>ΣΒ </a:t>
            </a:r>
            <a:r>
              <a:rPr lang="en-US" dirty="0" smtClean="0"/>
              <a:t>(</a:t>
            </a:r>
            <a:r>
              <a:rPr lang="el-GR" dirty="0" smtClean="0"/>
              <a:t>έως 10 </a:t>
            </a:r>
            <a:r>
              <a:rPr lang="en-US" dirty="0" smtClean="0"/>
              <a:t>mg), 0,25-0,5mg/kg/d IV </a:t>
            </a:r>
            <a:r>
              <a:rPr lang="el-GR" dirty="0" smtClean="0"/>
              <a:t>ή </a:t>
            </a:r>
            <a:r>
              <a:rPr lang="en-US" dirty="0" err="1" smtClean="0"/>
              <a:t>po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Χειρουργική αντιμετώπιση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Μηνιγγιώματα και αδενώματα υπόφυσης, χαμηλής κακοήθεια γλοιώματα: πρώτη επιλογή.</a:t>
            </a:r>
          </a:p>
          <a:p>
            <a:r>
              <a:rPr lang="el-GR" dirty="0" smtClean="0"/>
              <a:t>Υψηλής κακοήθειας γλοιώματα: εναρκτήρια θεραπεία, ανακουφίζει από συμπτώματα πίεσης και ακολουθεί ΑΘ, ΧΘ.</a:t>
            </a:r>
          </a:p>
          <a:p>
            <a:r>
              <a:rPr lang="el-GR" dirty="0" smtClean="0"/>
              <a:t>Ανεγχείρητοι όγκοι: μόνο βιοψία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Ακτινοθεραπεία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Συμπληρωματική ή κύρια θεραπεία σε ανεγχείρητους όγκους</a:t>
            </a:r>
          </a:p>
          <a:p>
            <a:r>
              <a:rPr lang="el-GR" dirty="0" smtClean="0"/>
              <a:t>Εντοπισμένη</a:t>
            </a:r>
          </a:p>
          <a:p>
            <a:pPr lvl="1"/>
            <a:r>
              <a:rPr lang="el-GR" dirty="0" smtClean="0"/>
              <a:t>Στερεοτακτική ΑΘ: </a:t>
            </a:r>
          </a:p>
          <a:p>
            <a:pPr lvl="1">
              <a:buNone/>
            </a:pPr>
            <a:r>
              <a:rPr lang="el-GR" dirty="0"/>
              <a:t>	</a:t>
            </a:r>
            <a:r>
              <a:rPr lang="en-US" dirty="0" smtClean="0"/>
              <a:t>intensity modulated radiotherapy-IMRT</a:t>
            </a:r>
            <a:endParaRPr lang="el-GR" dirty="0" smtClean="0"/>
          </a:p>
          <a:p>
            <a:pPr lvl="1">
              <a:buNone/>
            </a:pPr>
            <a:r>
              <a:rPr lang="el-GR" dirty="0"/>
              <a:t>	</a:t>
            </a:r>
            <a:r>
              <a:rPr lang="en-US" dirty="0" smtClean="0"/>
              <a:t>volumetric modulated radiotherapy-VMRT</a:t>
            </a:r>
          </a:p>
          <a:p>
            <a:pPr lvl="1">
              <a:buFontTx/>
              <a:buChar char="-"/>
            </a:pPr>
            <a:r>
              <a:rPr lang="el-GR" dirty="0" smtClean="0"/>
              <a:t>Ακτινοχειρουργική: επιτρέπουν στόχευση με ακρίβεια όγκων (</a:t>
            </a:r>
            <a:r>
              <a:rPr lang="en-US" dirty="0" smtClean="0"/>
              <a:t>X-knife, </a:t>
            </a:r>
            <a:r>
              <a:rPr lang="en-US" dirty="0" err="1" smtClean="0"/>
              <a:t>cyberknife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 knife)</a:t>
            </a:r>
            <a:endParaRPr lang="el-GR" dirty="0" smtClean="0"/>
          </a:p>
          <a:p>
            <a:pPr lvl="1">
              <a:buFontTx/>
              <a:buChar char="-"/>
            </a:pPr>
            <a:r>
              <a:rPr lang="el-GR" dirty="0" err="1" smtClean="0"/>
              <a:t>Ενδοϊστική</a:t>
            </a:r>
            <a:r>
              <a:rPr lang="el-GR" dirty="0" smtClean="0"/>
              <a:t> </a:t>
            </a:r>
            <a:r>
              <a:rPr lang="el-GR" dirty="0" err="1" smtClean="0"/>
              <a:t>βραχυθεραπεία</a:t>
            </a:r>
            <a:r>
              <a:rPr lang="el-GR" dirty="0" smtClean="0"/>
              <a:t>: </a:t>
            </a:r>
            <a:r>
              <a:rPr lang="en-US" dirty="0" smtClean="0"/>
              <a:t>(</a:t>
            </a:r>
            <a:r>
              <a:rPr lang="en-US" dirty="0" err="1" smtClean="0"/>
              <a:t>intestitial</a:t>
            </a:r>
            <a:r>
              <a:rPr lang="en-US" dirty="0" smtClean="0"/>
              <a:t> </a:t>
            </a:r>
            <a:r>
              <a:rPr lang="en-US" dirty="0" err="1" smtClean="0"/>
              <a:t>brachytherapy</a:t>
            </a:r>
            <a:r>
              <a:rPr lang="en-US" dirty="0" smtClean="0"/>
              <a:t>)</a:t>
            </a:r>
            <a:r>
              <a:rPr lang="el-GR" dirty="0" smtClean="0"/>
              <a:t> εμφυτεύεται ραδιενεργό υλικό </a:t>
            </a:r>
            <a:r>
              <a:rPr lang="en-US" dirty="0" smtClean="0"/>
              <a:t>I </a:t>
            </a:r>
            <a:r>
              <a:rPr lang="en-US" baseline="30000" dirty="0" smtClean="0"/>
              <a:t>125</a:t>
            </a:r>
            <a:r>
              <a:rPr lang="el-GR" baseline="30000" dirty="0" smtClean="0"/>
              <a:t> </a:t>
            </a:r>
            <a:r>
              <a:rPr lang="el-GR" dirty="0" smtClean="0"/>
              <a:t>μέσα </a:t>
            </a:r>
            <a:r>
              <a:rPr lang="el-GR" dirty="0" smtClean="0"/>
              <a:t>στην εξεργασία.</a:t>
            </a:r>
          </a:p>
          <a:p>
            <a:pPr lvl="1" indent="-742950">
              <a:buNone/>
            </a:pPr>
            <a:r>
              <a:rPr lang="el-GR" b="1" dirty="0" smtClean="0"/>
              <a:t>Ανεπιθύμητες ενέργειες</a:t>
            </a:r>
          </a:p>
          <a:p>
            <a:pPr lvl="1" indent="-742950">
              <a:buNone/>
            </a:pPr>
            <a:r>
              <a:rPr lang="el-GR" dirty="0" smtClean="0"/>
              <a:t>Άμεσα: Υπνηλία, εγκεφαλικό οίδημα, εστιακό έλλειμμα, </a:t>
            </a:r>
          </a:p>
          <a:p>
            <a:pPr lvl="1" indent="-742950">
              <a:buNone/>
            </a:pPr>
            <a:r>
              <a:rPr lang="el-GR" dirty="0" smtClean="0"/>
              <a:t>Απώτερα: </a:t>
            </a:r>
            <a:r>
              <a:rPr lang="el-GR" dirty="0" err="1" smtClean="0"/>
              <a:t>λευκοεγκεφαλοπάθεια</a:t>
            </a:r>
            <a:r>
              <a:rPr lang="el-GR" dirty="0" smtClean="0"/>
              <a:t>, έκπτωση νοητικών λειτουργιών (παιδιά), παρκινσονισμός, μετακτινική νέκρωση, ανάπτυξη 2παθών όγκων (Μηνιγγιώματα, γλοιώματα &gt;10 έτη)</a:t>
            </a:r>
            <a:endParaRPr lang="en-US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Χημειοθεραπεία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Γενικά μη χημειοευαίσθητοι λόγω ΑΕΦ.</a:t>
            </a:r>
          </a:p>
          <a:p>
            <a:r>
              <a:rPr lang="el-GR" dirty="0" smtClean="0"/>
              <a:t>2παθείς όγκοι: εφαρμόζονται θεραπευτικά πρωτόκολλα 1παθούς όγκου</a:t>
            </a:r>
          </a:p>
          <a:p>
            <a:r>
              <a:rPr lang="el-GR" dirty="0" smtClean="0"/>
              <a:t>1παθείς όγκοι: </a:t>
            </a:r>
          </a:p>
          <a:p>
            <a:pPr lvl="1"/>
            <a:r>
              <a:rPr lang="el-GR" dirty="0" smtClean="0"/>
              <a:t>γλοιοβλαστώματα με μεθυλίωση του </a:t>
            </a:r>
            <a:r>
              <a:rPr lang="el-GR" dirty="0" err="1" smtClean="0"/>
              <a:t>προαγωγέα</a:t>
            </a:r>
            <a:r>
              <a:rPr lang="el-GR" dirty="0" smtClean="0"/>
              <a:t> του γονιδίου </a:t>
            </a:r>
            <a:r>
              <a:rPr lang="en-US" dirty="0" smtClean="0"/>
              <a:t>MGMT</a:t>
            </a:r>
            <a:r>
              <a:rPr lang="el-GR" dirty="0" smtClean="0"/>
              <a:t> έχουν καλύτερη πρόγνωση όταν γίνει θεραπεία με </a:t>
            </a:r>
            <a:r>
              <a:rPr lang="el-GR" dirty="0" err="1" smtClean="0"/>
              <a:t>τεμοζολομίδη</a:t>
            </a:r>
            <a:r>
              <a:rPr lang="el-GR" dirty="0"/>
              <a:t> </a:t>
            </a:r>
            <a:r>
              <a:rPr lang="el-GR" dirty="0" smtClean="0"/>
              <a:t>συνδυαστικά με ΑΘ.</a:t>
            </a:r>
          </a:p>
          <a:p>
            <a:pPr lvl="1"/>
            <a:r>
              <a:rPr lang="el-GR" dirty="0" smtClean="0"/>
              <a:t>Ολιγοδενδρογλοιώματα: χημειοευαίσθητα όταν έχουν απώλεια στους βραχίονες </a:t>
            </a:r>
            <a:r>
              <a:rPr lang="el-GR" dirty="0" err="1" smtClean="0"/>
              <a:t>Χρ</a:t>
            </a:r>
            <a:r>
              <a:rPr lang="el-GR" dirty="0" smtClean="0"/>
              <a:t> 1</a:t>
            </a:r>
            <a:r>
              <a:rPr lang="en-US" dirty="0" smtClean="0"/>
              <a:t>p, 19q.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14348" y="1785926"/>
            <a:ext cx="8229600" cy="1143000"/>
          </a:xfrm>
        </p:spPr>
        <p:txBody>
          <a:bodyPr/>
          <a:lstStyle/>
          <a:p>
            <a:r>
              <a:rPr lang="el-GR" dirty="0" smtClean="0"/>
              <a:t>ΥΠΕΡΣΚΗΝΙΔΙΑΚΟΙ ΟΓΚΟΙ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ΤΑΞΙΝΟΜΗΣΗ 1ΠΑΘΩΝ ΟΓΚΩΝ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29600" cy="5054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0330"/>
                <a:gridCol w="5729270"/>
              </a:tblGrid>
              <a:tr h="299402">
                <a:tc>
                  <a:txBody>
                    <a:bodyPr/>
                    <a:lstStyle/>
                    <a:p>
                      <a:r>
                        <a:rPr lang="el-GR" dirty="0" smtClean="0"/>
                        <a:t>Κυτταρικός τύπος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όγκος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Αστροκυττώματα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Κακόηθες αστροκύττωμα / Πιλοκυτταρικό αστροκύττωμα</a:t>
                      </a:r>
                    </a:p>
                    <a:p>
                      <a:r>
                        <a:rPr lang="el-GR" dirty="0" smtClean="0"/>
                        <a:t>Αναπλαστικό </a:t>
                      </a:r>
                      <a:r>
                        <a:rPr lang="el-GR" dirty="0" err="1" smtClean="0"/>
                        <a:t>αστροκυττωμα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smtClean="0"/>
                        <a:t>/Πολύμορφο γλοιοβλάστωμα 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Ολιγοδενδροκύτταρα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Ολιγοδενδρογλοίωμα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Επενδυματικά κ.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Επενδύμωμα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Χοριοειδή</a:t>
                      </a:r>
                      <a:r>
                        <a:rPr lang="el-GR" baseline="0" dirty="0" smtClean="0"/>
                        <a:t> πλέγματα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Θηλώδες</a:t>
                      </a:r>
                      <a:r>
                        <a:rPr lang="el-GR" baseline="0" dirty="0" smtClean="0"/>
                        <a:t> νεόπλασμα/ καρκίνωμα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Αρχέγονα νευρικά κ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Νευροβλάστωμα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Νευροεξωδερματικός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Πινεοκύττωμα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Πινεοβλάστωμα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Γαγγλιονεύρωμα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Μηνιγγικά κ. (μεσεγχυματικά)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Μηνιγγίωμα/ </a:t>
                      </a:r>
                      <a:r>
                        <a:rPr lang="el-GR" dirty="0" err="1" smtClean="0"/>
                        <a:t>Αιμαγγειοβλάστωμα</a:t>
                      </a:r>
                      <a:r>
                        <a:rPr lang="el-GR" dirty="0" smtClean="0"/>
                        <a:t> / </a:t>
                      </a:r>
                      <a:r>
                        <a:rPr lang="el-GR" dirty="0" err="1" smtClean="0"/>
                        <a:t>Αιμαγγειοπερικύττωμα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Αδενικά</a:t>
                      </a:r>
                      <a:r>
                        <a:rPr lang="el-GR" baseline="0" dirty="0" smtClean="0"/>
                        <a:t> κ. υπόφυσης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Μικρο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μακρο</a:t>
                      </a:r>
                      <a:r>
                        <a:rPr lang="el-GR" dirty="0" smtClean="0"/>
                        <a:t> αδένωμα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Άλλα κ.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Κρανιοφαρυγγίωμα</a:t>
                      </a:r>
                      <a:r>
                        <a:rPr lang="el-GR" dirty="0" smtClean="0"/>
                        <a:t> / </a:t>
                      </a:r>
                      <a:r>
                        <a:rPr lang="el-GR" dirty="0" err="1" smtClean="0"/>
                        <a:t>αμάρτωμα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τεράτωμα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επιδερμοειδής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δερμοειδής</a:t>
                      </a:r>
                      <a:r>
                        <a:rPr lang="el-GR" dirty="0" smtClean="0"/>
                        <a:t> κύστη/ </a:t>
                      </a:r>
                      <a:r>
                        <a:rPr lang="el-GR" dirty="0" err="1" smtClean="0"/>
                        <a:t>χόρδωμα</a:t>
                      </a:r>
                      <a:r>
                        <a:rPr lang="el-GR" dirty="0" smtClean="0"/>
                        <a:t>/ κολλοειδής</a:t>
                      </a:r>
                      <a:r>
                        <a:rPr lang="el-GR" baseline="0" dirty="0" smtClean="0"/>
                        <a:t> κύστη 3</a:t>
                      </a:r>
                      <a:r>
                        <a:rPr lang="el-GR" baseline="30000" dirty="0" smtClean="0"/>
                        <a:t>ης</a:t>
                      </a:r>
                      <a:r>
                        <a:rPr lang="el-GR" baseline="0" dirty="0" smtClean="0"/>
                        <a:t> κοιλίας/ λέμφωμα/ </a:t>
                      </a:r>
                      <a:r>
                        <a:rPr lang="el-GR" baseline="0" dirty="0" smtClean="0"/>
                        <a:t>από κ. γεννητικών οργάνων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Γλοιώματα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Εξορμώνται από </a:t>
            </a:r>
          </a:p>
          <a:p>
            <a:pPr lvl="1"/>
            <a:r>
              <a:rPr lang="el-GR" b="1" dirty="0" smtClean="0"/>
              <a:t>Αστροκύτταρα</a:t>
            </a:r>
          </a:p>
          <a:p>
            <a:pPr lvl="1"/>
            <a:r>
              <a:rPr lang="el-GR" b="1" dirty="0" err="1" smtClean="0"/>
              <a:t>Ολιγοδενδροκύτταρα</a:t>
            </a:r>
            <a:endParaRPr lang="el-GR" b="1" dirty="0" smtClean="0"/>
          </a:p>
          <a:p>
            <a:pPr lvl="1"/>
            <a:r>
              <a:rPr lang="el-GR" b="1" dirty="0" smtClean="0"/>
              <a:t>Επενδυματικά κύτταρα</a:t>
            </a:r>
          </a:p>
          <a:p>
            <a:pPr lvl="1" indent="-742950">
              <a:buFont typeface="Arial" pitchFamily="34" charset="0"/>
              <a:buChar char="•"/>
            </a:pPr>
            <a:r>
              <a:rPr lang="el-GR" sz="3200" dirty="0"/>
              <a:t>Κατάταξη </a:t>
            </a:r>
            <a:r>
              <a:rPr lang="el-GR" sz="3200" dirty="0" smtClean="0"/>
              <a:t>ΠΟΥ βασίζεται </a:t>
            </a:r>
            <a:r>
              <a:rPr lang="el-GR" sz="3200" dirty="0" smtClean="0"/>
              <a:t>στην</a:t>
            </a:r>
            <a:endParaRPr lang="el-GR" sz="3200" dirty="0" smtClean="0"/>
          </a:p>
          <a:p>
            <a:pPr lvl="1" indent="-28575">
              <a:buFont typeface="+mj-lt"/>
              <a:buAutoNum type="romanUcPeriod"/>
            </a:pPr>
            <a:r>
              <a:rPr lang="el-GR" sz="3200" dirty="0" smtClean="0"/>
              <a:t>Ατυπία</a:t>
            </a:r>
          </a:p>
          <a:p>
            <a:pPr lvl="1" indent="-28575">
              <a:buFont typeface="+mj-lt"/>
              <a:buAutoNum type="romanUcPeriod"/>
            </a:pPr>
            <a:r>
              <a:rPr lang="el-GR" sz="3200" dirty="0" smtClean="0"/>
              <a:t>Μιτώσεις</a:t>
            </a:r>
          </a:p>
          <a:p>
            <a:pPr lvl="1" indent="-28575">
              <a:buFont typeface="+mj-lt"/>
              <a:buAutoNum type="romanUcPeriod"/>
            </a:pPr>
            <a:r>
              <a:rPr lang="el-GR" sz="3200" dirty="0" smtClean="0"/>
              <a:t>Ενδοθηλιακή υπερπλασία</a:t>
            </a:r>
          </a:p>
          <a:p>
            <a:pPr lvl="1" indent="-28575">
              <a:buFont typeface="+mj-lt"/>
              <a:buAutoNum type="romanUcPeriod"/>
            </a:pPr>
            <a:r>
              <a:rPr lang="el-GR" sz="3200" dirty="0" smtClean="0"/>
              <a:t>Νέκρωση </a:t>
            </a:r>
          </a:p>
          <a:p>
            <a:pPr lvl="1" indent="-476250">
              <a:buNone/>
            </a:pPr>
            <a:r>
              <a:rPr lang="el-GR" sz="3200" dirty="0" smtClean="0"/>
              <a:t>Αντανακλούν τη συμπεριφορά του όγκου από άποψη διήθησης παρεγχύματος και </a:t>
            </a:r>
            <a:r>
              <a:rPr lang="el-GR" sz="3200" dirty="0"/>
              <a:t>ρ</a:t>
            </a:r>
            <a:r>
              <a:rPr lang="el-GR" sz="3200" dirty="0" smtClean="0"/>
              <a:t>υθμού ανάπτυξης</a:t>
            </a:r>
          </a:p>
          <a:p>
            <a:pPr lvl="1" indent="-476250">
              <a:buNone/>
            </a:pPr>
            <a:r>
              <a:rPr lang="el-GR" sz="3200" dirty="0" smtClean="0"/>
              <a:t>Χαμηλής κακοήθειας σε νεαρές ηλικίες, </a:t>
            </a:r>
            <a:r>
              <a:rPr lang="el-GR" sz="3200" dirty="0"/>
              <a:t>υ</a:t>
            </a:r>
            <a:r>
              <a:rPr lang="el-GR" sz="3200" dirty="0" smtClean="0"/>
              <a:t>ψηλής κακοήθειας σε μεγάλες ηλικίες (&gt;40 ετών).</a:t>
            </a:r>
          </a:p>
          <a:p>
            <a:pPr lvl="1" indent="-742950">
              <a:buFont typeface="Arial" pitchFamily="34" charset="0"/>
              <a:buChar char="•"/>
            </a:pPr>
            <a:endParaRPr lang="el-GR" sz="3200" dirty="0"/>
          </a:p>
          <a:p>
            <a:pPr lvl="1" indent="-742950">
              <a:buFont typeface="Arial" pitchFamily="34" charset="0"/>
              <a:buChar char="•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29600" cy="540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Βαθμός κακοήθειας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ΙΙ </a:t>
                      </a:r>
                    </a:p>
                    <a:p>
                      <a:r>
                        <a:rPr lang="el-GR" dirty="0" smtClean="0"/>
                        <a:t>χαμηλού βαθμού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ΙΙΙ</a:t>
                      </a:r>
                    </a:p>
                    <a:p>
                      <a:r>
                        <a:rPr lang="el-GR" dirty="0" smtClean="0"/>
                        <a:t>αναπλαστικό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γλοιοβλάστωμα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Διάρκεια συμπτωμάτων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έτη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μήνες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εβδομάδες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 κατά τη διάγνωση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5-30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30-50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&gt;50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Σκιαγραφική ενίσχυση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ΠΑΘΑΝ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Υπερκυτταρική</a:t>
                      </a:r>
                      <a:r>
                        <a:rPr lang="el-GR" baseline="0" dirty="0" smtClean="0"/>
                        <a:t> βλάβη (υψηλή πυκνότητα σχεδόν φυσιολογικών κ)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Αναπλαστική βλάβη (άτυπα</a:t>
                      </a:r>
                      <a:r>
                        <a:rPr lang="el-GR" baseline="0" dirty="0" smtClean="0"/>
                        <a:t> κ. με </a:t>
                      </a:r>
                      <a:r>
                        <a:rPr lang="el-GR" baseline="0" dirty="0" err="1" smtClean="0"/>
                        <a:t>πλειομορφικούς</a:t>
                      </a:r>
                      <a:r>
                        <a:rPr lang="el-GR" baseline="0" dirty="0" smtClean="0"/>
                        <a:t> π)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Νέκρωση, </a:t>
                      </a:r>
                      <a:r>
                        <a:rPr lang="el-GR" dirty="0" err="1" smtClean="0"/>
                        <a:t>πολ</a:t>
                      </a:r>
                      <a:r>
                        <a:rPr lang="el-GR" dirty="0" smtClean="0"/>
                        <a:t>/</a:t>
                      </a:r>
                      <a:r>
                        <a:rPr lang="el-GR" dirty="0" err="1" smtClean="0"/>
                        <a:t>σμός</a:t>
                      </a:r>
                      <a:r>
                        <a:rPr lang="el-GR" dirty="0" smtClean="0"/>
                        <a:t> ενδοθηλιακών κ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Μιτωτικός</a:t>
                      </a:r>
                      <a:r>
                        <a:rPr lang="el-GR" dirty="0" smtClean="0"/>
                        <a:t> δείκτης</a:t>
                      </a:r>
                    </a:p>
                    <a:p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Ki-67)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[</a:t>
                      </a:r>
                      <a:r>
                        <a:rPr lang="el-GR" dirty="0" smtClean="0"/>
                        <a:t>ρυθμός</a:t>
                      </a:r>
                      <a:r>
                        <a:rPr lang="el-GR" baseline="0" dirty="0" smtClean="0"/>
                        <a:t> αύξησης]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&lt;2%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5-10%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&gt;10%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Αντιμετώπιση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παρακολούθηση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ΑΘ/ΧΘ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ΑΘ/ΧΘ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Επιβίωση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5-10 έτη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3-4 έτη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 μήνες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Γλοιώματα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Τύπου Ι. δεν έχουν κανένα από τα χαρακτηριστικά (πιλοκυτταρικό αστροκύττωμα)</a:t>
            </a:r>
          </a:p>
          <a:p>
            <a:r>
              <a:rPr lang="el-GR" dirty="0" smtClean="0"/>
              <a:t>Τύπου ΙΙ. Μόνο κυτταρολογική ατυπία (διάχυτο αστροκύττωμα)</a:t>
            </a:r>
          </a:p>
          <a:p>
            <a:r>
              <a:rPr lang="el-GR" dirty="0" smtClean="0"/>
              <a:t>Τύπου ΙΙΙ. Ατυπία και αυξημένη μιτωτική δραστηριότητα (αναπλαστικά)</a:t>
            </a:r>
          </a:p>
          <a:p>
            <a:r>
              <a:rPr lang="el-GR" dirty="0" smtClean="0"/>
              <a:t>Τύπου </a:t>
            </a:r>
            <a:r>
              <a:rPr lang="en-US" dirty="0" smtClean="0"/>
              <a:t>IV</a:t>
            </a:r>
            <a:r>
              <a:rPr lang="el-GR" dirty="0" smtClean="0"/>
              <a:t>. Όλα τα χαρακτηριστικά και </a:t>
            </a:r>
            <a:r>
              <a:rPr lang="el-GR" dirty="0" err="1" smtClean="0"/>
              <a:t>μικροαγγειακή</a:t>
            </a:r>
            <a:r>
              <a:rPr lang="el-GR" dirty="0" smtClean="0"/>
              <a:t> υπερπλασία ή/και νέκρωση (γλοιοβλαστώματα)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χαμηλού βαθμού κακοήθειας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Βαθμού Ι και ΙΙ κατά ΠΟΥ.</a:t>
            </a:r>
          </a:p>
          <a:p>
            <a:r>
              <a:rPr lang="el-GR" dirty="0" smtClean="0"/>
              <a:t>Ηλικία παιδιά και νέοι &lt;40 έτη</a:t>
            </a:r>
          </a:p>
          <a:p>
            <a:r>
              <a:rPr lang="el-GR" dirty="0" smtClean="0"/>
              <a:t>Διηθητικοί, χωρίς σαφή όρια</a:t>
            </a:r>
          </a:p>
          <a:p>
            <a:r>
              <a:rPr lang="el-GR" dirty="0" smtClean="0"/>
              <a:t>Συνήθως στους λοβούς (εξ. Επενδυμώματα)</a:t>
            </a:r>
          </a:p>
          <a:p>
            <a:r>
              <a:rPr lang="el-GR" dirty="0" smtClean="0"/>
              <a:t>Ύπουλη εμφάνιση, βραδεία εξέλιξη, ενίοτε διαφοροποιούνται σε υψηλής κακοήθειας (</a:t>
            </a:r>
            <a:r>
              <a:rPr lang="el-GR" dirty="0" smtClean="0"/>
              <a:t>γλοιοβλαστώματα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Συχνές επιληπτικές κρίσεις</a:t>
            </a:r>
          </a:p>
          <a:p>
            <a:r>
              <a:rPr lang="el-GR" dirty="0" smtClean="0"/>
              <a:t>ΑΝΕ μπορεί </a:t>
            </a:r>
            <a:r>
              <a:rPr lang="el-GR" u="sng" dirty="0" smtClean="0"/>
              <a:t>φυσιολογική</a:t>
            </a:r>
            <a:r>
              <a:rPr lang="el-GR" dirty="0" smtClean="0"/>
              <a:t> ή εστιακά νευρολογικά σημεία</a:t>
            </a:r>
          </a:p>
          <a:p>
            <a:r>
              <a:rPr lang="el-GR" dirty="0" smtClean="0"/>
              <a:t>Χαμηλό σήμα ή ισόπυκνες βλάβες στις Τ1 ακολουθίες, υψηλό σήμα στις Τ2 ακολουθίες.</a:t>
            </a:r>
          </a:p>
          <a:p>
            <a:r>
              <a:rPr lang="el-GR" dirty="0" smtClean="0"/>
              <a:t>Ασυνήθης η πρόσληψη σκιαγραφικού (εξ. Πιλοκυτταρικό) 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χαμηλού βαθμού κακοήθειας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b="1" dirty="0" smtClean="0"/>
              <a:t>1. Αστροκυττώματα</a:t>
            </a:r>
            <a:r>
              <a:rPr lang="el-GR" dirty="0" smtClean="0"/>
              <a:t>: συμπαγείς όγκοι με τάση για κυστική εκφύλιση, στο βάθος των ημισφαιρίων. Σπάνια πολυεστιακά.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κ. μπορεί να ανευρίσκονται μακριά από την κύρια μάζα όγκου.</a:t>
            </a:r>
          </a:p>
          <a:p>
            <a:pPr>
              <a:buNone/>
            </a:pPr>
            <a:r>
              <a:rPr lang="el-GR" dirty="0" smtClean="0"/>
              <a:t>Προέρχονται είτε από διαφοροποιημένα αστροκύτταρα </a:t>
            </a:r>
            <a:r>
              <a:rPr lang="el-GR" dirty="0" smtClean="0"/>
              <a:t>είτε </a:t>
            </a:r>
            <a:r>
              <a:rPr lang="el-GR" dirty="0" smtClean="0"/>
              <a:t>από προγονικά </a:t>
            </a:r>
            <a:r>
              <a:rPr lang="el-GR" dirty="0" err="1" smtClean="0"/>
              <a:t>βλαστοκύτταρα</a:t>
            </a:r>
            <a:r>
              <a:rPr lang="el-GR" dirty="0" smtClean="0"/>
              <a:t> με νευρογλοιακή καταγωγή.</a:t>
            </a:r>
          </a:p>
          <a:p>
            <a:pPr>
              <a:buNone/>
            </a:pPr>
            <a:r>
              <a:rPr lang="el-GR" dirty="0" smtClean="0"/>
              <a:t>50% όγκων</a:t>
            </a:r>
          </a:p>
          <a:p>
            <a:pPr>
              <a:buNone/>
            </a:pPr>
            <a:r>
              <a:rPr lang="el-GR" dirty="0" smtClean="0"/>
              <a:t>Ιστολογικά 4 κατηγορίες: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πρωτοπλασματικά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err="1" smtClean="0"/>
              <a:t>γεμιστοκυτταρικά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ινώδη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μεικτά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μεταλλάξεις: </a:t>
            </a:r>
            <a:r>
              <a:rPr lang="en-US" dirty="0" smtClean="0"/>
              <a:t>p53-MDM2-p21, p16-p15-CDK4-CDK6-R</a:t>
            </a:r>
            <a:r>
              <a:rPr lang="el-GR" dirty="0" smtClean="0"/>
              <a:t> προκαλούν ανάπτυξη και εξέλιξη των όγκων.</a:t>
            </a:r>
          </a:p>
          <a:p>
            <a:pPr>
              <a:buNone/>
            </a:pPr>
            <a:r>
              <a:rPr lang="el-GR" dirty="0" smtClean="0"/>
              <a:t>Διάγνωση:  Χαμηλής κακοήθειας: </a:t>
            </a:r>
            <a:r>
              <a:rPr lang="el-GR" dirty="0" err="1" smtClean="0"/>
              <a:t>υπόπυκνα</a:t>
            </a:r>
            <a:r>
              <a:rPr lang="el-GR" dirty="0" smtClean="0"/>
              <a:t> στη </a:t>
            </a:r>
            <a:r>
              <a:rPr lang="en-US" dirty="0" smtClean="0"/>
              <a:t>CT, </a:t>
            </a:r>
            <a:r>
              <a:rPr lang="el-GR" dirty="0" smtClean="0"/>
              <a:t>χαμηλής ή ίσης έντασης σήματος στην </a:t>
            </a:r>
            <a:r>
              <a:rPr lang="en-US" dirty="0" smtClean="0"/>
              <a:t>MRI</a:t>
            </a:r>
            <a:r>
              <a:rPr lang="el-GR" dirty="0" smtClean="0"/>
              <a:t>, χωρίς πρόσληψη σκιαγραφικού. </a:t>
            </a:r>
            <a:r>
              <a:rPr lang="el-GR" dirty="0" err="1" smtClean="0"/>
              <a:t>Επασβεστώσεις</a:t>
            </a:r>
            <a:r>
              <a:rPr lang="el-GR" dirty="0" smtClean="0"/>
              <a:t> 10-20%. Σπάνια </a:t>
            </a:r>
            <a:r>
              <a:rPr lang="el-GR" dirty="0" err="1" smtClean="0"/>
              <a:t>περιεστιακό</a:t>
            </a:r>
            <a:r>
              <a:rPr lang="el-GR" dirty="0" smtClean="0"/>
              <a:t> </a:t>
            </a:r>
            <a:r>
              <a:rPr lang="el-GR" dirty="0" smtClean="0"/>
              <a:t>οίδημα.</a:t>
            </a:r>
            <a:endParaRPr lang="el-G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χαμηλού βαθμού κακοήθειας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smtClean="0"/>
              <a:t>2. Ολιγοδενδρογλοιώματα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Κλινική εικόνα και συμπεριφορά ανάλογη με </a:t>
            </a:r>
            <a:r>
              <a:rPr lang="el-GR" dirty="0" err="1" smtClean="0"/>
              <a:t>αστροκυττώματα</a:t>
            </a:r>
            <a:endParaRPr lang="el-GR" dirty="0" smtClean="0"/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25-33% όγκων εγκεφάλου</a:t>
            </a:r>
          </a:p>
          <a:p>
            <a:pPr>
              <a:buNone/>
            </a:pPr>
            <a:r>
              <a:rPr lang="el-GR" dirty="0" smtClean="0"/>
              <a:t>Μέσης και νεαρής ηλικίας ασθενείς, γυναίκες, σπανίως σε παιδιά (6%)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Εντόπιση: ΜΤ-ΒΡ-ΚΡ-ΙΝ ΛΟΒΟ: 3-2-2-1 </a:t>
            </a:r>
          </a:p>
          <a:p>
            <a:pPr>
              <a:buNone/>
            </a:pPr>
            <a:r>
              <a:rPr lang="el-GR" dirty="0" smtClean="0"/>
              <a:t>Συμπαγείς, 16% κυστικοί, σπάνια νέκρωση</a:t>
            </a:r>
          </a:p>
          <a:p>
            <a:pPr>
              <a:buNone/>
            </a:pPr>
            <a:r>
              <a:rPr lang="el-GR" dirty="0" smtClean="0"/>
              <a:t>90% ασβεστώσεις στη αξονική</a:t>
            </a:r>
          </a:p>
          <a:p>
            <a:pPr>
              <a:buNone/>
            </a:pPr>
            <a:r>
              <a:rPr lang="en-US" dirty="0" smtClean="0"/>
              <a:t>MRI</a:t>
            </a:r>
            <a:r>
              <a:rPr lang="el-GR" dirty="0" smtClean="0"/>
              <a:t>: μη διηθητικές βλάβες, χαμηλή ένταση Τ1, υψηλή Τ2 και </a:t>
            </a:r>
            <a:r>
              <a:rPr lang="en-US" dirty="0" smtClean="0"/>
              <a:t>Flair, </a:t>
            </a:r>
            <a:r>
              <a:rPr lang="el-GR" dirty="0" smtClean="0"/>
              <a:t>λήψη </a:t>
            </a:r>
            <a:r>
              <a:rPr lang="el-GR" dirty="0" smtClean="0"/>
              <a:t>σκιαγραφικού τα υψηλής κακοήθειας.</a:t>
            </a:r>
          </a:p>
          <a:p>
            <a:pPr>
              <a:buNone/>
            </a:pPr>
            <a:r>
              <a:rPr lang="el-GR" dirty="0" smtClean="0"/>
              <a:t>Ιστολογικά: συχνά αιμορραγία εντός όγκου, κύτταρα με εικόνα «τηγανιτού αυγού»: ομοιογενή, συμπαγή κύτταρα με διαυγές κυτταρόπλασμα και πυκνό πυρήνα</a:t>
            </a:r>
          </a:p>
          <a:p>
            <a:pPr>
              <a:buNone/>
            </a:pPr>
            <a:r>
              <a:rPr lang="el-GR" dirty="0"/>
              <a:t>	Κ</a:t>
            </a:r>
            <a:r>
              <a:rPr lang="el-GR" dirty="0" smtClean="0"/>
              <a:t>εφαλαλγία 22%</a:t>
            </a:r>
          </a:p>
          <a:p>
            <a:pPr>
              <a:buNone/>
            </a:pPr>
            <a:r>
              <a:rPr lang="el-GR" dirty="0" smtClean="0"/>
              <a:t>	Επιληπτικές κρίσεις 50-70%</a:t>
            </a:r>
          </a:p>
          <a:p>
            <a:pPr>
              <a:buNone/>
            </a:pPr>
            <a:r>
              <a:rPr lang="el-GR" dirty="0" smtClean="0"/>
              <a:t>Πρόγνωση: εξαρτάται από τον τύπο, ρυθμό αύξησης και πρόσληψη σκιαγραφικού</a:t>
            </a:r>
          </a:p>
          <a:p>
            <a:pPr>
              <a:buNone/>
            </a:pPr>
            <a:r>
              <a:rPr lang="el-GR" dirty="0" smtClean="0"/>
              <a:t>Χαμηλής κακοήθειας: 75% 5ετή επιβίωση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/>
              <a:t>	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91305" cy="478634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571604" y="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286512" y="0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85786" y="5500702"/>
            <a:ext cx="6717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Ολιγοδενδρογλοιώμα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δδ</a:t>
            </a:r>
            <a:r>
              <a:rPr lang="el-GR" dirty="0" smtClean="0">
                <a:solidFill>
                  <a:srgbClr val="FF0000"/>
                </a:solidFill>
              </a:rPr>
              <a:t> αστροκύττωμα</a:t>
            </a:r>
          </a:p>
          <a:p>
            <a:endParaRPr lang="el-GR" dirty="0" smtClean="0"/>
          </a:p>
          <a:p>
            <a:r>
              <a:rPr lang="el-GR" dirty="0" smtClean="0"/>
              <a:t>Οι ασβεστώσεις δεν είναι ευδιάκριτες στην </a:t>
            </a:r>
            <a:r>
              <a:rPr lang="en-US" dirty="0" smtClean="0"/>
              <a:t>MRI</a:t>
            </a:r>
            <a:r>
              <a:rPr lang="el-GR" dirty="0" smtClean="0"/>
              <a:t> αλλά τυπικές στη </a:t>
            </a:r>
            <a:r>
              <a:rPr lang="en-US" dirty="0" smtClean="0"/>
              <a:t>CT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χαμηλού βαθμού κακοήθειας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/>
              <a:t>Πιλοκυτταρικό</a:t>
            </a:r>
            <a:r>
              <a:rPr lang="el-GR" dirty="0" smtClean="0"/>
              <a:t> </a:t>
            </a:r>
            <a:r>
              <a:rPr lang="el-GR" b="1" dirty="0" smtClean="0"/>
              <a:t>αστροκύττωμα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l-GR" dirty="0" smtClean="0"/>
              <a:t>παιδιά (75% &lt;20 ετών), επιμήκη αστροκύτταρα, ηωσινόφιλες ίνες </a:t>
            </a:r>
            <a:r>
              <a:rPr lang="en-US" dirty="0" smtClean="0"/>
              <a:t>Rosenthal</a:t>
            </a:r>
            <a:r>
              <a:rPr lang="el-GR" dirty="0" smtClean="0"/>
              <a:t> στο κυτταρόπλασμα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n-US" dirty="0" smtClean="0"/>
              <a:t>60</a:t>
            </a:r>
            <a:r>
              <a:rPr lang="el-GR" dirty="0" smtClean="0"/>
              <a:t>% παρεγκεφαλίδα, οπτικό νεύρο και χίασμα, υποθάλαμο (οπτικό γλοίωμα, υποθαλαμικό γλοίωμα).</a:t>
            </a:r>
          </a:p>
          <a:p>
            <a:pPr>
              <a:buNone/>
            </a:pPr>
            <a:r>
              <a:rPr lang="el-GR" b="1" dirty="0" smtClean="0"/>
              <a:t>Πλειόμορφο </a:t>
            </a:r>
            <a:r>
              <a:rPr lang="el-GR" b="1" dirty="0" err="1" smtClean="0"/>
              <a:t>ξανθοαστροκύττωμα</a:t>
            </a:r>
            <a:r>
              <a:rPr lang="el-GR" b="1" dirty="0" smtClean="0"/>
              <a:t>.</a:t>
            </a:r>
            <a:r>
              <a:rPr lang="el-GR" dirty="0" smtClean="0"/>
              <a:t> Επιφανειακό στον κροταφικό λοβό, εκδηλώνεται με επιληψία</a:t>
            </a:r>
          </a:p>
          <a:p>
            <a:pPr>
              <a:buNone/>
            </a:pPr>
            <a:r>
              <a:rPr lang="el-GR" b="1" dirty="0" err="1" smtClean="0"/>
              <a:t>Υποεπενδυματικό</a:t>
            </a:r>
            <a:r>
              <a:rPr lang="el-GR" b="1" dirty="0" smtClean="0"/>
              <a:t> </a:t>
            </a:r>
            <a:r>
              <a:rPr lang="el-GR" b="1" dirty="0" err="1" smtClean="0"/>
              <a:t>γιγαντοκυτταρικό</a:t>
            </a:r>
            <a:r>
              <a:rPr lang="el-GR" b="1" dirty="0" smtClean="0"/>
              <a:t> αστροκύττωμα. </a:t>
            </a:r>
            <a:r>
              <a:rPr lang="el-GR" dirty="0" smtClean="0"/>
              <a:t>Τοίχωμα πλαγίων κοιλιών, σε </a:t>
            </a:r>
            <a:r>
              <a:rPr lang="el-GR" dirty="0" smtClean="0"/>
              <a:t>ασθενείς </a:t>
            </a:r>
            <a:r>
              <a:rPr lang="el-GR" dirty="0" smtClean="0"/>
              <a:t>με οζώδη σκλήρυνση, συνήθως </a:t>
            </a:r>
            <a:r>
              <a:rPr lang="el-GR" dirty="0" err="1" smtClean="0"/>
              <a:t>ασυμπτωματικό</a:t>
            </a:r>
            <a:r>
              <a:rPr lang="el-GR" dirty="0" smtClean="0"/>
              <a:t> (εξ. </a:t>
            </a:r>
            <a:r>
              <a:rPr lang="el-GR" dirty="0" smtClean="0"/>
              <a:t>α</a:t>
            </a:r>
            <a:r>
              <a:rPr lang="el-GR" dirty="0" smtClean="0"/>
              <a:t>πόφραξη </a:t>
            </a:r>
            <a:r>
              <a:rPr lang="el-GR" dirty="0" smtClean="0"/>
              <a:t>τρήματος </a:t>
            </a:r>
            <a:r>
              <a:rPr lang="en-US" dirty="0" err="1" smtClean="0"/>
              <a:t>Monro</a:t>
            </a:r>
            <a:r>
              <a:rPr lang="en-US" dirty="0" smtClean="0"/>
              <a:t>).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Γλοιώματα χαμηλού βαθμού κακοήθειας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l-GR" sz="4000" b="1" dirty="0" smtClean="0"/>
              <a:t>Θεραπεία</a:t>
            </a:r>
          </a:p>
          <a:p>
            <a:pPr>
              <a:buNone/>
            </a:pPr>
            <a:r>
              <a:rPr lang="el-GR" u="sng" dirty="0" smtClean="0"/>
              <a:t>Χειρουργική</a:t>
            </a:r>
            <a:r>
              <a:rPr lang="el-GR" dirty="0" smtClean="0"/>
              <a:t>: ευρεία ολική αυξάνει την επιβίωση. Ποτέ δε απομακρύνεται όλος ο όγκος, καταλείποντας αναπηρίες. Προτείνεται </a:t>
            </a:r>
            <a:r>
              <a:rPr lang="el-GR" dirty="0" err="1" smtClean="0"/>
              <a:t>υφολική</a:t>
            </a:r>
            <a:r>
              <a:rPr lang="el-GR" dirty="0" smtClean="0"/>
              <a:t> αφαίρεση χωρίς πρόκληση αναπηρίας.</a:t>
            </a:r>
          </a:p>
          <a:p>
            <a:pPr>
              <a:buNone/>
            </a:pPr>
            <a:r>
              <a:rPr lang="el-GR" u="sng" dirty="0" smtClean="0"/>
              <a:t>ΑΘ</a:t>
            </a:r>
            <a:r>
              <a:rPr lang="el-GR" dirty="0" smtClean="0"/>
              <a:t>. Σε </a:t>
            </a:r>
            <a:r>
              <a:rPr lang="el-GR" u="sng" dirty="0" smtClean="0"/>
              <a:t>χαμηλής κακοήθειας </a:t>
            </a:r>
            <a:r>
              <a:rPr lang="el-GR" dirty="0" smtClean="0"/>
              <a:t>δεν επιμηκύνει συνολική επιβίωση. Προκαλεί νοητική έκπτωση. Εφαρμόζεται σε ευμεγέθεις όγκους που προκαλούν επιληπτικές κρίσεις μη ανταποκρινόμενες στη φα, σε υπολειμματική νόσο ή σε ένδειξη εξέλιξης σε υψηλής κακοήθειας όγκο.</a:t>
            </a:r>
          </a:p>
          <a:p>
            <a:pPr>
              <a:buNone/>
            </a:pPr>
            <a:r>
              <a:rPr lang="el-GR" u="sng" dirty="0" smtClean="0"/>
              <a:t>Ακτινοχειρουργική</a:t>
            </a:r>
            <a:r>
              <a:rPr lang="el-GR" dirty="0" smtClean="0"/>
              <a:t> (</a:t>
            </a:r>
            <a:r>
              <a:rPr lang="en-US" dirty="0" smtClean="0"/>
              <a:t>Gamma Knife)</a:t>
            </a:r>
            <a:r>
              <a:rPr lang="el-GR" dirty="0" smtClean="0"/>
              <a:t>: σε δεδομένα μακράς παρακολούθησης δεν αναδεικνύει εμφανές όφελος.</a:t>
            </a:r>
          </a:p>
          <a:p>
            <a:pPr>
              <a:buNone/>
            </a:pPr>
            <a:r>
              <a:rPr lang="el-GR" u="sng" dirty="0" smtClean="0"/>
              <a:t>ΧΘ</a:t>
            </a:r>
            <a:r>
              <a:rPr lang="el-GR" dirty="0" smtClean="0"/>
              <a:t>. Δεν </a:t>
            </a:r>
            <a:r>
              <a:rPr lang="el-GR" dirty="0" smtClean="0"/>
              <a:t>αποτελεί επιλογή, εξαίρεση τα ολιγιδενδρογλοιώματα σε ηλικιωμένους υψηλό </a:t>
            </a:r>
            <a:r>
              <a:rPr lang="el-GR" dirty="0" err="1" smtClean="0"/>
              <a:t>μιτωτικό</a:t>
            </a:r>
            <a:r>
              <a:rPr lang="el-GR" dirty="0" smtClean="0"/>
              <a:t> δείκτη (</a:t>
            </a:r>
            <a:r>
              <a:rPr lang="el-GR" dirty="0" err="1" smtClean="0"/>
              <a:t>προκαρβαζίνη</a:t>
            </a:r>
            <a:r>
              <a:rPr lang="el-GR" dirty="0" smtClean="0"/>
              <a:t>, </a:t>
            </a:r>
            <a:r>
              <a:rPr lang="en-US" dirty="0" smtClean="0"/>
              <a:t>CCNU, </a:t>
            </a:r>
            <a:r>
              <a:rPr lang="el-GR" dirty="0" err="1" smtClean="0"/>
              <a:t>βινκριστίνη</a:t>
            </a:r>
            <a:r>
              <a:rPr lang="el-GR" dirty="0" smtClean="0"/>
              <a:t>). Παρατηρείται επαγόμενη από ΧΘ λευχαιμία 102%.</a:t>
            </a:r>
          </a:p>
          <a:p>
            <a:pPr algn="ctr">
              <a:buNone/>
            </a:pPr>
            <a:r>
              <a:rPr lang="el-GR" sz="3400" b="1" dirty="0" smtClean="0"/>
              <a:t>Πρόγνωση </a:t>
            </a:r>
          </a:p>
          <a:p>
            <a:pPr>
              <a:buNone/>
            </a:pPr>
            <a:r>
              <a:rPr lang="el-GR" sz="3400" dirty="0" smtClean="0"/>
              <a:t>Τα χαμηλής κακοήθειας γλοιώματα είναι θανατηφόρα με μέση επιβίωση 5-7 έτη αστροκύττωμα και 7-10 έτη </a:t>
            </a:r>
            <a:r>
              <a:rPr lang="el-GR" sz="3400" dirty="0" err="1" smtClean="0"/>
              <a:t>ολιγοδενδρογλοίωμα</a:t>
            </a:r>
            <a:r>
              <a:rPr lang="el-GR" sz="3400" dirty="0" smtClean="0"/>
              <a:t>.</a:t>
            </a:r>
            <a:endParaRPr lang="el-GR" sz="34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73424" cy="464344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1472" y="5143512"/>
            <a:ext cx="8275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Διάχυτα διηθών όγκος το μεγαλύτερο μέρος ΔΕ ημισφαιρίου με ελάχιστη </a:t>
            </a:r>
          </a:p>
          <a:p>
            <a:r>
              <a:rPr lang="el-GR" dirty="0" smtClean="0"/>
              <a:t>χωροκατακτητική δράση (τυπικό 1παθών όγκων </a:t>
            </a:r>
            <a:r>
              <a:rPr lang="en-US" dirty="0" err="1" smtClean="0"/>
              <a:t>vs</a:t>
            </a:r>
            <a:r>
              <a:rPr lang="el-GR" dirty="0" smtClean="0"/>
              <a:t> μεταστατικών και μηνιγγιωμάτων)</a:t>
            </a:r>
          </a:p>
          <a:p>
            <a:r>
              <a:rPr lang="el-GR" dirty="0" smtClean="0"/>
              <a:t>Δεν ενισχύεται, άρα πιθανώς χαμηλού βαθμού κακοήθειας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ΕΝΤΟΠΙΣΗ1ΠΑΘΩΝ ΟΓΚΩΝ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85720" y="460375"/>
          <a:ext cx="8229600" cy="604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ΕΝΤΟΠΙΣΗ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ΟΓΚΟΣ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Υπερσκηνίδια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Αστροκύττωμα / </a:t>
                      </a:r>
                      <a:r>
                        <a:rPr lang="el-GR" dirty="0" smtClean="0"/>
                        <a:t>μηνιγγίωμα </a:t>
                      </a:r>
                      <a:r>
                        <a:rPr lang="el-GR" dirty="0" err="1" smtClean="0"/>
                        <a:t>ολιγοδενδρογλοίωμα</a:t>
                      </a:r>
                      <a:r>
                        <a:rPr lang="el-GR" dirty="0" smtClean="0"/>
                        <a:t>,/μεταστατικοί/ λέμφωμα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Υποσκηνίδια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Σβάννωμα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μηνιγγιώμα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νευροβλάστωμα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Κωνάριο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Πινεοκύττωμα</a:t>
                      </a:r>
                      <a:r>
                        <a:rPr lang="el-GR" dirty="0" smtClean="0"/>
                        <a:t>/</a:t>
                      </a:r>
                      <a:r>
                        <a:rPr lang="el-GR" dirty="0" err="1" smtClean="0"/>
                        <a:t>πινεοβλάστωμα</a:t>
                      </a:r>
                      <a:r>
                        <a:rPr lang="el-GR" dirty="0" smtClean="0"/>
                        <a:t>/</a:t>
                      </a:r>
                      <a:r>
                        <a:rPr lang="el-GR" baseline="0" dirty="0" smtClean="0"/>
                        <a:t> όγκος </a:t>
                      </a:r>
                      <a:r>
                        <a:rPr lang="el-GR" baseline="0" dirty="0" smtClean="0"/>
                        <a:t>από </a:t>
                      </a:r>
                      <a:r>
                        <a:rPr lang="el-GR" baseline="0" dirty="0" smtClean="0"/>
                        <a:t>γεννητικά όργανα (</a:t>
                      </a:r>
                      <a:r>
                        <a:rPr lang="el-GR" baseline="0" dirty="0" err="1" smtClean="0"/>
                        <a:t>γερμίνωμα</a:t>
                      </a:r>
                      <a:r>
                        <a:rPr lang="el-GR" baseline="0" dirty="0" smtClean="0"/>
                        <a:t>, </a:t>
                      </a:r>
                      <a:r>
                        <a:rPr lang="el-GR" baseline="0" dirty="0" err="1" smtClean="0"/>
                        <a:t>τεράτωμα</a:t>
                      </a:r>
                      <a:r>
                        <a:rPr lang="el-GR" baseline="0" dirty="0" smtClean="0"/>
                        <a:t>)/ μηνιγγίωμα/ κύστη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Πλάγιες κοιλίες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Αστροκύττωμα/ </a:t>
                      </a:r>
                      <a:r>
                        <a:rPr lang="el-GR" dirty="0" err="1" smtClean="0"/>
                        <a:t>επενδύμωμα</a:t>
                      </a:r>
                      <a:r>
                        <a:rPr lang="el-GR" dirty="0" smtClean="0"/>
                        <a:t>/</a:t>
                      </a:r>
                      <a:r>
                        <a:rPr lang="el-GR" baseline="0" dirty="0" smtClean="0"/>
                        <a:t>κεντρικό </a:t>
                      </a:r>
                      <a:r>
                        <a:rPr lang="el-GR" baseline="0" dirty="0" err="1" smtClean="0"/>
                        <a:t>νευροκύττωμα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r>
                        <a:rPr lang="el-GR" baseline="30000" dirty="0" smtClean="0"/>
                        <a:t>η</a:t>
                      </a:r>
                      <a:r>
                        <a:rPr lang="el-GR" dirty="0" smtClean="0"/>
                        <a:t> κοιλία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Αστροκύττωμα/ κολλοειδής</a:t>
                      </a:r>
                      <a:r>
                        <a:rPr lang="el-GR" baseline="0" dirty="0" smtClean="0"/>
                        <a:t> κύστη/ κεντρικό </a:t>
                      </a:r>
                      <a:r>
                        <a:rPr lang="el-GR" baseline="0" dirty="0" err="1" smtClean="0"/>
                        <a:t>νευροκύττωμα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r>
                        <a:rPr lang="el-GR" baseline="30000" dirty="0" smtClean="0"/>
                        <a:t>η</a:t>
                      </a:r>
                      <a:r>
                        <a:rPr lang="el-GR" dirty="0" smtClean="0"/>
                        <a:t> κοιλία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Γλοίωμα στελέχους/ </a:t>
                      </a:r>
                      <a:r>
                        <a:rPr lang="el-GR" dirty="0" err="1" smtClean="0"/>
                        <a:t>νευροβλάστωμα</a:t>
                      </a:r>
                      <a:r>
                        <a:rPr lang="el-GR" dirty="0" smtClean="0"/>
                        <a:t>/ </a:t>
                      </a:r>
                      <a:r>
                        <a:rPr lang="el-GR" dirty="0" err="1" smtClean="0"/>
                        <a:t>αιμαγγειοβλάστωμα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ΓΠΓ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Ακουστικό </a:t>
                      </a:r>
                      <a:r>
                        <a:rPr lang="el-GR" dirty="0" err="1" smtClean="0"/>
                        <a:t>νευρίνωμα</a:t>
                      </a:r>
                      <a:r>
                        <a:rPr lang="el-GR" dirty="0" smtClean="0"/>
                        <a:t>/ μηνιγγίωμα/ </a:t>
                      </a:r>
                      <a:r>
                        <a:rPr lang="el-GR" dirty="0" err="1" smtClean="0"/>
                        <a:t>επιδερμοειδής</a:t>
                      </a:r>
                      <a:r>
                        <a:rPr lang="el-GR" baseline="0" dirty="0" smtClean="0"/>
                        <a:t> όγκος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Υπόφυση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Μικρο</a:t>
                      </a:r>
                      <a:r>
                        <a:rPr lang="el-GR" dirty="0" smtClean="0"/>
                        <a:t>-</a:t>
                      </a:r>
                      <a:r>
                        <a:rPr lang="el-GR" dirty="0" err="1" smtClean="0"/>
                        <a:t>μακρο</a:t>
                      </a:r>
                      <a:r>
                        <a:rPr lang="el-GR" dirty="0" smtClean="0"/>
                        <a:t> αδένωμα/ μηνιγγίωμα/ </a:t>
                      </a:r>
                      <a:r>
                        <a:rPr lang="el-GR" dirty="0" err="1" smtClean="0"/>
                        <a:t>κρανιοφαρυγγίωμα</a:t>
                      </a:r>
                      <a:r>
                        <a:rPr lang="el-GR" dirty="0" smtClean="0"/>
                        <a:t>/ γλοίωμα (πιλοκυτταρικό οπτικού </a:t>
                      </a:r>
                      <a:r>
                        <a:rPr lang="el-GR" dirty="0" smtClean="0"/>
                        <a:t>νεύρου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578939" cy="385765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85786" y="4929198"/>
            <a:ext cx="7948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Τυχαίο εύρημα μετά ΚΕΚ.  Μικρή αύξηση μεγέθους σε μεταγενέστερη απεικόνιση.</a:t>
            </a:r>
          </a:p>
          <a:p>
            <a:r>
              <a:rPr lang="el-GR" dirty="0" smtClean="0"/>
              <a:t>Δεν προσλαμβάνει σκιαγραφικό. Χαμηλής κακοήθειας.</a:t>
            </a:r>
          </a:p>
          <a:p>
            <a:r>
              <a:rPr lang="el-GR" dirty="0" smtClean="0"/>
              <a:t>Διηθεί γύρω ιστούς και δεν είναι σαφή τα όρια υγιούς- </a:t>
            </a:r>
            <a:r>
              <a:rPr lang="el-GR" dirty="0" err="1" smtClean="0"/>
              <a:t>νεοπλασματικού</a:t>
            </a:r>
            <a:r>
              <a:rPr lang="el-GR" dirty="0" smtClean="0"/>
              <a:t> ιστού.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68919" cy="37147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85786" y="4500570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Γαγγλιογλοίωμα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143504" y="4500570"/>
            <a:ext cx="30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Πιλοκυτταρικό </a:t>
            </a:r>
            <a:r>
              <a:rPr lang="el-GR" dirty="0" smtClean="0"/>
              <a:t>αστροκύττωμα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357554" y="0"/>
            <a:ext cx="22778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Εξαίρεση στον κανόνα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857224" y="5500702"/>
            <a:ext cx="7879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Χαμηλής κακοήθειας γλοιώματα που προσλαμβάνουν σκιαγραφικό</a:t>
            </a:r>
          </a:p>
          <a:p>
            <a:r>
              <a:rPr lang="el-GR" dirty="0" smtClean="0"/>
              <a:t>Πιο κατάλληλος δείκτης βαθμού κακοήθειας είναι η </a:t>
            </a:r>
            <a:r>
              <a:rPr lang="el-GR" dirty="0" err="1" smtClean="0"/>
              <a:t>αγγειογένεση</a:t>
            </a:r>
            <a:r>
              <a:rPr lang="el-GR" dirty="0" smtClean="0"/>
              <a:t> </a:t>
            </a:r>
            <a:r>
              <a:rPr lang="en-US" dirty="0" smtClean="0"/>
              <a:t>(MR perfusion)</a:t>
            </a:r>
          </a:p>
          <a:p>
            <a:r>
              <a:rPr lang="el-GR" dirty="0" smtClean="0"/>
              <a:t> και όχι</a:t>
            </a:r>
            <a:r>
              <a:rPr lang="en-US" dirty="0" smtClean="0"/>
              <a:t> </a:t>
            </a:r>
            <a:r>
              <a:rPr lang="el-GR" dirty="0" smtClean="0"/>
              <a:t> η πρόσληψη σκιαγραφικού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Γλοιώματα υψηλού βαθμού κακοήθειας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Βαθμού ΙΙΙ και Ι</a:t>
            </a:r>
            <a:r>
              <a:rPr lang="en-US" b="1" dirty="0" smtClean="0"/>
              <a:t>V</a:t>
            </a:r>
            <a:r>
              <a:rPr lang="el-GR" b="1" dirty="0" smtClean="0"/>
              <a:t> κατά ΠΟΥ.</a:t>
            </a:r>
          </a:p>
          <a:p>
            <a:pPr>
              <a:buNone/>
            </a:pPr>
            <a:r>
              <a:rPr lang="el-GR" dirty="0" smtClean="0"/>
              <a:t>Συνηθέστεροι είναι  το αναπλαστικό (ΙΙΙ) (&gt;40 ετών) εξελίσσονται σε πολύμορφα και το πολύμορφο </a:t>
            </a:r>
            <a:r>
              <a:rPr lang="el-GR" dirty="0" err="1" smtClean="0"/>
              <a:t>γλοιοβλάστωμα</a:t>
            </a:r>
            <a:r>
              <a:rPr lang="en-US" dirty="0" smtClean="0"/>
              <a:t>(IV) </a:t>
            </a:r>
            <a:r>
              <a:rPr lang="el-GR" dirty="0" smtClean="0"/>
              <a:t>(50% </a:t>
            </a:r>
            <a:r>
              <a:rPr lang="el-GR" dirty="0" err="1" smtClean="0"/>
              <a:t>αστροκυττωμάτων</a:t>
            </a:r>
            <a:r>
              <a:rPr lang="el-GR" dirty="0" smtClean="0"/>
              <a:t>) (&gt;50 ετών).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Σε όλες τις ηλικίες, συνηθέστερα μεταξύ 50-60 ετών.</a:t>
            </a:r>
          </a:p>
          <a:p>
            <a:pPr>
              <a:buNone/>
            </a:pPr>
            <a:r>
              <a:rPr lang="el-GR" dirty="0" smtClean="0"/>
              <a:t>Διηθητικοί, ξεκινούν από λευκή ουσία μετωπιαίου και κροταφικού λοβού.</a:t>
            </a:r>
          </a:p>
          <a:p>
            <a:pPr>
              <a:buNone/>
            </a:pPr>
            <a:r>
              <a:rPr lang="el-GR" dirty="0" err="1" smtClean="0"/>
              <a:t>Πολυεστιακή</a:t>
            </a:r>
            <a:r>
              <a:rPr lang="el-GR" dirty="0" smtClean="0"/>
              <a:t> </a:t>
            </a:r>
            <a:r>
              <a:rPr lang="el-GR" dirty="0" smtClean="0"/>
              <a:t>ή αμφοτερόπλευρη εντόπιση (διαμέσου συνδέσμων).</a:t>
            </a:r>
          </a:p>
          <a:p>
            <a:pPr>
              <a:buNone/>
            </a:pPr>
            <a:r>
              <a:rPr lang="el-GR" dirty="0" smtClean="0"/>
              <a:t>Μαλακή υφή, αιμορραγικοί.</a:t>
            </a:r>
          </a:p>
          <a:p>
            <a:pPr>
              <a:buNone/>
            </a:pPr>
            <a:r>
              <a:rPr lang="el-GR" dirty="0" smtClean="0"/>
              <a:t>Προϊούσα νευρολογική σημειολογία, όχι συχνές επιληπτικές κρίσεις, 6% οξεία έναρξη (</a:t>
            </a:r>
            <a:r>
              <a:rPr lang="el-GR" dirty="0" err="1" smtClean="0"/>
              <a:t>δδ</a:t>
            </a:r>
            <a:r>
              <a:rPr lang="el-GR" dirty="0" smtClean="0"/>
              <a:t> ΑΕΕ).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Υψηλής κακοήθειας: </a:t>
            </a:r>
            <a:r>
              <a:rPr lang="el-GR" dirty="0" err="1" smtClean="0"/>
              <a:t>περιεστιακό</a:t>
            </a:r>
            <a:r>
              <a:rPr lang="el-GR" dirty="0" smtClean="0"/>
              <a:t> οίδημα (αυξημένο σήμα σε Τ2 και </a:t>
            </a:r>
            <a:r>
              <a:rPr lang="en-US" dirty="0" smtClean="0"/>
              <a:t>Flair)</a:t>
            </a:r>
            <a:r>
              <a:rPr lang="el-GR" dirty="0" smtClean="0"/>
              <a:t>, πρόσληψη σκιαγραφικού, </a:t>
            </a:r>
            <a:r>
              <a:rPr lang="el-GR" dirty="0" err="1" smtClean="0"/>
              <a:t>υπόπυκνο</a:t>
            </a:r>
            <a:r>
              <a:rPr lang="el-GR" dirty="0" smtClean="0"/>
              <a:t> πυρήνα (νέκρωση)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21497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l-GR" b="1" dirty="0" smtClean="0"/>
              <a:t>Χειρουργική θεραπεία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Διηθητικοί, μη περιγεγραμμένοι, επεκτείνονται πέρα από τα όρια που διακρίνονται στην μαγνητική τομογραφία, δυσχερής η διάκριση υγιών ορίων ακόμα και διεγχειρητικά, ποτέ δεν γίνεται πλήρης απομάκρυνση όγκου, οι ευρείες εκτομές καταλείπουν αναπηρία.</a:t>
            </a:r>
          </a:p>
          <a:p>
            <a:pPr>
              <a:buNone/>
            </a:pPr>
            <a:r>
              <a:rPr lang="el-GR" dirty="0" smtClean="0"/>
              <a:t>Όμως η μέγιστη δυνατή εκτομή με σεβασμό υγιούς ιστού αυξάνει την επιβίωση.</a:t>
            </a:r>
          </a:p>
          <a:p>
            <a:pPr>
              <a:buNone/>
            </a:pPr>
            <a:r>
              <a:rPr lang="el-GR" dirty="0" smtClean="0"/>
              <a:t>Ανεγχείρητοι όγκοι: εν τω βάθει, αμφοτερόπλευρη επέκταση, συννοσηρότητα. Ανοικτή ή στερεοτακτική βιοψία.</a:t>
            </a:r>
          </a:p>
          <a:p>
            <a:pPr>
              <a:buNone/>
            </a:pPr>
            <a:r>
              <a:rPr lang="el-GR" dirty="0" smtClean="0"/>
              <a:t>Υποβοήθηση εκτομής: </a:t>
            </a:r>
          </a:p>
          <a:p>
            <a:pPr>
              <a:buNone/>
            </a:pPr>
            <a:r>
              <a:rPr lang="el-GR" dirty="0" smtClean="0"/>
              <a:t>	Προεγχειρητικά- </a:t>
            </a:r>
            <a:r>
              <a:rPr lang="el-GR" u="sng" dirty="0" smtClean="0"/>
              <a:t>λειτουργική μαγνητική τομογραφία </a:t>
            </a:r>
            <a:r>
              <a:rPr lang="el-GR" dirty="0" smtClean="0"/>
              <a:t>και </a:t>
            </a:r>
            <a:r>
              <a:rPr lang="el-GR" u="sng" dirty="0" smtClean="0"/>
              <a:t>δεσμιδογραφία</a:t>
            </a:r>
            <a:r>
              <a:rPr lang="el-GR" dirty="0" smtClean="0"/>
              <a:t> για τη χαρτογράφηση σημαντικών φλοιωδών και υποφλοιωδών δομών και διεγχειρητικά- συστήματα </a:t>
            </a:r>
            <a:r>
              <a:rPr lang="el-GR" u="sng" dirty="0" smtClean="0"/>
              <a:t>νευροπλοήγησης.</a:t>
            </a:r>
          </a:p>
          <a:p>
            <a:pPr>
              <a:buNone/>
            </a:pPr>
            <a:r>
              <a:rPr lang="el-GR" dirty="0" smtClean="0"/>
              <a:t>	Απεικόνιση σε πραγματικό χρόνο- </a:t>
            </a:r>
            <a:r>
              <a:rPr lang="el-GR" u="sng" dirty="0" err="1" smtClean="0"/>
              <a:t>διεγχειρητική</a:t>
            </a:r>
            <a:r>
              <a:rPr lang="el-GR" dirty="0" smtClean="0"/>
              <a:t> </a:t>
            </a:r>
            <a:r>
              <a:rPr lang="el-GR" u="sng" dirty="0" smtClean="0"/>
              <a:t>μαγνητική</a:t>
            </a:r>
            <a:r>
              <a:rPr lang="el-GR" dirty="0" smtClean="0"/>
              <a:t> τομογραφία και </a:t>
            </a:r>
            <a:r>
              <a:rPr lang="el-GR" u="sng" dirty="0" err="1" smtClean="0"/>
              <a:t>υπερηχοτομογραφία</a:t>
            </a:r>
            <a:endParaRPr lang="el-GR" u="sng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Σήμανση</a:t>
            </a:r>
            <a:r>
              <a:rPr lang="el-GR" dirty="0" smtClean="0"/>
              <a:t>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κυττάρων μετά από έγχυση ειδικών παραγόντων, πχ φθορισμός 5-</a:t>
            </a:r>
            <a:r>
              <a:rPr lang="en-US" dirty="0" smtClean="0"/>
              <a:t> ALA (</a:t>
            </a:r>
            <a:r>
              <a:rPr lang="el-GR" dirty="0" smtClean="0"/>
              <a:t>5 </a:t>
            </a:r>
            <a:r>
              <a:rPr lang="el-GR" dirty="0" err="1" smtClean="0"/>
              <a:t>αμινολεβουλινικό</a:t>
            </a:r>
            <a:r>
              <a:rPr lang="el-GR" dirty="0" smtClean="0"/>
              <a:t> </a:t>
            </a:r>
            <a:r>
              <a:rPr lang="el-GR" dirty="0" err="1" smtClean="0"/>
              <a:t>οξυ</a:t>
            </a:r>
            <a:r>
              <a:rPr lang="el-GR" dirty="0" smtClean="0"/>
              <a:t>) ώστε να καταστούν ορατά τα κύτταρα του γλοιοβλαστώματος στην επιφάνεια διεπαφής όγκου-φυσιολογικού παρεγχύματος.</a:t>
            </a:r>
            <a:endParaRPr lang="el-GR" u="sng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err="1" smtClean="0"/>
              <a:t>Φλοιική</a:t>
            </a:r>
            <a:r>
              <a:rPr lang="el-GR" u="sng" dirty="0" smtClean="0"/>
              <a:t> και </a:t>
            </a:r>
            <a:r>
              <a:rPr lang="el-GR" u="sng" dirty="0" err="1" smtClean="0"/>
              <a:t>υποφλοιώδης</a:t>
            </a:r>
            <a:r>
              <a:rPr lang="el-GR" u="sng" dirty="0" smtClean="0"/>
              <a:t> ηλεκτρική διέγερση</a:t>
            </a:r>
            <a:r>
              <a:rPr lang="el-GR" dirty="0" smtClean="0"/>
              <a:t>-ταυτοποίηση λειτουργικών περιοχών και σημαντικών οδών (χαρτογράφηση)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u="sng" dirty="0" smtClean="0"/>
              <a:t>Κρανιοτομία σε εγρήγορση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Γλοιώματα υψηλού βαθμού κακοήθειας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Γλοιώματα υψηλού βαθμού κακοήθειας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smtClean="0"/>
              <a:t>Ακτινοθεραπεία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Κυρίως στα </a:t>
            </a:r>
            <a:r>
              <a:rPr lang="el-GR" u="sng" dirty="0" smtClean="0"/>
              <a:t>υψηλής</a:t>
            </a:r>
            <a:r>
              <a:rPr lang="el-GR" dirty="0" smtClean="0"/>
              <a:t> κακοηθείας. Μετά τη χειρουργική επέμβαση. Αυξάνει την επιβίωση. Σε υπολειμματική νόσο(&lt;3εκ) η εστιακή ακτινοβόληση παρατείνει την επιβίωση.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Χημειοθεραπεία</a:t>
            </a:r>
            <a:r>
              <a:rPr lang="el-GR" dirty="0" smtClean="0"/>
              <a:t>. (</a:t>
            </a:r>
            <a:r>
              <a:rPr lang="el-GR" u="sng" dirty="0" smtClean="0"/>
              <a:t>όχι στα χαμηλής κακοήθειας</a:t>
            </a:r>
            <a:r>
              <a:rPr lang="el-GR" dirty="0" smtClean="0"/>
              <a:t>). Τεκμηριωμένη η χρήση </a:t>
            </a:r>
            <a:r>
              <a:rPr lang="el-GR" b="1" dirty="0" err="1" smtClean="0">
                <a:solidFill>
                  <a:schemeClr val="accent6">
                    <a:lumMod val="75000"/>
                  </a:schemeClr>
                </a:solidFill>
              </a:rPr>
              <a:t>Τεμοζολομίδης</a:t>
            </a:r>
            <a:r>
              <a:rPr lang="el-GR" dirty="0" smtClean="0"/>
              <a:t> στα </a:t>
            </a:r>
            <a:r>
              <a:rPr lang="el-GR" u="sng" dirty="0" smtClean="0"/>
              <a:t>αναπλαστικά</a:t>
            </a:r>
            <a:r>
              <a:rPr lang="el-GR" dirty="0" smtClean="0"/>
              <a:t> </a:t>
            </a:r>
            <a:r>
              <a:rPr lang="el-GR" dirty="0" err="1" smtClean="0"/>
              <a:t>αστροκυττώματα</a:t>
            </a:r>
            <a:r>
              <a:rPr lang="el-GR" dirty="0" smtClean="0"/>
              <a:t> και γλοιοβλαστώματα που υποτροπιάζουν, συμπληρωματικά της ΑΘ. Καλά ανεκτό. Από του στόματος. 40-50% ανταπόκριση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Η βισ-2-χλωροαιθυλνιτροζουρία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BCNU</a:t>
            </a:r>
            <a:r>
              <a:rPr lang="en-US" dirty="0" smtClean="0"/>
              <a:t>)</a:t>
            </a:r>
            <a:r>
              <a:rPr lang="el-GR" dirty="0" smtClean="0"/>
              <a:t> ενδοφλέβια (20-25% ασθενών ανταποκρίνονται). Χορηγείται και άμεσα ως βιοδιασπώμενο δισκίο </a:t>
            </a:r>
            <a:r>
              <a:rPr lang="en-US" dirty="0" smtClean="0"/>
              <a:t>(</a:t>
            </a:r>
            <a:r>
              <a:rPr lang="en-US" dirty="0" err="1" smtClean="0"/>
              <a:t>prolifeprosan</a:t>
            </a:r>
            <a:r>
              <a:rPr lang="en-US" dirty="0" smtClean="0"/>
              <a:t>/</a:t>
            </a:r>
            <a:r>
              <a:rPr lang="el-GR" dirty="0" err="1" smtClean="0"/>
              <a:t>καρμουστίνη</a:t>
            </a:r>
            <a:r>
              <a:rPr lang="el-GR" dirty="0" smtClean="0"/>
              <a:t>) κατά τη διάρκεια του χειρουργείου.</a:t>
            </a:r>
          </a:p>
          <a:p>
            <a:pPr>
              <a:buNone/>
            </a:pPr>
            <a:r>
              <a:rPr lang="el-GR" dirty="0" smtClean="0"/>
              <a:t>Τα </a:t>
            </a:r>
            <a:r>
              <a:rPr lang="el-GR" u="sng" dirty="0" smtClean="0"/>
              <a:t>ολιγιδενδρογλοιώματα </a:t>
            </a:r>
            <a:r>
              <a:rPr lang="el-GR" dirty="0" smtClean="0"/>
              <a:t>είναι χημειοευαίσθητα, συσχέτιση </a:t>
            </a:r>
            <a:r>
              <a:rPr lang="el-GR" dirty="0" err="1" smtClean="0"/>
              <a:t>χρωμοσωμικών</a:t>
            </a:r>
            <a:r>
              <a:rPr lang="el-GR" dirty="0" smtClean="0"/>
              <a:t> </a:t>
            </a:r>
            <a:r>
              <a:rPr lang="el-GR" dirty="0" smtClean="0"/>
              <a:t>ανωμαλιών και </a:t>
            </a:r>
            <a:r>
              <a:rPr lang="el-GR" dirty="0" smtClean="0"/>
              <a:t>ανταπόκρισης ΧΘ  (απώλεια ετεροζυγωτίας στο  1</a:t>
            </a:r>
            <a:r>
              <a:rPr lang="en-US" dirty="0" smtClean="0"/>
              <a:t>p </a:t>
            </a:r>
            <a:r>
              <a:rPr lang="el-GR" dirty="0" smtClean="0"/>
              <a:t>και </a:t>
            </a:r>
            <a:r>
              <a:rPr lang="en-US" dirty="0" smtClean="0"/>
              <a:t>19q</a:t>
            </a:r>
            <a:r>
              <a:rPr lang="el-GR" dirty="0" smtClean="0"/>
              <a:t>  προβλέπει κατά 95% ανταπόκριση, ασθενείς με έλλειψη αυτού του δείκτη ανταποκρίνονται μόνο κατά 30%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PCV</a:t>
            </a:r>
            <a:r>
              <a:rPr lang="en-US" dirty="0" smtClean="0"/>
              <a:t>, </a:t>
            </a:r>
            <a:r>
              <a:rPr lang="el-GR" dirty="0" smtClean="0"/>
              <a:t> 6 κύκλοι (</a:t>
            </a:r>
            <a:r>
              <a:rPr lang="el-GR" dirty="0" err="1" smtClean="0"/>
              <a:t>προκαρβαζίνη</a:t>
            </a:r>
            <a:r>
              <a:rPr lang="el-GR" dirty="0" smtClean="0"/>
              <a:t>, </a:t>
            </a:r>
            <a:r>
              <a:rPr lang="el-GR" dirty="0" err="1" smtClean="0"/>
              <a:t>κυκλοφωσφαμίδη</a:t>
            </a:r>
            <a:r>
              <a:rPr lang="el-GR" dirty="0" smtClean="0"/>
              <a:t>, </a:t>
            </a:r>
            <a:r>
              <a:rPr lang="el-GR" dirty="0" err="1" smtClean="0"/>
              <a:t>βινκριστίνη</a:t>
            </a:r>
            <a:r>
              <a:rPr lang="el-GR" dirty="0" smtClean="0"/>
              <a:t>, </a:t>
            </a:r>
            <a:r>
              <a:rPr lang="el-GR" dirty="0" err="1" smtClean="0"/>
              <a:t>λομουστίνη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Παράγοντες: ηλικία (μικρή ηλικία καλός προγνωστικός παράγοντας), τύπος, λειτουργική κατάσταση ασθενούς, δυνατότητα ριζικής εκτομής.</a:t>
            </a:r>
          </a:p>
          <a:p>
            <a:r>
              <a:rPr lang="el-GR" dirty="0" err="1" smtClean="0"/>
              <a:t>Γλοιβλαστώματα</a:t>
            </a:r>
            <a:r>
              <a:rPr lang="el-GR" dirty="0" smtClean="0"/>
              <a:t>: περίπου 1 έτος (&lt;2% 5ετή επιβίωση)</a:t>
            </a:r>
          </a:p>
          <a:p>
            <a:r>
              <a:rPr lang="el-GR" dirty="0" smtClean="0"/>
              <a:t>Αναπλαστικό : μέση επιβίωση 2-3 έτη </a:t>
            </a:r>
          </a:p>
          <a:p>
            <a:r>
              <a:rPr lang="el-GR" dirty="0" smtClean="0"/>
              <a:t>Αμιγή ολιγιδενδρογλοιώματα: &gt;10 έτη</a:t>
            </a:r>
          </a:p>
          <a:p>
            <a:r>
              <a:rPr lang="el-GR" dirty="0" smtClean="0"/>
              <a:t>Μικτά </a:t>
            </a:r>
            <a:r>
              <a:rPr lang="el-GR" dirty="0" err="1" smtClean="0"/>
              <a:t>ολιγο</a:t>
            </a:r>
            <a:r>
              <a:rPr lang="el-GR" dirty="0" smtClean="0"/>
              <a:t> </a:t>
            </a:r>
            <a:r>
              <a:rPr lang="el-GR" dirty="0" err="1" smtClean="0"/>
              <a:t>αστροκυττώματα</a:t>
            </a:r>
            <a:r>
              <a:rPr lang="el-GR" dirty="0" smtClean="0"/>
              <a:t>. Ενδιάμεση επιβίωση</a:t>
            </a:r>
          </a:p>
          <a:p>
            <a:r>
              <a:rPr lang="el-GR" dirty="0" smtClean="0"/>
              <a:t>Χαμηλής κακοήθειας γλοιώματα: 7-10 έτη (5ετής επιβίωση 50% ενήλικές, 85% παιδιά)</a:t>
            </a:r>
          </a:p>
          <a:p>
            <a:r>
              <a:rPr lang="el-GR" dirty="0" smtClean="0"/>
              <a:t>Ειδικού τύπου (</a:t>
            </a:r>
            <a:r>
              <a:rPr lang="el-GR" dirty="0" err="1" smtClean="0"/>
              <a:t>πιλοκυτταρικά</a:t>
            </a:r>
            <a:r>
              <a:rPr lang="el-GR" dirty="0" smtClean="0"/>
              <a:t>): μπορεί και πλήρης ίαση</a:t>
            </a:r>
            <a:endParaRPr lang="el-G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09437" cy="664371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759676" y="357166"/>
            <a:ext cx="3437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r>
              <a:rPr lang="el-GR" dirty="0" smtClean="0"/>
              <a:t> μάζα με ασβεστώσεις, </a:t>
            </a:r>
          </a:p>
          <a:p>
            <a:r>
              <a:rPr lang="el-GR" dirty="0" smtClean="0"/>
              <a:t>ελάχιστη χωροκατακτητική δράση </a:t>
            </a:r>
          </a:p>
          <a:p>
            <a:r>
              <a:rPr lang="el-GR" dirty="0" smtClean="0"/>
              <a:t>(πιθανώς διηθητικός όγκος)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857884" y="3714752"/>
            <a:ext cx="28751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</a:p>
          <a:p>
            <a:r>
              <a:rPr lang="el-GR" dirty="0" smtClean="0"/>
              <a:t>ΔΔ</a:t>
            </a:r>
          </a:p>
          <a:p>
            <a:r>
              <a:rPr lang="el-GR" dirty="0" smtClean="0"/>
              <a:t>Αναπλαστικό αστροκύττωμα</a:t>
            </a:r>
          </a:p>
          <a:p>
            <a:r>
              <a:rPr lang="el-GR" dirty="0" smtClean="0"/>
              <a:t>Πολύμορφο γλοιοβλάστωμα</a:t>
            </a:r>
          </a:p>
          <a:p>
            <a:r>
              <a:rPr lang="el-GR" dirty="0" err="1" smtClean="0"/>
              <a:t>Ολιγοδενδρογλοίωμα</a:t>
            </a:r>
            <a:endParaRPr lang="el-G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7439077" cy="507209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7158" y="5500702"/>
            <a:ext cx="8119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Μεγάλος όγκος που διηθεί όλο το δεξιό ημισφαίριο, χωρίς χωροκατακτητική δράση.</a:t>
            </a:r>
          </a:p>
          <a:p>
            <a:r>
              <a:rPr lang="el-GR" dirty="0" smtClean="0"/>
              <a:t>Πρόσληψη σκιαγραφικού κατά τόπους</a:t>
            </a:r>
          </a:p>
          <a:p>
            <a:r>
              <a:rPr lang="el-GR" dirty="0" smtClean="0"/>
              <a:t>Τυπική εικόνα πολύμορφου γλοιοβλαστώματος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00660" cy="680771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500694" y="785794"/>
            <a:ext cx="36433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Όγκοι που διασχίζουν μέση γραμμή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643570" y="1571612"/>
            <a:ext cx="30348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Πολύμορφο γλοιοβλάστωμα:  </a:t>
            </a:r>
          </a:p>
          <a:p>
            <a:r>
              <a:rPr lang="el-GR" dirty="0" smtClean="0"/>
              <a:t>διήθηση μεσολοβίου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072198" y="2357430"/>
            <a:ext cx="183563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Νέκρωση από ΑΘ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429256" y="2928934"/>
            <a:ext cx="33499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Μηνιγγίωμα περνά μέση γραμμή </a:t>
            </a:r>
          </a:p>
          <a:p>
            <a:r>
              <a:rPr lang="el-GR" dirty="0" smtClean="0"/>
              <a:t>κατά μήκος μηνίγγων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500694" y="3714752"/>
            <a:ext cx="3101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Λέμφωμα στη μέση γραμμή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357642" y="4357694"/>
            <a:ext cx="378635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err="1" smtClean="0"/>
              <a:t>Επιδερμοειδής</a:t>
            </a:r>
            <a:r>
              <a:rPr lang="el-GR" dirty="0" smtClean="0"/>
              <a:t> κύστη διασχίζει μέση </a:t>
            </a:r>
          </a:p>
          <a:p>
            <a:r>
              <a:rPr lang="el-GR" dirty="0" smtClean="0"/>
              <a:t>γραμμή μέσω υπαραχνοειδούς χώρου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429256" y="5429264"/>
            <a:ext cx="23079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ΣΚΠ μέσω μεσολοβίου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371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1παθείς όγκοι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Ενήλικες: 80-85% </a:t>
            </a:r>
            <a:r>
              <a:rPr lang="el-GR" dirty="0" err="1" smtClean="0"/>
              <a:t>υπερσκηνιδιακοί</a:t>
            </a:r>
            <a:endParaRPr lang="el-GR" dirty="0" smtClean="0"/>
          </a:p>
          <a:p>
            <a:pPr lvl="1"/>
            <a:r>
              <a:rPr lang="el-GR" dirty="0" smtClean="0"/>
              <a:t>Γλοιώματα</a:t>
            </a:r>
          </a:p>
          <a:p>
            <a:pPr lvl="1"/>
            <a:r>
              <a:rPr lang="el-GR" dirty="0" smtClean="0"/>
              <a:t>Μεταστάσεις</a:t>
            </a:r>
          </a:p>
          <a:p>
            <a:pPr lvl="1"/>
            <a:r>
              <a:rPr lang="el-GR" dirty="0" smtClean="0"/>
              <a:t>Μηνιγγιώματα </a:t>
            </a:r>
          </a:p>
          <a:p>
            <a:pPr lvl="1">
              <a:buNone/>
            </a:pPr>
            <a:endParaRPr lang="el-GR" dirty="0" smtClean="0"/>
          </a:p>
          <a:p>
            <a:pPr marL="0" lvl="1" indent="457200">
              <a:buFont typeface="Arial" pitchFamily="34" charset="0"/>
              <a:buChar char="•"/>
            </a:pPr>
            <a:r>
              <a:rPr lang="el-GR" dirty="0" smtClean="0"/>
              <a:t>Παιδιά: 45% </a:t>
            </a:r>
            <a:r>
              <a:rPr lang="el-GR" dirty="0" err="1" smtClean="0"/>
              <a:t>υποσκηνιδιακοί</a:t>
            </a:r>
            <a:endParaRPr lang="el-GR" dirty="0"/>
          </a:p>
          <a:p>
            <a:pPr marL="714375" lvl="1" indent="457200"/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συχνότερη κακοήθεια μετά τη λευχαιμία (15-25% κακοηθειών)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715404" cy="287212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3286124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Αποπληξία υπόφυσης</a:t>
            </a:r>
          </a:p>
          <a:p>
            <a:r>
              <a:rPr lang="el-GR" dirty="0" smtClean="0"/>
              <a:t>Αιμορραγία σε </a:t>
            </a:r>
          </a:p>
          <a:p>
            <a:r>
              <a:rPr lang="el-GR" dirty="0" err="1" smtClean="0"/>
              <a:t>μακροαδένωμα</a:t>
            </a:r>
            <a:r>
              <a:rPr lang="el-GR" dirty="0" smtClean="0"/>
              <a:t> υπόφυσης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857488" y="328612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Πολύμορφο γλοιοβλάστωμα </a:t>
            </a:r>
          </a:p>
          <a:p>
            <a:r>
              <a:rPr lang="el-GR" dirty="0" smtClean="0"/>
              <a:t>που αιμορράγησε </a:t>
            </a:r>
          </a:p>
          <a:p>
            <a:r>
              <a:rPr lang="el-GR" dirty="0" smtClean="0"/>
              <a:t>στο </a:t>
            </a:r>
            <a:r>
              <a:rPr lang="el-GR" dirty="0" err="1" smtClean="0"/>
              <a:t>σπλήνιο</a:t>
            </a:r>
            <a:r>
              <a:rPr lang="el-GR" dirty="0" smtClean="0"/>
              <a:t> μεσολοβίου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857884" y="3571876"/>
            <a:ext cx="246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Μεταστατικό μελάνωμα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928926" y="0"/>
            <a:ext cx="170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Υψηλό σήμα Τ1 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929618" cy="4090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1358" cy="678661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132517" y="857232"/>
            <a:ext cx="40114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Μελάνωμα</a:t>
            </a:r>
            <a:r>
              <a:rPr lang="el-GR" dirty="0" smtClean="0"/>
              <a:t> λόγω μελανίνης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Πολύμορφο </a:t>
            </a:r>
            <a:r>
              <a:rPr lang="el-GR" dirty="0" err="1" smtClean="0">
                <a:solidFill>
                  <a:srgbClr val="FF0000"/>
                </a:solidFill>
              </a:rPr>
              <a:t>γλβλ</a:t>
            </a:r>
            <a:r>
              <a:rPr lang="el-GR" dirty="0" smtClean="0">
                <a:solidFill>
                  <a:srgbClr val="FF0000"/>
                </a:solidFill>
              </a:rPr>
              <a:t>  συνήθως υψηλό σήμα</a:t>
            </a:r>
          </a:p>
          <a:p>
            <a:r>
              <a:rPr lang="el-GR" dirty="0" smtClean="0"/>
              <a:t>(αν έχουν υψηλό δείκτη πυρ/</a:t>
            </a:r>
            <a:r>
              <a:rPr lang="el-GR" dirty="0" err="1" smtClean="0"/>
              <a:t>κπλασμα)</a:t>
            </a:r>
            <a:endParaRPr lang="el-GR" dirty="0" smtClean="0"/>
          </a:p>
          <a:p>
            <a:r>
              <a:rPr lang="en-US" dirty="0" smtClean="0"/>
              <a:t>PNET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υψηλό</a:t>
            </a:r>
            <a:r>
              <a:rPr lang="el-GR" dirty="0" smtClean="0"/>
              <a:t>ς</a:t>
            </a:r>
            <a:r>
              <a:rPr lang="el-GR" dirty="0" smtClean="0"/>
              <a:t> </a:t>
            </a:r>
            <a:r>
              <a:rPr lang="el-GR" dirty="0" smtClean="0"/>
              <a:t>δείκτη πυρ/κπλασμα</a:t>
            </a:r>
            <a:r>
              <a:rPr lang="en-US" dirty="0" smtClean="0"/>
              <a:t>)</a:t>
            </a:r>
          </a:p>
          <a:p>
            <a:r>
              <a:rPr lang="el-GR" dirty="0" smtClean="0"/>
              <a:t>Μεταστάσεις αν έχουν ασβεστώσεις</a:t>
            </a:r>
          </a:p>
          <a:p>
            <a:r>
              <a:rPr lang="el-GR" dirty="0" smtClean="0"/>
              <a:t>Μηνιγγιώματα υψηλό σήμα στην Τ2 </a:t>
            </a:r>
          </a:p>
          <a:p>
            <a:r>
              <a:rPr lang="el-GR" dirty="0" smtClean="0"/>
              <a:t>αν περιέχουν πολύ νερό</a:t>
            </a:r>
          </a:p>
          <a:p>
            <a:r>
              <a:rPr lang="el-GR" dirty="0" smtClean="0"/>
              <a:t>Χαμηλό σήμα στην Τ2 αν είναι πυκνά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υπερκυτταρικά</a:t>
            </a:r>
            <a:r>
              <a:rPr lang="el-GR" dirty="0" smtClean="0"/>
              <a:t> ή έχουν ασβεστώσεις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86446" y="214290"/>
            <a:ext cx="17522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Χαμηλό σήμα Τ2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671090" cy="342902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285852" y="4549676"/>
            <a:ext cx="611205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Πρόσληψη σκιαγραφικού</a:t>
            </a:r>
          </a:p>
          <a:p>
            <a:pPr marL="342900" indent="-342900">
              <a:buAutoNum type="arabicPeriod"/>
            </a:pPr>
            <a:r>
              <a:rPr lang="el-GR" dirty="0" smtClean="0"/>
              <a:t>αν διασπαστεί ΑΕΦ 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εξωπαρεγχυματικοί</a:t>
            </a:r>
            <a:r>
              <a:rPr lang="el-GR" dirty="0" smtClean="0"/>
              <a:t> όγκοι: μηνιγγίωμα  </a:t>
            </a:r>
            <a:r>
              <a:rPr lang="el-GR" dirty="0" err="1" smtClean="0"/>
              <a:t>σβάνωμα</a:t>
            </a:r>
            <a:endParaRPr lang="el-GR" dirty="0" smtClean="0"/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Υπόφυση, επίφυση και χοριοειδή πλέγματα δεν έχουν ΑΕΦ</a:t>
            </a:r>
          </a:p>
          <a:p>
            <a:pPr marL="342900" indent="-342900">
              <a:buFontTx/>
              <a:buAutoNum type="arabicPeriod"/>
            </a:pPr>
            <a:r>
              <a:rPr lang="el-GR" dirty="0" smtClean="0"/>
              <a:t>Άλλες βλάβες: ΣΚΠ, λοιμώξεις, </a:t>
            </a:r>
            <a:r>
              <a:rPr lang="el-GR" dirty="0" err="1" smtClean="0"/>
              <a:t>έμφρακτα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357818" cy="652679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406182" y="428604"/>
            <a:ext cx="373781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Ομοιογενής πρόσληψη σκιαγραφικού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643570" y="1571612"/>
            <a:ext cx="30224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Μεταστάσεις</a:t>
            </a:r>
          </a:p>
          <a:p>
            <a:r>
              <a:rPr lang="el-GR" dirty="0" smtClean="0"/>
              <a:t>Λέμφωμα</a:t>
            </a:r>
          </a:p>
          <a:p>
            <a:r>
              <a:rPr lang="el-GR" dirty="0" err="1" smtClean="0"/>
              <a:t>Γερμίνωμα</a:t>
            </a:r>
            <a:r>
              <a:rPr lang="el-GR" dirty="0" smtClean="0"/>
              <a:t>-</a:t>
            </a:r>
            <a:r>
              <a:rPr lang="el-GR" dirty="0" err="1" smtClean="0"/>
              <a:t>επιφυσιακοί</a:t>
            </a:r>
            <a:r>
              <a:rPr lang="el-GR" dirty="0" smtClean="0"/>
              <a:t> όγκοι</a:t>
            </a:r>
          </a:p>
          <a:p>
            <a:r>
              <a:rPr lang="el-GR" dirty="0" err="1" smtClean="0"/>
              <a:t>Μακροαδενώματα</a:t>
            </a:r>
            <a:r>
              <a:rPr lang="el-GR" dirty="0" smtClean="0"/>
              <a:t> υπόφυσης</a:t>
            </a:r>
          </a:p>
          <a:p>
            <a:r>
              <a:rPr lang="el-GR" dirty="0" smtClean="0"/>
              <a:t>Πιλοκυτταρικό αστροκύττωμα</a:t>
            </a:r>
          </a:p>
          <a:p>
            <a:r>
              <a:rPr lang="el-GR" dirty="0" err="1" smtClean="0"/>
              <a:t>Αιμαγγειοβλάστωμα</a:t>
            </a:r>
            <a:endParaRPr lang="el-GR" dirty="0" smtClean="0"/>
          </a:p>
          <a:p>
            <a:r>
              <a:rPr lang="el-GR" dirty="0" err="1" smtClean="0"/>
              <a:t>Γαγγλιογλοίωμα</a:t>
            </a:r>
            <a:endParaRPr lang="el-GR" dirty="0" smtClean="0"/>
          </a:p>
          <a:p>
            <a:r>
              <a:rPr lang="el-GR" dirty="0" smtClean="0"/>
              <a:t>Μηνιγγίωμα</a:t>
            </a:r>
          </a:p>
          <a:p>
            <a:r>
              <a:rPr lang="el-GR" dirty="0" err="1" smtClean="0"/>
              <a:t>Σβάνωμα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35396" cy="450059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28596" y="5072074"/>
            <a:ext cx="381989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Πρόσληψη σκιαγραφικού κατά τόπους</a:t>
            </a:r>
          </a:p>
          <a:p>
            <a:r>
              <a:rPr lang="el-GR" dirty="0" smtClean="0"/>
              <a:t>Μεταστάσεις</a:t>
            </a:r>
          </a:p>
          <a:p>
            <a:r>
              <a:rPr lang="el-GR" dirty="0" err="1" smtClean="0"/>
              <a:t>Ολιγοδενδρογλοίωμα</a:t>
            </a:r>
            <a:endParaRPr lang="el-GR" dirty="0" smtClean="0"/>
          </a:p>
          <a:p>
            <a:r>
              <a:rPr lang="el-GR" dirty="0" smtClean="0"/>
              <a:t>Πολύμορφο γλοιοβλάστωμα</a:t>
            </a:r>
          </a:p>
          <a:p>
            <a:r>
              <a:rPr lang="el-GR" dirty="0" smtClean="0"/>
              <a:t>Νέκρωση από ΑΘ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70953" y="5072074"/>
            <a:ext cx="4573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Πολύμορφο γλοιοβλάστωμα</a:t>
            </a:r>
          </a:p>
          <a:p>
            <a:r>
              <a:rPr lang="el-GR" dirty="0" smtClean="0"/>
              <a:t>Κυστικό μόρφωμα με δακτυλιοειδή ενίσχυση</a:t>
            </a:r>
          </a:p>
          <a:p>
            <a:r>
              <a:rPr lang="el-GR" dirty="0" smtClean="0"/>
              <a:t>Στη </a:t>
            </a:r>
            <a:r>
              <a:rPr lang="en-US" dirty="0" smtClean="0"/>
              <a:t>Flair</a:t>
            </a:r>
            <a:r>
              <a:rPr lang="el-GR" dirty="0" smtClean="0"/>
              <a:t> φαίνεται επέκταση </a:t>
            </a:r>
          </a:p>
          <a:p>
            <a:r>
              <a:rPr lang="el-GR" dirty="0" err="1" smtClean="0"/>
              <a:t>νεοπλασματικών</a:t>
            </a:r>
            <a:r>
              <a:rPr lang="el-GR" dirty="0" smtClean="0"/>
              <a:t> κ. πέρα από την κύρια βλάβη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91000" cy="1819276"/>
          </a:xfrm>
          <a:prstGeom prst="rect">
            <a:avLst/>
          </a:prstGeom>
          <a:noFill/>
        </p:spPr>
      </p:pic>
      <p:pic>
        <p:nvPicPr>
          <p:cNvPr id="125956" name="Picture 4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8714017" cy="4000528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929190" y="571480"/>
            <a:ext cx="261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Δακτυλιοειδής πρόσληψη</a:t>
            </a:r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357982" cy="2832194"/>
          </a:xfrm>
          <a:prstGeom prst="rect">
            <a:avLst/>
          </a:prstGeom>
          <a:noFill/>
        </p:spPr>
      </p:pic>
      <p:pic>
        <p:nvPicPr>
          <p:cNvPr id="126980" name="Picture 4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6456446" cy="271464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928662" y="0"/>
            <a:ext cx="19772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Αξία σκιαγραφικού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929454" y="857232"/>
            <a:ext cx="172412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ΝΙ ΙΙ</a:t>
            </a:r>
          </a:p>
          <a:p>
            <a:r>
              <a:rPr lang="el-GR" dirty="0" smtClean="0"/>
              <a:t>2 </a:t>
            </a:r>
            <a:r>
              <a:rPr lang="el-GR" dirty="0" err="1" smtClean="0"/>
              <a:t>μηνιγγιώματα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και 1 </a:t>
            </a:r>
            <a:r>
              <a:rPr lang="el-GR" dirty="0" err="1" smtClean="0"/>
              <a:t>σβάνωμα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285852" y="5934670"/>
            <a:ext cx="382874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err="1" smtClean="0"/>
              <a:t>Λεπτομηνιγγική</a:t>
            </a:r>
            <a:r>
              <a:rPr lang="el-GR" dirty="0" smtClean="0"/>
              <a:t> διήθηση</a:t>
            </a:r>
          </a:p>
          <a:p>
            <a:r>
              <a:rPr lang="el-GR" dirty="0" smtClean="0"/>
              <a:t>Κίτρινο βέλος: φύλλα παρεγκεφαλίδας</a:t>
            </a:r>
          </a:p>
          <a:p>
            <a:r>
              <a:rPr lang="el-GR" dirty="0" err="1" smtClean="0"/>
              <a:t>Μπλέ</a:t>
            </a:r>
            <a:r>
              <a:rPr lang="el-GR" dirty="0" smtClean="0"/>
              <a:t> βέλος: 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εγκ</a:t>
            </a:r>
            <a:r>
              <a:rPr lang="el-GR" dirty="0" smtClean="0"/>
              <a:t>. συζυγία</a:t>
            </a:r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err="1" smtClean="0"/>
              <a:t>Επενδύμωμα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71612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2-5% ενδοκράνιων όγκων, στα παιδία 10% (1-4 ετών)</a:t>
            </a:r>
          </a:p>
          <a:p>
            <a:r>
              <a:rPr lang="el-GR" dirty="0" smtClean="0"/>
              <a:t>Εντοπίζονται κατά 60% στον οπίσθιο βόθρο (4</a:t>
            </a:r>
            <a:r>
              <a:rPr lang="el-GR" baseline="30000" dirty="0" smtClean="0"/>
              <a:t>η</a:t>
            </a:r>
            <a:r>
              <a:rPr lang="el-GR" dirty="0" smtClean="0"/>
              <a:t> κοιλία) όπου ο όγκος αναπτύσσεται από το έδαφος προς τη μεγάλη δεξαμενή και την ανώτερη αυχενική μοίρα. Διηθεί το στέλεχος και την παρεγκεφαλίδα.</a:t>
            </a:r>
          </a:p>
          <a:p>
            <a:r>
              <a:rPr lang="el-GR" dirty="0" smtClean="0"/>
              <a:t>Τα υπερσκηνιδιακά επενδυμώματα αναπτύσσονται </a:t>
            </a:r>
            <a:r>
              <a:rPr lang="el-GR" dirty="0" err="1" smtClean="0"/>
              <a:t>ενδοπαρεγχυματικά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Διασπείρονται μέσω ΕΝΥ.</a:t>
            </a:r>
          </a:p>
          <a:p>
            <a:r>
              <a:rPr lang="el-GR" dirty="0" smtClean="0"/>
              <a:t>Ίδια κλινική εικόνα και θεραπεία με </a:t>
            </a:r>
            <a:r>
              <a:rPr lang="el-GR" dirty="0" err="1" smtClean="0"/>
              <a:t>μυελοβλαστώματα</a:t>
            </a:r>
            <a:r>
              <a:rPr lang="el-GR" dirty="0" smtClean="0"/>
              <a:t>.</a:t>
            </a:r>
          </a:p>
          <a:p>
            <a:r>
              <a:rPr lang="en-US" dirty="0" smtClean="0"/>
              <a:t>MRI</a:t>
            </a:r>
            <a:r>
              <a:rPr lang="el-GR" dirty="0" smtClean="0"/>
              <a:t> αυξημένο σήμα Τ2, χαμηλό Τ1, προσλαμβάνουν σκιαγραφικό, κύστεις, </a:t>
            </a:r>
            <a:r>
              <a:rPr lang="el-GR" dirty="0" err="1" smtClean="0"/>
              <a:t>επασβεστώσεις</a:t>
            </a:r>
            <a:r>
              <a:rPr lang="el-GR" dirty="0" smtClean="0"/>
              <a:t>, αιμορραγίες</a:t>
            </a:r>
          </a:p>
          <a:p>
            <a:r>
              <a:rPr lang="el-GR" dirty="0" smtClean="0"/>
              <a:t>Πιο καλοήθη αλλά λόγω θέσης δύσκολα εξαιρούνται πλήρως. Συχνά υποτροπιάζουν, ΑΘ επικουρικά, ΧΘ  μόνο σε υποτροπή.</a:t>
            </a:r>
          </a:p>
          <a:p>
            <a:r>
              <a:rPr lang="el-GR" dirty="0" smtClean="0"/>
              <a:t>&lt;5 ετών κακή πρόγνωση</a:t>
            </a:r>
          </a:p>
          <a:p>
            <a:r>
              <a:rPr lang="el-GR" dirty="0" smtClean="0"/>
              <a:t>45% 5ετή επιβίωση.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82451" cy="392909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071538" y="4929198"/>
            <a:ext cx="651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Επενδύμωμα</a:t>
            </a:r>
            <a:r>
              <a:rPr lang="el-GR" dirty="0" smtClean="0"/>
              <a:t> με επέκταση στην </a:t>
            </a:r>
            <a:r>
              <a:rPr lang="el-GR" dirty="0" err="1" smtClean="0"/>
              <a:t>προγεφυρική</a:t>
            </a:r>
            <a:r>
              <a:rPr lang="el-GR" dirty="0" smtClean="0"/>
              <a:t> περιοχή (μπλε βέλη) </a:t>
            </a:r>
          </a:p>
          <a:p>
            <a:r>
              <a:rPr lang="el-GR" dirty="0" smtClean="0"/>
              <a:t>και στο ινιακό τρήμα (κόκκινο βέλος)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Πρόγνωση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Τύπος</a:t>
            </a:r>
          </a:p>
          <a:p>
            <a:pPr>
              <a:buNone/>
            </a:pPr>
            <a:r>
              <a:rPr lang="el-GR" dirty="0" smtClean="0"/>
              <a:t>Ιστολογική διαβάθμιση</a:t>
            </a:r>
          </a:p>
          <a:p>
            <a:pPr>
              <a:buNone/>
            </a:pPr>
            <a:r>
              <a:rPr lang="el-GR" dirty="0" smtClean="0"/>
              <a:t>Θέση</a:t>
            </a:r>
          </a:p>
          <a:p>
            <a:pPr>
              <a:buNone/>
            </a:pPr>
            <a:r>
              <a:rPr lang="el-GR" dirty="0" smtClean="0"/>
              <a:t>Σχέση με άλλες δομές</a:t>
            </a:r>
          </a:p>
          <a:p>
            <a:pPr>
              <a:buNone/>
            </a:pPr>
            <a:r>
              <a:rPr lang="el-GR" dirty="0" smtClean="0"/>
              <a:t>Μέγεθος</a:t>
            </a:r>
          </a:p>
          <a:p>
            <a:pPr>
              <a:buNone/>
            </a:pPr>
            <a:r>
              <a:rPr lang="el-GR" dirty="0" smtClean="0"/>
              <a:t>Ηλικία</a:t>
            </a:r>
          </a:p>
          <a:p>
            <a:pPr>
              <a:buNone/>
            </a:pPr>
            <a:r>
              <a:rPr lang="el-GR" dirty="0" smtClean="0"/>
              <a:t>Νευρολογικό έλλειμμα</a:t>
            </a:r>
          </a:p>
          <a:p>
            <a:pPr>
              <a:buNone/>
            </a:pPr>
            <a:r>
              <a:rPr lang="el-GR" dirty="0" smtClean="0"/>
              <a:t>Διαγνωστικά εργαλεία</a:t>
            </a:r>
          </a:p>
          <a:p>
            <a:pPr>
              <a:buNone/>
            </a:pPr>
            <a:r>
              <a:rPr lang="el-GR" dirty="0" smtClean="0"/>
              <a:t>Θεραπευτικές μέθοδοι</a:t>
            </a: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4572000" y="1643050"/>
            <a:ext cx="571504" cy="41434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500694" y="3357562"/>
            <a:ext cx="25657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&gt;20% δεκαετής επιβίωση</a:t>
            </a:r>
          </a:p>
          <a:p>
            <a:r>
              <a:rPr lang="el-GR" dirty="0" smtClean="0"/>
              <a:t>&gt;65% στα παιδιά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Μηνιγγιώματα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Αναπτύσσονται από την αραχνοειδή μήνιγγα</a:t>
            </a:r>
          </a:p>
          <a:p>
            <a:pPr>
              <a:buNone/>
            </a:pPr>
            <a:r>
              <a:rPr lang="el-GR" dirty="0" smtClean="0"/>
              <a:t>20% 1παθών όγκων</a:t>
            </a:r>
          </a:p>
          <a:p>
            <a:pPr>
              <a:buNone/>
            </a:pPr>
            <a:r>
              <a:rPr lang="el-GR" dirty="0" smtClean="0"/>
              <a:t>Γυναίκες/ Άντρες </a:t>
            </a:r>
            <a:r>
              <a:rPr lang="el-GR" dirty="0" smtClean="0"/>
              <a:t>3/1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40-60 ετών</a:t>
            </a:r>
          </a:p>
          <a:p>
            <a:pPr>
              <a:buNone/>
            </a:pPr>
            <a:r>
              <a:rPr lang="el-GR" dirty="0" smtClean="0"/>
              <a:t>40% πολλαπλά (συνδυάζονται με </a:t>
            </a:r>
            <a:r>
              <a:rPr lang="el-GR" dirty="0" err="1" smtClean="0"/>
              <a:t>νευροϊνομάτωση</a:t>
            </a:r>
            <a:r>
              <a:rPr lang="el-GR" dirty="0" smtClean="0"/>
              <a:t> τύπου ΙΙ-μετάλλαξη χρ. 22).</a:t>
            </a:r>
          </a:p>
          <a:p>
            <a:pPr>
              <a:buNone/>
            </a:pPr>
            <a:r>
              <a:rPr lang="el-GR" dirty="0" smtClean="0"/>
              <a:t>85% υπερσκηνιδιακά: κυρτότητα ημισφαιρίων, άνω οβελιαίος κόλπος, δρέπανο, σφηνοειδής ακρολοφία, οσφρητικές αύλακες. Τυπικός </a:t>
            </a:r>
            <a:r>
              <a:rPr lang="el-GR" dirty="0" err="1" smtClean="0"/>
              <a:t>ενδοσκληρίδιος</a:t>
            </a:r>
            <a:r>
              <a:rPr lang="el-GR" dirty="0" smtClean="0"/>
              <a:t> </a:t>
            </a:r>
            <a:r>
              <a:rPr lang="el-GR" dirty="0" err="1" smtClean="0"/>
              <a:t>εξωμυελικός</a:t>
            </a:r>
            <a:r>
              <a:rPr lang="el-GR" dirty="0" smtClean="0"/>
              <a:t> Νωτιαίος όγκος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Αργή ανάπτυξη, δε διηθούν εγκεφαλικό ιστό</a:t>
            </a:r>
          </a:p>
          <a:p>
            <a:pPr>
              <a:buNone/>
            </a:pPr>
            <a:r>
              <a:rPr lang="el-GR" dirty="0" smtClean="0"/>
              <a:t>Μετά από έκθεση σε ΑΘ κεφαλής και αυχένα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Μηνιγγιώματα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Καλά περιγεγραμμένοι, συχνά ασβεστώσεις, </a:t>
            </a:r>
          </a:p>
          <a:p>
            <a:r>
              <a:rPr lang="el-GR" dirty="0" smtClean="0"/>
              <a:t>Κλινική εικόνα (μπορεί να αποκτήσουν μεγάλο μέγεθος προτού εκδηλωθούν κλινικά)</a:t>
            </a:r>
          </a:p>
          <a:p>
            <a:pPr lvl="1"/>
            <a:r>
              <a:rPr lang="el-GR" dirty="0" smtClean="0"/>
              <a:t>από πίεση παρακείμενων δομών και παρεκτόπιση (παρέσεις, αφασία, έκπτωση ανώτερων λειτουργιών)</a:t>
            </a:r>
          </a:p>
          <a:p>
            <a:pPr lvl="1"/>
            <a:r>
              <a:rPr lang="el-GR" dirty="0" smtClean="0"/>
              <a:t>κεφαλαλγία (</a:t>
            </a:r>
            <a:r>
              <a:rPr lang="el-GR" dirty="0" smtClean="0"/>
              <a:t>μακροχρόνια- μεγάλο </a:t>
            </a:r>
            <a:r>
              <a:rPr lang="el-GR" dirty="0" smtClean="0"/>
              <a:t>μέγεθος)</a:t>
            </a:r>
          </a:p>
          <a:p>
            <a:pPr lvl="1"/>
            <a:r>
              <a:rPr lang="el-GR" dirty="0" smtClean="0"/>
              <a:t>επιληπτικές κρίσεις (ερεθισμός υποκείμενου φλοιού)</a:t>
            </a:r>
          </a:p>
          <a:p>
            <a:pPr lvl="1"/>
            <a:r>
              <a:rPr lang="el-GR" dirty="0" err="1" smtClean="0"/>
              <a:t>υπερόστωση</a:t>
            </a:r>
            <a:r>
              <a:rPr lang="el-GR" dirty="0" smtClean="0"/>
              <a:t>-διήθηση μαλακών μορίων και τριχωτού κεφαλής</a:t>
            </a:r>
          </a:p>
          <a:p>
            <a:r>
              <a:rPr lang="el-GR" dirty="0" smtClean="0"/>
              <a:t>75% ασυμπτωματικοί, τυχαίο εύρημα</a:t>
            </a:r>
          </a:p>
          <a:p>
            <a:r>
              <a:rPr lang="en-US" dirty="0" smtClean="0"/>
              <a:t>CT-MRI</a:t>
            </a:r>
            <a:r>
              <a:rPr lang="el-GR" dirty="0" smtClean="0"/>
              <a:t> ομοιογενείς μάζες, ομοιόμορφη πρόσληψη σκιαγραφικού</a:t>
            </a:r>
          </a:p>
          <a:p>
            <a:pPr>
              <a:buNone/>
            </a:pPr>
            <a:r>
              <a:rPr lang="el-GR" dirty="0" smtClean="0"/>
              <a:t>		</a:t>
            </a:r>
            <a:r>
              <a:rPr lang="el-GR" dirty="0" err="1" smtClean="0"/>
              <a:t>Ισόπυκνοι</a:t>
            </a:r>
            <a:r>
              <a:rPr lang="el-GR" dirty="0" smtClean="0"/>
              <a:t> στις Τ1, </a:t>
            </a:r>
            <a:r>
              <a:rPr lang="el-GR" dirty="0" err="1" smtClean="0"/>
              <a:t>περιεστιακό</a:t>
            </a:r>
            <a:r>
              <a:rPr lang="el-GR" dirty="0" smtClean="0"/>
              <a:t> οίδημα, χώρος με ΕΝΥ μεταξύ όγκου και παρεγχύματος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Μηνιγγιώματα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Ασυμπτωματικά-ακτινολογική παρακολούθηση (6-12 μήνες, βραδεία ανάπτυξη)</a:t>
            </a:r>
          </a:p>
          <a:p>
            <a:r>
              <a:rPr lang="el-GR" dirty="0" smtClean="0"/>
              <a:t>Χειρουργική αφαίρεση: συχνά πλήρης αφαίρεση (κυρτός, δρέπανο) με </a:t>
            </a:r>
            <a:r>
              <a:rPr lang="el-GR" dirty="0" err="1" smtClean="0"/>
              <a:t>συνεξαίρεση</a:t>
            </a:r>
            <a:r>
              <a:rPr lang="el-GR" dirty="0" smtClean="0"/>
              <a:t> πρόσφυσης στη σκληρά μήνιγγα</a:t>
            </a:r>
          </a:p>
          <a:p>
            <a:r>
              <a:rPr lang="el-GR" dirty="0" smtClean="0"/>
              <a:t>Υποτροπή όταν δεν είναι δυνατή λόγω θέσης η πλήρης αφαίρεση</a:t>
            </a:r>
          </a:p>
          <a:p>
            <a:r>
              <a:rPr lang="el-GR" dirty="0" smtClean="0"/>
              <a:t>Προεγχειρητικός εμβολισμός (αγγειοβριθής), να προηγείται αγγειογραφία για αξιολόγηση αναγκαιότητας εμβολισμού (βάση κρανίου πλησίον αγγείων)</a:t>
            </a:r>
          </a:p>
          <a:p>
            <a:r>
              <a:rPr lang="el-GR" dirty="0" smtClean="0"/>
              <a:t>Ακτινοχειρουργική (σε μη προσβάσιμους όγκους ή σε υπολειμματικές βλάβες μετά από χειρουργείο)</a:t>
            </a:r>
          </a:p>
          <a:p>
            <a:r>
              <a:rPr lang="el-GR" u="sng" dirty="0" smtClean="0"/>
              <a:t>Μη τυπικές κακοήθεις μορφές</a:t>
            </a:r>
            <a:r>
              <a:rPr lang="el-GR" dirty="0" smtClean="0"/>
              <a:t> με διήθηση εγκεφαλικού ιστού, οίδημα και ταχύ ρυθμό επέκτασης</a:t>
            </a:r>
          </a:p>
          <a:p>
            <a:r>
              <a:rPr lang="el-GR" sz="2600" i="1" dirty="0" err="1" smtClean="0"/>
              <a:t>Αντιπρογεστερονικοί</a:t>
            </a:r>
            <a:r>
              <a:rPr lang="el-GR" sz="2600" i="1" dirty="0" smtClean="0"/>
              <a:t> παράγοντες υπό μελέτη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neoplasm cereb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5715040" cy="587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236307" cy="457203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71472" y="5572140"/>
            <a:ext cx="8238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Τ1</a:t>
            </a:r>
            <a:r>
              <a:rPr lang="en-US" dirty="0" smtClean="0"/>
              <a:t>W1 </a:t>
            </a:r>
            <a:r>
              <a:rPr lang="el-GR" dirty="0" smtClean="0"/>
              <a:t>Μηνιγγίωμα  </a:t>
            </a:r>
            <a:r>
              <a:rPr lang="el-GR" dirty="0" smtClean="0"/>
              <a:t>με ευρεία βάση, με πρόσφυση στη σκληρά μήνιγγα, </a:t>
            </a:r>
            <a:r>
              <a:rPr lang="el-GR" dirty="0" err="1" smtClean="0"/>
              <a:t>υπερόστωση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και ομοιογενή πρόσληψη σκιαγραφικού (αφού δεν υφίσταται ΑΕΦ)</a:t>
            </a:r>
            <a:endParaRPr lang="el-G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51155" cy="350046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00034" y="4357694"/>
            <a:ext cx="5993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Προοδευτική απώλεια όρασης</a:t>
            </a:r>
            <a:endParaRPr lang="en-US" dirty="0" smtClean="0"/>
          </a:p>
          <a:p>
            <a:r>
              <a:rPr lang="el-GR" dirty="0" smtClean="0"/>
              <a:t>Όγκος περιοχή εφιππίου με ευρεία βάση στη σκληρά μήνιγγα</a:t>
            </a:r>
          </a:p>
          <a:p>
            <a:r>
              <a:rPr lang="el-GR" dirty="0" smtClean="0"/>
              <a:t>Μόνο με την </a:t>
            </a:r>
            <a:r>
              <a:rPr lang="en-US" dirty="0" smtClean="0"/>
              <a:t>CT </a:t>
            </a:r>
            <a:r>
              <a:rPr lang="el-GR" dirty="0" smtClean="0"/>
              <a:t>αποκαλύφθηκε πόσο ασβεστωμένος ήταν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85786" y="407194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Τ1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428992" y="407194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143636" y="4143380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50" cy="471488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85786" y="5214950"/>
            <a:ext cx="7844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Μοιάζει με μηνιγγίωμα αλλά είναι μετάσταση από μελάνωμα.</a:t>
            </a:r>
          </a:p>
          <a:p>
            <a:r>
              <a:rPr lang="el-GR" dirty="0" smtClean="0"/>
              <a:t>Κοινό: </a:t>
            </a:r>
            <a:r>
              <a:rPr lang="el-GR" dirty="0" err="1" smtClean="0"/>
              <a:t>Υπόπυκνοι</a:t>
            </a:r>
            <a:r>
              <a:rPr lang="el-GR" dirty="0" smtClean="0"/>
              <a:t> στην Τ2 (</a:t>
            </a:r>
            <a:r>
              <a:rPr lang="el-GR" dirty="0" err="1" smtClean="0"/>
              <a:t>ασβεστώσεων</a:t>
            </a:r>
            <a:r>
              <a:rPr lang="el-GR" dirty="0" smtClean="0"/>
              <a:t> -</a:t>
            </a:r>
            <a:r>
              <a:rPr lang="el-GR" dirty="0" smtClean="0"/>
              <a:t>κολλαγόνων ινών), </a:t>
            </a:r>
            <a:r>
              <a:rPr lang="el-GR" dirty="0" err="1" smtClean="0"/>
              <a:t>περιεστιακό</a:t>
            </a:r>
            <a:r>
              <a:rPr lang="el-GR" dirty="0" smtClean="0"/>
              <a:t> οίδημα</a:t>
            </a:r>
          </a:p>
          <a:p>
            <a:r>
              <a:rPr lang="el-GR" dirty="0" smtClean="0"/>
              <a:t>Διαφορά: παρατηρείται φαιά ουσία έσω επιφάνεια βλάβης</a:t>
            </a:r>
          </a:p>
          <a:p>
            <a:r>
              <a:rPr lang="el-GR" dirty="0" smtClean="0"/>
              <a:t> (αν ήταν μηνιγγίωμα θα ήταν απωθημένη)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786446" cy="2354033"/>
          </a:xfrm>
          <a:prstGeom prst="rect">
            <a:avLst/>
          </a:prstGeom>
          <a:noFill/>
        </p:spPr>
      </p:pic>
      <p:pic>
        <p:nvPicPr>
          <p:cNvPr id="101380" name="Picture 4" descr="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5915380" cy="3643338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000760" y="500042"/>
            <a:ext cx="3239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Προσβολή πολλαπλών συζυγιών</a:t>
            </a:r>
          </a:p>
          <a:p>
            <a:r>
              <a:rPr lang="el-GR" dirty="0" smtClean="0"/>
              <a:t>Βλάβη με ομοιογενή πρόσληψη </a:t>
            </a:r>
          </a:p>
          <a:p>
            <a:r>
              <a:rPr lang="el-GR" dirty="0" smtClean="0"/>
              <a:t>στον αρ. σηραγγώδη κόλπο με </a:t>
            </a:r>
          </a:p>
          <a:p>
            <a:r>
              <a:rPr lang="el-GR" dirty="0" smtClean="0"/>
              <a:t>ευρεία βάση στη σκληρά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215074" y="3357562"/>
            <a:ext cx="310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Επέκταση στον </a:t>
            </a:r>
            <a:r>
              <a:rPr lang="el-GR" dirty="0" err="1" smtClean="0"/>
              <a:t>οφθ</a:t>
            </a:r>
            <a:r>
              <a:rPr lang="el-GR" dirty="0" smtClean="0"/>
              <a:t>. Κόγχο και </a:t>
            </a:r>
          </a:p>
          <a:p>
            <a:r>
              <a:rPr lang="el-GR" dirty="0" err="1" smtClean="0"/>
              <a:t>πτερυγοϋπερώιο</a:t>
            </a:r>
            <a:r>
              <a:rPr lang="el-GR" dirty="0" smtClean="0"/>
              <a:t> βόθρο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929322" y="5357826"/>
            <a:ext cx="2068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Επέκταση στο μέσο </a:t>
            </a:r>
          </a:p>
          <a:p>
            <a:r>
              <a:rPr lang="el-GR" dirty="0" smtClean="0"/>
              <a:t>κρανιακό βόθρο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Νευρωνικοί όγκοι-μικτοί νευρογλοιακοί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Χαμηλής κακοήθειας</a:t>
            </a:r>
          </a:p>
          <a:p>
            <a:pPr>
              <a:buNone/>
            </a:pPr>
            <a:r>
              <a:rPr lang="el-GR" dirty="0" smtClean="0"/>
              <a:t>Από ώριμα νευρικά κύτταρα ανάμικτα με κύτταρα </a:t>
            </a:r>
            <a:r>
              <a:rPr lang="el-GR" dirty="0" err="1" smtClean="0"/>
              <a:t>γλοίας</a:t>
            </a:r>
            <a:r>
              <a:rPr lang="el-GR" dirty="0" smtClean="0"/>
              <a:t> (αστροκύτταρα, εξ </a:t>
            </a:r>
            <a:r>
              <a:rPr lang="el-GR" dirty="0" err="1" smtClean="0"/>
              <a:t>ού</a:t>
            </a:r>
            <a:r>
              <a:rPr lang="el-GR" dirty="0" smtClean="0"/>
              <a:t> και ο φόβος εξαλλαγής)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Γαγγλιοκύττωμα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Γαγγλιογλοίωμα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err="1" smtClean="0"/>
              <a:t>Δυσεμβρυοβλαστικός</a:t>
            </a:r>
            <a:r>
              <a:rPr lang="el-GR" dirty="0" smtClean="0"/>
              <a:t> </a:t>
            </a:r>
            <a:r>
              <a:rPr lang="el-GR" dirty="0" err="1" smtClean="0"/>
              <a:t>νευροπειθηλιακός</a:t>
            </a:r>
            <a:r>
              <a:rPr lang="el-GR" dirty="0" smtClean="0"/>
              <a:t> όγκος (</a:t>
            </a:r>
            <a:r>
              <a:rPr lang="en-US" dirty="0" smtClean="0"/>
              <a:t>DNET).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Συχνά εκδηλώνονται με επιληπτικές κρίσεις</a:t>
            </a:r>
          </a:p>
          <a:p>
            <a:pPr>
              <a:buNone/>
            </a:pPr>
            <a:r>
              <a:rPr lang="el-GR" dirty="0" smtClean="0"/>
              <a:t>Δύσκολη η </a:t>
            </a:r>
            <a:r>
              <a:rPr lang="el-GR" dirty="0" err="1" smtClean="0"/>
              <a:t>προεγχειρητική</a:t>
            </a:r>
            <a:r>
              <a:rPr lang="el-GR" dirty="0" smtClean="0"/>
              <a:t> διάγνωση</a:t>
            </a:r>
          </a:p>
          <a:p>
            <a:pPr>
              <a:buNone/>
            </a:pPr>
            <a:r>
              <a:rPr lang="el-GR" dirty="0" smtClean="0"/>
              <a:t>Με ολική εξαίρεση έχουν άριστη πρόγνωση.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Λέμφωμα ΚΝΣ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1 ή 2 </a:t>
            </a:r>
            <a:r>
              <a:rPr lang="el-GR" dirty="0" err="1" smtClean="0"/>
              <a:t>παθές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Αυξημένη συχνότητα 1παθούς λόγω </a:t>
            </a:r>
            <a:r>
              <a:rPr lang="en-US" dirty="0" smtClean="0"/>
              <a:t>AIDS</a:t>
            </a:r>
            <a:r>
              <a:rPr lang="el-GR" dirty="0" smtClean="0"/>
              <a:t>, </a:t>
            </a:r>
            <a:r>
              <a:rPr lang="el-GR" dirty="0" err="1" smtClean="0"/>
              <a:t>ανοσοκαταστολής</a:t>
            </a:r>
            <a:r>
              <a:rPr lang="el-GR" dirty="0" smtClean="0"/>
              <a:t>, μεταμοσχεύσεις, σε πιο νέους ασθενείς, κυρίως άντρες</a:t>
            </a:r>
          </a:p>
          <a:p>
            <a:r>
              <a:rPr lang="el-GR" dirty="0" smtClean="0"/>
              <a:t>1παθή είναι κατά 90%  τύπου διάχυτου λεμφώματος από μεγάλα Β κύτταρα.</a:t>
            </a:r>
          </a:p>
          <a:p>
            <a:r>
              <a:rPr lang="el-GR" dirty="0" smtClean="0"/>
              <a:t>Εντόπιση: </a:t>
            </a:r>
            <a:r>
              <a:rPr lang="el-GR" u="sng" dirty="0" smtClean="0"/>
              <a:t>περικοιλιακά</a:t>
            </a:r>
            <a:r>
              <a:rPr lang="el-GR" dirty="0" smtClean="0"/>
              <a:t>, </a:t>
            </a:r>
            <a:r>
              <a:rPr lang="el-GR" u="sng" dirty="0" smtClean="0"/>
              <a:t>μετωπιαία</a:t>
            </a:r>
            <a:r>
              <a:rPr lang="el-GR" dirty="0" smtClean="0"/>
              <a:t>, παρεγκεφαλίδα, οφθαλμοί, 40% πολυεστιακά ή αμφοτερόπλευρα</a:t>
            </a:r>
          </a:p>
          <a:p>
            <a:r>
              <a:rPr lang="el-GR" dirty="0" smtClean="0"/>
              <a:t>Κλινικά: έκπτωση γνωστικών λειτουργιών, επιληπτικές κρίσεις, χωροκατακτητική δράση με εστιακή σημειολογία, πολλαπλή προσβολή νωτιαίων ή κρανιακών νεύρων (λεμφωματώδης μηνιγγίτιδα). Ποικίλη συμπτωματολογία, φαινομενικά άσχετη λόγω πολλαπλών εντοπίσεων. </a:t>
            </a:r>
          </a:p>
          <a:p>
            <a:r>
              <a:rPr lang="el-GR" dirty="0" smtClean="0"/>
              <a:t>Δεν έχει τυπική ακτινολογική εικόνα, μιμείται </a:t>
            </a:r>
            <a:r>
              <a:rPr lang="el-GR" dirty="0" err="1" smtClean="0"/>
              <a:t>ο,τιδήποτε</a:t>
            </a:r>
            <a:r>
              <a:rPr lang="el-GR" dirty="0" smtClean="0"/>
              <a:t>, μονήρεις ή πολλαπλές βλάβες, οίδημα, πρόσληψη </a:t>
            </a:r>
            <a:r>
              <a:rPr lang="el-GR" dirty="0" err="1" smtClean="0"/>
              <a:t>σκιαγαρφικού</a:t>
            </a:r>
            <a:endParaRPr lang="el-GR" dirty="0" smtClean="0"/>
          </a:p>
          <a:p>
            <a:r>
              <a:rPr lang="en-US" b="1" dirty="0" smtClean="0"/>
              <a:t>CT</a:t>
            </a:r>
            <a:r>
              <a:rPr lang="el-GR" dirty="0" smtClean="0"/>
              <a:t> </a:t>
            </a:r>
            <a:r>
              <a:rPr lang="el-GR" dirty="0" err="1" smtClean="0"/>
              <a:t>υπόπυκνο</a:t>
            </a:r>
            <a:r>
              <a:rPr lang="el-GR" dirty="0" smtClean="0"/>
              <a:t>, δεν ενισχύεται, </a:t>
            </a:r>
            <a:r>
              <a:rPr lang="en-US" b="1" dirty="0" smtClean="0"/>
              <a:t>MRI</a:t>
            </a:r>
            <a:r>
              <a:rPr lang="el-GR" dirty="0" smtClean="0"/>
              <a:t> </a:t>
            </a:r>
            <a:r>
              <a:rPr lang="el-GR" dirty="0" err="1" smtClean="0"/>
              <a:t>ανομοιγενής</a:t>
            </a:r>
            <a:r>
              <a:rPr lang="el-GR" dirty="0" smtClean="0"/>
              <a:t> πρόσληψη</a:t>
            </a:r>
          </a:p>
          <a:p>
            <a:r>
              <a:rPr lang="el-GR" dirty="0" smtClean="0"/>
              <a:t>Εξαφανίζεται με κορτικοστεροειδή (όγκος φάντασμα), διάγνωση τίθεται με βιοψία όγκου (ή λεμφαδένα σε περίπτωση 2παθούς λεμφώματος). </a:t>
            </a:r>
          </a:p>
          <a:p>
            <a:r>
              <a:rPr lang="el-GR" dirty="0" smtClean="0"/>
              <a:t>Αδύνατη η ριζική εκτομή</a:t>
            </a:r>
          </a:p>
          <a:p>
            <a:r>
              <a:rPr lang="el-GR" dirty="0" smtClean="0"/>
              <a:t> ΑΘ-</a:t>
            </a:r>
            <a:r>
              <a:rPr lang="el-GR" dirty="0" err="1" smtClean="0"/>
              <a:t>ακτινοευαίσθητα,</a:t>
            </a:r>
            <a:r>
              <a:rPr lang="el-GR" dirty="0" smtClean="0"/>
              <a:t> ανταποκρίνονται</a:t>
            </a:r>
          </a:p>
          <a:p>
            <a:pPr>
              <a:buNone/>
            </a:pPr>
            <a:r>
              <a:rPr lang="el-GR" dirty="0" smtClean="0"/>
              <a:t>	ΧΘ (</a:t>
            </a:r>
            <a:r>
              <a:rPr lang="el-GR" dirty="0" err="1" smtClean="0"/>
              <a:t>μεθοτρεξάτη</a:t>
            </a:r>
            <a:r>
              <a:rPr lang="el-GR" dirty="0" smtClean="0"/>
              <a:t> </a:t>
            </a:r>
            <a:r>
              <a:rPr lang="el-GR" dirty="0" err="1" smtClean="0"/>
              <a:t>ενδορραχιαία</a:t>
            </a:r>
            <a:r>
              <a:rPr lang="el-GR" dirty="0" smtClean="0"/>
              <a:t> ή </a:t>
            </a:r>
            <a:r>
              <a:rPr lang="el-GR" dirty="0" err="1" smtClean="0"/>
              <a:t>ενδοκοιλιακά</a:t>
            </a:r>
            <a:r>
              <a:rPr lang="el-GR" dirty="0" smtClean="0"/>
              <a:t>) γιατί δε διαπερνά ΑΕΦ</a:t>
            </a:r>
          </a:p>
          <a:p>
            <a:r>
              <a:rPr lang="el-GR" dirty="0" smtClean="0"/>
              <a:t>Μέση επιβίωση: 1παθές: 13 μήνες, γιατί μετά από αρχική ανταπόκριση υποτροπιάζουν, μεταστατικό εξαρτάται από βασική νόσο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Σποραδικές μεταλλάξεις μεμονωμένων κυττάρων</a:t>
            </a:r>
          </a:p>
          <a:p>
            <a:r>
              <a:rPr lang="el-GR" dirty="0" smtClean="0"/>
              <a:t>Παράγοντες που αυξάνουν πιθανότητα εγκεφαλικού όγκου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Προηγηθείσα ΑΘ (ανεγχείρητο μηνιγγίωμα)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Κληρονομικές παθήσεις: </a:t>
            </a:r>
            <a:r>
              <a:rPr lang="el-GR" dirty="0" err="1" smtClean="0"/>
              <a:t>νευροϊνωμάτωση</a:t>
            </a:r>
            <a:r>
              <a:rPr lang="el-GR" dirty="0" smtClean="0"/>
              <a:t> 1, </a:t>
            </a:r>
            <a:r>
              <a:rPr lang="el-GR" dirty="0" smtClean="0"/>
              <a:t>οζώδης σκλήρυνση, ΜΕΝ1, σ. </a:t>
            </a:r>
            <a:r>
              <a:rPr lang="en-US" dirty="0" smtClean="0"/>
              <a:t>Von </a:t>
            </a:r>
            <a:r>
              <a:rPr lang="en-US" dirty="0" err="1" smtClean="0"/>
              <a:t>Hippel</a:t>
            </a:r>
            <a:r>
              <a:rPr lang="en-US" dirty="0" smtClean="0"/>
              <a:t> </a:t>
            </a:r>
            <a:r>
              <a:rPr lang="en-US" dirty="0" err="1" smtClean="0"/>
              <a:t>Lindau</a:t>
            </a:r>
            <a:r>
              <a:rPr lang="en-US" dirty="0" smtClean="0"/>
              <a:t>)</a:t>
            </a:r>
            <a:endParaRPr lang="el-GR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HIV</a:t>
            </a:r>
            <a:r>
              <a:rPr lang="el-GR" dirty="0" smtClean="0"/>
              <a:t> (πρωτοπαθές λέμφωμα εγκεφάλου)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err="1" smtClean="0"/>
              <a:t>Ρετινιβλάστωμα</a:t>
            </a:r>
            <a:r>
              <a:rPr lang="el-GR" dirty="0" smtClean="0"/>
              <a:t> (μετάλλαξη στο χρ. 13) συνδυάζεται με όγκους υπόφυσης και κωναρίου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Ηλεκτρομαγνητική ακτινοβολία (?)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Μεταλλάξεις: </a:t>
            </a:r>
            <a:r>
              <a:rPr lang="en-US" dirty="0" smtClean="0"/>
              <a:t>IDH1, IDH2, 1p19q,TERT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Μεθυλίωση του </a:t>
            </a:r>
            <a:r>
              <a:rPr lang="el-GR" dirty="0" err="1" smtClean="0"/>
              <a:t>προαγωγέα</a:t>
            </a:r>
            <a:r>
              <a:rPr lang="el-GR" dirty="0" smtClean="0"/>
              <a:t> του γονιδίου </a:t>
            </a:r>
            <a:r>
              <a:rPr lang="en-US" dirty="0" smtClean="0"/>
              <a:t>MGMT</a:t>
            </a:r>
            <a:r>
              <a:rPr lang="el-GR" dirty="0"/>
              <a:t> </a:t>
            </a:r>
            <a:r>
              <a:rPr lang="el-GR" dirty="0" smtClean="0"/>
              <a:t>υποδεικνύει καλύτερη πρόγνωση στα γλοιοβλαστώματα όταν γίνει θεραπεία με </a:t>
            </a:r>
            <a:r>
              <a:rPr lang="el-GR" dirty="0" err="1" smtClean="0"/>
              <a:t>τεμοζολομίδη</a:t>
            </a:r>
            <a:r>
              <a:rPr lang="el-GR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6000792" cy="46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71538" y="5286388"/>
            <a:ext cx="646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1παθές λέμφωμα, έντονη σκιαγραφική ενίσχυση 30 λεπτά μετά τη</a:t>
            </a:r>
          </a:p>
          <a:p>
            <a:r>
              <a:rPr lang="el-GR" dirty="0" smtClean="0"/>
              <a:t> χορήγηση σκιαγραφικού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el-GR" dirty="0" smtClean="0"/>
              <a:t>ΟΓΚΟΙ ΠΕΡΙΟΧΗΣ ΕΦΙΠΠΙΟΥ</a:t>
            </a:r>
            <a:endParaRPr lang="el-G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111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Αδένωμα υπόφυσης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10-15% ενδοκράνιων όγκων (3</a:t>
            </a:r>
            <a:r>
              <a:rPr lang="el-GR" baseline="30000" dirty="0" smtClean="0"/>
              <a:t>ος</a:t>
            </a:r>
            <a:r>
              <a:rPr lang="el-GR" dirty="0" smtClean="0"/>
              <a:t> πιο συχνός)</a:t>
            </a:r>
          </a:p>
          <a:p>
            <a:r>
              <a:rPr lang="el-GR" dirty="0" smtClean="0"/>
              <a:t>Αυξάνει η συχνότητα εμφάνισης με την ηλικία.</a:t>
            </a:r>
          </a:p>
          <a:p>
            <a:r>
              <a:rPr lang="el-GR" dirty="0" smtClean="0"/>
              <a:t>Στους νέους, πιο συχνό στις γυναίκες</a:t>
            </a:r>
          </a:p>
          <a:p>
            <a:r>
              <a:rPr lang="el-GR" dirty="0" smtClean="0"/>
              <a:t>Εκπορεύονται από πρόσθιο λοβό υπόφυσης (αδενοϋπόφυση) (ΜΕΝ)</a:t>
            </a:r>
          </a:p>
          <a:p>
            <a:r>
              <a:rPr lang="el-GR" u="sng" dirty="0" smtClean="0"/>
              <a:t>Βραδέως</a:t>
            </a:r>
            <a:r>
              <a:rPr lang="el-GR" dirty="0" smtClean="0"/>
              <a:t> αναπτυσσόμενοι, αρχικά </a:t>
            </a:r>
            <a:r>
              <a:rPr lang="el-GR" dirty="0" err="1" smtClean="0"/>
              <a:t>ενδοεφιππιακά</a:t>
            </a:r>
            <a:r>
              <a:rPr lang="el-GR" dirty="0" smtClean="0"/>
              <a:t>, εν συνεχεία σε γειτονικές δομές (σηραγγώδης κόλπος, σφηνοειδής κόλπος, </a:t>
            </a:r>
            <a:r>
              <a:rPr lang="el-GR" dirty="0" err="1" smtClean="0"/>
              <a:t>υπερεφιππιακή</a:t>
            </a:r>
            <a:r>
              <a:rPr lang="el-GR" dirty="0" smtClean="0"/>
              <a:t> δεξαμενή). </a:t>
            </a:r>
          </a:p>
          <a:p>
            <a:r>
              <a:rPr lang="el-GR" u="sng" dirty="0" smtClean="0"/>
              <a:t>Οξεία</a:t>
            </a:r>
            <a:r>
              <a:rPr lang="el-GR" dirty="0" smtClean="0"/>
              <a:t> συμπτωματολογία σε περίπτωση αιμορραγίας εντός όγκου (10%)</a:t>
            </a:r>
          </a:p>
          <a:p>
            <a:r>
              <a:rPr lang="el-GR" b="1" dirty="0" smtClean="0"/>
              <a:t>Υποφυσιακή αποπληξία </a:t>
            </a:r>
            <a:r>
              <a:rPr lang="el-GR" dirty="0" smtClean="0"/>
              <a:t>(1%). Αιφνίδια κεφαλαλγία, </a:t>
            </a:r>
            <a:r>
              <a:rPr lang="el-GR" dirty="0" err="1" smtClean="0"/>
              <a:t>μηνιγγισμός</a:t>
            </a:r>
            <a:r>
              <a:rPr lang="el-GR" dirty="0" smtClean="0"/>
              <a:t>, διαταραχή όρασης, </a:t>
            </a:r>
            <a:r>
              <a:rPr lang="el-GR" dirty="0" err="1" smtClean="0"/>
              <a:t>οφθαλμοπληγία</a:t>
            </a:r>
            <a:r>
              <a:rPr lang="el-GR" dirty="0" smtClean="0"/>
              <a:t>, διαταραχή επιπέδου συνείδησης. Χρήζει άμεσης επέμβασης (καταλήγουν λόγω υδροκεφάλου και υπαραχνοειδούς αιμορραγίας)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Αδένωμα υπόφυσης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u="sng" dirty="0" smtClean="0"/>
              <a:t>Λειτουργικά</a:t>
            </a:r>
            <a:r>
              <a:rPr lang="el-GR" dirty="0" smtClean="0"/>
              <a:t>: </a:t>
            </a:r>
            <a:r>
              <a:rPr lang="el-GR" b="1" dirty="0" err="1" smtClean="0"/>
              <a:t>προλακτίνη</a:t>
            </a:r>
            <a:r>
              <a:rPr lang="el-GR" b="1" dirty="0" smtClean="0"/>
              <a:t> (40% αδενωμάτων)</a:t>
            </a:r>
            <a:r>
              <a:rPr lang="el-GR" dirty="0" smtClean="0"/>
              <a:t> (αμηνόρροια, γαλακτόρροια, ανικανότητα), αυξητική ορμόνη (μεγαλακρία), </a:t>
            </a:r>
            <a:r>
              <a:rPr lang="en-US" dirty="0" smtClean="0"/>
              <a:t>ACTH (Cushing), TSH, LH, FSH</a:t>
            </a:r>
            <a:r>
              <a:rPr lang="el-GR" dirty="0" smtClean="0"/>
              <a:t> (συμπτωματολογία τύπου μάζας)</a:t>
            </a:r>
            <a:r>
              <a:rPr lang="en-US" dirty="0" smtClean="0"/>
              <a:t>.</a:t>
            </a:r>
          </a:p>
          <a:p>
            <a:r>
              <a:rPr lang="el-GR" u="sng" dirty="0" smtClean="0"/>
              <a:t>Μη λειτουργικά</a:t>
            </a:r>
            <a:r>
              <a:rPr lang="el-GR" dirty="0" smtClean="0"/>
              <a:t>: ασυμπτωματικά έως ότου μεγαλώσουν (</a:t>
            </a:r>
            <a:r>
              <a:rPr lang="el-GR" dirty="0" err="1" smtClean="0"/>
              <a:t>μακροαδενώματα</a:t>
            </a:r>
            <a:r>
              <a:rPr lang="el-GR" dirty="0" smtClean="0"/>
              <a:t>, &gt;1 εκ) και πιέσουν γειτονικές δομές: </a:t>
            </a:r>
          </a:p>
          <a:p>
            <a:r>
              <a:rPr lang="el-GR" dirty="0" smtClean="0"/>
              <a:t>οπτικό νεύρο, χίασμα- </a:t>
            </a:r>
            <a:r>
              <a:rPr lang="el-GR" dirty="0" err="1" smtClean="0"/>
              <a:t>αμφικροταφική</a:t>
            </a:r>
            <a:r>
              <a:rPr lang="el-GR" dirty="0" smtClean="0"/>
              <a:t> ημιανοψία, ατροφία οπτικών νεύρων με μείωση οπτικής οξύτητας, </a:t>
            </a:r>
          </a:p>
          <a:p>
            <a:r>
              <a:rPr lang="el-GR" dirty="0" smtClean="0"/>
              <a:t>πίεση διαφράγματος υπόφυσης και παρακείμενων αγγείων: Κεφαλαλγία</a:t>
            </a:r>
          </a:p>
          <a:p>
            <a:r>
              <a:rPr lang="el-GR" dirty="0" smtClean="0"/>
              <a:t>Σηραγγώδης κόλπος: διαταραχή οφθαλμοκινητικότητας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κοιλία: υδροκέφαλος</a:t>
            </a:r>
          </a:p>
          <a:p>
            <a:r>
              <a:rPr lang="el-GR" dirty="0" smtClean="0"/>
              <a:t>Υποθάλαμος: διαταραχή ύπνου, όρεξης, συναισθήματος</a:t>
            </a:r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Αδένωμα υπόφυσης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smtClean="0"/>
              <a:t>ΔΙΑΓΝΩΣΗ</a:t>
            </a:r>
          </a:p>
          <a:p>
            <a:r>
              <a:rPr lang="el-GR" dirty="0" err="1" smtClean="0"/>
              <a:t>Μικροαδένωμα</a:t>
            </a:r>
            <a:r>
              <a:rPr lang="el-GR" dirty="0" smtClean="0"/>
              <a:t> &lt;1 εκ. διόγκωση εφιππίου, χαμηλής έντασης Τ1, μειωμένη πρόσληψη, μετατόπιση μίσχου</a:t>
            </a:r>
          </a:p>
          <a:p>
            <a:r>
              <a:rPr lang="el-GR" dirty="0" err="1" smtClean="0"/>
              <a:t>Μακροαδενώματα</a:t>
            </a:r>
            <a:r>
              <a:rPr lang="el-GR" dirty="0" smtClean="0"/>
              <a:t> &gt;1 εκ. ίσης έντασης Τ1, πρόσληψη σκιαγραφικού, εκτείνονται άνωθεν εφιππίου, εντός σηραγγώδη κόλπου</a:t>
            </a:r>
          </a:p>
          <a:p>
            <a:r>
              <a:rPr lang="el-GR" dirty="0" err="1" smtClean="0"/>
              <a:t>Ορμονολογικός</a:t>
            </a:r>
            <a:r>
              <a:rPr lang="el-GR" dirty="0" smtClean="0"/>
              <a:t> έλεγχος (</a:t>
            </a:r>
            <a:r>
              <a:rPr lang="el-GR" dirty="0" err="1" smtClean="0"/>
              <a:t>δδ</a:t>
            </a:r>
            <a:r>
              <a:rPr lang="el-GR" dirty="0" smtClean="0"/>
              <a:t> εκκριτικό - μη εκκριτικό)</a:t>
            </a:r>
          </a:p>
          <a:p>
            <a:r>
              <a:rPr lang="el-GR" dirty="0" smtClean="0"/>
              <a:t>Οφθαλμολογικός έλεγχος</a:t>
            </a:r>
          </a:p>
          <a:p>
            <a:pPr>
              <a:buNone/>
            </a:pPr>
            <a:r>
              <a:rPr lang="el-GR" b="1" dirty="0" smtClean="0"/>
              <a:t>ΑΝΤΙΜΕΤΩΠΙΣΗ</a:t>
            </a:r>
          </a:p>
          <a:p>
            <a:r>
              <a:rPr lang="el-GR" dirty="0" smtClean="0"/>
              <a:t>Αποκατάσταση ορμονικής διαταραχής</a:t>
            </a:r>
          </a:p>
          <a:p>
            <a:r>
              <a:rPr lang="el-GR" dirty="0" smtClean="0"/>
              <a:t>Χειρουργική: </a:t>
            </a:r>
            <a:r>
              <a:rPr lang="el-GR" dirty="0" err="1" smtClean="0"/>
              <a:t>διασφηνοειδική</a:t>
            </a:r>
            <a:r>
              <a:rPr lang="el-GR" dirty="0" smtClean="0"/>
              <a:t> μικροχειρουργική. Μετεγχειρητικά κίνδυνος υποφυσιακής ανεπάρκειας (έλλειψη </a:t>
            </a:r>
            <a:r>
              <a:rPr lang="el-GR" dirty="0" err="1" smtClean="0"/>
              <a:t>αδρενοκορτικοτρόπου</a:t>
            </a:r>
            <a:r>
              <a:rPr lang="el-GR" dirty="0" smtClean="0"/>
              <a:t> δια βίου υποκατάσταση με στεροειδή) ή έλλειψης </a:t>
            </a:r>
            <a:r>
              <a:rPr lang="en-US" dirty="0" smtClean="0"/>
              <a:t>ADH </a:t>
            </a:r>
            <a:r>
              <a:rPr lang="el-GR" dirty="0" smtClean="0"/>
              <a:t>και ανάπτυξη </a:t>
            </a:r>
            <a:r>
              <a:rPr lang="el-GR" dirty="0" err="1" smtClean="0"/>
              <a:t>άποιου</a:t>
            </a:r>
            <a:r>
              <a:rPr lang="el-GR" dirty="0" smtClean="0"/>
              <a:t> διαβήτη</a:t>
            </a:r>
          </a:p>
          <a:p>
            <a:pPr lvl="1"/>
            <a:r>
              <a:rPr lang="el-GR" dirty="0" err="1" smtClean="0"/>
              <a:t>Μακροαδενώματα</a:t>
            </a:r>
            <a:r>
              <a:rPr lang="el-GR" dirty="0" smtClean="0"/>
              <a:t> με χωροκατακτητική δράση</a:t>
            </a:r>
          </a:p>
          <a:p>
            <a:pPr lvl="1"/>
            <a:r>
              <a:rPr lang="el-GR" dirty="0" smtClean="0"/>
              <a:t>Εκκριτικοί όγκοι που δεν ελέγχονται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b="1" dirty="0" err="1" smtClean="0"/>
              <a:t>Βρωμ</a:t>
            </a:r>
            <a:r>
              <a:rPr lang="en-US" b="1" dirty="0" smtClean="0"/>
              <a:t>o</a:t>
            </a:r>
            <a:r>
              <a:rPr lang="el-GR" b="1" dirty="0" err="1" smtClean="0"/>
              <a:t>κρυπτίνη</a:t>
            </a:r>
            <a:r>
              <a:rPr lang="el-GR" b="1" dirty="0" smtClean="0"/>
              <a:t> </a:t>
            </a:r>
            <a:r>
              <a:rPr lang="el-GR" dirty="0" smtClean="0"/>
              <a:t>(αγωνιστής ντοπαμίνης, καταστέλλει την </a:t>
            </a:r>
            <a:r>
              <a:rPr lang="el-GR" dirty="0" smtClean="0"/>
              <a:t>παραγωγή </a:t>
            </a:r>
            <a:r>
              <a:rPr lang="el-GR" dirty="0" err="1" smtClean="0"/>
              <a:t>προλακτίνης</a:t>
            </a:r>
            <a:r>
              <a:rPr lang="el-GR" dirty="0" smtClean="0"/>
              <a:t>, μειώνει μέγεθος όγκου), 1</a:t>
            </a:r>
            <a:r>
              <a:rPr lang="el-GR" baseline="30000" dirty="0" smtClean="0"/>
              <a:t>ης</a:t>
            </a:r>
            <a:r>
              <a:rPr lang="el-GR" dirty="0" smtClean="0"/>
              <a:t> εκλογής θεραπεία σε </a:t>
            </a:r>
            <a:r>
              <a:rPr lang="el-GR" dirty="0" err="1" smtClean="0"/>
              <a:t>προλακτίνωμα</a:t>
            </a:r>
            <a:endParaRPr lang="el-GR" dirty="0" smtClean="0"/>
          </a:p>
          <a:p>
            <a:r>
              <a:rPr lang="el-GR" b="1" dirty="0" err="1" smtClean="0"/>
              <a:t>Οκρεοτίδη</a:t>
            </a:r>
            <a:r>
              <a:rPr lang="el-GR" dirty="0" smtClean="0"/>
              <a:t>: ανάλογο </a:t>
            </a:r>
            <a:r>
              <a:rPr lang="el-GR" dirty="0" err="1" smtClean="0"/>
              <a:t>σωματοσταττίνης</a:t>
            </a:r>
            <a:r>
              <a:rPr lang="el-GR" dirty="0" smtClean="0"/>
              <a:t>, σε όγκους που παράγουν </a:t>
            </a:r>
            <a:r>
              <a:rPr lang="en-US" dirty="0" smtClean="0"/>
              <a:t>GH</a:t>
            </a:r>
            <a:endParaRPr lang="el-GR" dirty="0" smtClean="0"/>
          </a:p>
          <a:p>
            <a:r>
              <a:rPr lang="el-GR" dirty="0" smtClean="0"/>
              <a:t>ΑΘ-</a:t>
            </a:r>
            <a:r>
              <a:rPr lang="el-GR" dirty="0" err="1" smtClean="0"/>
              <a:t>ακτινοχειρουργική:</a:t>
            </a:r>
            <a:r>
              <a:rPr lang="el-GR" dirty="0" smtClean="0"/>
              <a:t> σε υποτροπή ή ατελώς αφαιρεθέντες όγκους</a:t>
            </a:r>
            <a:endParaRPr 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err="1" smtClean="0"/>
              <a:t>Κρανιοφαρυγγίωμα</a:t>
            </a:r>
            <a:r>
              <a:rPr lang="el-GR" b="1" dirty="0" smtClean="0"/>
              <a:t> </a:t>
            </a:r>
            <a:r>
              <a:rPr lang="el-GR" dirty="0" smtClean="0"/>
              <a:t>(2%), συνήθως σε παιδιά</a:t>
            </a:r>
          </a:p>
          <a:p>
            <a:pPr>
              <a:buNone/>
            </a:pPr>
            <a:r>
              <a:rPr lang="el-GR" dirty="0" smtClean="0"/>
              <a:t>	Εμβρυικό υπόλειμμα θυρεογλωσσικού πόρου. Αναπτύσσονται βαθμιαία.</a:t>
            </a:r>
          </a:p>
          <a:p>
            <a:pPr>
              <a:buNone/>
            </a:pPr>
            <a:r>
              <a:rPr lang="el-GR" dirty="0" smtClean="0"/>
              <a:t>	Κλινικά εκδηλώνονται όπως τα μη λειτουργικά αδενώματα: υδροκέφαλος, </a:t>
            </a:r>
            <a:r>
              <a:rPr lang="el-GR" dirty="0" err="1" smtClean="0"/>
              <a:t>υποθαλαμικές</a:t>
            </a:r>
            <a:r>
              <a:rPr lang="el-GR" dirty="0" smtClean="0"/>
              <a:t> διαταραχές.</a:t>
            </a:r>
          </a:p>
          <a:p>
            <a:pPr>
              <a:buNone/>
            </a:pPr>
            <a:r>
              <a:rPr lang="el-GR" dirty="0" smtClean="0"/>
              <a:t>Κυστικά, </a:t>
            </a:r>
            <a:r>
              <a:rPr lang="el-GR" dirty="0" err="1" smtClean="0"/>
              <a:t>επασβεστώσεις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Ιστολογικά καλοήθη.</a:t>
            </a:r>
          </a:p>
          <a:p>
            <a:pPr>
              <a:buNone/>
            </a:pPr>
            <a:r>
              <a:rPr lang="el-GR" dirty="0" smtClean="0"/>
              <a:t>Υποτροπιάζουν μετά χειρουργική εκτομή (δύσκολη η πλήρης αφαίρεση λόγω προσκόλλησης σε εγκεφαλικές δομές και αγγεία, δυσπρόσιτα όταν είναι </a:t>
            </a:r>
            <a:r>
              <a:rPr lang="el-GR" dirty="0" err="1" smtClean="0"/>
              <a:t>υπερεφιππιακά</a:t>
            </a:r>
            <a:r>
              <a:rPr lang="el-GR" dirty="0" smtClean="0"/>
              <a:t>)-</a:t>
            </a:r>
          </a:p>
          <a:p>
            <a:pPr>
              <a:buNone/>
            </a:pPr>
            <a:r>
              <a:rPr lang="el-GR" dirty="0" smtClean="0"/>
              <a:t>ΑΘ-ακτινοχειρουργική</a:t>
            </a:r>
          </a:p>
          <a:p>
            <a:pPr>
              <a:buNone/>
            </a:pPr>
            <a:r>
              <a:rPr lang="el-GR" b="1" dirty="0" smtClean="0"/>
              <a:t>Κύστη </a:t>
            </a:r>
            <a:r>
              <a:rPr lang="en-US" b="1" dirty="0" err="1" smtClean="0"/>
              <a:t>Rathke</a:t>
            </a:r>
            <a:r>
              <a:rPr lang="el-GR" dirty="0" smtClean="0"/>
              <a:t>: εμβρυικό υπόλειμμα, δεν απαιτεί θεραπεία, </a:t>
            </a:r>
            <a:r>
              <a:rPr lang="el-GR" dirty="0" err="1" smtClean="0"/>
              <a:t>δδ</a:t>
            </a:r>
            <a:r>
              <a:rPr lang="el-GR" dirty="0" smtClean="0"/>
              <a:t> </a:t>
            </a:r>
            <a:r>
              <a:rPr lang="el-GR" dirty="0" err="1" smtClean="0"/>
              <a:t>κρανιοφαρυγγίωμα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i="1" dirty="0" smtClean="0"/>
              <a:t>Μεταστάσεις</a:t>
            </a:r>
          </a:p>
          <a:p>
            <a:pPr>
              <a:buNone/>
            </a:pPr>
            <a:r>
              <a:rPr lang="el-GR" b="1" i="1" dirty="0" smtClean="0"/>
              <a:t>Λεμφώματα </a:t>
            </a:r>
            <a:endParaRPr lang="el-GR" b="1" i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0"/>
            <a:ext cx="799896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13" y="500042"/>
            <a:ext cx="9045387" cy="285752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42910" y="3357562"/>
            <a:ext cx="14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ασβεστώσεις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357554" y="3643314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Υπέρπυκνη</a:t>
            </a:r>
            <a:r>
              <a:rPr lang="el-GR" dirty="0" smtClean="0"/>
              <a:t> βλάβη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357950" y="3857628"/>
            <a:ext cx="2788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Άλλα στοιχεία εκτός κύστης</a:t>
            </a:r>
          </a:p>
          <a:p>
            <a:r>
              <a:rPr lang="el-GR" dirty="0" smtClean="0"/>
              <a:t> παίρνουν σκιαγραφικό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143240" y="0"/>
            <a:ext cx="20356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err="1" smtClean="0"/>
              <a:t>κρανιοφαρυγγίωμα</a:t>
            </a:r>
            <a:endParaRPr lang="el-G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104702" cy="335758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14348" y="4214818"/>
            <a:ext cx="819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Βλάβη που προσλαμβάνει σκιαγραφικό στην </a:t>
            </a:r>
            <a:r>
              <a:rPr lang="el-GR" dirty="0" err="1" smtClean="0"/>
              <a:t>εφιππιακή</a:t>
            </a:r>
            <a:r>
              <a:rPr lang="el-GR" dirty="0" smtClean="0"/>
              <a:t> περιοχή</a:t>
            </a:r>
          </a:p>
          <a:p>
            <a:r>
              <a:rPr lang="el-GR" dirty="0" smtClean="0"/>
              <a:t> (κεφαλαλγία, μείωση οπτικής οξύτητας, περιορισμός οπτικών πεδίων, οίδημα θηλής)</a:t>
            </a:r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571868" y="5000636"/>
            <a:ext cx="178595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6143668" cy="5654967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530784" y="500042"/>
            <a:ext cx="26132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Απωθείται η υπόφυση,</a:t>
            </a:r>
          </a:p>
          <a:p>
            <a:r>
              <a:rPr lang="el-GR" dirty="0" smtClean="0"/>
              <a:t> δεν είναι </a:t>
            </a:r>
            <a:r>
              <a:rPr lang="el-GR" dirty="0" err="1" smtClean="0"/>
              <a:t>μακροαδένωμα</a:t>
            </a:r>
            <a:endParaRPr lang="el-GR" dirty="0" smtClean="0"/>
          </a:p>
          <a:p>
            <a:r>
              <a:rPr lang="el-GR" dirty="0" smtClean="0"/>
              <a:t>Αλλά </a:t>
            </a:r>
          </a:p>
          <a:p>
            <a:r>
              <a:rPr lang="el-GR" dirty="0" err="1" smtClean="0"/>
              <a:t>Κρανιοφαρυγγίωμα</a:t>
            </a:r>
            <a:endParaRPr lang="el-GR" dirty="0" smtClean="0"/>
          </a:p>
          <a:p>
            <a:r>
              <a:rPr lang="el-GR" dirty="0" err="1" smtClean="0"/>
              <a:t>Δδ</a:t>
            </a:r>
            <a:endParaRPr lang="el-GR" dirty="0" smtClean="0"/>
          </a:p>
          <a:p>
            <a:r>
              <a:rPr lang="el-GR" dirty="0" smtClean="0"/>
              <a:t>Αστροκύττωμα</a:t>
            </a:r>
          </a:p>
          <a:p>
            <a:r>
              <a:rPr lang="el-GR" dirty="0" smtClean="0"/>
              <a:t>Μηνιγγίωμα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</a:t>
            </a:r>
            <a:r>
              <a:rPr lang="el-GR" dirty="0" smtClean="0"/>
              <a:t>αθοφυσιολογία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Δόγμα </a:t>
            </a:r>
            <a:r>
              <a:rPr lang="en-US" dirty="0" err="1" smtClean="0"/>
              <a:t>Monro</a:t>
            </a:r>
            <a:r>
              <a:rPr lang="en-US" dirty="0" smtClean="0"/>
              <a:t>-Kellie</a:t>
            </a:r>
            <a:r>
              <a:rPr lang="el-GR" dirty="0" smtClean="0"/>
              <a:t>: ο συνολικός όγκος των ενδοκράνιων συστατικών παραμένει σταθερός (εγκεφαλικό παρέγχυμα 1400 κ. εκ., ΕΝΥ 150 κ. εκ., αίμα 150 κ. εκ.). Τα συστατικά αυτά είναι </a:t>
            </a:r>
            <a:r>
              <a:rPr lang="el-GR" u="sng" dirty="0" smtClean="0"/>
              <a:t>ασυμπίεστα</a:t>
            </a:r>
            <a:r>
              <a:rPr lang="el-GR" dirty="0" smtClean="0"/>
              <a:t>. Η αύξηση μεγέθους όγκου πέρα από ένα κρίσιμο όριο εκδηλώνει κλινική συμπτωματολογία.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el-GR" dirty="0" smtClean="0"/>
              <a:t>ΟΓΚΟΙ ΠΕΡΙΟΧΗΣ ΚΩΝΑΡΙΟΥ</a:t>
            </a:r>
            <a:endParaRPr lang="el-G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ΟΓΚΟΙ ΠΕΡΙΟΧΗΣ ΚΩΝΑΡΙΟΥ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Από </a:t>
            </a:r>
            <a:r>
              <a:rPr lang="el-GR" b="1" dirty="0" err="1" smtClean="0"/>
              <a:t>επιφυσιακά</a:t>
            </a:r>
            <a:r>
              <a:rPr lang="el-GR" dirty="0" smtClean="0"/>
              <a:t> κ. (</a:t>
            </a:r>
            <a:r>
              <a:rPr lang="el-GR" dirty="0" err="1" smtClean="0"/>
              <a:t>πινεοκυττώματα</a:t>
            </a:r>
            <a:r>
              <a:rPr lang="el-GR" dirty="0" smtClean="0"/>
              <a:t>, </a:t>
            </a:r>
            <a:r>
              <a:rPr lang="el-GR" dirty="0" err="1" smtClean="0"/>
              <a:t>πινεοβλαστώματα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Από </a:t>
            </a:r>
            <a:r>
              <a:rPr lang="el-GR" b="1" dirty="0" smtClean="0"/>
              <a:t>βλαστικά</a:t>
            </a:r>
            <a:r>
              <a:rPr lang="el-GR" dirty="0" smtClean="0"/>
              <a:t> κ. (</a:t>
            </a:r>
            <a:r>
              <a:rPr lang="el-GR" dirty="0" err="1" smtClean="0"/>
              <a:t>γερμινώματα</a:t>
            </a:r>
            <a:r>
              <a:rPr lang="el-GR" dirty="0" smtClean="0"/>
              <a:t>, </a:t>
            </a:r>
            <a:r>
              <a:rPr lang="el-GR" dirty="0" err="1" smtClean="0"/>
              <a:t>τερατώματα</a:t>
            </a:r>
            <a:r>
              <a:rPr lang="el-GR" dirty="0" smtClean="0"/>
              <a:t>, όγκοι λεκιθικού ιστού, </a:t>
            </a:r>
            <a:r>
              <a:rPr lang="el-GR" dirty="0" err="1" smtClean="0"/>
              <a:t>χοριοκαρκινώματα</a:t>
            </a:r>
            <a:r>
              <a:rPr lang="el-GR" dirty="0" smtClean="0"/>
              <a:t>, εμβρυικά καρκινώματα)</a:t>
            </a:r>
          </a:p>
          <a:p>
            <a:r>
              <a:rPr lang="el-GR" dirty="0" smtClean="0"/>
              <a:t>Μηνιγγιώματα</a:t>
            </a:r>
          </a:p>
          <a:p>
            <a:r>
              <a:rPr lang="el-GR" dirty="0" smtClean="0"/>
              <a:t>Αστροκυττώματα</a:t>
            </a:r>
          </a:p>
          <a:p>
            <a:r>
              <a:rPr lang="el-GR" dirty="0" smtClean="0"/>
              <a:t>Επενδυμώματα</a:t>
            </a:r>
          </a:p>
          <a:p>
            <a:r>
              <a:rPr lang="el-GR" dirty="0" err="1" smtClean="0"/>
              <a:t>Γαγγλιογαγγλιώματα</a:t>
            </a:r>
            <a:endParaRPr lang="el-GR" dirty="0" smtClean="0"/>
          </a:p>
          <a:p>
            <a:r>
              <a:rPr lang="el-GR" dirty="0" err="1" smtClean="0"/>
              <a:t>Επιδερμοειδείς</a:t>
            </a:r>
            <a:r>
              <a:rPr lang="el-GR" dirty="0" smtClean="0"/>
              <a:t> όγκοι</a:t>
            </a:r>
          </a:p>
          <a:p>
            <a:r>
              <a:rPr lang="el-GR" dirty="0" err="1" smtClean="0"/>
              <a:t>Δερμοειδείς</a:t>
            </a:r>
            <a:r>
              <a:rPr lang="el-GR" dirty="0" smtClean="0"/>
              <a:t> κύστεις</a:t>
            </a:r>
          </a:p>
          <a:p>
            <a:r>
              <a:rPr lang="el-GR" b="1" dirty="0" smtClean="0"/>
              <a:t>Κύστη κωναρίου: </a:t>
            </a:r>
            <a:r>
              <a:rPr lang="el-GR" dirty="0" smtClean="0"/>
              <a:t> ασυμπτωματικές, τυχαίο </a:t>
            </a:r>
            <a:r>
              <a:rPr lang="el-GR" dirty="0" smtClean="0"/>
              <a:t>εύρημα, </a:t>
            </a:r>
            <a:r>
              <a:rPr lang="el-GR" dirty="0" smtClean="0"/>
              <a:t>ακτινολογική παρακολούθηση για πιθανή αύξηση μεγέθους</a:t>
            </a:r>
            <a:endParaRPr lang="el-GR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ΟΓΚΟΙ ΠΕΡΙΟΧΗΣ ΚΩΝΑΡΙΟΥ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Σπάνιοι (1%), παιδιά, </a:t>
            </a:r>
            <a:r>
              <a:rPr lang="el-GR" dirty="0" smtClean="0"/>
              <a:t>30% </a:t>
            </a:r>
            <a:r>
              <a:rPr lang="el-GR" dirty="0" smtClean="0"/>
              <a:t>καλοήθη </a:t>
            </a:r>
          </a:p>
          <a:p>
            <a:r>
              <a:rPr lang="el-GR" dirty="0" smtClean="0"/>
              <a:t>Απόφραξη υδραγωγού </a:t>
            </a:r>
            <a:r>
              <a:rPr lang="en-US" dirty="0" err="1" smtClean="0"/>
              <a:t>Sylvius</a:t>
            </a:r>
            <a:r>
              <a:rPr lang="el-GR" dirty="0" smtClean="0"/>
              <a:t>-αποφρακτικός </a:t>
            </a:r>
            <a:r>
              <a:rPr lang="el-GR" dirty="0" smtClean="0"/>
              <a:t>υδροκέφαλος</a:t>
            </a:r>
            <a:endParaRPr lang="el-GR" dirty="0" smtClean="0"/>
          </a:p>
          <a:p>
            <a:r>
              <a:rPr lang="el-GR" dirty="0" smtClean="0"/>
              <a:t>Σύνδρομο </a:t>
            </a:r>
            <a:r>
              <a:rPr lang="en-US" dirty="0" err="1" smtClean="0"/>
              <a:t>Parinaud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Αταξία</a:t>
            </a:r>
          </a:p>
          <a:p>
            <a:r>
              <a:rPr lang="el-GR" dirty="0" smtClean="0"/>
              <a:t>Διαταραχή επιπέδου συνείδησης</a:t>
            </a:r>
          </a:p>
          <a:p>
            <a:r>
              <a:rPr lang="el-GR" dirty="0" smtClean="0"/>
              <a:t>Βιοχημικοί δείκτες: β</a:t>
            </a:r>
            <a:r>
              <a:rPr lang="en-US" dirty="0" smtClean="0"/>
              <a:t> </a:t>
            </a:r>
            <a:r>
              <a:rPr lang="el-GR" dirty="0" err="1" smtClean="0"/>
              <a:t>χοριακή</a:t>
            </a:r>
            <a:r>
              <a:rPr lang="el-GR" dirty="0" smtClean="0"/>
              <a:t> </a:t>
            </a:r>
            <a:r>
              <a:rPr lang="el-GR" dirty="0" err="1" smtClean="0"/>
              <a:t>γοναδοτροπίνη</a:t>
            </a:r>
            <a:r>
              <a:rPr lang="el-GR" dirty="0" smtClean="0"/>
              <a:t>, </a:t>
            </a:r>
            <a:r>
              <a:rPr lang="en-US" dirty="0" smtClean="0"/>
              <a:t>AFP.</a:t>
            </a:r>
            <a:endParaRPr lang="el-GR" dirty="0" smtClean="0"/>
          </a:p>
          <a:p>
            <a:r>
              <a:rPr lang="el-GR" dirty="0" smtClean="0"/>
              <a:t>Κάθε νεόπλασμα έχει ιδιαίτερη απεικόνιση</a:t>
            </a:r>
          </a:p>
          <a:p>
            <a:pPr lvl="1"/>
            <a:r>
              <a:rPr lang="el-GR" dirty="0" smtClean="0"/>
              <a:t>Παρεγχυματικά: </a:t>
            </a:r>
            <a:r>
              <a:rPr lang="el-GR" dirty="0" err="1" smtClean="0"/>
              <a:t>υπέρπυκνα</a:t>
            </a:r>
            <a:r>
              <a:rPr lang="el-GR" dirty="0" smtClean="0"/>
              <a:t> </a:t>
            </a:r>
            <a:r>
              <a:rPr lang="en-US" dirty="0" smtClean="0"/>
              <a:t>CT</a:t>
            </a:r>
            <a:r>
              <a:rPr lang="el-GR" dirty="0" smtClean="0"/>
              <a:t>, σκιαγραφικό</a:t>
            </a:r>
          </a:p>
          <a:p>
            <a:pPr lvl="1"/>
            <a:r>
              <a:rPr lang="el-GR" dirty="0" err="1" smtClean="0"/>
              <a:t>Γερμινώματα</a:t>
            </a:r>
            <a:r>
              <a:rPr lang="el-GR" dirty="0" smtClean="0"/>
              <a:t>: </a:t>
            </a:r>
            <a:r>
              <a:rPr lang="el-GR" dirty="0" err="1" smtClean="0"/>
              <a:t>ισόπυκνα</a:t>
            </a:r>
            <a:r>
              <a:rPr lang="el-GR" dirty="0" smtClean="0"/>
              <a:t>, σκιαγραφικό, καλά περιγεγραμμένα</a:t>
            </a:r>
          </a:p>
          <a:p>
            <a:pPr lvl="1"/>
            <a:r>
              <a:rPr lang="el-GR" dirty="0" err="1" smtClean="0"/>
              <a:t>Τερατώματα</a:t>
            </a:r>
            <a:r>
              <a:rPr lang="el-GR" dirty="0" smtClean="0"/>
              <a:t>: ετερογένεια αναλόγως ιστολογικής δομής (λίπος, κύστεις, , συμπαγείς)</a:t>
            </a:r>
          </a:p>
          <a:p>
            <a:pPr marL="0" lvl="1" indent="457200">
              <a:buFont typeface="Wingdings" pitchFamily="2" charset="2"/>
              <a:buChar char="§"/>
            </a:pPr>
            <a:r>
              <a:rPr lang="el-GR" dirty="0" smtClean="0"/>
              <a:t>Απεικόνιση όλου ΚΝΣ λόγω διασποράς μέσω ΕΝΥ</a:t>
            </a:r>
          </a:p>
          <a:p>
            <a:r>
              <a:rPr lang="el-GR" dirty="0" smtClean="0"/>
              <a:t>Ανοικτή χειρουργική βιοψία, και επιθετική εξαίρεση (</a:t>
            </a:r>
            <a:r>
              <a:rPr lang="el-GR" dirty="0" err="1" smtClean="0"/>
              <a:t>γερμινώματα</a:t>
            </a:r>
            <a:r>
              <a:rPr lang="el-GR" dirty="0" smtClean="0"/>
              <a:t> 80% 5ετής επιβίωση) </a:t>
            </a:r>
          </a:p>
          <a:p>
            <a:r>
              <a:rPr lang="el-GR" dirty="0" smtClean="0"/>
              <a:t>ΑΘ μετεγχειρητικά στα κακοήθη (παρεγχυματικά) (50% 5ετής επιβίωση)</a:t>
            </a:r>
          </a:p>
          <a:p>
            <a:r>
              <a:rPr lang="el-GR" dirty="0" smtClean="0"/>
              <a:t>ΧΘ στους όγκους από βλαστικά κ (χειρότερη πρόγνωση)</a:t>
            </a:r>
            <a:endParaRPr lang="el-G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929354" cy="632015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429388" y="114298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Δδ</a:t>
            </a:r>
            <a:endParaRPr lang="el-GR" dirty="0" smtClean="0"/>
          </a:p>
          <a:p>
            <a:r>
              <a:rPr lang="el-GR" b="1" dirty="0" smtClean="0"/>
              <a:t>Μηνιγγίωμα</a:t>
            </a:r>
          </a:p>
          <a:p>
            <a:r>
              <a:rPr lang="el-GR" dirty="0" err="1" smtClean="0"/>
              <a:t>Πινεοκύττωμα</a:t>
            </a:r>
            <a:endParaRPr lang="el-GR" dirty="0" smtClean="0"/>
          </a:p>
          <a:p>
            <a:r>
              <a:rPr lang="el-GR" dirty="0" err="1" smtClean="0"/>
              <a:t>Γερμίνωμα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286412" cy="637973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786446" y="928670"/>
            <a:ext cx="216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Ραγείσα</a:t>
            </a:r>
            <a:r>
              <a:rPr lang="el-GR" dirty="0" smtClean="0"/>
              <a:t> </a:t>
            </a:r>
            <a:r>
              <a:rPr lang="el-GR" dirty="0" err="1" smtClean="0"/>
              <a:t>δερμοειδής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κύστη κωναρίου</a:t>
            </a:r>
            <a:endParaRPr lang="el-G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6126717" cy="657229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6500826" y="642918"/>
            <a:ext cx="2490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12 ετών, </a:t>
            </a:r>
          </a:p>
          <a:p>
            <a:r>
              <a:rPr lang="el-GR" dirty="0" smtClean="0"/>
              <a:t>παράλυση άνω στροφής</a:t>
            </a:r>
          </a:p>
          <a:p>
            <a:r>
              <a:rPr lang="el-GR" dirty="0" smtClean="0"/>
              <a:t> βλέμματος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643702" y="3000372"/>
            <a:ext cx="242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Επίφυση, ασβεστώσεις,</a:t>
            </a:r>
          </a:p>
          <a:p>
            <a:r>
              <a:rPr lang="el-GR" dirty="0" smtClean="0"/>
              <a:t> ομοιογενής πρόσληψη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929454" y="4786322"/>
            <a:ext cx="19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Πιθανό </a:t>
            </a:r>
            <a:r>
              <a:rPr lang="el-GR" dirty="0" err="1" smtClean="0"/>
              <a:t>γερμίνωμα</a:t>
            </a:r>
            <a:endParaRPr lang="el-G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l-GR" dirty="0" smtClean="0"/>
              <a:t>ΟΓΚΟΙ ΤΡΙΤΗΣ ΚΟΙΛΙΑΣ</a:t>
            </a:r>
            <a:endParaRPr lang="el-GR" dirty="0"/>
          </a:p>
        </p:txBody>
      </p:sp>
      <p:pic>
        <p:nvPicPr>
          <p:cNvPr id="20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000792" cy="5415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ΚΟΛΛΟΕΙΔΗΣ ΚΥΣΤΗ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Μη </a:t>
            </a:r>
            <a:r>
              <a:rPr lang="el-GR" dirty="0" err="1" smtClean="0"/>
              <a:t>νεοπλασματική</a:t>
            </a:r>
            <a:r>
              <a:rPr lang="el-GR" dirty="0" smtClean="0"/>
              <a:t>, κατάλοιπο εμβρυικής ανάπτυξης, βλεννώδες περιεχόμενο, </a:t>
            </a:r>
            <a:r>
              <a:rPr lang="el-GR" dirty="0" err="1" smtClean="0"/>
              <a:t>πρ</a:t>
            </a:r>
            <a:r>
              <a:rPr lang="el-GR" dirty="0" smtClean="0"/>
              <a:t>. τμήμα 3</a:t>
            </a:r>
            <a:r>
              <a:rPr lang="el-GR" baseline="30000" dirty="0" smtClean="0"/>
              <a:t>ης</a:t>
            </a:r>
            <a:r>
              <a:rPr lang="el-GR" dirty="0" smtClean="0"/>
              <a:t> κοιλιάς, πίσω από τρήμα </a:t>
            </a:r>
            <a:r>
              <a:rPr lang="en-US" dirty="0" err="1" smtClean="0"/>
              <a:t>Monro</a:t>
            </a:r>
            <a:r>
              <a:rPr lang="en-US" dirty="0" smtClean="0"/>
              <a:t>.</a:t>
            </a:r>
            <a:r>
              <a:rPr lang="el-GR" dirty="0" smtClean="0"/>
              <a:t> Ασυμπτωματική, παροξυσμική κεφαλαλγία, διαταραχή συμπεριφοράς και μνήμης, αστατικές κρίσεις (</a:t>
            </a:r>
            <a:r>
              <a:rPr lang="en-US" dirty="0" smtClean="0"/>
              <a:t>drop attacks)</a:t>
            </a:r>
            <a:r>
              <a:rPr lang="el-GR" dirty="0" smtClean="0"/>
              <a:t>, αιφνίδιος θάνατος [οξύς υδροκέφαλος]. Χειρουργούνται όταν είναι συμπτωματικές. Προσοχή σε κάκωση </a:t>
            </a:r>
            <a:r>
              <a:rPr lang="el-GR" u="sng" dirty="0" smtClean="0"/>
              <a:t>ψαλίδας</a:t>
            </a:r>
            <a:r>
              <a:rPr lang="el-GR" dirty="0" smtClean="0"/>
              <a:t>, μπορεί να εμφανιστεί νοητική έκπτωση. Αν δεν χειρουργούνται παροχετεύεται το ΕΝΥ</a:t>
            </a:r>
          </a:p>
          <a:p>
            <a:pPr>
              <a:buNone/>
            </a:pPr>
            <a:r>
              <a:rPr lang="el-GR" b="1" dirty="0" smtClean="0"/>
              <a:t>ΟΓΚΟΙ ΧΟΡΙΟΕΙΔΟΥΣ ΠΛΕΓΜΑΤΟΣ. </a:t>
            </a:r>
            <a:r>
              <a:rPr lang="el-GR" dirty="0" smtClean="0"/>
              <a:t>Σπάνιοι, 70% αυτών σε παιδιά &lt;2 ετών. Πλάγιες κοιλίες παιδιά, 4</a:t>
            </a:r>
            <a:r>
              <a:rPr lang="el-GR" baseline="30000" dirty="0" smtClean="0"/>
              <a:t>η</a:t>
            </a:r>
            <a:r>
              <a:rPr lang="el-GR" dirty="0" smtClean="0"/>
              <a:t> κοιλία ενήλικες</a:t>
            </a:r>
          </a:p>
          <a:p>
            <a:pPr>
              <a:buNone/>
            </a:pPr>
            <a:r>
              <a:rPr lang="el-GR" u="sng" dirty="0" smtClean="0"/>
              <a:t>Θήλωμα</a:t>
            </a:r>
            <a:r>
              <a:rPr lang="el-GR" dirty="0" smtClean="0"/>
              <a:t> 90% (καλοήθης) και </a:t>
            </a:r>
            <a:r>
              <a:rPr lang="el-GR" u="sng" dirty="0" smtClean="0"/>
              <a:t>καρκίνωμα</a:t>
            </a:r>
            <a:r>
              <a:rPr lang="el-GR" dirty="0" smtClean="0"/>
              <a:t> (κακοήθης). </a:t>
            </a:r>
          </a:p>
          <a:p>
            <a:pPr>
              <a:buNone/>
            </a:pPr>
            <a:r>
              <a:rPr lang="el-GR" dirty="0" smtClean="0"/>
              <a:t>Κλινικά: Υδροκέφαλος (υπερπαραγωγή ΕΝΥ, υπαραχνοειδής αιμορραγία, εστιακά ελλείμματα. </a:t>
            </a:r>
          </a:p>
          <a:p>
            <a:pPr>
              <a:buNone/>
            </a:pPr>
            <a:r>
              <a:rPr lang="el-GR" dirty="0" smtClean="0"/>
              <a:t>Ακτινολογικά: </a:t>
            </a:r>
            <a:r>
              <a:rPr lang="el-GR" dirty="0" err="1" smtClean="0"/>
              <a:t>ενδοκοιλιακές</a:t>
            </a:r>
            <a:r>
              <a:rPr lang="el-GR" dirty="0" smtClean="0"/>
              <a:t> μάζες που μοιάζουν με φύλλα</a:t>
            </a:r>
            <a:r>
              <a:rPr lang="el-GR" dirty="0" smtClean="0"/>
              <a:t>, </a:t>
            </a:r>
            <a:r>
              <a:rPr lang="el-GR" dirty="0" err="1" smtClean="0"/>
              <a:t>επασβεστώσεις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Πλήρης ίαση σε χειρουργική αφαίρεση θηλώματος.</a:t>
            </a:r>
          </a:p>
          <a:p>
            <a:pPr>
              <a:buNone/>
            </a:pPr>
            <a:r>
              <a:rPr lang="el-GR" dirty="0" smtClean="0"/>
              <a:t>Μπορεί να παραμείνει υδροκέφαλος και να χρειαστεί παράκαμψη ή </a:t>
            </a:r>
            <a:r>
              <a:rPr lang="el-GR" dirty="0" err="1" smtClean="0"/>
              <a:t>κοιλιοστομία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ΥΠΟΣΚΗΝΙΔΙΟΙ ΟΓΚΟΙ</a:t>
            </a:r>
            <a:endParaRPr lang="el-G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Μυελοβλάστωμα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dirty="0" smtClean="0"/>
              <a:t>Συχνότερος 1παθής όγκος στα παιδιά (20% των όγκων παιδιά, 3% συνολικά).</a:t>
            </a:r>
          </a:p>
          <a:p>
            <a:pPr>
              <a:buNone/>
            </a:pPr>
            <a:r>
              <a:rPr lang="el-GR" dirty="0" smtClean="0"/>
              <a:t>Μεταξύ 7-12 ετών</a:t>
            </a:r>
          </a:p>
          <a:p>
            <a:pPr>
              <a:buNone/>
            </a:pPr>
            <a:r>
              <a:rPr lang="el-GR" dirty="0" smtClean="0"/>
              <a:t>Στα </a:t>
            </a:r>
            <a:r>
              <a:rPr lang="el-GR" u="sng" dirty="0" smtClean="0"/>
              <a:t>παιδιά</a:t>
            </a:r>
            <a:r>
              <a:rPr lang="el-GR" dirty="0" smtClean="0"/>
              <a:t>, ξεκινά από το σκώληκα (μέση γραμμή) και επεκτείνεται στην 4</a:t>
            </a:r>
            <a:r>
              <a:rPr lang="el-GR" baseline="30000" dirty="0" smtClean="0"/>
              <a:t>η</a:t>
            </a:r>
            <a:r>
              <a:rPr lang="el-GR" dirty="0" smtClean="0"/>
              <a:t> κοιλία, στους </a:t>
            </a:r>
            <a:r>
              <a:rPr lang="el-GR" u="sng" dirty="0" smtClean="0"/>
              <a:t>ενήλικες</a:t>
            </a:r>
            <a:r>
              <a:rPr lang="el-GR" dirty="0" smtClean="0"/>
              <a:t> εντοπίζεται κυρίως στα ημισφαίρια παρεγκεφαλίδας.</a:t>
            </a:r>
          </a:p>
          <a:p>
            <a:pPr>
              <a:buNone/>
            </a:pPr>
            <a:r>
              <a:rPr lang="el-GR" dirty="0" smtClean="0"/>
              <a:t>Φαίνεται περιγεγραμμένος άλλα είναι κακοήθης με ταχεία εξάπλωση, διήθηση σκελών και στελέχους και στο 33% παρουσιάζει </a:t>
            </a:r>
            <a:r>
              <a:rPr lang="el-GR" dirty="0" err="1" smtClean="0"/>
              <a:t>εξωεγκεφαλικές</a:t>
            </a:r>
            <a:r>
              <a:rPr lang="el-GR" dirty="0" smtClean="0"/>
              <a:t> μεταστάσεις. </a:t>
            </a:r>
            <a:r>
              <a:rPr lang="el-GR" dirty="0" err="1" smtClean="0"/>
              <a:t>Κυτταροβριθής</a:t>
            </a:r>
            <a:r>
              <a:rPr lang="el-GR" dirty="0" smtClean="0"/>
              <a:t> όγκος, με διάταξη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κυττάρων δίκην ροζέτας γύρω από νεκρωτική περιοχή ή αγγείο. Συχνά </a:t>
            </a:r>
            <a:r>
              <a:rPr lang="el-GR" u="sng" dirty="0" smtClean="0"/>
              <a:t>διασπείρονται μέσω ΕΝΥ </a:t>
            </a:r>
            <a:r>
              <a:rPr lang="el-GR" dirty="0" smtClean="0"/>
              <a:t>τα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κύτταρα στο ΝΜ </a:t>
            </a:r>
            <a:r>
              <a:rPr lang="en-US" dirty="0" smtClean="0"/>
              <a:t>(drop metastases).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Κλινική εικόνα τυπική οπισθίου βόθρου </a:t>
            </a:r>
            <a:r>
              <a:rPr lang="el-GR" dirty="0" smtClean="0"/>
              <a:t>(αύξηση ενδοκράνιας πίεσης, προσβολή παρεγκεφαλίδας και στελέχους), ραιβόκρανο από </a:t>
            </a:r>
            <a:r>
              <a:rPr lang="el-GR" dirty="0" err="1" smtClean="0"/>
              <a:t>εγκολεασμό</a:t>
            </a:r>
            <a:r>
              <a:rPr lang="el-GR" dirty="0" smtClean="0"/>
              <a:t> αμυγδαλών και μηνιγγικό ερεθισμό.</a:t>
            </a:r>
          </a:p>
          <a:p>
            <a:pPr>
              <a:buNone/>
            </a:pPr>
            <a:r>
              <a:rPr lang="en-US" dirty="0" smtClean="0"/>
              <a:t>CT. </a:t>
            </a:r>
            <a:r>
              <a:rPr lang="el-GR" dirty="0" err="1" smtClean="0"/>
              <a:t>Υπόπυκνος</a:t>
            </a:r>
            <a:r>
              <a:rPr lang="el-GR" dirty="0" smtClean="0"/>
              <a:t>, καλά περιγεγραμμένος στα παρεγκεφαλιδικά ημισφαίρια ή σκώληκα, προσλαμβάνει σκιαγραφικό.</a:t>
            </a:r>
          </a:p>
          <a:p>
            <a:pPr>
              <a:buNone/>
            </a:pPr>
            <a:r>
              <a:rPr lang="en-US" dirty="0" smtClean="0"/>
              <a:t>MRI</a:t>
            </a:r>
            <a:r>
              <a:rPr lang="el-GR" dirty="0" smtClean="0"/>
              <a:t> χαμηλό σήμα σε Τ2, προσλαμβάνει σκιαγραφικό-απεικόνιση όλου του άξονα</a:t>
            </a:r>
          </a:p>
          <a:p>
            <a:pPr>
              <a:buNone/>
            </a:pPr>
            <a:r>
              <a:rPr lang="el-GR" dirty="0" smtClean="0"/>
              <a:t>Εκτελείται όσο πιο ριζική </a:t>
            </a:r>
            <a:r>
              <a:rPr lang="el-GR" u="sng" dirty="0" smtClean="0"/>
              <a:t>εκτομή</a:t>
            </a:r>
            <a:r>
              <a:rPr lang="el-GR" dirty="0" smtClean="0"/>
              <a:t> όγκου (5ετής επιβίωση 60%). Ακολουθεί </a:t>
            </a:r>
            <a:r>
              <a:rPr lang="el-GR" u="sng" dirty="0" smtClean="0"/>
              <a:t>ΑΘ</a:t>
            </a:r>
            <a:r>
              <a:rPr lang="el-GR" dirty="0" smtClean="0"/>
              <a:t> (κρανίου και ΣΣ λόγω διασποράς μέσω ΕΝΥ και </a:t>
            </a:r>
            <a:r>
              <a:rPr lang="el-GR" dirty="0" err="1" smtClean="0"/>
              <a:t>λεπτομηνίγγων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u="sng" dirty="0" smtClean="0"/>
              <a:t>ΧΘ</a:t>
            </a:r>
            <a:r>
              <a:rPr lang="el-GR" dirty="0" smtClean="0"/>
              <a:t> σε υψηλής κακοήθειας, μετά την ΑΘ</a:t>
            </a:r>
          </a:p>
          <a:p>
            <a:pPr>
              <a:buNone/>
            </a:pPr>
            <a:r>
              <a:rPr lang="el-GR" dirty="0" smtClean="0"/>
              <a:t>Στο 20% εμφανίζεται υδροκέφαλος.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/>
              <a:t>Μη ειδική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Εντόπιση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Ρυθμό αύξησης</a:t>
            </a:r>
          </a:p>
          <a:p>
            <a:pPr>
              <a:buFont typeface="Wingdings" pitchFamily="2" charset="2"/>
              <a:buChar char="v"/>
            </a:pPr>
            <a:endParaRPr lang="el-GR" dirty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Άμεση διήθηση και καταστροφή παρεγχύματος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Απώθηση δομών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Συμπίεση αγγείων-απόφραξη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Αιμορραγία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Απόφραξης ροής ΕΝΥ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Αύξηση ενδοκράνιας πίεσης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Αρχέγονος </a:t>
            </a:r>
            <a:r>
              <a:rPr lang="el-GR" dirty="0" err="1" smtClean="0"/>
              <a:t>νευροεξωδερματικός</a:t>
            </a:r>
            <a:r>
              <a:rPr lang="el-GR" dirty="0" smtClean="0"/>
              <a:t> όγκος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Primitive </a:t>
            </a:r>
            <a:r>
              <a:rPr lang="en-US" dirty="0" err="1" smtClean="0"/>
              <a:t>neuroectoderma</a:t>
            </a:r>
            <a:r>
              <a:rPr lang="en-US" dirty="0" smtClean="0"/>
              <a:t> tumor (PNET)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Αντίθετα με τα </a:t>
            </a:r>
            <a:r>
              <a:rPr lang="el-GR" dirty="0" err="1" smtClean="0"/>
              <a:t>μυελοβλαστώματα</a:t>
            </a:r>
            <a:r>
              <a:rPr lang="el-GR" dirty="0" smtClean="0"/>
              <a:t> κατανέμονται σε </a:t>
            </a:r>
            <a:r>
              <a:rPr lang="el-GR" u="sng" dirty="0" smtClean="0"/>
              <a:t>όλον τον εγκέφαλο</a:t>
            </a:r>
            <a:r>
              <a:rPr lang="el-GR" dirty="0" smtClean="0"/>
              <a:t>, εμφανίζονται και σε παιδιά και σε ενήλικες.</a:t>
            </a:r>
          </a:p>
          <a:p>
            <a:pPr>
              <a:buNone/>
            </a:pPr>
            <a:r>
              <a:rPr lang="el-GR" dirty="0" smtClean="0"/>
              <a:t>Κλινική εικόνα ανάλογη εντόπισης (όπως αστροκύττωμα)</a:t>
            </a:r>
            <a:endParaRPr lang="el-G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Παρεγκεφαλιδικό αστροκύττωμα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Ο πιο συχνός 1παθής όγκος παρεγκεφαλίδας στην παιδική ηλικία -27-40% όγκων οπισθίου βόθρου.</a:t>
            </a:r>
          </a:p>
          <a:p>
            <a:pPr>
              <a:buNone/>
            </a:pPr>
            <a:r>
              <a:rPr lang="el-GR" dirty="0" smtClean="0"/>
              <a:t>Ιστολογικά χαρακτηριστικά γλοιωμάτων χαμηλής κακοήθειας. </a:t>
            </a:r>
          </a:p>
          <a:p>
            <a:pPr>
              <a:buNone/>
            </a:pPr>
            <a:r>
              <a:rPr lang="el-GR" dirty="0" smtClean="0"/>
              <a:t>Κυστική βλάβη με τοιχωματικό όζο που εμπλουτίζεται με σκιαγραφικό.</a:t>
            </a:r>
          </a:p>
          <a:p>
            <a:pPr>
              <a:buNone/>
            </a:pPr>
            <a:r>
              <a:rPr lang="el-GR" dirty="0" smtClean="0"/>
              <a:t> Η χειρουργική αφαίρεση του όζου αρκεί (το κυστικό τοίχωμα είναι μη νεοπλασματικό) και οδηγεί σε ίαση. </a:t>
            </a:r>
          </a:p>
          <a:p>
            <a:pPr>
              <a:buNone/>
            </a:pPr>
            <a:r>
              <a:rPr lang="el-GR" dirty="0" smtClean="0"/>
              <a:t>ΑΘ και ΧΘ μόνο σε υποτροπές.</a:t>
            </a:r>
          </a:p>
          <a:p>
            <a:pPr>
              <a:buNone/>
            </a:pPr>
            <a:r>
              <a:rPr lang="el-GR" dirty="0" smtClean="0"/>
              <a:t>Καλύτερη επιβίωση από </a:t>
            </a:r>
            <a:r>
              <a:rPr lang="el-GR" dirty="0" err="1" smtClean="0"/>
              <a:t>υπερσκηνιδιακούς</a:t>
            </a:r>
            <a:r>
              <a:rPr lang="el-GR" dirty="0" smtClean="0"/>
              <a:t> όγκους</a:t>
            </a:r>
            <a:endParaRPr lang="el-GR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err="1" smtClean="0"/>
              <a:t>Αιμαγγειοβλάστωμα</a:t>
            </a:r>
            <a:r>
              <a:rPr lang="el-GR" dirty="0" smtClean="0"/>
              <a:t> παρεγκεφαλίδας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Σπάνιος όγκος 1-2,5% ενδοκράνιων όγκων, εντοπίζεται στην παρεγκεφαλίδα στο 85%. Συνήθως σποραδικός. 25% στο </a:t>
            </a:r>
            <a:r>
              <a:rPr lang="el-GR" dirty="0" smtClean="0"/>
              <a:t>πλαίσιο </a:t>
            </a:r>
            <a:r>
              <a:rPr lang="el-GR" dirty="0" smtClean="0"/>
              <a:t>σ. </a:t>
            </a:r>
            <a:r>
              <a:rPr lang="en-US" b="1" dirty="0" err="1" smtClean="0"/>
              <a:t>Hippel</a:t>
            </a:r>
            <a:r>
              <a:rPr lang="en-US" b="1" dirty="0" smtClean="0"/>
              <a:t> </a:t>
            </a:r>
            <a:r>
              <a:rPr lang="en-US" b="1" dirty="0" err="1" smtClean="0"/>
              <a:t>Lindau</a:t>
            </a:r>
            <a:r>
              <a:rPr lang="en-US" b="1" dirty="0" smtClean="0"/>
              <a:t>-</a:t>
            </a:r>
            <a:r>
              <a:rPr lang="el-GR" dirty="0" smtClean="0"/>
              <a:t>αγγειώματα </a:t>
            </a:r>
            <a:r>
              <a:rPr lang="el-GR" dirty="0" smtClean="0"/>
              <a:t>αμφιβληστροειδούς</a:t>
            </a:r>
            <a:r>
              <a:rPr lang="el-GR" dirty="0" smtClean="0"/>
              <a:t>, κύστεις νεφρών και παγκρέατος. Κυστικός όγκος με τοιχωματικό όζο. Αφαιρείται χειρουργικά και έχει καλή πρόγνωση.</a:t>
            </a:r>
            <a:endParaRPr lang="el-GR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12033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/>
              <a:t>Όγκοι ΓΠΓ</a:t>
            </a:r>
            <a:endParaRPr lang="el-GR" dirty="0"/>
          </a:p>
        </p:txBody>
      </p:sp>
      <p:pic>
        <p:nvPicPr>
          <p:cNvPr id="132098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00924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Όγκοι ΓΠΓ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l-GR" b="1" dirty="0" smtClean="0"/>
              <a:t>Αιθουσαίο </a:t>
            </a:r>
            <a:r>
              <a:rPr lang="el-GR" b="1" dirty="0" err="1" smtClean="0"/>
              <a:t>νευριλείμμωμα</a:t>
            </a:r>
            <a:r>
              <a:rPr lang="el-GR" b="1" dirty="0" smtClean="0"/>
              <a:t>-</a:t>
            </a:r>
            <a:r>
              <a:rPr lang="el-GR" b="1" dirty="0" err="1" smtClean="0"/>
              <a:t>σβάννωμα</a:t>
            </a:r>
            <a:r>
              <a:rPr lang="el-GR" b="1" dirty="0" smtClean="0"/>
              <a:t> </a:t>
            </a:r>
            <a:r>
              <a:rPr lang="el-GR" dirty="0" smtClean="0"/>
              <a:t>(ακουστικό </a:t>
            </a:r>
            <a:r>
              <a:rPr lang="el-GR" dirty="0" err="1" smtClean="0"/>
              <a:t>νευρίνωμα</a:t>
            </a:r>
            <a:r>
              <a:rPr lang="el-GR" dirty="0" smtClean="0"/>
              <a:t>).6-8% ενδοκράνιων όγκων, αλλά 75% όγκων ΓΠΓ, εκτείνεται εντός έσω ακουστικού πόρου, 40-60 ετών</a:t>
            </a:r>
          </a:p>
          <a:p>
            <a:pPr marL="514350" indent="-514350">
              <a:buNone/>
            </a:pPr>
            <a:r>
              <a:rPr lang="el-GR" dirty="0" smtClean="0"/>
              <a:t>	Σπανιότερα 5η, 9</a:t>
            </a:r>
            <a:r>
              <a:rPr lang="el-GR" baseline="30000" dirty="0" smtClean="0"/>
              <a:t>η</a:t>
            </a:r>
            <a:r>
              <a:rPr lang="el-GR" dirty="0" smtClean="0"/>
              <a:t>, 10</a:t>
            </a:r>
            <a:r>
              <a:rPr lang="el-GR" baseline="30000" dirty="0" smtClean="0"/>
              <a:t>η</a:t>
            </a:r>
            <a:r>
              <a:rPr lang="el-GR" dirty="0" smtClean="0"/>
              <a:t>, 11</a:t>
            </a:r>
            <a:r>
              <a:rPr lang="el-GR" baseline="30000" dirty="0" smtClean="0"/>
              <a:t>η</a:t>
            </a:r>
            <a:r>
              <a:rPr lang="el-GR" dirty="0" smtClean="0"/>
              <a:t>, 12</a:t>
            </a:r>
            <a:r>
              <a:rPr lang="el-GR" baseline="30000" dirty="0" smtClean="0"/>
              <a:t>η</a:t>
            </a:r>
            <a:r>
              <a:rPr lang="el-GR" dirty="0" smtClean="0"/>
              <a:t> συζυγία </a:t>
            </a:r>
          </a:p>
          <a:p>
            <a:pPr marL="514350" indent="-514350">
              <a:buNone/>
            </a:pPr>
            <a:r>
              <a:rPr lang="el-GR" dirty="0" smtClean="0"/>
              <a:t>	Σποραδική μορφή, </a:t>
            </a:r>
            <a:r>
              <a:rPr lang="el-GR" dirty="0" err="1" smtClean="0"/>
              <a:t>ετερόπλευρο</a:t>
            </a:r>
            <a:r>
              <a:rPr lang="el-GR" dirty="0" smtClean="0"/>
              <a:t> 95%, &gt;40 έτη</a:t>
            </a:r>
          </a:p>
          <a:p>
            <a:pPr marL="514350" indent="-514350">
              <a:buNone/>
            </a:pPr>
            <a:r>
              <a:rPr lang="el-GR" dirty="0" smtClean="0"/>
              <a:t>	</a:t>
            </a:r>
            <a:r>
              <a:rPr lang="el-GR" dirty="0" err="1" smtClean="0"/>
              <a:t>Αμφοτερόπλευρο</a:t>
            </a:r>
            <a:r>
              <a:rPr lang="el-GR" dirty="0" smtClean="0"/>
              <a:t> (5%): </a:t>
            </a:r>
            <a:r>
              <a:rPr lang="el-GR" dirty="0" err="1" smtClean="0"/>
              <a:t>Νευροϊνωμάτωση</a:t>
            </a:r>
            <a:r>
              <a:rPr lang="el-GR" dirty="0" smtClean="0"/>
              <a:t> τύπου 2, οικογενειακό ιστορικό, </a:t>
            </a:r>
            <a:r>
              <a:rPr lang="el-GR" i="1" dirty="0" smtClean="0"/>
              <a:t>νεαρή ηλικία</a:t>
            </a:r>
            <a:r>
              <a:rPr lang="el-GR" dirty="0" smtClean="0"/>
              <a:t>, και άλλες νεοπλασίες ΚΝΣ, μηνιγγίωμα.</a:t>
            </a:r>
          </a:p>
          <a:p>
            <a:pPr marL="514350" indent="-514350">
              <a:buNone/>
            </a:pPr>
            <a:r>
              <a:rPr lang="el-GR" dirty="0" smtClean="0"/>
              <a:t>	</a:t>
            </a:r>
            <a:r>
              <a:rPr lang="el-GR" u="sng" dirty="0" smtClean="0"/>
              <a:t>Κλινικά</a:t>
            </a:r>
            <a:r>
              <a:rPr lang="el-GR" dirty="0" smtClean="0"/>
              <a:t>: </a:t>
            </a:r>
            <a:r>
              <a:rPr lang="el-GR" dirty="0" err="1" smtClean="0"/>
              <a:t>νευροαισθητήριος</a:t>
            </a:r>
            <a:r>
              <a:rPr lang="el-GR" dirty="0" smtClean="0"/>
              <a:t> </a:t>
            </a:r>
            <a:r>
              <a:rPr lang="el-GR" b="1" dirty="0" smtClean="0"/>
              <a:t>βαρηκοΐα</a:t>
            </a:r>
            <a:r>
              <a:rPr lang="el-GR" dirty="0" smtClean="0"/>
              <a:t>, ίλιγγος (</a:t>
            </a:r>
            <a:r>
              <a:rPr lang="el-GR" i="1" dirty="0" smtClean="0"/>
              <a:t>νυσταγμός</a:t>
            </a:r>
            <a:r>
              <a:rPr lang="el-GR" dirty="0" smtClean="0"/>
              <a:t>), εμβοές, υδροκέφαλος, πίεση στελέχους (5</a:t>
            </a:r>
            <a:r>
              <a:rPr lang="el-GR" baseline="30000" dirty="0" smtClean="0"/>
              <a:t>ης</a:t>
            </a:r>
            <a:r>
              <a:rPr lang="el-GR" dirty="0" smtClean="0"/>
              <a:t>, 7</a:t>
            </a:r>
            <a:r>
              <a:rPr lang="el-GR" baseline="30000" dirty="0" smtClean="0"/>
              <a:t>ης</a:t>
            </a:r>
            <a:r>
              <a:rPr lang="el-GR" dirty="0" smtClean="0"/>
              <a:t> συζυγίας: πάρεση-υπαισθησία προσώπου, προσβολή μακρών οδών), παρεγκεφαλίδας. </a:t>
            </a:r>
          </a:p>
          <a:p>
            <a:pPr marL="514350" indent="-514350">
              <a:buNone/>
            </a:pPr>
            <a:r>
              <a:rPr lang="el-GR" dirty="0" smtClean="0"/>
              <a:t>	</a:t>
            </a:r>
            <a:r>
              <a:rPr lang="el-GR" u="sng" dirty="0" smtClean="0"/>
              <a:t>Διάγνωση</a:t>
            </a:r>
            <a:r>
              <a:rPr lang="el-GR" dirty="0" smtClean="0"/>
              <a:t>: χαμηλής έντασης Τ1, υψηλής Τ2, εμπλουτισμός με σκιαγραφικό</a:t>
            </a:r>
          </a:p>
          <a:p>
            <a:pPr marL="514350" indent="-514350">
              <a:buNone/>
            </a:pPr>
            <a:r>
              <a:rPr lang="el-GR" dirty="0" smtClean="0"/>
              <a:t>	</a:t>
            </a:r>
            <a:r>
              <a:rPr lang="el-GR" dirty="0" err="1" smtClean="0"/>
              <a:t>ακοόγραμα</a:t>
            </a:r>
            <a:r>
              <a:rPr lang="el-GR" dirty="0" smtClean="0"/>
              <a:t>, </a:t>
            </a:r>
            <a:r>
              <a:rPr lang="en-US" dirty="0" smtClean="0"/>
              <a:t>BAEP</a:t>
            </a:r>
            <a:endParaRPr lang="el-GR" dirty="0" smtClean="0"/>
          </a:p>
          <a:p>
            <a:pPr marL="514350" indent="-514350">
              <a:buNone/>
            </a:pPr>
            <a:r>
              <a:rPr lang="el-GR" dirty="0" smtClean="0"/>
              <a:t>	</a:t>
            </a:r>
            <a:r>
              <a:rPr lang="el-GR" u="sng" dirty="0" smtClean="0"/>
              <a:t>Χειρουργική</a:t>
            </a:r>
            <a:r>
              <a:rPr lang="el-GR" dirty="0" smtClean="0"/>
              <a:t> </a:t>
            </a:r>
            <a:r>
              <a:rPr lang="el-GR" u="sng" dirty="0" smtClean="0"/>
              <a:t>αντιμετώπιση</a:t>
            </a:r>
            <a:r>
              <a:rPr lang="el-GR" dirty="0" smtClean="0"/>
              <a:t>. Ελλείμματα κρανιακών νεύρων (πάρεση προσώπου, ειδικά αν ο όγκος είναι&gt; 2εκ, απώλεια ακοής)</a:t>
            </a:r>
          </a:p>
          <a:p>
            <a:pPr marL="514350" indent="-514350">
              <a:buNone/>
            </a:pPr>
            <a:r>
              <a:rPr lang="el-GR" dirty="0" smtClean="0"/>
              <a:t>	Αν &lt;3εκ. Ακτινοχειρουργική αντιμετώπιση (υψηλή δόση ακτινοβολίας, στοχευμένη). Ελέγχει αύξηση μεγέθους στο 80-85%</a:t>
            </a:r>
            <a:endParaRPr lang="el-GR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20422" cy="385765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00100" y="4857760"/>
            <a:ext cx="74500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T2W1 </a:t>
            </a:r>
            <a:r>
              <a:rPr lang="el-GR" dirty="0" err="1" smtClean="0"/>
              <a:t>σβάνωμα</a:t>
            </a:r>
            <a:r>
              <a:rPr lang="el-GR" dirty="0" smtClean="0"/>
              <a:t> ΓΠΓ. Τυπικά ευρήματα </a:t>
            </a:r>
            <a:r>
              <a:rPr lang="el-GR" dirty="0" err="1" smtClean="0"/>
              <a:t>εξωπαρεγχυματικού</a:t>
            </a:r>
            <a:r>
              <a:rPr lang="el-GR" dirty="0" smtClean="0"/>
              <a:t> όγκου</a:t>
            </a:r>
          </a:p>
          <a:p>
            <a:r>
              <a:rPr lang="el-GR" dirty="0" smtClean="0"/>
              <a:t>Σχισμή με ΕΝΥ</a:t>
            </a:r>
            <a:r>
              <a:rPr lang="en-US" dirty="0" smtClean="0"/>
              <a:t> </a:t>
            </a:r>
            <a:r>
              <a:rPr lang="el-GR" dirty="0" smtClean="0"/>
              <a:t>κίτρινο  βέλος</a:t>
            </a:r>
            <a:endParaRPr lang="el-GR" dirty="0" smtClean="0"/>
          </a:p>
          <a:p>
            <a:r>
              <a:rPr lang="el-GR" dirty="0" smtClean="0"/>
              <a:t>Τα αγγεία παρεκτοπίζονται από τη βλάβη (μπλε βέλος) </a:t>
            </a:r>
          </a:p>
          <a:p>
            <a:r>
              <a:rPr lang="el-GR" dirty="0" smtClean="0"/>
              <a:t>Ο υπαραχνοειδής χώρος διευρύνεται αφού η βλάβη απωθεί τον εγκέφαλο</a:t>
            </a:r>
          </a:p>
          <a:p>
            <a:r>
              <a:rPr lang="el-GR" dirty="0" smtClean="0"/>
              <a:t>Υπάρχει φαιά ουσία ανάμεσα στη λευκή ουσία και τη βλάβη (κόκκινο βέλος) </a:t>
            </a:r>
            <a:endParaRPr lang="el-GR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12912" cy="428628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092" y="5000636"/>
            <a:ext cx="83938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Πολλαπλές εστίες ΔΔ</a:t>
            </a:r>
          </a:p>
          <a:p>
            <a:r>
              <a:rPr lang="el-GR" dirty="0" smtClean="0"/>
              <a:t>Μεταστάσεις</a:t>
            </a:r>
          </a:p>
          <a:p>
            <a:r>
              <a:rPr lang="el-GR" dirty="0" smtClean="0"/>
              <a:t>Πολυεστιακά:  Λέμφωμα, πολυεστιακά γλοιοβλαστώματα, </a:t>
            </a:r>
            <a:r>
              <a:rPr lang="el-GR" dirty="0" err="1" smtClean="0"/>
              <a:t>γλοιομάτωση</a:t>
            </a:r>
            <a:r>
              <a:rPr lang="el-GR" dirty="0" smtClean="0"/>
              <a:t> εγκεφάλου</a:t>
            </a:r>
          </a:p>
          <a:p>
            <a:r>
              <a:rPr lang="el-GR" dirty="0" smtClean="0"/>
              <a:t>Διασπορά 1παθούς εστίας: </a:t>
            </a:r>
            <a:r>
              <a:rPr lang="el-GR" dirty="0" err="1" smtClean="0"/>
              <a:t>μυελοβλάστωμα</a:t>
            </a:r>
            <a:r>
              <a:rPr lang="el-GR" dirty="0" smtClean="0"/>
              <a:t>, </a:t>
            </a:r>
            <a:r>
              <a:rPr lang="el-GR" dirty="0" err="1" smtClean="0"/>
              <a:t>επενδύμωμα</a:t>
            </a:r>
            <a:r>
              <a:rPr lang="el-GR" dirty="0" smtClean="0"/>
              <a:t>, </a:t>
            </a:r>
            <a:r>
              <a:rPr lang="el-GR" dirty="0" err="1" smtClean="0"/>
              <a:t>πλμ</a:t>
            </a:r>
            <a:r>
              <a:rPr lang="el-GR" dirty="0" smtClean="0"/>
              <a:t> γλοιοβλάστωμα, </a:t>
            </a:r>
            <a:r>
              <a:rPr lang="el-GR" dirty="0" err="1" smtClean="0"/>
              <a:t>ολγδγ</a:t>
            </a:r>
            <a:endParaRPr lang="el-GR" dirty="0" smtClean="0"/>
          </a:p>
          <a:p>
            <a:r>
              <a:rPr lang="el-GR" dirty="0" smtClean="0"/>
              <a:t>Πολλαπλά </a:t>
            </a:r>
            <a:r>
              <a:rPr lang="el-GR" dirty="0" err="1" smtClean="0"/>
              <a:t>μηνιγγιώματα</a:t>
            </a:r>
            <a:r>
              <a:rPr lang="el-GR" dirty="0" smtClean="0"/>
              <a:t> και </a:t>
            </a:r>
            <a:r>
              <a:rPr lang="el-GR" dirty="0" err="1" smtClean="0"/>
              <a:t>σβαννώματα</a:t>
            </a:r>
            <a:r>
              <a:rPr lang="el-GR" dirty="0" smtClean="0"/>
              <a:t> σε </a:t>
            </a:r>
            <a:r>
              <a:rPr lang="el-GR" dirty="0" err="1" smtClean="0"/>
              <a:t>νευροϊνωμάτωση</a:t>
            </a:r>
            <a:r>
              <a:rPr lang="el-GR" dirty="0" smtClean="0"/>
              <a:t> ΙΙ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57224" y="0"/>
            <a:ext cx="13668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μεταστάσεις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0"/>
            <a:ext cx="369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Μηνιγγιώματα και </a:t>
            </a:r>
            <a:r>
              <a:rPr lang="el-GR" dirty="0" err="1" smtClean="0"/>
              <a:t>σβάννωμα</a:t>
            </a:r>
            <a:r>
              <a:rPr lang="el-GR" dirty="0" smtClean="0"/>
              <a:t> σε ΝΙ-ΙΙ</a:t>
            </a:r>
            <a:endParaRPr lang="el-GR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214974" cy="451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142976" y="5357826"/>
            <a:ext cx="720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Σβάνωμα</a:t>
            </a:r>
            <a:r>
              <a:rPr lang="el-GR" dirty="0" smtClean="0"/>
              <a:t> που επεκτείνεται στο μέσο κρανιακό βόθρο, με έντονη ενίσχυση</a:t>
            </a:r>
            <a:endParaRPr lang="el-GR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2214554"/>
            <a:ext cx="45720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1. </a:t>
            </a:r>
            <a:r>
              <a:rPr lang="el-GR" dirty="0" err="1" smtClean="0"/>
              <a:t>Νευροϊνομάτωση</a:t>
            </a:r>
            <a:r>
              <a:rPr lang="el-GR" dirty="0" smtClean="0"/>
              <a:t> Ι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r>
              <a:rPr lang="el-GR" dirty="0" err="1" smtClean="0"/>
              <a:t>γλοιώμα</a:t>
            </a:r>
            <a:r>
              <a:rPr lang="el-GR" dirty="0" smtClean="0"/>
              <a:t> οπτικού νεύρου </a:t>
            </a:r>
            <a:r>
              <a:rPr lang="el-GR" dirty="0" err="1" smtClean="0"/>
              <a:t>καια</a:t>
            </a:r>
            <a:r>
              <a:rPr lang="el-GR" dirty="0" smtClean="0"/>
              <a:t> </a:t>
            </a:r>
            <a:r>
              <a:rPr lang="el-GR" dirty="0" err="1" smtClean="0"/>
              <a:t>στροκύττωματα</a:t>
            </a:r>
            <a:endParaRPr lang="el-GR" dirty="0" smtClean="0"/>
          </a:p>
          <a:p>
            <a:r>
              <a:rPr lang="el-GR" dirty="0" smtClean="0"/>
              <a:t>2. </a:t>
            </a:r>
            <a:r>
              <a:rPr lang="el-GR" dirty="0" err="1" smtClean="0"/>
              <a:t>Νευροϊνομάτωση</a:t>
            </a:r>
            <a:r>
              <a:rPr lang="el-GR" dirty="0" smtClean="0"/>
              <a:t> </a:t>
            </a:r>
            <a:r>
              <a:rPr lang="en-US" dirty="0" smtClean="0"/>
              <a:t>II: </a:t>
            </a:r>
            <a:r>
              <a:rPr lang="el-GR" dirty="0" smtClean="0"/>
              <a:t> </a:t>
            </a:r>
            <a:r>
              <a:rPr lang="el-GR" dirty="0" err="1" smtClean="0"/>
              <a:t>μηνιγγγιώματα</a:t>
            </a:r>
            <a:r>
              <a:rPr lang="el-GR" dirty="0" smtClean="0"/>
              <a:t>, επενδυμώματα. Θηλώματα χοριοειδούς πλέγματος</a:t>
            </a:r>
            <a:endParaRPr lang="en-US" dirty="0" smtClean="0"/>
          </a:p>
          <a:p>
            <a:r>
              <a:rPr lang="el-GR" dirty="0" smtClean="0"/>
              <a:t>3. Οζώδης σκλήρυνση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  <a:r>
              <a:rPr lang="el-GR" dirty="0" err="1" smtClean="0"/>
              <a:t>υποεπενδυματικοί</a:t>
            </a:r>
            <a:r>
              <a:rPr lang="el-GR" dirty="0" smtClean="0"/>
              <a:t> όζοι, </a:t>
            </a:r>
            <a:r>
              <a:rPr lang="el-GR" dirty="0" err="1" smtClean="0"/>
              <a:t>ενδοκοιλιακοί</a:t>
            </a:r>
            <a:r>
              <a:rPr lang="el-GR" dirty="0" smtClean="0"/>
              <a:t> </a:t>
            </a:r>
            <a:r>
              <a:rPr lang="el-GR" dirty="0" err="1" smtClean="0"/>
              <a:t>γιγαντοκυτταρικά</a:t>
            </a:r>
            <a:r>
              <a:rPr lang="el-GR" dirty="0" smtClean="0"/>
              <a:t> </a:t>
            </a:r>
            <a:r>
              <a:rPr lang="el-GR" dirty="0" err="1" smtClean="0"/>
              <a:t>αστροκυττώματα</a:t>
            </a:r>
            <a:r>
              <a:rPr lang="el-GR" dirty="0" smtClean="0"/>
              <a:t>, επενδυμώματα</a:t>
            </a:r>
            <a:endParaRPr lang="en-US" dirty="0" smtClean="0"/>
          </a:p>
          <a:p>
            <a:r>
              <a:rPr lang="el-GR" dirty="0" smtClean="0"/>
              <a:t>4. </a:t>
            </a:r>
            <a:r>
              <a:rPr lang="en-US" dirty="0" smtClean="0"/>
              <a:t>von </a:t>
            </a:r>
            <a:r>
              <a:rPr lang="en-US" dirty="0" err="1" smtClean="0"/>
              <a:t>Hippel</a:t>
            </a:r>
            <a:r>
              <a:rPr lang="en-US" dirty="0" smtClean="0"/>
              <a:t> </a:t>
            </a:r>
            <a:r>
              <a:rPr lang="en-US" dirty="0" err="1" smtClean="0"/>
              <a:t>Lindau</a:t>
            </a:r>
            <a:r>
              <a:rPr lang="en-US" dirty="0" smtClean="0"/>
              <a:t>: </a:t>
            </a:r>
            <a:r>
              <a:rPr lang="el-GR" dirty="0" smtClean="0"/>
              <a:t>αιμαγγειοβλαστώματα</a:t>
            </a:r>
            <a:endParaRPr lang="en-US" dirty="0"/>
          </a:p>
        </p:txBody>
      </p:sp>
      <p:sp>
        <p:nvSpPr>
          <p:cNvPr id="3" name="2 - TextBox"/>
          <p:cNvSpPr txBox="1"/>
          <p:nvPr/>
        </p:nvSpPr>
        <p:spPr>
          <a:xfrm>
            <a:off x="3000364" y="1142984"/>
            <a:ext cx="363599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Πολλαπλές εστίες σε </a:t>
            </a:r>
            <a:r>
              <a:rPr lang="el-GR" dirty="0" err="1" smtClean="0"/>
              <a:t>φακωματώσεις</a:t>
            </a:r>
            <a:endParaRPr lang="el-G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111667" cy="571504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28596" y="5929330"/>
            <a:ext cx="8447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Όγκος </a:t>
            </a:r>
            <a:r>
              <a:rPr lang="el-GR" dirty="0" err="1" smtClean="0"/>
              <a:t>υπερεφιππιακής</a:t>
            </a:r>
            <a:r>
              <a:rPr lang="el-GR" dirty="0" smtClean="0"/>
              <a:t> περιοχής, προκαλεί αποφρακτικό υδροκέφαλο. Οι ασβεστώσεις</a:t>
            </a:r>
          </a:p>
          <a:p>
            <a:r>
              <a:rPr lang="el-GR" dirty="0" smtClean="0"/>
              <a:t> και η εντόπιση είναι τυπική </a:t>
            </a:r>
            <a:r>
              <a:rPr lang="el-GR" dirty="0" err="1" smtClean="0">
                <a:solidFill>
                  <a:srgbClr val="FF0000"/>
                </a:solidFill>
              </a:rPr>
              <a:t>κρανιοφαρυγγιώματος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5792</Words>
  <Application>Microsoft Office PowerPoint</Application>
  <PresentationFormat>Προβολή στην οθόνη (4:3)</PresentationFormat>
  <Paragraphs>964</Paragraphs>
  <Slides>139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139</vt:i4>
      </vt:variant>
    </vt:vector>
  </HeadingPairs>
  <TitlesOfParts>
    <vt:vector size="140" baseType="lpstr">
      <vt:lpstr>Θέμα του Office</vt:lpstr>
      <vt:lpstr>ΟΓΚΟΙ ΚΝΣ</vt:lpstr>
      <vt:lpstr>ΟΓΚΟΙ ΕΓΚΕΦΑΛΟΥ</vt:lpstr>
      <vt:lpstr>ΤΑΞΙΝΟΜΗΣΗ 1ΠΑΘΩΝ ΟΓΚΩΝ</vt:lpstr>
      <vt:lpstr>ΕΝΤΟΠΙΣΗ1ΠΑΘΩΝ ΟΓΚΩΝ</vt:lpstr>
      <vt:lpstr>1παθείς όγκοι</vt:lpstr>
      <vt:lpstr>Πρόγνωση </vt:lpstr>
      <vt:lpstr>Αιτιολογία </vt:lpstr>
      <vt:lpstr>Παθοφυσιολογία</vt:lpstr>
      <vt:lpstr>Κλινική εικόνα</vt:lpstr>
      <vt:lpstr>1. Προοδευτικά επιδεινούμενο νευρολογικό έλλειμμα</vt:lpstr>
      <vt:lpstr>2. Αύξηση ενδοκράνιας πίεσης</vt:lpstr>
      <vt:lpstr>3. Έκπτωση νοητικών λειτουργιών και διαταραχή συμπεριφοράς</vt:lpstr>
      <vt:lpstr>4. Επιληπτικές κρίσεις</vt:lpstr>
      <vt:lpstr>5. Άλλες κλινικές εικόνες</vt:lpstr>
      <vt:lpstr>Ειδικές επισημάνσεις</vt:lpstr>
      <vt:lpstr>Ειδικές επισημάνσεις</vt:lpstr>
      <vt:lpstr>ΚΛΙΝΙΚΗ ΕΞΕΤΑΣΗ-ΕΝΤΟΠΙΣΤΙΚΑ ΣΗΜΕΙΑ</vt:lpstr>
      <vt:lpstr>Διαφάνεια 18</vt:lpstr>
      <vt:lpstr>Διαφάνεια 19</vt:lpstr>
      <vt:lpstr>Διαφάνεια 20</vt:lpstr>
      <vt:lpstr>Διαφάνεια 21</vt:lpstr>
      <vt:lpstr>ΚΛΙΝΙΚΗ ΕΞΕΤΑΣΗ-ΕΝΤΟΠΙΣΤΙΚΑ ΣΗΜΕΙΑ</vt:lpstr>
      <vt:lpstr>ΨΕΥΔΗ ΕΝΤΟΠΙΣΤΙΚΑ ΣΤΟΙΧΕΙΑ</vt:lpstr>
      <vt:lpstr>Διάγνωση </vt:lpstr>
      <vt:lpstr>Αντιμετώπιση </vt:lpstr>
      <vt:lpstr>Χειρουργική αντιμετώπιση</vt:lpstr>
      <vt:lpstr>Ακτινοθεραπεία </vt:lpstr>
      <vt:lpstr>Χημειοθεραπεία </vt:lpstr>
      <vt:lpstr>ΥΠΕΡΣΚΗΝΙΔΙΑΚΟΙ ΟΓΚΟΙ</vt:lpstr>
      <vt:lpstr>Γλοιώματα </vt:lpstr>
      <vt:lpstr>Γλοιώματα </vt:lpstr>
      <vt:lpstr>Γλοιώματα </vt:lpstr>
      <vt:lpstr>Γλοιώματα χαμηλού βαθμού κακοήθειας</vt:lpstr>
      <vt:lpstr>Γλοιώματα χαμηλού βαθμού κακοήθειας</vt:lpstr>
      <vt:lpstr>Γλοιώματα χαμηλού βαθμού κακοήθειας</vt:lpstr>
      <vt:lpstr>Διαφάνεια 36</vt:lpstr>
      <vt:lpstr>Γλοιώματα χαμηλού βαθμού κακοήθειας</vt:lpstr>
      <vt:lpstr>Γλοιώματα χαμηλού βαθμού κακοήθειας</vt:lpstr>
      <vt:lpstr>Διαφάνεια 39</vt:lpstr>
      <vt:lpstr>Διαφάνεια 40</vt:lpstr>
      <vt:lpstr>Διαφάνεια 41</vt:lpstr>
      <vt:lpstr>Γλοιώματα υψηλού βαθμού κακοήθειας</vt:lpstr>
      <vt:lpstr>Διαφάνεια 43</vt:lpstr>
      <vt:lpstr>Γλοιώματα υψηλού βαθμού κακοήθειας</vt:lpstr>
      <vt:lpstr>Πρόγνωση 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Επενδύμωμα</vt:lpstr>
      <vt:lpstr>Διαφάνεια 59</vt:lpstr>
      <vt:lpstr>Μηνιγγιώματα </vt:lpstr>
      <vt:lpstr>Μηνιγγιώματα </vt:lpstr>
      <vt:lpstr>Μηνιγγιώματα </vt:lpstr>
      <vt:lpstr>Διαφάνεια 63</vt:lpstr>
      <vt:lpstr>Διαφάνεια 64</vt:lpstr>
      <vt:lpstr>Διαφάνεια 65</vt:lpstr>
      <vt:lpstr>Διαφάνεια 66</vt:lpstr>
      <vt:lpstr>Διαφάνεια 67</vt:lpstr>
      <vt:lpstr>Νευρωνικοί όγκοι-μικτοί νευρογλοιακοί</vt:lpstr>
      <vt:lpstr>Λέμφωμα ΚΝΣ </vt:lpstr>
      <vt:lpstr>Διαφάνεια 70</vt:lpstr>
      <vt:lpstr>ΟΓΚΟΙ ΠΕΡΙΟΧΗΣ ΕΦΙΠΠΙΟΥ</vt:lpstr>
      <vt:lpstr>Αδένωμα υπόφυσης</vt:lpstr>
      <vt:lpstr>Αδένωμα υπόφυσης</vt:lpstr>
      <vt:lpstr>Αδένωμα υπόφυσης</vt:lpstr>
      <vt:lpstr>Διαφάνεια 75</vt:lpstr>
      <vt:lpstr>Διαφάνεια 76</vt:lpstr>
      <vt:lpstr>Διαφάνεια 77</vt:lpstr>
      <vt:lpstr>Διαφάνεια 78</vt:lpstr>
      <vt:lpstr>Διαφάνεια 79</vt:lpstr>
      <vt:lpstr>ΟΓΚΟΙ ΠΕΡΙΟΧΗΣ ΚΩΝΑΡΙΟΥ</vt:lpstr>
      <vt:lpstr>ΟΓΚΟΙ ΠΕΡΙΟΧΗΣ ΚΩΝΑΡΙΟΥ</vt:lpstr>
      <vt:lpstr>ΟΓΚΟΙ ΠΕΡΙΟΧΗΣ ΚΩΝΑΡΙΟΥ</vt:lpstr>
      <vt:lpstr>Διαφάνεια 83</vt:lpstr>
      <vt:lpstr>Διαφάνεια 84</vt:lpstr>
      <vt:lpstr>Διαφάνεια 85</vt:lpstr>
      <vt:lpstr>ΟΓΚΟΙ ΤΡΙΤΗΣ ΚΟΙΛΙΑΣ</vt:lpstr>
      <vt:lpstr>Διαφάνεια 87</vt:lpstr>
      <vt:lpstr>ΥΠΟΣΚΗΝΙΔΙΟΙ ΟΓΚΟΙ</vt:lpstr>
      <vt:lpstr>Μυελοβλάστωμα</vt:lpstr>
      <vt:lpstr>Αρχέγονος νευροεξωδερματικός όγκος</vt:lpstr>
      <vt:lpstr>Παρεγκεφαλιδικό αστροκύττωμα</vt:lpstr>
      <vt:lpstr>Αιμαγγειοβλάστωμα παρεγκεφαλίδας</vt:lpstr>
      <vt:lpstr>Όγκοι ΓΠΓ</vt:lpstr>
      <vt:lpstr>Όγκοι ΓΠΓ</vt:lpstr>
      <vt:lpstr>Διαφάνεια 95</vt:lpstr>
      <vt:lpstr>Διαφάνεια 96</vt:lpstr>
      <vt:lpstr>Διαφάνεια 97</vt:lpstr>
      <vt:lpstr>Διαφάνεια 98</vt:lpstr>
      <vt:lpstr>Διαφάνεια 99</vt:lpstr>
      <vt:lpstr>Όγκοι ΓΠΓ</vt:lpstr>
      <vt:lpstr>Διαφάνεια 101</vt:lpstr>
      <vt:lpstr>Γλοίωμα στελέχους</vt:lpstr>
      <vt:lpstr>ΜΕΤΑΣΤΑΤΙΚΟΙ ΟΓΚΟΙ</vt:lpstr>
      <vt:lpstr>ΜΕΤΑΣΤΑΤΙΚΟΙ ΟΓΚΟΙ</vt:lpstr>
      <vt:lpstr>ΜΕΤΑΣΤΑΤΙΚΟΙ ΟΓΚΟΙ</vt:lpstr>
      <vt:lpstr>Βλάβες μιμούμενες όγκους</vt:lpstr>
      <vt:lpstr>Διαφάνεια 107</vt:lpstr>
      <vt:lpstr>Διαφάνεια 108</vt:lpstr>
      <vt:lpstr>ΟΓΚΟΙ ΝΜ</vt:lpstr>
      <vt:lpstr>Διαφάνεια 110</vt:lpstr>
      <vt:lpstr>ΟΓΚΟΙ ΝΜ</vt:lpstr>
      <vt:lpstr>Διαφάνεια 112</vt:lpstr>
      <vt:lpstr>Διαφάνεια 113</vt:lpstr>
      <vt:lpstr>Διαφάνεια 114</vt:lpstr>
      <vt:lpstr>Διαφάνεια 115</vt:lpstr>
      <vt:lpstr>Διαφάνεια 116</vt:lpstr>
      <vt:lpstr>Διαφάνεια 117</vt:lpstr>
      <vt:lpstr>Διαφάνεια 118</vt:lpstr>
      <vt:lpstr>Διαφάνεια 119</vt:lpstr>
      <vt:lpstr>Διαφάνεια 120</vt:lpstr>
      <vt:lpstr>ΟΓΚΟΙ ΝΜ</vt:lpstr>
      <vt:lpstr>Διαφάνεια 122</vt:lpstr>
      <vt:lpstr>Διαφάνεια 123</vt:lpstr>
      <vt:lpstr>Διαφάνεια 124</vt:lpstr>
      <vt:lpstr>Διαφάνεια 125</vt:lpstr>
      <vt:lpstr>ΟΓΚΟΙ ΝΜ</vt:lpstr>
      <vt:lpstr>ΟΓΚΟΙ ΝΜ</vt:lpstr>
      <vt:lpstr>Διαφάνεια 128</vt:lpstr>
      <vt:lpstr>Διαφάνεια 129</vt:lpstr>
      <vt:lpstr>Διαφάνεια 130</vt:lpstr>
      <vt:lpstr>Διαφάνεια 131</vt:lpstr>
      <vt:lpstr>Διαφάνεια 132</vt:lpstr>
      <vt:lpstr>ΟΓΚΟΙ ΚΡΑΝΙΟΥ ΚΑΛΟΗΘΕΙΣ</vt:lpstr>
      <vt:lpstr>ΟΓΚΟΙ ΚΡΑΝΙΟΥ ΚΑΚΟΗΘΕΙΣ</vt:lpstr>
      <vt:lpstr>ΠΑΡΑΝΕΟΠΛΑΣΜΑΤΙΚΑ ΣΥΝΔΡΟΜΑ</vt:lpstr>
      <vt:lpstr>Παρανεοπλσματική παρεγκεφαλιδική εκφύλιση</vt:lpstr>
      <vt:lpstr>Μεταιχμιακή εγκεφαλίτιδα</vt:lpstr>
      <vt:lpstr>Οψόκλονος-μυόκλονος</vt:lpstr>
      <vt:lpstr>NMDA  εγκεφαλίτιδα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ΟΓΚΟΙ ΝΣ</dc:title>
  <dc:creator>mariannis</dc:creator>
  <cp:lastModifiedBy>mariannis</cp:lastModifiedBy>
  <cp:revision>56</cp:revision>
  <dcterms:created xsi:type="dcterms:W3CDTF">2018-10-20T06:32:24Z</dcterms:created>
  <dcterms:modified xsi:type="dcterms:W3CDTF">2018-11-28T19:20:02Z</dcterms:modified>
</cp:coreProperties>
</file>